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3.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2"/>
  </p:notesMasterIdLst>
  <p:handoutMasterIdLst>
    <p:handoutMasterId r:id="rId463"/>
  </p:handoutMasterIdLst>
  <p:sldIdLst>
    <p:sldId id="461" r:id="rId2"/>
    <p:sldId id="463" r:id="rId3"/>
    <p:sldId id="464" r:id="rId4"/>
    <p:sldId id="465" r:id="rId5"/>
    <p:sldId id="513" r:id="rId6"/>
    <p:sldId id="473" r:id="rId7"/>
    <p:sldId id="472" r:id="rId8"/>
    <p:sldId id="474" r:id="rId9"/>
    <p:sldId id="475" r:id="rId10"/>
    <p:sldId id="478" r:id="rId11"/>
    <p:sldId id="504" r:id="rId12"/>
    <p:sldId id="506" r:id="rId13"/>
    <p:sldId id="646" r:id="rId14"/>
    <p:sldId id="689" r:id="rId15"/>
    <p:sldId id="690" r:id="rId16"/>
    <p:sldId id="691" r:id="rId17"/>
    <p:sldId id="692" r:id="rId18"/>
    <p:sldId id="693" r:id="rId19"/>
    <p:sldId id="694" r:id="rId20"/>
    <p:sldId id="695" r:id="rId21"/>
    <p:sldId id="696" r:id="rId22"/>
    <p:sldId id="697" r:id="rId23"/>
    <p:sldId id="698" r:id="rId24"/>
    <p:sldId id="699" r:id="rId25"/>
    <p:sldId id="700" r:id="rId26"/>
    <p:sldId id="701" r:id="rId27"/>
    <p:sldId id="702" r:id="rId28"/>
    <p:sldId id="703" r:id="rId29"/>
    <p:sldId id="704" r:id="rId30"/>
    <p:sldId id="705" r:id="rId31"/>
    <p:sldId id="706" r:id="rId32"/>
    <p:sldId id="707" r:id="rId33"/>
    <p:sldId id="708" r:id="rId34"/>
    <p:sldId id="709" r:id="rId35"/>
    <p:sldId id="710" r:id="rId36"/>
    <p:sldId id="891" r:id="rId37"/>
    <p:sldId id="321" r:id="rId38"/>
    <p:sldId id="322" r:id="rId39"/>
    <p:sldId id="323" r:id="rId40"/>
    <p:sldId id="324" r:id="rId41"/>
    <p:sldId id="325" r:id="rId42"/>
    <p:sldId id="892" r:id="rId43"/>
    <p:sldId id="893" r:id="rId44"/>
    <p:sldId id="894" r:id="rId45"/>
    <p:sldId id="895" r:id="rId46"/>
    <p:sldId id="896" r:id="rId47"/>
    <p:sldId id="327" r:id="rId48"/>
    <p:sldId id="897" r:id="rId49"/>
    <p:sldId id="898" r:id="rId50"/>
    <p:sldId id="899" r:id="rId51"/>
    <p:sldId id="307" r:id="rId52"/>
    <p:sldId id="308" r:id="rId53"/>
    <p:sldId id="309" r:id="rId54"/>
    <p:sldId id="310" r:id="rId55"/>
    <p:sldId id="313" r:id="rId56"/>
    <p:sldId id="329" r:id="rId57"/>
    <p:sldId id="330" r:id="rId58"/>
    <p:sldId id="331" r:id="rId59"/>
    <p:sldId id="332" r:id="rId60"/>
    <p:sldId id="333" r:id="rId61"/>
    <p:sldId id="334" r:id="rId62"/>
    <p:sldId id="326" r:id="rId63"/>
    <p:sldId id="711" r:id="rId64"/>
    <p:sldId id="712" r:id="rId65"/>
    <p:sldId id="476" r:id="rId66"/>
    <p:sldId id="713" r:id="rId67"/>
    <p:sldId id="714" r:id="rId68"/>
    <p:sldId id="477" r:id="rId69"/>
    <p:sldId id="715" r:id="rId70"/>
    <p:sldId id="479" r:id="rId71"/>
    <p:sldId id="481" r:id="rId72"/>
    <p:sldId id="482" r:id="rId73"/>
    <p:sldId id="501" r:id="rId74"/>
    <p:sldId id="502" r:id="rId75"/>
    <p:sldId id="505" r:id="rId76"/>
    <p:sldId id="716" r:id="rId77"/>
    <p:sldId id="508" r:id="rId78"/>
    <p:sldId id="509" r:id="rId79"/>
    <p:sldId id="510" r:id="rId80"/>
    <p:sldId id="512" r:id="rId81"/>
    <p:sldId id="717" r:id="rId82"/>
    <p:sldId id="518" r:id="rId83"/>
    <p:sldId id="519" r:id="rId84"/>
    <p:sldId id="514" r:id="rId85"/>
    <p:sldId id="515" r:id="rId86"/>
    <p:sldId id="516" r:id="rId87"/>
    <p:sldId id="517" r:id="rId88"/>
    <p:sldId id="718" r:id="rId89"/>
    <p:sldId id="496" r:id="rId90"/>
    <p:sldId id="498" r:id="rId91"/>
    <p:sldId id="470" r:id="rId92"/>
    <p:sldId id="520" r:id="rId93"/>
    <p:sldId id="521" r:id="rId94"/>
    <p:sldId id="359" r:id="rId95"/>
    <p:sldId id="380" r:id="rId96"/>
    <p:sldId id="362" r:id="rId97"/>
    <p:sldId id="363" r:id="rId98"/>
    <p:sldId id="364" r:id="rId99"/>
    <p:sldId id="365" r:id="rId100"/>
    <p:sldId id="366" r:id="rId101"/>
    <p:sldId id="367" r:id="rId102"/>
    <p:sldId id="368" r:id="rId103"/>
    <p:sldId id="370" r:id="rId104"/>
    <p:sldId id="372" r:id="rId105"/>
    <p:sldId id="371" r:id="rId106"/>
    <p:sldId id="376" r:id="rId107"/>
    <p:sldId id="377" r:id="rId108"/>
    <p:sldId id="378" r:id="rId109"/>
    <p:sldId id="348" r:id="rId110"/>
    <p:sldId id="381" r:id="rId111"/>
    <p:sldId id="349" r:id="rId112"/>
    <p:sldId id="350" r:id="rId113"/>
    <p:sldId id="352" r:id="rId114"/>
    <p:sldId id="353" r:id="rId115"/>
    <p:sldId id="382" r:id="rId116"/>
    <p:sldId id="383" r:id="rId117"/>
    <p:sldId id="384" r:id="rId118"/>
    <p:sldId id="385" r:id="rId119"/>
    <p:sldId id="386" r:id="rId120"/>
    <p:sldId id="354" r:id="rId121"/>
    <p:sldId id="355" r:id="rId122"/>
    <p:sldId id="719" r:id="rId123"/>
    <p:sldId id="361" r:id="rId124"/>
    <p:sldId id="412" r:id="rId125"/>
    <p:sldId id="413" r:id="rId126"/>
    <p:sldId id="414" r:id="rId127"/>
    <p:sldId id="415" r:id="rId128"/>
    <p:sldId id="416" r:id="rId129"/>
    <p:sldId id="417" r:id="rId130"/>
    <p:sldId id="369" r:id="rId131"/>
    <p:sldId id="720" r:id="rId132"/>
    <p:sldId id="418" r:id="rId133"/>
    <p:sldId id="721" r:id="rId134"/>
    <p:sldId id="373" r:id="rId135"/>
    <p:sldId id="722" r:id="rId136"/>
    <p:sldId id="723" r:id="rId137"/>
    <p:sldId id="724" r:id="rId138"/>
    <p:sldId id="725" r:id="rId139"/>
    <p:sldId id="726" r:id="rId140"/>
    <p:sldId id="396" r:id="rId141"/>
    <p:sldId id="387" r:id="rId142"/>
    <p:sldId id="388" r:id="rId143"/>
    <p:sldId id="389" r:id="rId144"/>
    <p:sldId id="398" r:id="rId145"/>
    <p:sldId id="392" r:id="rId146"/>
    <p:sldId id="394"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9" r:id="rId161"/>
    <p:sldId id="727" r:id="rId162"/>
    <p:sldId id="728" r:id="rId163"/>
    <p:sldId id="360" r:id="rId164"/>
    <p:sldId id="729" r:id="rId165"/>
    <p:sldId id="730" r:id="rId166"/>
    <p:sldId id="731" r:id="rId167"/>
    <p:sldId id="732" r:id="rId168"/>
    <p:sldId id="733" r:id="rId169"/>
    <p:sldId id="734" r:id="rId170"/>
    <p:sldId id="735" r:id="rId171"/>
    <p:sldId id="736" r:id="rId172"/>
    <p:sldId id="737" r:id="rId173"/>
    <p:sldId id="738" r:id="rId174"/>
    <p:sldId id="739" r:id="rId175"/>
    <p:sldId id="740" r:id="rId176"/>
    <p:sldId id="741" r:id="rId177"/>
    <p:sldId id="742" r:id="rId178"/>
    <p:sldId id="743" r:id="rId179"/>
    <p:sldId id="744" r:id="rId180"/>
    <p:sldId id="745" r:id="rId181"/>
    <p:sldId id="746" r:id="rId182"/>
    <p:sldId id="747" r:id="rId183"/>
    <p:sldId id="260" r:id="rId184"/>
    <p:sldId id="261" r:id="rId185"/>
    <p:sldId id="262" r:id="rId186"/>
    <p:sldId id="263" r:id="rId187"/>
    <p:sldId id="277" r:id="rId188"/>
    <p:sldId id="276" r:id="rId189"/>
    <p:sldId id="264" r:id="rId190"/>
    <p:sldId id="265" r:id="rId191"/>
    <p:sldId id="266" r:id="rId192"/>
    <p:sldId id="267" r:id="rId193"/>
    <p:sldId id="268" r:id="rId194"/>
    <p:sldId id="269" r:id="rId195"/>
    <p:sldId id="270" r:id="rId196"/>
    <p:sldId id="271" r:id="rId197"/>
    <p:sldId id="272" r:id="rId198"/>
    <p:sldId id="273" r:id="rId199"/>
    <p:sldId id="274" r:id="rId200"/>
    <p:sldId id="275" r:id="rId201"/>
    <p:sldId id="259" r:id="rId202"/>
    <p:sldId id="748" r:id="rId203"/>
    <p:sldId id="749" r:id="rId204"/>
    <p:sldId id="750" r:id="rId205"/>
    <p:sldId id="751" r:id="rId206"/>
    <p:sldId id="752" r:id="rId207"/>
    <p:sldId id="753" r:id="rId208"/>
    <p:sldId id="754" r:id="rId209"/>
    <p:sldId id="755" r:id="rId210"/>
    <p:sldId id="288" r:id="rId211"/>
    <p:sldId id="289" r:id="rId212"/>
    <p:sldId id="290" r:id="rId213"/>
    <p:sldId id="291" r:id="rId214"/>
    <p:sldId id="292" r:id="rId215"/>
    <p:sldId id="756" r:id="rId216"/>
    <p:sldId id="757" r:id="rId217"/>
    <p:sldId id="758" r:id="rId218"/>
    <p:sldId id="759" r:id="rId219"/>
    <p:sldId id="760" r:id="rId220"/>
    <p:sldId id="761" r:id="rId221"/>
    <p:sldId id="762" r:id="rId222"/>
    <p:sldId id="763" r:id="rId223"/>
    <p:sldId id="764" r:id="rId224"/>
    <p:sldId id="765" r:id="rId225"/>
    <p:sldId id="278" r:id="rId226"/>
    <p:sldId id="279" r:id="rId227"/>
    <p:sldId id="285" r:id="rId228"/>
    <p:sldId id="328" r:id="rId229"/>
    <p:sldId id="286" r:id="rId230"/>
    <p:sldId id="287" r:id="rId231"/>
    <p:sldId id="766" r:id="rId232"/>
    <p:sldId id="767" r:id="rId233"/>
    <p:sldId id="768" r:id="rId234"/>
    <p:sldId id="769" r:id="rId235"/>
    <p:sldId id="770" r:id="rId236"/>
    <p:sldId id="771" r:id="rId237"/>
    <p:sldId id="772" r:id="rId238"/>
    <p:sldId id="295" r:id="rId239"/>
    <p:sldId id="296" r:id="rId240"/>
    <p:sldId id="773" r:id="rId241"/>
    <p:sldId id="774" r:id="rId242"/>
    <p:sldId id="775" r:id="rId243"/>
    <p:sldId id="776" r:id="rId244"/>
    <p:sldId id="777" r:id="rId245"/>
    <p:sldId id="778" r:id="rId246"/>
    <p:sldId id="297" r:id="rId247"/>
    <p:sldId id="779" r:id="rId248"/>
    <p:sldId id="302" r:id="rId249"/>
    <p:sldId id="298" r:id="rId250"/>
    <p:sldId id="299" r:id="rId251"/>
    <p:sldId id="300" r:id="rId252"/>
    <p:sldId id="301" r:id="rId253"/>
    <p:sldId id="780" r:id="rId254"/>
    <p:sldId id="280" r:id="rId255"/>
    <p:sldId id="781" r:id="rId256"/>
    <p:sldId id="782" r:id="rId257"/>
    <p:sldId id="293" r:id="rId258"/>
    <p:sldId id="294" r:id="rId259"/>
    <p:sldId id="282" r:id="rId260"/>
    <p:sldId id="283" r:id="rId261"/>
    <p:sldId id="284" r:id="rId262"/>
    <p:sldId id="783" r:id="rId263"/>
    <p:sldId id="784" r:id="rId264"/>
    <p:sldId id="785" r:id="rId265"/>
    <p:sldId id="786" r:id="rId266"/>
    <p:sldId id="787" r:id="rId267"/>
    <p:sldId id="343" r:id="rId268"/>
    <p:sldId id="555" r:id="rId269"/>
    <p:sldId id="665" r:id="rId270"/>
    <p:sldId id="613" r:id="rId271"/>
    <p:sldId id="585" r:id="rId272"/>
    <p:sldId id="666" r:id="rId273"/>
    <p:sldId id="605" r:id="rId274"/>
    <p:sldId id="606" r:id="rId275"/>
    <p:sldId id="667" r:id="rId276"/>
    <p:sldId id="668" r:id="rId277"/>
    <p:sldId id="614" r:id="rId278"/>
    <p:sldId id="615" r:id="rId279"/>
    <p:sldId id="616" r:id="rId280"/>
    <p:sldId id="609" r:id="rId281"/>
    <p:sldId id="610" r:id="rId282"/>
    <p:sldId id="611" r:id="rId283"/>
    <p:sldId id="669" r:id="rId284"/>
    <p:sldId id="556" r:id="rId285"/>
    <p:sldId id="557" r:id="rId286"/>
    <p:sldId id="558" r:id="rId287"/>
    <p:sldId id="788" r:id="rId288"/>
    <p:sldId id="559" r:id="rId289"/>
    <p:sldId id="789" r:id="rId290"/>
    <p:sldId id="790" r:id="rId291"/>
    <p:sldId id="633" r:id="rId292"/>
    <p:sldId id="634" r:id="rId293"/>
    <p:sldId id="635" r:id="rId294"/>
    <p:sldId id="636" r:id="rId295"/>
    <p:sldId id="637" r:id="rId296"/>
    <p:sldId id="638" r:id="rId297"/>
    <p:sldId id="639" r:id="rId298"/>
    <p:sldId id="640" r:id="rId299"/>
    <p:sldId id="641" r:id="rId300"/>
    <p:sldId id="791" r:id="rId301"/>
    <p:sldId id="792" r:id="rId302"/>
    <p:sldId id="644" r:id="rId303"/>
    <p:sldId id="645" r:id="rId304"/>
    <p:sldId id="793" r:id="rId305"/>
    <p:sldId id="631" r:id="rId306"/>
    <p:sldId id="625" r:id="rId307"/>
    <p:sldId id="677" r:id="rId308"/>
    <p:sldId id="678" r:id="rId309"/>
    <p:sldId id="679" r:id="rId310"/>
    <p:sldId id="680" r:id="rId311"/>
    <p:sldId id="682" r:id="rId312"/>
    <p:sldId id="683" r:id="rId313"/>
    <p:sldId id="684" r:id="rId314"/>
    <p:sldId id="685" r:id="rId315"/>
    <p:sldId id="686" r:id="rId316"/>
    <p:sldId id="681" r:id="rId317"/>
    <p:sldId id="794" r:id="rId318"/>
    <p:sldId id="795" r:id="rId319"/>
    <p:sldId id="796" r:id="rId320"/>
    <p:sldId id="797" r:id="rId321"/>
    <p:sldId id="798" r:id="rId322"/>
    <p:sldId id="799" r:id="rId323"/>
    <p:sldId id="800" r:id="rId324"/>
    <p:sldId id="801" r:id="rId325"/>
    <p:sldId id="802" r:id="rId326"/>
    <p:sldId id="803" r:id="rId327"/>
    <p:sldId id="804" r:id="rId328"/>
    <p:sldId id="805" r:id="rId329"/>
    <p:sldId id="647" r:id="rId330"/>
    <p:sldId id="648" r:id="rId331"/>
    <p:sldId id="649" r:id="rId332"/>
    <p:sldId id="650" r:id="rId333"/>
    <p:sldId id="806" r:id="rId334"/>
    <p:sldId id="807" r:id="rId335"/>
    <p:sldId id="619" r:id="rId336"/>
    <p:sldId id="808" r:id="rId337"/>
    <p:sldId id="809" r:id="rId338"/>
    <p:sldId id="621" r:id="rId339"/>
    <p:sldId id="623" r:id="rId340"/>
    <p:sldId id="624" r:id="rId341"/>
    <p:sldId id="810" r:id="rId342"/>
    <p:sldId id="626" r:id="rId343"/>
    <p:sldId id="628" r:id="rId344"/>
    <p:sldId id="629" r:id="rId345"/>
    <p:sldId id="651" r:id="rId346"/>
    <p:sldId id="811" r:id="rId347"/>
    <p:sldId id="812" r:id="rId348"/>
    <p:sldId id="813" r:id="rId349"/>
    <p:sldId id="814" r:id="rId350"/>
    <p:sldId id="815" r:id="rId351"/>
    <p:sldId id="816" r:id="rId352"/>
    <p:sldId id="817" r:id="rId353"/>
    <p:sldId id="818" r:id="rId354"/>
    <p:sldId id="819" r:id="rId355"/>
    <p:sldId id="662" r:id="rId356"/>
    <p:sldId id="820" r:id="rId357"/>
    <p:sldId id="821" r:id="rId358"/>
    <p:sldId id="822" r:id="rId359"/>
    <p:sldId id="823" r:id="rId360"/>
    <p:sldId id="824" r:id="rId361"/>
    <p:sldId id="825" r:id="rId362"/>
    <p:sldId id="826" r:id="rId363"/>
    <p:sldId id="827" r:id="rId364"/>
    <p:sldId id="828" r:id="rId365"/>
    <p:sldId id="829" r:id="rId366"/>
    <p:sldId id="830" r:id="rId367"/>
    <p:sldId id="831" r:id="rId368"/>
    <p:sldId id="652" r:id="rId369"/>
    <p:sldId id="653" r:id="rId370"/>
    <p:sldId id="654" r:id="rId371"/>
    <p:sldId id="655" r:id="rId372"/>
    <p:sldId id="656" r:id="rId373"/>
    <p:sldId id="657" r:id="rId374"/>
    <p:sldId id="658" r:id="rId375"/>
    <p:sldId id="659" r:id="rId376"/>
    <p:sldId id="660" r:id="rId377"/>
    <p:sldId id="832" r:id="rId378"/>
    <p:sldId id="833" r:id="rId379"/>
    <p:sldId id="834" r:id="rId380"/>
    <p:sldId id="835" r:id="rId381"/>
    <p:sldId id="836" r:id="rId382"/>
    <p:sldId id="837" r:id="rId383"/>
    <p:sldId id="838" r:id="rId384"/>
    <p:sldId id="839" r:id="rId385"/>
    <p:sldId id="840" r:id="rId386"/>
    <p:sldId id="841" r:id="rId387"/>
    <p:sldId id="842" r:id="rId388"/>
    <p:sldId id="843" r:id="rId389"/>
    <p:sldId id="844" r:id="rId390"/>
    <p:sldId id="845" r:id="rId391"/>
    <p:sldId id="846" r:id="rId392"/>
    <p:sldId id="847" r:id="rId393"/>
    <p:sldId id="848" r:id="rId394"/>
    <p:sldId id="849" r:id="rId395"/>
    <p:sldId id="661" r:id="rId396"/>
    <p:sldId id="850" r:id="rId397"/>
    <p:sldId id="851" r:id="rId398"/>
    <p:sldId id="852" r:id="rId399"/>
    <p:sldId id="853" r:id="rId400"/>
    <p:sldId id="854" r:id="rId401"/>
    <p:sldId id="855" r:id="rId402"/>
    <p:sldId id="856" r:id="rId403"/>
    <p:sldId id="857" r:id="rId404"/>
    <p:sldId id="858" r:id="rId405"/>
    <p:sldId id="859" r:id="rId406"/>
    <p:sldId id="860" r:id="rId407"/>
    <p:sldId id="861" r:id="rId408"/>
    <p:sldId id="862" r:id="rId409"/>
    <p:sldId id="863" r:id="rId410"/>
    <p:sldId id="864" r:id="rId411"/>
    <p:sldId id="865" r:id="rId412"/>
    <p:sldId id="866" r:id="rId413"/>
    <p:sldId id="444" r:id="rId414"/>
    <p:sldId id="445" r:id="rId415"/>
    <p:sldId id="446" r:id="rId416"/>
    <p:sldId id="447" r:id="rId417"/>
    <p:sldId id="448" r:id="rId418"/>
    <p:sldId id="462" r:id="rId419"/>
    <p:sldId id="867" r:id="rId420"/>
    <p:sldId id="426" r:id="rId421"/>
    <p:sldId id="427" r:id="rId422"/>
    <p:sldId id="428" r:id="rId423"/>
    <p:sldId id="429" r:id="rId424"/>
    <p:sldId id="440" r:id="rId425"/>
    <p:sldId id="430" r:id="rId426"/>
    <p:sldId id="431" r:id="rId427"/>
    <p:sldId id="441" r:id="rId428"/>
    <p:sldId id="432" r:id="rId429"/>
    <p:sldId id="434" r:id="rId430"/>
    <p:sldId id="435" r:id="rId431"/>
    <p:sldId id="433" r:id="rId432"/>
    <p:sldId id="436" r:id="rId433"/>
    <p:sldId id="437" r:id="rId434"/>
    <p:sldId id="438" r:id="rId435"/>
    <p:sldId id="439" r:id="rId436"/>
    <p:sldId id="457" r:id="rId437"/>
    <p:sldId id="455" r:id="rId438"/>
    <p:sldId id="868" r:id="rId439"/>
    <p:sldId id="869" r:id="rId440"/>
    <p:sldId id="870" r:id="rId441"/>
    <p:sldId id="871" r:id="rId442"/>
    <p:sldId id="872" r:id="rId443"/>
    <p:sldId id="873" r:id="rId444"/>
    <p:sldId id="874" r:id="rId445"/>
    <p:sldId id="875" r:id="rId446"/>
    <p:sldId id="876" r:id="rId447"/>
    <p:sldId id="877" r:id="rId448"/>
    <p:sldId id="878" r:id="rId449"/>
    <p:sldId id="879" r:id="rId450"/>
    <p:sldId id="880" r:id="rId451"/>
    <p:sldId id="881" r:id="rId452"/>
    <p:sldId id="882" r:id="rId453"/>
    <p:sldId id="883" r:id="rId454"/>
    <p:sldId id="884" r:id="rId455"/>
    <p:sldId id="885" r:id="rId456"/>
    <p:sldId id="886" r:id="rId457"/>
    <p:sldId id="887" r:id="rId458"/>
    <p:sldId id="888" r:id="rId459"/>
    <p:sldId id="889" r:id="rId460"/>
    <p:sldId id="890" r:id="rId461"/>
  </p:sldIdLst>
  <p:sldSz cx="9144000" cy="6858000" type="screen4x3"/>
  <p:notesSz cx="6735763" cy="9799638"/>
  <p:custDataLst>
    <p:tags r:id="rId464"/>
  </p:custDataLst>
  <p:defaultTextStyle>
    <a:defPPr>
      <a:defRPr lang="en-US"/>
    </a:defPPr>
    <a:lvl1pPr algn="l" rtl="0" fontAlgn="base">
      <a:spcBef>
        <a:spcPct val="0"/>
      </a:spcBef>
      <a:spcAft>
        <a:spcPct val="0"/>
      </a:spcAft>
      <a:defRPr sz="1400" b="1" kern="1200">
        <a:solidFill>
          <a:schemeClr val="tx2"/>
        </a:solidFill>
        <a:latin typeface="黑体" panose="02010609060101010101" pitchFamily="49" charset="-122"/>
        <a:ea typeface="黑体" panose="02010609060101010101" pitchFamily="49" charset="-122"/>
        <a:cs typeface="+mn-cs"/>
      </a:defRPr>
    </a:lvl1pPr>
    <a:lvl2pPr marL="457200" algn="l" rtl="0" fontAlgn="base">
      <a:spcBef>
        <a:spcPct val="0"/>
      </a:spcBef>
      <a:spcAft>
        <a:spcPct val="0"/>
      </a:spcAft>
      <a:defRPr sz="1400" b="1" kern="1200">
        <a:solidFill>
          <a:schemeClr val="tx2"/>
        </a:solidFill>
        <a:latin typeface="黑体" panose="02010609060101010101" pitchFamily="49" charset="-122"/>
        <a:ea typeface="黑体" panose="02010609060101010101" pitchFamily="49" charset="-122"/>
        <a:cs typeface="+mn-cs"/>
      </a:defRPr>
    </a:lvl2pPr>
    <a:lvl3pPr marL="914400" algn="l" rtl="0" fontAlgn="base">
      <a:spcBef>
        <a:spcPct val="0"/>
      </a:spcBef>
      <a:spcAft>
        <a:spcPct val="0"/>
      </a:spcAft>
      <a:defRPr sz="1400" b="1" kern="1200">
        <a:solidFill>
          <a:schemeClr val="tx2"/>
        </a:solidFill>
        <a:latin typeface="黑体" panose="02010609060101010101" pitchFamily="49" charset="-122"/>
        <a:ea typeface="黑体" panose="02010609060101010101" pitchFamily="49" charset="-122"/>
        <a:cs typeface="+mn-cs"/>
      </a:defRPr>
    </a:lvl3pPr>
    <a:lvl4pPr marL="1371600" algn="l" rtl="0" fontAlgn="base">
      <a:spcBef>
        <a:spcPct val="0"/>
      </a:spcBef>
      <a:spcAft>
        <a:spcPct val="0"/>
      </a:spcAft>
      <a:defRPr sz="1400" b="1" kern="1200">
        <a:solidFill>
          <a:schemeClr val="tx2"/>
        </a:solidFill>
        <a:latin typeface="黑体" panose="02010609060101010101" pitchFamily="49" charset="-122"/>
        <a:ea typeface="黑体" panose="02010609060101010101" pitchFamily="49" charset="-122"/>
        <a:cs typeface="+mn-cs"/>
      </a:defRPr>
    </a:lvl4pPr>
    <a:lvl5pPr marL="1828800" algn="l" rtl="0" fontAlgn="base">
      <a:spcBef>
        <a:spcPct val="0"/>
      </a:spcBef>
      <a:spcAft>
        <a:spcPct val="0"/>
      </a:spcAft>
      <a:defRPr sz="1400" b="1" kern="1200">
        <a:solidFill>
          <a:schemeClr val="tx2"/>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sz="1400" b="1" kern="1200">
        <a:solidFill>
          <a:schemeClr val="tx2"/>
        </a:solidFill>
        <a:latin typeface="黑体" panose="02010609060101010101" pitchFamily="49" charset="-122"/>
        <a:ea typeface="黑体" panose="02010609060101010101" pitchFamily="49" charset="-122"/>
        <a:cs typeface="+mn-cs"/>
      </a:defRPr>
    </a:lvl6pPr>
    <a:lvl7pPr marL="2743200" algn="l" defTabSz="914400" rtl="0" eaLnBrk="1" latinLnBrk="0" hangingPunct="1">
      <a:defRPr sz="1400" b="1" kern="1200">
        <a:solidFill>
          <a:schemeClr val="tx2"/>
        </a:solidFill>
        <a:latin typeface="黑体" panose="02010609060101010101" pitchFamily="49" charset="-122"/>
        <a:ea typeface="黑体" panose="02010609060101010101" pitchFamily="49" charset="-122"/>
        <a:cs typeface="+mn-cs"/>
      </a:defRPr>
    </a:lvl7pPr>
    <a:lvl8pPr marL="3200400" algn="l" defTabSz="914400" rtl="0" eaLnBrk="1" latinLnBrk="0" hangingPunct="1">
      <a:defRPr sz="1400" b="1" kern="1200">
        <a:solidFill>
          <a:schemeClr val="tx2"/>
        </a:solidFill>
        <a:latin typeface="黑体" panose="02010609060101010101" pitchFamily="49" charset="-122"/>
        <a:ea typeface="黑体" panose="02010609060101010101" pitchFamily="49" charset="-122"/>
        <a:cs typeface="+mn-cs"/>
      </a:defRPr>
    </a:lvl8pPr>
    <a:lvl9pPr marL="3657600" algn="l" defTabSz="914400" rtl="0" eaLnBrk="1" latinLnBrk="0" hangingPunct="1">
      <a:defRPr sz="1400" b="1" kern="1200">
        <a:solidFill>
          <a:schemeClr val="tx2"/>
        </a:solidFill>
        <a:latin typeface="黑体" panose="02010609060101010101" pitchFamily="49" charset="-122"/>
        <a:ea typeface="黑体" panose="02010609060101010101" pitchFamily="49" charset="-122"/>
        <a:cs typeface="+mn-cs"/>
      </a:defRPr>
    </a:lvl9pPr>
  </p:defaultTextStyle>
  <p:extLst>
    <p:ext uri="{EFAFB233-063F-42B5-8137-9DF3F51BA10A}">
      <p15:sldGuideLst xmlns:p15="http://schemas.microsoft.com/office/powerpoint/2012/main">
        <p15:guide id="1" orient="horz" pos="2137" userDrawn="1">
          <p15:clr>
            <a:srgbClr val="A4A3A4"/>
          </p15:clr>
        </p15:guide>
        <p15:guide id="2" pos="28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7" autoAdjust="0"/>
    <p:restoredTop sz="91425" autoAdjust="0"/>
  </p:normalViewPr>
  <p:slideViewPr>
    <p:cSldViewPr snapToGrid="0" showGuides="1">
      <p:cViewPr varScale="1">
        <p:scale>
          <a:sx n="50" d="100"/>
          <a:sy n="50" d="100"/>
        </p:scale>
        <p:origin x="802" y="29"/>
      </p:cViewPr>
      <p:guideLst>
        <p:guide orient="horz" pos="2137"/>
        <p:guide pos="2892"/>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tableStyles" Target="tableStyle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tags" Target="tags/tag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notesMaster" Target="notesMasters/notesMaster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1941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eaLnBrk="0" hangingPunct="0">
              <a:defRPr sz="1200" b="0">
                <a:solidFill>
                  <a:schemeClr val="tx1"/>
                </a:solidFill>
                <a:latin typeface="Tahoma" panose="020B0604030504040204" pitchFamily="2" charset="0"/>
                <a:ea typeface="宋体" panose="02010600030101010101" pitchFamily="2" charset="-122"/>
              </a:defRPr>
            </a:lvl1pPr>
          </a:lstStyle>
          <a:p>
            <a:pPr>
              <a:defRPr/>
            </a:pPr>
            <a:endParaRPr lang="zh-CN" altLang="en-US"/>
          </a:p>
        </p:txBody>
      </p:sp>
      <p:sp>
        <p:nvSpPr>
          <p:cNvPr id="36867" name="Rectangle 3"/>
          <p:cNvSpPr>
            <a:spLocks noGrp="1" noChangeArrowheads="1"/>
          </p:cNvSpPr>
          <p:nvPr>
            <p:ph type="dt" sz="quarter" idx="1"/>
          </p:nvPr>
        </p:nvSpPr>
        <p:spPr bwMode="auto">
          <a:xfrm>
            <a:off x="3814763" y="0"/>
            <a:ext cx="291941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r" eaLnBrk="0" hangingPunct="0">
              <a:defRPr sz="1200" b="0">
                <a:solidFill>
                  <a:schemeClr val="tx1"/>
                </a:solidFill>
                <a:latin typeface="Tahoma" panose="020B0604030504040204" pitchFamily="2" charset="0"/>
                <a:ea typeface="宋体" panose="02010600030101010101" pitchFamily="2" charset="-122"/>
              </a:defRPr>
            </a:lvl1pPr>
          </a:lstStyle>
          <a:p>
            <a:pPr>
              <a:defRPr/>
            </a:pPr>
            <a:endParaRPr lang="en-US" altLang="zh-CN"/>
          </a:p>
        </p:txBody>
      </p:sp>
      <p:sp>
        <p:nvSpPr>
          <p:cNvPr id="36868" name="Rectangle 4"/>
          <p:cNvSpPr>
            <a:spLocks noGrp="1" noChangeArrowheads="1"/>
          </p:cNvSpPr>
          <p:nvPr>
            <p:ph type="ftr" sz="quarter" idx="2"/>
          </p:nvPr>
        </p:nvSpPr>
        <p:spPr bwMode="auto">
          <a:xfrm>
            <a:off x="0" y="9307513"/>
            <a:ext cx="2919413"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lstStyle>
            <a:lvl1pPr eaLnBrk="0" hangingPunct="0">
              <a:defRPr sz="1200" b="0">
                <a:solidFill>
                  <a:schemeClr val="tx1"/>
                </a:solidFill>
                <a:latin typeface="Tahoma" panose="020B0604030504040204" pitchFamily="2" charset="0"/>
                <a:ea typeface="宋体" panose="02010600030101010101" pitchFamily="2" charset="-122"/>
              </a:defRPr>
            </a:lvl1pPr>
          </a:lstStyle>
          <a:p>
            <a:pPr>
              <a:defRPr/>
            </a:pPr>
            <a:endParaRPr lang="en-US" altLang="zh-CN"/>
          </a:p>
        </p:txBody>
      </p:sp>
      <p:sp>
        <p:nvSpPr>
          <p:cNvPr id="36869" name="Rectangle 5"/>
          <p:cNvSpPr>
            <a:spLocks noGrp="1" noChangeArrowheads="1"/>
          </p:cNvSpPr>
          <p:nvPr>
            <p:ph type="sldNum" sz="quarter" idx="3"/>
          </p:nvPr>
        </p:nvSpPr>
        <p:spPr bwMode="auto">
          <a:xfrm>
            <a:off x="3814763" y="9307513"/>
            <a:ext cx="2919412"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lstStyle>
            <a:lvl1pPr algn="r" eaLnBrk="0" hangingPunct="0">
              <a:defRPr sz="1200" b="0">
                <a:solidFill>
                  <a:schemeClr val="tx1"/>
                </a:solidFill>
                <a:latin typeface="Tahoma" panose="020B0604030504040204" pitchFamily="2" charset="0"/>
                <a:ea typeface="宋体" panose="02010600030101010101" pitchFamily="2" charset="-122"/>
              </a:defRPr>
            </a:lvl1pPr>
          </a:lstStyle>
          <a:p>
            <a:fld id="{495CE880-5131-4DB7-B5B8-3C482365819A}"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1941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eaLnBrk="0" hangingPunct="0">
              <a:defRPr sz="1200" b="0">
                <a:solidFill>
                  <a:schemeClr val="tx1"/>
                </a:solidFill>
                <a:latin typeface="Tahoma" panose="020B0604030504040204" pitchFamily="2" charset="0"/>
                <a:ea typeface="宋体" panose="02010600030101010101" pitchFamily="2" charset="-122"/>
              </a:defRPr>
            </a:lvl1pPr>
          </a:lstStyle>
          <a:p>
            <a:pPr>
              <a:defRPr/>
            </a:pPr>
            <a:endParaRPr lang="zh-CN" altLang="en-US"/>
          </a:p>
        </p:txBody>
      </p:sp>
      <p:sp>
        <p:nvSpPr>
          <p:cNvPr id="38915" name="Rectangle 3"/>
          <p:cNvSpPr>
            <a:spLocks noGrp="1" noChangeArrowheads="1"/>
          </p:cNvSpPr>
          <p:nvPr>
            <p:ph type="dt" idx="1"/>
          </p:nvPr>
        </p:nvSpPr>
        <p:spPr bwMode="auto">
          <a:xfrm>
            <a:off x="3814763" y="0"/>
            <a:ext cx="291941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r" eaLnBrk="0" hangingPunct="0">
              <a:defRPr sz="1200" b="0">
                <a:solidFill>
                  <a:schemeClr val="tx1"/>
                </a:solidFill>
                <a:latin typeface="Tahoma" panose="020B0604030504040204" pitchFamily="2" charset="0"/>
                <a:ea typeface="宋体" panose="02010600030101010101" pitchFamily="2" charset="-122"/>
              </a:defRPr>
            </a:lvl1pPr>
          </a:lstStyle>
          <a:p>
            <a:pPr>
              <a:defRPr/>
            </a:pPr>
            <a:endParaRPr lang="en-US" altLang="zh-CN"/>
          </a:p>
        </p:txBody>
      </p:sp>
      <p:sp>
        <p:nvSpPr>
          <p:cNvPr id="6148" name="Rectangle 4"/>
          <p:cNvSpPr>
            <a:spLocks noGrp="1" noRot="1" noChangeAspect="1" noChangeArrowheads="1" noTextEdit="1"/>
          </p:cNvSpPr>
          <p:nvPr>
            <p:ph type="sldImg" idx="4294967295"/>
          </p:nvPr>
        </p:nvSpPr>
        <p:spPr bwMode="auto">
          <a:xfrm>
            <a:off x="917575" y="735013"/>
            <a:ext cx="4900613" cy="367506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9"/>
          </p:nvPr>
        </p:nvSpPr>
        <p:spPr bwMode="auto">
          <a:xfrm>
            <a:off x="673100" y="4654550"/>
            <a:ext cx="538956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8918" name="Rectangle 6"/>
          <p:cNvSpPr>
            <a:spLocks noGrp="1" noChangeArrowheads="1"/>
          </p:cNvSpPr>
          <p:nvPr>
            <p:ph type="ftr" sz="quarter" idx="4"/>
          </p:nvPr>
        </p:nvSpPr>
        <p:spPr bwMode="auto">
          <a:xfrm>
            <a:off x="0" y="9307513"/>
            <a:ext cx="2919413"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lstStyle>
            <a:lvl1pPr eaLnBrk="0" hangingPunct="0">
              <a:defRPr sz="1200" b="0">
                <a:solidFill>
                  <a:schemeClr val="tx1"/>
                </a:solidFill>
                <a:latin typeface="Tahoma" panose="020B0604030504040204" pitchFamily="2" charset="0"/>
                <a:ea typeface="宋体" panose="02010600030101010101" pitchFamily="2" charset="-122"/>
              </a:defRPr>
            </a:lvl1pPr>
          </a:lstStyle>
          <a:p>
            <a:pPr>
              <a:defRPr/>
            </a:pPr>
            <a:endParaRPr lang="en-US" altLang="zh-CN"/>
          </a:p>
        </p:txBody>
      </p:sp>
      <p:sp>
        <p:nvSpPr>
          <p:cNvPr id="38919" name="Rectangle 7"/>
          <p:cNvSpPr>
            <a:spLocks noGrp="1" noChangeArrowheads="1"/>
          </p:cNvSpPr>
          <p:nvPr>
            <p:ph type="sldNum" sz="quarter" idx="5"/>
          </p:nvPr>
        </p:nvSpPr>
        <p:spPr bwMode="auto">
          <a:xfrm>
            <a:off x="3814763" y="9307513"/>
            <a:ext cx="2919412"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lstStyle>
            <a:lvl1pPr algn="r" eaLnBrk="0" hangingPunct="0">
              <a:defRPr sz="1200" b="0">
                <a:solidFill>
                  <a:schemeClr val="tx1"/>
                </a:solidFill>
                <a:latin typeface="Tahoma" panose="020B0604030504040204" pitchFamily="2" charset="0"/>
                <a:ea typeface="宋体" panose="02010600030101010101" pitchFamily="2" charset="-122"/>
              </a:defRPr>
            </a:lvl1pPr>
          </a:lstStyle>
          <a:p>
            <a:fld id="{42A832D8-8B4C-41A0-B444-154C35EBC742}"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E9055491-9D76-47C5-93AD-773E178325C4}" type="slidenum">
              <a:rPr lang="en-US" altLang="zh-CN">
                <a:latin typeface="Times New Roman" panose="02020603050405020304" pitchFamily="18" charset="0"/>
              </a:rPr>
              <a:t>14</a:t>
            </a:fld>
            <a:endParaRPr lang="en-US" altLang="zh-CN">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fld id="{1C7A9883-C7E0-4F99-A51E-B1678F65A9EC}" type="slidenum">
              <a:rPr lang="zh-CN" altLang="en-US" b="0"/>
              <a:t>65</a:t>
            </a:fld>
            <a:endParaRPr lang="en-US" altLang="zh-CN" b="0"/>
          </a:p>
        </p:txBody>
      </p:sp>
      <p:sp>
        <p:nvSpPr>
          <p:cNvPr id="21506" name="Rectangle 7"/>
          <p:cNvSpPr txBox="1">
            <a:spLocks noGrp="1" noChangeArrowheads="1"/>
          </p:cNvSpPr>
          <p:nvPr/>
        </p:nvSpPr>
        <p:spPr bwMode="auto">
          <a:xfrm>
            <a:off x="3816350" y="9310688"/>
            <a:ext cx="2919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200" b="1">
                <a:solidFill>
                  <a:schemeClr val="tx1"/>
                </a:solidFill>
                <a:latin typeface="Tahoma" panose="020B0604030504040204" pitchFamily="34" charset="0"/>
                <a:ea typeface="宋体" panose="02010600030101010101" pitchFamily="2" charset="-122"/>
              </a:defRPr>
            </a:lvl1pPr>
            <a:lvl2pPr marL="742950" indent="-285750" defTabSz="930275">
              <a:defRPr sz="1200" b="1">
                <a:solidFill>
                  <a:schemeClr val="tx1"/>
                </a:solidFill>
                <a:latin typeface="Tahoma" panose="020B0604030504040204" pitchFamily="34" charset="0"/>
                <a:ea typeface="宋体" panose="02010600030101010101" pitchFamily="2" charset="-122"/>
              </a:defRPr>
            </a:lvl2pPr>
            <a:lvl3pPr marL="1143000" indent="-228600" defTabSz="930275">
              <a:defRPr sz="1200" b="1">
                <a:solidFill>
                  <a:schemeClr val="tx1"/>
                </a:solidFill>
                <a:latin typeface="Tahoma" panose="020B0604030504040204" pitchFamily="34" charset="0"/>
                <a:ea typeface="宋体" panose="02010600030101010101" pitchFamily="2" charset="-122"/>
              </a:defRPr>
            </a:lvl3pPr>
            <a:lvl4pPr marL="1600200" indent="-228600" defTabSz="930275">
              <a:defRPr sz="1200" b="1">
                <a:solidFill>
                  <a:schemeClr val="tx1"/>
                </a:solidFill>
                <a:latin typeface="Tahoma" panose="020B0604030504040204" pitchFamily="34" charset="0"/>
                <a:ea typeface="宋体" panose="02010600030101010101" pitchFamily="2" charset="-122"/>
              </a:defRPr>
            </a:lvl4pPr>
            <a:lvl5pPr marL="2057400" indent="-228600" defTabSz="930275">
              <a:defRPr sz="1200" b="1">
                <a:solidFill>
                  <a:schemeClr val="tx1"/>
                </a:solidFill>
                <a:latin typeface="Tahoma" panose="020B0604030504040204" pitchFamily="34" charset="0"/>
                <a:ea typeface="宋体" panose="02010600030101010101" pitchFamily="2" charset="-122"/>
              </a:defRPr>
            </a:lvl5pPr>
            <a:lvl6pPr marL="2514600" indent="-228600" defTabSz="930275"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defTabSz="930275"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defTabSz="930275"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defTabSz="930275"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9186E7E8-CE97-479E-8C38-3E50B1DFF013}" type="slidenum">
              <a:rPr lang="zh-CN" altLang="en-US" b="0">
                <a:latin typeface="Helvetica" panose="020B0604020202020204" pitchFamily="34" charset="0"/>
                <a:ea typeface="MS PGothic" panose="020B0600070205080204" pitchFamily="34" charset="-128"/>
              </a:rPr>
              <a:t>65</a:t>
            </a:fld>
            <a:endParaRPr lang="en-US" altLang="zh-CN" b="0">
              <a:latin typeface="Helvetica" panose="020B0604020202020204" pitchFamily="34" charset="0"/>
              <a:ea typeface="MS PGothic" panose="020B0600070205080204" pitchFamily="34" charset="-128"/>
            </a:endParaRPr>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896938" y="4654550"/>
            <a:ext cx="4941887" cy="4410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lstStyle/>
          <a:p>
            <a:endParaRPr kumimoji="0"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fld id="{5FC7DE5A-E08A-4A65-93AE-609082C156B9}" type="slidenum">
              <a:rPr lang="zh-CN" altLang="en-US" sz="1200" b="0">
                <a:solidFill>
                  <a:schemeClr val="tx1"/>
                </a:solidFill>
                <a:latin typeface="Tahoma" panose="020B0604030504040204" charset="0"/>
                <a:ea typeface="宋体" panose="02010600030101010101" pitchFamily="2" charset="-122"/>
              </a:rPr>
              <a:t>81</a:t>
            </a:fld>
            <a:endParaRPr lang="en-US" altLang="zh-CN" sz="1200" b="0">
              <a:solidFill>
                <a:schemeClr val="tx1"/>
              </a:solidFill>
              <a:latin typeface="Tahoma" panose="020B0604030504040204" charset="0"/>
              <a:ea typeface="宋体" panose="02010600030101010101" pitchFamily="2" charset="-122"/>
            </a:endParaRPr>
          </a:p>
        </p:txBody>
      </p:sp>
      <p:sp>
        <p:nvSpPr>
          <p:cNvPr id="26626" name="Rectangle 7"/>
          <p:cNvSpPr txBox="1">
            <a:spLocks noGrp="1" noChangeArrowheads="1"/>
          </p:cNvSpPr>
          <p:nvPr/>
        </p:nvSpPr>
        <p:spPr bwMode="auto">
          <a:xfrm>
            <a:off x="3816350" y="9310688"/>
            <a:ext cx="2919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2000" b="1">
                <a:solidFill>
                  <a:srgbClr val="0066FF"/>
                </a:solidFill>
                <a:latin typeface="黑体" panose="02010609060101010101" pitchFamily="49" charset="-122"/>
                <a:ea typeface="黑体" panose="02010609060101010101" pitchFamily="49" charset="-122"/>
              </a:defRPr>
            </a:lvl1pPr>
            <a:lvl2pPr marL="742950" indent="-285750" defTabSz="930275">
              <a:defRPr sz="2000" b="1">
                <a:solidFill>
                  <a:srgbClr val="0066FF"/>
                </a:solidFill>
                <a:latin typeface="黑体" panose="02010609060101010101" pitchFamily="49" charset="-122"/>
                <a:ea typeface="黑体" panose="02010609060101010101" pitchFamily="49" charset="-122"/>
              </a:defRPr>
            </a:lvl2pPr>
            <a:lvl3pPr marL="1143000" indent="-228600" defTabSz="930275">
              <a:defRPr sz="2000" b="1">
                <a:solidFill>
                  <a:srgbClr val="0066FF"/>
                </a:solidFill>
                <a:latin typeface="黑体" panose="02010609060101010101" pitchFamily="49" charset="-122"/>
                <a:ea typeface="黑体" panose="02010609060101010101" pitchFamily="49" charset="-122"/>
              </a:defRPr>
            </a:lvl3pPr>
            <a:lvl4pPr marL="1600200" indent="-228600" defTabSz="930275">
              <a:defRPr sz="2000" b="1">
                <a:solidFill>
                  <a:srgbClr val="0066FF"/>
                </a:solidFill>
                <a:latin typeface="黑体" panose="02010609060101010101" pitchFamily="49" charset="-122"/>
                <a:ea typeface="黑体" panose="02010609060101010101" pitchFamily="49" charset="-122"/>
              </a:defRPr>
            </a:lvl4pPr>
            <a:lvl5pPr marL="2057400" indent="-228600" defTabSz="930275">
              <a:defRPr sz="2000" b="1">
                <a:solidFill>
                  <a:srgbClr val="0066FF"/>
                </a:solidFill>
                <a:latin typeface="黑体" panose="02010609060101010101" pitchFamily="49" charset="-122"/>
                <a:ea typeface="黑体" panose="02010609060101010101" pitchFamily="49" charset="-122"/>
              </a:defRPr>
            </a:lvl5pPr>
            <a:lvl6pPr marL="25146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fld id="{C0151A5F-4A67-4392-83EC-4E6801C175DB}" type="slidenum">
              <a:rPr lang="zh-CN" altLang="en-US" sz="1200" b="0">
                <a:solidFill>
                  <a:schemeClr val="tx1"/>
                </a:solidFill>
                <a:latin typeface="Helvetica" panose="020B0604020202020204" pitchFamily="34" charset="0"/>
                <a:ea typeface="MS PGothic" panose="020B0600070205080204" pitchFamily="34" charset="-128"/>
              </a:rPr>
              <a:t>81</a:t>
            </a:fld>
            <a:endParaRPr lang="en-US" altLang="zh-CN" sz="1200" b="0">
              <a:solidFill>
                <a:schemeClr val="tx1"/>
              </a:solidFill>
              <a:latin typeface="Helvetica" panose="020B0604020202020204" pitchFamily="34" charset="0"/>
              <a:ea typeface="MS PGothic" panose="020B0600070205080204" pitchFamily="34" charset="-128"/>
            </a:endParaRPr>
          </a:p>
        </p:txBody>
      </p:sp>
      <p:sp>
        <p:nvSpPr>
          <p:cNvPr id="26627" name="Rectangle 2"/>
          <p:cNvSpPr>
            <a:spLocks noGrp="1" noRot="1" noChangeAspect="1" noChangeArrowheads="1" noTextEdit="1"/>
          </p:cNvSpPr>
          <p:nvPr>
            <p:ph type="sldImg"/>
          </p:nvPr>
        </p:nvSpPr>
        <p:spPr/>
      </p:sp>
      <p:sp>
        <p:nvSpPr>
          <p:cNvPr id="26628" name="Rectangle 3"/>
          <p:cNvSpPr>
            <a:spLocks noGrp="1" noChangeArrowheads="1"/>
          </p:cNvSpPr>
          <p:nvPr>
            <p:ph type="body" idx="1"/>
          </p:nvPr>
        </p:nvSpPr>
        <p:spPr>
          <a:xfrm>
            <a:off x="896938" y="4654550"/>
            <a:ext cx="4941887" cy="4410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lstStyle/>
          <a:p>
            <a:endParaRPr kumimoji="0"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fld id="{55F1AC6F-420F-492B-9EE5-D5C179F6CB03}" type="slidenum">
              <a:rPr lang="zh-CN" altLang="en-US" sz="1200" b="0">
                <a:solidFill>
                  <a:schemeClr val="tx1"/>
                </a:solidFill>
                <a:latin typeface="Tahoma" panose="020B0604030504040204" charset="0"/>
                <a:ea typeface="宋体" panose="02010600030101010101" pitchFamily="2" charset="-122"/>
              </a:rPr>
              <a:t>83</a:t>
            </a:fld>
            <a:endParaRPr lang="en-US" altLang="zh-CN" sz="1200" b="0">
              <a:solidFill>
                <a:schemeClr val="tx1"/>
              </a:solidFill>
              <a:latin typeface="Tahoma" panose="020B0604030504040204" charset="0"/>
              <a:ea typeface="宋体" panose="02010600030101010101" pitchFamily="2" charset="-122"/>
            </a:endParaRPr>
          </a:p>
        </p:txBody>
      </p:sp>
      <p:sp>
        <p:nvSpPr>
          <p:cNvPr id="29698" name="Rectangle 2"/>
          <p:cNvSpPr>
            <a:spLocks noGrp="1" noRot="1" noChangeAspect="1" noChangeArrowheads="1" noTextEdit="1"/>
          </p:cNvSpPr>
          <p:nvPr>
            <p:ph type="sldImg"/>
          </p:nvPr>
        </p:nvSpPr>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en-US" altLang="zh-CN" sz="1000">
              <a:solidFill>
                <a:srgbClr val="A5002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fld id="{CD2F9ECD-5076-428A-ACF4-FAF2589F78BB}" type="slidenum">
              <a:rPr lang="zh-CN" altLang="en-US" sz="1200" b="0">
                <a:solidFill>
                  <a:schemeClr val="tx1"/>
                </a:solidFill>
                <a:latin typeface="Tahoma" panose="020B0604030504040204" charset="0"/>
                <a:ea typeface="宋体" panose="02010600030101010101" pitchFamily="2" charset="-122"/>
              </a:rPr>
              <a:t>84</a:t>
            </a:fld>
            <a:endParaRPr lang="en-US" altLang="zh-CN" sz="1200" b="0">
              <a:solidFill>
                <a:schemeClr val="tx1"/>
              </a:solidFill>
              <a:latin typeface="Tahoma" panose="020B0604030504040204" charset="0"/>
              <a:ea typeface="宋体" panose="02010600030101010101" pitchFamily="2" charset="-122"/>
            </a:endParaRPr>
          </a:p>
        </p:txBody>
      </p:sp>
      <p:sp>
        <p:nvSpPr>
          <p:cNvPr id="31746" name="Rectangle 7"/>
          <p:cNvSpPr txBox="1">
            <a:spLocks noGrp="1" noChangeArrowheads="1"/>
          </p:cNvSpPr>
          <p:nvPr/>
        </p:nvSpPr>
        <p:spPr bwMode="auto">
          <a:xfrm>
            <a:off x="3816350" y="9310688"/>
            <a:ext cx="2919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2000" b="1">
                <a:solidFill>
                  <a:srgbClr val="0066FF"/>
                </a:solidFill>
                <a:latin typeface="黑体" panose="02010609060101010101" pitchFamily="49" charset="-122"/>
                <a:ea typeface="黑体" panose="02010609060101010101" pitchFamily="49" charset="-122"/>
              </a:defRPr>
            </a:lvl1pPr>
            <a:lvl2pPr marL="742950" indent="-285750" defTabSz="930275">
              <a:defRPr sz="2000" b="1">
                <a:solidFill>
                  <a:srgbClr val="0066FF"/>
                </a:solidFill>
                <a:latin typeface="黑体" panose="02010609060101010101" pitchFamily="49" charset="-122"/>
                <a:ea typeface="黑体" panose="02010609060101010101" pitchFamily="49" charset="-122"/>
              </a:defRPr>
            </a:lvl2pPr>
            <a:lvl3pPr marL="1143000" indent="-228600" defTabSz="930275">
              <a:defRPr sz="2000" b="1">
                <a:solidFill>
                  <a:srgbClr val="0066FF"/>
                </a:solidFill>
                <a:latin typeface="黑体" panose="02010609060101010101" pitchFamily="49" charset="-122"/>
                <a:ea typeface="黑体" panose="02010609060101010101" pitchFamily="49" charset="-122"/>
              </a:defRPr>
            </a:lvl3pPr>
            <a:lvl4pPr marL="1600200" indent="-228600" defTabSz="930275">
              <a:defRPr sz="2000" b="1">
                <a:solidFill>
                  <a:srgbClr val="0066FF"/>
                </a:solidFill>
                <a:latin typeface="黑体" panose="02010609060101010101" pitchFamily="49" charset="-122"/>
                <a:ea typeface="黑体" panose="02010609060101010101" pitchFamily="49" charset="-122"/>
              </a:defRPr>
            </a:lvl4pPr>
            <a:lvl5pPr marL="2057400" indent="-228600" defTabSz="930275">
              <a:defRPr sz="2000" b="1">
                <a:solidFill>
                  <a:srgbClr val="0066FF"/>
                </a:solidFill>
                <a:latin typeface="黑体" panose="02010609060101010101" pitchFamily="49" charset="-122"/>
                <a:ea typeface="黑体" panose="02010609060101010101" pitchFamily="49" charset="-122"/>
              </a:defRPr>
            </a:lvl5pPr>
            <a:lvl6pPr marL="25146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fld id="{60B8AA15-22CC-4940-AFC5-310070A39D85}" type="slidenum">
              <a:rPr lang="zh-CN" altLang="en-US" sz="1200" b="0">
                <a:solidFill>
                  <a:schemeClr val="tx1"/>
                </a:solidFill>
                <a:latin typeface="Helvetica" panose="020B0604020202020204" pitchFamily="34" charset="0"/>
                <a:ea typeface="MS PGothic" panose="020B0600070205080204" pitchFamily="34" charset="-128"/>
              </a:rPr>
              <a:t>84</a:t>
            </a:fld>
            <a:endParaRPr lang="en-US" altLang="zh-CN" sz="1200" b="0">
              <a:solidFill>
                <a:schemeClr val="tx1"/>
              </a:solidFill>
              <a:latin typeface="Helvetica" panose="020B0604020202020204" pitchFamily="34" charset="0"/>
              <a:ea typeface="MS PGothic" panose="020B0600070205080204" pitchFamily="34" charset="-128"/>
            </a:endParaRPr>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xfrm>
            <a:off x="896938" y="4654550"/>
            <a:ext cx="4941887" cy="4410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lstStyle/>
          <a:p>
            <a:endParaRPr kumimoji="0"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TextEdit="1"/>
          </p:cNvSpPr>
          <p:nvPr>
            <p:ph type="sldImg"/>
          </p:nvPr>
        </p:nvSpPr>
        <p:spPr/>
      </p:sp>
      <p:sp>
        <p:nvSpPr>
          <p:cNvPr id="3891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5"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fld id="{0DDEA042-65B2-4ED4-B7AB-8DE95B198EFF}" type="slidenum">
              <a:rPr lang="zh-CN" altLang="en-US" sz="1200" b="0">
                <a:solidFill>
                  <a:schemeClr val="tx1"/>
                </a:solidFill>
                <a:latin typeface="Tahoma" panose="020B0604030504040204" charset="0"/>
                <a:ea typeface="宋体" panose="02010600030101010101" pitchFamily="2" charset="-122"/>
              </a:rPr>
              <a:t>90</a:t>
            </a:fld>
            <a:endParaRPr lang="en-US" altLang="zh-CN" sz="1200" b="0">
              <a:solidFill>
                <a:schemeClr val="tx1"/>
              </a:solidFill>
              <a:latin typeface="Tahoma" panose="020B060403050404020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宋体" panose="02010600030101010101" pitchFamily="2" charset="-122"/>
              <a:ea typeface="宋体" panose="02010600030101010101" pitchFamily="2" charset="-122"/>
            </a:endParaRPr>
          </a:p>
        </p:txBody>
      </p:sp>
      <p:sp>
        <p:nvSpPr>
          <p:cNvPr id="21508"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fld id="{CDBC3B7A-2DDA-4A65-82FC-5BD3AB89E427}" type="slidenum">
              <a:rPr lang="zh-CN" altLang="en-US" sz="1200" b="0">
                <a:solidFill>
                  <a:schemeClr val="tx1"/>
                </a:solidFill>
              </a:rPr>
              <a:t>102</a:t>
            </a:fld>
            <a:endParaRPr lang="en-US" altLang="zh-CN" sz="1200" b="0">
              <a:solidFill>
                <a:schemeClr val="tx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fld id="{F900E32D-0470-49AB-9230-4A67C0A2C853}" type="slidenum">
              <a:rPr lang="en-US" altLang="zh-CN" sz="1200" b="0">
                <a:solidFill>
                  <a:schemeClr val="tx1"/>
                </a:solidFill>
              </a:rPr>
              <a:t>116</a:t>
            </a:fld>
            <a:endParaRPr lang="en-US" altLang="zh-CN" sz="1200" b="0">
              <a:solidFill>
                <a:schemeClr val="tx1"/>
              </a:solidFill>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xfrm>
            <a:off x="900113" y="4656138"/>
            <a:ext cx="4935537" cy="4406900"/>
          </a:xfrm>
          <a:solidFill>
            <a:srgbClr val="FFFFFF"/>
          </a:solidFill>
          <a:ln w="12700" cap="flat">
            <a:solidFill>
              <a:srgbClr val="000000"/>
            </a:solid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en-US" altLang="zh-CN">
              <a:latin typeface="宋体" panose="02010600030101010101" pitchFamily="2" charset="-122"/>
              <a:ea typeface="宋体" panose="02010600030101010101" pitchFamily="2" charset="-122"/>
            </a:endParaRPr>
          </a:p>
          <a:p>
            <a:endParaRPr kumimoji="0" lang="en-US" altLang="zh-CN">
              <a:latin typeface="宋体" panose="02010600030101010101" pitchFamily="2" charset="-122"/>
              <a:ea typeface="宋体" panose="02010600030101010101" pitchFamily="2" charset="-122"/>
            </a:endParaRPr>
          </a:p>
          <a:p>
            <a:endParaRPr kumimoji="0" lang="en-US"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fld id="{6F04635D-94C6-4C69-8753-EC75E71ADA6A}" type="slidenum">
              <a:rPr lang="en-US" altLang="zh-CN" sz="1200" b="0">
                <a:solidFill>
                  <a:schemeClr val="tx1"/>
                </a:solidFill>
              </a:rPr>
              <a:t>117</a:t>
            </a:fld>
            <a:endParaRPr lang="en-US" altLang="zh-CN" sz="1200" b="0">
              <a:solidFill>
                <a:schemeClr val="tx1"/>
              </a:solidFill>
            </a:endParaRPr>
          </a:p>
        </p:txBody>
      </p:sp>
      <p:sp>
        <p:nvSpPr>
          <p:cNvPr id="40963" name="Rectangle 2"/>
          <p:cNvSpPr>
            <a:spLocks noGrp="1" noRot="1" noChangeAspect="1" noChangeArrowheads="1" noTextEdit="1"/>
          </p:cNvSpPr>
          <p:nvPr>
            <p:ph type="sldImg"/>
          </p:nvPr>
        </p:nvSpPr>
        <p:spPr>
          <a:ln cap="flat"/>
        </p:spPr>
      </p:sp>
      <p:sp>
        <p:nvSpPr>
          <p:cNvPr id="40964" name="Rectangle 3"/>
          <p:cNvSpPr>
            <a:spLocks noGrp="1" noChangeArrowheads="1"/>
          </p:cNvSpPr>
          <p:nvPr>
            <p:ph type="body" idx="1"/>
          </p:nvPr>
        </p:nvSpPr>
        <p:spPr>
          <a:xfrm>
            <a:off x="900113" y="4656138"/>
            <a:ext cx="4935537" cy="4406900"/>
          </a:xfrm>
          <a:solidFill>
            <a:srgbClr val="FFFFFF"/>
          </a:solidFill>
          <a:ln w="12700" cap="flat">
            <a:solidFill>
              <a:srgbClr val="000000"/>
            </a:solid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en-US" altLang="zh-CN">
              <a:latin typeface="宋体" panose="02010600030101010101" pitchFamily="2" charset="-122"/>
              <a:ea typeface="宋体" panose="02010600030101010101" pitchFamily="2" charset="-122"/>
            </a:endParaRPr>
          </a:p>
          <a:p>
            <a:endParaRPr kumimoji="0" lang="en-US" altLang="zh-CN">
              <a:latin typeface="宋体" panose="02010600030101010101" pitchFamily="2" charset="-122"/>
              <a:ea typeface="宋体" panose="02010600030101010101" pitchFamily="2" charset="-122"/>
            </a:endParaRPr>
          </a:p>
          <a:p>
            <a:endParaRPr kumimoji="0" lang="en-US"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fld id="{05F19B94-5A3A-4075-9F57-07CAD45E8713}" type="slidenum">
              <a:rPr lang="en-US" altLang="zh-CN" sz="1200" b="0">
                <a:solidFill>
                  <a:schemeClr val="tx1"/>
                </a:solidFill>
              </a:rPr>
              <a:t>118</a:t>
            </a:fld>
            <a:endParaRPr lang="en-US" altLang="zh-CN" sz="1200" b="0">
              <a:solidFill>
                <a:schemeClr val="tx1"/>
              </a:solidFill>
            </a:endParaRPr>
          </a:p>
        </p:txBody>
      </p:sp>
      <p:sp>
        <p:nvSpPr>
          <p:cNvPr id="43011" name="Rectangle 2"/>
          <p:cNvSpPr>
            <a:spLocks noGrp="1" noRot="1" noChangeAspect="1" noChangeArrowheads="1" noTextEdit="1"/>
          </p:cNvSpPr>
          <p:nvPr>
            <p:ph type="sldImg"/>
          </p:nvPr>
        </p:nvSpPr>
        <p:spPr>
          <a:ln cap="flat"/>
        </p:spPr>
      </p:sp>
      <p:sp>
        <p:nvSpPr>
          <p:cNvPr id="43012" name="Rectangle 3"/>
          <p:cNvSpPr>
            <a:spLocks noGrp="1" noChangeArrowheads="1"/>
          </p:cNvSpPr>
          <p:nvPr>
            <p:ph type="body" idx="1"/>
          </p:nvPr>
        </p:nvSpPr>
        <p:spPr>
          <a:xfrm>
            <a:off x="900113" y="4656138"/>
            <a:ext cx="4935537" cy="4406900"/>
          </a:xfrm>
          <a:solidFill>
            <a:srgbClr val="FFFFFF"/>
          </a:solidFill>
          <a:ln w="12700" cap="flat">
            <a:solidFill>
              <a:srgbClr val="000000"/>
            </a:solid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en-US" altLang="zh-CN">
              <a:latin typeface="宋体" panose="02010600030101010101" pitchFamily="2" charset="-122"/>
              <a:ea typeface="宋体" panose="02010600030101010101" pitchFamily="2" charset="-122"/>
            </a:endParaRPr>
          </a:p>
          <a:p>
            <a:endParaRPr kumimoji="0" lang="en-US" altLang="zh-CN">
              <a:latin typeface="宋体" panose="02010600030101010101" pitchFamily="2" charset="-122"/>
              <a:ea typeface="宋体" panose="02010600030101010101" pitchFamily="2" charset="-122"/>
            </a:endParaRPr>
          </a:p>
          <a:p>
            <a:endParaRPr kumimoji="0" lang="en-US"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fld id="{6E337500-5220-4786-A214-A4B4015B1EF3}" type="slidenum">
              <a:rPr lang="en-US" altLang="zh-CN" sz="1200" b="0">
                <a:solidFill>
                  <a:schemeClr val="tx1"/>
                </a:solidFill>
              </a:rPr>
              <a:t>119</a:t>
            </a:fld>
            <a:endParaRPr lang="en-US" altLang="zh-CN" sz="1200" b="0">
              <a:solidFill>
                <a:schemeClr val="tx1"/>
              </a:solidFill>
            </a:endParaRPr>
          </a:p>
        </p:txBody>
      </p:sp>
      <p:sp>
        <p:nvSpPr>
          <p:cNvPr id="45059" name="Rectangle 2"/>
          <p:cNvSpPr>
            <a:spLocks noGrp="1" noRot="1" noChangeAspect="1" noChangeArrowheads="1" noTextEdit="1"/>
          </p:cNvSpPr>
          <p:nvPr>
            <p:ph type="sldImg"/>
          </p:nvPr>
        </p:nvSpPr>
        <p:spPr>
          <a:ln cap="flat"/>
        </p:spPr>
      </p:sp>
      <p:sp>
        <p:nvSpPr>
          <p:cNvPr id="45060" name="Rectangle 3"/>
          <p:cNvSpPr>
            <a:spLocks noGrp="1" noChangeArrowheads="1"/>
          </p:cNvSpPr>
          <p:nvPr>
            <p:ph type="body" idx="1"/>
          </p:nvPr>
        </p:nvSpPr>
        <p:spPr>
          <a:xfrm>
            <a:off x="900113" y="4656138"/>
            <a:ext cx="4935537" cy="4406900"/>
          </a:xfrm>
          <a:solidFill>
            <a:srgbClr val="FFFFFF"/>
          </a:solidFill>
          <a:ln w="12700" cap="flat">
            <a:solidFill>
              <a:srgbClr val="000000"/>
            </a:solidFill>
            <a:miter lim="800000"/>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en-US" altLang="zh-CN">
              <a:latin typeface="宋体" panose="02010600030101010101" pitchFamily="2" charset="-122"/>
              <a:ea typeface="宋体" panose="02010600030101010101" pitchFamily="2" charset="-122"/>
            </a:endParaRPr>
          </a:p>
          <a:p>
            <a:endParaRPr kumimoji="0" lang="en-US" altLang="zh-CN">
              <a:latin typeface="宋体" panose="02010600030101010101" pitchFamily="2" charset="-122"/>
              <a:ea typeface="宋体" panose="02010600030101010101" pitchFamily="2" charset="-122"/>
            </a:endParaRPr>
          </a:p>
          <a:p>
            <a:endParaRPr kumimoji="0" lang="en-US"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D39EC24A-04BE-4533-AD6D-B87BE182F874}" type="slidenum">
              <a:rPr lang="en-US" altLang="zh-CN">
                <a:latin typeface="Times New Roman" panose="02020603050405020304" pitchFamily="18" charset="0"/>
              </a:rPr>
              <a:t>15</a:t>
            </a:fld>
            <a:endParaRPr lang="en-US" altLang="zh-CN">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DD6AAEA5-25C5-CAEE-B6BD-61EB0A5819E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6411A802-7754-4CB5-AFF0-BCC3BC4964EC}" type="slidenum">
              <a:rPr lang="zh-CN" altLang="en-US"/>
              <a:pPr eaLnBrk="1" hangingPunct="1"/>
              <a:t>131</a:t>
            </a:fld>
            <a:endParaRPr lang="zh-CN" altLang="en-US"/>
          </a:p>
        </p:txBody>
      </p:sp>
      <p:sp>
        <p:nvSpPr>
          <p:cNvPr id="20482" name="Rectangle 2">
            <a:extLst>
              <a:ext uri="{FF2B5EF4-FFF2-40B4-BE49-F238E27FC236}">
                <a16:creationId xmlns:a16="http://schemas.microsoft.com/office/drawing/2014/main" id="{7BFBA8CF-46F6-7856-9EA9-EEF512A7B218}"/>
              </a:ext>
            </a:extLst>
          </p:cNvPr>
          <p:cNvSpPr>
            <a:spLocks noGrp="1" noRot="1" noChangeAspect="1" noChangeArrowheads="1" noTextEdit="1"/>
          </p:cNvSpPr>
          <p:nvPr>
            <p:ph type="sldImg" idx="4294967295"/>
          </p:nvPr>
        </p:nvSpPr>
        <p:spPr>
          <a:ln/>
        </p:spPr>
      </p:sp>
      <p:sp>
        <p:nvSpPr>
          <p:cNvPr id="20483" name="Rectangle 3">
            <a:extLst>
              <a:ext uri="{FF2B5EF4-FFF2-40B4-BE49-F238E27FC236}">
                <a16:creationId xmlns:a16="http://schemas.microsoft.com/office/drawing/2014/main" id="{6368AD59-C5B8-CE31-1DAB-16A84C46147E}"/>
              </a:ext>
            </a:extLst>
          </p:cNvPr>
          <p:cNvSpPr>
            <a:spLocks noGrp="1" noChangeArrowheads="1"/>
          </p:cNvSpPr>
          <p:nvPr>
            <p:ph type="body" idx="4294967295"/>
          </p:nvPr>
        </p:nvSpPr>
        <p:spPr>
          <a:xfrm>
            <a:off x="896938" y="4654550"/>
            <a:ext cx="4941887" cy="4410075"/>
          </a:xfrm>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a:extLst>
              <a:ext uri="{FF2B5EF4-FFF2-40B4-BE49-F238E27FC236}">
                <a16:creationId xmlns:a16="http://schemas.microsoft.com/office/drawing/2014/main" id="{6DF67445-765D-96D3-356B-A288F0C26FDF}"/>
              </a:ext>
            </a:extLst>
          </p:cNvPr>
          <p:cNvSpPr>
            <a:spLocks noGrp="1" noRot="1" noChangeAspect="1" noChangeArrowheads="1" noTextEdit="1"/>
          </p:cNvSpPr>
          <p:nvPr>
            <p:ph type="sldImg" idx="4294967295"/>
          </p:nvPr>
        </p:nvSpPr>
        <p:spPr>
          <a:ln/>
        </p:spPr>
      </p:sp>
      <p:sp>
        <p:nvSpPr>
          <p:cNvPr id="30722" name="备注占位符 2">
            <a:extLst>
              <a:ext uri="{FF2B5EF4-FFF2-40B4-BE49-F238E27FC236}">
                <a16:creationId xmlns:a16="http://schemas.microsoft.com/office/drawing/2014/main" id="{EDAF8FCC-AB78-865E-2E46-CC9887C7D0AB}"/>
              </a:ext>
            </a:extLst>
          </p:cNvPr>
          <p:cNvSpPr>
            <a:spLocks noGrp="1" noChangeArrowheads="1"/>
          </p:cNvSpPr>
          <p:nvPr>
            <p:ph type="body" idx="4294967295"/>
          </p:nvPr>
        </p:nvSpPr>
        <p:spPr/>
        <p:txBody>
          <a:bodyPr/>
          <a:lstStyle/>
          <a:p>
            <a:endParaRPr lang="zh-CN" altLang="en-US"/>
          </a:p>
        </p:txBody>
      </p:sp>
      <p:sp>
        <p:nvSpPr>
          <p:cNvPr id="30723" name="幻灯片编号占位符 3">
            <a:extLst>
              <a:ext uri="{FF2B5EF4-FFF2-40B4-BE49-F238E27FC236}">
                <a16:creationId xmlns:a16="http://schemas.microsoft.com/office/drawing/2014/main" id="{471C3D47-1D6A-FA94-4CA0-44BBD258EEB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E4ADD565-B867-4D6D-A8DF-62DDF751369F}" type="slidenum">
              <a:rPr lang="zh-CN" altLang="en-US"/>
              <a:pPr eaLnBrk="1" hangingPunct="1"/>
              <a:t>138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2990E63F-D6C1-4F9E-3D7F-D94AC8B3D190}"/>
              </a:ext>
            </a:extLst>
          </p:cNvPr>
          <p:cNvSpPr>
            <a:spLocks noGrp="1" noRot="1" noChangeAspect="1" noChangeArrowheads="1" noTextEdit="1"/>
          </p:cNvSpPr>
          <p:nvPr>
            <p:ph type="sldImg" idx="4294967295"/>
          </p:nvPr>
        </p:nvSpPr>
        <p:spPr>
          <a:ln/>
        </p:spPr>
      </p:sp>
      <p:sp>
        <p:nvSpPr>
          <p:cNvPr id="35842" name="备注占位符 2">
            <a:extLst>
              <a:ext uri="{FF2B5EF4-FFF2-40B4-BE49-F238E27FC236}">
                <a16:creationId xmlns:a16="http://schemas.microsoft.com/office/drawing/2014/main" id="{A160AB46-D106-6EA8-E031-6C553F555815}"/>
              </a:ext>
            </a:extLst>
          </p:cNvPr>
          <p:cNvSpPr>
            <a:spLocks noGrp="1" noChangeArrowheads="1"/>
          </p:cNvSpPr>
          <p:nvPr>
            <p:ph type="body" idx="4294967295"/>
          </p:nvPr>
        </p:nvSpPr>
        <p:spPr/>
        <p:txBody>
          <a:bodyPr/>
          <a:lstStyle/>
          <a:p>
            <a:endParaRPr lang="zh-CN" altLang="en-US"/>
          </a:p>
        </p:txBody>
      </p:sp>
      <p:sp>
        <p:nvSpPr>
          <p:cNvPr id="35843" name="幻灯片编号占位符 3">
            <a:extLst>
              <a:ext uri="{FF2B5EF4-FFF2-40B4-BE49-F238E27FC236}">
                <a16:creationId xmlns:a16="http://schemas.microsoft.com/office/drawing/2014/main" id="{7E3CC2E7-31B9-D332-ECF8-BB9CC272C65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0B2B33FC-000E-42A3-BC96-25D31660097A}" type="slidenum">
              <a:rPr lang="zh-CN" altLang="en-US"/>
              <a:pPr eaLnBrk="1" hangingPunct="1"/>
              <a:t>142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a:extLst>
              <a:ext uri="{FF2B5EF4-FFF2-40B4-BE49-F238E27FC236}">
                <a16:creationId xmlns:a16="http://schemas.microsoft.com/office/drawing/2014/main" id="{21125704-A643-FB81-99F7-87B54FC1D242}"/>
              </a:ext>
            </a:extLst>
          </p:cNvPr>
          <p:cNvSpPr>
            <a:spLocks noGrp="1" noRot="1" noChangeArrowheads="1" noTextEdit="1"/>
          </p:cNvSpPr>
          <p:nvPr>
            <p:ph type="sldImg" idx="4294967295"/>
          </p:nvPr>
        </p:nvSpPr>
        <p:spPr>
          <a:ln/>
        </p:spPr>
      </p:sp>
      <p:sp>
        <p:nvSpPr>
          <p:cNvPr id="39938" name="文本占位符 2">
            <a:extLst>
              <a:ext uri="{FF2B5EF4-FFF2-40B4-BE49-F238E27FC236}">
                <a16:creationId xmlns:a16="http://schemas.microsoft.com/office/drawing/2014/main" id="{A9E6A6F6-0207-E650-6162-0454BD235DD9}"/>
              </a:ext>
            </a:extLst>
          </p:cNvPr>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F53167D4-46F6-C4F9-DE2B-C3868F776A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209A733C-370F-4786-B4A1-6612C32189DA}" type="slidenum">
              <a:rPr lang="zh-CN" altLang="en-US"/>
              <a:pPr eaLnBrk="1" hangingPunct="1"/>
              <a:t>153</a:t>
            </a:fld>
            <a:endParaRPr lang="zh-CN" altLang="en-US"/>
          </a:p>
        </p:txBody>
      </p:sp>
      <p:sp>
        <p:nvSpPr>
          <p:cNvPr id="49154" name="Rectangle 2">
            <a:extLst>
              <a:ext uri="{FF2B5EF4-FFF2-40B4-BE49-F238E27FC236}">
                <a16:creationId xmlns:a16="http://schemas.microsoft.com/office/drawing/2014/main" id="{5630F4C8-22B2-9D76-6BC9-7E9B33702F5A}"/>
              </a:ext>
            </a:extLst>
          </p:cNvPr>
          <p:cNvSpPr>
            <a:spLocks noGrp="1" noRot="1" noChangeAspect="1" noChangeArrowheads="1" noTextEdit="1"/>
          </p:cNvSpPr>
          <p:nvPr>
            <p:ph type="sldImg" idx="4294967295"/>
          </p:nvPr>
        </p:nvSpPr>
        <p:spPr>
          <a:ln/>
        </p:spPr>
      </p:sp>
      <p:sp>
        <p:nvSpPr>
          <p:cNvPr id="49155" name="Rectangle 3">
            <a:extLst>
              <a:ext uri="{FF2B5EF4-FFF2-40B4-BE49-F238E27FC236}">
                <a16:creationId xmlns:a16="http://schemas.microsoft.com/office/drawing/2014/main" id="{7A111521-79F9-9982-1A9A-4DF10E5D9DC7}"/>
              </a:ext>
            </a:extLst>
          </p:cNvPr>
          <p:cNvSpPr>
            <a:spLocks noGrp="1" noChangeArrowheads="1"/>
          </p:cNvSpPr>
          <p:nvPr>
            <p:ph type="body" idx="4294967295"/>
          </p:nvPr>
        </p:nvSpPr>
        <p:spPr/>
        <p:txBody>
          <a:bodyPr/>
          <a:lstStyle/>
          <a:p>
            <a:endParaRPr lang="zh-CN" altLang="en-US"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64C1F9A-C8F9-D931-50D9-EAC7194B615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FA41CD80-00A1-4371-8F7A-8122FA586BBD}" type="slidenum">
              <a:rPr lang="zh-CN" altLang="en-US"/>
              <a:pPr eaLnBrk="1" hangingPunct="1"/>
              <a:t>154</a:t>
            </a:fld>
            <a:endParaRPr lang="zh-CN" altLang="en-US"/>
          </a:p>
        </p:txBody>
      </p:sp>
      <p:sp>
        <p:nvSpPr>
          <p:cNvPr id="51202" name="Rectangle 2">
            <a:extLst>
              <a:ext uri="{FF2B5EF4-FFF2-40B4-BE49-F238E27FC236}">
                <a16:creationId xmlns:a16="http://schemas.microsoft.com/office/drawing/2014/main" id="{5E333E67-ABBC-32EE-8EC0-548B4C7FCDCD}"/>
              </a:ext>
            </a:extLst>
          </p:cNvPr>
          <p:cNvSpPr>
            <a:spLocks noGrp="1" noRot="1" noChangeAspect="1" noChangeArrowheads="1" noTextEdit="1"/>
          </p:cNvSpPr>
          <p:nvPr>
            <p:ph type="sldImg" idx="4294967295"/>
          </p:nvPr>
        </p:nvSpPr>
        <p:spPr>
          <a:ln/>
        </p:spPr>
      </p:sp>
      <p:sp>
        <p:nvSpPr>
          <p:cNvPr id="51203" name="Rectangle 3">
            <a:extLst>
              <a:ext uri="{FF2B5EF4-FFF2-40B4-BE49-F238E27FC236}">
                <a16:creationId xmlns:a16="http://schemas.microsoft.com/office/drawing/2014/main" id="{E81926EF-BA32-56AD-6F5D-5EAD3464DBAA}"/>
              </a:ext>
            </a:extLst>
          </p:cNvPr>
          <p:cNvSpPr>
            <a:spLocks noGrp="1" noChangeArrowheads="1"/>
          </p:cNvSpPr>
          <p:nvPr>
            <p:ph type="body" idx="4294967295"/>
          </p:nvPr>
        </p:nvSpPr>
        <p:spPr/>
        <p:txBody>
          <a:bodyPr/>
          <a:lstStyle/>
          <a:p>
            <a:endParaRPr lang="zh-CN" altLang="en-US"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F58DE192-585B-4187-BDAE-3B24D65FB79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D12AA56F-F617-4B8D-9DCF-FFF8474A3A1F}" type="slidenum">
              <a:rPr lang="zh-CN" altLang="en-US"/>
              <a:pPr eaLnBrk="1" hangingPunct="1"/>
              <a:t>155</a:t>
            </a:fld>
            <a:endParaRPr lang="zh-CN" altLang="en-US"/>
          </a:p>
        </p:txBody>
      </p:sp>
      <p:sp>
        <p:nvSpPr>
          <p:cNvPr id="53250" name="Rectangle 2">
            <a:extLst>
              <a:ext uri="{FF2B5EF4-FFF2-40B4-BE49-F238E27FC236}">
                <a16:creationId xmlns:a16="http://schemas.microsoft.com/office/drawing/2014/main" id="{8B283C4A-7CF6-FB2F-4631-0882DDC6755C}"/>
              </a:ext>
            </a:extLst>
          </p:cNvPr>
          <p:cNvSpPr>
            <a:spLocks noGrp="1" noRot="1" noChangeAspect="1" noChangeArrowheads="1" noTextEdit="1"/>
          </p:cNvSpPr>
          <p:nvPr>
            <p:ph type="sldImg" idx="4294967295"/>
          </p:nvPr>
        </p:nvSpPr>
        <p:spPr>
          <a:ln/>
        </p:spPr>
      </p:sp>
      <p:sp>
        <p:nvSpPr>
          <p:cNvPr id="53251" name="Rectangle 3">
            <a:extLst>
              <a:ext uri="{FF2B5EF4-FFF2-40B4-BE49-F238E27FC236}">
                <a16:creationId xmlns:a16="http://schemas.microsoft.com/office/drawing/2014/main" id="{14FFD42C-F4FA-FAFF-22F3-D573CDF34CDF}"/>
              </a:ext>
            </a:extLst>
          </p:cNvPr>
          <p:cNvSpPr>
            <a:spLocks noGrp="1" noChangeArrowheads="1"/>
          </p:cNvSpPr>
          <p:nvPr>
            <p:ph type="body" idx="4294967295"/>
          </p:nvPr>
        </p:nvSpPr>
        <p:spPr/>
        <p:txBody>
          <a:bodyPr/>
          <a:lstStyle/>
          <a:p>
            <a:endParaRPr lang="zh-CN" altLang="en-US"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1561CA9-4A2D-3621-00F7-A2807D1946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E486819B-83DB-4EE9-9DFE-385E37ABF944}" type="slidenum">
              <a:rPr lang="zh-CN" altLang="en-US"/>
              <a:pPr eaLnBrk="1" hangingPunct="1"/>
              <a:t>156</a:t>
            </a:fld>
            <a:endParaRPr lang="zh-CN" altLang="en-US"/>
          </a:p>
        </p:txBody>
      </p:sp>
      <p:sp>
        <p:nvSpPr>
          <p:cNvPr id="55298" name="Rectangle 2">
            <a:extLst>
              <a:ext uri="{FF2B5EF4-FFF2-40B4-BE49-F238E27FC236}">
                <a16:creationId xmlns:a16="http://schemas.microsoft.com/office/drawing/2014/main" id="{9C11ED7D-134C-9CB0-DEF1-52FD0F3E4284}"/>
              </a:ext>
            </a:extLst>
          </p:cNvPr>
          <p:cNvSpPr>
            <a:spLocks noGrp="1" noRot="1" noChangeAspect="1" noChangeArrowheads="1" noTextEdit="1"/>
          </p:cNvSpPr>
          <p:nvPr>
            <p:ph type="sldImg" idx="4294967295"/>
          </p:nvPr>
        </p:nvSpPr>
        <p:spPr>
          <a:ln/>
        </p:spPr>
      </p:sp>
      <p:sp>
        <p:nvSpPr>
          <p:cNvPr id="55299" name="Rectangle 3">
            <a:extLst>
              <a:ext uri="{FF2B5EF4-FFF2-40B4-BE49-F238E27FC236}">
                <a16:creationId xmlns:a16="http://schemas.microsoft.com/office/drawing/2014/main" id="{9760CFC2-659C-E150-9F3C-187A5645EB91}"/>
              </a:ext>
            </a:extLst>
          </p:cNvPr>
          <p:cNvSpPr>
            <a:spLocks noGrp="1" noChangeArrowheads="1"/>
          </p:cNvSpPr>
          <p:nvPr>
            <p:ph type="body" idx="4294967295"/>
          </p:nvPr>
        </p:nvSpPr>
        <p:spPr/>
        <p:txBody>
          <a:bodyPr/>
          <a:lstStyle/>
          <a:p>
            <a:endParaRPr lang="zh-CN" altLang="en-US"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8DC84A50-C0E0-14EE-649C-4AEA10A7F0B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E8ECAF2C-0136-4D53-957C-061A541D97ED}" type="slidenum">
              <a:rPr lang="zh-CN" altLang="en-US"/>
              <a:pPr eaLnBrk="1" hangingPunct="1"/>
              <a:t>157</a:t>
            </a:fld>
            <a:endParaRPr lang="zh-CN" altLang="en-US"/>
          </a:p>
        </p:txBody>
      </p:sp>
      <p:sp>
        <p:nvSpPr>
          <p:cNvPr id="57346" name="Rectangle 2">
            <a:extLst>
              <a:ext uri="{FF2B5EF4-FFF2-40B4-BE49-F238E27FC236}">
                <a16:creationId xmlns:a16="http://schemas.microsoft.com/office/drawing/2014/main" id="{0236C0A8-2F6A-D10B-3671-EF0D9CE1CB7C}"/>
              </a:ext>
            </a:extLst>
          </p:cNvPr>
          <p:cNvSpPr>
            <a:spLocks noGrp="1" noRot="1" noChangeAspect="1" noChangeArrowheads="1" noTextEdit="1"/>
          </p:cNvSpPr>
          <p:nvPr>
            <p:ph type="sldImg" idx="4294967295"/>
          </p:nvPr>
        </p:nvSpPr>
        <p:spPr>
          <a:ln/>
        </p:spPr>
      </p:sp>
      <p:sp>
        <p:nvSpPr>
          <p:cNvPr id="57347" name="Rectangle 3">
            <a:extLst>
              <a:ext uri="{FF2B5EF4-FFF2-40B4-BE49-F238E27FC236}">
                <a16:creationId xmlns:a16="http://schemas.microsoft.com/office/drawing/2014/main" id="{F7FEC65C-518C-77D6-20D2-3EA0EEF872DE}"/>
              </a:ext>
            </a:extLst>
          </p:cNvPr>
          <p:cNvSpPr>
            <a:spLocks noGrp="1" noChangeArrowheads="1"/>
          </p:cNvSpPr>
          <p:nvPr>
            <p:ph type="body" idx="4294967295"/>
          </p:nvPr>
        </p:nvSpPr>
        <p:spPr/>
        <p:txBody>
          <a:bodyPr/>
          <a:lstStyle/>
          <a:p>
            <a:endParaRPr lang="zh-CN" altLang="en-US"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a:extLst>
              <a:ext uri="{FF2B5EF4-FFF2-40B4-BE49-F238E27FC236}">
                <a16:creationId xmlns:a16="http://schemas.microsoft.com/office/drawing/2014/main" id="{6D70DB0F-4306-2E53-B6F7-069EC3B55906}"/>
              </a:ext>
            </a:extLst>
          </p:cNvPr>
          <p:cNvSpPr>
            <a:spLocks noGrp="1" noRot="1" noChangeAspect="1" noChangeArrowheads="1" noTextEdit="1"/>
          </p:cNvSpPr>
          <p:nvPr>
            <p:ph type="sldImg" idx="4294967295"/>
          </p:nvPr>
        </p:nvSpPr>
        <p:spPr>
          <a:ln/>
        </p:spPr>
      </p:sp>
      <p:sp>
        <p:nvSpPr>
          <p:cNvPr id="12290" name="备注占位符 2">
            <a:extLst>
              <a:ext uri="{FF2B5EF4-FFF2-40B4-BE49-F238E27FC236}">
                <a16:creationId xmlns:a16="http://schemas.microsoft.com/office/drawing/2014/main" id="{D0A614B1-2A02-22D6-1DE2-518DA6ABDE22}"/>
              </a:ext>
            </a:extLst>
          </p:cNvPr>
          <p:cNvSpPr>
            <a:spLocks noGrp="1" noChangeArrowheads="1"/>
          </p:cNvSpPr>
          <p:nvPr>
            <p:ph type="body" idx="4294967295"/>
          </p:nvPr>
        </p:nvSpPr>
        <p:spPr/>
        <p:txBody>
          <a:bodyPr/>
          <a:lstStyle/>
          <a:p>
            <a:endParaRPr lang="zh-CN" altLang="en-US"/>
          </a:p>
        </p:txBody>
      </p:sp>
      <p:sp>
        <p:nvSpPr>
          <p:cNvPr id="12291" name="幻灯片编号占位符 3">
            <a:extLst>
              <a:ext uri="{FF2B5EF4-FFF2-40B4-BE49-F238E27FC236}">
                <a16:creationId xmlns:a16="http://schemas.microsoft.com/office/drawing/2014/main" id="{BEAAA8B8-4455-7439-C389-A782908BD4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2E9AC50-F2A2-497E-949C-9768C80CA612}" type="slidenum">
              <a:rPr lang="zh-CN" altLang="en-US"/>
              <a:pPr/>
              <a:t>162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4602AAB7-383D-49F9-9820-004C5989A968}" type="slidenum">
              <a:rPr lang="en-US" altLang="zh-CN">
                <a:latin typeface="Times New Roman" panose="02020603050405020304" pitchFamily="18" charset="0"/>
              </a:rPr>
              <a:t>16</a:t>
            </a:fld>
            <a:endParaRPr lang="en-US" altLang="zh-CN">
              <a:latin typeface="Times New Roman" panose="02020603050405020304" pitchFamily="18" charset="0"/>
            </a:endParaRPr>
          </a:p>
        </p:txBody>
      </p:sp>
      <p:sp>
        <p:nvSpPr>
          <p:cNvPr id="37890"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6F596535-7AEF-19BD-2F3B-715BF3CC4E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3100D0-6CCC-41C8-8517-4649904D85D0}" type="slidenum">
              <a:rPr lang="zh-CN" altLang="en-US"/>
              <a:pPr/>
              <a:t>188</a:t>
            </a:fld>
            <a:endParaRPr lang="zh-CN" altLang="en-US"/>
          </a:p>
        </p:txBody>
      </p:sp>
      <p:sp>
        <p:nvSpPr>
          <p:cNvPr id="19458" name="Rectangle 2">
            <a:extLst>
              <a:ext uri="{FF2B5EF4-FFF2-40B4-BE49-F238E27FC236}">
                <a16:creationId xmlns:a16="http://schemas.microsoft.com/office/drawing/2014/main" id="{E1EA3A0E-A7D5-5DE6-1104-FC526A7821EB}"/>
              </a:ext>
            </a:extLst>
          </p:cNvPr>
          <p:cNvSpPr>
            <a:spLocks noGrp="1" noRot="1" noChangeAspect="1" noChangeArrowheads="1" noTextEdit="1"/>
          </p:cNvSpPr>
          <p:nvPr>
            <p:ph type="sldImg" idx="4294967295"/>
          </p:nvPr>
        </p:nvSpPr>
        <p:spPr>
          <a:xfrm>
            <a:off x="917575" y="733425"/>
            <a:ext cx="4900613" cy="3675063"/>
          </a:xfrm>
          <a:ln/>
        </p:spPr>
      </p:sp>
      <p:sp>
        <p:nvSpPr>
          <p:cNvPr id="19459" name="Rectangle 3">
            <a:extLst>
              <a:ext uri="{FF2B5EF4-FFF2-40B4-BE49-F238E27FC236}">
                <a16:creationId xmlns:a16="http://schemas.microsoft.com/office/drawing/2014/main" id="{23B0C0B9-2EF1-5A9D-298D-EF92DF95EFA5}"/>
              </a:ext>
            </a:extLst>
          </p:cNvPr>
          <p:cNvSpPr>
            <a:spLocks noGrp="1" noChangeArrowheads="1"/>
          </p:cNvSpPr>
          <p:nvPr>
            <p:ph type="body" idx="4294967295"/>
          </p:nvPr>
        </p:nvSpPr>
        <p:spPr>
          <a:xfrm>
            <a:off x="896938" y="4654550"/>
            <a:ext cx="4941887" cy="4411663"/>
          </a:xfrm>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0033A3C5-AE9D-B632-5B06-A7AC111EF275}"/>
              </a:ext>
            </a:extLst>
          </p:cNvPr>
          <p:cNvSpPr>
            <a:spLocks noGrp="1" noRot="1" noChangeAspect="1" noChangeArrowheads="1" noTextEdit="1"/>
          </p:cNvSpPr>
          <p:nvPr>
            <p:ph type="sldImg" idx="4294967295"/>
          </p:nvPr>
        </p:nvSpPr>
        <p:spPr>
          <a:ln/>
        </p:spPr>
      </p:sp>
      <p:sp>
        <p:nvSpPr>
          <p:cNvPr id="32770" name="备注占位符 2">
            <a:extLst>
              <a:ext uri="{FF2B5EF4-FFF2-40B4-BE49-F238E27FC236}">
                <a16:creationId xmlns:a16="http://schemas.microsoft.com/office/drawing/2014/main" id="{4B0BCF20-3C46-A3FB-A9FD-B43FE3B9AC17}"/>
              </a:ext>
            </a:extLst>
          </p:cNvPr>
          <p:cNvSpPr>
            <a:spLocks noGrp="1" noChangeArrowheads="1"/>
          </p:cNvSpPr>
          <p:nvPr>
            <p:ph type="body" idx="4294967295"/>
          </p:nvPr>
        </p:nvSpPr>
        <p:spPr/>
        <p:txBody>
          <a:bodyPr/>
          <a:lstStyle/>
          <a:p>
            <a:endParaRPr lang="zh-CN" altLang="en-US"/>
          </a:p>
        </p:txBody>
      </p:sp>
      <p:sp>
        <p:nvSpPr>
          <p:cNvPr id="32771" name="灯片编号占位符 3">
            <a:extLst>
              <a:ext uri="{FF2B5EF4-FFF2-40B4-BE49-F238E27FC236}">
                <a16:creationId xmlns:a16="http://schemas.microsoft.com/office/drawing/2014/main" id="{5E479CC0-CBD2-4538-6413-D3201747EF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158F7B2-3132-4821-81F5-9049015D8398}" type="slidenum">
              <a:rPr lang="zh-CN" altLang="en-US"/>
              <a:pPr/>
              <a:t>200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a:extLst>
              <a:ext uri="{FF2B5EF4-FFF2-40B4-BE49-F238E27FC236}">
                <a16:creationId xmlns:a16="http://schemas.microsoft.com/office/drawing/2014/main" id="{7CC6DB17-60AA-3A91-8AC4-D274C269D349}"/>
              </a:ext>
            </a:extLst>
          </p:cNvPr>
          <p:cNvSpPr>
            <a:spLocks noGrp="1" noRot="1" noChangeAspect="1" noChangeArrowheads="1" noTextEdit="1"/>
          </p:cNvSpPr>
          <p:nvPr>
            <p:ph type="sldImg" idx="4294967295"/>
          </p:nvPr>
        </p:nvSpPr>
        <p:spPr>
          <a:ln/>
        </p:spPr>
      </p:sp>
      <p:sp>
        <p:nvSpPr>
          <p:cNvPr id="18434" name="备注占位符 2">
            <a:extLst>
              <a:ext uri="{FF2B5EF4-FFF2-40B4-BE49-F238E27FC236}">
                <a16:creationId xmlns:a16="http://schemas.microsoft.com/office/drawing/2014/main" id="{1EEE91E2-66BB-4AD3-8E02-C8A8C21EF4AE}"/>
              </a:ext>
            </a:extLst>
          </p:cNvPr>
          <p:cNvSpPr>
            <a:spLocks noGrp="1" noChangeArrowheads="1"/>
          </p:cNvSpPr>
          <p:nvPr>
            <p:ph type="body" idx="4294967295"/>
          </p:nvPr>
        </p:nvSpPr>
        <p:spPr/>
        <p:txBody>
          <a:bodyPr/>
          <a:lstStyle/>
          <a:p>
            <a:endParaRPr lang="zh-CN" altLang="en-US"/>
          </a:p>
        </p:txBody>
      </p:sp>
      <p:sp>
        <p:nvSpPr>
          <p:cNvPr id="18435" name="幻灯片编号占位符 3">
            <a:extLst>
              <a:ext uri="{FF2B5EF4-FFF2-40B4-BE49-F238E27FC236}">
                <a16:creationId xmlns:a16="http://schemas.microsoft.com/office/drawing/2014/main" id="{477C38C5-E17C-D9AC-722C-7908D07E745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9AF796-CE49-4EBB-8B0D-D8C4D3B14537}" type="slidenum">
              <a:rPr lang="zh-CN" altLang="en-US"/>
              <a:pPr/>
              <a:t>206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CE736922-A99D-39A3-B41A-9FC7C439A8A2}"/>
              </a:ext>
            </a:extLst>
          </p:cNvPr>
          <p:cNvSpPr>
            <a:spLocks noGrp="1" noRot="1" noChangeAspect="1" noChangeArrowheads="1" noTextEdit="1"/>
          </p:cNvSpPr>
          <p:nvPr>
            <p:ph type="sldImg" idx="4294967295"/>
          </p:nvPr>
        </p:nvSpPr>
        <p:spPr>
          <a:ln/>
        </p:spPr>
      </p:sp>
      <p:sp>
        <p:nvSpPr>
          <p:cNvPr id="27650" name="备注占位符 2">
            <a:extLst>
              <a:ext uri="{FF2B5EF4-FFF2-40B4-BE49-F238E27FC236}">
                <a16:creationId xmlns:a16="http://schemas.microsoft.com/office/drawing/2014/main" id="{17B4B679-0145-A69E-998E-00BCDCADC7D0}"/>
              </a:ext>
            </a:extLst>
          </p:cNvPr>
          <p:cNvSpPr>
            <a:spLocks noGrp="1" noChangeArrowheads="1"/>
          </p:cNvSpPr>
          <p:nvPr>
            <p:ph type="body" idx="4294967295"/>
          </p:nvPr>
        </p:nvSpPr>
        <p:spPr/>
        <p:txBody>
          <a:bodyPr/>
          <a:lstStyle/>
          <a:p>
            <a:endParaRPr lang="zh-CN" altLang="en-US"/>
          </a:p>
        </p:txBody>
      </p:sp>
      <p:sp>
        <p:nvSpPr>
          <p:cNvPr id="27651" name="幻灯片编号占位符 3">
            <a:extLst>
              <a:ext uri="{FF2B5EF4-FFF2-40B4-BE49-F238E27FC236}">
                <a16:creationId xmlns:a16="http://schemas.microsoft.com/office/drawing/2014/main" id="{7AB6BBC4-DBAB-4AB2-FB8A-0DD8FE2E0E0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75A438-304B-4F58-B90F-06FA7D0AEA84}" type="slidenum">
              <a:rPr lang="zh-CN" altLang="en-US"/>
              <a:pPr/>
              <a:t>214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D96EAFE-A77A-72B2-A843-88D5FCCB426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9AF27-7D15-43F1-B3F5-894507927370}" type="slidenum">
              <a:rPr lang="en-US" altLang="zh-CN"/>
              <a:pPr/>
              <a:t>254</a:t>
            </a:fld>
            <a:endParaRPr lang="en-US" altLang="zh-CN"/>
          </a:p>
        </p:txBody>
      </p:sp>
      <p:sp>
        <p:nvSpPr>
          <p:cNvPr id="34818" name="Rectangle 2">
            <a:extLst>
              <a:ext uri="{FF2B5EF4-FFF2-40B4-BE49-F238E27FC236}">
                <a16:creationId xmlns:a16="http://schemas.microsoft.com/office/drawing/2014/main" id="{8461D849-2E66-D7FF-D68B-E6F5BC462DE2}"/>
              </a:ext>
            </a:extLst>
          </p:cNvPr>
          <p:cNvSpPr>
            <a:spLocks noGrp="1" noRot="1" noChangeAspect="1" noChangeArrowheads="1" noTextEdit="1"/>
          </p:cNvSpPr>
          <p:nvPr>
            <p:ph type="sldImg" idx="4294967295"/>
          </p:nvPr>
        </p:nvSpPr>
        <p:spPr>
          <a:xfrm>
            <a:off x="1143000" y="684213"/>
            <a:ext cx="4572000" cy="3429000"/>
          </a:xfrm>
          <a:ln/>
        </p:spPr>
      </p:sp>
      <p:sp>
        <p:nvSpPr>
          <p:cNvPr id="34819" name="Rectangle 3">
            <a:extLst>
              <a:ext uri="{FF2B5EF4-FFF2-40B4-BE49-F238E27FC236}">
                <a16:creationId xmlns:a16="http://schemas.microsoft.com/office/drawing/2014/main" id="{03828B17-1D66-AD3C-C0AA-CB041E8D34E4}"/>
              </a:ext>
            </a:extLst>
          </p:cNvPr>
          <p:cNvSpPr>
            <a:spLocks noGrp="1" noChangeArrowheads="1"/>
          </p:cNvSpPr>
          <p:nvPr>
            <p:ph type="body" idx="4294967295"/>
          </p:nvPr>
        </p:nvSpPr>
        <p:spPr>
          <a:xfrm>
            <a:off x="912813" y="4343400"/>
            <a:ext cx="5032375" cy="4116388"/>
          </a:xfrm>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B2F56D1C-B7F5-0ECE-F87F-DB2523C6FE45}"/>
              </a:ext>
            </a:extLst>
          </p:cNvPr>
          <p:cNvSpPr>
            <a:spLocks noChangeArrowheads="1"/>
          </p:cNvSpPr>
          <p:nvPr>
            <p:ph type="sldImg" idx="4294967295"/>
          </p:nvPr>
        </p:nvSpPr>
        <p:spPr>
          <a:ln/>
        </p:spPr>
      </p:sp>
      <p:sp>
        <p:nvSpPr>
          <p:cNvPr id="17410" name="文本占位符 2">
            <a:extLst>
              <a:ext uri="{FF2B5EF4-FFF2-40B4-BE49-F238E27FC236}">
                <a16:creationId xmlns:a16="http://schemas.microsoft.com/office/drawing/2014/main" id="{AA00561B-A9E3-71A9-0961-4F1B115612BA}"/>
              </a:ext>
            </a:extLst>
          </p:cNvPr>
          <p:cNvSpPr>
            <a:spLocks noChangeArrowheads="1"/>
          </p:cNvSpPr>
          <p:nvPr>
            <p:ph type="body" idx="4294967295"/>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22B839B-F862-D411-B81E-2555CE0A6931}"/>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C9EC3FA1-5345-458A-9DB6-6C620E9DC994}" type="slidenum">
              <a:rPr lang="zh-CN" altLang="en-US" sz="1200" b="0">
                <a:solidFill>
                  <a:schemeClr val="tx1"/>
                </a:solidFill>
                <a:latin typeface="Tahoma" panose="020B0604030504040204" pitchFamily="34" charset="0"/>
                <a:ea typeface="宋体" panose="02010600030101010101" pitchFamily="2" charset="-122"/>
              </a:rPr>
              <a:pPr algn="r" eaLnBrk="0" hangingPunct="0"/>
              <a:t>277</a:t>
            </a:fld>
            <a:endParaRPr lang="en-US" altLang="zh-CN" sz="1200" b="0">
              <a:solidFill>
                <a:schemeClr val="tx1"/>
              </a:solidFill>
              <a:latin typeface="Tahoma" panose="020B0604030504040204" pitchFamily="34" charset="0"/>
              <a:ea typeface="宋体" panose="02010600030101010101" pitchFamily="2" charset="-122"/>
            </a:endParaRPr>
          </a:p>
        </p:txBody>
      </p:sp>
      <p:sp>
        <p:nvSpPr>
          <p:cNvPr id="25602" name="Rectangle 7">
            <a:extLst>
              <a:ext uri="{FF2B5EF4-FFF2-40B4-BE49-F238E27FC236}">
                <a16:creationId xmlns:a16="http://schemas.microsoft.com/office/drawing/2014/main" id="{D006D7F0-261F-1ABC-D9BE-9FAF9E9918E9}"/>
              </a:ext>
            </a:extLst>
          </p:cNvPr>
          <p:cNvSpPr txBox="1">
            <a:spLocks noGrp="1" noChangeArrowheads="1"/>
          </p:cNvSpPr>
          <p:nvPr/>
        </p:nvSpPr>
        <p:spPr bwMode="auto">
          <a:xfrm>
            <a:off x="3816350" y="9310688"/>
            <a:ext cx="2919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400" b="1">
                <a:solidFill>
                  <a:schemeClr val="tx2"/>
                </a:solidFill>
                <a:latin typeface="黑体" panose="02010609060101010101" pitchFamily="49" charset="-122"/>
                <a:ea typeface="黑体" panose="02010609060101010101" pitchFamily="49" charset="-122"/>
              </a:defRPr>
            </a:lvl1pPr>
            <a:lvl2pPr defTabSz="930275">
              <a:defRPr sz="1400" b="1">
                <a:solidFill>
                  <a:schemeClr val="tx2"/>
                </a:solidFill>
                <a:latin typeface="黑体" panose="02010609060101010101" pitchFamily="49" charset="-122"/>
                <a:ea typeface="黑体" panose="02010609060101010101" pitchFamily="49" charset="-122"/>
              </a:defRPr>
            </a:lvl2pPr>
            <a:lvl3pPr defTabSz="930275">
              <a:defRPr sz="1400" b="1">
                <a:solidFill>
                  <a:schemeClr val="tx2"/>
                </a:solidFill>
                <a:latin typeface="黑体" panose="02010609060101010101" pitchFamily="49" charset="-122"/>
                <a:ea typeface="黑体" panose="02010609060101010101" pitchFamily="49" charset="-122"/>
              </a:defRPr>
            </a:lvl3pPr>
            <a:lvl4pPr defTabSz="930275">
              <a:defRPr sz="1400" b="1">
                <a:solidFill>
                  <a:schemeClr val="tx2"/>
                </a:solidFill>
                <a:latin typeface="黑体" panose="02010609060101010101" pitchFamily="49" charset="-122"/>
                <a:ea typeface="黑体" panose="02010609060101010101" pitchFamily="49" charset="-122"/>
              </a:defRPr>
            </a:lvl4pPr>
            <a:lvl5pPr defTabSz="930275">
              <a:defRPr sz="1400" b="1">
                <a:solidFill>
                  <a:schemeClr val="tx2"/>
                </a:solidFill>
                <a:latin typeface="黑体" panose="02010609060101010101" pitchFamily="49" charset="-122"/>
                <a:ea typeface="黑体" panose="02010609060101010101" pitchFamily="49" charset="-122"/>
              </a:defRPr>
            </a:lvl5pPr>
            <a:lvl6pPr defTabSz="930275"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6pPr>
            <a:lvl7pPr defTabSz="930275"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7pPr>
            <a:lvl8pPr defTabSz="930275"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8pPr>
            <a:lvl9pPr defTabSz="930275"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9pPr>
          </a:lstStyle>
          <a:p>
            <a:pPr algn="r"/>
            <a:fld id="{E4DA3664-3D3B-4E63-A546-810C6704AD3F}" type="slidenum">
              <a:rPr lang="zh-CN" altLang="en-US" sz="1300" b="0">
                <a:solidFill>
                  <a:schemeClr val="tx1"/>
                </a:solidFill>
                <a:latin typeface="Helvetica" panose="020B0604020202020204" pitchFamily="34" charset="0"/>
                <a:ea typeface="宋体" panose="02010600030101010101" pitchFamily="2" charset="-122"/>
              </a:rPr>
              <a:pPr algn="r"/>
              <a:t>277</a:t>
            </a:fld>
            <a:endParaRPr lang="zh-CN" altLang="en-US" sz="1300" b="0">
              <a:solidFill>
                <a:schemeClr val="tx1"/>
              </a:solidFill>
              <a:latin typeface="Helvetica" panose="020B0604020202020204" pitchFamily="34" charset="0"/>
              <a:ea typeface="宋体" panose="02010600030101010101" pitchFamily="2" charset="-122"/>
            </a:endParaRPr>
          </a:p>
        </p:txBody>
      </p:sp>
      <p:sp>
        <p:nvSpPr>
          <p:cNvPr id="25603" name="Rectangle 2">
            <a:extLst>
              <a:ext uri="{FF2B5EF4-FFF2-40B4-BE49-F238E27FC236}">
                <a16:creationId xmlns:a16="http://schemas.microsoft.com/office/drawing/2014/main" id="{80D16945-B759-EBE6-7C53-2F237B894286}"/>
              </a:ext>
            </a:extLst>
          </p:cNvPr>
          <p:cNvSpPr>
            <a:spLocks noGrp="1" noRot="1" noChangeAspect="1" noChangeArrowheads="1" noTextEdit="1"/>
          </p:cNvSpPr>
          <p:nvPr>
            <p:ph type="sldImg" idx="4294967295"/>
          </p:nvPr>
        </p:nvSpPr>
        <p:spPr>
          <a:ln/>
        </p:spPr>
      </p:sp>
      <p:sp>
        <p:nvSpPr>
          <p:cNvPr id="46084" name="Rectangle 3">
            <a:extLst>
              <a:ext uri="{FF2B5EF4-FFF2-40B4-BE49-F238E27FC236}">
                <a16:creationId xmlns:a16="http://schemas.microsoft.com/office/drawing/2014/main" id="{206FDD34-8EFC-9F38-6AED-E9067FE032C3}"/>
              </a:ext>
            </a:extLst>
          </p:cNvPr>
          <p:cNvSpPr>
            <a:spLocks noGrp="1" noChangeArrowheads="1"/>
          </p:cNvSpPr>
          <p:nvPr>
            <p:ph type="body" idx="1"/>
          </p:nvPr>
        </p:nvSpPr>
        <p:spPr>
          <a:xfrm>
            <a:off x="896938" y="4654550"/>
            <a:ext cx="4941887" cy="4410075"/>
          </a:xfrm>
          <a:noFill/>
          <a:ln/>
        </p:spPr>
        <p:txBody>
          <a:bodyPr wrap="none" lIns="93027" tIns="46514" rIns="93027" bIns="46514"/>
          <a:lstStyle/>
          <a:p>
            <a:pPr>
              <a:defRPr/>
            </a:pP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FF1CA410-1628-074E-166F-A2FCA2E9DA18}"/>
              </a:ext>
            </a:extLst>
          </p:cNvPr>
          <p:cNvSpPr>
            <a:spLocks noChangeArrowheads="1"/>
          </p:cNvSpPr>
          <p:nvPr>
            <p:ph type="sldImg" idx="4294967295"/>
          </p:nvPr>
        </p:nvSpPr>
        <p:spPr>
          <a:ln/>
        </p:spPr>
      </p:sp>
      <p:sp>
        <p:nvSpPr>
          <p:cNvPr id="27650" name="文本占位符 2">
            <a:extLst>
              <a:ext uri="{FF2B5EF4-FFF2-40B4-BE49-F238E27FC236}">
                <a16:creationId xmlns:a16="http://schemas.microsoft.com/office/drawing/2014/main" id="{B7EEAFB7-BA3E-42F4-34A2-2AF934DC0C61}"/>
              </a:ext>
            </a:extLst>
          </p:cNvPr>
          <p:cNvSpPr>
            <a:spLocks noChangeArrowheads="1"/>
          </p:cNvSpPr>
          <p:nvPr>
            <p:ph type="body" idx="4294967295"/>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a:extLst>
              <a:ext uri="{FF2B5EF4-FFF2-40B4-BE49-F238E27FC236}">
                <a16:creationId xmlns:a16="http://schemas.microsoft.com/office/drawing/2014/main" id="{B0638364-A532-6A00-8CF6-809BCE3B305F}"/>
              </a:ext>
            </a:extLst>
          </p:cNvPr>
          <p:cNvSpPr>
            <a:spLocks noGrp="1" noRot="1" noChangeAspect="1" noChangeArrowheads="1" noTextEdit="1"/>
          </p:cNvSpPr>
          <p:nvPr>
            <p:ph type="sldImg" idx="4294967295"/>
          </p:nvPr>
        </p:nvSpPr>
        <p:spPr>
          <a:ln/>
        </p:spPr>
      </p:sp>
      <p:sp>
        <p:nvSpPr>
          <p:cNvPr id="3" name="备注占位符 2">
            <a:extLst>
              <a:ext uri="{FF2B5EF4-FFF2-40B4-BE49-F238E27FC236}">
                <a16:creationId xmlns:a16="http://schemas.microsoft.com/office/drawing/2014/main" id="{4783F041-7481-BB4B-F983-CC9878B9A8A3}"/>
              </a:ext>
            </a:extLst>
          </p:cNvPr>
          <p:cNvSpPr>
            <a:spLocks noGrp="1"/>
          </p:cNvSpPr>
          <p:nvPr>
            <p:ph type="body" idx="1"/>
          </p:nvPr>
        </p:nvSpPr>
        <p:spPr>
          <a:noFill/>
          <a:ln/>
        </p:spPr>
        <p:txBody>
          <a:bodyPr/>
          <a:lstStyle/>
          <a:p>
            <a:pPr>
              <a:defRPr/>
            </a:pPr>
            <a:endParaRPr kumimoji="1" lang="zh-CN" altLang="en-US" dirty="0"/>
          </a:p>
        </p:txBody>
      </p:sp>
      <p:sp>
        <p:nvSpPr>
          <p:cNvPr id="4" name="幻灯片编号占位符 3">
            <a:extLst>
              <a:ext uri="{FF2B5EF4-FFF2-40B4-BE49-F238E27FC236}">
                <a16:creationId xmlns:a16="http://schemas.microsoft.com/office/drawing/2014/main" id="{5B52C41B-B33B-7848-0E8B-FBB326C089F6}"/>
              </a:ext>
            </a:extLst>
          </p:cNvPr>
          <p:cNvSpPr txBox="1">
            <a:spLocks noGrp="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7577FF44-313A-474C-B56D-B586CB57C90A}" type="slidenum">
              <a:rPr lang="zh-CN" altLang="en-US" sz="1200" b="0">
                <a:solidFill>
                  <a:schemeClr val="tx1"/>
                </a:solidFill>
                <a:latin typeface="Tahoma" panose="020B0604030504040204" pitchFamily="34" charset="0"/>
                <a:ea typeface="宋体" panose="02010600030101010101" pitchFamily="2" charset="-122"/>
              </a:rPr>
              <a:pPr algn="r" eaLnBrk="0" hangingPunct="0"/>
              <a:t>284</a:t>
            </a:fld>
            <a:endParaRPr lang="en-US" altLang="zh-CN" sz="1200" b="0">
              <a:solidFill>
                <a:schemeClr val="tx1"/>
              </a:solidFill>
              <a:latin typeface="Tahoma" panose="020B0604030504040204" pitchFamily="34" charset="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618A4D-0691-CAF7-EED6-29E8E353794A}"/>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076DFBBC-AF72-44EA-921C-5A814EBE84F2}" type="slidenum">
              <a:rPr lang="zh-CN" altLang="en-US" sz="1200" b="0">
                <a:solidFill>
                  <a:schemeClr val="tx1"/>
                </a:solidFill>
                <a:latin typeface="Tahoma" panose="020B0604030504040204" pitchFamily="34" charset="0"/>
                <a:ea typeface="宋体" panose="02010600030101010101" pitchFamily="2" charset="-122"/>
              </a:rPr>
              <a:pPr algn="r" eaLnBrk="0" hangingPunct="0"/>
              <a:t>305</a:t>
            </a:fld>
            <a:endParaRPr lang="en-US" altLang="zh-CN" sz="1200" b="0">
              <a:solidFill>
                <a:schemeClr val="tx1"/>
              </a:solidFill>
              <a:latin typeface="Tahoma" panose="020B0604030504040204" pitchFamily="34" charset="0"/>
              <a:ea typeface="宋体" panose="02010600030101010101" pitchFamily="2" charset="-122"/>
            </a:endParaRPr>
          </a:p>
        </p:txBody>
      </p:sp>
      <p:sp>
        <p:nvSpPr>
          <p:cNvPr id="27650" name="Rectangle 7">
            <a:extLst>
              <a:ext uri="{FF2B5EF4-FFF2-40B4-BE49-F238E27FC236}">
                <a16:creationId xmlns:a16="http://schemas.microsoft.com/office/drawing/2014/main" id="{6BB37FE5-AF77-4B43-AC5C-B1EB58C0E3D5}"/>
              </a:ext>
            </a:extLst>
          </p:cNvPr>
          <p:cNvSpPr txBox="1">
            <a:spLocks noGrp="1" noChangeArrowheads="1"/>
          </p:cNvSpPr>
          <p:nvPr/>
        </p:nvSpPr>
        <p:spPr bwMode="auto">
          <a:xfrm>
            <a:off x="3816350" y="9310688"/>
            <a:ext cx="2919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400" b="1">
                <a:solidFill>
                  <a:schemeClr val="tx2"/>
                </a:solidFill>
                <a:latin typeface="黑体" panose="02010609060101010101" pitchFamily="49" charset="-122"/>
                <a:ea typeface="黑体" panose="02010609060101010101" pitchFamily="49" charset="-122"/>
              </a:defRPr>
            </a:lvl1pPr>
            <a:lvl2pPr defTabSz="930275">
              <a:defRPr sz="1400" b="1">
                <a:solidFill>
                  <a:schemeClr val="tx2"/>
                </a:solidFill>
                <a:latin typeface="黑体" panose="02010609060101010101" pitchFamily="49" charset="-122"/>
                <a:ea typeface="黑体" panose="02010609060101010101" pitchFamily="49" charset="-122"/>
              </a:defRPr>
            </a:lvl2pPr>
            <a:lvl3pPr defTabSz="930275">
              <a:defRPr sz="1400" b="1">
                <a:solidFill>
                  <a:schemeClr val="tx2"/>
                </a:solidFill>
                <a:latin typeface="黑体" panose="02010609060101010101" pitchFamily="49" charset="-122"/>
                <a:ea typeface="黑体" panose="02010609060101010101" pitchFamily="49" charset="-122"/>
              </a:defRPr>
            </a:lvl3pPr>
            <a:lvl4pPr defTabSz="930275">
              <a:defRPr sz="1400" b="1">
                <a:solidFill>
                  <a:schemeClr val="tx2"/>
                </a:solidFill>
                <a:latin typeface="黑体" panose="02010609060101010101" pitchFamily="49" charset="-122"/>
                <a:ea typeface="黑体" panose="02010609060101010101" pitchFamily="49" charset="-122"/>
              </a:defRPr>
            </a:lvl4pPr>
            <a:lvl5pPr defTabSz="930275">
              <a:defRPr sz="1400" b="1">
                <a:solidFill>
                  <a:schemeClr val="tx2"/>
                </a:solidFill>
                <a:latin typeface="黑体" panose="02010609060101010101" pitchFamily="49" charset="-122"/>
                <a:ea typeface="黑体" panose="02010609060101010101" pitchFamily="49" charset="-122"/>
              </a:defRPr>
            </a:lvl5pPr>
            <a:lvl6pPr defTabSz="930275"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6pPr>
            <a:lvl7pPr defTabSz="930275"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7pPr>
            <a:lvl8pPr defTabSz="930275"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8pPr>
            <a:lvl9pPr defTabSz="930275"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9pPr>
          </a:lstStyle>
          <a:p>
            <a:pPr algn="r"/>
            <a:fld id="{14D19148-EB20-4228-B9FD-6E21805EA4C9}" type="slidenum">
              <a:rPr lang="zh-CN" altLang="en-US" sz="1300" b="0">
                <a:solidFill>
                  <a:schemeClr val="tx1"/>
                </a:solidFill>
                <a:latin typeface="Times New Roman" panose="02020603050405020304" pitchFamily="18" charset="0"/>
                <a:ea typeface="MS PGothic" panose="020B0600070205080204" pitchFamily="34" charset="-128"/>
              </a:rPr>
              <a:pPr algn="r"/>
              <a:t>305</a:t>
            </a:fld>
            <a:endParaRPr lang="zh-CN" altLang="en-US" sz="1300" b="0">
              <a:solidFill>
                <a:schemeClr val="tx1"/>
              </a:solidFill>
              <a:latin typeface="Times New Roman" panose="02020603050405020304" pitchFamily="18" charset="0"/>
              <a:ea typeface="MS PGothic" panose="020B0600070205080204" pitchFamily="34" charset="-128"/>
            </a:endParaRPr>
          </a:p>
        </p:txBody>
      </p:sp>
      <p:sp>
        <p:nvSpPr>
          <p:cNvPr id="27651" name="Rectangle 2">
            <a:extLst>
              <a:ext uri="{FF2B5EF4-FFF2-40B4-BE49-F238E27FC236}">
                <a16:creationId xmlns:a16="http://schemas.microsoft.com/office/drawing/2014/main" id="{D2353146-76F5-0790-A731-CAF2868E6709}"/>
              </a:ext>
            </a:extLst>
          </p:cNvPr>
          <p:cNvSpPr>
            <a:spLocks noGrp="1" noRot="1" noChangeAspect="1" noChangeArrowheads="1" noTextEdit="1"/>
          </p:cNvSpPr>
          <p:nvPr>
            <p:ph type="sldImg" idx="4294967295"/>
          </p:nvPr>
        </p:nvSpPr>
        <p:spPr>
          <a:ln/>
        </p:spPr>
      </p:sp>
      <p:sp>
        <p:nvSpPr>
          <p:cNvPr id="761860" name="Rectangle 3">
            <a:extLst>
              <a:ext uri="{FF2B5EF4-FFF2-40B4-BE49-F238E27FC236}">
                <a16:creationId xmlns:a16="http://schemas.microsoft.com/office/drawing/2014/main" id="{75DB8A0E-043C-16CA-1137-E04BADBBFF10}"/>
              </a:ext>
            </a:extLst>
          </p:cNvPr>
          <p:cNvSpPr>
            <a:spLocks noGrp="1" noChangeArrowheads="1"/>
          </p:cNvSpPr>
          <p:nvPr>
            <p:ph type="body" idx="1"/>
          </p:nvPr>
        </p:nvSpPr>
        <p:spPr>
          <a:xfrm>
            <a:off x="896938" y="4654550"/>
            <a:ext cx="4941887" cy="4410075"/>
          </a:xfrm>
          <a:noFill/>
          <a:ln/>
        </p:spPr>
        <p:txBody>
          <a:bodyPr wrap="none" lIns="93027" tIns="46514" rIns="93027" bIns="46514" anchor="ctr"/>
          <a:lstStyle/>
          <a:p>
            <a:pPr>
              <a:defRPr/>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63AA41F6-813B-4CE0-918A-12BD3403BB7D}" type="slidenum">
              <a:rPr lang="en-US" altLang="zh-CN">
                <a:latin typeface="Times New Roman" panose="02020603050405020304" pitchFamily="18" charset="0"/>
              </a:rPr>
              <a:t>18</a:t>
            </a:fld>
            <a:endParaRPr lang="en-US" altLang="zh-CN">
              <a:latin typeface="Times New Roman" panose="02020603050405020304" pitchFamily="18" charset="0"/>
            </a:endParaRPr>
          </a:p>
        </p:txBody>
      </p:sp>
      <p:sp>
        <p:nvSpPr>
          <p:cNvPr id="40962"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DFCA0A-0005-43DF-89AF-FAD2A4BEA92A}"/>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8065A342-519E-4968-9A82-7B931A559A77}" type="slidenum">
              <a:rPr lang="zh-CN" altLang="en-US" b="0"/>
              <a:pPr algn="r" eaLnBrk="0" hangingPunct="0"/>
              <a:t>334</a:t>
            </a:fld>
            <a:endParaRPr lang="en-US" altLang="zh-CN" b="0"/>
          </a:p>
        </p:txBody>
      </p:sp>
      <p:sp>
        <p:nvSpPr>
          <p:cNvPr id="31746" name="Rectangle 7">
            <a:extLst>
              <a:ext uri="{FF2B5EF4-FFF2-40B4-BE49-F238E27FC236}">
                <a16:creationId xmlns:a16="http://schemas.microsoft.com/office/drawing/2014/main" id="{655CEA30-99EE-BF2D-C8AE-008BA425DD90}"/>
              </a:ext>
            </a:extLst>
          </p:cNvPr>
          <p:cNvSpPr txBox="1">
            <a:spLocks noGrp="1" noChangeArrowheads="1"/>
          </p:cNvSpPr>
          <p:nvPr/>
        </p:nvSpPr>
        <p:spPr bwMode="auto">
          <a:xfrm>
            <a:off x="3817938" y="9310688"/>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0" tIns="46960" rIns="93920" bIns="46960" anchor="b"/>
          <a:lstStyle>
            <a:lvl1pPr defTabSz="938213">
              <a:defRPr sz="1200" b="1">
                <a:solidFill>
                  <a:schemeClr val="tx1"/>
                </a:solidFill>
                <a:latin typeface="Tahoma" panose="020B0604030504040204" pitchFamily="34" charset="0"/>
                <a:ea typeface="宋体" panose="02010600030101010101" pitchFamily="2" charset="-122"/>
              </a:defRPr>
            </a:lvl1pPr>
            <a:lvl2pPr defTabSz="938213">
              <a:defRPr sz="1200" b="1">
                <a:solidFill>
                  <a:schemeClr val="tx1"/>
                </a:solidFill>
                <a:latin typeface="Tahoma" panose="020B0604030504040204" pitchFamily="34" charset="0"/>
                <a:ea typeface="宋体" panose="02010600030101010101" pitchFamily="2" charset="-122"/>
              </a:defRPr>
            </a:lvl2pPr>
            <a:lvl3pPr defTabSz="938213">
              <a:defRPr sz="1200" b="1">
                <a:solidFill>
                  <a:schemeClr val="tx1"/>
                </a:solidFill>
                <a:latin typeface="Tahoma" panose="020B0604030504040204" pitchFamily="34" charset="0"/>
                <a:ea typeface="宋体" panose="02010600030101010101" pitchFamily="2" charset="-122"/>
              </a:defRPr>
            </a:lvl3pPr>
            <a:lvl4pPr defTabSz="938213">
              <a:defRPr sz="1200" b="1">
                <a:solidFill>
                  <a:schemeClr val="tx1"/>
                </a:solidFill>
                <a:latin typeface="Tahoma" panose="020B0604030504040204" pitchFamily="34" charset="0"/>
                <a:ea typeface="宋体" panose="02010600030101010101" pitchFamily="2" charset="-122"/>
              </a:defRPr>
            </a:lvl4pPr>
            <a:lvl5pPr defTabSz="938213">
              <a:defRPr sz="1200" b="1">
                <a:solidFill>
                  <a:schemeClr val="tx1"/>
                </a:solidFill>
                <a:latin typeface="Tahoma" panose="020B0604030504040204" pitchFamily="34" charset="0"/>
                <a:ea typeface="宋体" panose="02010600030101010101" pitchFamily="2" charset="-122"/>
              </a:defRPr>
            </a:lvl5pPr>
            <a:lvl6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968A4D70-FFFC-4D2D-A540-123A8D20ACFC}" type="slidenum">
              <a:rPr lang="zh-CN" altLang="en-US">
                <a:latin typeface="Times New Roman" panose="02020603050405020304" pitchFamily="18" charset="0"/>
                <a:ea typeface="MS PGothic" panose="020B0600070205080204" pitchFamily="34" charset="-128"/>
              </a:rPr>
              <a:pPr algn="r"/>
              <a:t>334</a:t>
            </a:fld>
            <a:endParaRPr lang="zh-CN" altLang="en-US">
              <a:latin typeface="Times New Roman" panose="02020603050405020304" pitchFamily="18" charset="0"/>
              <a:ea typeface="MS PGothic" panose="020B0600070205080204" pitchFamily="34" charset="-128"/>
            </a:endParaRPr>
          </a:p>
        </p:txBody>
      </p:sp>
      <p:sp>
        <p:nvSpPr>
          <p:cNvPr id="31747" name="Rectangle 2">
            <a:extLst>
              <a:ext uri="{FF2B5EF4-FFF2-40B4-BE49-F238E27FC236}">
                <a16:creationId xmlns:a16="http://schemas.microsoft.com/office/drawing/2014/main" id="{76335C38-A457-885F-CE1C-A85BEDBB482E}"/>
              </a:ext>
            </a:extLst>
          </p:cNvPr>
          <p:cNvSpPr>
            <a:spLocks noGrp="1" noRot="1" noChangeAspect="1" noChangeArrowheads="1" noTextEdit="1"/>
          </p:cNvSpPr>
          <p:nvPr>
            <p:ph type="sldImg" idx="4294967295"/>
          </p:nvPr>
        </p:nvSpPr>
        <p:spPr>
          <a:xfrm>
            <a:off x="917575" y="735013"/>
            <a:ext cx="4899025" cy="3673475"/>
          </a:xfrm>
          <a:ln/>
        </p:spPr>
      </p:sp>
      <p:sp>
        <p:nvSpPr>
          <p:cNvPr id="766980" name="Rectangle 3">
            <a:extLst>
              <a:ext uri="{FF2B5EF4-FFF2-40B4-BE49-F238E27FC236}">
                <a16:creationId xmlns:a16="http://schemas.microsoft.com/office/drawing/2014/main" id="{E094E3C1-35E8-2314-3EFA-A5AAB9CC3E83}"/>
              </a:ext>
            </a:extLst>
          </p:cNvPr>
          <p:cNvSpPr>
            <a:spLocks noGrp="1" noChangeArrowheads="1"/>
          </p:cNvSpPr>
          <p:nvPr>
            <p:ph type="body" idx="1"/>
          </p:nvPr>
        </p:nvSpPr>
        <p:spPr>
          <a:xfrm>
            <a:off x="896938" y="4652963"/>
            <a:ext cx="4941887" cy="4411662"/>
          </a:xfrm>
          <a:noFill/>
          <a:ln/>
        </p:spPr>
        <p:txBody>
          <a:bodyPr wrap="none" lIns="93920" tIns="46960" rIns="93920" bIns="46960" anchor="ctr"/>
          <a:lstStyle/>
          <a:p>
            <a:pPr>
              <a:defRPr/>
            </a:pP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01D2CE-A2DB-878A-6AFA-D365FADEF4F1}"/>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1D44C74B-76DF-410C-9A7D-18D8F5221A82}" type="slidenum">
              <a:rPr lang="zh-CN" altLang="en-US" b="0"/>
              <a:pPr algn="r" eaLnBrk="0" hangingPunct="0"/>
              <a:t>335</a:t>
            </a:fld>
            <a:endParaRPr lang="en-US" altLang="zh-CN" b="0"/>
          </a:p>
        </p:txBody>
      </p:sp>
      <p:sp>
        <p:nvSpPr>
          <p:cNvPr id="33794" name="Rectangle 7">
            <a:extLst>
              <a:ext uri="{FF2B5EF4-FFF2-40B4-BE49-F238E27FC236}">
                <a16:creationId xmlns:a16="http://schemas.microsoft.com/office/drawing/2014/main" id="{715F6365-A170-F232-F933-8B01978EB1C7}"/>
              </a:ext>
            </a:extLst>
          </p:cNvPr>
          <p:cNvSpPr txBox="1">
            <a:spLocks noGrp="1" noChangeArrowheads="1"/>
          </p:cNvSpPr>
          <p:nvPr/>
        </p:nvSpPr>
        <p:spPr bwMode="auto">
          <a:xfrm>
            <a:off x="3817938" y="9310688"/>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0" tIns="46960" rIns="93920" bIns="46960" anchor="b"/>
          <a:lstStyle>
            <a:lvl1pPr defTabSz="938213">
              <a:defRPr sz="1200" b="1">
                <a:solidFill>
                  <a:schemeClr val="tx1"/>
                </a:solidFill>
                <a:latin typeface="Tahoma" panose="020B0604030504040204" pitchFamily="34" charset="0"/>
                <a:ea typeface="宋体" panose="02010600030101010101" pitchFamily="2" charset="-122"/>
              </a:defRPr>
            </a:lvl1pPr>
            <a:lvl2pPr defTabSz="938213">
              <a:defRPr sz="1200" b="1">
                <a:solidFill>
                  <a:schemeClr val="tx1"/>
                </a:solidFill>
                <a:latin typeface="Tahoma" panose="020B0604030504040204" pitchFamily="34" charset="0"/>
                <a:ea typeface="宋体" panose="02010600030101010101" pitchFamily="2" charset="-122"/>
              </a:defRPr>
            </a:lvl2pPr>
            <a:lvl3pPr defTabSz="938213">
              <a:defRPr sz="1200" b="1">
                <a:solidFill>
                  <a:schemeClr val="tx1"/>
                </a:solidFill>
                <a:latin typeface="Tahoma" panose="020B0604030504040204" pitchFamily="34" charset="0"/>
                <a:ea typeface="宋体" panose="02010600030101010101" pitchFamily="2" charset="-122"/>
              </a:defRPr>
            </a:lvl3pPr>
            <a:lvl4pPr defTabSz="938213">
              <a:defRPr sz="1200" b="1">
                <a:solidFill>
                  <a:schemeClr val="tx1"/>
                </a:solidFill>
                <a:latin typeface="Tahoma" panose="020B0604030504040204" pitchFamily="34" charset="0"/>
                <a:ea typeface="宋体" panose="02010600030101010101" pitchFamily="2" charset="-122"/>
              </a:defRPr>
            </a:lvl4pPr>
            <a:lvl5pPr defTabSz="938213">
              <a:defRPr sz="1200" b="1">
                <a:solidFill>
                  <a:schemeClr val="tx1"/>
                </a:solidFill>
                <a:latin typeface="Tahoma" panose="020B0604030504040204" pitchFamily="34" charset="0"/>
                <a:ea typeface="宋体" panose="02010600030101010101" pitchFamily="2" charset="-122"/>
              </a:defRPr>
            </a:lvl5pPr>
            <a:lvl6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81D509E8-D237-4F9D-9847-B8FBF00EF8B6}" type="slidenum">
              <a:rPr lang="zh-CN" altLang="en-US">
                <a:latin typeface="Times New Roman" panose="02020603050405020304" pitchFamily="18" charset="0"/>
                <a:ea typeface="MS PGothic" panose="020B0600070205080204" pitchFamily="34" charset="-128"/>
              </a:rPr>
              <a:pPr algn="r"/>
              <a:t>335</a:t>
            </a:fld>
            <a:endParaRPr lang="zh-CN" altLang="en-US">
              <a:latin typeface="Times New Roman" panose="02020603050405020304" pitchFamily="18" charset="0"/>
              <a:ea typeface="MS PGothic" panose="020B0600070205080204" pitchFamily="34" charset="-128"/>
            </a:endParaRPr>
          </a:p>
        </p:txBody>
      </p:sp>
      <p:sp>
        <p:nvSpPr>
          <p:cNvPr id="33795" name="Rectangle 2">
            <a:extLst>
              <a:ext uri="{FF2B5EF4-FFF2-40B4-BE49-F238E27FC236}">
                <a16:creationId xmlns:a16="http://schemas.microsoft.com/office/drawing/2014/main" id="{E2614DEE-C601-990A-E125-1673D1FA6DF4}"/>
              </a:ext>
            </a:extLst>
          </p:cNvPr>
          <p:cNvSpPr>
            <a:spLocks noGrp="1" noRot="1" noChangeAspect="1" noChangeArrowheads="1" noTextEdit="1"/>
          </p:cNvSpPr>
          <p:nvPr>
            <p:ph type="sldImg" idx="4294967295"/>
          </p:nvPr>
        </p:nvSpPr>
        <p:spPr>
          <a:xfrm>
            <a:off x="917575" y="735013"/>
            <a:ext cx="4899025" cy="3673475"/>
          </a:xfrm>
          <a:ln/>
        </p:spPr>
      </p:sp>
      <p:sp>
        <p:nvSpPr>
          <p:cNvPr id="777220" name="Rectangle 3">
            <a:extLst>
              <a:ext uri="{FF2B5EF4-FFF2-40B4-BE49-F238E27FC236}">
                <a16:creationId xmlns:a16="http://schemas.microsoft.com/office/drawing/2014/main" id="{67F3ED30-178D-FC98-4776-741318D3C750}"/>
              </a:ext>
            </a:extLst>
          </p:cNvPr>
          <p:cNvSpPr>
            <a:spLocks noGrp="1" noChangeArrowheads="1"/>
          </p:cNvSpPr>
          <p:nvPr>
            <p:ph type="body" idx="1"/>
          </p:nvPr>
        </p:nvSpPr>
        <p:spPr>
          <a:xfrm>
            <a:off x="896938" y="4652963"/>
            <a:ext cx="4941887" cy="4411662"/>
          </a:xfrm>
          <a:noFill/>
          <a:ln/>
        </p:spPr>
        <p:txBody>
          <a:bodyPr wrap="none" lIns="93920" tIns="46960" rIns="93920" bIns="46960" anchor="ctr"/>
          <a:lstStyle/>
          <a:p>
            <a:pPr>
              <a:defRPr/>
            </a:pP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52493D-4A82-702B-7953-CFAC53D1AEB1}"/>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F7F8F57D-98D5-4BFF-9C91-5435C97CAD4F}" type="slidenum">
              <a:rPr lang="zh-CN" altLang="en-US" b="0"/>
              <a:pPr algn="r" eaLnBrk="0" hangingPunct="0"/>
              <a:t>336</a:t>
            </a:fld>
            <a:endParaRPr lang="en-US" altLang="zh-CN" b="0"/>
          </a:p>
        </p:txBody>
      </p:sp>
      <p:sp>
        <p:nvSpPr>
          <p:cNvPr id="35842" name="Rectangle 7">
            <a:extLst>
              <a:ext uri="{FF2B5EF4-FFF2-40B4-BE49-F238E27FC236}">
                <a16:creationId xmlns:a16="http://schemas.microsoft.com/office/drawing/2014/main" id="{868C8C28-CF51-4F00-7267-EEE3716E65BC}"/>
              </a:ext>
            </a:extLst>
          </p:cNvPr>
          <p:cNvSpPr txBox="1">
            <a:spLocks noGrp="1" noChangeArrowheads="1"/>
          </p:cNvSpPr>
          <p:nvPr/>
        </p:nvSpPr>
        <p:spPr bwMode="auto">
          <a:xfrm>
            <a:off x="3817938" y="9310688"/>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0" tIns="46960" rIns="93920" bIns="46960" anchor="b"/>
          <a:lstStyle>
            <a:lvl1pPr defTabSz="938213">
              <a:defRPr sz="1200" b="1">
                <a:solidFill>
                  <a:schemeClr val="tx1"/>
                </a:solidFill>
                <a:latin typeface="Tahoma" panose="020B0604030504040204" pitchFamily="34" charset="0"/>
                <a:ea typeface="宋体" panose="02010600030101010101" pitchFamily="2" charset="-122"/>
              </a:defRPr>
            </a:lvl1pPr>
            <a:lvl2pPr defTabSz="938213">
              <a:defRPr sz="1200" b="1">
                <a:solidFill>
                  <a:schemeClr val="tx1"/>
                </a:solidFill>
                <a:latin typeface="Tahoma" panose="020B0604030504040204" pitchFamily="34" charset="0"/>
                <a:ea typeface="宋体" panose="02010600030101010101" pitchFamily="2" charset="-122"/>
              </a:defRPr>
            </a:lvl2pPr>
            <a:lvl3pPr defTabSz="938213">
              <a:defRPr sz="1200" b="1">
                <a:solidFill>
                  <a:schemeClr val="tx1"/>
                </a:solidFill>
                <a:latin typeface="Tahoma" panose="020B0604030504040204" pitchFamily="34" charset="0"/>
                <a:ea typeface="宋体" panose="02010600030101010101" pitchFamily="2" charset="-122"/>
              </a:defRPr>
            </a:lvl3pPr>
            <a:lvl4pPr defTabSz="938213">
              <a:defRPr sz="1200" b="1">
                <a:solidFill>
                  <a:schemeClr val="tx1"/>
                </a:solidFill>
                <a:latin typeface="Tahoma" panose="020B0604030504040204" pitchFamily="34" charset="0"/>
                <a:ea typeface="宋体" panose="02010600030101010101" pitchFamily="2" charset="-122"/>
              </a:defRPr>
            </a:lvl4pPr>
            <a:lvl5pPr defTabSz="938213">
              <a:defRPr sz="1200" b="1">
                <a:solidFill>
                  <a:schemeClr val="tx1"/>
                </a:solidFill>
                <a:latin typeface="Tahoma" panose="020B0604030504040204" pitchFamily="34" charset="0"/>
                <a:ea typeface="宋体" panose="02010600030101010101" pitchFamily="2" charset="-122"/>
              </a:defRPr>
            </a:lvl5pPr>
            <a:lvl6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A8AA3A09-B1AD-4E61-A04E-2DFFCF83C91A}" type="slidenum">
              <a:rPr lang="zh-CN" altLang="en-US">
                <a:latin typeface="Times New Roman" panose="02020603050405020304" pitchFamily="18" charset="0"/>
                <a:ea typeface="MS PGothic" panose="020B0600070205080204" pitchFamily="34" charset="-128"/>
              </a:rPr>
              <a:pPr algn="r"/>
              <a:t>336</a:t>
            </a:fld>
            <a:endParaRPr lang="zh-CN" altLang="en-US">
              <a:latin typeface="Times New Roman" panose="02020603050405020304" pitchFamily="18" charset="0"/>
              <a:ea typeface="MS PGothic" panose="020B0600070205080204" pitchFamily="34" charset="-128"/>
            </a:endParaRPr>
          </a:p>
        </p:txBody>
      </p:sp>
      <p:sp>
        <p:nvSpPr>
          <p:cNvPr id="35843" name="Rectangle 2">
            <a:extLst>
              <a:ext uri="{FF2B5EF4-FFF2-40B4-BE49-F238E27FC236}">
                <a16:creationId xmlns:a16="http://schemas.microsoft.com/office/drawing/2014/main" id="{869D0279-6934-0C8A-86F6-AB81A75DF6CC}"/>
              </a:ext>
            </a:extLst>
          </p:cNvPr>
          <p:cNvSpPr>
            <a:spLocks noGrp="1" noRot="1" noChangeAspect="1" noChangeArrowheads="1" noTextEdit="1"/>
          </p:cNvSpPr>
          <p:nvPr>
            <p:ph type="sldImg" idx="4294967295"/>
          </p:nvPr>
        </p:nvSpPr>
        <p:spPr>
          <a:xfrm>
            <a:off x="917575" y="735013"/>
            <a:ext cx="4899025" cy="3673475"/>
          </a:xfrm>
          <a:ln/>
        </p:spPr>
      </p:sp>
      <p:sp>
        <p:nvSpPr>
          <p:cNvPr id="769028" name="Rectangle 3">
            <a:extLst>
              <a:ext uri="{FF2B5EF4-FFF2-40B4-BE49-F238E27FC236}">
                <a16:creationId xmlns:a16="http://schemas.microsoft.com/office/drawing/2014/main" id="{6551CAD5-B34E-500F-0C6A-DFCE24A44627}"/>
              </a:ext>
            </a:extLst>
          </p:cNvPr>
          <p:cNvSpPr>
            <a:spLocks noGrp="1" noChangeArrowheads="1"/>
          </p:cNvSpPr>
          <p:nvPr>
            <p:ph type="body" idx="1"/>
          </p:nvPr>
        </p:nvSpPr>
        <p:spPr>
          <a:xfrm>
            <a:off x="896938" y="4652963"/>
            <a:ext cx="4941887" cy="4411662"/>
          </a:xfrm>
          <a:noFill/>
          <a:ln/>
        </p:spPr>
        <p:txBody>
          <a:bodyPr wrap="none" lIns="93920" tIns="46960" rIns="93920" bIns="46960" anchor="ctr"/>
          <a:lstStyle/>
          <a:p>
            <a:pPr>
              <a:defRPr/>
            </a:pP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0C6D96-5175-CB8C-541B-A2F46ED39C08}"/>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01A70975-D3AF-4D60-92BC-2D396B21A1BE}" type="slidenum">
              <a:rPr lang="zh-CN" altLang="en-US" b="0"/>
              <a:pPr algn="r" eaLnBrk="0" hangingPunct="0"/>
              <a:t>337</a:t>
            </a:fld>
            <a:endParaRPr lang="en-US" altLang="zh-CN" b="0"/>
          </a:p>
        </p:txBody>
      </p:sp>
      <p:sp>
        <p:nvSpPr>
          <p:cNvPr id="37890" name="Rectangle 7">
            <a:extLst>
              <a:ext uri="{FF2B5EF4-FFF2-40B4-BE49-F238E27FC236}">
                <a16:creationId xmlns:a16="http://schemas.microsoft.com/office/drawing/2014/main" id="{A72E71F9-7D78-57D1-E74A-5D3636109A56}"/>
              </a:ext>
            </a:extLst>
          </p:cNvPr>
          <p:cNvSpPr txBox="1">
            <a:spLocks noGrp="1" noChangeArrowheads="1"/>
          </p:cNvSpPr>
          <p:nvPr/>
        </p:nvSpPr>
        <p:spPr bwMode="auto">
          <a:xfrm>
            <a:off x="3817938" y="9310688"/>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0" tIns="46960" rIns="93920" bIns="46960" anchor="b"/>
          <a:lstStyle>
            <a:lvl1pPr defTabSz="938213">
              <a:defRPr sz="1200" b="1">
                <a:solidFill>
                  <a:schemeClr val="tx1"/>
                </a:solidFill>
                <a:latin typeface="Tahoma" panose="020B0604030504040204" pitchFamily="34" charset="0"/>
                <a:ea typeface="宋体" panose="02010600030101010101" pitchFamily="2" charset="-122"/>
              </a:defRPr>
            </a:lvl1pPr>
            <a:lvl2pPr defTabSz="938213">
              <a:defRPr sz="1200" b="1">
                <a:solidFill>
                  <a:schemeClr val="tx1"/>
                </a:solidFill>
                <a:latin typeface="Tahoma" panose="020B0604030504040204" pitchFamily="34" charset="0"/>
                <a:ea typeface="宋体" panose="02010600030101010101" pitchFamily="2" charset="-122"/>
              </a:defRPr>
            </a:lvl2pPr>
            <a:lvl3pPr defTabSz="938213">
              <a:defRPr sz="1200" b="1">
                <a:solidFill>
                  <a:schemeClr val="tx1"/>
                </a:solidFill>
                <a:latin typeface="Tahoma" panose="020B0604030504040204" pitchFamily="34" charset="0"/>
                <a:ea typeface="宋体" panose="02010600030101010101" pitchFamily="2" charset="-122"/>
              </a:defRPr>
            </a:lvl3pPr>
            <a:lvl4pPr defTabSz="938213">
              <a:defRPr sz="1200" b="1">
                <a:solidFill>
                  <a:schemeClr val="tx1"/>
                </a:solidFill>
                <a:latin typeface="Tahoma" panose="020B0604030504040204" pitchFamily="34" charset="0"/>
                <a:ea typeface="宋体" panose="02010600030101010101" pitchFamily="2" charset="-122"/>
              </a:defRPr>
            </a:lvl4pPr>
            <a:lvl5pPr defTabSz="938213">
              <a:defRPr sz="1200" b="1">
                <a:solidFill>
                  <a:schemeClr val="tx1"/>
                </a:solidFill>
                <a:latin typeface="Tahoma" panose="020B0604030504040204" pitchFamily="34" charset="0"/>
                <a:ea typeface="宋体" panose="02010600030101010101" pitchFamily="2" charset="-122"/>
              </a:defRPr>
            </a:lvl5pPr>
            <a:lvl6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6DA2E943-6BD7-440E-B3E0-79D7E268C7FA}" type="slidenum">
              <a:rPr lang="zh-CN" altLang="en-US">
                <a:latin typeface="Times New Roman" panose="02020603050405020304" pitchFamily="18" charset="0"/>
                <a:ea typeface="MS PGothic" panose="020B0600070205080204" pitchFamily="34" charset="-128"/>
              </a:rPr>
              <a:pPr algn="r"/>
              <a:t>337</a:t>
            </a:fld>
            <a:endParaRPr lang="zh-CN" altLang="en-US">
              <a:latin typeface="Times New Roman" panose="02020603050405020304" pitchFamily="18" charset="0"/>
              <a:ea typeface="MS PGothic" panose="020B0600070205080204" pitchFamily="34" charset="-128"/>
            </a:endParaRPr>
          </a:p>
        </p:txBody>
      </p:sp>
      <p:sp>
        <p:nvSpPr>
          <p:cNvPr id="37891" name="Rectangle 2">
            <a:extLst>
              <a:ext uri="{FF2B5EF4-FFF2-40B4-BE49-F238E27FC236}">
                <a16:creationId xmlns:a16="http://schemas.microsoft.com/office/drawing/2014/main" id="{C6A38A25-2F8B-900D-B8C7-3E36C5EDF67C}"/>
              </a:ext>
            </a:extLst>
          </p:cNvPr>
          <p:cNvSpPr>
            <a:spLocks noGrp="1" noRot="1" noChangeAspect="1" noChangeArrowheads="1" noTextEdit="1"/>
          </p:cNvSpPr>
          <p:nvPr>
            <p:ph type="sldImg" idx="4294967295"/>
          </p:nvPr>
        </p:nvSpPr>
        <p:spPr>
          <a:xfrm>
            <a:off x="917575" y="735013"/>
            <a:ext cx="4899025" cy="3673475"/>
          </a:xfrm>
          <a:ln/>
        </p:spPr>
      </p:sp>
      <p:sp>
        <p:nvSpPr>
          <p:cNvPr id="771076" name="Rectangle 3">
            <a:extLst>
              <a:ext uri="{FF2B5EF4-FFF2-40B4-BE49-F238E27FC236}">
                <a16:creationId xmlns:a16="http://schemas.microsoft.com/office/drawing/2014/main" id="{B4121596-96D8-84B0-CC3A-4ED372812753}"/>
              </a:ext>
            </a:extLst>
          </p:cNvPr>
          <p:cNvSpPr>
            <a:spLocks noGrp="1" noChangeArrowheads="1"/>
          </p:cNvSpPr>
          <p:nvPr>
            <p:ph type="body" idx="1"/>
          </p:nvPr>
        </p:nvSpPr>
        <p:spPr>
          <a:xfrm>
            <a:off x="896938" y="4652963"/>
            <a:ext cx="4941887" cy="4411662"/>
          </a:xfrm>
          <a:noFill/>
          <a:ln/>
        </p:spPr>
        <p:txBody>
          <a:bodyPr wrap="none" lIns="93920" tIns="46960" rIns="93920" bIns="46960" anchor="ctr"/>
          <a:lstStyle/>
          <a:p>
            <a:pPr>
              <a:defRPr/>
            </a:pP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6E0AF-8939-B63C-7A13-74065203BBBE}"/>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7FE09552-2DDA-4283-B4ED-E8BF7CEB5BE9}" type="slidenum">
              <a:rPr lang="zh-CN" altLang="en-US" b="0"/>
              <a:pPr algn="r" eaLnBrk="0" hangingPunct="0"/>
              <a:t>338</a:t>
            </a:fld>
            <a:endParaRPr lang="en-US" altLang="zh-CN" b="0"/>
          </a:p>
        </p:txBody>
      </p:sp>
      <p:sp>
        <p:nvSpPr>
          <p:cNvPr id="39938" name="Rectangle 7">
            <a:extLst>
              <a:ext uri="{FF2B5EF4-FFF2-40B4-BE49-F238E27FC236}">
                <a16:creationId xmlns:a16="http://schemas.microsoft.com/office/drawing/2014/main" id="{AA62EB9A-1848-17DC-3791-ED33B5B31E55}"/>
              </a:ext>
            </a:extLst>
          </p:cNvPr>
          <p:cNvSpPr txBox="1">
            <a:spLocks noGrp="1" noChangeArrowheads="1"/>
          </p:cNvSpPr>
          <p:nvPr/>
        </p:nvSpPr>
        <p:spPr bwMode="auto">
          <a:xfrm>
            <a:off x="3817938" y="9310688"/>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0" tIns="46960" rIns="93920" bIns="46960" anchor="b"/>
          <a:lstStyle>
            <a:lvl1pPr defTabSz="938213">
              <a:defRPr sz="1200" b="1">
                <a:solidFill>
                  <a:schemeClr val="tx1"/>
                </a:solidFill>
                <a:latin typeface="Tahoma" panose="020B0604030504040204" pitchFamily="34" charset="0"/>
                <a:ea typeface="宋体" panose="02010600030101010101" pitchFamily="2" charset="-122"/>
              </a:defRPr>
            </a:lvl1pPr>
            <a:lvl2pPr defTabSz="938213">
              <a:defRPr sz="1200" b="1">
                <a:solidFill>
                  <a:schemeClr val="tx1"/>
                </a:solidFill>
                <a:latin typeface="Tahoma" panose="020B0604030504040204" pitchFamily="34" charset="0"/>
                <a:ea typeface="宋体" panose="02010600030101010101" pitchFamily="2" charset="-122"/>
              </a:defRPr>
            </a:lvl2pPr>
            <a:lvl3pPr defTabSz="938213">
              <a:defRPr sz="1200" b="1">
                <a:solidFill>
                  <a:schemeClr val="tx1"/>
                </a:solidFill>
                <a:latin typeface="Tahoma" panose="020B0604030504040204" pitchFamily="34" charset="0"/>
                <a:ea typeface="宋体" panose="02010600030101010101" pitchFamily="2" charset="-122"/>
              </a:defRPr>
            </a:lvl3pPr>
            <a:lvl4pPr defTabSz="938213">
              <a:defRPr sz="1200" b="1">
                <a:solidFill>
                  <a:schemeClr val="tx1"/>
                </a:solidFill>
                <a:latin typeface="Tahoma" panose="020B0604030504040204" pitchFamily="34" charset="0"/>
                <a:ea typeface="宋体" panose="02010600030101010101" pitchFamily="2" charset="-122"/>
              </a:defRPr>
            </a:lvl4pPr>
            <a:lvl5pPr defTabSz="938213">
              <a:defRPr sz="1200" b="1">
                <a:solidFill>
                  <a:schemeClr val="tx1"/>
                </a:solidFill>
                <a:latin typeface="Tahoma" panose="020B0604030504040204" pitchFamily="34" charset="0"/>
                <a:ea typeface="宋体" panose="02010600030101010101" pitchFamily="2" charset="-122"/>
              </a:defRPr>
            </a:lvl5pPr>
            <a:lvl6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86DDA7F4-40FE-4877-B7BE-963E16284A9B}" type="slidenum">
              <a:rPr lang="zh-CN" altLang="en-US">
                <a:latin typeface="Times New Roman" panose="02020603050405020304" pitchFamily="18" charset="0"/>
                <a:ea typeface="MS PGothic" panose="020B0600070205080204" pitchFamily="34" charset="-128"/>
              </a:rPr>
              <a:pPr algn="r"/>
              <a:t>338</a:t>
            </a:fld>
            <a:endParaRPr lang="zh-CN" altLang="en-US">
              <a:latin typeface="Times New Roman" panose="02020603050405020304" pitchFamily="18" charset="0"/>
              <a:ea typeface="MS PGothic" panose="020B0600070205080204" pitchFamily="34" charset="-128"/>
            </a:endParaRPr>
          </a:p>
        </p:txBody>
      </p:sp>
      <p:sp>
        <p:nvSpPr>
          <p:cNvPr id="39939" name="Rectangle 2">
            <a:extLst>
              <a:ext uri="{FF2B5EF4-FFF2-40B4-BE49-F238E27FC236}">
                <a16:creationId xmlns:a16="http://schemas.microsoft.com/office/drawing/2014/main" id="{92DECC05-A1C5-5D02-FDD3-69DE9CAF4460}"/>
              </a:ext>
            </a:extLst>
          </p:cNvPr>
          <p:cNvSpPr>
            <a:spLocks noGrp="1" noRot="1" noChangeAspect="1" noChangeArrowheads="1" noTextEdit="1"/>
          </p:cNvSpPr>
          <p:nvPr>
            <p:ph type="sldImg" idx="4294967295"/>
          </p:nvPr>
        </p:nvSpPr>
        <p:spPr>
          <a:xfrm>
            <a:off x="917575" y="735013"/>
            <a:ext cx="4899025" cy="3673475"/>
          </a:xfrm>
          <a:ln/>
        </p:spPr>
      </p:sp>
      <p:sp>
        <p:nvSpPr>
          <p:cNvPr id="780292" name="Rectangle 3">
            <a:extLst>
              <a:ext uri="{FF2B5EF4-FFF2-40B4-BE49-F238E27FC236}">
                <a16:creationId xmlns:a16="http://schemas.microsoft.com/office/drawing/2014/main" id="{8F8A6621-EC0B-1FE7-14AD-39E7FF801CEA}"/>
              </a:ext>
            </a:extLst>
          </p:cNvPr>
          <p:cNvSpPr>
            <a:spLocks noGrp="1" noChangeArrowheads="1"/>
          </p:cNvSpPr>
          <p:nvPr>
            <p:ph type="body" idx="1"/>
          </p:nvPr>
        </p:nvSpPr>
        <p:spPr>
          <a:xfrm>
            <a:off x="896938" y="4652963"/>
            <a:ext cx="4941887" cy="4411662"/>
          </a:xfrm>
          <a:noFill/>
          <a:ln/>
        </p:spPr>
        <p:txBody>
          <a:bodyPr wrap="none" lIns="93920" tIns="46960" rIns="93920" bIns="46960" anchor="ctr"/>
          <a:lstStyle/>
          <a:p>
            <a:pPr>
              <a:defRPr/>
            </a:pP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AE09B6-3410-7EF5-210A-5643C2E4B6D5}"/>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3AD547A3-997A-49CA-AADA-1FFCAE91C5E7}" type="slidenum">
              <a:rPr lang="zh-CN" altLang="en-US" b="0"/>
              <a:pPr algn="r" eaLnBrk="0" hangingPunct="0"/>
              <a:t>340</a:t>
            </a:fld>
            <a:endParaRPr lang="en-US" altLang="zh-CN" b="0"/>
          </a:p>
        </p:txBody>
      </p:sp>
      <p:sp>
        <p:nvSpPr>
          <p:cNvPr id="43010" name="Rectangle 7">
            <a:extLst>
              <a:ext uri="{FF2B5EF4-FFF2-40B4-BE49-F238E27FC236}">
                <a16:creationId xmlns:a16="http://schemas.microsoft.com/office/drawing/2014/main" id="{4F51D831-9ADD-2CDA-EE04-79C8851CF293}"/>
              </a:ext>
            </a:extLst>
          </p:cNvPr>
          <p:cNvSpPr txBox="1">
            <a:spLocks noGrp="1" noChangeArrowheads="1"/>
          </p:cNvSpPr>
          <p:nvPr/>
        </p:nvSpPr>
        <p:spPr bwMode="auto">
          <a:xfrm>
            <a:off x="3817938" y="9310688"/>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0" tIns="46960" rIns="93920" bIns="46960" anchor="b"/>
          <a:lstStyle>
            <a:lvl1pPr defTabSz="938213">
              <a:defRPr sz="1200" b="1">
                <a:solidFill>
                  <a:schemeClr val="tx1"/>
                </a:solidFill>
                <a:latin typeface="Tahoma" panose="020B0604030504040204" pitchFamily="34" charset="0"/>
                <a:ea typeface="宋体" panose="02010600030101010101" pitchFamily="2" charset="-122"/>
              </a:defRPr>
            </a:lvl1pPr>
            <a:lvl2pPr defTabSz="938213">
              <a:defRPr sz="1200" b="1">
                <a:solidFill>
                  <a:schemeClr val="tx1"/>
                </a:solidFill>
                <a:latin typeface="Tahoma" panose="020B0604030504040204" pitchFamily="34" charset="0"/>
                <a:ea typeface="宋体" panose="02010600030101010101" pitchFamily="2" charset="-122"/>
              </a:defRPr>
            </a:lvl2pPr>
            <a:lvl3pPr defTabSz="938213">
              <a:defRPr sz="1200" b="1">
                <a:solidFill>
                  <a:schemeClr val="tx1"/>
                </a:solidFill>
                <a:latin typeface="Tahoma" panose="020B0604030504040204" pitchFamily="34" charset="0"/>
                <a:ea typeface="宋体" panose="02010600030101010101" pitchFamily="2" charset="-122"/>
              </a:defRPr>
            </a:lvl3pPr>
            <a:lvl4pPr defTabSz="938213">
              <a:defRPr sz="1200" b="1">
                <a:solidFill>
                  <a:schemeClr val="tx1"/>
                </a:solidFill>
                <a:latin typeface="Tahoma" panose="020B0604030504040204" pitchFamily="34" charset="0"/>
                <a:ea typeface="宋体" panose="02010600030101010101" pitchFamily="2" charset="-122"/>
              </a:defRPr>
            </a:lvl4pPr>
            <a:lvl5pPr defTabSz="938213">
              <a:defRPr sz="1200" b="1">
                <a:solidFill>
                  <a:schemeClr val="tx1"/>
                </a:solidFill>
                <a:latin typeface="Tahoma" panose="020B0604030504040204" pitchFamily="34" charset="0"/>
                <a:ea typeface="宋体" panose="02010600030101010101" pitchFamily="2" charset="-122"/>
              </a:defRPr>
            </a:lvl5pPr>
            <a:lvl6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494E9FB9-BDB0-41C4-8E93-D1D411B08835}" type="slidenum">
              <a:rPr lang="zh-CN" altLang="en-US">
                <a:latin typeface="Times New Roman" panose="02020603050405020304" pitchFamily="18" charset="0"/>
                <a:ea typeface="MS PGothic" panose="020B0600070205080204" pitchFamily="34" charset="-128"/>
              </a:rPr>
              <a:pPr algn="r"/>
              <a:t>340</a:t>
            </a:fld>
            <a:endParaRPr lang="zh-CN" altLang="en-US">
              <a:latin typeface="Times New Roman" panose="02020603050405020304" pitchFamily="18" charset="0"/>
              <a:ea typeface="MS PGothic" panose="020B0600070205080204" pitchFamily="34" charset="-128"/>
            </a:endParaRPr>
          </a:p>
        </p:txBody>
      </p:sp>
      <p:sp>
        <p:nvSpPr>
          <p:cNvPr id="43011" name="Rectangle 2">
            <a:extLst>
              <a:ext uri="{FF2B5EF4-FFF2-40B4-BE49-F238E27FC236}">
                <a16:creationId xmlns:a16="http://schemas.microsoft.com/office/drawing/2014/main" id="{110F15F1-D6B3-1EB6-E51D-95F746D5A485}"/>
              </a:ext>
            </a:extLst>
          </p:cNvPr>
          <p:cNvSpPr>
            <a:spLocks noGrp="1" noRot="1" noChangeAspect="1" noChangeArrowheads="1" noTextEdit="1"/>
          </p:cNvSpPr>
          <p:nvPr>
            <p:ph type="sldImg" idx="4294967295"/>
          </p:nvPr>
        </p:nvSpPr>
        <p:spPr>
          <a:xfrm>
            <a:off x="917575" y="735013"/>
            <a:ext cx="4899025" cy="3673475"/>
          </a:xfrm>
          <a:ln/>
        </p:spPr>
      </p:sp>
      <p:sp>
        <p:nvSpPr>
          <p:cNvPr id="784388" name="Rectangle 3">
            <a:extLst>
              <a:ext uri="{FF2B5EF4-FFF2-40B4-BE49-F238E27FC236}">
                <a16:creationId xmlns:a16="http://schemas.microsoft.com/office/drawing/2014/main" id="{7DE1C7F1-5C76-457E-138D-2DC0618CED1B}"/>
              </a:ext>
            </a:extLst>
          </p:cNvPr>
          <p:cNvSpPr>
            <a:spLocks noGrp="1" noChangeArrowheads="1"/>
          </p:cNvSpPr>
          <p:nvPr>
            <p:ph type="body" idx="1"/>
          </p:nvPr>
        </p:nvSpPr>
        <p:spPr>
          <a:xfrm>
            <a:off x="896938" y="4652963"/>
            <a:ext cx="4941887" cy="4411662"/>
          </a:xfrm>
          <a:noFill/>
          <a:ln/>
        </p:spPr>
        <p:txBody>
          <a:bodyPr wrap="none" lIns="93920" tIns="46960" rIns="93920" bIns="46960" anchor="ctr"/>
          <a:lstStyle/>
          <a:p>
            <a:pPr>
              <a:defRPr/>
            </a:pP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6C2F2C20-CE5A-2B3B-8D60-836BD73FD0D6}"/>
              </a:ext>
            </a:extLst>
          </p:cNvPr>
          <p:cNvSpPr>
            <a:spLocks noGrp="1" noRot="1" noChangeAspect="1" noChangeArrowheads="1" noTextEdit="1"/>
          </p:cNvSpPr>
          <p:nvPr>
            <p:ph type="sldImg" idx="4294967295"/>
          </p:nvPr>
        </p:nvSpPr>
        <p:spPr>
          <a:ln/>
        </p:spPr>
      </p:sp>
      <p:sp>
        <p:nvSpPr>
          <p:cNvPr id="3" name="备注占位符 2">
            <a:extLst>
              <a:ext uri="{FF2B5EF4-FFF2-40B4-BE49-F238E27FC236}">
                <a16:creationId xmlns:a16="http://schemas.microsoft.com/office/drawing/2014/main" id="{D79E9552-85B7-685F-1FA1-DF9C6459E842}"/>
              </a:ext>
            </a:extLst>
          </p:cNvPr>
          <p:cNvSpPr>
            <a:spLocks noGrp="1"/>
          </p:cNvSpPr>
          <p:nvPr>
            <p:ph type="body" idx="1"/>
          </p:nvPr>
        </p:nvSpPr>
        <p:spPr>
          <a:noFill/>
          <a:ln/>
        </p:spPr>
        <p:txBody>
          <a:bodyPr/>
          <a:lstStyle/>
          <a:p>
            <a:pPr>
              <a:defRPr/>
            </a:pPr>
            <a:endParaRPr kumimoji="1" lang="zh-CN" altLang="en-US" dirty="0"/>
          </a:p>
        </p:txBody>
      </p:sp>
      <p:sp>
        <p:nvSpPr>
          <p:cNvPr id="4" name="幻灯片编号占位符 3">
            <a:extLst>
              <a:ext uri="{FF2B5EF4-FFF2-40B4-BE49-F238E27FC236}">
                <a16:creationId xmlns:a16="http://schemas.microsoft.com/office/drawing/2014/main" id="{194BF372-8B1A-D16E-85F9-60E06DDEA16E}"/>
              </a:ext>
            </a:extLst>
          </p:cNvPr>
          <p:cNvSpPr txBox="1">
            <a:spLocks noGrp="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EAA7A813-C88D-4D61-A4E7-B35B7533B328}" type="slidenum">
              <a:rPr lang="zh-CN" altLang="en-US" b="0"/>
              <a:pPr algn="r" eaLnBrk="0" hangingPunct="0"/>
              <a:t>341</a:t>
            </a:fld>
            <a:endParaRPr lang="en-US" altLang="zh-CN" b="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42EF43-45EF-38F2-FCC7-F5A33B8D2381}"/>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719A89A7-0070-40F9-A5F3-23214C1290D9}" type="slidenum">
              <a:rPr lang="zh-CN" altLang="en-US" b="0"/>
              <a:pPr algn="r" eaLnBrk="0" hangingPunct="0"/>
              <a:t>343</a:t>
            </a:fld>
            <a:endParaRPr lang="en-US" altLang="zh-CN" b="0"/>
          </a:p>
        </p:txBody>
      </p:sp>
      <p:sp>
        <p:nvSpPr>
          <p:cNvPr id="48130" name="Rectangle 7">
            <a:extLst>
              <a:ext uri="{FF2B5EF4-FFF2-40B4-BE49-F238E27FC236}">
                <a16:creationId xmlns:a16="http://schemas.microsoft.com/office/drawing/2014/main" id="{FDBDD808-92EF-1657-FF2A-183601CDBBA3}"/>
              </a:ext>
            </a:extLst>
          </p:cNvPr>
          <p:cNvSpPr txBox="1">
            <a:spLocks noGrp="1" noChangeArrowheads="1"/>
          </p:cNvSpPr>
          <p:nvPr/>
        </p:nvSpPr>
        <p:spPr bwMode="auto">
          <a:xfrm>
            <a:off x="3817938" y="9310688"/>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0" tIns="46960" rIns="93920" bIns="46960" anchor="b"/>
          <a:lstStyle>
            <a:lvl1pPr defTabSz="938213">
              <a:defRPr sz="1200" b="1">
                <a:solidFill>
                  <a:schemeClr val="tx1"/>
                </a:solidFill>
                <a:latin typeface="Tahoma" panose="020B0604030504040204" pitchFamily="34" charset="0"/>
                <a:ea typeface="宋体" panose="02010600030101010101" pitchFamily="2" charset="-122"/>
              </a:defRPr>
            </a:lvl1pPr>
            <a:lvl2pPr defTabSz="938213">
              <a:defRPr sz="1200" b="1">
                <a:solidFill>
                  <a:schemeClr val="tx1"/>
                </a:solidFill>
                <a:latin typeface="Tahoma" panose="020B0604030504040204" pitchFamily="34" charset="0"/>
                <a:ea typeface="宋体" panose="02010600030101010101" pitchFamily="2" charset="-122"/>
              </a:defRPr>
            </a:lvl2pPr>
            <a:lvl3pPr defTabSz="938213">
              <a:defRPr sz="1200" b="1">
                <a:solidFill>
                  <a:schemeClr val="tx1"/>
                </a:solidFill>
                <a:latin typeface="Tahoma" panose="020B0604030504040204" pitchFamily="34" charset="0"/>
                <a:ea typeface="宋体" panose="02010600030101010101" pitchFamily="2" charset="-122"/>
              </a:defRPr>
            </a:lvl3pPr>
            <a:lvl4pPr defTabSz="938213">
              <a:defRPr sz="1200" b="1">
                <a:solidFill>
                  <a:schemeClr val="tx1"/>
                </a:solidFill>
                <a:latin typeface="Tahoma" panose="020B0604030504040204" pitchFamily="34" charset="0"/>
                <a:ea typeface="宋体" panose="02010600030101010101" pitchFamily="2" charset="-122"/>
              </a:defRPr>
            </a:lvl4pPr>
            <a:lvl5pPr defTabSz="938213">
              <a:defRPr sz="1200" b="1">
                <a:solidFill>
                  <a:schemeClr val="tx1"/>
                </a:solidFill>
                <a:latin typeface="Tahoma" panose="020B0604030504040204" pitchFamily="34" charset="0"/>
                <a:ea typeface="宋体" panose="02010600030101010101" pitchFamily="2" charset="-122"/>
              </a:defRPr>
            </a:lvl5pPr>
            <a:lvl6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938213"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5517875E-C529-4624-A54D-83FFDEF63523}" type="slidenum">
              <a:rPr lang="zh-CN" altLang="en-US">
                <a:latin typeface="Times New Roman" panose="02020603050405020304" pitchFamily="18" charset="0"/>
                <a:ea typeface="MS PGothic" panose="020B0600070205080204" pitchFamily="34" charset="-128"/>
              </a:rPr>
              <a:pPr algn="r"/>
              <a:t>343</a:t>
            </a:fld>
            <a:endParaRPr lang="zh-CN" altLang="en-US">
              <a:latin typeface="Times New Roman" panose="02020603050405020304" pitchFamily="18" charset="0"/>
              <a:ea typeface="MS PGothic" panose="020B0600070205080204" pitchFamily="34" charset="-128"/>
            </a:endParaRPr>
          </a:p>
        </p:txBody>
      </p:sp>
      <p:sp>
        <p:nvSpPr>
          <p:cNvPr id="48131" name="Rectangle 2">
            <a:extLst>
              <a:ext uri="{FF2B5EF4-FFF2-40B4-BE49-F238E27FC236}">
                <a16:creationId xmlns:a16="http://schemas.microsoft.com/office/drawing/2014/main" id="{48EC96DD-8FA2-1B63-8F72-197A3D3994C9}"/>
              </a:ext>
            </a:extLst>
          </p:cNvPr>
          <p:cNvSpPr>
            <a:spLocks noGrp="1" noRot="1" noChangeAspect="1" noChangeArrowheads="1" noTextEdit="1"/>
          </p:cNvSpPr>
          <p:nvPr>
            <p:ph type="sldImg" idx="4294967295"/>
          </p:nvPr>
        </p:nvSpPr>
        <p:spPr>
          <a:xfrm>
            <a:off x="917575" y="735013"/>
            <a:ext cx="4899025" cy="3673475"/>
          </a:xfrm>
          <a:ln/>
        </p:spPr>
      </p:sp>
      <p:sp>
        <p:nvSpPr>
          <p:cNvPr id="790532" name="Rectangle 3">
            <a:extLst>
              <a:ext uri="{FF2B5EF4-FFF2-40B4-BE49-F238E27FC236}">
                <a16:creationId xmlns:a16="http://schemas.microsoft.com/office/drawing/2014/main" id="{0CFF9C4B-B01A-70F2-A852-707DDDDD009F}"/>
              </a:ext>
            </a:extLst>
          </p:cNvPr>
          <p:cNvSpPr>
            <a:spLocks noGrp="1" noChangeArrowheads="1"/>
          </p:cNvSpPr>
          <p:nvPr>
            <p:ph type="body" idx="1"/>
          </p:nvPr>
        </p:nvSpPr>
        <p:spPr>
          <a:xfrm>
            <a:off x="896938" y="4652963"/>
            <a:ext cx="4941887" cy="4411662"/>
          </a:xfrm>
          <a:noFill/>
          <a:ln/>
        </p:spPr>
        <p:txBody>
          <a:bodyPr wrap="none" lIns="93920" tIns="46960" rIns="93920" bIns="46960" anchor="ctr"/>
          <a:lstStyle/>
          <a:p>
            <a:pPr>
              <a:defRPr/>
            </a:pP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F979E3DD-2268-84B1-99F5-8993B8796AA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1E5E1E9B-6512-4C28-A0C2-3DAE21C51FCD}" type="slidenum">
              <a:rPr lang="zh-CN" altLang="en-US"/>
              <a:pPr eaLnBrk="1" hangingPunct="1"/>
              <a:t>391</a:t>
            </a:fld>
            <a:endParaRPr lang="zh-CN" altLang="en-US"/>
          </a:p>
        </p:txBody>
      </p:sp>
      <p:sp>
        <p:nvSpPr>
          <p:cNvPr id="25602" name="Rectangle 7">
            <a:extLst>
              <a:ext uri="{FF2B5EF4-FFF2-40B4-BE49-F238E27FC236}">
                <a16:creationId xmlns:a16="http://schemas.microsoft.com/office/drawing/2014/main" id="{C737B862-AF1F-56F3-FEF4-2A1D6040D8A6}"/>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2"/>
                </a:solidFill>
                <a:latin typeface="宋体" panose="02010600030101010101" pitchFamily="2" charset="-122"/>
                <a:ea typeface="宋体" panose="02010600030101010101" pitchFamily="2" charset="-122"/>
              </a:defRPr>
            </a:lvl1pPr>
            <a:lvl2pPr defTabSz="879475">
              <a:defRPr sz="1200" b="1">
                <a:solidFill>
                  <a:schemeClr val="tx2"/>
                </a:solidFill>
                <a:latin typeface="宋体" panose="02010600030101010101" pitchFamily="2" charset="-122"/>
                <a:ea typeface="宋体" panose="02010600030101010101" pitchFamily="2" charset="-122"/>
              </a:defRPr>
            </a:lvl2pPr>
            <a:lvl3pPr defTabSz="879475">
              <a:defRPr sz="1200" b="1">
                <a:solidFill>
                  <a:schemeClr val="tx2"/>
                </a:solidFill>
                <a:latin typeface="宋体" panose="02010600030101010101" pitchFamily="2" charset="-122"/>
                <a:ea typeface="宋体" panose="02010600030101010101" pitchFamily="2" charset="-122"/>
              </a:defRPr>
            </a:lvl3pPr>
            <a:lvl4pPr defTabSz="879475">
              <a:defRPr sz="1200" b="1">
                <a:solidFill>
                  <a:schemeClr val="tx2"/>
                </a:solidFill>
                <a:latin typeface="宋体" panose="02010600030101010101" pitchFamily="2" charset="-122"/>
                <a:ea typeface="宋体" panose="02010600030101010101" pitchFamily="2" charset="-122"/>
              </a:defRPr>
            </a:lvl4pPr>
            <a:lvl5pPr defTabSz="879475">
              <a:defRPr sz="1200" b="1">
                <a:solidFill>
                  <a:schemeClr val="tx2"/>
                </a:solidFill>
                <a:latin typeface="宋体" panose="02010600030101010101" pitchFamily="2" charset="-122"/>
                <a:ea typeface="宋体" panose="02010600030101010101" pitchFamily="2" charset="-122"/>
              </a:defRPr>
            </a:lvl5pPr>
            <a:lvl6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6pPr>
            <a:lvl7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7pPr>
            <a:lvl8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8pPr>
            <a:lvl9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9pPr>
          </a:lstStyle>
          <a:p>
            <a:pPr algn="r"/>
            <a:fld id="{12458F28-6449-4A58-ACF5-78B78FEACE27}" type="slidenum">
              <a:rPr lang="zh-CN" altLang="en-US" b="0">
                <a:solidFill>
                  <a:schemeClr val="tx1"/>
                </a:solidFill>
                <a:latin typeface="Times New Roman" panose="02020603050405020304" pitchFamily="18" charset="0"/>
                <a:ea typeface="MS PGothic" panose="020B0600070205080204" pitchFamily="34" charset="-128"/>
              </a:rPr>
              <a:pPr algn="r"/>
              <a:t>391</a:t>
            </a:fld>
            <a:endParaRPr lang="zh-CN" altLang="en-US" b="0">
              <a:solidFill>
                <a:schemeClr val="tx1"/>
              </a:solidFill>
              <a:latin typeface="Times New Roman" panose="02020603050405020304" pitchFamily="18" charset="0"/>
              <a:ea typeface="MS PGothic" panose="020B0600070205080204" pitchFamily="34" charset="-128"/>
            </a:endParaRPr>
          </a:p>
        </p:txBody>
      </p:sp>
      <p:sp>
        <p:nvSpPr>
          <p:cNvPr id="25603" name="Rectangle 2">
            <a:extLst>
              <a:ext uri="{FF2B5EF4-FFF2-40B4-BE49-F238E27FC236}">
                <a16:creationId xmlns:a16="http://schemas.microsoft.com/office/drawing/2014/main" id="{BA64BBD1-3513-2B3C-705D-3585CA0D397E}"/>
              </a:ext>
            </a:extLst>
          </p:cNvPr>
          <p:cNvSpPr>
            <a:spLocks noGrp="1" noRot="1" noChangeAspect="1" noChangeArrowheads="1" noTextEdit="1"/>
          </p:cNvSpPr>
          <p:nvPr>
            <p:ph type="sldImg" idx="4294967295"/>
          </p:nvPr>
        </p:nvSpPr>
        <p:spPr>
          <a:ln/>
        </p:spPr>
      </p:sp>
      <p:sp>
        <p:nvSpPr>
          <p:cNvPr id="25604" name="Rectangle 3">
            <a:extLst>
              <a:ext uri="{FF2B5EF4-FFF2-40B4-BE49-F238E27FC236}">
                <a16:creationId xmlns:a16="http://schemas.microsoft.com/office/drawing/2014/main" id="{38A2D04F-B9D7-A143-FAF5-4EFAC2C0B36D}"/>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38BDDB50-DDB1-416A-BD06-0A33C48F80F5}"/>
              </a:ext>
            </a:extLst>
          </p:cNvPr>
          <p:cNvSpPr txBox="1">
            <a:spLocks noGrp="1" noChangeArrowheads="1"/>
          </p:cNvSpPr>
          <p:nvPr>
            <p:ph type="sldNum" sz="quarter"/>
          </p:nvPr>
        </p:nvSpPr>
        <p:spPr bwMode="auto">
          <a:xfrm>
            <a:off x="3814763" y="9307513"/>
            <a:ext cx="2919412" cy="490537"/>
          </a:xfrm>
          <a:prstGeom prst="rect">
            <a:avLst/>
          </a:prstGeom>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5531BF3C-560A-4BD9-A14C-037E3B2CE597}" type="slidenum">
              <a:rPr lang="zh-CN" altLang="en-US" b="0">
                <a:solidFill>
                  <a:schemeClr val="tx1"/>
                </a:solidFill>
                <a:latin typeface="Tahoma" panose="020B0604030504040204" pitchFamily="34" charset="0"/>
              </a:rPr>
              <a:pPr algn="r" eaLnBrk="0" hangingPunct="0"/>
              <a:t>395</a:t>
            </a:fld>
            <a:endParaRPr lang="en-US" altLang="zh-CN" b="0">
              <a:solidFill>
                <a:schemeClr val="tx1"/>
              </a:solidFill>
              <a:latin typeface="Tahoma" panose="020B0604030504040204" pitchFamily="34" charset="0"/>
            </a:endParaRPr>
          </a:p>
        </p:txBody>
      </p:sp>
      <p:sp>
        <p:nvSpPr>
          <p:cNvPr id="30722" name="Rectangle 7">
            <a:extLst>
              <a:ext uri="{FF2B5EF4-FFF2-40B4-BE49-F238E27FC236}">
                <a16:creationId xmlns:a16="http://schemas.microsoft.com/office/drawing/2014/main" id="{6CE0DBEE-03DB-A7B3-D3EC-B4EAE02D30A0}"/>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2"/>
                </a:solidFill>
                <a:latin typeface="宋体" panose="02010600030101010101" pitchFamily="2" charset="-122"/>
                <a:ea typeface="宋体" panose="02010600030101010101" pitchFamily="2" charset="-122"/>
              </a:defRPr>
            </a:lvl1pPr>
            <a:lvl2pPr defTabSz="879475">
              <a:defRPr sz="1200" b="1">
                <a:solidFill>
                  <a:schemeClr val="tx2"/>
                </a:solidFill>
                <a:latin typeface="宋体" panose="02010600030101010101" pitchFamily="2" charset="-122"/>
                <a:ea typeface="宋体" panose="02010600030101010101" pitchFamily="2" charset="-122"/>
              </a:defRPr>
            </a:lvl2pPr>
            <a:lvl3pPr defTabSz="879475">
              <a:defRPr sz="1200" b="1">
                <a:solidFill>
                  <a:schemeClr val="tx2"/>
                </a:solidFill>
                <a:latin typeface="宋体" panose="02010600030101010101" pitchFamily="2" charset="-122"/>
                <a:ea typeface="宋体" panose="02010600030101010101" pitchFamily="2" charset="-122"/>
              </a:defRPr>
            </a:lvl3pPr>
            <a:lvl4pPr defTabSz="879475">
              <a:defRPr sz="1200" b="1">
                <a:solidFill>
                  <a:schemeClr val="tx2"/>
                </a:solidFill>
                <a:latin typeface="宋体" panose="02010600030101010101" pitchFamily="2" charset="-122"/>
                <a:ea typeface="宋体" panose="02010600030101010101" pitchFamily="2" charset="-122"/>
              </a:defRPr>
            </a:lvl4pPr>
            <a:lvl5pPr defTabSz="879475">
              <a:defRPr sz="1200" b="1">
                <a:solidFill>
                  <a:schemeClr val="tx2"/>
                </a:solidFill>
                <a:latin typeface="宋体" panose="02010600030101010101" pitchFamily="2" charset="-122"/>
                <a:ea typeface="宋体" panose="02010600030101010101" pitchFamily="2" charset="-122"/>
              </a:defRPr>
            </a:lvl5pPr>
            <a:lvl6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6pPr>
            <a:lvl7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7pPr>
            <a:lvl8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8pPr>
            <a:lvl9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9pPr>
          </a:lstStyle>
          <a:p>
            <a:pPr algn="r"/>
            <a:fld id="{7F221CEF-D934-4A6B-A37E-A79880DDE6B6}" type="slidenum">
              <a:rPr lang="zh-CN" altLang="en-US" b="0">
                <a:solidFill>
                  <a:schemeClr val="tx1"/>
                </a:solidFill>
                <a:latin typeface="Times New Roman" panose="02020603050405020304" pitchFamily="18" charset="0"/>
                <a:ea typeface="MS PGothic" panose="020B0600070205080204" pitchFamily="34" charset="-128"/>
              </a:rPr>
              <a:pPr algn="r"/>
              <a:t>395</a:t>
            </a:fld>
            <a:endParaRPr lang="zh-CN" altLang="en-US" b="0">
              <a:solidFill>
                <a:schemeClr val="tx1"/>
              </a:solidFill>
              <a:latin typeface="Times New Roman" panose="02020603050405020304" pitchFamily="18" charset="0"/>
              <a:ea typeface="MS PGothic" panose="020B0600070205080204" pitchFamily="34" charset="-128"/>
            </a:endParaRPr>
          </a:p>
        </p:txBody>
      </p:sp>
      <p:sp>
        <p:nvSpPr>
          <p:cNvPr id="30723" name="Rectangle 2">
            <a:extLst>
              <a:ext uri="{FF2B5EF4-FFF2-40B4-BE49-F238E27FC236}">
                <a16:creationId xmlns:a16="http://schemas.microsoft.com/office/drawing/2014/main" id="{D4F5FE16-0DCC-CB32-3E87-F23004BD373E}"/>
              </a:ext>
            </a:extLst>
          </p:cNvPr>
          <p:cNvSpPr>
            <a:spLocks noGrp="1" noRot="1" noChangeAspect="1" noChangeArrowheads="1" noTextEdit="1"/>
          </p:cNvSpPr>
          <p:nvPr>
            <p:ph type="sldImg" idx="4294967295"/>
          </p:nvPr>
        </p:nvSpPr>
        <p:spPr>
          <a:ln/>
        </p:spPr>
      </p:sp>
      <p:sp>
        <p:nvSpPr>
          <p:cNvPr id="45061" name="Rectangle 3">
            <a:extLst>
              <a:ext uri="{FF2B5EF4-FFF2-40B4-BE49-F238E27FC236}">
                <a16:creationId xmlns:a16="http://schemas.microsoft.com/office/drawing/2014/main" id="{66A23E99-2003-B21E-B197-8D60AE285ACD}"/>
              </a:ext>
            </a:extLst>
          </p:cNvPr>
          <p:cNvSpPr>
            <a:spLocks noGrp="1" noChangeArrowheads="1"/>
          </p:cNvSpPr>
          <p:nvPr>
            <p:ph type="body" idx="1"/>
          </p:nvPr>
        </p:nvSpPr>
        <p:spPr>
          <a:noFill/>
          <a:ln/>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88002" tIns="44001" rIns="88002" bIns="44001"/>
          <a:lstStyle/>
          <a:p>
            <a:pPr>
              <a:defRPr/>
            </a:pPr>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65CCA840-1B77-4FD1-9E17-9478A74C7555}" type="slidenum">
              <a:rPr lang="en-US" altLang="zh-CN">
                <a:latin typeface="Times New Roman" panose="02020603050405020304" pitchFamily="18" charset="0"/>
              </a:rPr>
              <a:t>20</a:t>
            </a:fld>
            <a:endParaRPr lang="en-US" altLang="zh-CN">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p:sp>
      <p:sp>
        <p:nvSpPr>
          <p:cNvPr id="36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a:extLst>
              <a:ext uri="{FF2B5EF4-FFF2-40B4-BE49-F238E27FC236}">
                <a16:creationId xmlns:a16="http://schemas.microsoft.com/office/drawing/2014/main" id="{E61B8C6E-1176-E120-0B6A-DA3B37A9303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D76C9567-85FE-42F9-9109-7B18891C5CF4}" type="slidenum">
              <a:rPr lang="zh-CN" altLang="en-US"/>
              <a:pPr eaLnBrk="1" hangingPunct="1"/>
              <a:t>397</a:t>
            </a:fld>
            <a:endParaRPr lang="zh-CN" altLang="en-US"/>
          </a:p>
        </p:txBody>
      </p:sp>
      <p:sp>
        <p:nvSpPr>
          <p:cNvPr id="11266" name="Rectangle 7">
            <a:extLst>
              <a:ext uri="{FF2B5EF4-FFF2-40B4-BE49-F238E27FC236}">
                <a16:creationId xmlns:a16="http://schemas.microsoft.com/office/drawing/2014/main" id="{824A4997-D720-9C41-D876-B3CFC3AEB771}"/>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2"/>
                </a:solidFill>
                <a:latin typeface="宋体" panose="02010600030101010101" pitchFamily="2" charset="-122"/>
                <a:ea typeface="宋体" panose="02010600030101010101" pitchFamily="2" charset="-122"/>
              </a:defRPr>
            </a:lvl1pPr>
            <a:lvl2pPr defTabSz="879475">
              <a:defRPr sz="1200" b="1">
                <a:solidFill>
                  <a:schemeClr val="tx2"/>
                </a:solidFill>
                <a:latin typeface="宋体" panose="02010600030101010101" pitchFamily="2" charset="-122"/>
                <a:ea typeface="宋体" panose="02010600030101010101" pitchFamily="2" charset="-122"/>
              </a:defRPr>
            </a:lvl2pPr>
            <a:lvl3pPr defTabSz="879475">
              <a:defRPr sz="1200" b="1">
                <a:solidFill>
                  <a:schemeClr val="tx2"/>
                </a:solidFill>
                <a:latin typeface="宋体" panose="02010600030101010101" pitchFamily="2" charset="-122"/>
                <a:ea typeface="宋体" panose="02010600030101010101" pitchFamily="2" charset="-122"/>
              </a:defRPr>
            </a:lvl3pPr>
            <a:lvl4pPr defTabSz="879475">
              <a:defRPr sz="1200" b="1">
                <a:solidFill>
                  <a:schemeClr val="tx2"/>
                </a:solidFill>
                <a:latin typeface="宋体" panose="02010600030101010101" pitchFamily="2" charset="-122"/>
                <a:ea typeface="宋体" panose="02010600030101010101" pitchFamily="2" charset="-122"/>
              </a:defRPr>
            </a:lvl4pPr>
            <a:lvl5pPr defTabSz="879475">
              <a:defRPr sz="1200" b="1">
                <a:solidFill>
                  <a:schemeClr val="tx2"/>
                </a:solidFill>
                <a:latin typeface="宋体" panose="02010600030101010101" pitchFamily="2" charset="-122"/>
                <a:ea typeface="宋体" panose="02010600030101010101" pitchFamily="2" charset="-122"/>
              </a:defRPr>
            </a:lvl5pPr>
            <a:lvl6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6pPr>
            <a:lvl7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7pPr>
            <a:lvl8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8pPr>
            <a:lvl9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9pPr>
          </a:lstStyle>
          <a:p>
            <a:pPr algn="r">
              <a:spcBef>
                <a:spcPct val="20000"/>
              </a:spcBef>
            </a:pPr>
            <a:fld id="{D0552B8F-982A-4356-8AE5-EDF936D7DFE1}" type="slidenum">
              <a:rPr lang="zh-CN" altLang="en-US" b="0">
                <a:solidFill>
                  <a:schemeClr val="tx1"/>
                </a:solidFill>
                <a:latin typeface="Times New Roman" panose="02020603050405020304" pitchFamily="18" charset="0"/>
                <a:ea typeface="MS PGothic" panose="020B0600070205080204" pitchFamily="34" charset="-128"/>
              </a:rPr>
              <a:pPr algn="r">
                <a:spcBef>
                  <a:spcPct val="20000"/>
                </a:spcBef>
              </a:pPr>
              <a:t>397</a:t>
            </a:fld>
            <a:endParaRPr lang="zh-CN" altLang="en-US" b="0">
              <a:solidFill>
                <a:schemeClr val="tx1"/>
              </a:solidFill>
              <a:latin typeface="Times New Roman" panose="02020603050405020304" pitchFamily="18" charset="0"/>
              <a:ea typeface="MS PGothic" panose="020B0600070205080204" pitchFamily="34" charset="-128"/>
            </a:endParaRPr>
          </a:p>
        </p:txBody>
      </p:sp>
      <p:sp>
        <p:nvSpPr>
          <p:cNvPr id="11267" name="Rectangle 2">
            <a:extLst>
              <a:ext uri="{FF2B5EF4-FFF2-40B4-BE49-F238E27FC236}">
                <a16:creationId xmlns:a16="http://schemas.microsoft.com/office/drawing/2014/main" id="{CBCF33F6-2C49-CE58-305A-CBD7CC8C6982}"/>
              </a:ext>
            </a:extLst>
          </p:cNvPr>
          <p:cNvSpPr>
            <a:spLocks noGrp="1" noRot="1" noChangeAspect="1" noChangeArrowheads="1" noTextEdit="1"/>
          </p:cNvSpPr>
          <p:nvPr>
            <p:ph type="sldImg" idx="4294967295"/>
          </p:nvPr>
        </p:nvSpPr>
        <p:spPr>
          <a:ln/>
        </p:spPr>
      </p:sp>
      <p:sp>
        <p:nvSpPr>
          <p:cNvPr id="48133" name="Rectangle 3">
            <a:extLst>
              <a:ext uri="{FF2B5EF4-FFF2-40B4-BE49-F238E27FC236}">
                <a16:creationId xmlns:a16="http://schemas.microsoft.com/office/drawing/2014/main" id="{3A1B36A9-7074-630A-EE9E-A248CF8D8E81}"/>
              </a:ext>
            </a:extLst>
          </p:cNvPr>
          <p:cNvSpPr>
            <a:spLocks noGrp="1" noChangeArrowheads="1"/>
          </p:cNvSpPr>
          <p:nvPr>
            <p:ph type="body" idx="1"/>
          </p:nvPr>
        </p:nvSpPr>
        <p:spPr>
          <a:noFill/>
          <a:ln/>
        </p:spPr>
        <p:txBody>
          <a:bodyPr lIns="88002" tIns="44001" rIns="88002" bIns="44001"/>
          <a:lstStyle/>
          <a:p>
            <a:pPr>
              <a:defRPr/>
            </a:pPr>
            <a:endParaRPr lang="zh-CN" altLang="en-US">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DD3802E3-71B2-6D52-F7F2-5E789B71819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596F1A7E-9185-4DCC-8E81-02106CE9D42C}" type="slidenum">
              <a:rPr lang="zh-CN" altLang="en-US"/>
              <a:pPr eaLnBrk="1" hangingPunct="1"/>
              <a:t>398</a:t>
            </a:fld>
            <a:endParaRPr lang="zh-CN" altLang="en-US"/>
          </a:p>
        </p:txBody>
      </p:sp>
      <p:sp>
        <p:nvSpPr>
          <p:cNvPr id="13314" name="Rectangle 7">
            <a:extLst>
              <a:ext uri="{FF2B5EF4-FFF2-40B4-BE49-F238E27FC236}">
                <a16:creationId xmlns:a16="http://schemas.microsoft.com/office/drawing/2014/main" id="{5EA93C94-A49A-541A-5737-6ADD8E2425DE}"/>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2"/>
                </a:solidFill>
                <a:latin typeface="宋体" panose="02010600030101010101" pitchFamily="2" charset="-122"/>
                <a:ea typeface="宋体" panose="02010600030101010101" pitchFamily="2" charset="-122"/>
              </a:defRPr>
            </a:lvl1pPr>
            <a:lvl2pPr defTabSz="879475">
              <a:defRPr sz="1200" b="1">
                <a:solidFill>
                  <a:schemeClr val="tx2"/>
                </a:solidFill>
                <a:latin typeface="宋体" panose="02010600030101010101" pitchFamily="2" charset="-122"/>
                <a:ea typeface="宋体" panose="02010600030101010101" pitchFamily="2" charset="-122"/>
              </a:defRPr>
            </a:lvl2pPr>
            <a:lvl3pPr defTabSz="879475">
              <a:defRPr sz="1200" b="1">
                <a:solidFill>
                  <a:schemeClr val="tx2"/>
                </a:solidFill>
                <a:latin typeface="宋体" panose="02010600030101010101" pitchFamily="2" charset="-122"/>
                <a:ea typeface="宋体" panose="02010600030101010101" pitchFamily="2" charset="-122"/>
              </a:defRPr>
            </a:lvl3pPr>
            <a:lvl4pPr defTabSz="879475">
              <a:defRPr sz="1200" b="1">
                <a:solidFill>
                  <a:schemeClr val="tx2"/>
                </a:solidFill>
                <a:latin typeface="宋体" panose="02010600030101010101" pitchFamily="2" charset="-122"/>
                <a:ea typeface="宋体" panose="02010600030101010101" pitchFamily="2" charset="-122"/>
              </a:defRPr>
            </a:lvl4pPr>
            <a:lvl5pPr defTabSz="879475">
              <a:defRPr sz="1200" b="1">
                <a:solidFill>
                  <a:schemeClr val="tx2"/>
                </a:solidFill>
                <a:latin typeface="宋体" panose="02010600030101010101" pitchFamily="2" charset="-122"/>
                <a:ea typeface="宋体" panose="02010600030101010101" pitchFamily="2" charset="-122"/>
              </a:defRPr>
            </a:lvl5pPr>
            <a:lvl6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6pPr>
            <a:lvl7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7pPr>
            <a:lvl8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8pPr>
            <a:lvl9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9pPr>
          </a:lstStyle>
          <a:p>
            <a:pPr algn="r">
              <a:spcBef>
                <a:spcPct val="20000"/>
              </a:spcBef>
            </a:pPr>
            <a:fld id="{B8505329-35DD-4D57-9997-701B2FD4F0FD}" type="slidenum">
              <a:rPr lang="zh-CN" altLang="en-US" b="0">
                <a:solidFill>
                  <a:schemeClr val="tx1"/>
                </a:solidFill>
                <a:latin typeface="Times New Roman" panose="02020603050405020304" pitchFamily="18" charset="0"/>
                <a:ea typeface="MS PGothic" panose="020B0600070205080204" pitchFamily="34" charset="-128"/>
              </a:rPr>
              <a:pPr algn="r">
                <a:spcBef>
                  <a:spcPct val="20000"/>
                </a:spcBef>
              </a:pPr>
              <a:t>398</a:t>
            </a:fld>
            <a:endParaRPr lang="zh-CN" altLang="en-US" b="0">
              <a:solidFill>
                <a:schemeClr val="tx1"/>
              </a:solidFill>
              <a:latin typeface="Times New Roman" panose="02020603050405020304" pitchFamily="18" charset="0"/>
              <a:ea typeface="MS PGothic" panose="020B0600070205080204" pitchFamily="34" charset="-128"/>
            </a:endParaRPr>
          </a:p>
        </p:txBody>
      </p:sp>
      <p:sp>
        <p:nvSpPr>
          <p:cNvPr id="13315" name="Rectangle 2">
            <a:extLst>
              <a:ext uri="{FF2B5EF4-FFF2-40B4-BE49-F238E27FC236}">
                <a16:creationId xmlns:a16="http://schemas.microsoft.com/office/drawing/2014/main" id="{16075D62-FAB7-BB9A-EE98-EE7CE111187B}"/>
              </a:ext>
            </a:extLst>
          </p:cNvPr>
          <p:cNvSpPr>
            <a:spLocks noGrp="1" noRot="1" noChangeAspect="1" noChangeArrowheads="1" noTextEdit="1"/>
          </p:cNvSpPr>
          <p:nvPr>
            <p:ph type="sldImg" idx="4294967295"/>
          </p:nvPr>
        </p:nvSpPr>
        <p:spPr>
          <a:ln/>
        </p:spPr>
      </p:sp>
      <p:sp>
        <p:nvSpPr>
          <p:cNvPr id="49157" name="Rectangle 3">
            <a:extLst>
              <a:ext uri="{FF2B5EF4-FFF2-40B4-BE49-F238E27FC236}">
                <a16:creationId xmlns:a16="http://schemas.microsoft.com/office/drawing/2014/main" id="{E0B541F3-30A0-86CC-D514-8719A371701D}"/>
              </a:ext>
            </a:extLst>
          </p:cNvPr>
          <p:cNvSpPr>
            <a:spLocks noGrp="1" noChangeArrowheads="1"/>
          </p:cNvSpPr>
          <p:nvPr>
            <p:ph type="body" idx="1"/>
          </p:nvPr>
        </p:nvSpPr>
        <p:spPr>
          <a:noFill/>
          <a:ln/>
        </p:spPr>
        <p:txBody>
          <a:bodyPr lIns="88002" tIns="44001" rIns="88002" bIns="44001"/>
          <a:lstStyle/>
          <a:p>
            <a:pPr>
              <a:defRPr/>
            </a:pPr>
            <a:endParaRPr lang="zh-CN" altLang="en-US">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07B8D3B4-042B-9AF1-8AD0-5B67899BB7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A2347B05-07FF-4D11-86D5-CE612E936841}" type="slidenum">
              <a:rPr lang="zh-CN" altLang="en-US"/>
              <a:pPr eaLnBrk="1" hangingPunct="1"/>
              <a:t>403</a:t>
            </a:fld>
            <a:endParaRPr lang="zh-CN" altLang="en-US"/>
          </a:p>
        </p:txBody>
      </p:sp>
      <p:sp>
        <p:nvSpPr>
          <p:cNvPr id="19458" name="Rectangle 7">
            <a:extLst>
              <a:ext uri="{FF2B5EF4-FFF2-40B4-BE49-F238E27FC236}">
                <a16:creationId xmlns:a16="http://schemas.microsoft.com/office/drawing/2014/main" id="{3F46D1A9-7EDB-65E0-9351-15C109C7F46B}"/>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2"/>
                </a:solidFill>
                <a:latin typeface="宋体" panose="02010600030101010101" pitchFamily="2" charset="-122"/>
                <a:ea typeface="宋体" panose="02010600030101010101" pitchFamily="2" charset="-122"/>
              </a:defRPr>
            </a:lvl1pPr>
            <a:lvl2pPr defTabSz="879475">
              <a:defRPr sz="1200" b="1">
                <a:solidFill>
                  <a:schemeClr val="tx2"/>
                </a:solidFill>
                <a:latin typeface="宋体" panose="02010600030101010101" pitchFamily="2" charset="-122"/>
                <a:ea typeface="宋体" panose="02010600030101010101" pitchFamily="2" charset="-122"/>
              </a:defRPr>
            </a:lvl2pPr>
            <a:lvl3pPr defTabSz="879475">
              <a:defRPr sz="1200" b="1">
                <a:solidFill>
                  <a:schemeClr val="tx2"/>
                </a:solidFill>
                <a:latin typeface="宋体" panose="02010600030101010101" pitchFamily="2" charset="-122"/>
                <a:ea typeface="宋体" panose="02010600030101010101" pitchFamily="2" charset="-122"/>
              </a:defRPr>
            </a:lvl3pPr>
            <a:lvl4pPr defTabSz="879475">
              <a:defRPr sz="1200" b="1">
                <a:solidFill>
                  <a:schemeClr val="tx2"/>
                </a:solidFill>
                <a:latin typeface="宋体" panose="02010600030101010101" pitchFamily="2" charset="-122"/>
                <a:ea typeface="宋体" panose="02010600030101010101" pitchFamily="2" charset="-122"/>
              </a:defRPr>
            </a:lvl4pPr>
            <a:lvl5pPr defTabSz="879475">
              <a:defRPr sz="1200" b="1">
                <a:solidFill>
                  <a:schemeClr val="tx2"/>
                </a:solidFill>
                <a:latin typeface="宋体" panose="02010600030101010101" pitchFamily="2" charset="-122"/>
                <a:ea typeface="宋体" panose="02010600030101010101" pitchFamily="2" charset="-122"/>
              </a:defRPr>
            </a:lvl5pPr>
            <a:lvl6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6pPr>
            <a:lvl7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7pPr>
            <a:lvl8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8pPr>
            <a:lvl9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9pPr>
          </a:lstStyle>
          <a:p>
            <a:pPr algn="r">
              <a:spcBef>
                <a:spcPct val="20000"/>
              </a:spcBef>
            </a:pPr>
            <a:fld id="{F07FB06B-2BFE-4AC6-915B-AB4FE32846E8}" type="slidenum">
              <a:rPr lang="zh-CN" altLang="en-US" b="0">
                <a:solidFill>
                  <a:schemeClr val="tx1"/>
                </a:solidFill>
                <a:latin typeface="Times New Roman" panose="02020603050405020304" pitchFamily="18" charset="0"/>
                <a:ea typeface="MS PGothic" panose="020B0600070205080204" pitchFamily="34" charset="-128"/>
              </a:rPr>
              <a:pPr algn="r">
                <a:spcBef>
                  <a:spcPct val="20000"/>
                </a:spcBef>
              </a:pPr>
              <a:t>403</a:t>
            </a:fld>
            <a:endParaRPr lang="zh-CN" altLang="en-US" b="0">
              <a:solidFill>
                <a:schemeClr val="tx1"/>
              </a:solidFill>
              <a:latin typeface="Times New Roman" panose="02020603050405020304" pitchFamily="18" charset="0"/>
              <a:ea typeface="MS PGothic" panose="020B0600070205080204" pitchFamily="34" charset="-128"/>
            </a:endParaRPr>
          </a:p>
        </p:txBody>
      </p:sp>
      <p:sp>
        <p:nvSpPr>
          <p:cNvPr id="19459" name="Rectangle 2">
            <a:extLst>
              <a:ext uri="{FF2B5EF4-FFF2-40B4-BE49-F238E27FC236}">
                <a16:creationId xmlns:a16="http://schemas.microsoft.com/office/drawing/2014/main" id="{331DE0BE-8FC0-4E34-A5E4-64F0B28A0941}"/>
              </a:ext>
            </a:extLst>
          </p:cNvPr>
          <p:cNvSpPr>
            <a:spLocks noGrp="1" noRot="1" noChangeAspect="1" noChangeArrowheads="1" noTextEdit="1"/>
          </p:cNvSpPr>
          <p:nvPr>
            <p:ph type="sldImg" idx="4294967295"/>
          </p:nvPr>
        </p:nvSpPr>
        <p:spPr>
          <a:ln/>
        </p:spPr>
      </p:sp>
      <p:sp>
        <p:nvSpPr>
          <p:cNvPr id="50181" name="Rectangle 3">
            <a:extLst>
              <a:ext uri="{FF2B5EF4-FFF2-40B4-BE49-F238E27FC236}">
                <a16:creationId xmlns:a16="http://schemas.microsoft.com/office/drawing/2014/main" id="{3630AC55-97A7-8F57-AFE9-CD24176D4C75}"/>
              </a:ext>
            </a:extLst>
          </p:cNvPr>
          <p:cNvSpPr>
            <a:spLocks noGrp="1" noChangeArrowheads="1"/>
          </p:cNvSpPr>
          <p:nvPr>
            <p:ph type="body" idx="1"/>
          </p:nvPr>
        </p:nvSpPr>
        <p:spPr>
          <a:noFill/>
          <a:ln/>
        </p:spPr>
        <p:txBody>
          <a:bodyPr lIns="88002" tIns="44001" rIns="88002" bIns="44001"/>
          <a:lstStyle/>
          <a:p>
            <a:pPr>
              <a:defRPr/>
            </a:pPr>
            <a:endParaRPr lang="zh-CN" altLang="en-US" dirty="0">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C42D79ED-D449-C0E5-11BA-80941BF885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11230AE-FA17-40E4-9C26-C398001F9061}" type="slidenum">
              <a:rPr lang="zh-CN" altLang="en-US"/>
              <a:pPr/>
              <a:t>414</a:t>
            </a:fld>
            <a:endParaRPr lang="zh-CN" altLang="en-US"/>
          </a:p>
        </p:txBody>
      </p:sp>
      <p:sp>
        <p:nvSpPr>
          <p:cNvPr id="13314" name="Rectangle 7">
            <a:extLst>
              <a:ext uri="{FF2B5EF4-FFF2-40B4-BE49-F238E27FC236}">
                <a16:creationId xmlns:a16="http://schemas.microsoft.com/office/drawing/2014/main" id="{F436EE47-D6E4-CDEE-893A-1116D120EAB9}"/>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AF058A25-FF7B-4077-B844-387507654CF3}" type="slidenum">
              <a:rPr lang="zh-CN" altLang="en-US">
                <a:latin typeface="Times New Roman" panose="02020603050405020304" pitchFamily="18" charset="0"/>
                <a:ea typeface="MS PGothic" panose="020B0600070205080204" pitchFamily="34" charset="-128"/>
              </a:rPr>
              <a:pPr algn="r"/>
              <a:t>414</a:t>
            </a:fld>
            <a:endParaRPr lang="zh-CN" altLang="en-US">
              <a:latin typeface="Times New Roman" panose="02020603050405020304" pitchFamily="18" charset="0"/>
              <a:ea typeface="MS PGothic" panose="020B0600070205080204" pitchFamily="34" charset="-128"/>
            </a:endParaRPr>
          </a:p>
        </p:txBody>
      </p:sp>
      <p:sp>
        <p:nvSpPr>
          <p:cNvPr id="13315" name="Rectangle 2">
            <a:extLst>
              <a:ext uri="{FF2B5EF4-FFF2-40B4-BE49-F238E27FC236}">
                <a16:creationId xmlns:a16="http://schemas.microsoft.com/office/drawing/2014/main" id="{4F7FB0B5-FB46-0740-B946-9130AA2AE815}"/>
              </a:ext>
            </a:extLst>
          </p:cNvPr>
          <p:cNvSpPr>
            <a:spLocks noGrp="1" noRot="1" noChangeAspect="1" noChangeArrowheads="1" noTextEdit="1"/>
          </p:cNvSpPr>
          <p:nvPr>
            <p:ph type="sldImg" idx="4294967295"/>
          </p:nvPr>
        </p:nvSpPr>
        <p:spPr>
          <a:ln/>
        </p:spPr>
      </p:sp>
      <p:sp>
        <p:nvSpPr>
          <p:cNvPr id="13316" name="Rectangle 3">
            <a:extLst>
              <a:ext uri="{FF2B5EF4-FFF2-40B4-BE49-F238E27FC236}">
                <a16:creationId xmlns:a16="http://schemas.microsoft.com/office/drawing/2014/main" id="{7A3E96D4-2389-7753-971B-65D7A7F54D34}"/>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6454D7E5-EE40-68B5-0685-70D4238513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C2A25D-5614-40D8-BB5E-BA022FF053A6}" type="slidenum">
              <a:rPr lang="zh-CN" altLang="en-US"/>
              <a:pPr/>
              <a:t>415</a:t>
            </a:fld>
            <a:endParaRPr lang="zh-CN" altLang="en-US"/>
          </a:p>
        </p:txBody>
      </p:sp>
      <p:sp>
        <p:nvSpPr>
          <p:cNvPr id="15362" name="Rectangle 7">
            <a:extLst>
              <a:ext uri="{FF2B5EF4-FFF2-40B4-BE49-F238E27FC236}">
                <a16:creationId xmlns:a16="http://schemas.microsoft.com/office/drawing/2014/main" id="{536AA0F8-2B8C-947E-FB4D-DD8903606132}"/>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A6F4B820-2A20-40F1-BF9E-66E596496384}" type="slidenum">
              <a:rPr lang="zh-CN" altLang="en-US">
                <a:latin typeface="Times New Roman" panose="02020603050405020304" pitchFamily="18" charset="0"/>
                <a:ea typeface="MS PGothic" panose="020B0600070205080204" pitchFamily="34" charset="-128"/>
              </a:rPr>
              <a:pPr algn="r"/>
              <a:t>415</a:t>
            </a:fld>
            <a:endParaRPr lang="zh-CN" altLang="en-US">
              <a:latin typeface="Times New Roman" panose="02020603050405020304" pitchFamily="18" charset="0"/>
              <a:ea typeface="MS PGothic" panose="020B0600070205080204" pitchFamily="34" charset="-128"/>
            </a:endParaRPr>
          </a:p>
        </p:txBody>
      </p:sp>
      <p:sp>
        <p:nvSpPr>
          <p:cNvPr id="15363" name="Rectangle 2">
            <a:extLst>
              <a:ext uri="{FF2B5EF4-FFF2-40B4-BE49-F238E27FC236}">
                <a16:creationId xmlns:a16="http://schemas.microsoft.com/office/drawing/2014/main" id="{891C6C2C-98C9-685B-89ED-AC6D07BEC46F}"/>
              </a:ext>
            </a:extLst>
          </p:cNvPr>
          <p:cNvSpPr>
            <a:spLocks noGrp="1" noRot="1" noChangeAspect="1" noChangeArrowheads="1" noTextEdit="1"/>
          </p:cNvSpPr>
          <p:nvPr>
            <p:ph type="sldImg" idx="4294967295"/>
          </p:nvPr>
        </p:nvSpPr>
        <p:spPr>
          <a:ln/>
        </p:spPr>
      </p:sp>
      <p:sp>
        <p:nvSpPr>
          <p:cNvPr id="15364" name="Rectangle 3">
            <a:extLst>
              <a:ext uri="{FF2B5EF4-FFF2-40B4-BE49-F238E27FC236}">
                <a16:creationId xmlns:a16="http://schemas.microsoft.com/office/drawing/2014/main" id="{887A7F64-4C77-593E-1F4C-5E5567FC7601}"/>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777144FC-E78F-77EE-7140-9296999D2092}"/>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4DFBA2E8-529E-4946-81E2-11B8421E496F}" type="slidenum">
              <a:rPr lang="zh-CN" altLang="en-US" b="0"/>
              <a:pPr algn="r" eaLnBrk="0" hangingPunct="0"/>
              <a:t>416</a:t>
            </a:fld>
            <a:endParaRPr lang="en-US" altLang="zh-CN" b="0"/>
          </a:p>
        </p:txBody>
      </p:sp>
      <p:sp>
        <p:nvSpPr>
          <p:cNvPr id="17410" name="Rectangle 7">
            <a:extLst>
              <a:ext uri="{FF2B5EF4-FFF2-40B4-BE49-F238E27FC236}">
                <a16:creationId xmlns:a16="http://schemas.microsoft.com/office/drawing/2014/main" id="{423FB857-9DD5-A484-DBDE-91D595C2E9C6}"/>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9270483D-3A5B-49C6-98BB-3759EA55CA71}" type="slidenum">
              <a:rPr lang="zh-CN" altLang="en-US" b="0">
                <a:latin typeface="Times New Roman" panose="02020603050405020304" pitchFamily="18" charset="0"/>
                <a:ea typeface="MS PGothic" panose="020B0600070205080204" pitchFamily="34" charset="-128"/>
              </a:rPr>
              <a:pPr algn="r"/>
              <a:t>416</a:t>
            </a:fld>
            <a:endParaRPr lang="zh-CN" altLang="en-US" b="0">
              <a:latin typeface="Times New Roman" panose="02020603050405020304" pitchFamily="18" charset="0"/>
              <a:ea typeface="MS PGothic" panose="020B0600070205080204" pitchFamily="34" charset="-128"/>
            </a:endParaRPr>
          </a:p>
        </p:txBody>
      </p:sp>
      <p:sp>
        <p:nvSpPr>
          <p:cNvPr id="17411" name="Rectangle 2">
            <a:extLst>
              <a:ext uri="{FF2B5EF4-FFF2-40B4-BE49-F238E27FC236}">
                <a16:creationId xmlns:a16="http://schemas.microsoft.com/office/drawing/2014/main" id="{4938074E-8C66-D671-EEA8-76B563F21E59}"/>
              </a:ext>
            </a:extLst>
          </p:cNvPr>
          <p:cNvSpPr>
            <a:spLocks noGrp="1" noRot="1" noChangeAspect="1" noChangeArrowheads="1" noTextEdit="1"/>
          </p:cNvSpPr>
          <p:nvPr>
            <p:ph type="sldImg" idx="4294967295"/>
          </p:nvPr>
        </p:nvSpPr>
        <p:spPr>
          <a:ln/>
        </p:spPr>
      </p:sp>
      <p:sp>
        <p:nvSpPr>
          <p:cNvPr id="17412" name="Rectangle 3">
            <a:extLst>
              <a:ext uri="{FF2B5EF4-FFF2-40B4-BE49-F238E27FC236}">
                <a16:creationId xmlns:a16="http://schemas.microsoft.com/office/drawing/2014/main" id="{924985C9-C8E2-360A-4D01-1AEA577775B2}"/>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F0FAED5E-1D01-CDAB-7A55-98456AFFCEA5}"/>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A19FDCCD-D209-4269-848B-3ECE8AD4EF31}" type="slidenum">
              <a:rPr lang="zh-CN" altLang="en-US" b="0"/>
              <a:pPr algn="r" eaLnBrk="0" hangingPunct="0"/>
              <a:t>417</a:t>
            </a:fld>
            <a:endParaRPr lang="en-US" altLang="zh-CN" b="0"/>
          </a:p>
        </p:txBody>
      </p:sp>
      <p:sp>
        <p:nvSpPr>
          <p:cNvPr id="19458" name="Rectangle 7">
            <a:extLst>
              <a:ext uri="{FF2B5EF4-FFF2-40B4-BE49-F238E27FC236}">
                <a16:creationId xmlns:a16="http://schemas.microsoft.com/office/drawing/2014/main" id="{E1F569EC-F03F-00EF-CFDC-0565BD76679C}"/>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CDF3B309-AD2F-4993-B34D-AF505281B3C3}" type="slidenum">
              <a:rPr lang="zh-CN" altLang="en-US" b="0">
                <a:latin typeface="Times New Roman" panose="02020603050405020304" pitchFamily="18" charset="0"/>
                <a:ea typeface="MS PGothic" panose="020B0600070205080204" pitchFamily="34" charset="-128"/>
              </a:rPr>
              <a:pPr algn="r"/>
              <a:t>417</a:t>
            </a:fld>
            <a:endParaRPr lang="zh-CN" altLang="en-US" b="0">
              <a:latin typeface="Times New Roman" panose="02020603050405020304" pitchFamily="18" charset="0"/>
              <a:ea typeface="MS PGothic" panose="020B0600070205080204" pitchFamily="34" charset="-128"/>
            </a:endParaRPr>
          </a:p>
        </p:txBody>
      </p:sp>
      <p:sp>
        <p:nvSpPr>
          <p:cNvPr id="19459" name="Rectangle 2">
            <a:extLst>
              <a:ext uri="{FF2B5EF4-FFF2-40B4-BE49-F238E27FC236}">
                <a16:creationId xmlns:a16="http://schemas.microsoft.com/office/drawing/2014/main" id="{A99EED58-2418-E8E1-6F65-EAE959FC207E}"/>
              </a:ext>
            </a:extLst>
          </p:cNvPr>
          <p:cNvSpPr>
            <a:spLocks noGrp="1" noRot="1" noChangeAspect="1" noChangeArrowheads="1" noTextEdit="1"/>
          </p:cNvSpPr>
          <p:nvPr>
            <p:ph type="sldImg" idx="4294967295"/>
          </p:nvPr>
        </p:nvSpPr>
        <p:spPr>
          <a:ln/>
        </p:spPr>
      </p:sp>
      <p:sp>
        <p:nvSpPr>
          <p:cNvPr id="19460" name="Rectangle 3">
            <a:extLst>
              <a:ext uri="{FF2B5EF4-FFF2-40B4-BE49-F238E27FC236}">
                <a16:creationId xmlns:a16="http://schemas.microsoft.com/office/drawing/2014/main" id="{5B07C862-4BDA-CF6D-E81F-2E20D1B65B88}"/>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26AAE0CD-5AFF-593F-835B-56C1C22DC3BF}"/>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732916E8-5BB6-48A2-957F-A490540C6E1C}" type="slidenum">
              <a:rPr lang="zh-CN" altLang="en-US" b="0"/>
              <a:pPr algn="r" eaLnBrk="0" hangingPunct="0"/>
              <a:t>418</a:t>
            </a:fld>
            <a:endParaRPr lang="en-US" altLang="zh-CN" b="0"/>
          </a:p>
        </p:txBody>
      </p:sp>
      <p:sp>
        <p:nvSpPr>
          <p:cNvPr id="21506" name="Rectangle 7">
            <a:extLst>
              <a:ext uri="{FF2B5EF4-FFF2-40B4-BE49-F238E27FC236}">
                <a16:creationId xmlns:a16="http://schemas.microsoft.com/office/drawing/2014/main" id="{7128F032-01C5-9905-7452-AC11EAE8ECC1}"/>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93A02933-6476-4C14-925B-37B4B2B5BAA6}" type="slidenum">
              <a:rPr lang="zh-CN" altLang="en-US" b="0">
                <a:latin typeface="Times New Roman" panose="02020603050405020304" pitchFamily="18" charset="0"/>
                <a:ea typeface="MS PGothic" panose="020B0600070205080204" pitchFamily="34" charset="-128"/>
              </a:rPr>
              <a:pPr algn="r"/>
              <a:t>418</a:t>
            </a:fld>
            <a:endParaRPr lang="zh-CN" altLang="en-US" b="0">
              <a:latin typeface="Times New Roman" panose="02020603050405020304" pitchFamily="18" charset="0"/>
              <a:ea typeface="MS PGothic" panose="020B0600070205080204" pitchFamily="34" charset="-128"/>
            </a:endParaRPr>
          </a:p>
        </p:txBody>
      </p:sp>
      <p:sp>
        <p:nvSpPr>
          <p:cNvPr id="21507" name="Rectangle 2">
            <a:extLst>
              <a:ext uri="{FF2B5EF4-FFF2-40B4-BE49-F238E27FC236}">
                <a16:creationId xmlns:a16="http://schemas.microsoft.com/office/drawing/2014/main" id="{B9900DE0-1A91-BF21-EE5A-2390037CDD06}"/>
              </a:ext>
            </a:extLst>
          </p:cNvPr>
          <p:cNvSpPr>
            <a:spLocks noGrp="1" noRot="1" noChangeAspect="1" noChangeArrowheads="1" noTextEdit="1"/>
          </p:cNvSpPr>
          <p:nvPr>
            <p:ph type="sldImg" idx="4294967295"/>
          </p:nvPr>
        </p:nvSpPr>
        <p:spPr>
          <a:ln/>
        </p:spPr>
      </p:sp>
      <p:sp>
        <p:nvSpPr>
          <p:cNvPr id="21508" name="Rectangle 3">
            <a:extLst>
              <a:ext uri="{FF2B5EF4-FFF2-40B4-BE49-F238E27FC236}">
                <a16:creationId xmlns:a16="http://schemas.microsoft.com/office/drawing/2014/main" id="{1921EEBB-0A46-709C-32C9-CC89748FC541}"/>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A93AB501-043F-4E3A-784D-2731A77B7750}"/>
              </a:ext>
            </a:extLst>
          </p:cNvPr>
          <p:cNvSpPr txBox="1">
            <a:spLocks noGrp="1" noChangeArrowheads="1"/>
          </p:cNvSpPr>
          <p:nvPr>
            <p:ph type="sldNum" sz="quarter"/>
          </p:nvPr>
        </p:nvSpPr>
        <p:spPr bwMode="auto">
          <a:xfrm>
            <a:off x="3814763" y="9307513"/>
            <a:ext cx="2919412" cy="4905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fld id="{56529F87-DD11-4404-9C9E-67E8EB629A89}" type="slidenum">
              <a:rPr lang="zh-CN" altLang="en-US" b="0"/>
              <a:pPr algn="r" eaLnBrk="0" hangingPunct="0"/>
              <a:t>419</a:t>
            </a:fld>
            <a:endParaRPr lang="en-US" altLang="zh-CN" b="0"/>
          </a:p>
        </p:txBody>
      </p:sp>
      <p:sp>
        <p:nvSpPr>
          <p:cNvPr id="23554" name="Rectangle 7">
            <a:extLst>
              <a:ext uri="{FF2B5EF4-FFF2-40B4-BE49-F238E27FC236}">
                <a16:creationId xmlns:a16="http://schemas.microsoft.com/office/drawing/2014/main" id="{08A7DC15-F82B-E3E3-7843-39CFCFA242D5}"/>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41E56F02-A693-4F5B-BC9D-52EC28F4103C}" type="slidenum">
              <a:rPr lang="zh-CN" altLang="en-US" b="0">
                <a:latin typeface="Times New Roman" panose="02020603050405020304" pitchFamily="18" charset="0"/>
                <a:ea typeface="MS PGothic" panose="020B0600070205080204" pitchFamily="34" charset="-128"/>
              </a:rPr>
              <a:pPr algn="r"/>
              <a:t>419</a:t>
            </a:fld>
            <a:endParaRPr lang="zh-CN" altLang="en-US" b="0">
              <a:latin typeface="Times New Roman" panose="02020603050405020304" pitchFamily="18" charset="0"/>
              <a:ea typeface="MS PGothic" panose="020B0600070205080204" pitchFamily="34" charset="-128"/>
            </a:endParaRPr>
          </a:p>
        </p:txBody>
      </p:sp>
      <p:sp>
        <p:nvSpPr>
          <p:cNvPr id="23555" name="Rectangle 2">
            <a:extLst>
              <a:ext uri="{FF2B5EF4-FFF2-40B4-BE49-F238E27FC236}">
                <a16:creationId xmlns:a16="http://schemas.microsoft.com/office/drawing/2014/main" id="{3999BF44-0EC9-C5CB-382D-CE06C9D25DBB}"/>
              </a:ext>
            </a:extLst>
          </p:cNvPr>
          <p:cNvSpPr>
            <a:spLocks noGrp="1" noRot="1" noChangeAspect="1" noChangeArrowheads="1" noTextEdit="1"/>
          </p:cNvSpPr>
          <p:nvPr>
            <p:ph type="sldImg" idx="4294967295"/>
          </p:nvPr>
        </p:nvSpPr>
        <p:spPr>
          <a:ln/>
        </p:spPr>
      </p:sp>
      <p:sp>
        <p:nvSpPr>
          <p:cNvPr id="23556" name="Rectangle 3">
            <a:extLst>
              <a:ext uri="{FF2B5EF4-FFF2-40B4-BE49-F238E27FC236}">
                <a16:creationId xmlns:a16="http://schemas.microsoft.com/office/drawing/2014/main" id="{0AC9782C-8E5E-B5D6-E1DC-6E2264089690}"/>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D5568030-E823-016B-AA61-BE6AFEB8CA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250A93-9A1E-4BA8-B134-6362631C70F4}" type="slidenum">
              <a:rPr lang="zh-CN" altLang="en-US"/>
              <a:pPr/>
              <a:t>422</a:t>
            </a:fld>
            <a:endParaRPr lang="zh-CN" altLang="en-US"/>
          </a:p>
        </p:txBody>
      </p:sp>
      <p:sp>
        <p:nvSpPr>
          <p:cNvPr id="15362" name="Rectangle 7">
            <a:extLst>
              <a:ext uri="{FF2B5EF4-FFF2-40B4-BE49-F238E27FC236}">
                <a16:creationId xmlns:a16="http://schemas.microsoft.com/office/drawing/2014/main" id="{A62C7E08-8779-688E-3537-A79F670F2E7B}"/>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D26BD48C-DC5D-4DF7-AF89-09926951A015}" type="slidenum">
              <a:rPr lang="zh-CN" altLang="en-US" b="0">
                <a:latin typeface="Times New Roman" panose="02020603050405020304" pitchFamily="18" charset="0"/>
                <a:ea typeface="MS PGothic" panose="020B0600070205080204" pitchFamily="34" charset="-128"/>
              </a:rPr>
              <a:pPr algn="r"/>
              <a:t>422</a:t>
            </a:fld>
            <a:endParaRPr lang="zh-CN" altLang="en-US" b="0">
              <a:latin typeface="Times New Roman" panose="02020603050405020304" pitchFamily="18" charset="0"/>
              <a:ea typeface="MS PGothic" panose="020B0600070205080204" pitchFamily="34" charset="-128"/>
            </a:endParaRPr>
          </a:p>
        </p:txBody>
      </p:sp>
      <p:sp>
        <p:nvSpPr>
          <p:cNvPr id="15363" name="Rectangle 2">
            <a:extLst>
              <a:ext uri="{FF2B5EF4-FFF2-40B4-BE49-F238E27FC236}">
                <a16:creationId xmlns:a16="http://schemas.microsoft.com/office/drawing/2014/main" id="{B3BD2BB7-178B-8CA7-2CB4-0106951F844B}"/>
              </a:ext>
            </a:extLst>
          </p:cNvPr>
          <p:cNvSpPr>
            <a:spLocks noGrp="1" noRot="1" noChangeAspect="1" noChangeArrowheads="1" noTextEdit="1"/>
          </p:cNvSpPr>
          <p:nvPr>
            <p:ph type="sldImg" idx="4294967295"/>
          </p:nvPr>
        </p:nvSpPr>
        <p:spPr>
          <a:ln/>
        </p:spPr>
      </p:sp>
      <p:sp>
        <p:nvSpPr>
          <p:cNvPr id="15364" name="Rectangle 3">
            <a:extLst>
              <a:ext uri="{FF2B5EF4-FFF2-40B4-BE49-F238E27FC236}">
                <a16:creationId xmlns:a16="http://schemas.microsoft.com/office/drawing/2014/main" id="{386631B7-8431-C7B7-7C2A-758C37A55D29}"/>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B4AE0A3B-BF31-46BA-8425-07DEB293DA5E}" type="slidenum">
              <a:rPr lang="en-US" altLang="zh-CN">
                <a:latin typeface="Times New Roman" panose="02020603050405020304" pitchFamily="18" charset="0"/>
              </a:rPr>
              <a:t>21</a:t>
            </a:fld>
            <a:endParaRPr lang="en-US" altLang="zh-CN">
              <a:latin typeface="Times New Roman" panose="02020603050405020304" pitchFamily="18" charset="0"/>
            </a:endParaRPr>
          </a:p>
        </p:txBody>
      </p:sp>
      <p:sp>
        <p:nvSpPr>
          <p:cNvPr id="46082"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4566AFCD-44B6-3CB8-E481-6FBF3A2248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C41F8F-6B36-4755-8077-90082A1A2887}" type="slidenum">
              <a:rPr lang="zh-CN" altLang="en-US"/>
              <a:pPr/>
              <a:t>423</a:t>
            </a:fld>
            <a:endParaRPr lang="zh-CN" altLang="en-US"/>
          </a:p>
        </p:txBody>
      </p:sp>
      <p:sp>
        <p:nvSpPr>
          <p:cNvPr id="17410" name="Rectangle 7">
            <a:extLst>
              <a:ext uri="{FF2B5EF4-FFF2-40B4-BE49-F238E27FC236}">
                <a16:creationId xmlns:a16="http://schemas.microsoft.com/office/drawing/2014/main" id="{81E848BC-1701-8BE0-7CD4-E4759D40F99D}"/>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61592063-E876-4D14-B5DA-569E9807BAE5}" type="slidenum">
              <a:rPr lang="zh-CN" altLang="en-US" b="0">
                <a:latin typeface="Times New Roman" panose="02020603050405020304" pitchFamily="18" charset="0"/>
                <a:ea typeface="MS PGothic" panose="020B0600070205080204" pitchFamily="34" charset="-128"/>
              </a:rPr>
              <a:pPr algn="r"/>
              <a:t>423</a:t>
            </a:fld>
            <a:endParaRPr lang="zh-CN" altLang="en-US" b="0">
              <a:latin typeface="Times New Roman" panose="02020603050405020304" pitchFamily="18" charset="0"/>
              <a:ea typeface="MS PGothic" panose="020B0600070205080204" pitchFamily="34" charset="-128"/>
            </a:endParaRPr>
          </a:p>
        </p:txBody>
      </p:sp>
      <p:sp>
        <p:nvSpPr>
          <p:cNvPr id="17411" name="Rectangle 2">
            <a:extLst>
              <a:ext uri="{FF2B5EF4-FFF2-40B4-BE49-F238E27FC236}">
                <a16:creationId xmlns:a16="http://schemas.microsoft.com/office/drawing/2014/main" id="{7B984288-1818-6D6F-B921-53725B44F49E}"/>
              </a:ext>
            </a:extLst>
          </p:cNvPr>
          <p:cNvSpPr>
            <a:spLocks noGrp="1" noRot="1" noChangeAspect="1" noChangeArrowheads="1" noTextEdit="1"/>
          </p:cNvSpPr>
          <p:nvPr>
            <p:ph type="sldImg" idx="4294967295"/>
          </p:nvPr>
        </p:nvSpPr>
        <p:spPr>
          <a:ln/>
        </p:spPr>
      </p:sp>
      <p:sp>
        <p:nvSpPr>
          <p:cNvPr id="17412" name="Rectangle 3">
            <a:extLst>
              <a:ext uri="{FF2B5EF4-FFF2-40B4-BE49-F238E27FC236}">
                <a16:creationId xmlns:a16="http://schemas.microsoft.com/office/drawing/2014/main" id="{FDBE36D0-2CA6-1760-088A-7B2C2BC41DC9}"/>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2E50C39-CAAF-A5A7-F106-1EF73CD690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3AF177-ADAD-4A54-9BEB-A0D9DF5E8351}" type="slidenum">
              <a:rPr lang="zh-CN" altLang="en-US"/>
              <a:pPr/>
              <a:t>425</a:t>
            </a:fld>
            <a:endParaRPr lang="zh-CN" altLang="en-US"/>
          </a:p>
        </p:txBody>
      </p:sp>
      <p:sp>
        <p:nvSpPr>
          <p:cNvPr id="20482" name="Rectangle 7">
            <a:extLst>
              <a:ext uri="{FF2B5EF4-FFF2-40B4-BE49-F238E27FC236}">
                <a16:creationId xmlns:a16="http://schemas.microsoft.com/office/drawing/2014/main" id="{A668E05A-8424-DF36-461B-B0FF7A59B1AF}"/>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29E24D41-CB66-4984-84ED-64C01E0F2807}" type="slidenum">
              <a:rPr lang="zh-CN" altLang="en-US" b="0">
                <a:latin typeface="Times New Roman" panose="02020603050405020304" pitchFamily="18" charset="0"/>
                <a:ea typeface="MS PGothic" panose="020B0600070205080204" pitchFamily="34" charset="-128"/>
              </a:rPr>
              <a:pPr algn="r"/>
              <a:t>425</a:t>
            </a:fld>
            <a:endParaRPr lang="zh-CN" altLang="en-US" b="0">
              <a:latin typeface="Times New Roman" panose="02020603050405020304" pitchFamily="18" charset="0"/>
              <a:ea typeface="MS PGothic" panose="020B0600070205080204" pitchFamily="34" charset="-128"/>
            </a:endParaRPr>
          </a:p>
        </p:txBody>
      </p:sp>
      <p:sp>
        <p:nvSpPr>
          <p:cNvPr id="20483" name="Rectangle 2">
            <a:extLst>
              <a:ext uri="{FF2B5EF4-FFF2-40B4-BE49-F238E27FC236}">
                <a16:creationId xmlns:a16="http://schemas.microsoft.com/office/drawing/2014/main" id="{B75594A1-5AC7-590D-04D6-8C693B174346}"/>
              </a:ext>
            </a:extLst>
          </p:cNvPr>
          <p:cNvSpPr>
            <a:spLocks noGrp="1" noRot="1" noChangeAspect="1" noChangeArrowheads="1" noTextEdit="1"/>
          </p:cNvSpPr>
          <p:nvPr>
            <p:ph type="sldImg" idx="4294967295"/>
          </p:nvPr>
        </p:nvSpPr>
        <p:spPr>
          <a:ln/>
        </p:spPr>
      </p:sp>
      <p:sp>
        <p:nvSpPr>
          <p:cNvPr id="20484" name="Rectangle 3">
            <a:extLst>
              <a:ext uri="{FF2B5EF4-FFF2-40B4-BE49-F238E27FC236}">
                <a16:creationId xmlns:a16="http://schemas.microsoft.com/office/drawing/2014/main" id="{7986105E-3F40-5E84-6804-20DEBD8ACAAA}"/>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1078B296-0792-ABFE-153C-D1D0116BE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8F46EF-43A5-4E87-A2F6-E4F74F073165}" type="slidenum">
              <a:rPr lang="zh-CN" altLang="en-US"/>
              <a:pPr/>
              <a:t>426</a:t>
            </a:fld>
            <a:endParaRPr lang="zh-CN" altLang="en-US"/>
          </a:p>
        </p:txBody>
      </p:sp>
      <p:sp>
        <p:nvSpPr>
          <p:cNvPr id="22530" name="Rectangle 7">
            <a:extLst>
              <a:ext uri="{FF2B5EF4-FFF2-40B4-BE49-F238E27FC236}">
                <a16:creationId xmlns:a16="http://schemas.microsoft.com/office/drawing/2014/main" id="{7F3D8A05-66B3-0B91-C304-0520FFC3AFCE}"/>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F08BFCA0-F1D3-4A8A-B1B4-087170138939}" type="slidenum">
              <a:rPr lang="zh-CN" altLang="en-US" b="0">
                <a:latin typeface="Times New Roman" panose="02020603050405020304" pitchFamily="18" charset="0"/>
                <a:ea typeface="MS PGothic" panose="020B0600070205080204" pitchFamily="34" charset="-128"/>
              </a:rPr>
              <a:pPr algn="r"/>
              <a:t>426</a:t>
            </a:fld>
            <a:endParaRPr lang="zh-CN" altLang="en-US" b="0">
              <a:latin typeface="Times New Roman" panose="02020603050405020304" pitchFamily="18" charset="0"/>
              <a:ea typeface="MS PGothic" panose="020B0600070205080204" pitchFamily="34" charset="-128"/>
            </a:endParaRPr>
          </a:p>
        </p:txBody>
      </p:sp>
      <p:sp>
        <p:nvSpPr>
          <p:cNvPr id="22531" name="Rectangle 2">
            <a:extLst>
              <a:ext uri="{FF2B5EF4-FFF2-40B4-BE49-F238E27FC236}">
                <a16:creationId xmlns:a16="http://schemas.microsoft.com/office/drawing/2014/main" id="{5DE11538-49AE-F06D-AD07-173E087EABBD}"/>
              </a:ext>
            </a:extLst>
          </p:cNvPr>
          <p:cNvSpPr>
            <a:spLocks noGrp="1" noRot="1" noChangeAspect="1" noChangeArrowheads="1" noTextEdit="1"/>
          </p:cNvSpPr>
          <p:nvPr>
            <p:ph type="sldImg" idx="4294967295"/>
          </p:nvPr>
        </p:nvSpPr>
        <p:spPr>
          <a:ln/>
        </p:spPr>
      </p:sp>
      <p:sp>
        <p:nvSpPr>
          <p:cNvPr id="22532" name="Rectangle 3">
            <a:extLst>
              <a:ext uri="{FF2B5EF4-FFF2-40B4-BE49-F238E27FC236}">
                <a16:creationId xmlns:a16="http://schemas.microsoft.com/office/drawing/2014/main" id="{B3B233CB-08C6-6981-17C5-62859031093F}"/>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991BADB-E1DD-602F-0525-603355B06F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97ADBF-8BC4-4ED2-814D-9DD782A71D05}" type="slidenum">
              <a:rPr lang="zh-CN" altLang="en-US"/>
              <a:pPr/>
              <a:t>429</a:t>
            </a:fld>
            <a:endParaRPr lang="zh-CN" altLang="en-US"/>
          </a:p>
        </p:txBody>
      </p:sp>
      <p:sp>
        <p:nvSpPr>
          <p:cNvPr id="26626" name="Rectangle 7">
            <a:extLst>
              <a:ext uri="{FF2B5EF4-FFF2-40B4-BE49-F238E27FC236}">
                <a16:creationId xmlns:a16="http://schemas.microsoft.com/office/drawing/2014/main" id="{9D391C94-D6E0-A897-7F5F-882ED1059EE4}"/>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D12FEE77-FF9D-4093-8EC7-B369CFE83EFB}" type="slidenum">
              <a:rPr lang="zh-CN" altLang="en-US" b="0">
                <a:latin typeface="Times New Roman" panose="02020603050405020304" pitchFamily="18" charset="0"/>
                <a:ea typeface="MS PGothic" panose="020B0600070205080204" pitchFamily="34" charset="-128"/>
              </a:rPr>
              <a:pPr algn="r"/>
              <a:t>429</a:t>
            </a:fld>
            <a:endParaRPr lang="zh-CN" altLang="en-US" b="0">
              <a:latin typeface="Times New Roman" panose="02020603050405020304" pitchFamily="18" charset="0"/>
              <a:ea typeface="MS PGothic" panose="020B0600070205080204" pitchFamily="34" charset="-128"/>
            </a:endParaRPr>
          </a:p>
        </p:txBody>
      </p:sp>
      <p:sp>
        <p:nvSpPr>
          <p:cNvPr id="26627" name="Rectangle 2">
            <a:extLst>
              <a:ext uri="{FF2B5EF4-FFF2-40B4-BE49-F238E27FC236}">
                <a16:creationId xmlns:a16="http://schemas.microsoft.com/office/drawing/2014/main" id="{4F3C201C-55E3-C701-CCE9-CCBE77BE67B1}"/>
              </a:ext>
            </a:extLst>
          </p:cNvPr>
          <p:cNvSpPr>
            <a:spLocks noGrp="1" noRot="1" noChangeAspect="1" noChangeArrowheads="1" noTextEdit="1"/>
          </p:cNvSpPr>
          <p:nvPr>
            <p:ph type="sldImg" idx="4294967295"/>
          </p:nvPr>
        </p:nvSpPr>
        <p:spPr>
          <a:ln/>
        </p:spPr>
      </p:sp>
      <p:sp>
        <p:nvSpPr>
          <p:cNvPr id="26628" name="Rectangle 3">
            <a:extLst>
              <a:ext uri="{FF2B5EF4-FFF2-40B4-BE49-F238E27FC236}">
                <a16:creationId xmlns:a16="http://schemas.microsoft.com/office/drawing/2014/main" id="{439748FD-DD92-C8C8-C60C-378051415617}"/>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16CFB555-3000-7F48-D04C-7B022C76A0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8F9D29-E5C4-4CA2-A2F0-04A36AF86760}" type="slidenum">
              <a:rPr lang="zh-CN" altLang="en-US"/>
              <a:pPr/>
              <a:t>430</a:t>
            </a:fld>
            <a:endParaRPr lang="zh-CN" altLang="en-US"/>
          </a:p>
        </p:txBody>
      </p:sp>
      <p:sp>
        <p:nvSpPr>
          <p:cNvPr id="28674" name="Rectangle 7">
            <a:extLst>
              <a:ext uri="{FF2B5EF4-FFF2-40B4-BE49-F238E27FC236}">
                <a16:creationId xmlns:a16="http://schemas.microsoft.com/office/drawing/2014/main" id="{1B18559E-33C3-F381-462B-E85FDFE67553}"/>
              </a:ext>
            </a:extLst>
          </p:cNvPr>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1"/>
                </a:solidFill>
                <a:latin typeface="Tahoma" panose="020B0604030504040204" pitchFamily="34" charset="0"/>
                <a:ea typeface="宋体" panose="02010600030101010101" pitchFamily="2" charset="-122"/>
              </a:defRPr>
            </a:lvl1pPr>
            <a:lvl2pPr defTabSz="879475">
              <a:defRPr sz="1200" b="1">
                <a:solidFill>
                  <a:schemeClr val="tx1"/>
                </a:solidFill>
                <a:latin typeface="Tahoma" panose="020B0604030504040204" pitchFamily="34" charset="0"/>
                <a:ea typeface="宋体" panose="02010600030101010101" pitchFamily="2" charset="-122"/>
              </a:defRPr>
            </a:lvl2pPr>
            <a:lvl3pPr defTabSz="879475">
              <a:defRPr sz="1200" b="1">
                <a:solidFill>
                  <a:schemeClr val="tx1"/>
                </a:solidFill>
                <a:latin typeface="Tahoma" panose="020B0604030504040204" pitchFamily="34" charset="0"/>
                <a:ea typeface="宋体" panose="02010600030101010101" pitchFamily="2" charset="-122"/>
              </a:defRPr>
            </a:lvl3pPr>
            <a:lvl4pPr defTabSz="879475">
              <a:defRPr sz="1200" b="1">
                <a:solidFill>
                  <a:schemeClr val="tx1"/>
                </a:solidFill>
                <a:latin typeface="Tahoma" panose="020B0604030504040204" pitchFamily="34" charset="0"/>
                <a:ea typeface="宋体" panose="02010600030101010101" pitchFamily="2" charset="-122"/>
              </a:defRPr>
            </a:lvl4pPr>
            <a:lvl5pPr defTabSz="879475">
              <a:defRPr sz="1200" b="1">
                <a:solidFill>
                  <a:schemeClr val="tx1"/>
                </a:solidFill>
                <a:latin typeface="Tahoma" panose="020B0604030504040204" pitchFamily="34" charset="0"/>
                <a:ea typeface="宋体" panose="02010600030101010101" pitchFamily="2" charset="-122"/>
              </a:defRPr>
            </a:lvl5pPr>
            <a:lvl6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defTabSz="879475"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E2998934-0C36-48ED-A309-8EA6F3DB6F60}" type="slidenum">
              <a:rPr lang="zh-CN" altLang="en-US" b="0">
                <a:latin typeface="Times New Roman" panose="02020603050405020304" pitchFamily="18" charset="0"/>
                <a:ea typeface="MS PGothic" panose="020B0600070205080204" pitchFamily="34" charset="-128"/>
              </a:rPr>
              <a:pPr algn="r"/>
              <a:t>430</a:t>
            </a:fld>
            <a:endParaRPr lang="zh-CN" altLang="en-US" b="0">
              <a:latin typeface="Times New Roman" panose="02020603050405020304" pitchFamily="18" charset="0"/>
              <a:ea typeface="MS PGothic" panose="020B0600070205080204" pitchFamily="34" charset="-128"/>
            </a:endParaRPr>
          </a:p>
        </p:txBody>
      </p:sp>
      <p:sp>
        <p:nvSpPr>
          <p:cNvPr id="28675" name="Rectangle 2">
            <a:extLst>
              <a:ext uri="{FF2B5EF4-FFF2-40B4-BE49-F238E27FC236}">
                <a16:creationId xmlns:a16="http://schemas.microsoft.com/office/drawing/2014/main" id="{7FCDFC99-9B74-F515-503E-E1F4AC8C6D4B}"/>
              </a:ext>
            </a:extLst>
          </p:cNvPr>
          <p:cNvSpPr>
            <a:spLocks noGrp="1" noRot="1" noChangeAspect="1" noChangeArrowheads="1" noTextEdit="1"/>
          </p:cNvSpPr>
          <p:nvPr>
            <p:ph type="sldImg" idx="4294967295"/>
          </p:nvPr>
        </p:nvSpPr>
        <p:spPr>
          <a:ln/>
        </p:spPr>
      </p:sp>
      <p:sp>
        <p:nvSpPr>
          <p:cNvPr id="28676" name="Rectangle 3">
            <a:extLst>
              <a:ext uri="{FF2B5EF4-FFF2-40B4-BE49-F238E27FC236}">
                <a16:creationId xmlns:a16="http://schemas.microsoft.com/office/drawing/2014/main" id="{3B630300-AE0E-A40E-3515-981F27C1CC17}"/>
              </a:ext>
            </a:extLst>
          </p:cNvPr>
          <p:cNvSpPr>
            <a:spLocks noGrp="1" noChangeArrowheads="1"/>
          </p:cNvSpPr>
          <p:nvPr>
            <p:ph type="body" idx="4294967295"/>
          </p:nvPr>
        </p:nvSpPr>
        <p:spPr/>
        <p:txBody>
          <a:bodyPr lIns="88002" tIns="44001" rIns="88002" bIns="44001"/>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A832D8-8B4C-41A0-B444-154C35EBC742}" type="slidenum">
              <a:rPr lang="zh-CN" altLang="en-US" smtClean="0"/>
              <a:t>438</a:t>
            </a:fld>
            <a:endParaRPr lang="en-US" altLang="zh-CN"/>
          </a:p>
        </p:txBody>
      </p:sp>
    </p:spTree>
    <p:extLst>
      <p:ext uri="{BB962C8B-B14F-4D97-AF65-F5344CB8AC3E}">
        <p14:creationId xmlns:p14="http://schemas.microsoft.com/office/powerpoint/2010/main" val="41781075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a:extLst>
              <a:ext uri="{FF2B5EF4-FFF2-40B4-BE49-F238E27FC236}">
                <a16:creationId xmlns:a16="http://schemas.microsoft.com/office/drawing/2014/main" id="{C8D76D6B-B58B-B307-3230-48E10BB1050B}"/>
              </a:ext>
            </a:extLst>
          </p:cNvPr>
          <p:cNvSpPr>
            <a:spLocks noChangeArrowheads="1"/>
          </p:cNvSpPr>
          <p:nvPr>
            <p:ph type="sldImg" idx="4294967295"/>
          </p:nvPr>
        </p:nvSpPr>
        <p:spPr>
          <a:ln/>
        </p:spPr>
      </p:sp>
      <p:sp>
        <p:nvSpPr>
          <p:cNvPr id="16386" name="文本占位符 2">
            <a:extLst>
              <a:ext uri="{FF2B5EF4-FFF2-40B4-BE49-F238E27FC236}">
                <a16:creationId xmlns:a16="http://schemas.microsoft.com/office/drawing/2014/main" id="{DD35C058-FD3E-E309-8529-8FDA759ADAC4}"/>
              </a:ext>
            </a:extLst>
          </p:cNvPr>
          <p:cNvSpPr>
            <a:spLocks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B8C5FFDF-9753-407F-80F9-B182A943EF4B}" type="slidenum">
              <a:rPr lang="en-US" altLang="zh-CN">
                <a:latin typeface="Times New Roman" panose="02020603050405020304" pitchFamily="18" charset="0"/>
              </a:rPr>
              <a:t>22</a:t>
            </a:fld>
            <a:endParaRPr lang="en-US" altLang="zh-CN">
              <a:latin typeface="Times New Roman" panose="02020603050405020304" pitchFamily="18" charset="0"/>
            </a:endParaRPr>
          </a:p>
        </p:txBody>
      </p:sp>
      <p:sp>
        <p:nvSpPr>
          <p:cNvPr id="48130"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8A4F6DC9-923C-403B-9AC7-D87A8302EF34}" type="slidenum">
              <a:rPr lang="en-US" altLang="zh-CN">
                <a:latin typeface="Times New Roman" panose="02020603050405020304" pitchFamily="18" charset="0"/>
              </a:rPr>
              <a:t>23</a:t>
            </a:fld>
            <a:endParaRPr lang="en-US" altLang="zh-CN">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fld id="{7D666B12-1BD4-4714-83E9-11C1DFEDCECF}" type="slidenum">
              <a:rPr lang="zh-CN" altLang="en-US" b="0"/>
              <a:t>64</a:t>
            </a:fld>
            <a:endParaRPr lang="en-US" altLang="zh-CN" b="0"/>
          </a:p>
        </p:txBody>
      </p:sp>
      <p:sp>
        <p:nvSpPr>
          <p:cNvPr id="19458" name="Rectangle 7"/>
          <p:cNvSpPr txBox="1">
            <a:spLocks noGrp="1" noChangeArrowheads="1"/>
          </p:cNvSpPr>
          <p:nvPr/>
        </p:nvSpPr>
        <p:spPr bwMode="auto">
          <a:xfrm>
            <a:off x="3816350" y="9310688"/>
            <a:ext cx="2919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200" b="1">
                <a:solidFill>
                  <a:schemeClr val="tx1"/>
                </a:solidFill>
                <a:latin typeface="Tahoma" panose="020B0604030504040204" pitchFamily="34" charset="0"/>
                <a:ea typeface="宋体" panose="02010600030101010101" pitchFamily="2" charset="-122"/>
              </a:defRPr>
            </a:lvl1pPr>
            <a:lvl2pPr marL="742950" indent="-285750" defTabSz="930275">
              <a:defRPr sz="1200" b="1">
                <a:solidFill>
                  <a:schemeClr val="tx1"/>
                </a:solidFill>
                <a:latin typeface="Tahoma" panose="020B0604030504040204" pitchFamily="34" charset="0"/>
                <a:ea typeface="宋体" panose="02010600030101010101" pitchFamily="2" charset="-122"/>
              </a:defRPr>
            </a:lvl2pPr>
            <a:lvl3pPr marL="1143000" indent="-228600" defTabSz="930275">
              <a:defRPr sz="1200" b="1">
                <a:solidFill>
                  <a:schemeClr val="tx1"/>
                </a:solidFill>
                <a:latin typeface="Tahoma" panose="020B0604030504040204" pitchFamily="34" charset="0"/>
                <a:ea typeface="宋体" panose="02010600030101010101" pitchFamily="2" charset="-122"/>
              </a:defRPr>
            </a:lvl3pPr>
            <a:lvl4pPr marL="1600200" indent="-228600" defTabSz="930275">
              <a:defRPr sz="1200" b="1">
                <a:solidFill>
                  <a:schemeClr val="tx1"/>
                </a:solidFill>
                <a:latin typeface="Tahoma" panose="020B0604030504040204" pitchFamily="34" charset="0"/>
                <a:ea typeface="宋体" panose="02010600030101010101" pitchFamily="2" charset="-122"/>
              </a:defRPr>
            </a:lvl4pPr>
            <a:lvl5pPr marL="2057400" indent="-228600" defTabSz="930275">
              <a:defRPr sz="1200" b="1">
                <a:solidFill>
                  <a:schemeClr val="tx1"/>
                </a:solidFill>
                <a:latin typeface="Tahoma" panose="020B0604030504040204" pitchFamily="34" charset="0"/>
                <a:ea typeface="宋体" panose="02010600030101010101" pitchFamily="2" charset="-122"/>
              </a:defRPr>
            </a:lvl5pPr>
            <a:lvl6pPr marL="2514600" indent="-228600" defTabSz="930275"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defTabSz="930275"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defTabSz="930275"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defTabSz="930275"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r"/>
            <a:fld id="{89915530-FE9E-4041-9DCF-E7DCE8E21BC1}" type="slidenum">
              <a:rPr lang="zh-CN" altLang="en-US" b="0">
                <a:latin typeface="Helvetica" panose="020B0604020202020204" pitchFamily="34" charset="0"/>
                <a:ea typeface="MS PGothic" panose="020B0600070205080204" pitchFamily="34" charset="-128"/>
              </a:rPr>
              <a:t>64</a:t>
            </a:fld>
            <a:endParaRPr lang="en-US" altLang="zh-CN" b="0">
              <a:latin typeface="Helvetica" panose="020B0604020202020204" pitchFamily="34" charset="0"/>
              <a:ea typeface="MS PGothic" panose="020B0600070205080204" pitchFamily="34" charset="-128"/>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xfrm>
            <a:off x="896938" y="4654550"/>
            <a:ext cx="4941887" cy="4410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lstStyle/>
          <a:p>
            <a:endParaRPr kumimoji="0"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1447800"/>
            <a:ext cx="9156700" cy="757238"/>
            <a:chOff x="0" y="0"/>
            <a:chExt cx="5768" cy="477"/>
          </a:xfrm>
        </p:grpSpPr>
        <p:sp>
          <p:nvSpPr>
            <p:cNvPr id="5" name="Freeform 3"/>
            <p:cNvSpPr/>
            <p:nvPr/>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195"/>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6" name="Freeform 4"/>
            <p:cNvSpPr/>
            <p:nvPr/>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 name="Freeform 5"/>
            <p:cNvSpPr/>
            <p:nvPr/>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8" name="Freeform 6"/>
            <p:cNvSpPr/>
            <p:nvPr/>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9" name="Freeform 7"/>
            <p:cNvSpPr/>
            <p:nvPr/>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 name="Freeform 8"/>
            <p:cNvSpPr/>
            <p:nvPr/>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1" name="Freeform 9"/>
            <p:cNvSpPr/>
            <p:nvPr/>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2" name="Freeform 10"/>
            <p:cNvSpPr/>
            <p:nvPr/>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3" name="Freeform 11"/>
            <p:cNvSpPr/>
            <p:nvPr/>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4" name="Freeform 12"/>
            <p:cNvSpPr/>
            <p:nvPr/>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5" name="Freeform 13"/>
            <p:cNvSpPr/>
            <p:nvPr/>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6" name="Freeform 14"/>
            <p:cNvSpPr/>
            <p:nvPr/>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7" name="Freeform 15"/>
            <p:cNvSpPr/>
            <p:nvPr/>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8" name="Freeform 16"/>
            <p:cNvSpPr/>
            <p:nvPr/>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9" name="Freeform 17"/>
            <p:cNvSpPr/>
            <p:nvPr/>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20" name="Freeform 18"/>
            <p:cNvSpPr/>
            <p:nvPr/>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21" name="Freeform 19"/>
            <p:cNvSpPr/>
            <p:nvPr/>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22" name="Freeform 20"/>
            <p:cNvSpPr/>
            <p:nvPr/>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23" name="Freeform 21"/>
            <p:cNvSpPr/>
            <p:nvPr/>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24" name="Freeform 22"/>
            <p:cNvSpPr/>
            <p:nvPr/>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25" name="Freeform 23"/>
            <p:cNvSpPr/>
            <p:nvPr/>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26" name="Freeform 24"/>
            <p:cNvSpPr/>
            <p:nvPr/>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grpSp>
      <p:sp>
        <p:nvSpPr>
          <p:cNvPr id="32797" name="Rectangle 29"/>
          <p:cNvSpPr>
            <a:spLocks noGrp="1" noChangeArrowheads="1"/>
          </p:cNvSpPr>
          <p:nvPr>
            <p:ph type="ctrTitle"/>
          </p:nvPr>
        </p:nvSpPr>
        <p:spPr>
          <a:xfrm>
            <a:off x="685800" y="2286000"/>
            <a:ext cx="7772400" cy="1143000"/>
          </a:xfrm>
        </p:spPr>
        <p:txBody>
          <a:bodyPr/>
          <a:lstStyle>
            <a:lvl1pPr>
              <a:defRPr>
                <a:cs typeface="Tahoma" panose="020B0604030504040204" pitchFamily="2" charset="0"/>
              </a:defRPr>
            </a:lvl1pPr>
          </a:lstStyle>
          <a:p>
            <a:pPr lvl="0"/>
            <a:r>
              <a:rPr lang="zh-CN" altLang="en-US" noProof="0"/>
              <a:t>单击此处编辑母版标题样式</a:t>
            </a:r>
          </a:p>
        </p:txBody>
      </p:sp>
      <p:sp>
        <p:nvSpPr>
          <p:cNvPr id="32798" name="Rectangle 30"/>
          <p:cNvSpPr>
            <a:spLocks noGrp="1" noChangeArrowheads="1"/>
          </p:cNvSpPr>
          <p:nvPr>
            <p:ph type="subTitle" idx="1"/>
          </p:nvPr>
        </p:nvSpPr>
        <p:spPr>
          <a:xfrm>
            <a:off x="1371600" y="4114800"/>
            <a:ext cx="6400800" cy="1752600"/>
          </a:xfrm>
        </p:spPr>
        <p:txBody>
          <a:bodyPr/>
          <a:lstStyle>
            <a:lvl1pPr marL="0" indent="0" algn="ctr">
              <a:buFontTx/>
              <a:buNone/>
              <a:defRPr>
                <a:cs typeface="Tahoma" panose="020B0604030504040204" pitchFamily="2" charset="0"/>
              </a:defRPr>
            </a:lvl1pPr>
          </a:lstStyle>
          <a:p>
            <a:pPr lvl="0"/>
            <a:r>
              <a:rPr lang="zh-CN" altLang="en-US" noProof="0"/>
              <a:t>单击此处编辑母版副标题样式</a:t>
            </a:r>
          </a:p>
        </p:txBody>
      </p:sp>
      <p:sp>
        <p:nvSpPr>
          <p:cNvPr id="27" name="Rectangle 31"/>
          <p:cNvSpPr>
            <a:spLocks noGrp="1" noChangeArrowheads="1"/>
          </p:cNvSpPr>
          <p:nvPr>
            <p:ph type="dt" sz="half" idx="10"/>
          </p:nvPr>
        </p:nvSpPr>
        <p:spPr>
          <a:xfrm>
            <a:off x="685800" y="6248400"/>
            <a:ext cx="1905000" cy="457200"/>
          </a:xfrm>
        </p:spPr>
        <p:txBody>
          <a:bodyPr/>
          <a:lstStyle>
            <a:lvl1pPr>
              <a:defRPr>
                <a:latin typeface="Tahoma" panose="020B0604030504040204" pitchFamily="2" charset="0"/>
              </a:defRPr>
            </a:lvl1pPr>
          </a:lstStyle>
          <a:p>
            <a:pPr>
              <a:defRPr/>
            </a:pPr>
            <a:endParaRPr lang="en-US" altLang="zh-CN"/>
          </a:p>
        </p:txBody>
      </p:sp>
      <p:sp>
        <p:nvSpPr>
          <p:cNvPr id="28" name="Rectangle 32"/>
          <p:cNvSpPr>
            <a:spLocks noGrp="1" noChangeArrowheads="1"/>
          </p:cNvSpPr>
          <p:nvPr>
            <p:ph type="ftr" sz="quarter" idx="11"/>
          </p:nvPr>
        </p:nvSpPr>
        <p:spPr>
          <a:xfrm>
            <a:off x="3124200" y="6248400"/>
            <a:ext cx="2895600" cy="457200"/>
          </a:xfrm>
        </p:spPr>
        <p:txBody>
          <a:bodyPr/>
          <a:lstStyle>
            <a:lvl1pPr>
              <a:defRPr>
                <a:latin typeface="Tahoma" panose="020B0604030504040204" pitchFamily="2" charset="0"/>
              </a:defRPr>
            </a:lvl1pPr>
          </a:lstStyle>
          <a:p>
            <a:pPr>
              <a:defRPr/>
            </a:pPr>
            <a:endParaRPr lang="en-US" altLang="zh-CN"/>
          </a:p>
        </p:txBody>
      </p:sp>
      <p:sp>
        <p:nvSpPr>
          <p:cNvPr id="29" name="Rectangle 33"/>
          <p:cNvSpPr>
            <a:spLocks noGrp="1" noChangeArrowheads="1"/>
          </p:cNvSpPr>
          <p:nvPr>
            <p:ph type="sldNum" sz="quarter" idx="12"/>
          </p:nvPr>
        </p:nvSpPr>
        <p:spPr>
          <a:xfrm>
            <a:off x="6553200" y="6248400"/>
            <a:ext cx="1905000" cy="457200"/>
          </a:xfrm>
        </p:spPr>
        <p:txBody>
          <a:bodyPr/>
          <a:lstStyle>
            <a:lvl1pPr>
              <a:defRPr>
                <a:latin typeface="Tahoma" panose="020B0604030504040204" pitchFamily="2" charset="0"/>
              </a:defRPr>
            </a:lvl1pPr>
          </a:lstStyle>
          <a:p>
            <a:fld id="{C500056D-68B3-4796-98FF-787D5E2EBC61}" type="slidenum">
              <a:rPr lang="zh-CN" altLang="en-US"/>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本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D63669BF-D0C0-4BDE-A3E3-3C0A29408899}"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2000"/>
            <a:ext cx="1943100" cy="5486400"/>
          </a:xfrm>
        </p:spPr>
        <p:txBody>
          <a:bodyPr vert="eaVert"/>
          <a:lstStyle/>
          <a:p>
            <a:r>
              <a:rPr lang="zh-CN" altLang="en-US" noProof="1"/>
              <a:t>单击此处编辑母版标题样式</a:t>
            </a:r>
          </a:p>
        </p:txBody>
      </p:sp>
      <p:sp>
        <p:nvSpPr>
          <p:cNvPr id="3" name="竖排文本占位符 2"/>
          <p:cNvSpPr>
            <a:spLocks noGrp="1"/>
          </p:cNvSpPr>
          <p:nvPr>
            <p:ph type="body" orient="vert" idx="1"/>
          </p:nvPr>
        </p:nvSpPr>
        <p:spPr>
          <a:xfrm>
            <a:off x="685800" y="762000"/>
            <a:ext cx="5676900" cy="5486400"/>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F1FF308-D3DC-42BA-A577-0FF5C751DE06}"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幻灯片编号占位符 6"/>
          <p:cNvSpPr>
            <a:spLocks noGrp="1"/>
          </p:cNvSpPr>
          <p:nvPr>
            <p:ph type="sldNum" sz="quarter" idx="12"/>
          </p:nvPr>
        </p:nvSpPr>
        <p:spPr>
          <a:xfrm>
            <a:off x="6553200" y="6248400"/>
            <a:ext cx="1905000" cy="457200"/>
          </a:xfrm>
        </p:spPr>
        <p:txBody>
          <a:bodyPr/>
          <a:lstStyle>
            <a:lvl1pPr>
              <a:defRPr smtClean="0"/>
            </a:lvl1pPr>
          </a:lstStyle>
          <a:p>
            <a:pPr>
              <a:defRPr/>
            </a:pPr>
            <a:fld id="{7F953157-FE84-45DF-80B2-F8CC0B462149}" type="slidenum">
              <a:rPr lang="en-US" altLang="zh-CN"/>
              <a:t>‹#›</a:t>
            </a:fld>
            <a:endParaRPr lang="en-US" altLang="zh-CN"/>
          </a:p>
        </p:txBody>
      </p:sp>
    </p:spTree>
    <p:extLst>
      <p:ext uri="{BB962C8B-B14F-4D97-AF65-F5344CB8AC3E}">
        <p14:creationId xmlns:p14="http://schemas.microsoft.com/office/powerpoint/2010/main" val="79743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762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82588" y="1296988"/>
            <a:ext cx="4113212" cy="50260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96988"/>
            <a:ext cx="4113213" cy="24368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886200"/>
            <a:ext cx="4113213" cy="2436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3319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CA1A2885-4A69-40B3-96B1-46A6104E7E02}"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D82A8CD3-E860-4C71-8BA9-3E56AFBC4FBE}"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2133600"/>
            <a:ext cx="381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4648200" y="2133600"/>
            <a:ext cx="381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EF3809D-3954-4681-BA78-AF391364E7E5}"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AF4FAB3A-90FB-41D9-93B5-246E708AC2A6}"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BAC53790-FDAF-4E2C-94CD-44B2E0767C12}" type="slidenum">
              <a:rPr lang="zh-CN"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042A11B4-5ACB-48C3-AF95-057164107A67}"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BC1EF4D7-0971-46A2-ADA2-EA5136549832}"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3F4CE50-46E3-4125-A591-331178556E36}"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grpSp>
        <p:nvGrpSpPr>
          <p:cNvPr id="1026" name="Group 34"/>
          <p:cNvGrpSpPr/>
          <p:nvPr/>
        </p:nvGrpSpPr>
        <p:grpSpPr bwMode="auto">
          <a:xfrm>
            <a:off x="0" y="0"/>
            <a:ext cx="9169400" cy="6615113"/>
            <a:chOff x="0" y="0"/>
            <a:chExt cx="5776" cy="4167"/>
          </a:xfrm>
        </p:grpSpPr>
        <p:grpSp>
          <p:nvGrpSpPr>
            <p:cNvPr id="1027" name="Group 7"/>
            <p:cNvGrpSpPr/>
            <p:nvPr/>
          </p:nvGrpSpPr>
          <p:grpSpPr bwMode="auto">
            <a:xfrm>
              <a:off x="0" y="0"/>
              <a:ext cx="5768" cy="477"/>
              <a:chOff x="0" y="0"/>
              <a:chExt cx="5768" cy="477"/>
            </a:xfrm>
          </p:grpSpPr>
          <p:sp>
            <p:nvSpPr>
              <p:cNvPr id="2" name="Freeform 8"/>
              <p:cNvSpPr/>
              <p:nvPr/>
            </p:nvSpPr>
            <p:spPr bwMode="auto">
              <a:xfrm>
                <a:off x="5" y="0"/>
                <a:ext cx="5763" cy="477"/>
              </a:xfrm>
              <a:custGeom>
                <a:avLst/>
                <a:gdLst>
                  <a:gd name="T0" fmla="*/ 0 w 5763"/>
                  <a:gd name="T1" fmla="*/ 450 h 477"/>
                  <a:gd name="T2" fmla="*/ 3 w 5763"/>
                  <a:gd name="T3" fmla="*/ 0 h 477"/>
                  <a:gd name="T4" fmla="*/ 5763 w 5763"/>
                  <a:gd name="T5" fmla="*/ 0 h 477"/>
                  <a:gd name="T6" fmla="*/ 5763 w 5763"/>
                  <a:gd name="T7" fmla="*/ 465 h 477"/>
                  <a:gd name="T8" fmla="*/ 4821 w 5763"/>
                  <a:gd name="T9" fmla="*/ 477 h 477"/>
                  <a:gd name="T10" fmla="*/ 4326 w 5763"/>
                  <a:gd name="T11" fmla="*/ 447 h 477"/>
                  <a:gd name="T12" fmla="*/ 3783 w 5763"/>
                  <a:gd name="T13" fmla="*/ 465 h 477"/>
                  <a:gd name="T14" fmla="*/ 3417 w 5763"/>
                  <a:gd name="T15" fmla="*/ 456 h 477"/>
                  <a:gd name="T16" fmla="*/ 2973 w 5763"/>
                  <a:gd name="T17" fmla="*/ 459 h 477"/>
                  <a:gd name="T18" fmla="*/ 2451 w 5763"/>
                  <a:gd name="T19" fmla="*/ 453 h 477"/>
                  <a:gd name="T20" fmla="*/ 2289 w 5763"/>
                  <a:gd name="T21" fmla="*/ 441 h 477"/>
                  <a:gd name="T22" fmla="*/ 2010 w 5763"/>
                  <a:gd name="T23" fmla="*/ 453 h 477"/>
                  <a:gd name="T24" fmla="*/ 1827 w 5763"/>
                  <a:gd name="T25" fmla="*/ 450 h 477"/>
                  <a:gd name="T26" fmla="*/ 1215 w 5763"/>
                  <a:gd name="T27" fmla="*/ 465 h 477"/>
                  <a:gd name="T28" fmla="*/ 660 w 5763"/>
                  <a:gd name="T29" fmla="*/ 456 h 477"/>
                  <a:gd name="T30" fmla="*/ 0 w 5763"/>
                  <a:gd name="T31" fmla="*/ 450 h 4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3" h="477">
                    <a:moveTo>
                      <a:pt x="0" y="450"/>
                    </a:moveTo>
                    <a:lnTo>
                      <a:pt x="3" y="0"/>
                    </a:lnTo>
                    <a:lnTo>
                      <a:pt x="5763" y="0"/>
                    </a:lnTo>
                    <a:lnTo>
                      <a:pt x="5763" y="465"/>
                    </a:lnTo>
                    <a:lnTo>
                      <a:pt x="4821" y="477"/>
                    </a:lnTo>
                    <a:lnTo>
                      <a:pt x="4326" y="447"/>
                    </a:lnTo>
                    <a:lnTo>
                      <a:pt x="3783" y="465"/>
                    </a:lnTo>
                    <a:lnTo>
                      <a:pt x="3417" y="456"/>
                    </a:lnTo>
                    <a:lnTo>
                      <a:pt x="2973" y="459"/>
                    </a:lnTo>
                    <a:lnTo>
                      <a:pt x="2451" y="453"/>
                    </a:lnTo>
                    <a:lnTo>
                      <a:pt x="2289" y="441"/>
                    </a:lnTo>
                    <a:lnTo>
                      <a:pt x="2010" y="453"/>
                    </a:lnTo>
                    <a:lnTo>
                      <a:pt x="1827" y="450"/>
                    </a:lnTo>
                    <a:lnTo>
                      <a:pt x="1215" y="465"/>
                    </a:lnTo>
                    <a:lnTo>
                      <a:pt x="660" y="456"/>
                    </a:lnTo>
                    <a:lnTo>
                      <a:pt x="0" y="450"/>
                    </a:lnTo>
                    <a:close/>
                  </a:path>
                </a:pathLst>
              </a:custGeom>
              <a:solidFill>
                <a:schemeClr val="accent2">
                  <a:alpha val="50195"/>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3" name="Freeform 9"/>
              <p:cNvSpPr/>
              <p:nvPr/>
            </p:nvSpPr>
            <p:spPr bwMode="auto">
              <a:xfrm>
                <a:off x="0" y="98"/>
                <a:ext cx="256" cy="253"/>
              </a:xfrm>
              <a:custGeom>
                <a:avLst/>
                <a:gdLst>
                  <a:gd name="T0" fmla="*/ 8 w 256"/>
                  <a:gd name="T1" fmla="*/ 190 h 253"/>
                  <a:gd name="T2" fmla="*/ 71 w 256"/>
                  <a:gd name="T3" fmla="*/ 115 h 253"/>
                  <a:gd name="T4" fmla="*/ 203 w 256"/>
                  <a:gd name="T5" fmla="*/ 16 h 253"/>
                  <a:gd name="T6" fmla="*/ 251 w 256"/>
                  <a:gd name="T7" fmla="*/ 19 h 253"/>
                  <a:gd name="T8" fmla="*/ 236 w 256"/>
                  <a:gd name="T9" fmla="*/ 46 h 253"/>
                  <a:gd name="T10" fmla="*/ 176 w 256"/>
                  <a:gd name="T11" fmla="*/ 82 h 253"/>
                  <a:gd name="T12" fmla="*/ 92 w 256"/>
                  <a:gd name="T13" fmla="*/ 154 h 253"/>
                  <a:gd name="T14" fmla="*/ 23 w 256"/>
                  <a:gd name="T15" fmla="*/ 247 h 253"/>
                  <a:gd name="T16" fmla="*/ 8 w 256"/>
                  <a:gd name="T17" fmla="*/ 190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6" h="253">
                    <a:moveTo>
                      <a:pt x="8" y="190"/>
                    </a:moveTo>
                    <a:cubicBezTo>
                      <a:pt x="16" y="168"/>
                      <a:pt x="38" y="144"/>
                      <a:pt x="71" y="115"/>
                    </a:cubicBezTo>
                    <a:cubicBezTo>
                      <a:pt x="104" y="86"/>
                      <a:pt x="173" y="32"/>
                      <a:pt x="203" y="16"/>
                    </a:cubicBezTo>
                    <a:cubicBezTo>
                      <a:pt x="233" y="0"/>
                      <a:pt x="246" y="14"/>
                      <a:pt x="251" y="19"/>
                    </a:cubicBezTo>
                    <a:cubicBezTo>
                      <a:pt x="256" y="24"/>
                      <a:pt x="249" y="35"/>
                      <a:pt x="236" y="46"/>
                    </a:cubicBezTo>
                    <a:cubicBezTo>
                      <a:pt x="223" y="57"/>
                      <a:pt x="200" y="64"/>
                      <a:pt x="176" y="82"/>
                    </a:cubicBezTo>
                    <a:cubicBezTo>
                      <a:pt x="152" y="100"/>
                      <a:pt x="118" y="126"/>
                      <a:pt x="92" y="154"/>
                    </a:cubicBezTo>
                    <a:cubicBezTo>
                      <a:pt x="66" y="182"/>
                      <a:pt x="36" y="241"/>
                      <a:pt x="23" y="247"/>
                    </a:cubicBezTo>
                    <a:cubicBezTo>
                      <a:pt x="10" y="253"/>
                      <a:pt x="0" y="212"/>
                      <a:pt x="8" y="190"/>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34" name="Freeform 10"/>
              <p:cNvSpPr/>
              <p:nvPr/>
            </p:nvSpPr>
            <p:spPr bwMode="auto">
              <a:xfrm>
                <a:off x="56" y="0"/>
                <a:ext cx="708" cy="459"/>
              </a:xfrm>
              <a:custGeom>
                <a:avLst/>
                <a:gdLst>
                  <a:gd name="T0" fmla="*/ 0 w 708"/>
                  <a:gd name="T1" fmla="*/ 432 h 459"/>
                  <a:gd name="T2" fmla="*/ 0 w 708"/>
                  <a:gd name="T3" fmla="*/ 453 h 459"/>
                  <a:gd name="T4" fmla="*/ 72 w 708"/>
                  <a:gd name="T5" fmla="*/ 324 h 459"/>
                  <a:gd name="T6" fmla="*/ 198 w 708"/>
                  <a:gd name="T7" fmla="*/ 201 h 459"/>
                  <a:gd name="T8" fmla="*/ 366 w 708"/>
                  <a:gd name="T9" fmla="*/ 102 h 459"/>
                  <a:gd name="T10" fmla="*/ 531 w 708"/>
                  <a:gd name="T11" fmla="*/ 36 h 459"/>
                  <a:gd name="T12" fmla="*/ 609 w 708"/>
                  <a:gd name="T13" fmla="*/ 0 h 459"/>
                  <a:gd name="T14" fmla="*/ 708 w 708"/>
                  <a:gd name="T15" fmla="*/ 3 h 459"/>
                  <a:gd name="T16" fmla="*/ 591 w 708"/>
                  <a:gd name="T17" fmla="*/ 66 h 459"/>
                  <a:gd name="T18" fmla="*/ 417 w 708"/>
                  <a:gd name="T19" fmla="*/ 126 h 459"/>
                  <a:gd name="T20" fmla="*/ 237 w 708"/>
                  <a:gd name="T21" fmla="*/ 231 h 459"/>
                  <a:gd name="T22" fmla="*/ 117 w 708"/>
                  <a:gd name="T23" fmla="*/ 345 h 459"/>
                  <a:gd name="T24" fmla="*/ 51 w 708"/>
                  <a:gd name="T25" fmla="*/ 459 h 459"/>
                  <a:gd name="T26" fmla="*/ 0 w 708"/>
                  <a:gd name="T27" fmla="*/ 453 h 4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8" h="459">
                    <a:moveTo>
                      <a:pt x="0" y="432"/>
                    </a:moveTo>
                    <a:lnTo>
                      <a:pt x="0" y="453"/>
                    </a:lnTo>
                    <a:cubicBezTo>
                      <a:pt x="12" y="435"/>
                      <a:pt x="39" y="366"/>
                      <a:pt x="72" y="324"/>
                    </a:cubicBezTo>
                    <a:cubicBezTo>
                      <a:pt x="105" y="282"/>
                      <a:pt x="149" y="238"/>
                      <a:pt x="198" y="201"/>
                    </a:cubicBezTo>
                    <a:cubicBezTo>
                      <a:pt x="247" y="164"/>
                      <a:pt x="311" y="129"/>
                      <a:pt x="366" y="102"/>
                    </a:cubicBezTo>
                    <a:cubicBezTo>
                      <a:pt x="421" y="75"/>
                      <a:pt x="490" y="53"/>
                      <a:pt x="531" y="36"/>
                    </a:cubicBezTo>
                    <a:cubicBezTo>
                      <a:pt x="572" y="19"/>
                      <a:pt x="580" y="5"/>
                      <a:pt x="609" y="0"/>
                    </a:cubicBezTo>
                    <a:lnTo>
                      <a:pt x="708" y="3"/>
                    </a:lnTo>
                    <a:cubicBezTo>
                      <a:pt x="705" y="14"/>
                      <a:pt x="640" y="45"/>
                      <a:pt x="591" y="66"/>
                    </a:cubicBezTo>
                    <a:cubicBezTo>
                      <a:pt x="542" y="87"/>
                      <a:pt x="476" y="98"/>
                      <a:pt x="417" y="126"/>
                    </a:cubicBezTo>
                    <a:cubicBezTo>
                      <a:pt x="358" y="154"/>
                      <a:pt x="287" y="195"/>
                      <a:pt x="237" y="231"/>
                    </a:cubicBezTo>
                    <a:cubicBezTo>
                      <a:pt x="187" y="267"/>
                      <a:pt x="148" y="307"/>
                      <a:pt x="117" y="345"/>
                    </a:cubicBezTo>
                    <a:cubicBezTo>
                      <a:pt x="86" y="383"/>
                      <a:pt x="70" y="441"/>
                      <a:pt x="51" y="459"/>
                    </a:cubicBezTo>
                    <a:lnTo>
                      <a:pt x="0" y="453"/>
                    </a:lnTo>
                  </a:path>
                </a:pathLst>
              </a:custGeom>
              <a:gradFill rotWithShape="0">
                <a:gsLst>
                  <a:gs pos="0">
                    <a:schemeClr val="bg2"/>
                  </a:gs>
                  <a:gs pos="50000">
                    <a:schemeClr val="accent2"/>
                  </a:gs>
                  <a:gs pos="100000">
                    <a:schemeClr val="bg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35" name="Freeform 11"/>
              <p:cNvSpPr/>
              <p:nvPr/>
            </p:nvSpPr>
            <p:spPr bwMode="auto">
              <a:xfrm>
                <a:off x="131" y="269"/>
                <a:ext cx="251" cy="194"/>
              </a:xfrm>
              <a:custGeom>
                <a:avLst/>
                <a:gdLst>
                  <a:gd name="T0" fmla="*/ 21 w 251"/>
                  <a:gd name="T1" fmla="*/ 163 h 194"/>
                  <a:gd name="T2" fmla="*/ 9 w 251"/>
                  <a:gd name="T3" fmla="*/ 184 h 194"/>
                  <a:gd name="T4" fmla="*/ 75 w 251"/>
                  <a:gd name="T5" fmla="*/ 103 h 194"/>
                  <a:gd name="T6" fmla="*/ 165 w 251"/>
                  <a:gd name="T7" fmla="*/ 28 h 194"/>
                  <a:gd name="T8" fmla="*/ 207 w 251"/>
                  <a:gd name="T9" fmla="*/ 7 h 194"/>
                  <a:gd name="T10" fmla="*/ 246 w 251"/>
                  <a:gd name="T11" fmla="*/ 4 h 194"/>
                  <a:gd name="T12" fmla="*/ 237 w 251"/>
                  <a:gd name="T13" fmla="*/ 34 h 194"/>
                  <a:gd name="T14" fmla="*/ 183 w 251"/>
                  <a:gd name="T15" fmla="*/ 61 h 194"/>
                  <a:gd name="T16" fmla="*/ 108 w 251"/>
                  <a:gd name="T17" fmla="*/ 124 h 194"/>
                  <a:gd name="T18" fmla="*/ 54 w 251"/>
                  <a:gd name="T19" fmla="*/ 190 h 194"/>
                  <a:gd name="T20" fmla="*/ 6 w 251"/>
                  <a:gd name="T21" fmla="*/ 184 h 1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 h="194">
                    <a:moveTo>
                      <a:pt x="21" y="163"/>
                    </a:moveTo>
                    <a:cubicBezTo>
                      <a:pt x="10" y="178"/>
                      <a:pt x="0" y="194"/>
                      <a:pt x="9" y="184"/>
                    </a:cubicBezTo>
                    <a:cubicBezTo>
                      <a:pt x="18" y="174"/>
                      <a:pt x="49" y="129"/>
                      <a:pt x="75" y="103"/>
                    </a:cubicBezTo>
                    <a:cubicBezTo>
                      <a:pt x="101" y="77"/>
                      <a:pt x="143" y="44"/>
                      <a:pt x="165" y="28"/>
                    </a:cubicBezTo>
                    <a:cubicBezTo>
                      <a:pt x="187" y="12"/>
                      <a:pt x="194" y="11"/>
                      <a:pt x="207" y="7"/>
                    </a:cubicBezTo>
                    <a:cubicBezTo>
                      <a:pt x="220" y="3"/>
                      <a:pt x="241" y="0"/>
                      <a:pt x="246" y="4"/>
                    </a:cubicBezTo>
                    <a:cubicBezTo>
                      <a:pt x="251" y="8"/>
                      <a:pt x="247" y="25"/>
                      <a:pt x="237" y="34"/>
                    </a:cubicBezTo>
                    <a:cubicBezTo>
                      <a:pt x="227" y="43"/>
                      <a:pt x="204" y="46"/>
                      <a:pt x="183" y="61"/>
                    </a:cubicBezTo>
                    <a:cubicBezTo>
                      <a:pt x="162" y="76"/>
                      <a:pt x="129" y="103"/>
                      <a:pt x="108" y="124"/>
                    </a:cubicBezTo>
                    <a:cubicBezTo>
                      <a:pt x="87" y="145"/>
                      <a:pt x="71" y="180"/>
                      <a:pt x="54" y="190"/>
                    </a:cubicBezTo>
                    <a:lnTo>
                      <a:pt x="6" y="184"/>
                    </a:lnTo>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36" name="Freeform 12"/>
              <p:cNvSpPr/>
              <p:nvPr/>
            </p:nvSpPr>
            <p:spPr bwMode="auto">
              <a:xfrm>
                <a:off x="341" y="0"/>
                <a:ext cx="159" cy="72"/>
              </a:xfrm>
              <a:custGeom>
                <a:avLst/>
                <a:gdLst>
                  <a:gd name="T0" fmla="*/ 99 w 159"/>
                  <a:gd name="T1" fmla="*/ 0 h 72"/>
                  <a:gd name="T2" fmla="*/ 15 w 159"/>
                  <a:gd name="T3" fmla="*/ 36 h 72"/>
                  <a:gd name="T4" fmla="*/ 6 w 159"/>
                  <a:gd name="T5" fmla="*/ 60 h 72"/>
                  <a:gd name="T6" fmla="*/ 36 w 159"/>
                  <a:gd name="T7" fmla="*/ 69 h 72"/>
                  <a:gd name="T8" fmla="*/ 87 w 159"/>
                  <a:gd name="T9" fmla="*/ 42 h 72"/>
                  <a:gd name="T10" fmla="*/ 159 w 159"/>
                  <a:gd name="T11" fmla="*/ 0 h 72"/>
                  <a:gd name="T12" fmla="*/ 99 w 159"/>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9" h="72">
                    <a:moveTo>
                      <a:pt x="99" y="0"/>
                    </a:moveTo>
                    <a:cubicBezTo>
                      <a:pt x="75" y="6"/>
                      <a:pt x="30" y="26"/>
                      <a:pt x="15" y="36"/>
                    </a:cubicBezTo>
                    <a:cubicBezTo>
                      <a:pt x="0" y="46"/>
                      <a:pt x="3" y="55"/>
                      <a:pt x="6" y="60"/>
                    </a:cubicBezTo>
                    <a:cubicBezTo>
                      <a:pt x="9" y="65"/>
                      <a:pt x="23" y="72"/>
                      <a:pt x="36" y="69"/>
                    </a:cubicBezTo>
                    <a:cubicBezTo>
                      <a:pt x="49" y="66"/>
                      <a:pt x="67" y="53"/>
                      <a:pt x="87" y="42"/>
                    </a:cubicBezTo>
                    <a:cubicBezTo>
                      <a:pt x="107" y="31"/>
                      <a:pt x="158" y="6"/>
                      <a:pt x="159" y="0"/>
                    </a:cubicBezTo>
                    <a:lnTo>
                      <a:pt x="99"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37" name="Freeform 13"/>
              <p:cNvSpPr/>
              <p:nvPr/>
            </p:nvSpPr>
            <p:spPr bwMode="auto">
              <a:xfrm>
                <a:off x="488" y="0"/>
                <a:ext cx="455" cy="216"/>
              </a:xfrm>
              <a:custGeom>
                <a:avLst/>
                <a:gdLst>
                  <a:gd name="T0" fmla="*/ 395 w 455"/>
                  <a:gd name="T1" fmla="*/ 0 h 216"/>
                  <a:gd name="T2" fmla="*/ 338 w 455"/>
                  <a:gd name="T3" fmla="*/ 48 h 216"/>
                  <a:gd name="T4" fmla="*/ 242 w 455"/>
                  <a:gd name="T5" fmla="*/ 102 h 216"/>
                  <a:gd name="T6" fmla="*/ 104 w 455"/>
                  <a:gd name="T7" fmla="*/ 147 h 216"/>
                  <a:gd name="T8" fmla="*/ 35 w 455"/>
                  <a:gd name="T9" fmla="*/ 168 h 216"/>
                  <a:gd name="T10" fmla="*/ 8 w 455"/>
                  <a:gd name="T11" fmla="*/ 192 h 216"/>
                  <a:gd name="T12" fmla="*/ 8 w 455"/>
                  <a:gd name="T13" fmla="*/ 213 h 216"/>
                  <a:gd name="T14" fmla="*/ 59 w 455"/>
                  <a:gd name="T15" fmla="*/ 213 h 216"/>
                  <a:gd name="T16" fmla="*/ 86 w 455"/>
                  <a:gd name="T17" fmla="*/ 192 h 216"/>
                  <a:gd name="T18" fmla="*/ 173 w 455"/>
                  <a:gd name="T19" fmla="*/ 159 h 216"/>
                  <a:gd name="T20" fmla="*/ 299 w 455"/>
                  <a:gd name="T21" fmla="*/ 126 h 216"/>
                  <a:gd name="T22" fmla="*/ 392 w 455"/>
                  <a:gd name="T23" fmla="*/ 72 h 216"/>
                  <a:gd name="T24" fmla="*/ 455 w 455"/>
                  <a:gd name="T25" fmla="*/ 0 h 216"/>
                  <a:gd name="T26" fmla="*/ 395 w 455"/>
                  <a:gd name="T27" fmla="*/ 0 h 2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5" h="216">
                    <a:moveTo>
                      <a:pt x="395" y="0"/>
                    </a:moveTo>
                    <a:cubicBezTo>
                      <a:pt x="376" y="8"/>
                      <a:pt x="364" y="31"/>
                      <a:pt x="338" y="48"/>
                    </a:cubicBezTo>
                    <a:cubicBezTo>
                      <a:pt x="312" y="65"/>
                      <a:pt x="281" y="86"/>
                      <a:pt x="242" y="102"/>
                    </a:cubicBezTo>
                    <a:cubicBezTo>
                      <a:pt x="203" y="118"/>
                      <a:pt x="138" y="136"/>
                      <a:pt x="104" y="147"/>
                    </a:cubicBezTo>
                    <a:cubicBezTo>
                      <a:pt x="70" y="158"/>
                      <a:pt x="51" y="161"/>
                      <a:pt x="35" y="168"/>
                    </a:cubicBezTo>
                    <a:cubicBezTo>
                      <a:pt x="19" y="175"/>
                      <a:pt x="12" y="185"/>
                      <a:pt x="8" y="192"/>
                    </a:cubicBezTo>
                    <a:cubicBezTo>
                      <a:pt x="4" y="199"/>
                      <a:pt x="0" y="210"/>
                      <a:pt x="8" y="213"/>
                    </a:cubicBezTo>
                    <a:cubicBezTo>
                      <a:pt x="16" y="216"/>
                      <a:pt x="46" y="216"/>
                      <a:pt x="59" y="213"/>
                    </a:cubicBezTo>
                    <a:cubicBezTo>
                      <a:pt x="72" y="210"/>
                      <a:pt x="67" y="201"/>
                      <a:pt x="86" y="192"/>
                    </a:cubicBezTo>
                    <a:cubicBezTo>
                      <a:pt x="105" y="183"/>
                      <a:pt x="138" y="170"/>
                      <a:pt x="173" y="159"/>
                    </a:cubicBezTo>
                    <a:cubicBezTo>
                      <a:pt x="208" y="148"/>
                      <a:pt x="263" y="140"/>
                      <a:pt x="299" y="126"/>
                    </a:cubicBezTo>
                    <a:cubicBezTo>
                      <a:pt x="335" y="112"/>
                      <a:pt x="366" y="93"/>
                      <a:pt x="392" y="72"/>
                    </a:cubicBezTo>
                    <a:cubicBezTo>
                      <a:pt x="418" y="51"/>
                      <a:pt x="454" y="12"/>
                      <a:pt x="455" y="0"/>
                    </a:cubicBezTo>
                    <a:lnTo>
                      <a:pt x="395" y="0"/>
                    </a:ln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38" name="Freeform 14"/>
              <p:cNvSpPr/>
              <p:nvPr/>
            </p:nvSpPr>
            <p:spPr bwMode="auto">
              <a:xfrm>
                <a:off x="1448" y="37"/>
                <a:ext cx="414" cy="108"/>
              </a:xfrm>
              <a:custGeom>
                <a:avLst/>
                <a:gdLst>
                  <a:gd name="T0" fmla="*/ 0 w 414"/>
                  <a:gd name="T1" fmla="*/ 11 h 108"/>
                  <a:gd name="T2" fmla="*/ 24 w 414"/>
                  <a:gd name="T3" fmla="*/ 11 h 108"/>
                  <a:gd name="T4" fmla="*/ 156 w 414"/>
                  <a:gd name="T5" fmla="*/ 2 h 108"/>
                  <a:gd name="T6" fmla="*/ 288 w 414"/>
                  <a:gd name="T7" fmla="*/ 23 h 108"/>
                  <a:gd name="T8" fmla="*/ 384 w 414"/>
                  <a:gd name="T9" fmla="*/ 53 h 108"/>
                  <a:gd name="T10" fmla="*/ 411 w 414"/>
                  <a:gd name="T11" fmla="*/ 74 h 108"/>
                  <a:gd name="T12" fmla="*/ 405 w 414"/>
                  <a:gd name="T13" fmla="*/ 104 h 108"/>
                  <a:gd name="T14" fmla="*/ 363 w 414"/>
                  <a:gd name="T15" fmla="*/ 101 h 108"/>
                  <a:gd name="T16" fmla="*/ 294 w 414"/>
                  <a:gd name="T17" fmla="*/ 77 h 108"/>
                  <a:gd name="T18" fmla="*/ 174 w 414"/>
                  <a:gd name="T19" fmla="*/ 50 h 108"/>
                  <a:gd name="T20" fmla="*/ 72 w 414"/>
                  <a:gd name="T21" fmla="*/ 62 h 108"/>
                  <a:gd name="T22" fmla="*/ 36 w 414"/>
                  <a:gd name="T23" fmla="*/ 59 h 108"/>
                  <a:gd name="T24" fmla="*/ 0 w 414"/>
                  <a:gd name="T25" fmla="*/ 11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4" h="108">
                    <a:moveTo>
                      <a:pt x="0" y="11"/>
                    </a:moveTo>
                    <a:lnTo>
                      <a:pt x="24" y="11"/>
                    </a:lnTo>
                    <a:cubicBezTo>
                      <a:pt x="50" y="9"/>
                      <a:pt x="112" y="0"/>
                      <a:pt x="156" y="2"/>
                    </a:cubicBezTo>
                    <a:cubicBezTo>
                      <a:pt x="200" y="4"/>
                      <a:pt x="250" y="15"/>
                      <a:pt x="288" y="23"/>
                    </a:cubicBezTo>
                    <a:cubicBezTo>
                      <a:pt x="326" y="31"/>
                      <a:pt x="363" y="44"/>
                      <a:pt x="384" y="53"/>
                    </a:cubicBezTo>
                    <a:cubicBezTo>
                      <a:pt x="405" y="62"/>
                      <a:pt x="408" y="66"/>
                      <a:pt x="411" y="74"/>
                    </a:cubicBezTo>
                    <a:cubicBezTo>
                      <a:pt x="414" y="82"/>
                      <a:pt x="413" y="100"/>
                      <a:pt x="405" y="104"/>
                    </a:cubicBezTo>
                    <a:cubicBezTo>
                      <a:pt x="397" y="108"/>
                      <a:pt x="381" y="105"/>
                      <a:pt x="363" y="101"/>
                    </a:cubicBezTo>
                    <a:cubicBezTo>
                      <a:pt x="345" y="97"/>
                      <a:pt x="325" y="85"/>
                      <a:pt x="294" y="77"/>
                    </a:cubicBezTo>
                    <a:cubicBezTo>
                      <a:pt x="263" y="69"/>
                      <a:pt x="211" y="53"/>
                      <a:pt x="174" y="50"/>
                    </a:cubicBezTo>
                    <a:cubicBezTo>
                      <a:pt x="137" y="47"/>
                      <a:pt x="95" y="61"/>
                      <a:pt x="72" y="62"/>
                    </a:cubicBezTo>
                    <a:cubicBezTo>
                      <a:pt x="49" y="63"/>
                      <a:pt x="48" y="66"/>
                      <a:pt x="36" y="59"/>
                    </a:cubicBezTo>
                    <a:cubicBezTo>
                      <a:pt x="24" y="52"/>
                      <a:pt x="13" y="36"/>
                      <a:pt x="0" y="11"/>
                    </a:cubicBezTo>
                    <a:close/>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39" name="Freeform 15"/>
              <p:cNvSpPr/>
              <p:nvPr/>
            </p:nvSpPr>
            <p:spPr bwMode="auto">
              <a:xfrm>
                <a:off x="1790" y="0"/>
                <a:ext cx="520" cy="225"/>
              </a:xfrm>
              <a:custGeom>
                <a:avLst/>
                <a:gdLst>
                  <a:gd name="T0" fmla="*/ 42 w 520"/>
                  <a:gd name="T1" fmla="*/ 0 h 225"/>
                  <a:gd name="T2" fmla="*/ 12 w 520"/>
                  <a:gd name="T3" fmla="*/ 24 h 225"/>
                  <a:gd name="T4" fmla="*/ 114 w 520"/>
                  <a:gd name="T5" fmla="*/ 54 h 225"/>
                  <a:gd name="T6" fmla="*/ 240 w 520"/>
                  <a:gd name="T7" fmla="*/ 117 h 225"/>
                  <a:gd name="T8" fmla="*/ 333 w 520"/>
                  <a:gd name="T9" fmla="*/ 153 h 225"/>
                  <a:gd name="T10" fmla="*/ 438 w 520"/>
                  <a:gd name="T11" fmla="*/ 219 h 225"/>
                  <a:gd name="T12" fmla="*/ 426 w 520"/>
                  <a:gd name="T13" fmla="*/ 192 h 225"/>
                  <a:gd name="T14" fmla="*/ 441 w 520"/>
                  <a:gd name="T15" fmla="*/ 180 h 225"/>
                  <a:gd name="T16" fmla="*/ 519 w 520"/>
                  <a:gd name="T17" fmla="*/ 216 h 225"/>
                  <a:gd name="T18" fmla="*/ 450 w 520"/>
                  <a:gd name="T19" fmla="*/ 162 h 225"/>
                  <a:gd name="T20" fmla="*/ 381 w 520"/>
                  <a:gd name="T21" fmla="*/ 135 h 225"/>
                  <a:gd name="T22" fmla="*/ 285 w 520"/>
                  <a:gd name="T23" fmla="*/ 84 h 225"/>
                  <a:gd name="T24" fmla="*/ 186 w 520"/>
                  <a:gd name="T25" fmla="*/ 18 h 225"/>
                  <a:gd name="T26" fmla="*/ 123 w 520"/>
                  <a:gd name="T27" fmla="*/ 0 h 225"/>
                  <a:gd name="T28" fmla="*/ 42 w 520"/>
                  <a:gd name="T29" fmla="*/ 0 h 2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0" h="225">
                    <a:moveTo>
                      <a:pt x="42" y="0"/>
                    </a:moveTo>
                    <a:cubicBezTo>
                      <a:pt x="24" y="4"/>
                      <a:pt x="0" y="15"/>
                      <a:pt x="12" y="24"/>
                    </a:cubicBezTo>
                    <a:cubicBezTo>
                      <a:pt x="24" y="33"/>
                      <a:pt x="76" y="39"/>
                      <a:pt x="114" y="54"/>
                    </a:cubicBezTo>
                    <a:cubicBezTo>
                      <a:pt x="152" y="69"/>
                      <a:pt x="203" y="100"/>
                      <a:pt x="240" y="117"/>
                    </a:cubicBezTo>
                    <a:cubicBezTo>
                      <a:pt x="277" y="134"/>
                      <a:pt x="300" y="136"/>
                      <a:pt x="333" y="153"/>
                    </a:cubicBezTo>
                    <a:cubicBezTo>
                      <a:pt x="366" y="170"/>
                      <a:pt x="423" y="213"/>
                      <a:pt x="438" y="219"/>
                    </a:cubicBezTo>
                    <a:cubicBezTo>
                      <a:pt x="453" y="225"/>
                      <a:pt x="426" y="198"/>
                      <a:pt x="426" y="192"/>
                    </a:cubicBezTo>
                    <a:cubicBezTo>
                      <a:pt x="426" y="186"/>
                      <a:pt x="426" y="176"/>
                      <a:pt x="441" y="180"/>
                    </a:cubicBezTo>
                    <a:cubicBezTo>
                      <a:pt x="456" y="184"/>
                      <a:pt x="518" y="219"/>
                      <a:pt x="519" y="216"/>
                    </a:cubicBezTo>
                    <a:cubicBezTo>
                      <a:pt x="520" y="213"/>
                      <a:pt x="473" y="176"/>
                      <a:pt x="450" y="162"/>
                    </a:cubicBezTo>
                    <a:cubicBezTo>
                      <a:pt x="427" y="148"/>
                      <a:pt x="408" y="148"/>
                      <a:pt x="381" y="135"/>
                    </a:cubicBezTo>
                    <a:cubicBezTo>
                      <a:pt x="354" y="122"/>
                      <a:pt x="318" y="104"/>
                      <a:pt x="285" y="84"/>
                    </a:cubicBezTo>
                    <a:cubicBezTo>
                      <a:pt x="252" y="64"/>
                      <a:pt x="213" y="32"/>
                      <a:pt x="186" y="18"/>
                    </a:cubicBezTo>
                    <a:cubicBezTo>
                      <a:pt x="159" y="4"/>
                      <a:pt x="147" y="2"/>
                      <a:pt x="123" y="0"/>
                    </a:cubicBezTo>
                    <a:lnTo>
                      <a:pt x="42" y="0"/>
                    </a:ln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0" name="Freeform 16"/>
              <p:cNvSpPr/>
              <p:nvPr/>
            </p:nvSpPr>
            <p:spPr bwMode="auto">
              <a:xfrm>
                <a:off x="1943" y="154"/>
                <a:ext cx="431" cy="233"/>
              </a:xfrm>
              <a:custGeom>
                <a:avLst/>
                <a:gdLst>
                  <a:gd name="T0" fmla="*/ 6 w 431"/>
                  <a:gd name="T1" fmla="*/ 38 h 233"/>
                  <a:gd name="T2" fmla="*/ 9 w 431"/>
                  <a:gd name="T3" fmla="*/ 20 h 233"/>
                  <a:gd name="T4" fmla="*/ 42 w 431"/>
                  <a:gd name="T5" fmla="*/ 2 h 233"/>
                  <a:gd name="T6" fmla="*/ 90 w 431"/>
                  <a:gd name="T7" fmla="*/ 35 h 233"/>
                  <a:gd name="T8" fmla="*/ 189 w 431"/>
                  <a:gd name="T9" fmla="*/ 89 h 233"/>
                  <a:gd name="T10" fmla="*/ 288 w 431"/>
                  <a:gd name="T11" fmla="*/ 140 h 233"/>
                  <a:gd name="T12" fmla="*/ 375 w 431"/>
                  <a:gd name="T13" fmla="*/ 176 h 233"/>
                  <a:gd name="T14" fmla="*/ 396 w 431"/>
                  <a:gd name="T15" fmla="*/ 176 h 233"/>
                  <a:gd name="T16" fmla="*/ 429 w 431"/>
                  <a:gd name="T17" fmla="*/ 212 h 233"/>
                  <a:gd name="T18" fmla="*/ 408 w 431"/>
                  <a:gd name="T19" fmla="*/ 233 h 233"/>
                  <a:gd name="T20" fmla="*/ 333 w 431"/>
                  <a:gd name="T21" fmla="*/ 212 h 233"/>
                  <a:gd name="T22" fmla="*/ 186 w 431"/>
                  <a:gd name="T23" fmla="*/ 143 h 233"/>
                  <a:gd name="T24" fmla="*/ 48 w 431"/>
                  <a:gd name="T25" fmla="*/ 68 h 233"/>
                  <a:gd name="T26" fmla="*/ 6 w 431"/>
                  <a:gd name="T27" fmla="*/ 38 h 2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1" h="233">
                    <a:moveTo>
                      <a:pt x="6" y="38"/>
                    </a:moveTo>
                    <a:cubicBezTo>
                      <a:pt x="0" y="26"/>
                      <a:pt x="3" y="26"/>
                      <a:pt x="9" y="20"/>
                    </a:cubicBezTo>
                    <a:cubicBezTo>
                      <a:pt x="15" y="14"/>
                      <a:pt x="29" y="0"/>
                      <a:pt x="42" y="2"/>
                    </a:cubicBezTo>
                    <a:cubicBezTo>
                      <a:pt x="55" y="4"/>
                      <a:pt x="66" y="21"/>
                      <a:pt x="90" y="35"/>
                    </a:cubicBezTo>
                    <a:cubicBezTo>
                      <a:pt x="114" y="49"/>
                      <a:pt x="156" y="72"/>
                      <a:pt x="189" y="89"/>
                    </a:cubicBezTo>
                    <a:cubicBezTo>
                      <a:pt x="222" y="106"/>
                      <a:pt x="257" y="126"/>
                      <a:pt x="288" y="140"/>
                    </a:cubicBezTo>
                    <a:cubicBezTo>
                      <a:pt x="319" y="154"/>
                      <a:pt x="357" y="170"/>
                      <a:pt x="375" y="176"/>
                    </a:cubicBezTo>
                    <a:cubicBezTo>
                      <a:pt x="393" y="182"/>
                      <a:pt x="387" y="170"/>
                      <a:pt x="396" y="176"/>
                    </a:cubicBezTo>
                    <a:cubicBezTo>
                      <a:pt x="405" y="182"/>
                      <a:pt x="427" y="203"/>
                      <a:pt x="429" y="212"/>
                    </a:cubicBezTo>
                    <a:cubicBezTo>
                      <a:pt x="431" y="221"/>
                      <a:pt x="424" y="233"/>
                      <a:pt x="408" y="233"/>
                    </a:cubicBezTo>
                    <a:cubicBezTo>
                      <a:pt x="392" y="233"/>
                      <a:pt x="370" y="227"/>
                      <a:pt x="333" y="212"/>
                    </a:cubicBezTo>
                    <a:cubicBezTo>
                      <a:pt x="296" y="197"/>
                      <a:pt x="234" y="167"/>
                      <a:pt x="186" y="143"/>
                    </a:cubicBezTo>
                    <a:cubicBezTo>
                      <a:pt x="138" y="119"/>
                      <a:pt x="78" y="86"/>
                      <a:pt x="48" y="68"/>
                    </a:cubicBezTo>
                    <a:cubicBezTo>
                      <a:pt x="18" y="50"/>
                      <a:pt x="12" y="50"/>
                      <a:pt x="6" y="38"/>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1" name="Freeform 17"/>
              <p:cNvSpPr/>
              <p:nvPr/>
            </p:nvSpPr>
            <p:spPr bwMode="auto">
              <a:xfrm>
                <a:off x="2262" y="87"/>
                <a:ext cx="396" cy="227"/>
              </a:xfrm>
              <a:custGeom>
                <a:avLst/>
                <a:gdLst>
                  <a:gd name="T0" fmla="*/ 2 w 396"/>
                  <a:gd name="T1" fmla="*/ 9 h 227"/>
                  <a:gd name="T2" fmla="*/ 53 w 396"/>
                  <a:gd name="T3" fmla="*/ 66 h 227"/>
                  <a:gd name="T4" fmla="*/ 176 w 396"/>
                  <a:gd name="T5" fmla="*/ 132 h 227"/>
                  <a:gd name="T6" fmla="*/ 293 w 396"/>
                  <a:gd name="T7" fmla="*/ 189 h 227"/>
                  <a:gd name="T8" fmla="*/ 341 w 396"/>
                  <a:gd name="T9" fmla="*/ 222 h 227"/>
                  <a:gd name="T10" fmla="*/ 377 w 396"/>
                  <a:gd name="T11" fmla="*/ 219 h 227"/>
                  <a:gd name="T12" fmla="*/ 377 w 396"/>
                  <a:gd name="T13" fmla="*/ 180 h 227"/>
                  <a:gd name="T14" fmla="*/ 260 w 396"/>
                  <a:gd name="T15" fmla="*/ 126 h 227"/>
                  <a:gd name="T16" fmla="*/ 113 w 396"/>
                  <a:gd name="T17" fmla="*/ 51 h 227"/>
                  <a:gd name="T18" fmla="*/ 41 w 396"/>
                  <a:gd name="T19" fmla="*/ 9 h 227"/>
                  <a:gd name="T20" fmla="*/ 2 w 396"/>
                  <a:gd name="T21" fmla="*/ 9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6" h="227">
                    <a:moveTo>
                      <a:pt x="2" y="9"/>
                    </a:moveTo>
                    <a:cubicBezTo>
                      <a:pt x="4" y="18"/>
                      <a:pt x="24" y="45"/>
                      <a:pt x="53" y="66"/>
                    </a:cubicBezTo>
                    <a:cubicBezTo>
                      <a:pt x="82" y="87"/>
                      <a:pt x="136" y="111"/>
                      <a:pt x="176" y="132"/>
                    </a:cubicBezTo>
                    <a:cubicBezTo>
                      <a:pt x="216" y="153"/>
                      <a:pt x="266" y="174"/>
                      <a:pt x="293" y="189"/>
                    </a:cubicBezTo>
                    <a:cubicBezTo>
                      <a:pt x="320" y="204"/>
                      <a:pt x="327" y="217"/>
                      <a:pt x="341" y="222"/>
                    </a:cubicBezTo>
                    <a:cubicBezTo>
                      <a:pt x="355" y="227"/>
                      <a:pt x="371" y="226"/>
                      <a:pt x="377" y="219"/>
                    </a:cubicBezTo>
                    <a:cubicBezTo>
                      <a:pt x="383" y="212"/>
                      <a:pt x="396" y="195"/>
                      <a:pt x="377" y="180"/>
                    </a:cubicBezTo>
                    <a:cubicBezTo>
                      <a:pt x="358" y="165"/>
                      <a:pt x="304" y="147"/>
                      <a:pt x="260" y="126"/>
                    </a:cubicBezTo>
                    <a:cubicBezTo>
                      <a:pt x="216" y="105"/>
                      <a:pt x="149" y="70"/>
                      <a:pt x="113" y="51"/>
                    </a:cubicBezTo>
                    <a:cubicBezTo>
                      <a:pt x="77" y="32"/>
                      <a:pt x="60" y="17"/>
                      <a:pt x="41" y="9"/>
                    </a:cubicBezTo>
                    <a:cubicBezTo>
                      <a:pt x="22" y="1"/>
                      <a:pt x="0" y="0"/>
                      <a:pt x="2" y="9"/>
                    </a:cubicBezTo>
                    <a:close/>
                  </a:path>
                </a:pathLst>
              </a:custGeom>
              <a:gradFill rotWithShape="0">
                <a:gsLst>
                  <a:gs pos="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2" name="Freeform 18"/>
              <p:cNvSpPr/>
              <p:nvPr/>
            </p:nvSpPr>
            <p:spPr bwMode="auto">
              <a:xfrm>
                <a:off x="2264" y="240"/>
                <a:ext cx="516" cy="223"/>
              </a:xfrm>
              <a:custGeom>
                <a:avLst/>
                <a:gdLst>
                  <a:gd name="T0" fmla="*/ 3 w 516"/>
                  <a:gd name="T1" fmla="*/ 10 h 223"/>
                  <a:gd name="T2" fmla="*/ 105 w 516"/>
                  <a:gd name="T3" fmla="*/ 97 h 223"/>
                  <a:gd name="T4" fmla="*/ 243 w 516"/>
                  <a:gd name="T5" fmla="*/ 178 h 223"/>
                  <a:gd name="T6" fmla="*/ 357 w 516"/>
                  <a:gd name="T7" fmla="*/ 217 h 223"/>
                  <a:gd name="T8" fmla="*/ 498 w 516"/>
                  <a:gd name="T9" fmla="*/ 214 h 223"/>
                  <a:gd name="T10" fmla="*/ 468 w 516"/>
                  <a:gd name="T11" fmla="*/ 187 h 223"/>
                  <a:gd name="T12" fmla="*/ 309 w 516"/>
                  <a:gd name="T13" fmla="*/ 136 h 223"/>
                  <a:gd name="T14" fmla="*/ 123 w 516"/>
                  <a:gd name="T15" fmla="*/ 34 h 223"/>
                  <a:gd name="T16" fmla="*/ 3 w 516"/>
                  <a:gd name="T17" fmla="*/ 10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6" h="223">
                    <a:moveTo>
                      <a:pt x="3" y="10"/>
                    </a:moveTo>
                    <a:cubicBezTo>
                      <a:pt x="0" y="20"/>
                      <a:pt x="65" y="69"/>
                      <a:pt x="105" y="97"/>
                    </a:cubicBezTo>
                    <a:cubicBezTo>
                      <a:pt x="145" y="125"/>
                      <a:pt x="201" y="158"/>
                      <a:pt x="243" y="178"/>
                    </a:cubicBezTo>
                    <a:cubicBezTo>
                      <a:pt x="285" y="198"/>
                      <a:pt x="315" y="211"/>
                      <a:pt x="357" y="217"/>
                    </a:cubicBezTo>
                    <a:cubicBezTo>
                      <a:pt x="399" y="223"/>
                      <a:pt x="480" y="219"/>
                      <a:pt x="498" y="214"/>
                    </a:cubicBezTo>
                    <a:cubicBezTo>
                      <a:pt x="516" y="209"/>
                      <a:pt x="499" y="200"/>
                      <a:pt x="468" y="187"/>
                    </a:cubicBezTo>
                    <a:cubicBezTo>
                      <a:pt x="437" y="174"/>
                      <a:pt x="366" y="161"/>
                      <a:pt x="309" y="136"/>
                    </a:cubicBezTo>
                    <a:cubicBezTo>
                      <a:pt x="252" y="111"/>
                      <a:pt x="172" y="54"/>
                      <a:pt x="123" y="34"/>
                    </a:cubicBezTo>
                    <a:cubicBezTo>
                      <a:pt x="74" y="14"/>
                      <a:pt x="6" y="0"/>
                      <a:pt x="3" y="10"/>
                    </a:cubicBezTo>
                    <a:close/>
                  </a:path>
                </a:pathLst>
              </a:custGeom>
              <a:gradFill rotWithShape="0">
                <a:gsLst>
                  <a:gs pos="0">
                    <a:schemeClr val="bg2"/>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3" name="Freeform 19"/>
              <p:cNvSpPr/>
              <p:nvPr/>
            </p:nvSpPr>
            <p:spPr bwMode="auto">
              <a:xfrm>
                <a:off x="2723" y="324"/>
                <a:ext cx="414" cy="100"/>
              </a:xfrm>
              <a:custGeom>
                <a:avLst/>
                <a:gdLst>
                  <a:gd name="T0" fmla="*/ 69 w 414"/>
                  <a:gd name="T1" fmla="*/ 60 h 100"/>
                  <a:gd name="T2" fmla="*/ 12 w 414"/>
                  <a:gd name="T3" fmla="*/ 42 h 100"/>
                  <a:gd name="T4" fmla="*/ 3 w 414"/>
                  <a:gd name="T5" fmla="*/ 15 h 100"/>
                  <a:gd name="T6" fmla="*/ 30 w 414"/>
                  <a:gd name="T7" fmla="*/ 0 h 100"/>
                  <a:gd name="T8" fmla="*/ 117 w 414"/>
                  <a:gd name="T9" fmla="*/ 18 h 100"/>
                  <a:gd name="T10" fmla="*/ 243 w 414"/>
                  <a:gd name="T11" fmla="*/ 48 h 100"/>
                  <a:gd name="T12" fmla="*/ 387 w 414"/>
                  <a:gd name="T13" fmla="*/ 48 h 100"/>
                  <a:gd name="T14" fmla="*/ 408 w 414"/>
                  <a:gd name="T15" fmla="*/ 54 h 100"/>
                  <a:gd name="T16" fmla="*/ 381 w 414"/>
                  <a:gd name="T17" fmla="*/ 87 h 100"/>
                  <a:gd name="T18" fmla="*/ 318 w 414"/>
                  <a:gd name="T19" fmla="*/ 99 h 100"/>
                  <a:gd name="T20" fmla="*/ 195 w 414"/>
                  <a:gd name="T21" fmla="*/ 93 h 100"/>
                  <a:gd name="T22" fmla="*/ 69 w 414"/>
                  <a:gd name="T23" fmla="*/ 60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4" h="100">
                    <a:moveTo>
                      <a:pt x="69" y="60"/>
                    </a:moveTo>
                    <a:cubicBezTo>
                      <a:pt x="39" y="52"/>
                      <a:pt x="23" y="49"/>
                      <a:pt x="12" y="42"/>
                    </a:cubicBezTo>
                    <a:cubicBezTo>
                      <a:pt x="1" y="35"/>
                      <a:pt x="0" y="22"/>
                      <a:pt x="3" y="15"/>
                    </a:cubicBezTo>
                    <a:cubicBezTo>
                      <a:pt x="6" y="8"/>
                      <a:pt x="11" y="0"/>
                      <a:pt x="30" y="0"/>
                    </a:cubicBezTo>
                    <a:cubicBezTo>
                      <a:pt x="49" y="0"/>
                      <a:pt x="82" y="10"/>
                      <a:pt x="117" y="18"/>
                    </a:cubicBezTo>
                    <a:cubicBezTo>
                      <a:pt x="152" y="26"/>
                      <a:pt x="198" y="43"/>
                      <a:pt x="243" y="48"/>
                    </a:cubicBezTo>
                    <a:cubicBezTo>
                      <a:pt x="288" y="53"/>
                      <a:pt x="360" y="47"/>
                      <a:pt x="387" y="48"/>
                    </a:cubicBezTo>
                    <a:cubicBezTo>
                      <a:pt x="414" y="49"/>
                      <a:pt x="409" y="48"/>
                      <a:pt x="408" y="54"/>
                    </a:cubicBezTo>
                    <a:cubicBezTo>
                      <a:pt x="407" y="60"/>
                      <a:pt x="396" y="80"/>
                      <a:pt x="381" y="87"/>
                    </a:cubicBezTo>
                    <a:cubicBezTo>
                      <a:pt x="366" y="94"/>
                      <a:pt x="349" y="98"/>
                      <a:pt x="318" y="99"/>
                    </a:cubicBezTo>
                    <a:cubicBezTo>
                      <a:pt x="287" y="100"/>
                      <a:pt x="237" y="99"/>
                      <a:pt x="195" y="93"/>
                    </a:cubicBezTo>
                    <a:cubicBezTo>
                      <a:pt x="153" y="87"/>
                      <a:pt x="99" y="68"/>
                      <a:pt x="69" y="6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4" name="Freeform 20"/>
              <p:cNvSpPr/>
              <p:nvPr/>
            </p:nvSpPr>
            <p:spPr bwMode="auto">
              <a:xfrm>
                <a:off x="3165" y="375"/>
                <a:ext cx="150" cy="72"/>
              </a:xfrm>
              <a:custGeom>
                <a:avLst/>
                <a:gdLst>
                  <a:gd name="T0" fmla="*/ 3 w 150"/>
                  <a:gd name="T1" fmla="*/ 67 h 72"/>
                  <a:gd name="T2" fmla="*/ 84 w 150"/>
                  <a:gd name="T3" fmla="*/ 19 h 72"/>
                  <a:gd name="T4" fmla="*/ 123 w 150"/>
                  <a:gd name="T5" fmla="*/ 1 h 72"/>
                  <a:gd name="T6" fmla="*/ 150 w 150"/>
                  <a:gd name="T7" fmla="*/ 22 h 72"/>
                  <a:gd name="T8" fmla="*/ 123 w 150"/>
                  <a:gd name="T9" fmla="*/ 55 h 72"/>
                  <a:gd name="T10" fmla="*/ 90 w 150"/>
                  <a:gd name="T11" fmla="*/ 70 h 72"/>
                  <a:gd name="T12" fmla="*/ 0 w 150"/>
                  <a:gd name="T13" fmla="*/ 67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0" h="72">
                    <a:moveTo>
                      <a:pt x="3" y="67"/>
                    </a:moveTo>
                    <a:cubicBezTo>
                      <a:pt x="16" y="59"/>
                      <a:pt x="64" y="30"/>
                      <a:pt x="84" y="19"/>
                    </a:cubicBezTo>
                    <a:cubicBezTo>
                      <a:pt x="104" y="8"/>
                      <a:pt x="112" y="0"/>
                      <a:pt x="123" y="1"/>
                    </a:cubicBezTo>
                    <a:cubicBezTo>
                      <a:pt x="134" y="2"/>
                      <a:pt x="150" y="13"/>
                      <a:pt x="150" y="22"/>
                    </a:cubicBezTo>
                    <a:cubicBezTo>
                      <a:pt x="150" y="31"/>
                      <a:pt x="133" y="47"/>
                      <a:pt x="123" y="55"/>
                    </a:cubicBezTo>
                    <a:cubicBezTo>
                      <a:pt x="113" y="63"/>
                      <a:pt x="110" y="68"/>
                      <a:pt x="90" y="70"/>
                    </a:cubicBezTo>
                    <a:cubicBezTo>
                      <a:pt x="70" y="72"/>
                      <a:pt x="35" y="69"/>
                      <a:pt x="0" y="67"/>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5" name="Freeform 21"/>
              <p:cNvSpPr/>
              <p:nvPr/>
            </p:nvSpPr>
            <p:spPr bwMode="auto">
              <a:xfrm>
                <a:off x="3463" y="267"/>
                <a:ext cx="148" cy="91"/>
              </a:xfrm>
              <a:custGeom>
                <a:avLst/>
                <a:gdLst>
                  <a:gd name="T0" fmla="*/ 1 w 148"/>
                  <a:gd name="T1" fmla="*/ 69 h 91"/>
                  <a:gd name="T2" fmla="*/ 25 w 148"/>
                  <a:gd name="T3" fmla="*/ 51 h 91"/>
                  <a:gd name="T4" fmla="*/ 100 w 148"/>
                  <a:gd name="T5" fmla="*/ 9 h 91"/>
                  <a:gd name="T6" fmla="*/ 133 w 148"/>
                  <a:gd name="T7" fmla="*/ 3 h 91"/>
                  <a:gd name="T8" fmla="*/ 136 w 148"/>
                  <a:gd name="T9" fmla="*/ 27 h 91"/>
                  <a:gd name="T10" fmla="*/ 61 w 148"/>
                  <a:gd name="T11" fmla="*/ 75 h 91"/>
                  <a:gd name="T12" fmla="*/ 19 w 148"/>
                  <a:gd name="T13" fmla="*/ 90 h 91"/>
                  <a:gd name="T14" fmla="*/ 1 w 148"/>
                  <a:gd name="T15" fmla="*/ 69 h 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 h="91">
                    <a:moveTo>
                      <a:pt x="1" y="69"/>
                    </a:moveTo>
                    <a:cubicBezTo>
                      <a:pt x="2" y="63"/>
                      <a:pt x="9" y="61"/>
                      <a:pt x="25" y="51"/>
                    </a:cubicBezTo>
                    <a:cubicBezTo>
                      <a:pt x="41" y="41"/>
                      <a:pt x="82" y="17"/>
                      <a:pt x="100" y="9"/>
                    </a:cubicBezTo>
                    <a:cubicBezTo>
                      <a:pt x="118" y="1"/>
                      <a:pt x="127" y="0"/>
                      <a:pt x="133" y="3"/>
                    </a:cubicBezTo>
                    <a:cubicBezTo>
                      <a:pt x="139" y="6"/>
                      <a:pt x="148" y="15"/>
                      <a:pt x="136" y="27"/>
                    </a:cubicBezTo>
                    <a:cubicBezTo>
                      <a:pt x="124" y="39"/>
                      <a:pt x="80" y="65"/>
                      <a:pt x="61" y="75"/>
                    </a:cubicBezTo>
                    <a:cubicBezTo>
                      <a:pt x="42" y="85"/>
                      <a:pt x="29" y="91"/>
                      <a:pt x="19" y="90"/>
                    </a:cubicBezTo>
                    <a:cubicBezTo>
                      <a:pt x="9" y="89"/>
                      <a:pt x="0" y="75"/>
                      <a:pt x="1" y="69"/>
                    </a:cubicBezTo>
                    <a:close/>
                  </a:path>
                </a:pathLst>
              </a:custGeom>
              <a:gradFill rotWithShape="0">
                <a:gsLst>
                  <a:gs pos="0">
                    <a:schemeClr val="bg2"/>
                  </a:gs>
                  <a:gs pos="100000">
                    <a:schemeClr val="accent2"/>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6" name="Freeform 22"/>
              <p:cNvSpPr/>
              <p:nvPr/>
            </p:nvSpPr>
            <p:spPr bwMode="auto">
              <a:xfrm>
                <a:off x="3580" y="58"/>
                <a:ext cx="938" cy="158"/>
              </a:xfrm>
              <a:custGeom>
                <a:avLst/>
                <a:gdLst>
                  <a:gd name="T0" fmla="*/ 172 w 938"/>
                  <a:gd name="T1" fmla="*/ 86 h 158"/>
                  <a:gd name="T2" fmla="*/ 61 w 938"/>
                  <a:gd name="T3" fmla="*/ 137 h 158"/>
                  <a:gd name="T4" fmla="*/ 16 w 938"/>
                  <a:gd name="T5" fmla="*/ 155 h 158"/>
                  <a:gd name="T6" fmla="*/ 7 w 938"/>
                  <a:gd name="T7" fmla="*/ 122 h 158"/>
                  <a:gd name="T8" fmla="*/ 58 w 938"/>
                  <a:gd name="T9" fmla="*/ 80 h 158"/>
                  <a:gd name="T10" fmla="*/ 172 w 938"/>
                  <a:gd name="T11" fmla="*/ 38 h 158"/>
                  <a:gd name="T12" fmla="*/ 304 w 938"/>
                  <a:gd name="T13" fmla="*/ 11 h 158"/>
                  <a:gd name="T14" fmla="*/ 463 w 938"/>
                  <a:gd name="T15" fmla="*/ 2 h 158"/>
                  <a:gd name="T16" fmla="*/ 631 w 938"/>
                  <a:gd name="T17" fmla="*/ 23 h 158"/>
                  <a:gd name="T18" fmla="*/ 796 w 938"/>
                  <a:gd name="T19" fmla="*/ 53 h 158"/>
                  <a:gd name="T20" fmla="*/ 841 w 938"/>
                  <a:gd name="T21" fmla="*/ 47 h 158"/>
                  <a:gd name="T22" fmla="*/ 907 w 938"/>
                  <a:gd name="T23" fmla="*/ 71 h 158"/>
                  <a:gd name="T24" fmla="*/ 919 w 938"/>
                  <a:gd name="T25" fmla="*/ 101 h 158"/>
                  <a:gd name="T26" fmla="*/ 793 w 938"/>
                  <a:gd name="T27" fmla="*/ 98 h 158"/>
                  <a:gd name="T28" fmla="*/ 634 w 938"/>
                  <a:gd name="T29" fmla="*/ 62 h 158"/>
                  <a:gd name="T30" fmla="*/ 439 w 938"/>
                  <a:gd name="T31" fmla="*/ 38 h 158"/>
                  <a:gd name="T32" fmla="*/ 238 w 938"/>
                  <a:gd name="T33" fmla="*/ 59 h 158"/>
                  <a:gd name="T34" fmla="*/ 172 w 938"/>
                  <a:gd name="T35" fmla="*/ 86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8" h="158">
                    <a:moveTo>
                      <a:pt x="172" y="86"/>
                    </a:moveTo>
                    <a:cubicBezTo>
                      <a:pt x="142" y="99"/>
                      <a:pt x="87" y="126"/>
                      <a:pt x="61" y="137"/>
                    </a:cubicBezTo>
                    <a:cubicBezTo>
                      <a:pt x="35" y="148"/>
                      <a:pt x="25" y="158"/>
                      <a:pt x="16" y="155"/>
                    </a:cubicBezTo>
                    <a:cubicBezTo>
                      <a:pt x="7" y="152"/>
                      <a:pt x="0" y="134"/>
                      <a:pt x="7" y="122"/>
                    </a:cubicBezTo>
                    <a:cubicBezTo>
                      <a:pt x="14" y="110"/>
                      <a:pt x="31" y="94"/>
                      <a:pt x="58" y="80"/>
                    </a:cubicBezTo>
                    <a:cubicBezTo>
                      <a:pt x="85" y="66"/>
                      <a:pt x="131" y="49"/>
                      <a:pt x="172" y="38"/>
                    </a:cubicBezTo>
                    <a:cubicBezTo>
                      <a:pt x="213" y="27"/>
                      <a:pt x="256" y="17"/>
                      <a:pt x="304" y="11"/>
                    </a:cubicBezTo>
                    <a:cubicBezTo>
                      <a:pt x="352" y="5"/>
                      <a:pt x="409" y="0"/>
                      <a:pt x="463" y="2"/>
                    </a:cubicBezTo>
                    <a:cubicBezTo>
                      <a:pt x="517" y="4"/>
                      <a:pt x="576" y="15"/>
                      <a:pt x="631" y="23"/>
                    </a:cubicBezTo>
                    <a:cubicBezTo>
                      <a:pt x="686" y="31"/>
                      <a:pt x="761" y="49"/>
                      <a:pt x="796" y="53"/>
                    </a:cubicBezTo>
                    <a:cubicBezTo>
                      <a:pt x="831" y="57"/>
                      <a:pt x="823" y="44"/>
                      <a:pt x="841" y="47"/>
                    </a:cubicBezTo>
                    <a:cubicBezTo>
                      <a:pt x="859" y="50"/>
                      <a:pt x="894" y="62"/>
                      <a:pt x="907" y="71"/>
                    </a:cubicBezTo>
                    <a:cubicBezTo>
                      <a:pt x="920" y="80"/>
                      <a:pt x="938" y="97"/>
                      <a:pt x="919" y="101"/>
                    </a:cubicBezTo>
                    <a:cubicBezTo>
                      <a:pt x="900" y="105"/>
                      <a:pt x="840" y="104"/>
                      <a:pt x="793" y="98"/>
                    </a:cubicBezTo>
                    <a:cubicBezTo>
                      <a:pt x="746" y="92"/>
                      <a:pt x="693" y="72"/>
                      <a:pt x="634" y="62"/>
                    </a:cubicBezTo>
                    <a:cubicBezTo>
                      <a:pt x="575" y="52"/>
                      <a:pt x="505" y="38"/>
                      <a:pt x="439" y="38"/>
                    </a:cubicBezTo>
                    <a:cubicBezTo>
                      <a:pt x="373" y="38"/>
                      <a:pt x="284" y="51"/>
                      <a:pt x="238" y="59"/>
                    </a:cubicBezTo>
                    <a:cubicBezTo>
                      <a:pt x="192" y="67"/>
                      <a:pt x="202" y="73"/>
                      <a:pt x="172" y="86"/>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7" name="Freeform 23"/>
              <p:cNvSpPr/>
              <p:nvPr/>
            </p:nvSpPr>
            <p:spPr bwMode="auto">
              <a:xfrm>
                <a:off x="3686" y="145"/>
                <a:ext cx="372" cy="98"/>
              </a:xfrm>
              <a:custGeom>
                <a:avLst/>
                <a:gdLst>
                  <a:gd name="T0" fmla="*/ 18 w 372"/>
                  <a:gd name="T1" fmla="*/ 47 h 98"/>
                  <a:gd name="T2" fmla="*/ 141 w 372"/>
                  <a:gd name="T3" fmla="*/ 17 h 98"/>
                  <a:gd name="T4" fmla="*/ 246 w 372"/>
                  <a:gd name="T5" fmla="*/ 2 h 98"/>
                  <a:gd name="T6" fmla="*/ 351 w 372"/>
                  <a:gd name="T7" fmla="*/ 5 h 98"/>
                  <a:gd name="T8" fmla="*/ 372 w 372"/>
                  <a:gd name="T9" fmla="*/ 23 h 98"/>
                  <a:gd name="T10" fmla="*/ 354 w 372"/>
                  <a:gd name="T11" fmla="*/ 44 h 98"/>
                  <a:gd name="T12" fmla="*/ 264 w 372"/>
                  <a:gd name="T13" fmla="*/ 50 h 98"/>
                  <a:gd name="T14" fmla="*/ 168 w 372"/>
                  <a:gd name="T15" fmla="*/ 53 h 98"/>
                  <a:gd name="T16" fmla="*/ 72 w 372"/>
                  <a:gd name="T17" fmla="*/ 77 h 98"/>
                  <a:gd name="T18" fmla="*/ 15 w 372"/>
                  <a:gd name="T19" fmla="*/ 95 h 98"/>
                  <a:gd name="T20" fmla="*/ 0 w 372"/>
                  <a:gd name="T21" fmla="*/ 56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 h="98">
                    <a:moveTo>
                      <a:pt x="18" y="47"/>
                    </a:moveTo>
                    <a:cubicBezTo>
                      <a:pt x="60" y="36"/>
                      <a:pt x="103" y="25"/>
                      <a:pt x="141" y="17"/>
                    </a:cubicBezTo>
                    <a:cubicBezTo>
                      <a:pt x="179" y="9"/>
                      <a:pt x="211" y="4"/>
                      <a:pt x="246" y="2"/>
                    </a:cubicBezTo>
                    <a:cubicBezTo>
                      <a:pt x="281" y="0"/>
                      <a:pt x="330" y="1"/>
                      <a:pt x="351" y="5"/>
                    </a:cubicBezTo>
                    <a:cubicBezTo>
                      <a:pt x="372" y="9"/>
                      <a:pt x="372" y="17"/>
                      <a:pt x="372" y="23"/>
                    </a:cubicBezTo>
                    <a:cubicBezTo>
                      <a:pt x="372" y="29"/>
                      <a:pt x="372" y="40"/>
                      <a:pt x="354" y="44"/>
                    </a:cubicBezTo>
                    <a:cubicBezTo>
                      <a:pt x="336" y="48"/>
                      <a:pt x="295" y="49"/>
                      <a:pt x="264" y="50"/>
                    </a:cubicBezTo>
                    <a:cubicBezTo>
                      <a:pt x="233" y="51"/>
                      <a:pt x="200" y="49"/>
                      <a:pt x="168" y="53"/>
                    </a:cubicBezTo>
                    <a:cubicBezTo>
                      <a:pt x="136" y="57"/>
                      <a:pt x="98" y="70"/>
                      <a:pt x="72" y="77"/>
                    </a:cubicBezTo>
                    <a:cubicBezTo>
                      <a:pt x="46" y="84"/>
                      <a:pt x="27" y="98"/>
                      <a:pt x="15" y="95"/>
                    </a:cubicBezTo>
                    <a:cubicBezTo>
                      <a:pt x="3" y="92"/>
                      <a:pt x="1" y="74"/>
                      <a:pt x="0" y="56"/>
                    </a:cubicBezTo>
                  </a:path>
                </a:pathLst>
              </a:custGeom>
              <a:gradFill rotWithShape="0">
                <a:gsLst>
                  <a:gs pos="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8" name="Freeform 24"/>
              <p:cNvSpPr/>
              <p:nvPr/>
            </p:nvSpPr>
            <p:spPr bwMode="auto">
              <a:xfrm>
                <a:off x="3618" y="308"/>
                <a:ext cx="318" cy="158"/>
              </a:xfrm>
              <a:custGeom>
                <a:avLst/>
                <a:gdLst>
                  <a:gd name="T0" fmla="*/ 0 w 318"/>
                  <a:gd name="T1" fmla="*/ 158 h 158"/>
                  <a:gd name="T2" fmla="*/ 12 w 318"/>
                  <a:gd name="T3" fmla="*/ 137 h 158"/>
                  <a:gd name="T4" fmla="*/ 162 w 318"/>
                  <a:gd name="T5" fmla="*/ 71 h 158"/>
                  <a:gd name="T6" fmla="*/ 249 w 318"/>
                  <a:gd name="T7" fmla="*/ 20 h 158"/>
                  <a:gd name="T8" fmla="*/ 285 w 318"/>
                  <a:gd name="T9" fmla="*/ 2 h 158"/>
                  <a:gd name="T10" fmla="*/ 309 w 318"/>
                  <a:gd name="T11" fmla="*/ 11 h 158"/>
                  <a:gd name="T12" fmla="*/ 303 w 318"/>
                  <a:gd name="T13" fmla="*/ 47 h 158"/>
                  <a:gd name="T14" fmla="*/ 219 w 318"/>
                  <a:gd name="T15" fmla="*/ 89 h 158"/>
                  <a:gd name="T16" fmla="*/ 108 w 318"/>
                  <a:gd name="T17" fmla="*/ 140 h 158"/>
                  <a:gd name="T18" fmla="*/ 57 w 318"/>
                  <a:gd name="T19" fmla="*/ 152 h 158"/>
                  <a:gd name="T20" fmla="*/ 0 w 318"/>
                  <a:gd name="T21" fmla="*/ 158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8" h="158">
                    <a:moveTo>
                      <a:pt x="0" y="158"/>
                    </a:moveTo>
                    <a:lnTo>
                      <a:pt x="12" y="137"/>
                    </a:lnTo>
                    <a:cubicBezTo>
                      <a:pt x="39" y="123"/>
                      <a:pt x="122" y="90"/>
                      <a:pt x="162" y="71"/>
                    </a:cubicBezTo>
                    <a:cubicBezTo>
                      <a:pt x="202" y="52"/>
                      <a:pt x="229" y="31"/>
                      <a:pt x="249" y="20"/>
                    </a:cubicBezTo>
                    <a:cubicBezTo>
                      <a:pt x="269" y="9"/>
                      <a:pt x="275" y="4"/>
                      <a:pt x="285" y="2"/>
                    </a:cubicBezTo>
                    <a:cubicBezTo>
                      <a:pt x="295" y="0"/>
                      <a:pt x="306" y="4"/>
                      <a:pt x="309" y="11"/>
                    </a:cubicBezTo>
                    <a:cubicBezTo>
                      <a:pt x="312" y="18"/>
                      <a:pt x="318" y="34"/>
                      <a:pt x="303" y="47"/>
                    </a:cubicBezTo>
                    <a:cubicBezTo>
                      <a:pt x="288" y="60"/>
                      <a:pt x="252" y="74"/>
                      <a:pt x="219" y="89"/>
                    </a:cubicBezTo>
                    <a:cubicBezTo>
                      <a:pt x="186" y="104"/>
                      <a:pt x="135" y="130"/>
                      <a:pt x="108" y="140"/>
                    </a:cubicBezTo>
                    <a:cubicBezTo>
                      <a:pt x="81" y="150"/>
                      <a:pt x="74" y="150"/>
                      <a:pt x="57" y="152"/>
                    </a:cubicBezTo>
                    <a:cubicBezTo>
                      <a:pt x="40" y="154"/>
                      <a:pt x="23" y="154"/>
                      <a:pt x="0" y="158"/>
                    </a:cubicBezTo>
                    <a:close/>
                  </a:path>
                </a:pathLst>
              </a:custGeom>
              <a:gradFill rotWithShape="0">
                <a:gsLst>
                  <a:gs pos="0">
                    <a:schemeClr val="bg2"/>
                  </a:gs>
                  <a:gs pos="50000">
                    <a:schemeClr val="accent2"/>
                  </a:gs>
                  <a:gs pos="100000">
                    <a:schemeClr val="bg2"/>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49" name="Freeform 25"/>
              <p:cNvSpPr/>
              <p:nvPr/>
            </p:nvSpPr>
            <p:spPr bwMode="auto">
              <a:xfrm>
                <a:off x="3413" y="291"/>
                <a:ext cx="380" cy="174"/>
              </a:xfrm>
              <a:custGeom>
                <a:avLst/>
                <a:gdLst>
                  <a:gd name="T0" fmla="*/ 3 w 380"/>
                  <a:gd name="T1" fmla="*/ 165 h 174"/>
                  <a:gd name="T2" fmla="*/ 129 w 380"/>
                  <a:gd name="T3" fmla="*/ 93 h 174"/>
                  <a:gd name="T4" fmla="*/ 261 w 380"/>
                  <a:gd name="T5" fmla="*/ 30 h 174"/>
                  <a:gd name="T6" fmla="*/ 351 w 380"/>
                  <a:gd name="T7" fmla="*/ 0 h 174"/>
                  <a:gd name="T8" fmla="*/ 378 w 380"/>
                  <a:gd name="T9" fmla="*/ 27 h 174"/>
                  <a:gd name="T10" fmla="*/ 336 w 380"/>
                  <a:gd name="T11" fmla="*/ 51 h 174"/>
                  <a:gd name="T12" fmla="*/ 291 w 380"/>
                  <a:gd name="T13" fmla="*/ 60 h 174"/>
                  <a:gd name="T14" fmla="*/ 240 w 380"/>
                  <a:gd name="T15" fmla="*/ 75 h 174"/>
                  <a:gd name="T16" fmla="*/ 189 w 380"/>
                  <a:gd name="T17" fmla="*/ 120 h 174"/>
                  <a:gd name="T18" fmla="*/ 102 w 380"/>
                  <a:gd name="T19" fmla="*/ 174 h 174"/>
                  <a:gd name="T20" fmla="*/ 0 w 380"/>
                  <a:gd name="T21" fmla="*/ 162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0" h="174">
                    <a:moveTo>
                      <a:pt x="3" y="165"/>
                    </a:moveTo>
                    <a:cubicBezTo>
                      <a:pt x="24" y="153"/>
                      <a:pt x="86" y="115"/>
                      <a:pt x="129" y="93"/>
                    </a:cubicBezTo>
                    <a:cubicBezTo>
                      <a:pt x="172" y="71"/>
                      <a:pt x="224" y="45"/>
                      <a:pt x="261" y="30"/>
                    </a:cubicBezTo>
                    <a:cubicBezTo>
                      <a:pt x="298" y="15"/>
                      <a:pt x="332" y="0"/>
                      <a:pt x="351" y="0"/>
                    </a:cubicBezTo>
                    <a:cubicBezTo>
                      <a:pt x="370" y="0"/>
                      <a:pt x="380" y="19"/>
                      <a:pt x="378" y="27"/>
                    </a:cubicBezTo>
                    <a:cubicBezTo>
                      <a:pt x="376" y="35"/>
                      <a:pt x="350" y="46"/>
                      <a:pt x="336" y="51"/>
                    </a:cubicBezTo>
                    <a:cubicBezTo>
                      <a:pt x="322" y="56"/>
                      <a:pt x="307" y="56"/>
                      <a:pt x="291" y="60"/>
                    </a:cubicBezTo>
                    <a:cubicBezTo>
                      <a:pt x="275" y="64"/>
                      <a:pt x="257" y="65"/>
                      <a:pt x="240" y="75"/>
                    </a:cubicBezTo>
                    <a:cubicBezTo>
                      <a:pt x="223" y="85"/>
                      <a:pt x="212" y="104"/>
                      <a:pt x="189" y="120"/>
                    </a:cubicBezTo>
                    <a:cubicBezTo>
                      <a:pt x="166" y="136"/>
                      <a:pt x="133" y="167"/>
                      <a:pt x="102" y="174"/>
                    </a:cubicBezTo>
                    <a:lnTo>
                      <a:pt x="0" y="162"/>
                    </a:lnTo>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4" name="Freeform 26"/>
              <p:cNvSpPr/>
              <p:nvPr/>
            </p:nvSpPr>
            <p:spPr bwMode="auto">
              <a:xfrm>
                <a:off x="4178" y="187"/>
                <a:ext cx="523" cy="69"/>
              </a:xfrm>
              <a:custGeom>
                <a:avLst/>
                <a:gdLst>
                  <a:gd name="T0" fmla="*/ 84 w 523"/>
                  <a:gd name="T1" fmla="*/ 11 h 69"/>
                  <a:gd name="T2" fmla="*/ 27 w 523"/>
                  <a:gd name="T3" fmla="*/ 5 h 69"/>
                  <a:gd name="T4" fmla="*/ 9 w 523"/>
                  <a:gd name="T5" fmla="*/ 35 h 69"/>
                  <a:gd name="T6" fmla="*/ 81 w 523"/>
                  <a:gd name="T7" fmla="*/ 56 h 69"/>
                  <a:gd name="T8" fmla="*/ 255 w 523"/>
                  <a:gd name="T9" fmla="*/ 68 h 69"/>
                  <a:gd name="T10" fmla="*/ 432 w 523"/>
                  <a:gd name="T11" fmla="*/ 50 h 69"/>
                  <a:gd name="T12" fmla="*/ 513 w 523"/>
                  <a:gd name="T13" fmla="*/ 5 h 69"/>
                  <a:gd name="T14" fmla="*/ 372 w 523"/>
                  <a:gd name="T15" fmla="*/ 20 h 69"/>
                  <a:gd name="T16" fmla="*/ 141 w 523"/>
                  <a:gd name="T17" fmla="*/ 14 h 69"/>
                  <a:gd name="T18" fmla="*/ 84 w 523"/>
                  <a:gd name="T19" fmla="*/ 1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3" h="69">
                    <a:moveTo>
                      <a:pt x="84" y="11"/>
                    </a:moveTo>
                    <a:cubicBezTo>
                      <a:pt x="65" y="9"/>
                      <a:pt x="40" y="1"/>
                      <a:pt x="27" y="5"/>
                    </a:cubicBezTo>
                    <a:cubicBezTo>
                      <a:pt x="14" y="9"/>
                      <a:pt x="0" y="27"/>
                      <a:pt x="9" y="35"/>
                    </a:cubicBezTo>
                    <a:cubicBezTo>
                      <a:pt x="18" y="43"/>
                      <a:pt x="40" y="51"/>
                      <a:pt x="81" y="56"/>
                    </a:cubicBezTo>
                    <a:cubicBezTo>
                      <a:pt x="122" y="61"/>
                      <a:pt x="197" y="69"/>
                      <a:pt x="255" y="68"/>
                    </a:cubicBezTo>
                    <a:cubicBezTo>
                      <a:pt x="313" y="67"/>
                      <a:pt x="389" y="60"/>
                      <a:pt x="432" y="50"/>
                    </a:cubicBezTo>
                    <a:cubicBezTo>
                      <a:pt x="475" y="40"/>
                      <a:pt x="523" y="10"/>
                      <a:pt x="513" y="5"/>
                    </a:cubicBezTo>
                    <a:cubicBezTo>
                      <a:pt x="503" y="0"/>
                      <a:pt x="434" y="19"/>
                      <a:pt x="372" y="20"/>
                    </a:cubicBezTo>
                    <a:cubicBezTo>
                      <a:pt x="310" y="21"/>
                      <a:pt x="189" y="15"/>
                      <a:pt x="141" y="14"/>
                    </a:cubicBezTo>
                    <a:cubicBezTo>
                      <a:pt x="93" y="13"/>
                      <a:pt x="103" y="13"/>
                      <a:pt x="84" y="11"/>
                    </a:cubicBezTo>
                    <a:close/>
                  </a:path>
                </a:pathLst>
              </a:custGeom>
              <a:gradFill rotWithShape="0">
                <a:gsLst>
                  <a:gs pos="0">
                    <a:schemeClr val="bg2"/>
                  </a:gs>
                  <a:gs pos="100000">
                    <a:schemeClr val="accent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51" name="Freeform 27"/>
              <p:cNvSpPr/>
              <p:nvPr/>
            </p:nvSpPr>
            <p:spPr bwMode="auto">
              <a:xfrm>
                <a:off x="4689" y="186"/>
                <a:ext cx="537" cy="120"/>
              </a:xfrm>
              <a:custGeom>
                <a:avLst/>
                <a:gdLst>
                  <a:gd name="T0" fmla="*/ 23 w 537"/>
                  <a:gd name="T1" fmla="*/ 6 h 120"/>
                  <a:gd name="T2" fmla="*/ 188 w 537"/>
                  <a:gd name="T3" fmla="*/ 3 h 120"/>
                  <a:gd name="T4" fmla="*/ 323 w 537"/>
                  <a:gd name="T5" fmla="*/ 27 h 120"/>
                  <a:gd name="T6" fmla="*/ 464 w 537"/>
                  <a:gd name="T7" fmla="*/ 69 h 120"/>
                  <a:gd name="T8" fmla="*/ 521 w 537"/>
                  <a:gd name="T9" fmla="*/ 90 h 120"/>
                  <a:gd name="T10" fmla="*/ 533 w 537"/>
                  <a:gd name="T11" fmla="*/ 105 h 120"/>
                  <a:gd name="T12" fmla="*/ 497 w 537"/>
                  <a:gd name="T13" fmla="*/ 120 h 120"/>
                  <a:gd name="T14" fmla="*/ 452 w 537"/>
                  <a:gd name="T15" fmla="*/ 108 h 120"/>
                  <a:gd name="T16" fmla="*/ 350 w 537"/>
                  <a:gd name="T17" fmla="*/ 72 h 120"/>
                  <a:gd name="T18" fmla="*/ 158 w 537"/>
                  <a:gd name="T19" fmla="*/ 39 h 120"/>
                  <a:gd name="T20" fmla="*/ 50 w 537"/>
                  <a:gd name="T21" fmla="*/ 39 h 120"/>
                  <a:gd name="T22" fmla="*/ 23 w 537"/>
                  <a:gd name="T23" fmla="*/ 6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37" h="120">
                    <a:moveTo>
                      <a:pt x="23" y="6"/>
                    </a:moveTo>
                    <a:cubicBezTo>
                      <a:pt x="46" y="0"/>
                      <a:pt x="138" y="0"/>
                      <a:pt x="188" y="3"/>
                    </a:cubicBezTo>
                    <a:cubicBezTo>
                      <a:pt x="238" y="6"/>
                      <a:pt x="277" y="16"/>
                      <a:pt x="323" y="27"/>
                    </a:cubicBezTo>
                    <a:cubicBezTo>
                      <a:pt x="369" y="38"/>
                      <a:pt x="431" y="59"/>
                      <a:pt x="464" y="69"/>
                    </a:cubicBezTo>
                    <a:cubicBezTo>
                      <a:pt x="497" y="79"/>
                      <a:pt x="509" y="84"/>
                      <a:pt x="521" y="90"/>
                    </a:cubicBezTo>
                    <a:cubicBezTo>
                      <a:pt x="533" y="96"/>
                      <a:pt x="537" y="100"/>
                      <a:pt x="533" y="105"/>
                    </a:cubicBezTo>
                    <a:cubicBezTo>
                      <a:pt x="529" y="110"/>
                      <a:pt x="510" y="120"/>
                      <a:pt x="497" y="120"/>
                    </a:cubicBezTo>
                    <a:cubicBezTo>
                      <a:pt x="484" y="120"/>
                      <a:pt x="476" y="116"/>
                      <a:pt x="452" y="108"/>
                    </a:cubicBezTo>
                    <a:cubicBezTo>
                      <a:pt x="428" y="100"/>
                      <a:pt x="399" y="84"/>
                      <a:pt x="350" y="72"/>
                    </a:cubicBezTo>
                    <a:cubicBezTo>
                      <a:pt x="301" y="60"/>
                      <a:pt x="208" y="45"/>
                      <a:pt x="158" y="39"/>
                    </a:cubicBezTo>
                    <a:cubicBezTo>
                      <a:pt x="108" y="33"/>
                      <a:pt x="72" y="43"/>
                      <a:pt x="50" y="39"/>
                    </a:cubicBezTo>
                    <a:cubicBezTo>
                      <a:pt x="28" y="35"/>
                      <a:pt x="0" y="12"/>
                      <a:pt x="23" y="6"/>
                    </a:cubicBezTo>
                    <a:close/>
                  </a:path>
                </a:pathLst>
              </a:custGeom>
              <a:gradFill rotWithShape="0">
                <a:gsLst>
                  <a:gs pos="0">
                    <a:schemeClr val="bg2"/>
                  </a:gs>
                  <a:gs pos="50000">
                    <a:schemeClr val="accent2"/>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52" name="Freeform 28"/>
              <p:cNvSpPr/>
              <p:nvPr/>
            </p:nvSpPr>
            <p:spPr bwMode="auto">
              <a:xfrm>
                <a:off x="4968" y="312"/>
                <a:ext cx="800" cy="143"/>
              </a:xfrm>
              <a:custGeom>
                <a:avLst/>
                <a:gdLst>
                  <a:gd name="T0" fmla="*/ 800 w 800"/>
                  <a:gd name="T1" fmla="*/ 24 h 143"/>
                  <a:gd name="T2" fmla="*/ 782 w 800"/>
                  <a:gd name="T3" fmla="*/ 15 h 143"/>
                  <a:gd name="T4" fmla="*/ 659 w 800"/>
                  <a:gd name="T5" fmla="*/ 63 h 143"/>
                  <a:gd name="T6" fmla="*/ 500 w 800"/>
                  <a:gd name="T7" fmla="*/ 84 h 143"/>
                  <a:gd name="T8" fmla="*/ 326 w 800"/>
                  <a:gd name="T9" fmla="*/ 69 h 143"/>
                  <a:gd name="T10" fmla="*/ 98 w 800"/>
                  <a:gd name="T11" fmla="*/ 21 h 143"/>
                  <a:gd name="T12" fmla="*/ 11 w 800"/>
                  <a:gd name="T13" fmla="*/ 6 h 143"/>
                  <a:gd name="T14" fmla="*/ 32 w 800"/>
                  <a:gd name="T15" fmla="*/ 60 h 143"/>
                  <a:gd name="T16" fmla="*/ 155 w 800"/>
                  <a:gd name="T17" fmla="*/ 96 h 143"/>
                  <a:gd name="T18" fmla="*/ 410 w 800"/>
                  <a:gd name="T19" fmla="*/ 138 h 143"/>
                  <a:gd name="T20" fmla="*/ 596 w 800"/>
                  <a:gd name="T21" fmla="*/ 129 h 143"/>
                  <a:gd name="T22" fmla="*/ 737 w 800"/>
                  <a:gd name="T23" fmla="*/ 90 h 143"/>
                  <a:gd name="T24" fmla="*/ 788 w 800"/>
                  <a:gd name="T25" fmla="*/ 69 h 143"/>
                  <a:gd name="T26" fmla="*/ 800 w 800"/>
                  <a:gd name="T27" fmla="*/ 24 h 1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00" h="143">
                    <a:moveTo>
                      <a:pt x="800" y="24"/>
                    </a:moveTo>
                    <a:lnTo>
                      <a:pt x="782" y="15"/>
                    </a:lnTo>
                    <a:cubicBezTo>
                      <a:pt x="759" y="21"/>
                      <a:pt x="706" y="51"/>
                      <a:pt x="659" y="63"/>
                    </a:cubicBezTo>
                    <a:cubicBezTo>
                      <a:pt x="612" y="75"/>
                      <a:pt x="555" y="83"/>
                      <a:pt x="500" y="84"/>
                    </a:cubicBezTo>
                    <a:cubicBezTo>
                      <a:pt x="445" y="85"/>
                      <a:pt x="393" y="79"/>
                      <a:pt x="326" y="69"/>
                    </a:cubicBezTo>
                    <a:cubicBezTo>
                      <a:pt x="259" y="59"/>
                      <a:pt x="150" y="31"/>
                      <a:pt x="98" y="21"/>
                    </a:cubicBezTo>
                    <a:cubicBezTo>
                      <a:pt x="46" y="11"/>
                      <a:pt x="22" y="0"/>
                      <a:pt x="11" y="6"/>
                    </a:cubicBezTo>
                    <a:cubicBezTo>
                      <a:pt x="0" y="12"/>
                      <a:pt x="8" y="45"/>
                      <a:pt x="32" y="60"/>
                    </a:cubicBezTo>
                    <a:cubicBezTo>
                      <a:pt x="56" y="75"/>
                      <a:pt x="92" y="83"/>
                      <a:pt x="155" y="96"/>
                    </a:cubicBezTo>
                    <a:cubicBezTo>
                      <a:pt x="218" y="109"/>
                      <a:pt x="337" y="133"/>
                      <a:pt x="410" y="138"/>
                    </a:cubicBezTo>
                    <a:cubicBezTo>
                      <a:pt x="483" y="143"/>
                      <a:pt x="542" y="137"/>
                      <a:pt x="596" y="129"/>
                    </a:cubicBezTo>
                    <a:cubicBezTo>
                      <a:pt x="650" y="121"/>
                      <a:pt x="705" y="100"/>
                      <a:pt x="737" y="90"/>
                    </a:cubicBezTo>
                    <a:cubicBezTo>
                      <a:pt x="769" y="80"/>
                      <a:pt x="780" y="80"/>
                      <a:pt x="788" y="69"/>
                    </a:cubicBezTo>
                    <a:cubicBezTo>
                      <a:pt x="796" y="58"/>
                      <a:pt x="792" y="39"/>
                      <a:pt x="800" y="24"/>
                    </a:cubicBezTo>
                    <a:close/>
                  </a:path>
                </a:pathLst>
              </a:custGeom>
              <a:gradFill rotWithShape="0">
                <a:gsLst>
                  <a:gs pos="0">
                    <a:schemeClr val="bg2"/>
                  </a:gs>
                  <a:gs pos="50000">
                    <a:schemeClr val="accent2"/>
                  </a:gs>
                  <a:gs pos="100000">
                    <a:schemeClr val="bg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53" name="Freeform 29"/>
              <p:cNvSpPr/>
              <p:nvPr/>
            </p:nvSpPr>
            <p:spPr bwMode="auto">
              <a:xfrm>
                <a:off x="5318" y="240"/>
                <a:ext cx="402" cy="115"/>
              </a:xfrm>
              <a:custGeom>
                <a:avLst/>
                <a:gdLst>
                  <a:gd name="T0" fmla="*/ 402 w 402"/>
                  <a:gd name="T1" fmla="*/ 0 h 115"/>
                  <a:gd name="T2" fmla="*/ 384 w 402"/>
                  <a:gd name="T3" fmla="*/ 12 h 115"/>
                  <a:gd name="T4" fmla="*/ 276 w 402"/>
                  <a:gd name="T5" fmla="*/ 51 h 115"/>
                  <a:gd name="T6" fmla="*/ 165 w 402"/>
                  <a:gd name="T7" fmla="*/ 66 h 115"/>
                  <a:gd name="T8" fmla="*/ 51 w 402"/>
                  <a:gd name="T9" fmla="*/ 57 h 115"/>
                  <a:gd name="T10" fmla="*/ 15 w 402"/>
                  <a:gd name="T11" fmla="*/ 54 h 115"/>
                  <a:gd name="T12" fmla="*/ 3 w 402"/>
                  <a:gd name="T13" fmla="*/ 69 h 115"/>
                  <a:gd name="T14" fmla="*/ 9 w 402"/>
                  <a:gd name="T15" fmla="*/ 93 h 115"/>
                  <a:gd name="T16" fmla="*/ 54 w 402"/>
                  <a:gd name="T17" fmla="*/ 102 h 115"/>
                  <a:gd name="T18" fmla="*/ 198 w 402"/>
                  <a:gd name="T19" fmla="*/ 111 h 115"/>
                  <a:gd name="T20" fmla="*/ 336 w 402"/>
                  <a:gd name="T21" fmla="*/ 75 h 115"/>
                  <a:gd name="T22" fmla="*/ 375 w 402"/>
                  <a:gd name="T23" fmla="*/ 54 h 115"/>
                  <a:gd name="T24" fmla="*/ 402 w 402"/>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2" h="115">
                    <a:moveTo>
                      <a:pt x="402" y="0"/>
                    </a:moveTo>
                    <a:lnTo>
                      <a:pt x="384" y="12"/>
                    </a:lnTo>
                    <a:cubicBezTo>
                      <a:pt x="363" y="20"/>
                      <a:pt x="312" y="42"/>
                      <a:pt x="276" y="51"/>
                    </a:cubicBezTo>
                    <a:cubicBezTo>
                      <a:pt x="240" y="60"/>
                      <a:pt x="202" y="65"/>
                      <a:pt x="165" y="66"/>
                    </a:cubicBezTo>
                    <a:cubicBezTo>
                      <a:pt x="128" y="67"/>
                      <a:pt x="76" y="59"/>
                      <a:pt x="51" y="57"/>
                    </a:cubicBezTo>
                    <a:cubicBezTo>
                      <a:pt x="26" y="55"/>
                      <a:pt x="23" y="52"/>
                      <a:pt x="15" y="54"/>
                    </a:cubicBezTo>
                    <a:cubicBezTo>
                      <a:pt x="7" y="56"/>
                      <a:pt x="4" y="63"/>
                      <a:pt x="3" y="69"/>
                    </a:cubicBezTo>
                    <a:cubicBezTo>
                      <a:pt x="2" y="75"/>
                      <a:pt x="0" y="88"/>
                      <a:pt x="9" y="93"/>
                    </a:cubicBezTo>
                    <a:cubicBezTo>
                      <a:pt x="18" y="98"/>
                      <a:pt x="22" y="99"/>
                      <a:pt x="54" y="102"/>
                    </a:cubicBezTo>
                    <a:cubicBezTo>
                      <a:pt x="86" y="105"/>
                      <a:pt x="151" y="115"/>
                      <a:pt x="198" y="111"/>
                    </a:cubicBezTo>
                    <a:cubicBezTo>
                      <a:pt x="245" y="107"/>
                      <a:pt x="307" y="84"/>
                      <a:pt x="336" y="75"/>
                    </a:cubicBezTo>
                    <a:cubicBezTo>
                      <a:pt x="365" y="66"/>
                      <a:pt x="365" y="65"/>
                      <a:pt x="375" y="54"/>
                    </a:cubicBezTo>
                    <a:cubicBezTo>
                      <a:pt x="385" y="43"/>
                      <a:pt x="392" y="26"/>
                      <a:pt x="402" y="0"/>
                    </a:cubicBezTo>
                    <a:close/>
                  </a:path>
                </a:pathLst>
              </a:custGeom>
              <a:gradFill rotWithShape="0">
                <a:gsLst>
                  <a:gs pos="0">
                    <a:schemeClr val="bg2"/>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grpSp>
        <p:grpSp>
          <p:nvGrpSpPr>
            <p:cNvPr id="1050" name="Group 30"/>
            <p:cNvGrpSpPr/>
            <p:nvPr/>
          </p:nvGrpSpPr>
          <p:grpSpPr bwMode="auto">
            <a:xfrm>
              <a:off x="0" y="4080"/>
              <a:ext cx="5776" cy="87"/>
              <a:chOff x="0" y="4185"/>
              <a:chExt cx="5776" cy="87"/>
            </a:xfrm>
          </p:grpSpPr>
          <p:sp>
            <p:nvSpPr>
              <p:cNvPr id="5" name="Freeform 31"/>
              <p:cNvSpPr/>
              <p:nvPr/>
            </p:nvSpPr>
            <p:spPr bwMode="auto">
              <a:xfrm>
                <a:off x="4041" y="4200"/>
                <a:ext cx="1735" cy="72"/>
              </a:xfrm>
              <a:custGeom>
                <a:avLst/>
                <a:gdLst>
                  <a:gd name="T0" fmla="*/ 165 w 1735"/>
                  <a:gd name="T1" fmla="*/ 6 h 72"/>
                  <a:gd name="T2" fmla="*/ 450 w 1735"/>
                  <a:gd name="T3" fmla="*/ 3 h 72"/>
                  <a:gd name="T4" fmla="*/ 714 w 1735"/>
                  <a:gd name="T5" fmla="*/ 12 h 72"/>
                  <a:gd name="T6" fmla="*/ 957 w 1735"/>
                  <a:gd name="T7" fmla="*/ 24 h 72"/>
                  <a:gd name="T8" fmla="*/ 1173 w 1735"/>
                  <a:gd name="T9" fmla="*/ 24 h 72"/>
                  <a:gd name="T10" fmla="*/ 1473 w 1735"/>
                  <a:gd name="T11" fmla="*/ 15 h 72"/>
                  <a:gd name="T12" fmla="*/ 1617 w 1735"/>
                  <a:gd name="T13" fmla="*/ 0 h 72"/>
                  <a:gd name="T14" fmla="*/ 1719 w 1735"/>
                  <a:gd name="T15" fmla="*/ 15 h 72"/>
                  <a:gd name="T16" fmla="*/ 1716 w 1735"/>
                  <a:gd name="T17" fmla="*/ 66 h 72"/>
                  <a:gd name="T18" fmla="*/ 1632 w 1735"/>
                  <a:gd name="T19" fmla="*/ 51 h 72"/>
                  <a:gd name="T20" fmla="*/ 1407 w 1735"/>
                  <a:gd name="T21" fmla="*/ 51 h 72"/>
                  <a:gd name="T22" fmla="*/ 1191 w 1735"/>
                  <a:gd name="T23" fmla="*/ 48 h 72"/>
                  <a:gd name="T24" fmla="*/ 870 w 1735"/>
                  <a:gd name="T25" fmla="*/ 60 h 72"/>
                  <a:gd name="T26" fmla="*/ 492 w 1735"/>
                  <a:gd name="T27" fmla="*/ 48 h 72"/>
                  <a:gd name="T28" fmla="*/ 291 w 1735"/>
                  <a:gd name="T29" fmla="*/ 27 h 72"/>
                  <a:gd name="T30" fmla="*/ 21 w 1735"/>
                  <a:gd name="T31" fmla="*/ 36 h 72"/>
                  <a:gd name="T32" fmla="*/ 165 w 1735"/>
                  <a:gd name="T33" fmla="*/ 6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35" h="72">
                    <a:moveTo>
                      <a:pt x="165" y="6"/>
                    </a:moveTo>
                    <a:cubicBezTo>
                      <a:pt x="236" y="1"/>
                      <a:pt x="359" y="2"/>
                      <a:pt x="450" y="3"/>
                    </a:cubicBezTo>
                    <a:cubicBezTo>
                      <a:pt x="541" y="4"/>
                      <a:pt x="630" y="9"/>
                      <a:pt x="714" y="12"/>
                    </a:cubicBezTo>
                    <a:cubicBezTo>
                      <a:pt x="798" y="15"/>
                      <a:pt x="881" y="22"/>
                      <a:pt x="957" y="24"/>
                    </a:cubicBezTo>
                    <a:cubicBezTo>
                      <a:pt x="1033" y="26"/>
                      <a:pt x="1087" y="25"/>
                      <a:pt x="1173" y="24"/>
                    </a:cubicBezTo>
                    <a:cubicBezTo>
                      <a:pt x="1259" y="23"/>
                      <a:pt x="1399" y="19"/>
                      <a:pt x="1473" y="15"/>
                    </a:cubicBezTo>
                    <a:cubicBezTo>
                      <a:pt x="1547" y="11"/>
                      <a:pt x="1576" y="0"/>
                      <a:pt x="1617" y="0"/>
                    </a:cubicBezTo>
                    <a:cubicBezTo>
                      <a:pt x="1658" y="0"/>
                      <a:pt x="1703" y="4"/>
                      <a:pt x="1719" y="15"/>
                    </a:cubicBezTo>
                    <a:cubicBezTo>
                      <a:pt x="1735" y="26"/>
                      <a:pt x="1730" y="60"/>
                      <a:pt x="1716" y="66"/>
                    </a:cubicBezTo>
                    <a:cubicBezTo>
                      <a:pt x="1702" y="72"/>
                      <a:pt x="1683" y="53"/>
                      <a:pt x="1632" y="51"/>
                    </a:cubicBezTo>
                    <a:cubicBezTo>
                      <a:pt x="1581" y="49"/>
                      <a:pt x="1480" y="51"/>
                      <a:pt x="1407" y="51"/>
                    </a:cubicBezTo>
                    <a:cubicBezTo>
                      <a:pt x="1334" y="51"/>
                      <a:pt x="1280" y="47"/>
                      <a:pt x="1191" y="48"/>
                    </a:cubicBezTo>
                    <a:cubicBezTo>
                      <a:pt x="1102" y="49"/>
                      <a:pt x="986" y="60"/>
                      <a:pt x="870" y="60"/>
                    </a:cubicBezTo>
                    <a:cubicBezTo>
                      <a:pt x="754" y="60"/>
                      <a:pt x="588" y="53"/>
                      <a:pt x="492" y="48"/>
                    </a:cubicBezTo>
                    <a:cubicBezTo>
                      <a:pt x="396" y="43"/>
                      <a:pt x="369" y="29"/>
                      <a:pt x="291" y="27"/>
                    </a:cubicBezTo>
                    <a:cubicBezTo>
                      <a:pt x="213" y="25"/>
                      <a:pt x="42" y="39"/>
                      <a:pt x="21" y="36"/>
                    </a:cubicBezTo>
                    <a:cubicBezTo>
                      <a:pt x="0" y="33"/>
                      <a:pt x="94" y="11"/>
                      <a:pt x="165"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56" name="Freeform 32"/>
              <p:cNvSpPr/>
              <p:nvPr/>
            </p:nvSpPr>
            <p:spPr bwMode="auto">
              <a:xfrm>
                <a:off x="1727" y="4191"/>
                <a:ext cx="2655" cy="60"/>
              </a:xfrm>
              <a:custGeom>
                <a:avLst/>
                <a:gdLst>
                  <a:gd name="T0" fmla="*/ 2641 w 2655"/>
                  <a:gd name="T1" fmla="*/ 6 h 60"/>
                  <a:gd name="T2" fmla="*/ 2620 w 2655"/>
                  <a:gd name="T3" fmla="*/ 30 h 60"/>
                  <a:gd name="T4" fmla="*/ 2368 w 2655"/>
                  <a:gd name="T5" fmla="*/ 45 h 60"/>
                  <a:gd name="T6" fmla="*/ 2023 w 2655"/>
                  <a:gd name="T7" fmla="*/ 60 h 60"/>
                  <a:gd name="T8" fmla="*/ 1786 w 2655"/>
                  <a:gd name="T9" fmla="*/ 48 h 60"/>
                  <a:gd name="T10" fmla="*/ 1525 w 2655"/>
                  <a:gd name="T11" fmla="*/ 36 h 60"/>
                  <a:gd name="T12" fmla="*/ 1195 w 2655"/>
                  <a:gd name="T13" fmla="*/ 45 h 60"/>
                  <a:gd name="T14" fmla="*/ 817 w 2655"/>
                  <a:gd name="T15" fmla="*/ 39 h 60"/>
                  <a:gd name="T16" fmla="*/ 499 w 2655"/>
                  <a:gd name="T17" fmla="*/ 27 h 60"/>
                  <a:gd name="T18" fmla="*/ 136 w 2655"/>
                  <a:gd name="T19" fmla="*/ 39 h 60"/>
                  <a:gd name="T20" fmla="*/ 10 w 2655"/>
                  <a:gd name="T21" fmla="*/ 33 h 60"/>
                  <a:gd name="T22" fmla="*/ 76 w 2655"/>
                  <a:gd name="T23" fmla="*/ 24 h 60"/>
                  <a:gd name="T24" fmla="*/ 310 w 2655"/>
                  <a:gd name="T25" fmla="*/ 18 h 60"/>
                  <a:gd name="T26" fmla="*/ 544 w 2655"/>
                  <a:gd name="T27" fmla="*/ 0 h 60"/>
                  <a:gd name="T28" fmla="*/ 853 w 2655"/>
                  <a:gd name="T29" fmla="*/ 21 h 60"/>
                  <a:gd name="T30" fmla="*/ 1114 w 2655"/>
                  <a:gd name="T31" fmla="*/ 21 h 60"/>
                  <a:gd name="T32" fmla="*/ 1399 w 2655"/>
                  <a:gd name="T33" fmla="*/ 3 h 60"/>
                  <a:gd name="T34" fmla="*/ 1588 w 2655"/>
                  <a:gd name="T35" fmla="*/ 9 h 60"/>
                  <a:gd name="T36" fmla="*/ 1807 w 2655"/>
                  <a:gd name="T37" fmla="*/ 21 h 60"/>
                  <a:gd name="T38" fmla="*/ 2035 w 2655"/>
                  <a:gd name="T39" fmla="*/ 12 h 60"/>
                  <a:gd name="T40" fmla="*/ 2290 w 2655"/>
                  <a:gd name="T41" fmla="*/ 18 h 60"/>
                  <a:gd name="T42" fmla="*/ 2596 w 2655"/>
                  <a:gd name="T43" fmla="*/ 3 h 60"/>
                  <a:gd name="T44" fmla="*/ 2641 w 2655"/>
                  <a:gd name="T45" fmla="*/ 6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5" h="60">
                    <a:moveTo>
                      <a:pt x="2641" y="6"/>
                    </a:moveTo>
                    <a:lnTo>
                      <a:pt x="2620" y="30"/>
                    </a:lnTo>
                    <a:cubicBezTo>
                      <a:pt x="2575" y="36"/>
                      <a:pt x="2467" y="40"/>
                      <a:pt x="2368" y="45"/>
                    </a:cubicBezTo>
                    <a:cubicBezTo>
                      <a:pt x="2269" y="50"/>
                      <a:pt x="2120" y="60"/>
                      <a:pt x="2023" y="60"/>
                    </a:cubicBezTo>
                    <a:cubicBezTo>
                      <a:pt x="1926" y="60"/>
                      <a:pt x="1869" y="52"/>
                      <a:pt x="1786" y="48"/>
                    </a:cubicBezTo>
                    <a:cubicBezTo>
                      <a:pt x="1703" y="44"/>
                      <a:pt x="1623" y="36"/>
                      <a:pt x="1525" y="36"/>
                    </a:cubicBezTo>
                    <a:cubicBezTo>
                      <a:pt x="1427" y="36"/>
                      <a:pt x="1313" y="44"/>
                      <a:pt x="1195" y="45"/>
                    </a:cubicBezTo>
                    <a:cubicBezTo>
                      <a:pt x="1077" y="46"/>
                      <a:pt x="933" y="42"/>
                      <a:pt x="817" y="39"/>
                    </a:cubicBezTo>
                    <a:cubicBezTo>
                      <a:pt x="701" y="36"/>
                      <a:pt x="612" y="27"/>
                      <a:pt x="499" y="27"/>
                    </a:cubicBezTo>
                    <a:cubicBezTo>
                      <a:pt x="386" y="27"/>
                      <a:pt x="217" y="38"/>
                      <a:pt x="136" y="39"/>
                    </a:cubicBezTo>
                    <a:cubicBezTo>
                      <a:pt x="55" y="40"/>
                      <a:pt x="20" y="36"/>
                      <a:pt x="10" y="33"/>
                    </a:cubicBezTo>
                    <a:cubicBezTo>
                      <a:pt x="0" y="30"/>
                      <a:pt x="26" y="27"/>
                      <a:pt x="76" y="24"/>
                    </a:cubicBezTo>
                    <a:cubicBezTo>
                      <a:pt x="126" y="21"/>
                      <a:pt x="232" y="22"/>
                      <a:pt x="310" y="18"/>
                    </a:cubicBezTo>
                    <a:cubicBezTo>
                      <a:pt x="388" y="14"/>
                      <a:pt x="454" y="0"/>
                      <a:pt x="544" y="0"/>
                    </a:cubicBezTo>
                    <a:cubicBezTo>
                      <a:pt x="634" y="0"/>
                      <a:pt x="758" y="18"/>
                      <a:pt x="853" y="21"/>
                    </a:cubicBezTo>
                    <a:cubicBezTo>
                      <a:pt x="948" y="24"/>
                      <a:pt x="1023" y="24"/>
                      <a:pt x="1114" y="21"/>
                    </a:cubicBezTo>
                    <a:cubicBezTo>
                      <a:pt x="1205" y="18"/>
                      <a:pt x="1320" y="5"/>
                      <a:pt x="1399" y="3"/>
                    </a:cubicBezTo>
                    <a:cubicBezTo>
                      <a:pt x="1478" y="1"/>
                      <a:pt x="1520" y="6"/>
                      <a:pt x="1588" y="9"/>
                    </a:cubicBezTo>
                    <a:cubicBezTo>
                      <a:pt x="1656" y="12"/>
                      <a:pt x="1733" y="21"/>
                      <a:pt x="1807" y="21"/>
                    </a:cubicBezTo>
                    <a:cubicBezTo>
                      <a:pt x="1881" y="21"/>
                      <a:pt x="1955" y="12"/>
                      <a:pt x="2035" y="12"/>
                    </a:cubicBezTo>
                    <a:cubicBezTo>
                      <a:pt x="2115" y="12"/>
                      <a:pt x="2197" y="19"/>
                      <a:pt x="2290" y="18"/>
                    </a:cubicBezTo>
                    <a:cubicBezTo>
                      <a:pt x="2383" y="17"/>
                      <a:pt x="2537" y="5"/>
                      <a:pt x="2596" y="3"/>
                    </a:cubicBezTo>
                    <a:cubicBezTo>
                      <a:pt x="2655" y="1"/>
                      <a:pt x="2651" y="3"/>
                      <a:pt x="2641" y="6"/>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057" name="Freeform 33"/>
              <p:cNvSpPr/>
              <p:nvPr/>
            </p:nvSpPr>
            <p:spPr bwMode="auto">
              <a:xfrm>
                <a:off x="0" y="4185"/>
                <a:ext cx="2041" cy="62"/>
              </a:xfrm>
              <a:custGeom>
                <a:avLst/>
                <a:gdLst>
                  <a:gd name="T0" fmla="*/ 1893 w 2041"/>
                  <a:gd name="T1" fmla="*/ 39 h 62"/>
                  <a:gd name="T2" fmla="*/ 1578 w 2041"/>
                  <a:gd name="T3" fmla="*/ 45 h 62"/>
                  <a:gd name="T4" fmla="*/ 1011 w 2041"/>
                  <a:gd name="T5" fmla="*/ 60 h 62"/>
                  <a:gd name="T6" fmla="*/ 438 w 2041"/>
                  <a:gd name="T7" fmla="*/ 57 h 62"/>
                  <a:gd name="T8" fmla="*/ 0 w 2041"/>
                  <a:gd name="T9" fmla="*/ 36 h 62"/>
                  <a:gd name="T10" fmla="*/ 0 w 2041"/>
                  <a:gd name="T11" fmla="*/ 3 h 62"/>
                  <a:gd name="T12" fmla="*/ 210 w 2041"/>
                  <a:gd name="T13" fmla="*/ 18 h 62"/>
                  <a:gd name="T14" fmla="*/ 474 w 2041"/>
                  <a:gd name="T15" fmla="*/ 21 h 62"/>
                  <a:gd name="T16" fmla="*/ 678 w 2041"/>
                  <a:gd name="T17" fmla="*/ 9 h 62"/>
                  <a:gd name="T18" fmla="*/ 897 w 2041"/>
                  <a:gd name="T19" fmla="*/ 9 h 62"/>
                  <a:gd name="T20" fmla="*/ 1167 w 2041"/>
                  <a:gd name="T21" fmla="*/ 30 h 62"/>
                  <a:gd name="T22" fmla="*/ 1500 w 2041"/>
                  <a:gd name="T23" fmla="*/ 24 h 62"/>
                  <a:gd name="T24" fmla="*/ 1758 w 2041"/>
                  <a:gd name="T25" fmla="*/ 3 h 62"/>
                  <a:gd name="T26" fmla="*/ 1938 w 2041"/>
                  <a:gd name="T27" fmla="*/ 18 h 62"/>
                  <a:gd name="T28" fmla="*/ 2034 w 2041"/>
                  <a:gd name="T29" fmla="*/ 33 h 62"/>
                  <a:gd name="T30" fmla="*/ 1893 w 2041"/>
                  <a:gd name="T31" fmla="*/ 39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1" h="62">
                    <a:moveTo>
                      <a:pt x="1893" y="39"/>
                    </a:moveTo>
                    <a:cubicBezTo>
                      <a:pt x="1817" y="41"/>
                      <a:pt x="1725" y="42"/>
                      <a:pt x="1578" y="45"/>
                    </a:cubicBezTo>
                    <a:cubicBezTo>
                      <a:pt x="1431" y="48"/>
                      <a:pt x="1201" y="58"/>
                      <a:pt x="1011" y="60"/>
                    </a:cubicBezTo>
                    <a:cubicBezTo>
                      <a:pt x="821" y="62"/>
                      <a:pt x="606" y="61"/>
                      <a:pt x="438" y="57"/>
                    </a:cubicBezTo>
                    <a:cubicBezTo>
                      <a:pt x="270" y="53"/>
                      <a:pt x="73" y="45"/>
                      <a:pt x="0" y="36"/>
                    </a:cubicBezTo>
                    <a:lnTo>
                      <a:pt x="0" y="3"/>
                    </a:lnTo>
                    <a:cubicBezTo>
                      <a:pt x="35" y="0"/>
                      <a:pt x="131" y="15"/>
                      <a:pt x="210" y="18"/>
                    </a:cubicBezTo>
                    <a:cubicBezTo>
                      <a:pt x="289" y="21"/>
                      <a:pt x="396" y="22"/>
                      <a:pt x="474" y="21"/>
                    </a:cubicBezTo>
                    <a:cubicBezTo>
                      <a:pt x="552" y="20"/>
                      <a:pt x="608" y="11"/>
                      <a:pt x="678" y="9"/>
                    </a:cubicBezTo>
                    <a:cubicBezTo>
                      <a:pt x="748" y="7"/>
                      <a:pt x="816" y="6"/>
                      <a:pt x="897" y="9"/>
                    </a:cubicBezTo>
                    <a:cubicBezTo>
                      <a:pt x="978" y="12"/>
                      <a:pt x="1067" y="28"/>
                      <a:pt x="1167" y="30"/>
                    </a:cubicBezTo>
                    <a:cubicBezTo>
                      <a:pt x="1267" y="32"/>
                      <a:pt x="1402" y="28"/>
                      <a:pt x="1500" y="24"/>
                    </a:cubicBezTo>
                    <a:cubicBezTo>
                      <a:pt x="1598" y="20"/>
                      <a:pt x="1685" y="4"/>
                      <a:pt x="1758" y="3"/>
                    </a:cubicBezTo>
                    <a:cubicBezTo>
                      <a:pt x="1831" y="2"/>
                      <a:pt x="1892" y="13"/>
                      <a:pt x="1938" y="18"/>
                    </a:cubicBezTo>
                    <a:cubicBezTo>
                      <a:pt x="1984" y="23"/>
                      <a:pt x="2041" y="30"/>
                      <a:pt x="2034" y="33"/>
                    </a:cubicBezTo>
                    <a:cubicBezTo>
                      <a:pt x="2027" y="36"/>
                      <a:pt x="1969" y="37"/>
                      <a:pt x="1893" y="39"/>
                    </a:cubicBezTo>
                    <a:close/>
                  </a:path>
                </a:pathLst>
              </a:custGeom>
              <a:gradFill rotWithShape="0">
                <a:gsLst>
                  <a:gs pos="0">
                    <a:schemeClr val="accent2"/>
                  </a:gs>
                  <a:gs pos="100000">
                    <a:schemeClr val="bg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0" hangingPunct="0">
                  <a:defRPr/>
                </a:pPr>
                <a:endParaRPr lang="zh-CN" altLang="en-US">
                  <a:latin typeface="黑体" panose="02010609060101010101" pitchFamily="49" charset="-122"/>
                  <a:ea typeface="黑体" panose="02010609060101010101" pitchFamily="49" charset="-122"/>
                </a:endParaRPr>
              </a:p>
            </p:txBody>
          </p:sp>
        </p:grpSp>
      </p:grpSp>
      <p:sp>
        <p:nvSpPr>
          <p:cNvPr id="1054" name="Rectangle 2"/>
          <p:cNvSpPr>
            <a:spLocks noGrp="1" noChangeArrowheads="1"/>
          </p:cNvSpPr>
          <p:nvPr>
            <p:ph type="title" idx="4294967295"/>
          </p:nvPr>
        </p:nvSpPr>
        <p:spPr bwMode="auto">
          <a:xfrm>
            <a:off x="6858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55" name="Rectangle 3"/>
          <p:cNvSpPr>
            <a:spLocks noGrp="1" noChangeArrowheads="1"/>
          </p:cNvSpPr>
          <p:nvPr>
            <p:ph type="body" idx="9"/>
          </p:nvPr>
        </p:nvSpPr>
        <p:spPr bwMode="auto">
          <a:xfrm>
            <a:off x="685800" y="2133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lstStyle>
            <a:lvl1pPr eaLnBrk="0" hangingPunct="0">
              <a:defRPr b="0">
                <a:solidFill>
                  <a:schemeClr val="tx1"/>
                </a:solidFill>
                <a:latin typeface="+mn-lt"/>
                <a:ea typeface="+mn-ea"/>
                <a:cs typeface="Tahoma" panose="020B0604030504040204" pitchFamily="2"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lstStyle>
            <a:lvl1pPr algn="ctr" eaLnBrk="0" hangingPunct="0">
              <a:defRPr b="0">
                <a:solidFill>
                  <a:schemeClr val="tx1"/>
                </a:solidFill>
                <a:latin typeface="+mn-lt"/>
                <a:ea typeface="+mn-ea"/>
                <a:cs typeface="Tahoma" panose="020B0604030504040204" pitchFamily="2"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lstStyle>
            <a:lvl1pPr algn="r" eaLnBrk="0" hangingPunct="0">
              <a:defRPr b="0">
                <a:solidFill>
                  <a:schemeClr val="tx1"/>
                </a:solidFill>
                <a:latin typeface="宋体" panose="02010600030101010101" pitchFamily="2" charset="-122"/>
                <a:ea typeface="宋体" panose="02010600030101010101" pitchFamily="2" charset="-122"/>
              </a:defRPr>
            </a:lvl1pPr>
          </a:lstStyle>
          <a:p>
            <a:fld id="{CFE7A2F1-E7BA-4DA1-8D45-C908AE637C05}"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2pPr>
      <a:lvl3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3pPr>
      <a:lvl4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4pPr>
      <a:lvl5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93750" indent="-3365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7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jpe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64.jpe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2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15.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2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2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25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27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2.xml"/><Relationship Id="rId4" Type="http://schemas.openxmlformats.org/officeDocument/2006/relationships/image" Target="../media/image159.emf"/></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2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28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83.emf"/><Relationship Id="rId5" Type="http://schemas.openxmlformats.org/officeDocument/2006/relationships/image" Target="../media/image182.png"/><Relationship Id="rId4" Type="http://schemas.openxmlformats.org/officeDocument/2006/relationships/image" Target="../media/image181.png"/></Relationships>
</file>

<file path=ppt/slides/_rels/slide3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emf"/><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92.wmf"/><Relationship Id="rId7" Type="http://schemas.openxmlformats.org/officeDocument/2006/relationships/image" Target="../media/image194.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93.wmf"/><Relationship Id="rId4" Type="http://schemas.openxmlformats.org/officeDocument/2006/relationships/oleObject" Target="../embeddings/oleObject6.bin"/></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3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201.png"/></Relationships>
</file>

<file path=ppt/slides/_rels/slide3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35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12" Type="http://schemas.openxmlformats.org/officeDocument/2006/relationships/image" Target="../media/image231.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s>
</file>

<file path=ppt/slides/_rels/slide35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5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5" Type="http://schemas.openxmlformats.org/officeDocument/2006/relationships/image" Target="../media/image245.emf"/><Relationship Id="rId4" Type="http://schemas.openxmlformats.org/officeDocument/2006/relationships/image" Target="../media/image244.emf"/></Relationships>
</file>

<file path=ppt/slides/_rels/slide361.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slide" Target="slide361.xml"/><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1.emf"/><Relationship Id="rId5" Type="http://schemas.openxmlformats.org/officeDocument/2006/relationships/image" Target="../media/image250.emf"/><Relationship Id="rId4" Type="http://schemas.openxmlformats.org/officeDocument/2006/relationships/image" Target="../media/image249.emf"/></Relationships>
</file>

<file path=ppt/slides/_rels/slide36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36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 Id="rId4" Type="http://schemas.openxmlformats.org/officeDocument/2006/relationships/image" Target="../media/image266.emf"/></Relationships>
</file>

<file path=ppt/slides/_rels/slide382.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383.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pn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s>
</file>

<file path=ppt/slides/_rels/slide389.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284.png"/><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86.png"/><Relationship Id="rId7" Type="http://schemas.openxmlformats.org/officeDocument/2006/relationships/image" Target="../media/image282.png"/><Relationship Id="rId2"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88.png"/><Relationship Id="rId4" Type="http://schemas.openxmlformats.org/officeDocument/2006/relationships/image" Target="../media/image287.png"/><Relationship Id="rId9" Type="http://schemas.openxmlformats.org/officeDocument/2006/relationships/image" Target="../media/image284.png"/></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emf"/><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393.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image" Target="../media/image294.jpe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97.jpeg"/><Relationship Id="rId7" Type="http://schemas.openxmlformats.org/officeDocument/2006/relationships/image" Target="../media/image282.png"/><Relationship Id="rId2" Type="http://schemas.openxmlformats.org/officeDocument/2006/relationships/image" Target="../media/image296.jpe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74.png"/><Relationship Id="rId4" Type="http://schemas.openxmlformats.org/officeDocument/2006/relationships/image" Target="../media/image273.png"/><Relationship Id="rId9" Type="http://schemas.openxmlformats.org/officeDocument/2006/relationships/image" Target="../media/image284.png"/></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99.jpeg"/></Relationships>
</file>

<file path=ppt/slides/_rels/slide39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266.emf"/><Relationship Id="rId4" Type="http://schemas.openxmlformats.org/officeDocument/2006/relationships/image" Target="../media/image3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405.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09.png"/></Relationships>
</file>

<file path=ppt/slides/_rels/slide406.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12.png"/></Relationships>
</file>

<file path=ppt/slides/_rels/slide40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emf"/><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322.emf"/><Relationship Id="rId2" Type="http://schemas.openxmlformats.org/officeDocument/2006/relationships/image" Target="../media/image317.emf"/><Relationship Id="rId1" Type="http://schemas.openxmlformats.org/officeDocument/2006/relationships/slideLayout" Target="../slideLayouts/slideLayout2.xml"/><Relationship Id="rId4" Type="http://schemas.openxmlformats.org/officeDocument/2006/relationships/image" Target="../media/image268.emf"/></Relationships>
</file>

<file path=ppt/slides/_rels/slide411.xml.rels><?xml version="1.0" encoding="UTF-8" standalone="yes"?>
<Relationships xmlns="http://schemas.openxmlformats.org/package/2006/relationships"><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png"/><Relationship Id="rId1"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412.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332.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34.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422.xml.rels><?xml version="1.0" encoding="UTF-8" standalone="yes"?>
<Relationships xmlns="http://schemas.openxmlformats.org/package/2006/relationships"><Relationship Id="rId3" Type="http://schemas.openxmlformats.org/officeDocument/2006/relationships/image" Target="../media/image339.png"/><Relationship Id="rId7" Type="http://schemas.openxmlformats.org/officeDocument/2006/relationships/image" Target="../media/image34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340.png"/></Relationships>
</file>

<file path=ppt/slides/_rels/slide423.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346.png"/><Relationship Id="rId4" Type="http://schemas.openxmlformats.org/officeDocument/2006/relationships/image" Target="../media/image345.png"/></Relationships>
</file>

<file path=ppt/slides/_rels/slide42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49.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52.png"/></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353.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58.png"/><Relationship Id="rId5" Type="http://schemas.openxmlformats.org/officeDocument/2006/relationships/image" Target="../media/image357.png"/><Relationship Id="rId4" Type="http://schemas.openxmlformats.org/officeDocument/2006/relationships/image" Target="../media/image356.png"/></Relationships>
</file>

<file path=ppt/slides/_rels/slide43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65.png"/><Relationship Id="rId7" Type="http://schemas.openxmlformats.org/officeDocument/2006/relationships/image" Target="../media/image369.png"/><Relationship Id="rId2" Type="http://schemas.openxmlformats.org/officeDocument/2006/relationships/image" Target="../media/image364.png"/><Relationship Id="rId1" Type="http://schemas.openxmlformats.org/officeDocument/2006/relationships/slideLayout" Target="../slideLayouts/slideLayout2.xml"/><Relationship Id="rId6" Type="http://schemas.openxmlformats.org/officeDocument/2006/relationships/image" Target="../media/image368.png"/><Relationship Id="rId11" Type="http://schemas.openxmlformats.org/officeDocument/2006/relationships/image" Target="../media/image373.png"/><Relationship Id="rId5" Type="http://schemas.openxmlformats.org/officeDocument/2006/relationships/image" Target="../media/image367.png"/><Relationship Id="rId10" Type="http://schemas.openxmlformats.org/officeDocument/2006/relationships/image" Target="../media/image372.png"/><Relationship Id="rId4" Type="http://schemas.openxmlformats.org/officeDocument/2006/relationships/image" Target="../media/image366.png"/><Relationship Id="rId9" Type="http://schemas.openxmlformats.org/officeDocument/2006/relationships/image" Target="../media/image371.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366.png"/><Relationship Id="rId7" Type="http://schemas.openxmlformats.org/officeDocument/2006/relationships/image" Target="../media/image37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376.png"/><Relationship Id="rId4" Type="http://schemas.openxmlformats.org/officeDocument/2006/relationships/image" Target="../media/image375.png"/></Relationships>
</file>

<file path=ppt/slides/_rels/slide441.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81.png"/><Relationship Id="rId7"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84.png"/><Relationship Id="rId5" Type="http://schemas.openxmlformats.org/officeDocument/2006/relationships/image" Target="../media/image383.jpeg"/><Relationship Id="rId4" Type="http://schemas.openxmlformats.org/officeDocument/2006/relationships/image" Target="../media/image382.png"/><Relationship Id="rId9" Type="http://schemas.openxmlformats.org/officeDocument/2006/relationships/image" Target="../media/image387.png"/></Relationships>
</file>

<file path=ppt/slides/_rels/slide443.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389.jpe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393.png"/><Relationship Id="rId7" Type="http://schemas.openxmlformats.org/officeDocument/2006/relationships/image" Target="../media/image397.png"/><Relationship Id="rId2" Type="http://schemas.openxmlformats.org/officeDocument/2006/relationships/image" Target="../media/image392.png"/><Relationship Id="rId1" Type="http://schemas.openxmlformats.org/officeDocument/2006/relationships/slideLayout" Target="../slideLayouts/slideLayout2.xml"/><Relationship Id="rId6" Type="http://schemas.openxmlformats.org/officeDocument/2006/relationships/image" Target="../media/image396.png"/><Relationship Id="rId5" Type="http://schemas.openxmlformats.org/officeDocument/2006/relationships/image" Target="../media/image395.png"/><Relationship Id="rId4" Type="http://schemas.openxmlformats.org/officeDocument/2006/relationships/image" Target="../media/image394.png"/><Relationship Id="rId9" Type="http://schemas.openxmlformats.org/officeDocument/2006/relationships/image" Target="../media/image399.png"/></Relationships>
</file>

<file path=ppt/slides/_rels/slide452.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404.emf"/><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 Target="slide7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slide" Target="slide66.xml"/><Relationship Id="rId4" Type="http://schemas.openxmlformats.org/officeDocument/2006/relationships/slide" Target="slide67.xml"/></Relationships>
</file>

<file path=ppt/slides/_rels/slide6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slide" Target="slide69.xml"/></Relationships>
</file>

<file path=ppt/slides/_rels/slide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471488" y="41275"/>
            <a:ext cx="7772400" cy="687388"/>
          </a:xfrm>
        </p:spPr>
        <p:txBody>
          <a:bodyPr/>
          <a:lstStyle/>
          <a:p>
            <a:pPr algn="l"/>
            <a:r>
              <a:rPr kumimoji="0" lang="en-US" altLang="zh-CN" sz="2800" b="1">
                <a:latin typeface="黑体" panose="02010609060101010101" pitchFamily="49" charset="-122"/>
                <a:ea typeface="黑体" panose="02010609060101010101" pitchFamily="49" charset="-122"/>
              </a:rPr>
              <a:t>1</a:t>
            </a:r>
            <a:r>
              <a:rPr kumimoji="0" lang="zh-CN" altLang="en-US" sz="2800" b="1">
                <a:latin typeface="黑体" panose="02010609060101010101" pitchFamily="49" charset="-122"/>
                <a:ea typeface="黑体" panose="02010609060101010101" pitchFamily="49" charset="-122"/>
              </a:rPr>
              <a:t>.</a:t>
            </a:r>
            <a:r>
              <a:rPr kumimoji="0" lang="en-US" altLang="zh-CN" sz="2800" b="1">
                <a:latin typeface="黑体" panose="02010609060101010101" pitchFamily="49" charset="-122"/>
                <a:ea typeface="黑体" panose="02010609060101010101" pitchFamily="49" charset="-122"/>
              </a:rPr>
              <a:t>2</a:t>
            </a:r>
            <a:r>
              <a:rPr kumimoji="0" lang="zh-CN" altLang="en-US" sz="2800" b="1">
                <a:latin typeface="黑体" panose="02010609060101010101" pitchFamily="49" charset="-122"/>
                <a:ea typeface="黑体" panose="02010609060101010101" pitchFamily="49" charset="-122"/>
              </a:rPr>
              <a:t> </a:t>
            </a:r>
            <a:r>
              <a:rPr kumimoji="0" lang="zh-CN" altLang="zh-CN" sz="2800" b="1">
                <a:latin typeface="黑体" panose="02010609060101010101" pitchFamily="49" charset="-122"/>
                <a:ea typeface="黑体" panose="02010609060101010101" pitchFamily="49" charset="-122"/>
              </a:rPr>
              <a:t>数据库如何描述客观世界</a:t>
            </a:r>
            <a:endParaRPr kumimoji="0" lang="zh-CN" altLang="en-US" sz="280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503238" y="1052513"/>
            <a:ext cx="7772400" cy="5016500"/>
          </a:xfrm>
        </p:spPr>
        <p:txBody>
          <a:bodyPr/>
          <a:lstStyle/>
          <a:p>
            <a:pPr marL="0" indent="0" algn="ctr">
              <a:buFontTx/>
              <a:buNone/>
            </a:pPr>
            <a:r>
              <a:rPr kumimoji="0" lang="zh-CN" altLang="en-US" sz="2400" b="1">
                <a:solidFill>
                  <a:schemeClr val="tx2"/>
                </a:solidFill>
                <a:latin typeface="黑体" panose="02010609060101010101" pitchFamily="49" charset="-122"/>
                <a:ea typeface="黑体" panose="02010609060101010101" pitchFamily="49" charset="-122"/>
              </a:rPr>
              <a:t>（一）主要讨论问题</a:t>
            </a:r>
            <a:endParaRPr kumimoji="0" lang="zh-CN" altLang="zh-CN" sz="2400" b="1">
              <a:solidFill>
                <a:schemeClr val="tx2"/>
              </a:solidFill>
              <a:latin typeface="黑体" panose="02010609060101010101" pitchFamily="49" charset="-122"/>
              <a:ea typeface="黑体" panose="02010609060101010101" pitchFamily="49" charset="-122"/>
            </a:endParaRPr>
          </a:p>
          <a:p>
            <a:pPr marL="0" indent="0">
              <a:buFontTx/>
              <a:buNone/>
            </a:pPr>
            <a:endParaRPr kumimoji="0" lang="en-US" altLang="zh-CN" sz="2400"/>
          </a:p>
          <a:p>
            <a:pPr marL="0" indent="0">
              <a:buFontTx/>
              <a:buNone/>
            </a:pPr>
            <a:r>
              <a:rPr kumimoji="0" lang="zh-CN" altLang="en-US" sz="2400"/>
              <a:t>数据库中存放的是“谁”的数据</a:t>
            </a:r>
            <a:r>
              <a:rPr kumimoji="0" lang="en-US" altLang="zh-CN" sz="2400"/>
              <a:t>?</a:t>
            </a:r>
          </a:p>
          <a:p>
            <a:pPr lvl="1"/>
            <a:r>
              <a:rPr kumimoji="0" lang="zh-CN" altLang="en-US" sz="2000"/>
              <a:t>谁</a:t>
            </a:r>
            <a:r>
              <a:rPr kumimoji="0" lang="zh-CN" altLang="zh-CN" sz="2000"/>
              <a:t>:</a:t>
            </a:r>
            <a:r>
              <a:rPr kumimoji="0" lang="zh-CN" altLang="en-US" sz="2000"/>
              <a:t>一个应用系统</a:t>
            </a:r>
            <a:r>
              <a:rPr kumimoji="0" lang="zh-CN" altLang="zh-CN" sz="2000"/>
              <a:t>（</a:t>
            </a:r>
            <a:r>
              <a:rPr kumimoji="0" lang="zh-CN" altLang="en-US" sz="2000"/>
              <a:t>企业</a:t>
            </a:r>
            <a:r>
              <a:rPr kumimoji="0" lang="zh-CN" altLang="zh-CN" sz="2000"/>
              <a:t>）</a:t>
            </a:r>
            <a:r>
              <a:rPr kumimoji="0" lang="zh-CN" altLang="en-US" sz="2000"/>
              <a:t>需要的客观数据</a:t>
            </a:r>
            <a:endParaRPr kumimoji="0" lang="en-US" altLang="zh-CN" sz="2000"/>
          </a:p>
          <a:p>
            <a:pPr lvl="1"/>
            <a:r>
              <a:rPr kumimoji="0" lang="zh-CN" altLang="en-US" sz="2000"/>
              <a:t>涉及到数据对象的结构、范围和使用权限</a:t>
            </a:r>
            <a:endParaRPr kumimoji="0" lang="en-US" altLang="zh-CN" sz="2000"/>
          </a:p>
          <a:p>
            <a:pPr marL="0" indent="0">
              <a:buFontTx/>
              <a:buNone/>
            </a:pPr>
            <a:endParaRPr kumimoji="0" lang="en-US" altLang="zh-CN" sz="2400"/>
          </a:p>
          <a:p>
            <a:pPr marL="0" indent="0">
              <a:buFontTx/>
              <a:buNone/>
            </a:pPr>
            <a:endParaRPr kumimoji="0" lang="en-US" altLang="zh-CN" sz="2400"/>
          </a:p>
          <a:p>
            <a:pPr marL="0" indent="0">
              <a:buFontTx/>
              <a:buNone/>
            </a:pPr>
            <a:endParaRPr kumimoji="0" lang="zh-CN" altLang="zh-CN" sz="2400"/>
          </a:p>
          <a:p>
            <a:pPr marL="0" indent="0">
              <a:buFontTx/>
              <a:buNone/>
            </a:pPr>
            <a:r>
              <a:rPr kumimoji="0" lang="zh-CN" altLang="en-US" sz="2400"/>
              <a:t>“谁”又是如何描述和表示的？</a:t>
            </a:r>
            <a:r>
              <a:rPr kumimoji="0" lang="zh-CN" altLang="zh-CN"/>
              <a:t> </a:t>
            </a:r>
            <a:endParaRPr kumimoji="0" lang="en-US" altLang="zh-CN"/>
          </a:p>
          <a:p>
            <a:pPr lvl="1"/>
            <a:r>
              <a:rPr kumimoji="0" lang="zh-CN" altLang="en-US" sz="2000">
                <a:solidFill>
                  <a:srgbClr val="0000FF"/>
                </a:solidFill>
              </a:rPr>
              <a:t>客观数据对象的结构即特征如何表示</a:t>
            </a:r>
            <a:endParaRPr kumimoji="0" lang="en-US" altLang="zh-CN" sz="2000">
              <a:solidFill>
                <a:srgbClr val="0000FF"/>
              </a:solidFill>
            </a:endParaRPr>
          </a:p>
          <a:p>
            <a:pPr lvl="1"/>
            <a:r>
              <a:rPr kumimoji="0" lang="zh-CN" altLang="en-US" sz="2000"/>
              <a:t>客观数据对象的语义约束</a:t>
            </a:r>
            <a:r>
              <a:rPr kumimoji="0" lang="en-US" altLang="zh-CN" sz="2000"/>
              <a:t>(</a:t>
            </a:r>
            <a:r>
              <a:rPr kumimoji="0" lang="zh-CN" altLang="en-US" sz="2000"/>
              <a:t>有效性</a:t>
            </a:r>
            <a:r>
              <a:rPr kumimoji="0" lang="en-US" altLang="zh-CN" sz="2000"/>
              <a:t>)</a:t>
            </a:r>
            <a:r>
              <a:rPr kumimoji="0" lang="zh-CN" altLang="en-US" sz="2000"/>
              <a:t>如何表示</a:t>
            </a:r>
            <a:endParaRPr kumimoji="0" lang="en-US" altLang="zh-CN" sz="2000"/>
          </a:p>
          <a:p>
            <a:pPr lvl="1"/>
            <a:r>
              <a:rPr kumimoji="0" lang="zh-CN" altLang="en-US" sz="2000"/>
              <a:t>客观数据对象的使用权限如何表示</a:t>
            </a:r>
            <a:endParaRPr kumimoji="0" lang="zh-CN" altLang="zh-CN" sz="2000"/>
          </a:p>
          <a:p>
            <a:pPr marL="0" indent="0">
              <a:buFontTx/>
              <a:buNone/>
            </a:pPr>
            <a:r>
              <a:rPr kumimoji="0" lang="en-US" altLang="zh-CN"/>
              <a:t>  </a:t>
            </a:r>
          </a:p>
        </p:txBody>
      </p:sp>
      <p:sp>
        <p:nvSpPr>
          <p:cNvPr id="19459"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9F8143EF-5023-4A41-B08C-41CEECEF01EB}" type="slidenum">
              <a:rPr kumimoji="0" lang="zh-CN" altLang="en-US" sz="1400"/>
              <a:t>1</a:t>
            </a:fld>
            <a:endParaRPr kumimoji="0" lang="en-US" altLang="zh-CN" sz="1400"/>
          </a:p>
        </p:txBody>
      </p:sp>
      <p:sp>
        <p:nvSpPr>
          <p:cNvPr id="19460" name="AutoShape 6"/>
          <p:cNvSpPr>
            <a:spLocks noChangeArrowheads="1"/>
          </p:cNvSpPr>
          <p:nvPr/>
        </p:nvSpPr>
        <p:spPr bwMode="auto">
          <a:xfrm>
            <a:off x="6192838" y="2565400"/>
            <a:ext cx="2447925" cy="1066800"/>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a:t>
            </a:r>
            <a:r>
              <a:rPr kumimoji="0" lang="zh-CN" altLang="zh-CN" sz="1600"/>
              <a:t>数据库中存放的是“谁”的数据？</a:t>
            </a:r>
            <a:r>
              <a:rPr kumimoji="0" lang="zh-CN" altLang="en-US" sz="1600">
                <a:latin typeface="Tahoma" panose="020B0604030504040204" pitchFamily="2" charset="0"/>
              </a:rPr>
              <a:t> </a:t>
            </a:r>
          </a:p>
        </p:txBody>
      </p:sp>
      <p:sp>
        <p:nvSpPr>
          <p:cNvPr id="19461" name="AutoShape 6"/>
          <p:cNvSpPr>
            <a:spLocks noChangeArrowheads="1"/>
          </p:cNvSpPr>
          <p:nvPr/>
        </p:nvSpPr>
        <p:spPr bwMode="auto">
          <a:xfrm>
            <a:off x="6192838" y="4113213"/>
            <a:ext cx="2447925" cy="1068387"/>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zh-CN" sz="1600"/>
              <a:t>“谁”又是如何描述和表示的？</a:t>
            </a:r>
            <a:endParaRPr kumimoji="0" lang="zh-CN" altLang="en-US" sz="16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blinds(horizontal)">
                                      <p:cBhvr>
                                        <p:cTn id="18" dur="500"/>
                                        <p:tgtEl>
                                          <p:spTgt spid="3">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blinds(horizontal)">
                                      <p:cBhvr>
                                        <p:cTn id="21" dur="500"/>
                                        <p:tgtEl>
                                          <p:spTgt spid="3">
                                            <p:txEl>
                                              <p:pRg st="9" end="9"/>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blinds(horizontal)">
                                      <p:cBhvr>
                                        <p:cTn id="24" dur="500"/>
                                        <p:tgtEl>
                                          <p:spTgt spid="3">
                                            <p:txEl>
                                              <p:pRg st="10" end="10"/>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blinds(horizontal)">
                                      <p:cBhvr>
                                        <p:cTn id="27" dur="500"/>
                                        <p:tgtEl>
                                          <p:spTgt spid="3">
                                            <p:txEl>
                                              <p:pRg st="11" end="1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12" end="12"/>
                                            </p:txEl>
                                          </p:spTgt>
                                        </p:tgtEl>
                                        <p:attrNameLst>
                                          <p:attrName>style.visibility</p:attrName>
                                        </p:attrNameLst>
                                      </p:cBhvr>
                                      <p:to>
                                        <p:strVal val="visible"/>
                                      </p:to>
                                    </p:set>
                                    <p:animEffect transition="in" filter="blinds(horizontal)">
                                      <p:cBhvr>
                                        <p:cTn id="3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503238" y="800100"/>
            <a:ext cx="7772400" cy="935038"/>
          </a:xfrm>
        </p:spPr>
        <p:txBody>
          <a:bodyPr/>
          <a:lstStyle/>
          <a:p>
            <a:r>
              <a:rPr kumimoji="0" lang="en-US" altLang="zh-CN" sz="2800" b="1">
                <a:latin typeface="黑体" panose="02010609060101010101" pitchFamily="49" charset="-122"/>
                <a:ea typeface="黑体" panose="02010609060101010101" pitchFamily="49" charset="-122"/>
              </a:rPr>
              <a:t>3.1 </a:t>
            </a:r>
            <a:r>
              <a:rPr kumimoji="0" lang="zh-CN" altLang="en-US" sz="2800" b="1">
                <a:latin typeface="黑体" panose="02010609060101010101" pitchFamily="49" charset="-122"/>
                <a:ea typeface="黑体" panose="02010609060101010101" pitchFamily="49" charset="-122"/>
              </a:rPr>
              <a:t>什么是数据模型</a:t>
            </a:r>
          </a:p>
        </p:txBody>
      </p:sp>
      <p:sp>
        <p:nvSpPr>
          <p:cNvPr id="3" name="内容占位符 2"/>
          <p:cNvSpPr>
            <a:spLocks noGrp="1"/>
          </p:cNvSpPr>
          <p:nvPr>
            <p:ph idx="1"/>
          </p:nvPr>
        </p:nvSpPr>
        <p:spPr>
          <a:xfrm>
            <a:off x="685800" y="1665288"/>
            <a:ext cx="7772400" cy="4592637"/>
          </a:xfrm>
        </p:spPr>
        <p:txBody>
          <a:bodyPr/>
          <a:lstStyle/>
          <a:p>
            <a:pPr eaLnBrk="1" hangingPunct="1">
              <a:lnSpc>
                <a:spcPts val="3065"/>
              </a:lnSpc>
            </a:pPr>
            <a:r>
              <a:rPr kumimoji="0" lang="zh-CN" altLang="en-US" sz="2400"/>
              <a:t>数据模型</a:t>
            </a:r>
            <a:endParaRPr kumimoji="0" lang="en-US" altLang="zh-CN" sz="2400"/>
          </a:p>
          <a:p>
            <a:pPr lvl="1" eaLnBrk="1" hangingPunct="1">
              <a:lnSpc>
                <a:spcPts val="3065"/>
              </a:lnSpc>
            </a:pPr>
            <a:r>
              <a:rPr kumimoji="0" lang="zh-CN" altLang="en-US" sz="2400"/>
              <a:t>是一种用来</a:t>
            </a:r>
            <a:r>
              <a:rPr kumimoji="0" lang="zh-CN" altLang="en-US" sz="2400" b="1">
                <a:solidFill>
                  <a:schemeClr val="tx2"/>
                </a:solidFill>
              </a:rPr>
              <a:t>抽象、表示</a:t>
            </a:r>
            <a:r>
              <a:rPr kumimoji="0" lang="zh-CN" altLang="en-US" sz="2400" b="1"/>
              <a:t>和</a:t>
            </a:r>
            <a:r>
              <a:rPr kumimoji="0" lang="zh-CN" altLang="en-US" sz="2400" b="1">
                <a:solidFill>
                  <a:schemeClr val="tx2"/>
                </a:solidFill>
              </a:rPr>
              <a:t>处理</a:t>
            </a:r>
            <a:r>
              <a:rPr kumimoji="0" lang="zh-CN" altLang="en-US" sz="2400"/>
              <a:t>客观世界数据对象结构的描述方式</a:t>
            </a:r>
            <a:endParaRPr kumimoji="0" lang="en-US" altLang="zh-CN" sz="2400"/>
          </a:p>
          <a:p>
            <a:pPr lvl="1" eaLnBrk="1" hangingPunct="1">
              <a:lnSpc>
                <a:spcPts val="3065"/>
              </a:lnSpc>
            </a:pPr>
            <a:r>
              <a:rPr kumimoji="0" lang="zh-CN" altLang="en-US" sz="2400"/>
              <a:t>是对客观世界的模拟</a:t>
            </a:r>
            <a:r>
              <a:rPr kumimoji="0" lang="en-US" altLang="zh-CN" sz="2400"/>
              <a:t>(</a:t>
            </a:r>
            <a:r>
              <a:rPr kumimoji="0" lang="zh-CN" altLang="en-US" sz="2400"/>
              <a:t>一种主观建模）</a:t>
            </a:r>
            <a:endParaRPr kumimoji="0" lang="en-US" altLang="zh-CN" sz="2400"/>
          </a:p>
          <a:p>
            <a:pPr lvl="1" eaLnBrk="1" hangingPunct="1">
              <a:lnSpc>
                <a:spcPts val="3065"/>
              </a:lnSpc>
              <a:buFontTx/>
              <a:buNone/>
            </a:pPr>
            <a:endParaRPr kumimoji="0" lang="zh-CN" altLang="en-US" sz="2400"/>
          </a:p>
          <a:p>
            <a:pPr algn="just" eaLnBrk="1" hangingPunct="1">
              <a:lnSpc>
                <a:spcPts val="3065"/>
              </a:lnSpc>
            </a:pPr>
            <a:r>
              <a:rPr kumimoji="0" lang="zh-CN" altLang="en-US" sz="2400"/>
              <a:t>数据模型应满足如下要求</a:t>
            </a:r>
          </a:p>
          <a:p>
            <a:pPr lvl="1" algn="just" eaLnBrk="1" hangingPunct="1">
              <a:lnSpc>
                <a:spcPts val="3065"/>
              </a:lnSpc>
            </a:pPr>
            <a:r>
              <a:rPr kumimoji="0" lang="zh-CN" altLang="en-US" sz="2400">
                <a:solidFill>
                  <a:srgbClr val="0000FF"/>
                </a:solidFill>
              </a:rPr>
              <a:t>形式化</a:t>
            </a:r>
            <a:r>
              <a:rPr kumimoji="0" lang="en-US" altLang="zh-CN" sz="2400"/>
              <a:t>(</a:t>
            </a:r>
            <a:r>
              <a:rPr kumimoji="0" lang="zh-CN" altLang="en-US" sz="2400"/>
              <a:t>书面表示</a:t>
            </a:r>
            <a:r>
              <a:rPr kumimoji="0" lang="en-US" altLang="zh-CN" sz="2400"/>
              <a:t>/</a:t>
            </a:r>
            <a:r>
              <a:rPr kumimoji="0" lang="zh-CN" altLang="en-US" sz="2400"/>
              <a:t>书面语言</a:t>
            </a:r>
            <a:r>
              <a:rPr kumimoji="0" lang="en-US" altLang="zh-CN" sz="2400"/>
              <a:t>)</a:t>
            </a:r>
          </a:p>
          <a:p>
            <a:pPr lvl="1" algn="just" eaLnBrk="1" hangingPunct="1">
              <a:lnSpc>
                <a:spcPts val="3065"/>
              </a:lnSpc>
            </a:pPr>
            <a:r>
              <a:rPr kumimoji="0" lang="zh-CN" altLang="en-US" sz="2400"/>
              <a:t>能够尽可能</a:t>
            </a:r>
            <a:r>
              <a:rPr kumimoji="0" lang="zh-CN" altLang="en-US" sz="2400">
                <a:solidFill>
                  <a:srgbClr val="0000FF"/>
                </a:solidFill>
              </a:rPr>
              <a:t>真实</a:t>
            </a:r>
            <a:r>
              <a:rPr kumimoji="0" lang="zh-CN" altLang="en-US" sz="2400"/>
              <a:t>的反映客观世界</a:t>
            </a:r>
          </a:p>
          <a:p>
            <a:pPr lvl="1" algn="just" eaLnBrk="1" hangingPunct="1">
              <a:lnSpc>
                <a:spcPts val="3065"/>
              </a:lnSpc>
            </a:pPr>
            <a:r>
              <a:rPr kumimoji="0" lang="zh-CN" altLang="en-US" sz="2400">
                <a:solidFill>
                  <a:srgbClr val="0000FF"/>
                </a:solidFill>
              </a:rPr>
              <a:t>容易</a:t>
            </a:r>
            <a:r>
              <a:rPr kumimoji="0" lang="zh-CN" altLang="en-US" sz="2400"/>
              <a:t>人所理解</a:t>
            </a:r>
            <a:endParaRPr kumimoji="0" lang="en-US" altLang="zh-CN" sz="2400"/>
          </a:p>
          <a:p>
            <a:pPr lvl="1" algn="just" eaLnBrk="1" hangingPunct="1">
              <a:lnSpc>
                <a:spcPts val="3065"/>
              </a:lnSpc>
            </a:pPr>
            <a:r>
              <a:rPr lang="zh-CN" altLang="en-US" sz="2400">
                <a:solidFill>
                  <a:srgbClr val="0000FF"/>
                </a:solidFill>
              </a:rPr>
              <a:t>便于</a:t>
            </a:r>
            <a:r>
              <a:rPr lang="zh-CN" altLang="en-US" sz="2400"/>
              <a:t>在计算机上实现</a:t>
            </a:r>
            <a:r>
              <a:rPr kumimoji="0" lang="zh-CN" altLang="en-US" sz="2400"/>
              <a:t>＃</a:t>
            </a:r>
            <a:endParaRPr kumimoji="0" lang="zh-CN" altLang="en-US"/>
          </a:p>
        </p:txBody>
      </p:sp>
      <p:sp>
        <p:nvSpPr>
          <p:cNvPr id="28675"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FB9ACED-EEE3-4A84-B7CB-2CD80471C587}" type="slidenum">
              <a:rPr kumimoji="0" lang="zh-CN" altLang="en-US" sz="1400"/>
              <a:t>10</a:t>
            </a:fld>
            <a:endParaRPr kumimoji="0" lang="en-US" altLang="zh-CN" sz="1400"/>
          </a:p>
        </p:txBody>
      </p:sp>
      <p:sp>
        <p:nvSpPr>
          <p:cNvPr id="28676" name="标题 1"/>
          <p:cNvSpPr txBox="1"/>
          <p:nvPr/>
        </p:nvSpPr>
        <p:spPr bwMode="auto">
          <a:xfrm>
            <a:off x="544513" y="77788"/>
            <a:ext cx="7772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a:solidFill>
                  <a:schemeClr val="tx2"/>
                </a:solidFill>
                <a:latin typeface="黑体" panose="02010609060101010101" pitchFamily="49" charset="-122"/>
                <a:ea typeface="黑体" panose="02010609060101010101" pitchFamily="49" charset="-122"/>
              </a:rPr>
              <a:t>三</a:t>
            </a:r>
            <a:r>
              <a:rPr kumimoji="0" lang="en-US" altLang="zh-CN">
                <a:solidFill>
                  <a:schemeClr val="tx2"/>
                </a:solidFill>
                <a:latin typeface="黑体" panose="02010609060101010101" pitchFamily="49" charset="-122"/>
                <a:ea typeface="黑体" panose="02010609060101010101" pitchFamily="49" charset="-122"/>
              </a:rPr>
              <a:t> </a:t>
            </a:r>
            <a:r>
              <a:rPr kumimoji="0" lang="zh-CN" altLang="zh-CN">
                <a:solidFill>
                  <a:schemeClr val="tx2"/>
                </a:solidFill>
                <a:latin typeface="黑体" panose="02010609060101010101" pitchFamily="49" charset="-122"/>
                <a:ea typeface="黑体" panose="02010609060101010101" pitchFamily="49" charset="-122"/>
              </a:rPr>
              <a:t>数据模型</a:t>
            </a:r>
            <a:endParaRPr kumimoji="0" lang="zh-CN" altLang="en-US">
              <a:solidFill>
                <a:schemeClr val="tx2"/>
              </a:solidFill>
              <a:latin typeface="黑体" panose="02010609060101010101" pitchFamily="49" charset="-122"/>
              <a:ea typeface="黑体" panose="02010609060101010101" pitchFamily="49" charset="-122"/>
            </a:endParaRPr>
          </a:p>
        </p:txBody>
      </p:sp>
      <p:sp>
        <p:nvSpPr>
          <p:cNvPr id="28677" name="AutoShape 6"/>
          <p:cNvSpPr>
            <a:spLocks noChangeArrowheads="1"/>
          </p:cNvSpPr>
          <p:nvPr/>
        </p:nvSpPr>
        <p:spPr bwMode="auto">
          <a:xfrm>
            <a:off x="6696075" y="1268413"/>
            <a:ext cx="2016125" cy="815975"/>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＊什么是数据模型？</a:t>
            </a:r>
            <a:endParaRPr kumimoji="0" lang="zh-CN" altLang="en-US" sz="1600">
              <a:latin typeface="Tahoma" panose="020B0604030504040204" pitchFamily="2" charset="0"/>
            </a:endParaRPr>
          </a:p>
        </p:txBody>
      </p:sp>
      <p:sp>
        <p:nvSpPr>
          <p:cNvPr id="28678" name="AutoShape 6"/>
          <p:cNvSpPr>
            <a:spLocks noChangeArrowheads="1"/>
          </p:cNvSpPr>
          <p:nvPr/>
        </p:nvSpPr>
        <p:spPr bwMode="auto">
          <a:xfrm>
            <a:off x="6769100" y="3802063"/>
            <a:ext cx="2016125" cy="1031875"/>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＊数据模型应满足什么要求？</a:t>
            </a:r>
            <a:endParaRPr kumimoji="0" lang="zh-CN" altLang="en-US" sz="16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685800" y="1257300"/>
            <a:ext cx="7772400" cy="4495800"/>
          </a:xfrm>
        </p:spPr>
        <p:txBody>
          <a:bodyPr/>
          <a:lstStyle/>
          <a:p>
            <a:r>
              <a:rPr lang="zh-CN" altLang="en-US" sz="2400" b="1">
                <a:latin typeface="黑体" panose="02010609060101010101" pitchFamily="49" charset="-122"/>
                <a:ea typeface="黑体" panose="02010609060101010101" pitchFamily="49" charset="-122"/>
              </a:rPr>
              <a:t>非层次联系模式的实例</a:t>
            </a:r>
            <a:endParaRPr lang="en-US" altLang="zh-CN" sz="2400" b="1">
              <a:latin typeface="黑体" panose="02010609060101010101" pitchFamily="49" charset="-122"/>
              <a:ea typeface="黑体" panose="02010609060101010101" pitchFamily="49" charset="-122"/>
            </a:endParaRPr>
          </a:p>
          <a:p>
            <a:pPr marL="457200" lvl="1" indent="0">
              <a:buFontTx/>
              <a:buNone/>
            </a:pPr>
            <a:r>
              <a:rPr lang="en-US" altLang="zh-CN" sz="2000">
                <a:solidFill>
                  <a:srgbClr val="0000FF"/>
                </a:solidFill>
              </a:rPr>
              <a:t>M</a:t>
            </a:r>
            <a:r>
              <a:rPr lang="zh-CN" altLang="en-US" sz="2000">
                <a:solidFill>
                  <a:srgbClr val="0000FF"/>
                </a:solidFill>
              </a:rPr>
              <a:t>：</a:t>
            </a:r>
            <a:r>
              <a:rPr lang="en-US" altLang="zh-CN" sz="2000">
                <a:solidFill>
                  <a:srgbClr val="0000FF"/>
                </a:solidFill>
              </a:rPr>
              <a:t>N</a:t>
            </a:r>
            <a:r>
              <a:rPr lang="zh-CN" altLang="en-US" sz="2000">
                <a:solidFill>
                  <a:srgbClr val="0000FF"/>
                </a:solidFill>
              </a:rPr>
              <a:t>联系</a:t>
            </a:r>
            <a:r>
              <a:rPr lang="zh-CN" altLang="en-US" sz="2000"/>
              <a:t>举例</a:t>
            </a:r>
            <a:endParaRPr lang="en-US" altLang="zh-CN" sz="1400"/>
          </a:p>
          <a:p>
            <a:pPr marL="457200" lvl="1" indent="0">
              <a:buFontTx/>
              <a:buNone/>
            </a:pPr>
            <a:r>
              <a:rPr lang="zh-CN" altLang="en-US" sz="2000">
                <a:solidFill>
                  <a:srgbClr val="0000FF"/>
                </a:solidFill>
              </a:rPr>
              <a:t>虚拟记录</a:t>
            </a:r>
            <a:r>
              <a:rPr lang="zh-CN" altLang="en-US" sz="2000"/>
              <a:t>方式</a:t>
            </a:r>
            <a:endParaRPr lang="en-US" altLang="zh-CN" sz="2000"/>
          </a:p>
        </p:txBody>
      </p:sp>
      <p:grpSp>
        <p:nvGrpSpPr>
          <p:cNvPr id="18435" name="Group 19"/>
          <p:cNvGrpSpPr/>
          <p:nvPr/>
        </p:nvGrpSpPr>
        <p:grpSpPr bwMode="auto">
          <a:xfrm>
            <a:off x="1219200" y="3105150"/>
            <a:ext cx="6629400" cy="1143000"/>
            <a:chOff x="384" y="2592"/>
            <a:chExt cx="4176" cy="720"/>
          </a:xfrm>
        </p:grpSpPr>
        <p:sp>
          <p:nvSpPr>
            <p:cNvPr id="18462" name="Rectangle 5"/>
            <p:cNvSpPr>
              <a:spLocks noChangeArrowheads="1"/>
            </p:cNvSpPr>
            <p:nvPr/>
          </p:nvSpPr>
          <p:spPr bwMode="auto">
            <a:xfrm>
              <a:off x="432" y="2592"/>
              <a:ext cx="672"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王一</a:t>
              </a:r>
            </a:p>
          </p:txBody>
        </p:sp>
        <p:sp>
          <p:nvSpPr>
            <p:cNvPr id="18463" name="Rectangle 6"/>
            <p:cNvSpPr>
              <a:spLocks noChangeArrowheads="1"/>
            </p:cNvSpPr>
            <p:nvPr/>
          </p:nvSpPr>
          <p:spPr bwMode="auto">
            <a:xfrm>
              <a:off x="1776" y="2592"/>
              <a:ext cx="672"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张三</a:t>
              </a:r>
            </a:p>
          </p:txBody>
        </p:sp>
        <p:sp>
          <p:nvSpPr>
            <p:cNvPr id="18464" name="Rectangle 7"/>
            <p:cNvSpPr>
              <a:spLocks noChangeArrowheads="1"/>
            </p:cNvSpPr>
            <p:nvPr/>
          </p:nvSpPr>
          <p:spPr bwMode="auto">
            <a:xfrm>
              <a:off x="3408" y="2592"/>
              <a:ext cx="672"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李四</a:t>
              </a:r>
            </a:p>
          </p:txBody>
        </p:sp>
        <p:sp>
          <p:nvSpPr>
            <p:cNvPr id="18465" name="Rectangle 8"/>
            <p:cNvSpPr>
              <a:spLocks noChangeArrowheads="1"/>
            </p:cNvSpPr>
            <p:nvPr/>
          </p:nvSpPr>
          <p:spPr bwMode="auto">
            <a:xfrm>
              <a:off x="384" y="3072"/>
              <a:ext cx="768"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人工智能</a:t>
              </a:r>
            </a:p>
          </p:txBody>
        </p:sp>
        <p:sp>
          <p:nvSpPr>
            <p:cNvPr id="18466" name="Rectangle 9"/>
            <p:cNvSpPr>
              <a:spLocks noChangeArrowheads="1"/>
            </p:cNvSpPr>
            <p:nvPr/>
          </p:nvSpPr>
          <p:spPr bwMode="auto">
            <a:xfrm>
              <a:off x="1248" y="3072"/>
              <a:ext cx="768"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人工智能</a:t>
              </a:r>
            </a:p>
          </p:txBody>
        </p:sp>
        <p:sp>
          <p:nvSpPr>
            <p:cNvPr id="18467" name="Rectangle 10"/>
            <p:cNvSpPr>
              <a:spLocks noChangeArrowheads="1"/>
            </p:cNvSpPr>
            <p:nvPr/>
          </p:nvSpPr>
          <p:spPr bwMode="auto">
            <a:xfrm>
              <a:off x="2976" y="3072"/>
              <a:ext cx="816"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人工智能</a:t>
              </a:r>
            </a:p>
          </p:txBody>
        </p:sp>
        <p:sp>
          <p:nvSpPr>
            <p:cNvPr id="18468" name="Rectangle 11"/>
            <p:cNvSpPr>
              <a:spLocks noChangeArrowheads="1"/>
            </p:cNvSpPr>
            <p:nvPr/>
          </p:nvSpPr>
          <p:spPr bwMode="auto">
            <a:xfrm>
              <a:off x="3888" y="3072"/>
              <a:ext cx="672"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数据库</a:t>
              </a:r>
            </a:p>
          </p:txBody>
        </p:sp>
        <p:sp>
          <p:nvSpPr>
            <p:cNvPr id="18469" name="Rectangle 12"/>
            <p:cNvSpPr>
              <a:spLocks noChangeArrowheads="1"/>
            </p:cNvSpPr>
            <p:nvPr/>
          </p:nvSpPr>
          <p:spPr bwMode="auto">
            <a:xfrm>
              <a:off x="2160" y="3072"/>
              <a:ext cx="672"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数据库</a:t>
              </a:r>
            </a:p>
          </p:txBody>
        </p:sp>
        <p:sp>
          <p:nvSpPr>
            <p:cNvPr id="18470" name="Line 14"/>
            <p:cNvSpPr>
              <a:spLocks noChangeShapeType="1"/>
            </p:cNvSpPr>
            <p:nvPr/>
          </p:nvSpPr>
          <p:spPr bwMode="auto">
            <a:xfrm>
              <a:off x="768" y="2832"/>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1" name="Line 15"/>
            <p:cNvSpPr>
              <a:spLocks noChangeShapeType="1"/>
            </p:cNvSpPr>
            <p:nvPr/>
          </p:nvSpPr>
          <p:spPr bwMode="auto">
            <a:xfrm flipH="1">
              <a:off x="1680" y="2832"/>
              <a:ext cx="432"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2" name="Line 16"/>
            <p:cNvSpPr>
              <a:spLocks noChangeShapeType="1"/>
            </p:cNvSpPr>
            <p:nvPr/>
          </p:nvSpPr>
          <p:spPr bwMode="auto">
            <a:xfrm>
              <a:off x="2256" y="2832"/>
              <a:ext cx="384"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3" name="Line 17"/>
            <p:cNvSpPr>
              <a:spLocks noChangeShapeType="1"/>
            </p:cNvSpPr>
            <p:nvPr/>
          </p:nvSpPr>
          <p:spPr bwMode="auto">
            <a:xfrm flipH="1">
              <a:off x="3360" y="2832"/>
              <a:ext cx="432"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4" name="Line 18"/>
            <p:cNvSpPr>
              <a:spLocks noChangeShapeType="1"/>
            </p:cNvSpPr>
            <p:nvPr/>
          </p:nvSpPr>
          <p:spPr bwMode="auto">
            <a:xfrm>
              <a:off x="3840" y="2832"/>
              <a:ext cx="384"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436" name="Rectangle 20"/>
          <p:cNvSpPr>
            <a:spLocks noChangeArrowheads="1"/>
          </p:cNvSpPr>
          <p:nvPr/>
        </p:nvSpPr>
        <p:spPr bwMode="auto">
          <a:xfrm>
            <a:off x="2895600" y="4476750"/>
            <a:ext cx="1295400" cy="38100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人工智能</a:t>
            </a:r>
          </a:p>
        </p:txBody>
      </p:sp>
      <p:sp>
        <p:nvSpPr>
          <p:cNvPr id="18437" name="Rectangle 21"/>
          <p:cNvSpPr>
            <a:spLocks noChangeArrowheads="1"/>
          </p:cNvSpPr>
          <p:nvPr/>
        </p:nvSpPr>
        <p:spPr bwMode="auto">
          <a:xfrm>
            <a:off x="6248400" y="4476750"/>
            <a:ext cx="990600" cy="38100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数据库</a:t>
            </a:r>
          </a:p>
        </p:txBody>
      </p:sp>
      <p:sp>
        <p:nvSpPr>
          <p:cNvPr id="18438" name="Rectangle 22"/>
          <p:cNvSpPr>
            <a:spLocks noChangeArrowheads="1"/>
          </p:cNvSpPr>
          <p:nvPr/>
        </p:nvSpPr>
        <p:spPr bwMode="auto">
          <a:xfrm>
            <a:off x="1524000" y="5238750"/>
            <a:ext cx="1143000" cy="45720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王一</a:t>
            </a:r>
          </a:p>
        </p:txBody>
      </p:sp>
      <p:sp>
        <p:nvSpPr>
          <p:cNvPr id="18439" name="Rectangle 23"/>
          <p:cNvSpPr>
            <a:spLocks noChangeArrowheads="1"/>
          </p:cNvSpPr>
          <p:nvPr/>
        </p:nvSpPr>
        <p:spPr bwMode="auto">
          <a:xfrm>
            <a:off x="2895600" y="5238750"/>
            <a:ext cx="1143000" cy="45720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张三</a:t>
            </a:r>
          </a:p>
        </p:txBody>
      </p:sp>
      <p:sp>
        <p:nvSpPr>
          <p:cNvPr id="18440" name="Rectangle 24"/>
          <p:cNvSpPr>
            <a:spLocks noChangeArrowheads="1"/>
          </p:cNvSpPr>
          <p:nvPr/>
        </p:nvSpPr>
        <p:spPr bwMode="auto">
          <a:xfrm>
            <a:off x="4191000" y="5238750"/>
            <a:ext cx="1143000" cy="45720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李四</a:t>
            </a:r>
          </a:p>
        </p:txBody>
      </p:sp>
      <p:sp>
        <p:nvSpPr>
          <p:cNvPr id="18441" name="Rectangle 25"/>
          <p:cNvSpPr>
            <a:spLocks noChangeArrowheads="1"/>
          </p:cNvSpPr>
          <p:nvPr/>
        </p:nvSpPr>
        <p:spPr bwMode="auto">
          <a:xfrm>
            <a:off x="5562600" y="5238750"/>
            <a:ext cx="1143000" cy="45720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张三</a:t>
            </a:r>
          </a:p>
        </p:txBody>
      </p:sp>
      <p:sp>
        <p:nvSpPr>
          <p:cNvPr id="18442" name="Rectangle 26"/>
          <p:cNvSpPr>
            <a:spLocks noChangeArrowheads="1"/>
          </p:cNvSpPr>
          <p:nvPr/>
        </p:nvSpPr>
        <p:spPr bwMode="auto">
          <a:xfrm>
            <a:off x="6934200" y="5238750"/>
            <a:ext cx="1143000" cy="45720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Wingdings" panose="05000000000000000000" pitchFamily="2" charset="2"/>
                <a:sym typeface="Wingdings" panose="05000000000000000000" pitchFamily="2" charset="2"/>
              </a:rPr>
              <a:t></a:t>
            </a:r>
            <a:r>
              <a:rPr kumimoji="0" lang="zh-CN" altLang="en-US" sz="1600">
                <a:solidFill>
                  <a:srgbClr val="428E5B"/>
                </a:solidFill>
                <a:latin typeface="Tahoma" panose="020B0604030504040204" pitchFamily="34" charset="0"/>
              </a:rPr>
              <a:t>李四</a:t>
            </a:r>
          </a:p>
        </p:txBody>
      </p:sp>
      <p:sp>
        <p:nvSpPr>
          <p:cNvPr id="18443" name="Line 27"/>
          <p:cNvSpPr>
            <a:spLocks noChangeShapeType="1"/>
          </p:cNvSpPr>
          <p:nvPr/>
        </p:nvSpPr>
        <p:spPr bwMode="auto">
          <a:xfrm flipH="1">
            <a:off x="2286000" y="4857750"/>
            <a:ext cx="129540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4" name="Line 28"/>
          <p:cNvSpPr>
            <a:spLocks noChangeShapeType="1"/>
          </p:cNvSpPr>
          <p:nvPr/>
        </p:nvSpPr>
        <p:spPr bwMode="auto">
          <a:xfrm>
            <a:off x="3733800" y="4857750"/>
            <a:ext cx="114300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5" name="Line 29"/>
          <p:cNvSpPr>
            <a:spLocks noChangeShapeType="1"/>
          </p:cNvSpPr>
          <p:nvPr/>
        </p:nvSpPr>
        <p:spPr bwMode="auto">
          <a:xfrm flipH="1">
            <a:off x="3581400" y="4857750"/>
            <a:ext cx="7620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6" name="Line 30"/>
          <p:cNvSpPr>
            <a:spLocks noChangeShapeType="1"/>
          </p:cNvSpPr>
          <p:nvPr/>
        </p:nvSpPr>
        <p:spPr bwMode="auto">
          <a:xfrm flipH="1">
            <a:off x="6096000" y="4857750"/>
            <a:ext cx="60960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7" name="Line 32"/>
          <p:cNvSpPr>
            <a:spLocks noChangeShapeType="1"/>
          </p:cNvSpPr>
          <p:nvPr/>
        </p:nvSpPr>
        <p:spPr bwMode="auto">
          <a:xfrm>
            <a:off x="6705600" y="4857750"/>
            <a:ext cx="76200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6" name="Line 34"/>
          <p:cNvSpPr>
            <a:spLocks noChangeShapeType="1"/>
          </p:cNvSpPr>
          <p:nvPr/>
        </p:nvSpPr>
        <p:spPr bwMode="auto">
          <a:xfrm flipH="1" flipV="1">
            <a:off x="1524000" y="3486150"/>
            <a:ext cx="228600" cy="1981200"/>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23588" name="Line 36"/>
          <p:cNvSpPr>
            <a:spLocks noChangeShapeType="1"/>
          </p:cNvSpPr>
          <p:nvPr/>
        </p:nvSpPr>
        <p:spPr bwMode="auto">
          <a:xfrm flipV="1">
            <a:off x="3124200" y="3486150"/>
            <a:ext cx="533400" cy="2057400"/>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23589" name="Line 37"/>
          <p:cNvSpPr>
            <a:spLocks noChangeShapeType="1"/>
          </p:cNvSpPr>
          <p:nvPr/>
        </p:nvSpPr>
        <p:spPr bwMode="auto">
          <a:xfrm flipV="1">
            <a:off x="5105400" y="3486150"/>
            <a:ext cx="914400" cy="1981200"/>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23590" name="Line 38"/>
          <p:cNvSpPr>
            <a:spLocks noChangeShapeType="1"/>
          </p:cNvSpPr>
          <p:nvPr/>
        </p:nvSpPr>
        <p:spPr bwMode="auto">
          <a:xfrm flipH="1" flipV="1">
            <a:off x="4419600" y="3486150"/>
            <a:ext cx="1371600" cy="1981200"/>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23591" name="Line 39"/>
          <p:cNvSpPr>
            <a:spLocks noChangeShapeType="1"/>
          </p:cNvSpPr>
          <p:nvPr/>
        </p:nvSpPr>
        <p:spPr bwMode="auto">
          <a:xfrm flipH="1" flipV="1">
            <a:off x="7067550" y="3495675"/>
            <a:ext cx="781050" cy="1971675"/>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23592" name="Line 40"/>
          <p:cNvSpPr>
            <a:spLocks noChangeShapeType="1"/>
          </p:cNvSpPr>
          <p:nvPr/>
        </p:nvSpPr>
        <p:spPr bwMode="auto">
          <a:xfrm>
            <a:off x="2133600" y="4095750"/>
            <a:ext cx="762000" cy="457200"/>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23593" name="Line 41"/>
          <p:cNvSpPr>
            <a:spLocks noChangeShapeType="1"/>
          </p:cNvSpPr>
          <p:nvPr/>
        </p:nvSpPr>
        <p:spPr bwMode="auto">
          <a:xfrm>
            <a:off x="3124200" y="4095750"/>
            <a:ext cx="0" cy="381000"/>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23594" name="Line 42"/>
          <p:cNvSpPr>
            <a:spLocks noChangeShapeType="1"/>
          </p:cNvSpPr>
          <p:nvPr/>
        </p:nvSpPr>
        <p:spPr bwMode="auto">
          <a:xfrm flipH="1">
            <a:off x="4191000" y="4019550"/>
            <a:ext cx="1371600" cy="533400"/>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23595" name="Line 43"/>
          <p:cNvSpPr>
            <a:spLocks noChangeShapeType="1"/>
          </p:cNvSpPr>
          <p:nvPr/>
        </p:nvSpPr>
        <p:spPr bwMode="auto">
          <a:xfrm>
            <a:off x="4953000" y="4095750"/>
            <a:ext cx="1576388" cy="327025"/>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23596" name="Line 44"/>
          <p:cNvSpPr>
            <a:spLocks noChangeShapeType="1"/>
          </p:cNvSpPr>
          <p:nvPr/>
        </p:nvSpPr>
        <p:spPr bwMode="auto">
          <a:xfrm flipH="1">
            <a:off x="6629400" y="4095750"/>
            <a:ext cx="533400" cy="381000"/>
          </a:xfrm>
          <a:prstGeom prst="line">
            <a:avLst/>
          </a:prstGeom>
          <a:noFill/>
          <a:ln w="9525">
            <a:solidFill>
              <a:schemeClr val="tx2">
                <a:lumMod val="40000"/>
                <a:lumOff val="60000"/>
              </a:schemeClr>
            </a:solidFill>
            <a:prstDash val="dash"/>
            <a:round/>
            <a:tailEnd type="triangle" w="med" len="med"/>
          </a:ln>
          <a:effectLst/>
        </p:spPr>
        <p:txBody>
          <a:bodyPr/>
          <a:lstStyle/>
          <a:p>
            <a:pPr algn="ctr">
              <a:lnSpc>
                <a:spcPct val="80000"/>
              </a:lnSpc>
              <a:spcBef>
                <a:spcPct val="20000"/>
              </a:spcBef>
              <a:defRPr/>
            </a:pPr>
            <a:endParaRPr lang="zh-CN" altLang="en-US">
              <a:latin typeface="Tahoma" panose="020B0604030504040204" pitchFamily="34" charset="0"/>
              <a:ea typeface="宋体" panose="02010600030101010101" pitchFamily="2" charset="-122"/>
            </a:endParaRPr>
          </a:p>
        </p:txBody>
      </p:sp>
      <p:sp>
        <p:nvSpPr>
          <p:cNvPr id="41" name="矩形 40"/>
          <p:cNvSpPr/>
          <p:nvPr/>
        </p:nvSpPr>
        <p:spPr>
          <a:xfrm>
            <a:off x="7151688" y="5894388"/>
            <a:ext cx="935037"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1.i</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18459" name="矩形 2"/>
          <p:cNvSpPr>
            <a:spLocks noChangeArrowheads="1"/>
          </p:cNvSpPr>
          <p:nvPr/>
        </p:nvSpPr>
        <p:spPr bwMode="auto">
          <a:xfrm>
            <a:off x="1190625" y="5880100"/>
            <a:ext cx="39830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800">
                <a:solidFill>
                  <a:srgbClr val="800000"/>
                </a:solidFill>
                <a:latin typeface="Tahoma" panose="020B0604030504040204" pitchFamily="34" charset="0"/>
              </a:rPr>
              <a:t>注：</a:t>
            </a:r>
            <a:r>
              <a:rPr kumimoji="0" lang="zh-CN" altLang="en-US" sz="1800">
                <a:solidFill>
                  <a:srgbClr val="800000"/>
                </a:solidFill>
                <a:latin typeface="Wingdings" panose="05000000000000000000" pitchFamily="2" charset="2"/>
                <a:sym typeface="Wingdings" panose="05000000000000000000" pitchFamily="2" charset="2"/>
              </a:rPr>
              <a:t>－表示是</a:t>
            </a:r>
            <a:r>
              <a:rPr kumimoji="0" lang="zh-CN" altLang="en-US" sz="1800">
                <a:solidFill>
                  <a:srgbClr val="800000"/>
                </a:solidFill>
                <a:latin typeface="Tahoma" panose="020B0604030504040204" pitchFamily="34" charset="0"/>
              </a:rPr>
              <a:t>虚拟记录（地址指针）</a:t>
            </a:r>
          </a:p>
        </p:txBody>
      </p:sp>
      <p:sp>
        <p:nvSpPr>
          <p:cNvPr id="18460" name="矩形 42"/>
          <p:cNvSpPr>
            <a:spLocks noChangeArrowheads="1"/>
          </p:cNvSpPr>
          <p:nvPr/>
        </p:nvSpPr>
        <p:spPr bwMode="auto">
          <a:xfrm>
            <a:off x="5976938" y="112713"/>
            <a:ext cx="30178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1.2 </a:t>
            </a:r>
            <a:r>
              <a:rPr kumimoji="0" lang="zh-CN" altLang="en-US" sz="2400">
                <a:solidFill>
                  <a:srgbClr val="800000"/>
                </a:solidFill>
                <a:latin typeface="黑体" panose="02010609060101010101" pitchFamily="49" charset="-122"/>
                <a:ea typeface="黑体" panose="02010609060101010101" pitchFamily="49" charset="-122"/>
              </a:rPr>
              <a:t>层次模型</a:t>
            </a:r>
            <a:endParaRPr kumimoji="0" lang="en-US" altLang="zh-CN" sz="2400">
              <a:solidFill>
                <a:srgbClr val="800000"/>
              </a:solidFill>
              <a:latin typeface="黑体" panose="02010609060101010101" pitchFamily="49" charset="-122"/>
              <a:ea typeface="黑体" panose="02010609060101010101" pitchFamily="49" charset="-122"/>
            </a:endParaRPr>
          </a:p>
          <a:p>
            <a:pPr algn="ctr">
              <a:lnSpc>
                <a:spcPct val="80000"/>
              </a:lnSpc>
              <a:buFontTx/>
              <a:buNone/>
            </a:pPr>
            <a:r>
              <a:rPr kumimoji="0" lang="zh-CN" altLang="en-US" sz="2000">
                <a:solidFill>
                  <a:srgbClr val="800000"/>
                </a:solidFill>
                <a:latin typeface="黑体" panose="02010609060101010101" pitchFamily="49" charset="-122"/>
                <a:ea typeface="黑体" panose="02010609060101010101" pitchFamily="49" charset="-122"/>
              </a:rPr>
              <a:t>（二）非层次结构的描述</a:t>
            </a:r>
            <a:endParaRPr kumimoji="0" lang="zh-CN" altLang="en-US" sz="2400">
              <a:solidFill>
                <a:srgbClr val="800000"/>
              </a:solidFill>
              <a:latin typeface="Tahoma" panose="020B0604030504040204" pitchFamily="34" charset="0"/>
            </a:endParaRPr>
          </a:p>
        </p:txBody>
      </p:sp>
      <p:sp>
        <p:nvSpPr>
          <p:cNvPr id="18461" name="AutoShape 7"/>
          <p:cNvSpPr>
            <a:spLocks noChangeArrowheads="1"/>
          </p:cNvSpPr>
          <p:nvPr/>
        </p:nvSpPr>
        <p:spPr bwMode="auto">
          <a:xfrm>
            <a:off x="5976938" y="1479550"/>
            <a:ext cx="2397125" cy="1150938"/>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＊非层次结构的数据库实例什么样</a:t>
            </a:r>
            <a:r>
              <a:rPr kumimoji="0" lang="zh-CN" altLang="zh-CN" sz="1600">
                <a:solidFill>
                  <a:srgbClr val="2A2A39"/>
                </a:solidFill>
                <a:latin typeface="Tahoma" panose="020B0604030504040204" pitchFamily="34" charset="0"/>
              </a:rPr>
              <a:t>？ </a:t>
            </a:r>
            <a:endParaRPr kumimoji="0" lang="zh-CN" altLang="en-US" sz="1600">
              <a:solidFill>
                <a:srgbClr val="2A2A39"/>
              </a:solidFill>
              <a:latin typeface="Tahoma" panose="020B060403050404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zh-CN" sz="2400" b="1">
                <a:solidFill>
                  <a:srgbClr val="800000"/>
                </a:solidFill>
                <a:latin typeface="黑体" panose="02010609060101010101" pitchFamily="49" charset="-122"/>
                <a:ea typeface="黑体" panose="02010609060101010101" pitchFamily="49" charset="-122"/>
              </a:rPr>
              <a:t>（</a:t>
            </a:r>
            <a:r>
              <a:rPr lang="zh-CN" altLang="en-US" sz="2400" b="1">
                <a:solidFill>
                  <a:srgbClr val="800000"/>
                </a:solidFill>
                <a:latin typeface="黑体" panose="02010609060101010101" pitchFamily="49" charset="-122"/>
                <a:ea typeface="黑体" panose="02010609060101010101" pitchFamily="49" charset="-122"/>
              </a:rPr>
              <a:t>三）定义物理存储结构</a:t>
            </a:r>
            <a:endParaRPr lang="en-US" altLang="zh-CN" sz="2400" b="1">
              <a:solidFill>
                <a:srgbClr val="800000"/>
              </a:solidFill>
              <a:latin typeface="黑体" panose="02010609060101010101" pitchFamily="49" charset="-122"/>
              <a:ea typeface="黑体" panose="02010609060101010101" pitchFamily="49" charset="-122"/>
            </a:endParaRPr>
          </a:p>
        </p:txBody>
      </p:sp>
      <p:sp>
        <p:nvSpPr>
          <p:cNvPr id="9219" name="Rectangle 3"/>
          <p:cNvSpPr>
            <a:spLocks noGrp="1" noChangeArrowheads="1"/>
          </p:cNvSpPr>
          <p:nvPr>
            <p:ph type="body" sz="half" idx="1"/>
          </p:nvPr>
        </p:nvSpPr>
        <p:spPr>
          <a:xfrm>
            <a:off x="685800" y="1568450"/>
            <a:ext cx="4822825" cy="4346575"/>
          </a:xfrm>
        </p:spPr>
        <p:txBody>
          <a:bodyPr/>
          <a:lstStyle/>
          <a:p>
            <a:r>
              <a:rPr lang="zh-CN" altLang="en-US" sz="2400"/>
              <a:t>邻接法：</a:t>
            </a:r>
            <a:endParaRPr lang="en-US" altLang="zh-CN" sz="2400"/>
          </a:p>
          <a:p>
            <a:pPr>
              <a:buFontTx/>
              <a:buNone/>
            </a:pPr>
            <a:r>
              <a:rPr lang="en-US" altLang="zh-CN" sz="2000"/>
              <a:t>	</a:t>
            </a:r>
            <a:r>
              <a:rPr lang="zh-CN" altLang="en-US" sz="2000"/>
              <a:t>按照层次树</a:t>
            </a:r>
            <a:r>
              <a:rPr lang="zh-CN" altLang="en-US" sz="2000">
                <a:solidFill>
                  <a:srgbClr val="0000FF"/>
                </a:solidFill>
              </a:rPr>
              <a:t>前序穿越的顺序</a:t>
            </a:r>
            <a:r>
              <a:rPr lang="zh-CN" altLang="en-US" sz="2000"/>
              <a:t>，把所有记录值</a:t>
            </a:r>
            <a:r>
              <a:rPr lang="en-US" altLang="zh-CN" sz="2000"/>
              <a:t>(</a:t>
            </a:r>
            <a:r>
              <a:rPr lang="zh-CN" altLang="en-US" sz="2000"/>
              <a:t>子段定长，</a:t>
            </a:r>
            <a:r>
              <a:rPr lang="zh-CN" altLang="en-US" sz="2000">
                <a:solidFill>
                  <a:srgbClr val="FF0000"/>
                </a:solidFill>
              </a:rPr>
              <a:t>定长记录</a:t>
            </a:r>
            <a:r>
              <a:rPr lang="en-US" altLang="zh-CN" sz="2000"/>
              <a:t>)</a:t>
            </a:r>
            <a:r>
              <a:rPr lang="zh-CN" altLang="en-US" sz="2000"/>
              <a:t>依次邻接存放。</a:t>
            </a:r>
            <a:endParaRPr lang="en-US" altLang="zh-CN" sz="2000"/>
          </a:p>
          <a:p>
            <a:pPr>
              <a:buFontTx/>
              <a:buNone/>
            </a:pPr>
            <a:r>
              <a:rPr lang="en-US" altLang="zh-CN" sz="2000"/>
              <a:t>	</a:t>
            </a:r>
            <a:r>
              <a:rPr lang="zh-CN" altLang="en-US" sz="2000"/>
              <a:t>即通过</a:t>
            </a:r>
            <a:r>
              <a:rPr lang="zh-CN" altLang="en-US" sz="2000">
                <a:solidFill>
                  <a:srgbClr val="0000FF"/>
                </a:solidFill>
              </a:rPr>
              <a:t>物理空间的位置相邻</a:t>
            </a:r>
            <a:r>
              <a:rPr lang="zh-CN" altLang="en-US" sz="2000"/>
              <a:t>来实现层次顺序。</a:t>
            </a:r>
            <a:endParaRPr lang="en-US" altLang="zh-CN" sz="2000"/>
          </a:p>
          <a:p>
            <a:pPr>
              <a:buFontTx/>
              <a:buNone/>
            </a:pPr>
            <a:endParaRPr lang="en-US" altLang="zh-CN" sz="2000"/>
          </a:p>
          <a:p>
            <a:pPr>
              <a:buFontTx/>
              <a:buNone/>
            </a:pPr>
            <a:endParaRPr lang="en-US" altLang="zh-CN" sz="2000"/>
          </a:p>
          <a:p>
            <a:r>
              <a:rPr lang="zh-CN" altLang="en-US" sz="2400"/>
              <a:t>例示：</a:t>
            </a:r>
            <a:endParaRPr lang="en-US" altLang="zh-CN" sz="2400"/>
          </a:p>
        </p:txBody>
      </p:sp>
      <p:graphicFrame>
        <p:nvGraphicFramePr>
          <p:cNvPr id="9261" name="Group 45"/>
          <p:cNvGraphicFramePr>
            <a:graphicFrameLocks noGrp="1"/>
          </p:cNvGraphicFramePr>
          <p:nvPr>
            <p:ph sz="half" idx="2"/>
          </p:nvPr>
        </p:nvGraphicFramePr>
        <p:xfrm>
          <a:off x="1173163" y="5165725"/>
          <a:ext cx="6215062" cy="1158875"/>
        </p:xfrm>
        <a:graphic>
          <a:graphicData uri="http://schemas.openxmlformats.org/drawingml/2006/table">
            <a:tbl>
              <a:tblPr/>
              <a:tblGrid>
                <a:gridCol w="412750">
                  <a:extLst>
                    <a:ext uri="{9D8B030D-6E8A-4147-A177-3AD203B41FA5}">
                      <a16:colId xmlns:a16="http://schemas.microsoft.com/office/drawing/2014/main" val="20000"/>
                    </a:ext>
                  </a:extLst>
                </a:gridCol>
                <a:gridCol w="415925">
                  <a:extLst>
                    <a:ext uri="{9D8B030D-6E8A-4147-A177-3AD203B41FA5}">
                      <a16:colId xmlns:a16="http://schemas.microsoft.com/office/drawing/2014/main" val="20001"/>
                    </a:ext>
                  </a:extLst>
                </a:gridCol>
                <a:gridCol w="414337">
                  <a:extLst>
                    <a:ext uri="{9D8B030D-6E8A-4147-A177-3AD203B41FA5}">
                      <a16:colId xmlns:a16="http://schemas.microsoft.com/office/drawing/2014/main" val="20002"/>
                    </a:ext>
                  </a:extLst>
                </a:gridCol>
                <a:gridCol w="412750">
                  <a:extLst>
                    <a:ext uri="{9D8B030D-6E8A-4147-A177-3AD203B41FA5}">
                      <a16:colId xmlns:a16="http://schemas.microsoft.com/office/drawing/2014/main" val="20003"/>
                    </a:ext>
                  </a:extLst>
                </a:gridCol>
                <a:gridCol w="412750">
                  <a:extLst>
                    <a:ext uri="{9D8B030D-6E8A-4147-A177-3AD203B41FA5}">
                      <a16:colId xmlns:a16="http://schemas.microsoft.com/office/drawing/2014/main" val="20004"/>
                    </a:ext>
                  </a:extLst>
                </a:gridCol>
                <a:gridCol w="415925">
                  <a:extLst>
                    <a:ext uri="{9D8B030D-6E8A-4147-A177-3AD203B41FA5}">
                      <a16:colId xmlns:a16="http://schemas.microsoft.com/office/drawing/2014/main" val="20005"/>
                    </a:ext>
                  </a:extLst>
                </a:gridCol>
                <a:gridCol w="415925">
                  <a:extLst>
                    <a:ext uri="{9D8B030D-6E8A-4147-A177-3AD203B41FA5}">
                      <a16:colId xmlns:a16="http://schemas.microsoft.com/office/drawing/2014/main" val="20006"/>
                    </a:ext>
                  </a:extLst>
                </a:gridCol>
                <a:gridCol w="415925">
                  <a:extLst>
                    <a:ext uri="{9D8B030D-6E8A-4147-A177-3AD203B41FA5}">
                      <a16:colId xmlns:a16="http://schemas.microsoft.com/office/drawing/2014/main" val="20007"/>
                    </a:ext>
                  </a:extLst>
                </a:gridCol>
                <a:gridCol w="415925">
                  <a:extLst>
                    <a:ext uri="{9D8B030D-6E8A-4147-A177-3AD203B41FA5}">
                      <a16:colId xmlns:a16="http://schemas.microsoft.com/office/drawing/2014/main" val="20008"/>
                    </a:ext>
                  </a:extLst>
                </a:gridCol>
                <a:gridCol w="414338">
                  <a:extLst>
                    <a:ext uri="{9D8B030D-6E8A-4147-A177-3AD203B41FA5}">
                      <a16:colId xmlns:a16="http://schemas.microsoft.com/office/drawing/2014/main" val="20009"/>
                    </a:ext>
                  </a:extLst>
                </a:gridCol>
                <a:gridCol w="412750">
                  <a:extLst>
                    <a:ext uri="{9D8B030D-6E8A-4147-A177-3AD203B41FA5}">
                      <a16:colId xmlns:a16="http://schemas.microsoft.com/office/drawing/2014/main" val="20010"/>
                    </a:ext>
                  </a:extLst>
                </a:gridCol>
                <a:gridCol w="412750">
                  <a:extLst>
                    <a:ext uri="{9D8B030D-6E8A-4147-A177-3AD203B41FA5}">
                      <a16:colId xmlns:a16="http://schemas.microsoft.com/office/drawing/2014/main" val="20011"/>
                    </a:ext>
                  </a:extLst>
                </a:gridCol>
                <a:gridCol w="415925">
                  <a:extLst>
                    <a:ext uri="{9D8B030D-6E8A-4147-A177-3AD203B41FA5}">
                      <a16:colId xmlns:a16="http://schemas.microsoft.com/office/drawing/2014/main" val="20012"/>
                    </a:ext>
                  </a:extLst>
                </a:gridCol>
                <a:gridCol w="414337">
                  <a:extLst>
                    <a:ext uri="{9D8B030D-6E8A-4147-A177-3AD203B41FA5}">
                      <a16:colId xmlns:a16="http://schemas.microsoft.com/office/drawing/2014/main" val="20013"/>
                    </a:ext>
                  </a:extLst>
                </a:gridCol>
                <a:gridCol w="412750">
                  <a:extLst>
                    <a:ext uri="{9D8B030D-6E8A-4147-A177-3AD203B41FA5}">
                      <a16:colId xmlns:a16="http://schemas.microsoft.com/office/drawing/2014/main" val="20014"/>
                    </a:ext>
                  </a:extLst>
                </a:gridCol>
              </a:tblGrid>
              <a:tr h="1158875">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计算机系</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901</a:t>
                      </a: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班</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王一</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张三</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911</a:t>
                      </a: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班</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李四</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吴坚</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921</a:t>
                      </a: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班</a:t>
                      </a:r>
                      <a:endPar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硬件教研组</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郑三</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洪流</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软件教研组</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陈芝</a:t>
                      </a:r>
                    </a:p>
                  </a:txBody>
                  <a:tcPr marT="45745" marB="457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丁伟</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19494" name="Group 46"/>
          <p:cNvGrpSpPr/>
          <p:nvPr/>
        </p:nvGrpSpPr>
        <p:grpSpPr bwMode="auto">
          <a:xfrm>
            <a:off x="4108450" y="2952750"/>
            <a:ext cx="4567238" cy="1992313"/>
            <a:chOff x="2925" y="1888"/>
            <a:chExt cx="2631" cy="1043"/>
          </a:xfrm>
        </p:grpSpPr>
        <p:sp>
          <p:nvSpPr>
            <p:cNvPr id="19499" name="Rectangle 47"/>
            <p:cNvSpPr>
              <a:spLocks noChangeArrowheads="1"/>
            </p:cNvSpPr>
            <p:nvPr/>
          </p:nvSpPr>
          <p:spPr bwMode="auto">
            <a:xfrm>
              <a:off x="3016" y="2205"/>
              <a:ext cx="271"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901</a:t>
              </a:r>
              <a:r>
                <a:rPr kumimoji="0" lang="zh-CN" altLang="en-US" sz="1200">
                  <a:solidFill>
                    <a:srgbClr val="428E5B"/>
                  </a:solidFill>
                  <a:latin typeface="Tahoma" panose="020B0604030504040204" pitchFamily="34" charset="0"/>
                </a:rPr>
                <a:t>班</a:t>
              </a:r>
            </a:p>
          </p:txBody>
        </p:sp>
        <p:sp>
          <p:nvSpPr>
            <p:cNvPr id="19500" name="Rectangle 48"/>
            <p:cNvSpPr>
              <a:spLocks noChangeArrowheads="1"/>
            </p:cNvSpPr>
            <p:nvPr/>
          </p:nvSpPr>
          <p:spPr bwMode="auto">
            <a:xfrm>
              <a:off x="3379" y="2205"/>
              <a:ext cx="273"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911</a:t>
              </a:r>
              <a:r>
                <a:rPr kumimoji="0" lang="zh-CN" altLang="en-US" sz="1200">
                  <a:solidFill>
                    <a:srgbClr val="428E5B"/>
                  </a:solidFill>
                  <a:latin typeface="Tahoma" panose="020B0604030504040204" pitchFamily="34" charset="0"/>
                </a:rPr>
                <a:t>班</a:t>
              </a:r>
            </a:p>
          </p:txBody>
        </p:sp>
        <p:sp>
          <p:nvSpPr>
            <p:cNvPr id="19501" name="Rectangle 49"/>
            <p:cNvSpPr>
              <a:spLocks noChangeArrowheads="1"/>
            </p:cNvSpPr>
            <p:nvPr/>
          </p:nvSpPr>
          <p:spPr bwMode="auto">
            <a:xfrm>
              <a:off x="2925"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王一</a:t>
              </a:r>
            </a:p>
          </p:txBody>
        </p:sp>
        <p:sp>
          <p:nvSpPr>
            <p:cNvPr id="19502" name="Rectangle 50"/>
            <p:cNvSpPr>
              <a:spLocks noChangeArrowheads="1"/>
            </p:cNvSpPr>
            <p:nvPr/>
          </p:nvSpPr>
          <p:spPr bwMode="auto">
            <a:xfrm>
              <a:off x="3287"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李四</a:t>
              </a:r>
            </a:p>
          </p:txBody>
        </p:sp>
        <p:sp>
          <p:nvSpPr>
            <p:cNvPr id="19503" name="Line 51"/>
            <p:cNvSpPr>
              <a:spLocks noChangeShapeType="1"/>
            </p:cNvSpPr>
            <p:nvPr/>
          </p:nvSpPr>
          <p:spPr bwMode="auto">
            <a:xfrm flipH="1">
              <a:off x="3153" y="2024"/>
              <a:ext cx="952"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04" name="Line 52"/>
            <p:cNvSpPr>
              <a:spLocks noChangeShapeType="1"/>
            </p:cNvSpPr>
            <p:nvPr/>
          </p:nvSpPr>
          <p:spPr bwMode="auto">
            <a:xfrm flipH="1">
              <a:off x="3560" y="2024"/>
              <a:ext cx="545"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05" name="Line 53"/>
            <p:cNvSpPr>
              <a:spLocks noChangeShapeType="1"/>
            </p:cNvSpPr>
            <p:nvPr/>
          </p:nvSpPr>
          <p:spPr bwMode="auto">
            <a:xfrm flipH="1">
              <a:off x="3153" y="2341"/>
              <a:ext cx="48" cy="18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06" name="Line 54"/>
            <p:cNvSpPr>
              <a:spLocks noChangeShapeType="1"/>
            </p:cNvSpPr>
            <p:nvPr/>
          </p:nvSpPr>
          <p:spPr bwMode="auto">
            <a:xfrm flipH="1">
              <a:off x="3515" y="2341"/>
              <a:ext cx="45" cy="18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07" name="Rectangle 55"/>
            <p:cNvSpPr>
              <a:spLocks noChangeArrowheads="1"/>
            </p:cNvSpPr>
            <p:nvPr/>
          </p:nvSpPr>
          <p:spPr bwMode="auto">
            <a:xfrm>
              <a:off x="3877" y="1888"/>
              <a:ext cx="455"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计算机系</a:t>
              </a:r>
            </a:p>
          </p:txBody>
        </p:sp>
        <p:sp>
          <p:nvSpPr>
            <p:cNvPr id="19508" name="Rectangle 56"/>
            <p:cNvSpPr>
              <a:spLocks noChangeArrowheads="1"/>
            </p:cNvSpPr>
            <p:nvPr/>
          </p:nvSpPr>
          <p:spPr bwMode="auto">
            <a:xfrm>
              <a:off x="3787" y="220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921</a:t>
              </a:r>
              <a:r>
                <a:rPr kumimoji="0" lang="zh-CN" altLang="en-US" sz="1200">
                  <a:solidFill>
                    <a:srgbClr val="428E5B"/>
                  </a:solidFill>
                  <a:latin typeface="Tahoma" panose="020B0604030504040204" pitchFamily="34" charset="0"/>
                </a:rPr>
                <a:t>班</a:t>
              </a:r>
            </a:p>
          </p:txBody>
        </p:sp>
        <p:sp>
          <p:nvSpPr>
            <p:cNvPr id="19509" name="Rectangle 57"/>
            <p:cNvSpPr>
              <a:spLocks noChangeArrowheads="1"/>
            </p:cNvSpPr>
            <p:nvPr/>
          </p:nvSpPr>
          <p:spPr bwMode="auto">
            <a:xfrm>
              <a:off x="4150" y="220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931</a:t>
              </a:r>
              <a:r>
                <a:rPr kumimoji="0" lang="zh-CN" altLang="en-US" sz="1200">
                  <a:solidFill>
                    <a:srgbClr val="428E5B"/>
                  </a:solidFill>
                  <a:latin typeface="Tahoma" panose="020B0604030504040204" pitchFamily="34" charset="0"/>
                </a:rPr>
                <a:t>班</a:t>
              </a:r>
            </a:p>
          </p:txBody>
        </p:sp>
        <p:sp>
          <p:nvSpPr>
            <p:cNvPr id="19510" name="Rectangle 58"/>
            <p:cNvSpPr>
              <a:spLocks noChangeArrowheads="1"/>
            </p:cNvSpPr>
            <p:nvPr/>
          </p:nvSpPr>
          <p:spPr bwMode="auto">
            <a:xfrm>
              <a:off x="3696" y="2523"/>
              <a:ext cx="273"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钱英</a:t>
              </a:r>
            </a:p>
          </p:txBody>
        </p:sp>
        <p:sp>
          <p:nvSpPr>
            <p:cNvPr id="19511" name="Rectangle 59"/>
            <p:cNvSpPr>
              <a:spLocks noChangeArrowheads="1"/>
            </p:cNvSpPr>
            <p:nvPr/>
          </p:nvSpPr>
          <p:spPr bwMode="auto">
            <a:xfrm>
              <a:off x="4059"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周新</a:t>
              </a:r>
            </a:p>
          </p:txBody>
        </p:sp>
        <p:sp>
          <p:nvSpPr>
            <p:cNvPr id="19512" name="Line 60"/>
            <p:cNvSpPr>
              <a:spLocks noChangeShapeType="1"/>
            </p:cNvSpPr>
            <p:nvPr/>
          </p:nvSpPr>
          <p:spPr bwMode="auto">
            <a:xfrm flipH="1">
              <a:off x="3923" y="2024"/>
              <a:ext cx="181"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13" name="Line 61"/>
            <p:cNvSpPr>
              <a:spLocks noChangeShapeType="1"/>
            </p:cNvSpPr>
            <p:nvPr/>
          </p:nvSpPr>
          <p:spPr bwMode="auto">
            <a:xfrm>
              <a:off x="4104" y="2024"/>
              <a:ext cx="230"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14" name="Line 62"/>
            <p:cNvSpPr>
              <a:spLocks noChangeShapeType="1"/>
            </p:cNvSpPr>
            <p:nvPr/>
          </p:nvSpPr>
          <p:spPr bwMode="auto">
            <a:xfrm flipH="1">
              <a:off x="3923" y="2341"/>
              <a:ext cx="48" cy="18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15" name="Line 63"/>
            <p:cNvSpPr>
              <a:spLocks noChangeShapeType="1"/>
            </p:cNvSpPr>
            <p:nvPr/>
          </p:nvSpPr>
          <p:spPr bwMode="auto">
            <a:xfrm flipH="1">
              <a:off x="4286" y="2341"/>
              <a:ext cx="48" cy="18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16" name="Rectangle 64"/>
            <p:cNvSpPr>
              <a:spLocks noChangeArrowheads="1"/>
            </p:cNvSpPr>
            <p:nvPr/>
          </p:nvSpPr>
          <p:spPr bwMode="auto">
            <a:xfrm>
              <a:off x="4467" y="2205"/>
              <a:ext cx="500"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硬件教研组</a:t>
              </a:r>
            </a:p>
          </p:txBody>
        </p:sp>
        <p:sp>
          <p:nvSpPr>
            <p:cNvPr id="19517" name="Rectangle 65"/>
            <p:cNvSpPr>
              <a:spLocks noChangeArrowheads="1"/>
            </p:cNvSpPr>
            <p:nvPr/>
          </p:nvSpPr>
          <p:spPr bwMode="auto">
            <a:xfrm>
              <a:off x="5057" y="2205"/>
              <a:ext cx="499"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软件教研组</a:t>
              </a:r>
            </a:p>
          </p:txBody>
        </p:sp>
        <p:sp>
          <p:nvSpPr>
            <p:cNvPr id="19518" name="Rectangle 66"/>
            <p:cNvSpPr>
              <a:spLocks noChangeArrowheads="1"/>
            </p:cNvSpPr>
            <p:nvPr/>
          </p:nvSpPr>
          <p:spPr bwMode="auto">
            <a:xfrm>
              <a:off x="4467" y="2523"/>
              <a:ext cx="273"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郑三</a:t>
              </a:r>
            </a:p>
          </p:txBody>
        </p:sp>
        <p:sp>
          <p:nvSpPr>
            <p:cNvPr id="19519" name="Rectangle 67"/>
            <p:cNvSpPr>
              <a:spLocks noChangeArrowheads="1"/>
            </p:cNvSpPr>
            <p:nvPr/>
          </p:nvSpPr>
          <p:spPr bwMode="auto">
            <a:xfrm>
              <a:off x="5057" y="2523"/>
              <a:ext cx="273"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 </a:t>
              </a:r>
              <a:r>
                <a:rPr kumimoji="0" lang="zh-CN" altLang="en-US" sz="1200">
                  <a:solidFill>
                    <a:srgbClr val="428E5B"/>
                  </a:solidFill>
                  <a:latin typeface="Tahoma" panose="020B0604030504040204" pitchFamily="34" charset="0"/>
                </a:rPr>
                <a:t>陈芝</a:t>
              </a:r>
            </a:p>
          </p:txBody>
        </p:sp>
        <p:sp>
          <p:nvSpPr>
            <p:cNvPr id="19520" name="Line 68"/>
            <p:cNvSpPr>
              <a:spLocks noChangeShapeType="1"/>
            </p:cNvSpPr>
            <p:nvPr/>
          </p:nvSpPr>
          <p:spPr bwMode="auto">
            <a:xfrm>
              <a:off x="4105" y="2024"/>
              <a:ext cx="589"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21" name="Line 69"/>
            <p:cNvSpPr>
              <a:spLocks noChangeShapeType="1"/>
            </p:cNvSpPr>
            <p:nvPr/>
          </p:nvSpPr>
          <p:spPr bwMode="auto">
            <a:xfrm>
              <a:off x="4105" y="2024"/>
              <a:ext cx="1182"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22" name="Line 70"/>
            <p:cNvSpPr>
              <a:spLocks noChangeShapeType="1"/>
            </p:cNvSpPr>
            <p:nvPr/>
          </p:nvSpPr>
          <p:spPr bwMode="auto">
            <a:xfrm flipH="1">
              <a:off x="4694" y="2341"/>
              <a:ext cx="91" cy="18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23" name="Line 71"/>
            <p:cNvSpPr>
              <a:spLocks noChangeShapeType="1"/>
            </p:cNvSpPr>
            <p:nvPr/>
          </p:nvSpPr>
          <p:spPr bwMode="auto">
            <a:xfrm flipH="1">
              <a:off x="5194" y="2341"/>
              <a:ext cx="135" cy="18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24" name="Rectangle 72"/>
            <p:cNvSpPr>
              <a:spLocks noChangeArrowheads="1"/>
            </p:cNvSpPr>
            <p:nvPr/>
          </p:nvSpPr>
          <p:spPr bwMode="auto">
            <a:xfrm>
              <a:off x="3016" y="2795"/>
              <a:ext cx="271"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张三</a:t>
              </a:r>
            </a:p>
          </p:txBody>
        </p:sp>
        <p:sp>
          <p:nvSpPr>
            <p:cNvPr id="19525" name="Rectangle 73"/>
            <p:cNvSpPr>
              <a:spLocks noChangeArrowheads="1"/>
            </p:cNvSpPr>
            <p:nvPr/>
          </p:nvSpPr>
          <p:spPr bwMode="auto">
            <a:xfrm>
              <a:off x="3379" y="2795"/>
              <a:ext cx="273"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赵立</a:t>
              </a:r>
            </a:p>
          </p:txBody>
        </p:sp>
        <p:sp>
          <p:nvSpPr>
            <p:cNvPr id="19526" name="Line 74"/>
            <p:cNvSpPr>
              <a:spLocks noChangeShapeType="1"/>
            </p:cNvSpPr>
            <p:nvPr/>
          </p:nvSpPr>
          <p:spPr bwMode="auto">
            <a:xfrm>
              <a:off x="3198" y="2341"/>
              <a:ext cx="45" cy="45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27" name="Line 75"/>
            <p:cNvSpPr>
              <a:spLocks noChangeShapeType="1"/>
            </p:cNvSpPr>
            <p:nvPr/>
          </p:nvSpPr>
          <p:spPr bwMode="auto">
            <a:xfrm>
              <a:off x="3560" y="2341"/>
              <a:ext cx="48" cy="45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28" name="Rectangle 76"/>
            <p:cNvSpPr>
              <a:spLocks noChangeArrowheads="1"/>
            </p:cNvSpPr>
            <p:nvPr/>
          </p:nvSpPr>
          <p:spPr bwMode="auto">
            <a:xfrm>
              <a:off x="3787"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孙玉</a:t>
              </a:r>
            </a:p>
          </p:txBody>
        </p:sp>
        <p:sp>
          <p:nvSpPr>
            <p:cNvPr id="19529" name="Rectangle 77"/>
            <p:cNvSpPr>
              <a:spLocks noChangeArrowheads="1"/>
            </p:cNvSpPr>
            <p:nvPr/>
          </p:nvSpPr>
          <p:spPr bwMode="auto">
            <a:xfrm>
              <a:off x="4150"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吴坚</a:t>
              </a:r>
            </a:p>
          </p:txBody>
        </p:sp>
        <p:sp>
          <p:nvSpPr>
            <p:cNvPr id="19530" name="Line 78"/>
            <p:cNvSpPr>
              <a:spLocks noChangeShapeType="1"/>
            </p:cNvSpPr>
            <p:nvPr/>
          </p:nvSpPr>
          <p:spPr bwMode="auto">
            <a:xfrm>
              <a:off x="3969" y="2341"/>
              <a:ext cx="45" cy="45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31" name="Line 79"/>
            <p:cNvSpPr>
              <a:spLocks noChangeShapeType="1"/>
            </p:cNvSpPr>
            <p:nvPr/>
          </p:nvSpPr>
          <p:spPr bwMode="auto">
            <a:xfrm>
              <a:off x="4333" y="2341"/>
              <a:ext cx="45" cy="45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32" name="Rectangle 80"/>
            <p:cNvSpPr>
              <a:spLocks noChangeArrowheads="1"/>
            </p:cNvSpPr>
            <p:nvPr/>
          </p:nvSpPr>
          <p:spPr bwMode="auto">
            <a:xfrm>
              <a:off x="4649" y="2795"/>
              <a:ext cx="273"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洪流</a:t>
              </a:r>
            </a:p>
          </p:txBody>
        </p:sp>
        <p:sp>
          <p:nvSpPr>
            <p:cNvPr id="19533" name="Rectangle 81"/>
            <p:cNvSpPr>
              <a:spLocks noChangeArrowheads="1"/>
            </p:cNvSpPr>
            <p:nvPr/>
          </p:nvSpPr>
          <p:spPr bwMode="auto">
            <a:xfrm>
              <a:off x="5239" y="2795"/>
              <a:ext cx="273"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丁伟</a:t>
              </a:r>
            </a:p>
          </p:txBody>
        </p:sp>
        <p:sp>
          <p:nvSpPr>
            <p:cNvPr id="19534" name="Line 82"/>
            <p:cNvSpPr>
              <a:spLocks noChangeShapeType="1"/>
            </p:cNvSpPr>
            <p:nvPr/>
          </p:nvSpPr>
          <p:spPr bwMode="auto">
            <a:xfrm>
              <a:off x="4785" y="2341"/>
              <a:ext cx="89" cy="45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35" name="Line 83"/>
            <p:cNvSpPr>
              <a:spLocks noChangeShapeType="1"/>
            </p:cNvSpPr>
            <p:nvPr/>
          </p:nvSpPr>
          <p:spPr bwMode="auto">
            <a:xfrm>
              <a:off x="5328" y="2341"/>
              <a:ext cx="134" cy="45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495" name="矩形 42"/>
          <p:cNvSpPr>
            <a:spLocks noChangeArrowheads="1"/>
          </p:cNvSpPr>
          <p:nvPr/>
        </p:nvSpPr>
        <p:spPr bwMode="auto">
          <a:xfrm>
            <a:off x="6470650" y="187325"/>
            <a:ext cx="2030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1.2 </a:t>
            </a:r>
            <a:r>
              <a:rPr kumimoji="0" lang="zh-CN" altLang="en-US" sz="2400">
                <a:solidFill>
                  <a:srgbClr val="800000"/>
                </a:solidFill>
                <a:latin typeface="黑体" panose="02010609060101010101" pitchFamily="49" charset="-122"/>
                <a:ea typeface="黑体" panose="02010609060101010101" pitchFamily="49" charset="-122"/>
              </a:rPr>
              <a:t>层次模型</a:t>
            </a:r>
            <a:endParaRPr kumimoji="0" lang="en-US" altLang="zh-CN" sz="2400">
              <a:solidFill>
                <a:srgbClr val="800000"/>
              </a:solidFill>
              <a:latin typeface="黑体" panose="02010609060101010101" pitchFamily="49" charset="-122"/>
              <a:ea typeface="黑体" panose="02010609060101010101" pitchFamily="49" charset="-122"/>
            </a:endParaRPr>
          </a:p>
        </p:txBody>
      </p:sp>
      <p:sp>
        <p:nvSpPr>
          <p:cNvPr id="19496" name="AutoShape 7"/>
          <p:cNvSpPr>
            <a:spLocks noChangeArrowheads="1"/>
          </p:cNvSpPr>
          <p:nvPr/>
        </p:nvSpPr>
        <p:spPr bwMode="auto">
          <a:xfrm>
            <a:off x="6319838" y="1314450"/>
            <a:ext cx="2397125" cy="1166813"/>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＊层次模式</a:t>
            </a:r>
            <a:r>
              <a:rPr kumimoji="0" lang="zh-CN" altLang="zh-CN" sz="1600">
                <a:solidFill>
                  <a:srgbClr val="2A2A39"/>
                </a:solidFill>
                <a:latin typeface="Tahoma" panose="020B0604030504040204" pitchFamily="34" charset="0"/>
              </a:rPr>
              <a:t>数据</a:t>
            </a:r>
            <a:r>
              <a:rPr kumimoji="0" lang="zh-CN" altLang="en-US" sz="1600">
                <a:solidFill>
                  <a:srgbClr val="2A2A39"/>
                </a:solidFill>
                <a:latin typeface="Tahoma" panose="020B0604030504040204" pitchFamily="34" charset="0"/>
              </a:rPr>
              <a:t>，物理上如何存放</a:t>
            </a:r>
            <a:r>
              <a:rPr kumimoji="0" lang="zh-CN" altLang="zh-CN" sz="1600">
                <a:solidFill>
                  <a:srgbClr val="2A2A39"/>
                </a:solidFill>
                <a:latin typeface="Tahoma" panose="020B0604030504040204" pitchFamily="34" charset="0"/>
              </a:rPr>
              <a:t>？ </a:t>
            </a:r>
            <a:endParaRPr kumimoji="0" lang="zh-CN" altLang="en-US" sz="1600">
              <a:solidFill>
                <a:srgbClr val="2A2A39"/>
              </a:solidFill>
              <a:latin typeface="Tahoma" panose="020B0604030504040204" pitchFamily="34" charset="0"/>
            </a:endParaRPr>
          </a:p>
        </p:txBody>
      </p:sp>
      <p:sp>
        <p:nvSpPr>
          <p:cNvPr id="45" name="矩形 44"/>
          <p:cNvSpPr/>
          <p:nvPr/>
        </p:nvSpPr>
        <p:spPr>
          <a:xfrm>
            <a:off x="7623175" y="2884488"/>
            <a:ext cx="1011238"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1.b</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46" name="矩形 45"/>
          <p:cNvSpPr/>
          <p:nvPr/>
        </p:nvSpPr>
        <p:spPr>
          <a:xfrm>
            <a:off x="7731125" y="5994400"/>
            <a:ext cx="949325"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1.j</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linds(horizontal)">
                                      <p:cBhvr>
                                        <p:cTn id="7" dur="500"/>
                                        <p:tgtEl>
                                          <p:spTgt spid="921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0"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675" y="4673600"/>
            <a:ext cx="8158163"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2"/>
          <p:cNvSpPr>
            <a:spLocks noGrp="1" noChangeArrowheads="1"/>
          </p:cNvSpPr>
          <p:nvPr>
            <p:ph type="title"/>
          </p:nvPr>
        </p:nvSpPr>
        <p:spPr>
          <a:xfrm>
            <a:off x="685800" y="762000"/>
            <a:ext cx="7772400" cy="955675"/>
          </a:xfrm>
        </p:spPr>
        <p:txBody>
          <a:bodyPr/>
          <a:lstStyle/>
          <a:p>
            <a:pPr algn="l"/>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四</a:t>
            </a:r>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定义基本数据操作</a:t>
            </a:r>
            <a:endParaRPr lang="en-US" altLang="zh-CN" sz="2400" b="1">
              <a:latin typeface="黑体" panose="02010609060101010101" pitchFamily="49" charset="-122"/>
              <a:ea typeface="黑体" panose="02010609060101010101" pitchFamily="49" charset="-122"/>
            </a:endParaRPr>
          </a:p>
        </p:txBody>
      </p:sp>
      <p:sp>
        <p:nvSpPr>
          <p:cNvPr id="11267" name="Rectangle 3"/>
          <p:cNvSpPr>
            <a:spLocks noGrp="1" noChangeArrowheads="1"/>
          </p:cNvSpPr>
          <p:nvPr>
            <p:ph type="body" idx="1"/>
          </p:nvPr>
        </p:nvSpPr>
        <p:spPr>
          <a:xfrm>
            <a:off x="266700" y="1733550"/>
            <a:ext cx="8399463" cy="4305300"/>
          </a:xfrm>
        </p:spPr>
        <p:txBody>
          <a:bodyPr/>
          <a:lstStyle/>
          <a:p>
            <a:pPr>
              <a:buFontTx/>
              <a:buNone/>
            </a:pPr>
            <a:r>
              <a:rPr lang="en-US" altLang="zh-CN" sz="2400"/>
              <a:t>	</a:t>
            </a:r>
            <a:r>
              <a:rPr lang="zh-CN" altLang="en-US" sz="2000"/>
              <a:t>查找一个记录：</a:t>
            </a:r>
            <a:r>
              <a:rPr lang="zh-CN" altLang="en-US" sz="2000">
                <a:solidFill>
                  <a:srgbClr val="0000FF"/>
                </a:solidFill>
              </a:rPr>
              <a:t>从根记录开始</a:t>
            </a:r>
            <a:r>
              <a:rPr lang="zh-CN" altLang="en-US" sz="2000"/>
              <a:t>，按</a:t>
            </a:r>
            <a:r>
              <a:rPr lang="zh-CN" altLang="en-US" sz="2000">
                <a:solidFill>
                  <a:srgbClr val="0000FF"/>
                </a:solidFill>
              </a:rPr>
              <a:t>给定条件</a:t>
            </a:r>
            <a:r>
              <a:rPr lang="zh-CN" altLang="en-US" sz="2000"/>
              <a:t>沿</a:t>
            </a:r>
            <a:r>
              <a:rPr lang="zh-CN" altLang="en-US" sz="2000">
                <a:solidFill>
                  <a:srgbClr val="0000FF"/>
                </a:solidFill>
              </a:rPr>
              <a:t>层次路径</a:t>
            </a:r>
            <a:r>
              <a:rPr lang="zh-CN" altLang="en-US" sz="2000"/>
              <a:t>进行搜索。</a:t>
            </a:r>
            <a:endParaRPr lang="en-US" altLang="zh-CN" sz="2400"/>
          </a:p>
          <a:p>
            <a:r>
              <a:rPr lang="en-US" altLang="zh-CN" sz="2000"/>
              <a:t>Get unique(</a:t>
            </a:r>
            <a:r>
              <a:rPr lang="en-US" altLang="zh-CN" sz="2000">
                <a:solidFill>
                  <a:srgbClr val="FF0000"/>
                </a:solidFill>
              </a:rPr>
              <a:t>GU</a:t>
            </a:r>
            <a:r>
              <a:rPr lang="en-US" altLang="zh-CN" sz="2000"/>
              <a:t>)</a:t>
            </a:r>
          </a:p>
          <a:p>
            <a:pPr>
              <a:buFontTx/>
              <a:buNone/>
            </a:pPr>
            <a:endParaRPr lang="en-US" altLang="zh-CN" sz="2000"/>
          </a:p>
          <a:p>
            <a:r>
              <a:rPr lang="en-US" altLang="zh-CN" sz="2000"/>
              <a:t>Get next within parent(</a:t>
            </a:r>
            <a:r>
              <a:rPr lang="en-US" altLang="zh-CN" sz="2000">
                <a:solidFill>
                  <a:srgbClr val="FF0000"/>
                </a:solidFill>
              </a:rPr>
              <a:t>GNP</a:t>
            </a:r>
            <a:r>
              <a:rPr lang="en-US" altLang="zh-CN" sz="2000"/>
              <a:t>)</a:t>
            </a:r>
          </a:p>
          <a:p>
            <a:pPr>
              <a:buFontTx/>
              <a:buNone/>
            </a:pPr>
            <a:endParaRPr lang="en-US" altLang="zh-CN" sz="2000"/>
          </a:p>
          <a:p>
            <a:r>
              <a:rPr lang="en-US" altLang="zh-CN" sz="2000"/>
              <a:t>Get next(GN)</a:t>
            </a:r>
          </a:p>
          <a:p>
            <a:endParaRPr lang="en-US" altLang="zh-CN" sz="2000"/>
          </a:p>
          <a:p>
            <a:r>
              <a:rPr lang="is-IS" altLang="zh-CN" sz="2000"/>
              <a:t>……</a:t>
            </a:r>
            <a:endParaRPr lang="en-US" altLang="zh-CN" sz="2400"/>
          </a:p>
        </p:txBody>
      </p:sp>
      <p:grpSp>
        <p:nvGrpSpPr>
          <p:cNvPr id="20485" name="Group 4"/>
          <p:cNvGrpSpPr/>
          <p:nvPr/>
        </p:nvGrpSpPr>
        <p:grpSpPr bwMode="auto">
          <a:xfrm>
            <a:off x="4392613" y="2197100"/>
            <a:ext cx="4557712" cy="2360613"/>
            <a:chOff x="2925" y="1888"/>
            <a:chExt cx="2631" cy="1043"/>
          </a:xfrm>
        </p:grpSpPr>
        <p:sp>
          <p:nvSpPr>
            <p:cNvPr id="20492" name="Rectangle 5"/>
            <p:cNvSpPr>
              <a:spLocks noChangeArrowheads="1"/>
            </p:cNvSpPr>
            <p:nvPr/>
          </p:nvSpPr>
          <p:spPr bwMode="auto">
            <a:xfrm>
              <a:off x="3016" y="220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901</a:t>
              </a:r>
              <a:r>
                <a:rPr kumimoji="0" lang="zh-CN" altLang="en-US" sz="1200">
                  <a:solidFill>
                    <a:srgbClr val="428E5B"/>
                  </a:solidFill>
                  <a:latin typeface="Tahoma" panose="020B0604030504040204" pitchFamily="34" charset="0"/>
                </a:rPr>
                <a:t>班</a:t>
              </a:r>
            </a:p>
          </p:txBody>
        </p:sp>
        <p:sp>
          <p:nvSpPr>
            <p:cNvPr id="20493" name="Rectangle 6"/>
            <p:cNvSpPr>
              <a:spLocks noChangeArrowheads="1"/>
            </p:cNvSpPr>
            <p:nvPr/>
          </p:nvSpPr>
          <p:spPr bwMode="auto">
            <a:xfrm>
              <a:off x="3379" y="220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911</a:t>
              </a:r>
              <a:r>
                <a:rPr kumimoji="0" lang="zh-CN" altLang="en-US" sz="1200">
                  <a:solidFill>
                    <a:srgbClr val="428E5B"/>
                  </a:solidFill>
                  <a:latin typeface="Tahoma" panose="020B0604030504040204" pitchFamily="34" charset="0"/>
                </a:rPr>
                <a:t>班</a:t>
              </a:r>
            </a:p>
          </p:txBody>
        </p:sp>
        <p:sp>
          <p:nvSpPr>
            <p:cNvPr id="20494" name="Rectangle 7"/>
            <p:cNvSpPr>
              <a:spLocks noChangeArrowheads="1"/>
            </p:cNvSpPr>
            <p:nvPr/>
          </p:nvSpPr>
          <p:spPr bwMode="auto">
            <a:xfrm>
              <a:off x="2925"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王一</a:t>
              </a:r>
            </a:p>
          </p:txBody>
        </p:sp>
        <p:sp>
          <p:nvSpPr>
            <p:cNvPr id="20495" name="Rectangle 8"/>
            <p:cNvSpPr>
              <a:spLocks noChangeArrowheads="1"/>
            </p:cNvSpPr>
            <p:nvPr/>
          </p:nvSpPr>
          <p:spPr bwMode="auto">
            <a:xfrm>
              <a:off x="3288"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李四</a:t>
              </a:r>
            </a:p>
          </p:txBody>
        </p:sp>
        <p:sp>
          <p:nvSpPr>
            <p:cNvPr id="20496" name="Line 9"/>
            <p:cNvSpPr>
              <a:spLocks noChangeShapeType="1"/>
            </p:cNvSpPr>
            <p:nvPr/>
          </p:nvSpPr>
          <p:spPr bwMode="auto">
            <a:xfrm flipH="1">
              <a:off x="3152" y="2024"/>
              <a:ext cx="953"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7" name="Line 10"/>
            <p:cNvSpPr>
              <a:spLocks noChangeShapeType="1"/>
            </p:cNvSpPr>
            <p:nvPr/>
          </p:nvSpPr>
          <p:spPr bwMode="auto">
            <a:xfrm flipH="1">
              <a:off x="3560" y="2024"/>
              <a:ext cx="545"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8" name="Line 11"/>
            <p:cNvSpPr>
              <a:spLocks noChangeShapeType="1"/>
            </p:cNvSpPr>
            <p:nvPr/>
          </p:nvSpPr>
          <p:spPr bwMode="auto">
            <a:xfrm flipH="1">
              <a:off x="3152" y="2341"/>
              <a:ext cx="46"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9" name="Line 12"/>
            <p:cNvSpPr>
              <a:spLocks noChangeShapeType="1"/>
            </p:cNvSpPr>
            <p:nvPr/>
          </p:nvSpPr>
          <p:spPr bwMode="auto">
            <a:xfrm flipH="1">
              <a:off x="3515" y="2341"/>
              <a:ext cx="45"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0" name="Rectangle 13"/>
            <p:cNvSpPr>
              <a:spLocks noChangeArrowheads="1"/>
            </p:cNvSpPr>
            <p:nvPr/>
          </p:nvSpPr>
          <p:spPr bwMode="auto">
            <a:xfrm>
              <a:off x="3878" y="1888"/>
              <a:ext cx="454"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计算机系</a:t>
              </a:r>
            </a:p>
          </p:txBody>
        </p:sp>
        <p:sp>
          <p:nvSpPr>
            <p:cNvPr id="20501" name="Rectangle 14"/>
            <p:cNvSpPr>
              <a:spLocks noChangeArrowheads="1"/>
            </p:cNvSpPr>
            <p:nvPr/>
          </p:nvSpPr>
          <p:spPr bwMode="auto">
            <a:xfrm>
              <a:off x="3787" y="2205"/>
              <a:ext cx="269"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921</a:t>
              </a:r>
              <a:r>
                <a:rPr kumimoji="0" lang="zh-CN" altLang="en-US" sz="1200">
                  <a:solidFill>
                    <a:srgbClr val="428E5B"/>
                  </a:solidFill>
                  <a:latin typeface="Tahoma" panose="020B0604030504040204" pitchFamily="34" charset="0"/>
                </a:rPr>
                <a:t>班</a:t>
              </a:r>
            </a:p>
          </p:txBody>
        </p:sp>
        <p:sp>
          <p:nvSpPr>
            <p:cNvPr id="20502" name="Rectangle 15"/>
            <p:cNvSpPr>
              <a:spLocks noChangeArrowheads="1"/>
            </p:cNvSpPr>
            <p:nvPr/>
          </p:nvSpPr>
          <p:spPr bwMode="auto">
            <a:xfrm>
              <a:off x="4150" y="220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931</a:t>
              </a:r>
              <a:r>
                <a:rPr kumimoji="0" lang="zh-CN" altLang="en-US" sz="1200">
                  <a:solidFill>
                    <a:srgbClr val="428E5B"/>
                  </a:solidFill>
                  <a:latin typeface="Tahoma" panose="020B0604030504040204" pitchFamily="34" charset="0"/>
                </a:rPr>
                <a:t>班</a:t>
              </a:r>
            </a:p>
          </p:txBody>
        </p:sp>
        <p:sp>
          <p:nvSpPr>
            <p:cNvPr id="20503" name="Rectangle 16"/>
            <p:cNvSpPr>
              <a:spLocks noChangeArrowheads="1"/>
            </p:cNvSpPr>
            <p:nvPr/>
          </p:nvSpPr>
          <p:spPr bwMode="auto">
            <a:xfrm>
              <a:off x="3696"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钱英</a:t>
              </a:r>
            </a:p>
          </p:txBody>
        </p:sp>
        <p:sp>
          <p:nvSpPr>
            <p:cNvPr id="20504" name="Rectangle 17"/>
            <p:cNvSpPr>
              <a:spLocks noChangeArrowheads="1"/>
            </p:cNvSpPr>
            <p:nvPr/>
          </p:nvSpPr>
          <p:spPr bwMode="auto">
            <a:xfrm>
              <a:off x="4059"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周新</a:t>
              </a:r>
            </a:p>
          </p:txBody>
        </p:sp>
        <p:sp>
          <p:nvSpPr>
            <p:cNvPr id="20505" name="Line 18"/>
            <p:cNvSpPr>
              <a:spLocks noChangeShapeType="1"/>
            </p:cNvSpPr>
            <p:nvPr/>
          </p:nvSpPr>
          <p:spPr bwMode="auto">
            <a:xfrm flipH="1">
              <a:off x="3923" y="2024"/>
              <a:ext cx="181"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6" name="Line 19"/>
            <p:cNvSpPr>
              <a:spLocks noChangeShapeType="1"/>
            </p:cNvSpPr>
            <p:nvPr/>
          </p:nvSpPr>
          <p:spPr bwMode="auto">
            <a:xfrm>
              <a:off x="4104" y="2024"/>
              <a:ext cx="225"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7" name="Line 20"/>
            <p:cNvSpPr>
              <a:spLocks noChangeShapeType="1"/>
            </p:cNvSpPr>
            <p:nvPr/>
          </p:nvSpPr>
          <p:spPr bwMode="auto">
            <a:xfrm flipH="1">
              <a:off x="3923" y="2341"/>
              <a:ext cx="46"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8" name="Line 21"/>
            <p:cNvSpPr>
              <a:spLocks noChangeShapeType="1"/>
            </p:cNvSpPr>
            <p:nvPr/>
          </p:nvSpPr>
          <p:spPr bwMode="auto">
            <a:xfrm flipH="1">
              <a:off x="4286" y="2341"/>
              <a:ext cx="46"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9" name="Rectangle 22"/>
            <p:cNvSpPr>
              <a:spLocks noChangeArrowheads="1"/>
            </p:cNvSpPr>
            <p:nvPr/>
          </p:nvSpPr>
          <p:spPr bwMode="auto">
            <a:xfrm>
              <a:off x="4468" y="2205"/>
              <a:ext cx="499"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硬件教研组</a:t>
              </a:r>
            </a:p>
          </p:txBody>
        </p:sp>
        <p:sp>
          <p:nvSpPr>
            <p:cNvPr id="20510" name="Rectangle 23"/>
            <p:cNvSpPr>
              <a:spLocks noChangeArrowheads="1"/>
            </p:cNvSpPr>
            <p:nvPr/>
          </p:nvSpPr>
          <p:spPr bwMode="auto">
            <a:xfrm>
              <a:off x="5057" y="2205"/>
              <a:ext cx="499"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软件教研组</a:t>
              </a:r>
            </a:p>
          </p:txBody>
        </p:sp>
        <p:sp>
          <p:nvSpPr>
            <p:cNvPr id="20511" name="Rectangle 24"/>
            <p:cNvSpPr>
              <a:spLocks noChangeArrowheads="1"/>
            </p:cNvSpPr>
            <p:nvPr/>
          </p:nvSpPr>
          <p:spPr bwMode="auto">
            <a:xfrm>
              <a:off x="4468"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郑三</a:t>
              </a:r>
            </a:p>
          </p:txBody>
        </p:sp>
        <p:sp>
          <p:nvSpPr>
            <p:cNvPr id="20512" name="Rectangle 25"/>
            <p:cNvSpPr>
              <a:spLocks noChangeArrowheads="1"/>
            </p:cNvSpPr>
            <p:nvPr/>
          </p:nvSpPr>
          <p:spPr bwMode="auto">
            <a:xfrm>
              <a:off x="5057"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 </a:t>
              </a:r>
              <a:r>
                <a:rPr kumimoji="0" lang="zh-CN" altLang="en-US" sz="1200">
                  <a:solidFill>
                    <a:srgbClr val="428E5B"/>
                  </a:solidFill>
                  <a:latin typeface="Tahoma" panose="020B0604030504040204" pitchFamily="34" charset="0"/>
                </a:rPr>
                <a:t>陈芝</a:t>
              </a:r>
            </a:p>
          </p:txBody>
        </p:sp>
        <p:sp>
          <p:nvSpPr>
            <p:cNvPr id="20513" name="Line 26"/>
            <p:cNvSpPr>
              <a:spLocks noChangeShapeType="1"/>
            </p:cNvSpPr>
            <p:nvPr/>
          </p:nvSpPr>
          <p:spPr bwMode="auto">
            <a:xfrm>
              <a:off x="4105" y="2024"/>
              <a:ext cx="586"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4" name="Line 27"/>
            <p:cNvSpPr>
              <a:spLocks noChangeShapeType="1"/>
            </p:cNvSpPr>
            <p:nvPr/>
          </p:nvSpPr>
          <p:spPr bwMode="auto">
            <a:xfrm>
              <a:off x="4105" y="2024"/>
              <a:ext cx="1178"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5" name="Line 28"/>
            <p:cNvSpPr>
              <a:spLocks noChangeShapeType="1"/>
            </p:cNvSpPr>
            <p:nvPr/>
          </p:nvSpPr>
          <p:spPr bwMode="auto">
            <a:xfrm flipH="1">
              <a:off x="4694" y="2341"/>
              <a:ext cx="93"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6" name="Line 29"/>
            <p:cNvSpPr>
              <a:spLocks noChangeShapeType="1"/>
            </p:cNvSpPr>
            <p:nvPr/>
          </p:nvSpPr>
          <p:spPr bwMode="auto">
            <a:xfrm flipH="1">
              <a:off x="5193" y="2341"/>
              <a:ext cx="136"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7" name="Rectangle 30"/>
            <p:cNvSpPr>
              <a:spLocks noChangeArrowheads="1"/>
            </p:cNvSpPr>
            <p:nvPr/>
          </p:nvSpPr>
          <p:spPr bwMode="auto">
            <a:xfrm>
              <a:off x="3016"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张三</a:t>
              </a:r>
            </a:p>
          </p:txBody>
        </p:sp>
        <p:sp>
          <p:nvSpPr>
            <p:cNvPr id="20518" name="Rectangle 31"/>
            <p:cNvSpPr>
              <a:spLocks noChangeArrowheads="1"/>
            </p:cNvSpPr>
            <p:nvPr/>
          </p:nvSpPr>
          <p:spPr bwMode="auto">
            <a:xfrm>
              <a:off x="3379"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赵立</a:t>
              </a:r>
            </a:p>
          </p:txBody>
        </p:sp>
        <p:sp>
          <p:nvSpPr>
            <p:cNvPr id="20519" name="Line 32"/>
            <p:cNvSpPr>
              <a:spLocks noChangeShapeType="1"/>
            </p:cNvSpPr>
            <p:nvPr/>
          </p:nvSpPr>
          <p:spPr bwMode="auto">
            <a:xfrm>
              <a:off x="3198" y="2341"/>
              <a:ext cx="45"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20" name="Line 33"/>
            <p:cNvSpPr>
              <a:spLocks noChangeShapeType="1"/>
            </p:cNvSpPr>
            <p:nvPr/>
          </p:nvSpPr>
          <p:spPr bwMode="auto">
            <a:xfrm>
              <a:off x="3560" y="2341"/>
              <a:ext cx="46"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21" name="Rectangle 34"/>
            <p:cNvSpPr>
              <a:spLocks noChangeArrowheads="1"/>
            </p:cNvSpPr>
            <p:nvPr/>
          </p:nvSpPr>
          <p:spPr bwMode="auto">
            <a:xfrm>
              <a:off x="3787" y="2795"/>
              <a:ext cx="269"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孙玉</a:t>
              </a:r>
            </a:p>
          </p:txBody>
        </p:sp>
        <p:sp>
          <p:nvSpPr>
            <p:cNvPr id="20522" name="Rectangle 35"/>
            <p:cNvSpPr>
              <a:spLocks noChangeArrowheads="1"/>
            </p:cNvSpPr>
            <p:nvPr/>
          </p:nvSpPr>
          <p:spPr bwMode="auto">
            <a:xfrm>
              <a:off x="4150"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吴坚</a:t>
              </a:r>
            </a:p>
          </p:txBody>
        </p:sp>
        <p:sp>
          <p:nvSpPr>
            <p:cNvPr id="20523" name="Line 36"/>
            <p:cNvSpPr>
              <a:spLocks noChangeShapeType="1"/>
            </p:cNvSpPr>
            <p:nvPr/>
          </p:nvSpPr>
          <p:spPr bwMode="auto">
            <a:xfrm>
              <a:off x="3969" y="2341"/>
              <a:ext cx="45"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24" name="Line 37"/>
            <p:cNvSpPr>
              <a:spLocks noChangeShapeType="1"/>
            </p:cNvSpPr>
            <p:nvPr/>
          </p:nvSpPr>
          <p:spPr bwMode="auto">
            <a:xfrm>
              <a:off x="4332" y="2341"/>
              <a:ext cx="45"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25" name="Rectangle 38"/>
            <p:cNvSpPr>
              <a:spLocks noChangeArrowheads="1"/>
            </p:cNvSpPr>
            <p:nvPr/>
          </p:nvSpPr>
          <p:spPr bwMode="auto">
            <a:xfrm>
              <a:off x="4649"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洪流</a:t>
              </a:r>
            </a:p>
          </p:txBody>
        </p:sp>
        <p:sp>
          <p:nvSpPr>
            <p:cNvPr id="20526" name="Rectangle 39"/>
            <p:cNvSpPr>
              <a:spLocks noChangeArrowheads="1"/>
            </p:cNvSpPr>
            <p:nvPr/>
          </p:nvSpPr>
          <p:spPr bwMode="auto">
            <a:xfrm>
              <a:off x="5239"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丁伟</a:t>
              </a:r>
            </a:p>
          </p:txBody>
        </p:sp>
        <p:sp>
          <p:nvSpPr>
            <p:cNvPr id="20527" name="Line 40"/>
            <p:cNvSpPr>
              <a:spLocks noChangeShapeType="1"/>
            </p:cNvSpPr>
            <p:nvPr/>
          </p:nvSpPr>
          <p:spPr bwMode="auto">
            <a:xfrm>
              <a:off x="4785" y="2341"/>
              <a:ext cx="90"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28" name="Line 41"/>
            <p:cNvSpPr>
              <a:spLocks noChangeShapeType="1"/>
            </p:cNvSpPr>
            <p:nvPr/>
          </p:nvSpPr>
          <p:spPr bwMode="auto">
            <a:xfrm>
              <a:off x="5329" y="2341"/>
              <a:ext cx="137"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486" name="矩形 41"/>
          <p:cNvSpPr>
            <a:spLocks noChangeArrowheads="1"/>
          </p:cNvSpPr>
          <p:nvPr/>
        </p:nvSpPr>
        <p:spPr bwMode="auto">
          <a:xfrm>
            <a:off x="6470650" y="187325"/>
            <a:ext cx="2030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1.2 </a:t>
            </a:r>
            <a:r>
              <a:rPr kumimoji="0" lang="zh-CN" altLang="en-US" sz="2400">
                <a:solidFill>
                  <a:srgbClr val="800000"/>
                </a:solidFill>
                <a:latin typeface="黑体" panose="02010609060101010101" pitchFamily="49" charset="-122"/>
                <a:ea typeface="黑体" panose="02010609060101010101" pitchFamily="49" charset="-122"/>
              </a:rPr>
              <a:t>层次模型</a:t>
            </a:r>
            <a:endParaRPr kumimoji="0" lang="en-US" altLang="zh-CN" sz="2400">
              <a:solidFill>
                <a:srgbClr val="800000"/>
              </a:solidFill>
              <a:latin typeface="黑体" panose="02010609060101010101" pitchFamily="49" charset="-122"/>
              <a:ea typeface="黑体" panose="02010609060101010101" pitchFamily="49" charset="-122"/>
            </a:endParaRPr>
          </a:p>
        </p:txBody>
      </p:sp>
      <p:sp>
        <p:nvSpPr>
          <p:cNvPr id="43" name="矩形 42"/>
          <p:cNvSpPr/>
          <p:nvPr/>
        </p:nvSpPr>
        <p:spPr>
          <a:xfrm>
            <a:off x="7893050" y="2227263"/>
            <a:ext cx="1011238"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1.b</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3" name="矩形 2"/>
          <p:cNvSpPr>
            <a:spLocks noChangeArrowheads="1"/>
          </p:cNvSpPr>
          <p:nvPr/>
        </p:nvSpPr>
        <p:spPr bwMode="auto">
          <a:xfrm>
            <a:off x="592138" y="2563813"/>
            <a:ext cx="24923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2000">
                <a:solidFill>
                  <a:srgbClr val="2A2A39"/>
                </a:solidFill>
                <a:latin typeface="Tahoma" panose="020B0604030504040204" pitchFamily="34" charset="0"/>
              </a:rPr>
              <a:t>查找给定条件的记录</a:t>
            </a:r>
          </a:p>
        </p:txBody>
      </p:sp>
      <p:sp>
        <p:nvSpPr>
          <p:cNvPr id="46" name="矩形 45"/>
          <p:cNvSpPr>
            <a:spLocks noChangeArrowheads="1"/>
          </p:cNvSpPr>
          <p:nvPr/>
        </p:nvSpPr>
        <p:spPr bwMode="auto">
          <a:xfrm>
            <a:off x="595313" y="3313113"/>
            <a:ext cx="19796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000">
                <a:solidFill>
                  <a:srgbClr val="2A2A39"/>
                </a:solidFill>
                <a:latin typeface="Tahoma" panose="020B0604030504040204" pitchFamily="34" charset="0"/>
              </a:rPr>
              <a:t>查找下一亲兄弟</a:t>
            </a:r>
            <a:endParaRPr kumimoji="0" lang="en-US" altLang="zh-CN" sz="2000">
              <a:solidFill>
                <a:srgbClr val="2A2A39"/>
              </a:solidFill>
              <a:latin typeface="Tahoma" panose="020B0604030504040204" pitchFamily="34" charset="0"/>
            </a:endParaRPr>
          </a:p>
        </p:txBody>
      </p:sp>
      <p:sp>
        <p:nvSpPr>
          <p:cNvPr id="49" name="矩形 48"/>
          <p:cNvSpPr>
            <a:spLocks noChangeArrowheads="1"/>
          </p:cNvSpPr>
          <p:nvPr/>
        </p:nvSpPr>
        <p:spPr bwMode="auto">
          <a:xfrm>
            <a:off x="608013" y="4048125"/>
            <a:ext cx="300513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2000">
                <a:solidFill>
                  <a:srgbClr val="2A2A39"/>
                </a:solidFill>
                <a:latin typeface="Tahoma" panose="020B0604030504040204" pitchFamily="34" charset="0"/>
              </a:rPr>
              <a:t>找到当前记录的下一记录</a:t>
            </a:r>
            <a:endParaRPr kumimoji="0" lang="en-US" altLang="zh-CN" sz="2000">
              <a:solidFill>
                <a:srgbClr val="2A2A39"/>
              </a:solidFill>
              <a:latin typeface="Tahoma" panose="020B0604030504040204" pitchFamily="34" charset="0"/>
            </a:endParaRPr>
          </a:p>
        </p:txBody>
      </p:sp>
      <p:sp>
        <p:nvSpPr>
          <p:cNvPr id="20491" name="AutoShape 7"/>
          <p:cNvSpPr>
            <a:spLocks noChangeArrowheads="1"/>
          </p:cNvSpPr>
          <p:nvPr/>
        </p:nvSpPr>
        <p:spPr bwMode="auto">
          <a:xfrm>
            <a:off x="6319838" y="776288"/>
            <a:ext cx="2397125" cy="1003300"/>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＊层次模型，应提供什么数据操作</a:t>
            </a:r>
            <a:r>
              <a:rPr kumimoji="0" lang="zh-CN" altLang="zh-CN" sz="1600">
                <a:solidFill>
                  <a:srgbClr val="2A2A39"/>
                </a:solidFill>
                <a:latin typeface="Tahoma" panose="020B0604030504040204" pitchFamily="34" charset="0"/>
              </a:rPr>
              <a:t>？ </a:t>
            </a:r>
            <a:endParaRPr kumimoji="0" lang="zh-CN" altLang="en-US" sz="1600">
              <a:solidFill>
                <a:srgbClr val="2A2A39"/>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blinds(horizontal)">
                                      <p:cBhvr>
                                        <p:cTn id="13" dur="500"/>
                                        <p:tgtEl>
                                          <p:spTgt spid="49"/>
                                        </p:tgtEl>
                                      </p:cBhvr>
                                    </p:animEffect>
                                  </p:childTnLst>
                                </p:cTn>
                              </p:par>
                              <p:par>
                                <p:cTn id="14" presetID="3" presetClass="entr" presetSubtype="10" fill="hold" nodeType="withEffect">
                                  <p:stCondLst>
                                    <p:cond delay="0"/>
                                  </p:stCondLst>
                                  <p:childTnLst>
                                    <p:set>
                                      <p:cBhvr>
                                        <p:cTn id="15" dur="1" fill="hold">
                                          <p:stCondLst>
                                            <p:cond delay="0"/>
                                          </p:stCondLst>
                                        </p:cTn>
                                        <p:tgtEl>
                                          <p:spTgt spid="11267">
                                            <p:txEl>
                                              <p:pRg st="0" end="0"/>
                                            </p:txEl>
                                          </p:spTgt>
                                        </p:tgtEl>
                                        <p:attrNameLst>
                                          <p:attrName>style.visibility</p:attrName>
                                        </p:attrNameLst>
                                      </p:cBhvr>
                                      <p:to>
                                        <p:strVal val="visible"/>
                                      </p:to>
                                    </p:set>
                                    <p:animEffect transition="in" filter="blinds(horizontal)">
                                      <p:cBhvr>
                                        <p:cTn id="16" dur="500"/>
                                        <p:tgtEl>
                                          <p:spTgt spid="1126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5601"/>
                                        </p:tgtEl>
                                        <p:attrNameLst>
                                          <p:attrName>style.visibility</p:attrName>
                                        </p:attrNameLst>
                                      </p:cBhvr>
                                      <p:to>
                                        <p:strVal val="visible"/>
                                      </p:to>
                                    </p:set>
                                    <p:animEffect transition="in" filter="blinds(horizontal)">
                                      <p:cBhvr>
                                        <p:cTn id="21" dur="500"/>
                                        <p:tgtEl>
                                          <p:spTgt spid="25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p:bldP spid="4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a:r>
              <a:rPr lang="zh-CN" altLang="zh-CN" sz="2800" b="1">
                <a:latin typeface="黑体" panose="02010609060101010101" pitchFamily="49" charset="-122"/>
                <a:ea typeface="黑体" panose="02010609060101010101" pitchFamily="49" charset="-122"/>
              </a:rPr>
              <a:t>1</a:t>
            </a:r>
            <a:r>
              <a:rPr lang="en-US" altLang="zh-CN" sz="2800" b="1">
                <a:latin typeface="黑体" panose="02010609060101010101" pitchFamily="49" charset="-122"/>
                <a:ea typeface="黑体" panose="02010609060101010101" pitchFamily="49" charset="-122"/>
              </a:rPr>
              <a:t>.3 </a:t>
            </a:r>
            <a:r>
              <a:rPr lang="zh-CN" altLang="en-US" sz="2800" b="1">
                <a:latin typeface="黑体" panose="02010609060101010101" pitchFamily="49" charset="-122"/>
                <a:ea typeface="黑体" panose="02010609060101010101" pitchFamily="49" charset="-122"/>
              </a:rPr>
              <a:t>网状</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数据</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模型</a:t>
            </a:r>
          </a:p>
        </p:txBody>
      </p:sp>
      <p:sp>
        <p:nvSpPr>
          <p:cNvPr id="23555" name="Rectangle 3"/>
          <p:cNvSpPr>
            <a:spLocks noGrp="1" noChangeArrowheads="1"/>
          </p:cNvSpPr>
          <p:nvPr>
            <p:ph type="body" idx="1"/>
          </p:nvPr>
        </p:nvSpPr>
        <p:spPr/>
        <p:txBody>
          <a:bodyPr/>
          <a:lstStyle/>
          <a:p>
            <a:r>
              <a:rPr lang="zh-CN" altLang="en-US" sz="2800"/>
              <a:t>第一个网状数据模型系统</a:t>
            </a:r>
            <a:r>
              <a:rPr lang="en-US" altLang="zh-CN" sz="1800"/>
              <a:t>: </a:t>
            </a:r>
          </a:p>
          <a:p>
            <a:pPr>
              <a:buFontTx/>
              <a:buNone/>
            </a:pPr>
            <a:r>
              <a:rPr lang="en-US" altLang="zh-CN" sz="2800"/>
              <a:t>	</a:t>
            </a:r>
            <a:r>
              <a:rPr lang="zh-CN" altLang="en-US" sz="2400"/>
              <a:t>美国通用电器公司（</a:t>
            </a:r>
            <a:r>
              <a:rPr lang="en-US" altLang="zh-CN" sz="2400"/>
              <a:t>Bachman</a:t>
            </a:r>
            <a:r>
              <a:rPr lang="zh-CN" altLang="en-US" sz="2400"/>
              <a:t>等人）开发的数据库管理系统</a:t>
            </a:r>
            <a:r>
              <a:rPr lang="en-US" altLang="zh-CN" sz="2400">
                <a:solidFill>
                  <a:srgbClr val="0000FF"/>
                </a:solidFill>
              </a:rPr>
              <a:t>IDS</a:t>
            </a:r>
            <a:endParaRPr lang="en-US" altLang="zh-CN" sz="2800">
              <a:solidFill>
                <a:srgbClr val="0000FF"/>
              </a:solidFill>
            </a:endParaRPr>
          </a:p>
          <a:p>
            <a:pPr>
              <a:buFontTx/>
              <a:buNone/>
            </a:pPr>
            <a:r>
              <a:rPr lang="en-US" altLang="zh-CN" sz="1800"/>
              <a:t>	</a:t>
            </a:r>
            <a:r>
              <a:rPr lang="en-US" altLang="zh-CN" sz="2400"/>
              <a:t>(Integrated Data Store)</a:t>
            </a:r>
            <a:endParaRPr lang="en-US" altLang="zh-CN" sz="1800"/>
          </a:p>
          <a:p>
            <a:r>
              <a:rPr lang="zh-CN" altLang="en-US" sz="2800"/>
              <a:t>奠定了网状数据库的基础</a:t>
            </a:r>
            <a:endParaRPr lang="en-US" altLang="zh-CN" sz="2800"/>
          </a:p>
          <a:p>
            <a:r>
              <a:rPr lang="zh-CN" altLang="en-US" sz="2800"/>
              <a:t>曾经</a:t>
            </a:r>
            <a:r>
              <a:rPr lang="zh-CN" altLang="en-US" sz="2800">
                <a:solidFill>
                  <a:srgbClr val="0000FF"/>
                </a:solidFill>
              </a:rPr>
              <a:t>广泛应用</a:t>
            </a:r>
          </a:p>
        </p:txBody>
      </p:sp>
      <p:sp>
        <p:nvSpPr>
          <p:cNvPr id="23556" name="矩形 1"/>
          <p:cNvSpPr>
            <a:spLocks noChangeArrowheads="1"/>
          </p:cNvSpPr>
          <p:nvPr/>
        </p:nvSpPr>
        <p:spPr bwMode="auto">
          <a:xfrm>
            <a:off x="6899275" y="134938"/>
            <a:ext cx="21590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800">
                <a:solidFill>
                  <a:srgbClr val="800000"/>
                </a:solidFill>
                <a:latin typeface="黑体" panose="02010609060101010101" pitchFamily="49" charset="-122"/>
                <a:ea typeface="黑体" panose="02010609060101010101" pitchFamily="49" charset="-122"/>
              </a:rPr>
              <a:t>一</a:t>
            </a:r>
            <a:r>
              <a:rPr kumimoji="0" lang="en-US" altLang="zh-CN" sz="2800">
                <a:solidFill>
                  <a:srgbClr val="800000"/>
                </a:solidFill>
                <a:latin typeface="黑体" panose="02010609060101010101" pitchFamily="49" charset="-122"/>
                <a:ea typeface="黑体" panose="02010609060101010101" pitchFamily="49" charset="-122"/>
              </a:rPr>
              <a:t> </a:t>
            </a:r>
            <a:r>
              <a:rPr kumimoji="0" lang="zh-CN" altLang="en-US" sz="2800">
                <a:solidFill>
                  <a:srgbClr val="800000"/>
                </a:solidFill>
                <a:latin typeface="黑体" panose="02010609060101010101" pitchFamily="49" charset="-122"/>
                <a:ea typeface="黑体" panose="02010609060101010101" pitchFamily="49" charset="-122"/>
              </a:rPr>
              <a:t>数据模型</a:t>
            </a:r>
            <a:endParaRPr kumimoji="0" lang="zh-CN" altLang="en-US" sz="2800">
              <a:solidFill>
                <a:srgbClr val="800000"/>
              </a:solidFill>
              <a:latin typeface="Tahoma" panose="020B060403050404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二）网状模式与实例</a:t>
            </a:r>
          </a:p>
        </p:txBody>
      </p:sp>
      <p:sp>
        <p:nvSpPr>
          <p:cNvPr id="25603" name="Rectangle 3"/>
          <p:cNvSpPr>
            <a:spLocks noGrp="1" noChangeArrowheads="1"/>
          </p:cNvSpPr>
          <p:nvPr>
            <p:ph type="body" idx="1"/>
          </p:nvPr>
        </p:nvSpPr>
        <p:spPr>
          <a:xfrm>
            <a:off x="461963" y="2133600"/>
            <a:ext cx="7772400" cy="4114800"/>
          </a:xfrm>
        </p:spPr>
        <p:txBody>
          <a:bodyPr/>
          <a:lstStyle/>
          <a:p>
            <a:r>
              <a:rPr lang="zh-CN" altLang="en-US" sz="2400"/>
              <a:t>网状模式（型）</a:t>
            </a:r>
            <a:endParaRPr lang="en-US" altLang="zh-CN" sz="2400"/>
          </a:p>
          <a:p>
            <a:pPr lvl="1"/>
            <a:r>
              <a:rPr lang="zh-CN" altLang="en-US" sz="2000"/>
              <a:t>利用网状模型（记录</a:t>
            </a:r>
            <a:r>
              <a:rPr lang="en-US" altLang="zh-CN" sz="2000"/>
              <a:t>&amp;</a:t>
            </a:r>
            <a:r>
              <a:rPr lang="zh-CN" altLang="en-US" sz="2000"/>
              <a:t>系）来描述一个应用，可以得到一个网状模式（数据库的结构）</a:t>
            </a:r>
            <a:endParaRPr lang="en-US" altLang="zh-CN" sz="2000"/>
          </a:p>
          <a:p>
            <a:pPr lvl="1"/>
            <a:r>
              <a:rPr lang="zh-CN" altLang="en-US" sz="2000"/>
              <a:t>是一个“图”（而非一个“树”）</a:t>
            </a:r>
            <a:endParaRPr lang="en-US" altLang="zh-CN" sz="2000"/>
          </a:p>
          <a:p>
            <a:endParaRPr lang="en-US" altLang="zh-CN" sz="2400"/>
          </a:p>
          <a:p>
            <a:endParaRPr lang="en-US" altLang="zh-CN" sz="2400"/>
          </a:p>
          <a:p>
            <a:endParaRPr lang="en-US" altLang="zh-CN" sz="2400"/>
          </a:p>
          <a:p>
            <a:endParaRPr lang="en-US" altLang="zh-CN" sz="2400"/>
          </a:p>
          <a:p>
            <a:r>
              <a:rPr lang="zh-CN" altLang="en-US" sz="2400"/>
              <a:t>实例</a:t>
            </a:r>
            <a:endParaRPr lang="en-US" altLang="zh-CN" sz="2400"/>
          </a:p>
          <a:p>
            <a:pPr lvl="1"/>
            <a:r>
              <a:rPr lang="zh-CN" altLang="en-US" sz="2000"/>
              <a:t>一个型</a:t>
            </a:r>
            <a:r>
              <a:rPr lang="en-US" altLang="zh-CN" sz="2000">
                <a:sym typeface="Wingdings" panose="05000000000000000000" pitchFamily="2" charset="2"/>
              </a:rPr>
              <a:t></a:t>
            </a:r>
            <a:r>
              <a:rPr lang="zh-CN" altLang="en-US" sz="2000"/>
              <a:t>多个实例</a:t>
            </a:r>
            <a:r>
              <a:rPr lang="en-US" altLang="zh-CN" sz="2000"/>
              <a:t>(</a:t>
            </a:r>
            <a:r>
              <a:rPr lang="zh-CN" altLang="en-US" sz="2000"/>
              <a:t>数据库的数据</a:t>
            </a:r>
            <a:r>
              <a:rPr lang="en-US" altLang="zh-CN" sz="2000"/>
              <a:t>)</a:t>
            </a:r>
          </a:p>
          <a:p>
            <a:pPr lvl="1"/>
            <a:endParaRPr lang="zh-CN" altLang="en-US" sz="2400"/>
          </a:p>
        </p:txBody>
      </p:sp>
      <p:grpSp>
        <p:nvGrpSpPr>
          <p:cNvPr id="25604" name="组 24"/>
          <p:cNvGrpSpPr/>
          <p:nvPr/>
        </p:nvGrpSpPr>
        <p:grpSpPr bwMode="auto">
          <a:xfrm>
            <a:off x="4822825" y="3240088"/>
            <a:ext cx="2894013" cy="2392362"/>
            <a:chOff x="5360324" y="3164912"/>
            <a:chExt cx="2894303" cy="2392737"/>
          </a:xfrm>
        </p:grpSpPr>
        <p:grpSp>
          <p:nvGrpSpPr>
            <p:cNvPr id="25608" name="Group 4"/>
            <p:cNvGrpSpPr/>
            <p:nvPr/>
          </p:nvGrpSpPr>
          <p:grpSpPr bwMode="auto">
            <a:xfrm>
              <a:off x="6986402" y="3164912"/>
              <a:ext cx="503237" cy="1006475"/>
              <a:chOff x="3243" y="2251"/>
              <a:chExt cx="317" cy="634"/>
            </a:xfrm>
          </p:grpSpPr>
          <p:sp>
            <p:nvSpPr>
              <p:cNvPr id="25630" name="Rectangle 5"/>
              <p:cNvSpPr>
                <a:spLocks noChangeArrowheads="1"/>
              </p:cNvSpPr>
              <p:nvPr/>
            </p:nvSpPr>
            <p:spPr bwMode="auto">
              <a:xfrm>
                <a:off x="3243" y="2251"/>
                <a:ext cx="317" cy="18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班级</a:t>
                </a:r>
              </a:p>
            </p:txBody>
          </p:sp>
          <p:sp>
            <p:nvSpPr>
              <p:cNvPr id="25631" name="Rectangle 6"/>
              <p:cNvSpPr>
                <a:spLocks noChangeArrowheads="1"/>
              </p:cNvSpPr>
              <p:nvPr/>
            </p:nvSpPr>
            <p:spPr bwMode="auto">
              <a:xfrm>
                <a:off x="3243" y="2704"/>
                <a:ext cx="317" cy="18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学生</a:t>
                </a:r>
              </a:p>
            </p:txBody>
          </p:sp>
          <p:sp>
            <p:nvSpPr>
              <p:cNvPr id="25632" name="Line 7"/>
              <p:cNvSpPr>
                <a:spLocks noChangeShapeType="1"/>
              </p:cNvSpPr>
              <p:nvPr/>
            </p:nvSpPr>
            <p:spPr bwMode="auto">
              <a:xfrm>
                <a:off x="3424" y="2432"/>
                <a:ext cx="0" cy="27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5609" name="Group 22"/>
            <p:cNvGrpSpPr/>
            <p:nvPr/>
          </p:nvGrpSpPr>
          <p:grpSpPr bwMode="auto">
            <a:xfrm>
              <a:off x="5360324" y="4622611"/>
              <a:ext cx="1801813" cy="935038"/>
              <a:chOff x="2154" y="2115"/>
              <a:chExt cx="1135" cy="589"/>
            </a:xfrm>
          </p:grpSpPr>
          <p:sp>
            <p:nvSpPr>
              <p:cNvPr id="25621" name="Rectangle 9"/>
              <p:cNvSpPr>
                <a:spLocks noChangeArrowheads="1"/>
              </p:cNvSpPr>
              <p:nvPr/>
            </p:nvSpPr>
            <p:spPr bwMode="auto">
              <a:xfrm>
                <a:off x="2518" y="2115"/>
                <a:ext cx="453" cy="135"/>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账户</a:t>
                </a:r>
              </a:p>
            </p:txBody>
          </p:sp>
          <p:sp>
            <p:nvSpPr>
              <p:cNvPr id="25622" name="Rectangle 10"/>
              <p:cNvSpPr>
                <a:spLocks noChangeArrowheads="1"/>
              </p:cNvSpPr>
              <p:nvPr/>
            </p:nvSpPr>
            <p:spPr bwMode="auto">
              <a:xfrm>
                <a:off x="2154" y="2568"/>
                <a:ext cx="318"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存款账</a:t>
                </a:r>
              </a:p>
            </p:txBody>
          </p:sp>
          <p:sp>
            <p:nvSpPr>
              <p:cNvPr id="25623" name="Rectangle 11"/>
              <p:cNvSpPr>
                <a:spLocks noChangeArrowheads="1"/>
              </p:cNvSpPr>
              <p:nvPr/>
            </p:nvSpPr>
            <p:spPr bwMode="auto">
              <a:xfrm>
                <a:off x="2562" y="2568"/>
                <a:ext cx="318"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提款账</a:t>
                </a:r>
              </a:p>
            </p:txBody>
          </p:sp>
          <p:sp>
            <p:nvSpPr>
              <p:cNvPr id="25624" name="Rectangle 12"/>
              <p:cNvSpPr>
                <a:spLocks noChangeArrowheads="1"/>
              </p:cNvSpPr>
              <p:nvPr/>
            </p:nvSpPr>
            <p:spPr bwMode="auto">
              <a:xfrm>
                <a:off x="2971" y="2568"/>
                <a:ext cx="318"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转帐</a:t>
                </a:r>
              </a:p>
            </p:txBody>
          </p:sp>
          <p:sp>
            <p:nvSpPr>
              <p:cNvPr id="25625" name="Line 15"/>
              <p:cNvSpPr>
                <a:spLocks noChangeShapeType="1"/>
              </p:cNvSpPr>
              <p:nvPr/>
            </p:nvSpPr>
            <p:spPr bwMode="auto">
              <a:xfrm flipH="1">
                <a:off x="2744" y="2251"/>
                <a:ext cx="0" cy="1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6" name="Line 18"/>
              <p:cNvSpPr>
                <a:spLocks noChangeShapeType="1"/>
              </p:cNvSpPr>
              <p:nvPr/>
            </p:nvSpPr>
            <p:spPr bwMode="auto">
              <a:xfrm>
                <a:off x="2336" y="2387"/>
                <a:ext cx="77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7" name="Line 19"/>
              <p:cNvSpPr>
                <a:spLocks noChangeShapeType="1"/>
              </p:cNvSpPr>
              <p:nvPr/>
            </p:nvSpPr>
            <p:spPr bwMode="auto">
              <a:xfrm>
                <a:off x="2336" y="2387"/>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8" name="Line 20"/>
              <p:cNvSpPr>
                <a:spLocks noChangeShapeType="1"/>
              </p:cNvSpPr>
              <p:nvPr/>
            </p:nvSpPr>
            <p:spPr bwMode="auto">
              <a:xfrm>
                <a:off x="2744" y="2387"/>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9" name="Line 21"/>
              <p:cNvSpPr>
                <a:spLocks noChangeShapeType="1"/>
              </p:cNvSpPr>
              <p:nvPr/>
            </p:nvSpPr>
            <p:spPr bwMode="auto">
              <a:xfrm>
                <a:off x="3107" y="2387"/>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5610" name="组 2"/>
            <p:cNvGrpSpPr/>
            <p:nvPr/>
          </p:nvGrpSpPr>
          <p:grpSpPr bwMode="auto">
            <a:xfrm>
              <a:off x="6989390" y="3870135"/>
              <a:ext cx="1223402" cy="1006476"/>
              <a:chOff x="6989390" y="3929899"/>
              <a:chExt cx="1223402" cy="1006476"/>
            </a:xfrm>
          </p:grpSpPr>
          <p:sp>
            <p:nvSpPr>
              <p:cNvPr id="25616" name="Rectangle 5"/>
              <p:cNvSpPr>
                <a:spLocks noChangeArrowheads="1"/>
              </p:cNvSpPr>
              <p:nvPr/>
            </p:nvSpPr>
            <p:spPr bwMode="auto">
              <a:xfrm>
                <a:off x="6989262" y="3929637"/>
                <a:ext cx="503289" cy="287382"/>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学生</a:t>
                </a:r>
              </a:p>
            </p:txBody>
          </p:sp>
          <p:sp>
            <p:nvSpPr>
              <p:cNvPr id="25617" name="Rectangle 6"/>
              <p:cNvSpPr>
                <a:spLocks noChangeArrowheads="1"/>
              </p:cNvSpPr>
              <p:nvPr/>
            </p:nvSpPr>
            <p:spPr bwMode="auto">
              <a:xfrm>
                <a:off x="6989262" y="4648887"/>
                <a:ext cx="503289" cy="287383"/>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选课</a:t>
                </a:r>
              </a:p>
            </p:txBody>
          </p:sp>
          <p:sp>
            <p:nvSpPr>
              <p:cNvPr id="25618" name="Line 7"/>
              <p:cNvSpPr>
                <a:spLocks noChangeShapeType="1"/>
              </p:cNvSpPr>
              <p:nvPr/>
            </p:nvSpPr>
            <p:spPr bwMode="auto">
              <a:xfrm>
                <a:off x="7276629" y="4217019"/>
                <a:ext cx="0" cy="43186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9" name="Rectangle 5"/>
              <p:cNvSpPr>
                <a:spLocks noChangeArrowheads="1"/>
              </p:cNvSpPr>
              <p:nvPr/>
            </p:nvSpPr>
            <p:spPr bwMode="auto">
              <a:xfrm>
                <a:off x="7710059" y="3932812"/>
                <a:ext cx="503289" cy="287382"/>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课程</a:t>
                </a:r>
              </a:p>
            </p:txBody>
          </p:sp>
          <p:sp>
            <p:nvSpPr>
              <p:cNvPr id="25620" name="Line 7"/>
              <p:cNvSpPr>
                <a:spLocks noChangeShapeType="1"/>
              </p:cNvSpPr>
              <p:nvPr/>
            </p:nvSpPr>
            <p:spPr bwMode="auto">
              <a:xfrm flipH="1">
                <a:off x="7456034" y="4228134"/>
                <a:ext cx="522341" cy="403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611" name="Line 7"/>
            <p:cNvSpPr>
              <a:spLocks noChangeShapeType="1"/>
            </p:cNvSpPr>
            <p:nvPr/>
          </p:nvSpPr>
          <p:spPr bwMode="auto">
            <a:xfrm flipH="1">
              <a:off x="6320858" y="4184247"/>
              <a:ext cx="657291" cy="43186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2" name="Rectangle 5"/>
            <p:cNvSpPr>
              <a:spLocks noChangeArrowheads="1"/>
            </p:cNvSpPr>
            <p:nvPr/>
          </p:nvSpPr>
          <p:spPr bwMode="auto">
            <a:xfrm>
              <a:off x="6077946" y="3182377"/>
              <a:ext cx="503288" cy="287383"/>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运动队</a:t>
              </a:r>
            </a:p>
          </p:txBody>
        </p:sp>
        <p:sp>
          <p:nvSpPr>
            <p:cNvPr id="25613" name="Line 7"/>
            <p:cNvSpPr>
              <a:spLocks noChangeShapeType="1"/>
            </p:cNvSpPr>
            <p:nvPr/>
          </p:nvSpPr>
          <p:spPr bwMode="auto">
            <a:xfrm>
              <a:off x="6365313" y="3469760"/>
              <a:ext cx="806531" cy="40011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4" name="Rectangle 5"/>
            <p:cNvSpPr>
              <a:spLocks noChangeArrowheads="1"/>
            </p:cNvSpPr>
            <p:nvPr/>
          </p:nvSpPr>
          <p:spPr bwMode="auto">
            <a:xfrm>
              <a:off x="7751339" y="3168087"/>
              <a:ext cx="503288" cy="287382"/>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协会</a:t>
              </a:r>
            </a:p>
          </p:txBody>
        </p:sp>
        <p:sp>
          <p:nvSpPr>
            <p:cNvPr id="25615" name="Line 7"/>
            <p:cNvSpPr>
              <a:spLocks noChangeShapeType="1"/>
            </p:cNvSpPr>
            <p:nvPr/>
          </p:nvSpPr>
          <p:spPr bwMode="auto">
            <a:xfrm flipH="1">
              <a:off x="7395703" y="3455470"/>
              <a:ext cx="643002" cy="40011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605" name="AutoShape 7"/>
          <p:cNvSpPr>
            <a:spLocks noChangeArrowheads="1"/>
          </p:cNvSpPr>
          <p:nvPr/>
        </p:nvSpPr>
        <p:spPr bwMode="auto">
          <a:xfrm>
            <a:off x="6261100" y="1689100"/>
            <a:ext cx="2320925" cy="762000"/>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＊网状</a:t>
            </a:r>
            <a:r>
              <a:rPr kumimoji="0" lang="zh-CN" altLang="zh-CN" sz="1600">
                <a:solidFill>
                  <a:srgbClr val="2A2A39"/>
                </a:solidFill>
                <a:latin typeface="Tahoma" panose="020B0604030504040204" pitchFamily="34" charset="0"/>
              </a:rPr>
              <a:t>模型</a:t>
            </a:r>
            <a:r>
              <a:rPr kumimoji="0" lang="zh-CN" altLang="en-US" sz="1600">
                <a:solidFill>
                  <a:srgbClr val="2A2A39"/>
                </a:solidFill>
                <a:latin typeface="Tahoma" panose="020B0604030504040204" pitchFamily="34" charset="0"/>
              </a:rPr>
              <a:t>的</a:t>
            </a:r>
            <a:r>
              <a:rPr kumimoji="0" lang="zh-CN" altLang="zh-CN" sz="1600">
                <a:solidFill>
                  <a:srgbClr val="2A2A39"/>
                </a:solidFill>
                <a:latin typeface="Tahoma" panose="020B0604030504040204" pitchFamily="34" charset="0"/>
              </a:rPr>
              <a:t> </a:t>
            </a:r>
            <a:r>
              <a:rPr kumimoji="0" lang="zh-CN" altLang="en-US" sz="1600">
                <a:solidFill>
                  <a:srgbClr val="2A2A39"/>
                </a:solidFill>
                <a:latin typeface="Tahoma" panose="020B0604030504040204" pitchFamily="34" charset="0"/>
              </a:rPr>
              <a:t>模式与实例？</a:t>
            </a:r>
          </a:p>
        </p:txBody>
      </p:sp>
      <p:sp>
        <p:nvSpPr>
          <p:cNvPr id="25606" name="矩形 31"/>
          <p:cNvSpPr>
            <a:spLocks noChangeArrowheads="1"/>
          </p:cNvSpPr>
          <p:nvPr/>
        </p:nvSpPr>
        <p:spPr bwMode="auto">
          <a:xfrm>
            <a:off x="7275513" y="5372100"/>
            <a:ext cx="8985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en-US" altLang="zh-CN" sz="1600">
                <a:solidFill>
                  <a:srgbClr val="000000"/>
                </a:solidFill>
                <a:latin typeface="Tahoma" panose="020B0604030504040204" pitchFamily="34" charset="0"/>
              </a:rPr>
              <a:t>2.c</a:t>
            </a:r>
            <a:endParaRPr kumimoji="0" lang="zh-CN" altLang="en-US" sz="1600">
              <a:solidFill>
                <a:srgbClr val="000000"/>
              </a:solidFill>
              <a:latin typeface="Tahoma" panose="020B0604030504040204" pitchFamily="34" charset="0"/>
            </a:endParaRPr>
          </a:p>
        </p:txBody>
      </p:sp>
      <p:sp>
        <p:nvSpPr>
          <p:cNvPr id="25607" name="矩形 33"/>
          <p:cNvSpPr>
            <a:spLocks noChangeArrowheads="1"/>
          </p:cNvSpPr>
          <p:nvPr/>
        </p:nvSpPr>
        <p:spPr bwMode="auto">
          <a:xfrm>
            <a:off x="6753225" y="247650"/>
            <a:ext cx="203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2.1 </a:t>
            </a:r>
            <a:r>
              <a:rPr kumimoji="0" lang="zh-CN" altLang="en-US" sz="2400">
                <a:solidFill>
                  <a:srgbClr val="800000"/>
                </a:solidFill>
                <a:latin typeface="黑体" panose="02010609060101010101" pitchFamily="49" charset="-122"/>
                <a:ea typeface="黑体" panose="02010609060101010101" pitchFamily="49" charset="-122"/>
              </a:rPr>
              <a:t>网状模型</a:t>
            </a:r>
            <a:endParaRPr kumimoji="0" lang="zh-CN" altLang="en-US" sz="2400">
              <a:solidFill>
                <a:srgbClr val="800000"/>
              </a:solidFill>
              <a:latin typeface="Tahoma" panose="020B060403050404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457200"/>
            <a:ext cx="7772400" cy="1143000"/>
          </a:xfrm>
        </p:spPr>
        <p:txBody>
          <a:bodyPr/>
          <a:lstStyle/>
          <a:p>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一）网状模型的基本概念</a:t>
            </a:r>
            <a:endParaRPr lang="zh-CN" altLang="en-US" sz="1100" b="1">
              <a:latin typeface="黑体" panose="02010609060101010101" pitchFamily="49" charset="-122"/>
              <a:ea typeface="黑体" panose="02010609060101010101" pitchFamily="49" charset="-122"/>
            </a:endParaRPr>
          </a:p>
        </p:txBody>
      </p:sp>
      <p:sp>
        <p:nvSpPr>
          <p:cNvPr id="14339" name="Rectangle 3"/>
          <p:cNvSpPr>
            <a:spLocks noGrp="1" noChangeArrowheads="1"/>
          </p:cNvSpPr>
          <p:nvPr>
            <p:ph type="body" idx="1"/>
          </p:nvPr>
        </p:nvSpPr>
        <p:spPr>
          <a:xfrm>
            <a:off x="609600" y="1600200"/>
            <a:ext cx="7848600" cy="4852988"/>
          </a:xfrm>
        </p:spPr>
        <p:txBody>
          <a:bodyPr/>
          <a:lstStyle/>
          <a:p>
            <a:pPr>
              <a:lnSpc>
                <a:spcPct val="80000"/>
              </a:lnSpc>
            </a:pPr>
            <a:r>
              <a:rPr lang="zh-CN" altLang="en-US" sz="2400"/>
              <a:t>记录的表示</a:t>
            </a:r>
            <a:r>
              <a:rPr lang="en-US" altLang="zh-CN" sz="1600"/>
              <a:t>(</a:t>
            </a:r>
            <a:r>
              <a:rPr lang="zh-CN" altLang="en-US" sz="1600"/>
              <a:t>内部结构</a:t>
            </a:r>
            <a:r>
              <a:rPr lang="en-US" altLang="zh-CN" sz="1600"/>
              <a:t>)</a:t>
            </a:r>
          </a:p>
          <a:p>
            <a:pPr>
              <a:lnSpc>
                <a:spcPct val="80000"/>
              </a:lnSpc>
              <a:buFontTx/>
              <a:buNone/>
            </a:pPr>
            <a:r>
              <a:rPr lang="en-US" altLang="zh-CN" sz="2000"/>
              <a:t>	</a:t>
            </a:r>
            <a:r>
              <a:rPr lang="zh-CN" altLang="en-US" sz="2000">
                <a:solidFill>
                  <a:srgbClr val="0000FF"/>
                </a:solidFill>
              </a:rPr>
              <a:t>记录</a:t>
            </a:r>
            <a:r>
              <a:rPr lang="zh-CN" altLang="en-US" sz="2000"/>
              <a:t>，</a:t>
            </a:r>
            <a:r>
              <a:rPr lang="zh-CN" altLang="en-US" sz="2000">
                <a:solidFill>
                  <a:srgbClr val="0000FF"/>
                </a:solidFill>
              </a:rPr>
              <a:t>数据项</a:t>
            </a:r>
            <a:r>
              <a:rPr lang="zh-CN" altLang="en-US" sz="2000"/>
              <a:t>（允许为</a:t>
            </a:r>
            <a:r>
              <a:rPr lang="zh-CN" altLang="en-US" sz="2000">
                <a:solidFill>
                  <a:srgbClr val="FF0000"/>
                </a:solidFill>
              </a:rPr>
              <a:t>多值</a:t>
            </a:r>
            <a:r>
              <a:rPr lang="zh-CN" altLang="en-US" sz="2000"/>
              <a:t>和</a:t>
            </a:r>
            <a:r>
              <a:rPr lang="zh-CN" altLang="en-US" sz="2000">
                <a:solidFill>
                  <a:srgbClr val="FF0000"/>
                </a:solidFill>
              </a:rPr>
              <a:t>复合</a:t>
            </a:r>
            <a:r>
              <a:rPr lang="zh-CN" altLang="en-US" sz="2000"/>
              <a:t>数据）</a:t>
            </a:r>
            <a:endParaRPr lang="en-US" altLang="zh-CN" sz="2000"/>
          </a:p>
          <a:p>
            <a:pPr>
              <a:lnSpc>
                <a:spcPct val="80000"/>
              </a:lnSpc>
            </a:pPr>
            <a:r>
              <a:rPr lang="zh-CN" altLang="en-US" sz="2400"/>
              <a:t>联系的表示</a:t>
            </a:r>
            <a:r>
              <a:rPr lang="en-US" altLang="zh-CN" sz="1600"/>
              <a:t>(</a:t>
            </a:r>
            <a:r>
              <a:rPr lang="zh-CN" altLang="en-US" sz="1600"/>
              <a:t>外部结构</a:t>
            </a:r>
            <a:r>
              <a:rPr lang="en-US" altLang="zh-CN" sz="1600"/>
              <a:t>)</a:t>
            </a:r>
          </a:p>
          <a:p>
            <a:pPr>
              <a:lnSpc>
                <a:spcPct val="80000"/>
              </a:lnSpc>
              <a:buFontTx/>
              <a:buNone/>
            </a:pPr>
            <a:r>
              <a:rPr lang="en-US" altLang="zh-CN" sz="2400">
                <a:solidFill>
                  <a:srgbClr val="0000FF"/>
                </a:solidFill>
              </a:rPr>
              <a:t>  </a:t>
            </a:r>
            <a:r>
              <a:rPr lang="zh-CN" altLang="en-US" sz="2000">
                <a:solidFill>
                  <a:srgbClr val="0000FF"/>
                </a:solidFill>
              </a:rPr>
              <a:t>系（</a:t>
            </a:r>
            <a:r>
              <a:rPr lang="en-US" altLang="zh-CN" sz="2000">
                <a:solidFill>
                  <a:srgbClr val="0000FF"/>
                </a:solidFill>
              </a:rPr>
              <a:t>set</a:t>
            </a:r>
            <a:r>
              <a:rPr lang="zh-CN" altLang="en-US" sz="2000">
                <a:solidFill>
                  <a:srgbClr val="0000FF"/>
                </a:solidFill>
              </a:rPr>
              <a:t>）</a:t>
            </a:r>
            <a:endParaRPr lang="en-US" altLang="zh-CN" sz="2400">
              <a:solidFill>
                <a:srgbClr val="0000FF"/>
              </a:solidFill>
            </a:endParaRPr>
          </a:p>
          <a:p>
            <a:pPr>
              <a:lnSpc>
                <a:spcPct val="80000"/>
              </a:lnSpc>
              <a:buFontTx/>
              <a:buNone/>
            </a:pPr>
            <a:r>
              <a:rPr lang="en-US" altLang="zh-CN" sz="2400"/>
              <a:t>	</a:t>
            </a:r>
            <a:r>
              <a:rPr lang="zh-CN" altLang="en-US" sz="2000">
                <a:solidFill>
                  <a:srgbClr val="FF0000"/>
                </a:solidFill>
              </a:rPr>
              <a:t>单属系：</a:t>
            </a:r>
            <a:r>
              <a:rPr lang="en-US" altLang="zh-CN" sz="2000"/>
              <a:t>		</a:t>
            </a:r>
            <a:r>
              <a:rPr lang="zh-CN" altLang="en-US" sz="2000">
                <a:solidFill>
                  <a:srgbClr val="FF0000"/>
                </a:solidFill>
              </a:rPr>
              <a:t>多属系：</a:t>
            </a:r>
            <a:endParaRPr lang="en-US" altLang="zh-CN" sz="2000"/>
          </a:p>
          <a:p>
            <a:pPr>
              <a:lnSpc>
                <a:spcPct val="80000"/>
              </a:lnSpc>
              <a:buFontTx/>
              <a:buNone/>
            </a:pPr>
            <a:r>
              <a:rPr lang="en-US" altLang="zh-CN" sz="2000"/>
              <a:t>	</a:t>
            </a:r>
            <a:r>
              <a:rPr lang="zh-CN" altLang="en-US" sz="2000"/>
              <a:t>首记录</a:t>
            </a:r>
            <a:r>
              <a:rPr lang="en-US" altLang="zh-CN" sz="2000"/>
              <a:t>&amp;</a:t>
            </a:r>
            <a:r>
              <a:rPr lang="zh-CN" altLang="en-US" sz="2000"/>
              <a:t>属记录，</a:t>
            </a:r>
            <a:r>
              <a:rPr lang="en-US" altLang="zh-CN" sz="2000"/>
              <a:t>	</a:t>
            </a:r>
            <a:r>
              <a:rPr lang="zh-CN" altLang="en-US" sz="2000"/>
              <a:t>属记录值可以是不同不同记录类型</a:t>
            </a:r>
            <a:endParaRPr lang="en-US" altLang="zh-CN" sz="2000"/>
          </a:p>
          <a:p>
            <a:pPr>
              <a:lnSpc>
                <a:spcPct val="80000"/>
              </a:lnSpc>
              <a:buFontTx/>
              <a:buNone/>
            </a:pPr>
            <a:endParaRPr lang="en-US" altLang="zh-CN" sz="2000"/>
          </a:p>
          <a:p>
            <a:pPr>
              <a:lnSpc>
                <a:spcPct val="80000"/>
              </a:lnSpc>
              <a:buFontTx/>
              <a:buNone/>
            </a:pPr>
            <a:endParaRPr lang="en-US" altLang="zh-CN" sz="2000"/>
          </a:p>
          <a:p>
            <a:pPr>
              <a:lnSpc>
                <a:spcPct val="80000"/>
              </a:lnSpc>
              <a:buFontTx/>
              <a:buNone/>
            </a:pPr>
            <a:endParaRPr lang="en-US" altLang="zh-CN" sz="2000"/>
          </a:p>
          <a:p>
            <a:pPr>
              <a:lnSpc>
                <a:spcPct val="80000"/>
              </a:lnSpc>
              <a:buFontTx/>
              <a:buNone/>
            </a:pPr>
            <a:endParaRPr lang="en-US" altLang="zh-CN" sz="2000"/>
          </a:p>
          <a:p>
            <a:pPr>
              <a:lnSpc>
                <a:spcPct val="80000"/>
              </a:lnSpc>
            </a:pPr>
            <a:r>
              <a:rPr lang="zh-CN" altLang="en-US" sz="2400"/>
              <a:t>网状模型的不同特点</a:t>
            </a:r>
            <a:endParaRPr lang="en-US" altLang="zh-CN" sz="2400"/>
          </a:p>
          <a:p>
            <a:pPr lvl="1">
              <a:lnSpc>
                <a:spcPct val="80000"/>
              </a:lnSpc>
            </a:pPr>
            <a:r>
              <a:rPr lang="zh-CN" altLang="en-US" sz="2000"/>
              <a:t>它</a:t>
            </a:r>
            <a:r>
              <a:rPr lang="zh-CN" altLang="en-US" sz="2000" b="1">
                <a:solidFill>
                  <a:srgbClr val="FF0000"/>
                </a:solidFill>
              </a:rPr>
              <a:t>去掉了</a:t>
            </a:r>
            <a:r>
              <a:rPr lang="zh-CN" altLang="en-US" sz="2000"/>
              <a:t>层次模型的两个限制：</a:t>
            </a:r>
            <a:endParaRPr lang="en-US" altLang="zh-CN" sz="1600"/>
          </a:p>
          <a:p>
            <a:pPr lvl="1">
              <a:lnSpc>
                <a:spcPct val="80000"/>
              </a:lnSpc>
              <a:buFontTx/>
              <a:buNone/>
            </a:pPr>
            <a:r>
              <a:rPr lang="en-US" altLang="zh-CN" sz="2000"/>
              <a:t>	</a:t>
            </a:r>
            <a:r>
              <a:rPr lang="zh-CN" altLang="en-US" sz="2000"/>
              <a:t>允许多个结点没有双亲结点；</a:t>
            </a:r>
            <a:endParaRPr lang="en-US" altLang="zh-CN" sz="2000"/>
          </a:p>
          <a:p>
            <a:pPr lvl="1">
              <a:lnSpc>
                <a:spcPct val="80000"/>
              </a:lnSpc>
              <a:buFontTx/>
              <a:buNone/>
            </a:pPr>
            <a:r>
              <a:rPr lang="en-US" altLang="zh-CN" sz="2000"/>
              <a:t>	</a:t>
            </a:r>
            <a:r>
              <a:rPr lang="zh-CN" altLang="en-US" sz="2000"/>
              <a:t>允许结点有多个双亲结点。</a:t>
            </a:r>
            <a:endParaRPr lang="en-US" altLang="zh-CN" sz="2000"/>
          </a:p>
          <a:p>
            <a:pPr lvl="1">
              <a:lnSpc>
                <a:spcPct val="80000"/>
              </a:lnSpc>
            </a:pPr>
            <a:r>
              <a:rPr lang="zh-CN" altLang="en-US" sz="2000"/>
              <a:t>它还允许两个结点之间有多种联系（复合联系）</a:t>
            </a:r>
            <a:endParaRPr lang="zh-CN" altLang="en-US" sz="1600"/>
          </a:p>
        </p:txBody>
      </p:sp>
      <p:grpSp>
        <p:nvGrpSpPr>
          <p:cNvPr id="24580" name="Group 4"/>
          <p:cNvGrpSpPr/>
          <p:nvPr/>
        </p:nvGrpSpPr>
        <p:grpSpPr bwMode="auto">
          <a:xfrm>
            <a:off x="1547813" y="3717925"/>
            <a:ext cx="503237" cy="1006475"/>
            <a:chOff x="3243" y="2251"/>
            <a:chExt cx="317" cy="634"/>
          </a:xfrm>
        </p:grpSpPr>
        <p:sp>
          <p:nvSpPr>
            <p:cNvPr id="24595" name="Rectangle 5"/>
            <p:cNvSpPr>
              <a:spLocks noChangeArrowheads="1"/>
            </p:cNvSpPr>
            <p:nvPr/>
          </p:nvSpPr>
          <p:spPr bwMode="auto">
            <a:xfrm>
              <a:off x="3243" y="2251"/>
              <a:ext cx="317" cy="18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班级</a:t>
              </a:r>
            </a:p>
          </p:txBody>
        </p:sp>
        <p:sp>
          <p:nvSpPr>
            <p:cNvPr id="24596" name="Rectangle 6"/>
            <p:cNvSpPr>
              <a:spLocks noChangeArrowheads="1"/>
            </p:cNvSpPr>
            <p:nvPr/>
          </p:nvSpPr>
          <p:spPr bwMode="auto">
            <a:xfrm>
              <a:off x="3243" y="2704"/>
              <a:ext cx="317" cy="18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学生</a:t>
              </a:r>
            </a:p>
          </p:txBody>
        </p:sp>
        <p:sp>
          <p:nvSpPr>
            <p:cNvPr id="24597" name="Line 7"/>
            <p:cNvSpPr>
              <a:spLocks noChangeShapeType="1"/>
            </p:cNvSpPr>
            <p:nvPr/>
          </p:nvSpPr>
          <p:spPr bwMode="auto">
            <a:xfrm>
              <a:off x="3424" y="2432"/>
              <a:ext cx="0" cy="27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4581" name="Group 22"/>
          <p:cNvGrpSpPr/>
          <p:nvPr/>
        </p:nvGrpSpPr>
        <p:grpSpPr bwMode="auto">
          <a:xfrm>
            <a:off x="3851275" y="3860800"/>
            <a:ext cx="1801813" cy="935038"/>
            <a:chOff x="2154" y="2115"/>
            <a:chExt cx="1135" cy="589"/>
          </a:xfrm>
        </p:grpSpPr>
        <p:sp>
          <p:nvSpPr>
            <p:cNvPr id="24586" name="Rectangle 9"/>
            <p:cNvSpPr>
              <a:spLocks noChangeArrowheads="1"/>
            </p:cNvSpPr>
            <p:nvPr/>
          </p:nvSpPr>
          <p:spPr bwMode="auto">
            <a:xfrm>
              <a:off x="2518" y="2115"/>
              <a:ext cx="453" cy="135"/>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账户</a:t>
              </a:r>
            </a:p>
          </p:txBody>
        </p:sp>
        <p:sp>
          <p:nvSpPr>
            <p:cNvPr id="24587" name="Rectangle 10"/>
            <p:cNvSpPr>
              <a:spLocks noChangeArrowheads="1"/>
            </p:cNvSpPr>
            <p:nvPr/>
          </p:nvSpPr>
          <p:spPr bwMode="auto">
            <a:xfrm>
              <a:off x="2154" y="2568"/>
              <a:ext cx="318"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存款账</a:t>
              </a:r>
            </a:p>
          </p:txBody>
        </p:sp>
        <p:sp>
          <p:nvSpPr>
            <p:cNvPr id="24588" name="Rectangle 11"/>
            <p:cNvSpPr>
              <a:spLocks noChangeArrowheads="1"/>
            </p:cNvSpPr>
            <p:nvPr/>
          </p:nvSpPr>
          <p:spPr bwMode="auto">
            <a:xfrm>
              <a:off x="2562" y="2568"/>
              <a:ext cx="318"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提款账</a:t>
              </a:r>
            </a:p>
          </p:txBody>
        </p:sp>
        <p:sp>
          <p:nvSpPr>
            <p:cNvPr id="24589" name="Rectangle 12"/>
            <p:cNvSpPr>
              <a:spLocks noChangeArrowheads="1"/>
            </p:cNvSpPr>
            <p:nvPr/>
          </p:nvSpPr>
          <p:spPr bwMode="auto">
            <a:xfrm>
              <a:off x="2971" y="2568"/>
              <a:ext cx="318"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转帐</a:t>
              </a:r>
            </a:p>
          </p:txBody>
        </p:sp>
        <p:sp>
          <p:nvSpPr>
            <p:cNvPr id="24590" name="Line 15"/>
            <p:cNvSpPr>
              <a:spLocks noChangeShapeType="1"/>
            </p:cNvSpPr>
            <p:nvPr/>
          </p:nvSpPr>
          <p:spPr bwMode="auto">
            <a:xfrm flipH="1">
              <a:off x="2744" y="2251"/>
              <a:ext cx="0" cy="1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1" name="Line 18"/>
            <p:cNvSpPr>
              <a:spLocks noChangeShapeType="1"/>
            </p:cNvSpPr>
            <p:nvPr/>
          </p:nvSpPr>
          <p:spPr bwMode="auto">
            <a:xfrm>
              <a:off x="2336" y="2387"/>
              <a:ext cx="77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2" name="Line 19"/>
            <p:cNvSpPr>
              <a:spLocks noChangeShapeType="1"/>
            </p:cNvSpPr>
            <p:nvPr/>
          </p:nvSpPr>
          <p:spPr bwMode="auto">
            <a:xfrm>
              <a:off x="2336" y="2387"/>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3" name="Line 20"/>
            <p:cNvSpPr>
              <a:spLocks noChangeShapeType="1"/>
            </p:cNvSpPr>
            <p:nvPr/>
          </p:nvSpPr>
          <p:spPr bwMode="auto">
            <a:xfrm>
              <a:off x="2744" y="2387"/>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4" name="Line 21"/>
            <p:cNvSpPr>
              <a:spLocks noChangeShapeType="1"/>
            </p:cNvSpPr>
            <p:nvPr/>
          </p:nvSpPr>
          <p:spPr bwMode="auto">
            <a:xfrm>
              <a:off x="3107" y="2387"/>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4582" name="AutoShape 7"/>
          <p:cNvSpPr>
            <a:spLocks noChangeArrowheads="1"/>
          </p:cNvSpPr>
          <p:nvPr/>
        </p:nvSpPr>
        <p:spPr bwMode="auto">
          <a:xfrm>
            <a:off x="6469063" y="1419225"/>
            <a:ext cx="2427287" cy="1106488"/>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网状</a:t>
            </a:r>
            <a:r>
              <a:rPr kumimoji="0" lang="zh-CN" altLang="zh-CN" sz="1600">
                <a:solidFill>
                  <a:srgbClr val="2A2A39"/>
                </a:solidFill>
                <a:latin typeface="Tahoma" panose="020B0604030504040204" pitchFamily="34" charset="0"/>
              </a:rPr>
              <a:t>模型</a:t>
            </a:r>
            <a:r>
              <a:rPr kumimoji="0" lang="zh-CN" altLang="en-US" sz="1600">
                <a:solidFill>
                  <a:srgbClr val="2A2A39"/>
                </a:solidFill>
                <a:latin typeface="Tahoma" panose="020B0604030504040204" pitchFamily="34" charset="0"/>
              </a:rPr>
              <a:t>如何描述数据的结构</a:t>
            </a:r>
            <a:r>
              <a:rPr kumimoji="0" lang="zh-CN" altLang="zh-CN" sz="1600">
                <a:solidFill>
                  <a:srgbClr val="2A2A39"/>
                </a:solidFill>
                <a:latin typeface="Tahoma" panose="020B0604030504040204" pitchFamily="34" charset="0"/>
              </a:rPr>
              <a:t>？ </a:t>
            </a:r>
            <a:endParaRPr kumimoji="0" lang="zh-CN" altLang="en-US" sz="1600">
              <a:solidFill>
                <a:srgbClr val="2A2A39"/>
              </a:solidFill>
              <a:latin typeface="Tahoma" panose="020B0604030504040204" pitchFamily="34" charset="0"/>
            </a:endParaRPr>
          </a:p>
        </p:txBody>
      </p:sp>
      <p:sp>
        <p:nvSpPr>
          <p:cNvPr id="24583" name="矩形 1"/>
          <p:cNvSpPr>
            <a:spLocks noChangeArrowheads="1"/>
          </p:cNvSpPr>
          <p:nvPr/>
        </p:nvSpPr>
        <p:spPr bwMode="auto">
          <a:xfrm>
            <a:off x="2336800" y="4460875"/>
            <a:ext cx="9144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en-US" altLang="zh-CN" sz="1600">
                <a:solidFill>
                  <a:srgbClr val="000000"/>
                </a:solidFill>
                <a:latin typeface="Tahoma" panose="020B0604030504040204" pitchFamily="34" charset="0"/>
              </a:rPr>
              <a:t>2.a</a:t>
            </a:r>
            <a:endParaRPr kumimoji="0" lang="zh-CN" altLang="en-US" sz="1600">
              <a:solidFill>
                <a:srgbClr val="000000"/>
              </a:solidFill>
              <a:latin typeface="Tahoma" panose="020B0604030504040204" pitchFamily="34" charset="0"/>
            </a:endParaRPr>
          </a:p>
        </p:txBody>
      </p:sp>
      <p:sp>
        <p:nvSpPr>
          <p:cNvPr id="24584" name="矩形 19"/>
          <p:cNvSpPr>
            <a:spLocks noChangeArrowheads="1"/>
          </p:cNvSpPr>
          <p:nvPr/>
        </p:nvSpPr>
        <p:spPr bwMode="auto">
          <a:xfrm>
            <a:off x="5967413" y="4508500"/>
            <a:ext cx="9207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en-US" altLang="zh-CN" sz="1600">
                <a:solidFill>
                  <a:srgbClr val="000000"/>
                </a:solidFill>
                <a:latin typeface="Tahoma" panose="020B0604030504040204" pitchFamily="34" charset="0"/>
              </a:rPr>
              <a:t>2.b</a:t>
            </a:r>
            <a:endParaRPr kumimoji="0" lang="zh-CN" altLang="en-US" sz="1600">
              <a:solidFill>
                <a:srgbClr val="000000"/>
              </a:solidFill>
              <a:latin typeface="Tahoma" panose="020B0604030504040204" pitchFamily="34" charset="0"/>
            </a:endParaRPr>
          </a:p>
        </p:txBody>
      </p:sp>
      <p:sp>
        <p:nvSpPr>
          <p:cNvPr id="24585" name="矩形 2"/>
          <p:cNvSpPr>
            <a:spLocks noChangeArrowheads="1"/>
          </p:cNvSpPr>
          <p:nvPr/>
        </p:nvSpPr>
        <p:spPr bwMode="auto">
          <a:xfrm>
            <a:off x="6753225" y="247650"/>
            <a:ext cx="203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2.1 </a:t>
            </a:r>
            <a:r>
              <a:rPr kumimoji="0" lang="zh-CN" altLang="en-US" sz="2400">
                <a:solidFill>
                  <a:srgbClr val="800000"/>
                </a:solidFill>
                <a:latin typeface="黑体" panose="02010609060101010101" pitchFamily="49" charset="-122"/>
                <a:ea typeface="黑体" panose="02010609060101010101" pitchFamily="49" charset="-122"/>
              </a:rPr>
              <a:t>网状模型</a:t>
            </a:r>
            <a:endParaRPr kumimoji="0" lang="zh-CN" altLang="en-US" sz="2400">
              <a:solidFill>
                <a:srgbClr val="8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7" dur="500"/>
                                        <p:tgtEl>
                                          <p:spTgt spid="143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39">
                                            <p:txEl>
                                              <p:pRg st="4" end="4"/>
                                            </p:txEl>
                                          </p:spTgt>
                                        </p:tgtEl>
                                        <p:attrNameLst>
                                          <p:attrName>style.visibility</p:attrName>
                                        </p:attrNameLst>
                                      </p:cBhvr>
                                      <p:to>
                                        <p:strVal val="visible"/>
                                      </p:to>
                                    </p:set>
                                    <p:animEffect transition="in" filter="blinds(horizontal)">
                                      <p:cBhvr>
                                        <p:cTn id="12" dur="500"/>
                                        <p:tgtEl>
                                          <p:spTgt spid="14339">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5" dur="500"/>
                                        <p:tgtEl>
                                          <p:spTgt spid="1433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4339">
                                            <p:txEl>
                                              <p:pRg st="5" end="5"/>
                                            </p:txEl>
                                          </p:spTgt>
                                        </p:tgtEl>
                                        <p:attrNameLst>
                                          <p:attrName>style.visibility</p:attrName>
                                        </p:attrNameLst>
                                      </p:cBhvr>
                                      <p:to>
                                        <p:strVal val="visible"/>
                                      </p:to>
                                    </p:set>
                                    <p:animEffect transition="in" filter="blinds(horizontal)">
                                      <p:cBhvr>
                                        <p:cTn id="18" dur="500"/>
                                        <p:tgtEl>
                                          <p:spTgt spid="1433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339">
                                            <p:txEl>
                                              <p:pRg st="11" end="11"/>
                                            </p:txEl>
                                          </p:spTgt>
                                        </p:tgtEl>
                                        <p:attrNameLst>
                                          <p:attrName>style.visibility</p:attrName>
                                        </p:attrNameLst>
                                      </p:cBhvr>
                                      <p:to>
                                        <p:strVal val="visible"/>
                                      </p:to>
                                    </p:set>
                                    <p:animEffect transition="in" filter="blinds(horizontal)">
                                      <p:cBhvr>
                                        <p:cTn id="23" dur="500"/>
                                        <p:tgtEl>
                                          <p:spTgt spid="14339">
                                            <p:txEl>
                                              <p:pRg st="11" end="1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339">
                                            <p:txEl>
                                              <p:pRg st="12" end="12"/>
                                            </p:txEl>
                                          </p:spTgt>
                                        </p:tgtEl>
                                        <p:attrNameLst>
                                          <p:attrName>style.visibility</p:attrName>
                                        </p:attrNameLst>
                                      </p:cBhvr>
                                      <p:to>
                                        <p:strVal val="visible"/>
                                      </p:to>
                                    </p:set>
                                    <p:animEffect transition="in" filter="blinds(horizontal)">
                                      <p:cBhvr>
                                        <p:cTn id="26" dur="500"/>
                                        <p:tgtEl>
                                          <p:spTgt spid="14339">
                                            <p:txEl>
                                              <p:pRg st="12" end="1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4339">
                                            <p:txEl>
                                              <p:pRg st="13" end="13"/>
                                            </p:txEl>
                                          </p:spTgt>
                                        </p:tgtEl>
                                        <p:attrNameLst>
                                          <p:attrName>style.visibility</p:attrName>
                                        </p:attrNameLst>
                                      </p:cBhvr>
                                      <p:to>
                                        <p:strVal val="visible"/>
                                      </p:to>
                                    </p:set>
                                    <p:animEffect transition="in" filter="blinds(horizontal)">
                                      <p:cBhvr>
                                        <p:cTn id="29" dur="500"/>
                                        <p:tgtEl>
                                          <p:spTgt spid="14339">
                                            <p:txEl>
                                              <p:pRg st="13" end="13"/>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4339">
                                            <p:txEl>
                                              <p:pRg st="14" end="14"/>
                                            </p:txEl>
                                          </p:spTgt>
                                        </p:tgtEl>
                                        <p:attrNameLst>
                                          <p:attrName>style.visibility</p:attrName>
                                        </p:attrNameLst>
                                      </p:cBhvr>
                                      <p:to>
                                        <p:strVal val="visible"/>
                                      </p:to>
                                    </p:set>
                                    <p:animEffect transition="in" filter="blinds(horizontal)">
                                      <p:cBhvr>
                                        <p:cTn id="32" dur="500"/>
                                        <p:tgtEl>
                                          <p:spTgt spid="1433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 y="609600"/>
            <a:ext cx="8382000" cy="1143000"/>
          </a:xfrm>
        </p:spPr>
        <p:txBody>
          <a:bodyPr/>
          <a:lstStyle/>
          <a:p>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三）定义物理存储结构</a:t>
            </a:r>
            <a:endParaRPr lang="en-US" altLang="zh-CN" sz="2400" b="1">
              <a:latin typeface="黑体" panose="02010609060101010101" pitchFamily="49" charset="-122"/>
              <a:ea typeface="黑体" panose="02010609060101010101" pitchFamily="49" charset="-122"/>
            </a:endParaRPr>
          </a:p>
        </p:txBody>
      </p:sp>
      <p:sp>
        <p:nvSpPr>
          <p:cNvPr id="28675" name="Rectangle 3"/>
          <p:cNvSpPr>
            <a:spLocks noGrp="1" noChangeArrowheads="1"/>
          </p:cNvSpPr>
          <p:nvPr>
            <p:ph type="body" idx="1"/>
          </p:nvPr>
        </p:nvSpPr>
        <p:spPr>
          <a:xfrm>
            <a:off x="685800" y="1819275"/>
            <a:ext cx="8010525" cy="4114800"/>
          </a:xfrm>
        </p:spPr>
        <p:txBody>
          <a:bodyPr/>
          <a:lstStyle/>
          <a:p>
            <a:r>
              <a:rPr lang="zh-CN" altLang="en-US" sz="2400"/>
              <a:t>网状数据模型的存储结构</a:t>
            </a:r>
            <a:endParaRPr lang="en-US" altLang="zh-CN" sz="2400"/>
          </a:p>
          <a:p>
            <a:pPr marL="450850" lvl="1" indent="0">
              <a:buFontTx/>
              <a:buNone/>
            </a:pPr>
            <a:r>
              <a:rPr lang="zh-CN" altLang="en-US" sz="2000"/>
              <a:t>依具体系统不同而不同，</a:t>
            </a:r>
            <a:r>
              <a:rPr lang="zh-CN" altLang="en-US" sz="2000">
                <a:solidFill>
                  <a:srgbClr val="0000FF"/>
                </a:solidFill>
              </a:rPr>
              <a:t>常用的方法</a:t>
            </a:r>
            <a:r>
              <a:rPr lang="zh-CN" altLang="en-US" sz="2000"/>
              <a:t>是链接法，包括</a:t>
            </a:r>
            <a:endParaRPr lang="en-US" altLang="zh-CN" sz="2000"/>
          </a:p>
          <a:p>
            <a:pPr marL="450850" lvl="1" indent="0"/>
            <a:r>
              <a:rPr lang="zh-CN" altLang="en-US" sz="2000">
                <a:solidFill>
                  <a:srgbClr val="FF0000"/>
                </a:solidFill>
              </a:rPr>
              <a:t>单向链接</a:t>
            </a:r>
            <a:endParaRPr lang="en-US" altLang="zh-CN" sz="2000">
              <a:solidFill>
                <a:srgbClr val="FF0000"/>
              </a:solidFill>
            </a:endParaRPr>
          </a:p>
          <a:p>
            <a:pPr marL="450850" lvl="1" indent="0"/>
            <a:r>
              <a:rPr lang="zh-CN" altLang="en-US" sz="2000"/>
              <a:t>双向链接</a:t>
            </a:r>
            <a:endParaRPr lang="en-US" altLang="zh-CN" sz="2000"/>
          </a:p>
          <a:p>
            <a:pPr marL="450850" lvl="1" indent="0"/>
            <a:r>
              <a:rPr lang="zh-CN" altLang="en-US" sz="2000"/>
              <a:t>环状链接</a:t>
            </a:r>
            <a:endParaRPr lang="en-US" altLang="zh-CN" sz="2000"/>
          </a:p>
          <a:p>
            <a:pPr marL="450850" lvl="1" indent="0"/>
            <a:r>
              <a:rPr lang="zh-CN" altLang="en-US" sz="2000"/>
              <a:t>向首链拉等。</a:t>
            </a:r>
            <a:endParaRPr lang="en-US" altLang="zh-CN" sz="2000"/>
          </a:p>
          <a:p>
            <a:pPr marL="450850" lvl="1" indent="0"/>
            <a:endParaRPr lang="en-US" altLang="zh-CN" sz="2000"/>
          </a:p>
          <a:p>
            <a:r>
              <a:rPr lang="zh-CN" altLang="en-US" sz="2400"/>
              <a:t>示例（见下页）</a:t>
            </a:r>
            <a:endParaRPr lang="en-US" altLang="zh-CN" sz="2400"/>
          </a:p>
        </p:txBody>
      </p:sp>
      <p:sp>
        <p:nvSpPr>
          <p:cNvPr id="26628" name="AutoShape 7"/>
          <p:cNvSpPr>
            <a:spLocks noChangeArrowheads="1"/>
          </p:cNvSpPr>
          <p:nvPr/>
        </p:nvSpPr>
        <p:spPr bwMode="auto">
          <a:xfrm>
            <a:off x="6261100" y="2719388"/>
            <a:ext cx="2320925" cy="1016000"/>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＊网状模式如何处理数据的物理存放？</a:t>
            </a:r>
          </a:p>
        </p:txBody>
      </p:sp>
      <p:sp>
        <p:nvSpPr>
          <p:cNvPr id="26629" name="矩形 4"/>
          <p:cNvSpPr>
            <a:spLocks noChangeArrowheads="1"/>
          </p:cNvSpPr>
          <p:nvPr/>
        </p:nvSpPr>
        <p:spPr bwMode="auto">
          <a:xfrm>
            <a:off x="6753225" y="247650"/>
            <a:ext cx="203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2.1 </a:t>
            </a:r>
            <a:r>
              <a:rPr kumimoji="0" lang="zh-CN" altLang="en-US" sz="2400">
                <a:solidFill>
                  <a:srgbClr val="800000"/>
                </a:solidFill>
                <a:latin typeface="黑体" panose="02010609060101010101" pitchFamily="49" charset="-122"/>
                <a:ea typeface="黑体" panose="02010609060101010101" pitchFamily="49" charset="-122"/>
              </a:rPr>
              <a:t>网状模型</a:t>
            </a:r>
            <a:endParaRPr kumimoji="0" lang="zh-CN" altLang="en-US" sz="2400">
              <a:solidFill>
                <a:srgbClr val="8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blinds(horizontal)">
                                      <p:cBhvr>
                                        <p:cTn id="7" dur="500"/>
                                        <p:tgtEl>
                                          <p:spTgt spid="2867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675">
                                            <p:txEl>
                                              <p:pRg st="2" end="2"/>
                                            </p:txEl>
                                          </p:spTgt>
                                        </p:tgtEl>
                                        <p:attrNameLst>
                                          <p:attrName>style.visibility</p:attrName>
                                        </p:attrNameLst>
                                      </p:cBhvr>
                                      <p:to>
                                        <p:strVal val="visible"/>
                                      </p:to>
                                    </p:set>
                                    <p:animEffect transition="in" filter="blinds(horizontal)">
                                      <p:cBhvr>
                                        <p:cTn id="10" dur="500"/>
                                        <p:tgtEl>
                                          <p:spTgt spid="2867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8675">
                                            <p:txEl>
                                              <p:pRg st="3" end="3"/>
                                            </p:txEl>
                                          </p:spTgt>
                                        </p:tgtEl>
                                        <p:attrNameLst>
                                          <p:attrName>style.visibility</p:attrName>
                                        </p:attrNameLst>
                                      </p:cBhvr>
                                      <p:to>
                                        <p:strVal val="visible"/>
                                      </p:to>
                                    </p:set>
                                    <p:animEffect transition="in" filter="blinds(horizontal)">
                                      <p:cBhvr>
                                        <p:cTn id="13" dur="500"/>
                                        <p:tgtEl>
                                          <p:spTgt spid="2867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8675">
                                            <p:txEl>
                                              <p:pRg st="4" end="4"/>
                                            </p:txEl>
                                          </p:spTgt>
                                        </p:tgtEl>
                                        <p:attrNameLst>
                                          <p:attrName>style.visibility</p:attrName>
                                        </p:attrNameLst>
                                      </p:cBhvr>
                                      <p:to>
                                        <p:strVal val="visible"/>
                                      </p:to>
                                    </p:set>
                                    <p:animEffect transition="in" filter="blinds(horizontal)">
                                      <p:cBhvr>
                                        <p:cTn id="16" dur="500"/>
                                        <p:tgtEl>
                                          <p:spTgt spid="28675">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8675">
                                            <p:txEl>
                                              <p:pRg st="5" end="5"/>
                                            </p:txEl>
                                          </p:spTgt>
                                        </p:tgtEl>
                                        <p:attrNameLst>
                                          <p:attrName>style.visibility</p:attrName>
                                        </p:attrNameLst>
                                      </p:cBhvr>
                                      <p:to>
                                        <p:strVal val="visible"/>
                                      </p:to>
                                    </p:set>
                                    <p:animEffect transition="in" filter="blinds(horizontal)">
                                      <p:cBhvr>
                                        <p:cTn id="19" dur="500"/>
                                        <p:tgtEl>
                                          <p:spTgt spid="28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457200"/>
            <a:ext cx="8077200" cy="1143000"/>
          </a:xfrm>
        </p:spPr>
        <p:txBody>
          <a:bodyPr/>
          <a:lstStyle/>
          <a:p>
            <a:r>
              <a:rPr lang="zh-CN" altLang="en-US" sz="2400" b="1">
                <a:latin typeface="黑体" panose="02010609060101010101" pitchFamily="49" charset="-122"/>
                <a:ea typeface="黑体" panose="02010609060101010101" pitchFamily="49" charset="-122"/>
              </a:rPr>
              <a:t>物理存储结构的一个示例</a:t>
            </a:r>
          </a:p>
        </p:txBody>
      </p:sp>
      <p:grpSp>
        <p:nvGrpSpPr>
          <p:cNvPr id="27651" name="组 1"/>
          <p:cNvGrpSpPr/>
          <p:nvPr/>
        </p:nvGrpSpPr>
        <p:grpSpPr bwMode="auto">
          <a:xfrm>
            <a:off x="576263" y="3194050"/>
            <a:ext cx="1209675" cy="1006475"/>
            <a:chOff x="352521" y="2985617"/>
            <a:chExt cx="1208455" cy="1006475"/>
          </a:xfrm>
        </p:grpSpPr>
        <p:grpSp>
          <p:nvGrpSpPr>
            <p:cNvPr id="27668" name="Group 4"/>
            <p:cNvGrpSpPr/>
            <p:nvPr/>
          </p:nvGrpSpPr>
          <p:grpSpPr bwMode="auto">
            <a:xfrm>
              <a:off x="352521" y="2985617"/>
              <a:ext cx="503237" cy="1006475"/>
              <a:chOff x="3243" y="2251"/>
              <a:chExt cx="317" cy="634"/>
            </a:xfrm>
          </p:grpSpPr>
          <p:sp>
            <p:nvSpPr>
              <p:cNvPr id="27671" name="Rectangle 5"/>
              <p:cNvSpPr>
                <a:spLocks noChangeArrowheads="1"/>
              </p:cNvSpPr>
              <p:nvPr/>
            </p:nvSpPr>
            <p:spPr bwMode="auto">
              <a:xfrm>
                <a:off x="3243" y="2251"/>
                <a:ext cx="317" cy="18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学生</a:t>
                </a:r>
              </a:p>
            </p:txBody>
          </p:sp>
          <p:sp>
            <p:nvSpPr>
              <p:cNvPr id="27672" name="Rectangle 6"/>
              <p:cNvSpPr>
                <a:spLocks noChangeArrowheads="1"/>
              </p:cNvSpPr>
              <p:nvPr/>
            </p:nvSpPr>
            <p:spPr bwMode="auto">
              <a:xfrm>
                <a:off x="3243" y="2704"/>
                <a:ext cx="317" cy="18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选课</a:t>
                </a:r>
              </a:p>
            </p:txBody>
          </p:sp>
          <p:sp>
            <p:nvSpPr>
              <p:cNvPr id="27673" name="Line 7"/>
              <p:cNvSpPr>
                <a:spLocks noChangeShapeType="1"/>
              </p:cNvSpPr>
              <p:nvPr/>
            </p:nvSpPr>
            <p:spPr bwMode="auto">
              <a:xfrm>
                <a:off x="3424" y="2432"/>
                <a:ext cx="0" cy="27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7669" name="Rectangle 6"/>
            <p:cNvSpPr>
              <a:spLocks noChangeArrowheads="1"/>
            </p:cNvSpPr>
            <p:nvPr/>
          </p:nvSpPr>
          <p:spPr bwMode="auto">
            <a:xfrm>
              <a:off x="1058246" y="2990380"/>
              <a:ext cx="502730" cy="287337"/>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34" charset="0"/>
                </a:rPr>
                <a:t>课程</a:t>
              </a:r>
            </a:p>
          </p:txBody>
        </p:sp>
        <p:sp>
          <p:nvSpPr>
            <p:cNvPr id="27670" name="Line 7"/>
            <p:cNvSpPr>
              <a:spLocks noChangeShapeType="1"/>
            </p:cNvSpPr>
            <p:nvPr/>
          </p:nvSpPr>
          <p:spPr bwMode="auto">
            <a:xfrm flipH="1">
              <a:off x="777542" y="3290417"/>
              <a:ext cx="507488" cy="41433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7652" name="矩形 2"/>
          <p:cNvSpPr>
            <a:spLocks noChangeArrowheads="1"/>
          </p:cNvSpPr>
          <p:nvPr/>
        </p:nvSpPr>
        <p:spPr bwMode="auto">
          <a:xfrm>
            <a:off x="254000" y="2787650"/>
            <a:ext cx="20320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600">
                <a:solidFill>
                  <a:srgbClr val="428E5B"/>
                </a:solidFill>
                <a:latin typeface="黑体" panose="02010609060101010101" pitchFamily="49" charset="-122"/>
                <a:ea typeface="黑体" panose="02010609060101010101" pitchFamily="49" charset="-122"/>
              </a:rPr>
              <a:t>(</a:t>
            </a:r>
            <a:r>
              <a:rPr kumimoji="0" lang="zh-CN" altLang="en-US" sz="1600">
                <a:solidFill>
                  <a:srgbClr val="428E5B"/>
                </a:solidFill>
                <a:latin typeface="黑体" panose="02010609060101010101" pitchFamily="49" charset="-122"/>
                <a:ea typeface="黑体" panose="02010609060101010101" pitchFamily="49" charset="-122"/>
              </a:rPr>
              <a:t>学号</a:t>
            </a:r>
            <a:r>
              <a:rPr kumimoji="0" lang="en-US" altLang="zh-CN" sz="1600">
                <a:solidFill>
                  <a:srgbClr val="428E5B"/>
                </a:solidFill>
                <a:latin typeface="黑体" panose="02010609060101010101" pitchFamily="49" charset="-122"/>
                <a:ea typeface="黑体" panose="02010609060101010101" pitchFamily="49" charset="-122"/>
              </a:rPr>
              <a:t>,</a:t>
            </a:r>
            <a:r>
              <a:rPr kumimoji="0" lang="zh-CN" altLang="en-US" sz="1600">
                <a:solidFill>
                  <a:srgbClr val="428E5B"/>
                </a:solidFill>
                <a:latin typeface="黑体" panose="02010609060101010101" pitchFamily="49" charset="-122"/>
                <a:ea typeface="黑体" panose="02010609060101010101" pitchFamily="49" charset="-122"/>
              </a:rPr>
              <a:t>课程号,成绩</a:t>
            </a:r>
            <a:r>
              <a:rPr kumimoji="0" lang="en-US" altLang="zh-CN" sz="1600">
                <a:solidFill>
                  <a:srgbClr val="428E5B"/>
                </a:solidFill>
                <a:latin typeface="黑体" panose="02010609060101010101" pitchFamily="49" charset="-122"/>
                <a:ea typeface="黑体" panose="02010609060101010101" pitchFamily="49" charset="-122"/>
              </a:rPr>
              <a:t>)</a:t>
            </a:r>
            <a:endParaRPr kumimoji="0" lang="zh-CN" altLang="en-US" sz="1600">
              <a:solidFill>
                <a:srgbClr val="428E5B"/>
              </a:solidFill>
              <a:latin typeface="Tahoma" panose="020B0604030504040204" pitchFamily="34" charset="0"/>
            </a:endParaRPr>
          </a:p>
        </p:txBody>
      </p:sp>
      <p:sp>
        <p:nvSpPr>
          <p:cNvPr id="27653" name="矩形 16"/>
          <p:cNvSpPr>
            <a:spLocks noChangeArrowheads="1"/>
          </p:cNvSpPr>
          <p:nvPr/>
        </p:nvSpPr>
        <p:spPr bwMode="auto">
          <a:xfrm>
            <a:off x="255588" y="2416175"/>
            <a:ext cx="20320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600">
                <a:solidFill>
                  <a:srgbClr val="428E5B"/>
                </a:solidFill>
                <a:latin typeface="黑体" panose="02010609060101010101" pitchFamily="49" charset="-122"/>
                <a:ea typeface="黑体" panose="02010609060101010101" pitchFamily="49" charset="-122"/>
              </a:rPr>
              <a:t>(</a:t>
            </a:r>
            <a:r>
              <a:rPr kumimoji="0" lang="zh-CN" altLang="en-US" sz="1600">
                <a:solidFill>
                  <a:srgbClr val="428E5B"/>
                </a:solidFill>
                <a:latin typeface="黑体" panose="02010609060101010101" pitchFamily="49" charset="-122"/>
                <a:ea typeface="黑体" panose="02010609060101010101" pitchFamily="49" charset="-122"/>
              </a:rPr>
              <a:t>课号</a:t>
            </a:r>
            <a:r>
              <a:rPr kumimoji="0" lang="en-US" altLang="zh-CN" sz="1600">
                <a:solidFill>
                  <a:srgbClr val="428E5B"/>
                </a:solidFill>
                <a:latin typeface="黑体" panose="02010609060101010101" pitchFamily="49" charset="-122"/>
                <a:ea typeface="黑体" panose="02010609060101010101" pitchFamily="49" charset="-122"/>
              </a:rPr>
              <a:t>,</a:t>
            </a:r>
            <a:r>
              <a:rPr kumimoji="0" lang="zh-CN" altLang="en-US" sz="1600">
                <a:solidFill>
                  <a:srgbClr val="428E5B"/>
                </a:solidFill>
                <a:latin typeface="黑体" panose="02010609060101010101" pitchFamily="49" charset="-122"/>
                <a:ea typeface="黑体" panose="02010609060101010101" pitchFamily="49" charset="-122"/>
              </a:rPr>
              <a:t>课程名,学分</a:t>
            </a:r>
            <a:r>
              <a:rPr kumimoji="0" lang="en-US" altLang="zh-CN" sz="1600">
                <a:solidFill>
                  <a:srgbClr val="428E5B"/>
                </a:solidFill>
                <a:latin typeface="黑体" panose="02010609060101010101" pitchFamily="49" charset="-122"/>
                <a:ea typeface="黑体" panose="02010609060101010101" pitchFamily="49" charset="-122"/>
              </a:rPr>
              <a:t>)</a:t>
            </a:r>
            <a:endParaRPr kumimoji="0" lang="zh-CN" altLang="en-US" sz="1600">
              <a:solidFill>
                <a:srgbClr val="428E5B"/>
              </a:solidFill>
              <a:latin typeface="Tahoma" panose="020B0604030504040204" pitchFamily="34" charset="0"/>
            </a:endParaRPr>
          </a:p>
        </p:txBody>
      </p:sp>
      <p:sp>
        <p:nvSpPr>
          <p:cNvPr id="27654" name="矩形 17"/>
          <p:cNvSpPr>
            <a:spLocks noChangeArrowheads="1"/>
          </p:cNvSpPr>
          <p:nvPr/>
        </p:nvSpPr>
        <p:spPr bwMode="auto">
          <a:xfrm>
            <a:off x="268288" y="2016125"/>
            <a:ext cx="18272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600">
                <a:solidFill>
                  <a:srgbClr val="428E5B"/>
                </a:solidFill>
                <a:latin typeface="黑体" panose="02010609060101010101" pitchFamily="49" charset="-122"/>
                <a:ea typeface="黑体" panose="02010609060101010101" pitchFamily="49" charset="-122"/>
              </a:rPr>
              <a:t>(</a:t>
            </a:r>
            <a:r>
              <a:rPr kumimoji="0" lang="zh-CN" altLang="en-US" sz="1600">
                <a:solidFill>
                  <a:srgbClr val="428E5B"/>
                </a:solidFill>
                <a:latin typeface="黑体" panose="02010609060101010101" pitchFamily="49" charset="-122"/>
                <a:ea typeface="黑体" panose="02010609060101010101" pitchFamily="49" charset="-122"/>
              </a:rPr>
              <a:t>学号</a:t>
            </a:r>
            <a:r>
              <a:rPr kumimoji="0" lang="en-US" altLang="zh-CN" sz="1600">
                <a:solidFill>
                  <a:srgbClr val="428E5B"/>
                </a:solidFill>
                <a:latin typeface="黑体" panose="02010609060101010101" pitchFamily="49" charset="-122"/>
                <a:ea typeface="黑体" panose="02010609060101010101" pitchFamily="49" charset="-122"/>
              </a:rPr>
              <a:t>,</a:t>
            </a:r>
            <a:r>
              <a:rPr kumimoji="0" lang="zh-CN" altLang="en-US" sz="1600">
                <a:solidFill>
                  <a:srgbClr val="428E5B"/>
                </a:solidFill>
                <a:latin typeface="黑体" panose="02010609060101010101" pitchFamily="49" charset="-122"/>
                <a:ea typeface="黑体" panose="02010609060101010101" pitchFamily="49" charset="-122"/>
              </a:rPr>
              <a:t>姓名,系别</a:t>
            </a:r>
            <a:r>
              <a:rPr kumimoji="0" lang="en-US" altLang="zh-CN" sz="1600">
                <a:solidFill>
                  <a:srgbClr val="428E5B"/>
                </a:solidFill>
                <a:latin typeface="黑体" panose="02010609060101010101" pitchFamily="49" charset="-122"/>
                <a:ea typeface="黑体" panose="02010609060101010101" pitchFamily="49" charset="-122"/>
              </a:rPr>
              <a:t>)</a:t>
            </a:r>
            <a:endParaRPr kumimoji="0" lang="zh-CN" altLang="en-US" sz="1600">
              <a:solidFill>
                <a:srgbClr val="428E5B"/>
              </a:solidFill>
              <a:latin typeface="Tahoma" panose="020B0604030504040204" pitchFamily="34" charset="0"/>
            </a:endParaRPr>
          </a:p>
        </p:txBody>
      </p:sp>
      <p:grpSp>
        <p:nvGrpSpPr>
          <p:cNvPr id="27655" name="组 5"/>
          <p:cNvGrpSpPr/>
          <p:nvPr/>
        </p:nvGrpSpPr>
        <p:grpSpPr bwMode="auto">
          <a:xfrm>
            <a:off x="2452688" y="1674813"/>
            <a:ext cx="6286500" cy="4572000"/>
            <a:chOff x="2333804" y="1600200"/>
            <a:chExt cx="6286500" cy="4572000"/>
          </a:xfrm>
        </p:grpSpPr>
        <p:pic>
          <p:nvPicPr>
            <p:cNvPr id="27666" name="Picture 3" descr="homeworkscen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804" y="1600200"/>
              <a:ext cx="62865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5929" y="5640387"/>
              <a:ext cx="593725" cy="273050"/>
            </a:xfrm>
            <a:prstGeom prst="rect">
              <a:avLst/>
            </a:prstGeom>
          </p:spPr>
          <p:txBody>
            <a:bodyPr wrap="none">
              <a:spAutoFit/>
            </a:bodyPr>
            <a:lstStyle/>
            <a:p>
              <a:pPr algn="ctr">
                <a:lnSpc>
                  <a:spcPct val="80000"/>
                </a:lnSpc>
                <a:spcBef>
                  <a:spcPct val="20000"/>
                </a:spcBef>
                <a:defRPr/>
              </a:pPr>
              <a:r>
                <a:rPr lang="zh-CN" altLang="en-US" sz="1400" b="0" i="1" dirty="0">
                  <a:solidFill>
                    <a:schemeClr val="tx1">
                      <a:lumMod val="50000"/>
                    </a:schemeClr>
                  </a:solidFill>
                  <a:latin typeface="黑体" panose="02010609060101010101" pitchFamily="49" charset="-122"/>
                  <a:ea typeface="黑体" panose="02010609060101010101" pitchFamily="49" charset="-122"/>
                  <a:cs typeface="黑体" panose="02010609060101010101" pitchFamily="49" charset="-122"/>
                </a:rPr>
                <a:t>选课</a:t>
              </a:r>
              <a:endParaRPr lang="zh-CN" altLang="en-US" b="0" i="1" dirty="0">
                <a:solidFill>
                  <a:schemeClr val="tx1">
                    <a:lumMod val="50000"/>
                  </a:schemeClr>
                </a:solidFill>
                <a:latin typeface="Tahoma" panose="020B0604030504040204" pitchFamily="34" charset="0"/>
                <a:ea typeface="宋体" panose="02010600030101010101" pitchFamily="2" charset="-122"/>
              </a:endParaRPr>
            </a:p>
          </p:txBody>
        </p:sp>
      </p:grpSp>
      <p:sp>
        <p:nvSpPr>
          <p:cNvPr id="21" name="AutoShape 7"/>
          <p:cNvSpPr>
            <a:spLocks noChangeArrowheads="1"/>
          </p:cNvSpPr>
          <p:nvPr/>
        </p:nvSpPr>
        <p:spPr bwMode="auto">
          <a:xfrm>
            <a:off x="0" y="4497388"/>
            <a:ext cx="2322513" cy="1195387"/>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＊网状模型</a:t>
            </a:r>
            <a:r>
              <a:rPr kumimoji="0" lang="en-US" altLang="zh-CN" sz="1600">
                <a:solidFill>
                  <a:srgbClr val="2A2A39"/>
                </a:solidFill>
                <a:latin typeface="Tahoma" panose="020B0604030504040204" pitchFamily="34" charset="0"/>
              </a:rPr>
              <a:t>(</a:t>
            </a:r>
            <a:r>
              <a:rPr kumimoji="0" lang="zh-CN" altLang="en-US" sz="1600">
                <a:solidFill>
                  <a:srgbClr val="2A2A39"/>
                </a:solidFill>
                <a:latin typeface="Tahoma" panose="020B0604030504040204" pitchFamily="34" charset="0"/>
              </a:rPr>
              <a:t>的属性</a:t>
            </a:r>
            <a:r>
              <a:rPr kumimoji="0" lang="en-US" altLang="zh-CN" sz="1600">
                <a:solidFill>
                  <a:srgbClr val="2A2A39"/>
                </a:solidFill>
                <a:latin typeface="Tahoma" panose="020B0604030504040204" pitchFamily="34" charset="0"/>
              </a:rPr>
              <a:t>)</a:t>
            </a:r>
            <a:r>
              <a:rPr kumimoji="0" lang="zh-CN" altLang="en-US" sz="1600">
                <a:solidFill>
                  <a:srgbClr val="2A2A39"/>
                </a:solidFill>
                <a:latin typeface="Tahoma" panose="020B0604030504040204" pitchFamily="34" charset="0"/>
              </a:rPr>
              <a:t>为何允许复杂数据类型？</a:t>
            </a:r>
          </a:p>
        </p:txBody>
      </p:sp>
      <p:sp>
        <p:nvSpPr>
          <p:cNvPr id="7" name="矩形 6"/>
          <p:cNvSpPr>
            <a:spLocks noChangeArrowheads="1"/>
          </p:cNvSpPr>
          <p:nvPr/>
        </p:nvSpPr>
        <p:spPr bwMode="auto">
          <a:xfrm>
            <a:off x="392113" y="5775325"/>
            <a:ext cx="1427162"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b="0">
                <a:solidFill>
                  <a:srgbClr val="0000FF"/>
                </a:solidFill>
                <a:ea typeface="黑体" panose="02010609060101010101" pitchFamily="49" charset="-122"/>
              </a:rPr>
              <a:t>因为物理实现</a:t>
            </a:r>
            <a:endParaRPr kumimoji="0" lang="en-US" altLang="zh-CN" sz="1600" b="0">
              <a:solidFill>
                <a:srgbClr val="0000FF"/>
              </a:solidFill>
              <a:ea typeface="黑体" panose="02010609060101010101" pitchFamily="49" charset="-122"/>
            </a:endParaRPr>
          </a:p>
          <a:p>
            <a:pPr algn="ctr">
              <a:lnSpc>
                <a:spcPct val="80000"/>
              </a:lnSpc>
              <a:buFontTx/>
              <a:buNone/>
            </a:pPr>
            <a:r>
              <a:rPr kumimoji="0" lang="zh-CN" altLang="en-US" sz="1600" b="0">
                <a:solidFill>
                  <a:srgbClr val="0000FF"/>
                </a:solidFill>
                <a:ea typeface="黑体" panose="02010609060101010101" pitchFamily="49" charset="-122"/>
              </a:rPr>
              <a:t>采用指针链！</a:t>
            </a:r>
            <a:endParaRPr kumimoji="0" lang="zh-CN" altLang="en-US" sz="1600" b="0">
              <a:solidFill>
                <a:srgbClr val="0000FF"/>
              </a:solidFill>
            </a:endParaRPr>
          </a:p>
        </p:txBody>
      </p:sp>
      <p:sp>
        <p:nvSpPr>
          <p:cNvPr id="27658" name="矩形 17"/>
          <p:cNvSpPr>
            <a:spLocks noChangeArrowheads="1"/>
          </p:cNvSpPr>
          <p:nvPr/>
        </p:nvSpPr>
        <p:spPr bwMode="auto">
          <a:xfrm>
            <a:off x="1303338" y="3937000"/>
            <a:ext cx="91916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en-US" altLang="zh-CN" sz="1600">
                <a:solidFill>
                  <a:srgbClr val="000000"/>
                </a:solidFill>
                <a:latin typeface="Tahoma" panose="020B0604030504040204" pitchFamily="34" charset="0"/>
              </a:rPr>
              <a:t>2.d</a:t>
            </a:r>
            <a:endParaRPr kumimoji="0" lang="zh-CN" altLang="en-US" sz="1600">
              <a:solidFill>
                <a:srgbClr val="000000"/>
              </a:solidFill>
              <a:latin typeface="Tahoma" panose="020B0604030504040204" pitchFamily="34" charset="0"/>
            </a:endParaRPr>
          </a:p>
        </p:txBody>
      </p:sp>
      <p:sp>
        <p:nvSpPr>
          <p:cNvPr id="27659" name="矩形 18"/>
          <p:cNvSpPr>
            <a:spLocks noChangeArrowheads="1"/>
          </p:cNvSpPr>
          <p:nvPr/>
        </p:nvSpPr>
        <p:spPr bwMode="auto">
          <a:xfrm>
            <a:off x="7804150" y="1277938"/>
            <a:ext cx="9159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en-US" altLang="zh-CN" sz="1600">
                <a:solidFill>
                  <a:srgbClr val="000000"/>
                </a:solidFill>
                <a:latin typeface="Tahoma" panose="020B0604030504040204" pitchFamily="34" charset="0"/>
              </a:rPr>
              <a:t>2.e</a:t>
            </a:r>
            <a:endParaRPr kumimoji="0" lang="zh-CN" altLang="en-US" sz="1600">
              <a:solidFill>
                <a:srgbClr val="000000"/>
              </a:solidFill>
              <a:latin typeface="Tahoma" panose="020B0604030504040204" pitchFamily="34" charset="0"/>
            </a:endParaRPr>
          </a:p>
        </p:txBody>
      </p:sp>
      <p:sp>
        <p:nvSpPr>
          <p:cNvPr id="27660" name="矩形 19"/>
          <p:cNvSpPr>
            <a:spLocks noChangeArrowheads="1"/>
          </p:cNvSpPr>
          <p:nvPr/>
        </p:nvSpPr>
        <p:spPr bwMode="auto">
          <a:xfrm>
            <a:off x="6753225" y="247650"/>
            <a:ext cx="203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2.1 </a:t>
            </a:r>
            <a:r>
              <a:rPr kumimoji="0" lang="zh-CN" altLang="en-US" sz="2400">
                <a:solidFill>
                  <a:srgbClr val="800000"/>
                </a:solidFill>
                <a:latin typeface="黑体" panose="02010609060101010101" pitchFamily="49" charset="-122"/>
                <a:ea typeface="黑体" panose="02010609060101010101" pitchFamily="49" charset="-122"/>
              </a:rPr>
              <a:t>网状模型</a:t>
            </a:r>
            <a:endParaRPr kumimoji="0" lang="zh-CN" altLang="en-US" sz="2400">
              <a:solidFill>
                <a:srgbClr val="800000"/>
              </a:solidFill>
              <a:latin typeface="Tahoma" panose="020B0604030504040204" pitchFamily="34" charset="0"/>
            </a:endParaRPr>
          </a:p>
        </p:txBody>
      </p:sp>
      <p:grpSp>
        <p:nvGrpSpPr>
          <p:cNvPr id="3" name="组 2"/>
          <p:cNvGrpSpPr/>
          <p:nvPr/>
        </p:nvGrpSpPr>
        <p:grpSpPr bwMode="auto">
          <a:xfrm>
            <a:off x="2184400" y="1400175"/>
            <a:ext cx="4840288" cy="604838"/>
            <a:chOff x="2183746" y="1400642"/>
            <a:chExt cx="4841259" cy="604464"/>
          </a:xfrm>
        </p:grpSpPr>
        <p:sp>
          <p:nvSpPr>
            <p:cNvPr id="27662" name="矩形 1"/>
            <p:cNvSpPr>
              <a:spLocks noChangeArrowheads="1"/>
            </p:cNvSpPr>
            <p:nvPr/>
          </p:nvSpPr>
          <p:spPr bwMode="auto">
            <a:xfrm>
              <a:off x="2183746" y="1412598"/>
              <a:ext cx="2236510"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b="0">
                  <a:solidFill>
                    <a:srgbClr val="0000FF"/>
                  </a:solidFill>
                  <a:ea typeface="黑体" panose="02010609060101010101" pitchFamily="49" charset="-122"/>
                </a:rPr>
                <a:t>一个学生选了哪些课程</a:t>
              </a:r>
              <a:endParaRPr kumimoji="0" lang="zh-CN" altLang="en-US" sz="1600">
                <a:solidFill>
                  <a:srgbClr val="428E5B"/>
                </a:solidFill>
                <a:latin typeface="Tahoma" panose="020B0604030504040204" pitchFamily="34" charset="0"/>
              </a:endParaRPr>
            </a:p>
          </p:txBody>
        </p:sp>
        <p:sp>
          <p:nvSpPr>
            <p:cNvPr id="27663" name="矩形 21"/>
            <p:cNvSpPr>
              <a:spLocks noChangeArrowheads="1"/>
            </p:cNvSpPr>
            <p:nvPr/>
          </p:nvSpPr>
          <p:spPr bwMode="auto">
            <a:xfrm>
              <a:off x="4993680" y="1400642"/>
              <a:ext cx="2031325"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b="0">
                  <a:solidFill>
                    <a:srgbClr val="0000FF"/>
                  </a:solidFill>
                  <a:ea typeface="黑体" panose="02010609060101010101" pitchFamily="49" charset="-122"/>
                </a:rPr>
                <a:t>一门课程有哪些学生</a:t>
              </a:r>
              <a:endParaRPr kumimoji="0" lang="zh-CN" altLang="en-US" sz="1600">
                <a:solidFill>
                  <a:srgbClr val="428E5B"/>
                </a:solidFill>
                <a:latin typeface="Tahoma" panose="020B0604030504040204" pitchFamily="34" charset="0"/>
              </a:endParaRPr>
            </a:p>
          </p:txBody>
        </p:sp>
        <p:sp>
          <p:nvSpPr>
            <p:cNvPr id="27664" name="Line 7"/>
            <p:cNvSpPr>
              <a:spLocks noChangeShapeType="1"/>
            </p:cNvSpPr>
            <p:nvPr/>
          </p:nvSpPr>
          <p:spPr bwMode="auto">
            <a:xfrm flipH="1">
              <a:off x="3361907" y="1676696"/>
              <a:ext cx="0" cy="325237"/>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5" name="Line 7"/>
            <p:cNvSpPr>
              <a:spLocks noChangeShapeType="1"/>
            </p:cNvSpPr>
            <p:nvPr/>
          </p:nvSpPr>
          <p:spPr bwMode="auto">
            <a:xfrm flipH="1">
              <a:off x="5575326" y="1679869"/>
              <a:ext cx="1588" cy="325237"/>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四）定义基本的数据操作</a:t>
            </a:r>
          </a:p>
        </p:txBody>
      </p:sp>
      <p:sp>
        <p:nvSpPr>
          <p:cNvPr id="28675" name="Rectangle 3"/>
          <p:cNvSpPr>
            <a:spLocks noGrp="1" noChangeArrowheads="1"/>
          </p:cNvSpPr>
          <p:nvPr>
            <p:ph type="body" idx="1"/>
          </p:nvPr>
        </p:nvSpPr>
        <p:spPr>
          <a:xfrm>
            <a:off x="685800" y="1909763"/>
            <a:ext cx="7772400" cy="4114800"/>
          </a:xfrm>
        </p:spPr>
        <p:txBody>
          <a:bodyPr/>
          <a:lstStyle/>
          <a:p>
            <a:r>
              <a:rPr lang="en-US" altLang="zh-CN" sz="2400"/>
              <a:t>Find(</a:t>
            </a:r>
            <a:r>
              <a:rPr lang="zh-CN" altLang="en-US" sz="2400"/>
              <a:t>查找</a:t>
            </a:r>
            <a:r>
              <a:rPr lang="en-US" altLang="zh-CN" sz="2400"/>
              <a:t>)</a:t>
            </a:r>
          </a:p>
          <a:p>
            <a:r>
              <a:rPr lang="en-US" altLang="zh-CN" sz="2400"/>
              <a:t>Get(</a:t>
            </a:r>
            <a:r>
              <a:rPr lang="zh-CN" altLang="en-US" sz="2400"/>
              <a:t>取数</a:t>
            </a:r>
            <a:r>
              <a:rPr lang="en-US" altLang="zh-CN" sz="2400"/>
              <a:t>)</a:t>
            </a:r>
          </a:p>
          <a:p>
            <a:r>
              <a:rPr lang="en-US" altLang="zh-CN" sz="2400"/>
              <a:t>Store(</a:t>
            </a:r>
            <a:r>
              <a:rPr lang="zh-CN" altLang="en-US" sz="2400"/>
              <a:t>存数</a:t>
            </a:r>
            <a:r>
              <a:rPr lang="en-US" altLang="zh-CN" sz="2400"/>
              <a:t>)</a:t>
            </a:r>
          </a:p>
          <a:p>
            <a:r>
              <a:rPr lang="en-US" altLang="zh-CN" sz="2400"/>
              <a:t>Modify(</a:t>
            </a:r>
            <a:r>
              <a:rPr lang="zh-CN" altLang="en-US" sz="2400"/>
              <a:t>修改</a:t>
            </a:r>
            <a:r>
              <a:rPr lang="en-US" altLang="zh-CN" sz="2400"/>
              <a:t>)</a:t>
            </a:r>
          </a:p>
          <a:p>
            <a:r>
              <a:rPr lang="en-US" altLang="zh-CN" sz="2400"/>
              <a:t>Erase(</a:t>
            </a:r>
            <a:r>
              <a:rPr lang="zh-CN" altLang="en-US" sz="2400"/>
              <a:t>删除</a:t>
            </a:r>
            <a:r>
              <a:rPr lang="en-US" altLang="zh-CN" sz="2400"/>
              <a:t>)</a:t>
            </a:r>
          </a:p>
          <a:p>
            <a:r>
              <a:rPr lang="en-US" altLang="zh-CN" sz="2400"/>
              <a:t>Connect(</a:t>
            </a:r>
            <a:r>
              <a:rPr lang="zh-CN" altLang="en-US" sz="2400"/>
              <a:t>加入</a:t>
            </a:r>
            <a:r>
              <a:rPr lang="en-US" altLang="zh-CN" sz="2400"/>
              <a:t>)</a:t>
            </a:r>
          </a:p>
          <a:p>
            <a:r>
              <a:rPr lang="en-US" altLang="zh-CN" sz="2400"/>
              <a:t>Reconnect(</a:t>
            </a:r>
            <a:r>
              <a:rPr lang="zh-CN" altLang="en-US" sz="2400"/>
              <a:t>转接</a:t>
            </a:r>
            <a:r>
              <a:rPr lang="en-US" altLang="zh-CN" sz="2400"/>
              <a:t>)</a:t>
            </a:r>
          </a:p>
          <a:p>
            <a:r>
              <a:rPr lang="en-US" altLang="zh-CN" sz="2400"/>
              <a:t>Disconnect(</a:t>
            </a:r>
            <a:r>
              <a:rPr lang="zh-CN" altLang="en-US" sz="2400"/>
              <a:t>撤离</a:t>
            </a:r>
            <a:r>
              <a:rPr lang="en-US" altLang="zh-CN" sz="2400"/>
              <a:t>)</a:t>
            </a:r>
          </a:p>
        </p:txBody>
      </p:sp>
      <p:sp>
        <p:nvSpPr>
          <p:cNvPr id="28676" name="矩形 3"/>
          <p:cNvSpPr>
            <a:spLocks noChangeArrowheads="1"/>
          </p:cNvSpPr>
          <p:nvPr/>
        </p:nvSpPr>
        <p:spPr bwMode="auto">
          <a:xfrm>
            <a:off x="6753225" y="247650"/>
            <a:ext cx="203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2.1 </a:t>
            </a:r>
            <a:r>
              <a:rPr kumimoji="0" lang="zh-CN" altLang="en-US" sz="2400">
                <a:solidFill>
                  <a:srgbClr val="800000"/>
                </a:solidFill>
                <a:latin typeface="黑体" panose="02010609060101010101" pitchFamily="49" charset="-122"/>
                <a:ea typeface="黑体" panose="02010609060101010101" pitchFamily="49" charset="-122"/>
              </a:rPr>
              <a:t>网状模型</a:t>
            </a:r>
            <a:endParaRPr kumimoji="0" lang="zh-CN" altLang="en-US" sz="2400">
              <a:solidFill>
                <a:srgbClr val="800000"/>
              </a:solidFill>
              <a:latin typeface="Tahoma" panose="020B060403050404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 2"/>
          <p:cNvGrpSpPr/>
          <p:nvPr/>
        </p:nvGrpSpPr>
        <p:grpSpPr bwMode="auto">
          <a:xfrm>
            <a:off x="3890963" y="747713"/>
            <a:ext cx="3817937" cy="2979737"/>
            <a:chOff x="3890963" y="747713"/>
            <a:chExt cx="3817937" cy="2979272"/>
          </a:xfrm>
        </p:grpSpPr>
        <p:pic>
          <p:nvPicPr>
            <p:cNvPr id="307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963" y="747713"/>
              <a:ext cx="3817937"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9" name="矩形 18"/>
            <p:cNvSpPr>
              <a:spLocks noChangeArrowheads="1"/>
            </p:cNvSpPr>
            <p:nvPr/>
          </p:nvSpPr>
          <p:spPr bwMode="auto">
            <a:xfrm>
              <a:off x="4485268" y="3429468"/>
              <a:ext cx="889987"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zh-CN" altLang="zh-CN" sz="1600">
                  <a:solidFill>
                    <a:srgbClr val="000000"/>
                  </a:solidFill>
                  <a:latin typeface="Tahoma" panose="020B0604030504040204" pitchFamily="34" charset="0"/>
                </a:rPr>
                <a:t>3</a:t>
              </a:r>
              <a:r>
                <a:rPr kumimoji="0" lang="en-US" altLang="zh-CN" sz="1600">
                  <a:solidFill>
                    <a:srgbClr val="000000"/>
                  </a:solidFill>
                  <a:latin typeface="Tahoma" panose="020B0604030504040204" pitchFamily="34" charset="0"/>
                </a:rPr>
                <a:t>.a</a:t>
              </a:r>
              <a:endParaRPr kumimoji="0" lang="zh-CN" altLang="en-US" sz="1600">
                <a:solidFill>
                  <a:srgbClr val="000000"/>
                </a:solidFill>
                <a:latin typeface="Tahoma" panose="020B0604030504040204" pitchFamily="34" charset="0"/>
              </a:endParaRPr>
            </a:p>
          </p:txBody>
        </p:sp>
      </p:grpSp>
      <p:sp>
        <p:nvSpPr>
          <p:cNvPr id="30723" name="幻灯片编号占位符 5"/>
          <p:cNvSpPr>
            <a:spLocks noGrp="1"/>
          </p:cNvSpPr>
          <p:nvPr>
            <p:ph type="sldNum" sz="quarter" idx="12"/>
          </p:nvPr>
        </p:nvSpPr>
        <p:spPr>
          <a:xfrm>
            <a:off x="701675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493D9852-7844-4849-ABFC-9F609B58578D}" type="slidenum">
              <a:rPr kumimoji="0" lang="zh-CN" altLang="en-US" sz="1400"/>
              <a:t>109</a:t>
            </a:fld>
            <a:endParaRPr kumimoji="0" lang="en-US" altLang="zh-CN" sz="1400"/>
          </a:p>
        </p:txBody>
      </p:sp>
      <p:sp>
        <p:nvSpPr>
          <p:cNvPr id="30724" name="Rectangle 2"/>
          <p:cNvSpPr>
            <a:spLocks noGrp="1" noChangeArrowheads="1"/>
          </p:cNvSpPr>
          <p:nvPr>
            <p:ph type="title"/>
          </p:nvPr>
        </p:nvSpPr>
        <p:spPr>
          <a:xfrm>
            <a:off x="247650" y="193675"/>
            <a:ext cx="7772400" cy="687388"/>
          </a:xfrm>
        </p:spPr>
        <p:txBody>
          <a:bodyPr/>
          <a:lstStyle/>
          <a:p>
            <a:pPr algn="l"/>
            <a:r>
              <a:rPr kumimoji="0" lang="zh-CN" altLang="en-US" sz="3200" b="1">
                <a:solidFill>
                  <a:srgbClr val="800000"/>
                </a:solidFill>
                <a:latin typeface="黑体" panose="02010609060101010101" pitchFamily="49" charset="-122"/>
                <a:ea typeface="黑体" panose="02010609060101010101" pitchFamily="49" charset="-122"/>
              </a:rPr>
              <a:t>二 关系模型的基本概念</a:t>
            </a:r>
            <a:br>
              <a:rPr kumimoji="0" lang="en-US" altLang="zh-CN" sz="3200" b="1">
                <a:solidFill>
                  <a:srgbClr val="800000"/>
                </a:solidFill>
                <a:latin typeface="黑体" panose="02010609060101010101" pitchFamily="49" charset="-122"/>
                <a:ea typeface="黑体" panose="02010609060101010101" pitchFamily="49" charset="-122"/>
              </a:rPr>
            </a:br>
            <a:endParaRPr kumimoji="0" lang="zh-CN" altLang="en-US" sz="2400" b="1">
              <a:solidFill>
                <a:srgbClr val="800000"/>
              </a:solidFill>
              <a:latin typeface="黑体" panose="02010609060101010101" pitchFamily="49" charset="-122"/>
              <a:ea typeface="黑体" panose="02010609060101010101" pitchFamily="49" charset="-122"/>
            </a:endParaRPr>
          </a:p>
        </p:txBody>
      </p:sp>
      <p:sp>
        <p:nvSpPr>
          <p:cNvPr id="151556" name="AutoShape 4"/>
          <p:cNvSpPr>
            <a:spLocks noChangeArrowheads="1"/>
          </p:cNvSpPr>
          <p:nvPr/>
        </p:nvSpPr>
        <p:spPr bwMode="auto">
          <a:xfrm>
            <a:off x="373063" y="2032000"/>
            <a:ext cx="2555875" cy="1047750"/>
          </a:xfrm>
          <a:prstGeom prst="cloudCallout">
            <a:avLst>
              <a:gd name="adj1" fmla="val -49352"/>
              <a:gd name="adj2" fmla="val 80602"/>
            </a:avLst>
          </a:prstGeom>
          <a:solidFill>
            <a:schemeClr val="accent5">
              <a:lumMod val="90000"/>
            </a:schemeClr>
          </a:solidFill>
          <a:ln w="9525">
            <a:solidFill>
              <a:schemeClr val="tx1"/>
            </a:solidFill>
            <a:round/>
          </a:ln>
          <a:effectLst/>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defRPr/>
            </a:pPr>
            <a:r>
              <a:rPr kumimoji="0" lang="zh-CN" altLang="en-US" sz="1600">
                <a:latin typeface="Tahoma" panose="020B0604030504040204" pitchFamily="34" charset="0"/>
              </a:rPr>
              <a:t>关系模型如何描述一个数据对象的</a:t>
            </a:r>
            <a:r>
              <a:rPr kumimoji="0" lang="en-US" altLang="zh-CN" sz="1600">
                <a:latin typeface="Tahoma" panose="020B0604030504040204" pitchFamily="34" charset="0"/>
              </a:rPr>
              <a:t>(</a:t>
            </a:r>
            <a:r>
              <a:rPr kumimoji="0" lang="zh-CN" altLang="en-US" sz="1600">
                <a:latin typeface="Tahoma" panose="020B0604030504040204" pitchFamily="34" charset="0"/>
              </a:rPr>
              <a:t>内部</a:t>
            </a:r>
            <a:r>
              <a:rPr kumimoji="0" lang="en-US" altLang="zh-CN" sz="1600">
                <a:latin typeface="Tahoma" panose="020B0604030504040204" pitchFamily="34" charset="0"/>
              </a:rPr>
              <a:t>)</a:t>
            </a:r>
            <a:r>
              <a:rPr kumimoji="0" lang="zh-CN" altLang="en-US" sz="1600">
                <a:latin typeface="Tahoma" panose="020B0604030504040204" pitchFamily="34" charset="0"/>
              </a:rPr>
              <a:t>结构？</a:t>
            </a:r>
            <a:r>
              <a:rPr kumimoji="0" lang="en-US" altLang="zh-CN" sz="1600">
                <a:latin typeface="Tahoma" panose="020B0604030504040204" pitchFamily="34" charset="0"/>
              </a:rPr>
              <a:t>	</a:t>
            </a:r>
          </a:p>
        </p:txBody>
      </p:sp>
      <p:sp>
        <p:nvSpPr>
          <p:cNvPr id="30726" name="AutoShape 7"/>
          <p:cNvSpPr>
            <a:spLocks noChangeArrowheads="1"/>
          </p:cNvSpPr>
          <p:nvPr/>
        </p:nvSpPr>
        <p:spPr bwMode="auto">
          <a:xfrm>
            <a:off x="298450" y="4930775"/>
            <a:ext cx="2898775" cy="1106488"/>
          </a:xfrm>
          <a:prstGeom prst="cloudCallout">
            <a:avLst>
              <a:gd name="adj1" fmla="val -36718"/>
              <a:gd name="adj2" fmla="val 74310"/>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关系模式与实例指什么？元组、属性和关系又指什么？</a:t>
            </a:r>
          </a:p>
        </p:txBody>
      </p:sp>
      <p:grpSp>
        <p:nvGrpSpPr>
          <p:cNvPr id="36871" name="Group 28"/>
          <p:cNvGrpSpPr/>
          <p:nvPr/>
        </p:nvGrpSpPr>
        <p:grpSpPr bwMode="auto">
          <a:xfrm>
            <a:off x="4349750" y="501650"/>
            <a:ext cx="1074738" cy="317500"/>
            <a:chOff x="4152" y="2170"/>
            <a:chExt cx="677" cy="200"/>
          </a:xfrm>
        </p:grpSpPr>
        <p:sp>
          <p:nvSpPr>
            <p:cNvPr id="30745" name="Rectangle 25"/>
            <p:cNvSpPr>
              <a:spLocks noChangeArrowheads="1"/>
            </p:cNvSpPr>
            <p:nvPr/>
          </p:nvSpPr>
          <p:spPr bwMode="auto">
            <a:xfrm>
              <a:off x="4446" y="2170"/>
              <a:ext cx="38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chemeClr val="tx2"/>
                  </a:solidFill>
                  <a:latin typeface="Tahoma" panose="020B0604030504040204" pitchFamily="34" charset="0"/>
                </a:rPr>
                <a:t>属性</a:t>
              </a:r>
            </a:p>
          </p:txBody>
        </p:sp>
        <p:sp>
          <p:nvSpPr>
            <p:cNvPr id="30746" name="Line 26"/>
            <p:cNvSpPr>
              <a:spLocks noChangeShapeType="1"/>
            </p:cNvSpPr>
            <p:nvPr/>
          </p:nvSpPr>
          <p:spPr bwMode="auto">
            <a:xfrm flipH="1">
              <a:off x="4152" y="2268"/>
              <a:ext cx="330" cy="84"/>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7" name="Line 27"/>
            <p:cNvSpPr>
              <a:spLocks noChangeShapeType="1"/>
            </p:cNvSpPr>
            <p:nvPr/>
          </p:nvSpPr>
          <p:spPr bwMode="auto">
            <a:xfrm flipH="1">
              <a:off x="4452" y="2262"/>
              <a:ext cx="42" cy="108"/>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6872" name="Group 36"/>
          <p:cNvGrpSpPr/>
          <p:nvPr/>
        </p:nvGrpSpPr>
        <p:grpSpPr bwMode="auto">
          <a:xfrm>
            <a:off x="3165475" y="2520950"/>
            <a:ext cx="723900" cy="296863"/>
            <a:chOff x="1956" y="1588"/>
            <a:chExt cx="456" cy="187"/>
          </a:xfrm>
        </p:grpSpPr>
        <p:sp>
          <p:nvSpPr>
            <p:cNvPr id="30743" name="Rectangle 30"/>
            <p:cNvSpPr>
              <a:spLocks noChangeArrowheads="1"/>
            </p:cNvSpPr>
            <p:nvPr/>
          </p:nvSpPr>
          <p:spPr bwMode="auto">
            <a:xfrm>
              <a:off x="1956" y="1588"/>
              <a:ext cx="38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chemeClr val="tx2"/>
                  </a:solidFill>
                  <a:latin typeface="Tahoma" panose="020B0604030504040204" pitchFamily="34" charset="0"/>
                </a:rPr>
                <a:t>元组</a:t>
              </a:r>
            </a:p>
          </p:txBody>
        </p:sp>
        <p:sp>
          <p:nvSpPr>
            <p:cNvPr id="30744" name="Line 31"/>
            <p:cNvSpPr>
              <a:spLocks noChangeShapeType="1"/>
            </p:cNvSpPr>
            <p:nvPr/>
          </p:nvSpPr>
          <p:spPr bwMode="auto">
            <a:xfrm flipV="1">
              <a:off x="2274" y="1662"/>
              <a:ext cx="138" cy="6"/>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6873" name="组 2"/>
          <p:cNvGrpSpPr/>
          <p:nvPr/>
        </p:nvGrpSpPr>
        <p:grpSpPr bwMode="auto">
          <a:xfrm>
            <a:off x="7620000" y="800100"/>
            <a:ext cx="1216025" cy="296863"/>
            <a:chOff x="7619997" y="800292"/>
            <a:chExt cx="1216231" cy="296863"/>
          </a:xfrm>
        </p:grpSpPr>
        <p:sp>
          <p:nvSpPr>
            <p:cNvPr id="30741" name="Rectangle 23"/>
            <p:cNvSpPr>
              <a:spLocks noChangeArrowheads="1"/>
            </p:cNvSpPr>
            <p:nvPr/>
          </p:nvSpPr>
          <p:spPr bwMode="auto">
            <a:xfrm>
              <a:off x="7818469" y="800292"/>
              <a:ext cx="1017759"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1600">
                  <a:solidFill>
                    <a:srgbClr val="0000FF"/>
                  </a:solidFill>
                  <a:latin typeface="Tahoma" panose="020B0604030504040204" pitchFamily="34" charset="0"/>
                </a:rPr>
                <a:t>关系模式</a:t>
              </a:r>
            </a:p>
          </p:txBody>
        </p:sp>
        <p:sp>
          <p:nvSpPr>
            <p:cNvPr id="30742" name="Line 24"/>
            <p:cNvSpPr>
              <a:spLocks noChangeShapeType="1"/>
            </p:cNvSpPr>
            <p:nvPr/>
          </p:nvSpPr>
          <p:spPr bwMode="auto">
            <a:xfrm flipH="1" flipV="1">
              <a:off x="7619997" y="925705"/>
              <a:ext cx="268333"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组 1"/>
          <p:cNvGrpSpPr/>
          <p:nvPr/>
        </p:nvGrpSpPr>
        <p:grpSpPr bwMode="auto">
          <a:xfrm>
            <a:off x="7664450" y="1090613"/>
            <a:ext cx="1044575" cy="2166937"/>
            <a:chOff x="7664363" y="1090613"/>
            <a:chExt cx="1044477" cy="2166937"/>
          </a:xfrm>
        </p:grpSpPr>
        <p:sp>
          <p:nvSpPr>
            <p:cNvPr id="30739" name="右大括号 3"/>
            <p:cNvSpPr/>
            <p:nvPr/>
          </p:nvSpPr>
          <p:spPr bwMode="auto">
            <a:xfrm>
              <a:off x="7664363" y="1090613"/>
              <a:ext cx="314296" cy="2166937"/>
            </a:xfrm>
            <a:prstGeom prst="rightBrace">
              <a:avLst>
                <a:gd name="adj1" fmla="val 8331"/>
                <a:gd name="adj2" fmla="val 51380"/>
              </a:avLst>
            </a:prstGeom>
            <a:noFill/>
            <a:ln w="9525">
              <a:solidFill>
                <a:srgbClr val="8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30740" name="矩形 4"/>
            <p:cNvSpPr>
              <a:spLocks noChangeArrowheads="1"/>
            </p:cNvSpPr>
            <p:nvPr/>
          </p:nvSpPr>
          <p:spPr bwMode="auto">
            <a:xfrm>
              <a:off x="7927456" y="1935652"/>
              <a:ext cx="781384" cy="54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chemeClr val="tx2"/>
                  </a:solidFill>
                  <a:latin typeface="Tahoma" panose="020B0604030504040204" pitchFamily="34" charset="0"/>
                </a:rPr>
                <a:t>关系</a:t>
              </a:r>
              <a:endParaRPr kumimoji="0" lang="en-US" altLang="zh-CN" sz="1600">
                <a:solidFill>
                  <a:schemeClr val="tx2"/>
                </a:solidFill>
                <a:latin typeface="Tahoma" panose="020B0604030504040204" pitchFamily="34" charset="0"/>
              </a:endParaRPr>
            </a:p>
            <a:p>
              <a:pPr algn="ctr">
                <a:lnSpc>
                  <a:spcPct val="80000"/>
                </a:lnSpc>
                <a:buFontTx/>
                <a:buNone/>
              </a:pPr>
              <a:r>
                <a:rPr kumimoji="0" lang="en-US" altLang="zh-CN" sz="1600">
                  <a:solidFill>
                    <a:srgbClr val="0000FF"/>
                  </a:solidFill>
                  <a:latin typeface="Tahoma" panose="020B0604030504040204" pitchFamily="34" charset="0"/>
                </a:rPr>
                <a:t>(</a:t>
              </a:r>
              <a:r>
                <a:rPr kumimoji="0" lang="zh-CN" altLang="en-US" sz="1600">
                  <a:solidFill>
                    <a:srgbClr val="0000FF"/>
                  </a:solidFill>
                  <a:latin typeface="Tahoma" panose="020B0604030504040204" pitchFamily="34" charset="0"/>
                </a:rPr>
                <a:t>实例</a:t>
              </a:r>
              <a:r>
                <a:rPr kumimoji="0" lang="en-US" altLang="zh-CN" sz="1600">
                  <a:solidFill>
                    <a:srgbClr val="0000FF"/>
                  </a:solidFill>
                  <a:latin typeface="Tahoma" panose="020B0604030504040204" pitchFamily="34" charset="0"/>
                </a:rPr>
                <a:t>)</a:t>
              </a:r>
              <a:endParaRPr kumimoji="0" lang="zh-CN" altLang="en-US" sz="1600">
                <a:solidFill>
                  <a:srgbClr val="0000FF"/>
                </a:solidFill>
                <a:latin typeface="Tahoma" panose="020B0604030504040204" pitchFamily="34" charset="0"/>
              </a:endParaRPr>
            </a:p>
          </p:txBody>
        </p:sp>
      </p:grpSp>
      <p:grpSp>
        <p:nvGrpSpPr>
          <p:cNvPr id="5" name="组 4"/>
          <p:cNvGrpSpPr/>
          <p:nvPr/>
        </p:nvGrpSpPr>
        <p:grpSpPr bwMode="auto">
          <a:xfrm>
            <a:off x="6607175" y="3414713"/>
            <a:ext cx="995363" cy="296862"/>
            <a:chOff x="6606988" y="3414712"/>
            <a:chExt cx="994767" cy="297517"/>
          </a:xfrm>
        </p:grpSpPr>
        <p:sp>
          <p:nvSpPr>
            <p:cNvPr id="30737" name="矩形 2"/>
            <p:cNvSpPr>
              <a:spLocks noChangeArrowheads="1"/>
            </p:cNvSpPr>
            <p:nvPr/>
          </p:nvSpPr>
          <p:spPr bwMode="auto">
            <a:xfrm>
              <a:off x="6801536" y="3414712"/>
              <a:ext cx="800219"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FF"/>
                  </a:solidFill>
                  <a:latin typeface="Tahoma" panose="020B0604030504040204" pitchFamily="34" charset="0"/>
                </a:rPr>
                <a:t>关系名</a:t>
              </a:r>
            </a:p>
          </p:txBody>
        </p:sp>
        <p:sp>
          <p:nvSpPr>
            <p:cNvPr id="30738" name="Line 24"/>
            <p:cNvSpPr>
              <a:spLocks noChangeShapeType="1"/>
            </p:cNvSpPr>
            <p:nvPr/>
          </p:nvSpPr>
          <p:spPr bwMode="auto">
            <a:xfrm flipH="1" flipV="1">
              <a:off x="6606988" y="3543583"/>
              <a:ext cx="268127"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 name="矩形 5"/>
          <p:cNvSpPr>
            <a:spLocks noChangeArrowheads="1"/>
          </p:cNvSpPr>
          <p:nvPr/>
        </p:nvSpPr>
        <p:spPr bwMode="auto">
          <a:xfrm>
            <a:off x="285750" y="3773488"/>
            <a:ext cx="286385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000">
                <a:solidFill>
                  <a:srgbClr val="0000FF"/>
                </a:solidFill>
                <a:latin typeface="Tahoma" panose="020B0604030504040204" pitchFamily="34" charset="0"/>
              </a:rPr>
              <a:t>采用</a:t>
            </a:r>
            <a:r>
              <a:rPr kumimoji="0" lang="zh-CN" altLang="en-US" sz="2000">
                <a:latin typeface="Tahoma" panose="020B0604030504040204" pitchFamily="34" charset="0"/>
              </a:rPr>
              <a:t>关系</a:t>
            </a:r>
            <a:r>
              <a:rPr kumimoji="0" lang="en-US" altLang="zh-CN" sz="2000">
                <a:latin typeface="Tahoma" panose="020B0604030504040204" pitchFamily="34" charset="0"/>
              </a:rPr>
              <a:t>(table)</a:t>
            </a:r>
            <a:r>
              <a:rPr kumimoji="0" lang="zh-CN" altLang="en-US" sz="2000">
                <a:latin typeface="Tahoma" panose="020B0604030504040204" pitchFamily="34" charset="0"/>
              </a:rPr>
              <a:t>描述：</a:t>
            </a:r>
            <a:endParaRPr kumimoji="0" lang="en-US" altLang="zh-CN" sz="2000">
              <a:latin typeface="Tahoma" panose="020B0604030504040204" pitchFamily="34" charset="0"/>
            </a:endParaRPr>
          </a:p>
          <a:p>
            <a:pPr algn="ctr">
              <a:lnSpc>
                <a:spcPct val="80000"/>
              </a:lnSpc>
              <a:buFontTx/>
              <a:buNone/>
            </a:pPr>
            <a:r>
              <a:rPr kumimoji="0" lang="zh-CN" altLang="en-US" sz="2000">
                <a:latin typeface="Tahoma" panose="020B0604030504040204" pitchFamily="34" charset="0"/>
              </a:rPr>
              <a:t>关系名加上一组属性！</a:t>
            </a:r>
            <a:endParaRPr kumimoji="0" lang="zh-CN" altLang="en-US" sz="2000">
              <a:solidFill>
                <a:srgbClr val="428E5B"/>
              </a:solidFill>
              <a:latin typeface="Tahoma" panose="020B0604030504040204" pitchFamily="34" charset="0"/>
            </a:endParaRPr>
          </a:p>
        </p:txBody>
      </p:sp>
      <p:sp>
        <p:nvSpPr>
          <p:cNvPr id="30733" name="Rectangle 13"/>
          <p:cNvSpPr>
            <a:spLocks noChangeArrowheads="1"/>
          </p:cNvSpPr>
          <p:nvPr/>
        </p:nvSpPr>
        <p:spPr bwMode="auto">
          <a:xfrm>
            <a:off x="280988" y="833438"/>
            <a:ext cx="3570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a:solidFill>
                  <a:srgbClr val="800000"/>
                </a:solidFill>
                <a:latin typeface="黑体" panose="02010609060101010101" pitchFamily="49" charset="-122"/>
                <a:ea typeface="黑体" panose="02010609060101010101" pitchFamily="49" charset="-122"/>
              </a:rPr>
              <a:t>2.1 </a:t>
            </a:r>
            <a:r>
              <a:rPr kumimoji="0" lang="zh-CN" altLang="en-US" sz="2400">
                <a:solidFill>
                  <a:srgbClr val="800000"/>
                </a:solidFill>
                <a:latin typeface="黑体" panose="02010609060101010101" pitchFamily="49" charset="-122"/>
                <a:ea typeface="黑体" panose="02010609060101010101" pitchFamily="49" charset="-122"/>
              </a:rPr>
              <a:t>定义数据对象的结构</a:t>
            </a:r>
            <a:endParaRPr kumimoji="0" lang="en-US" altLang="zh-CN" sz="2400">
              <a:solidFill>
                <a:srgbClr val="800000"/>
              </a:solidFill>
              <a:latin typeface="黑体" panose="02010609060101010101" pitchFamily="49" charset="-122"/>
              <a:ea typeface="黑体" panose="02010609060101010101" pitchFamily="49" charset="-122"/>
            </a:endParaRPr>
          </a:p>
        </p:txBody>
      </p:sp>
      <p:grpSp>
        <p:nvGrpSpPr>
          <p:cNvPr id="30734" name="组 6"/>
          <p:cNvGrpSpPr/>
          <p:nvPr/>
        </p:nvGrpSpPr>
        <p:grpSpPr bwMode="auto">
          <a:xfrm>
            <a:off x="3306763" y="3687763"/>
            <a:ext cx="4876800" cy="3140075"/>
            <a:chOff x="3306763" y="3687763"/>
            <a:chExt cx="4876800" cy="3140355"/>
          </a:xfrm>
        </p:grpSpPr>
        <p:pic>
          <p:nvPicPr>
            <p:cNvPr id="3073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763" y="3687763"/>
              <a:ext cx="487680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6" name="矩形 18"/>
            <p:cNvSpPr>
              <a:spLocks noChangeArrowheads="1"/>
            </p:cNvSpPr>
            <p:nvPr/>
          </p:nvSpPr>
          <p:spPr bwMode="auto">
            <a:xfrm>
              <a:off x="4723624" y="6530601"/>
              <a:ext cx="891390"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zh-CN" altLang="zh-CN" sz="1600">
                  <a:solidFill>
                    <a:srgbClr val="000000"/>
                  </a:solidFill>
                  <a:latin typeface="Tahoma" panose="020B0604030504040204" pitchFamily="34" charset="0"/>
                </a:rPr>
                <a:t>3</a:t>
              </a:r>
              <a:r>
                <a:rPr kumimoji="0" lang="en-US" altLang="zh-CN" sz="1600">
                  <a:solidFill>
                    <a:srgbClr val="000000"/>
                  </a:solidFill>
                  <a:latin typeface="Tahoma" panose="020B0604030504040204" pitchFamily="34" charset="0"/>
                </a:rPr>
                <a:t>.b</a:t>
              </a:r>
              <a:endParaRPr kumimoji="0" lang="zh-CN" altLang="en-US" sz="1600">
                <a:solidFill>
                  <a:srgbClr val="000000"/>
                </a:solidFill>
                <a:latin typeface="Tahoma" panose="020B060403050404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36873"/>
                                        </p:tgtEl>
                                        <p:attrNameLst>
                                          <p:attrName>style.visibility</p:attrName>
                                        </p:attrNameLst>
                                      </p:cBhvr>
                                      <p:to>
                                        <p:strVal val="visible"/>
                                      </p:to>
                                    </p:set>
                                    <p:animEffect transition="in" filter="blinds(horizontal)">
                                      <p:cBhvr>
                                        <p:cTn id="10" dur="500"/>
                                        <p:tgtEl>
                                          <p:spTgt spid="36873"/>
                                        </p:tgtEl>
                                      </p:cBhvr>
                                    </p:animEffect>
                                  </p:childTnLst>
                                </p:cTn>
                              </p:par>
                              <p:par>
                                <p:cTn id="11" presetID="3" presetClass="entr" presetSubtype="10" fill="hold" nodeType="withEffect">
                                  <p:stCondLst>
                                    <p:cond delay="0"/>
                                  </p:stCondLst>
                                  <p:childTnLst>
                                    <p:set>
                                      <p:cBhvr>
                                        <p:cTn id="12" dur="1" fill="hold">
                                          <p:stCondLst>
                                            <p:cond delay="0"/>
                                          </p:stCondLst>
                                        </p:cTn>
                                        <p:tgtEl>
                                          <p:spTgt spid="36872"/>
                                        </p:tgtEl>
                                        <p:attrNameLst>
                                          <p:attrName>style.visibility</p:attrName>
                                        </p:attrNameLst>
                                      </p:cBhvr>
                                      <p:to>
                                        <p:strVal val="visible"/>
                                      </p:to>
                                    </p:set>
                                    <p:animEffect transition="in" filter="blinds(horizontal)">
                                      <p:cBhvr>
                                        <p:cTn id="13" dur="500"/>
                                        <p:tgtEl>
                                          <p:spTgt spid="36872"/>
                                        </p:tgtEl>
                                      </p:cBhvr>
                                    </p:animEffect>
                                  </p:childTnLst>
                                </p:cTn>
                              </p:par>
                              <p:par>
                                <p:cTn id="14" presetID="3" presetClass="entr" presetSubtype="10" fill="hold" nodeType="withEffect">
                                  <p:stCondLst>
                                    <p:cond delay="0"/>
                                  </p:stCondLst>
                                  <p:childTnLst>
                                    <p:set>
                                      <p:cBhvr>
                                        <p:cTn id="15" dur="1" fill="hold">
                                          <p:stCondLst>
                                            <p:cond delay="0"/>
                                          </p:stCondLst>
                                        </p:cTn>
                                        <p:tgtEl>
                                          <p:spTgt spid="36871"/>
                                        </p:tgtEl>
                                        <p:attrNameLst>
                                          <p:attrName>style.visibility</p:attrName>
                                        </p:attrNameLst>
                                      </p:cBhvr>
                                      <p:to>
                                        <p:strVal val="visible"/>
                                      </p:to>
                                    </p:set>
                                    <p:animEffect transition="in" filter="blinds(horizontal)">
                                      <p:cBhvr>
                                        <p:cTn id="16" dur="500"/>
                                        <p:tgtEl>
                                          <p:spTgt spid="36871"/>
                                        </p:tgtEl>
                                      </p:cBhvr>
                                    </p:animEffect>
                                  </p:childTnLst>
                                </p:cTn>
                              </p:par>
                              <p:par>
                                <p:cTn id="17" presetID="3"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par>
                                <p:cTn id="20" presetID="3"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701800"/>
            <a:ext cx="8459788" cy="4498975"/>
          </a:xfrm>
        </p:spPr>
        <p:txBody>
          <a:bodyPr/>
          <a:lstStyle/>
          <a:p>
            <a:pPr marL="0" indent="0" eaLnBrk="1" hangingPunct="1">
              <a:lnSpc>
                <a:spcPts val="3040"/>
              </a:lnSpc>
              <a:buFontTx/>
              <a:buNone/>
            </a:pPr>
            <a:r>
              <a:rPr kumimoji="0" lang="zh-CN" altLang="en-US" sz="2400"/>
              <a:t>模型根据描述用途的不同，可分成两个层次</a:t>
            </a:r>
          </a:p>
          <a:p>
            <a:pPr marL="0" indent="0" eaLnBrk="1" hangingPunct="1">
              <a:lnSpc>
                <a:spcPts val="3040"/>
              </a:lnSpc>
              <a:buFont typeface="Wingdings" panose="05000000000000000000" pitchFamily="2" charset="2"/>
              <a:buNone/>
            </a:pPr>
            <a:r>
              <a:rPr kumimoji="0" lang="en-US" altLang="zh-CN" sz="2400" b="1"/>
              <a:t>(1) </a:t>
            </a:r>
            <a:r>
              <a:rPr kumimoji="0" lang="zh-CN" altLang="en-US" sz="2400" b="1">
                <a:solidFill>
                  <a:srgbClr val="0000FF"/>
                </a:solidFill>
              </a:rPr>
              <a:t>概念模型</a:t>
            </a:r>
            <a:r>
              <a:rPr kumimoji="0" lang="zh-CN" altLang="en-US" sz="2400" b="1">
                <a:solidFill>
                  <a:srgbClr val="2A2A39"/>
                </a:solidFill>
              </a:rPr>
              <a:t>：（</a:t>
            </a:r>
            <a:r>
              <a:rPr kumimoji="0" lang="zh-CN" altLang="en-US" sz="2400" b="1"/>
              <a:t>也称信息模型）</a:t>
            </a:r>
            <a:endParaRPr kumimoji="0" lang="en-US" altLang="zh-CN" sz="2400" b="1"/>
          </a:p>
          <a:p>
            <a:pPr marL="0" indent="0" eaLnBrk="1" hangingPunct="1">
              <a:lnSpc>
                <a:spcPts val="3040"/>
              </a:lnSpc>
              <a:buFont typeface="Wingdings" panose="05000000000000000000" pitchFamily="2" charset="2"/>
              <a:buNone/>
            </a:pPr>
            <a:r>
              <a:rPr kumimoji="0" lang="en-US" altLang="zh-CN" sz="2400" b="1"/>
              <a:t>    </a:t>
            </a:r>
            <a:r>
              <a:rPr kumimoji="0" lang="zh-CN" altLang="en-US" sz="2400" b="1"/>
              <a:t>是按用户的观点来对数据和信息建模；</a:t>
            </a:r>
            <a:endParaRPr kumimoji="0" lang="en-US" altLang="zh-CN" sz="2400" b="1"/>
          </a:p>
          <a:p>
            <a:pPr marL="0" indent="0" eaLnBrk="1" hangingPunct="1">
              <a:lnSpc>
                <a:spcPts val="3040"/>
              </a:lnSpc>
              <a:buFont typeface="Wingdings" panose="05000000000000000000" pitchFamily="2" charset="2"/>
              <a:buNone/>
            </a:pPr>
            <a:r>
              <a:rPr kumimoji="0" lang="en-US" altLang="zh-CN" sz="2400" b="1"/>
              <a:t>    </a:t>
            </a:r>
            <a:r>
              <a:rPr kumimoji="0" lang="zh-CN" altLang="en-US" sz="2400" b="1"/>
              <a:t>几乎不涉及计算机专业技术知识。</a:t>
            </a:r>
            <a:endParaRPr kumimoji="0" lang="en-US" altLang="zh-CN" sz="2400" b="1"/>
          </a:p>
          <a:p>
            <a:pPr marL="0" indent="0" eaLnBrk="1" hangingPunct="1">
              <a:lnSpc>
                <a:spcPts val="3040"/>
              </a:lnSpc>
              <a:buFont typeface="Wingdings" panose="05000000000000000000" pitchFamily="2" charset="2"/>
              <a:buNone/>
            </a:pPr>
            <a:r>
              <a:rPr kumimoji="0" lang="en-US" altLang="zh-CN" sz="2400" b="1"/>
              <a:t>    </a:t>
            </a:r>
            <a:r>
              <a:rPr kumimoji="0" lang="zh-CN" altLang="en-US" sz="2400" b="1"/>
              <a:t>（</a:t>
            </a:r>
            <a:r>
              <a:rPr kumimoji="0" lang="zh-CN" altLang="en-US" sz="2400" b="1">
                <a:solidFill>
                  <a:srgbClr val="FF0000"/>
                </a:solidFill>
              </a:rPr>
              <a:t>面向客观世</a:t>
            </a:r>
            <a:r>
              <a:rPr kumimoji="0" lang="zh-CN" altLang="en-US" sz="2400" b="1"/>
              <a:t>界建模）</a:t>
            </a:r>
            <a:endParaRPr kumimoji="0" lang="en-US" altLang="zh-CN" sz="2400" b="1"/>
          </a:p>
          <a:p>
            <a:pPr marL="0" indent="0" eaLnBrk="1" hangingPunct="1">
              <a:lnSpc>
                <a:spcPts val="3040"/>
              </a:lnSpc>
              <a:buFont typeface="Wingdings" panose="05000000000000000000" pitchFamily="2" charset="2"/>
              <a:buNone/>
            </a:pPr>
            <a:r>
              <a:rPr kumimoji="0" lang="en-US" altLang="zh-CN" sz="2400" b="1"/>
              <a:t>(2)</a:t>
            </a:r>
            <a:r>
              <a:rPr kumimoji="0" lang="en-US" altLang="zh-CN" sz="2400" b="1">
                <a:solidFill>
                  <a:srgbClr val="0000FF"/>
                </a:solidFill>
              </a:rPr>
              <a:t> </a:t>
            </a:r>
            <a:r>
              <a:rPr kumimoji="0" lang="zh-CN" altLang="en-US" sz="2400" b="1">
                <a:solidFill>
                  <a:srgbClr val="0000FF"/>
                </a:solidFill>
              </a:rPr>
              <a:t>数据模型</a:t>
            </a:r>
            <a:r>
              <a:rPr kumimoji="0" lang="zh-CN" altLang="en-US" sz="2400" b="1">
                <a:solidFill>
                  <a:srgbClr val="2A2A39"/>
                </a:solidFill>
              </a:rPr>
              <a:t>：</a:t>
            </a:r>
            <a:endParaRPr kumimoji="0" lang="en-US" altLang="zh-CN" sz="2400" b="1">
              <a:solidFill>
                <a:srgbClr val="2A2A39"/>
              </a:solidFill>
            </a:endParaRPr>
          </a:p>
          <a:p>
            <a:pPr marL="0" indent="0" eaLnBrk="1" hangingPunct="1">
              <a:lnSpc>
                <a:spcPts val="3040"/>
              </a:lnSpc>
              <a:buFont typeface="Wingdings" panose="05000000000000000000" pitchFamily="2" charset="2"/>
              <a:buNone/>
            </a:pPr>
            <a:r>
              <a:rPr kumimoji="0" lang="en-US" altLang="zh-CN" sz="2400" b="1">
                <a:solidFill>
                  <a:srgbClr val="2A2A39"/>
                </a:solidFill>
              </a:rPr>
              <a:t>    </a:t>
            </a:r>
            <a:r>
              <a:rPr kumimoji="0" lang="zh-CN" altLang="en-US" sz="2400" b="1"/>
              <a:t>主要包括网状模型、层次模型、关系模型、对象模型等；</a:t>
            </a:r>
            <a:endParaRPr kumimoji="0" lang="en-US" altLang="zh-CN" sz="2400" b="1"/>
          </a:p>
          <a:p>
            <a:pPr marL="0" indent="0" eaLnBrk="1" hangingPunct="1">
              <a:lnSpc>
                <a:spcPts val="3040"/>
              </a:lnSpc>
              <a:buFont typeface="Wingdings" panose="05000000000000000000" pitchFamily="2" charset="2"/>
              <a:buNone/>
            </a:pPr>
            <a:r>
              <a:rPr kumimoji="0" lang="en-US" altLang="zh-CN" sz="2400" b="1"/>
              <a:t>    </a:t>
            </a:r>
            <a:r>
              <a:rPr kumimoji="0" lang="zh-CN" altLang="en-US" sz="2400" b="1"/>
              <a:t>是按计算机系统的观点对数据建模</a:t>
            </a:r>
            <a:r>
              <a:rPr kumimoji="0" lang="zh-CN" altLang="en-US" sz="2400"/>
              <a:t>。 </a:t>
            </a:r>
            <a:endParaRPr kumimoji="0" lang="en-US" altLang="zh-CN" sz="2400"/>
          </a:p>
          <a:p>
            <a:pPr marL="0" indent="0" eaLnBrk="1" hangingPunct="1">
              <a:lnSpc>
                <a:spcPts val="3040"/>
              </a:lnSpc>
              <a:buFont typeface="Wingdings" panose="05000000000000000000" pitchFamily="2" charset="2"/>
              <a:buNone/>
            </a:pPr>
            <a:r>
              <a:rPr kumimoji="0" lang="en-US" altLang="zh-CN" sz="2400"/>
              <a:t>    </a:t>
            </a:r>
            <a:r>
              <a:rPr kumimoji="0" lang="zh-CN" altLang="en-US" sz="2400" b="1"/>
              <a:t>（</a:t>
            </a:r>
            <a:r>
              <a:rPr kumimoji="0" lang="zh-CN" altLang="en-US" sz="2400" b="1">
                <a:solidFill>
                  <a:srgbClr val="FF0000"/>
                </a:solidFill>
              </a:rPr>
              <a:t>面向计算机实现</a:t>
            </a:r>
            <a:r>
              <a:rPr kumimoji="0" lang="zh-CN" altLang="en-US" sz="2400" b="1"/>
              <a:t>建模）</a:t>
            </a:r>
            <a:endParaRPr kumimoji="0" lang="zh-CN" altLang="en-US"/>
          </a:p>
          <a:p>
            <a:pPr marL="0" indent="0" eaLnBrk="1" hangingPunct="1">
              <a:lnSpc>
                <a:spcPts val="3040"/>
              </a:lnSpc>
            </a:pPr>
            <a:endParaRPr kumimoji="0" lang="en-US" altLang="zh-CN" sz="2800"/>
          </a:p>
          <a:p>
            <a:pPr marL="0" indent="0">
              <a:lnSpc>
                <a:spcPts val="3040"/>
              </a:lnSpc>
            </a:pPr>
            <a:r>
              <a:rPr kumimoji="0" lang="en-US" altLang="zh-CN"/>
              <a:t> </a:t>
            </a:r>
            <a:endParaRPr kumimoji="0" lang="zh-CN" altLang="en-US"/>
          </a:p>
        </p:txBody>
      </p:sp>
      <p:sp>
        <p:nvSpPr>
          <p:cNvPr id="2969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AF037EA6-0B2B-43A9-A31C-0D783B5C8469}" type="slidenum">
              <a:rPr kumimoji="0" lang="zh-CN" altLang="en-US" sz="1400"/>
              <a:t>11</a:t>
            </a:fld>
            <a:endParaRPr kumimoji="0" lang="en-US" altLang="zh-CN" sz="1400"/>
          </a:p>
        </p:txBody>
      </p:sp>
      <p:sp>
        <p:nvSpPr>
          <p:cNvPr id="29699" name="矩形 1"/>
          <p:cNvSpPr>
            <a:spLocks noChangeArrowheads="1"/>
          </p:cNvSpPr>
          <p:nvPr/>
        </p:nvSpPr>
        <p:spPr bwMode="auto">
          <a:xfrm>
            <a:off x="2808288" y="996950"/>
            <a:ext cx="3348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800">
                <a:solidFill>
                  <a:schemeClr val="tx2"/>
                </a:solidFill>
                <a:latin typeface="黑体" panose="02010609060101010101" pitchFamily="49" charset="-122"/>
                <a:ea typeface="黑体" panose="02010609060101010101" pitchFamily="49" charset="-122"/>
              </a:rPr>
              <a:t>3.2 </a:t>
            </a:r>
            <a:r>
              <a:rPr kumimoji="0" lang="zh-CN" altLang="en-US" sz="2800">
                <a:solidFill>
                  <a:schemeClr val="tx2"/>
                </a:solidFill>
                <a:latin typeface="黑体" panose="02010609060101010101" pitchFamily="49" charset="-122"/>
                <a:ea typeface="黑体" panose="02010609060101010101" pitchFamily="49" charset="-122"/>
              </a:rPr>
              <a:t>两类模型</a:t>
            </a:r>
          </a:p>
        </p:txBody>
      </p:sp>
      <p:sp>
        <p:nvSpPr>
          <p:cNvPr id="29700" name="AutoShape 6"/>
          <p:cNvSpPr>
            <a:spLocks noChangeArrowheads="1"/>
          </p:cNvSpPr>
          <p:nvPr/>
        </p:nvSpPr>
        <p:spPr bwMode="auto">
          <a:xfrm>
            <a:off x="6156325" y="3046413"/>
            <a:ext cx="2447925" cy="814387"/>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＊指哪两个类型</a:t>
            </a:r>
            <a:r>
              <a:rPr kumimoji="0" lang="en-US" altLang="zh-CN" sz="1600"/>
              <a:t>(</a:t>
            </a:r>
            <a:r>
              <a:rPr kumimoji="0" lang="zh-CN" altLang="en-US" sz="1600"/>
              <a:t>层次</a:t>
            </a:r>
            <a:r>
              <a:rPr kumimoji="0" lang="en-US" altLang="zh-CN" sz="1600"/>
              <a:t>)</a:t>
            </a:r>
            <a:r>
              <a:rPr kumimoji="0" lang="zh-CN" altLang="en-US" sz="1600"/>
              <a:t>，原因？</a:t>
            </a:r>
            <a:endParaRPr kumimoji="0" lang="zh-CN" altLang="en-US" sz="1600">
              <a:latin typeface="Tahoma" panose="020B0604030504040204" pitchFamily="2" charset="0"/>
            </a:endParaRPr>
          </a:p>
        </p:txBody>
      </p:sp>
      <p:sp>
        <p:nvSpPr>
          <p:cNvPr id="29701" name="标题 1"/>
          <p:cNvSpPr txBox="1"/>
          <p:nvPr/>
        </p:nvSpPr>
        <p:spPr bwMode="auto">
          <a:xfrm>
            <a:off x="5903913" y="44450"/>
            <a:ext cx="3060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428E5B"/>
                </a:solidFill>
                <a:latin typeface="黑体" panose="02010609060101010101" pitchFamily="49" charset="-122"/>
                <a:ea typeface="黑体" panose="02010609060101010101" pitchFamily="49" charset="-122"/>
              </a:rPr>
              <a:t>三</a:t>
            </a:r>
            <a:r>
              <a:rPr kumimoji="0" lang="en-US" altLang="zh-CN" sz="2000">
                <a:solidFill>
                  <a:srgbClr val="428E5B"/>
                </a:solidFill>
                <a:latin typeface="黑体" panose="02010609060101010101" pitchFamily="49" charset="-122"/>
                <a:ea typeface="黑体" panose="02010609060101010101" pitchFamily="49" charset="-122"/>
              </a:rPr>
              <a:t> </a:t>
            </a:r>
            <a:r>
              <a:rPr kumimoji="0" lang="zh-CN" altLang="zh-CN" sz="2000">
                <a:solidFill>
                  <a:srgbClr val="428E5B"/>
                </a:solidFill>
                <a:latin typeface="黑体" panose="02010609060101010101" pitchFamily="49" charset="-122"/>
                <a:ea typeface="黑体" panose="02010609060101010101" pitchFamily="49" charset="-122"/>
              </a:rPr>
              <a:t>数据模型</a:t>
            </a:r>
            <a:endParaRPr kumimoji="0" lang="zh-CN" altLang="en-US" sz="2000">
              <a:solidFill>
                <a:srgbClr val="428E5B"/>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 2"/>
          <p:cNvGrpSpPr/>
          <p:nvPr/>
        </p:nvGrpSpPr>
        <p:grpSpPr bwMode="auto">
          <a:xfrm>
            <a:off x="3856038" y="3338513"/>
            <a:ext cx="4816475" cy="3108325"/>
            <a:chOff x="3856038" y="3338513"/>
            <a:chExt cx="4816475" cy="3107712"/>
          </a:xfrm>
        </p:grpSpPr>
        <p:pic>
          <p:nvPicPr>
            <p:cNvPr id="3176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6038" y="3338513"/>
              <a:ext cx="4816475"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4" name="矩形 18"/>
            <p:cNvSpPr>
              <a:spLocks noChangeArrowheads="1"/>
            </p:cNvSpPr>
            <p:nvPr/>
          </p:nvSpPr>
          <p:spPr bwMode="auto">
            <a:xfrm>
              <a:off x="5246567" y="6148762"/>
              <a:ext cx="891390" cy="297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zh-CN" altLang="zh-CN" sz="1600">
                  <a:solidFill>
                    <a:srgbClr val="000000"/>
                  </a:solidFill>
                  <a:latin typeface="Tahoma" panose="020B0604030504040204" pitchFamily="34" charset="0"/>
                </a:rPr>
                <a:t>3</a:t>
              </a:r>
              <a:r>
                <a:rPr kumimoji="0" lang="en-US" altLang="zh-CN" sz="1600">
                  <a:solidFill>
                    <a:srgbClr val="000000"/>
                  </a:solidFill>
                  <a:latin typeface="Tahoma" panose="020B0604030504040204" pitchFamily="34" charset="0"/>
                </a:rPr>
                <a:t>.b</a:t>
              </a:r>
              <a:endParaRPr kumimoji="0" lang="zh-CN" altLang="en-US" sz="1600">
                <a:solidFill>
                  <a:srgbClr val="000000"/>
                </a:solidFill>
                <a:latin typeface="Tahoma" panose="020B0604030504040204" pitchFamily="34" charset="0"/>
              </a:endParaRPr>
            </a:p>
          </p:txBody>
        </p:sp>
      </p:grpSp>
      <p:grpSp>
        <p:nvGrpSpPr>
          <p:cNvPr id="31747" name="组 1"/>
          <p:cNvGrpSpPr/>
          <p:nvPr/>
        </p:nvGrpSpPr>
        <p:grpSpPr bwMode="auto">
          <a:xfrm>
            <a:off x="6518275" y="819150"/>
            <a:ext cx="2117725" cy="2419350"/>
            <a:chOff x="6518275" y="819150"/>
            <a:chExt cx="2117725" cy="2419350"/>
          </a:xfrm>
        </p:grpSpPr>
        <p:pic>
          <p:nvPicPr>
            <p:cNvPr id="3176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275" y="819150"/>
              <a:ext cx="2117725"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2" name="矩形 18"/>
            <p:cNvSpPr>
              <a:spLocks noChangeArrowheads="1"/>
            </p:cNvSpPr>
            <p:nvPr/>
          </p:nvSpPr>
          <p:spPr bwMode="auto">
            <a:xfrm>
              <a:off x="6545032" y="2921467"/>
              <a:ext cx="864339"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zh-CN" altLang="zh-CN" sz="1600">
                  <a:solidFill>
                    <a:srgbClr val="000000"/>
                  </a:solidFill>
                  <a:latin typeface="Tahoma" panose="020B0604030504040204" pitchFamily="34" charset="0"/>
                </a:rPr>
                <a:t>3</a:t>
              </a:r>
              <a:r>
                <a:rPr kumimoji="0" lang="en-US" altLang="zh-CN" sz="1600">
                  <a:solidFill>
                    <a:srgbClr val="000000"/>
                  </a:solidFill>
                  <a:latin typeface="Tahoma" panose="020B0604030504040204" pitchFamily="34" charset="0"/>
                </a:rPr>
                <a:t>.c</a:t>
              </a:r>
              <a:endParaRPr kumimoji="0" lang="zh-CN" altLang="en-US" sz="1600">
                <a:solidFill>
                  <a:srgbClr val="000000"/>
                </a:solidFill>
                <a:latin typeface="Tahoma" panose="020B0604030504040204" pitchFamily="34" charset="0"/>
              </a:endParaRPr>
            </a:p>
          </p:txBody>
        </p:sp>
      </p:grpSp>
      <p:sp>
        <p:nvSpPr>
          <p:cNvPr id="31748"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7641FF68-161F-4186-869B-50D5DF5CEE6B}" type="slidenum">
              <a:rPr kumimoji="0" lang="zh-CN" altLang="en-US" sz="1400"/>
              <a:t>110</a:t>
            </a:fld>
            <a:endParaRPr kumimoji="0" lang="en-US" altLang="zh-CN" sz="1400"/>
          </a:p>
        </p:txBody>
      </p:sp>
      <p:sp>
        <p:nvSpPr>
          <p:cNvPr id="31749" name="Rectangle 2"/>
          <p:cNvSpPr>
            <a:spLocks noGrp="1" noChangeArrowheads="1"/>
          </p:cNvSpPr>
          <p:nvPr>
            <p:ph type="title"/>
          </p:nvPr>
        </p:nvSpPr>
        <p:spPr>
          <a:xfrm>
            <a:off x="307975" y="769938"/>
            <a:ext cx="5564188" cy="657225"/>
          </a:xfrm>
        </p:spPr>
        <p:txBody>
          <a:bodyPr/>
          <a:lstStyle/>
          <a:p>
            <a:pPr algn="l"/>
            <a:r>
              <a:rPr lang="zh-CN" altLang="zh-CN" sz="2800" b="1">
                <a:latin typeface="黑体" panose="02010609060101010101" pitchFamily="49" charset="-122"/>
                <a:ea typeface="黑体" panose="02010609060101010101" pitchFamily="49" charset="-122"/>
              </a:rPr>
              <a:t>2</a:t>
            </a: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定义数据对象间的关联</a:t>
            </a:r>
            <a:endParaRPr lang="en-US" altLang="zh-CN" sz="2800" b="1">
              <a:latin typeface="黑体" panose="02010609060101010101" pitchFamily="49" charset="-122"/>
              <a:ea typeface="黑体" panose="02010609060101010101" pitchFamily="49" charset="-122"/>
            </a:endParaRPr>
          </a:p>
        </p:txBody>
      </p:sp>
      <p:grpSp>
        <p:nvGrpSpPr>
          <p:cNvPr id="156690" name="Group 18"/>
          <p:cNvGrpSpPr/>
          <p:nvPr/>
        </p:nvGrpSpPr>
        <p:grpSpPr bwMode="auto">
          <a:xfrm>
            <a:off x="3959225" y="1135063"/>
            <a:ext cx="4291013" cy="2497137"/>
            <a:chOff x="2442" y="1044"/>
            <a:chExt cx="2388" cy="1206"/>
          </a:xfrm>
        </p:grpSpPr>
        <p:grpSp>
          <p:nvGrpSpPr>
            <p:cNvPr id="31755" name="Group 14"/>
            <p:cNvGrpSpPr/>
            <p:nvPr/>
          </p:nvGrpSpPr>
          <p:grpSpPr bwMode="auto">
            <a:xfrm>
              <a:off x="2574" y="1044"/>
              <a:ext cx="1914" cy="1068"/>
              <a:chOff x="1428" y="1236"/>
              <a:chExt cx="1914" cy="1068"/>
            </a:xfrm>
          </p:grpSpPr>
          <p:sp>
            <p:nvSpPr>
              <p:cNvPr id="31759" name="Line 11"/>
              <p:cNvSpPr>
                <a:spLocks noChangeShapeType="1"/>
              </p:cNvSpPr>
              <p:nvPr/>
            </p:nvSpPr>
            <p:spPr bwMode="auto">
              <a:xfrm flipH="1">
                <a:off x="1428" y="1236"/>
                <a:ext cx="1467" cy="1068"/>
              </a:xfrm>
              <a:prstGeom prst="line">
                <a:avLst/>
              </a:prstGeom>
              <a:noFill/>
              <a:ln w="9525">
                <a:solidFill>
                  <a:srgbClr val="0066FF"/>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0" name="Line 12"/>
              <p:cNvSpPr>
                <a:spLocks noChangeShapeType="1"/>
              </p:cNvSpPr>
              <p:nvPr/>
            </p:nvSpPr>
            <p:spPr bwMode="auto">
              <a:xfrm flipH="1">
                <a:off x="1558" y="1242"/>
                <a:ext cx="1785" cy="1044"/>
              </a:xfrm>
              <a:prstGeom prst="line">
                <a:avLst/>
              </a:prstGeom>
              <a:noFill/>
              <a:ln w="9525">
                <a:solidFill>
                  <a:srgbClr val="0066FF"/>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1756" name="Line 15"/>
            <p:cNvSpPr>
              <a:spLocks noChangeShapeType="1"/>
            </p:cNvSpPr>
            <p:nvPr/>
          </p:nvSpPr>
          <p:spPr bwMode="auto">
            <a:xfrm flipV="1">
              <a:off x="2442" y="2238"/>
              <a:ext cx="342" cy="12"/>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7" name="Line 16"/>
            <p:cNvSpPr>
              <a:spLocks noChangeShapeType="1"/>
            </p:cNvSpPr>
            <p:nvPr/>
          </p:nvSpPr>
          <p:spPr bwMode="auto">
            <a:xfrm flipV="1">
              <a:off x="4068" y="1074"/>
              <a:ext cx="345" cy="6"/>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8" name="Line 17"/>
            <p:cNvSpPr>
              <a:spLocks noChangeShapeType="1"/>
            </p:cNvSpPr>
            <p:nvPr/>
          </p:nvSpPr>
          <p:spPr bwMode="auto">
            <a:xfrm>
              <a:off x="4488" y="1086"/>
              <a:ext cx="342"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1751" name="Rectangle 25"/>
          <p:cNvSpPr>
            <a:spLocks noChangeArrowheads="1"/>
          </p:cNvSpPr>
          <p:nvPr/>
        </p:nvSpPr>
        <p:spPr bwMode="auto">
          <a:xfrm>
            <a:off x="307975" y="3933825"/>
            <a:ext cx="3262313" cy="1579563"/>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2000" b="0">
                <a:solidFill>
                  <a:srgbClr val="2A2A39"/>
                </a:solidFill>
              </a:rPr>
              <a:t>例如</a:t>
            </a:r>
            <a:r>
              <a:rPr kumimoji="0" lang="en-US" altLang="zh-CN" sz="2000" b="0">
                <a:solidFill>
                  <a:srgbClr val="2A2A39"/>
                </a:solidFill>
              </a:rPr>
              <a:t>:</a:t>
            </a:r>
          </a:p>
          <a:p>
            <a:pPr>
              <a:lnSpc>
                <a:spcPct val="80000"/>
              </a:lnSpc>
              <a:buFontTx/>
              <a:buNone/>
            </a:pPr>
            <a:r>
              <a:rPr kumimoji="0" lang="en-US" altLang="zh-CN" sz="2000" b="0">
                <a:solidFill>
                  <a:srgbClr val="0000FF"/>
                </a:solidFill>
              </a:rPr>
              <a:t>1)</a:t>
            </a:r>
            <a:r>
              <a:rPr kumimoji="0" lang="zh-CN" altLang="en-US" sz="2000" b="0">
                <a:solidFill>
                  <a:srgbClr val="0000FF"/>
                </a:solidFill>
              </a:rPr>
              <a:t>课程间的先修关系</a:t>
            </a:r>
          </a:p>
          <a:p>
            <a:pPr>
              <a:lnSpc>
                <a:spcPct val="80000"/>
              </a:lnSpc>
              <a:buFontTx/>
              <a:buNone/>
            </a:pPr>
            <a:r>
              <a:rPr kumimoji="0" lang="en-US" altLang="zh-CN" sz="2000" b="0">
                <a:solidFill>
                  <a:srgbClr val="2A2A39"/>
                </a:solidFill>
              </a:rPr>
              <a:t>2)</a:t>
            </a:r>
            <a:r>
              <a:rPr kumimoji="0" lang="zh-CN" altLang="en-US" sz="2000" b="0">
                <a:solidFill>
                  <a:srgbClr val="2A2A39"/>
                </a:solidFill>
              </a:rPr>
              <a:t>学生与课程间选课关系</a:t>
            </a:r>
            <a:endParaRPr kumimoji="0" lang="en-US" altLang="zh-CN" sz="2000" b="0">
              <a:solidFill>
                <a:srgbClr val="2A2A39"/>
              </a:solidFill>
            </a:endParaRPr>
          </a:p>
          <a:p>
            <a:pPr>
              <a:lnSpc>
                <a:spcPct val="80000"/>
              </a:lnSpc>
              <a:buFontTx/>
              <a:buNone/>
            </a:pPr>
            <a:r>
              <a:rPr kumimoji="0" lang="en-US" altLang="zh-CN" sz="2000" b="0">
                <a:solidFill>
                  <a:srgbClr val="2A2A39"/>
                </a:solidFill>
              </a:rPr>
              <a:t>3</a:t>
            </a:r>
            <a:r>
              <a:rPr kumimoji="0" lang="zh-CN" altLang="en-US" sz="2000" b="0">
                <a:solidFill>
                  <a:srgbClr val="2A2A39"/>
                </a:solidFill>
              </a:rPr>
              <a:t>)教师与学生间授课关系</a:t>
            </a:r>
            <a:endParaRPr kumimoji="0" lang="en-US" altLang="zh-CN" sz="2000" b="0">
              <a:solidFill>
                <a:srgbClr val="2A2A39"/>
              </a:solidFill>
            </a:endParaRPr>
          </a:p>
          <a:p>
            <a:pPr>
              <a:lnSpc>
                <a:spcPct val="80000"/>
              </a:lnSpc>
              <a:buFontTx/>
              <a:buNone/>
            </a:pPr>
            <a:r>
              <a:rPr kumimoji="0" lang="en-US" altLang="zh-CN" sz="2000" b="0">
                <a:solidFill>
                  <a:srgbClr val="2A2A39"/>
                </a:solidFill>
              </a:rPr>
              <a:t>4</a:t>
            </a:r>
            <a:r>
              <a:rPr kumimoji="0" lang="zh-CN" altLang="en-US" sz="2000" b="0">
                <a:solidFill>
                  <a:srgbClr val="2A2A39"/>
                </a:solidFill>
              </a:rPr>
              <a:t>)教师，课程，学生间关系</a:t>
            </a:r>
          </a:p>
        </p:txBody>
      </p:sp>
      <p:sp>
        <p:nvSpPr>
          <p:cNvPr id="31752" name="矩形 1"/>
          <p:cNvSpPr>
            <a:spLocks noChangeArrowheads="1"/>
          </p:cNvSpPr>
          <p:nvPr/>
        </p:nvSpPr>
        <p:spPr bwMode="auto">
          <a:xfrm>
            <a:off x="5543550" y="133350"/>
            <a:ext cx="354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二</a:t>
            </a:r>
            <a:r>
              <a:rPr kumimoji="0" lang="en-US" altLang="zh-CN" sz="2400">
                <a:solidFill>
                  <a:srgbClr val="800000"/>
                </a:solidFill>
                <a:latin typeface="黑体" panose="02010609060101010101" pitchFamily="49" charset="-122"/>
                <a:ea typeface="黑体" panose="02010609060101010101" pitchFamily="49" charset="-122"/>
              </a:rPr>
              <a:t> </a:t>
            </a:r>
            <a:r>
              <a:rPr kumimoji="0" lang="zh-CN" altLang="en-US" sz="2400">
                <a:solidFill>
                  <a:srgbClr val="800000"/>
                </a:solidFill>
                <a:latin typeface="黑体" panose="02010609060101010101" pitchFamily="49" charset="-122"/>
                <a:ea typeface="黑体" panose="02010609060101010101" pitchFamily="49" charset="-122"/>
              </a:rPr>
              <a:t>关系模型基本概念</a:t>
            </a:r>
            <a:endParaRPr kumimoji="0" lang="zh-CN" altLang="en-US" sz="2400">
              <a:solidFill>
                <a:srgbClr val="800000"/>
              </a:solidFill>
              <a:latin typeface="Tahoma" panose="020B0604030504040204" pitchFamily="34" charset="0"/>
            </a:endParaRPr>
          </a:p>
        </p:txBody>
      </p:sp>
      <p:sp>
        <p:nvSpPr>
          <p:cNvPr id="24" name="AutoShape 4"/>
          <p:cNvSpPr>
            <a:spLocks noChangeArrowheads="1"/>
          </p:cNvSpPr>
          <p:nvPr/>
        </p:nvSpPr>
        <p:spPr bwMode="auto">
          <a:xfrm>
            <a:off x="403225" y="1971675"/>
            <a:ext cx="2600325" cy="1047750"/>
          </a:xfrm>
          <a:prstGeom prst="cloudCallout">
            <a:avLst>
              <a:gd name="adj1" fmla="val -49352"/>
              <a:gd name="adj2" fmla="val 80602"/>
            </a:avLst>
          </a:prstGeom>
          <a:solidFill>
            <a:schemeClr val="accent5">
              <a:lumMod val="90000"/>
            </a:schemeClr>
          </a:solidFill>
          <a:ln w="9525">
            <a:solidFill>
              <a:schemeClr val="tx1"/>
            </a:solidFill>
            <a:round/>
          </a:ln>
          <a:effectLst/>
        </p:spPr>
        <p:txBody>
          <a:bodyPr lIns="0" tIns="0" rIns="0" bIns="0"/>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defRPr/>
            </a:pPr>
            <a:r>
              <a:rPr lang="zh-CN" altLang="en-US">
                <a:solidFill>
                  <a:schemeClr val="tx1"/>
                </a:solidFill>
              </a:rPr>
              <a:t>关系模型如何描述数据对象间的关联关系？</a:t>
            </a:r>
            <a:r>
              <a:rPr lang="en-US" altLang="zh-CN">
                <a:solidFill>
                  <a:schemeClr val="tx1"/>
                </a:solidFill>
              </a:rPr>
              <a:t>	</a:t>
            </a:r>
          </a:p>
        </p:txBody>
      </p:sp>
      <p:sp>
        <p:nvSpPr>
          <p:cNvPr id="16" name="矩形 15"/>
          <p:cNvSpPr>
            <a:spLocks noChangeArrowheads="1"/>
          </p:cNvSpPr>
          <p:nvPr/>
        </p:nvSpPr>
        <p:spPr bwMode="auto">
          <a:xfrm>
            <a:off x="3279775" y="2070100"/>
            <a:ext cx="3121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000">
                <a:solidFill>
                  <a:srgbClr val="0000FF"/>
                </a:solidFill>
                <a:latin typeface="Tahoma" panose="020B0604030504040204" pitchFamily="34" charset="0"/>
              </a:rPr>
              <a:t>仍采用</a:t>
            </a:r>
            <a:r>
              <a:rPr kumimoji="0" lang="zh-CN" altLang="en-US" sz="2000">
                <a:latin typeface="Tahoma" panose="020B0604030504040204" pitchFamily="34" charset="0"/>
              </a:rPr>
              <a:t>关系</a:t>
            </a:r>
            <a:r>
              <a:rPr kumimoji="0" lang="en-US" altLang="zh-CN" sz="2000">
                <a:latin typeface="Tahoma" panose="020B0604030504040204" pitchFamily="34" charset="0"/>
              </a:rPr>
              <a:t>(table)</a:t>
            </a:r>
            <a:r>
              <a:rPr kumimoji="0" lang="zh-CN" altLang="en-US" sz="2000">
                <a:latin typeface="Tahoma" panose="020B0604030504040204" pitchFamily="34" charset="0"/>
              </a:rPr>
              <a:t>描述：</a:t>
            </a:r>
            <a:endParaRPr kumimoji="0" lang="en-US" altLang="zh-CN" sz="2000">
              <a:latin typeface="Tahoma" panose="020B0604030504040204" pitchFamily="34" charset="0"/>
            </a:endParaRPr>
          </a:p>
          <a:p>
            <a:pPr algn="ctr">
              <a:lnSpc>
                <a:spcPct val="80000"/>
              </a:lnSpc>
              <a:buFontTx/>
              <a:buNone/>
            </a:pPr>
            <a:r>
              <a:rPr kumimoji="0" lang="zh-CN" altLang="en-US" sz="2000">
                <a:latin typeface="Tahoma" panose="020B0604030504040204" pitchFamily="34" charset="0"/>
              </a:rPr>
              <a:t>关系名加上一组属性！</a:t>
            </a:r>
            <a:endParaRPr kumimoji="0" lang="zh-CN" altLang="en-US" sz="2000">
              <a:solidFill>
                <a:srgbClr val="428E5B"/>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6690"/>
                                        </p:tgtEl>
                                        <p:attrNameLst>
                                          <p:attrName>style.visibility</p:attrName>
                                        </p:attrNameLst>
                                      </p:cBhvr>
                                      <p:to>
                                        <p:strVal val="visible"/>
                                      </p:to>
                                    </p:set>
                                    <p:anim calcmode="lin" valueType="num">
                                      <p:cBhvr additive="base">
                                        <p:cTn id="7" dur="500" fill="hold"/>
                                        <p:tgtEl>
                                          <p:spTgt spid="156690"/>
                                        </p:tgtEl>
                                        <p:attrNameLst>
                                          <p:attrName>ppt_x</p:attrName>
                                        </p:attrNameLst>
                                      </p:cBhvr>
                                      <p:tavLst>
                                        <p:tav tm="0">
                                          <p:val>
                                            <p:strVal val="#ppt_x"/>
                                          </p:val>
                                        </p:tav>
                                        <p:tav tm="100000">
                                          <p:val>
                                            <p:strVal val="#ppt_x"/>
                                          </p:val>
                                        </p:tav>
                                      </p:tavLst>
                                    </p:anim>
                                    <p:anim calcmode="lin" valueType="num">
                                      <p:cBhvr additive="base">
                                        <p:cTn id="8" dur="500" fill="hold"/>
                                        <p:tgtEl>
                                          <p:spTgt spid="1566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1A07A135-8E34-4221-BC5F-6A5155D78C24}" type="slidenum">
              <a:rPr kumimoji="0" lang="zh-CN" altLang="en-US" sz="1400"/>
              <a:t>111</a:t>
            </a:fld>
            <a:endParaRPr kumimoji="0" lang="en-US" altLang="zh-CN" sz="1400"/>
          </a:p>
        </p:txBody>
      </p:sp>
      <p:graphicFrame>
        <p:nvGraphicFramePr>
          <p:cNvPr id="154040" name="Group 440"/>
          <p:cNvGraphicFramePr>
            <a:graphicFrameLocks noGrp="1"/>
          </p:cNvGraphicFramePr>
          <p:nvPr>
            <p:ph sz="half" idx="1"/>
          </p:nvPr>
        </p:nvGraphicFramePr>
        <p:xfrm>
          <a:off x="5848350" y="2228850"/>
          <a:ext cx="2667000" cy="1685926"/>
        </p:xfrm>
        <a:graphic>
          <a:graphicData uri="http://schemas.openxmlformats.org/drawingml/2006/table">
            <a:tbl>
              <a:tblPr/>
              <a:tblGrid>
                <a:gridCol w="79375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tblGrid>
              <a:tr h="27940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教师编号</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教师名</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电话号码</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988">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1001</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张三</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65102502</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1001</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张三</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65102003</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988">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1001</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张三</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13231243124</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940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1002</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李四</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65102502</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575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1002</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李四</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13423431788</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2801" name="Rectangle 4"/>
          <p:cNvSpPr>
            <a:spLocks noChangeArrowheads="1"/>
          </p:cNvSpPr>
          <p:nvPr/>
        </p:nvSpPr>
        <p:spPr bwMode="auto">
          <a:xfrm>
            <a:off x="512763" y="2070100"/>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pPr>
            <a:r>
              <a:rPr kumimoji="0" lang="zh-CN" altLang="en-US" sz="2000">
                <a:solidFill>
                  <a:srgbClr val="000000"/>
                </a:solidFill>
                <a:latin typeface="Times New Roman" panose="02020603050405020304" pitchFamily="18" charset="0"/>
              </a:rPr>
              <a:t> 纵向展开问题</a:t>
            </a:r>
            <a:endParaRPr kumimoji="0" lang="zh-CN" altLang="en-US" sz="2000">
              <a:latin typeface="Tahoma" panose="020B0604030504040204" pitchFamily="34" charset="0"/>
            </a:endParaRPr>
          </a:p>
        </p:txBody>
      </p:sp>
      <p:graphicFrame>
        <p:nvGraphicFramePr>
          <p:cNvPr id="153846" name="Group 246"/>
          <p:cNvGraphicFramePr>
            <a:graphicFrameLocks noGrp="1"/>
          </p:cNvGraphicFramePr>
          <p:nvPr/>
        </p:nvGraphicFramePr>
        <p:xfrm>
          <a:off x="579438" y="2533650"/>
          <a:ext cx="4154487" cy="1027113"/>
        </p:xfrm>
        <a:graphic>
          <a:graphicData uri="http://schemas.openxmlformats.org/drawingml/2006/table">
            <a:tbl>
              <a:tblPr/>
              <a:tblGrid>
                <a:gridCol w="942975">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2419350">
                  <a:extLst>
                    <a:ext uri="{9D8B030D-6E8A-4147-A177-3AD203B41FA5}">
                      <a16:colId xmlns:a16="http://schemas.microsoft.com/office/drawing/2014/main" val="20002"/>
                    </a:ext>
                  </a:extLst>
                </a:gridCol>
              </a:tblGrid>
              <a:tr h="41910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教师编号</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教师名</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电话号码</a:t>
                      </a:r>
                      <a:endParaRPr kumimoji="0" lang="zh-CN" altLang="en-US" sz="24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225">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1001</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张三</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65102502, 65102003, 13231243124</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1788">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1002</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李四</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65102502, 13423431788</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2820" name="Rectangle 62"/>
          <p:cNvSpPr>
            <a:spLocks noChangeArrowheads="1"/>
          </p:cNvSpPr>
          <p:nvPr/>
        </p:nvSpPr>
        <p:spPr bwMode="auto">
          <a:xfrm>
            <a:off x="2093913" y="4484688"/>
            <a:ext cx="3841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solidFill>
                  <a:srgbClr val="000000"/>
                </a:solidFill>
                <a:latin typeface="Times New Roman" panose="02020603050405020304" pitchFamily="18" charset="0"/>
              </a:rPr>
              <a:t>				</a:t>
            </a:r>
            <a:endParaRPr kumimoji="0" lang="zh-CN" altLang="en-US" sz="2000" b="0">
              <a:latin typeface="Tahoma" panose="020B0604030504040204" pitchFamily="34" charset="0"/>
            </a:endParaRPr>
          </a:p>
        </p:txBody>
      </p:sp>
      <p:graphicFrame>
        <p:nvGraphicFramePr>
          <p:cNvPr id="153844" name="Group 244"/>
          <p:cNvGraphicFramePr>
            <a:graphicFrameLocks noGrp="1"/>
          </p:cNvGraphicFramePr>
          <p:nvPr/>
        </p:nvGraphicFramePr>
        <p:xfrm>
          <a:off x="588963" y="4597400"/>
          <a:ext cx="3621087" cy="1012826"/>
        </p:xfrm>
        <a:graphic>
          <a:graphicData uri="http://schemas.openxmlformats.org/drawingml/2006/table">
            <a:tbl>
              <a:tblPr/>
              <a:tblGrid>
                <a:gridCol w="820737">
                  <a:extLst>
                    <a:ext uri="{9D8B030D-6E8A-4147-A177-3AD203B41FA5}">
                      <a16:colId xmlns:a16="http://schemas.microsoft.com/office/drawing/2014/main" val="20000"/>
                    </a:ext>
                  </a:extLst>
                </a:gridCol>
                <a:gridCol w="700088">
                  <a:extLst>
                    <a:ext uri="{9D8B030D-6E8A-4147-A177-3AD203B41FA5}">
                      <a16:colId xmlns:a16="http://schemas.microsoft.com/office/drawing/2014/main" val="20001"/>
                    </a:ext>
                  </a:extLst>
                </a:gridCol>
                <a:gridCol w="2100262">
                  <a:extLst>
                    <a:ext uri="{9D8B030D-6E8A-4147-A177-3AD203B41FA5}">
                      <a16:colId xmlns:a16="http://schemas.microsoft.com/office/drawing/2014/main" val="20002"/>
                    </a:ext>
                  </a:extLst>
                </a:gridCol>
              </a:tblGrid>
              <a:tr h="45720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教师编号</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教师名</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住址</a:t>
                      </a:r>
                      <a:endParaRPr kumimoji="0" lang="zh-CN" altLang="en-US" sz="24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1001</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张三</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重庆市沙坪坝区沙正街</a:t>
                      </a: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174#</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88">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1002</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李四</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重庆市沙坪坝区劳动路</a:t>
                      </a: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2839" name="AutoShape 218"/>
          <p:cNvSpPr>
            <a:spLocks noChangeArrowheads="1"/>
          </p:cNvSpPr>
          <p:nvPr/>
        </p:nvSpPr>
        <p:spPr bwMode="auto">
          <a:xfrm>
            <a:off x="244475" y="815975"/>
            <a:ext cx="2079625" cy="1092200"/>
          </a:xfrm>
          <a:prstGeom prst="cloudCallout">
            <a:avLst>
              <a:gd name="adj1" fmla="val -44199"/>
              <a:gd name="adj2" fmla="val 73111"/>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如何理解属性的原子特性？</a:t>
            </a:r>
            <a:endParaRPr kumimoji="0" lang="en-US" altLang="zh-CN" sz="1200">
              <a:latin typeface="Tahoma" panose="020B0604030504040204" pitchFamily="34" charset="0"/>
            </a:endParaRPr>
          </a:p>
        </p:txBody>
      </p:sp>
      <p:sp>
        <p:nvSpPr>
          <p:cNvPr id="32840" name="Rectangle 232"/>
          <p:cNvSpPr>
            <a:spLocks noChangeArrowheads="1"/>
          </p:cNvSpPr>
          <p:nvPr/>
        </p:nvSpPr>
        <p:spPr bwMode="auto">
          <a:xfrm>
            <a:off x="506413" y="4100513"/>
            <a:ext cx="1909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pPr>
            <a:r>
              <a:rPr kumimoji="0" lang="zh-CN" altLang="en-US" sz="2000">
                <a:solidFill>
                  <a:srgbClr val="000000"/>
                </a:solidFill>
                <a:latin typeface="Tahoma" panose="020B0604030504040204" pitchFamily="34" charset="0"/>
              </a:rPr>
              <a:t> 横向展开问题</a:t>
            </a:r>
          </a:p>
        </p:txBody>
      </p:sp>
      <p:sp>
        <p:nvSpPr>
          <p:cNvPr id="32841" name="Rectangle 236"/>
          <p:cNvSpPr>
            <a:spLocks noChangeArrowheads="1"/>
          </p:cNvSpPr>
          <p:nvPr/>
        </p:nvSpPr>
        <p:spPr bwMode="auto">
          <a:xfrm>
            <a:off x="2522538" y="866775"/>
            <a:ext cx="4186237"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800">
                <a:solidFill>
                  <a:schemeClr val="tx2"/>
                </a:solidFill>
                <a:latin typeface="黑体" panose="02010609060101010101" pitchFamily="49" charset="-122"/>
                <a:ea typeface="黑体" panose="02010609060101010101" pitchFamily="49" charset="-122"/>
              </a:rPr>
              <a:t>2.3 </a:t>
            </a:r>
            <a:r>
              <a:rPr kumimoji="0" lang="zh-CN" altLang="en-US" sz="2800">
                <a:solidFill>
                  <a:schemeClr val="tx2"/>
                </a:solidFill>
                <a:latin typeface="黑体" panose="02010609060101010101" pitchFamily="49" charset="-122"/>
                <a:ea typeface="黑体" panose="02010609060101010101" pitchFamily="49" charset="-122"/>
              </a:rPr>
              <a:t>第</a:t>
            </a:r>
            <a:r>
              <a:rPr kumimoji="0" lang="en-US" altLang="zh-CN" sz="2800">
                <a:solidFill>
                  <a:schemeClr val="tx2"/>
                </a:solidFill>
                <a:latin typeface="黑体" panose="02010609060101010101" pitchFamily="49" charset="-122"/>
                <a:ea typeface="黑体" panose="02010609060101010101" pitchFamily="49" charset="-122"/>
              </a:rPr>
              <a:t>1</a:t>
            </a:r>
            <a:r>
              <a:rPr kumimoji="0" lang="zh-CN" altLang="en-US" sz="2800">
                <a:solidFill>
                  <a:schemeClr val="tx2"/>
                </a:solidFill>
                <a:latin typeface="黑体" panose="02010609060101010101" pitchFamily="49" charset="-122"/>
                <a:ea typeface="黑体" panose="02010609060101010101" pitchFamily="49" charset="-122"/>
              </a:rPr>
              <a:t>范式</a:t>
            </a:r>
            <a:r>
              <a:rPr kumimoji="0" lang="en-US" altLang="zh-CN" sz="2800">
                <a:solidFill>
                  <a:schemeClr val="tx2"/>
                </a:solidFill>
                <a:latin typeface="黑体" panose="02010609060101010101" pitchFamily="49" charset="-122"/>
                <a:ea typeface="黑体" panose="02010609060101010101" pitchFamily="49" charset="-122"/>
              </a:rPr>
              <a:t>(1NF)</a:t>
            </a:r>
          </a:p>
          <a:p>
            <a:pPr algn="ctr">
              <a:spcBef>
                <a:spcPct val="0"/>
              </a:spcBef>
              <a:buFontTx/>
              <a:buNone/>
            </a:pPr>
            <a:r>
              <a:rPr kumimoji="0" lang="zh-CN" altLang="en-US" sz="2400" b="0">
                <a:solidFill>
                  <a:srgbClr val="2A2A39"/>
                </a:solidFill>
                <a:latin typeface="黑体" panose="02010609060101010101" pitchFamily="49" charset="-122"/>
                <a:ea typeface="黑体" panose="02010609060101010101" pitchFamily="49" charset="-122"/>
              </a:rPr>
              <a:t>要求关系的属性具有原子性！</a:t>
            </a:r>
            <a:endParaRPr kumimoji="0" lang="zh-CN" altLang="en-US" sz="1600">
              <a:solidFill>
                <a:srgbClr val="2A2A39"/>
              </a:solidFill>
              <a:latin typeface="Tahoma" panose="020B0604030504040204" pitchFamily="34" charset="0"/>
            </a:endParaRPr>
          </a:p>
        </p:txBody>
      </p:sp>
      <p:graphicFrame>
        <p:nvGraphicFramePr>
          <p:cNvPr id="154038" name="Group 438"/>
          <p:cNvGraphicFramePr>
            <a:graphicFrameLocks noGrp="1"/>
          </p:cNvGraphicFramePr>
          <p:nvPr>
            <p:ph sz="half" idx="2"/>
          </p:nvPr>
        </p:nvGraphicFramePr>
        <p:xfrm>
          <a:off x="4962525" y="4305300"/>
          <a:ext cx="3848100" cy="1563688"/>
        </p:xfrm>
        <a:graphic>
          <a:graphicData uri="http://schemas.openxmlformats.org/drawingml/2006/table">
            <a:tbl>
              <a:tblPr/>
              <a:tblGrid>
                <a:gridCol w="641350">
                  <a:extLst>
                    <a:ext uri="{9D8B030D-6E8A-4147-A177-3AD203B41FA5}">
                      <a16:colId xmlns:a16="http://schemas.microsoft.com/office/drawing/2014/main" val="20000"/>
                    </a:ext>
                  </a:extLst>
                </a:gridCol>
                <a:gridCol w="641350">
                  <a:extLst>
                    <a:ext uri="{9D8B030D-6E8A-4147-A177-3AD203B41FA5}">
                      <a16:colId xmlns:a16="http://schemas.microsoft.com/office/drawing/2014/main" val="20001"/>
                    </a:ext>
                  </a:extLst>
                </a:gridCol>
                <a:gridCol w="64135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520700">
                  <a:extLst>
                    <a:ext uri="{9D8B030D-6E8A-4147-A177-3AD203B41FA5}">
                      <a16:colId xmlns:a16="http://schemas.microsoft.com/office/drawing/2014/main" val="20004"/>
                    </a:ext>
                  </a:extLst>
                </a:gridCol>
                <a:gridCol w="641350">
                  <a:extLst>
                    <a:ext uri="{9D8B030D-6E8A-4147-A177-3AD203B41FA5}">
                      <a16:colId xmlns:a16="http://schemas.microsoft.com/office/drawing/2014/main" val="20005"/>
                    </a:ext>
                  </a:extLst>
                </a:gridCol>
              </a:tblGrid>
              <a:tr h="522288">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教师编号</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教师名</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省市</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区县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街道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2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门牌号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070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1001</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张三</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重庆市</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沙坪坝区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沙正街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174#</a:t>
                      </a:r>
                      <a:endPar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070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1002</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李四</a:t>
                      </a:r>
                      <a:endPar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重庆市</a:t>
                      </a:r>
                      <a:endPar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沙坪坝区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劳动路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54041" name="AutoShape 441"/>
          <p:cNvSpPr>
            <a:spLocks noChangeArrowheads="1"/>
          </p:cNvSpPr>
          <p:nvPr/>
        </p:nvSpPr>
        <p:spPr bwMode="auto">
          <a:xfrm>
            <a:off x="4905375" y="2876550"/>
            <a:ext cx="781050" cy="304800"/>
          </a:xfrm>
          <a:prstGeom prst="rightArrow">
            <a:avLst>
              <a:gd name="adj1" fmla="val 50000"/>
              <a:gd name="adj2" fmla="val 64063"/>
            </a:avLst>
          </a:prstGeom>
          <a:noFill/>
          <a:ln w="9525">
            <a:solidFill>
              <a:srgbClr val="00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154042" name="AutoShape 442"/>
          <p:cNvSpPr>
            <a:spLocks noChangeArrowheads="1"/>
          </p:cNvSpPr>
          <p:nvPr/>
        </p:nvSpPr>
        <p:spPr bwMode="auto">
          <a:xfrm>
            <a:off x="4295775" y="4781550"/>
            <a:ext cx="600075" cy="342900"/>
          </a:xfrm>
          <a:prstGeom prst="rightArrow">
            <a:avLst>
              <a:gd name="adj1" fmla="val 50000"/>
              <a:gd name="adj2" fmla="val 43750"/>
            </a:avLst>
          </a:prstGeom>
          <a:noFill/>
          <a:ln w="9525">
            <a:solidFill>
              <a:srgbClr val="00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154043" name="Rectangle 443"/>
          <p:cNvSpPr>
            <a:spLocks noChangeArrowheads="1"/>
          </p:cNvSpPr>
          <p:nvPr/>
        </p:nvSpPr>
        <p:spPr bwMode="auto">
          <a:xfrm>
            <a:off x="4756150" y="2416175"/>
            <a:ext cx="10985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0066FF"/>
                </a:solidFill>
                <a:latin typeface="Tahoma" panose="020B0604030504040204" pitchFamily="34" charset="0"/>
              </a:rPr>
              <a:t>分量个数不定</a:t>
            </a:r>
          </a:p>
        </p:txBody>
      </p:sp>
      <p:sp>
        <p:nvSpPr>
          <p:cNvPr id="154044" name="Rectangle 444"/>
          <p:cNvSpPr>
            <a:spLocks noChangeArrowheads="1"/>
          </p:cNvSpPr>
          <p:nvPr/>
        </p:nvSpPr>
        <p:spPr bwMode="auto">
          <a:xfrm>
            <a:off x="3908425" y="4235450"/>
            <a:ext cx="10985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0066FF"/>
                </a:solidFill>
                <a:latin typeface="Tahoma" panose="020B0604030504040204" pitchFamily="34" charset="0"/>
              </a:rPr>
              <a:t>分量个数固定</a:t>
            </a:r>
          </a:p>
        </p:txBody>
      </p:sp>
      <p:sp>
        <p:nvSpPr>
          <p:cNvPr id="2" name="矩形 1"/>
          <p:cNvSpPr>
            <a:spLocks noChangeArrowheads="1"/>
          </p:cNvSpPr>
          <p:nvPr/>
        </p:nvSpPr>
        <p:spPr bwMode="auto">
          <a:xfrm>
            <a:off x="1873250" y="6089650"/>
            <a:ext cx="172243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000" b="0">
                <a:solidFill>
                  <a:srgbClr val="800000"/>
                </a:solidFill>
                <a:latin typeface="黑体" panose="02010609060101010101" pitchFamily="49" charset="-122"/>
                <a:ea typeface="黑体" panose="02010609060101010101" pitchFamily="49" charset="-122"/>
              </a:rPr>
              <a:t>不希望的方式</a:t>
            </a:r>
            <a:endParaRPr kumimoji="0" lang="zh-CN" altLang="en-US" sz="2000">
              <a:solidFill>
                <a:srgbClr val="800000"/>
              </a:solidFill>
              <a:latin typeface="Tahoma" panose="020B0604030504040204" pitchFamily="34" charset="0"/>
            </a:endParaRPr>
          </a:p>
        </p:txBody>
      </p:sp>
      <p:sp>
        <p:nvSpPr>
          <p:cNvPr id="20" name="矩形 19"/>
          <p:cNvSpPr>
            <a:spLocks noChangeArrowheads="1"/>
          </p:cNvSpPr>
          <p:nvPr/>
        </p:nvSpPr>
        <p:spPr bwMode="auto">
          <a:xfrm>
            <a:off x="5456238" y="6121400"/>
            <a:ext cx="27495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000" b="0">
                <a:solidFill>
                  <a:srgbClr val="800000"/>
                </a:solidFill>
                <a:latin typeface="黑体" panose="02010609060101010101" pitchFamily="49" charset="-122"/>
                <a:ea typeface="黑体" panose="02010609060101010101" pitchFamily="49" charset="-122"/>
              </a:rPr>
              <a:t>希望的方式</a:t>
            </a:r>
            <a:r>
              <a:rPr kumimoji="0" lang="en-US" altLang="zh-CN" sz="2000" b="0">
                <a:solidFill>
                  <a:srgbClr val="800000"/>
                </a:solidFill>
                <a:latin typeface="黑体" panose="02010609060101010101" pitchFamily="49" charset="-122"/>
                <a:ea typeface="黑体" panose="02010609060101010101" pitchFamily="49" charset="-122"/>
              </a:rPr>
              <a:t>(</a:t>
            </a:r>
            <a:r>
              <a:rPr kumimoji="0" lang="zh-CN" altLang="en-US" sz="2000" b="0">
                <a:solidFill>
                  <a:srgbClr val="800000"/>
                </a:solidFill>
                <a:latin typeface="黑体" panose="02010609060101010101" pitchFamily="49" charset="-122"/>
                <a:ea typeface="黑体" panose="02010609060101010101" pitchFamily="49" charset="-122"/>
              </a:rPr>
              <a:t>信息好用</a:t>
            </a:r>
            <a:r>
              <a:rPr kumimoji="0" lang="en-US" altLang="zh-CN" sz="2000" b="0">
                <a:solidFill>
                  <a:srgbClr val="800000"/>
                </a:solidFill>
                <a:latin typeface="黑体" panose="02010609060101010101" pitchFamily="49" charset="-122"/>
                <a:ea typeface="黑体" panose="02010609060101010101" pitchFamily="49" charset="-122"/>
              </a:rPr>
              <a:t>)</a:t>
            </a:r>
            <a:endParaRPr kumimoji="0" lang="zh-CN" altLang="en-US" sz="2000">
              <a:solidFill>
                <a:srgbClr val="800000"/>
              </a:solidFill>
              <a:latin typeface="Tahoma" panose="020B0604030504040204" pitchFamily="34" charset="0"/>
            </a:endParaRPr>
          </a:p>
        </p:txBody>
      </p:sp>
      <p:sp>
        <p:nvSpPr>
          <p:cNvPr id="21" name="矩形 18"/>
          <p:cNvSpPr>
            <a:spLocks noChangeArrowheads="1"/>
          </p:cNvSpPr>
          <p:nvPr/>
        </p:nvSpPr>
        <p:spPr bwMode="auto">
          <a:xfrm>
            <a:off x="7659688" y="3906838"/>
            <a:ext cx="876300" cy="298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zh-CN" altLang="zh-CN" sz="1600">
                <a:solidFill>
                  <a:srgbClr val="000000"/>
                </a:solidFill>
                <a:latin typeface="Tahoma" panose="020B0604030504040204" pitchFamily="34" charset="0"/>
              </a:rPr>
              <a:t>3</a:t>
            </a:r>
            <a:r>
              <a:rPr kumimoji="0" lang="en-US" altLang="zh-CN" sz="1600">
                <a:solidFill>
                  <a:srgbClr val="000000"/>
                </a:solidFill>
                <a:latin typeface="Tahoma" panose="020B0604030504040204" pitchFamily="34" charset="0"/>
              </a:rPr>
              <a:t>.f</a:t>
            </a:r>
            <a:endParaRPr kumimoji="0" lang="zh-CN" altLang="en-US" sz="1600">
              <a:solidFill>
                <a:srgbClr val="000000"/>
              </a:solidFill>
              <a:latin typeface="Tahoma" panose="020B0604030504040204" pitchFamily="34" charset="0"/>
            </a:endParaRPr>
          </a:p>
        </p:txBody>
      </p:sp>
      <p:sp>
        <p:nvSpPr>
          <p:cNvPr id="22" name="矩形 18"/>
          <p:cNvSpPr>
            <a:spLocks noChangeArrowheads="1"/>
          </p:cNvSpPr>
          <p:nvPr/>
        </p:nvSpPr>
        <p:spPr bwMode="auto">
          <a:xfrm>
            <a:off x="7894638" y="5913438"/>
            <a:ext cx="890587" cy="296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zh-CN" altLang="zh-CN" sz="1600">
                <a:solidFill>
                  <a:srgbClr val="000000"/>
                </a:solidFill>
                <a:latin typeface="Tahoma" panose="020B0604030504040204" pitchFamily="34" charset="0"/>
              </a:rPr>
              <a:t>3</a:t>
            </a:r>
            <a:r>
              <a:rPr kumimoji="0" lang="en-US" altLang="zh-CN" sz="1600">
                <a:solidFill>
                  <a:srgbClr val="000000"/>
                </a:solidFill>
                <a:latin typeface="Tahoma" panose="020B0604030504040204" pitchFamily="34" charset="0"/>
              </a:rPr>
              <a:t>.g</a:t>
            </a:r>
            <a:endParaRPr kumimoji="0" lang="zh-CN" altLang="en-US" sz="1600">
              <a:solidFill>
                <a:srgbClr val="000000"/>
              </a:solidFill>
              <a:latin typeface="Tahoma" panose="020B0604030504040204" pitchFamily="34" charset="0"/>
            </a:endParaRPr>
          </a:p>
        </p:txBody>
      </p:sp>
      <p:grpSp>
        <p:nvGrpSpPr>
          <p:cNvPr id="32880" name="组 3"/>
          <p:cNvGrpSpPr/>
          <p:nvPr/>
        </p:nvGrpSpPr>
        <p:grpSpPr bwMode="auto">
          <a:xfrm>
            <a:off x="1906588" y="5646738"/>
            <a:ext cx="1965325" cy="366712"/>
            <a:chOff x="1906420" y="5646738"/>
            <a:chExt cx="1965493" cy="366712"/>
          </a:xfrm>
        </p:grpSpPr>
        <p:sp>
          <p:nvSpPr>
            <p:cNvPr id="32885" name="Rectangle 223"/>
            <p:cNvSpPr>
              <a:spLocks noChangeArrowheads="1"/>
            </p:cNvSpPr>
            <p:nvPr/>
          </p:nvSpPr>
          <p:spPr bwMode="auto">
            <a:xfrm>
              <a:off x="2352545" y="5646738"/>
              <a:ext cx="151936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b="0">
                  <a:solidFill>
                    <a:srgbClr val="000000"/>
                  </a:solidFill>
                  <a:latin typeface="Tahoma" panose="020B0604030504040204" pitchFamily="34" charset="0"/>
                </a:rPr>
                <a:t>图</a:t>
              </a:r>
              <a:r>
                <a:rPr kumimoji="0" lang="en-US" altLang="zh-CN" sz="1800" b="0">
                  <a:solidFill>
                    <a:srgbClr val="000000"/>
                  </a:solidFill>
                  <a:latin typeface="Tahoma" panose="020B0604030504040204" pitchFamily="34" charset="0"/>
                </a:rPr>
                <a:t>2</a:t>
              </a:r>
              <a:r>
                <a:rPr kumimoji="0" lang="zh-CN" altLang="en-US" sz="1800" b="0">
                  <a:solidFill>
                    <a:srgbClr val="000000"/>
                  </a:solidFill>
                  <a:latin typeface="Tahoma" panose="020B0604030504040204" pitchFamily="34" charset="0"/>
                </a:rPr>
                <a:t>教师住址</a:t>
              </a:r>
              <a:r>
                <a:rPr kumimoji="0" lang="zh-CN" altLang="en-US" sz="1800">
                  <a:solidFill>
                    <a:srgbClr val="000000"/>
                  </a:solidFill>
                  <a:latin typeface="Tahoma" panose="020B0604030504040204" pitchFamily="34" charset="0"/>
                </a:rPr>
                <a:t> </a:t>
              </a:r>
            </a:p>
          </p:txBody>
        </p:sp>
        <p:sp>
          <p:nvSpPr>
            <p:cNvPr id="32886" name="矩形 18"/>
            <p:cNvSpPr>
              <a:spLocks noChangeArrowheads="1"/>
            </p:cNvSpPr>
            <p:nvPr/>
          </p:nvSpPr>
          <p:spPr bwMode="auto">
            <a:xfrm>
              <a:off x="1906420" y="5706502"/>
              <a:ext cx="889987"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zh-CN" altLang="zh-CN" sz="1600">
                  <a:solidFill>
                    <a:srgbClr val="000000"/>
                  </a:solidFill>
                  <a:latin typeface="Tahoma" panose="020B0604030504040204" pitchFamily="34" charset="0"/>
                </a:rPr>
                <a:t>3</a:t>
              </a:r>
              <a:r>
                <a:rPr kumimoji="0" lang="en-US" altLang="zh-CN" sz="1600">
                  <a:solidFill>
                    <a:srgbClr val="000000"/>
                  </a:solidFill>
                  <a:latin typeface="Tahoma" panose="020B0604030504040204" pitchFamily="34" charset="0"/>
                </a:rPr>
                <a:t>.e</a:t>
              </a:r>
              <a:endParaRPr kumimoji="0" lang="zh-CN" altLang="en-US" sz="1600">
                <a:solidFill>
                  <a:srgbClr val="000000"/>
                </a:solidFill>
                <a:latin typeface="Tahoma" panose="020B0604030504040204" pitchFamily="34" charset="0"/>
              </a:endParaRPr>
            </a:p>
          </p:txBody>
        </p:sp>
      </p:grpSp>
      <p:grpSp>
        <p:nvGrpSpPr>
          <p:cNvPr id="32881" name="组 2"/>
          <p:cNvGrpSpPr/>
          <p:nvPr/>
        </p:nvGrpSpPr>
        <p:grpSpPr bwMode="auto">
          <a:xfrm>
            <a:off x="2147888" y="3638550"/>
            <a:ext cx="2362200" cy="322263"/>
            <a:chOff x="2148016" y="3638550"/>
            <a:chExt cx="2362072" cy="321517"/>
          </a:xfrm>
        </p:grpSpPr>
        <p:sp>
          <p:nvSpPr>
            <p:cNvPr id="32883" name="Rectangle 225"/>
            <p:cNvSpPr>
              <a:spLocks noChangeArrowheads="1"/>
            </p:cNvSpPr>
            <p:nvPr/>
          </p:nvSpPr>
          <p:spPr bwMode="auto">
            <a:xfrm>
              <a:off x="2600428" y="3638550"/>
              <a:ext cx="1909660" cy="31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800" b="0">
                  <a:solidFill>
                    <a:srgbClr val="000000"/>
                  </a:solidFill>
                  <a:latin typeface="Tahoma" panose="020B0604030504040204" pitchFamily="34" charset="0"/>
                </a:rPr>
                <a:t>图</a:t>
              </a:r>
              <a:r>
                <a:rPr kumimoji="0" lang="en-US" altLang="zh-CN" sz="1800" b="0">
                  <a:solidFill>
                    <a:srgbClr val="000000"/>
                  </a:solidFill>
                  <a:latin typeface="Tahoma" panose="020B0604030504040204" pitchFamily="34" charset="0"/>
                </a:rPr>
                <a:t>1</a:t>
              </a:r>
              <a:r>
                <a:rPr kumimoji="0" lang="zh-CN" altLang="en-US" sz="1800" b="0">
                  <a:solidFill>
                    <a:srgbClr val="000000"/>
                  </a:solidFill>
                  <a:latin typeface="Tahoma" panose="020B0604030504040204" pitchFamily="34" charset="0"/>
                </a:rPr>
                <a:t>教师联系方式</a:t>
              </a:r>
            </a:p>
          </p:txBody>
        </p:sp>
        <p:sp>
          <p:nvSpPr>
            <p:cNvPr id="32884" name="矩形 18"/>
            <p:cNvSpPr>
              <a:spLocks noChangeArrowheads="1"/>
            </p:cNvSpPr>
            <p:nvPr/>
          </p:nvSpPr>
          <p:spPr bwMode="auto">
            <a:xfrm>
              <a:off x="2148016" y="3662550"/>
              <a:ext cx="890889"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zh-CN" altLang="zh-CN" sz="1600">
                  <a:solidFill>
                    <a:srgbClr val="000000"/>
                  </a:solidFill>
                  <a:latin typeface="Tahoma" panose="020B0604030504040204" pitchFamily="34" charset="0"/>
                </a:rPr>
                <a:t>3</a:t>
              </a:r>
              <a:r>
                <a:rPr kumimoji="0" lang="en-US" altLang="zh-CN" sz="1600">
                  <a:solidFill>
                    <a:srgbClr val="000000"/>
                  </a:solidFill>
                  <a:latin typeface="Tahoma" panose="020B0604030504040204" pitchFamily="34" charset="0"/>
                </a:rPr>
                <a:t>.d</a:t>
              </a:r>
              <a:endParaRPr kumimoji="0" lang="zh-CN" altLang="en-US" sz="1600">
                <a:solidFill>
                  <a:srgbClr val="000000"/>
                </a:solidFill>
                <a:latin typeface="Tahoma" panose="020B0604030504040204" pitchFamily="34" charset="0"/>
              </a:endParaRPr>
            </a:p>
          </p:txBody>
        </p:sp>
      </p:grpSp>
      <p:sp>
        <p:nvSpPr>
          <p:cNvPr id="32882" name="矩形 1"/>
          <p:cNvSpPr>
            <a:spLocks noChangeArrowheads="1"/>
          </p:cNvSpPr>
          <p:nvPr/>
        </p:nvSpPr>
        <p:spPr bwMode="auto">
          <a:xfrm>
            <a:off x="5543550" y="133350"/>
            <a:ext cx="354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二</a:t>
            </a:r>
            <a:r>
              <a:rPr kumimoji="0" lang="en-US" altLang="zh-CN" sz="2400">
                <a:solidFill>
                  <a:srgbClr val="800000"/>
                </a:solidFill>
                <a:latin typeface="黑体" panose="02010609060101010101" pitchFamily="49" charset="-122"/>
                <a:ea typeface="黑体" panose="02010609060101010101" pitchFamily="49" charset="-122"/>
              </a:rPr>
              <a:t> </a:t>
            </a:r>
            <a:r>
              <a:rPr kumimoji="0" lang="zh-CN" altLang="en-US" sz="2400">
                <a:solidFill>
                  <a:srgbClr val="800000"/>
                </a:solidFill>
                <a:latin typeface="黑体" panose="02010609060101010101" pitchFamily="49" charset="-122"/>
                <a:ea typeface="黑体" panose="02010609060101010101" pitchFamily="49" charset="-122"/>
              </a:rPr>
              <a:t>关系模型基本概念</a:t>
            </a:r>
            <a:endParaRPr kumimoji="0" lang="zh-CN" altLang="en-US" sz="2400">
              <a:solidFill>
                <a:srgbClr val="8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041"/>
                                        </p:tgtEl>
                                        <p:attrNameLst>
                                          <p:attrName>style.visibility</p:attrName>
                                        </p:attrNameLst>
                                      </p:cBhvr>
                                      <p:to>
                                        <p:strVal val="visible"/>
                                      </p:to>
                                    </p:set>
                                    <p:anim calcmode="lin" valueType="num">
                                      <p:cBhvr additive="base">
                                        <p:cTn id="7" dur="500" fill="hold"/>
                                        <p:tgtEl>
                                          <p:spTgt spid="154041"/>
                                        </p:tgtEl>
                                        <p:attrNameLst>
                                          <p:attrName>ppt_x</p:attrName>
                                        </p:attrNameLst>
                                      </p:cBhvr>
                                      <p:tavLst>
                                        <p:tav tm="0">
                                          <p:val>
                                            <p:strVal val="#ppt_x"/>
                                          </p:val>
                                        </p:tav>
                                        <p:tav tm="100000">
                                          <p:val>
                                            <p:strVal val="#ppt_x"/>
                                          </p:val>
                                        </p:tav>
                                      </p:tavLst>
                                    </p:anim>
                                    <p:anim calcmode="lin" valueType="num">
                                      <p:cBhvr additive="base">
                                        <p:cTn id="8" dur="500" fill="hold"/>
                                        <p:tgtEl>
                                          <p:spTgt spid="15404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4040"/>
                                        </p:tgtEl>
                                        <p:attrNameLst>
                                          <p:attrName>style.visibility</p:attrName>
                                        </p:attrNameLst>
                                      </p:cBhvr>
                                      <p:to>
                                        <p:strVal val="visible"/>
                                      </p:to>
                                    </p:set>
                                    <p:anim calcmode="lin" valueType="num">
                                      <p:cBhvr additive="base">
                                        <p:cTn id="11" dur="500" fill="hold"/>
                                        <p:tgtEl>
                                          <p:spTgt spid="154040"/>
                                        </p:tgtEl>
                                        <p:attrNameLst>
                                          <p:attrName>ppt_x</p:attrName>
                                        </p:attrNameLst>
                                      </p:cBhvr>
                                      <p:tavLst>
                                        <p:tav tm="0">
                                          <p:val>
                                            <p:strVal val="#ppt_x"/>
                                          </p:val>
                                        </p:tav>
                                        <p:tav tm="100000">
                                          <p:val>
                                            <p:strVal val="#ppt_x"/>
                                          </p:val>
                                        </p:tav>
                                      </p:tavLst>
                                    </p:anim>
                                    <p:anim calcmode="lin" valueType="num">
                                      <p:cBhvr additive="base">
                                        <p:cTn id="12" dur="500" fill="hold"/>
                                        <p:tgtEl>
                                          <p:spTgt spid="1540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4038"/>
                                        </p:tgtEl>
                                        <p:attrNameLst>
                                          <p:attrName>style.visibility</p:attrName>
                                        </p:attrNameLst>
                                      </p:cBhvr>
                                      <p:to>
                                        <p:strVal val="visible"/>
                                      </p:to>
                                    </p:set>
                                    <p:anim calcmode="lin" valueType="num">
                                      <p:cBhvr additive="base">
                                        <p:cTn id="15" dur="500" fill="hold"/>
                                        <p:tgtEl>
                                          <p:spTgt spid="154038"/>
                                        </p:tgtEl>
                                        <p:attrNameLst>
                                          <p:attrName>ppt_x</p:attrName>
                                        </p:attrNameLst>
                                      </p:cBhvr>
                                      <p:tavLst>
                                        <p:tav tm="0">
                                          <p:val>
                                            <p:strVal val="#ppt_x"/>
                                          </p:val>
                                        </p:tav>
                                        <p:tav tm="100000">
                                          <p:val>
                                            <p:strVal val="#ppt_x"/>
                                          </p:val>
                                        </p:tav>
                                      </p:tavLst>
                                    </p:anim>
                                    <p:anim calcmode="lin" valueType="num">
                                      <p:cBhvr additive="base">
                                        <p:cTn id="16" dur="500" fill="hold"/>
                                        <p:tgtEl>
                                          <p:spTgt spid="1540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4042"/>
                                        </p:tgtEl>
                                        <p:attrNameLst>
                                          <p:attrName>style.visibility</p:attrName>
                                        </p:attrNameLst>
                                      </p:cBhvr>
                                      <p:to>
                                        <p:strVal val="visible"/>
                                      </p:to>
                                    </p:set>
                                    <p:anim calcmode="lin" valueType="num">
                                      <p:cBhvr additive="base">
                                        <p:cTn id="19" dur="500" fill="hold"/>
                                        <p:tgtEl>
                                          <p:spTgt spid="154042"/>
                                        </p:tgtEl>
                                        <p:attrNameLst>
                                          <p:attrName>ppt_x</p:attrName>
                                        </p:attrNameLst>
                                      </p:cBhvr>
                                      <p:tavLst>
                                        <p:tav tm="0">
                                          <p:val>
                                            <p:strVal val="#ppt_x"/>
                                          </p:val>
                                        </p:tav>
                                        <p:tav tm="100000">
                                          <p:val>
                                            <p:strVal val="#ppt_x"/>
                                          </p:val>
                                        </p:tav>
                                      </p:tavLst>
                                    </p:anim>
                                    <p:anim calcmode="lin" valueType="num">
                                      <p:cBhvr additive="base">
                                        <p:cTn id="20" dur="500" fill="hold"/>
                                        <p:tgtEl>
                                          <p:spTgt spid="1540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4044"/>
                                        </p:tgtEl>
                                        <p:attrNameLst>
                                          <p:attrName>style.visibility</p:attrName>
                                        </p:attrNameLst>
                                      </p:cBhvr>
                                      <p:to>
                                        <p:strVal val="visible"/>
                                      </p:to>
                                    </p:set>
                                    <p:anim calcmode="lin" valueType="num">
                                      <p:cBhvr additive="base">
                                        <p:cTn id="23" dur="500" fill="hold"/>
                                        <p:tgtEl>
                                          <p:spTgt spid="154044"/>
                                        </p:tgtEl>
                                        <p:attrNameLst>
                                          <p:attrName>ppt_x</p:attrName>
                                        </p:attrNameLst>
                                      </p:cBhvr>
                                      <p:tavLst>
                                        <p:tav tm="0">
                                          <p:val>
                                            <p:strVal val="#ppt_x"/>
                                          </p:val>
                                        </p:tav>
                                        <p:tav tm="100000">
                                          <p:val>
                                            <p:strVal val="#ppt_x"/>
                                          </p:val>
                                        </p:tav>
                                      </p:tavLst>
                                    </p:anim>
                                    <p:anim calcmode="lin" valueType="num">
                                      <p:cBhvr additive="base">
                                        <p:cTn id="24" dur="500" fill="hold"/>
                                        <p:tgtEl>
                                          <p:spTgt spid="1540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4043"/>
                                        </p:tgtEl>
                                        <p:attrNameLst>
                                          <p:attrName>style.visibility</p:attrName>
                                        </p:attrNameLst>
                                      </p:cBhvr>
                                      <p:to>
                                        <p:strVal val="visible"/>
                                      </p:to>
                                    </p:set>
                                    <p:anim calcmode="lin" valueType="num">
                                      <p:cBhvr additive="base">
                                        <p:cTn id="27" dur="500" fill="hold"/>
                                        <p:tgtEl>
                                          <p:spTgt spid="154043"/>
                                        </p:tgtEl>
                                        <p:attrNameLst>
                                          <p:attrName>ppt_x</p:attrName>
                                        </p:attrNameLst>
                                      </p:cBhvr>
                                      <p:tavLst>
                                        <p:tav tm="0">
                                          <p:val>
                                            <p:strVal val="#ppt_x"/>
                                          </p:val>
                                        </p:tav>
                                        <p:tav tm="100000">
                                          <p:val>
                                            <p:strVal val="#ppt_x"/>
                                          </p:val>
                                        </p:tav>
                                      </p:tavLst>
                                    </p:anim>
                                    <p:anim calcmode="lin" valueType="num">
                                      <p:cBhvr additive="base">
                                        <p:cTn id="28" dur="500" fill="hold"/>
                                        <p:tgtEl>
                                          <p:spTgt spid="154043"/>
                                        </p:tgtEl>
                                        <p:attrNameLst>
                                          <p:attrName>ppt_y</p:attrName>
                                        </p:attrNameLst>
                                      </p:cBhvr>
                                      <p:tavLst>
                                        <p:tav tm="0">
                                          <p:val>
                                            <p:strVal val="1+#ppt_h/2"/>
                                          </p:val>
                                        </p:tav>
                                        <p:tav tm="100000">
                                          <p:val>
                                            <p:strVal val="#ppt_y"/>
                                          </p:val>
                                        </p:tav>
                                      </p:tavLst>
                                    </p:anim>
                                  </p:childTnLst>
                                </p:cTn>
                              </p:par>
                              <p:par>
                                <p:cTn id="29" presetID="3" presetClass="entr" presetSubtype="1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linds(horizontal)">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41" grpId="0" animBg="1"/>
      <p:bldP spid="154042" grpId="0" animBg="1"/>
      <p:bldP spid="154043" grpId="0"/>
      <p:bldP spid="154044" grpId="0"/>
      <p:bldP spid="2" grpId="0"/>
      <p:bldP spid="20" grpId="0"/>
      <p:bldP spid="21" grpId="0" animBg="1"/>
      <p:bldP spid="2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3904291B-CCCD-4B45-A2E6-0FDC12DECBF3}" type="slidenum">
              <a:rPr kumimoji="0" lang="zh-CN" altLang="en-US" sz="1400"/>
              <a:t>112</a:t>
            </a:fld>
            <a:endParaRPr kumimoji="0" lang="en-US" altLang="zh-CN" sz="1400"/>
          </a:p>
        </p:txBody>
      </p:sp>
      <p:sp>
        <p:nvSpPr>
          <p:cNvPr id="33795" name="Rectangle 2"/>
          <p:cNvSpPr>
            <a:spLocks noGrp="1" noChangeArrowheads="1"/>
          </p:cNvSpPr>
          <p:nvPr>
            <p:ph type="title"/>
          </p:nvPr>
        </p:nvSpPr>
        <p:spPr>
          <a:xfrm>
            <a:off x="214313" y="173038"/>
            <a:ext cx="7772400" cy="447675"/>
          </a:xfrm>
        </p:spPr>
        <p:txBody>
          <a:bodyPr/>
          <a:lstStyle/>
          <a:p>
            <a:pPr algn="l"/>
            <a:r>
              <a:rPr kumimoji="0" lang="zh-CN" altLang="en-US" sz="3200" b="1">
                <a:latin typeface="黑体" panose="02010609060101010101" pitchFamily="49" charset="-122"/>
                <a:ea typeface="黑体" panose="02010609060101010101" pitchFamily="49" charset="-122"/>
              </a:rPr>
              <a:t>三</a:t>
            </a:r>
            <a:r>
              <a:rPr kumimoji="0" lang="en-US" altLang="zh-CN" sz="3200" b="1">
                <a:latin typeface="黑体" panose="02010609060101010101" pitchFamily="49" charset="-122"/>
                <a:ea typeface="黑体" panose="02010609060101010101" pitchFamily="49" charset="-122"/>
              </a:rPr>
              <a:t> </a:t>
            </a:r>
            <a:r>
              <a:rPr kumimoji="0" lang="zh-CN" altLang="en-US" sz="3200" b="1">
                <a:latin typeface="黑体" panose="02010609060101010101" pitchFamily="49" charset="-122"/>
                <a:ea typeface="黑体" panose="02010609060101010101" pitchFamily="49" charset="-122"/>
              </a:rPr>
              <a:t>码与模式图</a:t>
            </a:r>
          </a:p>
        </p:txBody>
      </p:sp>
      <p:graphicFrame>
        <p:nvGraphicFramePr>
          <p:cNvPr id="155738" name="Group 90"/>
          <p:cNvGraphicFramePr>
            <a:graphicFrameLocks noGrp="1"/>
          </p:cNvGraphicFramePr>
          <p:nvPr/>
        </p:nvGraphicFramePr>
        <p:xfrm>
          <a:off x="417513" y="2317750"/>
          <a:ext cx="4695825" cy="787400"/>
        </p:xfrm>
        <a:graphic>
          <a:graphicData uri="http://schemas.openxmlformats.org/drawingml/2006/table">
            <a:tbl>
              <a:tblPr/>
              <a:tblGrid>
                <a:gridCol w="714375">
                  <a:extLst>
                    <a:ext uri="{9D8B030D-6E8A-4147-A177-3AD203B41FA5}">
                      <a16:colId xmlns:a16="http://schemas.microsoft.com/office/drawing/2014/main" val="20000"/>
                    </a:ext>
                  </a:extLst>
                </a:gridCol>
                <a:gridCol w="617537">
                  <a:extLst>
                    <a:ext uri="{9D8B030D-6E8A-4147-A177-3AD203B41FA5}">
                      <a16:colId xmlns:a16="http://schemas.microsoft.com/office/drawing/2014/main" val="20001"/>
                    </a:ext>
                  </a:extLst>
                </a:gridCol>
                <a:gridCol w="1350963">
                  <a:extLst>
                    <a:ext uri="{9D8B030D-6E8A-4147-A177-3AD203B41FA5}">
                      <a16:colId xmlns:a16="http://schemas.microsoft.com/office/drawing/2014/main" val="20002"/>
                    </a:ext>
                  </a:extLst>
                </a:gridCol>
                <a:gridCol w="784225">
                  <a:extLst>
                    <a:ext uri="{9D8B030D-6E8A-4147-A177-3AD203B41FA5}">
                      <a16:colId xmlns:a16="http://schemas.microsoft.com/office/drawing/2014/main" val="20003"/>
                    </a:ext>
                  </a:extLst>
                </a:gridCol>
                <a:gridCol w="1228725">
                  <a:extLst>
                    <a:ext uri="{9D8B030D-6E8A-4147-A177-3AD203B41FA5}">
                      <a16:colId xmlns:a16="http://schemas.microsoft.com/office/drawing/2014/main" val="20004"/>
                    </a:ext>
                  </a:extLst>
                </a:gridCol>
              </a:tblGrid>
              <a:tr h="27305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教师编号</a:t>
                      </a:r>
                      <a:endParaRPr kumimoji="0" lang="zh-CN" altLang="en-US"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教师名</a:t>
                      </a:r>
                      <a:endParaRPr kumimoji="0" lang="zh-CN" altLang="en-US"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身份证号</a:t>
                      </a:r>
                      <a:endParaRPr kumimoji="0" lang="zh-CN" altLang="en-US"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护照号</a:t>
                      </a:r>
                      <a:endParaRPr kumimoji="0" lang="zh-CN" altLang="en-US"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医保卡</a:t>
                      </a:r>
                      <a:endParaRPr kumimoji="0" lang="zh-CN" altLang="en-US"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9875">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1001</a:t>
                      </a:r>
                      <a:endParaRPr kumimoji="0" lang="en-US" altLang="zh-CN"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张三</a:t>
                      </a:r>
                      <a:endParaRPr kumimoji="0" lang="zh-CN" altLang="en-US"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201202199009090371</a:t>
                      </a:r>
                      <a:endParaRPr kumimoji="0" lang="en-US" altLang="zh-CN"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G10221466</a:t>
                      </a:r>
                      <a:endParaRPr kumimoji="0" lang="en-US" altLang="zh-CN"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S231456756655656</a:t>
                      </a:r>
                      <a:endParaRPr kumimoji="0" lang="en-US" altLang="zh-CN"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1002</a:t>
                      </a:r>
                      <a:endParaRPr kumimoji="0" lang="en-US" altLang="zh-CN"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李四</a:t>
                      </a:r>
                      <a:endParaRPr kumimoji="0" lang="zh-CN" altLang="en-US"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201202199091212370</a:t>
                      </a:r>
                      <a:endParaRPr kumimoji="0" lang="en-US" altLang="zh-CN"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G34431244</a:t>
                      </a:r>
                      <a:endParaRPr kumimoji="0" lang="en-US" altLang="zh-CN"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S675697031277755</a:t>
                      </a:r>
                      <a:endParaRPr kumimoji="0" lang="en-US" altLang="zh-CN" sz="2000" b="0" i="0" u="none" strike="noStrike" cap="none" normalizeH="0" baseline="0">
                        <a:ln>
                          <a:noFill/>
                        </a:ln>
                        <a:solidFill>
                          <a:srgbClr val="0066FF"/>
                        </a:solidFill>
                        <a:effectLst/>
                        <a:latin typeface="Tahoma" panose="020B0604030504040204" pitchFamily="34" charset="0"/>
                        <a:ea typeface="宋体" panose="02010600030101010101" pitchFamily="2" charset="-122"/>
                      </a:endParaRPr>
                    </a:p>
                  </a:txBody>
                  <a:tcPr marT="45757" marB="457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3822" name="AutoShape 70"/>
          <p:cNvSpPr>
            <a:spLocks noChangeArrowheads="1"/>
          </p:cNvSpPr>
          <p:nvPr/>
        </p:nvSpPr>
        <p:spPr bwMode="auto">
          <a:xfrm>
            <a:off x="61913" y="985838"/>
            <a:ext cx="3419475" cy="982662"/>
          </a:xfrm>
          <a:prstGeom prst="cloudCallout">
            <a:avLst>
              <a:gd name="adj1" fmla="val -45449"/>
              <a:gd name="adj2" fmla="val 8057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什么是关系的主码</a:t>
            </a:r>
            <a:r>
              <a:rPr kumimoji="0" lang="en-US" altLang="zh-CN" sz="1600">
                <a:latin typeface="Tahoma" panose="020B0604030504040204" pitchFamily="34" charset="0"/>
              </a:rPr>
              <a:t>(</a:t>
            </a:r>
            <a:r>
              <a:rPr kumimoji="0" lang="zh-CN" altLang="en-US" sz="1600">
                <a:latin typeface="Tahoma" panose="020B0604030504040204" pitchFamily="34" charset="0"/>
              </a:rPr>
              <a:t>键</a:t>
            </a:r>
            <a:r>
              <a:rPr kumimoji="0" lang="en-US" altLang="zh-CN" sz="1600">
                <a:latin typeface="Tahoma" panose="020B0604030504040204" pitchFamily="34" charset="0"/>
              </a:rPr>
              <a:t>)</a:t>
            </a:r>
            <a:r>
              <a:rPr kumimoji="0" lang="zh-CN" altLang="zh-CN" sz="1600">
                <a:latin typeface="Tahoma" panose="020B0604030504040204" pitchFamily="34" charset="0"/>
              </a:rPr>
              <a:t>、</a:t>
            </a:r>
            <a:r>
              <a:rPr kumimoji="0" lang="zh-CN" altLang="en-US" sz="1600">
                <a:latin typeface="Tahoma" panose="020B0604030504040204" pitchFamily="34" charset="0"/>
              </a:rPr>
              <a:t>超码和候选码，各自特点和作用？</a:t>
            </a:r>
          </a:p>
        </p:txBody>
      </p:sp>
      <p:sp>
        <p:nvSpPr>
          <p:cNvPr id="33823" name="Rectangle 72"/>
          <p:cNvSpPr>
            <a:spLocks noChangeArrowheads="1"/>
          </p:cNvSpPr>
          <p:nvPr/>
        </p:nvSpPr>
        <p:spPr bwMode="auto">
          <a:xfrm>
            <a:off x="985838" y="2003425"/>
            <a:ext cx="14287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b="0">
                <a:solidFill>
                  <a:srgbClr val="0066FF"/>
                </a:solidFill>
                <a:latin typeface="Tahoma" panose="020B0604030504040204" pitchFamily="34" charset="0"/>
              </a:rPr>
              <a:t>该关系的特点？</a:t>
            </a:r>
          </a:p>
        </p:txBody>
      </p:sp>
      <p:pic>
        <p:nvPicPr>
          <p:cNvPr id="33824" name="Picture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3578225"/>
            <a:ext cx="55276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5" name="Rectangle 85"/>
          <p:cNvSpPr>
            <a:spLocks noChangeArrowheads="1"/>
          </p:cNvSpPr>
          <p:nvPr/>
        </p:nvSpPr>
        <p:spPr bwMode="auto">
          <a:xfrm>
            <a:off x="1763713" y="3094038"/>
            <a:ext cx="1581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400" b="0">
                <a:solidFill>
                  <a:srgbClr val="0066FF"/>
                </a:solidFill>
                <a:latin typeface="Tahoma" panose="020B0604030504040204" pitchFamily="34" charset="0"/>
              </a:rPr>
              <a:t>图</a:t>
            </a:r>
            <a:r>
              <a:rPr kumimoji="0" lang="en-US" altLang="zh-CN" sz="1400" b="0">
                <a:solidFill>
                  <a:srgbClr val="0066FF"/>
                </a:solidFill>
                <a:latin typeface="Tahoma" panose="020B0604030504040204" pitchFamily="34" charset="0"/>
              </a:rPr>
              <a:t>3 </a:t>
            </a:r>
            <a:r>
              <a:rPr kumimoji="0" lang="zh-CN" altLang="en-US" sz="1400" b="0">
                <a:solidFill>
                  <a:srgbClr val="0066FF"/>
                </a:solidFill>
                <a:latin typeface="Tahoma" panose="020B0604030504040204" pitchFamily="34" charset="0"/>
              </a:rPr>
              <a:t>教师基本信息</a:t>
            </a:r>
          </a:p>
        </p:txBody>
      </p:sp>
      <p:sp>
        <p:nvSpPr>
          <p:cNvPr id="33826" name="Rectangle 91"/>
          <p:cNvSpPr>
            <a:spLocks noChangeArrowheads="1"/>
          </p:cNvSpPr>
          <p:nvPr/>
        </p:nvSpPr>
        <p:spPr bwMode="auto">
          <a:xfrm>
            <a:off x="3141663" y="636588"/>
            <a:ext cx="3416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800">
                <a:solidFill>
                  <a:schemeClr val="tx2"/>
                </a:solidFill>
                <a:latin typeface="黑体" panose="02010609060101010101" pitchFamily="49" charset="-122"/>
                <a:ea typeface="黑体" panose="02010609060101010101" pitchFamily="49" charset="-122"/>
              </a:rPr>
              <a:t>3</a:t>
            </a:r>
            <a:r>
              <a:rPr kumimoji="0" lang="en-US" altLang="zh-CN" sz="2800">
                <a:solidFill>
                  <a:schemeClr val="tx2"/>
                </a:solidFill>
                <a:latin typeface="黑体" panose="02010609060101010101" pitchFamily="49" charset="-122"/>
                <a:ea typeface="黑体" panose="02010609060101010101" pitchFamily="49" charset="-122"/>
              </a:rPr>
              <a:t>.1 </a:t>
            </a:r>
            <a:r>
              <a:rPr kumimoji="0" lang="zh-CN" altLang="en-US" sz="2800">
                <a:solidFill>
                  <a:schemeClr val="tx2"/>
                </a:solidFill>
                <a:latin typeface="黑体" panose="02010609060101010101" pitchFamily="49" charset="-122"/>
                <a:ea typeface="黑体" panose="02010609060101010101" pitchFamily="49" charset="-122"/>
              </a:rPr>
              <a:t>主码完整性约束</a:t>
            </a:r>
            <a:endParaRPr kumimoji="0" lang="en-US" altLang="zh-CN" sz="2800">
              <a:solidFill>
                <a:schemeClr val="tx2"/>
              </a:solidFill>
              <a:latin typeface="黑体" panose="02010609060101010101" pitchFamily="49" charset="-122"/>
              <a:ea typeface="黑体" panose="02010609060101010101" pitchFamily="49" charset="-122"/>
            </a:endParaRPr>
          </a:p>
        </p:txBody>
      </p:sp>
      <p:sp>
        <p:nvSpPr>
          <p:cNvPr id="155740" name="Rectangle 92"/>
          <p:cNvSpPr>
            <a:spLocks noChangeArrowheads="1"/>
          </p:cNvSpPr>
          <p:nvPr/>
        </p:nvSpPr>
        <p:spPr bwMode="auto">
          <a:xfrm>
            <a:off x="2460625" y="2008188"/>
            <a:ext cx="2820988"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b="0">
                <a:solidFill>
                  <a:schemeClr val="tx2"/>
                </a:solidFill>
                <a:latin typeface="Tahoma" panose="020B0604030504040204" pitchFamily="34" charset="0"/>
              </a:rPr>
              <a:t>具有多</a:t>
            </a:r>
            <a:r>
              <a:rPr kumimoji="0" lang="en-US" altLang="zh-CN" sz="1400" b="0">
                <a:solidFill>
                  <a:schemeClr val="tx2"/>
                </a:solidFill>
                <a:latin typeface="Tahoma" panose="020B0604030504040204" pitchFamily="34" charset="0"/>
              </a:rPr>
              <a:t>(4)</a:t>
            </a:r>
            <a:r>
              <a:rPr kumimoji="0" lang="zh-CN" altLang="en-US" sz="1400" b="0">
                <a:solidFill>
                  <a:schemeClr val="tx2"/>
                </a:solidFill>
                <a:latin typeface="Tahoma" panose="020B0604030504040204" pitchFamily="34" charset="0"/>
              </a:rPr>
              <a:t>个候选码，多个超码！</a:t>
            </a:r>
          </a:p>
        </p:txBody>
      </p:sp>
      <p:sp>
        <p:nvSpPr>
          <p:cNvPr id="15" name="Rectangle 92"/>
          <p:cNvSpPr>
            <a:spLocks noChangeArrowheads="1"/>
          </p:cNvSpPr>
          <p:nvPr/>
        </p:nvSpPr>
        <p:spPr bwMode="auto">
          <a:xfrm>
            <a:off x="373063" y="3400425"/>
            <a:ext cx="413385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1400" b="0">
                <a:solidFill>
                  <a:schemeClr val="tx2"/>
                </a:solidFill>
                <a:latin typeface="Tahoma" panose="020B0604030504040204" pitchFamily="34" charset="0"/>
              </a:rPr>
              <a:t>但一个关系仅允许有唯一的主码，区分不同原组！</a:t>
            </a:r>
          </a:p>
        </p:txBody>
      </p:sp>
      <p:pic>
        <p:nvPicPr>
          <p:cNvPr id="33829" name="Picture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75" y="1076325"/>
            <a:ext cx="38227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16"/>
          <p:cNvSpPr>
            <a:spLocks noChangeShapeType="1"/>
          </p:cNvSpPr>
          <p:nvPr/>
        </p:nvSpPr>
        <p:spPr bwMode="auto">
          <a:xfrm flipV="1">
            <a:off x="5267325" y="1301750"/>
            <a:ext cx="614363" cy="1270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33831"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3832225"/>
            <a:ext cx="3019425"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16"/>
          <p:cNvSpPr>
            <a:spLocks noChangeShapeType="1"/>
          </p:cNvSpPr>
          <p:nvPr/>
        </p:nvSpPr>
        <p:spPr bwMode="auto">
          <a:xfrm>
            <a:off x="6021388" y="4094163"/>
            <a:ext cx="506412" cy="476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33" name="矩形 18"/>
          <p:cNvSpPr>
            <a:spLocks noChangeArrowheads="1"/>
          </p:cNvSpPr>
          <p:nvPr/>
        </p:nvSpPr>
        <p:spPr bwMode="auto">
          <a:xfrm>
            <a:off x="1257300" y="3121025"/>
            <a:ext cx="874713" cy="298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b="0">
                <a:solidFill>
                  <a:srgbClr val="000000"/>
                </a:solidFill>
                <a:latin typeface="Tahoma" panose="020B0604030504040204" pitchFamily="34" charset="0"/>
              </a:rPr>
              <a:t>案例</a:t>
            </a:r>
            <a:r>
              <a:rPr kumimoji="0" lang="en-US" altLang="zh-CN" sz="1600" b="0">
                <a:solidFill>
                  <a:srgbClr val="000000"/>
                </a:solidFill>
                <a:latin typeface="Tahoma" panose="020B0604030504040204" pitchFamily="34" charset="0"/>
              </a:rPr>
              <a:t>4.a</a:t>
            </a:r>
            <a:endParaRPr kumimoji="0" lang="zh-CN" altLang="en-US" sz="1600" b="0">
              <a:solidFill>
                <a:srgbClr val="000000"/>
              </a:solidFill>
              <a:latin typeface="Tahoma" panose="020B0604030504040204" pitchFamily="34" charset="0"/>
            </a:endParaRPr>
          </a:p>
        </p:txBody>
      </p:sp>
      <p:sp>
        <p:nvSpPr>
          <p:cNvPr id="33834" name="矩形 18"/>
          <p:cNvSpPr>
            <a:spLocks noChangeArrowheads="1"/>
          </p:cNvSpPr>
          <p:nvPr/>
        </p:nvSpPr>
        <p:spPr bwMode="auto">
          <a:xfrm>
            <a:off x="6067425" y="3363913"/>
            <a:ext cx="881063" cy="296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b="0">
                <a:solidFill>
                  <a:srgbClr val="000000"/>
                </a:solidFill>
                <a:latin typeface="Tahoma" panose="020B0604030504040204" pitchFamily="34" charset="0"/>
              </a:rPr>
              <a:t>案例</a:t>
            </a:r>
            <a:r>
              <a:rPr kumimoji="0" lang="en-US" altLang="zh-CN" sz="1600" b="0">
                <a:solidFill>
                  <a:srgbClr val="000000"/>
                </a:solidFill>
                <a:latin typeface="Tahoma" panose="020B0604030504040204" pitchFamily="34" charset="0"/>
              </a:rPr>
              <a:t>4.b</a:t>
            </a:r>
            <a:endParaRPr kumimoji="0" lang="zh-CN" altLang="en-US" sz="1600" b="0">
              <a:solidFill>
                <a:srgbClr val="000000"/>
              </a:solidFill>
              <a:latin typeface="Tahoma" panose="020B0604030504040204" pitchFamily="34" charset="0"/>
            </a:endParaRPr>
          </a:p>
        </p:txBody>
      </p:sp>
      <p:sp>
        <p:nvSpPr>
          <p:cNvPr id="33835" name="矩形 18"/>
          <p:cNvSpPr>
            <a:spLocks noChangeArrowheads="1"/>
          </p:cNvSpPr>
          <p:nvPr/>
        </p:nvSpPr>
        <p:spPr bwMode="auto">
          <a:xfrm>
            <a:off x="1789113" y="6157913"/>
            <a:ext cx="892175" cy="296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b="0">
                <a:solidFill>
                  <a:srgbClr val="000000"/>
                </a:solidFill>
                <a:latin typeface="Tahoma" panose="020B0604030504040204" pitchFamily="34" charset="0"/>
              </a:rPr>
              <a:t>案例</a:t>
            </a:r>
            <a:r>
              <a:rPr kumimoji="0" lang="en-US" altLang="zh-CN" sz="1600" b="0">
                <a:solidFill>
                  <a:srgbClr val="000000"/>
                </a:solidFill>
                <a:latin typeface="Tahoma" panose="020B0604030504040204" pitchFamily="34" charset="0"/>
              </a:rPr>
              <a:t>4.c</a:t>
            </a:r>
            <a:endParaRPr kumimoji="0" lang="zh-CN" altLang="en-US" sz="1600" b="0">
              <a:solidFill>
                <a:srgbClr val="000000"/>
              </a:solidFill>
              <a:latin typeface="Tahoma" panose="020B0604030504040204" pitchFamily="34" charset="0"/>
            </a:endParaRPr>
          </a:p>
        </p:txBody>
      </p:sp>
      <p:sp>
        <p:nvSpPr>
          <p:cNvPr id="33836" name="矩形 18"/>
          <p:cNvSpPr>
            <a:spLocks noChangeArrowheads="1"/>
          </p:cNvSpPr>
          <p:nvPr/>
        </p:nvSpPr>
        <p:spPr bwMode="auto">
          <a:xfrm>
            <a:off x="6246813" y="6188075"/>
            <a:ext cx="881062" cy="296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b="0">
                <a:solidFill>
                  <a:srgbClr val="000000"/>
                </a:solidFill>
                <a:latin typeface="Tahoma" panose="020B0604030504040204" pitchFamily="34" charset="0"/>
              </a:rPr>
              <a:t>案例</a:t>
            </a:r>
            <a:r>
              <a:rPr kumimoji="0" lang="en-US" altLang="zh-CN" sz="1600" b="0">
                <a:solidFill>
                  <a:srgbClr val="000000"/>
                </a:solidFill>
                <a:latin typeface="Tahoma" panose="020B0604030504040204" pitchFamily="34" charset="0"/>
              </a:rPr>
              <a:t>4.d</a:t>
            </a:r>
            <a:endParaRPr kumimoji="0" lang="zh-CN" altLang="en-US" sz="1600" b="0">
              <a:solidFill>
                <a:srgbClr val="0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5740"/>
                                        </p:tgtEl>
                                        <p:attrNameLst>
                                          <p:attrName>style.visibility</p:attrName>
                                        </p:attrNameLst>
                                      </p:cBhvr>
                                      <p:to>
                                        <p:strVal val="visible"/>
                                      </p:to>
                                    </p:set>
                                    <p:anim calcmode="lin" valueType="num">
                                      <p:cBhvr additive="base">
                                        <p:cTn id="7" dur="500" fill="hold"/>
                                        <p:tgtEl>
                                          <p:spTgt spid="155740"/>
                                        </p:tgtEl>
                                        <p:attrNameLst>
                                          <p:attrName>ppt_x</p:attrName>
                                        </p:attrNameLst>
                                      </p:cBhvr>
                                      <p:tavLst>
                                        <p:tav tm="0">
                                          <p:val>
                                            <p:strVal val="#ppt_x"/>
                                          </p:val>
                                        </p:tav>
                                        <p:tav tm="100000">
                                          <p:val>
                                            <p:strVal val="#ppt_x"/>
                                          </p:val>
                                        </p:tav>
                                      </p:tavLst>
                                    </p:anim>
                                    <p:anim calcmode="lin" valueType="num">
                                      <p:cBhvr additive="base">
                                        <p:cTn id="8" dur="500" fill="hold"/>
                                        <p:tgtEl>
                                          <p:spTgt spid="1557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3" presetClass="entr" presetSubtype="1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740" grpId="0"/>
      <p:bldP spid="1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A5C7007D-E5EE-4C14-BAA2-A7D5EEF6D118}" type="slidenum">
              <a:rPr kumimoji="0" lang="zh-CN" altLang="en-US" sz="1400"/>
              <a:t>113</a:t>
            </a:fld>
            <a:endParaRPr kumimoji="0" lang="en-US" altLang="zh-CN" sz="1400"/>
          </a:p>
        </p:txBody>
      </p:sp>
      <p:pic>
        <p:nvPicPr>
          <p:cNvPr id="3481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4841875"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975" y="3286125"/>
            <a:ext cx="3086100"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3800475"/>
            <a:ext cx="30099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AutoShape 4"/>
          <p:cNvSpPr>
            <a:spLocks noChangeArrowheads="1"/>
          </p:cNvSpPr>
          <p:nvPr/>
        </p:nvSpPr>
        <p:spPr bwMode="auto">
          <a:xfrm>
            <a:off x="5826125" y="1374775"/>
            <a:ext cx="2822575" cy="1047750"/>
          </a:xfrm>
          <a:prstGeom prst="cloudCallout">
            <a:avLst>
              <a:gd name="adj1" fmla="val 49773"/>
              <a:gd name="adj2" fmla="val 83292"/>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图</a:t>
            </a:r>
            <a:r>
              <a:rPr kumimoji="0" lang="en-US" altLang="zh-CN" sz="1600">
                <a:latin typeface="Tahoma" panose="020B0604030504040204" pitchFamily="34" charset="0"/>
              </a:rPr>
              <a:t>2-7</a:t>
            </a:r>
            <a:r>
              <a:rPr kumimoji="0" lang="zh-CN" altLang="en-US" sz="1600">
                <a:latin typeface="Tahoma" panose="020B0604030504040204" pitchFamily="34" charset="0"/>
              </a:rPr>
              <a:t>描述的数据任课关系，还需要哪些关系来支撑？ </a:t>
            </a:r>
          </a:p>
        </p:txBody>
      </p:sp>
      <p:grpSp>
        <p:nvGrpSpPr>
          <p:cNvPr id="157728" name="Group 32"/>
          <p:cNvGrpSpPr/>
          <p:nvPr/>
        </p:nvGrpSpPr>
        <p:grpSpPr bwMode="auto">
          <a:xfrm>
            <a:off x="433388" y="781050"/>
            <a:ext cx="8283575" cy="5659438"/>
            <a:chOff x="273" y="492"/>
            <a:chExt cx="5218" cy="3565"/>
          </a:xfrm>
        </p:grpSpPr>
        <p:sp>
          <p:nvSpPr>
            <p:cNvPr id="34834" name="Line 11"/>
            <p:cNvSpPr>
              <a:spLocks noChangeShapeType="1"/>
            </p:cNvSpPr>
            <p:nvPr/>
          </p:nvSpPr>
          <p:spPr bwMode="auto">
            <a:xfrm flipV="1">
              <a:off x="1638" y="2214"/>
              <a:ext cx="1986" cy="299"/>
            </a:xfrm>
            <a:prstGeom prst="line">
              <a:avLst/>
            </a:prstGeom>
            <a:noFill/>
            <a:ln w="9525">
              <a:solidFill>
                <a:srgbClr val="0066FF"/>
              </a:solidFill>
              <a:prstDash val="dash"/>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35" name="AutoShape 12"/>
            <p:cNvSpPr/>
            <p:nvPr/>
          </p:nvSpPr>
          <p:spPr bwMode="auto">
            <a:xfrm>
              <a:off x="3450" y="2934"/>
              <a:ext cx="96" cy="576"/>
            </a:xfrm>
            <a:prstGeom prst="rightBrace">
              <a:avLst>
                <a:gd name="adj1" fmla="val 500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nvGrpSpPr>
            <p:cNvPr id="34836" name="Group 23"/>
            <p:cNvGrpSpPr/>
            <p:nvPr/>
          </p:nvGrpSpPr>
          <p:grpSpPr bwMode="auto">
            <a:xfrm>
              <a:off x="402" y="492"/>
              <a:ext cx="4824" cy="1632"/>
              <a:chOff x="402" y="492"/>
              <a:chExt cx="4824" cy="1632"/>
            </a:xfrm>
          </p:grpSpPr>
          <p:grpSp>
            <p:nvGrpSpPr>
              <p:cNvPr id="34844" name="Group 17"/>
              <p:cNvGrpSpPr/>
              <p:nvPr/>
            </p:nvGrpSpPr>
            <p:grpSpPr bwMode="auto">
              <a:xfrm>
                <a:off x="3990" y="2028"/>
                <a:ext cx="1236" cy="96"/>
                <a:chOff x="3990" y="2028"/>
                <a:chExt cx="1236" cy="96"/>
              </a:xfrm>
            </p:grpSpPr>
            <p:sp>
              <p:nvSpPr>
                <p:cNvPr id="34850" name="Line 14"/>
                <p:cNvSpPr>
                  <a:spLocks noChangeShapeType="1"/>
                </p:cNvSpPr>
                <p:nvPr/>
              </p:nvSpPr>
              <p:spPr bwMode="auto">
                <a:xfrm>
                  <a:off x="4026" y="2028"/>
                  <a:ext cx="1164"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1" name="Line 15"/>
                <p:cNvSpPr>
                  <a:spLocks noChangeShapeType="1"/>
                </p:cNvSpPr>
                <p:nvPr/>
              </p:nvSpPr>
              <p:spPr bwMode="auto">
                <a:xfrm flipH="1">
                  <a:off x="3990" y="2028"/>
                  <a:ext cx="42" cy="96"/>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52" name="Line 16"/>
                <p:cNvSpPr>
                  <a:spLocks noChangeShapeType="1"/>
                </p:cNvSpPr>
                <p:nvPr/>
              </p:nvSpPr>
              <p:spPr bwMode="auto">
                <a:xfrm>
                  <a:off x="5196" y="2028"/>
                  <a:ext cx="30" cy="9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4845" name="Group 18"/>
              <p:cNvGrpSpPr/>
              <p:nvPr/>
            </p:nvGrpSpPr>
            <p:grpSpPr bwMode="auto">
              <a:xfrm>
                <a:off x="402" y="492"/>
                <a:ext cx="1236" cy="96"/>
                <a:chOff x="3990" y="2028"/>
                <a:chExt cx="1236" cy="96"/>
              </a:xfrm>
            </p:grpSpPr>
            <p:sp>
              <p:nvSpPr>
                <p:cNvPr id="34847" name="Line 19"/>
                <p:cNvSpPr>
                  <a:spLocks noChangeShapeType="1"/>
                </p:cNvSpPr>
                <p:nvPr/>
              </p:nvSpPr>
              <p:spPr bwMode="auto">
                <a:xfrm>
                  <a:off x="4026" y="2028"/>
                  <a:ext cx="1164"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8" name="Line 20"/>
                <p:cNvSpPr>
                  <a:spLocks noChangeShapeType="1"/>
                </p:cNvSpPr>
                <p:nvPr/>
              </p:nvSpPr>
              <p:spPr bwMode="auto">
                <a:xfrm flipH="1">
                  <a:off x="3990" y="2028"/>
                  <a:ext cx="42" cy="96"/>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9" name="Line 21"/>
                <p:cNvSpPr>
                  <a:spLocks noChangeShapeType="1"/>
                </p:cNvSpPr>
                <p:nvPr/>
              </p:nvSpPr>
              <p:spPr bwMode="auto">
                <a:xfrm>
                  <a:off x="5196" y="2028"/>
                  <a:ext cx="30" cy="9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4846" name="Line 22"/>
              <p:cNvSpPr>
                <a:spLocks noChangeShapeType="1"/>
              </p:cNvSpPr>
              <p:nvPr/>
            </p:nvSpPr>
            <p:spPr bwMode="auto">
              <a:xfrm flipH="1" flipV="1">
                <a:off x="1020" y="510"/>
                <a:ext cx="3570" cy="1518"/>
              </a:xfrm>
              <a:prstGeom prst="line">
                <a:avLst/>
              </a:prstGeom>
              <a:noFill/>
              <a:ln w="9525">
                <a:solidFill>
                  <a:srgbClr val="0066FF"/>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4837" name="Rectangle 24"/>
            <p:cNvSpPr>
              <a:spLocks noChangeArrowheads="1"/>
            </p:cNvSpPr>
            <p:nvPr/>
          </p:nvSpPr>
          <p:spPr bwMode="auto">
            <a:xfrm>
              <a:off x="3551" y="1804"/>
              <a:ext cx="194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chemeClr val="tx2"/>
                  </a:solidFill>
                  <a:latin typeface="Tahoma" panose="020B0604030504040204" pitchFamily="34" charset="0"/>
                </a:rPr>
                <a:t>描述的数据关联：哪个教师承担什么门课！</a:t>
              </a:r>
            </a:p>
          </p:txBody>
        </p:sp>
        <p:sp>
          <p:nvSpPr>
            <p:cNvPr id="34838" name="Rectangle 25"/>
            <p:cNvSpPr>
              <a:spLocks noChangeArrowheads="1"/>
            </p:cNvSpPr>
            <p:nvPr/>
          </p:nvSpPr>
          <p:spPr bwMode="auto">
            <a:xfrm>
              <a:off x="273" y="2188"/>
              <a:ext cx="57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0066FF"/>
                  </a:solidFill>
                  <a:latin typeface="Tahoma" panose="020B0604030504040204" pitchFamily="34" charset="0"/>
                </a:rPr>
                <a:t>课程安排</a:t>
              </a:r>
            </a:p>
          </p:txBody>
        </p:sp>
        <p:sp>
          <p:nvSpPr>
            <p:cNvPr id="34839" name="Rectangle 26"/>
            <p:cNvSpPr>
              <a:spLocks noChangeArrowheads="1"/>
            </p:cNvSpPr>
            <p:nvPr/>
          </p:nvSpPr>
          <p:spPr bwMode="auto">
            <a:xfrm>
              <a:off x="1340" y="3886"/>
              <a:ext cx="35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0066FF"/>
                  </a:solidFill>
                  <a:latin typeface="Tahoma" panose="020B0604030504040204" pitchFamily="34" charset="0"/>
                </a:rPr>
                <a:t>教师</a:t>
              </a:r>
            </a:p>
          </p:txBody>
        </p:sp>
        <p:sp>
          <p:nvSpPr>
            <p:cNvPr id="34840" name="Line 27"/>
            <p:cNvSpPr>
              <a:spLocks noChangeShapeType="1"/>
            </p:cNvSpPr>
            <p:nvPr/>
          </p:nvSpPr>
          <p:spPr bwMode="auto">
            <a:xfrm>
              <a:off x="1452" y="2541"/>
              <a:ext cx="252"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1" name="Line 28"/>
            <p:cNvSpPr>
              <a:spLocks noChangeShapeType="1"/>
            </p:cNvSpPr>
            <p:nvPr/>
          </p:nvSpPr>
          <p:spPr bwMode="auto">
            <a:xfrm>
              <a:off x="3570" y="2256"/>
              <a:ext cx="252"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2" name="Line 29"/>
            <p:cNvSpPr>
              <a:spLocks noChangeShapeType="1"/>
            </p:cNvSpPr>
            <p:nvPr/>
          </p:nvSpPr>
          <p:spPr bwMode="auto">
            <a:xfrm flipV="1">
              <a:off x="3930" y="2226"/>
              <a:ext cx="1350" cy="3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43" name="Line 30"/>
            <p:cNvSpPr>
              <a:spLocks noChangeShapeType="1"/>
            </p:cNvSpPr>
            <p:nvPr/>
          </p:nvSpPr>
          <p:spPr bwMode="auto">
            <a:xfrm flipV="1">
              <a:off x="354" y="678"/>
              <a:ext cx="1350" cy="3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4824" name="Rectangle 33"/>
          <p:cNvSpPr>
            <a:spLocks noChangeArrowheads="1"/>
          </p:cNvSpPr>
          <p:nvPr/>
        </p:nvSpPr>
        <p:spPr bwMode="auto">
          <a:xfrm>
            <a:off x="6022975" y="698500"/>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solidFill>
                  <a:schemeClr val="tx2"/>
                </a:solidFill>
                <a:latin typeface="黑体" panose="02010609060101010101" pitchFamily="49" charset="-122"/>
                <a:ea typeface="黑体" panose="02010609060101010101" pitchFamily="49" charset="-122"/>
              </a:rPr>
              <a:t>外键（完整性约束）</a:t>
            </a:r>
            <a:r>
              <a:rPr kumimoji="0" lang="en-US" altLang="zh-CN" sz="1600">
                <a:latin typeface="黑体" panose="02010609060101010101" pitchFamily="49" charset="-122"/>
                <a:ea typeface="黑体" panose="02010609060101010101" pitchFamily="49" charset="-122"/>
              </a:rPr>
              <a:t>p.24</a:t>
            </a:r>
            <a:r>
              <a:rPr kumimoji="0" lang="en-US" altLang="zh-CN" sz="1600">
                <a:solidFill>
                  <a:schemeClr val="tx2"/>
                </a:solidFill>
                <a:latin typeface="黑体" panose="02010609060101010101" pitchFamily="49" charset="-122"/>
                <a:ea typeface="黑体" panose="02010609060101010101" pitchFamily="49" charset="-122"/>
              </a:rPr>
              <a:t> </a:t>
            </a:r>
          </a:p>
        </p:txBody>
      </p:sp>
      <p:sp>
        <p:nvSpPr>
          <p:cNvPr id="34825" name="AutoShape 34"/>
          <p:cNvSpPr>
            <a:spLocks noChangeArrowheads="1"/>
          </p:cNvSpPr>
          <p:nvPr/>
        </p:nvSpPr>
        <p:spPr bwMode="auto">
          <a:xfrm>
            <a:off x="6810375" y="2524125"/>
            <a:ext cx="219075" cy="333375"/>
          </a:xfrm>
          <a:prstGeom prst="downArrow">
            <a:avLst>
              <a:gd name="adj1" fmla="val 50000"/>
              <a:gd name="adj2" fmla="val 38043"/>
            </a:avLst>
          </a:prstGeom>
          <a:noFill/>
          <a:ln w="9525">
            <a:solidFill>
              <a:srgbClr val="00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34826" name="Rectangle 2"/>
          <p:cNvSpPr>
            <a:spLocks noGrp="1" noChangeArrowheads="1"/>
          </p:cNvSpPr>
          <p:nvPr>
            <p:ph type="title"/>
          </p:nvPr>
        </p:nvSpPr>
        <p:spPr>
          <a:xfrm>
            <a:off x="5692775" y="-22225"/>
            <a:ext cx="3224213" cy="657225"/>
          </a:xfrm>
        </p:spPr>
        <p:txBody>
          <a:bodyPr/>
          <a:lstStyle/>
          <a:p>
            <a:pPr algn="r"/>
            <a:r>
              <a:rPr kumimoji="0" lang="zh-CN" altLang="en-US" sz="2400" b="1">
                <a:latin typeface="黑体" panose="02010609060101010101" pitchFamily="49" charset="-122"/>
                <a:ea typeface="黑体" panose="02010609060101010101" pitchFamily="49" charset="-122"/>
              </a:rPr>
              <a:t>三</a:t>
            </a:r>
            <a:r>
              <a:rPr kumimoji="0" lang="en-US" altLang="zh-CN" sz="2400" b="1">
                <a:latin typeface="黑体" panose="02010609060101010101" pitchFamily="49" charset="-122"/>
                <a:ea typeface="黑体" panose="02010609060101010101" pitchFamily="49" charset="-122"/>
              </a:rPr>
              <a:t> </a:t>
            </a:r>
            <a:r>
              <a:rPr kumimoji="0" lang="zh-CN" altLang="en-US" sz="2400" b="1">
                <a:latin typeface="黑体" panose="02010609060101010101" pitchFamily="49" charset="-122"/>
                <a:ea typeface="黑体" panose="02010609060101010101" pitchFamily="49" charset="-122"/>
              </a:rPr>
              <a:t>码与模式图</a:t>
            </a:r>
          </a:p>
        </p:txBody>
      </p:sp>
      <p:sp>
        <p:nvSpPr>
          <p:cNvPr id="34827" name="Rectangle 13"/>
          <p:cNvSpPr>
            <a:spLocks noChangeArrowheads="1"/>
          </p:cNvSpPr>
          <p:nvPr/>
        </p:nvSpPr>
        <p:spPr bwMode="auto">
          <a:xfrm>
            <a:off x="327025" y="174625"/>
            <a:ext cx="4133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zh-CN" sz="2800">
                <a:solidFill>
                  <a:srgbClr val="800000"/>
                </a:solidFill>
                <a:latin typeface="黑体" panose="02010609060101010101" pitchFamily="49" charset="-122"/>
                <a:ea typeface="黑体" panose="02010609060101010101" pitchFamily="49" charset="-122"/>
              </a:rPr>
              <a:t>3</a:t>
            </a:r>
            <a:r>
              <a:rPr kumimoji="0" lang="en-US" altLang="zh-CN" sz="2800">
                <a:solidFill>
                  <a:srgbClr val="800000"/>
                </a:solidFill>
                <a:latin typeface="黑体" panose="02010609060101010101" pitchFamily="49" charset="-122"/>
                <a:ea typeface="黑体" panose="02010609060101010101" pitchFamily="49" charset="-122"/>
              </a:rPr>
              <a:t>.2 </a:t>
            </a:r>
            <a:r>
              <a:rPr kumimoji="0" lang="zh-CN" altLang="en-US" sz="2800">
                <a:solidFill>
                  <a:srgbClr val="800000"/>
                </a:solidFill>
                <a:latin typeface="黑体" panose="02010609060101010101" pitchFamily="49" charset="-122"/>
                <a:ea typeface="黑体" panose="02010609060101010101" pitchFamily="49" charset="-122"/>
              </a:rPr>
              <a:t>外码参照完整性约束</a:t>
            </a:r>
            <a:endParaRPr kumimoji="0" lang="en-US" altLang="zh-CN" sz="2800">
              <a:solidFill>
                <a:srgbClr val="800000"/>
              </a:solidFill>
              <a:latin typeface="黑体" panose="02010609060101010101" pitchFamily="49" charset="-122"/>
              <a:ea typeface="黑体" panose="02010609060101010101" pitchFamily="49" charset="-122"/>
            </a:endParaRPr>
          </a:p>
        </p:txBody>
      </p:sp>
      <p:sp>
        <p:nvSpPr>
          <p:cNvPr id="33" name="Rectangle 25"/>
          <p:cNvSpPr>
            <a:spLocks noChangeArrowheads="1"/>
          </p:cNvSpPr>
          <p:nvPr/>
        </p:nvSpPr>
        <p:spPr bwMode="auto">
          <a:xfrm>
            <a:off x="160338" y="5487988"/>
            <a:ext cx="2017712" cy="876300"/>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1800" b="0">
                <a:solidFill>
                  <a:schemeClr val="tx2"/>
                </a:solidFill>
                <a:latin typeface="Tahoma" panose="020B0604030504040204" pitchFamily="34" charset="0"/>
              </a:rPr>
              <a:t>作用</a:t>
            </a:r>
            <a:r>
              <a:rPr kumimoji="0" lang="en-US" altLang="zh-CN" sz="1800" b="0">
                <a:solidFill>
                  <a:schemeClr val="tx2"/>
                </a:solidFill>
                <a:latin typeface="Tahoma" panose="020B0604030504040204" pitchFamily="34" charset="0"/>
              </a:rPr>
              <a:t>:</a:t>
            </a:r>
          </a:p>
          <a:p>
            <a:pPr>
              <a:lnSpc>
                <a:spcPct val="80000"/>
              </a:lnSpc>
              <a:buFontTx/>
              <a:buNone/>
            </a:pPr>
            <a:r>
              <a:rPr kumimoji="0" lang="en-US" altLang="zh-CN" sz="1800" b="0">
                <a:solidFill>
                  <a:schemeClr val="tx2"/>
                </a:solidFill>
                <a:latin typeface="Tahoma" panose="020B0604030504040204" pitchFamily="34" charset="0"/>
              </a:rPr>
              <a:t>1)</a:t>
            </a:r>
            <a:r>
              <a:rPr kumimoji="0" lang="zh-CN" altLang="en-US" sz="1800" b="0">
                <a:solidFill>
                  <a:schemeClr val="tx2"/>
                </a:solidFill>
                <a:latin typeface="Tahoma" panose="020B0604030504040204" pitchFamily="34" charset="0"/>
              </a:rPr>
              <a:t>说明元组联联系</a:t>
            </a:r>
          </a:p>
          <a:p>
            <a:pPr>
              <a:lnSpc>
                <a:spcPct val="80000"/>
              </a:lnSpc>
              <a:buFontTx/>
              <a:buNone/>
            </a:pPr>
            <a:r>
              <a:rPr kumimoji="0" lang="en-US" altLang="zh-CN" sz="1800" b="0">
                <a:solidFill>
                  <a:schemeClr val="tx2"/>
                </a:solidFill>
                <a:latin typeface="Tahoma" panose="020B0604030504040204" pitchFamily="34" charset="0"/>
              </a:rPr>
              <a:t>2)</a:t>
            </a:r>
            <a:r>
              <a:rPr kumimoji="0" lang="zh-CN" altLang="en-US" sz="1800" b="0">
                <a:solidFill>
                  <a:schemeClr val="tx2"/>
                </a:solidFill>
                <a:latin typeface="Tahoma" panose="020B0604030504040204" pitchFamily="34" charset="0"/>
              </a:rPr>
              <a:t>保证数据有效性</a:t>
            </a:r>
          </a:p>
        </p:txBody>
      </p:sp>
      <p:sp>
        <p:nvSpPr>
          <p:cNvPr id="34829" name="AutoShape 6"/>
          <p:cNvSpPr>
            <a:spLocks noChangeArrowheads="1"/>
          </p:cNvSpPr>
          <p:nvPr/>
        </p:nvSpPr>
        <p:spPr bwMode="auto">
          <a:xfrm>
            <a:off x="44450" y="3840163"/>
            <a:ext cx="2166938" cy="1031875"/>
          </a:xfrm>
          <a:prstGeom prst="cloudCallout">
            <a:avLst>
              <a:gd name="adj1" fmla="val -43792"/>
              <a:gd name="adj2" fmla="val 9813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什么是关系的外键，主要作用？</a:t>
            </a:r>
          </a:p>
        </p:txBody>
      </p:sp>
      <p:sp>
        <p:nvSpPr>
          <p:cNvPr id="34830" name="矩形 2"/>
          <p:cNvSpPr>
            <a:spLocks noChangeArrowheads="1"/>
          </p:cNvSpPr>
          <p:nvPr/>
        </p:nvSpPr>
        <p:spPr bwMode="auto">
          <a:xfrm>
            <a:off x="5564188" y="6043613"/>
            <a:ext cx="5556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0066FF"/>
                </a:solidFill>
                <a:latin typeface="Tahoma" panose="020B0604030504040204" pitchFamily="34" charset="0"/>
              </a:rPr>
              <a:t>任课</a:t>
            </a:r>
          </a:p>
        </p:txBody>
      </p:sp>
      <p:sp>
        <p:nvSpPr>
          <p:cNvPr id="34831" name="矩形 18"/>
          <p:cNvSpPr>
            <a:spLocks noChangeArrowheads="1"/>
          </p:cNvSpPr>
          <p:nvPr/>
        </p:nvSpPr>
        <p:spPr bwMode="auto">
          <a:xfrm>
            <a:off x="2586038" y="6169025"/>
            <a:ext cx="787400" cy="273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b="0">
                <a:solidFill>
                  <a:srgbClr val="000000"/>
                </a:solidFill>
                <a:latin typeface="Tahoma" panose="020B0604030504040204" pitchFamily="34" charset="0"/>
              </a:rPr>
              <a:t>案例</a:t>
            </a:r>
            <a:r>
              <a:rPr kumimoji="0" lang="en-US" altLang="zh-CN" sz="1400" b="0">
                <a:solidFill>
                  <a:srgbClr val="000000"/>
                </a:solidFill>
                <a:latin typeface="Tahoma" panose="020B0604030504040204" pitchFamily="34" charset="0"/>
              </a:rPr>
              <a:t>4.d</a:t>
            </a:r>
            <a:endParaRPr kumimoji="0" lang="zh-CN" altLang="en-US" sz="1400" b="0">
              <a:solidFill>
                <a:srgbClr val="000000"/>
              </a:solidFill>
              <a:latin typeface="Tahoma" panose="020B0604030504040204" pitchFamily="34" charset="0"/>
            </a:endParaRPr>
          </a:p>
        </p:txBody>
      </p:sp>
      <p:sp>
        <p:nvSpPr>
          <p:cNvPr id="34832" name="矩形 18"/>
          <p:cNvSpPr>
            <a:spLocks noChangeArrowheads="1"/>
          </p:cNvSpPr>
          <p:nvPr/>
        </p:nvSpPr>
        <p:spPr bwMode="auto">
          <a:xfrm>
            <a:off x="1917700" y="3498850"/>
            <a:ext cx="784225" cy="271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b="0">
                <a:solidFill>
                  <a:srgbClr val="000000"/>
                </a:solidFill>
                <a:latin typeface="Tahoma" panose="020B0604030504040204" pitchFamily="34" charset="0"/>
              </a:rPr>
              <a:t>案例</a:t>
            </a:r>
            <a:r>
              <a:rPr kumimoji="0" lang="en-US" altLang="zh-CN" sz="1400" b="0">
                <a:solidFill>
                  <a:srgbClr val="000000"/>
                </a:solidFill>
                <a:latin typeface="Tahoma" panose="020B0604030504040204" pitchFamily="34" charset="0"/>
              </a:rPr>
              <a:t>4.e</a:t>
            </a:r>
            <a:endParaRPr kumimoji="0" lang="zh-CN" altLang="en-US" sz="1400" b="0">
              <a:solidFill>
                <a:srgbClr val="000000"/>
              </a:solidFill>
              <a:latin typeface="Tahoma" panose="020B0604030504040204" pitchFamily="34" charset="0"/>
            </a:endParaRPr>
          </a:p>
        </p:txBody>
      </p:sp>
      <p:sp>
        <p:nvSpPr>
          <p:cNvPr id="34833" name="矩形 18"/>
          <p:cNvSpPr>
            <a:spLocks noChangeArrowheads="1"/>
          </p:cNvSpPr>
          <p:nvPr/>
        </p:nvSpPr>
        <p:spPr bwMode="auto">
          <a:xfrm>
            <a:off x="6042025" y="6053138"/>
            <a:ext cx="784225" cy="271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b="0">
                <a:solidFill>
                  <a:srgbClr val="000000"/>
                </a:solidFill>
                <a:latin typeface="Tahoma" panose="020B0604030504040204" pitchFamily="34" charset="0"/>
              </a:rPr>
              <a:t>案例</a:t>
            </a:r>
            <a:r>
              <a:rPr kumimoji="0" lang="en-US" altLang="zh-CN" sz="1400" b="0">
                <a:solidFill>
                  <a:srgbClr val="000000"/>
                </a:solidFill>
                <a:latin typeface="Tahoma" panose="020B0604030504040204" pitchFamily="34" charset="0"/>
              </a:rPr>
              <a:t>4.f</a:t>
            </a:r>
            <a:endParaRPr kumimoji="0" lang="zh-CN" altLang="en-US" sz="1400" b="0">
              <a:solidFill>
                <a:srgbClr val="0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728"/>
                                        </p:tgtEl>
                                        <p:attrNameLst>
                                          <p:attrName>style.visibility</p:attrName>
                                        </p:attrNameLst>
                                      </p:cBhvr>
                                      <p:to>
                                        <p:strVal val="visible"/>
                                      </p:to>
                                    </p:set>
                                    <p:anim calcmode="lin" valueType="num">
                                      <p:cBhvr additive="base">
                                        <p:cTn id="7" dur="500" fill="hold"/>
                                        <p:tgtEl>
                                          <p:spTgt spid="157728"/>
                                        </p:tgtEl>
                                        <p:attrNameLst>
                                          <p:attrName>ppt_x</p:attrName>
                                        </p:attrNameLst>
                                      </p:cBhvr>
                                      <p:tavLst>
                                        <p:tav tm="0">
                                          <p:val>
                                            <p:strVal val="#ppt_x"/>
                                          </p:val>
                                        </p:tav>
                                        <p:tav tm="100000">
                                          <p:val>
                                            <p:strVal val="#ppt_x"/>
                                          </p:val>
                                        </p:tav>
                                      </p:tavLst>
                                    </p:anim>
                                    <p:anim calcmode="lin" valueType="num">
                                      <p:cBhvr additive="base">
                                        <p:cTn id="8" dur="500" fill="hold"/>
                                        <p:tgtEl>
                                          <p:spTgt spid="1577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9DF7B7D-6B11-4903-B6B5-2733621984E7}" type="slidenum">
              <a:rPr kumimoji="0" lang="zh-CN" altLang="en-US" sz="1400"/>
              <a:t>114</a:t>
            </a:fld>
            <a:endParaRPr kumimoji="0" lang="en-US" altLang="zh-CN" sz="1400"/>
          </a:p>
        </p:txBody>
      </p:sp>
      <p:sp>
        <p:nvSpPr>
          <p:cNvPr id="35843" name="Rectangle 2"/>
          <p:cNvSpPr>
            <a:spLocks noGrp="1" noChangeArrowheads="1"/>
          </p:cNvSpPr>
          <p:nvPr>
            <p:ph type="title"/>
          </p:nvPr>
        </p:nvSpPr>
        <p:spPr>
          <a:xfrm>
            <a:off x="1012825" y="785813"/>
            <a:ext cx="3513138" cy="428625"/>
          </a:xfrm>
        </p:spPr>
        <p:txBody>
          <a:bodyPr/>
          <a:lstStyle/>
          <a:p>
            <a:r>
              <a:rPr kumimoji="0" lang="zh-CN" altLang="en-US" sz="2800" b="1">
                <a:latin typeface="黑体" panose="02010609060101010101" pitchFamily="49" charset="-122"/>
                <a:ea typeface="黑体" panose="02010609060101010101" pitchFamily="49" charset="-122"/>
              </a:rPr>
              <a:t>3</a:t>
            </a:r>
            <a:r>
              <a:rPr kumimoji="0" lang="en-US" altLang="zh-CN" sz="2800" b="1">
                <a:latin typeface="黑体" panose="02010609060101010101" pitchFamily="49" charset="-122"/>
                <a:ea typeface="黑体" panose="02010609060101010101" pitchFamily="49" charset="-122"/>
              </a:rPr>
              <a:t>.3 </a:t>
            </a:r>
            <a:r>
              <a:rPr kumimoji="0" lang="zh-CN" altLang="en-US" sz="2800" b="1">
                <a:latin typeface="黑体" panose="02010609060101010101" pitchFamily="49" charset="-122"/>
                <a:ea typeface="黑体" panose="02010609060101010101" pitchFamily="49" charset="-122"/>
              </a:rPr>
              <a:t>模式图</a:t>
            </a:r>
            <a:endParaRPr kumimoji="0" lang="en-US" altLang="zh-CN" sz="1600" b="1">
              <a:solidFill>
                <a:schemeClr val="tx1"/>
              </a:solidFill>
              <a:latin typeface="黑体" panose="02010609060101010101" pitchFamily="49" charset="-122"/>
              <a:ea typeface="黑体" panose="02010609060101010101" pitchFamily="49" charset="-122"/>
            </a:endParaRPr>
          </a:p>
        </p:txBody>
      </p:sp>
      <p:pic>
        <p:nvPicPr>
          <p:cNvPr id="358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1463675"/>
            <a:ext cx="6797675"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AutoShape 7"/>
          <p:cNvSpPr>
            <a:spLocks noChangeArrowheads="1"/>
          </p:cNvSpPr>
          <p:nvPr/>
        </p:nvSpPr>
        <p:spPr bwMode="auto">
          <a:xfrm>
            <a:off x="6797675" y="971550"/>
            <a:ext cx="2070100" cy="704850"/>
          </a:xfrm>
          <a:prstGeom prst="cloudCallout">
            <a:avLst>
              <a:gd name="adj1" fmla="val 45310"/>
              <a:gd name="adj2" fmla="val 61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模式图的主要作用？</a:t>
            </a:r>
          </a:p>
        </p:txBody>
      </p:sp>
      <p:sp>
        <p:nvSpPr>
          <p:cNvPr id="161800" name="Rectangle 8"/>
          <p:cNvSpPr>
            <a:spLocks noChangeArrowheads="1"/>
          </p:cNvSpPr>
          <p:nvPr/>
        </p:nvSpPr>
        <p:spPr bwMode="auto">
          <a:xfrm>
            <a:off x="6789738" y="1838325"/>
            <a:ext cx="22637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pPr>
            <a:r>
              <a:rPr kumimoji="0" lang="zh-CN" altLang="en-US" sz="1600">
                <a:solidFill>
                  <a:srgbClr val="0066FF"/>
                </a:solidFill>
                <a:latin typeface="Tahoma" panose="020B0604030504040204" pitchFamily="34" charset="0"/>
              </a:rPr>
              <a:t>数据模型</a:t>
            </a:r>
          </a:p>
          <a:p>
            <a:pPr>
              <a:spcBef>
                <a:spcPct val="0"/>
              </a:spcBef>
              <a:buFontTx/>
              <a:buNone/>
            </a:pPr>
            <a:r>
              <a:rPr kumimoji="0" lang="zh-CN" altLang="en-US" sz="1600" b="0">
                <a:solidFill>
                  <a:srgbClr val="0066FF"/>
                </a:solidFill>
                <a:latin typeface="Tahoma" panose="020B0604030504040204" pitchFamily="34" charset="0"/>
              </a:rPr>
              <a:t>    描述数据对象的</a:t>
            </a:r>
          </a:p>
          <a:p>
            <a:pPr>
              <a:spcBef>
                <a:spcPct val="0"/>
              </a:spcBef>
              <a:buFontTx/>
              <a:buNone/>
            </a:pPr>
            <a:r>
              <a:rPr kumimoji="0" lang="en-US" altLang="zh-CN" sz="1600" b="0">
                <a:solidFill>
                  <a:srgbClr val="0066FF"/>
                </a:solidFill>
                <a:latin typeface="Tahoma" panose="020B0604030504040204" pitchFamily="34" charset="0"/>
              </a:rPr>
              <a:t>     </a:t>
            </a:r>
            <a:r>
              <a:rPr kumimoji="0" lang="zh-CN" altLang="en-US" sz="1600" b="0">
                <a:solidFill>
                  <a:srgbClr val="800000"/>
                </a:solidFill>
              </a:rPr>
              <a:t>“</a:t>
            </a:r>
            <a:r>
              <a:rPr kumimoji="0" lang="zh-CN" altLang="en-US" sz="1600" b="0">
                <a:solidFill>
                  <a:schemeClr val="tx2"/>
                </a:solidFill>
                <a:latin typeface="Tahoma" panose="020B0604030504040204" pitchFamily="34" charset="0"/>
              </a:rPr>
              <a:t>内部结构”</a:t>
            </a:r>
          </a:p>
          <a:p>
            <a:pPr>
              <a:spcBef>
                <a:spcPct val="0"/>
              </a:spcBef>
              <a:buFontTx/>
              <a:buNone/>
            </a:pPr>
            <a:r>
              <a:rPr kumimoji="0" lang="en-US" altLang="zh-CN" sz="1600" b="0">
                <a:solidFill>
                  <a:schemeClr val="tx2"/>
                </a:solidFill>
                <a:latin typeface="Tahoma" panose="020B0604030504040204" pitchFamily="34" charset="0"/>
              </a:rPr>
              <a:t>    </a:t>
            </a:r>
            <a:r>
              <a:rPr kumimoji="0" lang="zh-CN" altLang="en-US" sz="1600" b="0">
                <a:solidFill>
                  <a:schemeClr val="tx2"/>
                </a:solidFill>
                <a:latin typeface="Tahoma" panose="020B0604030504040204" pitchFamily="34" charset="0"/>
              </a:rPr>
              <a:t>“相互关联”</a:t>
            </a:r>
            <a:endParaRPr kumimoji="0" lang="zh-CN" altLang="en-US" sz="1600" b="0">
              <a:solidFill>
                <a:srgbClr val="0066FF"/>
              </a:solidFill>
              <a:latin typeface="Tahoma" panose="020B0604030504040204" pitchFamily="34" charset="0"/>
            </a:endParaRPr>
          </a:p>
          <a:p>
            <a:pPr>
              <a:spcBef>
                <a:spcPct val="0"/>
              </a:spcBef>
              <a:buFontTx/>
              <a:buNone/>
            </a:pPr>
            <a:r>
              <a:rPr kumimoji="0" lang="en-US" altLang="zh-CN" sz="1600" b="0">
                <a:solidFill>
                  <a:srgbClr val="0066FF"/>
                </a:solidFill>
                <a:latin typeface="Tahoma" panose="020B0604030504040204" pitchFamily="34" charset="0"/>
              </a:rPr>
              <a:t>----------------------</a:t>
            </a:r>
          </a:p>
          <a:p>
            <a:pPr>
              <a:spcBef>
                <a:spcPct val="0"/>
              </a:spcBef>
            </a:pPr>
            <a:r>
              <a:rPr kumimoji="0" lang="zh-CN" altLang="en-US" sz="1600">
                <a:solidFill>
                  <a:srgbClr val="0066FF"/>
                </a:solidFill>
                <a:latin typeface="Tahoma" panose="020B0604030504040204" pitchFamily="34" charset="0"/>
              </a:rPr>
              <a:t> 线条</a:t>
            </a:r>
          </a:p>
          <a:p>
            <a:pPr>
              <a:spcBef>
                <a:spcPct val="0"/>
              </a:spcBef>
              <a:buFontTx/>
              <a:buNone/>
            </a:pPr>
            <a:r>
              <a:rPr kumimoji="0" lang="zh-CN" altLang="en-US" sz="1600" b="0">
                <a:solidFill>
                  <a:srgbClr val="0066FF"/>
                </a:solidFill>
                <a:latin typeface="Tahoma" panose="020B0604030504040204" pitchFamily="34" charset="0"/>
              </a:rPr>
              <a:t>    外键</a:t>
            </a:r>
            <a:r>
              <a:rPr kumimoji="0" lang="en-US" altLang="zh-CN" sz="1600" b="0">
                <a:solidFill>
                  <a:srgbClr val="0066FF"/>
                </a:solidFill>
                <a:latin typeface="Tahoma" panose="020B0604030504040204" pitchFamily="34" charset="0"/>
              </a:rPr>
              <a:t>-</a:t>
            </a:r>
            <a:r>
              <a:rPr kumimoji="0" lang="zh-CN" altLang="en-US" sz="1600" b="0">
                <a:solidFill>
                  <a:srgbClr val="0066FF"/>
                </a:solidFill>
                <a:latin typeface="Tahoma" panose="020B0604030504040204" pitchFamily="34" charset="0"/>
              </a:rPr>
              <a:t>参照关系，</a:t>
            </a:r>
          </a:p>
          <a:p>
            <a:pPr>
              <a:spcBef>
                <a:spcPct val="0"/>
              </a:spcBef>
              <a:buFontTx/>
              <a:buNone/>
            </a:pPr>
            <a:r>
              <a:rPr kumimoji="0" lang="zh-CN" altLang="en-US" sz="1600" b="0">
                <a:solidFill>
                  <a:srgbClr val="0066FF"/>
                </a:solidFill>
                <a:latin typeface="Tahoma" panose="020B0604030504040204" pitchFamily="34" charset="0"/>
              </a:rPr>
              <a:t>    描述对象间的关联</a:t>
            </a:r>
          </a:p>
          <a:p>
            <a:pPr>
              <a:spcBef>
                <a:spcPct val="0"/>
              </a:spcBef>
              <a:buFontTx/>
              <a:buNone/>
            </a:pPr>
            <a:r>
              <a:rPr kumimoji="0" lang="zh-CN" altLang="en-US" sz="1600" b="0">
                <a:solidFill>
                  <a:srgbClr val="0066FF"/>
                </a:solidFill>
                <a:latin typeface="Tahoma" panose="020B0604030504040204" pitchFamily="34" charset="0"/>
              </a:rPr>
              <a:t>    （</a:t>
            </a:r>
            <a:r>
              <a:rPr kumimoji="0" lang="zh-CN" altLang="en-US" sz="1600" b="0">
                <a:solidFill>
                  <a:srgbClr val="0066FF"/>
                </a:solidFill>
              </a:rPr>
              <a:t>“</a:t>
            </a:r>
            <a:r>
              <a:rPr kumimoji="0" lang="zh-CN" altLang="en-US" sz="1600" b="0">
                <a:solidFill>
                  <a:schemeClr val="tx2"/>
                </a:solidFill>
                <a:latin typeface="Tahoma" panose="020B0604030504040204" pitchFamily="34" charset="0"/>
              </a:rPr>
              <a:t>外部结构</a:t>
            </a:r>
            <a:r>
              <a:rPr kumimoji="0" lang="zh-CN" altLang="en-US" sz="1600" b="0">
                <a:solidFill>
                  <a:srgbClr val="0066FF"/>
                </a:solidFill>
              </a:rPr>
              <a:t>”</a:t>
            </a:r>
            <a:r>
              <a:rPr kumimoji="0" lang="zh-CN" altLang="en-US" sz="1600" b="0">
                <a:solidFill>
                  <a:srgbClr val="0066FF"/>
                </a:solidFill>
                <a:latin typeface="Tahoma" panose="020B0604030504040204" pitchFamily="34" charset="0"/>
              </a:rPr>
              <a:t>）</a:t>
            </a:r>
          </a:p>
          <a:p>
            <a:pPr>
              <a:spcBef>
                <a:spcPct val="0"/>
              </a:spcBef>
              <a:buFontTx/>
              <a:buNone/>
            </a:pPr>
            <a:r>
              <a:rPr kumimoji="0" lang="en-US" altLang="zh-CN" sz="1600" b="0">
                <a:solidFill>
                  <a:srgbClr val="0066FF"/>
                </a:solidFill>
                <a:latin typeface="Tahoma" panose="020B0604030504040204" pitchFamily="34" charset="0"/>
              </a:rPr>
              <a:t>----------------------</a:t>
            </a:r>
          </a:p>
          <a:p>
            <a:pPr>
              <a:spcBef>
                <a:spcPct val="0"/>
              </a:spcBef>
            </a:pPr>
            <a:r>
              <a:rPr kumimoji="0" lang="zh-CN" altLang="en-US" sz="1600">
                <a:solidFill>
                  <a:srgbClr val="0066FF"/>
                </a:solidFill>
                <a:latin typeface="Tahoma" panose="020B0604030504040204" pitchFamily="34" charset="0"/>
              </a:rPr>
              <a:t> 矩形</a:t>
            </a:r>
          </a:p>
          <a:p>
            <a:pPr>
              <a:spcBef>
                <a:spcPct val="0"/>
              </a:spcBef>
              <a:buFontTx/>
              <a:buNone/>
            </a:pPr>
            <a:r>
              <a:rPr kumimoji="0" lang="zh-CN" altLang="en-US" sz="1600" b="0">
                <a:solidFill>
                  <a:srgbClr val="0066FF"/>
                </a:solidFill>
                <a:latin typeface="Tahoma" panose="020B0604030504040204" pitchFamily="34" charset="0"/>
              </a:rPr>
              <a:t>    关系模式，</a:t>
            </a:r>
          </a:p>
          <a:p>
            <a:pPr>
              <a:spcBef>
                <a:spcPct val="0"/>
              </a:spcBef>
              <a:buFontTx/>
              <a:buNone/>
            </a:pPr>
            <a:r>
              <a:rPr kumimoji="0" lang="zh-CN" altLang="en-US" sz="1600" b="0">
                <a:solidFill>
                  <a:srgbClr val="0066FF"/>
                </a:solidFill>
                <a:latin typeface="Tahoma" panose="020B0604030504040204" pitchFamily="34" charset="0"/>
              </a:rPr>
              <a:t>    描述对象的特征</a:t>
            </a:r>
          </a:p>
          <a:p>
            <a:pPr>
              <a:spcBef>
                <a:spcPct val="0"/>
              </a:spcBef>
              <a:buFontTx/>
              <a:buNone/>
            </a:pPr>
            <a:r>
              <a:rPr kumimoji="0" lang="zh-CN" altLang="en-US" sz="1600" b="0">
                <a:solidFill>
                  <a:srgbClr val="0066FF"/>
                </a:solidFill>
                <a:latin typeface="Tahoma" panose="020B0604030504040204" pitchFamily="34" charset="0"/>
              </a:rPr>
              <a:t>     （</a:t>
            </a:r>
            <a:r>
              <a:rPr kumimoji="0" lang="zh-CN" altLang="en-US" sz="1600" b="0">
                <a:solidFill>
                  <a:schemeClr val="tx2"/>
                </a:solidFill>
                <a:latin typeface="Tahoma" panose="020B0604030504040204" pitchFamily="34" charset="0"/>
              </a:rPr>
              <a:t>内部结构</a:t>
            </a:r>
            <a:r>
              <a:rPr kumimoji="0" lang="zh-CN" altLang="en-US" sz="1600" b="0">
                <a:solidFill>
                  <a:srgbClr val="0066FF"/>
                </a:solidFill>
                <a:latin typeface="Tahoma" panose="020B0604030504040204" pitchFamily="34" charset="0"/>
              </a:rPr>
              <a:t>）</a:t>
            </a:r>
          </a:p>
          <a:p>
            <a:pPr>
              <a:spcBef>
                <a:spcPct val="0"/>
              </a:spcBef>
              <a:buFontTx/>
              <a:buNone/>
            </a:pPr>
            <a:r>
              <a:rPr kumimoji="0" lang="zh-CN" altLang="en-US" sz="1600" b="0">
                <a:solidFill>
                  <a:srgbClr val="0066FF"/>
                </a:solidFill>
                <a:latin typeface="Tahoma" panose="020B0604030504040204" pitchFamily="34" charset="0"/>
              </a:rPr>
              <a:t>   </a:t>
            </a:r>
            <a:r>
              <a:rPr kumimoji="0" lang="en-US" altLang="zh-CN" sz="1600" b="0">
                <a:solidFill>
                  <a:srgbClr val="0066FF"/>
                </a:solidFill>
                <a:latin typeface="Tahoma" panose="020B0604030504040204" pitchFamily="34" charset="0"/>
              </a:rPr>
              <a:t> </a:t>
            </a:r>
            <a:r>
              <a:rPr kumimoji="0" lang="zh-CN" altLang="en-US" sz="1600" b="0">
                <a:solidFill>
                  <a:srgbClr val="0066FF"/>
                </a:solidFill>
                <a:latin typeface="Tahoma" panose="020B0604030504040204" pitchFamily="34" charset="0"/>
              </a:rPr>
              <a:t>上方</a:t>
            </a:r>
            <a:r>
              <a:rPr kumimoji="0" lang="en-US" altLang="zh-CN" sz="1600" b="0">
                <a:solidFill>
                  <a:srgbClr val="0066FF"/>
                </a:solidFill>
                <a:latin typeface="Tahoma" panose="020B0604030504040204" pitchFamily="34" charset="0"/>
              </a:rPr>
              <a:t>-</a:t>
            </a:r>
            <a:r>
              <a:rPr kumimoji="0" lang="zh-CN" altLang="en-US" sz="1600" b="0">
                <a:solidFill>
                  <a:srgbClr val="0066FF"/>
                </a:solidFill>
                <a:latin typeface="Tahoma" panose="020B0604030504040204" pitchFamily="34" charset="0"/>
              </a:rPr>
              <a:t>关系名称</a:t>
            </a:r>
          </a:p>
          <a:p>
            <a:pPr>
              <a:spcBef>
                <a:spcPct val="0"/>
              </a:spcBef>
              <a:buFontTx/>
              <a:buNone/>
            </a:pPr>
            <a:r>
              <a:rPr kumimoji="0" lang="zh-CN" altLang="en-US" sz="1600" b="0">
                <a:solidFill>
                  <a:srgbClr val="0066FF"/>
                </a:solidFill>
                <a:latin typeface="Tahoma" panose="020B0604030504040204" pitchFamily="34" charset="0"/>
              </a:rPr>
              <a:t>   </a:t>
            </a:r>
            <a:r>
              <a:rPr kumimoji="0" lang="en-US" altLang="zh-CN" sz="1600" b="0">
                <a:solidFill>
                  <a:srgbClr val="0066FF"/>
                </a:solidFill>
                <a:latin typeface="Tahoma" panose="020B0604030504040204" pitchFamily="34" charset="0"/>
              </a:rPr>
              <a:t> </a:t>
            </a:r>
            <a:r>
              <a:rPr kumimoji="0" lang="zh-CN" altLang="en-US" sz="1600" b="0">
                <a:solidFill>
                  <a:srgbClr val="0066FF"/>
                </a:solidFill>
                <a:latin typeface="Tahoma" panose="020B0604030504040204" pitchFamily="34" charset="0"/>
              </a:rPr>
              <a:t>下划线</a:t>
            </a:r>
            <a:r>
              <a:rPr kumimoji="0" lang="en-US" altLang="zh-CN" sz="1600" b="0">
                <a:solidFill>
                  <a:srgbClr val="0066FF"/>
                </a:solidFill>
                <a:latin typeface="Tahoma" panose="020B0604030504040204" pitchFamily="34" charset="0"/>
              </a:rPr>
              <a:t>(</a:t>
            </a:r>
            <a:r>
              <a:rPr kumimoji="0" lang="zh-CN" altLang="en-US" sz="1600" b="0">
                <a:solidFill>
                  <a:srgbClr val="0066FF"/>
                </a:solidFill>
                <a:latin typeface="Tahoma" panose="020B0604030504040204" pitchFamily="34" charset="0"/>
              </a:rPr>
              <a:t>组合</a:t>
            </a:r>
            <a:r>
              <a:rPr kumimoji="0" lang="en-US" altLang="zh-CN" sz="1600" b="0">
                <a:solidFill>
                  <a:srgbClr val="0066FF"/>
                </a:solidFill>
                <a:latin typeface="Tahoma" panose="020B0604030504040204" pitchFamily="34" charset="0"/>
              </a:rPr>
              <a:t>)-</a:t>
            </a:r>
            <a:r>
              <a:rPr kumimoji="0" lang="zh-CN" altLang="en-US" sz="1600" b="0">
                <a:solidFill>
                  <a:srgbClr val="0066FF"/>
                </a:solidFill>
                <a:latin typeface="Tahoma" panose="020B0604030504040204" pitchFamily="34" charset="0"/>
              </a:rPr>
              <a:t>主键</a:t>
            </a:r>
            <a:endParaRPr kumimoji="0" lang="en-US" altLang="zh-CN" sz="1600" b="0">
              <a:solidFill>
                <a:srgbClr val="0066FF"/>
              </a:solidFill>
              <a:latin typeface="Tahoma" panose="020B0604030504040204" pitchFamily="34" charset="0"/>
            </a:endParaRPr>
          </a:p>
          <a:p>
            <a:pPr>
              <a:spcBef>
                <a:spcPct val="0"/>
              </a:spcBef>
              <a:buFontTx/>
              <a:buNone/>
            </a:pPr>
            <a:endParaRPr kumimoji="0" lang="en-US" altLang="zh-CN" sz="1600">
              <a:solidFill>
                <a:schemeClr val="tx2"/>
              </a:solidFill>
              <a:latin typeface="Tahoma" panose="020B0604030504040204" pitchFamily="34" charset="0"/>
            </a:endParaRPr>
          </a:p>
          <a:p>
            <a:pPr>
              <a:spcBef>
                <a:spcPct val="0"/>
              </a:spcBef>
              <a:buFontTx/>
              <a:buNone/>
            </a:pPr>
            <a:r>
              <a:rPr kumimoji="0" lang="zh-CN" altLang="en-US" sz="1600">
                <a:solidFill>
                  <a:schemeClr val="tx2"/>
                </a:solidFill>
                <a:latin typeface="Tahoma" panose="020B0604030504040204" pitchFamily="34" charset="0"/>
              </a:rPr>
              <a:t>（要求学生都会画）</a:t>
            </a:r>
            <a:endParaRPr kumimoji="0" lang="zh-CN" altLang="en-US" sz="1600" b="0">
              <a:solidFill>
                <a:srgbClr val="0066FF"/>
              </a:solidFill>
              <a:latin typeface="Tahoma" panose="020B0604030504040204" pitchFamily="34" charset="0"/>
            </a:endParaRPr>
          </a:p>
        </p:txBody>
      </p:sp>
      <p:sp>
        <p:nvSpPr>
          <p:cNvPr id="35847" name="Rectangle 2"/>
          <p:cNvSpPr txBox="1">
            <a:spLocks noChangeArrowheads="1"/>
          </p:cNvSpPr>
          <p:nvPr/>
        </p:nvSpPr>
        <p:spPr bwMode="auto">
          <a:xfrm>
            <a:off x="5767388" y="22225"/>
            <a:ext cx="32242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lnSpc>
                <a:spcPct val="80000"/>
              </a:lnSpc>
              <a:spcBef>
                <a:spcPct val="0"/>
              </a:spcBef>
              <a:buFontTx/>
              <a:buNone/>
            </a:pPr>
            <a:r>
              <a:rPr kumimoji="0" lang="zh-CN" altLang="en-US" sz="2400">
                <a:solidFill>
                  <a:schemeClr val="tx2"/>
                </a:solidFill>
                <a:latin typeface="黑体" panose="02010609060101010101" pitchFamily="49" charset="-122"/>
                <a:ea typeface="黑体" panose="02010609060101010101" pitchFamily="49" charset="-122"/>
              </a:rPr>
              <a:t>三</a:t>
            </a:r>
            <a:r>
              <a:rPr kumimoji="0" lang="en-US" altLang="zh-CN" sz="2400">
                <a:solidFill>
                  <a:schemeClr val="tx2"/>
                </a:solidFill>
                <a:latin typeface="黑体" panose="02010609060101010101" pitchFamily="49" charset="-122"/>
                <a:ea typeface="黑体" panose="02010609060101010101" pitchFamily="49" charset="-122"/>
              </a:rPr>
              <a:t> </a:t>
            </a:r>
            <a:r>
              <a:rPr kumimoji="0" lang="zh-CN" altLang="en-US" sz="2400">
                <a:solidFill>
                  <a:schemeClr val="tx2"/>
                </a:solidFill>
                <a:latin typeface="黑体" panose="02010609060101010101" pitchFamily="49" charset="-122"/>
                <a:ea typeface="黑体" panose="02010609060101010101" pitchFamily="49" charset="-122"/>
              </a:rPr>
              <a:t>码与模式图</a:t>
            </a:r>
          </a:p>
        </p:txBody>
      </p:sp>
      <p:sp>
        <p:nvSpPr>
          <p:cNvPr id="35848" name="矩形 18"/>
          <p:cNvSpPr>
            <a:spLocks noChangeArrowheads="1"/>
          </p:cNvSpPr>
          <p:nvPr/>
        </p:nvSpPr>
        <p:spPr bwMode="auto">
          <a:xfrm>
            <a:off x="2122488" y="6035675"/>
            <a:ext cx="696912" cy="296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34" charset="0"/>
              </a:rPr>
              <a:t>案例</a:t>
            </a:r>
            <a:r>
              <a:rPr kumimoji="0" lang="zh-CN" altLang="zh-CN" sz="1600">
                <a:solidFill>
                  <a:srgbClr val="000000"/>
                </a:solidFill>
                <a:latin typeface="Tahoma" panose="020B0604030504040204" pitchFamily="34" charset="0"/>
              </a:rPr>
              <a:t>5</a:t>
            </a:r>
            <a:endParaRPr kumimoji="0" lang="en-US" altLang="zh-CN" sz="1600">
              <a:solidFill>
                <a:srgbClr val="0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1800"/>
                                        </p:tgtEl>
                                        <p:attrNameLst>
                                          <p:attrName>style.visibility</p:attrName>
                                        </p:attrNameLst>
                                      </p:cBhvr>
                                      <p:to>
                                        <p:strVal val="visible"/>
                                      </p:to>
                                    </p:set>
                                    <p:anim calcmode="lin" valueType="num">
                                      <p:cBhvr additive="base">
                                        <p:cTn id="7" dur="500" fill="hold"/>
                                        <p:tgtEl>
                                          <p:spTgt spid="161800"/>
                                        </p:tgtEl>
                                        <p:attrNameLst>
                                          <p:attrName>ppt_x</p:attrName>
                                        </p:attrNameLst>
                                      </p:cBhvr>
                                      <p:tavLst>
                                        <p:tav tm="0">
                                          <p:val>
                                            <p:strVal val="#ppt_x"/>
                                          </p:val>
                                        </p:tav>
                                        <p:tav tm="100000">
                                          <p:val>
                                            <p:strVal val="#ppt_x"/>
                                          </p:val>
                                        </p:tav>
                                      </p:tavLst>
                                    </p:anim>
                                    <p:anim calcmode="lin" valueType="num">
                                      <p:cBhvr additive="base">
                                        <p:cTn id="8" dur="500" fill="hold"/>
                                        <p:tgtEl>
                                          <p:spTgt spid="1618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0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1"/>
          <p:cNvSpPr>
            <a:spLocks noGrp="1" noChangeArrowheads="1"/>
          </p:cNvSpPr>
          <p:nvPr>
            <p:ph idx="1"/>
          </p:nvPr>
        </p:nvSpPr>
        <p:spPr>
          <a:xfrm>
            <a:off x="647700" y="4864232"/>
            <a:ext cx="8229600" cy="1050842"/>
          </a:xfrm>
        </p:spPr>
        <p:txBody>
          <a:bodyPr/>
          <a:lstStyle/>
          <a:p>
            <a:r>
              <a:rPr kumimoji="0" lang="zh-CN" altLang="en-US" sz="2800" dirty="0"/>
              <a:t>语法约束</a:t>
            </a:r>
            <a:endParaRPr kumimoji="0" lang="en-US" altLang="zh-CN" sz="2800" dirty="0"/>
          </a:p>
          <a:p>
            <a:r>
              <a:rPr kumimoji="0" lang="zh-CN" altLang="en-US" sz="2800" dirty="0"/>
              <a:t>语义约束</a:t>
            </a:r>
          </a:p>
        </p:txBody>
      </p:sp>
      <p:sp>
        <p:nvSpPr>
          <p:cNvPr id="36867" name="标题 2"/>
          <p:cNvSpPr>
            <a:spLocks noGrp="1" noChangeArrowheads="1"/>
          </p:cNvSpPr>
          <p:nvPr>
            <p:ph type="title"/>
          </p:nvPr>
        </p:nvSpPr>
        <p:spPr>
          <a:xfrm>
            <a:off x="190500" y="0"/>
            <a:ext cx="7581900" cy="1143000"/>
          </a:xfrm>
        </p:spPr>
        <p:txBody>
          <a:bodyPr/>
          <a:lstStyle/>
          <a:p>
            <a:pPr algn="l"/>
            <a:r>
              <a:rPr kumimoji="0" lang="zh-CN" altLang="en-US" dirty="0"/>
              <a:t>四</a:t>
            </a:r>
            <a:r>
              <a:rPr kumimoji="0" lang="en-US" altLang="zh-CN" dirty="0"/>
              <a:t> </a:t>
            </a:r>
            <a:r>
              <a:rPr kumimoji="0" lang="zh-CN" altLang="en-US" dirty="0"/>
              <a:t>关系模型的完整性约束</a:t>
            </a:r>
          </a:p>
        </p:txBody>
      </p:sp>
      <p:sp>
        <p:nvSpPr>
          <p:cNvPr id="36868" name="矩形 3"/>
          <p:cNvSpPr>
            <a:spLocks noChangeArrowheads="1"/>
          </p:cNvSpPr>
          <p:nvPr/>
        </p:nvSpPr>
        <p:spPr bwMode="auto">
          <a:xfrm>
            <a:off x="250825" y="1304925"/>
            <a:ext cx="8245475"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905">
              <a:defRPr sz="1600" b="1">
                <a:solidFill>
                  <a:srgbClr val="428E5B"/>
                </a:solidFill>
                <a:latin typeface="Tahoma" panose="020B0604030504040204" pitchFamily="34" charset="0"/>
                <a:ea typeface="宋体" panose="02010600030101010101" pitchFamily="2" charset="-122"/>
              </a:defRPr>
            </a:lvl1pPr>
            <a:lvl2pPr marL="365125" indent="-255905">
              <a:defRPr sz="1600" b="1">
                <a:solidFill>
                  <a:srgbClr val="428E5B"/>
                </a:solidFill>
                <a:latin typeface="Tahoma" panose="020B0604030504040204" pitchFamily="34" charset="0"/>
                <a:ea typeface="宋体" panose="02010600030101010101" pitchFamily="2" charset="-122"/>
              </a:defRPr>
            </a:lvl2pPr>
            <a:lvl3pPr marL="822325" indent="-255905">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1" hangingPunct="1">
              <a:lnSpc>
                <a:spcPct val="80000"/>
              </a:lnSpc>
              <a:spcBef>
                <a:spcPts val="400"/>
              </a:spcBef>
              <a:buClr>
                <a:schemeClr val="accent1"/>
              </a:buClr>
              <a:buSzPct val="68000"/>
              <a:buFont typeface="Wingdings 3" panose="05040102010807070707" pitchFamily="18" charset="2"/>
              <a:buChar char=""/>
            </a:pPr>
            <a:r>
              <a:rPr lang="zh-CN" altLang="en-US" sz="2700">
                <a:solidFill>
                  <a:schemeClr val="tx1"/>
                </a:solidFill>
                <a:latin typeface="宋体" panose="02010600030101010101" pitchFamily="2" charset="-122"/>
              </a:rPr>
              <a:t>定义</a:t>
            </a:r>
          </a:p>
          <a:p>
            <a:pPr lvl="1" eaLnBrk="1" hangingPunct="1">
              <a:lnSpc>
                <a:spcPct val="80000"/>
              </a:lnSpc>
              <a:spcBef>
                <a:spcPts val="400"/>
              </a:spcBef>
              <a:buClr>
                <a:schemeClr val="accent1"/>
              </a:buClr>
              <a:buSzPct val="68000"/>
            </a:pPr>
            <a:r>
              <a:rPr lang="en-US" altLang="zh-CN" sz="2700" b="0">
                <a:solidFill>
                  <a:schemeClr val="tx1"/>
                </a:solidFill>
                <a:latin typeface="宋体" panose="02010600030101010101" pitchFamily="2" charset="-122"/>
              </a:rPr>
              <a:t>	</a:t>
            </a:r>
            <a:r>
              <a:rPr lang="zh-CN" altLang="en-US" sz="2700" b="0">
                <a:solidFill>
                  <a:schemeClr val="tx1"/>
                </a:solidFill>
                <a:latin typeface="宋体" panose="02010600030101010101" pitchFamily="2" charset="-122"/>
              </a:rPr>
              <a:t>是对关系的某种约束条件。</a:t>
            </a:r>
          </a:p>
          <a:p>
            <a:pPr eaLnBrk="1" hangingPunct="1">
              <a:lnSpc>
                <a:spcPct val="80000"/>
              </a:lnSpc>
              <a:spcBef>
                <a:spcPts val="400"/>
              </a:spcBef>
              <a:buClr>
                <a:schemeClr val="accent1"/>
              </a:buClr>
              <a:buSzPct val="68000"/>
              <a:buFont typeface="Wingdings 3" panose="05040102010807070707" pitchFamily="18" charset="2"/>
              <a:buChar char=""/>
            </a:pPr>
            <a:r>
              <a:rPr lang="zh-CN" altLang="en-US" sz="2700">
                <a:solidFill>
                  <a:schemeClr val="tx1"/>
                </a:solidFill>
                <a:latin typeface="宋体" panose="02010600030101010101" pitchFamily="2" charset="-122"/>
              </a:rPr>
              <a:t>目的</a:t>
            </a:r>
          </a:p>
          <a:p>
            <a:pPr lvl="1" eaLnBrk="1" hangingPunct="1">
              <a:lnSpc>
                <a:spcPct val="80000"/>
              </a:lnSpc>
              <a:spcBef>
                <a:spcPts val="400"/>
              </a:spcBef>
              <a:buClr>
                <a:schemeClr val="accent1"/>
              </a:buClr>
              <a:buSzPct val="68000"/>
            </a:pPr>
            <a:r>
              <a:rPr lang="en-US" altLang="zh-CN" sz="2700" b="0">
                <a:solidFill>
                  <a:schemeClr val="tx1"/>
                </a:solidFill>
                <a:latin typeface="宋体" panose="02010600030101010101" pitchFamily="2" charset="-122"/>
              </a:rPr>
              <a:t>	</a:t>
            </a:r>
            <a:r>
              <a:rPr lang="zh-CN" altLang="en-US" sz="2700" b="0">
                <a:solidFill>
                  <a:schemeClr val="tx1"/>
                </a:solidFill>
                <a:latin typeface="宋体" panose="02010600030101010101" pitchFamily="2" charset="-122"/>
              </a:rPr>
              <a:t>用于保证关系数据库中数据的正确性和可靠性。</a:t>
            </a:r>
          </a:p>
          <a:p>
            <a:pPr eaLnBrk="1" hangingPunct="1">
              <a:lnSpc>
                <a:spcPct val="80000"/>
              </a:lnSpc>
              <a:spcBef>
                <a:spcPts val="400"/>
              </a:spcBef>
              <a:buClr>
                <a:schemeClr val="accent1"/>
              </a:buClr>
              <a:buSzPct val="68000"/>
              <a:buFont typeface="Wingdings 3" panose="05040102010807070707" pitchFamily="18" charset="2"/>
              <a:buChar char=""/>
            </a:pPr>
            <a:r>
              <a:rPr lang="zh-CN" altLang="en-US" sz="2700">
                <a:solidFill>
                  <a:schemeClr val="tx1"/>
                </a:solidFill>
                <a:latin typeface="宋体" panose="02010600030101010101" pitchFamily="2" charset="-122"/>
              </a:rPr>
              <a:t>类型</a:t>
            </a:r>
          </a:p>
          <a:p>
            <a:pPr lvl="2" eaLnBrk="1" hangingPunct="1">
              <a:lnSpc>
                <a:spcPct val="80000"/>
              </a:lnSpc>
              <a:spcBef>
                <a:spcPts val="400"/>
              </a:spcBef>
              <a:buClr>
                <a:schemeClr val="accent1"/>
              </a:buClr>
              <a:buSzPct val="68000"/>
              <a:buFont typeface="Wingdings 3" panose="05040102010807070707" pitchFamily="18" charset="2"/>
              <a:buChar char=""/>
            </a:pPr>
            <a:r>
              <a:rPr lang="zh-CN" altLang="en-US" sz="2700">
                <a:solidFill>
                  <a:schemeClr val="tx1"/>
                </a:solidFill>
                <a:latin typeface="宋体" panose="02010600030101010101" pitchFamily="2" charset="-122"/>
              </a:rPr>
              <a:t>实体完整性规则</a:t>
            </a:r>
          </a:p>
          <a:p>
            <a:pPr lvl="2" eaLnBrk="1" hangingPunct="1">
              <a:lnSpc>
                <a:spcPct val="80000"/>
              </a:lnSpc>
              <a:spcBef>
                <a:spcPts val="400"/>
              </a:spcBef>
              <a:buClr>
                <a:schemeClr val="accent1"/>
              </a:buClr>
              <a:buSzPct val="68000"/>
              <a:buFont typeface="Wingdings 3" panose="05040102010807070707" pitchFamily="18" charset="2"/>
              <a:buChar char=""/>
            </a:pPr>
            <a:r>
              <a:rPr lang="zh-CN" altLang="en-US" sz="2700">
                <a:solidFill>
                  <a:schemeClr val="tx1"/>
                </a:solidFill>
                <a:latin typeface="宋体" panose="02010600030101010101" pitchFamily="2" charset="-122"/>
              </a:rPr>
              <a:t>参照完整性规则（引用完整性规则 ）</a:t>
            </a:r>
          </a:p>
          <a:p>
            <a:pPr lvl="2" eaLnBrk="1" hangingPunct="1">
              <a:lnSpc>
                <a:spcPct val="80000"/>
              </a:lnSpc>
              <a:spcBef>
                <a:spcPts val="400"/>
              </a:spcBef>
              <a:buClr>
                <a:schemeClr val="accent1"/>
              </a:buClr>
              <a:buSzPct val="68000"/>
              <a:buFont typeface="Wingdings 3" panose="05040102010807070707" pitchFamily="18" charset="2"/>
              <a:buChar char=""/>
            </a:pPr>
            <a:r>
              <a:rPr lang="zh-CN" altLang="en-US" sz="2700">
                <a:solidFill>
                  <a:schemeClr val="tx1"/>
                </a:solidFill>
                <a:latin typeface="宋体" panose="02010600030101010101" pitchFamily="2" charset="-122"/>
              </a:rPr>
              <a:t>域完整性规则（用户自定义完整性规则</a:t>
            </a:r>
            <a:r>
              <a:rPr lang="zh-CN" altLang="en-US" sz="2400"/>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02121" y="252413"/>
            <a:ext cx="7437438" cy="1143000"/>
          </a:xfrm>
        </p:spPr>
        <p:txBody>
          <a:bodyPr>
            <a:normAutofit fontScale="90000"/>
          </a:bodyPr>
          <a:lstStyle/>
          <a:p>
            <a:pPr algn="l">
              <a:defRPr/>
            </a:pPr>
            <a:br>
              <a:rPr kumimoji="0" lang="zh-CN" altLang="en-US" sz="3600" dirty="0"/>
            </a:br>
            <a:r>
              <a:rPr kumimoji="0" lang="zh-CN" altLang="en-US" sz="2900" dirty="0">
                <a:solidFill>
                  <a:srgbClr val="0000FF"/>
                </a:solidFill>
              </a:rPr>
              <a:t>	</a:t>
            </a:r>
            <a:r>
              <a:rPr kumimoji="0" lang="en-US" altLang="zh-CN" sz="3600" dirty="0">
                <a:solidFill>
                  <a:srgbClr val="0000FF"/>
                </a:solidFill>
                <a:latin typeface="Arial Narrow" panose="020B0606020202030204" pitchFamily="34" charset="0"/>
              </a:rPr>
              <a:t>4.1</a:t>
            </a:r>
            <a:r>
              <a:rPr kumimoji="0" lang="zh-CN" altLang="en-US" sz="3600" dirty="0">
                <a:solidFill>
                  <a:srgbClr val="0000FF"/>
                </a:solidFill>
              </a:rPr>
              <a:t>实体完整性规则</a:t>
            </a:r>
          </a:p>
        </p:txBody>
      </p:sp>
      <p:sp>
        <p:nvSpPr>
          <p:cNvPr id="58371" name="Rectangle 3"/>
          <p:cNvSpPr>
            <a:spLocks noGrp="1" noChangeArrowheads="1"/>
          </p:cNvSpPr>
          <p:nvPr>
            <p:ph type="body" idx="1"/>
          </p:nvPr>
        </p:nvSpPr>
        <p:spPr>
          <a:xfrm>
            <a:off x="457200" y="1268413"/>
            <a:ext cx="8229600" cy="4525962"/>
          </a:xfrm>
          <a:ln cap="flat"/>
        </p:spPr>
        <p:txBody>
          <a:bodyPr/>
          <a:lstStyle/>
          <a:p>
            <a:pPr marL="609600" indent="-609600">
              <a:defRPr/>
            </a:pPr>
            <a:r>
              <a:rPr kumimoji="0" lang="zh-CN" altLang="en-US" sz="2800"/>
              <a:t>规则要求：</a:t>
            </a:r>
          </a:p>
          <a:p>
            <a:pPr marL="1257300" lvl="1" indent="-533400">
              <a:defRPr/>
            </a:pPr>
            <a:r>
              <a:rPr kumimoji="0" lang="zh-CN" altLang="en-US" sz="2400"/>
              <a:t>在任何关系的任何一个元组中，主键的值</a:t>
            </a:r>
            <a:r>
              <a:rPr kumimoji="0" lang="zh-CN" altLang="en-US" sz="2400">
                <a:solidFill>
                  <a:srgbClr val="1D06CA"/>
                </a:solidFill>
                <a:effectLst>
                  <a:outerShdw blurRad="38100" dist="38100" dir="2700000" algn="tl">
                    <a:srgbClr val="C0C0C0"/>
                  </a:outerShdw>
                </a:effectLst>
              </a:rPr>
              <a:t>不能为空值、也不能取重复的值</a:t>
            </a:r>
            <a:r>
              <a:rPr kumimoji="0" lang="zh-CN" altLang="en-US" sz="2400">
                <a:solidFill>
                  <a:srgbClr val="1D06CA"/>
                </a:solidFill>
              </a:rPr>
              <a:t>。</a:t>
            </a:r>
          </a:p>
          <a:p>
            <a:pPr marL="609600" indent="-609600">
              <a:defRPr/>
            </a:pPr>
            <a:r>
              <a:rPr kumimoji="0" lang="zh-CN" altLang="en-US" sz="2800"/>
              <a:t>目的：用于保证数据库表中的每一个元组都是惟一的。</a:t>
            </a:r>
          </a:p>
          <a:p>
            <a:pPr marL="609600" indent="-609600">
              <a:buFont typeface="Wingdings" panose="05000000000000000000" pitchFamily="2" charset="2"/>
              <a:buNone/>
              <a:defRPr/>
            </a:pPr>
            <a:r>
              <a:rPr kumimoji="0" lang="zh-CN" altLang="en-US" sz="2800">
                <a:solidFill>
                  <a:schemeClr val="tx2"/>
                </a:solidFill>
                <a:effectLst>
                  <a:outerShdw blurRad="38100" dist="38100" dir="2700000" algn="tl">
                    <a:srgbClr val="C0C0C0"/>
                  </a:outerShdw>
                </a:effectLst>
              </a:rPr>
              <a:t>请思考：</a:t>
            </a:r>
            <a:r>
              <a:rPr kumimoji="0" lang="zh-CN" altLang="en-US" sz="2800"/>
              <a:t>下面的关系是否违反实体完整性规则？</a:t>
            </a:r>
          </a:p>
        </p:txBody>
      </p:sp>
      <p:grpSp>
        <p:nvGrpSpPr>
          <p:cNvPr id="37892" name="Group 4"/>
          <p:cNvGrpSpPr/>
          <p:nvPr/>
        </p:nvGrpSpPr>
        <p:grpSpPr bwMode="auto">
          <a:xfrm>
            <a:off x="1187450" y="4184650"/>
            <a:ext cx="6723063" cy="2054225"/>
            <a:chOff x="913" y="1393"/>
            <a:chExt cx="3838" cy="1294"/>
          </a:xfrm>
        </p:grpSpPr>
        <p:grpSp>
          <p:nvGrpSpPr>
            <p:cNvPr id="37893" name="Group 5"/>
            <p:cNvGrpSpPr/>
            <p:nvPr/>
          </p:nvGrpSpPr>
          <p:grpSpPr bwMode="auto">
            <a:xfrm>
              <a:off x="920" y="1394"/>
              <a:ext cx="3824" cy="1292"/>
              <a:chOff x="920" y="1394"/>
              <a:chExt cx="3824" cy="1292"/>
            </a:xfrm>
          </p:grpSpPr>
          <p:grpSp>
            <p:nvGrpSpPr>
              <p:cNvPr id="37895" name="Group 6"/>
              <p:cNvGrpSpPr/>
              <p:nvPr/>
            </p:nvGrpSpPr>
            <p:grpSpPr bwMode="auto">
              <a:xfrm>
                <a:off x="920" y="1394"/>
                <a:ext cx="758" cy="215"/>
                <a:chOff x="920" y="1394"/>
                <a:chExt cx="758" cy="215"/>
              </a:xfrm>
            </p:grpSpPr>
            <p:sp>
              <p:nvSpPr>
                <p:cNvPr id="37983" name="Rectangle 7"/>
                <p:cNvSpPr>
                  <a:spLocks noChangeArrowheads="1"/>
                </p:cNvSpPr>
                <p:nvPr/>
              </p:nvSpPr>
              <p:spPr bwMode="auto">
                <a:xfrm>
                  <a:off x="980" y="1394"/>
                  <a:ext cx="63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学号</a:t>
                  </a:r>
                </a:p>
              </p:txBody>
            </p:sp>
            <p:sp>
              <p:nvSpPr>
                <p:cNvPr id="37984" name="Rectangle 8"/>
                <p:cNvSpPr>
                  <a:spLocks noChangeArrowheads="1"/>
                </p:cNvSpPr>
                <p:nvPr/>
              </p:nvSpPr>
              <p:spPr bwMode="auto">
                <a:xfrm>
                  <a:off x="920" y="1398"/>
                  <a:ext cx="758"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896" name="Group 9"/>
              <p:cNvGrpSpPr/>
              <p:nvPr/>
            </p:nvGrpSpPr>
            <p:grpSpPr bwMode="auto">
              <a:xfrm>
                <a:off x="1686" y="1394"/>
                <a:ext cx="759" cy="215"/>
                <a:chOff x="1686" y="1394"/>
                <a:chExt cx="759" cy="215"/>
              </a:xfrm>
            </p:grpSpPr>
            <p:sp>
              <p:nvSpPr>
                <p:cNvPr id="37981" name="Rectangle 10"/>
                <p:cNvSpPr>
                  <a:spLocks noChangeArrowheads="1"/>
                </p:cNvSpPr>
                <p:nvPr/>
              </p:nvSpPr>
              <p:spPr bwMode="auto">
                <a:xfrm>
                  <a:off x="1746" y="1394"/>
                  <a:ext cx="63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姓名</a:t>
                  </a:r>
                </a:p>
              </p:txBody>
            </p:sp>
            <p:sp>
              <p:nvSpPr>
                <p:cNvPr id="37982" name="Rectangle 11"/>
                <p:cNvSpPr>
                  <a:spLocks noChangeArrowheads="1"/>
                </p:cNvSpPr>
                <p:nvPr/>
              </p:nvSpPr>
              <p:spPr bwMode="auto">
                <a:xfrm>
                  <a:off x="1686" y="1398"/>
                  <a:ext cx="759"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897" name="Group 12"/>
              <p:cNvGrpSpPr/>
              <p:nvPr/>
            </p:nvGrpSpPr>
            <p:grpSpPr bwMode="auto">
              <a:xfrm>
                <a:off x="2453" y="1394"/>
                <a:ext cx="652" cy="215"/>
                <a:chOff x="2453" y="1394"/>
                <a:chExt cx="652" cy="215"/>
              </a:xfrm>
            </p:grpSpPr>
            <p:sp>
              <p:nvSpPr>
                <p:cNvPr id="37979" name="Rectangle 13"/>
                <p:cNvSpPr>
                  <a:spLocks noChangeArrowheads="1"/>
                </p:cNvSpPr>
                <p:nvPr/>
              </p:nvSpPr>
              <p:spPr bwMode="auto">
                <a:xfrm>
                  <a:off x="2513" y="1394"/>
                  <a:ext cx="53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性别</a:t>
                  </a:r>
                </a:p>
              </p:txBody>
            </p:sp>
            <p:sp>
              <p:nvSpPr>
                <p:cNvPr id="37980" name="Rectangle 14"/>
                <p:cNvSpPr>
                  <a:spLocks noChangeArrowheads="1"/>
                </p:cNvSpPr>
                <p:nvPr/>
              </p:nvSpPr>
              <p:spPr bwMode="auto">
                <a:xfrm>
                  <a:off x="2453" y="1398"/>
                  <a:ext cx="652"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898" name="Group 15"/>
              <p:cNvGrpSpPr/>
              <p:nvPr/>
            </p:nvGrpSpPr>
            <p:grpSpPr bwMode="auto">
              <a:xfrm>
                <a:off x="3113" y="1394"/>
                <a:ext cx="554" cy="215"/>
                <a:chOff x="3113" y="1394"/>
                <a:chExt cx="554" cy="215"/>
              </a:xfrm>
            </p:grpSpPr>
            <p:sp>
              <p:nvSpPr>
                <p:cNvPr id="37977" name="Rectangle 16"/>
                <p:cNvSpPr>
                  <a:spLocks noChangeArrowheads="1"/>
                </p:cNvSpPr>
                <p:nvPr/>
              </p:nvSpPr>
              <p:spPr bwMode="auto">
                <a:xfrm>
                  <a:off x="3173" y="1394"/>
                  <a:ext cx="43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年龄</a:t>
                  </a:r>
                </a:p>
              </p:txBody>
            </p:sp>
            <p:sp>
              <p:nvSpPr>
                <p:cNvPr id="37978" name="Rectangle 17"/>
                <p:cNvSpPr>
                  <a:spLocks noChangeArrowheads="1"/>
                </p:cNvSpPr>
                <p:nvPr/>
              </p:nvSpPr>
              <p:spPr bwMode="auto">
                <a:xfrm>
                  <a:off x="3113" y="1398"/>
                  <a:ext cx="554"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899" name="Group 18"/>
              <p:cNvGrpSpPr/>
              <p:nvPr/>
            </p:nvGrpSpPr>
            <p:grpSpPr bwMode="auto">
              <a:xfrm>
                <a:off x="3675" y="1394"/>
                <a:ext cx="1069" cy="215"/>
                <a:chOff x="3675" y="1394"/>
                <a:chExt cx="1069" cy="215"/>
              </a:xfrm>
            </p:grpSpPr>
            <p:sp>
              <p:nvSpPr>
                <p:cNvPr id="37975" name="Rectangle 19"/>
                <p:cNvSpPr>
                  <a:spLocks noChangeArrowheads="1"/>
                </p:cNvSpPr>
                <p:nvPr/>
              </p:nvSpPr>
              <p:spPr bwMode="auto">
                <a:xfrm>
                  <a:off x="3735" y="1394"/>
                  <a:ext cx="94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系编号</a:t>
                  </a:r>
                </a:p>
              </p:txBody>
            </p:sp>
            <p:sp>
              <p:nvSpPr>
                <p:cNvPr id="37976" name="Rectangle 20"/>
                <p:cNvSpPr>
                  <a:spLocks noChangeArrowheads="1"/>
                </p:cNvSpPr>
                <p:nvPr/>
              </p:nvSpPr>
              <p:spPr bwMode="auto">
                <a:xfrm>
                  <a:off x="3675" y="1398"/>
                  <a:ext cx="1069"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0" name="Group 21"/>
              <p:cNvGrpSpPr/>
              <p:nvPr/>
            </p:nvGrpSpPr>
            <p:grpSpPr bwMode="auto">
              <a:xfrm>
                <a:off x="920" y="1609"/>
                <a:ext cx="758" cy="216"/>
                <a:chOff x="920" y="1609"/>
                <a:chExt cx="758" cy="216"/>
              </a:xfrm>
            </p:grpSpPr>
            <p:sp>
              <p:nvSpPr>
                <p:cNvPr id="37973" name="Rectangle 22"/>
                <p:cNvSpPr>
                  <a:spLocks noChangeArrowheads="1"/>
                </p:cNvSpPr>
                <p:nvPr/>
              </p:nvSpPr>
              <p:spPr bwMode="auto">
                <a:xfrm>
                  <a:off x="980" y="1609"/>
                  <a:ext cx="63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Franklin Gothic Medium" panose="020B0603020102020204" pitchFamily="34" charset="0"/>
                      <a:ea typeface="黑体" panose="02010609060101010101" pitchFamily="49" charset="-122"/>
                    </a:rPr>
                    <a:t>03001</a:t>
                  </a:r>
                </a:p>
              </p:txBody>
            </p:sp>
            <p:sp>
              <p:nvSpPr>
                <p:cNvPr id="37974" name="Rectangle 23"/>
                <p:cNvSpPr>
                  <a:spLocks noChangeArrowheads="1"/>
                </p:cNvSpPr>
                <p:nvPr/>
              </p:nvSpPr>
              <p:spPr bwMode="auto">
                <a:xfrm>
                  <a:off x="920" y="1613"/>
                  <a:ext cx="758"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1" name="Group 24"/>
              <p:cNvGrpSpPr/>
              <p:nvPr/>
            </p:nvGrpSpPr>
            <p:grpSpPr bwMode="auto">
              <a:xfrm>
                <a:off x="1686" y="1609"/>
                <a:ext cx="759" cy="216"/>
                <a:chOff x="1686" y="1609"/>
                <a:chExt cx="759" cy="216"/>
              </a:xfrm>
            </p:grpSpPr>
            <p:sp>
              <p:nvSpPr>
                <p:cNvPr id="37971" name="Rectangle 25"/>
                <p:cNvSpPr>
                  <a:spLocks noChangeArrowheads="1"/>
                </p:cNvSpPr>
                <p:nvPr/>
              </p:nvSpPr>
              <p:spPr bwMode="auto">
                <a:xfrm>
                  <a:off x="1746" y="1609"/>
                  <a:ext cx="639"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马力刚</a:t>
                  </a:r>
                </a:p>
              </p:txBody>
            </p:sp>
            <p:sp>
              <p:nvSpPr>
                <p:cNvPr id="37972" name="Rectangle 26"/>
                <p:cNvSpPr>
                  <a:spLocks noChangeArrowheads="1"/>
                </p:cNvSpPr>
                <p:nvPr/>
              </p:nvSpPr>
              <p:spPr bwMode="auto">
                <a:xfrm>
                  <a:off x="1686" y="1613"/>
                  <a:ext cx="759"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2" name="Group 27"/>
              <p:cNvGrpSpPr/>
              <p:nvPr/>
            </p:nvGrpSpPr>
            <p:grpSpPr bwMode="auto">
              <a:xfrm>
                <a:off x="2453" y="1609"/>
                <a:ext cx="652" cy="216"/>
                <a:chOff x="2453" y="1609"/>
                <a:chExt cx="652" cy="216"/>
              </a:xfrm>
            </p:grpSpPr>
            <p:sp>
              <p:nvSpPr>
                <p:cNvPr id="37969" name="Rectangle 28"/>
                <p:cNvSpPr>
                  <a:spLocks noChangeArrowheads="1"/>
                </p:cNvSpPr>
                <p:nvPr/>
              </p:nvSpPr>
              <p:spPr bwMode="auto">
                <a:xfrm>
                  <a:off x="2513" y="1609"/>
                  <a:ext cx="53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男</a:t>
                  </a:r>
                </a:p>
              </p:txBody>
            </p:sp>
            <p:sp>
              <p:nvSpPr>
                <p:cNvPr id="37970" name="Rectangle 29"/>
                <p:cNvSpPr>
                  <a:spLocks noChangeArrowheads="1"/>
                </p:cNvSpPr>
                <p:nvPr/>
              </p:nvSpPr>
              <p:spPr bwMode="auto">
                <a:xfrm>
                  <a:off x="2453" y="1613"/>
                  <a:ext cx="652"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3" name="Group 30"/>
              <p:cNvGrpSpPr/>
              <p:nvPr/>
            </p:nvGrpSpPr>
            <p:grpSpPr bwMode="auto">
              <a:xfrm>
                <a:off x="3113" y="1609"/>
                <a:ext cx="554" cy="216"/>
                <a:chOff x="3113" y="1609"/>
                <a:chExt cx="554" cy="216"/>
              </a:xfrm>
            </p:grpSpPr>
            <p:sp>
              <p:nvSpPr>
                <p:cNvPr id="37967" name="Rectangle 31"/>
                <p:cNvSpPr>
                  <a:spLocks noChangeArrowheads="1"/>
                </p:cNvSpPr>
                <p:nvPr/>
              </p:nvSpPr>
              <p:spPr bwMode="auto">
                <a:xfrm>
                  <a:off x="3173" y="1609"/>
                  <a:ext cx="43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Franklin Gothic Medium" panose="020B0603020102020204" pitchFamily="34" charset="0"/>
                      <a:ea typeface="黑体" panose="02010609060101010101" pitchFamily="49" charset="-122"/>
                    </a:rPr>
                    <a:t>21</a:t>
                  </a:r>
                </a:p>
              </p:txBody>
            </p:sp>
            <p:sp>
              <p:nvSpPr>
                <p:cNvPr id="37968" name="Rectangle 32"/>
                <p:cNvSpPr>
                  <a:spLocks noChangeArrowheads="1"/>
                </p:cNvSpPr>
                <p:nvPr/>
              </p:nvSpPr>
              <p:spPr bwMode="auto">
                <a:xfrm>
                  <a:off x="3113" y="1613"/>
                  <a:ext cx="554"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4" name="Group 33"/>
              <p:cNvGrpSpPr/>
              <p:nvPr/>
            </p:nvGrpSpPr>
            <p:grpSpPr bwMode="auto">
              <a:xfrm>
                <a:off x="3675" y="1609"/>
                <a:ext cx="1069" cy="216"/>
                <a:chOff x="3675" y="1609"/>
                <a:chExt cx="1069" cy="216"/>
              </a:xfrm>
            </p:grpSpPr>
            <p:sp>
              <p:nvSpPr>
                <p:cNvPr id="37965" name="Rectangle 34"/>
                <p:cNvSpPr>
                  <a:spLocks noChangeArrowheads="1"/>
                </p:cNvSpPr>
                <p:nvPr/>
              </p:nvSpPr>
              <p:spPr bwMode="auto">
                <a:xfrm>
                  <a:off x="3735" y="1609"/>
                  <a:ext cx="949"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黑体" panose="02010609060101010101" pitchFamily="49" charset="-122"/>
                      <a:ea typeface="黑体" panose="02010609060101010101" pitchFamily="49" charset="-122"/>
                    </a:rPr>
                    <a:t>01</a:t>
                  </a:r>
                </a:p>
              </p:txBody>
            </p:sp>
            <p:sp>
              <p:nvSpPr>
                <p:cNvPr id="37966" name="Rectangle 35"/>
                <p:cNvSpPr>
                  <a:spLocks noChangeArrowheads="1"/>
                </p:cNvSpPr>
                <p:nvPr/>
              </p:nvSpPr>
              <p:spPr bwMode="auto">
                <a:xfrm>
                  <a:off x="3675" y="1613"/>
                  <a:ext cx="1069"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5" name="Group 36"/>
              <p:cNvGrpSpPr/>
              <p:nvPr/>
            </p:nvGrpSpPr>
            <p:grpSpPr bwMode="auto">
              <a:xfrm>
                <a:off x="920" y="1825"/>
                <a:ext cx="758" cy="215"/>
                <a:chOff x="920" y="1825"/>
                <a:chExt cx="758" cy="215"/>
              </a:xfrm>
            </p:grpSpPr>
            <p:sp>
              <p:nvSpPr>
                <p:cNvPr id="37963" name="Rectangle 37"/>
                <p:cNvSpPr>
                  <a:spLocks noChangeArrowheads="1"/>
                </p:cNvSpPr>
                <p:nvPr/>
              </p:nvSpPr>
              <p:spPr bwMode="auto">
                <a:xfrm>
                  <a:off x="980" y="1825"/>
                  <a:ext cx="63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Franklin Gothic Medium" panose="020B0603020102020204" pitchFamily="34" charset="0"/>
                      <a:ea typeface="黑体" panose="02010609060101010101" pitchFamily="49" charset="-122"/>
                    </a:rPr>
                    <a:t>03102</a:t>
                  </a:r>
                </a:p>
              </p:txBody>
            </p:sp>
            <p:sp>
              <p:nvSpPr>
                <p:cNvPr id="37964" name="Rectangle 38"/>
                <p:cNvSpPr>
                  <a:spLocks noChangeArrowheads="1"/>
                </p:cNvSpPr>
                <p:nvPr/>
              </p:nvSpPr>
              <p:spPr bwMode="auto">
                <a:xfrm>
                  <a:off x="920" y="1829"/>
                  <a:ext cx="758"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6" name="Group 39"/>
              <p:cNvGrpSpPr/>
              <p:nvPr/>
            </p:nvGrpSpPr>
            <p:grpSpPr bwMode="auto">
              <a:xfrm>
                <a:off x="1686" y="1825"/>
                <a:ext cx="759" cy="215"/>
                <a:chOff x="1686" y="1825"/>
                <a:chExt cx="759" cy="215"/>
              </a:xfrm>
            </p:grpSpPr>
            <p:sp>
              <p:nvSpPr>
                <p:cNvPr id="37961" name="Rectangle 40"/>
                <p:cNvSpPr>
                  <a:spLocks noChangeArrowheads="1"/>
                </p:cNvSpPr>
                <p:nvPr/>
              </p:nvSpPr>
              <p:spPr bwMode="auto">
                <a:xfrm>
                  <a:off x="1746" y="1825"/>
                  <a:ext cx="63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王萍华</a:t>
                  </a:r>
                </a:p>
              </p:txBody>
            </p:sp>
            <p:sp>
              <p:nvSpPr>
                <p:cNvPr id="37962" name="Rectangle 41"/>
                <p:cNvSpPr>
                  <a:spLocks noChangeArrowheads="1"/>
                </p:cNvSpPr>
                <p:nvPr/>
              </p:nvSpPr>
              <p:spPr bwMode="auto">
                <a:xfrm>
                  <a:off x="1686" y="1829"/>
                  <a:ext cx="759"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7" name="Group 42"/>
              <p:cNvGrpSpPr/>
              <p:nvPr/>
            </p:nvGrpSpPr>
            <p:grpSpPr bwMode="auto">
              <a:xfrm>
                <a:off x="2453" y="1825"/>
                <a:ext cx="652" cy="215"/>
                <a:chOff x="2453" y="1825"/>
                <a:chExt cx="652" cy="215"/>
              </a:xfrm>
            </p:grpSpPr>
            <p:sp>
              <p:nvSpPr>
                <p:cNvPr id="37959" name="Rectangle 43"/>
                <p:cNvSpPr>
                  <a:spLocks noChangeArrowheads="1"/>
                </p:cNvSpPr>
                <p:nvPr/>
              </p:nvSpPr>
              <p:spPr bwMode="auto">
                <a:xfrm>
                  <a:off x="2513" y="1825"/>
                  <a:ext cx="53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女</a:t>
                  </a:r>
                </a:p>
              </p:txBody>
            </p:sp>
            <p:sp>
              <p:nvSpPr>
                <p:cNvPr id="37960" name="Rectangle 44"/>
                <p:cNvSpPr>
                  <a:spLocks noChangeArrowheads="1"/>
                </p:cNvSpPr>
                <p:nvPr/>
              </p:nvSpPr>
              <p:spPr bwMode="auto">
                <a:xfrm>
                  <a:off x="2453" y="1829"/>
                  <a:ext cx="652"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8" name="Group 45"/>
              <p:cNvGrpSpPr/>
              <p:nvPr/>
            </p:nvGrpSpPr>
            <p:grpSpPr bwMode="auto">
              <a:xfrm>
                <a:off x="3113" y="1825"/>
                <a:ext cx="554" cy="215"/>
                <a:chOff x="3113" y="1825"/>
                <a:chExt cx="554" cy="215"/>
              </a:xfrm>
            </p:grpSpPr>
            <p:sp>
              <p:nvSpPr>
                <p:cNvPr id="37957" name="Rectangle 46"/>
                <p:cNvSpPr>
                  <a:spLocks noChangeArrowheads="1"/>
                </p:cNvSpPr>
                <p:nvPr/>
              </p:nvSpPr>
              <p:spPr bwMode="auto">
                <a:xfrm>
                  <a:off x="3173" y="1825"/>
                  <a:ext cx="43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Franklin Gothic Medium" panose="020B0603020102020204" pitchFamily="34" charset="0"/>
                      <a:ea typeface="黑体" panose="02010609060101010101" pitchFamily="49" charset="-122"/>
                    </a:rPr>
                    <a:t>20</a:t>
                  </a:r>
                </a:p>
              </p:txBody>
            </p:sp>
            <p:sp>
              <p:nvSpPr>
                <p:cNvPr id="37958" name="Rectangle 47"/>
                <p:cNvSpPr>
                  <a:spLocks noChangeArrowheads="1"/>
                </p:cNvSpPr>
                <p:nvPr/>
              </p:nvSpPr>
              <p:spPr bwMode="auto">
                <a:xfrm>
                  <a:off x="3113" y="1829"/>
                  <a:ext cx="554"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09" name="Group 48"/>
              <p:cNvGrpSpPr/>
              <p:nvPr/>
            </p:nvGrpSpPr>
            <p:grpSpPr bwMode="auto">
              <a:xfrm>
                <a:off x="3675" y="1825"/>
                <a:ext cx="1069" cy="215"/>
                <a:chOff x="3675" y="1825"/>
                <a:chExt cx="1069" cy="215"/>
              </a:xfrm>
            </p:grpSpPr>
            <p:sp>
              <p:nvSpPr>
                <p:cNvPr id="37955" name="Rectangle 49"/>
                <p:cNvSpPr>
                  <a:spLocks noChangeArrowheads="1"/>
                </p:cNvSpPr>
                <p:nvPr/>
              </p:nvSpPr>
              <p:spPr bwMode="auto">
                <a:xfrm>
                  <a:off x="3735" y="1825"/>
                  <a:ext cx="94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黑体" panose="02010609060101010101" pitchFamily="49" charset="-122"/>
                      <a:ea typeface="黑体" panose="02010609060101010101" pitchFamily="49" charset="-122"/>
                    </a:rPr>
                    <a:t>02</a:t>
                  </a:r>
                </a:p>
              </p:txBody>
            </p:sp>
            <p:sp>
              <p:nvSpPr>
                <p:cNvPr id="37956" name="Rectangle 50"/>
                <p:cNvSpPr>
                  <a:spLocks noChangeArrowheads="1"/>
                </p:cNvSpPr>
                <p:nvPr/>
              </p:nvSpPr>
              <p:spPr bwMode="auto">
                <a:xfrm>
                  <a:off x="3675" y="1829"/>
                  <a:ext cx="1069"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0" name="Group 51"/>
              <p:cNvGrpSpPr/>
              <p:nvPr/>
            </p:nvGrpSpPr>
            <p:grpSpPr bwMode="auto">
              <a:xfrm>
                <a:off x="920" y="2040"/>
                <a:ext cx="758" cy="215"/>
                <a:chOff x="920" y="2040"/>
                <a:chExt cx="758" cy="215"/>
              </a:xfrm>
            </p:grpSpPr>
            <p:sp>
              <p:nvSpPr>
                <p:cNvPr id="37953" name="Rectangle 52"/>
                <p:cNvSpPr>
                  <a:spLocks noChangeArrowheads="1"/>
                </p:cNvSpPr>
                <p:nvPr/>
              </p:nvSpPr>
              <p:spPr bwMode="auto">
                <a:xfrm>
                  <a:off x="980" y="2040"/>
                  <a:ext cx="63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Franklin Gothic Medium" panose="020B0603020102020204" pitchFamily="34" charset="0"/>
                      <a:ea typeface="黑体" panose="02010609060101010101" pitchFamily="49" charset="-122"/>
                    </a:rPr>
                    <a:t>03223</a:t>
                  </a:r>
                </a:p>
              </p:txBody>
            </p:sp>
            <p:sp>
              <p:nvSpPr>
                <p:cNvPr id="37954" name="Rectangle 53"/>
                <p:cNvSpPr>
                  <a:spLocks noChangeArrowheads="1"/>
                </p:cNvSpPr>
                <p:nvPr/>
              </p:nvSpPr>
              <p:spPr bwMode="auto">
                <a:xfrm>
                  <a:off x="920" y="2044"/>
                  <a:ext cx="758"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1" name="Group 54"/>
              <p:cNvGrpSpPr/>
              <p:nvPr/>
            </p:nvGrpSpPr>
            <p:grpSpPr bwMode="auto">
              <a:xfrm>
                <a:off x="1686" y="2040"/>
                <a:ext cx="759" cy="215"/>
                <a:chOff x="1686" y="2040"/>
                <a:chExt cx="759" cy="215"/>
              </a:xfrm>
            </p:grpSpPr>
            <p:sp>
              <p:nvSpPr>
                <p:cNvPr id="37951" name="Rectangle 55"/>
                <p:cNvSpPr>
                  <a:spLocks noChangeArrowheads="1"/>
                </p:cNvSpPr>
                <p:nvPr/>
              </p:nvSpPr>
              <p:spPr bwMode="auto">
                <a:xfrm>
                  <a:off x="1746" y="2040"/>
                  <a:ext cx="63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王平</a:t>
                  </a:r>
                </a:p>
              </p:txBody>
            </p:sp>
            <p:sp>
              <p:nvSpPr>
                <p:cNvPr id="37952" name="Rectangle 56"/>
                <p:cNvSpPr>
                  <a:spLocks noChangeArrowheads="1"/>
                </p:cNvSpPr>
                <p:nvPr/>
              </p:nvSpPr>
              <p:spPr bwMode="auto">
                <a:xfrm>
                  <a:off x="1686" y="2044"/>
                  <a:ext cx="759"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2" name="Group 57"/>
              <p:cNvGrpSpPr/>
              <p:nvPr/>
            </p:nvGrpSpPr>
            <p:grpSpPr bwMode="auto">
              <a:xfrm>
                <a:off x="2453" y="2040"/>
                <a:ext cx="652" cy="215"/>
                <a:chOff x="2453" y="2040"/>
                <a:chExt cx="652" cy="215"/>
              </a:xfrm>
            </p:grpSpPr>
            <p:sp>
              <p:nvSpPr>
                <p:cNvPr id="37949" name="Rectangle 58"/>
                <p:cNvSpPr>
                  <a:spLocks noChangeArrowheads="1"/>
                </p:cNvSpPr>
                <p:nvPr/>
              </p:nvSpPr>
              <p:spPr bwMode="auto">
                <a:xfrm>
                  <a:off x="2513" y="2040"/>
                  <a:ext cx="53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男</a:t>
                  </a:r>
                </a:p>
              </p:txBody>
            </p:sp>
            <p:sp>
              <p:nvSpPr>
                <p:cNvPr id="37950" name="Rectangle 59"/>
                <p:cNvSpPr>
                  <a:spLocks noChangeArrowheads="1"/>
                </p:cNvSpPr>
                <p:nvPr/>
              </p:nvSpPr>
              <p:spPr bwMode="auto">
                <a:xfrm>
                  <a:off x="2453" y="2044"/>
                  <a:ext cx="652"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3" name="Group 60"/>
              <p:cNvGrpSpPr/>
              <p:nvPr/>
            </p:nvGrpSpPr>
            <p:grpSpPr bwMode="auto">
              <a:xfrm>
                <a:off x="3113" y="2040"/>
                <a:ext cx="554" cy="215"/>
                <a:chOff x="3113" y="2040"/>
                <a:chExt cx="554" cy="215"/>
              </a:xfrm>
            </p:grpSpPr>
            <p:sp>
              <p:nvSpPr>
                <p:cNvPr id="37947" name="Rectangle 61"/>
                <p:cNvSpPr>
                  <a:spLocks noChangeArrowheads="1"/>
                </p:cNvSpPr>
                <p:nvPr/>
              </p:nvSpPr>
              <p:spPr bwMode="auto">
                <a:xfrm>
                  <a:off x="3173" y="2040"/>
                  <a:ext cx="43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Franklin Gothic Medium" panose="020B0603020102020204" pitchFamily="34" charset="0"/>
                      <a:ea typeface="黑体" panose="02010609060101010101" pitchFamily="49" charset="-122"/>
                    </a:rPr>
                    <a:t>21</a:t>
                  </a:r>
                </a:p>
              </p:txBody>
            </p:sp>
            <p:sp>
              <p:nvSpPr>
                <p:cNvPr id="37948" name="Rectangle 62"/>
                <p:cNvSpPr>
                  <a:spLocks noChangeArrowheads="1"/>
                </p:cNvSpPr>
                <p:nvPr/>
              </p:nvSpPr>
              <p:spPr bwMode="auto">
                <a:xfrm>
                  <a:off x="3113" y="2044"/>
                  <a:ext cx="554"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4" name="Group 63"/>
              <p:cNvGrpSpPr/>
              <p:nvPr/>
            </p:nvGrpSpPr>
            <p:grpSpPr bwMode="auto">
              <a:xfrm>
                <a:off x="3675" y="2040"/>
                <a:ext cx="1069" cy="215"/>
                <a:chOff x="3675" y="2040"/>
                <a:chExt cx="1069" cy="215"/>
              </a:xfrm>
            </p:grpSpPr>
            <p:sp>
              <p:nvSpPr>
                <p:cNvPr id="37945" name="Rectangle 64"/>
                <p:cNvSpPr>
                  <a:spLocks noChangeArrowheads="1"/>
                </p:cNvSpPr>
                <p:nvPr/>
              </p:nvSpPr>
              <p:spPr bwMode="auto">
                <a:xfrm>
                  <a:off x="3735" y="2040"/>
                  <a:ext cx="94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黑体" panose="02010609060101010101" pitchFamily="49" charset="-122"/>
                      <a:ea typeface="黑体" panose="02010609060101010101" pitchFamily="49" charset="-122"/>
                    </a:rPr>
                    <a:t>03</a:t>
                  </a:r>
                </a:p>
              </p:txBody>
            </p:sp>
            <p:sp>
              <p:nvSpPr>
                <p:cNvPr id="37946" name="Rectangle 65"/>
                <p:cNvSpPr>
                  <a:spLocks noChangeArrowheads="1"/>
                </p:cNvSpPr>
                <p:nvPr/>
              </p:nvSpPr>
              <p:spPr bwMode="auto">
                <a:xfrm>
                  <a:off x="3675" y="2044"/>
                  <a:ext cx="1069"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5" name="Group 66"/>
              <p:cNvGrpSpPr/>
              <p:nvPr/>
            </p:nvGrpSpPr>
            <p:grpSpPr bwMode="auto">
              <a:xfrm>
                <a:off x="920" y="2255"/>
                <a:ext cx="758" cy="216"/>
                <a:chOff x="920" y="2255"/>
                <a:chExt cx="758" cy="216"/>
              </a:xfrm>
            </p:grpSpPr>
            <p:sp>
              <p:nvSpPr>
                <p:cNvPr id="37943" name="Rectangle 67"/>
                <p:cNvSpPr>
                  <a:spLocks noChangeArrowheads="1"/>
                </p:cNvSpPr>
                <p:nvPr/>
              </p:nvSpPr>
              <p:spPr bwMode="auto">
                <a:xfrm>
                  <a:off x="980" y="2255"/>
                  <a:ext cx="63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endParaRPr kumimoji="0" lang="zh-CN" altLang="en-US" sz="1600">
                    <a:latin typeface="Franklin Gothic Medium" panose="020B0603020102020204" pitchFamily="34" charset="0"/>
                    <a:ea typeface="黑体" panose="02010609060101010101" pitchFamily="49" charset="-122"/>
                  </a:endParaRPr>
                </a:p>
              </p:txBody>
            </p:sp>
            <p:sp>
              <p:nvSpPr>
                <p:cNvPr id="37944" name="Rectangle 68"/>
                <p:cNvSpPr>
                  <a:spLocks noChangeArrowheads="1"/>
                </p:cNvSpPr>
                <p:nvPr/>
              </p:nvSpPr>
              <p:spPr bwMode="auto">
                <a:xfrm>
                  <a:off x="920" y="2259"/>
                  <a:ext cx="758"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6" name="Group 69"/>
              <p:cNvGrpSpPr/>
              <p:nvPr/>
            </p:nvGrpSpPr>
            <p:grpSpPr bwMode="auto">
              <a:xfrm>
                <a:off x="1686" y="2255"/>
                <a:ext cx="759" cy="216"/>
                <a:chOff x="1686" y="2255"/>
                <a:chExt cx="759" cy="216"/>
              </a:xfrm>
            </p:grpSpPr>
            <p:sp>
              <p:nvSpPr>
                <p:cNvPr id="37941" name="Rectangle 70"/>
                <p:cNvSpPr>
                  <a:spLocks noChangeArrowheads="1"/>
                </p:cNvSpPr>
                <p:nvPr/>
              </p:nvSpPr>
              <p:spPr bwMode="auto">
                <a:xfrm>
                  <a:off x="1746" y="2255"/>
                  <a:ext cx="639"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张华</a:t>
                  </a:r>
                </a:p>
              </p:txBody>
            </p:sp>
            <p:sp>
              <p:nvSpPr>
                <p:cNvPr id="37942" name="Rectangle 71"/>
                <p:cNvSpPr>
                  <a:spLocks noChangeArrowheads="1"/>
                </p:cNvSpPr>
                <p:nvPr/>
              </p:nvSpPr>
              <p:spPr bwMode="auto">
                <a:xfrm>
                  <a:off x="1686" y="2259"/>
                  <a:ext cx="759"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7" name="Group 72"/>
              <p:cNvGrpSpPr/>
              <p:nvPr/>
            </p:nvGrpSpPr>
            <p:grpSpPr bwMode="auto">
              <a:xfrm>
                <a:off x="2453" y="2255"/>
                <a:ext cx="652" cy="216"/>
                <a:chOff x="2453" y="2255"/>
                <a:chExt cx="652" cy="216"/>
              </a:xfrm>
            </p:grpSpPr>
            <p:sp>
              <p:nvSpPr>
                <p:cNvPr id="37939" name="Rectangle 73"/>
                <p:cNvSpPr>
                  <a:spLocks noChangeArrowheads="1"/>
                </p:cNvSpPr>
                <p:nvPr/>
              </p:nvSpPr>
              <p:spPr bwMode="auto">
                <a:xfrm>
                  <a:off x="2513" y="2255"/>
                  <a:ext cx="53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男</a:t>
                  </a:r>
                </a:p>
              </p:txBody>
            </p:sp>
            <p:sp>
              <p:nvSpPr>
                <p:cNvPr id="37940" name="Rectangle 74"/>
                <p:cNvSpPr>
                  <a:spLocks noChangeArrowheads="1"/>
                </p:cNvSpPr>
                <p:nvPr/>
              </p:nvSpPr>
              <p:spPr bwMode="auto">
                <a:xfrm>
                  <a:off x="2453" y="2259"/>
                  <a:ext cx="652"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8" name="Group 75"/>
              <p:cNvGrpSpPr/>
              <p:nvPr/>
            </p:nvGrpSpPr>
            <p:grpSpPr bwMode="auto">
              <a:xfrm>
                <a:off x="3113" y="2255"/>
                <a:ext cx="554" cy="216"/>
                <a:chOff x="3113" y="2255"/>
                <a:chExt cx="554" cy="216"/>
              </a:xfrm>
            </p:grpSpPr>
            <p:sp>
              <p:nvSpPr>
                <p:cNvPr id="37937" name="Rectangle 76"/>
                <p:cNvSpPr>
                  <a:spLocks noChangeArrowheads="1"/>
                </p:cNvSpPr>
                <p:nvPr/>
              </p:nvSpPr>
              <p:spPr bwMode="auto">
                <a:xfrm>
                  <a:off x="3173" y="2255"/>
                  <a:ext cx="43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Franklin Gothic Medium" panose="020B0603020102020204" pitchFamily="34" charset="0"/>
                      <a:ea typeface="黑体" panose="02010609060101010101" pitchFamily="49" charset="-122"/>
                    </a:rPr>
                    <a:t>22</a:t>
                  </a:r>
                </a:p>
              </p:txBody>
            </p:sp>
            <p:sp>
              <p:nvSpPr>
                <p:cNvPr id="37938" name="Rectangle 77"/>
                <p:cNvSpPr>
                  <a:spLocks noChangeArrowheads="1"/>
                </p:cNvSpPr>
                <p:nvPr/>
              </p:nvSpPr>
              <p:spPr bwMode="auto">
                <a:xfrm>
                  <a:off x="3113" y="2259"/>
                  <a:ext cx="554"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19" name="Group 78"/>
              <p:cNvGrpSpPr/>
              <p:nvPr/>
            </p:nvGrpSpPr>
            <p:grpSpPr bwMode="auto">
              <a:xfrm>
                <a:off x="3675" y="2255"/>
                <a:ext cx="1069" cy="216"/>
                <a:chOff x="3675" y="2255"/>
                <a:chExt cx="1069" cy="216"/>
              </a:xfrm>
            </p:grpSpPr>
            <p:sp>
              <p:nvSpPr>
                <p:cNvPr id="37935" name="Rectangle 79"/>
                <p:cNvSpPr>
                  <a:spLocks noChangeArrowheads="1"/>
                </p:cNvSpPr>
                <p:nvPr/>
              </p:nvSpPr>
              <p:spPr bwMode="auto">
                <a:xfrm>
                  <a:off x="3735" y="2255"/>
                  <a:ext cx="949"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黑体" panose="02010609060101010101" pitchFamily="49" charset="-122"/>
                      <a:ea typeface="黑体" panose="02010609060101010101" pitchFamily="49" charset="-122"/>
                    </a:rPr>
                    <a:t>04</a:t>
                  </a:r>
                </a:p>
              </p:txBody>
            </p:sp>
            <p:sp>
              <p:nvSpPr>
                <p:cNvPr id="37936" name="Rectangle 80"/>
                <p:cNvSpPr>
                  <a:spLocks noChangeArrowheads="1"/>
                </p:cNvSpPr>
                <p:nvPr/>
              </p:nvSpPr>
              <p:spPr bwMode="auto">
                <a:xfrm>
                  <a:off x="3675" y="2259"/>
                  <a:ext cx="1069" cy="208"/>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20" name="Group 81"/>
              <p:cNvGrpSpPr/>
              <p:nvPr/>
            </p:nvGrpSpPr>
            <p:grpSpPr bwMode="auto">
              <a:xfrm>
                <a:off x="920" y="2471"/>
                <a:ext cx="758" cy="215"/>
                <a:chOff x="920" y="2471"/>
                <a:chExt cx="758" cy="215"/>
              </a:xfrm>
            </p:grpSpPr>
            <p:sp>
              <p:nvSpPr>
                <p:cNvPr id="37933" name="Rectangle 82"/>
                <p:cNvSpPr>
                  <a:spLocks noChangeArrowheads="1"/>
                </p:cNvSpPr>
                <p:nvPr/>
              </p:nvSpPr>
              <p:spPr bwMode="auto">
                <a:xfrm>
                  <a:off x="980" y="2471"/>
                  <a:ext cx="63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Franklin Gothic Medium" panose="020B0603020102020204" pitchFamily="34" charset="0"/>
                      <a:ea typeface="黑体" panose="02010609060101010101" pitchFamily="49" charset="-122"/>
                    </a:rPr>
                    <a:t>03001</a:t>
                  </a:r>
                </a:p>
              </p:txBody>
            </p:sp>
            <p:sp>
              <p:nvSpPr>
                <p:cNvPr id="37934" name="Rectangle 83"/>
                <p:cNvSpPr>
                  <a:spLocks noChangeArrowheads="1"/>
                </p:cNvSpPr>
                <p:nvPr/>
              </p:nvSpPr>
              <p:spPr bwMode="auto">
                <a:xfrm>
                  <a:off x="920" y="2475"/>
                  <a:ext cx="758"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21" name="Group 84"/>
              <p:cNvGrpSpPr/>
              <p:nvPr/>
            </p:nvGrpSpPr>
            <p:grpSpPr bwMode="auto">
              <a:xfrm>
                <a:off x="1686" y="2471"/>
                <a:ext cx="759" cy="215"/>
                <a:chOff x="1686" y="2471"/>
                <a:chExt cx="759" cy="215"/>
              </a:xfrm>
            </p:grpSpPr>
            <p:sp>
              <p:nvSpPr>
                <p:cNvPr id="37931" name="Rectangle 85"/>
                <p:cNvSpPr>
                  <a:spLocks noChangeArrowheads="1"/>
                </p:cNvSpPr>
                <p:nvPr/>
              </p:nvSpPr>
              <p:spPr bwMode="auto">
                <a:xfrm>
                  <a:off x="1746" y="2471"/>
                  <a:ext cx="63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李萍</a:t>
                  </a:r>
                </a:p>
              </p:txBody>
            </p:sp>
            <p:sp>
              <p:nvSpPr>
                <p:cNvPr id="37932" name="Rectangle 86"/>
                <p:cNvSpPr>
                  <a:spLocks noChangeArrowheads="1"/>
                </p:cNvSpPr>
                <p:nvPr/>
              </p:nvSpPr>
              <p:spPr bwMode="auto">
                <a:xfrm>
                  <a:off x="1686" y="2475"/>
                  <a:ext cx="759"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22" name="Group 87"/>
              <p:cNvGrpSpPr/>
              <p:nvPr/>
            </p:nvGrpSpPr>
            <p:grpSpPr bwMode="auto">
              <a:xfrm>
                <a:off x="2453" y="2471"/>
                <a:ext cx="652" cy="215"/>
                <a:chOff x="2453" y="2471"/>
                <a:chExt cx="652" cy="215"/>
              </a:xfrm>
            </p:grpSpPr>
            <p:sp>
              <p:nvSpPr>
                <p:cNvPr id="37929" name="Rectangle 88"/>
                <p:cNvSpPr>
                  <a:spLocks noChangeArrowheads="1"/>
                </p:cNvSpPr>
                <p:nvPr/>
              </p:nvSpPr>
              <p:spPr bwMode="auto">
                <a:xfrm>
                  <a:off x="2513" y="2471"/>
                  <a:ext cx="53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zh-CN" altLang="en-US" sz="1600">
                      <a:latin typeface="黑体" panose="02010609060101010101" pitchFamily="49" charset="-122"/>
                      <a:ea typeface="黑体" panose="02010609060101010101" pitchFamily="49" charset="-122"/>
                    </a:rPr>
                    <a:t>女</a:t>
                  </a:r>
                </a:p>
              </p:txBody>
            </p:sp>
            <p:sp>
              <p:nvSpPr>
                <p:cNvPr id="37930" name="Rectangle 89"/>
                <p:cNvSpPr>
                  <a:spLocks noChangeArrowheads="1"/>
                </p:cNvSpPr>
                <p:nvPr/>
              </p:nvSpPr>
              <p:spPr bwMode="auto">
                <a:xfrm>
                  <a:off x="2453" y="2475"/>
                  <a:ext cx="652"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23" name="Group 90"/>
              <p:cNvGrpSpPr/>
              <p:nvPr/>
            </p:nvGrpSpPr>
            <p:grpSpPr bwMode="auto">
              <a:xfrm>
                <a:off x="3113" y="2471"/>
                <a:ext cx="554" cy="215"/>
                <a:chOff x="3113" y="2471"/>
                <a:chExt cx="554" cy="215"/>
              </a:xfrm>
            </p:grpSpPr>
            <p:sp>
              <p:nvSpPr>
                <p:cNvPr id="37927" name="Rectangle 91"/>
                <p:cNvSpPr>
                  <a:spLocks noChangeArrowheads="1"/>
                </p:cNvSpPr>
                <p:nvPr/>
              </p:nvSpPr>
              <p:spPr bwMode="auto">
                <a:xfrm>
                  <a:off x="3173" y="2471"/>
                  <a:ext cx="43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Franklin Gothic Medium" panose="020B0603020102020204" pitchFamily="34" charset="0"/>
                      <a:ea typeface="黑体" panose="02010609060101010101" pitchFamily="49" charset="-122"/>
                    </a:rPr>
                    <a:t>19</a:t>
                  </a:r>
                </a:p>
              </p:txBody>
            </p:sp>
            <p:sp>
              <p:nvSpPr>
                <p:cNvPr id="37928" name="Rectangle 92"/>
                <p:cNvSpPr>
                  <a:spLocks noChangeArrowheads="1"/>
                </p:cNvSpPr>
                <p:nvPr/>
              </p:nvSpPr>
              <p:spPr bwMode="auto">
                <a:xfrm>
                  <a:off x="3113" y="2475"/>
                  <a:ext cx="554"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nvGrpSpPr>
              <p:cNvPr id="37924" name="Group 93"/>
              <p:cNvGrpSpPr/>
              <p:nvPr/>
            </p:nvGrpSpPr>
            <p:grpSpPr bwMode="auto">
              <a:xfrm>
                <a:off x="3675" y="2471"/>
                <a:ext cx="1069" cy="215"/>
                <a:chOff x="3675" y="2471"/>
                <a:chExt cx="1069" cy="215"/>
              </a:xfrm>
            </p:grpSpPr>
            <p:sp>
              <p:nvSpPr>
                <p:cNvPr id="37925" name="Rectangle 94"/>
                <p:cNvSpPr>
                  <a:spLocks noChangeArrowheads="1"/>
                </p:cNvSpPr>
                <p:nvPr/>
              </p:nvSpPr>
              <p:spPr bwMode="auto">
                <a:xfrm>
                  <a:off x="3735" y="2471"/>
                  <a:ext cx="94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eaLnBrk="1" hangingPunct="1">
                    <a:lnSpc>
                      <a:spcPct val="80000"/>
                    </a:lnSpc>
                    <a:buFontTx/>
                    <a:buNone/>
                  </a:pPr>
                  <a:r>
                    <a:rPr kumimoji="0" lang="en-US" altLang="zh-CN" sz="1600">
                      <a:latin typeface="黑体" panose="02010609060101010101" pitchFamily="49" charset="-122"/>
                      <a:ea typeface="黑体" panose="02010609060101010101" pitchFamily="49" charset="-122"/>
                    </a:rPr>
                    <a:t>05</a:t>
                  </a:r>
                </a:p>
              </p:txBody>
            </p:sp>
            <p:sp>
              <p:nvSpPr>
                <p:cNvPr id="37926" name="Rectangle 95"/>
                <p:cNvSpPr>
                  <a:spLocks noChangeArrowheads="1"/>
                </p:cNvSpPr>
                <p:nvPr/>
              </p:nvSpPr>
              <p:spPr bwMode="auto">
                <a:xfrm>
                  <a:off x="3675" y="2475"/>
                  <a:ext cx="1069" cy="207"/>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grpSp>
        <p:sp>
          <p:nvSpPr>
            <p:cNvPr id="37894" name="Rectangle 96"/>
            <p:cNvSpPr>
              <a:spLocks noChangeArrowheads="1"/>
            </p:cNvSpPr>
            <p:nvPr/>
          </p:nvSpPr>
          <p:spPr bwMode="auto">
            <a:xfrm>
              <a:off x="913" y="1393"/>
              <a:ext cx="3838" cy="1294"/>
            </a:xfrm>
            <a:prstGeom prst="rect">
              <a:avLst/>
            </a:prstGeom>
            <a:noFill/>
            <a:ln w="12700">
              <a:solidFill>
                <a:srgbClr val="A0A0A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grpSp>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476250"/>
            <a:ext cx="8229600" cy="941388"/>
          </a:xfrm>
        </p:spPr>
        <p:txBody>
          <a:bodyPr/>
          <a:lstStyle/>
          <a:p>
            <a:pPr algn="l"/>
            <a:br>
              <a:rPr kumimoji="0" lang="zh-CN" altLang="en-US" sz="3200"/>
            </a:br>
            <a:r>
              <a:rPr kumimoji="0" lang="zh-CN" altLang="en-US" sz="2600"/>
              <a:t>  </a:t>
            </a:r>
            <a:r>
              <a:rPr kumimoji="0" lang="en-US" altLang="zh-CN" sz="2600">
                <a:solidFill>
                  <a:srgbClr val="0000FF"/>
                </a:solidFill>
                <a:latin typeface="Arial Narrow" panose="020B0606020202030204" pitchFamily="34" charset="0"/>
              </a:rPr>
              <a:t>4.2</a:t>
            </a:r>
            <a:r>
              <a:rPr kumimoji="0" lang="zh-CN" altLang="en-US" sz="2600">
                <a:solidFill>
                  <a:srgbClr val="0000FF"/>
                </a:solidFill>
              </a:rPr>
              <a:t>域完整性规则</a:t>
            </a:r>
            <a:r>
              <a:rPr kumimoji="0" lang="en-US" altLang="zh-CN" sz="2600">
                <a:solidFill>
                  <a:srgbClr val="0000FF"/>
                </a:solidFill>
              </a:rPr>
              <a:t>(</a:t>
            </a:r>
            <a:r>
              <a:rPr kumimoji="0" lang="zh-CN" altLang="en-US" sz="2600">
                <a:solidFill>
                  <a:srgbClr val="0000FF"/>
                </a:solidFill>
              </a:rPr>
              <a:t>用户定义完整性规则</a:t>
            </a:r>
            <a:r>
              <a:rPr kumimoji="0" lang="en-US" altLang="zh-CN" sz="2600">
                <a:solidFill>
                  <a:srgbClr val="0000FF"/>
                </a:solidFill>
              </a:rPr>
              <a:t>)</a:t>
            </a:r>
          </a:p>
        </p:txBody>
      </p:sp>
      <p:sp>
        <p:nvSpPr>
          <p:cNvPr id="39939" name="Rectangle 3"/>
          <p:cNvSpPr>
            <a:spLocks noGrp="1" noChangeArrowheads="1"/>
          </p:cNvSpPr>
          <p:nvPr>
            <p:ph type="body" idx="1"/>
          </p:nvPr>
        </p:nvSpPr>
        <p:spPr>
          <a:xfrm>
            <a:off x="685800" y="1775381"/>
            <a:ext cx="7772400" cy="4114800"/>
          </a:xfrm>
          <a:extLs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r>
              <a:rPr kumimoji="0" lang="zh-CN" altLang="en-US" sz="2800" dirty="0"/>
              <a:t>规则要求</a:t>
            </a:r>
          </a:p>
          <a:p>
            <a:pPr marL="1257300" lvl="1" indent="-533400"/>
            <a:r>
              <a:rPr kumimoji="0" lang="zh-CN" altLang="en-US" sz="2400" dirty="0"/>
              <a:t>由用户根据实际情况，定义表中属性的取值范围</a:t>
            </a:r>
          </a:p>
          <a:p>
            <a:pPr marL="1562100" lvl="2" indent="-457200"/>
            <a:r>
              <a:rPr kumimoji="0" lang="zh-CN" altLang="en-US" sz="2000" dirty="0"/>
              <a:t>例如：性别只能是男和女、年龄不能为负值、成绩在</a:t>
            </a:r>
            <a:r>
              <a:rPr kumimoji="0" lang="en-US" altLang="zh-CN" sz="2000" dirty="0"/>
              <a:t>0</a:t>
            </a:r>
            <a:r>
              <a:rPr kumimoji="0" lang="en-US" altLang="zh-CN" sz="2000" dirty="0">
                <a:latin typeface="Arial" panose="020B0604020202020204" pitchFamily="34" charset="0"/>
              </a:rPr>
              <a:t>—</a:t>
            </a:r>
            <a:r>
              <a:rPr kumimoji="0" lang="en-US" altLang="zh-CN" sz="2000" dirty="0"/>
              <a:t>100</a:t>
            </a:r>
            <a:r>
              <a:rPr kumimoji="0" lang="zh-CN" altLang="en-US" sz="2000" dirty="0"/>
              <a:t>之间等。</a:t>
            </a:r>
          </a:p>
          <a:p>
            <a:pPr marL="1562100" lvl="2" indent="-457200"/>
            <a:endParaRPr kumimoji="0" lang="zh-CN" altLang="en-US" sz="2000" dirty="0"/>
          </a:p>
          <a:p>
            <a:pPr marL="609600" indent="-609600"/>
            <a:r>
              <a:rPr kumimoji="0" lang="zh-CN" altLang="en-US" sz="2800" dirty="0"/>
              <a:t>目的</a:t>
            </a:r>
          </a:p>
          <a:p>
            <a:pPr marL="1257300" lvl="1" indent="-533400"/>
            <a:r>
              <a:rPr kumimoji="0" lang="zh-CN" altLang="en-US" sz="2400" dirty="0"/>
              <a:t>用于保证给定字段中数据的有效性</a:t>
            </a:r>
            <a:r>
              <a:rPr kumimoji="0" lang="en-US" altLang="zh-CN" sz="2400" dirty="0"/>
              <a:t>,</a:t>
            </a:r>
            <a:r>
              <a:rPr kumimoji="0" lang="zh-CN" altLang="en-US" sz="2400" dirty="0"/>
              <a:t>即保证数据的取值在有效的范围内。</a:t>
            </a:r>
          </a:p>
        </p:txBody>
      </p:sp>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l"/>
            <a:br>
              <a:rPr kumimoji="0" lang="zh-CN" altLang="en-US" sz="3200">
                <a:solidFill>
                  <a:srgbClr val="0000FF"/>
                </a:solidFill>
                <a:latin typeface="Arial Narrow" panose="020B0606020202030204" pitchFamily="34" charset="0"/>
              </a:rPr>
            </a:br>
            <a:r>
              <a:rPr kumimoji="0" lang="zh-CN" altLang="en-US" sz="3200">
                <a:solidFill>
                  <a:srgbClr val="0000FF"/>
                </a:solidFill>
                <a:latin typeface="Arial Narrow" panose="020B0606020202030204" pitchFamily="34" charset="0"/>
              </a:rPr>
              <a:t>     </a:t>
            </a:r>
            <a:r>
              <a:rPr kumimoji="0" lang="en-US" altLang="zh-CN" sz="3200">
                <a:solidFill>
                  <a:srgbClr val="0000FF"/>
                </a:solidFill>
                <a:latin typeface="Arial Narrow" panose="020B0606020202030204" pitchFamily="34" charset="0"/>
              </a:rPr>
              <a:t>4.3</a:t>
            </a:r>
            <a:r>
              <a:rPr kumimoji="0" lang="zh-CN" altLang="en-US" sz="3200">
                <a:solidFill>
                  <a:srgbClr val="0000FF"/>
                </a:solidFill>
              </a:rPr>
              <a:t>参照完整性规则（引用完整性规则）</a:t>
            </a:r>
          </a:p>
        </p:txBody>
      </p:sp>
      <p:sp>
        <p:nvSpPr>
          <p:cNvPr id="41987" name="Rectangle 3"/>
          <p:cNvSpPr>
            <a:spLocks noGrp="1" noChangeArrowheads="1"/>
          </p:cNvSpPr>
          <p:nvPr>
            <p:ph type="body" idx="1"/>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r>
              <a:rPr kumimoji="0" lang="zh-CN" altLang="en-US"/>
              <a:t>规则要求：</a:t>
            </a:r>
          </a:p>
          <a:p>
            <a:pPr marL="1257300" lvl="1" indent="-533400"/>
            <a:r>
              <a:rPr kumimoji="0" lang="zh-CN" altLang="en-US">
                <a:latin typeface="Arial" panose="020B0604020202020204" pitchFamily="34" charset="0"/>
              </a:rPr>
              <a:t>“</a:t>
            </a:r>
            <a:r>
              <a:rPr kumimoji="0" lang="zh-CN" altLang="en-US"/>
              <a:t>不引用不存在的实体</a:t>
            </a:r>
            <a:r>
              <a:rPr kumimoji="0" lang="zh-CN" altLang="en-US">
                <a:latin typeface="Arial" panose="020B0604020202020204" pitchFamily="34" charset="0"/>
              </a:rPr>
              <a:t>”</a:t>
            </a:r>
            <a:r>
              <a:rPr kumimoji="0" lang="zh-CN" altLang="en-US"/>
              <a:t>。即：不允许在一个关系中引用另一个关系中不存在的元组。</a:t>
            </a:r>
          </a:p>
          <a:p>
            <a:pPr marL="609600" indent="-609600"/>
            <a:r>
              <a:rPr kumimoji="0" lang="zh-CN" altLang="en-US"/>
              <a:t>目的</a:t>
            </a:r>
          </a:p>
          <a:p>
            <a:pPr marL="1257300" lvl="1" indent="-533400"/>
            <a:r>
              <a:rPr kumimoji="0" lang="zh-CN" altLang="en-US"/>
              <a:t>用于确保相关联的表间的数据保持一致。</a:t>
            </a:r>
          </a:p>
        </p:txBody>
      </p:sp>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7950" y="80963"/>
            <a:ext cx="7772400" cy="1143000"/>
          </a:xfrm>
        </p:spPr>
        <p:txBody>
          <a:bodyPr/>
          <a:lstStyle/>
          <a:p>
            <a:br>
              <a:rPr kumimoji="0" lang="zh-CN" altLang="en-US" sz="3200">
                <a:solidFill>
                  <a:srgbClr val="0000FF"/>
                </a:solidFill>
                <a:latin typeface="Arial Narrow" panose="020B0606020202030204" pitchFamily="34" charset="0"/>
              </a:rPr>
            </a:br>
            <a:r>
              <a:rPr kumimoji="0" lang="zh-CN" altLang="en-US" sz="3200">
                <a:solidFill>
                  <a:srgbClr val="0000FF"/>
                </a:solidFill>
                <a:latin typeface="Arial Narrow" panose="020B0606020202030204" pitchFamily="34" charset="0"/>
              </a:rPr>
              <a:t>     </a:t>
            </a:r>
            <a:r>
              <a:rPr kumimoji="0" lang="en-US" altLang="zh-CN" sz="3200">
                <a:solidFill>
                  <a:srgbClr val="0000FF"/>
                </a:solidFill>
                <a:latin typeface="Arial Narrow" panose="020B0606020202030204" pitchFamily="34" charset="0"/>
              </a:rPr>
              <a:t>4.3 </a:t>
            </a:r>
            <a:r>
              <a:rPr kumimoji="0" lang="zh-CN" altLang="en-US" sz="3200">
                <a:solidFill>
                  <a:srgbClr val="0000FF"/>
                </a:solidFill>
              </a:rPr>
              <a:t>参照完整性规则（引用完整性规则）</a:t>
            </a:r>
          </a:p>
        </p:txBody>
      </p:sp>
      <p:sp>
        <p:nvSpPr>
          <p:cNvPr id="76803" name="Rectangle 3"/>
          <p:cNvSpPr>
            <a:spLocks noGrp="1" noChangeArrowheads="1"/>
          </p:cNvSpPr>
          <p:nvPr>
            <p:ph type="body" sz="half" idx="1"/>
          </p:nvPr>
        </p:nvSpPr>
        <p:spPr>
          <a:xfrm>
            <a:off x="219710" y="1233805"/>
            <a:ext cx="8468995" cy="5060950"/>
          </a:xfrm>
          <a:ln cap="flat"/>
        </p:spPr>
        <p:txBody>
          <a:bodyPr/>
          <a:lstStyle/>
          <a:p>
            <a:pPr marL="609600" indent="-609600">
              <a:lnSpc>
                <a:spcPct val="80000"/>
              </a:lnSpc>
              <a:buFont typeface="Wingdings" panose="05000000000000000000" pitchFamily="2" charset="2"/>
              <a:buNone/>
              <a:defRPr/>
            </a:pPr>
            <a:r>
              <a:rPr kumimoji="0" lang="zh-CN" altLang="en-US" sz="2800">
                <a:solidFill>
                  <a:schemeClr val="tx2"/>
                </a:solidFill>
                <a:effectLst>
                  <a:outerShdw blurRad="38100" dist="38100" dir="2700000" algn="tl">
                    <a:srgbClr val="C0C0C0"/>
                  </a:outerShdw>
                </a:effectLst>
              </a:rPr>
              <a:t>请思考：</a:t>
            </a:r>
            <a:r>
              <a:rPr kumimoji="0" lang="zh-CN" altLang="en-US" sz="2400"/>
              <a:t>下面两个关系是否违反参照完整性规则？</a:t>
            </a:r>
          </a:p>
          <a:p>
            <a:pPr marL="1257300" lvl="1" indent="-533400">
              <a:lnSpc>
                <a:spcPct val="80000"/>
              </a:lnSpc>
              <a:buFont typeface="Wingdings" panose="05000000000000000000" pitchFamily="2" charset="2"/>
              <a:buNone/>
              <a:defRPr/>
            </a:pPr>
            <a:endParaRPr kumimoji="0" lang="en-US" altLang="zh-CN" sz="2400">
              <a:latin typeface="黑体" panose="02010609060101010101" pitchFamily="49" charset="-122"/>
              <a:ea typeface="黑体" panose="02010609060101010101" pitchFamily="49" charset="-122"/>
            </a:endParaRPr>
          </a:p>
          <a:p>
            <a:pPr marL="1257300" lvl="1" indent="-533400">
              <a:lnSpc>
                <a:spcPct val="80000"/>
              </a:lnSpc>
              <a:buFont typeface="Wingdings" panose="05000000000000000000" pitchFamily="2" charset="2"/>
              <a:buNone/>
              <a:defRPr/>
            </a:pPr>
            <a:r>
              <a:rPr kumimoji="0" lang="zh-CN" altLang="en-US" sz="2400">
                <a:latin typeface="黑体" panose="02010609060101010101" pitchFamily="49" charset="-122"/>
                <a:ea typeface="黑体" panose="02010609060101010101" pitchFamily="49" charset="-122"/>
              </a:rPr>
              <a:t>    系表（主表）         学生表（从表）</a:t>
            </a:r>
          </a:p>
          <a:p>
            <a:pPr marL="1257300" lvl="1" indent="-533400">
              <a:lnSpc>
                <a:spcPct val="80000"/>
              </a:lnSpc>
              <a:defRPr/>
            </a:pPr>
            <a:endParaRPr kumimoji="0" lang="zh-CN" altLang="en-US" sz="2000"/>
          </a:p>
          <a:p>
            <a:pPr marL="1257300" lvl="1" indent="-533400">
              <a:lnSpc>
                <a:spcPct val="80000"/>
              </a:lnSpc>
              <a:defRPr/>
            </a:pPr>
            <a:endParaRPr kumimoji="0" lang="zh-CN" altLang="en-US" sz="2000"/>
          </a:p>
          <a:p>
            <a:pPr marL="1257300" lvl="1" indent="-533400">
              <a:lnSpc>
                <a:spcPct val="80000"/>
              </a:lnSpc>
              <a:defRPr/>
            </a:pPr>
            <a:endParaRPr kumimoji="0" lang="zh-CN" altLang="en-US" sz="2000"/>
          </a:p>
          <a:p>
            <a:pPr marL="1257300" lvl="1" indent="-533400">
              <a:lnSpc>
                <a:spcPct val="80000"/>
              </a:lnSpc>
              <a:defRPr/>
            </a:pPr>
            <a:endParaRPr kumimoji="0" lang="zh-CN" altLang="en-US" sz="2000"/>
          </a:p>
          <a:p>
            <a:pPr marL="1257300" lvl="1" indent="-533400">
              <a:lnSpc>
                <a:spcPct val="80000"/>
              </a:lnSpc>
              <a:defRPr/>
            </a:pPr>
            <a:endParaRPr kumimoji="0" lang="zh-CN" altLang="en-US" sz="2000"/>
          </a:p>
          <a:p>
            <a:pPr marL="609600" indent="-609600">
              <a:lnSpc>
                <a:spcPct val="80000"/>
              </a:lnSpc>
              <a:defRPr/>
            </a:pPr>
            <a:endParaRPr kumimoji="0" lang="en-US" altLang="zh-CN" sz="2800"/>
          </a:p>
          <a:p>
            <a:pPr marL="609600" indent="-609600">
              <a:lnSpc>
                <a:spcPct val="80000"/>
              </a:lnSpc>
              <a:defRPr/>
            </a:pPr>
            <a:r>
              <a:rPr kumimoji="0" lang="zh-CN" altLang="en-US" sz="2800"/>
              <a:t>说明</a:t>
            </a:r>
          </a:p>
          <a:p>
            <a:pPr marL="1257300" lvl="1" indent="-533400">
              <a:lnSpc>
                <a:spcPct val="80000"/>
              </a:lnSpc>
              <a:defRPr/>
            </a:pPr>
            <a:r>
              <a:rPr kumimoji="0" lang="zh-CN" altLang="en-US" sz="2400"/>
              <a:t>从表的</a:t>
            </a:r>
            <a:r>
              <a:rPr kumimoji="0" lang="zh-CN" altLang="en-US" sz="2400">
                <a:latin typeface="Arial" panose="020B0604020202020204" pitchFamily="34" charset="0"/>
              </a:rPr>
              <a:t>“</a:t>
            </a:r>
            <a:r>
              <a:rPr kumimoji="0" lang="zh-CN" altLang="en-US" sz="2400"/>
              <a:t>系编号（外键）</a:t>
            </a:r>
            <a:r>
              <a:rPr kumimoji="0" lang="zh-CN" altLang="en-US" sz="2400">
                <a:latin typeface="Arial" panose="020B0604020202020204" pitchFamily="34" charset="0"/>
              </a:rPr>
              <a:t>”</a:t>
            </a:r>
            <a:r>
              <a:rPr kumimoji="0" lang="zh-CN" altLang="en-US" sz="2400"/>
              <a:t>的取值只能为两种情况：</a:t>
            </a:r>
          </a:p>
          <a:p>
            <a:pPr marL="1562100" lvl="2" indent="-457200">
              <a:lnSpc>
                <a:spcPct val="80000"/>
              </a:lnSpc>
              <a:defRPr/>
            </a:pPr>
            <a:r>
              <a:rPr kumimoji="0" lang="zh-CN" altLang="en-US"/>
              <a:t>若取非空值，则它必须是主表中</a:t>
            </a:r>
            <a:r>
              <a:rPr kumimoji="0" lang="zh-CN" altLang="en-US">
                <a:solidFill>
                  <a:schemeClr val="tx2"/>
                </a:solidFill>
                <a:effectLst>
                  <a:outerShdw blurRad="38100" dist="38100" dir="2700000" algn="tl">
                    <a:srgbClr val="C0C0C0"/>
                  </a:outerShdw>
                </a:effectLst>
              </a:rPr>
              <a:t>存在的值</a:t>
            </a:r>
            <a:r>
              <a:rPr kumimoji="0" lang="zh-CN" altLang="en-US"/>
              <a:t>。</a:t>
            </a:r>
          </a:p>
          <a:p>
            <a:pPr marL="1562100" lvl="2" indent="-457200">
              <a:lnSpc>
                <a:spcPct val="80000"/>
              </a:lnSpc>
              <a:defRPr/>
            </a:pPr>
            <a:r>
              <a:rPr kumimoji="0" lang="zh-CN" altLang="en-US"/>
              <a:t>取空值</a:t>
            </a:r>
            <a:r>
              <a:rPr kumimoji="0" lang="en-US" altLang="zh-CN"/>
              <a:t>(null)</a:t>
            </a:r>
            <a:r>
              <a:rPr kumimoji="0" lang="zh-CN" altLang="en-US"/>
              <a:t>。表明尚未给学生分配专业。</a:t>
            </a:r>
            <a:r>
              <a:rPr kumimoji="0" lang="en-US" altLang="zh-CN"/>
              <a:t>Null</a:t>
            </a:r>
            <a:r>
              <a:rPr kumimoji="0" lang="zh-CN" altLang="en-US"/>
              <a:t>不等于</a:t>
            </a:r>
            <a:r>
              <a:rPr kumimoji="0" lang="en-US" altLang="zh-CN"/>
              <a:t>0</a:t>
            </a:r>
            <a:r>
              <a:rPr kumimoji="0" lang="zh-CN" altLang="en-US"/>
              <a:t>或空字符串。</a:t>
            </a:r>
          </a:p>
        </p:txBody>
      </p:sp>
      <p:graphicFrame>
        <p:nvGraphicFramePr>
          <p:cNvPr id="77069" name="Group 269"/>
          <p:cNvGraphicFramePr>
            <a:graphicFrameLocks noGrp="1"/>
          </p:cNvGraphicFramePr>
          <p:nvPr>
            <p:ph sz="quarter" idx="2"/>
          </p:nvPr>
        </p:nvGraphicFramePr>
        <p:xfrm>
          <a:off x="4575175" y="2347913"/>
          <a:ext cx="3668713" cy="1368426"/>
        </p:xfrm>
        <a:graphic>
          <a:graphicData uri="http://schemas.openxmlformats.org/drawingml/2006/table">
            <a:tbl>
              <a:tblPr/>
              <a:tblGrid>
                <a:gridCol w="704850">
                  <a:extLst>
                    <a:ext uri="{9D8B030D-6E8A-4147-A177-3AD203B41FA5}">
                      <a16:colId xmlns:a16="http://schemas.microsoft.com/office/drawing/2014/main" val="20000"/>
                    </a:ext>
                  </a:extLst>
                </a:gridCol>
                <a:gridCol w="822325">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820738">
                  <a:extLst>
                    <a:ext uri="{9D8B030D-6E8A-4147-A177-3AD203B41FA5}">
                      <a16:colId xmlns:a16="http://schemas.microsoft.com/office/drawing/2014/main" val="20004"/>
                    </a:ext>
                  </a:extLst>
                </a:gridCol>
              </a:tblGrid>
              <a:tr h="352425">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学号</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姓名</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性别</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年龄</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系编号</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54013">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03001</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马力刚</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男</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21</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01</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52425">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03102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王萍华</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女</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09563">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03223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王平</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男</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21</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05</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7070" name="Group 270"/>
          <p:cNvGraphicFramePr>
            <a:graphicFrameLocks noGrp="1"/>
          </p:cNvGraphicFramePr>
          <p:nvPr>
            <p:ph sz="quarter" idx="3"/>
          </p:nvPr>
        </p:nvGraphicFramePr>
        <p:xfrm>
          <a:off x="539750" y="2347913"/>
          <a:ext cx="3816350" cy="1370013"/>
        </p:xfrm>
        <a:graphic>
          <a:graphicData uri="http://schemas.openxmlformats.org/drawingml/2006/table">
            <a:tbl>
              <a:tblPr/>
              <a:tblGrid>
                <a:gridCol w="793750">
                  <a:extLst>
                    <a:ext uri="{9D8B030D-6E8A-4147-A177-3AD203B41FA5}">
                      <a16:colId xmlns:a16="http://schemas.microsoft.com/office/drawing/2014/main" val="20000"/>
                    </a:ext>
                  </a:extLst>
                </a:gridCol>
                <a:gridCol w="795338">
                  <a:extLst>
                    <a:ext uri="{9D8B030D-6E8A-4147-A177-3AD203B41FA5}">
                      <a16:colId xmlns:a16="http://schemas.microsoft.com/office/drawing/2014/main" val="20001"/>
                    </a:ext>
                  </a:extLst>
                </a:gridCol>
                <a:gridCol w="793750">
                  <a:extLst>
                    <a:ext uri="{9D8B030D-6E8A-4147-A177-3AD203B41FA5}">
                      <a16:colId xmlns:a16="http://schemas.microsoft.com/office/drawing/2014/main" val="20002"/>
                    </a:ext>
                  </a:extLst>
                </a:gridCol>
                <a:gridCol w="795337">
                  <a:extLst>
                    <a:ext uri="{9D8B030D-6E8A-4147-A177-3AD203B41FA5}">
                      <a16:colId xmlns:a16="http://schemas.microsoft.com/office/drawing/2014/main" val="20003"/>
                    </a:ext>
                  </a:extLst>
                </a:gridCol>
                <a:gridCol w="638175">
                  <a:extLst>
                    <a:ext uri="{9D8B030D-6E8A-4147-A177-3AD203B41FA5}">
                      <a16:colId xmlns:a16="http://schemas.microsoft.com/office/drawing/2014/main" val="20004"/>
                    </a:ext>
                  </a:extLst>
                </a:gridCol>
              </a:tblGrid>
              <a:tr h="304800">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系编号</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系名</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系主任</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办公室</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电话</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55600">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01</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计算机</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龚小勇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205</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6003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55600">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02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通信</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谭中华</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207</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6025</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54013">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03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电子</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袁　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210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chemeClr val="tx1"/>
                          </a:solidFill>
                          <a:effectLst/>
                          <a:latin typeface="Arial Narrow" panose="020B0606020202030204" pitchFamily="34" charset="0"/>
                          <a:ea typeface="宋体" panose="02010600030101010101" pitchFamily="2" charset="-122"/>
                        </a:rPr>
                        <a:t>6018</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5900" y="1592263"/>
            <a:ext cx="8242300" cy="4608512"/>
          </a:xfrm>
        </p:spPr>
        <p:txBody>
          <a:bodyPr/>
          <a:lstStyle/>
          <a:p>
            <a:pPr eaLnBrk="1" hangingPunct="1">
              <a:lnSpc>
                <a:spcPts val="3065"/>
              </a:lnSpc>
            </a:pPr>
            <a:r>
              <a:rPr kumimoji="0" lang="zh-CN" altLang="en-US" sz="2400" dirty="0"/>
              <a:t>客观对象的抽象过程</a:t>
            </a:r>
            <a:r>
              <a:rPr kumimoji="0" lang="en-US" altLang="zh-CN" sz="2400" dirty="0"/>
              <a:t>--</a:t>
            </a:r>
            <a:r>
              <a:rPr kumimoji="0" lang="zh-CN" altLang="en-US" sz="2400" dirty="0">
                <a:solidFill>
                  <a:srgbClr val="FF0000"/>
                </a:solidFill>
              </a:rPr>
              <a:t>两步抽象</a:t>
            </a:r>
            <a:r>
              <a:rPr kumimoji="0" lang="zh-CN" altLang="en-US" sz="2400" dirty="0"/>
              <a:t>：</a:t>
            </a:r>
            <a:endParaRPr kumimoji="0" lang="zh-CN" altLang="en-US" sz="2800" dirty="0"/>
          </a:p>
          <a:p>
            <a:pPr marL="457200" lvl="1" indent="0" algn="just" eaLnBrk="1" hangingPunct="1">
              <a:lnSpc>
                <a:spcPts val="3065"/>
              </a:lnSpc>
              <a:buFontTx/>
              <a:buNone/>
            </a:pPr>
            <a:r>
              <a:rPr kumimoji="0" lang="zh-CN" altLang="en-US" sz="2400" dirty="0"/>
              <a:t>现实世界中的客观对象</a:t>
            </a:r>
            <a:r>
              <a:rPr kumimoji="0" lang="zh-CN" altLang="en-US" sz="2400" dirty="0">
                <a:solidFill>
                  <a:srgbClr val="0000FF"/>
                </a:solidFill>
              </a:rPr>
              <a:t>抽象为</a:t>
            </a:r>
            <a:r>
              <a:rPr kumimoji="0" lang="zh-CN" altLang="en-US" sz="2400" dirty="0"/>
              <a:t>概念模型；</a:t>
            </a:r>
          </a:p>
          <a:p>
            <a:pPr marL="457200" lvl="1" indent="0" algn="just" eaLnBrk="1" hangingPunct="1">
              <a:lnSpc>
                <a:spcPts val="3065"/>
              </a:lnSpc>
              <a:buFontTx/>
              <a:buNone/>
            </a:pPr>
            <a:r>
              <a:rPr kumimoji="0" lang="zh-CN" altLang="en-US" sz="2400" dirty="0"/>
              <a:t>把概念模型</a:t>
            </a:r>
            <a:r>
              <a:rPr kumimoji="0" lang="zh-CN" altLang="en-US" sz="2400" dirty="0">
                <a:solidFill>
                  <a:srgbClr val="0000FF"/>
                </a:solidFill>
              </a:rPr>
              <a:t>转换为</a:t>
            </a:r>
            <a:r>
              <a:rPr kumimoji="0" lang="zh-CN" altLang="en-US" sz="2400" dirty="0"/>
              <a:t>某一</a:t>
            </a:r>
            <a:r>
              <a:rPr kumimoji="0" lang="en-US" altLang="zh-CN" sz="2400" dirty="0"/>
              <a:t>DBMS</a:t>
            </a:r>
            <a:r>
              <a:rPr kumimoji="0" lang="zh-CN" altLang="en-US" sz="2400" dirty="0"/>
              <a:t>支持的数据模型。</a:t>
            </a:r>
          </a:p>
          <a:p>
            <a:pPr algn="just" eaLnBrk="1" hangingPunct="1">
              <a:lnSpc>
                <a:spcPts val="3065"/>
              </a:lnSpc>
            </a:pPr>
            <a:r>
              <a:rPr kumimoji="0" lang="zh-CN" altLang="en-US" sz="2800" dirty="0"/>
              <a:t> </a:t>
            </a:r>
            <a:r>
              <a:rPr kumimoji="0" lang="zh-CN" altLang="en-US" sz="2400" dirty="0"/>
              <a:t>概念模型的重要作用：</a:t>
            </a:r>
            <a:endParaRPr kumimoji="0" lang="en-US" altLang="zh-CN" sz="2400" dirty="0"/>
          </a:p>
          <a:p>
            <a:pPr marL="457200" lvl="1" indent="0" algn="just" eaLnBrk="1" hangingPunct="1">
              <a:lnSpc>
                <a:spcPts val="3065"/>
              </a:lnSpc>
              <a:buFontTx/>
              <a:buNone/>
            </a:pPr>
            <a:r>
              <a:rPr kumimoji="0" lang="zh-CN" altLang="en-US" sz="2400" dirty="0"/>
              <a:t>是现实世界到机器世界的一个中间层次;</a:t>
            </a:r>
            <a:endParaRPr kumimoji="0" lang="en-US" altLang="zh-CN" sz="2400" dirty="0"/>
          </a:p>
          <a:p>
            <a:pPr marL="457200" lvl="1" indent="0" algn="just" eaLnBrk="1" hangingPunct="1">
              <a:lnSpc>
                <a:spcPts val="3065"/>
              </a:lnSpc>
              <a:buFontTx/>
              <a:buNone/>
            </a:pPr>
            <a:r>
              <a:rPr kumimoji="0" lang="zh-CN" altLang="en-US" sz="2400" dirty="0"/>
              <a:t>可将业务模型与计算机实现工作隔离开；</a:t>
            </a:r>
            <a:endParaRPr kumimoji="0" lang="en-US" altLang="zh-CN" sz="2400" dirty="0"/>
          </a:p>
          <a:p>
            <a:pPr marL="457200" lvl="1" indent="0" algn="just" eaLnBrk="1" hangingPunct="1">
              <a:lnSpc>
                <a:spcPts val="3065"/>
              </a:lnSpc>
              <a:buFontTx/>
              <a:buNone/>
            </a:pPr>
            <a:r>
              <a:rPr kumimoji="0" lang="zh-CN" altLang="en-US" sz="2400" dirty="0"/>
              <a:t>复杂性减少，便于分工，成功性增大。</a:t>
            </a:r>
          </a:p>
        </p:txBody>
      </p:sp>
      <p:sp>
        <p:nvSpPr>
          <p:cNvPr id="3072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C2DFB56-C4D9-4B2E-AF6B-9D80E4B7056D}" type="slidenum">
              <a:rPr kumimoji="0" lang="zh-CN" altLang="en-US" sz="1400"/>
              <a:t>12</a:t>
            </a:fld>
            <a:endParaRPr kumimoji="0" lang="en-US" altLang="zh-CN" sz="1400"/>
          </a:p>
        </p:txBody>
      </p:sp>
      <p:sp>
        <p:nvSpPr>
          <p:cNvPr id="30723" name="矩形 1"/>
          <p:cNvSpPr>
            <a:spLocks noChangeArrowheads="1"/>
          </p:cNvSpPr>
          <p:nvPr/>
        </p:nvSpPr>
        <p:spPr bwMode="auto">
          <a:xfrm>
            <a:off x="1619250" y="908050"/>
            <a:ext cx="5221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800">
                <a:solidFill>
                  <a:srgbClr val="800000"/>
                </a:solidFill>
                <a:latin typeface="黑体" panose="02010609060101010101" pitchFamily="49" charset="-122"/>
                <a:ea typeface="黑体" panose="02010609060101010101" pitchFamily="49" charset="-122"/>
              </a:rPr>
              <a:t>3.3 </a:t>
            </a:r>
            <a:r>
              <a:rPr kumimoji="0" lang="zh-CN" altLang="en-US" sz="2800">
                <a:solidFill>
                  <a:srgbClr val="800000"/>
                </a:solidFill>
                <a:latin typeface="黑体" panose="02010609060101010101" pitchFamily="49" charset="-122"/>
                <a:ea typeface="黑体" panose="02010609060101010101" pitchFamily="49" charset="-122"/>
              </a:rPr>
              <a:t>数据库建模的两大阶段</a:t>
            </a:r>
          </a:p>
        </p:txBody>
      </p:sp>
      <p:grpSp>
        <p:nvGrpSpPr>
          <p:cNvPr id="9" name="组 8"/>
          <p:cNvGrpSpPr/>
          <p:nvPr/>
        </p:nvGrpSpPr>
        <p:grpSpPr bwMode="auto">
          <a:xfrm>
            <a:off x="395288" y="5049838"/>
            <a:ext cx="3987800" cy="1320800"/>
            <a:chOff x="395288" y="5049838"/>
            <a:chExt cx="3987800" cy="1321037"/>
          </a:xfrm>
        </p:grpSpPr>
        <p:sp>
          <p:nvSpPr>
            <p:cNvPr id="30734" name="云形标注 1"/>
            <p:cNvSpPr>
              <a:spLocks noChangeArrowheads="1"/>
            </p:cNvSpPr>
            <p:nvPr/>
          </p:nvSpPr>
          <p:spPr bwMode="auto">
            <a:xfrm>
              <a:off x="395288" y="5049838"/>
              <a:ext cx="2232025" cy="719266"/>
            </a:xfrm>
            <a:prstGeom prst="cloudCallout">
              <a:avLst>
                <a:gd name="adj1" fmla="val -12079"/>
                <a:gd name="adj2" fmla="val 37597"/>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2000">
                  <a:latin typeface="Tahoma" panose="020B0604030504040204" pitchFamily="2" charset="0"/>
                </a:rPr>
                <a:t>客观世界</a:t>
              </a:r>
            </a:p>
          </p:txBody>
        </p:sp>
        <p:sp>
          <p:nvSpPr>
            <p:cNvPr id="30735" name="流程图: 过程 5"/>
            <p:cNvSpPr>
              <a:spLocks noChangeArrowheads="1"/>
            </p:cNvSpPr>
            <p:nvPr/>
          </p:nvSpPr>
          <p:spPr bwMode="auto">
            <a:xfrm>
              <a:off x="2943225" y="5102234"/>
              <a:ext cx="1439863" cy="612885"/>
            </a:xfrm>
            <a:prstGeom prst="flowChartProcess">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2000">
                  <a:latin typeface="Tahoma" panose="020B0604030504040204" pitchFamily="2" charset="0"/>
                </a:rPr>
                <a:t>  概念模型</a:t>
              </a:r>
            </a:p>
          </p:txBody>
        </p:sp>
        <p:cxnSp>
          <p:nvCxnSpPr>
            <p:cNvPr id="30736" name="直接箭头连接符 7"/>
            <p:cNvCxnSpPr>
              <a:cxnSpLocks noChangeShapeType="1"/>
              <a:stCxn id="30734" idx="2"/>
              <a:endCxn id="30735" idx="1"/>
            </p:cNvCxnSpPr>
            <p:nvPr/>
          </p:nvCxnSpPr>
          <p:spPr bwMode="auto">
            <a:xfrm flipV="1">
              <a:off x="2625725" y="5408677"/>
              <a:ext cx="317500"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30737" name="矩形 6"/>
            <p:cNvSpPr>
              <a:spLocks noChangeArrowheads="1"/>
            </p:cNvSpPr>
            <p:nvPr/>
          </p:nvSpPr>
          <p:spPr bwMode="auto">
            <a:xfrm>
              <a:off x="1655763" y="5724646"/>
              <a:ext cx="2146300" cy="64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0000FF"/>
                  </a:solidFill>
                </a:rPr>
                <a:t>抽象为</a:t>
              </a:r>
              <a:r>
                <a:rPr kumimoji="0" lang="en-US" altLang="zh-CN" sz="1800">
                  <a:solidFill>
                    <a:srgbClr val="3F3F56"/>
                  </a:solidFill>
                  <a:latin typeface="Tahoma" panose="020B0604030504040204" pitchFamily="2" charset="0"/>
                </a:rPr>
                <a:t>(</a:t>
              </a:r>
              <a:r>
                <a:rPr kumimoji="0" lang="zh-CN" altLang="en-US" sz="1800">
                  <a:solidFill>
                    <a:srgbClr val="3F3F56"/>
                  </a:solidFill>
                  <a:latin typeface="Tahoma" panose="020B0604030504040204" pitchFamily="2" charset="0"/>
                </a:rPr>
                <a:t>擅长客户沟</a:t>
              </a:r>
              <a:endParaRPr kumimoji="0" lang="en-US" altLang="zh-CN" sz="1800">
                <a:solidFill>
                  <a:srgbClr val="3F3F56"/>
                </a:solidFill>
                <a:latin typeface="Tahoma" panose="020B0604030504040204" pitchFamily="2" charset="0"/>
              </a:endParaRPr>
            </a:p>
            <a:p>
              <a:pPr>
                <a:spcBef>
                  <a:spcPct val="0"/>
                </a:spcBef>
                <a:buFontTx/>
                <a:buNone/>
              </a:pPr>
              <a:r>
                <a:rPr kumimoji="0" lang="zh-CN" altLang="en-US" sz="1800">
                  <a:solidFill>
                    <a:srgbClr val="3F3F56"/>
                  </a:solidFill>
                  <a:latin typeface="Tahoma" panose="020B0604030504040204" pitchFamily="2" charset="0"/>
                </a:rPr>
                <a:t>通的系统分析人员</a:t>
              </a:r>
              <a:r>
                <a:rPr kumimoji="0" lang="zh-CN" altLang="zh-CN" sz="1800">
                  <a:solidFill>
                    <a:srgbClr val="3F3F56"/>
                  </a:solidFill>
                  <a:latin typeface="Tahoma" panose="020B0604030504040204" pitchFamily="2" charset="0"/>
                </a:rPr>
                <a:t>)</a:t>
              </a:r>
              <a:endParaRPr kumimoji="0" lang="zh-CN" altLang="en-US" sz="1800">
                <a:solidFill>
                  <a:srgbClr val="3F3F56"/>
                </a:solidFill>
                <a:latin typeface="Tahoma" panose="020B0604030504040204" pitchFamily="2" charset="0"/>
              </a:endParaRPr>
            </a:p>
          </p:txBody>
        </p:sp>
      </p:grpSp>
      <p:grpSp>
        <p:nvGrpSpPr>
          <p:cNvPr id="10" name="组 9"/>
          <p:cNvGrpSpPr/>
          <p:nvPr/>
        </p:nvGrpSpPr>
        <p:grpSpPr bwMode="auto">
          <a:xfrm>
            <a:off x="4233863" y="5049838"/>
            <a:ext cx="4514850" cy="1330325"/>
            <a:chOff x="4233830" y="5049838"/>
            <a:chExt cx="4514634" cy="1329749"/>
          </a:xfrm>
        </p:grpSpPr>
        <p:sp>
          <p:nvSpPr>
            <p:cNvPr id="30729" name="流程图: 过程 3"/>
            <p:cNvSpPr>
              <a:spLocks noChangeArrowheads="1"/>
            </p:cNvSpPr>
            <p:nvPr/>
          </p:nvSpPr>
          <p:spPr bwMode="auto">
            <a:xfrm>
              <a:off x="4716407" y="5084748"/>
              <a:ext cx="1439793" cy="612510"/>
            </a:xfrm>
            <a:prstGeom prst="flowChartProcess">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2000">
                  <a:latin typeface="Tahoma" panose="020B0604030504040204" pitchFamily="2" charset="0"/>
                </a:rPr>
                <a:t>数据模型</a:t>
              </a:r>
            </a:p>
          </p:txBody>
        </p:sp>
        <p:sp>
          <p:nvSpPr>
            <p:cNvPr id="30730" name="云形标注 6"/>
            <p:cNvSpPr>
              <a:spLocks noChangeArrowheads="1"/>
            </p:cNvSpPr>
            <p:nvPr/>
          </p:nvSpPr>
          <p:spPr bwMode="auto">
            <a:xfrm>
              <a:off x="6516546" y="5049838"/>
              <a:ext cx="2231918" cy="718826"/>
            </a:xfrm>
            <a:prstGeom prst="cloudCallout">
              <a:avLst>
                <a:gd name="adj1" fmla="val -14269"/>
                <a:gd name="adj2" fmla="val 35333"/>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2000">
                  <a:latin typeface="Tahoma" panose="020B0604030504040204" pitchFamily="2" charset="0"/>
                </a:rPr>
                <a:t>机器世界</a:t>
              </a:r>
            </a:p>
          </p:txBody>
        </p:sp>
        <p:cxnSp>
          <p:nvCxnSpPr>
            <p:cNvPr id="30731" name="直接箭头连接符 10"/>
            <p:cNvCxnSpPr>
              <a:cxnSpLocks noChangeShapeType="1"/>
              <a:stCxn id="30735" idx="3"/>
            </p:cNvCxnSpPr>
            <p:nvPr/>
          </p:nvCxnSpPr>
          <p:spPr bwMode="auto">
            <a:xfrm>
              <a:off x="4383048" y="5408458"/>
              <a:ext cx="333359"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30732" name="直接箭头连接符 12"/>
            <p:cNvCxnSpPr>
              <a:cxnSpLocks noChangeShapeType="1"/>
            </p:cNvCxnSpPr>
            <p:nvPr/>
          </p:nvCxnSpPr>
          <p:spPr bwMode="auto">
            <a:xfrm>
              <a:off x="6156200" y="5391002"/>
              <a:ext cx="358758" cy="0"/>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sp>
          <p:nvSpPr>
            <p:cNvPr id="30733" name="矩形 7"/>
            <p:cNvSpPr>
              <a:spLocks noChangeArrowheads="1"/>
            </p:cNvSpPr>
            <p:nvPr/>
          </p:nvSpPr>
          <p:spPr bwMode="auto">
            <a:xfrm>
              <a:off x="4233830" y="5733754"/>
              <a:ext cx="2390661" cy="64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0000FF"/>
                  </a:solidFill>
                </a:rPr>
                <a:t>转换为</a:t>
              </a:r>
              <a:r>
                <a:rPr kumimoji="0" lang="en-US" altLang="zh-CN" sz="1800">
                  <a:solidFill>
                    <a:srgbClr val="3F3F56"/>
                  </a:solidFill>
                </a:rPr>
                <a:t>(</a:t>
              </a:r>
              <a:r>
                <a:rPr kumimoji="0" lang="zh-CN" altLang="en-US" sz="1800">
                  <a:solidFill>
                    <a:srgbClr val="3F3F56"/>
                  </a:solidFill>
                </a:rPr>
                <a:t>擅长数据库技</a:t>
              </a:r>
              <a:endParaRPr kumimoji="0" lang="en-US" altLang="zh-CN" sz="1800">
                <a:solidFill>
                  <a:srgbClr val="3F3F56"/>
                </a:solidFill>
              </a:endParaRPr>
            </a:p>
            <a:p>
              <a:pPr>
                <a:spcBef>
                  <a:spcPct val="0"/>
                </a:spcBef>
                <a:buFontTx/>
                <a:buNone/>
              </a:pPr>
              <a:r>
                <a:rPr kumimoji="0" lang="zh-CN" altLang="en-US" sz="1800">
                  <a:solidFill>
                    <a:srgbClr val="3F3F56"/>
                  </a:solidFill>
                </a:rPr>
                <a:t>术开发的计算机人员</a:t>
              </a:r>
              <a:r>
                <a:rPr kumimoji="0" lang="en-US" altLang="zh-CN" sz="1800">
                  <a:solidFill>
                    <a:srgbClr val="3F3F56"/>
                  </a:solidFill>
                </a:rPr>
                <a:t>)</a:t>
              </a:r>
              <a:endParaRPr kumimoji="0" lang="zh-CN" altLang="en-US" sz="1800">
                <a:solidFill>
                  <a:srgbClr val="3F3F56"/>
                </a:solidFill>
                <a:latin typeface="Tahoma" panose="020B0604030504040204" pitchFamily="2" charset="0"/>
              </a:endParaRPr>
            </a:p>
          </p:txBody>
        </p:sp>
      </p:grpSp>
      <p:sp>
        <p:nvSpPr>
          <p:cNvPr id="30726" name="AutoShape 6"/>
          <p:cNvSpPr>
            <a:spLocks noChangeArrowheads="1"/>
          </p:cNvSpPr>
          <p:nvPr/>
        </p:nvSpPr>
        <p:spPr bwMode="auto">
          <a:xfrm>
            <a:off x="6192838" y="1449388"/>
            <a:ext cx="2447925" cy="814387"/>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＊指哪两个抽象建模阶段？</a:t>
            </a:r>
            <a:endParaRPr kumimoji="0" lang="zh-CN" altLang="en-US" sz="1600">
              <a:latin typeface="Tahoma" panose="020B0604030504040204" pitchFamily="2" charset="0"/>
            </a:endParaRPr>
          </a:p>
        </p:txBody>
      </p:sp>
      <p:sp>
        <p:nvSpPr>
          <p:cNvPr id="30727" name="AutoShape 6"/>
          <p:cNvSpPr>
            <a:spLocks noChangeArrowheads="1"/>
          </p:cNvSpPr>
          <p:nvPr/>
        </p:nvSpPr>
        <p:spPr bwMode="auto">
          <a:xfrm>
            <a:off x="6335713" y="3392488"/>
            <a:ext cx="2447925" cy="815975"/>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＊为何要分开为两个阶段？</a:t>
            </a:r>
            <a:endParaRPr kumimoji="0" lang="zh-CN" altLang="en-US" sz="1600">
              <a:latin typeface="Tahoma" panose="020B0604030504040204" pitchFamily="2" charset="0"/>
            </a:endParaRPr>
          </a:p>
        </p:txBody>
      </p:sp>
      <p:sp>
        <p:nvSpPr>
          <p:cNvPr id="30728" name="标题 1"/>
          <p:cNvSpPr txBox="1"/>
          <p:nvPr/>
        </p:nvSpPr>
        <p:spPr bwMode="auto">
          <a:xfrm>
            <a:off x="5903913" y="44450"/>
            <a:ext cx="3060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428E5B"/>
                </a:solidFill>
                <a:latin typeface="黑体" panose="02010609060101010101" pitchFamily="49" charset="-122"/>
                <a:ea typeface="黑体" panose="02010609060101010101" pitchFamily="49" charset="-122"/>
              </a:rPr>
              <a:t>三</a:t>
            </a:r>
            <a:r>
              <a:rPr kumimoji="0" lang="en-US" altLang="zh-CN" sz="2000">
                <a:solidFill>
                  <a:srgbClr val="428E5B"/>
                </a:solidFill>
                <a:latin typeface="黑体" panose="02010609060101010101" pitchFamily="49" charset="-122"/>
                <a:ea typeface="黑体" panose="02010609060101010101" pitchFamily="49" charset="-122"/>
              </a:rPr>
              <a:t> </a:t>
            </a:r>
            <a:r>
              <a:rPr kumimoji="0" lang="zh-CN" altLang="zh-CN" sz="2000">
                <a:solidFill>
                  <a:srgbClr val="428E5B"/>
                </a:solidFill>
                <a:latin typeface="黑体" panose="02010609060101010101" pitchFamily="49" charset="-122"/>
                <a:ea typeface="黑体" panose="02010609060101010101" pitchFamily="49" charset="-122"/>
              </a:rPr>
              <a:t>数据模型</a:t>
            </a:r>
            <a:endParaRPr kumimoji="0" lang="zh-CN" altLang="en-US" sz="2000">
              <a:solidFill>
                <a:srgbClr val="428E5B"/>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linds(horizontal)">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3A5EC3A-1B8C-4C58-8450-E8CEE853575D}" type="slidenum">
              <a:rPr kumimoji="0" lang="zh-CN" altLang="en-US" sz="1400"/>
              <a:t>120</a:t>
            </a:fld>
            <a:endParaRPr kumimoji="0" lang="en-US" altLang="zh-CN" sz="1400"/>
          </a:p>
        </p:txBody>
      </p:sp>
      <p:sp>
        <p:nvSpPr>
          <p:cNvPr id="46083" name="Rectangle 2"/>
          <p:cNvSpPr>
            <a:spLocks noGrp="1" noChangeArrowheads="1"/>
          </p:cNvSpPr>
          <p:nvPr>
            <p:ph type="title"/>
          </p:nvPr>
        </p:nvSpPr>
        <p:spPr>
          <a:xfrm>
            <a:off x="533400" y="142875"/>
            <a:ext cx="7772400" cy="485775"/>
          </a:xfrm>
        </p:spPr>
        <p:txBody>
          <a:bodyPr/>
          <a:lstStyle/>
          <a:p>
            <a:pPr algn="l"/>
            <a:r>
              <a:rPr kumimoji="0" lang="zh-CN" altLang="en-US" sz="3200" b="1">
                <a:latin typeface="黑体" panose="02010609060101010101" pitchFamily="49" charset="-122"/>
                <a:ea typeface="黑体" panose="02010609060101010101" pitchFamily="49" charset="-122"/>
              </a:rPr>
              <a:t>五 关系运算</a:t>
            </a:r>
            <a:endParaRPr kumimoji="0" lang="zh-CN" altLang="en-US" sz="3200">
              <a:latin typeface="黑体" panose="02010609060101010101" pitchFamily="49" charset="-122"/>
              <a:ea typeface="黑体" panose="02010609060101010101" pitchFamily="49" charset="-122"/>
            </a:endParaRPr>
          </a:p>
        </p:txBody>
      </p:sp>
      <p:sp>
        <p:nvSpPr>
          <p:cNvPr id="46084" name="Rectangle 6"/>
          <p:cNvSpPr>
            <a:spLocks noChangeArrowheads="1"/>
          </p:cNvSpPr>
          <p:nvPr/>
        </p:nvSpPr>
        <p:spPr bwMode="auto">
          <a:xfrm>
            <a:off x="3571875" y="774700"/>
            <a:ext cx="30559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800">
                <a:solidFill>
                  <a:schemeClr val="tx2"/>
                </a:solidFill>
                <a:latin typeface="黑体" panose="02010609060101010101" pitchFamily="49" charset="-122"/>
                <a:ea typeface="黑体" panose="02010609060101010101" pitchFamily="49" charset="-122"/>
              </a:rPr>
              <a:t>5.1 </a:t>
            </a:r>
            <a:r>
              <a:rPr kumimoji="0" lang="zh-CN" altLang="en-US" sz="2800">
                <a:solidFill>
                  <a:schemeClr val="tx2"/>
                </a:solidFill>
                <a:latin typeface="黑体" panose="02010609060101010101" pitchFamily="49" charset="-122"/>
                <a:ea typeface="黑体" panose="02010609060101010101" pitchFamily="49" charset="-122"/>
              </a:rPr>
              <a:t>基本关系运算</a:t>
            </a:r>
            <a:endParaRPr kumimoji="0" lang="en-US" altLang="zh-CN" sz="2800">
              <a:solidFill>
                <a:schemeClr val="tx2"/>
              </a:solidFill>
              <a:latin typeface="黑体" panose="02010609060101010101" pitchFamily="49" charset="-122"/>
              <a:ea typeface="黑体" panose="02010609060101010101" pitchFamily="49" charset="-122"/>
            </a:endParaRPr>
          </a:p>
        </p:txBody>
      </p:sp>
      <p:grpSp>
        <p:nvGrpSpPr>
          <p:cNvPr id="46085" name="Group 8"/>
          <p:cNvGrpSpPr/>
          <p:nvPr/>
        </p:nvGrpSpPr>
        <p:grpSpPr bwMode="auto">
          <a:xfrm>
            <a:off x="1524000" y="1165225"/>
            <a:ext cx="7496175" cy="5284788"/>
            <a:chOff x="2318" y="2316"/>
            <a:chExt cx="3238" cy="1836"/>
          </a:xfrm>
        </p:grpSpPr>
        <p:pic>
          <p:nvPicPr>
            <p:cNvPr id="4609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 y="2316"/>
              <a:ext cx="3238" cy="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Line 10"/>
            <p:cNvSpPr>
              <a:spLocks noChangeShapeType="1"/>
            </p:cNvSpPr>
            <p:nvPr/>
          </p:nvSpPr>
          <p:spPr bwMode="auto">
            <a:xfrm>
              <a:off x="2370" y="4076"/>
              <a:ext cx="312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092" name="Line 11"/>
            <p:cNvSpPr>
              <a:spLocks noChangeShapeType="1"/>
            </p:cNvSpPr>
            <p:nvPr/>
          </p:nvSpPr>
          <p:spPr bwMode="auto">
            <a:xfrm>
              <a:off x="3456" y="3930"/>
              <a:ext cx="0" cy="22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6086" name="Rectangle 14"/>
          <p:cNvSpPr>
            <a:spLocks noChangeArrowheads="1"/>
          </p:cNvSpPr>
          <p:nvPr/>
        </p:nvSpPr>
        <p:spPr bwMode="auto">
          <a:xfrm>
            <a:off x="1922463" y="5929313"/>
            <a:ext cx="666115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en-US" altLang="zh-CN" sz="1600"/>
              <a:t>- (</a:t>
            </a:r>
            <a:r>
              <a:rPr kumimoji="0" lang="zh-CN" altLang="en-US" sz="1600"/>
              <a:t>差</a:t>
            </a:r>
            <a:r>
              <a:rPr kumimoji="0" lang="en-US" altLang="zh-CN" sz="1600"/>
              <a:t>)                 </a:t>
            </a:r>
            <a:r>
              <a:rPr kumimoji="0" lang="zh-CN" altLang="en-US" sz="1600"/>
              <a:t>输出在第</a:t>
            </a:r>
            <a:r>
              <a:rPr kumimoji="0" lang="en-US" altLang="zh-CN" sz="1600"/>
              <a:t>1</a:t>
            </a:r>
            <a:r>
              <a:rPr kumimoji="0" lang="zh-CN" altLang="en-US" sz="1600"/>
              <a:t>个关系而不在第</a:t>
            </a:r>
            <a:r>
              <a:rPr kumimoji="0" lang="en-US" altLang="zh-CN" sz="1600"/>
              <a:t>2</a:t>
            </a:r>
            <a:r>
              <a:rPr kumimoji="0" lang="zh-CN" altLang="en-US" sz="1600"/>
              <a:t>个关系中的元组          </a:t>
            </a:r>
          </a:p>
        </p:txBody>
      </p:sp>
      <p:sp>
        <p:nvSpPr>
          <p:cNvPr id="46087" name="Rectangle 17"/>
          <p:cNvSpPr>
            <a:spLocks noChangeArrowheads="1"/>
          </p:cNvSpPr>
          <p:nvPr/>
        </p:nvSpPr>
        <p:spPr bwMode="auto">
          <a:xfrm>
            <a:off x="1925638" y="6227763"/>
            <a:ext cx="1274762" cy="298450"/>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el-GR" altLang="zh-CN" sz="1600" b="0">
                <a:solidFill>
                  <a:srgbClr val="2A2A39"/>
                </a:solidFill>
                <a:latin typeface="Tahoma" panose="020B0604030504040204" pitchFamily="34" charset="0"/>
              </a:rPr>
              <a:t>ρ</a:t>
            </a:r>
            <a:r>
              <a:rPr kumimoji="0" lang="en-US" altLang="zh-CN" sz="1600" b="0">
                <a:solidFill>
                  <a:srgbClr val="2A2A39"/>
                </a:solidFill>
                <a:latin typeface="Tahoma" panose="020B0604030504040204" pitchFamily="34" charset="0"/>
              </a:rPr>
              <a:t>(</a:t>
            </a:r>
            <a:r>
              <a:rPr kumimoji="0" lang="zh-CN" altLang="en-US" sz="1600" b="0">
                <a:solidFill>
                  <a:srgbClr val="2A2A39"/>
                </a:solidFill>
                <a:latin typeface="Tahoma" panose="020B0604030504040204" pitchFamily="34" charset="0"/>
              </a:rPr>
              <a:t>更名操作</a:t>
            </a:r>
            <a:r>
              <a:rPr kumimoji="0" lang="en-US" altLang="zh-CN" sz="1600" b="0">
                <a:solidFill>
                  <a:srgbClr val="2A2A39"/>
                </a:solidFill>
                <a:latin typeface="Tahoma" panose="020B0604030504040204" pitchFamily="34" charset="0"/>
              </a:rPr>
              <a:t>)</a:t>
            </a:r>
            <a:endParaRPr kumimoji="0" lang="zh-CN" altLang="en-US" sz="1600" b="0">
              <a:solidFill>
                <a:srgbClr val="2A2A39"/>
              </a:solidFill>
              <a:latin typeface="Tahoma" panose="020B0604030504040204" pitchFamily="34" charset="0"/>
            </a:endParaRPr>
          </a:p>
        </p:txBody>
      </p:sp>
      <p:sp>
        <p:nvSpPr>
          <p:cNvPr id="46088" name="AutoShape 4"/>
          <p:cNvSpPr>
            <a:spLocks noChangeArrowheads="1"/>
          </p:cNvSpPr>
          <p:nvPr/>
        </p:nvSpPr>
        <p:spPr bwMode="auto">
          <a:xfrm>
            <a:off x="30163" y="1435100"/>
            <a:ext cx="2016125" cy="949325"/>
          </a:xfrm>
          <a:prstGeom prst="cloudCallout">
            <a:avLst>
              <a:gd name="adj1" fmla="val -45037"/>
              <a:gd name="adj2" fmla="val 8504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应有哪些关系运算，各自作用？ </a:t>
            </a:r>
          </a:p>
        </p:txBody>
      </p:sp>
      <p:sp>
        <p:nvSpPr>
          <p:cNvPr id="2" name="矩形 1"/>
          <p:cNvSpPr>
            <a:spLocks noChangeArrowheads="1"/>
          </p:cNvSpPr>
          <p:nvPr/>
        </p:nvSpPr>
        <p:spPr bwMode="auto">
          <a:xfrm>
            <a:off x="28575" y="3190875"/>
            <a:ext cx="20828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150000"/>
              </a:lnSpc>
              <a:buFontTx/>
              <a:buNone/>
            </a:pPr>
            <a:r>
              <a:rPr kumimoji="0" lang="zh-CN" altLang="en-US" sz="1800">
                <a:solidFill>
                  <a:srgbClr val="0000FF"/>
                </a:solidFill>
              </a:rPr>
              <a:t>常用的操作方式：</a:t>
            </a:r>
            <a:endParaRPr kumimoji="0" lang="en-US" altLang="zh-CN" sz="1800">
              <a:solidFill>
                <a:srgbClr val="0000FF"/>
              </a:solidFill>
            </a:endParaRPr>
          </a:p>
          <a:p>
            <a:pPr>
              <a:lnSpc>
                <a:spcPct val="150000"/>
              </a:lnSpc>
            </a:pPr>
            <a:r>
              <a:rPr kumimoji="0" lang="zh-CN" altLang="en-US" sz="1800" b="0">
                <a:solidFill>
                  <a:srgbClr val="0000FF"/>
                </a:solidFill>
              </a:rPr>
              <a:t>取关系的某些行</a:t>
            </a:r>
            <a:endParaRPr kumimoji="0" lang="en-US" altLang="zh-CN" sz="1800" b="0">
              <a:solidFill>
                <a:srgbClr val="0000FF"/>
              </a:solidFill>
            </a:endParaRPr>
          </a:p>
          <a:p>
            <a:pPr>
              <a:lnSpc>
                <a:spcPct val="150000"/>
              </a:lnSpc>
            </a:pPr>
            <a:r>
              <a:rPr kumimoji="0" lang="zh-CN" altLang="en-US" sz="1800" b="0">
                <a:solidFill>
                  <a:srgbClr val="0000FF"/>
                </a:solidFill>
              </a:rPr>
              <a:t>取关系的某些列</a:t>
            </a:r>
            <a:endParaRPr kumimoji="0" lang="en-US" altLang="zh-CN" sz="1800" b="0">
              <a:solidFill>
                <a:srgbClr val="0000FF"/>
              </a:solidFill>
            </a:endParaRPr>
          </a:p>
          <a:p>
            <a:pPr>
              <a:lnSpc>
                <a:spcPct val="150000"/>
              </a:lnSpc>
            </a:pPr>
            <a:r>
              <a:rPr kumimoji="0" lang="zh-CN" altLang="en-US" sz="1800" b="0">
                <a:solidFill>
                  <a:srgbClr val="0000FF"/>
                </a:solidFill>
              </a:rPr>
              <a:t>从多个关系取</a:t>
            </a:r>
            <a:endParaRPr kumimoji="0" lang="en-US" altLang="zh-CN" sz="1800" b="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p:cNvSpPr>
            <a:spLocks noChangeArrowheads="1"/>
          </p:cNvSpPr>
          <p:nvPr/>
        </p:nvSpPr>
        <p:spPr bwMode="auto">
          <a:xfrm>
            <a:off x="1073150" y="4067175"/>
            <a:ext cx="3800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1600">
                <a:solidFill>
                  <a:srgbClr val="0000FF"/>
                </a:solidFill>
                <a:latin typeface="Tahoma" panose="020B0604030504040204" pitchFamily="34" charset="0"/>
              </a:rPr>
              <a:t>自然连接：</a:t>
            </a:r>
            <a:r>
              <a:rPr kumimoji="0" lang="en-US" altLang="zh-CN" sz="1800" b="0">
                <a:solidFill>
                  <a:srgbClr val="0000FF"/>
                </a:solidFill>
                <a:latin typeface="Tahoma" panose="020B0604030504040204" pitchFamily="34" charset="0"/>
              </a:rPr>
              <a:t>instructor      department</a:t>
            </a:r>
            <a:endParaRPr kumimoji="0" lang="el-GR" altLang="zh-CN" sz="1800" b="0">
              <a:solidFill>
                <a:srgbClr val="0000FF"/>
              </a:solidFill>
              <a:latin typeface="Tahoma" panose="020B0604030504040204" pitchFamily="34" charset="0"/>
            </a:endParaRPr>
          </a:p>
        </p:txBody>
      </p:sp>
      <p:sp>
        <p:nvSpPr>
          <p:cNvPr id="47107"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AD3239EF-72FB-4CE6-919C-7A693D4EEB87}" type="slidenum">
              <a:rPr kumimoji="0" lang="zh-CN" altLang="en-US" sz="1400"/>
              <a:t>121</a:t>
            </a:fld>
            <a:endParaRPr kumimoji="0" lang="en-US" altLang="zh-CN" sz="1400"/>
          </a:p>
        </p:txBody>
      </p:sp>
      <p:sp>
        <p:nvSpPr>
          <p:cNvPr id="47108" name="Rectangle 2"/>
          <p:cNvSpPr>
            <a:spLocks noGrp="1" noChangeArrowheads="1"/>
          </p:cNvSpPr>
          <p:nvPr>
            <p:ph type="title"/>
          </p:nvPr>
        </p:nvSpPr>
        <p:spPr>
          <a:xfrm>
            <a:off x="3430588" y="88900"/>
            <a:ext cx="5419725" cy="457200"/>
          </a:xfrm>
        </p:spPr>
        <p:txBody>
          <a:bodyPr/>
          <a:lstStyle/>
          <a:p>
            <a:pPr algn="r"/>
            <a:r>
              <a:rPr kumimoji="0" lang="zh-CN" altLang="en-US" sz="2400" b="1">
                <a:latin typeface="黑体" panose="02010609060101010101" pitchFamily="49" charset="-122"/>
                <a:ea typeface="黑体" panose="02010609060101010101" pitchFamily="49" charset="-122"/>
              </a:rPr>
              <a:t>五 关系运算</a:t>
            </a:r>
            <a:endParaRPr kumimoji="0" lang="zh-CN" altLang="en-US" sz="2400" b="1"/>
          </a:p>
        </p:txBody>
      </p:sp>
      <p:pic>
        <p:nvPicPr>
          <p:cNvPr id="4710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238" y="752475"/>
            <a:ext cx="3232150"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363" y="3568700"/>
            <a:ext cx="317976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Rectangle 31"/>
          <p:cNvSpPr>
            <a:spLocks noChangeArrowheads="1"/>
          </p:cNvSpPr>
          <p:nvPr/>
        </p:nvSpPr>
        <p:spPr bwMode="auto">
          <a:xfrm>
            <a:off x="215900" y="130175"/>
            <a:ext cx="33734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800">
                <a:solidFill>
                  <a:schemeClr val="tx2"/>
                </a:solidFill>
                <a:latin typeface="Tahoma" panose="020B0604030504040204" pitchFamily="34" charset="0"/>
                <a:ea typeface="黑体" panose="02010609060101010101" pitchFamily="49" charset="-122"/>
              </a:rPr>
              <a:t>5.2 </a:t>
            </a:r>
            <a:r>
              <a:rPr kumimoji="0" lang="zh-CN" altLang="en-US" sz="2800">
                <a:solidFill>
                  <a:schemeClr val="tx2"/>
                </a:solidFill>
                <a:latin typeface="Tahoma" panose="020B0604030504040204" pitchFamily="34" charset="0"/>
                <a:ea typeface="黑体" panose="02010609060101010101" pitchFamily="49" charset="-122"/>
              </a:rPr>
              <a:t>关系运算的示例</a:t>
            </a:r>
            <a:endParaRPr kumimoji="0" lang="en-US" altLang="zh-CN" sz="2000">
              <a:solidFill>
                <a:srgbClr val="000000"/>
              </a:solidFill>
              <a:latin typeface="Tahoma" panose="020B0604030504040204" pitchFamily="34" charset="0"/>
              <a:ea typeface="黑体" panose="02010609060101010101" pitchFamily="49" charset="-122"/>
            </a:endParaRPr>
          </a:p>
        </p:txBody>
      </p:sp>
      <p:pic>
        <p:nvPicPr>
          <p:cNvPr id="4711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9613"/>
            <a:ext cx="2586038"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6" name="Rectangle 36"/>
          <p:cNvSpPr>
            <a:spLocks noChangeArrowheads="1"/>
          </p:cNvSpPr>
          <p:nvPr/>
        </p:nvSpPr>
        <p:spPr bwMode="auto">
          <a:xfrm>
            <a:off x="6305550" y="731838"/>
            <a:ext cx="742950" cy="2540000"/>
          </a:xfrm>
          <a:prstGeom prst="rect">
            <a:avLst/>
          </a:prstGeom>
          <a:noFill/>
          <a:ln w="317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47114" name="AutoShape 37"/>
          <p:cNvSpPr>
            <a:spLocks noChangeArrowheads="1"/>
          </p:cNvSpPr>
          <p:nvPr/>
        </p:nvSpPr>
        <p:spPr bwMode="auto">
          <a:xfrm>
            <a:off x="3005138" y="776288"/>
            <a:ext cx="2365375" cy="1033462"/>
          </a:xfrm>
          <a:prstGeom prst="cloudCallout">
            <a:avLst>
              <a:gd name="adj1" fmla="val -50069"/>
              <a:gd name="adj2" fmla="val 6207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这些操作的结果是什么，有无限制条件？</a:t>
            </a:r>
          </a:p>
        </p:txBody>
      </p:sp>
      <p:sp>
        <p:nvSpPr>
          <p:cNvPr id="163884" name="AutoShape 44"/>
          <p:cNvSpPr>
            <a:spLocks noChangeArrowheads="1"/>
          </p:cNvSpPr>
          <p:nvPr/>
        </p:nvSpPr>
        <p:spPr bwMode="auto">
          <a:xfrm>
            <a:off x="374650" y="5497513"/>
            <a:ext cx="2365375" cy="685800"/>
          </a:xfrm>
          <a:prstGeom prst="cloudCallout">
            <a:avLst>
              <a:gd name="adj1" fmla="val -53648"/>
              <a:gd name="adj2" fmla="val 68782"/>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基本运算可以组合吗？</a:t>
            </a:r>
          </a:p>
        </p:txBody>
      </p:sp>
      <p:sp>
        <p:nvSpPr>
          <p:cNvPr id="47116" name="Rectangle 30"/>
          <p:cNvSpPr>
            <a:spLocks noChangeArrowheads="1"/>
          </p:cNvSpPr>
          <p:nvPr/>
        </p:nvSpPr>
        <p:spPr bwMode="auto">
          <a:xfrm>
            <a:off x="1052513" y="3684588"/>
            <a:ext cx="34671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FF"/>
                </a:solidFill>
                <a:latin typeface="Tahoma" panose="020B0604030504040204" pitchFamily="34" charset="0"/>
              </a:rPr>
              <a:t>笛卡儿积：</a:t>
            </a:r>
            <a:r>
              <a:rPr kumimoji="0" lang="en-US" altLang="zh-CN" sz="1800" b="0">
                <a:solidFill>
                  <a:srgbClr val="0000FF"/>
                </a:solidFill>
                <a:latin typeface="Tahoma" panose="020B0604030504040204" pitchFamily="34" charset="0"/>
              </a:rPr>
              <a:t>instructor</a:t>
            </a:r>
            <a:r>
              <a:rPr kumimoji="0" lang="el-GR" altLang="zh-CN" sz="1800" b="0">
                <a:solidFill>
                  <a:srgbClr val="0000FF"/>
                </a:solidFill>
              </a:rPr>
              <a:t>Χ</a:t>
            </a:r>
            <a:r>
              <a:rPr kumimoji="0" lang="en-US" altLang="zh-CN" sz="1600" b="0">
                <a:solidFill>
                  <a:srgbClr val="0000FF"/>
                </a:solidFill>
                <a:latin typeface="Tahoma" panose="020B0604030504040204" pitchFamily="34" charset="0"/>
              </a:rPr>
              <a:t>department</a:t>
            </a:r>
            <a:endParaRPr kumimoji="0" lang="el-GR" altLang="zh-CN" sz="1600" b="0">
              <a:solidFill>
                <a:srgbClr val="0000FF"/>
              </a:solidFill>
              <a:latin typeface="Tahoma" panose="020B0604030504040204" pitchFamily="34" charset="0"/>
            </a:endParaRPr>
          </a:p>
        </p:txBody>
      </p:sp>
      <p:sp>
        <p:nvSpPr>
          <p:cNvPr id="47117" name="Rectangle 6"/>
          <p:cNvSpPr>
            <a:spLocks noChangeArrowheads="1"/>
          </p:cNvSpPr>
          <p:nvPr/>
        </p:nvSpPr>
        <p:spPr bwMode="auto">
          <a:xfrm>
            <a:off x="2601913" y="1939925"/>
            <a:ext cx="30067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FF"/>
                </a:solidFill>
                <a:latin typeface="Tahoma" panose="020B0604030504040204" pitchFamily="34" charset="0"/>
              </a:rPr>
              <a:t>选择：</a:t>
            </a:r>
            <a:r>
              <a:rPr kumimoji="0" lang="el-GR" altLang="zh-CN" sz="1800" b="0">
                <a:solidFill>
                  <a:srgbClr val="0000FF"/>
                </a:solidFill>
                <a:latin typeface="Tahoma" panose="020B0604030504040204" pitchFamily="34" charset="0"/>
              </a:rPr>
              <a:t>σ</a:t>
            </a:r>
            <a:r>
              <a:rPr kumimoji="0" lang="en-US" altLang="zh-CN" sz="1800" b="0" baseline="-25000">
                <a:solidFill>
                  <a:srgbClr val="0000FF"/>
                </a:solidFill>
                <a:latin typeface="Tahoma" panose="020B0604030504040204" pitchFamily="34" charset="0"/>
              </a:rPr>
              <a:t>salary&gt;85000</a:t>
            </a:r>
            <a:r>
              <a:rPr kumimoji="0" lang="en-US" altLang="zh-CN" sz="1800" b="0">
                <a:solidFill>
                  <a:srgbClr val="0000FF"/>
                </a:solidFill>
                <a:latin typeface="Tahoma" panose="020B0604030504040204" pitchFamily="34" charset="0"/>
              </a:rPr>
              <a:t>(instructor)   </a:t>
            </a:r>
            <a:endParaRPr kumimoji="0" lang="el-GR" altLang="zh-CN" sz="1800" b="0">
              <a:solidFill>
                <a:srgbClr val="0000FF"/>
              </a:solidFill>
              <a:latin typeface="Tahoma" panose="020B0604030504040204" pitchFamily="34" charset="0"/>
            </a:endParaRPr>
          </a:p>
        </p:txBody>
      </p:sp>
      <p:sp>
        <p:nvSpPr>
          <p:cNvPr id="47118" name="Rectangle 7"/>
          <p:cNvSpPr>
            <a:spLocks noChangeArrowheads="1"/>
          </p:cNvSpPr>
          <p:nvPr/>
        </p:nvSpPr>
        <p:spPr bwMode="auto">
          <a:xfrm>
            <a:off x="2613025" y="2339975"/>
            <a:ext cx="2701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FF"/>
                </a:solidFill>
                <a:latin typeface="Tahoma" panose="020B0604030504040204" pitchFamily="34" charset="0"/>
              </a:rPr>
              <a:t>投影：</a:t>
            </a:r>
            <a:r>
              <a:rPr kumimoji="0" lang="el-GR" altLang="zh-CN" sz="1800" b="0">
                <a:solidFill>
                  <a:srgbClr val="0000FF"/>
                </a:solidFill>
                <a:latin typeface="Tahoma" panose="020B0604030504040204" pitchFamily="34" charset="0"/>
              </a:rPr>
              <a:t>Π</a:t>
            </a:r>
            <a:r>
              <a:rPr kumimoji="0" lang="en-US" altLang="zh-CN" sz="1800" b="0" baseline="-25000">
                <a:solidFill>
                  <a:srgbClr val="0000FF"/>
                </a:solidFill>
                <a:latin typeface="Tahoma" panose="020B0604030504040204" pitchFamily="34" charset="0"/>
              </a:rPr>
              <a:t>ID,salary</a:t>
            </a:r>
            <a:r>
              <a:rPr kumimoji="0" lang="en-US" altLang="zh-CN" sz="1800" b="0">
                <a:solidFill>
                  <a:srgbClr val="0000FF"/>
                </a:solidFill>
                <a:latin typeface="Tahoma" panose="020B0604030504040204" pitchFamily="34" charset="0"/>
              </a:rPr>
              <a:t>(instructor)</a:t>
            </a:r>
            <a:endParaRPr kumimoji="0" lang="el-GR" altLang="zh-CN" sz="1800" b="0">
              <a:solidFill>
                <a:srgbClr val="0000FF"/>
              </a:solidFill>
              <a:latin typeface="Tahoma" panose="020B0604030504040204" pitchFamily="34" charset="0"/>
            </a:endParaRPr>
          </a:p>
        </p:txBody>
      </p:sp>
      <p:sp>
        <p:nvSpPr>
          <p:cNvPr id="47119" name="Rectangle 17"/>
          <p:cNvSpPr>
            <a:spLocks noChangeArrowheads="1"/>
          </p:cNvSpPr>
          <p:nvPr/>
        </p:nvSpPr>
        <p:spPr bwMode="auto">
          <a:xfrm>
            <a:off x="585788" y="2779713"/>
            <a:ext cx="39814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FF"/>
                </a:solidFill>
                <a:latin typeface="Tahoma" panose="020B0604030504040204" pitchFamily="34" charset="0"/>
              </a:rPr>
              <a:t>并：</a:t>
            </a:r>
            <a:r>
              <a:rPr kumimoji="0" lang="el-GR" altLang="zh-CN" sz="1800" b="0">
                <a:solidFill>
                  <a:srgbClr val="0000FF"/>
                </a:solidFill>
                <a:latin typeface="Tahoma" panose="020B0604030504040204" pitchFamily="34" charset="0"/>
              </a:rPr>
              <a:t>Π</a:t>
            </a:r>
            <a:r>
              <a:rPr kumimoji="0" lang="en-US" altLang="zh-CN" sz="1800" b="0" baseline="-25000">
                <a:solidFill>
                  <a:srgbClr val="0000FF"/>
                </a:solidFill>
                <a:latin typeface="Tahoma" panose="020B0604030504040204" pitchFamily="34" charset="0"/>
              </a:rPr>
              <a:t>name</a:t>
            </a:r>
            <a:r>
              <a:rPr kumimoji="0" lang="en-US" altLang="zh-CN" sz="1800" b="0">
                <a:solidFill>
                  <a:srgbClr val="0000FF"/>
                </a:solidFill>
                <a:latin typeface="Tahoma" panose="020B0604030504040204" pitchFamily="34" charset="0"/>
              </a:rPr>
              <a:t>(instructor)</a:t>
            </a:r>
            <a:r>
              <a:rPr kumimoji="0" lang="en-US" altLang="zh-CN" sz="1800" b="0">
                <a:solidFill>
                  <a:srgbClr val="0000FF"/>
                </a:solidFill>
              </a:rPr>
              <a:t>∪</a:t>
            </a:r>
            <a:r>
              <a:rPr kumimoji="0" lang="el-GR" altLang="zh-CN" sz="1800" b="0">
                <a:solidFill>
                  <a:srgbClr val="0000FF"/>
                </a:solidFill>
                <a:latin typeface="Tahoma" panose="020B0604030504040204" pitchFamily="34" charset="0"/>
              </a:rPr>
              <a:t>Π</a:t>
            </a:r>
            <a:r>
              <a:rPr kumimoji="0" lang="en-US" altLang="zh-CN" sz="1800" b="0" baseline="-25000">
                <a:solidFill>
                  <a:srgbClr val="0000FF"/>
                </a:solidFill>
                <a:latin typeface="Tahoma" panose="020B0604030504040204" pitchFamily="34" charset="0"/>
              </a:rPr>
              <a:t>name</a:t>
            </a:r>
            <a:r>
              <a:rPr kumimoji="0" lang="en-US" altLang="zh-CN" sz="1800" b="0">
                <a:solidFill>
                  <a:srgbClr val="0000FF"/>
                </a:solidFill>
                <a:latin typeface="Tahoma" panose="020B0604030504040204" pitchFamily="34" charset="0"/>
              </a:rPr>
              <a:t>(student)</a:t>
            </a:r>
          </a:p>
        </p:txBody>
      </p:sp>
      <p:sp>
        <p:nvSpPr>
          <p:cNvPr id="47120" name="Rectangle 28"/>
          <p:cNvSpPr>
            <a:spLocks noChangeArrowheads="1"/>
          </p:cNvSpPr>
          <p:nvPr/>
        </p:nvSpPr>
        <p:spPr bwMode="auto">
          <a:xfrm>
            <a:off x="574675" y="3189288"/>
            <a:ext cx="51625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FF"/>
                </a:solidFill>
                <a:latin typeface="Tahoma" panose="020B0604030504040204" pitchFamily="34" charset="0"/>
              </a:rPr>
              <a:t>差：</a:t>
            </a:r>
            <a:r>
              <a:rPr kumimoji="0" lang="el-GR" altLang="zh-CN" sz="1800" b="0">
                <a:solidFill>
                  <a:srgbClr val="0000FF"/>
                </a:solidFill>
                <a:latin typeface="Tahoma" panose="020B0604030504040204" pitchFamily="34" charset="0"/>
              </a:rPr>
              <a:t>σ</a:t>
            </a:r>
            <a:r>
              <a:rPr kumimoji="0" lang="en-US" altLang="zh-CN" sz="1800" b="0" baseline="-25000">
                <a:solidFill>
                  <a:srgbClr val="0000FF"/>
                </a:solidFill>
                <a:latin typeface="Tahoma" panose="020B0604030504040204" pitchFamily="34" charset="0"/>
              </a:rPr>
              <a:t>salary&gt;85000</a:t>
            </a:r>
            <a:r>
              <a:rPr kumimoji="0" lang="en-US" altLang="zh-CN" sz="1800" b="0">
                <a:solidFill>
                  <a:srgbClr val="0000FF"/>
                </a:solidFill>
                <a:latin typeface="Tahoma" panose="020B0604030504040204" pitchFamily="34" charset="0"/>
              </a:rPr>
              <a:t>(instructor) -</a:t>
            </a:r>
            <a:r>
              <a:rPr kumimoji="0" lang="el-GR" altLang="zh-CN" sz="1800" b="0">
                <a:solidFill>
                  <a:srgbClr val="0000FF"/>
                </a:solidFill>
                <a:latin typeface="Tahoma" panose="020B0604030504040204" pitchFamily="34" charset="0"/>
              </a:rPr>
              <a:t>σ</a:t>
            </a:r>
            <a:r>
              <a:rPr kumimoji="0" lang="en-US" altLang="zh-CN" sz="1800" b="0" baseline="-25000">
                <a:solidFill>
                  <a:srgbClr val="0000FF"/>
                </a:solidFill>
                <a:latin typeface="Tahoma" panose="020B0604030504040204" pitchFamily="34" charset="0"/>
              </a:rPr>
              <a:t>salary&gt;92000</a:t>
            </a:r>
            <a:r>
              <a:rPr kumimoji="0" lang="en-US" altLang="zh-CN" sz="1800" b="0">
                <a:solidFill>
                  <a:srgbClr val="0000FF"/>
                </a:solidFill>
                <a:latin typeface="Tahoma" panose="020B0604030504040204" pitchFamily="34" charset="0"/>
              </a:rPr>
              <a:t>(instructor)</a:t>
            </a:r>
            <a:endParaRPr kumimoji="0" lang="zh-CN" altLang="el-GR" sz="1800" b="0">
              <a:solidFill>
                <a:srgbClr val="0000FF"/>
              </a:solidFill>
              <a:latin typeface="Tahoma" panose="020B0604030504040204" pitchFamily="34" charset="0"/>
            </a:endParaRPr>
          </a:p>
        </p:txBody>
      </p:sp>
      <p:sp>
        <p:nvSpPr>
          <p:cNvPr id="47121" name="Rectangle 45"/>
          <p:cNvSpPr>
            <a:spLocks noChangeArrowheads="1"/>
          </p:cNvSpPr>
          <p:nvPr/>
        </p:nvSpPr>
        <p:spPr bwMode="auto">
          <a:xfrm>
            <a:off x="603250" y="4759325"/>
            <a:ext cx="24685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FF"/>
                </a:solidFill>
                <a:latin typeface="Tahoma" panose="020B0604030504040204" pitchFamily="34" charset="0"/>
              </a:rPr>
              <a:t>更名：</a:t>
            </a:r>
            <a:r>
              <a:rPr kumimoji="0" lang="el-GR" altLang="zh-CN" sz="1600" b="0">
                <a:solidFill>
                  <a:srgbClr val="0000FF"/>
                </a:solidFill>
              </a:rPr>
              <a:t>ρ</a:t>
            </a:r>
            <a:r>
              <a:rPr kumimoji="0" lang="en-US" altLang="zh-CN" sz="1800" b="0" baseline="-25000">
                <a:solidFill>
                  <a:srgbClr val="0000FF"/>
                </a:solidFill>
                <a:latin typeface="Tahoma" panose="020B0604030504040204" pitchFamily="34" charset="0"/>
              </a:rPr>
              <a:t>x</a:t>
            </a:r>
            <a:r>
              <a:rPr kumimoji="0" lang="zh-CN" altLang="en-US" sz="1800" b="0" baseline="-25000">
                <a:solidFill>
                  <a:srgbClr val="0000FF"/>
                </a:solidFill>
                <a:latin typeface="Tahoma" panose="020B0604030504040204" pitchFamily="34" charset="0"/>
              </a:rPr>
              <a:t>（</a:t>
            </a:r>
            <a:r>
              <a:rPr kumimoji="0" lang="en-US" altLang="zh-CN" sz="1800" b="0" baseline="-25000">
                <a:solidFill>
                  <a:srgbClr val="0000FF"/>
                </a:solidFill>
                <a:latin typeface="Tahoma" panose="020B0604030504040204" pitchFamily="34" charset="0"/>
              </a:rPr>
              <a:t>A1,a2,…,an</a:t>
            </a:r>
            <a:r>
              <a:rPr kumimoji="0" lang="zh-CN" altLang="en-US" sz="1800" b="0" baseline="-25000">
                <a:solidFill>
                  <a:srgbClr val="0000FF"/>
                </a:solidFill>
                <a:latin typeface="Tahoma" panose="020B0604030504040204" pitchFamily="34" charset="0"/>
              </a:rPr>
              <a:t>）</a:t>
            </a:r>
            <a:r>
              <a:rPr kumimoji="0" lang="en-US" altLang="zh-CN" sz="1800" b="0">
                <a:solidFill>
                  <a:srgbClr val="0000FF"/>
                </a:solidFill>
                <a:latin typeface="Tahoma" panose="020B0604030504040204" pitchFamily="34" charset="0"/>
              </a:rPr>
              <a:t>(E) </a:t>
            </a:r>
            <a:endParaRPr kumimoji="0" lang="el-GR" altLang="zh-CN" sz="1800" b="0">
              <a:solidFill>
                <a:srgbClr val="0000FF"/>
              </a:solidFill>
              <a:latin typeface="Tahoma" panose="020B0604030504040204" pitchFamily="34" charset="0"/>
              <a:sym typeface="Wingdings" panose="05000000000000000000" pitchFamily="2" charset="2"/>
            </a:endParaRPr>
          </a:p>
        </p:txBody>
      </p:sp>
      <p:sp>
        <p:nvSpPr>
          <p:cNvPr id="47122" name="Rectangle 47"/>
          <p:cNvSpPr>
            <a:spLocks noChangeArrowheads="1"/>
          </p:cNvSpPr>
          <p:nvPr/>
        </p:nvSpPr>
        <p:spPr bwMode="auto">
          <a:xfrm>
            <a:off x="0" y="5091113"/>
            <a:ext cx="57197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lnSpc>
                <a:spcPct val="80000"/>
              </a:lnSpc>
              <a:buFontTx/>
              <a:buNone/>
            </a:pPr>
            <a:r>
              <a:rPr kumimoji="0" lang="el-GR" altLang="zh-CN" sz="1400">
                <a:solidFill>
                  <a:srgbClr val="0000FF"/>
                </a:solidFill>
                <a:latin typeface="Tahoma" panose="020B0604030504040204" pitchFamily="34" charset="0"/>
              </a:rPr>
              <a:t>Π</a:t>
            </a:r>
            <a:r>
              <a:rPr kumimoji="0" lang="en-US" altLang="zh-CN" sz="1600" b="0" baseline="-25000">
                <a:solidFill>
                  <a:srgbClr val="0000FF"/>
                </a:solidFill>
                <a:latin typeface="Tahoma" panose="020B0604030504040204" pitchFamily="34" charset="0"/>
              </a:rPr>
              <a:t>instructor.salary</a:t>
            </a:r>
            <a:r>
              <a:rPr kumimoji="0" lang="el-GR" altLang="zh-CN" sz="1400">
                <a:solidFill>
                  <a:srgbClr val="0000FF"/>
                </a:solidFill>
                <a:latin typeface="Tahoma" panose="020B0604030504040204" pitchFamily="34" charset="0"/>
              </a:rPr>
              <a:t> </a:t>
            </a:r>
            <a:r>
              <a:rPr kumimoji="0" lang="en-US" altLang="zh-CN" sz="1400">
                <a:solidFill>
                  <a:srgbClr val="0000FF"/>
                </a:solidFill>
                <a:latin typeface="Tahoma" panose="020B0604030504040204" pitchFamily="34" charset="0"/>
              </a:rPr>
              <a:t>(</a:t>
            </a:r>
            <a:r>
              <a:rPr kumimoji="0" lang="el-GR" altLang="zh-CN" sz="1600" b="0">
                <a:solidFill>
                  <a:srgbClr val="0000FF"/>
                </a:solidFill>
                <a:latin typeface="Tahoma" panose="020B0604030504040204" pitchFamily="34" charset="0"/>
              </a:rPr>
              <a:t>σ</a:t>
            </a:r>
            <a:r>
              <a:rPr kumimoji="0" lang="en-US" altLang="zh-CN" sz="1600" b="0" baseline="-25000">
                <a:solidFill>
                  <a:srgbClr val="0000FF"/>
                </a:solidFill>
                <a:latin typeface="Tahoma" panose="020B0604030504040204" pitchFamily="34" charset="0"/>
              </a:rPr>
              <a:t>instructor.salary&gt;d.salary</a:t>
            </a:r>
            <a:r>
              <a:rPr kumimoji="0" lang="en-US" altLang="zh-CN" sz="1600" b="0">
                <a:solidFill>
                  <a:srgbClr val="0000FF"/>
                </a:solidFill>
                <a:latin typeface="Tahoma" panose="020B0604030504040204" pitchFamily="34" charset="0"/>
              </a:rPr>
              <a:t>(instructor</a:t>
            </a:r>
            <a:r>
              <a:rPr kumimoji="0" lang="el-GR" altLang="zh-CN" sz="1600" b="0">
                <a:solidFill>
                  <a:srgbClr val="0000FF"/>
                </a:solidFill>
              </a:rPr>
              <a:t>Χρ</a:t>
            </a:r>
            <a:r>
              <a:rPr kumimoji="0" lang="en-US" altLang="zh-CN" sz="1600" b="0" baseline="-25000">
                <a:solidFill>
                  <a:srgbClr val="0000FF"/>
                </a:solidFill>
              </a:rPr>
              <a:t>d</a:t>
            </a:r>
            <a:r>
              <a:rPr kumimoji="0" lang="en-US" altLang="zh-CN" sz="1600">
                <a:solidFill>
                  <a:srgbClr val="0000FF"/>
                </a:solidFill>
              </a:rPr>
              <a:t>(</a:t>
            </a:r>
            <a:r>
              <a:rPr kumimoji="0" lang="en-US" altLang="zh-CN" sz="1800" b="0">
                <a:solidFill>
                  <a:srgbClr val="0000FF"/>
                </a:solidFill>
                <a:latin typeface="Tahoma" panose="020B0604030504040204" pitchFamily="34" charset="0"/>
              </a:rPr>
              <a:t>instructor</a:t>
            </a:r>
            <a:r>
              <a:rPr kumimoji="0" lang="en-US" altLang="zh-CN" sz="1600" b="0">
                <a:solidFill>
                  <a:srgbClr val="0000FF"/>
                </a:solidFill>
                <a:latin typeface="Tahoma" panose="020B0604030504040204" pitchFamily="34" charset="0"/>
              </a:rPr>
              <a:t>) )  </a:t>
            </a:r>
          </a:p>
        </p:txBody>
      </p:sp>
      <p:sp>
        <p:nvSpPr>
          <p:cNvPr id="163889" name="Rectangle 49"/>
          <p:cNvSpPr>
            <a:spLocks noChangeArrowheads="1"/>
          </p:cNvSpPr>
          <p:nvPr/>
        </p:nvSpPr>
        <p:spPr bwMode="auto">
          <a:xfrm>
            <a:off x="1265238" y="6242050"/>
            <a:ext cx="44942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800000"/>
                </a:solidFill>
                <a:latin typeface="Tahoma" panose="020B0604030504040204" pitchFamily="34" charset="0"/>
              </a:rPr>
              <a:t>运算结果是关系，可反复组合，操作功能增强！</a:t>
            </a:r>
          </a:p>
        </p:txBody>
      </p:sp>
      <p:sp>
        <p:nvSpPr>
          <p:cNvPr id="47124" name="AutoShape 32"/>
          <p:cNvSpPr/>
          <p:nvPr/>
        </p:nvSpPr>
        <p:spPr bwMode="auto">
          <a:xfrm>
            <a:off x="1027113" y="3805238"/>
            <a:ext cx="117475" cy="550862"/>
          </a:xfrm>
          <a:prstGeom prst="leftBrace">
            <a:avLst>
              <a:gd name="adj1" fmla="val 42355"/>
              <a:gd name="adj2" fmla="val 50000"/>
            </a:avLst>
          </a:prstGeom>
          <a:noFill/>
          <a:ln w="95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800">
              <a:solidFill>
                <a:srgbClr val="428E5B"/>
              </a:solidFill>
              <a:latin typeface="Tahoma" panose="020B0604030504040204" pitchFamily="34" charset="0"/>
            </a:endParaRPr>
          </a:p>
        </p:txBody>
      </p:sp>
      <p:sp>
        <p:nvSpPr>
          <p:cNvPr id="47125" name="Rectangle 33"/>
          <p:cNvSpPr>
            <a:spLocks noChangeArrowheads="1"/>
          </p:cNvSpPr>
          <p:nvPr/>
        </p:nvSpPr>
        <p:spPr bwMode="auto">
          <a:xfrm>
            <a:off x="652463" y="3781425"/>
            <a:ext cx="423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1600">
                <a:solidFill>
                  <a:srgbClr val="800000"/>
                </a:solidFill>
                <a:latin typeface="Tahoma" panose="020B0604030504040204" pitchFamily="34" charset="0"/>
                <a:sym typeface="Wingdings" panose="05000000000000000000" pitchFamily="2" charset="2"/>
              </a:rPr>
              <a:t>差</a:t>
            </a:r>
            <a:endParaRPr kumimoji="0" lang="en-US" altLang="zh-CN" sz="1600">
              <a:solidFill>
                <a:srgbClr val="800000"/>
              </a:solidFill>
              <a:latin typeface="Tahoma" panose="020B0604030504040204" pitchFamily="34" charset="0"/>
              <a:sym typeface="Wingdings" panose="05000000000000000000" pitchFamily="2" charset="2"/>
            </a:endParaRPr>
          </a:p>
          <a:p>
            <a:pPr>
              <a:lnSpc>
                <a:spcPct val="80000"/>
              </a:lnSpc>
              <a:buFontTx/>
              <a:buNone/>
            </a:pPr>
            <a:r>
              <a:rPr kumimoji="0" lang="zh-CN" altLang="en-US" sz="1600">
                <a:solidFill>
                  <a:srgbClr val="800000"/>
                </a:solidFill>
                <a:latin typeface="Tahoma" panose="020B0604030504040204" pitchFamily="34" charset="0"/>
                <a:sym typeface="Wingdings" panose="05000000000000000000" pitchFamily="2" charset="2"/>
              </a:rPr>
              <a:t>异</a:t>
            </a:r>
          </a:p>
        </p:txBody>
      </p:sp>
      <p:sp>
        <p:nvSpPr>
          <p:cNvPr id="163896" name="Line 56"/>
          <p:cNvSpPr>
            <a:spLocks noChangeShapeType="1"/>
          </p:cNvSpPr>
          <p:nvPr/>
        </p:nvSpPr>
        <p:spPr bwMode="auto">
          <a:xfrm>
            <a:off x="8782050" y="1317625"/>
            <a:ext cx="161925" cy="0"/>
          </a:xfrm>
          <a:prstGeom prst="line">
            <a:avLst/>
          </a:prstGeom>
          <a:noFill/>
          <a:ln w="9525">
            <a:solidFill>
              <a:schemeClr val="tx2"/>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98" name="Line 58"/>
          <p:cNvSpPr>
            <a:spLocks noChangeShapeType="1"/>
          </p:cNvSpPr>
          <p:nvPr/>
        </p:nvSpPr>
        <p:spPr bwMode="auto">
          <a:xfrm>
            <a:off x="8791575" y="2011363"/>
            <a:ext cx="161925" cy="0"/>
          </a:xfrm>
          <a:prstGeom prst="line">
            <a:avLst/>
          </a:prstGeom>
          <a:noFill/>
          <a:ln w="9525">
            <a:solidFill>
              <a:schemeClr val="tx2"/>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99" name="Line 59"/>
          <p:cNvSpPr>
            <a:spLocks noChangeShapeType="1"/>
          </p:cNvSpPr>
          <p:nvPr/>
        </p:nvSpPr>
        <p:spPr bwMode="auto">
          <a:xfrm>
            <a:off x="8782050" y="1671638"/>
            <a:ext cx="161925" cy="0"/>
          </a:xfrm>
          <a:prstGeom prst="line">
            <a:avLst/>
          </a:prstGeom>
          <a:noFill/>
          <a:ln w="9525">
            <a:solidFill>
              <a:schemeClr val="tx2"/>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04" name="Line 64"/>
          <p:cNvSpPr>
            <a:spLocks noChangeShapeType="1"/>
          </p:cNvSpPr>
          <p:nvPr/>
        </p:nvSpPr>
        <p:spPr bwMode="auto">
          <a:xfrm>
            <a:off x="8810625" y="2886075"/>
            <a:ext cx="161925" cy="0"/>
          </a:xfrm>
          <a:prstGeom prst="line">
            <a:avLst/>
          </a:prstGeom>
          <a:noFill/>
          <a:ln w="9525">
            <a:solidFill>
              <a:schemeClr val="tx2"/>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06" name="Rectangle 66"/>
          <p:cNvSpPr>
            <a:spLocks noChangeArrowheads="1"/>
          </p:cNvSpPr>
          <p:nvPr/>
        </p:nvSpPr>
        <p:spPr bwMode="auto">
          <a:xfrm>
            <a:off x="8172450" y="731838"/>
            <a:ext cx="619125" cy="2509837"/>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163908" name="Rectangle 68"/>
          <p:cNvSpPr>
            <a:spLocks noChangeArrowheads="1"/>
          </p:cNvSpPr>
          <p:nvPr/>
        </p:nvSpPr>
        <p:spPr bwMode="auto">
          <a:xfrm>
            <a:off x="573088" y="4410075"/>
            <a:ext cx="46799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600">
                <a:solidFill>
                  <a:schemeClr val="tx2"/>
                </a:solidFill>
                <a:latin typeface="Tahoma" panose="020B0604030504040204" pitchFamily="34" charset="0"/>
              </a:rPr>
              <a:t>(</a:t>
            </a:r>
            <a:r>
              <a:rPr kumimoji="0" lang="zh-CN" altLang="en-US" sz="1600">
                <a:solidFill>
                  <a:schemeClr val="tx2"/>
                </a:solidFill>
                <a:latin typeface="Tahoma" panose="020B0604030504040204" pitchFamily="34" charset="0"/>
              </a:rPr>
              <a:t>连接属性不从复，元组数更少，连接元组有意义</a:t>
            </a:r>
            <a:r>
              <a:rPr kumimoji="0" lang="en-US" altLang="zh-CN" sz="1600">
                <a:solidFill>
                  <a:schemeClr val="tx2"/>
                </a:solidFill>
                <a:latin typeface="Tahoma" panose="020B0604030504040204" pitchFamily="34" charset="0"/>
              </a:rPr>
              <a:t>)</a:t>
            </a:r>
          </a:p>
        </p:txBody>
      </p:sp>
      <p:grpSp>
        <p:nvGrpSpPr>
          <p:cNvPr id="47132" name="Group 15"/>
          <p:cNvGrpSpPr/>
          <p:nvPr/>
        </p:nvGrpSpPr>
        <p:grpSpPr bwMode="auto">
          <a:xfrm>
            <a:off x="3257550" y="4165600"/>
            <a:ext cx="220663" cy="142875"/>
            <a:chOff x="681" y="3076"/>
            <a:chExt cx="219" cy="132"/>
          </a:xfrm>
        </p:grpSpPr>
        <p:sp>
          <p:nvSpPr>
            <p:cNvPr id="163851" name="Line 11"/>
            <p:cNvSpPr>
              <a:spLocks noChangeShapeType="1"/>
            </p:cNvSpPr>
            <p:nvPr/>
          </p:nvSpPr>
          <p:spPr bwMode="auto">
            <a:xfrm>
              <a:off x="681" y="3076"/>
              <a:ext cx="0" cy="125"/>
            </a:xfrm>
            <a:prstGeom prst="line">
              <a:avLst/>
            </a:prstGeom>
            <a:noFill/>
            <a:ln w="19050">
              <a:solidFill>
                <a:srgbClr val="0000FF"/>
              </a:solidFill>
              <a:round/>
            </a:ln>
            <a:effectLst/>
          </p:spPr>
          <p:txBody>
            <a:bodyPr/>
            <a:lstStyle/>
            <a:p>
              <a:pPr algn="ctr">
                <a:lnSpc>
                  <a:spcPct val="80000"/>
                </a:lnSpc>
                <a:spcBef>
                  <a:spcPct val="20000"/>
                </a:spcBef>
                <a:defRPr/>
              </a:pPr>
              <a:endParaRPr lang="zh-CN" altLang="en-US" sz="180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anose="020B0604030504040204" pitchFamily="34" charset="0"/>
                <a:ea typeface="宋体" panose="02010600030101010101" pitchFamily="2" charset="-122"/>
              </a:endParaRPr>
            </a:p>
          </p:txBody>
        </p:sp>
        <p:sp>
          <p:nvSpPr>
            <p:cNvPr id="163854" name="Line 14"/>
            <p:cNvSpPr>
              <a:spLocks noChangeShapeType="1"/>
            </p:cNvSpPr>
            <p:nvPr/>
          </p:nvSpPr>
          <p:spPr bwMode="auto">
            <a:xfrm>
              <a:off x="900" y="3082"/>
              <a:ext cx="0" cy="125"/>
            </a:xfrm>
            <a:prstGeom prst="line">
              <a:avLst/>
            </a:prstGeom>
            <a:noFill/>
            <a:ln w="19050">
              <a:solidFill>
                <a:srgbClr val="0000FF"/>
              </a:solidFill>
              <a:round/>
            </a:ln>
            <a:effectLst/>
          </p:spPr>
          <p:txBody>
            <a:bodyPr/>
            <a:lstStyle/>
            <a:p>
              <a:pPr algn="ctr">
                <a:lnSpc>
                  <a:spcPct val="80000"/>
                </a:lnSpc>
                <a:spcBef>
                  <a:spcPct val="20000"/>
                </a:spcBef>
                <a:defRPr/>
              </a:pPr>
              <a:endParaRPr lang="zh-CN" altLang="en-US" sz="180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anose="020B0604030504040204" pitchFamily="34" charset="0"/>
                <a:ea typeface="宋体" panose="02010600030101010101" pitchFamily="2" charset="-122"/>
              </a:endParaRPr>
            </a:p>
          </p:txBody>
        </p:sp>
        <p:sp>
          <p:nvSpPr>
            <p:cNvPr id="163849" name="Line 9"/>
            <p:cNvSpPr>
              <a:spLocks noChangeShapeType="1"/>
            </p:cNvSpPr>
            <p:nvPr/>
          </p:nvSpPr>
          <p:spPr bwMode="auto">
            <a:xfrm>
              <a:off x="683" y="3080"/>
              <a:ext cx="208" cy="128"/>
            </a:xfrm>
            <a:prstGeom prst="line">
              <a:avLst/>
            </a:prstGeom>
            <a:noFill/>
            <a:ln w="19050">
              <a:solidFill>
                <a:srgbClr val="0000FF"/>
              </a:solidFill>
              <a:round/>
            </a:ln>
            <a:effectLst/>
          </p:spPr>
          <p:txBody>
            <a:bodyPr/>
            <a:lstStyle/>
            <a:p>
              <a:pPr algn="ctr">
                <a:lnSpc>
                  <a:spcPct val="80000"/>
                </a:lnSpc>
                <a:spcBef>
                  <a:spcPct val="20000"/>
                </a:spcBef>
                <a:defRPr/>
              </a:pPr>
              <a:endParaRPr lang="zh-CN" altLang="en-US" sz="180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anose="020B0604030504040204" pitchFamily="34" charset="0"/>
                <a:ea typeface="宋体" panose="02010600030101010101" pitchFamily="2" charset="-122"/>
              </a:endParaRPr>
            </a:p>
          </p:txBody>
        </p:sp>
        <p:sp>
          <p:nvSpPr>
            <p:cNvPr id="163850" name="Line 10"/>
            <p:cNvSpPr>
              <a:spLocks noChangeShapeType="1"/>
            </p:cNvSpPr>
            <p:nvPr/>
          </p:nvSpPr>
          <p:spPr bwMode="auto">
            <a:xfrm flipV="1">
              <a:off x="681" y="3094"/>
              <a:ext cx="206" cy="113"/>
            </a:xfrm>
            <a:prstGeom prst="line">
              <a:avLst/>
            </a:prstGeom>
            <a:noFill/>
            <a:ln w="19050">
              <a:solidFill>
                <a:srgbClr val="0000FF"/>
              </a:solidFill>
              <a:round/>
            </a:ln>
            <a:effectLst/>
          </p:spPr>
          <p:txBody>
            <a:bodyPr/>
            <a:lstStyle/>
            <a:p>
              <a:pPr algn="ctr">
                <a:lnSpc>
                  <a:spcPct val="80000"/>
                </a:lnSpc>
                <a:spcBef>
                  <a:spcPct val="20000"/>
                </a:spcBef>
                <a:defRPr/>
              </a:pPr>
              <a:endParaRPr lang="zh-CN" altLang="en-US" sz="180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ahoma" panose="020B0604030504040204" pitchFamily="34" charset="0"/>
                <a:ea typeface="宋体" panose="02010600030101010101" pitchFamily="2" charset="-122"/>
              </a:endParaRPr>
            </a:p>
          </p:txBody>
        </p:sp>
      </p:grpSp>
      <p:sp>
        <p:nvSpPr>
          <p:cNvPr id="45" name="Rectangle 36"/>
          <p:cNvSpPr>
            <a:spLocks noChangeArrowheads="1"/>
          </p:cNvSpPr>
          <p:nvPr/>
        </p:nvSpPr>
        <p:spPr bwMode="auto">
          <a:xfrm>
            <a:off x="6323013" y="3619500"/>
            <a:ext cx="742950" cy="2598738"/>
          </a:xfrm>
          <a:prstGeom prst="rect">
            <a:avLst/>
          </a:prstGeom>
          <a:noFill/>
          <a:ln w="317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47134" name="矩形 18"/>
          <p:cNvSpPr>
            <a:spLocks noChangeArrowheads="1"/>
          </p:cNvSpPr>
          <p:nvPr/>
        </p:nvSpPr>
        <p:spPr bwMode="auto">
          <a:xfrm>
            <a:off x="319088" y="2344738"/>
            <a:ext cx="777875" cy="271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b="0">
                <a:solidFill>
                  <a:srgbClr val="000000"/>
                </a:solidFill>
                <a:latin typeface="Tahoma" panose="020B0604030504040204" pitchFamily="34" charset="0"/>
              </a:rPr>
              <a:t>案例</a:t>
            </a:r>
            <a:r>
              <a:rPr kumimoji="0" lang="zh-CN" altLang="zh-CN" sz="1400" b="0">
                <a:solidFill>
                  <a:srgbClr val="000000"/>
                </a:solidFill>
                <a:latin typeface="Tahoma" panose="020B0604030504040204" pitchFamily="34" charset="0"/>
              </a:rPr>
              <a:t>6</a:t>
            </a:r>
            <a:r>
              <a:rPr kumimoji="0" lang="en-US" altLang="zh-CN" sz="1400" b="0">
                <a:solidFill>
                  <a:srgbClr val="000000"/>
                </a:solidFill>
                <a:latin typeface="Tahoma" panose="020B0604030504040204" pitchFamily="34" charset="0"/>
              </a:rPr>
              <a:t>.</a:t>
            </a:r>
            <a:r>
              <a:rPr kumimoji="0" lang="zh-CN" altLang="zh-CN" sz="1400" b="0">
                <a:solidFill>
                  <a:srgbClr val="000000"/>
                </a:solidFill>
                <a:latin typeface="Tahoma" panose="020B0604030504040204" pitchFamily="34" charset="0"/>
              </a:rPr>
              <a:t>a</a:t>
            </a:r>
            <a:endParaRPr kumimoji="0" lang="zh-CN" altLang="en-US" sz="1400" b="0">
              <a:solidFill>
                <a:srgbClr val="000000"/>
              </a:solidFill>
              <a:latin typeface="Tahoma" panose="020B0604030504040204" pitchFamily="34" charset="0"/>
            </a:endParaRPr>
          </a:p>
        </p:txBody>
      </p:sp>
      <p:sp>
        <p:nvSpPr>
          <p:cNvPr id="47135" name="矩形 18"/>
          <p:cNvSpPr>
            <a:spLocks noChangeArrowheads="1"/>
          </p:cNvSpPr>
          <p:nvPr/>
        </p:nvSpPr>
        <p:spPr bwMode="auto">
          <a:xfrm>
            <a:off x="6134100" y="3319463"/>
            <a:ext cx="777875" cy="271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b="0">
                <a:solidFill>
                  <a:srgbClr val="000000"/>
                </a:solidFill>
                <a:latin typeface="Tahoma" panose="020B0604030504040204" pitchFamily="34" charset="0"/>
              </a:rPr>
              <a:t>案例</a:t>
            </a:r>
            <a:r>
              <a:rPr kumimoji="0" lang="zh-CN" altLang="zh-CN" sz="1400" b="0">
                <a:solidFill>
                  <a:srgbClr val="000000"/>
                </a:solidFill>
                <a:latin typeface="Tahoma" panose="020B0604030504040204" pitchFamily="34" charset="0"/>
              </a:rPr>
              <a:t>6</a:t>
            </a:r>
            <a:r>
              <a:rPr kumimoji="0" lang="en-US" altLang="zh-CN" sz="1400" b="0">
                <a:solidFill>
                  <a:srgbClr val="000000"/>
                </a:solidFill>
                <a:latin typeface="Tahoma" panose="020B0604030504040204" pitchFamily="34" charset="0"/>
              </a:rPr>
              <a:t>.</a:t>
            </a:r>
            <a:r>
              <a:rPr kumimoji="0" lang="zh-CN" altLang="zh-CN" sz="1400" b="0">
                <a:solidFill>
                  <a:srgbClr val="000000"/>
                </a:solidFill>
                <a:latin typeface="Tahoma" panose="020B0604030504040204" pitchFamily="34" charset="0"/>
              </a:rPr>
              <a:t>b</a:t>
            </a:r>
            <a:endParaRPr kumimoji="0" lang="en-US" altLang="zh-CN" sz="1400" b="0">
              <a:solidFill>
                <a:srgbClr val="000000"/>
              </a:solidFill>
              <a:latin typeface="Tahoma" panose="020B0604030504040204" pitchFamily="34" charset="0"/>
            </a:endParaRPr>
          </a:p>
        </p:txBody>
      </p:sp>
      <p:sp>
        <p:nvSpPr>
          <p:cNvPr id="47136" name="矩形 18"/>
          <p:cNvSpPr>
            <a:spLocks noChangeArrowheads="1"/>
          </p:cNvSpPr>
          <p:nvPr/>
        </p:nvSpPr>
        <p:spPr bwMode="auto">
          <a:xfrm>
            <a:off x="6194425" y="6232525"/>
            <a:ext cx="777875" cy="271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b="0">
                <a:solidFill>
                  <a:srgbClr val="000000"/>
                </a:solidFill>
                <a:latin typeface="Tahoma" panose="020B0604030504040204" pitchFamily="34" charset="0"/>
              </a:rPr>
              <a:t>案例</a:t>
            </a:r>
            <a:r>
              <a:rPr kumimoji="0" lang="zh-CN" altLang="zh-CN" sz="1400" b="0">
                <a:solidFill>
                  <a:srgbClr val="000000"/>
                </a:solidFill>
                <a:latin typeface="Tahoma" panose="020B0604030504040204" pitchFamily="34" charset="0"/>
              </a:rPr>
              <a:t>6</a:t>
            </a:r>
            <a:r>
              <a:rPr kumimoji="0" lang="en-US" altLang="zh-CN" sz="1400" b="0">
                <a:solidFill>
                  <a:srgbClr val="000000"/>
                </a:solidFill>
                <a:latin typeface="Tahoma" panose="020B0604030504040204" pitchFamily="34" charset="0"/>
              </a:rPr>
              <a:t>.</a:t>
            </a:r>
            <a:r>
              <a:rPr kumimoji="0" lang="zh-CN" altLang="zh-CN" sz="1400" b="0">
                <a:solidFill>
                  <a:srgbClr val="000000"/>
                </a:solidFill>
                <a:latin typeface="Tahoma" panose="020B0604030504040204" pitchFamily="34" charset="0"/>
              </a:rPr>
              <a:t>c</a:t>
            </a:r>
            <a:endParaRPr kumimoji="0" lang="zh-CN" altLang="en-US" sz="1400" b="0">
              <a:solidFill>
                <a:srgbClr val="0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96"/>
                                        </p:tgtEl>
                                        <p:attrNameLst>
                                          <p:attrName>style.visibility</p:attrName>
                                        </p:attrNameLst>
                                      </p:cBhvr>
                                      <p:to>
                                        <p:strVal val="visible"/>
                                      </p:to>
                                    </p:set>
                                    <p:animEffect transition="in" filter="blinds(horizontal)">
                                      <p:cBhvr>
                                        <p:cTn id="7" dur="500"/>
                                        <p:tgtEl>
                                          <p:spTgt spid="163896"/>
                                        </p:tgtEl>
                                      </p:cBhvr>
                                    </p:animEffect>
                                  </p:childTnLst>
                                </p:cTn>
                              </p:par>
                              <p:par>
                                <p:cTn id="8" presetID="3" presetClass="entr" presetSubtype="10" fill="hold" nodeType="withEffect">
                                  <p:stCondLst>
                                    <p:cond delay="0"/>
                                  </p:stCondLst>
                                  <p:childTnLst>
                                    <p:set>
                                      <p:cBhvr>
                                        <p:cTn id="9" dur="1" fill="hold">
                                          <p:stCondLst>
                                            <p:cond delay="0"/>
                                          </p:stCondLst>
                                        </p:cTn>
                                        <p:tgtEl>
                                          <p:spTgt spid="163899"/>
                                        </p:tgtEl>
                                        <p:attrNameLst>
                                          <p:attrName>style.visibility</p:attrName>
                                        </p:attrNameLst>
                                      </p:cBhvr>
                                      <p:to>
                                        <p:strVal val="visible"/>
                                      </p:to>
                                    </p:set>
                                    <p:animEffect transition="in" filter="blinds(horizontal)">
                                      <p:cBhvr>
                                        <p:cTn id="10" dur="500"/>
                                        <p:tgtEl>
                                          <p:spTgt spid="163899"/>
                                        </p:tgtEl>
                                      </p:cBhvr>
                                    </p:animEffect>
                                  </p:childTnLst>
                                </p:cTn>
                              </p:par>
                              <p:par>
                                <p:cTn id="11" presetID="3" presetClass="entr" presetSubtype="10" fill="hold" nodeType="withEffect">
                                  <p:stCondLst>
                                    <p:cond delay="0"/>
                                  </p:stCondLst>
                                  <p:childTnLst>
                                    <p:set>
                                      <p:cBhvr>
                                        <p:cTn id="12" dur="1" fill="hold">
                                          <p:stCondLst>
                                            <p:cond delay="0"/>
                                          </p:stCondLst>
                                        </p:cTn>
                                        <p:tgtEl>
                                          <p:spTgt spid="163898"/>
                                        </p:tgtEl>
                                        <p:attrNameLst>
                                          <p:attrName>style.visibility</p:attrName>
                                        </p:attrNameLst>
                                      </p:cBhvr>
                                      <p:to>
                                        <p:strVal val="visible"/>
                                      </p:to>
                                    </p:set>
                                    <p:animEffect transition="in" filter="blinds(horizontal)">
                                      <p:cBhvr>
                                        <p:cTn id="13" dur="500"/>
                                        <p:tgtEl>
                                          <p:spTgt spid="163898"/>
                                        </p:tgtEl>
                                      </p:cBhvr>
                                    </p:animEffect>
                                  </p:childTnLst>
                                </p:cTn>
                              </p:par>
                              <p:par>
                                <p:cTn id="14" presetID="3" presetClass="entr" presetSubtype="10" fill="hold" nodeType="withEffect">
                                  <p:stCondLst>
                                    <p:cond delay="0"/>
                                  </p:stCondLst>
                                  <p:childTnLst>
                                    <p:set>
                                      <p:cBhvr>
                                        <p:cTn id="15" dur="1" fill="hold">
                                          <p:stCondLst>
                                            <p:cond delay="0"/>
                                          </p:stCondLst>
                                        </p:cTn>
                                        <p:tgtEl>
                                          <p:spTgt spid="163904"/>
                                        </p:tgtEl>
                                        <p:attrNameLst>
                                          <p:attrName>style.visibility</p:attrName>
                                        </p:attrNameLst>
                                      </p:cBhvr>
                                      <p:to>
                                        <p:strVal val="visible"/>
                                      </p:to>
                                    </p:set>
                                    <p:animEffect transition="in" filter="blinds(horizontal)">
                                      <p:cBhvr>
                                        <p:cTn id="16" dur="500"/>
                                        <p:tgtEl>
                                          <p:spTgt spid="16390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63876"/>
                                        </p:tgtEl>
                                        <p:attrNameLst>
                                          <p:attrName>style.visibility</p:attrName>
                                        </p:attrNameLst>
                                      </p:cBhvr>
                                      <p:to>
                                        <p:strVal val="visible"/>
                                      </p:to>
                                    </p:set>
                                    <p:animEffect transition="in" filter="blinds(horizontal)">
                                      <p:cBhvr>
                                        <p:cTn id="21" dur="500"/>
                                        <p:tgtEl>
                                          <p:spTgt spid="16387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3906"/>
                                        </p:tgtEl>
                                        <p:attrNameLst>
                                          <p:attrName>style.visibility</p:attrName>
                                        </p:attrNameLst>
                                      </p:cBhvr>
                                      <p:to>
                                        <p:strVal val="visible"/>
                                      </p:to>
                                    </p:set>
                                    <p:animEffect transition="in" filter="blinds(horizontal)">
                                      <p:cBhvr>
                                        <p:cTn id="24" dur="500"/>
                                        <p:tgtEl>
                                          <p:spTgt spid="16390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63906"/>
                                        </p:tgtEl>
                                        <p:attrNameLst>
                                          <p:attrName>style.visibility</p:attrName>
                                        </p:attrNameLst>
                                      </p:cBhvr>
                                      <p:to>
                                        <p:strVal val="hidden"/>
                                      </p:to>
                                    </p:set>
                                  </p:childTnLst>
                                </p:cTn>
                              </p:par>
                              <p:par>
                                <p:cTn id="29" presetID="3" presetClass="entr" presetSubtype="1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linds(horizontal)">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163904"/>
                                        </p:tgtEl>
                                      </p:cBhvr>
                                    </p:animEffect>
                                    <p:set>
                                      <p:cBhvr>
                                        <p:cTn id="36" dur="1" fill="hold">
                                          <p:stCondLst>
                                            <p:cond delay="499"/>
                                          </p:stCondLst>
                                        </p:cTn>
                                        <p:tgtEl>
                                          <p:spTgt spid="16390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63908"/>
                                        </p:tgtEl>
                                        <p:attrNameLst>
                                          <p:attrName>style.visibility</p:attrName>
                                        </p:attrNameLst>
                                      </p:cBhvr>
                                      <p:to>
                                        <p:strVal val="visible"/>
                                      </p:to>
                                    </p:set>
                                    <p:animEffect transition="in" filter="blinds(horizontal)">
                                      <p:cBhvr>
                                        <p:cTn id="41" dur="500"/>
                                        <p:tgtEl>
                                          <p:spTgt spid="16390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63884"/>
                                        </p:tgtEl>
                                        <p:attrNameLst>
                                          <p:attrName>style.visibility</p:attrName>
                                        </p:attrNameLst>
                                      </p:cBhvr>
                                      <p:to>
                                        <p:strVal val="visible"/>
                                      </p:to>
                                    </p:set>
                                    <p:animEffect transition="in" filter="blinds(horizontal)">
                                      <p:cBhvr>
                                        <p:cTn id="46" dur="500"/>
                                        <p:tgtEl>
                                          <p:spTgt spid="16388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63889"/>
                                        </p:tgtEl>
                                        <p:attrNameLst>
                                          <p:attrName>style.visibility</p:attrName>
                                        </p:attrNameLst>
                                      </p:cBhvr>
                                      <p:to>
                                        <p:strVal val="visible"/>
                                      </p:to>
                                    </p:set>
                                    <p:animEffect transition="in" filter="blinds(horizontal)">
                                      <p:cBhvr>
                                        <p:cTn id="51" dur="500"/>
                                        <p:tgtEl>
                                          <p:spTgt spid="16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6" grpId="0" animBg="1"/>
      <p:bldP spid="163884" grpId="0" animBg="1"/>
      <p:bldP spid="163889" grpId="0"/>
      <p:bldP spid="163906" grpId="0" animBg="1"/>
      <p:bldP spid="163906" grpId="1" animBg="1"/>
      <p:bldP spid="163908" grpId="0"/>
      <p:bldP spid="4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p:txBody>
          <a:bodyPr vert="horz" wrap="square" lIns="91440" tIns="45720" rIns="91440" bIns="45720" anchor="ctr" anchorCtr="0"/>
          <a:lstStyle/>
          <a:p>
            <a:r>
              <a:rPr lang="zh-CN" altLang="en-US"/>
              <a:t>笛卡尔积计算实例</a:t>
            </a:r>
          </a:p>
        </p:txBody>
      </p:sp>
      <p:sp>
        <p:nvSpPr>
          <p:cNvPr id="54274" name="内容占位符 2"/>
          <p:cNvSpPr>
            <a:spLocks noGrp="1"/>
          </p:cNvSpPr>
          <p:nvPr>
            <p:ph idx="1"/>
          </p:nvPr>
        </p:nvSpPr>
        <p:spPr/>
        <p:txBody>
          <a:bodyPr vert="horz" wrap="square" lIns="91440" tIns="45720" rIns="91440" bIns="45720" anchor="t" anchorCtr="0"/>
          <a:lstStyle/>
          <a:p>
            <a:endParaRPr lang="zh-CN" altLang="en-US" dirty="0"/>
          </a:p>
        </p:txBody>
      </p:sp>
      <p:sp>
        <p:nvSpPr>
          <p:cNvPr id="54275" name="幻灯片编号占位符 3"/>
          <p:cNvSpPr txBox="1">
            <a:spLocks noGrp="1"/>
          </p:cNvSpPr>
          <p:nvPr>
            <p:ph type="sldNum" sz="quarter" idx="12"/>
          </p:nvPr>
        </p:nvSpPr>
        <p:spPr/>
        <p:txBody>
          <a:bodyPr anchor="b" anchorCtr="0"/>
          <a:lstStyle/>
          <a:p>
            <a:pPr marL="0" indent="0" algn="r">
              <a:spcBef>
                <a:spcPct val="0"/>
              </a:spcBef>
              <a:buNone/>
            </a:pPr>
            <a:fld id="{9A0DB2DC-4C9A-4742-B13C-FB6460FD3503}" type="slidenum">
              <a:rPr lang="zh-CN" altLang="en-US" sz="1400"/>
              <a:t>122</a:t>
            </a:fld>
            <a:endParaRPr lang="zh-CN" altLang="en-US" sz="1400"/>
          </a:p>
        </p:txBody>
      </p:sp>
      <p:pic>
        <p:nvPicPr>
          <p:cNvPr id="54276" name="图片 4"/>
          <p:cNvPicPr>
            <a:picLocks noChangeAspect="1"/>
          </p:cNvPicPr>
          <p:nvPr/>
        </p:nvPicPr>
        <p:blipFill>
          <a:blip r:embed="rId2"/>
          <a:stretch>
            <a:fillRect/>
          </a:stretch>
        </p:blipFill>
        <p:spPr>
          <a:xfrm>
            <a:off x="534988" y="2184400"/>
            <a:ext cx="8128000" cy="2489200"/>
          </a:xfrm>
          <a:prstGeom prst="rect">
            <a:avLst/>
          </a:prstGeom>
          <a:noFill/>
          <a:ln w="9525">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编号占位符 5">
            <a:extLst>
              <a:ext uri="{FF2B5EF4-FFF2-40B4-BE49-F238E27FC236}">
                <a16:creationId xmlns:a16="http://schemas.microsoft.com/office/drawing/2014/main" id="{0E88ACC9-7B5D-1AC0-50BC-98E2B664AAC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7DD3476-FA9B-439C-A5CE-63C575AF5F80}" type="slidenum">
              <a:rPr lang="zh-CN" altLang="en-US"/>
              <a:pPr/>
              <a:t>123</a:t>
            </a:fld>
            <a:endParaRPr lang="zh-CN" altLang="en-US"/>
          </a:p>
        </p:txBody>
      </p:sp>
      <p:sp>
        <p:nvSpPr>
          <p:cNvPr id="60419" name="Rectangle 3">
            <a:extLst>
              <a:ext uri="{FF2B5EF4-FFF2-40B4-BE49-F238E27FC236}">
                <a16:creationId xmlns:a16="http://schemas.microsoft.com/office/drawing/2014/main" id="{FD044246-CA3A-A6E9-BD92-457C1667D919}"/>
              </a:ext>
            </a:extLst>
          </p:cNvPr>
          <p:cNvSpPr>
            <a:spLocks noGrp="1" noChangeArrowheads="1"/>
          </p:cNvSpPr>
          <p:nvPr>
            <p:ph idx="1"/>
          </p:nvPr>
        </p:nvSpPr>
        <p:spPr>
          <a:xfrm>
            <a:off x="447675" y="1612900"/>
            <a:ext cx="8337550" cy="4811713"/>
          </a:xfrm>
        </p:spPr>
        <p:txBody>
          <a:bodyPr/>
          <a:lstStyle/>
          <a:p>
            <a:r>
              <a:rPr lang="zh-CN" altLang="en-US" sz="2400" b="1">
                <a:latin typeface="Times New Roman" panose="02020603050405020304" pitchFamily="18" charset="0"/>
              </a:rPr>
              <a:t>包含六种运算</a:t>
            </a:r>
            <a:endParaRPr lang="en-US" altLang="zh-CN" sz="2400" b="1">
              <a:latin typeface="Times New Roman" panose="02020603050405020304" pitchFamily="18" charset="0"/>
            </a:endParaRPr>
          </a:p>
          <a:p>
            <a:pPr lvl="1"/>
            <a:r>
              <a:rPr lang="en-US" altLang="zh-CN" sz="2000" b="1">
                <a:latin typeface="Times New Roman" panose="02020603050405020304" pitchFamily="18" charset="0"/>
              </a:rPr>
              <a:t>select: </a:t>
            </a:r>
            <a:r>
              <a:rPr lang="en-US" altLang="zh-CN" sz="2000" b="1">
                <a:solidFill>
                  <a:schemeClr val="tx2"/>
                </a:solidFill>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zh-CN" altLang="en-US" sz="2000" b="1">
                <a:latin typeface="Times New Roman" panose="02020603050405020304" pitchFamily="18" charset="0"/>
              </a:rPr>
              <a:t>选择</a:t>
            </a:r>
            <a:r>
              <a:rPr lang="en-US" altLang="zh-CN" sz="2000" b="1">
                <a:latin typeface="Times New Roman" panose="02020603050405020304" pitchFamily="18" charset="0"/>
                <a:sym typeface="Symbol" panose="05050102010706020507" pitchFamily="18" charset="2"/>
              </a:rPr>
              <a:t>)</a:t>
            </a:r>
            <a:endParaRPr lang="en-US" altLang="zh-CN" sz="2000" b="1">
              <a:latin typeface="Times New Roman" panose="02020603050405020304" pitchFamily="18" charset="0"/>
            </a:endParaRPr>
          </a:p>
          <a:p>
            <a:pPr lvl="1"/>
            <a:r>
              <a:rPr lang="en-US" altLang="zh-CN" sz="2000" b="1">
                <a:latin typeface="Times New Roman" panose="02020603050405020304" pitchFamily="18" charset="0"/>
              </a:rPr>
              <a:t>project: </a:t>
            </a:r>
            <a:r>
              <a:rPr lang="en-US" altLang="zh-CN" sz="2000" b="1">
                <a:solidFill>
                  <a:schemeClr val="tx2"/>
                </a:solidFill>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zh-CN" altLang="en-US" sz="2000" b="1">
                <a:latin typeface="Times New Roman" panose="02020603050405020304" pitchFamily="18" charset="0"/>
              </a:rPr>
              <a:t>投影</a:t>
            </a:r>
            <a:r>
              <a:rPr lang="en-US" altLang="zh-CN" sz="2000" b="1">
                <a:latin typeface="Times New Roman" panose="02020603050405020304" pitchFamily="18" charset="0"/>
                <a:sym typeface="Symbol" panose="05050102010706020507" pitchFamily="18" charset="2"/>
              </a:rPr>
              <a:t>)</a:t>
            </a:r>
            <a:endParaRPr lang="en-US" altLang="zh-CN" sz="2000" b="1">
              <a:latin typeface="Times New Roman" panose="02020603050405020304" pitchFamily="18" charset="0"/>
            </a:endParaRPr>
          </a:p>
          <a:p>
            <a:pPr lvl="1"/>
            <a:r>
              <a:rPr lang="en-US" altLang="zh-CN" sz="2000" b="1">
                <a:latin typeface="Times New Roman" panose="02020603050405020304" pitchFamily="18" charset="0"/>
              </a:rPr>
              <a:t>union: </a:t>
            </a:r>
            <a:r>
              <a:rPr lang="en-US" altLang="zh-CN" sz="2000" b="1">
                <a:solidFill>
                  <a:schemeClr val="tx2"/>
                </a:solidFill>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zh-CN" altLang="en-US" sz="2000" b="1">
                <a:latin typeface="Times New Roman" panose="02020603050405020304" pitchFamily="18" charset="0"/>
                <a:sym typeface="Symbol" panose="05050102010706020507" pitchFamily="18" charset="2"/>
              </a:rPr>
              <a:t>并</a:t>
            </a:r>
            <a:r>
              <a:rPr lang="en-US" altLang="zh-CN" sz="2000" b="1">
                <a:latin typeface="Times New Roman" panose="02020603050405020304" pitchFamily="18" charset="0"/>
                <a:sym typeface="Symbol" panose="05050102010706020507" pitchFamily="18" charset="2"/>
              </a:rPr>
              <a:t>)</a:t>
            </a:r>
            <a:endParaRPr lang="en-US" altLang="zh-CN" sz="2000" b="1">
              <a:solidFill>
                <a:schemeClr val="tx2"/>
              </a:solidFill>
              <a:latin typeface="Times New Roman" panose="02020603050405020304" pitchFamily="18" charset="0"/>
            </a:endParaRPr>
          </a:p>
          <a:p>
            <a:pPr lvl="1"/>
            <a:r>
              <a:rPr lang="en-US" altLang="zh-CN" sz="2000" b="1">
                <a:latin typeface="Times New Roman" panose="02020603050405020304" pitchFamily="18" charset="0"/>
              </a:rPr>
              <a:t>set difference: </a:t>
            </a:r>
            <a:r>
              <a:rPr lang="en-US" altLang="zh-CN" sz="2000" b="1" i="1">
                <a:solidFill>
                  <a:schemeClr val="tx2"/>
                </a:solidFill>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sym typeface="Symbol" panose="05050102010706020507" pitchFamily="18" charset="2"/>
              </a:rPr>
              <a:t>(</a:t>
            </a:r>
            <a:r>
              <a:rPr lang="zh-CN" altLang="en-US" sz="2000" b="1">
                <a:latin typeface="Times New Roman" panose="02020603050405020304" pitchFamily="18" charset="0"/>
              </a:rPr>
              <a:t>差</a:t>
            </a:r>
            <a:r>
              <a:rPr lang="en-US" altLang="zh-CN" sz="2000" b="1">
                <a:latin typeface="Times New Roman" panose="02020603050405020304" pitchFamily="18" charset="0"/>
                <a:sym typeface="Symbol" panose="05050102010706020507" pitchFamily="18" charset="2"/>
              </a:rPr>
              <a:t>)</a:t>
            </a:r>
            <a:endParaRPr lang="en-US" altLang="zh-CN" sz="2000" b="1">
              <a:latin typeface="Times New Roman" panose="02020603050405020304" pitchFamily="18" charset="0"/>
            </a:endParaRPr>
          </a:p>
          <a:p>
            <a:pPr lvl="1"/>
            <a:r>
              <a:rPr lang="en-US" altLang="zh-CN" sz="2000" b="1">
                <a:latin typeface="Times New Roman" panose="02020603050405020304" pitchFamily="18" charset="0"/>
              </a:rPr>
              <a:t>Cartesian product: </a:t>
            </a:r>
            <a:r>
              <a:rPr lang="en-US" altLang="zh-CN" sz="2000" b="1">
                <a:solidFill>
                  <a:schemeClr val="tx2"/>
                </a:solidFill>
                <a:latin typeface="Times New Roman" panose="02020603050405020304" pitchFamily="18" charset="0"/>
              </a:rPr>
              <a:t>×  	</a:t>
            </a:r>
            <a:r>
              <a:rPr lang="en-US" altLang="zh-CN" sz="2000" b="1">
                <a:latin typeface="Times New Roman" panose="02020603050405020304" pitchFamily="18" charset="0"/>
                <a:sym typeface="Symbol" panose="05050102010706020507" pitchFamily="18" charset="2"/>
              </a:rPr>
              <a:t>(</a:t>
            </a:r>
            <a:r>
              <a:rPr lang="zh-CN" altLang="en-US" sz="2000" b="1">
                <a:latin typeface="Times New Roman" panose="02020603050405020304" pitchFamily="18" charset="0"/>
              </a:rPr>
              <a:t>笛卡尔积</a:t>
            </a:r>
            <a:r>
              <a:rPr lang="en-US" altLang="zh-CN" sz="2000" b="1">
                <a:latin typeface="Times New Roman" panose="02020603050405020304" pitchFamily="18" charset="0"/>
                <a:sym typeface="Symbol" panose="05050102010706020507" pitchFamily="18" charset="2"/>
              </a:rPr>
              <a:t>)</a:t>
            </a:r>
            <a:endParaRPr lang="en-US" altLang="zh-CN" sz="2000" b="1">
              <a:solidFill>
                <a:schemeClr val="tx2"/>
              </a:solidFill>
              <a:latin typeface="Times New Roman" panose="02020603050405020304" pitchFamily="18" charset="0"/>
            </a:endParaRPr>
          </a:p>
          <a:p>
            <a:pPr lvl="1"/>
            <a:r>
              <a:rPr lang="en-US" altLang="zh-CN" sz="2000" b="1">
                <a:latin typeface="Times New Roman" panose="02020603050405020304" pitchFamily="18" charset="0"/>
              </a:rPr>
              <a:t>rename: </a:t>
            </a:r>
            <a:r>
              <a:rPr lang="en-US" altLang="zh-CN" sz="2000" b="1" i="1">
                <a:solidFill>
                  <a:schemeClr val="tx2"/>
                </a:solidFill>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zh-CN" altLang="en-US" sz="2000" b="1">
                <a:latin typeface="Times New Roman" panose="02020603050405020304" pitchFamily="18" charset="0"/>
              </a:rPr>
              <a:t>重命名</a:t>
            </a:r>
            <a:r>
              <a:rPr lang="en-US" altLang="zh-CN" sz="2000" b="1">
                <a:latin typeface="Times New Roman" panose="02020603050405020304" pitchFamily="18" charset="0"/>
                <a:sym typeface="Symbol" panose="05050102010706020507" pitchFamily="18" charset="2"/>
              </a:rPr>
              <a:t>)</a:t>
            </a:r>
          </a:p>
          <a:p>
            <a:pPr>
              <a:buFontTx/>
              <a:buNone/>
            </a:pPr>
            <a:r>
              <a:rPr lang="zh-CN" altLang="zh-CN" sz="2400" b="1">
                <a:solidFill>
                  <a:srgbClr val="0000FF"/>
                </a:solidFill>
                <a:latin typeface="Times New Roman" panose="02020603050405020304" pitchFamily="18" charset="0"/>
                <a:sym typeface="Symbol" panose="05050102010706020507" pitchFamily="18" charset="2"/>
              </a:rPr>
              <a:t>（</a:t>
            </a:r>
            <a:r>
              <a:rPr lang="zh-CN" altLang="en-US" sz="2400" b="1">
                <a:solidFill>
                  <a:srgbClr val="0000FF"/>
                </a:solidFill>
                <a:latin typeface="Times New Roman" panose="02020603050405020304" pitchFamily="18" charset="0"/>
                <a:sym typeface="Symbol" panose="05050102010706020507" pitchFamily="18" charset="2"/>
              </a:rPr>
              <a:t>上次课已介绍，简略讨论和总结）</a:t>
            </a:r>
            <a:endParaRPr lang="en-US" altLang="zh-CN" sz="2400" b="1">
              <a:solidFill>
                <a:srgbClr val="0000FF"/>
              </a:solidFill>
              <a:latin typeface="Times New Roman" panose="02020603050405020304" pitchFamily="18" charset="0"/>
            </a:endParaRPr>
          </a:p>
        </p:txBody>
      </p:sp>
      <p:sp>
        <p:nvSpPr>
          <p:cNvPr id="11267" name="Rectangle 4">
            <a:extLst>
              <a:ext uri="{FF2B5EF4-FFF2-40B4-BE49-F238E27FC236}">
                <a16:creationId xmlns:a16="http://schemas.microsoft.com/office/drawing/2014/main" id="{B76A2F61-6C07-DD1F-8D6A-43B4A43565A0}"/>
              </a:ext>
            </a:extLst>
          </p:cNvPr>
          <p:cNvSpPr>
            <a:spLocks noChangeArrowheads="1"/>
          </p:cNvSpPr>
          <p:nvPr/>
        </p:nvSpPr>
        <p:spPr bwMode="auto">
          <a:xfrm>
            <a:off x="223838" y="163513"/>
            <a:ext cx="7500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solidFill>
                  <a:srgbClr val="800000"/>
                </a:solidFill>
                <a:latin typeface="黑体" panose="02010609060101010101" pitchFamily="49" charset="-122"/>
                <a:ea typeface="黑体" panose="02010609060101010101" pitchFamily="49" charset="-122"/>
              </a:rPr>
              <a:t>一</a:t>
            </a:r>
            <a:r>
              <a:rPr lang="en-US" altLang="zh-CN" sz="3200">
                <a:solidFill>
                  <a:srgbClr val="800000"/>
                </a:solidFill>
                <a:latin typeface="黑体" panose="02010609060101010101" pitchFamily="49" charset="-122"/>
                <a:ea typeface="黑体" panose="02010609060101010101" pitchFamily="49" charset="-122"/>
              </a:rPr>
              <a:t> </a:t>
            </a:r>
            <a:r>
              <a:rPr lang="zh-CN" altLang="en-US" sz="3200">
                <a:solidFill>
                  <a:srgbClr val="800000"/>
                </a:solidFill>
                <a:latin typeface="黑体" panose="02010609060101010101" pitchFamily="49" charset="-122"/>
                <a:ea typeface="黑体" panose="02010609060101010101" pitchFamily="49" charset="-122"/>
              </a:rPr>
              <a:t>关系代数</a:t>
            </a:r>
            <a:endParaRPr lang="en-US" altLang="zh-CN" sz="3200">
              <a:solidFill>
                <a:srgbClr val="800000"/>
              </a:solidFill>
              <a:latin typeface="黑体" panose="02010609060101010101" pitchFamily="49" charset="-122"/>
              <a:ea typeface="黑体" panose="02010609060101010101" pitchFamily="49" charset="-122"/>
            </a:endParaRPr>
          </a:p>
          <a:p>
            <a:pP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.1 </a:t>
            </a:r>
            <a:r>
              <a:rPr lang="zh-CN" altLang="en-US" sz="2400">
                <a:solidFill>
                  <a:srgbClr val="800000"/>
                </a:solidFill>
                <a:ea typeface="黑体" panose="02010609060101010101" pitchFamily="49" charset="-122"/>
              </a:rPr>
              <a:t>基本的关系代数运算</a:t>
            </a:r>
          </a:p>
        </p:txBody>
      </p:sp>
      <p:sp>
        <p:nvSpPr>
          <p:cNvPr id="11268" name="AutoShape 5">
            <a:extLst>
              <a:ext uri="{FF2B5EF4-FFF2-40B4-BE49-F238E27FC236}">
                <a16:creationId xmlns:a16="http://schemas.microsoft.com/office/drawing/2014/main" id="{73A7372F-2390-6C04-A71F-E652A0FC6AEF}"/>
              </a:ext>
            </a:extLst>
          </p:cNvPr>
          <p:cNvSpPr>
            <a:spLocks noChangeArrowheads="1"/>
          </p:cNvSpPr>
          <p:nvPr/>
        </p:nvSpPr>
        <p:spPr bwMode="auto">
          <a:xfrm>
            <a:off x="5781675" y="927100"/>
            <a:ext cx="2825750" cy="1006475"/>
          </a:xfrm>
          <a:prstGeom prst="cloudCallout">
            <a:avLst>
              <a:gd name="adj1" fmla="val 50236"/>
              <a:gd name="adj2" fmla="val 66708"/>
            </a:avLst>
          </a:prstGeom>
          <a:solidFill>
            <a:schemeClr val="accent1"/>
          </a:solidFill>
          <a:ln w="9525">
            <a:solidFill>
              <a:schemeClr val="tx1"/>
            </a:solidFill>
            <a:round/>
            <a:headEnd/>
            <a:tailEnd/>
          </a:ln>
        </p:spPr>
        <p:txBody>
          <a:bodyPr/>
          <a:lstStyle/>
          <a:p>
            <a:pPr algn="ctr" eaLnBrk="0" hangingPunct="0"/>
            <a:r>
              <a:rPr lang="zh-CN" altLang="zh-CN">
                <a:solidFill>
                  <a:srgbClr val="2A2A39"/>
                </a:solidFill>
              </a:rPr>
              <a:t>基本关系代数指哪几种运算，为何叫基本？ </a:t>
            </a:r>
            <a:endParaRPr lang="zh-CN" altLang="en-US">
              <a:solidFill>
                <a:srgbClr val="2A2A3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additive="base">
                                        <p:cTn id="7" dur="500" fill="hold"/>
                                        <p:tgtEl>
                                          <p:spTgt spid="60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4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anim calcmode="lin" valueType="num">
                                      <p:cBhvr additive="base">
                                        <p:cTn id="11" dur="500" fill="hold"/>
                                        <p:tgtEl>
                                          <p:spTgt spid="604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04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anim calcmode="lin" valueType="num">
                                      <p:cBhvr additive="base">
                                        <p:cTn id="15" dur="5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041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anim calcmode="lin" valueType="num">
                                      <p:cBhvr additive="base">
                                        <p:cTn id="19" dur="500" fill="hold"/>
                                        <p:tgtEl>
                                          <p:spTgt spid="604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041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anim calcmode="lin" valueType="num">
                                      <p:cBhvr additive="base">
                                        <p:cTn id="23" dur="500" fill="hold"/>
                                        <p:tgtEl>
                                          <p:spTgt spid="6041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041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anim calcmode="lin" valueType="num">
                                      <p:cBhvr additive="base">
                                        <p:cTn id="27" dur="500" fill="hold"/>
                                        <p:tgtEl>
                                          <p:spTgt spid="6041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041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0419">
                                            <p:txEl>
                                              <p:pRg st="6" end="6"/>
                                            </p:txEl>
                                          </p:spTgt>
                                        </p:tgtEl>
                                        <p:attrNameLst>
                                          <p:attrName>style.visibility</p:attrName>
                                        </p:attrNameLst>
                                      </p:cBhvr>
                                      <p:to>
                                        <p:strVal val="visible"/>
                                      </p:to>
                                    </p:set>
                                    <p:anim calcmode="lin" valueType="num">
                                      <p:cBhvr additive="base">
                                        <p:cTn id="31" dur="500" fill="hold"/>
                                        <p:tgtEl>
                                          <p:spTgt spid="6041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0419">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0419">
                                            <p:txEl>
                                              <p:pRg st="7" end="7"/>
                                            </p:txEl>
                                          </p:spTgt>
                                        </p:tgtEl>
                                        <p:attrNameLst>
                                          <p:attrName>style.visibility</p:attrName>
                                        </p:attrNameLst>
                                      </p:cBhvr>
                                      <p:to>
                                        <p:strVal val="visible"/>
                                      </p:to>
                                    </p:set>
                                    <p:anim calcmode="lin" valueType="num">
                                      <p:cBhvr additive="base">
                                        <p:cTn id="35" dur="500" fill="hold"/>
                                        <p:tgtEl>
                                          <p:spTgt spid="6041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041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编号占位符 3">
            <a:extLst>
              <a:ext uri="{FF2B5EF4-FFF2-40B4-BE49-F238E27FC236}">
                <a16:creationId xmlns:a16="http://schemas.microsoft.com/office/drawing/2014/main" id="{890272CD-2235-844B-FE78-0EEB99813C1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795460-5E86-498D-8EF6-FFDE44404DFC}" type="slidenum">
              <a:rPr lang="zh-CN" altLang="en-US"/>
              <a:pPr/>
              <a:t>124</a:t>
            </a:fld>
            <a:endParaRPr lang="zh-CN" altLang="en-US"/>
          </a:p>
        </p:txBody>
      </p:sp>
      <p:sp>
        <p:nvSpPr>
          <p:cNvPr id="12290" name="Rectangle 4">
            <a:extLst>
              <a:ext uri="{FF2B5EF4-FFF2-40B4-BE49-F238E27FC236}">
                <a16:creationId xmlns:a16="http://schemas.microsoft.com/office/drawing/2014/main" id="{151B1CF0-912A-3A61-65B9-FCB730E0AC32}"/>
              </a:ext>
            </a:extLst>
          </p:cNvPr>
          <p:cNvSpPr>
            <a:spLocks noChangeArrowheads="1"/>
          </p:cNvSpPr>
          <p:nvPr/>
        </p:nvSpPr>
        <p:spPr bwMode="auto">
          <a:xfrm>
            <a:off x="223838" y="163513"/>
            <a:ext cx="7500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solidFill>
                  <a:srgbClr val="800000"/>
                </a:solidFill>
                <a:latin typeface="黑体" panose="02010609060101010101" pitchFamily="49" charset="-122"/>
                <a:ea typeface="黑体" panose="02010609060101010101" pitchFamily="49" charset="-122"/>
              </a:rPr>
              <a:t>一</a:t>
            </a:r>
            <a:r>
              <a:rPr lang="en-US" altLang="zh-CN" sz="3200">
                <a:solidFill>
                  <a:srgbClr val="800000"/>
                </a:solidFill>
                <a:latin typeface="黑体" panose="02010609060101010101" pitchFamily="49" charset="-122"/>
                <a:ea typeface="黑体" panose="02010609060101010101" pitchFamily="49" charset="-122"/>
              </a:rPr>
              <a:t> </a:t>
            </a:r>
            <a:r>
              <a:rPr lang="zh-CN" altLang="en-US" sz="3200">
                <a:solidFill>
                  <a:srgbClr val="800000"/>
                </a:solidFill>
                <a:latin typeface="黑体" panose="02010609060101010101" pitchFamily="49" charset="-122"/>
                <a:ea typeface="黑体" panose="02010609060101010101" pitchFamily="49" charset="-122"/>
              </a:rPr>
              <a:t>关系代数</a:t>
            </a:r>
            <a:endParaRPr lang="en-US" altLang="zh-CN" sz="3200">
              <a:solidFill>
                <a:srgbClr val="800000"/>
              </a:solidFill>
              <a:latin typeface="黑体" panose="02010609060101010101" pitchFamily="49" charset="-122"/>
              <a:ea typeface="黑体" panose="02010609060101010101" pitchFamily="49" charset="-122"/>
            </a:endParaRPr>
          </a:p>
          <a:p>
            <a:pP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.1 </a:t>
            </a:r>
            <a:r>
              <a:rPr lang="zh-CN" altLang="en-US" sz="2400">
                <a:solidFill>
                  <a:srgbClr val="800000"/>
                </a:solidFill>
                <a:ea typeface="黑体" panose="02010609060101010101" pitchFamily="49" charset="-122"/>
              </a:rPr>
              <a:t>基本的关系代数运算</a:t>
            </a:r>
          </a:p>
        </p:txBody>
      </p:sp>
      <p:sp>
        <p:nvSpPr>
          <p:cNvPr id="12291" name="Text Box 3">
            <a:extLst>
              <a:ext uri="{FF2B5EF4-FFF2-40B4-BE49-F238E27FC236}">
                <a16:creationId xmlns:a16="http://schemas.microsoft.com/office/drawing/2014/main" id="{4FD0A836-0BA3-6F97-21EB-8B2960E38BEE}"/>
              </a:ext>
            </a:extLst>
          </p:cNvPr>
          <p:cNvSpPr txBox="1">
            <a:spLocks noChangeArrowheads="1"/>
          </p:cNvSpPr>
          <p:nvPr/>
        </p:nvSpPr>
        <p:spPr bwMode="auto">
          <a:xfrm>
            <a:off x="503238" y="1763713"/>
            <a:ext cx="175895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spcBef>
                <a:spcPct val="35000"/>
              </a:spcBef>
              <a:buClr>
                <a:schemeClr val="tx2"/>
              </a:buClr>
              <a:buSzPct val="90000"/>
              <a:buFont typeface="Monotype Sorts" pitchFamily="2" charset="2"/>
              <a:buChar char="n"/>
            </a:pPr>
            <a:r>
              <a:rPr lang="en-US" altLang="zh-CN" sz="2000">
                <a:solidFill>
                  <a:schemeClr val="tx1"/>
                </a:solidFill>
                <a:latin typeface="Helvetica" panose="020B0604020202020204" pitchFamily="34" charset="0"/>
              </a:rPr>
              <a:t>Relation r</a:t>
            </a:r>
          </a:p>
        </p:txBody>
      </p:sp>
      <p:pic>
        <p:nvPicPr>
          <p:cNvPr id="12292" name="图片 26">
            <a:extLst>
              <a:ext uri="{FF2B5EF4-FFF2-40B4-BE49-F238E27FC236}">
                <a16:creationId xmlns:a16="http://schemas.microsoft.com/office/drawing/2014/main" id="{1EE7684B-178F-BD20-41B0-E7B61BB98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38" y="2373313"/>
            <a:ext cx="183515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图片 27">
            <a:extLst>
              <a:ext uri="{FF2B5EF4-FFF2-40B4-BE49-F238E27FC236}">
                <a16:creationId xmlns:a16="http://schemas.microsoft.com/office/drawing/2014/main" id="{D93B0A6B-AAE0-6FC3-F92A-EB0965A7F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5" y="2552700"/>
            <a:ext cx="1828800"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12">
            <a:extLst>
              <a:ext uri="{FF2B5EF4-FFF2-40B4-BE49-F238E27FC236}">
                <a16:creationId xmlns:a16="http://schemas.microsoft.com/office/drawing/2014/main" id="{B3A63B9D-2403-5FE6-5A0B-B7122099CA2D}"/>
              </a:ext>
            </a:extLst>
          </p:cNvPr>
          <p:cNvSpPr txBox="1">
            <a:spLocks noChangeArrowheads="1"/>
          </p:cNvSpPr>
          <p:nvPr/>
        </p:nvSpPr>
        <p:spPr bwMode="auto">
          <a:xfrm>
            <a:off x="5300663" y="4919663"/>
            <a:ext cx="1979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230188" indent="-230188">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spcBef>
                <a:spcPct val="50000"/>
              </a:spcBef>
              <a:buClr>
                <a:schemeClr val="tx2"/>
              </a:buClr>
              <a:buFont typeface="Wingdings 2" panose="05020102010507070707" pitchFamily="18" charset="2"/>
              <a:buChar char="¡"/>
            </a:pPr>
            <a:r>
              <a:rPr lang="zh-CN" altLang="en-US" sz="2000">
                <a:solidFill>
                  <a:schemeClr val="tx1"/>
                </a:solidFill>
                <a:latin typeface="Helvetica" panose="020B0604020202020204" pitchFamily="34" charset="0"/>
                <a:sym typeface="Symbol" panose="05050102010706020507" pitchFamily="18" charset="2"/>
              </a:rPr>
              <a:t></a:t>
            </a:r>
            <a:r>
              <a:rPr lang="en-US" altLang="zh-CN" sz="2000" baseline="-25000">
                <a:solidFill>
                  <a:schemeClr val="tx1"/>
                </a:solidFill>
                <a:latin typeface="Helvetica" panose="020B0604020202020204" pitchFamily="34" charset="0"/>
                <a:sym typeface="Symbol" panose="05050102010706020507" pitchFamily="18" charset="2"/>
              </a:rPr>
              <a:t>A=B ^ D &gt; 5 </a:t>
            </a:r>
            <a:r>
              <a:rPr lang="en-US" altLang="zh-CN" sz="2000">
                <a:solidFill>
                  <a:schemeClr val="tx1"/>
                </a:solidFill>
                <a:latin typeface="Helvetica" panose="020B0604020202020204" pitchFamily="34" charset="0"/>
                <a:sym typeface="Symbol" panose="05050102010706020507" pitchFamily="18" charset="2"/>
              </a:rPr>
              <a:t>(r)</a:t>
            </a:r>
            <a:endParaRPr lang="en-US" altLang="zh-CN" sz="2000">
              <a:solidFill>
                <a:schemeClr val="tx1"/>
              </a:solidFill>
              <a:latin typeface="Helvetica" panose="020B0604020202020204" pitchFamily="34" charset="0"/>
            </a:endParaRPr>
          </a:p>
        </p:txBody>
      </p:sp>
      <p:cxnSp>
        <p:nvCxnSpPr>
          <p:cNvPr id="3" name="直线箭头连接符 2">
            <a:extLst>
              <a:ext uri="{FF2B5EF4-FFF2-40B4-BE49-F238E27FC236}">
                <a16:creationId xmlns:a16="http://schemas.microsoft.com/office/drawing/2014/main" id="{D796A495-DB2F-6707-961B-B8409CE7F7C2}"/>
              </a:ext>
            </a:extLst>
          </p:cNvPr>
          <p:cNvCxnSpPr/>
          <p:nvPr/>
        </p:nvCxnSpPr>
        <p:spPr bwMode="auto">
          <a:xfrm>
            <a:off x="3689350" y="3468688"/>
            <a:ext cx="1228725" cy="0"/>
          </a:xfrm>
          <a:prstGeom prst="straightConnector1">
            <a:avLst/>
          </a:prstGeom>
          <a:noFill/>
          <a:ln w="88900">
            <a:solidFill>
              <a:schemeClr val="accent4"/>
            </a:solidFill>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编号占位符 3">
            <a:extLst>
              <a:ext uri="{FF2B5EF4-FFF2-40B4-BE49-F238E27FC236}">
                <a16:creationId xmlns:a16="http://schemas.microsoft.com/office/drawing/2014/main" id="{48D01B9A-4250-EAB2-C3DD-39A0DE2D636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758A0C-E7FD-4794-9ABC-423355C3E54D}" type="slidenum">
              <a:rPr lang="zh-CN" altLang="en-US"/>
              <a:pPr/>
              <a:t>125</a:t>
            </a:fld>
            <a:endParaRPr lang="zh-CN" altLang="en-US"/>
          </a:p>
        </p:txBody>
      </p:sp>
      <p:sp>
        <p:nvSpPr>
          <p:cNvPr id="13314" name="Rectangle 4">
            <a:extLst>
              <a:ext uri="{FF2B5EF4-FFF2-40B4-BE49-F238E27FC236}">
                <a16:creationId xmlns:a16="http://schemas.microsoft.com/office/drawing/2014/main" id="{BC6C71FB-3440-D227-4E4C-9395FC12D02C}"/>
              </a:ext>
            </a:extLst>
          </p:cNvPr>
          <p:cNvSpPr>
            <a:spLocks noChangeArrowheads="1"/>
          </p:cNvSpPr>
          <p:nvPr/>
        </p:nvSpPr>
        <p:spPr bwMode="auto">
          <a:xfrm>
            <a:off x="223838" y="163513"/>
            <a:ext cx="7500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solidFill>
                  <a:srgbClr val="800000"/>
                </a:solidFill>
                <a:latin typeface="黑体" panose="02010609060101010101" pitchFamily="49" charset="-122"/>
                <a:ea typeface="黑体" panose="02010609060101010101" pitchFamily="49" charset="-122"/>
              </a:rPr>
              <a:t>一</a:t>
            </a:r>
            <a:r>
              <a:rPr lang="en-US" altLang="zh-CN" sz="3200">
                <a:solidFill>
                  <a:srgbClr val="800000"/>
                </a:solidFill>
                <a:latin typeface="黑体" panose="02010609060101010101" pitchFamily="49" charset="-122"/>
                <a:ea typeface="黑体" panose="02010609060101010101" pitchFamily="49" charset="-122"/>
              </a:rPr>
              <a:t> </a:t>
            </a:r>
            <a:r>
              <a:rPr lang="zh-CN" altLang="en-US" sz="3200">
                <a:solidFill>
                  <a:srgbClr val="800000"/>
                </a:solidFill>
                <a:latin typeface="黑体" panose="02010609060101010101" pitchFamily="49" charset="-122"/>
                <a:ea typeface="黑体" panose="02010609060101010101" pitchFamily="49" charset="-122"/>
              </a:rPr>
              <a:t>关系代数</a:t>
            </a:r>
            <a:endParaRPr lang="en-US" altLang="zh-CN" sz="3200">
              <a:solidFill>
                <a:srgbClr val="800000"/>
              </a:solidFill>
              <a:latin typeface="黑体" panose="02010609060101010101" pitchFamily="49" charset="-122"/>
              <a:ea typeface="黑体" panose="02010609060101010101" pitchFamily="49" charset="-122"/>
            </a:endParaRPr>
          </a:p>
          <a:p>
            <a:pP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.1 </a:t>
            </a:r>
            <a:r>
              <a:rPr lang="zh-CN" altLang="en-US" sz="2400">
                <a:solidFill>
                  <a:srgbClr val="800000"/>
                </a:solidFill>
                <a:ea typeface="黑体" panose="02010609060101010101" pitchFamily="49" charset="-122"/>
              </a:rPr>
              <a:t>基本的关系代数运算</a:t>
            </a:r>
          </a:p>
        </p:txBody>
      </p:sp>
      <p:sp>
        <p:nvSpPr>
          <p:cNvPr id="13315" name="Text Box 3">
            <a:extLst>
              <a:ext uri="{FF2B5EF4-FFF2-40B4-BE49-F238E27FC236}">
                <a16:creationId xmlns:a16="http://schemas.microsoft.com/office/drawing/2014/main" id="{9428D405-8147-03C2-8542-618F03FA9789}"/>
              </a:ext>
            </a:extLst>
          </p:cNvPr>
          <p:cNvSpPr txBox="1">
            <a:spLocks noChangeArrowheads="1"/>
          </p:cNvSpPr>
          <p:nvPr/>
        </p:nvSpPr>
        <p:spPr bwMode="auto">
          <a:xfrm>
            <a:off x="503238" y="1763713"/>
            <a:ext cx="175895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spcBef>
                <a:spcPct val="35000"/>
              </a:spcBef>
              <a:buClr>
                <a:schemeClr val="tx2"/>
              </a:buClr>
              <a:buSzPct val="90000"/>
              <a:buFont typeface="Monotype Sorts" pitchFamily="2" charset="2"/>
              <a:buChar char="n"/>
            </a:pPr>
            <a:r>
              <a:rPr lang="en-US" altLang="zh-CN" sz="2000">
                <a:solidFill>
                  <a:schemeClr val="tx1"/>
                </a:solidFill>
                <a:latin typeface="Helvetica" panose="020B0604020202020204" pitchFamily="34" charset="0"/>
              </a:rPr>
              <a:t>Relation r</a:t>
            </a:r>
          </a:p>
        </p:txBody>
      </p:sp>
      <p:cxnSp>
        <p:nvCxnSpPr>
          <p:cNvPr id="3" name="直线箭头连接符 2">
            <a:extLst>
              <a:ext uri="{FF2B5EF4-FFF2-40B4-BE49-F238E27FC236}">
                <a16:creationId xmlns:a16="http://schemas.microsoft.com/office/drawing/2014/main" id="{CAEF2D3C-1568-6A0D-1F2C-83CA10526862}"/>
              </a:ext>
            </a:extLst>
          </p:cNvPr>
          <p:cNvCxnSpPr/>
          <p:nvPr/>
        </p:nvCxnSpPr>
        <p:spPr bwMode="auto">
          <a:xfrm>
            <a:off x="3689350" y="3468688"/>
            <a:ext cx="1228725" cy="0"/>
          </a:xfrm>
          <a:prstGeom prst="straightConnector1">
            <a:avLst/>
          </a:prstGeom>
          <a:noFill/>
          <a:ln w="88900">
            <a:solidFill>
              <a:schemeClr val="accent4"/>
            </a:solidFill>
            <a:tailEnd type="triangle"/>
          </a:ln>
          <a:effectLst/>
        </p:spPr>
      </p:cxnSp>
      <p:pic>
        <p:nvPicPr>
          <p:cNvPr id="13317" name="图片 1">
            <a:extLst>
              <a:ext uri="{FF2B5EF4-FFF2-40B4-BE49-F238E27FC236}">
                <a16:creationId xmlns:a16="http://schemas.microsoft.com/office/drawing/2014/main" id="{72E4BC4D-0FBD-1D1C-71EF-72C82E4E2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713" y="2298700"/>
            <a:ext cx="1849437"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图片 3">
            <a:extLst>
              <a:ext uri="{FF2B5EF4-FFF2-40B4-BE49-F238E27FC236}">
                <a16:creationId xmlns:a16="http://schemas.microsoft.com/office/drawing/2014/main" id="{2E1C3FF5-C00E-F544-A537-B909B0363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5" y="2362200"/>
            <a:ext cx="140335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3">
            <a:extLst>
              <a:ext uri="{FF2B5EF4-FFF2-40B4-BE49-F238E27FC236}">
                <a16:creationId xmlns:a16="http://schemas.microsoft.com/office/drawing/2014/main" id="{42E1C098-E8C1-3FE7-5387-2C61089A68C4}"/>
              </a:ext>
            </a:extLst>
          </p:cNvPr>
          <p:cNvSpPr>
            <a:spLocks noChangeArrowheads="1"/>
          </p:cNvSpPr>
          <p:nvPr/>
        </p:nvSpPr>
        <p:spPr bwMode="auto">
          <a:xfrm>
            <a:off x="5256213" y="5027613"/>
            <a:ext cx="16430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Tx/>
              <a:buChar char="•"/>
            </a:pPr>
            <a:r>
              <a:rPr lang="zh-CN" altLang="en-US" sz="2000">
                <a:solidFill>
                  <a:schemeClr val="tx1"/>
                </a:solidFill>
                <a:latin typeface="Times New Roman" panose="02020603050405020304" pitchFamily="18" charset="0"/>
                <a:sym typeface="Symbol" panose="05050102010706020507" pitchFamily="18" charset="2"/>
              </a:rPr>
              <a:t>  </a:t>
            </a:r>
            <a:r>
              <a:rPr lang="zh-CN" altLang="en-US" sz="2000">
                <a:solidFill>
                  <a:schemeClr val="tx1"/>
                </a:solidFill>
                <a:latin typeface="黑体" panose="02010609060101010101" pitchFamily="49" charset="-122"/>
                <a:ea typeface="黑体" panose="02010609060101010101" pitchFamily="49" charset="-122"/>
                <a:sym typeface="Symbol" panose="05050102010706020507" pitchFamily="18" charset="2"/>
              </a:rPr>
              <a:t></a:t>
            </a:r>
            <a:r>
              <a:rPr lang="en-US" altLang="zh-CN" sz="1800" baseline="-25000">
                <a:solidFill>
                  <a:schemeClr val="tx1"/>
                </a:solidFill>
                <a:latin typeface="黑体" panose="02010609060101010101" pitchFamily="49" charset="-122"/>
                <a:ea typeface="黑体" panose="02010609060101010101" pitchFamily="49" charset="-122"/>
              </a:rPr>
              <a:t>A</a:t>
            </a:r>
            <a:r>
              <a:rPr lang="zh-CN" altLang="en-US" sz="1800" baseline="-25000">
                <a:solidFill>
                  <a:schemeClr val="tx1"/>
                </a:solidFill>
                <a:latin typeface="黑体" panose="02010609060101010101" pitchFamily="49" charset="-122"/>
                <a:ea typeface="黑体" panose="02010609060101010101" pitchFamily="49" charset="-122"/>
              </a:rPr>
              <a:t>，</a:t>
            </a:r>
            <a:r>
              <a:rPr lang="en-US" altLang="zh-CN" sz="1800" baseline="-25000">
                <a:solidFill>
                  <a:schemeClr val="tx1"/>
                </a:solidFill>
                <a:latin typeface="黑体" panose="02010609060101010101" pitchFamily="49" charset="-122"/>
                <a:ea typeface="黑体" panose="02010609060101010101" pitchFamily="49" charset="-122"/>
              </a:rPr>
              <a:t>C</a:t>
            </a:r>
            <a:r>
              <a:rPr lang="en-US" altLang="zh-CN" sz="2000">
                <a:solidFill>
                  <a:schemeClr val="tx1"/>
                </a:solidFill>
                <a:latin typeface="黑体" panose="02010609060101010101" pitchFamily="49" charset="-122"/>
                <a:ea typeface="黑体" panose="02010609060101010101" pitchFamily="49" charset="-122"/>
              </a:rPr>
              <a:t> (</a:t>
            </a:r>
            <a:r>
              <a:rPr lang="en-US" altLang="zh-CN" sz="2000" i="1">
                <a:solidFill>
                  <a:schemeClr val="tx1"/>
                </a:solidFill>
                <a:latin typeface="黑体" panose="02010609060101010101" pitchFamily="49" charset="-122"/>
                <a:ea typeface="黑体" panose="02010609060101010101" pitchFamily="49" charset="-122"/>
              </a:rPr>
              <a:t>r</a:t>
            </a:r>
            <a:r>
              <a:rPr lang="en-US" altLang="zh-CN" sz="2000">
                <a:solidFill>
                  <a:schemeClr val="tx1"/>
                </a:solidFill>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编号占位符 3">
            <a:extLst>
              <a:ext uri="{FF2B5EF4-FFF2-40B4-BE49-F238E27FC236}">
                <a16:creationId xmlns:a16="http://schemas.microsoft.com/office/drawing/2014/main" id="{69D3ED42-9D1D-5CC4-0884-B6A74412603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82E6A1-6783-4B3A-AD15-D9D10F7CAAEC}" type="slidenum">
              <a:rPr lang="zh-CN" altLang="en-US"/>
              <a:pPr/>
              <a:t>126</a:t>
            </a:fld>
            <a:endParaRPr lang="zh-CN" altLang="en-US"/>
          </a:p>
        </p:txBody>
      </p:sp>
      <p:sp>
        <p:nvSpPr>
          <p:cNvPr id="14338" name="Rectangle 4">
            <a:extLst>
              <a:ext uri="{FF2B5EF4-FFF2-40B4-BE49-F238E27FC236}">
                <a16:creationId xmlns:a16="http://schemas.microsoft.com/office/drawing/2014/main" id="{214AD2D7-ECA0-4CCF-1EB3-2F635B23EB2B}"/>
              </a:ext>
            </a:extLst>
          </p:cNvPr>
          <p:cNvSpPr>
            <a:spLocks noChangeArrowheads="1"/>
          </p:cNvSpPr>
          <p:nvPr/>
        </p:nvSpPr>
        <p:spPr bwMode="auto">
          <a:xfrm>
            <a:off x="223838" y="163513"/>
            <a:ext cx="7500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solidFill>
                  <a:srgbClr val="800000"/>
                </a:solidFill>
                <a:latin typeface="黑体" panose="02010609060101010101" pitchFamily="49" charset="-122"/>
                <a:ea typeface="黑体" panose="02010609060101010101" pitchFamily="49" charset="-122"/>
              </a:rPr>
              <a:t>一</a:t>
            </a:r>
            <a:r>
              <a:rPr lang="en-US" altLang="zh-CN" sz="3200">
                <a:solidFill>
                  <a:srgbClr val="800000"/>
                </a:solidFill>
                <a:latin typeface="黑体" panose="02010609060101010101" pitchFamily="49" charset="-122"/>
                <a:ea typeface="黑体" panose="02010609060101010101" pitchFamily="49" charset="-122"/>
              </a:rPr>
              <a:t> </a:t>
            </a:r>
            <a:r>
              <a:rPr lang="zh-CN" altLang="en-US" sz="3200">
                <a:solidFill>
                  <a:srgbClr val="800000"/>
                </a:solidFill>
                <a:latin typeface="黑体" panose="02010609060101010101" pitchFamily="49" charset="-122"/>
                <a:ea typeface="黑体" panose="02010609060101010101" pitchFamily="49" charset="-122"/>
              </a:rPr>
              <a:t>关系代数</a:t>
            </a:r>
            <a:endParaRPr lang="en-US" altLang="zh-CN" sz="3200">
              <a:solidFill>
                <a:srgbClr val="800000"/>
              </a:solidFill>
              <a:latin typeface="黑体" panose="02010609060101010101" pitchFamily="49" charset="-122"/>
              <a:ea typeface="黑体" panose="02010609060101010101" pitchFamily="49" charset="-122"/>
            </a:endParaRPr>
          </a:p>
          <a:p>
            <a:pP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.1 </a:t>
            </a:r>
            <a:r>
              <a:rPr lang="zh-CN" altLang="en-US" sz="2400">
                <a:solidFill>
                  <a:srgbClr val="800000"/>
                </a:solidFill>
                <a:ea typeface="黑体" panose="02010609060101010101" pitchFamily="49" charset="-122"/>
              </a:rPr>
              <a:t>基本的关系代数运算</a:t>
            </a:r>
          </a:p>
        </p:txBody>
      </p:sp>
      <p:cxnSp>
        <p:nvCxnSpPr>
          <p:cNvPr id="3" name="直线箭头连接符 2">
            <a:extLst>
              <a:ext uri="{FF2B5EF4-FFF2-40B4-BE49-F238E27FC236}">
                <a16:creationId xmlns:a16="http://schemas.microsoft.com/office/drawing/2014/main" id="{90E3016D-3B06-8A7F-7109-2F1BA7ECAFD5}"/>
              </a:ext>
            </a:extLst>
          </p:cNvPr>
          <p:cNvCxnSpPr/>
          <p:nvPr/>
        </p:nvCxnSpPr>
        <p:spPr bwMode="auto">
          <a:xfrm>
            <a:off x="4025900" y="3089275"/>
            <a:ext cx="1230313" cy="0"/>
          </a:xfrm>
          <a:prstGeom prst="straightConnector1">
            <a:avLst/>
          </a:prstGeom>
          <a:noFill/>
          <a:ln w="88900">
            <a:solidFill>
              <a:schemeClr val="accent4"/>
            </a:solidFill>
            <a:tailEnd type="triangle"/>
          </a:ln>
          <a:effectLst/>
        </p:spPr>
      </p:cxnSp>
      <p:sp>
        <p:nvSpPr>
          <p:cNvPr id="11" name="Rectangle 23">
            <a:extLst>
              <a:ext uri="{FF2B5EF4-FFF2-40B4-BE49-F238E27FC236}">
                <a16:creationId xmlns:a16="http://schemas.microsoft.com/office/drawing/2014/main" id="{7507AA75-A6A5-674A-A30F-BCE2CA77D683}"/>
              </a:ext>
            </a:extLst>
          </p:cNvPr>
          <p:cNvSpPr>
            <a:spLocks noChangeArrowheads="1"/>
          </p:cNvSpPr>
          <p:nvPr/>
        </p:nvSpPr>
        <p:spPr bwMode="auto">
          <a:xfrm>
            <a:off x="6170613" y="4868863"/>
            <a:ext cx="16430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FontTx/>
              <a:buChar char="•"/>
            </a:pPr>
            <a:r>
              <a:rPr lang="zh-CN" altLang="en-US" sz="2000">
                <a:solidFill>
                  <a:schemeClr val="tx1"/>
                </a:solidFill>
                <a:latin typeface="Times New Roman" panose="02020603050405020304" pitchFamily="18" charset="0"/>
                <a:sym typeface="Symbol" panose="05050102010706020507" pitchFamily="18" charset="2"/>
              </a:rPr>
              <a:t> </a:t>
            </a:r>
            <a:r>
              <a:rPr lang="en-US" altLang="zh-CN" sz="2000">
                <a:solidFill>
                  <a:schemeClr val="tx1"/>
                </a:solidFill>
                <a:latin typeface="黑体" panose="02010609060101010101" pitchFamily="49" charset="-122"/>
                <a:ea typeface="黑体" panose="02010609060101010101" pitchFamily="49" charset="-122"/>
              </a:rPr>
              <a:t>r </a:t>
            </a:r>
            <a:r>
              <a:rPr lang="en-US" altLang="zh-CN" sz="2000">
                <a:solidFill>
                  <a:schemeClr val="tx1"/>
                </a:solidFill>
                <a:latin typeface="黑体" panose="02010609060101010101" pitchFamily="49" charset="-122"/>
                <a:ea typeface="黑体" panose="02010609060101010101" pitchFamily="49" charset="-122"/>
                <a:sym typeface="Symbol" panose="05050102010706020507" pitchFamily="18" charset="2"/>
              </a:rPr>
              <a:t> s</a:t>
            </a:r>
            <a:endParaRPr lang="en-US" altLang="zh-CN" sz="2000">
              <a:solidFill>
                <a:schemeClr val="tx1"/>
              </a:solidFill>
              <a:latin typeface="黑体" panose="02010609060101010101" pitchFamily="49" charset="-122"/>
              <a:ea typeface="黑体" panose="02010609060101010101" pitchFamily="49" charset="-122"/>
            </a:endParaRPr>
          </a:p>
        </p:txBody>
      </p:sp>
      <p:pic>
        <p:nvPicPr>
          <p:cNvPr id="14341" name="图片 4">
            <a:extLst>
              <a:ext uri="{FF2B5EF4-FFF2-40B4-BE49-F238E27FC236}">
                <a16:creationId xmlns:a16="http://schemas.microsoft.com/office/drawing/2014/main" id="{E14E4BCC-8C3C-17A3-19EB-9DF1AE90D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3" y="1984375"/>
            <a:ext cx="34480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图片 5">
            <a:extLst>
              <a:ext uri="{FF2B5EF4-FFF2-40B4-BE49-F238E27FC236}">
                <a16:creationId xmlns:a16="http://schemas.microsoft.com/office/drawing/2014/main" id="{B60C45B1-1AE5-0594-95D6-7BDFCB3BD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050" y="1754188"/>
            <a:ext cx="1279525"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编号占位符 3">
            <a:extLst>
              <a:ext uri="{FF2B5EF4-FFF2-40B4-BE49-F238E27FC236}">
                <a16:creationId xmlns:a16="http://schemas.microsoft.com/office/drawing/2014/main" id="{EEB21EDB-6EB0-1058-C4C9-924D77B99F3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453234-9B54-4D1A-93D2-D2F1F466DA6E}" type="slidenum">
              <a:rPr lang="zh-CN" altLang="en-US"/>
              <a:pPr/>
              <a:t>127</a:t>
            </a:fld>
            <a:endParaRPr lang="zh-CN" altLang="en-US"/>
          </a:p>
        </p:txBody>
      </p:sp>
      <p:sp>
        <p:nvSpPr>
          <p:cNvPr id="15362" name="Rectangle 4">
            <a:extLst>
              <a:ext uri="{FF2B5EF4-FFF2-40B4-BE49-F238E27FC236}">
                <a16:creationId xmlns:a16="http://schemas.microsoft.com/office/drawing/2014/main" id="{9EC459A3-EB71-B7AB-3CB3-71900A18896C}"/>
              </a:ext>
            </a:extLst>
          </p:cNvPr>
          <p:cNvSpPr>
            <a:spLocks noChangeArrowheads="1"/>
          </p:cNvSpPr>
          <p:nvPr/>
        </p:nvSpPr>
        <p:spPr bwMode="auto">
          <a:xfrm>
            <a:off x="223838" y="163513"/>
            <a:ext cx="7500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solidFill>
                  <a:srgbClr val="800000"/>
                </a:solidFill>
                <a:latin typeface="黑体" panose="02010609060101010101" pitchFamily="49" charset="-122"/>
                <a:ea typeface="黑体" panose="02010609060101010101" pitchFamily="49" charset="-122"/>
              </a:rPr>
              <a:t>一</a:t>
            </a:r>
            <a:r>
              <a:rPr lang="en-US" altLang="zh-CN" sz="3200">
                <a:solidFill>
                  <a:srgbClr val="800000"/>
                </a:solidFill>
                <a:latin typeface="黑体" panose="02010609060101010101" pitchFamily="49" charset="-122"/>
                <a:ea typeface="黑体" panose="02010609060101010101" pitchFamily="49" charset="-122"/>
              </a:rPr>
              <a:t> </a:t>
            </a:r>
            <a:r>
              <a:rPr lang="zh-CN" altLang="en-US" sz="3200">
                <a:solidFill>
                  <a:srgbClr val="800000"/>
                </a:solidFill>
                <a:latin typeface="黑体" panose="02010609060101010101" pitchFamily="49" charset="-122"/>
                <a:ea typeface="黑体" panose="02010609060101010101" pitchFamily="49" charset="-122"/>
              </a:rPr>
              <a:t>关系代数</a:t>
            </a:r>
            <a:endParaRPr lang="en-US" altLang="zh-CN" sz="3200">
              <a:solidFill>
                <a:srgbClr val="800000"/>
              </a:solidFill>
              <a:latin typeface="黑体" panose="02010609060101010101" pitchFamily="49" charset="-122"/>
              <a:ea typeface="黑体" panose="02010609060101010101" pitchFamily="49" charset="-122"/>
            </a:endParaRPr>
          </a:p>
          <a:p>
            <a:pP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.1 </a:t>
            </a:r>
            <a:r>
              <a:rPr lang="zh-CN" altLang="en-US" sz="2400">
                <a:solidFill>
                  <a:srgbClr val="800000"/>
                </a:solidFill>
                <a:ea typeface="黑体" panose="02010609060101010101" pitchFamily="49" charset="-122"/>
              </a:rPr>
              <a:t>基本的关系代数运算</a:t>
            </a:r>
          </a:p>
        </p:txBody>
      </p:sp>
      <p:pic>
        <p:nvPicPr>
          <p:cNvPr id="15363" name="图片 1">
            <a:extLst>
              <a:ext uri="{FF2B5EF4-FFF2-40B4-BE49-F238E27FC236}">
                <a16:creationId xmlns:a16="http://schemas.microsoft.com/office/drawing/2014/main" id="{FF928F61-FB03-E31A-E601-5F7BB9397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1803400"/>
            <a:ext cx="7023100"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编号占位符 3">
            <a:extLst>
              <a:ext uri="{FF2B5EF4-FFF2-40B4-BE49-F238E27FC236}">
                <a16:creationId xmlns:a16="http://schemas.microsoft.com/office/drawing/2014/main" id="{4AEB806D-428E-EBF9-FCFB-09EEDF647F7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CCDA86-50E7-40F4-A557-FC231E80DB30}" type="slidenum">
              <a:rPr lang="zh-CN" altLang="en-US"/>
              <a:pPr/>
              <a:t>128</a:t>
            </a:fld>
            <a:endParaRPr lang="zh-CN" altLang="en-US"/>
          </a:p>
        </p:txBody>
      </p:sp>
      <p:sp>
        <p:nvSpPr>
          <p:cNvPr id="16386" name="Rectangle 4">
            <a:extLst>
              <a:ext uri="{FF2B5EF4-FFF2-40B4-BE49-F238E27FC236}">
                <a16:creationId xmlns:a16="http://schemas.microsoft.com/office/drawing/2014/main" id="{ACA6C93C-D00F-2677-5BED-FB989F878442}"/>
              </a:ext>
            </a:extLst>
          </p:cNvPr>
          <p:cNvSpPr>
            <a:spLocks noChangeArrowheads="1"/>
          </p:cNvSpPr>
          <p:nvPr/>
        </p:nvSpPr>
        <p:spPr bwMode="auto">
          <a:xfrm>
            <a:off x="223838" y="163513"/>
            <a:ext cx="7500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solidFill>
                  <a:srgbClr val="800000"/>
                </a:solidFill>
                <a:latin typeface="黑体" panose="02010609060101010101" pitchFamily="49" charset="-122"/>
                <a:ea typeface="黑体" panose="02010609060101010101" pitchFamily="49" charset="-122"/>
              </a:rPr>
              <a:t>一</a:t>
            </a:r>
            <a:r>
              <a:rPr lang="en-US" altLang="zh-CN" sz="3200">
                <a:solidFill>
                  <a:srgbClr val="800000"/>
                </a:solidFill>
                <a:latin typeface="黑体" panose="02010609060101010101" pitchFamily="49" charset="-122"/>
                <a:ea typeface="黑体" panose="02010609060101010101" pitchFamily="49" charset="-122"/>
              </a:rPr>
              <a:t> </a:t>
            </a:r>
            <a:r>
              <a:rPr lang="zh-CN" altLang="en-US" sz="3200">
                <a:solidFill>
                  <a:srgbClr val="800000"/>
                </a:solidFill>
                <a:latin typeface="黑体" panose="02010609060101010101" pitchFamily="49" charset="-122"/>
                <a:ea typeface="黑体" panose="02010609060101010101" pitchFamily="49" charset="-122"/>
              </a:rPr>
              <a:t>关系代数</a:t>
            </a:r>
            <a:endParaRPr lang="en-US" altLang="zh-CN" sz="3200">
              <a:solidFill>
                <a:srgbClr val="800000"/>
              </a:solidFill>
              <a:latin typeface="黑体" panose="02010609060101010101" pitchFamily="49" charset="-122"/>
              <a:ea typeface="黑体" panose="02010609060101010101" pitchFamily="49" charset="-122"/>
            </a:endParaRPr>
          </a:p>
          <a:p>
            <a:pP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.1 </a:t>
            </a:r>
            <a:r>
              <a:rPr lang="zh-CN" altLang="en-US" sz="2400">
                <a:solidFill>
                  <a:srgbClr val="800000"/>
                </a:solidFill>
                <a:ea typeface="黑体" panose="02010609060101010101" pitchFamily="49" charset="-122"/>
              </a:rPr>
              <a:t>基本的关系代数运算</a:t>
            </a:r>
          </a:p>
        </p:txBody>
      </p:sp>
      <p:sp>
        <p:nvSpPr>
          <p:cNvPr id="16387" name="文本框 3">
            <a:extLst>
              <a:ext uri="{FF2B5EF4-FFF2-40B4-BE49-F238E27FC236}">
                <a16:creationId xmlns:a16="http://schemas.microsoft.com/office/drawing/2014/main" id="{E85A211F-23B2-9B5E-6DF3-BA1281EAF444}"/>
              </a:ext>
            </a:extLst>
          </p:cNvPr>
          <p:cNvSpPr txBox="1">
            <a:spLocks noChangeArrowheads="1"/>
          </p:cNvSpPr>
          <p:nvPr/>
        </p:nvSpPr>
        <p:spPr bwMode="auto">
          <a:xfrm>
            <a:off x="8293100" y="5518150"/>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zh-CN" altLang="en-US"/>
          </a:p>
        </p:txBody>
      </p:sp>
      <p:pic>
        <p:nvPicPr>
          <p:cNvPr id="16388" name="图片 2">
            <a:extLst>
              <a:ext uri="{FF2B5EF4-FFF2-40B4-BE49-F238E27FC236}">
                <a16:creationId xmlns:a16="http://schemas.microsoft.com/office/drawing/2014/main" id="{0063CB6A-2962-6EEC-2A45-598AAA687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75" y="1500188"/>
            <a:ext cx="7439025"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编号占位符 3">
            <a:extLst>
              <a:ext uri="{FF2B5EF4-FFF2-40B4-BE49-F238E27FC236}">
                <a16:creationId xmlns:a16="http://schemas.microsoft.com/office/drawing/2014/main" id="{1D816E88-D42D-FE2C-DF48-83AF2B52A95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082F07-B58C-450C-88CC-7D02770E7A7C}" type="slidenum">
              <a:rPr lang="zh-CN" altLang="en-US"/>
              <a:pPr/>
              <a:t>129</a:t>
            </a:fld>
            <a:endParaRPr lang="zh-CN" altLang="en-US"/>
          </a:p>
        </p:txBody>
      </p:sp>
      <p:sp>
        <p:nvSpPr>
          <p:cNvPr id="17410" name="Rectangle 4">
            <a:extLst>
              <a:ext uri="{FF2B5EF4-FFF2-40B4-BE49-F238E27FC236}">
                <a16:creationId xmlns:a16="http://schemas.microsoft.com/office/drawing/2014/main" id="{A4F49ACC-3DE0-4D45-A8B9-F78EE3C751DE}"/>
              </a:ext>
            </a:extLst>
          </p:cNvPr>
          <p:cNvSpPr>
            <a:spLocks noChangeArrowheads="1"/>
          </p:cNvSpPr>
          <p:nvPr/>
        </p:nvSpPr>
        <p:spPr bwMode="auto">
          <a:xfrm>
            <a:off x="223838" y="163513"/>
            <a:ext cx="7500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solidFill>
                  <a:srgbClr val="800000"/>
                </a:solidFill>
                <a:latin typeface="黑体" panose="02010609060101010101" pitchFamily="49" charset="-122"/>
                <a:ea typeface="黑体" panose="02010609060101010101" pitchFamily="49" charset="-122"/>
              </a:rPr>
              <a:t>一</a:t>
            </a:r>
            <a:r>
              <a:rPr lang="en-US" altLang="zh-CN" sz="3200">
                <a:solidFill>
                  <a:srgbClr val="800000"/>
                </a:solidFill>
                <a:latin typeface="黑体" panose="02010609060101010101" pitchFamily="49" charset="-122"/>
                <a:ea typeface="黑体" panose="02010609060101010101" pitchFamily="49" charset="-122"/>
              </a:rPr>
              <a:t> </a:t>
            </a:r>
            <a:r>
              <a:rPr lang="zh-CN" altLang="en-US" sz="3200">
                <a:solidFill>
                  <a:srgbClr val="800000"/>
                </a:solidFill>
                <a:latin typeface="黑体" panose="02010609060101010101" pitchFamily="49" charset="-122"/>
                <a:ea typeface="黑体" panose="02010609060101010101" pitchFamily="49" charset="-122"/>
              </a:rPr>
              <a:t>关系代数</a:t>
            </a:r>
            <a:endParaRPr lang="en-US" altLang="zh-CN" sz="3200">
              <a:solidFill>
                <a:srgbClr val="800000"/>
              </a:solidFill>
              <a:latin typeface="黑体" panose="02010609060101010101" pitchFamily="49" charset="-122"/>
              <a:ea typeface="黑体" panose="02010609060101010101" pitchFamily="49" charset="-122"/>
            </a:endParaRPr>
          </a:p>
          <a:p>
            <a:pP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.1 </a:t>
            </a:r>
            <a:r>
              <a:rPr lang="zh-CN" altLang="en-US" sz="2400">
                <a:solidFill>
                  <a:srgbClr val="800000"/>
                </a:solidFill>
                <a:ea typeface="黑体" panose="02010609060101010101" pitchFamily="49" charset="-122"/>
              </a:rPr>
              <a:t>基本的关系代数运算</a:t>
            </a:r>
          </a:p>
        </p:txBody>
      </p:sp>
      <p:sp>
        <p:nvSpPr>
          <p:cNvPr id="17411" name="文本框 3">
            <a:extLst>
              <a:ext uri="{FF2B5EF4-FFF2-40B4-BE49-F238E27FC236}">
                <a16:creationId xmlns:a16="http://schemas.microsoft.com/office/drawing/2014/main" id="{0A7B25B9-90C8-F40F-66A8-8149DAEEA084}"/>
              </a:ext>
            </a:extLst>
          </p:cNvPr>
          <p:cNvSpPr txBox="1">
            <a:spLocks noChangeArrowheads="1"/>
          </p:cNvSpPr>
          <p:nvPr/>
        </p:nvSpPr>
        <p:spPr bwMode="auto">
          <a:xfrm>
            <a:off x="8293100" y="5518150"/>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zh-CN" altLang="en-US"/>
          </a:p>
        </p:txBody>
      </p:sp>
      <p:pic>
        <p:nvPicPr>
          <p:cNvPr id="17412" name="图片 1">
            <a:extLst>
              <a:ext uri="{FF2B5EF4-FFF2-40B4-BE49-F238E27FC236}">
                <a16:creationId xmlns:a16="http://schemas.microsoft.com/office/drawing/2014/main" id="{DC18A83D-AE58-848E-82C4-AE66F6398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662113"/>
            <a:ext cx="8383588"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noChangeArrowheads="1"/>
          </p:cNvSpPr>
          <p:nvPr>
            <p:ph type="title"/>
          </p:nvPr>
        </p:nvSpPr>
        <p:spPr/>
        <p:txBody>
          <a:bodyPr/>
          <a:lstStyle/>
          <a:p>
            <a:endParaRPr lang="zh-CN" altLang="en-US"/>
          </a:p>
        </p:txBody>
      </p:sp>
      <p:pic>
        <p:nvPicPr>
          <p:cNvPr id="10242" name="内容占位符 3"/>
          <p:cNvPicPr>
            <a:picLocks noGrp="1" noChangeAspect="1" noChangeArrowheads="1"/>
          </p:cNvPicPr>
          <p:nvPr>
            <p:ph idx="1"/>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a:xfrm>
            <a:off x="119063" y="815975"/>
            <a:ext cx="5132387" cy="4137026"/>
          </a:xfrm>
        </p:spPr>
      </p:pic>
      <p:pic>
        <p:nvPicPr>
          <p:cNvPr id="10243" name="Picture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4788" y="1095375"/>
            <a:ext cx="38227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5112" y="3890185"/>
            <a:ext cx="3019425"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文本框 5"/>
          <p:cNvSpPr txBox="1">
            <a:spLocks noChangeArrowheads="1"/>
          </p:cNvSpPr>
          <p:nvPr/>
        </p:nvSpPr>
        <p:spPr bwMode="auto">
          <a:xfrm>
            <a:off x="61913" y="241300"/>
            <a:ext cx="45037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400" b="1">
                <a:solidFill>
                  <a:schemeClr val="tx2"/>
                </a:solidFill>
                <a:latin typeface="黑体" panose="02010609060101010101" pitchFamily="49" charset="-122"/>
                <a:ea typeface="黑体" panose="02010609060101010101" pitchFamily="49" charset="-122"/>
              </a:defRPr>
            </a:lvl1pPr>
            <a:lvl2pPr>
              <a:defRPr sz="1400" b="1">
                <a:solidFill>
                  <a:schemeClr val="tx2"/>
                </a:solidFill>
                <a:latin typeface="黑体" panose="02010609060101010101" pitchFamily="49" charset="-122"/>
                <a:ea typeface="黑体" panose="02010609060101010101" pitchFamily="49" charset="-122"/>
              </a:defRPr>
            </a:lvl2pPr>
            <a:lvl3pPr>
              <a:defRPr sz="1400" b="1">
                <a:solidFill>
                  <a:schemeClr val="tx2"/>
                </a:solidFill>
                <a:latin typeface="黑体" panose="02010609060101010101" pitchFamily="49" charset="-122"/>
                <a:ea typeface="黑体" panose="02010609060101010101" pitchFamily="49" charset="-122"/>
              </a:defRPr>
            </a:lvl3pPr>
            <a:lvl4pPr>
              <a:defRPr sz="1400" b="1">
                <a:solidFill>
                  <a:schemeClr val="tx2"/>
                </a:solidFill>
                <a:latin typeface="黑体" panose="02010609060101010101" pitchFamily="49" charset="-122"/>
                <a:ea typeface="黑体" panose="02010609060101010101" pitchFamily="49" charset="-122"/>
              </a:defRPr>
            </a:lvl4pPr>
            <a:lvl5pPr>
              <a:defRPr sz="1400" b="1">
                <a:solidFill>
                  <a:schemeClr val="tx2"/>
                </a:solidFill>
                <a:latin typeface="黑体" panose="02010609060101010101" pitchFamily="49" charset="-122"/>
                <a:ea typeface="黑体" panose="02010609060101010101" pitchFamily="49" charset="-122"/>
              </a:defRPr>
            </a:lvl5pPr>
            <a:lvl6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6pPr>
            <a:lvl7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7pPr>
            <a:lvl8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8pPr>
            <a:lvl9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9pPr>
          </a:lstStyle>
          <a:p>
            <a:pPr>
              <a:buFont typeface="Arial" panose="020B0604020202020204" pitchFamily="34" charset="0"/>
              <a:buChar char="•"/>
            </a:pPr>
            <a:r>
              <a:rPr lang="zh-CN" altLang="en-US" sz="2400"/>
              <a:t>数据库设计主要有哪些环节？</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编号占位符 5">
            <a:extLst>
              <a:ext uri="{FF2B5EF4-FFF2-40B4-BE49-F238E27FC236}">
                <a16:creationId xmlns:a16="http://schemas.microsoft.com/office/drawing/2014/main" id="{39D38CAF-7964-03D1-8B05-33BE291BE59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B87CF6-E86A-4E11-97FF-970E48D4B3B0}" type="slidenum">
              <a:rPr lang="zh-CN" altLang="en-US"/>
              <a:pPr/>
              <a:t>130</a:t>
            </a:fld>
            <a:endParaRPr lang="zh-CN" altLang="en-US"/>
          </a:p>
        </p:txBody>
      </p:sp>
      <p:sp>
        <p:nvSpPr>
          <p:cNvPr id="153602" name="Rectangle 2">
            <a:extLst>
              <a:ext uri="{FF2B5EF4-FFF2-40B4-BE49-F238E27FC236}">
                <a16:creationId xmlns:a16="http://schemas.microsoft.com/office/drawing/2014/main" id="{2433A802-059D-0CDD-E538-A483E96E8644}"/>
              </a:ext>
            </a:extLst>
          </p:cNvPr>
          <p:cNvSpPr>
            <a:spLocks noGrp="1" noChangeArrowheads="1"/>
          </p:cNvSpPr>
          <p:nvPr>
            <p:ph type="title"/>
          </p:nvPr>
        </p:nvSpPr>
        <p:spPr>
          <a:xfrm>
            <a:off x="222250" y="1030288"/>
            <a:ext cx="7772400" cy="554037"/>
          </a:xfrm>
        </p:spPr>
        <p:txBody>
          <a:bodyPr/>
          <a:lstStyle/>
          <a:p>
            <a:pPr marL="342900" indent="-342900" algn="l">
              <a:buFontTx/>
              <a:buChar char="•"/>
            </a:pPr>
            <a:r>
              <a:rPr lang="zh-CN" altLang="en-US" sz="2000" b="1">
                <a:solidFill>
                  <a:srgbClr val="2A2A39"/>
                </a:solidFill>
                <a:latin typeface="Times New Roman" panose="02020603050405020304" pitchFamily="18" charset="0"/>
              </a:rPr>
              <a:t>可以，因为结果仍为关系 </a:t>
            </a:r>
            <a:r>
              <a:rPr lang="en-US" altLang="zh-CN" sz="2000" b="1">
                <a:solidFill>
                  <a:srgbClr val="2A2A39"/>
                </a:solidFill>
                <a:latin typeface="Times New Roman" panose="02020603050405020304" pitchFamily="18" charset="0"/>
              </a:rPr>
              <a:t>(</a:t>
            </a:r>
            <a:r>
              <a:rPr lang="zh-CN" altLang="en-US" sz="2000" b="1">
                <a:solidFill>
                  <a:srgbClr val="2A2A39"/>
                </a:solidFill>
                <a:latin typeface="Times New Roman" panose="02020603050405020304" pitchFamily="18" charset="0"/>
              </a:rPr>
              <a:t>基本运算的查询能力已很强</a:t>
            </a:r>
            <a:r>
              <a:rPr lang="en-US" altLang="zh-CN" sz="2000" b="1">
                <a:solidFill>
                  <a:srgbClr val="2A2A39"/>
                </a:solidFill>
                <a:latin typeface="Times New Roman" panose="02020603050405020304" pitchFamily="18" charset="0"/>
              </a:rPr>
              <a:t>)</a:t>
            </a:r>
            <a:endParaRPr lang="zh-CN" altLang="zh-CN" sz="2000" b="1">
              <a:solidFill>
                <a:srgbClr val="2A2A39"/>
              </a:solidFill>
            </a:endParaRPr>
          </a:p>
        </p:txBody>
      </p:sp>
      <p:sp>
        <p:nvSpPr>
          <p:cNvPr id="153603" name="Rectangle 3">
            <a:extLst>
              <a:ext uri="{FF2B5EF4-FFF2-40B4-BE49-F238E27FC236}">
                <a16:creationId xmlns:a16="http://schemas.microsoft.com/office/drawing/2014/main" id="{167C4945-82E5-99A7-FC38-AD4EBBD19FAC}"/>
              </a:ext>
            </a:extLst>
          </p:cNvPr>
          <p:cNvSpPr>
            <a:spLocks noGrp="1" noChangeArrowheads="1"/>
          </p:cNvSpPr>
          <p:nvPr>
            <p:ph idx="1"/>
          </p:nvPr>
        </p:nvSpPr>
        <p:spPr>
          <a:xfrm>
            <a:off x="215900" y="1462088"/>
            <a:ext cx="7907338" cy="4038600"/>
          </a:xfrm>
        </p:spPr>
        <p:txBody>
          <a:bodyPr/>
          <a:lstStyle/>
          <a:p>
            <a:pPr>
              <a:spcBef>
                <a:spcPct val="0"/>
              </a:spcBef>
            </a:pPr>
            <a:r>
              <a:rPr lang="zh-CN" altLang="en-US" sz="2000" b="1">
                <a:latin typeface="Times New Roman" panose="02020603050405020304" pitchFamily="18" charset="0"/>
              </a:rPr>
              <a:t>根据</a:t>
            </a:r>
            <a:r>
              <a:rPr lang="en-US" altLang="zh-CN" sz="2000" b="1">
                <a:latin typeface="Times New Roman" panose="02020603050405020304" pitchFamily="18" charset="0"/>
              </a:rPr>
              <a:t>instructor</a:t>
            </a:r>
            <a:r>
              <a:rPr lang="zh-CN" altLang="en-US" sz="2000" b="1">
                <a:latin typeface="Times New Roman" panose="02020603050405020304" pitchFamily="18" charset="0"/>
              </a:rPr>
              <a:t>找出最高的工资</a:t>
            </a:r>
            <a:endParaRPr lang="en-US" altLang="zh-CN" sz="2400" b="1">
              <a:latin typeface="Times New Roman" panose="02020603050405020304" pitchFamily="18" charset="0"/>
            </a:endParaRPr>
          </a:p>
          <a:p>
            <a:pPr marL="457200" lvl="1" indent="0">
              <a:spcBef>
                <a:spcPct val="0"/>
              </a:spcBef>
              <a:buFontTx/>
              <a:buNone/>
            </a:pPr>
            <a:r>
              <a:rPr lang="en-US" altLang="zh-CN" sz="2000" b="1">
                <a:latin typeface="Times New Roman" panose="02020603050405020304" pitchFamily="18" charset="0"/>
                <a:sym typeface="Symbol" panose="05050102010706020507" pitchFamily="18" charset="2"/>
              </a:rPr>
              <a:t>Step 1</a:t>
            </a:r>
            <a:r>
              <a:rPr lang="en-US" altLang="zh-CN" sz="2000">
                <a:latin typeface="Times New Roman" panose="02020603050405020304" pitchFamily="18" charset="0"/>
                <a:sym typeface="Symbol" panose="05050102010706020507" pitchFamily="18" charset="2"/>
              </a:rPr>
              <a:t>: find instructor salaries that are less than</a:t>
            </a:r>
          </a:p>
          <a:p>
            <a:pPr marL="457200" lvl="1" indent="0">
              <a:spcBef>
                <a:spcPct val="0"/>
              </a:spcBef>
              <a:buFontTx/>
              <a:buNone/>
            </a:pPr>
            <a:r>
              <a:rPr lang="en-US" altLang="zh-CN" sz="2000">
                <a:latin typeface="Times New Roman" panose="02020603050405020304" pitchFamily="18" charset="0"/>
                <a:sym typeface="Symbol" panose="05050102010706020507" pitchFamily="18" charset="2"/>
              </a:rPr>
              <a:t>	 some other instructor salary (i.e. not maximum)</a:t>
            </a:r>
          </a:p>
          <a:p>
            <a:pPr marL="914400" lvl="2" indent="0">
              <a:spcBef>
                <a:spcPct val="0"/>
              </a:spcBef>
              <a:buFontTx/>
              <a:buNone/>
            </a:pPr>
            <a:r>
              <a:rPr lang="en-US" altLang="zh-CN" sz="1800">
                <a:latin typeface="Times New Roman" panose="02020603050405020304" pitchFamily="18" charset="0"/>
                <a:sym typeface="Symbol" panose="05050102010706020507" pitchFamily="18" charset="2"/>
              </a:rPr>
              <a:t>using a copy of </a:t>
            </a:r>
            <a:r>
              <a:rPr lang="en-US" altLang="zh-CN" sz="1800" i="1">
                <a:latin typeface="Times New Roman" panose="02020603050405020304" pitchFamily="18" charset="0"/>
                <a:sym typeface="Symbol" panose="05050102010706020507" pitchFamily="18" charset="2"/>
              </a:rPr>
              <a:t>instructor </a:t>
            </a:r>
            <a:r>
              <a:rPr lang="en-US" altLang="zh-CN" sz="1800">
                <a:latin typeface="Times New Roman" panose="02020603050405020304" pitchFamily="18" charset="0"/>
                <a:sym typeface="Symbol" panose="05050102010706020507" pitchFamily="18" charset="2"/>
              </a:rPr>
              <a:t>under a new name </a:t>
            </a:r>
            <a:r>
              <a:rPr lang="en-US" altLang="zh-CN" sz="1800" i="1">
                <a:latin typeface="Times New Roman" panose="02020603050405020304" pitchFamily="18" charset="0"/>
                <a:sym typeface="Symbol" panose="05050102010706020507" pitchFamily="18" charset="2"/>
              </a:rPr>
              <a:t>d</a:t>
            </a:r>
          </a:p>
          <a:p>
            <a:pPr marL="914400" lvl="2" indent="0">
              <a:spcBef>
                <a:spcPct val="0"/>
              </a:spcBef>
              <a:buFontTx/>
              <a:buNone/>
            </a:pPr>
            <a:r>
              <a:rPr lang="en-US" altLang="zh-CN" sz="1800" b="1">
                <a:solidFill>
                  <a:srgbClr val="0066FF"/>
                </a:solidFill>
                <a:latin typeface="Times New Roman" panose="02020603050405020304" pitchFamily="18" charset="0"/>
                <a:sym typeface="Symbol" panose="05050102010706020507" pitchFamily="18" charset="2"/>
              </a:rPr>
              <a:t></a:t>
            </a:r>
            <a:r>
              <a:rPr lang="en-US" altLang="zh-CN" b="1" i="1" baseline="-25000">
                <a:solidFill>
                  <a:srgbClr val="0066FF"/>
                </a:solidFill>
                <a:latin typeface="Times New Roman" panose="02020603050405020304" pitchFamily="18" charset="0"/>
              </a:rPr>
              <a:t>instructor.salary</a:t>
            </a:r>
            <a:r>
              <a:rPr lang="en-US" altLang="zh-CN" sz="1600" b="1">
                <a:solidFill>
                  <a:srgbClr val="0066FF"/>
                </a:solidFill>
                <a:latin typeface="Times New Roman" panose="02020603050405020304" pitchFamily="18" charset="0"/>
              </a:rPr>
              <a:t> </a:t>
            </a:r>
            <a:r>
              <a:rPr lang="en-US" altLang="zh-CN" sz="2000" b="1">
                <a:solidFill>
                  <a:srgbClr val="0066FF"/>
                </a:solidFill>
                <a:latin typeface="Times New Roman" panose="02020603050405020304" pitchFamily="18" charset="0"/>
              </a:rPr>
              <a:t>(</a:t>
            </a:r>
            <a:r>
              <a:rPr lang="en-US" altLang="zh-CN" sz="2000" b="1" i="1">
                <a:solidFill>
                  <a:srgbClr val="0066FF"/>
                </a:solidFill>
                <a:latin typeface="Times New Roman" panose="02020603050405020304" pitchFamily="18" charset="0"/>
                <a:sym typeface="Symbol" panose="05050102010706020507" pitchFamily="18" charset="2"/>
              </a:rPr>
              <a:t></a:t>
            </a:r>
            <a:r>
              <a:rPr lang="en-US" altLang="zh-CN" sz="2000" b="1">
                <a:solidFill>
                  <a:srgbClr val="0066FF"/>
                </a:solidFill>
                <a:latin typeface="Times New Roman" panose="02020603050405020304" pitchFamily="18" charset="0"/>
                <a:sym typeface="Symbol" panose="05050102010706020507" pitchFamily="18" charset="2"/>
              </a:rPr>
              <a:t> </a:t>
            </a:r>
            <a:r>
              <a:rPr lang="en-US" altLang="zh-CN" b="1" i="1" baseline="-25000">
                <a:solidFill>
                  <a:srgbClr val="0066FF"/>
                </a:solidFill>
                <a:latin typeface="Times New Roman" panose="02020603050405020304" pitchFamily="18" charset="0"/>
                <a:sym typeface="Symbol" panose="05050102010706020507" pitchFamily="18" charset="2"/>
              </a:rPr>
              <a:t>instructor.salary &lt; d.salary  </a:t>
            </a:r>
            <a:br>
              <a:rPr lang="en-US" altLang="zh-CN" b="1" i="1" baseline="-25000">
                <a:solidFill>
                  <a:srgbClr val="0066FF"/>
                </a:solidFill>
                <a:latin typeface="Times New Roman" panose="02020603050405020304" pitchFamily="18" charset="0"/>
                <a:sym typeface="Symbol" panose="05050102010706020507" pitchFamily="18" charset="2"/>
              </a:rPr>
            </a:br>
            <a:r>
              <a:rPr lang="en-US" altLang="zh-CN" b="1" i="1" baseline="-25000">
                <a:solidFill>
                  <a:srgbClr val="0066FF"/>
                </a:solidFill>
                <a:latin typeface="Times New Roman" panose="02020603050405020304" pitchFamily="18" charset="0"/>
                <a:sym typeface="Symbol" panose="05050102010706020507" pitchFamily="18" charset="2"/>
              </a:rPr>
              <a:t>                                </a:t>
            </a:r>
            <a:r>
              <a:rPr lang="en-US" altLang="zh-CN" sz="2000" b="1">
                <a:solidFill>
                  <a:srgbClr val="0066FF"/>
                </a:solidFill>
                <a:latin typeface="Times New Roman" panose="02020603050405020304" pitchFamily="18" charset="0"/>
                <a:sym typeface="Symbol" panose="05050102010706020507" pitchFamily="18" charset="2"/>
              </a:rPr>
              <a:t>(</a:t>
            </a:r>
            <a:r>
              <a:rPr lang="en-US" altLang="zh-CN" sz="2000" b="1" i="1">
                <a:solidFill>
                  <a:srgbClr val="0066FF"/>
                </a:solidFill>
                <a:latin typeface="Times New Roman" panose="02020603050405020304" pitchFamily="18" charset="0"/>
                <a:sym typeface="Symbol" panose="05050102010706020507" pitchFamily="18" charset="2"/>
              </a:rPr>
              <a:t>instructor</a:t>
            </a:r>
            <a:r>
              <a:rPr lang="en-US" altLang="zh-CN" sz="2000" i="1">
                <a:solidFill>
                  <a:srgbClr val="0066FF"/>
                </a:solidFill>
                <a:latin typeface="Times New Roman" panose="02020603050405020304" pitchFamily="18" charset="0"/>
                <a:sym typeface="Symbol" panose="05050102010706020507" pitchFamily="18" charset="2"/>
              </a:rPr>
              <a:t>  </a:t>
            </a:r>
            <a:r>
              <a:rPr lang="en-US" altLang="zh-CN" sz="2000" i="1">
                <a:solidFill>
                  <a:srgbClr val="0066FF"/>
                </a:solidFill>
                <a:latin typeface="Helvetica" panose="020B0604020202020204" pitchFamily="34" charset="0"/>
                <a:sym typeface="Symbol" panose="05050102010706020507" pitchFamily="18" charset="2"/>
              </a:rPr>
              <a:t>x</a:t>
            </a:r>
            <a:r>
              <a:rPr lang="en-US" altLang="zh-CN" sz="2000" b="1" i="1">
                <a:solidFill>
                  <a:srgbClr val="0066FF"/>
                </a:solidFill>
                <a:sym typeface="Symbol" panose="05050102010706020507" pitchFamily="18" charset="2"/>
              </a:rPr>
              <a:t> </a:t>
            </a:r>
            <a:r>
              <a:rPr lang="en-US" altLang="zh-CN" b="1" i="1">
                <a:solidFill>
                  <a:srgbClr val="0066FF"/>
                </a:solidFill>
                <a:latin typeface="Times New Roman" panose="02020603050405020304" pitchFamily="18" charset="0"/>
                <a:sym typeface="Symbol" panose="05050102010706020507" pitchFamily="18" charset="2"/>
              </a:rPr>
              <a:t></a:t>
            </a:r>
            <a:r>
              <a:rPr lang="en-US" altLang="zh-CN" sz="2800" b="1" i="1" baseline="-25000">
                <a:solidFill>
                  <a:srgbClr val="0066FF"/>
                </a:solidFill>
                <a:latin typeface="Times New Roman" panose="02020603050405020304" pitchFamily="18" charset="0"/>
              </a:rPr>
              <a:t>d</a:t>
            </a:r>
            <a:r>
              <a:rPr lang="en-US" altLang="zh-CN" sz="1600" b="1">
                <a:solidFill>
                  <a:srgbClr val="0066FF"/>
                </a:solidFill>
                <a:latin typeface="Times New Roman" panose="02020603050405020304" pitchFamily="18" charset="0"/>
              </a:rPr>
              <a:t> </a:t>
            </a:r>
            <a:r>
              <a:rPr lang="en-US" altLang="zh-CN" sz="2000" b="1" i="1">
                <a:solidFill>
                  <a:srgbClr val="0066FF"/>
                </a:solidFill>
                <a:latin typeface="Times New Roman" panose="02020603050405020304" pitchFamily="18" charset="0"/>
                <a:sym typeface="Symbol" panose="05050102010706020507" pitchFamily="18" charset="2"/>
              </a:rPr>
              <a:t>(instructor</a:t>
            </a:r>
            <a:r>
              <a:rPr lang="en-US" altLang="zh-CN" sz="2000" b="1">
                <a:solidFill>
                  <a:srgbClr val="0066FF"/>
                </a:solidFill>
                <a:latin typeface="Times New Roman" panose="02020603050405020304" pitchFamily="18" charset="0"/>
                <a:sym typeface="Symbol" panose="05050102010706020507" pitchFamily="18" charset="2"/>
              </a:rPr>
              <a:t>)))</a:t>
            </a:r>
            <a:r>
              <a:rPr lang="en-US" altLang="zh-CN" sz="2000">
                <a:solidFill>
                  <a:srgbClr val="0066FF"/>
                </a:solidFill>
                <a:latin typeface="Times New Roman" panose="02020603050405020304" pitchFamily="18" charset="0"/>
                <a:sym typeface="Symbol" panose="05050102010706020507" pitchFamily="18" charset="2"/>
              </a:rPr>
              <a:t>  </a:t>
            </a:r>
            <a:endParaRPr lang="en-US" altLang="zh-CN" b="1">
              <a:latin typeface="Times New Roman" panose="02020603050405020304" pitchFamily="18" charset="0"/>
              <a:sym typeface="Symbol" panose="05050102010706020507" pitchFamily="18" charset="2"/>
            </a:endParaRPr>
          </a:p>
          <a:p>
            <a:pPr marL="457200" lvl="1" indent="0">
              <a:spcBef>
                <a:spcPct val="0"/>
              </a:spcBef>
              <a:buFontTx/>
              <a:buNone/>
            </a:pPr>
            <a:r>
              <a:rPr lang="en-US" altLang="zh-CN" sz="2000" b="1">
                <a:latin typeface="Times New Roman" panose="02020603050405020304" pitchFamily="18" charset="0"/>
                <a:sym typeface="Symbol" panose="05050102010706020507" pitchFamily="18" charset="2"/>
              </a:rPr>
              <a:t>Step 2</a:t>
            </a:r>
            <a:r>
              <a:rPr lang="en-US" altLang="zh-CN" sz="2000">
                <a:latin typeface="Times New Roman" panose="02020603050405020304" pitchFamily="18" charset="0"/>
                <a:sym typeface="Symbol" panose="05050102010706020507" pitchFamily="18" charset="2"/>
              </a:rPr>
              <a:t>: Find the largest salary</a:t>
            </a:r>
          </a:p>
          <a:p>
            <a:pPr marL="914400" lvl="2" indent="0">
              <a:spcBef>
                <a:spcPct val="0"/>
              </a:spcBef>
              <a:buFontTx/>
              <a:buNone/>
            </a:pPr>
            <a:r>
              <a:rPr lang="en-US" altLang="zh-CN" sz="1800" b="1">
                <a:solidFill>
                  <a:srgbClr val="0066FF"/>
                </a:solidFill>
                <a:latin typeface="Times New Roman" panose="02020603050405020304" pitchFamily="18" charset="0"/>
                <a:sym typeface="Symbol" panose="05050102010706020507" pitchFamily="18" charset="2"/>
              </a:rPr>
              <a:t></a:t>
            </a:r>
            <a:r>
              <a:rPr lang="en-US" altLang="zh-CN" b="1" i="1" baseline="-25000">
                <a:solidFill>
                  <a:srgbClr val="0066FF"/>
                </a:solidFill>
                <a:latin typeface="Times New Roman" panose="02020603050405020304" pitchFamily="18" charset="0"/>
              </a:rPr>
              <a:t>salary </a:t>
            </a:r>
            <a:r>
              <a:rPr lang="en-US" altLang="zh-CN" sz="2000" b="1" i="1">
                <a:solidFill>
                  <a:srgbClr val="0066FF"/>
                </a:solidFill>
                <a:latin typeface="Times New Roman" panose="02020603050405020304" pitchFamily="18" charset="0"/>
                <a:sym typeface="Symbol" panose="05050102010706020507" pitchFamily="18" charset="2"/>
              </a:rPr>
              <a:t>(instructor)  – </a:t>
            </a:r>
            <a:br>
              <a:rPr lang="en-US" altLang="zh-CN" sz="2000" b="1" i="1">
                <a:solidFill>
                  <a:srgbClr val="0066FF"/>
                </a:solidFill>
                <a:latin typeface="Times New Roman" panose="02020603050405020304" pitchFamily="18" charset="0"/>
                <a:sym typeface="Symbol" panose="05050102010706020507" pitchFamily="18" charset="2"/>
              </a:rPr>
            </a:br>
            <a:r>
              <a:rPr lang="en-US" altLang="zh-CN" sz="1800" b="1">
                <a:solidFill>
                  <a:srgbClr val="0066FF"/>
                </a:solidFill>
                <a:latin typeface="Times New Roman" panose="02020603050405020304" pitchFamily="18" charset="0"/>
                <a:sym typeface="Symbol" panose="05050102010706020507" pitchFamily="18" charset="2"/>
              </a:rPr>
              <a:t></a:t>
            </a:r>
            <a:r>
              <a:rPr lang="en-US" altLang="zh-CN" b="1" i="1" baseline="-25000">
                <a:solidFill>
                  <a:srgbClr val="0066FF"/>
                </a:solidFill>
                <a:latin typeface="Times New Roman" panose="02020603050405020304" pitchFamily="18" charset="0"/>
              </a:rPr>
              <a:t>instructor.salary</a:t>
            </a:r>
            <a:r>
              <a:rPr lang="en-US" altLang="zh-CN" sz="1600" b="1">
                <a:solidFill>
                  <a:srgbClr val="0066FF"/>
                </a:solidFill>
                <a:latin typeface="Times New Roman" panose="02020603050405020304" pitchFamily="18" charset="0"/>
              </a:rPr>
              <a:t> </a:t>
            </a:r>
            <a:r>
              <a:rPr lang="en-US" altLang="zh-CN" sz="2000" b="1">
                <a:solidFill>
                  <a:srgbClr val="0066FF"/>
                </a:solidFill>
                <a:latin typeface="Times New Roman" panose="02020603050405020304" pitchFamily="18" charset="0"/>
              </a:rPr>
              <a:t>(</a:t>
            </a:r>
            <a:r>
              <a:rPr lang="en-US" altLang="zh-CN" sz="2000" b="1" i="1">
                <a:solidFill>
                  <a:srgbClr val="0066FF"/>
                </a:solidFill>
                <a:latin typeface="Times New Roman" panose="02020603050405020304" pitchFamily="18" charset="0"/>
                <a:sym typeface="Symbol" panose="05050102010706020507" pitchFamily="18" charset="2"/>
              </a:rPr>
              <a:t></a:t>
            </a:r>
            <a:r>
              <a:rPr lang="en-US" altLang="zh-CN" sz="2000" b="1">
                <a:solidFill>
                  <a:srgbClr val="0066FF"/>
                </a:solidFill>
                <a:latin typeface="Times New Roman" panose="02020603050405020304" pitchFamily="18" charset="0"/>
                <a:sym typeface="Symbol" panose="05050102010706020507" pitchFamily="18" charset="2"/>
              </a:rPr>
              <a:t> </a:t>
            </a:r>
            <a:r>
              <a:rPr lang="en-US" altLang="zh-CN" b="1" i="1" baseline="-25000">
                <a:solidFill>
                  <a:srgbClr val="0066FF"/>
                </a:solidFill>
                <a:latin typeface="Times New Roman" panose="02020603050405020304" pitchFamily="18" charset="0"/>
                <a:sym typeface="Symbol" panose="05050102010706020507" pitchFamily="18" charset="2"/>
              </a:rPr>
              <a:t>instructor.salary &lt; d.salary  </a:t>
            </a:r>
            <a:br>
              <a:rPr lang="en-US" altLang="zh-CN" b="1" i="1" baseline="-25000">
                <a:solidFill>
                  <a:srgbClr val="0066FF"/>
                </a:solidFill>
                <a:latin typeface="Times New Roman" panose="02020603050405020304" pitchFamily="18" charset="0"/>
                <a:sym typeface="Symbol" panose="05050102010706020507" pitchFamily="18" charset="2"/>
              </a:rPr>
            </a:br>
            <a:r>
              <a:rPr lang="en-US" altLang="zh-CN" b="1" i="1" baseline="-25000">
                <a:solidFill>
                  <a:srgbClr val="0066FF"/>
                </a:solidFill>
                <a:latin typeface="Times New Roman" panose="02020603050405020304" pitchFamily="18" charset="0"/>
                <a:sym typeface="Symbol" panose="05050102010706020507" pitchFamily="18" charset="2"/>
              </a:rPr>
              <a:t>                                </a:t>
            </a:r>
            <a:r>
              <a:rPr lang="en-US" altLang="zh-CN" sz="2000" b="1">
                <a:solidFill>
                  <a:srgbClr val="0066FF"/>
                </a:solidFill>
                <a:latin typeface="Times New Roman" panose="02020603050405020304" pitchFamily="18" charset="0"/>
                <a:sym typeface="Symbol" panose="05050102010706020507" pitchFamily="18" charset="2"/>
              </a:rPr>
              <a:t>(</a:t>
            </a:r>
            <a:r>
              <a:rPr lang="en-US" altLang="zh-CN" sz="2000" b="1" i="1">
                <a:solidFill>
                  <a:srgbClr val="0066FF"/>
                </a:solidFill>
                <a:latin typeface="Times New Roman" panose="02020603050405020304" pitchFamily="18" charset="0"/>
                <a:sym typeface="Symbol" panose="05050102010706020507" pitchFamily="18" charset="2"/>
              </a:rPr>
              <a:t>instructor</a:t>
            </a:r>
            <a:r>
              <a:rPr lang="en-US" altLang="zh-CN" sz="2000" b="1" i="1">
                <a:solidFill>
                  <a:srgbClr val="0066FF"/>
                </a:solidFill>
                <a:sym typeface="Symbol" panose="05050102010706020507" pitchFamily="18" charset="2"/>
              </a:rPr>
              <a:t> </a:t>
            </a:r>
            <a:r>
              <a:rPr lang="en-US" altLang="zh-CN" sz="2000" i="1">
                <a:solidFill>
                  <a:srgbClr val="0066FF"/>
                </a:solidFill>
                <a:latin typeface="Helvetica" panose="020B0604020202020204" pitchFamily="34" charset="0"/>
                <a:sym typeface="Symbol" panose="05050102010706020507" pitchFamily="18" charset="2"/>
              </a:rPr>
              <a:t>x</a:t>
            </a:r>
            <a:r>
              <a:rPr lang="en-US" altLang="zh-CN" sz="2000" b="1" i="1">
                <a:solidFill>
                  <a:srgbClr val="0066FF"/>
                </a:solidFill>
                <a:latin typeface="Times New Roman" panose="02020603050405020304" pitchFamily="18" charset="0"/>
                <a:sym typeface="Symbol" panose="05050102010706020507" pitchFamily="18" charset="2"/>
              </a:rPr>
              <a:t>  </a:t>
            </a:r>
            <a:r>
              <a:rPr lang="en-US" altLang="zh-CN" b="1" i="1">
                <a:solidFill>
                  <a:srgbClr val="0066FF"/>
                </a:solidFill>
                <a:latin typeface="Times New Roman" panose="02020603050405020304" pitchFamily="18" charset="0"/>
                <a:sym typeface="Symbol" panose="05050102010706020507" pitchFamily="18" charset="2"/>
              </a:rPr>
              <a:t></a:t>
            </a:r>
            <a:r>
              <a:rPr lang="en-US" altLang="zh-CN" sz="2800" b="1" i="1" baseline="-25000">
                <a:solidFill>
                  <a:srgbClr val="0066FF"/>
                </a:solidFill>
                <a:latin typeface="Times New Roman" panose="02020603050405020304" pitchFamily="18" charset="0"/>
              </a:rPr>
              <a:t>d</a:t>
            </a:r>
            <a:r>
              <a:rPr lang="en-US" altLang="zh-CN" sz="1600" b="1">
                <a:solidFill>
                  <a:srgbClr val="0066FF"/>
                </a:solidFill>
                <a:latin typeface="Times New Roman" panose="02020603050405020304" pitchFamily="18" charset="0"/>
              </a:rPr>
              <a:t> </a:t>
            </a:r>
            <a:r>
              <a:rPr lang="en-US" altLang="zh-CN" sz="2000" b="1" i="1">
                <a:solidFill>
                  <a:srgbClr val="0066FF"/>
                </a:solidFill>
                <a:latin typeface="Times New Roman" panose="02020603050405020304" pitchFamily="18" charset="0"/>
                <a:sym typeface="Symbol" panose="05050102010706020507" pitchFamily="18" charset="2"/>
              </a:rPr>
              <a:t>(instructor</a:t>
            </a:r>
            <a:r>
              <a:rPr lang="en-US" altLang="zh-CN" sz="2000" b="1">
                <a:solidFill>
                  <a:srgbClr val="0066FF"/>
                </a:solidFill>
                <a:latin typeface="Times New Roman" panose="02020603050405020304" pitchFamily="18" charset="0"/>
                <a:sym typeface="Symbol" panose="05050102010706020507" pitchFamily="18" charset="2"/>
              </a:rPr>
              <a:t>))) </a:t>
            </a:r>
            <a:endParaRPr lang="zh-CN" altLang="zh-CN" sz="2000" b="1">
              <a:solidFill>
                <a:srgbClr val="0066FF"/>
              </a:solidFill>
              <a:latin typeface="Times New Roman" panose="02020603050405020304" pitchFamily="18" charset="0"/>
              <a:sym typeface="Symbol" panose="05050102010706020507" pitchFamily="18" charset="2"/>
            </a:endParaRPr>
          </a:p>
        </p:txBody>
      </p:sp>
      <p:grpSp>
        <p:nvGrpSpPr>
          <p:cNvPr id="18436" name="组 4">
            <a:extLst>
              <a:ext uri="{FF2B5EF4-FFF2-40B4-BE49-F238E27FC236}">
                <a16:creationId xmlns:a16="http://schemas.microsoft.com/office/drawing/2014/main" id="{69934E28-943E-EC93-1208-7F1CB7CACBA6}"/>
              </a:ext>
            </a:extLst>
          </p:cNvPr>
          <p:cNvGrpSpPr>
            <a:grpSpLocks/>
          </p:cNvGrpSpPr>
          <p:nvPr/>
        </p:nvGrpSpPr>
        <p:grpSpPr bwMode="auto">
          <a:xfrm>
            <a:off x="4362450" y="4481513"/>
            <a:ext cx="3024188" cy="1689100"/>
            <a:chOff x="4138807" y="4481981"/>
            <a:chExt cx="3024187" cy="1689381"/>
          </a:xfrm>
        </p:grpSpPr>
        <p:sp>
          <p:nvSpPr>
            <p:cNvPr id="18437" name="Rectangle 15">
              <a:extLst>
                <a:ext uri="{FF2B5EF4-FFF2-40B4-BE49-F238E27FC236}">
                  <a16:creationId xmlns:a16="http://schemas.microsoft.com/office/drawing/2014/main" id="{325C919E-9A53-EED1-9EB3-6C46C538CE72}"/>
                </a:ext>
              </a:extLst>
            </p:cNvPr>
            <p:cNvSpPr>
              <a:spLocks noChangeArrowheads="1"/>
            </p:cNvSpPr>
            <p:nvPr/>
          </p:nvSpPr>
          <p:spPr bwMode="auto">
            <a:xfrm>
              <a:off x="6215256" y="4481981"/>
              <a:ext cx="273050" cy="28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en-US" altLang="zh-CN" sz="1400" b="0">
                  <a:latin typeface="Times New Roman" panose="02020603050405020304" pitchFamily="18" charset="0"/>
                </a:rPr>
                <a:t>d</a:t>
              </a:r>
            </a:p>
          </p:txBody>
        </p:sp>
        <p:pic>
          <p:nvPicPr>
            <p:cNvPr id="18438" name="Picture 3" descr="2">
              <a:extLst>
                <a:ext uri="{FF2B5EF4-FFF2-40B4-BE49-F238E27FC236}">
                  <a16:creationId xmlns:a16="http://schemas.microsoft.com/office/drawing/2014/main" id="{1127DE8A-9A9A-6C62-6384-112A815BD4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8807" y="4701337"/>
              <a:ext cx="3024187"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39" name="Group 34">
            <a:extLst>
              <a:ext uri="{FF2B5EF4-FFF2-40B4-BE49-F238E27FC236}">
                <a16:creationId xmlns:a16="http://schemas.microsoft.com/office/drawing/2014/main" id="{D7A57C83-C83E-3EB6-6C15-81B60D9748DC}"/>
              </a:ext>
            </a:extLst>
          </p:cNvPr>
          <p:cNvGrpSpPr>
            <a:grpSpLocks/>
          </p:cNvGrpSpPr>
          <p:nvPr/>
        </p:nvGrpSpPr>
        <p:grpSpPr bwMode="auto">
          <a:xfrm>
            <a:off x="1128713" y="4459288"/>
            <a:ext cx="3059112" cy="1722437"/>
            <a:chOff x="862" y="2931"/>
            <a:chExt cx="1927" cy="1085"/>
          </a:xfrm>
        </p:grpSpPr>
        <p:sp>
          <p:nvSpPr>
            <p:cNvPr id="18440" name="Rectangle 30">
              <a:extLst>
                <a:ext uri="{FF2B5EF4-FFF2-40B4-BE49-F238E27FC236}">
                  <a16:creationId xmlns:a16="http://schemas.microsoft.com/office/drawing/2014/main" id="{5E08B284-129B-19AD-F141-03E8AB84ADCF}"/>
                </a:ext>
              </a:extLst>
            </p:cNvPr>
            <p:cNvSpPr>
              <a:spLocks noChangeArrowheads="1"/>
            </p:cNvSpPr>
            <p:nvPr/>
          </p:nvSpPr>
          <p:spPr bwMode="auto">
            <a:xfrm>
              <a:off x="862" y="2931"/>
              <a:ext cx="54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en-US" altLang="zh-CN" sz="1400" b="0">
                  <a:latin typeface="Times New Roman" panose="02020603050405020304" pitchFamily="18" charset="0"/>
                </a:rPr>
                <a:t>instructor</a:t>
              </a:r>
            </a:p>
          </p:txBody>
        </p:sp>
        <p:pic>
          <p:nvPicPr>
            <p:cNvPr id="18441" name="Picture 3" descr="2">
              <a:extLst>
                <a:ext uri="{FF2B5EF4-FFF2-40B4-BE49-F238E27FC236}">
                  <a16:creationId xmlns:a16="http://schemas.microsoft.com/office/drawing/2014/main" id="{8ED4488E-19CF-0FBE-AD8E-FF552D607B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4" y="3090"/>
              <a:ext cx="1905" cy="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36" name="Rectangle 36">
            <a:extLst>
              <a:ext uri="{FF2B5EF4-FFF2-40B4-BE49-F238E27FC236}">
                <a16:creationId xmlns:a16="http://schemas.microsoft.com/office/drawing/2014/main" id="{327617B9-2E11-097F-A884-A1D0B73B69B9}"/>
              </a:ext>
            </a:extLst>
          </p:cNvPr>
          <p:cNvSpPr>
            <a:spLocks noChangeArrowheads="1"/>
          </p:cNvSpPr>
          <p:nvPr/>
        </p:nvSpPr>
        <p:spPr bwMode="auto">
          <a:xfrm>
            <a:off x="5856288" y="2513013"/>
            <a:ext cx="32734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pPr>
            <a:r>
              <a:rPr lang="zh-CN" altLang="en-US">
                <a:solidFill>
                  <a:srgbClr val="0000FF"/>
                </a:solidFill>
                <a:latin typeface="Times New Roman" panose="02020603050405020304" pitchFamily="18" charset="0"/>
                <a:sym typeface="Symbol" panose="05050102010706020507" pitchFamily="18" charset="2"/>
              </a:rPr>
              <a:t>找出非最大工资的工资集合！</a:t>
            </a:r>
          </a:p>
          <a:p>
            <a:pPr algn="ctr" eaLnBrk="0" hangingPunct="0">
              <a:lnSpc>
                <a:spcPct val="80000"/>
              </a:lnSpc>
            </a:pPr>
            <a:r>
              <a:rPr lang="en-US" altLang="zh-CN" b="0">
                <a:latin typeface="Times New Roman" panose="02020603050405020304" pitchFamily="18" charset="0"/>
                <a:sym typeface="Symbol" panose="05050102010706020507" pitchFamily="18" charset="2"/>
              </a:rPr>
              <a:t>(</a:t>
            </a:r>
            <a:r>
              <a:rPr lang="zh-CN" altLang="en-US" b="0">
                <a:latin typeface="Times New Roman" panose="02020603050405020304" pitchFamily="18" charset="0"/>
                <a:sym typeface="Symbol" panose="05050102010706020507" pitchFamily="18" charset="2"/>
              </a:rPr>
              <a:t>如</a:t>
            </a:r>
            <a:r>
              <a:rPr lang="en-US" altLang="zh-CN" b="0">
                <a:latin typeface="Times New Roman" panose="02020603050405020304" pitchFamily="18" charset="0"/>
                <a:sym typeface="Symbol" panose="05050102010706020507" pitchFamily="18" charset="2"/>
              </a:rPr>
              <a:t>:</a:t>
            </a:r>
            <a:r>
              <a:rPr lang="zh-CN" altLang="en-US" b="0">
                <a:latin typeface="Times New Roman" panose="02020603050405020304" pitchFamily="18" charset="0"/>
                <a:sym typeface="Symbol" panose="05050102010706020507" pitchFamily="18" charset="2"/>
              </a:rPr>
              <a:t>因</a:t>
            </a:r>
            <a:r>
              <a:rPr lang="en-US" altLang="zh-CN" b="0">
                <a:latin typeface="Times New Roman" panose="02020603050405020304" pitchFamily="18" charset="0"/>
                <a:sym typeface="Symbol" panose="05050102010706020507" pitchFamily="18" charset="2"/>
              </a:rPr>
              <a:t>i</a:t>
            </a:r>
            <a:r>
              <a:rPr lang="en-US" altLang="zh-CN" b="0">
                <a:latin typeface="Times New Roman" panose="02020603050405020304" pitchFamily="18" charset="0"/>
              </a:rPr>
              <a:t>nstructor</a:t>
            </a:r>
            <a:r>
              <a:rPr lang="en-US" altLang="zh-CN" b="0">
                <a:latin typeface="Times New Roman" panose="02020603050405020304" pitchFamily="18" charset="0"/>
                <a:sym typeface="Symbol" panose="05050102010706020507" pitchFamily="18" charset="2"/>
              </a:rPr>
              <a:t>.90000&lt;d.92000</a:t>
            </a:r>
          </a:p>
          <a:p>
            <a:pPr algn="ctr" eaLnBrk="0" hangingPunct="0">
              <a:lnSpc>
                <a:spcPct val="80000"/>
              </a:lnSpc>
            </a:pPr>
            <a:r>
              <a:rPr lang="zh-CN" altLang="en-US" b="0">
                <a:latin typeface="Times New Roman" panose="02020603050405020304" pitchFamily="18" charset="0"/>
                <a:sym typeface="Symbol" panose="05050102010706020507" pitchFamily="18" charset="2"/>
              </a:rPr>
              <a:t>故</a:t>
            </a:r>
            <a:r>
              <a:rPr lang="en-US" altLang="zh-CN" b="0">
                <a:latin typeface="Times New Roman" panose="02020603050405020304" pitchFamily="18" charset="0"/>
                <a:sym typeface="Symbol" panose="05050102010706020507" pitchFamily="18" charset="2"/>
              </a:rPr>
              <a:t>90000</a:t>
            </a:r>
            <a:r>
              <a:rPr lang="zh-CN" altLang="en-US" b="0">
                <a:latin typeface="Times New Roman" panose="02020603050405020304" pitchFamily="18" charset="0"/>
                <a:sym typeface="Symbol" panose="05050102010706020507" pitchFamily="18" charset="2"/>
              </a:rPr>
              <a:t>在此集合中</a:t>
            </a:r>
            <a:r>
              <a:rPr lang="en-US" altLang="zh-CN" b="0">
                <a:latin typeface="Times New Roman" panose="02020603050405020304" pitchFamily="18" charset="0"/>
                <a:sym typeface="Symbol" panose="05050102010706020507" pitchFamily="18" charset="2"/>
              </a:rPr>
              <a:t>)</a:t>
            </a:r>
            <a:endParaRPr lang="zh-CN" altLang="en-US" b="0">
              <a:latin typeface="Times New Roman" panose="02020603050405020304" pitchFamily="18" charset="0"/>
              <a:sym typeface="Symbol" panose="05050102010706020507" pitchFamily="18" charset="2"/>
            </a:endParaRPr>
          </a:p>
        </p:txBody>
      </p:sp>
      <p:sp>
        <p:nvSpPr>
          <p:cNvPr id="153637" name="Rectangle 37">
            <a:extLst>
              <a:ext uri="{FF2B5EF4-FFF2-40B4-BE49-F238E27FC236}">
                <a16:creationId xmlns:a16="http://schemas.microsoft.com/office/drawing/2014/main" id="{1F1599E1-AE70-4239-1F59-835CEA9A24C1}"/>
              </a:ext>
            </a:extLst>
          </p:cNvPr>
          <p:cNvSpPr>
            <a:spLocks noChangeArrowheads="1"/>
          </p:cNvSpPr>
          <p:nvPr/>
        </p:nvSpPr>
        <p:spPr bwMode="auto">
          <a:xfrm>
            <a:off x="5659438" y="4210050"/>
            <a:ext cx="31115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pPr>
            <a:r>
              <a:rPr lang="zh-CN" altLang="en-US">
                <a:solidFill>
                  <a:srgbClr val="0000FF"/>
                </a:solidFill>
                <a:latin typeface="Times New Roman" panose="02020603050405020304" pitchFamily="18" charset="0"/>
                <a:sym typeface="Symbol" panose="05050102010706020507" pitchFamily="18" charset="2"/>
              </a:rPr>
              <a:t>找出最大工资！</a:t>
            </a:r>
            <a:r>
              <a:rPr lang="en-US" altLang="zh-CN" b="0">
                <a:latin typeface="Times New Roman" panose="02020603050405020304" pitchFamily="18" charset="0"/>
                <a:sym typeface="Symbol" panose="05050102010706020507" pitchFamily="18" charset="2"/>
              </a:rPr>
              <a:t>(95000)</a:t>
            </a:r>
            <a:endParaRPr lang="zh-CN" altLang="en-US" b="0">
              <a:latin typeface="Times New Roman" panose="02020603050405020304" pitchFamily="18" charset="0"/>
              <a:sym typeface="Symbol" panose="05050102010706020507" pitchFamily="18" charset="2"/>
            </a:endParaRPr>
          </a:p>
        </p:txBody>
      </p:sp>
      <p:sp>
        <p:nvSpPr>
          <p:cNvPr id="18444" name="Rectangle 39">
            <a:extLst>
              <a:ext uri="{FF2B5EF4-FFF2-40B4-BE49-F238E27FC236}">
                <a16:creationId xmlns:a16="http://schemas.microsoft.com/office/drawing/2014/main" id="{8F5B6E0F-756C-2FF9-054E-198F227DECDF}"/>
              </a:ext>
            </a:extLst>
          </p:cNvPr>
          <p:cNvSpPr>
            <a:spLocks noChangeArrowheads="1"/>
          </p:cNvSpPr>
          <p:nvPr/>
        </p:nvSpPr>
        <p:spPr bwMode="auto">
          <a:xfrm>
            <a:off x="163513" y="58738"/>
            <a:ext cx="4662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2800">
                <a:solidFill>
                  <a:srgbClr val="800000"/>
                </a:solidFill>
                <a:latin typeface="黑体" panose="02010609060101010101" pitchFamily="49" charset="-122"/>
                <a:ea typeface="黑体" panose="02010609060101010101" pitchFamily="49" charset="-122"/>
              </a:rPr>
              <a:t>1</a:t>
            </a:r>
            <a:r>
              <a:rPr lang="en-US" altLang="zh-CN" sz="2800">
                <a:solidFill>
                  <a:srgbClr val="800000"/>
                </a:solidFill>
                <a:latin typeface="黑体" panose="02010609060101010101" pitchFamily="49" charset="-122"/>
                <a:ea typeface="黑体" panose="02010609060101010101" pitchFamily="49" charset="-122"/>
              </a:rPr>
              <a:t>.2 </a:t>
            </a:r>
            <a:r>
              <a:rPr lang="zh-CN" altLang="en-US" sz="2800">
                <a:solidFill>
                  <a:srgbClr val="800000"/>
                </a:solidFill>
                <a:ea typeface="黑体" panose="02010609060101010101" pitchFamily="49" charset="-122"/>
              </a:rPr>
              <a:t>基本运算的复合</a:t>
            </a:r>
          </a:p>
        </p:txBody>
      </p:sp>
      <p:sp>
        <p:nvSpPr>
          <p:cNvPr id="2" name="矩形 1">
            <a:extLst>
              <a:ext uri="{FF2B5EF4-FFF2-40B4-BE49-F238E27FC236}">
                <a16:creationId xmlns:a16="http://schemas.microsoft.com/office/drawing/2014/main" id="{3DF9DF8C-1FC7-4CEC-CAED-B8D26AB503FF}"/>
              </a:ext>
            </a:extLst>
          </p:cNvPr>
          <p:cNvSpPr>
            <a:spLocks noChangeArrowheads="1"/>
          </p:cNvSpPr>
          <p:nvPr/>
        </p:nvSpPr>
        <p:spPr bwMode="auto">
          <a:xfrm>
            <a:off x="223838" y="6199188"/>
            <a:ext cx="84264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buFontTx/>
              <a:buChar char="•"/>
            </a:pPr>
            <a:r>
              <a:rPr lang="zh-CN" altLang="en-US" sz="2000">
                <a:solidFill>
                  <a:srgbClr val="2A2A39"/>
                </a:solidFill>
                <a:latin typeface="Times New Roman" panose="02020603050405020304" pitchFamily="18" charset="0"/>
              </a:rPr>
              <a:t>关系代数是一种</a:t>
            </a:r>
            <a:r>
              <a:rPr lang="zh-CN" altLang="en-US" sz="2000">
                <a:solidFill>
                  <a:srgbClr val="FF0000"/>
                </a:solidFill>
                <a:latin typeface="Times New Roman" panose="02020603050405020304" pitchFamily="18" charset="0"/>
              </a:rPr>
              <a:t>过程化</a:t>
            </a:r>
            <a:r>
              <a:rPr lang="zh-CN" altLang="en-US" sz="2000">
                <a:solidFill>
                  <a:srgbClr val="2A2A39"/>
                </a:solidFill>
                <a:latin typeface="Times New Roman" panose="02020603050405020304" pitchFamily="18" charset="0"/>
              </a:rPr>
              <a:t>的查询语言</a:t>
            </a:r>
            <a:r>
              <a:rPr lang="en-US" altLang="zh-CN" sz="2000">
                <a:solidFill>
                  <a:srgbClr val="2A2A39"/>
                </a:solidFill>
                <a:latin typeface="Times New Roman" panose="02020603050405020304" pitchFamily="18" charset="0"/>
              </a:rPr>
              <a:t>(</a:t>
            </a:r>
            <a:r>
              <a:rPr lang="zh-CN" altLang="en-US" sz="2000">
                <a:solidFill>
                  <a:srgbClr val="2A2A39"/>
                </a:solidFill>
                <a:latin typeface="Times New Roman" panose="02020603050405020304" pitchFamily="18" charset="0"/>
              </a:rPr>
              <a:t>为什么这么说？</a:t>
            </a:r>
            <a:r>
              <a:rPr lang="en-US" altLang="zh-CN" sz="2000">
                <a:solidFill>
                  <a:srgbClr val="2A2A39"/>
                </a:solidFill>
                <a:latin typeface="Times New Roman" panose="02020603050405020304" pitchFamily="18" charset="0"/>
              </a:rPr>
              <a:t>)</a:t>
            </a:r>
          </a:p>
        </p:txBody>
      </p:sp>
      <p:sp>
        <p:nvSpPr>
          <p:cNvPr id="18446" name="AutoShape 5">
            <a:extLst>
              <a:ext uri="{FF2B5EF4-FFF2-40B4-BE49-F238E27FC236}">
                <a16:creationId xmlns:a16="http://schemas.microsoft.com/office/drawing/2014/main" id="{3E955B36-15A8-0B65-CA3C-22D099EDB944}"/>
              </a:ext>
            </a:extLst>
          </p:cNvPr>
          <p:cNvSpPr>
            <a:spLocks noChangeArrowheads="1"/>
          </p:cNvSpPr>
          <p:nvPr/>
        </p:nvSpPr>
        <p:spPr bwMode="auto">
          <a:xfrm>
            <a:off x="6019800" y="3271838"/>
            <a:ext cx="2765425" cy="769937"/>
          </a:xfrm>
          <a:prstGeom prst="cloudCallout">
            <a:avLst>
              <a:gd name="adj1" fmla="val 50236"/>
              <a:gd name="adj2" fmla="val 66708"/>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＊这两个复合运算的结果是什么</a:t>
            </a:r>
            <a:r>
              <a:rPr lang="zh-CN" altLang="zh-CN">
                <a:solidFill>
                  <a:srgbClr val="2A2A39"/>
                </a:solidFill>
              </a:rPr>
              <a:t>？ </a:t>
            </a:r>
            <a:endParaRPr lang="zh-CN" altLang="en-US">
              <a:solidFill>
                <a:srgbClr val="2A2A39"/>
              </a:solidFill>
            </a:endParaRPr>
          </a:p>
        </p:txBody>
      </p:sp>
      <p:sp>
        <p:nvSpPr>
          <p:cNvPr id="18447" name="AutoShape 5">
            <a:extLst>
              <a:ext uri="{FF2B5EF4-FFF2-40B4-BE49-F238E27FC236}">
                <a16:creationId xmlns:a16="http://schemas.microsoft.com/office/drawing/2014/main" id="{E554A5D0-8722-186C-5963-D6D0AFA01781}"/>
              </a:ext>
            </a:extLst>
          </p:cNvPr>
          <p:cNvSpPr>
            <a:spLocks noChangeArrowheads="1"/>
          </p:cNvSpPr>
          <p:nvPr/>
        </p:nvSpPr>
        <p:spPr bwMode="auto">
          <a:xfrm>
            <a:off x="6067425" y="1497013"/>
            <a:ext cx="2765425" cy="768350"/>
          </a:xfrm>
          <a:prstGeom prst="cloudCallout">
            <a:avLst>
              <a:gd name="adj1" fmla="val 50236"/>
              <a:gd name="adj2" fmla="val 66708"/>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＊基本运算可用复合使用吗</a:t>
            </a:r>
            <a:r>
              <a:rPr lang="zh-CN" altLang="zh-CN">
                <a:solidFill>
                  <a:srgbClr val="2A2A39"/>
                </a:solidFill>
              </a:rPr>
              <a:t>？ </a:t>
            </a:r>
            <a:endParaRPr lang="zh-CN" altLang="en-US">
              <a:solidFill>
                <a:srgbClr val="2A2A39"/>
              </a:solidFill>
            </a:endParaRPr>
          </a:p>
        </p:txBody>
      </p:sp>
      <p:sp>
        <p:nvSpPr>
          <p:cNvPr id="18448" name="矩形 3">
            <a:extLst>
              <a:ext uri="{FF2B5EF4-FFF2-40B4-BE49-F238E27FC236}">
                <a16:creationId xmlns:a16="http://schemas.microsoft.com/office/drawing/2014/main" id="{0DCCF9D8-71FD-A80F-31D1-B61B4A153F49}"/>
              </a:ext>
            </a:extLst>
          </p:cNvPr>
          <p:cNvSpPr>
            <a:spLocks noChangeArrowheads="1"/>
          </p:cNvSpPr>
          <p:nvPr/>
        </p:nvSpPr>
        <p:spPr bwMode="auto">
          <a:xfrm>
            <a:off x="3975100" y="755650"/>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2400">
                <a:solidFill>
                  <a:srgbClr val="800000"/>
                </a:solidFill>
                <a:latin typeface="黑体" panose="02010609060101010101" pitchFamily="49" charset="-122"/>
                <a:ea typeface="黑体" panose="02010609060101010101" pitchFamily="49" charset="-122"/>
              </a:rPr>
              <a:t>案例</a:t>
            </a:r>
            <a:r>
              <a:rPr lang="en-US" altLang="zh-CN" sz="2400">
                <a:solidFill>
                  <a:srgbClr val="800000"/>
                </a:solidFill>
                <a:latin typeface="黑体" panose="02010609060101010101" pitchFamily="49" charset="-122"/>
                <a:ea typeface="黑体" panose="02010609060101010101" pitchFamily="49" charset="-122"/>
              </a:rPr>
              <a:t>1</a:t>
            </a:r>
            <a:endParaRPr lang="zh-CN" altLang="en-US" sz="2400">
              <a:solidFill>
                <a:srgbClr val="800000"/>
              </a:solidFill>
              <a:latin typeface="黑体" panose="02010609060101010101" pitchFamily="49" charset="-122"/>
              <a:ea typeface="黑体" panose="02010609060101010101" pitchFamily="49" charset="-122"/>
            </a:endParaRPr>
          </a:p>
        </p:txBody>
      </p:sp>
      <p:sp>
        <p:nvSpPr>
          <p:cNvPr id="18449" name="矩形 5">
            <a:extLst>
              <a:ext uri="{FF2B5EF4-FFF2-40B4-BE49-F238E27FC236}">
                <a16:creationId xmlns:a16="http://schemas.microsoft.com/office/drawing/2014/main" id="{B20569DD-CFFB-350B-92B8-C0774FA70045}"/>
              </a:ext>
            </a:extLst>
          </p:cNvPr>
          <p:cNvSpPr>
            <a:spLocks noChangeArrowheads="1"/>
          </p:cNvSpPr>
          <p:nvPr/>
        </p:nvSpPr>
        <p:spPr bwMode="auto">
          <a:xfrm>
            <a:off x="7127875" y="92075"/>
            <a:ext cx="1878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a:solidFill>
                  <a:srgbClr val="800000"/>
                </a:solidFill>
                <a:latin typeface="黑体" panose="02010609060101010101" pitchFamily="49" charset="-122"/>
                <a:ea typeface="黑体" panose="02010609060101010101" pitchFamily="49" charset="-122"/>
              </a:rPr>
              <a:t>一</a:t>
            </a:r>
            <a:r>
              <a:rPr lang="en-US" altLang="zh-CN" sz="2400">
                <a:solidFill>
                  <a:srgbClr val="800000"/>
                </a:solidFill>
                <a:latin typeface="黑体" panose="02010609060101010101" pitchFamily="49" charset="-122"/>
                <a:ea typeface="黑体" panose="02010609060101010101" pitchFamily="49" charset="-122"/>
              </a:rPr>
              <a:t> </a:t>
            </a:r>
            <a:r>
              <a:rPr lang="zh-CN" altLang="en-US" sz="2400">
                <a:solidFill>
                  <a:srgbClr val="800000"/>
                </a:solidFill>
                <a:latin typeface="黑体" panose="02010609060101010101" pitchFamily="49" charset="-122"/>
                <a:ea typeface="黑体" panose="02010609060101010101" pitchFamily="49" charset="-122"/>
              </a:rPr>
              <a:t>关系代数</a:t>
            </a:r>
            <a:endParaRPr lang="en-US" altLang="zh-CN" sz="2400">
              <a:solidFill>
                <a:srgbClr val="8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602"/>
                                        </p:tgtEl>
                                        <p:attrNameLst>
                                          <p:attrName>style.visibility</p:attrName>
                                        </p:attrNameLst>
                                      </p:cBhvr>
                                      <p:to>
                                        <p:strVal val="visible"/>
                                      </p:to>
                                    </p:set>
                                    <p:animEffect transition="in" filter="blinds(horizontal)">
                                      <p:cBhvr>
                                        <p:cTn id="7" dur="500"/>
                                        <p:tgtEl>
                                          <p:spTgt spid="153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3603">
                                            <p:txEl>
                                              <p:pRg st="0" end="0"/>
                                            </p:txEl>
                                          </p:spTgt>
                                        </p:tgtEl>
                                        <p:attrNameLst>
                                          <p:attrName>style.visibility</p:attrName>
                                        </p:attrNameLst>
                                      </p:cBhvr>
                                      <p:to>
                                        <p:strVal val="visible"/>
                                      </p:to>
                                    </p:set>
                                    <p:animEffect transition="in" filter="blinds(horizontal)">
                                      <p:cBhvr>
                                        <p:cTn id="12" dur="500"/>
                                        <p:tgtEl>
                                          <p:spTgt spid="153603">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53603">
                                            <p:txEl>
                                              <p:pRg st="1" end="1"/>
                                            </p:txEl>
                                          </p:spTgt>
                                        </p:tgtEl>
                                        <p:attrNameLst>
                                          <p:attrName>style.visibility</p:attrName>
                                        </p:attrNameLst>
                                      </p:cBhvr>
                                      <p:to>
                                        <p:strVal val="visible"/>
                                      </p:to>
                                    </p:set>
                                    <p:animEffect transition="in" filter="blinds(horizontal)">
                                      <p:cBhvr>
                                        <p:cTn id="15" dur="500"/>
                                        <p:tgtEl>
                                          <p:spTgt spid="15360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3603">
                                            <p:txEl>
                                              <p:pRg st="2" end="2"/>
                                            </p:txEl>
                                          </p:spTgt>
                                        </p:tgtEl>
                                        <p:attrNameLst>
                                          <p:attrName>style.visibility</p:attrName>
                                        </p:attrNameLst>
                                      </p:cBhvr>
                                      <p:to>
                                        <p:strVal val="visible"/>
                                      </p:to>
                                    </p:set>
                                    <p:animEffect transition="in" filter="blinds(horizontal)">
                                      <p:cBhvr>
                                        <p:cTn id="18" dur="500"/>
                                        <p:tgtEl>
                                          <p:spTgt spid="153603">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3603">
                                            <p:txEl>
                                              <p:pRg st="3" end="3"/>
                                            </p:txEl>
                                          </p:spTgt>
                                        </p:tgtEl>
                                        <p:attrNameLst>
                                          <p:attrName>style.visibility</p:attrName>
                                        </p:attrNameLst>
                                      </p:cBhvr>
                                      <p:to>
                                        <p:strVal val="visible"/>
                                      </p:to>
                                    </p:set>
                                    <p:animEffect transition="in" filter="blinds(horizontal)">
                                      <p:cBhvr>
                                        <p:cTn id="21" dur="500"/>
                                        <p:tgtEl>
                                          <p:spTgt spid="153603">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53636"/>
                                        </p:tgtEl>
                                        <p:attrNameLst>
                                          <p:attrName>style.visibility</p:attrName>
                                        </p:attrNameLst>
                                      </p:cBhvr>
                                      <p:to>
                                        <p:strVal val="visible"/>
                                      </p:to>
                                    </p:set>
                                    <p:animEffect transition="in" filter="blinds(horizontal)">
                                      <p:cBhvr>
                                        <p:cTn id="24" dur="500"/>
                                        <p:tgtEl>
                                          <p:spTgt spid="15363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53603">
                                            <p:txEl>
                                              <p:pRg st="5" end="5"/>
                                            </p:txEl>
                                          </p:spTgt>
                                        </p:tgtEl>
                                        <p:attrNameLst>
                                          <p:attrName>style.visibility</p:attrName>
                                        </p:attrNameLst>
                                      </p:cBhvr>
                                      <p:to>
                                        <p:strVal val="visible"/>
                                      </p:to>
                                    </p:set>
                                    <p:animEffect transition="in" filter="blinds(horizontal)">
                                      <p:cBhvr>
                                        <p:cTn id="29" dur="500"/>
                                        <p:tgtEl>
                                          <p:spTgt spid="153603">
                                            <p:txEl>
                                              <p:pRg st="5" end="5"/>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53637"/>
                                        </p:tgtEl>
                                        <p:attrNameLst>
                                          <p:attrName>style.visibility</p:attrName>
                                        </p:attrNameLst>
                                      </p:cBhvr>
                                      <p:to>
                                        <p:strVal val="visible"/>
                                      </p:to>
                                    </p:set>
                                    <p:animEffect transition="in" filter="blinds(horizontal)">
                                      <p:cBhvr>
                                        <p:cTn id="32" dur="500"/>
                                        <p:tgtEl>
                                          <p:spTgt spid="1536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p:bldP spid="153636" grpId="0"/>
      <p:bldP spid="153637" grpId="0"/>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幻灯片编号占位符 5">
            <a:extLst>
              <a:ext uri="{FF2B5EF4-FFF2-40B4-BE49-F238E27FC236}">
                <a16:creationId xmlns:a16="http://schemas.microsoft.com/office/drawing/2014/main" id="{2626A503-0343-212E-1E4F-D6D90FAA228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9A66AD-3138-4E1F-BB80-24923906E2B7}" type="slidenum">
              <a:rPr lang="zh-CN" altLang="en-US"/>
              <a:pPr/>
              <a:t>131</a:t>
            </a:fld>
            <a:endParaRPr lang="zh-CN" altLang="en-US"/>
          </a:p>
        </p:txBody>
      </p:sp>
      <p:sp>
        <p:nvSpPr>
          <p:cNvPr id="19458" name="Rectangle 2">
            <a:extLst>
              <a:ext uri="{FF2B5EF4-FFF2-40B4-BE49-F238E27FC236}">
                <a16:creationId xmlns:a16="http://schemas.microsoft.com/office/drawing/2014/main" id="{8290B490-083E-5B79-E6BE-CC94535D2772}"/>
              </a:ext>
            </a:extLst>
          </p:cNvPr>
          <p:cNvSpPr>
            <a:spLocks noGrp="1" noChangeArrowheads="1"/>
          </p:cNvSpPr>
          <p:nvPr>
            <p:ph type="title"/>
          </p:nvPr>
        </p:nvSpPr>
        <p:spPr>
          <a:xfrm>
            <a:off x="685800" y="390525"/>
            <a:ext cx="7772400" cy="842963"/>
          </a:xfrm>
        </p:spPr>
        <p:txBody>
          <a:bodyPr/>
          <a:lstStyle/>
          <a:p>
            <a:r>
              <a:rPr lang="zh-CN" altLang="en-US" sz="2800">
                <a:solidFill>
                  <a:srgbClr val="800000"/>
                </a:solidFill>
                <a:latin typeface="黑体" panose="02010609060101010101" pitchFamily="49" charset="-122"/>
                <a:ea typeface="黑体" panose="02010609060101010101" pitchFamily="49" charset="-122"/>
              </a:rPr>
              <a:t>案例</a:t>
            </a:r>
            <a:r>
              <a:rPr lang="zh-CN" altLang="zh-CN" sz="2800">
                <a:solidFill>
                  <a:srgbClr val="800000"/>
                </a:solidFill>
                <a:latin typeface="黑体" panose="02010609060101010101" pitchFamily="49" charset="-122"/>
                <a:ea typeface="黑体" panose="02010609060101010101" pitchFamily="49" charset="-122"/>
              </a:rPr>
              <a:t>2</a:t>
            </a:r>
            <a:endParaRPr lang="en-US" altLang="zh-CN" sz="2800" b="1">
              <a:latin typeface="Times New Roman" panose="02020603050405020304" pitchFamily="18" charset="0"/>
            </a:endParaRPr>
          </a:p>
        </p:txBody>
      </p:sp>
      <p:sp>
        <p:nvSpPr>
          <p:cNvPr id="154627" name="Rectangle 3">
            <a:extLst>
              <a:ext uri="{FF2B5EF4-FFF2-40B4-BE49-F238E27FC236}">
                <a16:creationId xmlns:a16="http://schemas.microsoft.com/office/drawing/2014/main" id="{2316EC1B-1D5A-EA3C-A9E3-86BA98B8F233}"/>
              </a:ext>
            </a:extLst>
          </p:cNvPr>
          <p:cNvSpPr>
            <a:spLocks noGrp="1" noChangeArrowheads="1"/>
          </p:cNvSpPr>
          <p:nvPr>
            <p:ph idx="1"/>
          </p:nvPr>
        </p:nvSpPr>
        <p:spPr>
          <a:xfrm>
            <a:off x="395288" y="1046163"/>
            <a:ext cx="7848600" cy="698500"/>
          </a:xfrm>
        </p:spPr>
        <p:txBody>
          <a:bodyPr/>
          <a:lstStyle/>
          <a:p>
            <a:pPr marL="0" indent="0">
              <a:spcBef>
                <a:spcPct val="0"/>
              </a:spcBef>
              <a:buFontTx/>
              <a:buNone/>
            </a:pPr>
            <a:r>
              <a:rPr lang="en-US" altLang="zh-CN" sz="2400">
                <a:latin typeface="Times New Roman" panose="02020603050405020304" pitchFamily="18" charset="0"/>
              </a:rPr>
              <a:t>Find the names of all instructors in the Physics department, along with the </a:t>
            </a:r>
            <a:r>
              <a:rPr lang="en-US" altLang="zh-CN" sz="2400" i="1">
                <a:latin typeface="Times New Roman" panose="02020603050405020304" pitchFamily="18" charset="0"/>
              </a:rPr>
              <a:t>course_id</a:t>
            </a:r>
            <a:r>
              <a:rPr lang="en-US" altLang="zh-CN" sz="2400">
                <a:latin typeface="Times New Roman" panose="02020603050405020304" pitchFamily="18" charset="0"/>
              </a:rPr>
              <a:t> of all courses they have taught</a:t>
            </a:r>
          </a:p>
          <a:p>
            <a:pPr marL="0" indent="0">
              <a:spcBef>
                <a:spcPct val="0"/>
              </a:spcBef>
              <a:buFontTx/>
              <a:buNone/>
            </a:pPr>
            <a:r>
              <a:rPr lang="zh-CN" altLang="en-US" sz="2400" b="1">
                <a:latin typeface="Times New Roman" panose="02020603050405020304" pitchFamily="18" charset="0"/>
              </a:rPr>
              <a:t>（找出物理学院的老师和他们所教授的课程）</a:t>
            </a:r>
            <a:endParaRPr lang="en-US" altLang="zh-CN" sz="2400" b="1">
              <a:latin typeface="Times New Roman" panose="02020603050405020304" pitchFamily="18" charset="0"/>
            </a:endParaRPr>
          </a:p>
          <a:p>
            <a:pPr marL="0" indent="0">
              <a:spcBef>
                <a:spcPct val="0"/>
              </a:spcBef>
              <a:buFontTx/>
              <a:buNone/>
            </a:pPr>
            <a:endParaRPr lang="en-US" altLang="zh-CN" sz="2400">
              <a:latin typeface="Times New Roman" panose="02020603050405020304" pitchFamily="18" charset="0"/>
            </a:endParaRPr>
          </a:p>
        </p:txBody>
      </p:sp>
      <p:sp>
        <p:nvSpPr>
          <p:cNvPr id="19460" name="Text Box 4">
            <a:extLst>
              <a:ext uri="{FF2B5EF4-FFF2-40B4-BE49-F238E27FC236}">
                <a16:creationId xmlns:a16="http://schemas.microsoft.com/office/drawing/2014/main" id="{7B685E25-7BE1-B9E7-2BBF-C51598656118}"/>
              </a:ext>
            </a:extLst>
          </p:cNvPr>
          <p:cNvSpPr txBox="1">
            <a:spLocks noChangeArrowheads="1"/>
          </p:cNvSpPr>
          <p:nvPr/>
        </p:nvSpPr>
        <p:spPr bwMode="auto">
          <a:xfrm>
            <a:off x="-55563" y="2136775"/>
            <a:ext cx="8661401"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rgbClr val="428E5B"/>
                </a:solidFill>
                <a:latin typeface="Tahoma" panose="020B0604030504040204" pitchFamily="34" charset="0"/>
                <a:ea typeface="宋体" panose="02010600030101010101" pitchFamily="2" charset="-122"/>
              </a:defRPr>
            </a:lvl1pPr>
            <a:lvl2pPr marL="793750" indent="-336550">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lvl="1" eaLnBrk="0" hangingPunct="0">
              <a:buClr>
                <a:schemeClr val="hlink"/>
              </a:buClr>
              <a:buSzPct val="80000"/>
              <a:buFont typeface="Monotype Sorts" pitchFamily="2" charset="2"/>
              <a:buChar char="l"/>
            </a:pPr>
            <a:r>
              <a:rPr lang="en-US" altLang="zh-CN" sz="1800">
                <a:solidFill>
                  <a:schemeClr val="tx1"/>
                </a:solidFill>
                <a:latin typeface="Helvetica" panose="020B0604020202020204" pitchFamily="34" charset="0"/>
              </a:rPr>
              <a:t>Query 1    </a:t>
            </a:r>
            <a:r>
              <a:rPr lang="en-US" altLang="zh-CN" sz="1800">
                <a:solidFill>
                  <a:srgbClr val="2A2A39"/>
                </a:solidFill>
                <a:latin typeface="宋体" panose="02010600030101010101" pitchFamily="2" charset="-122"/>
              </a:rPr>
              <a:t> (</a:t>
            </a:r>
            <a:r>
              <a:rPr lang="zh-CN" altLang="en-US" sz="1800">
                <a:solidFill>
                  <a:srgbClr val="2A2A39"/>
                </a:solidFill>
                <a:latin typeface="宋体" panose="02010600030101010101" pitchFamily="2" charset="-122"/>
              </a:rPr>
              <a:t>方式</a:t>
            </a:r>
            <a:r>
              <a:rPr lang="en-US" altLang="zh-CN" sz="1800">
                <a:solidFill>
                  <a:srgbClr val="2A2A39"/>
                </a:solidFill>
                <a:latin typeface="宋体" panose="02010600030101010101" pitchFamily="2" charset="-122"/>
              </a:rPr>
              <a:t>1)</a:t>
            </a:r>
            <a:br>
              <a:rPr lang="en-US" altLang="zh-CN" sz="1800">
                <a:solidFill>
                  <a:srgbClr val="2A2A39"/>
                </a:solidFill>
                <a:latin typeface="宋体" panose="02010600030101010101" pitchFamily="2" charset="-122"/>
              </a:rPr>
            </a:br>
            <a:r>
              <a:rPr lang="en-US" altLang="zh-CN">
                <a:solidFill>
                  <a:schemeClr val="tx1"/>
                </a:solidFill>
                <a:latin typeface="Helvetica" panose="020B0604020202020204" pitchFamily="34" charset="0"/>
              </a:rPr>
              <a:t>  </a:t>
            </a:r>
            <a:r>
              <a:rPr lang="en-US" altLang="zh-CN" sz="2400">
                <a:solidFill>
                  <a:srgbClr val="0066FF"/>
                </a:solidFill>
                <a:latin typeface="Helvetica" panose="020B0604020202020204" pitchFamily="34" charset="0"/>
                <a:sym typeface="Symbol" panose="05050102010706020507" pitchFamily="18" charset="2"/>
              </a:rPr>
              <a:t></a:t>
            </a:r>
            <a:r>
              <a:rPr lang="en-US" altLang="zh-CN" sz="2400" i="1" baseline="-25000">
                <a:solidFill>
                  <a:srgbClr val="0066FF"/>
                </a:solidFill>
                <a:latin typeface="Helvetica" panose="020B0604020202020204" pitchFamily="34" charset="0"/>
                <a:sym typeface="Symbol" panose="05050102010706020507" pitchFamily="18" charset="2"/>
              </a:rPr>
              <a:t>instructor.ID,course_id</a:t>
            </a:r>
            <a:r>
              <a:rPr lang="en-US" altLang="zh-CN" sz="2400" baseline="-25000">
                <a:solidFill>
                  <a:srgbClr val="0066FF"/>
                </a:solidFill>
                <a:latin typeface="Helvetica" panose="020B0604020202020204" pitchFamily="34" charset="0"/>
                <a:sym typeface="Symbol" panose="05050102010706020507" pitchFamily="18" charset="2"/>
              </a:rPr>
              <a:t> </a:t>
            </a:r>
            <a:r>
              <a:rPr lang="en-US" altLang="zh-CN" sz="2400">
                <a:solidFill>
                  <a:srgbClr val="0066FF"/>
                </a:solidFill>
                <a:latin typeface="Helvetica" panose="020B0604020202020204" pitchFamily="34" charset="0"/>
                <a:sym typeface="Symbol" panose="05050102010706020507" pitchFamily="18" charset="2"/>
              </a:rPr>
              <a:t>(</a:t>
            </a:r>
            <a:r>
              <a:rPr lang="en-US" altLang="zh-CN" sz="2400" i="1" baseline="-25000">
                <a:solidFill>
                  <a:srgbClr val="0066FF"/>
                </a:solidFill>
                <a:latin typeface="Helvetica" panose="020B0604020202020204" pitchFamily="34" charset="0"/>
                <a:sym typeface="Symbol" panose="05050102010706020507" pitchFamily="18" charset="2"/>
              </a:rPr>
              <a:t>dept_name=“</a:t>
            </a:r>
            <a:r>
              <a:rPr lang="en-US" altLang="zh-CN" sz="2400" baseline="-25000">
                <a:solidFill>
                  <a:srgbClr val="0066FF"/>
                </a:solidFill>
                <a:latin typeface="Helvetica" panose="020B0604020202020204" pitchFamily="34" charset="0"/>
                <a:sym typeface="Symbol" panose="05050102010706020507" pitchFamily="18" charset="2"/>
              </a:rPr>
              <a:t>Physics”</a:t>
            </a:r>
            <a:r>
              <a:rPr lang="en-US" altLang="zh-CN" sz="2800" baseline="-25000">
                <a:solidFill>
                  <a:srgbClr val="0066FF"/>
                </a:solidFill>
                <a:latin typeface="Helvetica" panose="020B0604020202020204" pitchFamily="34" charset="0"/>
                <a:sym typeface="Symbol" panose="05050102010706020507" pitchFamily="18" charset="2"/>
              </a:rPr>
              <a:t> </a:t>
            </a:r>
            <a:r>
              <a:rPr lang="en-US" altLang="zh-CN" sz="2400">
                <a:solidFill>
                  <a:srgbClr val="0066FF"/>
                </a:solidFill>
                <a:latin typeface="Helvetica" panose="020B0604020202020204" pitchFamily="34" charset="0"/>
                <a:sym typeface="Symbol" panose="05050102010706020507" pitchFamily="18" charset="2"/>
              </a:rPr>
              <a:t>(</a:t>
            </a:r>
            <a:br>
              <a:rPr lang="en-US" altLang="zh-CN" sz="2400">
                <a:solidFill>
                  <a:srgbClr val="0066FF"/>
                </a:solidFill>
                <a:latin typeface="Helvetica" panose="020B0604020202020204" pitchFamily="34" charset="0"/>
                <a:sym typeface="Symbol" panose="05050102010706020507" pitchFamily="18" charset="2"/>
              </a:rPr>
            </a:br>
            <a:r>
              <a:rPr lang="en-US" altLang="zh-CN" sz="2400">
                <a:solidFill>
                  <a:srgbClr val="0066FF"/>
                </a:solidFill>
                <a:latin typeface="Helvetica" panose="020B0604020202020204" pitchFamily="34" charset="0"/>
                <a:sym typeface="Symbol" panose="05050102010706020507" pitchFamily="18" charset="2"/>
              </a:rPr>
              <a:t>        </a:t>
            </a:r>
            <a:r>
              <a:rPr lang="en-US" altLang="zh-CN" sz="2400" i="1" baseline="-25000">
                <a:solidFill>
                  <a:srgbClr val="0066FF"/>
                </a:solidFill>
                <a:latin typeface="Helvetica" panose="020B0604020202020204" pitchFamily="34" charset="0"/>
                <a:sym typeface="Symbol" panose="05050102010706020507" pitchFamily="18" charset="2"/>
              </a:rPr>
              <a:t>instructor.ID=teaches.ID</a:t>
            </a:r>
            <a:r>
              <a:rPr lang="en-US" altLang="zh-CN" sz="2400">
                <a:solidFill>
                  <a:srgbClr val="0066FF"/>
                </a:solidFill>
                <a:latin typeface="Helvetica" panose="020B0604020202020204" pitchFamily="34" charset="0"/>
                <a:sym typeface="Symbol" panose="05050102010706020507" pitchFamily="18" charset="2"/>
              </a:rPr>
              <a:t> </a:t>
            </a:r>
            <a:r>
              <a:rPr lang="en-US" altLang="zh-CN" sz="2000">
                <a:solidFill>
                  <a:srgbClr val="0066FF"/>
                </a:solidFill>
                <a:latin typeface="Helvetica" panose="020B0604020202020204" pitchFamily="34" charset="0"/>
                <a:sym typeface="Symbol" panose="05050102010706020507" pitchFamily="18" charset="2"/>
              </a:rPr>
              <a:t>(</a:t>
            </a:r>
            <a:r>
              <a:rPr lang="en-US" altLang="zh-CN" sz="2000" i="1">
                <a:solidFill>
                  <a:srgbClr val="0066FF"/>
                </a:solidFill>
                <a:latin typeface="Helvetica" panose="020B0604020202020204" pitchFamily="34" charset="0"/>
                <a:sym typeface="Symbol" panose="05050102010706020507" pitchFamily="18" charset="2"/>
              </a:rPr>
              <a:t>instructor</a:t>
            </a:r>
            <a:r>
              <a:rPr lang="en-US" altLang="zh-CN" sz="2000">
                <a:solidFill>
                  <a:srgbClr val="0066FF"/>
                </a:solidFill>
                <a:latin typeface="Helvetica" panose="020B0604020202020204" pitchFamily="34" charset="0"/>
                <a:sym typeface="Symbol" panose="05050102010706020507" pitchFamily="18" charset="2"/>
              </a:rPr>
              <a:t> x </a:t>
            </a:r>
            <a:r>
              <a:rPr lang="en-US" altLang="zh-CN" sz="2000" i="1">
                <a:solidFill>
                  <a:srgbClr val="0066FF"/>
                </a:solidFill>
                <a:latin typeface="Helvetica" panose="020B0604020202020204" pitchFamily="34" charset="0"/>
                <a:sym typeface="Symbol" panose="05050102010706020507" pitchFamily="18" charset="2"/>
              </a:rPr>
              <a:t>teaches</a:t>
            </a:r>
            <a:r>
              <a:rPr lang="en-US" altLang="zh-CN" sz="2000">
                <a:solidFill>
                  <a:srgbClr val="0066FF"/>
                </a:solidFill>
                <a:latin typeface="Helvetica" panose="020B0604020202020204" pitchFamily="34" charset="0"/>
                <a:sym typeface="Symbol" panose="05050102010706020507" pitchFamily="18" charset="2"/>
              </a:rPr>
              <a:t>)))</a:t>
            </a:r>
            <a:endParaRPr lang="en-US" altLang="zh-CN" sz="1800">
              <a:solidFill>
                <a:srgbClr val="0066FF"/>
              </a:solidFill>
              <a:latin typeface="Helvetica" panose="020B0604020202020204" pitchFamily="34" charset="0"/>
              <a:sym typeface="Symbol" panose="05050102010706020507" pitchFamily="18" charset="2"/>
            </a:endParaRPr>
          </a:p>
          <a:p>
            <a:pPr eaLnBrk="0" hangingPunct="0"/>
            <a:endParaRPr lang="zh-CN" altLang="en-US" sz="1800" b="0">
              <a:solidFill>
                <a:srgbClr val="0066FF"/>
              </a:solidFill>
              <a:latin typeface="Helvetica" panose="020B0604020202020204" pitchFamily="34" charset="0"/>
            </a:endParaRPr>
          </a:p>
        </p:txBody>
      </p:sp>
      <p:sp>
        <p:nvSpPr>
          <p:cNvPr id="19461" name="Text Box 5">
            <a:extLst>
              <a:ext uri="{FF2B5EF4-FFF2-40B4-BE49-F238E27FC236}">
                <a16:creationId xmlns:a16="http://schemas.microsoft.com/office/drawing/2014/main" id="{27FFF0D1-7332-72C7-2BB7-BDC5A018B07B}"/>
              </a:ext>
            </a:extLst>
          </p:cNvPr>
          <p:cNvSpPr txBox="1">
            <a:spLocks noChangeArrowheads="1"/>
          </p:cNvSpPr>
          <p:nvPr/>
        </p:nvSpPr>
        <p:spPr bwMode="auto">
          <a:xfrm>
            <a:off x="-49213" y="3230563"/>
            <a:ext cx="8147051"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rgbClr val="428E5B"/>
                </a:solidFill>
                <a:latin typeface="Tahoma" panose="020B0604030504040204" pitchFamily="34" charset="0"/>
                <a:ea typeface="宋体" panose="02010600030101010101" pitchFamily="2" charset="-122"/>
              </a:defRPr>
            </a:lvl1pPr>
            <a:lvl2pPr marL="793750" indent="-336550">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lvl="1" eaLnBrk="0" hangingPunct="0">
              <a:buClr>
                <a:schemeClr val="hlink"/>
              </a:buClr>
              <a:buSzPct val="80000"/>
              <a:buFont typeface="Monotype Sorts" pitchFamily="2" charset="2"/>
              <a:buChar char="l"/>
            </a:pPr>
            <a:r>
              <a:rPr lang="en-US" altLang="zh-CN" sz="1800">
                <a:solidFill>
                  <a:schemeClr val="tx1"/>
                </a:solidFill>
                <a:latin typeface="Helvetica" panose="020B0604020202020204" pitchFamily="34" charset="0"/>
              </a:rPr>
              <a:t>Query 2</a:t>
            </a:r>
            <a:r>
              <a:rPr lang="zh-CN" altLang="en-US" sz="1800">
                <a:solidFill>
                  <a:schemeClr val="tx1"/>
                </a:solidFill>
                <a:latin typeface="Helvetica" panose="020B0604020202020204" pitchFamily="34" charset="0"/>
              </a:rPr>
              <a:t>＊</a:t>
            </a:r>
            <a:r>
              <a:rPr lang="en-US" altLang="zh-CN" sz="1800">
                <a:solidFill>
                  <a:schemeClr val="tx1"/>
                </a:solidFill>
                <a:latin typeface="Helvetica" panose="020B0604020202020204" pitchFamily="34" charset="0"/>
              </a:rPr>
              <a:t> </a:t>
            </a:r>
            <a:r>
              <a:rPr lang="en-US" altLang="zh-CN" sz="1800">
                <a:solidFill>
                  <a:srgbClr val="2A2A39"/>
                </a:solidFill>
                <a:latin typeface="宋体" panose="02010600030101010101" pitchFamily="2" charset="-122"/>
              </a:rPr>
              <a:t>(</a:t>
            </a:r>
            <a:r>
              <a:rPr lang="zh-CN" altLang="en-US" sz="1800">
                <a:solidFill>
                  <a:srgbClr val="2A2A39"/>
                </a:solidFill>
                <a:latin typeface="宋体" panose="02010600030101010101" pitchFamily="2" charset="-122"/>
              </a:rPr>
              <a:t>方式</a:t>
            </a:r>
            <a:r>
              <a:rPr lang="en-US" altLang="zh-CN" sz="1800">
                <a:solidFill>
                  <a:srgbClr val="2A2A39"/>
                </a:solidFill>
                <a:latin typeface="宋体" panose="02010600030101010101" pitchFamily="2" charset="-122"/>
              </a:rPr>
              <a:t>2) </a:t>
            </a:r>
            <a:br>
              <a:rPr lang="en-US" altLang="zh-CN" sz="1800">
                <a:solidFill>
                  <a:srgbClr val="2A2A39"/>
                </a:solidFill>
                <a:latin typeface="宋体" panose="02010600030101010101" pitchFamily="2" charset="-122"/>
              </a:rPr>
            </a:br>
            <a:r>
              <a:rPr lang="en-US" altLang="zh-CN" sz="2400">
                <a:solidFill>
                  <a:srgbClr val="2A2A39"/>
                </a:solidFill>
                <a:latin typeface="Helvetica" panose="020B0604020202020204" pitchFamily="34" charset="0"/>
                <a:sym typeface="Symbol" panose="05050102010706020507" pitchFamily="18" charset="2"/>
              </a:rPr>
              <a:t></a:t>
            </a:r>
            <a:r>
              <a:rPr lang="en-US" altLang="zh-CN" sz="2400" i="1" baseline="-25000">
                <a:solidFill>
                  <a:srgbClr val="2A2A39"/>
                </a:solidFill>
                <a:latin typeface="Helvetica" panose="020B0604020202020204" pitchFamily="34" charset="0"/>
                <a:sym typeface="Symbol" panose="05050102010706020507" pitchFamily="18" charset="2"/>
              </a:rPr>
              <a:t>instructor.ID,course_id</a:t>
            </a:r>
            <a:r>
              <a:rPr lang="en-US" altLang="zh-CN" sz="2800" baseline="-25000">
                <a:solidFill>
                  <a:srgbClr val="2A2A39"/>
                </a:solidFill>
                <a:latin typeface="Helvetica" panose="020B0604020202020204" pitchFamily="34" charset="0"/>
                <a:sym typeface="Symbol" panose="05050102010706020507" pitchFamily="18" charset="2"/>
              </a:rPr>
              <a:t> </a:t>
            </a:r>
            <a:r>
              <a:rPr lang="en-US" altLang="zh-CN" sz="2400">
                <a:solidFill>
                  <a:srgbClr val="2A2A39"/>
                </a:solidFill>
                <a:latin typeface="Helvetica" panose="020B0604020202020204" pitchFamily="34" charset="0"/>
                <a:sym typeface="Symbol" panose="05050102010706020507" pitchFamily="18" charset="2"/>
              </a:rPr>
              <a:t>(</a:t>
            </a:r>
            <a:r>
              <a:rPr lang="en-US" altLang="zh-CN" sz="2400" i="1" baseline="-25000">
                <a:solidFill>
                  <a:srgbClr val="2A2A39"/>
                </a:solidFill>
                <a:latin typeface="Helvetica" panose="020B0604020202020204" pitchFamily="34" charset="0"/>
                <a:sym typeface="Symbol" panose="05050102010706020507" pitchFamily="18" charset="2"/>
              </a:rPr>
              <a:t>instructor.ID=teaches.ID</a:t>
            </a:r>
            <a:r>
              <a:rPr lang="en-US" altLang="zh-CN" sz="2800" baseline="-25000">
                <a:solidFill>
                  <a:srgbClr val="2A2A39"/>
                </a:solidFill>
                <a:latin typeface="Helvetica" panose="020B0604020202020204" pitchFamily="34" charset="0"/>
                <a:sym typeface="Symbol" panose="05050102010706020507" pitchFamily="18" charset="2"/>
              </a:rPr>
              <a:t> </a:t>
            </a:r>
            <a:r>
              <a:rPr lang="en-US" altLang="zh-CN" sz="2400">
                <a:solidFill>
                  <a:srgbClr val="2A2A39"/>
                </a:solidFill>
                <a:latin typeface="Helvetica" panose="020B0604020202020204" pitchFamily="34" charset="0"/>
                <a:sym typeface="Symbol" panose="05050102010706020507" pitchFamily="18" charset="2"/>
              </a:rPr>
              <a:t>(</a:t>
            </a:r>
            <a:br>
              <a:rPr lang="en-US" altLang="zh-CN" sz="2400">
                <a:solidFill>
                  <a:srgbClr val="2A2A39"/>
                </a:solidFill>
                <a:latin typeface="Helvetica" panose="020B0604020202020204" pitchFamily="34" charset="0"/>
                <a:sym typeface="Symbol" panose="05050102010706020507" pitchFamily="18" charset="2"/>
              </a:rPr>
            </a:br>
            <a:r>
              <a:rPr lang="en-US" altLang="zh-CN" sz="2400">
                <a:solidFill>
                  <a:srgbClr val="2A2A39"/>
                </a:solidFill>
                <a:latin typeface="Helvetica" panose="020B0604020202020204" pitchFamily="34" charset="0"/>
                <a:sym typeface="Symbol" panose="05050102010706020507" pitchFamily="18" charset="2"/>
              </a:rPr>
              <a:t> </a:t>
            </a:r>
            <a:r>
              <a:rPr lang="en-US" altLang="zh-CN" sz="2400" i="1" baseline="-25000">
                <a:solidFill>
                  <a:srgbClr val="2A2A39"/>
                </a:solidFill>
                <a:latin typeface="Helvetica" panose="020B0604020202020204" pitchFamily="34" charset="0"/>
                <a:sym typeface="Symbol" panose="05050102010706020507" pitchFamily="18" charset="2"/>
              </a:rPr>
              <a:t>dept_name=“</a:t>
            </a:r>
            <a:r>
              <a:rPr lang="en-US" altLang="zh-CN" sz="2400" baseline="-25000">
                <a:solidFill>
                  <a:srgbClr val="2A2A39"/>
                </a:solidFill>
                <a:latin typeface="Helvetica" panose="020B0604020202020204" pitchFamily="34" charset="0"/>
                <a:sym typeface="Symbol" panose="05050102010706020507" pitchFamily="18" charset="2"/>
              </a:rPr>
              <a:t>Physics”</a:t>
            </a:r>
            <a:r>
              <a:rPr lang="en-US" altLang="zh-CN" sz="2400">
                <a:solidFill>
                  <a:srgbClr val="2A2A39"/>
                </a:solidFill>
                <a:latin typeface="Helvetica" panose="020B0604020202020204" pitchFamily="34" charset="0"/>
                <a:sym typeface="Symbol" panose="05050102010706020507" pitchFamily="18" charset="2"/>
              </a:rPr>
              <a:t> </a:t>
            </a:r>
            <a:r>
              <a:rPr lang="en-US" altLang="zh-CN" sz="2000">
                <a:solidFill>
                  <a:srgbClr val="2A2A39"/>
                </a:solidFill>
                <a:latin typeface="Helvetica" panose="020B0604020202020204" pitchFamily="34" charset="0"/>
                <a:sym typeface="Symbol" panose="05050102010706020507" pitchFamily="18" charset="2"/>
              </a:rPr>
              <a:t>(</a:t>
            </a:r>
            <a:r>
              <a:rPr lang="en-US" altLang="zh-CN" sz="2000" i="1">
                <a:solidFill>
                  <a:srgbClr val="2A2A39"/>
                </a:solidFill>
                <a:latin typeface="Helvetica" panose="020B0604020202020204" pitchFamily="34" charset="0"/>
                <a:sym typeface="Symbol" panose="05050102010706020507" pitchFamily="18" charset="2"/>
              </a:rPr>
              <a:t>instructor)</a:t>
            </a:r>
            <a:r>
              <a:rPr lang="en-US" altLang="zh-CN" sz="2000">
                <a:solidFill>
                  <a:srgbClr val="2A2A39"/>
                </a:solidFill>
                <a:latin typeface="Helvetica" panose="020B0604020202020204" pitchFamily="34" charset="0"/>
                <a:sym typeface="Symbol" panose="05050102010706020507" pitchFamily="18" charset="2"/>
              </a:rPr>
              <a:t> x </a:t>
            </a:r>
            <a:r>
              <a:rPr lang="en-US" altLang="zh-CN" sz="2000" i="1">
                <a:solidFill>
                  <a:srgbClr val="2A2A39"/>
                </a:solidFill>
                <a:latin typeface="Helvetica" panose="020B0604020202020204" pitchFamily="34" charset="0"/>
                <a:sym typeface="Symbol" panose="05050102010706020507" pitchFamily="18" charset="2"/>
              </a:rPr>
              <a:t>teaches</a:t>
            </a:r>
            <a:r>
              <a:rPr lang="en-US" altLang="zh-CN" sz="2000">
                <a:solidFill>
                  <a:srgbClr val="2A2A39"/>
                </a:solidFill>
                <a:latin typeface="Helvetica" panose="020B0604020202020204" pitchFamily="34" charset="0"/>
                <a:sym typeface="Symbol" panose="05050102010706020507" pitchFamily="18" charset="2"/>
              </a:rPr>
              <a:t>))</a:t>
            </a:r>
            <a:endParaRPr lang="en-US" altLang="zh-CN" sz="1800">
              <a:solidFill>
                <a:srgbClr val="2A2A39"/>
              </a:solidFill>
              <a:latin typeface="Helvetica" panose="020B0604020202020204" pitchFamily="34" charset="0"/>
              <a:sym typeface="Symbol" panose="05050102010706020507" pitchFamily="18" charset="2"/>
            </a:endParaRPr>
          </a:p>
          <a:p>
            <a:pPr eaLnBrk="0" hangingPunct="0"/>
            <a:endParaRPr lang="zh-CN" altLang="en-US" sz="1800" b="0">
              <a:solidFill>
                <a:srgbClr val="0066FF"/>
              </a:solidFill>
              <a:latin typeface="Helvetica" panose="020B0604020202020204" pitchFamily="34" charset="0"/>
            </a:endParaRPr>
          </a:p>
        </p:txBody>
      </p:sp>
      <p:grpSp>
        <p:nvGrpSpPr>
          <p:cNvPr id="19462" name="Group 6">
            <a:extLst>
              <a:ext uri="{FF2B5EF4-FFF2-40B4-BE49-F238E27FC236}">
                <a16:creationId xmlns:a16="http://schemas.microsoft.com/office/drawing/2014/main" id="{AE32590D-821F-177B-C371-6FCBAB39DF1D}"/>
              </a:ext>
            </a:extLst>
          </p:cNvPr>
          <p:cNvGrpSpPr>
            <a:grpSpLocks/>
          </p:cNvGrpSpPr>
          <p:nvPr/>
        </p:nvGrpSpPr>
        <p:grpSpPr bwMode="auto">
          <a:xfrm>
            <a:off x="911225" y="4416425"/>
            <a:ext cx="3411538" cy="2052638"/>
            <a:chOff x="862" y="2916"/>
            <a:chExt cx="1927" cy="1100"/>
          </a:xfrm>
        </p:grpSpPr>
        <p:sp>
          <p:nvSpPr>
            <p:cNvPr id="19463" name="Rectangle 7">
              <a:extLst>
                <a:ext uri="{FF2B5EF4-FFF2-40B4-BE49-F238E27FC236}">
                  <a16:creationId xmlns:a16="http://schemas.microsoft.com/office/drawing/2014/main" id="{A0B8FBBB-C7FC-B49F-8FA1-5A1F7B8CF1DF}"/>
                </a:ext>
              </a:extLst>
            </p:cNvPr>
            <p:cNvSpPr>
              <a:spLocks noChangeArrowheads="1"/>
            </p:cNvSpPr>
            <p:nvPr/>
          </p:nvSpPr>
          <p:spPr bwMode="auto">
            <a:xfrm>
              <a:off x="862" y="2916"/>
              <a:ext cx="6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en-US" altLang="zh-CN" b="0">
                  <a:latin typeface="Times New Roman" panose="02020603050405020304" pitchFamily="18" charset="0"/>
                </a:rPr>
                <a:t>instructor</a:t>
              </a:r>
            </a:p>
          </p:txBody>
        </p:sp>
        <p:pic>
          <p:nvPicPr>
            <p:cNvPr id="19464" name="Picture 3" descr="2">
              <a:extLst>
                <a:ext uri="{FF2B5EF4-FFF2-40B4-BE49-F238E27FC236}">
                  <a16:creationId xmlns:a16="http://schemas.microsoft.com/office/drawing/2014/main" id="{2101F591-613C-F007-23DB-2FE73FAF93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 y="3090"/>
              <a:ext cx="1905" cy="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5" name="Group 11">
            <a:extLst>
              <a:ext uri="{FF2B5EF4-FFF2-40B4-BE49-F238E27FC236}">
                <a16:creationId xmlns:a16="http://schemas.microsoft.com/office/drawing/2014/main" id="{AB37ACBC-30E9-D877-D53B-39C0086427FE}"/>
              </a:ext>
            </a:extLst>
          </p:cNvPr>
          <p:cNvGrpSpPr>
            <a:grpSpLocks/>
          </p:cNvGrpSpPr>
          <p:nvPr/>
        </p:nvGrpSpPr>
        <p:grpSpPr bwMode="auto">
          <a:xfrm>
            <a:off x="5824538" y="3259138"/>
            <a:ext cx="3214687" cy="3209925"/>
            <a:chOff x="3565" y="1992"/>
            <a:chExt cx="1832" cy="1801"/>
          </a:xfrm>
        </p:grpSpPr>
        <p:pic>
          <p:nvPicPr>
            <p:cNvPr id="19466" name="Picture 3" descr="2">
              <a:extLst>
                <a:ext uri="{FF2B5EF4-FFF2-40B4-BE49-F238E27FC236}">
                  <a16:creationId xmlns:a16="http://schemas.microsoft.com/office/drawing/2014/main" id="{94E4AB71-7740-7E83-AFBD-69BD4EF429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5" y="2136"/>
              <a:ext cx="1792" cy="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Rectangle 10">
              <a:extLst>
                <a:ext uri="{FF2B5EF4-FFF2-40B4-BE49-F238E27FC236}">
                  <a16:creationId xmlns:a16="http://schemas.microsoft.com/office/drawing/2014/main" id="{67EB0E93-7EE2-5B0A-96BC-D3CEF03A29EE}"/>
                </a:ext>
              </a:extLst>
            </p:cNvPr>
            <p:cNvSpPr>
              <a:spLocks noChangeArrowheads="1"/>
            </p:cNvSpPr>
            <p:nvPr/>
          </p:nvSpPr>
          <p:spPr bwMode="auto">
            <a:xfrm>
              <a:off x="3565" y="1992"/>
              <a:ext cx="49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en-US" altLang="zh-CN" b="0">
                  <a:latin typeface="Times New Roman" panose="02020603050405020304" pitchFamily="18" charset="0"/>
                </a:rPr>
                <a:t>teaches</a:t>
              </a:r>
            </a:p>
          </p:txBody>
        </p:sp>
      </p:grpSp>
      <p:sp>
        <p:nvSpPr>
          <p:cNvPr id="19468" name="AutoShape 5">
            <a:extLst>
              <a:ext uri="{FF2B5EF4-FFF2-40B4-BE49-F238E27FC236}">
                <a16:creationId xmlns:a16="http://schemas.microsoft.com/office/drawing/2014/main" id="{9E65B694-85EB-FCA0-DC59-9FB542266F8B}"/>
              </a:ext>
            </a:extLst>
          </p:cNvPr>
          <p:cNvSpPr>
            <a:spLocks noChangeArrowheads="1"/>
          </p:cNvSpPr>
          <p:nvPr/>
        </p:nvSpPr>
        <p:spPr bwMode="auto">
          <a:xfrm>
            <a:off x="6005513" y="2151063"/>
            <a:ext cx="2765425" cy="769937"/>
          </a:xfrm>
          <a:prstGeom prst="cloudCallout">
            <a:avLst>
              <a:gd name="adj1" fmla="val 50236"/>
              <a:gd name="adj2" fmla="val 66708"/>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＊这两个复合运算的结果是什么</a:t>
            </a:r>
            <a:r>
              <a:rPr lang="zh-CN" altLang="zh-CN">
                <a:solidFill>
                  <a:srgbClr val="2A2A39"/>
                </a:solidFill>
              </a:rPr>
              <a:t>？ </a:t>
            </a:r>
            <a:endParaRPr lang="zh-CN" altLang="en-US">
              <a:solidFill>
                <a:srgbClr val="2A2A39"/>
              </a:solidFill>
            </a:endParaRPr>
          </a:p>
        </p:txBody>
      </p:sp>
      <p:sp>
        <p:nvSpPr>
          <p:cNvPr id="19469" name="矩形 15">
            <a:extLst>
              <a:ext uri="{FF2B5EF4-FFF2-40B4-BE49-F238E27FC236}">
                <a16:creationId xmlns:a16="http://schemas.microsoft.com/office/drawing/2014/main" id="{AB3365DF-165E-6FF7-6D94-7A153365C5F4}"/>
              </a:ext>
            </a:extLst>
          </p:cNvPr>
          <p:cNvSpPr>
            <a:spLocks noChangeArrowheads="1"/>
          </p:cNvSpPr>
          <p:nvPr/>
        </p:nvSpPr>
        <p:spPr bwMode="auto">
          <a:xfrm>
            <a:off x="5918200" y="122238"/>
            <a:ext cx="2954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.2 </a:t>
            </a:r>
            <a:r>
              <a:rPr lang="zh-CN" altLang="en-US" sz="2400">
                <a:solidFill>
                  <a:srgbClr val="800000"/>
                </a:solidFill>
                <a:ea typeface="黑体" panose="02010609060101010101" pitchFamily="49" charset="-122"/>
              </a:rPr>
              <a:t>基本运算的复合</a:t>
            </a:r>
            <a:endParaRPr lang="en-US" altLang="zh-CN" sz="2400">
              <a:solidFill>
                <a:srgbClr val="8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blinds(horizontal)">
                                      <p:cBhvr>
                                        <p:cTn id="7" dur="500"/>
                                        <p:tgtEl>
                                          <p:spTgt spid="154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4627">
                                            <p:txEl>
                                              <p:pRg st="1" end="1"/>
                                            </p:txEl>
                                          </p:spTgt>
                                        </p:tgtEl>
                                        <p:attrNameLst>
                                          <p:attrName>style.visibility</p:attrName>
                                        </p:attrNameLst>
                                      </p:cBhvr>
                                      <p:to>
                                        <p:strVal val="visible"/>
                                      </p:to>
                                    </p:set>
                                    <p:animEffect transition="in" filter="blinds(horizontal)">
                                      <p:cBhvr>
                                        <p:cTn id="12" dur="500"/>
                                        <p:tgtEl>
                                          <p:spTgt spid="1546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内容占位符 2">
            <a:extLst>
              <a:ext uri="{FF2B5EF4-FFF2-40B4-BE49-F238E27FC236}">
                <a16:creationId xmlns:a16="http://schemas.microsoft.com/office/drawing/2014/main" id="{A26FB72B-583C-9CCD-6058-27446DDD86D9}"/>
              </a:ext>
            </a:extLst>
          </p:cNvPr>
          <p:cNvSpPr>
            <a:spLocks noGrp="1" noChangeArrowheads="1"/>
          </p:cNvSpPr>
          <p:nvPr>
            <p:ph idx="1"/>
          </p:nvPr>
        </p:nvSpPr>
        <p:spPr/>
        <p:txBody>
          <a:bodyPr/>
          <a:lstStyle/>
          <a:p>
            <a:endParaRPr lang="zh-CN" altLang="en-US"/>
          </a:p>
        </p:txBody>
      </p:sp>
      <p:sp>
        <p:nvSpPr>
          <p:cNvPr id="21506" name="幻灯片编号占位符 3">
            <a:extLst>
              <a:ext uri="{FF2B5EF4-FFF2-40B4-BE49-F238E27FC236}">
                <a16:creationId xmlns:a16="http://schemas.microsoft.com/office/drawing/2014/main" id="{F5B9D754-A2F8-BB14-3F7F-EB7A33A116E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CDE131-B725-4573-A5E8-DC0E5360932D}" type="slidenum">
              <a:rPr lang="zh-CN" altLang="en-US"/>
              <a:pPr/>
              <a:t>132</a:t>
            </a:fld>
            <a:endParaRPr lang="zh-CN" altLang="en-US"/>
          </a:p>
        </p:txBody>
      </p:sp>
      <p:pic>
        <p:nvPicPr>
          <p:cNvPr id="21507" name="图片 4">
            <a:extLst>
              <a:ext uri="{FF2B5EF4-FFF2-40B4-BE49-F238E27FC236}">
                <a16:creationId xmlns:a16="http://schemas.microsoft.com/office/drawing/2014/main" id="{5FDEF1ED-9CD5-8AC4-E66B-6B5A188A9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61925"/>
            <a:ext cx="8178800"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图片 6">
            <a:extLst>
              <a:ext uri="{FF2B5EF4-FFF2-40B4-BE49-F238E27FC236}">
                <a16:creationId xmlns:a16="http://schemas.microsoft.com/office/drawing/2014/main" id="{375F4A48-8C2D-7D81-DC0E-522C545EE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4438650"/>
            <a:ext cx="86233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编号占位符 5">
            <a:extLst>
              <a:ext uri="{FF2B5EF4-FFF2-40B4-BE49-F238E27FC236}">
                <a16:creationId xmlns:a16="http://schemas.microsoft.com/office/drawing/2014/main" id="{97F5C949-7060-DA17-827A-963F72ABBF4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A7006E-4871-4DAA-8236-3506E93E3702}" type="slidenum">
              <a:rPr lang="zh-CN" altLang="en-US"/>
              <a:pPr/>
              <a:t>133</a:t>
            </a:fld>
            <a:endParaRPr lang="zh-CN" altLang="en-US"/>
          </a:p>
        </p:txBody>
      </p:sp>
      <p:sp>
        <p:nvSpPr>
          <p:cNvPr id="22530" name="Rectangle 2">
            <a:extLst>
              <a:ext uri="{FF2B5EF4-FFF2-40B4-BE49-F238E27FC236}">
                <a16:creationId xmlns:a16="http://schemas.microsoft.com/office/drawing/2014/main" id="{1F2D5C86-DA63-2E2A-FC32-4893D07CA86B}"/>
              </a:ext>
            </a:extLst>
          </p:cNvPr>
          <p:cNvSpPr>
            <a:spLocks noGrp="1" noChangeArrowheads="1"/>
          </p:cNvSpPr>
          <p:nvPr>
            <p:ph type="title"/>
          </p:nvPr>
        </p:nvSpPr>
        <p:spPr>
          <a:xfrm>
            <a:off x="1389063" y="941388"/>
            <a:ext cx="6838950" cy="842962"/>
          </a:xfrm>
        </p:spPr>
        <p:txBody>
          <a:bodyPr/>
          <a:lstStyle/>
          <a:p>
            <a:r>
              <a:rPr lang="zh-CN" altLang="en-US" sz="2400" b="1">
                <a:latin typeface="黑体" panose="02010609060101010101" pitchFamily="49" charset="-122"/>
                <a:ea typeface="黑体" panose="02010609060101010101" pitchFamily="49" charset="-122"/>
              </a:rPr>
              <a:t>（一）集合交运算</a:t>
            </a:r>
            <a:br>
              <a:rPr lang="en-US" altLang="zh-CN" sz="2000" b="1">
                <a:latin typeface="黑体" panose="02010609060101010101" pitchFamily="49" charset="-122"/>
                <a:ea typeface="黑体" panose="02010609060101010101" pitchFamily="49" charset="-122"/>
              </a:rPr>
            </a:br>
            <a:r>
              <a:rPr lang="en-US" altLang="zh-CN" sz="2000" b="1">
                <a:latin typeface="黑体" panose="02010609060101010101" pitchFamily="49" charset="-122"/>
                <a:ea typeface="黑体" panose="02010609060101010101" pitchFamily="49" charset="-122"/>
              </a:rPr>
              <a:t>(Set Intersection Operation)</a:t>
            </a:r>
            <a:endParaRPr lang="zh-CN" altLang="en-US" sz="2000">
              <a:solidFill>
                <a:schemeClr val="tx1"/>
              </a:solidFill>
              <a:latin typeface="黑体" panose="02010609060101010101" pitchFamily="49" charset="-122"/>
              <a:ea typeface="黑体" panose="02010609060101010101" pitchFamily="49" charset="-122"/>
            </a:endParaRPr>
          </a:p>
        </p:txBody>
      </p:sp>
      <p:sp>
        <p:nvSpPr>
          <p:cNvPr id="80899" name="Rectangle 3">
            <a:extLst>
              <a:ext uri="{FF2B5EF4-FFF2-40B4-BE49-F238E27FC236}">
                <a16:creationId xmlns:a16="http://schemas.microsoft.com/office/drawing/2014/main" id="{CBEB55FF-6480-CB9B-EF5F-DE98C9D231EB}"/>
              </a:ext>
            </a:extLst>
          </p:cNvPr>
          <p:cNvSpPr>
            <a:spLocks noGrp="1" noChangeArrowheads="1"/>
          </p:cNvSpPr>
          <p:nvPr>
            <p:ph idx="1"/>
          </p:nvPr>
        </p:nvSpPr>
        <p:spPr>
          <a:xfrm>
            <a:off x="1008063" y="3536950"/>
            <a:ext cx="7848600" cy="2381250"/>
          </a:xfrm>
        </p:spPr>
        <p:txBody>
          <a:bodyPr/>
          <a:lstStyle/>
          <a:p>
            <a:r>
              <a:rPr lang="zh-CN" altLang="en-US" sz="2000" b="1">
                <a:latin typeface="黑体" panose="02010609060101010101" pitchFamily="49" charset="-122"/>
                <a:ea typeface="黑体" panose="02010609060101010101" pitchFamily="49" charset="-122"/>
              </a:rPr>
              <a:t>形式化定义</a:t>
            </a:r>
            <a:r>
              <a:rPr lang="en-US" altLang="zh-CN" sz="2000" b="1">
                <a:latin typeface="黑体" panose="02010609060101010101" pitchFamily="49" charset="-122"/>
                <a:ea typeface="黑体" panose="02010609060101010101" pitchFamily="49" charset="-122"/>
              </a:rPr>
              <a:t>: </a:t>
            </a:r>
            <a:r>
              <a:rPr lang="en-US" altLang="zh-CN" sz="2000" b="1" i="1">
                <a:latin typeface="黑体" panose="02010609060101010101" pitchFamily="49" charset="-122"/>
                <a:ea typeface="黑体" panose="02010609060101010101" pitchFamily="49" charset="-122"/>
              </a:rPr>
              <a:t>r</a:t>
            </a:r>
            <a:r>
              <a:rPr lang="en-US" altLang="zh-CN" sz="2000" b="1">
                <a:latin typeface="黑体" panose="02010609060101010101" pitchFamily="49" charset="-122"/>
                <a:ea typeface="黑体" panose="02010609060101010101" pitchFamily="49" charset="-122"/>
              </a:rPr>
              <a:t> </a:t>
            </a:r>
            <a:r>
              <a:rPr lang="en-US" altLang="zh-CN" sz="2000" b="1">
                <a:latin typeface="黑体" panose="02010609060101010101" pitchFamily="49" charset="-122"/>
                <a:ea typeface="黑体" panose="02010609060101010101" pitchFamily="49" charset="-122"/>
                <a:sym typeface="Symbol" panose="05050102010706020507" pitchFamily="18" charset="2"/>
              </a:rPr>
              <a:t></a:t>
            </a:r>
            <a:r>
              <a:rPr lang="en-US" altLang="zh-CN" sz="2000" b="1">
                <a:latin typeface="黑体" panose="02010609060101010101" pitchFamily="49" charset="-122"/>
                <a:ea typeface="黑体" panose="02010609060101010101" pitchFamily="49" charset="-122"/>
              </a:rPr>
              <a:t> </a:t>
            </a:r>
            <a:r>
              <a:rPr lang="en-US" altLang="zh-CN" sz="2000" b="1" i="1">
                <a:latin typeface="黑体" panose="02010609060101010101" pitchFamily="49" charset="-122"/>
                <a:ea typeface="黑体" panose="02010609060101010101" pitchFamily="49" charset="-122"/>
              </a:rPr>
              <a:t>s</a:t>
            </a:r>
            <a:r>
              <a:rPr lang="en-US" altLang="zh-CN" sz="2000" b="1">
                <a:latin typeface="黑体" panose="02010609060101010101" pitchFamily="49" charset="-122"/>
                <a:ea typeface="黑体" panose="02010609060101010101" pitchFamily="49" charset="-122"/>
              </a:rPr>
              <a:t> = { </a:t>
            </a:r>
            <a:r>
              <a:rPr lang="en-US" altLang="zh-CN" sz="2000" b="1" i="1">
                <a:latin typeface="黑体" panose="02010609060101010101" pitchFamily="49" charset="-122"/>
                <a:ea typeface="黑体" panose="02010609060101010101" pitchFamily="49" charset="-122"/>
              </a:rPr>
              <a:t>t </a:t>
            </a:r>
            <a:r>
              <a:rPr lang="en-US" altLang="zh-CN" sz="2000" b="1">
                <a:latin typeface="黑体" panose="02010609060101010101" pitchFamily="49" charset="-122"/>
                <a:ea typeface="黑体" panose="02010609060101010101" pitchFamily="49" charset="-122"/>
              </a:rPr>
              <a:t>| </a:t>
            </a:r>
            <a:r>
              <a:rPr lang="en-US" altLang="zh-CN" sz="2000" b="1" i="1">
                <a:latin typeface="黑体" panose="02010609060101010101" pitchFamily="49" charset="-122"/>
                <a:ea typeface="黑体" panose="02010609060101010101" pitchFamily="49" charset="-122"/>
              </a:rPr>
              <a:t>t</a:t>
            </a:r>
            <a:r>
              <a:rPr lang="en-US" altLang="zh-CN" sz="2000" b="1">
                <a:latin typeface="黑体" panose="02010609060101010101" pitchFamily="49" charset="-122"/>
                <a:ea typeface="黑体" panose="02010609060101010101" pitchFamily="49" charset="-122"/>
              </a:rPr>
              <a:t> </a:t>
            </a:r>
            <a:r>
              <a:rPr lang="en-US" altLang="zh-CN" sz="2000" b="1">
                <a:latin typeface="黑体" panose="02010609060101010101" pitchFamily="49" charset="-122"/>
                <a:ea typeface="黑体" panose="02010609060101010101" pitchFamily="49" charset="-122"/>
                <a:sym typeface="Symbol" panose="05050102010706020507" pitchFamily="18" charset="2"/>
              </a:rPr>
              <a:t></a:t>
            </a:r>
            <a:r>
              <a:rPr lang="en-US" altLang="zh-CN" sz="2000" b="1">
                <a:latin typeface="黑体" panose="02010609060101010101" pitchFamily="49" charset="-122"/>
                <a:ea typeface="黑体" panose="02010609060101010101" pitchFamily="49" charset="-122"/>
              </a:rPr>
              <a:t> </a:t>
            </a:r>
            <a:r>
              <a:rPr lang="en-US" altLang="zh-CN" sz="2000" b="1" i="1">
                <a:latin typeface="黑体" panose="02010609060101010101" pitchFamily="49" charset="-122"/>
                <a:ea typeface="黑体" panose="02010609060101010101" pitchFamily="49" charset="-122"/>
              </a:rPr>
              <a:t>r</a:t>
            </a:r>
            <a:r>
              <a:rPr lang="en-US" altLang="zh-CN" sz="2000" b="1">
                <a:latin typeface="黑体" panose="02010609060101010101" pitchFamily="49" charset="-122"/>
                <a:ea typeface="黑体" panose="02010609060101010101" pitchFamily="49" charset="-122"/>
              </a:rPr>
              <a:t> and </a:t>
            </a:r>
            <a:r>
              <a:rPr lang="en-US" altLang="zh-CN" sz="2000" b="1" i="1">
                <a:latin typeface="黑体" panose="02010609060101010101" pitchFamily="49" charset="-122"/>
                <a:ea typeface="黑体" panose="02010609060101010101" pitchFamily="49" charset="-122"/>
              </a:rPr>
              <a:t>t</a:t>
            </a:r>
            <a:r>
              <a:rPr lang="en-US" altLang="zh-CN" sz="2000" b="1">
                <a:latin typeface="黑体" panose="02010609060101010101" pitchFamily="49" charset="-122"/>
                <a:ea typeface="黑体" panose="02010609060101010101" pitchFamily="49" charset="-122"/>
              </a:rPr>
              <a:t> </a:t>
            </a:r>
            <a:r>
              <a:rPr lang="en-US" altLang="zh-CN" sz="2000" b="1">
                <a:latin typeface="黑体" panose="02010609060101010101" pitchFamily="49" charset="-122"/>
                <a:ea typeface="黑体" panose="02010609060101010101" pitchFamily="49" charset="-122"/>
                <a:sym typeface="Symbol" panose="05050102010706020507" pitchFamily="18" charset="2"/>
              </a:rPr>
              <a:t></a:t>
            </a:r>
            <a:r>
              <a:rPr lang="en-US" altLang="zh-CN" sz="2000" b="1">
                <a:latin typeface="黑体" panose="02010609060101010101" pitchFamily="49" charset="-122"/>
                <a:ea typeface="黑体" panose="02010609060101010101" pitchFamily="49" charset="-122"/>
              </a:rPr>
              <a:t> </a:t>
            </a:r>
            <a:r>
              <a:rPr lang="en-US" altLang="zh-CN" sz="2000" b="1" i="1">
                <a:latin typeface="黑体" panose="02010609060101010101" pitchFamily="49" charset="-122"/>
                <a:ea typeface="黑体" panose="02010609060101010101" pitchFamily="49" charset="-122"/>
              </a:rPr>
              <a:t>s</a:t>
            </a:r>
            <a:r>
              <a:rPr lang="en-US" altLang="zh-CN" sz="2000" b="1">
                <a:latin typeface="黑体" panose="02010609060101010101" pitchFamily="49" charset="-122"/>
                <a:ea typeface="黑体" panose="02010609060101010101" pitchFamily="49" charset="-122"/>
              </a:rPr>
              <a:t> }</a:t>
            </a:r>
          </a:p>
          <a:p>
            <a:r>
              <a:rPr lang="zh-CN" altLang="en-US" sz="2000" b="1">
                <a:solidFill>
                  <a:srgbClr val="800000"/>
                </a:solidFill>
                <a:latin typeface="Times New Roman" panose="02020603050405020304" pitchFamily="18" charset="0"/>
                <a:ea typeface="黑体" panose="02010609060101010101" pitchFamily="49" charset="-122"/>
              </a:rPr>
              <a:t>限制条件</a:t>
            </a:r>
            <a:r>
              <a:rPr lang="en-US" altLang="zh-CN" sz="2000" b="1">
                <a:solidFill>
                  <a:srgbClr val="800000"/>
                </a:solidFill>
                <a:latin typeface="Times New Roman" panose="02020603050405020304" pitchFamily="18" charset="0"/>
                <a:ea typeface="黑体" panose="02010609060101010101" pitchFamily="49" charset="-122"/>
              </a:rPr>
              <a:t>(Assume)</a:t>
            </a:r>
            <a:r>
              <a:rPr lang="zh-CN" altLang="en-US" sz="2000" b="1">
                <a:solidFill>
                  <a:srgbClr val="800000"/>
                </a:solidFill>
                <a:latin typeface="Times New Roman" panose="02020603050405020304" pitchFamily="18" charset="0"/>
                <a:ea typeface="黑体" panose="02010609060101010101" pitchFamily="49" charset="-122"/>
              </a:rPr>
              <a:t>？</a:t>
            </a:r>
            <a:endParaRPr lang="en-US" altLang="zh-CN" sz="2000" b="1">
              <a:solidFill>
                <a:srgbClr val="800000"/>
              </a:solidFill>
              <a:latin typeface="Times New Roman" panose="02020603050405020304" pitchFamily="18" charset="0"/>
              <a:ea typeface="黑体" panose="02010609060101010101" pitchFamily="49" charset="-122"/>
            </a:endParaRPr>
          </a:p>
          <a:p>
            <a:pPr lvl="1"/>
            <a:r>
              <a:rPr lang="en-US" altLang="zh-CN" sz="1800" b="1" i="1">
                <a:solidFill>
                  <a:srgbClr val="2A2A39"/>
                </a:solidFill>
                <a:latin typeface="Times New Roman" panose="02020603050405020304" pitchFamily="18" charset="0"/>
                <a:ea typeface="黑体" panose="02010609060101010101" pitchFamily="49" charset="-122"/>
              </a:rPr>
              <a:t>r</a:t>
            </a:r>
            <a:r>
              <a:rPr lang="en-US" altLang="zh-CN" sz="1800" b="1">
                <a:solidFill>
                  <a:srgbClr val="2A2A39"/>
                </a:solidFill>
                <a:latin typeface="Times New Roman" panose="02020603050405020304" pitchFamily="18" charset="0"/>
                <a:ea typeface="黑体" panose="02010609060101010101" pitchFamily="49" charset="-122"/>
              </a:rPr>
              <a:t>, </a:t>
            </a:r>
            <a:r>
              <a:rPr lang="en-US" altLang="zh-CN" sz="1800" b="1" i="1">
                <a:solidFill>
                  <a:srgbClr val="2A2A39"/>
                </a:solidFill>
                <a:latin typeface="Times New Roman" panose="02020603050405020304" pitchFamily="18" charset="0"/>
                <a:ea typeface="黑体" panose="02010609060101010101" pitchFamily="49" charset="-122"/>
              </a:rPr>
              <a:t>s</a:t>
            </a:r>
            <a:r>
              <a:rPr lang="en-US" altLang="zh-CN" sz="1800" b="1">
                <a:solidFill>
                  <a:srgbClr val="2A2A39"/>
                </a:solidFill>
                <a:latin typeface="Times New Roman" panose="02020603050405020304" pitchFamily="18" charset="0"/>
                <a:ea typeface="黑体" panose="02010609060101010101" pitchFamily="49" charset="-122"/>
              </a:rPr>
              <a:t> have the </a:t>
            </a:r>
            <a:r>
              <a:rPr lang="en-US" altLang="zh-CN" sz="1800" b="1" i="1">
                <a:solidFill>
                  <a:srgbClr val="2A2A39"/>
                </a:solidFill>
                <a:latin typeface="Times New Roman" panose="02020603050405020304" pitchFamily="18" charset="0"/>
                <a:ea typeface="黑体" panose="02010609060101010101" pitchFamily="49" charset="-122"/>
              </a:rPr>
              <a:t>same arity</a:t>
            </a:r>
            <a:r>
              <a:rPr lang="en-US" altLang="zh-CN" sz="1800" b="1">
                <a:solidFill>
                  <a:srgbClr val="2A2A39"/>
                </a:solidFill>
                <a:latin typeface="Times New Roman" panose="02020603050405020304" pitchFamily="18" charset="0"/>
                <a:ea typeface="黑体" panose="02010609060101010101" pitchFamily="49" charset="-122"/>
              </a:rPr>
              <a:t> </a:t>
            </a:r>
            <a:r>
              <a:rPr lang="zh-CN" altLang="en-US" sz="1800" b="1">
                <a:solidFill>
                  <a:srgbClr val="2A2A39"/>
                </a:solidFill>
                <a:latin typeface="Times New Roman" panose="02020603050405020304" pitchFamily="18" charset="0"/>
                <a:ea typeface="黑体" panose="02010609060101010101" pitchFamily="49" charset="-122"/>
              </a:rPr>
              <a:t>（相同属性数量）</a:t>
            </a:r>
            <a:endParaRPr lang="en-US" altLang="zh-CN" sz="1800" b="1">
              <a:solidFill>
                <a:srgbClr val="2A2A39"/>
              </a:solidFill>
              <a:latin typeface="Times New Roman" panose="02020603050405020304" pitchFamily="18" charset="0"/>
              <a:ea typeface="黑体" panose="02010609060101010101" pitchFamily="49" charset="-122"/>
            </a:endParaRPr>
          </a:p>
          <a:p>
            <a:pPr lvl="1"/>
            <a:r>
              <a:rPr lang="en-US" altLang="zh-CN" sz="1800" b="1">
                <a:solidFill>
                  <a:srgbClr val="2A2A39"/>
                </a:solidFill>
                <a:latin typeface="Times New Roman" panose="02020603050405020304" pitchFamily="18" charset="0"/>
                <a:ea typeface="黑体" panose="02010609060101010101" pitchFamily="49" charset="-122"/>
              </a:rPr>
              <a:t>attributes of </a:t>
            </a:r>
            <a:r>
              <a:rPr lang="en-US" altLang="zh-CN" sz="1800" b="1" i="1">
                <a:solidFill>
                  <a:srgbClr val="2A2A39"/>
                </a:solidFill>
                <a:latin typeface="Times New Roman" panose="02020603050405020304" pitchFamily="18" charset="0"/>
                <a:ea typeface="黑体" panose="02010609060101010101" pitchFamily="49" charset="-122"/>
              </a:rPr>
              <a:t>r</a:t>
            </a:r>
            <a:r>
              <a:rPr lang="en-US" altLang="zh-CN" sz="1800" b="1">
                <a:solidFill>
                  <a:srgbClr val="2A2A39"/>
                </a:solidFill>
                <a:latin typeface="Times New Roman" panose="02020603050405020304" pitchFamily="18" charset="0"/>
                <a:ea typeface="黑体" panose="02010609060101010101" pitchFamily="49" charset="-122"/>
              </a:rPr>
              <a:t> and </a:t>
            </a:r>
            <a:r>
              <a:rPr lang="en-US" altLang="zh-CN" sz="1800" b="1" i="1">
                <a:solidFill>
                  <a:srgbClr val="2A2A39"/>
                </a:solidFill>
                <a:latin typeface="Times New Roman" panose="02020603050405020304" pitchFamily="18" charset="0"/>
                <a:ea typeface="黑体" panose="02010609060101010101" pitchFamily="49" charset="-122"/>
              </a:rPr>
              <a:t>s</a:t>
            </a:r>
            <a:r>
              <a:rPr lang="en-US" altLang="zh-CN" sz="1800" b="1">
                <a:solidFill>
                  <a:srgbClr val="2A2A39"/>
                </a:solidFill>
                <a:latin typeface="Times New Roman" panose="02020603050405020304" pitchFamily="18" charset="0"/>
                <a:ea typeface="黑体" panose="02010609060101010101" pitchFamily="49" charset="-122"/>
              </a:rPr>
              <a:t> are compatible</a:t>
            </a:r>
            <a:r>
              <a:rPr lang="zh-CN" altLang="en-US" sz="1800" b="1">
                <a:solidFill>
                  <a:srgbClr val="2A2A39"/>
                </a:solidFill>
                <a:latin typeface="Times New Roman" panose="02020603050405020304" pitchFamily="18" charset="0"/>
                <a:ea typeface="黑体" panose="02010609060101010101" pitchFamily="49" charset="-122"/>
              </a:rPr>
              <a:t>（属性相匹配）</a:t>
            </a:r>
            <a:endParaRPr lang="en-US" altLang="zh-CN" sz="1800" b="1">
              <a:solidFill>
                <a:srgbClr val="2A2A39"/>
              </a:solidFill>
              <a:latin typeface="Times New Roman" panose="02020603050405020304" pitchFamily="18" charset="0"/>
              <a:ea typeface="黑体" panose="02010609060101010101" pitchFamily="49" charset="-122"/>
            </a:endParaRPr>
          </a:p>
        </p:txBody>
      </p:sp>
      <p:sp>
        <p:nvSpPr>
          <p:cNvPr id="22532" name="AutoShape 5">
            <a:extLst>
              <a:ext uri="{FF2B5EF4-FFF2-40B4-BE49-F238E27FC236}">
                <a16:creationId xmlns:a16="http://schemas.microsoft.com/office/drawing/2014/main" id="{D0544769-0C76-0C3E-F1F2-DBB9B8720513}"/>
              </a:ext>
            </a:extLst>
          </p:cNvPr>
          <p:cNvSpPr>
            <a:spLocks noChangeArrowheads="1"/>
          </p:cNvSpPr>
          <p:nvPr/>
        </p:nvSpPr>
        <p:spPr bwMode="auto">
          <a:xfrm>
            <a:off x="233363" y="1090613"/>
            <a:ext cx="2520950" cy="815975"/>
          </a:xfrm>
          <a:prstGeom prst="cloudCallout">
            <a:avLst>
              <a:gd name="adj1" fmla="val -41968"/>
              <a:gd name="adj2" fmla="val 88963"/>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何谓交运算，结果是什么？</a:t>
            </a:r>
          </a:p>
        </p:txBody>
      </p:sp>
      <p:grpSp>
        <p:nvGrpSpPr>
          <p:cNvPr id="22533" name="Group 37">
            <a:extLst>
              <a:ext uri="{FF2B5EF4-FFF2-40B4-BE49-F238E27FC236}">
                <a16:creationId xmlns:a16="http://schemas.microsoft.com/office/drawing/2014/main" id="{D3AC248E-9AF4-6AA5-810D-0C16F84D913A}"/>
              </a:ext>
            </a:extLst>
          </p:cNvPr>
          <p:cNvGrpSpPr>
            <a:grpSpLocks/>
          </p:cNvGrpSpPr>
          <p:nvPr/>
        </p:nvGrpSpPr>
        <p:grpSpPr bwMode="auto">
          <a:xfrm>
            <a:off x="1055688" y="2060575"/>
            <a:ext cx="6834187" cy="1547813"/>
            <a:chOff x="609" y="1298"/>
            <a:chExt cx="4304" cy="975"/>
          </a:xfrm>
        </p:grpSpPr>
        <p:grpSp>
          <p:nvGrpSpPr>
            <p:cNvPr id="22534" name="Group 6">
              <a:extLst>
                <a:ext uri="{FF2B5EF4-FFF2-40B4-BE49-F238E27FC236}">
                  <a16:creationId xmlns:a16="http://schemas.microsoft.com/office/drawing/2014/main" id="{C88350C0-6703-C738-DD82-217A7CDB37C2}"/>
                </a:ext>
              </a:extLst>
            </p:cNvPr>
            <p:cNvGrpSpPr>
              <a:grpSpLocks/>
            </p:cNvGrpSpPr>
            <p:nvPr/>
          </p:nvGrpSpPr>
          <p:grpSpPr bwMode="auto">
            <a:xfrm>
              <a:off x="1701" y="1316"/>
              <a:ext cx="477" cy="957"/>
              <a:chOff x="1859" y="754"/>
              <a:chExt cx="477" cy="957"/>
            </a:xfrm>
          </p:grpSpPr>
          <p:sp>
            <p:nvSpPr>
              <p:cNvPr id="22535" name="Rectangle 7">
                <a:extLst>
                  <a:ext uri="{FF2B5EF4-FFF2-40B4-BE49-F238E27FC236}">
                    <a16:creationId xmlns:a16="http://schemas.microsoft.com/office/drawing/2014/main" id="{4CE78727-F0A7-9DB2-EFE7-BF65F8F00BBE}"/>
                  </a:ext>
                </a:extLst>
              </p:cNvPr>
              <p:cNvSpPr>
                <a:spLocks noChangeArrowheads="1"/>
              </p:cNvSpPr>
              <p:nvPr/>
            </p:nvSpPr>
            <p:spPr bwMode="auto">
              <a:xfrm>
                <a:off x="1874" y="754"/>
                <a:ext cx="454" cy="224"/>
              </a:xfrm>
              <a:prstGeom prst="rect">
                <a:avLst/>
              </a:prstGeom>
              <a:solidFill>
                <a:srgbClr val="F8F8F8"/>
              </a:solidFill>
              <a:ln w="9525">
                <a:solidFill>
                  <a:schemeClr val="tx1"/>
                </a:solidFill>
                <a:miter lim="800000"/>
                <a:headEnd/>
                <a:tailEnd/>
              </a:ln>
            </p:spPr>
            <p:txBody>
              <a:bodyPr wrap="none" anchor="ctr"/>
              <a:lstStyle/>
              <a:p>
                <a:pPr algn="ctr" eaLnBrk="0" hangingPunct="0">
                  <a:lnSpc>
                    <a:spcPct val="80000"/>
                  </a:lnSpc>
                  <a:spcBef>
                    <a:spcPct val="20000"/>
                  </a:spcBef>
                </a:pPr>
                <a:endParaRPr lang="zh-CN" altLang="en-US"/>
              </a:p>
            </p:txBody>
          </p:sp>
          <p:sp>
            <p:nvSpPr>
              <p:cNvPr id="22536" name="Text Box 8">
                <a:extLst>
                  <a:ext uri="{FF2B5EF4-FFF2-40B4-BE49-F238E27FC236}">
                    <a16:creationId xmlns:a16="http://schemas.microsoft.com/office/drawing/2014/main" id="{FB830A17-07C4-E3F4-B81A-58033ADB60FD}"/>
                  </a:ext>
                </a:extLst>
              </p:cNvPr>
              <p:cNvSpPr txBox="1">
                <a:spLocks noChangeArrowheads="1"/>
              </p:cNvSpPr>
              <p:nvPr/>
            </p:nvSpPr>
            <p:spPr bwMode="auto">
              <a:xfrm>
                <a:off x="1859" y="772"/>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altLang="zh-CN" sz="1800" b="0">
                    <a:latin typeface="Helvetica" panose="020B0604020202020204" pitchFamily="34" charset="0"/>
                  </a:rPr>
                  <a:t>A   B</a:t>
                </a:r>
              </a:p>
            </p:txBody>
          </p:sp>
          <p:sp>
            <p:nvSpPr>
              <p:cNvPr id="22537" name="Line 9">
                <a:extLst>
                  <a:ext uri="{FF2B5EF4-FFF2-40B4-BE49-F238E27FC236}">
                    <a16:creationId xmlns:a16="http://schemas.microsoft.com/office/drawing/2014/main" id="{775CA5E1-0A60-C1A8-2B44-11E2FEC505D2}"/>
                  </a:ext>
                </a:extLst>
              </p:cNvPr>
              <p:cNvSpPr>
                <a:spLocks noChangeShapeType="1"/>
              </p:cNvSpPr>
              <p:nvPr/>
            </p:nvSpPr>
            <p:spPr bwMode="auto">
              <a:xfrm>
                <a:off x="2050" y="759"/>
                <a:ext cx="0" cy="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8" name="Rectangle 10">
                <a:extLst>
                  <a:ext uri="{FF2B5EF4-FFF2-40B4-BE49-F238E27FC236}">
                    <a16:creationId xmlns:a16="http://schemas.microsoft.com/office/drawing/2014/main" id="{2E5530DE-1166-0E21-28DB-61FF579F548D}"/>
                  </a:ext>
                </a:extLst>
              </p:cNvPr>
              <p:cNvSpPr>
                <a:spLocks noChangeArrowheads="1"/>
              </p:cNvSpPr>
              <p:nvPr/>
            </p:nvSpPr>
            <p:spPr bwMode="auto">
              <a:xfrm>
                <a:off x="1881" y="990"/>
                <a:ext cx="455" cy="494"/>
              </a:xfrm>
              <a:prstGeom prst="rect">
                <a:avLst/>
              </a:prstGeom>
              <a:solidFill>
                <a:srgbClr val="F8F8F8"/>
              </a:solidFill>
              <a:ln w="9525">
                <a:solidFill>
                  <a:schemeClr val="tx1"/>
                </a:solidFill>
                <a:miter lim="800000"/>
                <a:headEnd/>
                <a:tailEnd/>
              </a:ln>
            </p:spPr>
            <p:txBody>
              <a:bodyPr wrap="none" anchor="ctr"/>
              <a:lstStyle/>
              <a:p>
                <a:pPr algn="ctr" eaLnBrk="0" hangingPunct="0">
                  <a:lnSpc>
                    <a:spcPct val="80000"/>
                  </a:lnSpc>
                  <a:spcBef>
                    <a:spcPct val="20000"/>
                  </a:spcBef>
                </a:pPr>
                <a:endParaRPr lang="zh-CN" altLang="en-US"/>
              </a:p>
            </p:txBody>
          </p:sp>
          <p:sp>
            <p:nvSpPr>
              <p:cNvPr id="22539" name="Line 11">
                <a:extLst>
                  <a:ext uri="{FF2B5EF4-FFF2-40B4-BE49-F238E27FC236}">
                    <a16:creationId xmlns:a16="http://schemas.microsoft.com/office/drawing/2014/main" id="{4498D718-1789-FAD6-27AF-E9C5FD472B4E}"/>
                  </a:ext>
                </a:extLst>
              </p:cNvPr>
              <p:cNvSpPr>
                <a:spLocks noChangeShapeType="1"/>
              </p:cNvSpPr>
              <p:nvPr/>
            </p:nvSpPr>
            <p:spPr bwMode="auto">
              <a:xfrm>
                <a:off x="2046" y="1002"/>
                <a:ext cx="1" cy="4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0" name="Text Box 12">
                <a:extLst>
                  <a:ext uri="{FF2B5EF4-FFF2-40B4-BE49-F238E27FC236}">
                    <a16:creationId xmlns:a16="http://schemas.microsoft.com/office/drawing/2014/main" id="{DE47FC56-1BC9-C706-6706-EAD6465D5AAD}"/>
                  </a:ext>
                </a:extLst>
              </p:cNvPr>
              <p:cNvSpPr txBox="1">
                <a:spLocks noChangeArrowheads="1"/>
              </p:cNvSpPr>
              <p:nvPr/>
            </p:nvSpPr>
            <p:spPr bwMode="auto">
              <a:xfrm>
                <a:off x="1882" y="981"/>
                <a:ext cx="207"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pPr>
                <a:r>
                  <a:rPr lang="zh-CN" altLang="en-US" sz="1800" b="0">
                    <a:latin typeface="Helvetica" panose="020B0604020202020204" pitchFamily="34" charset="0"/>
                    <a:sym typeface="Symbol" panose="05050102010706020507" pitchFamily="18" charset="2"/>
                  </a:rPr>
                  <a:t></a:t>
                </a:r>
              </a:p>
              <a:p>
                <a:pPr algn="ctr" eaLnBrk="0" hangingPunct="0">
                  <a:lnSpc>
                    <a:spcPct val="80000"/>
                  </a:lnSpc>
                </a:pPr>
                <a:r>
                  <a:rPr lang="zh-CN" altLang="en-US" sz="1800" b="0">
                    <a:latin typeface="Helvetica" panose="020B0604020202020204" pitchFamily="34" charset="0"/>
                    <a:sym typeface="Symbol" panose="05050102010706020507" pitchFamily="18" charset="2"/>
                  </a:rPr>
                  <a:t></a:t>
                </a:r>
              </a:p>
              <a:p>
                <a:pPr algn="ctr" eaLnBrk="0" hangingPunct="0">
                  <a:lnSpc>
                    <a:spcPct val="80000"/>
                  </a:lnSpc>
                </a:pPr>
                <a:r>
                  <a:rPr lang="zh-CN" altLang="en-US" sz="1800" b="0">
                    <a:latin typeface="Helvetica" panose="020B0604020202020204" pitchFamily="34" charset="0"/>
                    <a:sym typeface="Symbol" panose="05050102010706020507" pitchFamily="18" charset="2"/>
                  </a:rPr>
                  <a:t></a:t>
                </a:r>
              </a:p>
            </p:txBody>
          </p:sp>
          <p:sp>
            <p:nvSpPr>
              <p:cNvPr id="22541" name="Text Box 13">
                <a:extLst>
                  <a:ext uri="{FF2B5EF4-FFF2-40B4-BE49-F238E27FC236}">
                    <a16:creationId xmlns:a16="http://schemas.microsoft.com/office/drawing/2014/main" id="{C3CF0CF0-873C-3BFB-259E-992A17743ADE}"/>
                  </a:ext>
                </a:extLst>
              </p:cNvPr>
              <p:cNvSpPr txBox="1">
                <a:spLocks noChangeArrowheads="1"/>
              </p:cNvSpPr>
              <p:nvPr/>
            </p:nvSpPr>
            <p:spPr bwMode="auto">
              <a:xfrm>
                <a:off x="2094" y="1026"/>
                <a:ext cx="196"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pPr>
                <a:r>
                  <a:rPr lang="en-US" altLang="zh-CN" sz="1800" b="0">
                    <a:latin typeface="Helvetica" panose="020B0604020202020204" pitchFamily="34" charset="0"/>
                  </a:rPr>
                  <a:t>1</a:t>
                </a:r>
              </a:p>
              <a:p>
                <a:pPr algn="ctr" eaLnBrk="0" hangingPunct="0">
                  <a:lnSpc>
                    <a:spcPct val="80000"/>
                  </a:lnSpc>
                </a:pPr>
                <a:r>
                  <a:rPr lang="en-US" altLang="zh-CN" sz="1800" b="0">
                    <a:latin typeface="Helvetica" panose="020B0604020202020204" pitchFamily="34" charset="0"/>
                  </a:rPr>
                  <a:t>2</a:t>
                </a:r>
              </a:p>
              <a:p>
                <a:pPr algn="ctr" eaLnBrk="0" hangingPunct="0">
                  <a:lnSpc>
                    <a:spcPct val="80000"/>
                  </a:lnSpc>
                </a:pPr>
                <a:r>
                  <a:rPr lang="en-US" altLang="zh-CN" sz="1800" b="0">
                    <a:latin typeface="Helvetica" panose="020B0604020202020204" pitchFamily="34" charset="0"/>
                  </a:rPr>
                  <a:t>1</a:t>
                </a:r>
              </a:p>
            </p:txBody>
          </p:sp>
          <p:sp>
            <p:nvSpPr>
              <p:cNvPr id="22542" name="Text Box 14">
                <a:extLst>
                  <a:ext uri="{FF2B5EF4-FFF2-40B4-BE49-F238E27FC236}">
                    <a16:creationId xmlns:a16="http://schemas.microsoft.com/office/drawing/2014/main" id="{D2593111-A309-5C2B-0370-45FA8142EEA1}"/>
                  </a:ext>
                </a:extLst>
              </p:cNvPr>
              <p:cNvSpPr txBox="1">
                <a:spLocks noChangeArrowheads="1"/>
              </p:cNvSpPr>
              <p:nvPr/>
            </p:nvSpPr>
            <p:spPr bwMode="auto">
              <a:xfrm>
                <a:off x="1968" y="1480"/>
                <a:ext cx="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sz="1800" b="0" i="1">
                    <a:latin typeface="Helvetica" panose="020B0604020202020204" pitchFamily="34" charset="0"/>
                  </a:rPr>
                  <a:t>r</a:t>
                </a:r>
                <a:endParaRPr lang="en-US" altLang="zh-CN" sz="1800" b="0">
                  <a:latin typeface="Helvetica" panose="020B0604020202020204" pitchFamily="34" charset="0"/>
                </a:endParaRPr>
              </a:p>
            </p:txBody>
          </p:sp>
        </p:grpSp>
        <p:grpSp>
          <p:nvGrpSpPr>
            <p:cNvPr id="22543" name="Group 33">
              <a:extLst>
                <a:ext uri="{FF2B5EF4-FFF2-40B4-BE49-F238E27FC236}">
                  <a16:creationId xmlns:a16="http://schemas.microsoft.com/office/drawing/2014/main" id="{82ABD9FD-2A71-0E12-DF83-8BCA8EFBF249}"/>
                </a:ext>
              </a:extLst>
            </p:cNvPr>
            <p:cNvGrpSpPr>
              <a:grpSpLocks/>
            </p:cNvGrpSpPr>
            <p:nvPr/>
          </p:nvGrpSpPr>
          <p:grpSpPr bwMode="auto">
            <a:xfrm>
              <a:off x="2971" y="1298"/>
              <a:ext cx="448" cy="842"/>
              <a:chOff x="3089" y="1285"/>
              <a:chExt cx="448" cy="842"/>
            </a:xfrm>
          </p:grpSpPr>
          <p:sp>
            <p:nvSpPr>
              <p:cNvPr id="22544" name="Rectangle 16">
                <a:extLst>
                  <a:ext uri="{FF2B5EF4-FFF2-40B4-BE49-F238E27FC236}">
                    <a16:creationId xmlns:a16="http://schemas.microsoft.com/office/drawing/2014/main" id="{CA475E20-8914-DAFF-2376-92FF19D6BB56}"/>
                  </a:ext>
                </a:extLst>
              </p:cNvPr>
              <p:cNvSpPr>
                <a:spLocks noChangeArrowheads="1"/>
              </p:cNvSpPr>
              <p:nvPr/>
            </p:nvSpPr>
            <p:spPr bwMode="auto">
              <a:xfrm>
                <a:off x="3119" y="1285"/>
                <a:ext cx="418" cy="235"/>
              </a:xfrm>
              <a:prstGeom prst="rect">
                <a:avLst/>
              </a:prstGeom>
              <a:solidFill>
                <a:srgbClr val="F8F8F8"/>
              </a:solidFill>
              <a:ln w="9525">
                <a:solidFill>
                  <a:schemeClr val="tx1"/>
                </a:solidFill>
                <a:miter lim="800000"/>
                <a:headEnd/>
                <a:tailEnd/>
              </a:ln>
            </p:spPr>
            <p:txBody>
              <a:bodyPr wrap="none" anchor="ctr"/>
              <a:lstStyle/>
              <a:p>
                <a:pPr algn="ctr" eaLnBrk="0" hangingPunct="0">
                  <a:lnSpc>
                    <a:spcPct val="80000"/>
                  </a:lnSpc>
                  <a:spcBef>
                    <a:spcPct val="20000"/>
                  </a:spcBef>
                </a:pPr>
                <a:endParaRPr lang="zh-CN" altLang="en-US"/>
              </a:p>
            </p:txBody>
          </p:sp>
          <p:sp>
            <p:nvSpPr>
              <p:cNvPr id="22545" name="Text Box 17">
                <a:extLst>
                  <a:ext uri="{FF2B5EF4-FFF2-40B4-BE49-F238E27FC236}">
                    <a16:creationId xmlns:a16="http://schemas.microsoft.com/office/drawing/2014/main" id="{C86ACB25-2B33-ED02-CD0A-DB1D050847EE}"/>
                  </a:ext>
                </a:extLst>
              </p:cNvPr>
              <p:cNvSpPr txBox="1">
                <a:spLocks noChangeArrowheads="1"/>
              </p:cNvSpPr>
              <p:nvPr/>
            </p:nvSpPr>
            <p:spPr bwMode="auto">
              <a:xfrm>
                <a:off x="3089" y="1317"/>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sz="1800" b="0">
                    <a:latin typeface="Helvetica" panose="020B0604020202020204" pitchFamily="34" charset="0"/>
                  </a:rPr>
                  <a:t>A   B</a:t>
                </a:r>
              </a:p>
            </p:txBody>
          </p:sp>
          <p:sp>
            <p:nvSpPr>
              <p:cNvPr id="22546" name="Line 18">
                <a:extLst>
                  <a:ext uri="{FF2B5EF4-FFF2-40B4-BE49-F238E27FC236}">
                    <a16:creationId xmlns:a16="http://schemas.microsoft.com/office/drawing/2014/main" id="{4047750D-438A-4659-E50F-A2D6DC7CDFA8}"/>
                  </a:ext>
                </a:extLst>
              </p:cNvPr>
              <p:cNvSpPr>
                <a:spLocks noChangeShapeType="1"/>
              </p:cNvSpPr>
              <p:nvPr/>
            </p:nvSpPr>
            <p:spPr bwMode="auto">
              <a:xfrm>
                <a:off x="3310" y="1290"/>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7" name="Rectangle 19">
                <a:extLst>
                  <a:ext uri="{FF2B5EF4-FFF2-40B4-BE49-F238E27FC236}">
                    <a16:creationId xmlns:a16="http://schemas.microsoft.com/office/drawing/2014/main" id="{A414B4F8-53D4-8C55-6BDD-C7FAE5B37244}"/>
                  </a:ext>
                </a:extLst>
              </p:cNvPr>
              <p:cNvSpPr>
                <a:spLocks noChangeArrowheads="1"/>
              </p:cNvSpPr>
              <p:nvPr/>
            </p:nvSpPr>
            <p:spPr bwMode="auto">
              <a:xfrm>
                <a:off x="3115" y="1526"/>
                <a:ext cx="418" cy="377"/>
              </a:xfrm>
              <a:prstGeom prst="rect">
                <a:avLst/>
              </a:prstGeom>
              <a:solidFill>
                <a:srgbClr val="F8F8F8"/>
              </a:solidFill>
              <a:ln w="9525">
                <a:solidFill>
                  <a:schemeClr val="tx1"/>
                </a:solidFill>
                <a:miter lim="800000"/>
                <a:headEnd/>
                <a:tailEnd/>
              </a:ln>
            </p:spPr>
            <p:txBody>
              <a:bodyPr wrap="none" anchor="ctr"/>
              <a:lstStyle/>
              <a:p>
                <a:pPr algn="ctr" eaLnBrk="0" hangingPunct="0">
                  <a:lnSpc>
                    <a:spcPct val="80000"/>
                  </a:lnSpc>
                  <a:spcBef>
                    <a:spcPct val="20000"/>
                  </a:spcBef>
                </a:pPr>
                <a:endParaRPr lang="zh-CN" altLang="en-US"/>
              </a:p>
            </p:txBody>
          </p:sp>
          <p:sp>
            <p:nvSpPr>
              <p:cNvPr id="22548" name="Line 20">
                <a:extLst>
                  <a:ext uri="{FF2B5EF4-FFF2-40B4-BE49-F238E27FC236}">
                    <a16:creationId xmlns:a16="http://schemas.microsoft.com/office/drawing/2014/main" id="{21B91E66-83D7-4809-2A69-B87AC317D4B2}"/>
                  </a:ext>
                </a:extLst>
              </p:cNvPr>
              <p:cNvSpPr>
                <a:spLocks noChangeShapeType="1"/>
              </p:cNvSpPr>
              <p:nvPr/>
            </p:nvSpPr>
            <p:spPr bwMode="auto">
              <a:xfrm>
                <a:off x="3317" y="1531"/>
                <a:ext cx="1" cy="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9" name="Text Box 21">
                <a:extLst>
                  <a:ext uri="{FF2B5EF4-FFF2-40B4-BE49-F238E27FC236}">
                    <a16:creationId xmlns:a16="http://schemas.microsoft.com/office/drawing/2014/main" id="{70AA0E73-BFF3-28F7-CDF0-E30DEB983738}"/>
                  </a:ext>
                </a:extLst>
              </p:cNvPr>
              <p:cNvSpPr txBox="1">
                <a:spLocks noChangeArrowheads="1"/>
              </p:cNvSpPr>
              <p:nvPr/>
            </p:nvSpPr>
            <p:spPr bwMode="auto">
              <a:xfrm>
                <a:off x="3114" y="1559"/>
                <a:ext cx="206"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pPr>
                <a:r>
                  <a:rPr lang="zh-CN" altLang="en-US" sz="1800" b="0">
                    <a:latin typeface="Helvetica" panose="020B0604020202020204" pitchFamily="34" charset="0"/>
                    <a:sym typeface="Symbol" panose="05050102010706020507" pitchFamily="18" charset="2"/>
                  </a:rPr>
                  <a:t></a:t>
                </a:r>
              </a:p>
              <a:p>
                <a:pPr algn="ctr" eaLnBrk="0" hangingPunct="0">
                  <a:lnSpc>
                    <a:spcPct val="80000"/>
                  </a:lnSpc>
                </a:pPr>
                <a:r>
                  <a:rPr lang="zh-CN" altLang="en-US" sz="1800" b="0">
                    <a:latin typeface="Helvetica" panose="020B0604020202020204" pitchFamily="34" charset="0"/>
                    <a:sym typeface="Symbol" panose="05050102010706020507" pitchFamily="18" charset="2"/>
                  </a:rPr>
                  <a:t></a:t>
                </a:r>
              </a:p>
            </p:txBody>
          </p:sp>
          <p:sp>
            <p:nvSpPr>
              <p:cNvPr id="22550" name="Text Box 22">
                <a:extLst>
                  <a:ext uri="{FF2B5EF4-FFF2-40B4-BE49-F238E27FC236}">
                    <a16:creationId xmlns:a16="http://schemas.microsoft.com/office/drawing/2014/main" id="{B62A8630-512F-8F83-7FD7-2989C9985883}"/>
                  </a:ext>
                </a:extLst>
              </p:cNvPr>
              <p:cNvSpPr txBox="1">
                <a:spLocks noChangeArrowheads="1"/>
              </p:cNvSpPr>
              <p:nvPr/>
            </p:nvSpPr>
            <p:spPr bwMode="auto">
              <a:xfrm>
                <a:off x="3309" y="1571"/>
                <a:ext cx="196"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pPr>
                <a:r>
                  <a:rPr lang="en-US" altLang="zh-CN" sz="1800" b="0">
                    <a:latin typeface="Helvetica" panose="020B0604020202020204" pitchFamily="34" charset="0"/>
                  </a:rPr>
                  <a:t>2</a:t>
                </a:r>
              </a:p>
              <a:p>
                <a:pPr algn="ctr" eaLnBrk="0" hangingPunct="0">
                  <a:lnSpc>
                    <a:spcPct val="80000"/>
                  </a:lnSpc>
                </a:pPr>
                <a:r>
                  <a:rPr lang="en-US" altLang="zh-CN" sz="1800" b="0">
                    <a:latin typeface="Helvetica" panose="020B0604020202020204" pitchFamily="34" charset="0"/>
                  </a:rPr>
                  <a:t>3</a:t>
                </a:r>
              </a:p>
            </p:txBody>
          </p:sp>
          <p:sp>
            <p:nvSpPr>
              <p:cNvPr id="22551" name="Text Box 23">
                <a:extLst>
                  <a:ext uri="{FF2B5EF4-FFF2-40B4-BE49-F238E27FC236}">
                    <a16:creationId xmlns:a16="http://schemas.microsoft.com/office/drawing/2014/main" id="{2AA7AC10-339E-5976-EB63-81801E812BF1}"/>
                  </a:ext>
                </a:extLst>
              </p:cNvPr>
              <p:cNvSpPr txBox="1">
                <a:spLocks noChangeArrowheads="1"/>
              </p:cNvSpPr>
              <p:nvPr/>
            </p:nvSpPr>
            <p:spPr bwMode="auto">
              <a:xfrm>
                <a:off x="3214" y="189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sz="1800" b="0" i="1">
                    <a:latin typeface="Helvetica" panose="020B0604020202020204" pitchFamily="34" charset="0"/>
                  </a:rPr>
                  <a:t>s</a:t>
                </a:r>
                <a:endParaRPr lang="en-US" altLang="zh-CN" sz="1800" b="0">
                  <a:latin typeface="Helvetica" panose="020B0604020202020204" pitchFamily="34" charset="0"/>
                </a:endParaRPr>
              </a:p>
            </p:txBody>
          </p:sp>
        </p:grpSp>
        <p:grpSp>
          <p:nvGrpSpPr>
            <p:cNvPr id="22552" name="Group 24">
              <a:extLst>
                <a:ext uri="{FF2B5EF4-FFF2-40B4-BE49-F238E27FC236}">
                  <a16:creationId xmlns:a16="http://schemas.microsoft.com/office/drawing/2014/main" id="{B79AF850-60C5-5C85-E4F6-BE4A0472DBE2}"/>
                </a:ext>
              </a:extLst>
            </p:cNvPr>
            <p:cNvGrpSpPr>
              <a:grpSpLocks/>
            </p:cNvGrpSpPr>
            <p:nvPr/>
          </p:nvGrpSpPr>
          <p:grpSpPr bwMode="auto">
            <a:xfrm>
              <a:off x="4490" y="1306"/>
              <a:ext cx="423" cy="378"/>
              <a:chOff x="1618" y="2334"/>
              <a:chExt cx="423" cy="378"/>
            </a:xfrm>
          </p:grpSpPr>
          <p:sp>
            <p:nvSpPr>
              <p:cNvPr id="22553" name="Rectangle 25">
                <a:extLst>
                  <a:ext uri="{FF2B5EF4-FFF2-40B4-BE49-F238E27FC236}">
                    <a16:creationId xmlns:a16="http://schemas.microsoft.com/office/drawing/2014/main" id="{463072E9-04E2-3329-843C-0D9C5C6EB6A5}"/>
                  </a:ext>
                </a:extLst>
              </p:cNvPr>
              <p:cNvSpPr>
                <a:spLocks noChangeArrowheads="1"/>
              </p:cNvSpPr>
              <p:nvPr/>
            </p:nvSpPr>
            <p:spPr bwMode="auto">
              <a:xfrm>
                <a:off x="1618" y="2341"/>
                <a:ext cx="423" cy="182"/>
              </a:xfrm>
              <a:prstGeom prst="rect">
                <a:avLst/>
              </a:prstGeom>
              <a:solidFill>
                <a:srgbClr val="F8F8F8"/>
              </a:solidFill>
              <a:ln w="9525">
                <a:solidFill>
                  <a:schemeClr val="tx1"/>
                </a:solidFill>
                <a:miter lim="800000"/>
                <a:headEnd/>
                <a:tailEnd/>
              </a:ln>
            </p:spPr>
            <p:txBody>
              <a:bodyPr wrap="none" anchor="ctr"/>
              <a:lstStyle/>
              <a:p>
                <a:pPr algn="ctr" eaLnBrk="0" hangingPunct="0">
                  <a:lnSpc>
                    <a:spcPct val="80000"/>
                  </a:lnSpc>
                  <a:spcBef>
                    <a:spcPct val="20000"/>
                  </a:spcBef>
                </a:pPr>
                <a:endParaRPr lang="zh-CN" altLang="en-US"/>
              </a:p>
            </p:txBody>
          </p:sp>
          <p:sp>
            <p:nvSpPr>
              <p:cNvPr id="22554" name="Text Box 26">
                <a:extLst>
                  <a:ext uri="{FF2B5EF4-FFF2-40B4-BE49-F238E27FC236}">
                    <a16:creationId xmlns:a16="http://schemas.microsoft.com/office/drawing/2014/main" id="{8C13DD84-93AB-EA50-DAAB-CC3D94429E1A}"/>
                  </a:ext>
                </a:extLst>
              </p:cNvPr>
              <p:cNvSpPr txBox="1">
                <a:spLocks noChangeArrowheads="1"/>
              </p:cNvSpPr>
              <p:nvPr/>
            </p:nvSpPr>
            <p:spPr bwMode="auto">
              <a:xfrm>
                <a:off x="1630" y="2334"/>
                <a:ext cx="3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b="0">
                    <a:latin typeface="Helvetica" panose="020B0604020202020204" pitchFamily="34" charset="0"/>
                  </a:rPr>
                  <a:t>A   B</a:t>
                </a:r>
              </a:p>
            </p:txBody>
          </p:sp>
          <p:sp>
            <p:nvSpPr>
              <p:cNvPr id="22555" name="Line 27">
                <a:extLst>
                  <a:ext uri="{FF2B5EF4-FFF2-40B4-BE49-F238E27FC236}">
                    <a16:creationId xmlns:a16="http://schemas.microsoft.com/office/drawing/2014/main" id="{65A3519F-F883-7BAA-0CFB-FB12A45DD617}"/>
                  </a:ext>
                </a:extLst>
              </p:cNvPr>
              <p:cNvSpPr>
                <a:spLocks noChangeShapeType="1"/>
              </p:cNvSpPr>
              <p:nvPr/>
            </p:nvSpPr>
            <p:spPr bwMode="auto">
              <a:xfrm>
                <a:off x="1814" y="2348"/>
                <a:ext cx="0" cy="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6" name="Rectangle 28">
                <a:extLst>
                  <a:ext uri="{FF2B5EF4-FFF2-40B4-BE49-F238E27FC236}">
                    <a16:creationId xmlns:a16="http://schemas.microsoft.com/office/drawing/2014/main" id="{D0C1AE7D-91E6-6EDB-19A1-3E847BA5CA28}"/>
                  </a:ext>
                </a:extLst>
              </p:cNvPr>
              <p:cNvSpPr>
                <a:spLocks noChangeArrowheads="1"/>
              </p:cNvSpPr>
              <p:nvPr/>
            </p:nvSpPr>
            <p:spPr bwMode="auto">
              <a:xfrm>
                <a:off x="1618" y="2522"/>
                <a:ext cx="423" cy="182"/>
              </a:xfrm>
              <a:prstGeom prst="rect">
                <a:avLst/>
              </a:prstGeom>
              <a:solidFill>
                <a:srgbClr val="F8F8F8"/>
              </a:solidFill>
              <a:ln w="9525">
                <a:solidFill>
                  <a:schemeClr val="tx1"/>
                </a:solidFill>
                <a:miter lim="800000"/>
                <a:headEnd/>
                <a:tailEnd/>
              </a:ln>
            </p:spPr>
            <p:txBody>
              <a:bodyPr wrap="none" anchor="ctr"/>
              <a:lstStyle/>
              <a:p>
                <a:pPr algn="ctr" eaLnBrk="0" hangingPunct="0">
                  <a:lnSpc>
                    <a:spcPct val="80000"/>
                  </a:lnSpc>
                  <a:spcBef>
                    <a:spcPct val="20000"/>
                  </a:spcBef>
                </a:pPr>
                <a:endParaRPr lang="zh-CN" altLang="en-US"/>
              </a:p>
            </p:txBody>
          </p:sp>
          <p:sp>
            <p:nvSpPr>
              <p:cNvPr id="22557" name="Text Box 29">
                <a:extLst>
                  <a:ext uri="{FF2B5EF4-FFF2-40B4-BE49-F238E27FC236}">
                    <a16:creationId xmlns:a16="http://schemas.microsoft.com/office/drawing/2014/main" id="{E6A4AE41-2B7E-94E5-7B92-008C7D8A757C}"/>
                  </a:ext>
                </a:extLst>
              </p:cNvPr>
              <p:cNvSpPr txBox="1">
                <a:spLocks noChangeArrowheads="1"/>
              </p:cNvSpPr>
              <p:nvPr/>
            </p:nvSpPr>
            <p:spPr bwMode="auto">
              <a:xfrm>
                <a:off x="1642" y="2500"/>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b="0">
                    <a:latin typeface="Helvetica" panose="020B0604020202020204" pitchFamily="34" charset="0"/>
                    <a:sym typeface="Symbol" panose="05050102010706020507" pitchFamily="18" charset="2"/>
                  </a:rPr>
                  <a:t>   </a:t>
                </a:r>
                <a:r>
                  <a:rPr lang="en-US" altLang="zh-CN" b="0">
                    <a:latin typeface="Helvetica" panose="020B0604020202020204" pitchFamily="34" charset="0"/>
                    <a:sym typeface="Symbol" panose="05050102010706020507" pitchFamily="18" charset="2"/>
                  </a:rPr>
                  <a:t>2</a:t>
                </a:r>
                <a:endParaRPr lang="en-US" altLang="zh-CN" b="0">
                  <a:latin typeface="Helvetica" panose="020B0604020202020204" pitchFamily="34" charset="0"/>
                </a:endParaRPr>
              </a:p>
            </p:txBody>
          </p:sp>
          <p:sp>
            <p:nvSpPr>
              <p:cNvPr id="22558" name="Line 30">
                <a:extLst>
                  <a:ext uri="{FF2B5EF4-FFF2-40B4-BE49-F238E27FC236}">
                    <a16:creationId xmlns:a16="http://schemas.microsoft.com/office/drawing/2014/main" id="{16CC30AA-2BEC-3999-64C5-7DC624ABC52A}"/>
                  </a:ext>
                </a:extLst>
              </p:cNvPr>
              <p:cNvSpPr>
                <a:spLocks noChangeShapeType="1"/>
              </p:cNvSpPr>
              <p:nvPr/>
            </p:nvSpPr>
            <p:spPr bwMode="auto">
              <a:xfrm>
                <a:off x="1812" y="2526"/>
                <a:ext cx="0" cy="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27" name="Rectangle 31">
              <a:extLst>
                <a:ext uri="{FF2B5EF4-FFF2-40B4-BE49-F238E27FC236}">
                  <a16:creationId xmlns:a16="http://schemas.microsoft.com/office/drawing/2014/main" id="{898FDF7B-6ADB-B022-841B-36EB21FEDBB8}"/>
                </a:ext>
              </a:extLst>
            </p:cNvPr>
            <p:cNvSpPr>
              <a:spLocks noChangeArrowheads="1"/>
            </p:cNvSpPr>
            <p:nvPr/>
          </p:nvSpPr>
          <p:spPr bwMode="auto">
            <a:xfrm>
              <a:off x="609" y="1370"/>
              <a:ext cx="843" cy="252"/>
            </a:xfrm>
            <a:prstGeom prst="rect">
              <a:avLst/>
            </a:prstGeom>
            <a:noFill/>
            <a:ln>
              <a:noFill/>
            </a:ln>
            <a:effectLst/>
          </p:spPr>
          <p:txBody>
            <a:bodyPr wrap="none">
              <a:spAutoFit/>
            </a:bodyPr>
            <a:lstStyle/>
            <a:p>
              <a:pPr eaLnBrk="0" hangingPunct="0">
                <a:buFontTx/>
                <a:buChar char="•"/>
                <a:defRPr/>
              </a:pPr>
              <a:r>
                <a:rPr lang="en-US" altLang="zh-CN" sz="2000" b="0" dirty="0">
                  <a:solidFill>
                    <a:srgbClr val="2A2A39"/>
                  </a:solidFill>
                  <a:latin typeface="Times New Roman" panose="02020603050405020304" pitchFamily="2" charset="0"/>
                </a:rPr>
                <a:t>  </a:t>
              </a:r>
              <a:r>
                <a:rPr lang="zh-CN" altLang="en-US" sz="2000" dirty="0">
                  <a:solidFill>
                    <a:schemeClr val="tx1">
                      <a:lumMod val="50000"/>
                    </a:schemeClr>
                  </a:solidFill>
                  <a:latin typeface="Times New Roman" panose="02020603050405020304" pitchFamily="2" charset="0"/>
                </a:rPr>
                <a:t>案例</a:t>
              </a:r>
              <a:r>
                <a:rPr lang="en-US" altLang="zh-CN" sz="2000" dirty="0">
                  <a:solidFill>
                    <a:srgbClr val="2A2A39"/>
                  </a:solidFill>
                  <a:latin typeface="Times New Roman" panose="02020603050405020304" pitchFamily="2" charset="0"/>
                </a:rPr>
                <a:t>3</a:t>
              </a:r>
              <a:r>
                <a:rPr lang="en-US" altLang="zh-CN" sz="2000" b="0" dirty="0">
                  <a:solidFill>
                    <a:srgbClr val="2A2A39"/>
                  </a:solidFill>
                  <a:latin typeface="Times New Roman" panose="02020603050405020304" pitchFamily="2" charset="0"/>
                </a:rPr>
                <a:t>  </a:t>
              </a:r>
              <a:r>
                <a:rPr lang="zh-CN" altLang="en-US" sz="2000" b="0" dirty="0">
                  <a:solidFill>
                    <a:srgbClr val="2A2A39"/>
                  </a:solidFill>
                  <a:latin typeface="Times New Roman" panose="02020603050405020304" pitchFamily="2" charset="0"/>
                </a:rPr>
                <a:t>：</a:t>
              </a:r>
              <a:endParaRPr lang="zh-CN" altLang="en-US" sz="2000" b="0" dirty="0">
                <a:latin typeface="Times New Roman" panose="02020603050405020304" pitchFamily="2" charset="0"/>
              </a:endParaRPr>
            </a:p>
          </p:txBody>
        </p:sp>
        <p:sp>
          <p:nvSpPr>
            <p:cNvPr id="22560" name="Rectangle 32">
              <a:extLst>
                <a:ext uri="{FF2B5EF4-FFF2-40B4-BE49-F238E27FC236}">
                  <a16:creationId xmlns:a16="http://schemas.microsoft.com/office/drawing/2014/main" id="{F65F467C-244B-EA9D-3D71-BFE094DD33AF}"/>
                </a:ext>
              </a:extLst>
            </p:cNvPr>
            <p:cNvSpPr>
              <a:spLocks noChangeArrowheads="1"/>
            </p:cNvSpPr>
            <p:nvPr/>
          </p:nvSpPr>
          <p:spPr bwMode="auto">
            <a:xfrm>
              <a:off x="3765" y="1366"/>
              <a:ext cx="5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1800" b="0" i="1"/>
                <a:t>  r</a:t>
              </a:r>
              <a:r>
                <a:rPr lang="en-US" altLang="zh-CN" sz="1800" b="0"/>
                <a:t> </a:t>
              </a:r>
              <a:r>
                <a:rPr lang="en-US" altLang="zh-CN" sz="1800" b="0">
                  <a:sym typeface="Symbol" panose="05050102010706020507" pitchFamily="18" charset="2"/>
                </a:rPr>
                <a:t> </a:t>
              </a:r>
              <a:r>
                <a:rPr lang="en-US" altLang="zh-CN" sz="1800" b="0" i="1">
                  <a:sym typeface="Symbol" panose="05050102010706020507" pitchFamily="18" charset="2"/>
                </a:rPr>
                <a:t>s</a:t>
              </a:r>
            </a:p>
          </p:txBody>
        </p:sp>
      </p:grpSp>
      <p:sp>
        <p:nvSpPr>
          <p:cNvPr id="22561" name="AutoShape 34">
            <a:extLst>
              <a:ext uri="{FF2B5EF4-FFF2-40B4-BE49-F238E27FC236}">
                <a16:creationId xmlns:a16="http://schemas.microsoft.com/office/drawing/2014/main" id="{D38352E3-0674-6434-41A2-FBB9DE73BE00}"/>
              </a:ext>
            </a:extLst>
          </p:cNvPr>
          <p:cNvSpPr>
            <a:spLocks noChangeArrowheads="1"/>
          </p:cNvSpPr>
          <p:nvPr/>
        </p:nvSpPr>
        <p:spPr bwMode="auto">
          <a:xfrm>
            <a:off x="1136650" y="5157788"/>
            <a:ext cx="2016125" cy="865187"/>
          </a:xfrm>
          <a:prstGeom prst="cloudCallout">
            <a:avLst>
              <a:gd name="adj1" fmla="val -43370"/>
              <a:gd name="adj2" fmla="val 79606"/>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增强查询操作能力？</a:t>
            </a:r>
          </a:p>
        </p:txBody>
      </p:sp>
      <p:sp>
        <p:nvSpPr>
          <p:cNvPr id="80931" name="AutoShape 35">
            <a:extLst>
              <a:ext uri="{FF2B5EF4-FFF2-40B4-BE49-F238E27FC236}">
                <a16:creationId xmlns:a16="http://schemas.microsoft.com/office/drawing/2014/main" id="{EB3AFE24-71A7-D780-2A51-70E53757D6B4}"/>
              </a:ext>
            </a:extLst>
          </p:cNvPr>
          <p:cNvSpPr>
            <a:spLocks noChangeArrowheads="1"/>
          </p:cNvSpPr>
          <p:nvPr/>
        </p:nvSpPr>
        <p:spPr bwMode="auto">
          <a:xfrm>
            <a:off x="4224338" y="5214938"/>
            <a:ext cx="3859212" cy="868362"/>
          </a:xfrm>
          <a:prstGeom prst="wedgeEllipseCallout">
            <a:avLst>
              <a:gd name="adj1" fmla="val -55088"/>
              <a:gd name="adj2" fmla="val -509"/>
            </a:avLst>
          </a:prstGeom>
          <a:solidFill>
            <a:srgbClr val="3366FF"/>
          </a:solidFill>
          <a:ln w="9525">
            <a:solidFill>
              <a:srgbClr val="0000FF"/>
            </a:solidFill>
            <a:miter lim="800000"/>
            <a:headEnd/>
            <a:tailEnd/>
          </a:ln>
        </p:spPr>
        <p:txBody>
          <a:bodyPr tIns="0" bIns="0"/>
          <a:lstStyle/>
          <a:p>
            <a:pPr algn="ctr" eaLnBrk="0" hangingPunct="0">
              <a:spcBef>
                <a:spcPct val="20000"/>
              </a:spcBef>
            </a:pPr>
            <a:r>
              <a:rPr lang="zh-CN" altLang="en-US" sz="2000" b="0" i="1">
                <a:solidFill>
                  <a:schemeClr val="bg1"/>
                </a:solidFill>
              </a:rPr>
              <a:t>不会增强，因为：</a:t>
            </a:r>
            <a:endParaRPr lang="en-US" altLang="zh-CN" sz="2000" b="0" i="1">
              <a:solidFill>
                <a:schemeClr val="bg1"/>
              </a:solidFill>
            </a:endParaRPr>
          </a:p>
          <a:p>
            <a:pPr algn="ctr" eaLnBrk="0" hangingPunct="0">
              <a:spcBef>
                <a:spcPct val="20000"/>
              </a:spcBef>
            </a:pPr>
            <a:r>
              <a:rPr lang="en-US" altLang="zh-CN" sz="2000" b="0" i="1">
                <a:solidFill>
                  <a:schemeClr val="bg1"/>
                </a:solidFill>
              </a:rPr>
              <a:t>r</a:t>
            </a:r>
            <a:r>
              <a:rPr lang="en-US" altLang="zh-CN" sz="2000" b="0">
                <a:solidFill>
                  <a:schemeClr val="bg1"/>
                </a:solidFill>
              </a:rPr>
              <a:t> </a:t>
            </a:r>
            <a:r>
              <a:rPr lang="en-US" altLang="zh-CN" sz="2000" b="0">
                <a:solidFill>
                  <a:schemeClr val="bg1"/>
                </a:solidFill>
                <a:sym typeface="Symbol" panose="05050102010706020507" pitchFamily="18" charset="2"/>
              </a:rPr>
              <a:t></a:t>
            </a:r>
            <a:r>
              <a:rPr lang="en-US" altLang="zh-CN" sz="2000" b="0">
                <a:solidFill>
                  <a:schemeClr val="bg1"/>
                </a:solidFill>
              </a:rPr>
              <a:t> </a:t>
            </a:r>
            <a:r>
              <a:rPr lang="en-US" altLang="zh-CN" sz="2000" b="0" i="1">
                <a:solidFill>
                  <a:schemeClr val="bg1"/>
                </a:solidFill>
              </a:rPr>
              <a:t>s</a:t>
            </a:r>
            <a:r>
              <a:rPr lang="en-US" altLang="zh-CN" sz="2000" b="0">
                <a:solidFill>
                  <a:schemeClr val="bg1"/>
                </a:solidFill>
              </a:rPr>
              <a:t> = </a:t>
            </a:r>
            <a:r>
              <a:rPr lang="en-US" altLang="zh-CN" sz="2000" b="0" i="1">
                <a:solidFill>
                  <a:schemeClr val="bg1"/>
                </a:solidFill>
              </a:rPr>
              <a:t>r</a:t>
            </a:r>
            <a:r>
              <a:rPr lang="en-US" altLang="zh-CN" sz="2000" b="0">
                <a:solidFill>
                  <a:schemeClr val="bg1"/>
                </a:solidFill>
              </a:rPr>
              <a:t> </a:t>
            </a:r>
            <a:r>
              <a:rPr lang="en-US" altLang="zh-CN" sz="2000" b="0">
                <a:solidFill>
                  <a:schemeClr val="bg1"/>
                </a:solidFill>
                <a:latin typeface="宋体" panose="02010600030101010101" pitchFamily="2" charset="-122"/>
              </a:rPr>
              <a:t>–</a:t>
            </a:r>
            <a:r>
              <a:rPr lang="en-US" altLang="zh-CN" sz="2000" b="0">
                <a:solidFill>
                  <a:schemeClr val="bg1"/>
                </a:solidFill>
              </a:rPr>
              <a:t> (</a:t>
            </a:r>
            <a:r>
              <a:rPr lang="en-US" altLang="zh-CN" sz="2000" b="0" i="1">
                <a:solidFill>
                  <a:schemeClr val="bg1"/>
                </a:solidFill>
              </a:rPr>
              <a:t>r</a:t>
            </a:r>
            <a:r>
              <a:rPr lang="en-US" altLang="zh-CN" sz="2000" b="0">
                <a:solidFill>
                  <a:schemeClr val="bg1"/>
                </a:solidFill>
              </a:rPr>
              <a:t> </a:t>
            </a:r>
            <a:r>
              <a:rPr lang="en-US" altLang="zh-CN" sz="2000" b="0">
                <a:solidFill>
                  <a:schemeClr val="bg1"/>
                </a:solidFill>
                <a:latin typeface="宋体" panose="02010600030101010101" pitchFamily="2" charset="-122"/>
              </a:rPr>
              <a:t>–</a:t>
            </a:r>
            <a:r>
              <a:rPr lang="en-US" altLang="zh-CN" sz="2000" b="0">
                <a:solidFill>
                  <a:schemeClr val="bg1"/>
                </a:solidFill>
              </a:rPr>
              <a:t> </a:t>
            </a:r>
            <a:r>
              <a:rPr lang="en-US" altLang="zh-CN" sz="2000" b="0" i="1">
                <a:solidFill>
                  <a:schemeClr val="bg1"/>
                </a:solidFill>
              </a:rPr>
              <a:t>s</a:t>
            </a:r>
            <a:r>
              <a:rPr lang="en-US" altLang="zh-CN" sz="2000" b="0">
                <a:solidFill>
                  <a:schemeClr val="bg1"/>
                </a:solidFill>
              </a:rPr>
              <a:t>)</a:t>
            </a:r>
          </a:p>
          <a:p>
            <a:pPr algn="ctr" eaLnBrk="0" hangingPunct="0">
              <a:spcBef>
                <a:spcPct val="20000"/>
              </a:spcBef>
            </a:pPr>
            <a:endParaRPr lang="zh-CN" altLang="en-US" sz="1800" b="0">
              <a:solidFill>
                <a:schemeClr val="bg1"/>
              </a:solidFill>
              <a:sym typeface="Symbol" panose="05050102010706020507" pitchFamily="18" charset="2"/>
            </a:endParaRPr>
          </a:p>
        </p:txBody>
      </p:sp>
      <p:sp>
        <p:nvSpPr>
          <p:cNvPr id="22563" name="Rectangle 36">
            <a:extLst>
              <a:ext uri="{FF2B5EF4-FFF2-40B4-BE49-F238E27FC236}">
                <a16:creationId xmlns:a16="http://schemas.microsoft.com/office/drawing/2014/main" id="{E8F2C86C-DE4C-1C01-E9FB-C5DF32483D17}"/>
              </a:ext>
            </a:extLst>
          </p:cNvPr>
          <p:cNvSpPr>
            <a:spLocks noChangeArrowheads="1"/>
          </p:cNvSpPr>
          <p:nvPr/>
        </p:nvSpPr>
        <p:spPr bwMode="auto">
          <a:xfrm>
            <a:off x="252413" y="85725"/>
            <a:ext cx="4535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2800">
                <a:solidFill>
                  <a:srgbClr val="800000"/>
                </a:solidFill>
                <a:latin typeface="黑体" panose="02010609060101010101" pitchFamily="49" charset="-122"/>
                <a:ea typeface="黑体" panose="02010609060101010101" pitchFamily="49" charset="-122"/>
              </a:rPr>
              <a:t>1</a:t>
            </a:r>
            <a:r>
              <a:rPr lang="en-US" altLang="zh-CN" sz="2800">
                <a:solidFill>
                  <a:srgbClr val="800000"/>
                </a:solidFill>
                <a:latin typeface="黑体" panose="02010609060101010101" pitchFamily="49" charset="-122"/>
                <a:ea typeface="黑体" panose="02010609060101010101" pitchFamily="49" charset="-122"/>
              </a:rPr>
              <a:t>.3</a:t>
            </a:r>
            <a:r>
              <a:rPr lang="zh-CN" altLang="en-US" sz="2800">
                <a:solidFill>
                  <a:srgbClr val="800000"/>
                </a:solidFill>
                <a:latin typeface="黑体" panose="02010609060101010101" pitchFamily="49" charset="-122"/>
                <a:ea typeface="黑体" panose="02010609060101010101" pitchFamily="49" charset="-122"/>
              </a:rPr>
              <a:t> </a:t>
            </a:r>
            <a:r>
              <a:rPr lang="zh-CN" altLang="en-US" sz="2800">
                <a:solidFill>
                  <a:srgbClr val="800000"/>
                </a:solidFill>
                <a:ea typeface="黑体" panose="02010609060101010101" pitchFamily="49" charset="-122"/>
              </a:rPr>
              <a:t>附加的关系代数运算</a:t>
            </a:r>
            <a:endParaRPr lang="en-US" altLang="zh-CN" sz="2800">
              <a:solidFill>
                <a:srgbClr val="800000"/>
              </a:solidFill>
              <a:ea typeface="黑体" panose="02010609060101010101" pitchFamily="49" charset="-122"/>
            </a:endParaRPr>
          </a:p>
        </p:txBody>
      </p:sp>
      <p:sp>
        <p:nvSpPr>
          <p:cNvPr id="22564" name="矩形 37">
            <a:extLst>
              <a:ext uri="{FF2B5EF4-FFF2-40B4-BE49-F238E27FC236}">
                <a16:creationId xmlns:a16="http://schemas.microsoft.com/office/drawing/2014/main" id="{E8667908-635B-0317-601A-87F9A063EBAB}"/>
              </a:ext>
            </a:extLst>
          </p:cNvPr>
          <p:cNvSpPr>
            <a:spLocks noChangeArrowheads="1"/>
          </p:cNvSpPr>
          <p:nvPr/>
        </p:nvSpPr>
        <p:spPr bwMode="auto">
          <a:xfrm>
            <a:off x="7158038" y="92075"/>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a:solidFill>
                  <a:srgbClr val="800000"/>
                </a:solidFill>
                <a:latin typeface="黑体" panose="02010609060101010101" pitchFamily="49" charset="-122"/>
                <a:ea typeface="黑体" panose="02010609060101010101" pitchFamily="49" charset="-122"/>
              </a:rPr>
              <a:t>一</a:t>
            </a:r>
            <a:r>
              <a:rPr lang="en-US" altLang="zh-CN" sz="2400">
                <a:solidFill>
                  <a:srgbClr val="800000"/>
                </a:solidFill>
                <a:latin typeface="黑体" panose="02010609060101010101" pitchFamily="49" charset="-122"/>
                <a:ea typeface="黑体" panose="02010609060101010101" pitchFamily="49" charset="-122"/>
              </a:rPr>
              <a:t> </a:t>
            </a:r>
            <a:r>
              <a:rPr lang="zh-CN" altLang="en-US" sz="2400">
                <a:solidFill>
                  <a:srgbClr val="800000"/>
                </a:solidFill>
                <a:latin typeface="黑体" panose="02010609060101010101" pitchFamily="49" charset="-122"/>
                <a:ea typeface="黑体" panose="02010609060101010101" pitchFamily="49" charset="-122"/>
              </a:rPr>
              <a:t>关系代数</a:t>
            </a:r>
            <a:endParaRPr lang="en-US" altLang="zh-CN" sz="2400">
              <a:solidFill>
                <a:srgbClr val="800000"/>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290B7195-29E6-2F3C-3E17-1A2CB76C5BB6}"/>
              </a:ext>
            </a:extLst>
          </p:cNvPr>
          <p:cNvSpPr>
            <a:spLocks noChangeArrowheads="1"/>
          </p:cNvSpPr>
          <p:nvPr/>
        </p:nvSpPr>
        <p:spPr bwMode="auto">
          <a:xfrm>
            <a:off x="5794375" y="2967038"/>
            <a:ext cx="32623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2000" b="0">
                <a:solidFill>
                  <a:srgbClr val="0000FF"/>
                </a:solidFill>
                <a:latin typeface="宋体" panose="02010600030101010101" pitchFamily="2" charset="-122"/>
                <a:ea typeface="黑体" panose="02010609060101010101" pitchFamily="49" charset="-122"/>
              </a:rPr>
              <a:t>保留相同元组(仍为关系</a:t>
            </a:r>
            <a:r>
              <a:rPr lang="en-US" altLang="zh-CN" sz="2000" b="0">
                <a:solidFill>
                  <a:srgbClr val="0000FF"/>
                </a:solidFill>
                <a:latin typeface="宋体" panose="02010600030101010101" pitchFamily="2" charset="-122"/>
                <a:ea typeface="黑体" panose="02010609060101010101" pitchFamily="49" charset="-122"/>
              </a:rPr>
              <a:t>)</a:t>
            </a:r>
            <a:r>
              <a:rPr lang="zh-CN" altLang="en-US" sz="2000" b="0">
                <a:solidFill>
                  <a:srgbClr val="0000FF"/>
                </a:solidFill>
                <a:latin typeface="宋体" panose="02010600030101010101" pitchFamily="2" charset="-122"/>
                <a:ea typeface="黑体" panose="02010609060101010101" pitchFamily="49" charset="-122"/>
              </a:rPr>
              <a:t>！</a:t>
            </a:r>
            <a:endParaRPr lang="zh-CN" altLang="en-US" sz="2000" b="0">
              <a:solidFill>
                <a:srgbClr val="0000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0899">
                                            <p:txEl>
                                              <p:pRg st="2" end="2"/>
                                            </p:txEl>
                                          </p:spTgt>
                                        </p:tgtEl>
                                        <p:attrNameLst>
                                          <p:attrName>style.visibility</p:attrName>
                                        </p:attrNameLst>
                                      </p:cBhvr>
                                      <p:to>
                                        <p:strVal val="visible"/>
                                      </p:to>
                                    </p:set>
                                    <p:animEffect transition="in" filter="blinds(horizontal)">
                                      <p:cBhvr>
                                        <p:cTn id="12" dur="500"/>
                                        <p:tgtEl>
                                          <p:spTgt spid="8089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0899">
                                            <p:txEl>
                                              <p:pRg st="3" end="3"/>
                                            </p:txEl>
                                          </p:spTgt>
                                        </p:tgtEl>
                                        <p:attrNameLst>
                                          <p:attrName>style.visibility</p:attrName>
                                        </p:attrNameLst>
                                      </p:cBhvr>
                                      <p:to>
                                        <p:strVal val="visible"/>
                                      </p:to>
                                    </p:set>
                                    <p:animEffect transition="in" filter="blinds(horizontal)">
                                      <p:cBhvr>
                                        <p:cTn id="15" dur="500"/>
                                        <p:tgtEl>
                                          <p:spTgt spid="80899">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80931"/>
                                        </p:tgtEl>
                                        <p:attrNameLst>
                                          <p:attrName>style.visibility</p:attrName>
                                        </p:attrNameLst>
                                      </p:cBhvr>
                                      <p:to>
                                        <p:strVal val="visible"/>
                                      </p:to>
                                    </p:set>
                                    <p:animEffect transition="in" filter="blinds(horizontal)">
                                      <p:cBhvr>
                                        <p:cTn id="20" dur="500"/>
                                        <p:tgtEl>
                                          <p:spTgt spid="80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31" grpId="0" animBg="1"/>
      <p:bldP spid="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编号占位符 5">
            <a:extLst>
              <a:ext uri="{FF2B5EF4-FFF2-40B4-BE49-F238E27FC236}">
                <a16:creationId xmlns:a16="http://schemas.microsoft.com/office/drawing/2014/main" id="{74797DD9-F59C-CA92-12BB-79196733911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9B872A9-7A72-4D81-A94A-F09BF0A918DB}" type="slidenum">
              <a:rPr lang="zh-CN" altLang="en-US"/>
              <a:pPr/>
              <a:t>134</a:t>
            </a:fld>
            <a:endParaRPr lang="zh-CN" altLang="en-US"/>
          </a:p>
        </p:txBody>
      </p:sp>
      <p:sp>
        <p:nvSpPr>
          <p:cNvPr id="23554" name="Rectangle 2">
            <a:extLst>
              <a:ext uri="{FF2B5EF4-FFF2-40B4-BE49-F238E27FC236}">
                <a16:creationId xmlns:a16="http://schemas.microsoft.com/office/drawing/2014/main" id="{6A153FAE-C388-2607-CC0A-3B2F1CF24BF2}"/>
              </a:ext>
            </a:extLst>
          </p:cNvPr>
          <p:cNvSpPr>
            <a:spLocks noGrp="1" noChangeArrowheads="1"/>
          </p:cNvSpPr>
          <p:nvPr>
            <p:ph type="title"/>
          </p:nvPr>
        </p:nvSpPr>
        <p:spPr>
          <a:xfrm>
            <a:off x="833438" y="822325"/>
            <a:ext cx="7772400" cy="735013"/>
          </a:xfrm>
        </p:spPr>
        <p:txBody>
          <a:bodyPr/>
          <a:lstStyle/>
          <a:p>
            <a:r>
              <a:rPr lang="zh-CN" altLang="en-US" sz="2400" b="1">
                <a:latin typeface="黑体" panose="02010609060101010101" pitchFamily="49" charset="-122"/>
                <a:ea typeface="黑体" panose="02010609060101010101" pitchFamily="49" charset="-122"/>
              </a:rPr>
              <a:t>（二）自然连接运算</a:t>
            </a:r>
            <a:br>
              <a:rPr lang="en-US" altLang="zh-CN" sz="2400" b="1">
                <a:latin typeface="黑体" panose="02010609060101010101" pitchFamily="49" charset="-122"/>
                <a:ea typeface="黑体" panose="02010609060101010101" pitchFamily="49" charset="-122"/>
              </a:rPr>
            </a:br>
            <a:r>
              <a:rPr lang="en-US" altLang="zh-CN" sz="2000" b="1">
                <a:latin typeface="黑体" panose="02010609060101010101" pitchFamily="49" charset="-122"/>
                <a:ea typeface="黑体" panose="02010609060101010101" pitchFamily="49" charset="-122"/>
              </a:rPr>
              <a:t>(Natural Join Operation)</a:t>
            </a:r>
            <a:endParaRPr lang="zh-CN" altLang="en-US" sz="1600">
              <a:solidFill>
                <a:schemeClr val="tx1"/>
              </a:solidFill>
              <a:latin typeface="黑体" panose="02010609060101010101" pitchFamily="49" charset="-122"/>
              <a:ea typeface="黑体" panose="02010609060101010101" pitchFamily="49" charset="-122"/>
            </a:endParaRPr>
          </a:p>
        </p:txBody>
      </p:sp>
      <p:grpSp>
        <p:nvGrpSpPr>
          <p:cNvPr id="23555" name="Group 67">
            <a:extLst>
              <a:ext uri="{FF2B5EF4-FFF2-40B4-BE49-F238E27FC236}">
                <a16:creationId xmlns:a16="http://schemas.microsoft.com/office/drawing/2014/main" id="{02DA842F-CFB9-C3B7-B781-D4EE31A37FA9}"/>
              </a:ext>
            </a:extLst>
          </p:cNvPr>
          <p:cNvGrpSpPr>
            <a:grpSpLocks/>
          </p:cNvGrpSpPr>
          <p:nvPr/>
        </p:nvGrpSpPr>
        <p:grpSpPr bwMode="auto">
          <a:xfrm>
            <a:off x="539750" y="1590675"/>
            <a:ext cx="7993063" cy="1755775"/>
            <a:chOff x="340" y="1077"/>
            <a:chExt cx="5035" cy="1106"/>
          </a:xfrm>
        </p:grpSpPr>
        <p:grpSp>
          <p:nvGrpSpPr>
            <p:cNvPr id="23556" name="Group 36">
              <a:extLst>
                <a:ext uri="{FF2B5EF4-FFF2-40B4-BE49-F238E27FC236}">
                  <a16:creationId xmlns:a16="http://schemas.microsoft.com/office/drawing/2014/main" id="{F7635CE8-9B97-D8EF-B454-3C99F5BC8F41}"/>
                </a:ext>
              </a:extLst>
            </p:cNvPr>
            <p:cNvGrpSpPr>
              <a:grpSpLocks/>
            </p:cNvGrpSpPr>
            <p:nvPr/>
          </p:nvGrpSpPr>
          <p:grpSpPr bwMode="auto">
            <a:xfrm>
              <a:off x="1474" y="1088"/>
              <a:ext cx="841" cy="1073"/>
              <a:chOff x="1014" y="1041"/>
              <a:chExt cx="841" cy="1073"/>
            </a:xfrm>
          </p:grpSpPr>
          <p:sp>
            <p:nvSpPr>
              <p:cNvPr id="23557" name="Rectangle 4">
                <a:extLst>
                  <a:ext uri="{FF2B5EF4-FFF2-40B4-BE49-F238E27FC236}">
                    <a16:creationId xmlns:a16="http://schemas.microsoft.com/office/drawing/2014/main" id="{D37C5D12-1101-A33F-1F8C-1F5939914E1A}"/>
                  </a:ext>
                </a:extLst>
              </p:cNvPr>
              <p:cNvSpPr>
                <a:spLocks noChangeArrowheads="1"/>
              </p:cNvSpPr>
              <p:nvPr/>
            </p:nvSpPr>
            <p:spPr bwMode="auto">
              <a:xfrm>
                <a:off x="1014" y="1041"/>
                <a:ext cx="207" cy="24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i="1">
                    <a:latin typeface="Helvetica" panose="020B0604020202020204" pitchFamily="34" charset="0"/>
                  </a:rPr>
                  <a:t>A</a:t>
                </a:r>
              </a:p>
            </p:txBody>
          </p:sp>
          <p:sp>
            <p:nvSpPr>
              <p:cNvPr id="23558" name="Rectangle 5">
                <a:extLst>
                  <a:ext uri="{FF2B5EF4-FFF2-40B4-BE49-F238E27FC236}">
                    <a16:creationId xmlns:a16="http://schemas.microsoft.com/office/drawing/2014/main" id="{FAFFD26A-B570-8C7D-5FC5-B66238876180}"/>
                  </a:ext>
                </a:extLst>
              </p:cNvPr>
              <p:cNvSpPr>
                <a:spLocks noChangeArrowheads="1"/>
              </p:cNvSpPr>
              <p:nvPr/>
            </p:nvSpPr>
            <p:spPr bwMode="auto">
              <a:xfrm>
                <a:off x="1225" y="1041"/>
                <a:ext cx="208" cy="24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B</a:t>
                </a:r>
              </a:p>
            </p:txBody>
          </p:sp>
          <p:sp>
            <p:nvSpPr>
              <p:cNvPr id="23559" name="Rectangle 6">
                <a:extLst>
                  <a:ext uri="{FF2B5EF4-FFF2-40B4-BE49-F238E27FC236}">
                    <a16:creationId xmlns:a16="http://schemas.microsoft.com/office/drawing/2014/main" id="{C1DCF0F9-2D50-E65F-7318-5BFFD40B1866}"/>
                  </a:ext>
                </a:extLst>
              </p:cNvPr>
              <p:cNvSpPr>
                <a:spLocks noChangeArrowheads="1"/>
              </p:cNvSpPr>
              <p:nvPr/>
            </p:nvSpPr>
            <p:spPr bwMode="auto">
              <a:xfrm>
                <a:off x="1014" y="1304"/>
                <a:ext cx="207" cy="616"/>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p:txBody>
          </p:sp>
          <p:sp>
            <p:nvSpPr>
              <p:cNvPr id="23560" name="Rectangle 7">
                <a:extLst>
                  <a:ext uri="{FF2B5EF4-FFF2-40B4-BE49-F238E27FC236}">
                    <a16:creationId xmlns:a16="http://schemas.microsoft.com/office/drawing/2014/main" id="{C12BA186-367C-7F9F-9CEE-8EDF6CA205C4}"/>
                  </a:ext>
                </a:extLst>
              </p:cNvPr>
              <p:cNvSpPr>
                <a:spLocks noChangeArrowheads="1"/>
              </p:cNvSpPr>
              <p:nvPr/>
            </p:nvSpPr>
            <p:spPr bwMode="auto">
              <a:xfrm>
                <a:off x="1225" y="1304"/>
                <a:ext cx="208" cy="616"/>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i="1">
                    <a:latin typeface="Helvetica" panose="020B0604020202020204" pitchFamily="34" charset="0"/>
                    <a:sym typeface="Symbol" panose="05050102010706020507" pitchFamily="18" charset="2"/>
                  </a:rPr>
                  <a:t>1</a:t>
                </a:r>
              </a:p>
              <a:p>
                <a:pPr algn="ctr" eaLnBrk="0" hangingPunct="0">
                  <a:lnSpc>
                    <a:spcPct val="80000"/>
                  </a:lnSpc>
                </a:pPr>
                <a:r>
                  <a:rPr lang="en-US" altLang="zh-CN" b="0" i="1">
                    <a:latin typeface="Helvetica" panose="020B0604020202020204" pitchFamily="34" charset="0"/>
                    <a:sym typeface="Symbol" panose="05050102010706020507" pitchFamily="18" charset="2"/>
                  </a:rPr>
                  <a:t>2</a:t>
                </a:r>
              </a:p>
              <a:p>
                <a:pPr algn="ctr" eaLnBrk="0" hangingPunct="0">
                  <a:lnSpc>
                    <a:spcPct val="80000"/>
                  </a:lnSpc>
                </a:pPr>
                <a:r>
                  <a:rPr lang="en-US" altLang="zh-CN" b="0" i="1">
                    <a:latin typeface="Helvetica" panose="020B0604020202020204" pitchFamily="34" charset="0"/>
                    <a:sym typeface="Symbol" panose="05050102010706020507" pitchFamily="18" charset="2"/>
                  </a:rPr>
                  <a:t>4</a:t>
                </a:r>
              </a:p>
              <a:p>
                <a:pPr algn="ctr" eaLnBrk="0" hangingPunct="0">
                  <a:lnSpc>
                    <a:spcPct val="80000"/>
                  </a:lnSpc>
                </a:pPr>
                <a:r>
                  <a:rPr lang="en-US" altLang="zh-CN" b="0" i="1">
                    <a:latin typeface="Helvetica" panose="020B0604020202020204" pitchFamily="34" charset="0"/>
                    <a:sym typeface="Symbol" panose="05050102010706020507" pitchFamily="18" charset="2"/>
                  </a:rPr>
                  <a:t>1</a:t>
                </a:r>
              </a:p>
              <a:p>
                <a:pPr algn="ctr" eaLnBrk="0" hangingPunct="0">
                  <a:lnSpc>
                    <a:spcPct val="80000"/>
                  </a:lnSpc>
                </a:pPr>
                <a:r>
                  <a:rPr lang="en-US" altLang="zh-CN" b="0" i="1">
                    <a:latin typeface="Helvetica" panose="020B0604020202020204" pitchFamily="34" charset="0"/>
                    <a:sym typeface="Symbol" panose="05050102010706020507" pitchFamily="18" charset="2"/>
                  </a:rPr>
                  <a:t>2</a:t>
                </a:r>
              </a:p>
            </p:txBody>
          </p:sp>
          <p:sp>
            <p:nvSpPr>
              <p:cNvPr id="23561" name="Rectangle 8">
                <a:extLst>
                  <a:ext uri="{FF2B5EF4-FFF2-40B4-BE49-F238E27FC236}">
                    <a16:creationId xmlns:a16="http://schemas.microsoft.com/office/drawing/2014/main" id="{F35BF91A-E4E7-C887-CC7F-3539C099C2A1}"/>
                  </a:ext>
                </a:extLst>
              </p:cNvPr>
              <p:cNvSpPr>
                <a:spLocks noChangeArrowheads="1"/>
              </p:cNvSpPr>
              <p:nvPr/>
            </p:nvSpPr>
            <p:spPr bwMode="auto">
              <a:xfrm>
                <a:off x="1437" y="1041"/>
                <a:ext cx="207" cy="24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i="1">
                    <a:latin typeface="Helvetica" panose="020B0604020202020204" pitchFamily="34" charset="0"/>
                  </a:rPr>
                  <a:t>C</a:t>
                </a:r>
              </a:p>
            </p:txBody>
          </p:sp>
          <p:sp>
            <p:nvSpPr>
              <p:cNvPr id="23562" name="Rectangle 9">
                <a:extLst>
                  <a:ext uri="{FF2B5EF4-FFF2-40B4-BE49-F238E27FC236}">
                    <a16:creationId xmlns:a16="http://schemas.microsoft.com/office/drawing/2014/main" id="{46C3BEF2-7B9F-87FE-83A5-2C2011009717}"/>
                  </a:ext>
                </a:extLst>
              </p:cNvPr>
              <p:cNvSpPr>
                <a:spLocks noChangeArrowheads="1"/>
              </p:cNvSpPr>
              <p:nvPr/>
            </p:nvSpPr>
            <p:spPr bwMode="auto">
              <a:xfrm>
                <a:off x="1648" y="1041"/>
                <a:ext cx="207" cy="24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D</a:t>
                </a:r>
              </a:p>
            </p:txBody>
          </p:sp>
          <p:sp>
            <p:nvSpPr>
              <p:cNvPr id="23563" name="Rectangle 10">
                <a:extLst>
                  <a:ext uri="{FF2B5EF4-FFF2-40B4-BE49-F238E27FC236}">
                    <a16:creationId xmlns:a16="http://schemas.microsoft.com/office/drawing/2014/main" id="{A4660ED6-4B2B-3316-4507-9BD6A103AEA3}"/>
                  </a:ext>
                </a:extLst>
              </p:cNvPr>
              <p:cNvSpPr>
                <a:spLocks noChangeArrowheads="1"/>
              </p:cNvSpPr>
              <p:nvPr/>
            </p:nvSpPr>
            <p:spPr bwMode="auto">
              <a:xfrm>
                <a:off x="1437" y="1304"/>
                <a:ext cx="207" cy="616"/>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p:txBody>
          </p:sp>
          <p:sp>
            <p:nvSpPr>
              <p:cNvPr id="23564" name="Rectangle 11">
                <a:extLst>
                  <a:ext uri="{FF2B5EF4-FFF2-40B4-BE49-F238E27FC236}">
                    <a16:creationId xmlns:a16="http://schemas.microsoft.com/office/drawing/2014/main" id="{E1687790-849A-9BFA-CC0C-EA593CA84BC3}"/>
                  </a:ext>
                </a:extLst>
              </p:cNvPr>
              <p:cNvSpPr>
                <a:spLocks noChangeArrowheads="1"/>
              </p:cNvSpPr>
              <p:nvPr/>
            </p:nvSpPr>
            <p:spPr bwMode="auto">
              <a:xfrm>
                <a:off x="1648" y="1304"/>
                <a:ext cx="207" cy="616"/>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b</a:t>
                </a:r>
              </a:p>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b</a:t>
                </a:r>
              </a:p>
            </p:txBody>
          </p:sp>
          <p:sp>
            <p:nvSpPr>
              <p:cNvPr id="23565" name="Text Box 18">
                <a:extLst>
                  <a:ext uri="{FF2B5EF4-FFF2-40B4-BE49-F238E27FC236}">
                    <a16:creationId xmlns:a16="http://schemas.microsoft.com/office/drawing/2014/main" id="{81F20C4C-3FC4-C5B5-E3E8-494DC07A741D}"/>
                  </a:ext>
                </a:extLst>
              </p:cNvPr>
              <p:cNvSpPr txBox="1">
                <a:spLocks noChangeArrowheads="1"/>
              </p:cNvSpPr>
              <p:nvPr/>
            </p:nvSpPr>
            <p:spPr bwMode="auto">
              <a:xfrm>
                <a:off x="1311" y="1933"/>
                <a:ext cx="15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lnSpc>
                    <a:spcPct val="80000"/>
                  </a:lnSpc>
                  <a:spcBef>
                    <a:spcPct val="50000"/>
                  </a:spcBef>
                </a:pPr>
                <a:r>
                  <a:rPr lang="en-US" altLang="zh-CN" b="0" i="1">
                    <a:latin typeface="Helvetica" panose="020B0604020202020204" pitchFamily="34" charset="0"/>
                  </a:rPr>
                  <a:t>r</a:t>
                </a:r>
              </a:p>
            </p:txBody>
          </p:sp>
        </p:grpSp>
        <p:grpSp>
          <p:nvGrpSpPr>
            <p:cNvPr id="23566" name="Group 38">
              <a:extLst>
                <a:ext uri="{FF2B5EF4-FFF2-40B4-BE49-F238E27FC236}">
                  <a16:creationId xmlns:a16="http://schemas.microsoft.com/office/drawing/2014/main" id="{8EB0E7F6-AE10-A4DE-FEA7-0B4127E4E80D}"/>
                </a:ext>
              </a:extLst>
            </p:cNvPr>
            <p:cNvGrpSpPr>
              <a:grpSpLocks/>
            </p:cNvGrpSpPr>
            <p:nvPr/>
          </p:nvGrpSpPr>
          <p:grpSpPr bwMode="auto">
            <a:xfrm>
              <a:off x="4374" y="1080"/>
              <a:ext cx="1001" cy="853"/>
              <a:chOff x="1788" y="2192"/>
              <a:chExt cx="1001" cy="853"/>
            </a:xfrm>
          </p:grpSpPr>
          <p:sp>
            <p:nvSpPr>
              <p:cNvPr id="23567" name="Rectangle 19">
                <a:extLst>
                  <a:ext uri="{FF2B5EF4-FFF2-40B4-BE49-F238E27FC236}">
                    <a16:creationId xmlns:a16="http://schemas.microsoft.com/office/drawing/2014/main" id="{57CBE9CF-0B64-DD84-5C68-9E98DBDE259E}"/>
                  </a:ext>
                </a:extLst>
              </p:cNvPr>
              <p:cNvSpPr>
                <a:spLocks noChangeArrowheads="1"/>
              </p:cNvSpPr>
              <p:nvPr/>
            </p:nvSpPr>
            <p:spPr bwMode="auto">
              <a:xfrm>
                <a:off x="1788" y="2192"/>
                <a:ext cx="197" cy="223"/>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i="1">
                    <a:latin typeface="Helvetica" panose="020B0604020202020204" pitchFamily="34" charset="0"/>
                  </a:rPr>
                  <a:t>A</a:t>
                </a:r>
              </a:p>
            </p:txBody>
          </p:sp>
          <p:sp>
            <p:nvSpPr>
              <p:cNvPr id="23568" name="Rectangle 20">
                <a:extLst>
                  <a:ext uri="{FF2B5EF4-FFF2-40B4-BE49-F238E27FC236}">
                    <a16:creationId xmlns:a16="http://schemas.microsoft.com/office/drawing/2014/main" id="{CFDBBACA-24BA-D390-7B7F-3D1ECBF25D8F}"/>
                  </a:ext>
                </a:extLst>
              </p:cNvPr>
              <p:cNvSpPr>
                <a:spLocks noChangeArrowheads="1"/>
              </p:cNvSpPr>
              <p:nvPr/>
            </p:nvSpPr>
            <p:spPr bwMode="auto">
              <a:xfrm>
                <a:off x="1989" y="2192"/>
                <a:ext cx="197" cy="223"/>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B</a:t>
                </a:r>
              </a:p>
            </p:txBody>
          </p:sp>
          <p:sp>
            <p:nvSpPr>
              <p:cNvPr id="23569" name="Rectangle 21">
                <a:extLst>
                  <a:ext uri="{FF2B5EF4-FFF2-40B4-BE49-F238E27FC236}">
                    <a16:creationId xmlns:a16="http://schemas.microsoft.com/office/drawing/2014/main" id="{FF0D9573-4EC4-B153-77BD-C719678C1ED7}"/>
                  </a:ext>
                </a:extLst>
              </p:cNvPr>
              <p:cNvSpPr>
                <a:spLocks noChangeArrowheads="1"/>
              </p:cNvSpPr>
              <p:nvPr/>
            </p:nvSpPr>
            <p:spPr bwMode="auto">
              <a:xfrm>
                <a:off x="1788" y="2438"/>
                <a:ext cx="197" cy="607"/>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p:txBody>
          </p:sp>
          <p:sp>
            <p:nvSpPr>
              <p:cNvPr id="23570" name="Rectangle 22">
                <a:extLst>
                  <a:ext uri="{FF2B5EF4-FFF2-40B4-BE49-F238E27FC236}">
                    <a16:creationId xmlns:a16="http://schemas.microsoft.com/office/drawing/2014/main" id="{4B78A9DC-CAE8-58E6-AF4B-F66F9CC13314}"/>
                  </a:ext>
                </a:extLst>
              </p:cNvPr>
              <p:cNvSpPr>
                <a:spLocks noChangeArrowheads="1"/>
              </p:cNvSpPr>
              <p:nvPr/>
            </p:nvSpPr>
            <p:spPr bwMode="auto">
              <a:xfrm>
                <a:off x="1989" y="2438"/>
                <a:ext cx="197" cy="607"/>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i="1">
                    <a:latin typeface="Helvetica" panose="020B0604020202020204" pitchFamily="34" charset="0"/>
                    <a:sym typeface="Symbol" panose="05050102010706020507" pitchFamily="18" charset="2"/>
                  </a:rPr>
                  <a:t>1</a:t>
                </a:r>
              </a:p>
              <a:p>
                <a:pPr algn="ctr" eaLnBrk="0" hangingPunct="0">
                  <a:lnSpc>
                    <a:spcPct val="80000"/>
                  </a:lnSpc>
                </a:pPr>
                <a:r>
                  <a:rPr lang="en-US" altLang="zh-CN" b="0" i="1">
                    <a:latin typeface="Helvetica" panose="020B0604020202020204" pitchFamily="34" charset="0"/>
                    <a:sym typeface="Symbol" panose="05050102010706020507" pitchFamily="18" charset="2"/>
                  </a:rPr>
                  <a:t>1</a:t>
                </a:r>
              </a:p>
              <a:p>
                <a:pPr algn="ctr" eaLnBrk="0" hangingPunct="0">
                  <a:lnSpc>
                    <a:spcPct val="80000"/>
                  </a:lnSpc>
                </a:pPr>
                <a:r>
                  <a:rPr lang="en-US" altLang="zh-CN" b="0" i="1">
                    <a:latin typeface="Helvetica" panose="020B0604020202020204" pitchFamily="34" charset="0"/>
                    <a:sym typeface="Symbol" panose="05050102010706020507" pitchFamily="18" charset="2"/>
                  </a:rPr>
                  <a:t>1</a:t>
                </a:r>
              </a:p>
              <a:p>
                <a:pPr algn="ctr" eaLnBrk="0" hangingPunct="0">
                  <a:lnSpc>
                    <a:spcPct val="80000"/>
                  </a:lnSpc>
                </a:pPr>
                <a:r>
                  <a:rPr lang="en-US" altLang="zh-CN" b="0" i="1">
                    <a:latin typeface="Helvetica" panose="020B0604020202020204" pitchFamily="34" charset="0"/>
                    <a:sym typeface="Symbol" panose="05050102010706020507" pitchFamily="18" charset="2"/>
                  </a:rPr>
                  <a:t>1</a:t>
                </a:r>
              </a:p>
              <a:p>
                <a:pPr algn="ctr" eaLnBrk="0" hangingPunct="0">
                  <a:lnSpc>
                    <a:spcPct val="80000"/>
                  </a:lnSpc>
                </a:pPr>
                <a:r>
                  <a:rPr lang="en-US" altLang="zh-CN" b="0" i="1">
                    <a:latin typeface="Helvetica" panose="020B0604020202020204" pitchFamily="34" charset="0"/>
                    <a:sym typeface="Symbol" panose="05050102010706020507" pitchFamily="18" charset="2"/>
                  </a:rPr>
                  <a:t>2</a:t>
                </a:r>
              </a:p>
            </p:txBody>
          </p:sp>
          <p:sp>
            <p:nvSpPr>
              <p:cNvPr id="23571" name="Rectangle 23">
                <a:extLst>
                  <a:ext uri="{FF2B5EF4-FFF2-40B4-BE49-F238E27FC236}">
                    <a16:creationId xmlns:a16="http://schemas.microsoft.com/office/drawing/2014/main" id="{AA6476CB-1FC2-FBF0-4A69-183860FC992F}"/>
                  </a:ext>
                </a:extLst>
              </p:cNvPr>
              <p:cNvSpPr>
                <a:spLocks noChangeArrowheads="1"/>
              </p:cNvSpPr>
              <p:nvPr/>
            </p:nvSpPr>
            <p:spPr bwMode="auto">
              <a:xfrm>
                <a:off x="2190" y="2192"/>
                <a:ext cx="198" cy="223"/>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i="1">
                    <a:latin typeface="Helvetica" panose="020B0604020202020204" pitchFamily="34" charset="0"/>
                  </a:rPr>
                  <a:t>C</a:t>
                </a:r>
              </a:p>
            </p:txBody>
          </p:sp>
          <p:sp>
            <p:nvSpPr>
              <p:cNvPr id="23572" name="Rectangle 24">
                <a:extLst>
                  <a:ext uri="{FF2B5EF4-FFF2-40B4-BE49-F238E27FC236}">
                    <a16:creationId xmlns:a16="http://schemas.microsoft.com/office/drawing/2014/main" id="{3A1D2E93-C831-8D19-36FB-93B3CCEF0A08}"/>
                  </a:ext>
                </a:extLst>
              </p:cNvPr>
              <p:cNvSpPr>
                <a:spLocks noChangeArrowheads="1"/>
              </p:cNvSpPr>
              <p:nvPr/>
            </p:nvSpPr>
            <p:spPr bwMode="auto">
              <a:xfrm>
                <a:off x="2392" y="2192"/>
                <a:ext cx="196" cy="223"/>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D</a:t>
                </a:r>
              </a:p>
            </p:txBody>
          </p:sp>
          <p:sp>
            <p:nvSpPr>
              <p:cNvPr id="23573" name="Rectangle 25">
                <a:extLst>
                  <a:ext uri="{FF2B5EF4-FFF2-40B4-BE49-F238E27FC236}">
                    <a16:creationId xmlns:a16="http://schemas.microsoft.com/office/drawing/2014/main" id="{812844FE-D047-695D-342B-76BF6C202903}"/>
                  </a:ext>
                </a:extLst>
              </p:cNvPr>
              <p:cNvSpPr>
                <a:spLocks noChangeArrowheads="1"/>
              </p:cNvSpPr>
              <p:nvPr/>
            </p:nvSpPr>
            <p:spPr bwMode="auto">
              <a:xfrm>
                <a:off x="2190" y="2438"/>
                <a:ext cx="198" cy="607"/>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p:txBody>
          </p:sp>
          <p:sp>
            <p:nvSpPr>
              <p:cNvPr id="23574" name="Rectangle 26">
                <a:extLst>
                  <a:ext uri="{FF2B5EF4-FFF2-40B4-BE49-F238E27FC236}">
                    <a16:creationId xmlns:a16="http://schemas.microsoft.com/office/drawing/2014/main" id="{696C1A23-116F-E5D6-A098-CAB56EACE927}"/>
                  </a:ext>
                </a:extLst>
              </p:cNvPr>
              <p:cNvSpPr>
                <a:spLocks noChangeArrowheads="1"/>
              </p:cNvSpPr>
              <p:nvPr/>
            </p:nvSpPr>
            <p:spPr bwMode="auto">
              <a:xfrm>
                <a:off x="2392" y="2438"/>
                <a:ext cx="196" cy="607"/>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b</a:t>
                </a:r>
              </a:p>
            </p:txBody>
          </p:sp>
          <p:sp>
            <p:nvSpPr>
              <p:cNvPr id="23575" name="Rectangle 27">
                <a:extLst>
                  <a:ext uri="{FF2B5EF4-FFF2-40B4-BE49-F238E27FC236}">
                    <a16:creationId xmlns:a16="http://schemas.microsoft.com/office/drawing/2014/main" id="{62E16D8E-43B3-D480-8F56-7713B1A4533A}"/>
                  </a:ext>
                </a:extLst>
              </p:cNvPr>
              <p:cNvSpPr>
                <a:spLocks noChangeArrowheads="1"/>
              </p:cNvSpPr>
              <p:nvPr/>
            </p:nvSpPr>
            <p:spPr bwMode="auto">
              <a:xfrm>
                <a:off x="2592" y="2192"/>
                <a:ext cx="197" cy="223"/>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i="1">
                    <a:latin typeface="Helvetica" panose="020B0604020202020204" pitchFamily="34" charset="0"/>
                  </a:rPr>
                  <a:t>E</a:t>
                </a:r>
              </a:p>
            </p:txBody>
          </p:sp>
          <p:sp>
            <p:nvSpPr>
              <p:cNvPr id="23576" name="Rectangle 28">
                <a:extLst>
                  <a:ext uri="{FF2B5EF4-FFF2-40B4-BE49-F238E27FC236}">
                    <a16:creationId xmlns:a16="http://schemas.microsoft.com/office/drawing/2014/main" id="{C7EDE5AD-A1C7-456C-1514-B9E05C0266D1}"/>
                  </a:ext>
                </a:extLst>
              </p:cNvPr>
              <p:cNvSpPr>
                <a:spLocks noChangeArrowheads="1"/>
              </p:cNvSpPr>
              <p:nvPr/>
            </p:nvSpPr>
            <p:spPr bwMode="auto">
              <a:xfrm>
                <a:off x="2592" y="2438"/>
                <a:ext cx="197" cy="607"/>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p:txBody>
          </p:sp>
        </p:grpSp>
        <p:grpSp>
          <p:nvGrpSpPr>
            <p:cNvPr id="23577" name="Group 37">
              <a:extLst>
                <a:ext uri="{FF2B5EF4-FFF2-40B4-BE49-F238E27FC236}">
                  <a16:creationId xmlns:a16="http://schemas.microsoft.com/office/drawing/2014/main" id="{7AFF0AFD-CC7A-A7B9-0A5B-A1E4FFEA4EEC}"/>
                </a:ext>
              </a:extLst>
            </p:cNvPr>
            <p:cNvGrpSpPr>
              <a:grpSpLocks/>
            </p:cNvGrpSpPr>
            <p:nvPr/>
          </p:nvGrpSpPr>
          <p:grpSpPr bwMode="auto">
            <a:xfrm>
              <a:off x="2721" y="1077"/>
              <a:ext cx="629" cy="1106"/>
              <a:chOff x="2633" y="1008"/>
              <a:chExt cx="629" cy="1106"/>
            </a:xfrm>
          </p:grpSpPr>
          <p:sp>
            <p:nvSpPr>
              <p:cNvPr id="23578" name="Rectangle 12">
                <a:extLst>
                  <a:ext uri="{FF2B5EF4-FFF2-40B4-BE49-F238E27FC236}">
                    <a16:creationId xmlns:a16="http://schemas.microsoft.com/office/drawing/2014/main" id="{FA697765-BEF9-409A-7B8B-4BEE4805D668}"/>
                  </a:ext>
                </a:extLst>
              </p:cNvPr>
              <p:cNvSpPr>
                <a:spLocks noChangeArrowheads="1"/>
              </p:cNvSpPr>
              <p:nvPr/>
            </p:nvSpPr>
            <p:spPr bwMode="auto">
              <a:xfrm>
                <a:off x="2633" y="1008"/>
                <a:ext cx="207" cy="24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B</a:t>
                </a:r>
              </a:p>
            </p:txBody>
          </p:sp>
          <p:sp>
            <p:nvSpPr>
              <p:cNvPr id="23579" name="Rectangle 13">
                <a:extLst>
                  <a:ext uri="{FF2B5EF4-FFF2-40B4-BE49-F238E27FC236}">
                    <a16:creationId xmlns:a16="http://schemas.microsoft.com/office/drawing/2014/main" id="{99F7EA15-3C9C-C2E4-0E2E-D50E0C1261F6}"/>
                  </a:ext>
                </a:extLst>
              </p:cNvPr>
              <p:cNvSpPr>
                <a:spLocks noChangeArrowheads="1"/>
              </p:cNvSpPr>
              <p:nvPr/>
            </p:nvSpPr>
            <p:spPr bwMode="auto">
              <a:xfrm>
                <a:off x="2633" y="1272"/>
                <a:ext cx="207" cy="65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i="1">
                    <a:latin typeface="Helvetica" panose="020B0604020202020204" pitchFamily="34" charset="0"/>
                    <a:sym typeface="Symbol" panose="05050102010706020507" pitchFamily="18" charset="2"/>
                  </a:rPr>
                  <a:t>1</a:t>
                </a:r>
              </a:p>
              <a:p>
                <a:pPr algn="ctr" eaLnBrk="0" hangingPunct="0">
                  <a:lnSpc>
                    <a:spcPct val="80000"/>
                  </a:lnSpc>
                </a:pPr>
                <a:r>
                  <a:rPr lang="en-US" altLang="zh-CN" b="0" i="1">
                    <a:latin typeface="Helvetica" panose="020B0604020202020204" pitchFamily="34" charset="0"/>
                    <a:sym typeface="Symbol" panose="05050102010706020507" pitchFamily="18" charset="2"/>
                  </a:rPr>
                  <a:t>3</a:t>
                </a:r>
              </a:p>
              <a:p>
                <a:pPr algn="ctr" eaLnBrk="0" hangingPunct="0">
                  <a:lnSpc>
                    <a:spcPct val="80000"/>
                  </a:lnSpc>
                </a:pPr>
                <a:r>
                  <a:rPr lang="en-US" altLang="zh-CN" b="0" i="1">
                    <a:latin typeface="Helvetica" panose="020B0604020202020204" pitchFamily="34" charset="0"/>
                    <a:sym typeface="Symbol" panose="05050102010706020507" pitchFamily="18" charset="2"/>
                  </a:rPr>
                  <a:t>1</a:t>
                </a:r>
              </a:p>
              <a:p>
                <a:pPr algn="ctr" eaLnBrk="0" hangingPunct="0">
                  <a:lnSpc>
                    <a:spcPct val="80000"/>
                  </a:lnSpc>
                </a:pPr>
                <a:r>
                  <a:rPr lang="en-US" altLang="zh-CN" b="0" i="1">
                    <a:latin typeface="Helvetica" panose="020B0604020202020204" pitchFamily="34" charset="0"/>
                    <a:sym typeface="Symbol" panose="05050102010706020507" pitchFamily="18" charset="2"/>
                  </a:rPr>
                  <a:t>2</a:t>
                </a:r>
              </a:p>
              <a:p>
                <a:pPr algn="ctr" eaLnBrk="0" hangingPunct="0">
                  <a:lnSpc>
                    <a:spcPct val="80000"/>
                  </a:lnSpc>
                </a:pPr>
                <a:r>
                  <a:rPr lang="en-US" altLang="zh-CN" b="0" i="1">
                    <a:latin typeface="Helvetica" panose="020B0604020202020204" pitchFamily="34" charset="0"/>
                    <a:sym typeface="Symbol" panose="05050102010706020507" pitchFamily="18" charset="2"/>
                  </a:rPr>
                  <a:t>3</a:t>
                </a:r>
              </a:p>
            </p:txBody>
          </p:sp>
          <p:sp>
            <p:nvSpPr>
              <p:cNvPr id="23580" name="Rectangle 14">
                <a:extLst>
                  <a:ext uri="{FF2B5EF4-FFF2-40B4-BE49-F238E27FC236}">
                    <a16:creationId xmlns:a16="http://schemas.microsoft.com/office/drawing/2014/main" id="{08CD0340-0A83-967E-EAD0-F88D4D78042A}"/>
                  </a:ext>
                </a:extLst>
              </p:cNvPr>
              <p:cNvSpPr>
                <a:spLocks noChangeArrowheads="1"/>
              </p:cNvSpPr>
              <p:nvPr/>
            </p:nvSpPr>
            <p:spPr bwMode="auto">
              <a:xfrm>
                <a:off x="2844" y="1008"/>
                <a:ext cx="207" cy="24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D</a:t>
                </a:r>
              </a:p>
            </p:txBody>
          </p:sp>
          <p:sp>
            <p:nvSpPr>
              <p:cNvPr id="23581" name="Rectangle 15">
                <a:extLst>
                  <a:ext uri="{FF2B5EF4-FFF2-40B4-BE49-F238E27FC236}">
                    <a16:creationId xmlns:a16="http://schemas.microsoft.com/office/drawing/2014/main" id="{5A27DBC8-2AC7-F970-86E6-1F8A1278F882}"/>
                  </a:ext>
                </a:extLst>
              </p:cNvPr>
              <p:cNvSpPr>
                <a:spLocks noChangeArrowheads="1"/>
              </p:cNvSpPr>
              <p:nvPr/>
            </p:nvSpPr>
            <p:spPr bwMode="auto">
              <a:xfrm>
                <a:off x="2844" y="1272"/>
                <a:ext cx="207" cy="65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a</a:t>
                </a:r>
              </a:p>
              <a:p>
                <a:pPr algn="ctr" eaLnBrk="0" hangingPunct="0">
                  <a:lnSpc>
                    <a:spcPct val="80000"/>
                  </a:lnSpc>
                </a:pPr>
                <a:r>
                  <a:rPr lang="en-US" altLang="zh-CN" b="0">
                    <a:latin typeface="Helvetica" panose="020B0604020202020204" pitchFamily="34" charset="0"/>
                    <a:sym typeface="Symbol" panose="05050102010706020507" pitchFamily="18" charset="2"/>
                  </a:rPr>
                  <a:t>b</a:t>
                </a:r>
              </a:p>
              <a:p>
                <a:pPr algn="ctr" eaLnBrk="0" hangingPunct="0">
                  <a:lnSpc>
                    <a:spcPct val="80000"/>
                  </a:lnSpc>
                </a:pPr>
                <a:r>
                  <a:rPr lang="en-US" altLang="zh-CN" b="0">
                    <a:latin typeface="Helvetica" panose="020B0604020202020204" pitchFamily="34" charset="0"/>
                    <a:sym typeface="Symbol" panose="05050102010706020507" pitchFamily="18" charset="2"/>
                  </a:rPr>
                  <a:t>b</a:t>
                </a:r>
              </a:p>
            </p:txBody>
          </p:sp>
          <p:sp>
            <p:nvSpPr>
              <p:cNvPr id="23582" name="Rectangle 16">
                <a:extLst>
                  <a:ext uri="{FF2B5EF4-FFF2-40B4-BE49-F238E27FC236}">
                    <a16:creationId xmlns:a16="http://schemas.microsoft.com/office/drawing/2014/main" id="{9EEE3558-AF01-CB6D-59D3-083B81A8C5AE}"/>
                  </a:ext>
                </a:extLst>
              </p:cNvPr>
              <p:cNvSpPr>
                <a:spLocks noChangeArrowheads="1"/>
              </p:cNvSpPr>
              <p:nvPr/>
            </p:nvSpPr>
            <p:spPr bwMode="auto">
              <a:xfrm>
                <a:off x="3055" y="1008"/>
                <a:ext cx="207" cy="24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b="0" i="1">
                    <a:latin typeface="Helvetica" panose="020B0604020202020204" pitchFamily="34" charset="0"/>
                  </a:rPr>
                  <a:t>E</a:t>
                </a:r>
              </a:p>
            </p:txBody>
          </p:sp>
          <p:sp>
            <p:nvSpPr>
              <p:cNvPr id="23583" name="Rectangle 17">
                <a:extLst>
                  <a:ext uri="{FF2B5EF4-FFF2-40B4-BE49-F238E27FC236}">
                    <a16:creationId xmlns:a16="http://schemas.microsoft.com/office/drawing/2014/main" id="{7A34AA83-0425-00EC-1F1A-4717515CD719}"/>
                  </a:ext>
                </a:extLst>
              </p:cNvPr>
              <p:cNvSpPr>
                <a:spLocks noChangeArrowheads="1"/>
              </p:cNvSpPr>
              <p:nvPr/>
            </p:nvSpPr>
            <p:spPr bwMode="auto">
              <a:xfrm>
                <a:off x="3055" y="1272"/>
                <a:ext cx="207" cy="650"/>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a:p>
                <a:pPr algn="ctr" eaLnBrk="0" hangingPunct="0">
                  <a:lnSpc>
                    <a:spcPct val="80000"/>
                  </a:lnSpc>
                </a:pPr>
                <a:r>
                  <a:rPr lang="zh-CN" altLang="en-US" b="0" i="1">
                    <a:latin typeface="Helvetica" panose="020B0604020202020204" pitchFamily="34" charset="0"/>
                    <a:sym typeface="Symbol" panose="05050102010706020507" pitchFamily="18" charset="2"/>
                  </a:rPr>
                  <a:t></a:t>
                </a:r>
              </a:p>
            </p:txBody>
          </p:sp>
          <p:sp>
            <p:nvSpPr>
              <p:cNvPr id="23584" name="Text Box 29">
                <a:extLst>
                  <a:ext uri="{FF2B5EF4-FFF2-40B4-BE49-F238E27FC236}">
                    <a16:creationId xmlns:a16="http://schemas.microsoft.com/office/drawing/2014/main" id="{A980954D-FC36-7F7E-745D-EB024ED2E2FB}"/>
                  </a:ext>
                </a:extLst>
              </p:cNvPr>
              <p:cNvSpPr txBox="1">
                <a:spLocks noChangeArrowheads="1"/>
              </p:cNvSpPr>
              <p:nvPr/>
            </p:nvSpPr>
            <p:spPr bwMode="auto">
              <a:xfrm>
                <a:off x="2858" y="1933"/>
                <a:ext cx="18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lnSpc>
                    <a:spcPct val="80000"/>
                  </a:lnSpc>
                  <a:spcBef>
                    <a:spcPct val="50000"/>
                  </a:spcBef>
                </a:pPr>
                <a:r>
                  <a:rPr lang="en-US" altLang="zh-CN" b="0" i="1">
                    <a:latin typeface="Helvetica" panose="020B0604020202020204" pitchFamily="34" charset="0"/>
                  </a:rPr>
                  <a:t>s</a:t>
                </a:r>
              </a:p>
            </p:txBody>
          </p:sp>
        </p:grpSp>
        <p:grpSp>
          <p:nvGrpSpPr>
            <p:cNvPr id="23585" name="Group 41">
              <a:extLst>
                <a:ext uri="{FF2B5EF4-FFF2-40B4-BE49-F238E27FC236}">
                  <a16:creationId xmlns:a16="http://schemas.microsoft.com/office/drawing/2014/main" id="{12731CDE-58C3-8C5B-8F57-5D59553D6838}"/>
                </a:ext>
              </a:extLst>
            </p:cNvPr>
            <p:cNvGrpSpPr>
              <a:grpSpLocks/>
            </p:cNvGrpSpPr>
            <p:nvPr/>
          </p:nvGrpSpPr>
          <p:grpSpPr bwMode="auto">
            <a:xfrm>
              <a:off x="3712" y="1253"/>
              <a:ext cx="652" cy="233"/>
              <a:chOff x="2591" y="2045"/>
              <a:chExt cx="652" cy="233"/>
            </a:xfrm>
          </p:grpSpPr>
          <p:sp>
            <p:nvSpPr>
              <p:cNvPr id="23586" name="Rectangle 39">
                <a:extLst>
                  <a:ext uri="{FF2B5EF4-FFF2-40B4-BE49-F238E27FC236}">
                    <a16:creationId xmlns:a16="http://schemas.microsoft.com/office/drawing/2014/main" id="{2EC8F796-9D3F-24B2-F92D-A8DD922EC05D}"/>
                  </a:ext>
                </a:extLst>
              </p:cNvPr>
              <p:cNvSpPr>
                <a:spLocks noChangeArrowheads="1"/>
              </p:cNvSpPr>
              <p:nvPr/>
            </p:nvSpPr>
            <p:spPr bwMode="auto">
              <a:xfrm>
                <a:off x="2591" y="2045"/>
                <a:ext cx="6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35000"/>
                  </a:spcBef>
                  <a:buClr>
                    <a:schemeClr val="tx2"/>
                  </a:buClr>
                  <a:buSzPct val="90000"/>
                </a:pPr>
                <a:r>
                  <a:rPr lang="en-US" altLang="zh-CN" sz="1800" b="0"/>
                  <a:t> r     s</a:t>
                </a:r>
                <a:r>
                  <a:rPr lang="zh-CN" altLang="en-US" sz="1800" b="0"/>
                  <a:t>：</a:t>
                </a:r>
              </a:p>
            </p:txBody>
          </p:sp>
          <p:sp>
            <p:nvSpPr>
              <p:cNvPr id="23587" name="AutoShape 40">
                <a:extLst>
                  <a:ext uri="{FF2B5EF4-FFF2-40B4-BE49-F238E27FC236}">
                    <a16:creationId xmlns:a16="http://schemas.microsoft.com/office/drawing/2014/main" id="{885E971E-7F2B-B7C8-E96C-B6C628715F56}"/>
                  </a:ext>
                </a:extLst>
              </p:cNvPr>
              <p:cNvSpPr>
                <a:spLocks noChangeArrowheads="1"/>
              </p:cNvSpPr>
              <p:nvPr/>
            </p:nvSpPr>
            <p:spPr bwMode="auto">
              <a:xfrm rot="16200000" flipV="1">
                <a:off x="2808" y="2131"/>
                <a:ext cx="68" cy="91"/>
              </a:xfrm>
              <a:prstGeom prst="flowChartCollate">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p>
                <a:pPr algn="ctr" eaLnBrk="0" hangingPunct="0"/>
                <a:endParaRPr lang="zh-CN" altLang="en-US" sz="2800" b="0">
                  <a:ea typeface="黑体" panose="02010609060101010101" pitchFamily="49" charset="-122"/>
                </a:endParaRPr>
              </a:p>
            </p:txBody>
          </p:sp>
        </p:grpSp>
        <p:sp>
          <p:nvSpPr>
            <p:cNvPr id="23588" name="Rectangle 44">
              <a:extLst>
                <a:ext uri="{FF2B5EF4-FFF2-40B4-BE49-F238E27FC236}">
                  <a16:creationId xmlns:a16="http://schemas.microsoft.com/office/drawing/2014/main" id="{9768A2D1-F3BF-496B-7DD9-CB0D15DD6581}"/>
                </a:ext>
              </a:extLst>
            </p:cNvPr>
            <p:cNvSpPr>
              <a:spLocks noChangeArrowheads="1"/>
            </p:cNvSpPr>
            <p:nvPr/>
          </p:nvSpPr>
          <p:spPr bwMode="auto">
            <a:xfrm>
              <a:off x="340" y="1248"/>
              <a:ext cx="2631"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spcBef>
                  <a:spcPct val="35000"/>
                </a:spcBef>
                <a:buClr>
                  <a:schemeClr val="tx2"/>
                </a:buClr>
                <a:buSzPct val="90000"/>
                <a:buFont typeface="Monotype Sorts" pitchFamily="2" charset="2"/>
                <a:buChar char="n"/>
              </a:pPr>
              <a:r>
                <a:rPr lang="zh-CN" altLang="en-US" sz="2000">
                  <a:solidFill>
                    <a:srgbClr val="2A2A39"/>
                  </a:solidFill>
                  <a:latin typeface="Times New Roman" panose="02020603050405020304" pitchFamily="18" charset="0"/>
                </a:rPr>
                <a:t>案例</a:t>
              </a:r>
              <a:r>
                <a:rPr lang="en-US" altLang="zh-CN" sz="2000">
                  <a:solidFill>
                    <a:srgbClr val="2A2A39"/>
                  </a:solidFill>
                  <a:latin typeface="Times New Roman" panose="02020603050405020304" pitchFamily="18" charset="0"/>
                </a:rPr>
                <a:t>4:</a:t>
              </a:r>
              <a:r>
                <a:rPr lang="en-US" altLang="zh-CN" sz="2000" b="0">
                  <a:solidFill>
                    <a:srgbClr val="2A2A39"/>
                  </a:solidFill>
                  <a:latin typeface="Times New Roman" panose="02020603050405020304" pitchFamily="18" charset="0"/>
                </a:rPr>
                <a:t> </a:t>
              </a:r>
            </a:p>
          </p:txBody>
        </p:sp>
      </p:grpSp>
      <p:sp>
        <p:nvSpPr>
          <p:cNvPr id="23589" name="AutoShape 47">
            <a:extLst>
              <a:ext uri="{FF2B5EF4-FFF2-40B4-BE49-F238E27FC236}">
                <a16:creationId xmlns:a16="http://schemas.microsoft.com/office/drawing/2014/main" id="{6ED60A90-1F4E-4A99-B2C0-642035A403CF}"/>
              </a:ext>
            </a:extLst>
          </p:cNvPr>
          <p:cNvSpPr>
            <a:spLocks noChangeArrowheads="1"/>
          </p:cNvSpPr>
          <p:nvPr/>
        </p:nvSpPr>
        <p:spPr bwMode="auto">
          <a:xfrm>
            <a:off x="165100" y="866775"/>
            <a:ext cx="2239963" cy="779463"/>
          </a:xfrm>
          <a:prstGeom prst="cloudCallout">
            <a:avLst>
              <a:gd name="adj1" fmla="val -40833"/>
              <a:gd name="adj2" fmla="val 79329"/>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何谓自然连接运算？</a:t>
            </a:r>
          </a:p>
        </p:txBody>
      </p:sp>
      <p:grpSp>
        <p:nvGrpSpPr>
          <p:cNvPr id="23590" name="Group 62">
            <a:extLst>
              <a:ext uri="{FF2B5EF4-FFF2-40B4-BE49-F238E27FC236}">
                <a16:creationId xmlns:a16="http://schemas.microsoft.com/office/drawing/2014/main" id="{C1C2AC2A-3EEF-6814-6554-F29B1B88BD8C}"/>
              </a:ext>
            </a:extLst>
          </p:cNvPr>
          <p:cNvGrpSpPr>
            <a:grpSpLocks/>
          </p:cNvGrpSpPr>
          <p:nvPr/>
        </p:nvGrpSpPr>
        <p:grpSpPr bwMode="auto">
          <a:xfrm>
            <a:off x="576263" y="3198813"/>
            <a:ext cx="3536950" cy="366712"/>
            <a:chOff x="363" y="2015"/>
            <a:chExt cx="2228" cy="231"/>
          </a:xfrm>
        </p:grpSpPr>
        <p:sp>
          <p:nvSpPr>
            <p:cNvPr id="23591" name="Text Box 51">
              <a:extLst>
                <a:ext uri="{FF2B5EF4-FFF2-40B4-BE49-F238E27FC236}">
                  <a16:creationId xmlns:a16="http://schemas.microsoft.com/office/drawing/2014/main" id="{BA514960-CA43-28F9-1A2F-F6FC5433BE0B}"/>
                </a:ext>
              </a:extLst>
            </p:cNvPr>
            <p:cNvSpPr txBox="1">
              <a:spLocks noChangeArrowheads="1"/>
            </p:cNvSpPr>
            <p:nvPr/>
          </p:nvSpPr>
          <p:spPr bwMode="auto">
            <a:xfrm>
              <a:off x="363" y="2015"/>
              <a:ext cx="2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35000"/>
                </a:spcBef>
                <a:buClr>
                  <a:schemeClr val="tx2"/>
                </a:buClr>
                <a:buSzPct val="90000"/>
                <a:buFont typeface="Monotype Sorts" pitchFamily="2" charset="2"/>
                <a:buChar char="n"/>
              </a:pPr>
              <a:r>
                <a:rPr lang="zh-CN" altLang="en-US" sz="1800" b="0">
                  <a:latin typeface="黑体" panose="02010609060101010101" pitchFamily="49" charset="-122"/>
                  <a:ea typeface="黑体" panose="02010609060101010101" pitchFamily="49" charset="-122"/>
                </a:rPr>
                <a:t>   </a:t>
              </a:r>
              <a:r>
                <a:rPr lang="zh-CN" altLang="en-US" sz="1800" b="0">
                  <a:solidFill>
                    <a:srgbClr val="2A2A39"/>
                  </a:solidFill>
                  <a:latin typeface="黑体" panose="02010609060101010101" pitchFamily="49" charset="-122"/>
                  <a:ea typeface="黑体" panose="02010609060101010101" pitchFamily="49" charset="-122"/>
                </a:rPr>
                <a:t>形式化定义</a:t>
              </a:r>
              <a:r>
                <a:rPr lang="en-US" altLang="zh-CN" sz="1800" b="0">
                  <a:solidFill>
                    <a:srgbClr val="2A2A39"/>
                  </a:solidFill>
                  <a:latin typeface="黑体" panose="02010609060101010101" pitchFamily="49" charset="-122"/>
                  <a:ea typeface="黑体" panose="02010609060101010101" pitchFamily="49" charset="-122"/>
                </a:rPr>
                <a:t>:         r   s</a:t>
              </a:r>
              <a:endParaRPr lang="en-US" altLang="zh-CN" sz="1800" b="0" i="1">
                <a:solidFill>
                  <a:srgbClr val="2A2A39"/>
                </a:solidFill>
                <a:latin typeface="黑体" panose="02010609060101010101" pitchFamily="49" charset="-122"/>
                <a:ea typeface="黑体" panose="02010609060101010101" pitchFamily="49" charset="-122"/>
                <a:sym typeface="Symbol" panose="05050102010706020507" pitchFamily="18" charset="2"/>
              </a:endParaRPr>
            </a:p>
          </p:txBody>
        </p:sp>
        <p:sp>
          <p:nvSpPr>
            <p:cNvPr id="23592" name="AutoShape 52">
              <a:extLst>
                <a:ext uri="{FF2B5EF4-FFF2-40B4-BE49-F238E27FC236}">
                  <a16:creationId xmlns:a16="http://schemas.microsoft.com/office/drawing/2014/main" id="{4D088205-EBED-8885-1CE6-93FB8D792005}"/>
                </a:ext>
              </a:extLst>
            </p:cNvPr>
            <p:cNvSpPr>
              <a:spLocks noChangeArrowheads="1"/>
            </p:cNvSpPr>
            <p:nvPr/>
          </p:nvSpPr>
          <p:spPr bwMode="auto">
            <a:xfrm rot="16200000" flipV="1">
              <a:off x="2285" y="2106"/>
              <a:ext cx="96" cy="96"/>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grpSp>
      <p:grpSp>
        <p:nvGrpSpPr>
          <p:cNvPr id="23593" name="Group 61">
            <a:extLst>
              <a:ext uri="{FF2B5EF4-FFF2-40B4-BE49-F238E27FC236}">
                <a16:creationId xmlns:a16="http://schemas.microsoft.com/office/drawing/2014/main" id="{9FD650AA-BBE9-0056-D6D6-D3F8596A1ED2}"/>
              </a:ext>
            </a:extLst>
          </p:cNvPr>
          <p:cNvGrpSpPr>
            <a:grpSpLocks/>
          </p:cNvGrpSpPr>
          <p:nvPr/>
        </p:nvGrpSpPr>
        <p:grpSpPr bwMode="auto">
          <a:xfrm>
            <a:off x="728663" y="3592513"/>
            <a:ext cx="8029575" cy="1584325"/>
            <a:chOff x="540" y="2273"/>
            <a:chExt cx="4971" cy="998"/>
          </a:xfrm>
        </p:grpSpPr>
        <p:sp>
          <p:nvSpPr>
            <p:cNvPr id="23594" name="Rectangle 54">
              <a:extLst>
                <a:ext uri="{FF2B5EF4-FFF2-40B4-BE49-F238E27FC236}">
                  <a16:creationId xmlns:a16="http://schemas.microsoft.com/office/drawing/2014/main" id="{91C2E77B-DC96-C702-D62A-761A9350BF54}"/>
                </a:ext>
              </a:extLst>
            </p:cNvPr>
            <p:cNvSpPr>
              <a:spLocks noChangeArrowheads="1"/>
            </p:cNvSpPr>
            <p:nvPr/>
          </p:nvSpPr>
          <p:spPr bwMode="auto">
            <a:xfrm>
              <a:off x="540" y="2273"/>
              <a:ext cx="4971"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b="1">
                  <a:solidFill>
                    <a:srgbClr val="428E5B"/>
                  </a:solidFill>
                  <a:latin typeface="Tahoma" panose="020B0604030504040204" pitchFamily="34" charset="0"/>
                  <a:ea typeface="宋体" panose="02010600030101010101" pitchFamily="2" charset="-122"/>
                </a:defRPr>
              </a:lvl1pPr>
              <a:lvl2pPr marL="793750" indent="-3365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5000"/>
                </a:spcBef>
              </a:pPr>
              <a:r>
                <a:rPr lang="en-US" altLang="zh-CN" sz="1800">
                  <a:solidFill>
                    <a:srgbClr val="2A2A39"/>
                  </a:solidFill>
                  <a:latin typeface="Times New Roman" panose="02020603050405020304" pitchFamily="18" charset="0"/>
                  <a:ea typeface="黑体" panose="02010609060101010101" pitchFamily="49" charset="-122"/>
                </a:rPr>
                <a:t>	Let </a:t>
              </a:r>
              <a:r>
                <a:rPr lang="en-US" altLang="zh-CN" sz="1800" i="1">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and </a:t>
              </a:r>
              <a:r>
                <a:rPr lang="en-US" altLang="zh-CN" sz="1800" i="1">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be relations on schemas </a:t>
              </a:r>
              <a:r>
                <a:rPr lang="en-US" altLang="zh-CN" sz="1800" i="1">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and </a:t>
              </a:r>
              <a:r>
                <a:rPr lang="en-US" altLang="zh-CN" sz="1800" i="1">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respectively. </a:t>
              </a:r>
              <a:br>
                <a:rPr lang="en-US" altLang="zh-CN" sz="1800">
                  <a:solidFill>
                    <a:srgbClr val="2A2A39"/>
                  </a:solidFill>
                  <a:latin typeface="Times New Roman" panose="02020603050405020304" pitchFamily="18" charset="0"/>
                  <a:ea typeface="黑体" panose="02010609060101010101" pitchFamily="49" charset="-122"/>
                </a:rPr>
              </a:br>
              <a:r>
                <a:rPr lang="en-US" altLang="zh-CN" sz="1800">
                  <a:solidFill>
                    <a:srgbClr val="2A2A39"/>
                  </a:solidFill>
                  <a:latin typeface="Times New Roman" panose="02020603050405020304" pitchFamily="18" charset="0"/>
                  <a:ea typeface="黑体" panose="02010609060101010101" pitchFamily="49" charset="-122"/>
                </a:rPr>
                <a:t>Then,  r     s  is a relation  on schema R </a:t>
              </a:r>
              <a:r>
                <a:rPr lang="en-US" altLang="zh-CN" sz="2000">
                  <a:solidFill>
                    <a:srgbClr val="2A2A39"/>
                  </a:solidFill>
                  <a:latin typeface="宋体" panose="02010600030101010101" pitchFamily="2" charset="-122"/>
                  <a:sym typeface="Symbol" panose="05050102010706020507" pitchFamily="18" charset="2"/>
                </a:rPr>
                <a:t></a:t>
              </a:r>
              <a:r>
                <a:rPr lang="en-US" altLang="zh-CN" sz="1800">
                  <a:solidFill>
                    <a:srgbClr val="2A2A39"/>
                  </a:solidFill>
                  <a:latin typeface="Times New Roman" panose="02020603050405020304" pitchFamily="18" charset="0"/>
                  <a:ea typeface="黑体" panose="02010609060101010101" pitchFamily="49" charset="-122"/>
                </a:rPr>
                <a:t>S (</a:t>
              </a:r>
              <a:r>
                <a:rPr lang="zh-CN" altLang="en-US" sz="1400">
                  <a:solidFill>
                    <a:srgbClr val="2A2A39"/>
                  </a:solidFill>
                  <a:latin typeface="Times New Roman" panose="02020603050405020304" pitchFamily="18" charset="0"/>
                  <a:ea typeface="黑体" panose="02010609060101010101" pitchFamily="49" charset="-122"/>
                </a:rPr>
                <a:t>属性集合的并</a:t>
              </a:r>
              <a:r>
                <a:rPr lang="en-US" altLang="zh-CN" sz="1800">
                  <a:solidFill>
                    <a:srgbClr val="2A2A39"/>
                  </a:solidFill>
                  <a:latin typeface="Times New Roman" panose="02020603050405020304" pitchFamily="18" charset="0"/>
                  <a:ea typeface="黑体" panose="02010609060101010101" pitchFamily="49" charset="-122"/>
                </a:rPr>
                <a:t>)</a:t>
              </a:r>
              <a:r>
                <a:rPr lang="zh-CN" altLang="en-US" sz="1800">
                  <a:solidFill>
                    <a:srgbClr val="2A2A39"/>
                  </a:solidFill>
                  <a:latin typeface="Times New Roman" panose="02020603050405020304" pitchFamily="18" charset="0"/>
                  <a:ea typeface="黑体" panose="02010609060101010101" pitchFamily="49" charset="-122"/>
                </a:rPr>
                <a:t> </a:t>
              </a:r>
              <a:r>
                <a:rPr lang="en-US" altLang="zh-CN" sz="1800">
                  <a:solidFill>
                    <a:srgbClr val="2A2A39"/>
                  </a:solidFill>
                  <a:latin typeface="Times New Roman" panose="02020603050405020304" pitchFamily="18" charset="0"/>
                  <a:ea typeface="黑体" panose="02010609060101010101" pitchFamily="49" charset="-122"/>
                </a:rPr>
                <a:t>obtained as follows:</a:t>
              </a:r>
            </a:p>
            <a:p>
              <a:pPr lvl="1" eaLnBrk="0" hangingPunct="0">
                <a:lnSpc>
                  <a:spcPct val="85000"/>
                </a:lnSpc>
                <a:spcBef>
                  <a:spcPct val="5000"/>
                </a:spcBef>
                <a:buFontTx/>
                <a:buChar char="•"/>
              </a:pPr>
              <a:r>
                <a:rPr lang="en-US" altLang="zh-CN" sz="1800">
                  <a:solidFill>
                    <a:srgbClr val="2A2A39"/>
                  </a:solidFill>
                  <a:latin typeface="Times New Roman" panose="02020603050405020304" pitchFamily="18" charset="0"/>
                  <a:ea typeface="黑体" panose="02010609060101010101" pitchFamily="49" charset="-122"/>
                </a:rPr>
                <a:t>Consider each pair of tuples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from </a:t>
              </a:r>
              <a:r>
                <a:rPr lang="en-US" altLang="zh-CN" sz="1800" i="1">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and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from </a:t>
              </a:r>
              <a:r>
                <a:rPr lang="en-US" altLang="zh-CN" sz="1800" i="1">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a:t>
              </a:r>
            </a:p>
            <a:p>
              <a:pPr lvl="1" eaLnBrk="0" hangingPunct="0">
                <a:lnSpc>
                  <a:spcPct val="85000"/>
                </a:lnSpc>
                <a:spcBef>
                  <a:spcPct val="5000"/>
                </a:spcBef>
                <a:buFontTx/>
                <a:buChar char="•"/>
              </a:pPr>
              <a:r>
                <a:rPr lang="en-US" altLang="zh-CN" sz="1800">
                  <a:solidFill>
                    <a:srgbClr val="2A2A39"/>
                  </a:solidFill>
                  <a:latin typeface="Times New Roman" panose="02020603050405020304" pitchFamily="18" charset="0"/>
                  <a:ea typeface="黑体" panose="02010609060101010101" pitchFamily="49" charset="-122"/>
                </a:rPr>
                <a:t>If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and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have the same value on each of the attributes in </a:t>
              </a:r>
              <a:r>
                <a:rPr lang="en-US" altLang="zh-CN" sz="1800" i="1">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t>
              </a:r>
              <a:r>
                <a:rPr lang="en-US" altLang="zh-CN" sz="1800">
                  <a:solidFill>
                    <a:srgbClr val="2A2A39"/>
                  </a:solidFill>
                  <a:latin typeface="Times New Roman" panose="02020603050405020304" pitchFamily="18" charset="0"/>
                  <a:ea typeface="黑体" panose="02010609060101010101" pitchFamily="49" charset="-122"/>
                  <a:sym typeface="Symbol" panose="05050102010706020507" pitchFamily="18" charset="2"/>
                </a:rPr>
                <a:t></a:t>
              </a:r>
              <a:r>
                <a:rPr lang="en-US" altLang="zh-CN" sz="1800">
                  <a:solidFill>
                    <a:srgbClr val="2A2A39"/>
                  </a:solidFill>
                  <a:latin typeface="Times New Roman" panose="02020603050405020304" pitchFamily="18" charset="0"/>
                  <a:ea typeface="黑体" panose="02010609060101010101" pitchFamily="49" charset="-122"/>
                </a:rPr>
                <a:t> </a:t>
              </a:r>
              <a:r>
                <a:rPr lang="en-US" altLang="zh-CN" sz="1800" i="1">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add a tuple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a:solidFill>
                    <a:srgbClr val="2A2A39"/>
                  </a:solidFill>
                  <a:latin typeface="Times New Roman" panose="02020603050405020304" pitchFamily="18" charset="0"/>
                  <a:ea typeface="黑体" panose="02010609060101010101" pitchFamily="49" charset="-122"/>
                </a:rPr>
                <a:t>  to the result, where  </a:t>
              </a:r>
              <a:r>
                <a:rPr lang="zh-CN" altLang="en-US">
                  <a:solidFill>
                    <a:srgbClr val="2A2A39"/>
                  </a:solidFill>
                  <a:latin typeface="Times New Roman" panose="02020603050405020304" pitchFamily="18" charset="0"/>
                  <a:ea typeface="黑体" panose="02010609060101010101" pitchFamily="49" charset="-122"/>
                </a:rPr>
                <a:t>（</a:t>
              </a:r>
              <a:r>
                <a:rPr lang="en-US" altLang="zh-CN">
                  <a:solidFill>
                    <a:srgbClr val="2A2A39"/>
                  </a:solidFill>
                  <a:latin typeface="Times New Roman" panose="02020603050405020304" pitchFamily="18" charset="0"/>
                  <a:ea typeface="黑体" panose="02010609060101010101" pitchFamily="49" charset="-122"/>
                </a:rPr>
                <a:t>t</a:t>
              </a:r>
              <a:r>
                <a:rPr lang="zh-CN" altLang="en-US">
                  <a:solidFill>
                    <a:srgbClr val="2A2A39"/>
                  </a:solidFill>
                  <a:latin typeface="Times New Roman" panose="02020603050405020304" pitchFamily="18" charset="0"/>
                  <a:ea typeface="黑体" panose="02010609060101010101" pitchFamily="49" charset="-122"/>
                </a:rPr>
                <a:t>的属性是的</a:t>
              </a:r>
              <a:r>
                <a:rPr lang="en-US" altLang="zh-CN" i="1">
                  <a:solidFill>
                    <a:srgbClr val="2A2A39"/>
                  </a:solidFill>
                  <a:latin typeface="Times New Roman" panose="02020603050405020304" pitchFamily="18" charset="0"/>
                  <a:ea typeface="黑体" panose="02010609060101010101" pitchFamily="49" charset="-122"/>
                </a:rPr>
                <a:t>t</a:t>
              </a:r>
              <a:r>
                <a:rPr lang="en-US" altLang="zh-CN" i="1" baseline="-25000">
                  <a:solidFill>
                    <a:srgbClr val="2A2A39"/>
                  </a:solidFill>
                  <a:latin typeface="Times New Roman" panose="02020603050405020304" pitchFamily="18" charset="0"/>
                  <a:ea typeface="黑体" panose="02010609060101010101" pitchFamily="49" charset="-122"/>
                </a:rPr>
                <a:t>r</a:t>
              </a:r>
              <a:r>
                <a:rPr lang="en-US" altLang="zh-CN">
                  <a:solidFill>
                    <a:srgbClr val="2A2A39"/>
                  </a:solidFill>
                  <a:latin typeface="Times New Roman" panose="02020603050405020304" pitchFamily="18" charset="0"/>
                  <a:ea typeface="黑体" panose="02010609060101010101" pitchFamily="49" charset="-122"/>
                </a:rPr>
                <a:t> and </a:t>
              </a:r>
              <a:r>
                <a:rPr lang="en-US" altLang="zh-CN" i="1">
                  <a:solidFill>
                    <a:srgbClr val="2A2A39"/>
                  </a:solidFill>
                  <a:latin typeface="Times New Roman" panose="02020603050405020304" pitchFamily="18" charset="0"/>
                  <a:ea typeface="黑体" panose="02010609060101010101" pitchFamily="49" charset="-122"/>
                </a:rPr>
                <a:t>t</a:t>
              </a:r>
              <a:r>
                <a:rPr lang="en-US" altLang="zh-CN" i="1" baseline="-25000">
                  <a:solidFill>
                    <a:srgbClr val="2A2A39"/>
                  </a:solidFill>
                  <a:latin typeface="Times New Roman" panose="02020603050405020304" pitchFamily="18" charset="0"/>
                  <a:ea typeface="黑体" panose="02010609060101010101" pitchFamily="49" charset="-122"/>
                </a:rPr>
                <a:t>s</a:t>
              </a:r>
              <a:r>
                <a:rPr lang="zh-CN" altLang="en-US">
                  <a:solidFill>
                    <a:srgbClr val="2A2A39"/>
                  </a:solidFill>
                  <a:latin typeface="Times New Roman" panose="02020603050405020304" pitchFamily="18" charset="0"/>
                  <a:ea typeface="黑体" panose="02010609060101010101" pitchFamily="49" charset="-122"/>
                </a:rPr>
                <a:t>属性的合并，但去重）</a:t>
              </a:r>
            </a:p>
            <a:p>
              <a:pPr lvl="2" algn="ctr" eaLnBrk="0" hangingPunct="0">
                <a:lnSpc>
                  <a:spcPct val="85000"/>
                </a:lnSpc>
                <a:spcBef>
                  <a:spcPct val="5000"/>
                </a:spcBef>
                <a:buFontTx/>
                <a:buChar char="•"/>
              </a:pP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a:solidFill>
                    <a:srgbClr val="2A2A39"/>
                  </a:solidFill>
                  <a:latin typeface="Times New Roman" panose="02020603050405020304" pitchFamily="18" charset="0"/>
                  <a:ea typeface="黑体" panose="02010609060101010101" pitchFamily="49" charset="-122"/>
                </a:rPr>
                <a:t> has the same value as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on </a:t>
              </a:r>
              <a:r>
                <a:rPr lang="en-US" altLang="zh-CN" sz="1800" i="1">
                  <a:solidFill>
                    <a:srgbClr val="2A2A39"/>
                  </a:solidFill>
                  <a:latin typeface="Times New Roman" panose="02020603050405020304" pitchFamily="18" charset="0"/>
                  <a:ea typeface="黑体" panose="02010609060101010101" pitchFamily="49" charset="-122"/>
                </a:rPr>
                <a:t>r</a:t>
              </a:r>
              <a:endParaRPr lang="en-US" altLang="zh-CN" sz="1800">
                <a:solidFill>
                  <a:srgbClr val="2A2A39"/>
                </a:solidFill>
                <a:latin typeface="Times New Roman" panose="02020603050405020304" pitchFamily="18" charset="0"/>
                <a:ea typeface="黑体" panose="02010609060101010101" pitchFamily="49" charset="-122"/>
              </a:endParaRPr>
            </a:p>
            <a:p>
              <a:pPr lvl="2" algn="ctr" eaLnBrk="0" hangingPunct="0">
                <a:lnSpc>
                  <a:spcPct val="85000"/>
                </a:lnSpc>
                <a:spcBef>
                  <a:spcPct val="5000"/>
                </a:spcBef>
                <a:buFontTx/>
                <a:buChar char="•"/>
              </a:pP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a:solidFill>
                    <a:srgbClr val="2A2A39"/>
                  </a:solidFill>
                  <a:latin typeface="Times New Roman" panose="02020603050405020304" pitchFamily="18" charset="0"/>
                  <a:ea typeface="黑体" panose="02010609060101010101" pitchFamily="49" charset="-122"/>
                </a:rPr>
                <a:t> has the same value as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on </a:t>
              </a:r>
              <a:r>
                <a:rPr lang="en-US" altLang="zh-CN" sz="1800" i="1">
                  <a:solidFill>
                    <a:srgbClr val="2A2A39"/>
                  </a:solidFill>
                  <a:latin typeface="Times New Roman" panose="02020603050405020304" pitchFamily="18" charset="0"/>
                  <a:ea typeface="黑体" panose="02010609060101010101" pitchFamily="49" charset="-122"/>
                </a:rPr>
                <a:t>s</a:t>
              </a:r>
            </a:p>
          </p:txBody>
        </p:sp>
        <p:sp>
          <p:nvSpPr>
            <p:cNvPr id="84023" name="AutoShape 55">
              <a:extLst>
                <a:ext uri="{FF2B5EF4-FFF2-40B4-BE49-F238E27FC236}">
                  <a16:creationId xmlns:a16="http://schemas.microsoft.com/office/drawing/2014/main" id="{79FFC48C-EA7B-0BD2-126F-E4C295AAC801}"/>
                </a:ext>
              </a:extLst>
            </p:cNvPr>
            <p:cNvSpPr>
              <a:spLocks noChangeArrowheads="1"/>
            </p:cNvSpPr>
            <p:nvPr/>
          </p:nvSpPr>
          <p:spPr bwMode="auto">
            <a:xfrm rot="16200000" flipV="1">
              <a:off x="1315" y="2491"/>
              <a:ext cx="96" cy="86"/>
            </a:xfrm>
            <a:prstGeom prst="flowChartCollate">
              <a:avLst/>
            </a:prstGeom>
            <a:solidFill>
              <a:schemeClr val="bg1"/>
            </a:solidFill>
            <a:ln w="19050">
              <a:solidFill>
                <a:schemeClr val="accent4"/>
              </a:solidFill>
              <a:miter lim="800000"/>
            </a:ln>
            <a:effectLst/>
          </p:spPr>
          <p:txBody>
            <a:bodyPr wrap="none" anchor="ctr"/>
            <a:lstStyle/>
            <a:p>
              <a:pPr algn="ctr" eaLnBrk="0" hangingPunct="0">
                <a:lnSpc>
                  <a:spcPct val="80000"/>
                </a:lnSpc>
                <a:spcBef>
                  <a:spcPct val="20000"/>
                </a:spcBef>
                <a:defRPr/>
              </a:pPr>
              <a:endParaRPr lang="zh-CN" altLang="en-US">
                <a:solidFill>
                  <a:srgbClr val="2A2A39"/>
                </a:solidFill>
                <a:latin typeface="Tahoma" panose="020B0604030504040204" pitchFamily="2" charset="0"/>
              </a:endParaRPr>
            </a:p>
          </p:txBody>
        </p:sp>
      </p:grpSp>
      <p:sp>
        <p:nvSpPr>
          <p:cNvPr id="23596" name="AutoShape 57">
            <a:extLst>
              <a:ext uri="{FF2B5EF4-FFF2-40B4-BE49-F238E27FC236}">
                <a16:creationId xmlns:a16="http://schemas.microsoft.com/office/drawing/2014/main" id="{B88AC6C1-F5A9-D078-D0C0-2AF2730DEC59}"/>
              </a:ext>
            </a:extLst>
          </p:cNvPr>
          <p:cNvSpPr>
            <a:spLocks noChangeArrowheads="1"/>
          </p:cNvSpPr>
          <p:nvPr/>
        </p:nvSpPr>
        <p:spPr bwMode="auto">
          <a:xfrm>
            <a:off x="417513" y="5422900"/>
            <a:ext cx="2152650" cy="762000"/>
          </a:xfrm>
          <a:prstGeom prst="cloudCallout">
            <a:avLst>
              <a:gd name="adj1" fmla="val -45676"/>
              <a:gd name="adj2" fmla="val 73667"/>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增强查询操作能力吗？</a:t>
            </a:r>
          </a:p>
        </p:txBody>
      </p:sp>
      <p:sp>
        <p:nvSpPr>
          <p:cNvPr id="84027" name="Rectangle 59">
            <a:extLst>
              <a:ext uri="{FF2B5EF4-FFF2-40B4-BE49-F238E27FC236}">
                <a16:creationId xmlns:a16="http://schemas.microsoft.com/office/drawing/2014/main" id="{CCEF7AE5-07D0-B557-017E-4D901ECBB23B}"/>
              </a:ext>
            </a:extLst>
          </p:cNvPr>
          <p:cNvSpPr>
            <a:spLocks noGrp="1" noChangeArrowheads="1"/>
          </p:cNvSpPr>
          <p:nvPr>
            <p:ph idx="1"/>
          </p:nvPr>
        </p:nvSpPr>
        <p:spPr>
          <a:xfrm>
            <a:off x="2909888" y="5408613"/>
            <a:ext cx="5665787" cy="1046162"/>
          </a:xfrm>
          <a:solidFill>
            <a:srgbClr val="0000FF"/>
          </a:solidFill>
          <a:ln>
            <a:solidFill>
              <a:srgbClr val="000000"/>
            </a:solidFill>
            <a:miter lim="800000"/>
            <a:headEnd/>
            <a:tailEnd/>
          </a:ln>
        </p:spPr>
        <p:txBody>
          <a:bodyPr/>
          <a:lstStyle/>
          <a:p>
            <a:pPr>
              <a:buFontTx/>
              <a:buNone/>
            </a:pPr>
            <a:r>
              <a:rPr lang="zh-CN" altLang="en-US" sz="1800" i="1">
                <a:solidFill>
                  <a:schemeClr val="bg1"/>
                </a:solidFill>
                <a:latin typeface="Tahoma" panose="020B0604030504040204" pitchFamily="34" charset="0"/>
              </a:rPr>
              <a:t>不会增强</a:t>
            </a:r>
            <a:r>
              <a:rPr lang="en-US" altLang="zh-CN" sz="1800" i="1">
                <a:solidFill>
                  <a:schemeClr val="bg1"/>
                </a:solidFill>
                <a:latin typeface="Tahoma" panose="020B0604030504040204" pitchFamily="34" charset="0"/>
              </a:rPr>
              <a:t>(</a:t>
            </a:r>
            <a:r>
              <a:rPr lang="zh-CN" altLang="en-US" sz="1800" i="1">
                <a:solidFill>
                  <a:schemeClr val="bg1"/>
                </a:solidFill>
                <a:latin typeface="Tahoma" panose="020B0604030504040204" pitchFamily="34" charset="0"/>
              </a:rPr>
              <a:t>用例示说明</a:t>
            </a:r>
            <a:r>
              <a:rPr lang="en-US" altLang="zh-CN" sz="1800" i="1">
                <a:solidFill>
                  <a:schemeClr val="bg1"/>
                </a:solidFill>
                <a:latin typeface="Tahoma" panose="020B0604030504040204" pitchFamily="34" charset="0"/>
              </a:rPr>
              <a:t>)</a:t>
            </a:r>
            <a:r>
              <a:rPr lang="zh-CN" altLang="en-US" sz="1800" i="1">
                <a:solidFill>
                  <a:schemeClr val="bg1"/>
                </a:solidFill>
                <a:latin typeface="Tahoma" panose="020B0604030504040204" pitchFamily="34" charset="0"/>
              </a:rPr>
              <a:t> ： </a:t>
            </a:r>
            <a:endParaRPr lang="en-US" altLang="zh-CN" sz="1800" i="1">
              <a:solidFill>
                <a:schemeClr val="bg1"/>
              </a:solidFill>
              <a:latin typeface="Tahoma" panose="020B0604030504040204" pitchFamily="34" charset="0"/>
            </a:endParaRPr>
          </a:p>
          <a:p>
            <a:pPr>
              <a:buFontTx/>
              <a:buNone/>
            </a:pPr>
            <a:r>
              <a:rPr lang="zh-CN" altLang="en-US" sz="1800" i="1">
                <a:solidFill>
                  <a:schemeClr val="bg1"/>
                </a:solidFill>
                <a:latin typeface="Tahoma" panose="020B0604030504040204" pitchFamily="34" charset="0"/>
              </a:rPr>
              <a:t>假设： </a:t>
            </a:r>
            <a:r>
              <a:rPr lang="en-US" altLang="zh-CN" sz="1800" i="1">
                <a:solidFill>
                  <a:schemeClr val="bg1"/>
                </a:solidFill>
                <a:latin typeface="Tahoma" panose="020B0604030504040204" pitchFamily="34" charset="0"/>
              </a:rPr>
              <a:t>R</a:t>
            </a:r>
            <a:r>
              <a:rPr lang="en-US" altLang="zh-CN" sz="1800">
                <a:solidFill>
                  <a:schemeClr val="bg1"/>
                </a:solidFill>
                <a:latin typeface="Tahoma" panose="020B0604030504040204" pitchFamily="34" charset="0"/>
              </a:rPr>
              <a:t> = (</a:t>
            </a:r>
            <a:r>
              <a:rPr lang="en-US" altLang="zh-CN" sz="1800" i="1">
                <a:solidFill>
                  <a:schemeClr val="bg1"/>
                </a:solidFill>
                <a:latin typeface="Tahoma" panose="020B0604030504040204" pitchFamily="34" charset="0"/>
              </a:rPr>
              <a:t>A, B, C, D</a:t>
            </a:r>
            <a:r>
              <a:rPr lang="en-US" altLang="zh-CN" sz="1800">
                <a:solidFill>
                  <a:schemeClr val="bg1"/>
                </a:solidFill>
                <a:latin typeface="Tahoma" panose="020B0604030504040204" pitchFamily="34" charset="0"/>
              </a:rPr>
              <a:t>) </a:t>
            </a:r>
            <a:r>
              <a:rPr lang="zh-CN" altLang="en-US" sz="1800">
                <a:solidFill>
                  <a:schemeClr val="bg1"/>
                </a:solidFill>
                <a:latin typeface="Tahoma" panose="020B0604030504040204" pitchFamily="34" charset="0"/>
              </a:rPr>
              <a:t>，</a:t>
            </a:r>
            <a:r>
              <a:rPr lang="en-US" altLang="zh-CN" sz="1800" i="1">
                <a:solidFill>
                  <a:schemeClr val="bg1"/>
                </a:solidFill>
                <a:latin typeface="Tahoma" panose="020B0604030504040204" pitchFamily="34" charset="0"/>
              </a:rPr>
              <a:t>S</a:t>
            </a:r>
            <a:r>
              <a:rPr lang="en-US" altLang="zh-CN" sz="1800">
                <a:solidFill>
                  <a:schemeClr val="bg1"/>
                </a:solidFill>
                <a:latin typeface="Tahoma" panose="020B0604030504040204" pitchFamily="34" charset="0"/>
              </a:rPr>
              <a:t> = (</a:t>
            </a:r>
            <a:r>
              <a:rPr lang="en-US" altLang="zh-CN" sz="1800" i="1">
                <a:solidFill>
                  <a:schemeClr val="bg1"/>
                </a:solidFill>
                <a:latin typeface="Tahoma" panose="020B0604030504040204" pitchFamily="34" charset="0"/>
              </a:rPr>
              <a:t>E, B, D</a:t>
            </a:r>
            <a:r>
              <a:rPr lang="en-US" altLang="zh-CN" sz="1800">
                <a:solidFill>
                  <a:schemeClr val="bg1"/>
                </a:solidFill>
                <a:latin typeface="Tahoma" panose="020B0604030504040204" pitchFamily="34" charset="0"/>
              </a:rPr>
              <a:t>) </a:t>
            </a:r>
            <a:r>
              <a:rPr lang="zh-CN" altLang="en-US" sz="1800">
                <a:solidFill>
                  <a:schemeClr val="bg1"/>
                </a:solidFill>
                <a:latin typeface="Tahoma" panose="020B0604030504040204" pitchFamily="34" charset="0"/>
              </a:rPr>
              <a:t>，则有：</a:t>
            </a:r>
          </a:p>
          <a:p>
            <a:pPr>
              <a:buFontTx/>
              <a:buNone/>
            </a:pPr>
            <a:r>
              <a:rPr lang="en-US" altLang="zh-CN" sz="1800" i="1">
                <a:solidFill>
                  <a:schemeClr val="bg1"/>
                </a:solidFill>
                <a:latin typeface="Tahoma" panose="020B0604030504040204" pitchFamily="34" charset="0"/>
              </a:rPr>
              <a:t>r</a:t>
            </a:r>
            <a:r>
              <a:rPr lang="en-US" altLang="zh-CN" sz="1800">
                <a:solidFill>
                  <a:schemeClr val="bg1"/>
                </a:solidFill>
                <a:latin typeface="Tahoma" panose="020B0604030504040204" pitchFamily="34" charset="0"/>
              </a:rPr>
              <a:t>    </a:t>
            </a:r>
            <a:r>
              <a:rPr lang="en-US" altLang="zh-CN" sz="1800" i="1">
                <a:solidFill>
                  <a:schemeClr val="bg1"/>
                </a:solidFill>
                <a:latin typeface="Tahoma" panose="020B0604030504040204" pitchFamily="34" charset="0"/>
              </a:rPr>
              <a:t>s</a:t>
            </a:r>
            <a:r>
              <a:rPr lang="en-US" altLang="zh-CN" sz="1800">
                <a:solidFill>
                  <a:schemeClr val="bg1"/>
                </a:solidFill>
                <a:latin typeface="Tahoma" panose="020B0604030504040204" pitchFamily="34" charset="0"/>
              </a:rPr>
              <a:t> = </a:t>
            </a:r>
            <a:r>
              <a:rPr lang="en-US" altLang="zh-CN" sz="1800">
                <a:solidFill>
                  <a:schemeClr val="bg1"/>
                </a:solidFill>
                <a:latin typeface="Tahoma" panose="020B0604030504040204" pitchFamily="34" charset="0"/>
                <a:sym typeface="Symbol" panose="05050102010706020507" pitchFamily="18" charset="2"/>
              </a:rPr>
              <a:t></a:t>
            </a:r>
            <a:r>
              <a:rPr lang="en-US" altLang="zh-CN" sz="2000" i="1" baseline="-25000">
                <a:solidFill>
                  <a:schemeClr val="bg1"/>
                </a:solidFill>
                <a:latin typeface="Tahoma" panose="020B0604030504040204" pitchFamily="34" charset="0"/>
              </a:rPr>
              <a:t>r.A, r.B, r.C, r.D, s.E</a:t>
            </a:r>
            <a:r>
              <a:rPr lang="en-US" altLang="zh-CN" sz="1800">
                <a:solidFill>
                  <a:schemeClr val="bg1"/>
                </a:solidFill>
                <a:latin typeface="Tahoma" panose="020B0604030504040204" pitchFamily="34" charset="0"/>
              </a:rPr>
              <a:t> (</a:t>
            </a:r>
            <a:r>
              <a:rPr lang="en-US" altLang="zh-CN" sz="1800">
                <a:solidFill>
                  <a:schemeClr val="bg1"/>
                </a:solidFill>
                <a:latin typeface="Tahoma" panose="020B0604030504040204" pitchFamily="34" charset="0"/>
                <a:sym typeface="Symbol" panose="05050102010706020507" pitchFamily="18" charset="2"/>
              </a:rPr>
              <a:t></a:t>
            </a:r>
            <a:r>
              <a:rPr lang="en-US" altLang="zh-CN" sz="2000" i="1" baseline="-25000">
                <a:solidFill>
                  <a:schemeClr val="bg1"/>
                </a:solidFill>
                <a:latin typeface="Tahoma" panose="020B0604030504040204" pitchFamily="34" charset="0"/>
              </a:rPr>
              <a:t>r.B = s.B </a:t>
            </a:r>
            <a:r>
              <a:rPr lang="en-US" altLang="zh-CN" sz="2000" baseline="-25000">
                <a:solidFill>
                  <a:schemeClr val="bg1"/>
                </a:solidFill>
                <a:latin typeface="Tahoma" panose="020B0604030504040204" pitchFamily="34" charset="0"/>
                <a:sym typeface="Symbol" panose="05050102010706020507" pitchFamily="18" charset="2"/>
              </a:rPr>
              <a:t></a:t>
            </a:r>
            <a:r>
              <a:rPr lang="en-US" altLang="zh-CN" sz="2000" i="1" baseline="-25000">
                <a:solidFill>
                  <a:schemeClr val="bg1"/>
                </a:solidFill>
                <a:latin typeface="Tahoma" panose="020B0604030504040204" pitchFamily="34" charset="0"/>
              </a:rPr>
              <a:t> r.D = s.D</a:t>
            </a:r>
            <a:r>
              <a:rPr lang="en-US" altLang="zh-CN" sz="1800">
                <a:solidFill>
                  <a:schemeClr val="bg1"/>
                </a:solidFill>
                <a:latin typeface="Tahoma" panose="020B0604030504040204" pitchFamily="34" charset="0"/>
              </a:rPr>
              <a:t> (</a:t>
            </a:r>
            <a:r>
              <a:rPr lang="en-US" altLang="zh-CN" sz="1800" i="1">
                <a:solidFill>
                  <a:schemeClr val="bg1"/>
                </a:solidFill>
                <a:latin typeface="Tahoma" panose="020B0604030504040204" pitchFamily="34" charset="0"/>
              </a:rPr>
              <a:t>r </a:t>
            </a:r>
            <a:r>
              <a:rPr lang="en-US" altLang="zh-CN" sz="1800">
                <a:solidFill>
                  <a:schemeClr val="bg1"/>
                </a:solidFill>
                <a:latin typeface="Tahoma" panose="020B0604030504040204" pitchFamily="34" charset="0"/>
              </a:rPr>
              <a:t> x  </a:t>
            </a:r>
            <a:r>
              <a:rPr lang="en-US" altLang="zh-CN" sz="1800" i="1">
                <a:solidFill>
                  <a:schemeClr val="bg1"/>
                </a:solidFill>
                <a:latin typeface="Tahoma" panose="020B0604030504040204" pitchFamily="34" charset="0"/>
              </a:rPr>
              <a:t>s</a:t>
            </a:r>
            <a:r>
              <a:rPr lang="en-US" altLang="zh-CN" sz="1800">
                <a:solidFill>
                  <a:schemeClr val="bg1"/>
                </a:solidFill>
                <a:latin typeface="Tahoma" panose="020B0604030504040204" pitchFamily="34" charset="0"/>
              </a:rPr>
              <a:t>))</a:t>
            </a:r>
            <a:endParaRPr lang="en-US" altLang="zh-CN" sz="800">
              <a:solidFill>
                <a:schemeClr val="bg1"/>
              </a:solidFill>
              <a:latin typeface="Tahoma" panose="020B0604030504040204" pitchFamily="34" charset="0"/>
            </a:endParaRPr>
          </a:p>
        </p:txBody>
      </p:sp>
      <p:sp>
        <p:nvSpPr>
          <p:cNvPr id="23598" name="AutoShape 60">
            <a:extLst>
              <a:ext uri="{FF2B5EF4-FFF2-40B4-BE49-F238E27FC236}">
                <a16:creationId xmlns:a16="http://schemas.microsoft.com/office/drawing/2014/main" id="{2CAC890C-7318-D880-E54D-6BCC602F6A3B}"/>
              </a:ext>
            </a:extLst>
          </p:cNvPr>
          <p:cNvSpPr>
            <a:spLocks noChangeArrowheads="1"/>
          </p:cNvSpPr>
          <p:nvPr/>
        </p:nvSpPr>
        <p:spPr bwMode="auto">
          <a:xfrm rot="16200000" flipV="1">
            <a:off x="3152775" y="6186488"/>
            <a:ext cx="152400" cy="152400"/>
          </a:xfrm>
          <a:prstGeom prst="flowChartCollat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sp>
        <p:nvSpPr>
          <p:cNvPr id="23599" name="Rectangle 66">
            <a:extLst>
              <a:ext uri="{FF2B5EF4-FFF2-40B4-BE49-F238E27FC236}">
                <a16:creationId xmlns:a16="http://schemas.microsoft.com/office/drawing/2014/main" id="{68B87B62-C05D-7E02-5251-1EB13EFE1F77}"/>
              </a:ext>
            </a:extLst>
          </p:cNvPr>
          <p:cNvSpPr>
            <a:spLocks noChangeArrowheads="1"/>
          </p:cNvSpPr>
          <p:nvPr/>
        </p:nvSpPr>
        <p:spPr bwMode="auto">
          <a:xfrm>
            <a:off x="4435475" y="101600"/>
            <a:ext cx="4535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.3</a:t>
            </a:r>
            <a:r>
              <a:rPr lang="zh-CN" altLang="en-US" sz="2400">
                <a:solidFill>
                  <a:srgbClr val="800000"/>
                </a:solidFill>
                <a:latin typeface="黑体" panose="02010609060101010101" pitchFamily="49" charset="-122"/>
                <a:ea typeface="黑体" panose="02010609060101010101" pitchFamily="49" charset="-122"/>
              </a:rPr>
              <a:t> </a:t>
            </a:r>
            <a:r>
              <a:rPr lang="zh-CN" altLang="en-US" sz="2400">
                <a:solidFill>
                  <a:srgbClr val="800000"/>
                </a:solidFill>
                <a:ea typeface="黑体" panose="02010609060101010101" pitchFamily="49" charset="-122"/>
              </a:rPr>
              <a:t>附加的关系代数运算</a:t>
            </a:r>
            <a:endParaRPr lang="en-US" altLang="zh-CN" sz="2400">
              <a:solidFill>
                <a:srgbClr val="800000"/>
              </a:solidFill>
              <a:ea typeface="黑体" panose="02010609060101010101" pitchFamily="49" charset="-122"/>
            </a:endParaRPr>
          </a:p>
        </p:txBody>
      </p:sp>
      <p:sp>
        <p:nvSpPr>
          <p:cNvPr id="84036" name="Rectangle 68">
            <a:extLst>
              <a:ext uri="{FF2B5EF4-FFF2-40B4-BE49-F238E27FC236}">
                <a16:creationId xmlns:a16="http://schemas.microsoft.com/office/drawing/2014/main" id="{5C5FC60C-217F-F1C1-AA45-8E6E5EEAD3BB}"/>
              </a:ext>
            </a:extLst>
          </p:cNvPr>
          <p:cNvSpPr>
            <a:spLocks noChangeArrowheads="1"/>
          </p:cNvSpPr>
          <p:nvPr/>
        </p:nvSpPr>
        <p:spPr bwMode="auto">
          <a:xfrm>
            <a:off x="6700838" y="3027363"/>
            <a:ext cx="2146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sz="1800" b="0">
                <a:solidFill>
                  <a:srgbClr val="FF0000"/>
                </a:solidFill>
                <a:latin typeface="宋体" panose="02010600030101010101" pitchFamily="2" charset="-122"/>
              </a:rPr>
              <a:t>消除重复</a:t>
            </a:r>
            <a:r>
              <a:rPr lang="zh-CN" altLang="en-US" sz="1800" b="0">
                <a:solidFill>
                  <a:srgbClr val="FF0000"/>
                </a:solidFill>
                <a:latin typeface="宋体" panose="02010600030101010101" pitchFamily="2" charset="-122"/>
                <a:ea typeface="黑体" panose="02010609060101010101" pitchFamily="49" charset="-122"/>
              </a:rPr>
              <a:t>连接</a:t>
            </a:r>
            <a:r>
              <a:rPr lang="zh-CN" altLang="en-US" sz="1800" b="0">
                <a:solidFill>
                  <a:srgbClr val="FF0000"/>
                </a:solidFill>
                <a:latin typeface="宋体" panose="02010600030101010101" pitchFamily="2" charset="-122"/>
              </a:rPr>
              <a:t>属性</a:t>
            </a:r>
            <a:r>
              <a:rPr lang="en-US" altLang="zh-CN" sz="1800" b="0">
                <a:solidFill>
                  <a:srgbClr val="FF0000"/>
                </a:solidFill>
                <a:latin typeface="宋体" panose="02010600030101010101" pitchFamily="2" charset="-122"/>
              </a:rPr>
              <a:t>!</a:t>
            </a:r>
          </a:p>
        </p:txBody>
      </p:sp>
      <p:sp>
        <p:nvSpPr>
          <p:cNvPr id="2" name="矩形 1">
            <a:extLst>
              <a:ext uri="{FF2B5EF4-FFF2-40B4-BE49-F238E27FC236}">
                <a16:creationId xmlns:a16="http://schemas.microsoft.com/office/drawing/2014/main" id="{230CBF63-E1F2-263F-0459-9F291AE11C47}"/>
              </a:ext>
            </a:extLst>
          </p:cNvPr>
          <p:cNvSpPr>
            <a:spLocks noChangeArrowheads="1"/>
          </p:cNvSpPr>
          <p:nvPr/>
        </p:nvSpPr>
        <p:spPr bwMode="auto">
          <a:xfrm>
            <a:off x="4684713" y="3325813"/>
            <a:ext cx="428783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2000" b="0">
                <a:solidFill>
                  <a:srgbClr val="0000FF"/>
                </a:solidFill>
                <a:latin typeface="宋体" panose="02010600030101010101" pitchFamily="2" charset="-122"/>
                <a:ea typeface="黑体" panose="02010609060101010101" pitchFamily="49" charset="-122"/>
              </a:rPr>
              <a:t>元组按属性值相同粘贴</a:t>
            </a:r>
            <a:r>
              <a:rPr lang="en-US" altLang="zh-CN" sz="2000" b="0">
                <a:solidFill>
                  <a:srgbClr val="0000FF"/>
                </a:solidFill>
                <a:latin typeface="宋体" panose="02010600030101010101" pitchFamily="2" charset="-122"/>
                <a:ea typeface="黑体" panose="02010609060101010101" pitchFamily="49" charset="-122"/>
              </a:rPr>
              <a:t>(</a:t>
            </a:r>
            <a:r>
              <a:rPr lang="zh-CN" altLang="en-US" sz="2000" b="0">
                <a:solidFill>
                  <a:srgbClr val="0000FF"/>
                </a:solidFill>
                <a:latin typeface="宋体" panose="02010600030101010101" pitchFamily="2" charset="-122"/>
                <a:ea typeface="黑体" panose="02010609060101010101" pitchFamily="49" charset="-122"/>
              </a:rPr>
              <a:t>仍为关系</a:t>
            </a:r>
            <a:r>
              <a:rPr lang="en-US" altLang="zh-CN" sz="2000" b="0">
                <a:solidFill>
                  <a:srgbClr val="0000FF"/>
                </a:solidFill>
                <a:latin typeface="宋体" panose="02010600030101010101" pitchFamily="2" charset="-122"/>
                <a:ea typeface="黑体" panose="02010609060101010101" pitchFamily="49" charset="-122"/>
              </a:rPr>
              <a:t>)</a:t>
            </a:r>
            <a:r>
              <a:rPr lang="zh-CN" altLang="en-US" sz="2000" b="0">
                <a:solidFill>
                  <a:srgbClr val="0000FF"/>
                </a:solidFill>
                <a:latin typeface="宋体" panose="02010600030101010101" pitchFamily="2" charset="-122"/>
                <a:ea typeface="黑体" panose="02010609060101010101" pitchFamily="49" charset="-122"/>
              </a:rPr>
              <a:t>！</a:t>
            </a:r>
            <a:endParaRPr lang="zh-CN" altLang="en-US" sz="2000" b="0">
              <a:solidFill>
                <a:srgbClr val="0000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84036"/>
                                        </p:tgtEl>
                                        <p:attrNameLst>
                                          <p:attrName>style.visibility</p:attrName>
                                        </p:attrNameLst>
                                      </p:cBhvr>
                                      <p:to>
                                        <p:strVal val="visible"/>
                                      </p:to>
                                    </p:set>
                                    <p:animEffect transition="in" filter="blinds(horizontal)">
                                      <p:cBhvr>
                                        <p:cTn id="10" dur="500"/>
                                        <p:tgtEl>
                                          <p:spTgt spid="840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4027">
                                            <p:bg/>
                                          </p:spTgt>
                                        </p:tgtEl>
                                        <p:attrNameLst>
                                          <p:attrName>style.visibility</p:attrName>
                                        </p:attrNameLst>
                                      </p:cBhvr>
                                      <p:to>
                                        <p:strVal val="visible"/>
                                      </p:to>
                                    </p:set>
                                    <p:animEffect transition="in" filter="blinds(horizontal)">
                                      <p:cBhvr>
                                        <p:cTn id="15" dur="500"/>
                                        <p:tgtEl>
                                          <p:spTgt spid="84027">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27" grpId="0" build="p" animBg="1"/>
      <p:bldP spid="84036" grpId="0"/>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 name="Rectangle 59">
            <a:extLst>
              <a:ext uri="{FF2B5EF4-FFF2-40B4-BE49-F238E27FC236}">
                <a16:creationId xmlns:a16="http://schemas.microsoft.com/office/drawing/2014/main" id="{7176EB56-8740-48E3-450D-99A135B47F86}"/>
              </a:ext>
            </a:extLst>
          </p:cNvPr>
          <p:cNvSpPr txBox="1">
            <a:spLocks noChangeArrowheads="1"/>
          </p:cNvSpPr>
          <p:nvPr/>
        </p:nvSpPr>
        <p:spPr bwMode="auto">
          <a:xfrm>
            <a:off x="1225550" y="6051550"/>
            <a:ext cx="6872288" cy="701675"/>
          </a:xfrm>
          <a:prstGeom prst="rect">
            <a:avLst/>
          </a:prstGeom>
          <a:solidFill>
            <a:srgbClr val="0000FF"/>
          </a:solidFill>
          <a:ln w="9525">
            <a:solidFill>
              <a:srgbClr val="000000"/>
            </a:solidFill>
            <a:miter lim="800000"/>
            <a:headEnd/>
            <a:tailEnd/>
          </a:ln>
        </p:spPr>
        <p:txBody>
          <a:bodyPr/>
          <a:lstStyle>
            <a:lvl1pPr indent="-342900">
              <a:defRPr sz="1600" b="1">
                <a:solidFill>
                  <a:srgbClr val="428E5B"/>
                </a:solidFill>
                <a:latin typeface="Tahoma" panose="020B0604030504040204" pitchFamily="34" charset="0"/>
                <a:ea typeface="宋体" panose="02010600030101010101" pitchFamily="2" charset="-122"/>
              </a:defRPr>
            </a:lvl1pPr>
            <a:lvl2pPr indent="-342900">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r>
              <a:rPr lang="zh-CN" altLang="en-US" sz="2000" i="1">
                <a:solidFill>
                  <a:schemeClr val="bg1"/>
                </a:solidFill>
                <a:latin typeface="宋体" panose="02010600030101010101" pitchFamily="2" charset="-122"/>
              </a:rPr>
              <a:t>查询能力不会增强！</a:t>
            </a:r>
            <a:endParaRPr lang="zh-CN" altLang="en-US" sz="2000">
              <a:solidFill>
                <a:schemeClr val="bg1"/>
              </a:solidFill>
              <a:latin typeface="宋体" panose="02010600030101010101" pitchFamily="2" charset="-122"/>
            </a:endParaRPr>
          </a:p>
          <a:p>
            <a:pPr marL="0" lvl="1" eaLnBrk="0" hangingPunct="0"/>
            <a:r>
              <a:rPr lang="en-US" altLang="zh-CN" sz="1800">
                <a:solidFill>
                  <a:schemeClr val="bg1"/>
                </a:solidFill>
                <a:latin typeface="宋体" panose="02010600030101010101" pitchFamily="2" charset="-122"/>
              </a:rPr>
              <a:t> r    s</a:t>
            </a:r>
            <a:r>
              <a:rPr lang="zh-CN" altLang="en-US" sz="1800">
                <a:solidFill>
                  <a:schemeClr val="bg1"/>
                </a:solidFill>
                <a:latin typeface="宋体" panose="02010600030101010101" pitchFamily="2" charset="-122"/>
              </a:rPr>
              <a:t>＝</a:t>
            </a:r>
            <a:r>
              <a:rPr lang="en-US" altLang="zh-CN" sz="1800">
                <a:solidFill>
                  <a:schemeClr val="bg1"/>
                </a:solidFill>
                <a:latin typeface="宋体" panose="02010600030101010101" pitchFamily="2" charset="-122"/>
              </a:rPr>
              <a:t> (r   s) U (</a:t>
            </a:r>
            <a:r>
              <a:rPr lang="en-US" altLang="zh-CN" sz="1800" i="1">
                <a:solidFill>
                  <a:schemeClr val="bg1"/>
                </a:solidFill>
                <a:latin typeface="宋体" panose="02010600030101010101" pitchFamily="2" charset="-122"/>
              </a:rPr>
              <a:t>r </a:t>
            </a:r>
            <a:r>
              <a:rPr lang="en-US" altLang="zh-CN" sz="1800">
                <a:solidFill>
                  <a:schemeClr val="bg1"/>
                </a:solidFill>
                <a:latin typeface="Helvetica" panose="020B0604020202020204" pitchFamily="34" charset="0"/>
              </a:rPr>
              <a:t>–</a:t>
            </a:r>
            <a:r>
              <a:rPr lang="en-US" altLang="zh-CN" sz="1800">
                <a:solidFill>
                  <a:schemeClr val="bg1"/>
                </a:solidFill>
                <a:latin typeface="宋体" panose="02010600030101010101" pitchFamily="2" charset="-122"/>
              </a:rPr>
              <a:t> ∏</a:t>
            </a:r>
            <a:r>
              <a:rPr lang="en-US" altLang="zh-CN" sz="2400" i="1" baseline="-25000">
                <a:solidFill>
                  <a:schemeClr val="bg1"/>
                </a:solidFill>
                <a:latin typeface="宋体" panose="02010600030101010101" pitchFamily="2" charset="-122"/>
              </a:rPr>
              <a:t>R</a:t>
            </a:r>
            <a:r>
              <a:rPr lang="en-US" altLang="zh-CN" sz="1800">
                <a:solidFill>
                  <a:schemeClr val="bg1"/>
                </a:solidFill>
                <a:latin typeface="宋体" panose="02010600030101010101" pitchFamily="2" charset="-122"/>
              </a:rPr>
              <a:t>(</a:t>
            </a:r>
            <a:r>
              <a:rPr lang="en-US" altLang="zh-CN" sz="1800" i="1">
                <a:solidFill>
                  <a:schemeClr val="bg1"/>
                </a:solidFill>
                <a:latin typeface="宋体" panose="02010600030101010101" pitchFamily="2" charset="-122"/>
              </a:rPr>
              <a:t>r   s</a:t>
            </a:r>
            <a:r>
              <a:rPr lang="en-US" altLang="zh-CN" sz="1800">
                <a:solidFill>
                  <a:schemeClr val="bg1"/>
                </a:solidFill>
                <a:latin typeface="宋体" panose="02010600030101010101" pitchFamily="2" charset="-122"/>
              </a:rPr>
              <a:t>) × {(</a:t>
            </a:r>
            <a:r>
              <a:rPr lang="en-US" altLang="zh-CN" sz="1800" i="1">
                <a:solidFill>
                  <a:schemeClr val="bg1"/>
                </a:solidFill>
                <a:latin typeface="宋体" panose="02010600030101010101" pitchFamily="2" charset="-122"/>
              </a:rPr>
              <a:t>null, </a:t>
            </a:r>
            <a:r>
              <a:rPr lang="en-US" altLang="zh-CN" sz="1800" i="1">
                <a:solidFill>
                  <a:schemeClr val="bg1"/>
                </a:solidFill>
                <a:latin typeface="Helvetica" panose="020B0604020202020204" pitchFamily="34" charset="0"/>
              </a:rPr>
              <a:t>…</a:t>
            </a:r>
            <a:r>
              <a:rPr lang="en-US" altLang="zh-CN" sz="1800" i="1">
                <a:solidFill>
                  <a:schemeClr val="bg1"/>
                </a:solidFill>
                <a:latin typeface="宋体" panose="02010600030101010101" pitchFamily="2" charset="-122"/>
              </a:rPr>
              <a:t>, null</a:t>
            </a:r>
            <a:r>
              <a:rPr lang="en-US" altLang="zh-CN" sz="1800">
                <a:solidFill>
                  <a:schemeClr val="bg1"/>
                </a:solidFill>
                <a:latin typeface="宋体" panose="02010600030101010101" pitchFamily="2" charset="-122"/>
              </a:rPr>
              <a:t>)}</a:t>
            </a:r>
          </a:p>
          <a:p>
            <a:pPr eaLnBrk="0" hangingPunct="0"/>
            <a:endParaRPr lang="en-US" altLang="zh-CN" sz="2000">
              <a:solidFill>
                <a:schemeClr val="bg1"/>
              </a:solidFill>
              <a:latin typeface="宋体" panose="02010600030101010101" pitchFamily="2" charset="-122"/>
            </a:endParaRPr>
          </a:p>
        </p:txBody>
      </p:sp>
      <p:sp>
        <p:nvSpPr>
          <p:cNvPr id="64" name="幻灯片编号占位符 5">
            <a:extLst>
              <a:ext uri="{FF2B5EF4-FFF2-40B4-BE49-F238E27FC236}">
                <a16:creationId xmlns:a16="http://schemas.microsoft.com/office/drawing/2014/main" id="{DC8D862D-291E-38E6-4420-DF8FB6C1D31C}"/>
              </a:ext>
            </a:extLst>
          </p:cNvPr>
          <p:cNvSpPr>
            <a:spLocks noGrp="1" noChangeArrowheads="1"/>
          </p:cNvSpPr>
          <p:nvPr>
            <p:ph type="sldNum" sz="quarter" idx="12"/>
          </p:nvPr>
        </p:nvSpPr>
        <p:spPr>
          <a:xfrm>
            <a:off x="6954838"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7B2A09-36F2-43EA-BCFA-C0D42884E464}" type="slidenum">
              <a:rPr lang="zh-CN" altLang="en-US"/>
              <a:pPr/>
              <a:t>135</a:t>
            </a:fld>
            <a:endParaRPr lang="zh-CN" altLang="en-US"/>
          </a:p>
        </p:txBody>
      </p:sp>
      <p:sp>
        <p:nvSpPr>
          <p:cNvPr id="101446" name="Rectangle 70">
            <a:extLst>
              <a:ext uri="{FF2B5EF4-FFF2-40B4-BE49-F238E27FC236}">
                <a16:creationId xmlns:a16="http://schemas.microsoft.com/office/drawing/2014/main" id="{818A3FE8-F42B-D58D-2D81-89F250946BC8}"/>
              </a:ext>
            </a:extLst>
          </p:cNvPr>
          <p:cNvSpPr>
            <a:spLocks noChangeArrowheads="1"/>
          </p:cNvSpPr>
          <p:nvPr/>
        </p:nvSpPr>
        <p:spPr bwMode="auto">
          <a:xfrm>
            <a:off x="423863" y="2747963"/>
            <a:ext cx="423545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
              </a:spcBef>
              <a:buClr>
                <a:schemeClr val="tx2"/>
              </a:buClr>
              <a:buSzPct val="90000"/>
              <a:buFont typeface="Monotype Sorts" pitchFamily="2" charset="2"/>
              <a:buChar char="n"/>
            </a:pPr>
            <a:r>
              <a:rPr lang="zh-CN" altLang="en-US" sz="1800">
                <a:solidFill>
                  <a:srgbClr val="2A2A39"/>
                </a:solidFill>
                <a:latin typeface="黑体" panose="02010609060101010101" pitchFamily="49" charset="-122"/>
                <a:ea typeface="黑体" panose="02010609060101010101" pitchFamily="49" charset="-122"/>
              </a:rPr>
              <a:t> </a:t>
            </a:r>
            <a:r>
              <a:rPr lang="en-US" altLang="zh-CN" sz="1800">
                <a:solidFill>
                  <a:srgbClr val="2A2A39"/>
                </a:solidFill>
                <a:latin typeface="黑体" panose="02010609060101010101" pitchFamily="49" charset="-122"/>
                <a:ea typeface="黑体" panose="02010609060101010101" pitchFamily="49" charset="-122"/>
              </a:rPr>
              <a:t>Join(</a:t>
            </a:r>
            <a:r>
              <a:rPr lang="zh-CN" altLang="en-US" sz="1800">
                <a:solidFill>
                  <a:srgbClr val="2A2A39"/>
                </a:solidFill>
                <a:latin typeface="黑体" panose="02010609060101010101" pitchFamily="49" charset="-122"/>
                <a:ea typeface="黑体" panose="02010609060101010101" pitchFamily="49" charset="-122"/>
              </a:rPr>
              <a:t>自然连接</a:t>
            </a:r>
            <a:r>
              <a:rPr lang="en-US" altLang="zh-CN" sz="1800">
                <a:solidFill>
                  <a:srgbClr val="2A2A39"/>
                </a:solidFill>
                <a:latin typeface="黑体" panose="02010609060101010101" pitchFamily="49" charset="-122"/>
                <a:ea typeface="黑体" panose="02010609060101010101" pitchFamily="49" charset="-122"/>
              </a:rPr>
              <a:t>):</a:t>
            </a:r>
          </a:p>
          <a:p>
            <a:pPr eaLnBrk="0" hangingPunct="0">
              <a:spcBef>
                <a:spcPct val="5000"/>
              </a:spcBef>
              <a:buClr>
                <a:schemeClr val="tx2"/>
              </a:buClr>
              <a:buSzPct val="90000"/>
              <a:buFont typeface="Monotype Sorts" pitchFamily="2" charset="2"/>
              <a:buNone/>
            </a:pPr>
            <a:r>
              <a:rPr lang="en-US" altLang="zh-CN" sz="1800" i="1">
                <a:solidFill>
                  <a:srgbClr val="2A2A39"/>
                </a:solidFill>
                <a:latin typeface="黑体" panose="02010609060101010101" pitchFamily="49" charset="-122"/>
                <a:ea typeface="黑体" panose="02010609060101010101" pitchFamily="49" charset="-122"/>
              </a:rPr>
              <a:t>   </a:t>
            </a:r>
            <a:r>
              <a:rPr lang="en-US" altLang="zh-CN" i="1">
                <a:solidFill>
                  <a:srgbClr val="2A2A39"/>
                </a:solidFill>
                <a:latin typeface="Times New Roman" panose="02020603050405020304" pitchFamily="18" charset="0"/>
              </a:rPr>
              <a:t>instructor       teaches</a:t>
            </a:r>
            <a:endParaRPr lang="en-US" altLang="zh-CN" sz="1800" i="1">
              <a:solidFill>
                <a:srgbClr val="2A2A39"/>
              </a:solidFill>
              <a:latin typeface="Times New Roman" panose="02020603050405020304" pitchFamily="18" charset="0"/>
              <a:ea typeface="黑体" panose="02010609060101010101" pitchFamily="49" charset="-122"/>
            </a:endParaRPr>
          </a:p>
        </p:txBody>
      </p:sp>
      <p:sp>
        <p:nvSpPr>
          <p:cNvPr id="101400" name="Rectangle 24">
            <a:extLst>
              <a:ext uri="{FF2B5EF4-FFF2-40B4-BE49-F238E27FC236}">
                <a16:creationId xmlns:a16="http://schemas.microsoft.com/office/drawing/2014/main" id="{33D71BF8-0C3C-53DA-C23F-8FCBB86FC3C3}"/>
              </a:ext>
            </a:extLst>
          </p:cNvPr>
          <p:cNvSpPr>
            <a:spLocks noChangeArrowheads="1"/>
          </p:cNvSpPr>
          <p:nvPr/>
        </p:nvSpPr>
        <p:spPr bwMode="auto">
          <a:xfrm>
            <a:off x="407988" y="3479800"/>
            <a:ext cx="423545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
              </a:spcBef>
              <a:buClr>
                <a:schemeClr val="tx2"/>
              </a:buClr>
              <a:buSzPct val="90000"/>
              <a:buFont typeface="Monotype Sorts" pitchFamily="2" charset="2"/>
              <a:buChar char="n"/>
            </a:pPr>
            <a:r>
              <a:rPr lang="zh-CN" altLang="en-US" sz="1800">
                <a:solidFill>
                  <a:srgbClr val="2A2A39"/>
                </a:solidFill>
                <a:latin typeface="黑体" panose="02010609060101010101" pitchFamily="49" charset="-122"/>
                <a:ea typeface="黑体" panose="02010609060101010101" pitchFamily="49" charset="-122"/>
              </a:rPr>
              <a:t> </a:t>
            </a:r>
            <a:r>
              <a:rPr lang="en-US" altLang="zh-CN" sz="1800">
                <a:solidFill>
                  <a:srgbClr val="2A2A39"/>
                </a:solidFill>
                <a:latin typeface="黑体" panose="02010609060101010101" pitchFamily="49" charset="-122"/>
                <a:ea typeface="黑体" panose="02010609060101010101" pitchFamily="49" charset="-122"/>
              </a:rPr>
              <a:t>Left Outer Join(</a:t>
            </a:r>
            <a:r>
              <a:rPr lang="zh-CN" altLang="en-US" sz="1800">
                <a:solidFill>
                  <a:srgbClr val="2A2A39"/>
                </a:solidFill>
                <a:latin typeface="黑体" panose="02010609060101010101" pitchFamily="49" charset="-122"/>
                <a:ea typeface="黑体" panose="02010609060101010101" pitchFamily="49" charset="-122"/>
              </a:rPr>
              <a:t>左外连接</a:t>
            </a:r>
            <a:r>
              <a:rPr lang="en-US" altLang="zh-CN" sz="1800">
                <a:solidFill>
                  <a:srgbClr val="2A2A39"/>
                </a:solidFill>
                <a:latin typeface="黑体" panose="02010609060101010101" pitchFamily="49" charset="-122"/>
                <a:ea typeface="黑体" panose="02010609060101010101" pitchFamily="49" charset="-122"/>
              </a:rPr>
              <a:t>):</a:t>
            </a:r>
            <a:endParaRPr lang="zh-CN" altLang="en-US" sz="1800">
              <a:solidFill>
                <a:srgbClr val="2A2A39"/>
              </a:solidFill>
              <a:latin typeface="黑体" panose="02010609060101010101" pitchFamily="49" charset="-122"/>
              <a:ea typeface="黑体" panose="02010609060101010101" pitchFamily="49" charset="-122"/>
            </a:endParaRPr>
          </a:p>
          <a:p>
            <a:pPr eaLnBrk="0" hangingPunct="0">
              <a:spcBef>
                <a:spcPct val="5000"/>
              </a:spcBef>
              <a:buClr>
                <a:schemeClr val="tx2"/>
              </a:buClr>
              <a:buFont typeface="Monotype Sorts" pitchFamily="2" charset="2"/>
              <a:buNone/>
            </a:pPr>
            <a:r>
              <a:rPr lang="en-US" altLang="zh-CN" sz="1200" i="1">
                <a:solidFill>
                  <a:srgbClr val="2A2A39"/>
                </a:solidFill>
                <a:latin typeface="Times New Roman" panose="02020603050405020304" pitchFamily="18" charset="0"/>
                <a:ea typeface="黑体" panose="02010609060101010101" pitchFamily="49" charset="-122"/>
              </a:rPr>
              <a:t>       </a:t>
            </a:r>
            <a:r>
              <a:rPr lang="en-US" altLang="zh-CN" i="1">
                <a:solidFill>
                  <a:srgbClr val="2A2A39"/>
                </a:solidFill>
                <a:latin typeface="Times New Roman" panose="02020603050405020304" pitchFamily="18" charset="0"/>
              </a:rPr>
              <a:t>instructor          teaches</a:t>
            </a:r>
          </a:p>
        </p:txBody>
      </p:sp>
      <p:sp>
        <p:nvSpPr>
          <p:cNvPr id="101430" name="Rectangle 54">
            <a:extLst>
              <a:ext uri="{FF2B5EF4-FFF2-40B4-BE49-F238E27FC236}">
                <a16:creationId xmlns:a16="http://schemas.microsoft.com/office/drawing/2014/main" id="{0297EBFF-9AEF-E058-D926-A9AD1B3D650C}"/>
              </a:ext>
            </a:extLst>
          </p:cNvPr>
          <p:cNvSpPr>
            <a:spLocks noChangeArrowheads="1"/>
          </p:cNvSpPr>
          <p:nvPr/>
        </p:nvSpPr>
        <p:spPr bwMode="auto">
          <a:xfrm>
            <a:off x="376238" y="5380038"/>
            <a:ext cx="358298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
              </a:spcBef>
              <a:buClr>
                <a:schemeClr val="tx2"/>
              </a:buClr>
              <a:buSzPct val="90000"/>
              <a:buFont typeface="Monotype Sorts" pitchFamily="2" charset="2"/>
              <a:buChar char="n"/>
            </a:pPr>
            <a:r>
              <a:rPr lang="zh-CN" altLang="en-US" sz="1800">
                <a:solidFill>
                  <a:srgbClr val="2A2A39"/>
                </a:solidFill>
                <a:latin typeface="黑体" panose="02010609060101010101" pitchFamily="49" charset="-122"/>
                <a:ea typeface="黑体" panose="02010609060101010101" pitchFamily="49" charset="-122"/>
              </a:rPr>
              <a:t> </a:t>
            </a:r>
            <a:r>
              <a:rPr lang="en-US" altLang="zh-CN" sz="1800">
                <a:solidFill>
                  <a:srgbClr val="2A2A39"/>
                </a:solidFill>
                <a:latin typeface="黑体" panose="02010609060101010101" pitchFamily="49" charset="-122"/>
                <a:ea typeface="黑体" panose="02010609060101010101" pitchFamily="49" charset="-122"/>
              </a:rPr>
              <a:t>Full Outer Join(</a:t>
            </a:r>
            <a:r>
              <a:rPr lang="zh-CN" altLang="en-US" sz="1800">
                <a:solidFill>
                  <a:srgbClr val="2A2A39"/>
                </a:solidFill>
                <a:latin typeface="黑体" panose="02010609060101010101" pitchFamily="49" charset="-122"/>
                <a:ea typeface="黑体" panose="02010609060101010101" pitchFamily="49" charset="-122"/>
              </a:rPr>
              <a:t>全外连接</a:t>
            </a:r>
            <a:r>
              <a:rPr lang="en-US" altLang="zh-CN" sz="1800">
                <a:solidFill>
                  <a:srgbClr val="2A2A39"/>
                </a:solidFill>
                <a:latin typeface="黑体" panose="02010609060101010101" pitchFamily="49" charset="-122"/>
                <a:ea typeface="黑体" panose="02010609060101010101" pitchFamily="49" charset="-122"/>
              </a:rPr>
              <a:t>):</a:t>
            </a:r>
            <a:endParaRPr lang="zh-CN" altLang="en-US" sz="1800">
              <a:solidFill>
                <a:srgbClr val="2A2A39"/>
              </a:solidFill>
              <a:latin typeface="黑体" panose="02010609060101010101" pitchFamily="49" charset="-122"/>
              <a:ea typeface="黑体" panose="02010609060101010101" pitchFamily="49" charset="-122"/>
            </a:endParaRPr>
          </a:p>
          <a:p>
            <a:pPr eaLnBrk="0" hangingPunct="0">
              <a:spcBef>
                <a:spcPct val="5000"/>
              </a:spcBef>
              <a:buClr>
                <a:schemeClr val="tx2"/>
              </a:buClr>
              <a:buSzPct val="90000"/>
              <a:buFont typeface="Monotype Sorts" pitchFamily="2" charset="2"/>
              <a:buNone/>
            </a:pPr>
            <a:r>
              <a:rPr lang="en-US" altLang="zh-CN" sz="1000" i="1">
                <a:solidFill>
                  <a:srgbClr val="2A2A39"/>
                </a:solidFill>
                <a:latin typeface="Times New Roman" panose="02020603050405020304" pitchFamily="18" charset="0"/>
                <a:ea typeface="黑体" panose="02010609060101010101" pitchFamily="49" charset="-122"/>
              </a:rPr>
              <a:t>        </a:t>
            </a:r>
            <a:r>
              <a:rPr lang="en-US" altLang="zh-CN" i="1">
                <a:solidFill>
                  <a:srgbClr val="2A2A39"/>
                </a:solidFill>
                <a:latin typeface="Times New Roman" panose="02020603050405020304" pitchFamily="18" charset="0"/>
              </a:rPr>
              <a:t>instructor         teaches</a:t>
            </a:r>
          </a:p>
        </p:txBody>
      </p:sp>
      <p:sp>
        <p:nvSpPr>
          <p:cNvPr id="101438" name="Rectangle 62">
            <a:extLst>
              <a:ext uri="{FF2B5EF4-FFF2-40B4-BE49-F238E27FC236}">
                <a16:creationId xmlns:a16="http://schemas.microsoft.com/office/drawing/2014/main" id="{3AD09051-CABF-285C-0D8A-DA4971721B33}"/>
              </a:ext>
            </a:extLst>
          </p:cNvPr>
          <p:cNvSpPr>
            <a:spLocks noChangeArrowheads="1"/>
          </p:cNvSpPr>
          <p:nvPr/>
        </p:nvSpPr>
        <p:spPr bwMode="auto">
          <a:xfrm>
            <a:off x="379413" y="4313238"/>
            <a:ext cx="40703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35000"/>
              </a:spcBef>
              <a:buClr>
                <a:schemeClr val="tx2"/>
              </a:buClr>
              <a:buSzPct val="90000"/>
              <a:buFont typeface="Monotype Sorts" pitchFamily="2" charset="2"/>
              <a:buChar char="n"/>
            </a:pPr>
            <a:r>
              <a:rPr lang="zh-CN" altLang="en-US" sz="1800">
                <a:solidFill>
                  <a:srgbClr val="2A2A39"/>
                </a:solidFill>
                <a:latin typeface="黑体" panose="02010609060101010101" pitchFamily="49" charset="-122"/>
                <a:ea typeface="黑体" panose="02010609060101010101" pitchFamily="49" charset="-122"/>
              </a:rPr>
              <a:t> </a:t>
            </a:r>
            <a:r>
              <a:rPr lang="en-US" altLang="zh-CN" sz="1800">
                <a:solidFill>
                  <a:srgbClr val="2A2A39"/>
                </a:solidFill>
                <a:latin typeface="黑体" panose="02010609060101010101" pitchFamily="49" charset="-122"/>
                <a:ea typeface="黑体" panose="02010609060101010101" pitchFamily="49" charset="-122"/>
              </a:rPr>
              <a:t>Right Outer Join(</a:t>
            </a:r>
            <a:r>
              <a:rPr lang="zh-CN" altLang="en-US" sz="1800">
                <a:solidFill>
                  <a:srgbClr val="2A2A39"/>
                </a:solidFill>
                <a:latin typeface="黑体" panose="02010609060101010101" pitchFamily="49" charset="-122"/>
                <a:ea typeface="黑体" panose="02010609060101010101" pitchFamily="49" charset="-122"/>
              </a:rPr>
              <a:t>右外连接</a:t>
            </a:r>
            <a:r>
              <a:rPr lang="en-US" altLang="zh-CN" sz="1800">
                <a:solidFill>
                  <a:srgbClr val="2A2A39"/>
                </a:solidFill>
                <a:latin typeface="黑体" panose="02010609060101010101" pitchFamily="49" charset="-122"/>
                <a:ea typeface="黑体" panose="02010609060101010101" pitchFamily="49" charset="-122"/>
              </a:rPr>
              <a:t>):</a:t>
            </a:r>
            <a:endParaRPr lang="zh-CN" altLang="en-US" sz="1800">
              <a:solidFill>
                <a:srgbClr val="2A2A39"/>
              </a:solidFill>
              <a:latin typeface="黑体" panose="02010609060101010101" pitchFamily="49" charset="-122"/>
              <a:ea typeface="黑体" panose="02010609060101010101" pitchFamily="49" charset="-122"/>
            </a:endParaRPr>
          </a:p>
          <a:p>
            <a:pPr eaLnBrk="0" hangingPunct="0">
              <a:spcBef>
                <a:spcPct val="35000"/>
              </a:spcBef>
              <a:buClr>
                <a:schemeClr val="tx2"/>
              </a:buClr>
              <a:buSzPct val="90000"/>
              <a:buFont typeface="Monotype Sorts" pitchFamily="2" charset="2"/>
              <a:buNone/>
            </a:pPr>
            <a:r>
              <a:rPr lang="en-US" altLang="zh-CN" sz="1800" i="1">
                <a:solidFill>
                  <a:srgbClr val="2A2A39"/>
                </a:solidFill>
                <a:latin typeface="黑体" panose="02010609060101010101" pitchFamily="49" charset="-122"/>
                <a:ea typeface="黑体" panose="02010609060101010101" pitchFamily="49" charset="-122"/>
              </a:rPr>
              <a:t>  </a:t>
            </a:r>
            <a:r>
              <a:rPr lang="en-US" altLang="zh-CN" i="1">
                <a:solidFill>
                  <a:srgbClr val="2A2A39"/>
                </a:solidFill>
                <a:latin typeface="Times New Roman" panose="02020603050405020304" pitchFamily="18" charset="0"/>
              </a:rPr>
              <a:t>instructor        teaches</a:t>
            </a:r>
          </a:p>
        </p:txBody>
      </p:sp>
      <p:sp>
        <p:nvSpPr>
          <p:cNvPr id="26631" name="AutoShape 29">
            <a:extLst>
              <a:ext uri="{FF2B5EF4-FFF2-40B4-BE49-F238E27FC236}">
                <a16:creationId xmlns:a16="http://schemas.microsoft.com/office/drawing/2014/main" id="{BEDBEE6D-DC66-3BB0-B8EA-20EBADB5F960}"/>
              </a:ext>
            </a:extLst>
          </p:cNvPr>
          <p:cNvSpPr>
            <a:spLocks noChangeArrowheads="1"/>
          </p:cNvSpPr>
          <p:nvPr/>
        </p:nvSpPr>
        <p:spPr bwMode="auto">
          <a:xfrm>
            <a:off x="88900" y="836613"/>
            <a:ext cx="2555875" cy="1106487"/>
          </a:xfrm>
          <a:prstGeom prst="cloudCallout">
            <a:avLst>
              <a:gd name="adj1" fmla="val -46731"/>
              <a:gd name="adj2" fmla="val 60755"/>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有几种外连接运算，与自然连接的区别？</a:t>
            </a:r>
          </a:p>
        </p:txBody>
      </p:sp>
      <p:sp>
        <p:nvSpPr>
          <p:cNvPr id="32776" name="AutoShape 81">
            <a:extLst>
              <a:ext uri="{FF2B5EF4-FFF2-40B4-BE49-F238E27FC236}">
                <a16:creationId xmlns:a16="http://schemas.microsoft.com/office/drawing/2014/main" id="{66E7AFF0-5A60-3916-96F1-DEB62702EE8F}"/>
              </a:ext>
            </a:extLst>
          </p:cNvPr>
          <p:cNvSpPr>
            <a:spLocks noChangeArrowheads="1"/>
          </p:cNvSpPr>
          <p:nvPr/>
        </p:nvSpPr>
        <p:spPr bwMode="auto">
          <a:xfrm rot="16200000" flipV="1">
            <a:off x="1804988" y="3187700"/>
            <a:ext cx="152400" cy="15240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endParaRPr lang="zh-CN" altLang="en-US">
              <a:latin typeface="Times New Roman" panose="02020603050405020304" pitchFamily="18" charset="0"/>
            </a:endParaRPr>
          </a:p>
        </p:txBody>
      </p:sp>
      <p:grpSp>
        <p:nvGrpSpPr>
          <p:cNvPr id="26633" name="Group 83">
            <a:extLst>
              <a:ext uri="{FF2B5EF4-FFF2-40B4-BE49-F238E27FC236}">
                <a16:creationId xmlns:a16="http://schemas.microsoft.com/office/drawing/2014/main" id="{88876EC6-15E4-0776-8B4D-EACA93312D38}"/>
              </a:ext>
            </a:extLst>
          </p:cNvPr>
          <p:cNvGrpSpPr>
            <a:grpSpLocks/>
          </p:cNvGrpSpPr>
          <p:nvPr/>
        </p:nvGrpSpPr>
        <p:grpSpPr bwMode="auto">
          <a:xfrm>
            <a:off x="4157663" y="2646363"/>
            <a:ext cx="4686300" cy="539750"/>
            <a:chOff x="950" y="1379"/>
            <a:chExt cx="3521" cy="599"/>
          </a:xfrm>
        </p:grpSpPr>
        <p:sp>
          <p:nvSpPr>
            <p:cNvPr id="26634" name="Rectangle 84">
              <a:extLst>
                <a:ext uri="{FF2B5EF4-FFF2-40B4-BE49-F238E27FC236}">
                  <a16:creationId xmlns:a16="http://schemas.microsoft.com/office/drawing/2014/main" id="{F47D4238-D991-6C4E-CF36-315013C3184F}"/>
                </a:ext>
              </a:extLst>
            </p:cNvPr>
            <p:cNvSpPr>
              <a:spLocks noChangeArrowheads="1"/>
            </p:cNvSpPr>
            <p:nvPr/>
          </p:nvSpPr>
          <p:spPr bwMode="auto">
            <a:xfrm>
              <a:off x="950" y="1379"/>
              <a:ext cx="759" cy="201"/>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ID</a:t>
              </a:r>
              <a:endParaRPr lang="en-US" altLang="zh-CN" sz="1200" b="0">
                <a:latin typeface="Helvetica" panose="020B0604020202020204" pitchFamily="34" charset="0"/>
              </a:endParaRPr>
            </a:p>
          </p:txBody>
        </p:sp>
        <p:sp>
          <p:nvSpPr>
            <p:cNvPr id="26635" name="Rectangle 85">
              <a:extLst>
                <a:ext uri="{FF2B5EF4-FFF2-40B4-BE49-F238E27FC236}">
                  <a16:creationId xmlns:a16="http://schemas.microsoft.com/office/drawing/2014/main" id="{A4F5A533-C52E-2739-C1AC-5C4A4F49BF9B}"/>
                </a:ext>
              </a:extLst>
            </p:cNvPr>
            <p:cNvSpPr>
              <a:spLocks noChangeArrowheads="1"/>
            </p:cNvSpPr>
            <p:nvPr/>
          </p:nvSpPr>
          <p:spPr bwMode="auto">
            <a:xfrm>
              <a:off x="2726" y="1379"/>
              <a:ext cx="835"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dept_name</a:t>
              </a:r>
              <a:endParaRPr lang="en-US" altLang="zh-CN" sz="1200" b="0">
                <a:latin typeface="Helvetica" panose="020B0604020202020204" pitchFamily="34" charset="0"/>
              </a:endParaRPr>
            </a:p>
          </p:txBody>
        </p:sp>
        <p:sp>
          <p:nvSpPr>
            <p:cNvPr id="26636" name="Rectangle 86">
              <a:extLst>
                <a:ext uri="{FF2B5EF4-FFF2-40B4-BE49-F238E27FC236}">
                  <a16:creationId xmlns:a16="http://schemas.microsoft.com/office/drawing/2014/main" id="{A5B6DC37-4C06-880D-8654-AF8575E6CA99}"/>
                </a:ext>
              </a:extLst>
            </p:cNvPr>
            <p:cNvSpPr>
              <a:spLocks noChangeArrowheads="1"/>
            </p:cNvSpPr>
            <p:nvPr/>
          </p:nvSpPr>
          <p:spPr bwMode="auto">
            <a:xfrm>
              <a:off x="950" y="1594"/>
              <a:ext cx="776" cy="384"/>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10101</a:t>
              </a:r>
            </a:p>
            <a:p>
              <a:pPr algn="ctr" eaLnBrk="0" hangingPunct="0"/>
              <a:r>
                <a:rPr lang="en-US" altLang="zh-CN" sz="1200" b="0">
                  <a:latin typeface="Helvetica" panose="020B0604020202020204" pitchFamily="34" charset="0"/>
                </a:rPr>
                <a:t>12121</a:t>
              </a:r>
            </a:p>
          </p:txBody>
        </p:sp>
        <p:sp>
          <p:nvSpPr>
            <p:cNvPr id="26637" name="Rectangle 87">
              <a:extLst>
                <a:ext uri="{FF2B5EF4-FFF2-40B4-BE49-F238E27FC236}">
                  <a16:creationId xmlns:a16="http://schemas.microsoft.com/office/drawing/2014/main" id="{8614134D-DE8E-17FE-FA59-ED79CC137D5B}"/>
                </a:ext>
              </a:extLst>
            </p:cNvPr>
            <p:cNvSpPr>
              <a:spLocks noChangeArrowheads="1"/>
            </p:cNvSpPr>
            <p:nvPr/>
          </p:nvSpPr>
          <p:spPr bwMode="auto">
            <a:xfrm>
              <a:off x="2726" y="1594"/>
              <a:ext cx="855" cy="384"/>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Comp. Sci.</a:t>
              </a:r>
            </a:p>
            <a:p>
              <a:pPr algn="ctr" eaLnBrk="0" hangingPunct="0"/>
              <a:r>
                <a:rPr lang="en-US" altLang="zh-CN" sz="1200" b="0">
                  <a:latin typeface="Helvetica" panose="020B0604020202020204" pitchFamily="34" charset="0"/>
                </a:rPr>
                <a:t>Finance</a:t>
              </a:r>
            </a:p>
          </p:txBody>
        </p:sp>
        <p:sp>
          <p:nvSpPr>
            <p:cNvPr id="26638" name="Rectangle 88">
              <a:extLst>
                <a:ext uri="{FF2B5EF4-FFF2-40B4-BE49-F238E27FC236}">
                  <a16:creationId xmlns:a16="http://schemas.microsoft.com/office/drawing/2014/main" id="{25DF443B-3E28-CB25-31AD-A6C122461C43}"/>
                </a:ext>
              </a:extLst>
            </p:cNvPr>
            <p:cNvSpPr>
              <a:spLocks noChangeArrowheads="1"/>
            </p:cNvSpPr>
            <p:nvPr/>
          </p:nvSpPr>
          <p:spPr bwMode="auto">
            <a:xfrm>
              <a:off x="3541" y="1379"/>
              <a:ext cx="922" cy="201"/>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course_id</a:t>
              </a:r>
              <a:endParaRPr lang="en-US" altLang="zh-CN" sz="1200" b="0">
                <a:latin typeface="Helvetica" panose="020B0604020202020204" pitchFamily="34" charset="0"/>
              </a:endParaRPr>
            </a:p>
          </p:txBody>
        </p:sp>
        <p:sp>
          <p:nvSpPr>
            <p:cNvPr id="26639" name="Rectangle 89">
              <a:extLst>
                <a:ext uri="{FF2B5EF4-FFF2-40B4-BE49-F238E27FC236}">
                  <a16:creationId xmlns:a16="http://schemas.microsoft.com/office/drawing/2014/main" id="{2E81D533-4313-98A4-F142-73760A0A6D8B}"/>
                </a:ext>
              </a:extLst>
            </p:cNvPr>
            <p:cNvSpPr>
              <a:spLocks noChangeArrowheads="1"/>
            </p:cNvSpPr>
            <p:nvPr/>
          </p:nvSpPr>
          <p:spPr bwMode="auto">
            <a:xfrm>
              <a:off x="3550" y="1594"/>
              <a:ext cx="921" cy="384"/>
            </a:xfrm>
            <a:prstGeom prst="rect">
              <a:avLst/>
            </a:prstGeom>
            <a:solidFill>
              <a:schemeClr val="accent1"/>
            </a:solidFill>
            <a:ln w="9525">
              <a:solidFill>
                <a:schemeClr val="tx1"/>
              </a:solidFill>
              <a:miter lim="800000"/>
              <a:headEnd/>
              <a:tailEnd/>
            </a:ln>
          </p:spPr>
          <p:txBody>
            <a:bodyPr wrap="none" anchor="ctr"/>
            <a:lstStyle/>
            <a:p>
              <a:pPr algn="ctr" eaLnBrk="0" hangingPunct="0"/>
              <a:r>
                <a:rPr lang="zh-CN" altLang="en-US" sz="1200" b="0">
                  <a:latin typeface="Helvetica" panose="020B0604020202020204" pitchFamily="34" charset="0"/>
                </a:rPr>
                <a:t>  </a:t>
              </a:r>
              <a:r>
                <a:rPr lang="en-US" altLang="zh-CN" sz="1200" b="0">
                  <a:latin typeface="Helvetica" panose="020B0604020202020204" pitchFamily="34" charset="0"/>
                </a:rPr>
                <a:t>CS-101</a:t>
              </a:r>
            </a:p>
            <a:p>
              <a:pPr algn="ctr" eaLnBrk="0" hangingPunct="0"/>
              <a:r>
                <a:rPr lang="en-US" altLang="zh-CN" sz="1200" b="0">
                  <a:latin typeface="Helvetica" panose="020B0604020202020204" pitchFamily="34" charset="0"/>
                </a:rPr>
                <a:t>  FIN-201</a:t>
              </a:r>
            </a:p>
          </p:txBody>
        </p:sp>
        <p:sp>
          <p:nvSpPr>
            <p:cNvPr id="26640" name="Rectangle 90">
              <a:extLst>
                <a:ext uri="{FF2B5EF4-FFF2-40B4-BE49-F238E27FC236}">
                  <a16:creationId xmlns:a16="http://schemas.microsoft.com/office/drawing/2014/main" id="{835E3F5A-F866-01EA-B328-9CE7361BCC3F}"/>
                </a:ext>
              </a:extLst>
            </p:cNvPr>
            <p:cNvSpPr>
              <a:spLocks noChangeArrowheads="1"/>
            </p:cNvSpPr>
            <p:nvPr/>
          </p:nvSpPr>
          <p:spPr bwMode="auto">
            <a:xfrm>
              <a:off x="1718" y="1379"/>
              <a:ext cx="1008"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name</a:t>
              </a:r>
              <a:endParaRPr lang="en-US" altLang="zh-CN" sz="1200" b="0">
                <a:latin typeface="Helvetica" panose="020B0604020202020204" pitchFamily="34" charset="0"/>
              </a:endParaRPr>
            </a:p>
          </p:txBody>
        </p:sp>
        <p:sp>
          <p:nvSpPr>
            <p:cNvPr id="26641" name="Rectangle 91">
              <a:extLst>
                <a:ext uri="{FF2B5EF4-FFF2-40B4-BE49-F238E27FC236}">
                  <a16:creationId xmlns:a16="http://schemas.microsoft.com/office/drawing/2014/main" id="{E0DADE71-7274-EAAF-145F-71B1E53B1547}"/>
                </a:ext>
              </a:extLst>
            </p:cNvPr>
            <p:cNvSpPr>
              <a:spLocks noChangeArrowheads="1"/>
            </p:cNvSpPr>
            <p:nvPr/>
          </p:nvSpPr>
          <p:spPr bwMode="auto">
            <a:xfrm>
              <a:off x="1718" y="1594"/>
              <a:ext cx="1008" cy="384"/>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Srinivasan</a:t>
              </a:r>
            </a:p>
            <a:p>
              <a:pPr algn="ctr" eaLnBrk="0" hangingPunct="0"/>
              <a:r>
                <a:rPr lang="en-US" altLang="zh-CN" sz="1200" b="0">
                  <a:latin typeface="Helvetica" panose="020B0604020202020204" pitchFamily="34" charset="0"/>
                </a:rPr>
                <a:t>Wu</a:t>
              </a:r>
            </a:p>
          </p:txBody>
        </p:sp>
      </p:grpSp>
      <p:grpSp>
        <p:nvGrpSpPr>
          <p:cNvPr id="101401" name="Group 25">
            <a:extLst>
              <a:ext uri="{FF2B5EF4-FFF2-40B4-BE49-F238E27FC236}">
                <a16:creationId xmlns:a16="http://schemas.microsoft.com/office/drawing/2014/main" id="{84B9FC64-98D8-7E50-9C73-280111807936}"/>
              </a:ext>
            </a:extLst>
          </p:cNvPr>
          <p:cNvGrpSpPr>
            <a:grpSpLocks/>
          </p:cNvGrpSpPr>
          <p:nvPr/>
        </p:nvGrpSpPr>
        <p:grpSpPr bwMode="auto">
          <a:xfrm>
            <a:off x="1635125" y="3913188"/>
            <a:ext cx="288925" cy="119062"/>
            <a:chOff x="1225" y="2417"/>
            <a:chExt cx="261" cy="132"/>
          </a:xfrm>
        </p:grpSpPr>
        <p:sp>
          <p:nvSpPr>
            <p:cNvPr id="26643" name="AutoShape 26">
              <a:extLst>
                <a:ext uri="{FF2B5EF4-FFF2-40B4-BE49-F238E27FC236}">
                  <a16:creationId xmlns:a16="http://schemas.microsoft.com/office/drawing/2014/main" id="{6B10182C-5AA5-59ED-5DA6-EA6163C116DE}"/>
                </a:ext>
              </a:extLst>
            </p:cNvPr>
            <p:cNvSpPr>
              <a:spLocks noChangeArrowheads="1"/>
            </p:cNvSpPr>
            <p:nvPr/>
          </p:nvSpPr>
          <p:spPr bwMode="auto">
            <a:xfrm rot="16200000" flipV="1">
              <a:off x="1354" y="2417"/>
              <a:ext cx="132" cy="132"/>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sp>
          <p:nvSpPr>
            <p:cNvPr id="26644" name="Line 27">
              <a:extLst>
                <a:ext uri="{FF2B5EF4-FFF2-40B4-BE49-F238E27FC236}">
                  <a16:creationId xmlns:a16="http://schemas.microsoft.com/office/drawing/2014/main" id="{7411F3FD-EAAA-09E8-CB7B-34D573813203}"/>
                </a:ext>
              </a:extLst>
            </p:cNvPr>
            <p:cNvSpPr>
              <a:spLocks noChangeShapeType="1"/>
            </p:cNvSpPr>
            <p:nvPr/>
          </p:nvSpPr>
          <p:spPr bwMode="auto">
            <a:xfrm flipH="1">
              <a:off x="1228" y="2419"/>
              <a:ext cx="1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5" name="Line 28">
              <a:extLst>
                <a:ext uri="{FF2B5EF4-FFF2-40B4-BE49-F238E27FC236}">
                  <a16:creationId xmlns:a16="http://schemas.microsoft.com/office/drawing/2014/main" id="{4CB0CCCA-2DA6-0F56-D8A6-C6E6D03B2F42}"/>
                </a:ext>
              </a:extLst>
            </p:cNvPr>
            <p:cNvSpPr>
              <a:spLocks noChangeShapeType="1"/>
            </p:cNvSpPr>
            <p:nvPr/>
          </p:nvSpPr>
          <p:spPr bwMode="auto">
            <a:xfrm flipH="1">
              <a:off x="1225" y="2542"/>
              <a:ext cx="1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1444" name="Group 68">
            <a:extLst>
              <a:ext uri="{FF2B5EF4-FFF2-40B4-BE49-F238E27FC236}">
                <a16:creationId xmlns:a16="http://schemas.microsoft.com/office/drawing/2014/main" id="{A2E3FE0D-3AFC-7926-494E-1B1B7C19A89C}"/>
              </a:ext>
            </a:extLst>
          </p:cNvPr>
          <p:cNvGrpSpPr>
            <a:grpSpLocks/>
          </p:cNvGrpSpPr>
          <p:nvPr/>
        </p:nvGrpSpPr>
        <p:grpSpPr bwMode="auto">
          <a:xfrm>
            <a:off x="1671638" y="5764213"/>
            <a:ext cx="258762" cy="144462"/>
            <a:chOff x="1017" y="3024"/>
            <a:chExt cx="244" cy="96"/>
          </a:xfrm>
        </p:grpSpPr>
        <p:sp>
          <p:nvSpPr>
            <p:cNvPr id="26647" name="AutoShape 56">
              <a:extLst>
                <a:ext uri="{FF2B5EF4-FFF2-40B4-BE49-F238E27FC236}">
                  <a16:creationId xmlns:a16="http://schemas.microsoft.com/office/drawing/2014/main" id="{8052B091-1452-D13B-51FF-A9D7D6E2A421}"/>
                </a:ext>
              </a:extLst>
            </p:cNvPr>
            <p:cNvSpPr>
              <a:spLocks noChangeArrowheads="1"/>
            </p:cNvSpPr>
            <p:nvPr/>
          </p:nvSpPr>
          <p:spPr bwMode="auto">
            <a:xfrm rot="16200000" flipV="1">
              <a:off x="1089" y="3024"/>
              <a:ext cx="96" cy="96"/>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sp>
          <p:nvSpPr>
            <p:cNvPr id="26648" name="Line 57">
              <a:extLst>
                <a:ext uri="{FF2B5EF4-FFF2-40B4-BE49-F238E27FC236}">
                  <a16:creationId xmlns:a16="http://schemas.microsoft.com/office/drawing/2014/main" id="{289D6D42-6BE5-B9F5-533E-F19B9302BA17}"/>
                </a:ext>
              </a:extLst>
            </p:cNvPr>
            <p:cNvSpPr>
              <a:spLocks noChangeShapeType="1"/>
            </p:cNvSpPr>
            <p:nvPr/>
          </p:nvSpPr>
          <p:spPr bwMode="auto">
            <a:xfrm flipH="1">
              <a:off x="1020" y="3030"/>
              <a:ext cx="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9" name="Line 58">
              <a:extLst>
                <a:ext uri="{FF2B5EF4-FFF2-40B4-BE49-F238E27FC236}">
                  <a16:creationId xmlns:a16="http://schemas.microsoft.com/office/drawing/2014/main" id="{1F67BF88-1A08-5FED-74F1-E6142E8EFA80}"/>
                </a:ext>
              </a:extLst>
            </p:cNvPr>
            <p:cNvSpPr>
              <a:spLocks noChangeShapeType="1"/>
            </p:cNvSpPr>
            <p:nvPr/>
          </p:nvSpPr>
          <p:spPr bwMode="auto">
            <a:xfrm flipH="1">
              <a:off x="1017" y="3117"/>
              <a:ext cx="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0" name="Line 59">
              <a:extLst>
                <a:ext uri="{FF2B5EF4-FFF2-40B4-BE49-F238E27FC236}">
                  <a16:creationId xmlns:a16="http://schemas.microsoft.com/office/drawing/2014/main" id="{1BF00AF8-B9C8-B5FB-CDD7-61A04A06635A}"/>
                </a:ext>
              </a:extLst>
            </p:cNvPr>
            <p:cNvSpPr>
              <a:spLocks noChangeShapeType="1"/>
            </p:cNvSpPr>
            <p:nvPr/>
          </p:nvSpPr>
          <p:spPr bwMode="auto">
            <a:xfrm flipH="1">
              <a:off x="1197" y="3117"/>
              <a:ext cx="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1" name="Line 60">
              <a:extLst>
                <a:ext uri="{FF2B5EF4-FFF2-40B4-BE49-F238E27FC236}">
                  <a16:creationId xmlns:a16="http://schemas.microsoft.com/office/drawing/2014/main" id="{4F73E0CD-1221-2BD6-070A-86A4C9965871}"/>
                </a:ext>
              </a:extLst>
            </p:cNvPr>
            <p:cNvSpPr>
              <a:spLocks noChangeShapeType="1"/>
            </p:cNvSpPr>
            <p:nvPr/>
          </p:nvSpPr>
          <p:spPr bwMode="auto">
            <a:xfrm flipH="1">
              <a:off x="1185" y="3024"/>
              <a:ext cx="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1439" name="Group 63">
            <a:extLst>
              <a:ext uri="{FF2B5EF4-FFF2-40B4-BE49-F238E27FC236}">
                <a16:creationId xmlns:a16="http://schemas.microsoft.com/office/drawing/2014/main" id="{BA015AA8-63D9-17B0-3B67-C0DBCDA71C34}"/>
              </a:ext>
            </a:extLst>
          </p:cNvPr>
          <p:cNvGrpSpPr>
            <a:grpSpLocks/>
          </p:cNvGrpSpPr>
          <p:nvPr/>
        </p:nvGrpSpPr>
        <p:grpSpPr bwMode="auto">
          <a:xfrm>
            <a:off x="1625600" y="4822825"/>
            <a:ext cx="228600" cy="139700"/>
            <a:chOff x="1050" y="991"/>
            <a:chExt cx="167" cy="99"/>
          </a:xfrm>
        </p:grpSpPr>
        <p:sp>
          <p:nvSpPr>
            <p:cNvPr id="26653" name="AutoShape 64">
              <a:extLst>
                <a:ext uri="{FF2B5EF4-FFF2-40B4-BE49-F238E27FC236}">
                  <a16:creationId xmlns:a16="http://schemas.microsoft.com/office/drawing/2014/main" id="{36C90AEA-110F-1FF5-7AE3-CEB65522D7DF}"/>
                </a:ext>
              </a:extLst>
            </p:cNvPr>
            <p:cNvSpPr>
              <a:spLocks noChangeArrowheads="1"/>
            </p:cNvSpPr>
            <p:nvPr/>
          </p:nvSpPr>
          <p:spPr bwMode="auto">
            <a:xfrm rot="16200000" flipV="1">
              <a:off x="1050" y="992"/>
              <a:ext cx="96" cy="96"/>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sp>
          <p:nvSpPr>
            <p:cNvPr id="26654" name="Line 65">
              <a:extLst>
                <a:ext uri="{FF2B5EF4-FFF2-40B4-BE49-F238E27FC236}">
                  <a16:creationId xmlns:a16="http://schemas.microsoft.com/office/drawing/2014/main" id="{231702FA-31B8-187C-63BC-F0DD0428D6FC}"/>
                </a:ext>
              </a:extLst>
            </p:cNvPr>
            <p:cNvSpPr>
              <a:spLocks noChangeShapeType="1"/>
            </p:cNvSpPr>
            <p:nvPr/>
          </p:nvSpPr>
          <p:spPr bwMode="auto">
            <a:xfrm flipH="1">
              <a:off x="1153" y="991"/>
              <a:ext cx="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5" name="Line 66">
              <a:extLst>
                <a:ext uri="{FF2B5EF4-FFF2-40B4-BE49-F238E27FC236}">
                  <a16:creationId xmlns:a16="http://schemas.microsoft.com/office/drawing/2014/main" id="{753B8956-4C00-0868-B36E-95AC748CD178}"/>
                </a:ext>
              </a:extLst>
            </p:cNvPr>
            <p:cNvSpPr>
              <a:spLocks noChangeShapeType="1"/>
            </p:cNvSpPr>
            <p:nvPr/>
          </p:nvSpPr>
          <p:spPr bwMode="auto">
            <a:xfrm flipH="1">
              <a:off x="1153" y="1090"/>
              <a:ext cx="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656" name="Group 92">
            <a:extLst>
              <a:ext uri="{FF2B5EF4-FFF2-40B4-BE49-F238E27FC236}">
                <a16:creationId xmlns:a16="http://schemas.microsoft.com/office/drawing/2014/main" id="{2E7D874B-01E9-CEE9-4540-D898539568A8}"/>
              </a:ext>
            </a:extLst>
          </p:cNvPr>
          <p:cNvGrpSpPr>
            <a:grpSpLocks/>
          </p:cNvGrpSpPr>
          <p:nvPr/>
        </p:nvGrpSpPr>
        <p:grpSpPr bwMode="auto">
          <a:xfrm>
            <a:off x="4216400" y="3265488"/>
            <a:ext cx="4608513" cy="779462"/>
            <a:chOff x="966" y="2730"/>
            <a:chExt cx="3521" cy="759"/>
          </a:xfrm>
        </p:grpSpPr>
        <p:sp>
          <p:nvSpPr>
            <p:cNvPr id="26657" name="Rectangle 93">
              <a:extLst>
                <a:ext uri="{FF2B5EF4-FFF2-40B4-BE49-F238E27FC236}">
                  <a16:creationId xmlns:a16="http://schemas.microsoft.com/office/drawing/2014/main" id="{ACEC0D6B-5396-69A9-A9B2-714E3EBB079A}"/>
                </a:ext>
              </a:extLst>
            </p:cNvPr>
            <p:cNvSpPr>
              <a:spLocks noChangeArrowheads="1"/>
            </p:cNvSpPr>
            <p:nvPr/>
          </p:nvSpPr>
          <p:spPr bwMode="auto">
            <a:xfrm>
              <a:off x="966" y="2730"/>
              <a:ext cx="759" cy="201"/>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ID</a:t>
              </a:r>
              <a:endParaRPr lang="en-US" altLang="zh-CN" sz="1200" b="0">
                <a:latin typeface="Helvetica" panose="020B0604020202020204" pitchFamily="34" charset="0"/>
              </a:endParaRPr>
            </a:p>
          </p:txBody>
        </p:sp>
        <p:sp>
          <p:nvSpPr>
            <p:cNvPr id="26658" name="Rectangle 94">
              <a:extLst>
                <a:ext uri="{FF2B5EF4-FFF2-40B4-BE49-F238E27FC236}">
                  <a16:creationId xmlns:a16="http://schemas.microsoft.com/office/drawing/2014/main" id="{66CE8B9A-4CFF-E494-2F0A-59B1C7172D11}"/>
                </a:ext>
              </a:extLst>
            </p:cNvPr>
            <p:cNvSpPr>
              <a:spLocks noChangeArrowheads="1"/>
            </p:cNvSpPr>
            <p:nvPr/>
          </p:nvSpPr>
          <p:spPr bwMode="auto">
            <a:xfrm>
              <a:off x="2742" y="2730"/>
              <a:ext cx="837"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dept_name</a:t>
              </a:r>
              <a:endParaRPr lang="en-US" altLang="zh-CN" sz="1200" b="0">
                <a:latin typeface="Helvetica" panose="020B0604020202020204" pitchFamily="34" charset="0"/>
              </a:endParaRPr>
            </a:p>
          </p:txBody>
        </p:sp>
        <p:sp>
          <p:nvSpPr>
            <p:cNvPr id="26659" name="Rectangle 95">
              <a:extLst>
                <a:ext uri="{FF2B5EF4-FFF2-40B4-BE49-F238E27FC236}">
                  <a16:creationId xmlns:a16="http://schemas.microsoft.com/office/drawing/2014/main" id="{6B976DF6-AF7D-7A26-9D91-A97888FB7822}"/>
                </a:ext>
              </a:extLst>
            </p:cNvPr>
            <p:cNvSpPr>
              <a:spLocks noChangeArrowheads="1"/>
            </p:cNvSpPr>
            <p:nvPr/>
          </p:nvSpPr>
          <p:spPr bwMode="auto">
            <a:xfrm>
              <a:off x="966" y="2950"/>
              <a:ext cx="777" cy="538"/>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10101</a:t>
              </a:r>
            </a:p>
            <a:p>
              <a:pPr algn="ctr" eaLnBrk="0" hangingPunct="0"/>
              <a:r>
                <a:rPr lang="en-US" altLang="zh-CN" sz="1200" b="0">
                  <a:latin typeface="Helvetica" panose="020B0604020202020204" pitchFamily="34" charset="0"/>
                </a:rPr>
                <a:t>12121</a:t>
              </a:r>
            </a:p>
            <a:p>
              <a:pPr algn="ctr" eaLnBrk="0" hangingPunct="0"/>
              <a:r>
                <a:rPr lang="en-US" altLang="zh-CN" sz="1200" b="0">
                  <a:latin typeface="Helvetica" panose="020B0604020202020204" pitchFamily="34" charset="0"/>
                </a:rPr>
                <a:t>15151</a:t>
              </a:r>
            </a:p>
          </p:txBody>
        </p:sp>
        <p:sp>
          <p:nvSpPr>
            <p:cNvPr id="26660" name="Rectangle 96">
              <a:extLst>
                <a:ext uri="{FF2B5EF4-FFF2-40B4-BE49-F238E27FC236}">
                  <a16:creationId xmlns:a16="http://schemas.microsoft.com/office/drawing/2014/main" id="{BC577933-13BC-153F-CF55-83DE4602199D}"/>
                </a:ext>
              </a:extLst>
            </p:cNvPr>
            <p:cNvSpPr>
              <a:spLocks noChangeArrowheads="1"/>
            </p:cNvSpPr>
            <p:nvPr/>
          </p:nvSpPr>
          <p:spPr bwMode="auto">
            <a:xfrm>
              <a:off x="2742" y="2950"/>
              <a:ext cx="855" cy="535"/>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Comp. Sci.</a:t>
              </a:r>
            </a:p>
            <a:p>
              <a:pPr algn="ctr" eaLnBrk="0" hangingPunct="0"/>
              <a:r>
                <a:rPr lang="en-US" altLang="zh-CN" sz="1200" b="0">
                  <a:latin typeface="Helvetica" panose="020B0604020202020204" pitchFamily="34" charset="0"/>
                </a:rPr>
                <a:t>Finance</a:t>
              </a:r>
            </a:p>
            <a:p>
              <a:pPr algn="ctr" eaLnBrk="0" hangingPunct="0"/>
              <a:r>
                <a:rPr lang="en-US" altLang="zh-CN" sz="1200" b="0">
                  <a:latin typeface="Helvetica" panose="020B0604020202020204" pitchFamily="34" charset="0"/>
                </a:rPr>
                <a:t>Music</a:t>
              </a:r>
            </a:p>
          </p:txBody>
        </p:sp>
        <p:sp>
          <p:nvSpPr>
            <p:cNvPr id="26661" name="Rectangle 97">
              <a:extLst>
                <a:ext uri="{FF2B5EF4-FFF2-40B4-BE49-F238E27FC236}">
                  <a16:creationId xmlns:a16="http://schemas.microsoft.com/office/drawing/2014/main" id="{689D55C3-8D1A-8C37-C7A1-7190F0DFE66E}"/>
                </a:ext>
              </a:extLst>
            </p:cNvPr>
            <p:cNvSpPr>
              <a:spLocks noChangeArrowheads="1"/>
            </p:cNvSpPr>
            <p:nvPr/>
          </p:nvSpPr>
          <p:spPr bwMode="auto">
            <a:xfrm>
              <a:off x="3557" y="2730"/>
              <a:ext cx="922" cy="201"/>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course_id</a:t>
              </a:r>
              <a:endParaRPr lang="en-US" altLang="zh-CN" sz="1200" b="0">
                <a:latin typeface="Helvetica" panose="020B0604020202020204" pitchFamily="34" charset="0"/>
              </a:endParaRPr>
            </a:p>
          </p:txBody>
        </p:sp>
        <p:sp>
          <p:nvSpPr>
            <p:cNvPr id="26662" name="Rectangle 98">
              <a:extLst>
                <a:ext uri="{FF2B5EF4-FFF2-40B4-BE49-F238E27FC236}">
                  <a16:creationId xmlns:a16="http://schemas.microsoft.com/office/drawing/2014/main" id="{C8D859CB-7AC1-F087-44BB-53EC8E02B721}"/>
                </a:ext>
              </a:extLst>
            </p:cNvPr>
            <p:cNvSpPr>
              <a:spLocks noChangeArrowheads="1"/>
            </p:cNvSpPr>
            <p:nvPr/>
          </p:nvSpPr>
          <p:spPr bwMode="auto">
            <a:xfrm>
              <a:off x="3597" y="2950"/>
              <a:ext cx="890" cy="535"/>
            </a:xfrm>
            <a:prstGeom prst="rect">
              <a:avLst/>
            </a:prstGeom>
            <a:solidFill>
              <a:schemeClr val="accent1"/>
            </a:solidFill>
            <a:ln w="9525">
              <a:solidFill>
                <a:schemeClr val="tx1"/>
              </a:solidFill>
              <a:miter lim="800000"/>
              <a:headEnd/>
              <a:tailEnd/>
            </a:ln>
          </p:spPr>
          <p:txBody>
            <a:bodyPr wrap="none" anchor="ctr"/>
            <a:lstStyle/>
            <a:p>
              <a:pPr algn="ctr" eaLnBrk="0" hangingPunct="0"/>
              <a:r>
                <a:rPr lang="zh-CN" altLang="en-US" sz="1200" b="0">
                  <a:latin typeface="Helvetica" panose="020B0604020202020204" pitchFamily="34" charset="0"/>
                </a:rPr>
                <a:t>  </a:t>
              </a:r>
              <a:r>
                <a:rPr lang="en-US" altLang="zh-CN" sz="1200" b="0">
                  <a:latin typeface="Helvetica" panose="020B0604020202020204" pitchFamily="34" charset="0"/>
                </a:rPr>
                <a:t>CS-101</a:t>
              </a:r>
            </a:p>
            <a:p>
              <a:pPr algn="ctr" eaLnBrk="0" hangingPunct="0"/>
              <a:r>
                <a:rPr lang="en-US" altLang="zh-CN" sz="1200" b="0">
                  <a:latin typeface="Helvetica" panose="020B0604020202020204" pitchFamily="34" charset="0"/>
                </a:rPr>
                <a:t>  FIN-201</a:t>
              </a:r>
            </a:p>
            <a:p>
              <a:pPr algn="ctr" eaLnBrk="0" hangingPunct="0"/>
              <a:r>
                <a:rPr lang="en-US" altLang="zh-CN" sz="1200" b="0" i="1">
                  <a:solidFill>
                    <a:srgbClr val="800000"/>
                  </a:solidFill>
                  <a:latin typeface="Helvetica" panose="020B0604020202020204" pitchFamily="34" charset="0"/>
                </a:rPr>
                <a:t>  null</a:t>
              </a:r>
            </a:p>
          </p:txBody>
        </p:sp>
        <p:sp>
          <p:nvSpPr>
            <p:cNvPr id="26663" name="Rectangle 99">
              <a:extLst>
                <a:ext uri="{FF2B5EF4-FFF2-40B4-BE49-F238E27FC236}">
                  <a16:creationId xmlns:a16="http://schemas.microsoft.com/office/drawing/2014/main" id="{16134FB5-06ED-641B-55BA-F0147133D50A}"/>
                </a:ext>
              </a:extLst>
            </p:cNvPr>
            <p:cNvSpPr>
              <a:spLocks noChangeArrowheads="1"/>
            </p:cNvSpPr>
            <p:nvPr/>
          </p:nvSpPr>
          <p:spPr bwMode="auto">
            <a:xfrm>
              <a:off x="1734" y="2730"/>
              <a:ext cx="1008"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name</a:t>
              </a:r>
              <a:endParaRPr lang="en-US" altLang="zh-CN" sz="1200" b="0">
                <a:latin typeface="Helvetica" panose="020B0604020202020204" pitchFamily="34" charset="0"/>
              </a:endParaRPr>
            </a:p>
          </p:txBody>
        </p:sp>
        <p:sp>
          <p:nvSpPr>
            <p:cNvPr id="26664" name="Rectangle 100">
              <a:extLst>
                <a:ext uri="{FF2B5EF4-FFF2-40B4-BE49-F238E27FC236}">
                  <a16:creationId xmlns:a16="http://schemas.microsoft.com/office/drawing/2014/main" id="{B1155314-FF78-CC3C-86B2-5DAC7DDF5DC4}"/>
                </a:ext>
              </a:extLst>
            </p:cNvPr>
            <p:cNvSpPr>
              <a:spLocks noChangeArrowheads="1"/>
            </p:cNvSpPr>
            <p:nvPr/>
          </p:nvSpPr>
          <p:spPr bwMode="auto">
            <a:xfrm>
              <a:off x="1734" y="2940"/>
              <a:ext cx="1008" cy="549"/>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Srinivasan</a:t>
              </a:r>
            </a:p>
            <a:p>
              <a:pPr algn="ctr" eaLnBrk="0" hangingPunct="0"/>
              <a:r>
                <a:rPr lang="en-US" altLang="zh-CN" sz="1200" b="0">
                  <a:latin typeface="Helvetica" panose="020B0604020202020204" pitchFamily="34" charset="0"/>
                </a:rPr>
                <a:t>Wu</a:t>
              </a:r>
            </a:p>
            <a:p>
              <a:pPr algn="ctr" eaLnBrk="0" hangingPunct="0"/>
              <a:r>
                <a:rPr lang="en-US" altLang="zh-CN" sz="1200" b="0">
                  <a:latin typeface="Helvetica" panose="020B0604020202020204" pitchFamily="34" charset="0"/>
                </a:rPr>
                <a:t>Mozart</a:t>
              </a:r>
            </a:p>
          </p:txBody>
        </p:sp>
      </p:grpSp>
      <p:grpSp>
        <p:nvGrpSpPr>
          <p:cNvPr id="26665" name="Group 101">
            <a:extLst>
              <a:ext uri="{FF2B5EF4-FFF2-40B4-BE49-F238E27FC236}">
                <a16:creationId xmlns:a16="http://schemas.microsoft.com/office/drawing/2014/main" id="{46AAA065-C481-916C-8160-46F8EDFEFA29}"/>
              </a:ext>
            </a:extLst>
          </p:cNvPr>
          <p:cNvGrpSpPr>
            <a:grpSpLocks/>
          </p:cNvGrpSpPr>
          <p:nvPr/>
        </p:nvGrpSpPr>
        <p:grpSpPr bwMode="auto">
          <a:xfrm>
            <a:off x="4216400" y="4127500"/>
            <a:ext cx="4608513" cy="809625"/>
            <a:chOff x="1062" y="1303"/>
            <a:chExt cx="3521" cy="754"/>
          </a:xfrm>
        </p:grpSpPr>
        <p:sp>
          <p:nvSpPr>
            <p:cNvPr id="26666" name="Rectangle 102">
              <a:extLst>
                <a:ext uri="{FF2B5EF4-FFF2-40B4-BE49-F238E27FC236}">
                  <a16:creationId xmlns:a16="http://schemas.microsoft.com/office/drawing/2014/main" id="{8B2A3E3B-F113-F644-8213-028C4212F04E}"/>
                </a:ext>
              </a:extLst>
            </p:cNvPr>
            <p:cNvSpPr>
              <a:spLocks noChangeArrowheads="1"/>
            </p:cNvSpPr>
            <p:nvPr/>
          </p:nvSpPr>
          <p:spPr bwMode="auto">
            <a:xfrm>
              <a:off x="1062" y="1303"/>
              <a:ext cx="759" cy="194"/>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ID</a:t>
              </a:r>
              <a:endParaRPr lang="en-US" altLang="zh-CN" sz="1200" b="0">
                <a:latin typeface="Helvetica" panose="020B0604020202020204" pitchFamily="34" charset="0"/>
              </a:endParaRPr>
            </a:p>
          </p:txBody>
        </p:sp>
        <p:sp>
          <p:nvSpPr>
            <p:cNvPr id="26667" name="Rectangle 103">
              <a:extLst>
                <a:ext uri="{FF2B5EF4-FFF2-40B4-BE49-F238E27FC236}">
                  <a16:creationId xmlns:a16="http://schemas.microsoft.com/office/drawing/2014/main" id="{68858563-C92B-6C1F-AEDE-D24F3DFF76B7}"/>
                </a:ext>
              </a:extLst>
            </p:cNvPr>
            <p:cNvSpPr>
              <a:spLocks noChangeArrowheads="1"/>
            </p:cNvSpPr>
            <p:nvPr/>
          </p:nvSpPr>
          <p:spPr bwMode="auto">
            <a:xfrm>
              <a:off x="2838" y="1303"/>
              <a:ext cx="843"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dept_name</a:t>
              </a:r>
              <a:endParaRPr lang="en-US" altLang="zh-CN" sz="1200" b="0">
                <a:latin typeface="Helvetica" panose="020B0604020202020204" pitchFamily="34" charset="0"/>
              </a:endParaRPr>
            </a:p>
          </p:txBody>
        </p:sp>
        <p:sp>
          <p:nvSpPr>
            <p:cNvPr id="26668" name="Rectangle 104">
              <a:extLst>
                <a:ext uri="{FF2B5EF4-FFF2-40B4-BE49-F238E27FC236}">
                  <a16:creationId xmlns:a16="http://schemas.microsoft.com/office/drawing/2014/main" id="{DF4913C0-2EE1-1499-BD72-5A2F328AA29F}"/>
                </a:ext>
              </a:extLst>
            </p:cNvPr>
            <p:cNvSpPr>
              <a:spLocks noChangeArrowheads="1"/>
            </p:cNvSpPr>
            <p:nvPr/>
          </p:nvSpPr>
          <p:spPr bwMode="auto">
            <a:xfrm>
              <a:off x="1062" y="1511"/>
              <a:ext cx="777" cy="544"/>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10101</a:t>
              </a:r>
            </a:p>
            <a:p>
              <a:pPr algn="ctr" eaLnBrk="0" hangingPunct="0"/>
              <a:r>
                <a:rPr lang="en-US" altLang="zh-CN" sz="1200" b="0">
                  <a:latin typeface="Helvetica" panose="020B0604020202020204" pitchFamily="34" charset="0"/>
                </a:rPr>
                <a:t>12121</a:t>
              </a:r>
            </a:p>
            <a:p>
              <a:pPr algn="ctr" eaLnBrk="0" hangingPunct="0"/>
              <a:r>
                <a:rPr lang="en-US" altLang="zh-CN" sz="1200" b="0">
                  <a:latin typeface="Helvetica" panose="020B0604020202020204" pitchFamily="34" charset="0"/>
                </a:rPr>
                <a:t>76766</a:t>
              </a:r>
            </a:p>
          </p:txBody>
        </p:sp>
        <p:sp>
          <p:nvSpPr>
            <p:cNvPr id="26669" name="Rectangle 105">
              <a:extLst>
                <a:ext uri="{FF2B5EF4-FFF2-40B4-BE49-F238E27FC236}">
                  <a16:creationId xmlns:a16="http://schemas.microsoft.com/office/drawing/2014/main" id="{AF892A5D-BC32-D7FE-4368-BC2A82CF9BF3}"/>
                </a:ext>
              </a:extLst>
            </p:cNvPr>
            <p:cNvSpPr>
              <a:spLocks noChangeArrowheads="1"/>
            </p:cNvSpPr>
            <p:nvPr/>
          </p:nvSpPr>
          <p:spPr bwMode="auto">
            <a:xfrm>
              <a:off x="2838" y="1510"/>
              <a:ext cx="855" cy="54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Comp. Sci.</a:t>
              </a:r>
            </a:p>
            <a:p>
              <a:pPr algn="ctr" eaLnBrk="0" hangingPunct="0"/>
              <a:r>
                <a:rPr lang="en-US" altLang="zh-CN" sz="1200" b="0">
                  <a:latin typeface="Helvetica" panose="020B0604020202020204" pitchFamily="34" charset="0"/>
                </a:rPr>
                <a:t>Finance</a:t>
              </a:r>
            </a:p>
            <a:p>
              <a:pPr algn="ctr" eaLnBrk="0" hangingPunct="0"/>
              <a:r>
                <a:rPr lang="en-US" altLang="zh-CN" sz="1200" b="0">
                  <a:solidFill>
                    <a:srgbClr val="800000"/>
                  </a:solidFill>
                  <a:latin typeface="Helvetica" panose="020B0604020202020204" pitchFamily="34" charset="0"/>
                </a:rPr>
                <a:t>null</a:t>
              </a:r>
            </a:p>
          </p:txBody>
        </p:sp>
        <p:sp>
          <p:nvSpPr>
            <p:cNvPr id="26670" name="Rectangle 106">
              <a:extLst>
                <a:ext uri="{FF2B5EF4-FFF2-40B4-BE49-F238E27FC236}">
                  <a16:creationId xmlns:a16="http://schemas.microsoft.com/office/drawing/2014/main" id="{176FF784-8F58-8790-1706-A21B175ED776}"/>
                </a:ext>
              </a:extLst>
            </p:cNvPr>
            <p:cNvSpPr>
              <a:spLocks noChangeArrowheads="1"/>
            </p:cNvSpPr>
            <p:nvPr/>
          </p:nvSpPr>
          <p:spPr bwMode="auto">
            <a:xfrm>
              <a:off x="3678" y="1303"/>
              <a:ext cx="896" cy="194"/>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course_id</a:t>
              </a:r>
              <a:endParaRPr lang="en-US" altLang="zh-CN" sz="1200" b="0">
                <a:latin typeface="Helvetica" panose="020B0604020202020204" pitchFamily="34" charset="0"/>
              </a:endParaRPr>
            </a:p>
          </p:txBody>
        </p:sp>
        <p:sp>
          <p:nvSpPr>
            <p:cNvPr id="26671" name="Rectangle 107">
              <a:extLst>
                <a:ext uri="{FF2B5EF4-FFF2-40B4-BE49-F238E27FC236}">
                  <a16:creationId xmlns:a16="http://schemas.microsoft.com/office/drawing/2014/main" id="{57A905C6-6D16-9A28-A422-4E4D24ED9D6A}"/>
                </a:ext>
              </a:extLst>
            </p:cNvPr>
            <p:cNvSpPr>
              <a:spLocks noChangeArrowheads="1"/>
            </p:cNvSpPr>
            <p:nvPr/>
          </p:nvSpPr>
          <p:spPr bwMode="auto">
            <a:xfrm>
              <a:off x="3693" y="1510"/>
              <a:ext cx="890" cy="543"/>
            </a:xfrm>
            <a:prstGeom prst="rect">
              <a:avLst/>
            </a:prstGeom>
            <a:solidFill>
              <a:schemeClr val="accent1"/>
            </a:solidFill>
            <a:ln w="9525">
              <a:solidFill>
                <a:schemeClr val="tx1"/>
              </a:solidFill>
              <a:miter lim="800000"/>
              <a:headEnd/>
              <a:tailEnd/>
            </a:ln>
          </p:spPr>
          <p:txBody>
            <a:bodyPr wrap="none" anchor="ctr"/>
            <a:lstStyle/>
            <a:p>
              <a:pPr algn="ctr" eaLnBrk="0" hangingPunct="0"/>
              <a:r>
                <a:rPr lang="zh-CN" altLang="en-US" sz="1200" b="0">
                  <a:latin typeface="Helvetica" panose="020B0604020202020204" pitchFamily="34" charset="0"/>
                </a:rPr>
                <a:t>  </a:t>
              </a:r>
              <a:r>
                <a:rPr lang="en-US" altLang="zh-CN" sz="1200" b="0">
                  <a:latin typeface="Helvetica" panose="020B0604020202020204" pitchFamily="34" charset="0"/>
                </a:rPr>
                <a:t>CS-101</a:t>
              </a:r>
            </a:p>
            <a:p>
              <a:pPr algn="ctr" eaLnBrk="0" hangingPunct="0"/>
              <a:r>
                <a:rPr lang="en-US" altLang="zh-CN" sz="1200" b="0">
                  <a:latin typeface="Helvetica" panose="020B0604020202020204" pitchFamily="34" charset="0"/>
                </a:rPr>
                <a:t>  FIN-201</a:t>
              </a:r>
            </a:p>
            <a:p>
              <a:pPr algn="ctr" eaLnBrk="0" hangingPunct="0"/>
              <a:r>
                <a:rPr lang="en-US" altLang="zh-CN" sz="1200" b="0" i="1">
                  <a:latin typeface="Helvetica" panose="020B0604020202020204" pitchFamily="34" charset="0"/>
                </a:rPr>
                <a:t>  </a:t>
              </a:r>
              <a:r>
                <a:rPr lang="en-US" altLang="zh-CN" sz="1200" b="0">
                  <a:latin typeface="Helvetica" panose="020B0604020202020204" pitchFamily="34" charset="0"/>
                </a:rPr>
                <a:t>BIO-101</a:t>
              </a:r>
              <a:endParaRPr lang="en-US" altLang="zh-CN" sz="1200" b="0" i="1">
                <a:latin typeface="Helvetica" panose="020B0604020202020204" pitchFamily="34" charset="0"/>
              </a:endParaRPr>
            </a:p>
          </p:txBody>
        </p:sp>
        <p:sp>
          <p:nvSpPr>
            <p:cNvPr id="26672" name="Rectangle 108">
              <a:extLst>
                <a:ext uri="{FF2B5EF4-FFF2-40B4-BE49-F238E27FC236}">
                  <a16:creationId xmlns:a16="http://schemas.microsoft.com/office/drawing/2014/main" id="{98A8FC54-8A5D-78D8-18EC-0C9D309081C2}"/>
                </a:ext>
              </a:extLst>
            </p:cNvPr>
            <p:cNvSpPr>
              <a:spLocks noChangeArrowheads="1"/>
            </p:cNvSpPr>
            <p:nvPr/>
          </p:nvSpPr>
          <p:spPr bwMode="auto">
            <a:xfrm>
              <a:off x="1830" y="1303"/>
              <a:ext cx="1008"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name</a:t>
              </a:r>
              <a:endParaRPr lang="en-US" altLang="zh-CN" sz="1200" b="0">
                <a:latin typeface="Helvetica" panose="020B0604020202020204" pitchFamily="34" charset="0"/>
              </a:endParaRPr>
            </a:p>
          </p:txBody>
        </p:sp>
        <p:sp>
          <p:nvSpPr>
            <p:cNvPr id="26673" name="Rectangle 109">
              <a:extLst>
                <a:ext uri="{FF2B5EF4-FFF2-40B4-BE49-F238E27FC236}">
                  <a16:creationId xmlns:a16="http://schemas.microsoft.com/office/drawing/2014/main" id="{4906D385-8A4C-74E8-9E77-B6DBEB059356}"/>
                </a:ext>
              </a:extLst>
            </p:cNvPr>
            <p:cNvSpPr>
              <a:spLocks noChangeArrowheads="1"/>
            </p:cNvSpPr>
            <p:nvPr/>
          </p:nvSpPr>
          <p:spPr bwMode="auto">
            <a:xfrm>
              <a:off x="1830" y="1509"/>
              <a:ext cx="1008" cy="548"/>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Srinivasan</a:t>
              </a:r>
            </a:p>
            <a:p>
              <a:pPr algn="ctr" eaLnBrk="0" hangingPunct="0"/>
              <a:r>
                <a:rPr lang="en-US" altLang="zh-CN" sz="1200" b="0">
                  <a:latin typeface="Helvetica" panose="020B0604020202020204" pitchFamily="34" charset="0"/>
                </a:rPr>
                <a:t>Wu</a:t>
              </a:r>
            </a:p>
            <a:p>
              <a:pPr algn="ctr" eaLnBrk="0" hangingPunct="0"/>
              <a:r>
                <a:rPr lang="en-US" altLang="zh-CN" sz="1200" b="0">
                  <a:solidFill>
                    <a:srgbClr val="800000"/>
                  </a:solidFill>
                  <a:latin typeface="Helvetica" panose="020B0604020202020204" pitchFamily="34" charset="0"/>
                </a:rPr>
                <a:t>null</a:t>
              </a:r>
            </a:p>
          </p:txBody>
        </p:sp>
      </p:grpSp>
      <p:grpSp>
        <p:nvGrpSpPr>
          <p:cNvPr id="26674" name="Group 110">
            <a:extLst>
              <a:ext uri="{FF2B5EF4-FFF2-40B4-BE49-F238E27FC236}">
                <a16:creationId xmlns:a16="http://schemas.microsoft.com/office/drawing/2014/main" id="{840CE0E8-6861-825A-0A00-4ED4537003B8}"/>
              </a:ext>
            </a:extLst>
          </p:cNvPr>
          <p:cNvGrpSpPr>
            <a:grpSpLocks/>
          </p:cNvGrpSpPr>
          <p:nvPr/>
        </p:nvGrpSpPr>
        <p:grpSpPr bwMode="auto">
          <a:xfrm>
            <a:off x="4230688" y="4997450"/>
            <a:ext cx="4608512" cy="979488"/>
            <a:chOff x="1158" y="2775"/>
            <a:chExt cx="3521" cy="909"/>
          </a:xfrm>
        </p:grpSpPr>
        <p:sp>
          <p:nvSpPr>
            <p:cNvPr id="26675" name="Rectangle 111">
              <a:extLst>
                <a:ext uri="{FF2B5EF4-FFF2-40B4-BE49-F238E27FC236}">
                  <a16:creationId xmlns:a16="http://schemas.microsoft.com/office/drawing/2014/main" id="{7BEA6F76-CAE3-1C75-06C6-39A580BB5529}"/>
                </a:ext>
              </a:extLst>
            </p:cNvPr>
            <p:cNvSpPr>
              <a:spLocks noChangeArrowheads="1"/>
            </p:cNvSpPr>
            <p:nvPr/>
          </p:nvSpPr>
          <p:spPr bwMode="auto">
            <a:xfrm>
              <a:off x="1158" y="2775"/>
              <a:ext cx="759" cy="19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ID</a:t>
              </a:r>
              <a:endParaRPr lang="en-US" altLang="zh-CN" sz="1200" b="0">
                <a:latin typeface="Helvetica" panose="020B0604020202020204" pitchFamily="34" charset="0"/>
              </a:endParaRPr>
            </a:p>
          </p:txBody>
        </p:sp>
        <p:sp>
          <p:nvSpPr>
            <p:cNvPr id="26676" name="Rectangle 112">
              <a:extLst>
                <a:ext uri="{FF2B5EF4-FFF2-40B4-BE49-F238E27FC236}">
                  <a16:creationId xmlns:a16="http://schemas.microsoft.com/office/drawing/2014/main" id="{9C6006DE-BF5B-DC88-5951-DD4459575C5C}"/>
                </a:ext>
              </a:extLst>
            </p:cNvPr>
            <p:cNvSpPr>
              <a:spLocks noChangeArrowheads="1"/>
            </p:cNvSpPr>
            <p:nvPr/>
          </p:nvSpPr>
          <p:spPr bwMode="auto">
            <a:xfrm>
              <a:off x="2934" y="2775"/>
              <a:ext cx="843"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dept_name</a:t>
              </a:r>
              <a:endParaRPr lang="en-US" altLang="zh-CN" sz="1200" b="0">
                <a:latin typeface="Helvetica" panose="020B0604020202020204" pitchFamily="34" charset="0"/>
              </a:endParaRPr>
            </a:p>
          </p:txBody>
        </p:sp>
        <p:sp>
          <p:nvSpPr>
            <p:cNvPr id="26677" name="Rectangle 113">
              <a:extLst>
                <a:ext uri="{FF2B5EF4-FFF2-40B4-BE49-F238E27FC236}">
                  <a16:creationId xmlns:a16="http://schemas.microsoft.com/office/drawing/2014/main" id="{1F2CDAC8-8839-68B5-084B-4D55BD6D9A42}"/>
                </a:ext>
              </a:extLst>
            </p:cNvPr>
            <p:cNvSpPr>
              <a:spLocks noChangeArrowheads="1"/>
            </p:cNvSpPr>
            <p:nvPr/>
          </p:nvSpPr>
          <p:spPr bwMode="auto">
            <a:xfrm>
              <a:off x="1158" y="2983"/>
              <a:ext cx="777" cy="70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10101</a:t>
              </a:r>
            </a:p>
            <a:p>
              <a:pPr algn="ctr" eaLnBrk="0" hangingPunct="0"/>
              <a:r>
                <a:rPr lang="en-US" altLang="zh-CN" sz="1200" b="0">
                  <a:latin typeface="Helvetica" panose="020B0604020202020204" pitchFamily="34" charset="0"/>
                </a:rPr>
                <a:t>12121</a:t>
              </a:r>
            </a:p>
            <a:p>
              <a:pPr algn="ctr" eaLnBrk="0" hangingPunct="0"/>
              <a:r>
                <a:rPr lang="en-US" altLang="zh-CN" sz="1200" b="0">
                  <a:latin typeface="Helvetica" panose="020B0604020202020204" pitchFamily="34" charset="0"/>
                </a:rPr>
                <a:t>15151</a:t>
              </a:r>
            </a:p>
            <a:p>
              <a:pPr algn="ctr" eaLnBrk="0" hangingPunct="0"/>
              <a:r>
                <a:rPr lang="en-US" altLang="zh-CN" sz="1200" b="0">
                  <a:latin typeface="Helvetica" panose="020B0604020202020204" pitchFamily="34" charset="0"/>
                </a:rPr>
                <a:t>76766</a:t>
              </a:r>
            </a:p>
          </p:txBody>
        </p:sp>
        <p:sp>
          <p:nvSpPr>
            <p:cNvPr id="26678" name="Rectangle 114">
              <a:extLst>
                <a:ext uri="{FF2B5EF4-FFF2-40B4-BE49-F238E27FC236}">
                  <a16:creationId xmlns:a16="http://schemas.microsoft.com/office/drawing/2014/main" id="{7E87A154-9D58-7878-6A7C-A99517C60875}"/>
                </a:ext>
              </a:extLst>
            </p:cNvPr>
            <p:cNvSpPr>
              <a:spLocks noChangeArrowheads="1"/>
            </p:cNvSpPr>
            <p:nvPr/>
          </p:nvSpPr>
          <p:spPr bwMode="auto">
            <a:xfrm>
              <a:off x="2934" y="2983"/>
              <a:ext cx="855" cy="697"/>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Comp. Sci.</a:t>
              </a:r>
            </a:p>
            <a:p>
              <a:pPr algn="ctr" eaLnBrk="0" hangingPunct="0"/>
              <a:r>
                <a:rPr lang="en-US" altLang="zh-CN" sz="1200" b="0">
                  <a:latin typeface="Helvetica" panose="020B0604020202020204" pitchFamily="34" charset="0"/>
                </a:rPr>
                <a:t>Finance</a:t>
              </a:r>
            </a:p>
            <a:p>
              <a:pPr algn="ctr" eaLnBrk="0" hangingPunct="0"/>
              <a:r>
                <a:rPr lang="en-US" altLang="zh-CN" sz="1200" b="0">
                  <a:latin typeface="Helvetica" panose="020B0604020202020204" pitchFamily="34" charset="0"/>
                </a:rPr>
                <a:t>Music</a:t>
              </a:r>
            </a:p>
            <a:p>
              <a:pPr algn="ctr" eaLnBrk="0" hangingPunct="0"/>
              <a:r>
                <a:rPr lang="en-US" altLang="zh-CN" sz="1200" b="0">
                  <a:solidFill>
                    <a:srgbClr val="800000"/>
                  </a:solidFill>
                  <a:latin typeface="Helvetica" panose="020B0604020202020204" pitchFamily="34" charset="0"/>
                </a:rPr>
                <a:t>null</a:t>
              </a:r>
            </a:p>
          </p:txBody>
        </p:sp>
        <p:sp>
          <p:nvSpPr>
            <p:cNvPr id="26679" name="Rectangle 115">
              <a:extLst>
                <a:ext uri="{FF2B5EF4-FFF2-40B4-BE49-F238E27FC236}">
                  <a16:creationId xmlns:a16="http://schemas.microsoft.com/office/drawing/2014/main" id="{9A748FE5-19DF-2C9E-7A98-33453C630C68}"/>
                </a:ext>
              </a:extLst>
            </p:cNvPr>
            <p:cNvSpPr>
              <a:spLocks noChangeArrowheads="1"/>
            </p:cNvSpPr>
            <p:nvPr/>
          </p:nvSpPr>
          <p:spPr bwMode="auto">
            <a:xfrm>
              <a:off x="3774" y="2775"/>
              <a:ext cx="896" cy="19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course_id</a:t>
              </a:r>
              <a:endParaRPr lang="en-US" altLang="zh-CN" sz="1200" b="0">
                <a:latin typeface="Helvetica" panose="020B0604020202020204" pitchFamily="34" charset="0"/>
              </a:endParaRPr>
            </a:p>
          </p:txBody>
        </p:sp>
        <p:sp>
          <p:nvSpPr>
            <p:cNvPr id="26680" name="Rectangle 116">
              <a:extLst>
                <a:ext uri="{FF2B5EF4-FFF2-40B4-BE49-F238E27FC236}">
                  <a16:creationId xmlns:a16="http://schemas.microsoft.com/office/drawing/2014/main" id="{6C3C7136-0053-9E2C-A3E6-48CF88EE22D2}"/>
                </a:ext>
              </a:extLst>
            </p:cNvPr>
            <p:cNvSpPr>
              <a:spLocks noChangeArrowheads="1"/>
            </p:cNvSpPr>
            <p:nvPr/>
          </p:nvSpPr>
          <p:spPr bwMode="auto">
            <a:xfrm>
              <a:off x="3789" y="2983"/>
              <a:ext cx="890" cy="697"/>
            </a:xfrm>
            <a:prstGeom prst="rect">
              <a:avLst/>
            </a:prstGeom>
            <a:solidFill>
              <a:schemeClr val="accent1"/>
            </a:solidFill>
            <a:ln w="9525">
              <a:solidFill>
                <a:schemeClr val="tx1"/>
              </a:solidFill>
              <a:miter lim="800000"/>
              <a:headEnd/>
              <a:tailEnd/>
            </a:ln>
          </p:spPr>
          <p:txBody>
            <a:bodyPr wrap="none" anchor="ctr"/>
            <a:lstStyle/>
            <a:p>
              <a:pPr algn="ctr" eaLnBrk="0" hangingPunct="0"/>
              <a:r>
                <a:rPr lang="zh-CN" altLang="en-US" sz="1200" b="0">
                  <a:latin typeface="Helvetica" panose="020B0604020202020204" pitchFamily="34" charset="0"/>
                </a:rPr>
                <a:t>  </a:t>
              </a:r>
              <a:r>
                <a:rPr lang="en-US" altLang="zh-CN" sz="1200" b="0">
                  <a:latin typeface="Helvetica" panose="020B0604020202020204" pitchFamily="34" charset="0"/>
                </a:rPr>
                <a:t>CS-101</a:t>
              </a:r>
            </a:p>
            <a:p>
              <a:pPr algn="ctr" eaLnBrk="0" hangingPunct="0"/>
              <a:r>
                <a:rPr lang="en-US" altLang="zh-CN" sz="1200" b="0">
                  <a:latin typeface="Helvetica" panose="020B0604020202020204" pitchFamily="34" charset="0"/>
                </a:rPr>
                <a:t>  FIN-201</a:t>
              </a:r>
            </a:p>
            <a:p>
              <a:pPr algn="ctr" eaLnBrk="0" hangingPunct="0"/>
              <a:r>
                <a:rPr lang="en-US" altLang="zh-CN" sz="1200" b="0">
                  <a:latin typeface="Helvetica" panose="020B0604020202020204" pitchFamily="34" charset="0"/>
                </a:rPr>
                <a:t>  </a:t>
              </a:r>
              <a:r>
                <a:rPr lang="en-US" altLang="zh-CN" sz="1200" b="0" i="1">
                  <a:solidFill>
                    <a:srgbClr val="800000"/>
                  </a:solidFill>
                  <a:latin typeface="Helvetica" panose="020B0604020202020204" pitchFamily="34" charset="0"/>
                </a:rPr>
                <a:t>null</a:t>
              </a:r>
              <a:endParaRPr lang="en-US" altLang="zh-CN" sz="1200" b="0">
                <a:solidFill>
                  <a:srgbClr val="800000"/>
                </a:solidFill>
                <a:latin typeface="Helvetica" panose="020B0604020202020204" pitchFamily="34" charset="0"/>
              </a:endParaRPr>
            </a:p>
            <a:p>
              <a:pPr algn="ctr" eaLnBrk="0" hangingPunct="0"/>
              <a:r>
                <a:rPr lang="en-US" altLang="zh-CN" sz="1200" b="0" i="1">
                  <a:latin typeface="Helvetica" panose="020B0604020202020204" pitchFamily="34" charset="0"/>
                </a:rPr>
                <a:t>  </a:t>
              </a:r>
              <a:r>
                <a:rPr lang="en-US" altLang="zh-CN" sz="1200" b="0">
                  <a:latin typeface="Helvetica" panose="020B0604020202020204" pitchFamily="34" charset="0"/>
                </a:rPr>
                <a:t>BIO-101</a:t>
              </a:r>
              <a:endParaRPr lang="en-US" altLang="zh-CN" sz="1200" b="0" i="1">
                <a:latin typeface="Helvetica" panose="020B0604020202020204" pitchFamily="34" charset="0"/>
              </a:endParaRPr>
            </a:p>
          </p:txBody>
        </p:sp>
        <p:sp>
          <p:nvSpPr>
            <p:cNvPr id="26681" name="Rectangle 117">
              <a:extLst>
                <a:ext uri="{FF2B5EF4-FFF2-40B4-BE49-F238E27FC236}">
                  <a16:creationId xmlns:a16="http://schemas.microsoft.com/office/drawing/2014/main" id="{E5199A1C-547F-AC67-3D21-9431206D8D44}"/>
                </a:ext>
              </a:extLst>
            </p:cNvPr>
            <p:cNvSpPr>
              <a:spLocks noChangeArrowheads="1"/>
            </p:cNvSpPr>
            <p:nvPr/>
          </p:nvSpPr>
          <p:spPr bwMode="auto">
            <a:xfrm>
              <a:off x="1926" y="2775"/>
              <a:ext cx="1008"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name</a:t>
              </a:r>
              <a:endParaRPr lang="en-US" altLang="zh-CN" sz="1200" b="0">
                <a:latin typeface="Helvetica" panose="020B0604020202020204" pitchFamily="34" charset="0"/>
              </a:endParaRPr>
            </a:p>
          </p:txBody>
        </p:sp>
        <p:sp>
          <p:nvSpPr>
            <p:cNvPr id="26682" name="Rectangle 118">
              <a:extLst>
                <a:ext uri="{FF2B5EF4-FFF2-40B4-BE49-F238E27FC236}">
                  <a16:creationId xmlns:a16="http://schemas.microsoft.com/office/drawing/2014/main" id="{D9857C9B-4A1F-4A3C-5E16-9BB3CD2DBA1F}"/>
                </a:ext>
              </a:extLst>
            </p:cNvPr>
            <p:cNvSpPr>
              <a:spLocks noChangeArrowheads="1"/>
            </p:cNvSpPr>
            <p:nvPr/>
          </p:nvSpPr>
          <p:spPr bwMode="auto">
            <a:xfrm>
              <a:off x="1926" y="2981"/>
              <a:ext cx="1008" cy="703"/>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Srinivasan</a:t>
              </a:r>
            </a:p>
            <a:p>
              <a:pPr algn="ctr" eaLnBrk="0" hangingPunct="0"/>
              <a:r>
                <a:rPr lang="en-US" altLang="zh-CN" sz="1200" b="0">
                  <a:latin typeface="Helvetica" panose="020B0604020202020204" pitchFamily="34" charset="0"/>
                </a:rPr>
                <a:t>Wu</a:t>
              </a:r>
            </a:p>
            <a:p>
              <a:pPr algn="ctr" eaLnBrk="0" hangingPunct="0"/>
              <a:r>
                <a:rPr lang="en-US" altLang="zh-CN" sz="1200" b="0">
                  <a:latin typeface="Helvetica" panose="020B0604020202020204" pitchFamily="34" charset="0"/>
                </a:rPr>
                <a:t>Mozart</a:t>
              </a:r>
            </a:p>
            <a:p>
              <a:pPr algn="ctr" eaLnBrk="0" hangingPunct="0"/>
              <a:r>
                <a:rPr lang="en-US" altLang="zh-CN" sz="1200" b="0">
                  <a:solidFill>
                    <a:srgbClr val="800000"/>
                  </a:solidFill>
                  <a:latin typeface="Helvetica" panose="020B0604020202020204" pitchFamily="34" charset="0"/>
                </a:rPr>
                <a:t>null</a:t>
              </a:r>
            </a:p>
          </p:txBody>
        </p:sp>
      </p:grpSp>
      <p:grpSp>
        <p:nvGrpSpPr>
          <p:cNvPr id="26683" name="Group 44">
            <a:extLst>
              <a:ext uri="{FF2B5EF4-FFF2-40B4-BE49-F238E27FC236}">
                <a16:creationId xmlns:a16="http://schemas.microsoft.com/office/drawing/2014/main" id="{DF2839F7-ECE8-6BE0-7130-3D27331E7FE1}"/>
              </a:ext>
            </a:extLst>
          </p:cNvPr>
          <p:cNvGrpSpPr>
            <a:grpSpLocks/>
          </p:cNvGrpSpPr>
          <p:nvPr/>
        </p:nvGrpSpPr>
        <p:grpSpPr bwMode="auto">
          <a:xfrm>
            <a:off x="6532563" y="1733550"/>
            <a:ext cx="2305050" cy="825500"/>
            <a:chOff x="1536" y="2628"/>
            <a:chExt cx="2064" cy="716"/>
          </a:xfrm>
        </p:grpSpPr>
        <p:sp>
          <p:nvSpPr>
            <p:cNvPr id="26684" name="Rectangle 45">
              <a:extLst>
                <a:ext uri="{FF2B5EF4-FFF2-40B4-BE49-F238E27FC236}">
                  <a16:creationId xmlns:a16="http://schemas.microsoft.com/office/drawing/2014/main" id="{32DA255D-167B-00A4-B7C6-CDD1FE84671C}"/>
                </a:ext>
              </a:extLst>
            </p:cNvPr>
            <p:cNvSpPr>
              <a:spLocks noChangeArrowheads="1"/>
            </p:cNvSpPr>
            <p:nvPr/>
          </p:nvSpPr>
          <p:spPr bwMode="auto">
            <a:xfrm>
              <a:off x="1536" y="2628"/>
              <a:ext cx="1056" cy="191"/>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ID</a:t>
              </a:r>
              <a:endParaRPr lang="en-US" altLang="zh-CN" sz="1200" b="0">
                <a:latin typeface="Helvetica" panose="020B0604020202020204" pitchFamily="34" charset="0"/>
              </a:endParaRPr>
            </a:p>
          </p:txBody>
        </p:sp>
        <p:sp>
          <p:nvSpPr>
            <p:cNvPr id="26685" name="Rectangle 46">
              <a:extLst>
                <a:ext uri="{FF2B5EF4-FFF2-40B4-BE49-F238E27FC236}">
                  <a16:creationId xmlns:a16="http://schemas.microsoft.com/office/drawing/2014/main" id="{4FD7AD4E-91B2-7A1D-D313-E7C9A8A7515A}"/>
                </a:ext>
              </a:extLst>
            </p:cNvPr>
            <p:cNvSpPr>
              <a:spLocks noChangeArrowheads="1"/>
            </p:cNvSpPr>
            <p:nvPr/>
          </p:nvSpPr>
          <p:spPr bwMode="auto">
            <a:xfrm>
              <a:off x="2592" y="2628"/>
              <a:ext cx="1008" cy="191"/>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course_id</a:t>
              </a:r>
              <a:endParaRPr lang="en-US" altLang="zh-CN" sz="1200" b="0">
                <a:latin typeface="Helvetica" panose="020B0604020202020204" pitchFamily="34" charset="0"/>
              </a:endParaRPr>
            </a:p>
          </p:txBody>
        </p:sp>
        <p:sp>
          <p:nvSpPr>
            <p:cNvPr id="26686" name="Rectangle 47">
              <a:extLst>
                <a:ext uri="{FF2B5EF4-FFF2-40B4-BE49-F238E27FC236}">
                  <a16:creationId xmlns:a16="http://schemas.microsoft.com/office/drawing/2014/main" id="{0EB58B61-A4E1-BE56-89B9-529665D58F78}"/>
                </a:ext>
              </a:extLst>
            </p:cNvPr>
            <p:cNvSpPr>
              <a:spLocks noChangeArrowheads="1"/>
            </p:cNvSpPr>
            <p:nvPr/>
          </p:nvSpPr>
          <p:spPr bwMode="auto">
            <a:xfrm>
              <a:off x="1536" y="2817"/>
              <a:ext cx="1056" cy="527"/>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10101</a:t>
              </a:r>
            </a:p>
            <a:p>
              <a:pPr algn="ctr" eaLnBrk="0" hangingPunct="0"/>
              <a:r>
                <a:rPr lang="en-US" altLang="zh-CN" sz="1200" b="0">
                  <a:latin typeface="Helvetica" panose="020B0604020202020204" pitchFamily="34" charset="0"/>
                </a:rPr>
                <a:t>12121</a:t>
              </a:r>
            </a:p>
            <a:p>
              <a:pPr algn="ctr" eaLnBrk="0" hangingPunct="0"/>
              <a:r>
                <a:rPr lang="en-US" altLang="zh-CN" sz="1200" b="0">
                  <a:latin typeface="Helvetica" panose="020B0604020202020204" pitchFamily="34" charset="0"/>
                </a:rPr>
                <a:t>76766</a:t>
              </a:r>
            </a:p>
          </p:txBody>
        </p:sp>
        <p:sp>
          <p:nvSpPr>
            <p:cNvPr id="26687" name="Rectangle 48">
              <a:extLst>
                <a:ext uri="{FF2B5EF4-FFF2-40B4-BE49-F238E27FC236}">
                  <a16:creationId xmlns:a16="http://schemas.microsoft.com/office/drawing/2014/main" id="{2BF246C3-381C-5478-11C1-92C148E8DD78}"/>
                </a:ext>
              </a:extLst>
            </p:cNvPr>
            <p:cNvSpPr>
              <a:spLocks noChangeArrowheads="1"/>
            </p:cNvSpPr>
            <p:nvPr/>
          </p:nvSpPr>
          <p:spPr bwMode="auto">
            <a:xfrm>
              <a:off x="2592" y="2817"/>
              <a:ext cx="1008" cy="527"/>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CS-101</a:t>
              </a:r>
            </a:p>
            <a:p>
              <a:pPr algn="ctr" eaLnBrk="0" hangingPunct="0"/>
              <a:r>
                <a:rPr lang="en-US" altLang="zh-CN" sz="1200" b="0">
                  <a:latin typeface="Helvetica" panose="020B0604020202020204" pitchFamily="34" charset="0"/>
                </a:rPr>
                <a:t>FIN-201</a:t>
              </a:r>
            </a:p>
            <a:p>
              <a:pPr algn="ctr" eaLnBrk="0" hangingPunct="0"/>
              <a:r>
                <a:rPr lang="en-US" altLang="zh-CN" sz="1200" b="0">
                  <a:latin typeface="Helvetica" panose="020B0604020202020204" pitchFamily="34" charset="0"/>
                </a:rPr>
                <a:t>BIO-101</a:t>
              </a:r>
            </a:p>
          </p:txBody>
        </p:sp>
      </p:grpSp>
      <p:grpSp>
        <p:nvGrpSpPr>
          <p:cNvPr id="26688" name="Group 49">
            <a:extLst>
              <a:ext uri="{FF2B5EF4-FFF2-40B4-BE49-F238E27FC236}">
                <a16:creationId xmlns:a16="http://schemas.microsoft.com/office/drawing/2014/main" id="{A2CAD96A-CFBF-B81C-8ED8-FF9A68654BF5}"/>
              </a:ext>
            </a:extLst>
          </p:cNvPr>
          <p:cNvGrpSpPr>
            <a:grpSpLocks/>
          </p:cNvGrpSpPr>
          <p:nvPr/>
        </p:nvGrpSpPr>
        <p:grpSpPr bwMode="auto">
          <a:xfrm>
            <a:off x="2776538" y="1749425"/>
            <a:ext cx="3671887" cy="808038"/>
            <a:chOff x="1288" y="1281"/>
            <a:chExt cx="2704" cy="719"/>
          </a:xfrm>
        </p:grpSpPr>
        <p:sp>
          <p:nvSpPr>
            <p:cNvPr id="26689" name="Rectangle 50">
              <a:extLst>
                <a:ext uri="{FF2B5EF4-FFF2-40B4-BE49-F238E27FC236}">
                  <a16:creationId xmlns:a16="http://schemas.microsoft.com/office/drawing/2014/main" id="{DE75D419-F2BC-1B32-1CC5-C19C7452D531}"/>
                </a:ext>
              </a:extLst>
            </p:cNvPr>
            <p:cNvSpPr>
              <a:spLocks noChangeArrowheads="1"/>
            </p:cNvSpPr>
            <p:nvPr/>
          </p:nvSpPr>
          <p:spPr bwMode="auto">
            <a:xfrm>
              <a:off x="3272" y="1472"/>
              <a:ext cx="720" cy="528"/>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Comp. Sci.</a:t>
              </a:r>
            </a:p>
            <a:p>
              <a:pPr algn="ctr" eaLnBrk="0" hangingPunct="0"/>
              <a:r>
                <a:rPr lang="en-US" altLang="zh-CN" sz="1200" b="0">
                  <a:latin typeface="Helvetica" panose="020B0604020202020204" pitchFamily="34" charset="0"/>
                </a:rPr>
                <a:t>Finance</a:t>
              </a:r>
            </a:p>
            <a:p>
              <a:pPr algn="ctr" eaLnBrk="0" hangingPunct="0"/>
              <a:r>
                <a:rPr lang="en-US" altLang="zh-CN" sz="1200" b="0">
                  <a:latin typeface="Helvetica" panose="020B0604020202020204" pitchFamily="34" charset="0"/>
                </a:rPr>
                <a:t>Music</a:t>
              </a:r>
            </a:p>
          </p:txBody>
        </p:sp>
        <p:sp>
          <p:nvSpPr>
            <p:cNvPr id="26690" name="Rectangle 51">
              <a:extLst>
                <a:ext uri="{FF2B5EF4-FFF2-40B4-BE49-F238E27FC236}">
                  <a16:creationId xmlns:a16="http://schemas.microsoft.com/office/drawing/2014/main" id="{E8333709-C942-11A2-C7BC-6BA036B71B06}"/>
                </a:ext>
              </a:extLst>
            </p:cNvPr>
            <p:cNvSpPr>
              <a:spLocks noChangeArrowheads="1"/>
            </p:cNvSpPr>
            <p:nvPr/>
          </p:nvSpPr>
          <p:spPr bwMode="auto">
            <a:xfrm>
              <a:off x="1288" y="1284"/>
              <a:ext cx="99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ID</a:t>
              </a:r>
              <a:endParaRPr lang="en-US" altLang="zh-CN" sz="1200" b="0">
                <a:latin typeface="Helvetica" panose="020B0604020202020204" pitchFamily="34" charset="0"/>
              </a:endParaRPr>
            </a:p>
          </p:txBody>
        </p:sp>
        <p:sp>
          <p:nvSpPr>
            <p:cNvPr id="26691" name="Rectangle 52">
              <a:extLst>
                <a:ext uri="{FF2B5EF4-FFF2-40B4-BE49-F238E27FC236}">
                  <a16:creationId xmlns:a16="http://schemas.microsoft.com/office/drawing/2014/main" id="{323AB8BC-4F34-D3DF-F263-D1919CB959D9}"/>
                </a:ext>
              </a:extLst>
            </p:cNvPr>
            <p:cNvSpPr>
              <a:spLocks noChangeArrowheads="1"/>
            </p:cNvSpPr>
            <p:nvPr/>
          </p:nvSpPr>
          <p:spPr bwMode="auto">
            <a:xfrm>
              <a:off x="3270" y="1284"/>
              <a:ext cx="706"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dept_name</a:t>
              </a:r>
              <a:endParaRPr lang="en-US" altLang="zh-CN" sz="1200" b="0">
                <a:latin typeface="Helvetica" panose="020B0604020202020204" pitchFamily="34" charset="0"/>
              </a:endParaRPr>
            </a:p>
          </p:txBody>
        </p:sp>
        <p:sp>
          <p:nvSpPr>
            <p:cNvPr id="26692" name="Rectangle 53">
              <a:extLst>
                <a:ext uri="{FF2B5EF4-FFF2-40B4-BE49-F238E27FC236}">
                  <a16:creationId xmlns:a16="http://schemas.microsoft.com/office/drawing/2014/main" id="{5B09C743-3E0F-FF5D-B553-9B19910472B6}"/>
                </a:ext>
              </a:extLst>
            </p:cNvPr>
            <p:cNvSpPr>
              <a:spLocks noChangeArrowheads="1"/>
            </p:cNvSpPr>
            <p:nvPr/>
          </p:nvSpPr>
          <p:spPr bwMode="auto">
            <a:xfrm>
              <a:off x="1288" y="1472"/>
              <a:ext cx="990" cy="528"/>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10101</a:t>
              </a:r>
            </a:p>
            <a:p>
              <a:pPr algn="ctr" eaLnBrk="0" hangingPunct="0"/>
              <a:r>
                <a:rPr lang="en-US" altLang="zh-CN" sz="1200" b="0">
                  <a:latin typeface="Helvetica" panose="020B0604020202020204" pitchFamily="34" charset="0"/>
                </a:rPr>
                <a:t>12121</a:t>
              </a:r>
            </a:p>
            <a:p>
              <a:pPr algn="ctr" eaLnBrk="0" hangingPunct="0"/>
              <a:r>
                <a:rPr lang="en-US" altLang="zh-CN" sz="1200" b="0">
                  <a:latin typeface="Helvetica" panose="020B0604020202020204" pitchFamily="34" charset="0"/>
                </a:rPr>
                <a:t>15151</a:t>
              </a:r>
            </a:p>
          </p:txBody>
        </p:sp>
        <p:sp>
          <p:nvSpPr>
            <p:cNvPr id="26693" name="Rectangle 54">
              <a:extLst>
                <a:ext uri="{FF2B5EF4-FFF2-40B4-BE49-F238E27FC236}">
                  <a16:creationId xmlns:a16="http://schemas.microsoft.com/office/drawing/2014/main" id="{BB16D6F6-861C-FF6C-84C3-358C55F5F8D7}"/>
                </a:ext>
              </a:extLst>
            </p:cNvPr>
            <p:cNvSpPr>
              <a:spLocks noChangeArrowheads="1"/>
            </p:cNvSpPr>
            <p:nvPr/>
          </p:nvSpPr>
          <p:spPr bwMode="auto">
            <a:xfrm>
              <a:off x="2281" y="1281"/>
              <a:ext cx="991"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i="1">
                  <a:latin typeface="Helvetica" panose="020B0604020202020204" pitchFamily="34" charset="0"/>
                </a:rPr>
                <a:t>name</a:t>
              </a:r>
              <a:endParaRPr lang="en-US" altLang="zh-CN" sz="1200" b="0">
                <a:latin typeface="Helvetica" panose="020B0604020202020204" pitchFamily="34" charset="0"/>
              </a:endParaRPr>
            </a:p>
          </p:txBody>
        </p:sp>
        <p:sp>
          <p:nvSpPr>
            <p:cNvPr id="26694" name="Rectangle 55">
              <a:extLst>
                <a:ext uri="{FF2B5EF4-FFF2-40B4-BE49-F238E27FC236}">
                  <a16:creationId xmlns:a16="http://schemas.microsoft.com/office/drawing/2014/main" id="{4E2E9561-C426-9BA7-0974-91AD2700739D}"/>
                </a:ext>
              </a:extLst>
            </p:cNvPr>
            <p:cNvSpPr>
              <a:spLocks noChangeArrowheads="1"/>
            </p:cNvSpPr>
            <p:nvPr/>
          </p:nvSpPr>
          <p:spPr bwMode="auto">
            <a:xfrm>
              <a:off x="2281" y="1469"/>
              <a:ext cx="991" cy="528"/>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altLang="zh-CN" sz="1200" b="0">
                  <a:latin typeface="Helvetica" panose="020B0604020202020204" pitchFamily="34" charset="0"/>
                </a:rPr>
                <a:t>Srinivasan</a:t>
              </a:r>
            </a:p>
            <a:p>
              <a:pPr algn="ctr" eaLnBrk="0" hangingPunct="0"/>
              <a:r>
                <a:rPr lang="en-US" altLang="zh-CN" sz="1200" b="0">
                  <a:latin typeface="Helvetica" panose="020B0604020202020204" pitchFamily="34" charset="0"/>
                </a:rPr>
                <a:t>Wu</a:t>
              </a:r>
            </a:p>
            <a:p>
              <a:pPr algn="ctr" eaLnBrk="0" hangingPunct="0"/>
              <a:r>
                <a:rPr lang="en-US" altLang="zh-CN" sz="1200" b="0">
                  <a:latin typeface="Helvetica" panose="020B0604020202020204" pitchFamily="34" charset="0"/>
                </a:rPr>
                <a:t>Mozart</a:t>
              </a:r>
            </a:p>
          </p:txBody>
        </p:sp>
      </p:grpSp>
      <p:sp>
        <p:nvSpPr>
          <p:cNvPr id="26695" name="矩形 1">
            <a:extLst>
              <a:ext uri="{FF2B5EF4-FFF2-40B4-BE49-F238E27FC236}">
                <a16:creationId xmlns:a16="http://schemas.microsoft.com/office/drawing/2014/main" id="{072353DB-B5E0-4D55-CB2B-DF9941A259E2}"/>
              </a:ext>
            </a:extLst>
          </p:cNvPr>
          <p:cNvSpPr>
            <a:spLocks noChangeArrowheads="1"/>
          </p:cNvSpPr>
          <p:nvPr/>
        </p:nvSpPr>
        <p:spPr bwMode="auto">
          <a:xfrm>
            <a:off x="2719388" y="1433513"/>
            <a:ext cx="5229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i="1">
                <a:latin typeface="黑体" panose="02010609060101010101" pitchFamily="49" charset="-122"/>
                <a:ea typeface="黑体" panose="02010609060101010101" pitchFamily="49" charset="-122"/>
              </a:rPr>
              <a:t>Instructor1</a:t>
            </a:r>
            <a:r>
              <a:rPr lang="zh-CN" altLang="en-US" i="1">
                <a:latin typeface="黑体" panose="02010609060101010101" pitchFamily="49" charset="-122"/>
                <a:ea typeface="黑体" panose="02010609060101010101" pitchFamily="49" charset="-122"/>
              </a:rPr>
              <a:t>：</a:t>
            </a:r>
            <a:r>
              <a:rPr lang="en-US" altLang="zh-CN" i="1">
                <a:latin typeface="黑体" panose="02010609060101010101" pitchFamily="49" charset="-122"/>
                <a:ea typeface="黑体" panose="02010609060101010101" pitchFamily="49" charset="-122"/>
              </a:rPr>
              <a:t>                        teaches1</a:t>
            </a:r>
            <a:r>
              <a:rPr lang="zh-CN" altLang="en-US" i="1">
                <a:latin typeface="黑体" panose="02010609060101010101" pitchFamily="49" charset="-122"/>
                <a:ea typeface="黑体" panose="02010609060101010101" pitchFamily="49" charset="-122"/>
              </a:rPr>
              <a:t>：</a:t>
            </a:r>
            <a:endParaRPr lang="en-US" altLang="zh-CN" b="0" i="1"/>
          </a:p>
        </p:txBody>
      </p:sp>
      <p:sp>
        <p:nvSpPr>
          <p:cNvPr id="26696" name="Rectangle 2">
            <a:extLst>
              <a:ext uri="{FF2B5EF4-FFF2-40B4-BE49-F238E27FC236}">
                <a16:creationId xmlns:a16="http://schemas.microsoft.com/office/drawing/2014/main" id="{2BD816A4-98D4-DFD1-B59D-FE61B9508D2A}"/>
              </a:ext>
            </a:extLst>
          </p:cNvPr>
          <p:cNvSpPr>
            <a:spLocks noGrp="1" noChangeArrowheads="1"/>
          </p:cNvSpPr>
          <p:nvPr>
            <p:ph type="title"/>
          </p:nvPr>
        </p:nvSpPr>
        <p:spPr>
          <a:xfrm>
            <a:off x="1252538" y="747713"/>
            <a:ext cx="6480175" cy="747712"/>
          </a:xfrm>
        </p:spPr>
        <p:txBody>
          <a:bodyPr/>
          <a:lstStyle/>
          <a:p>
            <a:r>
              <a:rPr lang="zh-CN" altLang="en-US" sz="2400" b="1">
                <a:latin typeface="黑体" panose="02010609060101010101" pitchFamily="49" charset="-122"/>
                <a:ea typeface="黑体" panose="02010609060101010101" pitchFamily="49" charset="-122"/>
              </a:rPr>
              <a:t>（四）外连接运算</a:t>
            </a:r>
            <a:br>
              <a:rPr lang="en-US" altLang="zh-CN" sz="2400" b="1">
                <a:latin typeface="黑体" panose="02010609060101010101" pitchFamily="49" charset="-122"/>
                <a:ea typeface="黑体" panose="02010609060101010101" pitchFamily="49" charset="-122"/>
              </a:rPr>
            </a:br>
            <a:r>
              <a:rPr lang="en-US" altLang="zh-CN" sz="2000" b="1">
                <a:latin typeface="黑体" panose="02010609060101010101" pitchFamily="49" charset="-122"/>
                <a:ea typeface="黑体" panose="02010609060101010101" pitchFamily="49" charset="-122"/>
              </a:rPr>
              <a:t>(Outer Join)</a:t>
            </a:r>
            <a:endParaRPr lang="zh-CN" altLang="en-US" sz="1800">
              <a:solidFill>
                <a:schemeClr val="tx1"/>
              </a:solidFill>
              <a:latin typeface="黑体" panose="02010609060101010101" pitchFamily="49" charset="-122"/>
              <a:ea typeface="黑体" panose="02010609060101010101" pitchFamily="49" charset="-122"/>
            </a:endParaRPr>
          </a:p>
        </p:txBody>
      </p:sp>
      <p:sp>
        <p:nvSpPr>
          <p:cNvPr id="26697" name="Rectangle 66">
            <a:extLst>
              <a:ext uri="{FF2B5EF4-FFF2-40B4-BE49-F238E27FC236}">
                <a16:creationId xmlns:a16="http://schemas.microsoft.com/office/drawing/2014/main" id="{C20A824A-FE8A-2A5D-D7B2-19ECB241C59A}"/>
              </a:ext>
            </a:extLst>
          </p:cNvPr>
          <p:cNvSpPr>
            <a:spLocks noChangeArrowheads="1"/>
          </p:cNvSpPr>
          <p:nvPr/>
        </p:nvSpPr>
        <p:spPr bwMode="auto">
          <a:xfrm>
            <a:off x="4473575" y="146050"/>
            <a:ext cx="4535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.3</a:t>
            </a:r>
            <a:r>
              <a:rPr lang="zh-CN" altLang="en-US" sz="2400">
                <a:solidFill>
                  <a:srgbClr val="800000"/>
                </a:solidFill>
                <a:latin typeface="黑体" panose="02010609060101010101" pitchFamily="49" charset="-122"/>
                <a:ea typeface="黑体" panose="02010609060101010101" pitchFamily="49" charset="-122"/>
              </a:rPr>
              <a:t> </a:t>
            </a:r>
            <a:r>
              <a:rPr lang="zh-CN" altLang="en-US" sz="2400">
                <a:solidFill>
                  <a:srgbClr val="800000"/>
                </a:solidFill>
                <a:ea typeface="黑体" panose="02010609060101010101" pitchFamily="49" charset="-122"/>
              </a:rPr>
              <a:t>附加的关系代数运算</a:t>
            </a:r>
            <a:endParaRPr lang="en-US" altLang="zh-CN" sz="2400">
              <a:solidFill>
                <a:srgbClr val="800000"/>
              </a:solidFill>
              <a:ea typeface="黑体" panose="02010609060101010101" pitchFamily="49" charset="-122"/>
            </a:endParaRPr>
          </a:p>
        </p:txBody>
      </p:sp>
      <p:sp>
        <p:nvSpPr>
          <p:cNvPr id="83" name="AutoShape 9">
            <a:extLst>
              <a:ext uri="{FF2B5EF4-FFF2-40B4-BE49-F238E27FC236}">
                <a16:creationId xmlns:a16="http://schemas.microsoft.com/office/drawing/2014/main" id="{F7B3D85F-CB43-1F47-BCAB-2EE960D596E2}"/>
              </a:ext>
            </a:extLst>
          </p:cNvPr>
          <p:cNvSpPr>
            <a:spLocks noChangeArrowheads="1"/>
          </p:cNvSpPr>
          <p:nvPr/>
        </p:nvSpPr>
        <p:spPr bwMode="auto">
          <a:xfrm rot="16200000" flipV="1">
            <a:off x="4867275" y="6502400"/>
            <a:ext cx="152400" cy="152400"/>
          </a:xfrm>
          <a:prstGeom prst="flowChartCollate">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FFFFFF"/>
              </a:solidFill>
            </a:endParaRPr>
          </a:p>
        </p:txBody>
      </p:sp>
      <p:grpSp>
        <p:nvGrpSpPr>
          <p:cNvPr id="84" name="Group 4">
            <a:extLst>
              <a:ext uri="{FF2B5EF4-FFF2-40B4-BE49-F238E27FC236}">
                <a16:creationId xmlns:a16="http://schemas.microsoft.com/office/drawing/2014/main" id="{453EEB0C-5844-6108-69C1-2B63E8463ED9}"/>
              </a:ext>
            </a:extLst>
          </p:cNvPr>
          <p:cNvGrpSpPr>
            <a:grpSpLocks/>
          </p:cNvGrpSpPr>
          <p:nvPr/>
        </p:nvGrpSpPr>
        <p:grpSpPr bwMode="auto">
          <a:xfrm>
            <a:off x="1617663" y="6496050"/>
            <a:ext cx="307975" cy="193675"/>
            <a:chOff x="1225" y="2417"/>
            <a:chExt cx="261" cy="132"/>
          </a:xfrm>
        </p:grpSpPr>
        <p:sp>
          <p:nvSpPr>
            <p:cNvPr id="26700" name="AutoShape 5">
              <a:extLst>
                <a:ext uri="{FF2B5EF4-FFF2-40B4-BE49-F238E27FC236}">
                  <a16:creationId xmlns:a16="http://schemas.microsoft.com/office/drawing/2014/main" id="{4ED92787-B776-AB30-52D3-2D682E0A190E}"/>
                </a:ext>
              </a:extLst>
            </p:cNvPr>
            <p:cNvSpPr>
              <a:spLocks noChangeArrowheads="1"/>
            </p:cNvSpPr>
            <p:nvPr/>
          </p:nvSpPr>
          <p:spPr bwMode="auto">
            <a:xfrm rot="16200000" flipV="1">
              <a:off x="1354" y="2417"/>
              <a:ext cx="132" cy="132"/>
            </a:xfrm>
            <a:prstGeom prst="flowChartCollate">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FFFFFF"/>
                </a:solidFill>
              </a:endParaRPr>
            </a:p>
          </p:txBody>
        </p:sp>
        <p:sp>
          <p:nvSpPr>
            <p:cNvPr id="26701" name="Line 6">
              <a:extLst>
                <a:ext uri="{FF2B5EF4-FFF2-40B4-BE49-F238E27FC236}">
                  <a16:creationId xmlns:a16="http://schemas.microsoft.com/office/drawing/2014/main" id="{7F3F823E-705A-B644-C7A4-6C0FCA303806}"/>
                </a:ext>
              </a:extLst>
            </p:cNvPr>
            <p:cNvSpPr>
              <a:spLocks noChangeShapeType="1"/>
            </p:cNvSpPr>
            <p:nvPr/>
          </p:nvSpPr>
          <p:spPr bwMode="auto">
            <a:xfrm flipH="1">
              <a:off x="1228" y="2419"/>
              <a:ext cx="128"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02" name="Line 7">
              <a:extLst>
                <a:ext uri="{FF2B5EF4-FFF2-40B4-BE49-F238E27FC236}">
                  <a16:creationId xmlns:a16="http://schemas.microsoft.com/office/drawing/2014/main" id="{1FBE5369-7A9F-1C61-D8E9-0F9F49CA1364}"/>
                </a:ext>
              </a:extLst>
            </p:cNvPr>
            <p:cNvSpPr>
              <a:spLocks noChangeShapeType="1"/>
            </p:cNvSpPr>
            <p:nvPr/>
          </p:nvSpPr>
          <p:spPr bwMode="auto">
            <a:xfrm flipH="1">
              <a:off x="1225" y="2543"/>
              <a:ext cx="128"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 name="AutoShape 9">
            <a:extLst>
              <a:ext uri="{FF2B5EF4-FFF2-40B4-BE49-F238E27FC236}">
                <a16:creationId xmlns:a16="http://schemas.microsoft.com/office/drawing/2014/main" id="{E644D208-6DEE-D859-2300-BF2FEB04AF4F}"/>
              </a:ext>
            </a:extLst>
          </p:cNvPr>
          <p:cNvSpPr>
            <a:spLocks noChangeArrowheads="1"/>
          </p:cNvSpPr>
          <p:nvPr/>
        </p:nvSpPr>
        <p:spPr bwMode="auto">
          <a:xfrm rot="16200000" flipV="1">
            <a:off x="2794000" y="6503988"/>
            <a:ext cx="152400" cy="152400"/>
          </a:xfrm>
          <a:prstGeom prst="flowChartCollate">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FFFFFF"/>
              </a:solidFill>
            </a:endParaRPr>
          </a:p>
        </p:txBody>
      </p:sp>
      <p:sp>
        <p:nvSpPr>
          <p:cNvPr id="26704" name="AutoShape 57">
            <a:extLst>
              <a:ext uri="{FF2B5EF4-FFF2-40B4-BE49-F238E27FC236}">
                <a16:creationId xmlns:a16="http://schemas.microsoft.com/office/drawing/2014/main" id="{917B4861-5DCA-986D-168E-0E33DCDEC4BF}"/>
              </a:ext>
            </a:extLst>
          </p:cNvPr>
          <p:cNvSpPr>
            <a:spLocks noChangeArrowheads="1"/>
          </p:cNvSpPr>
          <p:nvPr/>
        </p:nvSpPr>
        <p:spPr bwMode="auto">
          <a:xfrm>
            <a:off x="314325" y="2046288"/>
            <a:ext cx="1971675" cy="627062"/>
          </a:xfrm>
          <a:prstGeom prst="cloudCallout">
            <a:avLst>
              <a:gd name="adj1" fmla="val -45676"/>
              <a:gd name="adj2" fmla="val 64120"/>
            </a:avLst>
          </a:prstGeom>
          <a:solidFill>
            <a:schemeClr val="accent1"/>
          </a:solidFill>
          <a:ln w="9525">
            <a:solidFill>
              <a:schemeClr val="tx1"/>
            </a:solidFill>
            <a:round/>
            <a:headEnd/>
            <a:tailEnd/>
          </a:ln>
        </p:spPr>
        <p:txBody>
          <a:bodyPr/>
          <a:lstStyle/>
          <a:p>
            <a:pPr algn="ctr" eaLnBrk="0" hangingPunct="0"/>
            <a:r>
              <a:rPr lang="zh-CN" altLang="en-US" sz="1400">
                <a:solidFill>
                  <a:srgbClr val="2A2A39"/>
                </a:solidFill>
              </a:rPr>
              <a:t>增强查询操作能力吗？</a:t>
            </a:r>
          </a:p>
        </p:txBody>
      </p:sp>
      <p:sp>
        <p:nvSpPr>
          <p:cNvPr id="26705" name="矩形 1">
            <a:extLst>
              <a:ext uri="{FF2B5EF4-FFF2-40B4-BE49-F238E27FC236}">
                <a16:creationId xmlns:a16="http://schemas.microsoft.com/office/drawing/2014/main" id="{CB1BDDD4-0A1C-B42C-0A14-799EEDFED229}"/>
              </a:ext>
            </a:extLst>
          </p:cNvPr>
          <p:cNvSpPr>
            <a:spLocks noChangeArrowheads="1"/>
          </p:cNvSpPr>
          <p:nvPr/>
        </p:nvSpPr>
        <p:spPr bwMode="auto">
          <a:xfrm>
            <a:off x="8167688" y="1443038"/>
            <a:ext cx="6969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a:solidFill>
                  <a:srgbClr val="2A2A39"/>
                </a:solidFill>
                <a:latin typeface="Times New Roman" panose="02020603050405020304" pitchFamily="18" charset="0"/>
              </a:rPr>
              <a:t>案例</a:t>
            </a:r>
            <a:r>
              <a:rPr lang="zh-CN" altLang="zh-CN">
                <a:solidFill>
                  <a:srgbClr val="2A2A39"/>
                </a:solidFill>
                <a:latin typeface="Times New Roman" panose="02020603050405020304" pitchFamily="18" charset="0"/>
              </a:rPr>
              <a:t>6</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1446"/>
                                        </p:tgtEl>
                                        <p:attrNameLst>
                                          <p:attrName>style.visibility</p:attrName>
                                        </p:attrNameLst>
                                      </p:cBhvr>
                                      <p:to>
                                        <p:strVal val="visible"/>
                                      </p:to>
                                    </p:set>
                                    <p:animEffect transition="in" filter="blinds(horizontal)">
                                      <p:cBhvr>
                                        <p:cTn id="7" dur="500"/>
                                        <p:tgtEl>
                                          <p:spTgt spid="101446"/>
                                        </p:tgtEl>
                                      </p:cBhvr>
                                    </p:animEffect>
                                  </p:childTnLst>
                                </p:cTn>
                              </p:par>
                              <p:par>
                                <p:cTn id="8" presetID="3" presetClass="entr" presetSubtype="10" fill="hold" nodeType="withEffect">
                                  <p:stCondLst>
                                    <p:cond delay="0"/>
                                  </p:stCondLst>
                                  <p:childTnLst>
                                    <p:set>
                                      <p:cBhvr>
                                        <p:cTn id="9" dur="1" fill="hold">
                                          <p:stCondLst>
                                            <p:cond delay="0"/>
                                          </p:stCondLst>
                                        </p:cTn>
                                        <p:tgtEl>
                                          <p:spTgt spid="32776"/>
                                        </p:tgtEl>
                                        <p:attrNameLst>
                                          <p:attrName>style.visibility</p:attrName>
                                        </p:attrNameLst>
                                      </p:cBhvr>
                                      <p:to>
                                        <p:strVal val="visible"/>
                                      </p:to>
                                    </p:set>
                                    <p:animEffect transition="in" filter="blinds(horizontal)">
                                      <p:cBhvr>
                                        <p:cTn id="10" dur="500"/>
                                        <p:tgtEl>
                                          <p:spTgt spid="327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01400"/>
                                        </p:tgtEl>
                                        <p:attrNameLst>
                                          <p:attrName>style.visibility</p:attrName>
                                        </p:attrNameLst>
                                      </p:cBhvr>
                                      <p:to>
                                        <p:strVal val="visible"/>
                                      </p:to>
                                    </p:set>
                                    <p:animEffect transition="in" filter="blinds(horizontal)">
                                      <p:cBhvr>
                                        <p:cTn id="15" dur="500"/>
                                        <p:tgtEl>
                                          <p:spTgt spid="101400"/>
                                        </p:tgtEl>
                                      </p:cBhvr>
                                    </p:animEffect>
                                  </p:childTnLst>
                                </p:cTn>
                              </p:par>
                              <p:par>
                                <p:cTn id="16" presetID="3" presetClass="entr" presetSubtype="10" fill="hold" nodeType="withEffect">
                                  <p:stCondLst>
                                    <p:cond delay="0"/>
                                  </p:stCondLst>
                                  <p:childTnLst>
                                    <p:set>
                                      <p:cBhvr>
                                        <p:cTn id="17" dur="1" fill="hold">
                                          <p:stCondLst>
                                            <p:cond delay="0"/>
                                          </p:stCondLst>
                                        </p:cTn>
                                        <p:tgtEl>
                                          <p:spTgt spid="101438"/>
                                        </p:tgtEl>
                                        <p:attrNameLst>
                                          <p:attrName>style.visibility</p:attrName>
                                        </p:attrNameLst>
                                      </p:cBhvr>
                                      <p:to>
                                        <p:strVal val="visible"/>
                                      </p:to>
                                    </p:set>
                                    <p:animEffect transition="in" filter="blinds(horizontal)">
                                      <p:cBhvr>
                                        <p:cTn id="18" dur="500"/>
                                        <p:tgtEl>
                                          <p:spTgt spid="101438"/>
                                        </p:tgtEl>
                                      </p:cBhvr>
                                    </p:animEffect>
                                  </p:childTnLst>
                                </p:cTn>
                              </p:par>
                              <p:par>
                                <p:cTn id="19" presetID="3" presetClass="entr" presetSubtype="10" fill="hold" nodeType="withEffect">
                                  <p:stCondLst>
                                    <p:cond delay="0"/>
                                  </p:stCondLst>
                                  <p:childTnLst>
                                    <p:set>
                                      <p:cBhvr>
                                        <p:cTn id="20" dur="1" fill="hold">
                                          <p:stCondLst>
                                            <p:cond delay="0"/>
                                          </p:stCondLst>
                                        </p:cTn>
                                        <p:tgtEl>
                                          <p:spTgt spid="101430"/>
                                        </p:tgtEl>
                                        <p:attrNameLst>
                                          <p:attrName>style.visibility</p:attrName>
                                        </p:attrNameLst>
                                      </p:cBhvr>
                                      <p:to>
                                        <p:strVal val="visible"/>
                                      </p:to>
                                    </p:set>
                                    <p:animEffect transition="in" filter="blinds(horizontal)">
                                      <p:cBhvr>
                                        <p:cTn id="21" dur="500"/>
                                        <p:tgtEl>
                                          <p:spTgt spid="101430"/>
                                        </p:tgtEl>
                                      </p:cBhvr>
                                    </p:animEffect>
                                  </p:childTnLst>
                                </p:cTn>
                              </p:par>
                              <p:par>
                                <p:cTn id="22" presetID="3" presetClass="entr" presetSubtype="10" fill="hold" nodeType="withEffect">
                                  <p:stCondLst>
                                    <p:cond delay="0"/>
                                  </p:stCondLst>
                                  <p:childTnLst>
                                    <p:set>
                                      <p:cBhvr>
                                        <p:cTn id="23" dur="1" fill="hold">
                                          <p:stCondLst>
                                            <p:cond delay="0"/>
                                          </p:stCondLst>
                                        </p:cTn>
                                        <p:tgtEl>
                                          <p:spTgt spid="101401"/>
                                        </p:tgtEl>
                                        <p:attrNameLst>
                                          <p:attrName>style.visibility</p:attrName>
                                        </p:attrNameLst>
                                      </p:cBhvr>
                                      <p:to>
                                        <p:strVal val="visible"/>
                                      </p:to>
                                    </p:set>
                                    <p:animEffect transition="in" filter="blinds(horizontal)">
                                      <p:cBhvr>
                                        <p:cTn id="24" dur="500"/>
                                        <p:tgtEl>
                                          <p:spTgt spid="101401"/>
                                        </p:tgtEl>
                                      </p:cBhvr>
                                    </p:animEffect>
                                  </p:childTnLst>
                                </p:cTn>
                              </p:par>
                              <p:par>
                                <p:cTn id="25" presetID="3" presetClass="entr" presetSubtype="10" fill="hold" nodeType="withEffect">
                                  <p:stCondLst>
                                    <p:cond delay="0"/>
                                  </p:stCondLst>
                                  <p:childTnLst>
                                    <p:set>
                                      <p:cBhvr>
                                        <p:cTn id="26" dur="1" fill="hold">
                                          <p:stCondLst>
                                            <p:cond delay="0"/>
                                          </p:stCondLst>
                                        </p:cTn>
                                        <p:tgtEl>
                                          <p:spTgt spid="101439"/>
                                        </p:tgtEl>
                                        <p:attrNameLst>
                                          <p:attrName>style.visibility</p:attrName>
                                        </p:attrNameLst>
                                      </p:cBhvr>
                                      <p:to>
                                        <p:strVal val="visible"/>
                                      </p:to>
                                    </p:set>
                                    <p:animEffect transition="in" filter="blinds(horizontal)">
                                      <p:cBhvr>
                                        <p:cTn id="27" dur="500"/>
                                        <p:tgtEl>
                                          <p:spTgt spid="101439"/>
                                        </p:tgtEl>
                                      </p:cBhvr>
                                    </p:animEffect>
                                  </p:childTnLst>
                                </p:cTn>
                              </p:par>
                              <p:par>
                                <p:cTn id="28" presetID="3" presetClass="entr" presetSubtype="10" fill="hold" nodeType="withEffect">
                                  <p:stCondLst>
                                    <p:cond delay="0"/>
                                  </p:stCondLst>
                                  <p:childTnLst>
                                    <p:set>
                                      <p:cBhvr>
                                        <p:cTn id="29" dur="1" fill="hold">
                                          <p:stCondLst>
                                            <p:cond delay="0"/>
                                          </p:stCondLst>
                                        </p:cTn>
                                        <p:tgtEl>
                                          <p:spTgt spid="101444"/>
                                        </p:tgtEl>
                                        <p:attrNameLst>
                                          <p:attrName>style.visibility</p:attrName>
                                        </p:attrNameLst>
                                      </p:cBhvr>
                                      <p:to>
                                        <p:strVal val="visible"/>
                                      </p:to>
                                    </p:set>
                                    <p:animEffect transition="in" filter="blinds(horizontal)">
                                      <p:cBhvr>
                                        <p:cTn id="30" dur="500"/>
                                        <p:tgtEl>
                                          <p:spTgt spid="10144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linds(horizontal)">
                                      <p:cBhvr>
                                        <p:cTn id="35" dur="500"/>
                                        <p:tgtEl>
                                          <p:spTgt spid="82"/>
                                        </p:tgtEl>
                                      </p:cBhvr>
                                    </p:animEffect>
                                  </p:childTnLst>
                                </p:cTn>
                              </p:par>
                              <p:par>
                                <p:cTn id="36" presetID="3" presetClass="entr" presetSubtype="10" fill="hold"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blinds(horizontal)">
                                      <p:cBhvr>
                                        <p:cTn id="38" dur="500"/>
                                        <p:tgtEl>
                                          <p:spTgt spid="64"/>
                                        </p:tgtEl>
                                      </p:cBhvr>
                                    </p:animEffect>
                                  </p:childTnLst>
                                </p:cTn>
                              </p:par>
                              <p:par>
                                <p:cTn id="39" presetID="3" presetClass="entr" presetSubtype="10"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blinds(horizontal)">
                                      <p:cBhvr>
                                        <p:cTn id="41" dur="500"/>
                                        <p:tgtEl>
                                          <p:spTgt spid="88"/>
                                        </p:tgtEl>
                                      </p:cBhvr>
                                    </p:animEffect>
                                  </p:childTnLst>
                                </p:cTn>
                              </p:par>
                              <p:par>
                                <p:cTn id="42" presetID="3" presetClass="entr" presetSubtype="10"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blinds(horizontal)">
                                      <p:cBhvr>
                                        <p:cTn id="44" dur="500"/>
                                        <p:tgtEl>
                                          <p:spTgt spid="84"/>
                                        </p:tgtEl>
                                      </p:cBhvr>
                                    </p:animEffect>
                                  </p:childTnLst>
                                </p:cTn>
                              </p:par>
                              <p:par>
                                <p:cTn id="45" presetID="3" presetClass="entr" presetSubtype="1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blinds(horizontal)">
                                      <p:cBhvr>
                                        <p:cTn id="4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4" grpId="0"/>
      <p:bldP spid="101446" grpId="0"/>
      <p:bldP spid="101400" grpId="0"/>
      <p:bldP spid="101430" grpId="0"/>
      <p:bldP spid="101438" grpId="0"/>
      <p:bldP spid="32776" grpId="0" animBg="1"/>
      <p:bldP spid="83" grpId="0" animBg="1"/>
      <p:bldP spid="8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编号占位符 5">
            <a:extLst>
              <a:ext uri="{FF2B5EF4-FFF2-40B4-BE49-F238E27FC236}">
                <a16:creationId xmlns:a16="http://schemas.microsoft.com/office/drawing/2014/main" id="{D5C19F00-B1BE-5875-F016-4AA6B391840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09392D-D9FE-4F8C-809D-8873DE1E60CF}" type="slidenum">
              <a:rPr lang="zh-CN" altLang="en-US"/>
              <a:pPr/>
              <a:t>136</a:t>
            </a:fld>
            <a:endParaRPr lang="zh-CN" altLang="en-US"/>
          </a:p>
        </p:txBody>
      </p:sp>
      <p:sp>
        <p:nvSpPr>
          <p:cNvPr id="27650" name="Rectangle 2">
            <a:extLst>
              <a:ext uri="{FF2B5EF4-FFF2-40B4-BE49-F238E27FC236}">
                <a16:creationId xmlns:a16="http://schemas.microsoft.com/office/drawing/2014/main" id="{C70E8666-8F4A-F0E0-C247-EF401210CA36}"/>
              </a:ext>
            </a:extLst>
          </p:cNvPr>
          <p:cNvSpPr>
            <a:spLocks noGrp="1" noChangeArrowheads="1"/>
          </p:cNvSpPr>
          <p:nvPr>
            <p:ph type="title"/>
          </p:nvPr>
        </p:nvSpPr>
        <p:spPr>
          <a:xfrm>
            <a:off x="1284288" y="877888"/>
            <a:ext cx="5605462" cy="612775"/>
          </a:xfrm>
        </p:spPr>
        <p:txBody>
          <a:bodyPr/>
          <a:lstStyle/>
          <a:p>
            <a:r>
              <a:rPr lang="zh-CN" altLang="en-US" sz="2400">
                <a:latin typeface="黑体" panose="02010609060101010101" pitchFamily="49" charset="-122"/>
                <a:ea typeface="黑体" panose="02010609060101010101" pitchFamily="49" charset="-122"/>
              </a:rPr>
              <a:t>（一）广义投影运算</a:t>
            </a:r>
            <a:br>
              <a:rPr lang="en-US" altLang="zh-CN" sz="2400">
                <a:latin typeface="黑体" panose="02010609060101010101" pitchFamily="49" charset="-122"/>
                <a:ea typeface="黑体" panose="02010609060101010101" pitchFamily="49" charset="-122"/>
              </a:rPr>
            </a:br>
            <a:r>
              <a:rPr lang="en-US" altLang="zh-CN" sz="2000">
                <a:latin typeface="黑体" panose="02010609060101010101" pitchFamily="49" charset="-122"/>
                <a:ea typeface="黑体" panose="02010609060101010101" pitchFamily="49" charset="-122"/>
              </a:rPr>
              <a:t>(Generalized Projection)</a:t>
            </a:r>
            <a:endParaRPr lang="zh-CN" altLang="en-US" sz="2400">
              <a:latin typeface="黑体" panose="02010609060101010101" pitchFamily="49" charset="-122"/>
              <a:ea typeface="黑体" panose="02010609060101010101" pitchFamily="49" charset="-122"/>
            </a:endParaRPr>
          </a:p>
        </p:txBody>
      </p:sp>
      <p:sp>
        <p:nvSpPr>
          <p:cNvPr id="27651" name="Rectangle 3">
            <a:extLst>
              <a:ext uri="{FF2B5EF4-FFF2-40B4-BE49-F238E27FC236}">
                <a16:creationId xmlns:a16="http://schemas.microsoft.com/office/drawing/2014/main" id="{71A8244B-F4FE-1652-E414-A0294876A5B0}"/>
              </a:ext>
            </a:extLst>
          </p:cNvPr>
          <p:cNvSpPr>
            <a:spLocks noGrp="1" noChangeArrowheads="1"/>
          </p:cNvSpPr>
          <p:nvPr>
            <p:ph idx="1"/>
          </p:nvPr>
        </p:nvSpPr>
        <p:spPr>
          <a:xfrm>
            <a:off x="647700" y="1865313"/>
            <a:ext cx="8496300" cy="3503612"/>
          </a:xfrm>
        </p:spPr>
        <p:txBody>
          <a:bodyPr/>
          <a:lstStyle/>
          <a:p>
            <a:pPr>
              <a:spcBef>
                <a:spcPct val="5000"/>
              </a:spcBef>
              <a:tabLst>
                <a:tab pos="3195638" algn="ctr"/>
              </a:tabLst>
            </a:pPr>
            <a:r>
              <a:rPr lang="zh-CN" altLang="en-US" sz="2000" b="1">
                <a:latin typeface="黑体" panose="02010609060101010101" pitchFamily="49" charset="-122"/>
                <a:ea typeface="黑体" panose="02010609060101010101" pitchFamily="49" charset="-122"/>
              </a:rPr>
              <a:t>形式化定义：</a:t>
            </a:r>
          </a:p>
          <a:p>
            <a:pPr>
              <a:spcBef>
                <a:spcPct val="5000"/>
              </a:spcBef>
              <a:buFontTx/>
              <a:buNone/>
              <a:tabLst>
                <a:tab pos="3195638" algn="ctr"/>
              </a:tabLst>
            </a:pPr>
            <a:r>
              <a:rPr lang="en-US" altLang="zh-CN" sz="1000" b="1">
                <a:latin typeface="黑体" panose="02010609060101010101" pitchFamily="49" charset="-122"/>
                <a:ea typeface="黑体" panose="02010609060101010101" pitchFamily="49" charset="-122"/>
              </a:rPr>
              <a:t>	</a:t>
            </a:r>
          </a:p>
          <a:p>
            <a:pPr>
              <a:spcBef>
                <a:spcPct val="5000"/>
              </a:spcBef>
              <a:buFontTx/>
              <a:buNone/>
              <a:tabLst>
                <a:tab pos="3195638" algn="ctr"/>
              </a:tabLst>
            </a:pPr>
            <a:r>
              <a:rPr lang="en-US" altLang="zh-CN" sz="2000" b="1">
                <a:latin typeface="Times New Roman" panose="02020603050405020304" pitchFamily="18" charset="0"/>
                <a:ea typeface="黑体" panose="02010609060101010101" pitchFamily="49" charset="-122"/>
              </a:rPr>
              <a:t>	It allows </a:t>
            </a:r>
            <a:r>
              <a:rPr lang="en-US" altLang="zh-CN" sz="2000" b="1">
                <a:solidFill>
                  <a:srgbClr val="008000"/>
                </a:solidFill>
                <a:latin typeface="Times New Roman" panose="02020603050405020304" pitchFamily="18" charset="0"/>
                <a:ea typeface="黑体" panose="02010609060101010101" pitchFamily="49" charset="-122"/>
              </a:rPr>
              <a:t>arithmetic functions</a:t>
            </a:r>
            <a:r>
              <a:rPr lang="en-US" altLang="zh-CN" sz="2000" b="1">
                <a:latin typeface="Times New Roman" panose="02020603050405020304" pitchFamily="18" charset="0"/>
                <a:ea typeface="黑体" panose="02010609060101010101" pitchFamily="49" charset="-122"/>
              </a:rPr>
              <a:t> to be used in the projection list.</a:t>
            </a:r>
          </a:p>
          <a:p>
            <a:pPr marL="742950" lvl="1" indent="-285750">
              <a:spcBef>
                <a:spcPct val="5000"/>
              </a:spcBef>
              <a:tabLst>
                <a:tab pos="3195638" algn="ctr"/>
              </a:tabLst>
            </a:pPr>
            <a:r>
              <a:rPr lang="en-US" altLang="zh-CN" sz="2000" b="1" i="1">
                <a:latin typeface="Times New Roman" panose="02020603050405020304" pitchFamily="18" charset="0"/>
                <a:ea typeface="黑体" panose="02010609060101010101" pitchFamily="49" charset="-122"/>
              </a:rPr>
              <a:t>E</a:t>
            </a:r>
            <a:r>
              <a:rPr lang="en-US" altLang="zh-CN" sz="2000" b="1">
                <a:latin typeface="Times New Roman" panose="02020603050405020304" pitchFamily="18" charset="0"/>
                <a:ea typeface="黑体" panose="02010609060101010101" pitchFamily="49" charset="-122"/>
              </a:rPr>
              <a:t> is any relational-algebra expression</a:t>
            </a:r>
          </a:p>
          <a:p>
            <a:pPr marL="742950" lvl="1" indent="-285750">
              <a:spcBef>
                <a:spcPct val="5000"/>
              </a:spcBef>
              <a:tabLst>
                <a:tab pos="3195638" algn="ctr"/>
              </a:tabLst>
            </a:pPr>
            <a:r>
              <a:rPr lang="en-US" altLang="zh-CN" sz="2000" b="1">
                <a:latin typeface="Times New Roman" panose="02020603050405020304" pitchFamily="18" charset="0"/>
                <a:ea typeface="黑体" panose="02010609060101010101" pitchFamily="49" charset="-122"/>
              </a:rPr>
              <a:t>Each of </a:t>
            </a:r>
            <a:r>
              <a:rPr lang="en-US" altLang="zh-CN" sz="2000" b="1" i="1">
                <a:latin typeface="Times New Roman" panose="02020603050405020304" pitchFamily="18" charset="0"/>
                <a:ea typeface="黑体" panose="02010609060101010101" pitchFamily="49" charset="-122"/>
              </a:rPr>
              <a:t>F</a:t>
            </a:r>
            <a:r>
              <a:rPr lang="en-US" altLang="zh-CN" sz="2400" b="1" baseline="-25000">
                <a:latin typeface="Times New Roman" panose="02020603050405020304" pitchFamily="18" charset="0"/>
                <a:ea typeface="黑体" panose="02010609060101010101" pitchFamily="49" charset="-122"/>
              </a:rPr>
              <a:t>1</a:t>
            </a:r>
            <a:r>
              <a:rPr lang="en-US" altLang="zh-CN" sz="2000" b="1">
                <a:latin typeface="Times New Roman" panose="02020603050405020304" pitchFamily="18" charset="0"/>
                <a:ea typeface="黑体" panose="02010609060101010101" pitchFamily="49" charset="-122"/>
              </a:rPr>
              <a:t>, </a:t>
            </a:r>
            <a:r>
              <a:rPr lang="en-US" altLang="zh-CN" sz="2000" b="1" i="1">
                <a:latin typeface="Times New Roman" panose="02020603050405020304" pitchFamily="18" charset="0"/>
                <a:ea typeface="黑体" panose="02010609060101010101" pitchFamily="49" charset="-122"/>
              </a:rPr>
              <a:t>F</a:t>
            </a:r>
            <a:r>
              <a:rPr lang="en-US" altLang="zh-CN" sz="2400" b="1" baseline="-25000">
                <a:latin typeface="Times New Roman" panose="02020603050405020304" pitchFamily="18" charset="0"/>
                <a:ea typeface="黑体" panose="02010609060101010101" pitchFamily="49" charset="-122"/>
              </a:rPr>
              <a:t>2</a:t>
            </a:r>
            <a:r>
              <a:rPr lang="en-US" altLang="zh-CN" sz="2000" b="1">
                <a:latin typeface="Times New Roman" panose="02020603050405020304" pitchFamily="18" charset="0"/>
                <a:ea typeface="黑体" panose="02010609060101010101" pitchFamily="49" charset="-122"/>
              </a:rPr>
              <a:t>, …, </a:t>
            </a:r>
            <a:r>
              <a:rPr lang="en-US" altLang="zh-CN" sz="2000" b="1" i="1">
                <a:latin typeface="Times New Roman" panose="02020603050405020304" pitchFamily="18" charset="0"/>
                <a:ea typeface="黑体" panose="02010609060101010101" pitchFamily="49" charset="-122"/>
              </a:rPr>
              <a:t>F</a:t>
            </a:r>
            <a:r>
              <a:rPr lang="en-US" altLang="zh-CN" sz="2400" b="1" i="1" baseline="-25000">
                <a:latin typeface="Times New Roman" panose="02020603050405020304" pitchFamily="18" charset="0"/>
                <a:ea typeface="黑体" panose="02010609060101010101" pitchFamily="49" charset="-122"/>
              </a:rPr>
              <a:t>n</a:t>
            </a:r>
            <a:r>
              <a:rPr lang="en-US" altLang="zh-CN" sz="2000" b="1" i="1" baseline="-25000">
                <a:latin typeface="Times New Roman" panose="02020603050405020304" pitchFamily="18" charset="0"/>
                <a:ea typeface="黑体" panose="02010609060101010101" pitchFamily="49" charset="-122"/>
              </a:rPr>
              <a:t> </a:t>
            </a:r>
            <a:r>
              <a:rPr lang="en-US" altLang="zh-CN" sz="2000" b="1" i="1">
                <a:latin typeface="Times New Roman" panose="02020603050405020304" pitchFamily="18" charset="0"/>
                <a:ea typeface="黑体" panose="02010609060101010101" pitchFamily="49" charset="-122"/>
              </a:rPr>
              <a:t> </a:t>
            </a:r>
            <a:r>
              <a:rPr lang="en-US" altLang="zh-CN" sz="2000" b="1">
                <a:latin typeface="Times New Roman" panose="02020603050405020304" pitchFamily="18" charset="0"/>
                <a:ea typeface="黑体" panose="02010609060101010101" pitchFamily="49" charset="-122"/>
              </a:rPr>
              <a:t>are are arithmetic expressions involving constants and attributes in the schema of </a:t>
            </a:r>
            <a:r>
              <a:rPr lang="en-US" altLang="zh-CN" sz="2000" b="1" i="1">
                <a:latin typeface="Times New Roman" panose="02020603050405020304" pitchFamily="18" charset="0"/>
                <a:ea typeface="黑体" panose="02010609060101010101" pitchFamily="49" charset="-122"/>
              </a:rPr>
              <a:t>E</a:t>
            </a:r>
            <a:r>
              <a:rPr lang="en-US" altLang="zh-CN" sz="2000" b="1">
                <a:latin typeface="Times New Roman" panose="02020603050405020304" pitchFamily="18" charset="0"/>
                <a:ea typeface="黑体" panose="02010609060101010101" pitchFamily="49" charset="-122"/>
              </a:rPr>
              <a:t>.</a:t>
            </a:r>
          </a:p>
          <a:p>
            <a:pPr marL="742950" lvl="1" indent="-285750">
              <a:spcBef>
                <a:spcPct val="5000"/>
              </a:spcBef>
              <a:buFontTx/>
              <a:buNone/>
              <a:tabLst>
                <a:tab pos="3195638" algn="ctr"/>
              </a:tabLst>
            </a:pPr>
            <a:endParaRPr lang="en-US" altLang="zh-CN" sz="1400" b="1">
              <a:latin typeface="Times New Roman" panose="02020603050405020304" pitchFamily="18" charset="0"/>
              <a:ea typeface="黑体" panose="02010609060101010101" pitchFamily="49" charset="-122"/>
            </a:endParaRPr>
          </a:p>
          <a:p>
            <a:pPr>
              <a:spcBef>
                <a:spcPct val="5000"/>
              </a:spcBef>
              <a:tabLst>
                <a:tab pos="3195638" algn="ctr"/>
              </a:tabLst>
            </a:pPr>
            <a:r>
              <a:rPr lang="zh-CN" altLang="en-US" sz="2000" b="1">
                <a:latin typeface="Times New Roman" panose="02020603050405020304" pitchFamily="18" charset="0"/>
                <a:ea typeface="黑体" panose="02010609060101010101" pitchFamily="49" charset="-122"/>
              </a:rPr>
              <a:t>案例</a:t>
            </a:r>
            <a:r>
              <a:rPr lang="en-US" altLang="zh-CN" sz="2000" b="1">
                <a:latin typeface="Times New Roman" panose="02020603050405020304" pitchFamily="18" charset="0"/>
                <a:ea typeface="黑体" panose="02010609060101010101" pitchFamily="49" charset="-122"/>
              </a:rPr>
              <a:t>7</a:t>
            </a:r>
            <a:endParaRPr lang="zh-CN" altLang="en-US" sz="2000" b="1">
              <a:latin typeface="Times New Roman" panose="02020603050405020304" pitchFamily="18" charset="0"/>
              <a:ea typeface="黑体" panose="02010609060101010101" pitchFamily="49" charset="-122"/>
            </a:endParaRPr>
          </a:p>
          <a:p>
            <a:pPr marL="742950" lvl="1" indent="-285750">
              <a:buFontTx/>
              <a:buNone/>
              <a:tabLst>
                <a:tab pos="3195638" algn="ctr"/>
              </a:tabLst>
            </a:pPr>
            <a:r>
              <a:rPr lang="zh-CN" altLang="en-US" sz="2000" b="1">
                <a:latin typeface="Times New Roman" panose="02020603050405020304" pitchFamily="18" charset="0"/>
              </a:rPr>
              <a:t>给定关系</a:t>
            </a:r>
            <a:r>
              <a:rPr lang="en-US" altLang="zh-CN" sz="2000" b="1" i="1">
                <a:latin typeface="Times New Roman" panose="02020603050405020304" pitchFamily="18" charset="0"/>
              </a:rPr>
              <a:t>instructor(ID, name, dept_name, </a:t>
            </a:r>
            <a:r>
              <a:rPr lang="en-US" altLang="zh-CN" sz="2000" b="1">
                <a:latin typeface="Times New Roman" panose="02020603050405020304" pitchFamily="18" charset="0"/>
              </a:rPr>
              <a:t>salary) </a:t>
            </a:r>
            <a:r>
              <a:rPr lang="zh-CN" altLang="en-US" sz="2000" b="1">
                <a:latin typeface="Times New Roman" panose="02020603050405020304" pitchFamily="18" charset="0"/>
              </a:rPr>
              <a:t>，</a:t>
            </a:r>
            <a:r>
              <a:rPr lang="en-US" altLang="zh-CN" sz="2000" b="1">
                <a:latin typeface="Times New Roman" panose="02020603050405020304" pitchFamily="18" charset="0"/>
              </a:rPr>
              <a:t>salary </a:t>
            </a:r>
            <a:r>
              <a:rPr lang="zh-CN" altLang="en-US" sz="2000" b="1">
                <a:latin typeface="Times New Roman" panose="02020603050405020304" pitchFamily="18" charset="0"/>
              </a:rPr>
              <a:t>是年薪</a:t>
            </a:r>
            <a:r>
              <a:rPr lang="en-US" altLang="zh-CN" sz="2000" b="1">
                <a:latin typeface="Times New Roman" panose="02020603050405020304" pitchFamily="18" charset="0"/>
              </a:rPr>
              <a:t>, </a:t>
            </a:r>
            <a:r>
              <a:rPr lang="zh-CN" altLang="en-US" sz="2000" b="1">
                <a:latin typeface="Times New Roman" panose="02020603050405020304" pitchFamily="18" charset="0"/>
              </a:rPr>
              <a:t>如何获得月薪呢？</a:t>
            </a:r>
            <a:r>
              <a:rPr lang="en-US" altLang="zh-CN" sz="2000" b="1">
                <a:latin typeface="Times New Roman" panose="02020603050405020304" pitchFamily="18" charset="0"/>
              </a:rPr>
              <a:t> </a:t>
            </a:r>
            <a:endParaRPr lang="en-US" altLang="zh-CN" sz="1800" b="1">
              <a:latin typeface="Times New Roman" panose="02020603050405020304" pitchFamily="18" charset="0"/>
            </a:endParaRPr>
          </a:p>
          <a:p>
            <a:pPr>
              <a:buFontTx/>
              <a:buNone/>
              <a:tabLst>
                <a:tab pos="3195638" algn="ctr"/>
              </a:tabLst>
            </a:pPr>
            <a:r>
              <a:rPr lang="en-US" altLang="zh-CN" sz="1800"/>
              <a:t>		</a:t>
            </a:r>
            <a:r>
              <a:rPr lang="en-US" altLang="zh-CN" sz="2000">
                <a:solidFill>
                  <a:srgbClr val="008000"/>
                </a:solidFill>
                <a:sym typeface="Symbol" panose="05050102010706020507" pitchFamily="18" charset="2"/>
              </a:rPr>
              <a:t></a:t>
            </a:r>
            <a:r>
              <a:rPr lang="en-US" altLang="zh-CN" sz="2800" i="1" baseline="-25000">
                <a:solidFill>
                  <a:srgbClr val="008000"/>
                </a:solidFill>
              </a:rPr>
              <a:t>ID, name, dept_name, </a:t>
            </a:r>
            <a:r>
              <a:rPr lang="en-US" altLang="zh-CN" sz="2800" i="1" baseline="-25000">
                <a:solidFill>
                  <a:srgbClr val="FF0000"/>
                </a:solidFill>
              </a:rPr>
              <a:t>salary/12</a:t>
            </a:r>
            <a:r>
              <a:rPr lang="en-US" altLang="zh-CN" sz="2000" i="1">
                <a:solidFill>
                  <a:srgbClr val="008000"/>
                </a:solidFill>
              </a:rPr>
              <a:t> (instructor)</a:t>
            </a:r>
            <a:endParaRPr lang="en-US" altLang="zh-CN" sz="1800" b="1">
              <a:solidFill>
                <a:srgbClr val="008000"/>
              </a:solidFill>
              <a:latin typeface="Times New Roman" panose="02020603050405020304" pitchFamily="18" charset="0"/>
              <a:ea typeface="黑体" panose="02010609060101010101" pitchFamily="49" charset="-122"/>
            </a:endParaRPr>
          </a:p>
        </p:txBody>
      </p:sp>
      <p:graphicFrame>
        <p:nvGraphicFramePr>
          <p:cNvPr id="27652" name="Object 4">
            <a:extLst>
              <a:ext uri="{FF2B5EF4-FFF2-40B4-BE49-F238E27FC236}">
                <a16:creationId xmlns:a16="http://schemas.microsoft.com/office/drawing/2014/main" id="{60F5F871-D879-06E5-05E4-B6DA2AC10E8B}"/>
              </a:ext>
            </a:extLst>
          </p:cNvPr>
          <p:cNvGraphicFramePr>
            <a:graphicFrameLocks noChangeAspect="1"/>
          </p:cNvGraphicFramePr>
          <p:nvPr/>
        </p:nvGraphicFramePr>
        <p:xfrm>
          <a:off x="2890838" y="1944688"/>
          <a:ext cx="1871662" cy="446087"/>
        </p:xfrm>
        <a:graphic>
          <a:graphicData uri="http://schemas.openxmlformats.org/presentationml/2006/ole">
            <mc:AlternateContent xmlns:mc="http://schemas.openxmlformats.org/markup-compatibility/2006">
              <mc:Choice xmlns:v="urn:schemas-microsoft-com:vml" Requires="v">
                <p:oleObj r:id="rId2" imgW="1563120" imgH="347400" progId="Equation.3">
                  <p:embed/>
                </p:oleObj>
              </mc:Choice>
              <mc:Fallback>
                <p:oleObj r:id="rId2" imgW="1563120" imgH="347400" progId="Equation.3">
                  <p:embed/>
                  <p:pic>
                    <p:nvPicPr>
                      <p:cNvPr id="27652" name="Object 4">
                        <a:extLst>
                          <a:ext uri="{FF2B5EF4-FFF2-40B4-BE49-F238E27FC236}">
                            <a16:creationId xmlns:a16="http://schemas.microsoft.com/office/drawing/2014/main" id="{60F5F871-D879-06E5-05E4-B6DA2AC10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1944688"/>
                        <a:ext cx="187166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53" name="AutoShape 6">
            <a:extLst>
              <a:ext uri="{FF2B5EF4-FFF2-40B4-BE49-F238E27FC236}">
                <a16:creationId xmlns:a16="http://schemas.microsoft.com/office/drawing/2014/main" id="{329038F7-7CC2-8786-DB5C-5904F7D45FDE}"/>
              </a:ext>
            </a:extLst>
          </p:cNvPr>
          <p:cNvSpPr>
            <a:spLocks noChangeArrowheads="1"/>
          </p:cNvSpPr>
          <p:nvPr/>
        </p:nvSpPr>
        <p:spPr bwMode="auto">
          <a:xfrm>
            <a:off x="6230938" y="1344613"/>
            <a:ext cx="2330450" cy="725487"/>
          </a:xfrm>
          <a:prstGeom prst="cloudCallout">
            <a:avLst>
              <a:gd name="adj1" fmla="val 43972"/>
              <a:gd name="adj2" fmla="val 65153"/>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何谓广义投影运算？</a:t>
            </a:r>
          </a:p>
        </p:txBody>
      </p:sp>
      <p:sp>
        <p:nvSpPr>
          <p:cNvPr id="27654" name="Rectangle 4">
            <a:extLst>
              <a:ext uri="{FF2B5EF4-FFF2-40B4-BE49-F238E27FC236}">
                <a16:creationId xmlns:a16="http://schemas.microsoft.com/office/drawing/2014/main" id="{C35933F2-B467-2DE3-8C4B-29724A58837D}"/>
              </a:ext>
            </a:extLst>
          </p:cNvPr>
          <p:cNvSpPr>
            <a:spLocks noChangeArrowheads="1"/>
          </p:cNvSpPr>
          <p:nvPr/>
        </p:nvSpPr>
        <p:spPr bwMode="auto">
          <a:xfrm>
            <a:off x="458788" y="128588"/>
            <a:ext cx="5651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2800">
                <a:solidFill>
                  <a:srgbClr val="800000"/>
                </a:solidFill>
                <a:latin typeface="黑体" panose="02010609060101010101" pitchFamily="49" charset="-122"/>
                <a:ea typeface="黑体" panose="02010609060101010101" pitchFamily="49" charset="-122"/>
              </a:rPr>
              <a:t>1</a:t>
            </a:r>
            <a:r>
              <a:rPr lang="en-US" altLang="zh-CN" sz="2800">
                <a:solidFill>
                  <a:srgbClr val="800000"/>
                </a:solidFill>
                <a:latin typeface="黑体" panose="02010609060101010101" pitchFamily="49" charset="-122"/>
                <a:ea typeface="黑体" panose="02010609060101010101" pitchFamily="49" charset="-122"/>
              </a:rPr>
              <a:t>.4 </a:t>
            </a:r>
            <a:r>
              <a:rPr lang="zh-CN" altLang="en-US" sz="2800">
                <a:solidFill>
                  <a:srgbClr val="800000"/>
                </a:solidFill>
                <a:ea typeface="黑体" panose="02010609060101010101" pitchFamily="49" charset="-122"/>
              </a:rPr>
              <a:t>扩展的关系代数运算</a:t>
            </a:r>
            <a:endParaRPr lang="en-US" altLang="zh-CN" sz="2800">
              <a:solidFill>
                <a:srgbClr val="800000"/>
              </a:solidFill>
              <a:ea typeface="黑体" panose="02010609060101010101" pitchFamily="49" charset="-122"/>
            </a:endParaRPr>
          </a:p>
        </p:txBody>
      </p:sp>
      <p:sp>
        <p:nvSpPr>
          <p:cNvPr id="27655" name="矩形 11">
            <a:extLst>
              <a:ext uri="{FF2B5EF4-FFF2-40B4-BE49-F238E27FC236}">
                <a16:creationId xmlns:a16="http://schemas.microsoft.com/office/drawing/2014/main" id="{4144841F-543F-49EB-0A65-C75ABA49511F}"/>
              </a:ext>
            </a:extLst>
          </p:cNvPr>
          <p:cNvSpPr>
            <a:spLocks noChangeArrowheads="1"/>
          </p:cNvSpPr>
          <p:nvPr/>
        </p:nvSpPr>
        <p:spPr bwMode="auto">
          <a:xfrm>
            <a:off x="7158038" y="92075"/>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a:solidFill>
                  <a:srgbClr val="800000"/>
                </a:solidFill>
                <a:latin typeface="黑体" panose="02010609060101010101" pitchFamily="49" charset="-122"/>
                <a:ea typeface="黑体" panose="02010609060101010101" pitchFamily="49" charset="-122"/>
              </a:rPr>
              <a:t>一</a:t>
            </a:r>
            <a:r>
              <a:rPr lang="en-US" altLang="zh-CN" sz="2400">
                <a:solidFill>
                  <a:srgbClr val="800000"/>
                </a:solidFill>
                <a:latin typeface="黑体" panose="02010609060101010101" pitchFamily="49" charset="-122"/>
                <a:ea typeface="黑体" panose="02010609060101010101" pitchFamily="49" charset="-122"/>
              </a:rPr>
              <a:t> </a:t>
            </a:r>
            <a:r>
              <a:rPr lang="zh-CN" altLang="en-US" sz="2400">
                <a:solidFill>
                  <a:srgbClr val="800000"/>
                </a:solidFill>
                <a:latin typeface="黑体" panose="02010609060101010101" pitchFamily="49" charset="-122"/>
                <a:ea typeface="黑体" panose="02010609060101010101" pitchFamily="49" charset="-122"/>
              </a:rPr>
              <a:t>关系代数</a:t>
            </a:r>
            <a:endParaRPr lang="en-US" altLang="zh-CN" sz="2400">
              <a:solidFill>
                <a:srgbClr val="800000"/>
              </a:solidFill>
              <a:latin typeface="黑体" panose="02010609060101010101" pitchFamily="49" charset="-122"/>
              <a:ea typeface="黑体" panose="02010609060101010101" pitchFamily="49" charset="-122"/>
            </a:endParaRPr>
          </a:p>
        </p:txBody>
      </p:sp>
      <p:sp>
        <p:nvSpPr>
          <p:cNvPr id="27656" name="AutoShape 57">
            <a:extLst>
              <a:ext uri="{FF2B5EF4-FFF2-40B4-BE49-F238E27FC236}">
                <a16:creationId xmlns:a16="http://schemas.microsoft.com/office/drawing/2014/main" id="{4426699A-B2F9-D503-1A14-8289A912493C}"/>
              </a:ext>
            </a:extLst>
          </p:cNvPr>
          <p:cNvSpPr>
            <a:spLocks noChangeArrowheads="1"/>
          </p:cNvSpPr>
          <p:nvPr/>
        </p:nvSpPr>
        <p:spPr bwMode="auto">
          <a:xfrm>
            <a:off x="1133475" y="5676900"/>
            <a:ext cx="2154238" cy="762000"/>
          </a:xfrm>
          <a:prstGeom prst="cloudCallout">
            <a:avLst>
              <a:gd name="adj1" fmla="val -45676"/>
              <a:gd name="adj2" fmla="val 73667"/>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增强查询操作能力吗？</a:t>
            </a:r>
          </a:p>
        </p:txBody>
      </p:sp>
      <p:sp>
        <p:nvSpPr>
          <p:cNvPr id="14" name="矩形 13">
            <a:extLst>
              <a:ext uri="{FF2B5EF4-FFF2-40B4-BE49-F238E27FC236}">
                <a16:creationId xmlns:a16="http://schemas.microsoft.com/office/drawing/2014/main" id="{84DBD168-47F0-BAFA-5933-982A1ACBF1C2}"/>
              </a:ext>
            </a:extLst>
          </p:cNvPr>
          <p:cNvSpPr>
            <a:spLocks noChangeArrowheads="1"/>
          </p:cNvSpPr>
          <p:nvPr/>
        </p:nvSpPr>
        <p:spPr bwMode="auto">
          <a:xfrm>
            <a:off x="3359150" y="3844925"/>
            <a:ext cx="54419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2000" b="0">
                <a:solidFill>
                  <a:srgbClr val="0000FF"/>
                </a:solidFill>
                <a:latin typeface="宋体" panose="02010600030101010101" pitchFamily="2" charset="-122"/>
                <a:ea typeface="黑体" panose="02010609060101010101" pitchFamily="49" charset="-122"/>
              </a:rPr>
              <a:t>与投影不同在于：允许属性表达式</a:t>
            </a:r>
            <a:r>
              <a:rPr lang="en-US" altLang="zh-CN" sz="2000" b="0">
                <a:solidFill>
                  <a:srgbClr val="0000FF"/>
                </a:solidFill>
                <a:latin typeface="宋体" panose="02010600030101010101" pitchFamily="2" charset="-122"/>
                <a:ea typeface="黑体" panose="02010609060101010101" pitchFamily="49" charset="-122"/>
              </a:rPr>
              <a:t>(</a:t>
            </a:r>
            <a:r>
              <a:rPr lang="zh-CN" altLang="en-US" sz="2000" b="0">
                <a:solidFill>
                  <a:srgbClr val="0000FF"/>
                </a:solidFill>
                <a:latin typeface="宋体" panose="02010600030101010101" pitchFamily="2" charset="-122"/>
                <a:ea typeface="黑体" panose="02010609060101010101" pitchFamily="49" charset="-122"/>
              </a:rPr>
              <a:t>仍为关系</a:t>
            </a:r>
            <a:r>
              <a:rPr lang="en-US" altLang="zh-CN" sz="2000" b="0">
                <a:solidFill>
                  <a:srgbClr val="0000FF"/>
                </a:solidFill>
                <a:latin typeface="宋体" panose="02010600030101010101" pitchFamily="2" charset="-122"/>
                <a:ea typeface="黑体" panose="02010609060101010101" pitchFamily="49" charset="-122"/>
              </a:rPr>
              <a:t>)</a:t>
            </a:r>
            <a:r>
              <a:rPr lang="zh-CN" altLang="en-US" sz="2000" b="0">
                <a:solidFill>
                  <a:srgbClr val="0000FF"/>
                </a:solidFill>
                <a:latin typeface="宋体" panose="02010600030101010101" pitchFamily="2" charset="-122"/>
                <a:ea typeface="黑体" panose="02010609060101010101" pitchFamily="49" charset="-122"/>
              </a:rPr>
              <a:t>!</a:t>
            </a:r>
            <a:endParaRPr lang="en-US" altLang="zh-CN" sz="2000" b="0">
              <a:solidFill>
                <a:srgbClr val="0000FF"/>
              </a:solidFill>
              <a:latin typeface="宋体" panose="02010600030101010101" pitchFamily="2" charset="-122"/>
              <a:ea typeface="黑体" panose="02010609060101010101" pitchFamily="49" charset="-122"/>
            </a:endParaRPr>
          </a:p>
        </p:txBody>
      </p:sp>
      <p:sp>
        <p:nvSpPr>
          <p:cNvPr id="15" name="矩形 14">
            <a:extLst>
              <a:ext uri="{FF2B5EF4-FFF2-40B4-BE49-F238E27FC236}">
                <a16:creationId xmlns:a16="http://schemas.microsoft.com/office/drawing/2014/main" id="{49E012D6-4888-025D-C6C6-12C71A305B09}"/>
              </a:ext>
            </a:extLst>
          </p:cNvPr>
          <p:cNvSpPr>
            <a:spLocks noChangeArrowheads="1"/>
          </p:cNvSpPr>
          <p:nvPr/>
        </p:nvSpPr>
        <p:spPr bwMode="auto">
          <a:xfrm>
            <a:off x="3735388" y="5880100"/>
            <a:ext cx="4437062" cy="34766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000" b="0">
                <a:solidFill>
                  <a:schemeClr val="bg1"/>
                </a:solidFill>
                <a:latin typeface="宋体" panose="02010600030101010101" pitchFamily="2" charset="-122"/>
                <a:ea typeface="黑体" panose="02010609060101010101" pitchFamily="49" charset="-122"/>
              </a:rPr>
              <a:t>不能采用基本关系代数运算来表达!</a:t>
            </a:r>
            <a:endParaRPr lang="en-US" altLang="zh-CN" sz="2000" b="0">
              <a:solidFill>
                <a:schemeClr val="bg1"/>
              </a:solidFill>
              <a:latin typeface="宋体" panose="02010600030101010101" pitchFamily="2"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编号占位符 5">
            <a:extLst>
              <a:ext uri="{FF2B5EF4-FFF2-40B4-BE49-F238E27FC236}">
                <a16:creationId xmlns:a16="http://schemas.microsoft.com/office/drawing/2014/main" id="{F8E9E354-5C33-F15E-9EB6-803111E00CB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5233D6-1CB2-4E4F-8FDD-67182F1185EB}" type="slidenum">
              <a:rPr lang="zh-CN" altLang="en-US"/>
              <a:pPr/>
              <a:t>137</a:t>
            </a:fld>
            <a:endParaRPr lang="zh-CN" altLang="en-US"/>
          </a:p>
        </p:txBody>
      </p:sp>
      <p:sp>
        <p:nvSpPr>
          <p:cNvPr id="28674" name="Rectangle 2">
            <a:extLst>
              <a:ext uri="{FF2B5EF4-FFF2-40B4-BE49-F238E27FC236}">
                <a16:creationId xmlns:a16="http://schemas.microsoft.com/office/drawing/2014/main" id="{985C2AFB-068C-A9CA-127E-2947CBBBE815}"/>
              </a:ext>
            </a:extLst>
          </p:cNvPr>
          <p:cNvSpPr>
            <a:spLocks noGrp="1" noChangeArrowheads="1"/>
          </p:cNvSpPr>
          <p:nvPr>
            <p:ph type="title"/>
          </p:nvPr>
        </p:nvSpPr>
        <p:spPr>
          <a:xfrm>
            <a:off x="463550" y="974725"/>
            <a:ext cx="7883525" cy="609600"/>
          </a:xfrm>
        </p:spPr>
        <p:txBody>
          <a:bodyPr/>
          <a:lstStyle/>
          <a:p>
            <a:pPr>
              <a:lnSpc>
                <a:spcPct val="110000"/>
              </a:lnSpc>
            </a:pPr>
            <a:r>
              <a:rPr lang="zh-CN" altLang="en-US" sz="2400">
                <a:solidFill>
                  <a:srgbClr val="800000"/>
                </a:solidFill>
                <a:latin typeface="黑体" panose="02010609060101010101" pitchFamily="49" charset="-122"/>
                <a:ea typeface="黑体" panose="02010609060101010101" pitchFamily="49" charset="-122"/>
              </a:rPr>
              <a:t>聚集函数运算的形式化定义</a:t>
            </a:r>
            <a:endParaRPr lang="zh-CN" altLang="en-US" sz="2000">
              <a:solidFill>
                <a:srgbClr val="800000"/>
              </a:solidFill>
              <a:latin typeface="黑体" panose="02010609060101010101" pitchFamily="49" charset="-122"/>
              <a:ea typeface="黑体" panose="02010609060101010101" pitchFamily="49" charset="-122"/>
            </a:endParaRPr>
          </a:p>
        </p:txBody>
      </p:sp>
      <p:sp>
        <p:nvSpPr>
          <p:cNvPr id="28675" name="Rectangle 3">
            <a:extLst>
              <a:ext uri="{FF2B5EF4-FFF2-40B4-BE49-F238E27FC236}">
                <a16:creationId xmlns:a16="http://schemas.microsoft.com/office/drawing/2014/main" id="{69FD8312-77CF-AA7F-0C69-B48E4CB7E115}"/>
              </a:ext>
            </a:extLst>
          </p:cNvPr>
          <p:cNvSpPr>
            <a:spLocks noGrp="1" noChangeArrowheads="1"/>
          </p:cNvSpPr>
          <p:nvPr>
            <p:ph idx="1"/>
          </p:nvPr>
        </p:nvSpPr>
        <p:spPr>
          <a:xfrm>
            <a:off x="582613" y="1766888"/>
            <a:ext cx="8274050" cy="4078287"/>
          </a:xfrm>
        </p:spPr>
        <p:txBody>
          <a:bodyPr/>
          <a:lstStyle/>
          <a:p>
            <a:pPr>
              <a:spcBef>
                <a:spcPct val="5000"/>
              </a:spcBef>
              <a:tabLst>
                <a:tab pos="1076325" algn="l"/>
                <a:tab pos="6457950" algn="ctr"/>
              </a:tabLst>
            </a:pPr>
            <a:r>
              <a:rPr lang="en-US" altLang="zh-CN" sz="1800" b="1">
                <a:solidFill>
                  <a:srgbClr val="2A2A39"/>
                </a:solidFill>
                <a:latin typeface="黑体" panose="02010609060101010101" pitchFamily="49" charset="-122"/>
                <a:ea typeface="黑体" panose="02010609060101010101" pitchFamily="49" charset="-122"/>
              </a:rPr>
              <a:t>Aggregation function</a:t>
            </a:r>
            <a:r>
              <a:rPr lang="en-US" altLang="zh-CN" sz="1800" b="1">
                <a:solidFill>
                  <a:srgbClr val="2A2A39"/>
                </a:solidFill>
                <a:latin typeface="黑体" panose="02010609060101010101" pitchFamily="49" charset="-122"/>
                <a:ea typeface="黑体" panose="02010609060101010101" pitchFamily="49" charset="-122"/>
                <a:sym typeface="Wingdings" panose="05000000000000000000" pitchFamily="2" charset="2"/>
              </a:rPr>
              <a:t>(</a:t>
            </a:r>
            <a:r>
              <a:rPr lang="zh-CN" altLang="en-US" sz="1800" b="1">
                <a:solidFill>
                  <a:srgbClr val="2A2A39"/>
                </a:solidFill>
                <a:latin typeface="黑体" panose="02010609060101010101" pitchFamily="49" charset="-122"/>
                <a:ea typeface="黑体" panose="02010609060101010101" pitchFamily="49" charset="-122"/>
                <a:sym typeface="Wingdings" panose="05000000000000000000" pitchFamily="2" charset="2"/>
              </a:rPr>
              <a:t>聚集函数</a:t>
            </a:r>
            <a:r>
              <a:rPr lang="en-US" altLang="zh-CN" sz="1800" b="1">
                <a:solidFill>
                  <a:srgbClr val="2A2A39"/>
                </a:solidFill>
                <a:latin typeface="黑体" panose="02010609060101010101" pitchFamily="49" charset="-122"/>
                <a:ea typeface="黑体" panose="02010609060101010101" pitchFamily="49" charset="-122"/>
                <a:sym typeface="Wingdings" panose="05000000000000000000" pitchFamily="2" charset="2"/>
              </a:rPr>
              <a:t>)</a:t>
            </a:r>
            <a:r>
              <a:rPr lang="en-US" altLang="zh-CN" sz="1800" b="1">
                <a:latin typeface="黑体" panose="02010609060101010101" pitchFamily="49" charset="-122"/>
                <a:ea typeface="黑体" panose="02010609060101010101" pitchFamily="49" charset="-122"/>
              </a:rPr>
              <a:t>takes a collection of values and returns a single value as a result.</a:t>
            </a:r>
            <a:r>
              <a:rPr lang="zh-CN" altLang="en-US" sz="1800" b="1">
                <a:latin typeface="黑体" panose="02010609060101010101" pitchFamily="49" charset="-122"/>
                <a:ea typeface="黑体" panose="02010609060101010101" pitchFamily="49" charset="-122"/>
              </a:rPr>
              <a:t>（计算一个集合的数值，得到一个值做为结果）</a:t>
            </a:r>
            <a:endParaRPr lang="en-US" altLang="zh-CN" sz="1800" b="1">
              <a:latin typeface="黑体" panose="02010609060101010101" pitchFamily="49" charset="-122"/>
              <a:ea typeface="黑体" panose="02010609060101010101" pitchFamily="49" charset="-122"/>
            </a:endParaRPr>
          </a:p>
          <a:p>
            <a:pPr fontAlgn="t">
              <a:spcBef>
                <a:spcPct val="5000"/>
              </a:spcBef>
              <a:buFontTx/>
              <a:buNone/>
              <a:tabLst>
                <a:tab pos="1076325" algn="l"/>
                <a:tab pos="6457950" algn="ctr"/>
              </a:tabLst>
            </a:pPr>
            <a:r>
              <a:rPr lang="en-US" altLang="zh-CN" sz="1800" b="1">
                <a:latin typeface="黑体" panose="02010609060101010101" pitchFamily="49" charset="-122"/>
                <a:ea typeface="黑体" panose="02010609060101010101" pitchFamily="49" charset="-122"/>
              </a:rPr>
              <a:t>		avg:  average value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求平均值</a:t>
            </a:r>
          </a:p>
          <a:p>
            <a:pPr fontAlgn="t">
              <a:spcBef>
                <a:spcPct val="5000"/>
              </a:spcBef>
              <a:buFontTx/>
              <a:buNone/>
              <a:tabLst>
                <a:tab pos="1076325" algn="l"/>
                <a:tab pos="6457950" algn="ctr"/>
              </a:tabLst>
            </a:pPr>
            <a:r>
              <a:rPr lang="en-US" altLang="zh-CN" sz="1800" b="1">
                <a:latin typeface="黑体" panose="02010609060101010101" pitchFamily="49" charset="-122"/>
                <a:ea typeface="黑体" panose="02010609060101010101" pitchFamily="49" charset="-122"/>
              </a:rPr>
              <a:t>		min:  minimum value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求最小值</a:t>
            </a:r>
          </a:p>
          <a:p>
            <a:pPr fontAlgn="t">
              <a:spcBef>
                <a:spcPct val="5000"/>
              </a:spcBef>
              <a:buFontTx/>
              <a:buNone/>
              <a:tabLst>
                <a:tab pos="1076325" algn="l"/>
                <a:tab pos="6457950" algn="ctr"/>
              </a:tabLst>
            </a:pPr>
            <a:r>
              <a:rPr lang="en-US" altLang="zh-CN" sz="1800" b="1">
                <a:latin typeface="黑体" panose="02010609060101010101" pitchFamily="49" charset="-122"/>
                <a:ea typeface="黑体" panose="02010609060101010101" pitchFamily="49" charset="-122"/>
              </a:rPr>
              <a:t>		max:  maximum value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求最大值</a:t>
            </a:r>
          </a:p>
          <a:p>
            <a:pPr fontAlgn="t">
              <a:spcBef>
                <a:spcPct val="5000"/>
              </a:spcBef>
              <a:buFontTx/>
              <a:buNone/>
              <a:tabLst>
                <a:tab pos="1076325" algn="l"/>
                <a:tab pos="6457950" algn="ctr"/>
              </a:tabLst>
            </a:pPr>
            <a:r>
              <a:rPr lang="en-US" altLang="zh-CN" sz="1800" b="1">
                <a:latin typeface="黑体" panose="02010609060101010101" pitchFamily="49" charset="-122"/>
                <a:ea typeface="黑体" panose="02010609060101010101" pitchFamily="49" charset="-122"/>
              </a:rPr>
              <a:t>		sum:  sum of values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求和</a:t>
            </a:r>
          </a:p>
          <a:p>
            <a:pPr fontAlgn="t">
              <a:spcBef>
                <a:spcPct val="5000"/>
              </a:spcBef>
              <a:buFontTx/>
              <a:buNone/>
              <a:tabLst>
                <a:tab pos="1076325" algn="l"/>
                <a:tab pos="6457950" algn="ctr"/>
              </a:tabLst>
            </a:pPr>
            <a:r>
              <a:rPr lang="en-US" altLang="zh-CN" sz="1800" b="1">
                <a:latin typeface="黑体" panose="02010609060101010101" pitchFamily="49" charset="-122"/>
                <a:ea typeface="黑体" panose="02010609060101010101" pitchFamily="49" charset="-122"/>
              </a:rPr>
              <a:t>		count:number of values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求元组数</a:t>
            </a:r>
            <a:endParaRPr lang="zh-CN" altLang="en-US" sz="900" b="1">
              <a:latin typeface="黑体" panose="02010609060101010101" pitchFamily="49" charset="-122"/>
              <a:ea typeface="黑体" panose="02010609060101010101" pitchFamily="49" charset="-122"/>
            </a:endParaRPr>
          </a:p>
          <a:p>
            <a:pPr>
              <a:spcBef>
                <a:spcPct val="5000"/>
              </a:spcBef>
              <a:tabLst>
                <a:tab pos="1076325" algn="l"/>
                <a:tab pos="6457950" algn="ctr"/>
              </a:tabLst>
            </a:pPr>
            <a:r>
              <a:rPr lang="en-US" altLang="zh-CN" sz="1800" b="1">
                <a:solidFill>
                  <a:srgbClr val="2A2A39"/>
                </a:solidFill>
                <a:latin typeface="黑体" panose="02010609060101010101" pitchFamily="49" charset="-122"/>
                <a:ea typeface="黑体" panose="02010609060101010101" pitchFamily="49" charset="-122"/>
              </a:rPr>
              <a:t>Aggregate operation</a:t>
            </a:r>
            <a:r>
              <a:rPr lang="zh-CN" altLang="en-US" sz="1800" b="1">
                <a:solidFill>
                  <a:srgbClr val="2A2A39"/>
                </a:solidFill>
                <a:latin typeface="黑体" panose="02010609060101010101" pitchFamily="49" charset="-122"/>
                <a:ea typeface="黑体" panose="02010609060101010101" pitchFamily="49" charset="-122"/>
              </a:rPr>
              <a:t>：</a:t>
            </a:r>
            <a:r>
              <a:rPr lang="en-US" altLang="zh-CN" sz="1800" b="1">
                <a:latin typeface="黑体" panose="02010609060101010101" pitchFamily="49" charset="-122"/>
                <a:ea typeface="黑体" panose="02010609060101010101" pitchFamily="49" charset="-122"/>
              </a:rPr>
              <a:t>in relational algebra </a:t>
            </a:r>
          </a:p>
          <a:p>
            <a:pPr>
              <a:spcBef>
                <a:spcPct val="5000"/>
              </a:spcBef>
              <a:buFontTx/>
              <a:buNone/>
              <a:tabLst>
                <a:tab pos="1076325" algn="l"/>
                <a:tab pos="6457950" algn="ctr"/>
              </a:tabLst>
            </a:pPr>
            <a:r>
              <a:rPr lang="en-US" altLang="zh-CN" sz="1800" b="1">
                <a:latin typeface="黑体" panose="02010609060101010101" pitchFamily="49" charset="-122"/>
                <a:ea typeface="黑体" panose="02010609060101010101" pitchFamily="49" charset="-122"/>
              </a:rPr>
              <a:t>		</a:t>
            </a:r>
          </a:p>
          <a:p>
            <a:pPr>
              <a:spcBef>
                <a:spcPct val="5000"/>
              </a:spcBef>
              <a:buFontTx/>
              <a:buNone/>
              <a:tabLst>
                <a:tab pos="1076325" algn="l"/>
                <a:tab pos="6457950" algn="ctr"/>
              </a:tabLst>
            </a:pPr>
            <a:r>
              <a:rPr lang="en-US" altLang="zh-CN" sz="1800" b="1">
                <a:latin typeface="黑体" panose="02010609060101010101" pitchFamily="49" charset="-122"/>
                <a:ea typeface="黑体" panose="02010609060101010101" pitchFamily="49" charset="-122"/>
              </a:rPr>
              <a:t>	</a:t>
            </a:r>
          </a:p>
          <a:p>
            <a:pPr marL="742950" lvl="1" indent="-285750">
              <a:spcBef>
                <a:spcPct val="5000"/>
              </a:spcBef>
              <a:tabLst>
                <a:tab pos="1076325" algn="l"/>
                <a:tab pos="6457950" algn="ctr"/>
              </a:tabLst>
            </a:pPr>
            <a:r>
              <a:rPr lang="en-US" altLang="zh-CN" sz="1600" b="1" i="1">
                <a:latin typeface="黑体" panose="02010609060101010101" pitchFamily="49" charset="-122"/>
                <a:ea typeface="黑体" panose="02010609060101010101" pitchFamily="49" charset="-122"/>
              </a:rPr>
              <a:t>E</a:t>
            </a:r>
            <a:r>
              <a:rPr lang="en-US" altLang="zh-CN" sz="1600" b="1">
                <a:latin typeface="黑体" panose="02010609060101010101" pitchFamily="49" charset="-122"/>
                <a:ea typeface="黑体" panose="02010609060101010101" pitchFamily="49" charset="-122"/>
              </a:rPr>
              <a:t> is any relational-algebra expression</a:t>
            </a:r>
            <a:endParaRPr lang="en-US" altLang="zh-CN" sz="1600" b="1" i="1">
              <a:latin typeface="黑体" panose="02010609060101010101" pitchFamily="49" charset="-122"/>
              <a:ea typeface="黑体" panose="02010609060101010101" pitchFamily="49" charset="-122"/>
            </a:endParaRPr>
          </a:p>
          <a:p>
            <a:pPr marL="742950" lvl="1" indent="-285750">
              <a:spcBef>
                <a:spcPct val="5000"/>
              </a:spcBef>
              <a:tabLst>
                <a:tab pos="1076325" algn="l"/>
                <a:tab pos="6457950" algn="ctr"/>
              </a:tabLst>
            </a:pPr>
            <a:r>
              <a:rPr lang="en-US" altLang="zh-CN" sz="1600" b="1" i="1">
                <a:latin typeface="黑体" panose="02010609060101010101" pitchFamily="49" charset="-122"/>
                <a:ea typeface="黑体" panose="02010609060101010101" pitchFamily="49" charset="-122"/>
              </a:rPr>
              <a:t>G</a:t>
            </a:r>
            <a:r>
              <a:rPr lang="en-US" altLang="zh-CN" sz="1600" b="1" i="1" baseline="-25000">
                <a:latin typeface="黑体" panose="02010609060101010101" pitchFamily="49" charset="-122"/>
                <a:ea typeface="黑体" panose="02010609060101010101" pitchFamily="49" charset="-122"/>
              </a:rPr>
              <a:t>1</a:t>
            </a:r>
            <a:r>
              <a:rPr lang="en-US" altLang="zh-CN" sz="1600" b="1">
                <a:latin typeface="黑体" panose="02010609060101010101" pitchFamily="49" charset="-122"/>
                <a:ea typeface="黑体" panose="02010609060101010101" pitchFamily="49" charset="-122"/>
              </a:rPr>
              <a:t>, </a:t>
            </a:r>
            <a:r>
              <a:rPr lang="en-US" altLang="zh-CN" sz="1600" b="1" i="1">
                <a:latin typeface="黑体" panose="02010609060101010101" pitchFamily="49" charset="-122"/>
                <a:ea typeface="黑体" panose="02010609060101010101" pitchFamily="49" charset="-122"/>
              </a:rPr>
              <a:t>G</a:t>
            </a:r>
            <a:r>
              <a:rPr lang="en-US" altLang="zh-CN" sz="1600" b="1" i="1" baseline="-25000">
                <a:latin typeface="黑体" panose="02010609060101010101" pitchFamily="49" charset="-122"/>
                <a:ea typeface="黑体" panose="02010609060101010101" pitchFamily="49" charset="-122"/>
              </a:rPr>
              <a:t>2</a:t>
            </a:r>
            <a:r>
              <a:rPr lang="en-US" altLang="zh-CN" sz="1600" b="1">
                <a:latin typeface="黑体" panose="02010609060101010101" pitchFamily="49" charset="-122"/>
                <a:ea typeface="黑体" panose="02010609060101010101" pitchFamily="49" charset="-122"/>
              </a:rPr>
              <a:t> </a:t>
            </a:r>
            <a:r>
              <a:rPr lang="en-US" altLang="zh-CN" sz="1600" b="1">
                <a:latin typeface="Helvetica" panose="020B0604020202020204" pitchFamily="34" charset="0"/>
                <a:ea typeface="黑体" panose="02010609060101010101" pitchFamily="49" charset="-122"/>
              </a:rPr>
              <a:t>…</a:t>
            </a:r>
            <a:r>
              <a:rPr lang="en-US" altLang="zh-CN" sz="1600" b="1">
                <a:latin typeface="黑体" panose="02010609060101010101" pitchFamily="49" charset="-122"/>
                <a:ea typeface="黑体" panose="02010609060101010101" pitchFamily="49" charset="-122"/>
              </a:rPr>
              <a:t>, </a:t>
            </a:r>
            <a:r>
              <a:rPr lang="en-US" altLang="zh-CN" sz="1600" b="1" i="1">
                <a:latin typeface="黑体" panose="02010609060101010101" pitchFamily="49" charset="-122"/>
                <a:ea typeface="黑体" panose="02010609060101010101" pitchFamily="49" charset="-122"/>
              </a:rPr>
              <a:t>G</a:t>
            </a:r>
            <a:r>
              <a:rPr lang="en-US" altLang="zh-CN" sz="1600" b="1" i="1" baseline="-25000">
                <a:latin typeface="黑体" panose="02010609060101010101" pitchFamily="49" charset="-122"/>
                <a:ea typeface="黑体" panose="02010609060101010101" pitchFamily="49" charset="-122"/>
              </a:rPr>
              <a:t>n</a:t>
            </a:r>
            <a:r>
              <a:rPr lang="en-US" altLang="zh-CN" sz="1600" b="1">
                <a:latin typeface="黑体" panose="02010609060101010101" pitchFamily="49" charset="-122"/>
                <a:ea typeface="黑体" panose="02010609060101010101" pitchFamily="49" charset="-122"/>
              </a:rPr>
              <a:t> is a list of attributes on which </a:t>
            </a:r>
            <a:r>
              <a:rPr lang="en-US" altLang="zh-CN" sz="1600" b="1">
                <a:solidFill>
                  <a:srgbClr val="0000FF"/>
                </a:solidFill>
                <a:latin typeface="黑体" panose="02010609060101010101" pitchFamily="49" charset="-122"/>
                <a:ea typeface="黑体" panose="02010609060101010101" pitchFamily="49" charset="-122"/>
              </a:rPr>
              <a:t>to group</a:t>
            </a:r>
            <a:r>
              <a:rPr lang="en-US" altLang="zh-CN" sz="1600" b="1">
                <a:latin typeface="黑体" panose="02010609060101010101" pitchFamily="49" charset="-122"/>
                <a:ea typeface="黑体" panose="02010609060101010101" pitchFamily="49" charset="-122"/>
              </a:rPr>
              <a:t> (can be empty)</a:t>
            </a:r>
          </a:p>
          <a:p>
            <a:pPr marL="742950" lvl="1" indent="-285750">
              <a:spcBef>
                <a:spcPct val="5000"/>
              </a:spcBef>
              <a:tabLst>
                <a:tab pos="1076325" algn="l"/>
                <a:tab pos="6457950" algn="ctr"/>
              </a:tabLst>
            </a:pPr>
            <a:r>
              <a:rPr lang="en-US" altLang="zh-CN" sz="1600" b="1">
                <a:latin typeface="黑体" panose="02010609060101010101" pitchFamily="49" charset="-122"/>
                <a:ea typeface="黑体" panose="02010609060101010101" pitchFamily="49" charset="-122"/>
              </a:rPr>
              <a:t>Each </a:t>
            </a:r>
            <a:r>
              <a:rPr lang="en-US" altLang="zh-CN" sz="1600" b="1" i="1">
                <a:latin typeface="黑体" panose="02010609060101010101" pitchFamily="49" charset="-122"/>
                <a:ea typeface="黑体" panose="02010609060101010101" pitchFamily="49" charset="-122"/>
              </a:rPr>
              <a:t>F</a:t>
            </a:r>
            <a:r>
              <a:rPr lang="en-US" altLang="zh-CN" sz="1800" b="1" i="1" baseline="-25000">
                <a:latin typeface="黑体" panose="02010609060101010101" pitchFamily="49" charset="-122"/>
                <a:ea typeface="黑体" panose="02010609060101010101" pitchFamily="49" charset="-122"/>
              </a:rPr>
              <a:t>i</a:t>
            </a:r>
            <a:r>
              <a:rPr lang="en-US" altLang="zh-CN" sz="1600" b="1" i="1">
                <a:latin typeface="黑体" panose="02010609060101010101" pitchFamily="49" charset="-122"/>
                <a:ea typeface="黑体" panose="02010609060101010101" pitchFamily="49" charset="-122"/>
              </a:rPr>
              <a:t> </a:t>
            </a:r>
            <a:r>
              <a:rPr lang="en-US" altLang="zh-CN" sz="1600" b="1">
                <a:latin typeface="黑体" panose="02010609060101010101" pitchFamily="49" charset="-122"/>
                <a:ea typeface="黑体" panose="02010609060101010101" pitchFamily="49" charset="-122"/>
              </a:rPr>
              <a:t>is an </a:t>
            </a:r>
            <a:r>
              <a:rPr lang="en-US" altLang="zh-CN" sz="1600" b="1">
                <a:solidFill>
                  <a:srgbClr val="0000FF"/>
                </a:solidFill>
                <a:latin typeface="黑体" panose="02010609060101010101" pitchFamily="49" charset="-122"/>
                <a:ea typeface="黑体" panose="02010609060101010101" pitchFamily="49" charset="-122"/>
              </a:rPr>
              <a:t>aggregate function</a:t>
            </a:r>
            <a:endParaRPr lang="en-US" altLang="zh-CN" sz="1600" b="1" i="1">
              <a:solidFill>
                <a:srgbClr val="0000FF"/>
              </a:solidFill>
              <a:latin typeface="黑体" panose="02010609060101010101" pitchFamily="49" charset="-122"/>
              <a:ea typeface="黑体" panose="02010609060101010101" pitchFamily="49" charset="-122"/>
            </a:endParaRPr>
          </a:p>
          <a:p>
            <a:pPr marL="742950" lvl="1" indent="-285750">
              <a:spcBef>
                <a:spcPct val="5000"/>
              </a:spcBef>
              <a:tabLst>
                <a:tab pos="1076325" algn="l"/>
                <a:tab pos="6457950" algn="ctr"/>
              </a:tabLst>
            </a:pPr>
            <a:r>
              <a:rPr lang="en-US" altLang="zh-CN" sz="1600" b="1">
                <a:latin typeface="黑体" panose="02010609060101010101" pitchFamily="49" charset="-122"/>
                <a:ea typeface="黑体" panose="02010609060101010101" pitchFamily="49" charset="-122"/>
              </a:rPr>
              <a:t>Each </a:t>
            </a:r>
            <a:r>
              <a:rPr lang="en-US" altLang="zh-CN" sz="1600" b="1" i="1">
                <a:latin typeface="黑体" panose="02010609060101010101" pitchFamily="49" charset="-122"/>
                <a:ea typeface="黑体" panose="02010609060101010101" pitchFamily="49" charset="-122"/>
              </a:rPr>
              <a:t>A</a:t>
            </a:r>
            <a:r>
              <a:rPr lang="en-US" altLang="zh-CN" sz="1800" b="1" i="1" baseline="-25000">
                <a:latin typeface="黑体" panose="02010609060101010101" pitchFamily="49" charset="-122"/>
                <a:ea typeface="黑体" panose="02010609060101010101" pitchFamily="49" charset="-122"/>
              </a:rPr>
              <a:t>i</a:t>
            </a:r>
            <a:r>
              <a:rPr lang="en-US" altLang="zh-CN" sz="1600" b="1" i="1">
                <a:latin typeface="黑体" panose="02010609060101010101" pitchFamily="49" charset="-122"/>
                <a:ea typeface="黑体" panose="02010609060101010101" pitchFamily="49" charset="-122"/>
              </a:rPr>
              <a:t> </a:t>
            </a:r>
            <a:r>
              <a:rPr lang="en-US" altLang="zh-CN" sz="1600" b="1">
                <a:latin typeface="黑体" panose="02010609060101010101" pitchFamily="49" charset="-122"/>
                <a:ea typeface="黑体" panose="02010609060101010101" pitchFamily="49" charset="-122"/>
              </a:rPr>
              <a:t>is an </a:t>
            </a:r>
            <a:r>
              <a:rPr lang="en-US" altLang="zh-CN" sz="1600" b="1">
                <a:solidFill>
                  <a:srgbClr val="0000FF"/>
                </a:solidFill>
                <a:latin typeface="黑体" panose="02010609060101010101" pitchFamily="49" charset="-122"/>
                <a:ea typeface="黑体" panose="02010609060101010101" pitchFamily="49" charset="-122"/>
              </a:rPr>
              <a:t>attribute name</a:t>
            </a:r>
          </a:p>
        </p:txBody>
      </p:sp>
      <p:graphicFrame>
        <p:nvGraphicFramePr>
          <p:cNvPr id="28676" name="Object 4">
            <a:extLst>
              <a:ext uri="{FF2B5EF4-FFF2-40B4-BE49-F238E27FC236}">
                <a16:creationId xmlns:a16="http://schemas.microsoft.com/office/drawing/2014/main" id="{ADD4B74A-49A4-8FAA-5917-C322C193B21B}"/>
              </a:ext>
            </a:extLst>
          </p:cNvPr>
          <p:cNvGraphicFramePr>
            <a:graphicFrameLocks noChangeAspect="1"/>
          </p:cNvGraphicFramePr>
          <p:nvPr/>
        </p:nvGraphicFramePr>
        <p:xfrm>
          <a:off x="1979613" y="4313238"/>
          <a:ext cx="3349625" cy="468312"/>
        </p:xfrm>
        <a:graphic>
          <a:graphicData uri="http://schemas.openxmlformats.org/presentationml/2006/ole">
            <mc:AlternateContent xmlns:mc="http://schemas.openxmlformats.org/markup-compatibility/2006">
              <mc:Choice xmlns:v="urn:schemas-microsoft-com:vml" Requires="v">
                <p:oleObj r:id="rId2" imgW="2633040" imgH="347400" progId="Equation.3">
                  <p:embed/>
                </p:oleObj>
              </mc:Choice>
              <mc:Fallback>
                <p:oleObj r:id="rId2" imgW="2633040" imgH="347400" progId="Equation.3">
                  <p:embed/>
                  <p:pic>
                    <p:nvPicPr>
                      <p:cNvPr id="28676" name="Object 4">
                        <a:extLst>
                          <a:ext uri="{FF2B5EF4-FFF2-40B4-BE49-F238E27FC236}">
                            <a16:creationId xmlns:a16="http://schemas.microsoft.com/office/drawing/2014/main" id="{ADD4B74A-49A4-8FAA-5917-C322C193B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313238"/>
                        <a:ext cx="33496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677" name="Rectangle 9">
            <a:extLst>
              <a:ext uri="{FF2B5EF4-FFF2-40B4-BE49-F238E27FC236}">
                <a16:creationId xmlns:a16="http://schemas.microsoft.com/office/drawing/2014/main" id="{C8F78FCD-241A-9CAB-0790-B022FD3EE0A3}"/>
              </a:ext>
            </a:extLst>
          </p:cNvPr>
          <p:cNvSpPr>
            <a:spLocks noChangeArrowheads="1"/>
          </p:cNvSpPr>
          <p:nvPr/>
        </p:nvSpPr>
        <p:spPr bwMode="auto">
          <a:xfrm>
            <a:off x="4991100" y="101600"/>
            <a:ext cx="3833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.4 </a:t>
            </a:r>
            <a:r>
              <a:rPr lang="zh-CN" altLang="en-US" sz="2400">
                <a:solidFill>
                  <a:srgbClr val="800000"/>
                </a:solidFill>
                <a:ea typeface="黑体" panose="02010609060101010101" pitchFamily="49" charset="-122"/>
              </a:rPr>
              <a:t>扩展的关系代数运算</a:t>
            </a:r>
            <a:endParaRPr lang="en-US" altLang="zh-CN" sz="2400">
              <a:solidFill>
                <a:srgbClr val="800000"/>
              </a:solidFill>
              <a:ea typeface="黑体" panose="02010609060101010101" pitchFamily="49" charset="-122"/>
            </a:endParaRPr>
          </a:p>
        </p:txBody>
      </p:sp>
      <p:sp>
        <p:nvSpPr>
          <p:cNvPr id="28678" name="Rectangle 12">
            <a:extLst>
              <a:ext uri="{FF2B5EF4-FFF2-40B4-BE49-F238E27FC236}">
                <a16:creationId xmlns:a16="http://schemas.microsoft.com/office/drawing/2014/main" id="{7BFCB257-3BA6-DEDF-7595-287AF8F25396}"/>
              </a:ext>
            </a:extLst>
          </p:cNvPr>
          <p:cNvSpPr>
            <a:spLocks noChangeArrowheads="1"/>
          </p:cNvSpPr>
          <p:nvPr/>
        </p:nvSpPr>
        <p:spPr bwMode="auto">
          <a:xfrm>
            <a:off x="4378325" y="3306763"/>
            <a:ext cx="388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a:t>，</a:t>
            </a:r>
          </a:p>
        </p:txBody>
      </p:sp>
      <p:cxnSp>
        <p:nvCxnSpPr>
          <p:cNvPr id="28679" name="直线连接符 2">
            <a:extLst>
              <a:ext uri="{FF2B5EF4-FFF2-40B4-BE49-F238E27FC236}">
                <a16:creationId xmlns:a16="http://schemas.microsoft.com/office/drawing/2014/main" id="{69C336E1-E0F8-ED7B-37DA-5C18893EC8B2}"/>
              </a:ext>
            </a:extLst>
          </p:cNvPr>
          <p:cNvCxnSpPr>
            <a:cxnSpLocks noChangeShapeType="1"/>
          </p:cNvCxnSpPr>
          <p:nvPr/>
        </p:nvCxnSpPr>
        <p:spPr bwMode="auto">
          <a:xfrm flipV="1">
            <a:off x="2017713" y="4811713"/>
            <a:ext cx="3286125" cy="444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编号占位符 5">
            <a:extLst>
              <a:ext uri="{FF2B5EF4-FFF2-40B4-BE49-F238E27FC236}">
                <a16:creationId xmlns:a16="http://schemas.microsoft.com/office/drawing/2014/main" id="{F337A4F6-5BA3-330A-9937-876B5E4531D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2C9F81B-40FD-43DA-A156-F85762570A82}" type="slidenum">
              <a:rPr lang="zh-CN" altLang="en-US"/>
              <a:pPr/>
              <a:t>138</a:t>
            </a:fld>
            <a:endParaRPr lang="zh-CN" altLang="en-US"/>
          </a:p>
        </p:txBody>
      </p:sp>
      <p:sp>
        <p:nvSpPr>
          <p:cNvPr id="29698" name="Rectangle 2">
            <a:extLst>
              <a:ext uri="{FF2B5EF4-FFF2-40B4-BE49-F238E27FC236}">
                <a16:creationId xmlns:a16="http://schemas.microsoft.com/office/drawing/2014/main" id="{2883BA56-061F-1F6A-AC90-70E18E223A78}"/>
              </a:ext>
            </a:extLst>
          </p:cNvPr>
          <p:cNvSpPr>
            <a:spLocks noGrp="1" noChangeArrowheads="1"/>
          </p:cNvSpPr>
          <p:nvPr>
            <p:ph type="title"/>
          </p:nvPr>
        </p:nvSpPr>
        <p:spPr>
          <a:xfrm>
            <a:off x="2106613" y="747713"/>
            <a:ext cx="5486400" cy="788987"/>
          </a:xfrm>
        </p:spPr>
        <p:txBody>
          <a:bodyPr/>
          <a:lstStyle/>
          <a:p>
            <a:r>
              <a:rPr lang="zh-CN" altLang="en-US" sz="2400" b="1">
                <a:latin typeface="Times New Roman" panose="02020603050405020304" pitchFamily="18" charset="0"/>
                <a:ea typeface="黑体" panose="02010609060101010101" pitchFamily="49" charset="-122"/>
              </a:rPr>
              <a:t>（二）聚集函数运算</a:t>
            </a:r>
            <a:br>
              <a:rPr lang="en-US" altLang="zh-CN" sz="2400" b="1">
                <a:latin typeface="Times New Roman" panose="02020603050405020304" pitchFamily="18" charset="0"/>
                <a:ea typeface="黑体" panose="02010609060101010101" pitchFamily="49" charset="-122"/>
              </a:rPr>
            </a:br>
            <a:r>
              <a:rPr lang="en-US" altLang="zh-CN" sz="2000" b="1">
                <a:latin typeface="Times New Roman" panose="02020603050405020304" pitchFamily="18" charset="0"/>
                <a:ea typeface="黑体" panose="02010609060101010101" pitchFamily="49" charset="-122"/>
              </a:rPr>
              <a:t>(Aggregate Operation Example)</a:t>
            </a:r>
            <a:endParaRPr lang="zh-CN" altLang="en-US" sz="2400" b="1">
              <a:latin typeface="Times New Roman" panose="02020603050405020304" pitchFamily="18" charset="0"/>
              <a:ea typeface="黑体" panose="02010609060101010101" pitchFamily="49" charset="-122"/>
            </a:endParaRPr>
          </a:p>
        </p:txBody>
      </p:sp>
      <p:sp>
        <p:nvSpPr>
          <p:cNvPr id="29699" name="Rectangle 3">
            <a:extLst>
              <a:ext uri="{FF2B5EF4-FFF2-40B4-BE49-F238E27FC236}">
                <a16:creationId xmlns:a16="http://schemas.microsoft.com/office/drawing/2014/main" id="{FEE601A3-D1A6-AAE7-3D8C-51C3070B5DB3}"/>
              </a:ext>
            </a:extLst>
          </p:cNvPr>
          <p:cNvSpPr>
            <a:spLocks noGrp="1" noChangeArrowheads="1"/>
          </p:cNvSpPr>
          <p:nvPr>
            <p:ph idx="1"/>
          </p:nvPr>
        </p:nvSpPr>
        <p:spPr>
          <a:xfrm>
            <a:off x="314325" y="1989138"/>
            <a:ext cx="2478088" cy="503237"/>
          </a:xfrm>
        </p:spPr>
        <p:txBody>
          <a:bodyPr/>
          <a:lstStyle/>
          <a:p>
            <a:pPr marL="180975" indent="-180975"/>
            <a:r>
              <a:rPr lang="en-US" altLang="zh-CN" sz="1800" b="1">
                <a:latin typeface="黑体" panose="02010609060101010101" pitchFamily="49" charset="-122"/>
                <a:ea typeface="黑体" panose="02010609060101010101" pitchFamily="49" charset="-122"/>
              </a:rPr>
              <a:t> Relation </a:t>
            </a:r>
            <a:r>
              <a:rPr lang="en-US" altLang="zh-CN" sz="1800" b="1" i="1">
                <a:latin typeface="黑体" panose="02010609060101010101" pitchFamily="49" charset="-122"/>
                <a:ea typeface="黑体" panose="02010609060101010101" pitchFamily="49" charset="-122"/>
              </a:rPr>
              <a:t>r</a:t>
            </a:r>
            <a:r>
              <a:rPr lang="en-US" altLang="zh-CN" sz="1800" b="1">
                <a:latin typeface="黑体" panose="02010609060101010101" pitchFamily="49" charset="-122"/>
                <a:ea typeface="黑体" panose="02010609060101010101" pitchFamily="49" charset="-122"/>
              </a:rPr>
              <a:t>:</a:t>
            </a:r>
          </a:p>
        </p:txBody>
      </p:sp>
      <p:grpSp>
        <p:nvGrpSpPr>
          <p:cNvPr id="29700" name="Group 15">
            <a:extLst>
              <a:ext uri="{FF2B5EF4-FFF2-40B4-BE49-F238E27FC236}">
                <a16:creationId xmlns:a16="http://schemas.microsoft.com/office/drawing/2014/main" id="{BE38CD6D-B97B-EBEB-8326-D948A03060CB}"/>
              </a:ext>
            </a:extLst>
          </p:cNvPr>
          <p:cNvGrpSpPr>
            <a:grpSpLocks/>
          </p:cNvGrpSpPr>
          <p:nvPr/>
        </p:nvGrpSpPr>
        <p:grpSpPr bwMode="auto">
          <a:xfrm>
            <a:off x="2159000" y="1773238"/>
            <a:ext cx="1087438" cy="1008062"/>
            <a:chOff x="2448" y="1849"/>
            <a:chExt cx="864" cy="1344"/>
          </a:xfrm>
        </p:grpSpPr>
        <p:sp>
          <p:nvSpPr>
            <p:cNvPr id="29701" name="Rectangle 4">
              <a:extLst>
                <a:ext uri="{FF2B5EF4-FFF2-40B4-BE49-F238E27FC236}">
                  <a16:creationId xmlns:a16="http://schemas.microsoft.com/office/drawing/2014/main" id="{D5AC1F88-A818-4C69-7605-678E81B00639}"/>
                </a:ext>
              </a:extLst>
            </p:cNvPr>
            <p:cNvSpPr>
              <a:spLocks noChangeArrowheads="1"/>
            </p:cNvSpPr>
            <p:nvPr/>
          </p:nvSpPr>
          <p:spPr bwMode="auto">
            <a:xfrm>
              <a:off x="2448" y="1849"/>
              <a:ext cx="288" cy="337"/>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sz="1200" i="1">
                  <a:latin typeface="Helvetica" panose="020B0604020202020204" pitchFamily="34" charset="0"/>
                </a:rPr>
                <a:t>A</a:t>
              </a:r>
            </a:p>
          </p:txBody>
        </p:sp>
        <p:sp>
          <p:nvSpPr>
            <p:cNvPr id="29702" name="Rectangle 5">
              <a:extLst>
                <a:ext uri="{FF2B5EF4-FFF2-40B4-BE49-F238E27FC236}">
                  <a16:creationId xmlns:a16="http://schemas.microsoft.com/office/drawing/2014/main" id="{B102FC15-09BC-1A61-17F5-196382CC1103}"/>
                </a:ext>
              </a:extLst>
            </p:cNvPr>
            <p:cNvSpPr>
              <a:spLocks noChangeArrowheads="1"/>
            </p:cNvSpPr>
            <p:nvPr/>
          </p:nvSpPr>
          <p:spPr bwMode="auto">
            <a:xfrm>
              <a:off x="2736" y="1849"/>
              <a:ext cx="289" cy="337"/>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sz="1200" i="1">
                  <a:latin typeface="Helvetica" panose="020B0604020202020204" pitchFamily="34" charset="0"/>
                </a:rPr>
                <a:t>B</a:t>
              </a:r>
            </a:p>
          </p:txBody>
        </p:sp>
        <p:sp>
          <p:nvSpPr>
            <p:cNvPr id="29703" name="Rectangle 6">
              <a:extLst>
                <a:ext uri="{FF2B5EF4-FFF2-40B4-BE49-F238E27FC236}">
                  <a16:creationId xmlns:a16="http://schemas.microsoft.com/office/drawing/2014/main" id="{E8F9D92E-BA28-8C8D-7D31-04C4B99BC550}"/>
                </a:ext>
              </a:extLst>
            </p:cNvPr>
            <p:cNvSpPr>
              <a:spLocks noChangeArrowheads="1"/>
            </p:cNvSpPr>
            <p:nvPr/>
          </p:nvSpPr>
          <p:spPr bwMode="auto">
            <a:xfrm>
              <a:off x="2448" y="2232"/>
              <a:ext cx="288" cy="961"/>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zh-CN" altLang="en-US" sz="1200" i="1">
                  <a:latin typeface="Helvetica" panose="020B0604020202020204" pitchFamily="34" charset="0"/>
                  <a:sym typeface="Symbol" panose="05050102010706020507" pitchFamily="18" charset="2"/>
                </a:rPr>
                <a:t></a:t>
              </a:r>
            </a:p>
            <a:p>
              <a:pPr algn="ctr" eaLnBrk="0" hangingPunct="0">
                <a:lnSpc>
                  <a:spcPct val="80000"/>
                </a:lnSpc>
              </a:pPr>
              <a:r>
                <a:rPr lang="zh-CN" altLang="en-US" sz="1200" i="1">
                  <a:latin typeface="Helvetica" panose="020B0604020202020204" pitchFamily="34" charset="0"/>
                  <a:sym typeface="Symbol" panose="05050102010706020507" pitchFamily="18" charset="2"/>
                </a:rPr>
                <a:t></a:t>
              </a:r>
            </a:p>
            <a:p>
              <a:pPr algn="ctr" eaLnBrk="0" hangingPunct="0">
                <a:lnSpc>
                  <a:spcPct val="80000"/>
                </a:lnSpc>
              </a:pPr>
              <a:r>
                <a:rPr lang="zh-CN" altLang="en-US" sz="1200" i="1">
                  <a:latin typeface="Helvetica" panose="020B0604020202020204" pitchFamily="34" charset="0"/>
                  <a:sym typeface="Symbol" panose="05050102010706020507" pitchFamily="18" charset="2"/>
                </a:rPr>
                <a:t></a:t>
              </a:r>
            </a:p>
            <a:p>
              <a:pPr algn="ctr" eaLnBrk="0" hangingPunct="0">
                <a:lnSpc>
                  <a:spcPct val="80000"/>
                </a:lnSpc>
              </a:pPr>
              <a:r>
                <a:rPr lang="zh-CN" altLang="en-US" sz="1200" i="1">
                  <a:latin typeface="Helvetica" panose="020B0604020202020204" pitchFamily="34" charset="0"/>
                  <a:sym typeface="Symbol" panose="05050102010706020507" pitchFamily="18" charset="2"/>
                </a:rPr>
                <a:t></a:t>
              </a:r>
            </a:p>
          </p:txBody>
        </p:sp>
        <p:sp>
          <p:nvSpPr>
            <p:cNvPr id="29704" name="Rectangle 7">
              <a:extLst>
                <a:ext uri="{FF2B5EF4-FFF2-40B4-BE49-F238E27FC236}">
                  <a16:creationId xmlns:a16="http://schemas.microsoft.com/office/drawing/2014/main" id="{1E479921-3140-1F19-6A61-679FA732D780}"/>
                </a:ext>
              </a:extLst>
            </p:cNvPr>
            <p:cNvSpPr>
              <a:spLocks noChangeArrowheads="1"/>
            </p:cNvSpPr>
            <p:nvPr/>
          </p:nvSpPr>
          <p:spPr bwMode="auto">
            <a:xfrm>
              <a:off x="2736" y="2232"/>
              <a:ext cx="289" cy="961"/>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zh-CN" altLang="en-US" sz="1200" i="1">
                  <a:latin typeface="Helvetica" panose="020B0604020202020204" pitchFamily="34" charset="0"/>
                  <a:sym typeface="Symbol" panose="05050102010706020507" pitchFamily="18" charset="2"/>
                </a:rPr>
                <a:t></a:t>
              </a:r>
            </a:p>
            <a:p>
              <a:pPr algn="ctr" eaLnBrk="0" hangingPunct="0">
                <a:lnSpc>
                  <a:spcPct val="80000"/>
                </a:lnSpc>
              </a:pPr>
              <a:r>
                <a:rPr lang="zh-CN" altLang="en-US" sz="1200" i="1">
                  <a:latin typeface="Helvetica" panose="020B0604020202020204" pitchFamily="34" charset="0"/>
                  <a:sym typeface="Symbol" panose="05050102010706020507" pitchFamily="18" charset="2"/>
                </a:rPr>
                <a:t></a:t>
              </a:r>
            </a:p>
            <a:p>
              <a:pPr algn="ctr" eaLnBrk="0" hangingPunct="0">
                <a:lnSpc>
                  <a:spcPct val="80000"/>
                </a:lnSpc>
              </a:pPr>
              <a:r>
                <a:rPr lang="zh-CN" altLang="en-US" sz="1200" i="1">
                  <a:latin typeface="Helvetica" panose="020B0604020202020204" pitchFamily="34" charset="0"/>
                  <a:sym typeface="Symbol" panose="05050102010706020507" pitchFamily="18" charset="2"/>
                </a:rPr>
                <a:t></a:t>
              </a:r>
            </a:p>
            <a:p>
              <a:pPr algn="ctr" eaLnBrk="0" hangingPunct="0">
                <a:lnSpc>
                  <a:spcPct val="80000"/>
                </a:lnSpc>
              </a:pPr>
              <a:r>
                <a:rPr lang="zh-CN" altLang="en-US" sz="1200" i="1">
                  <a:latin typeface="Helvetica" panose="020B0604020202020204" pitchFamily="34" charset="0"/>
                  <a:sym typeface="Symbol" panose="05050102010706020507" pitchFamily="18" charset="2"/>
                </a:rPr>
                <a:t></a:t>
              </a:r>
            </a:p>
          </p:txBody>
        </p:sp>
        <p:sp>
          <p:nvSpPr>
            <p:cNvPr id="29705" name="Rectangle 8">
              <a:extLst>
                <a:ext uri="{FF2B5EF4-FFF2-40B4-BE49-F238E27FC236}">
                  <a16:creationId xmlns:a16="http://schemas.microsoft.com/office/drawing/2014/main" id="{7A134E1D-83B6-C499-C129-29EDF71813B5}"/>
                </a:ext>
              </a:extLst>
            </p:cNvPr>
            <p:cNvSpPr>
              <a:spLocks noChangeArrowheads="1"/>
            </p:cNvSpPr>
            <p:nvPr/>
          </p:nvSpPr>
          <p:spPr bwMode="auto">
            <a:xfrm>
              <a:off x="3024" y="1849"/>
              <a:ext cx="288" cy="337"/>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sz="1200" i="1">
                  <a:latin typeface="Helvetica" panose="020B0604020202020204" pitchFamily="34" charset="0"/>
                </a:rPr>
                <a:t>C</a:t>
              </a:r>
            </a:p>
          </p:txBody>
        </p:sp>
        <p:sp>
          <p:nvSpPr>
            <p:cNvPr id="29706" name="Rectangle 9">
              <a:extLst>
                <a:ext uri="{FF2B5EF4-FFF2-40B4-BE49-F238E27FC236}">
                  <a16:creationId xmlns:a16="http://schemas.microsoft.com/office/drawing/2014/main" id="{6F2EBD35-51BF-E66E-2793-72934E0893AA}"/>
                </a:ext>
              </a:extLst>
            </p:cNvPr>
            <p:cNvSpPr>
              <a:spLocks noChangeArrowheads="1"/>
            </p:cNvSpPr>
            <p:nvPr/>
          </p:nvSpPr>
          <p:spPr bwMode="auto">
            <a:xfrm>
              <a:off x="3024" y="2232"/>
              <a:ext cx="288" cy="961"/>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sz="1200">
                  <a:latin typeface="Helvetica" panose="020B0604020202020204" pitchFamily="34" charset="0"/>
                  <a:sym typeface="Symbol" panose="05050102010706020507" pitchFamily="18" charset="2"/>
                </a:rPr>
                <a:t>7</a:t>
              </a:r>
            </a:p>
            <a:p>
              <a:pPr algn="ctr" eaLnBrk="0" hangingPunct="0">
                <a:lnSpc>
                  <a:spcPct val="80000"/>
                </a:lnSpc>
              </a:pPr>
              <a:r>
                <a:rPr lang="en-US" altLang="zh-CN" sz="1200">
                  <a:latin typeface="Helvetica" panose="020B0604020202020204" pitchFamily="34" charset="0"/>
                  <a:sym typeface="Symbol" panose="05050102010706020507" pitchFamily="18" charset="2"/>
                </a:rPr>
                <a:t>7</a:t>
              </a:r>
            </a:p>
            <a:p>
              <a:pPr algn="ctr" eaLnBrk="0" hangingPunct="0">
                <a:lnSpc>
                  <a:spcPct val="80000"/>
                </a:lnSpc>
              </a:pPr>
              <a:r>
                <a:rPr lang="en-US" altLang="zh-CN" sz="1200">
                  <a:latin typeface="Helvetica" panose="020B0604020202020204" pitchFamily="34" charset="0"/>
                  <a:sym typeface="Symbol" panose="05050102010706020507" pitchFamily="18" charset="2"/>
                </a:rPr>
                <a:t>3</a:t>
              </a:r>
            </a:p>
            <a:p>
              <a:pPr algn="ctr" eaLnBrk="0" hangingPunct="0">
                <a:lnSpc>
                  <a:spcPct val="80000"/>
                </a:lnSpc>
              </a:pPr>
              <a:r>
                <a:rPr lang="en-US" altLang="zh-CN" sz="1200">
                  <a:latin typeface="Helvetica" panose="020B0604020202020204" pitchFamily="34" charset="0"/>
                  <a:sym typeface="Symbol" panose="05050102010706020507" pitchFamily="18" charset="2"/>
                </a:rPr>
                <a:t>10</a:t>
              </a:r>
            </a:p>
          </p:txBody>
        </p:sp>
      </p:grpSp>
      <p:grpSp>
        <p:nvGrpSpPr>
          <p:cNvPr id="29707" name="Group 43">
            <a:extLst>
              <a:ext uri="{FF2B5EF4-FFF2-40B4-BE49-F238E27FC236}">
                <a16:creationId xmlns:a16="http://schemas.microsoft.com/office/drawing/2014/main" id="{7BCB63A9-154E-2947-8FFF-BE7E222622C7}"/>
              </a:ext>
            </a:extLst>
          </p:cNvPr>
          <p:cNvGrpSpPr>
            <a:grpSpLocks/>
          </p:cNvGrpSpPr>
          <p:nvPr/>
        </p:nvGrpSpPr>
        <p:grpSpPr bwMode="auto">
          <a:xfrm>
            <a:off x="4567238" y="1916113"/>
            <a:ext cx="2552700" cy="541337"/>
            <a:chOff x="2655" y="1343"/>
            <a:chExt cx="1608" cy="341"/>
          </a:xfrm>
        </p:grpSpPr>
        <p:sp>
          <p:nvSpPr>
            <p:cNvPr id="29708" name="Rectangle 10">
              <a:extLst>
                <a:ext uri="{FF2B5EF4-FFF2-40B4-BE49-F238E27FC236}">
                  <a16:creationId xmlns:a16="http://schemas.microsoft.com/office/drawing/2014/main" id="{8DCC906D-8B58-C4CC-3778-0ABD985EC29A}"/>
                </a:ext>
              </a:extLst>
            </p:cNvPr>
            <p:cNvSpPr>
              <a:spLocks noChangeArrowheads="1"/>
            </p:cNvSpPr>
            <p:nvPr/>
          </p:nvSpPr>
          <p:spPr bwMode="auto">
            <a:xfrm>
              <a:off x="2655" y="1343"/>
              <a:ext cx="126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35000"/>
                </a:spcBef>
                <a:buClr>
                  <a:schemeClr val="tx2"/>
                </a:buClr>
                <a:buSzPct val="90000"/>
              </a:pPr>
              <a:r>
                <a:rPr lang="en-US" altLang="zh-CN" sz="1800" i="1">
                  <a:ea typeface="黑体" panose="02010609060101010101" pitchFamily="49" charset="-122"/>
                  <a:sym typeface="Symbol" panose="05050102010706020507" pitchFamily="18" charset="2"/>
                </a:rPr>
                <a:t>g</a:t>
              </a:r>
              <a:r>
                <a:rPr lang="en-US" altLang="zh-CN" sz="1800">
                  <a:ea typeface="黑体" panose="02010609060101010101" pitchFamily="49" charset="-122"/>
                </a:rPr>
                <a:t> </a:t>
              </a:r>
              <a:r>
                <a:rPr lang="en-US" altLang="zh-CN" sz="2000" baseline="-25000">
                  <a:ea typeface="黑体" panose="02010609060101010101" pitchFamily="49" charset="-122"/>
                </a:rPr>
                <a:t>sum(c</a:t>
              </a:r>
              <a:r>
                <a:rPr lang="en-US" altLang="zh-CN" sz="1800" baseline="-25000">
                  <a:ea typeface="黑体" panose="02010609060101010101" pitchFamily="49" charset="-122"/>
                </a:rPr>
                <a:t>) </a:t>
              </a:r>
              <a:r>
                <a:rPr lang="en-US" altLang="zh-CN" sz="1800">
                  <a:ea typeface="黑体" panose="02010609060101010101" pitchFamily="49" charset="-122"/>
                </a:rPr>
                <a:t>(r)</a:t>
              </a:r>
              <a:r>
                <a:rPr lang="zh-CN" altLang="en-US" sz="1800">
                  <a:ea typeface="黑体" panose="02010609060101010101" pitchFamily="49" charset="-122"/>
                </a:rPr>
                <a:t>：</a:t>
              </a:r>
            </a:p>
          </p:txBody>
        </p:sp>
        <p:grpSp>
          <p:nvGrpSpPr>
            <p:cNvPr id="29709" name="Group 16">
              <a:extLst>
                <a:ext uri="{FF2B5EF4-FFF2-40B4-BE49-F238E27FC236}">
                  <a16:creationId xmlns:a16="http://schemas.microsoft.com/office/drawing/2014/main" id="{419D3B3A-56F5-6A95-79D9-68EDE61535DE}"/>
                </a:ext>
              </a:extLst>
            </p:cNvPr>
            <p:cNvGrpSpPr>
              <a:grpSpLocks/>
            </p:cNvGrpSpPr>
            <p:nvPr/>
          </p:nvGrpSpPr>
          <p:grpSpPr bwMode="auto">
            <a:xfrm>
              <a:off x="3811" y="1355"/>
              <a:ext cx="452" cy="329"/>
              <a:chOff x="2496" y="3328"/>
              <a:chExt cx="576" cy="624"/>
            </a:xfrm>
          </p:grpSpPr>
          <p:sp>
            <p:nvSpPr>
              <p:cNvPr id="29710" name="Rectangle 11">
                <a:extLst>
                  <a:ext uri="{FF2B5EF4-FFF2-40B4-BE49-F238E27FC236}">
                    <a16:creationId xmlns:a16="http://schemas.microsoft.com/office/drawing/2014/main" id="{EBBFCD42-1785-8063-7D48-9E9E9127884C}"/>
                  </a:ext>
                </a:extLst>
              </p:cNvPr>
              <p:cNvSpPr>
                <a:spLocks noChangeArrowheads="1"/>
              </p:cNvSpPr>
              <p:nvPr/>
            </p:nvSpPr>
            <p:spPr bwMode="auto">
              <a:xfrm>
                <a:off x="2496" y="3328"/>
                <a:ext cx="576" cy="288"/>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sz="1400">
                    <a:latin typeface="Helvetica" panose="020B0604020202020204" pitchFamily="34" charset="0"/>
                  </a:rPr>
                  <a:t>sum(</a:t>
                </a:r>
                <a:r>
                  <a:rPr lang="en-US" altLang="zh-CN" sz="1400" i="1">
                    <a:latin typeface="Helvetica" panose="020B0604020202020204" pitchFamily="34" charset="0"/>
                  </a:rPr>
                  <a:t>c </a:t>
                </a:r>
                <a:r>
                  <a:rPr lang="en-US" altLang="zh-CN" sz="1400">
                    <a:latin typeface="Helvetica" panose="020B0604020202020204" pitchFamily="34" charset="0"/>
                  </a:rPr>
                  <a:t>)</a:t>
                </a:r>
              </a:p>
            </p:txBody>
          </p:sp>
          <p:sp>
            <p:nvSpPr>
              <p:cNvPr id="29711" name="Rectangle 12">
                <a:extLst>
                  <a:ext uri="{FF2B5EF4-FFF2-40B4-BE49-F238E27FC236}">
                    <a16:creationId xmlns:a16="http://schemas.microsoft.com/office/drawing/2014/main" id="{8AE3A492-FF8D-C8A5-0588-2FBCA0465C32}"/>
                  </a:ext>
                </a:extLst>
              </p:cNvPr>
              <p:cNvSpPr>
                <a:spLocks noChangeArrowheads="1"/>
              </p:cNvSpPr>
              <p:nvPr/>
            </p:nvSpPr>
            <p:spPr bwMode="auto">
              <a:xfrm>
                <a:off x="2496" y="3664"/>
                <a:ext cx="576" cy="288"/>
              </a:xfrm>
              <a:prstGeom prst="rect">
                <a:avLst/>
              </a:prstGeom>
              <a:solidFill>
                <a:schemeClr val="accent1"/>
              </a:solidFill>
              <a:ln w="9525">
                <a:solidFill>
                  <a:schemeClr val="tx1"/>
                </a:solidFill>
                <a:miter lim="800000"/>
                <a:headEnd/>
                <a:tailEnd/>
              </a:ln>
            </p:spPr>
            <p:txBody>
              <a:bodyPr wrap="none" anchor="ctr"/>
              <a:lstStyle/>
              <a:p>
                <a:pPr algn="ctr" eaLnBrk="0" hangingPunct="0">
                  <a:lnSpc>
                    <a:spcPct val="80000"/>
                  </a:lnSpc>
                </a:pPr>
                <a:r>
                  <a:rPr lang="en-US" altLang="zh-CN" sz="1400">
                    <a:latin typeface="Helvetica" panose="020B0604020202020204" pitchFamily="34" charset="0"/>
                  </a:rPr>
                  <a:t>27</a:t>
                </a:r>
              </a:p>
            </p:txBody>
          </p:sp>
        </p:grpSp>
      </p:grpSp>
      <p:sp>
        <p:nvSpPr>
          <p:cNvPr id="29712" name="AutoShape 13">
            <a:extLst>
              <a:ext uri="{FF2B5EF4-FFF2-40B4-BE49-F238E27FC236}">
                <a16:creationId xmlns:a16="http://schemas.microsoft.com/office/drawing/2014/main" id="{6C447B4D-DE48-7885-DC2E-6C0F14C63277}"/>
              </a:ext>
            </a:extLst>
          </p:cNvPr>
          <p:cNvSpPr>
            <a:spLocks noChangeArrowheads="1"/>
          </p:cNvSpPr>
          <p:nvPr/>
        </p:nvSpPr>
        <p:spPr bwMode="auto">
          <a:xfrm>
            <a:off x="53975" y="792163"/>
            <a:ext cx="2754313" cy="1031875"/>
          </a:xfrm>
          <a:prstGeom prst="cloudCallout">
            <a:avLst>
              <a:gd name="adj1" fmla="val -46704"/>
              <a:gd name="adj2" fmla="val 66634"/>
            </a:avLst>
          </a:prstGeom>
          <a:solidFill>
            <a:schemeClr val="accent1"/>
          </a:solidFill>
          <a:ln w="9525">
            <a:solidFill>
              <a:schemeClr val="tx1"/>
            </a:solidFill>
            <a:round/>
            <a:headEnd/>
            <a:tailEnd/>
          </a:ln>
        </p:spPr>
        <p:txBody>
          <a:bodyPr/>
          <a:lstStyle/>
          <a:p>
            <a:pPr algn="ctr" eaLnBrk="0" hangingPunct="0"/>
            <a:r>
              <a:rPr lang="zh-CN" altLang="en-US">
                <a:solidFill>
                  <a:srgbClr val="2A2A39"/>
                </a:solidFill>
              </a:rPr>
              <a:t>聚集函数的作用</a:t>
            </a:r>
            <a:r>
              <a:rPr lang="en-US" altLang="zh-CN">
                <a:solidFill>
                  <a:srgbClr val="2A2A39"/>
                </a:solidFill>
              </a:rPr>
              <a:t>(</a:t>
            </a:r>
            <a:r>
              <a:rPr lang="zh-CN" altLang="en-US">
                <a:solidFill>
                  <a:srgbClr val="2A2A39"/>
                </a:solidFill>
              </a:rPr>
              <a:t>如</a:t>
            </a:r>
            <a:r>
              <a:rPr lang="en-US" altLang="zh-CN" i="1">
                <a:solidFill>
                  <a:srgbClr val="2A2A39"/>
                </a:solidFill>
              </a:rPr>
              <a:t>sum</a:t>
            </a:r>
            <a:r>
              <a:rPr lang="zh-CN" altLang="en-US">
                <a:solidFill>
                  <a:srgbClr val="2A2A39"/>
                </a:solidFill>
              </a:rPr>
              <a:t>,</a:t>
            </a:r>
            <a:r>
              <a:rPr lang="en-US" altLang="zh-CN" i="1">
                <a:solidFill>
                  <a:srgbClr val="2A2A39"/>
                </a:solidFill>
              </a:rPr>
              <a:t>avg</a:t>
            </a:r>
            <a:r>
              <a:rPr lang="zh-CN" altLang="en-US" i="1">
                <a:solidFill>
                  <a:srgbClr val="2A2A39"/>
                </a:solidFill>
              </a:rPr>
              <a:t>为</a:t>
            </a:r>
            <a:r>
              <a:rPr lang="zh-CN" altLang="en-US">
                <a:solidFill>
                  <a:srgbClr val="2A2A39"/>
                </a:solidFill>
              </a:rPr>
              <a:t>例</a:t>
            </a:r>
            <a:r>
              <a:rPr lang="en-US" altLang="zh-CN">
                <a:solidFill>
                  <a:srgbClr val="2A2A39"/>
                </a:solidFill>
              </a:rPr>
              <a:t>)</a:t>
            </a:r>
            <a:r>
              <a:rPr lang="zh-CN" altLang="en-US">
                <a:solidFill>
                  <a:srgbClr val="2A2A39"/>
                </a:solidFill>
              </a:rPr>
              <a:t>？</a:t>
            </a:r>
          </a:p>
        </p:txBody>
      </p:sp>
      <p:sp>
        <p:nvSpPr>
          <p:cNvPr id="29713" name="Rectangle 33">
            <a:extLst>
              <a:ext uri="{FF2B5EF4-FFF2-40B4-BE49-F238E27FC236}">
                <a16:creationId xmlns:a16="http://schemas.microsoft.com/office/drawing/2014/main" id="{F990BFF2-D7AF-0014-6987-D373346182F3}"/>
              </a:ext>
            </a:extLst>
          </p:cNvPr>
          <p:cNvSpPr>
            <a:spLocks noChangeArrowheads="1"/>
          </p:cNvSpPr>
          <p:nvPr/>
        </p:nvSpPr>
        <p:spPr bwMode="auto">
          <a:xfrm>
            <a:off x="323850" y="5245100"/>
            <a:ext cx="78486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0975" indent="-180975">
              <a:defRPr sz="1600" b="1">
                <a:solidFill>
                  <a:srgbClr val="428E5B"/>
                </a:solidFill>
                <a:latin typeface="Tahoma" panose="020B0604030504040204" pitchFamily="34" charset="0"/>
                <a:ea typeface="宋体" panose="02010600030101010101" pitchFamily="2" charset="-122"/>
              </a:defRPr>
            </a:lvl1pPr>
            <a:lvl2pPr marL="877888" indent="-336550">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5000"/>
              </a:lnSpc>
              <a:buFontTx/>
              <a:buChar char="•"/>
            </a:pPr>
            <a:r>
              <a:rPr lang="en-US" altLang="zh-CN" sz="1800">
                <a:solidFill>
                  <a:srgbClr val="2A2A39"/>
                </a:solidFill>
                <a:latin typeface="黑体" panose="02010609060101010101" pitchFamily="49" charset="-122"/>
                <a:ea typeface="黑体" panose="02010609060101010101" pitchFamily="49" charset="-122"/>
              </a:rPr>
              <a:t>Result of aggregation does not have a name</a:t>
            </a:r>
          </a:p>
          <a:p>
            <a:pPr lvl="1" eaLnBrk="0" hangingPunct="0">
              <a:lnSpc>
                <a:spcPct val="85000"/>
              </a:lnSpc>
              <a:buFontTx/>
              <a:buChar char="•"/>
            </a:pPr>
            <a:r>
              <a:rPr lang="en-US" altLang="zh-CN">
                <a:solidFill>
                  <a:srgbClr val="2A2A39"/>
                </a:solidFill>
                <a:latin typeface="黑体" panose="02010609060101010101" pitchFamily="49" charset="-122"/>
                <a:ea typeface="黑体" panose="02010609060101010101" pitchFamily="49" charset="-122"/>
              </a:rPr>
              <a:t>Can use rename operation to give it a name</a:t>
            </a:r>
          </a:p>
          <a:p>
            <a:pPr lvl="1" eaLnBrk="0" hangingPunct="0">
              <a:lnSpc>
                <a:spcPct val="85000"/>
              </a:lnSpc>
              <a:buFontTx/>
              <a:buChar char="•"/>
            </a:pPr>
            <a:r>
              <a:rPr lang="en-US" altLang="zh-CN">
                <a:solidFill>
                  <a:srgbClr val="2A2A39"/>
                </a:solidFill>
                <a:latin typeface="黑体" panose="02010609060101010101" pitchFamily="49" charset="-122"/>
                <a:ea typeface="黑体" panose="02010609060101010101" pitchFamily="49" charset="-122"/>
              </a:rPr>
              <a:t>For convenience, we permit renaming as part of aggregate operation</a:t>
            </a:r>
            <a:endParaRPr lang="zh-CN" altLang="en-US">
              <a:solidFill>
                <a:srgbClr val="2A2A39"/>
              </a:solidFill>
              <a:latin typeface="黑体" panose="02010609060101010101" pitchFamily="49" charset="-122"/>
              <a:ea typeface="黑体" panose="02010609060101010101" pitchFamily="49" charset="-122"/>
            </a:endParaRPr>
          </a:p>
        </p:txBody>
      </p:sp>
      <p:sp>
        <p:nvSpPr>
          <p:cNvPr id="29714" name="Rectangle 36">
            <a:extLst>
              <a:ext uri="{FF2B5EF4-FFF2-40B4-BE49-F238E27FC236}">
                <a16:creationId xmlns:a16="http://schemas.microsoft.com/office/drawing/2014/main" id="{D08F38B7-808F-E3F5-E145-8B91C1F77E61}"/>
              </a:ext>
            </a:extLst>
          </p:cNvPr>
          <p:cNvSpPr>
            <a:spLocks noChangeArrowheads="1"/>
          </p:cNvSpPr>
          <p:nvPr/>
        </p:nvSpPr>
        <p:spPr bwMode="auto">
          <a:xfrm>
            <a:off x="4557713" y="115888"/>
            <a:ext cx="4192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.4 </a:t>
            </a:r>
            <a:r>
              <a:rPr lang="zh-CN" altLang="en-US" sz="2400">
                <a:solidFill>
                  <a:srgbClr val="800000"/>
                </a:solidFill>
                <a:ea typeface="黑体" panose="02010609060101010101" pitchFamily="49" charset="-122"/>
              </a:rPr>
              <a:t>扩展的关系代数运算</a:t>
            </a:r>
            <a:endParaRPr lang="en-US" altLang="zh-CN" sz="2400">
              <a:solidFill>
                <a:srgbClr val="800000"/>
              </a:solidFill>
              <a:ea typeface="黑体" panose="02010609060101010101" pitchFamily="49" charset="-122"/>
            </a:endParaRPr>
          </a:p>
        </p:txBody>
      </p:sp>
      <p:sp>
        <p:nvSpPr>
          <p:cNvPr id="96300" name="Rectangle 44">
            <a:extLst>
              <a:ext uri="{FF2B5EF4-FFF2-40B4-BE49-F238E27FC236}">
                <a16:creationId xmlns:a16="http://schemas.microsoft.com/office/drawing/2014/main" id="{2F8811A4-96B9-9C99-78C0-9A8489D878FD}"/>
              </a:ext>
            </a:extLst>
          </p:cNvPr>
          <p:cNvSpPr>
            <a:spLocks noChangeArrowheads="1"/>
          </p:cNvSpPr>
          <p:nvPr/>
        </p:nvSpPr>
        <p:spPr bwMode="auto">
          <a:xfrm>
            <a:off x="3711575" y="1989138"/>
            <a:ext cx="7985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a:solidFill>
                  <a:srgbClr val="2A2A39"/>
                </a:solidFill>
              </a:rPr>
              <a:t>求和！</a:t>
            </a:r>
          </a:p>
        </p:txBody>
      </p:sp>
      <p:sp>
        <p:nvSpPr>
          <p:cNvPr id="29716" name="Line 52">
            <a:extLst>
              <a:ext uri="{FF2B5EF4-FFF2-40B4-BE49-F238E27FC236}">
                <a16:creationId xmlns:a16="http://schemas.microsoft.com/office/drawing/2014/main" id="{CFC2EC4C-02AE-DFAD-67A8-8574B11D2C9C}"/>
              </a:ext>
            </a:extLst>
          </p:cNvPr>
          <p:cNvSpPr>
            <a:spLocks noChangeShapeType="1"/>
          </p:cNvSpPr>
          <p:nvPr/>
        </p:nvSpPr>
        <p:spPr bwMode="auto">
          <a:xfrm>
            <a:off x="3573463" y="2276475"/>
            <a:ext cx="1044575"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7" name="Rectangle 51">
            <a:extLst>
              <a:ext uri="{FF2B5EF4-FFF2-40B4-BE49-F238E27FC236}">
                <a16:creationId xmlns:a16="http://schemas.microsoft.com/office/drawing/2014/main" id="{62D43DE3-47DD-7D11-9CD7-ECBB493D0B00}"/>
              </a:ext>
            </a:extLst>
          </p:cNvPr>
          <p:cNvSpPr>
            <a:spLocks noChangeArrowheads="1"/>
          </p:cNvSpPr>
          <p:nvPr/>
        </p:nvSpPr>
        <p:spPr bwMode="auto">
          <a:xfrm>
            <a:off x="295275" y="2736850"/>
            <a:ext cx="59039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buFont typeface="Arial" panose="020B0604020202020204" pitchFamily="34" charset="0"/>
              <a:buChar char="•"/>
            </a:pPr>
            <a:r>
              <a:rPr lang="zh-CN" altLang="en-US" sz="1800" b="0">
                <a:solidFill>
                  <a:srgbClr val="2A2A39"/>
                </a:solidFill>
                <a:ea typeface="黑体" panose="02010609060101010101" pitchFamily="49" charset="-122"/>
              </a:rPr>
              <a:t>找出每个部门的平均工资</a:t>
            </a:r>
          </a:p>
          <a:p>
            <a:pPr eaLnBrk="0" hangingPunct="0"/>
            <a:r>
              <a:rPr lang="zh-CN" altLang="en-US" sz="2000" i="1">
                <a:solidFill>
                  <a:srgbClr val="008000"/>
                </a:solidFill>
              </a:rPr>
              <a:t>              </a:t>
            </a:r>
            <a:r>
              <a:rPr lang="en-US" altLang="zh-CN" sz="2000" i="1" baseline="-25000">
                <a:solidFill>
                  <a:srgbClr val="008000"/>
                </a:solidFill>
              </a:rPr>
              <a:t>dept_name</a:t>
            </a:r>
            <a:r>
              <a:rPr lang="en-US" altLang="zh-CN">
                <a:solidFill>
                  <a:srgbClr val="008000"/>
                </a:solidFill>
              </a:rPr>
              <a:t> </a:t>
            </a:r>
            <a:r>
              <a:rPr lang="en-US" altLang="zh-CN" sz="1800" b="0" i="1">
                <a:solidFill>
                  <a:srgbClr val="008000"/>
                </a:solidFill>
                <a:sym typeface="Symbol" panose="05050102010706020507" pitchFamily="18" charset="2"/>
              </a:rPr>
              <a:t>g</a:t>
            </a:r>
            <a:r>
              <a:rPr lang="en-US" altLang="zh-CN" sz="2000" baseline="-25000">
                <a:solidFill>
                  <a:srgbClr val="008000"/>
                </a:solidFill>
                <a:sym typeface="Symbol" panose="05050102010706020507" pitchFamily="18" charset="2"/>
              </a:rPr>
              <a:t>avg(</a:t>
            </a:r>
            <a:r>
              <a:rPr lang="en-US" altLang="zh-CN" sz="2000" i="1" baseline="-25000">
                <a:solidFill>
                  <a:srgbClr val="008000"/>
                </a:solidFill>
                <a:sym typeface="Symbol" panose="05050102010706020507" pitchFamily="18" charset="2"/>
              </a:rPr>
              <a:t>salary</a:t>
            </a:r>
            <a:r>
              <a:rPr lang="en-US" altLang="zh-CN" sz="2000" baseline="-25000">
                <a:solidFill>
                  <a:srgbClr val="008000"/>
                </a:solidFill>
                <a:sym typeface="Symbol" panose="05050102010706020507" pitchFamily="18" charset="2"/>
              </a:rPr>
              <a:t>)</a:t>
            </a:r>
            <a:r>
              <a:rPr lang="en-US" altLang="zh-CN">
                <a:solidFill>
                  <a:srgbClr val="008000"/>
                </a:solidFill>
                <a:sym typeface="Symbol" panose="05050102010706020507" pitchFamily="18" charset="2"/>
              </a:rPr>
              <a:t> (</a:t>
            </a:r>
            <a:r>
              <a:rPr lang="en-US" altLang="zh-CN" i="1">
                <a:solidFill>
                  <a:srgbClr val="008000"/>
                </a:solidFill>
                <a:sym typeface="Symbol" panose="05050102010706020507" pitchFamily="18" charset="2"/>
              </a:rPr>
              <a:t>instructor</a:t>
            </a:r>
            <a:r>
              <a:rPr lang="en-US" altLang="zh-CN">
                <a:solidFill>
                  <a:srgbClr val="008000"/>
                </a:solidFill>
                <a:sym typeface="Symbol" panose="05050102010706020507" pitchFamily="18" charset="2"/>
              </a:rPr>
              <a:t>)</a:t>
            </a:r>
            <a:endParaRPr lang="en-US" altLang="zh-CN">
              <a:solidFill>
                <a:srgbClr val="008000"/>
              </a:solidFill>
            </a:endParaRPr>
          </a:p>
          <a:p>
            <a:pPr algn="ctr" eaLnBrk="0" hangingPunct="0">
              <a:spcBef>
                <a:spcPct val="20000"/>
              </a:spcBef>
            </a:pPr>
            <a:endParaRPr lang="zh-CN" altLang="en-US">
              <a:solidFill>
                <a:srgbClr val="2A2A39"/>
              </a:solidFill>
            </a:endParaRPr>
          </a:p>
        </p:txBody>
      </p:sp>
      <p:sp>
        <p:nvSpPr>
          <p:cNvPr id="96301" name="Rectangle 45">
            <a:extLst>
              <a:ext uri="{FF2B5EF4-FFF2-40B4-BE49-F238E27FC236}">
                <a16:creationId xmlns:a16="http://schemas.microsoft.com/office/drawing/2014/main" id="{5E205193-2E1F-4549-DA08-733A95D90EE7}"/>
              </a:ext>
            </a:extLst>
          </p:cNvPr>
          <p:cNvSpPr>
            <a:spLocks noChangeArrowheads="1"/>
          </p:cNvSpPr>
          <p:nvPr/>
        </p:nvSpPr>
        <p:spPr bwMode="auto">
          <a:xfrm>
            <a:off x="3602038" y="4356100"/>
            <a:ext cx="16176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a:solidFill>
                  <a:srgbClr val="2A2A39"/>
                </a:solidFill>
              </a:rPr>
              <a:t>分组求平均值！</a:t>
            </a:r>
          </a:p>
        </p:txBody>
      </p:sp>
      <p:pic>
        <p:nvPicPr>
          <p:cNvPr id="29719" name="Picture 49" descr="3">
            <a:extLst>
              <a:ext uri="{FF2B5EF4-FFF2-40B4-BE49-F238E27FC236}">
                <a16:creationId xmlns:a16="http://schemas.microsoft.com/office/drawing/2014/main" id="{4047402B-B8CC-6654-3C15-26A90DF99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825" y="2840038"/>
            <a:ext cx="2767013"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50" descr="3">
            <a:extLst>
              <a:ext uri="{FF2B5EF4-FFF2-40B4-BE49-F238E27FC236}">
                <a16:creationId xmlns:a16="http://schemas.microsoft.com/office/drawing/2014/main" id="{0B895A6D-3366-ED13-1D3F-210EF5356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300" y="3455988"/>
            <a:ext cx="1581150"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1" name="Line 53">
            <a:extLst>
              <a:ext uri="{FF2B5EF4-FFF2-40B4-BE49-F238E27FC236}">
                <a16:creationId xmlns:a16="http://schemas.microsoft.com/office/drawing/2014/main" id="{77E3CE61-D453-9E11-29DB-FB760EA3818F}"/>
              </a:ext>
            </a:extLst>
          </p:cNvPr>
          <p:cNvSpPr>
            <a:spLocks noChangeShapeType="1"/>
          </p:cNvSpPr>
          <p:nvPr/>
        </p:nvSpPr>
        <p:spPr bwMode="auto">
          <a:xfrm flipH="1">
            <a:off x="3492500" y="4645025"/>
            <a:ext cx="1619250"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2" name="Rectangle 55">
            <a:extLst>
              <a:ext uri="{FF2B5EF4-FFF2-40B4-BE49-F238E27FC236}">
                <a16:creationId xmlns:a16="http://schemas.microsoft.com/office/drawing/2014/main" id="{54F5D25E-4D8B-6FDE-FAA6-CF3ABA3D2803}"/>
              </a:ext>
            </a:extLst>
          </p:cNvPr>
          <p:cNvSpPr>
            <a:spLocks noChangeArrowheads="1"/>
          </p:cNvSpPr>
          <p:nvPr/>
        </p:nvSpPr>
        <p:spPr bwMode="auto">
          <a:xfrm>
            <a:off x="1579563" y="5913438"/>
            <a:ext cx="6654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2000" i="1" baseline="-25000"/>
              <a:t>dept_name</a:t>
            </a:r>
            <a:r>
              <a:rPr lang="en-US" altLang="zh-CN" sz="1800"/>
              <a:t> </a:t>
            </a:r>
            <a:r>
              <a:rPr lang="en-US" altLang="zh-CN" sz="1800" i="1">
                <a:sym typeface="Symbol" panose="05050102010706020507" pitchFamily="18" charset="2"/>
              </a:rPr>
              <a:t>g</a:t>
            </a:r>
            <a:r>
              <a:rPr lang="en-US" altLang="zh-CN" sz="2000" i="1" baseline="-25000">
                <a:sym typeface="Symbol" panose="05050102010706020507" pitchFamily="18" charset="2"/>
              </a:rPr>
              <a:t>avg(salary) </a:t>
            </a:r>
            <a:r>
              <a:rPr lang="en-US" altLang="zh-CN" sz="2000" i="1" baseline="-25000">
                <a:solidFill>
                  <a:srgbClr val="FF0000"/>
                </a:solidFill>
                <a:sym typeface="Symbol" panose="05050102010706020507" pitchFamily="18" charset="2"/>
              </a:rPr>
              <a:t>as avg_sal</a:t>
            </a:r>
            <a:r>
              <a:rPr lang="en-US" altLang="zh-CN" sz="2000" i="1" baseline="-25000">
                <a:sym typeface="Symbol" panose="05050102010706020507" pitchFamily="18" charset="2"/>
              </a:rPr>
              <a:t> </a:t>
            </a:r>
            <a:r>
              <a:rPr lang="en-US" altLang="zh-CN" sz="1800">
                <a:sym typeface="Symbol" panose="05050102010706020507" pitchFamily="18" charset="2"/>
              </a:rPr>
              <a:t>(</a:t>
            </a:r>
            <a:r>
              <a:rPr lang="en-US" altLang="zh-CN" i="1">
                <a:sym typeface="Symbol" panose="05050102010706020507" pitchFamily="18" charset="2"/>
              </a:rPr>
              <a:t>instructor</a:t>
            </a:r>
            <a:r>
              <a:rPr lang="en-US" altLang="zh-CN" sz="1800">
                <a:sym typeface="Symbol" panose="05050102010706020507" pitchFamily="18" charset="2"/>
              </a:rPr>
              <a:t>)</a:t>
            </a:r>
          </a:p>
        </p:txBody>
      </p:sp>
      <p:sp>
        <p:nvSpPr>
          <p:cNvPr id="29723" name="矩形 1">
            <a:extLst>
              <a:ext uri="{FF2B5EF4-FFF2-40B4-BE49-F238E27FC236}">
                <a16:creationId xmlns:a16="http://schemas.microsoft.com/office/drawing/2014/main" id="{B900B4AE-C080-DC7A-94F6-7E639FB53C91}"/>
              </a:ext>
            </a:extLst>
          </p:cNvPr>
          <p:cNvSpPr>
            <a:spLocks noChangeArrowheads="1"/>
          </p:cNvSpPr>
          <p:nvPr/>
        </p:nvSpPr>
        <p:spPr bwMode="auto">
          <a:xfrm>
            <a:off x="298450" y="6223000"/>
            <a:ext cx="20320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a:solidFill>
                  <a:schemeClr val="tx1"/>
                </a:solidFill>
                <a:latin typeface="黑体" panose="02010609060101010101" pitchFamily="49" charset="-122"/>
                <a:ea typeface="黑体" panose="02010609060101010101" pitchFamily="49" charset="-122"/>
              </a:rPr>
              <a:t>(</a:t>
            </a:r>
            <a:r>
              <a:rPr lang="zh-CN" altLang="en-US">
                <a:solidFill>
                  <a:schemeClr val="tx1"/>
                </a:solidFill>
                <a:latin typeface="黑体" panose="02010609060101010101" pitchFamily="49" charset="-122"/>
                <a:ea typeface="黑体" panose="02010609060101010101" pitchFamily="49" charset="-122"/>
              </a:rPr>
              <a:t>形式化定义见下页</a:t>
            </a:r>
            <a:r>
              <a:rPr lang="en-US" altLang="zh-CN">
                <a:solidFill>
                  <a:schemeClr val="tx1"/>
                </a:solidFill>
                <a:latin typeface="黑体" panose="02010609060101010101" pitchFamily="49" charset="-122"/>
                <a:ea typeface="黑体" panose="02010609060101010101" pitchFamily="49" charset="-122"/>
              </a:rPr>
              <a:t>)</a:t>
            </a:r>
            <a:endParaRPr lang="zh-CN" altLang="en-US"/>
          </a:p>
        </p:txBody>
      </p:sp>
      <p:sp>
        <p:nvSpPr>
          <p:cNvPr id="29724" name="矩形 2">
            <a:extLst>
              <a:ext uri="{FF2B5EF4-FFF2-40B4-BE49-F238E27FC236}">
                <a16:creationId xmlns:a16="http://schemas.microsoft.com/office/drawing/2014/main" id="{5D62D531-A837-1302-E966-4FD879234BD4}"/>
              </a:ext>
            </a:extLst>
          </p:cNvPr>
          <p:cNvSpPr>
            <a:spLocks noChangeArrowheads="1"/>
          </p:cNvSpPr>
          <p:nvPr/>
        </p:nvSpPr>
        <p:spPr bwMode="auto">
          <a:xfrm>
            <a:off x="7634288" y="1501775"/>
            <a:ext cx="88265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076325" algn="l"/>
                <a:tab pos="6457950" algn="ctr"/>
              </a:tabLst>
              <a:defRPr sz="1600" b="1">
                <a:solidFill>
                  <a:srgbClr val="428E5B"/>
                </a:solidFill>
                <a:latin typeface="Tahoma" panose="020B0604030504040204" pitchFamily="34" charset="0"/>
                <a:ea typeface="宋体" panose="02010600030101010101" pitchFamily="2" charset="-122"/>
              </a:defRPr>
            </a:lvl1pPr>
            <a:lvl2pPr>
              <a:tabLst>
                <a:tab pos="1076325" algn="l"/>
                <a:tab pos="6457950" algn="ctr"/>
              </a:tabLst>
              <a:defRPr sz="1600" b="1">
                <a:solidFill>
                  <a:srgbClr val="428E5B"/>
                </a:solidFill>
                <a:latin typeface="Tahoma" panose="020B0604030504040204" pitchFamily="34" charset="0"/>
                <a:ea typeface="宋体" panose="02010600030101010101" pitchFamily="2" charset="-122"/>
              </a:defRPr>
            </a:lvl2pPr>
            <a:lvl3pPr>
              <a:tabLst>
                <a:tab pos="1076325" algn="l"/>
                <a:tab pos="6457950" algn="ctr"/>
              </a:tabLst>
              <a:defRPr sz="1600" b="1">
                <a:solidFill>
                  <a:srgbClr val="428E5B"/>
                </a:solidFill>
                <a:latin typeface="Tahoma" panose="020B0604030504040204" pitchFamily="34" charset="0"/>
                <a:ea typeface="宋体" panose="02010600030101010101" pitchFamily="2" charset="-122"/>
              </a:defRPr>
            </a:lvl3pPr>
            <a:lvl4pPr>
              <a:tabLst>
                <a:tab pos="1076325" algn="l"/>
                <a:tab pos="6457950" algn="ctr"/>
              </a:tabLst>
              <a:defRPr sz="1600" b="1">
                <a:solidFill>
                  <a:srgbClr val="428E5B"/>
                </a:solidFill>
                <a:latin typeface="Tahoma" panose="020B0604030504040204" pitchFamily="34" charset="0"/>
                <a:ea typeface="宋体" panose="02010600030101010101" pitchFamily="2" charset="-122"/>
              </a:defRPr>
            </a:lvl4pPr>
            <a:lvl5pPr>
              <a:tabLst>
                <a:tab pos="1076325" algn="l"/>
                <a:tab pos="6457950" algn="ctr"/>
              </a:tabLst>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tabLst>
                <a:tab pos="1076325" algn="l"/>
                <a:tab pos="6457950" algn="ctr"/>
              </a:tabLs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tabLst>
                <a:tab pos="1076325" algn="l"/>
                <a:tab pos="6457950" algn="ctr"/>
              </a:tabLs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tabLst>
                <a:tab pos="1076325" algn="l"/>
                <a:tab pos="6457950" algn="ctr"/>
              </a:tabLs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tabLst>
                <a:tab pos="1076325" algn="l"/>
                <a:tab pos="6457950" algn="ctr"/>
              </a:tabLst>
              <a:defRPr sz="1600" b="1">
                <a:solidFill>
                  <a:srgbClr val="428E5B"/>
                </a:solidFill>
                <a:latin typeface="Tahoma" panose="020B0604030504040204" pitchFamily="34" charset="0"/>
                <a:ea typeface="宋体" panose="02010600030101010101" pitchFamily="2" charset="-122"/>
              </a:defRPr>
            </a:lvl9pPr>
          </a:lstStyle>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avg</a:t>
            </a:r>
          </a:p>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Min</a:t>
            </a:r>
          </a:p>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Max</a:t>
            </a:r>
          </a:p>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sum</a:t>
            </a:r>
          </a:p>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count</a:t>
            </a:r>
            <a:endParaRPr lang="zh-CN" altLang="en-US" sz="2000">
              <a:solidFill>
                <a:srgbClr val="0000FF"/>
              </a:solidFill>
            </a:endParaRPr>
          </a:p>
        </p:txBody>
      </p:sp>
      <p:sp>
        <p:nvSpPr>
          <p:cNvPr id="29725" name="矩形 2">
            <a:extLst>
              <a:ext uri="{FF2B5EF4-FFF2-40B4-BE49-F238E27FC236}">
                <a16:creationId xmlns:a16="http://schemas.microsoft.com/office/drawing/2014/main" id="{6CBD7A06-A574-39C0-C887-7A43C3E461B6}"/>
              </a:ext>
            </a:extLst>
          </p:cNvPr>
          <p:cNvSpPr>
            <a:spLocks noChangeArrowheads="1"/>
          </p:cNvSpPr>
          <p:nvPr/>
        </p:nvSpPr>
        <p:spPr bwMode="auto">
          <a:xfrm>
            <a:off x="7653338" y="5357813"/>
            <a:ext cx="7096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3195638" algn="ctr"/>
              </a:tabLst>
              <a:defRPr sz="1600" b="1">
                <a:solidFill>
                  <a:srgbClr val="428E5B"/>
                </a:solidFill>
                <a:latin typeface="Tahoma" panose="020B0604030504040204" pitchFamily="34" charset="0"/>
                <a:ea typeface="宋体" panose="02010600030101010101" pitchFamily="2" charset="-122"/>
              </a:defRPr>
            </a:lvl1pPr>
            <a:lvl2pPr>
              <a:tabLst>
                <a:tab pos="3195638" algn="ctr"/>
              </a:tabLst>
              <a:defRPr sz="1600" b="1">
                <a:solidFill>
                  <a:srgbClr val="428E5B"/>
                </a:solidFill>
                <a:latin typeface="Tahoma" panose="020B0604030504040204" pitchFamily="34" charset="0"/>
                <a:ea typeface="宋体" panose="02010600030101010101" pitchFamily="2" charset="-122"/>
              </a:defRPr>
            </a:lvl2pPr>
            <a:lvl3pPr>
              <a:tabLst>
                <a:tab pos="3195638" algn="ctr"/>
              </a:tabLst>
              <a:defRPr sz="1600" b="1">
                <a:solidFill>
                  <a:srgbClr val="428E5B"/>
                </a:solidFill>
                <a:latin typeface="Tahoma" panose="020B0604030504040204" pitchFamily="34" charset="0"/>
                <a:ea typeface="宋体" panose="02010600030101010101" pitchFamily="2" charset="-122"/>
              </a:defRPr>
            </a:lvl3pPr>
            <a:lvl4pPr>
              <a:tabLst>
                <a:tab pos="3195638" algn="ctr"/>
              </a:tabLst>
              <a:defRPr sz="1600" b="1">
                <a:solidFill>
                  <a:srgbClr val="428E5B"/>
                </a:solidFill>
                <a:latin typeface="Tahoma" panose="020B0604030504040204" pitchFamily="34" charset="0"/>
                <a:ea typeface="宋体" panose="02010600030101010101" pitchFamily="2" charset="-122"/>
              </a:defRPr>
            </a:lvl4pPr>
            <a:lvl5pPr>
              <a:tabLst>
                <a:tab pos="3195638" algn="ctr"/>
              </a:tabLst>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tabLst>
                <a:tab pos="3195638" algn="ctr"/>
              </a:tabLs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tabLst>
                <a:tab pos="3195638" algn="ctr"/>
              </a:tabLs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tabLst>
                <a:tab pos="3195638" algn="ctr"/>
              </a:tabLs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tabLst>
                <a:tab pos="3195638" algn="ctr"/>
              </a:tabLs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5000"/>
              </a:spcBef>
            </a:pPr>
            <a:r>
              <a:rPr lang="zh-CN" altLang="en-US">
                <a:solidFill>
                  <a:srgbClr val="2A2A39"/>
                </a:solidFill>
                <a:latin typeface="Times New Roman" panose="02020603050405020304" pitchFamily="18" charset="0"/>
                <a:ea typeface="黑体" panose="02010609060101010101" pitchFamily="49" charset="-122"/>
              </a:rPr>
              <a:t>案例</a:t>
            </a:r>
            <a:r>
              <a:rPr lang="zh-CN" altLang="zh-CN">
                <a:solidFill>
                  <a:srgbClr val="2A2A39"/>
                </a:solidFill>
                <a:latin typeface="Times New Roman" panose="02020603050405020304" pitchFamily="18" charset="0"/>
                <a:ea typeface="黑体" panose="02010609060101010101" pitchFamily="49" charset="-122"/>
              </a:rPr>
              <a:t>8</a:t>
            </a:r>
            <a:endParaRPr lang="zh-CN" altLang="en-US">
              <a:solidFill>
                <a:srgbClr val="2A2A39"/>
              </a:solidFill>
              <a:latin typeface="Times New Roman" panose="02020603050405020304" pitchFamily="18" charset="0"/>
              <a:ea typeface="黑体" panose="02010609060101010101" pitchFamily="49" charset="-122"/>
            </a:endParaRPr>
          </a:p>
        </p:txBody>
      </p:sp>
      <p:sp>
        <p:nvSpPr>
          <p:cNvPr id="29726" name="矩形 1">
            <a:extLst>
              <a:ext uri="{FF2B5EF4-FFF2-40B4-BE49-F238E27FC236}">
                <a16:creationId xmlns:a16="http://schemas.microsoft.com/office/drawing/2014/main" id="{548D881C-B6CE-5410-34C9-6A8C057BD6BE}"/>
              </a:ext>
            </a:extLst>
          </p:cNvPr>
          <p:cNvSpPr>
            <a:spLocks noChangeArrowheads="1"/>
          </p:cNvSpPr>
          <p:nvPr/>
        </p:nvSpPr>
        <p:spPr bwMode="auto">
          <a:xfrm>
            <a:off x="2520950" y="3529013"/>
            <a:ext cx="5715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lnSpc>
                <a:spcPct val="80000"/>
              </a:lnSpc>
              <a:spcBef>
                <a:spcPct val="20000"/>
              </a:spcBef>
            </a:pPr>
            <a:endParaRPr lang="zh-CN" altLang="en-US"/>
          </a:p>
        </p:txBody>
      </p:sp>
      <p:sp>
        <p:nvSpPr>
          <p:cNvPr id="29727" name="矩形 2">
            <a:extLst>
              <a:ext uri="{FF2B5EF4-FFF2-40B4-BE49-F238E27FC236}">
                <a16:creationId xmlns:a16="http://schemas.microsoft.com/office/drawing/2014/main" id="{06CECEBD-48A4-9D8E-405D-DC349DEC4FC7}"/>
              </a:ext>
            </a:extLst>
          </p:cNvPr>
          <p:cNvSpPr>
            <a:spLocks noChangeArrowheads="1"/>
          </p:cNvSpPr>
          <p:nvPr/>
        </p:nvSpPr>
        <p:spPr bwMode="auto">
          <a:xfrm>
            <a:off x="2490788" y="3522663"/>
            <a:ext cx="587375" cy="1793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lnSpc>
                <a:spcPct val="80000"/>
              </a:lnSpc>
              <a:spcBef>
                <a:spcPct val="20000"/>
              </a:spcBef>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300"/>
                                        </p:tgtEl>
                                        <p:attrNameLst>
                                          <p:attrName>style.visibility</p:attrName>
                                        </p:attrNameLst>
                                      </p:cBhvr>
                                      <p:to>
                                        <p:strVal val="visible"/>
                                      </p:to>
                                    </p:set>
                                    <p:animEffect transition="in" filter="blinds(horizontal)">
                                      <p:cBhvr>
                                        <p:cTn id="7" dur="500"/>
                                        <p:tgtEl>
                                          <p:spTgt spid="96300"/>
                                        </p:tgtEl>
                                      </p:cBhvr>
                                    </p:animEffect>
                                  </p:childTnLst>
                                </p:cTn>
                              </p:par>
                              <p:par>
                                <p:cTn id="8" presetID="3" presetClass="entr" presetSubtype="10" fill="hold" nodeType="withEffect">
                                  <p:stCondLst>
                                    <p:cond delay="0"/>
                                  </p:stCondLst>
                                  <p:childTnLst>
                                    <p:set>
                                      <p:cBhvr>
                                        <p:cTn id="9" dur="1" fill="hold">
                                          <p:stCondLst>
                                            <p:cond delay="0"/>
                                          </p:stCondLst>
                                        </p:cTn>
                                        <p:tgtEl>
                                          <p:spTgt spid="96301"/>
                                        </p:tgtEl>
                                        <p:attrNameLst>
                                          <p:attrName>style.visibility</p:attrName>
                                        </p:attrNameLst>
                                      </p:cBhvr>
                                      <p:to>
                                        <p:strVal val="visible"/>
                                      </p:to>
                                    </p:set>
                                    <p:animEffect transition="in" filter="blinds(horizontal)">
                                      <p:cBhvr>
                                        <p:cTn id="10" dur="500"/>
                                        <p:tgtEl>
                                          <p:spTgt spid="96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00" grpId="0"/>
      <p:bldP spid="9630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FEDEAF1E-D874-323C-27CE-CD18BD81B8CD}"/>
              </a:ext>
            </a:extLst>
          </p:cNvPr>
          <p:cNvSpPr>
            <a:spLocks noGrp="1" noChangeArrowheads="1"/>
          </p:cNvSpPr>
          <p:nvPr>
            <p:ph type="title"/>
          </p:nvPr>
        </p:nvSpPr>
        <p:spPr>
          <a:xfrm>
            <a:off x="430213" y="114300"/>
            <a:ext cx="7772400" cy="506413"/>
          </a:xfrm>
        </p:spPr>
        <p:txBody>
          <a:bodyPr/>
          <a:lstStyle/>
          <a:p>
            <a:pPr algn="l"/>
            <a:r>
              <a:rPr lang="zh-CN" altLang="en-US" sz="3200" b="1">
                <a:latin typeface="黑体" panose="02010609060101010101" pitchFamily="49" charset="-122"/>
                <a:ea typeface="黑体" panose="02010609060101010101" pitchFamily="49" charset="-122"/>
              </a:rPr>
              <a:t>二 基本</a:t>
            </a:r>
            <a:r>
              <a:rPr lang="en-US" altLang="zh-CN" sz="3200" b="1">
                <a:latin typeface="黑体" panose="02010609060101010101" pitchFamily="49" charset="-122"/>
                <a:ea typeface="黑体" panose="02010609060101010101" pitchFamily="49" charset="-122"/>
              </a:rPr>
              <a:t>E-R</a:t>
            </a:r>
            <a:r>
              <a:rPr lang="zh-CN" altLang="en-US" sz="3200" b="1">
                <a:latin typeface="黑体" panose="02010609060101010101" pitchFamily="49" charset="-122"/>
                <a:ea typeface="黑体" panose="02010609060101010101" pitchFamily="49" charset="-122"/>
              </a:rPr>
              <a:t>图到关系模式的转换</a:t>
            </a:r>
            <a:endParaRPr lang="en-US" altLang="zh-CN" sz="3200" b="1">
              <a:latin typeface="黑体" panose="02010609060101010101" pitchFamily="49" charset="-122"/>
              <a:ea typeface="黑体" panose="02010609060101010101" pitchFamily="49" charset="-122"/>
            </a:endParaRPr>
          </a:p>
        </p:txBody>
      </p:sp>
      <p:sp>
        <p:nvSpPr>
          <p:cNvPr id="31746" name="Rectangle 83">
            <a:extLst>
              <a:ext uri="{FF2B5EF4-FFF2-40B4-BE49-F238E27FC236}">
                <a16:creationId xmlns:a16="http://schemas.microsoft.com/office/drawing/2014/main" id="{E597CEB7-767B-AEF1-F8F2-7F23F0E2CA77}"/>
              </a:ext>
            </a:extLst>
          </p:cNvPr>
          <p:cNvSpPr>
            <a:spLocks noChangeArrowheads="1"/>
          </p:cNvSpPr>
          <p:nvPr/>
        </p:nvSpPr>
        <p:spPr bwMode="auto">
          <a:xfrm>
            <a:off x="1195388" y="1174750"/>
            <a:ext cx="52895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zh-CN" sz="2800">
                <a:solidFill>
                  <a:schemeClr val="tx2"/>
                </a:solidFill>
                <a:latin typeface="黑体" panose="02010609060101010101" pitchFamily="49" charset="-122"/>
                <a:ea typeface="黑体" panose="02010609060101010101" pitchFamily="49" charset="-122"/>
              </a:rPr>
              <a:t>2</a:t>
            </a:r>
            <a:r>
              <a:rPr lang="en-US" altLang="zh-CN" sz="2800">
                <a:solidFill>
                  <a:schemeClr val="tx2"/>
                </a:solidFill>
                <a:latin typeface="黑体" panose="02010609060101010101" pitchFamily="49" charset="-122"/>
                <a:ea typeface="黑体" panose="02010609060101010101" pitchFamily="49" charset="-122"/>
              </a:rPr>
              <a:t>.1 </a:t>
            </a:r>
            <a:r>
              <a:rPr lang="zh-CN" altLang="en-US" sz="2800">
                <a:solidFill>
                  <a:schemeClr val="tx2"/>
                </a:solidFill>
                <a:latin typeface="黑体" panose="02010609060101010101" pitchFamily="49" charset="-122"/>
                <a:ea typeface="黑体" panose="02010609060101010101" pitchFamily="49" charset="-122"/>
              </a:rPr>
              <a:t>关系数据库设计的起点</a:t>
            </a:r>
          </a:p>
        </p:txBody>
      </p:sp>
      <p:sp>
        <p:nvSpPr>
          <p:cNvPr id="31747" name="AutoShape 86">
            <a:hlinkClick r:id="" action="ppaction://hlinkshowjump?jump=nextslide" highlightClick="1"/>
            <a:extLst>
              <a:ext uri="{FF2B5EF4-FFF2-40B4-BE49-F238E27FC236}">
                <a16:creationId xmlns:a16="http://schemas.microsoft.com/office/drawing/2014/main" id="{DA854449-6043-8C61-94BF-ECFFA2070376}"/>
              </a:ext>
            </a:extLst>
          </p:cNvPr>
          <p:cNvSpPr>
            <a:spLocks noChangeArrowheads="1"/>
          </p:cNvSpPr>
          <p:nvPr/>
        </p:nvSpPr>
        <p:spPr bwMode="auto">
          <a:xfrm>
            <a:off x="3019425" y="6667500"/>
            <a:ext cx="215900" cy="190500"/>
          </a:xfrm>
          <a:prstGeom prst="actionButtonForwardNex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58" name="AutoShape 4">
            <a:extLst>
              <a:ext uri="{FF2B5EF4-FFF2-40B4-BE49-F238E27FC236}">
                <a16:creationId xmlns:a16="http://schemas.microsoft.com/office/drawing/2014/main" id="{D610F9B2-3497-C24E-E6B7-E16C75649E75}"/>
              </a:ext>
            </a:extLst>
          </p:cNvPr>
          <p:cNvSpPr>
            <a:spLocks noChangeArrowheads="1"/>
          </p:cNvSpPr>
          <p:nvPr/>
        </p:nvSpPr>
        <p:spPr bwMode="auto">
          <a:xfrm>
            <a:off x="6364288" y="1538288"/>
            <a:ext cx="2390775" cy="850900"/>
          </a:xfrm>
          <a:prstGeom prst="cloudCallout">
            <a:avLst>
              <a:gd name="adj1" fmla="val 50319"/>
              <a:gd name="adj2" fmla="val 55079"/>
            </a:avLst>
          </a:prstGeom>
          <a:solidFill>
            <a:schemeClr val="accent1"/>
          </a:solidFill>
          <a:ln w="9525">
            <a:solidFill>
              <a:schemeClr val="tx1"/>
            </a:solidFill>
            <a:round/>
            <a:headEnd/>
            <a:tailEnd/>
          </a:ln>
        </p:spPr>
        <p:txBody>
          <a:bodyPr lIns="0" tIns="0" rIns="0" bIns="0"/>
          <a:lstStyle/>
          <a:p>
            <a:pPr algn="ctr" eaLnBrk="0" hangingPunct="0">
              <a:lnSpc>
                <a:spcPct val="80000"/>
              </a:lnSpc>
              <a:spcBef>
                <a:spcPct val="20000"/>
              </a:spcBef>
            </a:pPr>
            <a:r>
              <a:rPr lang="zh-CN" altLang="en-US">
                <a:solidFill>
                  <a:schemeClr val="tx1"/>
                </a:solidFill>
              </a:rPr>
              <a:t>一个应用的关系模式集合应当如何得到？</a:t>
            </a:r>
          </a:p>
        </p:txBody>
      </p:sp>
      <p:sp>
        <p:nvSpPr>
          <p:cNvPr id="2" name="内容占位符 1">
            <a:extLst>
              <a:ext uri="{FF2B5EF4-FFF2-40B4-BE49-F238E27FC236}">
                <a16:creationId xmlns:a16="http://schemas.microsoft.com/office/drawing/2014/main" id="{189B6DE3-64ED-824E-FA37-C86C8E80FF5E}"/>
              </a:ext>
            </a:extLst>
          </p:cNvPr>
          <p:cNvSpPr>
            <a:spLocks noGrp="1" noChangeArrowheads="1"/>
          </p:cNvSpPr>
          <p:nvPr>
            <p:ph idx="1"/>
          </p:nvPr>
        </p:nvSpPr>
        <p:spPr/>
        <p:txBody>
          <a:bodyPr/>
          <a:lstStyle/>
          <a:p>
            <a:pPr marL="0" indent="0">
              <a:buFontTx/>
              <a:buNone/>
            </a:pPr>
            <a:r>
              <a:rPr lang="zh-CN" altLang="en-US" sz="2400"/>
              <a:t>三种可选方式：</a:t>
            </a:r>
            <a:endParaRPr lang="en-US" altLang="zh-CN" sz="2400"/>
          </a:p>
          <a:p>
            <a:pPr lvl="1"/>
            <a:r>
              <a:rPr lang="en-US" altLang="zh-CN" sz="2000"/>
              <a:t>1</a:t>
            </a:r>
            <a:r>
              <a:rPr lang="zh-CN" altLang="en-US" sz="2000"/>
              <a:t>）直接与用户交互，发现数据对象，形成关系模式集合</a:t>
            </a:r>
            <a:endParaRPr lang="en-US" altLang="zh-CN" sz="2000"/>
          </a:p>
          <a:p>
            <a:pPr lvl="1">
              <a:buFontTx/>
              <a:buNone/>
            </a:pPr>
            <a:r>
              <a:rPr lang="zh-CN" altLang="zh-CN" sz="2000"/>
              <a:t> </a:t>
            </a:r>
            <a:r>
              <a:rPr lang="zh-CN" altLang="en-US" sz="2000"/>
              <a:t> </a:t>
            </a:r>
            <a:r>
              <a:rPr lang="en-US" altLang="zh-CN" sz="2000">
                <a:solidFill>
                  <a:srgbClr val="0000FF"/>
                </a:solidFill>
              </a:rPr>
              <a:t>(</a:t>
            </a:r>
            <a:r>
              <a:rPr lang="zh-CN" altLang="en-US" sz="2000">
                <a:solidFill>
                  <a:srgbClr val="0000FF"/>
                </a:solidFill>
              </a:rPr>
              <a:t>适合于原型开发方法，但需与用户不断交互，工作量巨大</a:t>
            </a:r>
            <a:r>
              <a:rPr lang="en-US" altLang="zh-CN" sz="2000">
                <a:solidFill>
                  <a:srgbClr val="0000FF"/>
                </a:solidFill>
              </a:rPr>
              <a:t>)</a:t>
            </a:r>
          </a:p>
          <a:p>
            <a:pPr lvl="1"/>
            <a:r>
              <a:rPr lang="en-US" altLang="zh-CN" sz="2000"/>
              <a:t>2</a:t>
            </a:r>
            <a:r>
              <a:rPr lang="zh-CN" altLang="en-US" sz="2000"/>
              <a:t>）根据概念模型设计结果</a:t>
            </a:r>
            <a:r>
              <a:rPr lang="en-US" altLang="zh-CN" sz="2000"/>
              <a:t>(E-R</a:t>
            </a:r>
            <a:r>
              <a:rPr lang="zh-CN" altLang="en-US" sz="2000"/>
              <a:t>图</a:t>
            </a:r>
            <a:r>
              <a:rPr lang="en-US" altLang="zh-CN" sz="2000"/>
              <a:t>&amp;</a:t>
            </a:r>
            <a:r>
              <a:rPr lang="zh-CN" altLang="en-US" sz="2000"/>
              <a:t>数据字典</a:t>
            </a:r>
            <a:r>
              <a:rPr lang="en-US" altLang="zh-CN" sz="2000"/>
              <a:t>)</a:t>
            </a:r>
            <a:r>
              <a:rPr lang="zh-CN" altLang="en-US" sz="2000"/>
              <a:t>，形成关系模式集合</a:t>
            </a:r>
            <a:endParaRPr lang="en-US" altLang="zh-CN" sz="2000"/>
          </a:p>
          <a:p>
            <a:pPr lvl="1">
              <a:buFontTx/>
              <a:buNone/>
            </a:pPr>
            <a:r>
              <a:rPr lang="zh-CN" altLang="en-US" sz="2000"/>
              <a:t>  </a:t>
            </a:r>
            <a:r>
              <a:rPr lang="en-US" altLang="zh-CN" sz="2000">
                <a:solidFill>
                  <a:srgbClr val="0000FF"/>
                </a:solidFill>
              </a:rPr>
              <a:t>(</a:t>
            </a:r>
            <a:r>
              <a:rPr lang="zh-CN" altLang="en-US" sz="2000">
                <a:solidFill>
                  <a:srgbClr val="0000FF"/>
                </a:solidFill>
              </a:rPr>
              <a:t>方便且高效，避免与用户交互，适合与周期开发方法</a:t>
            </a:r>
            <a:r>
              <a:rPr lang="en-US" altLang="zh-CN" sz="2000">
                <a:solidFill>
                  <a:srgbClr val="0000FF"/>
                </a:solidFill>
              </a:rPr>
              <a:t>)</a:t>
            </a:r>
          </a:p>
          <a:p>
            <a:pPr lvl="1"/>
            <a:r>
              <a:rPr lang="en-US" altLang="zh-CN" sz="2000"/>
              <a:t>3</a:t>
            </a:r>
            <a:r>
              <a:rPr lang="zh-CN" altLang="en-US" sz="2000"/>
              <a:t>）根据面向对象方法的分析结果（</a:t>
            </a:r>
            <a:r>
              <a:rPr lang="en-US" altLang="zh-CN" sz="2000"/>
              <a:t>UML</a:t>
            </a:r>
            <a:r>
              <a:rPr lang="zh-CN" altLang="en-US" sz="2000"/>
              <a:t>类图），形成关系模式集合</a:t>
            </a:r>
            <a:endParaRPr lang="en-US" altLang="zh-CN" sz="2000"/>
          </a:p>
          <a:p>
            <a:pPr lvl="1">
              <a:buFontTx/>
              <a:buNone/>
            </a:pPr>
            <a:r>
              <a:rPr lang="en-US" altLang="zh-CN" sz="2000"/>
              <a:t> </a:t>
            </a:r>
            <a:r>
              <a:rPr lang="zh-CN" altLang="zh-CN" sz="2000">
                <a:solidFill>
                  <a:srgbClr val="0000FF"/>
                </a:solidFill>
              </a:rPr>
              <a:t>（</a:t>
            </a:r>
            <a:r>
              <a:rPr lang="zh-CN" altLang="en-US" sz="2000">
                <a:solidFill>
                  <a:srgbClr val="0000FF"/>
                </a:solidFill>
              </a:rPr>
              <a:t>优点类同上一方法）</a:t>
            </a:r>
            <a:endParaRPr lang="en-US" altLang="zh-CN" sz="2000">
              <a:solidFill>
                <a:srgbClr val="0000FF"/>
              </a:solidFill>
            </a:endParaRPr>
          </a:p>
          <a:p>
            <a:pPr marL="0" indent="0" algn="ctr">
              <a:buFontTx/>
              <a:buNone/>
            </a:pPr>
            <a:r>
              <a:rPr lang="en-US" altLang="zh-CN" sz="2000">
                <a:solidFill>
                  <a:srgbClr val="FF0000"/>
                </a:solidFill>
              </a:rPr>
              <a:t>(</a:t>
            </a:r>
            <a:r>
              <a:rPr lang="zh-CN" altLang="en-US" sz="2000">
                <a:solidFill>
                  <a:srgbClr val="FF0000"/>
                </a:solidFill>
              </a:rPr>
              <a:t>下面主要介绍第</a:t>
            </a:r>
            <a:r>
              <a:rPr lang="en-US" altLang="zh-CN" sz="2000">
                <a:solidFill>
                  <a:srgbClr val="FF0000"/>
                </a:solidFill>
              </a:rPr>
              <a:t>2</a:t>
            </a:r>
            <a:r>
              <a:rPr lang="zh-CN" altLang="en-US" sz="2000">
                <a:solidFill>
                  <a:srgbClr val="FF0000"/>
                </a:solidFill>
              </a:rPr>
              <a:t>种方法，从</a:t>
            </a:r>
            <a:r>
              <a:rPr lang="en-US" altLang="zh-CN" sz="2000">
                <a:solidFill>
                  <a:srgbClr val="FF0000"/>
                </a:solidFill>
              </a:rPr>
              <a:t>E</a:t>
            </a:r>
            <a:r>
              <a:rPr lang="zh-CN" altLang="en-US" sz="2000">
                <a:solidFill>
                  <a:srgbClr val="FF0000"/>
                </a:solidFill>
              </a:rPr>
              <a:t>-</a:t>
            </a:r>
            <a:r>
              <a:rPr lang="en-US" altLang="zh-CN" sz="2000">
                <a:solidFill>
                  <a:srgbClr val="FF0000"/>
                </a:solidFill>
              </a:rPr>
              <a:t>R</a:t>
            </a:r>
            <a:r>
              <a:rPr lang="zh-CN" altLang="en-US" sz="2000">
                <a:solidFill>
                  <a:srgbClr val="FF0000"/>
                </a:solidFill>
              </a:rPr>
              <a:t>图转换得当关系模式</a:t>
            </a:r>
            <a:r>
              <a:rPr lang="en-US" altLang="zh-CN" sz="20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linds(horizontal)">
                                      <p:cBhvr>
                                        <p:cTn id="13" dur="500"/>
                                        <p:tgtEl>
                                          <p:spTgt spid="2">
                                            <p:txEl>
                                              <p:pRg st="0" end="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blinds(horizontal)">
                                      <p:cBhvr>
                                        <p:cTn id="16" dur="500"/>
                                        <p:tgtEl>
                                          <p:spTgt spid="2">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blinds(horizontal)">
                                      <p:cBhvr>
                                        <p:cTn id="19" dur="500"/>
                                        <p:tgtEl>
                                          <p:spTgt spid="2">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blinds(horizontal)">
                                      <p:cBhvr>
                                        <p:cTn id="24" dur="500"/>
                                        <p:tgtEl>
                                          <p:spTgt spid="2">
                                            <p:txEl>
                                              <p:pRg st="3" end="3"/>
                                            </p:txEl>
                                          </p:spTgt>
                                        </p:tgtEl>
                                      </p:cBhvr>
                                    </p:animEffect>
                                  </p:childTnLst>
                                </p:cTn>
                              </p:par>
                            </p:childTnLst>
                          </p:cTn>
                        </p:par>
                        <p:par>
                          <p:cTn id="25" fill="hold" nodeType="afterGroup">
                            <p:stCondLst>
                              <p:cond delay="500"/>
                            </p:stCondLst>
                            <p:childTnLst>
                              <p:par>
                                <p:cTn id="26" presetID="3" presetClass="entr" presetSubtype="10" fill="hold" nodeType="after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blinds(horizontal)">
                                      <p:cBhvr>
                                        <p:cTn id="28" dur="500"/>
                                        <p:tgtEl>
                                          <p:spTgt spid="2">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blinds(horizontal)">
                                      <p:cBhvr>
                                        <p:cTn id="33" dur="500"/>
                                        <p:tgtEl>
                                          <p:spTgt spid="2">
                                            <p:txEl>
                                              <p:pRg st="5" end="5"/>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blinds(horizontal)">
                                      <p:cBhvr>
                                        <p:cTn id="36" dur="500"/>
                                        <p:tgtEl>
                                          <p:spTgt spid="2">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blinds(horizontal)">
                                      <p:cBhvr>
                                        <p:cTn id="4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p>
        </p:txBody>
      </p:sp>
      <p:sp>
        <p:nvSpPr>
          <p:cNvPr id="32770" name="Rectangle 2"/>
          <p:cNvSpPr>
            <a:spLocks noGrp="1" noChangeArrowheads="1"/>
          </p:cNvSpPr>
          <p:nvPr>
            <p:ph type="title"/>
          </p:nvPr>
        </p:nvSpPr>
        <p:spPr/>
        <p:txBody>
          <a:bodyPr/>
          <a:lstStyle/>
          <a:p>
            <a:pPr algn="l" eaLnBrk="1" hangingPunct="1"/>
            <a:r>
              <a:rPr lang="en-US" altLang="zh-CN" sz="3200" b="1" dirty="0"/>
              <a:t>4.1</a:t>
            </a:r>
            <a:r>
              <a:rPr lang="zh-CN" altLang="en-US" sz="3200" b="1" dirty="0"/>
              <a:t>数据</a:t>
            </a:r>
          </a:p>
        </p:txBody>
      </p:sp>
      <p:sp>
        <p:nvSpPr>
          <p:cNvPr id="32771" name="Rectangle 3"/>
          <p:cNvSpPr>
            <a:spLocks noGrp="1" noChangeArrowheads="1"/>
          </p:cNvSpPr>
          <p:nvPr>
            <p:ph type="body" idx="1"/>
          </p:nvPr>
        </p:nvSpPr>
        <p:spPr>
          <a:xfrm>
            <a:off x="990600" y="1981200"/>
            <a:ext cx="7315200" cy="4114800"/>
          </a:xfrm>
        </p:spPr>
        <p:txBody>
          <a:bodyPr/>
          <a:lstStyle/>
          <a:p>
            <a:pPr eaLnBrk="1" hangingPunct="1">
              <a:lnSpc>
                <a:spcPct val="90000"/>
              </a:lnSpc>
            </a:pPr>
            <a:r>
              <a:rPr kumimoji="0" lang="zh-CN" altLang="en-US" sz="2400" b="1"/>
              <a:t>数据是数据库中存储和管理的基本对象</a:t>
            </a:r>
          </a:p>
          <a:p>
            <a:pPr eaLnBrk="1" hangingPunct="1">
              <a:lnSpc>
                <a:spcPct val="90000"/>
              </a:lnSpc>
            </a:pPr>
            <a:r>
              <a:rPr kumimoji="0" lang="zh-CN" altLang="en-US" sz="2400" b="1"/>
              <a:t>数据的定义</a:t>
            </a:r>
          </a:p>
          <a:p>
            <a:pPr marL="450850" lvl="1" indent="0" eaLnBrk="1" hangingPunct="1">
              <a:lnSpc>
                <a:spcPct val="90000"/>
              </a:lnSpc>
              <a:buFontTx/>
              <a:buNone/>
            </a:pPr>
            <a:r>
              <a:rPr kumimoji="0" lang="zh-CN" altLang="en-US" sz="2400" b="1"/>
              <a:t>描述事物的符号记录</a:t>
            </a:r>
          </a:p>
          <a:p>
            <a:pPr eaLnBrk="1" hangingPunct="1">
              <a:lnSpc>
                <a:spcPct val="90000"/>
              </a:lnSpc>
            </a:pPr>
            <a:r>
              <a:rPr kumimoji="0" lang="zh-CN" altLang="en-US" sz="2400" b="1"/>
              <a:t>数据的种类</a:t>
            </a:r>
          </a:p>
          <a:p>
            <a:pPr marL="450850" lvl="1" indent="0" eaLnBrk="1" hangingPunct="1">
              <a:lnSpc>
                <a:spcPct val="90000"/>
              </a:lnSpc>
              <a:buFontTx/>
              <a:buNone/>
            </a:pPr>
            <a:r>
              <a:rPr kumimoji="0" lang="zh-CN" altLang="en-US" sz="2400" b="1"/>
              <a:t>数字、文字、图形、图象、声音</a:t>
            </a:r>
          </a:p>
          <a:p>
            <a:pPr eaLnBrk="1" hangingPunct="1">
              <a:lnSpc>
                <a:spcPct val="90000"/>
              </a:lnSpc>
            </a:pPr>
            <a:r>
              <a:rPr kumimoji="0" lang="zh-CN" altLang="en-US" sz="2400" b="1"/>
              <a:t>数据的特点</a:t>
            </a:r>
          </a:p>
          <a:p>
            <a:pPr marL="450850" lvl="1" indent="0" eaLnBrk="1" hangingPunct="1">
              <a:lnSpc>
                <a:spcPct val="90000"/>
              </a:lnSpc>
              <a:buFontTx/>
              <a:buNone/>
            </a:pPr>
            <a:r>
              <a:rPr kumimoji="0" lang="zh-CN" altLang="en-US" sz="2400" b="1"/>
              <a:t>数据库中的数据与其语义是不可分的</a:t>
            </a:r>
            <a:r>
              <a:rPr kumimoji="0" lang="zh-CN" altLang="zh-CN" sz="2400" b="1"/>
              <a:t>（</a:t>
            </a:r>
            <a:r>
              <a:rPr kumimoji="0" lang="zh-CN" altLang="en-US" sz="2400" b="1"/>
              <a:t>通常需要满足一定的语义约束，否则就毫无意义）</a:t>
            </a:r>
            <a:endParaRPr kumimoji="0" lang="en-US" altLang="zh-CN" sz="2400" b="1"/>
          </a:p>
          <a:p>
            <a:pPr marL="450850" lvl="1" indent="0" eaLnBrk="1" hangingPunct="1">
              <a:lnSpc>
                <a:spcPct val="90000"/>
              </a:lnSpc>
              <a:buFontTx/>
              <a:buNone/>
            </a:pPr>
            <a:r>
              <a:rPr kumimoji="0" lang="zh-CN" altLang="en-US" sz="2400" b="1"/>
              <a:t>如：学生的性别，只能是“男”或“女”</a:t>
            </a:r>
            <a:endParaRPr kumimoji="0" lang="en-US" altLang="zh-CN" sz="2400" b="1"/>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组 7">
            <a:extLst>
              <a:ext uri="{FF2B5EF4-FFF2-40B4-BE49-F238E27FC236}">
                <a16:creationId xmlns:a16="http://schemas.microsoft.com/office/drawing/2014/main" id="{861FAA1E-39F0-CB38-DC48-334E3441E774}"/>
              </a:ext>
            </a:extLst>
          </p:cNvPr>
          <p:cNvGrpSpPr>
            <a:grpSpLocks/>
          </p:cNvGrpSpPr>
          <p:nvPr/>
        </p:nvGrpSpPr>
        <p:grpSpPr bwMode="auto">
          <a:xfrm>
            <a:off x="508000" y="738188"/>
            <a:ext cx="7297738" cy="5127625"/>
            <a:chOff x="508759" y="864302"/>
            <a:chExt cx="7297371" cy="5127109"/>
          </a:xfrm>
        </p:grpSpPr>
        <p:pic>
          <p:nvPicPr>
            <p:cNvPr id="32770" name="Picture 6">
              <a:extLst>
                <a:ext uri="{FF2B5EF4-FFF2-40B4-BE49-F238E27FC236}">
                  <a16:creationId xmlns:a16="http://schemas.microsoft.com/office/drawing/2014/main" id="{C5AEFF50-FB37-CC55-1468-66FE4F3F0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59" y="864302"/>
              <a:ext cx="7297371" cy="5127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77">
              <a:extLst>
                <a:ext uri="{FF2B5EF4-FFF2-40B4-BE49-F238E27FC236}">
                  <a16:creationId xmlns:a16="http://schemas.microsoft.com/office/drawing/2014/main" id="{5DBB6785-0308-B36C-55B2-3A5B6DE4745E}"/>
                </a:ext>
              </a:extLst>
            </p:cNvPr>
            <p:cNvSpPr>
              <a:spLocks noChangeArrowheads="1"/>
            </p:cNvSpPr>
            <p:nvPr/>
          </p:nvSpPr>
          <p:spPr bwMode="auto">
            <a:xfrm>
              <a:off x="3991559" y="3961202"/>
              <a:ext cx="312722" cy="220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800000"/>
                  </a:solidFill>
                </a:rPr>
                <a:t>◆</a:t>
              </a:r>
            </a:p>
          </p:txBody>
        </p:sp>
        <p:sp>
          <p:nvSpPr>
            <p:cNvPr id="32772" name="Rectangle 77">
              <a:extLst>
                <a:ext uri="{FF2B5EF4-FFF2-40B4-BE49-F238E27FC236}">
                  <a16:creationId xmlns:a16="http://schemas.microsoft.com/office/drawing/2014/main" id="{DF1F6646-82A9-EBD0-41A7-B506F57F2B31}"/>
                </a:ext>
              </a:extLst>
            </p:cNvPr>
            <p:cNvSpPr>
              <a:spLocks noChangeArrowheads="1"/>
            </p:cNvSpPr>
            <p:nvPr/>
          </p:nvSpPr>
          <p:spPr bwMode="auto">
            <a:xfrm>
              <a:off x="3921712" y="5426318"/>
              <a:ext cx="312722" cy="22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3366FF"/>
                  </a:solidFill>
                </a:rPr>
                <a:t>◆</a:t>
              </a:r>
            </a:p>
          </p:txBody>
        </p:sp>
        <p:sp>
          <p:nvSpPr>
            <p:cNvPr id="32773" name="Rectangle 77">
              <a:extLst>
                <a:ext uri="{FF2B5EF4-FFF2-40B4-BE49-F238E27FC236}">
                  <a16:creationId xmlns:a16="http://schemas.microsoft.com/office/drawing/2014/main" id="{FDAB5A18-C927-CF68-EE98-C3D68C9E16AA}"/>
                </a:ext>
              </a:extLst>
            </p:cNvPr>
            <p:cNvSpPr>
              <a:spLocks noChangeArrowheads="1"/>
            </p:cNvSpPr>
            <p:nvPr/>
          </p:nvSpPr>
          <p:spPr bwMode="auto">
            <a:xfrm>
              <a:off x="6872727" y="4083428"/>
              <a:ext cx="312721" cy="21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008000"/>
                  </a:solidFill>
                </a:rPr>
                <a:t>◆</a:t>
              </a:r>
            </a:p>
          </p:txBody>
        </p:sp>
      </p:grpSp>
      <p:sp>
        <p:nvSpPr>
          <p:cNvPr id="32774" name="Rectangle 2">
            <a:extLst>
              <a:ext uri="{FF2B5EF4-FFF2-40B4-BE49-F238E27FC236}">
                <a16:creationId xmlns:a16="http://schemas.microsoft.com/office/drawing/2014/main" id="{EA0DB90D-3C99-2AF7-2FDF-A21D68F06F17}"/>
              </a:ext>
            </a:extLst>
          </p:cNvPr>
          <p:cNvSpPr>
            <a:spLocks noGrp="1" noChangeArrowheads="1"/>
          </p:cNvSpPr>
          <p:nvPr>
            <p:ph type="title"/>
          </p:nvPr>
        </p:nvSpPr>
        <p:spPr>
          <a:xfrm>
            <a:off x="3062288" y="84138"/>
            <a:ext cx="5886450" cy="506412"/>
          </a:xfrm>
        </p:spPr>
        <p:txBody>
          <a:bodyPr/>
          <a:lstStyle/>
          <a:p>
            <a:pPr algn="r"/>
            <a:r>
              <a:rPr lang="zh-CN" altLang="en-US" sz="2400" b="1">
                <a:latin typeface="黑体" panose="02010609060101010101" pitchFamily="49" charset="-122"/>
                <a:ea typeface="黑体" panose="02010609060101010101" pitchFamily="49" charset="-122"/>
              </a:rPr>
              <a:t>二 基本</a:t>
            </a:r>
            <a:r>
              <a:rPr lang="en-US" altLang="zh-CN" sz="2400" b="1">
                <a:latin typeface="黑体" panose="02010609060101010101" pitchFamily="49" charset="-122"/>
                <a:ea typeface="黑体" panose="02010609060101010101" pitchFamily="49" charset="-122"/>
              </a:rPr>
              <a:t>E-R</a:t>
            </a:r>
            <a:r>
              <a:rPr lang="zh-CN" altLang="en-US" sz="2400" b="1">
                <a:latin typeface="黑体" panose="02010609060101010101" pitchFamily="49" charset="-122"/>
                <a:ea typeface="黑体" panose="02010609060101010101" pitchFamily="49" charset="-122"/>
              </a:rPr>
              <a:t>图到关系模式的转换</a:t>
            </a:r>
            <a:endParaRPr lang="en-US" altLang="zh-CN" sz="2400" b="1">
              <a:latin typeface="黑体" panose="02010609060101010101" pitchFamily="49" charset="-122"/>
              <a:ea typeface="黑体" panose="02010609060101010101" pitchFamily="49" charset="-122"/>
            </a:endParaRPr>
          </a:p>
        </p:txBody>
      </p:sp>
      <p:sp>
        <p:nvSpPr>
          <p:cNvPr id="32775" name="AutoShape 4">
            <a:extLst>
              <a:ext uri="{FF2B5EF4-FFF2-40B4-BE49-F238E27FC236}">
                <a16:creationId xmlns:a16="http://schemas.microsoft.com/office/drawing/2014/main" id="{9FC11270-4B64-3659-BCB6-656C0A1D4915}"/>
              </a:ext>
            </a:extLst>
          </p:cNvPr>
          <p:cNvSpPr>
            <a:spLocks noChangeArrowheads="1"/>
          </p:cNvSpPr>
          <p:nvPr/>
        </p:nvSpPr>
        <p:spPr bwMode="auto">
          <a:xfrm>
            <a:off x="6505575" y="846138"/>
            <a:ext cx="2595563" cy="1068387"/>
          </a:xfrm>
          <a:prstGeom prst="cloudCallout">
            <a:avLst>
              <a:gd name="adj1" fmla="val 45829"/>
              <a:gd name="adj2" fmla="val 58722"/>
            </a:avLst>
          </a:prstGeom>
          <a:solidFill>
            <a:schemeClr val="accent1"/>
          </a:solidFill>
          <a:ln w="9525">
            <a:solidFill>
              <a:schemeClr val="tx1"/>
            </a:solidFill>
            <a:round/>
            <a:headEnd/>
            <a:tailEnd/>
          </a:ln>
        </p:spPr>
        <p:txBody>
          <a:bodyPr lIns="0" tIns="0" rIns="0" bIns="0"/>
          <a:lstStyle/>
          <a:p>
            <a:pPr algn="ctr" eaLnBrk="0" hangingPunct="0">
              <a:lnSpc>
                <a:spcPct val="80000"/>
              </a:lnSpc>
              <a:spcBef>
                <a:spcPct val="20000"/>
              </a:spcBef>
            </a:pPr>
            <a:r>
              <a:rPr lang="zh-CN" altLang="en-US">
                <a:solidFill>
                  <a:srgbClr val="2A2A39"/>
                </a:solidFill>
              </a:rPr>
              <a:t>各种实体集如何转换为关系模式</a:t>
            </a:r>
            <a:r>
              <a:rPr lang="zh-CN" altLang="en-US" sz="1400" b="0">
                <a:solidFill>
                  <a:srgbClr val="0000FF"/>
                </a:solidFill>
              </a:rPr>
              <a:t>(简单实体集</a:t>
            </a:r>
            <a:r>
              <a:rPr lang="en-US" altLang="zh-CN" sz="1400" b="0">
                <a:solidFill>
                  <a:srgbClr val="0000FF"/>
                </a:solidFill>
              </a:rPr>
              <a:t>,</a:t>
            </a:r>
            <a:r>
              <a:rPr lang="zh-CN" altLang="en-US" sz="1400" b="0">
                <a:solidFill>
                  <a:srgbClr val="0000FF"/>
                </a:solidFill>
              </a:rPr>
              <a:t>复杂实体集,弱实体集</a:t>
            </a:r>
            <a:r>
              <a:rPr lang="en-US" altLang="zh-CN" sz="1400" b="0">
                <a:solidFill>
                  <a:srgbClr val="0000FF"/>
                </a:solidFill>
              </a:rPr>
              <a:t>)</a:t>
            </a:r>
            <a:r>
              <a:rPr lang="en-US" altLang="zh-CN" sz="1400">
                <a:solidFill>
                  <a:schemeClr val="tx1"/>
                </a:solidFill>
              </a:rPr>
              <a:t>?</a:t>
            </a:r>
            <a:endParaRPr lang="zh-CN" altLang="en-US" sz="1400">
              <a:solidFill>
                <a:schemeClr val="tx1"/>
              </a:solidFill>
            </a:endParaRPr>
          </a:p>
          <a:p>
            <a:pPr algn="ctr" eaLnBrk="0" hangingPunct="0">
              <a:lnSpc>
                <a:spcPct val="80000"/>
              </a:lnSpc>
              <a:spcBef>
                <a:spcPct val="20000"/>
              </a:spcBef>
            </a:pPr>
            <a:endParaRPr lang="zh-CN" altLang="en-US">
              <a:solidFill>
                <a:schemeClr val="tx1"/>
              </a:solidFill>
            </a:endParaRPr>
          </a:p>
        </p:txBody>
      </p:sp>
      <p:sp>
        <p:nvSpPr>
          <p:cNvPr id="32776" name="Rectangle 83">
            <a:extLst>
              <a:ext uri="{FF2B5EF4-FFF2-40B4-BE49-F238E27FC236}">
                <a16:creationId xmlns:a16="http://schemas.microsoft.com/office/drawing/2014/main" id="{2C04E476-9A90-91B6-2613-0AC45EEE7EF4}"/>
              </a:ext>
            </a:extLst>
          </p:cNvPr>
          <p:cNvSpPr>
            <a:spLocks noChangeArrowheads="1"/>
          </p:cNvSpPr>
          <p:nvPr/>
        </p:nvSpPr>
        <p:spPr bwMode="auto">
          <a:xfrm>
            <a:off x="269875" y="187325"/>
            <a:ext cx="35401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zh-CN" sz="2800">
                <a:solidFill>
                  <a:schemeClr val="tx2"/>
                </a:solidFill>
                <a:latin typeface="黑体" panose="02010609060101010101" pitchFamily="49" charset="-122"/>
                <a:ea typeface="黑体" panose="02010609060101010101" pitchFamily="49" charset="-122"/>
              </a:rPr>
              <a:t>2</a:t>
            </a:r>
            <a:r>
              <a:rPr lang="en-US" altLang="zh-CN" sz="2800">
                <a:solidFill>
                  <a:schemeClr val="tx2"/>
                </a:solidFill>
                <a:latin typeface="黑体" panose="02010609060101010101" pitchFamily="49" charset="-122"/>
                <a:ea typeface="黑体" panose="02010609060101010101" pitchFamily="49" charset="-122"/>
              </a:rPr>
              <a:t>.2 </a:t>
            </a:r>
            <a:r>
              <a:rPr lang="zh-CN" altLang="en-US" sz="2800">
                <a:solidFill>
                  <a:schemeClr val="tx2"/>
                </a:solidFill>
                <a:latin typeface="黑体" panose="02010609060101010101" pitchFamily="49" charset="-122"/>
                <a:ea typeface="黑体" panose="02010609060101010101" pitchFamily="49" charset="-122"/>
              </a:rPr>
              <a:t>实体集的转换</a:t>
            </a:r>
          </a:p>
        </p:txBody>
      </p:sp>
      <p:sp>
        <p:nvSpPr>
          <p:cNvPr id="32777" name="Rectangle 84">
            <a:extLst>
              <a:ext uri="{FF2B5EF4-FFF2-40B4-BE49-F238E27FC236}">
                <a16:creationId xmlns:a16="http://schemas.microsoft.com/office/drawing/2014/main" id="{F6226B6A-39D2-2685-C95B-2DFB2EFAD832}"/>
              </a:ext>
            </a:extLst>
          </p:cNvPr>
          <p:cNvSpPr>
            <a:spLocks noChangeArrowheads="1"/>
          </p:cNvSpPr>
          <p:nvPr/>
        </p:nvSpPr>
        <p:spPr bwMode="auto">
          <a:xfrm>
            <a:off x="188913" y="1708150"/>
            <a:ext cx="110807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800">
                <a:solidFill>
                  <a:srgbClr val="2A2A39"/>
                </a:solidFill>
              </a:rPr>
              <a:t>案例</a:t>
            </a:r>
            <a:r>
              <a:rPr lang="zh-CN" altLang="zh-CN" sz="1800">
                <a:solidFill>
                  <a:srgbClr val="2A2A39"/>
                </a:solidFill>
              </a:rPr>
              <a:t>9</a:t>
            </a:r>
            <a:r>
              <a:rPr lang="en-US" altLang="zh-CN" sz="1800">
                <a:solidFill>
                  <a:srgbClr val="2A2A39"/>
                </a:solidFill>
              </a:rPr>
              <a:t>:</a:t>
            </a:r>
          </a:p>
          <a:p>
            <a:pPr algn="ctr" eaLnBrk="0" hangingPunct="0">
              <a:lnSpc>
                <a:spcPct val="80000"/>
              </a:lnSpc>
              <a:spcBef>
                <a:spcPct val="20000"/>
              </a:spcBef>
            </a:pPr>
            <a:r>
              <a:rPr lang="zh-CN" altLang="en-US" sz="1800">
                <a:solidFill>
                  <a:srgbClr val="2A2A39"/>
                </a:solidFill>
              </a:rPr>
              <a:t>某大学的</a:t>
            </a:r>
            <a:endParaRPr lang="en-US" altLang="zh-CN" sz="1800">
              <a:solidFill>
                <a:srgbClr val="2A2A39"/>
              </a:solidFill>
            </a:endParaRPr>
          </a:p>
          <a:p>
            <a:pPr algn="ctr" eaLnBrk="0" hangingPunct="0">
              <a:lnSpc>
                <a:spcPct val="80000"/>
              </a:lnSpc>
              <a:spcBef>
                <a:spcPct val="20000"/>
              </a:spcBef>
            </a:pPr>
            <a:r>
              <a:rPr lang="en-US" altLang="zh-CN" sz="1800">
                <a:solidFill>
                  <a:srgbClr val="2A2A39"/>
                </a:solidFill>
              </a:rPr>
              <a:t>E-R</a:t>
            </a:r>
            <a:r>
              <a:rPr lang="zh-CN" altLang="en-US" sz="1800">
                <a:solidFill>
                  <a:srgbClr val="2A2A39"/>
                </a:solidFill>
              </a:rPr>
              <a:t>图</a:t>
            </a:r>
          </a:p>
        </p:txBody>
      </p:sp>
      <p:sp>
        <p:nvSpPr>
          <p:cNvPr id="32778" name="AutoShape 86">
            <a:hlinkClick r:id="" action="ppaction://hlinkshowjump?jump=nextslide" highlightClick="1"/>
            <a:extLst>
              <a:ext uri="{FF2B5EF4-FFF2-40B4-BE49-F238E27FC236}">
                <a16:creationId xmlns:a16="http://schemas.microsoft.com/office/drawing/2014/main" id="{87C98617-BE09-9F68-E574-93688F401D7D}"/>
              </a:ext>
            </a:extLst>
          </p:cNvPr>
          <p:cNvSpPr>
            <a:spLocks noChangeArrowheads="1"/>
          </p:cNvSpPr>
          <p:nvPr/>
        </p:nvSpPr>
        <p:spPr bwMode="auto">
          <a:xfrm>
            <a:off x="3019425" y="6667500"/>
            <a:ext cx="215900" cy="190500"/>
          </a:xfrm>
          <a:prstGeom prst="actionButtonForwardNex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486466" name="Rectangle 66">
            <a:extLst>
              <a:ext uri="{FF2B5EF4-FFF2-40B4-BE49-F238E27FC236}">
                <a16:creationId xmlns:a16="http://schemas.microsoft.com/office/drawing/2014/main" id="{6118D51C-805F-ADF5-5327-806D6AD295F9}"/>
              </a:ext>
            </a:extLst>
          </p:cNvPr>
          <p:cNvSpPr>
            <a:spLocks noChangeArrowheads="1"/>
          </p:cNvSpPr>
          <p:nvPr/>
        </p:nvSpPr>
        <p:spPr bwMode="auto">
          <a:xfrm>
            <a:off x="169863" y="5611813"/>
            <a:ext cx="3787775"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800000"/>
                </a:solidFill>
                <a:latin typeface="宋体" panose="02010600030101010101" pitchFamily="2" charset="-122"/>
              </a:rPr>
              <a:t>弱实体集的转换</a:t>
            </a:r>
            <a:r>
              <a:rPr lang="zh-CN" altLang="en-US" sz="1400">
                <a:solidFill>
                  <a:srgbClr val="800000"/>
                </a:solidFill>
                <a:latin typeface="宋体" panose="02010600030101010101" pitchFamily="2" charset="-122"/>
                <a:sym typeface="Wingdings" panose="05000000000000000000" pitchFamily="2" charset="2"/>
              </a:rPr>
              <a:t>新的</a:t>
            </a:r>
            <a:r>
              <a:rPr lang="zh-CN" altLang="en-US" sz="1400">
                <a:solidFill>
                  <a:srgbClr val="800000"/>
                </a:solidFill>
                <a:latin typeface="宋体" panose="02010600030101010101" pitchFamily="2" charset="-122"/>
              </a:rPr>
              <a:t>关系模式</a:t>
            </a:r>
            <a:r>
              <a:rPr lang="en-US" altLang="zh-CN" sz="1400">
                <a:solidFill>
                  <a:srgbClr val="800000"/>
                </a:solidFill>
                <a:latin typeface="宋体" panose="02010600030101010101" pitchFamily="2" charset="-122"/>
              </a:rPr>
              <a:t>:</a:t>
            </a:r>
          </a:p>
          <a:p>
            <a:pPr eaLnBrk="0" hangingPunct="0">
              <a:lnSpc>
                <a:spcPct val="80000"/>
              </a:lnSpc>
              <a:spcBef>
                <a:spcPct val="20000"/>
              </a:spcBef>
            </a:pPr>
            <a:r>
              <a:rPr lang="en-US" altLang="zh-CN" sz="1400">
                <a:solidFill>
                  <a:srgbClr val="800000"/>
                </a:solidFill>
                <a:latin typeface="宋体" panose="02010600030101010101" pitchFamily="2" charset="-122"/>
              </a:rPr>
              <a:t>1</a:t>
            </a:r>
            <a:r>
              <a:rPr lang="zh-CN" altLang="en-US" sz="1400">
                <a:solidFill>
                  <a:srgbClr val="800000"/>
                </a:solidFill>
                <a:latin typeface="宋体" panose="02010600030101010101" pitchFamily="2" charset="-122"/>
              </a:rPr>
              <a:t>)属性集</a:t>
            </a:r>
            <a:r>
              <a:rPr lang="en-US" altLang="zh-CN" sz="1400">
                <a:solidFill>
                  <a:srgbClr val="800000"/>
                </a:solidFill>
                <a:latin typeface="宋体" panose="02010600030101010101" pitchFamily="2" charset="-122"/>
              </a:rPr>
              <a:t>:</a:t>
            </a:r>
            <a:r>
              <a:rPr lang="zh-CN" altLang="en-US" sz="1400">
                <a:solidFill>
                  <a:srgbClr val="800000"/>
                </a:solidFill>
                <a:latin typeface="宋体" panose="02010600030101010101" pitchFamily="2" charset="-122"/>
              </a:rPr>
              <a:t>弱实体集的属性集</a:t>
            </a:r>
            <a:r>
              <a:rPr lang="en-US" altLang="zh-CN" sz="1400">
                <a:solidFill>
                  <a:srgbClr val="800000"/>
                </a:solidFill>
                <a:latin typeface="宋体" panose="02010600030101010101" pitchFamily="2" charset="-122"/>
              </a:rPr>
              <a:t>+</a:t>
            </a:r>
            <a:r>
              <a:rPr lang="zh-CN" altLang="en-US" sz="1400">
                <a:solidFill>
                  <a:srgbClr val="800000"/>
                </a:solidFill>
                <a:latin typeface="宋体" panose="02010600030101010101" pitchFamily="2" charset="-122"/>
              </a:rPr>
              <a:t>主实体集的主码</a:t>
            </a:r>
          </a:p>
          <a:p>
            <a:pPr eaLnBrk="0" hangingPunct="0">
              <a:lnSpc>
                <a:spcPct val="80000"/>
              </a:lnSpc>
              <a:spcBef>
                <a:spcPct val="20000"/>
              </a:spcBef>
            </a:pPr>
            <a:r>
              <a:rPr lang="en-US" altLang="zh-CN" sz="1400">
                <a:solidFill>
                  <a:srgbClr val="800000"/>
                </a:solidFill>
                <a:latin typeface="宋体" panose="02010600030101010101" pitchFamily="2" charset="-122"/>
              </a:rPr>
              <a:t>2</a:t>
            </a:r>
            <a:r>
              <a:rPr lang="zh-CN" altLang="en-US" sz="1400">
                <a:solidFill>
                  <a:srgbClr val="800000"/>
                </a:solidFill>
                <a:latin typeface="宋体" panose="02010600030101010101" pitchFamily="2" charset="-122"/>
              </a:rPr>
              <a:t>)主码</a:t>
            </a:r>
            <a:r>
              <a:rPr lang="zh-CN" altLang="zh-CN" sz="1400">
                <a:solidFill>
                  <a:srgbClr val="800000"/>
                </a:solidFill>
                <a:latin typeface="宋体" panose="02010600030101010101" pitchFamily="2" charset="-122"/>
              </a:rPr>
              <a:t>:</a:t>
            </a:r>
            <a:r>
              <a:rPr lang="zh-CN" altLang="en-US" sz="1400">
                <a:solidFill>
                  <a:srgbClr val="800000"/>
                </a:solidFill>
                <a:latin typeface="宋体" panose="02010600030101010101" pitchFamily="2" charset="-122"/>
              </a:rPr>
              <a:t>主实体集的主码</a:t>
            </a:r>
            <a:r>
              <a:rPr lang="en-US" altLang="zh-CN" sz="1400">
                <a:solidFill>
                  <a:srgbClr val="800000"/>
                </a:solidFill>
                <a:latin typeface="宋体" panose="02010600030101010101" pitchFamily="2" charset="-122"/>
              </a:rPr>
              <a:t>+</a:t>
            </a:r>
            <a:r>
              <a:rPr lang="zh-CN" altLang="en-US" sz="1400">
                <a:solidFill>
                  <a:srgbClr val="800000"/>
                </a:solidFill>
                <a:latin typeface="宋体" panose="02010600030101010101" pitchFamily="2" charset="-122"/>
              </a:rPr>
              <a:t>弱实体集的分辩符</a:t>
            </a:r>
            <a:endParaRPr lang="en-US" altLang="zh-CN" sz="1400">
              <a:solidFill>
                <a:srgbClr val="800000"/>
              </a:solidFill>
              <a:latin typeface="宋体" panose="02010600030101010101" pitchFamily="2" charset="-122"/>
            </a:endParaRPr>
          </a:p>
          <a:p>
            <a:pPr eaLnBrk="0" hangingPunct="0">
              <a:lnSpc>
                <a:spcPct val="80000"/>
              </a:lnSpc>
              <a:spcBef>
                <a:spcPct val="20000"/>
              </a:spcBef>
            </a:pPr>
            <a:r>
              <a:rPr lang="zh-CN" altLang="zh-CN" sz="1400">
                <a:solidFill>
                  <a:srgbClr val="800000"/>
                </a:solidFill>
                <a:latin typeface="宋体" panose="02010600030101010101" pitchFamily="2" charset="-122"/>
              </a:rPr>
              <a:t>s</a:t>
            </a:r>
            <a:r>
              <a:rPr lang="en-US" altLang="zh-CN" sz="1400">
                <a:solidFill>
                  <a:srgbClr val="800000"/>
                </a:solidFill>
                <a:latin typeface="宋体" panose="02010600030101010101" pitchFamily="2" charset="-122"/>
              </a:rPr>
              <a:t>ection(</a:t>
            </a:r>
            <a:r>
              <a:rPr lang="en-US" altLang="zh-CN" sz="1400" u="sng">
                <a:solidFill>
                  <a:srgbClr val="800000"/>
                </a:solidFill>
                <a:latin typeface="宋体" panose="02010600030101010101" pitchFamily="2" charset="-122"/>
              </a:rPr>
              <a:t>course_id</a:t>
            </a:r>
            <a:r>
              <a:rPr lang="en-US" altLang="zh-CN" sz="1400">
                <a:solidFill>
                  <a:srgbClr val="800000"/>
                </a:solidFill>
                <a:latin typeface="宋体" panose="02010600030101010101" pitchFamily="2" charset="-122"/>
              </a:rPr>
              <a:t>,</a:t>
            </a:r>
            <a:r>
              <a:rPr lang="en-US" altLang="zh-CN" sz="1400" u="sng">
                <a:solidFill>
                  <a:srgbClr val="800000"/>
                </a:solidFill>
                <a:latin typeface="宋体" panose="02010600030101010101" pitchFamily="2" charset="-122"/>
              </a:rPr>
              <a:t>sec</a:t>
            </a:r>
            <a:r>
              <a:rPr lang="zh-CN" altLang="zh-CN" sz="1400" u="sng">
                <a:solidFill>
                  <a:srgbClr val="800000"/>
                </a:solidFill>
                <a:latin typeface="宋体" panose="02010600030101010101" pitchFamily="2" charset="-122"/>
              </a:rPr>
              <a:t>_</a:t>
            </a:r>
            <a:r>
              <a:rPr lang="en-US" altLang="zh-CN" sz="1400" u="sng">
                <a:solidFill>
                  <a:srgbClr val="800000"/>
                </a:solidFill>
                <a:latin typeface="宋体" panose="02010600030101010101" pitchFamily="2" charset="-122"/>
              </a:rPr>
              <a:t>id,semester,year</a:t>
            </a:r>
            <a:r>
              <a:rPr lang="en-US" altLang="zh-CN" sz="1400">
                <a:solidFill>
                  <a:srgbClr val="800000"/>
                </a:solidFill>
                <a:latin typeface="宋体" panose="02010600030101010101" pitchFamily="2" charset="-122"/>
              </a:rPr>
              <a:t>)</a:t>
            </a:r>
            <a:endParaRPr lang="zh-CN" altLang="en-US" sz="1400">
              <a:solidFill>
                <a:srgbClr val="800000"/>
              </a:solidFill>
              <a:latin typeface="宋体" panose="02010600030101010101" pitchFamily="2" charset="-122"/>
            </a:endParaRPr>
          </a:p>
        </p:txBody>
      </p:sp>
      <p:sp>
        <p:nvSpPr>
          <p:cNvPr id="486469" name="Rectangle 69">
            <a:extLst>
              <a:ext uri="{FF2B5EF4-FFF2-40B4-BE49-F238E27FC236}">
                <a16:creationId xmlns:a16="http://schemas.microsoft.com/office/drawing/2014/main" id="{7BB1A987-DB04-2648-3127-83DA85A1AE1F}"/>
              </a:ext>
            </a:extLst>
          </p:cNvPr>
          <p:cNvSpPr>
            <a:spLocks noChangeArrowheads="1"/>
          </p:cNvSpPr>
          <p:nvPr/>
        </p:nvSpPr>
        <p:spPr bwMode="auto">
          <a:xfrm>
            <a:off x="5091113" y="5137150"/>
            <a:ext cx="37877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8000"/>
                </a:solidFill>
                <a:latin typeface="宋体" panose="02010600030101010101" pitchFamily="2" charset="-122"/>
              </a:rPr>
              <a:t>复杂实体集的转换</a:t>
            </a:r>
            <a:r>
              <a:rPr lang="zh-CN" altLang="en-US" sz="1400">
                <a:solidFill>
                  <a:srgbClr val="008000"/>
                </a:solidFill>
                <a:latin typeface="宋体" panose="02010600030101010101" pitchFamily="2" charset="-122"/>
                <a:sym typeface="Wingdings" panose="05000000000000000000" pitchFamily="2" charset="2"/>
              </a:rPr>
              <a:t>新的</a:t>
            </a:r>
            <a:r>
              <a:rPr lang="zh-CN" altLang="en-US" sz="1400">
                <a:solidFill>
                  <a:srgbClr val="008000"/>
                </a:solidFill>
                <a:latin typeface="宋体" panose="02010600030101010101" pitchFamily="2" charset="-122"/>
              </a:rPr>
              <a:t>关系模式</a:t>
            </a:r>
            <a:r>
              <a:rPr lang="en-US" altLang="zh-CN" sz="1400">
                <a:solidFill>
                  <a:srgbClr val="008000"/>
                </a:solidFill>
                <a:latin typeface="宋体" panose="02010600030101010101" pitchFamily="2" charset="-122"/>
              </a:rPr>
              <a:t>(1NF)</a:t>
            </a:r>
            <a:r>
              <a:rPr lang="zh-CN" altLang="en-US" sz="1400">
                <a:solidFill>
                  <a:srgbClr val="008000"/>
                </a:solidFill>
                <a:latin typeface="宋体" panose="02010600030101010101" pitchFamily="2" charset="-122"/>
              </a:rPr>
              <a:t>:</a:t>
            </a:r>
            <a:endParaRPr lang="en-US" altLang="zh-CN" sz="1400">
              <a:solidFill>
                <a:srgbClr val="008000"/>
              </a:solidFill>
              <a:latin typeface="宋体" panose="02010600030101010101" pitchFamily="2" charset="-122"/>
            </a:endParaRPr>
          </a:p>
          <a:p>
            <a:pPr eaLnBrk="0" hangingPunct="0">
              <a:lnSpc>
                <a:spcPct val="80000"/>
              </a:lnSpc>
              <a:spcBef>
                <a:spcPct val="20000"/>
              </a:spcBef>
            </a:pPr>
            <a:r>
              <a:rPr lang="zh-CN" altLang="zh-CN" sz="1400">
                <a:solidFill>
                  <a:srgbClr val="008000"/>
                </a:solidFill>
                <a:latin typeface="宋体" panose="02010600030101010101" pitchFamily="2" charset="-122"/>
              </a:rPr>
              <a:t>1</a:t>
            </a:r>
            <a:r>
              <a:rPr lang="en-US"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属性集</a:t>
            </a:r>
            <a:r>
              <a:rPr lang="en-US"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包含实体集的所有简单属性，此外</a:t>
            </a:r>
          </a:p>
          <a:p>
            <a:pPr eaLnBrk="0" hangingPunct="0">
              <a:lnSpc>
                <a:spcPct val="80000"/>
              </a:lnSpc>
              <a:spcBef>
                <a:spcPct val="20000"/>
              </a:spcBef>
            </a:pPr>
            <a:r>
              <a:rPr lang="en-US" altLang="zh-CN" sz="1400">
                <a:solidFill>
                  <a:srgbClr val="008000"/>
                </a:solidFill>
                <a:latin typeface="宋体" panose="02010600030101010101" pitchFamily="2" charset="-122"/>
              </a:rPr>
              <a:t>  </a:t>
            </a:r>
            <a:r>
              <a:rPr lang="zh-CN" altLang="en-US" sz="1400">
                <a:solidFill>
                  <a:srgbClr val="008000"/>
                </a:solidFill>
                <a:latin typeface="宋体" panose="02010600030101010101" pitchFamily="2" charset="-122"/>
              </a:rPr>
              <a:t>其复杂属性需逐层展开变换为多个简单属性</a:t>
            </a:r>
          </a:p>
          <a:p>
            <a:pPr eaLnBrk="0" hangingPunct="0">
              <a:lnSpc>
                <a:spcPct val="80000"/>
              </a:lnSpc>
              <a:spcBef>
                <a:spcPct val="20000"/>
              </a:spcBef>
            </a:pPr>
            <a:r>
              <a:rPr lang="zh-CN" altLang="zh-CN" sz="1400">
                <a:solidFill>
                  <a:srgbClr val="008000"/>
                </a:solidFill>
                <a:latin typeface="宋体" panose="02010600030101010101" pitchFamily="2" charset="-122"/>
              </a:rPr>
              <a:t>2</a:t>
            </a:r>
            <a:r>
              <a:rPr lang="en-US"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主码</a:t>
            </a:r>
            <a:r>
              <a:rPr lang="en-US"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需根据唯一确定元组特征来确定</a:t>
            </a:r>
            <a:endParaRPr lang="en-US" altLang="zh-CN" sz="1400">
              <a:solidFill>
                <a:srgbClr val="008000"/>
              </a:solidFill>
              <a:latin typeface="宋体" panose="02010600030101010101" pitchFamily="2" charset="-122"/>
            </a:endParaRPr>
          </a:p>
          <a:p>
            <a:pPr eaLnBrk="0" hangingPunct="0">
              <a:lnSpc>
                <a:spcPct val="80000"/>
              </a:lnSpc>
              <a:spcBef>
                <a:spcPct val="20000"/>
              </a:spcBef>
            </a:pPr>
            <a:r>
              <a:rPr lang="en-US" altLang="zh-CN" sz="1400">
                <a:solidFill>
                  <a:srgbClr val="008000"/>
                </a:solidFill>
                <a:latin typeface="Times New Roman" panose="02020603050405020304" pitchFamily="18" charset="0"/>
              </a:rPr>
              <a:t>time_slot</a:t>
            </a:r>
            <a:r>
              <a:rPr lang="zh-CN"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详见下页）</a:t>
            </a:r>
            <a:endParaRPr lang="en-US" altLang="zh-CN" sz="1400">
              <a:solidFill>
                <a:srgbClr val="008000"/>
              </a:solidFill>
              <a:latin typeface="宋体" panose="02010600030101010101" pitchFamily="2" charset="-122"/>
            </a:endParaRPr>
          </a:p>
        </p:txBody>
      </p:sp>
      <p:sp>
        <p:nvSpPr>
          <p:cNvPr id="32781" name="矩形 1">
            <a:extLst>
              <a:ext uri="{FF2B5EF4-FFF2-40B4-BE49-F238E27FC236}">
                <a16:creationId xmlns:a16="http://schemas.microsoft.com/office/drawing/2014/main" id="{105F095F-B0D5-EE1C-1F86-30C5B105FCA2}"/>
              </a:ext>
            </a:extLst>
          </p:cNvPr>
          <p:cNvSpPr>
            <a:spLocks noChangeArrowheads="1"/>
          </p:cNvSpPr>
          <p:nvPr/>
        </p:nvSpPr>
        <p:spPr bwMode="auto">
          <a:xfrm>
            <a:off x="3992563" y="3327400"/>
            <a:ext cx="10953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2A2A39"/>
                </a:solidFill>
                <a:latin typeface="宋体" panose="02010600030101010101" pitchFamily="2" charset="-122"/>
              </a:rPr>
              <a:t>三个属性都</a:t>
            </a:r>
            <a:endParaRPr lang="en-US" altLang="zh-CN" sz="1400">
              <a:solidFill>
                <a:srgbClr val="2A2A39"/>
              </a:solidFill>
              <a:latin typeface="宋体" panose="02010600030101010101" pitchFamily="2" charset="-122"/>
            </a:endParaRPr>
          </a:p>
          <a:p>
            <a:pPr algn="ctr" eaLnBrk="0" hangingPunct="0">
              <a:lnSpc>
                <a:spcPct val="80000"/>
              </a:lnSpc>
              <a:spcBef>
                <a:spcPct val="20000"/>
              </a:spcBef>
            </a:pPr>
            <a:r>
              <a:rPr lang="zh-CN" altLang="en-US" sz="1400">
                <a:solidFill>
                  <a:srgbClr val="2A2A39"/>
                </a:solidFill>
                <a:latin typeface="宋体" panose="02010600030101010101" pitchFamily="2" charset="-122"/>
              </a:rPr>
              <a:t>是分辩符！</a:t>
            </a:r>
            <a:endParaRPr lang="zh-CN" altLang="en-US" sz="1400">
              <a:solidFill>
                <a:srgbClr val="2A2A39"/>
              </a:solidFill>
            </a:endParaRPr>
          </a:p>
        </p:txBody>
      </p:sp>
      <p:sp>
        <p:nvSpPr>
          <p:cNvPr id="61" name="Rectangle 63">
            <a:extLst>
              <a:ext uri="{FF2B5EF4-FFF2-40B4-BE49-F238E27FC236}">
                <a16:creationId xmlns:a16="http://schemas.microsoft.com/office/drawing/2014/main" id="{80F8BE95-C4A1-E512-CC13-957333342774}"/>
              </a:ext>
            </a:extLst>
          </p:cNvPr>
          <p:cNvSpPr>
            <a:spLocks noChangeArrowheads="1"/>
          </p:cNvSpPr>
          <p:nvPr/>
        </p:nvSpPr>
        <p:spPr bwMode="auto">
          <a:xfrm>
            <a:off x="171450" y="4938713"/>
            <a:ext cx="38655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3366FF"/>
                </a:solidFill>
                <a:latin typeface="宋体" panose="02010600030101010101" pitchFamily="2" charset="-122"/>
              </a:rPr>
              <a:t>简单实体集的转换</a:t>
            </a:r>
            <a:r>
              <a:rPr lang="zh-CN" altLang="en-US" sz="1400">
                <a:solidFill>
                  <a:srgbClr val="3366FF"/>
                </a:solidFill>
                <a:latin typeface="宋体" panose="02010600030101010101" pitchFamily="2" charset="-122"/>
                <a:sym typeface="Wingdings" panose="05000000000000000000" pitchFamily="2" charset="2"/>
              </a:rPr>
              <a:t>新的</a:t>
            </a:r>
            <a:r>
              <a:rPr lang="zh-CN" altLang="en-US" sz="1400">
                <a:solidFill>
                  <a:srgbClr val="3366FF"/>
                </a:solidFill>
                <a:latin typeface="宋体" panose="02010600030101010101" pitchFamily="2" charset="-122"/>
              </a:rPr>
              <a:t>关系模式:</a:t>
            </a:r>
            <a:endParaRPr lang="en-US" altLang="zh-CN" sz="1400">
              <a:solidFill>
                <a:srgbClr val="3366FF"/>
              </a:solidFill>
              <a:latin typeface="宋体" panose="02010600030101010101" pitchFamily="2" charset="-122"/>
            </a:endParaRPr>
          </a:p>
          <a:p>
            <a:pPr algn="ctr" eaLnBrk="0" hangingPunct="0">
              <a:lnSpc>
                <a:spcPct val="80000"/>
              </a:lnSpc>
              <a:spcBef>
                <a:spcPct val="20000"/>
              </a:spcBef>
            </a:pPr>
            <a:r>
              <a:rPr lang="zh-CN" altLang="en-US" sz="1400">
                <a:solidFill>
                  <a:srgbClr val="3366FF"/>
                </a:solidFill>
                <a:latin typeface="宋体" panose="02010600030101010101" pitchFamily="2" charset="-122"/>
              </a:rPr>
              <a:t>属性集与主码:就是实体集的属性集与主码</a:t>
            </a:r>
            <a:endParaRPr lang="en-US" altLang="zh-CN" sz="1400">
              <a:solidFill>
                <a:srgbClr val="3366FF"/>
              </a:solidFill>
              <a:latin typeface="宋体" panose="02010600030101010101" pitchFamily="2" charset="-122"/>
            </a:endParaRPr>
          </a:p>
          <a:p>
            <a:pPr algn="ctr" eaLnBrk="0" hangingPunct="0">
              <a:lnSpc>
                <a:spcPct val="80000"/>
              </a:lnSpc>
              <a:spcBef>
                <a:spcPct val="20000"/>
              </a:spcBef>
            </a:pPr>
            <a:r>
              <a:rPr lang="en-US" altLang="zh-CN" sz="1400">
                <a:solidFill>
                  <a:srgbClr val="3366FF"/>
                </a:solidFill>
                <a:latin typeface="宋体" panose="02010600030101010101" pitchFamily="2" charset="-122"/>
              </a:rPr>
              <a:t>classroom(</a:t>
            </a:r>
            <a:r>
              <a:rPr lang="en-US" altLang="zh-CN" sz="1400" u="sng">
                <a:solidFill>
                  <a:srgbClr val="3366FF"/>
                </a:solidFill>
                <a:latin typeface="宋体" panose="02010600030101010101" pitchFamily="2" charset="-122"/>
              </a:rPr>
              <a:t>biulding</a:t>
            </a:r>
            <a:r>
              <a:rPr lang="en-US" altLang="zh-CN" sz="1400">
                <a:solidFill>
                  <a:srgbClr val="3366FF"/>
                </a:solidFill>
                <a:latin typeface="宋体" panose="02010600030101010101" pitchFamily="2" charset="-122"/>
              </a:rPr>
              <a:t>,</a:t>
            </a:r>
            <a:r>
              <a:rPr lang="en-US" altLang="zh-CN" sz="1400" u="sng">
                <a:solidFill>
                  <a:srgbClr val="3366FF"/>
                </a:solidFill>
                <a:latin typeface="宋体" panose="02010600030101010101" pitchFamily="2" charset="-122"/>
              </a:rPr>
              <a:t>room</a:t>
            </a:r>
            <a:r>
              <a:rPr lang="zh-CN" altLang="en-US" sz="1400" u="sng">
                <a:solidFill>
                  <a:srgbClr val="3366FF"/>
                </a:solidFill>
                <a:latin typeface="宋体" panose="02010600030101010101" pitchFamily="2" charset="-122"/>
              </a:rPr>
              <a:t> </a:t>
            </a:r>
            <a:r>
              <a:rPr lang="en-US" altLang="zh-CN" sz="1400" u="sng">
                <a:solidFill>
                  <a:srgbClr val="3366FF"/>
                </a:solidFill>
                <a:latin typeface="宋体" panose="02010600030101010101" pitchFamily="2" charset="-122"/>
              </a:rPr>
              <a:t>number</a:t>
            </a:r>
            <a:r>
              <a:rPr lang="en-US" altLang="zh-CN" sz="1400">
                <a:solidFill>
                  <a:srgbClr val="3366FF"/>
                </a:solidFill>
                <a:latin typeface="宋体" panose="02010600030101010101" pitchFamily="2" charset="-122"/>
              </a:rPr>
              <a:t>,capacity)</a:t>
            </a:r>
            <a:endParaRPr lang="zh-CN" altLang="en-US" sz="1400">
              <a:solidFill>
                <a:srgbClr val="3366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linds(horizontal)">
                                      <p:cBhvr>
                                        <p:cTn id="7" dur="500"/>
                                        <p:tgtEl>
                                          <p:spTgt spid="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6466"/>
                                        </p:tgtEl>
                                        <p:attrNameLst>
                                          <p:attrName>style.visibility</p:attrName>
                                        </p:attrNameLst>
                                      </p:cBhvr>
                                      <p:to>
                                        <p:strVal val="visible"/>
                                      </p:to>
                                    </p:set>
                                    <p:animEffect transition="in" filter="blinds(horizontal)">
                                      <p:cBhvr>
                                        <p:cTn id="12" dur="500"/>
                                        <p:tgtEl>
                                          <p:spTgt spid="4864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6469"/>
                                        </p:tgtEl>
                                        <p:attrNameLst>
                                          <p:attrName>style.visibility</p:attrName>
                                        </p:attrNameLst>
                                      </p:cBhvr>
                                      <p:to>
                                        <p:strVal val="visible"/>
                                      </p:to>
                                    </p:set>
                                    <p:animEffect transition="in" filter="blinds(horizontal)">
                                      <p:cBhvr>
                                        <p:cTn id="17" dur="500"/>
                                        <p:tgtEl>
                                          <p:spTgt spid="486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66" grpId="0"/>
      <p:bldP spid="486469" grpId="0"/>
      <p:bldP spid="6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4">
            <a:extLst>
              <a:ext uri="{FF2B5EF4-FFF2-40B4-BE49-F238E27FC236}">
                <a16:creationId xmlns:a16="http://schemas.microsoft.com/office/drawing/2014/main" id="{1922AE66-09D5-56F8-463D-1E725F9E5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738" y="2282825"/>
            <a:ext cx="5003800"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 3">
            <a:extLst>
              <a:ext uri="{FF2B5EF4-FFF2-40B4-BE49-F238E27FC236}">
                <a16:creationId xmlns:a16="http://schemas.microsoft.com/office/drawing/2014/main" id="{A95D7FD0-CC3E-6F2C-58C6-DDA019AA21ED}"/>
              </a:ext>
            </a:extLst>
          </p:cNvPr>
          <p:cNvGrpSpPr>
            <a:grpSpLocks/>
          </p:cNvGrpSpPr>
          <p:nvPr/>
        </p:nvGrpSpPr>
        <p:grpSpPr bwMode="auto">
          <a:xfrm>
            <a:off x="4889500" y="1989138"/>
            <a:ext cx="3676650" cy="604837"/>
            <a:chOff x="4779406" y="1879600"/>
            <a:chExt cx="3677810" cy="604838"/>
          </a:xfrm>
        </p:grpSpPr>
        <p:sp>
          <p:nvSpPr>
            <p:cNvPr id="33795" name="Rectangle 22">
              <a:extLst>
                <a:ext uri="{FF2B5EF4-FFF2-40B4-BE49-F238E27FC236}">
                  <a16:creationId xmlns:a16="http://schemas.microsoft.com/office/drawing/2014/main" id="{987CCEFD-E2BA-7180-4D69-DE5287A95C7C}"/>
                </a:ext>
              </a:extLst>
            </p:cNvPr>
            <p:cNvSpPr>
              <a:spLocks noChangeArrowheads="1"/>
            </p:cNvSpPr>
            <p:nvPr/>
          </p:nvSpPr>
          <p:spPr bwMode="auto">
            <a:xfrm>
              <a:off x="4861982" y="1879600"/>
              <a:ext cx="3595234"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0000FF"/>
                  </a:solidFill>
                  <a:latin typeface="宋体" panose="02010600030101010101" pitchFamily="2" charset="-122"/>
                </a:rPr>
                <a:t>例如该元组表示：</a:t>
              </a:r>
              <a:r>
                <a:rPr lang="en-US" altLang="zh-CN" sz="1400">
                  <a:solidFill>
                    <a:srgbClr val="0000FF"/>
                  </a:solidFill>
                  <a:latin typeface="宋体" panose="02010600030101010101" pitchFamily="2" charset="-122"/>
                </a:rPr>
                <a:t>A</a:t>
              </a:r>
              <a:r>
                <a:rPr lang="zh-CN" altLang="en-US" sz="1400">
                  <a:solidFill>
                    <a:srgbClr val="0000FF"/>
                  </a:solidFill>
                  <a:latin typeface="宋体" panose="02010600030101010101" pitchFamily="2" charset="-122"/>
                </a:rPr>
                <a:t>时段，周一，</a:t>
              </a:r>
              <a:r>
                <a:rPr lang="en-US" altLang="zh-CN" sz="1400">
                  <a:solidFill>
                    <a:srgbClr val="0000FF"/>
                  </a:solidFill>
                  <a:latin typeface="宋体" panose="02010600030101010101" pitchFamily="2" charset="-122"/>
                </a:rPr>
                <a:t>8:00-8:50</a:t>
              </a:r>
            </a:p>
          </p:txBody>
        </p:sp>
        <p:sp>
          <p:nvSpPr>
            <p:cNvPr id="33796" name="Line 23">
              <a:extLst>
                <a:ext uri="{FF2B5EF4-FFF2-40B4-BE49-F238E27FC236}">
                  <a16:creationId xmlns:a16="http://schemas.microsoft.com/office/drawing/2014/main" id="{A4D13C4D-5D75-D244-FE04-8E740A9597D4}"/>
                </a:ext>
              </a:extLst>
            </p:cNvPr>
            <p:cNvSpPr>
              <a:spLocks noChangeShapeType="1"/>
            </p:cNvSpPr>
            <p:nvPr/>
          </p:nvSpPr>
          <p:spPr bwMode="auto">
            <a:xfrm flipV="1">
              <a:off x="5198638" y="2147887"/>
              <a:ext cx="474813" cy="336551"/>
            </a:xfrm>
            <a:prstGeom prst="line">
              <a:avLst/>
            </a:prstGeom>
            <a:noFill/>
            <a:ln w="19050">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4844" name="Line 12">
              <a:extLst>
                <a:ext uri="{FF2B5EF4-FFF2-40B4-BE49-F238E27FC236}">
                  <a16:creationId xmlns:a16="http://schemas.microsoft.com/office/drawing/2014/main" id="{3B10F907-3E9D-9C16-3EBE-B727BF126B1A}"/>
                </a:ext>
              </a:extLst>
            </p:cNvPr>
            <p:cNvSpPr>
              <a:spLocks noChangeShapeType="1"/>
            </p:cNvSpPr>
            <p:nvPr/>
          </p:nvSpPr>
          <p:spPr bwMode="auto">
            <a:xfrm flipV="1">
              <a:off x="4779406" y="2406651"/>
              <a:ext cx="603440" cy="0"/>
            </a:xfrm>
            <a:prstGeom prst="line">
              <a:avLst/>
            </a:prstGeom>
            <a:noFill/>
            <a:ln w="38100">
              <a:solidFill>
                <a:srgbClr val="0000FF"/>
              </a:solidFill>
              <a:round/>
            </a:ln>
            <a:effectLst/>
          </p:spPr>
          <p:txBody>
            <a:bodyPr anchor="ctr"/>
            <a:lstStyle/>
            <a:p>
              <a:pPr algn="ctr" eaLnBrk="0" hangingPunct="0">
                <a:lnSpc>
                  <a:spcPct val="80000"/>
                </a:lnSpc>
                <a:spcBef>
                  <a:spcPct val="20000"/>
                </a:spcBef>
                <a:defRPr/>
              </a:pPr>
              <a:endParaRPr lang="zh-CN" altLang="en-US">
                <a:ln>
                  <a:solidFill>
                    <a:srgbClr val="0000FF"/>
                  </a:solidFill>
                </a:ln>
                <a:latin typeface="Tahoma" panose="020B0604030504040204" pitchFamily="2" charset="0"/>
              </a:endParaRPr>
            </a:p>
          </p:txBody>
        </p:sp>
        <p:sp>
          <p:nvSpPr>
            <p:cNvPr id="504845" name="Line 13">
              <a:extLst>
                <a:ext uri="{FF2B5EF4-FFF2-40B4-BE49-F238E27FC236}">
                  <a16:creationId xmlns:a16="http://schemas.microsoft.com/office/drawing/2014/main" id="{554F3734-BC53-A1E1-9088-A7C3824AE73A}"/>
                </a:ext>
              </a:extLst>
            </p:cNvPr>
            <p:cNvSpPr>
              <a:spLocks noChangeShapeType="1"/>
            </p:cNvSpPr>
            <p:nvPr/>
          </p:nvSpPr>
          <p:spPr bwMode="auto">
            <a:xfrm flipV="1">
              <a:off x="5964055" y="2382838"/>
              <a:ext cx="746360" cy="14288"/>
            </a:xfrm>
            <a:prstGeom prst="line">
              <a:avLst/>
            </a:prstGeom>
            <a:noFill/>
            <a:ln w="38100">
              <a:solidFill>
                <a:srgbClr val="0000FF"/>
              </a:solidFill>
              <a:round/>
            </a:ln>
            <a:effectLst/>
          </p:spPr>
          <p:txBody>
            <a:bodyPr anchor="ctr"/>
            <a:lstStyle/>
            <a:p>
              <a:pPr algn="ctr" eaLnBrk="0" hangingPunct="0">
                <a:lnSpc>
                  <a:spcPct val="80000"/>
                </a:lnSpc>
                <a:spcBef>
                  <a:spcPct val="20000"/>
                </a:spcBef>
                <a:defRPr/>
              </a:pPr>
              <a:endParaRPr lang="zh-CN" altLang="en-US">
                <a:ln>
                  <a:solidFill>
                    <a:srgbClr val="0000FF"/>
                  </a:solidFill>
                </a:ln>
                <a:latin typeface="Tahoma" panose="020B0604030504040204" pitchFamily="2" charset="0"/>
              </a:endParaRPr>
            </a:p>
          </p:txBody>
        </p:sp>
        <p:sp>
          <p:nvSpPr>
            <p:cNvPr id="504846" name="Line 14">
              <a:extLst>
                <a:ext uri="{FF2B5EF4-FFF2-40B4-BE49-F238E27FC236}">
                  <a16:creationId xmlns:a16="http://schemas.microsoft.com/office/drawing/2014/main" id="{88BFB74D-4454-BA04-BABD-11D8270E0ABA}"/>
                </a:ext>
              </a:extLst>
            </p:cNvPr>
            <p:cNvSpPr>
              <a:spLocks noChangeShapeType="1"/>
            </p:cNvSpPr>
            <p:nvPr/>
          </p:nvSpPr>
          <p:spPr bwMode="auto">
            <a:xfrm flipV="1">
              <a:off x="5555939" y="2397126"/>
              <a:ext cx="223908" cy="0"/>
            </a:xfrm>
            <a:prstGeom prst="line">
              <a:avLst/>
            </a:prstGeom>
            <a:noFill/>
            <a:ln w="38100">
              <a:solidFill>
                <a:srgbClr val="0000FF"/>
              </a:solidFill>
              <a:round/>
            </a:ln>
            <a:effectLst/>
          </p:spPr>
          <p:txBody>
            <a:bodyPr anchor="ctr"/>
            <a:lstStyle/>
            <a:p>
              <a:pPr algn="ctr" eaLnBrk="0" hangingPunct="0">
                <a:lnSpc>
                  <a:spcPct val="80000"/>
                </a:lnSpc>
                <a:spcBef>
                  <a:spcPct val="20000"/>
                </a:spcBef>
                <a:defRPr/>
              </a:pPr>
              <a:endParaRPr lang="zh-CN" altLang="en-US">
                <a:ln>
                  <a:solidFill>
                    <a:srgbClr val="0000FF"/>
                  </a:solidFill>
                </a:ln>
                <a:latin typeface="Tahoma" panose="020B0604030504040204" pitchFamily="2" charset="0"/>
              </a:endParaRPr>
            </a:p>
          </p:txBody>
        </p:sp>
        <p:sp>
          <p:nvSpPr>
            <p:cNvPr id="504849" name="Line 17">
              <a:extLst>
                <a:ext uri="{FF2B5EF4-FFF2-40B4-BE49-F238E27FC236}">
                  <a16:creationId xmlns:a16="http://schemas.microsoft.com/office/drawing/2014/main" id="{729B417F-EDC9-4CB2-F043-B3C084B44861}"/>
                </a:ext>
              </a:extLst>
            </p:cNvPr>
            <p:cNvSpPr>
              <a:spLocks noChangeShapeType="1"/>
            </p:cNvSpPr>
            <p:nvPr/>
          </p:nvSpPr>
          <p:spPr bwMode="auto">
            <a:xfrm flipV="1">
              <a:off x="6672303" y="2387601"/>
              <a:ext cx="384296" cy="1587"/>
            </a:xfrm>
            <a:prstGeom prst="line">
              <a:avLst/>
            </a:prstGeom>
            <a:noFill/>
            <a:ln w="38100">
              <a:solidFill>
                <a:srgbClr val="0000FF"/>
              </a:solidFill>
              <a:round/>
            </a:ln>
            <a:effectLst/>
          </p:spPr>
          <p:txBody>
            <a:bodyPr anchor="ctr"/>
            <a:lstStyle/>
            <a:p>
              <a:pPr algn="ctr" eaLnBrk="0" hangingPunct="0">
                <a:lnSpc>
                  <a:spcPct val="80000"/>
                </a:lnSpc>
                <a:spcBef>
                  <a:spcPct val="20000"/>
                </a:spcBef>
                <a:defRPr/>
              </a:pPr>
              <a:endParaRPr lang="zh-CN" altLang="en-US">
                <a:ln>
                  <a:solidFill>
                    <a:srgbClr val="0000FF"/>
                  </a:solidFill>
                </a:ln>
                <a:latin typeface="Tahoma" panose="020B0604030504040204" pitchFamily="2" charset="0"/>
              </a:endParaRPr>
            </a:p>
          </p:txBody>
        </p:sp>
      </p:grpSp>
      <p:sp>
        <p:nvSpPr>
          <p:cNvPr id="33801" name="幻灯片编号占位符 5">
            <a:extLst>
              <a:ext uri="{FF2B5EF4-FFF2-40B4-BE49-F238E27FC236}">
                <a16:creationId xmlns:a16="http://schemas.microsoft.com/office/drawing/2014/main" id="{70535779-6DD7-A81E-8362-45FEF556692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B99AF9-DA75-4E2B-B920-9D9D0D883803}" type="slidenum">
              <a:rPr lang="zh-CN" altLang="en-US"/>
              <a:pPr/>
              <a:t>141</a:t>
            </a:fld>
            <a:endParaRPr lang="zh-CN" altLang="en-US"/>
          </a:p>
        </p:txBody>
      </p:sp>
      <p:sp>
        <p:nvSpPr>
          <p:cNvPr id="33802" name="Rectangle 2">
            <a:extLst>
              <a:ext uri="{FF2B5EF4-FFF2-40B4-BE49-F238E27FC236}">
                <a16:creationId xmlns:a16="http://schemas.microsoft.com/office/drawing/2014/main" id="{5074A9F8-D31A-5FF1-5A7C-95CA90965440}"/>
              </a:ext>
            </a:extLst>
          </p:cNvPr>
          <p:cNvSpPr>
            <a:spLocks noGrp="1" noChangeArrowheads="1"/>
          </p:cNvSpPr>
          <p:nvPr>
            <p:ph type="title"/>
          </p:nvPr>
        </p:nvSpPr>
        <p:spPr>
          <a:xfrm>
            <a:off x="107950" y="801688"/>
            <a:ext cx="7772400" cy="938212"/>
          </a:xfrm>
        </p:spPr>
        <p:txBody>
          <a:bodyPr/>
          <a:lstStyle/>
          <a:p>
            <a:r>
              <a:rPr lang="zh-CN" altLang="en-US" sz="2400" b="1">
                <a:solidFill>
                  <a:srgbClr val="800000"/>
                </a:solidFill>
                <a:latin typeface="黑体" panose="02010609060101010101" pitchFamily="49" charset="-122"/>
                <a:ea typeface="黑体" panose="02010609060101010101" pitchFamily="49" charset="-122"/>
              </a:rPr>
              <a:t>复杂实体集转换示例</a:t>
            </a:r>
            <a:endParaRPr lang="en-US" altLang="zh-CN" sz="1800" b="1">
              <a:solidFill>
                <a:srgbClr val="800000"/>
              </a:solidFill>
              <a:latin typeface="黑体" panose="02010609060101010101" pitchFamily="49" charset="-122"/>
              <a:ea typeface="黑体" panose="02010609060101010101" pitchFamily="49" charset="-122"/>
            </a:endParaRPr>
          </a:p>
        </p:txBody>
      </p:sp>
      <p:pic>
        <p:nvPicPr>
          <p:cNvPr id="33803" name="Picture 6">
            <a:extLst>
              <a:ext uri="{FF2B5EF4-FFF2-40B4-BE49-F238E27FC236}">
                <a16:creationId xmlns:a16="http://schemas.microsoft.com/office/drawing/2014/main" id="{7A064186-B2AB-1732-454B-0B8C6E7D8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3071813"/>
            <a:ext cx="1392238"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839" name="AutoShape 7">
            <a:extLst>
              <a:ext uri="{FF2B5EF4-FFF2-40B4-BE49-F238E27FC236}">
                <a16:creationId xmlns:a16="http://schemas.microsoft.com/office/drawing/2014/main" id="{A9D63375-4083-6533-DC5C-2128671A4DFB}"/>
              </a:ext>
            </a:extLst>
          </p:cNvPr>
          <p:cNvSpPr>
            <a:spLocks noChangeArrowheads="1"/>
          </p:cNvSpPr>
          <p:nvPr/>
        </p:nvSpPr>
        <p:spPr bwMode="auto">
          <a:xfrm>
            <a:off x="3295650" y="3967163"/>
            <a:ext cx="498475" cy="466725"/>
          </a:xfrm>
          <a:prstGeom prst="rightArrow">
            <a:avLst>
              <a:gd name="adj1" fmla="val 50000"/>
              <a:gd name="adj2" fmla="val 28876"/>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sp>
        <p:nvSpPr>
          <p:cNvPr id="504841" name="Rectangle 9">
            <a:extLst>
              <a:ext uri="{FF2B5EF4-FFF2-40B4-BE49-F238E27FC236}">
                <a16:creationId xmlns:a16="http://schemas.microsoft.com/office/drawing/2014/main" id="{B1566F6C-0AE6-64EE-9C46-9EB43974D3CC}"/>
              </a:ext>
            </a:extLst>
          </p:cNvPr>
          <p:cNvSpPr>
            <a:spLocks noChangeArrowheads="1"/>
          </p:cNvSpPr>
          <p:nvPr/>
        </p:nvSpPr>
        <p:spPr bwMode="auto">
          <a:xfrm>
            <a:off x="6350" y="5151438"/>
            <a:ext cx="4583113"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800000"/>
                </a:solidFill>
                <a:latin typeface="Times New Roman" panose="02020603050405020304" pitchFamily="18" charset="0"/>
              </a:rPr>
              <a:t>注释：</a:t>
            </a:r>
          </a:p>
          <a:p>
            <a:pPr eaLnBrk="0" hangingPunct="0">
              <a:lnSpc>
                <a:spcPct val="80000"/>
              </a:lnSpc>
              <a:spcBef>
                <a:spcPct val="20000"/>
              </a:spcBef>
            </a:pPr>
            <a:r>
              <a:rPr lang="zh-CN" altLang="en-US" sz="1400">
                <a:solidFill>
                  <a:srgbClr val="800000"/>
                </a:solidFill>
                <a:latin typeface="Times New Roman" panose="02020603050405020304" pitchFamily="18" charset="0"/>
              </a:rPr>
              <a:t>纵向展开</a:t>
            </a:r>
            <a:r>
              <a:rPr lang="en-US" altLang="zh-CN" sz="1400">
                <a:solidFill>
                  <a:srgbClr val="800000"/>
                </a:solidFill>
                <a:latin typeface="Times New Roman" panose="02020603050405020304" pitchFamily="18" charset="0"/>
              </a:rPr>
              <a:t>(</a:t>
            </a:r>
            <a:r>
              <a:rPr lang="zh-CN" altLang="en-US" sz="1400">
                <a:solidFill>
                  <a:srgbClr val="800000"/>
                </a:solidFill>
                <a:latin typeface="Times New Roman" panose="02020603050405020304" pitchFamily="18" charset="0"/>
              </a:rPr>
              <a:t>多值属性</a:t>
            </a:r>
            <a:r>
              <a:rPr lang="en-US" altLang="zh-CN" sz="1400">
                <a:solidFill>
                  <a:srgbClr val="800000"/>
                </a:solidFill>
                <a:latin typeface="Times New Roman" panose="02020603050405020304" pitchFamily="18" charset="0"/>
                <a:sym typeface="Wingdings" panose="05000000000000000000" pitchFamily="2" charset="2"/>
              </a:rPr>
              <a:t></a:t>
            </a:r>
            <a:r>
              <a:rPr lang="zh-CN" altLang="en-US" sz="1400">
                <a:solidFill>
                  <a:srgbClr val="800000"/>
                </a:solidFill>
                <a:latin typeface="Times New Roman" panose="02020603050405020304" pitchFamily="18" charset="0"/>
              </a:rPr>
              <a:t>多个元组</a:t>
            </a:r>
            <a:r>
              <a:rPr lang="en-US" altLang="zh-CN" sz="1400">
                <a:solidFill>
                  <a:srgbClr val="800000"/>
                </a:solidFill>
                <a:latin typeface="Times New Roman" panose="02020603050405020304" pitchFamily="18" charset="0"/>
              </a:rPr>
              <a:t>)</a:t>
            </a:r>
            <a:r>
              <a:rPr lang="zh-CN" altLang="en-US" sz="1400">
                <a:solidFill>
                  <a:srgbClr val="800000"/>
                </a:solidFill>
                <a:latin typeface="Times New Roman" panose="02020603050405020304" pitchFamily="18" charset="0"/>
              </a:rPr>
              <a:t>:</a:t>
            </a:r>
            <a:r>
              <a:rPr lang="en-US" altLang="zh-CN" sz="1400">
                <a:solidFill>
                  <a:srgbClr val="800000"/>
                </a:solidFill>
                <a:latin typeface="Times New Roman" panose="02020603050405020304" pitchFamily="18" charset="0"/>
              </a:rPr>
              <a:t>1</a:t>
            </a:r>
            <a:r>
              <a:rPr lang="zh-CN" altLang="en-US" sz="1400">
                <a:solidFill>
                  <a:srgbClr val="800000"/>
                </a:solidFill>
                <a:latin typeface="Times New Roman" panose="02020603050405020304" pitchFamily="18" charset="0"/>
              </a:rPr>
              <a:t>层</a:t>
            </a:r>
            <a:r>
              <a:rPr lang="en-US" altLang="zh-CN" sz="1400">
                <a:solidFill>
                  <a:srgbClr val="800000"/>
                </a:solidFill>
                <a:latin typeface="Times New Roman" panose="02020603050405020304" pitchFamily="18" charset="0"/>
              </a:rPr>
              <a:t>day</a:t>
            </a:r>
            <a:r>
              <a:rPr lang="zh-CN" altLang="en-US" sz="1400">
                <a:solidFill>
                  <a:srgbClr val="800000"/>
                </a:solidFill>
                <a:latin typeface="Times New Roman" panose="02020603050405020304" pitchFamily="18" charset="0"/>
              </a:rPr>
              <a:t>和</a:t>
            </a:r>
            <a:r>
              <a:rPr lang="en-US" altLang="zh-CN" sz="1400">
                <a:solidFill>
                  <a:srgbClr val="800000"/>
                </a:solidFill>
                <a:latin typeface="Times New Roman" panose="02020603050405020304" pitchFamily="18" charset="0"/>
              </a:rPr>
              <a:t>2</a:t>
            </a:r>
            <a:r>
              <a:rPr lang="zh-CN" altLang="en-US" sz="1400">
                <a:solidFill>
                  <a:srgbClr val="800000"/>
                </a:solidFill>
                <a:latin typeface="Times New Roman" panose="02020603050405020304" pitchFamily="18" charset="0"/>
              </a:rPr>
              <a:t>层</a:t>
            </a:r>
            <a:r>
              <a:rPr lang="en-US" altLang="zh-CN" sz="1400">
                <a:solidFill>
                  <a:srgbClr val="800000"/>
                </a:solidFill>
                <a:latin typeface="Times New Roman" panose="02020603050405020304" pitchFamily="18" charset="0"/>
              </a:rPr>
              <a:t>start_time</a:t>
            </a:r>
          </a:p>
          <a:p>
            <a:pPr eaLnBrk="0" hangingPunct="0">
              <a:lnSpc>
                <a:spcPct val="80000"/>
              </a:lnSpc>
              <a:spcBef>
                <a:spcPct val="20000"/>
              </a:spcBef>
            </a:pPr>
            <a:r>
              <a:rPr lang="zh-CN" altLang="en-US" sz="1200">
                <a:solidFill>
                  <a:srgbClr val="800000"/>
                </a:solidFill>
                <a:latin typeface="Times New Roman" panose="02020603050405020304" pitchFamily="18" charset="0"/>
              </a:rPr>
              <a:t>	</a:t>
            </a:r>
            <a:r>
              <a:rPr lang="en-US" altLang="zh-CN" sz="1200">
                <a:solidFill>
                  <a:srgbClr val="800000"/>
                </a:solidFill>
                <a:latin typeface="Times New Roman" panose="02020603050405020304" pitchFamily="18" charset="0"/>
              </a:rPr>
              <a:t>(</a:t>
            </a:r>
            <a:r>
              <a:rPr lang="zh-CN" altLang="en-US" sz="1200">
                <a:solidFill>
                  <a:srgbClr val="800000"/>
                </a:solidFill>
                <a:latin typeface="Times New Roman" panose="02020603050405020304" pitchFamily="18" charset="0"/>
              </a:rPr>
              <a:t>第</a:t>
            </a:r>
            <a:r>
              <a:rPr lang="en-US" altLang="zh-CN" sz="1200">
                <a:solidFill>
                  <a:srgbClr val="800000"/>
                </a:solidFill>
                <a:latin typeface="Times New Roman" panose="02020603050405020304" pitchFamily="18" charset="0"/>
              </a:rPr>
              <a:t>1</a:t>
            </a:r>
            <a:r>
              <a:rPr lang="zh-CN" altLang="en-US" sz="1200">
                <a:solidFill>
                  <a:srgbClr val="800000"/>
                </a:solidFill>
                <a:latin typeface="Times New Roman" panose="02020603050405020304" pitchFamily="18" charset="0"/>
              </a:rPr>
              <a:t>层：每个元组表示一天</a:t>
            </a:r>
            <a:r>
              <a:rPr lang="en-US" altLang="zh-CN" sz="1200">
                <a:solidFill>
                  <a:srgbClr val="800000"/>
                </a:solidFill>
                <a:latin typeface="Times New Roman" panose="02020603050405020304" pitchFamily="18" charset="0"/>
              </a:rPr>
              <a:t>)</a:t>
            </a:r>
          </a:p>
          <a:p>
            <a:pPr eaLnBrk="0" hangingPunct="0">
              <a:lnSpc>
                <a:spcPct val="80000"/>
              </a:lnSpc>
              <a:spcBef>
                <a:spcPct val="20000"/>
              </a:spcBef>
            </a:pPr>
            <a:r>
              <a:rPr lang="en-US" altLang="zh-CN" sz="1200">
                <a:solidFill>
                  <a:srgbClr val="800000"/>
                </a:solidFill>
                <a:latin typeface="Times New Roman" panose="02020603050405020304" pitchFamily="18" charset="0"/>
              </a:rPr>
              <a:t>	(</a:t>
            </a:r>
            <a:r>
              <a:rPr lang="zh-CN" altLang="en-US" sz="1200">
                <a:solidFill>
                  <a:srgbClr val="800000"/>
                </a:solidFill>
                <a:latin typeface="Times New Roman" panose="02020603050405020304" pitchFamily="18" charset="0"/>
              </a:rPr>
              <a:t>第</a:t>
            </a:r>
            <a:r>
              <a:rPr lang="en-US" altLang="zh-CN" sz="1200">
                <a:solidFill>
                  <a:srgbClr val="800000"/>
                </a:solidFill>
                <a:latin typeface="Times New Roman" panose="02020603050405020304" pitchFamily="18" charset="0"/>
              </a:rPr>
              <a:t>2</a:t>
            </a:r>
            <a:r>
              <a:rPr lang="zh-CN" altLang="en-US" sz="1200">
                <a:solidFill>
                  <a:srgbClr val="800000"/>
                </a:solidFill>
                <a:latin typeface="Times New Roman" panose="02020603050405020304" pitchFamily="18" charset="0"/>
              </a:rPr>
              <a:t>层：每个元组表示一个时段</a:t>
            </a:r>
            <a:r>
              <a:rPr lang="en-US" altLang="zh-CN" sz="1200">
                <a:solidFill>
                  <a:srgbClr val="800000"/>
                </a:solidFill>
                <a:latin typeface="Times New Roman" panose="02020603050405020304" pitchFamily="18" charset="0"/>
              </a:rPr>
              <a:t>)</a:t>
            </a:r>
            <a:r>
              <a:rPr lang="zh-CN" altLang="en-US" sz="1400">
                <a:solidFill>
                  <a:srgbClr val="800000"/>
                </a:solidFill>
                <a:latin typeface="Times New Roman" panose="02020603050405020304" pitchFamily="18" charset="0"/>
              </a:rPr>
              <a:t>	</a:t>
            </a:r>
          </a:p>
          <a:p>
            <a:pPr eaLnBrk="0" hangingPunct="0">
              <a:lnSpc>
                <a:spcPct val="80000"/>
              </a:lnSpc>
              <a:spcBef>
                <a:spcPct val="20000"/>
              </a:spcBef>
            </a:pPr>
            <a:r>
              <a:rPr lang="zh-CN" altLang="en-US" sz="1400">
                <a:solidFill>
                  <a:srgbClr val="800000"/>
                </a:solidFill>
                <a:latin typeface="Times New Roman" panose="02020603050405020304" pitchFamily="18" charset="0"/>
              </a:rPr>
              <a:t>横向展开</a:t>
            </a:r>
            <a:r>
              <a:rPr lang="en-US" altLang="zh-CN" sz="1400">
                <a:solidFill>
                  <a:srgbClr val="800000"/>
                </a:solidFill>
                <a:latin typeface="Times New Roman" panose="02020603050405020304" pitchFamily="18" charset="0"/>
              </a:rPr>
              <a:t>(</a:t>
            </a:r>
            <a:r>
              <a:rPr lang="zh-CN" altLang="en-US" sz="1400">
                <a:solidFill>
                  <a:srgbClr val="800000"/>
                </a:solidFill>
                <a:latin typeface="Times New Roman" panose="02020603050405020304" pitchFamily="18" charset="0"/>
              </a:rPr>
              <a:t>结构属性</a:t>
            </a:r>
            <a:r>
              <a:rPr lang="en-US" altLang="zh-CN" sz="1400">
                <a:solidFill>
                  <a:srgbClr val="800000"/>
                </a:solidFill>
                <a:latin typeface="Times New Roman" panose="02020603050405020304" pitchFamily="18" charset="0"/>
                <a:sym typeface="Wingdings" panose="05000000000000000000" pitchFamily="2" charset="2"/>
              </a:rPr>
              <a:t></a:t>
            </a:r>
            <a:r>
              <a:rPr lang="zh-CN" altLang="en-US" sz="1400">
                <a:solidFill>
                  <a:srgbClr val="800000"/>
                </a:solidFill>
                <a:latin typeface="Times New Roman" panose="02020603050405020304" pitchFamily="18" charset="0"/>
              </a:rPr>
              <a:t>多个属性</a:t>
            </a:r>
            <a:r>
              <a:rPr lang="en-US" altLang="zh-CN" sz="1400">
                <a:solidFill>
                  <a:srgbClr val="800000"/>
                </a:solidFill>
                <a:latin typeface="Times New Roman" panose="02020603050405020304" pitchFamily="18" charset="0"/>
              </a:rPr>
              <a:t>)</a:t>
            </a:r>
            <a:r>
              <a:rPr lang="zh-CN" altLang="en-US" sz="1400">
                <a:solidFill>
                  <a:srgbClr val="800000"/>
                </a:solidFill>
                <a:latin typeface="Times New Roman" panose="02020603050405020304" pitchFamily="18" charset="0"/>
              </a:rPr>
              <a:t>:</a:t>
            </a:r>
            <a:r>
              <a:rPr lang="en-US" altLang="zh-CN" sz="1400">
                <a:solidFill>
                  <a:srgbClr val="800000"/>
                </a:solidFill>
                <a:latin typeface="Times New Roman" panose="02020603050405020304" pitchFamily="18" charset="0"/>
              </a:rPr>
              <a:t>day,start_time,end_time</a:t>
            </a:r>
          </a:p>
        </p:txBody>
      </p:sp>
      <p:sp>
        <p:nvSpPr>
          <p:cNvPr id="33806" name="Rectangle 83">
            <a:extLst>
              <a:ext uri="{FF2B5EF4-FFF2-40B4-BE49-F238E27FC236}">
                <a16:creationId xmlns:a16="http://schemas.microsoft.com/office/drawing/2014/main" id="{3F82A59A-78B8-EED5-C10F-1B33FAF700EB}"/>
              </a:ext>
            </a:extLst>
          </p:cNvPr>
          <p:cNvSpPr>
            <a:spLocks noChangeArrowheads="1"/>
          </p:cNvSpPr>
          <p:nvPr/>
        </p:nvSpPr>
        <p:spPr bwMode="auto">
          <a:xfrm>
            <a:off x="5364163" y="157163"/>
            <a:ext cx="3541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lnSpc>
                <a:spcPct val="80000"/>
              </a:lnSpc>
              <a:spcBef>
                <a:spcPct val="20000"/>
              </a:spcBef>
            </a:pPr>
            <a:r>
              <a:rPr lang="zh-CN" altLang="zh-CN" sz="2400">
                <a:solidFill>
                  <a:schemeClr val="tx2"/>
                </a:solidFill>
                <a:latin typeface="黑体" panose="02010609060101010101" pitchFamily="49" charset="-122"/>
                <a:ea typeface="黑体" panose="02010609060101010101" pitchFamily="49" charset="-122"/>
              </a:rPr>
              <a:t>2</a:t>
            </a:r>
            <a:r>
              <a:rPr lang="en-US" altLang="zh-CN" sz="2400">
                <a:solidFill>
                  <a:schemeClr val="tx2"/>
                </a:solidFill>
                <a:latin typeface="黑体" panose="02010609060101010101" pitchFamily="49" charset="-122"/>
                <a:ea typeface="黑体" panose="02010609060101010101" pitchFamily="49" charset="-122"/>
              </a:rPr>
              <a:t>.2 </a:t>
            </a:r>
            <a:r>
              <a:rPr lang="zh-CN" altLang="en-US" sz="2400">
                <a:solidFill>
                  <a:schemeClr val="tx2"/>
                </a:solidFill>
                <a:latin typeface="黑体" panose="02010609060101010101" pitchFamily="49" charset="-122"/>
                <a:ea typeface="黑体" panose="02010609060101010101" pitchFamily="49" charset="-122"/>
              </a:rPr>
              <a:t>实体集的转换</a:t>
            </a:r>
          </a:p>
        </p:txBody>
      </p:sp>
      <p:sp>
        <p:nvSpPr>
          <p:cNvPr id="33807" name="Rectangle 8">
            <a:extLst>
              <a:ext uri="{FF2B5EF4-FFF2-40B4-BE49-F238E27FC236}">
                <a16:creationId xmlns:a16="http://schemas.microsoft.com/office/drawing/2014/main" id="{978592D7-3E73-A873-D763-E728EAC1EAAE}"/>
              </a:ext>
            </a:extLst>
          </p:cNvPr>
          <p:cNvSpPr>
            <a:spLocks noChangeArrowheads="1"/>
          </p:cNvSpPr>
          <p:nvPr/>
        </p:nvSpPr>
        <p:spPr bwMode="auto">
          <a:xfrm>
            <a:off x="347663" y="1841500"/>
            <a:ext cx="3684587"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latin typeface="宋体" panose="02010600030101010101" pitchFamily="2" charset="-122"/>
              </a:rPr>
              <a:t>复杂属性</a:t>
            </a:r>
            <a:r>
              <a:rPr lang="en-US" altLang="zh-CN" sz="1400">
                <a:latin typeface="宋体" panose="02010600030101010101" pitchFamily="2" charset="-122"/>
              </a:rPr>
              <a:t>time_slot_id</a:t>
            </a:r>
            <a:r>
              <a:rPr lang="zh-CN" altLang="en-US" sz="1400">
                <a:latin typeface="宋体" panose="02010600030101010101" pitchFamily="2" charset="-122"/>
              </a:rPr>
              <a:t>:纵向展开</a:t>
            </a:r>
            <a:r>
              <a:rPr lang="en-US" altLang="zh-CN" sz="1400">
                <a:latin typeface="宋体" panose="02010600030101010101" pitchFamily="2" charset="-122"/>
              </a:rPr>
              <a:t>+</a:t>
            </a:r>
            <a:r>
              <a:rPr lang="zh-CN" altLang="en-US" sz="1400">
                <a:latin typeface="宋体" panose="02010600030101010101" pitchFamily="2" charset="-122"/>
              </a:rPr>
              <a:t>横向展开</a:t>
            </a:r>
            <a:r>
              <a:rPr lang="en-US" altLang="zh-CN" sz="1400">
                <a:latin typeface="宋体" panose="02010600030101010101" pitchFamily="2" charset="-122"/>
              </a:rPr>
              <a:t>!</a:t>
            </a:r>
          </a:p>
        </p:txBody>
      </p:sp>
      <p:sp>
        <p:nvSpPr>
          <p:cNvPr id="33808" name="Rectangle 16">
            <a:extLst>
              <a:ext uri="{FF2B5EF4-FFF2-40B4-BE49-F238E27FC236}">
                <a16:creationId xmlns:a16="http://schemas.microsoft.com/office/drawing/2014/main" id="{15DDFEB5-3A74-5128-7C54-B864CEB3A710}"/>
              </a:ext>
            </a:extLst>
          </p:cNvPr>
          <p:cNvSpPr>
            <a:spLocks noChangeArrowheads="1"/>
          </p:cNvSpPr>
          <p:nvPr/>
        </p:nvSpPr>
        <p:spPr bwMode="auto">
          <a:xfrm>
            <a:off x="368300" y="2111375"/>
            <a:ext cx="39751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latin typeface="Times New Roman" panose="02020603050405020304" pitchFamily="18" charset="0"/>
              </a:rPr>
              <a:t>time_slot</a:t>
            </a:r>
            <a:r>
              <a:rPr lang="zh-CN" altLang="en-US" sz="1400">
                <a:latin typeface="Times New Roman" panose="02020603050405020304" pitchFamily="18" charset="0"/>
              </a:rPr>
              <a:t>实体集</a:t>
            </a:r>
            <a:r>
              <a:rPr lang="zh-CN" altLang="en-US" sz="1400">
                <a:latin typeface="Times New Roman" panose="02020603050405020304" pitchFamily="18" charset="0"/>
                <a:sym typeface="Wingdings" panose="05000000000000000000" pitchFamily="2" charset="2"/>
              </a:rPr>
              <a:t>新的关系模式：</a:t>
            </a:r>
            <a:endParaRPr lang="en-US" altLang="zh-CN" sz="1400">
              <a:latin typeface="Times New Roman" panose="02020603050405020304" pitchFamily="18" charset="0"/>
            </a:endParaRPr>
          </a:p>
          <a:p>
            <a:pPr eaLnBrk="0" hangingPunct="0">
              <a:lnSpc>
                <a:spcPct val="80000"/>
              </a:lnSpc>
              <a:spcBef>
                <a:spcPct val="20000"/>
              </a:spcBef>
            </a:pPr>
            <a:r>
              <a:rPr lang="en-US" altLang="zh-CN" sz="1400">
                <a:latin typeface="Times New Roman" panose="02020603050405020304" pitchFamily="18" charset="0"/>
              </a:rPr>
              <a:t>time_slot(</a:t>
            </a:r>
            <a:r>
              <a:rPr lang="en-US" altLang="zh-CN" sz="1400" u="sng">
                <a:latin typeface="Times New Roman" panose="02020603050405020304" pitchFamily="18" charset="0"/>
              </a:rPr>
              <a:t>time_slot_id</a:t>
            </a:r>
            <a:r>
              <a:rPr lang="en-US" altLang="zh-CN" sz="1400">
                <a:latin typeface="Times New Roman" panose="02020603050405020304" pitchFamily="18" charset="0"/>
              </a:rPr>
              <a:t>, </a:t>
            </a:r>
            <a:r>
              <a:rPr lang="en-US" altLang="zh-CN" sz="1400" u="sng">
                <a:latin typeface="Times New Roman" panose="02020603050405020304" pitchFamily="18" charset="0"/>
              </a:rPr>
              <a:t>day</a:t>
            </a:r>
            <a:r>
              <a:rPr lang="en-US" altLang="zh-CN" sz="1400">
                <a:latin typeface="Times New Roman" panose="02020603050405020304" pitchFamily="18" charset="0"/>
              </a:rPr>
              <a:t>,</a:t>
            </a:r>
            <a:r>
              <a:rPr lang="zh-CN" altLang="en-US" sz="1400">
                <a:latin typeface="Times New Roman" panose="02020603050405020304" pitchFamily="18" charset="0"/>
              </a:rPr>
              <a:t> </a:t>
            </a:r>
            <a:r>
              <a:rPr lang="en-US" altLang="zh-CN" sz="1400" u="sng">
                <a:latin typeface="Times New Roman" panose="02020603050405020304" pitchFamily="18" charset="0"/>
              </a:rPr>
              <a:t>start_time</a:t>
            </a:r>
            <a:r>
              <a:rPr lang="en-US" altLang="zh-CN" sz="1400">
                <a:latin typeface="Times New Roman" panose="02020603050405020304" pitchFamily="18" charset="0"/>
              </a:rPr>
              <a:t>, end_time)</a:t>
            </a:r>
            <a:endParaRPr lang="zh-CN" altLang="en-US" sz="1400">
              <a:latin typeface="Times New Roman" panose="02020603050405020304" pitchFamily="18" charset="0"/>
            </a:endParaRPr>
          </a:p>
        </p:txBody>
      </p:sp>
      <p:sp>
        <p:nvSpPr>
          <p:cNvPr id="33809" name="AutoShape 4">
            <a:extLst>
              <a:ext uri="{FF2B5EF4-FFF2-40B4-BE49-F238E27FC236}">
                <a16:creationId xmlns:a16="http://schemas.microsoft.com/office/drawing/2014/main" id="{9993FE3E-1E07-994B-FD14-2A96D5EA7E0E}"/>
              </a:ext>
            </a:extLst>
          </p:cNvPr>
          <p:cNvSpPr>
            <a:spLocks noChangeArrowheads="1"/>
          </p:cNvSpPr>
          <p:nvPr/>
        </p:nvSpPr>
        <p:spPr bwMode="auto">
          <a:xfrm>
            <a:off x="6459538" y="957263"/>
            <a:ext cx="2562225" cy="893762"/>
          </a:xfrm>
          <a:prstGeom prst="cloudCallout">
            <a:avLst>
              <a:gd name="adj1" fmla="val 45829"/>
              <a:gd name="adj2" fmla="val 58722"/>
            </a:avLst>
          </a:prstGeom>
          <a:solidFill>
            <a:schemeClr val="accent1"/>
          </a:solidFill>
          <a:ln w="9525">
            <a:solidFill>
              <a:schemeClr val="tx1"/>
            </a:solidFill>
            <a:round/>
            <a:headEnd/>
            <a:tailEnd/>
          </a:ln>
        </p:spPr>
        <p:txBody>
          <a:bodyPr lIns="0" tIns="0" rIns="0" bIns="0"/>
          <a:lstStyle/>
          <a:p>
            <a:pPr algn="ctr" eaLnBrk="0" hangingPunct="0">
              <a:lnSpc>
                <a:spcPct val="80000"/>
              </a:lnSpc>
              <a:spcBef>
                <a:spcPct val="20000"/>
              </a:spcBef>
            </a:pPr>
            <a:r>
              <a:rPr lang="zh-CN" altLang="en-US">
                <a:solidFill>
                  <a:srgbClr val="2A2A39"/>
                </a:solidFill>
              </a:rPr>
              <a:t>该复杂实体集如何转换为关系模式，理由？</a:t>
            </a: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4841"/>
                                        </p:tgtEl>
                                        <p:attrNameLst>
                                          <p:attrName>style.visibility</p:attrName>
                                        </p:attrNameLst>
                                      </p:cBhvr>
                                      <p:to>
                                        <p:strVal val="visible"/>
                                      </p:to>
                                    </p:set>
                                    <p:animEffect transition="in" filter="blinds(horizontal)">
                                      <p:cBhvr>
                                        <p:cTn id="7" dur="500"/>
                                        <p:tgtEl>
                                          <p:spTgt spid="504841"/>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04839"/>
                                        </p:tgtEl>
                                        <p:attrNameLst>
                                          <p:attrName>style.visibility</p:attrName>
                                        </p:attrNameLst>
                                      </p:cBhvr>
                                      <p:to>
                                        <p:strVal val="visible"/>
                                      </p:to>
                                    </p:set>
                                    <p:animEffect transition="in" filter="blinds(horizontal)">
                                      <p:cBhvr>
                                        <p:cTn id="13" dur="500"/>
                                        <p:tgtEl>
                                          <p:spTgt spid="504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9" grpId="0" animBg="1"/>
      <p:bldP spid="50484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编号占位符 5">
            <a:extLst>
              <a:ext uri="{FF2B5EF4-FFF2-40B4-BE49-F238E27FC236}">
                <a16:creationId xmlns:a16="http://schemas.microsoft.com/office/drawing/2014/main" id="{04DE7F2B-D97F-4E1F-6062-A762AD8D429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EAA3F7A-81D2-4A9F-BD6C-027C3E64881E}" type="slidenum">
              <a:rPr lang="zh-CN" altLang="en-US"/>
              <a:pPr/>
              <a:t>142</a:t>
            </a:fld>
            <a:endParaRPr lang="zh-CN" altLang="en-US"/>
          </a:p>
        </p:txBody>
      </p:sp>
      <p:pic>
        <p:nvPicPr>
          <p:cNvPr id="34818" name="Picture 6">
            <a:extLst>
              <a:ext uri="{FF2B5EF4-FFF2-40B4-BE49-F238E27FC236}">
                <a16:creationId xmlns:a16="http://schemas.microsoft.com/office/drawing/2014/main" id="{5D8DFA5B-0FB7-D8F7-0EE0-D9D7B05B3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573213"/>
            <a:ext cx="7134225"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2">
            <a:extLst>
              <a:ext uri="{FF2B5EF4-FFF2-40B4-BE49-F238E27FC236}">
                <a16:creationId xmlns:a16="http://schemas.microsoft.com/office/drawing/2014/main" id="{D8DC5552-2B5F-860E-514B-4A42D424ECD5}"/>
              </a:ext>
            </a:extLst>
          </p:cNvPr>
          <p:cNvSpPr>
            <a:spLocks noGrp="1" noChangeArrowheads="1"/>
          </p:cNvSpPr>
          <p:nvPr>
            <p:ph type="title"/>
          </p:nvPr>
        </p:nvSpPr>
        <p:spPr>
          <a:xfrm>
            <a:off x="3417888" y="12700"/>
            <a:ext cx="5534025" cy="412750"/>
          </a:xfrm>
        </p:spPr>
        <p:txBody>
          <a:bodyPr/>
          <a:lstStyle/>
          <a:p>
            <a:pPr algn="r"/>
            <a:r>
              <a:rPr lang="zh-CN" altLang="en-US" sz="2400" b="1">
                <a:latin typeface="黑体" panose="02010609060101010101" pitchFamily="49" charset="-122"/>
                <a:ea typeface="黑体" panose="02010609060101010101" pitchFamily="49" charset="-122"/>
              </a:rPr>
              <a:t>二 基本</a:t>
            </a:r>
            <a:r>
              <a:rPr lang="en-US" altLang="zh-CN" sz="2400" b="1">
                <a:latin typeface="黑体" panose="02010609060101010101" pitchFamily="49" charset="-122"/>
                <a:ea typeface="黑体" panose="02010609060101010101" pitchFamily="49" charset="-122"/>
              </a:rPr>
              <a:t>E-R</a:t>
            </a:r>
            <a:r>
              <a:rPr lang="zh-CN" altLang="en-US" sz="2400" b="1">
                <a:latin typeface="黑体" panose="02010609060101010101" pitchFamily="49" charset="-122"/>
                <a:ea typeface="黑体" panose="02010609060101010101" pitchFamily="49" charset="-122"/>
              </a:rPr>
              <a:t>图到关系模式的转换</a:t>
            </a:r>
            <a:endParaRPr lang="en-US" altLang="zh-CN" sz="2400" b="1">
              <a:latin typeface="黑体" panose="02010609060101010101" pitchFamily="49" charset="-122"/>
              <a:ea typeface="黑体" panose="02010609060101010101" pitchFamily="49" charset="-122"/>
            </a:endParaRPr>
          </a:p>
        </p:txBody>
      </p:sp>
      <p:sp>
        <p:nvSpPr>
          <p:cNvPr id="34820" name="AutoShape 4">
            <a:extLst>
              <a:ext uri="{FF2B5EF4-FFF2-40B4-BE49-F238E27FC236}">
                <a16:creationId xmlns:a16="http://schemas.microsoft.com/office/drawing/2014/main" id="{27122954-83D9-9B78-48D0-7BF084E6E014}"/>
              </a:ext>
            </a:extLst>
          </p:cNvPr>
          <p:cNvSpPr>
            <a:spLocks noChangeArrowheads="1"/>
          </p:cNvSpPr>
          <p:nvPr/>
        </p:nvSpPr>
        <p:spPr bwMode="auto">
          <a:xfrm>
            <a:off x="6208713" y="1803400"/>
            <a:ext cx="2744787" cy="1049338"/>
          </a:xfrm>
          <a:prstGeom prst="cloudCallout">
            <a:avLst>
              <a:gd name="adj1" fmla="val 46583"/>
              <a:gd name="adj2" fmla="val 61648"/>
            </a:avLst>
          </a:prstGeom>
          <a:solidFill>
            <a:schemeClr val="accent1"/>
          </a:solidFill>
          <a:ln w="9525">
            <a:solidFill>
              <a:schemeClr val="tx1"/>
            </a:solidFill>
            <a:round/>
            <a:headEnd/>
            <a:tailEnd/>
          </a:ln>
        </p:spPr>
        <p:txBody>
          <a:bodyPr lIns="0" tIns="0" rIns="0" bIns="0"/>
          <a:lstStyle/>
          <a:p>
            <a:pPr algn="ctr" eaLnBrk="0" hangingPunct="0">
              <a:lnSpc>
                <a:spcPct val="80000"/>
              </a:lnSpc>
              <a:spcBef>
                <a:spcPct val="20000"/>
              </a:spcBef>
            </a:pPr>
            <a:r>
              <a:rPr lang="zh-CN" altLang="en-US">
                <a:solidFill>
                  <a:srgbClr val="2A2A39"/>
                </a:solidFill>
              </a:rPr>
              <a:t>各种</a:t>
            </a:r>
            <a:r>
              <a:rPr lang="zh-CN" altLang="zh-CN">
                <a:solidFill>
                  <a:srgbClr val="2A2A39"/>
                </a:solidFill>
              </a:rPr>
              <a:t>联系如何转化为关系模式</a:t>
            </a:r>
            <a:r>
              <a:rPr lang="en-US" altLang="zh-CN" sz="1400" b="0">
                <a:solidFill>
                  <a:srgbClr val="0000FF"/>
                </a:solidFill>
              </a:rPr>
              <a:t>(</a:t>
            </a:r>
            <a:r>
              <a:rPr lang="zh-CN" altLang="en-US" sz="1400" b="0">
                <a:solidFill>
                  <a:srgbClr val="0000FF"/>
                </a:solidFill>
              </a:rPr>
              <a:t>一对一</a:t>
            </a:r>
            <a:r>
              <a:rPr lang="en-US" altLang="zh-CN" sz="1400" b="0">
                <a:solidFill>
                  <a:srgbClr val="0000FF"/>
                </a:solidFill>
              </a:rPr>
              <a:t>,</a:t>
            </a:r>
            <a:r>
              <a:rPr lang="zh-CN" altLang="en-US" sz="1400" b="0">
                <a:solidFill>
                  <a:srgbClr val="0000FF"/>
                </a:solidFill>
              </a:rPr>
              <a:t>一对</a:t>
            </a:r>
            <a:r>
              <a:rPr lang="en-US" altLang="zh-CN" sz="1400" b="0">
                <a:solidFill>
                  <a:srgbClr val="0000FF"/>
                </a:solidFill>
              </a:rPr>
              <a:t>,</a:t>
            </a:r>
            <a:r>
              <a:rPr lang="zh-CN" altLang="en-US" sz="1400" b="0">
                <a:solidFill>
                  <a:srgbClr val="0000FF"/>
                </a:solidFill>
              </a:rPr>
              <a:t>多对多，</a:t>
            </a:r>
            <a:r>
              <a:rPr lang="zh-CN" altLang="en-US" sz="1400">
                <a:solidFill>
                  <a:srgbClr val="0000FF"/>
                </a:solidFill>
              </a:rPr>
              <a:t>弱实体联系</a:t>
            </a:r>
            <a:r>
              <a:rPr lang="zh-CN" altLang="zh-CN" sz="1400" b="0">
                <a:solidFill>
                  <a:srgbClr val="0000FF"/>
                </a:solidFill>
              </a:rPr>
              <a:t>)</a:t>
            </a:r>
            <a:r>
              <a:rPr lang="zh-CN" altLang="en-US">
                <a:solidFill>
                  <a:schemeClr val="tx1"/>
                </a:solidFill>
              </a:rPr>
              <a:t>? </a:t>
            </a:r>
          </a:p>
        </p:txBody>
      </p:sp>
      <p:sp>
        <p:nvSpPr>
          <p:cNvPr id="34821" name="Rectangle 38">
            <a:extLst>
              <a:ext uri="{FF2B5EF4-FFF2-40B4-BE49-F238E27FC236}">
                <a16:creationId xmlns:a16="http://schemas.microsoft.com/office/drawing/2014/main" id="{A3DE16D3-1946-272F-3FFC-63AE5B8AE345}"/>
              </a:ext>
            </a:extLst>
          </p:cNvPr>
          <p:cNvSpPr>
            <a:spLocks noChangeArrowheads="1"/>
          </p:cNvSpPr>
          <p:nvPr/>
        </p:nvSpPr>
        <p:spPr bwMode="auto">
          <a:xfrm>
            <a:off x="0" y="2867025"/>
            <a:ext cx="11080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800">
                <a:solidFill>
                  <a:srgbClr val="2A2A39"/>
                </a:solidFill>
              </a:rPr>
              <a:t>案例</a:t>
            </a:r>
            <a:r>
              <a:rPr lang="zh-CN" altLang="zh-CN" sz="1800">
                <a:solidFill>
                  <a:srgbClr val="2A2A39"/>
                </a:solidFill>
              </a:rPr>
              <a:t>9</a:t>
            </a:r>
            <a:r>
              <a:rPr lang="en-US" altLang="zh-CN" sz="1800">
                <a:solidFill>
                  <a:srgbClr val="2A2A39"/>
                </a:solidFill>
              </a:rPr>
              <a:t>:</a:t>
            </a:r>
          </a:p>
          <a:p>
            <a:pPr algn="ctr" eaLnBrk="0" hangingPunct="0">
              <a:lnSpc>
                <a:spcPct val="80000"/>
              </a:lnSpc>
              <a:spcBef>
                <a:spcPct val="20000"/>
              </a:spcBef>
            </a:pPr>
            <a:r>
              <a:rPr lang="zh-CN" altLang="en-US" sz="1800">
                <a:solidFill>
                  <a:srgbClr val="2A2A39"/>
                </a:solidFill>
              </a:rPr>
              <a:t>某大学的</a:t>
            </a:r>
            <a:endParaRPr lang="en-US" altLang="zh-CN" sz="1800">
              <a:solidFill>
                <a:srgbClr val="2A2A39"/>
              </a:solidFill>
            </a:endParaRPr>
          </a:p>
          <a:p>
            <a:pPr algn="ctr" eaLnBrk="0" hangingPunct="0">
              <a:lnSpc>
                <a:spcPct val="80000"/>
              </a:lnSpc>
              <a:spcBef>
                <a:spcPct val="20000"/>
              </a:spcBef>
            </a:pPr>
            <a:r>
              <a:rPr lang="en-US" altLang="zh-CN" sz="1800">
                <a:solidFill>
                  <a:srgbClr val="2A2A39"/>
                </a:solidFill>
              </a:rPr>
              <a:t>E-R</a:t>
            </a:r>
            <a:r>
              <a:rPr lang="zh-CN" altLang="en-US" sz="1800">
                <a:solidFill>
                  <a:srgbClr val="2A2A39"/>
                </a:solidFill>
              </a:rPr>
              <a:t>图</a:t>
            </a:r>
          </a:p>
        </p:txBody>
      </p:sp>
      <p:sp>
        <p:nvSpPr>
          <p:cNvPr id="34822" name="Rectangle 42">
            <a:extLst>
              <a:ext uri="{FF2B5EF4-FFF2-40B4-BE49-F238E27FC236}">
                <a16:creationId xmlns:a16="http://schemas.microsoft.com/office/drawing/2014/main" id="{53E0BB24-0CAB-9D2A-3687-D9625778B1A3}"/>
              </a:ext>
            </a:extLst>
          </p:cNvPr>
          <p:cNvSpPr>
            <a:spLocks noChangeArrowheads="1"/>
          </p:cNvSpPr>
          <p:nvPr/>
        </p:nvSpPr>
        <p:spPr bwMode="auto">
          <a:xfrm>
            <a:off x="5267325" y="3846513"/>
            <a:ext cx="3143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0000FF"/>
                </a:solidFill>
              </a:rPr>
              <a:t>◆</a:t>
            </a:r>
          </a:p>
        </p:txBody>
      </p:sp>
      <p:grpSp>
        <p:nvGrpSpPr>
          <p:cNvPr id="34823" name="Group 48">
            <a:extLst>
              <a:ext uri="{FF2B5EF4-FFF2-40B4-BE49-F238E27FC236}">
                <a16:creationId xmlns:a16="http://schemas.microsoft.com/office/drawing/2014/main" id="{A6F66979-83CC-AED7-6B44-98A6B183AAFD}"/>
              </a:ext>
            </a:extLst>
          </p:cNvPr>
          <p:cNvGrpSpPr>
            <a:grpSpLocks/>
          </p:cNvGrpSpPr>
          <p:nvPr/>
        </p:nvGrpSpPr>
        <p:grpSpPr bwMode="auto">
          <a:xfrm>
            <a:off x="4060825" y="842963"/>
            <a:ext cx="2398713" cy="803275"/>
            <a:chOff x="2599" y="64"/>
            <a:chExt cx="1511" cy="506"/>
          </a:xfrm>
        </p:grpSpPr>
        <p:sp>
          <p:nvSpPr>
            <p:cNvPr id="501809" name="Rectangle 49">
              <a:extLst>
                <a:ext uri="{FF2B5EF4-FFF2-40B4-BE49-F238E27FC236}">
                  <a16:creationId xmlns:a16="http://schemas.microsoft.com/office/drawing/2014/main" id="{0EB4F923-0CF1-C19C-66B8-26C1CE457CDD}"/>
                </a:ext>
              </a:extLst>
            </p:cNvPr>
            <p:cNvSpPr>
              <a:spLocks noChangeArrowheads="1"/>
            </p:cNvSpPr>
            <p:nvPr/>
          </p:nvSpPr>
          <p:spPr bwMode="auto">
            <a:xfrm>
              <a:off x="3552" y="85"/>
              <a:ext cx="548" cy="327"/>
            </a:xfrm>
            <a:prstGeom prst="rect">
              <a:avLst/>
            </a:prstGeom>
            <a:noFill/>
            <a:ln w="19050">
              <a:solidFill>
                <a:schemeClr val="tx1">
                  <a:lumMod val="40000"/>
                  <a:lumOff val="60000"/>
                </a:schemeClr>
              </a:solidFill>
              <a:prstDash val="dash"/>
              <a:miter lim="800000"/>
            </a:ln>
            <a:effectLst/>
          </p:spPr>
          <p:txBody>
            <a:bodyPr wrap="none" lIns="0" tIns="0" rIns="0" bIns="0" anchor="ctr"/>
            <a:lstStyle/>
            <a:p>
              <a:pPr eaLnBrk="0" hangingPunct="0">
                <a:lnSpc>
                  <a:spcPct val="80000"/>
                </a:lnSpc>
                <a:spcBef>
                  <a:spcPct val="20000"/>
                </a:spcBef>
                <a:defRPr/>
              </a:pPr>
              <a:r>
                <a:rPr lang="en-US" altLang="zh-CN" sz="1000">
                  <a:solidFill>
                    <a:schemeClr val="bg2"/>
                  </a:solidFill>
                  <a:latin typeface="Tahoma" panose="020B0604030504040204" pitchFamily="2" charset="0"/>
                </a:rPr>
                <a:t>   header </a:t>
              </a:r>
            </a:p>
            <a:p>
              <a:pPr eaLnBrk="0" hangingPunct="0">
                <a:lnSpc>
                  <a:spcPct val="80000"/>
                </a:lnSpc>
                <a:spcBef>
                  <a:spcPct val="20000"/>
                </a:spcBef>
                <a:defRPr/>
              </a:pPr>
              <a:r>
                <a:rPr lang="en-US" altLang="zh-CN" sz="1000" b="0">
                  <a:solidFill>
                    <a:schemeClr val="bg2"/>
                  </a:solidFill>
                  <a:latin typeface="Tahoma" panose="020B0604030504040204" pitchFamily="2" charset="0"/>
                </a:rPr>
                <a:t>   </a:t>
              </a:r>
              <a:r>
                <a:rPr lang="en-US" altLang="zh-CN" sz="1000" b="0" u="sng">
                  <a:solidFill>
                    <a:schemeClr val="bg2"/>
                  </a:solidFill>
                  <a:latin typeface="Tahoma" panose="020B0604030504040204" pitchFamily="2" charset="0"/>
                </a:rPr>
                <a:t>name</a:t>
              </a:r>
            </a:p>
            <a:p>
              <a:pPr eaLnBrk="0" hangingPunct="0">
                <a:lnSpc>
                  <a:spcPct val="80000"/>
                </a:lnSpc>
                <a:spcBef>
                  <a:spcPct val="20000"/>
                </a:spcBef>
                <a:defRPr/>
              </a:pPr>
              <a:r>
                <a:rPr lang="en-US" altLang="zh-CN" sz="1000" b="0">
                  <a:solidFill>
                    <a:schemeClr val="bg2"/>
                  </a:solidFill>
                  <a:latin typeface="Tahoma" panose="020B0604030504040204" pitchFamily="2" charset="0"/>
                </a:rPr>
                <a:t>   tel</a:t>
              </a:r>
            </a:p>
          </p:txBody>
        </p:sp>
        <p:sp>
          <p:nvSpPr>
            <p:cNvPr id="501810" name="AutoShape 50">
              <a:extLst>
                <a:ext uri="{FF2B5EF4-FFF2-40B4-BE49-F238E27FC236}">
                  <a16:creationId xmlns:a16="http://schemas.microsoft.com/office/drawing/2014/main" id="{4F598AD3-BD24-C839-B508-206557E3ADF3}"/>
                </a:ext>
              </a:extLst>
            </p:cNvPr>
            <p:cNvSpPr>
              <a:spLocks noChangeArrowheads="1"/>
            </p:cNvSpPr>
            <p:nvPr/>
          </p:nvSpPr>
          <p:spPr bwMode="auto">
            <a:xfrm>
              <a:off x="2703" y="64"/>
              <a:ext cx="598" cy="358"/>
            </a:xfrm>
            <a:prstGeom prst="diamond">
              <a:avLst/>
            </a:prstGeom>
            <a:noFill/>
            <a:ln w="19050">
              <a:solidFill>
                <a:schemeClr val="tx1">
                  <a:lumMod val="40000"/>
                  <a:lumOff val="60000"/>
                </a:schemeClr>
              </a:solidFill>
              <a:prstDash val="dash"/>
              <a:miter lim="800000"/>
            </a:ln>
            <a:effectLst/>
          </p:spPr>
          <p:txBody>
            <a:bodyPr wrap="none" lIns="0" tIns="0" rIns="0" bIns="0" anchor="ctr"/>
            <a:lstStyle/>
            <a:p>
              <a:pPr algn="ctr" eaLnBrk="0" hangingPunct="0">
                <a:lnSpc>
                  <a:spcPct val="80000"/>
                </a:lnSpc>
                <a:spcBef>
                  <a:spcPct val="20000"/>
                </a:spcBef>
                <a:defRPr/>
              </a:pPr>
              <a:r>
                <a:rPr lang="en-US" altLang="zh-CN" sz="1000" dirty="0" err="1">
                  <a:solidFill>
                    <a:schemeClr val="bg2"/>
                  </a:solidFill>
                  <a:latin typeface="Tahoma" panose="020B0604030504040204" pitchFamily="2" charset="0"/>
                </a:rPr>
                <a:t>dept_head</a:t>
              </a:r>
              <a:endParaRPr lang="en-US" altLang="zh-CN" sz="1000" dirty="0">
                <a:solidFill>
                  <a:schemeClr val="bg2"/>
                </a:solidFill>
                <a:latin typeface="Tahoma" panose="020B0604030504040204" pitchFamily="2" charset="0"/>
              </a:endParaRPr>
            </a:p>
          </p:txBody>
        </p:sp>
        <p:sp>
          <p:nvSpPr>
            <p:cNvPr id="501811" name="Line 51">
              <a:extLst>
                <a:ext uri="{FF2B5EF4-FFF2-40B4-BE49-F238E27FC236}">
                  <a16:creationId xmlns:a16="http://schemas.microsoft.com/office/drawing/2014/main" id="{BC723405-F968-30DB-B96E-EEF9CC36D65A}"/>
                </a:ext>
              </a:extLst>
            </p:cNvPr>
            <p:cNvSpPr>
              <a:spLocks noChangeShapeType="1"/>
            </p:cNvSpPr>
            <p:nvPr/>
          </p:nvSpPr>
          <p:spPr bwMode="auto">
            <a:xfrm flipV="1">
              <a:off x="2599" y="343"/>
              <a:ext cx="267" cy="227"/>
            </a:xfrm>
            <a:prstGeom prst="line">
              <a:avLst/>
            </a:prstGeom>
            <a:noFill/>
            <a:ln w="19050">
              <a:solidFill>
                <a:schemeClr val="tx1">
                  <a:lumMod val="40000"/>
                  <a:lumOff val="60000"/>
                </a:schemeClr>
              </a:solidFill>
              <a:prstDash val="dash"/>
              <a:round/>
              <a:headEnd type="triangle" w="med" len="med"/>
            </a:ln>
            <a:effectLst/>
          </p:spPr>
          <p:txBody>
            <a:bodyPr wrap="none" lIns="0" tIns="0" rIns="0" bIns="0" anchor="ctr"/>
            <a:lstStyle/>
            <a:p>
              <a:pPr algn="ctr" eaLnBrk="0" hangingPunct="0">
                <a:lnSpc>
                  <a:spcPct val="80000"/>
                </a:lnSpc>
                <a:spcBef>
                  <a:spcPct val="20000"/>
                </a:spcBef>
                <a:defRPr/>
              </a:pPr>
              <a:endParaRPr lang="zh-CN" altLang="en-US">
                <a:solidFill>
                  <a:schemeClr val="bg2"/>
                </a:solidFill>
                <a:latin typeface="Tahoma" panose="020B0604030504040204" pitchFamily="2" charset="0"/>
              </a:endParaRPr>
            </a:p>
          </p:txBody>
        </p:sp>
        <p:sp>
          <p:nvSpPr>
            <p:cNvPr id="501812" name="Line 52">
              <a:extLst>
                <a:ext uri="{FF2B5EF4-FFF2-40B4-BE49-F238E27FC236}">
                  <a16:creationId xmlns:a16="http://schemas.microsoft.com/office/drawing/2014/main" id="{B1975A42-2CD6-BEC9-AA3A-DD39146E57CA}"/>
                </a:ext>
              </a:extLst>
            </p:cNvPr>
            <p:cNvSpPr>
              <a:spLocks noChangeShapeType="1"/>
            </p:cNvSpPr>
            <p:nvPr/>
          </p:nvSpPr>
          <p:spPr bwMode="auto">
            <a:xfrm flipV="1">
              <a:off x="3298" y="244"/>
              <a:ext cx="259" cy="2"/>
            </a:xfrm>
            <a:prstGeom prst="line">
              <a:avLst/>
            </a:prstGeom>
            <a:noFill/>
            <a:ln w="19050">
              <a:solidFill>
                <a:schemeClr val="tx1">
                  <a:lumMod val="40000"/>
                  <a:lumOff val="60000"/>
                </a:schemeClr>
              </a:solidFill>
              <a:prstDash val="dash"/>
              <a:round/>
              <a:tailEnd type="triangle" w="med" len="med"/>
            </a:ln>
            <a:effectLst/>
          </p:spPr>
          <p:txBody>
            <a:bodyPr wrap="none" lIns="0" tIns="0" rIns="0" bIns="0" anchor="ctr"/>
            <a:lstStyle/>
            <a:p>
              <a:pPr algn="ctr" eaLnBrk="0" hangingPunct="0">
                <a:lnSpc>
                  <a:spcPct val="80000"/>
                </a:lnSpc>
                <a:spcBef>
                  <a:spcPct val="20000"/>
                </a:spcBef>
                <a:defRPr/>
              </a:pPr>
              <a:endParaRPr lang="zh-CN" altLang="en-US">
                <a:solidFill>
                  <a:schemeClr val="bg2"/>
                </a:solidFill>
                <a:latin typeface="Tahoma" panose="020B0604030504040204" pitchFamily="2" charset="0"/>
              </a:endParaRPr>
            </a:p>
          </p:txBody>
        </p:sp>
        <p:sp>
          <p:nvSpPr>
            <p:cNvPr id="501813" name="Line 53">
              <a:extLst>
                <a:ext uri="{FF2B5EF4-FFF2-40B4-BE49-F238E27FC236}">
                  <a16:creationId xmlns:a16="http://schemas.microsoft.com/office/drawing/2014/main" id="{D4B4335E-3557-77AA-FA7D-525F2A73E9FE}"/>
                </a:ext>
              </a:extLst>
            </p:cNvPr>
            <p:cNvSpPr>
              <a:spLocks noChangeShapeType="1"/>
            </p:cNvSpPr>
            <p:nvPr/>
          </p:nvSpPr>
          <p:spPr bwMode="auto">
            <a:xfrm flipV="1">
              <a:off x="3551" y="195"/>
              <a:ext cx="559" cy="6"/>
            </a:xfrm>
            <a:prstGeom prst="line">
              <a:avLst/>
            </a:prstGeom>
            <a:noFill/>
            <a:ln w="19050">
              <a:solidFill>
                <a:schemeClr val="tx1">
                  <a:lumMod val="40000"/>
                  <a:lumOff val="60000"/>
                </a:schemeClr>
              </a:solidFill>
              <a:prstDash val="dash"/>
              <a:round/>
            </a:ln>
            <a:effectLst/>
          </p:spPr>
          <p:txBody>
            <a:bodyPr wrap="none" lIns="0" tIns="0" rIns="0" bIns="0" anchor="ctr"/>
            <a:lstStyle/>
            <a:p>
              <a:pPr algn="ctr" eaLnBrk="0" hangingPunct="0">
                <a:lnSpc>
                  <a:spcPct val="80000"/>
                </a:lnSpc>
                <a:spcBef>
                  <a:spcPct val="20000"/>
                </a:spcBef>
                <a:defRPr/>
              </a:pPr>
              <a:endParaRPr lang="zh-CN" altLang="en-US">
                <a:solidFill>
                  <a:schemeClr val="bg2"/>
                </a:solidFill>
                <a:latin typeface="Tahoma" panose="020B0604030504040204" pitchFamily="2" charset="0"/>
              </a:endParaRPr>
            </a:p>
          </p:txBody>
        </p:sp>
      </p:grpSp>
      <p:sp>
        <p:nvSpPr>
          <p:cNvPr id="34829" name="Rectangle 56">
            <a:extLst>
              <a:ext uri="{FF2B5EF4-FFF2-40B4-BE49-F238E27FC236}">
                <a16:creationId xmlns:a16="http://schemas.microsoft.com/office/drawing/2014/main" id="{68110AA7-D504-E35B-100E-04B853851812}"/>
              </a:ext>
            </a:extLst>
          </p:cNvPr>
          <p:cNvSpPr>
            <a:spLocks noChangeArrowheads="1"/>
          </p:cNvSpPr>
          <p:nvPr/>
        </p:nvSpPr>
        <p:spPr bwMode="auto">
          <a:xfrm>
            <a:off x="2184400" y="2293938"/>
            <a:ext cx="31273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chemeClr val="tx2"/>
                </a:solidFill>
              </a:rPr>
              <a:t>◆</a:t>
            </a:r>
          </a:p>
        </p:txBody>
      </p:sp>
      <p:sp>
        <p:nvSpPr>
          <p:cNvPr id="501853" name="Rectangle 93">
            <a:extLst>
              <a:ext uri="{FF2B5EF4-FFF2-40B4-BE49-F238E27FC236}">
                <a16:creationId xmlns:a16="http://schemas.microsoft.com/office/drawing/2014/main" id="{6316B959-3124-6754-0C60-693B90A1ED4F}"/>
              </a:ext>
            </a:extLst>
          </p:cNvPr>
          <p:cNvSpPr>
            <a:spLocks noChangeArrowheads="1"/>
          </p:cNvSpPr>
          <p:nvPr/>
        </p:nvSpPr>
        <p:spPr bwMode="auto">
          <a:xfrm>
            <a:off x="4687888" y="5472113"/>
            <a:ext cx="4456112"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400">
                <a:solidFill>
                  <a:srgbClr val="2A2A39"/>
                </a:solidFill>
                <a:latin typeface="宋体" panose="02010600030101010101" pitchFamily="2" charset="-122"/>
              </a:rPr>
              <a:t>注</a:t>
            </a:r>
            <a:r>
              <a:rPr lang="en-US" altLang="zh-CN" sz="1400">
                <a:solidFill>
                  <a:srgbClr val="2A2A39"/>
                </a:solidFill>
                <a:latin typeface="宋体" panose="02010600030101010101" pitchFamily="2" charset="-122"/>
              </a:rPr>
              <a:t>1:</a:t>
            </a:r>
            <a:r>
              <a:rPr lang="zh-CN" altLang="en-US" sz="1400">
                <a:solidFill>
                  <a:srgbClr val="2A2A39"/>
                </a:solidFill>
                <a:latin typeface="宋体" panose="02010600030101010101" pitchFamily="2" charset="-122"/>
              </a:rPr>
              <a:t>弱实体联系</a:t>
            </a:r>
            <a:r>
              <a:rPr lang="zh-CN" altLang="en-US" sz="1400">
                <a:solidFill>
                  <a:srgbClr val="2A2A39"/>
                </a:solidFill>
                <a:latin typeface="宋体" panose="02010600030101010101" pitchFamily="2" charset="-122"/>
                <a:sym typeface="Wingdings" panose="05000000000000000000" pitchFamily="2" charset="2"/>
              </a:rPr>
              <a:t></a:t>
            </a:r>
            <a:r>
              <a:rPr lang="zh-CN" altLang="en-US" sz="1400">
                <a:solidFill>
                  <a:srgbClr val="2A2A39"/>
                </a:solidFill>
                <a:latin typeface="宋体" panose="02010600030101010101" pitchFamily="2" charset="-122"/>
              </a:rPr>
              <a:t>冗余模式</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比较</a:t>
            </a:r>
            <a:r>
              <a:rPr lang="en-US" altLang="zh-CN" sz="1400">
                <a:solidFill>
                  <a:srgbClr val="2A2A39"/>
                </a:solidFill>
                <a:latin typeface="宋体" panose="02010600030101010101" pitchFamily="2" charset="-122"/>
              </a:rPr>
              <a:t>section),</a:t>
            </a:r>
            <a:r>
              <a:rPr lang="zh-CN" altLang="en-US" sz="1400">
                <a:solidFill>
                  <a:srgbClr val="2A2A39"/>
                </a:solidFill>
                <a:latin typeface="宋体" panose="02010600030101010101" pitchFamily="2" charset="-122"/>
              </a:rPr>
              <a:t>可忽略掉</a:t>
            </a:r>
            <a:r>
              <a:rPr lang="en-US" altLang="zh-CN" sz="1400">
                <a:solidFill>
                  <a:srgbClr val="2A2A39"/>
                </a:solidFill>
                <a:latin typeface="宋体" panose="02010600030101010101" pitchFamily="2" charset="-122"/>
              </a:rPr>
              <a:t>!</a:t>
            </a:r>
          </a:p>
          <a:p>
            <a:pPr eaLnBrk="0" hangingPunct="0">
              <a:lnSpc>
                <a:spcPct val="80000"/>
              </a:lnSpc>
              <a:spcBef>
                <a:spcPct val="20000"/>
              </a:spcBef>
            </a:pPr>
            <a:r>
              <a:rPr lang="zh-CN" altLang="zh-CN" sz="1400">
                <a:solidFill>
                  <a:srgbClr val="2A2A39"/>
                </a:solidFill>
                <a:latin typeface="宋体" panose="02010600030101010101" pitchFamily="2" charset="-122"/>
              </a:rPr>
              <a:t>s</a:t>
            </a:r>
            <a:r>
              <a:rPr lang="en-US" altLang="zh-CN" sz="1400">
                <a:solidFill>
                  <a:srgbClr val="2A2A39"/>
                </a:solidFill>
                <a:latin typeface="宋体" panose="02010600030101010101" pitchFamily="2" charset="-122"/>
              </a:rPr>
              <a:t>ec_course(</a:t>
            </a:r>
            <a:r>
              <a:rPr lang="en-US" altLang="zh-CN" sz="1400" u="sng">
                <a:solidFill>
                  <a:srgbClr val="2A2A39"/>
                </a:solidFill>
                <a:latin typeface="宋体" panose="02010600030101010101" pitchFamily="2" charset="-122"/>
              </a:rPr>
              <a:t>cours_id_s,sec_id,semester,year</a:t>
            </a:r>
            <a:r>
              <a:rPr lang="en-US" altLang="zh-CN" sz="1400">
                <a:solidFill>
                  <a:srgbClr val="2A2A39"/>
                </a:solidFill>
                <a:latin typeface="宋体" panose="02010600030101010101" pitchFamily="2" charset="-122"/>
              </a:rPr>
              <a:t>,coures_id_c)</a:t>
            </a:r>
            <a:r>
              <a:rPr lang="zh-CN" altLang="en-US" sz="1400">
                <a:solidFill>
                  <a:srgbClr val="2A2A39"/>
                </a:solidFill>
                <a:latin typeface="宋体" panose="02010600030101010101" pitchFamily="2" charset="-122"/>
              </a:rPr>
              <a:t>;</a:t>
            </a:r>
            <a:endParaRPr lang="en-US" altLang="zh-CN" sz="1400">
              <a:solidFill>
                <a:srgbClr val="2A2A39"/>
              </a:solidFill>
              <a:latin typeface="宋体" panose="02010600030101010101" pitchFamily="2" charset="-122"/>
            </a:endParaRPr>
          </a:p>
          <a:p>
            <a:pPr eaLnBrk="0" hangingPunct="0">
              <a:lnSpc>
                <a:spcPct val="80000"/>
              </a:lnSpc>
              <a:spcBef>
                <a:spcPct val="20000"/>
              </a:spcBef>
            </a:pPr>
            <a:r>
              <a:rPr lang="zh-CN" altLang="en-US" sz="1400">
                <a:solidFill>
                  <a:srgbClr val="800000"/>
                </a:solidFill>
                <a:latin typeface="宋体" panose="02010600030101010101" pitchFamily="2" charset="-122"/>
              </a:rPr>
              <a:t>与</a:t>
            </a:r>
            <a:r>
              <a:rPr lang="zh-CN" altLang="zh-CN" sz="1400">
                <a:solidFill>
                  <a:srgbClr val="800000"/>
                </a:solidFill>
                <a:latin typeface="宋体" panose="02010600030101010101" pitchFamily="2" charset="-122"/>
              </a:rPr>
              <a:t>s</a:t>
            </a:r>
            <a:r>
              <a:rPr lang="en-US" altLang="zh-CN" sz="1400">
                <a:solidFill>
                  <a:srgbClr val="800000"/>
                </a:solidFill>
                <a:latin typeface="宋体" panose="02010600030101010101" pitchFamily="2" charset="-122"/>
              </a:rPr>
              <a:t>ection(</a:t>
            </a:r>
            <a:r>
              <a:rPr lang="en-US" altLang="zh-CN" sz="1400" u="sng">
                <a:solidFill>
                  <a:srgbClr val="800000"/>
                </a:solidFill>
                <a:latin typeface="宋体" panose="02010600030101010101" pitchFamily="2" charset="-122"/>
              </a:rPr>
              <a:t>course_id</a:t>
            </a:r>
            <a:r>
              <a:rPr lang="en-US" altLang="zh-CN" sz="1400">
                <a:solidFill>
                  <a:srgbClr val="800000"/>
                </a:solidFill>
                <a:latin typeface="宋体" panose="02010600030101010101" pitchFamily="2" charset="-122"/>
              </a:rPr>
              <a:t>,</a:t>
            </a:r>
            <a:r>
              <a:rPr lang="en-US" altLang="zh-CN" sz="1400" u="sng">
                <a:solidFill>
                  <a:srgbClr val="800000"/>
                </a:solidFill>
                <a:latin typeface="宋体" panose="02010600030101010101" pitchFamily="2" charset="-122"/>
              </a:rPr>
              <a:t>sec</a:t>
            </a:r>
            <a:r>
              <a:rPr lang="zh-CN" altLang="zh-CN" sz="1400" u="sng">
                <a:solidFill>
                  <a:srgbClr val="800000"/>
                </a:solidFill>
                <a:latin typeface="宋体" panose="02010600030101010101" pitchFamily="2" charset="-122"/>
              </a:rPr>
              <a:t>_</a:t>
            </a:r>
            <a:r>
              <a:rPr lang="en-US" altLang="zh-CN" sz="1400" u="sng">
                <a:solidFill>
                  <a:srgbClr val="800000"/>
                </a:solidFill>
                <a:latin typeface="宋体" panose="02010600030101010101" pitchFamily="2" charset="-122"/>
              </a:rPr>
              <a:t>id,semester,year</a:t>
            </a:r>
            <a:r>
              <a:rPr lang="en-US" altLang="zh-CN" sz="1400">
                <a:solidFill>
                  <a:srgbClr val="800000"/>
                </a:solidFill>
                <a:latin typeface="宋体" panose="02010600030101010101" pitchFamily="2" charset="-122"/>
              </a:rPr>
              <a:t>)</a:t>
            </a:r>
            <a:r>
              <a:rPr lang="zh-CN" altLang="en-US" sz="1400">
                <a:solidFill>
                  <a:srgbClr val="800000"/>
                </a:solidFill>
                <a:latin typeface="宋体" panose="02010600030101010101" pitchFamily="2" charset="-122"/>
              </a:rPr>
              <a:t>冗余</a:t>
            </a:r>
            <a:endParaRPr lang="en-US" altLang="zh-CN" sz="1400">
              <a:solidFill>
                <a:srgbClr val="2A2A39"/>
              </a:solidFill>
              <a:latin typeface="宋体" panose="02010600030101010101" pitchFamily="2" charset="-122"/>
            </a:endParaRPr>
          </a:p>
          <a:p>
            <a:pPr eaLnBrk="0" hangingPunct="0">
              <a:lnSpc>
                <a:spcPct val="80000"/>
              </a:lnSpc>
              <a:spcBef>
                <a:spcPct val="20000"/>
              </a:spcBef>
            </a:pPr>
            <a:r>
              <a:rPr lang="zh-CN" altLang="en-US" sz="1400">
                <a:solidFill>
                  <a:srgbClr val="2A2A39"/>
                </a:solidFill>
                <a:latin typeface="宋体" panose="02010600030101010101" pitchFamily="2" charset="-122"/>
              </a:rPr>
              <a:t>注</a:t>
            </a:r>
            <a:r>
              <a:rPr lang="en-US" altLang="zh-CN" sz="1400">
                <a:solidFill>
                  <a:srgbClr val="2A2A39"/>
                </a:solidFill>
                <a:latin typeface="宋体" panose="02010600030101010101" pitchFamily="2" charset="-122"/>
              </a:rPr>
              <a:t>2:</a:t>
            </a:r>
            <a:r>
              <a:rPr lang="zh-CN" altLang="en-US" sz="1400">
                <a:solidFill>
                  <a:srgbClr val="2A2A39"/>
                </a:solidFill>
                <a:latin typeface="宋体" panose="02010600030101010101" pitchFamily="2" charset="-122"/>
              </a:rPr>
              <a:t>可推广到多元联系情形联系到关系模式的转换</a:t>
            </a:r>
            <a:endParaRPr lang="en-US" altLang="zh-CN" sz="1400">
              <a:solidFill>
                <a:srgbClr val="2A2A39"/>
              </a:solidFill>
              <a:latin typeface="宋体" panose="02010600030101010101" pitchFamily="2" charset="-122"/>
            </a:endParaRPr>
          </a:p>
        </p:txBody>
      </p:sp>
      <p:sp>
        <p:nvSpPr>
          <p:cNvPr id="34831" name="Rectangle 83">
            <a:extLst>
              <a:ext uri="{FF2B5EF4-FFF2-40B4-BE49-F238E27FC236}">
                <a16:creationId xmlns:a16="http://schemas.microsoft.com/office/drawing/2014/main" id="{00BA1E53-C22D-E4A4-A6DF-AFCE8486A55B}"/>
              </a:ext>
            </a:extLst>
          </p:cNvPr>
          <p:cNvSpPr>
            <a:spLocks noChangeArrowheads="1"/>
          </p:cNvSpPr>
          <p:nvPr/>
        </p:nvSpPr>
        <p:spPr bwMode="auto">
          <a:xfrm>
            <a:off x="192088" y="157163"/>
            <a:ext cx="3540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zh-CN" sz="2800">
                <a:solidFill>
                  <a:schemeClr val="tx2"/>
                </a:solidFill>
                <a:latin typeface="黑体" panose="02010609060101010101" pitchFamily="49" charset="-122"/>
                <a:ea typeface="黑体" panose="02010609060101010101" pitchFamily="49" charset="-122"/>
              </a:rPr>
              <a:t>2</a:t>
            </a:r>
            <a:r>
              <a:rPr lang="en-US" altLang="zh-CN" sz="2800">
                <a:solidFill>
                  <a:schemeClr val="tx2"/>
                </a:solidFill>
                <a:latin typeface="黑体" panose="02010609060101010101" pitchFamily="49" charset="-122"/>
                <a:ea typeface="黑体" panose="02010609060101010101" pitchFamily="49" charset="-122"/>
              </a:rPr>
              <a:t>.</a:t>
            </a:r>
            <a:r>
              <a:rPr lang="zh-CN" altLang="zh-CN" sz="2800">
                <a:solidFill>
                  <a:schemeClr val="tx2"/>
                </a:solidFill>
                <a:latin typeface="黑体" panose="02010609060101010101" pitchFamily="49" charset="-122"/>
                <a:ea typeface="黑体" panose="02010609060101010101" pitchFamily="49" charset="-122"/>
              </a:rPr>
              <a:t>3</a:t>
            </a:r>
            <a:r>
              <a:rPr lang="en-US" altLang="zh-CN" sz="2800">
                <a:solidFill>
                  <a:schemeClr val="tx2"/>
                </a:solidFill>
                <a:latin typeface="黑体" panose="02010609060101010101" pitchFamily="49" charset="-122"/>
                <a:ea typeface="黑体" panose="02010609060101010101" pitchFamily="49" charset="-122"/>
              </a:rPr>
              <a:t> </a:t>
            </a:r>
            <a:r>
              <a:rPr lang="zh-CN" altLang="en-US" sz="2800">
                <a:solidFill>
                  <a:schemeClr val="tx2"/>
                </a:solidFill>
                <a:latin typeface="黑体" panose="02010609060101010101" pitchFamily="49" charset="-122"/>
                <a:ea typeface="黑体" panose="02010609060101010101" pitchFamily="49" charset="-122"/>
              </a:rPr>
              <a:t>联系集的转换</a:t>
            </a:r>
          </a:p>
        </p:txBody>
      </p:sp>
      <p:sp>
        <p:nvSpPr>
          <p:cNvPr id="2" name="矩形 1">
            <a:extLst>
              <a:ext uri="{FF2B5EF4-FFF2-40B4-BE49-F238E27FC236}">
                <a16:creationId xmlns:a16="http://schemas.microsoft.com/office/drawing/2014/main" id="{CF553C2C-E93F-BDEE-9A6F-EEF39CB519BC}"/>
              </a:ext>
            </a:extLst>
          </p:cNvPr>
          <p:cNvSpPr>
            <a:spLocks noChangeArrowheads="1"/>
          </p:cNvSpPr>
          <p:nvPr/>
        </p:nvSpPr>
        <p:spPr bwMode="auto">
          <a:xfrm>
            <a:off x="-3175" y="727075"/>
            <a:ext cx="44132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400">
                <a:solidFill>
                  <a:srgbClr val="0000FF"/>
                </a:solidFill>
                <a:latin typeface="宋体" panose="02010600030101010101" pitchFamily="2" charset="-122"/>
              </a:rPr>
              <a:t>多对多联系</a:t>
            </a:r>
            <a:r>
              <a:rPr lang="zh-CN" altLang="en-US" sz="1400">
                <a:solidFill>
                  <a:srgbClr val="0000FF"/>
                </a:solidFill>
                <a:latin typeface="宋体" panose="02010600030101010101" pitchFamily="2" charset="-122"/>
                <a:sym typeface="Wingdings" panose="05000000000000000000" pitchFamily="2" charset="2"/>
              </a:rPr>
              <a:t>新的</a:t>
            </a:r>
            <a:r>
              <a:rPr lang="zh-CN" altLang="en-US" sz="1400">
                <a:solidFill>
                  <a:srgbClr val="0000FF"/>
                </a:solidFill>
                <a:latin typeface="宋体" panose="02010600030101010101" pitchFamily="2" charset="-122"/>
              </a:rPr>
              <a:t>关系模式</a:t>
            </a:r>
            <a:r>
              <a:rPr lang="en-US" altLang="zh-CN" sz="1400">
                <a:solidFill>
                  <a:srgbClr val="0000FF"/>
                </a:solidFill>
                <a:latin typeface="宋体" panose="02010600030101010101" pitchFamily="2" charset="-122"/>
              </a:rPr>
              <a:t>:</a:t>
            </a:r>
          </a:p>
          <a:p>
            <a:pPr eaLnBrk="0" hangingPunct="0">
              <a:lnSpc>
                <a:spcPct val="80000"/>
              </a:lnSpc>
              <a:spcBef>
                <a:spcPct val="20000"/>
              </a:spcBef>
            </a:pPr>
            <a:r>
              <a:rPr lang="zh-CN" altLang="en-US" sz="1400">
                <a:solidFill>
                  <a:srgbClr val="0000FF"/>
                </a:solidFill>
                <a:latin typeface="宋体" panose="02010600030101010101" pitchFamily="2" charset="-122"/>
              </a:rPr>
              <a:t>属性集</a:t>
            </a:r>
            <a:r>
              <a:rPr lang="en-US" altLang="zh-CN" sz="1400">
                <a:solidFill>
                  <a:srgbClr val="0000FF"/>
                </a:solidFill>
                <a:latin typeface="宋体" panose="02010600030101010101" pitchFamily="2" charset="-122"/>
              </a:rPr>
              <a:t>:</a:t>
            </a:r>
            <a:r>
              <a:rPr lang="zh-CN" altLang="en-US" sz="1400">
                <a:solidFill>
                  <a:srgbClr val="0000FF"/>
                </a:solidFill>
                <a:latin typeface="宋体" panose="02010600030101010101" pitchFamily="2" charset="-122"/>
              </a:rPr>
              <a:t>两方主码</a:t>
            </a:r>
            <a:r>
              <a:rPr lang="en-US" altLang="zh-CN" sz="1400">
                <a:solidFill>
                  <a:srgbClr val="0000FF"/>
                </a:solidFill>
                <a:latin typeface="宋体" panose="02010600030101010101" pitchFamily="2" charset="-122"/>
              </a:rPr>
              <a:t>+</a:t>
            </a:r>
            <a:r>
              <a:rPr lang="zh-CN" altLang="en-US" sz="1400">
                <a:solidFill>
                  <a:srgbClr val="0000FF"/>
                </a:solidFill>
                <a:latin typeface="宋体" panose="02010600030101010101" pitchFamily="2" charset="-122"/>
              </a:rPr>
              <a:t>联系的属性;主码</a:t>
            </a:r>
            <a:r>
              <a:rPr lang="en-US" altLang="zh-CN" sz="1400">
                <a:solidFill>
                  <a:srgbClr val="0000FF"/>
                </a:solidFill>
                <a:latin typeface="宋体" panose="02010600030101010101" pitchFamily="2" charset="-122"/>
              </a:rPr>
              <a:t>:</a:t>
            </a:r>
            <a:r>
              <a:rPr lang="zh-CN" altLang="en-US" sz="1400">
                <a:solidFill>
                  <a:srgbClr val="0000FF"/>
                </a:solidFill>
                <a:latin typeface="宋体" panose="02010600030101010101" pitchFamily="2" charset="-122"/>
              </a:rPr>
              <a:t>两方主码</a:t>
            </a:r>
            <a:endParaRPr lang="en-US" altLang="zh-CN" sz="1400">
              <a:solidFill>
                <a:srgbClr val="0000FF"/>
              </a:solidFill>
              <a:latin typeface="宋体" panose="02010600030101010101" pitchFamily="2" charset="-122"/>
            </a:endParaRPr>
          </a:p>
          <a:p>
            <a:pPr eaLnBrk="0" hangingPunct="0">
              <a:lnSpc>
                <a:spcPts val="1725"/>
              </a:lnSpc>
            </a:pPr>
            <a:r>
              <a:rPr lang="zh-CN" altLang="zh-CN" sz="1400">
                <a:solidFill>
                  <a:srgbClr val="0000FF"/>
                </a:solidFill>
                <a:latin typeface="宋体" panose="02010600030101010101" pitchFamily="2" charset="-122"/>
              </a:rPr>
              <a:t>t</a:t>
            </a:r>
            <a:r>
              <a:rPr lang="en-US" altLang="zh-CN" sz="1400">
                <a:solidFill>
                  <a:srgbClr val="0000FF"/>
                </a:solidFill>
                <a:latin typeface="宋体" panose="02010600030101010101" pitchFamily="2" charset="-122"/>
              </a:rPr>
              <a:t>akes(</a:t>
            </a:r>
            <a:r>
              <a:rPr lang="en-US" altLang="zh-CN" sz="1400" u="sng">
                <a:solidFill>
                  <a:srgbClr val="0000FF"/>
                </a:solidFill>
                <a:latin typeface="宋体" panose="02010600030101010101" pitchFamily="2" charset="-122"/>
              </a:rPr>
              <a:t>ID</a:t>
            </a:r>
            <a:r>
              <a:rPr lang="en-US" altLang="zh-CN" sz="1400">
                <a:solidFill>
                  <a:srgbClr val="0000FF"/>
                </a:solidFill>
                <a:latin typeface="宋体" panose="02010600030101010101" pitchFamily="2" charset="-122"/>
              </a:rPr>
              <a:t>,</a:t>
            </a:r>
            <a:r>
              <a:rPr lang="en-US" altLang="zh-CN" sz="1400" u="sng">
                <a:solidFill>
                  <a:srgbClr val="0000FF"/>
                </a:solidFill>
                <a:latin typeface="宋体" panose="02010600030101010101" pitchFamily="2" charset="-122"/>
              </a:rPr>
              <a:t>course_id,secid,semester,year</a:t>
            </a:r>
            <a:r>
              <a:rPr lang="en-US" altLang="zh-CN" sz="1400">
                <a:solidFill>
                  <a:srgbClr val="0000FF"/>
                </a:solidFill>
                <a:latin typeface="宋体" panose="02010600030101010101" pitchFamily="2" charset="-122"/>
              </a:rPr>
              <a:t>,grade)</a:t>
            </a:r>
          </a:p>
          <a:p>
            <a:pPr eaLnBrk="0" hangingPunct="0">
              <a:lnSpc>
                <a:spcPts val="1725"/>
              </a:lnSpc>
            </a:pPr>
            <a:r>
              <a:rPr lang="zh-CN" altLang="zh-CN" sz="1400">
                <a:solidFill>
                  <a:srgbClr val="0000FF"/>
                </a:solidFill>
                <a:latin typeface="宋体" panose="02010600030101010101" pitchFamily="2" charset="-122"/>
              </a:rPr>
              <a:t>p</a:t>
            </a:r>
            <a:r>
              <a:rPr lang="en-US" altLang="zh-CN" sz="1400">
                <a:solidFill>
                  <a:srgbClr val="0000FF"/>
                </a:solidFill>
                <a:latin typeface="宋体" panose="02010600030101010101" pitchFamily="2" charset="-122"/>
              </a:rPr>
              <a:t>rereq(</a:t>
            </a:r>
            <a:r>
              <a:rPr lang="en-US" altLang="zh-CN" sz="1400" u="sng">
                <a:solidFill>
                  <a:srgbClr val="0000FF"/>
                </a:solidFill>
                <a:latin typeface="宋体" panose="02010600030101010101" pitchFamily="2" charset="-122"/>
              </a:rPr>
              <a:t>course_id</a:t>
            </a:r>
            <a:r>
              <a:rPr lang="en-US" altLang="zh-CN" sz="1400">
                <a:solidFill>
                  <a:srgbClr val="0000FF"/>
                </a:solidFill>
                <a:latin typeface="宋体" panose="02010600030101010101" pitchFamily="2" charset="-122"/>
              </a:rPr>
              <a:t>,</a:t>
            </a:r>
            <a:r>
              <a:rPr lang="en-US" altLang="zh-CN" sz="1400" u="sng">
                <a:solidFill>
                  <a:srgbClr val="0000FF"/>
                </a:solidFill>
                <a:latin typeface="宋体" panose="02010600030101010101" pitchFamily="2" charset="-122"/>
              </a:rPr>
              <a:t>prereq_id</a:t>
            </a:r>
            <a:r>
              <a:rPr lang="en-US" altLang="zh-CN" sz="1400">
                <a:solidFill>
                  <a:srgbClr val="0000FF"/>
                </a:solidFill>
                <a:latin typeface="宋体" panose="02010600030101010101" pitchFamily="2" charset="-122"/>
              </a:rPr>
              <a:t>)</a:t>
            </a:r>
          </a:p>
        </p:txBody>
      </p:sp>
      <p:sp>
        <p:nvSpPr>
          <p:cNvPr id="24" name="Rectangle 80">
            <a:extLst>
              <a:ext uri="{FF2B5EF4-FFF2-40B4-BE49-F238E27FC236}">
                <a16:creationId xmlns:a16="http://schemas.microsoft.com/office/drawing/2014/main" id="{061F0DE0-6AA5-7E2A-9AAE-8FD332AB2837}"/>
              </a:ext>
            </a:extLst>
          </p:cNvPr>
          <p:cNvSpPr>
            <a:spLocks noChangeArrowheads="1"/>
          </p:cNvSpPr>
          <p:nvPr/>
        </p:nvSpPr>
        <p:spPr bwMode="auto">
          <a:xfrm>
            <a:off x="15875" y="5811838"/>
            <a:ext cx="3787775"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800000"/>
                </a:solidFill>
                <a:latin typeface="宋体" panose="02010600030101010101" pitchFamily="2" charset="-122"/>
              </a:rPr>
              <a:t>多对一联系</a:t>
            </a:r>
            <a:r>
              <a:rPr lang="zh-CN" altLang="en-US" sz="1400">
                <a:solidFill>
                  <a:srgbClr val="800000"/>
                </a:solidFill>
                <a:latin typeface="宋体" panose="02010600030101010101" pitchFamily="2" charset="-122"/>
                <a:sym typeface="Wingdings" panose="05000000000000000000" pitchFamily="2" charset="2"/>
              </a:rPr>
              <a:t>新的</a:t>
            </a:r>
            <a:r>
              <a:rPr lang="zh-CN" altLang="en-US" sz="1400">
                <a:solidFill>
                  <a:srgbClr val="800000"/>
                </a:solidFill>
                <a:latin typeface="宋体" panose="02010600030101010101" pitchFamily="2" charset="-122"/>
              </a:rPr>
              <a:t>关系模式</a:t>
            </a:r>
            <a:r>
              <a:rPr lang="en-US" altLang="zh-CN" sz="1400">
                <a:solidFill>
                  <a:srgbClr val="800000"/>
                </a:solidFill>
                <a:latin typeface="宋体" panose="02010600030101010101" pitchFamily="2" charset="-122"/>
              </a:rPr>
              <a:t>:</a:t>
            </a:r>
          </a:p>
          <a:p>
            <a:pPr eaLnBrk="0" hangingPunct="0">
              <a:lnSpc>
                <a:spcPct val="80000"/>
              </a:lnSpc>
              <a:spcBef>
                <a:spcPct val="20000"/>
              </a:spcBef>
            </a:pPr>
            <a:r>
              <a:rPr lang="zh-CN" altLang="en-US" sz="1400">
                <a:solidFill>
                  <a:srgbClr val="800000"/>
                </a:solidFill>
                <a:latin typeface="宋体" panose="02010600030101010101" pitchFamily="2" charset="-122"/>
              </a:rPr>
              <a:t>属性集</a:t>
            </a:r>
            <a:r>
              <a:rPr lang="en-US" altLang="zh-CN" sz="1400">
                <a:solidFill>
                  <a:srgbClr val="800000"/>
                </a:solidFill>
                <a:latin typeface="宋体" panose="02010600030101010101" pitchFamily="2" charset="-122"/>
              </a:rPr>
              <a:t>:</a:t>
            </a:r>
            <a:r>
              <a:rPr lang="zh-CN" altLang="en-US" sz="1400">
                <a:solidFill>
                  <a:srgbClr val="800000"/>
                </a:solidFill>
                <a:latin typeface="宋体" panose="02010600030101010101" pitchFamily="2" charset="-122"/>
              </a:rPr>
              <a:t>两方主码</a:t>
            </a:r>
            <a:r>
              <a:rPr lang="en-US" altLang="zh-CN" sz="1400">
                <a:solidFill>
                  <a:srgbClr val="800000"/>
                </a:solidFill>
                <a:latin typeface="宋体" panose="02010600030101010101" pitchFamily="2" charset="-122"/>
              </a:rPr>
              <a:t>+</a:t>
            </a:r>
            <a:r>
              <a:rPr lang="zh-CN" altLang="en-US" sz="1400">
                <a:solidFill>
                  <a:srgbClr val="800000"/>
                </a:solidFill>
                <a:latin typeface="宋体" panose="02010600030101010101" pitchFamily="2" charset="-122"/>
              </a:rPr>
              <a:t>联系的属性;主码</a:t>
            </a:r>
            <a:r>
              <a:rPr lang="en-US" altLang="zh-CN" sz="1400">
                <a:solidFill>
                  <a:srgbClr val="800000"/>
                </a:solidFill>
                <a:latin typeface="宋体" panose="02010600030101010101" pitchFamily="2" charset="-122"/>
              </a:rPr>
              <a:t>:</a:t>
            </a:r>
            <a:r>
              <a:rPr lang="zh-CN" altLang="en-US" sz="1400">
                <a:solidFill>
                  <a:srgbClr val="800000"/>
                </a:solidFill>
                <a:latin typeface="宋体" panose="02010600030101010101" pitchFamily="2" charset="-122"/>
              </a:rPr>
              <a:t>多方主码</a:t>
            </a:r>
            <a:endParaRPr lang="en-US" altLang="zh-CN" sz="1400">
              <a:solidFill>
                <a:srgbClr val="800000"/>
              </a:solidFill>
              <a:latin typeface="宋体" panose="02010600030101010101" pitchFamily="2" charset="-122"/>
            </a:endParaRPr>
          </a:p>
          <a:p>
            <a:pPr eaLnBrk="0" hangingPunct="0">
              <a:lnSpc>
                <a:spcPct val="80000"/>
              </a:lnSpc>
              <a:spcBef>
                <a:spcPct val="20000"/>
              </a:spcBef>
            </a:pPr>
            <a:r>
              <a:rPr lang="zh-CN" altLang="zh-CN" sz="1400">
                <a:solidFill>
                  <a:srgbClr val="800000"/>
                </a:solidFill>
                <a:latin typeface="宋体" panose="02010600030101010101" pitchFamily="2" charset="-122"/>
              </a:rPr>
              <a:t>i</a:t>
            </a:r>
            <a:r>
              <a:rPr lang="en-US" altLang="zh-CN" sz="1400">
                <a:solidFill>
                  <a:srgbClr val="800000"/>
                </a:solidFill>
                <a:latin typeface="宋体" panose="02010600030101010101" pitchFamily="2" charset="-122"/>
              </a:rPr>
              <a:t>nst_dept(</a:t>
            </a:r>
            <a:r>
              <a:rPr lang="en-US" altLang="zh-CN" sz="1400" u="sng">
                <a:solidFill>
                  <a:srgbClr val="800000"/>
                </a:solidFill>
                <a:latin typeface="宋体" panose="02010600030101010101" pitchFamily="2" charset="-122"/>
              </a:rPr>
              <a:t>ID</a:t>
            </a:r>
            <a:r>
              <a:rPr lang="en-US" altLang="zh-CN" sz="1400">
                <a:solidFill>
                  <a:srgbClr val="800000"/>
                </a:solidFill>
                <a:latin typeface="宋体" panose="02010600030101010101" pitchFamily="2" charset="-122"/>
              </a:rPr>
              <a:t>,dept_name)</a:t>
            </a:r>
            <a:endParaRPr lang="zh-CN" altLang="en-US" sz="1400">
              <a:solidFill>
                <a:srgbClr val="800000"/>
              </a:solidFill>
              <a:latin typeface="宋体" panose="02010600030101010101" pitchFamily="2" charset="-122"/>
            </a:endParaRPr>
          </a:p>
        </p:txBody>
      </p:sp>
      <p:sp>
        <p:nvSpPr>
          <p:cNvPr id="26" name="Rectangle 89">
            <a:extLst>
              <a:ext uri="{FF2B5EF4-FFF2-40B4-BE49-F238E27FC236}">
                <a16:creationId xmlns:a16="http://schemas.microsoft.com/office/drawing/2014/main" id="{C6656128-17DE-07BD-BC45-56243A281328}"/>
              </a:ext>
            </a:extLst>
          </p:cNvPr>
          <p:cNvSpPr>
            <a:spLocks noChangeArrowheads="1"/>
          </p:cNvSpPr>
          <p:nvPr/>
        </p:nvSpPr>
        <p:spPr bwMode="auto">
          <a:xfrm>
            <a:off x="6646863" y="774700"/>
            <a:ext cx="251142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400">
                <a:solidFill>
                  <a:srgbClr val="008000"/>
                </a:solidFill>
                <a:latin typeface="宋体" panose="02010600030101010101" pitchFamily="2" charset="-122"/>
              </a:rPr>
              <a:t>一对一联系</a:t>
            </a:r>
            <a:r>
              <a:rPr lang="zh-CN" altLang="en-US" sz="1400">
                <a:solidFill>
                  <a:srgbClr val="008000"/>
                </a:solidFill>
                <a:latin typeface="宋体" panose="02010600030101010101" pitchFamily="2" charset="-122"/>
                <a:sym typeface="Wingdings" panose="05000000000000000000" pitchFamily="2" charset="2"/>
              </a:rPr>
              <a:t>新的</a:t>
            </a:r>
            <a:r>
              <a:rPr lang="zh-CN" altLang="en-US" sz="1400">
                <a:solidFill>
                  <a:srgbClr val="008000"/>
                </a:solidFill>
                <a:latin typeface="宋体" panose="02010600030101010101" pitchFamily="2" charset="-122"/>
              </a:rPr>
              <a:t>关系模式</a:t>
            </a:r>
            <a:r>
              <a:rPr lang="en-US" altLang="zh-CN" sz="1400">
                <a:solidFill>
                  <a:srgbClr val="008000"/>
                </a:solidFill>
                <a:latin typeface="宋体" panose="02010600030101010101" pitchFamily="2" charset="-122"/>
              </a:rPr>
              <a:t>:</a:t>
            </a:r>
          </a:p>
          <a:p>
            <a:pPr eaLnBrk="0" hangingPunct="0">
              <a:lnSpc>
                <a:spcPct val="80000"/>
              </a:lnSpc>
              <a:spcBef>
                <a:spcPct val="20000"/>
              </a:spcBef>
            </a:pPr>
            <a:r>
              <a:rPr lang="zh-CN" altLang="en-US" sz="1400">
                <a:solidFill>
                  <a:srgbClr val="008000"/>
                </a:solidFill>
                <a:latin typeface="宋体" panose="02010600030101010101" pitchFamily="2" charset="-122"/>
              </a:rPr>
              <a:t>属性集</a:t>
            </a:r>
            <a:r>
              <a:rPr lang="en-US"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两方主码</a:t>
            </a:r>
            <a:r>
              <a:rPr lang="en-US"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联系的属性</a:t>
            </a:r>
          </a:p>
          <a:p>
            <a:pPr eaLnBrk="0" hangingPunct="0">
              <a:lnSpc>
                <a:spcPct val="80000"/>
              </a:lnSpc>
              <a:spcBef>
                <a:spcPct val="20000"/>
              </a:spcBef>
            </a:pPr>
            <a:r>
              <a:rPr lang="zh-CN" altLang="en-US" sz="1400">
                <a:solidFill>
                  <a:srgbClr val="008000"/>
                </a:solidFill>
                <a:latin typeface="宋体" panose="02010600030101010101" pitchFamily="2" charset="-122"/>
              </a:rPr>
              <a:t>主码</a:t>
            </a:r>
            <a:r>
              <a:rPr lang="en-US"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任一方的主码均可</a:t>
            </a:r>
            <a:endParaRPr lang="en-US" altLang="zh-CN" sz="1400">
              <a:solidFill>
                <a:srgbClr val="008000"/>
              </a:solidFill>
              <a:latin typeface="宋体" panose="02010600030101010101" pitchFamily="2" charset="-122"/>
            </a:endParaRPr>
          </a:p>
          <a:p>
            <a:pPr eaLnBrk="0" hangingPunct="0">
              <a:lnSpc>
                <a:spcPct val="80000"/>
              </a:lnSpc>
              <a:spcBef>
                <a:spcPct val="20000"/>
              </a:spcBef>
            </a:pPr>
            <a:r>
              <a:rPr lang="en-US" altLang="zh-CN" sz="1400">
                <a:solidFill>
                  <a:srgbClr val="008000"/>
                </a:solidFill>
                <a:latin typeface="宋体" panose="02010600030101010101" pitchFamily="2" charset="-122"/>
              </a:rPr>
              <a:t>depat_head(</a:t>
            </a:r>
            <a:r>
              <a:rPr lang="en-US" altLang="zh-CN" sz="1400" u="sng">
                <a:solidFill>
                  <a:srgbClr val="008000"/>
                </a:solidFill>
                <a:latin typeface="宋体" panose="02010600030101010101" pitchFamily="2" charset="-122"/>
              </a:rPr>
              <a:t>dept_name</a:t>
            </a:r>
            <a:r>
              <a:rPr lang="en-US" altLang="zh-CN" sz="1400">
                <a:solidFill>
                  <a:srgbClr val="008000"/>
                </a:solidFill>
                <a:latin typeface="宋体" panose="02010600030101010101" pitchFamily="2" charset="-122"/>
              </a:rPr>
              <a:t>,name)</a:t>
            </a:r>
            <a:endParaRPr lang="zh-CN" altLang="en-US" sz="1400">
              <a:solidFill>
                <a:srgbClr val="008000"/>
              </a:solidFill>
              <a:latin typeface="宋体" panose="02010600030101010101" pitchFamily="2" charset="-122"/>
            </a:endParaRPr>
          </a:p>
        </p:txBody>
      </p:sp>
      <p:sp>
        <p:nvSpPr>
          <p:cNvPr id="34835" name="Rectangle 42">
            <a:extLst>
              <a:ext uri="{FF2B5EF4-FFF2-40B4-BE49-F238E27FC236}">
                <a16:creationId xmlns:a16="http://schemas.microsoft.com/office/drawing/2014/main" id="{24B6C484-B1EE-BF52-753F-09EDD83302D0}"/>
              </a:ext>
            </a:extLst>
          </p:cNvPr>
          <p:cNvSpPr>
            <a:spLocks noChangeArrowheads="1"/>
          </p:cNvSpPr>
          <p:nvPr/>
        </p:nvSpPr>
        <p:spPr bwMode="auto">
          <a:xfrm>
            <a:off x="669925" y="5348288"/>
            <a:ext cx="31273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0000FF"/>
                </a:solidFill>
              </a:rPr>
              <a:t>◆</a:t>
            </a:r>
          </a:p>
        </p:txBody>
      </p:sp>
      <p:sp>
        <p:nvSpPr>
          <p:cNvPr id="28" name="Rectangle 42">
            <a:extLst>
              <a:ext uri="{FF2B5EF4-FFF2-40B4-BE49-F238E27FC236}">
                <a16:creationId xmlns:a16="http://schemas.microsoft.com/office/drawing/2014/main" id="{8692B752-9393-0E24-EEEF-90FED57813FE}"/>
              </a:ext>
            </a:extLst>
          </p:cNvPr>
          <p:cNvSpPr>
            <a:spLocks noChangeArrowheads="1"/>
          </p:cNvSpPr>
          <p:nvPr/>
        </p:nvSpPr>
        <p:spPr bwMode="auto">
          <a:xfrm>
            <a:off x="1892300" y="4846638"/>
            <a:ext cx="314325" cy="220662"/>
          </a:xfrm>
          <a:prstGeom prst="rect">
            <a:avLst/>
          </a:prstGeom>
          <a:noFill/>
          <a:ln>
            <a:noFill/>
          </a:ln>
          <a:effectLst/>
        </p:spPr>
        <p:txBody>
          <a:bodyPr wrap="none">
            <a:spAutoFit/>
          </a:bodyPr>
          <a:lstStyle/>
          <a:p>
            <a:pPr algn="ctr" eaLnBrk="0" hangingPunct="0">
              <a:lnSpc>
                <a:spcPct val="80000"/>
              </a:lnSpc>
              <a:spcBef>
                <a:spcPct val="20000"/>
              </a:spcBef>
              <a:defRPr/>
            </a:pPr>
            <a:r>
              <a:rPr lang="zh-CN" altLang="en-US" sz="1000" dirty="0">
                <a:solidFill>
                  <a:schemeClr val="tx1">
                    <a:lumMod val="50000"/>
                  </a:schemeClr>
                </a:solidFill>
                <a:latin typeface="Tahoma" panose="020B0604030504040204" pitchFamily="2" charset="0"/>
              </a:rPr>
              <a:t>◆</a:t>
            </a:r>
          </a:p>
        </p:txBody>
      </p:sp>
      <p:sp>
        <p:nvSpPr>
          <p:cNvPr id="34837" name="Rectangle 44">
            <a:extLst>
              <a:ext uri="{FF2B5EF4-FFF2-40B4-BE49-F238E27FC236}">
                <a16:creationId xmlns:a16="http://schemas.microsoft.com/office/drawing/2014/main" id="{04EC7EF8-3517-4B1F-D9D4-7FB60C804A44}"/>
              </a:ext>
            </a:extLst>
          </p:cNvPr>
          <p:cNvSpPr>
            <a:spLocks noChangeArrowheads="1"/>
          </p:cNvSpPr>
          <p:nvPr/>
        </p:nvSpPr>
        <p:spPr bwMode="auto">
          <a:xfrm>
            <a:off x="4097338" y="1025525"/>
            <a:ext cx="312737"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008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01853"/>
                                        </p:tgtEl>
                                        <p:attrNameLst>
                                          <p:attrName>style.visibility</p:attrName>
                                        </p:attrNameLst>
                                      </p:cBhvr>
                                      <p:to>
                                        <p:strVal val="visible"/>
                                      </p:to>
                                    </p:set>
                                    <p:animEffect transition="in" filter="blinds(horizontal)">
                                      <p:cBhvr>
                                        <p:cTn id="22" dur="500"/>
                                        <p:tgtEl>
                                          <p:spTgt spid="501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53" grpId="0"/>
      <p:bldP spid="2" grpId="0"/>
      <p:bldP spid="24" grpId="0"/>
      <p:bldP spid="2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编号占位符 5">
            <a:extLst>
              <a:ext uri="{FF2B5EF4-FFF2-40B4-BE49-F238E27FC236}">
                <a16:creationId xmlns:a16="http://schemas.microsoft.com/office/drawing/2014/main" id="{3FFE674C-D7A7-679D-FD05-E90945387D8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EA3B3E-E959-4BBF-8AC2-589A833790C0}" type="slidenum">
              <a:rPr lang="zh-CN" altLang="en-US"/>
              <a:pPr/>
              <a:t>143</a:t>
            </a:fld>
            <a:endParaRPr lang="zh-CN" altLang="en-US"/>
          </a:p>
        </p:txBody>
      </p:sp>
      <p:grpSp>
        <p:nvGrpSpPr>
          <p:cNvPr id="36866" name="Group 38">
            <a:extLst>
              <a:ext uri="{FF2B5EF4-FFF2-40B4-BE49-F238E27FC236}">
                <a16:creationId xmlns:a16="http://schemas.microsoft.com/office/drawing/2014/main" id="{5DF31B36-EFEA-6528-C476-08EAE038CD8D}"/>
              </a:ext>
            </a:extLst>
          </p:cNvPr>
          <p:cNvGrpSpPr>
            <a:grpSpLocks/>
          </p:cNvGrpSpPr>
          <p:nvPr/>
        </p:nvGrpSpPr>
        <p:grpSpPr bwMode="auto">
          <a:xfrm>
            <a:off x="84138" y="1298575"/>
            <a:ext cx="5184775" cy="2379663"/>
            <a:chOff x="2494" y="1166"/>
            <a:chExt cx="3266" cy="1499"/>
          </a:xfrm>
        </p:grpSpPr>
        <p:pic>
          <p:nvPicPr>
            <p:cNvPr id="36867" name="Picture 6">
              <a:extLst>
                <a:ext uri="{FF2B5EF4-FFF2-40B4-BE49-F238E27FC236}">
                  <a16:creationId xmlns:a16="http://schemas.microsoft.com/office/drawing/2014/main" id="{FF1B368B-40D7-3B21-62AA-0CA06C7FA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 y="1166"/>
              <a:ext cx="3266" cy="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13">
              <a:extLst>
                <a:ext uri="{FF2B5EF4-FFF2-40B4-BE49-F238E27FC236}">
                  <a16:creationId xmlns:a16="http://schemas.microsoft.com/office/drawing/2014/main" id="{1CDA4E13-6715-FBE8-8983-0D01CD32CE38}"/>
                </a:ext>
              </a:extLst>
            </p:cNvPr>
            <p:cNvSpPr>
              <a:spLocks noChangeArrowheads="1"/>
            </p:cNvSpPr>
            <p:nvPr/>
          </p:nvSpPr>
          <p:spPr bwMode="auto">
            <a:xfrm>
              <a:off x="3512" y="1511"/>
              <a:ext cx="445" cy="10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6869" name="Rectangle 14">
              <a:extLst>
                <a:ext uri="{FF2B5EF4-FFF2-40B4-BE49-F238E27FC236}">
                  <a16:creationId xmlns:a16="http://schemas.microsoft.com/office/drawing/2014/main" id="{F27D7189-427F-7323-C463-3808A3884AD1}"/>
                </a:ext>
              </a:extLst>
            </p:cNvPr>
            <p:cNvSpPr>
              <a:spLocks noChangeArrowheads="1"/>
            </p:cNvSpPr>
            <p:nvPr/>
          </p:nvSpPr>
          <p:spPr bwMode="auto">
            <a:xfrm>
              <a:off x="2604" y="1853"/>
              <a:ext cx="3048" cy="13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6870" name="Rectangle 15">
              <a:extLst>
                <a:ext uri="{FF2B5EF4-FFF2-40B4-BE49-F238E27FC236}">
                  <a16:creationId xmlns:a16="http://schemas.microsoft.com/office/drawing/2014/main" id="{86B9A0E1-C27B-AEC7-E80C-86D97A8162CE}"/>
                </a:ext>
              </a:extLst>
            </p:cNvPr>
            <p:cNvSpPr>
              <a:spLocks noChangeArrowheads="1"/>
            </p:cNvSpPr>
            <p:nvPr/>
          </p:nvSpPr>
          <p:spPr bwMode="auto">
            <a:xfrm>
              <a:off x="3464" y="1619"/>
              <a:ext cx="445" cy="10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6871" name="Rectangle 16">
              <a:extLst>
                <a:ext uri="{FF2B5EF4-FFF2-40B4-BE49-F238E27FC236}">
                  <a16:creationId xmlns:a16="http://schemas.microsoft.com/office/drawing/2014/main" id="{AD277DD5-6E51-1A95-7393-0C7F96094D5E}"/>
                </a:ext>
              </a:extLst>
            </p:cNvPr>
            <p:cNvSpPr>
              <a:spLocks noChangeArrowheads="1"/>
            </p:cNvSpPr>
            <p:nvPr/>
          </p:nvSpPr>
          <p:spPr bwMode="auto">
            <a:xfrm>
              <a:off x="3357" y="1978"/>
              <a:ext cx="445" cy="10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6872" name="Rectangle 17">
              <a:extLst>
                <a:ext uri="{FF2B5EF4-FFF2-40B4-BE49-F238E27FC236}">
                  <a16:creationId xmlns:a16="http://schemas.microsoft.com/office/drawing/2014/main" id="{90D204D6-243D-7ABB-BF98-E1246E38338D}"/>
                </a:ext>
              </a:extLst>
            </p:cNvPr>
            <p:cNvSpPr>
              <a:spLocks noChangeArrowheads="1"/>
            </p:cNvSpPr>
            <p:nvPr/>
          </p:nvSpPr>
          <p:spPr bwMode="auto">
            <a:xfrm>
              <a:off x="2604" y="2092"/>
              <a:ext cx="3048"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6873" name="Rectangle 18">
              <a:extLst>
                <a:ext uri="{FF2B5EF4-FFF2-40B4-BE49-F238E27FC236}">
                  <a16:creationId xmlns:a16="http://schemas.microsoft.com/office/drawing/2014/main" id="{F913AF8E-CCF1-E732-627C-C92087220883}"/>
                </a:ext>
              </a:extLst>
            </p:cNvPr>
            <p:cNvSpPr>
              <a:spLocks noChangeArrowheads="1"/>
            </p:cNvSpPr>
            <p:nvPr/>
          </p:nvSpPr>
          <p:spPr bwMode="auto">
            <a:xfrm>
              <a:off x="2604" y="2467"/>
              <a:ext cx="3048" cy="13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6874" name="Rectangle 19">
              <a:extLst>
                <a:ext uri="{FF2B5EF4-FFF2-40B4-BE49-F238E27FC236}">
                  <a16:creationId xmlns:a16="http://schemas.microsoft.com/office/drawing/2014/main" id="{18392046-1476-AA0B-6543-E3A7D5DF2342}"/>
                </a:ext>
              </a:extLst>
            </p:cNvPr>
            <p:cNvSpPr>
              <a:spLocks noChangeArrowheads="1"/>
            </p:cNvSpPr>
            <p:nvPr/>
          </p:nvSpPr>
          <p:spPr bwMode="auto">
            <a:xfrm>
              <a:off x="4164" y="1710"/>
              <a:ext cx="1446" cy="13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6875" name="AutoShape 36">
              <a:extLst>
                <a:ext uri="{FF2B5EF4-FFF2-40B4-BE49-F238E27FC236}">
                  <a16:creationId xmlns:a16="http://schemas.microsoft.com/office/drawing/2014/main" id="{BEA6F173-1C7A-36B8-E2B5-DBFF72CA577D}"/>
                </a:ext>
              </a:extLst>
            </p:cNvPr>
            <p:cNvSpPr>
              <a:spLocks noChangeArrowheads="1"/>
            </p:cNvSpPr>
            <p:nvPr/>
          </p:nvSpPr>
          <p:spPr bwMode="auto">
            <a:xfrm>
              <a:off x="5347" y="2472"/>
              <a:ext cx="152" cy="114"/>
            </a:xfrm>
            <a:prstGeom prst="actionButtonForwardNex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grpSp>
      <p:pic>
        <p:nvPicPr>
          <p:cNvPr id="36876" name="Picture 37">
            <a:extLst>
              <a:ext uri="{FF2B5EF4-FFF2-40B4-BE49-F238E27FC236}">
                <a16:creationId xmlns:a16="http://schemas.microsoft.com/office/drawing/2014/main" id="{B8CD8112-8767-0025-B2FD-228C3D552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733800"/>
            <a:ext cx="5062538"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7" name="Picture 40">
            <a:extLst>
              <a:ext uri="{FF2B5EF4-FFF2-40B4-BE49-F238E27FC236}">
                <a16:creationId xmlns:a16="http://schemas.microsoft.com/office/drawing/2014/main" id="{DEBF6CB9-2081-31E4-15DA-88776C04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663" y="2400300"/>
            <a:ext cx="5145087"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Rectangle 2">
            <a:extLst>
              <a:ext uri="{FF2B5EF4-FFF2-40B4-BE49-F238E27FC236}">
                <a16:creationId xmlns:a16="http://schemas.microsoft.com/office/drawing/2014/main" id="{542DCCAE-2899-00B5-4486-0CF01BAF1AED}"/>
              </a:ext>
            </a:extLst>
          </p:cNvPr>
          <p:cNvSpPr>
            <a:spLocks noGrp="1" noChangeArrowheads="1"/>
          </p:cNvSpPr>
          <p:nvPr>
            <p:ph type="title"/>
          </p:nvPr>
        </p:nvSpPr>
        <p:spPr>
          <a:xfrm>
            <a:off x="182563" y="144463"/>
            <a:ext cx="7772400" cy="506412"/>
          </a:xfrm>
        </p:spPr>
        <p:txBody>
          <a:bodyPr/>
          <a:lstStyle/>
          <a:p>
            <a:pPr algn="l"/>
            <a:r>
              <a:rPr lang="zh-CN" altLang="en-US" sz="3200" b="1">
                <a:latin typeface="黑体" panose="02010609060101010101" pitchFamily="49" charset="-122"/>
                <a:ea typeface="黑体" panose="02010609060101010101" pitchFamily="49" charset="-122"/>
              </a:rPr>
              <a:t>三 关系模式合并与约束表示</a:t>
            </a:r>
            <a:endParaRPr lang="en-US" altLang="zh-CN" sz="2400" b="1">
              <a:solidFill>
                <a:srgbClr val="000000"/>
              </a:solidFill>
              <a:latin typeface="黑体" panose="02010609060101010101" pitchFamily="49" charset="-122"/>
              <a:ea typeface="黑体" panose="02010609060101010101" pitchFamily="49" charset="-122"/>
            </a:endParaRPr>
          </a:p>
        </p:txBody>
      </p:sp>
      <p:sp>
        <p:nvSpPr>
          <p:cNvPr id="36879" name="AutoShape 48">
            <a:extLst>
              <a:ext uri="{FF2B5EF4-FFF2-40B4-BE49-F238E27FC236}">
                <a16:creationId xmlns:a16="http://schemas.microsoft.com/office/drawing/2014/main" id="{B5ABCB7F-2B1F-67D0-F76A-4388261CE237}"/>
              </a:ext>
            </a:extLst>
          </p:cNvPr>
          <p:cNvSpPr>
            <a:spLocks noChangeArrowheads="1"/>
          </p:cNvSpPr>
          <p:nvPr/>
        </p:nvSpPr>
        <p:spPr bwMode="auto">
          <a:xfrm>
            <a:off x="8528050" y="4473575"/>
            <a:ext cx="241300" cy="180975"/>
          </a:xfrm>
          <a:prstGeom prst="actionButtonForwardNex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grpSp>
        <p:nvGrpSpPr>
          <p:cNvPr id="487477" name="Group 53">
            <a:extLst>
              <a:ext uri="{FF2B5EF4-FFF2-40B4-BE49-F238E27FC236}">
                <a16:creationId xmlns:a16="http://schemas.microsoft.com/office/drawing/2014/main" id="{9A630AFF-94B2-2DE3-2B7C-2A7619C56F22}"/>
              </a:ext>
            </a:extLst>
          </p:cNvPr>
          <p:cNvGrpSpPr>
            <a:grpSpLocks/>
          </p:cNvGrpSpPr>
          <p:nvPr/>
        </p:nvGrpSpPr>
        <p:grpSpPr bwMode="auto">
          <a:xfrm>
            <a:off x="2789238" y="1947863"/>
            <a:ext cx="1381125" cy="4002087"/>
            <a:chOff x="1722" y="1402"/>
            <a:chExt cx="870" cy="2521"/>
          </a:xfrm>
        </p:grpSpPr>
        <p:sp>
          <p:nvSpPr>
            <p:cNvPr id="36881" name="Line 51">
              <a:extLst>
                <a:ext uri="{FF2B5EF4-FFF2-40B4-BE49-F238E27FC236}">
                  <a16:creationId xmlns:a16="http://schemas.microsoft.com/office/drawing/2014/main" id="{2CA119B0-1F87-31E8-3458-96203F291C33}"/>
                </a:ext>
              </a:extLst>
            </p:cNvPr>
            <p:cNvSpPr>
              <a:spLocks noChangeShapeType="1"/>
            </p:cNvSpPr>
            <p:nvPr/>
          </p:nvSpPr>
          <p:spPr bwMode="auto">
            <a:xfrm>
              <a:off x="1810" y="1402"/>
              <a:ext cx="782" cy="679"/>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2" name="Line 52">
              <a:extLst>
                <a:ext uri="{FF2B5EF4-FFF2-40B4-BE49-F238E27FC236}">
                  <a16:creationId xmlns:a16="http://schemas.microsoft.com/office/drawing/2014/main" id="{66C487FC-B29C-029B-A77F-94244225EA8D}"/>
                </a:ext>
              </a:extLst>
            </p:cNvPr>
            <p:cNvSpPr>
              <a:spLocks noChangeShapeType="1"/>
            </p:cNvSpPr>
            <p:nvPr/>
          </p:nvSpPr>
          <p:spPr bwMode="auto">
            <a:xfrm flipV="1">
              <a:off x="1722" y="2092"/>
              <a:ext cx="870" cy="1831"/>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7504" name="Group 80">
            <a:extLst>
              <a:ext uri="{FF2B5EF4-FFF2-40B4-BE49-F238E27FC236}">
                <a16:creationId xmlns:a16="http://schemas.microsoft.com/office/drawing/2014/main" id="{B354BADB-E141-F9D0-C2A7-4F0E9FC60F38}"/>
              </a:ext>
            </a:extLst>
          </p:cNvPr>
          <p:cNvGrpSpPr>
            <a:grpSpLocks/>
          </p:cNvGrpSpPr>
          <p:nvPr/>
        </p:nvGrpSpPr>
        <p:grpSpPr bwMode="auto">
          <a:xfrm>
            <a:off x="2108200" y="2078038"/>
            <a:ext cx="2093913" cy="3486150"/>
            <a:chOff x="1293" y="1484"/>
            <a:chExt cx="1319" cy="2196"/>
          </a:xfrm>
        </p:grpSpPr>
        <p:sp>
          <p:nvSpPr>
            <p:cNvPr id="36884" name="Line 56">
              <a:extLst>
                <a:ext uri="{FF2B5EF4-FFF2-40B4-BE49-F238E27FC236}">
                  <a16:creationId xmlns:a16="http://schemas.microsoft.com/office/drawing/2014/main" id="{67D014EB-C2B1-7EAA-DCE0-249A970CFF3B}"/>
                </a:ext>
              </a:extLst>
            </p:cNvPr>
            <p:cNvSpPr>
              <a:spLocks noChangeShapeType="1"/>
            </p:cNvSpPr>
            <p:nvPr/>
          </p:nvSpPr>
          <p:spPr bwMode="auto">
            <a:xfrm>
              <a:off x="1707" y="1484"/>
              <a:ext cx="901" cy="707"/>
            </a:xfrm>
            <a:prstGeom prst="line">
              <a:avLst/>
            </a:prstGeom>
            <a:noFill/>
            <a:ln w="9525">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5" name="Line 57">
              <a:extLst>
                <a:ext uri="{FF2B5EF4-FFF2-40B4-BE49-F238E27FC236}">
                  <a16:creationId xmlns:a16="http://schemas.microsoft.com/office/drawing/2014/main" id="{6FF78411-03F0-4DF6-8585-218BF2349D95}"/>
                </a:ext>
              </a:extLst>
            </p:cNvPr>
            <p:cNvSpPr>
              <a:spLocks noChangeShapeType="1"/>
            </p:cNvSpPr>
            <p:nvPr/>
          </p:nvSpPr>
          <p:spPr bwMode="auto">
            <a:xfrm flipV="1">
              <a:off x="1293" y="2196"/>
              <a:ext cx="1319" cy="1484"/>
            </a:xfrm>
            <a:prstGeom prst="line">
              <a:avLst/>
            </a:prstGeom>
            <a:noFill/>
            <a:ln w="9525">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7494" name="Group 70">
            <a:extLst>
              <a:ext uri="{FF2B5EF4-FFF2-40B4-BE49-F238E27FC236}">
                <a16:creationId xmlns:a16="http://schemas.microsoft.com/office/drawing/2014/main" id="{F8763F32-D2E3-C809-110C-534611FA458B}"/>
              </a:ext>
            </a:extLst>
          </p:cNvPr>
          <p:cNvGrpSpPr>
            <a:grpSpLocks/>
          </p:cNvGrpSpPr>
          <p:nvPr/>
        </p:nvGrpSpPr>
        <p:grpSpPr bwMode="auto">
          <a:xfrm>
            <a:off x="2790825" y="2292350"/>
            <a:ext cx="1387475" cy="2943225"/>
            <a:chOff x="1723" y="1619"/>
            <a:chExt cx="874" cy="1854"/>
          </a:xfrm>
        </p:grpSpPr>
        <p:sp>
          <p:nvSpPr>
            <p:cNvPr id="36887" name="Line 66">
              <a:extLst>
                <a:ext uri="{FF2B5EF4-FFF2-40B4-BE49-F238E27FC236}">
                  <a16:creationId xmlns:a16="http://schemas.microsoft.com/office/drawing/2014/main" id="{32352001-B346-0556-3E89-546498CACE62}"/>
                </a:ext>
              </a:extLst>
            </p:cNvPr>
            <p:cNvSpPr>
              <a:spLocks noChangeShapeType="1"/>
            </p:cNvSpPr>
            <p:nvPr/>
          </p:nvSpPr>
          <p:spPr bwMode="auto">
            <a:xfrm>
              <a:off x="1723" y="1619"/>
              <a:ext cx="874" cy="695"/>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8" name="Line 67">
              <a:extLst>
                <a:ext uri="{FF2B5EF4-FFF2-40B4-BE49-F238E27FC236}">
                  <a16:creationId xmlns:a16="http://schemas.microsoft.com/office/drawing/2014/main" id="{171F7577-48E0-7778-65B3-CA591631A1F1}"/>
                </a:ext>
              </a:extLst>
            </p:cNvPr>
            <p:cNvSpPr>
              <a:spLocks noChangeShapeType="1"/>
            </p:cNvSpPr>
            <p:nvPr/>
          </p:nvSpPr>
          <p:spPr bwMode="auto">
            <a:xfrm flipV="1">
              <a:off x="2169" y="2314"/>
              <a:ext cx="428" cy="995"/>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9" name="Line 68">
              <a:extLst>
                <a:ext uri="{FF2B5EF4-FFF2-40B4-BE49-F238E27FC236}">
                  <a16:creationId xmlns:a16="http://schemas.microsoft.com/office/drawing/2014/main" id="{F9FD5EBB-7296-22A5-54F3-301332B0225C}"/>
                </a:ext>
              </a:extLst>
            </p:cNvPr>
            <p:cNvSpPr>
              <a:spLocks noChangeShapeType="1"/>
            </p:cNvSpPr>
            <p:nvPr/>
          </p:nvSpPr>
          <p:spPr bwMode="auto">
            <a:xfrm flipV="1">
              <a:off x="2114" y="3010"/>
              <a:ext cx="179" cy="163"/>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90" name="Line 69">
              <a:extLst>
                <a:ext uri="{FF2B5EF4-FFF2-40B4-BE49-F238E27FC236}">
                  <a16:creationId xmlns:a16="http://schemas.microsoft.com/office/drawing/2014/main" id="{CBF3F22F-03DF-6CFF-826B-8D50468986A4}"/>
                </a:ext>
              </a:extLst>
            </p:cNvPr>
            <p:cNvSpPr>
              <a:spLocks noChangeShapeType="1"/>
            </p:cNvSpPr>
            <p:nvPr/>
          </p:nvSpPr>
          <p:spPr bwMode="auto">
            <a:xfrm>
              <a:off x="2298" y="3005"/>
              <a:ext cx="174" cy="468"/>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7505" name="Group 81">
            <a:extLst>
              <a:ext uri="{FF2B5EF4-FFF2-40B4-BE49-F238E27FC236}">
                <a16:creationId xmlns:a16="http://schemas.microsoft.com/office/drawing/2014/main" id="{565794D3-526A-4568-40DC-2899E416DEE1}"/>
              </a:ext>
            </a:extLst>
          </p:cNvPr>
          <p:cNvGrpSpPr>
            <a:grpSpLocks/>
          </p:cNvGrpSpPr>
          <p:nvPr/>
        </p:nvGrpSpPr>
        <p:grpSpPr bwMode="auto">
          <a:xfrm>
            <a:off x="2178050" y="2706688"/>
            <a:ext cx="2016125" cy="3019425"/>
            <a:chOff x="1337" y="1880"/>
            <a:chExt cx="1270" cy="1902"/>
          </a:xfrm>
        </p:grpSpPr>
        <p:sp>
          <p:nvSpPr>
            <p:cNvPr id="36892" name="Line 71">
              <a:extLst>
                <a:ext uri="{FF2B5EF4-FFF2-40B4-BE49-F238E27FC236}">
                  <a16:creationId xmlns:a16="http://schemas.microsoft.com/office/drawing/2014/main" id="{153A3DF5-F167-A145-AB96-4F3D70D1E80C}"/>
                </a:ext>
              </a:extLst>
            </p:cNvPr>
            <p:cNvSpPr>
              <a:spLocks noChangeShapeType="1"/>
            </p:cNvSpPr>
            <p:nvPr/>
          </p:nvSpPr>
          <p:spPr bwMode="auto">
            <a:xfrm>
              <a:off x="1695" y="1880"/>
              <a:ext cx="912" cy="691"/>
            </a:xfrm>
            <a:prstGeom prst="line">
              <a:avLst/>
            </a:prstGeom>
            <a:noFill/>
            <a:ln w="38100">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93" name="Line 72">
              <a:extLst>
                <a:ext uri="{FF2B5EF4-FFF2-40B4-BE49-F238E27FC236}">
                  <a16:creationId xmlns:a16="http://schemas.microsoft.com/office/drawing/2014/main" id="{3A1A1E5E-E530-52EB-B813-D37AF1932E38}"/>
                </a:ext>
              </a:extLst>
            </p:cNvPr>
            <p:cNvSpPr>
              <a:spLocks noChangeShapeType="1"/>
            </p:cNvSpPr>
            <p:nvPr/>
          </p:nvSpPr>
          <p:spPr bwMode="auto">
            <a:xfrm flipV="1">
              <a:off x="1337" y="2570"/>
              <a:ext cx="1266" cy="1212"/>
            </a:xfrm>
            <a:prstGeom prst="line">
              <a:avLst/>
            </a:prstGeom>
            <a:noFill/>
            <a:ln w="38100">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6894" name="AutoShape 4">
            <a:extLst>
              <a:ext uri="{FF2B5EF4-FFF2-40B4-BE49-F238E27FC236}">
                <a16:creationId xmlns:a16="http://schemas.microsoft.com/office/drawing/2014/main" id="{10EC311C-B2F0-A60B-8F2C-2AD855577AE7}"/>
              </a:ext>
            </a:extLst>
          </p:cNvPr>
          <p:cNvSpPr>
            <a:spLocks noChangeArrowheads="1"/>
          </p:cNvSpPr>
          <p:nvPr/>
        </p:nvSpPr>
        <p:spPr bwMode="auto">
          <a:xfrm>
            <a:off x="6365875" y="784225"/>
            <a:ext cx="2605088" cy="777875"/>
          </a:xfrm>
          <a:prstGeom prst="cloudCallout">
            <a:avLst>
              <a:gd name="adj1" fmla="val 46565"/>
              <a:gd name="adj2" fmla="val 65833"/>
            </a:avLst>
          </a:prstGeom>
          <a:solidFill>
            <a:schemeClr val="accent1"/>
          </a:solidFill>
          <a:ln w="9525">
            <a:solidFill>
              <a:schemeClr val="tx1"/>
            </a:solidFill>
            <a:round/>
            <a:headEnd/>
            <a:tailEnd/>
          </a:ln>
        </p:spPr>
        <p:txBody>
          <a:bodyPr lIns="0" tIns="0" rIns="0" bIns="0"/>
          <a:lstStyle/>
          <a:p>
            <a:pPr algn="ctr" eaLnBrk="0" hangingPunct="0">
              <a:lnSpc>
                <a:spcPct val="80000"/>
              </a:lnSpc>
              <a:spcBef>
                <a:spcPct val="20000"/>
              </a:spcBef>
            </a:pPr>
            <a:r>
              <a:rPr lang="zh-CN" altLang="en-US">
                <a:solidFill>
                  <a:schemeClr val="tx1"/>
                </a:solidFill>
              </a:rPr>
              <a:t>转换得到的关系模式需要合并吗</a:t>
            </a:r>
            <a:r>
              <a:rPr lang="en-US" altLang="zh-CN">
                <a:solidFill>
                  <a:schemeClr val="tx1"/>
                </a:solidFill>
              </a:rPr>
              <a:t>,</a:t>
            </a:r>
            <a:r>
              <a:rPr lang="zh-CN" altLang="en-US">
                <a:solidFill>
                  <a:schemeClr val="tx1"/>
                </a:solidFill>
              </a:rPr>
              <a:t>合并原则</a:t>
            </a:r>
            <a:r>
              <a:rPr lang="zh-CN" altLang="zh-CN">
                <a:solidFill>
                  <a:schemeClr val="tx1"/>
                </a:solidFill>
              </a:rPr>
              <a:t>?</a:t>
            </a:r>
            <a:endParaRPr lang="zh-CN" altLang="en-US">
              <a:solidFill>
                <a:schemeClr val="tx1"/>
              </a:solidFill>
            </a:endParaRPr>
          </a:p>
        </p:txBody>
      </p:sp>
      <p:sp>
        <p:nvSpPr>
          <p:cNvPr id="487507" name="Rectangle 83">
            <a:extLst>
              <a:ext uri="{FF2B5EF4-FFF2-40B4-BE49-F238E27FC236}">
                <a16:creationId xmlns:a16="http://schemas.microsoft.com/office/drawing/2014/main" id="{767C580E-3088-DA22-CDD3-CAEC8DE69777}"/>
              </a:ext>
            </a:extLst>
          </p:cNvPr>
          <p:cNvSpPr>
            <a:spLocks noChangeArrowheads="1"/>
          </p:cNvSpPr>
          <p:nvPr/>
        </p:nvSpPr>
        <p:spPr bwMode="auto">
          <a:xfrm>
            <a:off x="6448425" y="1679575"/>
            <a:ext cx="2697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00FF"/>
                </a:solidFill>
                <a:latin typeface="宋体" panose="02010600030101010101" pitchFamily="2" charset="-122"/>
              </a:rPr>
              <a:t>合并主码相同的关系模式</a:t>
            </a:r>
            <a:r>
              <a:rPr lang="zh-CN" altLang="zh-CN" sz="1400">
                <a:solidFill>
                  <a:srgbClr val="0000FF"/>
                </a:solidFill>
                <a:latin typeface="宋体" panose="02010600030101010101" pitchFamily="2" charset="-122"/>
              </a:rPr>
              <a:t>，</a:t>
            </a:r>
            <a:r>
              <a:rPr lang="zh-CN" altLang="en-US" sz="1400">
                <a:solidFill>
                  <a:srgbClr val="0000FF"/>
                </a:solidFill>
                <a:latin typeface="宋体" panose="02010600030101010101" pitchFamily="2" charset="-122"/>
              </a:rPr>
              <a:t>因这</a:t>
            </a:r>
            <a:endParaRPr lang="en-US" altLang="zh-CN" sz="1400">
              <a:solidFill>
                <a:srgbClr val="0000FF"/>
              </a:solidFill>
              <a:latin typeface="宋体" panose="02010600030101010101" pitchFamily="2" charset="-122"/>
            </a:endParaRPr>
          </a:p>
          <a:p>
            <a:pPr eaLnBrk="0" hangingPunct="0">
              <a:lnSpc>
                <a:spcPct val="80000"/>
              </a:lnSpc>
              <a:spcBef>
                <a:spcPct val="20000"/>
              </a:spcBef>
            </a:pPr>
            <a:r>
              <a:rPr lang="zh-CN" altLang="en-US" sz="1400">
                <a:solidFill>
                  <a:srgbClr val="0000FF"/>
                </a:solidFill>
                <a:latin typeface="宋体" panose="02010600030101010101" pitchFamily="2" charset="-122"/>
              </a:rPr>
              <a:t>些属性均由相同主码唯一确定！</a:t>
            </a:r>
            <a:endParaRPr lang="en-US" altLang="zh-CN" sz="1400">
              <a:solidFill>
                <a:srgbClr val="0000FF"/>
              </a:solidFill>
              <a:latin typeface="宋体" panose="02010600030101010101" pitchFamily="2" charset="-122"/>
            </a:endParaRPr>
          </a:p>
          <a:p>
            <a:pPr eaLnBrk="0" hangingPunct="0">
              <a:lnSpc>
                <a:spcPct val="80000"/>
              </a:lnSpc>
              <a:spcBef>
                <a:spcPct val="20000"/>
              </a:spcBef>
            </a:pPr>
            <a:r>
              <a:rPr lang="zh-CN" altLang="en-US" sz="1400">
                <a:solidFill>
                  <a:srgbClr val="0000FF"/>
                </a:solidFill>
                <a:latin typeface="宋体" panose="02010600030101010101" pitchFamily="2" charset="-122"/>
              </a:rPr>
              <a:t>（理由见第</a:t>
            </a:r>
            <a:r>
              <a:rPr lang="en-US" altLang="zh-CN" sz="1400">
                <a:solidFill>
                  <a:srgbClr val="0000FF"/>
                </a:solidFill>
                <a:latin typeface="宋体" panose="02010600030101010101" pitchFamily="2" charset="-122"/>
              </a:rPr>
              <a:t>8</a:t>
            </a:r>
            <a:r>
              <a:rPr lang="zh-CN" altLang="en-US" sz="1400">
                <a:solidFill>
                  <a:srgbClr val="0000FF"/>
                </a:solidFill>
                <a:latin typeface="宋体" panose="02010600030101010101" pitchFamily="2" charset="-122"/>
              </a:rPr>
              <a:t>章中模式优化）</a:t>
            </a:r>
          </a:p>
        </p:txBody>
      </p:sp>
      <p:sp>
        <p:nvSpPr>
          <p:cNvPr id="36896" name="Rectangle 85">
            <a:extLst>
              <a:ext uri="{FF2B5EF4-FFF2-40B4-BE49-F238E27FC236}">
                <a16:creationId xmlns:a16="http://schemas.microsoft.com/office/drawing/2014/main" id="{6FA5B9C5-0B58-CD04-6B1B-6C4000A4D22C}"/>
              </a:ext>
            </a:extLst>
          </p:cNvPr>
          <p:cNvSpPr>
            <a:spLocks noChangeArrowheads="1"/>
          </p:cNvSpPr>
          <p:nvPr/>
        </p:nvSpPr>
        <p:spPr bwMode="auto">
          <a:xfrm>
            <a:off x="304800" y="1033463"/>
            <a:ext cx="2495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latin typeface="宋体" panose="02010600030101010101" pitchFamily="2" charset="-122"/>
              </a:rPr>
              <a:t>由实体集转换得到的关系模式</a:t>
            </a:r>
          </a:p>
        </p:txBody>
      </p:sp>
      <p:sp>
        <p:nvSpPr>
          <p:cNvPr id="36897" name="Rectangle 86">
            <a:extLst>
              <a:ext uri="{FF2B5EF4-FFF2-40B4-BE49-F238E27FC236}">
                <a16:creationId xmlns:a16="http://schemas.microsoft.com/office/drawing/2014/main" id="{0DA2EB7B-5A3F-5412-8929-6D680842B334}"/>
              </a:ext>
            </a:extLst>
          </p:cNvPr>
          <p:cNvSpPr>
            <a:spLocks noChangeArrowheads="1"/>
          </p:cNvSpPr>
          <p:nvPr/>
        </p:nvSpPr>
        <p:spPr bwMode="auto">
          <a:xfrm>
            <a:off x="276225" y="6138863"/>
            <a:ext cx="2495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latin typeface="宋体" panose="02010600030101010101" pitchFamily="2" charset="-122"/>
              </a:rPr>
              <a:t>由联系集转换得到的关系模式</a:t>
            </a:r>
          </a:p>
        </p:txBody>
      </p:sp>
      <p:sp>
        <p:nvSpPr>
          <p:cNvPr id="36898" name="Rectangle 89">
            <a:extLst>
              <a:ext uri="{FF2B5EF4-FFF2-40B4-BE49-F238E27FC236}">
                <a16:creationId xmlns:a16="http://schemas.microsoft.com/office/drawing/2014/main" id="{4B6EB98B-1A5B-5AFE-E897-A720E2657E4C}"/>
              </a:ext>
            </a:extLst>
          </p:cNvPr>
          <p:cNvSpPr>
            <a:spLocks noChangeArrowheads="1"/>
          </p:cNvSpPr>
          <p:nvPr/>
        </p:nvSpPr>
        <p:spPr bwMode="auto">
          <a:xfrm>
            <a:off x="4181475" y="2209800"/>
            <a:ext cx="181292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latin typeface="宋体" panose="02010600030101010101" pitchFamily="2" charset="-122"/>
              </a:rPr>
              <a:t>合并得到的关系模式</a:t>
            </a:r>
            <a:endParaRPr lang="en-US" altLang="zh-CN" sz="1200"/>
          </a:p>
        </p:txBody>
      </p:sp>
      <p:grpSp>
        <p:nvGrpSpPr>
          <p:cNvPr id="36899" name="Group 120">
            <a:extLst>
              <a:ext uri="{FF2B5EF4-FFF2-40B4-BE49-F238E27FC236}">
                <a16:creationId xmlns:a16="http://schemas.microsoft.com/office/drawing/2014/main" id="{3701DDBA-1F64-5CCF-5558-422EA637AE2B}"/>
              </a:ext>
            </a:extLst>
          </p:cNvPr>
          <p:cNvGrpSpPr>
            <a:grpSpLocks/>
          </p:cNvGrpSpPr>
          <p:nvPr/>
        </p:nvGrpSpPr>
        <p:grpSpPr bwMode="auto">
          <a:xfrm>
            <a:off x="5386388" y="3122613"/>
            <a:ext cx="3516312" cy="750887"/>
            <a:chOff x="3393" y="2142"/>
            <a:chExt cx="2215" cy="473"/>
          </a:xfrm>
        </p:grpSpPr>
        <p:sp>
          <p:nvSpPr>
            <p:cNvPr id="36900" name="Line 55">
              <a:extLst>
                <a:ext uri="{FF2B5EF4-FFF2-40B4-BE49-F238E27FC236}">
                  <a16:creationId xmlns:a16="http://schemas.microsoft.com/office/drawing/2014/main" id="{B1C2C2E0-B950-564E-8224-48569C5B0198}"/>
                </a:ext>
              </a:extLst>
            </p:cNvPr>
            <p:cNvSpPr>
              <a:spLocks noChangeShapeType="1"/>
            </p:cNvSpPr>
            <p:nvPr/>
          </p:nvSpPr>
          <p:spPr bwMode="auto">
            <a:xfrm>
              <a:off x="4280" y="2353"/>
              <a:ext cx="820" cy="7"/>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Line 64">
              <a:extLst>
                <a:ext uri="{FF2B5EF4-FFF2-40B4-BE49-F238E27FC236}">
                  <a16:creationId xmlns:a16="http://schemas.microsoft.com/office/drawing/2014/main" id="{6EC56BE3-C745-5637-2B8A-126E34351FBE}"/>
                </a:ext>
              </a:extLst>
            </p:cNvPr>
            <p:cNvSpPr>
              <a:spLocks noChangeShapeType="1"/>
            </p:cNvSpPr>
            <p:nvPr/>
          </p:nvSpPr>
          <p:spPr bwMode="auto">
            <a:xfrm>
              <a:off x="3497" y="2245"/>
              <a:ext cx="39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2" name="Line 73">
              <a:extLst>
                <a:ext uri="{FF2B5EF4-FFF2-40B4-BE49-F238E27FC236}">
                  <a16:creationId xmlns:a16="http://schemas.microsoft.com/office/drawing/2014/main" id="{CC3500CE-46A7-2B64-6DBD-881BCC6F39BC}"/>
                </a:ext>
              </a:extLst>
            </p:cNvPr>
            <p:cNvSpPr>
              <a:spLocks noChangeShapeType="1"/>
            </p:cNvSpPr>
            <p:nvPr/>
          </p:nvSpPr>
          <p:spPr bwMode="auto">
            <a:xfrm>
              <a:off x="3393" y="2615"/>
              <a:ext cx="39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3" name="Line 93">
              <a:extLst>
                <a:ext uri="{FF2B5EF4-FFF2-40B4-BE49-F238E27FC236}">
                  <a16:creationId xmlns:a16="http://schemas.microsoft.com/office/drawing/2014/main" id="{31F6074E-73AB-F5EF-58DB-53C89DCD9F49}"/>
                </a:ext>
              </a:extLst>
            </p:cNvPr>
            <p:cNvSpPr>
              <a:spLocks noChangeShapeType="1"/>
            </p:cNvSpPr>
            <p:nvPr/>
          </p:nvSpPr>
          <p:spPr bwMode="auto">
            <a:xfrm>
              <a:off x="5212" y="2358"/>
              <a:ext cx="39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4" name="Line 94">
              <a:extLst>
                <a:ext uri="{FF2B5EF4-FFF2-40B4-BE49-F238E27FC236}">
                  <a16:creationId xmlns:a16="http://schemas.microsoft.com/office/drawing/2014/main" id="{76088AEE-B79A-DA49-1A4F-87CECC77C308}"/>
                </a:ext>
              </a:extLst>
            </p:cNvPr>
            <p:cNvSpPr>
              <a:spLocks noChangeShapeType="1"/>
            </p:cNvSpPr>
            <p:nvPr/>
          </p:nvSpPr>
          <p:spPr bwMode="auto">
            <a:xfrm>
              <a:off x="3518" y="2142"/>
              <a:ext cx="39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7527" name="Group 103">
            <a:extLst>
              <a:ext uri="{FF2B5EF4-FFF2-40B4-BE49-F238E27FC236}">
                <a16:creationId xmlns:a16="http://schemas.microsoft.com/office/drawing/2014/main" id="{36D64DC0-E1F2-8F99-6989-7E840D136161}"/>
              </a:ext>
            </a:extLst>
          </p:cNvPr>
          <p:cNvGrpSpPr>
            <a:grpSpLocks/>
          </p:cNvGrpSpPr>
          <p:nvPr/>
        </p:nvGrpSpPr>
        <p:grpSpPr bwMode="auto">
          <a:xfrm>
            <a:off x="1692275" y="1498600"/>
            <a:ext cx="2562225" cy="3122613"/>
            <a:chOff x="1046" y="1119"/>
            <a:chExt cx="1614" cy="1967"/>
          </a:xfrm>
        </p:grpSpPr>
        <p:grpSp>
          <p:nvGrpSpPr>
            <p:cNvPr id="36906" name="Group 84">
              <a:extLst>
                <a:ext uri="{FF2B5EF4-FFF2-40B4-BE49-F238E27FC236}">
                  <a16:creationId xmlns:a16="http://schemas.microsoft.com/office/drawing/2014/main" id="{3EB25F11-2A98-563F-ACB6-4107477C5EB8}"/>
                </a:ext>
              </a:extLst>
            </p:cNvPr>
            <p:cNvGrpSpPr>
              <a:grpSpLocks/>
            </p:cNvGrpSpPr>
            <p:nvPr/>
          </p:nvGrpSpPr>
          <p:grpSpPr bwMode="auto">
            <a:xfrm>
              <a:off x="1046" y="1119"/>
              <a:ext cx="1614" cy="1967"/>
              <a:chOff x="1011" y="1119"/>
              <a:chExt cx="1614" cy="1967"/>
            </a:xfrm>
          </p:grpSpPr>
          <p:sp>
            <p:nvSpPr>
              <p:cNvPr id="36907" name="Line 49">
                <a:extLst>
                  <a:ext uri="{FF2B5EF4-FFF2-40B4-BE49-F238E27FC236}">
                    <a16:creationId xmlns:a16="http://schemas.microsoft.com/office/drawing/2014/main" id="{8474E93E-C4EA-1BCA-EC48-3A895AB53C1B}"/>
                  </a:ext>
                </a:extLst>
              </p:cNvPr>
              <p:cNvSpPr>
                <a:spLocks noChangeShapeType="1"/>
              </p:cNvSpPr>
              <p:nvPr/>
            </p:nvSpPr>
            <p:spPr bwMode="auto">
              <a:xfrm>
                <a:off x="1907" y="1119"/>
                <a:ext cx="707" cy="679"/>
              </a:xfrm>
              <a:prstGeom prst="line">
                <a:avLst/>
              </a:prstGeom>
              <a:noFill/>
              <a:ln w="9525">
                <a:solidFill>
                  <a:srgbClr val="0066FF"/>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6908" name="Line 50">
                <a:extLst>
                  <a:ext uri="{FF2B5EF4-FFF2-40B4-BE49-F238E27FC236}">
                    <a16:creationId xmlns:a16="http://schemas.microsoft.com/office/drawing/2014/main" id="{DFA6D8B1-DE9E-9DC5-DD59-E824F677EFC9}"/>
                  </a:ext>
                </a:extLst>
              </p:cNvPr>
              <p:cNvSpPr>
                <a:spLocks noChangeShapeType="1"/>
              </p:cNvSpPr>
              <p:nvPr/>
            </p:nvSpPr>
            <p:spPr bwMode="auto">
              <a:xfrm>
                <a:off x="1793" y="1255"/>
                <a:ext cx="810" cy="674"/>
              </a:xfrm>
              <a:prstGeom prst="line">
                <a:avLst/>
              </a:prstGeom>
              <a:noFill/>
              <a:ln w="9525">
                <a:solidFill>
                  <a:srgbClr val="0066FF"/>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6909" name="Line 76">
                <a:extLst>
                  <a:ext uri="{FF2B5EF4-FFF2-40B4-BE49-F238E27FC236}">
                    <a16:creationId xmlns:a16="http://schemas.microsoft.com/office/drawing/2014/main" id="{55FFC4D3-BD5A-5F11-34FA-7A712855A318}"/>
                  </a:ext>
                </a:extLst>
              </p:cNvPr>
              <p:cNvSpPr>
                <a:spLocks noChangeShapeType="1"/>
              </p:cNvSpPr>
              <p:nvPr/>
            </p:nvSpPr>
            <p:spPr bwMode="auto">
              <a:xfrm>
                <a:off x="1407" y="2945"/>
                <a:ext cx="1207" cy="93"/>
              </a:xfrm>
              <a:prstGeom prst="line">
                <a:avLst/>
              </a:prstGeom>
              <a:noFill/>
              <a:ln w="9525">
                <a:solidFill>
                  <a:srgbClr val="0066FF"/>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6910" name="Line 77">
                <a:extLst>
                  <a:ext uri="{FF2B5EF4-FFF2-40B4-BE49-F238E27FC236}">
                    <a16:creationId xmlns:a16="http://schemas.microsoft.com/office/drawing/2014/main" id="{19A75968-5BE2-6376-30FA-01AFB84BD15D}"/>
                  </a:ext>
                </a:extLst>
              </p:cNvPr>
              <p:cNvSpPr>
                <a:spLocks noChangeShapeType="1"/>
              </p:cNvSpPr>
              <p:nvPr/>
            </p:nvSpPr>
            <p:spPr bwMode="auto">
              <a:xfrm flipV="1">
                <a:off x="1011" y="2810"/>
                <a:ext cx="1614" cy="276"/>
              </a:xfrm>
              <a:prstGeom prst="line">
                <a:avLst/>
              </a:prstGeom>
              <a:noFill/>
              <a:ln w="9525">
                <a:solidFill>
                  <a:srgbClr val="0066FF"/>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6911" name="Line 78">
                <a:extLst>
                  <a:ext uri="{FF2B5EF4-FFF2-40B4-BE49-F238E27FC236}">
                    <a16:creationId xmlns:a16="http://schemas.microsoft.com/office/drawing/2014/main" id="{AE131E36-FF61-F549-38FE-E78D075C6C9A}"/>
                  </a:ext>
                </a:extLst>
              </p:cNvPr>
              <p:cNvSpPr>
                <a:spLocks noChangeShapeType="1"/>
              </p:cNvSpPr>
              <p:nvPr/>
            </p:nvSpPr>
            <p:spPr bwMode="auto">
              <a:xfrm>
                <a:off x="2026" y="2233"/>
                <a:ext cx="581" cy="685"/>
              </a:xfrm>
              <a:prstGeom prst="line">
                <a:avLst/>
              </a:prstGeom>
              <a:noFill/>
              <a:ln w="9525">
                <a:solidFill>
                  <a:srgbClr val="0066FF"/>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grpSp>
        <p:sp>
          <p:nvSpPr>
            <p:cNvPr id="36912" name="Line 101">
              <a:extLst>
                <a:ext uri="{FF2B5EF4-FFF2-40B4-BE49-F238E27FC236}">
                  <a16:creationId xmlns:a16="http://schemas.microsoft.com/office/drawing/2014/main" id="{8EE7727A-CE2E-F3DC-6FE0-8CB40E6D977E}"/>
                </a:ext>
              </a:extLst>
            </p:cNvPr>
            <p:cNvSpPr>
              <a:spLocks noChangeShapeType="1"/>
            </p:cNvSpPr>
            <p:nvPr/>
          </p:nvSpPr>
          <p:spPr bwMode="auto">
            <a:xfrm flipV="1">
              <a:off x="2195" y="2451"/>
              <a:ext cx="461" cy="152"/>
            </a:xfrm>
            <a:prstGeom prst="line">
              <a:avLst/>
            </a:prstGeom>
            <a:noFill/>
            <a:ln w="9525">
              <a:solidFill>
                <a:srgbClr val="0066FF"/>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6913" name="Line 102">
              <a:extLst>
                <a:ext uri="{FF2B5EF4-FFF2-40B4-BE49-F238E27FC236}">
                  <a16:creationId xmlns:a16="http://schemas.microsoft.com/office/drawing/2014/main" id="{84FA88BD-89F0-600F-1858-6E4B9A427FE3}"/>
                </a:ext>
              </a:extLst>
            </p:cNvPr>
            <p:cNvSpPr>
              <a:spLocks noChangeShapeType="1"/>
            </p:cNvSpPr>
            <p:nvPr/>
          </p:nvSpPr>
          <p:spPr bwMode="auto">
            <a:xfrm flipV="1">
              <a:off x="2379" y="2679"/>
              <a:ext cx="271" cy="70"/>
            </a:xfrm>
            <a:prstGeom prst="line">
              <a:avLst/>
            </a:prstGeom>
            <a:noFill/>
            <a:ln w="9525">
              <a:solidFill>
                <a:srgbClr val="0066FF"/>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grpSp>
      <p:sp>
        <p:nvSpPr>
          <p:cNvPr id="36914" name="Rectangle 98">
            <a:extLst>
              <a:ext uri="{FF2B5EF4-FFF2-40B4-BE49-F238E27FC236}">
                <a16:creationId xmlns:a16="http://schemas.microsoft.com/office/drawing/2014/main" id="{F2C15B80-ECAF-D458-17A3-B09031188A51}"/>
              </a:ext>
            </a:extLst>
          </p:cNvPr>
          <p:cNvSpPr>
            <a:spLocks noChangeArrowheads="1"/>
          </p:cNvSpPr>
          <p:nvPr/>
        </p:nvSpPr>
        <p:spPr bwMode="auto">
          <a:xfrm>
            <a:off x="-68263" y="3790950"/>
            <a:ext cx="476251"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sp>
        <p:nvSpPr>
          <p:cNvPr id="36915" name="Rectangle 99">
            <a:extLst>
              <a:ext uri="{FF2B5EF4-FFF2-40B4-BE49-F238E27FC236}">
                <a16:creationId xmlns:a16="http://schemas.microsoft.com/office/drawing/2014/main" id="{30B8C41A-4349-1B40-B16D-0123A6790908}"/>
              </a:ext>
            </a:extLst>
          </p:cNvPr>
          <p:cNvSpPr>
            <a:spLocks noChangeArrowheads="1"/>
          </p:cNvSpPr>
          <p:nvPr/>
        </p:nvSpPr>
        <p:spPr bwMode="auto">
          <a:xfrm>
            <a:off x="-65088" y="4051300"/>
            <a:ext cx="438151"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BD0D09"/>
                </a:solidFill>
                <a:latin typeface="Times New Roman" panose="02020603050405020304" pitchFamily="18" charset="0"/>
              </a:rPr>
              <a:t>s_id</a:t>
            </a:r>
          </a:p>
        </p:txBody>
      </p:sp>
      <p:sp>
        <p:nvSpPr>
          <p:cNvPr id="36916" name="Rectangle 105">
            <a:extLst>
              <a:ext uri="{FF2B5EF4-FFF2-40B4-BE49-F238E27FC236}">
                <a16:creationId xmlns:a16="http://schemas.microsoft.com/office/drawing/2014/main" id="{A042F566-008F-D8B6-B6C9-1203C2818183}"/>
              </a:ext>
            </a:extLst>
          </p:cNvPr>
          <p:cNvSpPr>
            <a:spLocks noChangeArrowheads="1"/>
          </p:cNvSpPr>
          <p:nvPr/>
        </p:nvSpPr>
        <p:spPr bwMode="auto">
          <a:xfrm>
            <a:off x="6870700" y="3441700"/>
            <a:ext cx="476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sp>
        <p:nvSpPr>
          <p:cNvPr id="487532" name="Rectangle 108">
            <a:extLst>
              <a:ext uri="{FF2B5EF4-FFF2-40B4-BE49-F238E27FC236}">
                <a16:creationId xmlns:a16="http://schemas.microsoft.com/office/drawing/2014/main" id="{E023C0BF-0C14-8F5B-940F-4A3F32680E4C}"/>
              </a:ext>
            </a:extLst>
          </p:cNvPr>
          <p:cNvSpPr>
            <a:spLocks noChangeArrowheads="1"/>
          </p:cNvSpPr>
          <p:nvPr/>
        </p:nvSpPr>
        <p:spPr bwMode="auto">
          <a:xfrm>
            <a:off x="1044575" y="3600450"/>
            <a:ext cx="20828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0000FF"/>
                </a:solidFill>
              </a:rPr>
              <a:t>注：</a:t>
            </a:r>
            <a:r>
              <a:rPr lang="en-US" altLang="zh-CN" sz="1000">
                <a:solidFill>
                  <a:srgbClr val="0000FF"/>
                </a:solidFill>
              </a:rPr>
              <a:t>Teaches</a:t>
            </a:r>
            <a:r>
              <a:rPr lang="zh-CN" altLang="en-US" sz="1000">
                <a:solidFill>
                  <a:srgbClr val="0000FF"/>
                </a:solidFill>
              </a:rPr>
              <a:t>和</a:t>
            </a:r>
            <a:r>
              <a:rPr lang="en-US" altLang="zh-CN" sz="1000">
                <a:solidFill>
                  <a:srgbClr val="0000FF"/>
                </a:solidFill>
              </a:rPr>
              <a:t>takes</a:t>
            </a:r>
            <a:r>
              <a:rPr lang="zh-CN" altLang="en-US" sz="1000">
                <a:solidFill>
                  <a:srgbClr val="0000FF"/>
                </a:solidFill>
              </a:rPr>
              <a:t>不能合并！</a:t>
            </a:r>
          </a:p>
        </p:txBody>
      </p:sp>
      <p:sp>
        <p:nvSpPr>
          <p:cNvPr id="36918" name="Rectangle 111">
            <a:extLst>
              <a:ext uri="{FF2B5EF4-FFF2-40B4-BE49-F238E27FC236}">
                <a16:creationId xmlns:a16="http://schemas.microsoft.com/office/drawing/2014/main" id="{96B11075-A6DE-7C5D-E1D1-397755EBBE81}"/>
              </a:ext>
            </a:extLst>
          </p:cNvPr>
          <p:cNvSpPr>
            <a:spLocks noChangeArrowheads="1"/>
          </p:cNvSpPr>
          <p:nvPr/>
        </p:nvSpPr>
        <p:spPr bwMode="auto">
          <a:xfrm>
            <a:off x="6573838" y="3636963"/>
            <a:ext cx="495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800000"/>
                </a:solidFill>
                <a:latin typeface="Times New Roman" panose="02020603050405020304" pitchFamily="18" charset="0"/>
              </a:rPr>
              <a:t>s_id</a:t>
            </a:r>
          </a:p>
        </p:txBody>
      </p:sp>
      <p:sp>
        <p:nvSpPr>
          <p:cNvPr id="36919" name="Rectangle 112">
            <a:extLst>
              <a:ext uri="{FF2B5EF4-FFF2-40B4-BE49-F238E27FC236}">
                <a16:creationId xmlns:a16="http://schemas.microsoft.com/office/drawing/2014/main" id="{10057AEE-6716-6964-133B-B9EEE5A3171D}"/>
              </a:ext>
            </a:extLst>
          </p:cNvPr>
          <p:cNvSpPr>
            <a:spLocks noChangeArrowheads="1"/>
          </p:cNvSpPr>
          <p:nvPr/>
        </p:nvSpPr>
        <p:spPr bwMode="auto">
          <a:xfrm>
            <a:off x="6696075" y="3059113"/>
            <a:ext cx="4762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sp>
        <p:nvSpPr>
          <p:cNvPr id="487549" name="AutoShape 4">
            <a:extLst>
              <a:ext uri="{FF2B5EF4-FFF2-40B4-BE49-F238E27FC236}">
                <a16:creationId xmlns:a16="http://schemas.microsoft.com/office/drawing/2014/main" id="{A4CCAA4C-7E8C-251E-4E9E-E983F5049ECE}"/>
              </a:ext>
            </a:extLst>
          </p:cNvPr>
          <p:cNvSpPr>
            <a:spLocks noChangeArrowheads="1"/>
          </p:cNvSpPr>
          <p:nvPr/>
        </p:nvSpPr>
        <p:spPr bwMode="auto">
          <a:xfrm>
            <a:off x="6061075" y="4891088"/>
            <a:ext cx="2984500" cy="774700"/>
          </a:xfrm>
          <a:prstGeom prst="cloudCallout">
            <a:avLst>
              <a:gd name="adj1" fmla="val 45611"/>
              <a:gd name="adj2" fmla="val 51069"/>
            </a:avLst>
          </a:prstGeom>
          <a:solidFill>
            <a:schemeClr val="accent1"/>
          </a:solidFill>
          <a:ln w="9525">
            <a:solidFill>
              <a:schemeClr val="tx1"/>
            </a:solidFill>
            <a:round/>
            <a:headEnd/>
            <a:tailEnd/>
          </a:ln>
        </p:spPr>
        <p:txBody>
          <a:bodyPr lIns="0" tIns="0" rIns="0" bIns="0"/>
          <a:lstStyle/>
          <a:p>
            <a:pPr algn="ctr" eaLnBrk="0" hangingPunct="0">
              <a:lnSpc>
                <a:spcPct val="80000"/>
              </a:lnSpc>
              <a:spcBef>
                <a:spcPct val="20000"/>
              </a:spcBef>
            </a:pPr>
            <a:r>
              <a:rPr lang="zh-CN" altLang="en-US">
                <a:solidFill>
                  <a:schemeClr val="tx1"/>
                </a:solidFill>
              </a:rPr>
              <a:t>关系模式如何区分全参与</a:t>
            </a:r>
            <a:r>
              <a:rPr lang="en-US" altLang="zh-CN" b="0">
                <a:solidFill>
                  <a:schemeClr val="tx1"/>
                </a:solidFill>
              </a:rPr>
              <a:t>(</a:t>
            </a:r>
            <a:r>
              <a:rPr lang="zh-CN" altLang="en-US" b="0">
                <a:solidFill>
                  <a:schemeClr val="tx1"/>
                </a:solidFill>
              </a:rPr>
              <a:t>描述双线</a:t>
            </a:r>
            <a:r>
              <a:rPr lang="en-US" altLang="zh-CN" b="0">
                <a:solidFill>
                  <a:schemeClr val="tx1"/>
                </a:solidFill>
              </a:rPr>
              <a:t>)</a:t>
            </a:r>
            <a:r>
              <a:rPr lang="zh-CN" altLang="en-US">
                <a:solidFill>
                  <a:schemeClr val="tx1"/>
                </a:solidFill>
              </a:rPr>
              <a:t>与部分参与特征</a:t>
            </a:r>
            <a:r>
              <a:rPr lang="zh-CN" altLang="zh-CN">
                <a:solidFill>
                  <a:schemeClr val="tx1"/>
                </a:solidFill>
              </a:rPr>
              <a:t>?</a:t>
            </a:r>
            <a:r>
              <a:rPr lang="zh-CN" altLang="en-US">
                <a:solidFill>
                  <a:schemeClr val="tx1"/>
                </a:solidFill>
              </a:rPr>
              <a:t> </a:t>
            </a:r>
          </a:p>
        </p:txBody>
      </p:sp>
      <p:grpSp>
        <p:nvGrpSpPr>
          <p:cNvPr id="487563" name="Group 139">
            <a:extLst>
              <a:ext uri="{FF2B5EF4-FFF2-40B4-BE49-F238E27FC236}">
                <a16:creationId xmlns:a16="http://schemas.microsoft.com/office/drawing/2014/main" id="{9C39F78D-89D0-8EB7-5C7C-333F2ECB59A5}"/>
              </a:ext>
            </a:extLst>
          </p:cNvPr>
          <p:cNvGrpSpPr>
            <a:grpSpLocks/>
          </p:cNvGrpSpPr>
          <p:nvPr/>
        </p:nvGrpSpPr>
        <p:grpSpPr bwMode="auto">
          <a:xfrm>
            <a:off x="5486400" y="3841750"/>
            <a:ext cx="3676650" cy="471488"/>
            <a:chOff x="3435" y="2430"/>
            <a:chExt cx="2337" cy="297"/>
          </a:xfrm>
        </p:grpSpPr>
        <p:sp>
          <p:nvSpPr>
            <p:cNvPr id="36922" name="Line 113">
              <a:extLst>
                <a:ext uri="{FF2B5EF4-FFF2-40B4-BE49-F238E27FC236}">
                  <a16:creationId xmlns:a16="http://schemas.microsoft.com/office/drawing/2014/main" id="{13975FE6-A07B-BA9A-DEBB-3AD4B472FDB2}"/>
                </a:ext>
              </a:extLst>
            </p:cNvPr>
            <p:cNvSpPr>
              <a:spLocks noChangeShapeType="1"/>
            </p:cNvSpPr>
            <p:nvPr/>
          </p:nvSpPr>
          <p:spPr bwMode="auto">
            <a:xfrm flipV="1">
              <a:off x="3435" y="2607"/>
              <a:ext cx="1236" cy="2"/>
            </a:xfrm>
            <a:prstGeom prst="line">
              <a:avLst/>
            </a:prstGeom>
            <a:noFill/>
            <a:ln w="9525">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23" name="Line 114">
              <a:extLst>
                <a:ext uri="{FF2B5EF4-FFF2-40B4-BE49-F238E27FC236}">
                  <a16:creationId xmlns:a16="http://schemas.microsoft.com/office/drawing/2014/main" id="{4F752A95-AF06-B6D7-057A-60EBD8F1EDA2}"/>
                </a:ext>
              </a:extLst>
            </p:cNvPr>
            <p:cNvSpPr>
              <a:spLocks noChangeShapeType="1"/>
            </p:cNvSpPr>
            <p:nvPr/>
          </p:nvSpPr>
          <p:spPr bwMode="auto">
            <a:xfrm>
              <a:off x="4197" y="2430"/>
              <a:ext cx="454" cy="178"/>
            </a:xfrm>
            <a:prstGeom prst="line">
              <a:avLst/>
            </a:prstGeom>
            <a:noFill/>
            <a:ln w="9525">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24" name="Rectangle 115">
              <a:extLst>
                <a:ext uri="{FF2B5EF4-FFF2-40B4-BE49-F238E27FC236}">
                  <a16:creationId xmlns:a16="http://schemas.microsoft.com/office/drawing/2014/main" id="{C356CD9A-C3A1-7BA6-FE39-5C2747F42CC6}"/>
                </a:ext>
              </a:extLst>
            </p:cNvPr>
            <p:cNvSpPr>
              <a:spLocks noChangeArrowheads="1"/>
            </p:cNvSpPr>
            <p:nvPr/>
          </p:nvSpPr>
          <p:spPr bwMode="auto">
            <a:xfrm>
              <a:off x="4517" y="2556"/>
              <a:ext cx="125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008000"/>
                  </a:solidFill>
                  <a:latin typeface="宋体" panose="02010600030101010101" pitchFamily="2" charset="-122"/>
                </a:rPr>
                <a:t>注</a:t>
              </a:r>
              <a:r>
                <a:rPr lang="en-US"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这样</a:t>
              </a:r>
              <a:r>
                <a:rPr lang="en-US" altLang="zh-CN" sz="1400">
                  <a:solidFill>
                    <a:srgbClr val="008000"/>
                  </a:solidFill>
                  <a:latin typeface="宋体" panose="02010600030101010101" pitchFamily="2" charset="-122"/>
                </a:rPr>
                <a:t>,</a:t>
              </a:r>
              <a:r>
                <a:rPr lang="zh-CN" altLang="en-US" sz="1400">
                  <a:solidFill>
                    <a:srgbClr val="008000"/>
                  </a:solidFill>
                  <a:latin typeface="宋体" panose="02010600030101010101" pitchFamily="2" charset="-122"/>
                </a:rPr>
                <a:t>二者还可合并</a:t>
              </a:r>
            </a:p>
          </p:txBody>
        </p:sp>
      </p:grpSp>
      <p:grpSp>
        <p:nvGrpSpPr>
          <p:cNvPr id="9" name="组 8">
            <a:extLst>
              <a:ext uri="{FF2B5EF4-FFF2-40B4-BE49-F238E27FC236}">
                <a16:creationId xmlns:a16="http://schemas.microsoft.com/office/drawing/2014/main" id="{A7976853-AE6D-AFD3-77E8-DF20CCAF7C9B}"/>
              </a:ext>
            </a:extLst>
          </p:cNvPr>
          <p:cNvGrpSpPr>
            <a:grpSpLocks/>
          </p:cNvGrpSpPr>
          <p:nvPr/>
        </p:nvGrpSpPr>
        <p:grpSpPr bwMode="auto">
          <a:xfrm>
            <a:off x="5338763" y="3582988"/>
            <a:ext cx="3498850" cy="2760662"/>
            <a:chOff x="5338684" y="3582988"/>
            <a:chExt cx="3498597" cy="2760029"/>
          </a:xfrm>
        </p:grpSpPr>
        <p:sp>
          <p:nvSpPr>
            <p:cNvPr id="36926" name="Rectangle 119">
              <a:extLst>
                <a:ext uri="{FF2B5EF4-FFF2-40B4-BE49-F238E27FC236}">
                  <a16:creationId xmlns:a16="http://schemas.microsoft.com/office/drawing/2014/main" id="{7690423B-4E46-4527-B0E1-3CFEAC056144}"/>
                </a:ext>
              </a:extLst>
            </p:cNvPr>
            <p:cNvSpPr>
              <a:spLocks noChangeArrowheads="1"/>
            </p:cNvSpPr>
            <p:nvPr/>
          </p:nvSpPr>
          <p:spPr bwMode="auto">
            <a:xfrm>
              <a:off x="5338684" y="4065477"/>
              <a:ext cx="312714" cy="22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800000"/>
                  </a:solidFill>
                </a:rPr>
                <a:t>◆</a:t>
              </a:r>
            </a:p>
          </p:txBody>
        </p:sp>
        <p:grpSp>
          <p:nvGrpSpPr>
            <p:cNvPr id="36927" name="组 7">
              <a:extLst>
                <a:ext uri="{FF2B5EF4-FFF2-40B4-BE49-F238E27FC236}">
                  <a16:creationId xmlns:a16="http://schemas.microsoft.com/office/drawing/2014/main" id="{0F318F9A-4F26-0205-859C-55F2FEA51E01}"/>
                </a:ext>
              </a:extLst>
            </p:cNvPr>
            <p:cNvGrpSpPr>
              <a:grpSpLocks/>
            </p:cNvGrpSpPr>
            <p:nvPr/>
          </p:nvGrpSpPr>
          <p:grpSpPr bwMode="auto">
            <a:xfrm>
              <a:off x="5653088" y="3582988"/>
              <a:ext cx="3184193" cy="2760029"/>
              <a:chOff x="5653088" y="3582988"/>
              <a:chExt cx="3184193" cy="2760029"/>
            </a:xfrm>
          </p:grpSpPr>
          <p:sp>
            <p:nvSpPr>
              <p:cNvPr id="36928" name="Rectangle 126">
                <a:extLst>
                  <a:ext uri="{FF2B5EF4-FFF2-40B4-BE49-F238E27FC236}">
                    <a16:creationId xmlns:a16="http://schemas.microsoft.com/office/drawing/2014/main" id="{8C890FD3-09DD-D11F-7455-76B8B8E56AE8}"/>
                  </a:ext>
                </a:extLst>
              </p:cNvPr>
              <p:cNvSpPr>
                <a:spLocks noChangeArrowheads="1"/>
              </p:cNvSpPr>
              <p:nvPr/>
            </p:nvSpPr>
            <p:spPr bwMode="auto">
              <a:xfrm>
                <a:off x="5883156" y="5798630"/>
                <a:ext cx="2954125" cy="544387"/>
              </a:xfrm>
              <a:prstGeom prst="rect">
                <a:avLst/>
              </a:prstGeom>
              <a:noFill/>
              <a:ln w="9525">
                <a:solidFill>
                  <a:srgbClr val="428E5B"/>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rgbClr val="800000"/>
                    </a:solidFill>
                  </a:rPr>
                  <a:t>◆是否允许属性取空值</a:t>
                </a:r>
                <a:r>
                  <a:rPr lang="en-US" altLang="zh-CN">
                    <a:solidFill>
                      <a:srgbClr val="800000"/>
                    </a:solidFill>
                  </a:rPr>
                  <a:t>:</a:t>
                </a:r>
              </a:p>
              <a:p>
                <a:pPr eaLnBrk="0" hangingPunct="0">
                  <a:lnSpc>
                    <a:spcPct val="80000"/>
                  </a:lnSpc>
                  <a:spcBef>
                    <a:spcPct val="20000"/>
                  </a:spcBef>
                </a:pPr>
                <a:r>
                  <a:rPr lang="zh-CN" altLang="en-US">
                    <a:solidFill>
                      <a:srgbClr val="800000"/>
                    </a:solidFill>
                    <a:latin typeface="宋体" panose="02010600030101010101" pitchFamily="2" charset="-122"/>
                  </a:rPr>
                  <a:t>全参与</a:t>
                </a:r>
                <a:r>
                  <a:rPr lang="en-US" altLang="zh-CN">
                    <a:solidFill>
                      <a:srgbClr val="800000"/>
                    </a:solidFill>
                    <a:latin typeface="宋体" panose="02010600030101010101" pitchFamily="2" charset="-122"/>
                  </a:rPr>
                  <a:t>: not NULL-</a:t>
                </a:r>
                <a:r>
                  <a:rPr lang="zh-CN" altLang="en-US">
                    <a:solidFill>
                      <a:srgbClr val="800000"/>
                    </a:solidFill>
                    <a:latin typeface="宋体" panose="02010600030101010101" pitchFamily="2" charset="-122"/>
                  </a:rPr>
                  <a:t>非空约束！</a:t>
                </a:r>
              </a:p>
            </p:txBody>
          </p:sp>
          <p:grpSp>
            <p:nvGrpSpPr>
              <p:cNvPr id="36929" name="Group 137">
                <a:extLst>
                  <a:ext uri="{FF2B5EF4-FFF2-40B4-BE49-F238E27FC236}">
                    <a16:creationId xmlns:a16="http://schemas.microsoft.com/office/drawing/2014/main" id="{9C676970-0604-2527-6AA2-5815C473F216}"/>
                  </a:ext>
                </a:extLst>
              </p:cNvPr>
              <p:cNvGrpSpPr>
                <a:grpSpLocks/>
              </p:cNvGrpSpPr>
              <p:nvPr/>
            </p:nvGrpSpPr>
            <p:grpSpPr bwMode="auto">
              <a:xfrm>
                <a:off x="5653088" y="3582988"/>
                <a:ext cx="2184400" cy="973137"/>
                <a:chOff x="3561" y="2257"/>
                <a:chExt cx="1376" cy="613"/>
              </a:xfrm>
            </p:grpSpPr>
            <p:sp>
              <p:nvSpPr>
                <p:cNvPr id="36930" name="Line 131">
                  <a:extLst>
                    <a:ext uri="{FF2B5EF4-FFF2-40B4-BE49-F238E27FC236}">
                      <a16:creationId xmlns:a16="http://schemas.microsoft.com/office/drawing/2014/main" id="{BF4290E7-496F-FFAA-B6D5-B1ED54FCB5C4}"/>
                    </a:ext>
                  </a:extLst>
                </p:cNvPr>
                <p:cNvSpPr>
                  <a:spLocks noChangeShapeType="1"/>
                </p:cNvSpPr>
                <p:nvPr/>
              </p:nvSpPr>
              <p:spPr bwMode="auto">
                <a:xfrm flipH="1" flipV="1">
                  <a:off x="3744" y="2870"/>
                  <a:ext cx="190" cy="0"/>
                </a:xfrm>
                <a:prstGeom prst="line">
                  <a:avLst/>
                </a:prstGeom>
                <a:noFill/>
                <a:ln w="19050">
                  <a:solidFill>
                    <a:srgbClr val="BD0D0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31" name="Line 132">
                  <a:extLst>
                    <a:ext uri="{FF2B5EF4-FFF2-40B4-BE49-F238E27FC236}">
                      <a16:creationId xmlns:a16="http://schemas.microsoft.com/office/drawing/2014/main" id="{A440B8E6-2150-4C9C-41FC-CD1425CCF3AF}"/>
                    </a:ext>
                  </a:extLst>
                </p:cNvPr>
                <p:cNvSpPr>
                  <a:spLocks noChangeShapeType="1"/>
                </p:cNvSpPr>
                <p:nvPr/>
              </p:nvSpPr>
              <p:spPr bwMode="auto">
                <a:xfrm flipH="1" flipV="1">
                  <a:off x="3561" y="2632"/>
                  <a:ext cx="190" cy="0"/>
                </a:xfrm>
                <a:prstGeom prst="line">
                  <a:avLst/>
                </a:prstGeom>
                <a:noFill/>
                <a:ln w="19050">
                  <a:solidFill>
                    <a:srgbClr val="BD0D0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32" name="Line 133">
                  <a:extLst>
                    <a:ext uri="{FF2B5EF4-FFF2-40B4-BE49-F238E27FC236}">
                      <a16:creationId xmlns:a16="http://schemas.microsoft.com/office/drawing/2014/main" id="{CD0D9222-EAEA-D5D7-5320-F0B15DFDA006}"/>
                    </a:ext>
                  </a:extLst>
                </p:cNvPr>
                <p:cNvSpPr>
                  <a:spLocks noChangeShapeType="1"/>
                </p:cNvSpPr>
                <p:nvPr/>
              </p:nvSpPr>
              <p:spPr bwMode="auto">
                <a:xfrm flipH="1" flipV="1">
                  <a:off x="4557" y="2257"/>
                  <a:ext cx="190" cy="0"/>
                </a:xfrm>
                <a:prstGeom prst="line">
                  <a:avLst/>
                </a:prstGeom>
                <a:noFill/>
                <a:ln w="19050">
                  <a:solidFill>
                    <a:srgbClr val="BD0D0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33" name="Line 136">
                  <a:extLst>
                    <a:ext uri="{FF2B5EF4-FFF2-40B4-BE49-F238E27FC236}">
                      <a16:creationId xmlns:a16="http://schemas.microsoft.com/office/drawing/2014/main" id="{789F666E-052D-0019-196E-A7957AF07D78}"/>
                    </a:ext>
                  </a:extLst>
                </p:cNvPr>
                <p:cNvSpPr>
                  <a:spLocks noChangeShapeType="1"/>
                </p:cNvSpPr>
                <p:nvPr/>
              </p:nvSpPr>
              <p:spPr bwMode="auto">
                <a:xfrm flipH="1" flipV="1">
                  <a:off x="4747" y="2486"/>
                  <a:ext cx="190" cy="0"/>
                </a:xfrm>
                <a:prstGeom prst="line">
                  <a:avLst/>
                </a:prstGeom>
                <a:noFill/>
                <a:ln w="19050">
                  <a:solidFill>
                    <a:srgbClr val="BD0D0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36934" name="矩形 2">
            <a:extLst>
              <a:ext uri="{FF2B5EF4-FFF2-40B4-BE49-F238E27FC236}">
                <a16:creationId xmlns:a16="http://schemas.microsoft.com/office/drawing/2014/main" id="{F7BCD254-C389-FDDD-6836-9645C294CFAE}"/>
              </a:ext>
            </a:extLst>
          </p:cNvPr>
          <p:cNvSpPr>
            <a:spLocks noChangeArrowheads="1"/>
          </p:cNvSpPr>
          <p:nvPr/>
        </p:nvSpPr>
        <p:spPr bwMode="auto">
          <a:xfrm>
            <a:off x="2947988" y="819150"/>
            <a:ext cx="3292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spcBef>
                <a:spcPct val="20000"/>
              </a:spcBef>
            </a:pPr>
            <a:r>
              <a:rPr lang="en-US" altLang="zh-CN" sz="2400">
                <a:solidFill>
                  <a:srgbClr val="800000"/>
                </a:solidFill>
                <a:latin typeface="黑体" panose="02010609060101010101" pitchFamily="49" charset="-122"/>
                <a:ea typeface="黑体" panose="02010609060101010101" pitchFamily="49" charset="-122"/>
              </a:rPr>
              <a:t>3.1</a:t>
            </a:r>
            <a:r>
              <a:rPr lang="zh-CN" altLang="en-US" sz="2400">
                <a:solidFill>
                  <a:srgbClr val="800000"/>
                </a:solidFill>
                <a:latin typeface="黑体" panose="02010609060101010101" pitchFamily="49" charset="-122"/>
                <a:ea typeface="黑体" panose="02010609060101010101" pitchFamily="49" charset="-122"/>
              </a:rPr>
              <a:t> 模式合并(优化</a:t>
            </a:r>
            <a:r>
              <a:rPr lang="en-US" altLang="zh-CN" sz="2400">
                <a:solidFill>
                  <a:srgbClr val="800000"/>
                </a:solidFill>
                <a:latin typeface="黑体" panose="02010609060101010101" pitchFamily="49" charset="-122"/>
                <a:ea typeface="黑体" panose="02010609060101010101" pitchFamily="49" charset="-122"/>
              </a:rPr>
              <a:t>)</a:t>
            </a:r>
            <a:endParaRPr lang="zh-CN" altLang="en-US" sz="2400">
              <a:solidFill>
                <a:srgbClr val="800000"/>
              </a:solidFill>
            </a:endParaRPr>
          </a:p>
        </p:txBody>
      </p:sp>
      <p:sp>
        <p:nvSpPr>
          <p:cNvPr id="36935" name="Rectangle 112">
            <a:extLst>
              <a:ext uri="{FF2B5EF4-FFF2-40B4-BE49-F238E27FC236}">
                <a16:creationId xmlns:a16="http://schemas.microsoft.com/office/drawing/2014/main" id="{719D651C-CFA5-D243-92A3-22B46E703425}"/>
              </a:ext>
            </a:extLst>
          </p:cNvPr>
          <p:cNvSpPr>
            <a:spLocks noChangeArrowheads="1"/>
          </p:cNvSpPr>
          <p:nvPr/>
        </p:nvSpPr>
        <p:spPr bwMode="auto">
          <a:xfrm>
            <a:off x="2081213" y="5422900"/>
            <a:ext cx="4778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sp>
        <p:nvSpPr>
          <p:cNvPr id="36936" name="Rectangle 106">
            <a:extLst>
              <a:ext uri="{FF2B5EF4-FFF2-40B4-BE49-F238E27FC236}">
                <a16:creationId xmlns:a16="http://schemas.microsoft.com/office/drawing/2014/main" id="{3E34E8A3-4A0F-659B-8162-8F8EE10277B7}"/>
              </a:ext>
            </a:extLst>
          </p:cNvPr>
          <p:cNvSpPr>
            <a:spLocks noChangeArrowheads="1"/>
          </p:cNvSpPr>
          <p:nvPr/>
        </p:nvSpPr>
        <p:spPr bwMode="auto">
          <a:xfrm>
            <a:off x="2166938" y="5643563"/>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BD0D09"/>
                </a:solidFill>
                <a:latin typeface="Times New Roman" panose="02020603050405020304" pitchFamily="18" charset="0"/>
              </a:rPr>
              <a:t>s_id</a:t>
            </a:r>
          </a:p>
        </p:txBody>
      </p:sp>
      <p:sp>
        <p:nvSpPr>
          <p:cNvPr id="36937" name="Rectangle 112">
            <a:extLst>
              <a:ext uri="{FF2B5EF4-FFF2-40B4-BE49-F238E27FC236}">
                <a16:creationId xmlns:a16="http://schemas.microsoft.com/office/drawing/2014/main" id="{5E964D3F-21D9-18A9-415E-C2A38A0D25E6}"/>
              </a:ext>
            </a:extLst>
          </p:cNvPr>
          <p:cNvSpPr>
            <a:spLocks noChangeArrowheads="1"/>
          </p:cNvSpPr>
          <p:nvPr/>
        </p:nvSpPr>
        <p:spPr bwMode="auto">
          <a:xfrm>
            <a:off x="2720975" y="1968500"/>
            <a:ext cx="476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sp>
        <p:nvSpPr>
          <p:cNvPr id="36938" name="Rectangle 106">
            <a:extLst>
              <a:ext uri="{FF2B5EF4-FFF2-40B4-BE49-F238E27FC236}">
                <a16:creationId xmlns:a16="http://schemas.microsoft.com/office/drawing/2014/main" id="{8F8482BC-2343-26CC-56B3-6DF522FB19B8}"/>
              </a:ext>
            </a:extLst>
          </p:cNvPr>
          <p:cNvSpPr>
            <a:spLocks noChangeArrowheads="1"/>
          </p:cNvSpPr>
          <p:nvPr/>
        </p:nvSpPr>
        <p:spPr bwMode="auto">
          <a:xfrm>
            <a:off x="2695575" y="2535238"/>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BD0D09"/>
                </a:solidFill>
                <a:latin typeface="Times New Roman" panose="02020603050405020304" pitchFamily="18" charset="0"/>
              </a:rPr>
              <a:t>s_id</a:t>
            </a:r>
          </a:p>
        </p:txBody>
      </p:sp>
      <p:sp>
        <p:nvSpPr>
          <p:cNvPr id="36939" name="Rectangle 106">
            <a:extLst>
              <a:ext uri="{FF2B5EF4-FFF2-40B4-BE49-F238E27FC236}">
                <a16:creationId xmlns:a16="http://schemas.microsoft.com/office/drawing/2014/main" id="{28364C1F-B47A-A4C3-43EB-6B7FDA341D79}"/>
              </a:ext>
            </a:extLst>
          </p:cNvPr>
          <p:cNvSpPr>
            <a:spLocks noChangeArrowheads="1"/>
          </p:cNvSpPr>
          <p:nvPr/>
        </p:nvSpPr>
        <p:spPr bwMode="auto">
          <a:xfrm>
            <a:off x="7172325" y="3813175"/>
            <a:ext cx="438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BD0D09"/>
                </a:solidFill>
                <a:latin typeface="Times New Roman" panose="02020603050405020304" pitchFamily="18" charset="0"/>
              </a:rPr>
              <a:t>s_id</a:t>
            </a:r>
          </a:p>
        </p:txBody>
      </p:sp>
      <p:sp>
        <p:nvSpPr>
          <p:cNvPr id="36940" name="Line 94">
            <a:extLst>
              <a:ext uri="{FF2B5EF4-FFF2-40B4-BE49-F238E27FC236}">
                <a16:creationId xmlns:a16="http://schemas.microsoft.com/office/drawing/2014/main" id="{0F7C60C9-0F9B-837C-A676-D9371C722FB9}"/>
              </a:ext>
            </a:extLst>
          </p:cNvPr>
          <p:cNvSpPr>
            <a:spLocks noChangeShapeType="1"/>
          </p:cNvSpPr>
          <p:nvPr/>
        </p:nvSpPr>
        <p:spPr bwMode="auto">
          <a:xfrm>
            <a:off x="5110163" y="4246563"/>
            <a:ext cx="361950" cy="3175"/>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41" name="矩形 9">
            <a:extLst>
              <a:ext uri="{FF2B5EF4-FFF2-40B4-BE49-F238E27FC236}">
                <a16:creationId xmlns:a16="http://schemas.microsoft.com/office/drawing/2014/main" id="{FC6D26ED-7EA5-8A66-7D95-EA0ECD216815}"/>
              </a:ext>
            </a:extLst>
          </p:cNvPr>
          <p:cNvSpPr>
            <a:spLocks noChangeArrowheads="1"/>
          </p:cNvSpPr>
          <p:nvPr/>
        </p:nvSpPr>
        <p:spPr bwMode="auto">
          <a:xfrm>
            <a:off x="4424363" y="6118225"/>
            <a:ext cx="8286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a:solidFill>
                  <a:srgbClr val="2A2A39"/>
                </a:solidFill>
              </a:rPr>
              <a:t>案例</a:t>
            </a:r>
            <a:r>
              <a:rPr lang="zh-CN" altLang="zh-CN">
                <a:solidFill>
                  <a:srgbClr val="2A2A39"/>
                </a:solidFill>
              </a:rPr>
              <a:t>1</a:t>
            </a:r>
            <a:r>
              <a:rPr lang="en-US" altLang="zh-CN">
                <a:solidFill>
                  <a:srgbClr val="2A2A39"/>
                </a:solidFill>
              </a:rPr>
              <a:t>0</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87507"/>
                                        </p:tgtEl>
                                        <p:attrNameLst>
                                          <p:attrName>style.visibility</p:attrName>
                                        </p:attrNameLst>
                                      </p:cBhvr>
                                      <p:to>
                                        <p:strVal val="visible"/>
                                      </p:to>
                                    </p:set>
                                    <p:anim calcmode="lin" valueType="num">
                                      <p:cBhvr additive="base">
                                        <p:cTn id="7" dur="500" fill="hold"/>
                                        <p:tgtEl>
                                          <p:spTgt spid="487507"/>
                                        </p:tgtEl>
                                        <p:attrNameLst>
                                          <p:attrName>ppt_x</p:attrName>
                                        </p:attrNameLst>
                                      </p:cBhvr>
                                      <p:tavLst>
                                        <p:tav tm="0">
                                          <p:val>
                                            <p:strVal val="#ppt_x"/>
                                          </p:val>
                                        </p:tav>
                                        <p:tav tm="100000">
                                          <p:val>
                                            <p:strVal val="#ppt_x"/>
                                          </p:val>
                                        </p:tav>
                                      </p:tavLst>
                                    </p:anim>
                                    <p:anim calcmode="lin" valueType="num">
                                      <p:cBhvr additive="base">
                                        <p:cTn id="8" dur="500" fill="hold"/>
                                        <p:tgtEl>
                                          <p:spTgt spid="48750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87477"/>
                                        </p:tgtEl>
                                        <p:attrNameLst>
                                          <p:attrName>style.visibility</p:attrName>
                                        </p:attrNameLst>
                                      </p:cBhvr>
                                      <p:to>
                                        <p:strVal val="visible"/>
                                      </p:to>
                                    </p:set>
                                    <p:anim calcmode="lin" valueType="num">
                                      <p:cBhvr additive="base">
                                        <p:cTn id="13" dur="500" fill="hold"/>
                                        <p:tgtEl>
                                          <p:spTgt spid="487477"/>
                                        </p:tgtEl>
                                        <p:attrNameLst>
                                          <p:attrName>ppt_x</p:attrName>
                                        </p:attrNameLst>
                                      </p:cBhvr>
                                      <p:tavLst>
                                        <p:tav tm="0">
                                          <p:val>
                                            <p:strVal val="#ppt_x"/>
                                          </p:val>
                                        </p:tav>
                                        <p:tav tm="100000">
                                          <p:val>
                                            <p:strVal val="#ppt_x"/>
                                          </p:val>
                                        </p:tav>
                                      </p:tavLst>
                                    </p:anim>
                                    <p:anim calcmode="lin" valueType="num">
                                      <p:cBhvr additive="base">
                                        <p:cTn id="14" dur="500" fill="hold"/>
                                        <p:tgtEl>
                                          <p:spTgt spid="48747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87504"/>
                                        </p:tgtEl>
                                        <p:attrNameLst>
                                          <p:attrName>style.visibility</p:attrName>
                                        </p:attrNameLst>
                                      </p:cBhvr>
                                      <p:to>
                                        <p:strVal val="visible"/>
                                      </p:to>
                                    </p:set>
                                    <p:anim calcmode="lin" valueType="num">
                                      <p:cBhvr additive="base">
                                        <p:cTn id="19" dur="500" fill="hold"/>
                                        <p:tgtEl>
                                          <p:spTgt spid="487504"/>
                                        </p:tgtEl>
                                        <p:attrNameLst>
                                          <p:attrName>ppt_x</p:attrName>
                                        </p:attrNameLst>
                                      </p:cBhvr>
                                      <p:tavLst>
                                        <p:tav tm="0">
                                          <p:val>
                                            <p:strVal val="#ppt_x"/>
                                          </p:val>
                                        </p:tav>
                                        <p:tav tm="100000">
                                          <p:val>
                                            <p:strVal val="#ppt_x"/>
                                          </p:val>
                                        </p:tav>
                                      </p:tavLst>
                                    </p:anim>
                                    <p:anim calcmode="lin" valueType="num">
                                      <p:cBhvr additive="base">
                                        <p:cTn id="20" dur="500" fill="hold"/>
                                        <p:tgtEl>
                                          <p:spTgt spid="48750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87494"/>
                                        </p:tgtEl>
                                        <p:attrNameLst>
                                          <p:attrName>style.visibility</p:attrName>
                                        </p:attrNameLst>
                                      </p:cBhvr>
                                      <p:to>
                                        <p:strVal val="visible"/>
                                      </p:to>
                                    </p:set>
                                    <p:anim calcmode="lin" valueType="num">
                                      <p:cBhvr additive="base">
                                        <p:cTn id="25" dur="500" fill="hold"/>
                                        <p:tgtEl>
                                          <p:spTgt spid="487494"/>
                                        </p:tgtEl>
                                        <p:attrNameLst>
                                          <p:attrName>ppt_x</p:attrName>
                                        </p:attrNameLst>
                                      </p:cBhvr>
                                      <p:tavLst>
                                        <p:tav tm="0">
                                          <p:val>
                                            <p:strVal val="#ppt_x"/>
                                          </p:val>
                                        </p:tav>
                                        <p:tav tm="100000">
                                          <p:val>
                                            <p:strVal val="#ppt_x"/>
                                          </p:val>
                                        </p:tav>
                                      </p:tavLst>
                                    </p:anim>
                                    <p:anim calcmode="lin" valueType="num">
                                      <p:cBhvr additive="base">
                                        <p:cTn id="26" dur="500" fill="hold"/>
                                        <p:tgtEl>
                                          <p:spTgt spid="48749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87505"/>
                                        </p:tgtEl>
                                        <p:attrNameLst>
                                          <p:attrName>style.visibility</p:attrName>
                                        </p:attrNameLst>
                                      </p:cBhvr>
                                      <p:to>
                                        <p:strVal val="visible"/>
                                      </p:to>
                                    </p:set>
                                    <p:anim calcmode="lin" valueType="num">
                                      <p:cBhvr additive="base">
                                        <p:cTn id="31" dur="500" fill="hold"/>
                                        <p:tgtEl>
                                          <p:spTgt spid="487505"/>
                                        </p:tgtEl>
                                        <p:attrNameLst>
                                          <p:attrName>ppt_x</p:attrName>
                                        </p:attrNameLst>
                                      </p:cBhvr>
                                      <p:tavLst>
                                        <p:tav tm="0">
                                          <p:val>
                                            <p:strVal val="#ppt_x"/>
                                          </p:val>
                                        </p:tav>
                                        <p:tav tm="100000">
                                          <p:val>
                                            <p:strVal val="#ppt_x"/>
                                          </p:val>
                                        </p:tav>
                                      </p:tavLst>
                                    </p:anim>
                                    <p:anim calcmode="lin" valueType="num">
                                      <p:cBhvr additive="base">
                                        <p:cTn id="32" dur="500" fill="hold"/>
                                        <p:tgtEl>
                                          <p:spTgt spid="48750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487527"/>
                                        </p:tgtEl>
                                        <p:attrNameLst>
                                          <p:attrName>style.visibility</p:attrName>
                                        </p:attrNameLst>
                                      </p:cBhvr>
                                      <p:to>
                                        <p:strVal val="visible"/>
                                      </p:to>
                                    </p:set>
                                    <p:anim calcmode="lin" valueType="num">
                                      <p:cBhvr additive="base">
                                        <p:cTn id="37" dur="500" fill="hold"/>
                                        <p:tgtEl>
                                          <p:spTgt spid="487527"/>
                                        </p:tgtEl>
                                        <p:attrNameLst>
                                          <p:attrName>ppt_x</p:attrName>
                                        </p:attrNameLst>
                                      </p:cBhvr>
                                      <p:tavLst>
                                        <p:tav tm="0">
                                          <p:val>
                                            <p:strVal val="#ppt_x"/>
                                          </p:val>
                                        </p:tav>
                                        <p:tav tm="100000">
                                          <p:val>
                                            <p:strVal val="#ppt_x"/>
                                          </p:val>
                                        </p:tav>
                                      </p:tavLst>
                                    </p:anim>
                                    <p:anim calcmode="lin" valueType="num">
                                      <p:cBhvr additive="base">
                                        <p:cTn id="38" dur="500" fill="hold"/>
                                        <p:tgtEl>
                                          <p:spTgt spid="48752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87532"/>
                                        </p:tgtEl>
                                        <p:attrNameLst>
                                          <p:attrName>style.visibility</p:attrName>
                                        </p:attrNameLst>
                                      </p:cBhvr>
                                      <p:to>
                                        <p:strVal val="visible"/>
                                      </p:to>
                                    </p:set>
                                    <p:animEffect transition="in" filter="blinds(horizontal)">
                                      <p:cBhvr>
                                        <p:cTn id="43" dur="500"/>
                                        <p:tgtEl>
                                          <p:spTgt spid="48753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487549"/>
                                        </p:tgtEl>
                                        <p:attrNameLst>
                                          <p:attrName>style.visibility</p:attrName>
                                        </p:attrNameLst>
                                      </p:cBhvr>
                                      <p:to>
                                        <p:strVal val="visible"/>
                                      </p:to>
                                    </p:set>
                                    <p:animEffect transition="in" filter="blinds(horizontal)">
                                      <p:cBhvr>
                                        <p:cTn id="48" dur="500"/>
                                        <p:tgtEl>
                                          <p:spTgt spid="4875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blinds(horizontal)">
                                      <p:cBhvr>
                                        <p:cTn id="53" dur="500"/>
                                        <p:tgtEl>
                                          <p:spTgt spid="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487563"/>
                                        </p:tgtEl>
                                        <p:attrNameLst>
                                          <p:attrName>style.visibility</p:attrName>
                                        </p:attrNameLst>
                                      </p:cBhvr>
                                      <p:to>
                                        <p:strVal val="visible"/>
                                      </p:to>
                                    </p:set>
                                    <p:animEffect transition="in" filter="blinds(horizontal)">
                                      <p:cBhvr>
                                        <p:cTn id="58" dur="500"/>
                                        <p:tgtEl>
                                          <p:spTgt spid="487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507" grpId="0"/>
      <p:bldP spid="487532" grpId="0"/>
      <p:bldP spid="48754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编号占位符 5">
            <a:extLst>
              <a:ext uri="{FF2B5EF4-FFF2-40B4-BE49-F238E27FC236}">
                <a16:creationId xmlns:a16="http://schemas.microsoft.com/office/drawing/2014/main" id="{1FF13B66-8A80-6495-8622-05AAB5611F15}"/>
              </a:ext>
            </a:extLst>
          </p:cNvPr>
          <p:cNvSpPr>
            <a:spLocks noGrp="1" noChangeArrowheads="1"/>
          </p:cNvSpPr>
          <p:nvPr>
            <p:ph type="sldNum" sz="quarter" idx="12"/>
          </p:nvPr>
        </p:nvSpPr>
        <p:spPr>
          <a:xfrm>
            <a:off x="6553200" y="610235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51B562-7744-4B63-85BA-5881F717E640}" type="slidenum">
              <a:rPr lang="zh-CN" altLang="en-US"/>
              <a:pPr/>
              <a:t>144</a:t>
            </a:fld>
            <a:endParaRPr lang="zh-CN" altLang="en-US"/>
          </a:p>
        </p:txBody>
      </p:sp>
      <p:grpSp>
        <p:nvGrpSpPr>
          <p:cNvPr id="37890" name="Group 38">
            <a:extLst>
              <a:ext uri="{FF2B5EF4-FFF2-40B4-BE49-F238E27FC236}">
                <a16:creationId xmlns:a16="http://schemas.microsoft.com/office/drawing/2014/main" id="{D19C5693-E3DC-0588-B300-530BA21D1585}"/>
              </a:ext>
            </a:extLst>
          </p:cNvPr>
          <p:cNvGrpSpPr>
            <a:grpSpLocks/>
          </p:cNvGrpSpPr>
          <p:nvPr/>
        </p:nvGrpSpPr>
        <p:grpSpPr bwMode="auto">
          <a:xfrm>
            <a:off x="84138" y="1000125"/>
            <a:ext cx="5184775" cy="2379663"/>
            <a:chOff x="2494" y="1166"/>
            <a:chExt cx="3266" cy="1499"/>
          </a:xfrm>
        </p:grpSpPr>
        <p:pic>
          <p:nvPicPr>
            <p:cNvPr id="37891" name="Picture 6">
              <a:extLst>
                <a:ext uri="{FF2B5EF4-FFF2-40B4-BE49-F238E27FC236}">
                  <a16:creationId xmlns:a16="http://schemas.microsoft.com/office/drawing/2014/main" id="{9A4DE500-EF3C-183D-4D7B-95BA2B7C2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 y="1166"/>
              <a:ext cx="3266" cy="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13">
              <a:extLst>
                <a:ext uri="{FF2B5EF4-FFF2-40B4-BE49-F238E27FC236}">
                  <a16:creationId xmlns:a16="http://schemas.microsoft.com/office/drawing/2014/main" id="{B9DEDF00-0DAF-A280-FC4C-C936A3B7A732}"/>
                </a:ext>
              </a:extLst>
            </p:cNvPr>
            <p:cNvSpPr>
              <a:spLocks noChangeArrowheads="1"/>
            </p:cNvSpPr>
            <p:nvPr/>
          </p:nvSpPr>
          <p:spPr bwMode="auto">
            <a:xfrm>
              <a:off x="3512" y="1501"/>
              <a:ext cx="445" cy="10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7893" name="Rectangle 14">
              <a:extLst>
                <a:ext uri="{FF2B5EF4-FFF2-40B4-BE49-F238E27FC236}">
                  <a16:creationId xmlns:a16="http://schemas.microsoft.com/office/drawing/2014/main" id="{A0B927B8-3B52-5B9B-45C3-58E1B86A3E45}"/>
                </a:ext>
              </a:extLst>
            </p:cNvPr>
            <p:cNvSpPr>
              <a:spLocks noChangeArrowheads="1"/>
            </p:cNvSpPr>
            <p:nvPr/>
          </p:nvSpPr>
          <p:spPr bwMode="auto">
            <a:xfrm>
              <a:off x="2604" y="1853"/>
              <a:ext cx="3048" cy="13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7894" name="Rectangle 15">
              <a:extLst>
                <a:ext uri="{FF2B5EF4-FFF2-40B4-BE49-F238E27FC236}">
                  <a16:creationId xmlns:a16="http://schemas.microsoft.com/office/drawing/2014/main" id="{B61F0E02-EF71-64FB-A369-DF2077CE269D}"/>
                </a:ext>
              </a:extLst>
            </p:cNvPr>
            <p:cNvSpPr>
              <a:spLocks noChangeArrowheads="1"/>
            </p:cNvSpPr>
            <p:nvPr/>
          </p:nvSpPr>
          <p:spPr bwMode="auto">
            <a:xfrm>
              <a:off x="3464" y="1619"/>
              <a:ext cx="445" cy="10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7895" name="Rectangle 16">
              <a:extLst>
                <a:ext uri="{FF2B5EF4-FFF2-40B4-BE49-F238E27FC236}">
                  <a16:creationId xmlns:a16="http://schemas.microsoft.com/office/drawing/2014/main" id="{EA1C7C00-7F58-F626-2543-1F8A2A152C9B}"/>
                </a:ext>
              </a:extLst>
            </p:cNvPr>
            <p:cNvSpPr>
              <a:spLocks noChangeArrowheads="1"/>
            </p:cNvSpPr>
            <p:nvPr/>
          </p:nvSpPr>
          <p:spPr bwMode="auto">
            <a:xfrm>
              <a:off x="3357" y="1978"/>
              <a:ext cx="445" cy="10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7896" name="Rectangle 17">
              <a:extLst>
                <a:ext uri="{FF2B5EF4-FFF2-40B4-BE49-F238E27FC236}">
                  <a16:creationId xmlns:a16="http://schemas.microsoft.com/office/drawing/2014/main" id="{D7951FCD-8142-D336-8E92-D8314214D690}"/>
                </a:ext>
              </a:extLst>
            </p:cNvPr>
            <p:cNvSpPr>
              <a:spLocks noChangeArrowheads="1"/>
            </p:cNvSpPr>
            <p:nvPr/>
          </p:nvSpPr>
          <p:spPr bwMode="auto">
            <a:xfrm>
              <a:off x="2604" y="2092"/>
              <a:ext cx="3048"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7897" name="Rectangle 18">
              <a:extLst>
                <a:ext uri="{FF2B5EF4-FFF2-40B4-BE49-F238E27FC236}">
                  <a16:creationId xmlns:a16="http://schemas.microsoft.com/office/drawing/2014/main" id="{CC273F2C-8753-4207-4A07-DA6F98BFEE26}"/>
                </a:ext>
              </a:extLst>
            </p:cNvPr>
            <p:cNvSpPr>
              <a:spLocks noChangeArrowheads="1"/>
            </p:cNvSpPr>
            <p:nvPr/>
          </p:nvSpPr>
          <p:spPr bwMode="auto">
            <a:xfrm>
              <a:off x="2604" y="2467"/>
              <a:ext cx="3048" cy="13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7898" name="Rectangle 19">
              <a:extLst>
                <a:ext uri="{FF2B5EF4-FFF2-40B4-BE49-F238E27FC236}">
                  <a16:creationId xmlns:a16="http://schemas.microsoft.com/office/drawing/2014/main" id="{12259FDC-33FB-3EDB-B8D0-25F75C33294C}"/>
                </a:ext>
              </a:extLst>
            </p:cNvPr>
            <p:cNvSpPr>
              <a:spLocks noChangeArrowheads="1"/>
            </p:cNvSpPr>
            <p:nvPr/>
          </p:nvSpPr>
          <p:spPr bwMode="auto">
            <a:xfrm>
              <a:off x="4164" y="1710"/>
              <a:ext cx="1446" cy="13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sp>
          <p:nvSpPr>
            <p:cNvPr id="37899" name="AutoShape 36">
              <a:extLst>
                <a:ext uri="{FF2B5EF4-FFF2-40B4-BE49-F238E27FC236}">
                  <a16:creationId xmlns:a16="http://schemas.microsoft.com/office/drawing/2014/main" id="{1FBC648F-22DF-1135-8F2E-CEBC5086AFFB}"/>
                </a:ext>
              </a:extLst>
            </p:cNvPr>
            <p:cNvSpPr>
              <a:spLocks noChangeArrowheads="1"/>
            </p:cNvSpPr>
            <p:nvPr/>
          </p:nvSpPr>
          <p:spPr bwMode="auto">
            <a:xfrm>
              <a:off x="5347" y="2472"/>
              <a:ext cx="152" cy="114"/>
            </a:xfrm>
            <a:prstGeom prst="actionButtonForwardNex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grpSp>
      <p:pic>
        <p:nvPicPr>
          <p:cNvPr id="37900" name="Picture 37">
            <a:extLst>
              <a:ext uri="{FF2B5EF4-FFF2-40B4-BE49-F238E27FC236}">
                <a16:creationId xmlns:a16="http://schemas.microsoft.com/office/drawing/2014/main" id="{FDC56F95-F45F-5A33-5083-2D7E64409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435350"/>
            <a:ext cx="5062538"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40">
            <a:extLst>
              <a:ext uri="{FF2B5EF4-FFF2-40B4-BE49-F238E27FC236}">
                <a16:creationId xmlns:a16="http://schemas.microsoft.com/office/drawing/2014/main" id="{959EA269-C668-8F22-40E1-4DEAB027F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663" y="2101850"/>
            <a:ext cx="5145087"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2" name="Rectangle 2">
            <a:extLst>
              <a:ext uri="{FF2B5EF4-FFF2-40B4-BE49-F238E27FC236}">
                <a16:creationId xmlns:a16="http://schemas.microsoft.com/office/drawing/2014/main" id="{E9212E8F-A827-E8B7-1B66-59B2C1E78345}"/>
              </a:ext>
            </a:extLst>
          </p:cNvPr>
          <p:cNvSpPr>
            <a:spLocks noGrp="1" noChangeArrowheads="1"/>
          </p:cNvSpPr>
          <p:nvPr>
            <p:ph type="title"/>
          </p:nvPr>
        </p:nvSpPr>
        <p:spPr>
          <a:xfrm>
            <a:off x="182563" y="144463"/>
            <a:ext cx="4943475" cy="506412"/>
          </a:xfrm>
        </p:spPr>
        <p:txBody>
          <a:bodyPr/>
          <a:lstStyle/>
          <a:p>
            <a:pPr algn="l"/>
            <a:r>
              <a:rPr lang="en-US" altLang="zh-CN" sz="2800">
                <a:solidFill>
                  <a:srgbClr val="800000"/>
                </a:solidFill>
                <a:latin typeface="黑体" panose="02010609060101010101" pitchFamily="49" charset="-122"/>
                <a:ea typeface="黑体" panose="02010609060101010101" pitchFamily="49" charset="-122"/>
              </a:rPr>
              <a:t>3.2 </a:t>
            </a:r>
            <a:r>
              <a:rPr lang="zh-CN" altLang="en-US" sz="2800">
                <a:solidFill>
                  <a:srgbClr val="800000"/>
                </a:solidFill>
                <a:latin typeface="黑体" panose="02010609060101010101" pitchFamily="49" charset="-122"/>
                <a:ea typeface="黑体" panose="02010609060101010101" pitchFamily="49" charset="-122"/>
              </a:rPr>
              <a:t>特别说明</a:t>
            </a:r>
            <a:endParaRPr lang="zh-CN" altLang="en-US" sz="2800">
              <a:solidFill>
                <a:srgbClr val="800000"/>
              </a:solidFill>
            </a:endParaRPr>
          </a:p>
        </p:txBody>
      </p:sp>
      <p:sp>
        <p:nvSpPr>
          <p:cNvPr id="37903" name="AutoShape 48">
            <a:extLst>
              <a:ext uri="{FF2B5EF4-FFF2-40B4-BE49-F238E27FC236}">
                <a16:creationId xmlns:a16="http://schemas.microsoft.com/office/drawing/2014/main" id="{A691C986-BAE8-AA86-CFF4-EEB7E8CBD7C7}"/>
              </a:ext>
            </a:extLst>
          </p:cNvPr>
          <p:cNvSpPr>
            <a:spLocks noChangeArrowheads="1"/>
          </p:cNvSpPr>
          <p:nvPr/>
        </p:nvSpPr>
        <p:spPr bwMode="auto">
          <a:xfrm>
            <a:off x="8528050" y="4175125"/>
            <a:ext cx="241300" cy="180975"/>
          </a:xfrm>
          <a:prstGeom prst="actionButtonForwardNex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80000"/>
              </a:lnSpc>
              <a:spcBef>
                <a:spcPct val="20000"/>
              </a:spcBef>
            </a:pPr>
            <a:endParaRPr lang="zh-CN" altLang="en-US"/>
          </a:p>
        </p:txBody>
      </p:sp>
      <p:grpSp>
        <p:nvGrpSpPr>
          <p:cNvPr id="37904" name="Group 53">
            <a:extLst>
              <a:ext uri="{FF2B5EF4-FFF2-40B4-BE49-F238E27FC236}">
                <a16:creationId xmlns:a16="http://schemas.microsoft.com/office/drawing/2014/main" id="{1D855C58-0442-CD16-9A2B-E6FA95B86332}"/>
              </a:ext>
            </a:extLst>
          </p:cNvPr>
          <p:cNvGrpSpPr>
            <a:grpSpLocks/>
          </p:cNvGrpSpPr>
          <p:nvPr/>
        </p:nvGrpSpPr>
        <p:grpSpPr bwMode="auto">
          <a:xfrm>
            <a:off x="2789238" y="1649413"/>
            <a:ext cx="1381125" cy="4002087"/>
            <a:chOff x="1722" y="1402"/>
            <a:chExt cx="870" cy="2521"/>
          </a:xfrm>
        </p:grpSpPr>
        <p:sp>
          <p:nvSpPr>
            <p:cNvPr id="37905" name="Line 51">
              <a:extLst>
                <a:ext uri="{FF2B5EF4-FFF2-40B4-BE49-F238E27FC236}">
                  <a16:creationId xmlns:a16="http://schemas.microsoft.com/office/drawing/2014/main" id="{AF35FD6D-6550-215C-7EED-7CDE59981AB3}"/>
                </a:ext>
              </a:extLst>
            </p:cNvPr>
            <p:cNvSpPr>
              <a:spLocks noChangeShapeType="1"/>
            </p:cNvSpPr>
            <p:nvPr/>
          </p:nvSpPr>
          <p:spPr bwMode="auto">
            <a:xfrm>
              <a:off x="1810" y="1402"/>
              <a:ext cx="782" cy="679"/>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52">
              <a:extLst>
                <a:ext uri="{FF2B5EF4-FFF2-40B4-BE49-F238E27FC236}">
                  <a16:creationId xmlns:a16="http://schemas.microsoft.com/office/drawing/2014/main" id="{8C55A498-00E5-2644-627A-41E7404F359E}"/>
                </a:ext>
              </a:extLst>
            </p:cNvPr>
            <p:cNvSpPr>
              <a:spLocks noChangeShapeType="1"/>
            </p:cNvSpPr>
            <p:nvPr/>
          </p:nvSpPr>
          <p:spPr bwMode="auto">
            <a:xfrm flipV="1">
              <a:off x="1722" y="2092"/>
              <a:ext cx="870" cy="1831"/>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07" name="Group 80">
            <a:extLst>
              <a:ext uri="{FF2B5EF4-FFF2-40B4-BE49-F238E27FC236}">
                <a16:creationId xmlns:a16="http://schemas.microsoft.com/office/drawing/2014/main" id="{C116D0E6-75F8-7530-25ED-98C0F8BEC4ED}"/>
              </a:ext>
            </a:extLst>
          </p:cNvPr>
          <p:cNvGrpSpPr>
            <a:grpSpLocks/>
          </p:cNvGrpSpPr>
          <p:nvPr/>
        </p:nvGrpSpPr>
        <p:grpSpPr bwMode="auto">
          <a:xfrm>
            <a:off x="2108200" y="1779588"/>
            <a:ext cx="2093913" cy="3486150"/>
            <a:chOff x="1293" y="1484"/>
            <a:chExt cx="1319" cy="2196"/>
          </a:xfrm>
        </p:grpSpPr>
        <p:sp>
          <p:nvSpPr>
            <p:cNvPr id="37908" name="Line 56">
              <a:extLst>
                <a:ext uri="{FF2B5EF4-FFF2-40B4-BE49-F238E27FC236}">
                  <a16:creationId xmlns:a16="http://schemas.microsoft.com/office/drawing/2014/main" id="{E373DDE2-36F1-E916-80B7-F2DB1AD14C5B}"/>
                </a:ext>
              </a:extLst>
            </p:cNvPr>
            <p:cNvSpPr>
              <a:spLocks noChangeShapeType="1"/>
            </p:cNvSpPr>
            <p:nvPr/>
          </p:nvSpPr>
          <p:spPr bwMode="auto">
            <a:xfrm>
              <a:off x="1707" y="1484"/>
              <a:ext cx="901" cy="707"/>
            </a:xfrm>
            <a:prstGeom prst="line">
              <a:avLst/>
            </a:prstGeom>
            <a:noFill/>
            <a:ln w="9525">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9" name="Line 57">
              <a:extLst>
                <a:ext uri="{FF2B5EF4-FFF2-40B4-BE49-F238E27FC236}">
                  <a16:creationId xmlns:a16="http://schemas.microsoft.com/office/drawing/2014/main" id="{AC77966F-6473-A12F-2E1C-ADDEF2CD2CAC}"/>
                </a:ext>
              </a:extLst>
            </p:cNvPr>
            <p:cNvSpPr>
              <a:spLocks noChangeShapeType="1"/>
            </p:cNvSpPr>
            <p:nvPr/>
          </p:nvSpPr>
          <p:spPr bwMode="auto">
            <a:xfrm flipV="1">
              <a:off x="1293" y="2196"/>
              <a:ext cx="1319" cy="1484"/>
            </a:xfrm>
            <a:prstGeom prst="line">
              <a:avLst/>
            </a:prstGeom>
            <a:noFill/>
            <a:ln w="9525">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10" name="Group 70">
            <a:extLst>
              <a:ext uri="{FF2B5EF4-FFF2-40B4-BE49-F238E27FC236}">
                <a16:creationId xmlns:a16="http://schemas.microsoft.com/office/drawing/2014/main" id="{222EAAC9-794B-46C6-2D4F-36E0217574FF}"/>
              </a:ext>
            </a:extLst>
          </p:cNvPr>
          <p:cNvGrpSpPr>
            <a:grpSpLocks/>
          </p:cNvGrpSpPr>
          <p:nvPr/>
        </p:nvGrpSpPr>
        <p:grpSpPr bwMode="auto">
          <a:xfrm>
            <a:off x="2790825" y="1993900"/>
            <a:ext cx="1387475" cy="2943225"/>
            <a:chOff x="1723" y="1619"/>
            <a:chExt cx="874" cy="1854"/>
          </a:xfrm>
        </p:grpSpPr>
        <p:sp>
          <p:nvSpPr>
            <p:cNvPr id="37911" name="Line 66">
              <a:extLst>
                <a:ext uri="{FF2B5EF4-FFF2-40B4-BE49-F238E27FC236}">
                  <a16:creationId xmlns:a16="http://schemas.microsoft.com/office/drawing/2014/main" id="{36FFE072-E2CE-4714-1723-D33DF7FC3FFF}"/>
                </a:ext>
              </a:extLst>
            </p:cNvPr>
            <p:cNvSpPr>
              <a:spLocks noChangeShapeType="1"/>
            </p:cNvSpPr>
            <p:nvPr/>
          </p:nvSpPr>
          <p:spPr bwMode="auto">
            <a:xfrm>
              <a:off x="1723" y="1619"/>
              <a:ext cx="874" cy="695"/>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2" name="Line 67">
              <a:extLst>
                <a:ext uri="{FF2B5EF4-FFF2-40B4-BE49-F238E27FC236}">
                  <a16:creationId xmlns:a16="http://schemas.microsoft.com/office/drawing/2014/main" id="{E37DF20E-8555-7DEB-22EC-EBF8C7559A48}"/>
                </a:ext>
              </a:extLst>
            </p:cNvPr>
            <p:cNvSpPr>
              <a:spLocks noChangeShapeType="1"/>
            </p:cNvSpPr>
            <p:nvPr/>
          </p:nvSpPr>
          <p:spPr bwMode="auto">
            <a:xfrm flipV="1">
              <a:off x="2169" y="2314"/>
              <a:ext cx="428" cy="995"/>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3" name="Line 68">
              <a:extLst>
                <a:ext uri="{FF2B5EF4-FFF2-40B4-BE49-F238E27FC236}">
                  <a16:creationId xmlns:a16="http://schemas.microsoft.com/office/drawing/2014/main" id="{7012ACBD-CF5B-2E95-5E91-5062BFCF71A2}"/>
                </a:ext>
              </a:extLst>
            </p:cNvPr>
            <p:cNvSpPr>
              <a:spLocks noChangeShapeType="1"/>
            </p:cNvSpPr>
            <p:nvPr/>
          </p:nvSpPr>
          <p:spPr bwMode="auto">
            <a:xfrm flipV="1">
              <a:off x="2114" y="3010"/>
              <a:ext cx="179" cy="163"/>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4" name="Line 69">
              <a:extLst>
                <a:ext uri="{FF2B5EF4-FFF2-40B4-BE49-F238E27FC236}">
                  <a16:creationId xmlns:a16="http://schemas.microsoft.com/office/drawing/2014/main" id="{D976FB1B-8FC4-8697-0A21-1C4135239E03}"/>
                </a:ext>
              </a:extLst>
            </p:cNvPr>
            <p:cNvSpPr>
              <a:spLocks noChangeShapeType="1"/>
            </p:cNvSpPr>
            <p:nvPr/>
          </p:nvSpPr>
          <p:spPr bwMode="auto">
            <a:xfrm>
              <a:off x="2298" y="3005"/>
              <a:ext cx="174" cy="468"/>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15" name="Group 81">
            <a:extLst>
              <a:ext uri="{FF2B5EF4-FFF2-40B4-BE49-F238E27FC236}">
                <a16:creationId xmlns:a16="http://schemas.microsoft.com/office/drawing/2014/main" id="{35A22E3E-7335-EF49-86B8-7A4AAB6338EA}"/>
              </a:ext>
            </a:extLst>
          </p:cNvPr>
          <p:cNvGrpSpPr>
            <a:grpSpLocks/>
          </p:cNvGrpSpPr>
          <p:nvPr/>
        </p:nvGrpSpPr>
        <p:grpSpPr bwMode="auto">
          <a:xfrm>
            <a:off x="2178050" y="2408238"/>
            <a:ext cx="2016125" cy="3019425"/>
            <a:chOff x="1337" y="1880"/>
            <a:chExt cx="1270" cy="1902"/>
          </a:xfrm>
        </p:grpSpPr>
        <p:sp>
          <p:nvSpPr>
            <p:cNvPr id="37916" name="Line 71">
              <a:extLst>
                <a:ext uri="{FF2B5EF4-FFF2-40B4-BE49-F238E27FC236}">
                  <a16:creationId xmlns:a16="http://schemas.microsoft.com/office/drawing/2014/main" id="{BFB22DD8-14EA-A35C-9EA9-11AFF62B98B7}"/>
                </a:ext>
              </a:extLst>
            </p:cNvPr>
            <p:cNvSpPr>
              <a:spLocks noChangeShapeType="1"/>
            </p:cNvSpPr>
            <p:nvPr/>
          </p:nvSpPr>
          <p:spPr bwMode="auto">
            <a:xfrm>
              <a:off x="1695" y="1880"/>
              <a:ext cx="912" cy="691"/>
            </a:xfrm>
            <a:prstGeom prst="line">
              <a:avLst/>
            </a:prstGeom>
            <a:noFill/>
            <a:ln w="38100">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2">
              <a:extLst>
                <a:ext uri="{FF2B5EF4-FFF2-40B4-BE49-F238E27FC236}">
                  <a16:creationId xmlns:a16="http://schemas.microsoft.com/office/drawing/2014/main" id="{BFFEC607-EFE8-BE26-8A0A-75F9804FFEDE}"/>
                </a:ext>
              </a:extLst>
            </p:cNvPr>
            <p:cNvSpPr>
              <a:spLocks noChangeShapeType="1"/>
            </p:cNvSpPr>
            <p:nvPr/>
          </p:nvSpPr>
          <p:spPr bwMode="auto">
            <a:xfrm flipV="1">
              <a:off x="1337" y="2570"/>
              <a:ext cx="1266" cy="1212"/>
            </a:xfrm>
            <a:prstGeom prst="line">
              <a:avLst/>
            </a:prstGeom>
            <a:noFill/>
            <a:ln w="38100">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18" name="Rectangle 85">
            <a:extLst>
              <a:ext uri="{FF2B5EF4-FFF2-40B4-BE49-F238E27FC236}">
                <a16:creationId xmlns:a16="http://schemas.microsoft.com/office/drawing/2014/main" id="{ACE5A0F6-79CE-5DFE-E792-46FE7704AFEC}"/>
              </a:ext>
            </a:extLst>
          </p:cNvPr>
          <p:cNvSpPr>
            <a:spLocks noChangeArrowheads="1"/>
          </p:cNvSpPr>
          <p:nvPr/>
        </p:nvSpPr>
        <p:spPr bwMode="auto">
          <a:xfrm>
            <a:off x="304800" y="735013"/>
            <a:ext cx="2495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latin typeface="宋体" panose="02010600030101010101" pitchFamily="2" charset="-122"/>
              </a:rPr>
              <a:t>由实体集转换得到的关系模式</a:t>
            </a:r>
          </a:p>
        </p:txBody>
      </p:sp>
      <p:sp>
        <p:nvSpPr>
          <p:cNvPr id="37919" name="Rectangle 86">
            <a:extLst>
              <a:ext uri="{FF2B5EF4-FFF2-40B4-BE49-F238E27FC236}">
                <a16:creationId xmlns:a16="http://schemas.microsoft.com/office/drawing/2014/main" id="{0B4386D9-25BB-6F8F-CC4C-CBCBF942A136}"/>
              </a:ext>
            </a:extLst>
          </p:cNvPr>
          <p:cNvSpPr>
            <a:spLocks noChangeArrowheads="1"/>
          </p:cNvSpPr>
          <p:nvPr/>
        </p:nvSpPr>
        <p:spPr bwMode="auto">
          <a:xfrm>
            <a:off x="276225" y="5840413"/>
            <a:ext cx="2495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latin typeface="宋体" panose="02010600030101010101" pitchFamily="2" charset="-122"/>
              </a:rPr>
              <a:t>由联系集转换得到的关系模式</a:t>
            </a:r>
          </a:p>
        </p:txBody>
      </p:sp>
      <p:sp>
        <p:nvSpPr>
          <p:cNvPr id="37920" name="Rectangle 89">
            <a:extLst>
              <a:ext uri="{FF2B5EF4-FFF2-40B4-BE49-F238E27FC236}">
                <a16:creationId xmlns:a16="http://schemas.microsoft.com/office/drawing/2014/main" id="{D3DC8046-DE23-043C-636E-505EBE76FD00}"/>
              </a:ext>
            </a:extLst>
          </p:cNvPr>
          <p:cNvSpPr>
            <a:spLocks noChangeArrowheads="1"/>
          </p:cNvSpPr>
          <p:nvPr/>
        </p:nvSpPr>
        <p:spPr bwMode="auto">
          <a:xfrm>
            <a:off x="4181475" y="1911350"/>
            <a:ext cx="18129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latin typeface="宋体" panose="02010600030101010101" pitchFamily="2" charset="-122"/>
              </a:rPr>
              <a:t>合并得到的关系模式</a:t>
            </a:r>
            <a:endParaRPr lang="en-US" altLang="zh-CN" sz="1200"/>
          </a:p>
        </p:txBody>
      </p:sp>
      <p:grpSp>
        <p:nvGrpSpPr>
          <p:cNvPr id="37921" name="Group 120">
            <a:extLst>
              <a:ext uri="{FF2B5EF4-FFF2-40B4-BE49-F238E27FC236}">
                <a16:creationId xmlns:a16="http://schemas.microsoft.com/office/drawing/2014/main" id="{713AB0DF-2A30-5B9E-9839-8ED889944E83}"/>
              </a:ext>
            </a:extLst>
          </p:cNvPr>
          <p:cNvGrpSpPr>
            <a:grpSpLocks/>
          </p:cNvGrpSpPr>
          <p:nvPr/>
        </p:nvGrpSpPr>
        <p:grpSpPr bwMode="auto">
          <a:xfrm>
            <a:off x="5386388" y="2824163"/>
            <a:ext cx="3516312" cy="750887"/>
            <a:chOff x="3393" y="2142"/>
            <a:chExt cx="2215" cy="473"/>
          </a:xfrm>
        </p:grpSpPr>
        <p:sp>
          <p:nvSpPr>
            <p:cNvPr id="37922" name="Line 55">
              <a:extLst>
                <a:ext uri="{FF2B5EF4-FFF2-40B4-BE49-F238E27FC236}">
                  <a16:creationId xmlns:a16="http://schemas.microsoft.com/office/drawing/2014/main" id="{7B4A95A4-7348-D0F0-F6C7-997F99CB5E1B}"/>
                </a:ext>
              </a:extLst>
            </p:cNvPr>
            <p:cNvSpPr>
              <a:spLocks noChangeShapeType="1"/>
            </p:cNvSpPr>
            <p:nvPr/>
          </p:nvSpPr>
          <p:spPr bwMode="auto">
            <a:xfrm>
              <a:off x="4290" y="2353"/>
              <a:ext cx="820" cy="7"/>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64">
              <a:extLst>
                <a:ext uri="{FF2B5EF4-FFF2-40B4-BE49-F238E27FC236}">
                  <a16:creationId xmlns:a16="http://schemas.microsoft.com/office/drawing/2014/main" id="{5E9AE1EF-8DA6-1C66-E980-ED77B64D03A0}"/>
                </a:ext>
              </a:extLst>
            </p:cNvPr>
            <p:cNvSpPr>
              <a:spLocks noChangeShapeType="1"/>
            </p:cNvSpPr>
            <p:nvPr/>
          </p:nvSpPr>
          <p:spPr bwMode="auto">
            <a:xfrm>
              <a:off x="3497" y="2245"/>
              <a:ext cx="39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3">
              <a:extLst>
                <a:ext uri="{FF2B5EF4-FFF2-40B4-BE49-F238E27FC236}">
                  <a16:creationId xmlns:a16="http://schemas.microsoft.com/office/drawing/2014/main" id="{3E19112C-605D-567E-B174-06AE6FC7A0BF}"/>
                </a:ext>
              </a:extLst>
            </p:cNvPr>
            <p:cNvSpPr>
              <a:spLocks noChangeShapeType="1"/>
            </p:cNvSpPr>
            <p:nvPr/>
          </p:nvSpPr>
          <p:spPr bwMode="auto">
            <a:xfrm>
              <a:off x="3393" y="2615"/>
              <a:ext cx="39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93">
              <a:extLst>
                <a:ext uri="{FF2B5EF4-FFF2-40B4-BE49-F238E27FC236}">
                  <a16:creationId xmlns:a16="http://schemas.microsoft.com/office/drawing/2014/main" id="{4AFE0E00-3ECC-A231-98BE-0CF9C6C1C63E}"/>
                </a:ext>
              </a:extLst>
            </p:cNvPr>
            <p:cNvSpPr>
              <a:spLocks noChangeShapeType="1"/>
            </p:cNvSpPr>
            <p:nvPr/>
          </p:nvSpPr>
          <p:spPr bwMode="auto">
            <a:xfrm>
              <a:off x="5212" y="2358"/>
              <a:ext cx="39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94">
              <a:extLst>
                <a:ext uri="{FF2B5EF4-FFF2-40B4-BE49-F238E27FC236}">
                  <a16:creationId xmlns:a16="http://schemas.microsoft.com/office/drawing/2014/main" id="{90425BA4-6224-FC6D-2CB5-BDF3A6902311}"/>
                </a:ext>
              </a:extLst>
            </p:cNvPr>
            <p:cNvSpPr>
              <a:spLocks noChangeShapeType="1"/>
            </p:cNvSpPr>
            <p:nvPr/>
          </p:nvSpPr>
          <p:spPr bwMode="auto">
            <a:xfrm>
              <a:off x="3518" y="2142"/>
              <a:ext cx="39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27" name="Rectangle 98">
            <a:extLst>
              <a:ext uri="{FF2B5EF4-FFF2-40B4-BE49-F238E27FC236}">
                <a16:creationId xmlns:a16="http://schemas.microsoft.com/office/drawing/2014/main" id="{A6D6647D-A575-09BF-97A7-6EEA199E346F}"/>
              </a:ext>
            </a:extLst>
          </p:cNvPr>
          <p:cNvSpPr>
            <a:spLocks noChangeArrowheads="1"/>
          </p:cNvSpPr>
          <p:nvPr/>
        </p:nvSpPr>
        <p:spPr bwMode="auto">
          <a:xfrm>
            <a:off x="-68263" y="3790950"/>
            <a:ext cx="476251"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sp>
        <p:nvSpPr>
          <p:cNvPr id="37928" name="Rectangle 99">
            <a:extLst>
              <a:ext uri="{FF2B5EF4-FFF2-40B4-BE49-F238E27FC236}">
                <a16:creationId xmlns:a16="http://schemas.microsoft.com/office/drawing/2014/main" id="{18B3BBBE-0B5F-2088-E310-FAD66C083ED7}"/>
              </a:ext>
            </a:extLst>
          </p:cNvPr>
          <p:cNvSpPr>
            <a:spLocks noChangeArrowheads="1"/>
          </p:cNvSpPr>
          <p:nvPr/>
        </p:nvSpPr>
        <p:spPr bwMode="auto">
          <a:xfrm>
            <a:off x="-65088" y="4051300"/>
            <a:ext cx="438151"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BD0D09"/>
                </a:solidFill>
                <a:latin typeface="Times New Roman" panose="02020603050405020304" pitchFamily="18" charset="0"/>
              </a:rPr>
              <a:t>s_id</a:t>
            </a:r>
          </a:p>
        </p:txBody>
      </p:sp>
      <p:sp>
        <p:nvSpPr>
          <p:cNvPr id="37929" name="Rectangle 105">
            <a:extLst>
              <a:ext uri="{FF2B5EF4-FFF2-40B4-BE49-F238E27FC236}">
                <a16:creationId xmlns:a16="http://schemas.microsoft.com/office/drawing/2014/main" id="{64AA1C7D-B02A-4DF2-6EC3-E6C2600FF659}"/>
              </a:ext>
            </a:extLst>
          </p:cNvPr>
          <p:cNvSpPr>
            <a:spLocks noChangeArrowheads="1"/>
          </p:cNvSpPr>
          <p:nvPr/>
        </p:nvSpPr>
        <p:spPr bwMode="auto">
          <a:xfrm>
            <a:off x="6870700" y="3143250"/>
            <a:ext cx="476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sp>
        <p:nvSpPr>
          <p:cNvPr id="37930" name="Rectangle 108">
            <a:extLst>
              <a:ext uri="{FF2B5EF4-FFF2-40B4-BE49-F238E27FC236}">
                <a16:creationId xmlns:a16="http://schemas.microsoft.com/office/drawing/2014/main" id="{E1062B12-27BA-F56C-B1BC-69D009AC3B1E}"/>
              </a:ext>
            </a:extLst>
          </p:cNvPr>
          <p:cNvSpPr>
            <a:spLocks noChangeArrowheads="1"/>
          </p:cNvSpPr>
          <p:nvPr/>
        </p:nvSpPr>
        <p:spPr bwMode="auto">
          <a:xfrm>
            <a:off x="1044575" y="3302000"/>
            <a:ext cx="20828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0000FF"/>
                </a:solidFill>
              </a:rPr>
              <a:t>注：</a:t>
            </a:r>
            <a:r>
              <a:rPr lang="en-US" altLang="zh-CN" sz="1000">
                <a:solidFill>
                  <a:srgbClr val="0000FF"/>
                </a:solidFill>
              </a:rPr>
              <a:t>Teaches</a:t>
            </a:r>
            <a:r>
              <a:rPr lang="zh-CN" altLang="en-US" sz="1000">
                <a:solidFill>
                  <a:srgbClr val="0000FF"/>
                </a:solidFill>
              </a:rPr>
              <a:t>和</a:t>
            </a:r>
            <a:r>
              <a:rPr lang="en-US" altLang="zh-CN" sz="1000">
                <a:solidFill>
                  <a:srgbClr val="0000FF"/>
                </a:solidFill>
              </a:rPr>
              <a:t>takes</a:t>
            </a:r>
            <a:r>
              <a:rPr lang="zh-CN" altLang="en-US" sz="1000">
                <a:solidFill>
                  <a:srgbClr val="0000FF"/>
                </a:solidFill>
              </a:rPr>
              <a:t>不能合并！</a:t>
            </a:r>
          </a:p>
        </p:txBody>
      </p:sp>
      <p:sp>
        <p:nvSpPr>
          <p:cNvPr id="37931" name="Rectangle 111">
            <a:extLst>
              <a:ext uri="{FF2B5EF4-FFF2-40B4-BE49-F238E27FC236}">
                <a16:creationId xmlns:a16="http://schemas.microsoft.com/office/drawing/2014/main" id="{B9B63819-2729-5D75-F0D8-01C5987D9639}"/>
              </a:ext>
            </a:extLst>
          </p:cNvPr>
          <p:cNvSpPr>
            <a:spLocks noChangeArrowheads="1"/>
          </p:cNvSpPr>
          <p:nvPr/>
        </p:nvSpPr>
        <p:spPr bwMode="auto">
          <a:xfrm>
            <a:off x="6573838" y="3338513"/>
            <a:ext cx="4953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800000"/>
                </a:solidFill>
                <a:latin typeface="Times New Roman" panose="02020603050405020304" pitchFamily="18" charset="0"/>
              </a:rPr>
              <a:t>s_id</a:t>
            </a:r>
          </a:p>
        </p:txBody>
      </p:sp>
      <p:sp>
        <p:nvSpPr>
          <p:cNvPr id="37932" name="Rectangle 112">
            <a:extLst>
              <a:ext uri="{FF2B5EF4-FFF2-40B4-BE49-F238E27FC236}">
                <a16:creationId xmlns:a16="http://schemas.microsoft.com/office/drawing/2014/main" id="{83DEA044-F435-DD9C-4912-8FC49E50B8AF}"/>
              </a:ext>
            </a:extLst>
          </p:cNvPr>
          <p:cNvSpPr>
            <a:spLocks noChangeArrowheads="1"/>
          </p:cNvSpPr>
          <p:nvPr/>
        </p:nvSpPr>
        <p:spPr bwMode="auto">
          <a:xfrm>
            <a:off x="6696075" y="2762250"/>
            <a:ext cx="476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grpSp>
        <p:nvGrpSpPr>
          <p:cNvPr id="37933" name="Group 139">
            <a:extLst>
              <a:ext uri="{FF2B5EF4-FFF2-40B4-BE49-F238E27FC236}">
                <a16:creationId xmlns:a16="http://schemas.microsoft.com/office/drawing/2014/main" id="{80F47CDC-1767-A88A-C88E-ECD7D79E1975}"/>
              </a:ext>
            </a:extLst>
          </p:cNvPr>
          <p:cNvGrpSpPr>
            <a:grpSpLocks/>
          </p:cNvGrpSpPr>
          <p:nvPr/>
        </p:nvGrpSpPr>
        <p:grpSpPr bwMode="auto">
          <a:xfrm>
            <a:off x="5453063" y="3559175"/>
            <a:ext cx="3586162" cy="496888"/>
            <a:chOff x="3435" y="2430"/>
            <a:chExt cx="2259" cy="313"/>
          </a:xfrm>
        </p:grpSpPr>
        <p:sp>
          <p:nvSpPr>
            <p:cNvPr id="37934" name="Line 113">
              <a:extLst>
                <a:ext uri="{FF2B5EF4-FFF2-40B4-BE49-F238E27FC236}">
                  <a16:creationId xmlns:a16="http://schemas.microsoft.com/office/drawing/2014/main" id="{ABFD218F-62ED-3EA4-D958-9E770210E73A}"/>
                </a:ext>
              </a:extLst>
            </p:cNvPr>
            <p:cNvSpPr>
              <a:spLocks noChangeShapeType="1"/>
            </p:cNvSpPr>
            <p:nvPr/>
          </p:nvSpPr>
          <p:spPr bwMode="auto">
            <a:xfrm flipV="1">
              <a:off x="3435" y="2607"/>
              <a:ext cx="1236" cy="2"/>
            </a:xfrm>
            <a:prstGeom prst="line">
              <a:avLst/>
            </a:prstGeom>
            <a:noFill/>
            <a:ln w="9525">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5" name="Line 114">
              <a:extLst>
                <a:ext uri="{FF2B5EF4-FFF2-40B4-BE49-F238E27FC236}">
                  <a16:creationId xmlns:a16="http://schemas.microsoft.com/office/drawing/2014/main" id="{70EA1E1A-571A-FF3F-7803-2AAD9BF5C36E}"/>
                </a:ext>
              </a:extLst>
            </p:cNvPr>
            <p:cNvSpPr>
              <a:spLocks noChangeShapeType="1"/>
            </p:cNvSpPr>
            <p:nvPr/>
          </p:nvSpPr>
          <p:spPr bwMode="auto">
            <a:xfrm>
              <a:off x="4197" y="2430"/>
              <a:ext cx="454" cy="178"/>
            </a:xfrm>
            <a:prstGeom prst="line">
              <a:avLst/>
            </a:prstGeom>
            <a:noFill/>
            <a:ln w="9525">
              <a:solidFill>
                <a:srgbClr val="428E5B"/>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6" name="Rectangle 115">
              <a:extLst>
                <a:ext uri="{FF2B5EF4-FFF2-40B4-BE49-F238E27FC236}">
                  <a16:creationId xmlns:a16="http://schemas.microsoft.com/office/drawing/2014/main" id="{6743AB54-22F1-A84F-44EF-4481208C9D8F}"/>
                </a:ext>
              </a:extLst>
            </p:cNvPr>
            <p:cNvSpPr>
              <a:spLocks noChangeArrowheads="1"/>
            </p:cNvSpPr>
            <p:nvPr/>
          </p:nvSpPr>
          <p:spPr bwMode="auto">
            <a:xfrm>
              <a:off x="4600" y="2556"/>
              <a:ext cx="109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a:solidFill>
                    <a:srgbClr val="008000"/>
                  </a:solidFill>
                  <a:latin typeface="宋体" panose="02010600030101010101" pitchFamily="2" charset="-122"/>
                </a:rPr>
                <a:t>注</a:t>
              </a:r>
              <a:r>
                <a:rPr lang="en-US" altLang="zh-CN">
                  <a:solidFill>
                    <a:srgbClr val="008000"/>
                  </a:solidFill>
                  <a:latin typeface="宋体" panose="02010600030101010101" pitchFamily="2" charset="-122"/>
                </a:rPr>
                <a:t>:</a:t>
              </a:r>
              <a:r>
                <a:rPr lang="zh-CN" altLang="en-US">
                  <a:solidFill>
                    <a:srgbClr val="008000"/>
                  </a:solidFill>
                  <a:latin typeface="宋体" panose="02010600030101010101" pitchFamily="2" charset="-122"/>
                </a:rPr>
                <a:t>二者还可合并</a:t>
              </a:r>
            </a:p>
          </p:txBody>
        </p:sp>
      </p:grpSp>
      <p:sp>
        <p:nvSpPr>
          <p:cNvPr id="37937" name="Rectangle 119">
            <a:extLst>
              <a:ext uri="{FF2B5EF4-FFF2-40B4-BE49-F238E27FC236}">
                <a16:creationId xmlns:a16="http://schemas.microsoft.com/office/drawing/2014/main" id="{F72BA829-F414-1F80-3E58-91CD5ABB160B}"/>
              </a:ext>
            </a:extLst>
          </p:cNvPr>
          <p:cNvSpPr>
            <a:spLocks noChangeArrowheads="1"/>
          </p:cNvSpPr>
          <p:nvPr/>
        </p:nvSpPr>
        <p:spPr bwMode="auto">
          <a:xfrm>
            <a:off x="5338763" y="3767138"/>
            <a:ext cx="312737"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000">
                <a:solidFill>
                  <a:srgbClr val="800000"/>
                </a:solidFill>
              </a:rPr>
              <a:t>◆</a:t>
            </a:r>
          </a:p>
        </p:txBody>
      </p:sp>
      <p:sp>
        <p:nvSpPr>
          <p:cNvPr id="37938" name="Rectangle 112">
            <a:extLst>
              <a:ext uri="{FF2B5EF4-FFF2-40B4-BE49-F238E27FC236}">
                <a16:creationId xmlns:a16="http://schemas.microsoft.com/office/drawing/2014/main" id="{5125261A-7F1A-B957-BBDF-9A9D909FA469}"/>
              </a:ext>
            </a:extLst>
          </p:cNvPr>
          <p:cNvSpPr>
            <a:spLocks noChangeArrowheads="1"/>
          </p:cNvSpPr>
          <p:nvPr/>
        </p:nvSpPr>
        <p:spPr bwMode="auto">
          <a:xfrm>
            <a:off x="2081213" y="5124450"/>
            <a:ext cx="4778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sp>
        <p:nvSpPr>
          <p:cNvPr id="37939" name="Rectangle 106">
            <a:extLst>
              <a:ext uri="{FF2B5EF4-FFF2-40B4-BE49-F238E27FC236}">
                <a16:creationId xmlns:a16="http://schemas.microsoft.com/office/drawing/2014/main" id="{C676019A-020A-34C2-BABC-2AD49058F0E5}"/>
              </a:ext>
            </a:extLst>
          </p:cNvPr>
          <p:cNvSpPr>
            <a:spLocks noChangeArrowheads="1"/>
          </p:cNvSpPr>
          <p:nvPr/>
        </p:nvSpPr>
        <p:spPr bwMode="auto">
          <a:xfrm>
            <a:off x="2166938" y="5345113"/>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BD0D09"/>
                </a:solidFill>
                <a:latin typeface="Times New Roman" panose="02020603050405020304" pitchFamily="18" charset="0"/>
              </a:rPr>
              <a:t>s_id</a:t>
            </a:r>
          </a:p>
        </p:txBody>
      </p:sp>
      <p:sp>
        <p:nvSpPr>
          <p:cNvPr id="37940" name="Rectangle 112">
            <a:extLst>
              <a:ext uri="{FF2B5EF4-FFF2-40B4-BE49-F238E27FC236}">
                <a16:creationId xmlns:a16="http://schemas.microsoft.com/office/drawing/2014/main" id="{2839EFDB-E805-E81A-CB4D-83AF8C8755FF}"/>
              </a:ext>
            </a:extLst>
          </p:cNvPr>
          <p:cNvSpPr>
            <a:spLocks noChangeArrowheads="1"/>
          </p:cNvSpPr>
          <p:nvPr/>
        </p:nvSpPr>
        <p:spPr bwMode="auto">
          <a:xfrm>
            <a:off x="2720975" y="1671638"/>
            <a:ext cx="4762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0000FF"/>
                </a:solidFill>
                <a:latin typeface="Times New Roman" panose="02020603050405020304" pitchFamily="18" charset="0"/>
              </a:rPr>
              <a:t>i_id</a:t>
            </a:r>
          </a:p>
        </p:txBody>
      </p:sp>
      <p:sp>
        <p:nvSpPr>
          <p:cNvPr id="37941" name="Rectangle 106">
            <a:extLst>
              <a:ext uri="{FF2B5EF4-FFF2-40B4-BE49-F238E27FC236}">
                <a16:creationId xmlns:a16="http://schemas.microsoft.com/office/drawing/2014/main" id="{072FF7F6-396F-10DE-76B3-45F364C3987F}"/>
              </a:ext>
            </a:extLst>
          </p:cNvPr>
          <p:cNvSpPr>
            <a:spLocks noChangeArrowheads="1"/>
          </p:cNvSpPr>
          <p:nvPr/>
        </p:nvSpPr>
        <p:spPr bwMode="auto">
          <a:xfrm>
            <a:off x="2695575" y="2236788"/>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BD0D09"/>
                </a:solidFill>
                <a:latin typeface="Times New Roman" panose="02020603050405020304" pitchFamily="18" charset="0"/>
              </a:rPr>
              <a:t>s_id</a:t>
            </a:r>
          </a:p>
        </p:txBody>
      </p:sp>
      <p:sp>
        <p:nvSpPr>
          <p:cNvPr id="37942" name="Rectangle 106">
            <a:extLst>
              <a:ext uri="{FF2B5EF4-FFF2-40B4-BE49-F238E27FC236}">
                <a16:creationId xmlns:a16="http://schemas.microsoft.com/office/drawing/2014/main" id="{1B1EDC8F-4C04-37E5-75DA-0ECA9A96A65A}"/>
              </a:ext>
            </a:extLst>
          </p:cNvPr>
          <p:cNvSpPr>
            <a:spLocks noChangeArrowheads="1"/>
          </p:cNvSpPr>
          <p:nvPr/>
        </p:nvSpPr>
        <p:spPr bwMode="auto">
          <a:xfrm>
            <a:off x="7172325" y="3514725"/>
            <a:ext cx="438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200" i="1">
                <a:solidFill>
                  <a:srgbClr val="BD0D09"/>
                </a:solidFill>
                <a:latin typeface="Times New Roman" panose="02020603050405020304" pitchFamily="18" charset="0"/>
              </a:rPr>
              <a:t>s_id</a:t>
            </a:r>
          </a:p>
        </p:txBody>
      </p:sp>
      <p:sp>
        <p:nvSpPr>
          <p:cNvPr id="37943" name="Rectangle 2">
            <a:extLst>
              <a:ext uri="{FF2B5EF4-FFF2-40B4-BE49-F238E27FC236}">
                <a16:creationId xmlns:a16="http://schemas.microsoft.com/office/drawing/2014/main" id="{0D8BB7F5-CA29-745B-5146-42683008263A}"/>
              </a:ext>
            </a:extLst>
          </p:cNvPr>
          <p:cNvSpPr txBox="1">
            <a:spLocks noChangeArrowheads="1"/>
          </p:cNvSpPr>
          <p:nvPr/>
        </p:nvSpPr>
        <p:spPr bwMode="auto">
          <a:xfrm>
            <a:off x="4719638" y="80963"/>
            <a:ext cx="42545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lnSpc>
                <a:spcPct val="80000"/>
              </a:lnSpc>
            </a:pPr>
            <a:r>
              <a:rPr lang="zh-CN" altLang="en-US" sz="2400">
                <a:solidFill>
                  <a:schemeClr val="tx2"/>
                </a:solidFill>
                <a:latin typeface="黑体" panose="02010609060101010101" pitchFamily="49" charset="-122"/>
                <a:ea typeface="黑体" panose="02010609060101010101" pitchFamily="49" charset="-122"/>
              </a:rPr>
              <a:t>三 关系模式合并与约束表示</a:t>
            </a:r>
            <a:endParaRPr lang="en-US" altLang="zh-CN" sz="1800">
              <a:solidFill>
                <a:srgbClr val="000000"/>
              </a:solidFill>
              <a:latin typeface="黑体" panose="02010609060101010101" pitchFamily="49" charset="-122"/>
              <a:ea typeface="黑体" panose="02010609060101010101" pitchFamily="49" charset="-122"/>
            </a:endParaRPr>
          </a:p>
        </p:txBody>
      </p:sp>
      <p:sp>
        <p:nvSpPr>
          <p:cNvPr id="37944" name="Rectangle 91">
            <a:extLst>
              <a:ext uri="{FF2B5EF4-FFF2-40B4-BE49-F238E27FC236}">
                <a16:creationId xmlns:a16="http://schemas.microsoft.com/office/drawing/2014/main" id="{E3DBB837-5335-BEEA-2FDD-36DD60EFF595}"/>
              </a:ext>
            </a:extLst>
          </p:cNvPr>
          <p:cNvSpPr>
            <a:spLocks noChangeArrowheads="1"/>
          </p:cNvSpPr>
          <p:nvPr/>
        </p:nvSpPr>
        <p:spPr bwMode="auto">
          <a:xfrm>
            <a:off x="6302375" y="803275"/>
            <a:ext cx="2713038"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a:solidFill>
                  <a:srgbClr val="800000"/>
                </a:solidFill>
                <a:latin typeface="黑体" panose="02010609060101010101" pitchFamily="49" charset="-122"/>
                <a:ea typeface="黑体" panose="02010609060101010101" pitchFamily="49" charset="-122"/>
              </a:rPr>
              <a:t>1</a:t>
            </a:r>
            <a:r>
              <a:rPr lang="zh-CN" altLang="en-US">
                <a:solidFill>
                  <a:srgbClr val="800000"/>
                </a:solidFill>
                <a:latin typeface="黑体" panose="02010609060101010101" pitchFamily="49" charset="-122"/>
                <a:ea typeface="黑体" panose="02010609060101010101" pitchFamily="49" charset="-122"/>
              </a:rPr>
              <a:t>）从上合并过程可以看出</a:t>
            </a:r>
            <a:r>
              <a:rPr lang="en-US" altLang="zh-CN">
                <a:solidFill>
                  <a:srgbClr val="800000"/>
                </a:solidFill>
                <a:latin typeface="黑体" panose="02010609060101010101" pitchFamily="49" charset="-122"/>
                <a:ea typeface="黑体" panose="02010609060101010101" pitchFamily="49" charset="-122"/>
              </a:rPr>
              <a:t>:</a:t>
            </a:r>
            <a:endParaRPr lang="zh-CN" altLang="en-US">
              <a:solidFill>
                <a:srgbClr val="800000"/>
              </a:solidFill>
              <a:latin typeface="黑体" panose="02010609060101010101" pitchFamily="49" charset="-122"/>
              <a:ea typeface="黑体" panose="02010609060101010101" pitchFamily="49" charset="-122"/>
            </a:endParaRPr>
          </a:p>
          <a:p>
            <a:pPr eaLnBrk="0" hangingPunct="0">
              <a:lnSpc>
                <a:spcPct val="80000"/>
              </a:lnSpc>
              <a:spcBef>
                <a:spcPct val="20000"/>
              </a:spcBef>
            </a:pPr>
            <a:r>
              <a:rPr lang="zh-CN" altLang="en-US" b="0">
                <a:solidFill>
                  <a:srgbClr val="800000"/>
                </a:solidFill>
                <a:latin typeface="宋体" panose="02010600030101010101" pitchFamily="2" charset="-122"/>
              </a:rPr>
              <a:t>一对多</a:t>
            </a:r>
            <a:r>
              <a:rPr lang="zh-CN" altLang="zh-CN" b="0">
                <a:solidFill>
                  <a:srgbClr val="800000"/>
                </a:solidFill>
                <a:latin typeface="宋体" panose="02010600030101010101" pitchFamily="2" charset="-122"/>
              </a:rPr>
              <a:t>（</a:t>
            </a:r>
            <a:r>
              <a:rPr lang="zh-CN" altLang="en-US" b="0">
                <a:solidFill>
                  <a:srgbClr val="800000"/>
                </a:solidFill>
                <a:latin typeface="宋体" panose="02010600030101010101" pitchFamily="2" charset="-122"/>
              </a:rPr>
              <a:t>及一对一）联系都</a:t>
            </a:r>
            <a:endParaRPr lang="en-US" altLang="zh-CN" b="0">
              <a:solidFill>
                <a:srgbClr val="800000"/>
              </a:solidFill>
              <a:latin typeface="宋体" panose="02010600030101010101" pitchFamily="2" charset="-122"/>
            </a:endParaRPr>
          </a:p>
          <a:p>
            <a:pPr eaLnBrk="0" hangingPunct="0">
              <a:lnSpc>
                <a:spcPct val="80000"/>
              </a:lnSpc>
              <a:spcBef>
                <a:spcPct val="20000"/>
              </a:spcBef>
            </a:pPr>
            <a:r>
              <a:rPr lang="zh-CN" altLang="en-US" b="0">
                <a:solidFill>
                  <a:srgbClr val="800000"/>
                </a:solidFill>
                <a:latin typeface="宋体" panose="02010600030101010101" pitchFamily="2" charset="-122"/>
              </a:rPr>
              <a:t>不需要单独增加关系模式</a:t>
            </a:r>
            <a:r>
              <a:rPr lang="zh-CN" altLang="zh-CN" b="0">
                <a:solidFill>
                  <a:srgbClr val="800000"/>
                </a:solidFill>
                <a:latin typeface="宋体" panose="02010600030101010101" pitchFamily="2" charset="-122"/>
              </a:rPr>
              <a:t>，</a:t>
            </a:r>
            <a:endParaRPr lang="en-US" altLang="zh-CN" b="0">
              <a:solidFill>
                <a:srgbClr val="800000"/>
              </a:solidFill>
              <a:latin typeface="宋体" panose="02010600030101010101" pitchFamily="2" charset="-122"/>
            </a:endParaRPr>
          </a:p>
          <a:p>
            <a:pPr eaLnBrk="0" hangingPunct="0">
              <a:lnSpc>
                <a:spcPct val="80000"/>
              </a:lnSpc>
              <a:spcBef>
                <a:spcPct val="20000"/>
              </a:spcBef>
            </a:pPr>
            <a:r>
              <a:rPr lang="zh-CN" altLang="en-US" b="0">
                <a:solidFill>
                  <a:srgbClr val="800000"/>
                </a:solidFill>
                <a:latin typeface="宋体" panose="02010600030101010101" pitchFamily="2" charset="-122"/>
              </a:rPr>
              <a:t>只需要在多方实体集中添加</a:t>
            </a:r>
          </a:p>
          <a:p>
            <a:pPr eaLnBrk="0" hangingPunct="0">
              <a:lnSpc>
                <a:spcPct val="80000"/>
              </a:lnSpc>
              <a:spcBef>
                <a:spcPct val="20000"/>
              </a:spcBef>
            </a:pPr>
            <a:r>
              <a:rPr lang="zh-CN" altLang="en-US" b="0">
                <a:solidFill>
                  <a:srgbClr val="800000"/>
                </a:solidFill>
                <a:latin typeface="宋体" panose="02010600030101010101" pitchFamily="2" charset="-122"/>
              </a:rPr>
              <a:t>一方主码和联系的属性即可</a:t>
            </a:r>
            <a:endParaRPr lang="en-US" altLang="zh-CN" b="0">
              <a:solidFill>
                <a:srgbClr val="800000"/>
              </a:solidFill>
              <a:latin typeface="宋体" panose="02010600030101010101" pitchFamily="2" charset="-122"/>
            </a:endParaRPr>
          </a:p>
        </p:txBody>
      </p:sp>
      <p:sp>
        <p:nvSpPr>
          <p:cNvPr id="79" name="AutoShape 4">
            <a:extLst>
              <a:ext uri="{FF2B5EF4-FFF2-40B4-BE49-F238E27FC236}">
                <a16:creationId xmlns:a16="http://schemas.microsoft.com/office/drawing/2014/main" id="{851BB522-2093-DE0C-019E-3D765290C0CC}"/>
              </a:ext>
            </a:extLst>
          </p:cNvPr>
          <p:cNvSpPr>
            <a:spLocks noChangeArrowheads="1"/>
          </p:cNvSpPr>
          <p:nvPr/>
        </p:nvSpPr>
        <p:spPr bwMode="auto">
          <a:xfrm>
            <a:off x="6867525" y="4500563"/>
            <a:ext cx="2168525" cy="669925"/>
          </a:xfrm>
          <a:prstGeom prst="cloudCallout">
            <a:avLst>
              <a:gd name="adj1" fmla="val 50116"/>
              <a:gd name="adj2" fmla="val 65236"/>
            </a:avLst>
          </a:prstGeom>
          <a:solidFill>
            <a:schemeClr val="accent1"/>
          </a:solidFill>
          <a:ln w="9525">
            <a:solidFill>
              <a:schemeClr val="tx1"/>
            </a:solidFill>
            <a:round/>
            <a:headEnd/>
            <a:tailEnd/>
          </a:ln>
        </p:spPr>
        <p:txBody>
          <a:bodyPr lIns="0" tIns="0" rIns="0" bIns="0"/>
          <a:lstStyle/>
          <a:p>
            <a:pPr algn="ctr" eaLnBrk="0" hangingPunct="0">
              <a:lnSpc>
                <a:spcPct val="80000"/>
              </a:lnSpc>
              <a:spcBef>
                <a:spcPct val="20000"/>
              </a:spcBef>
            </a:pPr>
            <a:r>
              <a:rPr lang="zh-CN" altLang="en-US" sz="1400">
                <a:solidFill>
                  <a:schemeClr val="tx1"/>
                </a:solidFill>
              </a:rPr>
              <a:t>转换后的关系模式</a:t>
            </a:r>
            <a:r>
              <a:rPr lang="zh-CN" altLang="zh-CN" sz="1400">
                <a:solidFill>
                  <a:schemeClr val="tx1"/>
                </a:solidFill>
              </a:rPr>
              <a:t>,</a:t>
            </a:r>
            <a:r>
              <a:rPr lang="zh-CN" altLang="en-US" sz="1400">
                <a:solidFill>
                  <a:schemeClr val="tx1"/>
                </a:solidFill>
              </a:rPr>
              <a:t>应确定哪些参照约束？ </a:t>
            </a:r>
          </a:p>
        </p:txBody>
      </p:sp>
      <p:sp>
        <p:nvSpPr>
          <p:cNvPr id="80" name="Rectangle 128">
            <a:extLst>
              <a:ext uri="{FF2B5EF4-FFF2-40B4-BE49-F238E27FC236}">
                <a16:creationId xmlns:a16="http://schemas.microsoft.com/office/drawing/2014/main" id="{6F180C0E-DC5D-F4C4-8F3C-8DF54F164266}"/>
              </a:ext>
            </a:extLst>
          </p:cNvPr>
          <p:cNvSpPr>
            <a:spLocks noChangeArrowheads="1"/>
          </p:cNvSpPr>
          <p:nvPr/>
        </p:nvSpPr>
        <p:spPr bwMode="auto">
          <a:xfrm>
            <a:off x="5173663" y="5037138"/>
            <a:ext cx="3887787"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a:solidFill>
                  <a:srgbClr val="800000"/>
                </a:solidFill>
                <a:latin typeface="黑体" panose="02010609060101010101" pitchFamily="49" charset="-122"/>
                <a:ea typeface="黑体" panose="02010609060101010101" pitchFamily="49" charset="-122"/>
              </a:rPr>
              <a:t>2</a:t>
            </a:r>
            <a:r>
              <a:rPr lang="zh-CN" altLang="en-US">
                <a:solidFill>
                  <a:srgbClr val="800000"/>
                </a:solidFill>
                <a:latin typeface="黑体" panose="02010609060101010101" pitchFamily="49" charset="-122"/>
                <a:ea typeface="黑体" panose="02010609060101010101" pitchFamily="49" charset="-122"/>
              </a:rPr>
              <a:t>）参照完整性约束</a:t>
            </a:r>
            <a:r>
              <a:rPr lang="en-US" altLang="zh-CN">
                <a:solidFill>
                  <a:srgbClr val="800000"/>
                </a:solidFill>
                <a:latin typeface="黑体" panose="02010609060101010101" pitchFamily="49" charset="-122"/>
                <a:ea typeface="黑体" panose="02010609060101010101" pitchFamily="49" charset="-122"/>
              </a:rPr>
              <a:t>:</a:t>
            </a:r>
          </a:p>
          <a:p>
            <a:pPr eaLnBrk="0" hangingPunct="0">
              <a:lnSpc>
                <a:spcPct val="80000"/>
              </a:lnSpc>
              <a:spcBef>
                <a:spcPct val="20000"/>
              </a:spcBef>
            </a:pPr>
            <a:r>
              <a:rPr lang="zh-CN" altLang="en-US" b="0">
                <a:solidFill>
                  <a:srgbClr val="800000"/>
                </a:solidFill>
                <a:latin typeface="宋体" panose="02010600030101010101" pitchFamily="2" charset="-122"/>
              </a:rPr>
              <a:t>涉及所有因描述联系增加的主码属性上</a:t>
            </a:r>
            <a:r>
              <a:rPr lang="en-US" altLang="zh-CN" b="0">
                <a:solidFill>
                  <a:srgbClr val="800000"/>
                </a:solidFill>
                <a:latin typeface="宋体" panose="02010600030101010101" pitchFamily="2" charset="-122"/>
              </a:rPr>
              <a:t>!</a:t>
            </a:r>
          </a:p>
          <a:p>
            <a:pPr eaLnBrk="0" hangingPunct="0">
              <a:lnSpc>
                <a:spcPct val="80000"/>
              </a:lnSpc>
              <a:spcBef>
                <a:spcPct val="20000"/>
              </a:spcBef>
            </a:pPr>
            <a:r>
              <a:rPr lang="zh-CN" altLang="zh-CN" b="0">
                <a:solidFill>
                  <a:srgbClr val="800000"/>
                </a:solidFill>
                <a:latin typeface="宋体" panose="02010600030101010101" pitchFamily="2" charset="-122"/>
              </a:rPr>
              <a:t>a</a:t>
            </a:r>
            <a:r>
              <a:rPr lang="zh-CN" altLang="en-US" b="0">
                <a:solidFill>
                  <a:srgbClr val="800000"/>
                </a:solidFill>
                <a:latin typeface="宋体" panose="02010600030101010101" pitchFamily="2" charset="-122"/>
              </a:rPr>
              <a:t>)因多对一联系而增加的一方主码属性</a:t>
            </a:r>
            <a:r>
              <a:rPr lang="en-US" altLang="zh-CN" b="0">
                <a:solidFill>
                  <a:srgbClr val="800000"/>
                </a:solidFill>
                <a:latin typeface="宋体" panose="02010600030101010101" pitchFamily="2" charset="-122"/>
              </a:rPr>
              <a:t>:</a:t>
            </a:r>
          </a:p>
          <a:p>
            <a:pPr eaLnBrk="0" hangingPunct="0">
              <a:lnSpc>
                <a:spcPct val="80000"/>
              </a:lnSpc>
              <a:spcBef>
                <a:spcPct val="20000"/>
              </a:spcBef>
            </a:pPr>
            <a:r>
              <a:rPr lang="zh-CN" altLang="en-US" b="0">
                <a:solidFill>
                  <a:srgbClr val="800000"/>
                </a:solidFill>
                <a:latin typeface="宋体" panose="02010600030101010101" pitchFamily="2" charset="-122"/>
              </a:rPr>
              <a:t>  </a:t>
            </a:r>
            <a:r>
              <a:rPr lang="en-US" altLang="zh-CN" b="0">
                <a:solidFill>
                  <a:srgbClr val="800000"/>
                </a:solidFill>
                <a:latin typeface="宋体" panose="02010600030101010101" pitchFamily="2" charset="-122"/>
              </a:rPr>
              <a:t>(</a:t>
            </a:r>
            <a:r>
              <a:rPr lang="zh-CN" altLang="en-US" b="0">
                <a:solidFill>
                  <a:srgbClr val="800000"/>
                </a:solidFill>
                <a:latin typeface="宋体" panose="02010600030101010101" pitchFamily="2" charset="-122"/>
              </a:rPr>
              <a:t>即蓝色虚线属性</a:t>
            </a:r>
            <a:r>
              <a:rPr lang="en-US" altLang="zh-CN" b="0">
                <a:solidFill>
                  <a:srgbClr val="800000"/>
                </a:solidFill>
                <a:latin typeface="宋体" panose="02010600030101010101" pitchFamily="2" charset="-122"/>
              </a:rPr>
              <a:t>)</a:t>
            </a:r>
          </a:p>
          <a:p>
            <a:pPr eaLnBrk="0" hangingPunct="0">
              <a:lnSpc>
                <a:spcPct val="80000"/>
              </a:lnSpc>
              <a:spcBef>
                <a:spcPct val="20000"/>
              </a:spcBef>
            </a:pPr>
            <a:r>
              <a:rPr lang="en-US" altLang="zh-CN" b="0">
                <a:solidFill>
                  <a:srgbClr val="800000"/>
                </a:solidFill>
                <a:latin typeface="宋体" panose="02010600030101010101" pitchFamily="2" charset="-122"/>
              </a:rPr>
              <a:t>b)</a:t>
            </a:r>
            <a:r>
              <a:rPr lang="zh-CN" altLang="en-US" b="0">
                <a:solidFill>
                  <a:srgbClr val="800000"/>
                </a:solidFill>
                <a:latin typeface="宋体" panose="02010600030101010101" pitchFamily="2" charset="-122"/>
              </a:rPr>
              <a:t>多对多联系得到模式的两方主码属性</a:t>
            </a:r>
            <a:endParaRPr lang="en-US" altLang="zh-CN" b="0">
              <a:solidFill>
                <a:srgbClr val="800000"/>
              </a:solidFill>
              <a:latin typeface="宋体" panose="02010600030101010101" pitchFamily="2" charset="-122"/>
            </a:endParaRPr>
          </a:p>
          <a:p>
            <a:pPr eaLnBrk="0" hangingPunct="0">
              <a:lnSpc>
                <a:spcPct val="80000"/>
              </a:lnSpc>
              <a:spcBef>
                <a:spcPct val="20000"/>
              </a:spcBef>
            </a:pPr>
            <a:r>
              <a:rPr lang="zh-CN" altLang="en-US" b="0">
                <a:solidFill>
                  <a:srgbClr val="800000"/>
                </a:solidFill>
                <a:latin typeface="宋体" panose="02010600030101010101" pitchFamily="2" charset="-122"/>
              </a:rPr>
              <a:t>  </a:t>
            </a:r>
            <a:r>
              <a:rPr lang="en-US" altLang="zh-CN" b="0">
                <a:solidFill>
                  <a:srgbClr val="800000"/>
                </a:solidFill>
                <a:latin typeface="宋体" panose="02010600030101010101" pitchFamily="2" charset="-122"/>
              </a:rPr>
              <a:t>(</a:t>
            </a:r>
            <a:r>
              <a:rPr lang="zh-CN" altLang="en-US" b="0">
                <a:solidFill>
                  <a:srgbClr val="800000"/>
                </a:solidFill>
                <a:latin typeface="宋体" panose="02010600030101010101" pitchFamily="2" charset="-122"/>
              </a:rPr>
              <a:t>即红色虚线属性</a:t>
            </a:r>
            <a:r>
              <a:rPr lang="en-US" altLang="zh-CN" b="0">
                <a:solidFill>
                  <a:srgbClr val="800000"/>
                </a:solidFill>
                <a:latin typeface="宋体" panose="02010600030101010101" pitchFamily="2" charset="-122"/>
              </a:rPr>
              <a:t>)</a:t>
            </a:r>
          </a:p>
        </p:txBody>
      </p:sp>
      <p:grpSp>
        <p:nvGrpSpPr>
          <p:cNvPr id="37947" name="组 1">
            <a:extLst>
              <a:ext uri="{FF2B5EF4-FFF2-40B4-BE49-F238E27FC236}">
                <a16:creationId xmlns:a16="http://schemas.microsoft.com/office/drawing/2014/main" id="{F992C9E3-BBA4-7C50-E213-5B517C203D3D}"/>
              </a:ext>
            </a:extLst>
          </p:cNvPr>
          <p:cNvGrpSpPr>
            <a:grpSpLocks/>
          </p:cNvGrpSpPr>
          <p:nvPr/>
        </p:nvGrpSpPr>
        <p:grpSpPr bwMode="auto">
          <a:xfrm>
            <a:off x="4541838" y="3386138"/>
            <a:ext cx="2435225" cy="989012"/>
            <a:chOff x="4541332" y="3386860"/>
            <a:chExt cx="2435232" cy="987834"/>
          </a:xfrm>
        </p:grpSpPr>
        <p:sp>
          <p:nvSpPr>
            <p:cNvPr id="37948" name="Line 94">
              <a:extLst>
                <a:ext uri="{FF2B5EF4-FFF2-40B4-BE49-F238E27FC236}">
                  <a16:creationId xmlns:a16="http://schemas.microsoft.com/office/drawing/2014/main" id="{666D7089-F214-57BF-7416-5DA151702454}"/>
                </a:ext>
              </a:extLst>
            </p:cNvPr>
            <p:cNvSpPr>
              <a:spLocks noChangeShapeType="1"/>
            </p:cNvSpPr>
            <p:nvPr/>
          </p:nvSpPr>
          <p:spPr bwMode="auto">
            <a:xfrm flipV="1">
              <a:off x="5063621" y="3935481"/>
              <a:ext cx="344489" cy="14270"/>
            </a:xfrm>
            <a:prstGeom prst="line">
              <a:avLst/>
            </a:prstGeom>
            <a:noFill/>
            <a:ln w="19050">
              <a:solidFill>
                <a:srgbClr val="0066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49" name="Line 94">
              <a:extLst>
                <a:ext uri="{FF2B5EF4-FFF2-40B4-BE49-F238E27FC236}">
                  <a16:creationId xmlns:a16="http://schemas.microsoft.com/office/drawing/2014/main" id="{4AB85AA8-7929-BCC9-4B01-22A45A8E04F2}"/>
                </a:ext>
              </a:extLst>
            </p:cNvPr>
            <p:cNvSpPr>
              <a:spLocks noChangeShapeType="1"/>
            </p:cNvSpPr>
            <p:nvPr/>
          </p:nvSpPr>
          <p:spPr bwMode="auto">
            <a:xfrm flipV="1">
              <a:off x="4541332" y="3778505"/>
              <a:ext cx="209551" cy="9514"/>
            </a:xfrm>
            <a:prstGeom prst="line">
              <a:avLst/>
            </a:prstGeom>
            <a:noFill/>
            <a:ln w="19050">
              <a:solidFill>
                <a:schemeClr val="tx2"/>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50" name="Line 94">
              <a:extLst>
                <a:ext uri="{FF2B5EF4-FFF2-40B4-BE49-F238E27FC236}">
                  <a16:creationId xmlns:a16="http://schemas.microsoft.com/office/drawing/2014/main" id="{2113814A-B754-27BB-EAF3-7BB6BF945A9E}"/>
                </a:ext>
              </a:extLst>
            </p:cNvPr>
            <p:cNvSpPr>
              <a:spLocks noChangeShapeType="1"/>
            </p:cNvSpPr>
            <p:nvPr/>
          </p:nvSpPr>
          <p:spPr bwMode="auto">
            <a:xfrm>
              <a:off x="4912808" y="3783262"/>
              <a:ext cx="1844680" cy="11099"/>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51" name="Line 94">
              <a:extLst>
                <a:ext uri="{FF2B5EF4-FFF2-40B4-BE49-F238E27FC236}">
                  <a16:creationId xmlns:a16="http://schemas.microsoft.com/office/drawing/2014/main" id="{00E1B98F-41F7-BFEA-9647-AC29545FDE3C}"/>
                </a:ext>
              </a:extLst>
            </p:cNvPr>
            <p:cNvSpPr>
              <a:spLocks noChangeShapeType="1"/>
            </p:cNvSpPr>
            <p:nvPr/>
          </p:nvSpPr>
          <p:spPr bwMode="auto">
            <a:xfrm>
              <a:off x="5001708" y="3386860"/>
              <a:ext cx="1974856" cy="1585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52" name="Line 94">
              <a:extLst>
                <a:ext uri="{FF2B5EF4-FFF2-40B4-BE49-F238E27FC236}">
                  <a16:creationId xmlns:a16="http://schemas.microsoft.com/office/drawing/2014/main" id="{55D63923-6328-B222-A8F9-8FBE0CF15C9A}"/>
                </a:ext>
              </a:extLst>
            </p:cNvPr>
            <p:cNvSpPr>
              <a:spLocks noChangeShapeType="1"/>
            </p:cNvSpPr>
            <p:nvPr/>
          </p:nvSpPr>
          <p:spPr bwMode="auto">
            <a:xfrm flipV="1">
              <a:off x="4646107" y="3397959"/>
              <a:ext cx="209551" cy="9514"/>
            </a:xfrm>
            <a:prstGeom prst="line">
              <a:avLst/>
            </a:prstGeom>
            <a:noFill/>
            <a:ln w="19050">
              <a:solidFill>
                <a:schemeClr val="tx2"/>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53" name="Line 94">
              <a:extLst>
                <a:ext uri="{FF2B5EF4-FFF2-40B4-BE49-F238E27FC236}">
                  <a16:creationId xmlns:a16="http://schemas.microsoft.com/office/drawing/2014/main" id="{4CCAAB97-43BC-32B6-442E-CAE83BB9EB9C}"/>
                </a:ext>
              </a:extLst>
            </p:cNvPr>
            <p:cNvSpPr>
              <a:spLocks noChangeShapeType="1"/>
            </p:cNvSpPr>
            <p:nvPr/>
          </p:nvSpPr>
          <p:spPr bwMode="auto">
            <a:xfrm flipV="1">
              <a:off x="4682619" y="4358838"/>
              <a:ext cx="490539" cy="1110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54" name="Line 94">
              <a:extLst>
                <a:ext uri="{FF2B5EF4-FFF2-40B4-BE49-F238E27FC236}">
                  <a16:creationId xmlns:a16="http://schemas.microsoft.com/office/drawing/2014/main" id="{5B044109-0488-F2AA-DCEE-A774BE65A5D8}"/>
                </a:ext>
              </a:extLst>
            </p:cNvPr>
            <p:cNvSpPr>
              <a:spLocks noChangeShapeType="1"/>
            </p:cNvSpPr>
            <p:nvPr/>
          </p:nvSpPr>
          <p:spPr bwMode="auto">
            <a:xfrm flipV="1">
              <a:off x="5346196" y="4374694"/>
              <a:ext cx="533402"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55" name="Line 94">
              <a:extLst>
                <a:ext uri="{FF2B5EF4-FFF2-40B4-BE49-F238E27FC236}">
                  <a16:creationId xmlns:a16="http://schemas.microsoft.com/office/drawing/2014/main" id="{042FD65F-8A1D-60E3-09CB-746EA7E4B95F}"/>
                </a:ext>
              </a:extLst>
            </p:cNvPr>
            <p:cNvSpPr>
              <a:spLocks noChangeShapeType="1"/>
            </p:cNvSpPr>
            <p:nvPr/>
          </p:nvSpPr>
          <p:spPr bwMode="auto">
            <a:xfrm flipV="1">
              <a:off x="4771520" y="3978292"/>
              <a:ext cx="209551" cy="9514"/>
            </a:xfrm>
            <a:prstGeom prst="line">
              <a:avLst/>
            </a:prstGeom>
            <a:noFill/>
            <a:ln w="19050">
              <a:solidFill>
                <a:schemeClr val="tx2"/>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56" name="矩形 93">
            <a:extLst>
              <a:ext uri="{FF2B5EF4-FFF2-40B4-BE49-F238E27FC236}">
                <a16:creationId xmlns:a16="http://schemas.microsoft.com/office/drawing/2014/main" id="{C111BA09-88BA-8C64-784F-944A3A186A48}"/>
              </a:ext>
            </a:extLst>
          </p:cNvPr>
          <p:cNvSpPr>
            <a:spLocks noChangeArrowheads="1"/>
          </p:cNvSpPr>
          <p:nvPr/>
        </p:nvSpPr>
        <p:spPr bwMode="auto">
          <a:xfrm>
            <a:off x="4376738" y="5930900"/>
            <a:ext cx="8286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a:solidFill>
                  <a:srgbClr val="2A2A39"/>
                </a:solidFill>
              </a:rPr>
              <a:t>案例</a:t>
            </a:r>
            <a:r>
              <a:rPr lang="zh-CN" altLang="zh-CN">
                <a:solidFill>
                  <a:srgbClr val="2A2A39"/>
                </a:solidFill>
              </a:rPr>
              <a:t>1</a:t>
            </a:r>
            <a:r>
              <a:rPr lang="en-US" altLang="zh-CN">
                <a:solidFill>
                  <a:srgbClr val="2A2A39"/>
                </a:solidFill>
              </a:rPr>
              <a:t>0</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linds(horizontal)">
                                      <p:cBhvr>
                                        <p:cTn id="7" dur="500"/>
                                        <p:tgtEl>
                                          <p:spTgt spid="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blinds(horizontal)">
                                      <p:cBhvr>
                                        <p:cTn id="1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编号占位符 5">
            <a:extLst>
              <a:ext uri="{FF2B5EF4-FFF2-40B4-BE49-F238E27FC236}">
                <a16:creationId xmlns:a16="http://schemas.microsoft.com/office/drawing/2014/main" id="{0D3D829F-7F52-E3FE-04D5-E09C34A8CC4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B123D9-4D85-4931-B5F8-5F2E74084275}" type="slidenum">
              <a:rPr lang="zh-CN" altLang="en-US"/>
              <a:pPr/>
              <a:t>145</a:t>
            </a:fld>
            <a:endParaRPr lang="zh-CN" altLang="en-US"/>
          </a:p>
        </p:txBody>
      </p:sp>
      <p:sp>
        <p:nvSpPr>
          <p:cNvPr id="38914" name="Rectangle 2">
            <a:extLst>
              <a:ext uri="{FF2B5EF4-FFF2-40B4-BE49-F238E27FC236}">
                <a16:creationId xmlns:a16="http://schemas.microsoft.com/office/drawing/2014/main" id="{52D04AF4-25BC-E8C5-FCD9-0EA175602175}"/>
              </a:ext>
            </a:extLst>
          </p:cNvPr>
          <p:cNvSpPr>
            <a:spLocks noGrp="1" noChangeArrowheads="1"/>
          </p:cNvSpPr>
          <p:nvPr>
            <p:ph type="title"/>
          </p:nvPr>
        </p:nvSpPr>
        <p:spPr>
          <a:xfrm>
            <a:off x="293688" y="115888"/>
            <a:ext cx="7772400" cy="506412"/>
          </a:xfrm>
        </p:spPr>
        <p:txBody>
          <a:bodyPr/>
          <a:lstStyle/>
          <a:p>
            <a:pPr algn="l"/>
            <a:r>
              <a:rPr lang="zh-CN" altLang="en-US" sz="3200" b="1">
                <a:latin typeface="黑体" panose="02010609060101010101" pitchFamily="49" charset="-122"/>
                <a:ea typeface="黑体" panose="02010609060101010101" pitchFamily="49" charset="-122"/>
              </a:rPr>
              <a:t>四 扩展</a:t>
            </a:r>
            <a:r>
              <a:rPr lang="en-US" altLang="zh-CN" sz="3200" b="1">
                <a:latin typeface="黑体" panose="02010609060101010101" pitchFamily="49" charset="-122"/>
                <a:ea typeface="黑体" panose="02010609060101010101" pitchFamily="49" charset="-122"/>
              </a:rPr>
              <a:t>E-R</a:t>
            </a:r>
            <a:r>
              <a:rPr lang="zh-CN" altLang="en-US" sz="3200" b="1">
                <a:latin typeface="黑体" panose="02010609060101010101" pitchFamily="49" charset="-122"/>
                <a:ea typeface="黑体" panose="02010609060101010101" pitchFamily="49" charset="-122"/>
              </a:rPr>
              <a:t>图的转换</a:t>
            </a:r>
          </a:p>
        </p:txBody>
      </p:sp>
      <p:sp>
        <p:nvSpPr>
          <p:cNvPr id="38915" name="Rectangle 5">
            <a:extLst>
              <a:ext uri="{FF2B5EF4-FFF2-40B4-BE49-F238E27FC236}">
                <a16:creationId xmlns:a16="http://schemas.microsoft.com/office/drawing/2014/main" id="{B7D28FF5-C703-2E2D-56DF-DB51D94BB11F}"/>
              </a:ext>
            </a:extLst>
          </p:cNvPr>
          <p:cNvSpPr>
            <a:spLocks noChangeArrowheads="1"/>
          </p:cNvSpPr>
          <p:nvPr/>
        </p:nvSpPr>
        <p:spPr bwMode="auto">
          <a:xfrm>
            <a:off x="373063" y="787400"/>
            <a:ext cx="46577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lnSpc>
                <a:spcPct val="80000"/>
              </a:lnSpc>
              <a:spcBef>
                <a:spcPct val="20000"/>
              </a:spcBef>
            </a:pPr>
            <a:r>
              <a:rPr lang="en-US" altLang="zh-CN" sz="2800">
                <a:solidFill>
                  <a:schemeClr val="tx2"/>
                </a:solidFill>
                <a:latin typeface="黑体" panose="02010609060101010101" pitchFamily="49" charset="-122"/>
                <a:ea typeface="黑体" panose="02010609060101010101" pitchFamily="49" charset="-122"/>
              </a:rPr>
              <a:t>4.1 </a:t>
            </a:r>
            <a:r>
              <a:rPr lang="zh-CN" altLang="en-US" sz="2800">
                <a:solidFill>
                  <a:schemeClr val="tx2"/>
                </a:solidFill>
                <a:latin typeface="黑体" panose="02010609060101010101" pitchFamily="49" charset="-122"/>
                <a:ea typeface="黑体" panose="02010609060101010101" pitchFamily="49" charset="-122"/>
              </a:rPr>
              <a:t>特殊化与概化的转换</a:t>
            </a:r>
            <a:endParaRPr lang="en-US" altLang="zh-CN" sz="2800">
              <a:solidFill>
                <a:schemeClr val="tx1"/>
              </a:solidFill>
              <a:latin typeface="黑体" panose="02010609060101010101" pitchFamily="49" charset="-122"/>
              <a:ea typeface="黑体" panose="02010609060101010101" pitchFamily="49" charset="-122"/>
            </a:endParaRPr>
          </a:p>
        </p:txBody>
      </p:sp>
      <p:sp>
        <p:nvSpPr>
          <p:cNvPr id="38916" name="AutoShape 3">
            <a:extLst>
              <a:ext uri="{FF2B5EF4-FFF2-40B4-BE49-F238E27FC236}">
                <a16:creationId xmlns:a16="http://schemas.microsoft.com/office/drawing/2014/main" id="{39E4DCD2-2BAE-F487-5485-1500D0CE45DF}"/>
              </a:ext>
            </a:extLst>
          </p:cNvPr>
          <p:cNvSpPr>
            <a:spLocks noChangeArrowheads="1"/>
          </p:cNvSpPr>
          <p:nvPr/>
        </p:nvSpPr>
        <p:spPr bwMode="auto">
          <a:xfrm>
            <a:off x="236538" y="2571750"/>
            <a:ext cx="2130425" cy="1052513"/>
          </a:xfrm>
          <a:prstGeom prst="cloudCallout">
            <a:avLst>
              <a:gd name="adj1" fmla="val -52028"/>
              <a:gd name="adj2" fmla="val 77236"/>
            </a:avLst>
          </a:prstGeom>
          <a:solidFill>
            <a:schemeClr val="accent1"/>
          </a:solidFill>
          <a:ln w="9525">
            <a:solidFill>
              <a:schemeClr val="tx1"/>
            </a:solidFill>
            <a:round/>
            <a:headEnd/>
            <a:tailEnd/>
          </a:ln>
        </p:spPr>
        <p:txBody>
          <a:bodyPr lIns="0" tIns="0" rIns="0" bIns="0"/>
          <a:lstStyle/>
          <a:p>
            <a:pPr algn="ctr" eaLnBrk="0" hangingPunct="0">
              <a:lnSpc>
                <a:spcPct val="80000"/>
              </a:lnSpc>
              <a:spcBef>
                <a:spcPct val="20000"/>
              </a:spcBef>
            </a:pPr>
            <a:r>
              <a:rPr lang="zh-CN" altLang="en-US">
                <a:solidFill>
                  <a:schemeClr val="tx1"/>
                </a:solidFill>
              </a:rPr>
              <a:t>如何采用关系模式描述特化与概化现象？</a:t>
            </a:r>
          </a:p>
        </p:txBody>
      </p:sp>
      <p:grpSp>
        <p:nvGrpSpPr>
          <p:cNvPr id="38917" name="组 2">
            <a:extLst>
              <a:ext uri="{FF2B5EF4-FFF2-40B4-BE49-F238E27FC236}">
                <a16:creationId xmlns:a16="http://schemas.microsoft.com/office/drawing/2014/main" id="{F404A4D3-2F16-FE15-B734-DA97AA6A1D8A}"/>
              </a:ext>
            </a:extLst>
          </p:cNvPr>
          <p:cNvGrpSpPr>
            <a:grpSpLocks/>
          </p:cNvGrpSpPr>
          <p:nvPr/>
        </p:nvGrpSpPr>
        <p:grpSpPr bwMode="auto">
          <a:xfrm>
            <a:off x="1814513" y="1222375"/>
            <a:ext cx="6945312" cy="3392488"/>
            <a:chOff x="1814895" y="1112755"/>
            <a:chExt cx="6945705" cy="3392488"/>
          </a:xfrm>
        </p:grpSpPr>
        <p:pic>
          <p:nvPicPr>
            <p:cNvPr id="38918" name="Picture 37">
              <a:extLst>
                <a:ext uri="{FF2B5EF4-FFF2-40B4-BE49-F238E27FC236}">
                  <a16:creationId xmlns:a16="http://schemas.microsoft.com/office/drawing/2014/main" id="{2070D023-6798-85E3-5DB4-4C9FBDDA0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770" y="1112755"/>
              <a:ext cx="34607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8">
              <a:extLst>
                <a:ext uri="{FF2B5EF4-FFF2-40B4-BE49-F238E27FC236}">
                  <a16:creationId xmlns:a16="http://schemas.microsoft.com/office/drawing/2014/main" id="{F8E0FC23-2460-9FB9-9CEC-5E23C75C3C16}"/>
                </a:ext>
              </a:extLst>
            </p:cNvPr>
            <p:cNvSpPr>
              <a:spLocks noChangeArrowheads="1"/>
            </p:cNvSpPr>
            <p:nvPr/>
          </p:nvSpPr>
          <p:spPr bwMode="auto">
            <a:xfrm>
              <a:off x="2276883" y="1220705"/>
              <a:ext cx="3394267" cy="952500"/>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400">
                  <a:solidFill>
                    <a:srgbClr val="2A2A39"/>
                  </a:solidFill>
                  <a:latin typeface="宋体" panose="02010600030101010101" pitchFamily="2" charset="-122"/>
                </a:rPr>
                <a:t>一个实体集</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父</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可能包含一个子实体集！</a:t>
              </a:r>
            </a:p>
            <a:p>
              <a:pPr eaLnBrk="0" hangingPunct="0">
                <a:lnSpc>
                  <a:spcPct val="80000"/>
                </a:lnSpc>
                <a:spcBef>
                  <a:spcPct val="20000"/>
                </a:spcBef>
              </a:pPr>
              <a:r>
                <a:rPr lang="zh-CN" altLang="en-US" sz="1400">
                  <a:solidFill>
                    <a:srgbClr val="2A2A39"/>
                  </a:solidFill>
                  <a:latin typeface="宋体" panose="02010600030101010101" pitchFamily="2" charset="-122"/>
                </a:rPr>
                <a:t>子实体集具有</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继承</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父实体集的属性，</a:t>
              </a:r>
            </a:p>
            <a:p>
              <a:pPr eaLnBrk="0" hangingPunct="0">
                <a:lnSpc>
                  <a:spcPct val="80000"/>
                </a:lnSpc>
                <a:spcBef>
                  <a:spcPct val="20000"/>
                </a:spcBef>
              </a:pPr>
              <a:r>
                <a:rPr lang="zh-CN" altLang="en-US" sz="1400">
                  <a:solidFill>
                    <a:srgbClr val="2A2A39"/>
                  </a:solidFill>
                  <a:latin typeface="宋体" panose="02010600030101010101" pitchFamily="2" charset="-122"/>
                </a:rPr>
                <a:t>还可能具有其它一些独特属性。</a:t>
              </a:r>
            </a:p>
            <a:p>
              <a:pPr eaLnBrk="0" hangingPunct="0">
                <a:lnSpc>
                  <a:spcPct val="80000"/>
                </a:lnSpc>
                <a:spcBef>
                  <a:spcPct val="20000"/>
                </a:spcBef>
              </a:pPr>
              <a:r>
                <a:rPr lang="zh-CN" altLang="en-US" sz="1400">
                  <a:solidFill>
                    <a:srgbClr val="2A2A39"/>
                  </a:solidFill>
                  <a:latin typeface="宋体" panose="02010600030101010101" pitchFamily="2" charset="-122"/>
                </a:rPr>
                <a:t>特化与概化专门用于描述这种现象！</a:t>
              </a:r>
            </a:p>
          </p:txBody>
        </p:sp>
        <p:sp>
          <p:nvSpPr>
            <p:cNvPr id="38920" name="Rectangle 9">
              <a:extLst>
                <a:ext uri="{FF2B5EF4-FFF2-40B4-BE49-F238E27FC236}">
                  <a16:creationId xmlns:a16="http://schemas.microsoft.com/office/drawing/2014/main" id="{63C6B66F-2971-E753-D0FB-91C0B0E544D7}"/>
                </a:ext>
              </a:extLst>
            </p:cNvPr>
            <p:cNvSpPr>
              <a:spLocks noChangeArrowheads="1"/>
            </p:cNvSpPr>
            <p:nvPr/>
          </p:nvSpPr>
          <p:spPr bwMode="auto">
            <a:xfrm>
              <a:off x="2634091" y="2581193"/>
              <a:ext cx="2351220" cy="487362"/>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400">
                  <a:solidFill>
                    <a:srgbClr val="2A2A39"/>
                  </a:solidFill>
                  <a:latin typeface="宋体" panose="02010600030101010101" pitchFamily="2" charset="-122"/>
                </a:rPr>
                <a:t>特化：自动向下的设计过程</a:t>
              </a:r>
              <a:endParaRPr lang="en-US" altLang="zh-CN" sz="1400">
                <a:solidFill>
                  <a:srgbClr val="2A2A39"/>
                </a:solidFill>
                <a:latin typeface="宋体" panose="02010600030101010101" pitchFamily="2" charset="-122"/>
              </a:endParaRPr>
            </a:p>
            <a:p>
              <a:pPr eaLnBrk="0" hangingPunct="0">
                <a:lnSpc>
                  <a:spcPct val="80000"/>
                </a:lnSpc>
                <a:spcBef>
                  <a:spcPct val="20000"/>
                </a:spcBef>
              </a:pPr>
              <a:r>
                <a:rPr lang="zh-CN" altLang="en-US" sz="1400">
                  <a:solidFill>
                    <a:srgbClr val="2A2A39"/>
                  </a:solidFill>
                  <a:latin typeface="宋体" panose="02010600030101010101" pitchFamily="2" charset="-122"/>
                </a:rPr>
                <a:t>概化：自底向上的设计过程</a:t>
              </a:r>
              <a:endParaRPr lang="en-US" altLang="zh-CN" sz="1400">
                <a:solidFill>
                  <a:srgbClr val="2A2A39"/>
                </a:solidFill>
                <a:latin typeface="宋体" panose="02010600030101010101" pitchFamily="2" charset="-122"/>
              </a:endParaRPr>
            </a:p>
          </p:txBody>
        </p:sp>
        <p:sp>
          <p:nvSpPr>
            <p:cNvPr id="38921" name="Rectangle 10">
              <a:extLst>
                <a:ext uri="{FF2B5EF4-FFF2-40B4-BE49-F238E27FC236}">
                  <a16:creationId xmlns:a16="http://schemas.microsoft.com/office/drawing/2014/main" id="{3A66B767-C89A-F654-C8DA-560AF012C7C0}"/>
                </a:ext>
              </a:extLst>
            </p:cNvPr>
            <p:cNvSpPr>
              <a:spLocks noChangeArrowheads="1"/>
            </p:cNvSpPr>
            <p:nvPr/>
          </p:nvSpPr>
          <p:spPr bwMode="auto">
            <a:xfrm>
              <a:off x="2965897" y="3197143"/>
              <a:ext cx="1581239" cy="430212"/>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eaLnBrk="0" hangingPunct="0">
                <a:lnSpc>
                  <a:spcPct val="80000"/>
                </a:lnSpc>
                <a:spcBef>
                  <a:spcPct val="20000"/>
                </a:spcBef>
              </a:pPr>
              <a:r>
                <a:rPr lang="zh-CN" altLang="en-US" sz="1200">
                  <a:solidFill>
                    <a:srgbClr val="2A2A39"/>
                  </a:solidFill>
                  <a:latin typeface="宋体" panose="02010600030101010101" pitchFamily="2" charset="-122"/>
                </a:rPr>
                <a:t>由下向上的箭头连线</a:t>
              </a:r>
            </a:p>
            <a:p>
              <a:pPr algn="ctr" eaLnBrk="0" hangingPunct="0">
                <a:lnSpc>
                  <a:spcPct val="80000"/>
                </a:lnSpc>
                <a:spcBef>
                  <a:spcPct val="20000"/>
                </a:spcBef>
              </a:pPr>
              <a:r>
                <a:rPr lang="zh-CN" altLang="en-US" sz="1200">
                  <a:solidFill>
                    <a:srgbClr val="2A2A39"/>
                  </a:solidFill>
                  <a:latin typeface="宋体" panose="02010600030101010101" pitchFamily="2" charset="-122"/>
                </a:rPr>
                <a:t>为一种‘</a:t>
              </a:r>
              <a:r>
                <a:rPr lang="en-US" altLang="zh-CN" sz="1200">
                  <a:solidFill>
                    <a:srgbClr val="2A2A39"/>
                  </a:solidFill>
                  <a:latin typeface="宋体" panose="02010600030101010101" pitchFamily="2" charset="-122"/>
                </a:rPr>
                <a:t>is a’</a:t>
              </a:r>
              <a:r>
                <a:rPr lang="zh-CN" altLang="en-US" sz="1200">
                  <a:solidFill>
                    <a:srgbClr val="2A2A39"/>
                  </a:solidFill>
                  <a:latin typeface="宋体" panose="02010600030101010101" pitchFamily="2" charset="-122"/>
                </a:rPr>
                <a:t>联系</a:t>
              </a:r>
            </a:p>
          </p:txBody>
        </p:sp>
        <p:sp>
          <p:nvSpPr>
            <p:cNvPr id="38922" name="Rectangle 13">
              <a:extLst>
                <a:ext uri="{FF2B5EF4-FFF2-40B4-BE49-F238E27FC236}">
                  <a16:creationId xmlns:a16="http://schemas.microsoft.com/office/drawing/2014/main" id="{F067DE2F-9E81-2A10-AFAF-A8CF00F80C8A}"/>
                </a:ext>
              </a:extLst>
            </p:cNvPr>
            <p:cNvSpPr>
              <a:spLocks noChangeArrowheads="1"/>
            </p:cNvSpPr>
            <p:nvPr/>
          </p:nvSpPr>
          <p:spPr bwMode="auto">
            <a:xfrm>
              <a:off x="6947572" y="3520993"/>
              <a:ext cx="181302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rgbClr val="2A2A39"/>
                  </a:solidFill>
                  <a:latin typeface="宋体" panose="02010600030101010101" pitchFamily="2" charset="-122"/>
                </a:rPr>
                <a:t>单箭头</a:t>
              </a:r>
              <a:r>
                <a:rPr lang="en-US" altLang="zh-CN" sz="1200">
                  <a:solidFill>
                    <a:srgbClr val="2A2A39"/>
                  </a:solidFill>
                  <a:latin typeface="宋体" panose="02010600030101010101" pitchFamily="2" charset="-122"/>
                </a:rPr>
                <a:t>-</a:t>
              </a:r>
              <a:r>
                <a:rPr lang="zh-CN" altLang="en-US" sz="1200">
                  <a:solidFill>
                    <a:srgbClr val="2A2A39"/>
                  </a:solidFill>
                  <a:latin typeface="宋体" panose="02010600030101010101" pitchFamily="2" charset="-122"/>
                </a:rPr>
                <a:t>表示不相交特化</a:t>
              </a:r>
            </a:p>
          </p:txBody>
        </p:sp>
        <p:sp>
          <p:nvSpPr>
            <p:cNvPr id="38923" name="Rectangle 14">
              <a:extLst>
                <a:ext uri="{FF2B5EF4-FFF2-40B4-BE49-F238E27FC236}">
                  <a16:creationId xmlns:a16="http://schemas.microsoft.com/office/drawing/2014/main" id="{64A63FA0-2231-36B0-AD75-77ABBEDAD00E}"/>
                </a:ext>
              </a:extLst>
            </p:cNvPr>
            <p:cNvSpPr>
              <a:spLocks noChangeArrowheads="1"/>
            </p:cNvSpPr>
            <p:nvPr/>
          </p:nvSpPr>
          <p:spPr bwMode="auto">
            <a:xfrm>
              <a:off x="7074580" y="2214480"/>
              <a:ext cx="165903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solidFill>
                    <a:srgbClr val="2A2A39"/>
                  </a:solidFill>
                  <a:latin typeface="宋体" panose="02010600030101010101" pitchFamily="2" charset="-122"/>
                </a:rPr>
                <a:t>双箭头</a:t>
              </a:r>
              <a:r>
                <a:rPr lang="en-US" altLang="zh-CN" sz="1200">
                  <a:solidFill>
                    <a:srgbClr val="2A2A39"/>
                  </a:solidFill>
                  <a:latin typeface="宋体" panose="02010600030101010101" pitchFamily="2" charset="-122"/>
                </a:rPr>
                <a:t>-</a:t>
              </a:r>
              <a:r>
                <a:rPr lang="zh-CN" altLang="en-US" sz="1200">
                  <a:solidFill>
                    <a:srgbClr val="2A2A39"/>
                  </a:solidFill>
                  <a:latin typeface="宋体" panose="02010600030101010101" pitchFamily="2" charset="-122"/>
                </a:rPr>
                <a:t>表示重叠特化</a:t>
              </a:r>
            </a:p>
          </p:txBody>
        </p:sp>
        <p:grpSp>
          <p:nvGrpSpPr>
            <p:cNvPr id="38924" name="Group 23">
              <a:extLst>
                <a:ext uri="{FF2B5EF4-FFF2-40B4-BE49-F238E27FC236}">
                  <a16:creationId xmlns:a16="http://schemas.microsoft.com/office/drawing/2014/main" id="{2EE1FA34-E941-9A7F-D8FC-2158080C5356}"/>
                </a:ext>
              </a:extLst>
            </p:cNvPr>
            <p:cNvGrpSpPr>
              <a:grpSpLocks/>
            </p:cNvGrpSpPr>
            <p:nvPr/>
          </p:nvGrpSpPr>
          <p:grpSpPr bwMode="auto">
            <a:xfrm>
              <a:off x="1814895" y="3078080"/>
              <a:ext cx="4462463" cy="1427163"/>
              <a:chOff x="1242" y="2246"/>
              <a:chExt cx="2811" cy="899"/>
            </a:xfrm>
          </p:grpSpPr>
          <p:sp>
            <p:nvSpPr>
              <p:cNvPr id="38925" name="Rectangle 18">
                <a:extLst>
                  <a:ext uri="{FF2B5EF4-FFF2-40B4-BE49-F238E27FC236}">
                    <a16:creationId xmlns:a16="http://schemas.microsoft.com/office/drawing/2014/main" id="{9501A6F6-D465-E3DA-377B-97243A0FC588}"/>
                  </a:ext>
                </a:extLst>
              </p:cNvPr>
              <p:cNvSpPr>
                <a:spLocks noChangeArrowheads="1"/>
              </p:cNvSpPr>
              <p:nvPr/>
            </p:nvSpPr>
            <p:spPr bwMode="auto">
              <a:xfrm>
                <a:off x="1242" y="2641"/>
                <a:ext cx="1966" cy="504"/>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200">
                    <a:solidFill>
                      <a:srgbClr val="2A2A39"/>
                    </a:solidFill>
                    <a:latin typeface="宋体" panose="02010600030101010101" pitchFamily="2" charset="-122"/>
                  </a:rPr>
                  <a:t>部分概化：允许父实体不属于任何子实体集</a:t>
                </a:r>
              </a:p>
              <a:p>
                <a:pPr eaLnBrk="0" hangingPunct="0">
                  <a:lnSpc>
                    <a:spcPct val="80000"/>
                  </a:lnSpc>
                  <a:spcBef>
                    <a:spcPct val="20000"/>
                  </a:spcBef>
                </a:pPr>
                <a:r>
                  <a:rPr lang="en-US" altLang="zh-CN" sz="1200">
                    <a:solidFill>
                      <a:srgbClr val="2A2A39"/>
                    </a:solidFill>
                    <a:latin typeface="宋体" panose="02010600030101010101" pitchFamily="2" charset="-122"/>
                  </a:rPr>
                  <a:t>              (</a:t>
                </a:r>
                <a:r>
                  <a:rPr lang="zh-CN" altLang="en-US" sz="1200">
                    <a:solidFill>
                      <a:srgbClr val="2A2A39"/>
                    </a:solidFill>
                    <a:latin typeface="宋体" panose="02010600030101010101" pitchFamily="2" charset="-122"/>
                  </a:rPr>
                  <a:t>缺省表示</a:t>
                </a:r>
                <a:r>
                  <a:rPr lang="en-US" altLang="zh-CN" sz="1200">
                    <a:solidFill>
                      <a:srgbClr val="2A2A39"/>
                    </a:solidFill>
                    <a:latin typeface="宋体" panose="02010600030101010101" pitchFamily="2" charset="-122"/>
                  </a:rPr>
                  <a:t>)</a:t>
                </a:r>
              </a:p>
              <a:p>
                <a:pPr eaLnBrk="0" hangingPunct="0">
                  <a:lnSpc>
                    <a:spcPct val="80000"/>
                  </a:lnSpc>
                  <a:spcBef>
                    <a:spcPct val="20000"/>
                  </a:spcBef>
                </a:pPr>
                <a:r>
                  <a:rPr lang="zh-CN" altLang="en-US" sz="1200">
                    <a:solidFill>
                      <a:srgbClr val="2A2A39"/>
                    </a:solidFill>
                    <a:latin typeface="宋体" panose="02010600030101010101" pitchFamily="2" charset="-122"/>
                  </a:rPr>
                  <a:t>全部概化：每个父实体必属于某一子实体集</a:t>
                </a:r>
              </a:p>
              <a:p>
                <a:pPr eaLnBrk="0" hangingPunct="0">
                  <a:lnSpc>
                    <a:spcPct val="80000"/>
                  </a:lnSpc>
                  <a:spcBef>
                    <a:spcPct val="20000"/>
                  </a:spcBef>
                </a:pPr>
                <a:r>
                  <a:rPr lang="en-US" altLang="zh-CN" sz="1200">
                    <a:solidFill>
                      <a:srgbClr val="2A2A39"/>
                    </a:solidFill>
                    <a:latin typeface="宋体" panose="02010600030101010101" pitchFamily="2" charset="-122"/>
                  </a:rPr>
                  <a:t>           (</a:t>
                </a:r>
                <a:r>
                  <a:rPr lang="zh-CN" altLang="en-US" sz="1200">
                    <a:solidFill>
                      <a:srgbClr val="2A2A39"/>
                    </a:solidFill>
                    <a:latin typeface="宋体" panose="02010600030101010101" pitchFamily="2" charset="-122"/>
                  </a:rPr>
                  <a:t>采用标识</a:t>
                </a:r>
                <a:r>
                  <a:rPr lang="en-US" altLang="zh-CN" sz="1200">
                    <a:solidFill>
                      <a:srgbClr val="2A2A39"/>
                    </a:solidFill>
                    <a:latin typeface="宋体" panose="02010600030101010101" pitchFamily="2" charset="-122"/>
                  </a:rPr>
                  <a:t>total)</a:t>
                </a:r>
              </a:p>
            </p:txBody>
          </p:sp>
          <p:grpSp>
            <p:nvGrpSpPr>
              <p:cNvPr id="38926" name="Group 21">
                <a:extLst>
                  <a:ext uri="{FF2B5EF4-FFF2-40B4-BE49-F238E27FC236}">
                    <a16:creationId xmlns:a16="http://schemas.microsoft.com/office/drawing/2014/main" id="{21DEA5A2-2EB6-6A46-8A6A-D48A5DB42E62}"/>
                  </a:ext>
                </a:extLst>
              </p:cNvPr>
              <p:cNvGrpSpPr>
                <a:grpSpLocks/>
              </p:cNvGrpSpPr>
              <p:nvPr/>
            </p:nvGrpSpPr>
            <p:grpSpPr bwMode="auto">
              <a:xfrm>
                <a:off x="3464" y="2246"/>
                <a:ext cx="589" cy="171"/>
                <a:chOff x="3464" y="2246"/>
                <a:chExt cx="589" cy="171"/>
              </a:xfrm>
            </p:grpSpPr>
            <p:sp>
              <p:nvSpPr>
                <p:cNvPr id="38927" name="Rectangle 19">
                  <a:extLst>
                    <a:ext uri="{FF2B5EF4-FFF2-40B4-BE49-F238E27FC236}">
                      <a16:creationId xmlns:a16="http://schemas.microsoft.com/office/drawing/2014/main" id="{FA3BB5D2-F6B0-2A52-D800-9AF199A8FD84}"/>
                    </a:ext>
                  </a:extLst>
                </p:cNvPr>
                <p:cNvSpPr>
                  <a:spLocks noChangeArrowheads="1"/>
                </p:cNvSpPr>
                <p:nvPr/>
              </p:nvSpPr>
              <p:spPr bwMode="auto">
                <a:xfrm>
                  <a:off x="3464" y="2246"/>
                  <a:ext cx="3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400">
                      <a:solidFill>
                        <a:srgbClr val="2A2A39"/>
                      </a:solidFill>
                      <a:latin typeface="Times New Roman" panose="02020603050405020304" pitchFamily="18" charset="0"/>
                    </a:rPr>
                    <a:t>total</a:t>
                  </a:r>
                  <a:endParaRPr lang="zh-CN" altLang="en-US" sz="1400">
                    <a:solidFill>
                      <a:srgbClr val="2A2A39"/>
                    </a:solidFill>
                    <a:latin typeface="Times New Roman" panose="02020603050405020304" pitchFamily="18" charset="0"/>
                  </a:endParaRPr>
                </a:p>
              </p:txBody>
            </p:sp>
            <p:sp>
              <p:nvSpPr>
                <p:cNvPr id="38928" name="Line 20">
                  <a:extLst>
                    <a:ext uri="{FF2B5EF4-FFF2-40B4-BE49-F238E27FC236}">
                      <a16:creationId xmlns:a16="http://schemas.microsoft.com/office/drawing/2014/main" id="{DE0E1BAD-75CA-7BFB-6F07-4952D64A2E07}"/>
                    </a:ext>
                  </a:extLst>
                </p:cNvPr>
                <p:cNvSpPr>
                  <a:spLocks noChangeShapeType="1"/>
                </p:cNvSpPr>
                <p:nvPr/>
              </p:nvSpPr>
              <p:spPr bwMode="auto">
                <a:xfrm>
                  <a:off x="3765" y="2358"/>
                  <a:ext cx="288" cy="0"/>
                </a:xfrm>
                <a:prstGeom prst="line">
                  <a:avLst/>
                </a:prstGeom>
                <a:noFill/>
                <a:ln w="9525">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490521" name="Rectangle 25">
            <a:extLst>
              <a:ext uri="{FF2B5EF4-FFF2-40B4-BE49-F238E27FC236}">
                <a16:creationId xmlns:a16="http://schemas.microsoft.com/office/drawing/2014/main" id="{C88B5FA3-BDC6-D533-6145-23EF933DE2AA}"/>
              </a:ext>
            </a:extLst>
          </p:cNvPr>
          <p:cNvSpPr>
            <a:spLocks noChangeArrowheads="1"/>
          </p:cNvSpPr>
          <p:nvPr/>
        </p:nvSpPr>
        <p:spPr bwMode="auto">
          <a:xfrm>
            <a:off x="298450" y="5049838"/>
            <a:ext cx="367188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rgbClr val="0000FF"/>
                </a:solidFill>
                <a:latin typeface="黑体" panose="02010609060101010101" pitchFamily="49" charset="-122"/>
                <a:ea typeface="黑体" panose="02010609060101010101" pitchFamily="49" charset="-122"/>
              </a:rPr>
              <a:t>方法</a:t>
            </a:r>
            <a:r>
              <a:rPr lang="en-US" altLang="zh-CN">
                <a:solidFill>
                  <a:srgbClr val="0000FF"/>
                </a:solidFill>
                <a:latin typeface="黑体" panose="02010609060101010101" pitchFamily="49" charset="-122"/>
                <a:ea typeface="黑体" panose="02010609060101010101" pitchFamily="49" charset="-122"/>
              </a:rPr>
              <a:t>1</a:t>
            </a:r>
            <a:r>
              <a:rPr lang="en-US" altLang="zh-CN">
                <a:solidFill>
                  <a:srgbClr val="0000FF"/>
                </a:solidFill>
                <a:latin typeface="宋体" panose="02010600030101010101" pitchFamily="2" charset="-122"/>
              </a:rPr>
              <a:t>(</a:t>
            </a:r>
            <a:r>
              <a:rPr lang="zh-CN" altLang="en-US">
                <a:solidFill>
                  <a:srgbClr val="0000FF"/>
                </a:solidFill>
                <a:latin typeface="宋体" panose="02010600030101010101" pitchFamily="2" charset="-122"/>
              </a:rPr>
              <a:t>父、子实体集各用</a:t>
            </a:r>
            <a:r>
              <a:rPr lang="en-US" altLang="zh-CN">
                <a:solidFill>
                  <a:srgbClr val="0000FF"/>
                </a:solidFill>
                <a:latin typeface="宋体" panose="02010600030101010101" pitchFamily="2" charset="-122"/>
              </a:rPr>
              <a:t>1</a:t>
            </a:r>
            <a:r>
              <a:rPr lang="zh-CN" altLang="en-US">
                <a:solidFill>
                  <a:srgbClr val="0000FF"/>
                </a:solidFill>
                <a:latin typeface="宋体" panose="02010600030101010101" pitchFamily="2" charset="-122"/>
              </a:rPr>
              <a:t>个关系模式</a:t>
            </a:r>
            <a:r>
              <a:rPr lang="en-US" altLang="zh-CN">
                <a:solidFill>
                  <a:srgbClr val="0000FF"/>
                </a:solidFill>
                <a:latin typeface="宋体" panose="02010600030101010101" pitchFamily="2" charset="-122"/>
              </a:rPr>
              <a:t>)</a:t>
            </a:r>
          </a:p>
          <a:p>
            <a:pPr eaLnBrk="0" hangingPunct="0">
              <a:lnSpc>
                <a:spcPct val="80000"/>
              </a:lnSpc>
              <a:spcBef>
                <a:spcPct val="20000"/>
              </a:spcBef>
            </a:pPr>
            <a:r>
              <a:rPr lang="en-US" altLang="zh-CN">
                <a:solidFill>
                  <a:srgbClr val="0000FF"/>
                </a:solidFill>
                <a:latin typeface="宋体" panose="02010600030101010101" pitchFamily="2" charset="-122"/>
              </a:rPr>
              <a:t>person(ID</a:t>
            </a:r>
            <a:r>
              <a:rPr lang="zh-CN" altLang="en-US">
                <a:solidFill>
                  <a:srgbClr val="0000FF"/>
                </a:solidFill>
                <a:latin typeface="宋体" panose="02010600030101010101" pitchFamily="2" charset="-122"/>
              </a:rPr>
              <a:t>,</a:t>
            </a:r>
            <a:r>
              <a:rPr lang="en-US" altLang="zh-CN">
                <a:solidFill>
                  <a:srgbClr val="0000FF"/>
                </a:solidFill>
                <a:latin typeface="宋体" panose="02010600030101010101" pitchFamily="2" charset="-122"/>
              </a:rPr>
              <a:t>name,steet,city)</a:t>
            </a:r>
          </a:p>
          <a:p>
            <a:pPr eaLnBrk="0" hangingPunct="0">
              <a:lnSpc>
                <a:spcPct val="80000"/>
              </a:lnSpc>
              <a:spcBef>
                <a:spcPct val="20000"/>
              </a:spcBef>
            </a:pPr>
            <a:r>
              <a:rPr lang="zh-CN" altLang="zh-CN">
                <a:solidFill>
                  <a:srgbClr val="0000FF"/>
                </a:solidFill>
                <a:latin typeface="宋体" panose="02010600030101010101" pitchFamily="2" charset="-122"/>
              </a:rPr>
              <a:t>e</a:t>
            </a:r>
            <a:r>
              <a:rPr lang="en-US" altLang="zh-CN">
                <a:solidFill>
                  <a:srgbClr val="0000FF"/>
                </a:solidFill>
                <a:latin typeface="宋体" panose="02010600030101010101" pitchFamily="2" charset="-122"/>
              </a:rPr>
              <a:t>mployee(ID,slary)</a:t>
            </a:r>
          </a:p>
          <a:p>
            <a:pPr eaLnBrk="0" hangingPunct="0">
              <a:lnSpc>
                <a:spcPct val="80000"/>
              </a:lnSpc>
              <a:spcBef>
                <a:spcPct val="20000"/>
              </a:spcBef>
            </a:pPr>
            <a:r>
              <a:rPr lang="zh-CN" altLang="zh-CN">
                <a:solidFill>
                  <a:srgbClr val="0000FF"/>
                </a:solidFill>
                <a:latin typeface="宋体" panose="02010600030101010101" pitchFamily="2" charset="-122"/>
              </a:rPr>
              <a:t>s</a:t>
            </a:r>
            <a:r>
              <a:rPr lang="en-US" altLang="zh-CN">
                <a:solidFill>
                  <a:srgbClr val="0000FF"/>
                </a:solidFill>
                <a:latin typeface="宋体" panose="02010600030101010101" pitchFamily="2" charset="-122"/>
              </a:rPr>
              <a:t>tudent(ID,tot</a:t>
            </a:r>
            <a:r>
              <a:rPr lang="zh-CN" altLang="zh-CN">
                <a:solidFill>
                  <a:srgbClr val="0000FF"/>
                </a:solidFill>
                <a:latin typeface="宋体" panose="02010600030101010101" pitchFamily="2" charset="-122"/>
              </a:rPr>
              <a:t>_</a:t>
            </a:r>
            <a:r>
              <a:rPr lang="en-US" altLang="zh-CN">
                <a:solidFill>
                  <a:srgbClr val="0000FF"/>
                </a:solidFill>
                <a:latin typeface="宋体" panose="02010600030101010101" pitchFamily="2" charset="-122"/>
              </a:rPr>
              <a:t>tredits</a:t>
            </a:r>
            <a:r>
              <a:rPr lang="zh-CN" altLang="zh-CN">
                <a:solidFill>
                  <a:srgbClr val="0000FF"/>
                </a:solidFill>
                <a:latin typeface="宋体" panose="02010600030101010101" pitchFamily="2" charset="-122"/>
              </a:rPr>
              <a:t>)</a:t>
            </a:r>
            <a:endParaRPr lang="en-US" altLang="zh-CN">
              <a:solidFill>
                <a:srgbClr val="0000FF"/>
              </a:solidFill>
              <a:latin typeface="宋体" panose="02010600030101010101" pitchFamily="2" charset="-122"/>
            </a:endParaRPr>
          </a:p>
          <a:p>
            <a:pPr eaLnBrk="0" hangingPunct="0">
              <a:lnSpc>
                <a:spcPct val="80000"/>
              </a:lnSpc>
              <a:spcBef>
                <a:spcPct val="20000"/>
              </a:spcBef>
            </a:pPr>
            <a:r>
              <a:rPr lang="zh-CN" altLang="en-US">
                <a:solidFill>
                  <a:srgbClr val="800000"/>
                </a:solidFill>
                <a:latin typeface="宋体" panose="02010600030101010101" pitchFamily="2" charset="-122"/>
              </a:rPr>
              <a:t>不足</a:t>
            </a:r>
            <a:r>
              <a:rPr lang="en-US" altLang="zh-CN">
                <a:solidFill>
                  <a:srgbClr val="800000"/>
                </a:solidFill>
                <a:latin typeface="宋体" panose="02010600030101010101" pitchFamily="2" charset="-122"/>
              </a:rPr>
              <a:t>:</a:t>
            </a:r>
            <a:r>
              <a:rPr lang="zh-CN" altLang="en-US">
                <a:solidFill>
                  <a:srgbClr val="800000"/>
                </a:solidFill>
                <a:latin typeface="宋体" panose="02010600030101010101" pitchFamily="2" charset="-122"/>
              </a:rPr>
              <a:t>查询</a:t>
            </a:r>
            <a:r>
              <a:rPr lang="en-US" altLang="zh-CN">
                <a:solidFill>
                  <a:srgbClr val="800000"/>
                </a:solidFill>
                <a:latin typeface="宋体" panose="02010600030101010101" pitchFamily="2" charset="-122"/>
              </a:rPr>
              <a:t>employee</a:t>
            </a:r>
            <a:r>
              <a:rPr lang="zh-CN" altLang="en-US">
                <a:solidFill>
                  <a:srgbClr val="800000"/>
                </a:solidFill>
                <a:latin typeface="宋体" panose="02010600030101010101" pitchFamily="2" charset="-122"/>
              </a:rPr>
              <a:t>信息涉及多表连接</a:t>
            </a:r>
          </a:p>
        </p:txBody>
      </p:sp>
      <p:sp>
        <p:nvSpPr>
          <p:cNvPr id="490524" name="Rectangle 28">
            <a:extLst>
              <a:ext uri="{FF2B5EF4-FFF2-40B4-BE49-F238E27FC236}">
                <a16:creationId xmlns:a16="http://schemas.microsoft.com/office/drawing/2014/main" id="{A6211242-495A-35A3-6E4F-A1F1CBE45A91}"/>
              </a:ext>
            </a:extLst>
          </p:cNvPr>
          <p:cNvSpPr>
            <a:spLocks noChangeArrowheads="1"/>
          </p:cNvSpPr>
          <p:nvPr/>
        </p:nvSpPr>
        <p:spPr bwMode="auto">
          <a:xfrm>
            <a:off x="4311650" y="4876800"/>
            <a:ext cx="4637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a:solidFill>
                  <a:srgbClr val="0000FF"/>
                </a:solidFill>
                <a:latin typeface="黑体" panose="02010609060101010101" pitchFamily="49" charset="-122"/>
                <a:ea typeface="黑体" panose="02010609060101010101" pitchFamily="49" charset="-122"/>
              </a:rPr>
              <a:t>方法</a:t>
            </a:r>
            <a:r>
              <a:rPr lang="en-US" altLang="zh-CN">
                <a:solidFill>
                  <a:srgbClr val="0000FF"/>
                </a:solidFill>
                <a:latin typeface="黑体" panose="02010609060101010101" pitchFamily="49" charset="-122"/>
                <a:ea typeface="黑体" panose="02010609060101010101" pitchFamily="49" charset="-122"/>
              </a:rPr>
              <a:t>2</a:t>
            </a:r>
            <a:r>
              <a:rPr lang="en-US" altLang="zh-CN">
                <a:solidFill>
                  <a:srgbClr val="0000FF"/>
                </a:solidFill>
                <a:latin typeface="宋体" panose="02010600030101010101" pitchFamily="2" charset="-122"/>
              </a:rPr>
              <a:t>(</a:t>
            </a:r>
            <a:r>
              <a:rPr lang="zh-CN" altLang="en-US">
                <a:solidFill>
                  <a:srgbClr val="0000FF"/>
                </a:solidFill>
                <a:latin typeface="宋体" panose="02010600030101010101" pitchFamily="2" charset="-122"/>
              </a:rPr>
              <a:t>当概化不相交且完全时，仅子实体集</a:t>
            </a:r>
          </a:p>
          <a:p>
            <a:pPr eaLnBrk="0" hangingPunct="0">
              <a:lnSpc>
                <a:spcPct val="80000"/>
              </a:lnSpc>
              <a:spcBef>
                <a:spcPct val="20000"/>
              </a:spcBef>
            </a:pPr>
            <a:r>
              <a:rPr lang="zh-CN" altLang="en-US">
                <a:solidFill>
                  <a:srgbClr val="0000FF"/>
                </a:solidFill>
                <a:latin typeface="宋体" panose="02010600030101010101" pitchFamily="2" charset="-122"/>
              </a:rPr>
              <a:t>各用</a:t>
            </a:r>
            <a:r>
              <a:rPr lang="en-US" altLang="zh-CN">
                <a:solidFill>
                  <a:srgbClr val="0000FF"/>
                </a:solidFill>
                <a:latin typeface="宋体" panose="02010600030101010101" pitchFamily="2" charset="-122"/>
              </a:rPr>
              <a:t>1</a:t>
            </a:r>
            <a:r>
              <a:rPr lang="zh-CN" altLang="en-US">
                <a:solidFill>
                  <a:srgbClr val="0000FF"/>
                </a:solidFill>
                <a:latin typeface="宋体" panose="02010600030101010101" pitchFamily="2" charset="-122"/>
              </a:rPr>
              <a:t>个关系模式</a:t>
            </a:r>
            <a:r>
              <a:rPr lang="en-US" altLang="zh-CN">
                <a:solidFill>
                  <a:srgbClr val="0000FF"/>
                </a:solidFill>
                <a:latin typeface="宋体" panose="02010600030101010101" pitchFamily="2" charset="-122"/>
              </a:rPr>
              <a:t>(</a:t>
            </a:r>
            <a:r>
              <a:rPr lang="zh-CN" altLang="en-US">
                <a:solidFill>
                  <a:srgbClr val="0000FF"/>
                </a:solidFill>
                <a:latin typeface="宋体" panose="02010600030101010101" pitchFamily="2" charset="-122"/>
              </a:rPr>
              <a:t>父实体元组分属于两关系</a:t>
            </a:r>
            <a:r>
              <a:rPr lang="en-US" altLang="zh-CN">
                <a:solidFill>
                  <a:srgbClr val="0000FF"/>
                </a:solidFill>
                <a:latin typeface="宋体" panose="02010600030101010101" pitchFamily="2" charset="-122"/>
              </a:rPr>
              <a:t>)</a:t>
            </a:r>
          </a:p>
          <a:p>
            <a:pPr eaLnBrk="0" hangingPunct="0">
              <a:lnSpc>
                <a:spcPct val="80000"/>
              </a:lnSpc>
              <a:spcBef>
                <a:spcPct val="20000"/>
              </a:spcBef>
            </a:pPr>
            <a:r>
              <a:rPr lang="zh-CN" altLang="zh-CN">
                <a:solidFill>
                  <a:srgbClr val="0000FF"/>
                </a:solidFill>
                <a:latin typeface="宋体" panose="02010600030101010101" pitchFamily="2" charset="-122"/>
              </a:rPr>
              <a:t>e</a:t>
            </a:r>
            <a:r>
              <a:rPr lang="en-US" altLang="zh-CN">
                <a:solidFill>
                  <a:srgbClr val="0000FF"/>
                </a:solidFill>
                <a:latin typeface="宋体" panose="02010600030101010101" pitchFamily="2" charset="-122"/>
              </a:rPr>
              <a:t>mployee(ID</a:t>
            </a:r>
            <a:r>
              <a:rPr lang="zh-CN" altLang="en-US">
                <a:solidFill>
                  <a:srgbClr val="0000FF"/>
                </a:solidFill>
                <a:latin typeface="宋体" panose="02010600030101010101" pitchFamily="2" charset="-122"/>
              </a:rPr>
              <a:t>,</a:t>
            </a:r>
            <a:r>
              <a:rPr lang="en-US" altLang="zh-CN">
                <a:solidFill>
                  <a:srgbClr val="0000FF"/>
                </a:solidFill>
                <a:latin typeface="宋体" panose="02010600030101010101" pitchFamily="2" charset="-122"/>
              </a:rPr>
              <a:t>name,steet,city,slary)</a:t>
            </a:r>
          </a:p>
          <a:p>
            <a:pPr eaLnBrk="0" hangingPunct="0">
              <a:lnSpc>
                <a:spcPct val="80000"/>
              </a:lnSpc>
              <a:spcBef>
                <a:spcPct val="20000"/>
              </a:spcBef>
            </a:pPr>
            <a:r>
              <a:rPr lang="zh-CN" altLang="zh-CN">
                <a:solidFill>
                  <a:srgbClr val="0000FF"/>
                </a:solidFill>
                <a:latin typeface="宋体" panose="02010600030101010101" pitchFamily="2" charset="-122"/>
              </a:rPr>
              <a:t>s</a:t>
            </a:r>
            <a:r>
              <a:rPr lang="en-US" altLang="zh-CN">
                <a:solidFill>
                  <a:srgbClr val="0000FF"/>
                </a:solidFill>
                <a:latin typeface="宋体" panose="02010600030101010101" pitchFamily="2" charset="-122"/>
              </a:rPr>
              <a:t>tudent(ID,name,steet,city</a:t>
            </a:r>
            <a:r>
              <a:rPr lang="zh-CN" altLang="en-US">
                <a:solidFill>
                  <a:srgbClr val="0000FF"/>
                </a:solidFill>
                <a:latin typeface="宋体" panose="02010600030101010101" pitchFamily="2" charset="-122"/>
              </a:rPr>
              <a:t>,</a:t>
            </a:r>
            <a:r>
              <a:rPr lang="en-US" altLang="zh-CN">
                <a:solidFill>
                  <a:srgbClr val="0000FF"/>
                </a:solidFill>
                <a:latin typeface="宋体" panose="02010600030101010101" pitchFamily="2" charset="-122"/>
              </a:rPr>
              <a:t>tot</a:t>
            </a:r>
            <a:r>
              <a:rPr lang="zh-CN" altLang="zh-CN">
                <a:solidFill>
                  <a:srgbClr val="0000FF"/>
                </a:solidFill>
                <a:latin typeface="宋体" panose="02010600030101010101" pitchFamily="2" charset="-122"/>
              </a:rPr>
              <a:t>_</a:t>
            </a:r>
            <a:r>
              <a:rPr lang="en-US" altLang="zh-CN">
                <a:solidFill>
                  <a:srgbClr val="0000FF"/>
                </a:solidFill>
                <a:latin typeface="宋体" panose="02010600030101010101" pitchFamily="2" charset="-122"/>
              </a:rPr>
              <a:t>tredits</a:t>
            </a:r>
            <a:r>
              <a:rPr lang="zh-CN" altLang="zh-CN">
                <a:solidFill>
                  <a:srgbClr val="0000FF"/>
                </a:solidFill>
                <a:latin typeface="宋体" panose="02010600030101010101" pitchFamily="2" charset="-122"/>
              </a:rPr>
              <a:t>)</a:t>
            </a:r>
            <a:endParaRPr lang="en-US" altLang="zh-CN">
              <a:solidFill>
                <a:srgbClr val="0000FF"/>
              </a:solidFill>
              <a:latin typeface="宋体" panose="02010600030101010101" pitchFamily="2" charset="-122"/>
            </a:endParaRPr>
          </a:p>
          <a:p>
            <a:pPr eaLnBrk="0" hangingPunct="0">
              <a:lnSpc>
                <a:spcPct val="80000"/>
              </a:lnSpc>
              <a:spcBef>
                <a:spcPct val="20000"/>
              </a:spcBef>
            </a:pPr>
            <a:r>
              <a:rPr lang="zh-CN" altLang="en-US">
                <a:solidFill>
                  <a:srgbClr val="800000"/>
                </a:solidFill>
                <a:latin typeface="宋体" panose="02010600030101010101" pitchFamily="2" charset="-122"/>
              </a:rPr>
              <a:t>不足</a:t>
            </a:r>
            <a:r>
              <a:rPr lang="en-US" altLang="zh-CN">
                <a:solidFill>
                  <a:srgbClr val="800000"/>
                </a:solidFill>
                <a:latin typeface="宋体" panose="02010600030101010101" pitchFamily="2" charset="-122"/>
              </a:rPr>
              <a:t>:</a:t>
            </a:r>
            <a:r>
              <a:rPr lang="zh-CN" altLang="en-US">
                <a:solidFill>
                  <a:srgbClr val="800000"/>
                </a:solidFill>
                <a:latin typeface="宋体" panose="02010600030101010101" pitchFamily="2" charset="-122"/>
              </a:rPr>
              <a:t>如另一关系模式</a:t>
            </a:r>
            <a:r>
              <a:rPr lang="en-US" altLang="zh-CN">
                <a:solidFill>
                  <a:srgbClr val="800000"/>
                </a:solidFill>
                <a:latin typeface="宋体" panose="02010600030101010101" pitchFamily="2" charset="-122"/>
              </a:rPr>
              <a:t>R</a:t>
            </a:r>
            <a:r>
              <a:rPr lang="zh-CN" altLang="en-US">
                <a:solidFill>
                  <a:srgbClr val="800000"/>
                </a:solidFill>
                <a:latin typeface="宋体" panose="02010600030101010101" pitchFamily="2" charset="-122"/>
              </a:rPr>
              <a:t>有参照</a:t>
            </a:r>
            <a:r>
              <a:rPr lang="en-US" altLang="zh-CN">
                <a:solidFill>
                  <a:srgbClr val="800000"/>
                </a:solidFill>
                <a:latin typeface="宋体" panose="02010600030101010101" pitchFamily="2" charset="-122"/>
              </a:rPr>
              <a:t>person</a:t>
            </a:r>
            <a:r>
              <a:rPr lang="zh-CN" altLang="en-US">
                <a:solidFill>
                  <a:srgbClr val="800000"/>
                </a:solidFill>
                <a:latin typeface="宋体" panose="02010600030101010101" pitchFamily="2" charset="-122"/>
              </a:rPr>
              <a:t>的</a:t>
            </a:r>
            <a:r>
              <a:rPr lang="en-US" altLang="zh-CN">
                <a:solidFill>
                  <a:srgbClr val="800000"/>
                </a:solidFill>
                <a:latin typeface="宋体" panose="02010600030101010101" pitchFamily="2" charset="-122"/>
              </a:rPr>
              <a:t>ID</a:t>
            </a:r>
            <a:r>
              <a:rPr lang="zh-CN" altLang="en-US">
                <a:solidFill>
                  <a:srgbClr val="800000"/>
                </a:solidFill>
                <a:latin typeface="宋体" panose="02010600030101010101" pitchFamily="2" charset="-122"/>
              </a:rPr>
              <a:t>约束时</a:t>
            </a:r>
            <a:r>
              <a:rPr lang="en-US" altLang="zh-CN">
                <a:solidFill>
                  <a:srgbClr val="800000"/>
                </a:solidFill>
                <a:latin typeface="宋体" panose="02010600030101010101" pitchFamily="2" charset="-122"/>
              </a:rPr>
              <a:t>,</a:t>
            </a:r>
            <a:endParaRPr lang="zh-CN" altLang="en-US">
              <a:solidFill>
                <a:srgbClr val="800000"/>
              </a:solidFill>
              <a:latin typeface="宋体" panose="02010600030101010101" pitchFamily="2" charset="-122"/>
            </a:endParaRPr>
          </a:p>
          <a:p>
            <a:pPr eaLnBrk="0" hangingPunct="0">
              <a:lnSpc>
                <a:spcPct val="80000"/>
              </a:lnSpc>
              <a:spcBef>
                <a:spcPct val="20000"/>
              </a:spcBef>
            </a:pPr>
            <a:r>
              <a:rPr lang="zh-CN" altLang="en-US">
                <a:solidFill>
                  <a:srgbClr val="800000"/>
                </a:solidFill>
                <a:latin typeface="宋体" panose="02010600030101010101" pitchFamily="2" charset="-122"/>
              </a:rPr>
              <a:t>无法支持，需增加一个</a:t>
            </a:r>
            <a:r>
              <a:rPr lang="en-US" altLang="zh-CN">
                <a:solidFill>
                  <a:srgbClr val="800000"/>
                </a:solidFill>
                <a:latin typeface="宋体" panose="02010600030101010101" pitchFamily="2" charset="-122"/>
              </a:rPr>
              <a:t>person</a:t>
            </a:r>
            <a:r>
              <a:rPr lang="zh-CN" altLang="en-US">
                <a:solidFill>
                  <a:srgbClr val="800000"/>
                </a:solidFill>
                <a:latin typeface="宋体" panose="02010600030101010101" pitchFamily="2" charset="-122"/>
              </a:rPr>
              <a:t>关系模式</a:t>
            </a:r>
            <a:r>
              <a:rPr lang="en-US" altLang="zh-CN">
                <a:solidFill>
                  <a:srgbClr val="800000"/>
                </a:solidFill>
                <a:latin typeface="宋体" panose="02010600030101010101" pitchFamily="2" charset="-122"/>
              </a:rPr>
              <a:t>(</a:t>
            </a:r>
            <a:r>
              <a:rPr lang="zh-CN" altLang="en-US">
                <a:solidFill>
                  <a:srgbClr val="800000"/>
                </a:solidFill>
                <a:latin typeface="宋体" panose="02010600030101010101" pitchFamily="2" charset="-122"/>
              </a:rPr>
              <a:t>冗余大</a:t>
            </a:r>
            <a:r>
              <a:rPr lang="en-US" altLang="zh-CN">
                <a:solidFill>
                  <a:srgbClr val="800000"/>
                </a:solidFill>
                <a:latin typeface="宋体" panose="02010600030101010101" pitchFamily="2" charset="-122"/>
              </a:rPr>
              <a:t>)</a:t>
            </a:r>
          </a:p>
        </p:txBody>
      </p:sp>
      <p:sp>
        <p:nvSpPr>
          <p:cNvPr id="38931" name="矩形 29">
            <a:extLst>
              <a:ext uri="{FF2B5EF4-FFF2-40B4-BE49-F238E27FC236}">
                <a16:creationId xmlns:a16="http://schemas.microsoft.com/office/drawing/2014/main" id="{FE947148-61D3-15F2-66C0-1DA7A17C1FC5}"/>
              </a:ext>
            </a:extLst>
          </p:cNvPr>
          <p:cNvSpPr>
            <a:spLocks noChangeArrowheads="1"/>
          </p:cNvSpPr>
          <p:nvPr/>
        </p:nvSpPr>
        <p:spPr bwMode="auto">
          <a:xfrm>
            <a:off x="7951788" y="4298950"/>
            <a:ext cx="8286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b="0">
                <a:solidFill>
                  <a:srgbClr val="2A2A39"/>
                </a:solidFill>
              </a:rPr>
              <a:t>案例</a:t>
            </a:r>
            <a:r>
              <a:rPr lang="zh-CN" altLang="zh-CN" b="0">
                <a:solidFill>
                  <a:srgbClr val="2A2A39"/>
                </a:solidFill>
              </a:rPr>
              <a:t>1</a:t>
            </a:r>
            <a:r>
              <a:rPr lang="en-US" altLang="zh-CN" b="0">
                <a:solidFill>
                  <a:srgbClr val="2A2A39"/>
                </a:solidFill>
              </a:rPr>
              <a:t>1</a:t>
            </a:r>
            <a:endParaRPr lang="zh-CN" altLang="en-US"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0521"/>
                                        </p:tgtEl>
                                        <p:attrNameLst>
                                          <p:attrName>style.visibility</p:attrName>
                                        </p:attrNameLst>
                                      </p:cBhvr>
                                      <p:to>
                                        <p:strVal val="visible"/>
                                      </p:to>
                                    </p:set>
                                    <p:animEffect transition="in" filter="blinds(horizontal)">
                                      <p:cBhvr>
                                        <p:cTn id="7" dur="500"/>
                                        <p:tgtEl>
                                          <p:spTgt spid="4905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0524"/>
                                        </p:tgtEl>
                                        <p:attrNameLst>
                                          <p:attrName>style.visibility</p:attrName>
                                        </p:attrNameLst>
                                      </p:cBhvr>
                                      <p:to>
                                        <p:strVal val="visible"/>
                                      </p:to>
                                    </p:set>
                                    <p:animEffect transition="in" filter="blinds(horizontal)">
                                      <p:cBhvr>
                                        <p:cTn id="12" dur="500"/>
                                        <p:tgtEl>
                                          <p:spTgt spid="490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21" grpId="0"/>
      <p:bldP spid="49052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5">
            <a:extLst>
              <a:ext uri="{FF2B5EF4-FFF2-40B4-BE49-F238E27FC236}">
                <a16:creationId xmlns:a16="http://schemas.microsoft.com/office/drawing/2014/main" id="{9E7F37D6-255B-917D-96C8-551C43040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4829175"/>
            <a:ext cx="83375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幻灯片编号占位符 5">
            <a:extLst>
              <a:ext uri="{FF2B5EF4-FFF2-40B4-BE49-F238E27FC236}">
                <a16:creationId xmlns:a16="http://schemas.microsoft.com/office/drawing/2014/main" id="{4B5D3B86-7999-B358-F93C-EEBABD48707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E5761A-2F72-4EAD-8C58-D042176F1B23}" type="slidenum">
              <a:rPr lang="zh-CN" altLang="en-US"/>
              <a:pPr/>
              <a:t>146</a:t>
            </a:fld>
            <a:endParaRPr lang="zh-CN" altLang="en-US"/>
          </a:p>
        </p:txBody>
      </p:sp>
      <p:sp>
        <p:nvSpPr>
          <p:cNvPr id="40963" name="Rectangle 2">
            <a:extLst>
              <a:ext uri="{FF2B5EF4-FFF2-40B4-BE49-F238E27FC236}">
                <a16:creationId xmlns:a16="http://schemas.microsoft.com/office/drawing/2014/main" id="{42D0DF16-0FF0-147A-09F9-00D948D3DB3D}"/>
              </a:ext>
            </a:extLst>
          </p:cNvPr>
          <p:cNvSpPr>
            <a:spLocks noGrp="1" noChangeArrowheads="1"/>
          </p:cNvSpPr>
          <p:nvPr>
            <p:ph type="title"/>
          </p:nvPr>
        </p:nvSpPr>
        <p:spPr>
          <a:xfrm>
            <a:off x="449263" y="9525"/>
            <a:ext cx="4535487" cy="742950"/>
          </a:xfrm>
        </p:spPr>
        <p:txBody>
          <a:bodyPr/>
          <a:lstStyle/>
          <a:p>
            <a:pPr algn="l"/>
            <a:r>
              <a:rPr lang="en-US" altLang="zh-CN" sz="2800" b="1">
                <a:latin typeface="黑体" panose="02010609060101010101" pitchFamily="49" charset="-122"/>
                <a:ea typeface="黑体" panose="02010609060101010101" pitchFamily="49" charset="-122"/>
              </a:rPr>
              <a:t>4.2</a:t>
            </a:r>
            <a:r>
              <a:rPr lang="zh-CN" altLang="zh-CN" sz="2800" b="1">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聚集的转换</a:t>
            </a:r>
            <a:endParaRPr lang="en-US" altLang="zh-CN" sz="2000" b="1">
              <a:solidFill>
                <a:schemeClr val="tx1"/>
              </a:solidFill>
              <a:latin typeface="黑体" panose="02010609060101010101" pitchFamily="49" charset="-122"/>
              <a:ea typeface="黑体" panose="02010609060101010101" pitchFamily="49" charset="-122"/>
            </a:endParaRPr>
          </a:p>
        </p:txBody>
      </p:sp>
      <p:sp>
        <p:nvSpPr>
          <p:cNvPr id="40964" name="Rectangle 4">
            <a:extLst>
              <a:ext uri="{FF2B5EF4-FFF2-40B4-BE49-F238E27FC236}">
                <a16:creationId xmlns:a16="http://schemas.microsoft.com/office/drawing/2014/main" id="{578E609F-AF32-8F1E-F830-DE54FBDCF6CE}"/>
              </a:ext>
            </a:extLst>
          </p:cNvPr>
          <p:cNvSpPr>
            <a:spLocks noChangeArrowheads="1"/>
          </p:cNvSpPr>
          <p:nvPr/>
        </p:nvSpPr>
        <p:spPr bwMode="auto">
          <a:xfrm>
            <a:off x="4248150" y="147638"/>
            <a:ext cx="475773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lnSpc>
                <a:spcPct val="80000"/>
              </a:lnSpc>
              <a:spcBef>
                <a:spcPct val="20000"/>
              </a:spcBef>
            </a:pPr>
            <a:r>
              <a:rPr lang="zh-CN" altLang="en-US" sz="2400">
                <a:solidFill>
                  <a:srgbClr val="800000"/>
                </a:solidFill>
                <a:latin typeface="黑体" panose="02010609060101010101" pitchFamily="49" charset="-122"/>
                <a:ea typeface="黑体" panose="02010609060101010101" pitchFamily="49" charset="-122"/>
              </a:rPr>
              <a:t>四 扩展</a:t>
            </a:r>
            <a:r>
              <a:rPr lang="en-US" altLang="zh-CN" sz="2400">
                <a:solidFill>
                  <a:srgbClr val="800000"/>
                </a:solidFill>
                <a:latin typeface="黑体" panose="02010609060101010101" pitchFamily="49" charset="-122"/>
                <a:ea typeface="黑体" panose="02010609060101010101" pitchFamily="49" charset="-122"/>
              </a:rPr>
              <a:t>E-R</a:t>
            </a:r>
            <a:r>
              <a:rPr lang="zh-CN" altLang="en-US" sz="2400">
                <a:solidFill>
                  <a:srgbClr val="800000"/>
                </a:solidFill>
                <a:latin typeface="黑体" panose="02010609060101010101" pitchFamily="49" charset="-122"/>
                <a:ea typeface="黑体" panose="02010609060101010101" pitchFamily="49" charset="-122"/>
              </a:rPr>
              <a:t>图的转换</a:t>
            </a:r>
            <a:endParaRPr lang="zh-CN" altLang="en-US" sz="2400">
              <a:solidFill>
                <a:srgbClr val="800000"/>
              </a:solidFill>
            </a:endParaRPr>
          </a:p>
        </p:txBody>
      </p:sp>
      <p:sp>
        <p:nvSpPr>
          <p:cNvPr id="40965" name="Rectangle 11">
            <a:extLst>
              <a:ext uri="{FF2B5EF4-FFF2-40B4-BE49-F238E27FC236}">
                <a16:creationId xmlns:a16="http://schemas.microsoft.com/office/drawing/2014/main" id="{351FF332-505D-47A7-7250-6E11F62F03A7}"/>
              </a:ext>
            </a:extLst>
          </p:cNvPr>
          <p:cNvSpPr>
            <a:spLocks noChangeArrowheads="1"/>
          </p:cNvSpPr>
          <p:nvPr/>
        </p:nvSpPr>
        <p:spPr bwMode="auto">
          <a:xfrm>
            <a:off x="177800" y="2033588"/>
            <a:ext cx="3249613" cy="917575"/>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400">
                <a:solidFill>
                  <a:srgbClr val="2A2A39"/>
                </a:solidFill>
                <a:latin typeface="宋体" panose="02010600030101010101" pitchFamily="2" charset="-122"/>
              </a:rPr>
              <a:t>例如，抽象的</a:t>
            </a:r>
            <a:r>
              <a:rPr lang="en-US" altLang="zh-CN" sz="1400">
                <a:solidFill>
                  <a:srgbClr val="2A2A39"/>
                </a:solidFill>
                <a:latin typeface="宋体" panose="02010600030101010101" pitchFamily="2" charset="-122"/>
              </a:rPr>
              <a:t>proj_guide</a:t>
            </a:r>
            <a:r>
              <a:rPr lang="zh-CN" altLang="en-US" sz="1400">
                <a:solidFill>
                  <a:srgbClr val="2A2A39"/>
                </a:solidFill>
                <a:latin typeface="宋体" panose="02010600030101010101" pitchFamily="2" charset="-122"/>
              </a:rPr>
              <a:t>实体集：</a:t>
            </a:r>
          </a:p>
          <a:p>
            <a:pPr eaLnBrk="0" hangingPunct="0">
              <a:lnSpc>
                <a:spcPct val="80000"/>
              </a:lnSpc>
              <a:spcBef>
                <a:spcPct val="20000"/>
              </a:spcBef>
            </a:pPr>
            <a:r>
              <a:rPr lang="zh-CN" altLang="en-US" sz="1400">
                <a:solidFill>
                  <a:srgbClr val="2A2A39"/>
                </a:solidFill>
                <a:latin typeface="宋体" panose="02010600030101010101" pitchFamily="2" charset="-122"/>
              </a:rPr>
              <a:t>包含了</a:t>
            </a:r>
            <a:r>
              <a:rPr lang="en-US" altLang="zh-CN" sz="1400">
                <a:solidFill>
                  <a:srgbClr val="2A2A39"/>
                </a:solidFill>
                <a:latin typeface="宋体" panose="02010600030101010101" pitchFamily="2" charset="-122"/>
              </a:rPr>
              <a:t>project_guide</a:t>
            </a:r>
            <a:r>
              <a:rPr lang="zh-CN" altLang="en-US" sz="1400">
                <a:solidFill>
                  <a:srgbClr val="2A2A39"/>
                </a:solidFill>
                <a:latin typeface="宋体" panose="02010600030101010101" pitchFamily="2" charset="-122"/>
              </a:rPr>
              <a:t>联系集</a:t>
            </a:r>
            <a:r>
              <a:rPr lang="en-US" altLang="zh-CN" sz="1400">
                <a:solidFill>
                  <a:srgbClr val="2A2A39"/>
                </a:solidFill>
                <a:latin typeface="宋体" panose="02010600030101010101" pitchFamily="2" charset="-122"/>
              </a:rPr>
              <a:t>P_I_S</a:t>
            </a:r>
            <a:r>
              <a:rPr lang="zh-CN" altLang="en-US" sz="1400">
                <a:solidFill>
                  <a:srgbClr val="2A2A39"/>
                </a:solidFill>
                <a:latin typeface="宋体" panose="02010600030101010101" pitchFamily="2" charset="-122"/>
              </a:rPr>
              <a:t>以及</a:t>
            </a:r>
          </a:p>
          <a:p>
            <a:pPr eaLnBrk="0" hangingPunct="0">
              <a:lnSpc>
                <a:spcPct val="80000"/>
              </a:lnSpc>
              <a:spcBef>
                <a:spcPct val="20000"/>
              </a:spcBef>
            </a:pPr>
            <a:r>
              <a:rPr lang="en-US" altLang="zh-CN" sz="1400">
                <a:solidFill>
                  <a:srgbClr val="2A2A39"/>
                </a:solidFill>
                <a:latin typeface="宋体" panose="02010600030101010101" pitchFamily="2" charset="-122"/>
              </a:rPr>
              <a:t>instructor,student,project</a:t>
            </a:r>
            <a:r>
              <a:rPr lang="zh-CN" altLang="en-US" sz="1400">
                <a:solidFill>
                  <a:srgbClr val="2A2A39"/>
                </a:solidFill>
                <a:latin typeface="宋体" panose="02010600030101010101" pitchFamily="2" charset="-122"/>
              </a:rPr>
              <a:t>实体集。</a:t>
            </a:r>
          </a:p>
          <a:p>
            <a:pPr eaLnBrk="0" hangingPunct="0">
              <a:lnSpc>
                <a:spcPct val="80000"/>
              </a:lnSpc>
              <a:spcBef>
                <a:spcPct val="20000"/>
              </a:spcBef>
            </a:pPr>
            <a:r>
              <a:rPr lang="zh-CN" altLang="en-US" sz="1400">
                <a:solidFill>
                  <a:srgbClr val="2A2A39"/>
                </a:solidFill>
                <a:latin typeface="宋体" panose="02010600030101010101" pitchFamily="2" charset="-122"/>
              </a:rPr>
              <a:t>看着是一个具有复杂构造的实体集！</a:t>
            </a:r>
          </a:p>
        </p:txBody>
      </p:sp>
      <p:sp>
        <p:nvSpPr>
          <p:cNvPr id="40966" name="Rectangle 12">
            <a:extLst>
              <a:ext uri="{FF2B5EF4-FFF2-40B4-BE49-F238E27FC236}">
                <a16:creationId xmlns:a16="http://schemas.microsoft.com/office/drawing/2014/main" id="{AD715F71-30D7-0C32-DC6F-AF52220DC85A}"/>
              </a:ext>
            </a:extLst>
          </p:cNvPr>
          <p:cNvSpPr>
            <a:spLocks noChangeArrowheads="1"/>
          </p:cNvSpPr>
          <p:nvPr/>
        </p:nvSpPr>
        <p:spPr bwMode="auto">
          <a:xfrm>
            <a:off x="177800" y="1071563"/>
            <a:ext cx="2878138" cy="701675"/>
          </a:xfrm>
          <a:prstGeom prst="rect">
            <a:avLst/>
          </a:prstGeom>
          <a:noFill/>
          <a:ln w="9525">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400">
                <a:solidFill>
                  <a:srgbClr val="2A2A39"/>
                </a:solidFill>
                <a:latin typeface="宋体" panose="02010600030101010101" pitchFamily="2" charset="-122"/>
              </a:rPr>
              <a:t>聚集：是一种抽象！</a:t>
            </a:r>
          </a:p>
          <a:p>
            <a:pPr eaLnBrk="0" hangingPunct="0">
              <a:lnSpc>
                <a:spcPct val="80000"/>
              </a:lnSpc>
              <a:spcBef>
                <a:spcPct val="20000"/>
              </a:spcBef>
            </a:pPr>
            <a:r>
              <a:rPr lang="zh-CN" altLang="en-US" sz="1400">
                <a:solidFill>
                  <a:srgbClr val="2A2A39"/>
                </a:solidFill>
                <a:latin typeface="宋体" panose="02010600030101010101" pitchFamily="2" charset="-122"/>
              </a:rPr>
              <a:t>将联系集</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及其相关实体集</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a:t>
            </a:r>
            <a:endParaRPr lang="en-US" altLang="zh-CN" sz="1400">
              <a:solidFill>
                <a:srgbClr val="2A2A39"/>
              </a:solidFill>
              <a:latin typeface="宋体" panose="02010600030101010101" pitchFamily="2" charset="-122"/>
            </a:endParaRPr>
          </a:p>
          <a:p>
            <a:pPr eaLnBrk="0" hangingPunct="0">
              <a:lnSpc>
                <a:spcPct val="80000"/>
              </a:lnSpc>
              <a:spcBef>
                <a:spcPct val="20000"/>
              </a:spcBef>
            </a:pPr>
            <a:r>
              <a:rPr lang="zh-CN" altLang="en-US" sz="1400">
                <a:solidFill>
                  <a:srgbClr val="2A2A39"/>
                </a:solidFill>
                <a:latin typeface="宋体" panose="02010600030101010101" pitchFamily="2" charset="-122"/>
              </a:rPr>
              <a:t>看着是一个更高层的抽象实体集。</a:t>
            </a:r>
            <a:endParaRPr lang="en-US" altLang="zh-CN" sz="1400">
              <a:solidFill>
                <a:srgbClr val="2A2A39"/>
              </a:solidFill>
              <a:latin typeface="宋体" panose="02010600030101010101" pitchFamily="2" charset="-122"/>
            </a:endParaRPr>
          </a:p>
        </p:txBody>
      </p:sp>
      <p:sp>
        <p:nvSpPr>
          <p:cNvPr id="40967" name="Rectangle 13">
            <a:extLst>
              <a:ext uri="{FF2B5EF4-FFF2-40B4-BE49-F238E27FC236}">
                <a16:creationId xmlns:a16="http://schemas.microsoft.com/office/drawing/2014/main" id="{FAE2FDE3-E183-AE62-17A5-85FEA3A858C6}"/>
              </a:ext>
            </a:extLst>
          </p:cNvPr>
          <p:cNvSpPr>
            <a:spLocks noChangeArrowheads="1"/>
          </p:cNvSpPr>
          <p:nvPr/>
        </p:nvSpPr>
        <p:spPr bwMode="auto">
          <a:xfrm>
            <a:off x="198438" y="3203575"/>
            <a:ext cx="3236912" cy="487363"/>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400">
                <a:solidFill>
                  <a:srgbClr val="2A2A39"/>
                </a:solidFill>
                <a:latin typeface="宋体" panose="02010600030101010101" pitchFamily="2" charset="-122"/>
              </a:rPr>
              <a:t>故</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在抽象实体集</a:t>
            </a:r>
            <a:r>
              <a:rPr lang="en-US" altLang="zh-CN" sz="1400">
                <a:solidFill>
                  <a:srgbClr val="2A2A39"/>
                </a:solidFill>
                <a:latin typeface="宋体" panose="02010600030101010101" pitchFamily="2" charset="-122"/>
              </a:rPr>
              <a:t>P_I_S</a:t>
            </a:r>
            <a:r>
              <a:rPr lang="zh-CN" altLang="en-US" sz="1400">
                <a:solidFill>
                  <a:srgbClr val="2A2A39"/>
                </a:solidFill>
                <a:latin typeface="宋体" panose="02010600030101010101" pitchFamily="2" charset="-122"/>
              </a:rPr>
              <a:t>与实体集之间，</a:t>
            </a:r>
          </a:p>
          <a:p>
            <a:pPr eaLnBrk="0" hangingPunct="0">
              <a:lnSpc>
                <a:spcPct val="80000"/>
              </a:lnSpc>
              <a:spcBef>
                <a:spcPct val="20000"/>
              </a:spcBef>
            </a:pPr>
            <a:r>
              <a:rPr lang="zh-CN" altLang="en-US" sz="1400">
                <a:solidFill>
                  <a:srgbClr val="2A2A39"/>
                </a:solidFill>
                <a:latin typeface="宋体" panose="02010600030101010101" pitchFamily="2" charset="-122"/>
              </a:rPr>
              <a:t>   可以有</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多对多</a:t>
            </a:r>
            <a:r>
              <a:rPr lang="en-US" altLang="zh-CN" sz="1400">
                <a:solidFill>
                  <a:srgbClr val="2A2A39"/>
                </a:solidFill>
                <a:latin typeface="宋体" panose="02010600030101010101" pitchFamily="2" charset="-122"/>
              </a:rPr>
              <a:t>)</a:t>
            </a:r>
            <a:r>
              <a:rPr lang="zh-CN" altLang="en-US" sz="1400">
                <a:solidFill>
                  <a:srgbClr val="2A2A39"/>
                </a:solidFill>
                <a:latin typeface="宋体" panose="02010600030101010101" pitchFamily="2" charset="-122"/>
              </a:rPr>
              <a:t>联系集</a:t>
            </a:r>
            <a:r>
              <a:rPr lang="en-US" altLang="zh-CN" sz="1400">
                <a:solidFill>
                  <a:srgbClr val="2A2A39"/>
                </a:solidFill>
                <a:latin typeface="宋体" panose="02010600030101010101" pitchFamily="2" charset="-122"/>
              </a:rPr>
              <a:t>eval_for</a:t>
            </a:r>
            <a:r>
              <a:rPr lang="zh-CN" altLang="en-US" sz="1400">
                <a:solidFill>
                  <a:srgbClr val="2A2A39"/>
                </a:solidFill>
                <a:latin typeface="宋体" panose="02010600030101010101" pitchFamily="2" charset="-122"/>
              </a:rPr>
              <a:t>。</a:t>
            </a:r>
          </a:p>
        </p:txBody>
      </p:sp>
      <p:sp>
        <p:nvSpPr>
          <p:cNvPr id="40968" name="AutoShape 14">
            <a:extLst>
              <a:ext uri="{FF2B5EF4-FFF2-40B4-BE49-F238E27FC236}">
                <a16:creationId xmlns:a16="http://schemas.microsoft.com/office/drawing/2014/main" id="{5B947B65-2EF7-203F-40C4-EF6B0A1092AA}"/>
              </a:ext>
            </a:extLst>
          </p:cNvPr>
          <p:cNvSpPr>
            <a:spLocks noChangeArrowheads="1"/>
          </p:cNvSpPr>
          <p:nvPr/>
        </p:nvSpPr>
        <p:spPr bwMode="auto">
          <a:xfrm>
            <a:off x="263525" y="3857625"/>
            <a:ext cx="2057400" cy="795338"/>
          </a:xfrm>
          <a:prstGeom prst="cloudCallout">
            <a:avLst>
              <a:gd name="adj1" fmla="val -50454"/>
              <a:gd name="adj2" fmla="val 69148"/>
            </a:avLst>
          </a:prstGeom>
          <a:solidFill>
            <a:schemeClr val="accent1"/>
          </a:solidFill>
          <a:ln w="9525">
            <a:solidFill>
              <a:schemeClr val="tx1"/>
            </a:solidFill>
            <a:round/>
            <a:headEnd/>
            <a:tailEnd/>
          </a:ln>
        </p:spPr>
        <p:txBody>
          <a:bodyPr lIns="0" tIns="0" rIns="0" bIns="0"/>
          <a:lstStyle/>
          <a:p>
            <a:pPr algn="ctr" eaLnBrk="0" hangingPunct="0">
              <a:lnSpc>
                <a:spcPct val="80000"/>
              </a:lnSpc>
              <a:spcBef>
                <a:spcPct val="20000"/>
              </a:spcBef>
            </a:pPr>
            <a:r>
              <a:rPr lang="zh-CN" altLang="en-US">
                <a:solidFill>
                  <a:schemeClr val="tx1"/>
                </a:solidFill>
              </a:rPr>
              <a:t>如何采用关系模式描述聚集现象？</a:t>
            </a:r>
          </a:p>
        </p:txBody>
      </p:sp>
      <p:sp>
        <p:nvSpPr>
          <p:cNvPr id="40969" name="Line 18">
            <a:extLst>
              <a:ext uri="{FF2B5EF4-FFF2-40B4-BE49-F238E27FC236}">
                <a16:creationId xmlns:a16="http://schemas.microsoft.com/office/drawing/2014/main" id="{8D5A8010-EE98-A273-C856-220B5FB3266C}"/>
              </a:ext>
            </a:extLst>
          </p:cNvPr>
          <p:cNvSpPr>
            <a:spLocks noChangeShapeType="1"/>
          </p:cNvSpPr>
          <p:nvPr/>
        </p:nvSpPr>
        <p:spPr bwMode="auto">
          <a:xfrm>
            <a:off x="5397500" y="5978525"/>
            <a:ext cx="294163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a:lstStyle/>
          <a:p>
            <a:endParaRPr lang="zh-CN" altLang="en-US"/>
          </a:p>
        </p:txBody>
      </p:sp>
      <p:sp>
        <p:nvSpPr>
          <p:cNvPr id="40970" name="Line 19">
            <a:extLst>
              <a:ext uri="{FF2B5EF4-FFF2-40B4-BE49-F238E27FC236}">
                <a16:creationId xmlns:a16="http://schemas.microsoft.com/office/drawing/2014/main" id="{3A6E3238-61AF-0E6B-8E6F-5CAE264A7480}"/>
              </a:ext>
            </a:extLst>
          </p:cNvPr>
          <p:cNvSpPr>
            <a:spLocks noChangeShapeType="1"/>
          </p:cNvSpPr>
          <p:nvPr/>
        </p:nvSpPr>
        <p:spPr bwMode="auto">
          <a:xfrm>
            <a:off x="8429625" y="5976938"/>
            <a:ext cx="40163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a:lstStyle/>
          <a:p>
            <a:endParaRPr lang="zh-CN" altLang="en-US"/>
          </a:p>
        </p:txBody>
      </p:sp>
      <p:sp>
        <p:nvSpPr>
          <p:cNvPr id="40971" name="Line 20">
            <a:extLst>
              <a:ext uri="{FF2B5EF4-FFF2-40B4-BE49-F238E27FC236}">
                <a16:creationId xmlns:a16="http://schemas.microsoft.com/office/drawing/2014/main" id="{FC6BABB4-29A0-9786-74FE-648CA211FE37}"/>
              </a:ext>
            </a:extLst>
          </p:cNvPr>
          <p:cNvSpPr>
            <a:spLocks noChangeShapeType="1"/>
          </p:cNvSpPr>
          <p:nvPr/>
        </p:nvSpPr>
        <p:spPr bwMode="auto">
          <a:xfrm>
            <a:off x="2044700" y="6218238"/>
            <a:ext cx="22209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a:lstStyle/>
          <a:p>
            <a:endParaRPr lang="zh-CN" altLang="en-US"/>
          </a:p>
        </p:txBody>
      </p:sp>
      <p:sp>
        <p:nvSpPr>
          <p:cNvPr id="40972" name="Line 21">
            <a:extLst>
              <a:ext uri="{FF2B5EF4-FFF2-40B4-BE49-F238E27FC236}">
                <a16:creationId xmlns:a16="http://schemas.microsoft.com/office/drawing/2014/main" id="{B6936DA7-36D5-5BCD-7562-BB61ECF83859}"/>
              </a:ext>
            </a:extLst>
          </p:cNvPr>
          <p:cNvSpPr>
            <a:spLocks noChangeShapeType="1"/>
          </p:cNvSpPr>
          <p:nvPr/>
        </p:nvSpPr>
        <p:spPr bwMode="auto">
          <a:xfrm>
            <a:off x="4460875" y="6216650"/>
            <a:ext cx="3498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a:lstStyle/>
          <a:p>
            <a:endParaRPr lang="zh-CN" altLang="en-US"/>
          </a:p>
        </p:txBody>
      </p:sp>
      <p:sp>
        <p:nvSpPr>
          <p:cNvPr id="509975" name="Rectangle 23">
            <a:extLst>
              <a:ext uri="{FF2B5EF4-FFF2-40B4-BE49-F238E27FC236}">
                <a16:creationId xmlns:a16="http://schemas.microsoft.com/office/drawing/2014/main" id="{1FC3475B-D61A-C545-AE05-F0EF425A4CC6}"/>
              </a:ext>
            </a:extLst>
          </p:cNvPr>
          <p:cNvSpPr>
            <a:spLocks noChangeArrowheads="1"/>
          </p:cNvSpPr>
          <p:nvPr/>
        </p:nvSpPr>
        <p:spPr bwMode="auto">
          <a:xfrm>
            <a:off x="3621088" y="776288"/>
            <a:ext cx="5507037"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ts val="1625"/>
              </a:lnSpc>
              <a:spcBef>
                <a:spcPct val="20000"/>
              </a:spcBef>
            </a:pPr>
            <a:r>
              <a:rPr lang="zh-CN" altLang="en-US">
                <a:solidFill>
                  <a:srgbClr val="0000FF"/>
                </a:solidFill>
                <a:latin typeface="Times New Roman" panose="02020603050405020304" pitchFamily="18" charset="0"/>
              </a:rPr>
              <a:t>示例：</a:t>
            </a:r>
            <a:r>
              <a:rPr lang="en-US" altLang="zh-CN">
                <a:solidFill>
                  <a:srgbClr val="0000FF"/>
                </a:solidFill>
                <a:latin typeface="Times New Roman" panose="02020603050405020304" pitchFamily="18" charset="0"/>
              </a:rPr>
              <a:t>project_guide</a:t>
            </a:r>
            <a:r>
              <a:rPr lang="zh-CN" altLang="en-US">
                <a:solidFill>
                  <a:srgbClr val="0000FF"/>
                </a:solidFill>
                <a:latin typeface="Times New Roman" panose="02020603050405020304" pitchFamily="18" charset="0"/>
              </a:rPr>
              <a:t>抽象联系集可表示为</a:t>
            </a:r>
            <a:r>
              <a:rPr lang="en-US" altLang="zh-CN">
                <a:solidFill>
                  <a:srgbClr val="0000FF"/>
                </a:solidFill>
                <a:latin typeface="Times New Roman" panose="02020603050405020304" pitchFamily="18" charset="0"/>
              </a:rPr>
              <a:t>:</a:t>
            </a:r>
          </a:p>
          <a:p>
            <a:pPr eaLnBrk="0" hangingPunct="0">
              <a:lnSpc>
                <a:spcPts val="1625"/>
              </a:lnSpc>
              <a:spcBef>
                <a:spcPct val="20000"/>
              </a:spcBef>
            </a:pPr>
            <a:r>
              <a:rPr lang="en-US" altLang="zh-CN">
                <a:solidFill>
                  <a:srgbClr val="0000FF"/>
                </a:solidFill>
                <a:latin typeface="Times New Roman" panose="02020603050405020304" pitchFamily="18" charset="0"/>
              </a:rPr>
              <a:t>P_I_S(</a:t>
            </a:r>
            <a:r>
              <a:rPr lang="en-US" altLang="zh-CN" u="sng">
                <a:solidFill>
                  <a:srgbClr val="0000FF"/>
                </a:solidFill>
                <a:latin typeface="Times New Roman" panose="02020603050405020304" pitchFamily="18" charset="0"/>
              </a:rPr>
              <a:t>instructor-id</a:t>
            </a:r>
            <a:r>
              <a:rPr lang="en-US" altLang="zh-CN">
                <a:solidFill>
                  <a:srgbClr val="0000FF"/>
                </a:solidFill>
                <a:latin typeface="Times New Roman" panose="02020603050405020304" pitchFamily="18" charset="0"/>
              </a:rPr>
              <a:t>, </a:t>
            </a:r>
            <a:r>
              <a:rPr lang="en-US" altLang="zh-CN" u="sng">
                <a:solidFill>
                  <a:srgbClr val="0000FF"/>
                </a:solidFill>
                <a:latin typeface="Times New Roman" panose="02020603050405020304" pitchFamily="18" charset="0"/>
              </a:rPr>
              <a:t>student-id</a:t>
            </a:r>
            <a:r>
              <a:rPr lang="en-US" altLang="zh-CN">
                <a:solidFill>
                  <a:srgbClr val="0000FF"/>
                </a:solidFill>
                <a:latin typeface="Times New Roman" panose="02020603050405020304" pitchFamily="18" charset="0"/>
              </a:rPr>
              <a:t>, </a:t>
            </a:r>
            <a:r>
              <a:rPr lang="en-US" altLang="zh-CN" u="sng">
                <a:solidFill>
                  <a:srgbClr val="0000FF"/>
                </a:solidFill>
                <a:latin typeface="Times New Roman" panose="02020603050405020304" pitchFamily="18" charset="0"/>
              </a:rPr>
              <a:t>project-id</a:t>
            </a:r>
            <a:r>
              <a:rPr lang="en-US" altLang="zh-CN">
                <a:solidFill>
                  <a:srgbClr val="0000FF"/>
                </a:solidFill>
                <a:latin typeface="Times New Roman" panose="02020603050405020304" pitchFamily="18" charset="0"/>
              </a:rPr>
              <a:t>)</a:t>
            </a:r>
          </a:p>
          <a:p>
            <a:pPr eaLnBrk="0" hangingPunct="0">
              <a:lnSpc>
                <a:spcPts val="1625"/>
              </a:lnSpc>
              <a:spcBef>
                <a:spcPct val="20000"/>
              </a:spcBef>
            </a:pPr>
            <a:r>
              <a:rPr lang="en-US" altLang="zh-CN">
                <a:solidFill>
                  <a:srgbClr val="0000FF"/>
                </a:solidFill>
                <a:latin typeface="Times New Roman" panose="02020603050405020304" pitchFamily="18" charset="0"/>
              </a:rPr>
              <a:t>evaluation</a:t>
            </a:r>
            <a:r>
              <a:rPr lang="zh-CN" altLang="en-US">
                <a:solidFill>
                  <a:srgbClr val="0000FF"/>
                </a:solidFill>
                <a:latin typeface="Times New Roman" panose="02020603050405020304" pitchFamily="18" charset="0"/>
              </a:rPr>
              <a:t>实体集表示为</a:t>
            </a:r>
            <a:r>
              <a:rPr lang="en-US" altLang="zh-CN">
                <a:solidFill>
                  <a:srgbClr val="0000FF"/>
                </a:solidFill>
                <a:latin typeface="Times New Roman" panose="02020603050405020304" pitchFamily="18" charset="0"/>
              </a:rPr>
              <a:t>:EV(</a:t>
            </a:r>
            <a:r>
              <a:rPr lang="en-US" altLang="zh-CN" u="sng">
                <a:solidFill>
                  <a:srgbClr val="0000FF"/>
                </a:solidFill>
                <a:latin typeface="Times New Roman" panose="02020603050405020304" pitchFamily="18" charset="0"/>
              </a:rPr>
              <a:t>evaluation-id</a:t>
            </a:r>
            <a:r>
              <a:rPr lang="en-US" altLang="zh-CN">
                <a:solidFill>
                  <a:srgbClr val="0000FF"/>
                </a:solidFill>
                <a:latin typeface="Times New Roman" panose="02020603050405020304" pitchFamily="18" charset="0"/>
              </a:rPr>
              <a:t>,  …)</a:t>
            </a:r>
          </a:p>
          <a:p>
            <a:pPr eaLnBrk="0" hangingPunct="0">
              <a:lnSpc>
                <a:spcPts val="1625"/>
              </a:lnSpc>
              <a:spcBef>
                <a:spcPct val="20000"/>
              </a:spcBef>
            </a:pPr>
            <a:r>
              <a:rPr lang="zh-CN" altLang="en-US">
                <a:solidFill>
                  <a:srgbClr val="0000FF"/>
                </a:solidFill>
                <a:latin typeface="Times New Roman" panose="02020603050405020304" pitchFamily="18" charset="0"/>
              </a:rPr>
              <a:t>故</a:t>
            </a:r>
            <a:r>
              <a:rPr lang="en-US" altLang="zh-CN">
                <a:solidFill>
                  <a:srgbClr val="0000FF"/>
                </a:solidFill>
                <a:latin typeface="Times New Roman" panose="02020603050405020304" pitchFamily="18" charset="0"/>
              </a:rPr>
              <a:t>eval_for</a:t>
            </a:r>
            <a:r>
              <a:rPr lang="zh-CN" altLang="en-US">
                <a:solidFill>
                  <a:srgbClr val="0000FF"/>
                </a:solidFill>
                <a:latin typeface="Times New Roman" panose="02020603050405020304" pitchFamily="18" charset="0"/>
              </a:rPr>
              <a:t>聚集联系集可表示为：</a:t>
            </a:r>
          </a:p>
          <a:p>
            <a:pPr eaLnBrk="0" hangingPunct="0">
              <a:lnSpc>
                <a:spcPts val="1625"/>
              </a:lnSpc>
              <a:spcBef>
                <a:spcPct val="20000"/>
              </a:spcBef>
            </a:pPr>
            <a:r>
              <a:rPr lang="en-US" altLang="zh-CN">
                <a:solidFill>
                  <a:srgbClr val="0000FF"/>
                </a:solidFill>
                <a:latin typeface="Times New Roman" panose="02020603050405020304" pitchFamily="18" charset="0"/>
              </a:rPr>
              <a:t>eval_for</a:t>
            </a:r>
            <a:r>
              <a:rPr lang="en-US" altLang="zh-CN" u="sng">
                <a:solidFill>
                  <a:srgbClr val="0000FF"/>
                </a:solidFill>
                <a:latin typeface="Times New Roman" panose="02020603050405020304" pitchFamily="18" charset="0"/>
              </a:rPr>
              <a:t>(instructor-id, student-id, project-id</a:t>
            </a:r>
            <a:r>
              <a:rPr lang="en-US" altLang="zh-CN">
                <a:solidFill>
                  <a:srgbClr val="0000FF"/>
                </a:solidFill>
                <a:latin typeface="Times New Roman" panose="02020603050405020304" pitchFamily="18" charset="0"/>
              </a:rPr>
              <a:t>,  </a:t>
            </a:r>
            <a:r>
              <a:rPr lang="en-US" altLang="zh-CN" u="sng">
                <a:solidFill>
                  <a:srgbClr val="0000FF"/>
                </a:solidFill>
                <a:latin typeface="Times New Roman" panose="02020603050405020304" pitchFamily="18" charset="0"/>
              </a:rPr>
              <a:t>evaluation-id</a:t>
            </a:r>
            <a:r>
              <a:rPr lang="en-US" altLang="zh-CN">
                <a:solidFill>
                  <a:srgbClr val="0000FF"/>
                </a:solidFill>
                <a:latin typeface="Times New Roman" panose="02020603050405020304" pitchFamily="18" charset="0"/>
              </a:rPr>
              <a:t>)</a:t>
            </a:r>
            <a:endParaRPr lang="zh-CN" altLang="en-US">
              <a:solidFill>
                <a:srgbClr val="0000FF"/>
              </a:solidFill>
              <a:latin typeface="Times New Roman" panose="02020603050405020304" pitchFamily="18" charset="0"/>
            </a:endParaRPr>
          </a:p>
        </p:txBody>
      </p:sp>
      <p:grpSp>
        <p:nvGrpSpPr>
          <p:cNvPr id="40974" name="Group 25">
            <a:extLst>
              <a:ext uri="{FF2B5EF4-FFF2-40B4-BE49-F238E27FC236}">
                <a16:creationId xmlns:a16="http://schemas.microsoft.com/office/drawing/2014/main" id="{12D514A8-ABF5-272C-5639-8A66432F0F25}"/>
              </a:ext>
            </a:extLst>
          </p:cNvPr>
          <p:cNvGrpSpPr>
            <a:grpSpLocks/>
          </p:cNvGrpSpPr>
          <p:nvPr/>
        </p:nvGrpSpPr>
        <p:grpSpPr bwMode="auto">
          <a:xfrm>
            <a:off x="3883025" y="2100263"/>
            <a:ext cx="4413250" cy="2917825"/>
            <a:chOff x="2890" y="1382"/>
            <a:chExt cx="2780" cy="1854"/>
          </a:xfrm>
        </p:grpSpPr>
        <p:grpSp>
          <p:nvGrpSpPr>
            <p:cNvPr id="40975" name="Group 10">
              <a:extLst>
                <a:ext uri="{FF2B5EF4-FFF2-40B4-BE49-F238E27FC236}">
                  <a16:creationId xmlns:a16="http://schemas.microsoft.com/office/drawing/2014/main" id="{339A657B-6AA8-418C-5B5F-7065834D0A07}"/>
                </a:ext>
              </a:extLst>
            </p:cNvPr>
            <p:cNvGrpSpPr>
              <a:grpSpLocks/>
            </p:cNvGrpSpPr>
            <p:nvPr/>
          </p:nvGrpSpPr>
          <p:grpSpPr bwMode="auto">
            <a:xfrm>
              <a:off x="2910" y="1382"/>
              <a:ext cx="2760" cy="1854"/>
              <a:chOff x="2510" y="1121"/>
              <a:chExt cx="2739" cy="2125"/>
            </a:xfrm>
          </p:grpSpPr>
          <p:grpSp>
            <p:nvGrpSpPr>
              <p:cNvPr id="40976" name="Group 8">
                <a:extLst>
                  <a:ext uri="{FF2B5EF4-FFF2-40B4-BE49-F238E27FC236}">
                    <a16:creationId xmlns:a16="http://schemas.microsoft.com/office/drawing/2014/main" id="{0E0F2134-8217-EFB9-EAA5-A667D1C72979}"/>
                  </a:ext>
                </a:extLst>
              </p:cNvPr>
              <p:cNvGrpSpPr>
                <a:grpSpLocks/>
              </p:cNvGrpSpPr>
              <p:nvPr/>
            </p:nvGrpSpPr>
            <p:grpSpPr bwMode="auto">
              <a:xfrm>
                <a:off x="2510" y="1121"/>
                <a:ext cx="2647" cy="2125"/>
                <a:chOff x="2510" y="1121"/>
                <a:chExt cx="2647" cy="2125"/>
              </a:xfrm>
            </p:grpSpPr>
            <p:pic>
              <p:nvPicPr>
                <p:cNvPr id="40977" name="Picture 38">
                  <a:extLst>
                    <a:ext uri="{FF2B5EF4-FFF2-40B4-BE49-F238E27FC236}">
                      <a16:creationId xmlns:a16="http://schemas.microsoft.com/office/drawing/2014/main" id="{5A54DCF3-1817-D5E6-10A5-03A9D45B8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 y="1121"/>
                  <a:ext cx="2647" cy="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9959" name="Line 7">
                  <a:extLst>
                    <a:ext uri="{FF2B5EF4-FFF2-40B4-BE49-F238E27FC236}">
                      <a16:creationId xmlns:a16="http://schemas.microsoft.com/office/drawing/2014/main" id="{9A11CA86-1F25-2229-7EE9-4587F079F0C4}"/>
                    </a:ext>
                  </a:extLst>
                </p:cNvPr>
                <p:cNvSpPr>
                  <a:spLocks noChangeShapeType="1"/>
                </p:cNvSpPr>
                <p:nvPr/>
              </p:nvSpPr>
              <p:spPr bwMode="auto">
                <a:xfrm>
                  <a:off x="3865" y="2088"/>
                  <a:ext cx="0" cy="134"/>
                </a:xfrm>
                <a:prstGeom prst="line">
                  <a:avLst/>
                </a:prstGeom>
                <a:noFill/>
                <a:ln w="19050">
                  <a:solidFill>
                    <a:srgbClr val="0066FF"/>
                  </a:solidFill>
                  <a:prstDash val="sysDot"/>
                  <a:round/>
                </a:ln>
                <a:effectLst/>
              </p:spPr>
              <p:txBody>
                <a:bodyPr anchor="ctr"/>
                <a:lstStyle/>
                <a:p>
                  <a:pPr algn="ctr" eaLnBrk="0" hangingPunct="0">
                    <a:lnSpc>
                      <a:spcPct val="80000"/>
                    </a:lnSpc>
                    <a:spcBef>
                      <a:spcPct val="20000"/>
                    </a:spcBef>
                    <a:defRPr/>
                  </a:pPr>
                  <a:endParaRPr lang="zh-CN" altLang="en-US">
                    <a:solidFill>
                      <a:schemeClr val="tx1">
                        <a:lumMod val="50000"/>
                      </a:schemeClr>
                    </a:solidFill>
                    <a:latin typeface="Tahoma" panose="020B0604030504040204" pitchFamily="2" charset="0"/>
                  </a:endParaRPr>
                </a:p>
              </p:txBody>
            </p:sp>
          </p:grpSp>
          <p:sp>
            <p:nvSpPr>
              <p:cNvPr id="40979" name="Rectangle 9">
                <a:extLst>
                  <a:ext uri="{FF2B5EF4-FFF2-40B4-BE49-F238E27FC236}">
                    <a16:creationId xmlns:a16="http://schemas.microsoft.com/office/drawing/2014/main" id="{7B15AC47-09E2-6C2D-D77D-EC8856DD4DA6}"/>
                  </a:ext>
                </a:extLst>
              </p:cNvPr>
              <p:cNvSpPr>
                <a:spLocks noChangeArrowheads="1"/>
              </p:cNvSpPr>
              <p:nvPr/>
            </p:nvSpPr>
            <p:spPr bwMode="auto">
              <a:xfrm>
                <a:off x="4236" y="2468"/>
                <a:ext cx="101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2A2A39"/>
                    </a:solidFill>
                    <a:latin typeface="宋体" panose="02010600030101010101" pitchFamily="2" charset="-122"/>
                  </a:rPr>
                  <a:t>联系集上的联系集</a:t>
                </a:r>
              </a:p>
            </p:txBody>
          </p:sp>
        </p:grpSp>
        <p:sp>
          <p:nvSpPr>
            <p:cNvPr id="40980" name="Rectangle 24">
              <a:extLst>
                <a:ext uri="{FF2B5EF4-FFF2-40B4-BE49-F238E27FC236}">
                  <a16:creationId xmlns:a16="http://schemas.microsoft.com/office/drawing/2014/main" id="{F5CBF1D3-76C1-4A9C-C256-0DFC492429E1}"/>
                </a:ext>
              </a:extLst>
            </p:cNvPr>
            <p:cNvSpPr>
              <a:spLocks noChangeArrowheads="1"/>
            </p:cNvSpPr>
            <p:nvPr/>
          </p:nvSpPr>
          <p:spPr bwMode="auto">
            <a:xfrm>
              <a:off x="2890" y="2875"/>
              <a:ext cx="69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2A2A39"/>
                  </a:solidFill>
                  <a:latin typeface="宋体" panose="02010600030101010101" pitchFamily="2" charset="-122"/>
                </a:rPr>
                <a:t>项目评估应</a:t>
              </a:r>
            </a:p>
            <a:p>
              <a:pPr eaLnBrk="0" hangingPunct="0">
                <a:lnSpc>
                  <a:spcPct val="80000"/>
                </a:lnSpc>
                <a:spcBef>
                  <a:spcPct val="20000"/>
                </a:spcBef>
              </a:pPr>
              <a:r>
                <a:rPr lang="zh-CN" altLang="en-US" sz="1400">
                  <a:solidFill>
                    <a:srgbClr val="2A2A39"/>
                  </a:solidFill>
                  <a:latin typeface="宋体" panose="02010600030101010101" pitchFamily="2" charset="-122"/>
                </a:rPr>
                <a:t>用的</a:t>
              </a:r>
              <a:r>
                <a:rPr lang="en-US" altLang="zh-CN" sz="1400">
                  <a:solidFill>
                    <a:srgbClr val="2A2A39"/>
                  </a:solidFill>
                  <a:latin typeface="宋体" panose="02010600030101010101" pitchFamily="2" charset="-122"/>
                </a:rPr>
                <a:t>E-R</a:t>
              </a:r>
              <a:r>
                <a:rPr lang="zh-CN" altLang="en-US" sz="1400">
                  <a:solidFill>
                    <a:srgbClr val="2A2A39"/>
                  </a:solidFill>
                  <a:latin typeface="宋体" panose="02010600030101010101" pitchFamily="2" charset="-122"/>
                </a:rPr>
                <a:t>图</a:t>
              </a:r>
              <a:r>
                <a:rPr lang="en-US" altLang="zh-CN" sz="1400">
                  <a:solidFill>
                    <a:srgbClr val="2A2A39"/>
                  </a:solidFill>
                  <a:latin typeface="宋体" panose="02010600030101010101" pitchFamily="2" charset="-122"/>
                </a:rPr>
                <a:t>!</a:t>
              </a:r>
              <a:endParaRPr lang="zh-CN" altLang="en-US" sz="1400">
                <a:solidFill>
                  <a:srgbClr val="2A2A39"/>
                </a:solidFill>
                <a:latin typeface="宋体" panose="02010600030101010101" pitchFamily="2" charset="-122"/>
              </a:endParaRPr>
            </a:p>
          </p:txBody>
        </p:sp>
      </p:grpSp>
      <p:grpSp>
        <p:nvGrpSpPr>
          <p:cNvPr id="4" name="组 3">
            <a:extLst>
              <a:ext uri="{FF2B5EF4-FFF2-40B4-BE49-F238E27FC236}">
                <a16:creationId xmlns:a16="http://schemas.microsoft.com/office/drawing/2014/main" id="{AC8E0295-581C-8352-561E-E09239CA3875}"/>
              </a:ext>
            </a:extLst>
          </p:cNvPr>
          <p:cNvGrpSpPr>
            <a:grpSpLocks/>
          </p:cNvGrpSpPr>
          <p:nvPr/>
        </p:nvGrpSpPr>
        <p:grpSpPr bwMode="auto">
          <a:xfrm>
            <a:off x="1438275" y="5816600"/>
            <a:ext cx="7075488" cy="639763"/>
            <a:chOff x="1437971" y="5817246"/>
            <a:chExt cx="7075003" cy="638478"/>
          </a:xfrm>
        </p:grpSpPr>
        <p:sp>
          <p:nvSpPr>
            <p:cNvPr id="40982" name="Line 94">
              <a:extLst>
                <a:ext uri="{FF2B5EF4-FFF2-40B4-BE49-F238E27FC236}">
                  <a16:creationId xmlns:a16="http://schemas.microsoft.com/office/drawing/2014/main" id="{A2B155DC-BDF7-6C2C-D38E-A2C30B1C4AEC}"/>
                </a:ext>
              </a:extLst>
            </p:cNvPr>
            <p:cNvSpPr>
              <a:spLocks noChangeShapeType="1"/>
            </p:cNvSpPr>
            <p:nvPr/>
          </p:nvSpPr>
          <p:spPr bwMode="auto">
            <a:xfrm flipV="1">
              <a:off x="4431791" y="5817246"/>
              <a:ext cx="490504" cy="11091"/>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3" name="Line 94">
              <a:extLst>
                <a:ext uri="{FF2B5EF4-FFF2-40B4-BE49-F238E27FC236}">
                  <a16:creationId xmlns:a16="http://schemas.microsoft.com/office/drawing/2014/main" id="{37B9006D-8242-8C1B-DBAD-103A149E9FEA}"/>
                </a:ext>
              </a:extLst>
            </p:cNvPr>
            <p:cNvSpPr>
              <a:spLocks noChangeShapeType="1"/>
            </p:cNvSpPr>
            <p:nvPr/>
          </p:nvSpPr>
          <p:spPr bwMode="auto">
            <a:xfrm flipV="1">
              <a:off x="8022470" y="5817246"/>
              <a:ext cx="490504" cy="11091"/>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4" name="Line 94">
              <a:extLst>
                <a:ext uri="{FF2B5EF4-FFF2-40B4-BE49-F238E27FC236}">
                  <a16:creationId xmlns:a16="http://schemas.microsoft.com/office/drawing/2014/main" id="{8D72F36B-0705-79B7-6BE5-5F0293435E6B}"/>
                </a:ext>
              </a:extLst>
            </p:cNvPr>
            <p:cNvSpPr>
              <a:spLocks noChangeShapeType="1"/>
            </p:cNvSpPr>
            <p:nvPr/>
          </p:nvSpPr>
          <p:spPr bwMode="auto">
            <a:xfrm flipV="1">
              <a:off x="3585712" y="6130940"/>
              <a:ext cx="490503" cy="11091"/>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5" name="Line 94">
              <a:extLst>
                <a:ext uri="{FF2B5EF4-FFF2-40B4-BE49-F238E27FC236}">
                  <a16:creationId xmlns:a16="http://schemas.microsoft.com/office/drawing/2014/main" id="{780EEAEC-CFEC-C720-18A1-B4BA4969559E}"/>
                </a:ext>
              </a:extLst>
            </p:cNvPr>
            <p:cNvSpPr>
              <a:spLocks noChangeShapeType="1"/>
            </p:cNvSpPr>
            <p:nvPr/>
          </p:nvSpPr>
          <p:spPr bwMode="auto">
            <a:xfrm flipV="1">
              <a:off x="1437971" y="6444633"/>
              <a:ext cx="490504" cy="11091"/>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986" name="矩形 32">
            <a:extLst>
              <a:ext uri="{FF2B5EF4-FFF2-40B4-BE49-F238E27FC236}">
                <a16:creationId xmlns:a16="http://schemas.microsoft.com/office/drawing/2014/main" id="{F79A4E4B-6FC4-AF17-4263-B9B781616D9E}"/>
              </a:ext>
            </a:extLst>
          </p:cNvPr>
          <p:cNvSpPr>
            <a:spLocks noChangeArrowheads="1"/>
          </p:cNvSpPr>
          <p:nvPr/>
        </p:nvSpPr>
        <p:spPr bwMode="auto">
          <a:xfrm>
            <a:off x="7481888" y="4503738"/>
            <a:ext cx="8286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b="0">
                <a:solidFill>
                  <a:srgbClr val="2A2A39"/>
                </a:solidFill>
              </a:rPr>
              <a:t>案例</a:t>
            </a:r>
            <a:r>
              <a:rPr lang="zh-CN" altLang="zh-CN" b="0">
                <a:solidFill>
                  <a:srgbClr val="2A2A39"/>
                </a:solidFill>
              </a:rPr>
              <a:t>1</a:t>
            </a:r>
            <a:r>
              <a:rPr lang="en-US" altLang="zh-CN" b="0">
                <a:solidFill>
                  <a:srgbClr val="2A2A39"/>
                </a:solidFill>
              </a:rPr>
              <a:t>2</a:t>
            </a:r>
            <a:endParaRPr lang="zh-CN" altLang="en-US"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09975"/>
                                        </p:tgtEl>
                                        <p:attrNameLst>
                                          <p:attrName>style.visibility</p:attrName>
                                        </p:attrNameLst>
                                      </p:cBhvr>
                                      <p:to>
                                        <p:strVal val="visible"/>
                                      </p:to>
                                    </p:set>
                                    <p:animEffect transition="in" filter="blinds(horizontal)">
                                      <p:cBhvr>
                                        <p:cTn id="12" dur="500"/>
                                        <p:tgtEl>
                                          <p:spTgt spid="509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75"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7" name="Text Box 5">
            <a:extLst>
              <a:ext uri="{FF2B5EF4-FFF2-40B4-BE49-F238E27FC236}">
                <a16:creationId xmlns:a16="http://schemas.microsoft.com/office/drawing/2014/main" id="{9589E5BA-1116-384A-DE43-3063A108D8E2}"/>
              </a:ext>
            </a:extLst>
          </p:cNvPr>
          <p:cNvSpPr txBox="1">
            <a:spLocks noChangeArrowheads="1"/>
          </p:cNvSpPr>
          <p:nvPr/>
        </p:nvSpPr>
        <p:spPr bwMode="auto">
          <a:xfrm>
            <a:off x="3048000" y="1752600"/>
            <a:ext cx="6096000"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50000"/>
              </a:spcBef>
            </a:pPr>
            <a:endParaRPr lang="zh-CN" altLang="en-US">
              <a:solidFill>
                <a:schemeClr val="tx1"/>
              </a:solidFill>
              <a:latin typeface="楷体_GB2312" pitchFamily="49" charset="-122"/>
              <a:ea typeface="楷体_GB2312" pitchFamily="49" charset="-122"/>
            </a:endParaRPr>
          </a:p>
        </p:txBody>
      </p:sp>
      <p:sp>
        <p:nvSpPr>
          <p:cNvPr id="41986" name="内容占位符 6">
            <a:extLst>
              <a:ext uri="{FF2B5EF4-FFF2-40B4-BE49-F238E27FC236}">
                <a16:creationId xmlns:a16="http://schemas.microsoft.com/office/drawing/2014/main" id="{CE0E139B-2265-DDA5-6E3D-E1D8297E6A00}"/>
              </a:ext>
            </a:extLst>
          </p:cNvPr>
          <p:cNvSpPr>
            <a:spLocks noGrp="1" noChangeArrowheads="1"/>
          </p:cNvSpPr>
          <p:nvPr>
            <p:ph idx="1"/>
          </p:nvPr>
        </p:nvSpPr>
        <p:spPr/>
        <p:txBody>
          <a:bodyPr/>
          <a:lstStyle/>
          <a:p>
            <a:pPr marL="365125" indent="-255588" eaLnBrk="1" hangingPunct="1">
              <a:lnSpc>
                <a:spcPct val="90000"/>
              </a:lnSpc>
              <a:buFont typeface="Wingdings 3" panose="05040102010807070707" pitchFamily="18" charset="2"/>
              <a:buChar char=""/>
            </a:pPr>
            <a:r>
              <a:rPr lang="zh-CN" altLang="en-US" sz="2800" b="1">
                <a:ea typeface="楷体_GB2312" pitchFamily="49" charset="-122"/>
              </a:rPr>
              <a:t> 每个实体建一个关系，属性转为关系的属性，关键属性为主键</a:t>
            </a:r>
            <a:endParaRPr lang="en-US" altLang="zh-CN" sz="2800" b="1">
              <a:ea typeface="楷体_GB2312" pitchFamily="49" charset="-122"/>
            </a:endParaRPr>
          </a:p>
          <a:p>
            <a:pPr marL="365125" indent="-255588" eaLnBrk="1" hangingPunct="1">
              <a:lnSpc>
                <a:spcPct val="90000"/>
              </a:lnSpc>
              <a:buFont typeface="Wingdings 3" panose="05040102010807070707" pitchFamily="18" charset="2"/>
              <a:buChar char=""/>
            </a:pPr>
            <a:r>
              <a:rPr lang="zh-CN" altLang="en-US" sz="2800" b="1">
                <a:ea typeface="楷体_GB2312" pitchFamily="49" charset="-122"/>
              </a:rPr>
              <a:t>联系转换</a:t>
            </a:r>
            <a:endParaRPr lang="en-US" altLang="zh-CN" sz="2800" b="1">
              <a:ea typeface="楷体_GB2312" pitchFamily="49" charset="-122"/>
            </a:endParaRPr>
          </a:p>
          <a:p>
            <a:pPr marL="815975" lvl="1" indent="-255588" eaLnBrk="1" hangingPunct="1">
              <a:lnSpc>
                <a:spcPct val="90000"/>
              </a:lnSpc>
              <a:buFont typeface="Wingdings 3" panose="05040102010807070707" pitchFamily="18" charset="2"/>
              <a:buChar char=""/>
            </a:pPr>
            <a:r>
              <a:rPr lang="zh-CN" altLang="en-US" sz="2400"/>
              <a:t>1:</a:t>
            </a:r>
            <a:r>
              <a:rPr lang="en-US" altLang="zh-CN" sz="2400"/>
              <a:t>M</a:t>
            </a:r>
          </a:p>
          <a:p>
            <a:pPr marL="815975" lvl="1" indent="-255588" eaLnBrk="1" hangingPunct="1">
              <a:lnSpc>
                <a:spcPct val="90000"/>
              </a:lnSpc>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1 </a:t>
            </a:r>
            <a:r>
              <a:rPr lang="zh-CN" altLang="en-US" sz="2400" b="1">
                <a:latin typeface="楷体_GB2312" pitchFamily="49" charset="-122"/>
                <a:ea typeface="楷体_GB2312" pitchFamily="49" charset="-122"/>
              </a:rPr>
              <a:t>方主键出现在</a:t>
            </a:r>
            <a:r>
              <a:rPr lang="en-US" altLang="zh-CN" sz="2400" b="1">
                <a:latin typeface="楷体_GB2312" pitchFamily="49" charset="-122"/>
                <a:ea typeface="楷体_GB2312" pitchFamily="49" charset="-122"/>
              </a:rPr>
              <a:t>M</a:t>
            </a:r>
            <a:r>
              <a:rPr lang="zh-CN" altLang="en-US" sz="2400" b="1">
                <a:latin typeface="楷体_GB2312" pitchFamily="49" charset="-122"/>
                <a:ea typeface="楷体_GB2312" pitchFamily="49" charset="-122"/>
              </a:rPr>
              <a:t>方成为外键</a:t>
            </a:r>
            <a:endParaRPr lang="en-US" altLang="zh-CN" sz="2400" b="1">
              <a:latin typeface="楷体_GB2312" pitchFamily="49" charset="-122"/>
              <a:ea typeface="楷体_GB2312" pitchFamily="49" charset="-122"/>
            </a:endParaRPr>
          </a:p>
          <a:p>
            <a:pPr marL="815975" lvl="1" indent="-255588" eaLnBrk="1" hangingPunct="1">
              <a:lnSpc>
                <a:spcPct val="90000"/>
              </a:lnSpc>
              <a:buFont typeface="Wingdings 3" panose="05040102010807070707" pitchFamily="18" charset="2"/>
              <a:buChar char=""/>
            </a:pPr>
            <a:r>
              <a:rPr lang="zh-CN" altLang="en-US"/>
              <a:t>1</a:t>
            </a:r>
            <a:r>
              <a:rPr lang="en-US" altLang="zh-CN"/>
              <a:t>:</a:t>
            </a:r>
            <a:r>
              <a:rPr lang="zh-CN" altLang="en-US"/>
              <a:t>1</a:t>
            </a:r>
          </a:p>
          <a:p>
            <a:pPr marL="815975" lvl="1" indent="-255588" eaLnBrk="1" hangingPunct="1">
              <a:lnSpc>
                <a:spcPct val="90000"/>
              </a:lnSpc>
              <a:buFontTx/>
              <a:buNone/>
            </a:pPr>
            <a:r>
              <a:rPr lang="zh-CN" altLang="en-US" sz="2400" b="1">
                <a:latin typeface="楷体_GB2312" pitchFamily="49" charset="-122"/>
                <a:ea typeface="楷体_GB2312" pitchFamily="49" charset="-122"/>
              </a:rPr>
              <a:t>     任意一方主键出现在另一方中，成外键</a:t>
            </a:r>
            <a:endParaRPr lang="en-US" altLang="zh-CN" sz="2400" b="1">
              <a:latin typeface="楷体_GB2312" pitchFamily="49" charset="-122"/>
              <a:ea typeface="楷体_GB2312" pitchFamily="49" charset="-122"/>
            </a:endParaRPr>
          </a:p>
          <a:p>
            <a:pPr marL="815975" lvl="1" indent="-255588" eaLnBrk="1" hangingPunct="1">
              <a:lnSpc>
                <a:spcPct val="90000"/>
              </a:lnSpc>
              <a:buFont typeface="Wingdings 3" panose="05040102010807070707" pitchFamily="18" charset="2"/>
              <a:buChar char=""/>
            </a:pPr>
            <a:r>
              <a:rPr lang="en-US" altLang="zh-CN" sz="2400"/>
              <a:t>M：N</a:t>
            </a:r>
            <a:endParaRPr lang="zh-CN" altLang="en-US" sz="2400" b="1">
              <a:latin typeface="楷体_GB2312" pitchFamily="49" charset="-122"/>
              <a:ea typeface="楷体_GB2312" pitchFamily="49" charset="-122"/>
            </a:endParaRPr>
          </a:p>
          <a:p>
            <a:pPr marL="815975" lvl="1" indent="-255588" eaLnBrk="1" hangingPunct="1">
              <a:lnSpc>
                <a:spcPct val="90000"/>
              </a:lnSpc>
              <a:buFontTx/>
              <a:buNone/>
            </a:pPr>
            <a:r>
              <a:rPr lang="zh-CN" altLang="en-US" sz="2400" b="1">
                <a:latin typeface="楷体_GB2312" pitchFamily="49" charset="-122"/>
                <a:ea typeface="楷体_GB2312" pitchFamily="49" charset="-122"/>
              </a:rPr>
              <a:t>    联系建为一新关系，其主键由两个父实体的主键复合组成</a:t>
            </a:r>
          </a:p>
          <a:p>
            <a:pPr marL="365125" indent="-255588" eaLnBrk="1" hangingPunct="1">
              <a:lnSpc>
                <a:spcPct val="90000"/>
              </a:lnSpc>
              <a:buFont typeface="Wingdings 3" panose="05040102010807070707" pitchFamily="18" charset="2"/>
              <a:buChar char=""/>
            </a:pPr>
            <a:endParaRPr lang="zh-CN" altLang="en-US" b="1"/>
          </a:p>
        </p:txBody>
      </p:sp>
      <p:sp>
        <p:nvSpPr>
          <p:cNvPr id="41987" name="标题 7">
            <a:extLst>
              <a:ext uri="{FF2B5EF4-FFF2-40B4-BE49-F238E27FC236}">
                <a16:creationId xmlns:a16="http://schemas.microsoft.com/office/drawing/2014/main" id="{C25EF240-07A2-2117-FB86-AD7587254679}"/>
              </a:ext>
            </a:extLst>
          </p:cNvPr>
          <p:cNvSpPr>
            <a:spLocks noGrp="1" noChangeArrowheads="1"/>
          </p:cNvSpPr>
          <p:nvPr>
            <p:ph type="title"/>
          </p:nvPr>
        </p:nvSpPr>
        <p:spPr>
          <a:xfrm>
            <a:off x="719138" y="501650"/>
            <a:ext cx="7772400" cy="1143000"/>
          </a:xfrm>
        </p:spPr>
        <p:txBody>
          <a:bodyPr/>
          <a:lstStyle/>
          <a:p>
            <a:pPr eaLnBrk="1" hangingPunct="1"/>
            <a:r>
              <a:rPr lang="en-US" altLang="zh-CN"/>
              <a:t>ER</a:t>
            </a:r>
            <a:r>
              <a:rPr lang="zh-CN" altLang="en-US"/>
              <a:t>图转换为关系模式的规则</a:t>
            </a:r>
          </a:p>
        </p:txBody>
      </p:sp>
      <p:sp>
        <p:nvSpPr>
          <p:cNvPr id="41988" name="灯片编号占位符 4">
            <a:extLst>
              <a:ext uri="{FF2B5EF4-FFF2-40B4-BE49-F238E27FC236}">
                <a16:creationId xmlns:a16="http://schemas.microsoft.com/office/drawing/2014/main" id="{8ED70366-799A-0A68-47A2-1F4FB82F0E4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8CF74446-70BD-44E8-8202-D1A0C577DCD3}" type="slidenum">
              <a:rPr lang="zh-CN" altLang="en-US" sz="1000">
                <a:latin typeface="Tahoma" panose="020B0604030504040204" pitchFamily="34" charset="0"/>
              </a:rPr>
              <a:pPr eaLnBrk="1" hangingPunct="1"/>
              <a:t>147</a:t>
            </a:fld>
            <a:endParaRPr lang="zh-CN" altLang="en-US" sz="10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nodePh="1">
                                  <p:stCondLst>
                                    <p:cond delay="0"/>
                                  </p:stCondLst>
                                  <p:endCondLst>
                                    <p:cond evt="begin" delay="0"/>
                                  </p:endCondLst>
                                  <p:childTnLst>
                                    <p:set>
                                      <p:cBhvr>
                                        <p:cTn id="6" dur="1" fill="hold">
                                          <p:stCondLst>
                                            <p:cond delay="499"/>
                                          </p:stCondLst>
                                        </p:cTn>
                                        <p:tgtEl>
                                          <p:spTgt spid="161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a:extLst>
              <a:ext uri="{FF2B5EF4-FFF2-40B4-BE49-F238E27FC236}">
                <a16:creationId xmlns:a16="http://schemas.microsoft.com/office/drawing/2014/main" id="{9640D843-152D-ADF0-D69F-6B6F2DBF3233}"/>
              </a:ext>
            </a:extLst>
          </p:cNvPr>
          <p:cNvSpPr txBox="1">
            <a:spLocks noChangeArrowheads="1"/>
          </p:cNvSpPr>
          <p:nvPr/>
        </p:nvSpPr>
        <p:spPr bwMode="auto">
          <a:xfrm>
            <a:off x="838200" y="304800"/>
            <a:ext cx="7239000" cy="579438"/>
          </a:xfrm>
          <a:prstGeom prst="rect">
            <a:avLst/>
          </a:prstGeom>
          <a:noFill/>
          <a:ln w="9525">
            <a:noFill/>
            <a:miter lim="800000"/>
          </a:ln>
          <a:effectLst/>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93750" indent="-3365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lnSpc>
                <a:spcPct val="80000"/>
              </a:lnSpc>
              <a:spcBef>
                <a:spcPct val="50000"/>
              </a:spcBef>
              <a:buFontTx/>
              <a:buNone/>
            </a:pPr>
            <a:r>
              <a:rPr lang="zh-CN" altLang="en-US" b="1" noProof="1">
                <a:effectLst>
                  <a:outerShdw blurRad="38100" dist="38100" dir="2700000">
                    <a:srgbClr val="000000"/>
                  </a:outerShdw>
                </a:effectLst>
                <a:latin typeface="Tahoma" panose="020B0604030504040204" pitchFamily="2" charset="0"/>
              </a:rPr>
              <a:t>  </a:t>
            </a:r>
            <a:r>
              <a:rPr lang="en-US" altLang="zh-CN" b="1" noProof="1">
                <a:effectLst>
                  <a:outerShdw blurRad="38100" dist="38100" dir="2700000">
                    <a:srgbClr val="000000"/>
                  </a:outerShdw>
                </a:effectLst>
                <a:latin typeface="Tahoma" panose="020B0604030504040204" pitchFamily="2" charset="0"/>
              </a:rPr>
              <a:t>E-R  </a:t>
            </a:r>
            <a:r>
              <a:rPr lang="zh-CN" altLang="en-US" b="1" noProof="1">
                <a:effectLst>
                  <a:outerShdw blurRad="38100" dist="38100" dir="2700000">
                    <a:srgbClr val="000000"/>
                  </a:outerShdw>
                </a:effectLst>
                <a:latin typeface="Tahoma" panose="020B0604030504040204" pitchFamily="2" charset="0"/>
              </a:rPr>
              <a:t>图             关系模式</a:t>
            </a:r>
          </a:p>
        </p:txBody>
      </p:sp>
      <p:sp>
        <p:nvSpPr>
          <p:cNvPr id="43010" name="AutoShape 3">
            <a:extLst>
              <a:ext uri="{FF2B5EF4-FFF2-40B4-BE49-F238E27FC236}">
                <a16:creationId xmlns:a16="http://schemas.microsoft.com/office/drawing/2014/main" id="{AA7742D4-D056-ADD6-B2D3-555A701C3D37}"/>
              </a:ext>
            </a:extLst>
          </p:cNvPr>
          <p:cNvSpPr>
            <a:spLocks noChangeArrowheads="1"/>
          </p:cNvSpPr>
          <p:nvPr/>
        </p:nvSpPr>
        <p:spPr bwMode="auto">
          <a:xfrm>
            <a:off x="4067175" y="368300"/>
            <a:ext cx="1069975" cy="673100"/>
          </a:xfrm>
          <a:prstGeom prst="rightArrow">
            <a:avLst>
              <a:gd name="adj1" fmla="val 50000"/>
              <a:gd name="adj2" fmla="val 29967"/>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lnSpc>
                <a:spcPct val="80000"/>
              </a:lnSpc>
              <a:spcBef>
                <a:spcPct val="20000"/>
              </a:spcBef>
            </a:pPr>
            <a:endParaRPr lang="zh-CN" altLang="en-US"/>
          </a:p>
        </p:txBody>
      </p:sp>
      <p:sp>
        <p:nvSpPr>
          <p:cNvPr id="43011" name="Text Box 4">
            <a:extLst>
              <a:ext uri="{FF2B5EF4-FFF2-40B4-BE49-F238E27FC236}">
                <a16:creationId xmlns:a16="http://schemas.microsoft.com/office/drawing/2014/main" id="{AD6A09DF-E966-556D-02B9-14AFE8415A25}"/>
              </a:ext>
            </a:extLst>
          </p:cNvPr>
          <p:cNvSpPr txBox="1">
            <a:spLocks noChangeArrowheads="1"/>
          </p:cNvSpPr>
          <p:nvPr/>
        </p:nvSpPr>
        <p:spPr bwMode="auto">
          <a:xfrm>
            <a:off x="1524000" y="1676400"/>
            <a:ext cx="3810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3200">
                <a:solidFill>
                  <a:schemeClr val="tx1"/>
                </a:solidFill>
              </a:rPr>
              <a:t>1</a:t>
            </a:r>
          </a:p>
        </p:txBody>
      </p:sp>
      <p:sp>
        <p:nvSpPr>
          <p:cNvPr id="43012" name="Text Box 5">
            <a:extLst>
              <a:ext uri="{FF2B5EF4-FFF2-40B4-BE49-F238E27FC236}">
                <a16:creationId xmlns:a16="http://schemas.microsoft.com/office/drawing/2014/main" id="{C0904CC4-A1CD-DB0F-18DA-41380651C37B}"/>
              </a:ext>
            </a:extLst>
          </p:cNvPr>
          <p:cNvSpPr txBox="1">
            <a:spLocks noChangeArrowheads="1"/>
          </p:cNvSpPr>
          <p:nvPr/>
        </p:nvSpPr>
        <p:spPr bwMode="auto">
          <a:xfrm>
            <a:off x="2286000" y="1676400"/>
            <a:ext cx="8382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3200">
                <a:solidFill>
                  <a:schemeClr val="tx1"/>
                </a:solidFill>
              </a:rPr>
              <a:t>系</a:t>
            </a:r>
          </a:p>
        </p:txBody>
      </p:sp>
      <p:sp>
        <p:nvSpPr>
          <p:cNvPr id="43013" name="Text Box 6">
            <a:extLst>
              <a:ext uri="{FF2B5EF4-FFF2-40B4-BE49-F238E27FC236}">
                <a16:creationId xmlns:a16="http://schemas.microsoft.com/office/drawing/2014/main" id="{DDFF952D-C0DB-1C60-DD8B-54813B1C5E60}"/>
              </a:ext>
            </a:extLst>
          </p:cNvPr>
          <p:cNvSpPr txBox="1">
            <a:spLocks noChangeArrowheads="1"/>
          </p:cNvSpPr>
          <p:nvPr/>
        </p:nvSpPr>
        <p:spPr bwMode="auto">
          <a:xfrm>
            <a:off x="4267200" y="1676400"/>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spcBef>
                <a:spcPct val="50000"/>
              </a:spcBef>
            </a:pPr>
            <a:r>
              <a:rPr lang="zh-CN" altLang="en-US" sz="3200">
                <a:solidFill>
                  <a:schemeClr val="tx1"/>
                </a:solidFill>
              </a:rPr>
              <a:t>聘用</a:t>
            </a:r>
          </a:p>
        </p:txBody>
      </p:sp>
      <p:sp>
        <p:nvSpPr>
          <p:cNvPr id="43014" name="Text Box 7">
            <a:extLst>
              <a:ext uri="{FF2B5EF4-FFF2-40B4-BE49-F238E27FC236}">
                <a16:creationId xmlns:a16="http://schemas.microsoft.com/office/drawing/2014/main" id="{5A905F3A-8F13-0C75-F0A9-6FD08C8CACEB}"/>
              </a:ext>
            </a:extLst>
          </p:cNvPr>
          <p:cNvSpPr txBox="1">
            <a:spLocks noChangeArrowheads="1"/>
          </p:cNvSpPr>
          <p:nvPr/>
        </p:nvSpPr>
        <p:spPr bwMode="auto">
          <a:xfrm>
            <a:off x="6400800" y="1676400"/>
            <a:ext cx="10668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3200">
                <a:solidFill>
                  <a:schemeClr val="tx1"/>
                </a:solidFill>
              </a:rPr>
              <a:t>教师</a:t>
            </a:r>
          </a:p>
        </p:txBody>
      </p:sp>
      <p:sp>
        <p:nvSpPr>
          <p:cNvPr id="43015" name="Text Box 8">
            <a:extLst>
              <a:ext uri="{FF2B5EF4-FFF2-40B4-BE49-F238E27FC236}">
                <a16:creationId xmlns:a16="http://schemas.microsoft.com/office/drawing/2014/main" id="{88072E41-E7F1-3B81-50AD-A935C0E1C312}"/>
              </a:ext>
            </a:extLst>
          </p:cNvPr>
          <p:cNvSpPr txBox="1">
            <a:spLocks noChangeArrowheads="1"/>
          </p:cNvSpPr>
          <p:nvPr/>
        </p:nvSpPr>
        <p:spPr bwMode="auto">
          <a:xfrm>
            <a:off x="1524000" y="2895600"/>
            <a:ext cx="3810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3200">
                <a:solidFill>
                  <a:schemeClr val="tx1"/>
                </a:solidFill>
              </a:rPr>
              <a:t>2</a:t>
            </a:r>
          </a:p>
        </p:txBody>
      </p:sp>
      <p:sp>
        <p:nvSpPr>
          <p:cNvPr id="43016" name="Text Box 9">
            <a:extLst>
              <a:ext uri="{FF2B5EF4-FFF2-40B4-BE49-F238E27FC236}">
                <a16:creationId xmlns:a16="http://schemas.microsoft.com/office/drawing/2014/main" id="{12655C69-2656-E23D-8475-5180E2BD3B90}"/>
              </a:ext>
            </a:extLst>
          </p:cNvPr>
          <p:cNvSpPr txBox="1">
            <a:spLocks noChangeArrowheads="1"/>
          </p:cNvSpPr>
          <p:nvPr/>
        </p:nvSpPr>
        <p:spPr bwMode="auto">
          <a:xfrm>
            <a:off x="2209800" y="2895600"/>
            <a:ext cx="11430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3200">
                <a:solidFill>
                  <a:schemeClr val="tx1"/>
                </a:solidFill>
              </a:rPr>
              <a:t>职工</a:t>
            </a:r>
          </a:p>
        </p:txBody>
      </p:sp>
      <p:sp>
        <p:nvSpPr>
          <p:cNvPr id="43017" name="Text Box 10">
            <a:extLst>
              <a:ext uri="{FF2B5EF4-FFF2-40B4-BE49-F238E27FC236}">
                <a16:creationId xmlns:a16="http://schemas.microsoft.com/office/drawing/2014/main" id="{DFE5861B-E8D1-2587-ADA7-F701131E0020}"/>
              </a:ext>
            </a:extLst>
          </p:cNvPr>
          <p:cNvSpPr txBox="1">
            <a:spLocks noChangeArrowheads="1"/>
          </p:cNvSpPr>
          <p:nvPr/>
        </p:nvSpPr>
        <p:spPr bwMode="auto">
          <a:xfrm>
            <a:off x="4495800" y="5181600"/>
            <a:ext cx="1120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spcBef>
                <a:spcPct val="50000"/>
              </a:spcBef>
            </a:pPr>
            <a:r>
              <a:rPr lang="zh-CN" altLang="en-US" sz="3200">
                <a:solidFill>
                  <a:schemeClr val="tx1"/>
                </a:solidFill>
              </a:rPr>
              <a:t>选修</a:t>
            </a:r>
          </a:p>
        </p:txBody>
      </p:sp>
      <p:sp>
        <p:nvSpPr>
          <p:cNvPr id="43018" name="Text Box 11">
            <a:extLst>
              <a:ext uri="{FF2B5EF4-FFF2-40B4-BE49-F238E27FC236}">
                <a16:creationId xmlns:a16="http://schemas.microsoft.com/office/drawing/2014/main" id="{2979DAA4-5D01-920B-F4BB-410F8A278DD6}"/>
              </a:ext>
            </a:extLst>
          </p:cNvPr>
          <p:cNvSpPr txBox="1">
            <a:spLocks noChangeArrowheads="1"/>
          </p:cNvSpPr>
          <p:nvPr/>
        </p:nvSpPr>
        <p:spPr bwMode="auto">
          <a:xfrm>
            <a:off x="6477000" y="2895600"/>
            <a:ext cx="12954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3200">
                <a:solidFill>
                  <a:schemeClr val="tx1"/>
                </a:solidFill>
              </a:rPr>
              <a:t>亲属</a:t>
            </a:r>
          </a:p>
        </p:txBody>
      </p:sp>
      <p:sp>
        <p:nvSpPr>
          <p:cNvPr id="43019" name="Text Box 12">
            <a:extLst>
              <a:ext uri="{FF2B5EF4-FFF2-40B4-BE49-F238E27FC236}">
                <a16:creationId xmlns:a16="http://schemas.microsoft.com/office/drawing/2014/main" id="{32AC1FEB-B264-52CC-549E-A0BFB244FFD7}"/>
              </a:ext>
            </a:extLst>
          </p:cNvPr>
          <p:cNvSpPr txBox="1">
            <a:spLocks noChangeArrowheads="1"/>
          </p:cNvSpPr>
          <p:nvPr/>
        </p:nvSpPr>
        <p:spPr bwMode="auto">
          <a:xfrm>
            <a:off x="1524000" y="4038600"/>
            <a:ext cx="3810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3200">
                <a:solidFill>
                  <a:schemeClr val="tx1"/>
                </a:solidFill>
              </a:rPr>
              <a:t>3</a:t>
            </a:r>
          </a:p>
        </p:txBody>
      </p:sp>
      <p:sp>
        <p:nvSpPr>
          <p:cNvPr id="43020" name="Text Box 13">
            <a:extLst>
              <a:ext uri="{FF2B5EF4-FFF2-40B4-BE49-F238E27FC236}">
                <a16:creationId xmlns:a16="http://schemas.microsoft.com/office/drawing/2014/main" id="{242D092A-46BF-E3F8-8C87-76D88DEAE71C}"/>
              </a:ext>
            </a:extLst>
          </p:cNvPr>
          <p:cNvSpPr txBox="1">
            <a:spLocks noChangeArrowheads="1"/>
          </p:cNvSpPr>
          <p:nvPr/>
        </p:nvSpPr>
        <p:spPr bwMode="auto">
          <a:xfrm>
            <a:off x="2209800" y="4038600"/>
            <a:ext cx="10668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3200">
                <a:solidFill>
                  <a:schemeClr val="tx1"/>
                </a:solidFill>
              </a:rPr>
              <a:t>旅客</a:t>
            </a:r>
          </a:p>
        </p:txBody>
      </p:sp>
      <p:sp>
        <p:nvSpPr>
          <p:cNvPr id="43021" name="Text Box 14">
            <a:extLst>
              <a:ext uri="{FF2B5EF4-FFF2-40B4-BE49-F238E27FC236}">
                <a16:creationId xmlns:a16="http://schemas.microsoft.com/office/drawing/2014/main" id="{E5058429-C6B5-20FE-64F7-A8252A0484D9}"/>
              </a:ext>
            </a:extLst>
          </p:cNvPr>
          <p:cNvSpPr txBox="1">
            <a:spLocks noChangeArrowheads="1"/>
          </p:cNvSpPr>
          <p:nvPr/>
        </p:nvSpPr>
        <p:spPr bwMode="auto">
          <a:xfrm>
            <a:off x="6629400" y="3962400"/>
            <a:ext cx="16764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3200">
                <a:solidFill>
                  <a:schemeClr val="tx1"/>
                </a:solidFill>
              </a:rPr>
              <a:t>飞机票</a:t>
            </a:r>
          </a:p>
        </p:txBody>
      </p:sp>
      <p:sp>
        <p:nvSpPr>
          <p:cNvPr id="43022" name="Text Box 15">
            <a:extLst>
              <a:ext uri="{FF2B5EF4-FFF2-40B4-BE49-F238E27FC236}">
                <a16:creationId xmlns:a16="http://schemas.microsoft.com/office/drawing/2014/main" id="{642E5ECB-2B37-AC61-B827-CFCE2AE78F47}"/>
              </a:ext>
            </a:extLst>
          </p:cNvPr>
          <p:cNvSpPr txBox="1">
            <a:spLocks noChangeArrowheads="1"/>
          </p:cNvSpPr>
          <p:nvPr/>
        </p:nvSpPr>
        <p:spPr bwMode="auto">
          <a:xfrm>
            <a:off x="4495800" y="4038600"/>
            <a:ext cx="10668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p>
            <a:pPr algn="ctr" eaLnBrk="0" hangingPunct="0">
              <a:lnSpc>
                <a:spcPct val="80000"/>
              </a:lnSpc>
              <a:spcBef>
                <a:spcPct val="50000"/>
              </a:spcBef>
            </a:pPr>
            <a:r>
              <a:rPr lang="zh-CN" altLang="en-US" sz="3200">
                <a:solidFill>
                  <a:schemeClr val="tx1"/>
                </a:solidFill>
              </a:rPr>
              <a:t>拥有</a:t>
            </a:r>
          </a:p>
        </p:txBody>
      </p:sp>
      <p:sp>
        <p:nvSpPr>
          <p:cNvPr id="43023" name="Text Box 16">
            <a:extLst>
              <a:ext uri="{FF2B5EF4-FFF2-40B4-BE49-F238E27FC236}">
                <a16:creationId xmlns:a16="http://schemas.microsoft.com/office/drawing/2014/main" id="{48F8D64D-FA06-DFCA-4BDC-B5853A706EB5}"/>
              </a:ext>
            </a:extLst>
          </p:cNvPr>
          <p:cNvSpPr txBox="1">
            <a:spLocks noChangeArrowheads="1"/>
          </p:cNvSpPr>
          <p:nvPr/>
        </p:nvSpPr>
        <p:spPr bwMode="auto">
          <a:xfrm>
            <a:off x="1524000" y="5186363"/>
            <a:ext cx="304800" cy="588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3200">
                <a:solidFill>
                  <a:schemeClr val="tx1"/>
                </a:solidFill>
              </a:rPr>
              <a:t>4</a:t>
            </a:r>
          </a:p>
        </p:txBody>
      </p:sp>
      <p:sp>
        <p:nvSpPr>
          <p:cNvPr id="43024" name="Text Box 17">
            <a:extLst>
              <a:ext uri="{FF2B5EF4-FFF2-40B4-BE49-F238E27FC236}">
                <a16:creationId xmlns:a16="http://schemas.microsoft.com/office/drawing/2014/main" id="{D0C44438-8712-BB9C-899B-27159CEF41CA}"/>
              </a:ext>
            </a:extLst>
          </p:cNvPr>
          <p:cNvSpPr txBox="1">
            <a:spLocks noChangeArrowheads="1"/>
          </p:cNvSpPr>
          <p:nvPr/>
        </p:nvSpPr>
        <p:spPr bwMode="auto">
          <a:xfrm>
            <a:off x="2209800" y="5181600"/>
            <a:ext cx="1143000"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3200">
                <a:solidFill>
                  <a:schemeClr val="tx1"/>
                </a:solidFill>
              </a:rPr>
              <a:t>课程</a:t>
            </a:r>
          </a:p>
        </p:txBody>
      </p:sp>
      <p:sp>
        <p:nvSpPr>
          <p:cNvPr id="43025" name="Text Box 18">
            <a:extLst>
              <a:ext uri="{FF2B5EF4-FFF2-40B4-BE49-F238E27FC236}">
                <a16:creationId xmlns:a16="http://schemas.microsoft.com/office/drawing/2014/main" id="{64F25784-FF51-CA93-304D-3B4AFB6C769D}"/>
              </a:ext>
            </a:extLst>
          </p:cNvPr>
          <p:cNvSpPr txBox="1">
            <a:spLocks noChangeArrowheads="1"/>
          </p:cNvSpPr>
          <p:nvPr/>
        </p:nvSpPr>
        <p:spPr bwMode="auto">
          <a:xfrm>
            <a:off x="6629400" y="5224463"/>
            <a:ext cx="1143000" cy="588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3200">
                <a:solidFill>
                  <a:schemeClr val="tx1"/>
                </a:solidFill>
              </a:rPr>
              <a:t>学生</a:t>
            </a:r>
          </a:p>
        </p:txBody>
      </p:sp>
      <p:sp>
        <p:nvSpPr>
          <p:cNvPr id="43026" name="Text Box 19">
            <a:extLst>
              <a:ext uri="{FF2B5EF4-FFF2-40B4-BE49-F238E27FC236}">
                <a16:creationId xmlns:a16="http://schemas.microsoft.com/office/drawing/2014/main" id="{8A585F11-C214-DAFA-5A7A-8BA50DE1644C}"/>
              </a:ext>
            </a:extLst>
          </p:cNvPr>
          <p:cNvSpPr txBox="1">
            <a:spLocks noChangeArrowheads="1"/>
          </p:cNvSpPr>
          <p:nvPr/>
        </p:nvSpPr>
        <p:spPr bwMode="auto">
          <a:xfrm>
            <a:off x="4392613" y="2852738"/>
            <a:ext cx="12954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p>
            <a:pPr algn="ctr" eaLnBrk="0" hangingPunct="0">
              <a:lnSpc>
                <a:spcPct val="80000"/>
              </a:lnSpc>
              <a:spcBef>
                <a:spcPct val="50000"/>
              </a:spcBef>
            </a:pPr>
            <a:r>
              <a:rPr lang="zh-CN" altLang="en-US" sz="3200">
                <a:solidFill>
                  <a:schemeClr val="tx1"/>
                </a:solidFill>
              </a:rPr>
              <a:t>有</a:t>
            </a:r>
          </a:p>
        </p:txBody>
      </p:sp>
      <p:sp>
        <p:nvSpPr>
          <p:cNvPr id="43027" name="AutoShape 20">
            <a:extLst>
              <a:ext uri="{FF2B5EF4-FFF2-40B4-BE49-F238E27FC236}">
                <a16:creationId xmlns:a16="http://schemas.microsoft.com/office/drawing/2014/main" id="{FF793E13-5438-BDBD-ECC0-671B40E1BDCF}"/>
              </a:ext>
            </a:extLst>
          </p:cNvPr>
          <p:cNvSpPr>
            <a:spLocks noChangeArrowheads="1"/>
          </p:cNvSpPr>
          <p:nvPr/>
        </p:nvSpPr>
        <p:spPr bwMode="auto">
          <a:xfrm>
            <a:off x="4284663" y="1592263"/>
            <a:ext cx="1116012" cy="67786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20000"/>
              </a:spcBef>
            </a:pPr>
            <a:endParaRPr lang="zh-CN" altLang="en-US">
              <a:solidFill>
                <a:schemeClr val="tx1"/>
              </a:solidFill>
            </a:endParaRPr>
          </a:p>
        </p:txBody>
      </p:sp>
      <p:sp>
        <p:nvSpPr>
          <p:cNvPr id="43028" name="AutoShape 21">
            <a:extLst>
              <a:ext uri="{FF2B5EF4-FFF2-40B4-BE49-F238E27FC236}">
                <a16:creationId xmlns:a16="http://schemas.microsoft.com/office/drawing/2014/main" id="{84490D2E-EAC7-C114-94EE-98F845866698}"/>
              </a:ext>
            </a:extLst>
          </p:cNvPr>
          <p:cNvSpPr>
            <a:spLocks noChangeArrowheads="1"/>
          </p:cNvSpPr>
          <p:nvPr/>
        </p:nvSpPr>
        <p:spPr bwMode="auto">
          <a:xfrm>
            <a:off x="4427538" y="2565400"/>
            <a:ext cx="1143000" cy="1165225"/>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50000"/>
              </a:spcBef>
            </a:pPr>
            <a:endParaRPr lang="zh-CN" altLang="en-US" sz="3200">
              <a:solidFill>
                <a:schemeClr val="tx1"/>
              </a:solidFill>
            </a:endParaRPr>
          </a:p>
        </p:txBody>
      </p:sp>
      <p:sp>
        <p:nvSpPr>
          <p:cNvPr id="43029" name="AutoShape 22">
            <a:extLst>
              <a:ext uri="{FF2B5EF4-FFF2-40B4-BE49-F238E27FC236}">
                <a16:creationId xmlns:a16="http://schemas.microsoft.com/office/drawing/2014/main" id="{E9B09BC0-3C8A-ED20-BAA0-B747391E9AA8}"/>
              </a:ext>
            </a:extLst>
          </p:cNvPr>
          <p:cNvSpPr>
            <a:spLocks noChangeArrowheads="1"/>
          </p:cNvSpPr>
          <p:nvPr/>
        </p:nvSpPr>
        <p:spPr bwMode="auto">
          <a:xfrm>
            <a:off x="4392613" y="3971925"/>
            <a:ext cx="1258887" cy="676275"/>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20000"/>
              </a:spcBef>
            </a:pPr>
            <a:endParaRPr lang="zh-CN" altLang="en-US">
              <a:solidFill>
                <a:schemeClr val="tx1"/>
              </a:solidFill>
            </a:endParaRPr>
          </a:p>
        </p:txBody>
      </p:sp>
      <p:sp>
        <p:nvSpPr>
          <p:cNvPr id="43030" name="AutoShape 23">
            <a:extLst>
              <a:ext uri="{FF2B5EF4-FFF2-40B4-BE49-F238E27FC236}">
                <a16:creationId xmlns:a16="http://schemas.microsoft.com/office/drawing/2014/main" id="{C3FA1F3B-55C1-B667-357D-11771D31C7B8}"/>
              </a:ext>
            </a:extLst>
          </p:cNvPr>
          <p:cNvSpPr>
            <a:spLocks noChangeArrowheads="1"/>
          </p:cNvSpPr>
          <p:nvPr/>
        </p:nvSpPr>
        <p:spPr bwMode="auto">
          <a:xfrm>
            <a:off x="4419600" y="5191125"/>
            <a:ext cx="1231900" cy="676275"/>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20000"/>
              </a:spcBef>
            </a:pPr>
            <a:endParaRPr lang="zh-CN" altLang="en-US">
              <a:solidFill>
                <a:schemeClr val="tx1"/>
              </a:solidFill>
            </a:endParaRPr>
          </a:p>
        </p:txBody>
      </p:sp>
      <p:sp>
        <p:nvSpPr>
          <p:cNvPr id="43031" name="Line 24">
            <a:extLst>
              <a:ext uri="{FF2B5EF4-FFF2-40B4-BE49-F238E27FC236}">
                <a16:creationId xmlns:a16="http://schemas.microsoft.com/office/drawing/2014/main" id="{4287934E-8F6A-416B-03C7-835C041D8731}"/>
              </a:ext>
            </a:extLst>
          </p:cNvPr>
          <p:cNvSpPr>
            <a:spLocks noChangeShapeType="1"/>
          </p:cNvSpPr>
          <p:nvPr/>
        </p:nvSpPr>
        <p:spPr bwMode="auto">
          <a:xfrm>
            <a:off x="3124200" y="1905000"/>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Line 25">
            <a:extLst>
              <a:ext uri="{FF2B5EF4-FFF2-40B4-BE49-F238E27FC236}">
                <a16:creationId xmlns:a16="http://schemas.microsoft.com/office/drawing/2014/main" id="{06E94A85-C827-906D-5EE3-5FE2AC981E1D}"/>
              </a:ext>
            </a:extLst>
          </p:cNvPr>
          <p:cNvSpPr>
            <a:spLocks noChangeShapeType="1"/>
          </p:cNvSpPr>
          <p:nvPr/>
        </p:nvSpPr>
        <p:spPr bwMode="auto">
          <a:xfrm>
            <a:off x="5334000" y="1905000"/>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3" name="Line 26">
            <a:extLst>
              <a:ext uri="{FF2B5EF4-FFF2-40B4-BE49-F238E27FC236}">
                <a16:creationId xmlns:a16="http://schemas.microsoft.com/office/drawing/2014/main" id="{25139951-610F-1E1A-6819-69C7766535C4}"/>
              </a:ext>
            </a:extLst>
          </p:cNvPr>
          <p:cNvSpPr>
            <a:spLocks noChangeShapeType="1"/>
          </p:cNvSpPr>
          <p:nvPr/>
        </p:nvSpPr>
        <p:spPr bwMode="auto">
          <a:xfrm>
            <a:off x="3352800" y="31670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4" name="Line 27">
            <a:extLst>
              <a:ext uri="{FF2B5EF4-FFF2-40B4-BE49-F238E27FC236}">
                <a16:creationId xmlns:a16="http://schemas.microsoft.com/office/drawing/2014/main" id="{CC2BFC7B-9FB8-B1C1-3A3E-C82893D17DF4}"/>
              </a:ext>
            </a:extLst>
          </p:cNvPr>
          <p:cNvSpPr>
            <a:spLocks noChangeShapeType="1"/>
          </p:cNvSpPr>
          <p:nvPr/>
        </p:nvSpPr>
        <p:spPr bwMode="auto">
          <a:xfrm>
            <a:off x="5562600" y="31670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5" name="Line 28">
            <a:extLst>
              <a:ext uri="{FF2B5EF4-FFF2-40B4-BE49-F238E27FC236}">
                <a16:creationId xmlns:a16="http://schemas.microsoft.com/office/drawing/2014/main" id="{4869B86C-7E93-EEED-B1C1-F23D29D1F30D}"/>
              </a:ext>
            </a:extLst>
          </p:cNvPr>
          <p:cNvSpPr>
            <a:spLocks noChangeShapeType="1"/>
          </p:cNvSpPr>
          <p:nvPr/>
        </p:nvSpPr>
        <p:spPr bwMode="auto">
          <a:xfrm>
            <a:off x="3352800" y="43100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29">
            <a:extLst>
              <a:ext uri="{FF2B5EF4-FFF2-40B4-BE49-F238E27FC236}">
                <a16:creationId xmlns:a16="http://schemas.microsoft.com/office/drawing/2014/main" id="{A204C254-D604-388B-4949-08AC7A4F43D3}"/>
              </a:ext>
            </a:extLst>
          </p:cNvPr>
          <p:cNvSpPr>
            <a:spLocks noChangeShapeType="1"/>
          </p:cNvSpPr>
          <p:nvPr/>
        </p:nvSpPr>
        <p:spPr bwMode="auto">
          <a:xfrm>
            <a:off x="5486400" y="4310063"/>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Line 30">
            <a:extLst>
              <a:ext uri="{FF2B5EF4-FFF2-40B4-BE49-F238E27FC236}">
                <a16:creationId xmlns:a16="http://schemas.microsoft.com/office/drawing/2014/main" id="{55638A15-F472-0F85-1D10-832DA1C08630}"/>
              </a:ext>
            </a:extLst>
          </p:cNvPr>
          <p:cNvSpPr>
            <a:spLocks noChangeShapeType="1"/>
          </p:cNvSpPr>
          <p:nvPr/>
        </p:nvSpPr>
        <p:spPr bwMode="auto">
          <a:xfrm>
            <a:off x="3352800" y="55292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8" name="Line 31">
            <a:extLst>
              <a:ext uri="{FF2B5EF4-FFF2-40B4-BE49-F238E27FC236}">
                <a16:creationId xmlns:a16="http://schemas.microsoft.com/office/drawing/2014/main" id="{9EDB279D-E3EF-FAE7-B3A3-B589B26D4EAE}"/>
              </a:ext>
            </a:extLst>
          </p:cNvPr>
          <p:cNvSpPr>
            <a:spLocks noChangeShapeType="1"/>
          </p:cNvSpPr>
          <p:nvPr/>
        </p:nvSpPr>
        <p:spPr bwMode="auto">
          <a:xfrm>
            <a:off x="5486400" y="5529263"/>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9" name="Text Box 32">
            <a:extLst>
              <a:ext uri="{FF2B5EF4-FFF2-40B4-BE49-F238E27FC236}">
                <a16:creationId xmlns:a16="http://schemas.microsoft.com/office/drawing/2014/main" id="{D6D457B6-F980-9800-B152-57FEC91523D2}"/>
              </a:ext>
            </a:extLst>
          </p:cNvPr>
          <p:cNvSpPr txBox="1">
            <a:spLocks noChangeArrowheads="1"/>
          </p:cNvSpPr>
          <p:nvPr/>
        </p:nvSpPr>
        <p:spPr bwMode="auto">
          <a:xfrm>
            <a:off x="3200400" y="1447800"/>
            <a:ext cx="457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zh-CN" altLang="en-US">
                <a:solidFill>
                  <a:schemeClr val="tx1"/>
                </a:solidFill>
              </a:rPr>
              <a:t>1</a:t>
            </a:r>
          </a:p>
        </p:txBody>
      </p:sp>
      <p:sp>
        <p:nvSpPr>
          <p:cNvPr id="43040" name="Text Box 33">
            <a:extLst>
              <a:ext uri="{FF2B5EF4-FFF2-40B4-BE49-F238E27FC236}">
                <a16:creationId xmlns:a16="http://schemas.microsoft.com/office/drawing/2014/main" id="{BF40620C-C454-EC3E-4A45-727D264A04AD}"/>
              </a:ext>
            </a:extLst>
          </p:cNvPr>
          <p:cNvSpPr txBox="1">
            <a:spLocks noChangeArrowheads="1"/>
          </p:cNvSpPr>
          <p:nvPr/>
        </p:nvSpPr>
        <p:spPr bwMode="auto">
          <a:xfrm>
            <a:off x="5791200" y="1371600"/>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a:solidFill>
                  <a:schemeClr val="tx1"/>
                </a:solidFill>
              </a:rPr>
              <a:t>m</a:t>
            </a:r>
          </a:p>
        </p:txBody>
      </p:sp>
      <p:sp>
        <p:nvSpPr>
          <p:cNvPr id="43041" name="Text Box 34">
            <a:extLst>
              <a:ext uri="{FF2B5EF4-FFF2-40B4-BE49-F238E27FC236}">
                <a16:creationId xmlns:a16="http://schemas.microsoft.com/office/drawing/2014/main" id="{58402E80-A703-20DB-83B4-CF9B65231292}"/>
              </a:ext>
            </a:extLst>
          </p:cNvPr>
          <p:cNvSpPr txBox="1">
            <a:spLocks noChangeArrowheads="1"/>
          </p:cNvSpPr>
          <p:nvPr/>
        </p:nvSpPr>
        <p:spPr bwMode="auto">
          <a:xfrm>
            <a:off x="3429000" y="2590800"/>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a:solidFill>
                  <a:schemeClr val="tx1"/>
                </a:solidFill>
              </a:rPr>
              <a:t>1</a:t>
            </a:r>
          </a:p>
        </p:txBody>
      </p:sp>
      <p:sp>
        <p:nvSpPr>
          <p:cNvPr id="43042" name="Text Box 35">
            <a:extLst>
              <a:ext uri="{FF2B5EF4-FFF2-40B4-BE49-F238E27FC236}">
                <a16:creationId xmlns:a16="http://schemas.microsoft.com/office/drawing/2014/main" id="{A041E8FB-D4B4-7C26-9D95-EBB5373EB038}"/>
              </a:ext>
            </a:extLst>
          </p:cNvPr>
          <p:cNvSpPr txBox="1">
            <a:spLocks noChangeArrowheads="1"/>
          </p:cNvSpPr>
          <p:nvPr/>
        </p:nvSpPr>
        <p:spPr bwMode="auto">
          <a:xfrm>
            <a:off x="5791200" y="2590800"/>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a:solidFill>
                  <a:schemeClr val="tx1"/>
                </a:solidFill>
              </a:rPr>
              <a:t>m</a:t>
            </a:r>
          </a:p>
        </p:txBody>
      </p:sp>
      <p:sp>
        <p:nvSpPr>
          <p:cNvPr id="43043" name="Text Box 36">
            <a:extLst>
              <a:ext uri="{FF2B5EF4-FFF2-40B4-BE49-F238E27FC236}">
                <a16:creationId xmlns:a16="http://schemas.microsoft.com/office/drawing/2014/main" id="{B5B7B0A9-BCB1-FDEA-AC0D-24BEAE67B9CF}"/>
              </a:ext>
            </a:extLst>
          </p:cNvPr>
          <p:cNvSpPr txBox="1">
            <a:spLocks noChangeArrowheads="1"/>
          </p:cNvSpPr>
          <p:nvPr/>
        </p:nvSpPr>
        <p:spPr bwMode="auto">
          <a:xfrm>
            <a:off x="5943600" y="3733800"/>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a:solidFill>
                  <a:schemeClr val="tx1"/>
                </a:solidFill>
              </a:rPr>
              <a:t>1</a:t>
            </a:r>
          </a:p>
        </p:txBody>
      </p:sp>
      <p:sp>
        <p:nvSpPr>
          <p:cNvPr id="43044" name="Text Box 37">
            <a:extLst>
              <a:ext uri="{FF2B5EF4-FFF2-40B4-BE49-F238E27FC236}">
                <a16:creationId xmlns:a16="http://schemas.microsoft.com/office/drawing/2014/main" id="{CA936D7C-D4E7-4313-445F-BAD3FC41279A}"/>
              </a:ext>
            </a:extLst>
          </p:cNvPr>
          <p:cNvSpPr txBox="1">
            <a:spLocks noChangeArrowheads="1"/>
          </p:cNvSpPr>
          <p:nvPr/>
        </p:nvSpPr>
        <p:spPr bwMode="auto">
          <a:xfrm>
            <a:off x="3352800" y="3810000"/>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a:solidFill>
                  <a:schemeClr val="tx1"/>
                </a:solidFill>
              </a:rPr>
              <a:t>1</a:t>
            </a:r>
          </a:p>
        </p:txBody>
      </p:sp>
      <p:sp>
        <p:nvSpPr>
          <p:cNvPr id="43045" name="Text Box 38">
            <a:extLst>
              <a:ext uri="{FF2B5EF4-FFF2-40B4-BE49-F238E27FC236}">
                <a16:creationId xmlns:a16="http://schemas.microsoft.com/office/drawing/2014/main" id="{94DCAD1D-BF0E-F6C9-B046-2A2052BFAD89}"/>
              </a:ext>
            </a:extLst>
          </p:cNvPr>
          <p:cNvSpPr txBox="1">
            <a:spLocks noChangeArrowheads="1"/>
          </p:cNvSpPr>
          <p:nvPr/>
        </p:nvSpPr>
        <p:spPr bwMode="auto">
          <a:xfrm>
            <a:off x="3505200" y="5029200"/>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a:solidFill>
                  <a:schemeClr val="tx1"/>
                </a:solidFill>
              </a:rPr>
              <a:t>m</a:t>
            </a:r>
          </a:p>
        </p:txBody>
      </p:sp>
      <p:sp>
        <p:nvSpPr>
          <p:cNvPr id="43046" name="Text Box 39">
            <a:extLst>
              <a:ext uri="{FF2B5EF4-FFF2-40B4-BE49-F238E27FC236}">
                <a16:creationId xmlns:a16="http://schemas.microsoft.com/office/drawing/2014/main" id="{2C1464E6-D818-085D-5BC0-88A6EB155A52}"/>
              </a:ext>
            </a:extLst>
          </p:cNvPr>
          <p:cNvSpPr txBox="1">
            <a:spLocks noChangeArrowheads="1"/>
          </p:cNvSpPr>
          <p:nvPr/>
        </p:nvSpPr>
        <p:spPr bwMode="auto">
          <a:xfrm>
            <a:off x="6019800" y="4953000"/>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a:solidFill>
                  <a:schemeClr val="tx1"/>
                </a:solidFill>
              </a:rPr>
              <a:t>n</a:t>
            </a:r>
          </a:p>
        </p:txBody>
      </p:sp>
      <p:sp>
        <p:nvSpPr>
          <p:cNvPr id="43047" name="灯片编号占位符 39">
            <a:extLst>
              <a:ext uri="{FF2B5EF4-FFF2-40B4-BE49-F238E27FC236}">
                <a16:creationId xmlns:a16="http://schemas.microsoft.com/office/drawing/2014/main" id="{E2A5066C-2875-D836-94E0-D12EB2D2A66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3ABECA89-2871-4A86-9E0C-5FCBDFC1873E}" type="slidenum">
              <a:rPr lang="zh-CN" altLang="en-US" sz="1000">
                <a:latin typeface="Tahoma" panose="020B0604030504040204" pitchFamily="34" charset="0"/>
              </a:rPr>
              <a:pPr eaLnBrk="1" hangingPunct="1"/>
              <a:t>148</a:t>
            </a:fld>
            <a:endParaRPr lang="zh-CN" altLang="en-US" sz="1000">
              <a:latin typeface="Tahoma" panose="020B060403050404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725D7F89-FD53-D943-FF90-9CD5977BF011}"/>
              </a:ext>
            </a:extLst>
          </p:cNvPr>
          <p:cNvSpPr>
            <a:spLocks noGrp="1" noChangeArrowheads="1"/>
          </p:cNvSpPr>
          <p:nvPr>
            <p:ph type="title"/>
          </p:nvPr>
        </p:nvSpPr>
        <p:spPr>
          <a:xfrm>
            <a:off x="684213" y="4508500"/>
            <a:ext cx="8101012" cy="1447800"/>
          </a:xfrm>
          <a:solidFill>
            <a:srgbClr val="8383A9"/>
          </a:solidFill>
          <a:ln>
            <a:solidFill>
              <a:srgbClr val="000000"/>
            </a:solidFill>
            <a:miter lim="800000"/>
            <a:headEnd/>
            <a:tailEnd/>
          </a:ln>
        </p:spPr>
        <p:txBody>
          <a:bodyPr anchor="t"/>
          <a:lstStyle/>
          <a:p>
            <a:pPr eaLnBrk="1" hangingPunct="1"/>
            <a:r>
              <a:rPr lang="zh-CN" altLang="en-US" sz="2900">
                <a:solidFill>
                  <a:srgbClr val="000099"/>
                </a:solidFill>
              </a:rPr>
              <a:t>系（</a:t>
            </a:r>
            <a:r>
              <a:rPr lang="zh-CN" altLang="en-US" sz="2900" u="sng">
                <a:solidFill>
                  <a:srgbClr val="000099"/>
                </a:solidFill>
              </a:rPr>
              <a:t>系编号</a:t>
            </a:r>
            <a:r>
              <a:rPr lang="zh-CN" altLang="en-US" sz="2900">
                <a:solidFill>
                  <a:srgbClr val="000099"/>
                </a:solidFill>
              </a:rPr>
              <a:t>，系名称）</a:t>
            </a:r>
            <a:br>
              <a:rPr lang="zh-CN" altLang="en-US" sz="2900">
                <a:solidFill>
                  <a:srgbClr val="000099"/>
                </a:solidFill>
              </a:rPr>
            </a:br>
            <a:r>
              <a:rPr lang="zh-CN" altLang="en-US" sz="2900">
                <a:solidFill>
                  <a:srgbClr val="000099"/>
                </a:solidFill>
              </a:rPr>
              <a:t>教师（</a:t>
            </a:r>
            <a:r>
              <a:rPr lang="zh-CN" altLang="en-US" sz="2900" u="sng">
                <a:solidFill>
                  <a:srgbClr val="000099"/>
                </a:solidFill>
              </a:rPr>
              <a:t>教工编号</a:t>
            </a:r>
            <a:r>
              <a:rPr lang="zh-CN" altLang="en-US" sz="2900">
                <a:solidFill>
                  <a:srgbClr val="000099"/>
                </a:solidFill>
              </a:rPr>
              <a:t>，姓名，性别，工资，</a:t>
            </a:r>
            <a:r>
              <a:rPr lang="zh-CN" altLang="en-US" sz="2900">
                <a:solidFill>
                  <a:srgbClr val="FFC000"/>
                </a:solidFill>
              </a:rPr>
              <a:t>系编号</a:t>
            </a:r>
            <a:r>
              <a:rPr lang="zh-CN" altLang="en-US" sz="2900">
                <a:solidFill>
                  <a:srgbClr val="000099"/>
                </a:solidFill>
              </a:rPr>
              <a:t>）</a:t>
            </a:r>
            <a:br>
              <a:rPr lang="zh-CN" altLang="en-US" sz="2900">
                <a:solidFill>
                  <a:srgbClr val="000099"/>
                </a:solidFill>
              </a:rPr>
            </a:br>
            <a:endParaRPr lang="zh-CN" altLang="en-US" sz="2900">
              <a:solidFill>
                <a:srgbClr val="000099"/>
              </a:solidFill>
            </a:endParaRPr>
          </a:p>
        </p:txBody>
      </p:sp>
      <p:sp>
        <p:nvSpPr>
          <p:cNvPr id="44034" name="Text Box 14">
            <a:extLst>
              <a:ext uri="{FF2B5EF4-FFF2-40B4-BE49-F238E27FC236}">
                <a16:creationId xmlns:a16="http://schemas.microsoft.com/office/drawing/2014/main" id="{F19A03C3-9C09-FC79-C2E9-C7631A60210D}"/>
              </a:ext>
            </a:extLst>
          </p:cNvPr>
          <p:cNvSpPr txBox="1">
            <a:spLocks noChangeArrowheads="1"/>
          </p:cNvSpPr>
          <p:nvPr/>
        </p:nvSpPr>
        <p:spPr bwMode="auto">
          <a:xfrm>
            <a:off x="762000" y="609600"/>
            <a:ext cx="3810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solidFill>
                  <a:schemeClr val="tx1"/>
                </a:solidFill>
              </a:rPr>
              <a:t>1</a:t>
            </a:r>
          </a:p>
        </p:txBody>
      </p:sp>
      <p:sp>
        <p:nvSpPr>
          <p:cNvPr id="44035" name="Text Box 15">
            <a:extLst>
              <a:ext uri="{FF2B5EF4-FFF2-40B4-BE49-F238E27FC236}">
                <a16:creationId xmlns:a16="http://schemas.microsoft.com/office/drawing/2014/main" id="{451DB511-A061-1FDA-970E-0C2E56A10CEC}"/>
              </a:ext>
            </a:extLst>
          </p:cNvPr>
          <p:cNvSpPr txBox="1">
            <a:spLocks noChangeArrowheads="1"/>
          </p:cNvSpPr>
          <p:nvPr/>
        </p:nvSpPr>
        <p:spPr bwMode="auto">
          <a:xfrm>
            <a:off x="1981200" y="2362200"/>
            <a:ext cx="8382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solidFill>
                  <a:schemeClr val="tx1"/>
                </a:solidFill>
              </a:rPr>
              <a:t>系</a:t>
            </a:r>
          </a:p>
        </p:txBody>
      </p:sp>
      <p:sp>
        <p:nvSpPr>
          <p:cNvPr id="44036" name="Text Box 16">
            <a:extLst>
              <a:ext uri="{FF2B5EF4-FFF2-40B4-BE49-F238E27FC236}">
                <a16:creationId xmlns:a16="http://schemas.microsoft.com/office/drawing/2014/main" id="{F71F148D-4438-49DE-C304-9D0D772F2065}"/>
              </a:ext>
            </a:extLst>
          </p:cNvPr>
          <p:cNvSpPr txBox="1">
            <a:spLocks noChangeArrowheads="1"/>
          </p:cNvSpPr>
          <p:nvPr/>
        </p:nvSpPr>
        <p:spPr bwMode="auto">
          <a:xfrm>
            <a:off x="3962400" y="2362200"/>
            <a:ext cx="1219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spcBef>
                <a:spcPct val="50000"/>
              </a:spcBef>
            </a:pPr>
            <a:r>
              <a:rPr lang="zh-CN" altLang="en-US" sz="2800">
                <a:solidFill>
                  <a:schemeClr val="tx1"/>
                </a:solidFill>
              </a:rPr>
              <a:t>聘用</a:t>
            </a:r>
          </a:p>
        </p:txBody>
      </p:sp>
      <p:sp>
        <p:nvSpPr>
          <p:cNvPr id="44037" name="Text Box 17">
            <a:extLst>
              <a:ext uri="{FF2B5EF4-FFF2-40B4-BE49-F238E27FC236}">
                <a16:creationId xmlns:a16="http://schemas.microsoft.com/office/drawing/2014/main" id="{3338AF42-403B-E292-4144-93826734D4FF}"/>
              </a:ext>
            </a:extLst>
          </p:cNvPr>
          <p:cNvSpPr txBox="1">
            <a:spLocks noChangeArrowheads="1"/>
          </p:cNvSpPr>
          <p:nvPr/>
        </p:nvSpPr>
        <p:spPr bwMode="auto">
          <a:xfrm>
            <a:off x="6096000" y="2362200"/>
            <a:ext cx="10668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solidFill>
                  <a:schemeClr val="tx1"/>
                </a:solidFill>
              </a:rPr>
              <a:t>教师</a:t>
            </a:r>
          </a:p>
        </p:txBody>
      </p:sp>
      <p:sp>
        <p:nvSpPr>
          <p:cNvPr id="44038" name="AutoShape 18">
            <a:extLst>
              <a:ext uri="{FF2B5EF4-FFF2-40B4-BE49-F238E27FC236}">
                <a16:creationId xmlns:a16="http://schemas.microsoft.com/office/drawing/2014/main" id="{C0ADC822-9594-65D2-D7F9-40ED4B942CC4}"/>
              </a:ext>
            </a:extLst>
          </p:cNvPr>
          <p:cNvSpPr>
            <a:spLocks noChangeArrowheads="1"/>
          </p:cNvSpPr>
          <p:nvPr/>
        </p:nvSpPr>
        <p:spPr bwMode="auto">
          <a:xfrm>
            <a:off x="3995738" y="2320925"/>
            <a:ext cx="1081087" cy="615950"/>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20000"/>
              </a:spcBef>
            </a:pPr>
            <a:endParaRPr lang="zh-CN" altLang="en-US" sz="1400">
              <a:solidFill>
                <a:schemeClr val="tx1"/>
              </a:solidFill>
            </a:endParaRPr>
          </a:p>
        </p:txBody>
      </p:sp>
      <p:sp>
        <p:nvSpPr>
          <p:cNvPr id="44039" name="Line 19">
            <a:extLst>
              <a:ext uri="{FF2B5EF4-FFF2-40B4-BE49-F238E27FC236}">
                <a16:creationId xmlns:a16="http://schemas.microsoft.com/office/drawing/2014/main" id="{0E792901-3C78-3B30-7B72-0A3C14233434}"/>
              </a:ext>
            </a:extLst>
          </p:cNvPr>
          <p:cNvSpPr>
            <a:spLocks noChangeShapeType="1"/>
          </p:cNvSpPr>
          <p:nvPr/>
        </p:nvSpPr>
        <p:spPr bwMode="auto">
          <a:xfrm>
            <a:off x="2819400" y="2590800"/>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0" name="Line 20">
            <a:extLst>
              <a:ext uri="{FF2B5EF4-FFF2-40B4-BE49-F238E27FC236}">
                <a16:creationId xmlns:a16="http://schemas.microsoft.com/office/drawing/2014/main" id="{A0CB5C37-7D31-B7B8-0C8E-EA474D4B1201}"/>
              </a:ext>
            </a:extLst>
          </p:cNvPr>
          <p:cNvSpPr>
            <a:spLocks noChangeShapeType="1"/>
          </p:cNvSpPr>
          <p:nvPr/>
        </p:nvSpPr>
        <p:spPr bwMode="auto">
          <a:xfrm>
            <a:off x="5029200" y="2590800"/>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1" name="Text Box 21">
            <a:extLst>
              <a:ext uri="{FF2B5EF4-FFF2-40B4-BE49-F238E27FC236}">
                <a16:creationId xmlns:a16="http://schemas.microsoft.com/office/drawing/2014/main" id="{7A131813-21D5-4347-3A6E-6A11A6A498D8}"/>
              </a:ext>
            </a:extLst>
          </p:cNvPr>
          <p:cNvSpPr txBox="1">
            <a:spLocks noChangeArrowheads="1"/>
          </p:cNvSpPr>
          <p:nvPr/>
        </p:nvSpPr>
        <p:spPr bwMode="auto">
          <a:xfrm>
            <a:off x="3124200" y="2057400"/>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zh-CN" altLang="en-US" sz="1400">
                <a:solidFill>
                  <a:schemeClr val="tx1"/>
                </a:solidFill>
              </a:rPr>
              <a:t>1</a:t>
            </a:r>
          </a:p>
        </p:txBody>
      </p:sp>
      <p:sp>
        <p:nvSpPr>
          <p:cNvPr id="44042" name="Text Box 22">
            <a:extLst>
              <a:ext uri="{FF2B5EF4-FFF2-40B4-BE49-F238E27FC236}">
                <a16:creationId xmlns:a16="http://schemas.microsoft.com/office/drawing/2014/main" id="{53251B15-8640-BBC8-38D5-7540EC57209A}"/>
              </a:ext>
            </a:extLst>
          </p:cNvPr>
          <p:cNvSpPr txBox="1">
            <a:spLocks noChangeArrowheads="1"/>
          </p:cNvSpPr>
          <p:nvPr/>
        </p:nvSpPr>
        <p:spPr bwMode="auto">
          <a:xfrm>
            <a:off x="5105400" y="20574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solidFill>
                  <a:schemeClr val="tx1"/>
                </a:solidFill>
              </a:rPr>
              <a:t>m</a:t>
            </a:r>
          </a:p>
        </p:txBody>
      </p:sp>
      <p:sp>
        <p:nvSpPr>
          <p:cNvPr id="44043" name="Oval 23">
            <a:extLst>
              <a:ext uri="{FF2B5EF4-FFF2-40B4-BE49-F238E27FC236}">
                <a16:creationId xmlns:a16="http://schemas.microsoft.com/office/drawing/2014/main" id="{CF7B3A2B-AFE0-099F-2207-BCE017C2A48E}"/>
              </a:ext>
            </a:extLst>
          </p:cNvPr>
          <p:cNvSpPr>
            <a:spLocks noChangeArrowheads="1"/>
          </p:cNvSpPr>
          <p:nvPr/>
        </p:nvSpPr>
        <p:spPr bwMode="auto">
          <a:xfrm>
            <a:off x="685800" y="1676400"/>
            <a:ext cx="1066800" cy="8382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solidFill>
                  <a:schemeClr val="tx1"/>
                </a:solidFill>
                <a:ea typeface="楷体_GB2312" pitchFamily="49" charset="-122"/>
              </a:rPr>
              <a:t>系编号</a:t>
            </a:r>
          </a:p>
        </p:txBody>
      </p:sp>
      <p:sp>
        <p:nvSpPr>
          <p:cNvPr id="44044" name="Oval 24">
            <a:extLst>
              <a:ext uri="{FF2B5EF4-FFF2-40B4-BE49-F238E27FC236}">
                <a16:creationId xmlns:a16="http://schemas.microsoft.com/office/drawing/2014/main" id="{84BEBB63-8E1D-E3C6-7AA3-C307D7097C41}"/>
              </a:ext>
            </a:extLst>
          </p:cNvPr>
          <p:cNvSpPr>
            <a:spLocks noChangeArrowheads="1"/>
          </p:cNvSpPr>
          <p:nvPr/>
        </p:nvSpPr>
        <p:spPr bwMode="auto">
          <a:xfrm>
            <a:off x="685800" y="3124200"/>
            <a:ext cx="1219200" cy="7620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系名称</a:t>
            </a:r>
          </a:p>
        </p:txBody>
      </p:sp>
      <p:sp>
        <p:nvSpPr>
          <p:cNvPr id="44045" name="Oval 25">
            <a:extLst>
              <a:ext uri="{FF2B5EF4-FFF2-40B4-BE49-F238E27FC236}">
                <a16:creationId xmlns:a16="http://schemas.microsoft.com/office/drawing/2014/main" id="{CBB12FCE-F834-5FC8-EE11-4B3DD06E5D76}"/>
              </a:ext>
            </a:extLst>
          </p:cNvPr>
          <p:cNvSpPr>
            <a:spLocks noChangeArrowheads="1"/>
          </p:cNvSpPr>
          <p:nvPr/>
        </p:nvSpPr>
        <p:spPr bwMode="auto">
          <a:xfrm>
            <a:off x="7010400" y="1600200"/>
            <a:ext cx="9906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姓名</a:t>
            </a:r>
          </a:p>
        </p:txBody>
      </p:sp>
      <p:sp>
        <p:nvSpPr>
          <p:cNvPr id="44046" name="Oval 26">
            <a:extLst>
              <a:ext uri="{FF2B5EF4-FFF2-40B4-BE49-F238E27FC236}">
                <a16:creationId xmlns:a16="http://schemas.microsoft.com/office/drawing/2014/main" id="{F0CE4D43-44E0-8F02-5CDF-19CE604264F0}"/>
              </a:ext>
            </a:extLst>
          </p:cNvPr>
          <p:cNvSpPr>
            <a:spLocks noChangeArrowheads="1"/>
          </p:cNvSpPr>
          <p:nvPr/>
        </p:nvSpPr>
        <p:spPr bwMode="auto">
          <a:xfrm>
            <a:off x="8077200" y="2286000"/>
            <a:ext cx="10668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性别</a:t>
            </a:r>
          </a:p>
        </p:txBody>
      </p:sp>
      <p:sp>
        <p:nvSpPr>
          <p:cNvPr id="44047" name="Oval 27">
            <a:extLst>
              <a:ext uri="{FF2B5EF4-FFF2-40B4-BE49-F238E27FC236}">
                <a16:creationId xmlns:a16="http://schemas.microsoft.com/office/drawing/2014/main" id="{D48EA377-B828-731A-0EDD-672C78B575AE}"/>
              </a:ext>
            </a:extLst>
          </p:cNvPr>
          <p:cNvSpPr>
            <a:spLocks noChangeArrowheads="1"/>
          </p:cNvSpPr>
          <p:nvPr/>
        </p:nvSpPr>
        <p:spPr bwMode="auto">
          <a:xfrm>
            <a:off x="7543800" y="3048000"/>
            <a:ext cx="1143000" cy="7620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工资</a:t>
            </a:r>
          </a:p>
        </p:txBody>
      </p:sp>
      <p:sp>
        <p:nvSpPr>
          <p:cNvPr id="44048" name="Oval 28">
            <a:extLst>
              <a:ext uri="{FF2B5EF4-FFF2-40B4-BE49-F238E27FC236}">
                <a16:creationId xmlns:a16="http://schemas.microsoft.com/office/drawing/2014/main" id="{CE46560D-01A2-D944-9F09-1E9144C2E7AF}"/>
              </a:ext>
            </a:extLst>
          </p:cNvPr>
          <p:cNvSpPr>
            <a:spLocks noChangeArrowheads="1"/>
          </p:cNvSpPr>
          <p:nvPr/>
        </p:nvSpPr>
        <p:spPr bwMode="auto">
          <a:xfrm>
            <a:off x="5410200" y="914400"/>
            <a:ext cx="16764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solidFill>
                  <a:schemeClr val="tx1"/>
                </a:solidFill>
                <a:ea typeface="楷体_GB2312" pitchFamily="49" charset="-122"/>
              </a:rPr>
              <a:t>教工编号</a:t>
            </a:r>
          </a:p>
        </p:txBody>
      </p:sp>
      <p:sp>
        <p:nvSpPr>
          <p:cNvPr id="44049" name="Line 29">
            <a:extLst>
              <a:ext uri="{FF2B5EF4-FFF2-40B4-BE49-F238E27FC236}">
                <a16:creationId xmlns:a16="http://schemas.microsoft.com/office/drawing/2014/main" id="{1AE23A22-2FDB-39F9-219A-3FC99CD038D2}"/>
              </a:ext>
            </a:extLst>
          </p:cNvPr>
          <p:cNvSpPr>
            <a:spLocks noChangeShapeType="1"/>
          </p:cNvSpPr>
          <p:nvPr/>
        </p:nvSpPr>
        <p:spPr bwMode="auto">
          <a:xfrm>
            <a:off x="1752600" y="23622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0" name="Line 30">
            <a:extLst>
              <a:ext uri="{FF2B5EF4-FFF2-40B4-BE49-F238E27FC236}">
                <a16:creationId xmlns:a16="http://schemas.microsoft.com/office/drawing/2014/main" id="{638833D9-07EB-CD9F-7FBE-9C36298724DB}"/>
              </a:ext>
            </a:extLst>
          </p:cNvPr>
          <p:cNvSpPr>
            <a:spLocks noChangeShapeType="1"/>
          </p:cNvSpPr>
          <p:nvPr/>
        </p:nvSpPr>
        <p:spPr bwMode="auto">
          <a:xfrm flipV="1">
            <a:off x="1524000" y="2743200"/>
            <a:ext cx="38100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1" name="Line 31">
            <a:extLst>
              <a:ext uri="{FF2B5EF4-FFF2-40B4-BE49-F238E27FC236}">
                <a16:creationId xmlns:a16="http://schemas.microsoft.com/office/drawing/2014/main" id="{F80E0C09-235A-82AB-4E5A-A56E12C42494}"/>
              </a:ext>
            </a:extLst>
          </p:cNvPr>
          <p:cNvSpPr>
            <a:spLocks noChangeShapeType="1"/>
          </p:cNvSpPr>
          <p:nvPr/>
        </p:nvSpPr>
        <p:spPr bwMode="auto">
          <a:xfrm>
            <a:off x="6477000" y="1676400"/>
            <a:ext cx="30480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2" name="Line 32">
            <a:extLst>
              <a:ext uri="{FF2B5EF4-FFF2-40B4-BE49-F238E27FC236}">
                <a16:creationId xmlns:a16="http://schemas.microsoft.com/office/drawing/2014/main" id="{B8991A97-1392-0BC2-C472-D0545EA2DAEF}"/>
              </a:ext>
            </a:extLst>
          </p:cNvPr>
          <p:cNvSpPr>
            <a:spLocks noChangeShapeType="1"/>
          </p:cNvSpPr>
          <p:nvPr/>
        </p:nvSpPr>
        <p:spPr bwMode="auto">
          <a:xfrm flipH="1">
            <a:off x="7162800" y="2209800"/>
            <a:ext cx="38100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3" name="Line 33">
            <a:extLst>
              <a:ext uri="{FF2B5EF4-FFF2-40B4-BE49-F238E27FC236}">
                <a16:creationId xmlns:a16="http://schemas.microsoft.com/office/drawing/2014/main" id="{C3618A0E-564E-BEC4-8997-841F29825B36}"/>
              </a:ext>
            </a:extLst>
          </p:cNvPr>
          <p:cNvSpPr>
            <a:spLocks noChangeShapeType="1"/>
          </p:cNvSpPr>
          <p:nvPr/>
        </p:nvSpPr>
        <p:spPr bwMode="auto">
          <a:xfrm flipH="1">
            <a:off x="7162800" y="2514600"/>
            <a:ext cx="914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4" name="Line 34">
            <a:extLst>
              <a:ext uri="{FF2B5EF4-FFF2-40B4-BE49-F238E27FC236}">
                <a16:creationId xmlns:a16="http://schemas.microsoft.com/office/drawing/2014/main" id="{E979295B-B648-CD5D-53B9-C8652E96F39F}"/>
              </a:ext>
            </a:extLst>
          </p:cNvPr>
          <p:cNvSpPr>
            <a:spLocks noChangeShapeType="1"/>
          </p:cNvSpPr>
          <p:nvPr/>
        </p:nvSpPr>
        <p:spPr bwMode="auto">
          <a:xfrm flipH="1" flipV="1">
            <a:off x="7162800" y="2590800"/>
            <a:ext cx="685800"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5" name="灯片编号占位符 23">
            <a:extLst>
              <a:ext uri="{FF2B5EF4-FFF2-40B4-BE49-F238E27FC236}">
                <a16:creationId xmlns:a16="http://schemas.microsoft.com/office/drawing/2014/main" id="{41D36B75-5E28-E6A3-6EA0-5AA14016FB5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2A90FF59-079C-474B-B057-6CE5A8579EC0}" type="slidenum">
              <a:rPr lang="zh-CN" altLang="en-US" sz="1000">
                <a:latin typeface="Tahoma" panose="020B0604030504040204" pitchFamily="34" charset="0"/>
              </a:rPr>
              <a:pPr eaLnBrk="1" hangingPunct="1"/>
              <a:t>149</a:t>
            </a:fld>
            <a:endParaRPr lang="zh-CN" altLang="en-US" sz="10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blinds(horizontal)">
                                      <p:cBhvr>
                                        <p:cTn id="7" dur="500"/>
                                        <p:tgtEl>
                                          <p:spTgt spid="163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p>
        </p:txBody>
      </p:sp>
      <p:sp>
        <p:nvSpPr>
          <p:cNvPr id="34818" name="Rectangle 2"/>
          <p:cNvSpPr>
            <a:spLocks noGrp="1" noChangeArrowheads="1"/>
          </p:cNvSpPr>
          <p:nvPr>
            <p:ph type="title"/>
          </p:nvPr>
        </p:nvSpPr>
        <p:spPr/>
        <p:txBody>
          <a:bodyPr/>
          <a:lstStyle/>
          <a:p>
            <a:pPr eaLnBrk="1" hangingPunct="1"/>
            <a:r>
              <a:rPr lang="zh-CN" altLang="en-US"/>
              <a:t>数据举例</a:t>
            </a:r>
          </a:p>
        </p:txBody>
      </p:sp>
      <p:sp>
        <p:nvSpPr>
          <p:cNvPr id="34819" name="Rectangle 3"/>
          <p:cNvSpPr>
            <a:spLocks noGrp="1" noChangeArrowheads="1"/>
          </p:cNvSpPr>
          <p:nvPr>
            <p:ph type="body" idx="1"/>
          </p:nvPr>
        </p:nvSpPr>
        <p:spPr>
          <a:xfrm>
            <a:off x="468313" y="1981200"/>
            <a:ext cx="8142287" cy="4114800"/>
          </a:xfrm>
        </p:spPr>
        <p:txBody>
          <a:bodyPr/>
          <a:lstStyle/>
          <a:p>
            <a:pPr eaLnBrk="1" hangingPunct="1"/>
            <a:r>
              <a:rPr kumimoji="0" lang="zh-CN" altLang="en-US" sz="2400"/>
              <a:t>学生档案中的一条学生记录</a:t>
            </a:r>
          </a:p>
          <a:p>
            <a:pPr lvl="1" eaLnBrk="1" hangingPunct="1">
              <a:buFont typeface="Wingdings" panose="05000000000000000000" pitchFamily="2" charset="2"/>
              <a:buNone/>
            </a:pPr>
            <a:r>
              <a:rPr kumimoji="0" lang="zh-CN" altLang="en-US" sz="2400"/>
              <a:t>（李明，男，</a:t>
            </a:r>
            <a:r>
              <a:rPr kumimoji="0" lang="en-US" altLang="zh-CN" sz="2400"/>
              <a:t>1972</a:t>
            </a:r>
            <a:r>
              <a:rPr kumimoji="0" lang="zh-CN" altLang="en-US" sz="2400"/>
              <a:t>，重庆，计算机系，</a:t>
            </a:r>
            <a:r>
              <a:rPr kumimoji="0" lang="en-US" altLang="zh-CN" sz="2400"/>
              <a:t>1990</a:t>
            </a:r>
            <a:r>
              <a:rPr kumimoji="0" lang="zh-CN" altLang="en-US" sz="2400"/>
              <a:t>）</a:t>
            </a:r>
          </a:p>
          <a:p>
            <a:pPr eaLnBrk="1" hangingPunct="1"/>
            <a:r>
              <a:rPr kumimoji="0" lang="zh-CN" altLang="en-US" sz="2400"/>
              <a:t>数据语义的解释</a:t>
            </a:r>
            <a:endParaRPr kumimoji="0" lang="en-US" altLang="zh-CN" sz="2400"/>
          </a:p>
          <a:p>
            <a:pPr lvl="1" eaLnBrk="1" hangingPunct="1">
              <a:buFontTx/>
              <a:buNone/>
            </a:pPr>
            <a:r>
              <a:rPr kumimoji="0" lang="zh-CN" altLang="en-US" sz="2400"/>
              <a:t>数据的形式不能完全表达其内容，需要定义具有的语义内涵，才有有实际意义。比如，上述数据对象若结合下述语义，才能准确表达其真实内容。</a:t>
            </a:r>
            <a:endParaRPr kumimoji="0" lang="zh-CN" altLang="en-US"/>
          </a:p>
          <a:p>
            <a:pPr lvl="1" eaLnBrk="1" hangingPunct="1"/>
            <a:r>
              <a:rPr kumimoji="0" lang="zh-CN" altLang="en-US" sz="2400">
                <a:solidFill>
                  <a:srgbClr val="0000FF"/>
                </a:solidFill>
              </a:rPr>
              <a:t>语义</a:t>
            </a:r>
            <a:r>
              <a:rPr kumimoji="0" lang="en-US" altLang="zh-CN" sz="2400"/>
              <a:t>(</a:t>
            </a:r>
            <a:r>
              <a:rPr kumimoji="0" lang="zh-CN" altLang="en-US" sz="2400"/>
              <a:t>数据对象的内涵，即特征</a:t>
            </a:r>
            <a:r>
              <a:rPr kumimoji="0" lang="en-US" altLang="zh-CN" sz="2400"/>
              <a:t>)</a:t>
            </a:r>
            <a:r>
              <a:rPr kumimoji="0" lang="zh-CN" altLang="en-US" sz="2400"/>
              <a:t>：</a:t>
            </a:r>
            <a:endParaRPr kumimoji="0" lang="en-US" altLang="zh-CN" sz="2400"/>
          </a:p>
          <a:p>
            <a:pPr marL="806450" lvl="2" indent="0" eaLnBrk="1" hangingPunct="1">
              <a:buFontTx/>
              <a:buNone/>
            </a:pPr>
            <a:r>
              <a:rPr kumimoji="0" lang="zh-CN" altLang="en-US" sz="2000"/>
              <a:t>学生姓名、性别、出生年月、籍贯、所在系别、入学时间</a:t>
            </a:r>
          </a:p>
          <a:p>
            <a:pPr lvl="1" eaLnBrk="1" hangingPunct="1"/>
            <a:r>
              <a:rPr kumimoji="0" lang="zh-CN" altLang="en-US" sz="2400">
                <a:solidFill>
                  <a:srgbClr val="0000FF"/>
                </a:solidFill>
              </a:rPr>
              <a:t>解释</a:t>
            </a:r>
            <a:r>
              <a:rPr kumimoji="0" lang="zh-CN" altLang="en-US" sz="2400"/>
              <a:t>（数据对象所表达的内容）：</a:t>
            </a:r>
            <a:endParaRPr kumimoji="0" lang="en-US" altLang="zh-CN" sz="2400"/>
          </a:p>
          <a:p>
            <a:pPr marL="806450" lvl="2" indent="0" eaLnBrk="1" hangingPunct="1">
              <a:buFontTx/>
              <a:buNone/>
            </a:pPr>
            <a:r>
              <a:rPr kumimoji="0" lang="zh-CN" altLang="en-US" sz="2000"/>
              <a:t>李明是个大学生，</a:t>
            </a:r>
            <a:r>
              <a:rPr kumimoji="0" lang="en-US" altLang="zh-CN" sz="2000"/>
              <a:t>1972</a:t>
            </a:r>
            <a:r>
              <a:rPr kumimoji="0" lang="zh-CN" altLang="en-US" sz="2000"/>
              <a:t>年出生，重庆人，</a:t>
            </a:r>
            <a:r>
              <a:rPr kumimoji="0" lang="en-US" altLang="zh-CN" sz="2000"/>
              <a:t>1990</a:t>
            </a:r>
            <a:r>
              <a:rPr kumimoji="0" lang="zh-CN" altLang="en-US" sz="2000"/>
              <a:t>年考入计算机系</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Text Box 3">
            <a:extLst>
              <a:ext uri="{FF2B5EF4-FFF2-40B4-BE49-F238E27FC236}">
                <a16:creationId xmlns:a16="http://schemas.microsoft.com/office/drawing/2014/main" id="{4E8899B5-7B57-7791-FE47-8A5969618470}"/>
              </a:ext>
            </a:extLst>
          </p:cNvPr>
          <p:cNvSpPr txBox="1">
            <a:spLocks noChangeArrowheads="1"/>
          </p:cNvSpPr>
          <p:nvPr/>
        </p:nvSpPr>
        <p:spPr bwMode="auto">
          <a:xfrm>
            <a:off x="827088" y="4652963"/>
            <a:ext cx="7689850" cy="1143000"/>
          </a:xfrm>
          <a:prstGeom prst="rect">
            <a:avLst/>
          </a:prstGeom>
          <a:solidFill>
            <a:schemeClr val="accent1">
              <a:lumMod val="20000"/>
              <a:lumOff val="80000"/>
            </a:schemeClr>
          </a:solidFill>
          <a:ln w="9525">
            <a:solidFill>
              <a:srgbClr val="000000"/>
            </a:solidFill>
            <a:miter lim="800000"/>
          </a:ln>
          <a:effectLst/>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93750" indent="-3365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lnSpc>
                <a:spcPct val="80000"/>
              </a:lnSpc>
              <a:buFontTx/>
              <a:buNone/>
            </a:pPr>
            <a:r>
              <a:rPr lang="zh-CN" altLang="en-US" b="1" noProof="1">
                <a:solidFill>
                  <a:srgbClr val="000099"/>
                </a:solidFill>
                <a:effectLst>
                  <a:outerShdw blurRad="38100" dist="38100" dir="2700000">
                    <a:srgbClr val="000000"/>
                  </a:outerShdw>
                </a:effectLst>
                <a:latin typeface="Arial Black" panose="020B0A04020102020204" pitchFamily="1" charset="0"/>
              </a:rPr>
              <a:t>职工（</a:t>
            </a:r>
            <a:r>
              <a:rPr lang="zh-CN" altLang="en-US" b="1" u="sng" noProof="1">
                <a:solidFill>
                  <a:srgbClr val="000099"/>
                </a:solidFill>
                <a:effectLst>
                  <a:outerShdw blurRad="38100" dist="38100" dir="2700000">
                    <a:srgbClr val="000000"/>
                  </a:outerShdw>
                </a:effectLst>
                <a:latin typeface="Arial Black" panose="020B0A04020102020204" pitchFamily="1" charset="0"/>
              </a:rPr>
              <a:t>职工号</a:t>
            </a:r>
            <a:r>
              <a:rPr lang="zh-CN" altLang="en-US" b="1" noProof="1">
                <a:solidFill>
                  <a:srgbClr val="000099"/>
                </a:solidFill>
                <a:effectLst>
                  <a:outerShdw blurRad="38100" dist="38100" dir="2700000">
                    <a:srgbClr val="000000"/>
                  </a:outerShdw>
                </a:effectLst>
                <a:latin typeface="Arial Black" panose="020B0A04020102020204" pitchFamily="1" charset="0"/>
              </a:rPr>
              <a:t>，姓名，职务）</a:t>
            </a:r>
          </a:p>
          <a:p>
            <a:pPr marL="0" indent="0" algn="ctr">
              <a:lnSpc>
                <a:spcPct val="80000"/>
              </a:lnSpc>
              <a:buFontTx/>
              <a:buNone/>
            </a:pPr>
            <a:r>
              <a:rPr lang="zh-CN" altLang="en-US" b="1" noProof="1">
                <a:solidFill>
                  <a:srgbClr val="000099"/>
                </a:solidFill>
                <a:effectLst>
                  <a:outerShdw blurRad="38100" dist="38100" dir="2700000">
                    <a:srgbClr val="000000"/>
                  </a:outerShdw>
                </a:effectLst>
                <a:latin typeface="Arial Black" panose="020B0A04020102020204" pitchFamily="1" charset="0"/>
              </a:rPr>
              <a:t>亲属（</a:t>
            </a:r>
            <a:r>
              <a:rPr lang="zh-CN" altLang="en-US" b="1" u="sng" noProof="1">
                <a:solidFill>
                  <a:srgbClr val="000099"/>
                </a:solidFill>
                <a:effectLst>
                  <a:outerShdw blurRad="38100" dist="38100" dir="2700000">
                    <a:srgbClr val="000000"/>
                  </a:outerShdw>
                </a:effectLst>
                <a:latin typeface="Arial Black" panose="020B0A04020102020204" pitchFamily="1" charset="0"/>
              </a:rPr>
              <a:t>亲属姓名</a:t>
            </a:r>
            <a:r>
              <a:rPr lang="zh-CN" altLang="en-US" b="1" noProof="1">
                <a:solidFill>
                  <a:srgbClr val="000099"/>
                </a:solidFill>
                <a:effectLst>
                  <a:outerShdw blurRad="38100" dist="38100" dir="2700000">
                    <a:srgbClr val="000000"/>
                  </a:outerShdw>
                </a:effectLst>
                <a:latin typeface="Arial Black" panose="020B0A04020102020204" pitchFamily="1" charset="0"/>
              </a:rPr>
              <a:t>，亲属关系，</a:t>
            </a:r>
            <a:r>
              <a:rPr lang="zh-CN" altLang="en-US" b="1" noProof="1">
                <a:solidFill>
                  <a:srgbClr val="FFC000"/>
                </a:solidFill>
                <a:effectLst>
                  <a:outerShdw blurRad="38100" dist="38100" dir="2700000">
                    <a:srgbClr val="000000"/>
                  </a:outerShdw>
                </a:effectLst>
                <a:latin typeface="Arial Black" panose="020B0A04020102020204" pitchFamily="1" charset="0"/>
              </a:rPr>
              <a:t>职工号</a:t>
            </a:r>
            <a:r>
              <a:rPr lang="zh-CN" altLang="en-US" b="1" noProof="1">
                <a:solidFill>
                  <a:srgbClr val="000099"/>
                </a:solidFill>
                <a:effectLst>
                  <a:outerShdw blurRad="38100" dist="38100" dir="2700000">
                    <a:srgbClr val="000000"/>
                  </a:outerShdw>
                </a:effectLst>
                <a:latin typeface="Arial Black" panose="020B0A04020102020204" pitchFamily="1" charset="0"/>
              </a:rPr>
              <a:t>）</a:t>
            </a:r>
          </a:p>
        </p:txBody>
      </p:sp>
      <p:sp>
        <p:nvSpPr>
          <p:cNvPr id="45058" name="Text Box 12">
            <a:extLst>
              <a:ext uri="{FF2B5EF4-FFF2-40B4-BE49-F238E27FC236}">
                <a16:creationId xmlns:a16="http://schemas.microsoft.com/office/drawing/2014/main" id="{0EE2C9FE-14FC-451E-558A-2853BC5EE076}"/>
              </a:ext>
            </a:extLst>
          </p:cNvPr>
          <p:cNvSpPr txBox="1">
            <a:spLocks noChangeArrowheads="1"/>
          </p:cNvSpPr>
          <p:nvPr/>
        </p:nvSpPr>
        <p:spPr bwMode="auto">
          <a:xfrm>
            <a:off x="685800" y="533400"/>
            <a:ext cx="3810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solidFill>
                  <a:schemeClr val="tx1"/>
                </a:solidFill>
              </a:rPr>
              <a:t>2</a:t>
            </a:r>
          </a:p>
        </p:txBody>
      </p:sp>
      <p:sp>
        <p:nvSpPr>
          <p:cNvPr id="45059" name="Text Box 13">
            <a:extLst>
              <a:ext uri="{FF2B5EF4-FFF2-40B4-BE49-F238E27FC236}">
                <a16:creationId xmlns:a16="http://schemas.microsoft.com/office/drawing/2014/main" id="{7AC52BF3-9D86-48E5-A9CB-02EAC8EE8E17}"/>
              </a:ext>
            </a:extLst>
          </p:cNvPr>
          <p:cNvSpPr txBox="1">
            <a:spLocks noChangeArrowheads="1"/>
          </p:cNvSpPr>
          <p:nvPr/>
        </p:nvSpPr>
        <p:spPr bwMode="auto">
          <a:xfrm>
            <a:off x="2209800" y="1981200"/>
            <a:ext cx="11430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solidFill>
                  <a:schemeClr val="tx1"/>
                </a:solidFill>
              </a:rPr>
              <a:t>职工</a:t>
            </a:r>
          </a:p>
        </p:txBody>
      </p:sp>
      <p:sp>
        <p:nvSpPr>
          <p:cNvPr id="45060" name="Text Box 14">
            <a:extLst>
              <a:ext uri="{FF2B5EF4-FFF2-40B4-BE49-F238E27FC236}">
                <a16:creationId xmlns:a16="http://schemas.microsoft.com/office/drawing/2014/main" id="{C682D7CC-C509-1AF5-DD6D-6EC5063CEA55}"/>
              </a:ext>
            </a:extLst>
          </p:cNvPr>
          <p:cNvSpPr txBox="1">
            <a:spLocks noChangeArrowheads="1"/>
          </p:cNvSpPr>
          <p:nvPr/>
        </p:nvSpPr>
        <p:spPr bwMode="auto">
          <a:xfrm>
            <a:off x="6477000" y="1981200"/>
            <a:ext cx="12954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solidFill>
                  <a:schemeClr val="tx1"/>
                </a:solidFill>
              </a:rPr>
              <a:t>亲属</a:t>
            </a:r>
          </a:p>
        </p:txBody>
      </p:sp>
      <p:sp>
        <p:nvSpPr>
          <p:cNvPr id="45061" name="Text Box 15">
            <a:extLst>
              <a:ext uri="{FF2B5EF4-FFF2-40B4-BE49-F238E27FC236}">
                <a16:creationId xmlns:a16="http://schemas.microsoft.com/office/drawing/2014/main" id="{50AF8974-CBB3-B415-8703-CE127012DF70}"/>
              </a:ext>
            </a:extLst>
          </p:cNvPr>
          <p:cNvSpPr txBox="1">
            <a:spLocks noChangeArrowheads="1"/>
          </p:cNvSpPr>
          <p:nvPr/>
        </p:nvSpPr>
        <p:spPr bwMode="auto">
          <a:xfrm>
            <a:off x="4648200" y="1981200"/>
            <a:ext cx="82391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p>
            <a:pPr algn="ctr" eaLnBrk="0" hangingPunct="0">
              <a:lnSpc>
                <a:spcPct val="80000"/>
              </a:lnSpc>
              <a:spcBef>
                <a:spcPct val="50000"/>
              </a:spcBef>
            </a:pPr>
            <a:r>
              <a:rPr lang="zh-CN" altLang="en-US" sz="2800">
                <a:solidFill>
                  <a:schemeClr val="tx1"/>
                </a:solidFill>
              </a:rPr>
              <a:t>有</a:t>
            </a:r>
          </a:p>
        </p:txBody>
      </p:sp>
      <p:sp>
        <p:nvSpPr>
          <p:cNvPr id="45062" name="AutoShape 16">
            <a:extLst>
              <a:ext uri="{FF2B5EF4-FFF2-40B4-BE49-F238E27FC236}">
                <a16:creationId xmlns:a16="http://schemas.microsoft.com/office/drawing/2014/main" id="{C8EFB887-4432-AACF-68D2-F467EEFE5EDB}"/>
              </a:ext>
            </a:extLst>
          </p:cNvPr>
          <p:cNvSpPr>
            <a:spLocks noChangeArrowheads="1"/>
          </p:cNvSpPr>
          <p:nvPr/>
        </p:nvSpPr>
        <p:spPr bwMode="auto">
          <a:xfrm>
            <a:off x="4419600" y="1770063"/>
            <a:ext cx="1143000" cy="1042987"/>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50000"/>
              </a:spcBef>
            </a:pPr>
            <a:endParaRPr lang="zh-CN" altLang="en-US" sz="2800">
              <a:solidFill>
                <a:schemeClr val="tx1"/>
              </a:solidFill>
            </a:endParaRPr>
          </a:p>
        </p:txBody>
      </p:sp>
      <p:sp>
        <p:nvSpPr>
          <p:cNvPr id="45063" name="Line 17">
            <a:extLst>
              <a:ext uri="{FF2B5EF4-FFF2-40B4-BE49-F238E27FC236}">
                <a16:creationId xmlns:a16="http://schemas.microsoft.com/office/drawing/2014/main" id="{11B69D36-198D-7B2A-800F-06A897CE9CAC}"/>
              </a:ext>
            </a:extLst>
          </p:cNvPr>
          <p:cNvSpPr>
            <a:spLocks noChangeShapeType="1"/>
          </p:cNvSpPr>
          <p:nvPr/>
        </p:nvSpPr>
        <p:spPr bwMode="auto">
          <a:xfrm>
            <a:off x="3352800" y="22526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4" name="Line 18">
            <a:extLst>
              <a:ext uri="{FF2B5EF4-FFF2-40B4-BE49-F238E27FC236}">
                <a16:creationId xmlns:a16="http://schemas.microsoft.com/office/drawing/2014/main" id="{4BA77056-A062-37F2-9165-0690489497DD}"/>
              </a:ext>
            </a:extLst>
          </p:cNvPr>
          <p:cNvSpPr>
            <a:spLocks noChangeShapeType="1"/>
          </p:cNvSpPr>
          <p:nvPr/>
        </p:nvSpPr>
        <p:spPr bwMode="auto">
          <a:xfrm>
            <a:off x="5562600" y="22526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5" name="Text Box 19">
            <a:extLst>
              <a:ext uri="{FF2B5EF4-FFF2-40B4-BE49-F238E27FC236}">
                <a16:creationId xmlns:a16="http://schemas.microsoft.com/office/drawing/2014/main" id="{662DA9DF-7322-DCAC-8E5E-6ACD31620206}"/>
              </a:ext>
            </a:extLst>
          </p:cNvPr>
          <p:cNvSpPr txBox="1">
            <a:spLocks noChangeArrowheads="1"/>
          </p:cNvSpPr>
          <p:nvPr/>
        </p:nvSpPr>
        <p:spPr bwMode="auto">
          <a:xfrm>
            <a:off x="3429000" y="16764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solidFill>
                  <a:schemeClr val="tx1"/>
                </a:solidFill>
              </a:rPr>
              <a:t>1</a:t>
            </a:r>
          </a:p>
        </p:txBody>
      </p:sp>
      <p:sp>
        <p:nvSpPr>
          <p:cNvPr id="45066" name="Text Box 20">
            <a:extLst>
              <a:ext uri="{FF2B5EF4-FFF2-40B4-BE49-F238E27FC236}">
                <a16:creationId xmlns:a16="http://schemas.microsoft.com/office/drawing/2014/main" id="{9764D7C2-CA13-CB69-CB78-A918F750B7CE}"/>
              </a:ext>
            </a:extLst>
          </p:cNvPr>
          <p:cNvSpPr txBox="1">
            <a:spLocks noChangeArrowheads="1"/>
          </p:cNvSpPr>
          <p:nvPr/>
        </p:nvSpPr>
        <p:spPr bwMode="auto">
          <a:xfrm>
            <a:off x="5791200" y="16764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solidFill>
                  <a:schemeClr val="tx1"/>
                </a:solidFill>
              </a:rPr>
              <a:t>m</a:t>
            </a:r>
          </a:p>
        </p:txBody>
      </p:sp>
      <p:sp>
        <p:nvSpPr>
          <p:cNvPr id="45067" name="Oval 21">
            <a:extLst>
              <a:ext uri="{FF2B5EF4-FFF2-40B4-BE49-F238E27FC236}">
                <a16:creationId xmlns:a16="http://schemas.microsoft.com/office/drawing/2014/main" id="{F86B76EC-971B-3BBF-73B8-090CCD44C478}"/>
              </a:ext>
            </a:extLst>
          </p:cNvPr>
          <p:cNvSpPr>
            <a:spLocks noChangeArrowheads="1"/>
          </p:cNvSpPr>
          <p:nvPr/>
        </p:nvSpPr>
        <p:spPr bwMode="auto">
          <a:xfrm>
            <a:off x="1066800" y="1143000"/>
            <a:ext cx="10668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solidFill>
                  <a:schemeClr val="tx1"/>
                </a:solidFill>
                <a:ea typeface="楷体_GB2312" pitchFamily="49" charset="-122"/>
              </a:rPr>
              <a:t>职工号</a:t>
            </a:r>
          </a:p>
        </p:txBody>
      </p:sp>
      <p:sp>
        <p:nvSpPr>
          <p:cNvPr id="45068" name="Oval 22">
            <a:extLst>
              <a:ext uri="{FF2B5EF4-FFF2-40B4-BE49-F238E27FC236}">
                <a16:creationId xmlns:a16="http://schemas.microsoft.com/office/drawing/2014/main" id="{BA102936-21D9-1D1A-2729-08DC0E61B5CB}"/>
              </a:ext>
            </a:extLst>
          </p:cNvPr>
          <p:cNvSpPr>
            <a:spLocks noChangeArrowheads="1"/>
          </p:cNvSpPr>
          <p:nvPr/>
        </p:nvSpPr>
        <p:spPr bwMode="auto">
          <a:xfrm>
            <a:off x="762000" y="2057400"/>
            <a:ext cx="9906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姓名</a:t>
            </a:r>
          </a:p>
        </p:txBody>
      </p:sp>
      <p:sp>
        <p:nvSpPr>
          <p:cNvPr id="45069" name="Oval 23">
            <a:extLst>
              <a:ext uri="{FF2B5EF4-FFF2-40B4-BE49-F238E27FC236}">
                <a16:creationId xmlns:a16="http://schemas.microsoft.com/office/drawing/2014/main" id="{8F426F11-DF6D-F3B4-3EC7-4B17CB987DBF}"/>
              </a:ext>
            </a:extLst>
          </p:cNvPr>
          <p:cNvSpPr>
            <a:spLocks noChangeArrowheads="1"/>
          </p:cNvSpPr>
          <p:nvPr/>
        </p:nvSpPr>
        <p:spPr bwMode="auto">
          <a:xfrm>
            <a:off x="1600200" y="2971800"/>
            <a:ext cx="11430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职务</a:t>
            </a:r>
          </a:p>
        </p:txBody>
      </p:sp>
      <p:sp>
        <p:nvSpPr>
          <p:cNvPr id="45070" name="Oval 24">
            <a:extLst>
              <a:ext uri="{FF2B5EF4-FFF2-40B4-BE49-F238E27FC236}">
                <a16:creationId xmlns:a16="http://schemas.microsoft.com/office/drawing/2014/main" id="{F08E8816-BAD9-1483-0B74-939E13E961A0}"/>
              </a:ext>
            </a:extLst>
          </p:cNvPr>
          <p:cNvSpPr>
            <a:spLocks noChangeArrowheads="1"/>
          </p:cNvSpPr>
          <p:nvPr/>
        </p:nvSpPr>
        <p:spPr bwMode="auto">
          <a:xfrm>
            <a:off x="7543800" y="838200"/>
            <a:ext cx="9906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solidFill>
                  <a:schemeClr val="tx1"/>
                </a:solidFill>
                <a:ea typeface="楷体_GB2312" pitchFamily="49" charset="-122"/>
              </a:rPr>
              <a:t>姓名</a:t>
            </a:r>
          </a:p>
        </p:txBody>
      </p:sp>
      <p:sp>
        <p:nvSpPr>
          <p:cNvPr id="45071" name="Oval 25">
            <a:extLst>
              <a:ext uri="{FF2B5EF4-FFF2-40B4-BE49-F238E27FC236}">
                <a16:creationId xmlns:a16="http://schemas.microsoft.com/office/drawing/2014/main" id="{599F85F1-E78B-EE60-F29C-8AFC4180521E}"/>
              </a:ext>
            </a:extLst>
          </p:cNvPr>
          <p:cNvSpPr>
            <a:spLocks noChangeArrowheads="1"/>
          </p:cNvSpPr>
          <p:nvPr/>
        </p:nvSpPr>
        <p:spPr bwMode="auto">
          <a:xfrm>
            <a:off x="7162800" y="3124200"/>
            <a:ext cx="1676400" cy="8382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亲属关系</a:t>
            </a:r>
          </a:p>
        </p:txBody>
      </p:sp>
      <p:sp>
        <p:nvSpPr>
          <p:cNvPr id="45072" name="Line 26">
            <a:extLst>
              <a:ext uri="{FF2B5EF4-FFF2-40B4-BE49-F238E27FC236}">
                <a16:creationId xmlns:a16="http://schemas.microsoft.com/office/drawing/2014/main" id="{A4202E6C-101A-8ECA-705C-3A3DF2722A62}"/>
              </a:ext>
            </a:extLst>
          </p:cNvPr>
          <p:cNvSpPr>
            <a:spLocks noChangeShapeType="1"/>
          </p:cNvSpPr>
          <p:nvPr/>
        </p:nvSpPr>
        <p:spPr bwMode="auto">
          <a:xfrm flipH="1" flipV="1">
            <a:off x="1981200" y="1676400"/>
            <a:ext cx="22860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73" name="Line 27">
            <a:extLst>
              <a:ext uri="{FF2B5EF4-FFF2-40B4-BE49-F238E27FC236}">
                <a16:creationId xmlns:a16="http://schemas.microsoft.com/office/drawing/2014/main" id="{9C6F6B75-374B-8DAF-B44B-ADE278814A26}"/>
              </a:ext>
            </a:extLst>
          </p:cNvPr>
          <p:cNvSpPr>
            <a:spLocks noChangeShapeType="1"/>
          </p:cNvSpPr>
          <p:nvPr/>
        </p:nvSpPr>
        <p:spPr bwMode="auto">
          <a:xfrm flipH="1">
            <a:off x="1752600" y="2133600"/>
            <a:ext cx="533400" cy="76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74" name="Line 28">
            <a:extLst>
              <a:ext uri="{FF2B5EF4-FFF2-40B4-BE49-F238E27FC236}">
                <a16:creationId xmlns:a16="http://schemas.microsoft.com/office/drawing/2014/main" id="{9ADDF397-F9C5-F332-371E-4CCC002F5521}"/>
              </a:ext>
            </a:extLst>
          </p:cNvPr>
          <p:cNvSpPr>
            <a:spLocks noChangeShapeType="1"/>
          </p:cNvSpPr>
          <p:nvPr/>
        </p:nvSpPr>
        <p:spPr bwMode="auto">
          <a:xfrm flipH="1" flipV="1">
            <a:off x="2209800" y="2514600"/>
            <a:ext cx="7620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75" name="Line 29">
            <a:extLst>
              <a:ext uri="{FF2B5EF4-FFF2-40B4-BE49-F238E27FC236}">
                <a16:creationId xmlns:a16="http://schemas.microsoft.com/office/drawing/2014/main" id="{E4E6E5F7-96FB-9469-1952-00E033D06E75}"/>
              </a:ext>
            </a:extLst>
          </p:cNvPr>
          <p:cNvSpPr>
            <a:spLocks noChangeShapeType="1"/>
          </p:cNvSpPr>
          <p:nvPr/>
        </p:nvSpPr>
        <p:spPr bwMode="auto">
          <a:xfrm flipH="1">
            <a:off x="7772400" y="1524000"/>
            <a:ext cx="152400"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76" name="Line 30">
            <a:extLst>
              <a:ext uri="{FF2B5EF4-FFF2-40B4-BE49-F238E27FC236}">
                <a16:creationId xmlns:a16="http://schemas.microsoft.com/office/drawing/2014/main" id="{231A4B61-B62F-2771-DDD2-46CF87B2684D}"/>
              </a:ext>
            </a:extLst>
          </p:cNvPr>
          <p:cNvSpPr>
            <a:spLocks noChangeShapeType="1"/>
          </p:cNvSpPr>
          <p:nvPr/>
        </p:nvSpPr>
        <p:spPr bwMode="auto">
          <a:xfrm flipH="1" flipV="1">
            <a:off x="7772400" y="2362200"/>
            <a:ext cx="381000" cy="762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77" name="灯片编号占位符 21">
            <a:extLst>
              <a:ext uri="{FF2B5EF4-FFF2-40B4-BE49-F238E27FC236}">
                <a16:creationId xmlns:a16="http://schemas.microsoft.com/office/drawing/2014/main" id="{FFF84C9B-2571-0653-C726-61CA171C80A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6334B253-D930-49E1-94A1-DE3044EC6F8C}" type="slidenum">
              <a:rPr lang="zh-CN" altLang="en-US" sz="1000">
                <a:latin typeface="Tahoma" panose="020B0604030504040204" pitchFamily="34" charset="0"/>
              </a:rPr>
              <a:pPr eaLnBrk="1" hangingPunct="1"/>
              <a:t>150</a:t>
            </a:fld>
            <a:endParaRPr lang="zh-CN" altLang="en-US" sz="10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blinds(horizontal)">
                                      <p:cBhvr>
                                        <p:cTn id="7"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Text Box 3">
            <a:extLst>
              <a:ext uri="{FF2B5EF4-FFF2-40B4-BE49-F238E27FC236}">
                <a16:creationId xmlns:a16="http://schemas.microsoft.com/office/drawing/2014/main" id="{90F5A2DA-BBDE-4195-93CD-4382FFE4F557}"/>
              </a:ext>
            </a:extLst>
          </p:cNvPr>
          <p:cNvSpPr txBox="1">
            <a:spLocks noChangeArrowheads="1"/>
          </p:cNvSpPr>
          <p:nvPr/>
        </p:nvSpPr>
        <p:spPr bwMode="auto">
          <a:xfrm>
            <a:off x="457200" y="4041775"/>
            <a:ext cx="7823200" cy="1219200"/>
          </a:xfrm>
          <a:prstGeom prst="rect">
            <a:avLst/>
          </a:prstGeom>
          <a:solidFill>
            <a:schemeClr val="accent1">
              <a:lumMod val="20000"/>
              <a:lumOff val="80000"/>
            </a:schemeClr>
          </a:solidFill>
          <a:ln w="9525">
            <a:solidFill>
              <a:srgbClr val="000000"/>
            </a:solidFill>
            <a:miter lim="800000"/>
          </a:ln>
          <a:effectLst/>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93750" indent="-3365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lnSpc>
                <a:spcPct val="80000"/>
              </a:lnSpc>
              <a:buFontTx/>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旅客（</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身份证号码</a:t>
            </a:r>
            <a:r>
              <a:rPr lang="zh-CN" altLang="en-US" sz="2800" b="1" noProof="1">
                <a:solidFill>
                  <a:srgbClr val="000099"/>
                </a:solidFill>
                <a:effectLst>
                  <a:outerShdw blurRad="38100" dist="38100" dir="2700000">
                    <a:srgbClr val="000000"/>
                  </a:outerShdw>
                </a:effectLst>
                <a:latin typeface="Arial Black" panose="020B0A04020102020204" pitchFamily="1" charset="0"/>
              </a:rPr>
              <a:t>，姓名，</a:t>
            </a:r>
            <a:r>
              <a:rPr lang="zh-CN" altLang="en-US" sz="2800" b="1" noProof="1">
                <a:solidFill>
                  <a:srgbClr val="FFC000"/>
                </a:solidFill>
                <a:effectLst>
                  <a:outerShdw blurRad="38100" dist="38100" dir="2700000">
                    <a:srgbClr val="000000"/>
                  </a:outerShdw>
                </a:effectLst>
                <a:latin typeface="Arial Black" panose="020B0A04020102020204" pitchFamily="1" charset="0"/>
              </a:rPr>
              <a:t>航班号，座位号</a:t>
            </a:r>
            <a:r>
              <a:rPr lang="zh-CN" altLang="en-US" sz="2800" b="1" noProof="1">
                <a:solidFill>
                  <a:srgbClr val="000099"/>
                </a:solidFill>
                <a:effectLst>
                  <a:outerShdw blurRad="38100" dist="38100" dir="2700000">
                    <a:srgbClr val="000000"/>
                  </a:outerShdw>
                </a:effectLst>
                <a:latin typeface="Arial Black" panose="020B0A04020102020204" pitchFamily="1" charset="0"/>
              </a:rPr>
              <a:t>）</a:t>
            </a:r>
          </a:p>
          <a:p>
            <a:pPr marL="0" indent="0" algn="ctr">
              <a:lnSpc>
                <a:spcPct val="80000"/>
              </a:lnSpc>
              <a:buFontTx/>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飞机票（</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航班号，座位号</a:t>
            </a:r>
            <a:r>
              <a:rPr lang="zh-CN" altLang="en-US" sz="2800" b="1" noProof="1">
                <a:solidFill>
                  <a:srgbClr val="000099"/>
                </a:solidFill>
                <a:effectLst>
                  <a:outerShdw blurRad="38100" dist="38100" dir="2700000">
                    <a:srgbClr val="000000"/>
                  </a:outerShdw>
                </a:effectLst>
                <a:latin typeface="Arial Black" panose="020B0A04020102020204" pitchFamily="1" charset="0"/>
              </a:rPr>
              <a:t>，日期，价格）</a:t>
            </a:r>
          </a:p>
        </p:txBody>
      </p:sp>
      <p:sp>
        <p:nvSpPr>
          <p:cNvPr id="46082" name="Text Box 11">
            <a:extLst>
              <a:ext uri="{FF2B5EF4-FFF2-40B4-BE49-F238E27FC236}">
                <a16:creationId xmlns:a16="http://schemas.microsoft.com/office/drawing/2014/main" id="{57AC6570-B71B-C819-8BC1-EEF1A989421D}"/>
              </a:ext>
            </a:extLst>
          </p:cNvPr>
          <p:cNvSpPr txBox="1">
            <a:spLocks noChangeArrowheads="1"/>
          </p:cNvSpPr>
          <p:nvPr/>
        </p:nvSpPr>
        <p:spPr bwMode="auto">
          <a:xfrm>
            <a:off x="611188" y="404813"/>
            <a:ext cx="381000" cy="522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solidFill>
                  <a:schemeClr val="tx1"/>
                </a:solidFill>
              </a:rPr>
              <a:t>3</a:t>
            </a:r>
          </a:p>
        </p:txBody>
      </p:sp>
      <p:sp>
        <p:nvSpPr>
          <p:cNvPr id="46083" name="Text Box 12">
            <a:extLst>
              <a:ext uri="{FF2B5EF4-FFF2-40B4-BE49-F238E27FC236}">
                <a16:creationId xmlns:a16="http://schemas.microsoft.com/office/drawing/2014/main" id="{5F518350-A857-7E40-7C58-78968C75DCDF}"/>
              </a:ext>
            </a:extLst>
          </p:cNvPr>
          <p:cNvSpPr txBox="1">
            <a:spLocks noChangeArrowheads="1"/>
          </p:cNvSpPr>
          <p:nvPr/>
        </p:nvSpPr>
        <p:spPr bwMode="auto">
          <a:xfrm>
            <a:off x="1828800" y="1676400"/>
            <a:ext cx="1066800" cy="5254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solidFill>
                  <a:schemeClr val="tx1"/>
                </a:solidFill>
              </a:rPr>
              <a:t>旅客</a:t>
            </a:r>
          </a:p>
        </p:txBody>
      </p:sp>
      <p:sp>
        <p:nvSpPr>
          <p:cNvPr id="46084" name="Text Box 13">
            <a:extLst>
              <a:ext uri="{FF2B5EF4-FFF2-40B4-BE49-F238E27FC236}">
                <a16:creationId xmlns:a16="http://schemas.microsoft.com/office/drawing/2014/main" id="{A5471155-EF0A-9243-1B37-9CB7FC69FCB3}"/>
              </a:ext>
            </a:extLst>
          </p:cNvPr>
          <p:cNvSpPr txBox="1">
            <a:spLocks noChangeArrowheads="1"/>
          </p:cNvSpPr>
          <p:nvPr/>
        </p:nvSpPr>
        <p:spPr bwMode="auto">
          <a:xfrm>
            <a:off x="6248400" y="1752600"/>
            <a:ext cx="1600200" cy="5254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solidFill>
                  <a:schemeClr val="tx1"/>
                </a:solidFill>
              </a:rPr>
              <a:t>飞机票</a:t>
            </a:r>
          </a:p>
        </p:txBody>
      </p:sp>
      <p:sp>
        <p:nvSpPr>
          <p:cNvPr id="46085" name="Text Box 14">
            <a:extLst>
              <a:ext uri="{FF2B5EF4-FFF2-40B4-BE49-F238E27FC236}">
                <a16:creationId xmlns:a16="http://schemas.microsoft.com/office/drawing/2014/main" id="{0A20E727-E518-EDD8-FE28-DBF383D77714}"/>
              </a:ext>
            </a:extLst>
          </p:cNvPr>
          <p:cNvSpPr txBox="1">
            <a:spLocks noChangeArrowheads="1"/>
          </p:cNvSpPr>
          <p:nvPr/>
        </p:nvSpPr>
        <p:spPr bwMode="auto">
          <a:xfrm>
            <a:off x="4114800" y="1676400"/>
            <a:ext cx="10668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p>
            <a:pPr algn="ctr" eaLnBrk="0" hangingPunct="0">
              <a:lnSpc>
                <a:spcPct val="80000"/>
              </a:lnSpc>
              <a:spcBef>
                <a:spcPct val="50000"/>
              </a:spcBef>
            </a:pPr>
            <a:r>
              <a:rPr lang="zh-CN" altLang="en-US" sz="2800">
                <a:solidFill>
                  <a:schemeClr val="tx1"/>
                </a:solidFill>
              </a:rPr>
              <a:t>拥有</a:t>
            </a:r>
          </a:p>
        </p:txBody>
      </p:sp>
      <p:sp>
        <p:nvSpPr>
          <p:cNvPr id="46086" name="AutoShape 15">
            <a:extLst>
              <a:ext uri="{FF2B5EF4-FFF2-40B4-BE49-F238E27FC236}">
                <a16:creationId xmlns:a16="http://schemas.microsoft.com/office/drawing/2014/main" id="{7D204DBC-A08F-3837-CD15-498F42AF4866}"/>
              </a:ext>
            </a:extLst>
          </p:cNvPr>
          <p:cNvSpPr>
            <a:spLocks noChangeArrowheads="1"/>
          </p:cNvSpPr>
          <p:nvPr/>
        </p:nvSpPr>
        <p:spPr bwMode="auto">
          <a:xfrm>
            <a:off x="4032250" y="1639888"/>
            <a:ext cx="1116013" cy="615950"/>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20000"/>
              </a:spcBef>
            </a:pPr>
            <a:endParaRPr lang="zh-CN" altLang="en-US" sz="1400">
              <a:solidFill>
                <a:schemeClr val="tx1"/>
              </a:solidFill>
            </a:endParaRPr>
          </a:p>
        </p:txBody>
      </p:sp>
      <p:sp>
        <p:nvSpPr>
          <p:cNvPr id="46087" name="Line 16">
            <a:extLst>
              <a:ext uri="{FF2B5EF4-FFF2-40B4-BE49-F238E27FC236}">
                <a16:creationId xmlns:a16="http://schemas.microsoft.com/office/drawing/2014/main" id="{B7E98BA1-43D7-8610-8640-F57459117E2A}"/>
              </a:ext>
            </a:extLst>
          </p:cNvPr>
          <p:cNvSpPr>
            <a:spLocks noChangeShapeType="1"/>
          </p:cNvSpPr>
          <p:nvPr/>
        </p:nvSpPr>
        <p:spPr bwMode="auto">
          <a:xfrm>
            <a:off x="2971800" y="19478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8" name="Line 17">
            <a:extLst>
              <a:ext uri="{FF2B5EF4-FFF2-40B4-BE49-F238E27FC236}">
                <a16:creationId xmlns:a16="http://schemas.microsoft.com/office/drawing/2014/main" id="{4D91B681-20F5-FFA4-CCA6-6DDA05EEF74F}"/>
              </a:ext>
            </a:extLst>
          </p:cNvPr>
          <p:cNvSpPr>
            <a:spLocks noChangeShapeType="1"/>
          </p:cNvSpPr>
          <p:nvPr/>
        </p:nvSpPr>
        <p:spPr bwMode="auto">
          <a:xfrm>
            <a:off x="5105400" y="1947863"/>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9" name="Text Box 18">
            <a:extLst>
              <a:ext uri="{FF2B5EF4-FFF2-40B4-BE49-F238E27FC236}">
                <a16:creationId xmlns:a16="http://schemas.microsoft.com/office/drawing/2014/main" id="{5E395FFD-3F47-4284-9F2B-44AFF95B1385}"/>
              </a:ext>
            </a:extLst>
          </p:cNvPr>
          <p:cNvSpPr txBox="1">
            <a:spLocks noChangeArrowheads="1"/>
          </p:cNvSpPr>
          <p:nvPr/>
        </p:nvSpPr>
        <p:spPr bwMode="auto">
          <a:xfrm>
            <a:off x="5562600" y="13716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solidFill>
                  <a:schemeClr val="tx1"/>
                </a:solidFill>
              </a:rPr>
              <a:t>1</a:t>
            </a:r>
          </a:p>
        </p:txBody>
      </p:sp>
      <p:sp>
        <p:nvSpPr>
          <p:cNvPr id="46090" name="Text Box 19">
            <a:extLst>
              <a:ext uri="{FF2B5EF4-FFF2-40B4-BE49-F238E27FC236}">
                <a16:creationId xmlns:a16="http://schemas.microsoft.com/office/drawing/2014/main" id="{6A9AB690-BAE5-2D72-0841-0633A6CBBB7A}"/>
              </a:ext>
            </a:extLst>
          </p:cNvPr>
          <p:cNvSpPr txBox="1">
            <a:spLocks noChangeArrowheads="1"/>
          </p:cNvSpPr>
          <p:nvPr/>
        </p:nvSpPr>
        <p:spPr bwMode="auto">
          <a:xfrm>
            <a:off x="2971800" y="14478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solidFill>
                  <a:schemeClr val="tx1"/>
                </a:solidFill>
              </a:rPr>
              <a:t>1</a:t>
            </a:r>
          </a:p>
        </p:txBody>
      </p:sp>
      <p:sp>
        <p:nvSpPr>
          <p:cNvPr id="46091" name="Oval 20">
            <a:extLst>
              <a:ext uri="{FF2B5EF4-FFF2-40B4-BE49-F238E27FC236}">
                <a16:creationId xmlns:a16="http://schemas.microsoft.com/office/drawing/2014/main" id="{611EB1F3-7204-1B44-6FE0-6364862834B2}"/>
              </a:ext>
            </a:extLst>
          </p:cNvPr>
          <p:cNvSpPr>
            <a:spLocks noChangeArrowheads="1"/>
          </p:cNvSpPr>
          <p:nvPr/>
        </p:nvSpPr>
        <p:spPr bwMode="auto">
          <a:xfrm>
            <a:off x="1447800" y="304800"/>
            <a:ext cx="1600200" cy="914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身份证号</a:t>
            </a:r>
          </a:p>
        </p:txBody>
      </p:sp>
      <p:sp>
        <p:nvSpPr>
          <p:cNvPr id="46092" name="Oval 21">
            <a:extLst>
              <a:ext uri="{FF2B5EF4-FFF2-40B4-BE49-F238E27FC236}">
                <a16:creationId xmlns:a16="http://schemas.microsoft.com/office/drawing/2014/main" id="{3E98B726-E368-881C-9C3A-09E4878BA6BA}"/>
              </a:ext>
            </a:extLst>
          </p:cNvPr>
          <p:cNvSpPr>
            <a:spLocks noChangeArrowheads="1"/>
          </p:cNvSpPr>
          <p:nvPr/>
        </p:nvSpPr>
        <p:spPr bwMode="auto">
          <a:xfrm>
            <a:off x="457200" y="1600200"/>
            <a:ext cx="9906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姓名</a:t>
            </a:r>
          </a:p>
        </p:txBody>
      </p:sp>
      <p:sp>
        <p:nvSpPr>
          <p:cNvPr id="46093" name="Oval 23">
            <a:extLst>
              <a:ext uri="{FF2B5EF4-FFF2-40B4-BE49-F238E27FC236}">
                <a16:creationId xmlns:a16="http://schemas.microsoft.com/office/drawing/2014/main" id="{395E1B1F-6B06-ECC5-B97B-21451E1964C7}"/>
              </a:ext>
            </a:extLst>
          </p:cNvPr>
          <p:cNvSpPr>
            <a:spLocks noChangeArrowheads="1"/>
          </p:cNvSpPr>
          <p:nvPr/>
        </p:nvSpPr>
        <p:spPr bwMode="auto">
          <a:xfrm>
            <a:off x="6553200" y="152400"/>
            <a:ext cx="1219200" cy="7620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日期</a:t>
            </a:r>
          </a:p>
        </p:txBody>
      </p:sp>
      <p:sp>
        <p:nvSpPr>
          <p:cNvPr id="46094" name="Oval 24">
            <a:extLst>
              <a:ext uri="{FF2B5EF4-FFF2-40B4-BE49-F238E27FC236}">
                <a16:creationId xmlns:a16="http://schemas.microsoft.com/office/drawing/2014/main" id="{B2CE61D0-DEF8-EF2F-54EE-481C79FBC3B9}"/>
              </a:ext>
            </a:extLst>
          </p:cNvPr>
          <p:cNvSpPr>
            <a:spLocks noChangeArrowheads="1"/>
          </p:cNvSpPr>
          <p:nvPr/>
        </p:nvSpPr>
        <p:spPr bwMode="auto">
          <a:xfrm>
            <a:off x="5105400" y="3048000"/>
            <a:ext cx="12954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航班号</a:t>
            </a:r>
          </a:p>
        </p:txBody>
      </p:sp>
      <p:sp>
        <p:nvSpPr>
          <p:cNvPr id="46095" name="Line 25">
            <a:extLst>
              <a:ext uri="{FF2B5EF4-FFF2-40B4-BE49-F238E27FC236}">
                <a16:creationId xmlns:a16="http://schemas.microsoft.com/office/drawing/2014/main" id="{2B8A4079-104F-1BE0-35E5-785B16C94392}"/>
              </a:ext>
            </a:extLst>
          </p:cNvPr>
          <p:cNvSpPr>
            <a:spLocks noChangeShapeType="1"/>
          </p:cNvSpPr>
          <p:nvPr/>
        </p:nvSpPr>
        <p:spPr bwMode="auto">
          <a:xfrm>
            <a:off x="2286000" y="1295400"/>
            <a:ext cx="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096" name="Line 26">
            <a:extLst>
              <a:ext uri="{FF2B5EF4-FFF2-40B4-BE49-F238E27FC236}">
                <a16:creationId xmlns:a16="http://schemas.microsoft.com/office/drawing/2014/main" id="{67ADB12B-C3A4-A7E1-71A1-4FE70E1A2878}"/>
              </a:ext>
            </a:extLst>
          </p:cNvPr>
          <p:cNvSpPr>
            <a:spLocks noChangeShapeType="1"/>
          </p:cNvSpPr>
          <p:nvPr/>
        </p:nvSpPr>
        <p:spPr bwMode="auto">
          <a:xfrm flipV="1">
            <a:off x="1447800" y="1752600"/>
            <a:ext cx="3810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097" name="Line 28">
            <a:extLst>
              <a:ext uri="{FF2B5EF4-FFF2-40B4-BE49-F238E27FC236}">
                <a16:creationId xmlns:a16="http://schemas.microsoft.com/office/drawing/2014/main" id="{8B793DCB-9929-180F-05B7-954EAA7A4BBD}"/>
              </a:ext>
            </a:extLst>
          </p:cNvPr>
          <p:cNvSpPr>
            <a:spLocks noChangeShapeType="1"/>
          </p:cNvSpPr>
          <p:nvPr/>
        </p:nvSpPr>
        <p:spPr bwMode="auto">
          <a:xfrm>
            <a:off x="7086600" y="914400"/>
            <a:ext cx="381000" cy="762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098" name="Oval 29">
            <a:extLst>
              <a:ext uri="{FF2B5EF4-FFF2-40B4-BE49-F238E27FC236}">
                <a16:creationId xmlns:a16="http://schemas.microsoft.com/office/drawing/2014/main" id="{AFFB4B74-8AD3-B337-F982-EE2B4B93EB17}"/>
              </a:ext>
            </a:extLst>
          </p:cNvPr>
          <p:cNvSpPr>
            <a:spLocks noChangeArrowheads="1"/>
          </p:cNvSpPr>
          <p:nvPr/>
        </p:nvSpPr>
        <p:spPr bwMode="auto">
          <a:xfrm>
            <a:off x="7162800" y="3352800"/>
            <a:ext cx="12192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座位号</a:t>
            </a:r>
          </a:p>
        </p:txBody>
      </p:sp>
      <p:sp>
        <p:nvSpPr>
          <p:cNvPr id="46099" name="Oval 30">
            <a:extLst>
              <a:ext uri="{FF2B5EF4-FFF2-40B4-BE49-F238E27FC236}">
                <a16:creationId xmlns:a16="http://schemas.microsoft.com/office/drawing/2014/main" id="{B2744447-19A5-01D1-65BB-A1861D7C081E}"/>
              </a:ext>
            </a:extLst>
          </p:cNvPr>
          <p:cNvSpPr>
            <a:spLocks noChangeArrowheads="1"/>
          </p:cNvSpPr>
          <p:nvPr/>
        </p:nvSpPr>
        <p:spPr bwMode="auto">
          <a:xfrm>
            <a:off x="8001000" y="1066800"/>
            <a:ext cx="11430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价格</a:t>
            </a:r>
          </a:p>
        </p:txBody>
      </p:sp>
      <p:sp>
        <p:nvSpPr>
          <p:cNvPr id="46100" name="Line 31">
            <a:extLst>
              <a:ext uri="{FF2B5EF4-FFF2-40B4-BE49-F238E27FC236}">
                <a16:creationId xmlns:a16="http://schemas.microsoft.com/office/drawing/2014/main" id="{C9D97B8D-DFBF-7B0E-ADA0-5AC44043A9D4}"/>
              </a:ext>
            </a:extLst>
          </p:cNvPr>
          <p:cNvSpPr>
            <a:spLocks noChangeShapeType="1"/>
          </p:cNvSpPr>
          <p:nvPr/>
        </p:nvSpPr>
        <p:spPr bwMode="auto">
          <a:xfrm flipH="1">
            <a:off x="6019800" y="2362200"/>
            <a:ext cx="76200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101" name="Line 32">
            <a:extLst>
              <a:ext uri="{FF2B5EF4-FFF2-40B4-BE49-F238E27FC236}">
                <a16:creationId xmlns:a16="http://schemas.microsoft.com/office/drawing/2014/main" id="{8EE27335-54D8-21D1-E1C0-6F13AA7F9833}"/>
              </a:ext>
            </a:extLst>
          </p:cNvPr>
          <p:cNvSpPr>
            <a:spLocks noChangeShapeType="1"/>
          </p:cNvSpPr>
          <p:nvPr/>
        </p:nvSpPr>
        <p:spPr bwMode="auto">
          <a:xfrm>
            <a:off x="7239000" y="2438400"/>
            <a:ext cx="533400" cy="914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102" name="Line 33">
            <a:extLst>
              <a:ext uri="{FF2B5EF4-FFF2-40B4-BE49-F238E27FC236}">
                <a16:creationId xmlns:a16="http://schemas.microsoft.com/office/drawing/2014/main" id="{2568E06E-FF10-3929-6363-B3C00E12DC55}"/>
              </a:ext>
            </a:extLst>
          </p:cNvPr>
          <p:cNvSpPr>
            <a:spLocks noChangeShapeType="1"/>
          </p:cNvSpPr>
          <p:nvPr/>
        </p:nvSpPr>
        <p:spPr bwMode="auto">
          <a:xfrm flipV="1">
            <a:off x="7848600" y="16002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5922" name="Text Box 34">
            <a:extLst>
              <a:ext uri="{FF2B5EF4-FFF2-40B4-BE49-F238E27FC236}">
                <a16:creationId xmlns:a16="http://schemas.microsoft.com/office/drawing/2014/main" id="{AEFA976D-F3D6-EEA4-E24A-2696921A4103}"/>
              </a:ext>
            </a:extLst>
          </p:cNvPr>
          <p:cNvSpPr txBox="1">
            <a:spLocks noChangeArrowheads="1"/>
          </p:cNvSpPr>
          <p:nvPr/>
        </p:nvSpPr>
        <p:spPr bwMode="auto">
          <a:xfrm>
            <a:off x="457200" y="5373688"/>
            <a:ext cx="8328025" cy="1219200"/>
          </a:xfrm>
          <a:prstGeom prst="rect">
            <a:avLst/>
          </a:prstGeom>
          <a:solidFill>
            <a:schemeClr val="accent1">
              <a:lumMod val="20000"/>
              <a:lumOff val="80000"/>
            </a:schemeClr>
          </a:solidFill>
          <a:ln w="9525">
            <a:solidFill>
              <a:srgbClr val="000000"/>
            </a:solidFill>
            <a:miter lim="800000"/>
          </a:ln>
          <a:effectLst/>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93750" indent="-3365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lnSpc>
                <a:spcPct val="80000"/>
              </a:lnSpc>
              <a:buFontTx/>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旅客（</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身份证号</a:t>
            </a:r>
            <a:r>
              <a:rPr lang="zh-CN" altLang="en-US" sz="2800" b="1" noProof="1">
                <a:solidFill>
                  <a:srgbClr val="000099"/>
                </a:solidFill>
                <a:effectLst>
                  <a:outerShdw blurRad="38100" dist="38100" dir="2700000">
                    <a:srgbClr val="000000"/>
                  </a:outerShdw>
                </a:effectLst>
                <a:latin typeface="Arial Black" panose="020B0A04020102020204" pitchFamily="1" charset="0"/>
              </a:rPr>
              <a:t>，姓名）</a:t>
            </a:r>
          </a:p>
          <a:p>
            <a:pPr marL="0" indent="0" algn="ctr">
              <a:lnSpc>
                <a:spcPct val="80000"/>
              </a:lnSpc>
              <a:buFontTx/>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飞机票（</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航班号，座位号</a:t>
            </a:r>
            <a:r>
              <a:rPr lang="zh-CN" altLang="en-US" sz="2800" b="1" noProof="1">
                <a:solidFill>
                  <a:srgbClr val="000099"/>
                </a:solidFill>
                <a:effectLst>
                  <a:outerShdw blurRad="38100" dist="38100" dir="2700000">
                    <a:srgbClr val="000000"/>
                  </a:outerShdw>
                </a:effectLst>
                <a:latin typeface="Arial Black" panose="020B0A04020102020204" pitchFamily="1" charset="0"/>
              </a:rPr>
              <a:t>，日期，价格，</a:t>
            </a:r>
            <a:r>
              <a:rPr lang="zh-CN" altLang="en-US" sz="2800" b="1" noProof="1">
                <a:solidFill>
                  <a:srgbClr val="FFC000"/>
                </a:solidFill>
                <a:effectLst>
                  <a:outerShdw blurRad="38100" dist="38100" dir="2700000">
                    <a:srgbClr val="000000"/>
                  </a:outerShdw>
                </a:effectLst>
                <a:latin typeface="Arial Black" panose="020B0A04020102020204" pitchFamily="1" charset="0"/>
              </a:rPr>
              <a:t>身份证号</a:t>
            </a:r>
            <a:r>
              <a:rPr lang="zh-CN" altLang="en-US" sz="2800" b="1" noProof="1">
                <a:solidFill>
                  <a:srgbClr val="000099"/>
                </a:solidFill>
                <a:effectLst>
                  <a:outerShdw blurRad="38100" dist="38100" dir="2700000">
                    <a:srgbClr val="000000"/>
                  </a:outerShdw>
                </a:effectLst>
                <a:latin typeface="Arial Black" panose="020B0A04020102020204" pitchFamily="1" charset="0"/>
              </a:rPr>
              <a:t>）</a:t>
            </a:r>
          </a:p>
        </p:txBody>
      </p:sp>
      <p:sp>
        <p:nvSpPr>
          <p:cNvPr id="46104" name="灯片编号占位符 24">
            <a:extLst>
              <a:ext uri="{FF2B5EF4-FFF2-40B4-BE49-F238E27FC236}">
                <a16:creationId xmlns:a16="http://schemas.microsoft.com/office/drawing/2014/main" id="{6915E7D7-6B2B-4C93-11DD-C65C2004E7D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1C64000C-0032-4F7B-B979-5AA009299CBF}" type="slidenum">
              <a:rPr lang="zh-CN" altLang="en-US" sz="1000">
                <a:latin typeface="Tahoma" panose="020B0604030504040204" pitchFamily="34" charset="0"/>
              </a:rPr>
              <a:pPr eaLnBrk="1" hangingPunct="1"/>
              <a:t>151</a:t>
            </a:fld>
            <a:endParaRPr lang="zh-CN" altLang="en-US" sz="10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5891"/>
                                        </p:tgtEl>
                                        <p:attrNameLst>
                                          <p:attrName>style.visibility</p:attrName>
                                        </p:attrNameLst>
                                      </p:cBhvr>
                                      <p:to>
                                        <p:strVal val="visible"/>
                                      </p:to>
                                    </p:set>
                                    <p:animEffect transition="in" filter="blinds(horizontal)">
                                      <p:cBhvr>
                                        <p:cTn id="7" dur="500"/>
                                        <p:tgtEl>
                                          <p:spTgt spid="1658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5922"/>
                                        </p:tgtEl>
                                        <p:attrNameLst>
                                          <p:attrName>style.visibility</p:attrName>
                                        </p:attrNameLst>
                                      </p:cBhvr>
                                      <p:to>
                                        <p:strVal val="visible"/>
                                      </p:to>
                                    </p:set>
                                    <p:animEffect transition="in" filter="box(in)">
                                      <p:cBhvr>
                                        <p:cTn id="12" dur="500"/>
                                        <p:tgtEl>
                                          <p:spTgt spid="165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animBg="1"/>
      <p:bldP spid="16592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Text Box 3">
            <a:extLst>
              <a:ext uri="{FF2B5EF4-FFF2-40B4-BE49-F238E27FC236}">
                <a16:creationId xmlns:a16="http://schemas.microsoft.com/office/drawing/2014/main" id="{0D53EDE8-0E86-9258-0B7F-BF668BA63F58}"/>
              </a:ext>
            </a:extLst>
          </p:cNvPr>
          <p:cNvSpPr txBox="1">
            <a:spLocks noChangeArrowheads="1"/>
          </p:cNvSpPr>
          <p:nvPr/>
        </p:nvSpPr>
        <p:spPr bwMode="auto">
          <a:xfrm>
            <a:off x="685800" y="4797425"/>
            <a:ext cx="7126288" cy="1676400"/>
          </a:xfrm>
          <a:prstGeom prst="rect">
            <a:avLst/>
          </a:prstGeom>
          <a:solidFill>
            <a:schemeClr val="accent1">
              <a:lumMod val="20000"/>
              <a:lumOff val="80000"/>
            </a:schemeClr>
          </a:solidFill>
          <a:ln w="9525">
            <a:solidFill>
              <a:srgbClr val="000000"/>
            </a:solidFill>
            <a:miter lim="800000"/>
          </a:ln>
          <a:effectLst/>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93750" indent="-3365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lnSpc>
                <a:spcPct val="80000"/>
              </a:lnSpc>
              <a:buFontTx/>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课程（</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课程号</a:t>
            </a:r>
            <a:r>
              <a:rPr lang="zh-CN" altLang="en-US" sz="2800" b="1" noProof="1">
                <a:solidFill>
                  <a:srgbClr val="000099"/>
                </a:solidFill>
                <a:effectLst>
                  <a:outerShdw blurRad="38100" dist="38100" dir="2700000">
                    <a:srgbClr val="000000"/>
                  </a:outerShdw>
                </a:effectLst>
                <a:latin typeface="Arial Black" panose="020B0A04020102020204" pitchFamily="1" charset="0"/>
              </a:rPr>
              <a:t>，课程名称，学时，性质）</a:t>
            </a:r>
          </a:p>
          <a:p>
            <a:pPr marL="0" indent="0" algn="ctr">
              <a:lnSpc>
                <a:spcPct val="80000"/>
              </a:lnSpc>
              <a:buFontTx/>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学生（</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学号</a:t>
            </a:r>
            <a:r>
              <a:rPr lang="zh-CN" altLang="en-US" sz="2800" b="1" noProof="1">
                <a:solidFill>
                  <a:srgbClr val="000099"/>
                </a:solidFill>
                <a:effectLst>
                  <a:outerShdw blurRad="38100" dist="38100" dir="2700000">
                    <a:srgbClr val="000000"/>
                  </a:outerShdw>
                </a:effectLst>
                <a:latin typeface="Arial Black" panose="020B0A04020102020204" pitchFamily="1" charset="0"/>
              </a:rPr>
              <a:t>，姓名，性别，专业）</a:t>
            </a:r>
          </a:p>
          <a:p>
            <a:pPr marL="0" indent="0" algn="ctr">
              <a:lnSpc>
                <a:spcPct val="80000"/>
              </a:lnSpc>
              <a:buFontTx/>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成绩（</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学号，课程号</a:t>
            </a:r>
            <a:r>
              <a:rPr lang="zh-CN" altLang="en-US" sz="2800" b="1" noProof="1">
                <a:solidFill>
                  <a:srgbClr val="000099"/>
                </a:solidFill>
                <a:effectLst>
                  <a:outerShdw blurRad="38100" dist="38100" dir="2700000">
                    <a:srgbClr val="000000"/>
                  </a:outerShdw>
                </a:effectLst>
                <a:latin typeface="Arial Black" panose="020B0A04020102020204" pitchFamily="1" charset="0"/>
              </a:rPr>
              <a:t>，分数）</a:t>
            </a:r>
          </a:p>
        </p:txBody>
      </p:sp>
      <p:sp>
        <p:nvSpPr>
          <p:cNvPr id="47106" name="Text Box 18">
            <a:extLst>
              <a:ext uri="{FF2B5EF4-FFF2-40B4-BE49-F238E27FC236}">
                <a16:creationId xmlns:a16="http://schemas.microsoft.com/office/drawing/2014/main" id="{1BFE5B0D-E592-DCC4-9C04-F57509ECD1AE}"/>
              </a:ext>
            </a:extLst>
          </p:cNvPr>
          <p:cNvSpPr txBox="1">
            <a:spLocks noChangeArrowheads="1"/>
          </p:cNvSpPr>
          <p:nvPr/>
        </p:nvSpPr>
        <p:spPr bwMode="auto">
          <a:xfrm>
            <a:off x="4176713" y="2384425"/>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spcBef>
                <a:spcPct val="50000"/>
              </a:spcBef>
            </a:pPr>
            <a:r>
              <a:rPr lang="zh-CN" altLang="en-US" sz="2800">
                <a:solidFill>
                  <a:schemeClr val="tx1"/>
                </a:solidFill>
              </a:rPr>
              <a:t>选修</a:t>
            </a:r>
          </a:p>
        </p:txBody>
      </p:sp>
      <p:sp>
        <p:nvSpPr>
          <p:cNvPr id="47107" name="Text Box 19">
            <a:extLst>
              <a:ext uri="{FF2B5EF4-FFF2-40B4-BE49-F238E27FC236}">
                <a16:creationId xmlns:a16="http://schemas.microsoft.com/office/drawing/2014/main" id="{9A23242F-66BA-190E-816F-A45922B53079}"/>
              </a:ext>
            </a:extLst>
          </p:cNvPr>
          <p:cNvSpPr txBox="1">
            <a:spLocks noChangeArrowheads="1"/>
          </p:cNvSpPr>
          <p:nvPr/>
        </p:nvSpPr>
        <p:spPr bwMode="auto">
          <a:xfrm>
            <a:off x="609600" y="457200"/>
            <a:ext cx="304800" cy="5254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solidFill>
                  <a:schemeClr val="tx1"/>
                </a:solidFill>
              </a:rPr>
              <a:t>4</a:t>
            </a:r>
          </a:p>
        </p:txBody>
      </p:sp>
      <p:sp>
        <p:nvSpPr>
          <p:cNvPr id="47108" name="Text Box 20">
            <a:extLst>
              <a:ext uri="{FF2B5EF4-FFF2-40B4-BE49-F238E27FC236}">
                <a16:creationId xmlns:a16="http://schemas.microsoft.com/office/drawing/2014/main" id="{9A306BA5-916B-2D8C-7FAF-2A7CDB0FC028}"/>
              </a:ext>
            </a:extLst>
          </p:cNvPr>
          <p:cNvSpPr txBox="1">
            <a:spLocks noChangeArrowheads="1"/>
          </p:cNvSpPr>
          <p:nvPr/>
        </p:nvSpPr>
        <p:spPr bwMode="auto">
          <a:xfrm>
            <a:off x="2057400" y="2362200"/>
            <a:ext cx="1143000" cy="5254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solidFill>
                  <a:schemeClr val="tx1"/>
                </a:solidFill>
              </a:rPr>
              <a:t>课程</a:t>
            </a:r>
          </a:p>
        </p:txBody>
      </p:sp>
      <p:sp>
        <p:nvSpPr>
          <p:cNvPr id="47109" name="Text Box 21">
            <a:extLst>
              <a:ext uri="{FF2B5EF4-FFF2-40B4-BE49-F238E27FC236}">
                <a16:creationId xmlns:a16="http://schemas.microsoft.com/office/drawing/2014/main" id="{6E799779-5A62-9837-081C-B64ACAE82359}"/>
              </a:ext>
            </a:extLst>
          </p:cNvPr>
          <p:cNvSpPr txBox="1">
            <a:spLocks noChangeArrowheads="1"/>
          </p:cNvSpPr>
          <p:nvPr/>
        </p:nvSpPr>
        <p:spPr bwMode="auto">
          <a:xfrm>
            <a:off x="6477000" y="2405063"/>
            <a:ext cx="1143000" cy="525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solidFill>
                  <a:schemeClr val="tx1"/>
                </a:solidFill>
              </a:rPr>
              <a:t>学生</a:t>
            </a:r>
          </a:p>
        </p:txBody>
      </p:sp>
      <p:sp>
        <p:nvSpPr>
          <p:cNvPr id="47110" name="AutoShape 22">
            <a:extLst>
              <a:ext uri="{FF2B5EF4-FFF2-40B4-BE49-F238E27FC236}">
                <a16:creationId xmlns:a16="http://schemas.microsoft.com/office/drawing/2014/main" id="{282E0BDE-D766-345F-89C3-3CA2C4223C30}"/>
              </a:ext>
            </a:extLst>
          </p:cNvPr>
          <p:cNvSpPr>
            <a:spLocks noChangeArrowheads="1"/>
          </p:cNvSpPr>
          <p:nvPr/>
        </p:nvSpPr>
        <p:spPr bwMode="auto">
          <a:xfrm>
            <a:off x="4267200" y="2379663"/>
            <a:ext cx="1133475" cy="615950"/>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20000"/>
              </a:spcBef>
            </a:pPr>
            <a:endParaRPr lang="zh-CN" altLang="en-US" sz="1400">
              <a:solidFill>
                <a:schemeClr val="tx1"/>
              </a:solidFill>
            </a:endParaRPr>
          </a:p>
        </p:txBody>
      </p:sp>
      <p:sp>
        <p:nvSpPr>
          <p:cNvPr id="47111" name="Line 23">
            <a:extLst>
              <a:ext uri="{FF2B5EF4-FFF2-40B4-BE49-F238E27FC236}">
                <a16:creationId xmlns:a16="http://schemas.microsoft.com/office/drawing/2014/main" id="{506E114F-A916-1DBA-7335-4CE40F2C5C12}"/>
              </a:ext>
            </a:extLst>
          </p:cNvPr>
          <p:cNvSpPr>
            <a:spLocks noChangeShapeType="1"/>
          </p:cNvSpPr>
          <p:nvPr/>
        </p:nvSpPr>
        <p:spPr bwMode="auto">
          <a:xfrm>
            <a:off x="3200400" y="27098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2" name="Line 24">
            <a:extLst>
              <a:ext uri="{FF2B5EF4-FFF2-40B4-BE49-F238E27FC236}">
                <a16:creationId xmlns:a16="http://schemas.microsoft.com/office/drawing/2014/main" id="{4AA10806-6696-E637-E836-7B8962ED845F}"/>
              </a:ext>
            </a:extLst>
          </p:cNvPr>
          <p:cNvSpPr>
            <a:spLocks noChangeShapeType="1"/>
          </p:cNvSpPr>
          <p:nvPr/>
        </p:nvSpPr>
        <p:spPr bwMode="auto">
          <a:xfrm>
            <a:off x="5334000" y="2709863"/>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3" name="Text Box 25">
            <a:extLst>
              <a:ext uri="{FF2B5EF4-FFF2-40B4-BE49-F238E27FC236}">
                <a16:creationId xmlns:a16="http://schemas.microsoft.com/office/drawing/2014/main" id="{A2E00452-6082-5308-AFF8-E667F8065698}"/>
              </a:ext>
            </a:extLst>
          </p:cNvPr>
          <p:cNvSpPr txBox="1">
            <a:spLocks noChangeArrowheads="1"/>
          </p:cNvSpPr>
          <p:nvPr/>
        </p:nvSpPr>
        <p:spPr bwMode="auto">
          <a:xfrm>
            <a:off x="3352800" y="22098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solidFill>
                  <a:schemeClr val="tx1"/>
                </a:solidFill>
              </a:rPr>
              <a:t>m</a:t>
            </a:r>
          </a:p>
        </p:txBody>
      </p:sp>
      <p:sp>
        <p:nvSpPr>
          <p:cNvPr id="47114" name="Text Box 26">
            <a:extLst>
              <a:ext uri="{FF2B5EF4-FFF2-40B4-BE49-F238E27FC236}">
                <a16:creationId xmlns:a16="http://schemas.microsoft.com/office/drawing/2014/main" id="{37DEDD5C-A7E2-A9FE-C3E4-7B2CB2BE4CEB}"/>
              </a:ext>
            </a:extLst>
          </p:cNvPr>
          <p:cNvSpPr txBox="1">
            <a:spLocks noChangeArrowheads="1"/>
          </p:cNvSpPr>
          <p:nvPr/>
        </p:nvSpPr>
        <p:spPr bwMode="auto">
          <a:xfrm>
            <a:off x="5867400" y="21336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solidFill>
                  <a:schemeClr val="tx1"/>
                </a:solidFill>
              </a:rPr>
              <a:t>n</a:t>
            </a:r>
          </a:p>
        </p:txBody>
      </p:sp>
      <p:sp>
        <p:nvSpPr>
          <p:cNvPr id="47115" name="Oval 27">
            <a:extLst>
              <a:ext uri="{FF2B5EF4-FFF2-40B4-BE49-F238E27FC236}">
                <a16:creationId xmlns:a16="http://schemas.microsoft.com/office/drawing/2014/main" id="{03DA1E50-4682-7083-509A-DE64F28E33E4}"/>
              </a:ext>
            </a:extLst>
          </p:cNvPr>
          <p:cNvSpPr>
            <a:spLocks noChangeArrowheads="1"/>
          </p:cNvSpPr>
          <p:nvPr/>
        </p:nvSpPr>
        <p:spPr bwMode="auto">
          <a:xfrm>
            <a:off x="2057400" y="762000"/>
            <a:ext cx="11430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solidFill>
                  <a:schemeClr val="tx1"/>
                </a:solidFill>
                <a:ea typeface="楷体_GB2312" pitchFamily="49" charset="-122"/>
              </a:rPr>
              <a:t>课程号</a:t>
            </a:r>
          </a:p>
        </p:txBody>
      </p:sp>
      <p:sp>
        <p:nvSpPr>
          <p:cNvPr id="47116" name="Oval 28">
            <a:extLst>
              <a:ext uri="{FF2B5EF4-FFF2-40B4-BE49-F238E27FC236}">
                <a16:creationId xmlns:a16="http://schemas.microsoft.com/office/drawing/2014/main" id="{E5D7FA8F-E80E-40AB-E774-EE129704CC35}"/>
              </a:ext>
            </a:extLst>
          </p:cNvPr>
          <p:cNvSpPr>
            <a:spLocks noChangeArrowheads="1"/>
          </p:cNvSpPr>
          <p:nvPr/>
        </p:nvSpPr>
        <p:spPr bwMode="auto">
          <a:xfrm>
            <a:off x="762000" y="1600200"/>
            <a:ext cx="914400" cy="533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名称</a:t>
            </a:r>
          </a:p>
        </p:txBody>
      </p:sp>
      <p:sp>
        <p:nvSpPr>
          <p:cNvPr id="47117" name="Oval 29">
            <a:extLst>
              <a:ext uri="{FF2B5EF4-FFF2-40B4-BE49-F238E27FC236}">
                <a16:creationId xmlns:a16="http://schemas.microsoft.com/office/drawing/2014/main" id="{E6D10B9F-0492-37CC-6FA9-C8C9E0E8090C}"/>
              </a:ext>
            </a:extLst>
          </p:cNvPr>
          <p:cNvSpPr>
            <a:spLocks noChangeArrowheads="1"/>
          </p:cNvSpPr>
          <p:nvPr/>
        </p:nvSpPr>
        <p:spPr bwMode="auto">
          <a:xfrm>
            <a:off x="576263" y="2781300"/>
            <a:ext cx="10668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学时</a:t>
            </a:r>
          </a:p>
        </p:txBody>
      </p:sp>
      <p:sp>
        <p:nvSpPr>
          <p:cNvPr id="47118" name="Oval 30">
            <a:extLst>
              <a:ext uri="{FF2B5EF4-FFF2-40B4-BE49-F238E27FC236}">
                <a16:creationId xmlns:a16="http://schemas.microsoft.com/office/drawing/2014/main" id="{7F91A5C8-54DC-57ED-8336-406A21E232E8}"/>
              </a:ext>
            </a:extLst>
          </p:cNvPr>
          <p:cNvSpPr>
            <a:spLocks noChangeArrowheads="1"/>
          </p:cNvSpPr>
          <p:nvPr/>
        </p:nvSpPr>
        <p:spPr bwMode="auto">
          <a:xfrm>
            <a:off x="1981200" y="3733800"/>
            <a:ext cx="9906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性质</a:t>
            </a:r>
          </a:p>
        </p:txBody>
      </p:sp>
      <p:sp>
        <p:nvSpPr>
          <p:cNvPr id="47119" name="Oval 31">
            <a:extLst>
              <a:ext uri="{FF2B5EF4-FFF2-40B4-BE49-F238E27FC236}">
                <a16:creationId xmlns:a16="http://schemas.microsoft.com/office/drawing/2014/main" id="{7F5999C7-497F-8427-A2CE-04E5AF22C3E4}"/>
              </a:ext>
            </a:extLst>
          </p:cNvPr>
          <p:cNvSpPr>
            <a:spLocks noChangeArrowheads="1"/>
          </p:cNvSpPr>
          <p:nvPr/>
        </p:nvSpPr>
        <p:spPr bwMode="auto">
          <a:xfrm>
            <a:off x="6248400" y="838200"/>
            <a:ext cx="9144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solidFill>
                  <a:schemeClr val="tx1"/>
                </a:solidFill>
                <a:ea typeface="楷体_GB2312" pitchFamily="49" charset="-122"/>
              </a:rPr>
              <a:t>学号</a:t>
            </a:r>
          </a:p>
        </p:txBody>
      </p:sp>
      <p:sp>
        <p:nvSpPr>
          <p:cNvPr id="47120" name="Oval 32">
            <a:extLst>
              <a:ext uri="{FF2B5EF4-FFF2-40B4-BE49-F238E27FC236}">
                <a16:creationId xmlns:a16="http://schemas.microsoft.com/office/drawing/2014/main" id="{5536E7B1-F78B-66E7-8643-33A76A0D390F}"/>
              </a:ext>
            </a:extLst>
          </p:cNvPr>
          <p:cNvSpPr>
            <a:spLocks noChangeArrowheads="1"/>
          </p:cNvSpPr>
          <p:nvPr/>
        </p:nvSpPr>
        <p:spPr bwMode="auto">
          <a:xfrm>
            <a:off x="7620000" y="1219200"/>
            <a:ext cx="914400" cy="533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姓名</a:t>
            </a:r>
          </a:p>
        </p:txBody>
      </p:sp>
      <p:sp>
        <p:nvSpPr>
          <p:cNvPr id="47121" name="Oval 33">
            <a:extLst>
              <a:ext uri="{FF2B5EF4-FFF2-40B4-BE49-F238E27FC236}">
                <a16:creationId xmlns:a16="http://schemas.microsoft.com/office/drawing/2014/main" id="{2020FE2D-552C-7833-0BF7-56D30609E114}"/>
              </a:ext>
            </a:extLst>
          </p:cNvPr>
          <p:cNvSpPr>
            <a:spLocks noChangeArrowheads="1"/>
          </p:cNvSpPr>
          <p:nvPr/>
        </p:nvSpPr>
        <p:spPr bwMode="auto">
          <a:xfrm>
            <a:off x="8077200" y="2667000"/>
            <a:ext cx="10668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性别</a:t>
            </a:r>
          </a:p>
        </p:txBody>
      </p:sp>
      <p:sp>
        <p:nvSpPr>
          <p:cNvPr id="47122" name="Oval 34">
            <a:extLst>
              <a:ext uri="{FF2B5EF4-FFF2-40B4-BE49-F238E27FC236}">
                <a16:creationId xmlns:a16="http://schemas.microsoft.com/office/drawing/2014/main" id="{4473603C-21FF-DE43-E1ED-FA768E04AE69}"/>
              </a:ext>
            </a:extLst>
          </p:cNvPr>
          <p:cNvSpPr>
            <a:spLocks noChangeArrowheads="1"/>
          </p:cNvSpPr>
          <p:nvPr/>
        </p:nvSpPr>
        <p:spPr bwMode="auto">
          <a:xfrm>
            <a:off x="6911975" y="3644900"/>
            <a:ext cx="1066800" cy="533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专业</a:t>
            </a:r>
          </a:p>
        </p:txBody>
      </p:sp>
      <p:sp>
        <p:nvSpPr>
          <p:cNvPr id="47123" name="Line 35">
            <a:extLst>
              <a:ext uri="{FF2B5EF4-FFF2-40B4-BE49-F238E27FC236}">
                <a16:creationId xmlns:a16="http://schemas.microsoft.com/office/drawing/2014/main" id="{0FDB8FDD-BE68-3608-9D94-19691D9AE638}"/>
              </a:ext>
            </a:extLst>
          </p:cNvPr>
          <p:cNvSpPr>
            <a:spLocks noChangeShapeType="1"/>
          </p:cNvSpPr>
          <p:nvPr/>
        </p:nvSpPr>
        <p:spPr bwMode="auto">
          <a:xfrm flipH="1">
            <a:off x="2590800" y="1371600"/>
            <a:ext cx="76200" cy="914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4" name="Line 36">
            <a:extLst>
              <a:ext uri="{FF2B5EF4-FFF2-40B4-BE49-F238E27FC236}">
                <a16:creationId xmlns:a16="http://schemas.microsoft.com/office/drawing/2014/main" id="{1CC315F2-7B67-828E-64A8-2C53C44B5D76}"/>
              </a:ext>
            </a:extLst>
          </p:cNvPr>
          <p:cNvSpPr>
            <a:spLocks noChangeShapeType="1"/>
          </p:cNvSpPr>
          <p:nvPr/>
        </p:nvSpPr>
        <p:spPr bwMode="auto">
          <a:xfrm>
            <a:off x="1524000" y="2057400"/>
            <a:ext cx="53340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5" name="Line 37">
            <a:extLst>
              <a:ext uri="{FF2B5EF4-FFF2-40B4-BE49-F238E27FC236}">
                <a16:creationId xmlns:a16="http://schemas.microsoft.com/office/drawing/2014/main" id="{16DD12B9-F9CE-00BA-AE2B-3B6D6BE09765}"/>
              </a:ext>
            </a:extLst>
          </p:cNvPr>
          <p:cNvSpPr>
            <a:spLocks noChangeShapeType="1"/>
          </p:cNvSpPr>
          <p:nvPr/>
        </p:nvSpPr>
        <p:spPr bwMode="auto">
          <a:xfrm flipV="1">
            <a:off x="1524000" y="2667000"/>
            <a:ext cx="4572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6" name="Line 38">
            <a:extLst>
              <a:ext uri="{FF2B5EF4-FFF2-40B4-BE49-F238E27FC236}">
                <a16:creationId xmlns:a16="http://schemas.microsoft.com/office/drawing/2014/main" id="{9972569F-F791-C321-44E4-F9B06D643332}"/>
              </a:ext>
            </a:extLst>
          </p:cNvPr>
          <p:cNvSpPr>
            <a:spLocks noChangeShapeType="1"/>
          </p:cNvSpPr>
          <p:nvPr/>
        </p:nvSpPr>
        <p:spPr bwMode="auto">
          <a:xfrm>
            <a:off x="6858000" y="1524000"/>
            <a:ext cx="457200" cy="83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7" name="Line 39">
            <a:extLst>
              <a:ext uri="{FF2B5EF4-FFF2-40B4-BE49-F238E27FC236}">
                <a16:creationId xmlns:a16="http://schemas.microsoft.com/office/drawing/2014/main" id="{F0AEA5C0-7669-372A-996B-9402EDEAE2EC}"/>
              </a:ext>
            </a:extLst>
          </p:cNvPr>
          <p:cNvSpPr>
            <a:spLocks noChangeShapeType="1"/>
          </p:cNvSpPr>
          <p:nvPr/>
        </p:nvSpPr>
        <p:spPr bwMode="auto">
          <a:xfrm flipH="1">
            <a:off x="7696200" y="1752600"/>
            <a:ext cx="228600" cy="83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8" name="Line 40">
            <a:extLst>
              <a:ext uri="{FF2B5EF4-FFF2-40B4-BE49-F238E27FC236}">
                <a16:creationId xmlns:a16="http://schemas.microsoft.com/office/drawing/2014/main" id="{AECD590D-6A8A-5E24-15DA-94AE11386200}"/>
              </a:ext>
            </a:extLst>
          </p:cNvPr>
          <p:cNvSpPr>
            <a:spLocks noChangeShapeType="1"/>
          </p:cNvSpPr>
          <p:nvPr/>
        </p:nvSpPr>
        <p:spPr bwMode="auto">
          <a:xfrm flipH="1" flipV="1">
            <a:off x="7696200" y="2590800"/>
            <a:ext cx="38100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9" name="Line 41">
            <a:extLst>
              <a:ext uri="{FF2B5EF4-FFF2-40B4-BE49-F238E27FC236}">
                <a16:creationId xmlns:a16="http://schemas.microsoft.com/office/drawing/2014/main" id="{B44801E7-D057-0511-E7B3-AEF32D4CF0AE}"/>
              </a:ext>
            </a:extLst>
          </p:cNvPr>
          <p:cNvSpPr>
            <a:spLocks noChangeShapeType="1"/>
          </p:cNvSpPr>
          <p:nvPr/>
        </p:nvSpPr>
        <p:spPr bwMode="auto">
          <a:xfrm flipH="1" flipV="1">
            <a:off x="7162800" y="3048000"/>
            <a:ext cx="152400" cy="609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30" name="Line 42">
            <a:extLst>
              <a:ext uri="{FF2B5EF4-FFF2-40B4-BE49-F238E27FC236}">
                <a16:creationId xmlns:a16="http://schemas.microsoft.com/office/drawing/2014/main" id="{A0B91FCE-4DB8-227B-A6DF-9ADF10FFE09A}"/>
              </a:ext>
            </a:extLst>
          </p:cNvPr>
          <p:cNvSpPr>
            <a:spLocks noChangeShapeType="1"/>
          </p:cNvSpPr>
          <p:nvPr/>
        </p:nvSpPr>
        <p:spPr bwMode="auto">
          <a:xfrm flipH="1">
            <a:off x="2514600" y="2971800"/>
            <a:ext cx="76200" cy="762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31" name="Oval 43">
            <a:extLst>
              <a:ext uri="{FF2B5EF4-FFF2-40B4-BE49-F238E27FC236}">
                <a16:creationId xmlns:a16="http://schemas.microsoft.com/office/drawing/2014/main" id="{306D1205-A79F-D34E-A4B2-354087805529}"/>
              </a:ext>
            </a:extLst>
          </p:cNvPr>
          <p:cNvSpPr>
            <a:spLocks noChangeArrowheads="1"/>
          </p:cNvSpPr>
          <p:nvPr/>
        </p:nvSpPr>
        <p:spPr bwMode="auto">
          <a:xfrm>
            <a:off x="4267200" y="3810000"/>
            <a:ext cx="1143000" cy="533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solidFill>
                  <a:schemeClr val="tx1"/>
                </a:solidFill>
                <a:ea typeface="楷体_GB2312" pitchFamily="49" charset="-122"/>
              </a:rPr>
              <a:t>分数</a:t>
            </a:r>
          </a:p>
        </p:txBody>
      </p:sp>
      <p:sp>
        <p:nvSpPr>
          <p:cNvPr id="47132" name="Line 44">
            <a:extLst>
              <a:ext uri="{FF2B5EF4-FFF2-40B4-BE49-F238E27FC236}">
                <a16:creationId xmlns:a16="http://schemas.microsoft.com/office/drawing/2014/main" id="{E4FB349A-9AC1-C506-155F-A70A55849941}"/>
              </a:ext>
            </a:extLst>
          </p:cNvPr>
          <p:cNvSpPr>
            <a:spLocks noChangeShapeType="1"/>
          </p:cNvSpPr>
          <p:nvPr/>
        </p:nvSpPr>
        <p:spPr bwMode="auto">
          <a:xfrm>
            <a:off x="4800600" y="3124200"/>
            <a:ext cx="7620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33" name="灯片编号占位符 29">
            <a:extLst>
              <a:ext uri="{FF2B5EF4-FFF2-40B4-BE49-F238E27FC236}">
                <a16:creationId xmlns:a16="http://schemas.microsoft.com/office/drawing/2014/main" id="{3D989B88-4A89-600E-3E6E-6601224C734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B29D0CF2-9B65-49A7-B86F-565963FC5BD1}" type="slidenum">
              <a:rPr lang="zh-CN" altLang="en-US" sz="1000">
                <a:latin typeface="Tahoma" panose="020B0604030504040204" pitchFamily="34" charset="0"/>
              </a:rPr>
              <a:pPr eaLnBrk="1" hangingPunct="1"/>
              <a:t>152</a:t>
            </a:fld>
            <a:endParaRPr lang="zh-CN" altLang="en-US" sz="10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6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3">
            <a:extLst>
              <a:ext uri="{FF2B5EF4-FFF2-40B4-BE49-F238E27FC236}">
                <a16:creationId xmlns:a16="http://schemas.microsoft.com/office/drawing/2014/main" id="{0E4A0687-F07A-325B-8E07-83A039721A6C}"/>
              </a:ext>
            </a:extLst>
          </p:cNvPr>
          <p:cNvSpPr>
            <a:spLocks noGrp="1" noChangeArrowheads="1"/>
          </p:cNvSpPr>
          <p:nvPr>
            <p:ph idx="1"/>
          </p:nvPr>
        </p:nvSpPr>
        <p:spPr>
          <a:xfrm>
            <a:off x="395288" y="657225"/>
            <a:ext cx="8497887" cy="4060825"/>
          </a:xfrm>
        </p:spPr>
        <p:txBody>
          <a:bodyPr/>
          <a:lstStyle/>
          <a:p>
            <a:pPr eaLnBrk="1" hangingPunct="1">
              <a:lnSpc>
                <a:spcPct val="110000"/>
              </a:lnSpc>
              <a:spcBef>
                <a:spcPct val="30000"/>
              </a:spcBef>
            </a:pPr>
            <a:r>
              <a:rPr lang="zh-CN" altLang="en-US" sz="2600">
                <a:solidFill>
                  <a:srgbClr val="A50021"/>
                </a:solidFill>
              </a:rPr>
              <a:t>一元、二元、三元联系的转换规则：</a:t>
            </a:r>
          </a:p>
          <a:p>
            <a:pPr lvl="1" eaLnBrk="1" hangingPunct="1">
              <a:lnSpc>
                <a:spcPct val="110000"/>
              </a:lnSpc>
              <a:spcBef>
                <a:spcPct val="30000"/>
              </a:spcBef>
            </a:pPr>
            <a:r>
              <a:rPr lang="zh-CN" altLang="en-US" sz="2600" b="1">
                <a:solidFill>
                  <a:srgbClr val="006600"/>
                </a:solidFill>
              </a:rPr>
              <a:t>二元联系的转换规则</a:t>
            </a:r>
          </a:p>
          <a:p>
            <a:pPr lvl="1" eaLnBrk="1" hangingPunct="1">
              <a:lnSpc>
                <a:spcPct val="110000"/>
              </a:lnSpc>
              <a:spcBef>
                <a:spcPct val="30000"/>
              </a:spcBef>
            </a:pPr>
            <a:r>
              <a:rPr lang="zh-CN" altLang="en-US" sz="2600" b="1">
                <a:solidFill>
                  <a:srgbClr val="006600"/>
                </a:solidFill>
              </a:rPr>
              <a:t>一元联系的转换规则：</a:t>
            </a:r>
            <a:r>
              <a:rPr lang="zh-CN" altLang="en-US" sz="2600"/>
              <a:t>同二元联系的转换规则。 </a:t>
            </a:r>
          </a:p>
          <a:p>
            <a:pPr lvl="1" eaLnBrk="1" hangingPunct="1">
              <a:lnSpc>
                <a:spcPct val="110000"/>
              </a:lnSpc>
              <a:spcBef>
                <a:spcPct val="30000"/>
              </a:spcBef>
            </a:pPr>
            <a:r>
              <a:rPr lang="zh-CN" altLang="en-US" sz="2600" b="1">
                <a:solidFill>
                  <a:srgbClr val="006600"/>
                </a:solidFill>
              </a:rPr>
              <a:t>三元联系的转换规则：</a:t>
            </a:r>
          </a:p>
          <a:p>
            <a:pPr eaLnBrk="1" hangingPunct="1">
              <a:lnSpc>
                <a:spcPct val="110000"/>
              </a:lnSpc>
              <a:spcBef>
                <a:spcPct val="30000"/>
              </a:spcBef>
              <a:buFont typeface="Wingdings" panose="05000000000000000000" pitchFamily="2" charset="2"/>
              <a:buNone/>
            </a:pPr>
            <a:r>
              <a:rPr lang="zh-CN" altLang="en-US" sz="2600"/>
              <a:t>   不管三元联系是哪种类型（</a:t>
            </a:r>
            <a:r>
              <a:rPr lang="en-US" altLang="zh-CN" sz="2600"/>
              <a:t>1:1:1</a:t>
            </a:r>
            <a:r>
              <a:rPr lang="zh-CN" altLang="en-US" sz="2600"/>
              <a:t>，</a:t>
            </a:r>
            <a:r>
              <a:rPr lang="en-US" altLang="zh-CN" sz="2600"/>
              <a:t>1:1:n</a:t>
            </a:r>
            <a:r>
              <a:rPr lang="zh-CN" altLang="en-US" sz="2600"/>
              <a:t>，</a:t>
            </a:r>
            <a:r>
              <a:rPr lang="en-US" altLang="zh-CN" sz="2600"/>
              <a:t>1:m:n </a:t>
            </a:r>
            <a:r>
              <a:rPr lang="zh-CN" altLang="en-US" sz="2600"/>
              <a:t>和</a:t>
            </a:r>
            <a:r>
              <a:rPr lang="en-US" altLang="zh-CN" sz="2600"/>
              <a:t>m:n:p</a:t>
            </a:r>
            <a:r>
              <a:rPr lang="zh-CN" altLang="en-US" sz="2600"/>
              <a:t>），总是将三元联系也转换成关系模式，其属性为三端实体类型的键加上联系自己的属性，而联系关系模式的键为三端实体键的组合。 </a:t>
            </a:r>
          </a:p>
        </p:txBody>
      </p:sp>
      <p:sp>
        <p:nvSpPr>
          <p:cNvPr id="48130" name="灯片编号占位符 5">
            <a:extLst>
              <a:ext uri="{FF2B5EF4-FFF2-40B4-BE49-F238E27FC236}">
                <a16:creationId xmlns:a16="http://schemas.microsoft.com/office/drawing/2014/main" id="{4B3479DF-EDF9-7A1D-1D0A-EB9EB4A8FAC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44066810-B350-493B-9392-266D82924532}" type="slidenum">
              <a:rPr lang="zh-CN" altLang="en-US" sz="1000">
                <a:latin typeface="Tahoma" panose="020B0604030504040204" pitchFamily="34" charset="0"/>
              </a:rPr>
              <a:pPr eaLnBrk="1" hangingPunct="1"/>
              <a:t>153</a:t>
            </a:fld>
            <a:endParaRPr lang="zh-CN" altLang="en-US" sz="1000">
              <a:latin typeface="Tahoma" panose="020B060403050404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3">
            <a:extLst>
              <a:ext uri="{FF2B5EF4-FFF2-40B4-BE49-F238E27FC236}">
                <a16:creationId xmlns:a16="http://schemas.microsoft.com/office/drawing/2014/main" id="{2543370F-C169-1680-B66E-CAB894CC8D5F}"/>
              </a:ext>
            </a:extLst>
          </p:cNvPr>
          <p:cNvSpPr>
            <a:spLocks noGrp="1" noChangeArrowheads="1"/>
          </p:cNvSpPr>
          <p:nvPr>
            <p:ph idx="1"/>
          </p:nvPr>
        </p:nvSpPr>
        <p:spPr>
          <a:xfrm>
            <a:off x="466725" y="1196975"/>
            <a:ext cx="8497888" cy="1362075"/>
          </a:xfrm>
        </p:spPr>
        <p:txBody>
          <a:bodyPr/>
          <a:lstStyle/>
          <a:p>
            <a:pPr eaLnBrk="1" hangingPunct="1">
              <a:buFont typeface="Wingdings" panose="05000000000000000000" pitchFamily="2" charset="2"/>
              <a:buNone/>
            </a:pPr>
            <a:r>
              <a:rPr lang="en-US" altLang="zh-CN" sz="2600">
                <a:solidFill>
                  <a:srgbClr val="003366"/>
                </a:solidFill>
              </a:rPr>
              <a:t>【</a:t>
            </a:r>
            <a:r>
              <a:rPr lang="zh-CN" altLang="en-US" sz="2600"/>
              <a:t>例</a:t>
            </a:r>
            <a:r>
              <a:rPr lang="en-US" altLang="zh-CN" sz="2600">
                <a:solidFill>
                  <a:srgbClr val="003366"/>
                </a:solidFill>
              </a:rPr>
              <a:t>】</a:t>
            </a:r>
            <a:r>
              <a:rPr lang="zh-CN" altLang="en-US" sz="2600"/>
              <a:t>一元联系的转换例子。</a:t>
            </a:r>
          </a:p>
          <a:p>
            <a:pPr eaLnBrk="1" hangingPunct="1">
              <a:buFont typeface="Wingdings" panose="05000000000000000000" pitchFamily="2" charset="2"/>
              <a:buNone/>
            </a:pPr>
            <a:r>
              <a:rPr lang="en-US" altLang="zh-CN" sz="2600"/>
              <a:t>         </a:t>
            </a:r>
            <a:r>
              <a:rPr lang="en-US" altLang="zh-CN" sz="2600">
                <a:solidFill>
                  <a:srgbClr val="A50021"/>
                </a:solidFill>
              </a:rPr>
              <a:t>1:1</a:t>
            </a:r>
            <a:r>
              <a:rPr lang="zh-CN" altLang="en-US" sz="2600">
                <a:solidFill>
                  <a:srgbClr val="A50021"/>
                </a:solidFill>
              </a:rPr>
              <a:t>联系：</a:t>
            </a:r>
            <a:r>
              <a:rPr lang="zh-CN" altLang="en-US" sz="2600"/>
              <a:t>运动员根据得分来排定名次。在名次排列中，排在一个运动员前面的只有一个人。</a:t>
            </a:r>
          </a:p>
        </p:txBody>
      </p:sp>
      <p:grpSp>
        <p:nvGrpSpPr>
          <p:cNvPr id="50178" name="Group 31">
            <a:extLst>
              <a:ext uri="{FF2B5EF4-FFF2-40B4-BE49-F238E27FC236}">
                <a16:creationId xmlns:a16="http://schemas.microsoft.com/office/drawing/2014/main" id="{5EFA212C-7A5D-3C97-181D-AC83CED4FACC}"/>
              </a:ext>
            </a:extLst>
          </p:cNvPr>
          <p:cNvGrpSpPr>
            <a:grpSpLocks/>
          </p:cNvGrpSpPr>
          <p:nvPr/>
        </p:nvGrpSpPr>
        <p:grpSpPr bwMode="auto">
          <a:xfrm>
            <a:off x="2522538" y="2662238"/>
            <a:ext cx="3524250" cy="2063750"/>
            <a:chOff x="1589" y="1617"/>
            <a:chExt cx="2220" cy="1300"/>
          </a:xfrm>
        </p:grpSpPr>
        <p:sp>
          <p:nvSpPr>
            <p:cNvPr id="50179" name="Rectangle 7">
              <a:extLst>
                <a:ext uri="{FF2B5EF4-FFF2-40B4-BE49-F238E27FC236}">
                  <a16:creationId xmlns:a16="http://schemas.microsoft.com/office/drawing/2014/main" id="{D633A65A-8B18-45EF-2C53-D1CD74E5C839}"/>
                </a:ext>
              </a:extLst>
            </p:cNvPr>
            <p:cNvSpPr>
              <a:spLocks noChangeArrowheads="1"/>
            </p:cNvSpPr>
            <p:nvPr/>
          </p:nvSpPr>
          <p:spPr bwMode="auto">
            <a:xfrm>
              <a:off x="2383" y="2127"/>
              <a:ext cx="614" cy="174"/>
            </a:xfrm>
            <a:prstGeom prst="rect">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运动员</a:t>
              </a:r>
            </a:p>
          </p:txBody>
        </p:sp>
        <p:sp>
          <p:nvSpPr>
            <p:cNvPr id="50180" name="Oval 8">
              <a:extLst>
                <a:ext uri="{FF2B5EF4-FFF2-40B4-BE49-F238E27FC236}">
                  <a16:creationId xmlns:a16="http://schemas.microsoft.com/office/drawing/2014/main" id="{8F081A2E-B204-EE49-EA09-AFECE62EAEA0}"/>
                </a:ext>
              </a:extLst>
            </p:cNvPr>
            <p:cNvSpPr>
              <a:spLocks noChangeArrowheads="1"/>
            </p:cNvSpPr>
            <p:nvPr/>
          </p:nvSpPr>
          <p:spPr bwMode="auto">
            <a:xfrm>
              <a:off x="1589" y="1617"/>
              <a:ext cx="519"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u="sng">
                  <a:solidFill>
                    <a:schemeClr val="tx1"/>
                  </a:solidFill>
                  <a:ea typeface="楷体_GB2312" pitchFamily="49" charset="-122"/>
                </a:rPr>
                <a:t>编号</a:t>
              </a:r>
            </a:p>
          </p:txBody>
        </p:sp>
        <p:sp>
          <p:nvSpPr>
            <p:cNvPr id="50181" name="Oval 9">
              <a:extLst>
                <a:ext uri="{FF2B5EF4-FFF2-40B4-BE49-F238E27FC236}">
                  <a16:creationId xmlns:a16="http://schemas.microsoft.com/office/drawing/2014/main" id="{32EE7A72-4CE6-9C37-49A9-B4811DECA104}"/>
                </a:ext>
              </a:extLst>
            </p:cNvPr>
            <p:cNvSpPr>
              <a:spLocks noChangeArrowheads="1"/>
            </p:cNvSpPr>
            <p:nvPr/>
          </p:nvSpPr>
          <p:spPr bwMode="auto">
            <a:xfrm>
              <a:off x="2163" y="1617"/>
              <a:ext cx="507"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姓名</a:t>
              </a:r>
            </a:p>
          </p:txBody>
        </p:sp>
        <p:sp>
          <p:nvSpPr>
            <p:cNvPr id="50182" name="Oval 10">
              <a:extLst>
                <a:ext uri="{FF2B5EF4-FFF2-40B4-BE49-F238E27FC236}">
                  <a16:creationId xmlns:a16="http://schemas.microsoft.com/office/drawing/2014/main" id="{70A0FE87-C762-B70E-5364-9DFF9F655658}"/>
                </a:ext>
              </a:extLst>
            </p:cNvPr>
            <p:cNvSpPr>
              <a:spLocks noChangeArrowheads="1"/>
            </p:cNvSpPr>
            <p:nvPr/>
          </p:nvSpPr>
          <p:spPr bwMode="auto">
            <a:xfrm>
              <a:off x="2717" y="1617"/>
              <a:ext cx="516"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性别</a:t>
              </a:r>
            </a:p>
          </p:txBody>
        </p:sp>
        <p:sp>
          <p:nvSpPr>
            <p:cNvPr id="50183" name="Oval 11">
              <a:extLst>
                <a:ext uri="{FF2B5EF4-FFF2-40B4-BE49-F238E27FC236}">
                  <a16:creationId xmlns:a16="http://schemas.microsoft.com/office/drawing/2014/main" id="{91C4E55C-CE9D-9D81-9806-C26E4883D2CA}"/>
                </a:ext>
              </a:extLst>
            </p:cNvPr>
            <p:cNvSpPr>
              <a:spLocks noChangeArrowheads="1"/>
            </p:cNvSpPr>
            <p:nvPr/>
          </p:nvSpPr>
          <p:spPr bwMode="auto">
            <a:xfrm>
              <a:off x="3289" y="1617"/>
              <a:ext cx="520"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名次</a:t>
              </a:r>
            </a:p>
          </p:txBody>
        </p:sp>
        <p:sp>
          <p:nvSpPr>
            <p:cNvPr id="50184" name="AutoShape 12">
              <a:extLst>
                <a:ext uri="{FF2B5EF4-FFF2-40B4-BE49-F238E27FC236}">
                  <a16:creationId xmlns:a16="http://schemas.microsoft.com/office/drawing/2014/main" id="{EAF7B8C9-7D79-A9FD-2EB3-95F208482989}"/>
                </a:ext>
              </a:extLst>
            </p:cNvPr>
            <p:cNvSpPr>
              <a:spLocks noChangeArrowheads="1"/>
            </p:cNvSpPr>
            <p:nvPr/>
          </p:nvSpPr>
          <p:spPr bwMode="auto">
            <a:xfrm>
              <a:off x="2322" y="2570"/>
              <a:ext cx="708" cy="347"/>
            </a:xfrm>
            <a:prstGeom prst="diamond">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顺序</a:t>
              </a:r>
            </a:p>
          </p:txBody>
        </p:sp>
        <p:sp>
          <p:nvSpPr>
            <p:cNvPr id="50185" name="Line 14">
              <a:extLst>
                <a:ext uri="{FF2B5EF4-FFF2-40B4-BE49-F238E27FC236}">
                  <a16:creationId xmlns:a16="http://schemas.microsoft.com/office/drawing/2014/main" id="{70A5A367-D8C5-8611-DFB6-23C301D07D3F}"/>
                </a:ext>
              </a:extLst>
            </p:cNvPr>
            <p:cNvSpPr>
              <a:spLocks noChangeShapeType="1"/>
            </p:cNvSpPr>
            <p:nvPr/>
          </p:nvSpPr>
          <p:spPr bwMode="auto">
            <a:xfrm>
              <a:off x="1963" y="1864"/>
              <a:ext cx="540" cy="2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6" name="Line 15">
              <a:extLst>
                <a:ext uri="{FF2B5EF4-FFF2-40B4-BE49-F238E27FC236}">
                  <a16:creationId xmlns:a16="http://schemas.microsoft.com/office/drawing/2014/main" id="{763071B6-C80E-0DB4-0140-005F016E5F10}"/>
                </a:ext>
              </a:extLst>
            </p:cNvPr>
            <p:cNvSpPr>
              <a:spLocks noChangeShapeType="1"/>
            </p:cNvSpPr>
            <p:nvPr/>
          </p:nvSpPr>
          <p:spPr bwMode="auto">
            <a:xfrm>
              <a:off x="2455" y="1879"/>
              <a:ext cx="168" cy="2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7" name="Line 16">
              <a:extLst>
                <a:ext uri="{FF2B5EF4-FFF2-40B4-BE49-F238E27FC236}">
                  <a16:creationId xmlns:a16="http://schemas.microsoft.com/office/drawing/2014/main" id="{756D6D04-2054-C9DF-8C1F-B493D8019B71}"/>
                </a:ext>
              </a:extLst>
            </p:cNvPr>
            <p:cNvSpPr>
              <a:spLocks noChangeShapeType="1"/>
            </p:cNvSpPr>
            <p:nvPr/>
          </p:nvSpPr>
          <p:spPr bwMode="auto">
            <a:xfrm flipH="1">
              <a:off x="2717" y="1879"/>
              <a:ext cx="205" cy="2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8" name="Line 17">
              <a:extLst>
                <a:ext uri="{FF2B5EF4-FFF2-40B4-BE49-F238E27FC236}">
                  <a16:creationId xmlns:a16="http://schemas.microsoft.com/office/drawing/2014/main" id="{EFDC0DF7-161B-269F-A7E1-11C4D5C6CC8F}"/>
                </a:ext>
              </a:extLst>
            </p:cNvPr>
            <p:cNvSpPr>
              <a:spLocks noChangeShapeType="1"/>
            </p:cNvSpPr>
            <p:nvPr/>
          </p:nvSpPr>
          <p:spPr bwMode="auto">
            <a:xfrm flipH="1">
              <a:off x="2858" y="1873"/>
              <a:ext cx="620" cy="2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9" name="Line 18">
              <a:extLst>
                <a:ext uri="{FF2B5EF4-FFF2-40B4-BE49-F238E27FC236}">
                  <a16:creationId xmlns:a16="http://schemas.microsoft.com/office/drawing/2014/main" id="{EC611E91-D04E-A33A-73D6-10E832A5B760}"/>
                </a:ext>
              </a:extLst>
            </p:cNvPr>
            <p:cNvSpPr>
              <a:spLocks noChangeShapeType="1"/>
            </p:cNvSpPr>
            <p:nvPr/>
          </p:nvSpPr>
          <p:spPr bwMode="auto">
            <a:xfrm>
              <a:off x="2067" y="2217"/>
              <a:ext cx="3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0" name="Line 19">
              <a:extLst>
                <a:ext uri="{FF2B5EF4-FFF2-40B4-BE49-F238E27FC236}">
                  <a16:creationId xmlns:a16="http://schemas.microsoft.com/office/drawing/2014/main" id="{88E1185C-8DE6-8676-003B-68DB6E40FD57}"/>
                </a:ext>
              </a:extLst>
            </p:cNvPr>
            <p:cNvSpPr>
              <a:spLocks noChangeShapeType="1"/>
            </p:cNvSpPr>
            <p:nvPr/>
          </p:nvSpPr>
          <p:spPr bwMode="auto">
            <a:xfrm>
              <a:off x="2067" y="2217"/>
              <a:ext cx="0" cy="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1" name="Line 20">
              <a:extLst>
                <a:ext uri="{FF2B5EF4-FFF2-40B4-BE49-F238E27FC236}">
                  <a16:creationId xmlns:a16="http://schemas.microsoft.com/office/drawing/2014/main" id="{8384AD12-74D9-5D3E-28EA-0B069B8F5E36}"/>
                </a:ext>
              </a:extLst>
            </p:cNvPr>
            <p:cNvSpPr>
              <a:spLocks noChangeShapeType="1"/>
            </p:cNvSpPr>
            <p:nvPr/>
          </p:nvSpPr>
          <p:spPr bwMode="auto">
            <a:xfrm>
              <a:off x="2067" y="2743"/>
              <a:ext cx="2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2" name="Line 21">
              <a:extLst>
                <a:ext uri="{FF2B5EF4-FFF2-40B4-BE49-F238E27FC236}">
                  <a16:creationId xmlns:a16="http://schemas.microsoft.com/office/drawing/2014/main" id="{D9D7A00F-E6F0-C8A3-048E-75A5F9B01533}"/>
                </a:ext>
              </a:extLst>
            </p:cNvPr>
            <p:cNvSpPr>
              <a:spLocks noChangeShapeType="1"/>
            </p:cNvSpPr>
            <p:nvPr/>
          </p:nvSpPr>
          <p:spPr bwMode="auto">
            <a:xfrm>
              <a:off x="2997" y="2217"/>
              <a:ext cx="3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3" name="Line 22">
              <a:extLst>
                <a:ext uri="{FF2B5EF4-FFF2-40B4-BE49-F238E27FC236}">
                  <a16:creationId xmlns:a16="http://schemas.microsoft.com/office/drawing/2014/main" id="{42507821-0FE3-2A83-70B4-83ACEE91848C}"/>
                </a:ext>
              </a:extLst>
            </p:cNvPr>
            <p:cNvSpPr>
              <a:spLocks noChangeShapeType="1"/>
            </p:cNvSpPr>
            <p:nvPr/>
          </p:nvSpPr>
          <p:spPr bwMode="auto">
            <a:xfrm>
              <a:off x="3337" y="2217"/>
              <a:ext cx="0" cy="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4" name="Line 23">
              <a:extLst>
                <a:ext uri="{FF2B5EF4-FFF2-40B4-BE49-F238E27FC236}">
                  <a16:creationId xmlns:a16="http://schemas.microsoft.com/office/drawing/2014/main" id="{6FCBB604-AC8D-3FFE-94F3-E169CDB770D2}"/>
                </a:ext>
              </a:extLst>
            </p:cNvPr>
            <p:cNvSpPr>
              <a:spLocks noChangeShapeType="1"/>
            </p:cNvSpPr>
            <p:nvPr/>
          </p:nvSpPr>
          <p:spPr bwMode="auto">
            <a:xfrm flipH="1">
              <a:off x="3030" y="2741"/>
              <a:ext cx="30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5" name="Rectangle 24">
              <a:extLst>
                <a:ext uri="{FF2B5EF4-FFF2-40B4-BE49-F238E27FC236}">
                  <a16:creationId xmlns:a16="http://schemas.microsoft.com/office/drawing/2014/main" id="{859C1AEC-A1C5-64FB-C032-54C0E3782DB6}"/>
                </a:ext>
              </a:extLst>
            </p:cNvPr>
            <p:cNvSpPr>
              <a:spLocks noChangeArrowheads="1"/>
            </p:cNvSpPr>
            <p:nvPr/>
          </p:nvSpPr>
          <p:spPr bwMode="auto">
            <a:xfrm>
              <a:off x="1852" y="2365"/>
              <a:ext cx="25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1800">
                  <a:solidFill>
                    <a:schemeClr val="tx1"/>
                  </a:solidFill>
                  <a:ea typeface="楷体_GB2312" pitchFamily="49" charset="-122"/>
                </a:rPr>
                <a:t>1</a:t>
              </a:r>
            </a:p>
          </p:txBody>
        </p:sp>
        <p:sp>
          <p:nvSpPr>
            <p:cNvPr id="50196" name="Rectangle 25">
              <a:extLst>
                <a:ext uri="{FF2B5EF4-FFF2-40B4-BE49-F238E27FC236}">
                  <a16:creationId xmlns:a16="http://schemas.microsoft.com/office/drawing/2014/main" id="{918E4BD6-E5A7-0B3A-13C8-E65D8128EE18}"/>
                </a:ext>
              </a:extLst>
            </p:cNvPr>
            <p:cNvSpPr>
              <a:spLocks noChangeArrowheads="1"/>
            </p:cNvSpPr>
            <p:nvPr/>
          </p:nvSpPr>
          <p:spPr bwMode="auto">
            <a:xfrm>
              <a:off x="3293" y="2365"/>
              <a:ext cx="25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1800">
                  <a:solidFill>
                    <a:schemeClr val="tx1"/>
                  </a:solidFill>
                  <a:ea typeface="楷体_GB2312" pitchFamily="49" charset="-122"/>
                </a:rPr>
                <a:t>1</a:t>
              </a:r>
            </a:p>
          </p:txBody>
        </p:sp>
      </p:grpSp>
      <p:grpSp>
        <p:nvGrpSpPr>
          <p:cNvPr id="50197" name="Group 42">
            <a:extLst>
              <a:ext uri="{FF2B5EF4-FFF2-40B4-BE49-F238E27FC236}">
                <a16:creationId xmlns:a16="http://schemas.microsoft.com/office/drawing/2014/main" id="{65701373-57AF-2AD4-A93D-6B3682F02524}"/>
              </a:ext>
            </a:extLst>
          </p:cNvPr>
          <p:cNvGrpSpPr>
            <a:grpSpLocks/>
          </p:cNvGrpSpPr>
          <p:nvPr/>
        </p:nvGrpSpPr>
        <p:grpSpPr bwMode="auto">
          <a:xfrm>
            <a:off x="755650" y="4786313"/>
            <a:ext cx="7597775" cy="500062"/>
            <a:chOff x="476" y="2794"/>
            <a:chExt cx="4786" cy="315"/>
          </a:xfrm>
        </p:grpSpPr>
        <p:sp>
          <p:nvSpPr>
            <p:cNvPr id="50198" name="Rectangle 28">
              <a:extLst>
                <a:ext uri="{FF2B5EF4-FFF2-40B4-BE49-F238E27FC236}">
                  <a16:creationId xmlns:a16="http://schemas.microsoft.com/office/drawing/2014/main" id="{169C22A3-C3E4-5F4D-6EB4-68548F277E1E}"/>
                </a:ext>
              </a:extLst>
            </p:cNvPr>
            <p:cNvSpPr>
              <a:spLocks noChangeArrowheads="1"/>
            </p:cNvSpPr>
            <p:nvPr/>
          </p:nvSpPr>
          <p:spPr bwMode="auto">
            <a:xfrm>
              <a:off x="476" y="2794"/>
              <a:ext cx="47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solidFill>
                    <a:srgbClr val="003366"/>
                  </a:solidFill>
                </a:rPr>
                <a:t>      运动员</a:t>
              </a:r>
              <a:r>
                <a:rPr lang="en-US" altLang="zh-CN" sz="2600">
                  <a:solidFill>
                    <a:srgbClr val="003366"/>
                  </a:solidFill>
                </a:rPr>
                <a:t>(</a:t>
              </a:r>
              <a:r>
                <a:rPr lang="en-US" altLang="zh-CN" sz="2600" u="sng">
                  <a:solidFill>
                    <a:srgbClr val="003366"/>
                  </a:solidFill>
                </a:rPr>
                <a:t>编号</a:t>
              </a:r>
              <a:r>
                <a:rPr lang="en-US" altLang="zh-CN" sz="2600">
                  <a:solidFill>
                    <a:srgbClr val="003366"/>
                  </a:solidFill>
                </a:rPr>
                <a:t>, 姓名, 性别, 名次, </a:t>
              </a:r>
              <a:r>
                <a:rPr lang="zh-CN" altLang="en-US" sz="2600">
                  <a:solidFill>
                    <a:srgbClr val="003366"/>
                  </a:solidFill>
                </a:rPr>
                <a:t>上一名次编号</a:t>
              </a:r>
              <a:r>
                <a:rPr lang="en-US" altLang="zh-CN" sz="2600">
                  <a:solidFill>
                    <a:srgbClr val="003366"/>
                  </a:solidFill>
                </a:rPr>
                <a:t>)</a:t>
              </a:r>
            </a:p>
          </p:txBody>
        </p:sp>
        <p:grpSp>
          <p:nvGrpSpPr>
            <p:cNvPr id="50199" name="Group 35">
              <a:extLst>
                <a:ext uri="{FF2B5EF4-FFF2-40B4-BE49-F238E27FC236}">
                  <a16:creationId xmlns:a16="http://schemas.microsoft.com/office/drawing/2014/main" id="{D99B871E-04ED-EBE6-87E5-5B62B03BB879}"/>
                </a:ext>
              </a:extLst>
            </p:cNvPr>
            <p:cNvGrpSpPr>
              <a:grpSpLocks/>
            </p:cNvGrpSpPr>
            <p:nvPr/>
          </p:nvGrpSpPr>
          <p:grpSpPr bwMode="auto">
            <a:xfrm>
              <a:off x="3801" y="3063"/>
              <a:ext cx="1279" cy="46"/>
              <a:chOff x="3243" y="3429"/>
              <a:chExt cx="1279" cy="46"/>
            </a:xfrm>
          </p:grpSpPr>
          <p:sp>
            <p:nvSpPr>
              <p:cNvPr id="50200" name="Freeform 29">
                <a:extLst>
                  <a:ext uri="{FF2B5EF4-FFF2-40B4-BE49-F238E27FC236}">
                    <a16:creationId xmlns:a16="http://schemas.microsoft.com/office/drawing/2014/main" id="{C33E4D4C-6D35-0D89-3085-E4EA3FC12FB8}"/>
                  </a:ext>
                </a:extLst>
              </p:cNvPr>
              <p:cNvSpPr>
                <a:spLocks noChangeArrowheads="1"/>
              </p:cNvSpPr>
              <p:nvPr/>
            </p:nvSpPr>
            <p:spPr bwMode="auto">
              <a:xfrm>
                <a:off x="3243" y="3430"/>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1" name="Freeform 32">
                <a:extLst>
                  <a:ext uri="{FF2B5EF4-FFF2-40B4-BE49-F238E27FC236}">
                    <a16:creationId xmlns:a16="http://schemas.microsoft.com/office/drawing/2014/main" id="{B2DEC9EA-11B3-2C3C-A271-4738B6F16AC1}"/>
                  </a:ext>
                </a:extLst>
              </p:cNvPr>
              <p:cNvSpPr>
                <a:spLocks noChangeArrowheads="1"/>
              </p:cNvSpPr>
              <p:nvPr/>
            </p:nvSpPr>
            <p:spPr bwMode="auto">
              <a:xfrm>
                <a:off x="3564"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2" name="Freeform 33">
                <a:extLst>
                  <a:ext uri="{FF2B5EF4-FFF2-40B4-BE49-F238E27FC236}">
                    <a16:creationId xmlns:a16="http://schemas.microsoft.com/office/drawing/2014/main" id="{44567678-55AE-B7EC-D90C-3532D9F6D678}"/>
                  </a:ext>
                </a:extLst>
              </p:cNvPr>
              <p:cNvSpPr>
                <a:spLocks noChangeArrowheads="1"/>
              </p:cNvSpPr>
              <p:nvPr/>
            </p:nvSpPr>
            <p:spPr bwMode="auto">
              <a:xfrm>
                <a:off x="3883"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3" name="Freeform 34">
                <a:extLst>
                  <a:ext uri="{FF2B5EF4-FFF2-40B4-BE49-F238E27FC236}">
                    <a16:creationId xmlns:a16="http://schemas.microsoft.com/office/drawing/2014/main" id="{432D13EA-7E77-3056-4E96-B034CDA48FB0}"/>
                  </a:ext>
                </a:extLst>
              </p:cNvPr>
              <p:cNvSpPr>
                <a:spLocks noChangeArrowheads="1"/>
              </p:cNvSpPr>
              <p:nvPr/>
            </p:nvSpPr>
            <p:spPr bwMode="auto">
              <a:xfrm>
                <a:off x="4204"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50204" name="Group 44">
            <a:extLst>
              <a:ext uri="{FF2B5EF4-FFF2-40B4-BE49-F238E27FC236}">
                <a16:creationId xmlns:a16="http://schemas.microsoft.com/office/drawing/2014/main" id="{47526A43-36F7-5F81-A182-3559D1C7C431}"/>
              </a:ext>
            </a:extLst>
          </p:cNvPr>
          <p:cNvGrpSpPr>
            <a:grpSpLocks/>
          </p:cNvGrpSpPr>
          <p:nvPr/>
        </p:nvGrpSpPr>
        <p:grpSpPr bwMode="auto">
          <a:xfrm>
            <a:off x="755650" y="5326063"/>
            <a:ext cx="7597775" cy="500062"/>
            <a:chOff x="476" y="3355"/>
            <a:chExt cx="4786" cy="315"/>
          </a:xfrm>
        </p:grpSpPr>
        <p:sp>
          <p:nvSpPr>
            <p:cNvPr id="50205" name="Rectangle 36">
              <a:extLst>
                <a:ext uri="{FF2B5EF4-FFF2-40B4-BE49-F238E27FC236}">
                  <a16:creationId xmlns:a16="http://schemas.microsoft.com/office/drawing/2014/main" id="{4BCDFC53-FDBF-5E05-83F2-EE8B8EFD545D}"/>
                </a:ext>
              </a:extLst>
            </p:cNvPr>
            <p:cNvSpPr>
              <a:spLocks noChangeArrowheads="1"/>
            </p:cNvSpPr>
            <p:nvPr/>
          </p:nvSpPr>
          <p:spPr bwMode="auto">
            <a:xfrm>
              <a:off x="476" y="3355"/>
              <a:ext cx="47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t>或</a:t>
              </a:r>
              <a:r>
                <a:rPr lang="zh-CN" altLang="en-US" sz="2600">
                  <a:solidFill>
                    <a:srgbClr val="003366"/>
                  </a:solidFill>
                </a:rPr>
                <a:t>  运动员</a:t>
              </a:r>
              <a:r>
                <a:rPr lang="en-US" altLang="zh-CN" sz="2600">
                  <a:solidFill>
                    <a:srgbClr val="003366"/>
                  </a:solidFill>
                </a:rPr>
                <a:t>(</a:t>
              </a:r>
              <a:r>
                <a:rPr lang="en-US" altLang="zh-CN" sz="2600" u="sng">
                  <a:solidFill>
                    <a:srgbClr val="003366"/>
                  </a:solidFill>
                </a:rPr>
                <a:t>编号</a:t>
              </a:r>
              <a:r>
                <a:rPr lang="en-US" altLang="zh-CN" sz="2600">
                  <a:solidFill>
                    <a:srgbClr val="003366"/>
                  </a:solidFill>
                </a:rPr>
                <a:t>, 姓名, 性别, 名次, </a:t>
              </a:r>
              <a:r>
                <a:rPr lang="zh-CN" altLang="en-US" sz="2600">
                  <a:solidFill>
                    <a:srgbClr val="003366"/>
                  </a:solidFill>
                </a:rPr>
                <a:t>下一名次编号</a:t>
              </a:r>
              <a:r>
                <a:rPr lang="en-US" altLang="zh-CN" sz="2600">
                  <a:solidFill>
                    <a:srgbClr val="003366"/>
                  </a:solidFill>
                </a:rPr>
                <a:t>)</a:t>
              </a:r>
            </a:p>
          </p:txBody>
        </p:sp>
        <p:grpSp>
          <p:nvGrpSpPr>
            <p:cNvPr id="50206" name="Group 37">
              <a:extLst>
                <a:ext uri="{FF2B5EF4-FFF2-40B4-BE49-F238E27FC236}">
                  <a16:creationId xmlns:a16="http://schemas.microsoft.com/office/drawing/2014/main" id="{F2F137D8-21ED-8A82-EF13-0C48CEA125CC}"/>
                </a:ext>
              </a:extLst>
            </p:cNvPr>
            <p:cNvGrpSpPr>
              <a:grpSpLocks/>
            </p:cNvGrpSpPr>
            <p:nvPr/>
          </p:nvGrpSpPr>
          <p:grpSpPr bwMode="auto">
            <a:xfrm>
              <a:off x="3738" y="3624"/>
              <a:ext cx="1279" cy="46"/>
              <a:chOff x="3243" y="3429"/>
              <a:chExt cx="1279" cy="46"/>
            </a:xfrm>
          </p:grpSpPr>
          <p:sp>
            <p:nvSpPr>
              <p:cNvPr id="50207" name="Freeform 38">
                <a:extLst>
                  <a:ext uri="{FF2B5EF4-FFF2-40B4-BE49-F238E27FC236}">
                    <a16:creationId xmlns:a16="http://schemas.microsoft.com/office/drawing/2014/main" id="{D70CBCC3-0A2B-7E36-C479-F123655BAA0E}"/>
                  </a:ext>
                </a:extLst>
              </p:cNvPr>
              <p:cNvSpPr>
                <a:spLocks noChangeArrowheads="1"/>
              </p:cNvSpPr>
              <p:nvPr/>
            </p:nvSpPr>
            <p:spPr bwMode="auto">
              <a:xfrm>
                <a:off x="3243" y="3430"/>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8" name="Freeform 39">
                <a:extLst>
                  <a:ext uri="{FF2B5EF4-FFF2-40B4-BE49-F238E27FC236}">
                    <a16:creationId xmlns:a16="http://schemas.microsoft.com/office/drawing/2014/main" id="{2DC212F6-87E7-CE97-556F-EC6EDD09BC63}"/>
                  </a:ext>
                </a:extLst>
              </p:cNvPr>
              <p:cNvSpPr>
                <a:spLocks noChangeArrowheads="1"/>
              </p:cNvSpPr>
              <p:nvPr/>
            </p:nvSpPr>
            <p:spPr bwMode="auto">
              <a:xfrm>
                <a:off x="3564"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9" name="Freeform 40">
                <a:extLst>
                  <a:ext uri="{FF2B5EF4-FFF2-40B4-BE49-F238E27FC236}">
                    <a16:creationId xmlns:a16="http://schemas.microsoft.com/office/drawing/2014/main" id="{41A7C593-1CCD-3F6B-3831-1843DF7F5553}"/>
                  </a:ext>
                </a:extLst>
              </p:cNvPr>
              <p:cNvSpPr>
                <a:spLocks noChangeArrowheads="1"/>
              </p:cNvSpPr>
              <p:nvPr/>
            </p:nvSpPr>
            <p:spPr bwMode="auto">
              <a:xfrm>
                <a:off x="3883"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10" name="Freeform 41">
                <a:extLst>
                  <a:ext uri="{FF2B5EF4-FFF2-40B4-BE49-F238E27FC236}">
                    <a16:creationId xmlns:a16="http://schemas.microsoft.com/office/drawing/2014/main" id="{53E91FB9-55FA-6080-59DC-94403F4CBAC7}"/>
                  </a:ext>
                </a:extLst>
              </p:cNvPr>
              <p:cNvSpPr>
                <a:spLocks noChangeArrowheads="1"/>
              </p:cNvSpPr>
              <p:nvPr/>
            </p:nvSpPr>
            <p:spPr bwMode="auto">
              <a:xfrm>
                <a:off x="4204"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0211" name="灯片编号占位符 38">
            <a:extLst>
              <a:ext uri="{FF2B5EF4-FFF2-40B4-BE49-F238E27FC236}">
                <a16:creationId xmlns:a16="http://schemas.microsoft.com/office/drawing/2014/main" id="{0DE15CD3-6F02-9802-CAE7-678CEA44ACE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B8A283DA-A86D-4DFD-9B57-15A4B6B8835C}" type="slidenum">
              <a:rPr lang="zh-CN" altLang="en-US" sz="1000">
                <a:latin typeface="Tahoma" panose="020B0604030504040204" pitchFamily="34" charset="0"/>
              </a:rPr>
              <a:pPr eaLnBrk="1" hangingPunct="1"/>
              <a:t>154</a:t>
            </a:fld>
            <a:endParaRPr lang="zh-CN" altLang="en-US" sz="1000">
              <a:latin typeface="Tahoma" panose="020B060403050404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3">
            <a:extLst>
              <a:ext uri="{FF2B5EF4-FFF2-40B4-BE49-F238E27FC236}">
                <a16:creationId xmlns:a16="http://schemas.microsoft.com/office/drawing/2014/main" id="{E91FCB21-27EA-63F9-E6C8-E64AED346986}"/>
              </a:ext>
            </a:extLst>
          </p:cNvPr>
          <p:cNvSpPr>
            <a:spLocks noGrp="1" noChangeArrowheads="1"/>
          </p:cNvSpPr>
          <p:nvPr>
            <p:ph idx="1"/>
          </p:nvPr>
        </p:nvSpPr>
        <p:spPr>
          <a:xfrm>
            <a:off x="466725" y="1196975"/>
            <a:ext cx="8497888" cy="1362075"/>
          </a:xfrm>
        </p:spPr>
        <p:txBody>
          <a:bodyPr/>
          <a:lstStyle/>
          <a:p>
            <a:pPr eaLnBrk="1" hangingPunct="1">
              <a:buFont typeface="Wingdings" panose="05000000000000000000" pitchFamily="2" charset="2"/>
              <a:buNone/>
            </a:pPr>
            <a:r>
              <a:rPr lang="en-US" altLang="zh-CN" sz="2600">
                <a:solidFill>
                  <a:srgbClr val="003366"/>
                </a:solidFill>
              </a:rPr>
              <a:t>【</a:t>
            </a:r>
            <a:r>
              <a:rPr lang="zh-CN" altLang="en-US" sz="2600"/>
              <a:t>例</a:t>
            </a:r>
            <a:r>
              <a:rPr lang="en-US" altLang="zh-CN" sz="2600">
                <a:solidFill>
                  <a:srgbClr val="003366"/>
                </a:solidFill>
              </a:rPr>
              <a:t>】</a:t>
            </a:r>
            <a:r>
              <a:rPr lang="zh-CN" altLang="en-US" sz="2600"/>
              <a:t>一元联系的转换例子。</a:t>
            </a:r>
          </a:p>
          <a:p>
            <a:pPr eaLnBrk="1" hangingPunct="1">
              <a:buFont typeface="Wingdings" panose="05000000000000000000" pitchFamily="2" charset="2"/>
              <a:buNone/>
            </a:pPr>
            <a:r>
              <a:rPr lang="en-US" altLang="zh-CN" sz="2600"/>
              <a:t>         </a:t>
            </a:r>
            <a:r>
              <a:rPr lang="en-US" altLang="zh-CN" sz="2600">
                <a:solidFill>
                  <a:srgbClr val="A50021"/>
                </a:solidFill>
              </a:rPr>
              <a:t>1:N</a:t>
            </a:r>
            <a:r>
              <a:rPr lang="zh-CN" altLang="en-US" sz="2600">
                <a:solidFill>
                  <a:srgbClr val="A50021"/>
                </a:solidFill>
              </a:rPr>
              <a:t>联系：</a:t>
            </a:r>
            <a:r>
              <a:rPr lang="zh-CN" altLang="en-US" sz="2600"/>
              <a:t>职工之间的上下级关系。一个职工可以领导多名职工；一个职工只能有一个领导。</a:t>
            </a:r>
          </a:p>
        </p:txBody>
      </p:sp>
      <p:grpSp>
        <p:nvGrpSpPr>
          <p:cNvPr id="52226" name="Group 5">
            <a:extLst>
              <a:ext uri="{FF2B5EF4-FFF2-40B4-BE49-F238E27FC236}">
                <a16:creationId xmlns:a16="http://schemas.microsoft.com/office/drawing/2014/main" id="{1E8A4840-1E4E-D458-D122-361E9CB8C61C}"/>
              </a:ext>
            </a:extLst>
          </p:cNvPr>
          <p:cNvGrpSpPr>
            <a:grpSpLocks/>
          </p:cNvGrpSpPr>
          <p:nvPr/>
        </p:nvGrpSpPr>
        <p:grpSpPr bwMode="auto">
          <a:xfrm>
            <a:off x="2522538" y="2662238"/>
            <a:ext cx="3524250" cy="2063750"/>
            <a:chOff x="1589" y="1617"/>
            <a:chExt cx="2220" cy="1300"/>
          </a:xfrm>
        </p:grpSpPr>
        <p:sp>
          <p:nvSpPr>
            <p:cNvPr id="52227" name="Rectangle 6">
              <a:extLst>
                <a:ext uri="{FF2B5EF4-FFF2-40B4-BE49-F238E27FC236}">
                  <a16:creationId xmlns:a16="http://schemas.microsoft.com/office/drawing/2014/main" id="{4DCF14E3-9EF7-6F18-F3ED-8961C6EED46E}"/>
                </a:ext>
              </a:extLst>
            </p:cNvPr>
            <p:cNvSpPr>
              <a:spLocks noChangeArrowheads="1"/>
            </p:cNvSpPr>
            <p:nvPr/>
          </p:nvSpPr>
          <p:spPr bwMode="auto">
            <a:xfrm>
              <a:off x="2383" y="2127"/>
              <a:ext cx="614" cy="174"/>
            </a:xfrm>
            <a:prstGeom prst="rect">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职  工</a:t>
              </a:r>
            </a:p>
          </p:txBody>
        </p:sp>
        <p:sp>
          <p:nvSpPr>
            <p:cNvPr id="52228" name="Oval 7">
              <a:extLst>
                <a:ext uri="{FF2B5EF4-FFF2-40B4-BE49-F238E27FC236}">
                  <a16:creationId xmlns:a16="http://schemas.microsoft.com/office/drawing/2014/main" id="{3197E5BB-D15E-44A8-499F-33BBE505BF7A}"/>
                </a:ext>
              </a:extLst>
            </p:cNvPr>
            <p:cNvSpPr>
              <a:spLocks noChangeArrowheads="1"/>
            </p:cNvSpPr>
            <p:nvPr/>
          </p:nvSpPr>
          <p:spPr bwMode="auto">
            <a:xfrm>
              <a:off x="1589" y="1617"/>
              <a:ext cx="519"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u="sng">
                  <a:solidFill>
                    <a:schemeClr val="tx1"/>
                  </a:solidFill>
                  <a:ea typeface="楷体_GB2312" pitchFamily="49" charset="-122"/>
                </a:rPr>
                <a:t>工号</a:t>
              </a:r>
            </a:p>
          </p:txBody>
        </p:sp>
        <p:sp>
          <p:nvSpPr>
            <p:cNvPr id="52229" name="Oval 8">
              <a:extLst>
                <a:ext uri="{FF2B5EF4-FFF2-40B4-BE49-F238E27FC236}">
                  <a16:creationId xmlns:a16="http://schemas.microsoft.com/office/drawing/2014/main" id="{5F521E37-53D9-50A8-7CA0-256AF3EBC12C}"/>
                </a:ext>
              </a:extLst>
            </p:cNvPr>
            <p:cNvSpPr>
              <a:spLocks noChangeArrowheads="1"/>
            </p:cNvSpPr>
            <p:nvPr/>
          </p:nvSpPr>
          <p:spPr bwMode="auto">
            <a:xfrm>
              <a:off x="2163" y="1617"/>
              <a:ext cx="507"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姓名</a:t>
              </a:r>
            </a:p>
          </p:txBody>
        </p:sp>
        <p:sp>
          <p:nvSpPr>
            <p:cNvPr id="52230" name="Oval 9">
              <a:extLst>
                <a:ext uri="{FF2B5EF4-FFF2-40B4-BE49-F238E27FC236}">
                  <a16:creationId xmlns:a16="http://schemas.microsoft.com/office/drawing/2014/main" id="{F56D87F6-C6F9-2BC7-07A7-E04748A420E3}"/>
                </a:ext>
              </a:extLst>
            </p:cNvPr>
            <p:cNvSpPr>
              <a:spLocks noChangeArrowheads="1"/>
            </p:cNvSpPr>
            <p:nvPr/>
          </p:nvSpPr>
          <p:spPr bwMode="auto">
            <a:xfrm>
              <a:off x="2717" y="1617"/>
              <a:ext cx="516"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年龄</a:t>
              </a:r>
            </a:p>
          </p:txBody>
        </p:sp>
        <p:sp>
          <p:nvSpPr>
            <p:cNvPr id="52231" name="Oval 10">
              <a:extLst>
                <a:ext uri="{FF2B5EF4-FFF2-40B4-BE49-F238E27FC236}">
                  <a16:creationId xmlns:a16="http://schemas.microsoft.com/office/drawing/2014/main" id="{483F3696-B7FD-AB97-CD17-F12061504F46}"/>
                </a:ext>
              </a:extLst>
            </p:cNvPr>
            <p:cNvSpPr>
              <a:spLocks noChangeArrowheads="1"/>
            </p:cNvSpPr>
            <p:nvPr/>
          </p:nvSpPr>
          <p:spPr bwMode="auto">
            <a:xfrm>
              <a:off x="3289" y="1617"/>
              <a:ext cx="520"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性别</a:t>
              </a:r>
            </a:p>
          </p:txBody>
        </p:sp>
        <p:sp>
          <p:nvSpPr>
            <p:cNvPr id="52232" name="AutoShape 11">
              <a:extLst>
                <a:ext uri="{FF2B5EF4-FFF2-40B4-BE49-F238E27FC236}">
                  <a16:creationId xmlns:a16="http://schemas.microsoft.com/office/drawing/2014/main" id="{F99B0FDF-A33E-3612-FD39-2AD9361CEE5D}"/>
                </a:ext>
              </a:extLst>
            </p:cNvPr>
            <p:cNvSpPr>
              <a:spLocks noChangeArrowheads="1"/>
            </p:cNvSpPr>
            <p:nvPr/>
          </p:nvSpPr>
          <p:spPr bwMode="auto">
            <a:xfrm>
              <a:off x="2322" y="2570"/>
              <a:ext cx="708" cy="347"/>
            </a:xfrm>
            <a:prstGeom prst="diamond">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领导</a:t>
              </a:r>
            </a:p>
          </p:txBody>
        </p:sp>
        <p:sp>
          <p:nvSpPr>
            <p:cNvPr id="52233" name="Line 12">
              <a:extLst>
                <a:ext uri="{FF2B5EF4-FFF2-40B4-BE49-F238E27FC236}">
                  <a16:creationId xmlns:a16="http://schemas.microsoft.com/office/drawing/2014/main" id="{E3CB7295-292B-323A-C47F-8FC7A63E146B}"/>
                </a:ext>
              </a:extLst>
            </p:cNvPr>
            <p:cNvSpPr>
              <a:spLocks noChangeShapeType="1"/>
            </p:cNvSpPr>
            <p:nvPr/>
          </p:nvSpPr>
          <p:spPr bwMode="auto">
            <a:xfrm>
              <a:off x="1963" y="1864"/>
              <a:ext cx="540" cy="2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4" name="Line 13">
              <a:extLst>
                <a:ext uri="{FF2B5EF4-FFF2-40B4-BE49-F238E27FC236}">
                  <a16:creationId xmlns:a16="http://schemas.microsoft.com/office/drawing/2014/main" id="{17CDB8FE-BB74-3C4D-1B44-48EA09880B1C}"/>
                </a:ext>
              </a:extLst>
            </p:cNvPr>
            <p:cNvSpPr>
              <a:spLocks noChangeShapeType="1"/>
            </p:cNvSpPr>
            <p:nvPr/>
          </p:nvSpPr>
          <p:spPr bwMode="auto">
            <a:xfrm>
              <a:off x="2455" y="1879"/>
              <a:ext cx="168" cy="2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5" name="Line 14">
              <a:extLst>
                <a:ext uri="{FF2B5EF4-FFF2-40B4-BE49-F238E27FC236}">
                  <a16:creationId xmlns:a16="http://schemas.microsoft.com/office/drawing/2014/main" id="{EA310CF6-D91F-72CE-CB30-7F16749009B0}"/>
                </a:ext>
              </a:extLst>
            </p:cNvPr>
            <p:cNvSpPr>
              <a:spLocks noChangeShapeType="1"/>
            </p:cNvSpPr>
            <p:nvPr/>
          </p:nvSpPr>
          <p:spPr bwMode="auto">
            <a:xfrm flipH="1">
              <a:off x="2717" y="1879"/>
              <a:ext cx="205" cy="2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6" name="Line 15">
              <a:extLst>
                <a:ext uri="{FF2B5EF4-FFF2-40B4-BE49-F238E27FC236}">
                  <a16:creationId xmlns:a16="http://schemas.microsoft.com/office/drawing/2014/main" id="{C42F0279-16CD-3D66-44A6-FC28CC32C0D1}"/>
                </a:ext>
              </a:extLst>
            </p:cNvPr>
            <p:cNvSpPr>
              <a:spLocks noChangeShapeType="1"/>
            </p:cNvSpPr>
            <p:nvPr/>
          </p:nvSpPr>
          <p:spPr bwMode="auto">
            <a:xfrm flipH="1">
              <a:off x="2858" y="1873"/>
              <a:ext cx="620" cy="2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7" name="Line 16">
              <a:extLst>
                <a:ext uri="{FF2B5EF4-FFF2-40B4-BE49-F238E27FC236}">
                  <a16:creationId xmlns:a16="http://schemas.microsoft.com/office/drawing/2014/main" id="{18E0F819-6B84-4145-B273-BD51C2A80DFA}"/>
                </a:ext>
              </a:extLst>
            </p:cNvPr>
            <p:cNvSpPr>
              <a:spLocks noChangeShapeType="1"/>
            </p:cNvSpPr>
            <p:nvPr/>
          </p:nvSpPr>
          <p:spPr bwMode="auto">
            <a:xfrm>
              <a:off x="2067" y="2217"/>
              <a:ext cx="3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8" name="Line 17">
              <a:extLst>
                <a:ext uri="{FF2B5EF4-FFF2-40B4-BE49-F238E27FC236}">
                  <a16:creationId xmlns:a16="http://schemas.microsoft.com/office/drawing/2014/main" id="{86ACE425-1362-9624-844D-4E1CFAF51A63}"/>
                </a:ext>
              </a:extLst>
            </p:cNvPr>
            <p:cNvSpPr>
              <a:spLocks noChangeShapeType="1"/>
            </p:cNvSpPr>
            <p:nvPr/>
          </p:nvSpPr>
          <p:spPr bwMode="auto">
            <a:xfrm>
              <a:off x="2067" y="2217"/>
              <a:ext cx="0" cy="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9" name="Line 18">
              <a:extLst>
                <a:ext uri="{FF2B5EF4-FFF2-40B4-BE49-F238E27FC236}">
                  <a16:creationId xmlns:a16="http://schemas.microsoft.com/office/drawing/2014/main" id="{3FBCAD5A-B764-D1CA-02E6-762E54FFD45D}"/>
                </a:ext>
              </a:extLst>
            </p:cNvPr>
            <p:cNvSpPr>
              <a:spLocks noChangeShapeType="1"/>
            </p:cNvSpPr>
            <p:nvPr/>
          </p:nvSpPr>
          <p:spPr bwMode="auto">
            <a:xfrm>
              <a:off x="2067" y="2743"/>
              <a:ext cx="2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0" name="Line 19">
              <a:extLst>
                <a:ext uri="{FF2B5EF4-FFF2-40B4-BE49-F238E27FC236}">
                  <a16:creationId xmlns:a16="http://schemas.microsoft.com/office/drawing/2014/main" id="{1E6EDD2C-0505-E5E8-F3A3-6D2EB150AEE7}"/>
                </a:ext>
              </a:extLst>
            </p:cNvPr>
            <p:cNvSpPr>
              <a:spLocks noChangeShapeType="1"/>
            </p:cNvSpPr>
            <p:nvPr/>
          </p:nvSpPr>
          <p:spPr bwMode="auto">
            <a:xfrm>
              <a:off x="2997" y="2217"/>
              <a:ext cx="3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1" name="Line 20">
              <a:extLst>
                <a:ext uri="{FF2B5EF4-FFF2-40B4-BE49-F238E27FC236}">
                  <a16:creationId xmlns:a16="http://schemas.microsoft.com/office/drawing/2014/main" id="{81BDD2A1-1349-E78D-6F04-2FCB65872F78}"/>
                </a:ext>
              </a:extLst>
            </p:cNvPr>
            <p:cNvSpPr>
              <a:spLocks noChangeShapeType="1"/>
            </p:cNvSpPr>
            <p:nvPr/>
          </p:nvSpPr>
          <p:spPr bwMode="auto">
            <a:xfrm>
              <a:off x="3337" y="2217"/>
              <a:ext cx="0" cy="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2" name="Line 21">
              <a:extLst>
                <a:ext uri="{FF2B5EF4-FFF2-40B4-BE49-F238E27FC236}">
                  <a16:creationId xmlns:a16="http://schemas.microsoft.com/office/drawing/2014/main" id="{4121FEC1-0F33-EC44-0D28-8B024D0DCE34}"/>
                </a:ext>
              </a:extLst>
            </p:cNvPr>
            <p:cNvSpPr>
              <a:spLocks noChangeShapeType="1"/>
            </p:cNvSpPr>
            <p:nvPr/>
          </p:nvSpPr>
          <p:spPr bwMode="auto">
            <a:xfrm flipH="1">
              <a:off x="3030" y="2741"/>
              <a:ext cx="30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3" name="Rectangle 22">
              <a:extLst>
                <a:ext uri="{FF2B5EF4-FFF2-40B4-BE49-F238E27FC236}">
                  <a16:creationId xmlns:a16="http://schemas.microsoft.com/office/drawing/2014/main" id="{19D28FDD-8DFA-0896-7959-62CF62D1101A}"/>
                </a:ext>
              </a:extLst>
            </p:cNvPr>
            <p:cNvSpPr>
              <a:spLocks noChangeArrowheads="1"/>
            </p:cNvSpPr>
            <p:nvPr/>
          </p:nvSpPr>
          <p:spPr bwMode="auto">
            <a:xfrm>
              <a:off x="1852" y="2365"/>
              <a:ext cx="25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1800">
                  <a:solidFill>
                    <a:schemeClr val="tx1"/>
                  </a:solidFill>
                  <a:ea typeface="楷体_GB2312" pitchFamily="49" charset="-122"/>
                </a:rPr>
                <a:t>1</a:t>
              </a:r>
            </a:p>
          </p:txBody>
        </p:sp>
        <p:sp>
          <p:nvSpPr>
            <p:cNvPr id="52244" name="Rectangle 23">
              <a:extLst>
                <a:ext uri="{FF2B5EF4-FFF2-40B4-BE49-F238E27FC236}">
                  <a16:creationId xmlns:a16="http://schemas.microsoft.com/office/drawing/2014/main" id="{4D8BA40F-F17D-01C9-82D9-26F747663623}"/>
                </a:ext>
              </a:extLst>
            </p:cNvPr>
            <p:cNvSpPr>
              <a:spLocks noChangeArrowheads="1"/>
            </p:cNvSpPr>
            <p:nvPr/>
          </p:nvSpPr>
          <p:spPr bwMode="auto">
            <a:xfrm>
              <a:off x="3293" y="2365"/>
              <a:ext cx="25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1800">
                  <a:solidFill>
                    <a:schemeClr val="tx1"/>
                  </a:solidFill>
                  <a:ea typeface="楷体_GB2312" pitchFamily="49" charset="-122"/>
                </a:rPr>
                <a:t>N</a:t>
              </a:r>
            </a:p>
          </p:txBody>
        </p:sp>
      </p:grpSp>
      <p:grpSp>
        <p:nvGrpSpPr>
          <p:cNvPr id="52245" name="Group 39">
            <a:extLst>
              <a:ext uri="{FF2B5EF4-FFF2-40B4-BE49-F238E27FC236}">
                <a16:creationId xmlns:a16="http://schemas.microsoft.com/office/drawing/2014/main" id="{986FDB18-65CC-68B7-FFEE-FBEDA84B17F9}"/>
              </a:ext>
            </a:extLst>
          </p:cNvPr>
          <p:cNvGrpSpPr>
            <a:grpSpLocks/>
          </p:cNvGrpSpPr>
          <p:nvPr/>
        </p:nvGrpSpPr>
        <p:grpSpPr bwMode="auto">
          <a:xfrm>
            <a:off x="755650" y="4786313"/>
            <a:ext cx="7597775" cy="533400"/>
            <a:chOff x="476" y="3015"/>
            <a:chExt cx="4786" cy="336"/>
          </a:xfrm>
        </p:grpSpPr>
        <p:sp>
          <p:nvSpPr>
            <p:cNvPr id="52246" name="Rectangle 25">
              <a:extLst>
                <a:ext uri="{FF2B5EF4-FFF2-40B4-BE49-F238E27FC236}">
                  <a16:creationId xmlns:a16="http://schemas.microsoft.com/office/drawing/2014/main" id="{E4D22EDF-CFFB-626D-D2B5-4C31D23DDB88}"/>
                </a:ext>
              </a:extLst>
            </p:cNvPr>
            <p:cNvSpPr>
              <a:spLocks noChangeArrowheads="1"/>
            </p:cNvSpPr>
            <p:nvPr/>
          </p:nvSpPr>
          <p:spPr bwMode="auto">
            <a:xfrm>
              <a:off x="476" y="3015"/>
              <a:ext cx="47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solidFill>
                    <a:srgbClr val="003366"/>
                  </a:solidFill>
                </a:rPr>
                <a:t>      职工</a:t>
              </a:r>
              <a:r>
                <a:rPr lang="en-US" altLang="zh-CN" sz="2600">
                  <a:solidFill>
                    <a:srgbClr val="003366"/>
                  </a:solidFill>
                </a:rPr>
                <a:t>(</a:t>
              </a:r>
              <a:r>
                <a:rPr lang="zh-CN" altLang="en-US" sz="2600" u="sng">
                  <a:solidFill>
                    <a:srgbClr val="003366"/>
                  </a:solidFill>
                </a:rPr>
                <a:t>工号</a:t>
              </a:r>
              <a:r>
                <a:rPr lang="en-US" altLang="zh-CN" sz="2600">
                  <a:solidFill>
                    <a:srgbClr val="003366"/>
                  </a:solidFill>
                </a:rPr>
                <a:t>, 姓名, 年龄 ,性别, </a:t>
              </a:r>
              <a:r>
                <a:rPr lang="zh-CN" altLang="en-US" sz="2600">
                  <a:solidFill>
                    <a:srgbClr val="003366"/>
                  </a:solidFill>
                </a:rPr>
                <a:t>领导工号</a:t>
              </a:r>
              <a:r>
                <a:rPr lang="en-US" altLang="zh-CN" sz="2600">
                  <a:solidFill>
                    <a:srgbClr val="003366"/>
                  </a:solidFill>
                </a:rPr>
                <a:t>)</a:t>
              </a:r>
            </a:p>
          </p:txBody>
        </p:sp>
        <p:grpSp>
          <p:nvGrpSpPr>
            <p:cNvPr id="52247" name="Group 38">
              <a:extLst>
                <a:ext uri="{FF2B5EF4-FFF2-40B4-BE49-F238E27FC236}">
                  <a16:creationId xmlns:a16="http://schemas.microsoft.com/office/drawing/2014/main" id="{15515B68-A7AF-49DE-57B2-5C6B8E7FABCA}"/>
                </a:ext>
              </a:extLst>
            </p:cNvPr>
            <p:cNvGrpSpPr>
              <a:grpSpLocks/>
            </p:cNvGrpSpPr>
            <p:nvPr/>
          </p:nvGrpSpPr>
          <p:grpSpPr bwMode="auto">
            <a:xfrm>
              <a:off x="3948" y="3272"/>
              <a:ext cx="813" cy="79"/>
              <a:chOff x="4025" y="3278"/>
              <a:chExt cx="967" cy="70"/>
            </a:xfrm>
          </p:grpSpPr>
          <p:sp>
            <p:nvSpPr>
              <p:cNvPr id="52248" name="Freeform 27">
                <a:extLst>
                  <a:ext uri="{FF2B5EF4-FFF2-40B4-BE49-F238E27FC236}">
                    <a16:creationId xmlns:a16="http://schemas.microsoft.com/office/drawing/2014/main" id="{F9330207-D8A0-12A2-8EDB-33E4E1CF8131}"/>
                  </a:ext>
                </a:extLst>
              </p:cNvPr>
              <p:cNvSpPr>
                <a:spLocks noChangeArrowheads="1"/>
              </p:cNvSpPr>
              <p:nvPr/>
            </p:nvSpPr>
            <p:spPr bwMode="auto">
              <a:xfrm>
                <a:off x="4025" y="3297"/>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49" name="Freeform 28">
                <a:extLst>
                  <a:ext uri="{FF2B5EF4-FFF2-40B4-BE49-F238E27FC236}">
                    <a16:creationId xmlns:a16="http://schemas.microsoft.com/office/drawing/2014/main" id="{EE122C76-6BBD-4D6F-9E85-EC94F0AFAA29}"/>
                  </a:ext>
                </a:extLst>
              </p:cNvPr>
              <p:cNvSpPr>
                <a:spLocks noChangeArrowheads="1"/>
              </p:cNvSpPr>
              <p:nvPr/>
            </p:nvSpPr>
            <p:spPr bwMode="auto">
              <a:xfrm>
                <a:off x="4348" y="3303"/>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50" name="Freeform 29">
                <a:extLst>
                  <a:ext uri="{FF2B5EF4-FFF2-40B4-BE49-F238E27FC236}">
                    <a16:creationId xmlns:a16="http://schemas.microsoft.com/office/drawing/2014/main" id="{C2687154-4412-B45E-73AA-A13FA60BF119}"/>
                  </a:ext>
                </a:extLst>
              </p:cNvPr>
              <p:cNvSpPr>
                <a:spLocks noChangeArrowheads="1"/>
              </p:cNvSpPr>
              <p:nvPr/>
            </p:nvSpPr>
            <p:spPr bwMode="auto">
              <a:xfrm>
                <a:off x="4673" y="3278"/>
                <a:ext cx="319"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2251" name="灯片编号占位符 30">
            <a:extLst>
              <a:ext uri="{FF2B5EF4-FFF2-40B4-BE49-F238E27FC236}">
                <a16:creationId xmlns:a16="http://schemas.microsoft.com/office/drawing/2014/main" id="{D9270D8D-69D0-AC4A-9803-D45B1989A02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904D3164-6695-4458-A2F3-B6F2E034F0DB}" type="slidenum">
              <a:rPr lang="zh-CN" altLang="en-US" sz="1000">
                <a:latin typeface="Tahoma" panose="020B0604030504040204" pitchFamily="34" charset="0"/>
              </a:rPr>
              <a:pPr eaLnBrk="1" hangingPunct="1"/>
              <a:t>155</a:t>
            </a:fld>
            <a:endParaRPr lang="zh-CN" altLang="en-US" sz="1000">
              <a:latin typeface="Tahoma" panose="020B060403050404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3">
            <a:extLst>
              <a:ext uri="{FF2B5EF4-FFF2-40B4-BE49-F238E27FC236}">
                <a16:creationId xmlns:a16="http://schemas.microsoft.com/office/drawing/2014/main" id="{77572298-5076-0CB1-CB69-1F3C68BF93FE}"/>
              </a:ext>
            </a:extLst>
          </p:cNvPr>
          <p:cNvSpPr>
            <a:spLocks noGrp="1" noChangeArrowheads="1"/>
          </p:cNvSpPr>
          <p:nvPr>
            <p:ph idx="1"/>
          </p:nvPr>
        </p:nvSpPr>
        <p:spPr>
          <a:xfrm>
            <a:off x="466725" y="1196975"/>
            <a:ext cx="8497888" cy="1758950"/>
          </a:xfrm>
        </p:spPr>
        <p:txBody>
          <a:bodyPr/>
          <a:lstStyle/>
          <a:p>
            <a:pPr eaLnBrk="1" hangingPunct="1">
              <a:buFont typeface="Wingdings" panose="05000000000000000000" pitchFamily="2" charset="2"/>
              <a:buNone/>
            </a:pPr>
            <a:r>
              <a:rPr lang="en-US" altLang="zh-CN" sz="2600">
                <a:solidFill>
                  <a:srgbClr val="003366"/>
                </a:solidFill>
              </a:rPr>
              <a:t>【</a:t>
            </a:r>
            <a:r>
              <a:rPr lang="zh-CN" altLang="en-US" sz="2600"/>
              <a:t>例</a:t>
            </a:r>
            <a:r>
              <a:rPr lang="en-US" altLang="zh-CN" sz="2600">
                <a:solidFill>
                  <a:srgbClr val="003366"/>
                </a:solidFill>
              </a:rPr>
              <a:t>】</a:t>
            </a:r>
            <a:r>
              <a:rPr lang="zh-CN" altLang="en-US" sz="2600"/>
              <a:t>一元联系的转换例子。</a:t>
            </a:r>
          </a:p>
          <a:p>
            <a:pPr eaLnBrk="1" hangingPunct="1">
              <a:buFont typeface="Wingdings" panose="05000000000000000000" pitchFamily="2" charset="2"/>
              <a:buNone/>
            </a:pPr>
            <a:r>
              <a:rPr lang="en-US" altLang="zh-CN" sz="2600"/>
              <a:t>         </a:t>
            </a:r>
            <a:r>
              <a:rPr lang="en-US" altLang="zh-CN" sz="2600">
                <a:solidFill>
                  <a:srgbClr val="A50021"/>
                </a:solidFill>
              </a:rPr>
              <a:t>M:N</a:t>
            </a:r>
            <a:r>
              <a:rPr lang="zh-CN" altLang="en-US" sz="2600">
                <a:solidFill>
                  <a:srgbClr val="A50021"/>
                </a:solidFill>
              </a:rPr>
              <a:t>联系：</a:t>
            </a:r>
            <a:r>
              <a:rPr lang="zh-CN" altLang="en-US" sz="2600"/>
              <a:t>零件之间的组成关系。一个零件可以由多个零件组成；一个零件（作为子零件）也可以包括在多个零件中。</a:t>
            </a:r>
          </a:p>
        </p:txBody>
      </p:sp>
      <p:sp>
        <p:nvSpPr>
          <p:cNvPr id="54274" name="Rectangle 25">
            <a:extLst>
              <a:ext uri="{FF2B5EF4-FFF2-40B4-BE49-F238E27FC236}">
                <a16:creationId xmlns:a16="http://schemas.microsoft.com/office/drawing/2014/main" id="{2065E401-F38F-3FF2-6CDD-9EB58C578FC1}"/>
              </a:ext>
            </a:extLst>
          </p:cNvPr>
          <p:cNvSpPr>
            <a:spLocks noChangeArrowheads="1"/>
          </p:cNvSpPr>
          <p:nvPr/>
        </p:nvSpPr>
        <p:spPr bwMode="auto">
          <a:xfrm>
            <a:off x="468313" y="5157788"/>
            <a:ext cx="75977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solidFill>
                  <a:srgbClr val="003366"/>
                </a:solidFill>
              </a:rPr>
              <a:t>      零件</a:t>
            </a:r>
            <a:r>
              <a:rPr lang="en-US" altLang="zh-CN" sz="2600">
                <a:solidFill>
                  <a:srgbClr val="003366"/>
                </a:solidFill>
              </a:rPr>
              <a:t>(</a:t>
            </a:r>
            <a:r>
              <a:rPr lang="zh-CN" altLang="en-US" sz="2600" u="sng">
                <a:solidFill>
                  <a:srgbClr val="003366"/>
                </a:solidFill>
              </a:rPr>
              <a:t>零件号</a:t>
            </a:r>
            <a:r>
              <a:rPr lang="en-US" altLang="zh-CN" sz="2600">
                <a:solidFill>
                  <a:srgbClr val="003366"/>
                </a:solidFill>
              </a:rPr>
              <a:t>, 零件名, 规格)</a:t>
            </a:r>
          </a:p>
        </p:txBody>
      </p:sp>
      <p:grpSp>
        <p:nvGrpSpPr>
          <p:cNvPr id="54275" name="Group 33">
            <a:extLst>
              <a:ext uri="{FF2B5EF4-FFF2-40B4-BE49-F238E27FC236}">
                <a16:creationId xmlns:a16="http://schemas.microsoft.com/office/drawing/2014/main" id="{BD66614B-D533-E296-7CF8-731AEDF0E9E2}"/>
              </a:ext>
            </a:extLst>
          </p:cNvPr>
          <p:cNvGrpSpPr>
            <a:grpSpLocks/>
          </p:cNvGrpSpPr>
          <p:nvPr/>
        </p:nvGrpSpPr>
        <p:grpSpPr bwMode="auto">
          <a:xfrm>
            <a:off x="2860675" y="2701925"/>
            <a:ext cx="3524250" cy="2517775"/>
            <a:chOff x="1802" y="1702"/>
            <a:chExt cx="2220" cy="1586"/>
          </a:xfrm>
        </p:grpSpPr>
        <p:sp>
          <p:nvSpPr>
            <p:cNvPr id="54276" name="Rectangle 6">
              <a:extLst>
                <a:ext uri="{FF2B5EF4-FFF2-40B4-BE49-F238E27FC236}">
                  <a16:creationId xmlns:a16="http://schemas.microsoft.com/office/drawing/2014/main" id="{8D94D94A-BF81-985C-9C3E-00499FF22B7C}"/>
                </a:ext>
              </a:extLst>
            </p:cNvPr>
            <p:cNvSpPr>
              <a:spLocks noChangeArrowheads="1"/>
            </p:cNvSpPr>
            <p:nvPr/>
          </p:nvSpPr>
          <p:spPr bwMode="auto">
            <a:xfrm>
              <a:off x="2596" y="2217"/>
              <a:ext cx="614" cy="198"/>
            </a:xfrm>
            <a:prstGeom prst="rect">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2000">
                  <a:solidFill>
                    <a:schemeClr val="tx1"/>
                  </a:solidFill>
                  <a:ea typeface="楷体_GB2312" pitchFamily="49" charset="-122"/>
                </a:rPr>
                <a:t>零  件</a:t>
              </a:r>
            </a:p>
          </p:txBody>
        </p:sp>
        <p:sp>
          <p:nvSpPr>
            <p:cNvPr id="54277" name="Oval 7">
              <a:extLst>
                <a:ext uri="{FF2B5EF4-FFF2-40B4-BE49-F238E27FC236}">
                  <a16:creationId xmlns:a16="http://schemas.microsoft.com/office/drawing/2014/main" id="{A0F25D00-E054-33E2-3117-1A4F1AD679A6}"/>
                </a:ext>
              </a:extLst>
            </p:cNvPr>
            <p:cNvSpPr>
              <a:spLocks noChangeArrowheads="1"/>
            </p:cNvSpPr>
            <p:nvPr/>
          </p:nvSpPr>
          <p:spPr bwMode="auto">
            <a:xfrm>
              <a:off x="1802" y="1703"/>
              <a:ext cx="752" cy="278"/>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2000" u="sng">
                  <a:solidFill>
                    <a:schemeClr val="tx1"/>
                  </a:solidFill>
                  <a:ea typeface="楷体_GB2312" pitchFamily="49" charset="-122"/>
                </a:rPr>
                <a:t>零件号</a:t>
              </a:r>
            </a:p>
          </p:txBody>
        </p:sp>
        <p:sp>
          <p:nvSpPr>
            <p:cNvPr id="54278" name="Oval 10">
              <a:extLst>
                <a:ext uri="{FF2B5EF4-FFF2-40B4-BE49-F238E27FC236}">
                  <a16:creationId xmlns:a16="http://schemas.microsoft.com/office/drawing/2014/main" id="{3F83FCC8-4732-88FD-47E9-A2546951322E}"/>
                </a:ext>
              </a:extLst>
            </p:cNvPr>
            <p:cNvSpPr>
              <a:spLocks noChangeArrowheads="1"/>
            </p:cNvSpPr>
            <p:nvPr/>
          </p:nvSpPr>
          <p:spPr bwMode="auto">
            <a:xfrm>
              <a:off x="3502" y="1703"/>
              <a:ext cx="520" cy="278"/>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2000">
                  <a:solidFill>
                    <a:schemeClr val="tx1"/>
                  </a:solidFill>
                  <a:ea typeface="楷体_GB2312" pitchFamily="49" charset="-122"/>
                </a:rPr>
                <a:t>规格</a:t>
              </a:r>
            </a:p>
          </p:txBody>
        </p:sp>
        <p:sp>
          <p:nvSpPr>
            <p:cNvPr id="54279" name="AutoShape 11">
              <a:extLst>
                <a:ext uri="{FF2B5EF4-FFF2-40B4-BE49-F238E27FC236}">
                  <a16:creationId xmlns:a16="http://schemas.microsoft.com/office/drawing/2014/main" id="{3064AC4A-1D6B-7427-2495-753ECB34F762}"/>
                </a:ext>
              </a:extLst>
            </p:cNvPr>
            <p:cNvSpPr>
              <a:spLocks noChangeArrowheads="1"/>
            </p:cNvSpPr>
            <p:nvPr/>
          </p:nvSpPr>
          <p:spPr bwMode="auto">
            <a:xfrm>
              <a:off x="2535" y="2460"/>
              <a:ext cx="708" cy="770"/>
            </a:xfrm>
            <a:prstGeom prst="diamond">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2000">
                  <a:solidFill>
                    <a:schemeClr val="tx1"/>
                  </a:solidFill>
                  <a:ea typeface="楷体_GB2312" pitchFamily="49" charset="-122"/>
                </a:rPr>
                <a:t>组成</a:t>
              </a:r>
            </a:p>
          </p:txBody>
        </p:sp>
        <p:sp>
          <p:nvSpPr>
            <p:cNvPr id="54280" name="Line 12">
              <a:extLst>
                <a:ext uri="{FF2B5EF4-FFF2-40B4-BE49-F238E27FC236}">
                  <a16:creationId xmlns:a16="http://schemas.microsoft.com/office/drawing/2014/main" id="{3BB32E7A-E6DC-4871-0857-A35C54FD5EF9}"/>
                </a:ext>
              </a:extLst>
            </p:cNvPr>
            <p:cNvSpPr>
              <a:spLocks noChangeShapeType="1"/>
            </p:cNvSpPr>
            <p:nvPr/>
          </p:nvSpPr>
          <p:spPr bwMode="auto">
            <a:xfrm>
              <a:off x="2218" y="1984"/>
              <a:ext cx="498" cy="2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1" name="Line 14">
              <a:extLst>
                <a:ext uri="{FF2B5EF4-FFF2-40B4-BE49-F238E27FC236}">
                  <a16:creationId xmlns:a16="http://schemas.microsoft.com/office/drawing/2014/main" id="{451F8002-80EC-1F3D-DC35-6CC0AB553839}"/>
                </a:ext>
              </a:extLst>
            </p:cNvPr>
            <p:cNvSpPr>
              <a:spLocks noChangeShapeType="1"/>
            </p:cNvSpPr>
            <p:nvPr/>
          </p:nvSpPr>
          <p:spPr bwMode="auto">
            <a:xfrm flipH="1">
              <a:off x="2900" y="1969"/>
              <a:ext cx="131" cy="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2" name="Line 15">
              <a:extLst>
                <a:ext uri="{FF2B5EF4-FFF2-40B4-BE49-F238E27FC236}">
                  <a16:creationId xmlns:a16="http://schemas.microsoft.com/office/drawing/2014/main" id="{5921EF2C-E2BB-DFBA-E14C-242FF76D7388}"/>
                </a:ext>
              </a:extLst>
            </p:cNvPr>
            <p:cNvSpPr>
              <a:spLocks noChangeShapeType="1"/>
            </p:cNvSpPr>
            <p:nvPr/>
          </p:nvSpPr>
          <p:spPr bwMode="auto">
            <a:xfrm flipH="1">
              <a:off x="3071" y="1975"/>
              <a:ext cx="620" cy="2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3" name="Line 16">
              <a:extLst>
                <a:ext uri="{FF2B5EF4-FFF2-40B4-BE49-F238E27FC236}">
                  <a16:creationId xmlns:a16="http://schemas.microsoft.com/office/drawing/2014/main" id="{11906A07-FDE1-32AA-C716-2720CB947EE6}"/>
                </a:ext>
              </a:extLst>
            </p:cNvPr>
            <p:cNvSpPr>
              <a:spLocks noChangeShapeType="1"/>
            </p:cNvSpPr>
            <p:nvPr/>
          </p:nvSpPr>
          <p:spPr bwMode="auto">
            <a:xfrm>
              <a:off x="2280" y="2319"/>
              <a:ext cx="3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4" name="Line 17">
              <a:extLst>
                <a:ext uri="{FF2B5EF4-FFF2-40B4-BE49-F238E27FC236}">
                  <a16:creationId xmlns:a16="http://schemas.microsoft.com/office/drawing/2014/main" id="{1B455CDD-9748-2BDC-F91F-DE64B9B48A33}"/>
                </a:ext>
              </a:extLst>
            </p:cNvPr>
            <p:cNvSpPr>
              <a:spLocks noChangeShapeType="1"/>
            </p:cNvSpPr>
            <p:nvPr/>
          </p:nvSpPr>
          <p:spPr bwMode="auto">
            <a:xfrm>
              <a:off x="2280" y="2319"/>
              <a:ext cx="0" cy="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5" name="Line 18">
              <a:extLst>
                <a:ext uri="{FF2B5EF4-FFF2-40B4-BE49-F238E27FC236}">
                  <a16:creationId xmlns:a16="http://schemas.microsoft.com/office/drawing/2014/main" id="{C4F37CB2-D6EE-98C4-C01C-87DEFB293DE5}"/>
                </a:ext>
              </a:extLst>
            </p:cNvPr>
            <p:cNvSpPr>
              <a:spLocks noChangeShapeType="1"/>
            </p:cNvSpPr>
            <p:nvPr/>
          </p:nvSpPr>
          <p:spPr bwMode="auto">
            <a:xfrm>
              <a:off x="2280" y="2845"/>
              <a:ext cx="2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6" name="Line 19">
              <a:extLst>
                <a:ext uri="{FF2B5EF4-FFF2-40B4-BE49-F238E27FC236}">
                  <a16:creationId xmlns:a16="http://schemas.microsoft.com/office/drawing/2014/main" id="{9254D78C-D395-9E95-496A-F7D81E3E42EE}"/>
                </a:ext>
              </a:extLst>
            </p:cNvPr>
            <p:cNvSpPr>
              <a:spLocks noChangeShapeType="1"/>
            </p:cNvSpPr>
            <p:nvPr/>
          </p:nvSpPr>
          <p:spPr bwMode="auto">
            <a:xfrm>
              <a:off x="3210" y="2319"/>
              <a:ext cx="3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7" name="Line 20">
              <a:extLst>
                <a:ext uri="{FF2B5EF4-FFF2-40B4-BE49-F238E27FC236}">
                  <a16:creationId xmlns:a16="http://schemas.microsoft.com/office/drawing/2014/main" id="{16739004-D76D-51FD-3F29-531136D1BFA7}"/>
                </a:ext>
              </a:extLst>
            </p:cNvPr>
            <p:cNvSpPr>
              <a:spLocks noChangeShapeType="1"/>
            </p:cNvSpPr>
            <p:nvPr/>
          </p:nvSpPr>
          <p:spPr bwMode="auto">
            <a:xfrm>
              <a:off x="3550" y="2319"/>
              <a:ext cx="0" cy="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8" name="Line 21">
              <a:extLst>
                <a:ext uri="{FF2B5EF4-FFF2-40B4-BE49-F238E27FC236}">
                  <a16:creationId xmlns:a16="http://schemas.microsoft.com/office/drawing/2014/main" id="{8404C514-9461-9354-4474-EFABA86B64CA}"/>
                </a:ext>
              </a:extLst>
            </p:cNvPr>
            <p:cNvSpPr>
              <a:spLocks noChangeShapeType="1"/>
            </p:cNvSpPr>
            <p:nvPr/>
          </p:nvSpPr>
          <p:spPr bwMode="auto">
            <a:xfrm flipH="1">
              <a:off x="3243" y="2843"/>
              <a:ext cx="30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9" name="Rectangle 22">
              <a:extLst>
                <a:ext uri="{FF2B5EF4-FFF2-40B4-BE49-F238E27FC236}">
                  <a16:creationId xmlns:a16="http://schemas.microsoft.com/office/drawing/2014/main" id="{D0736940-4255-9173-9FF3-715B37C58AA5}"/>
                </a:ext>
              </a:extLst>
            </p:cNvPr>
            <p:cNvSpPr>
              <a:spLocks noChangeArrowheads="1"/>
            </p:cNvSpPr>
            <p:nvPr/>
          </p:nvSpPr>
          <p:spPr bwMode="auto">
            <a:xfrm>
              <a:off x="2065" y="2458"/>
              <a:ext cx="2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2000">
                  <a:solidFill>
                    <a:schemeClr val="tx1"/>
                  </a:solidFill>
                  <a:ea typeface="楷体_GB2312" pitchFamily="49" charset="-122"/>
                </a:rPr>
                <a:t>M</a:t>
              </a:r>
            </a:p>
          </p:txBody>
        </p:sp>
        <p:sp>
          <p:nvSpPr>
            <p:cNvPr id="54290" name="Rectangle 23">
              <a:extLst>
                <a:ext uri="{FF2B5EF4-FFF2-40B4-BE49-F238E27FC236}">
                  <a16:creationId xmlns:a16="http://schemas.microsoft.com/office/drawing/2014/main" id="{53D459BE-2005-A30B-EAFB-660228ADE4D1}"/>
                </a:ext>
              </a:extLst>
            </p:cNvPr>
            <p:cNvSpPr>
              <a:spLocks noChangeArrowheads="1"/>
            </p:cNvSpPr>
            <p:nvPr/>
          </p:nvSpPr>
          <p:spPr bwMode="auto">
            <a:xfrm>
              <a:off x="3506" y="2458"/>
              <a:ext cx="2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2000">
                  <a:solidFill>
                    <a:schemeClr val="tx1"/>
                  </a:solidFill>
                  <a:ea typeface="楷体_GB2312" pitchFamily="49" charset="-122"/>
                </a:rPr>
                <a:t>N</a:t>
              </a:r>
            </a:p>
          </p:txBody>
        </p:sp>
        <p:sp>
          <p:nvSpPr>
            <p:cNvPr id="54291" name="Oval 30">
              <a:extLst>
                <a:ext uri="{FF2B5EF4-FFF2-40B4-BE49-F238E27FC236}">
                  <a16:creationId xmlns:a16="http://schemas.microsoft.com/office/drawing/2014/main" id="{E30E9FC3-9B75-BFA9-5C0E-8576B422A967}"/>
                </a:ext>
              </a:extLst>
            </p:cNvPr>
            <p:cNvSpPr>
              <a:spLocks noChangeArrowheads="1"/>
            </p:cNvSpPr>
            <p:nvPr/>
          </p:nvSpPr>
          <p:spPr bwMode="auto">
            <a:xfrm>
              <a:off x="2652" y="1702"/>
              <a:ext cx="752" cy="278"/>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2000">
                  <a:solidFill>
                    <a:schemeClr val="tx1"/>
                  </a:solidFill>
                  <a:ea typeface="楷体_GB2312" pitchFamily="49" charset="-122"/>
                </a:rPr>
                <a:t>零件名</a:t>
              </a:r>
            </a:p>
          </p:txBody>
        </p:sp>
        <p:sp>
          <p:nvSpPr>
            <p:cNvPr id="54292" name="Oval 31">
              <a:extLst>
                <a:ext uri="{FF2B5EF4-FFF2-40B4-BE49-F238E27FC236}">
                  <a16:creationId xmlns:a16="http://schemas.microsoft.com/office/drawing/2014/main" id="{4A1600E4-8628-6A70-5BAC-6583AAAF559D}"/>
                </a:ext>
              </a:extLst>
            </p:cNvPr>
            <p:cNvSpPr>
              <a:spLocks noChangeArrowheads="1"/>
            </p:cNvSpPr>
            <p:nvPr/>
          </p:nvSpPr>
          <p:spPr bwMode="auto">
            <a:xfrm>
              <a:off x="3502" y="3010"/>
              <a:ext cx="520" cy="278"/>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2000">
                  <a:solidFill>
                    <a:schemeClr val="tx1"/>
                  </a:solidFill>
                  <a:ea typeface="楷体_GB2312" pitchFamily="49" charset="-122"/>
                </a:rPr>
                <a:t>数量</a:t>
              </a:r>
            </a:p>
          </p:txBody>
        </p:sp>
        <p:sp>
          <p:nvSpPr>
            <p:cNvPr id="54293" name="Line 32">
              <a:extLst>
                <a:ext uri="{FF2B5EF4-FFF2-40B4-BE49-F238E27FC236}">
                  <a16:creationId xmlns:a16="http://schemas.microsoft.com/office/drawing/2014/main" id="{9FB2C4E7-42A1-F702-E96A-A92BBD1FBAA6}"/>
                </a:ext>
              </a:extLst>
            </p:cNvPr>
            <p:cNvSpPr>
              <a:spLocks noChangeShapeType="1"/>
            </p:cNvSpPr>
            <p:nvPr/>
          </p:nvSpPr>
          <p:spPr bwMode="auto">
            <a:xfrm flipH="1" flipV="1">
              <a:off x="3112" y="2915"/>
              <a:ext cx="417" cy="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294" name="Rectangle 35">
            <a:extLst>
              <a:ext uri="{FF2B5EF4-FFF2-40B4-BE49-F238E27FC236}">
                <a16:creationId xmlns:a16="http://schemas.microsoft.com/office/drawing/2014/main" id="{5D6440B8-8491-DB69-871B-B446002A3C14}"/>
              </a:ext>
            </a:extLst>
          </p:cNvPr>
          <p:cNvSpPr>
            <a:spLocks noChangeArrowheads="1"/>
          </p:cNvSpPr>
          <p:nvPr/>
        </p:nvSpPr>
        <p:spPr bwMode="auto">
          <a:xfrm>
            <a:off x="684213" y="5589588"/>
            <a:ext cx="75977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solidFill>
                  <a:srgbClr val="003366"/>
                </a:solidFill>
              </a:rPr>
              <a:t>     组成</a:t>
            </a:r>
            <a:r>
              <a:rPr lang="en-US" altLang="zh-CN" sz="2600">
                <a:solidFill>
                  <a:srgbClr val="003366"/>
                </a:solidFill>
              </a:rPr>
              <a:t>(</a:t>
            </a:r>
            <a:r>
              <a:rPr lang="zh-CN" altLang="en-US" sz="2600" u="sng">
                <a:solidFill>
                  <a:srgbClr val="003366"/>
                </a:solidFill>
              </a:rPr>
              <a:t>零件号</a:t>
            </a:r>
            <a:r>
              <a:rPr lang="en-US" altLang="zh-CN" sz="2600">
                <a:solidFill>
                  <a:srgbClr val="003366"/>
                </a:solidFill>
              </a:rPr>
              <a:t>, </a:t>
            </a:r>
            <a:r>
              <a:rPr lang="zh-CN" altLang="en-US" sz="2600" u="sng">
                <a:solidFill>
                  <a:srgbClr val="003366"/>
                </a:solidFill>
              </a:rPr>
              <a:t>子零件号</a:t>
            </a:r>
            <a:r>
              <a:rPr lang="en-US" altLang="zh-CN" sz="2600">
                <a:solidFill>
                  <a:srgbClr val="003366"/>
                </a:solidFill>
              </a:rPr>
              <a:t>, 数量)</a:t>
            </a:r>
          </a:p>
        </p:txBody>
      </p:sp>
      <p:sp>
        <p:nvSpPr>
          <p:cNvPr id="54295" name="灯片编号占位符 35">
            <a:extLst>
              <a:ext uri="{FF2B5EF4-FFF2-40B4-BE49-F238E27FC236}">
                <a16:creationId xmlns:a16="http://schemas.microsoft.com/office/drawing/2014/main" id="{0485F9B9-6520-6B46-9C64-AF50690E186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C670F483-028D-4778-A0CF-F836CFDB7BCE}" type="slidenum">
              <a:rPr lang="zh-CN" altLang="en-US" sz="1000">
                <a:latin typeface="Tahoma" panose="020B0604030504040204" pitchFamily="34" charset="0"/>
              </a:rPr>
              <a:pPr eaLnBrk="1" hangingPunct="1"/>
              <a:t>156</a:t>
            </a:fld>
            <a:endParaRPr lang="zh-CN" altLang="en-US" sz="1000">
              <a:latin typeface="Tahoma" panose="020B060403050404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3">
            <a:extLst>
              <a:ext uri="{FF2B5EF4-FFF2-40B4-BE49-F238E27FC236}">
                <a16:creationId xmlns:a16="http://schemas.microsoft.com/office/drawing/2014/main" id="{684C458C-C22A-8E63-57CF-3A93B5874CA8}"/>
              </a:ext>
            </a:extLst>
          </p:cNvPr>
          <p:cNvSpPr>
            <a:spLocks noGrp="1" noChangeArrowheads="1"/>
          </p:cNvSpPr>
          <p:nvPr>
            <p:ph idx="1"/>
          </p:nvPr>
        </p:nvSpPr>
        <p:spPr>
          <a:xfrm>
            <a:off x="128588" y="34925"/>
            <a:ext cx="8712200" cy="6069013"/>
          </a:xfrm>
        </p:spPr>
        <p:txBody>
          <a:bodyPr/>
          <a:lstStyle/>
          <a:p>
            <a:pPr eaLnBrk="1" hangingPunct="1">
              <a:buFont typeface="Wingdings" panose="05000000000000000000" pitchFamily="2" charset="2"/>
              <a:buNone/>
            </a:pPr>
            <a:r>
              <a:rPr lang="en-US" altLang="zh-CN" sz="2800">
                <a:solidFill>
                  <a:srgbClr val="003366"/>
                </a:solidFill>
              </a:rPr>
              <a:t>【</a:t>
            </a:r>
            <a:r>
              <a:rPr lang="zh-CN" altLang="en-US" sz="2800"/>
              <a:t>例</a:t>
            </a:r>
            <a:r>
              <a:rPr lang="en-US" altLang="zh-CN" sz="2800">
                <a:solidFill>
                  <a:srgbClr val="003366"/>
                </a:solidFill>
              </a:rPr>
              <a:t>】</a:t>
            </a:r>
            <a:r>
              <a:rPr lang="zh-CN" altLang="en-US" sz="2800"/>
              <a:t>三元联系的转换例子。</a:t>
            </a:r>
          </a:p>
          <a:p>
            <a:pPr eaLnBrk="1" hangingPunct="1">
              <a:buFont typeface="Wingdings" panose="05000000000000000000" pitchFamily="2" charset="2"/>
              <a:buNone/>
            </a:pPr>
            <a:r>
              <a:rPr lang="en-US" altLang="zh-CN" sz="2800"/>
              <a:t>         </a:t>
            </a:r>
            <a:r>
              <a:rPr lang="zh-CN" altLang="en-US" sz="2800"/>
              <a:t>项目</a:t>
            </a:r>
            <a:r>
              <a:rPr lang="en-US" altLang="zh-CN" sz="2800"/>
              <a:t>—</a:t>
            </a:r>
            <a:r>
              <a:rPr lang="zh-CN" altLang="en-US" sz="2800"/>
              <a:t>零件</a:t>
            </a:r>
            <a:r>
              <a:rPr lang="en-US" altLang="zh-CN" sz="2800"/>
              <a:t>—</a:t>
            </a:r>
            <a:r>
              <a:rPr lang="zh-CN" altLang="en-US" sz="2800"/>
              <a:t>供应商之间的</a:t>
            </a:r>
            <a:r>
              <a:rPr lang="en-US" altLang="zh-CN" sz="2800">
                <a:solidFill>
                  <a:srgbClr val="A50021"/>
                </a:solidFill>
              </a:rPr>
              <a:t>M:N:P</a:t>
            </a:r>
            <a:r>
              <a:rPr lang="zh-CN" altLang="en-US" sz="2800">
                <a:solidFill>
                  <a:srgbClr val="A50021"/>
                </a:solidFill>
              </a:rPr>
              <a:t>联系</a:t>
            </a:r>
            <a:r>
              <a:rPr lang="zh-CN" altLang="en-US" sz="2800"/>
              <a:t>。</a:t>
            </a: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r>
              <a:rPr lang="zh-CN" altLang="en-US" sz="2200">
                <a:solidFill>
                  <a:srgbClr val="003366"/>
                </a:solidFill>
              </a:rPr>
              <a:t>         </a:t>
            </a:r>
          </a:p>
          <a:p>
            <a:pPr eaLnBrk="1" hangingPunct="1">
              <a:buFont typeface="Wingdings" panose="05000000000000000000" pitchFamily="2" charset="2"/>
              <a:buNone/>
            </a:pPr>
            <a:r>
              <a:rPr lang="zh-CN" altLang="en-US" sz="2200">
                <a:solidFill>
                  <a:srgbClr val="003366"/>
                </a:solidFill>
              </a:rPr>
              <a:t>         </a:t>
            </a:r>
            <a:endParaRPr lang="en-US" altLang="zh-CN" sz="2200">
              <a:solidFill>
                <a:srgbClr val="003366"/>
              </a:solidFill>
            </a:endParaRPr>
          </a:p>
          <a:p>
            <a:pPr eaLnBrk="1" hangingPunct="1">
              <a:buFont typeface="Wingdings" panose="05000000000000000000" pitchFamily="2" charset="2"/>
              <a:buNone/>
            </a:pPr>
            <a:endParaRPr lang="en-US" altLang="zh-CN" sz="2200">
              <a:solidFill>
                <a:srgbClr val="003366"/>
              </a:solidFill>
            </a:endParaRPr>
          </a:p>
          <a:p>
            <a:pPr eaLnBrk="1" hangingPunct="1">
              <a:buFont typeface="Wingdings" panose="05000000000000000000" pitchFamily="2" charset="2"/>
              <a:buNone/>
            </a:pPr>
            <a:r>
              <a:rPr lang="en-US" altLang="zh-CN" sz="2200">
                <a:solidFill>
                  <a:srgbClr val="003366"/>
                </a:solidFill>
              </a:rPr>
              <a:t>         </a:t>
            </a:r>
            <a:r>
              <a:rPr lang="zh-CN" altLang="en-US" sz="2200">
                <a:solidFill>
                  <a:srgbClr val="000000"/>
                </a:solidFill>
              </a:rPr>
              <a:t>项目</a:t>
            </a:r>
            <a:r>
              <a:rPr lang="en-US" altLang="zh-CN" sz="2200">
                <a:solidFill>
                  <a:srgbClr val="000000"/>
                </a:solidFill>
              </a:rPr>
              <a:t>(</a:t>
            </a:r>
            <a:r>
              <a:rPr lang="zh-CN" altLang="en-US" sz="2200" u="sng">
                <a:solidFill>
                  <a:srgbClr val="000000"/>
                </a:solidFill>
              </a:rPr>
              <a:t>项目编号</a:t>
            </a:r>
            <a:r>
              <a:rPr lang="en-US" altLang="zh-CN" sz="2200">
                <a:solidFill>
                  <a:srgbClr val="000000"/>
                </a:solidFill>
              </a:rPr>
              <a:t>, </a:t>
            </a:r>
            <a:r>
              <a:rPr lang="zh-CN" altLang="en-US" sz="2200">
                <a:solidFill>
                  <a:srgbClr val="000000"/>
                </a:solidFill>
              </a:rPr>
              <a:t>项目名称</a:t>
            </a:r>
            <a:r>
              <a:rPr lang="en-US" altLang="zh-CN" sz="2200">
                <a:solidFill>
                  <a:srgbClr val="000000"/>
                </a:solidFill>
              </a:rPr>
              <a:t>, </a:t>
            </a:r>
            <a:r>
              <a:rPr lang="zh-CN" altLang="en-US" sz="2200">
                <a:solidFill>
                  <a:srgbClr val="000000"/>
                </a:solidFill>
              </a:rPr>
              <a:t>开工日期</a:t>
            </a:r>
            <a:r>
              <a:rPr lang="en-US" altLang="zh-CN" sz="2200">
                <a:solidFill>
                  <a:srgbClr val="000000"/>
                </a:solidFill>
              </a:rPr>
              <a:t>)</a:t>
            </a:r>
          </a:p>
          <a:p>
            <a:pPr eaLnBrk="1" hangingPunct="1">
              <a:buFont typeface="Wingdings" panose="05000000000000000000" pitchFamily="2" charset="2"/>
              <a:buNone/>
            </a:pPr>
            <a:r>
              <a:rPr lang="en-US" altLang="zh-CN" sz="2200">
                <a:solidFill>
                  <a:srgbClr val="000000"/>
                </a:solidFill>
              </a:rPr>
              <a:t>         </a:t>
            </a:r>
            <a:r>
              <a:rPr lang="zh-CN" altLang="en-US" sz="2200">
                <a:solidFill>
                  <a:srgbClr val="000000"/>
                </a:solidFill>
              </a:rPr>
              <a:t>零件</a:t>
            </a:r>
            <a:r>
              <a:rPr lang="en-US" altLang="zh-CN" sz="2200">
                <a:solidFill>
                  <a:srgbClr val="000000"/>
                </a:solidFill>
              </a:rPr>
              <a:t>(</a:t>
            </a:r>
            <a:r>
              <a:rPr lang="zh-CN" altLang="en-US" sz="2200" u="sng">
                <a:solidFill>
                  <a:srgbClr val="000000"/>
                </a:solidFill>
              </a:rPr>
              <a:t>零件号</a:t>
            </a:r>
            <a:r>
              <a:rPr lang="en-US" altLang="zh-CN" sz="2200">
                <a:solidFill>
                  <a:srgbClr val="000000"/>
                </a:solidFill>
                <a:ea typeface="黑体" panose="02010609060101010101" pitchFamily="49" charset="-122"/>
              </a:rPr>
              <a:t>, </a:t>
            </a:r>
            <a:r>
              <a:rPr lang="en-US" altLang="zh-CN" sz="2200">
                <a:solidFill>
                  <a:srgbClr val="000000"/>
                </a:solidFill>
              </a:rPr>
              <a:t>零件名</a:t>
            </a:r>
            <a:r>
              <a:rPr lang="en-US" altLang="zh-CN" sz="2200">
                <a:solidFill>
                  <a:srgbClr val="000000"/>
                </a:solidFill>
                <a:ea typeface="黑体" panose="02010609060101010101" pitchFamily="49" charset="-122"/>
              </a:rPr>
              <a:t>, </a:t>
            </a:r>
            <a:r>
              <a:rPr lang="en-US" altLang="zh-CN" sz="2200">
                <a:solidFill>
                  <a:srgbClr val="000000"/>
                </a:solidFill>
              </a:rPr>
              <a:t>规格</a:t>
            </a:r>
            <a:r>
              <a:rPr lang="en-US" altLang="zh-CN" sz="2200">
                <a:solidFill>
                  <a:srgbClr val="000000"/>
                </a:solidFill>
                <a:ea typeface="黑体" panose="02010609060101010101" pitchFamily="49" charset="-122"/>
              </a:rPr>
              <a:t>)</a:t>
            </a:r>
            <a:endParaRPr lang="en-US" altLang="zh-CN" sz="2200">
              <a:solidFill>
                <a:srgbClr val="000000"/>
              </a:solidFill>
            </a:endParaRPr>
          </a:p>
          <a:p>
            <a:pPr eaLnBrk="1" hangingPunct="1">
              <a:buFont typeface="Wingdings" panose="05000000000000000000" pitchFamily="2" charset="2"/>
              <a:buNone/>
            </a:pPr>
            <a:r>
              <a:rPr lang="en-US" altLang="zh-CN" sz="2200">
                <a:solidFill>
                  <a:srgbClr val="000000"/>
                </a:solidFill>
              </a:rPr>
              <a:t>         </a:t>
            </a:r>
            <a:r>
              <a:rPr lang="zh-CN" altLang="en-US" sz="2200">
                <a:solidFill>
                  <a:srgbClr val="000000"/>
                </a:solidFill>
              </a:rPr>
              <a:t>供应商</a:t>
            </a:r>
            <a:r>
              <a:rPr lang="en-US" altLang="zh-CN" sz="2200">
                <a:solidFill>
                  <a:srgbClr val="000000"/>
                </a:solidFill>
              </a:rPr>
              <a:t>(</a:t>
            </a:r>
            <a:r>
              <a:rPr lang="zh-CN" altLang="en-US" sz="2200" u="sng">
                <a:solidFill>
                  <a:srgbClr val="000000"/>
                </a:solidFill>
              </a:rPr>
              <a:t>供应商编号</a:t>
            </a:r>
            <a:r>
              <a:rPr lang="en-US" altLang="zh-CN" sz="2200">
                <a:solidFill>
                  <a:srgbClr val="000000"/>
                </a:solidFill>
              </a:rPr>
              <a:t>, </a:t>
            </a:r>
            <a:r>
              <a:rPr lang="zh-CN" altLang="en-US" sz="2200">
                <a:solidFill>
                  <a:srgbClr val="000000"/>
                </a:solidFill>
              </a:rPr>
              <a:t>供应商名称</a:t>
            </a:r>
            <a:r>
              <a:rPr lang="en-US" altLang="zh-CN" sz="2200">
                <a:solidFill>
                  <a:srgbClr val="000000"/>
                </a:solidFill>
              </a:rPr>
              <a:t>, </a:t>
            </a:r>
            <a:r>
              <a:rPr lang="zh-CN" altLang="en-US" sz="2200">
                <a:solidFill>
                  <a:srgbClr val="000000"/>
                </a:solidFill>
              </a:rPr>
              <a:t>供应商地址</a:t>
            </a:r>
            <a:r>
              <a:rPr lang="en-US" altLang="zh-CN" sz="2200">
                <a:solidFill>
                  <a:srgbClr val="000000"/>
                </a:solidFill>
              </a:rPr>
              <a:t>)</a:t>
            </a:r>
          </a:p>
        </p:txBody>
      </p:sp>
      <p:grpSp>
        <p:nvGrpSpPr>
          <p:cNvPr id="56322" name="Group 54">
            <a:extLst>
              <a:ext uri="{FF2B5EF4-FFF2-40B4-BE49-F238E27FC236}">
                <a16:creationId xmlns:a16="http://schemas.microsoft.com/office/drawing/2014/main" id="{C5F3A6FF-AB31-B8ED-7670-3FB244B2C04F}"/>
              </a:ext>
            </a:extLst>
          </p:cNvPr>
          <p:cNvGrpSpPr>
            <a:grpSpLocks/>
          </p:cNvGrpSpPr>
          <p:nvPr/>
        </p:nvGrpSpPr>
        <p:grpSpPr bwMode="auto">
          <a:xfrm>
            <a:off x="1111250" y="2085975"/>
            <a:ext cx="7348538" cy="2686050"/>
            <a:chOff x="700" y="1358"/>
            <a:chExt cx="4629" cy="1692"/>
          </a:xfrm>
        </p:grpSpPr>
        <p:sp>
          <p:nvSpPr>
            <p:cNvPr id="56323" name="Rectangle 7">
              <a:extLst>
                <a:ext uri="{FF2B5EF4-FFF2-40B4-BE49-F238E27FC236}">
                  <a16:creationId xmlns:a16="http://schemas.microsoft.com/office/drawing/2014/main" id="{003B4E6C-B332-13D5-3846-B8C70C42D5B2}"/>
                </a:ext>
              </a:extLst>
            </p:cNvPr>
            <p:cNvSpPr>
              <a:spLocks noChangeArrowheads="1"/>
            </p:cNvSpPr>
            <p:nvPr/>
          </p:nvSpPr>
          <p:spPr bwMode="auto">
            <a:xfrm>
              <a:off x="2474" y="1764"/>
              <a:ext cx="614" cy="174"/>
            </a:xfrm>
            <a:prstGeom prst="rect">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项  目</a:t>
              </a:r>
            </a:p>
          </p:txBody>
        </p:sp>
        <p:sp>
          <p:nvSpPr>
            <p:cNvPr id="56324" name="Oval 8">
              <a:extLst>
                <a:ext uri="{FF2B5EF4-FFF2-40B4-BE49-F238E27FC236}">
                  <a16:creationId xmlns:a16="http://schemas.microsoft.com/office/drawing/2014/main" id="{E79BD5E2-862E-F09F-A65E-AC1530ED1D54}"/>
                </a:ext>
              </a:extLst>
            </p:cNvPr>
            <p:cNvSpPr>
              <a:spLocks noChangeArrowheads="1"/>
            </p:cNvSpPr>
            <p:nvPr/>
          </p:nvSpPr>
          <p:spPr bwMode="auto">
            <a:xfrm>
              <a:off x="1237" y="1359"/>
              <a:ext cx="957"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u="sng">
                  <a:solidFill>
                    <a:schemeClr val="tx1"/>
                  </a:solidFill>
                  <a:ea typeface="楷体_GB2312" pitchFamily="49" charset="-122"/>
                </a:rPr>
                <a:t>项目编号</a:t>
              </a:r>
            </a:p>
          </p:txBody>
        </p:sp>
        <p:sp>
          <p:nvSpPr>
            <p:cNvPr id="56325" name="Oval 9">
              <a:extLst>
                <a:ext uri="{FF2B5EF4-FFF2-40B4-BE49-F238E27FC236}">
                  <a16:creationId xmlns:a16="http://schemas.microsoft.com/office/drawing/2014/main" id="{51C9D011-9DC6-7193-E27A-8AA3A558CB1D}"/>
                </a:ext>
              </a:extLst>
            </p:cNvPr>
            <p:cNvSpPr>
              <a:spLocks noChangeArrowheads="1"/>
            </p:cNvSpPr>
            <p:nvPr/>
          </p:nvSpPr>
          <p:spPr bwMode="auto">
            <a:xfrm>
              <a:off x="815" y="2805"/>
              <a:ext cx="520"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规格</a:t>
              </a:r>
            </a:p>
          </p:txBody>
        </p:sp>
        <p:sp>
          <p:nvSpPr>
            <p:cNvPr id="56326" name="AutoShape 10">
              <a:extLst>
                <a:ext uri="{FF2B5EF4-FFF2-40B4-BE49-F238E27FC236}">
                  <a16:creationId xmlns:a16="http://schemas.microsoft.com/office/drawing/2014/main" id="{719289E0-9B8C-0A0C-303C-26D4ACF71F98}"/>
                </a:ext>
              </a:extLst>
            </p:cNvPr>
            <p:cNvSpPr>
              <a:spLocks noChangeArrowheads="1"/>
            </p:cNvSpPr>
            <p:nvPr/>
          </p:nvSpPr>
          <p:spPr bwMode="auto">
            <a:xfrm>
              <a:off x="2426" y="2199"/>
              <a:ext cx="708" cy="347"/>
            </a:xfrm>
            <a:prstGeom prst="diamond">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供应</a:t>
              </a:r>
            </a:p>
          </p:txBody>
        </p:sp>
        <p:sp>
          <p:nvSpPr>
            <p:cNvPr id="56327" name="Line 11">
              <a:extLst>
                <a:ext uri="{FF2B5EF4-FFF2-40B4-BE49-F238E27FC236}">
                  <a16:creationId xmlns:a16="http://schemas.microsoft.com/office/drawing/2014/main" id="{0634B3A9-92DB-1C2F-4CF7-7D3F090CCCB9}"/>
                </a:ext>
              </a:extLst>
            </p:cNvPr>
            <p:cNvSpPr>
              <a:spLocks noChangeShapeType="1"/>
            </p:cNvSpPr>
            <p:nvPr/>
          </p:nvSpPr>
          <p:spPr bwMode="auto">
            <a:xfrm>
              <a:off x="2056" y="1578"/>
              <a:ext cx="418" cy="1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8" name="Line 12">
              <a:extLst>
                <a:ext uri="{FF2B5EF4-FFF2-40B4-BE49-F238E27FC236}">
                  <a16:creationId xmlns:a16="http://schemas.microsoft.com/office/drawing/2014/main" id="{F0F3A537-B4DD-6BE4-ABBA-BAD949FB3649}"/>
                </a:ext>
              </a:extLst>
            </p:cNvPr>
            <p:cNvSpPr>
              <a:spLocks noChangeShapeType="1"/>
            </p:cNvSpPr>
            <p:nvPr/>
          </p:nvSpPr>
          <p:spPr bwMode="auto">
            <a:xfrm flipH="1">
              <a:off x="2781" y="1615"/>
              <a:ext cx="0" cy="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9" name="Line 13">
              <a:extLst>
                <a:ext uri="{FF2B5EF4-FFF2-40B4-BE49-F238E27FC236}">
                  <a16:creationId xmlns:a16="http://schemas.microsoft.com/office/drawing/2014/main" id="{3FA0325A-EF3E-C5C0-9494-5294FEFD6867}"/>
                </a:ext>
              </a:extLst>
            </p:cNvPr>
            <p:cNvSpPr>
              <a:spLocks noChangeShapeType="1"/>
            </p:cNvSpPr>
            <p:nvPr/>
          </p:nvSpPr>
          <p:spPr bwMode="auto">
            <a:xfrm flipH="1">
              <a:off x="3088" y="1578"/>
              <a:ext cx="423" cy="1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0" name="Line 16">
              <a:extLst>
                <a:ext uri="{FF2B5EF4-FFF2-40B4-BE49-F238E27FC236}">
                  <a16:creationId xmlns:a16="http://schemas.microsoft.com/office/drawing/2014/main" id="{20BA1B67-1861-BF20-154B-399BE881B5B3}"/>
                </a:ext>
              </a:extLst>
            </p:cNvPr>
            <p:cNvSpPr>
              <a:spLocks noChangeShapeType="1"/>
            </p:cNvSpPr>
            <p:nvPr/>
          </p:nvSpPr>
          <p:spPr bwMode="auto">
            <a:xfrm flipV="1">
              <a:off x="2200" y="2371"/>
              <a:ext cx="226"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1" name="Rectangle 20">
              <a:extLst>
                <a:ext uri="{FF2B5EF4-FFF2-40B4-BE49-F238E27FC236}">
                  <a16:creationId xmlns:a16="http://schemas.microsoft.com/office/drawing/2014/main" id="{2BD5ECF5-4248-DB16-8A22-5EEB40980531}"/>
                </a:ext>
              </a:extLst>
            </p:cNvPr>
            <p:cNvSpPr>
              <a:spLocks noChangeArrowheads="1"/>
            </p:cNvSpPr>
            <p:nvPr/>
          </p:nvSpPr>
          <p:spPr bwMode="auto">
            <a:xfrm>
              <a:off x="2562" y="1977"/>
              <a:ext cx="25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1800">
                  <a:solidFill>
                    <a:schemeClr val="tx1"/>
                  </a:solidFill>
                  <a:ea typeface="楷体_GB2312" pitchFamily="49" charset="-122"/>
                </a:rPr>
                <a:t>M</a:t>
              </a:r>
            </a:p>
          </p:txBody>
        </p:sp>
        <p:sp>
          <p:nvSpPr>
            <p:cNvPr id="56332" name="Rectangle 21">
              <a:extLst>
                <a:ext uri="{FF2B5EF4-FFF2-40B4-BE49-F238E27FC236}">
                  <a16:creationId xmlns:a16="http://schemas.microsoft.com/office/drawing/2014/main" id="{F68C2FBB-E4E9-41DD-14FE-E5E21D52925B}"/>
                </a:ext>
              </a:extLst>
            </p:cNvPr>
            <p:cNvSpPr>
              <a:spLocks noChangeArrowheads="1"/>
            </p:cNvSpPr>
            <p:nvPr/>
          </p:nvSpPr>
          <p:spPr bwMode="auto">
            <a:xfrm>
              <a:off x="2109" y="2295"/>
              <a:ext cx="25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1800">
                  <a:solidFill>
                    <a:schemeClr val="tx1"/>
                  </a:solidFill>
                  <a:ea typeface="楷体_GB2312" pitchFamily="49" charset="-122"/>
                </a:rPr>
                <a:t>N</a:t>
              </a:r>
            </a:p>
          </p:txBody>
        </p:sp>
        <p:sp>
          <p:nvSpPr>
            <p:cNvPr id="56333" name="Oval 22">
              <a:extLst>
                <a:ext uri="{FF2B5EF4-FFF2-40B4-BE49-F238E27FC236}">
                  <a16:creationId xmlns:a16="http://schemas.microsoft.com/office/drawing/2014/main" id="{25A32112-9D04-B136-1501-1BDFDB1F88DD}"/>
                </a:ext>
              </a:extLst>
            </p:cNvPr>
            <p:cNvSpPr>
              <a:spLocks noChangeArrowheads="1"/>
            </p:cNvSpPr>
            <p:nvPr/>
          </p:nvSpPr>
          <p:spPr bwMode="auto">
            <a:xfrm>
              <a:off x="700" y="2483"/>
              <a:ext cx="752"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零件名</a:t>
              </a:r>
            </a:p>
          </p:txBody>
        </p:sp>
        <p:sp>
          <p:nvSpPr>
            <p:cNvPr id="56334" name="Oval 23">
              <a:extLst>
                <a:ext uri="{FF2B5EF4-FFF2-40B4-BE49-F238E27FC236}">
                  <a16:creationId xmlns:a16="http://schemas.microsoft.com/office/drawing/2014/main" id="{85F142E3-050D-B970-00A8-A203FC18DE8C}"/>
                </a:ext>
              </a:extLst>
            </p:cNvPr>
            <p:cNvSpPr>
              <a:spLocks noChangeArrowheads="1"/>
            </p:cNvSpPr>
            <p:nvPr/>
          </p:nvSpPr>
          <p:spPr bwMode="auto">
            <a:xfrm>
              <a:off x="2562" y="2742"/>
              <a:ext cx="520"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数量</a:t>
              </a:r>
            </a:p>
          </p:txBody>
        </p:sp>
        <p:sp>
          <p:nvSpPr>
            <p:cNvPr id="56335" name="Line 24">
              <a:extLst>
                <a:ext uri="{FF2B5EF4-FFF2-40B4-BE49-F238E27FC236}">
                  <a16:creationId xmlns:a16="http://schemas.microsoft.com/office/drawing/2014/main" id="{DA13C87C-5F14-8D99-89A9-E8DD042EC729}"/>
                </a:ext>
              </a:extLst>
            </p:cNvPr>
            <p:cNvSpPr>
              <a:spLocks noChangeShapeType="1"/>
            </p:cNvSpPr>
            <p:nvPr/>
          </p:nvSpPr>
          <p:spPr bwMode="auto">
            <a:xfrm flipH="1" flipV="1">
              <a:off x="2780" y="2563"/>
              <a:ext cx="45" cy="1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6" name="Oval 35">
              <a:extLst>
                <a:ext uri="{FF2B5EF4-FFF2-40B4-BE49-F238E27FC236}">
                  <a16:creationId xmlns:a16="http://schemas.microsoft.com/office/drawing/2014/main" id="{D913376E-9730-48DC-AF91-EF06F7451C1A}"/>
                </a:ext>
              </a:extLst>
            </p:cNvPr>
            <p:cNvSpPr>
              <a:spLocks noChangeArrowheads="1"/>
            </p:cNvSpPr>
            <p:nvPr/>
          </p:nvSpPr>
          <p:spPr bwMode="auto">
            <a:xfrm>
              <a:off x="2302" y="1358"/>
              <a:ext cx="957"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项目名称</a:t>
              </a:r>
            </a:p>
          </p:txBody>
        </p:sp>
        <p:sp>
          <p:nvSpPr>
            <p:cNvPr id="56337" name="Oval 36">
              <a:extLst>
                <a:ext uri="{FF2B5EF4-FFF2-40B4-BE49-F238E27FC236}">
                  <a16:creationId xmlns:a16="http://schemas.microsoft.com/office/drawing/2014/main" id="{D662DED6-EB0E-ABDB-F1C3-16CA6C933FE7}"/>
                </a:ext>
              </a:extLst>
            </p:cNvPr>
            <p:cNvSpPr>
              <a:spLocks noChangeArrowheads="1"/>
            </p:cNvSpPr>
            <p:nvPr/>
          </p:nvSpPr>
          <p:spPr bwMode="auto">
            <a:xfrm>
              <a:off x="3359" y="1358"/>
              <a:ext cx="957"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开工日期</a:t>
              </a:r>
            </a:p>
          </p:txBody>
        </p:sp>
        <p:sp>
          <p:nvSpPr>
            <p:cNvPr id="56338" name="Rectangle 37">
              <a:extLst>
                <a:ext uri="{FF2B5EF4-FFF2-40B4-BE49-F238E27FC236}">
                  <a16:creationId xmlns:a16="http://schemas.microsoft.com/office/drawing/2014/main" id="{761A2AA4-20B9-CA9B-29DE-4BEBD63A2070}"/>
                </a:ext>
              </a:extLst>
            </p:cNvPr>
            <p:cNvSpPr>
              <a:spLocks noChangeArrowheads="1"/>
            </p:cNvSpPr>
            <p:nvPr/>
          </p:nvSpPr>
          <p:spPr bwMode="auto">
            <a:xfrm>
              <a:off x="1589" y="2519"/>
              <a:ext cx="614" cy="174"/>
            </a:xfrm>
            <a:prstGeom prst="rect">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零  件</a:t>
              </a:r>
            </a:p>
          </p:txBody>
        </p:sp>
        <p:sp>
          <p:nvSpPr>
            <p:cNvPr id="56339" name="Oval 38">
              <a:extLst>
                <a:ext uri="{FF2B5EF4-FFF2-40B4-BE49-F238E27FC236}">
                  <a16:creationId xmlns:a16="http://schemas.microsoft.com/office/drawing/2014/main" id="{9FB1B701-752A-EC7D-BD1C-006EA940F6CD}"/>
                </a:ext>
              </a:extLst>
            </p:cNvPr>
            <p:cNvSpPr>
              <a:spLocks noChangeArrowheads="1"/>
            </p:cNvSpPr>
            <p:nvPr/>
          </p:nvSpPr>
          <p:spPr bwMode="auto">
            <a:xfrm>
              <a:off x="700" y="2158"/>
              <a:ext cx="752"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u="sng">
                  <a:solidFill>
                    <a:schemeClr val="tx1"/>
                  </a:solidFill>
                  <a:ea typeface="楷体_GB2312" pitchFamily="49" charset="-122"/>
                </a:rPr>
                <a:t>零件号</a:t>
              </a:r>
            </a:p>
          </p:txBody>
        </p:sp>
        <p:sp>
          <p:nvSpPr>
            <p:cNvPr id="56340" name="Rectangle 39">
              <a:extLst>
                <a:ext uri="{FF2B5EF4-FFF2-40B4-BE49-F238E27FC236}">
                  <a16:creationId xmlns:a16="http://schemas.microsoft.com/office/drawing/2014/main" id="{337B7393-233C-30C0-A493-2CDCEBFD51B8}"/>
                </a:ext>
              </a:extLst>
            </p:cNvPr>
            <p:cNvSpPr>
              <a:spLocks noChangeArrowheads="1"/>
            </p:cNvSpPr>
            <p:nvPr/>
          </p:nvSpPr>
          <p:spPr bwMode="auto">
            <a:xfrm>
              <a:off x="3360" y="2519"/>
              <a:ext cx="614" cy="174"/>
            </a:xfrm>
            <a:prstGeom prst="rect">
              <a:avLst/>
            </a:prstGeom>
            <a:solidFill>
              <a:srgbClr val="FFFFFF"/>
            </a:solidFill>
            <a:ln w="9525">
              <a:solidFill>
                <a:srgbClr val="000000"/>
              </a:solidFill>
              <a:miter lim="800000"/>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供应商</a:t>
              </a:r>
            </a:p>
          </p:txBody>
        </p:sp>
        <p:sp>
          <p:nvSpPr>
            <p:cNvPr id="56341" name="Oval 40">
              <a:extLst>
                <a:ext uri="{FF2B5EF4-FFF2-40B4-BE49-F238E27FC236}">
                  <a16:creationId xmlns:a16="http://schemas.microsoft.com/office/drawing/2014/main" id="{CC1E664C-D61F-1787-9B21-D7831B35D9E2}"/>
                </a:ext>
              </a:extLst>
            </p:cNvPr>
            <p:cNvSpPr>
              <a:spLocks noChangeArrowheads="1"/>
            </p:cNvSpPr>
            <p:nvPr/>
          </p:nvSpPr>
          <p:spPr bwMode="auto">
            <a:xfrm>
              <a:off x="4120" y="2158"/>
              <a:ext cx="1207"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u="sng">
                  <a:solidFill>
                    <a:schemeClr val="tx1"/>
                  </a:solidFill>
                  <a:ea typeface="楷体_GB2312" pitchFamily="49" charset="-122"/>
                </a:rPr>
                <a:t>供应商编号</a:t>
              </a:r>
            </a:p>
          </p:txBody>
        </p:sp>
        <p:sp>
          <p:nvSpPr>
            <p:cNvPr id="56342" name="Oval 41">
              <a:extLst>
                <a:ext uri="{FF2B5EF4-FFF2-40B4-BE49-F238E27FC236}">
                  <a16:creationId xmlns:a16="http://schemas.microsoft.com/office/drawing/2014/main" id="{95600406-1E24-FCD4-9D2E-4753D242A522}"/>
                </a:ext>
              </a:extLst>
            </p:cNvPr>
            <p:cNvSpPr>
              <a:spLocks noChangeArrowheads="1"/>
            </p:cNvSpPr>
            <p:nvPr/>
          </p:nvSpPr>
          <p:spPr bwMode="auto">
            <a:xfrm>
              <a:off x="4122" y="2482"/>
              <a:ext cx="1207"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供应商名称</a:t>
              </a:r>
            </a:p>
          </p:txBody>
        </p:sp>
        <p:sp>
          <p:nvSpPr>
            <p:cNvPr id="56343" name="Oval 42">
              <a:extLst>
                <a:ext uri="{FF2B5EF4-FFF2-40B4-BE49-F238E27FC236}">
                  <a16:creationId xmlns:a16="http://schemas.microsoft.com/office/drawing/2014/main" id="{43236B59-59C5-9D08-6065-FC5BDADDA1AD}"/>
                </a:ext>
              </a:extLst>
            </p:cNvPr>
            <p:cNvSpPr>
              <a:spLocks noChangeArrowheads="1"/>
            </p:cNvSpPr>
            <p:nvPr/>
          </p:nvSpPr>
          <p:spPr bwMode="auto">
            <a:xfrm>
              <a:off x="4120" y="2804"/>
              <a:ext cx="1207" cy="245"/>
            </a:xfrm>
            <a:prstGeom prst="ellipse">
              <a:avLst/>
            </a:prstGeom>
            <a:solidFill>
              <a:srgbClr val="FFFFFF"/>
            </a:solidFill>
            <a:ln w="9525">
              <a:solidFill>
                <a:srgbClr val="000000"/>
              </a:solidFill>
              <a:round/>
              <a:headEnd/>
              <a:tailEnd/>
            </a:ln>
          </p:spPr>
          <p:txBody>
            <a:bodyPr lIns="36000" tIns="0" rIns="36000" bIns="0" anchor="ctr" anchorCtr="1">
              <a:spAutoFit/>
            </a:bodyPr>
            <a:lstStyle/>
            <a:p>
              <a:pPr algn="ctr" eaLnBrk="0" hangingPunct="0">
                <a:lnSpc>
                  <a:spcPct val="80000"/>
                </a:lnSpc>
                <a:spcBef>
                  <a:spcPct val="20000"/>
                </a:spcBef>
              </a:pPr>
              <a:r>
                <a:rPr lang="zh-CN" altLang="en-US" sz="1800">
                  <a:solidFill>
                    <a:schemeClr val="tx1"/>
                  </a:solidFill>
                  <a:ea typeface="楷体_GB2312" pitchFamily="49" charset="-122"/>
                </a:rPr>
                <a:t>供应商地址</a:t>
              </a:r>
            </a:p>
          </p:txBody>
        </p:sp>
        <p:sp>
          <p:nvSpPr>
            <p:cNvPr id="56344" name="Line 43">
              <a:extLst>
                <a:ext uri="{FF2B5EF4-FFF2-40B4-BE49-F238E27FC236}">
                  <a16:creationId xmlns:a16="http://schemas.microsoft.com/office/drawing/2014/main" id="{0E3E40CC-9257-31C1-3F53-C836E0E87A3D}"/>
                </a:ext>
              </a:extLst>
            </p:cNvPr>
            <p:cNvSpPr>
              <a:spLocks noChangeShapeType="1"/>
            </p:cNvSpPr>
            <p:nvPr/>
          </p:nvSpPr>
          <p:spPr bwMode="auto">
            <a:xfrm flipH="1">
              <a:off x="2780" y="1951"/>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5" name="Line 44">
              <a:extLst>
                <a:ext uri="{FF2B5EF4-FFF2-40B4-BE49-F238E27FC236}">
                  <a16:creationId xmlns:a16="http://schemas.microsoft.com/office/drawing/2014/main" id="{579F4160-4BBC-3686-C273-6769C92F19C1}"/>
                </a:ext>
              </a:extLst>
            </p:cNvPr>
            <p:cNvSpPr>
              <a:spLocks noChangeShapeType="1"/>
            </p:cNvSpPr>
            <p:nvPr/>
          </p:nvSpPr>
          <p:spPr bwMode="auto">
            <a:xfrm flipH="1" flipV="1">
              <a:off x="3134" y="2371"/>
              <a:ext cx="226"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6" name="Line 45">
              <a:extLst>
                <a:ext uri="{FF2B5EF4-FFF2-40B4-BE49-F238E27FC236}">
                  <a16:creationId xmlns:a16="http://schemas.microsoft.com/office/drawing/2014/main" id="{1AB4480E-104E-13BA-DD99-6069A24B17CA}"/>
                </a:ext>
              </a:extLst>
            </p:cNvPr>
            <p:cNvSpPr>
              <a:spLocks noChangeShapeType="1"/>
            </p:cNvSpPr>
            <p:nvPr/>
          </p:nvSpPr>
          <p:spPr bwMode="auto">
            <a:xfrm rot="5400000" flipH="1">
              <a:off x="1518" y="2534"/>
              <a:ext cx="0" cy="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7" name="Line 47">
              <a:extLst>
                <a:ext uri="{FF2B5EF4-FFF2-40B4-BE49-F238E27FC236}">
                  <a16:creationId xmlns:a16="http://schemas.microsoft.com/office/drawing/2014/main" id="{2DD4BF53-D163-F74E-0080-C808AA8B0368}"/>
                </a:ext>
              </a:extLst>
            </p:cNvPr>
            <p:cNvSpPr>
              <a:spLocks noChangeShapeType="1"/>
            </p:cNvSpPr>
            <p:nvPr/>
          </p:nvSpPr>
          <p:spPr bwMode="auto">
            <a:xfrm rot="5400000" flipH="1">
              <a:off x="1407" y="2326"/>
              <a:ext cx="139" cy="2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8" name="Line 48">
              <a:extLst>
                <a:ext uri="{FF2B5EF4-FFF2-40B4-BE49-F238E27FC236}">
                  <a16:creationId xmlns:a16="http://schemas.microsoft.com/office/drawing/2014/main" id="{F1D1EDE7-E990-A702-B283-CFDD353557A0}"/>
                </a:ext>
              </a:extLst>
            </p:cNvPr>
            <p:cNvSpPr>
              <a:spLocks noChangeShapeType="1"/>
            </p:cNvSpPr>
            <p:nvPr/>
          </p:nvSpPr>
          <p:spPr bwMode="auto">
            <a:xfrm rot="-5400000" flipH="1" flipV="1">
              <a:off x="1358" y="2673"/>
              <a:ext cx="201" cy="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9" name="Line 49">
              <a:extLst>
                <a:ext uri="{FF2B5EF4-FFF2-40B4-BE49-F238E27FC236}">
                  <a16:creationId xmlns:a16="http://schemas.microsoft.com/office/drawing/2014/main" id="{3B742DE3-E9ED-7E9F-4B75-40D469615806}"/>
                </a:ext>
              </a:extLst>
            </p:cNvPr>
            <p:cNvSpPr>
              <a:spLocks noChangeShapeType="1"/>
            </p:cNvSpPr>
            <p:nvPr/>
          </p:nvSpPr>
          <p:spPr bwMode="auto">
            <a:xfrm rot="5400000" flipH="1">
              <a:off x="4049" y="2534"/>
              <a:ext cx="0" cy="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0" name="Line 50">
              <a:extLst>
                <a:ext uri="{FF2B5EF4-FFF2-40B4-BE49-F238E27FC236}">
                  <a16:creationId xmlns:a16="http://schemas.microsoft.com/office/drawing/2014/main" id="{8B0534FE-B1A7-14FF-CFEF-60C1011F40E8}"/>
                </a:ext>
              </a:extLst>
            </p:cNvPr>
            <p:cNvSpPr>
              <a:spLocks noChangeShapeType="1"/>
            </p:cNvSpPr>
            <p:nvPr/>
          </p:nvSpPr>
          <p:spPr bwMode="auto">
            <a:xfrm rot="-5400000" flipH="1" flipV="1">
              <a:off x="3990" y="2318"/>
              <a:ext cx="166" cy="2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1" name="Line 51">
              <a:extLst>
                <a:ext uri="{FF2B5EF4-FFF2-40B4-BE49-F238E27FC236}">
                  <a16:creationId xmlns:a16="http://schemas.microsoft.com/office/drawing/2014/main" id="{82718071-1FD6-4099-93A8-BE952EBBBC27}"/>
                </a:ext>
              </a:extLst>
            </p:cNvPr>
            <p:cNvSpPr>
              <a:spLocks noChangeShapeType="1"/>
            </p:cNvSpPr>
            <p:nvPr/>
          </p:nvSpPr>
          <p:spPr bwMode="auto">
            <a:xfrm rot="5400000" flipH="1">
              <a:off x="3990" y="2674"/>
              <a:ext cx="166" cy="2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2" name="Rectangle 53">
              <a:extLst>
                <a:ext uri="{FF2B5EF4-FFF2-40B4-BE49-F238E27FC236}">
                  <a16:creationId xmlns:a16="http://schemas.microsoft.com/office/drawing/2014/main" id="{BB969605-E89C-E7DE-3F0B-4CA20FAE81AF}"/>
                </a:ext>
              </a:extLst>
            </p:cNvPr>
            <p:cNvSpPr>
              <a:spLocks noChangeArrowheads="1"/>
            </p:cNvSpPr>
            <p:nvPr/>
          </p:nvSpPr>
          <p:spPr bwMode="auto">
            <a:xfrm>
              <a:off x="3198" y="2294"/>
              <a:ext cx="25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1800">
                  <a:solidFill>
                    <a:schemeClr val="tx1"/>
                  </a:solidFill>
                  <a:ea typeface="楷体_GB2312" pitchFamily="49" charset="-122"/>
                </a:rPr>
                <a:t>P</a:t>
              </a:r>
            </a:p>
          </p:txBody>
        </p:sp>
      </p:grpSp>
      <p:grpSp>
        <p:nvGrpSpPr>
          <p:cNvPr id="56353" name="Group 58">
            <a:extLst>
              <a:ext uri="{FF2B5EF4-FFF2-40B4-BE49-F238E27FC236}">
                <a16:creationId xmlns:a16="http://schemas.microsoft.com/office/drawing/2014/main" id="{904A4C26-4A3A-6E28-FC9B-8B6A7BD50F37}"/>
              </a:ext>
            </a:extLst>
          </p:cNvPr>
          <p:cNvGrpSpPr>
            <a:grpSpLocks/>
          </p:cNvGrpSpPr>
          <p:nvPr/>
        </p:nvGrpSpPr>
        <p:grpSpPr bwMode="auto">
          <a:xfrm>
            <a:off x="1258888" y="6021388"/>
            <a:ext cx="5592762" cy="474662"/>
            <a:chOff x="793" y="3793"/>
            <a:chExt cx="3523" cy="299"/>
          </a:xfrm>
        </p:grpSpPr>
        <p:sp>
          <p:nvSpPr>
            <p:cNvPr id="56354" name="Rectangle 26">
              <a:extLst>
                <a:ext uri="{FF2B5EF4-FFF2-40B4-BE49-F238E27FC236}">
                  <a16:creationId xmlns:a16="http://schemas.microsoft.com/office/drawing/2014/main" id="{073DAE40-3FB8-7E48-41D2-BF4270E9EDBD}"/>
                </a:ext>
              </a:extLst>
            </p:cNvPr>
            <p:cNvSpPr>
              <a:spLocks noChangeArrowheads="1"/>
            </p:cNvSpPr>
            <p:nvPr/>
          </p:nvSpPr>
          <p:spPr bwMode="auto">
            <a:xfrm>
              <a:off x="793" y="3793"/>
              <a:ext cx="352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200">
                  <a:solidFill>
                    <a:srgbClr val="000000"/>
                  </a:solidFill>
                </a:rPr>
                <a:t>供应</a:t>
              </a:r>
              <a:r>
                <a:rPr lang="en-US" altLang="zh-CN" sz="2200">
                  <a:solidFill>
                    <a:srgbClr val="000000"/>
                  </a:solidFill>
                </a:rPr>
                <a:t>(项目</a:t>
              </a:r>
              <a:r>
                <a:rPr lang="zh-CN" altLang="en-US" sz="2200">
                  <a:solidFill>
                    <a:srgbClr val="000000"/>
                  </a:solidFill>
                </a:rPr>
                <a:t>编号</a:t>
              </a:r>
              <a:r>
                <a:rPr lang="en-US" altLang="zh-CN" sz="2200">
                  <a:solidFill>
                    <a:srgbClr val="000000"/>
                  </a:solidFill>
                </a:rPr>
                <a:t>, </a:t>
              </a:r>
              <a:r>
                <a:rPr lang="zh-CN" altLang="en-US" sz="2200">
                  <a:solidFill>
                    <a:srgbClr val="000000"/>
                  </a:solidFill>
                </a:rPr>
                <a:t>零件号</a:t>
              </a:r>
              <a:r>
                <a:rPr lang="en-US" altLang="zh-CN" sz="2200">
                  <a:solidFill>
                    <a:srgbClr val="000000"/>
                  </a:solidFill>
                </a:rPr>
                <a:t>, 供应商</a:t>
              </a:r>
              <a:r>
                <a:rPr lang="zh-CN" altLang="en-US" sz="2200">
                  <a:solidFill>
                    <a:srgbClr val="000000"/>
                  </a:solidFill>
                </a:rPr>
                <a:t>编号</a:t>
              </a:r>
              <a:r>
                <a:rPr lang="en-US" altLang="zh-CN" sz="2200">
                  <a:solidFill>
                    <a:srgbClr val="000000"/>
                  </a:solidFill>
                </a:rPr>
                <a:t>, 数量)</a:t>
              </a:r>
            </a:p>
          </p:txBody>
        </p:sp>
        <p:grpSp>
          <p:nvGrpSpPr>
            <p:cNvPr id="56355" name="Group 27">
              <a:extLst>
                <a:ext uri="{FF2B5EF4-FFF2-40B4-BE49-F238E27FC236}">
                  <a16:creationId xmlns:a16="http://schemas.microsoft.com/office/drawing/2014/main" id="{03509577-F8A1-916A-EC07-08D13303D11D}"/>
                </a:ext>
              </a:extLst>
            </p:cNvPr>
            <p:cNvGrpSpPr>
              <a:grpSpLocks/>
            </p:cNvGrpSpPr>
            <p:nvPr/>
          </p:nvGrpSpPr>
          <p:grpSpPr bwMode="auto">
            <a:xfrm>
              <a:off x="2699" y="4020"/>
              <a:ext cx="861" cy="45"/>
              <a:chOff x="3603" y="3284"/>
              <a:chExt cx="958" cy="46"/>
            </a:xfrm>
          </p:grpSpPr>
          <p:sp>
            <p:nvSpPr>
              <p:cNvPr id="56356" name="Freeform 28">
                <a:extLst>
                  <a:ext uri="{FF2B5EF4-FFF2-40B4-BE49-F238E27FC236}">
                    <a16:creationId xmlns:a16="http://schemas.microsoft.com/office/drawing/2014/main" id="{EA31C818-6E0B-68FA-738B-9646078C614B}"/>
                  </a:ext>
                </a:extLst>
              </p:cNvPr>
              <p:cNvSpPr>
                <a:spLocks noChangeArrowheads="1"/>
              </p:cNvSpPr>
              <p:nvPr/>
            </p:nvSpPr>
            <p:spPr bwMode="auto">
              <a:xfrm>
                <a:off x="3603" y="3285"/>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7" name="Freeform 29">
                <a:extLst>
                  <a:ext uri="{FF2B5EF4-FFF2-40B4-BE49-F238E27FC236}">
                    <a16:creationId xmlns:a16="http://schemas.microsoft.com/office/drawing/2014/main" id="{5EB15A64-C8E5-52C0-820E-314C9B394043}"/>
                  </a:ext>
                </a:extLst>
              </p:cNvPr>
              <p:cNvSpPr>
                <a:spLocks noChangeArrowheads="1"/>
              </p:cNvSpPr>
              <p:nvPr/>
            </p:nvSpPr>
            <p:spPr bwMode="auto">
              <a:xfrm>
                <a:off x="3924" y="3284"/>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8" name="Freeform 30">
                <a:extLst>
                  <a:ext uri="{FF2B5EF4-FFF2-40B4-BE49-F238E27FC236}">
                    <a16:creationId xmlns:a16="http://schemas.microsoft.com/office/drawing/2014/main" id="{3E1CFF45-7402-BDDD-7E6B-7E815B248563}"/>
                  </a:ext>
                </a:extLst>
              </p:cNvPr>
              <p:cNvSpPr>
                <a:spLocks noChangeArrowheads="1"/>
              </p:cNvSpPr>
              <p:nvPr/>
            </p:nvSpPr>
            <p:spPr bwMode="auto">
              <a:xfrm>
                <a:off x="4243" y="3284"/>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6359" name="Group 31">
              <a:extLst>
                <a:ext uri="{FF2B5EF4-FFF2-40B4-BE49-F238E27FC236}">
                  <a16:creationId xmlns:a16="http://schemas.microsoft.com/office/drawing/2014/main" id="{EEC46DAD-CF07-2683-E6C5-00AB1D7636A2}"/>
                </a:ext>
              </a:extLst>
            </p:cNvPr>
            <p:cNvGrpSpPr>
              <a:grpSpLocks/>
            </p:cNvGrpSpPr>
            <p:nvPr/>
          </p:nvGrpSpPr>
          <p:grpSpPr bwMode="auto">
            <a:xfrm>
              <a:off x="1292" y="4020"/>
              <a:ext cx="635" cy="45"/>
              <a:chOff x="1429" y="3849"/>
              <a:chExt cx="539" cy="52"/>
            </a:xfrm>
          </p:grpSpPr>
          <p:sp>
            <p:nvSpPr>
              <p:cNvPr id="56360" name="Freeform 32">
                <a:extLst>
                  <a:ext uri="{FF2B5EF4-FFF2-40B4-BE49-F238E27FC236}">
                    <a16:creationId xmlns:a16="http://schemas.microsoft.com/office/drawing/2014/main" id="{AF885208-9276-681C-B64F-03A6F3E40056}"/>
                  </a:ext>
                </a:extLst>
              </p:cNvPr>
              <p:cNvSpPr>
                <a:spLocks noChangeArrowheads="1"/>
              </p:cNvSpPr>
              <p:nvPr/>
            </p:nvSpPr>
            <p:spPr bwMode="auto">
              <a:xfrm>
                <a:off x="1429" y="3850"/>
                <a:ext cx="268" cy="51"/>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1" name="Freeform 33">
                <a:extLst>
                  <a:ext uri="{FF2B5EF4-FFF2-40B4-BE49-F238E27FC236}">
                    <a16:creationId xmlns:a16="http://schemas.microsoft.com/office/drawing/2014/main" id="{78335335-4A5C-532E-F4B0-2BFB44A132CE}"/>
                  </a:ext>
                </a:extLst>
              </p:cNvPr>
              <p:cNvSpPr>
                <a:spLocks noChangeArrowheads="1"/>
              </p:cNvSpPr>
              <p:nvPr/>
            </p:nvSpPr>
            <p:spPr bwMode="auto">
              <a:xfrm>
                <a:off x="1700" y="3849"/>
                <a:ext cx="268" cy="51"/>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362" name="Line 34">
              <a:extLst>
                <a:ext uri="{FF2B5EF4-FFF2-40B4-BE49-F238E27FC236}">
                  <a16:creationId xmlns:a16="http://schemas.microsoft.com/office/drawing/2014/main" id="{E0417BEA-FAC7-04D2-5449-9E48EB1BCB65}"/>
                </a:ext>
              </a:extLst>
            </p:cNvPr>
            <p:cNvSpPr>
              <a:spLocks noChangeShapeType="1"/>
            </p:cNvSpPr>
            <p:nvPr/>
          </p:nvSpPr>
          <p:spPr bwMode="auto">
            <a:xfrm>
              <a:off x="1292" y="4092"/>
              <a:ext cx="2268" cy="0"/>
            </a:xfrm>
            <a:prstGeom prst="line">
              <a:avLst/>
            </a:prstGeom>
            <a:noFill/>
            <a:ln w="1905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6363" name="Group 55">
              <a:extLst>
                <a:ext uri="{FF2B5EF4-FFF2-40B4-BE49-F238E27FC236}">
                  <a16:creationId xmlns:a16="http://schemas.microsoft.com/office/drawing/2014/main" id="{A7239702-759F-E659-BC87-BBC3E99A3026}"/>
                </a:ext>
              </a:extLst>
            </p:cNvPr>
            <p:cNvGrpSpPr>
              <a:grpSpLocks/>
            </p:cNvGrpSpPr>
            <p:nvPr/>
          </p:nvGrpSpPr>
          <p:grpSpPr bwMode="auto">
            <a:xfrm>
              <a:off x="2064" y="4020"/>
              <a:ext cx="539" cy="52"/>
              <a:chOff x="1429" y="3849"/>
              <a:chExt cx="539" cy="52"/>
            </a:xfrm>
          </p:grpSpPr>
          <p:sp>
            <p:nvSpPr>
              <p:cNvPr id="56364" name="Freeform 56">
                <a:extLst>
                  <a:ext uri="{FF2B5EF4-FFF2-40B4-BE49-F238E27FC236}">
                    <a16:creationId xmlns:a16="http://schemas.microsoft.com/office/drawing/2014/main" id="{F38EC16B-E73A-EAEA-BA56-BD2FE3023E76}"/>
                  </a:ext>
                </a:extLst>
              </p:cNvPr>
              <p:cNvSpPr>
                <a:spLocks noChangeArrowheads="1"/>
              </p:cNvSpPr>
              <p:nvPr/>
            </p:nvSpPr>
            <p:spPr bwMode="auto">
              <a:xfrm>
                <a:off x="1429" y="3850"/>
                <a:ext cx="268" cy="51"/>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5" name="Freeform 57">
                <a:extLst>
                  <a:ext uri="{FF2B5EF4-FFF2-40B4-BE49-F238E27FC236}">
                    <a16:creationId xmlns:a16="http://schemas.microsoft.com/office/drawing/2014/main" id="{F8E88A33-ED4D-BF43-8178-A5856AA724CB}"/>
                  </a:ext>
                </a:extLst>
              </p:cNvPr>
              <p:cNvSpPr>
                <a:spLocks noChangeArrowheads="1"/>
              </p:cNvSpPr>
              <p:nvPr/>
            </p:nvSpPr>
            <p:spPr bwMode="auto">
              <a:xfrm>
                <a:off x="1700" y="3849"/>
                <a:ext cx="268" cy="51"/>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headE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6366" name="灯片编号占位符 50">
            <a:extLst>
              <a:ext uri="{FF2B5EF4-FFF2-40B4-BE49-F238E27FC236}">
                <a16:creationId xmlns:a16="http://schemas.microsoft.com/office/drawing/2014/main" id="{1599ADEE-9306-2C4C-040C-F6E59E30A94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C0049B57-8F1C-4975-8868-91F9785D7D40}" type="slidenum">
              <a:rPr lang="zh-CN" altLang="en-US" sz="1000">
                <a:latin typeface="Tahoma" panose="020B0604030504040204" pitchFamily="34" charset="0"/>
              </a:rPr>
              <a:pPr eaLnBrk="1" hangingPunct="1"/>
              <a:t>157</a:t>
            </a:fld>
            <a:endParaRPr lang="zh-CN" altLang="en-US" sz="1000">
              <a:latin typeface="Tahoma" panose="020B060403050404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2">
            <a:extLst>
              <a:ext uri="{FF2B5EF4-FFF2-40B4-BE49-F238E27FC236}">
                <a16:creationId xmlns:a16="http://schemas.microsoft.com/office/drawing/2014/main" id="{E7CA381A-B7BA-ECCE-78E3-9C6DB8819702}"/>
              </a:ext>
            </a:extLst>
          </p:cNvPr>
          <p:cNvSpPr>
            <a:spLocks noGrp="1" noChangeArrowheads="1"/>
          </p:cNvSpPr>
          <p:nvPr>
            <p:ph type="title"/>
          </p:nvPr>
        </p:nvSpPr>
        <p:spPr/>
        <p:txBody>
          <a:bodyPr/>
          <a:lstStyle/>
          <a:p>
            <a:pPr eaLnBrk="1" hangingPunct="1"/>
            <a:endParaRPr lang="zh-CN" altLang="en-US"/>
          </a:p>
        </p:txBody>
      </p:sp>
      <p:pic>
        <p:nvPicPr>
          <p:cNvPr id="58370" name="Picture 3">
            <a:extLst>
              <a:ext uri="{FF2B5EF4-FFF2-40B4-BE49-F238E27FC236}">
                <a16:creationId xmlns:a16="http://schemas.microsoft.com/office/drawing/2014/main" id="{C9C8A770-85F4-0679-8E92-FEBFEB688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260350"/>
            <a:ext cx="84931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3">
            <a:extLst>
              <a:ext uri="{FF2B5EF4-FFF2-40B4-BE49-F238E27FC236}">
                <a16:creationId xmlns:a16="http://schemas.microsoft.com/office/drawing/2014/main" id="{718880D4-F330-278E-B8AE-24ED01627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652963"/>
            <a:ext cx="807720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灯片编号占位符 4">
            <a:extLst>
              <a:ext uri="{FF2B5EF4-FFF2-40B4-BE49-F238E27FC236}">
                <a16:creationId xmlns:a16="http://schemas.microsoft.com/office/drawing/2014/main" id="{7D869273-FA18-62C1-488B-CCC0AD3A725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89A56947-2837-4E72-9D8D-5D3CFA628483}" type="slidenum">
              <a:rPr lang="zh-CN" altLang="en-US" sz="1000">
                <a:latin typeface="Tahoma" panose="020B0604030504040204" pitchFamily="34" charset="0"/>
              </a:rPr>
              <a:pPr eaLnBrk="1" hangingPunct="1"/>
              <a:t>158</a:t>
            </a:fld>
            <a:endParaRPr lang="zh-CN" altLang="en-US" sz="10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2">
            <a:extLst>
              <a:ext uri="{FF2B5EF4-FFF2-40B4-BE49-F238E27FC236}">
                <a16:creationId xmlns:a16="http://schemas.microsoft.com/office/drawing/2014/main" id="{47F3ADBC-3074-F8EF-DD97-046A83FAE32E}"/>
              </a:ext>
            </a:extLst>
          </p:cNvPr>
          <p:cNvSpPr>
            <a:spLocks noGrp="1" noChangeArrowheads="1"/>
          </p:cNvSpPr>
          <p:nvPr>
            <p:ph type="title"/>
          </p:nvPr>
        </p:nvSpPr>
        <p:spPr>
          <a:xfrm>
            <a:off x="785813" y="1733550"/>
            <a:ext cx="7772400" cy="1143000"/>
          </a:xfrm>
        </p:spPr>
        <p:txBody>
          <a:bodyPr/>
          <a:lstStyle/>
          <a:p>
            <a:pPr algn="l" eaLnBrk="1" hangingPunct="1"/>
            <a:r>
              <a:rPr lang="zh-CN" altLang="en-US" sz="2800">
                <a:solidFill>
                  <a:srgbClr val="0F0F1B"/>
                </a:solidFill>
              </a:rPr>
              <a:t>转换为关系模型</a:t>
            </a:r>
          </a:p>
        </p:txBody>
      </p:sp>
      <p:grpSp>
        <p:nvGrpSpPr>
          <p:cNvPr id="59394" name="Group 60">
            <a:extLst>
              <a:ext uri="{FF2B5EF4-FFF2-40B4-BE49-F238E27FC236}">
                <a16:creationId xmlns:a16="http://schemas.microsoft.com/office/drawing/2014/main" id="{BA8B32C3-380F-2F54-E937-24C6BBE3D9CC}"/>
              </a:ext>
            </a:extLst>
          </p:cNvPr>
          <p:cNvGrpSpPr>
            <a:grpSpLocks noGrp="1"/>
          </p:cNvGrpSpPr>
          <p:nvPr/>
        </p:nvGrpSpPr>
        <p:grpSpPr bwMode="auto">
          <a:xfrm>
            <a:off x="325438" y="2825750"/>
            <a:ext cx="8399462" cy="2952750"/>
            <a:chOff x="0" y="2352"/>
            <a:chExt cx="5424" cy="1104"/>
          </a:xfrm>
        </p:grpSpPr>
        <p:sp>
          <p:nvSpPr>
            <p:cNvPr id="47" name="Rectangle 6">
              <a:extLst>
                <a:ext uri="{FF2B5EF4-FFF2-40B4-BE49-F238E27FC236}">
                  <a16:creationId xmlns:a16="http://schemas.microsoft.com/office/drawing/2014/main" id="{D2BA5006-B4FB-1884-BB83-E39F1692B472}"/>
                </a:ext>
              </a:extLst>
            </p:cNvPr>
            <p:cNvSpPr>
              <a:spLocks noChangeArrowheads="1"/>
            </p:cNvSpPr>
            <p:nvPr/>
          </p:nvSpPr>
          <p:spPr bwMode="auto">
            <a:xfrm>
              <a:off x="2400"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sz="2000"/>
                <a:t>图书</a:t>
              </a:r>
            </a:p>
          </p:txBody>
        </p:sp>
        <p:sp>
          <p:nvSpPr>
            <p:cNvPr id="48" name="AutoShape 7">
              <a:extLst>
                <a:ext uri="{FF2B5EF4-FFF2-40B4-BE49-F238E27FC236}">
                  <a16:creationId xmlns:a16="http://schemas.microsoft.com/office/drawing/2014/main" id="{2A849C86-822D-E8CC-54FD-206B0029719C}"/>
                </a:ext>
              </a:extLst>
            </p:cNvPr>
            <p:cNvSpPr>
              <a:spLocks noChangeArrowheads="1"/>
            </p:cNvSpPr>
            <p:nvPr/>
          </p:nvSpPr>
          <p:spPr bwMode="auto">
            <a:xfrm>
              <a:off x="3264" y="2736"/>
              <a:ext cx="624" cy="336"/>
            </a:xfrm>
            <a:prstGeom prst="diamond">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sz="2000"/>
                <a:t>出版</a:t>
              </a:r>
            </a:p>
          </p:txBody>
        </p:sp>
        <p:sp>
          <p:nvSpPr>
            <p:cNvPr id="49" name="Rectangle 10">
              <a:extLst>
                <a:ext uri="{FF2B5EF4-FFF2-40B4-BE49-F238E27FC236}">
                  <a16:creationId xmlns:a16="http://schemas.microsoft.com/office/drawing/2014/main" id="{87C99917-4093-D50D-F28F-8180C13CB2D3}"/>
                </a:ext>
              </a:extLst>
            </p:cNvPr>
            <p:cNvSpPr>
              <a:spLocks noChangeArrowheads="1"/>
            </p:cNvSpPr>
            <p:nvPr/>
          </p:nvSpPr>
          <p:spPr bwMode="auto">
            <a:xfrm>
              <a:off x="4272"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sz="2000" dirty="0"/>
                <a:t>出版社</a:t>
              </a:r>
            </a:p>
          </p:txBody>
        </p:sp>
        <p:cxnSp>
          <p:nvCxnSpPr>
            <p:cNvPr id="50" name="AutoShape 11">
              <a:extLst>
                <a:ext uri="{FF2B5EF4-FFF2-40B4-BE49-F238E27FC236}">
                  <a16:creationId xmlns:a16="http://schemas.microsoft.com/office/drawing/2014/main" id="{5D0AC58F-21FC-2D89-961E-78C7E31C5969}"/>
                </a:ext>
              </a:extLst>
            </p:cNvPr>
            <p:cNvCxnSpPr>
              <a:cxnSpLocks noChangeShapeType="1"/>
              <a:stCxn id="47" idx="3"/>
              <a:endCxn id="48" idx="1"/>
            </p:cNvCxnSpPr>
            <p:nvPr/>
          </p:nvCxnSpPr>
          <p:spPr bwMode="auto">
            <a:xfrm>
              <a:off x="2928" y="2904"/>
              <a:ext cx="336"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51" name="AutoShape 12">
              <a:extLst>
                <a:ext uri="{FF2B5EF4-FFF2-40B4-BE49-F238E27FC236}">
                  <a16:creationId xmlns:a16="http://schemas.microsoft.com/office/drawing/2014/main" id="{C977C3F2-0B65-F2E7-F530-6AD79EC644FC}"/>
                </a:ext>
              </a:extLst>
            </p:cNvPr>
            <p:cNvCxnSpPr>
              <a:cxnSpLocks noChangeShapeType="1"/>
              <a:stCxn id="48" idx="3"/>
              <a:endCxn id="49" idx="1"/>
            </p:cNvCxnSpPr>
            <p:nvPr/>
          </p:nvCxnSpPr>
          <p:spPr bwMode="auto">
            <a:xfrm>
              <a:off x="3888" y="2904"/>
              <a:ext cx="373"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52" name="Rectangle 15">
              <a:extLst>
                <a:ext uri="{FF2B5EF4-FFF2-40B4-BE49-F238E27FC236}">
                  <a16:creationId xmlns:a16="http://schemas.microsoft.com/office/drawing/2014/main" id="{F2B4C859-5F17-3BCF-3061-2C939AE1004E}"/>
                </a:ext>
              </a:extLst>
            </p:cNvPr>
            <p:cNvSpPr>
              <a:spLocks noChangeArrowheads="1"/>
            </p:cNvSpPr>
            <p:nvPr/>
          </p:nvSpPr>
          <p:spPr bwMode="auto">
            <a:xfrm>
              <a:off x="768"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sz="2000" noProof="1">
                  <a:solidFill>
                    <a:srgbClr val="545472"/>
                  </a:solidFill>
                  <a:latin typeface="宋体" panose="02010600030101010101" pitchFamily="2" charset="-122"/>
                </a:rPr>
                <a:t>借书人</a:t>
              </a:r>
            </a:p>
          </p:txBody>
        </p:sp>
        <p:sp>
          <p:nvSpPr>
            <p:cNvPr id="53" name="AutoShape 16">
              <a:extLst>
                <a:ext uri="{FF2B5EF4-FFF2-40B4-BE49-F238E27FC236}">
                  <a16:creationId xmlns:a16="http://schemas.microsoft.com/office/drawing/2014/main" id="{A4C2FC2C-BD4F-0A71-6210-F02905E0D3E2}"/>
                </a:ext>
              </a:extLst>
            </p:cNvPr>
            <p:cNvSpPr>
              <a:spLocks noChangeArrowheads="1"/>
            </p:cNvSpPr>
            <p:nvPr/>
          </p:nvSpPr>
          <p:spPr bwMode="auto">
            <a:xfrm>
              <a:off x="1488" y="2736"/>
              <a:ext cx="612" cy="336"/>
            </a:xfrm>
            <a:prstGeom prst="diamond">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sz="2000" noProof="1">
                  <a:solidFill>
                    <a:srgbClr val="545472"/>
                  </a:solidFill>
                  <a:latin typeface="宋体" panose="02010600030101010101" pitchFamily="2" charset="-122"/>
                </a:rPr>
                <a:t>借阅</a:t>
              </a:r>
            </a:p>
          </p:txBody>
        </p:sp>
        <p:cxnSp>
          <p:nvCxnSpPr>
            <p:cNvPr id="54" name="AutoShape 17">
              <a:extLst>
                <a:ext uri="{FF2B5EF4-FFF2-40B4-BE49-F238E27FC236}">
                  <a16:creationId xmlns:a16="http://schemas.microsoft.com/office/drawing/2014/main" id="{5D6D7414-905F-521E-F00B-E4E89D84B98A}"/>
                </a:ext>
              </a:extLst>
            </p:cNvPr>
            <p:cNvCxnSpPr>
              <a:cxnSpLocks noChangeShapeType="1"/>
              <a:stCxn id="52" idx="3"/>
              <a:endCxn id="53" idx="1"/>
            </p:cNvCxnSpPr>
            <p:nvPr/>
          </p:nvCxnSpPr>
          <p:spPr bwMode="auto">
            <a:xfrm>
              <a:off x="1296" y="2904"/>
              <a:ext cx="193"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55" name="AutoShape 18">
              <a:extLst>
                <a:ext uri="{FF2B5EF4-FFF2-40B4-BE49-F238E27FC236}">
                  <a16:creationId xmlns:a16="http://schemas.microsoft.com/office/drawing/2014/main" id="{9EFF2D64-60E9-EF1A-3A69-7F26409B929A}"/>
                </a:ext>
              </a:extLst>
            </p:cNvPr>
            <p:cNvCxnSpPr>
              <a:cxnSpLocks noChangeShapeType="1"/>
              <a:stCxn id="53" idx="3"/>
              <a:endCxn id="47" idx="1"/>
            </p:cNvCxnSpPr>
            <p:nvPr/>
          </p:nvCxnSpPr>
          <p:spPr bwMode="auto">
            <a:xfrm>
              <a:off x="2112" y="2904"/>
              <a:ext cx="288"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56" name="AutoShape 19">
              <a:extLst>
                <a:ext uri="{FF2B5EF4-FFF2-40B4-BE49-F238E27FC236}">
                  <a16:creationId xmlns:a16="http://schemas.microsoft.com/office/drawing/2014/main" id="{0306E8AE-838B-386B-713F-B16918B32DC2}"/>
                </a:ext>
              </a:extLst>
            </p:cNvPr>
            <p:cNvSpPr>
              <a:spLocks noChangeArrowheads="1"/>
            </p:cNvSpPr>
            <p:nvPr/>
          </p:nvSpPr>
          <p:spPr bwMode="auto">
            <a:xfrm>
              <a:off x="0" y="2352"/>
              <a:ext cx="62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u="sng" noProof="1">
                  <a:solidFill>
                    <a:srgbClr val="545472"/>
                  </a:solidFill>
                  <a:latin typeface="宋体" panose="02010600030101010101" pitchFamily="2" charset="-122"/>
                </a:rPr>
                <a:t>借书证号</a:t>
              </a:r>
            </a:p>
          </p:txBody>
        </p:sp>
        <p:sp>
          <p:nvSpPr>
            <p:cNvPr id="57" name="AutoShape 20">
              <a:extLst>
                <a:ext uri="{FF2B5EF4-FFF2-40B4-BE49-F238E27FC236}">
                  <a16:creationId xmlns:a16="http://schemas.microsoft.com/office/drawing/2014/main" id="{FA0127A5-A370-EC5A-C1BA-ABE1AC621C77}"/>
                </a:ext>
              </a:extLst>
            </p:cNvPr>
            <p:cNvSpPr>
              <a:spLocks noChangeArrowheads="1"/>
            </p:cNvSpPr>
            <p:nvPr/>
          </p:nvSpPr>
          <p:spPr bwMode="auto">
            <a:xfrm>
              <a:off x="96" y="2784"/>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姓名</a:t>
              </a:r>
            </a:p>
          </p:txBody>
        </p:sp>
        <p:sp>
          <p:nvSpPr>
            <p:cNvPr id="58" name="AutoShape 21">
              <a:extLst>
                <a:ext uri="{FF2B5EF4-FFF2-40B4-BE49-F238E27FC236}">
                  <a16:creationId xmlns:a16="http://schemas.microsoft.com/office/drawing/2014/main" id="{B3832BBF-6C4E-426D-A774-214A72853D82}"/>
                </a:ext>
              </a:extLst>
            </p:cNvPr>
            <p:cNvSpPr>
              <a:spLocks noChangeArrowheads="1"/>
            </p:cNvSpPr>
            <p:nvPr/>
          </p:nvSpPr>
          <p:spPr bwMode="auto">
            <a:xfrm>
              <a:off x="96" y="3168"/>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noProof="1">
                  <a:solidFill>
                    <a:srgbClr val="545472"/>
                  </a:solidFill>
                  <a:latin typeface="宋体" panose="02010600030101010101" pitchFamily="2" charset="-122"/>
                </a:rPr>
                <a:t>单位</a:t>
              </a:r>
            </a:p>
          </p:txBody>
        </p:sp>
        <p:sp>
          <p:nvSpPr>
            <p:cNvPr id="59" name="AutoShape 22">
              <a:extLst>
                <a:ext uri="{FF2B5EF4-FFF2-40B4-BE49-F238E27FC236}">
                  <a16:creationId xmlns:a16="http://schemas.microsoft.com/office/drawing/2014/main" id="{DFC82ACC-6E7A-CF08-D969-AB191C25375B}"/>
                </a:ext>
              </a:extLst>
            </p:cNvPr>
            <p:cNvSpPr>
              <a:spLocks noChangeArrowheads="1"/>
            </p:cNvSpPr>
            <p:nvPr/>
          </p:nvSpPr>
          <p:spPr bwMode="auto">
            <a:xfrm>
              <a:off x="2688" y="2352"/>
              <a:ext cx="38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u="sng" noProof="1">
                  <a:solidFill>
                    <a:srgbClr val="545472"/>
                  </a:solidFill>
                  <a:latin typeface="宋体" panose="02010600030101010101" pitchFamily="2" charset="-122"/>
                </a:rPr>
                <a:t>书号</a:t>
              </a:r>
            </a:p>
          </p:txBody>
        </p:sp>
        <p:sp>
          <p:nvSpPr>
            <p:cNvPr id="60" name="AutoShape 23">
              <a:extLst>
                <a:ext uri="{FF2B5EF4-FFF2-40B4-BE49-F238E27FC236}">
                  <a16:creationId xmlns:a16="http://schemas.microsoft.com/office/drawing/2014/main" id="{77A280BE-1A42-2B1C-B889-16D9A748FAD4}"/>
                </a:ext>
              </a:extLst>
            </p:cNvPr>
            <p:cNvSpPr>
              <a:spLocks noChangeArrowheads="1"/>
            </p:cNvSpPr>
            <p:nvPr/>
          </p:nvSpPr>
          <p:spPr bwMode="auto">
            <a:xfrm>
              <a:off x="2256" y="2352"/>
              <a:ext cx="37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noProof="1">
                  <a:solidFill>
                    <a:srgbClr val="545472"/>
                  </a:solidFill>
                  <a:latin typeface="宋体" panose="02010600030101010101" pitchFamily="2" charset="-122"/>
                </a:rPr>
                <a:t>书名</a:t>
              </a:r>
            </a:p>
          </p:txBody>
        </p:sp>
        <p:sp>
          <p:nvSpPr>
            <p:cNvPr id="61" name="AutoShape 24">
              <a:extLst>
                <a:ext uri="{FF2B5EF4-FFF2-40B4-BE49-F238E27FC236}">
                  <a16:creationId xmlns:a16="http://schemas.microsoft.com/office/drawing/2014/main" id="{AE542EA0-F71E-C346-15BD-8BDA4E231FC0}"/>
                </a:ext>
              </a:extLst>
            </p:cNvPr>
            <p:cNvSpPr>
              <a:spLocks noChangeArrowheads="1"/>
            </p:cNvSpPr>
            <p:nvPr/>
          </p:nvSpPr>
          <p:spPr bwMode="auto">
            <a:xfrm>
              <a:off x="4115" y="2400"/>
              <a:ext cx="709"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u="sng" dirty="0"/>
                <a:t>出版社名</a:t>
              </a:r>
            </a:p>
          </p:txBody>
        </p:sp>
        <p:sp>
          <p:nvSpPr>
            <p:cNvPr id="62" name="AutoShape 26">
              <a:extLst>
                <a:ext uri="{FF2B5EF4-FFF2-40B4-BE49-F238E27FC236}">
                  <a16:creationId xmlns:a16="http://schemas.microsoft.com/office/drawing/2014/main" id="{57DDDFAD-3291-C95E-38B8-EF122A5128DC}"/>
                </a:ext>
              </a:extLst>
            </p:cNvPr>
            <p:cNvSpPr>
              <a:spLocks noChangeArrowheads="1"/>
            </p:cNvSpPr>
            <p:nvPr/>
          </p:nvSpPr>
          <p:spPr bwMode="auto">
            <a:xfrm>
              <a:off x="4944" y="3216"/>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地址</a:t>
              </a:r>
            </a:p>
          </p:txBody>
        </p:sp>
        <p:sp>
          <p:nvSpPr>
            <p:cNvPr id="63" name="AutoShape 27">
              <a:extLst>
                <a:ext uri="{FF2B5EF4-FFF2-40B4-BE49-F238E27FC236}">
                  <a16:creationId xmlns:a16="http://schemas.microsoft.com/office/drawing/2014/main" id="{5A1A4AB5-6EF8-2962-9B11-F21AAA1C841E}"/>
                </a:ext>
              </a:extLst>
            </p:cNvPr>
            <p:cNvSpPr>
              <a:spLocks noChangeArrowheads="1"/>
            </p:cNvSpPr>
            <p:nvPr/>
          </p:nvSpPr>
          <p:spPr bwMode="auto">
            <a:xfrm>
              <a:off x="4944" y="2784"/>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电话</a:t>
              </a:r>
            </a:p>
          </p:txBody>
        </p:sp>
        <p:sp>
          <p:nvSpPr>
            <p:cNvPr id="64" name="AutoShape 28">
              <a:extLst>
                <a:ext uri="{FF2B5EF4-FFF2-40B4-BE49-F238E27FC236}">
                  <a16:creationId xmlns:a16="http://schemas.microsoft.com/office/drawing/2014/main" id="{6A96F51F-69ED-BEDD-9F84-9D2E1E9A8A51}"/>
                </a:ext>
              </a:extLst>
            </p:cNvPr>
            <p:cNvSpPr>
              <a:spLocks noChangeArrowheads="1"/>
            </p:cNvSpPr>
            <p:nvPr/>
          </p:nvSpPr>
          <p:spPr bwMode="auto">
            <a:xfrm>
              <a:off x="4296" y="3216"/>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邮编</a:t>
              </a:r>
            </a:p>
          </p:txBody>
        </p:sp>
        <p:sp>
          <p:nvSpPr>
            <p:cNvPr id="65" name="AutoShape 29">
              <a:extLst>
                <a:ext uri="{FF2B5EF4-FFF2-40B4-BE49-F238E27FC236}">
                  <a16:creationId xmlns:a16="http://schemas.microsoft.com/office/drawing/2014/main" id="{ED75471B-1EE7-7318-E652-1911D09C5FE1}"/>
                </a:ext>
              </a:extLst>
            </p:cNvPr>
            <p:cNvSpPr>
              <a:spLocks noChangeArrowheads="1"/>
            </p:cNvSpPr>
            <p:nvPr/>
          </p:nvSpPr>
          <p:spPr bwMode="auto">
            <a:xfrm>
              <a:off x="4944" y="2400"/>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en-US" altLang="zh-CN"/>
                <a:t>Email</a:t>
              </a:r>
            </a:p>
          </p:txBody>
        </p:sp>
        <p:sp>
          <p:nvSpPr>
            <p:cNvPr id="66" name="Text Box 30">
              <a:extLst>
                <a:ext uri="{FF2B5EF4-FFF2-40B4-BE49-F238E27FC236}">
                  <a16:creationId xmlns:a16="http://schemas.microsoft.com/office/drawing/2014/main" id="{A108ECE8-6256-119C-297F-6B84201C253F}"/>
                </a:ext>
              </a:extLst>
            </p:cNvPr>
            <p:cNvSpPr txBox="1">
              <a:spLocks noChangeArrowheads="1"/>
            </p:cNvSpPr>
            <p:nvPr/>
          </p:nvSpPr>
          <p:spPr bwMode="auto">
            <a:xfrm>
              <a:off x="1286"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sz="1600">
                  <a:solidFill>
                    <a:srgbClr val="428E5B"/>
                  </a:solidFill>
                  <a:latin typeface="Tahoma" panose="020B0604030504040204" pitchFamily="2" charset="0"/>
                  <a:ea typeface="宋体" panose="02010600030101010101" pitchFamily="2" charset="-122"/>
                </a:defRPr>
              </a:lvl1pPr>
              <a:lvl2pPr marL="742950" indent="-285750" eaLnBrk="0" hangingPunct="0">
                <a:defRPr sz="1600">
                  <a:solidFill>
                    <a:srgbClr val="428E5B"/>
                  </a:solidFill>
                  <a:latin typeface="Tahoma" panose="020B0604030504040204" pitchFamily="2" charset="0"/>
                  <a:ea typeface="宋体" panose="02010600030101010101" pitchFamily="2" charset="-122"/>
                </a:defRPr>
              </a:lvl2pPr>
              <a:lvl3pPr marL="1143000" indent="-228600" eaLnBrk="0" hangingPunct="0">
                <a:defRPr sz="1600">
                  <a:solidFill>
                    <a:srgbClr val="428E5B"/>
                  </a:solidFill>
                  <a:latin typeface="Tahoma" panose="020B0604030504040204" pitchFamily="2" charset="0"/>
                  <a:ea typeface="宋体" panose="02010600030101010101" pitchFamily="2" charset="-122"/>
                </a:defRPr>
              </a:lvl3pPr>
              <a:lvl4pPr marL="1600200" indent="-228600" eaLnBrk="0" hangingPunct="0">
                <a:defRPr sz="1600">
                  <a:solidFill>
                    <a:srgbClr val="428E5B"/>
                  </a:solidFill>
                  <a:latin typeface="Tahoma" panose="020B0604030504040204" pitchFamily="2" charset="0"/>
                  <a:ea typeface="宋体" panose="02010600030101010101" pitchFamily="2" charset="-122"/>
                </a:defRPr>
              </a:lvl4pPr>
              <a:lvl5pPr marL="2057400" indent="-228600" eaLnBrk="0" hangingPunct="0">
                <a:defRPr sz="1600">
                  <a:solidFill>
                    <a:srgbClr val="428E5B"/>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9pPr>
            </a:lstStyle>
            <a:p>
              <a:pPr algn="ctr">
                <a:lnSpc>
                  <a:spcPct val="80000"/>
                </a:lnSpc>
                <a:spcBef>
                  <a:spcPct val="20000"/>
                </a:spcBef>
                <a:defRPr/>
              </a:pPr>
              <a:r>
                <a:rPr lang="en-US" altLang="zh-CN" sz="2000">
                  <a:solidFill>
                    <a:srgbClr val="000000"/>
                  </a:solidFill>
                  <a:latin typeface="Lucida Sans Unicode" panose="020B0602030504020204" pitchFamily="1" charset="0"/>
                </a:rPr>
                <a:t>m</a:t>
              </a:r>
            </a:p>
          </p:txBody>
        </p:sp>
        <p:sp>
          <p:nvSpPr>
            <p:cNvPr id="67" name="Text Box 31">
              <a:extLst>
                <a:ext uri="{FF2B5EF4-FFF2-40B4-BE49-F238E27FC236}">
                  <a16:creationId xmlns:a16="http://schemas.microsoft.com/office/drawing/2014/main" id="{70F7849E-7D37-F3DE-5A85-8DB1D6795BFA}"/>
                </a:ext>
              </a:extLst>
            </p:cNvPr>
            <p:cNvSpPr txBox="1">
              <a:spLocks noChangeArrowheads="1"/>
            </p:cNvSpPr>
            <p:nvPr/>
          </p:nvSpPr>
          <p:spPr bwMode="auto">
            <a:xfrm>
              <a:off x="2112"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sz="1600">
                  <a:solidFill>
                    <a:srgbClr val="428E5B"/>
                  </a:solidFill>
                  <a:latin typeface="Tahoma" panose="020B0604030504040204" pitchFamily="2" charset="0"/>
                  <a:ea typeface="宋体" panose="02010600030101010101" pitchFamily="2" charset="-122"/>
                </a:defRPr>
              </a:lvl1pPr>
              <a:lvl2pPr marL="742950" indent="-285750" eaLnBrk="0" hangingPunct="0">
                <a:defRPr sz="1600">
                  <a:solidFill>
                    <a:srgbClr val="428E5B"/>
                  </a:solidFill>
                  <a:latin typeface="Tahoma" panose="020B0604030504040204" pitchFamily="2" charset="0"/>
                  <a:ea typeface="宋体" panose="02010600030101010101" pitchFamily="2" charset="-122"/>
                </a:defRPr>
              </a:lvl2pPr>
              <a:lvl3pPr marL="1143000" indent="-228600" eaLnBrk="0" hangingPunct="0">
                <a:defRPr sz="1600">
                  <a:solidFill>
                    <a:srgbClr val="428E5B"/>
                  </a:solidFill>
                  <a:latin typeface="Tahoma" panose="020B0604030504040204" pitchFamily="2" charset="0"/>
                  <a:ea typeface="宋体" panose="02010600030101010101" pitchFamily="2" charset="-122"/>
                </a:defRPr>
              </a:lvl3pPr>
              <a:lvl4pPr marL="1600200" indent="-228600" eaLnBrk="0" hangingPunct="0">
                <a:defRPr sz="1600">
                  <a:solidFill>
                    <a:srgbClr val="428E5B"/>
                  </a:solidFill>
                  <a:latin typeface="Tahoma" panose="020B0604030504040204" pitchFamily="2" charset="0"/>
                  <a:ea typeface="宋体" panose="02010600030101010101" pitchFamily="2" charset="-122"/>
                </a:defRPr>
              </a:lvl4pPr>
              <a:lvl5pPr marL="2057400" indent="-228600" eaLnBrk="0" hangingPunct="0">
                <a:defRPr sz="1600">
                  <a:solidFill>
                    <a:srgbClr val="428E5B"/>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9pPr>
            </a:lstStyle>
            <a:p>
              <a:pPr algn="ctr">
                <a:lnSpc>
                  <a:spcPct val="80000"/>
                </a:lnSpc>
                <a:spcBef>
                  <a:spcPct val="20000"/>
                </a:spcBef>
                <a:defRPr/>
              </a:pPr>
              <a:r>
                <a:rPr lang="en-US" altLang="zh-CN" sz="2000">
                  <a:solidFill>
                    <a:srgbClr val="000000"/>
                  </a:solidFill>
                  <a:latin typeface="Lucida Sans Unicode" panose="020B0602030504020204" pitchFamily="1" charset="0"/>
                </a:rPr>
                <a:t>n</a:t>
              </a:r>
            </a:p>
          </p:txBody>
        </p:sp>
        <p:sp>
          <p:nvSpPr>
            <p:cNvPr id="68" name="Text Box 32">
              <a:extLst>
                <a:ext uri="{FF2B5EF4-FFF2-40B4-BE49-F238E27FC236}">
                  <a16:creationId xmlns:a16="http://schemas.microsoft.com/office/drawing/2014/main" id="{A8364C80-B020-A1C5-BFA7-2F51E2BECBB9}"/>
                </a:ext>
              </a:extLst>
            </p:cNvPr>
            <p:cNvSpPr txBox="1">
              <a:spLocks noChangeArrowheads="1"/>
            </p:cNvSpPr>
            <p:nvPr/>
          </p:nvSpPr>
          <p:spPr bwMode="auto">
            <a:xfrm>
              <a:off x="3024"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sz="1600">
                  <a:solidFill>
                    <a:srgbClr val="428E5B"/>
                  </a:solidFill>
                  <a:latin typeface="Tahoma" panose="020B0604030504040204" pitchFamily="2" charset="0"/>
                  <a:ea typeface="宋体" panose="02010600030101010101" pitchFamily="2" charset="-122"/>
                </a:defRPr>
              </a:lvl1pPr>
              <a:lvl2pPr marL="742950" indent="-285750" eaLnBrk="0" hangingPunct="0">
                <a:defRPr sz="1600">
                  <a:solidFill>
                    <a:srgbClr val="428E5B"/>
                  </a:solidFill>
                  <a:latin typeface="Tahoma" panose="020B0604030504040204" pitchFamily="2" charset="0"/>
                  <a:ea typeface="宋体" panose="02010600030101010101" pitchFamily="2" charset="-122"/>
                </a:defRPr>
              </a:lvl2pPr>
              <a:lvl3pPr marL="1143000" indent="-228600" eaLnBrk="0" hangingPunct="0">
                <a:defRPr sz="1600">
                  <a:solidFill>
                    <a:srgbClr val="428E5B"/>
                  </a:solidFill>
                  <a:latin typeface="Tahoma" panose="020B0604030504040204" pitchFamily="2" charset="0"/>
                  <a:ea typeface="宋体" panose="02010600030101010101" pitchFamily="2" charset="-122"/>
                </a:defRPr>
              </a:lvl3pPr>
              <a:lvl4pPr marL="1600200" indent="-228600" eaLnBrk="0" hangingPunct="0">
                <a:defRPr sz="1600">
                  <a:solidFill>
                    <a:srgbClr val="428E5B"/>
                  </a:solidFill>
                  <a:latin typeface="Tahoma" panose="020B0604030504040204" pitchFamily="2" charset="0"/>
                  <a:ea typeface="宋体" panose="02010600030101010101" pitchFamily="2" charset="-122"/>
                </a:defRPr>
              </a:lvl4pPr>
              <a:lvl5pPr marL="2057400" indent="-228600" eaLnBrk="0" hangingPunct="0">
                <a:defRPr sz="1600">
                  <a:solidFill>
                    <a:srgbClr val="428E5B"/>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9pPr>
            </a:lstStyle>
            <a:p>
              <a:pPr algn="ctr">
                <a:lnSpc>
                  <a:spcPct val="80000"/>
                </a:lnSpc>
                <a:spcBef>
                  <a:spcPct val="20000"/>
                </a:spcBef>
                <a:defRPr/>
              </a:pPr>
              <a:r>
                <a:rPr lang="en-US" altLang="zh-CN" sz="2000">
                  <a:solidFill>
                    <a:srgbClr val="000000"/>
                  </a:solidFill>
                  <a:latin typeface="Lucida Sans Unicode" panose="020B0602030504020204" pitchFamily="1" charset="0"/>
                </a:rPr>
                <a:t>m</a:t>
              </a:r>
            </a:p>
          </p:txBody>
        </p:sp>
        <p:sp>
          <p:nvSpPr>
            <p:cNvPr id="69" name="Text Box 33">
              <a:extLst>
                <a:ext uri="{FF2B5EF4-FFF2-40B4-BE49-F238E27FC236}">
                  <a16:creationId xmlns:a16="http://schemas.microsoft.com/office/drawing/2014/main" id="{3169A5CD-74A2-9D42-4D59-AF077EB4BE9D}"/>
                </a:ext>
              </a:extLst>
            </p:cNvPr>
            <p:cNvSpPr txBox="1">
              <a:spLocks noChangeArrowheads="1"/>
            </p:cNvSpPr>
            <p:nvPr/>
          </p:nvSpPr>
          <p:spPr bwMode="auto">
            <a:xfrm>
              <a:off x="3936"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sz="1600">
                  <a:solidFill>
                    <a:srgbClr val="428E5B"/>
                  </a:solidFill>
                  <a:latin typeface="Tahoma" panose="020B0604030504040204" pitchFamily="2" charset="0"/>
                  <a:ea typeface="宋体" panose="02010600030101010101" pitchFamily="2" charset="-122"/>
                </a:defRPr>
              </a:lvl1pPr>
              <a:lvl2pPr marL="742950" indent="-285750" eaLnBrk="0" hangingPunct="0">
                <a:defRPr sz="1600">
                  <a:solidFill>
                    <a:srgbClr val="428E5B"/>
                  </a:solidFill>
                  <a:latin typeface="Tahoma" panose="020B0604030504040204" pitchFamily="2" charset="0"/>
                  <a:ea typeface="宋体" panose="02010600030101010101" pitchFamily="2" charset="-122"/>
                </a:defRPr>
              </a:lvl2pPr>
              <a:lvl3pPr marL="1143000" indent="-228600" eaLnBrk="0" hangingPunct="0">
                <a:defRPr sz="1600">
                  <a:solidFill>
                    <a:srgbClr val="428E5B"/>
                  </a:solidFill>
                  <a:latin typeface="Tahoma" panose="020B0604030504040204" pitchFamily="2" charset="0"/>
                  <a:ea typeface="宋体" panose="02010600030101010101" pitchFamily="2" charset="-122"/>
                </a:defRPr>
              </a:lvl3pPr>
              <a:lvl4pPr marL="1600200" indent="-228600" eaLnBrk="0" hangingPunct="0">
                <a:defRPr sz="1600">
                  <a:solidFill>
                    <a:srgbClr val="428E5B"/>
                  </a:solidFill>
                  <a:latin typeface="Tahoma" panose="020B0604030504040204" pitchFamily="2" charset="0"/>
                  <a:ea typeface="宋体" panose="02010600030101010101" pitchFamily="2" charset="-122"/>
                </a:defRPr>
              </a:lvl4pPr>
              <a:lvl5pPr marL="2057400" indent="-228600" eaLnBrk="0" hangingPunct="0">
                <a:defRPr sz="1600">
                  <a:solidFill>
                    <a:srgbClr val="428E5B"/>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9pPr>
            </a:lstStyle>
            <a:p>
              <a:pPr algn="ctr">
                <a:lnSpc>
                  <a:spcPct val="80000"/>
                </a:lnSpc>
                <a:spcBef>
                  <a:spcPct val="20000"/>
                </a:spcBef>
                <a:defRPr/>
              </a:pPr>
              <a:r>
                <a:rPr lang="en-US" altLang="zh-CN" sz="2000">
                  <a:solidFill>
                    <a:srgbClr val="000000"/>
                  </a:solidFill>
                  <a:latin typeface="Lucida Sans Unicode" panose="020B0602030504020204" pitchFamily="1" charset="0"/>
                </a:rPr>
                <a:t>1</a:t>
              </a:r>
            </a:p>
          </p:txBody>
        </p:sp>
        <p:cxnSp>
          <p:nvCxnSpPr>
            <p:cNvPr id="70" name="AutoShape 36">
              <a:extLst>
                <a:ext uri="{FF2B5EF4-FFF2-40B4-BE49-F238E27FC236}">
                  <a16:creationId xmlns:a16="http://schemas.microsoft.com/office/drawing/2014/main" id="{E0EBEBCD-FD29-E3DA-A199-65A46A722A82}"/>
                </a:ext>
              </a:extLst>
            </p:cNvPr>
            <p:cNvCxnSpPr>
              <a:cxnSpLocks noChangeShapeType="1"/>
              <a:stCxn id="56" idx="3"/>
              <a:endCxn id="52" idx="1"/>
            </p:cNvCxnSpPr>
            <p:nvPr/>
          </p:nvCxnSpPr>
          <p:spPr bwMode="auto">
            <a:xfrm>
              <a:off x="624" y="2472"/>
              <a:ext cx="144" cy="43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1" name="AutoShape 37">
              <a:extLst>
                <a:ext uri="{FF2B5EF4-FFF2-40B4-BE49-F238E27FC236}">
                  <a16:creationId xmlns:a16="http://schemas.microsoft.com/office/drawing/2014/main" id="{69782449-339B-0604-E370-52B1413742EE}"/>
                </a:ext>
              </a:extLst>
            </p:cNvPr>
            <p:cNvCxnSpPr>
              <a:cxnSpLocks noChangeShapeType="1"/>
              <a:stCxn id="57" idx="3"/>
              <a:endCxn id="52" idx="1"/>
            </p:cNvCxnSpPr>
            <p:nvPr/>
          </p:nvCxnSpPr>
          <p:spPr bwMode="auto">
            <a:xfrm>
              <a:off x="576" y="2904"/>
              <a:ext cx="192"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2" name="AutoShape 38">
              <a:extLst>
                <a:ext uri="{FF2B5EF4-FFF2-40B4-BE49-F238E27FC236}">
                  <a16:creationId xmlns:a16="http://schemas.microsoft.com/office/drawing/2014/main" id="{0870789D-0F74-0F74-EC23-D3B77433533B}"/>
                </a:ext>
              </a:extLst>
            </p:cNvPr>
            <p:cNvCxnSpPr>
              <a:cxnSpLocks noChangeShapeType="1"/>
              <a:stCxn id="58" idx="3"/>
              <a:endCxn id="52" idx="1"/>
            </p:cNvCxnSpPr>
            <p:nvPr/>
          </p:nvCxnSpPr>
          <p:spPr bwMode="auto">
            <a:xfrm flipV="1">
              <a:off x="576" y="2904"/>
              <a:ext cx="192" cy="38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3" name="AutoShape 39">
              <a:extLst>
                <a:ext uri="{FF2B5EF4-FFF2-40B4-BE49-F238E27FC236}">
                  <a16:creationId xmlns:a16="http://schemas.microsoft.com/office/drawing/2014/main" id="{C6F93A53-815E-F0F8-FAF5-A456DCBF076C}"/>
                </a:ext>
              </a:extLst>
            </p:cNvPr>
            <p:cNvCxnSpPr>
              <a:cxnSpLocks noChangeShapeType="1"/>
              <a:stCxn id="60" idx="2"/>
              <a:endCxn id="47" idx="0"/>
            </p:cNvCxnSpPr>
            <p:nvPr/>
          </p:nvCxnSpPr>
          <p:spPr bwMode="auto">
            <a:xfrm>
              <a:off x="2448" y="2592"/>
              <a:ext cx="216"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4" name="AutoShape 40">
              <a:extLst>
                <a:ext uri="{FF2B5EF4-FFF2-40B4-BE49-F238E27FC236}">
                  <a16:creationId xmlns:a16="http://schemas.microsoft.com/office/drawing/2014/main" id="{0418BC6E-C0A3-5EE9-A070-F65FC4CB5E55}"/>
                </a:ext>
              </a:extLst>
            </p:cNvPr>
            <p:cNvCxnSpPr>
              <a:cxnSpLocks noChangeShapeType="1"/>
              <a:stCxn id="59" idx="2"/>
              <a:endCxn id="47" idx="0"/>
            </p:cNvCxnSpPr>
            <p:nvPr/>
          </p:nvCxnSpPr>
          <p:spPr bwMode="auto">
            <a:xfrm flipH="1">
              <a:off x="2664" y="2592"/>
              <a:ext cx="211"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5" name="AutoShape 41">
              <a:extLst>
                <a:ext uri="{FF2B5EF4-FFF2-40B4-BE49-F238E27FC236}">
                  <a16:creationId xmlns:a16="http://schemas.microsoft.com/office/drawing/2014/main" id="{7FA21E65-4257-A744-A18E-2AF994771917}"/>
                </a:ext>
              </a:extLst>
            </p:cNvPr>
            <p:cNvCxnSpPr>
              <a:cxnSpLocks noChangeShapeType="1"/>
              <a:stCxn id="61" idx="2"/>
              <a:endCxn id="49" idx="0"/>
            </p:cNvCxnSpPr>
            <p:nvPr/>
          </p:nvCxnSpPr>
          <p:spPr bwMode="auto">
            <a:xfrm>
              <a:off x="4470" y="2640"/>
              <a:ext cx="78"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6" name="AutoShape 42">
              <a:extLst>
                <a:ext uri="{FF2B5EF4-FFF2-40B4-BE49-F238E27FC236}">
                  <a16:creationId xmlns:a16="http://schemas.microsoft.com/office/drawing/2014/main" id="{A94A5BC0-50A4-ED7E-C497-08F44C4093A8}"/>
                </a:ext>
              </a:extLst>
            </p:cNvPr>
            <p:cNvCxnSpPr>
              <a:cxnSpLocks noChangeShapeType="1"/>
              <a:stCxn id="63" idx="1"/>
              <a:endCxn id="49" idx="3"/>
            </p:cNvCxnSpPr>
            <p:nvPr/>
          </p:nvCxnSpPr>
          <p:spPr bwMode="auto">
            <a:xfrm flipH="1">
              <a:off x="4800" y="2904"/>
              <a:ext cx="156"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77" name="AutoShape 49">
              <a:extLst>
                <a:ext uri="{FF2B5EF4-FFF2-40B4-BE49-F238E27FC236}">
                  <a16:creationId xmlns:a16="http://schemas.microsoft.com/office/drawing/2014/main" id="{68279538-4EF4-83D6-9C8C-24B740BAA76F}"/>
                </a:ext>
              </a:extLst>
            </p:cNvPr>
            <p:cNvSpPr>
              <a:spLocks noChangeArrowheads="1"/>
            </p:cNvSpPr>
            <p:nvPr/>
          </p:nvSpPr>
          <p:spPr bwMode="auto">
            <a:xfrm>
              <a:off x="1488" y="3216"/>
              <a:ext cx="612"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noProof="1">
                  <a:solidFill>
                    <a:srgbClr val="545472"/>
                  </a:solidFill>
                  <a:latin typeface="宋体" panose="02010600030101010101" pitchFamily="2" charset="-122"/>
                </a:rPr>
                <a:t>还书日期</a:t>
              </a:r>
            </a:p>
          </p:txBody>
        </p:sp>
        <p:sp>
          <p:nvSpPr>
            <p:cNvPr id="78" name="AutoShape 50">
              <a:extLst>
                <a:ext uri="{FF2B5EF4-FFF2-40B4-BE49-F238E27FC236}">
                  <a16:creationId xmlns:a16="http://schemas.microsoft.com/office/drawing/2014/main" id="{AB385B82-3A55-937D-7E81-3DFAF5FCF3BD}"/>
                </a:ext>
              </a:extLst>
            </p:cNvPr>
            <p:cNvSpPr>
              <a:spLocks noChangeArrowheads="1"/>
            </p:cNvSpPr>
            <p:nvPr/>
          </p:nvSpPr>
          <p:spPr bwMode="auto">
            <a:xfrm>
              <a:off x="1488" y="2352"/>
              <a:ext cx="612"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noProof="1">
                  <a:solidFill>
                    <a:srgbClr val="545472"/>
                  </a:solidFill>
                  <a:latin typeface="宋体" panose="02010600030101010101" pitchFamily="2" charset="-122"/>
                </a:rPr>
                <a:t>借书日期</a:t>
              </a:r>
            </a:p>
          </p:txBody>
        </p:sp>
        <p:cxnSp>
          <p:nvCxnSpPr>
            <p:cNvPr id="79" name="AutoShape 51">
              <a:extLst>
                <a:ext uri="{FF2B5EF4-FFF2-40B4-BE49-F238E27FC236}">
                  <a16:creationId xmlns:a16="http://schemas.microsoft.com/office/drawing/2014/main" id="{52AFD8FD-5149-357C-53BB-E9023BF0DB94}"/>
                </a:ext>
              </a:extLst>
            </p:cNvPr>
            <p:cNvCxnSpPr>
              <a:cxnSpLocks noChangeShapeType="1"/>
              <a:stCxn id="53" idx="0"/>
              <a:endCxn id="78" idx="2"/>
            </p:cNvCxnSpPr>
            <p:nvPr/>
          </p:nvCxnSpPr>
          <p:spPr bwMode="auto">
            <a:xfrm flipV="1">
              <a:off x="1800" y="2592"/>
              <a:ext cx="0"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0" name="AutoShape 52">
              <a:extLst>
                <a:ext uri="{FF2B5EF4-FFF2-40B4-BE49-F238E27FC236}">
                  <a16:creationId xmlns:a16="http://schemas.microsoft.com/office/drawing/2014/main" id="{2281C3E8-D211-AD53-569F-685C3A5CF453}"/>
                </a:ext>
              </a:extLst>
            </p:cNvPr>
            <p:cNvCxnSpPr>
              <a:cxnSpLocks noChangeShapeType="1"/>
              <a:stCxn id="53" idx="2"/>
              <a:endCxn id="77" idx="0"/>
            </p:cNvCxnSpPr>
            <p:nvPr/>
          </p:nvCxnSpPr>
          <p:spPr bwMode="auto">
            <a:xfrm>
              <a:off x="1800" y="3072"/>
              <a:ext cx="0"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81" name="AutoShape 53">
              <a:extLst>
                <a:ext uri="{FF2B5EF4-FFF2-40B4-BE49-F238E27FC236}">
                  <a16:creationId xmlns:a16="http://schemas.microsoft.com/office/drawing/2014/main" id="{BCDC85D8-4D23-04FC-D6B5-E65DEAB59896}"/>
                </a:ext>
              </a:extLst>
            </p:cNvPr>
            <p:cNvSpPr>
              <a:spLocks noChangeArrowheads="1"/>
            </p:cNvSpPr>
            <p:nvPr/>
          </p:nvSpPr>
          <p:spPr bwMode="auto">
            <a:xfrm>
              <a:off x="2688" y="3216"/>
              <a:ext cx="38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位置</a:t>
              </a:r>
            </a:p>
          </p:txBody>
        </p:sp>
        <p:sp>
          <p:nvSpPr>
            <p:cNvPr id="82" name="AutoShape 54">
              <a:extLst>
                <a:ext uri="{FF2B5EF4-FFF2-40B4-BE49-F238E27FC236}">
                  <a16:creationId xmlns:a16="http://schemas.microsoft.com/office/drawing/2014/main" id="{59B9B63F-749A-403D-1744-FB57629A6A52}"/>
                </a:ext>
              </a:extLst>
            </p:cNvPr>
            <p:cNvSpPr>
              <a:spLocks noChangeArrowheads="1"/>
            </p:cNvSpPr>
            <p:nvPr/>
          </p:nvSpPr>
          <p:spPr bwMode="auto">
            <a:xfrm>
              <a:off x="2256" y="3216"/>
              <a:ext cx="37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数量</a:t>
              </a:r>
            </a:p>
          </p:txBody>
        </p:sp>
        <p:cxnSp>
          <p:nvCxnSpPr>
            <p:cNvPr id="83" name="AutoShape 55">
              <a:extLst>
                <a:ext uri="{FF2B5EF4-FFF2-40B4-BE49-F238E27FC236}">
                  <a16:creationId xmlns:a16="http://schemas.microsoft.com/office/drawing/2014/main" id="{A60CF7C4-F21A-BF0B-B39B-DCF4EB4E207F}"/>
                </a:ext>
              </a:extLst>
            </p:cNvPr>
            <p:cNvCxnSpPr>
              <a:cxnSpLocks noChangeShapeType="1"/>
              <a:stCxn id="47" idx="2"/>
              <a:endCxn id="82" idx="0"/>
            </p:cNvCxnSpPr>
            <p:nvPr/>
          </p:nvCxnSpPr>
          <p:spPr bwMode="auto">
            <a:xfrm flipH="1">
              <a:off x="2448" y="3024"/>
              <a:ext cx="216"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4" name="AutoShape 56">
              <a:extLst>
                <a:ext uri="{FF2B5EF4-FFF2-40B4-BE49-F238E27FC236}">
                  <a16:creationId xmlns:a16="http://schemas.microsoft.com/office/drawing/2014/main" id="{61747A82-2319-37AF-34D5-13A989F4C93D}"/>
                </a:ext>
              </a:extLst>
            </p:cNvPr>
            <p:cNvCxnSpPr>
              <a:cxnSpLocks noChangeShapeType="1"/>
              <a:stCxn id="47" idx="2"/>
              <a:endCxn id="81" idx="0"/>
            </p:cNvCxnSpPr>
            <p:nvPr/>
          </p:nvCxnSpPr>
          <p:spPr bwMode="auto">
            <a:xfrm>
              <a:off x="2664" y="3024"/>
              <a:ext cx="211"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5" name="AutoShape 57">
              <a:extLst>
                <a:ext uri="{FF2B5EF4-FFF2-40B4-BE49-F238E27FC236}">
                  <a16:creationId xmlns:a16="http://schemas.microsoft.com/office/drawing/2014/main" id="{0D48EDD5-8BF9-9185-5C9E-A4F4C188E467}"/>
                </a:ext>
              </a:extLst>
            </p:cNvPr>
            <p:cNvCxnSpPr>
              <a:cxnSpLocks noChangeShapeType="1"/>
              <a:stCxn id="49" idx="2"/>
              <a:endCxn id="64" idx="0"/>
            </p:cNvCxnSpPr>
            <p:nvPr/>
          </p:nvCxnSpPr>
          <p:spPr bwMode="auto">
            <a:xfrm>
              <a:off x="4536" y="3024"/>
              <a:ext cx="0"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6" name="AutoShape 58">
              <a:extLst>
                <a:ext uri="{FF2B5EF4-FFF2-40B4-BE49-F238E27FC236}">
                  <a16:creationId xmlns:a16="http://schemas.microsoft.com/office/drawing/2014/main" id="{BA141D69-95E2-ECC3-1EF8-90DEAC0EB571}"/>
                </a:ext>
              </a:extLst>
            </p:cNvPr>
            <p:cNvCxnSpPr>
              <a:cxnSpLocks noChangeShapeType="1"/>
              <a:stCxn id="65" idx="1"/>
              <a:endCxn id="49" idx="3"/>
            </p:cNvCxnSpPr>
            <p:nvPr/>
          </p:nvCxnSpPr>
          <p:spPr bwMode="auto">
            <a:xfrm flipH="1">
              <a:off x="4800" y="2520"/>
              <a:ext cx="156" cy="38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7" name="AutoShape 59">
              <a:extLst>
                <a:ext uri="{FF2B5EF4-FFF2-40B4-BE49-F238E27FC236}">
                  <a16:creationId xmlns:a16="http://schemas.microsoft.com/office/drawing/2014/main" id="{99FEC2A2-9E87-64D4-0D31-60F2EF476277}"/>
                </a:ext>
              </a:extLst>
            </p:cNvPr>
            <p:cNvCxnSpPr>
              <a:cxnSpLocks noChangeShapeType="1"/>
              <a:stCxn id="62" idx="1"/>
              <a:endCxn id="49" idx="3"/>
            </p:cNvCxnSpPr>
            <p:nvPr/>
          </p:nvCxnSpPr>
          <p:spPr bwMode="auto">
            <a:xfrm flipH="1" flipV="1">
              <a:off x="4800" y="2904"/>
              <a:ext cx="156" cy="43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grpSp>
      <p:sp>
        <p:nvSpPr>
          <p:cNvPr id="59436" name="灯片编号占位符 45">
            <a:extLst>
              <a:ext uri="{FF2B5EF4-FFF2-40B4-BE49-F238E27FC236}">
                <a16:creationId xmlns:a16="http://schemas.microsoft.com/office/drawing/2014/main" id="{389E6F6D-614C-11DD-ECEB-9F2171864F3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B371FE36-4E7D-4A39-ABDD-7E16DC4D6779}" type="slidenum">
              <a:rPr lang="zh-CN" altLang="en-US" sz="1000">
                <a:latin typeface="Tahoma" panose="020B0604030504040204" pitchFamily="34" charset="0"/>
              </a:rPr>
              <a:pPr eaLnBrk="1" hangingPunct="1"/>
              <a:t>159</a:t>
            </a:fld>
            <a:endParaRPr lang="zh-CN" altLang="en-US" sz="1000">
              <a:latin typeface="Tahoma" panose="020B0604030504040204" pitchFamily="34" charset="0"/>
            </a:endParaRPr>
          </a:p>
        </p:txBody>
      </p:sp>
      <p:sp>
        <p:nvSpPr>
          <p:cNvPr id="59437" name="标题 1">
            <a:extLst>
              <a:ext uri="{FF2B5EF4-FFF2-40B4-BE49-F238E27FC236}">
                <a16:creationId xmlns:a16="http://schemas.microsoft.com/office/drawing/2014/main" id="{599CCF3B-DF78-2E00-1157-EBA401F01373}"/>
              </a:ext>
            </a:extLst>
          </p:cNvPr>
          <p:cNvSpPr>
            <a:spLocks noGrp="1" noChangeArrowheads="1"/>
          </p:cNvSpPr>
          <p:nvPr/>
        </p:nvSpPr>
        <p:spPr bwMode="auto">
          <a:xfrm>
            <a:off x="1031875" y="531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4400">
                <a:solidFill>
                  <a:schemeClr val="tx2"/>
                </a:solidFill>
                <a:latin typeface="宋体" panose="02010600030101010101" pitchFamily="2" charset="-122"/>
              </a:rPr>
              <a:t>课堂小测试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p>
        </p:txBody>
      </p:sp>
      <p:sp>
        <p:nvSpPr>
          <p:cNvPr id="36866" name="Rectangle 2"/>
          <p:cNvSpPr>
            <a:spLocks noGrp="1" noChangeArrowheads="1"/>
          </p:cNvSpPr>
          <p:nvPr>
            <p:ph type="title"/>
          </p:nvPr>
        </p:nvSpPr>
        <p:spPr/>
        <p:txBody>
          <a:bodyPr/>
          <a:lstStyle/>
          <a:p>
            <a:pPr algn="l" eaLnBrk="1" hangingPunct="1"/>
            <a:r>
              <a:rPr lang="en-US" altLang="zh-CN" sz="3600" b="1" dirty="0">
                <a:sym typeface="+mn-ea"/>
              </a:rPr>
              <a:t>4</a:t>
            </a:r>
            <a:r>
              <a:rPr lang="en-US" altLang="zh-CN" sz="3600" dirty="0"/>
              <a:t>.2 </a:t>
            </a:r>
            <a:r>
              <a:rPr lang="zh-CN" altLang="en-US" sz="3600" dirty="0"/>
              <a:t>数据库</a:t>
            </a:r>
            <a:endParaRPr lang="en-US" altLang="zh-CN" sz="3600" dirty="0"/>
          </a:p>
        </p:txBody>
      </p:sp>
      <p:sp>
        <p:nvSpPr>
          <p:cNvPr id="37891" name="Rectangle 3"/>
          <p:cNvSpPr>
            <a:spLocks noGrp="1" noChangeArrowheads="1"/>
          </p:cNvSpPr>
          <p:nvPr>
            <p:ph type="body" idx="1"/>
          </p:nvPr>
        </p:nvSpPr>
        <p:spPr>
          <a:xfrm>
            <a:off x="838200" y="1981200"/>
            <a:ext cx="7772400" cy="4114800"/>
          </a:xfrm>
        </p:spPr>
        <p:txBody>
          <a:bodyPr/>
          <a:lstStyle/>
          <a:p>
            <a:pPr algn="just" eaLnBrk="1" hangingPunct="1"/>
            <a:r>
              <a:rPr kumimoji="0" lang="zh-CN" altLang="en-US" sz="2400"/>
              <a:t>为什么需要数据库</a:t>
            </a:r>
            <a:endParaRPr kumimoji="0" lang="en-US" altLang="zh-CN" sz="2400"/>
          </a:p>
          <a:p>
            <a:pPr marL="450850" lvl="1" indent="0" algn="just" eaLnBrk="1" hangingPunct="1">
              <a:buFontTx/>
              <a:buNone/>
            </a:pPr>
            <a:r>
              <a:rPr kumimoji="0" lang="zh-CN" altLang="en-US" sz="2400"/>
              <a:t>人们收集并抽取出一个应用所需要的大量数据之后，应将其分门别类地保存起来（即形成数据库），以供应用程序进一步加工处理，抽取或计算出有用信息。</a:t>
            </a:r>
            <a:endParaRPr lang="zh-CN" altLang="en-US"/>
          </a:p>
          <a:p>
            <a:pPr algn="just" eaLnBrk="1" hangingPunct="1"/>
            <a:r>
              <a:rPr kumimoji="0" lang="zh-CN" altLang="en-US" sz="2400"/>
              <a:t>数据库的定义</a:t>
            </a:r>
          </a:p>
          <a:p>
            <a:pPr marL="450850" lvl="1" indent="0" algn="just" eaLnBrk="1" hangingPunct="1">
              <a:lnSpc>
                <a:spcPct val="120000"/>
              </a:lnSpc>
              <a:buFontTx/>
              <a:buNone/>
            </a:pPr>
            <a:r>
              <a:rPr kumimoji="0" lang="zh-CN" altLang="en-US" sz="2400"/>
              <a:t>数据库</a:t>
            </a:r>
            <a:r>
              <a:rPr kumimoji="0" lang="en-US" altLang="zh-CN" sz="2400"/>
              <a:t>(Database,</a:t>
            </a:r>
            <a:r>
              <a:rPr kumimoji="0" lang="zh-CN" altLang="en-US" sz="2400"/>
              <a:t>简称</a:t>
            </a:r>
            <a:r>
              <a:rPr kumimoji="0" lang="en-US" altLang="zh-CN" sz="2400"/>
              <a:t>DB)</a:t>
            </a:r>
            <a:r>
              <a:rPr kumimoji="0" lang="zh-CN" altLang="en-US" sz="2400"/>
              <a:t>是指：</a:t>
            </a:r>
            <a:r>
              <a:rPr kumimoji="0" lang="zh-CN" altLang="en-US" sz="2400">
                <a:solidFill>
                  <a:srgbClr val="0000FF"/>
                </a:solidFill>
              </a:rPr>
              <a:t>长期</a:t>
            </a:r>
            <a:r>
              <a:rPr kumimoji="0" lang="zh-CN" altLang="en-US" sz="2400"/>
              <a:t>储存在计算机内的、有</a:t>
            </a:r>
            <a:r>
              <a:rPr kumimoji="0" lang="zh-CN" altLang="en-US" sz="2400">
                <a:solidFill>
                  <a:srgbClr val="0000FF"/>
                </a:solidFill>
              </a:rPr>
              <a:t>组织</a:t>
            </a:r>
            <a:r>
              <a:rPr kumimoji="0" lang="zh-CN" altLang="en-US" sz="2400"/>
              <a:t>的、可</a:t>
            </a:r>
            <a:r>
              <a:rPr kumimoji="0" lang="zh-CN" altLang="en-US" sz="2400">
                <a:solidFill>
                  <a:srgbClr val="0000FF"/>
                </a:solidFill>
              </a:rPr>
              <a:t>共享</a:t>
            </a:r>
            <a:r>
              <a:rPr kumimoji="0" lang="zh-CN" altLang="en-US" sz="2400"/>
              <a:t>的</a:t>
            </a:r>
            <a:r>
              <a:rPr kumimoji="0" lang="zh-CN" altLang="en-US" sz="2400">
                <a:solidFill>
                  <a:srgbClr val="0000FF"/>
                </a:solidFill>
              </a:rPr>
              <a:t>大量</a:t>
            </a:r>
            <a:r>
              <a:rPr kumimoji="0" lang="zh-CN" altLang="en-US" sz="2400"/>
              <a:t>数据集合</a:t>
            </a:r>
            <a:endParaRPr kumimoji="0" lang="en-US" altLang="zh-CN" sz="2400"/>
          </a:p>
          <a:p>
            <a:pPr marL="450850" lvl="1" indent="0" algn="just" eaLnBrk="1" hangingPunct="1">
              <a:lnSpc>
                <a:spcPct val="120000"/>
              </a:lnSpc>
            </a:pPr>
            <a:endParaRPr lang="zh-CN" alt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2">
            <a:extLst>
              <a:ext uri="{FF2B5EF4-FFF2-40B4-BE49-F238E27FC236}">
                <a16:creationId xmlns:a16="http://schemas.microsoft.com/office/drawing/2014/main" id="{331F3E40-43F6-C57F-BAA5-C6295BC5A898}"/>
              </a:ext>
            </a:extLst>
          </p:cNvPr>
          <p:cNvSpPr>
            <a:spLocks noGrp="1" noChangeArrowheads="1"/>
          </p:cNvSpPr>
          <p:nvPr>
            <p:ph type="title"/>
          </p:nvPr>
        </p:nvSpPr>
        <p:spPr/>
        <p:txBody>
          <a:bodyPr/>
          <a:lstStyle/>
          <a:p>
            <a:pPr eaLnBrk="1" hangingPunct="1"/>
            <a:endParaRPr lang="zh-CN" altLang="en-US"/>
          </a:p>
        </p:txBody>
      </p:sp>
      <p:grpSp>
        <p:nvGrpSpPr>
          <p:cNvPr id="60418" name="Group 60">
            <a:extLst>
              <a:ext uri="{FF2B5EF4-FFF2-40B4-BE49-F238E27FC236}">
                <a16:creationId xmlns:a16="http://schemas.microsoft.com/office/drawing/2014/main" id="{9850B891-CB61-BAD1-0C45-40DC39FBC070}"/>
              </a:ext>
            </a:extLst>
          </p:cNvPr>
          <p:cNvGrpSpPr>
            <a:grpSpLocks noGrp="1"/>
          </p:cNvGrpSpPr>
          <p:nvPr/>
        </p:nvGrpSpPr>
        <p:grpSpPr bwMode="auto">
          <a:xfrm>
            <a:off x="358775" y="728663"/>
            <a:ext cx="8399463" cy="2952750"/>
            <a:chOff x="0" y="2352"/>
            <a:chExt cx="5424" cy="1104"/>
          </a:xfrm>
        </p:grpSpPr>
        <p:sp>
          <p:nvSpPr>
            <p:cNvPr id="47" name="Rectangle 6">
              <a:extLst>
                <a:ext uri="{FF2B5EF4-FFF2-40B4-BE49-F238E27FC236}">
                  <a16:creationId xmlns:a16="http://schemas.microsoft.com/office/drawing/2014/main" id="{DEE6FC8A-4F14-649D-E8FA-4C1A8EB02E6F}"/>
                </a:ext>
              </a:extLst>
            </p:cNvPr>
            <p:cNvSpPr>
              <a:spLocks noChangeArrowheads="1"/>
            </p:cNvSpPr>
            <p:nvPr/>
          </p:nvSpPr>
          <p:spPr bwMode="auto">
            <a:xfrm>
              <a:off x="2400"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sz="2000"/>
                <a:t>图书</a:t>
              </a:r>
            </a:p>
          </p:txBody>
        </p:sp>
        <p:sp>
          <p:nvSpPr>
            <p:cNvPr id="48" name="AutoShape 7">
              <a:extLst>
                <a:ext uri="{FF2B5EF4-FFF2-40B4-BE49-F238E27FC236}">
                  <a16:creationId xmlns:a16="http://schemas.microsoft.com/office/drawing/2014/main" id="{DC9F773D-A02E-8F04-B019-479868BA3284}"/>
                </a:ext>
              </a:extLst>
            </p:cNvPr>
            <p:cNvSpPr>
              <a:spLocks noChangeArrowheads="1"/>
            </p:cNvSpPr>
            <p:nvPr/>
          </p:nvSpPr>
          <p:spPr bwMode="auto">
            <a:xfrm>
              <a:off x="3264" y="2736"/>
              <a:ext cx="624" cy="336"/>
            </a:xfrm>
            <a:prstGeom prst="diamond">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sz="2000"/>
                <a:t>出版</a:t>
              </a:r>
            </a:p>
          </p:txBody>
        </p:sp>
        <p:sp>
          <p:nvSpPr>
            <p:cNvPr id="49" name="Rectangle 10">
              <a:extLst>
                <a:ext uri="{FF2B5EF4-FFF2-40B4-BE49-F238E27FC236}">
                  <a16:creationId xmlns:a16="http://schemas.microsoft.com/office/drawing/2014/main" id="{7B25FA2E-D9C6-98AF-D35E-87F256A01D1C}"/>
                </a:ext>
              </a:extLst>
            </p:cNvPr>
            <p:cNvSpPr>
              <a:spLocks noChangeArrowheads="1"/>
            </p:cNvSpPr>
            <p:nvPr/>
          </p:nvSpPr>
          <p:spPr bwMode="auto">
            <a:xfrm>
              <a:off x="4272"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sz="2000" dirty="0"/>
                <a:t>出版社</a:t>
              </a:r>
            </a:p>
          </p:txBody>
        </p:sp>
        <p:cxnSp>
          <p:nvCxnSpPr>
            <p:cNvPr id="50" name="AutoShape 11">
              <a:extLst>
                <a:ext uri="{FF2B5EF4-FFF2-40B4-BE49-F238E27FC236}">
                  <a16:creationId xmlns:a16="http://schemas.microsoft.com/office/drawing/2014/main" id="{1E51FB34-B0F6-52D4-54E8-04051A19C0D5}"/>
                </a:ext>
              </a:extLst>
            </p:cNvPr>
            <p:cNvCxnSpPr>
              <a:cxnSpLocks noChangeShapeType="1"/>
              <a:stCxn id="47" idx="3"/>
              <a:endCxn id="48" idx="1"/>
            </p:cNvCxnSpPr>
            <p:nvPr/>
          </p:nvCxnSpPr>
          <p:spPr bwMode="auto">
            <a:xfrm>
              <a:off x="2928" y="2904"/>
              <a:ext cx="336"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51" name="AutoShape 12">
              <a:extLst>
                <a:ext uri="{FF2B5EF4-FFF2-40B4-BE49-F238E27FC236}">
                  <a16:creationId xmlns:a16="http://schemas.microsoft.com/office/drawing/2014/main" id="{4CB9D1EF-242F-F4BE-635D-AAE55A0BFFB6}"/>
                </a:ext>
              </a:extLst>
            </p:cNvPr>
            <p:cNvCxnSpPr>
              <a:cxnSpLocks noChangeShapeType="1"/>
              <a:stCxn id="48" idx="3"/>
              <a:endCxn id="49" idx="1"/>
            </p:cNvCxnSpPr>
            <p:nvPr/>
          </p:nvCxnSpPr>
          <p:spPr bwMode="auto">
            <a:xfrm>
              <a:off x="3888" y="2904"/>
              <a:ext cx="373"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52" name="Rectangle 15">
              <a:extLst>
                <a:ext uri="{FF2B5EF4-FFF2-40B4-BE49-F238E27FC236}">
                  <a16:creationId xmlns:a16="http://schemas.microsoft.com/office/drawing/2014/main" id="{25ADE557-CF60-5BA8-64A9-1210FD1F8A09}"/>
                </a:ext>
              </a:extLst>
            </p:cNvPr>
            <p:cNvSpPr>
              <a:spLocks noChangeArrowheads="1"/>
            </p:cNvSpPr>
            <p:nvPr/>
          </p:nvSpPr>
          <p:spPr bwMode="auto">
            <a:xfrm>
              <a:off x="768"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sz="2000" noProof="1">
                  <a:solidFill>
                    <a:srgbClr val="545472"/>
                  </a:solidFill>
                  <a:latin typeface="宋体" panose="02010600030101010101" pitchFamily="2" charset="-122"/>
                </a:rPr>
                <a:t>借书人</a:t>
              </a:r>
            </a:p>
          </p:txBody>
        </p:sp>
        <p:sp>
          <p:nvSpPr>
            <p:cNvPr id="53" name="AutoShape 16">
              <a:extLst>
                <a:ext uri="{FF2B5EF4-FFF2-40B4-BE49-F238E27FC236}">
                  <a16:creationId xmlns:a16="http://schemas.microsoft.com/office/drawing/2014/main" id="{2B2063CD-AEFA-8505-A541-5FD809DE4E4E}"/>
                </a:ext>
              </a:extLst>
            </p:cNvPr>
            <p:cNvSpPr>
              <a:spLocks noChangeArrowheads="1"/>
            </p:cNvSpPr>
            <p:nvPr/>
          </p:nvSpPr>
          <p:spPr bwMode="auto">
            <a:xfrm>
              <a:off x="1488" y="2736"/>
              <a:ext cx="612" cy="336"/>
            </a:xfrm>
            <a:prstGeom prst="diamond">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sz="2000" noProof="1">
                  <a:solidFill>
                    <a:srgbClr val="545472"/>
                  </a:solidFill>
                  <a:latin typeface="宋体" panose="02010600030101010101" pitchFamily="2" charset="-122"/>
                </a:rPr>
                <a:t>借阅</a:t>
              </a:r>
            </a:p>
          </p:txBody>
        </p:sp>
        <p:cxnSp>
          <p:nvCxnSpPr>
            <p:cNvPr id="54" name="AutoShape 17">
              <a:extLst>
                <a:ext uri="{FF2B5EF4-FFF2-40B4-BE49-F238E27FC236}">
                  <a16:creationId xmlns:a16="http://schemas.microsoft.com/office/drawing/2014/main" id="{18E012FC-1A86-2A93-9048-45C4E4E4F5BB}"/>
                </a:ext>
              </a:extLst>
            </p:cNvPr>
            <p:cNvCxnSpPr>
              <a:cxnSpLocks noChangeShapeType="1"/>
              <a:stCxn id="52" idx="3"/>
              <a:endCxn id="53" idx="1"/>
            </p:cNvCxnSpPr>
            <p:nvPr/>
          </p:nvCxnSpPr>
          <p:spPr bwMode="auto">
            <a:xfrm>
              <a:off x="1296" y="2904"/>
              <a:ext cx="193"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55" name="AutoShape 18">
              <a:extLst>
                <a:ext uri="{FF2B5EF4-FFF2-40B4-BE49-F238E27FC236}">
                  <a16:creationId xmlns:a16="http://schemas.microsoft.com/office/drawing/2014/main" id="{8159E011-8C77-A7BB-FEE2-D4E1BCD7F45C}"/>
                </a:ext>
              </a:extLst>
            </p:cNvPr>
            <p:cNvCxnSpPr>
              <a:cxnSpLocks noChangeShapeType="1"/>
              <a:stCxn id="53" idx="3"/>
              <a:endCxn id="47" idx="1"/>
            </p:cNvCxnSpPr>
            <p:nvPr/>
          </p:nvCxnSpPr>
          <p:spPr bwMode="auto">
            <a:xfrm>
              <a:off x="2112" y="2904"/>
              <a:ext cx="288"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56" name="AutoShape 19">
              <a:extLst>
                <a:ext uri="{FF2B5EF4-FFF2-40B4-BE49-F238E27FC236}">
                  <a16:creationId xmlns:a16="http://schemas.microsoft.com/office/drawing/2014/main" id="{CF18654E-C8D1-5A00-DFF9-DB86A3A822BF}"/>
                </a:ext>
              </a:extLst>
            </p:cNvPr>
            <p:cNvSpPr>
              <a:spLocks noChangeArrowheads="1"/>
            </p:cNvSpPr>
            <p:nvPr/>
          </p:nvSpPr>
          <p:spPr bwMode="auto">
            <a:xfrm>
              <a:off x="0" y="2352"/>
              <a:ext cx="62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u="sng" noProof="1">
                  <a:solidFill>
                    <a:srgbClr val="545472"/>
                  </a:solidFill>
                  <a:latin typeface="宋体" panose="02010600030101010101" pitchFamily="2" charset="-122"/>
                </a:rPr>
                <a:t>借书证号</a:t>
              </a:r>
            </a:p>
          </p:txBody>
        </p:sp>
        <p:sp>
          <p:nvSpPr>
            <p:cNvPr id="57" name="AutoShape 20">
              <a:extLst>
                <a:ext uri="{FF2B5EF4-FFF2-40B4-BE49-F238E27FC236}">
                  <a16:creationId xmlns:a16="http://schemas.microsoft.com/office/drawing/2014/main" id="{F3932DFD-E40F-40EA-1E5E-273FB54618A1}"/>
                </a:ext>
              </a:extLst>
            </p:cNvPr>
            <p:cNvSpPr>
              <a:spLocks noChangeArrowheads="1"/>
            </p:cNvSpPr>
            <p:nvPr/>
          </p:nvSpPr>
          <p:spPr bwMode="auto">
            <a:xfrm>
              <a:off x="96" y="2784"/>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姓名</a:t>
              </a:r>
            </a:p>
          </p:txBody>
        </p:sp>
        <p:sp>
          <p:nvSpPr>
            <p:cNvPr id="58" name="AutoShape 21">
              <a:extLst>
                <a:ext uri="{FF2B5EF4-FFF2-40B4-BE49-F238E27FC236}">
                  <a16:creationId xmlns:a16="http://schemas.microsoft.com/office/drawing/2014/main" id="{E2CD71B4-BDA2-A1D4-D904-BF6C4BFA0FE9}"/>
                </a:ext>
              </a:extLst>
            </p:cNvPr>
            <p:cNvSpPr>
              <a:spLocks noChangeArrowheads="1"/>
            </p:cNvSpPr>
            <p:nvPr/>
          </p:nvSpPr>
          <p:spPr bwMode="auto">
            <a:xfrm>
              <a:off x="96" y="3168"/>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noProof="1">
                  <a:solidFill>
                    <a:srgbClr val="545472"/>
                  </a:solidFill>
                  <a:latin typeface="宋体" panose="02010600030101010101" pitchFamily="2" charset="-122"/>
                </a:rPr>
                <a:t>单位</a:t>
              </a:r>
            </a:p>
          </p:txBody>
        </p:sp>
        <p:sp>
          <p:nvSpPr>
            <p:cNvPr id="59" name="AutoShape 22">
              <a:extLst>
                <a:ext uri="{FF2B5EF4-FFF2-40B4-BE49-F238E27FC236}">
                  <a16:creationId xmlns:a16="http://schemas.microsoft.com/office/drawing/2014/main" id="{0C58D27F-E0C1-587B-B16C-372FA36A410B}"/>
                </a:ext>
              </a:extLst>
            </p:cNvPr>
            <p:cNvSpPr>
              <a:spLocks noChangeArrowheads="1"/>
            </p:cNvSpPr>
            <p:nvPr/>
          </p:nvSpPr>
          <p:spPr bwMode="auto">
            <a:xfrm>
              <a:off x="2688" y="2352"/>
              <a:ext cx="38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u="sng" noProof="1">
                  <a:solidFill>
                    <a:srgbClr val="545472"/>
                  </a:solidFill>
                  <a:latin typeface="宋体" panose="02010600030101010101" pitchFamily="2" charset="-122"/>
                </a:rPr>
                <a:t>书号</a:t>
              </a:r>
            </a:p>
          </p:txBody>
        </p:sp>
        <p:sp>
          <p:nvSpPr>
            <p:cNvPr id="60" name="AutoShape 23">
              <a:extLst>
                <a:ext uri="{FF2B5EF4-FFF2-40B4-BE49-F238E27FC236}">
                  <a16:creationId xmlns:a16="http://schemas.microsoft.com/office/drawing/2014/main" id="{ECDD25FA-D224-2CBB-CE72-DCF1DEC3914A}"/>
                </a:ext>
              </a:extLst>
            </p:cNvPr>
            <p:cNvSpPr>
              <a:spLocks noChangeArrowheads="1"/>
            </p:cNvSpPr>
            <p:nvPr/>
          </p:nvSpPr>
          <p:spPr bwMode="auto">
            <a:xfrm>
              <a:off x="2256" y="2352"/>
              <a:ext cx="37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noProof="1">
                  <a:solidFill>
                    <a:srgbClr val="545472"/>
                  </a:solidFill>
                  <a:latin typeface="宋体" panose="02010600030101010101" pitchFamily="2" charset="-122"/>
                </a:rPr>
                <a:t>书名</a:t>
              </a:r>
            </a:p>
          </p:txBody>
        </p:sp>
        <p:sp>
          <p:nvSpPr>
            <p:cNvPr id="61" name="AutoShape 24">
              <a:extLst>
                <a:ext uri="{FF2B5EF4-FFF2-40B4-BE49-F238E27FC236}">
                  <a16:creationId xmlns:a16="http://schemas.microsoft.com/office/drawing/2014/main" id="{085E2F5C-FB27-F211-3642-EEDE939C99D2}"/>
                </a:ext>
              </a:extLst>
            </p:cNvPr>
            <p:cNvSpPr>
              <a:spLocks noChangeArrowheads="1"/>
            </p:cNvSpPr>
            <p:nvPr/>
          </p:nvSpPr>
          <p:spPr bwMode="auto">
            <a:xfrm>
              <a:off x="4115" y="2400"/>
              <a:ext cx="709"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u="sng" dirty="0"/>
                <a:t>出版社名</a:t>
              </a:r>
            </a:p>
          </p:txBody>
        </p:sp>
        <p:sp>
          <p:nvSpPr>
            <p:cNvPr id="62" name="AutoShape 26">
              <a:extLst>
                <a:ext uri="{FF2B5EF4-FFF2-40B4-BE49-F238E27FC236}">
                  <a16:creationId xmlns:a16="http://schemas.microsoft.com/office/drawing/2014/main" id="{E4BE60B5-E815-E277-929F-ED8ED9B51A00}"/>
                </a:ext>
              </a:extLst>
            </p:cNvPr>
            <p:cNvSpPr>
              <a:spLocks noChangeArrowheads="1"/>
            </p:cNvSpPr>
            <p:nvPr/>
          </p:nvSpPr>
          <p:spPr bwMode="auto">
            <a:xfrm>
              <a:off x="4944" y="3216"/>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地址</a:t>
              </a:r>
            </a:p>
          </p:txBody>
        </p:sp>
        <p:sp>
          <p:nvSpPr>
            <p:cNvPr id="63" name="AutoShape 27">
              <a:extLst>
                <a:ext uri="{FF2B5EF4-FFF2-40B4-BE49-F238E27FC236}">
                  <a16:creationId xmlns:a16="http://schemas.microsoft.com/office/drawing/2014/main" id="{F7FEC26D-C973-BB32-90CC-BF2A8B8BC193}"/>
                </a:ext>
              </a:extLst>
            </p:cNvPr>
            <p:cNvSpPr>
              <a:spLocks noChangeArrowheads="1"/>
            </p:cNvSpPr>
            <p:nvPr/>
          </p:nvSpPr>
          <p:spPr bwMode="auto">
            <a:xfrm>
              <a:off x="4944" y="2784"/>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电话</a:t>
              </a:r>
            </a:p>
          </p:txBody>
        </p:sp>
        <p:sp>
          <p:nvSpPr>
            <p:cNvPr id="64" name="AutoShape 28">
              <a:extLst>
                <a:ext uri="{FF2B5EF4-FFF2-40B4-BE49-F238E27FC236}">
                  <a16:creationId xmlns:a16="http://schemas.microsoft.com/office/drawing/2014/main" id="{7AD58DEF-3BD1-3680-C84E-FF97704996C5}"/>
                </a:ext>
              </a:extLst>
            </p:cNvPr>
            <p:cNvSpPr>
              <a:spLocks noChangeArrowheads="1"/>
            </p:cNvSpPr>
            <p:nvPr/>
          </p:nvSpPr>
          <p:spPr bwMode="auto">
            <a:xfrm>
              <a:off x="4296" y="3216"/>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邮编</a:t>
              </a:r>
            </a:p>
          </p:txBody>
        </p:sp>
        <p:sp>
          <p:nvSpPr>
            <p:cNvPr id="65" name="AutoShape 29">
              <a:extLst>
                <a:ext uri="{FF2B5EF4-FFF2-40B4-BE49-F238E27FC236}">
                  <a16:creationId xmlns:a16="http://schemas.microsoft.com/office/drawing/2014/main" id="{424E2FD9-386A-3F20-1F55-4CEE24C8E391}"/>
                </a:ext>
              </a:extLst>
            </p:cNvPr>
            <p:cNvSpPr>
              <a:spLocks noChangeArrowheads="1"/>
            </p:cNvSpPr>
            <p:nvPr/>
          </p:nvSpPr>
          <p:spPr bwMode="auto">
            <a:xfrm>
              <a:off x="4944" y="2400"/>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en-US" altLang="zh-CN"/>
                <a:t>Email</a:t>
              </a:r>
            </a:p>
          </p:txBody>
        </p:sp>
        <p:sp>
          <p:nvSpPr>
            <p:cNvPr id="66" name="Text Box 30">
              <a:extLst>
                <a:ext uri="{FF2B5EF4-FFF2-40B4-BE49-F238E27FC236}">
                  <a16:creationId xmlns:a16="http://schemas.microsoft.com/office/drawing/2014/main" id="{C96B8691-F04C-E75B-A197-FEEE595AA274}"/>
                </a:ext>
              </a:extLst>
            </p:cNvPr>
            <p:cNvSpPr txBox="1">
              <a:spLocks noChangeArrowheads="1"/>
            </p:cNvSpPr>
            <p:nvPr/>
          </p:nvSpPr>
          <p:spPr bwMode="auto">
            <a:xfrm>
              <a:off x="1286"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sz="1600">
                  <a:solidFill>
                    <a:srgbClr val="428E5B"/>
                  </a:solidFill>
                  <a:latin typeface="Tahoma" panose="020B0604030504040204" pitchFamily="2" charset="0"/>
                  <a:ea typeface="宋体" panose="02010600030101010101" pitchFamily="2" charset="-122"/>
                </a:defRPr>
              </a:lvl1pPr>
              <a:lvl2pPr marL="742950" indent="-285750" eaLnBrk="0" hangingPunct="0">
                <a:defRPr sz="1600">
                  <a:solidFill>
                    <a:srgbClr val="428E5B"/>
                  </a:solidFill>
                  <a:latin typeface="Tahoma" panose="020B0604030504040204" pitchFamily="2" charset="0"/>
                  <a:ea typeface="宋体" panose="02010600030101010101" pitchFamily="2" charset="-122"/>
                </a:defRPr>
              </a:lvl2pPr>
              <a:lvl3pPr marL="1143000" indent="-228600" eaLnBrk="0" hangingPunct="0">
                <a:defRPr sz="1600">
                  <a:solidFill>
                    <a:srgbClr val="428E5B"/>
                  </a:solidFill>
                  <a:latin typeface="Tahoma" panose="020B0604030504040204" pitchFamily="2" charset="0"/>
                  <a:ea typeface="宋体" panose="02010600030101010101" pitchFamily="2" charset="-122"/>
                </a:defRPr>
              </a:lvl3pPr>
              <a:lvl4pPr marL="1600200" indent="-228600" eaLnBrk="0" hangingPunct="0">
                <a:defRPr sz="1600">
                  <a:solidFill>
                    <a:srgbClr val="428E5B"/>
                  </a:solidFill>
                  <a:latin typeface="Tahoma" panose="020B0604030504040204" pitchFamily="2" charset="0"/>
                  <a:ea typeface="宋体" panose="02010600030101010101" pitchFamily="2" charset="-122"/>
                </a:defRPr>
              </a:lvl4pPr>
              <a:lvl5pPr marL="2057400" indent="-228600" eaLnBrk="0" hangingPunct="0">
                <a:defRPr sz="1600">
                  <a:solidFill>
                    <a:srgbClr val="428E5B"/>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9pPr>
            </a:lstStyle>
            <a:p>
              <a:pPr algn="ctr">
                <a:lnSpc>
                  <a:spcPct val="80000"/>
                </a:lnSpc>
                <a:spcBef>
                  <a:spcPct val="20000"/>
                </a:spcBef>
                <a:defRPr/>
              </a:pPr>
              <a:r>
                <a:rPr lang="en-US" altLang="zh-CN" sz="2000">
                  <a:solidFill>
                    <a:srgbClr val="000000"/>
                  </a:solidFill>
                  <a:latin typeface="Lucida Sans Unicode" panose="020B0602030504020204" pitchFamily="1" charset="0"/>
                </a:rPr>
                <a:t>m</a:t>
              </a:r>
            </a:p>
          </p:txBody>
        </p:sp>
        <p:sp>
          <p:nvSpPr>
            <p:cNvPr id="67" name="Text Box 31">
              <a:extLst>
                <a:ext uri="{FF2B5EF4-FFF2-40B4-BE49-F238E27FC236}">
                  <a16:creationId xmlns:a16="http://schemas.microsoft.com/office/drawing/2014/main" id="{10E3C64F-DBE3-2EC3-BBC3-6FB0CD429C14}"/>
                </a:ext>
              </a:extLst>
            </p:cNvPr>
            <p:cNvSpPr txBox="1">
              <a:spLocks noChangeArrowheads="1"/>
            </p:cNvSpPr>
            <p:nvPr/>
          </p:nvSpPr>
          <p:spPr bwMode="auto">
            <a:xfrm>
              <a:off x="2112"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sz="1600">
                  <a:solidFill>
                    <a:srgbClr val="428E5B"/>
                  </a:solidFill>
                  <a:latin typeface="Tahoma" panose="020B0604030504040204" pitchFamily="2" charset="0"/>
                  <a:ea typeface="宋体" panose="02010600030101010101" pitchFamily="2" charset="-122"/>
                </a:defRPr>
              </a:lvl1pPr>
              <a:lvl2pPr marL="742950" indent="-285750" eaLnBrk="0" hangingPunct="0">
                <a:defRPr sz="1600">
                  <a:solidFill>
                    <a:srgbClr val="428E5B"/>
                  </a:solidFill>
                  <a:latin typeface="Tahoma" panose="020B0604030504040204" pitchFamily="2" charset="0"/>
                  <a:ea typeface="宋体" panose="02010600030101010101" pitchFamily="2" charset="-122"/>
                </a:defRPr>
              </a:lvl2pPr>
              <a:lvl3pPr marL="1143000" indent="-228600" eaLnBrk="0" hangingPunct="0">
                <a:defRPr sz="1600">
                  <a:solidFill>
                    <a:srgbClr val="428E5B"/>
                  </a:solidFill>
                  <a:latin typeface="Tahoma" panose="020B0604030504040204" pitchFamily="2" charset="0"/>
                  <a:ea typeface="宋体" panose="02010600030101010101" pitchFamily="2" charset="-122"/>
                </a:defRPr>
              </a:lvl3pPr>
              <a:lvl4pPr marL="1600200" indent="-228600" eaLnBrk="0" hangingPunct="0">
                <a:defRPr sz="1600">
                  <a:solidFill>
                    <a:srgbClr val="428E5B"/>
                  </a:solidFill>
                  <a:latin typeface="Tahoma" panose="020B0604030504040204" pitchFamily="2" charset="0"/>
                  <a:ea typeface="宋体" panose="02010600030101010101" pitchFamily="2" charset="-122"/>
                </a:defRPr>
              </a:lvl4pPr>
              <a:lvl5pPr marL="2057400" indent="-228600" eaLnBrk="0" hangingPunct="0">
                <a:defRPr sz="1600">
                  <a:solidFill>
                    <a:srgbClr val="428E5B"/>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9pPr>
            </a:lstStyle>
            <a:p>
              <a:pPr algn="ctr">
                <a:lnSpc>
                  <a:spcPct val="80000"/>
                </a:lnSpc>
                <a:spcBef>
                  <a:spcPct val="20000"/>
                </a:spcBef>
                <a:defRPr/>
              </a:pPr>
              <a:r>
                <a:rPr lang="en-US" altLang="zh-CN" sz="2000">
                  <a:solidFill>
                    <a:srgbClr val="000000"/>
                  </a:solidFill>
                  <a:latin typeface="Lucida Sans Unicode" panose="020B0602030504020204" pitchFamily="1" charset="0"/>
                </a:rPr>
                <a:t>n</a:t>
              </a:r>
            </a:p>
          </p:txBody>
        </p:sp>
        <p:sp>
          <p:nvSpPr>
            <p:cNvPr id="68" name="Text Box 32">
              <a:extLst>
                <a:ext uri="{FF2B5EF4-FFF2-40B4-BE49-F238E27FC236}">
                  <a16:creationId xmlns:a16="http://schemas.microsoft.com/office/drawing/2014/main" id="{73E464BD-5B19-A0C3-64E1-0EE92C7C636C}"/>
                </a:ext>
              </a:extLst>
            </p:cNvPr>
            <p:cNvSpPr txBox="1">
              <a:spLocks noChangeArrowheads="1"/>
            </p:cNvSpPr>
            <p:nvPr/>
          </p:nvSpPr>
          <p:spPr bwMode="auto">
            <a:xfrm>
              <a:off x="3024"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sz="1600">
                  <a:solidFill>
                    <a:srgbClr val="428E5B"/>
                  </a:solidFill>
                  <a:latin typeface="Tahoma" panose="020B0604030504040204" pitchFamily="2" charset="0"/>
                  <a:ea typeface="宋体" panose="02010600030101010101" pitchFamily="2" charset="-122"/>
                </a:defRPr>
              </a:lvl1pPr>
              <a:lvl2pPr marL="742950" indent="-285750" eaLnBrk="0" hangingPunct="0">
                <a:defRPr sz="1600">
                  <a:solidFill>
                    <a:srgbClr val="428E5B"/>
                  </a:solidFill>
                  <a:latin typeface="Tahoma" panose="020B0604030504040204" pitchFamily="2" charset="0"/>
                  <a:ea typeface="宋体" panose="02010600030101010101" pitchFamily="2" charset="-122"/>
                </a:defRPr>
              </a:lvl2pPr>
              <a:lvl3pPr marL="1143000" indent="-228600" eaLnBrk="0" hangingPunct="0">
                <a:defRPr sz="1600">
                  <a:solidFill>
                    <a:srgbClr val="428E5B"/>
                  </a:solidFill>
                  <a:latin typeface="Tahoma" panose="020B0604030504040204" pitchFamily="2" charset="0"/>
                  <a:ea typeface="宋体" panose="02010600030101010101" pitchFamily="2" charset="-122"/>
                </a:defRPr>
              </a:lvl3pPr>
              <a:lvl4pPr marL="1600200" indent="-228600" eaLnBrk="0" hangingPunct="0">
                <a:defRPr sz="1600">
                  <a:solidFill>
                    <a:srgbClr val="428E5B"/>
                  </a:solidFill>
                  <a:latin typeface="Tahoma" panose="020B0604030504040204" pitchFamily="2" charset="0"/>
                  <a:ea typeface="宋体" panose="02010600030101010101" pitchFamily="2" charset="-122"/>
                </a:defRPr>
              </a:lvl4pPr>
              <a:lvl5pPr marL="2057400" indent="-228600" eaLnBrk="0" hangingPunct="0">
                <a:defRPr sz="1600">
                  <a:solidFill>
                    <a:srgbClr val="428E5B"/>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9pPr>
            </a:lstStyle>
            <a:p>
              <a:pPr algn="ctr">
                <a:lnSpc>
                  <a:spcPct val="80000"/>
                </a:lnSpc>
                <a:spcBef>
                  <a:spcPct val="20000"/>
                </a:spcBef>
                <a:defRPr/>
              </a:pPr>
              <a:r>
                <a:rPr lang="en-US" altLang="zh-CN" sz="2000">
                  <a:solidFill>
                    <a:srgbClr val="000000"/>
                  </a:solidFill>
                  <a:latin typeface="Lucida Sans Unicode" panose="020B0602030504020204" pitchFamily="1" charset="0"/>
                </a:rPr>
                <a:t>m</a:t>
              </a:r>
            </a:p>
          </p:txBody>
        </p:sp>
        <p:sp>
          <p:nvSpPr>
            <p:cNvPr id="69" name="Text Box 33">
              <a:extLst>
                <a:ext uri="{FF2B5EF4-FFF2-40B4-BE49-F238E27FC236}">
                  <a16:creationId xmlns:a16="http://schemas.microsoft.com/office/drawing/2014/main" id="{DA83E17E-E7D8-CC3C-9DBB-5B3682320AFB}"/>
                </a:ext>
              </a:extLst>
            </p:cNvPr>
            <p:cNvSpPr txBox="1">
              <a:spLocks noChangeArrowheads="1"/>
            </p:cNvSpPr>
            <p:nvPr/>
          </p:nvSpPr>
          <p:spPr bwMode="auto">
            <a:xfrm>
              <a:off x="3936"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sz="1600">
                  <a:solidFill>
                    <a:srgbClr val="428E5B"/>
                  </a:solidFill>
                  <a:latin typeface="Tahoma" panose="020B0604030504040204" pitchFamily="2" charset="0"/>
                  <a:ea typeface="宋体" panose="02010600030101010101" pitchFamily="2" charset="-122"/>
                </a:defRPr>
              </a:lvl1pPr>
              <a:lvl2pPr marL="742950" indent="-285750" eaLnBrk="0" hangingPunct="0">
                <a:defRPr sz="1600">
                  <a:solidFill>
                    <a:srgbClr val="428E5B"/>
                  </a:solidFill>
                  <a:latin typeface="Tahoma" panose="020B0604030504040204" pitchFamily="2" charset="0"/>
                  <a:ea typeface="宋体" panose="02010600030101010101" pitchFamily="2" charset="-122"/>
                </a:defRPr>
              </a:lvl2pPr>
              <a:lvl3pPr marL="1143000" indent="-228600" eaLnBrk="0" hangingPunct="0">
                <a:defRPr sz="1600">
                  <a:solidFill>
                    <a:srgbClr val="428E5B"/>
                  </a:solidFill>
                  <a:latin typeface="Tahoma" panose="020B0604030504040204" pitchFamily="2" charset="0"/>
                  <a:ea typeface="宋体" panose="02010600030101010101" pitchFamily="2" charset="-122"/>
                </a:defRPr>
              </a:lvl3pPr>
              <a:lvl4pPr marL="1600200" indent="-228600" eaLnBrk="0" hangingPunct="0">
                <a:defRPr sz="1600">
                  <a:solidFill>
                    <a:srgbClr val="428E5B"/>
                  </a:solidFill>
                  <a:latin typeface="Tahoma" panose="020B0604030504040204" pitchFamily="2" charset="0"/>
                  <a:ea typeface="宋体" panose="02010600030101010101" pitchFamily="2" charset="-122"/>
                </a:defRPr>
              </a:lvl4pPr>
              <a:lvl5pPr marL="2057400" indent="-228600" eaLnBrk="0" hangingPunct="0">
                <a:defRPr sz="1600">
                  <a:solidFill>
                    <a:srgbClr val="428E5B"/>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600">
                  <a:solidFill>
                    <a:srgbClr val="428E5B"/>
                  </a:solidFill>
                  <a:latin typeface="Tahoma" panose="020B0604030504040204" pitchFamily="2" charset="0"/>
                  <a:ea typeface="宋体" panose="02010600030101010101" pitchFamily="2" charset="-122"/>
                </a:defRPr>
              </a:lvl9pPr>
            </a:lstStyle>
            <a:p>
              <a:pPr algn="ctr">
                <a:lnSpc>
                  <a:spcPct val="80000"/>
                </a:lnSpc>
                <a:spcBef>
                  <a:spcPct val="20000"/>
                </a:spcBef>
                <a:defRPr/>
              </a:pPr>
              <a:r>
                <a:rPr lang="en-US" altLang="zh-CN" sz="2000">
                  <a:solidFill>
                    <a:srgbClr val="000000"/>
                  </a:solidFill>
                  <a:latin typeface="Lucida Sans Unicode" panose="020B0602030504020204" pitchFamily="1" charset="0"/>
                </a:rPr>
                <a:t>1</a:t>
              </a:r>
            </a:p>
          </p:txBody>
        </p:sp>
        <p:cxnSp>
          <p:nvCxnSpPr>
            <p:cNvPr id="70" name="AutoShape 36">
              <a:extLst>
                <a:ext uri="{FF2B5EF4-FFF2-40B4-BE49-F238E27FC236}">
                  <a16:creationId xmlns:a16="http://schemas.microsoft.com/office/drawing/2014/main" id="{F3FC39E4-B7F5-5A5B-2C57-28C73ADA27F3}"/>
                </a:ext>
              </a:extLst>
            </p:cNvPr>
            <p:cNvCxnSpPr>
              <a:cxnSpLocks noChangeShapeType="1"/>
              <a:stCxn id="56" idx="3"/>
              <a:endCxn id="52" idx="1"/>
            </p:cNvCxnSpPr>
            <p:nvPr/>
          </p:nvCxnSpPr>
          <p:spPr bwMode="auto">
            <a:xfrm>
              <a:off x="624" y="2472"/>
              <a:ext cx="144" cy="43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1" name="AutoShape 37">
              <a:extLst>
                <a:ext uri="{FF2B5EF4-FFF2-40B4-BE49-F238E27FC236}">
                  <a16:creationId xmlns:a16="http://schemas.microsoft.com/office/drawing/2014/main" id="{0C546B9E-5990-7BDD-4EBA-53AE122D412A}"/>
                </a:ext>
              </a:extLst>
            </p:cNvPr>
            <p:cNvCxnSpPr>
              <a:cxnSpLocks noChangeShapeType="1"/>
              <a:stCxn id="57" idx="3"/>
              <a:endCxn id="52" idx="1"/>
            </p:cNvCxnSpPr>
            <p:nvPr/>
          </p:nvCxnSpPr>
          <p:spPr bwMode="auto">
            <a:xfrm>
              <a:off x="576" y="2904"/>
              <a:ext cx="192"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2" name="AutoShape 38">
              <a:extLst>
                <a:ext uri="{FF2B5EF4-FFF2-40B4-BE49-F238E27FC236}">
                  <a16:creationId xmlns:a16="http://schemas.microsoft.com/office/drawing/2014/main" id="{400C5740-873E-A4AA-C23C-D2B366DC75A8}"/>
                </a:ext>
              </a:extLst>
            </p:cNvPr>
            <p:cNvCxnSpPr>
              <a:cxnSpLocks noChangeShapeType="1"/>
              <a:stCxn id="58" idx="3"/>
              <a:endCxn id="52" idx="1"/>
            </p:cNvCxnSpPr>
            <p:nvPr/>
          </p:nvCxnSpPr>
          <p:spPr bwMode="auto">
            <a:xfrm flipV="1">
              <a:off x="576" y="2904"/>
              <a:ext cx="192" cy="38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3" name="AutoShape 39">
              <a:extLst>
                <a:ext uri="{FF2B5EF4-FFF2-40B4-BE49-F238E27FC236}">
                  <a16:creationId xmlns:a16="http://schemas.microsoft.com/office/drawing/2014/main" id="{B02F58A6-84A0-AD68-173E-F06ED6F82983}"/>
                </a:ext>
              </a:extLst>
            </p:cNvPr>
            <p:cNvCxnSpPr>
              <a:cxnSpLocks noChangeShapeType="1"/>
              <a:stCxn id="60" idx="2"/>
              <a:endCxn id="47" idx="0"/>
            </p:cNvCxnSpPr>
            <p:nvPr/>
          </p:nvCxnSpPr>
          <p:spPr bwMode="auto">
            <a:xfrm>
              <a:off x="2448" y="2592"/>
              <a:ext cx="216"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4" name="AutoShape 40">
              <a:extLst>
                <a:ext uri="{FF2B5EF4-FFF2-40B4-BE49-F238E27FC236}">
                  <a16:creationId xmlns:a16="http://schemas.microsoft.com/office/drawing/2014/main" id="{B2329B6E-1DBC-98FF-7C9E-2C0E4E38A1E7}"/>
                </a:ext>
              </a:extLst>
            </p:cNvPr>
            <p:cNvCxnSpPr>
              <a:cxnSpLocks noChangeShapeType="1"/>
              <a:stCxn id="59" idx="2"/>
              <a:endCxn id="47" idx="0"/>
            </p:cNvCxnSpPr>
            <p:nvPr/>
          </p:nvCxnSpPr>
          <p:spPr bwMode="auto">
            <a:xfrm flipH="1">
              <a:off x="2664" y="2592"/>
              <a:ext cx="211"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5" name="AutoShape 41">
              <a:extLst>
                <a:ext uri="{FF2B5EF4-FFF2-40B4-BE49-F238E27FC236}">
                  <a16:creationId xmlns:a16="http://schemas.microsoft.com/office/drawing/2014/main" id="{7D26DA3A-11D7-35B7-F439-B1660413B61E}"/>
                </a:ext>
              </a:extLst>
            </p:cNvPr>
            <p:cNvCxnSpPr>
              <a:cxnSpLocks noChangeShapeType="1"/>
              <a:stCxn id="61" idx="2"/>
              <a:endCxn id="49" idx="0"/>
            </p:cNvCxnSpPr>
            <p:nvPr/>
          </p:nvCxnSpPr>
          <p:spPr bwMode="auto">
            <a:xfrm>
              <a:off x="4470" y="2640"/>
              <a:ext cx="78"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6" name="AutoShape 42">
              <a:extLst>
                <a:ext uri="{FF2B5EF4-FFF2-40B4-BE49-F238E27FC236}">
                  <a16:creationId xmlns:a16="http://schemas.microsoft.com/office/drawing/2014/main" id="{E0713C89-7D93-A7B0-9312-5F138F5B8CBB}"/>
                </a:ext>
              </a:extLst>
            </p:cNvPr>
            <p:cNvCxnSpPr>
              <a:cxnSpLocks noChangeShapeType="1"/>
              <a:stCxn id="63" idx="1"/>
              <a:endCxn id="49" idx="3"/>
            </p:cNvCxnSpPr>
            <p:nvPr/>
          </p:nvCxnSpPr>
          <p:spPr bwMode="auto">
            <a:xfrm flipH="1">
              <a:off x="4800" y="2904"/>
              <a:ext cx="156"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77" name="AutoShape 49">
              <a:extLst>
                <a:ext uri="{FF2B5EF4-FFF2-40B4-BE49-F238E27FC236}">
                  <a16:creationId xmlns:a16="http://schemas.microsoft.com/office/drawing/2014/main" id="{9F825B03-2AAD-2470-8269-FFDE5CA30E65}"/>
                </a:ext>
              </a:extLst>
            </p:cNvPr>
            <p:cNvSpPr>
              <a:spLocks noChangeArrowheads="1"/>
            </p:cNvSpPr>
            <p:nvPr/>
          </p:nvSpPr>
          <p:spPr bwMode="auto">
            <a:xfrm>
              <a:off x="1488" y="3216"/>
              <a:ext cx="612"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noProof="1">
                  <a:solidFill>
                    <a:srgbClr val="545472"/>
                  </a:solidFill>
                  <a:latin typeface="宋体" panose="02010600030101010101" pitchFamily="2" charset="-122"/>
                </a:rPr>
                <a:t>还书日期</a:t>
              </a:r>
            </a:p>
          </p:txBody>
        </p:sp>
        <p:sp>
          <p:nvSpPr>
            <p:cNvPr id="78" name="AutoShape 50">
              <a:extLst>
                <a:ext uri="{FF2B5EF4-FFF2-40B4-BE49-F238E27FC236}">
                  <a16:creationId xmlns:a16="http://schemas.microsoft.com/office/drawing/2014/main" id="{8A0A777E-3255-28A8-34A8-4514913C7880}"/>
                </a:ext>
              </a:extLst>
            </p:cNvPr>
            <p:cNvSpPr>
              <a:spLocks noChangeArrowheads="1"/>
            </p:cNvSpPr>
            <p:nvPr/>
          </p:nvSpPr>
          <p:spPr bwMode="auto">
            <a:xfrm>
              <a:off x="1488" y="2352"/>
              <a:ext cx="612"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2" charset="0"/>
                  <a:ea typeface="宋体" panose="02010600030101010101" pitchFamily="2" charset="-122"/>
                  <a:cs typeface="+mn-cs"/>
                </a:defRPr>
              </a:lvl5pPr>
            </a:lstStyle>
            <a:p>
              <a:pPr algn="ctr">
                <a:lnSpc>
                  <a:spcPct val="80000"/>
                </a:lnSpc>
                <a:spcBef>
                  <a:spcPct val="20000"/>
                </a:spcBef>
              </a:pPr>
              <a:r>
                <a:rPr lang="zh-CN" altLang="en-US" noProof="1">
                  <a:solidFill>
                    <a:srgbClr val="545472"/>
                  </a:solidFill>
                  <a:latin typeface="宋体" panose="02010600030101010101" pitchFamily="2" charset="-122"/>
                </a:rPr>
                <a:t>借书日期</a:t>
              </a:r>
            </a:p>
          </p:txBody>
        </p:sp>
        <p:cxnSp>
          <p:nvCxnSpPr>
            <p:cNvPr id="79" name="AutoShape 51">
              <a:extLst>
                <a:ext uri="{FF2B5EF4-FFF2-40B4-BE49-F238E27FC236}">
                  <a16:creationId xmlns:a16="http://schemas.microsoft.com/office/drawing/2014/main" id="{53E28991-43B8-E657-E077-D04A632E73AB}"/>
                </a:ext>
              </a:extLst>
            </p:cNvPr>
            <p:cNvCxnSpPr>
              <a:cxnSpLocks noChangeShapeType="1"/>
              <a:stCxn id="53" idx="0"/>
              <a:endCxn id="78" idx="2"/>
            </p:cNvCxnSpPr>
            <p:nvPr/>
          </p:nvCxnSpPr>
          <p:spPr bwMode="auto">
            <a:xfrm flipV="1">
              <a:off x="1800" y="2592"/>
              <a:ext cx="0"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0" name="AutoShape 52">
              <a:extLst>
                <a:ext uri="{FF2B5EF4-FFF2-40B4-BE49-F238E27FC236}">
                  <a16:creationId xmlns:a16="http://schemas.microsoft.com/office/drawing/2014/main" id="{19BDD6E5-16EC-2D38-4DE3-E76AB1CE35EE}"/>
                </a:ext>
              </a:extLst>
            </p:cNvPr>
            <p:cNvCxnSpPr>
              <a:cxnSpLocks noChangeShapeType="1"/>
              <a:stCxn id="53" idx="2"/>
              <a:endCxn id="77" idx="0"/>
            </p:cNvCxnSpPr>
            <p:nvPr/>
          </p:nvCxnSpPr>
          <p:spPr bwMode="auto">
            <a:xfrm>
              <a:off x="1800" y="3072"/>
              <a:ext cx="0"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81" name="AutoShape 53">
              <a:extLst>
                <a:ext uri="{FF2B5EF4-FFF2-40B4-BE49-F238E27FC236}">
                  <a16:creationId xmlns:a16="http://schemas.microsoft.com/office/drawing/2014/main" id="{280DCD0A-BE2F-DB7A-D33D-9F8F3FF190C5}"/>
                </a:ext>
              </a:extLst>
            </p:cNvPr>
            <p:cNvSpPr>
              <a:spLocks noChangeArrowheads="1"/>
            </p:cNvSpPr>
            <p:nvPr/>
          </p:nvSpPr>
          <p:spPr bwMode="auto">
            <a:xfrm>
              <a:off x="2688" y="3216"/>
              <a:ext cx="38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位置</a:t>
              </a:r>
            </a:p>
          </p:txBody>
        </p:sp>
        <p:sp>
          <p:nvSpPr>
            <p:cNvPr id="82" name="AutoShape 54">
              <a:extLst>
                <a:ext uri="{FF2B5EF4-FFF2-40B4-BE49-F238E27FC236}">
                  <a16:creationId xmlns:a16="http://schemas.microsoft.com/office/drawing/2014/main" id="{511108FC-9B94-3626-5E28-390EAACF8F67}"/>
                </a:ext>
              </a:extLst>
            </p:cNvPr>
            <p:cNvSpPr>
              <a:spLocks noChangeArrowheads="1"/>
            </p:cNvSpPr>
            <p:nvPr/>
          </p:nvSpPr>
          <p:spPr bwMode="auto">
            <a:xfrm>
              <a:off x="2256" y="3216"/>
              <a:ext cx="37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lnSpc>
                  <a:spcPct val="80000"/>
                </a:lnSpc>
                <a:spcBef>
                  <a:spcPct val="20000"/>
                </a:spcBef>
                <a:defRPr/>
              </a:pPr>
              <a:r>
                <a:rPr lang="zh-CN" altLang="en-US"/>
                <a:t>数量</a:t>
              </a:r>
            </a:p>
          </p:txBody>
        </p:sp>
        <p:cxnSp>
          <p:nvCxnSpPr>
            <p:cNvPr id="83" name="AutoShape 55">
              <a:extLst>
                <a:ext uri="{FF2B5EF4-FFF2-40B4-BE49-F238E27FC236}">
                  <a16:creationId xmlns:a16="http://schemas.microsoft.com/office/drawing/2014/main" id="{1F134FA7-F921-5808-5735-F491DF1C688F}"/>
                </a:ext>
              </a:extLst>
            </p:cNvPr>
            <p:cNvCxnSpPr>
              <a:cxnSpLocks noChangeShapeType="1"/>
              <a:stCxn id="47" idx="2"/>
              <a:endCxn id="82" idx="0"/>
            </p:cNvCxnSpPr>
            <p:nvPr/>
          </p:nvCxnSpPr>
          <p:spPr bwMode="auto">
            <a:xfrm flipH="1">
              <a:off x="2448" y="3024"/>
              <a:ext cx="216"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4" name="AutoShape 56">
              <a:extLst>
                <a:ext uri="{FF2B5EF4-FFF2-40B4-BE49-F238E27FC236}">
                  <a16:creationId xmlns:a16="http://schemas.microsoft.com/office/drawing/2014/main" id="{4FE2290A-CE81-C502-7946-2987B474925D}"/>
                </a:ext>
              </a:extLst>
            </p:cNvPr>
            <p:cNvCxnSpPr>
              <a:cxnSpLocks noChangeShapeType="1"/>
              <a:stCxn id="47" idx="2"/>
              <a:endCxn id="81" idx="0"/>
            </p:cNvCxnSpPr>
            <p:nvPr/>
          </p:nvCxnSpPr>
          <p:spPr bwMode="auto">
            <a:xfrm>
              <a:off x="2664" y="3024"/>
              <a:ext cx="211"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5" name="AutoShape 57">
              <a:extLst>
                <a:ext uri="{FF2B5EF4-FFF2-40B4-BE49-F238E27FC236}">
                  <a16:creationId xmlns:a16="http://schemas.microsoft.com/office/drawing/2014/main" id="{37A75966-2860-9B10-EF79-71C5D128CEA6}"/>
                </a:ext>
              </a:extLst>
            </p:cNvPr>
            <p:cNvCxnSpPr>
              <a:cxnSpLocks noChangeShapeType="1"/>
              <a:stCxn id="49" idx="2"/>
              <a:endCxn id="64" idx="0"/>
            </p:cNvCxnSpPr>
            <p:nvPr/>
          </p:nvCxnSpPr>
          <p:spPr bwMode="auto">
            <a:xfrm>
              <a:off x="4536" y="3024"/>
              <a:ext cx="0"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6" name="AutoShape 58">
              <a:extLst>
                <a:ext uri="{FF2B5EF4-FFF2-40B4-BE49-F238E27FC236}">
                  <a16:creationId xmlns:a16="http://schemas.microsoft.com/office/drawing/2014/main" id="{E8C99AFC-4FEA-5694-91BE-670B75763CF9}"/>
                </a:ext>
              </a:extLst>
            </p:cNvPr>
            <p:cNvCxnSpPr>
              <a:cxnSpLocks noChangeShapeType="1"/>
              <a:stCxn id="65" idx="1"/>
              <a:endCxn id="49" idx="3"/>
            </p:cNvCxnSpPr>
            <p:nvPr/>
          </p:nvCxnSpPr>
          <p:spPr bwMode="auto">
            <a:xfrm flipH="1">
              <a:off x="4800" y="2520"/>
              <a:ext cx="156" cy="38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7" name="AutoShape 59">
              <a:extLst>
                <a:ext uri="{FF2B5EF4-FFF2-40B4-BE49-F238E27FC236}">
                  <a16:creationId xmlns:a16="http://schemas.microsoft.com/office/drawing/2014/main" id="{2861B164-6235-E6CD-E107-5F61A8B7754B}"/>
                </a:ext>
              </a:extLst>
            </p:cNvPr>
            <p:cNvCxnSpPr>
              <a:cxnSpLocks noChangeShapeType="1"/>
              <a:stCxn id="62" idx="1"/>
              <a:endCxn id="49" idx="3"/>
            </p:cNvCxnSpPr>
            <p:nvPr/>
          </p:nvCxnSpPr>
          <p:spPr bwMode="auto">
            <a:xfrm flipH="1" flipV="1">
              <a:off x="4800" y="2904"/>
              <a:ext cx="156" cy="43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grpSp>
      <p:sp>
        <p:nvSpPr>
          <p:cNvPr id="23556" name="Rectangle 2">
            <a:extLst>
              <a:ext uri="{FF2B5EF4-FFF2-40B4-BE49-F238E27FC236}">
                <a16:creationId xmlns:a16="http://schemas.microsoft.com/office/drawing/2014/main" id="{69B9C0E5-21E4-F7AA-E93F-282A5F89F9CE}"/>
              </a:ext>
            </a:extLst>
          </p:cNvPr>
          <p:cNvSpPr>
            <a:spLocks noChangeArrowheads="1"/>
          </p:cNvSpPr>
          <p:nvPr/>
        </p:nvSpPr>
        <p:spPr bwMode="auto">
          <a:xfrm>
            <a:off x="647700" y="4076700"/>
            <a:ext cx="88915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2400">
                <a:solidFill>
                  <a:schemeClr val="tx1"/>
                </a:solidFill>
                <a:latin typeface="宋体" panose="02010600030101010101" pitchFamily="2" charset="-122"/>
              </a:rPr>
              <a:t>借书人（</a:t>
            </a:r>
            <a:r>
              <a:rPr lang="zh-CN" altLang="en-US" sz="2400" u="sng">
                <a:solidFill>
                  <a:schemeClr val="tx1"/>
                </a:solidFill>
                <a:latin typeface="宋体" panose="02010600030101010101" pitchFamily="2" charset="-122"/>
              </a:rPr>
              <a:t>借书证号</a:t>
            </a:r>
            <a:r>
              <a:rPr lang="zh-CN" altLang="en-US" sz="2400">
                <a:solidFill>
                  <a:schemeClr val="tx1"/>
                </a:solidFill>
                <a:latin typeface="宋体" panose="02010600030101010101" pitchFamily="2" charset="-122"/>
              </a:rPr>
              <a:t>，姓名，单位）</a:t>
            </a:r>
            <a:r>
              <a:rPr lang="zh-CN" altLang="zh-CN" sz="2400">
                <a:solidFill>
                  <a:schemeClr val="tx1"/>
                </a:solidFill>
                <a:latin typeface="宋体" panose="02010600030101010101" pitchFamily="2" charset="-122"/>
              </a:rPr>
              <a:t> </a:t>
            </a:r>
            <a:endParaRPr lang="zh-CN" altLang="zh-CN" sz="1800">
              <a:solidFill>
                <a:schemeClr val="tx1"/>
              </a:solidFill>
              <a:latin typeface="Arial" panose="020B0604020202020204" pitchFamily="34" charset="0"/>
            </a:endParaRPr>
          </a:p>
          <a:p>
            <a:pPr algn="ctr" eaLnBrk="0" hangingPunct="0">
              <a:lnSpc>
                <a:spcPct val="80000"/>
              </a:lnSpc>
              <a:spcBef>
                <a:spcPct val="20000"/>
              </a:spcBef>
            </a:pPr>
            <a:r>
              <a:rPr lang="zh-CN" altLang="en-US" sz="2400">
                <a:solidFill>
                  <a:schemeClr val="tx1"/>
                </a:solidFill>
                <a:latin typeface="宋体" panose="02010600030101010101" pitchFamily="2" charset="-122"/>
              </a:rPr>
              <a:t>图书（</a:t>
            </a:r>
            <a:r>
              <a:rPr lang="zh-CN" altLang="en-US" sz="2400" u="sng">
                <a:solidFill>
                  <a:schemeClr val="tx1"/>
                </a:solidFill>
                <a:latin typeface="宋体" panose="02010600030101010101" pitchFamily="2" charset="-122"/>
              </a:rPr>
              <a:t>书号</a:t>
            </a:r>
            <a:r>
              <a:rPr lang="zh-CN" altLang="en-US" sz="2400">
                <a:solidFill>
                  <a:schemeClr val="tx1"/>
                </a:solidFill>
                <a:latin typeface="宋体" panose="02010600030101010101" pitchFamily="2" charset="-122"/>
              </a:rPr>
              <a:t>，书名，数量，位置，</a:t>
            </a:r>
            <a:r>
              <a:rPr lang="zh-CN" altLang="en-US" sz="2400" u="sng">
                <a:solidFill>
                  <a:srgbClr val="C00000"/>
                </a:solidFill>
                <a:latin typeface="宋体" panose="02010600030101010101" pitchFamily="2" charset="-122"/>
              </a:rPr>
              <a:t>出版社名</a:t>
            </a:r>
            <a:r>
              <a:rPr lang="zh-CN" altLang="en-US" sz="2400">
                <a:solidFill>
                  <a:schemeClr val="tx1"/>
                </a:solidFill>
                <a:latin typeface="宋体" panose="02010600030101010101" pitchFamily="2" charset="-122"/>
              </a:rPr>
              <a:t>）</a:t>
            </a:r>
            <a:r>
              <a:rPr lang="zh-CN" altLang="zh-CN" sz="2400">
                <a:solidFill>
                  <a:schemeClr val="tx1"/>
                </a:solidFill>
                <a:latin typeface="宋体" panose="02010600030101010101" pitchFamily="2" charset="-122"/>
              </a:rPr>
              <a:t> </a:t>
            </a:r>
            <a:endParaRPr lang="zh-CN" altLang="zh-CN" sz="1800">
              <a:solidFill>
                <a:schemeClr val="tx1"/>
              </a:solidFill>
              <a:latin typeface="Arial" panose="020B0604020202020204" pitchFamily="34" charset="0"/>
            </a:endParaRPr>
          </a:p>
          <a:p>
            <a:pPr algn="ctr" eaLnBrk="0" hangingPunct="0">
              <a:lnSpc>
                <a:spcPct val="80000"/>
              </a:lnSpc>
              <a:spcBef>
                <a:spcPct val="20000"/>
              </a:spcBef>
            </a:pPr>
            <a:r>
              <a:rPr lang="zh-CN" altLang="en-US" sz="2400">
                <a:solidFill>
                  <a:schemeClr val="tx1"/>
                </a:solidFill>
                <a:latin typeface="宋体" panose="02010600030101010101" pitchFamily="2" charset="-122"/>
              </a:rPr>
              <a:t>出版社（</a:t>
            </a:r>
            <a:r>
              <a:rPr lang="zh-CN" altLang="en-US" sz="2400" u="sng">
                <a:solidFill>
                  <a:schemeClr val="tx1"/>
                </a:solidFill>
                <a:latin typeface="宋体" panose="02010600030101010101" pitchFamily="2" charset="-122"/>
              </a:rPr>
              <a:t>出版社名</a:t>
            </a:r>
            <a:r>
              <a:rPr lang="zh-CN" altLang="en-US" sz="240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Email</a:t>
            </a:r>
            <a:r>
              <a:rPr lang="zh-CN" altLang="en-US" sz="2400">
                <a:solidFill>
                  <a:schemeClr val="tx1"/>
                </a:solidFill>
                <a:latin typeface="宋体" panose="02010600030101010101" pitchFamily="2" charset="-122"/>
              </a:rPr>
              <a:t>，电话，邮编，地址） </a:t>
            </a:r>
            <a:endParaRPr lang="zh-CN" altLang="en-US" sz="1800">
              <a:solidFill>
                <a:schemeClr val="tx1"/>
              </a:solidFill>
              <a:latin typeface="Arial" panose="020B0604020202020204" pitchFamily="34" charset="0"/>
            </a:endParaRPr>
          </a:p>
          <a:p>
            <a:pPr algn="ctr" eaLnBrk="0" hangingPunct="0">
              <a:lnSpc>
                <a:spcPct val="80000"/>
              </a:lnSpc>
              <a:spcBef>
                <a:spcPct val="20000"/>
              </a:spcBef>
            </a:pPr>
            <a:r>
              <a:rPr lang="zh-CN" altLang="en-US" sz="2400">
                <a:solidFill>
                  <a:schemeClr val="tx1"/>
                </a:solidFill>
                <a:latin typeface="宋体" panose="02010600030101010101" pitchFamily="2" charset="-122"/>
              </a:rPr>
              <a:t>借阅（</a:t>
            </a:r>
            <a:r>
              <a:rPr lang="zh-CN" altLang="en-US" sz="2400" u="sng">
                <a:solidFill>
                  <a:srgbClr val="C00000"/>
                </a:solidFill>
                <a:latin typeface="宋体" panose="02010600030101010101" pitchFamily="2" charset="-122"/>
              </a:rPr>
              <a:t>借书证号，书号</a:t>
            </a:r>
            <a:r>
              <a:rPr lang="zh-CN" altLang="en-US" sz="2400">
                <a:solidFill>
                  <a:schemeClr val="tx1"/>
                </a:solidFill>
                <a:latin typeface="宋体" panose="02010600030101010101" pitchFamily="2" charset="-122"/>
              </a:rPr>
              <a:t>，借书日期，还书日期） </a:t>
            </a:r>
            <a:endParaRPr lang="zh-CN" altLang="en-US" sz="1800">
              <a:solidFill>
                <a:schemeClr val="tx1"/>
              </a:solidFill>
              <a:latin typeface="Arial" panose="020B0604020202020204" pitchFamily="34" charset="0"/>
            </a:endParaRPr>
          </a:p>
          <a:p>
            <a:pPr algn="ctr" eaLnBrk="0" hangingPunct="0">
              <a:lnSpc>
                <a:spcPct val="80000"/>
              </a:lnSpc>
              <a:spcBef>
                <a:spcPct val="20000"/>
              </a:spcBef>
            </a:pPr>
            <a:endParaRPr lang="zh-CN" altLang="en-US" sz="4800">
              <a:solidFill>
                <a:schemeClr val="tx1"/>
              </a:solidFill>
              <a:latin typeface="Arial" panose="020B0604020202020204" pitchFamily="34" charset="0"/>
            </a:endParaRPr>
          </a:p>
        </p:txBody>
      </p:sp>
      <p:sp>
        <p:nvSpPr>
          <p:cNvPr id="60461" name="灯片编号占位符 45">
            <a:extLst>
              <a:ext uri="{FF2B5EF4-FFF2-40B4-BE49-F238E27FC236}">
                <a16:creationId xmlns:a16="http://schemas.microsoft.com/office/drawing/2014/main" id="{401F5D2D-25A5-B99F-4405-32F0421E3DB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70D36070-9E75-464A-8F2B-00DF654065DD}" type="slidenum">
              <a:rPr lang="zh-CN" altLang="en-US" sz="1000">
                <a:latin typeface="Tahoma" panose="020B0604030504040204" pitchFamily="34" charset="0"/>
              </a:rPr>
              <a:pPr eaLnBrk="1" hangingPunct="1"/>
              <a:t>160</a:t>
            </a:fld>
            <a:endParaRPr lang="zh-CN" altLang="en-US" sz="10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1" name="组 1">
            <a:extLst>
              <a:ext uri="{FF2B5EF4-FFF2-40B4-BE49-F238E27FC236}">
                <a16:creationId xmlns:a16="http://schemas.microsoft.com/office/drawing/2014/main" id="{06F472EF-9FA8-0BC2-F11D-E78BA4279E33}"/>
              </a:ext>
            </a:extLst>
          </p:cNvPr>
          <p:cNvGrpSpPr>
            <a:grpSpLocks/>
          </p:cNvGrpSpPr>
          <p:nvPr/>
        </p:nvGrpSpPr>
        <p:grpSpPr bwMode="auto">
          <a:xfrm>
            <a:off x="4433888" y="771525"/>
            <a:ext cx="4371975" cy="5738813"/>
            <a:chOff x="4433888" y="771525"/>
            <a:chExt cx="4371975" cy="5738377"/>
          </a:xfrm>
        </p:grpSpPr>
        <p:pic>
          <p:nvPicPr>
            <p:cNvPr id="10242" name="Picture 7">
              <a:extLst>
                <a:ext uri="{FF2B5EF4-FFF2-40B4-BE49-F238E27FC236}">
                  <a16:creationId xmlns:a16="http://schemas.microsoft.com/office/drawing/2014/main" id="{C574A4A1-AE83-BC61-1B95-73459AC5F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888" y="771525"/>
              <a:ext cx="4371975"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23">
              <a:extLst>
                <a:ext uri="{FF2B5EF4-FFF2-40B4-BE49-F238E27FC236}">
                  <a16:creationId xmlns:a16="http://schemas.microsoft.com/office/drawing/2014/main" id="{C66E1381-6CB1-0CA5-CFE9-760FDD385F5E}"/>
                </a:ext>
              </a:extLst>
            </p:cNvPr>
            <p:cNvSpPr>
              <a:spLocks noChangeArrowheads="1"/>
            </p:cNvSpPr>
            <p:nvPr/>
          </p:nvSpPr>
          <p:spPr bwMode="auto">
            <a:xfrm>
              <a:off x="4848144" y="6212385"/>
              <a:ext cx="725679"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en-US" altLang="zh-CN">
                  <a:solidFill>
                    <a:schemeClr val="tx1"/>
                  </a:solidFill>
                </a:rPr>
                <a:t>1</a:t>
              </a:r>
              <a:endParaRPr lang="zh-CN" altLang="en-US"/>
            </a:p>
          </p:txBody>
        </p:sp>
      </p:grpSp>
      <p:sp>
        <p:nvSpPr>
          <p:cNvPr id="10244" name="灯片编号占位符 5">
            <a:extLst>
              <a:ext uri="{FF2B5EF4-FFF2-40B4-BE49-F238E27FC236}">
                <a16:creationId xmlns:a16="http://schemas.microsoft.com/office/drawing/2014/main" id="{7B5D9A6D-2DF6-69B9-1C03-93BFB4BDF38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426F01F-B099-47C5-B53A-941A9B411C0E}" type="slidenum">
              <a:rPr lang="zh-CN" altLang="en-US"/>
              <a:pPr eaLnBrk="0" hangingPunct="0"/>
              <a:t>161</a:t>
            </a:fld>
            <a:endParaRPr lang="zh-CN" altLang="en-US"/>
          </a:p>
        </p:txBody>
      </p:sp>
      <p:sp>
        <p:nvSpPr>
          <p:cNvPr id="10245" name="Rectangle 2">
            <a:extLst>
              <a:ext uri="{FF2B5EF4-FFF2-40B4-BE49-F238E27FC236}">
                <a16:creationId xmlns:a16="http://schemas.microsoft.com/office/drawing/2014/main" id="{B49B79E6-7304-41B6-EA28-CB5760538812}"/>
              </a:ext>
            </a:extLst>
          </p:cNvPr>
          <p:cNvSpPr>
            <a:spLocks noGrp="1" noChangeArrowheads="1"/>
          </p:cNvSpPr>
          <p:nvPr>
            <p:ph type="title"/>
          </p:nvPr>
        </p:nvSpPr>
        <p:spPr>
          <a:xfrm>
            <a:off x="331788" y="92075"/>
            <a:ext cx="7772400" cy="457200"/>
          </a:xfrm>
        </p:spPr>
        <p:txBody>
          <a:bodyPr/>
          <a:lstStyle/>
          <a:p>
            <a:pPr algn="l"/>
            <a:r>
              <a:rPr lang="zh-CN" altLang="en-US" sz="3200" b="1">
                <a:latin typeface="黑体" panose="02010609060101010101" pitchFamily="49" charset="-122"/>
                <a:ea typeface="黑体" panose="02010609060101010101" pitchFamily="49" charset="-122"/>
              </a:rPr>
              <a:t>一 S</a:t>
            </a:r>
            <a:r>
              <a:rPr lang="en-US" altLang="zh-CN" sz="3200" b="1">
                <a:latin typeface="黑体" panose="02010609060101010101" pitchFamily="49" charset="-122"/>
                <a:ea typeface="黑体" panose="02010609060101010101" pitchFamily="49" charset="-122"/>
              </a:rPr>
              <a:t>QL</a:t>
            </a:r>
            <a:r>
              <a:rPr lang="zh-CN" altLang="en-US" sz="3200" b="1">
                <a:latin typeface="黑体" panose="02010609060101010101" pitchFamily="49" charset="-122"/>
                <a:ea typeface="黑体" panose="02010609060101010101" pitchFamily="49" charset="-122"/>
              </a:rPr>
              <a:t>数据定义语言</a:t>
            </a:r>
            <a:r>
              <a:rPr lang="en-US" altLang="zh-CN" sz="3200" b="1">
                <a:latin typeface="黑体" panose="02010609060101010101" pitchFamily="49" charset="-122"/>
                <a:ea typeface="黑体" panose="02010609060101010101" pitchFamily="49" charset="-122"/>
              </a:rPr>
              <a:t>DDL</a:t>
            </a:r>
          </a:p>
        </p:txBody>
      </p:sp>
      <p:sp>
        <p:nvSpPr>
          <p:cNvPr id="10246" name="AutoShape 4">
            <a:extLst>
              <a:ext uri="{FF2B5EF4-FFF2-40B4-BE49-F238E27FC236}">
                <a16:creationId xmlns:a16="http://schemas.microsoft.com/office/drawing/2014/main" id="{CA2D927D-16D9-ABC7-F7AE-7AB92A325270}"/>
              </a:ext>
            </a:extLst>
          </p:cNvPr>
          <p:cNvSpPr>
            <a:spLocks noChangeArrowheads="1"/>
          </p:cNvSpPr>
          <p:nvPr/>
        </p:nvSpPr>
        <p:spPr bwMode="auto">
          <a:xfrm>
            <a:off x="238125" y="1230313"/>
            <a:ext cx="2646363" cy="949325"/>
          </a:xfrm>
          <a:prstGeom prst="cloudCallout">
            <a:avLst>
              <a:gd name="adj1" fmla="val -49352"/>
              <a:gd name="adj2" fmla="val 80602"/>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SQL</a:t>
            </a:r>
            <a:r>
              <a:rPr lang="zh-CN" altLang="en-US">
                <a:solidFill>
                  <a:schemeClr val="tx1"/>
                </a:solidFill>
              </a:rPr>
              <a:t>如何实际建立一个关系模式结构？ </a:t>
            </a:r>
          </a:p>
        </p:txBody>
      </p:sp>
      <p:sp>
        <p:nvSpPr>
          <p:cNvPr id="10247" name="AutoShape 5">
            <a:extLst>
              <a:ext uri="{FF2B5EF4-FFF2-40B4-BE49-F238E27FC236}">
                <a16:creationId xmlns:a16="http://schemas.microsoft.com/office/drawing/2014/main" id="{D1A2AEF3-1672-443E-987B-161AB1DD85E2}"/>
              </a:ext>
            </a:extLst>
          </p:cNvPr>
          <p:cNvSpPr>
            <a:spLocks noChangeArrowheads="1"/>
          </p:cNvSpPr>
          <p:nvPr/>
        </p:nvSpPr>
        <p:spPr bwMode="auto">
          <a:xfrm>
            <a:off x="198438" y="2366963"/>
            <a:ext cx="2693987" cy="1023937"/>
          </a:xfrm>
          <a:prstGeom prst="cloudCallout">
            <a:avLst>
              <a:gd name="adj1" fmla="val -46875"/>
              <a:gd name="adj2" fmla="val 74060"/>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一个 </a:t>
            </a:r>
            <a:r>
              <a:rPr lang="en-US" altLang="zh-CN">
                <a:solidFill>
                  <a:schemeClr val="tx1"/>
                </a:solidFill>
              </a:rPr>
              <a:t>create table</a:t>
            </a:r>
            <a:r>
              <a:rPr lang="zh-CN" altLang="en-US">
                <a:solidFill>
                  <a:schemeClr val="tx1"/>
                </a:solidFill>
              </a:rPr>
              <a:t>语句的能力有多强</a:t>
            </a:r>
            <a:endParaRPr lang="en-US" altLang="zh-CN">
              <a:solidFill>
                <a:schemeClr val="tx1"/>
              </a:solidFill>
            </a:endParaRPr>
          </a:p>
          <a:p>
            <a:pPr algn="ctr" eaLnBrk="0" hangingPunct="0"/>
            <a:r>
              <a:rPr lang="zh-CN" altLang="zh-CN">
                <a:solidFill>
                  <a:schemeClr val="tx1"/>
                </a:solidFill>
              </a:rPr>
              <a:t>(</a:t>
            </a:r>
            <a:r>
              <a:rPr lang="zh-CN" altLang="en-US">
                <a:solidFill>
                  <a:schemeClr val="tx1"/>
                </a:solidFill>
              </a:rPr>
              <a:t>包含哪些部分</a:t>
            </a:r>
            <a:r>
              <a:rPr lang="en-US" altLang="zh-CN">
                <a:solidFill>
                  <a:schemeClr val="tx1"/>
                </a:solidFill>
              </a:rPr>
              <a:t>)</a:t>
            </a:r>
            <a:r>
              <a:rPr lang="zh-CN" altLang="en-US">
                <a:solidFill>
                  <a:schemeClr val="tx1"/>
                </a:solidFill>
              </a:rPr>
              <a:t>？ </a:t>
            </a:r>
          </a:p>
        </p:txBody>
      </p:sp>
      <p:pic>
        <p:nvPicPr>
          <p:cNvPr id="10248" name="Picture 8">
            <a:extLst>
              <a:ext uri="{FF2B5EF4-FFF2-40B4-BE49-F238E27FC236}">
                <a16:creationId xmlns:a16="http://schemas.microsoft.com/office/drawing/2014/main" id="{45B80750-123D-3D24-D2C2-2BD62C779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 y="3700463"/>
            <a:ext cx="39306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0" name="Rectangle 17">
            <a:extLst>
              <a:ext uri="{FF2B5EF4-FFF2-40B4-BE49-F238E27FC236}">
                <a16:creationId xmlns:a16="http://schemas.microsoft.com/office/drawing/2014/main" id="{0875E3DE-C2FE-9C33-9182-D34652701935}"/>
              </a:ext>
            </a:extLst>
          </p:cNvPr>
          <p:cNvSpPr>
            <a:spLocks noChangeArrowheads="1"/>
          </p:cNvSpPr>
          <p:nvPr/>
        </p:nvSpPr>
        <p:spPr bwMode="auto">
          <a:xfrm>
            <a:off x="2898775" y="2547938"/>
            <a:ext cx="1620838"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rgbClr val="800000"/>
                </a:solidFill>
              </a:rPr>
              <a:t>定义属性特征＋</a:t>
            </a:r>
            <a:endParaRPr lang="en-US" altLang="zh-CN">
              <a:solidFill>
                <a:srgbClr val="800000"/>
              </a:solidFill>
            </a:endParaRPr>
          </a:p>
          <a:p>
            <a:pPr eaLnBrk="0" hangingPunct="0">
              <a:lnSpc>
                <a:spcPct val="80000"/>
              </a:lnSpc>
              <a:spcBef>
                <a:spcPct val="20000"/>
              </a:spcBef>
            </a:pPr>
            <a:r>
              <a:rPr lang="zh-CN" altLang="en-US">
                <a:solidFill>
                  <a:srgbClr val="800000"/>
                </a:solidFill>
              </a:rPr>
              <a:t>说明语义约束。</a:t>
            </a:r>
            <a:endParaRPr lang="en-US" altLang="zh-CN">
              <a:solidFill>
                <a:srgbClr val="800000"/>
              </a:solidFill>
            </a:endParaRPr>
          </a:p>
        </p:txBody>
      </p:sp>
      <p:sp>
        <p:nvSpPr>
          <p:cNvPr id="10250" name="Rectangle 22">
            <a:extLst>
              <a:ext uri="{FF2B5EF4-FFF2-40B4-BE49-F238E27FC236}">
                <a16:creationId xmlns:a16="http://schemas.microsoft.com/office/drawing/2014/main" id="{A6979147-924E-D340-E45D-7ECB0D1C85E1}"/>
              </a:ext>
            </a:extLst>
          </p:cNvPr>
          <p:cNvSpPr>
            <a:spLocks noChangeArrowheads="1"/>
          </p:cNvSpPr>
          <p:nvPr/>
        </p:nvSpPr>
        <p:spPr bwMode="auto">
          <a:xfrm>
            <a:off x="4116388" y="1895475"/>
            <a:ext cx="18415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endParaRPr lang="zh-CN" altLang="en-US" sz="1000">
              <a:solidFill>
                <a:schemeClr val="tx2"/>
              </a:solidFill>
            </a:endParaRPr>
          </a:p>
        </p:txBody>
      </p:sp>
      <p:sp>
        <p:nvSpPr>
          <p:cNvPr id="10251" name="Rectangle 27">
            <a:extLst>
              <a:ext uri="{FF2B5EF4-FFF2-40B4-BE49-F238E27FC236}">
                <a16:creationId xmlns:a16="http://schemas.microsoft.com/office/drawing/2014/main" id="{50A8D1DB-1B85-ACAC-FFFC-29E1035476DC}"/>
              </a:ext>
            </a:extLst>
          </p:cNvPr>
          <p:cNvSpPr>
            <a:spLocks noChangeArrowheads="1"/>
          </p:cNvSpPr>
          <p:nvPr/>
        </p:nvSpPr>
        <p:spPr bwMode="auto">
          <a:xfrm>
            <a:off x="306388" y="719138"/>
            <a:ext cx="377825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sz="2800">
                <a:solidFill>
                  <a:schemeClr val="tx2"/>
                </a:solidFill>
                <a:latin typeface="黑体" panose="02010609060101010101" pitchFamily="49" charset="-122"/>
                <a:ea typeface="黑体" panose="02010609060101010101" pitchFamily="49" charset="-122"/>
              </a:rPr>
              <a:t>1.1 </a:t>
            </a:r>
            <a:r>
              <a:rPr lang="zh-CN" altLang="en-US" sz="2800">
                <a:solidFill>
                  <a:schemeClr val="tx2"/>
                </a:solidFill>
                <a:latin typeface="黑体" panose="02010609060101010101" pitchFamily="49" charset="-122"/>
                <a:ea typeface="黑体" panose="02010609060101010101" pitchFamily="49" charset="-122"/>
              </a:rPr>
              <a:t>定义数据结构</a:t>
            </a:r>
          </a:p>
        </p:txBody>
      </p:sp>
      <p:grpSp>
        <p:nvGrpSpPr>
          <p:cNvPr id="7" name="组 6">
            <a:extLst>
              <a:ext uri="{FF2B5EF4-FFF2-40B4-BE49-F238E27FC236}">
                <a16:creationId xmlns:a16="http://schemas.microsoft.com/office/drawing/2014/main" id="{063B3924-5DBB-B2D6-94AB-C326EB0D9AE5}"/>
              </a:ext>
            </a:extLst>
          </p:cNvPr>
          <p:cNvGrpSpPr>
            <a:grpSpLocks/>
          </p:cNvGrpSpPr>
          <p:nvPr/>
        </p:nvGrpSpPr>
        <p:grpSpPr bwMode="auto">
          <a:xfrm>
            <a:off x="4657725" y="1009650"/>
            <a:ext cx="2609850" cy="1114425"/>
            <a:chOff x="4657725" y="1009650"/>
            <a:chExt cx="2609850" cy="1114425"/>
          </a:xfrm>
        </p:grpSpPr>
        <p:sp>
          <p:nvSpPr>
            <p:cNvPr id="10253" name="AutoShape 9">
              <a:extLst>
                <a:ext uri="{FF2B5EF4-FFF2-40B4-BE49-F238E27FC236}">
                  <a16:creationId xmlns:a16="http://schemas.microsoft.com/office/drawing/2014/main" id="{AD572B6B-E341-BA3E-2C2B-CF4E43D07844}"/>
                </a:ext>
              </a:extLst>
            </p:cNvPr>
            <p:cNvSpPr>
              <a:spLocks/>
            </p:cNvSpPr>
            <p:nvPr/>
          </p:nvSpPr>
          <p:spPr bwMode="auto">
            <a:xfrm>
              <a:off x="4657725" y="1009650"/>
              <a:ext cx="133350" cy="666750"/>
            </a:xfrm>
            <a:prstGeom prst="leftBrace">
              <a:avLst>
                <a:gd name="adj1" fmla="val 41528"/>
                <a:gd name="adj2" fmla="val 50000"/>
              </a:avLst>
            </a:prstGeom>
            <a:noFill/>
            <a:ln w="952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10254" name="Line 10">
              <a:extLst>
                <a:ext uri="{FF2B5EF4-FFF2-40B4-BE49-F238E27FC236}">
                  <a16:creationId xmlns:a16="http://schemas.microsoft.com/office/drawing/2014/main" id="{01979B55-048E-1D94-CEC1-EA06FF4EC9F8}"/>
                </a:ext>
              </a:extLst>
            </p:cNvPr>
            <p:cNvSpPr>
              <a:spLocks noChangeShapeType="1"/>
            </p:cNvSpPr>
            <p:nvPr/>
          </p:nvSpPr>
          <p:spPr bwMode="auto">
            <a:xfrm>
              <a:off x="6648450" y="1333500"/>
              <a:ext cx="619125"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5" name="Line 11">
              <a:extLst>
                <a:ext uri="{FF2B5EF4-FFF2-40B4-BE49-F238E27FC236}">
                  <a16:creationId xmlns:a16="http://schemas.microsoft.com/office/drawing/2014/main" id="{36D141FF-9483-6882-762E-BC6A0CDEECB8}"/>
                </a:ext>
              </a:extLst>
            </p:cNvPr>
            <p:cNvSpPr>
              <a:spLocks noChangeShapeType="1"/>
            </p:cNvSpPr>
            <p:nvPr/>
          </p:nvSpPr>
          <p:spPr bwMode="auto">
            <a:xfrm>
              <a:off x="4933950" y="1924050"/>
              <a:ext cx="619125"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6" name="Line 12">
              <a:extLst>
                <a:ext uri="{FF2B5EF4-FFF2-40B4-BE49-F238E27FC236}">
                  <a16:creationId xmlns:a16="http://schemas.microsoft.com/office/drawing/2014/main" id="{FD2132C5-B6B2-AD35-13BA-801A50E430A0}"/>
                </a:ext>
              </a:extLst>
            </p:cNvPr>
            <p:cNvSpPr>
              <a:spLocks noChangeShapeType="1"/>
            </p:cNvSpPr>
            <p:nvPr/>
          </p:nvSpPr>
          <p:spPr bwMode="auto">
            <a:xfrm>
              <a:off x="4943475" y="2124075"/>
              <a:ext cx="619125"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7" name="Line 10">
              <a:extLst>
                <a:ext uri="{FF2B5EF4-FFF2-40B4-BE49-F238E27FC236}">
                  <a16:creationId xmlns:a16="http://schemas.microsoft.com/office/drawing/2014/main" id="{D37129AA-9EEF-96AD-C25E-C823CDFD97A2}"/>
                </a:ext>
              </a:extLst>
            </p:cNvPr>
            <p:cNvSpPr>
              <a:spLocks noChangeShapeType="1"/>
            </p:cNvSpPr>
            <p:nvPr/>
          </p:nvSpPr>
          <p:spPr bwMode="auto">
            <a:xfrm>
              <a:off x="5600700" y="1162050"/>
              <a:ext cx="619125"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组 5">
            <a:extLst>
              <a:ext uri="{FF2B5EF4-FFF2-40B4-BE49-F238E27FC236}">
                <a16:creationId xmlns:a16="http://schemas.microsoft.com/office/drawing/2014/main" id="{1584B2B8-2352-771D-73FD-FEF9B76CD054}"/>
              </a:ext>
            </a:extLst>
          </p:cNvPr>
          <p:cNvGrpSpPr>
            <a:grpSpLocks/>
          </p:cNvGrpSpPr>
          <p:nvPr/>
        </p:nvGrpSpPr>
        <p:grpSpPr bwMode="auto">
          <a:xfrm>
            <a:off x="3681413" y="885825"/>
            <a:ext cx="4568825" cy="1412875"/>
            <a:chOff x="3681884" y="885472"/>
            <a:chExt cx="4568414" cy="1413325"/>
          </a:xfrm>
        </p:grpSpPr>
        <p:sp>
          <p:nvSpPr>
            <p:cNvPr id="10259" name="Rectangle 23">
              <a:extLst>
                <a:ext uri="{FF2B5EF4-FFF2-40B4-BE49-F238E27FC236}">
                  <a16:creationId xmlns:a16="http://schemas.microsoft.com/office/drawing/2014/main" id="{E54A66DD-E77B-C55E-9981-22429EEB18E0}"/>
                </a:ext>
              </a:extLst>
            </p:cNvPr>
            <p:cNvSpPr>
              <a:spLocks noChangeArrowheads="1"/>
            </p:cNvSpPr>
            <p:nvPr/>
          </p:nvSpPr>
          <p:spPr bwMode="auto">
            <a:xfrm>
              <a:off x="6543889" y="885472"/>
              <a:ext cx="954002" cy="24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b="0">
                  <a:solidFill>
                    <a:srgbClr val="3366FF"/>
                  </a:solidFill>
                </a:rPr>
                <a:t>值类型约束</a:t>
              </a:r>
            </a:p>
          </p:txBody>
        </p:sp>
        <p:sp>
          <p:nvSpPr>
            <p:cNvPr id="10260" name="Rectangle 23">
              <a:extLst>
                <a:ext uri="{FF2B5EF4-FFF2-40B4-BE49-F238E27FC236}">
                  <a16:creationId xmlns:a16="http://schemas.microsoft.com/office/drawing/2014/main" id="{2F7C85C6-71A7-ECE1-6CEE-6DAA26696528}"/>
                </a:ext>
              </a:extLst>
            </p:cNvPr>
            <p:cNvSpPr>
              <a:spLocks noChangeArrowheads="1"/>
            </p:cNvSpPr>
            <p:nvPr/>
          </p:nvSpPr>
          <p:spPr bwMode="auto">
            <a:xfrm>
              <a:off x="7450270" y="1136377"/>
              <a:ext cx="800028" cy="24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b="0">
                  <a:solidFill>
                    <a:srgbClr val="3366FF"/>
                  </a:solidFill>
                </a:rPr>
                <a:t>非空约束</a:t>
              </a:r>
            </a:p>
          </p:txBody>
        </p:sp>
        <p:sp>
          <p:nvSpPr>
            <p:cNvPr id="10261" name="矩形 2">
              <a:extLst>
                <a:ext uri="{FF2B5EF4-FFF2-40B4-BE49-F238E27FC236}">
                  <a16:creationId xmlns:a16="http://schemas.microsoft.com/office/drawing/2014/main" id="{8EC776D9-29D8-EA61-98E9-B06DFC1A6762}"/>
                </a:ext>
              </a:extLst>
            </p:cNvPr>
            <p:cNvSpPr>
              <a:spLocks noChangeArrowheads="1"/>
            </p:cNvSpPr>
            <p:nvPr/>
          </p:nvSpPr>
          <p:spPr bwMode="auto">
            <a:xfrm>
              <a:off x="6543984" y="1671576"/>
              <a:ext cx="12618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b="0">
                  <a:solidFill>
                    <a:srgbClr val="3366FF"/>
                  </a:solidFill>
                </a:rPr>
                <a:t>主码</a:t>
              </a:r>
              <a:r>
                <a:rPr lang="en-US" altLang="zh-CN" sz="1200" b="0">
                  <a:solidFill>
                    <a:srgbClr val="3366FF"/>
                  </a:solidFill>
                </a:rPr>
                <a:t>(</a:t>
              </a:r>
              <a:r>
                <a:rPr lang="zh-CN" altLang="en-US" sz="1200" b="0">
                  <a:solidFill>
                    <a:srgbClr val="3366FF"/>
                  </a:solidFill>
                </a:rPr>
                <a:t>主键</a:t>
              </a:r>
              <a:r>
                <a:rPr lang="en-US" altLang="zh-CN" sz="1200" b="0">
                  <a:solidFill>
                    <a:srgbClr val="3366FF"/>
                  </a:solidFill>
                </a:rPr>
                <a:t>)</a:t>
              </a:r>
              <a:r>
                <a:rPr lang="zh-CN" altLang="en-US" sz="1200" b="0">
                  <a:solidFill>
                    <a:srgbClr val="3366FF"/>
                  </a:solidFill>
                </a:rPr>
                <a:t>约束</a:t>
              </a:r>
            </a:p>
          </p:txBody>
        </p:sp>
        <p:sp>
          <p:nvSpPr>
            <p:cNvPr id="10262" name="矩形 3">
              <a:extLst>
                <a:ext uri="{FF2B5EF4-FFF2-40B4-BE49-F238E27FC236}">
                  <a16:creationId xmlns:a16="http://schemas.microsoft.com/office/drawing/2014/main" id="{7325083E-E00D-2FC0-09CB-A1E81E6B1089}"/>
                </a:ext>
              </a:extLst>
            </p:cNvPr>
            <p:cNvSpPr>
              <a:spLocks noChangeArrowheads="1"/>
            </p:cNvSpPr>
            <p:nvPr/>
          </p:nvSpPr>
          <p:spPr bwMode="auto">
            <a:xfrm>
              <a:off x="6146298" y="2052576"/>
              <a:ext cx="12618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b="0">
                  <a:solidFill>
                    <a:srgbClr val="3366FF"/>
                  </a:solidFill>
                </a:rPr>
                <a:t>外码</a:t>
              </a:r>
              <a:r>
                <a:rPr lang="en-US" altLang="zh-CN" sz="1200" b="0">
                  <a:solidFill>
                    <a:srgbClr val="3366FF"/>
                  </a:solidFill>
                </a:rPr>
                <a:t>(</a:t>
              </a:r>
              <a:r>
                <a:rPr lang="zh-CN" altLang="en-US" sz="1200" b="0">
                  <a:solidFill>
                    <a:srgbClr val="3366FF"/>
                  </a:solidFill>
                </a:rPr>
                <a:t>外键</a:t>
              </a:r>
              <a:r>
                <a:rPr lang="en-US" altLang="zh-CN" sz="1200" b="0">
                  <a:solidFill>
                    <a:srgbClr val="3366FF"/>
                  </a:solidFill>
                </a:rPr>
                <a:t>)</a:t>
              </a:r>
              <a:r>
                <a:rPr lang="zh-CN" altLang="en-US" sz="1200" b="0">
                  <a:solidFill>
                    <a:srgbClr val="3366FF"/>
                  </a:solidFill>
                </a:rPr>
                <a:t>约束</a:t>
              </a:r>
            </a:p>
          </p:txBody>
        </p:sp>
        <p:sp>
          <p:nvSpPr>
            <p:cNvPr id="10263" name="矩形 4">
              <a:extLst>
                <a:ext uri="{FF2B5EF4-FFF2-40B4-BE49-F238E27FC236}">
                  <a16:creationId xmlns:a16="http://schemas.microsoft.com/office/drawing/2014/main" id="{0D4398E8-CB5D-0642-16A6-27B746ED1507}"/>
                </a:ext>
              </a:extLst>
            </p:cNvPr>
            <p:cNvSpPr>
              <a:spLocks noChangeArrowheads="1"/>
            </p:cNvSpPr>
            <p:nvPr/>
          </p:nvSpPr>
          <p:spPr bwMode="auto">
            <a:xfrm>
              <a:off x="3681884" y="1220020"/>
              <a:ext cx="8002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b="0">
                  <a:solidFill>
                    <a:srgbClr val="3366FF"/>
                  </a:solidFill>
                </a:rPr>
                <a:t>属性说明</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animEffect transition="in" filter="blinds(horizontal)">
                                      <p:cBhvr>
                                        <p:cTn id="7" dur="500"/>
                                        <p:tgtEl>
                                          <p:spTgt spid="4110"/>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0"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5" name="组 3">
            <a:extLst>
              <a:ext uri="{FF2B5EF4-FFF2-40B4-BE49-F238E27FC236}">
                <a16:creationId xmlns:a16="http://schemas.microsoft.com/office/drawing/2014/main" id="{EAE69C45-5778-49B0-B210-F910A4540508}"/>
              </a:ext>
            </a:extLst>
          </p:cNvPr>
          <p:cNvGrpSpPr>
            <a:grpSpLocks/>
          </p:cNvGrpSpPr>
          <p:nvPr/>
        </p:nvGrpSpPr>
        <p:grpSpPr bwMode="auto">
          <a:xfrm>
            <a:off x="4395788" y="771525"/>
            <a:ext cx="4371975" cy="5754688"/>
            <a:chOff x="4395788" y="771525"/>
            <a:chExt cx="4371975" cy="5754057"/>
          </a:xfrm>
        </p:grpSpPr>
        <p:pic>
          <p:nvPicPr>
            <p:cNvPr id="11266" name="Picture 8">
              <a:extLst>
                <a:ext uri="{FF2B5EF4-FFF2-40B4-BE49-F238E27FC236}">
                  <a16:creationId xmlns:a16="http://schemas.microsoft.com/office/drawing/2014/main" id="{FCB40A72-4DBD-3C7B-D389-8D3CC6262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788" y="771525"/>
              <a:ext cx="4371975"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1">
              <a:extLst>
                <a:ext uri="{FF2B5EF4-FFF2-40B4-BE49-F238E27FC236}">
                  <a16:creationId xmlns:a16="http://schemas.microsoft.com/office/drawing/2014/main" id="{3E76BC2B-0CB5-C04F-049E-780845EB452A}"/>
                </a:ext>
              </a:extLst>
            </p:cNvPr>
            <p:cNvSpPr>
              <a:spLocks noChangeArrowheads="1"/>
            </p:cNvSpPr>
            <p:nvPr/>
          </p:nvSpPr>
          <p:spPr bwMode="auto">
            <a:xfrm>
              <a:off x="4801110" y="6228065"/>
              <a:ext cx="725679"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en-US" altLang="zh-CN">
                  <a:solidFill>
                    <a:schemeClr val="tx1"/>
                  </a:solidFill>
                </a:rPr>
                <a:t>1</a:t>
              </a:r>
              <a:endParaRPr lang="zh-CN" altLang="en-US"/>
            </a:p>
          </p:txBody>
        </p:sp>
      </p:grpSp>
      <p:sp>
        <p:nvSpPr>
          <p:cNvPr id="11268" name="灯片编号占位符 5">
            <a:extLst>
              <a:ext uri="{FF2B5EF4-FFF2-40B4-BE49-F238E27FC236}">
                <a16:creationId xmlns:a16="http://schemas.microsoft.com/office/drawing/2014/main" id="{75FDB6BC-3E4F-F46C-64E6-D86A96CA559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92481CE-A2D4-4D5E-85C2-0EA6099BC630}" type="slidenum">
              <a:rPr lang="zh-CN" altLang="en-US"/>
              <a:pPr eaLnBrk="0" hangingPunct="0"/>
              <a:t>162</a:t>
            </a:fld>
            <a:endParaRPr lang="zh-CN" altLang="en-US"/>
          </a:p>
        </p:txBody>
      </p:sp>
      <p:pic>
        <p:nvPicPr>
          <p:cNvPr id="11269" name="Picture 6">
            <a:extLst>
              <a:ext uri="{FF2B5EF4-FFF2-40B4-BE49-F238E27FC236}">
                <a16:creationId xmlns:a16="http://schemas.microsoft.com/office/drawing/2014/main" id="{5DD7BFDB-8FEE-A491-BABC-BBF2982E0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75" y="3700463"/>
            <a:ext cx="39306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 2">
            <a:extLst>
              <a:ext uri="{FF2B5EF4-FFF2-40B4-BE49-F238E27FC236}">
                <a16:creationId xmlns:a16="http://schemas.microsoft.com/office/drawing/2014/main" id="{E4784099-3287-0EB8-18C7-B44A324DC767}"/>
              </a:ext>
            </a:extLst>
          </p:cNvPr>
          <p:cNvGrpSpPr>
            <a:grpSpLocks/>
          </p:cNvGrpSpPr>
          <p:nvPr/>
        </p:nvGrpSpPr>
        <p:grpSpPr bwMode="auto">
          <a:xfrm>
            <a:off x="4448175" y="1924050"/>
            <a:ext cx="4124325" cy="4219575"/>
            <a:chOff x="4448176" y="1924050"/>
            <a:chExt cx="4124325" cy="4219576"/>
          </a:xfrm>
        </p:grpSpPr>
        <p:grpSp>
          <p:nvGrpSpPr>
            <p:cNvPr id="11271" name="组 1">
              <a:extLst>
                <a:ext uri="{FF2B5EF4-FFF2-40B4-BE49-F238E27FC236}">
                  <a16:creationId xmlns:a16="http://schemas.microsoft.com/office/drawing/2014/main" id="{BE3E0AD1-0977-B89E-CAAE-B3478DFB46B4}"/>
                </a:ext>
              </a:extLst>
            </p:cNvPr>
            <p:cNvGrpSpPr>
              <a:grpSpLocks/>
            </p:cNvGrpSpPr>
            <p:nvPr/>
          </p:nvGrpSpPr>
          <p:grpSpPr bwMode="auto">
            <a:xfrm>
              <a:off x="4886326" y="1924050"/>
              <a:ext cx="3686175" cy="4191001"/>
              <a:chOff x="4886326" y="1924050"/>
              <a:chExt cx="3686175" cy="4191001"/>
            </a:xfrm>
          </p:grpSpPr>
          <p:sp>
            <p:nvSpPr>
              <p:cNvPr id="11272" name="Line 11">
                <a:extLst>
                  <a:ext uri="{FF2B5EF4-FFF2-40B4-BE49-F238E27FC236}">
                    <a16:creationId xmlns:a16="http://schemas.microsoft.com/office/drawing/2014/main" id="{059789C7-0010-F8B9-1F21-1BA47862A906}"/>
                  </a:ext>
                </a:extLst>
              </p:cNvPr>
              <p:cNvSpPr>
                <a:spLocks noChangeShapeType="1"/>
              </p:cNvSpPr>
              <p:nvPr/>
            </p:nvSpPr>
            <p:spPr bwMode="auto">
              <a:xfrm>
                <a:off x="4933951" y="1924050"/>
                <a:ext cx="619125"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3" name="Line 12">
                <a:extLst>
                  <a:ext uri="{FF2B5EF4-FFF2-40B4-BE49-F238E27FC236}">
                    <a16:creationId xmlns:a16="http://schemas.microsoft.com/office/drawing/2014/main" id="{636D752B-2BF1-5867-F740-9BD46F74E8FD}"/>
                  </a:ext>
                </a:extLst>
              </p:cNvPr>
              <p:cNvSpPr>
                <a:spLocks noChangeShapeType="1"/>
              </p:cNvSpPr>
              <p:nvPr/>
            </p:nvSpPr>
            <p:spPr bwMode="auto">
              <a:xfrm flipV="1">
                <a:off x="4943476" y="2116138"/>
                <a:ext cx="1674813" cy="7937"/>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4" name="Line 13">
                <a:extLst>
                  <a:ext uri="{FF2B5EF4-FFF2-40B4-BE49-F238E27FC236}">
                    <a16:creationId xmlns:a16="http://schemas.microsoft.com/office/drawing/2014/main" id="{E3CAC944-2D59-DED8-33AB-B74C732B314B}"/>
                  </a:ext>
                </a:extLst>
              </p:cNvPr>
              <p:cNvSpPr>
                <a:spLocks noChangeShapeType="1"/>
              </p:cNvSpPr>
              <p:nvPr/>
            </p:nvSpPr>
            <p:spPr bwMode="auto">
              <a:xfrm flipV="1">
                <a:off x="4905376" y="6110289"/>
                <a:ext cx="1162050" cy="4762"/>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5" name="Line 14">
                <a:extLst>
                  <a:ext uri="{FF2B5EF4-FFF2-40B4-BE49-F238E27FC236}">
                    <a16:creationId xmlns:a16="http://schemas.microsoft.com/office/drawing/2014/main" id="{130A04BA-76DC-A05A-15F1-289926826C97}"/>
                  </a:ext>
                </a:extLst>
              </p:cNvPr>
              <p:cNvSpPr>
                <a:spLocks noChangeShapeType="1"/>
              </p:cNvSpPr>
              <p:nvPr/>
            </p:nvSpPr>
            <p:spPr bwMode="auto">
              <a:xfrm flipV="1">
                <a:off x="4905376" y="5715001"/>
                <a:ext cx="3667125" cy="9525"/>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 name="Line 15">
                <a:extLst>
                  <a:ext uri="{FF2B5EF4-FFF2-40B4-BE49-F238E27FC236}">
                    <a16:creationId xmlns:a16="http://schemas.microsoft.com/office/drawing/2014/main" id="{EDE6B016-2C94-5D65-3271-2EB53DD4658F}"/>
                  </a:ext>
                </a:extLst>
              </p:cNvPr>
              <p:cNvSpPr>
                <a:spLocks noChangeShapeType="1"/>
              </p:cNvSpPr>
              <p:nvPr/>
            </p:nvSpPr>
            <p:spPr bwMode="auto">
              <a:xfrm flipV="1">
                <a:off x="4886326" y="3894138"/>
                <a:ext cx="3284538" cy="20637"/>
              </a:xfrm>
              <a:prstGeom prst="line">
                <a:avLst/>
              </a:prstGeom>
              <a:noFill/>
              <a:ln w="19050">
                <a:solidFill>
                  <a:srgbClr val="3366FF"/>
                </a:solidFill>
                <a:prstDash val="dash"/>
                <a:round/>
              </a:ln>
              <a:effectLst/>
            </p:spPr>
            <p:txBody>
              <a:bodyPr/>
              <a:lstStyle/>
              <a:p>
                <a:pPr eaLnBrk="0" hangingPunct="0">
                  <a:lnSpc>
                    <a:spcPct val="80000"/>
                  </a:lnSpc>
                  <a:spcBef>
                    <a:spcPct val="20000"/>
                  </a:spcBef>
                  <a:defRPr/>
                </a:pPr>
                <a:endParaRPr lang="zh-CN" altLang="en-US">
                  <a:ln>
                    <a:solidFill>
                      <a:srgbClr val="3366FF"/>
                    </a:solidFill>
                  </a:ln>
                  <a:latin typeface="Tahoma" panose="020B0604030504040204" pitchFamily="2" charset="0"/>
                  <a:cs typeface="宋体" panose="02010600030101010101" pitchFamily="2" charset="-122"/>
                </a:endParaRPr>
              </a:p>
            </p:txBody>
          </p:sp>
        </p:grpSp>
        <p:sp>
          <p:nvSpPr>
            <p:cNvPr id="11277" name="AutoShape 16">
              <a:extLst>
                <a:ext uri="{FF2B5EF4-FFF2-40B4-BE49-F238E27FC236}">
                  <a16:creationId xmlns:a16="http://schemas.microsoft.com/office/drawing/2014/main" id="{D1425A12-2883-46E9-D16B-8DE233976BB5}"/>
                </a:ext>
              </a:extLst>
            </p:cNvPr>
            <p:cNvSpPr>
              <a:spLocks/>
            </p:cNvSpPr>
            <p:nvPr/>
          </p:nvSpPr>
          <p:spPr bwMode="auto">
            <a:xfrm>
              <a:off x="4448176" y="5602289"/>
              <a:ext cx="138113" cy="541337"/>
            </a:xfrm>
            <a:prstGeom prst="leftBrace">
              <a:avLst>
                <a:gd name="adj1" fmla="val 27872"/>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sp>
        <p:nvSpPr>
          <p:cNvPr id="11278" name="AutoShape 17">
            <a:extLst>
              <a:ext uri="{FF2B5EF4-FFF2-40B4-BE49-F238E27FC236}">
                <a16:creationId xmlns:a16="http://schemas.microsoft.com/office/drawing/2014/main" id="{C089D619-78E6-D6C5-4D59-22757BA5A011}"/>
              </a:ext>
            </a:extLst>
          </p:cNvPr>
          <p:cNvSpPr>
            <a:spLocks noChangeArrowheads="1"/>
          </p:cNvSpPr>
          <p:nvPr/>
        </p:nvSpPr>
        <p:spPr bwMode="auto">
          <a:xfrm>
            <a:off x="430213" y="1160463"/>
            <a:ext cx="2698750" cy="1397000"/>
          </a:xfrm>
          <a:prstGeom prst="cloudCallout">
            <a:avLst>
              <a:gd name="adj1" fmla="val -46153"/>
              <a:gd name="adj2" fmla="val 78731"/>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解释这些关系模式的主码约束和外码约束的具体含义</a:t>
            </a:r>
            <a:r>
              <a:rPr lang="en-US" altLang="zh-CN" b="0">
                <a:solidFill>
                  <a:schemeClr val="tx1"/>
                </a:solidFill>
              </a:rPr>
              <a:t>?</a:t>
            </a:r>
            <a:r>
              <a:rPr lang="zh-CN" altLang="en-US">
                <a:solidFill>
                  <a:schemeClr val="tx1"/>
                </a:solidFill>
              </a:rPr>
              <a:t> </a:t>
            </a:r>
          </a:p>
        </p:txBody>
      </p:sp>
      <p:sp>
        <p:nvSpPr>
          <p:cNvPr id="11279" name="Rectangle 19">
            <a:extLst>
              <a:ext uri="{FF2B5EF4-FFF2-40B4-BE49-F238E27FC236}">
                <a16:creationId xmlns:a16="http://schemas.microsoft.com/office/drawing/2014/main" id="{CF31D3CC-768A-C0EB-5364-C0B6A77C573A}"/>
              </a:ext>
            </a:extLst>
          </p:cNvPr>
          <p:cNvSpPr>
            <a:spLocks noChangeArrowheads="1"/>
          </p:cNvSpPr>
          <p:nvPr/>
        </p:nvSpPr>
        <p:spPr bwMode="auto">
          <a:xfrm>
            <a:off x="5264150" y="114300"/>
            <a:ext cx="3563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6600"/>
                </a:solidFill>
                <a:latin typeface="黑体" panose="02010609060101010101" pitchFamily="49" charset="-122"/>
                <a:ea typeface="黑体" panose="02010609060101010101" pitchFamily="49" charset="-122"/>
              </a:rPr>
              <a:t>一 S</a:t>
            </a:r>
            <a:r>
              <a:rPr lang="en-US" altLang="zh-CN" sz="2000">
                <a:solidFill>
                  <a:srgbClr val="006600"/>
                </a:solidFill>
                <a:latin typeface="黑体" panose="02010609060101010101" pitchFamily="49" charset="-122"/>
                <a:ea typeface="黑体" panose="02010609060101010101" pitchFamily="49" charset="-122"/>
              </a:rPr>
              <a:t>QL</a:t>
            </a:r>
            <a:r>
              <a:rPr lang="zh-CN" altLang="en-US" sz="2000">
                <a:solidFill>
                  <a:srgbClr val="006600"/>
                </a:solidFill>
                <a:latin typeface="黑体" panose="02010609060101010101" pitchFamily="49" charset="-122"/>
                <a:ea typeface="黑体" panose="02010609060101010101" pitchFamily="49" charset="-122"/>
              </a:rPr>
              <a:t>数据定义语言</a:t>
            </a:r>
            <a:r>
              <a:rPr lang="en-US" altLang="zh-CN" sz="2000">
                <a:solidFill>
                  <a:srgbClr val="006600"/>
                </a:solidFill>
                <a:latin typeface="黑体" panose="02010609060101010101" pitchFamily="49" charset="-122"/>
                <a:ea typeface="黑体" panose="02010609060101010101" pitchFamily="49" charset="-122"/>
              </a:rPr>
              <a:t>DDL</a:t>
            </a:r>
          </a:p>
        </p:txBody>
      </p:sp>
      <p:sp>
        <p:nvSpPr>
          <p:cNvPr id="11280" name="Rectangle 2">
            <a:extLst>
              <a:ext uri="{FF2B5EF4-FFF2-40B4-BE49-F238E27FC236}">
                <a16:creationId xmlns:a16="http://schemas.microsoft.com/office/drawing/2014/main" id="{667F83C7-7B78-D8B8-AFCE-79FEE8D78A11}"/>
              </a:ext>
            </a:extLst>
          </p:cNvPr>
          <p:cNvSpPr>
            <a:spLocks noGrp="1" noChangeArrowheads="1"/>
          </p:cNvSpPr>
          <p:nvPr>
            <p:ph type="title"/>
          </p:nvPr>
        </p:nvSpPr>
        <p:spPr>
          <a:xfrm>
            <a:off x="328613" y="101600"/>
            <a:ext cx="5535612" cy="477838"/>
          </a:xfrm>
        </p:spPr>
        <p:txBody>
          <a:bodyPr/>
          <a:lstStyle/>
          <a:p>
            <a:pPr algn="l"/>
            <a:r>
              <a:rPr lang="en-US" altLang="zh-CN" sz="2800" b="1">
                <a:latin typeface="黑体" panose="02010609060101010101" pitchFamily="49" charset="-122"/>
                <a:ea typeface="黑体" panose="02010609060101010101" pitchFamily="49" charset="-122"/>
              </a:rPr>
              <a:t>1.2</a:t>
            </a:r>
            <a:r>
              <a:rPr lang="zh-CN" altLang="zh-CN" sz="2800" b="1">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定义主键约束和外键约束</a:t>
            </a:r>
            <a:endParaRPr lang="en-US" altLang="zh-CN" sz="2800" b="1">
              <a:latin typeface="黑体" panose="02010609060101010101" pitchFamily="49" charset="-122"/>
              <a:ea typeface="黑体" panose="02010609060101010101" pitchFamily="49" charset="-122"/>
            </a:endParaRPr>
          </a:p>
        </p:txBody>
      </p:sp>
      <p:grpSp>
        <p:nvGrpSpPr>
          <p:cNvPr id="170010" name="Group 26">
            <a:extLst>
              <a:ext uri="{FF2B5EF4-FFF2-40B4-BE49-F238E27FC236}">
                <a16:creationId xmlns:a16="http://schemas.microsoft.com/office/drawing/2014/main" id="{EC36176A-5A4E-D8A7-EC80-614902FBC146}"/>
              </a:ext>
            </a:extLst>
          </p:cNvPr>
          <p:cNvGrpSpPr>
            <a:grpSpLocks/>
          </p:cNvGrpSpPr>
          <p:nvPr/>
        </p:nvGrpSpPr>
        <p:grpSpPr bwMode="auto">
          <a:xfrm>
            <a:off x="3043238" y="1716088"/>
            <a:ext cx="1677987" cy="4306887"/>
            <a:chOff x="1917" y="1081"/>
            <a:chExt cx="1057" cy="2713"/>
          </a:xfrm>
        </p:grpSpPr>
        <p:sp>
          <p:nvSpPr>
            <p:cNvPr id="11282" name="Rectangle 20">
              <a:extLst>
                <a:ext uri="{FF2B5EF4-FFF2-40B4-BE49-F238E27FC236}">
                  <a16:creationId xmlns:a16="http://schemas.microsoft.com/office/drawing/2014/main" id="{E2FA6297-E700-B64B-5A82-7F66CC9AA31F}"/>
                </a:ext>
              </a:extLst>
            </p:cNvPr>
            <p:cNvSpPr>
              <a:spLocks noChangeArrowheads="1"/>
            </p:cNvSpPr>
            <p:nvPr/>
          </p:nvSpPr>
          <p:spPr bwMode="auto">
            <a:xfrm>
              <a:off x="2075" y="2356"/>
              <a:ext cx="89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b="0">
                  <a:solidFill>
                    <a:srgbClr val="3366FF"/>
                  </a:solidFill>
                </a:rPr>
                <a:t>主键包含多个属性</a:t>
              </a:r>
            </a:p>
          </p:txBody>
        </p:sp>
        <p:sp>
          <p:nvSpPr>
            <p:cNvPr id="11283" name="Rectangle 22">
              <a:extLst>
                <a:ext uri="{FF2B5EF4-FFF2-40B4-BE49-F238E27FC236}">
                  <a16:creationId xmlns:a16="http://schemas.microsoft.com/office/drawing/2014/main" id="{D6B690D1-DF84-1DD5-18DB-A1621185760F}"/>
                </a:ext>
              </a:extLst>
            </p:cNvPr>
            <p:cNvSpPr>
              <a:spLocks noChangeArrowheads="1"/>
            </p:cNvSpPr>
            <p:nvPr/>
          </p:nvSpPr>
          <p:spPr bwMode="auto">
            <a:xfrm>
              <a:off x="1917" y="3523"/>
              <a:ext cx="89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b="0">
                  <a:solidFill>
                    <a:schemeClr val="tx2"/>
                  </a:solidFill>
                </a:rPr>
                <a:t>外键包含三个属性</a:t>
              </a:r>
              <a:endParaRPr lang="en-US" altLang="zh-CN" sz="1200" b="0">
                <a:solidFill>
                  <a:schemeClr val="tx2"/>
                </a:solidFill>
              </a:endParaRPr>
            </a:p>
            <a:p>
              <a:pPr algn="ctr" eaLnBrk="0" hangingPunct="0">
                <a:lnSpc>
                  <a:spcPct val="80000"/>
                </a:lnSpc>
                <a:spcBef>
                  <a:spcPct val="20000"/>
                </a:spcBef>
              </a:pPr>
              <a:r>
                <a:rPr lang="zh-CN" altLang="en-US" sz="1200" b="0">
                  <a:solidFill>
                    <a:schemeClr val="tx2"/>
                  </a:solidFill>
                </a:rPr>
                <a:t>且它包含两个外键</a:t>
              </a:r>
            </a:p>
          </p:txBody>
        </p:sp>
        <p:sp>
          <p:nvSpPr>
            <p:cNvPr id="11284" name="Rectangle 24">
              <a:extLst>
                <a:ext uri="{FF2B5EF4-FFF2-40B4-BE49-F238E27FC236}">
                  <a16:creationId xmlns:a16="http://schemas.microsoft.com/office/drawing/2014/main" id="{62B74977-DEF4-9A51-549A-BCD35ADCF896}"/>
                </a:ext>
              </a:extLst>
            </p:cNvPr>
            <p:cNvSpPr>
              <a:spLocks noChangeArrowheads="1"/>
            </p:cNvSpPr>
            <p:nvPr/>
          </p:nvSpPr>
          <p:spPr bwMode="auto">
            <a:xfrm>
              <a:off x="2179" y="1081"/>
              <a:ext cx="79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b="0">
                  <a:solidFill>
                    <a:srgbClr val="3366FF"/>
                  </a:solidFill>
                </a:rPr>
                <a:t>主键含一个属性</a:t>
              </a:r>
            </a:p>
          </p:txBody>
        </p:sp>
        <p:sp>
          <p:nvSpPr>
            <p:cNvPr id="11285" name="Rectangle 25">
              <a:extLst>
                <a:ext uri="{FF2B5EF4-FFF2-40B4-BE49-F238E27FC236}">
                  <a16:creationId xmlns:a16="http://schemas.microsoft.com/office/drawing/2014/main" id="{14C17EF3-BECC-9195-0C1E-1EFD32001243}"/>
                </a:ext>
              </a:extLst>
            </p:cNvPr>
            <p:cNvSpPr>
              <a:spLocks noChangeArrowheads="1"/>
            </p:cNvSpPr>
            <p:nvPr/>
          </p:nvSpPr>
          <p:spPr bwMode="auto">
            <a:xfrm>
              <a:off x="2018" y="1248"/>
              <a:ext cx="81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b="0">
                  <a:solidFill>
                    <a:schemeClr val="tx2"/>
                  </a:solidFill>
                </a:rPr>
                <a:t>外键</a:t>
              </a:r>
              <a:r>
                <a:rPr lang="en-US" altLang="zh-CN" sz="1200" b="0">
                  <a:solidFill>
                    <a:schemeClr val="tx2"/>
                  </a:solidFill>
                </a:rPr>
                <a:t>(</a:t>
              </a:r>
              <a:r>
                <a:rPr lang="zh-CN" altLang="en-US" sz="1200" b="0">
                  <a:solidFill>
                    <a:schemeClr val="tx2"/>
                  </a:solidFill>
                </a:rPr>
                <a:t>参照约束</a:t>
              </a:r>
              <a:r>
                <a:rPr lang="en-US" altLang="zh-CN" sz="1200" b="0">
                  <a:solidFill>
                    <a:schemeClr val="tx2"/>
                  </a:solidFill>
                </a:rPr>
                <a:t>)</a:t>
              </a:r>
            </a:p>
            <a:p>
              <a:pPr algn="ctr" eaLnBrk="0" hangingPunct="0">
                <a:lnSpc>
                  <a:spcPct val="80000"/>
                </a:lnSpc>
                <a:spcBef>
                  <a:spcPct val="20000"/>
                </a:spcBef>
              </a:pPr>
              <a:r>
                <a:rPr lang="zh-CN" altLang="en-US" sz="1200" b="0">
                  <a:solidFill>
                    <a:schemeClr val="tx2"/>
                  </a:solidFill>
                </a:rPr>
                <a:t>仅包含一个属性</a:t>
              </a:r>
              <a:endParaRPr lang="en-US" altLang="zh-CN" sz="1200" b="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0010"/>
                                        </p:tgtEl>
                                        <p:attrNameLst>
                                          <p:attrName>style.visibility</p:attrName>
                                        </p:attrNameLst>
                                      </p:cBhvr>
                                      <p:to>
                                        <p:strVal val="visible"/>
                                      </p:to>
                                    </p:set>
                                    <p:anim calcmode="lin" valueType="num">
                                      <p:cBhvr additive="base">
                                        <p:cTn id="7" dur="500" fill="hold"/>
                                        <p:tgtEl>
                                          <p:spTgt spid="170010"/>
                                        </p:tgtEl>
                                        <p:attrNameLst>
                                          <p:attrName>ppt_x</p:attrName>
                                        </p:attrNameLst>
                                      </p:cBhvr>
                                      <p:tavLst>
                                        <p:tav tm="0">
                                          <p:val>
                                            <p:strVal val="#ppt_x"/>
                                          </p:val>
                                        </p:tav>
                                        <p:tav tm="100000">
                                          <p:val>
                                            <p:strVal val="#ppt_x"/>
                                          </p:val>
                                        </p:tav>
                                      </p:tavLst>
                                    </p:anim>
                                    <p:anim calcmode="lin" valueType="num">
                                      <p:cBhvr additive="base">
                                        <p:cTn id="8" dur="500" fill="hold"/>
                                        <p:tgtEl>
                                          <p:spTgt spid="170010"/>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5">
            <a:extLst>
              <a:ext uri="{FF2B5EF4-FFF2-40B4-BE49-F238E27FC236}">
                <a16:creationId xmlns:a16="http://schemas.microsoft.com/office/drawing/2014/main" id="{A0382BC2-E8F9-862C-04B6-682B3AD1055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3F369F1-CB00-4D3E-AD11-AA020E938FC1}" type="slidenum">
              <a:rPr lang="zh-CN" altLang="en-US"/>
              <a:pPr eaLnBrk="0" hangingPunct="0"/>
              <a:t>163</a:t>
            </a:fld>
            <a:endParaRPr lang="zh-CN" altLang="en-US"/>
          </a:p>
        </p:txBody>
      </p:sp>
      <p:sp>
        <p:nvSpPr>
          <p:cNvPr id="13314" name="Rectangle 2">
            <a:extLst>
              <a:ext uri="{FF2B5EF4-FFF2-40B4-BE49-F238E27FC236}">
                <a16:creationId xmlns:a16="http://schemas.microsoft.com/office/drawing/2014/main" id="{66CFA792-7A70-F106-35C0-B9D501CCF363}"/>
              </a:ext>
            </a:extLst>
          </p:cNvPr>
          <p:cNvSpPr>
            <a:spLocks noGrp="1" noChangeArrowheads="1"/>
          </p:cNvSpPr>
          <p:nvPr>
            <p:ph type="title"/>
          </p:nvPr>
        </p:nvSpPr>
        <p:spPr>
          <a:xfrm>
            <a:off x="184150" y="119063"/>
            <a:ext cx="7772400" cy="601662"/>
          </a:xfrm>
        </p:spPr>
        <p:txBody>
          <a:bodyPr/>
          <a:lstStyle/>
          <a:p>
            <a:pPr algn="l"/>
            <a:r>
              <a:rPr lang="en-US" altLang="zh-CN" sz="2800" b="1">
                <a:latin typeface="黑体" panose="02010609060101010101" pitchFamily="49" charset="-122"/>
                <a:ea typeface="黑体" panose="02010609060101010101" pitchFamily="49" charset="-122"/>
              </a:rPr>
              <a:t>1.3 </a:t>
            </a:r>
            <a:r>
              <a:rPr lang="zh-CN" altLang="en-US" sz="2800" b="1">
                <a:latin typeface="黑体" panose="02010609060101010101" pitchFamily="49" charset="-122"/>
                <a:ea typeface="黑体" panose="02010609060101010101" pitchFamily="49" charset="-122"/>
              </a:rPr>
              <a:t>创建数据库的实例</a:t>
            </a:r>
            <a:r>
              <a:rPr lang="en-US" altLang="zh-CN" sz="1800" b="1">
                <a:latin typeface="黑体" panose="02010609060101010101" pitchFamily="49" charset="-122"/>
                <a:ea typeface="黑体" panose="02010609060101010101" pitchFamily="49" charset="-122"/>
              </a:rPr>
              <a:t>(</a:t>
            </a:r>
            <a:r>
              <a:rPr lang="zh-CN" altLang="en-US" sz="1800" b="1">
                <a:latin typeface="黑体" panose="02010609060101010101" pitchFamily="49" charset="-122"/>
                <a:ea typeface="黑体" panose="02010609060101010101" pitchFamily="49" charset="-122"/>
              </a:rPr>
              <a:t>略讲</a:t>
            </a:r>
            <a:r>
              <a:rPr lang="zh-CN" altLang="zh-CN" sz="1800" b="1">
                <a:latin typeface="黑体" panose="02010609060101010101" pitchFamily="49" charset="-122"/>
                <a:ea typeface="黑体" panose="02010609060101010101" pitchFamily="49" charset="-122"/>
              </a:rPr>
              <a:t>，</a:t>
            </a:r>
            <a:r>
              <a:rPr lang="zh-CN" altLang="en-US" sz="1800" b="1">
                <a:latin typeface="黑体" panose="02010609060101010101" pitchFamily="49" charset="-122"/>
                <a:ea typeface="黑体" panose="02010609060101010101" pitchFamily="49" charset="-122"/>
              </a:rPr>
              <a:t>上机学习</a:t>
            </a:r>
            <a:r>
              <a:rPr lang="en-US" altLang="zh-CN" sz="1800" b="1">
                <a:latin typeface="黑体" panose="02010609060101010101" pitchFamily="49" charset="-122"/>
                <a:ea typeface="黑体" panose="02010609060101010101" pitchFamily="49" charset="-122"/>
              </a:rPr>
              <a:t>)</a:t>
            </a:r>
            <a:r>
              <a:rPr lang="en-US" altLang="zh-CN" sz="2800" b="1">
                <a:latin typeface="黑体" panose="02010609060101010101" pitchFamily="49" charset="-122"/>
                <a:ea typeface="黑体" panose="02010609060101010101" pitchFamily="49" charset="-122"/>
              </a:rPr>
              <a:t> </a:t>
            </a:r>
          </a:p>
        </p:txBody>
      </p:sp>
      <p:sp>
        <p:nvSpPr>
          <p:cNvPr id="13315" name="Rectangle 3">
            <a:extLst>
              <a:ext uri="{FF2B5EF4-FFF2-40B4-BE49-F238E27FC236}">
                <a16:creationId xmlns:a16="http://schemas.microsoft.com/office/drawing/2014/main" id="{1966E802-FA8F-4F7C-C99A-CD3158C39419}"/>
              </a:ext>
            </a:extLst>
          </p:cNvPr>
          <p:cNvSpPr>
            <a:spLocks noChangeArrowheads="1"/>
          </p:cNvSpPr>
          <p:nvPr/>
        </p:nvSpPr>
        <p:spPr bwMode="auto">
          <a:xfrm>
            <a:off x="444500" y="1147763"/>
            <a:ext cx="4602163" cy="33750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72000" rIns="0" bIns="0"/>
          <a:lstStyle>
            <a:lvl1pPr>
              <a:defRPr sz="1600" b="1">
                <a:solidFill>
                  <a:srgbClr val="009999"/>
                </a:solidFill>
                <a:latin typeface="Tahoma" panose="020B0604030504040204" pitchFamily="34" charset="0"/>
                <a:ea typeface="宋体" panose="02010600030101010101" pitchFamily="2" charset="-122"/>
              </a:defRPr>
            </a:lvl1pPr>
            <a:lvl2pPr>
              <a:defRPr sz="1600" b="1">
                <a:solidFill>
                  <a:srgbClr val="009999"/>
                </a:solidFill>
                <a:latin typeface="Tahoma" panose="020B0604030504040204" pitchFamily="34" charset="0"/>
                <a:ea typeface="宋体" panose="02010600030101010101" pitchFamily="2" charset="-122"/>
              </a:defRPr>
            </a:lvl2pPr>
            <a:lvl3pPr>
              <a:defRPr sz="1600" b="1">
                <a:solidFill>
                  <a:srgbClr val="009999"/>
                </a:solidFill>
                <a:latin typeface="Tahoma" panose="020B0604030504040204" pitchFamily="34" charset="0"/>
                <a:ea typeface="宋体" panose="02010600030101010101" pitchFamily="2" charset="-122"/>
              </a:defRPr>
            </a:lvl3pPr>
            <a:lvl4pPr>
              <a:defRPr sz="1600" b="1">
                <a:solidFill>
                  <a:srgbClr val="009999"/>
                </a:solidFill>
                <a:latin typeface="Tahoma" panose="020B0604030504040204" pitchFamily="34" charset="0"/>
                <a:ea typeface="宋体" panose="02010600030101010101" pitchFamily="2" charset="-122"/>
              </a:defRPr>
            </a:lvl4pPr>
            <a:lvl5pPr>
              <a:defRPr sz="1600" b="1">
                <a:solidFill>
                  <a:srgbClr val="009999"/>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009999"/>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009999"/>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009999"/>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009999"/>
                </a:solidFill>
                <a:latin typeface="Tahoma" panose="020B0604030504040204" pitchFamily="34" charset="0"/>
                <a:ea typeface="宋体" panose="02010600030101010101" pitchFamily="2" charset="-122"/>
              </a:defRPr>
            </a:lvl9pPr>
          </a:lstStyle>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CREATE  DATABASE  </a:t>
            </a:r>
            <a:r>
              <a:rPr lang="zh-CN" altLang="en-US" sz="1400">
                <a:solidFill>
                  <a:srgbClr val="0066FF"/>
                </a:solidFill>
                <a:latin typeface="Times New Roman" panose="02020603050405020304" pitchFamily="18" charset="0"/>
                <a:ea typeface="华文中宋" panose="02010600040101010101" pitchFamily="2" charset="-122"/>
              </a:rPr>
              <a:t>数据库名</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ON</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 NAME = </a:t>
            </a:r>
            <a:r>
              <a:rPr lang="zh-CN" altLang="en-US" sz="1400">
                <a:solidFill>
                  <a:srgbClr val="0066FF"/>
                </a:solidFill>
                <a:latin typeface="Times New Roman" panose="02020603050405020304" pitchFamily="18" charset="0"/>
                <a:ea typeface="华文中宋" panose="02010600040101010101" pitchFamily="2" charset="-122"/>
              </a:rPr>
              <a:t>逻辑文件名</a:t>
            </a:r>
            <a:r>
              <a:rPr lang="en-US" altLang="zh-CN" sz="1400">
                <a:solidFill>
                  <a:srgbClr val="000000"/>
                </a:solidFill>
                <a:latin typeface="Times New Roman" panose="02020603050405020304" pitchFamily="18" charset="0"/>
                <a:ea typeface="华文中宋" panose="02010600040101010101" pitchFamily="2" charset="-122"/>
              </a:rPr>
              <a:t>,</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     FILENAME= ‘mdf</a:t>
            </a:r>
            <a:r>
              <a:rPr lang="zh-CN" altLang="en-US" sz="1400">
                <a:solidFill>
                  <a:srgbClr val="000000"/>
                </a:solidFill>
                <a:latin typeface="Times New Roman" panose="02020603050405020304" pitchFamily="18" charset="0"/>
                <a:ea typeface="华文中宋" panose="02010600040101010101" pitchFamily="2" charset="-122"/>
              </a:rPr>
              <a:t>数据文件</a:t>
            </a:r>
            <a:r>
              <a:rPr lang="zh-CN" altLang="en-US" sz="1400">
                <a:solidFill>
                  <a:srgbClr val="0066FF"/>
                </a:solidFill>
                <a:latin typeface="Times New Roman" panose="02020603050405020304" pitchFamily="18" charset="0"/>
                <a:ea typeface="华文中宋" panose="02010600040101010101" pitchFamily="2" charset="-122"/>
              </a:rPr>
              <a:t>路径</a:t>
            </a:r>
            <a:r>
              <a:rPr lang="zh-CN" altLang="en-US" sz="1400">
                <a:solidFill>
                  <a:srgbClr val="000000"/>
                </a:solidFill>
                <a:latin typeface="Times New Roman" panose="02020603050405020304" pitchFamily="18" charset="0"/>
                <a:ea typeface="华文中宋" panose="02010600040101010101" pitchFamily="2" charset="-122"/>
              </a:rPr>
              <a:t>’</a:t>
            </a:r>
            <a:r>
              <a:rPr lang="en-US" altLang="zh-CN" sz="1400">
                <a:solidFill>
                  <a:srgbClr val="000000"/>
                </a:solidFill>
                <a:latin typeface="Times New Roman" panose="02020603050405020304" pitchFamily="18" charset="0"/>
                <a:ea typeface="华文中宋" panose="02010600040101010101" pitchFamily="2" charset="-122"/>
              </a:rPr>
              <a:t>, </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           SIZE = 10 MB, /*</a:t>
            </a:r>
            <a:r>
              <a:rPr lang="zh-CN" altLang="en-US" sz="1400">
                <a:solidFill>
                  <a:srgbClr val="000000"/>
                </a:solidFill>
                <a:latin typeface="Times New Roman" panose="02020603050405020304" pitchFamily="18" charset="0"/>
                <a:ea typeface="华文中宋" panose="02010600040101010101" pitchFamily="2" charset="-122"/>
              </a:rPr>
              <a:t>数据文件</a:t>
            </a:r>
            <a:r>
              <a:rPr lang="zh-CN" altLang="en-US" sz="1400">
                <a:solidFill>
                  <a:srgbClr val="0066FF"/>
                </a:solidFill>
                <a:latin typeface="Times New Roman" panose="02020603050405020304" pitchFamily="18" charset="0"/>
                <a:ea typeface="华文中宋" panose="02010600040101010101" pitchFamily="2" charset="-122"/>
              </a:rPr>
              <a:t>初始大小</a:t>
            </a:r>
            <a:r>
              <a:rPr lang="zh-CN" altLang="en-US" sz="1400">
                <a:solidFill>
                  <a:srgbClr val="000000"/>
                </a:solidFill>
                <a:latin typeface="Times New Roman" panose="02020603050405020304" pitchFamily="18" charset="0"/>
                <a:ea typeface="华文中宋" panose="02010600040101010101" pitchFamily="2" charset="-122"/>
              </a:rPr>
              <a:t>*</a:t>
            </a:r>
            <a:r>
              <a:rPr lang="en-US" altLang="zh-CN" sz="1400">
                <a:solidFill>
                  <a:srgbClr val="000000"/>
                </a:solidFill>
                <a:latin typeface="Times New Roman" panose="02020603050405020304" pitchFamily="18" charset="0"/>
                <a:ea typeface="华文中宋" panose="02010600040101010101" pitchFamily="2" charset="-122"/>
              </a:rPr>
              <a:t>/</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           MAXSIZE = 20 MB, /*</a:t>
            </a:r>
            <a:r>
              <a:rPr lang="zh-CN" altLang="en-US" sz="1400">
                <a:solidFill>
                  <a:srgbClr val="000000"/>
                </a:solidFill>
                <a:latin typeface="Times New Roman" panose="02020603050405020304" pitchFamily="18" charset="0"/>
                <a:ea typeface="华文中宋" panose="02010600040101010101" pitchFamily="2" charset="-122"/>
              </a:rPr>
              <a:t>数据文件</a:t>
            </a:r>
            <a:r>
              <a:rPr lang="zh-CN" altLang="en-US" sz="1400">
                <a:solidFill>
                  <a:srgbClr val="0066FF"/>
                </a:solidFill>
                <a:latin typeface="Times New Roman" panose="02020603050405020304" pitchFamily="18" charset="0"/>
                <a:ea typeface="华文中宋" panose="02010600040101010101" pitchFamily="2" charset="-122"/>
              </a:rPr>
              <a:t>最大值</a:t>
            </a:r>
            <a:r>
              <a:rPr lang="zh-CN" altLang="en-US" sz="1400">
                <a:solidFill>
                  <a:srgbClr val="000000"/>
                </a:solidFill>
                <a:latin typeface="Times New Roman" panose="02020603050405020304" pitchFamily="18" charset="0"/>
                <a:ea typeface="华文中宋" panose="02010600040101010101" pitchFamily="2" charset="-122"/>
              </a:rPr>
              <a:t>*</a:t>
            </a:r>
            <a:r>
              <a:rPr lang="en-US" altLang="zh-CN" sz="1400">
                <a:solidFill>
                  <a:srgbClr val="000000"/>
                </a:solidFill>
                <a:latin typeface="Times New Roman" panose="02020603050405020304" pitchFamily="18" charset="0"/>
                <a:ea typeface="华文中宋" panose="02010600040101010101" pitchFamily="2" charset="-122"/>
              </a:rPr>
              <a:t>/</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           FILEGROWTH =2 MB), /*</a:t>
            </a:r>
            <a:r>
              <a:rPr lang="zh-CN" altLang="en-US" sz="1400">
                <a:solidFill>
                  <a:srgbClr val="000000"/>
                </a:solidFill>
                <a:latin typeface="Times New Roman" panose="02020603050405020304" pitchFamily="18" charset="0"/>
                <a:ea typeface="华文中宋" panose="02010600040101010101" pitchFamily="2" charset="-122"/>
              </a:rPr>
              <a:t>数据文件</a:t>
            </a:r>
            <a:r>
              <a:rPr lang="zh-CN" altLang="en-US" sz="1400">
                <a:solidFill>
                  <a:srgbClr val="0066FF"/>
                </a:solidFill>
                <a:latin typeface="Times New Roman" panose="02020603050405020304" pitchFamily="18" charset="0"/>
                <a:ea typeface="华文中宋" panose="02010600040101010101" pitchFamily="2" charset="-122"/>
              </a:rPr>
              <a:t>增长值</a:t>
            </a:r>
            <a:r>
              <a:rPr lang="zh-CN" altLang="en-US" sz="1400">
                <a:solidFill>
                  <a:srgbClr val="000000"/>
                </a:solidFill>
                <a:latin typeface="Times New Roman" panose="02020603050405020304" pitchFamily="18" charset="0"/>
                <a:ea typeface="华文中宋" panose="02010600040101010101" pitchFamily="2" charset="-122"/>
              </a:rPr>
              <a:t>*</a:t>
            </a:r>
            <a:r>
              <a:rPr lang="en-US" altLang="zh-CN" sz="1400">
                <a:solidFill>
                  <a:srgbClr val="000000"/>
                </a:solidFill>
                <a:latin typeface="Times New Roman" panose="02020603050405020304" pitchFamily="18" charset="0"/>
                <a:ea typeface="华文中宋" panose="02010600040101010101" pitchFamily="2" charset="-122"/>
              </a:rPr>
              <a:t>/</a:t>
            </a:r>
          </a:p>
          <a:p>
            <a:pPr lvl="1" algn="just" eaLnBrk="0" hangingPunct="0">
              <a:lnSpc>
                <a:spcPct val="80000"/>
              </a:lnSpc>
              <a:spcBef>
                <a:spcPct val="20000"/>
              </a:spcBef>
            </a:pPr>
            <a:endParaRPr lang="en-US" altLang="zh-CN" sz="1400">
              <a:solidFill>
                <a:srgbClr val="000000"/>
              </a:solidFill>
              <a:latin typeface="Times New Roman" panose="02020603050405020304" pitchFamily="18" charset="0"/>
              <a:ea typeface="华文中宋" panose="02010600040101010101" pitchFamily="2" charset="-122"/>
            </a:endParaRP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LOG ON   /*</a:t>
            </a:r>
            <a:r>
              <a:rPr lang="zh-CN" altLang="en-US" sz="1400">
                <a:solidFill>
                  <a:srgbClr val="000000"/>
                </a:solidFill>
                <a:latin typeface="Times New Roman" panose="02020603050405020304" pitchFamily="18" charset="0"/>
                <a:ea typeface="华文中宋" panose="02010600040101010101" pitchFamily="2" charset="-122"/>
              </a:rPr>
              <a:t>创建日志文件，</a:t>
            </a:r>
            <a:r>
              <a:rPr lang="zh-CN" altLang="en-US" sz="1400">
                <a:solidFill>
                  <a:srgbClr val="0066FF"/>
                </a:solidFill>
                <a:latin typeface="Times New Roman" panose="02020603050405020304" pitchFamily="18" charset="0"/>
                <a:ea typeface="华文中宋" panose="02010600040101010101" pitchFamily="2" charset="-122"/>
              </a:rPr>
              <a:t>可省略</a:t>
            </a:r>
            <a:r>
              <a:rPr lang="zh-CN" altLang="en-US" sz="1400">
                <a:solidFill>
                  <a:srgbClr val="000000"/>
                </a:solidFill>
                <a:latin typeface="Times New Roman" panose="02020603050405020304" pitchFamily="18" charset="0"/>
                <a:ea typeface="华文中宋" panose="02010600040101010101" pitchFamily="2" charset="-122"/>
              </a:rPr>
              <a:t>*</a:t>
            </a:r>
            <a:r>
              <a:rPr lang="en-US" altLang="zh-CN" sz="1400">
                <a:solidFill>
                  <a:srgbClr val="000000"/>
                </a:solidFill>
                <a:latin typeface="Times New Roman" panose="02020603050405020304" pitchFamily="18" charset="0"/>
                <a:ea typeface="华文中宋" panose="02010600040101010101" pitchFamily="2" charset="-122"/>
              </a:rPr>
              <a:t>/</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 NAME = </a:t>
            </a:r>
            <a:r>
              <a:rPr lang="zh-CN" altLang="en-US" sz="1400">
                <a:solidFill>
                  <a:srgbClr val="000000"/>
                </a:solidFill>
                <a:latin typeface="Times New Roman" panose="02020603050405020304" pitchFamily="18" charset="0"/>
                <a:ea typeface="华文中宋" panose="02010600040101010101" pitchFamily="2" charset="-122"/>
              </a:rPr>
              <a:t>日志文件名</a:t>
            </a:r>
            <a:r>
              <a:rPr lang="en-US" altLang="zh-CN" sz="1400">
                <a:solidFill>
                  <a:srgbClr val="000000"/>
                </a:solidFill>
                <a:latin typeface="Times New Roman" panose="02020603050405020304" pitchFamily="18" charset="0"/>
                <a:ea typeface="华文中宋" panose="02010600040101010101" pitchFamily="2" charset="-122"/>
              </a:rPr>
              <a:t>,</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FILENAME= ‘</a:t>
            </a:r>
            <a:r>
              <a:rPr lang="zh-CN" altLang="en-US" sz="1400">
                <a:solidFill>
                  <a:srgbClr val="000000"/>
                </a:solidFill>
                <a:latin typeface="Times New Roman" panose="02020603050405020304" pitchFamily="18" charset="0"/>
                <a:ea typeface="华文中宋" panose="02010600040101010101" pitchFamily="2" charset="-122"/>
              </a:rPr>
              <a:t>日志文件名’</a:t>
            </a:r>
            <a:r>
              <a:rPr lang="en-US" altLang="zh-CN" sz="1400">
                <a:solidFill>
                  <a:srgbClr val="000000"/>
                </a:solidFill>
                <a:latin typeface="Times New Roman" panose="02020603050405020304" pitchFamily="18" charset="0"/>
                <a:ea typeface="华文中宋" panose="02010600040101010101" pitchFamily="2" charset="-122"/>
              </a:rPr>
              <a:t>, </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           SIZE = 10 MB,</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           MAXSIZE = 20MB,</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           FILEGROWTH =10%)</a:t>
            </a:r>
          </a:p>
          <a:p>
            <a:pPr lvl="1" algn="just" eaLnBrk="0" hangingPunct="0">
              <a:lnSpc>
                <a:spcPct val="80000"/>
              </a:lnSpc>
              <a:spcBef>
                <a:spcPct val="20000"/>
              </a:spcBef>
              <a:buFont typeface="Wingdings 2" panose="05020102010507070707" pitchFamily="18" charset="2"/>
              <a:buChar char="—"/>
            </a:pPr>
            <a:r>
              <a:rPr lang="en-US" altLang="zh-CN" sz="1400">
                <a:solidFill>
                  <a:srgbClr val="000000"/>
                </a:solidFill>
                <a:latin typeface="Times New Roman" panose="02020603050405020304" pitchFamily="18" charset="0"/>
                <a:ea typeface="华文中宋" panose="02010600040101010101" pitchFamily="2" charset="-122"/>
              </a:rPr>
              <a:t>GO</a:t>
            </a:r>
            <a:endParaRPr lang="en-US" altLang="zh-CN" sz="2000">
              <a:solidFill>
                <a:srgbClr val="428E5B"/>
              </a:solidFill>
              <a:latin typeface="Times New Roman" panose="02020603050405020304" pitchFamily="18" charset="0"/>
            </a:endParaRPr>
          </a:p>
        </p:txBody>
      </p:sp>
      <p:sp>
        <p:nvSpPr>
          <p:cNvPr id="13316" name="内容占位符 2">
            <a:extLst>
              <a:ext uri="{FF2B5EF4-FFF2-40B4-BE49-F238E27FC236}">
                <a16:creationId xmlns:a16="http://schemas.microsoft.com/office/drawing/2014/main" id="{0B0559FA-6225-3E56-3CED-42809810F224}"/>
              </a:ext>
            </a:extLst>
          </p:cNvPr>
          <p:cNvSpPr>
            <a:spLocks noChangeArrowheads="1"/>
          </p:cNvSpPr>
          <p:nvPr/>
        </p:nvSpPr>
        <p:spPr bwMode="auto">
          <a:xfrm>
            <a:off x="5153025" y="1147763"/>
            <a:ext cx="3589338" cy="33575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72000" rIns="0" bIns="0"/>
          <a:lstStyle>
            <a:lvl1pPr>
              <a:defRPr sz="1600" b="1">
                <a:solidFill>
                  <a:srgbClr val="009999"/>
                </a:solidFill>
                <a:latin typeface="Tahoma" panose="020B0604030504040204" pitchFamily="34" charset="0"/>
                <a:ea typeface="宋体" panose="02010600030101010101" pitchFamily="2" charset="-122"/>
              </a:defRPr>
            </a:lvl1pPr>
            <a:lvl2pPr>
              <a:defRPr sz="1600" b="1">
                <a:solidFill>
                  <a:srgbClr val="009999"/>
                </a:solidFill>
                <a:latin typeface="Tahoma" panose="020B0604030504040204" pitchFamily="34" charset="0"/>
                <a:ea typeface="宋体" panose="02010600030101010101" pitchFamily="2" charset="-122"/>
              </a:defRPr>
            </a:lvl2pPr>
            <a:lvl3pPr>
              <a:defRPr sz="1600" b="1">
                <a:solidFill>
                  <a:srgbClr val="009999"/>
                </a:solidFill>
                <a:latin typeface="Tahoma" panose="020B0604030504040204" pitchFamily="34" charset="0"/>
                <a:ea typeface="宋体" panose="02010600030101010101" pitchFamily="2" charset="-122"/>
              </a:defRPr>
            </a:lvl3pPr>
            <a:lvl4pPr>
              <a:defRPr sz="1600" b="1">
                <a:solidFill>
                  <a:srgbClr val="009999"/>
                </a:solidFill>
                <a:latin typeface="Tahoma" panose="020B0604030504040204" pitchFamily="34" charset="0"/>
                <a:ea typeface="宋体" panose="02010600030101010101" pitchFamily="2" charset="-122"/>
              </a:defRPr>
            </a:lvl4pPr>
            <a:lvl5pPr>
              <a:defRPr sz="1600" b="1">
                <a:solidFill>
                  <a:srgbClr val="009999"/>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009999"/>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009999"/>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009999"/>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009999"/>
                </a:solidFill>
                <a:latin typeface="Tahoma" panose="020B0604030504040204" pitchFamily="34" charset="0"/>
                <a:ea typeface="宋体" panose="02010600030101010101" pitchFamily="2" charset="-122"/>
              </a:defRPr>
            </a:lvl9pPr>
          </a:lstStyle>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CREATE  DATABASE  Bank</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ON</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 NAME = Bank_data1,</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     FILENAME= ‘D:\Bank_data1.mdf’, </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           SIZE = 20 MB,  </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           MAXSIZE =100MB,  </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           FILEGROWTH =2 MB)</a:t>
            </a:r>
          </a:p>
          <a:p>
            <a:pPr lvl="1" algn="just" eaLnBrk="0" hangingPunct="0">
              <a:lnSpc>
                <a:spcPct val="80000"/>
              </a:lnSpc>
              <a:spcBef>
                <a:spcPct val="20000"/>
              </a:spcBef>
            </a:pPr>
            <a:endParaRPr lang="en-US" altLang="zh-CN" sz="1400">
              <a:solidFill>
                <a:srgbClr val="0066FF"/>
              </a:solidFill>
              <a:latin typeface="Times New Roman" panose="02020603050405020304" pitchFamily="18" charset="0"/>
              <a:ea typeface="华文中宋" panose="02010600040101010101" pitchFamily="2" charset="-122"/>
            </a:endParaRP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LOG ON    </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 NAME = Bank_log1,</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FILENAME= ‘D:\Bank_log1.ndf’, </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           SIZE = 4 MB,</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           MAXSIZE = 25MB,</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           FILEGROWTH =1MB)</a:t>
            </a:r>
          </a:p>
          <a:p>
            <a:pPr lvl="1" algn="just" eaLnBrk="0" hangingPunct="0">
              <a:lnSpc>
                <a:spcPct val="80000"/>
              </a:lnSpc>
              <a:spcBef>
                <a:spcPct val="20000"/>
              </a:spcBef>
              <a:buFont typeface="Wingdings 2" panose="05020102010507070707" pitchFamily="18" charset="2"/>
              <a:buChar char="—"/>
            </a:pPr>
            <a:r>
              <a:rPr lang="en-US" altLang="zh-CN" sz="1400">
                <a:solidFill>
                  <a:srgbClr val="0066FF"/>
                </a:solidFill>
                <a:latin typeface="Times New Roman" panose="02020603050405020304" pitchFamily="18" charset="0"/>
                <a:ea typeface="华文中宋" panose="02010600040101010101" pitchFamily="2" charset="-122"/>
              </a:rPr>
              <a:t>GO</a:t>
            </a:r>
            <a:endParaRPr lang="en-US" altLang="zh-CN" sz="2000">
              <a:solidFill>
                <a:srgbClr val="0066FF"/>
              </a:solidFill>
              <a:latin typeface="Times New Roman" panose="02020603050405020304" pitchFamily="18" charset="0"/>
            </a:endParaRPr>
          </a:p>
        </p:txBody>
      </p:sp>
      <p:sp>
        <p:nvSpPr>
          <p:cNvPr id="13317" name="AutoShape 6">
            <a:extLst>
              <a:ext uri="{FF2B5EF4-FFF2-40B4-BE49-F238E27FC236}">
                <a16:creationId xmlns:a16="http://schemas.microsoft.com/office/drawing/2014/main" id="{0E0BA8B9-AB0E-0D42-EC0A-98796886B7A8}"/>
              </a:ext>
            </a:extLst>
          </p:cNvPr>
          <p:cNvSpPr>
            <a:spLocks noChangeArrowheads="1"/>
          </p:cNvSpPr>
          <p:nvPr/>
        </p:nvSpPr>
        <p:spPr bwMode="auto">
          <a:xfrm>
            <a:off x="466725" y="4954588"/>
            <a:ext cx="2393950" cy="990600"/>
          </a:xfrm>
          <a:prstGeom prst="cloudCallout">
            <a:avLst>
              <a:gd name="adj1" fmla="val -47921"/>
              <a:gd name="adj2" fmla="val 63704"/>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a:t>
            </a:r>
            <a:r>
              <a:rPr lang="zh-CN" altLang="en-US">
                <a:solidFill>
                  <a:schemeClr val="tx1"/>
                </a:solidFill>
              </a:rPr>
              <a:t>讲解</a:t>
            </a:r>
            <a:r>
              <a:rPr lang="en-US" altLang="zh-CN">
                <a:solidFill>
                  <a:schemeClr val="tx1"/>
                </a:solidFill>
              </a:rPr>
              <a:t>) create database</a:t>
            </a:r>
            <a:r>
              <a:rPr lang="zh-CN" altLang="en-US">
                <a:solidFill>
                  <a:schemeClr val="tx1"/>
                </a:solidFill>
              </a:rPr>
              <a:t>到底做了什么？</a:t>
            </a:r>
          </a:p>
        </p:txBody>
      </p:sp>
      <p:sp>
        <p:nvSpPr>
          <p:cNvPr id="13318" name="Rectangle 7">
            <a:extLst>
              <a:ext uri="{FF2B5EF4-FFF2-40B4-BE49-F238E27FC236}">
                <a16:creationId xmlns:a16="http://schemas.microsoft.com/office/drawing/2014/main" id="{6207229A-2424-9272-B765-039E63032931}"/>
              </a:ext>
            </a:extLst>
          </p:cNvPr>
          <p:cNvSpPr>
            <a:spLocks noChangeArrowheads="1"/>
          </p:cNvSpPr>
          <p:nvPr/>
        </p:nvSpPr>
        <p:spPr bwMode="auto">
          <a:xfrm>
            <a:off x="6186488" y="4624388"/>
            <a:ext cx="145415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chemeClr val="tx1"/>
                </a:solidFill>
              </a:rPr>
              <a:t>案例</a:t>
            </a:r>
            <a:r>
              <a:rPr lang="en-US" altLang="zh-CN" sz="1400">
                <a:solidFill>
                  <a:schemeClr val="tx1"/>
                </a:solidFill>
              </a:rPr>
              <a:t>2 </a:t>
            </a:r>
            <a:r>
              <a:rPr lang="zh-CN" altLang="en-US" sz="1400">
                <a:solidFill>
                  <a:schemeClr val="tx1"/>
                </a:solidFill>
              </a:rPr>
              <a:t>一个实例</a:t>
            </a:r>
          </a:p>
        </p:txBody>
      </p:sp>
      <p:sp>
        <p:nvSpPr>
          <p:cNvPr id="13319" name="Rectangle 8">
            <a:extLst>
              <a:ext uri="{FF2B5EF4-FFF2-40B4-BE49-F238E27FC236}">
                <a16:creationId xmlns:a16="http://schemas.microsoft.com/office/drawing/2014/main" id="{2FB49D4D-95A2-C5AF-7C44-FD62BA62E201}"/>
              </a:ext>
            </a:extLst>
          </p:cNvPr>
          <p:cNvSpPr>
            <a:spLocks noChangeArrowheads="1"/>
          </p:cNvSpPr>
          <p:nvPr/>
        </p:nvSpPr>
        <p:spPr bwMode="auto">
          <a:xfrm>
            <a:off x="2479675" y="4619625"/>
            <a:ext cx="8953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chemeClr val="tx1"/>
                </a:solidFill>
              </a:rPr>
              <a:t>命令格式</a:t>
            </a:r>
          </a:p>
        </p:txBody>
      </p:sp>
      <p:sp>
        <p:nvSpPr>
          <p:cNvPr id="13320" name="Rectangle 19">
            <a:extLst>
              <a:ext uri="{FF2B5EF4-FFF2-40B4-BE49-F238E27FC236}">
                <a16:creationId xmlns:a16="http://schemas.microsoft.com/office/drawing/2014/main" id="{3E052B4A-D088-CB8A-2B41-8ABC9A4EFA79}"/>
              </a:ext>
            </a:extLst>
          </p:cNvPr>
          <p:cNvSpPr>
            <a:spLocks noChangeArrowheads="1"/>
          </p:cNvSpPr>
          <p:nvPr/>
        </p:nvSpPr>
        <p:spPr bwMode="auto">
          <a:xfrm>
            <a:off x="5264150" y="114300"/>
            <a:ext cx="3563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6600"/>
                </a:solidFill>
                <a:latin typeface="黑体" panose="02010609060101010101" pitchFamily="49" charset="-122"/>
                <a:ea typeface="黑体" panose="02010609060101010101" pitchFamily="49" charset="-122"/>
              </a:rPr>
              <a:t>一 S</a:t>
            </a:r>
            <a:r>
              <a:rPr lang="en-US" altLang="zh-CN" sz="2000">
                <a:solidFill>
                  <a:srgbClr val="006600"/>
                </a:solidFill>
                <a:latin typeface="黑体" panose="02010609060101010101" pitchFamily="49" charset="-122"/>
                <a:ea typeface="黑体" panose="02010609060101010101" pitchFamily="49" charset="-122"/>
              </a:rPr>
              <a:t>QL</a:t>
            </a:r>
            <a:r>
              <a:rPr lang="zh-CN" altLang="en-US" sz="2000">
                <a:solidFill>
                  <a:srgbClr val="006600"/>
                </a:solidFill>
                <a:latin typeface="黑体" panose="02010609060101010101" pitchFamily="49" charset="-122"/>
                <a:ea typeface="黑体" panose="02010609060101010101" pitchFamily="49" charset="-122"/>
              </a:rPr>
              <a:t>数据定义语言</a:t>
            </a:r>
            <a:r>
              <a:rPr lang="en-US" altLang="zh-CN" sz="2000">
                <a:solidFill>
                  <a:srgbClr val="006600"/>
                </a:solidFill>
                <a:latin typeface="黑体" panose="02010609060101010101" pitchFamily="49" charset="-122"/>
                <a:ea typeface="黑体" panose="02010609060101010101" pitchFamily="49" charset="-122"/>
              </a:rPr>
              <a:t>DDL</a:t>
            </a:r>
          </a:p>
        </p:txBody>
      </p:sp>
      <p:sp>
        <p:nvSpPr>
          <p:cNvPr id="11" name="Rectangle 8">
            <a:extLst>
              <a:ext uri="{FF2B5EF4-FFF2-40B4-BE49-F238E27FC236}">
                <a16:creationId xmlns:a16="http://schemas.microsoft.com/office/drawing/2014/main" id="{2838C5C8-94BA-C341-EB48-8B7FABA85A3F}"/>
              </a:ext>
            </a:extLst>
          </p:cNvPr>
          <p:cNvSpPr>
            <a:spLocks noChangeArrowheads="1"/>
          </p:cNvSpPr>
          <p:nvPr/>
        </p:nvSpPr>
        <p:spPr bwMode="auto">
          <a:xfrm>
            <a:off x="3041650" y="4951413"/>
            <a:ext cx="5827713"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b="0">
                <a:solidFill>
                  <a:srgbClr val="FF0000"/>
                </a:solidFill>
              </a:rPr>
              <a:t>1. </a:t>
            </a:r>
            <a:r>
              <a:rPr lang="zh-CN" altLang="en-US" b="0">
                <a:solidFill>
                  <a:srgbClr val="FF0000"/>
                </a:solidFill>
              </a:rPr>
              <a:t>产生了一个数据库（空仓库，仅包括系统数据字典）</a:t>
            </a:r>
            <a:endParaRPr lang="en-US" altLang="zh-CN" b="0">
              <a:solidFill>
                <a:srgbClr val="FF0000"/>
              </a:solidFill>
            </a:endParaRPr>
          </a:p>
          <a:p>
            <a:pPr eaLnBrk="0" hangingPunct="0">
              <a:lnSpc>
                <a:spcPct val="80000"/>
              </a:lnSpc>
              <a:spcBef>
                <a:spcPct val="20000"/>
              </a:spcBef>
            </a:pPr>
            <a:r>
              <a:rPr lang="en-US" altLang="zh-CN" b="0">
                <a:solidFill>
                  <a:srgbClr val="FF0000"/>
                </a:solidFill>
              </a:rPr>
              <a:t>2. </a:t>
            </a:r>
            <a:r>
              <a:rPr lang="zh-CN" altLang="en-US" b="0">
                <a:solidFill>
                  <a:srgbClr val="FF0000"/>
                </a:solidFill>
              </a:rPr>
              <a:t>初始库小，数据增长需要时才增大库空间</a:t>
            </a:r>
            <a:endParaRPr lang="en-US" altLang="zh-CN" b="0">
              <a:solidFill>
                <a:srgbClr val="FF0000"/>
              </a:solidFill>
            </a:endParaRPr>
          </a:p>
          <a:p>
            <a:pPr eaLnBrk="0" hangingPunct="0">
              <a:lnSpc>
                <a:spcPct val="80000"/>
              </a:lnSpc>
              <a:spcBef>
                <a:spcPct val="20000"/>
              </a:spcBef>
            </a:pPr>
            <a:r>
              <a:rPr lang="zh-CN" altLang="zh-CN" b="0">
                <a:solidFill>
                  <a:srgbClr val="FF0000"/>
                </a:solidFill>
              </a:rPr>
              <a:t>3</a:t>
            </a:r>
            <a:r>
              <a:rPr lang="en-US" altLang="zh-CN" b="0">
                <a:solidFill>
                  <a:srgbClr val="FF0000"/>
                </a:solidFill>
              </a:rPr>
              <a:t>. </a:t>
            </a:r>
            <a:r>
              <a:rPr lang="zh-CN" altLang="en-US" b="0">
                <a:solidFill>
                  <a:srgbClr val="FF0000"/>
                </a:solidFill>
              </a:rPr>
              <a:t>同时，还产生了一个日志存放的空仓库（备份回复用）</a:t>
            </a:r>
            <a:endParaRPr lang="en-US" altLang="zh-CN" b="0">
              <a:solidFill>
                <a:srgbClr val="FF0000"/>
              </a:solidFill>
            </a:endParaRPr>
          </a:p>
          <a:p>
            <a:pPr eaLnBrk="0" hangingPunct="0">
              <a:lnSpc>
                <a:spcPct val="80000"/>
              </a:lnSpc>
              <a:spcBef>
                <a:spcPct val="20000"/>
              </a:spcBef>
            </a:pPr>
            <a:r>
              <a:rPr lang="zh-CN" altLang="zh-CN" b="0">
                <a:solidFill>
                  <a:srgbClr val="FF0000"/>
                </a:solidFill>
              </a:rPr>
              <a:t>4</a:t>
            </a:r>
            <a:r>
              <a:rPr lang="en-US" altLang="zh-CN" b="0">
                <a:solidFill>
                  <a:srgbClr val="FF0000"/>
                </a:solidFill>
              </a:rPr>
              <a:t>. </a:t>
            </a:r>
            <a:r>
              <a:rPr lang="zh-CN" altLang="en-US" b="0">
                <a:solidFill>
                  <a:srgbClr val="FF0000"/>
                </a:solidFill>
              </a:rPr>
              <a:t>还涉及到物理设计工作：库放在何位置、库大小、库增量</a:t>
            </a:r>
            <a:endParaRPr lang="en-US" altLang="zh-CN" b="0">
              <a:solidFill>
                <a:srgbClr val="FF0000"/>
              </a:solidFill>
            </a:endParaRPr>
          </a:p>
          <a:p>
            <a:pPr eaLnBrk="0" hangingPunct="0">
              <a:lnSpc>
                <a:spcPct val="80000"/>
              </a:lnSpc>
              <a:spcBef>
                <a:spcPct val="20000"/>
              </a:spcBef>
            </a:pPr>
            <a:r>
              <a:rPr lang="en-US" altLang="zh-CN" b="0">
                <a:solidFill>
                  <a:srgbClr val="FF0000"/>
                </a:solidFill>
              </a:rPr>
              <a:t>    </a:t>
            </a:r>
            <a:r>
              <a:rPr lang="zh-CN" altLang="en-US" b="0">
                <a:solidFill>
                  <a:srgbClr val="FF0000"/>
                </a:solidFill>
              </a:rPr>
              <a:t>而且日志仓库位置可用与数据仓库位置不同</a:t>
            </a:r>
            <a:r>
              <a:rPr lang="en-US" altLang="zh-CN" b="0">
                <a:solidFill>
                  <a:srgbClr val="FF0000"/>
                </a:solidFill>
              </a:rPr>
              <a:t>(</a:t>
            </a:r>
            <a:r>
              <a:rPr lang="zh-CN" altLang="en-US" b="0">
                <a:solidFill>
                  <a:srgbClr val="FF0000"/>
                </a:solidFill>
              </a:rPr>
              <a:t>保证安全</a:t>
            </a:r>
            <a:r>
              <a:rPr lang="en-US" altLang="zh-CN" b="0">
                <a:solidFill>
                  <a:srgbClr val="FF0000"/>
                </a:solidFill>
              </a:rPr>
              <a:t>)</a:t>
            </a:r>
            <a:r>
              <a:rPr lang="zh-CN" altLang="en-US" b="0">
                <a:solidFill>
                  <a:srgbClr val="FF0000"/>
                </a:solidFill>
              </a:rPr>
              <a:t>！</a:t>
            </a:r>
            <a:endParaRPr lang="en-US" altLang="zh-CN" b="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5">
            <a:extLst>
              <a:ext uri="{FF2B5EF4-FFF2-40B4-BE49-F238E27FC236}">
                <a16:creationId xmlns:a16="http://schemas.microsoft.com/office/drawing/2014/main" id="{F1292934-F25E-F7B1-ED30-A1C7DAF8211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5A1F82E-35CD-499B-988D-AEFA76C6F872}" type="slidenum">
              <a:rPr lang="zh-CN" altLang="en-US"/>
              <a:pPr eaLnBrk="0" hangingPunct="0"/>
              <a:t>164</a:t>
            </a:fld>
            <a:endParaRPr lang="zh-CN" altLang="en-US"/>
          </a:p>
        </p:txBody>
      </p:sp>
      <p:sp>
        <p:nvSpPr>
          <p:cNvPr id="14338" name="Rectangle 6">
            <a:extLst>
              <a:ext uri="{FF2B5EF4-FFF2-40B4-BE49-F238E27FC236}">
                <a16:creationId xmlns:a16="http://schemas.microsoft.com/office/drawing/2014/main" id="{AEDA40C2-567D-C1C2-3005-1AB46C7C1913}"/>
              </a:ext>
            </a:extLst>
          </p:cNvPr>
          <p:cNvSpPr>
            <a:spLocks noChangeArrowheads="1"/>
          </p:cNvSpPr>
          <p:nvPr/>
        </p:nvSpPr>
        <p:spPr bwMode="auto">
          <a:xfrm>
            <a:off x="3324225" y="928688"/>
            <a:ext cx="5338763"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buFontTx/>
              <a:buChar char="•"/>
            </a:pPr>
            <a:r>
              <a:rPr lang="en-US" altLang="zh-CN">
                <a:solidFill>
                  <a:schemeClr val="tx1"/>
                </a:solidFill>
              </a:rPr>
              <a:t> (P.35-36 SQL</a:t>
            </a:r>
            <a:r>
              <a:rPr lang="zh-CN" altLang="en-US">
                <a:solidFill>
                  <a:schemeClr val="tx1"/>
                </a:solidFill>
              </a:rPr>
              <a:t>语句</a:t>
            </a:r>
            <a:r>
              <a:rPr lang="en-US" altLang="zh-CN">
                <a:solidFill>
                  <a:schemeClr val="tx1"/>
                </a:solidFill>
              </a:rPr>
              <a:t>)</a:t>
            </a:r>
          </a:p>
          <a:p>
            <a:pPr eaLnBrk="0" hangingPunct="0">
              <a:lnSpc>
                <a:spcPct val="80000"/>
              </a:lnSpc>
              <a:spcBef>
                <a:spcPct val="5000"/>
              </a:spcBef>
            </a:pPr>
            <a:r>
              <a:rPr lang="en-US" altLang="zh-CN" b="0">
                <a:solidFill>
                  <a:schemeClr val="tx1"/>
                </a:solidFill>
              </a:rPr>
              <a:t>Select name</a:t>
            </a:r>
          </a:p>
          <a:p>
            <a:pPr eaLnBrk="0" hangingPunct="0">
              <a:lnSpc>
                <a:spcPct val="80000"/>
              </a:lnSpc>
              <a:spcBef>
                <a:spcPct val="5000"/>
              </a:spcBef>
            </a:pPr>
            <a:r>
              <a:rPr lang="en-US" altLang="zh-CN" b="0">
                <a:solidFill>
                  <a:schemeClr val="tx1"/>
                </a:solidFill>
              </a:rPr>
              <a:t>From instuctor</a:t>
            </a:r>
          </a:p>
          <a:p>
            <a:pPr eaLnBrk="0" hangingPunct="0">
              <a:lnSpc>
                <a:spcPct val="80000"/>
              </a:lnSpc>
              <a:spcBef>
                <a:spcPct val="5000"/>
              </a:spcBef>
            </a:pPr>
            <a:r>
              <a:rPr lang="en-US" altLang="zh-CN" b="0">
                <a:solidFill>
                  <a:schemeClr val="tx1"/>
                </a:solidFill>
              </a:rPr>
              <a:t>Where depat_name = </a:t>
            </a:r>
            <a:r>
              <a:rPr lang="en-US" altLang="zh-CN" b="0">
                <a:solidFill>
                  <a:schemeClr val="tx1"/>
                </a:solidFill>
                <a:latin typeface="宋体" panose="02010600030101010101" pitchFamily="2" charset="-122"/>
              </a:rPr>
              <a:t>‘</a:t>
            </a:r>
            <a:r>
              <a:rPr lang="en-US" altLang="zh-CN" b="0">
                <a:solidFill>
                  <a:schemeClr val="tx1"/>
                </a:solidFill>
              </a:rPr>
              <a:t>Comp.Sci</a:t>
            </a:r>
            <a:r>
              <a:rPr lang="en-US" altLang="zh-CN" b="0">
                <a:solidFill>
                  <a:schemeClr val="tx1"/>
                </a:solidFill>
                <a:latin typeface="宋体" panose="02010600030101010101" pitchFamily="2" charset="-122"/>
              </a:rPr>
              <a:t>’</a:t>
            </a:r>
            <a:r>
              <a:rPr lang="en-US" altLang="zh-CN" b="0">
                <a:solidFill>
                  <a:schemeClr val="tx1"/>
                </a:solidFill>
              </a:rPr>
              <a:t> and salary &gt; 70000;</a:t>
            </a:r>
          </a:p>
          <a:p>
            <a:pPr eaLnBrk="0" hangingPunct="0">
              <a:lnSpc>
                <a:spcPct val="80000"/>
              </a:lnSpc>
              <a:spcBef>
                <a:spcPct val="5000"/>
              </a:spcBef>
            </a:pPr>
            <a:endParaRPr lang="en-US" altLang="zh-CN" b="0">
              <a:solidFill>
                <a:schemeClr val="tx1"/>
              </a:solidFill>
            </a:endParaRPr>
          </a:p>
          <a:p>
            <a:pPr eaLnBrk="0" hangingPunct="0">
              <a:lnSpc>
                <a:spcPct val="80000"/>
              </a:lnSpc>
              <a:spcBef>
                <a:spcPct val="5000"/>
              </a:spcBef>
            </a:pPr>
            <a:r>
              <a:rPr lang="en-US" altLang="zh-CN" b="0">
                <a:solidFill>
                  <a:schemeClr val="tx1"/>
                </a:solidFill>
              </a:rPr>
              <a:t>Select name, instructor.dept_name, building </a:t>
            </a:r>
          </a:p>
          <a:p>
            <a:pPr eaLnBrk="0" hangingPunct="0">
              <a:lnSpc>
                <a:spcPct val="80000"/>
              </a:lnSpc>
              <a:spcBef>
                <a:spcPct val="5000"/>
              </a:spcBef>
            </a:pPr>
            <a:r>
              <a:rPr lang="en-US" altLang="zh-CN" b="0">
                <a:solidFill>
                  <a:schemeClr val="tx1"/>
                </a:solidFill>
              </a:rPr>
              <a:t>From instructor, department</a:t>
            </a:r>
          </a:p>
          <a:p>
            <a:pPr eaLnBrk="0" hangingPunct="0">
              <a:lnSpc>
                <a:spcPct val="80000"/>
              </a:lnSpc>
              <a:spcBef>
                <a:spcPct val="5000"/>
              </a:spcBef>
            </a:pPr>
            <a:r>
              <a:rPr lang="en-US" altLang="zh-CN" b="0">
                <a:solidFill>
                  <a:schemeClr val="tx1"/>
                </a:solidFill>
              </a:rPr>
              <a:t>Where instructor.dept_name = department.dept_name;</a:t>
            </a:r>
          </a:p>
          <a:p>
            <a:pPr eaLnBrk="0" hangingPunct="0">
              <a:lnSpc>
                <a:spcPct val="80000"/>
              </a:lnSpc>
              <a:spcBef>
                <a:spcPct val="5000"/>
              </a:spcBef>
            </a:pPr>
            <a:endParaRPr lang="en-US" altLang="zh-CN" b="0">
              <a:solidFill>
                <a:schemeClr val="tx1"/>
              </a:solidFill>
            </a:endParaRPr>
          </a:p>
          <a:p>
            <a:pPr eaLnBrk="0" hangingPunct="0">
              <a:lnSpc>
                <a:spcPct val="80000"/>
              </a:lnSpc>
              <a:spcBef>
                <a:spcPct val="5000"/>
              </a:spcBef>
            </a:pPr>
            <a:r>
              <a:rPr lang="en-US" altLang="zh-CN" b="0">
                <a:solidFill>
                  <a:schemeClr val="tx1"/>
                </a:solidFill>
              </a:rPr>
              <a:t>(Select course_id </a:t>
            </a:r>
          </a:p>
          <a:p>
            <a:pPr eaLnBrk="0" hangingPunct="0">
              <a:lnSpc>
                <a:spcPct val="80000"/>
              </a:lnSpc>
              <a:spcBef>
                <a:spcPct val="5000"/>
              </a:spcBef>
            </a:pPr>
            <a:r>
              <a:rPr lang="en-US" altLang="zh-CN" b="0">
                <a:solidFill>
                  <a:schemeClr val="tx1"/>
                </a:solidFill>
              </a:rPr>
              <a:t>From section </a:t>
            </a:r>
          </a:p>
          <a:p>
            <a:pPr eaLnBrk="0" hangingPunct="0">
              <a:lnSpc>
                <a:spcPct val="80000"/>
              </a:lnSpc>
              <a:spcBef>
                <a:spcPct val="5000"/>
              </a:spcBef>
            </a:pPr>
            <a:r>
              <a:rPr lang="en-US" altLang="zh-CN" b="0">
                <a:solidFill>
                  <a:schemeClr val="tx1"/>
                </a:solidFill>
              </a:rPr>
              <a:t>Where semster = </a:t>
            </a:r>
            <a:r>
              <a:rPr lang="en-US" altLang="zh-CN" b="0">
                <a:solidFill>
                  <a:schemeClr val="tx1"/>
                </a:solidFill>
                <a:latin typeface="宋体" panose="02010600030101010101" pitchFamily="2" charset="-122"/>
              </a:rPr>
              <a:t>‘</a:t>
            </a:r>
            <a:r>
              <a:rPr lang="en-US" altLang="zh-CN" b="0">
                <a:solidFill>
                  <a:schemeClr val="tx1"/>
                </a:solidFill>
              </a:rPr>
              <a:t>Fall</a:t>
            </a:r>
            <a:r>
              <a:rPr lang="en-US" altLang="zh-CN" b="0">
                <a:solidFill>
                  <a:schemeClr val="tx1"/>
                </a:solidFill>
                <a:latin typeface="宋体" panose="02010600030101010101" pitchFamily="2" charset="-122"/>
              </a:rPr>
              <a:t>’</a:t>
            </a:r>
            <a:r>
              <a:rPr lang="en-US" altLang="zh-CN" b="0">
                <a:solidFill>
                  <a:schemeClr val="tx1"/>
                </a:solidFill>
              </a:rPr>
              <a:t> and </a:t>
            </a:r>
            <a:r>
              <a:rPr lang="en-US" altLang="zh-CN" b="0">
                <a:solidFill>
                  <a:schemeClr val="tx1"/>
                </a:solidFill>
                <a:latin typeface="宋体" panose="02010600030101010101" pitchFamily="2" charset="-122"/>
              </a:rPr>
              <a:t>‘</a:t>
            </a:r>
            <a:r>
              <a:rPr lang="en-US" altLang="zh-CN" b="0">
                <a:solidFill>
                  <a:schemeClr val="tx1"/>
                </a:solidFill>
              </a:rPr>
              <a:t>year</a:t>
            </a:r>
            <a:r>
              <a:rPr lang="en-US" altLang="zh-CN" b="0">
                <a:solidFill>
                  <a:schemeClr val="tx1"/>
                </a:solidFill>
                <a:latin typeface="宋体" panose="02010600030101010101" pitchFamily="2" charset="-122"/>
              </a:rPr>
              <a:t>’</a:t>
            </a:r>
            <a:r>
              <a:rPr lang="en-US" altLang="zh-CN" b="0">
                <a:solidFill>
                  <a:schemeClr val="tx1"/>
                </a:solidFill>
              </a:rPr>
              <a:t> = 2009)</a:t>
            </a:r>
          </a:p>
          <a:p>
            <a:pPr eaLnBrk="0" hangingPunct="0">
              <a:lnSpc>
                <a:spcPct val="80000"/>
              </a:lnSpc>
              <a:spcBef>
                <a:spcPct val="5000"/>
              </a:spcBef>
            </a:pPr>
            <a:r>
              <a:rPr lang="en-US" altLang="zh-CN">
                <a:solidFill>
                  <a:schemeClr val="tx1"/>
                </a:solidFill>
              </a:rPr>
              <a:t>Union</a:t>
            </a:r>
          </a:p>
          <a:p>
            <a:pPr eaLnBrk="0" hangingPunct="0">
              <a:lnSpc>
                <a:spcPct val="80000"/>
              </a:lnSpc>
              <a:spcBef>
                <a:spcPct val="5000"/>
              </a:spcBef>
            </a:pPr>
            <a:r>
              <a:rPr lang="en-US" altLang="zh-CN" b="0">
                <a:solidFill>
                  <a:schemeClr val="tx1"/>
                </a:solidFill>
              </a:rPr>
              <a:t>(Select course_id </a:t>
            </a:r>
          </a:p>
          <a:p>
            <a:pPr eaLnBrk="0" hangingPunct="0">
              <a:lnSpc>
                <a:spcPct val="80000"/>
              </a:lnSpc>
              <a:spcBef>
                <a:spcPct val="5000"/>
              </a:spcBef>
            </a:pPr>
            <a:r>
              <a:rPr lang="en-US" altLang="zh-CN" b="0">
                <a:solidFill>
                  <a:schemeClr val="tx1"/>
                </a:solidFill>
              </a:rPr>
              <a:t>From section </a:t>
            </a:r>
          </a:p>
          <a:p>
            <a:pPr eaLnBrk="0" hangingPunct="0">
              <a:lnSpc>
                <a:spcPct val="80000"/>
              </a:lnSpc>
              <a:spcBef>
                <a:spcPct val="5000"/>
              </a:spcBef>
            </a:pPr>
            <a:r>
              <a:rPr lang="en-US" altLang="zh-CN" b="0">
                <a:solidFill>
                  <a:schemeClr val="tx1"/>
                </a:solidFill>
              </a:rPr>
              <a:t>Where semster = </a:t>
            </a:r>
            <a:r>
              <a:rPr lang="en-US" altLang="zh-CN" b="0">
                <a:solidFill>
                  <a:schemeClr val="tx1"/>
                </a:solidFill>
                <a:latin typeface="宋体" panose="02010600030101010101" pitchFamily="2" charset="-122"/>
              </a:rPr>
              <a:t>‘</a:t>
            </a:r>
            <a:r>
              <a:rPr lang="en-US" altLang="zh-CN" b="0">
                <a:solidFill>
                  <a:schemeClr val="tx1"/>
                </a:solidFill>
              </a:rPr>
              <a:t>Spring</a:t>
            </a:r>
            <a:r>
              <a:rPr lang="en-US" altLang="zh-CN" b="0">
                <a:solidFill>
                  <a:schemeClr val="tx1"/>
                </a:solidFill>
                <a:latin typeface="宋体" panose="02010600030101010101" pitchFamily="2" charset="-122"/>
              </a:rPr>
              <a:t>’</a:t>
            </a:r>
            <a:r>
              <a:rPr lang="en-US" altLang="zh-CN" b="0">
                <a:solidFill>
                  <a:schemeClr val="tx1"/>
                </a:solidFill>
              </a:rPr>
              <a:t> and </a:t>
            </a:r>
            <a:r>
              <a:rPr lang="en-US" altLang="zh-CN" b="0">
                <a:solidFill>
                  <a:schemeClr val="tx1"/>
                </a:solidFill>
                <a:latin typeface="宋体" panose="02010600030101010101" pitchFamily="2" charset="-122"/>
              </a:rPr>
              <a:t>‘</a:t>
            </a:r>
            <a:r>
              <a:rPr lang="en-US" altLang="zh-CN" b="0">
                <a:solidFill>
                  <a:schemeClr val="tx1"/>
                </a:solidFill>
              </a:rPr>
              <a:t>year</a:t>
            </a:r>
            <a:r>
              <a:rPr lang="en-US" altLang="zh-CN" b="0">
                <a:solidFill>
                  <a:schemeClr val="tx1"/>
                </a:solidFill>
                <a:latin typeface="宋体" panose="02010600030101010101" pitchFamily="2" charset="-122"/>
              </a:rPr>
              <a:t>’</a:t>
            </a:r>
            <a:r>
              <a:rPr lang="en-US" altLang="zh-CN" b="0">
                <a:solidFill>
                  <a:schemeClr val="tx1"/>
                </a:solidFill>
              </a:rPr>
              <a:t> = 2010);</a:t>
            </a:r>
          </a:p>
          <a:p>
            <a:pPr eaLnBrk="0" hangingPunct="0">
              <a:lnSpc>
                <a:spcPct val="80000"/>
              </a:lnSpc>
              <a:spcBef>
                <a:spcPct val="20000"/>
              </a:spcBef>
            </a:pPr>
            <a:r>
              <a:rPr lang="en-US" altLang="zh-CN" b="0">
                <a:solidFill>
                  <a:schemeClr val="tx1"/>
                </a:solidFill>
              </a:rPr>
              <a:t>          [</a:t>
            </a:r>
            <a:r>
              <a:rPr lang="zh-CN" altLang="en-US" b="0">
                <a:solidFill>
                  <a:schemeClr val="tx1"/>
                </a:solidFill>
              </a:rPr>
              <a:t>案例</a:t>
            </a:r>
            <a:r>
              <a:rPr lang="en-US" altLang="zh-CN" b="0">
                <a:solidFill>
                  <a:schemeClr val="tx1"/>
                </a:solidFill>
              </a:rPr>
              <a:t>3.a] </a:t>
            </a:r>
            <a:r>
              <a:rPr lang="zh-CN" altLang="en-US" b="0">
                <a:solidFill>
                  <a:schemeClr val="tx1"/>
                </a:solidFill>
              </a:rPr>
              <a:t>关系模式上的数据查询例子</a:t>
            </a:r>
          </a:p>
        </p:txBody>
      </p:sp>
      <p:sp>
        <p:nvSpPr>
          <p:cNvPr id="14339" name="Rectangle 2">
            <a:extLst>
              <a:ext uri="{FF2B5EF4-FFF2-40B4-BE49-F238E27FC236}">
                <a16:creationId xmlns:a16="http://schemas.microsoft.com/office/drawing/2014/main" id="{AF1B58B5-AA1A-AC41-852C-2B9E99D6C1FC}"/>
              </a:ext>
            </a:extLst>
          </p:cNvPr>
          <p:cNvSpPr>
            <a:spLocks noGrp="1" noChangeArrowheads="1"/>
          </p:cNvSpPr>
          <p:nvPr>
            <p:ph type="title"/>
          </p:nvPr>
        </p:nvSpPr>
        <p:spPr>
          <a:xfrm>
            <a:off x="107950" y="77788"/>
            <a:ext cx="7772400" cy="447675"/>
          </a:xfrm>
        </p:spPr>
        <p:txBody>
          <a:bodyPr/>
          <a:lstStyle/>
          <a:p>
            <a:pPr algn="l"/>
            <a:r>
              <a:rPr lang="zh-CN" altLang="en-US" sz="3200" b="1">
                <a:latin typeface="黑体" panose="02010609060101010101" pitchFamily="49" charset="-122"/>
                <a:ea typeface="黑体" panose="02010609060101010101" pitchFamily="49" charset="-122"/>
              </a:rPr>
              <a:t>二 </a:t>
            </a:r>
            <a:r>
              <a:rPr lang="en-US" altLang="zh-CN" sz="3200" b="1">
                <a:latin typeface="黑体" panose="02010609060101010101" pitchFamily="49" charset="-122"/>
                <a:ea typeface="黑体" panose="02010609060101010101" pitchFamily="49" charset="-122"/>
              </a:rPr>
              <a:t>SQL</a:t>
            </a:r>
            <a:r>
              <a:rPr lang="zh-CN" altLang="en-US" sz="3200" b="1">
                <a:latin typeface="黑体" panose="02010609060101010101" pitchFamily="49" charset="-122"/>
                <a:ea typeface="黑体" panose="02010609060101010101" pitchFamily="49" charset="-122"/>
              </a:rPr>
              <a:t>数据查询语言</a:t>
            </a:r>
            <a:r>
              <a:rPr lang="en-US" altLang="zh-CN" sz="3200" b="1">
                <a:latin typeface="黑体" panose="02010609060101010101" pitchFamily="49" charset="-122"/>
                <a:ea typeface="黑体" panose="02010609060101010101" pitchFamily="49" charset="-122"/>
              </a:rPr>
              <a:t>QL</a:t>
            </a:r>
            <a:endParaRPr lang="zh-CN" altLang="en-US" sz="2800" b="1">
              <a:latin typeface="黑体" panose="02010609060101010101" pitchFamily="49" charset="-122"/>
              <a:ea typeface="黑体" panose="02010609060101010101" pitchFamily="49" charset="-122"/>
            </a:endParaRPr>
          </a:p>
        </p:txBody>
      </p:sp>
      <p:sp>
        <p:nvSpPr>
          <p:cNvPr id="14340" name="AutoShape 4">
            <a:extLst>
              <a:ext uri="{FF2B5EF4-FFF2-40B4-BE49-F238E27FC236}">
                <a16:creationId xmlns:a16="http://schemas.microsoft.com/office/drawing/2014/main" id="{49DCDB5A-CE5C-8C4A-6451-2EF83003AD31}"/>
              </a:ext>
            </a:extLst>
          </p:cNvPr>
          <p:cNvSpPr>
            <a:spLocks noChangeArrowheads="1"/>
          </p:cNvSpPr>
          <p:nvPr/>
        </p:nvSpPr>
        <p:spPr bwMode="auto">
          <a:xfrm>
            <a:off x="146050" y="3935413"/>
            <a:ext cx="2644775" cy="866775"/>
          </a:xfrm>
          <a:prstGeom prst="cloudCallout">
            <a:avLst>
              <a:gd name="adj1" fmla="val -45796"/>
              <a:gd name="adj2" fmla="val 65204"/>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SQL</a:t>
            </a:r>
            <a:r>
              <a:rPr lang="zh-CN" altLang="en-US">
                <a:solidFill>
                  <a:schemeClr val="tx1"/>
                </a:solidFill>
              </a:rPr>
              <a:t>如何表示基本关系运算</a:t>
            </a:r>
            <a:r>
              <a:rPr lang="en-US" altLang="zh-CN">
                <a:solidFill>
                  <a:schemeClr val="tx1"/>
                </a:solidFill>
              </a:rPr>
              <a:t>?</a:t>
            </a:r>
            <a:r>
              <a:rPr lang="zh-CN" altLang="en-US">
                <a:solidFill>
                  <a:schemeClr val="tx1"/>
                </a:solidFill>
              </a:rPr>
              <a:t> </a:t>
            </a:r>
          </a:p>
        </p:txBody>
      </p:sp>
      <p:sp>
        <p:nvSpPr>
          <p:cNvPr id="14341" name="AutoShape 5">
            <a:extLst>
              <a:ext uri="{FF2B5EF4-FFF2-40B4-BE49-F238E27FC236}">
                <a16:creationId xmlns:a16="http://schemas.microsoft.com/office/drawing/2014/main" id="{697D909C-6A3D-7785-4281-4A7DF6D809DE}"/>
              </a:ext>
            </a:extLst>
          </p:cNvPr>
          <p:cNvSpPr>
            <a:spLocks noChangeArrowheads="1"/>
          </p:cNvSpPr>
          <p:nvPr/>
        </p:nvSpPr>
        <p:spPr bwMode="auto">
          <a:xfrm>
            <a:off x="206375" y="1379538"/>
            <a:ext cx="2536825" cy="1016000"/>
          </a:xfrm>
          <a:prstGeom prst="cloudCallout">
            <a:avLst>
              <a:gd name="adj1" fmla="val -46153"/>
              <a:gd name="adj2" fmla="val 72403"/>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如何理解这些查询语句，</a:t>
            </a:r>
            <a:r>
              <a:rPr lang="en-US" altLang="zh-CN">
                <a:solidFill>
                  <a:schemeClr val="tx1"/>
                </a:solidFill>
              </a:rPr>
              <a:t>SQL</a:t>
            </a:r>
            <a:r>
              <a:rPr lang="zh-CN" altLang="en-US">
                <a:solidFill>
                  <a:schemeClr val="tx1"/>
                </a:solidFill>
              </a:rPr>
              <a:t>为何为描述性语言？</a:t>
            </a:r>
          </a:p>
        </p:txBody>
      </p:sp>
      <p:sp>
        <p:nvSpPr>
          <p:cNvPr id="14342" name="Rectangle 7">
            <a:extLst>
              <a:ext uri="{FF2B5EF4-FFF2-40B4-BE49-F238E27FC236}">
                <a16:creationId xmlns:a16="http://schemas.microsoft.com/office/drawing/2014/main" id="{EA97B94D-A71B-4873-B9F2-2AF808D2AD2A}"/>
              </a:ext>
            </a:extLst>
          </p:cNvPr>
          <p:cNvSpPr>
            <a:spLocks noChangeArrowheads="1"/>
          </p:cNvSpPr>
          <p:nvPr/>
        </p:nvSpPr>
        <p:spPr bwMode="auto">
          <a:xfrm>
            <a:off x="4414838" y="4710113"/>
            <a:ext cx="4222750" cy="1763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buFontTx/>
              <a:buChar char="•"/>
            </a:pPr>
            <a:r>
              <a:rPr lang="en-US" altLang="zh-CN">
                <a:solidFill>
                  <a:schemeClr val="tx1"/>
                </a:solidFill>
              </a:rPr>
              <a:t> (</a:t>
            </a:r>
            <a:r>
              <a:rPr lang="zh-CN" altLang="en-US">
                <a:solidFill>
                  <a:schemeClr val="tx1"/>
                </a:solidFill>
              </a:rPr>
              <a:t>补充案例</a:t>
            </a:r>
            <a:r>
              <a:rPr lang="en-US" altLang="zh-CN">
                <a:solidFill>
                  <a:schemeClr val="tx1"/>
                </a:solidFill>
              </a:rPr>
              <a:t>)</a:t>
            </a:r>
          </a:p>
          <a:p>
            <a:pPr eaLnBrk="0" hangingPunct="0">
              <a:lnSpc>
                <a:spcPct val="80000"/>
              </a:lnSpc>
              <a:spcBef>
                <a:spcPct val="20000"/>
              </a:spcBef>
            </a:pPr>
            <a:r>
              <a:rPr lang="en-US" altLang="zh-CN" b="0">
                <a:solidFill>
                  <a:schemeClr val="tx1"/>
                </a:solidFill>
              </a:rPr>
              <a:t>Select name</a:t>
            </a:r>
          </a:p>
          <a:p>
            <a:pPr eaLnBrk="0" hangingPunct="0">
              <a:lnSpc>
                <a:spcPct val="80000"/>
              </a:lnSpc>
              <a:spcBef>
                <a:spcPct val="20000"/>
              </a:spcBef>
            </a:pPr>
            <a:r>
              <a:rPr lang="en-US" altLang="zh-CN" b="0">
                <a:solidFill>
                  <a:schemeClr val="tx1"/>
                </a:solidFill>
              </a:rPr>
              <a:t>From instuctor;</a:t>
            </a:r>
          </a:p>
          <a:p>
            <a:pPr eaLnBrk="0" hangingPunct="0">
              <a:lnSpc>
                <a:spcPct val="80000"/>
              </a:lnSpc>
              <a:spcBef>
                <a:spcPct val="20000"/>
              </a:spcBef>
            </a:pPr>
            <a:endParaRPr lang="en-US" altLang="zh-CN" b="0">
              <a:solidFill>
                <a:schemeClr val="tx1"/>
              </a:solidFill>
            </a:endParaRPr>
          </a:p>
          <a:p>
            <a:pPr eaLnBrk="0" hangingPunct="0">
              <a:lnSpc>
                <a:spcPct val="80000"/>
              </a:lnSpc>
              <a:spcBef>
                <a:spcPct val="20000"/>
              </a:spcBef>
            </a:pPr>
            <a:r>
              <a:rPr lang="en-US" altLang="zh-CN" b="0">
                <a:solidFill>
                  <a:schemeClr val="tx1"/>
                </a:solidFill>
              </a:rPr>
              <a:t>Select name, instructor.dept_name, building </a:t>
            </a:r>
          </a:p>
          <a:p>
            <a:pPr eaLnBrk="0" hangingPunct="0">
              <a:lnSpc>
                <a:spcPct val="80000"/>
              </a:lnSpc>
              <a:spcBef>
                <a:spcPct val="20000"/>
              </a:spcBef>
            </a:pPr>
            <a:r>
              <a:rPr lang="en-US" altLang="zh-CN" b="0">
                <a:solidFill>
                  <a:schemeClr val="tx1"/>
                </a:solidFill>
              </a:rPr>
              <a:t>From instructor, department;</a:t>
            </a:r>
          </a:p>
          <a:p>
            <a:pPr eaLnBrk="0" hangingPunct="0">
              <a:lnSpc>
                <a:spcPct val="80000"/>
              </a:lnSpc>
              <a:spcBef>
                <a:spcPct val="20000"/>
              </a:spcBef>
            </a:pPr>
            <a:r>
              <a:rPr lang="en-US" altLang="zh-CN" b="0">
                <a:solidFill>
                  <a:schemeClr val="tx1"/>
                </a:solidFill>
              </a:rPr>
              <a:t>           [</a:t>
            </a:r>
            <a:r>
              <a:rPr lang="zh-CN" altLang="en-US" b="0">
                <a:solidFill>
                  <a:schemeClr val="tx1"/>
                </a:solidFill>
              </a:rPr>
              <a:t>案例</a:t>
            </a:r>
            <a:r>
              <a:rPr lang="en-US" altLang="zh-CN" b="0">
                <a:solidFill>
                  <a:schemeClr val="tx1"/>
                </a:solidFill>
              </a:rPr>
              <a:t>3.b] </a:t>
            </a:r>
            <a:r>
              <a:rPr lang="zh-CN" altLang="en-US" b="0">
                <a:solidFill>
                  <a:schemeClr val="tx1"/>
                </a:solidFill>
              </a:rPr>
              <a:t>更简单的数据查询例子</a:t>
            </a:r>
          </a:p>
        </p:txBody>
      </p:sp>
      <p:grpSp>
        <p:nvGrpSpPr>
          <p:cNvPr id="171036" name="Group 28">
            <a:extLst>
              <a:ext uri="{FF2B5EF4-FFF2-40B4-BE49-F238E27FC236}">
                <a16:creationId xmlns:a16="http://schemas.microsoft.com/office/drawing/2014/main" id="{2C0F451E-188E-0F92-2899-33ABA182498F}"/>
              </a:ext>
            </a:extLst>
          </p:cNvPr>
          <p:cNvGrpSpPr>
            <a:grpSpLocks/>
          </p:cNvGrpSpPr>
          <p:nvPr/>
        </p:nvGrpSpPr>
        <p:grpSpPr bwMode="auto">
          <a:xfrm>
            <a:off x="2879725" y="1206500"/>
            <a:ext cx="1073150" cy="238125"/>
            <a:chOff x="1814" y="784"/>
            <a:chExt cx="676" cy="150"/>
          </a:xfrm>
        </p:grpSpPr>
        <p:sp>
          <p:nvSpPr>
            <p:cNvPr id="14344" name="Rectangle 9">
              <a:extLst>
                <a:ext uri="{FF2B5EF4-FFF2-40B4-BE49-F238E27FC236}">
                  <a16:creationId xmlns:a16="http://schemas.microsoft.com/office/drawing/2014/main" id="{0A8DF52A-D679-02C9-2B92-A47380983F60}"/>
                </a:ext>
              </a:extLst>
            </p:cNvPr>
            <p:cNvSpPr>
              <a:spLocks noChangeArrowheads="1"/>
            </p:cNvSpPr>
            <p:nvPr/>
          </p:nvSpPr>
          <p:spPr bwMode="auto">
            <a:xfrm>
              <a:off x="1814" y="784"/>
              <a:ext cx="30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b="0">
                  <a:solidFill>
                    <a:srgbClr val="0066FF"/>
                  </a:solidFill>
                </a:rPr>
                <a:t>投影</a:t>
              </a:r>
            </a:p>
          </p:txBody>
        </p:sp>
        <p:sp>
          <p:nvSpPr>
            <p:cNvPr id="14345" name="Line 15">
              <a:extLst>
                <a:ext uri="{FF2B5EF4-FFF2-40B4-BE49-F238E27FC236}">
                  <a16:creationId xmlns:a16="http://schemas.microsoft.com/office/drawing/2014/main" id="{49DB40BF-2A71-FBDA-C028-254329876606}"/>
                </a:ext>
              </a:extLst>
            </p:cNvPr>
            <p:cNvSpPr>
              <a:spLocks noChangeShapeType="1"/>
            </p:cNvSpPr>
            <p:nvPr/>
          </p:nvSpPr>
          <p:spPr bwMode="auto">
            <a:xfrm>
              <a:off x="2172" y="900"/>
              <a:ext cx="318"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1040" name="Group 32">
            <a:extLst>
              <a:ext uri="{FF2B5EF4-FFF2-40B4-BE49-F238E27FC236}">
                <a16:creationId xmlns:a16="http://schemas.microsoft.com/office/drawing/2014/main" id="{2DD55874-9F1D-529F-299D-9D87A0F5F34B}"/>
              </a:ext>
            </a:extLst>
          </p:cNvPr>
          <p:cNvGrpSpPr>
            <a:grpSpLocks/>
          </p:cNvGrpSpPr>
          <p:nvPr/>
        </p:nvGrpSpPr>
        <p:grpSpPr bwMode="auto">
          <a:xfrm>
            <a:off x="3565525" y="5965825"/>
            <a:ext cx="3476625" cy="261938"/>
            <a:chOff x="1956" y="3662"/>
            <a:chExt cx="2190" cy="165"/>
          </a:xfrm>
        </p:grpSpPr>
        <p:sp>
          <p:nvSpPr>
            <p:cNvPr id="14347" name="Rectangle 13">
              <a:extLst>
                <a:ext uri="{FF2B5EF4-FFF2-40B4-BE49-F238E27FC236}">
                  <a16:creationId xmlns:a16="http://schemas.microsoft.com/office/drawing/2014/main" id="{20DF139F-8C4C-6B3B-5E53-11357F98F8CA}"/>
                </a:ext>
              </a:extLst>
            </p:cNvPr>
            <p:cNvSpPr>
              <a:spLocks noChangeArrowheads="1"/>
            </p:cNvSpPr>
            <p:nvPr/>
          </p:nvSpPr>
          <p:spPr bwMode="auto">
            <a:xfrm>
              <a:off x="1956" y="3662"/>
              <a:ext cx="56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b="0">
                  <a:solidFill>
                    <a:srgbClr val="0066FF"/>
                  </a:solidFill>
                </a:rPr>
                <a:t>迪卡儿积</a:t>
              </a:r>
            </a:p>
          </p:txBody>
        </p:sp>
        <p:sp>
          <p:nvSpPr>
            <p:cNvPr id="14348" name="Line 17">
              <a:extLst>
                <a:ext uri="{FF2B5EF4-FFF2-40B4-BE49-F238E27FC236}">
                  <a16:creationId xmlns:a16="http://schemas.microsoft.com/office/drawing/2014/main" id="{61B57666-5C2D-207C-0EFC-7FD952DC89AA}"/>
                </a:ext>
              </a:extLst>
            </p:cNvPr>
            <p:cNvSpPr>
              <a:spLocks noChangeShapeType="1"/>
            </p:cNvSpPr>
            <p:nvPr/>
          </p:nvSpPr>
          <p:spPr bwMode="auto">
            <a:xfrm flipV="1">
              <a:off x="2574" y="3804"/>
              <a:ext cx="1572" cy="12"/>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1056" name="Group 48">
            <a:extLst>
              <a:ext uri="{FF2B5EF4-FFF2-40B4-BE49-F238E27FC236}">
                <a16:creationId xmlns:a16="http://schemas.microsoft.com/office/drawing/2014/main" id="{853D682B-DF3C-7ABC-0E5E-157C9E481B14}"/>
              </a:ext>
            </a:extLst>
          </p:cNvPr>
          <p:cNvGrpSpPr>
            <a:grpSpLocks/>
          </p:cNvGrpSpPr>
          <p:nvPr/>
        </p:nvGrpSpPr>
        <p:grpSpPr bwMode="auto">
          <a:xfrm>
            <a:off x="2952750" y="3435350"/>
            <a:ext cx="5522913" cy="287338"/>
            <a:chOff x="1884" y="2122"/>
            <a:chExt cx="3479" cy="181"/>
          </a:xfrm>
        </p:grpSpPr>
        <p:grpSp>
          <p:nvGrpSpPr>
            <p:cNvPr id="14350" name="Group 37">
              <a:extLst>
                <a:ext uri="{FF2B5EF4-FFF2-40B4-BE49-F238E27FC236}">
                  <a16:creationId xmlns:a16="http://schemas.microsoft.com/office/drawing/2014/main" id="{B43B65D7-A2DA-A12D-355A-38C1B57B7391}"/>
                </a:ext>
              </a:extLst>
            </p:cNvPr>
            <p:cNvGrpSpPr>
              <a:grpSpLocks/>
            </p:cNvGrpSpPr>
            <p:nvPr/>
          </p:nvGrpSpPr>
          <p:grpSpPr bwMode="auto">
            <a:xfrm>
              <a:off x="1884" y="2132"/>
              <a:ext cx="654" cy="165"/>
              <a:chOff x="1884" y="2132"/>
              <a:chExt cx="654" cy="165"/>
            </a:xfrm>
          </p:grpSpPr>
          <p:sp>
            <p:nvSpPr>
              <p:cNvPr id="14351" name="Rectangle 11">
                <a:extLst>
                  <a:ext uri="{FF2B5EF4-FFF2-40B4-BE49-F238E27FC236}">
                    <a16:creationId xmlns:a16="http://schemas.microsoft.com/office/drawing/2014/main" id="{B728F861-AD09-0367-694A-E7368D48624F}"/>
                  </a:ext>
                </a:extLst>
              </p:cNvPr>
              <p:cNvSpPr>
                <a:spLocks noChangeArrowheads="1"/>
              </p:cNvSpPr>
              <p:nvPr/>
            </p:nvSpPr>
            <p:spPr bwMode="auto">
              <a:xfrm>
                <a:off x="1884" y="2132"/>
                <a:ext cx="22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b="0">
                    <a:solidFill>
                      <a:srgbClr val="0066FF"/>
                    </a:solidFill>
                  </a:rPr>
                  <a:t>并</a:t>
                </a:r>
              </a:p>
            </p:txBody>
          </p:sp>
          <p:sp>
            <p:nvSpPr>
              <p:cNvPr id="14352" name="Line 19">
                <a:extLst>
                  <a:ext uri="{FF2B5EF4-FFF2-40B4-BE49-F238E27FC236}">
                    <a16:creationId xmlns:a16="http://schemas.microsoft.com/office/drawing/2014/main" id="{753A7C76-9DF4-75F2-4174-8C73BEAEE846}"/>
                  </a:ext>
                </a:extLst>
              </p:cNvPr>
              <p:cNvSpPr>
                <a:spLocks noChangeShapeType="1"/>
              </p:cNvSpPr>
              <p:nvPr/>
            </p:nvSpPr>
            <p:spPr bwMode="auto">
              <a:xfrm flipV="1">
                <a:off x="2178" y="2268"/>
                <a:ext cx="36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53" name="Rectangle 12">
              <a:extLst>
                <a:ext uri="{FF2B5EF4-FFF2-40B4-BE49-F238E27FC236}">
                  <a16:creationId xmlns:a16="http://schemas.microsoft.com/office/drawing/2014/main" id="{206FDB0F-0401-B03D-043F-1F45F6D114E7}"/>
                </a:ext>
              </a:extLst>
            </p:cNvPr>
            <p:cNvSpPr>
              <a:spLocks noChangeArrowheads="1"/>
            </p:cNvSpPr>
            <p:nvPr/>
          </p:nvSpPr>
          <p:spPr bwMode="auto">
            <a:xfrm>
              <a:off x="3426" y="2122"/>
              <a:ext cx="193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400" b="0">
                  <a:solidFill>
                    <a:schemeClr val="tx2"/>
                  </a:solidFill>
                </a:rPr>
                <a:t>p.44</a:t>
              </a:r>
              <a:r>
                <a:rPr lang="zh-CN" altLang="en-US" sz="1400" b="0">
                  <a:solidFill>
                    <a:schemeClr val="tx2"/>
                  </a:solidFill>
                </a:rPr>
                <a:t>：</a:t>
              </a:r>
              <a:r>
                <a:rPr lang="zh-CN" altLang="en-US" b="0">
                  <a:solidFill>
                    <a:schemeClr val="tx2"/>
                  </a:solidFill>
                </a:rPr>
                <a:t>差</a:t>
              </a:r>
              <a:r>
                <a:rPr lang="en-US" altLang="zh-CN" b="0">
                  <a:solidFill>
                    <a:schemeClr val="tx2"/>
                  </a:solidFill>
                </a:rPr>
                <a:t> </a:t>
              </a:r>
              <a:r>
                <a:rPr lang="en-US" altLang="zh-CN">
                  <a:solidFill>
                    <a:schemeClr val="tx2"/>
                  </a:solidFill>
                </a:rPr>
                <a:t>Except</a:t>
              </a:r>
              <a:r>
                <a:rPr lang="zh-CN" altLang="en-US">
                  <a:solidFill>
                    <a:schemeClr val="tx2"/>
                  </a:solidFill>
                </a:rPr>
                <a:t>，交 </a:t>
              </a:r>
              <a:r>
                <a:rPr lang="en-US" altLang="zh-CN">
                  <a:solidFill>
                    <a:schemeClr val="tx2"/>
                  </a:solidFill>
                </a:rPr>
                <a:t>Intersact</a:t>
              </a:r>
            </a:p>
          </p:txBody>
        </p:sp>
        <p:sp>
          <p:nvSpPr>
            <p:cNvPr id="14354" name="Line 20">
              <a:extLst>
                <a:ext uri="{FF2B5EF4-FFF2-40B4-BE49-F238E27FC236}">
                  <a16:creationId xmlns:a16="http://schemas.microsoft.com/office/drawing/2014/main" id="{99D71373-79AE-1AA1-21BC-6C5A85099FE1}"/>
                </a:ext>
              </a:extLst>
            </p:cNvPr>
            <p:cNvSpPr>
              <a:spLocks noChangeShapeType="1"/>
            </p:cNvSpPr>
            <p:nvPr/>
          </p:nvSpPr>
          <p:spPr bwMode="auto">
            <a:xfrm>
              <a:off x="2832" y="2214"/>
              <a:ext cx="564" cy="0"/>
            </a:xfrm>
            <a:prstGeom prst="line">
              <a:avLst/>
            </a:prstGeom>
            <a:noFill/>
            <a:ln w="19050">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5" name="Line 21">
              <a:extLst>
                <a:ext uri="{FF2B5EF4-FFF2-40B4-BE49-F238E27FC236}">
                  <a16:creationId xmlns:a16="http://schemas.microsoft.com/office/drawing/2014/main" id="{E7B3F7F7-57D9-BE89-12A0-2D09CF076B80}"/>
                </a:ext>
              </a:extLst>
            </p:cNvPr>
            <p:cNvSpPr>
              <a:spLocks noChangeShapeType="1"/>
            </p:cNvSpPr>
            <p:nvPr/>
          </p:nvSpPr>
          <p:spPr bwMode="auto">
            <a:xfrm>
              <a:off x="4032" y="2292"/>
              <a:ext cx="41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1039" name="Group 31">
            <a:extLst>
              <a:ext uri="{FF2B5EF4-FFF2-40B4-BE49-F238E27FC236}">
                <a16:creationId xmlns:a16="http://schemas.microsoft.com/office/drawing/2014/main" id="{4716C696-585B-19BB-795D-A34CA1D090E9}"/>
              </a:ext>
            </a:extLst>
          </p:cNvPr>
          <p:cNvGrpSpPr>
            <a:grpSpLocks/>
          </p:cNvGrpSpPr>
          <p:nvPr/>
        </p:nvGrpSpPr>
        <p:grpSpPr bwMode="auto">
          <a:xfrm>
            <a:off x="2825750" y="1593850"/>
            <a:ext cx="1174750" cy="261938"/>
            <a:chOff x="1780" y="1028"/>
            <a:chExt cx="740" cy="165"/>
          </a:xfrm>
        </p:grpSpPr>
        <p:sp>
          <p:nvSpPr>
            <p:cNvPr id="14357" name="Rectangle 10">
              <a:extLst>
                <a:ext uri="{FF2B5EF4-FFF2-40B4-BE49-F238E27FC236}">
                  <a16:creationId xmlns:a16="http://schemas.microsoft.com/office/drawing/2014/main" id="{060AFE51-0A55-315F-D6D2-F5B26C3630C4}"/>
                </a:ext>
              </a:extLst>
            </p:cNvPr>
            <p:cNvSpPr>
              <a:spLocks noChangeArrowheads="1"/>
            </p:cNvSpPr>
            <p:nvPr/>
          </p:nvSpPr>
          <p:spPr bwMode="auto">
            <a:xfrm>
              <a:off x="1780" y="1028"/>
              <a:ext cx="3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b="0">
                  <a:solidFill>
                    <a:srgbClr val="0066FF"/>
                  </a:solidFill>
                </a:rPr>
                <a:t>选择</a:t>
              </a:r>
            </a:p>
          </p:txBody>
        </p:sp>
        <p:sp>
          <p:nvSpPr>
            <p:cNvPr id="14358" name="Line 30">
              <a:extLst>
                <a:ext uri="{FF2B5EF4-FFF2-40B4-BE49-F238E27FC236}">
                  <a16:creationId xmlns:a16="http://schemas.microsoft.com/office/drawing/2014/main" id="{9BDFE9F1-DF03-723A-616B-285A634F5267}"/>
                </a:ext>
              </a:extLst>
            </p:cNvPr>
            <p:cNvSpPr>
              <a:spLocks noChangeShapeType="1"/>
            </p:cNvSpPr>
            <p:nvPr/>
          </p:nvSpPr>
          <p:spPr bwMode="auto">
            <a:xfrm flipV="1">
              <a:off x="2160" y="1164"/>
              <a:ext cx="36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1044" name="Group 36">
            <a:extLst>
              <a:ext uri="{FF2B5EF4-FFF2-40B4-BE49-F238E27FC236}">
                <a16:creationId xmlns:a16="http://schemas.microsoft.com/office/drawing/2014/main" id="{D5A509E2-85C0-BC02-0316-37560EFAE6F6}"/>
              </a:ext>
            </a:extLst>
          </p:cNvPr>
          <p:cNvGrpSpPr>
            <a:grpSpLocks/>
          </p:cNvGrpSpPr>
          <p:nvPr/>
        </p:nvGrpSpPr>
        <p:grpSpPr bwMode="auto">
          <a:xfrm>
            <a:off x="2274888" y="2257425"/>
            <a:ext cx="6030912" cy="530225"/>
            <a:chOff x="1433" y="1386"/>
            <a:chExt cx="3799" cy="334"/>
          </a:xfrm>
        </p:grpSpPr>
        <p:sp>
          <p:nvSpPr>
            <p:cNvPr id="14360" name="Rectangle 14">
              <a:extLst>
                <a:ext uri="{FF2B5EF4-FFF2-40B4-BE49-F238E27FC236}">
                  <a16:creationId xmlns:a16="http://schemas.microsoft.com/office/drawing/2014/main" id="{D0912BF1-7D9F-25E7-49A5-3AE6F11ECCEF}"/>
                </a:ext>
              </a:extLst>
            </p:cNvPr>
            <p:cNvSpPr>
              <a:spLocks noChangeArrowheads="1"/>
            </p:cNvSpPr>
            <p:nvPr/>
          </p:nvSpPr>
          <p:spPr bwMode="auto">
            <a:xfrm>
              <a:off x="1433" y="1421"/>
              <a:ext cx="65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400" b="0">
                  <a:solidFill>
                    <a:srgbClr val="0066FF"/>
                  </a:solidFill>
                </a:rPr>
                <a:t>'</a:t>
              </a:r>
              <a:r>
                <a:rPr lang="zh-CN" altLang="en-US" sz="1400" b="0">
                  <a:solidFill>
                    <a:srgbClr val="0066FF"/>
                  </a:solidFill>
                </a:rPr>
                <a:t>自然连接</a:t>
              </a:r>
              <a:r>
                <a:rPr lang="en-US" altLang="zh-CN" sz="1400" b="0">
                  <a:solidFill>
                    <a:srgbClr val="0066FF"/>
                  </a:solidFill>
                </a:rPr>
                <a:t>'</a:t>
              </a:r>
            </a:p>
            <a:p>
              <a:pPr algn="ctr" eaLnBrk="0" hangingPunct="0">
                <a:lnSpc>
                  <a:spcPct val="80000"/>
                </a:lnSpc>
                <a:spcBef>
                  <a:spcPct val="20000"/>
                </a:spcBef>
              </a:pPr>
              <a:r>
                <a:rPr lang="en-US" altLang="zh-CN" sz="1400" b="0">
                  <a:solidFill>
                    <a:srgbClr val="0066FF"/>
                  </a:solidFill>
                </a:rPr>
                <a:t>(</a:t>
              </a:r>
              <a:r>
                <a:rPr lang="zh-CN" altLang="en-US" sz="1400" b="0">
                  <a:solidFill>
                    <a:srgbClr val="0066FF"/>
                  </a:solidFill>
                </a:rPr>
                <a:t>等值连接</a:t>
              </a:r>
              <a:r>
                <a:rPr lang="en-US" altLang="zh-CN" sz="1400" b="0">
                  <a:solidFill>
                    <a:srgbClr val="0066FF"/>
                  </a:solidFill>
                </a:rPr>
                <a:t>)</a:t>
              </a:r>
            </a:p>
          </p:txBody>
        </p:sp>
        <p:sp>
          <p:nvSpPr>
            <p:cNvPr id="14361" name="Line 16">
              <a:extLst>
                <a:ext uri="{FF2B5EF4-FFF2-40B4-BE49-F238E27FC236}">
                  <a16:creationId xmlns:a16="http://schemas.microsoft.com/office/drawing/2014/main" id="{D68CEF8C-B852-21FD-CABB-6138399BB861}"/>
                </a:ext>
              </a:extLst>
            </p:cNvPr>
            <p:cNvSpPr>
              <a:spLocks noChangeShapeType="1"/>
            </p:cNvSpPr>
            <p:nvPr/>
          </p:nvSpPr>
          <p:spPr bwMode="auto">
            <a:xfrm>
              <a:off x="2178" y="1626"/>
              <a:ext cx="3054"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2" name="Line 33">
              <a:extLst>
                <a:ext uri="{FF2B5EF4-FFF2-40B4-BE49-F238E27FC236}">
                  <a16:creationId xmlns:a16="http://schemas.microsoft.com/office/drawing/2014/main" id="{FF7A492A-91BD-C42E-9B17-226F3BCB26AD}"/>
                </a:ext>
              </a:extLst>
            </p:cNvPr>
            <p:cNvSpPr>
              <a:spLocks noChangeShapeType="1"/>
            </p:cNvSpPr>
            <p:nvPr/>
          </p:nvSpPr>
          <p:spPr bwMode="auto">
            <a:xfrm flipV="1">
              <a:off x="2172" y="1476"/>
              <a:ext cx="36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3" name="Line 34">
              <a:extLst>
                <a:ext uri="{FF2B5EF4-FFF2-40B4-BE49-F238E27FC236}">
                  <a16:creationId xmlns:a16="http://schemas.microsoft.com/office/drawing/2014/main" id="{5A495974-22FA-E713-3CB3-F83F4DE8FF16}"/>
                </a:ext>
              </a:extLst>
            </p:cNvPr>
            <p:cNvSpPr>
              <a:spLocks noChangeShapeType="1"/>
            </p:cNvSpPr>
            <p:nvPr/>
          </p:nvSpPr>
          <p:spPr bwMode="auto">
            <a:xfrm>
              <a:off x="2172" y="1482"/>
              <a:ext cx="1566"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4" name="AutoShape 35">
              <a:extLst>
                <a:ext uri="{FF2B5EF4-FFF2-40B4-BE49-F238E27FC236}">
                  <a16:creationId xmlns:a16="http://schemas.microsoft.com/office/drawing/2014/main" id="{D2A47CC5-ED8A-903C-7521-6E7EE1B30394}"/>
                </a:ext>
              </a:extLst>
            </p:cNvPr>
            <p:cNvSpPr>
              <a:spLocks/>
            </p:cNvSpPr>
            <p:nvPr/>
          </p:nvSpPr>
          <p:spPr bwMode="auto">
            <a:xfrm>
              <a:off x="2016" y="1386"/>
              <a:ext cx="104" cy="234"/>
            </a:xfrm>
            <a:prstGeom prst="leftBrace">
              <a:avLst>
                <a:gd name="adj1" fmla="val 18750"/>
                <a:gd name="adj2" fmla="val 50000"/>
              </a:avLst>
            </a:prstGeom>
            <a:noFill/>
            <a:ln w="1905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grpSp>
        <p:nvGrpSpPr>
          <p:cNvPr id="171055" name="Group 47">
            <a:extLst>
              <a:ext uri="{FF2B5EF4-FFF2-40B4-BE49-F238E27FC236}">
                <a16:creationId xmlns:a16="http://schemas.microsoft.com/office/drawing/2014/main" id="{9E4FC3E6-8F58-0413-D5A2-DA5B82692703}"/>
              </a:ext>
            </a:extLst>
          </p:cNvPr>
          <p:cNvGrpSpPr>
            <a:grpSpLocks/>
          </p:cNvGrpSpPr>
          <p:nvPr/>
        </p:nvGrpSpPr>
        <p:grpSpPr bwMode="auto">
          <a:xfrm>
            <a:off x="3854450" y="4945063"/>
            <a:ext cx="4856163" cy="1046162"/>
            <a:chOff x="2258" y="3079"/>
            <a:chExt cx="3059" cy="659"/>
          </a:xfrm>
        </p:grpSpPr>
        <p:sp>
          <p:nvSpPr>
            <p:cNvPr id="14366" name="Rectangle 24">
              <a:extLst>
                <a:ext uri="{FF2B5EF4-FFF2-40B4-BE49-F238E27FC236}">
                  <a16:creationId xmlns:a16="http://schemas.microsoft.com/office/drawing/2014/main" id="{949850BD-32E4-A3CA-7F7E-84E9650E009E}"/>
                </a:ext>
              </a:extLst>
            </p:cNvPr>
            <p:cNvSpPr>
              <a:spLocks noChangeArrowheads="1"/>
            </p:cNvSpPr>
            <p:nvPr/>
          </p:nvSpPr>
          <p:spPr bwMode="auto">
            <a:xfrm>
              <a:off x="3349" y="3091"/>
              <a:ext cx="80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rgbClr val="0066FF"/>
                  </a:solidFill>
                </a:rPr>
                <a:t>as</a:t>
              </a:r>
              <a:r>
                <a:rPr lang="en-US" altLang="zh-CN" sz="1400" b="0">
                  <a:solidFill>
                    <a:srgbClr val="0066FF"/>
                  </a:solidFill>
                </a:rPr>
                <a:t> '</a:t>
              </a:r>
              <a:r>
                <a:rPr lang="zh-CN" altLang="en-US" sz="1400" b="0">
                  <a:solidFill>
                    <a:srgbClr val="0066FF"/>
                  </a:solidFill>
                </a:rPr>
                <a:t>教师姓名</a:t>
              </a:r>
              <a:r>
                <a:rPr lang="en-US" altLang="zh-CN" sz="1400" b="0">
                  <a:solidFill>
                    <a:srgbClr val="0066FF"/>
                  </a:solidFill>
                </a:rPr>
                <a:t>' </a:t>
              </a:r>
            </a:p>
          </p:txBody>
        </p:sp>
        <p:sp>
          <p:nvSpPr>
            <p:cNvPr id="14367" name="Line 25">
              <a:extLst>
                <a:ext uri="{FF2B5EF4-FFF2-40B4-BE49-F238E27FC236}">
                  <a16:creationId xmlns:a16="http://schemas.microsoft.com/office/drawing/2014/main" id="{8A93FB71-EF90-73F5-66C2-BA83CD1FD95F}"/>
                </a:ext>
              </a:extLst>
            </p:cNvPr>
            <p:cNvSpPr>
              <a:spLocks noChangeShapeType="1"/>
            </p:cNvSpPr>
            <p:nvPr/>
          </p:nvSpPr>
          <p:spPr bwMode="auto">
            <a:xfrm flipV="1">
              <a:off x="3330" y="3246"/>
              <a:ext cx="822"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8" name="Rectangle 26">
              <a:extLst>
                <a:ext uri="{FF2B5EF4-FFF2-40B4-BE49-F238E27FC236}">
                  <a16:creationId xmlns:a16="http://schemas.microsoft.com/office/drawing/2014/main" id="{F24BCE6A-6F2A-9A73-68E2-6321952672B5}"/>
                </a:ext>
              </a:extLst>
            </p:cNvPr>
            <p:cNvSpPr>
              <a:spLocks noChangeArrowheads="1"/>
            </p:cNvSpPr>
            <p:nvPr/>
          </p:nvSpPr>
          <p:spPr bwMode="auto">
            <a:xfrm>
              <a:off x="4181" y="3079"/>
              <a:ext cx="113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rgbClr val="0066FF"/>
                  </a:solidFill>
                </a:rPr>
                <a:t>/ as</a:t>
              </a:r>
              <a:r>
                <a:rPr lang="en-US" altLang="zh-CN" sz="1400" b="0">
                  <a:solidFill>
                    <a:srgbClr val="0066FF"/>
                  </a:solidFill>
                </a:rPr>
                <a:t> instuctor_name</a:t>
              </a:r>
            </a:p>
          </p:txBody>
        </p:sp>
        <p:sp>
          <p:nvSpPr>
            <p:cNvPr id="14369" name="Rectangle 27">
              <a:extLst>
                <a:ext uri="{FF2B5EF4-FFF2-40B4-BE49-F238E27FC236}">
                  <a16:creationId xmlns:a16="http://schemas.microsoft.com/office/drawing/2014/main" id="{0903163F-B80D-3A6A-CDB0-4913E3195830}"/>
                </a:ext>
              </a:extLst>
            </p:cNvPr>
            <p:cNvSpPr>
              <a:spLocks noChangeArrowheads="1"/>
            </p:cNvSpPr>
            <p:nvPr/>
          </p:nvSpPr>
          <p:spPr bwMode="auto">
            <a:xfrm>
              <a:off x="2258" y="3096"/>
              <a:ext cx="37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b="0">
                  <a:solidFill>
                    <a:srgbClr val="0066FF"/>
                  </a:solidFill>
                </a:rPr>
                <a:t>更名</a:t>
              </a:r>
            </a:p>
          </p:txBody>
        </p:sp>
        <p:sp>
          <p:nvSpPr>
            <p:cNvPr id="14370" name="Rectangle 44">
              <a:extLst>
                <a:ext uri="{FF2B5EF4-FFF2-40B4-BE49-F238E27FC236}">
                  <a16:creationId xmlns:a16="http://schemas.microsoft.com/office/drawing/2014/main" id="{901EF55D-779F-4327-C43D-B65F31AF4F2D}"/>
                </a:ext>
              </a:extLst>
            </p:cNvPr>
            <p:cNvSpPr>
              <a:spLocks noChangeArrowheads="1"/>
            </p:cNvSpPr>
            <p:nvPr/>
          </p:nvSpPr>
          <p:spPr bwMode="auto">
            <a:xfrm>
              <a:off x="3637" y="3232"/>
              <a:ext cx="144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solidFill>
                    <a:schemeClr val="tx2"/>
                  </a:solidFill>
                </a:rPr>
                <a:t>as</a:t>
              </a:r>
              <a:r>
                <a:rPr lang="zh-CN" altLang="en-US" sz="1400" b="0">
                  <a:solidFill>
                    <a:schemeClr val="tx2"/>
                  </a:solidFill>
                </a:rPr>
                <a:t>可用于属性和表</a:t>
              </a:r>
              <a:r>
                <a:rPr lang="en-US" altLang="zh-CN" sz="1400" b="0">
                  <a:solidFill>
                    <a:schemeClr val="tx2"/>
                  </a:solidFill>
                </a:rPr>
                <a:t>(</a:t>
              </a:r>
              <a:r>
                <a:rPr lang="zh-CN" altLang="en-US" sz="1400" b="0">
                  <a:solidFill>
                    <a:schemeClr val="tx2"/>
                  </a:solidFill>
                </a:rPr>
                <a:t>参</a:t>
              </a:r>
              <a:r>
                <a:rPr lang="en-US" altLang="zh-CN" sz="1400" b="0">
                  <a:solidFill>
                    <a:schemeClr val="tx2"/>
                  </a:solidFill>
                </a:rPr>
                <a:t>P.40)</a:t>
              </a:r>
            </a:p>
          </p:txBody>
        </p:sp>
        <p:sp>
          <p:nvSpPr>
            <p:cNvPr id="14371" name="Line 45">
              <a:extLst>
                <a:ext uri="{FF2B5EF4-FFF2-40B4-BE49-F238E27FC236}">
                  <a16:creationId xmlns:a16="http://schemas.microsoft.com/office/drawing/2014/main" id="{49465A81-FB6A-162F-5F3B-2D0A3F54214F}"/>
                </a:ext>
              </a:extLst>
            </p:cNvPr>
            <p:cNvSpPr>
              <a:spLocks noChangeShapeType="1"/>
            </p:cNvSpPr>
            <p:nvPr/>
          </p:nvSpPr>
          <p:spPr bwMode="auto">
            <a:xfrm flipH="1">
              <a:off x="3162" y="3336"/>
              <a:ext cx="474" cy="40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1068" name="Group 60">
            <a:extLst>
              <a:ext uri="{FF2B5EF4-FFF2-40B4-BE49-F238E27FC236}">
                <a16:creationId xmlns:a16="http://schemas.microsoft.com/office/drawing/2014/main" id="{E53AEC39-882E-5844-901F-D8866E3DA114}"/>
              </a:ext>
            </a:extLst>
          </p:cNvPr>
          <p:cNvGrpSpPr>
            <a:grpSpLocks/>
          </p:cNvGrpSpPr>
          <p:nvPr/>
        </p:nvGrpSpPr>
        <p:grpSpPr bwMode="auto">
          <a:xfrm>
            <a:off x="57150" y="658813"/>
            <a:ext cx="4324350" cy="541337"/>
            <a:chOff x="36" y="395"/>
            <a:chExt cx="2724" cy="341"/>
          </a:xfrm>
        </p:grpSpPr>
        <p:sp>
          <p:nvSpPr>
            <p:cNvPr id="14373" name="Rectangle 49">
              <a:extLst>
                <a:ext uri="{FF2B5EF4-FFF2-40B4-BE49-F238E27FC236}">
                  <a16:creationId xmlns:a16="http://schemas.microsoft.com/office/drawing/2014/main" id="{05DC2705-57B4-CB97-1521-1E3CB3060824}"/>
                </a:ext>
              </a:extLst>
            </p:cNvPr>
            <p:cNvSpPr>
              <a:spLocks noChangeArrowheads="1"/>
            </p:cNvSpPr>
            <p:nvPr/>
          </p:nvSpPr>
          <p:spPr bwMode="auto">
            <a:xfrm>
              <a:off x="36" y="395"/>
              <a:ext cx="272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l-GR" altLang="zh-CN">
                  <a:latin typeface="Times New Roman" panose="02020603050405020304" pitchFamily="18" charset="0"/>
                </a:rPr>
                <a:t>Π</a:t>
              </a:r>
              <a:r>
                <a:rPr lang="en-US" altLang="zh-CN" baseline="-25000">
                  <a:latin typeface="Times New Roman" panose="02020603050405020304" pitchFamily="18" charset="0"/>
                </a:rPr>
                <a:t>name</a:t>
              </a:r>
              <a:r>
                <a:rPr lang="en-US" altLang="zh-CN">
                  <a:latin typeface="Times New Roman" panose="02020603050405020304" pitchFamily="18" charset="0"/>
                </a:rPr>
                <a:t>(</a:t>
              </a:r>
              <a:r>
                <a:rPr lang="el-GR" altLang="zh-CN">
                  <a:latin typeface="Times New Roman" panose="02020603050405020304" pitchFamily="18" charset="0"/>
                </a:rPr>
                <a:t>σ</a:t>
              </a:r>
              <a:r>
                <a:rPr lang="en-US" altLang="zh-CN" baseline="-25000">
                  <a:latin typeface="Times New Roman" panose="02020603050405020304" pitchFamily="18" charset="0"/>
                </a:rPr>
                <a:t>depat_name=‘Comp.Sci’ and salaty&gt;70000</a:t>
              </a:r>
              <a:r>
                <a:rPr lang="en-US" altLang="zh-CN">
                  <a:latin typeface="Times New Roman" panose="02020603050405020304" pitchFamily="18" charset="0"/>
                </a:rPr>
                <a:t>(instuctor))</a:t>
              </a:r>
              <a:endParaRPr lang="el-GR" altLang="zh-CN">
                <a:latin typeface="Times New Roman" panose="02020603050405020304" pitchFamily="18" charset="0"/>
              </a:endParaRPr>
            </a:p>
          </p:txBody>
        </p:sp>
        <p:sp>
          <p:nvSpPr>
            <p:cNvPr id="14374" name="Line 51">
              <a:extLst>
                <a:ext uri="{FF2B5EF4-FFF2-40B4-BE49-F238E27FC236}">
                  <a16:creationId xmlns:a16="http://schemas.microsoft.com/office/drawing/2014/main" id="{6E384018-A4C6-E45F-A262-00466A7F3D3F}"/>
                </a:ext>
              </a:extLst>
            </p:cNvPr>
            <p:cNvSpPr>
              <a:spLocks noChangeShapeType="1"/>
            </p:cNvSpPr>
            <p:nvPr/>
          </p:nvSpPr>
          <p:spPr bwMode="auto">
            <a:xfrm flipH="1" flipV="1">
              <a:off x="1818" y="610"/>
              <a:ext cx="216" cy="126"/>
            </a:xfrm>
            <a:prstGeom prst="line">
              <a:avLst/>
            </a:prstGeom>
            <a:noFill/>
            <a:ln w="5715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1069" name="Group 61">
            <a:extLst>
              <a:ext uri="{FF2B5EF4-FFF2-40B4-BE49-F238E27FC236}">
                <a16:creationId xmlns:a16="http://schemas.microsoft.com/office/drawing/2014/main" id="{F841EA18-10B3-7607-4198-1B2AA8993F94}"/>
              </a:ext>
            </a:extLst>
          </p:cNvPr>
          <p:cNvGrpSpPr>
            <a:grpSpLocks/>
          </p:cNvGrpSpPr>
          <p:nvPr/>
        </p:nvGrpSpPr>
        <p:grpSpPr bwMode="auto">
          <a:xfrm>
            <a:off x="66675" y="6286500"/>
            <a:ext cx="4919663" cy="538163"/>
            <a:chOff x="42" y="3960"/>
            <a:chExt cx="3099" cy="339"/>
          </a:xfrm>
        </p:grpSpPr>
        <p:sp>
          <p:nvSpPr>
            <p:cNvPr id="14376" name="Rectangle 50">
              <a:extLst>
                <a:ext uri="{FF2B5EF4-FFF2-40B4-BE49-F238E27FC236}">
                  <a16:creationId xmlns:a16="http://schemas.microsoft.com/office/drawing/2014/main" id="{029A2B1C-28A8-3979-FA76-A323220A9906}"/>
                </a:ext>
              </a:extLst>
            </p:cNvPr>
            <p:cNvSpPr>
              <a:spLocks noChangeArrowheads="1"/>
            </p:cNvSpPr>
            <p:nvPr/>
          </p:nvSpPr>
          <p:spPr bwMode="auto">
            <a:xfrm>
              <a:off x="42" y="4118"/>
              <a:ext cx="309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l-GR" altLang="zh-CN">
                  <a:latin typeface="Times New Roman" panose="02020603050405020304" pitchFamily="18" charset="0"/>
                </a:rPr>
                <a:t>Π</a:t>
              </a:r>
              <a:r>
                <a:rPr lang="en-US" altLang="zh-CN" baseline="-25000">
                  <a:latin typeface="Times New Roman" panose="02020603050405020304" pitchFamily="18" charset="0"/>
                </a:rPr>
                <a:t>name, instructor.dept_name, building</a:t>
              </a:r>
              <a:r>
                <a:rPr lang="en-US" altLang="zh-CN">
                  <a:latin typeface="Times New Roman" panose="02020603050405020304" pitchFamily="18" charset="0"/>
                </a:rPr>
                <a:t> (instructor</a:t>
              </a:r>
              <a:r>
                <a:rPr lang="el-GR" altLang="zh-CN">
                  <a:latin typeface="宋体" panose="02010600030101010101" pitchFamily="2" charset="-122"/>
                </a:rPr>
                <a:t>Χ</a:t>
              </a:r>
              <a:r>
                <a:rPr lang="en-US" altLang="zh-CN">
                  <a:latin typeface="Times New Roman" panose="02020603050405020304" pitchFamily="18" charset="0"/>
                </a:rPr>
                <a:t>department)</a:t>
              </a:r>
              <a:endParaRPr lang="el-GR" altLang="zh-CN">
                <a:latin typeface="Times New Roman" panose="02020603050405020304" pitchFamily="18" charset="0"/>
              </a:endParaRPr>
            </a:p>
          </p:txBody>
        </p:sp>
        <p:sp>
          <p:nvSpPr>
            <p:cNvPr id="14377" name="Line 52">
              <a:extLst>
                <a:ext uri="{FF2B5EF4-FFF2-40B4-BE49-F238E27FC236}">
                  <a16:creationId xmlns:a16="http://schemas.microsoft.com/office/drawing/2014/main" id="{76A12D1A-6EB1-3458-3EB1-C51125416FBC}"/>
                </a:ext>
              </a:extLst>
            </p:cNvPr>
            <p:cNvSpPr>
              <a:spLocks noChangeShapeType="1"/>
            </p:cNvSpPr>
            <p:nvPr/>
          </p:nvSpPr>
          <p:spPr bwMode="auto">
            <a:xfrm flipH="1">
              <a:off x="2598" y="3960"/>
              <a:ext cx="168" cy="138"/>
            </a:xfrm>
            <a:prstGeom prst="line">
              <a:avLst/>
            </a:prstGeom>
            <a:noFill/>
            <a:ln w="5715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1071" name="Group 63">
            <a:extLst>
              <a:ext uri="{FF2B5EF4-FFF2-40B4-BE49-F238E27FC236}">
                <a16:creationId xmlns:a16="http://schemas.microsoft.com/office/drawing/2014/main" id="{DE4181C5-3F47-C032-8019-2184C8420541}"/>
              </a:ext>
            </a:extLst>
          </p:cNvPr>
          <p:cNvGrpSpPr>
            <a:grpSpLocks/>
          </p:cNvGrpSpPr>
          <p:nvPr/>
        </p:nvGrpSpPr>
        <p:grpSpPr bwMode="auto">
          <a:xfrm>
            <a:off x="57150" y="4171950"/>
            <a:ext cx="4313238" cy="1747838"/>
            <a:chOff x="36" y="2544"/>
            <a:chExt cx="2717" cy="1101"/>
          </a:xfrm>
        </p:grpSpPr>
        <p:sp>
          <p:nvSpPr>
            <p:cNvPr id="14379" name="Rectangle 53">
              <a:extLst>
                <a:ext uri="{FF2B5EF4-FFF2-40B4-BE49-F238E27FC236}">
                  <a16:creationId xmlns:a16="http://schemas.microsoft.com/office/drawing/2014/main" id="{98E37EA4-453C-6E63-B6DE-CD3EED6FF9EB}"/>
                </a:ext>
              </a:extLst>
            </p:cNvPr>
            <p:cNvSpPr>
              <a:spLocks noChangeArrowheads="1"/>
            </p:cNvSpPr>
            <p:nvPr/>
          </p:nvSpPr>
          <p:spPr bwMode="auto">
            <a:xfrm>
              <a:off x="36" y="3310"/>
              <a:ext cx="271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a:latin typeface="Times New Roman" panose="02020603050405020304" pitchFamily="18" charset="0"/>
                </a:rPr>
                <a:t>(</a:t>
              </a:r>
              <a:r>
                <a:rPr lang="el-GR" altLang="zh-CN">
                  <a:latin typeface="Times New Roman" panose="02020603050405020304" pitchFamily="18" charset="0"/>
                </a:rPr>
                <a:t>Π</a:t>
              </a:r>
              <a:r>
                <a:rPr lang="en-US" altLang="zh-CN" baseline="-25000">
                  <a:latin typeface="Times New Roman" panose="02020603050405020304" pitchFamily="18" charset="0"/>
                </a:rPr>
                <a:t>course_id</a:t>
              </a:r>
              <a:r>
                <a:rPr lang="en-US" altLang="zh-CN">
                  <a:latin typeface="Times New Roman" panose="02020603050405020304" pitchFamily="18" charset="0"/>
                </a:rPr>
                <a:t>(</a:t>
              </a:r>
              <a:r>
                <a:rPr lang="el-GR" altLang="zh-CN">
                  <a:latin typeface="Times New Roman" panose="02020603050405020304" pitchFamily="18" charset="0"/>
                </a:rPr>
                <a:t>σ</a:t>
              </a:r>
              <a:r>
                <a:rPr lang="en-US" altLang="zh-CN" baseline="-25000">
                  <a:latin typeface="Times New Roman" panose="02020603050405020304" pitchFamily="18" charset="0"/>
                </a:rPr>
                <a:t>semster= 'Fall' and 'year'=2009</a:t>
              </a:r>
              <a:r>
                <a:rPr lang="en-US" altLang="zh-CN">
                  <a:latin typeface="Times New Roman" panose="02020603050405020304" pitchFamily="18" charset="0"/>
                </a:rPr>
                <a:t>(section)))</a:t>
              </a:r>
              <a:r>
                <a:rPr lang="en-US" altLang="zh-CN"/>
                <a:t>∪</a:t>
              </a:r>
            </a:p>
            <a:p>
              <a:pPr eaLnBrk="0" hangingPunct="0">
                <a:lnSpc>
                  <a:spcPct val="80000"/>
                </a:lnSpc>
                <a:spcBef>
                  <a:spcPct val="20000"/>
                </a:spcBef>
              </a:pPr>
              <a:r>
                <a:rPr lang="en-US" altLang="zh-CN">
                  <a:latin typeface="Times New Roman" panose="02020603050405020304" pitchFamily="18" charset="0"/>
                </a:rPr>
                <a:t>(</a:t>
              </a:r>
              <a:r>
                <a:rPr lang="el-GR" altLang="zh-CN">
                  <a:latin typeface="Times New Roman" panose="02020603050405020304" pitchFamily="18" charset="0"/>
                </a:rPr>
                <a:t>Π</a:t>
              </a:r>
              <a:r>
                <a:rPr lang="en-US" altLang="zh-CN" baseline="-25000">
                  <a:latin typeface="Times New Roman" panose="02020603050405020304" pitchFamily="18" charset="0"/>
                </a:rPr>
                <a:t>course_id</a:t>
              </a:r>
              <a:r>
                <a:rPr lang="en-US" altLang="zh-CN">
                  <a:latin typeface="Times New Roman" panose="02020603050405020304" pitchFamily="18" charset="0"/>
                </a:rPr>
                <a:t>(</a:t>
              </a:r>
              <a:r>
                <a:rPr lang="el-GR" altLang="zh-CN">
                  <a:latin typeface="Times New Roman" panose="02020603050405020304" pitchFamily="18" charset="0"/>
                </a:rPr>
                <a:t>σ</a:t>
              </a:r>
              <a:r>
                <a:rPr lang="en-US" altLang="zh-CN" baseline="-25000">
                  <a:latin typeface="Times New Roman" panose="02020603050405020304" pitchFamily="18" charset="0"/>
                </a:rPr>
                <a:t>semster= ‘Spring' and 'year'=2010</a:t>
              </a:r>
              <a:r>
                <a:rPr lang="en-US" altLang="zh-CN">
                  <a:latin typeface="Times New Roman" panose="02020603050405020304" pitchFamily="18" charset="0"/>
                </a:rPr>
                <a:t>(section)))</a:t>
              </a:r>
            </a:p>
          </p:txBody>
        </p:sp>
        <p:sp>
          <p:nvSpPr>
            <p:cNvPr id="14380" name="Line 55">
              <a:extLst>
                <a:ext uri="{FF2B5EF4-FFF2-40B4-BE49-F238E27FC236}">
                  <a16:creationId xmlns:a16="http://schemas.microsoft.com/office/drawing/2014/main" id="{5E6E297A-A796-3EA3-86C4-6B9D4025A279}"/>
                </a:ext>
              </a:extLst>
            </p:cNvPr>
            <p:cNvSpPr>
              <a:spLocks noChangeShapeType="1"/>
            </p:cNvSpPr>
            <p:nvPr/>
          </p:nvSpPr>
          <p:spPr bwMode="auto">
            <a:xfrm flipH="1">
              <a:off x="1320" y="2544"/>
              <a:ext cx="720" cy="810"/>
            </a:xfrm>
            <a:prstGeom prst="line">
              <a:avLst/>
            </a:prstGeom>
            <a:noFill/>
            <a:ln w="5715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1070" name="Group 62">
            <a:extLst>
              <a:ext uri="{FF2B5EF4-FFF2-40B4-BE49-F238E27FC236}">
                <a16:creationId xmlns:a16="http://schemas.microsoft.com/office/drawing/2014/main" id="{87375E24-ED59-F5CF-2BF6-43F8A729E38A}"/>
              </a:ext>
            </a:extLst>
          </p:cNvPr>
          <p:cNvGrpSpPr>
            <a:grpSpLocks/>
          </p:cNvGrpSpPr>
          <p:nvPr/>
        </p:nvGrpSpPr>
        <p:grpSpPr bwMode="auto">
          <a:xfrm>
            <a:off x="95250" y="2724150"/>
            <a:ext cx="3200400" cy="792163"/>
            <a:chOff x="60" y="1716"/>
            <a:chExt cx="2016" cy="499"/>
          </a:xfrm>
        </p:grpSpPr>
        <p:sp>
          <p:nvSpPr>
            <p:cNvPr id="14382" name="Rectangle 58">
              <a:extLst>
                <a:ext uri="{FF2B5EF4-FFF2-40B4-BE49-F238E27FC236}">
                  <a16:creationId xmlns:a16="http://schemas.microsoft.com/office/drawing/2014/main" id="{76EBC752-607D-6612-3AF9-83BB3C3E555A}"/>
                </a:ext>
              </a:extLst>
            </p:cNvPr>
            <p:cNvSpPr>
              <a:spLocks noChangeArrowheads="1"/>
            </p:cNvSpPr>
            <p:nvPr/>
          </p:nvSpPr>
          <p:spPr bwMode="auto">
            <a:xfrm>
              <a:off x="60" y="1782"/>
              <a:ext cx="1975"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l-GR" altLang="zh-CN" sz="1400">
                  <a:latin typeface="Times New Roman" panose="02020603050405020304" pitchFamily="18" charset="0"/>
                </a:rPr>
                <a:t>Π</a:t>
              </a:r>
              <a:r>
                <a:rPr lang="en-US" altLang="zh-CN" sz="1400" baseline="-25000">
                  <a:latin typeface="Times New Roman" panose="02020603050405020304" pitchFamily="18" charset="0"/>
                </a:rPr>
                <a:t>name, instructor.dept_name, building </a:t>
              </a:r>
              <a:r>
                <a:rPr lang="en-US" altLang="zh-CN" sz="1400"/>
                <a:t>(</a:t>
              </a:r>
              <a:endParaRPr lang="en-US" altLang="zh-CN" sz="1400" baseline="-25000">
                <a:latin typeface="Times New Roman" panose="02020603050405020304" pitchFamily="18" charset="0"/>
              </a:endParaRPr>
            </a:p>
            <a:p>
              <a:pPr eaLnBrk="0" hangingPunct="0">
                <a:lnSpc>
                  <a:spcPct val="80000"/>
                </a:lnSpc>
                <a:spcBef>
                  <a:spcPct val="20000"/>
                </a:spcBef>
              </a:pPr>
              <a:r>
                <a:rPr lang="el-GR" altLang="zh-CN" sz="1400"/>
                <a:t>σ</a:t>
              </a:r>
              <a:r>
                <a:rPr lang="en-US" altLang="zh-CN" sz="1400" baseline="-25000"/>
                <a:t>instructor.dept_name = department.dept_name</a:t>
              </a:r>
              <a:endParaRPr lang="el-GR" altLang="zh-CN" sz="1400" baseline="-25000"/>
            </a:p>
            <a:p>
              <a:pPr eaLnBrk="0" hangingPunct="0">
                <a:lnSpc>
                  <a:spcPct val="80000"/>
                </a:lnSpc>
                <a:spcBef>
                  <a:spcPct val="20000"/>
                </a:spcBef>
              </a:pPr>
              <a:r>
                <a:rPr lang="en-US" altLang="zh-CN" sz="1400">
                  <a:latin typeface="Times New Roman" panose="02020603050405020304" pitchFamily="18" charset="0"/>
                </a:rPr>
                <a:t> (instructor</a:t>
              </a:r>
              <a:r>
                <a:rPr lang="el-GR" altLang="zh-CN" sz="1400">
                  <a:latin typeface="宋体" panose="02010600030101010101" pitchFamily="2" charset="-122"/>
                </a:rPr>
                <a:t>Χ</a:t>
              </a:r>
              <a:r>
                <a:rPr lang="en-US" altLang="zh-CN" sz="1400">
                  <a:latin typeface="Times New Roman" panose="02020603050405020304" pitchFamily="18" charset="0"/>
                </a:rPr>
                <a:t>department)</a:t>
              </a:r>
              <a:r>
                <a:rPr lang="en-US" altLang="zh-CN" sz="1400"/>
                <a:t>)</a:t>
              </a:r>
              <a:endParaRPr lang="el-GR" altLang="zh-CN" sz="1400"/>
            </a:p>
          </p:txBody>
        </p:sp>
        <p:sp>
          <p:nvSpPr>
            <p:cNvPr id="14383" name="Line 59">
              <a:extLst>
                <a:ext uri="{FF2B5EF4-FFF2-40B4-BE49-F238E27FC236}">
                  <a16:creationId xmlns:a16="http://schemas.microsoft.com/office/drawing/2014/main" id="{9D43BB4D-3454-595B-B3C5-8F928C6ABF95}"/>
                </a:ext>
              </a:extLst>
            </p:cNvPr>
            <p:cNvSpPr>
              <a:spLocks noChangeShapeType="1"/>
            </p:cNvSpPr>
            <p:nvPr/>
          </p:nvSpPr>
          <p:spPr bwMode="auto">
            <a:xfrm flipH="1">
              <a:off x="1872" y="1716"/>
              <a:ext cx="204" cy="162"/>
            </a:xfrm>
            <a:prstGeom prst="line">
              <a:avLst/>
            </a:prstGeom>
            <a:noFill/>
            <a:ln w="5715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384" name="矩形 1">
            <a:extLst>
              <a:ext uri="{FF2B5EF4-FFF2-40B4-BE49-F238E27FC236}">
                <a16:creationId xmlns:a16="http://schemas.microsoft.com/office/drawing/2014/main" id="{D74CDB9C-11E2-471F-7680-A4EFB97A275D}"/>
              </a:ext>
            </a:extLst>
          </p:cNvPr>
          <p:cNvSpPr>
            <a:spLocks noChangeArrowheads="1"/>
          </p:cNvSpPr>
          <p:nvPr/>
        </p:nvSpPr>
        <p:spPr bwMode="auto">
          <a:xfrm>
            <a:off x="4332288" y="504825"/>
            <a:ext cx="4044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2400">
                <a:solidFill>
                  <a:schemeClr val="tx2"/>
                </a:solidFill>
                <a:latin typeface="黑体" panose="02010609060101010101" pitchFamily="49" charset="-122"/>
                <a:ea typeface="黑体" panose="02010609060101010101" pitchFamily="49" charset="-122"/>
              </a:rPr>
              <a:t>2.1 </a:t>
            </a:r>
            <a:r>
              <a:rPr lang="zh-CN" altLang="en-US" sz="2400">
                <a:solidFill>
                  <a:schemeClr val="tx2"/>
                </a:solidFill>
                <a:latin typeface="黑体" panose="02010609060101010101" pitchFamily="49" charset="-122"/>
                <a:ea typeface="黑体" panose="02010609060101010101" pitchFamily="49" charset="-122"/>
              </a:rPr>
              <a:t>基本关系运算的</a:t>
            </a:r>
            <a:r>
              <a:rPr lang="zh-CN" altLang="zh-CN" sz="2400">
                <a:solidFill>
                  <a:schemeClr val="tx2"/>
                </a:solidFill>
                <a:latin typeface="黑体" panose="02010609060101010101" pitchFamily="49" charset="-122"/>
                <a:ea typeface="黑体" panose="02010609060101010101" pitchFamily="49" charset="-122"/>
              </a:rPr>
              <a:t>S</a:t>
            </a:r>
            <a:r>
              <a:rPr lang="en-US" altLang="zh-CN" sz="2400">
                <a:solidFill>
                  <a:schemeClr val="tx2"/>
                </a:solidFill>
                <a:latin typeface="黑体" panose="02010609060101010101" pitchFamily="49" charset="-122"/>
                <a:ea typeface="黑体" panose="02010609060101010101" pitchFamily="49" charset="-122"/>
              </a:rPr>
              <a:t>QL</a:t>
            </a:r>
            <a:r>
              <a:rPr lang="zh-CN" altLang="en-US" sz="2400">
                <a:solidFill>
                  <a:schemeClr val="tx2"/>
                </a:solidFill>
                <a:latin typeface="黑体" panose="02010609060101010101" pitchFamily="49" charset="-122"/>
                <a:ea typeface="黑体" panose="02010609060101010101" pitchFamily="49" charset="-122"/>
              </a:rPr>
              <a:t>实现</a:t>
            </a:r>
            <a:endParaRPr lang="zh-CN" altLang="en-US" sz="2400">
              <a:solidFill>
                <a:schemeClr val="tx2"/>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1036"/>
                                        </p:tgtEl>
                                        <p:attrNameLst>
                                          <p:attrName>style.visibility</p:attrName>
                                        </p:attrNameLst>
                                      </p:cBhvr>
                                      <p:to>
                                        <p:strVal val="visible"/>
                                      </p:to>
                                    </p:set>
                                    <p:anim calcmode="lin" valueType="num">
                                      <p:cBhvr additive="base">
                                        <p:cTn id="7" dur="500" fill="hold"/>
                                        <p:tgtEl>
                                          <p:spTgt spid="171036"/>
                                        </p:tgtEl>
                                        <p:attrNameLst>
                                          <p:attrName>ppt_x</p:attrName>
                                        </p:attrNameLst>
                                      </p:cBhvr>
                                      <p:tavLst>
                                        <p:tav tm="0">
                                          <p:val>
                                            <p:strVal val="#ppt_x"/>
                                          </p:val>
                                        </p:tav>
                                        <p:tav tm="100000">
                                          <p:val>
                                            <p:strVal val="#ppt_x"/>
                                          </p:val>
                                        </p:tav>
                                      </p:tavLst>
                                    </p:anim>
                                    <p:anim calcmode="lin" valueType="num">
                                      <p:cBhvr additive="base">
                                        <p:cTn id="8" dur="500" fill="hold"/>
                                        <p:tgtEl>
                                          <p:spTgt spid="17103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1039"/>
                                        </p:tgtEl>
                                        <p:attrNameLst>
                                          <p:attrName>style.visibility</p:attrName>
                                        </p:attrNameLst>
                                      </p:cBhvr>
                                      <p:to>
                                        <p:strVal val="visible"/>
                                      </p:to>
                                    </p:set>
                                    <p:anim calcmode="lin" valueType="num">
                                      <p:cBhvr additive="base">
                                        <p:cTn id="13" dur="500" fill="hold"/>
                                        <p:tgtEl>
                                          <p:spTgt spid="171039"/>
                                        </p:tgtEl>
                                        <p:attrNameLst>
                                          <p:attrName>ppt_x</p:attrName>
                                        </p:attrNameLst>
                                      </p:cBhvr>
                                      <p:tavLst>
                                        <p:tav tm="0">
                                          <p:val>
                                            <p:strVal val="#ppt_x"/>
                                          </p:val>
                                        </p:tav>
                                        <p:tav tm="100000">
                                          <p:val>
                                            <p:strVal val="#ppt_x"/>
                                          </p:val>
                                        </p:tav>
                                      </p:tavLst>
                                    </p:anim>
                                    <p:anim calcmode="lin" valueType="num">
                                      <p:cBhvr additive="base">
                                        <p:cTn id="14" dur="500" fill="hold"/>
                                        <p:tgtEl>
                                          <p:spTgt spid="17103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1068"/>
                                        </p:tgtEl>
                                        <p:attrNameLst>
                                          <p:attrName>style.visibility</p:attrName>
                                        </p:attrNameLst>
                                      </p:cBhvr>
                                      <p:to>
                                        <p:strVal val="visible"/>
                                      </p:to>
                                    </p:set>
                                    <p:anim calcmode="lin" valueType="num">
                                      <p:cBhvr additive="base">
                                        <p:cTn id="19" dur="500" fill="hold"/>
                                        <p:tgtEl>
                                          <p:spTgt spid="171068"/>
                                        </p:tgtEl>
                                        <p:attrNameLst>
                                          <p:attrName>ppt_x</p:attrName>
                                        </p:attrNameLst>
                                      </p:cBhvr>
                                      <p:tavLst>
                                        <p:tav tm="0">
                                          <p:val>
                                            <p:strVal val="#ppt_x"/>
                                          </p:val>
                                        </p:tav>
                                        <p:tav tm="100000">
                                          <p:val>
                                            <p:strVal val="#ppt_x"/>
                                          </p:val>
                                        </p:tav>
                                      </p:tavLst>
                                    </p:anim>
                                    <p:anim calcmode="lin" valueType="num">
                                      <p:cBhvr additive="base">
                                        <p:cTn id="20" dur="500" fill="hold"/>
                                        <p:tgtEl>
                                          <p:spTgt spid="17106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1040"/>
                                        </p:tgtEl>
                                        <p:attrNameLst>
                                          <p:attrName>style.visibility</p:attrName>
                                        </p:attrNameLst>
                                      </p:cBhvr>
                                      <p:to>
                                        <p:strVal val="visible"/>
                                      </p:to>
                                    </p:set>
                                    <p:anim calcmode="lin" valueType="num">
                                      <p:cBhvr additive="base">
                                        <p:cTn id="25" dur="500" fill="hold"/>
                                        <p:tgtEl>
                                          <p:spTgt spid="171040"/>
                                        </p:tgtEl>
                                        <p:attrNameLst>
                                          <p:attrName>ppt_x</p:attrName>
                                        </p:attrNameLst>
                                      </p:cBhvr>
                                      <p:tavLst>
                                        <p:tav tm="0">
                                          <p:val>
                                            <p:strVal val="#ppt_x"/>
                                          </p:val>
                                        </p:tav>
                                        <p:tav tm="100000">
                                          <p:val>
                                            <p:strVal val="#ppt_x"/>
                                          </p:val>
                                        </p:tav>
                                      </p:tavLst>
                                    </p:anim>
                                    <p:anim calcmode="lin" valueType="num">
                                      <p:cBhvr additive="base">
                                        <p:cTn id="26" dur="500" fill="hold"/>
                                        <p:tgtEl>
                                          <p:spTgt spid="17104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1069"/>
                                        </p:tgtEl>
                                        <p:attrNameLst>
                                          <p:attrName>style.visibility</p:attrName>
                                        </p:attrNameLst>
                                      </p:cBhvr>
                                      <p:to>
                                        <p:strVal val="visible"/>
                                      </p:to>
                                    </p:set>
                                    <p:anim calcmode="lin" valueType="num">
                                      <p:cBhvr additive="base">
                                        <p:cTn id="31" dur="500" fill="hold"/>
                                        <p:tgtEl>
                                          <p:spTgt spid="171069"/>
                                        </p:tgtEl>
                                        <p:attrNameLst>
                                          <p:attrName>ppt_x</p:attrName>
                                        </p:attrNameLst>
                                      </p:cBhvr>
                                      <p:tavLst>
                                        <p:tav tm="0">
                                          <p:val>
                                            <p:strVal val="#ppt_x"/>
                                          </p:val>
                                        </p:tav>
                                        <p:tav tm="100000">
                                          <p:val>
                                            <p:strVal val="#ppt_x"/>
                                          </p:val>
                                        </p:tav>
                                      </p:tavLst>
                                    </p:anim>
                                    <p:anim calcmode="lin" valueType="num">
                                      <p:cBhvr additive="base">
                                        <p:cTn id="32" dur="500" fill="hold"/>
                                        <p:tgtEl>
                                          <p:spTgt spid="17106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1044"/>
                                        </p:tgtEl>
                                        <p:attrNameLst>
                                          <p:attrName>style.visibility</p:attrName>
                                        </p:attrNameLst>
                                      </p:cBhvr>
                                      <p:to>
                                        <p:strVal val="visible"/>
                                      </p:to>
                                    </p:set>
                                    <p:anim calcmode="lin" valueType="num">
                                      <p:cBhvr additive="base">
                                        <p:cTn id="37" dur="500" fill="hold"/>
                                        <p:tgtEl>
                                          <p:spTgt spid="171044"/>
                                        </p:tgtEl>
                                        <p:attrNameLst>
                                          <p:attrName>ppt_x</p:attrName>
                                        </p:attrNameLst>
                                      </p:cBhvr>
                                      <p:tavLst>
                                        <p:tav tm="0">
                                          <p:val>
                                            <p:strVal val="#ppt_x"/>
                                          </p:val>
                                        </p:tav>
                                        <p:tav tm="100000">
                                          <p:val>
                                            <p:strVal val="#ppt_x"/>
                                          </p:val>
                                        </p:tav>
                                      </p:tavLst>
                                    </p:anim>
                                    <p:anim calcmode="lin" valueType="num">
                                      <p:cBhvr additive="base">
                                        <p:cTn id="38" dur="500" fill="hold"/>
                                        <p:tgtEl>
                                          <p:spTgt spid="17104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71070"/>
                                        </p:tgtEl>
                                        <p:attrNameLst>
                                          <p:attrName>style.visibility</p:attrName>
                                        </p:attrNameLst>
                                      </p:cBhvr>
                                      <p:to>
                                        <p:strVal val="visible"/>
                                      </p:to>
                                    </p:set>
                                    <p:anim calcmode="lin" valueType="num">
                                      <p:cBhvr additive="base">
                                        <p:cTn id="43" dur="500" fill="hold"/>
                                        <p:tgtEl>
                                          <p:spTgt spid="171070"/>
                                        </p:tgtEl>
                                        <p:attrNameLst>
                                          <p:attrName>ppt_x</p:attrName>
                                        </p:attrNameLst>
                                      </p:cBhvr>
                                      <p:tavLst>
                                        <p:tav tm="0">
                                          <p:val>
                                            <p:strVal val="#ppt_x"/>
                                          </p:val>
                                        </p:tav>
                                        <p:tav tm="100000">
                                          <p:val>
                                            <p:strVal val="#ppt_x"/>
                                          </p:val>
                                        </p:tav>
                                      </p:tavLst>
                                    </p:anim>
                                    <p:anim calcmode="lin" valueType="num">
                                      <p:cBhvr additive="base">
                                        <p:cTn id="44" dur="500" fill="hold"/>
                                        <p:tgtEl>
                                          <p:spTgt spid="17107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71056"/>
                                        </p:tgtEl>
                                        <p:attrNameLst>
                                          <p:attrName>style.visibility</p:attrName>
                                        </p:attrNameLst>
                                      </p:cBhvr>
                                      <p:to>
                                        <p:strVal val="visible"/>
                                      </p:to>
                                    </p:set>
                                    <p:anim calcmode="lin" valueType="num">
                                      <p:cBhvr additive="base">
                                        <p:cTn id="49" dur="500" fill="hold"/>
                                        <p:tgtEl>
                                          <p:spTgt spid="171056"/>
                                        </p:tgtEl>
                                        <p:attrNameLst>
                                          <p:attrName>ppt_x</p:attrName>
                                        </p:attrNameLst>
                                      </p:cBhvr>
                                      <p:tavLst>
                                        <p:tav tm="0">
                                          <p:val>
                                            <p:strVal val="#ppt_x"/>
                                          </p:val>
                                        </p:tav>
                                        <p:tav tm="100000">
                                          <p:val>
                                            <p:strVal val="#ppt_x"/>
                                          </p:val>
                                        </p:tav>
                                      </p:tavLst>
                                    </p:anim>
                                    <p:anim calcmode="lin" valueType="num">
                                      <p:cBhvr additive="base">
                                        <p:cTn id="50" dur="500" fill="hold"/>
                                        <p:tgtEl>
                                          <p:spTgt spid="17105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171071"/>
                                        </p:tgtEl>
                                        <p:attrNameLst>
                                          <p:attrName>style.visibility</p:attrName>
                                        </p:attrNameLst>
                                      </p:cBhvr>
                                      <p:to>
                                        <p:strVal val="visible"/>
                                      </p:to>
                                    </p:set>
                                    <p:anim calcmode="lin" valueType="num">
                                      <p:cBhvr additive="base">
                                        <p:cTn id="55" dur="500" fill="hold"/>
                                        <p:tgtEl>
                                          <p:spTgt spid="171071"/>
                                        </p:tgtEl>
                                        <p:attrNameLst>
                                          <p:attrName>ppt_x</p:attrName>
                                        </p:attrNameLst>
                                      </p:cBhvr>
                                      <p:tavLst>
                                        <p:tav tm="0">
                                          <p:val>
                                            <p:strVal val="#ppt_x"/>
                                          </p:val>
                                        </p:tav>
                                        <p:tav tm="100000">
                                          <p:val>
                                            <p:strVal val="#ppt_x"/>
                                          </p:val>
                                        </p:tav>
                                      </p:tavLst>
                                    </p:anim>
                                    <p:anim calcmode="lin" valueType="num">
                                      <p:cBhvr additive="base">
                                        <p:cTn id="56" dur="500" fill="hold"/>
                                        <p:tgtEl>
                                          <p:spTgt spid="171071"/>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171055"/>
                                        </p:tgtEl>
                                        <p:attrNameLst>
                                          <p:attrName>style.visibility</p:attrName>
                                        </p:attrNameLst>
                                      </p:cBhvr>
                                      <p:to>
                                        <p:strVal val="visible"/>
                                      </p:to>
                                    </p:set>
                                    <p:anim calcmode="lin" valueType="num">
                                      <p:cBhvr additive="base">
                                        <p:cTn id="61" dur="500" fill="hold"/>
                                        <p:tgtEl>
                                          <p:spTgt spid="171055"/>
                                        </p:tgtEl>
                                        <p:attrNameLst>
                                          <p:attrName>ppt_x</p:attrName>
                                        </p:attrNameLst>
                                      </p:cBhvr>
                                      <p:tavLst>
                                        <p:tav tm="0">
                                          <p:val>
                                            <p:strVal val="#ppt_x"/>
                                          </p:val>
                                        </p:tav>
                                        <p:tav tm="100000">
                                          <p:val>
                                            <p:strVal val="#ppt_x"/>
                                          </p:val>
                                        </p:tav>
                                      </p:tavLst>
                                    </p:anim>
                                    <p:anim calcmode="lin" valueType="num">
                                      <p:cBhvr additive="base">
                                        <p:cTn id="62" dur="500" fill="hold"/>
                                        <p:tgtEl>
                                          <p:spTgt spid="1710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5">
            <a:extLst>
              <a:ext uri="{FF2B5EF4-FFF2-40B4-BE49-F238E27FC236}">
                <a16:creationId xmlns:a16="http://schemas.microsoft.com/office/drawing/2014/main" id="{A50D1905-90A0-96D0-EC06-5D5CFA6170C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02CC9C7-82AF-4F8C-9EA2-09A54E642149}" type="slidenum">
              <a:rPr lang="zh-CN" altLang="en-US"/>
              <a:pPr eaLnBrk="0" hangingPunct="0"/>
              <a:t>165</a:t>
            </a:fld>
            <a:endParaRPr lang="zh-CN" altLang="en-US"/>
          </a:p>
        </p:txBody>
      </p:sp>
      <p:sp>
        <p:nvSpPr>
          <p:cNvPr id="15362" name="Rectangle 2">
            <a:extLst>
              <a:ext uri="{FF2B5EF4-FFF2-40B4-BE49-F238E27FC236}">
                <a16:creationId xmlns:a16="http://schemas.microsoft.com/office/drawing/2014/main" id="{749E8461-5602-DBE2-46EE-0B054F2D9E0A}"/>
              </a:ext>
            </a:extLst>
          </p:cNvPr>
          <p:cNvSpPr>
            <a:spLocks noChangeArrowheads="1"/>
          </p:cNvSpPr>
          <p:nvPr/>
        </p:nvSpPr>
        <p:spPr bwMode="auto">
          <a:xfrm>
            <a:off x="3324225" y="866775"/>
            <a:ext cx="5345113" cy="3660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buFontTx/>
              <a:buChar char="•"/>
            </a:pPr>
            <a:r>
              <a:rPr lang="en-US" altLang="zh-CN">
                <a:solidFill>
                  <a:schemeClr val="tx1"/>
                </a:solidFill>
              </a:rPr>
              <a:t> (P.35-36 SQL</a:t>
            </a:r>
            <a:r>
              <a:rPr lang="zh-CN" altLang="en-US">
                <a:solidFill>
                  <a:schemeClr val="tx1"/>
                </a:solidFill>
              </a:rPr>
              <a:t>语句</a:t>
            </a:r>
            <a:r>
              <a:rPr lang="en-US" altLang="zh-CN">
                <a:solidFill>
                  <a:schemeClr val="tx1"/>
                </a:solidFill>
              </a:rPr>
              <a:t>)</a:t>
            </a:r>
          </a:p>
          <a:p>
            <a:pPr eaLnBrk="0" hangingPunct="0">
              <a:lnSpc>
                <a:spcPct val="80000"/>
              </a:lnSpc>
              <a:spcBef>
                <a:spcPct val="5000"/>
              </a:spcBef>
            </a:pPr>
            <a:r>
              <a:rPr lang="en-US" altLang="zh-CN" b="0">
                <a:solidFill>
                  <a:schemeClr val="tx1"/>
                </a:solidFill>
              </a:rPr>
              <a:t>Select name</a:t>
            </a:r>
          </a:p>
          <a:p>
            <a:pPr eaLnBrk="0" hangingPunct="0">
              <a:lnSpc>
                <a:spcPct val="80000"/>
              </a:lnSpc>
              <a:spcBef>
                <a:spcPct val="5000"/>
              </a:spcBef>
            </a:pPr>
            <a:r>
              <a:rPr lang="en-US" altLang="zh-CN" b="0">
                <a:solidFill>
                  <a:schemeClr val="tx1"/>
                </a:solidFill>
              </a:rPr>
              <a:t>From instuctor</a:t>
            </a:r>
          </a:p>
          <a:p>
            <a:pPr eaLnBrk="0" hangingPunct="0">
              <a:lnSpc>
                <a:spcPct val="80000"/>
              </a:lnSpc>
              <a:spcBef>
                <a:spcPct val="5000"/>
              </a:spcBef>
            </a:pPr>
            <a:r>
              <a:rPr lang="en-US" altLang="zh-CN" b="0">
                <a:solidFill>
                  <a:schemeClr val="tx1"/>
                </a:solidFill>
              </a:rPr>
              <a:t>Where depat_name = </a:t>
            </a:r>
            <a:r>
              <a:rPr lang="en-US" altLang="zh-CN" b="0">
                <a:solidFill>
                  <a:schemeClr val="tx1"/>
                </a:solidFill>
                <a:latin typeface="宋体" panose="02010600030101010101" pitchFamily="2" charset="-122"/>
              </a:rPr>
              <a:t>‘</a:t>
            </a:r>
            <a:r>
              <a:rPr lang="en-US" altLang="zh-CN" b="0">
                <a:solidFill>
                  <a:schemeClr val="tx1"/>
                </a:solidFill>
              </a:rPr>
              <a:t>Comp.Sci</a:t>
            </a:r>
            <a:r>
              <a:rPr lang="en-US" altLang="zh-CN" b="0">
                <a:solidFill>
                  <a:schemeClr val="tx1"/>
                </a:solidFill>
                <a:latin typeface="宋体" panose="02010600030101010101" pitchFamily="2" charset="-122"/>
              </a:rPr>
              <a:t>’</a:t>
            </a:r>
            <a:r>
              <a:rPr lang="en-US" altLang="zh-CN" b="0">
                <a:solidFill>
                  <a:schemeClr val="tx1"/>
                </a:solidFill>
              </a:rPr>
              <a:t> and salaty &gt; 70000;</a:t>
            </a:r>
          </a:p>
          <a:p>
            <a:pPr eaLnBrk="0" hangingPunct="0">
              <a:lnSpc>
                <a:spcPct val="80000"/>
              </a:lnSpc>
              <a:spcBef>
                <a:spcPct val="5000"/>
              </a:spcBef>
            </a:pPr>
            <a:endParaRPr lang="en-US" altLang="zh-CN" b="0">
              <a:solidFill>
                <a:schemeClr val="tx1"/>
              </a:solidFill>
            </a:endParaRPr>
          </a:p>
          <a:p>
            <a:pPr eaLnBrk="0" hangingPunct="0">
              <a:lnSpc>
                <a:spcPct val="80000"/>
              </a:lnSpc>
              <a:spcBef>
                <a:spcPct val="5000"/>
              </a:spcBef>
            </a:pPr>
            <a:r>
              <a:rPr lang="en-US" altLang="zh-CN" b="0">
                <a:solidFill>
                  <a:schemeClr val="tx1"/>
                </a:solidFill>
              </a:rPr>
              <a:t>Select name, instructor.dept_name, building </a:t>
            </a:r>
          </a:p>
          <a:p>
            <a:pPr eaLnBrk="0" hangingPunct="0">
              <a:lnSpc>
                <a:spcPct val="80000"/>
              </a:lnSpc>
              <a:spcBef>
                <a:spcPct val="5000"/>
              </a:spcBef>
            </a:pPr>
            <a:r>
              <a:rPr lang="en-US" altLang="zh-CN" b="0">
                <a:solidFill>
                  <a:schemeClr val="tx1"/>
                </a:solidFill>
              </a:rPr>
              <a:t>From instructor, department</a:t>
            </a:r>
          </a:p>
          <a:p>
            <a:pPr eaLnBrk="0" hangingPunct="0">
              <a:lnSpc>
                <a:spcPct val="80000"/>
              </a:lnSpc>
              <a:spcBef>
                <a:spcPct val="5000"/>
              </a:spcBef>
            </a:pPr>
            <a:r>
              <a:rPr lang="en-US" altLang="zh-CN" b="0">
                <a:solidFill>
                  <a:schemeClr val="tx1"/>
                </a:solidFill>
              </a:rPr>
              <a:t>Where instructor.dept_name = department.dept_name;</a:t>
            </a:r>
          </a:p>
          <a:p>
            <a:pPr eaLnBrk="0" hangingPunct="0">
              <a:lnSpc>
                <a:spcPct val="80000"/>
              </a:lnSpc>
              <a:spcBef>
                <a:spcPct val="5000"/>
              </a:spcBef>
            </a:pPr>
            <a:endParaRPr lang="en-US" altLang="zh-CN" b="0">
              <a:solidFill>
                <a:schemeClr val="tx1"/>
              </a:solidFill>
            </a:endParaRPr>
          </a:p>
          <a:p>
            <a:pPr eaLnBrk="0" hangingPunct="0">
              <a:lnSpc>
                <a:spcPct val="80000"/>
              </a:lnSpc>
              <a:spcBef>
                <a:spcPct val="5000"/>
              </a:spcBef>
            </a:pPr>
            <a:r>
              <a:rPr lang="en-US" altLang="zh-CN" b="0">
                <a:solidFill>
                  <a:schemeClr val="tx1"/>
                </a:solidFill>
              </a:rPr>
              <a:t>(Select course_id </a:t>
            </a:r>
          </a:p>
          <a:p>
            <a:pPr eaLnBrk="0" hangingPunct="0">
              <a:lnSpc>
                <a:spcPct val="80000"/>
              </a:lnSpc>
              <a:spcBef>
                <a:spcPct val="5000"/>
              </a:spcBef>
            </a:pPr>
            <a:r>
              <a:rPr lang="en-US" altLang="zh-CN" b="0">
                <a:solidFill>
                  <a:schemeClr val="tx1"/>
                </a:solidFill>
              </a:rPr>
              <a:t>From section </a:t>
            </a:r>
          </a:p>
          <a:p>
            <a:pPr eaLnBrk="0" hangingPunct="0">
              <a:lnSpc>
                <a:spcPct val="80000"/>
              </a:lnSpc>
              <a:spcBef>
                <a:spcPct val="5000"/>
              </a:spcBef>
            </a:pPr>
            <a:r>
              <a:rPr lang="en-US" altLang="zh-CN" b="0">
                <a:solidFill>
                  <a:schemeClr val="tx1"/>
                </a:solidFill>
              </a:rPr>
              <a:t>Where semster = </a:t>
            </a:r>
            <a:r>
              <a:rPr lang="en-US" altLang="zh-CN" b="0">
                <a:solidFill>
                  <a:schemeClr val="tx1"/>
                </a:solidFill>
                <a:latin typeface="宋体" panose="02010600030101010101" pitchFamily="2" charset="-122"/>
              </a:rPr>
              <a:t>‘</a:t>
            </a:r>
            <a:r>
              <a:rPr lang="en-US" altLang="zh-CN" b="0">
                <a:solidFill>
                  <a:schemeClr val="tx1"/>
                </a:solidFill>
              </a:rPr>
              <a:t>Fall</a:t>
            </a:r>
            <a:r>
              <a:rPr lang="en-US" altLang="zh-CN" b="0">
                <a:solidFill>
                  <a:schemeClr val="tx1"/>
                </a:solidFill>
                <a:latin typeface="宋体" panose="02010600030101010101" pitchFamily="2" charset="-122"/>
              </a:rPr>
              <a:t>’</a:t>
            </a:r>
            <a:r>
              <a:rPr lang="en-US" altLang="zh-CN" b="0">
                <a:solidFill>
                  <a:schemeClr val="tx1"/>
                </a:solidFill>
              </a:rPr>
              <a:t> and </a:t>
            </a:r>
            <a:r>
              <a:rPr lang="en-US" altLang="zh-CN" b="0">
                <a:solidFill>
                  <a:schemeClr val="tx1"/>
                </a:solidFill>
                <a:latin typeface="宋体" panose="02010600030101010101" pitchFamily="2" charset="-122"/>
              </a:rPr>
              <a:t>‘</a:t>
            </a:r>
            <a:r>
              <a:rPr lang="en-US" altLang="zh-CN" b="0">
                <a:solidFill>
                  <a:schemeClr val="tx1"/>
                </a:solidFill>
              </a:rPr>
              <a:t>year</a:t>
            </a:r>
            <a:r>
              <a:rPr lang="en-US" altLang="zh-CN" b="0">
                <a:solidFill>
                  <a:schemeClr val="tx1"/>
                </a:solidFill>
                <a:latin typeface="宋体" panose="02010600030101010101" pitchFamily="2" charset="-122"/>
              </a:rPr>
              <a:t>’</a:t>
            </a:r>
            <a:r>
              <a:rPr lang="en-US" altLang="zh-CN" b="0">
                <a:solidFill>
                  <a:schemeClr val="tx1"/>
                </a:solidFill>
              </a:rPr>
              <a:t> = 2009)</a:t>
            </a:r>
          </a:p>
          <a:p>
            <a:pPr eaLnBrk="0" hangingPunct="0">
              <a:lnSpc>
                <a:spcPct val="80000"/>
              </a:lnSpc>
              <a:spcBef>
                <a:spcPct val="5000"/>
              </a:spcBef>
            </a:pPr>
            <a:r>
              <a:rPr lang="en-US" altLang="zh-CN">
                <a:solidFill>
                  <a:schemeClr val="tx1"/>
                </a:solidFill>
              </a:rPr>
              <a:t>Union</a:t>
            </a:r>
          </a:p>
          <a:p>
            <a:pPr eaLnBrk="0" hangingPunct="0">
              <a:lnSpc>
                <a:spcPct val="80000"/>
              </a:lnSpc>
              <a:spcBef>
                <a:spcPct val="5000"/>
              </a:spcBef>
            </a:pPr>
            <a:r>
              <a:rPr lang="en-US" altLang="zh-CN" b="0">
                <a:solidFill>
                  <a:schemeClr val="tx1"/>
                </a:solidFill>
              </a:rPr>
              <a:t>(Select course_id </a:t>
            </a:r>
          </a:p>
          <a:p>
            <a:pPr eaLnBrk="0" hangingPunct="0">
              <a:lnSpc>
                <a:spcPct val="80000"/>
              </a:lnSpc>
              <a:spcBef>
                <a:spcPct val="5000"/>
              </a:spcBef>
            </a:pPr>
            <a:r>
              <a:rPr lang="en-US" altLang="zh-CN" b="0">
                <a:solidFill>
                  <a:schemeClr val="tx1"/>
                </a:solidFill>
              </a:rPr>
              <a:t>From section </a:t>
            </a:r>
          </a:p>
          <a:p>
            <a:pPr eaLnBrk="0" hangingPunct="0">
              <a:lnSpc>
                <a:spcPct val="80000"/>
              </a:lnSpc>
              <a:spcBef>
                <a:spcPct val="5000"/>
              </a:spcBef>
            </a:pPr>
            <a:r>
              <a:rPr lang="en-US" altLang="zh-CN" b="0">
                <a:solidFill>
                  <a:schemeClr val="tx1"/>
                </a:solidFill>
              </a:rPr>
              <a:t>Where semster = </a:t>
            </a:r>
            <a:r>
              <a:rPr lang="en-US" altLang="zh-CN" b="0">
                <a:solidFill>
                  <a:schemeClr val="tx1"/>
                </a:solidFill>
                <a:latin typeface="宋体" panose="02010600030101010101" pitchFamily="2" charset="-122"/>
              </a:rPr>
              <a:t>‘</a:t>
            </a:r>
            <a:r>
              <a:rPr lang="en-US" altLang="zh-CN" b="0">
                <a:solidFill>
                  <a:schemeClr val="tx1"/>
                </a:solidFill>
              </a:rPr>
              <a:t>Spring</a:t>
            </a:r>
            <a:r>
              <a:rPr lang="en-US" altLang="zh-CN" b="0">
                <a:solidFill>
                  <a:schemeClr val="tx1"/>
                </a:solidFill>
                <a:latin typeface="宋体" panose="02010600030101010101" pitchFamily="2" charset="-122"/>
              </a:rPr>
              <a:t>’</a:t>
            </a:r>
            <a:r>
              <a:rPr lang="en-US" altLang="zh-CN" b="0">
                <a:solidFill>
                  <a:schemeClr val="tx1"/>
                </a:solidFill>
              </a:rPr>
              <a:t> and </a:t>
            </a:r>
            <a:r>
              <a:rPr lang="en-US" altLang="zh-CN" b="0">
                <a:solidFill>
                  <a:schemeClr val="tx1"/>
                </a:solidFill>
                <a:latin typeface="宋体" panose="02010600030101010101" pitchFamily="2" charset="-122"/>
              </a:rPr>
              <a:t>‘</a:t>
            </a:r>
            <a:r>
              <a:rPr lang="en-US" altLang="zh-CN" b="0">
                <a:solidFill>
                  <a:schemeClr val="tx1"/>
                </a:solidFill>
              </a:rPr>
              <a:t>year</a:t>
            </a:r>
            <a:r>
              <a:rPr lang="en-US" altLang="zh-CN" b="0">
                <a:solidFill>
                  <a:schemeClr val="tx1"/>
                </a:solidFill>
                <a:latin typeface="宋体" panose="02010600030101010101" pitchFamily="2" charset="-122"/>
              </a:rPr>
              <a:t>’</a:t>
            </a:r>
            <a:r>
              <a:rPr lang="en-US" altLang="zh-CN" b="0">
                <a:solidFill>
                  <a:schemeClr val="tx1"/>
                </a:solidFill>
              </a:rPr>
              <a:t> = 2010);</a:t>
            </a:r>
          </a:p>
          <a:p>
            <a:pPr eaLnBrk="0" hangingPunct="0">
              <a:lnSpc>
                <a:spcPct val="80000"/>
              </a:lnSpc>
              <a:spcBef>
                <a:spcPct val="20000"/>
              </a:spcBef>
            </a:pPr>
            <a:r>
              <a:rPr lang="en-US" altLang="zh-CN" b="0">
                <a:solidFill>
                  <a:schemeClr val="tx1"/>
                </a:solidFill>
              </a:rPr>
              <a:t>          [</a:t>
            </a:r>
            <a:r>
              <a:rPr lang="zh-CN" altLang="en-US" b="0">
                <a:solidFill>
                  <a:schemeClr val="tx1"/>
                </a:solidFill>
              </a:rPr>
              <a:t>案例</a:t>
            </a:r>
            <a:r>
              <a:rPr lang="en-US" altLang="zh-CN" b="0">
                <a:solidFill>
                  <a:schemeClr val="tx1"/>
                </a:solidFill>
              </a:rPr>
              <a:t>3.a] </a:t>
            </a:r>
            <a:r>
              <a:rPr lang="zh-CN" altLang="en-US" b="0">
                <a:solidFill>
                  <a:schemeClr val="tx1"/>
                </a:solidFill>
              </a:rPr>
              <a:t>关系模式上的数据查询例子</a:t>
            </a:r>
          </a:p>
        </p:txBody>
      </p:sp>
      <p:sp>
        <p:nvSpPr>
          <p:cNvPr id="15363" name="Rectangle 3">
            <a:extLst>
              <a:ext uri="{FF2B5EF4-FFF2-40B4-BE49-F238E27FC236}">
                <a16:creationId xmlns:a16="http://schemas.microsoft.com/office/drawing/2014/main" id="{746268A8-32D9-2348-134E-CF3988E352FC}"/>
              </a:ext>
            </a:extLst>
          </p:cNvPr>
          <p:cNvSpPr>
            <a:spLocks noGrp="1" noChangeArrowheads="1"/>
          </p:cNvSpPr>
          <p:nvPr>
            <p:ph type="title"/>
          </p:nvPr>
        </p:nvSpPr>
        <p:spPr>
          <a:xfrm>
            <a:off x="4233863" y="85725"/>
            <a:ext cx="4552950" cy="447675"/>
          </a:xfrm>
        </p:spPr>
        <p:txBody>
          <a:bodyPr/>
          <a:lstStyle/>
          <a:p>
            <a:pPr algn="r"/>
            <a:r>
              <a:rPr lang="zh-CN" altLang="en-US" sz="2000" b="1">
                <a:solidFill>
                  <a:srgbClr val="006600"/>
                </a:solidFill>
                <a:latin typeface="黑体" panose="02010609060101010101" pitchFamily="49" charset="-122"/>
                <a:ea typeface="黑体" panose="02010609060101010101" pitchFamily="49" charset="-122"/>
              </a:rPr>
              <a:t>二 </a:t>
            </a:r>
            <a:r>
              <a:rPr lang="en-US" altLang="zh-CN" sz="2000" b="1">
                <a:solidFill>
                  <a:srgbClr val="006600"/>
                </a:solidFill>
                <a:latin typeface="黑体" panose="02010609060101010101" pitchFamily="49" charset="-122"/>
                <a:ea typeface="黑体" panose="02010609060101010101" pitchFamily="49" charset="-122"/>
              </a:rPr>
              <a:t>SQL</a:t>
            </a:r>
            <a:r>
              <a:rPr lang="zh-CN" altLang="en-US" sz="2000" b="1">
                <a:solidFill>
                  <a:srgbClr val="006600"/>
                </a:solidFill>
                <a:latin typeface="黑体" panose="02010609060101010101" pitchFamily="49" charset="-122"/>
                <a:ea typeface="黑体" panose="02010609060101010101" pitchFamily="49" charset="-122"/>
              </a:rPr>
              <a:t>数据查询语言</a:t>
            </a:r>
            <a:r>
              <a:rPr lang="en-US" altLang="zh-CN" sz="2000" b="1">
                <a:solidFill>
                  <a:srgbClr val="006600"/>
                </a:solidFill>
                <a:latin typeface="黑体" panose="02010609060101010101" pitchFamily="49" charset="-122"/>
                <a:ea typeface="黑体" panose="02010609060101010101" pitchFamily="49" charset="-122"/>
              </a:rPr>
              <a:t>QL</a:t>
            </a:r>
            <a:endParaRPr lang="zh-CN" altLang="en-US" sz="2000" b="1">
              <a:solidFill>
                <a:srgbClr val="006600"/>
              </a:solidFill>
              <a:latin typeface="黑体" panose="02010609060101010101" pitchFamily="49" charset="-122"/>
              <a:ea typeface="黑体" panose="02010609060101010101" pitchFamily="49" charset="-122"/>
            </a:endParaRPr>
          </a:p>
        </p:txBody>
      </p:sp>
      <p:sp>
        <p:nvSpPr>
          <p:cNvPr id="15364" name="Rectangle 6">
            <a:extLst>
              <a:ext uri="{FF2B5EF4-FFF2-40B4-BE49-F238E27FC236}">
                <a16:creationId xmlns:a16="http://schemas.microsoft.com/office/drawing/2014/main" id="{90EE73E5-C49D-339B-C232-C7FFE57E662A}"/>
              </a:ext>
            </a:extLst>
          </p:cNvPr>
          <p:cNvSpPr>
            <a:spLocks noChangeArrowheads="1"/>
          </p:cNvSpPr>
          <p:nvPr/>
        </p:nvSpPr>
        <p:spPr bwMode="auto">
          <a:xfrm>
            <a:off x="3979863" y="4643438"/>
            <a:ext cx="4222750" cy="1763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buFontTx/>
              <a:buChar char="•"/>
            </a:pPr>
            <a:r>
              <a:rPr lang="en-US" altLang="zh-CN">
                <a:solidFill>
                  <a:schemeClr val="tx1"/>
                </a:solidFill>
              </a:rPr>
              <a:t> (</a:t>
            </a:r>
            <a:r>
              <a:rPr lang="zh-CN" altLang="en-US">
                <a:solidFill>
                  <a:schemeClr val="tx1"/>
                </a:solidFill>
              </a:rPr>
              <a:t>补充案例</a:t>
            </a:r>
            <a:r>
              <a:rPr lang="en-US" altLang="zh-CN">
                <a:solidFill>
                  <a:schemeClr val="tx1"/>
                </a:solidFill>
              </a:rPr>
              <a:t>)</a:t>
            </a:r>
          </a:p>
          <a:p>
            <a:pPr eaLnBrk="0" hangingPunct="0">
              <a:lnSpc>
                <a:spcPct val="80000"/>
              </a:lnSpc>
              <a:spcBef>
                <a:spcPct val="20000"/>
              </a:spcBef>
            </a:pPr>
            <a:r>
              <a:rPr lang="en-US" altLang="zh-CN" b="0">
                <a:solidFill>
                  <a:schemeClr val="tx1"/>
                </a:solidFill>
              </a:rPr>
              <a:t>Select name</a:t>
            </a:r>
          </a:p>
          <a:p>
            <a:pPr eaLnBrk="0" hangingPunct="0">
              <a:lnSpc>
                <a:spcPct val="80000"/>
              </a:lnSpc>
              <a:spcBef>
                <a:spcPct val="20000"/>
              </a:spcBef>
            </a:pPr>
            <a:r>
              <a:rPr lang="en-US" altLang="zh-CN" b="0">
                <a:solidFill>
                  <a:schemeClr val="tx1"/>
                </a:solidFill>
              </a:rPr>
              <a:t>From instuctor;</a:t>
            </a:r>
          </a:p>
          <a:p>
            <a:pPr eaLnBrk="0" hangingPunct="0">
              <a:lnSpc>
                <a:spcPct val="80000"/>
              </a:lnSpc>
              <a:spcBef>
                <a:spcPct val="20000"/>
              </a:spcBef>
            </a:pPr>
            <a:endParaRPr lang="en-US" altLang="zh-CN" b="0">
              <a:solidFill>
                <a:schemeClr val="tx1"/>
              </a:solidFill>
            </a:endParaRPr>
          </a:p>
          <a:p>
            <a:pPr eaLnBrk="0" hangingPunct="0">
              <a:lnSpc>
                <a:spcPct val="80000"/>
              </a:lnSpc>
              <a:spcBef>
                <a:spcPct val="20000"/>
              </a:spcBef>
            </a:pPr>
            <a:r>
              <a:rPr lang="en-US" altLang="zh-CN" b="0">
                <a:solidFill>
                  <a:schemeClr val="tx1"/>
                </a:solidFill>
              </a:rPr>
              <a:t>Select name, instructor.dept_name, building </a:t>
            </a:r>
          </a:p>
          <a:p>
            <a:pPr eaLnBrk="0" hangingPunct="0">
              <a:lnSpc>
                <a:spcPct val="80000"/>
              </a:lnSpc>
              <a:spcBef>
                <a:spcPct val="20000"/>
              </a:spcBef>
            </a:pPr>
            <a:r>
              <a:rPr lang="en-US" altLang="zh-CN" b="0">
                <a:solidFill>
                  <a:schemeClr val="tx1"/>
                </a:solidFill>
              </a:rPr>
              <a:t>From instructor, department;</a:t>
            </a:r>
          </a:p>
          <a:p>
            <a:pPr eaLnBrk="0" hangingPunct="0">
              <a:lnSpc>
                <a:spcPct val="80000"/>
              </a:lnSpc>
              <a:spcBef>
                <a:spcPct val="20000"/>
              </a:spcBef>
            </a:pPr>
            <a:r>
              <a:rPr lang="en-US" altLang="zh-CN" b="0">
                <a:solidFill>
                  <a:schemeClr val="tx1"/>
                </a:solidFill>
              </a:rPr>
              <a:t>           [</a:t>
            </a:r>
            <a:r>
              <a:rPr lang="zh-CN" altLang="en-US" b="0">
                <a:solidFill>
                  <a:schemeClr val="tx1"/>
                </a:solidFill>
              </a:rPr>
              <a:t>案例</a:t>
            </a:r>
            <a:r>
              <a:rPr lang="en-US" altLang="zh-CN" b="0">
                <a:solidFill>
                  <a:schemeClr val="tx1"/>
                </a:solidFill>
              </a:rPr>
              <a:t>3.b] </a:t>
            </a:r>
            <a:r>
              <a:rPr lang="zh-CN" altLang="en-US" b="0">
                <a:solidFill>
                  <a:schemeClr val="tx1"/>
                </a:solidFill>
              </a:rPr>
              <a:t>更简单的数据查询例子</a:t>
            </a:r>
          </a:p>
        </p:txBody>
      </p:sp>
      <p:sp>
        <p:nvSpPr>
          <p:cNvPr id="15365" name="AutoShape 35">
            <a:extLst>
              <a:ext uri="{FF2B5EF4-FFF2-40B4-BE49-F238E27FC236}">
                <a16:creationId xmlns:a16="http://schemas.microsoft.com/office/drawing/2014/main" id="{54BFF915-C479-77ED-4452-125AD71BC37D}"/>
              </a:ext>
            </a:extLst>
          </p:cNvPr>
          <p:cNvSpPr>
            <a:spLocks noChangeArrowheads="1"/>
          </p:cNvSpPr>
          <p:nvPr/>
        </p:nvSpPr>
        <p:spPr bwMode="auto">
          <a:xfrm>
            <a:off x="339725" y="941388"/>
            <a:ext cx="2393950" cy="1128712"/>
          </a:xfrm>
          <a:prstGeom prst="cloudCallout">
            <a:avLst>
              <a:gd name="adj1" fmla="val -46153"/>
              <a:gd name="adj2" fmla="val 79306"/>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Where</a:t>
            </a:r>
            <a:r>
              <a:rPr lang="zh-CN" altLang="en-US">
                <a:solidFill>
                  <a:schemeClr val="tx1"/>
                </a:solidFill>
              </a:rPr>
              <a:t>子语句在关系代数操作上的作用</a:t>
            </a:r>
            <a:r>
              <a:rPr lang="en-US" altLang="zh-CN" b="0">
                <a:solidFill>
                  <a:schemeClr val="tx1"/>
                </a:solidFill>
              </a:rPr>
              <a:t>?</a:t>
            </a:r>
            <a:r>
              <a:rPr lang="zh-CN" altLang="en-US">
                <a:solidFill>
                  <a:schemeClr val="tx1"/>
                </a:solidFill>
              </a:rPr>
              <a:t> </a:t>
            </a:r>
          </a:p>
        </p:txBody>
      </p:sp>
      <p:sp>
        <p:nvSpPr>
          <p:cNvPr id="173096" name="AutoShape 40">
            <a:extLst>
              <a:ext uri="{FF2B5EF4-FFF2-40B4-BE49-F238E27FC236}">
                <a16:creationId xmlns:a16="http://schemas.microsoft.com/office/drawing/2014/main" id="{2A226EE3-9D6E-5689-944C-CFDF79E55E3B}"/>
              </a:ext>
            </a:extLst>
          </p:cNvPr>
          <p:cNvSpPr>
            <a:spLocks noChangeArrowheads="1"/>
          </p:cNvSpPr>
          <p:nvPr/>
        </p:nvSpPr>
        <p:spPr bwMode="auto">
          <a:xfrm>
            <a:off x="334963" y="4359275"/>
            <a:ext cx="2298700" cy="1063625"/>
          </a:xfrm>
          <a:prstGeom prst="cloudCallout">
            <a:avLst>
              <a:gd name="adj1" fmla="val -45995"/>
              <a:gd name="adj2" fmla="val 79306"/>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SQL</a:t>
            </a:r>
            <a:r>
              <a:rPr lang="zh-CN" altLang="en-US">
                <a:solidFill>
                  <a:schemeClr val="tx1"/>
                </a:solidFill>
              </a:rPr>
              <a:t>如何实现多个关系上的数据查询？</a:t>
            </a:r>
          </a:p>
        </p:txBody>
      </p:sp>
      <p:grpSp>
        <p:nvGrpSpPr>
          <p:cNvPr id="173112" name="Group 56">
            <a:extLst>
              <a:ext uri="{FF2B5EF4-FFF2-40B4-BE49-F238E27FC236}">
                <a16:creationId xmlns:a16="http://schemas.microsoft.com/office/drawing/2014/main" id="{9E42BD92-9B85-C4F0-9912-75F1BEA3A755}"/>
              </a:ext>
            </a:extLst>
          </p:cNvPr>
          <p:cNvGrpSpPr>
            <a:grpSpLocks/>
          </p:cNvGrpSpPr>
          <p:nvPr/>
        </p:nvGrpSpPr>
        <p:grpSpPr bwMode="auto">
          <a:xfrm>
            <a:off x="1123950" y="2638425"/>
            <a:ext cx="6024563" cy="3525838"/>
            <a:chOff x="708" y="1662"/>
            <a:chExt cx="3795" cy="2221"/>
          </a:xfrm>
        </p:grpSpPr>
        <p:grpSp>
          <p:nvGrpSpPr>
            <p:cNvPr id="15368" name="Group 10">
              <a:extLst>
                <a:ext uri="{FF2B5EF4-FFF2-40B4-BE49-F238E27FC236}">
                  <a16:creationId xmlns:a16="http://schemas.microsoft.com/office/drawing/2014/main" id="{F7B442E8-4AD4-0B95-14F6-810257AF930C}"/>
                </a:ext>
              </a:extLst>
            </p:cNvPr>
            <p:cNvGrpSpPr>
              <a:grpSpLocks/>
            </p:cNvGrpSpPr>
            <p:nvPr/>
          </p:nvGrpSpPr>
          <p:grpSpPr bwMode="auto">
            <a:xfrm>
              <a:off x="1962" y="3716"/>
              <a:ext cx="2190" cy="165"/>
              <a:chOff x="1956" y="3662"/>
              <a:chExt cx="2190" cy="165"/>
            </a:xfrm>
          </p:grpSpPr>
          <p:sp>
            <p:nvSpPr>
              <p:cNvPr id="15369" name="Rectangle 11">
                <a:extLst>
                  <a:ext uri="{FF2B5EF4-FFF2-40B4-BE49-F238E27FC236}">
                    <a16:creationId xmlns:a16="http://schemas.microsoft.com/office/drawing/2014/main" id="{FDDDA29B-69AC-9614-061F-21AF836690E2}"/>
                  </a:ext>
                </a:extLst>
              </p:cNvPr>
              <p:cNvSpPr>
                <a:spLocks noChangeArrowheads="1"/>
              </p:cNvSpPr>
              <p:nvPr/>
            </p:nvSpPr>
            <p:spPr bwMode="auto">
              <a:xfrm>
                <a:off x="1956" y="3662"/>
                <a:ext cx="56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b="0">
                    <a:solidFill>
                      <a:srgbClr val="0066FF"/>
                    </a:solidFill>
                  </a:rPr>
                  <a:t>迪卡儿积</a:t>
                </a:r>
              </a:p>
            </p:txBody>
          </p:sp>
          <p:sp>
            <p:nvSpPr>
              <p:cNvPr id="15370" name="Line 12">
                <a:extLst>
                  <a:ext uri="{FF2B5EF4-FFF2-40B4-BE49-F238E27FC236}">
                    <a16:creationId xmlns:a16="http://schemas.microsoft.com/office/drawing/2014/main" id="{2292BBFC-7E00-7066-3AF1-BF5C9549AD9D}"/>
                  </a:ext>
                </a:extLst>
              </p:cNvPr>
              <p:cNvSpPr>
                <a:spLocks noChangeShapeType="1"/>
              </p:cNvSpPr>
              <p:nvPr/>
            </p:nvSpPr>
            <p:spPr bwMode="auto">
              <a:xfrm flipV="1">
                <a:off x="2574" y="3804"/>
                <a:ext cx="1572" cy="12"/>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371" name="Group 13">
              <a:extLst>
                <a:ext uri="{FF2B5EF4-FFF2-40B4-BE49-F238E27FC236}">
                  <a16:creationId xmlns:a16="http://schemas.microsoft.com/office/drawing/2014/main" id="{26CA499B-0A45-BA5A-EBB2-B0C932820047}"/>
                </a:ext>
              </a:extLst>
            </p:cNvPr>
            <p:cNvGrpSpPr>
              <a:grpSpLocks/>
            </p:cNvGrpSpPr>
            <p:nvPr/>
          </p:nvGrpSpPr>
          <p:grpSpPr bwMode="auto">
            <a:xfrm>
              <a:off x="1884" y="2132"/>
              <a:ext cx="654" cy="165"/>
              <a:chOff x="1884" y="2132"/>
              <a:chExt cx="654" cy="165"/>
            </a:xfrm>
          </p:grpSpPr>
          <p:sp>
            <p:nvSpPr>
              <p:cNvPr id="15372" name="Rectangle 14">
                <a:extLst>
                  <a:ext uri="{FF2B5EF4-FFF2-40B4-BE49-F238E27FC236}">
                    <a16:creationId xmlns:a16="http://schemas.microsoft.com/office/drawing/2014/main" id="{BDD0834E-F3C3-196C-E852-C6C26E2B72FE}"/>
                  </a:ext>
                </a:extLst>
              </p:cNvPr>
              <p:cNvSpPr>
                <a:spLocks noChangeArrowheads="1"/>
              </p:cNvSpPr>
              <p:nvPr/>
            </p:nvSpPr>
            <p:spPr bwMode="auto">
              <a:xfrm>
                <a:off x="1884" y="2132"/>
                <a:ext cx="22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b="0">
                    <a:solidFill>
                      <a:srgbClr val="0066FF"/>
                    </a:solidFill>
                  </a:rPr>
                  <a:t>并</a:t>
                </a:r>
              </a:p>
            </p:txBody>
          </p:sp>
          <p:sp>
            <p:nvSpPr>
              <p:cNvPr id="15373" name="Line 15">
                <a:extLst>
                  <a:ext uri="{FF2B5EF4-FFF2-40B4-BE49-F238E27FC236}">
                    <a16:creationId xmlns:a16="http://schemas.microsoft.com/office/drawing/2014/main" id="{D047D630-6DFA-8C26-D511-C10814C764AB}"/>
                  </a:ext>
                </a:extLst>
              </p:cNvPr>
              <p:cNvSpPr>
                <a:spLocks noChangeShapeType="1"/>
              </p:cNvSpPr>
              <p:nvPr/>
            </p:nvSpPr>
            <p:spPr bwMode="auto">
              <a:xfrm flipV="1">
                <a:off x="2178" y="2268"/>
                <a:ext cx="36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374" name="Group 16">
              <a:extLst>
                <a:ext uri="{FF2B5EF4-FFF2-40B4-BE49-F238E27FC236}">
                  <a16:creationId xmlns:a16="http://schemas.microsoft.com/office/drawing/2014/main" id="{28278AD6-5AFE-CEDA-DBAE-A982A8F0AE64}"/>
                </a:ext>
              </a:extLst>
            </p:cNvPr>
            <p:cNvGrpSpPr>
              <a:grpSpLocks/>
            </p:cNvGrpSpPr>
            <p:nvPr/>
          </p:nvGrpSpPr>
          <p:grpSpPr bwMode="auto">
            <a:xfrm>
              <a:off x="2910" y="2128"/>
              <a:ext cx="1593" cy="181"/>
              <a:chOff x="2910" y="2194"/>
              <a:chExt cx="1593" cy="181"/>
            </a:xfrm>
          </p:grpSpPr>
          <p:grpSp>
            <p:nvGrpSpPr>
              <p:cNvPr id="15375" name="Group 17">
                <a:extLst>
                  <a:ext uri="{FF2B5EF4-FFF2-40B4-BE49-F238E27FC236}">
                    <a16:creationId xmlns:a16="http://schemas.microsoft.com/office/drawing/2014/main" id="{DBB28B19-070A-2227-1303-FC9EC341C709}"/>
                  </a:ext>
                </a:extLst>
              </p:cNvPr>
              <p:cNvGrpSpPr>
                <a:grpSpLocks/>
              </p:cNvGrpSpPr>
              <p:nvPr/>
            </p:nvGrpSpPr>
            <p:grpSpPr bwMode="auto">
              <a:xfrm>
                <a:off x="2910" y="2194"/>
                <a:ext cx="1593" cy="181"/>
                <a:chOff x="2790" y="2194"/>
                <a:chExt cx="1593" cy="181"/>
              </a:xfrm>
            </p:grpSpPr>
            <p:sp>
              <p:nvSpPr>
                <p:cNvPr id="15376" name="Rectangle 18">
                  <a:extLst>
                    <a:ext uri="{FF2B5EF4-FFF2-40B4-BE49-F238E27FC236}">
                      <a16:creationId xmlns:a16="http://schemas.microsoft.com/office/drawing/2014/main" id="{95A0B8FD-952D-739E-73AD-142419C4CCCD}"/>
                    </a:ext>
                  </a:extLst>
                </p:cNvPr>
                <p:cNvSpPr>
                  <a:spLocks noChangeArrowheads="1"/>
                </p:cNvSpPr>
                <p:nvPr/>
              </p:nvSpPr>
              <p:spPr bwMode="auto">
                <a:xfrm>
                  <a:off x="3412" y="2194"/>
                  <a:ext cx="97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b="0">
                      <a:solidFill>
                        <a:srgbClr val="0066FF"/>
                      </a:solidFill>
                    </a:rPr>
                    <a:t>差 </a:t>
                  </a:r>
                  <a:r>
                    <a:rPr lang="en-US" altLang="zh-CN" sz="1400" b="0">
                      <a:solidFill>
                        <a:srgbClr val="0066FF"/>
                      </a:solidFill>
                    </a:rPr>
                    <a:t>p.44 </a:t>
                  </a:r>
                  <a:r>
                    <a:rPr lang="en-US" altLang="zh-CN">
                      <a:solidFill>
                        <a:srgbClr val="0066FF"/>
                      </a:solidFill>
                    </a:rPr>
                    <a:t>Except</a:t>
                  </a:r>
                </a:p>
              </p:txBody>
            </p:sp>
            <p:sp>
              <p:nvSpPr>
                <p:cNvPr id="15377" name="Line 19">
                  <a:extLst>
                    <a:ext uri="{FF2B5EF4-FFF2-40B4-BE49-F238E27FC236}">
                      <a16:creationId xmlns:a16="http://schemas.microsoft.com/office/drawing/2014/main" id="{B4EC1B46-3141-2F06-AE77-B6BAA3BC2666}"/>
                    </a:ext>
                  </a:extLst>
                </p:cNvPr>
                <p:cNvSpPr>
                  <a:spLocks noChangeShapeType="1"/>
                </p:cNvSpPr>
                <p:nvPr/>
              </p:nvSpPr>
              <p:spPr bwMode="auto">
                <a:xfrm>
                  <a:off x="2790" y="2274"/>
                  <a:ext cx="564" cy="0"/>
                </a:xfrm>
                <a:prstGeom prst="line">
                  <a:avLst/>
                </a:prstGeom>
                <a:noFill/>
                <a:ln w="1905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378" name="Line 20">
                <a:extLst>
                  <a:ext uri="{FF2B5EF4-FFF2-40B4-BE49-F238E27FC236}">
                    <a16:creationId xmlns:a16="http://schemas.microsoft.com/office/drawing/2014/main" id="{3D2ECD56-E529-DEEF-99BD-35D60BB6E3C8}"/>
                  </a:ext>
                </a:extLst>
              </p:cNvPr>
              <p:cNvSpPr>
                <a:spLocks noChangeShapeType="1"/>
              </p:cNvSpPr>
              <p:nvPr/>
            </p:nvSpPr>
            <p:spPr bwMode="auto">
              <a:xfrm>
                <a:off x="4032" y="2358"/>
                <a:ext cx="414"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379" name="Group 47">
              <a:extLst>
                <a:ext uri="{FF2B5EF4-FFF2-40B4-BE49-F238E27FC236}">
                  <a16:creationId xmlns:a16="http://schemas.microsoft.com/office/drawing/2014/main" id="{46EC453F-1BCF-C27D-41D8-A966B0C18152}"/>
                </a:ext>
              </a:extLst>
            </p:cNvPr>
            <p:cNvGrpSpPr>
              <a:grpSpLocks/>
            </p:cNvGrpSpPr>
            <p:nvPr/>
          </p:nvGrpSpPr>
          <p:grpSpPr bwMode="auto">
            <a:xfrm>
              <a:off x="708" y="1662"/>
              <a:ext cx="3204" cy="2221"/>
              <a:chOff x="708" y="1662"/>
              <a:chExt cx="3204" cy="2221"/>
            </a:xfrm>
          </p:grpSpPr>
          <p:sp>
            <p:nvSpPr>
              <p:cNvPr id="15380" name="Rectangle 37">
                <a:extLst>
                  <a:ext uri="{FF2B5EF4-FFF2-40B4-BE49-F238E27FC236}">
                    <a16:creationId xmlns:a16="http://schemas.microsoft.com/office/drawing/2014/main" id="{E9F9F602-63D7-EEF8-C970-494F27253C67}"/>
                  </a:ext>
                </a:extLst>
              </p:cNvPr>
              <p:cNvSpPr>
                <a:spLocks noChangeArrowheads="1"/>
              </p:cNvSpPr>
              <p:nvPr/>
            </p:nvSpPr>
            <p:spPr bwMode="auto">
              <a:xfrm>
                <a:off x="708" y="3578"/>
                <a:ext cx="794" cy="30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eaLnBrk="0" hangingPunct="0">
                  <a:lnSpc>
                    <a:spcPct val="80000"/>
                  </a:lnSpc>
                  <a:spcBef>
                    <a:spcPct val="20000"/>
                  </a:spcBef>
                </a:pPr>
                <a:r>
                  <a:rPr lang="zh-CN" altLang="en-US" sz="1400">
                    <a:solidFill>
                      <a:schemeClr val="tx2"/>
                    </a:solidFill>
                  </a:rPr>
                  <a:t>以及后面介绍</a:t>
                </a:r>
              </a:p>
              <a:p>
                <a:pPr algn="ctr" eaLnBrk="0" hangingPunct="0">
                  <a:lnSpc>
                    <a:spcPct val="80000"/>
                  </a:lnSpc>
                  <a:spcBef>
                    <a:spcPct val="20000"/>
                  </a:spcBef>
                </a:pPr>
                <a:r>
                  <a:rPr lang="zh-CN" altLang="en-US" sz="1400">
                    <a:solidFill>
                      <a:schemeClr val="tx2"/>
                    </a:solidFill>
                  </a:rPr>
                  <a:t>的嵌套子查询</a:t>
                </a:r>
              </a:p>
            </p:txBody>
          </p:sp>
          <p:sp>
            <p:nvSpPr>
              <p:cNvPr id="15381" name="Line 41">
                <a:extLst>
                  <a:ext uri="{FF2B5EF4-FFF2-40B4-BE49-F238E27FC236}">
                    <a16:creationId xmlns:a16="http://schemas.microsoft.com/office/drawing/2014/main" id="{CB3CD84D-DEAE-8FF0-5C32-5406B1DE1CE5}"/>
                  </a:ext>
                </a:extLst>
              </p:cNvPr>
              <p:cNvSpPr>
                <a:spLocks noChangeShapeType="1"/>
              </p:cNvSpPr>
              <p:nvPr/>
            </p:nvSpPr>
            <p:spPr bwMode="auto">
              <a:xfrm>
                <a:off x="1734" y="3246"/>
                <a:ext cx="492" cy="414"/>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2" name="Line 42">
                <a:extLst>
                  <a:ext uri="{FF2B5EF4-FFF2-40B4-BE49-F238E27FC236}">
                    <a16:creationId xmlns:a16="http://schemas.microsoft.com/office/drawing/2014/main" id="{D4666082-C68D-F0D4-0ED9-616BF1687053}"/>
                  </a:ext>
                </a:extLst>
              </p:cNvPr>
              <p:cNvSpPr>
                <a:spLocks noChangeShapeType="1"/>
              </p:cNvSpPr>
              <p:nvPr/>
            </p:nvSpPr>
            <p:spPr bwMode="auto">
              <a:xfrm flipV="1">
                <a:off x="1590" y="1662"/>
                <a:ext cx="498" cy="105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3" name="Line 43">
                <a:extLst>
                  <a:ext uri="{FF2B5EF4-FFF2-40B4-BE49-F238E27FC236}">
                    <a16:creationId xmlns:a16="http://schemas.microsoft.com/office/drawing/2014/main" id="{48EC2C2D-B411-A9E5-397F-EFADC5C4599D}"/>
                  </a:ext>
                </a:extLst>
              </p:cNvPr>
              <p:cNvSpPr>
                <a:spLocks noChangeShapeType="1"/>
              </p:cNvSpPr>
              <p:nvPr/>
            </p:nvSpPr>
            <p:spPr bwMode="auto">
              <a:xfrm flipV="1">
                <a:off x="1746" y="2340"/>
                <a:ext cx="318" cy="474"/>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4" name="Line 44">
                <a:extLst>
                  <a:ext uri="{FF2B5EF4-FFF2-40B4-BE49-F238E27FC236}">
                    <a16:creationId xmlns:a16="http://schemas.microsoft.com/office/drawing/2014/main" id="{74554B2B-7CB6-66A7-20DE-CDAB71CCA054}"/>
                  </a:ext>
                </a:extLst>
              </p:cNvPr>
              <p:cNvSpPr>
                <a:spLocks noChangeShapeType="1"/>
              </p:cNvSpPr>
              <p:nvPr/>
            </p:nvSpPr>
            <p:spPr bwMode="auto">
              <a:xfrm flipV="1">
                <a:off x="1836" y="2304"/>
                <a:ext cx="2076" cy="73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5" name="Line 46">
                <a:extLst>
                  <a:ext uri="{FF2B5EF4-FFF2-40B4-BE49-F238E27FC236}">
                    <a16:creationId xmlns:a16="http://schemas.microsoft.com/office/drawing/2014/main" id="{A87DCA37-470C-78AC-FE8B-B1772D04CD1A}"/>
                  </a:ext>
                </a:extLst>
              </p:cNvPr>
              <p:cNvSpPr>
                <a:spLocks noChangeShapeType="1"/>
              </p:cNvSpPr>
              <p:nvPr/>
            </p:nvSpPr>
            <p:spPr bwMode="auto">
              <a:xfrm>
                <a:off x="1446" y="3384"/>
                <a:ext cx="0" cy="15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73118" name="Group 62">
            <a:extLst>
              <a:ext uri="{FF2B5EF4-FFF2-40B4-BE49-F238E27FC236}">
                <a16:creationId xmlns:a16="http://schemas.microsoft.com/office/drawing/2014/main" id="{CC5FCD86-2B45-265E-2710-1650AA7662A9}"/>
              </a:ext>
            </a:extLst>
          </p:cNvPr>
          <p:cNvGrpSpPr>
            <a:grpSpLocks/>
          </p:cNvGrpSpPr>
          <p:nvPr/>
        </p:nvGrpSpPr>
        <p:grpSpPr bwMode="auto">
          <a:xfrm>
            <a:off x="752475" y="1527175"/>
            <a:ext cx="7837488" cy="1631950"/>
            <a:chOff x="462" y="962"/>
            <a:chExt cx="4937" cy="1028"/>
          </a:xfrm>
        </p:grpSpPr>
        <p:grpSp>
          <p:nvGrpSpPr>
            <p:cNvPr id="15387" name="Group 54">
              <a:extLst>
                <a:ext uri="{FF2B5EF4-FFF2-40B4-BE49-F238E27FC236}">
                  <a16:creationId xmlns:a16="http://schemas.microsoft.com/office/drawing/2014/main" id="{D3BDAD2B-B738-7200-EB2A-02E62B96868C}"/>
                </a:ext>
              </a:extLst>
            </p:cNvPr>
            <p:cNvGrpSpPr>
              <a:grpSpLocks/>
            </p:cNvGrpSpPr>
            <p:nvPr/>
          </p:nvGrpSpPr>
          <p:grpSpPr bwMode="auto">
            <a:xfrm>
              <a:off x="1364" y="962"/>
              <a:ext cx="3868" cy="755"/>
              <a:chOff x="1364" y="962"/>
              <a:chExt cx="3868" cy="755"/>
            </a:xfrm>
          </p:grpSpPr>
          <p:grpSp>
            <p:nvGrpSpPr>
              <p:cNvPr id="15388" name="Group 29">
                <a:extLst>
                  <a:ext uri="{FF2B5EF4-FFF2-40B4-BE49-F238E27FC236}">
                    <a16:creationId xmlns:a16="http://schemas.microsoft.com/office/drawing/2014/main" id="{8043F3C7-07A4-64DB-C747-1826B96AA0EA}"/>
                  </a:ext>
                </a:extLst>
              </p:cNvPr>
              <p:cNvGrpSpPr>
                <a:grpSpLocks/>
              </p:cNvGrpSpPr>
              <p:nvPr/>
            </p:nvGrpSpPr>
            <p:grpSpPr bwMode="auto">
              <a:xfrm>
                <a:off x="1364" y="1386"/>
                <a:ext cx="3868" cy="331"/>
                <a:chOff x="1364" y="1386"/>
                <a:chExt cx="3868" cy="331"/>
              </a:xfrm>
            </p:grpSpPr>
            <p:sp>
              <p:nvSpPr>
                <p:cNvPr id="15389" name="Rectangle 30">
                  <a:extLst>
                    <a:ext uri="{FF2B5EF4-FFF2-40B4-BE49-F238E27FC236}">
                      <a16:creationId xmlns:a16="http://schemas.microsoft.com/office/drawing/2014/main" id="{9422D198-0D0F-0AAB-42CA-E54CD8E369D1}"/>
                    </a:ext>
                  </a:extLst>
                </p:cNvPr>
                <p:cNvSpPr>
                  <a:spLocks noChangeArrowheads="1"/>
                </p:cNvSpPr>
                <p:nvPr/>
              </p:nvSpPr>
              <p:spPr bwMode="auto">
                <a:xfrm>
                  <a:off x="1364" y="1418"/>
                  <a:ext cx="78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b="0">
                      <a:solidFill>
                        <a:srgbClr val="0066FF"/>
                      </a:solidFill>
                      <a:latin typeface="宋体" panose="02010600030101010101" pitchFamily="2" charset="-122"/>
                    </a:rPr>
                    <a:t>‘</a:t>
                  </a:r>
                  <a:r>
                    <a:rPr lang="zh-CN" altLang="en-US" sz="1400" b="0">
                      <a:solidFill>
                        <a:srgbClr val="0066FF"/>
                      </a:solidFill>
                    </a:rPr>
                    <a:t>自然连接</a:t>
                  </a:r>
                  <a:r>
                    <a:rPr lang="zh-CN" altLang="en-US" sz="1400" b="0">
                      <a:solidFill>
                        <a:srgbClr val="0066FF"/>
                      </a:solidFill>
                      <a:latin typeface="宋体" panose="02010600030101010101" pitchFamily="2" charset="-122"/>
                    </a:rPr>
                    <a:t>’</a:t>
                  </a:r>
                  <a:endParaRPr lang="zh-CN" altLang="en-US" sz="1400" b="0">
                    <a:solidFill>
                      <a:srgbClr val="0066FF"/>
                    </a:solidFill>
                  </a:endParaRPr>
                </a:p>
                <a:p>
                  <a:pPr algn="ctr" eaLnBrk="0" hangingPunct="0">
                    <a:lnSpc>
                      <a:spcPct val="80000"/>
                    </a:lnSpc>
                    <a:spcBef>
                      <a:spcPct val="20000"/>
                    </a:spcBef>
                  </a:pPr>
                  <a:r>
                    <a:rPr lang="zh-CN" altLang="en-US" sz="1400" b="0">
                      <a:solidFill>
                        <a:srgbClr val="0066FF"/>
                      </a:solidFill>
                    </a:rPr>
                    <a:t>等值连接</a:t>
                  </a:r>
                </a:p>
              </p:txBody>
            </p:sp>
            <p:sp>
              <p:nvSpPr>
                <p:cNvPr id="15390" name="Line 31">
                  <a:extLst>
                    <a:ext uri="{FF2B5EF4-FFF2-40B4-BE49-F238E27FC236}">
                      <a16:creationId xmlns:a16="http://schemas.microsoft.com/office/drawing/2014/main" id="{B4E1C550-EF9A-C04F-CD80-95E73D8C941A}"/>
                    </a:ext>
                  </a:extLst>
                </p:cNvPr>
                <p:cNvSpPr>
                  <a:spLocks noChangeShapeType="1"/>
                </p:cNvSpPr>
                <p:nvPr/>
              </p:nvSpPr>
              <p:spPr bwMode="auto">
                <a:xfrm>
                  <a:off x="2178" y="1626"/>
                  <a:ext cx="3054"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1" name="Line 32">
                  <a:extLst>
                    <a:ext uri="{FF2B5EF4-FFF2-40B4-BE49-F238E27FC236}">
                      <a16:creationId xmlns:a16="http://schemas.microsoft.com/office/drawing/2014/main" id="{A67C1010-1F2D-6B7F-B7D9-45BABB671BD0}"/>
                    </a:ext>
                  </a:extLst>
                </p:cNvPr>
                <p:cNvSpPr>
                  <a:spLocks noChangeShapeType="1"/>
                </p:cNvSpPr>
                <p:nvPr/>
              </p:nvSpPr>
              <p:spPr bwMode="auto">
                <a:xfrm flipV="1">
                  <a:off x="2172" y="1476"/>
                  <a:ext cx="36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2" name="Line 33">
                  <a:extLst>
                    <a:ext uri="{FF2B5EF4-FFF2-40B4-BE49-F238E27FC236}">
                      <a16:creationId xmlns:a16="http://schemas.microsoft.com/office/drawing/2014/main" id="{4845AAF3-E92B-1E2F-159A-06F26D2BDC9B}"/>
                    </a:ext>
                  </a:extLst>
                </p:cNvPr>
                <p:cNvSpPr>
                  <a:spLocks noChangeShapeType="1"/>
                </p:cNvSpPr>
                <p:nvPr/>
              </p:nvSpPr>
              <p:spPr bwMode="auto">
                <a:xfrm>
                  <a:off x="2172" y="1482"/>
                  <a:ext cx="1566"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3" name="AutoShape 34">
                  <a:extLst>
                    <a:ext uri="{FF2B5EF4-FFF2-40B4-BE49-F238E27FC236}">
                      <a16:creationId xmlns:a16="http://schemas.microsoft.com/office/drawing/2014/main" id="{960F5A9B-3587-7998-70CD-29790BEA59BA}"/>
                    </a:ext>
                  </a:extLst>
                </p:cNvPr>
                <p:cNvSpPr>
                  <a:spLocks/>
                </p:cNvSpPr>
                <p:nvPr/>
              </p:nvSpPr>
              <p:spPr bwMode="auto">
                <a:xfrm>
                  <a:off x="2016" y="1386"/>
                  <a:ext cx="104" cy="234"/>
                </a:xfrm>
                <a:prstGeom prst="leftBrace">
                  <a:avLst>
                    <a:gd name="adj1" fmla="val 18750"/>
                    <a:gd name="adj2" fmla="val 50000"/>
                  </a:avLst>
                </a:prstGeom>
                <a:noFill/>
                <a:ln w="1905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grpSp>
            <p:nvGrpSpPr>
              <p:cNvPr id="15394" name="Group 48">
                <a:extLst>
                  <a:ext uri="{FF2B5EF4-FFF2-40B4-BE49-F238E27FC236}">
                    <a16:creationId xmlns:a16="http://schemas.microsoft.com/office/drawing/2014/main" id="{AB2BCBFB-6936-3657-A9B7-452331415E96}"/>
                  </a:ext>
                </a:extLst>
              </p:cNvPr>
              <p:cNvGrpSpPr>
                <a:grpSpLocks/>
              </p:cNvGrpSpPr>
              <p:nvPr/>
            </p:nvGrpSpPr>
            <p:grpSpPr bwMode="auto">
              <a:xfrm>
                <a:off x="1780" y="962"/>
                <a:ext cx="740" cy="165"/>
                <a:chOff x="1780" y="1028"/>
                <a:chExt cx="740" cy="165"/>
              </a:xfrm>
            </p:grpSpPr>
            <p:sp>
              <p:nvSpPr>
                <p:cNvPr id="15395" name="Rectangle 49">
                  <a:extLst>
                    <a:ext uri="{FF2B5EF4-FFF2-40B4-BE49-F238E27FC236}">
                      <a16:creationId xmlns:a16="http://schemas.microsoft.com/office/drawing/2014/main" id="{254D1E07-2C10-E064-1739-C9310F1ADF50}"/>
                    </a:ext>
                  </a:extLst>
                </p:cNvPr>
                <p:cNvSpPr>
                  <a:spLocks noChangeArrowheads="1"/>
                </p:cNvSpPr>
                <p:nvPr/>
              </p:nvSpPr>
              <p:spPr bwMode="auto">
                <a:xfrm>
                  <a:off x="1780" y="1028"/>
                  <a:ext cx="3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b="0">
                      <a:solidFill>
                        <a:srgbClr val="0066FF"/>
                      </a:solidFill>
                    </a:rPr>
                    <a:t>选择</a:t>
                  </a:r>
                </a:p>
              </p:txBody>
            </p:sp>
            <p:sp>
              <p:nvSpPr>
                <p:cNvPr id="15396" name="Line 50">
                  <a:extLst>
                    <a:ext uri="{FF2B5EF4-FFF2-40B4-BE49-F238E27FC236}">
                      <a16:creationId xmlns:a16="http://schemas.microsoft.com/office/drawing/2014/main" id="{17EF2076-012E-68BF-A634-3B2A2CFD4656}"/>
                    </a:ext>
                  </a:extLst>
                </p:cNvPr>
                <p:cNvSpPr>
                  <a:spLocks noChangeShapeType="1"/>
                </p:cNvSpPr>
                <p:nvPr/>
              </p:nvSpPr>
              <p:spPr bwMode="auto">
                <a:xfrm flipV="1">
                  <a:off x="2160" y="1164"/>
                  <a:ext cx="36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5397" name="Rectangle 38">
              <a:extLst>
                <a:ext uri="{FF2B5EF4-FFF2-40B4-BE49-F238E27FC236}">
                  <a16:creationId xmlns:a16="http://schemas.microsoft.com/office/drawing/2014/main" id="{5B4FC51C-12D1-1349-1359-4EBD68CE5931}"/>
                </a:ext>
              </a:extLst>
            </p:cNvPr>
            <p:cNvSpPr>
              <a:spLocks noChangeArrowheads="1"/>
            </p:cNvSpPr>
            <p:nvPr/>
          </p:nvSpPr>
          <p:spPr bwMode="auto">
            <a:xfrm>
              <a:off x="3976" y="1679"/>
              <a:ext cx="1423" cy="311"/>
            </a:xfrm>
            <a:prstGeom prst="rect">
              <a:avLst/>
            </a:prstGeom>
            <a:noFill/>
            <a:ln w="19050">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eaLnBrk="0" hangingPunct="0">
                <a:lnSpc>
                  <a:spcPct val="80000"/>
                </a:lnSpc>
                <a:spcBef>
                  <a:spcPct val="20000"/>
                </a:spcBef>
              </a:pPr>
              <a:r>
                <a:rPr lang="zh-CN" altLang="en-US" sz="1400" b="0">
                  <a:solidFill>
                    <a:schemeClr val="tx2"/>
                  </a:solidFill>
                </a:rPr>
                <a:t>注</a:t>
              </a:r>
              <a:r>
                <a:rPr lang="en-US" altLang="zh-CN" sz="1400" b="0">
                  <a:solidFill>
                    <a:schemeClr val="tx2"/>
                  </a:solidFill>
                </a:rPr>
                <a:t>:</a:t>
              </a:r>
              <a:r>
                <a:rPr lang="zh-CN" altLang="en-US" sz="1400" b="0">
                  <a:solidFill>
                    <a:schemeClr val="tx2"/>
                  </a:solidFill>
                </a:rPr>
                <a:t>两关系连接时可以使用</a:t>
              </a:r>
            </a:p>
            <a:p>
              <a:pPr algn="ctr" eaLnBrk="0" hangingPunct="0">
                <a:lnSpc>
                  <a:spcPct val="80000"/>
                </a:lnSpc>
                <a:spcBef>
                  <a:spcPct val="20000"/>
                </a:spcBef>
              </a:pPr>
              <a:r>
                <a:rPr lang="zh-CN" altLang="en-US" sz="1400" b="0">
                  <a:solidFill>
                    <a:schemeClr val="tx2"/>
                  </a:solidFill>
                </a:rPr>
                <a:t>     大于、小于等比较符号</a:t>
              </a:r>
            </a:p>
          </p:txBody>
        </p:sp>
        <p:sp>
          <p:nvSpPr>
            <p:cNvPr id="15398" name="Line 39">
              <a:extLst>
                <a:ext uri="{FF2B5EF4-FFF2-40B4-BE49-F238E27FC236}">
                  <a16:creationId xmlns:a16="http://schemas.microsoft.com/office/drawing/2014/main" id="{3BC66B8B-3CFF-D9AC-FED8-6B84A1CE567F}"/>
                </a:ext>
              </a:extLst>
            </p:cNvPr>
            <p:cNvSpPr>
              <a:spLocks noChangeShapeType="1"/>
            </p:cNvSpPr>
            <p:nvPr/>
          </p:nvSpPr>
          <p:spPr bwMode="auto">
            <a:xfrm>
              <a:off x="3840" y="1656"/>
              <a:ext cx="138" cy="168"/>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9" name="Rectangle 51">
              <a:extLst>
                <a:ext uri="{FF2B5EF4-FFF2-40B4-BE49-F238E27FC236}">
                  <a16:creationId xmlns:a16="http://schemas.microsoft.com/office/drawing/2014/main" id="{7EC37AE3-8752-30E6-44C4-4320BCE79571}"/>
                </a:ext>
              </a:extLst>
            </p:cNvPr>
            <p:cNvSpPr>
              <a:spLocks noChangeArrowheads="1"/>
            </p:cNvSpPr>
            <p:nvPr/>
          </p:nvSpPr>
          <p:spPr bwMode="auto">
            <a:xfrm>
              <a:off x="462" y="1525"/>
              <a:ext cx="106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sz="1400">
                  <a:solidFill>
                    <a:srgbClr val="0066FF"/>
                  </a:solidFill>
                </a:rPr>
                <a:t>1)</a:t>
              </a:r>
              <a:r>
                <a:rPr lang="zh-CN" altLang="en-US" sz="1400">
                  <a:solidFill>
                    <a:srgbClr val="0066FF"/>
                  </a:solidFill>
                </a:rPr>
                <a:t>关系记录的筛选</a:t>
              </a:r>
            </a:p>
            <a:p>
              <a:pPr eaLnBrk="0" hangingPunct="0">
                <a:lnSpc>
                  <a:spcPct val="80000"/>
                </a:lnSpc>
                <a:spcBef>
                  <a:spcPct val="20000"/>
                </a:spcBef>
              </a:pPr>
              <a:r>
                <a:rPr lang="en-US" altLang="zh-CN" sz="1400">
                  <a:solidFill>
                    <a:srgbClr val="0066FF"/>
                  </a:solidFill>
                </a:rPr>
                <a:t>2)</a:t>
              </a:r>
              <a:r>
                <a:rPr lang="zh-CN" altLang="en-US" sz="1400">
                  <a:solidFill>
                    <a:srgbClr val="0066FF"/>
                  </a:solidFill>
                </a:rPr>
                <a:t>两关系间的连接</a:t>
              </a:r>
            </a:p>
          </p:txBody>
        </p:sp>
      </p:grpSp>
      <p:grpSp>
        <p:nvGrpSpPr>
          <p:cNvPr id="173117" name="Group 61">
            <a:extLst>
              <a:ext uri="{FF2B5EF4-FFF2-40B4-BE49-F238E27FC236}">
                <a16:creationId xmlns:a16="http://schemas.microsoft.com/office/drawing/2014/main" id="{58662E92-3DDA-E6FB-52FF-7AC03CC2F044}"/>
              </a:ext>
            </a:extLst>
          </p:cNvPr>
          <p:cNvGrpSpPr>
            <a:grpSpLocks/>
          </p:cNvGrpSpPr>
          <p:nvPr/>
        </p:nvGrpSpPr>
        <p:grpSpPr bwMode="auto">
          <a:xfrm>
            <a:off x="53975" y="2533650"/>
            <a:ext cx="3325813" cy="1543050"/>
            <a:chOff x="76" y="1596"/>
            <a:chExt cx="2095" cy="972"/>
          </a:xfrm>
        </p:grpSpPr>
        <p:sp>
          <p:nvSpPr>
            <p:cNvPr id="15401" name="Rectangle 58">
              <a:extLst>
                <a:ext uri="{FF2B5EF4-FFF2-40B4-BE49-F238E27FC236}">
                  <a16:creationId xmlns:a16="http://schemas.microsoft.com/office/drawing/2014/main" id="{3FB0E7D8-F3D8-FF8C-BB6D-662116A30400}"/>
                </a:ext>
              </a:extLst>
            </p:cNvPr>
            <p:cNvSpPr>
              <a:spLocks noChangeArrowheads="1"/>
            </p:cNvSpPr>
            <p:nvPr/>
          </p:nvSpPr>
          <p:spPr bwMode="auto">
            <a:xfrm>
              <a:off x="76" y="1967"/>
              <a:ext cx="2095" cy="601"/>
            </a:xfrm>
            <a:prstGeom prst="rect">
              <a:avLst/>
            </a:prstGeom>
            <a:noFill/>
            <a:ln w="9525">
              <a:solidFill>
                <a:srgbClr val="009999"/>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r>
                <a:rPr lang="zh-CN" altLang="en-US" sz="1400">
                  <a:solidFill>
                    <a:srgbClr val="428E5B"/>
                  </a:solidFill>
                </a:rPr>
                <a:t>注</a:t>
              </a:r>
              <a:r>
                <a:rPr lang="en-US" altLang="zh-CN" sz="1400">
                  <a:solidFill>
                    <a:srgbClr val="428E5B"/>
                  </a:solidFill>
                </a:rPr>
                <a:t>:</a:t>
              </a:r>
              <a:r>
                <a:rPr lang="zh-CN" altLang="en-US" sz="1400">
                  <a:solidFill>
                    <a:srgbClr val="428E5B"/>
                  </a:solidFill>
                </a:rPr>
                <a:t>自然连接</a:t>
              </a:r>
              <a:r>
                <a:rPr lang="en-US" altLang="zh-CN" sz="1400">
                  <a:solidFill>
                    <a:srgbClr val="428E5B"/>
                  </a:solidFill>
                </a:rPr>
                <a:t>Natural join</a:t>
              </a:r>
              <a:r>
                <a:rPr lang="zh-CN" altLang="en-US" sz="1400">
                  <a:solidFill>
                    <a:srgbClr val="428E5B"/>
                  </a:solidFill>
                </a:rPr>
                <a:t>与迪卡儿积</a:t>
              </a:r>
              <a:r>
                <a:rPr lang="el-GR" altLang="zh-CN" sz="1400">
                  <a:solidFill>
                    <a:srgbClr val="428E5B"/>
                  </a:solidFill>
                  <a:latin typeface="宋体" panose="02010600030101010101" pitchFamily="2" charset="-122"/>
                </a:rPr>
                <a:t>Χ</a:t>
              </a:r>
              <a:endParaRPr lang="en-US" altLang="zh-CN" sz="1400">
                <a:solidFill>
                  <a:srgbClr val="428E5B"/>
                </a:solidFill>
                <a:latin typeface="宋体" panose="02010600030101010101" pitchFamily="2" charset="-122"/>
              </a:endParaRPr>
            </a:p>
            <a:p>
              <a:pPr eaLnBrk="0" hangingPunct="0"/>
              <a:r>
                <a:rPr lang="zh-CN" altLang="en-US" sz="1400">
                  <a:solidFill>
                    <a:srgbClr val="428E5B"/>
                  </a:solidFill>
                  <a:latin typeface="宋体" panose="02010600030101010101" pitchFamily="2" charset="-122"/>
                </a:rPr>
                <a:t>两点最大不同</a:t>
              </a:r>
              <a:r>
                <a:rPr lang="en-US" altLang="zh-CN" sz="1200">
                  <a:solidFill>
                    <a:srgbClr val="428E5B"/>
                  </a:solidFill>
                  <a:latin typeface="宋体" panose="02010600030101010101" pitchFamily="2" charset="-122"/>
                </a:rPr>
                <a:t>(</a:t>
              </a:r>
              <a:r>
                <a:rPr lang="zh-CN" altLang="en-US" sz="1200">
                  <a:solidFill>
                    <a:srgbClr val="428E5B"/>
                  </a:solidFill>
                  <a:latin typeface="宋体" panose="02010600030101010101" pitchFamily="2" charset="-122"/>
                </a:rPr>
                <a:t>比较</a:t>
              </a:r>
              <a:r>
                <a:rPr lang="en-US" altLang="zh-CN" sz="1200">
                  <a:solidFill>
                    <a:srgbClr val="428E5B"/>
                  </a:solidFill>
                  <a:latin typeface="宋体" panose="02010600030101010101" pitchFamily="2" charset="-122"/>
                </a:rPr>
                <a:t>p.36</a:t>
              </a:r>
              <a:r>
                <a:rPr lang="zh-CN" altLang="en-US" sz="1200">
                  <a:solidFill>
                    <a:srgbClr val="428E5B"/>
                  </a:solidFill>
                  <a:latin typeface="宋体" panose="02010600030101010101" pitchFamily="2" charset="-122"/>
                </a:rPr>
                <a:t>图</a:t>
              </a:r>
              <a:r>
                <a:rPr lang="en-US" altLang="zh-CN" sz="1200">
                  <a:solidFill>
                    <a:srgbClr val="428E5B"/>
                  </a:solidFill>
                  <a:latin typeface="宋体" panose="02010600030101010101" pitchFamily="2" charset="-122"/>
                </a:rPr>
                <a:t>36p.38</a:t>
              </a:r>
              <a:r>
                <a:rPr lang="zh-CN" altLang="en-US" sz="1200">
                  <a:solidFill>
                    <a:srgbClr val="428E5B"/>
                  </a:solidFill>
                  <a:latin typeface="宋体" panose="02010600030101010101" pitchFamily="2" charset="-122"/>
                </a:rPr>
                <a:t>图</a:t>
              </a:r>
              <a:r>
                <a:rPr lang="en-US" altLang="zh-CN" sz="1200">
                  <a:solidFill>
                    <a:srgbClr val="428E5B"/>
                  </a:solidFill>
                  <a:latin typeface="宋体" panose="02010600030101010101" pitchFamily="2" charset="-122"/>
                </a:rPr>
                <a:t>38)</a:t>
              </a:r>
              <a:r>
                <a:rPr lang="en-US" altLang="zh-CN" sz="1400">
                  <a:solidFill>
                    <a:srgbClr val="428E5B"/>
                  </a:solidFill>
                  <a:latin typeface="宋体" panose="02010600030101010101" pitchFamily="2" charset="-122"/>
                </a:rPr>
                <a:t>:</a:t>
              </a:r>
              <a:endParaRPr lang="zh-CN" altLang="en-US" sz="1400">
                <a:solidFill>
                  <a:srgbClr val="428E5B"/>
                </a:solidFill>
                <a:latin typeface="宋体" panose="02010600030101010101" pitchFamily="2" charset="-122"/>
              </a:endParaRPr>
            </a:p>
            <a:p>
              <a:pPr eaLnBrk="0" hangingPunct="0"/>
              <a:r>
                <a:rPr lang="en-US" altLang="zh-CN" sz="1400">
                  <a:solidFill>
                    <a:srgbClr val="428E5B"/>
                  </a:solidFill>
                  <a:latin typeface="宋体" panose="02010600030101010101" pitchFamily="2" charset="-122"/>
                </a:rPr>
                <a:t>1</a:t>
              </a:r>
              <a:r>
                <a:rPr lang="zh-CN" altLang="en-US" sz="1400">
                  <a:solidFill>
                    <a:srgbClr val="428E5B"/>
                  </a:solidFill>
                  <a:latin typeface="宋体" panose="02010600030101010101" pitchFamily="2" charset="-122"/>
                </a:rPr>
                <a:t>）仅包含符号连接条件的元组</a:t>
              </a:r>
            </a:p>
            <a:p>
              <a:pPr eaLnBrk="0" hangingPunct="0"/>
              <a:r>
                <a:rPr lang="en-US" altLang="zh-CN" sz="1400">
                  <a:solidFill>
                    <a:srgbClr val="428E5B"/>
                  </a:solidFill>
                  <a:latin typeface="宋体" panose="02010600030101010101" pitchFamily="2" charset="-122"/>
                </a:rPr>
                <a:t>2</a:t>
              </a:r>
              <a:r>
                <a:rPr lang="zh-CN" altLang="en-US" sz="1400">
                  <a:solidFill>
                    <a:srgbClr val="428E5B"/>
                  </a:solidFill>
                  <a:latin typeface="宋体" panose="02010600030101010101" pitchFamily="2" charset="-122"/>
                </a:rPr>
                <a:t>）连接属性仅出现一次</a:t>
              </a:r>
            </a:p>
          </p:txBody>
        </p:sp>
        <p:sp>
          <p:nvSpPr>
            <p:cNvPr id="15402" name="Line 59">
              <a:extLst>
                <a:ext uri="{FF2B5EF4-FFF2-40B4-BE49-F238E27FC236}">
                  <a16:creationId xmlns:a16="http://schemas.microsoft.com/office/drawing/2014/main" id="{E2EAEB12-DD6C-2422-8788-B3C4CEA60AD7}"/>
                </a:ext>
              </a:extLst>
            </p:cNvPr>
            <p:cNvSpPr>
              <a:spLocks noChangeShapeType="1"/>
            </p:cNvSpPr>
            <p:nvPr/>
          </p:nvSpPr>
          <p:spPr bwMode="auto">
            <a:xfrm flipV="1">
              <a:off x="1020" y="1596"/>
              <a:ext cx="570" cy="468"/>
            </a:xfrm>
            <a:prstGeom prst="line">
              <a:avLst/>
            </a:prstGeom>
            <a:noFill/>
            <a:ln w="9525">
              <a:solidFill>
                <a:srgbClr val="009999"/>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3" name="Rectangle 60">
              <a:extLst>
                <a:ext uri="{FF2B5EF4-FFF2-40B4-BE49-F238E27FC236}">
                  <a16:creationId xmlns:a16="http://schemas.microsoft.com/office/drawing/2014/main" id="{FB3F332F-5AA4-FE30-1D8D-39560C870147}"/>
                </a:ext>
              </a:extLst>
            </p:cNvPr>
            <p:cNvSpPr>
              <a:spLocks noChangeArrowheads="1"/>
            </p:cNvSpPr>
            <p:nvPr/>
          </p:nvSpPr>
          <p:spPr bwMode="auto">
            <a:xfrm>
              <a:off x="969" y="1848"/>
              <a:ext cx="52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t>等效</a:t>
              </a:r>
              <a:r>
                <a:rPr lang="en-US" altLang="zh-CN" sz="1200"/>
                <a:t>p.38</a:t>
              </a:r>
            </a:p>
          </p:txBody>
        </p:sp>
      </p:grpSp>
      <p:sp>
        <p:nvSpPr>
          <p:cNvPr id="15404" name="矩形 44">
            <a:extLst>
              <a:ext uri="{FF2B5EF4-FFF2-40B4-BE49-F238E27FC236}">
                <a16:creationId xmlns:a16="http://schemas.microsoft.com/office/drawing/2014/main" id="{005B07AD-AAEA-D4A4-D890-BE22DE096DD7}"/>
              </a:ext>
            </a:extLst>
          </p:cNvPr>
          <p:cNvSpPr>
            <a:spLocks noChangeArrowheads="1"/>
          </p:cNvSpPr>
          <p:nvPr/>
        </p:nvSpPr>
        <p:spPr bwMode="auto">
          <a:xfrm>
            <a:off x="287338" y="192088"/>
            <a:ext cx="43148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2800">
                <a:solidFill>
                  <a:schemeClr val="tx2"/>
                </a:solidFill>
                <a:latin typeface="黑体" panose="02010609060101010101" pitchFamily="49" charset="-122"/>
                <a:ea typeface="黑体" panose="02010609060101010101" pitchFamily="49" charset="-122"/>
              </a:rPr>
              <a:t>2</a:t>
            </a:r>
            <a:r>
              <a:rPr lang="zh-CN" altLang="en-US" sz="2800">
                <a:solidFill>
                  <a:schemeClr val="tx2"/>
                </a:solidFill>
                <a:latin typeface="黑体" panose="02010609060101010101" pitchFamily="49" charset="-122"/>
                <a:ea typeface="黑体" panose="02010609060101010101" pitchFamily="49" charset="-122"/>
              </a:rPr>
              <a:t>.</a:t>
            </a:r>
            <a:r>
              <a:rPr lang="en-US" altLang="zh-CN" sz="2800">
                <a:solidFill>
                  <a:schemeClr val="tx2"/>
                </a:solidFill>
                <a:latin typeface="黑体" panose="02010609060101010101" pitchFamily="49" charset="-122"/>
                <a:ea typeface="黑体" panose="02010609060101010101" pitchFamily="49" charset="-122"/>
              </a:rPr>
              <a:t>2 Where</a:t>
            </a:r>
            <a:r>
              <a:rPr lang="zh-CN" altLang="en-US" sz="2800">
                <a:solidFill>
                  <a:schemeClr val="tx2"/>
                </a:solidFill>
                <a:latin typeface="黑体" panose="02010609060101010101" pitchFamily="49" charset="-122"/>
                <a:ea typeface="黑体" panose="02010609060101010101" pitchFamily="49" charset="-122"/>
              </a:rPr>
              <a:t>子句的重要作用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3118"/>
                                        </p:tgtEl>
                                        <p:attrNameLst>
                                          <p:attrName>style.visibility</p:attrName>
                                        </p:attrNameLst>
                                      </p:cBhvr>
                                      <p:to>
                                        <p:strVal val="visible"/>
                                      </p:to>
                                    </p:set>
                                    <p:anim calcmode="lin" valueType="num">
                                      <p:cBhvr additive="base">
                                        <p:cTn id="7" dur="500" fill="hold"/>
                                        <p:tgtEl>
                                          <p:spTgt spid="173118"/>
                                        </p:tgtEl>
                                        <p:attrNameLst>
                                          <p:attrName>ppt_x</p:attrName>
                                        </p:attrNameLst>
                                      </p:cBhvr>
                                      <p:tavLst>
                                        <p:tav tm="0">
                                          <p:val>
                                            <p:strVal val="#ppt_x"/>
                                          </p:val>
                                        </p:tav>
                                        <p:tav tm="100000">
                                          <p:val>
                                            <p:strVal val="#ppt_x"/>
                                          </p:val>
                                        </p:tav>
                                      </p:tavLst>
                                    </p:anim>
                                    <p:anim calcmode="lin" valueType="num">
                                      <p:cBhvr additive="base">
                                        <p:cTn id="8" dur="500" fill="hold"/>
                                        <p:tgtEl>
                                          <p:spTgt spid="1731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3096"/>
                                        </p:tgtEl>
                                        <p:attrNameLst>
                                          <p:attrName>style.visibility</p:attrName>
                                        </p:attrNameLst>
                                      </p:cBhvr>
                                      <p:to>
                                        <p:strVal val="visible"/>
                                      </p:to>
                                    </p:set>
                                    <p:anim calcmode="lin" valueType="num">
                                      <p:cBhvr additive="base">
                                        <p:cTn id="13" dur="500" fill="hold"/>
                                        <p:tgtEl>
                                          <p:spTgt spid="173096"/>
                                        </p:tgtEl>
                                        <p:attrNameLst>
                                          <p:attrName>ppt_x</p:attrName>
                                        </p:attrNameLst>
                                      </p:cBhvr>
                                      <p:tavLst>
                                        <p:tav tm="0">
                                          <p:val>
                                            <p:strVal val="#ppt_x"/>
                                          </p:val>
                                        </p:tav>
                                        <p:tav tm="100000">
                                          <p:val>
                                            <p:strVal val="#ppt_x"/>
                                          </p:val>
                                        </p:tav>
                                      </p:tavLst>
                                    </p:anim>
                                    <p:anim calcmode="lin" valueType="num">
                                      <p:cBhvr additive="base">
                                        <p:cTn id="14" dur="500" fill="hold"/>
                                        <p:tgtEl>
                                          <p:spTgt spid="17309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3112"/>
                                        </p:tgtEl>
                                        <p:attrNameLst>
                                          <p:attrName>style.visibility</p:attrName>
                                        </p:attrNameLst>
                                      </p:cBhvr>
                                      <p:to>
                                        <p:strVal val="visible"/>
                                      </p:to>
                                    </p:set>
                                    <p:anim calcmode="lin" valueType="num">
                                      <p:cBhvr additive="base">
                                        <p:cTn id="19" dur="500" fill="hold"/>
                                        <p:tgtEl>
                                          <p:spTgt spid="173112"/>
                                        </p:tgtEl>
                                        <p:attrNameLst>
                                          <p:attrName>ppt_x</p:attrName>
                                        </p:attrNameLst>
                                      </p:cBhvr>
                                      <p:tavLst>
                                        <p:tav tm="0">
                                          <p:val>
                                            <p:strVal val="#ppt_x"/>
                                          </p:val>
                                        </p:tav>
                                        <p:tav tm="100000">
                                          <p:val>
                                            <p:strVal val="#ppt_x"/>
                                          </p:val>
                                        </p:tav>
                                      </p:tavLst>
                                    </p:anim>
                                    <p:anim calcmode="lin" valueType="num">
                                      <p:cBhvr additive="base">
                                        <p:cTn id="20" dur="500" fill="hold"/>
                                        <p:tgtEl>
                                          <p:spTgt spid="1731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3117"/>
                                        </p:tgtEl>
                                        <p:attrNameLst>
                                          <p:attrName>style.visibility</p:attrName>
                                        </p:attrNameLst>
                                      </p:cBhvr>
                                      <p:to>
                                        <p:strVal val="visible"/>
                                      </p:to>
                                    </p:set>
                                    <p:anim calcmode="lin" valueType="num">
                                      <p:cBhvr additive="base">
                                        <p:cTn id="25" dur="500" fill="hold"/>
                                        <p:tgtEl>
                                          <p:spTgt spid="173117"/>
                                        </p:tgtEl>
                                        <p:attrNameLst>
                                          <p:attrName>ppt_x</p:attrName>
                                        </p:attrNameLst>
                                      </p:cBhvr>
                                      <p:tavLst>
                                        <p:tav tm="0">
                                          <p:val>
                                            <p:strVal val="#ppt_x"/>
                                          </p:val>
                                        </p:tav>
                                        <p:tav tm="100000">
                                          <p:val>
                                            <p:strVal val="#ppt_x"/>
                                          </p:val>
                                        </p:tav>
                                      </p:tavLst>
                                    </p:anim>
                                    <p:anim calcmode="lin" valueType="num">
                                      <p:cBhvr additive="base">
                                        <p:cTn id="26" dur="500" fill="hold"/>
                                        <p:tgtEl>
                                          <p:spTgt spid="173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96"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5">
            <a:extLst>
              <a:ext uri="{FF2B5EF4-FFF2-40B4-BE49-F238E27FC236}">
                <a16:creationId xmlns:a16="http://schemas.microsoft.com/office/drawing/2014/main" id="{848BA045-326D-4A1E-305B-7CDDFE7F2D2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1A058E5-3536-4E54-A6F5-F2D9791B9A52}" type="slidenum">
              <a:rPr lang="zh-CN" altLang="en-US"/>
              <a:pPr eaLnBrk="0" hangingPunct="0"/>
              <a:t>166</a:t>
            </a:fld>
            <a:endParaRPr lang="zh-CN" altLang="en-US"/>
          </a:p>
        </p:txBody>
      </p:sp>
      <p:sp>
        <p:nvSpPr>
          <p:cNvPr id="16386" name="Rectangle 2">
            <a:extLst>
              <a:ext uri="{FF2B5EF4-FFF2-40B4-BE49-F238E27FC236}">
                <a16:creationId xmlns:a16="http://schemas.microsoft.com/office/drawing/2014/main" id="{7A9B2D07-183C-826F-4F71-2F0FEE474F20}"/>
              </a:ext>
            </a:extLst>
          </p:cNvPr>
          <p:cNvSpPr>
            <a:spLocks noGrp="1" noChangeArrowheads="1"/>
          </p:cNvSpPr>
          <p:nvPr>
            <p:ph type="title"/>
          </p:nvPr>
        </p:nvSpPr>
        <p:spPr>
          <a:xfrm>
            <a:off x="249238" y="174625"/>
            <a:ext cx="7772400" cy="361950"/>
          </a:xfrm>
        </p:spPr>
        <p:txBody>
          <a:bodyPr/>
          <a:lstStyle/>
          <a:p>
            <a:pPr algn="l"/>
            <a:r>
              <a:rPr lang="zh-CN" altLang="en-US" sz="2800" b="1">
                <a:latin typeface="黑体" panose="02010609060101010101" pitchFamily="49" charset="-122"/>
                <a:ea typeface="黑体" panose="02010609060101010101" pitchFamily="49" charset="-122"/>
              </a:rPr>
              <a:t>三 </a:t>
            </a:r>
            <a:r>
              <a:rPr lang="en-US" altLang="zh-CN" sz="2800" b="1">
                <a:latin typeface="黑体" panose="02010609060101010101" pitchFamily="49" charset="-122"/>
                <a:ea typeface="黑体" panose="02010609060101010101" pitchFamily="49" charset="-122"/>
              </a:rPr>
              <a:t>SQL</a:t>
            </a:r>
            <a:r>
              <a:rPr lang="zh-CN" altLang="en-US" sz="2800" b="1">
                <a:latin typeface="黑体" panose="02010609060101010101" pitchFamily="49" charset="-122"/>
                <a:ea typeface="黑体" panose="02010609060101010101" pitchFamily="49" charset="-122"/>
              </a:rPr>
              <a:t>的数据查询能力</a:t>
            </a:r>
          </a:p>
        </p:txBody>
      </p:sp>
      <p:sp>
        <p:nvSpPr>
          <p:cNvPr id="16387" name="Rectangle 3">
            <a:extLst>
              <a:ext uri="{FF2B5EF4-FFF2-40B4-BE49-F238E27FC236}">
                <a16:creationId xmlns:a16="http://schemas.microsoft.com/office/drawing/2014/main" id="{C045BAFF-436E-300C-1B83-77E83363A3E9}"/>
              </a:ext>
            </a:extLst>
          </p:cNvPr>
          <p:cNvSpPr>
            <a:spLocks noGrp="1" noChangeArrowheads="1"/>
          </p:cNvSpPr>
          <p:nvPr>
            <p:ph idx="1"/>
          </p:nvPr>
        </p:nvSpPr>
        <p:spPr>
          <a:xfrm>
            <a:off x="314325" y="642938"/>
            <a:ext cx="2276475" cy="419100"/>
          </a:xfrm>
        </p:spPr>
        <p:txBody>
          <a:bodyPr/>
          <a:lstStyle/>
          <a:p>
            <a:pPr>
              <a:buFontTx/>
              <a:buNone/>
            </a:pPr>
            <a:r>
              <a:rPr lang="zh-CN" altLang="zh-CN" sz="2400" b="1">
                <a:solidFill>
                  <a:schemeClr val="tx2"/>
                </a:solidFill>
                <a:latin typeface="黑体" panose="02010609060101010101" pitchFamily="49" charset="-122"/>
                <a:ea typeface="黑体" panose="02010609060101010101" pitchFamily="49" charset="-122"/>
              </a:rPr>
              <a:t>3</a:t>
            </a:r>
            <a:r>
              <a:rPr lang="en-US" altLang="zh-CN" sz="2400" b="1">
                <a:solidFill>
                  <a:schemeClr val="tx2"/>
                </a:solidFill>
                <a:latin typeface="黑体" panose="02010609060101010101" pitchFamily="49" charset="-122"/>
                <a:ea typeface="黑体" panose="02010609060101010101" pitchFamily="49" charset="-122"/>
              </a:rPr>
              <a:t>.1 </a:t>
            </a:r>
            <a:r>
              <a:rPr lang="zh-CN" altLang="en-US" sz="2400" b="1">
                <a:solidFill>
                  <a:schemeClr val="tx2"/>
                </a:solidFill>
                <a:latin typeface="黑体" panose="02010609060101010101" pitchFamily="49" charset="-122"/>
                <a:ea typeface="黑体" panose="02010609060101010101" pitchFamily="49" charset="-122"/>
              </a:rPr>
              <a:t>聚集函数</a:t>
            </a:r>
          </a:p>
        </p:txBody>
      </p:sp>
      <p:sp>
        <p:nvSpPr>
          <p:cNvPr id="9221" name="AutoShape 5">
            <a:extLst>
              <a:ext uri="{FF2B5EF4-FFF2-40B4-BE49-F238E27FC236}">
                <a16:creationId xmlns:a16="http://schemas.microsoft.com/office/drawing/2014/main" id="{63DA3E1C-1027-83EF-352F-E566CE0377BB}"/>
              </a:ext>
            </a:extLst>
          </p:cNvPr>
          <p:cNvSpPr>
            <a:spLocks noChangeArrowheads="1"/>
          </p:cNvSpPr>
          <p:nvPr/>
        </p:nvSpPr>
        <p:spPr bwMode="auto">
          <a:xfrm>
            <a:off x="188913" y="2790825"/>
            <a:ext cx="2570162" cy="1019175"/>
          </a:xfrm>
          <a:prstGeom prst="cloudCallout">
            <a:avLst>
              <a:gd name="adj1" fmla="val -50708"/>
              <a:gd name="adj2" fmla="val 60671"/>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a:t>
            </a:r>
            <a:r>
              <a:rPr lang="en-US" altLang="zh-CN">
                <a:solidFill>
                  <a:schemeClr val="tx1"/>
                </a:solidFill>
              </a:rPr>
              <a:t>SQL</a:t>
            </a:r>
            <a:r>
              <a:rPr lang="zh-CN" altLang="en-US">
                <a:solidFill>
                  <a:schemeClr val="tx1"/>
                </a:solidFill>
              </a:rPr>
              <a:t>能够满足应用对数据查询的需要吗？ </a:t>
            </a:r>
          </a:p>
        </p:txBody>
      </p:sp>
      <p:sp>
        <p:nvSpPr>
          <p:cNvPr id="9222" name="Rectangle 6">
            <a:extLst>
              <a:ext uri="{FF2B5EF4-FFF2-40B4-BE49-F238E27FC236}">
                <a16:creationId xmlns:a16="http://schemas.microsoft.com/office/drawing/2014/main" id="{59D2832C-0A6C-7A75-B851-8108C0913C01}"/>
              </a:ext>
            </a:extLst>
          </p:cNvPr>
          <p:cNvSpPr>
            <a:spLocks noChangeArrowheads="1"/>
          </p:cNvSpPr>
          <p:nvPr/>
        </p:nvSpPr>
        <p:spPr bwMode="auto">
          <a:xfrm>
            <a:off x="449263" y="4038600"/>
            <a:ext cx="3203575" cy="2262188"/>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sz="1800">
                <a:solidFill>
                  <a:srgbClr val="0066FF"/>
                </a:solidFill>
              </a:rPr>
              <a:t>   SQL</a:t>
            </a:r>
            <a:r>
              <a:rPr lang="zh-CN" altLang="en-US" sz="1800">
                <a:solidFill>
                  <a:srgbClr val="0066FF"/>
                </a:solidFill>
              </a:rPr>
              <a:t>查询能力很强：</a:t>
            </a:r>
          </a:p>
          <a:p>
            <a:pPr eaLnBrk="0" hangingPunct="0">
              <a:lnSpc>
                <a:spcPct val="80000"/>
              </a:lnSpc>
              <a:spcBef>
                <a:spcPct val="20000"/>
              </a:spcBef>
            </a:pPr>
            <a:r>
              <a:rPr lang="en-US" altLang="zh-CN" sz="1800" b="0">
                <a:solidFill>
                  <a:srgbClr val="0066FF"/>
                </a:solidFill>
              </a:rPr>
              <a:t>   1</a:t>
            </a:r>
            <a:r>
              <a:rPr lang="zh-CN" altLang="en-US" sz="1800" b="0">
                <a:solidFill>
                  <a:srgbClr val="0066FF"/>
                </a:solidFill>
              </a:rPr>
              <a:t>）实现了基本代数运算</a:t>
            </a:r>
          </a:p>
          <a:p>
            <a:pPr eaLnBrk="0" hangingPunct="0">
              <a:lnSpc>
                <a:spcPct val="80000"/>
              </a:lnSpc>
              <a:spcBef>
                <a:spcPct val="20000"/>
              </a:spcBef>
            </a:pPr>
            <a:r>
              <a:rPr lang="en-US" altLang="zh-CN" sz="1800" b="0">
                <a:solidFill>
                  <a:srgbClr val="0066FF"/>
                </a:solidFill>
              </a:rPr>
              <a:t>   2</a:t>
            </a:r>
            <a:r>
              <a:rPr lang="zh-CN" altLang="en-US" sz="1800" b="0">
                <a:solidFill>
                  <a:srgbClr val="0066FF"/>
                </a:solidFill>
              </a:rPr>
              <a:t>）灵活的表间连接方式</a:t>
            </a:r>
          </a:p>
          <a:p>
            <a:pPr eaLnBrk="0" hangingPunct="0">
              <a:lnSpc>
                <a:spcPct val="80000"/>
              </a:lnSpc>
              <a:spcBef>
                <a:spcPct val="20000"/>
              </a:spcBef>
            </a:pPr>
            <a:r>
              <a:rPr lang="en-US" altLang="zh-CN" sz="1800" b="0">
                <a:solidFill>
                  <a:srgbClr val="0066FF"/>
                </a:solidFill>
              </a:rPr>
              <a:t>   3</a:t>
            </a:r>
            <a:r>
              <a:rPr lang="zh-CN" altLang="en-US" sz="1800" b="0">
                <a:solidFill>
                  <a:srgbClr val="0066FF"/>
                </a:solidFill>
              </a:rPr>
              <a:t>）实现了代数运算复合</a:t>
            </a:r>
          </a:p>
          <a:p>
            <a:pPr eaLnBrk="0" hangingPunct="0">
              <a:lnSpc>
                <a:spcPct val="80000"/>
              </a:lnSpc>
              <a:spcBef>
                <a:spcPct val="20000"/>
              </a:spcBef>
            </a:pPr>
            <a:r>
              <a:rPr lang="zh-CN" altLang="en-US" sz="1800" b="0">
                <a:solidFill>
                  <a:srgbClr val="0066FF"/>
                </a:solidFill>
              </a:rPr>
              <a:t>     </a:t>
            </a:r>
            <a:r>
              <a:rPr lang="en-US" altLang="zh-CN" sz="1800" b="0">
                <a:solidFill>
                  <a:srgbClr val="0066FF"/>
                </a:solidFill>
              </a:rPr>
              <a:t>(</a:t>
            </a:r>
            <a:r>
              <a:rPr lang="zh-CN" altLang="en-US" sz="1800" b="0">
                <a:solidFill>
                  <a:srgbClr val="0066FF"/>
                </a:solidFill>
              </a:rPr>
              <a:t>下面的嵌套子查询</a:t>
            </a:r>
            <a:r>
              <a:rPr lang="en-US" altLang="zh-CN" sz="1800" b="0">
                <a:solidFill>
                  <a:srgbClr val="0066FF"/>
                </a:solidFill>
              </a:rPr>
              <a:t>)</a:t>
            </a:r>
            <a:endParaRPr lang="zh-CN" altLang="en-US" sz="1800" b="0">
              <a:solidFill>
                <a:srgbClr val="0066FF"/>
              </a:solidFill>
            </a:endParaRPr>
          </a:p>
          <a:p>
            <a:pPr eaLnBrk="0" hangingPunct="0">
              <a:lnSpc>
                <a:spcPct val="80000"/>
              </a:lnSpc>
              <a:spcBef>
                <a:spcPct val="20000"/>
              </a:spcBef>
            </a:pPr>
            <a:r>
              <a:rPr lang="en-US" altLang="zh-CN" sz="1800" b="0">
                <a:solidFill>
                  <a:srgbClr val="0066FF"/>
                </a:solidFill>
              </a:rPr>
              <a:t>   4</a:t>
            </a:r>
            <a:r>
              <a:rPr lang="zh-CN" altLang="en-US" sz="1800" b="0">
                <a:solidFill>
                  <a:srgbClr val="0066FF"/>
                </a:solidFill>
              </a:rPr>
              <a:t>）灵活的</a:t>
            </a:r>
            <a:r>
              <a:rPr lang="en-US" altLang="zh-CN" sz="1800" b="0">
                <a:solidFill>
                  <a:srgbClr val="0066FF"/>
                </a:solidFill>
              </a:rPr>
              <a:t>where</a:t>
            </a:r>
            <a:r>
              <a:rPr lang="zh-CN" altLang="en-US" sz="1800" b="0">
                <a:solidFill>
                  <a:srgbClr val="0066FF"/>
                </a:solidFill>
              </a:rPr>
              <a:t>条件</a:t>
            </a:r>
          </a:p>
          <a:p>
            <a:pPr eaLnBrk="0" hangingPunct="0">
              <a:lnSpc>
                <a:spcPct val="80000"/>
              </a:lnSpc>
              <a:spcBef>
                <a:spcPct val="20000"/>
              </a:spcBef>
            </a:pPr>
            <a:r>
              <a:rPr lang="en-US" altLang="zh-CN" sz="1800" b="0">
                <a:solidFill>
                  <a:srgbClr val="0066FF"/>
                </a:solidFill>
              </a:rPr>
              <a:t>   5</a:t>
            </a:r>
            <a:r>
              <a:rPr lang="zh-CN" altLang="en-US" sz="1800" b="0">
                <a:solidFill>
                  <a:srgbClr val="0066FF"/>
                </a:solidFill>
              </a:rPr>
              <a:t>）聚集函数等常用函数</a:t>
            </a:r>
          </a:p>
          <a:p>
            <a:pPr eaLnBrk="0" hangingPunct="0">
              <a:lnSpc>
                <a:spcPct val="80000"/>
              </a:lnSpc>
              <a:spcBef>
                <a:spcPct val="20000"/>
              </a:spcBef>
            </a:pPr>
            <a:r>
              <a:rPr lang="en-US" altLang="zh-CN" sz="1800" b="0">
                <a:solidFill>
                  <a:srgbClr val="0066FF"/>
                </a:solidFill>
              </a:rPr>
              <a:t>   6</a:t>
            </a:r>
            <a:r>
              <a:rPr lang="zh-CN" altLang="en-US" sz="1800" b="0">
                <a:solidFill>
                  <a:srgbClr val="0066FF"/>
                </a:solidFill>
              </a:rPr>
              <a:t>）嵌入式和动态</a:t>
            </a:r>
            <a:r>
              <a:rPr lang="en-US" altLang="zh-CN" sz="1800" b="0">
                <a:solidFill>
                  <a:srgbClr val="0066FF"/>
                </a:solidFill>
              </a:rPr>
              <a:t>SQL</a:t>
            </a:r>
          </a:p>
        </p:txBody>
      </p:sp>
      <p:sp>
        <p:nvSpPr>
          <p:cNvPr id="16390" name="Rectangle 8">
            <a:extLst>
              <a:ext uri="{FF2B5EF4-FFF2-40B4-BE49-F238E27FC236}">
                <a16:creationId xmlns:a16="http://schemas.microsoft.com/office/drawing/2014/main" id="{D43DC7C2-8CED-C094-9EEB-CADC3B38B357}"/>
              </a:ext>
            </a:extLst>
          </p:cNvPr>
          <p:cNvSpPr>
            <a:spLocks noChangeArrowheads="1"/>
          </p:cNvSpPr>
          <p:nvPr/>
        </p:nvSpPr>
        <p:spPr bwMode="auto">
          <a:xfrm>
            <a:off x="2492375" y="933450"/>
            <a:ext cx="1363663" cy="1754188"/>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r>
              <a:rPr lang="en-US" altLang="zh-CN" sz="1800" b="0">
                <a:solidFill>
                  <a:srgbClr val="0066FF"/>
                </a:solidFill>
              </a:rPr>
              <a:t>(</a:t>
            </a:r>
            <a:r>
              <a:rPr lang="zh-CN" altLang="en-US" sz="1800" b="0">
                <a:solidFill>
                  <a:srgbClr val="0066FF"/>
                </a:solidFill>
              </a:rPr>
              <a:t>教材</a:t>
            </a:r>
            <a:r>
              <a:rPr lang="en-US" altLang="zh-CN" sz="1800" b="0">
                <a:solidFill>
                  <a:srgbClr val="0066FF"/>
                </a:solidFill>
              </a:rPr>
              <a:t>P.46)</a:t>
            </a:r>
          </a:p>
          <a:p>
            <a:pPr eaLnBrk="0" hangingPunct="0"/>
            <a:r>
              <a:rPr lang="zh-CN" altLang="en-US" sz="1800" b="0">
                <a:solidFill>
                  <a:srgbClr val="0066FF"/>
                </a:solidFill>
              </a:rPr>
              <a:t>平均值</a:t>
            </a:r>
            <a:r>
              <a:rPr lang="en-US" altLang="zh-CN" sz="1800" b="0">
                <a:solidFill>
                  <a:srgbClr val="0066FF"/>
                </a:solidFill>
              </a:rPr>
              <a:t>avg </a:t>
            </a:r>
            <a:br>
              <a:rPr lang="en-US" altLang="zh-CN" sz="1800" b="0">
                <a:solidFill>
                  <a:srgbClr val="0066FF"/>
                </a:solidFill>
              </a:rPr>
            </a:br>
            <a:r>
              <a:rPr lang="zh-CN" altLang="en-US" sz="1800" b="0">
                <a:solidFill>
                  <a:srgbClr val="0066FF"/>
                </a:solidFill>
              </a:rPr>
              <a:t>最小值</a:t>
            </a:r>
            <a:r>
              <a:rPr lang="en-US" altLang="zh-CN" sz="1800" b="0">
                <a:solidFill>
                  <a:srgbClr val="0066FF"/>
                </a:solidFill>
              </a:rPr>
              <a:t>min  </a:t>
            </a:r>
            <a:br>
              <a:rPr lang="en-US" altLang="zh-CN" sz="1800" b="0">
                <a:solidFill>
                  <a:srgbClr val="0066FF"/>
                </a:solidFill>
              </a:rPr>
            </a:br>
            <a:r>
              <a:rPr lang="zh-CN" altLang="en-US" sz="1800" b="0">
                <a:solidFill>
                  <a:srgbClr val="0066FF"/>
                </a:solidFill>
              </a:rPr>
              <a:t>值大值</a:t>
            </a:r>
            <a:r>
              <a:rPr lang="en-US" altLang="zh-CN" sz="1800" b="0">
                <a:solidFill>
                  <a:srgbClr val="0066FF"/>
                </a:solidFill>
              </a:rPr>
              <a:t>max  </a:t>
            </a:r>
            <a:br>
              <a:rPr lang="en-US" altLang="zh-CN" sz="1800" b="0">
                <a:solidFill>
                  <a:srgbClr val="0066FF"/>
                </a:solidFill>
              </a:rPr>
            </a:br>
            <a:r>
              <a:rPr lang="zh-CN" altLang="en-US" sz="1800" b="0">
                <a:solidFill>
                  <a:srgbClr val="0066FF"/>
                </a:solidFill>
              </a:rPr>
              <a:t>总和</a:t>
            </a:r>
            <a:r>
              <a:rPr lang="en-US" altLang="zh-CN" sz="1800" b="0">
                <a:solidFill>
                  <a:srgbClr val="0066FF"/>
                </a:solidFill>
              </a:rPr>
              <a:t>sum </a:t>
            </a:r>
            <a:br>
              <a:rPr lang="en-US" altLang="zh-CN" sz="1800" b="0">
                <a:solidFill>
                  <a:srgbClr val="0066FF"/>
                </a:solidFill>
              </a:rPr>
            </a:br>
            <a:r>
              <a:rPr lang="zh-CN" altLang="en-US" sz="1800" b="0">
                <a:solidFill>
                  <a:srgbClr val="0066FF"/>
                </a:solidFill>
              </a:rPr>
              <a:t>计数</a:t>
            </a:r>
            <a:r>
              <a:rPr lang="en-US" altLang="zh-CN" sz="1800" b="0">
                <a:solidFill>
                  <a:srgbClr val="0066FF"/>
                </a:solidFill>
              </a:rPr>
              <a:t>count</a:t>
            </a:r>
          </a:p>
        </p:txBody>
      </p:sp>
      <p:sp>
        <p:nvSpPr>
          <p:cNvPr id="16391" name="AutoShape 7">
            <a:extLst>
              <a:ext uri="{FF2B5EF4-FFF2-40B4-BE49-F238E27FC236}">
                <a16:creationId xmlns:a16="http://schemas.microsoft.com/office/drawing/2014/main" id="{6C6D262D-DB90-8E39-E89C-F19C12B3F1D3}"/>
              </a:ext>
            </a:extLst>
          </p:cNvPr>
          <p:cNvSpPr>
            <a:spLocks noChangeArrowheads="1"/>
          </p:cNvSpPr>
          <p:nvPr/>
        </p:nvSpPr>
        <p:spPr bwMode="auto">
          <a:xfrm>
            <a:off x="176213" y="1381125"/>
            <a:ext cx="2193925" cy="881063"/>
          </a:xfrm>
          <a:prstGeom prst="cloudCallout">
            <a:avLst>
              <a:gd name="adj1" fmla="val -45801"/>
              <a:gd name="adj2" fmla="val 80204"/>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SQL</a:t>
            </a:r>
            <a:r>
              <a:rPr lang="zh-CN" altLang="en-US">
                <a:solidFill>
                  <a:schemeClr val="tx1"/>
                </a:solidFill>
              </a:rPr>
              <a:t>聚集函数的使用方法？</a:t>
            </a:r>
          </a:p>
        </p:txBody>
      </p:sp>
      <p:grpSp>
        <p:nvGrpSpPr>
          <p:cNvPr id="16392" name="Group 76">
            <a:extLst>
              <a:ext uri="{FF2B5EF4-FFF2-40B4-BE49-F238E27FC236}">
                <a16:creationId xmlns:a16="http://schemas.microsoft.com/office/drawing/2014/main" id="{B53A76D3-0A6E-C85D-EAC3-5EF36DB2CA40}"/>
              </a:ext>
            </a:extLst>
          </p:cNvPr>
          <p:cNvGrpSpPr>
            <a:grpSpLocks/>
          </p:cNvGrpSpPr>
          <p:nvPr/>
        </p:nvGrpSpPr>
        <p:grpSpPr bwMode="auto">
          <a:xfrm>
            <a:off x="3959225" y="1651000"/>
            <a:ext cx="4292600" cy="3762375"/>
            <a:chOff x="2494" y="1040"/>
            <a:chExt cx="2704" cy="2370"/>
          </a:xfrm>
        </p:grpSpPr>
        <p:sp>
          <p:nvSpPr>
            <p:cNvPr id="16393" name="Rectangle 10">
              <a:extLst>
                <a:ext uri="{FF2B5EF4-FFF2-40B4-BE49-F238E27FC236}">
                  <a16:creationId xmlns:a16="http://schemas.microsoft.com/office/drawing/2014/main" id="{F1DC3C1F-CB88-29AF-CC9A-99C7B75FFFD5}"/>
                </a:ext>
              </a:extLst>
            </p:cNvPr>
            <p:cNvSpPr>
              <a:spLocks noChangeArrowheads="1"/>
            </p:cNvSpPr>
            <p:nvPr/>
          </p:nvSpPr>
          <p:spPr bwMode="auto">
            <a:xfrm>
              <a:off x="2494" y="1040"/>
              <a:ext cx="2704" cy="237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b="0">
                  <a:solidFill>
                    <a:schemeClr val="tx1"/>
                  </a:solidFill>
                </a:rPr>
                <a:t>select avg (</a:t>
              </a:r>
              <a:r>
                <a:rPr lang="en-US" altLang="zh-CN" b="0" i="1">
                  <a:solidFill>
                    <a:schemeClr val="tx1"/>
                  </a:solidFill>
                </a:rPr>
                <a:t>salary</a:t>
              </a:r>
              <a:r>
                <a:rPr lang="en-US" altLang="zh-CN" b="0">
                  <a:solidFill>
                    <a:schemeClr val="tx1"/>
                  </a:solidFill>
                </a:rPr>
                <a:t>)</a:t>
              </a:r>
              <a:br>
                <a:rPr lang="en-US" altLang="zh-CN" b="0">
                  <a:solidFill>
                    <a:schemeClr val="tx1"/>
                  </a:solidFill>
                </a:rPr>
              </a:br>
              <a:r>
                <a:rPr lang="en-US" altLang="zh-CN" b="0">
                  <a:solidFill>
                    <a:schemeClr val="tx1"/>
                  </a:solidFill>
                </a:rPr>
                <a:t>from </a:t>
              </a:r>
              <a:r>
                <a:rPr lang="en-US" altLang="zh-CN" b="0" i="1">
                  <a:solidFill>
                    <a:schemeClr val="tx1"/>
                  </a:solidFill>
                </a:rPr>
                <a:t>instructor</a:t>
              </a:r>
              <a:br>
                <a:rPr lang="en-US" altLang="zh-CN" b="0" i="1">
                  <a:solidFill>
                    <a:schemeClr val="tx1"/>
                  </a:solidFill>
                </a:rPr>
              </a:br>
              <a:r>
                <a:rPr lang="en-US" altLang="zh-CN" b="0">
                  <a:solidFill>
                    <a:schemeClr val="tx1"/>
                  </a:solidFill>
                </a:rPr>
                <a:t>where </a:t>
              </a:r>
              <a:r>
                <a:rPr lang="en-US" altLang="zh-CN" b="0" i="1">
                  <a:solidFill>
                    <a:schemeClr val="tx1"/>
                  </a:solidFill>
                </a:rPr>
                <a:t>dept_name</a:t>
              </a:r>
              <a:r>
                <a:rPr lang="en-US" altLang="zh-CN" b="0">
                  <a:solidFill>
                    <a:schemeClr val="tx1"/>
                  </a:solidFill>
                </a:rPr>
                <a:t>= 'Comp. Sci.';</a:t>
              </a:r>
            </a:p>
            <a:p>
              <a:pPr eaLnBrk="0" hangingPunct="0">
                <a:lnSpc>
                  <a:spcPct val="80000"/>
                </a:lnSpc>
                <a:spcBef>
                  <a:spcPct val="60000"/>
                </a:spcBef>
              </a:pPr>
              <a:r>
                <a:rPr lang="en-US" altLang="zh-CN" b="0">
                  <a:solidFill>
                    <a:schemeClr val="tx1"/>
                  </a:solidFill>
                </a:rPr>
                <a:t>select count (distinct </a:t>
              </a:r>
              <a:r>
                <a:rPr lang="en-US" altLang="zh-CN" b="0" i="1">
                  <a:solidFill>
                    <a:schemeClr val="tx1"/>
                  </a:solidFill>
                </a:rPr>
                <a:t>ID</a:t>
              </a:r>
              <a:r>
                <a:rPr lang="en-US" altLang="zh-CN" b="0">
                  <a:solidFill>
                    <a:schemeClr val="tx1"/>
                  </a:solidFill>
                </a:rPr>
                <a:t>)</a:t>
              </a:r>
              <a:br>
                <a:rPr lang="en-US" altLang="zh-CN" b="0">
                  <a:solidFill>
                    <a:schemeClr val="tx1"/>
                  </a:solidFill>
                </a:rPr>
              </a:br>
              <a:r>
                <a:rPr lang="en-US" altLang="zh-CN" b="0">
                  <a:solidFill>
                    <a:schemeClr val="tx1"/>
                  </a:solidFill>
                </a:rPr>
                <a:t>from </a:t>
              </a:r>
              <a:r>
                <a:rPr lang="en-US" altLang="zh-CN" b="0" i="1">
                  <a:solidFill>
                    <a:schemeClr val="tx1"/>
                  </a:solidFill>
                </a:rPr>
                <a:t>teaches</a:t>
              </a:r>
              <a:br>
                <a:rPr lang="en-US" altLang="zh-CN" b="0" i="1">
                  <a:solidFill>
                    <a:schemeClr val="tx1"/>
                  </a:solidFill>
                </a:rPr>
              </a:br>
              <a:r>
                <a:rPr lang="en-US" altLang="zh-CN" b="0">
                  <a:solidFill>
                    <a:schemeClr val="tx1"/>
                  </a:solidFill>
                </a:rPr>
                <a:t>where </a:t>
              </a:r>
              <a:r>
                <a:rPr lang="en-US" altLang="zh-CN" b="0" i="1">
                  <a:solidFill>
                    <a:schemeClr val="tx1"/>
                  </a:solidFill>
                </a:rPr>
                <a:t>semester </a:t>
              </a:r>
              <a:r>
                <a:rPr lang="en-US" altLang="zh-CN" b="0">
                  <a:solidFill>
                    <a:schemeClr val="tx1"/>
                  </a:solidFill>
                </a:rPr>
                <a:t>='Spring' and </a:t>
              </a:r>
              <a:r>
                <a:rPr lang="en-US" altLang="zh-CN" b="0" i="1">
                  <a:solidFill>
                    <a:schemeClr val="tx1"/>
                  </a:solidFill>
                </a:rPr>
                <a:t>year</a:t>
              </a:r>
              <a:r>
                <a:rPr lang="en-US" altLang="zh-CN" b="0">
                  <a:solidFill>
                    <a:schemeClr val="tx1"/>
                  </a:solidFill>
                </a:rPr>
                <a:t>=2010;</a:t>
              </a:r>
            </a:p>
            <a:p>
              <a:pPr eaLnBrk="0" hangingPunct="0">
                <a:lnSpc>
                  <a:spcPct val="80000"/>
                </a:lnSpc>
                <a:spcBef>
                  <a:spcPct val="60000"/>
                </a:spcBef>
              </a:pPr>
              <a:r>
                <a:rPr lang="en-US" altLang="zh-CN" b="0">
                  <a:solidFill>
                    <a:schemeClr val="tx1"/>
                  </a:solidFill>
                </a:rPr>
                <a:t>select count (*)</a:t>
              </a:r>
              <a:br>
                <a:rPr lang="en-US" altLang="zh-CN" b="0">
                  <a:solidFill>
                    <a:schemeClr val="tx1"/>
                  </a:solidFill>
                </a:rPr>
              </a:br>
              <a:r>
                <a:rPr lang="en-US" altLang="zh-CN" b="0">
                  <a:solidFill>
                    <a:schemeClr val="tx1"/>
                  </a:solidFill>
                </a:rPr>
                <a:t>from </a:t>
              </a:r>
              <a:r>
                <a:rPr lang="en-US" altLang="zh-CN" b="0" i="1">
                  <a:solidFill>
                    <a:schemeClr val="tx1"/>
                  </a:solidFill>
                </a:rPr>
                <a:t>course</a:t>
              </a:r>
              <a:r>
                <a:rPr lang="en-US" altLang="zh-CN" b="0">
                  <a:solidFill>
                    <a:schemeClr val="tx1"/>
                  </a:solidFill>
                </a:rPr>
                <a:t>;</a:t>
              </a:r>
            </a:p>
            <a:p>
              <a:pPr eaLnBrk="0" hangingPunct="0">
                <a:lnSpc>
                  <a:spcPct val="80000"/>
                </a:lnSpc>
                <a:spcBef>
                  <a:spcPct val="60000"/>
                </a:spcBef>
              </a:pPr>
              <a:r>
                <a:rPr lang="en-US" altLang="zh-CN" b="0">
                  <a:solidFill>
                    <a:schemeClr val="tx1"/>
                  </a:solidFill>
                </a:rPr>
                <a:t>select </a:t>
              </a:r>
              <a:r>
                <a:rPr lang="en-US" altLang="zh-CN" b="0" i="1">
                  <a:solidFill>
                    <a:schemeClr val="tx1"/>
                  </a:solidFill>
                </a:rPr>
                <a:t>dept_name</a:t>
              </a:r>
              <a:r>
                <a:rPr lang="en-US" altLang="zh-CN" b="0">
                  <a:solidFill>
                    <a:schemeClr val="tx1"/>
                  </a:solidFill>
                </a:rPr>
                <a:t>, avg (</a:t>
              </a:r>
              <a:r>
                <a:rPr lang="en-US" altLang="zh-CN" b="0" i="1">
                  <a:solidFill>
                    <a:schemeClr val="tx1"/>
                  </a:solidFill>
                </a:rPr>
                <a:t>salary</a:t>
              </a:r>
              <a:r>
                <a:rPr lang="en-US" altLang="zh-CN" b="0">
                  <a:solidFill>
                    <a:schemeClr val="tx1"/>
                  </a:solidFill>
                </a:rPr>
                <a:t>) as avg_salary</a:t>
              </a:r>
              <a:br>
                <a:rPr lang="en-US" altLang="zh-CN" b="0">
                  <a:solidFill>
                    <a:schemeClr val="tx1"/>
                  </a:solidFill>
                </a:rPr>
              </a:br>
              <a:r>
                <a:rPr lang="en-US" altLang="zh-CN" b="0">
                  <a:solidFill>
                    <a:schemeClr val="tx1"/>
                  </a:solidFill>
                </a:rPr>
                <a:t>from </a:t>
              </a:r>
              <a:r>
                <a:rPr lang="en-US" altLang="zh-CN" b="0" i="1">
                  <a:solidFill>
                    <a:schemeClr val="tx1"/>
                  </a:solidFill>
                </a:rPr>
                <a:t>instructor</a:t>
              </a:r>
              <a:br>
                <a:rPr lang="en-US" altLang="zh-CN" b="0" i="1">
                  <a:solidFill>
                    <a:schemeClr val="tx1"/>
                  </a:solidFill>
                </a:rPr>
              </a:br>
              <a:r>
                <a:rPr lang="en-US" altLang="zh-CN" b="0">
                  <a:solidFill>
                    <a:schemeClr val="tx1"/>
                  </a:solidFill>
                </a:rPr>
                <a:t>group by </a:t>
              </a:r>
              <a:r>
                <a:rPr lang="en-US" altLang="zh-CN" b="0" i="1">
                  <a:solidFill>
                    <a:schemeClr val="tx1"/>
                  </a:solidFill>
                </a:rPr>
                <a:t>dept_name</a:t>
              </a:r>
              <a:r>
                <a:rPr lang="en-US" altLang="zh-CN" b="0">
                  <a:solidFill>
                    <a:schemeClr val="tx1"/>
                  </a:solidFill>
                </a:rPr>
                <a:t>;</a:t>
              </a:r>
            </a:p>
            <a:p>
              <a:pPr eaLnBrk="0" hangingPunct="0">
                <a:lnSpc>
                  <a:spcPct val="80000"/>
                </a:lnSpc>
                <a:spcBef>
                  <a:spcPct val="60000"/>
                </a:spcBef>
              </a:pPr>
              <a:r>
                <a:rPr lang="en-US" altLang="zh-CN" b="0">
                  <a:solidFill>
                    <a:schemeClr val="tx1"/>
                  </a:solidFill>
                </a:rPr>
                <a:t>select </a:t>
              </a:r>
              <a:r>
                <a:rPr lang="en-US" altLang="zh-CN" b="0" i="1">
                  <a:solidFill>
                    <a:schemeClr val="tx1"/>
                  </a:solidFill>
                </a:rPr>
                <a:t>dept_name</a:t>
              </a:r>
              <a:r>
                <a:rPr lang="en-US" altLang="zh-CN" b="0">
                  <a:solidFill>
                    <a:schemeClr val="tx1"/>
                  </a:solidFill>
                </a:rPr>
                <a:t>, avg (</a:t>
              </a:r>
              <a:r>
                <a:rPr lang="en-US" altLang="zh-CN" b="0" i="1">
                  <a:solidFill>
                    <a:schemeClr val="tx1"/>
                  </a:solidFill>
                </a:rPr>
                <a:t>salary</a:t>
              </a:r>
              <a:r>
                <a:rPr lang="en-US" altLang="zh-CN" b="0">
                  <a:solidFill>
                    <a:schemeClr val="tx1"/>
                  </a:solidFill>
                </a:rPr>
                <a:t>)</a:t>
              </a:r>
            </a:p>
            <a:p>
              <a:pPr eaLnBrk="0" hangingPunct="0">
                <a:lnSpc>
                  <a:spcPct val="80000"/>
                </a:lnSpc>
                <a:spcBef>
                  <a:spcPct val="20000"/>
                </a:spcBef>
              </a:pPr>
              <a:r>
                <a:rPr lang="en-US" altLang="zh-CN" b="0">
                  <a:solidFill>
                    <a:schemeClr val="tx1"/>
                  </a:solidFill>
                </a:rPr>
                <a:t>from </a:t>
              </a:r>
              <a:r>
                <a:rPr lang="en-US" altLang="zh-CN" b="0" i="1">
                  <a:solidFill>
                    <a:schemeClr val="tx1"/>
                  </a:solidFill>
                </a:rPr>
                <a:t>instructor</a:t>
              </a:r>
              <a:endParaRPr lang="en-US" altLang="zh-CN" b="0">
                <a:solidFill>
                  <a:schemeClr val="tx1"/>
                </a:solidFill>
              </a:endParaRPr>
            </a:p>
            <a:p>
              <a:pPr eaLnBrk="0" hangingPunct="0">
                <a:lnSpc>
                  <a:spcPct val="80000"/>
                </a:lnSpc>
                <a:spcBef>
                  <a:spcPct val="20000"/>
                </a:spcBef>
              </a:pPr>
              <a:r>
                <a:rPr lang="en-US" altLang="zh-CN" b="0">
                  <a:solidFill>
                    <a:schemeClr val="tx1"/>
                  </a:solidFill>
                </a:rPr>
                <a:t>group by </a:t>
              </a:r>
              <a:r>
                <a:rPr lang="en-US" altLang="zh-CN" b="0" i="1">
                  <a:solidFill>
                    <a:schemeClr val="tx1"/>
                  </a:solidFill>
                </a:rPr>
                <a:t>dept_name</a:t>
              </a:r>
              <a:endParaRPr lang="en-US" altLang="zh-CN" b="0">
                <a:solidFill>
                  <a:schemeClr val="tx1"/>
                </a:solidFill>
              </a:endParaRPr>
            </a:p>
            <a:p>
              <a:pPr eaLnBrk="0" hangingPunct="0">
                <a:lnSpc>
                  <a:spcPct val="80000"/>
                </a:lnSpc>
                <a:spcBef>
                  <a:spcPct val="20000"/>
                </a:spcBef>
              </a:pPr>
              <a:r>
                <a:rPr lang="en-US" altLang="zh-CN">
                  <a:solidFill>
                    <a:schemeClr val="tx1"/>
                  </a:solidFill>
                </a:rPr>
                <a:t>having avg (</a:t>
              </a:r>
              <a:r>
                <a:rPr lang="en-US" altLang="zh-CN" b="0" i="1">
                  <a:solidFill>
                    <a:schemeClr val="tx1"/>
                  </a:solidFill>
                </a:rPr>
                <a:t>salary</a:t>
              </a:r>
              <a:r>
                <a:rPr lang="en-US" altLang="zh-CN" b="0">
                  <a:solidFill>
                    <a:schemeClr val="tx1"/>
                  </a:solidFill>
                </a:rPr>
                <a:t>) &gt; 42000;</a:t>
              </a:r>
            </a:p>
          </p:txBody>
        </p:sp>
        <p:sp>
          <p:nvSpPr>
            <p:cNvPr id="16394" name="Line 12">
              <a:extLst>
                <a:ext uri="{FF2B5EF4-FFF2-40B4-BE49-F238E27FC236}">
                  <a16:creationId xmlns:a16="http://schemas.microsoft.com/office/drawing/2014/main" id="{5C03CBD5-428C-2F16-9DF7-76ABA7988812}"/>
                </a:ext>
              </a:extLst>
            </p:cNvPr>
            <p:cNvSpPr>
              <a:spLocks noChangeShapeType="1"/>
            </p:cNvSpPr>
            <p:nvPr/>
          </p:nvSpPr>
          <p:spPr bwMode="auto">
            <a:xfrm flipV="1">
              <a:off x="2910" y="1200"/>
              <a:ext cx="228"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 name="Line 13">
              <a:extLst>
                <a:ext uri="{FF2B5EF4-FFF2-40B4-BE49-F238E27FC236}">
                  <a16:creationId xmlns:a16="http://schemas.microsoft.com/office/drawing/2014/main" id="{F185DBDA-0B97-E4D4-10F9-FC6971BC3105}"/>
                </a:ext>
              </a:extLst>
            </p:cNvPr>
            <p:cNvSpPr>
              <a:spLocks noChangeShapeType="1"/>
            </p:cNvSpPr>
            <p:nvPr/>
          </p:nvSpPr>
          <p:spPr bwMode="auto">
            <a:xfrm>
              <a:off x="3732" y="1446"/>
              <a:ext cx="636"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 name="Line 14">
              <a:extLst>
                <a:ext uri="{FF2B5EF4-FFF2-40B4-BE49-F238E27FC236}">
                  <a16:creationId xmlns:a16="http://schemas.microsoft.com/office/drawing/2014/main" id="{2CAC756A-9ED6-EB73-5DB5-A296D4A9B3BB}"/>
                </a:ext>
              </a:extLst>
            </p:cNvPr>
            <p:cNvSpPr>
              <a:spLocks noChangeShapeType="1"/>
            </p:cNvSpPr>
            <p:nvPr/>
          </p:nvSpPr>
          <p:spPr bwMode="auto">
            <a:xfrm flipV="1">
              <a:off x="2928" y="1662"/>
              <a:ext cx="240"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7" name="Line 15">
              <a:extLst>
                <a:ext uri="{FF2B5EF4-FFF2-40B4-BE49-F238E27FC236}">
                  <a16:creationId xmlns:a16="http://schemas.microsoft.com/office/drawing/2014/main" id="{AE264A92-2D41-B960-3C2F-5AD825849634}"/>
                </a:ext>
              </a:extLst>
            </p:cNvPr>
            <p:cNvSpPr>
              <a:spLocks noChangeShapeType="1"/>
            </p:cNvSpPr>
            <p:nvPr/>
          </p:nvSpPr>
          <p:spPr bwMode="auto">
            <a:xfrm flipV="1">
              <a:off x="3384" y="1662"/>
              <a:ext cx="342"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8" name="Line 16">
              <a:extLst>
                <a:ext uri="{FF2B5EF4-FFF2-40B4-BE49-F238E27FC236}">
                  <a16:creationId xmlns:a16="http://schemas.microsoft.com/office/drawing/2014/main" id="{78BA3A4F-DE51-3C40-2E97-E5D53BECEC48}"/>
                </a:ext>
              </a:extLst>
            </p:cNvPr>
            <p:cNvSpPr>
              <a:spLocks noChangeShapeType="1"/>
            </p:cNvSpPr>
            <p:nvPr/>
          </p:nvSpPr>
          <p:spPr bwMode="auto">
            <a:xfrm flipV="1">
              <a:off x="3234" y="2130"/>
              <a:ext cx="240"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 name="Line 17">
              <a:extLst>
                <a:ext uri="{FF2B5EF4-FFF2-40B4-BE49-F238E27FC236}">
                  <a16:creationId xmlns:a16="http://schemas.microsoft.com/office/drawing/2014/main" id="{0693DC65-928E-5B26-5759-6043A76D2753}"/>
                </a:ext>
              </a:extLst>
            </p:cNvPr>
            <p:cNvSpPr>
              <a:spLocks noChangeShapeType="1"/>
            </p:cNvSpPr>
            <p:nvPr/>
          </p:nvSpPr>
          <p:spPr bwMode="auto">
            <a:xfrm flipV="1">
              <a:off x="3630" y="2460"/>
              <a:ext cx="660" cy="12"/>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0" name="Line 18">
              <a:extLst>
                <a:ext uri="{FF2B5EF4-FFF2-40B4-BE49-F238E27FC236}">
                  <a16:creationId xmlns:a16="http://schemas.microsoft.com/office/drawing/2014/main" id="{86732B3E-1D3D-3CDA-872D-A5417EB87B5B}"/>
                </a:ext>
              </a:extLst>
            </p:cNvPr>
            <p:cNvSpPr>
              <a:spLocks noChangeShapeType="1"/>
            </p:cNvSpPr>
            <p:nvPr/>
          </p:nvSpPr>
          <p:spPr bwMode="auto">
            <a:xfrm>
              <a:off x="4596" y="2472"/>
              <a:ext cx="26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1" name="Line 21">
              <a:extLst>
                <a:ext uri="{FF2B5EF4-FFF2-40B4-BE49-F238E27FC236}">
                  <a16:creationId xmlns:a16="http://schemas.microsoft.com/office/drawing/2014/main" id="{F3958405-411E-BE1C-70F2-8930C5C44380}"/>
                </a:ext>
              </a:extLst>
            </p:cNvPr>
            <p:cNvSpPr>
              <a:spLocks noChangeShapeType="1"/>
            </p:cNvSpPr>
            <p:nvPr/>
          </p:nvSpPr>
          <p:spPr bwMode="auto">
            <a:xfrm flipV="1">
              <a:off x="2988" y="2460"/>
              <a:ext cx="336"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2" name="Line 23">
              <a:extLst>
                <a:ext uri="{FF2B5EF4-FFF2-40B4-BE49-F238E27FC236}">
                  <a16:creationId xmlns:a16="http://schemas.microsoft.com/office/drawing/2014/main" id="{5D7DFD9F-A8C0-D1D5-915B-A11F1CD5AA96}"/>
                </a:ext>
              </a:extLst>
            </p:cNvPr>
            <p:cNvSpPr>
              <a:spLocks noChangeShapeType="1"/>
            </p:cNvSpPr>
            <p:nvPr/>
          </p:nvSpPr>
          <p:spPr bwMode="auto">
            <a:xfrm flipV="1">
              <a:off x="2580" y="2724"/>
              <a:ext cx="930"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 name="Line 24">
              <a:extLst>
                <a:ext uri="{FF2B5EF4-FFF2-40B4-BE49-F238E27FC236}">
                  <a16:creationId xmlns:a16="http://schemas.microsoft.com/office/drawing/2014/main" id="{1CD86F3C-3C98-B3F4-77FF-B98C0C5734E7}"/>
                </a:ext>
              </a:extLst>
            </p:cNvPr>
            <p:cNvSpPr>
              <a:spLocks noChangeShapeType="1"/>
            </p:cNvSpPr>
            <p:nvPr/>
          </p:nvSpPr>
          <p:spPr bwMode="auto">
            <a:xfrm>
              <a:off x="2574" y="3390"/>
              <a:ext cx="390"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04" name="Rectangle 25">
            <a:extLst>
              <a:ext uri="{FF2B5EF4-FFF2-40B4-BE49-F238E27FC236}">
                <a16:creationId xmlns:a16="http://schemas.microsoft.com/office/drawing/2014/main" id="{8150681A-655E-96DD-59F7-1ADA39E9B3EA}"/>
              </a:ext>
            </a:extLst>
          </p:cNvPr>
          <p:cNvSpPr>
            <a:spLocks noChangeArrowheads="1"/>
          </p:cNvSpPr>
          <p:nvPr/>
        </p:nvSpPr>
        <p:spPr bwMode="auto">
          <a:xfrm>
            <a:off x="4391025" y="5791200"/>
            <a:ext cx="36655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2"/>
                </a:solidFill>
              </a:rPr>
              <a:t>红色标注之处的作用，意义你清楚吗？</a:t>
            </a:r>
          </a:p>
        </p:txBody>
      </p:sp>
      <p:grpSp>
        <p:nvGrpSpPr>
          <p:cNvPr id="172123" name="Group 91">
            <a:extLst>
              <a:ext uri="{FF2B5EF4-FFF2-40B4-BE49-F238E27FC236}">
                <a16:creationId xmlns:a16="http://schemas.microsoft.com/office/drawing/2014/main" id="{B7A23C76-7186-A062-1C75-9D85B5D6080D}"/>
              </a:ext>
            </a:extLst>
          </p:cNvPr>
          <p:cNvGrpSpPr>
            <a:grpSpLocks/>
          </p:cNvGrpSpPr>
          <p:nvPr/>
        </p:nvGrpSpPr>
        <p:grpSpPr bwMode="auto">
          <a:xfrm>
            <a:off x="5873750" y="1781175"/>
            <a:ext cx="3244850" cy="3913188"/>
            <a:chOff x="3700" y="1122"/>
            <a:chExt cx="2044" cy="2465"/>
          </a:xfrm>
        </p:grpSpPr>
        <p:sp>
          <p:nvSpPr>
            <p:cNvPr id="16406" name="Rectangle 26">
              <a:extLst>
                <a:ext uri="{FF2B5EF4-FFF2-40B4-BE49-F238E27FC236}">
                  <a16:creationId xmlns:a16="http://schemas.microsoft.com/office/drawing/2014/main" id="{EFC5EC0F-03BC-E991-A592-314F55BBD059}"/>
                </a:ext>
              </a:extLst>
            </p:cNvPr>
            <p:cNvSpPr>
              <a:spLocks noChangeArrowheads="1"/>
            </p:cNvSpPr>
            <p:nvPr/>
          </p:nvSpPr>
          <p:spPr bwMode="auto">
            <a:xfrm>
              <a:off x="4247" y="1172"/>
              <a:ext cx="13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b="0">
                  <a:solidFill>
                    <a:srgbClr val="0066FF"/>
                  </a:solidFill>
                </a:rPr>
                <a:t>仅计算一个系的平均工资</a:t>
              </a:r>
            </a:p>
          </p:txBody>
        </p:sp>
        <p:sp>
          <p:nvSpPr>
            <p:cNvPr id="16407" name="Line 27">
              <a:extLst>
                <a:ext uri="{FF2B5EF4-FFF2-40B4-BE49-F238E27FC236}">
                  <a16:creationId xmlns:a16="http://schemas.microsoft.com/office/drawing/2014/main" id="{5288C3F9-8950-8664-52CD-E060BF577BFC}"/>
                </a:ext>
              </a:extLst>
            </p:cNvPr>
            <p:cNvSpPr>
              <a:spLocks noChangeShapeType="1"/>
            </p:cNvSpPr>
            <p:nvPr/>
          </p:nvSpPr>
          <p:spPr bwMode="auto">
            <a:xfrm flipH="1">
              <a:off x="3846" y="1122"/>
              <a:ext cx="384"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8" name="Rectangle 31">
              <a:extLst>
                <a:ext uri="{FF2B5EF4-FFF2-40B4-BE49-F238E27FC236}">
                  <a16:creationId xmlns:a16="http://schemas.microsoft.com/office/drawing/2014/main" id="{AF4BAC1B-FC5F-904D-38F5-86BC17A91865}"/>
                </a:ext>
              </a:extLst>
            </p:cNvPr>
            <p:cNvSpPr>
              <a:spLocks noChangeArrowheads="1"/>
            </p:cNvSpPr>
            <p:nvPr/>
          </p:nvSpPr>
          <p:spPr bwMode="auto">
            <a:xfrm>
              <a:off x="4236" y="1506"/>
              <a:ext cx="139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b="0">
                  <a:solidFill>
                    <a:srgbClr val="0066FF"/>
                  </a:solidFill>
                </a:rPr>
                <a:t>计数前先去除重复元组</a:t>
              </a:r>
            </a:p>
          </p:txBody>
        </p:sp>
        <p:sp>
          <p:nvSpPr>
            <p:cNvPr id="16409" name="Rectangle 45">
              <a:extLst>
                <a:ext uri="{FF2B5EF4-FFF2-40B4-BE49-F238E27FC236}">
                  <a16:creationId xmlns:a16="http://schemas.microsoft.com/office/drawing/2014/main" id="{5A43D2AC-4B16-226B-F1C7-326358120F22}"/>
                </a:ext>
              </a:extLst>
            </p:cNvPr>
            <p:cNvSpPr>
              <a:spLocks noChangeArrowheads="1"/>
            </p:cNvSpPr>
            <p:nvPr/>
          </p:nvSpPr>
          <p:spPr bwMode="auto">
            <a:xfrm>
              <a:off x="4428" y="1978"/>
              <a:ext cx="121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b="0">
                  <a:solidFill>
                    <a:srgbClr val="0066FF"/>
                  </a:solidFill>
                </a:rPr>
                <a:t>*代表选择所有属性</a:t>
              </a:r>
            </a:p>
          </p:txBody>
        </p:sp>
        <p:sp>
          <p:nvSpPr>
            <p:cNvPr id="16410" name="Rectangle 72">
              <a:extLst>
                <a:ext uri="{FF2B5EF4-FFF2-40B4-BE49-F238E27FC236}">
                  <a16:creationId xmlns:a16="http://schemas.microsoft.com/office/drawing/2014/main" id="{13E33DCA-F059-D985-E4B2-F3FBFCF7F887}"/>
                </a:ext>
              </a:extLst>
            </p:cNvPr>
            <p:cNvSpPr>
              <a:spLocks noChangeArrowheads="1"/>
            </p:cNvSpPr>
            <p:nvPr/>
          </p:nvSpPr>
          <p:spPr bwMode="auto">
            <a:xfrm>
              <a:off x="3924" y="2476"/>
              <a:ext cx="1820"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b="0">
                  <a:solidFill>
                    <a:srgbClr val="0066FF"/>
                  </a:solidFill>
                </a:rPr>
                <a:t>第</a:t>
              </a:r>
              <a:r>
                <a:rPr lang="en-US" altLang="zh-CN" b="0">
                  <a:solidFill>
                    <a:srgbClr val="0066FF"/>
                  </a:solidFill>
                </a:rPr>
                <a:t>1</a:t>
              </a:r>
              <a:r>
                <a:rPr lang="zh-CN" altLang="en-US" b="0">
                  <a:solidFill>
                    <a:srgbClr val="0066FF"/>
                  </a:solidFill>
                </a:rPr>
                <a:t>个为平均工资显示部门名</a:t>
              </a:r>
            </a:p>
            <a:p>
              <a:pPr eaLnBrk="0" hangingPunct="0">
                <a:lnSpc>
                  <a:spcPct val="80000"/>
                </a:lnSpc>
                <a:spcBef>
                  <a:spcPct val="20000"/>
                </a:spcBef>
              </a:pPr>
              <a:r>
                <a:rPr lang="zh-CN" altLang="en-US" b="0">
                  <a:solidFill>
                    <a:srgbClr val="0066FF"/>
                  </a:solidFill>
                </a:rPr>
                <a:t>第</a:t>
              </a:r>
              <a:r>
                <a:rPr lang="en-US" altLang="zh-CN" b="0">
                  <a:solidFill>
                    <a:srgbClr val="0066FF"/>
                  </a:solidFill>
                </a:rPr>
                <a:t>2</a:t>
              </a:r>
              <a:r>
                <a:rPr lang="zh-CN" altLang="en-US" b="0">
                  <a:solidFill>
                    <a:srgbClr val="0066FF"/>
                  </a:solidFill>
                </a:rPr>
                <a:t>个用于指定计算范围</a:t>
              </a:r>
              <a:r>
                <a:rPr lang="en-US" altLang="zh-CN" b="0">
                  <a:solidFill>
                    <a:srgbClr val="0066FF"/>
                  </a:solidFill>
                </a:rPr>
                <a:t>(</a:t>
              </a:r>
              <a:r>
                <a:rPr lang="zh-CN" altLang="en-US" b="0">
                  <a:solidFill>
                    <a:srgbClr val="0066FF"/>
                  </a:solidFill>
                </a:rPr>
                <a:t>分组</a:t>
              </a:r>
              <a:r>
                <a:rPr lang="en-US" altLang="zh-CN" b="0">
                  <a:solidFill>
                    <a:srgbClr val="0066FF"/>
                  </a:solidFill>
                </a:rPr>
                <a:t>)</a:t>
              </a:r>
            </a:p>
          </p:txBody>
        </p:sp>
        <p:sp>
          <p:nvSpPr>
            <p:cNvPr id="16411" name="Rectangle 89">
              <a:extLst>
                <a:ext uri="{FF2B5EF4-FFF2-40B4-BE49-F238E27FC236}">
                  <a16:creationId xmlns:a16="http://schemas.microsoft.com/office/drawing/2014/main" id="{389A7976-FAF8-9C73-46E3-13B8DE7216BA}"/>
                </a:ext>
              </a:extLst>
            </p:cNvPr>
            <p:cNvSpPr>
              <a:spLocks noChangeArrowheads="1"/>
            </p:cNvSpPr>
            <p:nvPr/>
          </p:nvSpPr>
          <p:spPr bwMode="auto">
            <a:xfrm>
              <a:off x="3700" y="3406"/>
              <a:ext cx="200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b="0">
                  <a:solidFill>
                    <a:srgbClr val="0066FF"/>
                  </a:solidFill>
                </a:rPr>
                <a:t>限定输出哪些平均工资</a:t>
              </a:r>
              <a:r>
                <a:rPr lang="en-US" altLang="zh-CN" b="0">
                  <a:solidFill>
                    <a:srgbClr val="0066FF"/>
                  </a:solidFill>
                </a:rPr>
                <a:t>(</a:t>
              </a:r>
              <a:r>
                <a:rPr lang="zh-CN" altLang="en-US" b="0">
                  <a:solidFill>
                    <a:srgbClr val="0066FF"/>
                  </a:solidFill>
                </a:rPr>
                <a:t>结果筛选</a:t>
              </a:r>
              <a:r>
                <a:rPr lang="en-US" altLang="zh-CN" b="0">
                  <a:solidFill>
                    <a:srgbClr val="0066FF"/>
                  </a:solidFill>
                </a:rPr>
                <a:t>)</a:t>
              </a:r>
            </a:p>
          </p:txBody>
        </p:sp>
      </p:grpSp>
      <p:grpSp>
        <p:nvGrpSpPr>
          <p:cNvPr id="172129" name="Group 97">
            <a:extLst>
              <a:ext uri="{FF2B5EF4-FFF2-40B4-BE49-F238E27FC236}">
                <a16:creationId xmlns:a16="http://schemas.microsoft.com/office/drawing/2014/main" id="{363ADA74-D700-C383-D51B-9EACD6F336C2}"/>
              </a:ext>
            </a:extLst>
          </p:cNvPr>
          <p:cNvGrpSpPr>
            <a:grpSpLocks/>
          </p:cNvGrpSpPr>
          <p:nvPr/>
        </p:nvGrpSpPr>
        <p:grpSpPr bwMode="auto">
          <a:xfrm>
            <a:off x="4768850" y="795338"/>
            <a:ext cx="3954463" cy="1062037"/>
            <a:chOff x="3004" y="501"/>
            <a:chExt cx="2491" cy="669"/>
          </a:xfrm>
        </p:grpSpPr>
        <p:sp>
          <p:nvSpPr>
            <p:cNvPr id="16413" name="Rectangle 95">
              <a:extLst>
                <a:ext uri="{FF2B5EF4-FFF2-40B4-BE49-F238E27FC236}">
                  <a16:creationId xmlns:a16="http://schemas.microsoft.com/office/drawing/2014/main" id="{F6B50F04-1E45-CE9A-B656-B58C0BBBB591}"/>
                </a:ext>
              </a:extLst>
            </p:cNvPr>
            <p:cNvSpPr>
              <a:spLocks noChangeArrowheads="1"/>
            </p:cNvSpPr>
            <p:nvPr/>
          </p:nvSpPr>
          <p:spPr bwMode="auto">
            <a:xfrm>
              <a:off x="3004" y="501"/>
              <a:ext cx="249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800">
                  <a:latin typeface="Times New Roman" panose="02020603050405020304" pitchFamily="18" charset="0"/>
                </a:rPr>
                <a:t>g</a:t>
              </a:r>
              <a:r>
                <a:rPr lang="en-US" altLang="zh-CN" sz="1800" baseline="-25000">
                  <a:latin typeface="Times New Roman" panose="02020603050405020304" pitchFamily="18" charset="0"/>
                </a:rPr>
                <a:t>avg (</a:t>
              </a:r>
              <a:r>
                <a:rPr lang="en-US" altLang="zh-CN" sz="1800" i="1" baseline="-25000">
                  <a:latin typeface="Times New Roman" panose="02020603050405020304" pitchFamily="18" charset="0"/>
                </a:rPr>
                <a:t>salary</a:t>
              </a:r>
              <a:r>
                <a:rPr lang="en-US" altLang="zh-CN" sz="1800" baseline="-25000">
                  <a:latin typeface="Times New Roman" panose="02020603050405020304" pitchFamily="18" charset="0"/>
                </a:rPr>
                <a:t>)</a:t>
              </a:r>
              <a:r>
                <a:rPr lang="en-US" altLang="zh-CN" sz="1800">
                  <a:latin typeface="Times New Roman" panose="02020603050405020304" pitchFamily="18" charset="0"/>
                </a:rPr>
                <a:t>(</a:t>
              </a:r>
              <a:r>
                <a:rPr lang="el-GR" altLang="zh-CN" sz="1800">
                  <a:latin typeface="Times New Roman" panose="02020603050405020304" pitchFamily="18" charset="0"/>
                </a:rPr>
                <a:t>σ</a:t>
              </a:r>
              <a:r>
                <a:rPr lang="en-US" altLang="zh-CN" sz="1800" i="1" baseline="-25000">
                  <a:latin typeface="Times New Roman" panose="02020603050405020304" pitchFamily="18" charset="0"/>
                </a:rPr>
                <a:t>dept_name</a:t>
              </a:r>
              <a:r>
                <a:rPr lang="en-US" altLang="zh-CN" sz="1800" baseline="-25000">
                  <a:latin typeface="Times New Roman" panose="02020603050405020304" pitchFamily="18" charset="0"/>
                </a:rPr>
                <a:t>='Comp. Sci.'</a:t>
              </a:r>
              <a:r>
                <a:rPr lang="en-US" altLang="zh-CN" sz="1800">
                  <a:latin typeface="Times New Roman" panose="02020603050405020304" pitchFamily="18" charset="0"/>
                </a:rPr>
                <a:t>(instuctor))</a:t>
              </a:r>
              <a:endParaRPr lang="el-GR" altLang="zh-CN" sz="1800">
                <a:latin typeface="Times New Roman" panose="02020603050405020304" pitchFamily="18" charset="0"/>
              </a:endParaRPr>
            </a:p>
          </p:txBody>
        </p:sp>
        <p:sp>
          <p:nvSpPr>
            <p:cNvPr id="16414" name="Line 96">
              <a:extLst>
                <a:ext uri="{FF2B5EF4-FFF2-40B4-BE49-F238E27FC236}">
                  <a16:creationId xmlns:a16="http://schemas.microsoft.com/office/drawing/2014/main" id="{CF1A38A1-44D3-6935-896F-5ED87FCE3F43}"/>
                </a:ext>
              </a:extLst>
            </p:cNvPr>
            <p:cNvSpPr>
              <a:spLocks noChangeShapeType="1"/>
            </p:cNvSpPr>
            <p:nvPr/>
          </p:nvSpPr>
          <p:spPr bwMode="auto">
            <a:xfrm flipV="1">
              <a:off x="4032" y="780"/>
              <a:ext cx="294" cy="390"/>
            </a:xfrm>
            <a:prstGeom prst="line">
              <a:avLst/>
            </a:prstGeom>
            <a:noFill/>
            <a:ln w="5715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 name="矩形 1">
            <a:extLst>
              <a:ext uri="{FF2B5EF4-FFF2-40B4-BE49-F238E27FC236}">
                <a16:creationId xmlns:a16="http://schemas.microsoft.com/office/drawing/2014/main" id="{12B0A7A7-B224-CDD6-1914-0945662FA94B}"/>
              </a:ext>
            </a:extLst>
          </p:cNvPr>
          <p:cNvSpPr/>
          <p:nvPr/>
        </p:nvSpPr>
        <p:spPr>
          <a:xfrm>
            <a:off x="4079875" y="5491163"/>
            <a:ext cx="736600" cy="296862"/>
          </a:xfrm>
          <a:prstGeom prst="rect">
            <a:avLst/>
          </a:prstGeom>
        </p:spPr>
        <p:txBody>
          <a:bodyPr wrap="none">
            <a:spAutoFit/>
          </a:bodyPr>
          <a:lstStyle/>
          <a:p>
            <a:pPr eaLnBrk="0" hangingPunct="0">
              <a:lnSpc>
                <a:spcPct val="80000"/>
              </a:lnSpc>
              <a:spcBef>
                <a:spcPct val="20000"/>
              </a:spcBef>
              <a:defRPr/>
            </a:pPr>
            <a:r>
              <a:rPr lang="zh-CN" altLang="en-US" dirty="0">
                <a:solidFill>
                  <a:schemeClr val="accent4"/>
                </a:solidFill>
                <a:latin typeface="Tahoma" panose="020B0604030504040204" pitchFamily="2" charset="0"/>
                <a:cs typeface="宋体" panose="02010600030101010101" pitchFamily="2" charset="-122"/>
              </a:rPr>
              <a:t>案例</a:t>
            </a:r>
            <a:r>
              <a:rPr lang="en-US" altLang="zh-CN" dirty="0">
                <a:solidFill>
                  <a:schemeClr val="accent4"/>
                </a:solidFill>
                <a:latin typeface="Tahoma" panose="020B0604030504040204" pitchFamily="2" charset="0"/>
                <a:cs typeface="宋体" panose="02010600030101010101" pitchFamily="2" charset="-122"/>
              </a:rPr>
              <a:t>4</a:t>
            </a:r>
            <a:endParaRPr lang="zh-CN" altLang="en-US" dirty="0">
              <a:solidFill>
                <a:schemeClr val="accent4"/>
              </a:solidFill>
              <a:latin typeface="Tahoma" panose="020B0604030504040204" pitchFamily="2" charset="0"/>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2123"/>
                                        </p:tgtEl>
                                        <p:attrNameLst>
                                          <p:attrName>style.visibility</p:attrName>
                                        </p:attrNameLst>
                                      </p:cBhvr>
                                      <p:to>
                                        <p:strVal val="visible"/>
                                      </p:to>
                                    </p:set>
                                    <p:animEffect transition="in" filter="blinds(horizontal)">
                                      <p:cBhvr>
                                        <p:cTn id="7" dur="500"/>
                                        <p:tgtEl>
                                          <p:spTgt spid="1721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2129"/>
                                        </p:tgtEl>
                                        <p:attrNameLst>
                                          <p:attrName>style.visibility</p:attrName>
                                        </p:attrNameLst>
                                      </p:cBhvr>
                                      <p:to>
                                        <p:strVal val="visible"/>
                                      </p:to>
                                    </p:set>
                                    <p:animEffect transition="in" filter="blinds(horizontal)">
                                      <p:cBhvr>
                                        <p:cTn id="12" dur="500"/>
                                        <p:tgtEl>
                                          <p:spTgt spid="1721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221"/>
                                        </p:tgtEl>
                                        <p:attrNameLst>
                                          <p:attrName>style.visibility</p:attrName>
                                        </p:attrNameLst>
                                      </p:cBhvr>
                                      <p:to>
                                        <p:strVal val="visible"/>
                                      </p:to>
                                    </p:set>
                                    <p:animEffect transition="in" filter="blinds(horizontal)">
                                      <p:cBhvr>
                                        <p:cTn id="17" dur="500"/>
                                        <p:tgtEl>
                                          <p:spTgt spid="92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blinds(horizontal)">
                                      <p:cBhvr>
                                        <p:cTn id="22"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5">
            <a:extLst>
              <a:ext uri="{FF2B5EF4-FFF2-40B4-BE49-F238E27FC236}">
                <a16:creationId xmlns:a16="http://schemas.microsoft.com/office/drawing/2014/main" id="{26415E2C-A45C-EB26-3ACC-0DBDF0AAB75C}"/>
              </a:ext>
            </a:extLst>
          </p:cNvPr>
          <p:cNvSpPr>
            <a:spLocks noGrp="1" noChangeArrowheads="1"/>
          </p:cNvSpPr>
          <p:nvPr>
            <p:ph type="sldNum" sz="quarter" idx="12"/>
          </p:nvPr>
        </p:nvSpPr>
        <p:spPr>
          <a:xfrm>
            <a:off x="6630988" y="607218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AA11F16-C3C7-4162-91B8-B4D42893C1D4}" type="slidenum">
              <a:rPr lang="zh-CN" altLang="en-US"/>
              <a:pPr eaLnBrk="0" hangingPunct="0"/>
              <a:t>167</a:t>
            </a:fld>
            <a:endParaRPr lang="zh-CN" altLang="en-US"/>
          </a:p>
        </p:txBody>
      </p:sp>
      <p:sp>
        <p:nvSpPr>
          <p:cNvPr id="17410" name="Rectangle 2">
            <a:extLst>
              <a:ext uri="{FF2B5EF4-FFF2-40B4-BE49-F238E27FC236}">
                <a16:creationId xmlns:a16="http://schemas.microsoft.com/office/drawing/2014/main" id="{EEE9C4DC-DA36-71E9-893A-08A004D48570}"/>
              </a:ext>
            </a:extLst>
          </p:cNvPr>
          <p:cNvSpPr>
            <a:spLocks noGrp="1" noChangeArrowheads="1"/>
          </p:cNvSpPr>
          <p:nvPr>
            <p:ph type="title"/>
          </p:nvPr>
        </p:nvSpPr>
        <p:spPr>
          <a:xfrm>
            <a:off x="371475" y="47625"/>
            <a:ext cx="7772400" cy="611188"/>
          </a:xfrm>
        </p:spPr>
        <p:txBody>
          <a:bodyPr/>
          <a:lstStyle/>
          <a:p>
            <a:pPr algn="l"/>
            <a:r>
              <a:rPr lang="en-US" altLang="zh-CN" sz="2400" b="1">
                <a:latin typeface="黑体" panose="02010609060101010101" pitchFamily="49" charset="-122"/>
                <a:ea typeface="黑体" panose="02010609060101010101" pitchFamily="49" charset="-122"/>
              </a:rPr>
              <a:t>3.2 </a:t>
            </a:r>
            <a:r>
              <a:rPr lang="zh-CN" altLang="en-US" sz="2800" b="1">
                <a:latin typeface="黑体" panose="02010609060101010101" pitchFamily="49" charset="-122"/>
                <a:ea typeface="黑体" panose="02010609060101010101" pitchFamily="49" charset="-122"/>
              </a:rPr>
              <a:t>嵌套子查询</a:t>
            </a:r>
            <a:endParaRPr lang="zh-CN" altLang="en-US" sz="2400" b="1">
              <a:latin typeface="黑体" panose="02010609060101010101" pitchFamily="49" charset="-122"/>
              <a:ea typeface="黑体" panose="02010609060101010101" pitchFamily="49" charset="-122"/>
            </a:endParaRPr>
          </a:p>
        </p:txBody>
      </p:sp>
      <p:sp>
        <p:nvSpPr>
          <p:cNvPr id="17411" name="Rectangle 4">
            <a:extLst>
              <a:ext uri="{FF2B5EF4-FFF2-40B4-BE49-F238E27FC236}">
                <a16:creationId xmlns:a16="http://schemas.microsoft.com/office/drawing/2014/main" id="{6E978114-92A7-6571-F1EB-AF7D2AF07103}"/>
              </a:ext>
            </a:extLst>
          </p:cNvPr>
          <p:cNvSpPr>
            <a:spLocks noChangeArrowheads="1"/>
          </p:cNvSpPr>
          <p:nvPr/>
        </p:nvSpPr>
        <p:spPr bwMode="auto">
          <a:xfrm>
            <a:off x="4889500" y="127000"/>
            <a:ext cx="39036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6600"/>
                </a:solidFill>
                <a:latin typeface="黑体" panose="02010609060101010101" pitchFamily="49" charset="-122"/>
                <a:ea typeface="黑体" panose="02010609060101010101" pitchFamily="49" charset="-122"/>
              </a:rPr>
              <a:t>三 </a:t>
            </a:r>
            <a:r>
              <a:rPr lang="en-US" altLang="zh-CN" sz="2000">
                <a:solidFill>
                  <a:srgbClr val="006600"/>
                </a:solidFill>
                <a:latin typeface="黑体" panose="02010609060101010101" pitchFamily="49" charset="-122"/>
                <a:ea typeface="黑体" panose="02010609060101010101" pitchFamily="49" charset="-122"/>
              </a:rPr>
              <a:t>SQL</a:t>
            </a:r>
            <a:r>
              <a:rPr lang="zh-CN" altLang="en-US" sz="2000">
                <a:solidFill>
                  <a:srgbClr val="006600"/>
                </a:solidFill>
                <a:latin typeface="黑体" panose="02010609060101010101" pitchFamily="49" charset="-122"/>
                <a:ea typeface="黑体" panose="02010609060101010101" pitchFamily="49" charset="-122"/>
              </a:rPr>
              <a:t>的数据查询能力</a:t>
            </a:r>
          </a:p>
        </p:txBody>
      </p:sp>
      <p:sp>
        <p:nvSpPr>
          <p:cNvPr id="17412" name="AutoShape 5">
            <a:extLst>
              <a:ext uri="{FF2B5EF4-FFF2-40B4-BE49-F238E27FC236}">
                <a16:creationId xmlns:a16="http://schemas.microsoft.com/office/drawing/2014/main" id="{E69DAD11-8941-D9E8-42AF-0488C3366543}"/>
              </a:ext>
            </a:extLst>
          </p:cNvPr>
          <p:cNvSpPr>
            <a:spLocks noChangeArrowheads="1"/>
          </p:cNvSpPr>
          <p:nvPr/>
        </p:nvSpPr>
        <p:spPr bwMode="auto">
          <a:xfrm>
            <a:off x="293688" y="1144588"/>
            <a:ext cx="2230437" cy="865187"/>
          </a:xfrm>
          <a:prstGeom prst="cloudCallout">
            <a:avLst>
              <a:gd name="adj1" fmla="val -46153"/>
              <a:gd name="adj2" fmla="val 79306"/>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什么是</a:t>
            </a:r>
            <a:r>
              <a:rPr lang="en-US" altLang="zh-CN">
                <a:solidFill>
                  <a:schemeClr val="tx1"/>
                </a:solidFill>
              </a:rPr>
              <a:t>SQL</a:t>
            </a:r>
            <a:r>
              <a:rPr lang="zh-CN" altLang="en-US">
                <a:solidFill>
                  <a:schemeClr val="tx1"/>
                </a:solidFill>
              </a:rPr>
              <a:t>嵌套子查询？  </a:t>
            </a:r>
          </a:p>
        </p:txBody>
      </p:sp>
      <p:grpSp>
        <p:nvGrpSpPr>
          <p:cNvPr id="17413" name="Group 17">
            <a:extLst>
              <a:ext uri="{FF2B5EF4-FFF2-40B4-BE49-F238E27FC236}">
                <a16:creationId xmlns:a16="http://schemas.microsoft.com/office/drawing/2014/main" id="{E6AA93A5-D4CE-8CDB-8B49-B23C948C59AA}"/>
              </a:ext>
            </a:extLst>
          </p:cNvPr>
          <p:cNvGrpSpPr>
            <a:grpSpLocks/>
          </p:cNvGrpSpPr>
          <p:nvPr/>
        </p:nvGrpSpPr>
        <p:grpSpPr bwMode="auto">
          <a:xfrm>
            <a:off x="3032125" y="1038225"/>
            <a:ext cx="5519738" cy="4981575"/>
            <a:chOff x="1861" y="861"/>
            <a:chExt cx="3477" cy="3138"/>
          </a:xfrm>
        </p:grpSpPr>
        <p:sp>
          <p:nvSpPr>
            <p:cNvPr id="17414" name="Rectangle 6">
              <a:extLst>
                <a:ext uri="{FF2B5EF4-FFF2-40B4-BE49-F238E27FC236}">
                  <a16:creationId xmlns:a16="http://schemas.microsoft.com/office/drawing/2014/main" id="{EED9B797-D720-222F-4223-9474E0DC996C}"/>
                </a:ext>
              </a:extLst>
            </p:cNvPr>
            <p:cNvSpPr>
              <a:spLocks noChangeArrowheads="1"/>
            </p:cNvSpPr>
            <p:nvPr/>
          </p:nvSpPr>
          <p:spPr bwMode="auto">
            <a:xfrm>
              <a:off x="1861" y="861"/>
              <a:ext cx="3470" cy="10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200" b="0">
                  <a:solidFill>
                    <a:schemeClr val="tx1"/>
                  </a:solidFill>
                </a:rPr>
                <a:t>(</a:t>
              </a:r>
              <a:r>
                <a:rPr lang="en-US" altLang="zh-CN" sz="1400" b="0">
                  <a:solidFill>
                    <a:schemeClr val="tx1"/>
                  </a:solidFill>
                </a:rPr>
                <a:t>P.49&amp;P.24)</a:t>
              </a:r>
              <a:r>
                <a:rPr lang="zh-CN" altLang="en-US" sz="1400" b="0">
                  <a:solidFill>
                    <a:schemeClr val="tx1"/>
                  </a:solidFill>
                </a:rPr>
                <a:t>找出在</a:t>
              </a:r>
              <a:r>
                <a:rPr lang="en-US" altLang="zh-CN" sz="1400" b="0">
                  <a:solidFill>
                    <a:schemeClr val="tx1"/>
                  </a:solidFill>
                </a:rPr>
                <a:t>2009</a:t>
              </a:r>
              <a:r>
                <a:rPr lang="zh-CN" altLang="en-US" sz="1400" b="0">
                  <a:solidFill>
                    <a:schemeClr val="tx1"/>
                  </a:solidFill>
                </a:rPr>
                <a:t>年秋季，但不在</a:t>
              </a:r>
              <a:r>
                <a:rPr lang="en-US" altLang="zh-CN" sz="1400" b="0">
                  <a:solidFill>
                    <a:schemeClr val="tx1"/>
                  </a:solidFill>
                </a:rPr>
                <a:t>2010</a:t>
              </a:r>
              <a:r>
                <a:rPr lang="zh-CN" altLang="en-US" sz="1400" b="0">
                  <a:solidFill>
                    <a:schemeClr val="tx1"/>
                  </a:solidFill>
                </a:rPr>
                <a:t>年春季同时开课的所有课程</a:t>
              </a:r>
              <a:endParaRPr lang="zh-CN" altLang="en-US" sz="1200" b="0">
                <a:solidFill>
                  <a:schemeClr val="tx1"/>
                </a:solidFill>
              </a:endParaRPr>
            </a:p>
            <a:p>
              <a:pPr eaLnBrk="0" hangingPunct="0">
                <a:lnSpc>
                  <a:spcPct val="80000"/>
                </a:lnSpc>
                <a:spcBef>
                  <a:spcPct val="20000"/>
                </a:spcBef>
              </a:pPr>
              <a:r>
                <a:rPr lang="en-US" altLang="zh-CN" sz="1400">
                  <a:solidFill>
                    <a:schemeClr val="tx1"/>
                  </a:solidFill>
                </a:rPr>
                <a:t>select distinct </a:t>
              </a:r>
              <a:r>
                <a:rPr lang="en-US" altLang="zh-CN" sz="1400" i="1">
                  <a:solidFill>
                    <a:schemeClr val="tx1"/>
                  </a:solidFill>
                </a:rPr>
                <a:t>course_id</a:t>
              </a:r>
              <a:endParaRPr lang="en-US" altLang="zh-CN" sz="1400" b="0">
                <a:solidFill>
                  <a:schemeClr val="tx1"/>
                </a:solidFill>
              </a:endParaRPr>
            </a:p>
            <a:p>
              <a:pPr eaLnBrk="0" hangingPunct="0">
                <a:lnSpc>
                  <a:spcPct val="80000"/>
                </a:lnSpc>
                <a:spcBef>
                  <a:spcPct val="20000"/>
                </a:spcBef>
              </a:pPr>
              <a:r>
                <a:rPr lang="en-US" altLang="zh-CN" sz="1400">
                  <a:solidFill>
                    <a:schemeClr val="tx1"/>
                  </a:solidFill>
                </a:rPr>
                <a:t>from </a:t>
              </a:r>
              <a:r>
                <a:rPr lang="en-US" altLang="zh-CN" sz="1400" i="1">
                  <a:solidFill>
                    <a:schemeClr val="tx1"/>
                  </a:solidFill>
                </a:rPr>
                <a:t>section</a:t>
              </a:r>
              <a:endParaRPr lang="en-US" altLang="zh-CN" sz="1400" b="0">
                <a:solidFill>
                  <a:schemeClr val="tx1"/>
                </a:solidFill>
              </a:endParaRPr>
            </a:p>
            <a:p>
              <a:pPr eaLnBrk="0" hangingPunct="0">
                <a:lnSpc>
                  <a:spcPct val="80000"/>
                </a:lnSpc>
                <a:spcBef>
                  <a:spcPct val="20000"/>
                </a:spcBef>
              </a:pPr>
              <a:r>
                <a:rPr lang="en-US" altLang="zh-CN" sz="1400">
                  <a:solidFill>
                    <a:schemeClr val="tx1"/>
                  </a:solidFill>
                </a:rPr>
                <a:t>where </a:t>
              </a:r>
              <a:r>
                <a:rPr lang="en-US" altLang="zh-CN" sz="1400" i="1">
                  <a:solidFill>
                    <a:schemeClr val="tx1"/>
                  </a:solidFill>
                </a:rPr>
                <a:t>semester </a:t>
              </a:r>
              <a:r>
                <a:rPr lang="en-US" altLang="zh-CN" sz="1400" b="0">
                  <a:solidFill>
                    <a:schemeClr val="tx1"/>
                  </a:solidFill>
                </a:rPr>
                <a:t>= </a:t>
              </a:r>
              <a:r>
                <a:rPr lang="en-US" altLang="zh-CN" sz="1400" b="0">
                  <a:solidFill>
                    <a:schemeClr val="tx1"/>
                  </a:solidFill>
                  <a:latin typeface="宋体" panose="02010600030101010101" pitchFamily="2" charset="-122"/>
                </a:rPr>
                <a:t>’</a:t>
              </a:r>
              <a:r>
                <a:rPr lang="en-US" altLang="zh-CN" sz="1400" b="0">
                  <a:solidFill>
                    <a:schemeClr val="tx1"/>
                  </a:solidFill>
                </a:rPr>
                <a:t>Fall</a:t>
              </a:r>
              <a:r>
                <a:rPr lang="en-US" altLang="zh-CN" sz="1400" b="0">
                  <a:solidFill>
                    <a:schemeClr val="tx1"/>
                  </a:solidFill>
                  <a:latin typeface="宋体" panose="02010600030101010101" pitchFamily="2" charset="-122"/>
                </a:rPr>
                <a:t>’</a:t>
              </a:r>
              <a:r>
                <a:rPr lang="en-US" altLang="zh-CN" sz="1400" b="0">
                  <a:solidFill>
                    <a:schemeClr val="tx1"/>
                  </a:solidFill>
                </a:rPr>
                <a:t> </a:t>
              </a:r>
              <a:r>
                <a:rPr lang="en-US" altLang="zh-CN" sz="1400">
                  <a:solidFill>
                    <a:schemeClr val="tx1"/>
                  </a:solidFill>
                </a:rPr>
                <a:t>and </a:t>
              </a:r>
              <a:r>
                <a:rPr lang="en-US" altLang="zh-CN" sz="1400" i="1">
                  <a:solidFill>
                    <a:schemeClr val="tx1"/>
                  </a:solidFill>
                </a:rPr>
                <a:t>year</a:t>
              </a:r>
              <a:r>
                <a:rPr lang="en-US" altLang="zh-CN" sz="1400" b="0">
                  <a:solidFill>
                    <a:schemeClr val="tx1"/>
                  </a:solidFill>
                </a:rPr>
                <a:t>= 2009 </a:t>
              </a:r>
              <a:r>
                <a:rPr lang="en-US" altLang="zh-CN" sz="1400">
                  <a:solidFill>
                    <a:schemeClr val="tx1"/>
                  </a:solidFill>
                </a:rPr>
                <a:t>and </a:t>
              </a:r>
              <a:br>
                <a:rPr lang="en-US" altLang="zh-CN" sz="1400">
                  <a:solidFill>
                    <a:schemeClr val="tx1"/>
                  </a:solidFill>
                </a:rPr>
              </a:br>
              <a:r>
                <a:rPr lang="en-US" altLang="zh-CN" sz="1400">
                  <a:solidFill>
                    <a:schemeClr val="tx1"/>
                  </a:solidFill>
                </a:rPr>
                <a:t>    </a:t>
              </a:r>
              <a:r>
                <a:rPr lang="en-US" altLang="zh-CN" sz="1400" i="1">
                  <a:solidFill>
                    <a:schemeClr val="tx1"/>
                  </a:solidFill>
                </a:rPr>
                <a:t>course_id</a:t>
              </a:r>
              <a:r>
                <a:rPr lang="en-US" altLang="zh-CN" sz="1400" b="0" i="1">
                  <a:solidFill>
                    <a:schemeClr val="tx1"/>
                  </a:solidFill>
                </a:rPr>
                <a:t>  </a:t>
              </a:r>
              <a:r>
                <a:rPr lang="en-US" altLang="zh-CN" sz="1400">
                  <a:solidFill>
                    <a:schemeClr val="tx1"/>
                  </a:solidFill>
                </a:rPr>
                <a:t>not </a:t>
              </a:r>
              <a:r>
                <a:rPr lang="en-US" altLang="zh-CN" sz="1400">
                  <a:solidFill>
                    <a:schemeClr val="tx2"/>
                  </a:solidFill>
                </a:rPr>
                <a:t>in</a:t>
              </a:r>
              <a:r>
                <a:rPr lang="en-US" altLang="zh-CN" sz="1400">
                  <a:solidFill>
                    <a:srgbClr val="0066FF"/>
                  </a:solidFill>
                </a:rPr>
                <a:t> (select </a:t>
              </a:r>
              <a:r>
                <a:rPr lang="en-US" altLang="zh-CN" sz="1400" i="1">
                  <a:solidFill>
                    <a:srgbClr val="0066FF"/>
                  </a:solidFill>
                </a:rPr>
                <a:t>course_id</a:t>
              </a:r>
              <a:r>
                <a:rPr lang="en-US" altLang="zh-CN" sz="1400" b="0">
                  <a:solidFill>
                    <a:srgbClr val="0066FF"/>
                  </a:solidFill>
                </a:rPr>
                <a:t> </a:t>
              </a:r>
            </a:p>
            <a:p>
              <a:pPr eaLnBrk="0" hangingPunct="0">
                <a:lnSpc>
                  <a:spcPct val="80000"/>
                </a:lnSpc>
                <a:spcBef>
                  <a:spcPct val="20000"/>
                </a:spcBef>
              </a:pPr>
              <a:r>
                <a:rPr lang="en-US" altLang="zh-CN" sz="1400">
                  <a:solidFill>
                    <a:srgbClr val="0066FF"/>
                  </a:solidFill>
                </a:rPr>
                <a:t>                    from </a:t>
              </a:r>
              <a:r>
                <a:rPr lang="en-US" altLang="zh-CN" sz="1400" i="1">
                  <a:solidFill>
                    <a:srgbClr val="0066FF"/>
                  </a:solidFill>
                </a:rPr>
                <a:t>section</a:t>
              </a:r>
              <a:endParaRPr lang="en-US" altLang="zh-CN" sz="1400" b="0">
                <a:solidFill>
                  <a:srgbClr val="0066FF"/>
                </a:solidFill>
              </a:endParaRPr>
            </a:p>
            <a:p>
              <a:pPr eaLnBrk="0" hangingPunct="0">
                <a:lnSpc>
                  <a:spcPct val="80000"/>
                </a:lnSpc>
                <a:spcBef>
                  <a:spcPct val="20000"/>
                </a:spcBef>
              </a:pPr>
              <a:r>
                <a:rPr lang="en-US" altLang="zh-CN" sz="1400">
                  <a:solidFill>
                    <a:srgbClr val="0066FF"/>
                  </a:solidFill>
                </a:rPr>
                <a:t>                    where </a:t>
              </a:r>
              <a:r>
                <a:rPr lang="en-US" altLang="zh-CN" sz="1400" i="1">
                  <a:solidFill>
                    <a:srgbClr val="0066FF"/>
                  </a:solidFill>
                </a:rPr>
                <a:t>semester </a:t>
              </a:r>
              <a:r>
                <a:rPr lang="en-US" altLang="zh-CN" sz="1400" b="0">
                  <a:solidFill>
                    <a:srgbClr val="0066FF"/>
                  </a:solidFill>
                </a:rPr>
                <a:t>= </a:t>
              </a:r>
              <a:r>
                <a:rPr lang="en-US" altLang="zh-CN" sz="1400" b="0">
                  <a:solidFill>
                    <a:srgbClr val="0066FF"/>
                  </a:solidFill>
                  <a:latin typeface="宋体" panose="02010600030101010101" pitchFamily="2" charset="-122"/>
                </a:rPr>
                <a:t>’</a:t>
              </a:r>
              <a:r>
                <a:rPr lang="en-US" altLang="zh-CN" sz="1400" b="0">
                  <a:solidFill>
                    <a:srgbClr val="0066FF"/>
                  </a:solidFill>
                </a:rPr>
                <a:t>Spring</a:t>
              </a:r>
              <a:r>
                <a:rPr lang="en-US" altLang="zh-CN" sz="1400" b="0">
                  <a:solidFill>
                    <a:srgbClr val="0066FF"/>
                  </a:solidFill>
                  <a:latin typeface="宋体" panose="02010600030101010101" pitchFamily="2" charset="-122"/>
                </a:rPr>
                <a:t>’</a:t>
              </a:r>
              <a:r>
                <a:rPr lang="en-US" altLang="zh-CN" sz="1400" b="0">
                  <a:solidFill>
                    <a:srgbClr val="0066FF"/>
                  </a:solidFill>
                </a:rPr>
                <a:t> </a:t>
              </a:r>
              <a:r>
                <a:rPr lang="en-US" altLang="zh-CN" sz="1400">
                  <a:solidFill>
                    <a:srgbClr val="0066FF"/>
                  </a:solidFill>
                </a:rPr>
                <a:t>and </a:t>
              </a:r>
              <a:r>
                <a:rPr lang="en-US" altLang="zh-CN" sz="1400" i="1">
                  <a:solidFill>
                    <a:srgbClr val="0066FF"/>
                  </a:solidFill>
                </a:rPr>
                <a:t>year</a:t>
              </a:r>
              <a:r>
                <a:rPr lang="en-US" altLang="zh-CN" sz="1400" b="0">
                  <a:solidFill>
                    <a:srgbClr val="0066FF"/>
                  </a:solidFill>
                </a:rPr>
                <a:t>= 2010</a:t>
              </a:r>
              <a:r>
                <a:rPr lang="en-US" altLang="zh-CN" sz="1400" b="0">
                  <a:solidFill>
                    <a:schemeClr val="tx1"/>
                  </a:solidFill>
                </a:rPr>
                <a:t>);</a:t>
              </a:r>
            </a:p>
          </p:txBody>
        </p:sp>
        <p:sp>
          <p:nvSpPr>
            <p:cNvPr id="17415" name="Rectangle 7">
              <a:extLst>
                <a:ext uri="{FF2B5EF4-FFF2-40B4-BE49-F238E27FC236}">
                  <a16:creationId xmlns:a16="http://schemas.microsoft.com/office/drawing/2014/main" id="{310310FE-636A-C03F-9C76-3A7BCD0223A2}"/>
                </a:ext>
              </a:extLst>
            </p:cNvPr>
            <p:cNvSpPr>
              <a:spLocks noChangeArrowheads="1"/>
            </p:cNvSpPr>
            <p:nvPr/>
          </p:nvSpPr>
          <p:spPr bwMode="auto">
            <a:xfrm>
              <a:off x="1868" y="1936"/>
              <a:ext cx="3470" cy="85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400" b="0">
                  <a:solidFill>
                    <a:schemeClr val="tx1"/>
                  </a:solidFill>
                </a:rPr>
                <a:t>(p.50)</a:t>
              </a:r>
              <a:r>
                <a:rPr lang="zh-CN" altLang="en-US" sz="1400" b="0">
                  <a:solidFill>
                    <a:schemeClr val="tx1"/>
                  </a:solidFill>
                </a:rPr>
                <a:t>查出这些老师的姓名，他的工资要比</a:t>
              </a:r>
              <a:r>
                <a:rPr lang="en-US" altLang="zh-CN" b="0">
                  <a:solidFill>
                    <a:srgbClr val="0066FF"/>
                  </a:solidFill>
                </a:rPr>
                <a:t>Biology</a:t>
              </a:r>
              <a:r>
                <a:rPr lang="zh-CN" altLang="en-US" sz="1400" b="0">
                  <a:solidFill>
                    <a:schemeClr val="tx1"/>
                  </a:solidFill>
                </a:rPr>
                <a:t>系</a:t>
              </a:r>
              <a:r>
                <a:rPr lang="zh-CN" altLang="en-US" sz="1400" b="0">
                  <a:solidFill>
                    <a:srgbClr val="0066FF"/>
                  </a:solidFill>
                </a:rPr>
                <a:t>某教师</a:t>
              </a:r>
              <a:r>
                <a:rPr lang="zh-CN" altLang="en-US" sz="1400" b="0">
                  <a:solidFill>
                    <a:schemeClr val="tx1"/>
                  </a:solidFill>
                </a:rPr>
                <a:t>工资高</a:t>
              </a:r>
            </a:p>
            <a:p>
              <a:pPr eaLnBrk="0" hangingPunct="0">
                <a:lnSpc>
                  <a:spcPct val="80000"/>
                </a:lnSpc>
                <a:spcBef>
                  <a:spcPct val="20000"/>
                </a:spcBef>
              </a:pPr>
              <a:r>
                <a:rPr lang="en-US" altLang="zh-CN" sz="1400">
                  <a:solidFill>
                    <a:schemeClr val="tx1"/>
                  </a:solidFill>
                </a:rPr>
                <a:t>select </a:t>
              </a:r>
              <a:r>
                <a:rPr lang="en-US" altLang="zh-CN" sz="1400" i="1">
                  <a:solidFill>
                    <a:schemeClr val="tx1"/>
                  </a:solidFill>
                </a:rPr>
                <a:t>name</a:t>
              </a:r>
              <a:endParaRPr lang="en-US" altLang="zh-CN" sz="1400" b="0">
                <a:solidFill>
                  <a:schemeClr val="tx1"/>
                </a:solidFill>
              </a:endParaRPr>
            </a:p>
            <a:p>
              <a:pPr eaLnBrk="0" hangingPunct="0">
                <a:lnSpc>
                  <a:spcPct val="80000"/>
                </a:lnSpc>
                <a:spcBef>
                  <a:spcPct val="20000"/>
                </a:spcBef>
              </a:pPr>
              <a:r>
                <a:rPr lang="en-US" altLang="zh-CN" sz="1400">
                  <a:solidFill>
                    <a:schemeClr val="tx1"/>
                  </a:solidFill>
                </a:rPr>
                <a:t>from </a:t>
              </a:r>
              <a:r>
                <a:rPr lang="en-US" altLang="zh-CN" sz="1400" i="1">
                  <a:solidFill>
                    <a:schemeClr val="tx1"/>
                  </a:solidFill>
                </a:rPr>
                <a:t>instructor</a:t>
              </a:r>
              <a:endParaRPr lang="en-US" altLang="zh-CN" sz="1400" b="0">
                <a:solidFill>
                  <a:schemeClr val="tx1"/>
                </a:solidFill>
              </a:endParaRPr>
            </a:p>
            <a:p>
              <a:pPr eaLnBrk="0" hangingPunct="0">
                <a:lnSpc>
                  <a:spcPct val="80000"/>
                </a:lnSpc>
                <a:spcBef>
                  <a:spcPct val="20000"/>
                </a:spcBef>
              </a:pPr>
              <a:r>
                <a:rPr lang="en-US" altLang="zh-CN" sz="1400">
                  <a:solidFill>
                    <a:schemeClr val="tx1"/>
                  </a:solidFill>
                </a:rPr>
                <a:t>where </a:t>
              </a:r>
              <a:r>
                <a:rPr lang="en-US" altLang="zh-CN" sz="1400" i="1">
                  <a:solidFill>
                    <a:schemeClr val="tx1"/>
                  </a:solidFill>
                </a:rPr>
                <a:t>salary </a:t>
              </a:r>
              <a:r>
                <a:rPr lang="en-US" altLang="zh-CN" sz="1400" b="0">
                  <a:solidFill>
                    <a:schemeClr val="tx1"/>
                  </a:solidFill>
                </a:rPr>
                <a:t>&gt; </a:t>
              </a:r>
              <a:r>
                <a:rPr lang="en-US" altLang="zh-CN" sz="1400">
                  <a:solidFill>
                    <a:schemeClr val="tx2"/>
                  </a:solidFill>
                </a:rPr>
                <a:t>some</a:t>
              </a:r>
              <a:r>
                <a:rPr lang="en-US" altLang="zh-CN" sz="1400">
                  <a:solidFill>
                    <a:schemeClr val="tx1"/>
                  </a:solidFill>
                </a:rPr>
                <a:t> (</a:t>
              </a:r>
              <a:r>
                <a:rPr lang="en-US" altLang="zh-CN" sz="1400">
                  <a:solidFill>
                    <a:srgbClr val="0066FF"/>
                  </a:solidFill>
                </a:rPr>
                <a:t>select </a:t>
              </a:r>
              <a:r>
                <a:rPr lang="en-US" altLang="zh-CN" sz="1400" i="1">
                  <a:solidFill>
                    <a:srgbClr val="0066FF"/>
                  </a:solidFill>
                </a:rPr>
                <a:t>salary</a:t>
              </a:r>
              <a:endParaRPr lang="en-US" altLang="zh-CN" sz="1400" b="0">
                <a:solidFill>
                  <a:srgbClr val="0066FF"/>
                </a:solidFill>
              </a:endParaRPr>
            </a:p>
            <a:p>
              <a:pPr eaLnBrk="0" hangingPunct="0">
                <a:lnSpc>
                  <a:spcPct val="80000"/>
                </a:lnSpc>
                <a:spcBef>
                  <a:spcPct val="20000"/>
                </a:spcBef>
              </a:pPr>
              <a:r>
                <a:rPr lang="en-US" altLang="zh-CN" sz="1400">
                  <a:solidFill>
                    <a:srgbClr val="0066FF"/>
                  </a:solidFill>
                </a:rPr>
                <a:t>                  from </a:t>
              </a:r>
              <a:r>
                <a:rPr lang="en-US" altLang="zh-CN" sz="1400" i="1">
                  <a:solidFill>
                    <a:srgbClr val="0066FF"/>
                  </a:solidFill>
                </a:rPr>
                <a:t>instructor</a:t>
              </a:r>
              <a:endParaRPr lang="en-US" altLang="zh-CN" sz="1400" b="0">
                <a:solidFill>
                  <a:srgbClr val="0066FF"/>
                </a:solidFill>
              </a:endParaRPr>
            </a:p>
            <a:p>
              <a:pPr eaLnBrk="0" hangingPunct="0">
                <a:lnSpc>
                  <a:spcPct val="80000"/>
                </a:lnSpc>
                <a:spcBef>
                  <a:spcPct val="20000"/>
                </a:spcBef>
              </a:pPr>
              <a:r>
                <a:rPr lang="en-US" altLang="zh-CN" sz="1400">
                  <a:solidFill>
                    <a:srgbClr val="0066FF"/>
                  </a:solidFill>
                </a:rPr>
                <a:t>                  where </a:t>
              </a:r>
              <a:r>
                <a:rPr lang="en-US" altLang="zh-CN" sz="1400" i="1">
                  <a:solidFill>
                    <a:srgbClr val="0066FF"/>
                  </a:solidFill>
                </a:rPr>
                <a:t>dept_name </a:t>
              </a:r>
              <a:r>
                <a:rPr lang="en-US" altLang="zh-CN" sz="1400" b="0">
                  <a:solidFill>
                    <a:srgbClr val="0066FF"/>
                  </a:solidFill>
                </a:rPr>
                <a:t>='Biology'</a:t>
              </a:r>
              <a:r>
                <a:rPr lang="en-US" altLang="zh-CN" sz="1400">
                  <a:solidFill>
                    <a:schemeClr val="tx1"/>
                  </a:solidFill>
                </a:rPr>
                <a:t>);</a:t>
              </a:r>
            </a:p>
          </p:txBody>
        </p:sp>
        <p:sp>
          <p:nvSpPr>
            <p:cNvPr id="17416" name="Rectangle 11">
              <a:extLst>
                <a:ext uri="{FF2B5EF4-FFF2-40B4-BE49-F238E27FC236}">
                  <a16:creationId xmlns:a16="http://schemas.microsoft.com/office/drawing/2014/main" id="{AC06A667-6D68-7706-D5CD-A2EE93ECE247}"/>
                </a:ext>
              </a:extLst>
            </p:cNvPr>
            <p:cNvSpPr>
              <a:spLocks noChangeArrowheads="1"/>
            </p:cNvSpPr>
            <p:nvPr/>
          </p:nvSpPr>
          <p:spPr bwMode="auto">
            <a:xfrm>
              <a:off x="1874" y="2890"/>
              <a:ext cx="3455" cy="11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400" b="0">
                  <a:solidFill>
                    <a:schemeClr val="tx1"/>
                  </a:solidFill>
                </a:rPr>
                <a:t>(P.50&amp;P.24)</a:t>
              </a:r>
              <a:r>
                <a:rPr lang="zh-CN" altLang="en-US" sz="1400" b="0">
                  <a:solidFill>
                    <a:schemeClr val="tx1"/>
                  </a:solidFill>
                </a:rPr>
                <a:t>找出在</a:t>
              </a:r>
              <a:r>
                <a:rPr lang="en-US" altLang="zh-CN" sz="1400" b="0">
                  <a:solidFill>
                    <a:schemeClr val="tx1"/>
                  </a:solidFill>
                </a:rPr>
                <a:t>2009</a:t>
              </a:r>
              <a:r>
                <a:rPr lang="zh-CN" altLang="en-US" sz="1400" b="0">
                  <a:solidFill>
                    <a:schemeClr val="tx1"/>
                  </a:solidFill>
                </a:rPr>
                <a:t>年秋季和</a:t>
              </a:r>
              <a:r>
                <a:rPr lang="en-US" altLang="zh-CN" sz="1400" b="0">
                  <a:solidFill>
                    <a:schemeClr val="tx1"/>
                  </a:solidFill>
                </a:rPr>
                <a:t>2010</a:t>
              </a:r>
              <a:r>
                <a:rPr lang="zh-CN" altLang="en-US" sz="1400" b="0">
                  <a:solidFill>
                    <a:schemeClr val="tx1"/>
                  </a:solidFill>
                </a:rPr>
                <a:t>年春季同时开课的所有课程</a:t>
              </a:r>
            </a:p>
            <a:p>
              <a:pPr eaLnBrk="0" hangingPunct="0">
                <a:lnSpc>
                  <a:spcPct val="80000"/>
                </a:lnSpc>
                <a:spcBef>
                  <a:spcPct val="20000"/>
                </a:spcBef>
              </a:pPr>
              <a:r>
                <a:rPr lang="en-US" altLang="zh-CN" sz="1400">
                  <a:solidFill>
                    <a:schemeClr val="tx1"/>
                  </a:solidFill>
                </a:rPr>
                <a:t>select course_id</a:t>
              </a:r>
              <a:endParaRPr lang="en-US" altLang="zh-CN" sz="1400" b="0">
                <a:solidFill>
                  <a:schemeClr val="tx1"/>
                </a:solidFill>
              </a:endParaRPr>
            </a:p>
            <a:p>
              <a:pPr eaLnBrk="0" hangingPunct="0">
                <a:lnSpc>
                  <a:spcPct val="80000"/>
                </a:lnSpc>
                <a:spcBef>
                  <a:spcPct val="20000"/>
                </a:spcBef>
              </a:pPr>
              <a:r>
                <a:rPr lang="en-US" altLang="zh-CN" sz="1400">
                  <a:solidFill>
                    <a:schemeClr val="tx1"/>
                  </a:solidFill>
                </a:rPr>
                <a:t>from </a:t>
              </a:r>
              <a:r>
                <a:rPr lang="en-US" altLang="zh-CN" sz="1400" i="1">
                  <a:solidFill>
                    <a:schemeClr val="tx1"/>
                  </a:solidFill>
                </a:rPr>
                <a:t>section as </a:t>
              </a:r>
              <a:r>
                <a:rPr lang="en-US" altLang="zh-CN" sz="1400" i="1">
                  <a:solidFill>
                    <a:schemeClr val="tx2"/>
                  </a:solidFill>
                </a:rPr>
                <a:t>S</a:t>
              </a:r>
              <a:endParaRPr lang="en-US" altLang="zh-CN" sz="1400" b="0">
                <a:solidFill>
                  <a:schemeClr val="tx2"/>
                </a:solidFill>
              </a:endParaRPr>
            </a:p>
            <a:p>
              <a:pPr eaLnBrk="0" hangingPunct="0">
                <a:lnSpc>
                  <a:spcPct val="80000"/>
                </a:lnSpc>
                <a:spcBef>
                  <a:spcPct val="20000"/>
                </a:spcBef>
              </a:pPr>
              <a:r>
                <a:rPr lang="en-US" altLang="zh-CN" sz="1400">
                  <a:solidFill>
                    <a:schemeClr val="tx1"/>
                  </a:solidFill>
                </a:rPr>
                <a:t>where semester=</a:t>
              </a:r>
              <a:r>
                <a:rPr lang="en-US" altLang="zh-CN" sz="1400">
                  <a:solidFill>
                    <a:schemeClr val="tx1"/>
                  </a:solidFill>
                  <a:latin typeface="宋体" panose="02010600030101010101" pitchFamily="2" charset="-122"/>
                </a:rPr>
                <a:t>‘</a:t>
              </a:r>
              <a:r>
                <a:rPr lang="en-US" altLang="zh-CN" sz="1400">
                  <a:solidFill>
                    <a:schemeClr val="tx1"/>
                  </a:solidFill>
                </a:rPr>
                <a:t>Fall' </a:t>
              </a:r>
              <a:r>
                <a:rPr lang="en-US" altLang="zh-CN" sz="1400" b="0">
                  <a:solidFill>
                    <a:schemeClr val="tx1"/>
                  </a:solidFill>
                </a:rPr>
                <a:t> and year=2009 and</a:t>
              </a:r>
            </a:p>
            <a:p>
              <a:pPr eaLnBrk="0" hangingPunct="0">
                <a:lnSpc>
                  <a:spcPct val="80000"/>
                </a:lnSpc>
                <a:spcBef>
                  <a:spcPct val="20000"/>
                </a:spcBef>
              </a:pPr>
              <a:r>
                <a:rPr lang="en-US" altLang="zh-CN" sz="1400">
                  <a:solidFill>
                    <a:schemeClr val="tx2"/>
                  </a:solidFill>
                </a:rPr>
                <a:t>exist </a:t>
              </a:r>
              <a:r>
                <a:rPr lang="en-US" altLang="zh-CN" sz="1400">
                  <a:solidFill>
                    <a:schemeClr val="tx1"/>
                  </a:solidFill>
                </a:rPr>
                <a:t>(</a:t>
              </a:r>
              <a:r>
                <a:rPr lang="en-US" altLang="zh-CN" sz="1400">
                  <a:solidFill>
                    <a:srgbClr val="0066FF"/>
                  </a:solidFill>
                </a:rPr>
                <a:t>select *</a:t>
              </a:r>
            </a:p>
            <a:p>
              <a:pPr eaLnBrk="0" hangingPunct="0">
                <a:lnSpc>
                  <a:spcPct val="80000"/>
                </a:lnSpc>
                <a:spcBef>
                  <a:spcPct val="20000"/>
                </a:spcBef>
              </a:pPr>
              <a:r>
                <a:rPr lang="en-US" altLang="zh-CN" sz="1400">
                  <a:solidFill>
                    <a:srgbClr val="0066FF"/>
                  </a:solidFill>
                </a:rPr>
                <a:t>                 from section as </a:t>
              </a:r>
              <a:r>
                <a:rPr lang="en-US" altLang="zh-CN" sz="1400">
                  <a:solidFill>
                    <a:schemeClr val="tx2"/>
                  </a:solidFill>
                </a:rPr>
                <a:t>T</a:t>
              </a:r>
            </a:p>
            <a:p>
              <a:pPr eaLnBrk="0" hangingPunct="0">
                <a:lnSpc>
                  <a:spcPct val="80000"/>
                </a:lnSpc>
                <a:spcBef>
                  <a:spcPct val="20000"/>
                </a:spcBef>
              </a:pPr>
              <a:r>
                <a:rPr lang="en-US" altLang="zh-CN" sz="1400">
                  <a:solidFill>
                    <a:srgbClr val="0066FF"/>
                  </a:solidFill>
                </a:rPr>
                <a:t>                 where semester='Sring' amd year=2010 and</a:t>
              </a:r>
            </a:p>
            <a:p>
              <a:pPr eaLnBrk="0" hangingPunct="0">
                <a:lnSpc>
                  <a:spcPct val="80000"/>
                </a:lnSpc>
                <a:spcBef>
                  <a:spcPct val="20000"/>
                </a:spcBef>
              </a:pPr>
              <a:r>
                <a:rPr lang="en-US" altLang="zh-CN" sz="1400">
                  <a:solidFill>
                    <a:srgbClr val="0066FF"/>
                  </a:solidFill>
                </a:rPr>
                <a:t>	</a:t>
              </a:r>
              <a:r>
                <a:rPr lang="en-US" altLang="zh-CN" sz="1400">
                  <a:solidFill>
                    <a:schemeClr val="tx2"/>
                  </a:solidFill>
                </a:rPr>
                <a:t>S</a:t>
              </a:r>
              <a:r>
                <a:rPr lang="en-US" altLang="zh-CN" sz="1400">
                  <a:solidFill>
                    <a:srgbClr val="0066FF"/>
                  </a:solidFill>
                </a:rPr>
                <a:t>.course_id=</a:t>
              </a:r>
              <a:r>
                <a:rPr lang="en-US" altLang="zh-CN" sz="1400">
                  <a:solidFill>
                    <a:schemeClr val="tx2"/>
                  </a:solidFill>
                </a:rPr>
                <a:t>T</a:t>
              </a:r>
              <a:r>
                <a:rPr lang="en-US" altLang="zh-CN" sz="1400">
                  <a:solidFill>
                    <a:srgbClr val="0066FF"/>
                  </a:solidFill>
                </a:rPr>
                <a:t>.course_id</a:t>
              </a:r>
              <a:r>
                <a:rPr lang="en-US" altLang="zh-CN" sz="1400">
                  <a:solidFill>
                    <a:schemeClr val="tx1"/>
                  </a:solidFill>
                </a:rPr>
                <a:t>);</a:t>
              </a:r>
            </a:p>
          </p:txBody>
        </p:sp>
      </p:grpSp>
      <p:grpSp>
        <p:nvGrpSpPr>
          <p:cNvPr id="174094" name="Group 14">
            <a:extLst>
              <a:ext uri="{FF2B5EF4-FFF2-40B4-BE49-F238E27FC236}">
                <a16:creationId xmlns:a16="http://schemas.microsoft.com/office/drawing/2014/main" id="{0DA65B9C-D4F3-2CE4-12BE-65A290D3A71D}"/>
              </a:ext>
            </a:extLst>
          </p:cNvPr>
          <p:cNvGrpSpPr>
            <a:grpSpLocks/>
          </p:cNvGrpSpPr>
          <p:nvPr/>
        </p:nvGrpSpPr>
        <p:grpSpPr bwMode="auto">
          <a:xfrm>
            <a:off x="7048500" y="1927225"/>
            <a:ext cx="1435100" cy="3433763"/>
            <a:chOff x="4391" y="1421"/>
            <a:chExt cx="904" cy="2163"/>
          </a:xfrm>
        </p:grpSpPr>
        <p:sp>
          <p:nvSpPr>
            <p:cNvPr id="17418" name="Rectangle 9">
              <a:extLst>
                <a:ext uri="{FF2B5EF4-FFF2-40B4-BE49-F238E27FC236}">
                  <a16:creationId xmlns:a16="http://schemas.microsoft.com/office/drawing/2014/main" id="{1CFCF0F6-6477-FC93-14E5-D244DE893C78}"/>
                </a:ext>
              </a:extLst>
            </p:cNvPr>
            <p:cNvSpPr>
              <a:spLocks noChangeArrowheads="1"/>
            </p:cNvSpPr>
            <p:nvPr/>
          </p:nvSpPr>
          <p:spPr bwMode="auto">
            <a:xfrm>
              <a:off x="4391" y="1421"/>
              <a:ext cx="89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集合成员资格</a:t>
              </a:r>
              <a:r>
                <a:rPr lang="en-US" altLang="zh-CN" sz="1400">
                  <a:solidFill>
                    <a:schemeClr val="tx2"/>
                  </a:solidFill>
                </a:rPr>
                <a:t>)</a:t>
              </a:r>
            </a:p>
          </p:txBody>
        </p:sp>
        <p:sp>
          <p:nvSpPr>
            <p:cNvPr id="17419" name="Rectangle 10">
              <a:extLst>
                <a:ext uri="{FF2B5EF4-FFF2-40B4-BE49-F238E27FC236}">
                  <a16:creationId xmlns:a16="http://schemas.microsoft.com/office/drawing/2014/main" id="{826A8F74-E500-15F0-38D4-45A370C9A218}"/>
                </a:ext>
              </a:extLst>
            </p:cNvPr>
            <p:cNvSpPr>
              <a:spLocks noChangeArrowheads="1"/>
            </p:cNvSpPr>
            <p:nvPr/>
          </p:nvSpPr>
          <p:spPr bwMode="auto">
            <a:xfrm>
              <a:off x="4499" y="2357"/>
              <a:ext cx="77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集合的比较</a:t>
              </a:r>
              <a:r>
                <a:rPr lang="en-US" altLang="zh-CN" sz="1400">
                  <a:solidFill>
                    <a:schemeClr val="tx2"/>
                  </a:solidFill>
                </a:rPr>
                <a:t>)</a:t>
              </a:r>
            </a:p>
          </p:txBody>
        </p:sp>
        <p:sp>
          <p:nvSpPr>
            <p:cNvPr id="17420" name="Rectangle 12">
              <a:extLst>
                <a:ext uri="{FF2B5EF4-FFF2-40B4-BE49-F238E27FC236}">
                  <a16:creationId xmlns:a16="http://schemas.microsoft.com/office/drawing/2014/main" id="{B8AC8362-3066-776F-22CA-4F91999A740F}"/>
                </a:ext>
              </a:extLst>
            </p:cNvPr>
            <p:cNvSpPr>
              <a:spLocks noChangeArrowheads="1"/>
            </p:cNvSpPr>
            <p:nvPr/>
          </p:nvSpPr>
          <p:spPr bwMode="auto">
            <a:xfrm>
              <a:off x="4517" y="3419"/>
              <a:ext cx="77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空关系测试</a:t>
              </a:r>
              <a:r>
                <a:rPr lang="en-US" altLang="zh-CN" sz="1400">
                  <a:solidFill>
                    <a:schemeClr val="tx2"/>
                  </a:solidFill>
                </a:rPr>
                <a:t>)</a:t>
              </a:r>
            </a:p>
          </p:txBody>
        </p:sp>
      </p:grpSp>
      <p:sp>
        <p:nvSpPr>
          <p:cNvPr id="174095" name="Rectangle 15">
            <a:extLst>
              <a:ext uri="{FF2B5EF4-FFF2-40B4-BE49-F238E27FC236}">
                <a16:creationId xmlns:a16="http://schemas.microsoft.com/office/drawing/2014/main" id="{A1123D77-4A50-2A4F-D9C6-EF32F8E6004E}"/>
              </a:ext>
            </a:extLst>
          </p:cNvPr>
          <p:cNvSpPr>
            <a:spLocks noChangeArrowheads="1"/>
          </p:cNvSpPr>
          <p:nvPr/>
        </p:nvSpPr>
        <p:spPr bwMode="auto">
          <a:xfrm>
            <a:off x="477838" y="4419600"/>
            <a:ext cx="2297112" cy="1098550"/>
          </a:xfrm>
          <a:prstGeom prst="rect">
            <a:avLst/>
          </a:prstGeom>
          <a:noFill/>
          <a:ln w="9525">
            <a:solidFill>
              <a:srgbClr val="0099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800" b="0">
                <a:solidFill>
                  <a:srgbClr val="892D5B"/>
                </a:solidFill>
                <a:latin typeface="宋体" panose="02010600030101010101" pitchFamily="2" charset="-122"/>
              </a:rPr>
              <a:t>嵌套子句可以多种</a:t>
            </a:r>
          </a:p>
          <a:p>
            <a:pPr eaLnBrk="0" hangingPunct="0">
              <a:lnSpc>
                <a:spcPct val="80000"/>
              </a:lnSpc>
              <a:spcBef>
                <a:spcPct val="20000"/>
              </a:spcBef>
            </a:pPr>
            <a:r>
              <a:rPr lang="zh-CN" altLang="en-US" sz="1800" b="0">
                <a:solidFill>
                  <a:srgbClr val="892D5B"/>
                </a:solidFill>
                <a:latin typeface="宋体" panose="02010600030101010101" pitchFamily="2" charset="-122"/>
              </a:rPr>
              <a:t>方式用在</a:t>
            </a:r>
            <a:r>
              <a:rPr lang="en-US" altLang="zh-CN" sz="1800" b="0">
                <a:solidFill>
                  <a:srgbClr val="892D5B"/>
                </a:solidFill>
                <a:latin typeface="宋体" panose="02010600030101010101" pitchFamily="2" charset="-122"/>
              </a:rPr>
              <a:t>where</a:t>
            </a:r>
            <a:r>
              <a:rPr lang="zh-CN" altLang="en-US" sz="1800" b="0">
                <a:solidFill>
                  <a:srgbClr val="892D5B"/>
                </a:solidFill>
                <a:latin typeface="宋体" panose="02010600030101010101" pitchFamily="2" charset="-122"/>
              </a:rPr>
              <a:t>中</a:t>
            </a:r>
            <a:r>
              <a:rPr lang="en-US" altLang="zh-CN" sz="1800" b="0">
                <a:solidFill>
                  <a:srgbClr val="892D5B"/>
                </a:solidFill>
                <a:latin typeface="宋体" panose="02010600030101010101" pitchFamily="2" charset="-122"/>
              </a:rPr>
              <a:t>!</a:t>
            </a:r>
          </a:p>
          <a:p>
            <a:pPr eaLnBrk="0" hangingPunct="0">
              <a:lnSpc>
                <a:spcPct val="80000"/>
              </a:lnSpc>
              <a:spcBef>
                <a:spcPct val="20000"/>
              </a:spcBef>
            </a:pPr>
            <a:r>
              <a:rPr lang="zh-CN" altLang="en-US" sz="1800" b="0">
                <a:solidFill>
                  <a:srgbClr val="892D5B"/>
                </a:solidFill>
                <a:latin typeface="宋体" panose="02010600030101010101" pitchFamily="2" charset="-122"/>
              </a:rPr>
              <a:t>并显著增强了</a:t>
            </a:r>
            <a:r>
              <a:rPr lang="en-US" altLang="zh-CN" sz="1800" b="0">
                <a:solidFill>
                  <a:srgbClr val="892D5B"/>
                </a:solidFill>
                <a:latin typeface="宋体" panose="02010600030101010101" pitchFamily="2" charset="-122"/>
              </a:rPr>
              <a:t>SQL</a:t>
            </a:r>
            <a:r>
              <a:rPr lang="zh-CN" altLang="en-US" sz="1800" b="0">
                <a:solidFill>
                  <a:srgbClr val="892D5B"/>
                </a:solidFill>
                <a:latin typeface="宋体" panose="02010600030101010101" pitchFamily="2" charset="-122"/>
              </a:rPr>
              <a:t>的查询能力！</a:t>
            </a:r>
            <a:endParaRPr lang="en-US" altLang="zh-CN" sz="1800" b="0">
              <a:solidFill>
                <a:srgbClr val="892D5B"/>
              </a:solidFill>
              <a:latin typeface="宋体" panose="02010600030101010101" pitchFamily="2" charset="-122"/>
            </a:endParaRPr>
          </a:p>
        </p:txBody>
      </p:sp>
      <p:sp>
        <p:nvSpPr>
          <p:cNvPr id="17422" name="AutoShape 5">
            <a:extLst>
              <a:ext uri="{FF2B5EF4-FFF2-40B4-BE49-F238E27FC236}">
                <a16:creationId xmlns:a16="http://schemas.microsoft.com/office/drawing/2014/main" id="{2163A3DA-2406-E789-8D6C-FE463F278B0E}"/>
              </a:ext>
            </a:extLst>
          </p:cNvPr>
          <p:cNvSpPr>
            <a:spLocks noChangeArrowheads="1"/>
          </p:cNvSpPr>
          <p:nvPr/>
        </p:nvSpPr>
        <p:spPr bwMode="auto">
          <a:xfrm>
            <a:off x="242888" y="2540000"/>
            <a:ext cx="2265362" cy="1079500"/>
          </a:xfrm>
          <a:prstGeom prst="cloudCallout">
            <a:avLst>
              <a:gd name="adj1" fmla="val -46153"/>
              <a:gd name="adj2" fmla="val 79306"/>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嵌套子查询、允许嵌在何处及作用？  </a:t>
            </a:r>
          </a:p>
        </p:txBody>
      </p:sp>
      <p:sp>
        <p:nvSpPr>
          <p:cNvPr id="17423" name="矩形 1">
            <a:extLst>
              <a:ext uri="{FF2B5EF4-FFF2-40B4-BE49-F238E27FC236}">
                <a16:creationId xmlns:a16="http://schemas.microsoft.com/office/drawing/2014/main" id="{4236CA36-BF4A-8E65-A243-DBC8E58ED94E}"/>
              </a:ext>
            </a:extLst>
          </p:cNvPr>
          <p:cNvSpPr>
            <a:spLocks noChangeArrowheads="1"/>
          </p:cNvSpPr>
          <p:nvPr/>
        </p:nvSpPr>
        <p:spPr bwMode="auto">
          <a:xfrm>
            <a:off x="2182813" y="2339975"/>
            <a:ext cx="8905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5</a:t>
            </a:r>
            <a:r>
              <a:rPr lang="en-US" altLang="zh-CN">
                <a:solidFill>
                  <a:schemeClr val="tx1"/>
                </a:solidFill>
              </a:rPr>
              <a:t>.a</a:t>
            </a:r>
            <a:endParaRPr lang="zh-CN" altLang="en-US"/>
          </a:p>
        </p:txBody>
      </p:sp>
      <p:sp>
        <p:nvSpPr>
          <p:cNvPr id="17424" name="矩形 17">
            <a:extLst>
              <a:ext uri="{FF2B5EF4-FFF2-40B4-BE49-F238E27FC236}">
                <a16:creationId xmlns:a16="http://schemas.microsoft.com/office/drawing/2014/main" id="{2E1C6F9A-409D-5FBB-01EF-CB3C29601E6C}"/>
              </a:ext>
            </a:extLst>
          </p:cNvPr>
          <p:cNvSpPr>
            <a:spLocks noChangeArrowheads="1"/>
          </p:cNvSpPr>
          <p:nvPr/>
        </p:nvSpPr>
        <p:spPr bwMode="auto">
          <a:xfrm>
            <a:off x="2147888" y="3762375"/>
            <a:ext cx="8905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5</a:t>
            </a:r>
            <a:r>
              <a:rPr lang="en-US" altLang="zh-CN">
                <a:solidFill>
                  <a:schemeClr val="tx1"/>
                </a:solidFill>
              </a:rPr>
              <a:t>.b</a:t>
            </a:r>
            <a:endParaRPr lang="zh-CN" altLang="en-US"/>
          </a:p>
        </p:txBody>
      </p:sp>
      <p:sp>
        <p:nvSpPr>
          <p:cNvPr id="17425" name="矩形 18">
            <a:extLst>
              <a:ext uri="{FF2B5EF4-FFF2-40B4-BE49-F238E27FC236}">
                <a16:creationId xmlns:a16="http://schemas.microsoft.com/office/drawing/2014/main" id="{98CE6B93-9757-039D-0639-3614D0380B69}"/>
              </a:ext>
            </a:extLst>
          </p:cNvPr>
          <p:cNvSpPr>
            <a:spLocks noChangeArrowheads="1"/>
          </p:cNvSpPr>
          <p:nvPr/>
        </p:nvSpPr>
        <p:spPr bwMode="auto">
          <a:xfrm>
            <a:off x="2127250" y="5670550"/>
            <a:ext cx="8699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5</a:t>
            </a:r>
            <a:r>
              <a:rPr lang="en-US" altLang="zh-CN">
                <a:solidFill>
                  <a:schemeClr val="tx1"/>
                </a:solidFill>
              </a:rPr>
              <a:t>.c</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4095"/>
                                        </p:tgtEl>
                                        <p:attrNameLst>
                                          <p:attrName>style.visibility</p:attrName>
                                        </p:attrNameLst>
                                      </p:cBhvr>
                                      <p:to>
                                        <p:strVal val="visible"/>
                                      </p:to>
                                    </p:set>
                                    <p:anim calcmode="lin" valueType="num">
                                      <p:cBhvr additive="base">
                                        <p:cTn id="7" dur="500" fill="hold"/>
                                        <p:tgtEl>
                                          <p:spTgt spid="174095"/>
                                        </p:tgtEl>
                                        <p:attrNameLst>
                                          <p:attrName>ppt_x</p:attrName>
                                        </p:attrNameLst>
                                      </p:cBhvr>
                                      <p:tavLst>
                                        <p:tav tm="0">
                                          <p:val>
                                            <p:strVal val="#ppt_x"/>
                                          </p:val>
                                        </p:tav>
                                        <p:tav tm="100000">
                                          <p:val>
                                            <p:strVal val="#ppt_x"/>
                                          </p:val>
                                        </p:tav>
                                      </p:tavLst>
                                    </p:anim>
                                    <p:anim calcmode="lin" valueType="num">
                                      <p:cBhvr additive="base">
                                        <p:cTn id="8" dur="500" fill="hold"/>
                                        <p:tgtEl>
                                          <p:spTgt spid="17409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094"/>
                                        </p:tgtEl>
                                        <p:attrNameLst>
                                          <p:attrName>style.visibility</p:attrName>
                                        </p:attrNameLst>
                                      </p:cBhvr>
                                      <p:to>
                                        <p:strVal val="visible"/>
                                      </p:to>
                                    </p:set>
                                    <p:anim calcmode="lin" valueType="num">
                                      <p:cBhvr additive="base">
                                        <p:cTn id="11" dur="500" fill="hold"/>
                                        <p:tgtEl>
                                          <p:spTgt spid="174094"/>
                                        </p:tgtEl>
                                        <p:attrNameLst>
                                          <p:attrName>ppt_x</p:attrName>
                                        </p:attrNameLst>
                                      </p:cBhvr>
                                      <p:tavLst>
                                        <p:tav tm="0">
                                          <p:val>
                                            <p:strVal val="#ppt_x"/>
                                          </p:val>
                                        </p:tav>
                                        <p:tav tm="100000">
                                          <p:val>
                                            <p:strVal val="#ppt_x"/>
                                          </p:val>
                                        </p:tav>
                                      </p:tavLst>
                                    </p:anim>
                                    <p:anim calcmode="lin" valueType="num">
                                      <p:cBhvr additive="base">
                                        <p:cTn id="12" dur="500" fill="hold"/>
                                        <p:tgtEl>
                                          <p:spTgt spid="1740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5"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5">
            <a:extLst>
              <a:ext uri="{FF2B5EF4-FFF2-40B4-BE49-F238E27FC236}">
                <a16:creationId xmlns:a16="http://schemas.microsoft.com/office/drawing/2014/main" id="{5D9F15FA-8621-6E62-A4C8-9B064980549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7ACDD51-442A-4ACE-BADA-2BCB0B5919CF}" type="slidenum">
              <a:rPr lang="zh-CN" altLang="en-US"/>
              <a:pPr eaLnBrk="0" hangingPunct="0"/>
              <a:t>168</a:t>
            </a:fld>
            <a:endParaRPr lang="zh-CN" altLang="en-US"/>
          </a:p>
        </p:txBody>
      </p:sp>
      <p:sp>
        <p:nvSpPr>
          <p:cNvPr id="18434" name="Rectangle 2">
            <a:extLst>
              <a:ext uri="{FF2B5EF4-FFF2-40B4-BE49-F238E27FC236}">
                <a16:creationId xmlns:a16="http://schemas.microsoft.com/office/drawing/2014/main" id="{9CDD435B-71D3-1022-031F-C749A14D2720}"/>
              </a:ext>
            </a:extLst>
          </p:cNvPr>
          <p:cNvSpPr>
            <a:spLocks noGrp="1" noChangeArrowheads="1"/>
          </p:cNvSpPr>
          <p:nvPr>
            <p:ph type="title"/>
          </p:nvPr>
        </p:nvSpPr>
        <p:spPr>
          <a:xfrm>
            <a:off x="304800" y="63500"/>
            <a:ext cx="6629400" cy="608013"/>
          </a:xfrm>
        </p:spPr>
        <p:txBody>
          <a:bodyPr/>
          <a:lstStyle/>
          <a:p>
            <a:pPr algn="l"/>
            <a:r>
              <a:rPr lang="zh-CN" altLang="zh-CN" sz="2800" b="1">
                <a:latin typeface="黑体" panose="02010609060101010101" pitchFamily="49" charset="-122"/>
                <a:ea typeface="黑体" panose="02010609060101010101" pitchFamily="49" charset="-122"/>
              </a:rPr>
              <a:t>3</a:t>
            </a: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嵌套子查询</a:t>
            </a:r>
            <a:r>
              <a:rPr lang="en-US" altLang="zh-CN" sz="2000" b="1">
                <a:latin typeface="黑体" panose="02010609060101010101" pitchFamily="49" charset="-122"/>
                <a:ea typeface="黑体" panose="02010609060101010101" pitchFamily="49" charset="-122"/>
              </a:rPr>
              <a:t>(</a:t>
            </a:r>
            <a:r>
              <a:rPr lang="zh-CN" altLang="en-US" sz="2000" b="1">
                <a:latin typeface="黑体" panose="02010609060101010101" pitchFamily="49" charset="-122"/>
                <a:ea typeface="黑体" panose="02010609060101010101" pitchFamily="49" charset="-122"/>
              </a:rPr>
              <a:t>续</a:t>
            </a:r>
            <a:r>
              <a:rPr lang="en-US" altLang="zh-CN" sz="2000" b="1">
                <a:latin typeface="黑体" panose="02010609060101010101" pitchFamily="49" charset="-122"/>
                <a:ea typeface="黑体" panose="02010609060101010101" pitchFamily="49" charset="-122"/>
              </a:rPr>
              <a:t>)</a:t>
            </a:r>
          </a:p>
        </p:txBody>
      </p:sp>
      <p:sp>
        <p:nvSpPr>
          <p:cNvPr id="18435" name="AutoShape 5">
            <a:extLst>
              <a:ext uri="{FF2B5EF4-FFF2-40B4-BE49-F238E27FC236}">
                <a16:creationId xmlns:a16="http://schemas.microsoft.com/office/drawing/2014/main" id="{23B128F0-AEFE-4C1F-510A-A7F81D9E40CE}"/>
              </a:ext>
            </a:extLst>
          </p:cNvPr>
          <p:cNvSpPr>
            <a:spLocks noChangeArrowheads="1"/>
          </p:cNvSpPr>
          <p:nvPr/>
        </p:nvSpPr>
        <p:spPr bwMode="auto">
          <a:xfrm>
            <a:off x="215900" y="1254125"/>
            <a:ext cx="2214563" cy="817563"/>
          </a:xfrm>
          <a:prstGeom prst="cloudCallout">
            <a:avLst>
              <a:gd name="adj1" fmla="val -46153"/>
              <a:gd name="adj2" fmla="val 89509"/>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嵌套子查询还允许嵌在何处？  </a:t>
            </a:r>
          </a:p>
        </p:txBody>
      </p:sp>
      <p:grpSp>
        <p:nvGrpSpPr>
          <p:cNvPr id="18436" name="Group 16">
            <a:extLst>
              <a:ext uri="{FF2B5EF4-FFF2-40B4-BE49-F238E27FC236}">
                <a16:creationId xmlns:a16="http://schemas.microsoft.com/office/drawing/2014/main" id="{CB905A8F-0190-902E-BDF6-341A5C6DC5C9}"/>
              </a:ext>
            </a:extLst>
          </p:cNvPr>
          <p:cNvGrpSpPr>
            <a:grpSpLocks/>
          </p:cNvGrpSpPr>
          <p:nvPr/>
        </p:nvGrpSpPr>
        <p:grpSpPr bwMode="auto">
          <a:xfrm>
            <a:off x="2794000" y="1011238"/>
            <a:ext cx="5789613" cy="5392737"/>
            <a:chOff x="1922" y="845"/>
            <a:chExt cx="3647" cy="3397"/>
          </a:xfrm>
        </p:grpSpPr>
        <p:sp>
          <p:nvSpPr>
            <p:cNvPr id="18437" name="Rectangle 6">
              <a:extLst>
                <a:ext uri="{FF2B5EF4-FFF2-40B4-BE49-F238E27FC236}">
                  <a16:creationId xmlns:a16="http://schemas.microsoft.com/office/drawing/2014/main" id="{13378FFB-13FB-9F69-D72F-03C1A25AE1A8}"/>
                </a:ext>
              </a:extLst>
            </p:cNvPr>
            <p:cNvSpPr>
              <a:spLocks noChangeArrowheads="1"/>
            </p:cNvSpPr>
            <p:nvPr/>
          </p:nvSpPr>
          <p:spPr bwMode="auto">
            <a:xfrm>
              <a:off x="1922" y="845"/>
              <a:ext cx="3628" cy="978"/>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sz="1400" b="0">
                  <a:solidFill>
                    <a:schemeClr val="tx1"/>
                  </a:solidFill>
                </a:rPr>
                <a:t>(p.50)</a:t>
              </a:r>
              <a:r>
                <a:rPr lang="zh-CN" altLang="en-US" sz="1400" b="0">
                  <a:solidFill>
                    <a:schemeClr val="tx1"/>
                  </a:solidFill>
                </a:rPr>
                <a:t>找出平均工资最高的系</a:t>
              </a:r>
            </a:p>
            <a:p>
              <a:pPr eaLnBrk="0" hangingPunct="0">
                <a:lnSpc>
                  <a:spcPct val="80000"/>
                </a:lnSpc>
                <a:spcBef>
                  <a:spcPct val="20000"/>
                </a:spcBef>
              </a:pPr>
              <a:r>
                <a:rPr lang="en-US" altLang="zh-CN" sz="1400">
                  <a:solidFill>
                    <a:schemeClr val="tx1"/>
                  </a:solidFill>
                </a:rPr>
                <a:t>select name</a:t>
              </a:r>
            </a:p>
            <a:p>
              <a:pPr eaLnBrk="0" hangingPunct="0">
                <a:lnSpc>
                  <a:spcPct val="80000"/>
                </a:lnSpc>
                <a:spcBef>
                  <a:spcPct val="20000"/>
                </a:spcBef>
              </a:pPr>
              <a:r>
                <a:rPr lang="en-US" altLang="zh-CN" sz="1400">
                  <a:solidFill>
                    <a:schemeClr val="tx1"/>
                  </a:solidFill>
                </a:rPr>
                <a:t>from instructor</a:t>
              </a:r>
            </a:p>
            <a:p>
              <a:pPr eaLnBrk="0" hangingPunct="0">
                <a:lnSpc>
                  <a:spcPct val="80000"/>
                </a:lnSpc>
                <a:spcBef>
                  <a:spcPct val="20000"/>
                </a:spcBef>
              </a:pPr>
              <a:r>
                <a:rPr lang="en-US" altLang="zh-CN" sz="1400">
                  <a:solidFill>
                    <a:schemeClr val="tx1"/>
                  </a:solidFill>
                </a:rPr>
                <a:t>group by depat_name</a:t>
              </a:r>
            </a:p>
            <a:p>
              <a:pPr eaLnBrk="0" hangingPunct="0">
                <a:lnSpc>
                  <a:spcPct val="80000"/>
                </a:lnSpc>
                <a:spcBef>
                  <a:spcPct val="20000"/>
                </a:spcBef>
              </a:pPr>
              <a:r>
                <a:rPr lang="en-US" altLang="zh-CN" sz="1400">
                  <a:solidFill>
                    <a:schemeClr val="tx1"/>
                  </a:solidFill>
                </a:rPr>
                <a:t>having avg(salary)&gt;= </a:t>
              </a:r>
              <a:r>
                <a:rPr lang="en-US" altLang="zh-CN" sz="1400">
                  <a:solidFill>
                    <a:schemeClr val="tx2"/>
                  </a:solidFill>
                </a:rPr>
                <a:t>all</a:t>
              </a:r>
              <a:r>
                <a:rPr lang="en-US" altLang="zh-CN" sz="1400">
                  <a:solidFill>
                    <a:schemeClr val="tx1"/>
                  </a:solidFill>
                </a:rPr>
                <a:t>(</a:t>
              </a:r>
              <a:r>
                <a:rPr lang="en-US" altLang="zh-CN" sz="1400">
                  <a:solidFill>
                    <a:srgbClr val="0066FF"/>
                  </a:solidFill>
                </a:rPr>
                <a:t>select avg(salary)</a:t>
              </a:r>
            </a:p>
            <a:p>
              <a:pPr eaLnBrk="0" hangingPunct="0">
                <a:lnSpc>
                  <a:spcPct val="80000"/>
                </a:lnSpc>
                <a:spcBef>
                  <a:spcPct val="20000"/>
                </a:spcBef>
              </a:pPr>
              <a:r>
                <a:rPr lang="en-US" altLang="zh-CN" sz="1400">
                  <a:solidFill>
                    <a:srgbClr val="0066FF"/>
                  </a:solidFill>
                </a:rPr>
                <a:t>                                                        from instuctor</a:t>
              </a:r>
            </a:p>
            <a:p>
              <a:pPr eaLnBrk="0" hangingPunct="0">
                <a:lnSpc>
                  <a:spcPct val="80000"/>
                </a:lnSpc>
                <a:spcBef>
                  <a:spcPct val="20000"/>
                </a:spcBef>
              </a:pPr>
              <a:r>
                <a:rPr lang="en-US" altLang="zh-CN" sz="1400">
                  <a:solidFill>
                    <a:srgbClr val="0066FF"/>
                  </a:solidFill>
                </a:rPr>
                <a:t>                                                        group by depat_name</a:t>
              </a:r>
              <a:r>
                <a:rPr lang="en-US" altLang="zh-CN" sz="1400">
                  <a:solidFill>
                    <a:schemeClr val="tx1"/>
                  </a:solidFill>
                </a:rPr>
                <a:t>);</a:t>
              </a:r>
              <a:endParaRPr lang="zh-CN" altLang="en-US" sz="1400">
                <a:solidFill>
                  <a:schemeClr val="tx1"/>
                </a:solidFill>
              </a:endParaRPr>
            </a:p>
          </p:txBody>
        </p:sp>
        <p:sp>
          <p:nvSpPr>
            <p:cNvPr id="18438" name="Rectangle 7">
              <a:extLst>
                <a:ext uri="{FF2B5EF4-FFF2-40B4-BE49-F238E27FC236}">
                  <a16:creationId xmlns:a16="http://schemas.microsoft.com/office/drawing/2014/main" id="{6732E3E1-5D75-F6A8-9D55-556677CF775E}"/>
                </a:ext>
              </a:extLst>
            </p:cNvPr>
            <p:cNvSpPr>
              <a:spLocks noChangeArrowheads="1"/>
            </p:cNvSpPr>
            <p:nvPr/>
          </p:nvSpPr>
          <p:spPr bwMode="auto">
            <a:xfrm>
              <a:off x="4482" y="1315"/>
              <a:ext cx="77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集合的比较</a:t>
              </a:r>
              <a:r>
                <a:rPr lang="en-US" altLang="zh-CN" sz="1400">
                  <a:solidFill>
                    <a:schemeClr val="tx2"/>
                  </a:solidFill>
                </a:rPr>
                <a:t>)</a:t>
              </a:r>
            </a:p>
          </p:txBody>
        </p:sp>
        <p:sp>
          <p:nvSpPr>
            <p:cNvPr id="18439" name="Rectangle 10">
              <a:extLst>
                <a:ext uri="{FF2B5EF4-FFF2-40B4-BE49-F238E27FC236}">
                  <a16:creationId xmlns:a16="http://schemas.microsoft.com/office/drawing/2014/main" id="{4A9512EE-BAD8-3F5E-BDD2-9202B9317F98}"/>
                </a:ext>
              </a:extLst>
            </p:cNvPr>
            <p:cNvSpPr>
              <a:spLocks noChangeArrowheads="1"/>
            </p:cNvSpPr>
            <p:nvPr/>
          </p:nvSpPr>
          <p:spPr bwMode="auto">
            <a:xfrm>
              <a:off x="1922" y="2249"/>
              <a:ext cx="3643" cy="841"/>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sz="1400" b="0">
                  <a:solidFill>
                    <a:schemeClr val="tx1"/>
                  </a:solidFill>
                </a:rPr>
                <a:t>(p.52)</a:t>
              </a:r>
              <a:r>
                <a:rPr lang="zh-CN" altLang="en-US" sz="1400" b="0">
                  <a:solidFill>
                    <a:schemeClr val="tx1"/>
                  </a:solidFill>
                </a:rPr>
                <a:t>找出</a:t>
              </a:r>
              <a:r>
                <a:rPr lang="en-US" altLang="zh-CN" sz="1400" b="0">
                  <a:solidFill>
                    <a:schemeClr val="tx1"/>
                  </a:solidFill>
                  <a:latin typeface="宋体" panose="02010600030101010101" pitchFamily="2" charset="-122"/>
                </a:rPr>
                <a:t>‘</a:t>
              </a:r>
              <a:r>
                <a:rPr lang="zh-CN" altLang="en-US" sz="1400" b="0">
                  <a:solidFill>
                    <a:schemeClr val="tx1"/>
                  </a:solidFill>
                </a:rPr>
                <a:t>系平均工资超过</a:t>
              </a:r>
              <a:r>
                <a:rPr lang="en-US" altLang="zh-CN" sz="1400" b="0">
                  <a:solidFill>
                    <a:schemeClr val="tx1"/>
                  </a:solidFill>
                </a:rPr>
                <a:t>42000</a:t>
              </a:r>
              <a:r>
                <a:rPr lang="zh-CN" altLang="en-US" sz="1400" b="0">
                  <a:solidFill>
                    <a:schemeClr val="tx1"/>
                  </a:solidFill>
                </a:rPr>
                <a:t>美元的</a:t>
              </a:r>
              <a:r>
                <a:rPr lang="zh-CN" altLang="en-US" sz="1400" b="0">
                  <a:solidFill>
                    <a:srgbClr val="0066FF"/>
                  </a:solidFill>
                </a:rPr>
                <a:t>那些系</a:t>
              </a:r>
              <a:r>
                <a:rPr lang="en-US" altLang="zh-CN" sz="1400" b="0">
                  <a:solidFill>
                    <a:schemeClr val="tx1"/>
                  </a:solidFill>
                </a:rPr>
                <a:t>'</a:t>
              </a:r>
              <a:r>
                <a:rPr lang="zh-CN" altLang="en-US" sz="1400" b="0">
                  <a:solidFill>
                    <a:schemeClr val="tx1"/>
                  </a:solidFill>
                </a:rPr>
                <a:t>的教师平均工资</a:t>
              </a:r>
            </a:p>
            <a:p>
              <a:pPr eaLnBrk="0" hangingPunct="0">
                <a:lnSpc>
                  <a:spcPct val="80000"/>
                </a:lnSpc>
                <a:spcBef>
                  <a:spcPct val="20000"/>
                </a:spcBef>
              </a:pPr>
              <a:r>
                <a:rPr lang="en-US" altLang="zh-CN" sz="1400">
                  <a:solidFill>
                    <a:schemeClr val="tx1"/>
                  </a:solidFill>
                </a:rPr>
                <a:t>select dept_name, avg_salary</a:t>
              </a:r>
            </a:p>
            <a:p>
              <a:pPr eaLnBrk="0" hangingPunct="0">
                <a:lnSpc>
                  <a:spcPct val="80000"/>
                </a:lnSpc>
                <a:spcBef>
                  <a:spcPct val="20000"/>
                </a:spcBef>
              </a:pPr>
              <a:r>
                <a:rPr lang="en-US" altLang="zh-CN" sz="1400">
                  <a:solidFill>
                    <a:schemeClr val="tx1"/>
                  </a:solidFill>
                </a:rPr>
                <a:t>from (</a:t>
              </a:r>
              <a:r>
                <a:rPr lang="en-US" altLang="zh-CN" sz="1400">
                  <a:solidFill>
                    <a:srgbClr val="0066FF"/>
                  </a:solidFill>
                </a:rPr>
                <a:t>select dept_name, avg(salary) </a:t>
              </a:r>
              <a:r>
                <a:rPr lang="en-US" altLang="zh-CN" sz="1400">
                  <a:solidFill>
                    <a:schemeClr val="tx2"/>
                  </a:solidFill>
                </a:rPr>
                <a:t>as</a:t>
              </a:r>
              <a:r>
                <a:rPr lang="en-US" altLang="zh-CN" sz="1400">
                  <a:solidFill>
                    <a:srgbClr val="0066FF"/>
                  </a:solidFill>
                </a:rPr>
                <a:t> avg_slary</a:t>
              </a:r>
            </a:p>
            <a:p>
              <a:pPr eaLnBrk="0" hangingPunct="0">
                <a:lnSpc>
                  <a:spcPct val="80000"/>
                </a:lnSpc>
                <a:spcBef>
                  <a:spcPct val="20000"/>
                </a:spcBef>
              </a:pPr>
              <a:r>
                <a:rPr lang="en-US" altLang="zh-CN" sz="1400">
                  <a:solidFill>
                    <a:srgbClr val="0066FF"/>
                  </a:solidFill>
                </a:rPr>
                <a:t>           from instructor</a:t>
              </a:r>
            </a:p>
            <a:p>
              <a:pPr eaLnBrk="0" hangingPunct="0">
                <a:lnSpc>
                  <a:spcPct val="80000"/>
                </a:lnSpc>
                <a:spcBef>
                  <a:spcPct val="20000"/>
                </a:spcBef>
              </a:pPr>
              <a:r>
                <a:rPr lang="en-US" altLang="zh-CN" sz="1400">
                  <a:solidFill>
                    <a:srgbClr val="0066FF"/>
                  </a:solidFill>
                </a:rPr>
                <a:t>           group by depat_name</a:t>
              </a:r>
              <a:r>
                <a:rPr lang="en-US" altLang="zh-CN" sz="1400">
                  <a:solidFill>
                    <a:schemeClr val="tx1"/>
                  </a:solidFill>
                </a:rPr>
                <a:t>)   </a:t>
              </a:r>
              <a:r>
                <a:rPr lang="en-US" altLang="zh-CN" sz="1400">
                  <a:solidFill>
                    <a:schemeClr val="tx2"/>
                  </a:solidFill>
                </a:rPr>
                <a:t>as B</a:t>
              </a:r>
            </a:p>
            <a:p>
              <a:pPr eaLnBrk="0" hangingPunct="0">
                <a:lnSpc>
                  <a:spcPct val="80000"/>
                </a:lnSpc>
                <a:spcBef>
                  <a:spcPct val="20000"/>
                </a:spcBef>
              </a:pPr>
              <a:r>
                <a:rPr lang="en-US" altLang="zh-CN" sz="1400">
                  <a:solidFill>
                    <a:schemeClr val="tx1"/>
                  </a:solidFill>
                </a:rPr>
                <a:t>where avg_salary &gt;42000;</a:t>
              </a:r>
              <a:endParaRPr lang="zh-CN" altLang="en-US" sz="1400">
                <a:solidFill>
                  <a:schemeClr val="tx1"/>
                </a:solidFill>
              </a:endParaRPr>
            </a:p>
          </p:txBody>
        </p:sp>
        <p:sp>
          <p:nvSpPr>
            <p:cNvPr id="18440" name="Rectangle 11">
              <a:extLst>
                <a:ext uri="{FF2B5EF4-FFF2-40B4-BE49-F238E27FC236}">
                  <a16:creationId xmlns:a16="http://schemas.microsoft.com/office/drawing/2014/main" id="{8FFBB85F-4A1E-9F88-F503-24F68ECE5931}"/>
                </a:ext>
              </a:extLst>
            </p:cNvPr>
            <p:cNvSpPr>
              <a:spLocks noChangeArrowheads="1"/>
            </p:cNvSpPr>
            <p:nvPr/>
          </p:nvSpPr>
          <p:spPr bwMode="auto">
            <a:xfrm>
              <a:off x="4485" y="2761"/>
              <a:ext cx="77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属性的别名</a:t>
              </a:r>
              <a:r>
                <a:rPr lang="en-US" altLang="zh-CN" sz="1400">
                  <a:solidFill>
                    <a:schemeClr val="tx2"/>
                  </a:solidFill>
                </a:rPr>
                <a:t>)</a:t>
              </a:r>
            </a:p>
          </p:txBody>
        </p:sp>
        <p:sp>
          <p:nvSpPr>
            <p:cNvPr id="18441" name="Rectangle 14">
              <a:extLst>
                <a:ext uri="{FF2B5EF4-FFF2-40B4-BE49-F238E27FC236}">
                  <a16:creationId xmlns:a16="http://schemas.microsoft.com/office/drawing/2014/main" id="{D7EAB5E2-290E-2484-9730-2A131C5CE10E}"/>
                </a:ext>
              </a:extLst>
            </p:cNvPr>
            <p:cNvSpPr>
              <a:spLocks noChangeArrowheads="1"/>
            </p:cNvSpPr>
            <p:nvPr/>
          </p:nvSpPr>
          <p:spPr bwMode="auto">
            <a:xfrm>
              <a:off x="1922" y="3267"/>
              <a:ext cx="3647" cy="975"/>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en-US" altLang="zh-CN" sz="1400" b="0">
                  <a:solidFill>
                    <a:schemeClr val="tx1"/>
                  </a:solidFill>
                </a:rPr>
                <a:t>(p.54)</a:t>
              </a:r>
              <a:r>
                <a:rPr lang="zh-CN" altLang="en-US" sz="1400" b="0">
                  <a:solidFill>
                    <a:schemeClr val="tx1"/>
                  </a:solidFill>
                </a:rPr>
                <a:t>列出所有系以及它们拥有的教师数</a:t>
              </a:r>
            </a:p>
            <a:p>
              <a:pPr eaLnBrk="0" hangingPunct="0">
                <a:lnSpc>
                  <a:spcPct val="80000"/>
                </a:lnSpc>
                <a:spcBef>
                  <a:spcPct val="20000"/>
                </a:spcBef>
              </a:pPr>
              <a:r>
                <a:rPr lang="en-US" altLang="zh-CN" sz="1400">
                  <a:solidFill>
                    <a:schemeClr val="tx1"/>
                  </a:solidFill>
                </a:rPr>
                <a:t>select dept_name,</a:t>
              </a:r>
            </a:p>
            <a:p>
              <a:pPr eaLnBrk="0" hangingPunct="0">
                <a:lnSpc>
                  <a:spcPct val="80000"/>
                </a:lnSpc>
                <a:spcBef>
                  <a:spcPct val="20000"/>
                </a:spcBef>
              </a:pPr>
              <a:r>
                <a:rPr lang="en-US" altLang="zh-CN" sz="1400">
                  <a:solidFill>
                    <a:schemeClr val="tx1"/>
                  </a:solidFill>
                </a:rPr>
                <a:t>           (</a:t>
              </a:r>
              <a:r>
                <a:rPr lang="en-US" altLang="zh-CN" sz="1400">
                  <a:solidFill>
                    <a:srgbClr val="0066FF"/>
                  </a:solidFill>
                </a:rPr>
                <a:t>select count(*)</a:t>
              </a:r>
            </a:p>
            <a:p>
              <a:pPr eaLnBrk="0" hangingPunct="0">
                <a:lnSpc>
                  <a:spcPct val="80000"/>
                </a:lnSpc>
                <a:spcBef>
                  <a:spcPct val="20000"/>
                </a:spcBef>
              </a:pPr>
              <a:r>
                <a:rPr lang="en-US" altLang="zh-CN" sz="1400">
                  <a:solidFill>
                    <a:srgbClr val="0066FF"/>
                  </a:solidFill>
                </a:rPr>
                <a:t>             from instructor</a:t>
              </a:r>
            </a:p>
            <a:p>
              <a:pPr eaLnBrk="0" hangingPunct="0">
                <a:lnSpc>
                  <a:spcPct val="80000"/>
                </a:lnSpc>
                <a:spcBef>
                  <a:spcPct val="20000"/>
                </a:spcBef>
              </a:pPr>
              <a:r>
                <a:rPr lang="en-US" altLang="zh-CN" sz="1400">
                  <a:solidFill>
                    <a:srgbClr val="0066FF"/>
                  </a:solidFill>
                </a:rPr>
                <a:t>             where department.dept_name=instructor.dept_name</a:t>
              </a:r>
              <a:r>
                <a:rPr lang="en-US" altLang="zh-CN" sz="1400">
                  <a:solidFill>
                    <a:schemeClr val="tx1"/>
                  </a:solidFill>
                </a:rPr>
                <a:t>)</a:t>
              </a:r>
            </a:p>
            <a:p>
              <a:pPr eaLnBrk="0" hangingPunct="0">
                <a:lnSpc>
                  <a:spcPct val="80000"/>
                </a:lnSpc>
                <a:spcBef>
                  <a:spcPct val="20000"/>
                </a:spcBef>
              </a:pPr>
              <a:r>
                <a:rPr lang="en-US" altLang="zh-CN" sz="1400">
                  <a:solidFill>
                    <a:schemeClr val="tx1"/>
                  </a:solidFill>
                </a:rPr>
                <a:t>             </a:t>
              </a:r>
              <a:r>
                <a:rPr lang="en-US" altLang="zh-CN" sz="1400">
                  <a:solidFill>
                    <a:schemeClr val="tx2"/>
                  </a:solidFill>
                </a:rPr>
                <a:t>as</a:t>
              </a:r>
              <a:r>
                <a:rPr lang="en-US" altLang="zh-CN" sz="1400">
                  <a:solidFill>
                    <a:schemeClr val="tx1"/>
                  </a:solidFill>
                </a:rPr>
                <a:t> num_instructors</a:t>
              </a:r>
            </a:p>
            <a:p>
              <a:pPr eaLnBrk="0" hangingPunct="0">
                <a:lnSpc>
                  <a:spcPct val="80000"/>
                </a:lnSpc>
                <a:spcBef>
                  <a:spcPct val="20000"/>
                </a:spcBef>
              </a:pPr>
              <a:r>
                <a:rPr lang="en-US" altLang="zh-CN" sz="1400">
                  <a:solidFill>
                    <a:schemeClr val="tx1"/>
                  </a:solidFill>
                </a:rPr>
                <a:t>from department;</a:t>
              </a:r>
              <a:endParaRPr lang="zh-CN" altLang="en-US" sz="1400">
                <a:solidFill>
                  <a:schemeClr val="tx1"/>
                </a:solidFill>
              </a:endParaRPr>
            </a:p>
          </p:txBody>
        </p:sp>
        <p:sp>
          <p:nvSpPr>
            <p:cNvPr id="18442" name="Rectangle 15">
              <a:extLst>
                <a:ext uri="{FF2B5EF4-FFF2-40B4-BE49-F238E27FC236}">
                  <a16:creationId xmlns:a16="http://schemas.microsoft.com/office/drawing/2014/main" id="{2779CEBB-B593-650E-27D3-B3427200622A}"/>
                </a:ext>
              </a:extLst>
            </p:cNvPr>
            <p:cNvSpPr>
              <a:spLocks noChangeArrowheads="1"/>
            </p:cNvSpPr>
            <p:nvPr/>
          </p:nvSpPr>
          <p:spPr bwMode="auto">
            <a:xfrm>
              <a:off x="4572" y="3349"/>
              <a:ext cx="6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表的别名</a:t>
              </a:r>
              <a:r>
                <a:rPr lang="en-US" altLang="zh-CN" sz="1400">
                  <a:solidFill>
                    <a:schemeClr val="tx2"/>
                  </a:solidFill>
                </a:rPr>
                <a:t>)</a:t>
              </a:r>
            </a:p>
          </p:txBody>
        </p:sp>
      </p:grpSp>
      <p:grpSp>
        <p:nvGrpSpPr>
          <p:cNvPr id="24593" name="Group 20">
            <a:extLst>
              <a:ext uri="{FF2B5EF4-FFF2-40B4-BE49-F238E27FC236}">
                <a16:creationId xmlns:a16="http://schemas.microsoft.com/office/drawing/2014/main" id="{E40AB848-0C44-D27D-D2D6-F1FBD5BCE604}"/>
              </a:ext>
            </a:extLst>
          </p:cNvPr>
          <p:cNvGrpSpPr>
            <a:grpSpLocks/>
          </p:cNvGrpSpPr>
          <p:nvPr/>
        </p:nvGrpSpPr>
        <p:grpSpPr bwMode="auto">
          <a:xfrm>
            <a:off x="331788" y="4373563"/>
            <a:ext cx="2232025" cy="1497012"/>
            <a:chOff x="209" y="3180"/>
            <a:chExt cx="1406" cy="943"/>
          </a:xfrm>
        </p:grpSpPr>
        <p:sp>
          <p:nvSpPr>
            <p:cNvPr id="18444" name="Rectangle 17">
              <a:extLst>
                <a:ext uri="{FF2B5EF4-FFF2-40B4-BE49-F238E27FC236}">
                  <a16:creationId xmlns:a16="http://schemas.microsoft.com/office/drawing/2014/main" id="{3923FB32-9A7B-E89B-605A-607E76CDE29F}"/>
                </a:ext>
              </a:extLst>
            </p:cNvPr>
            <p:cNvSpPr>
              <a:spLocks noChangeArrowheads="1"/>
            </p:cNvSpPr>
            <p:nvPr/>
          </p:nvSpPr>
          <p:spPr bwMode="auto">
            <a:xfrm>
              <a:off x="256" y="3180"/>
              <a:ext cx="1274" cy="341"/>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b="0">
                  <a:solidFill>
                    <a:srgbClr val="464660"/>
                  </a:solidFill>
                </a:rPr>
                <a:t>一个查询语句的作用</a:t>
              </a:r>
            </a:p>
            <a:p>
              <a:pPr eaLnBrk="0" hangingPunct="0">
                <a:lnSpc>
                  <a:spcPct val="80000"/>
                </a:lnSpc>
                <a:spcBef>
                  <a:spcPct val="20000"/>
                </a:spcBef>
              </a:pPr>
              <a:r>
                <a:rPr lang="zh-CN" altLang="en-US" b="0">
                  <a:solidFill>
                    <a:srgbClr val="464660"/>
                  </a:solidFill>
                </a:rPr>
                <a:t>相当于编写一段程序</a:t>
              </a:r>
            </a:p>
          </p:txBody>
        </p:sp>
        <p:sp>
          <p:nvSpPr>
            <p:cNvPr id="18445" name="Rectangle 19">
              <a:extLst>
                <a:ext uri="{FF2B5EF4-FFF2-40B4-BE49-F238E27FC236}">
                  <a16:creationId xmlns:a16="http://schemas.microsoft.com/office/drawing/2014/main" id="{61B4F302-4F20-73EE-5362-A9EBD07A6EF5}"/>
                </a:ext>
              </a:extLst>
            </p:cNvPr>
            <p:cNvSpPr>
              <a:spLocks noChangeArrowheads="1"/>
            </p:cNvSpPr>
            <p:nvPr/>
          </p:nvSpPr>
          <p:spPr bwMode="auto">
            <a:xfrm>
              <a:off x="209" y="3780"/>
              <a:ext cx="1406" cy="34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rgbClr val="464660"/>
                  </a:solidFill>
                </a:rPr>
                <a:t>综可上述，可用看出：</a:t>
              </a:r>
              <a:endParaRPr lang="en-US" altLang="zh-CN">
                <a:solidFill>
                  <a:srgbClr val="464660"/>
                </a:solidFill>
              </a:endParaRPr>
            </a:p>
            <a:p>
              <a:pPr eaLnBrk="0" hangingPunct="0">
                <a:lnSpc>
                  <a:spcPct val="80000"/>
                </a:lnSpc>
                <a:spcBef>
                  <a:spcPct val="20000"/>
                </a:spcBef>
              </a:pPr>
              <a:r>
                <a:rPr lang="en-US" altLang="zh-CN">
                  <a:solidFill>
                    <a:srgbClr val="464660"/>
                  </a:solidFill>
                </a:rPr>
                <a:t>SQL</a:t>
              </a:r>
              <a:r>
                <a:rPr lang="zh-CN" altLang="en-US">
                  <a:solidFill>
                    <a:srgbClr val="464660"/>
                  </a:solidFill>
                </a:rPr>
                <a:t>查询能力的确强！</a:t>
              </a:r>
            </a:p>
          </p:txBody>
        </p:sp>
      </p:grpSp>
      <p:grpSp>
        <p:nvGrpSpPr>
          <p:cNvPr id="175130" name="Group 26">
            <a:extLst>
              <a:ext uri="{FF2B5EF4-FFF2-40B4-BE49-F238E27FC236}">
                <a16:creationId xmlns:a16="http://schemas.microsoft.com/office/drawing/2014/main" id="{C199D520-483B-E1B7-E954-B55966D15D7A}"/>
              </a:ext>
            </a:extLst>
          </p:cNvPr>
          <p:cNvGrpSpPr>
            <a:grpSpLocks/>
          </p:cNvGrpSpPr>
          <p:nvPr/>
        </p:nvGrpSpPr>
        <p:grpSpPr bwMode="auto">
          <a:xfrm>
            <a:off x="4679950" y="747713"/>
            <a:ext cx="4311650" cy="5973762"/>
            <a:chOff x="2810" y="471"/>
            <a:chExt cx="2716" cy="3763"/>
          </a:xfrm>
        </p:grpSpPr>
        <p:sp>
          <p:nvSpPr>
            <p:cNvPr id="18447" name="Rectangle 22">
              <a:extLst>
                <a:ext uri="{FF2B5EF4-FFF2-40B4-BE49-F238E27FC236}">
                  <a16:creationId xmlns:a16="http://schemas.microsoft.com/office/drawing/2014/main" id="{3F5B482C-B9A6-DD28-C2D4-933A84A627C8}"/>
                </a:ext>
              </a:extLst>
            </p:cNvPr>
            <p:cNvSpPr>
              <a:spLocks noChangeArrowheads="1"/>
            </p:cNvSpPr>
            <p:nvPr/>
          </p:nvSpPr>
          <p:spPr bwMode="auto">
            <a:xfrm>
              <a:off x="2810" y="471"/>
              <a:ext cx="26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lnSpc>
                  <a:spcPct val="80000"/>
                </a:lnSpc>
                <a:spcBef>
                  <a:spcPct val="20000"/>
                </a:spcBef>
              </a:pPr>
              <a:r>
                <a:rPr lang="zh-CN" altLang="en-US">
                  <a:solidFill>
                    <a:srgbClr val="892D5B"/>
                  </a:solidFill>
                </a:rPr>
                <a:t>用在</a:t>
              </a:r>
              <a:r>
                <a:rPr lang="en-US" altLang="zh-CN">
                  <a:solidFill>
                    <a:srgbClr val="892D5B"/>
                  </a:solidFill>
                </a:rPr>
                <a:t>having</a:t>
              </a:r>
              <a:r>
                <a:rPr lang="zh-CN" altLang="en-US">
                  <a:solidFill>
                    <a:srgbClr val="892D5B"/>
                  </a:solidFill>
                </a:rPr>
                <a:t>子句中</a:t>
              </a:r>
              <a:r>
                <a:rPr lang="en-US" altLang="zh-CN">
                  <a:solidFill>
                    <a:srgbClr val="892D5B"/>
                  </a:solidFill>
                </a:rPr>
                <a:t>-</a:t>
              </a:r>
              <a:r>
                <a:rPr lang="zh-CN" altLang="en-US">
                  <a:solidFill>
                    <a:srgbClr val="892D5B"/>
                  </a:solidFill>
                </a:rPr>
                <a:t>输出结果筛选</a:t>
              </a:r>
            </a:p>
          </p:txBody>
        </p:sp>
        <p:sp>
          <p:nvSpPr>
            <p:cNvPr id="18448" name="Rectangle 23">
              <a:extLst>
                <a:ext uri="{FF2B5EF4-FFF2-40B4-BE49-F238E27FC236}">
                  <a16:creationId xmlns:a16="http://schemas.microsoft.com/office/drawing/2014/main" id="{B60131BF-5DB4-67BB-C177-C31B4B87ED01}"/>
                </a:ext>
              </a:extLst>
            </p:cNvPr>
            <p:cNvSpPr>
              <a:spLocks noChangeArrowheads="1"/>
            </p:cNvSpPr>
            <p:nvPr/>
          </p:nvSpPr>
          <p:spPr bwMode="auto">
            <a:xfrm>
              <a:off x="3148" y="2877"/>
              <a:ext cx="237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lnSpc>
                  <a:spcPct val="80000"/>
                </a:lnSpc>
                <a:spcBef>
                  <a:spcPct val="20000"/>
                </a:spcBef>
              </a:pPr>
              <a:r>
                <a:rPr lang="zh-CN" altLang="en-US">
                  <a:solidFill>
                    <a:srgbClr val="892D5B"/>
                  </a:solidFill>
                </a:rPr>
                <a:t>用在</a:t>
              </a:r>
              <a:r>
                <a:rPr lang="en-US" altLang="zh-CN">
                  <a:solidFill>
                    <a:srgbClr val="892D5B"/>
                  </a:solidFill>
                </a:rPr>
                <a:t>from</a:t>
              </a:r>
              <a:r>
                <a:rPr lang="zh-CN" altLang="en-US">
                  <a:solidFill>
                    <a:srgbClr val="892D5B"/>
                  </a:solidFill>
                </a:rPr>
                <a:t>子句中</a:t>
              </a:r>
              <a:r>
                <a:rPr lang="en-US" altLang="zh-CN">
                  <a:solidFill>
                    <a:srgbClr val="892D5B"/>
                  </a:solidFill>
                </a:rPr>
                <a:t>-</a:t>
              </a:r>
              <a:r>
                <a:rPr lang="zh-CN" altLang="en-US">
                  <a:solidFill>
                    <a:srgbClr val="892D5B"/>
                  </a:solidFill>
                </a:rPr>
                <a:t>生成中间关系</a:t>
              </a:r>
            </a:p>
          </p:txBody>
        </p:sp>
        <p:sp>
          <p:nvSpPr>
            <p:cNvPr id="18449" name="Rectangle 24">
              <a:extLst>
                <a:ext uri="{FF2B5EF4-FFF2-40B4-BE49-F238E27FC236}">
                  <a16:creationId xmlns:a16="http://schemas.microsoft.com/office/drawing/2014/main" id="{40A9A251-4977-C956-422B-687F53DEC800}"/>
                </a:ext>
              </a:extLst>
            </p:cNvPr>
            <p:cNvSpPr>
              <a:spLocks noChangeArrowheads="1"/>
            </p:cNvSpPr>
            <p:nvPr/>
          </p:nvSpPr>
          <p:spPr bwMode="auto">
            <a:xfrm>
              <a:off x="2905" y="4047"/>
              <a:ext cx="262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lnSpc>
                  <a:spcPct val="80000"/>
                </a:lnSpc>
                <a:spcBef>
                  <a:spcPct val="20000"/>
                </a:spcBef>
              </a:pPr>
              <a:r>
                <a:rPr lang="zh-CN" altLang="en-US">
                  <a:solidFill>
                    <a:srgbClr val="892D5B"/>
                  </a:solidFill>
                </a:rPr>
                <a:t>嵌套子句可用在</a:t>
              </a:r>
              <a:r>
                <a:rPr lang="en-US" altLang="zh-CN">
                  <a:solidFill>
                    <a:srgbClr val="892D5B"/>
                  </a:solidFill>
                </a:rPr>
                <a:t>select</a:t>
              </a:r>
              <a:r>
                <a:rPr lang="zh-CN" altLang="en-US">
                  <a:solidFill>
                    <a:srgbClr val="892D5B"/>
                  </a:solidFill>
                </a:rPr>
                <a:t>子句中</a:t>
              </a:r>
              <a:r>
                <a:rPr lang="en-US" altLang="zh-CN">
                  <a:solidFill>
                    <a:srgbClr val="892D5B"/>
                  </a:solidFill>
                </a:rPr>
                <a:t>-</a:t>
              </a:r>
              <a:r>
                <a:rPr lang="zh-CN" altLang="en-US">
                  <a:solidFill>
                    <a:srgbClr val="892D5B"/>
                  </a:solidFill>
                </a:rPr>
                <a:t>生成标量值</a:t>
              </a:r>
            </a:p>
          </p:txBody>
        </p:sp>
      </p:grpSp>
      <p:grpSp>
        <p:nvGrpSpPr>
          <p:cNvPr id="175140" name="Group 36">
            <a:extLst>
              <a:ext uri="{FF2B5EF4-FFF2-40B4-BE49-F238E27FC236}">
                <a16:creationId xmlns:a16="http://schemas.microsoft.com/office/drawing/2014/main" id="{EC813DA2-DCBF-AE5E-4EAE-77705F6E4BCC}"/>
              </a:ext>
            </a:extLst>
          </p:cNvPr>
          <p:cNvGrpSpPr>
            <a:grpSpLocks/>
          </p:cNvGrpSpPr>
          <p:nvPr/>
        </p:nvGrpSpPr>
        <p:grpSpPr bwMode="auto">
          <a:xfrm>
            <a:off x="161925" y="2595563"/>
            <a:ext cx="7802563" cy="1198562"/>
            <a:chOff x="168" y="1635"/>
            <a:chExt cx="4915" cy="755"/>
          </a:xfrm>
        </p:grpSpPr>
        <p:sp>
          <p:nvSpPr>
            <p:cNvPr id="18451" name="Rectangle 31">
              <a:extLst>
                <a:ext uri="{FF2B5EF4-FFF2-40B4-BE49-F238E27FC236}">
                  <a16:creationId xmlns:a16="http://schemas.microsoft.com/office/drawing/2014/main" id="{04345FD8-DDBC-755A-20E5-6A7C3781A3E0}"/>
                </a:ext>
              </a:extLst>
            </p:cNvPr>
            <p:cNvSpPr>
              <a:spLocks noChangeArrowheads="1"/>
            </p:cNvSpPr>
            <p:nvPr/>
          </p:nvSpPr>
          <p:spPr bwMode="auto">
            <a:xfrm>
              <a:off x="168" y="1802"/>
              <a:ext cx="491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800">
                  <a:solidFill>
                    <a:srgbClr val="006600"/>
                  </a:solidFill>
                  <a:latin typeface="Times New Roman" panose="02020603050405020304" pitchFamily="18" charset="0"/>
                </a:rPr>
                <a:t>嵌套子查询</a:t>
              </a:r>
              <a:r>
                <a:rPr lang="en-US" altLang="zh-CN" sz="1800">
                  <a:solidFill>
                    <a:srgbClr val="006600"/>
                  </a:solidFill>
                  <a:latin typeface="Times New Roman" panose="02020603050405020304" pitchFamily="18" charset="0"/>
                </a:rPr>
                <a:t>:</a:t>
              </a:r>
              <a:r>
                <a:rPr lang="en-US" altLang="zh-CN" sz="1800">
                  <a:solidFill>
                    <a:schemeClr val="tx2"/>
                  </a:solidFill>
                  <a:latin typeface="Times New Roman" panose="02020603050405020304" pitchFamily="18" charset="0"/>
                </a:rPr>
                <a:t>A</a:t>
              </a:r>
              <a:r>
                <a:rPr lang="en-US" altLang="zh-CN" sz="1800">
                  <a:solidFill>
                    <a:schemeClr val="tx2"/>
                  </a:solidFill>
                  <a:latin typeface="Times New Roman" panose="02020603050405020304" pitchFamily="18" charset="0"/>
                  <a:sym typeface="Wingdings" panose="05000000000000000000" pitchFamily="2" charset="2"/>
                </a:rPr>
                <a:t>=</a:t>
              </a:r>
              <a:r>
                <a:rPr lang="el-GR" altLang="zh-CN" sz="1800">
                  <a:solidFill>
                    <a:srgbClr val="006600"/>
                  </a:solidFill>
                  <a:latin typeface="宋体" panose="02010600030101010101" pitchFamily="2" charset="-122"/>
                </a:rPr>
                <a:t>ρ</a:t>
              </a:r>
              <a:r>
                <a:rPr lang="en-US" altLang="zh-CN" sz="1800" baseline="-25000">
                  <a:solidFill>
                    <a:srgbClr val="006600"/>
                  </a:solidFill>
                  <a:latin typeface="宋体" panose="02010600030101010101" pitchFamily="2" charset="-122"/>
                </a:rPr>
                <a:t>B(</a:t>
              </a:r>
              <a:r>
                <a:rPr lang="en-US" altLang="zh-CN" sz="1800" baseline="-25000">
                  <a:solidFill>
                    <a:srgbClr val="006600"/>
                  </a:solidFill>
                </a:rPr>
                <a:t>dept_name, avg_slary</a:t>
              </a:r>
              <a:r>
                <a:rPr lang="en-US" altLang="zh-CN" sz="1800" baseline="-25000">
                  <a:solidFill>
                    <a:srgbClr val="006600"/>
                  </a:solidFill>
                  <a:latin typeface="宋体" panose="02010600030101010101" pitchFamily="2" charset="-122"/>
                </a:rPr>
                <a:t>)</a:t>
              </a:r>
              <a:r>
                <a:rPr lang="en-US" altLang="zh-CN" sz="1800">
                  <a:solidFill>
                    <a:srgbClr val="006600"/>
                  </a:solidFill>
                  <a:latin typeface="宋体" panose="02010600030101010101" pitchFamily="2" charset="-122"/>
                </a:rPr>
                <a:t>(</a:t>
              </a:r>
              <a:r>
                <a:rPr lang="en-US" altLang="zh-CN" sz="1800" baseline="-25000">
                  <a:solidFill>
                    <a:srgbClr val="006600"/>
                  </a:solidFill>
                  <a:latin typeface="Times New Roman" panose="02020603050405020304" pitchFamily="18" charset="0"/>
                </a:rPr>
                <a:t>dept_name</a:t>
              </a:r>
              <a:r>
                <a:rPr lang="en-US" altLang="zh-CN" sz="1800">
                  <a:solidFill>
                    <a:srgbClr val="006600"/>
                  </a:solidFill>
                  <a:latin typeface="Times New Roman" panose="02020603050405020304" pitchFamily="18" charset="0"/>
                </a:rPr>
                <a:t>g</a:t>
              </a:r>
              <a:r>
                <a:rPr lang="en-US" altLang="zh-CN" sz="1800" baseline="-25000">
                  <a:solidFill>
                    <a:srgbClr val="006600"/>
                  </a:solidFill>
                </a:rPr>
                <a:t>dept_name,</a:t>
              </a:r>
              <a:r>
                <a:rPr lang="en-US" altLang="zh-CN" sz="1800" baseline="-25000">
                  <a:solidFill>
                    <a:srgbClr val="006600"/>
                  </a:solidFill>
                  <a:latin typeface="Times New Roman" panose="02020603050405020304" pitchFamily="18" charset="0"/>
                </a:rPr>
                <a:t>avg (</a:t>
              </a:r>
              <a:r>
                <a:rPr lang="en-US" altLang="zh-CN" sz="1800" i="1" baseline="-25000">
                  <a:solidFill>
                    <a:srgbClr val="006600"/>
                  </a:solidFill>
                  <a:latin typeface="Times New Roman" panose="02020603050405020304" pitchFamily="18" charset="0"/>
                </a:rPr>
                <a:t>salary</a:t>
              </a:r>
              <a:r>
                <a:rPr lang="en-US" altLang="zh-CN" sz="1800" baseline="-25000">
                  <a:solidFill>
                    <a:srgbClr val="006600"/>
                  </a:solidFill>
                  <a:latin typeface="Times New Roman" panose="02020603050405020304" pitchFamily="18" charset="0"/>
                </a:rPr>
                <a:t>)</a:t>
              </a:r>
              <a:r>
                <a:rPr lang="en-US" altLang="zh-CN" sz="1800">
                  <a:solidFill>
                    <a:srgbClr val="006600"/>
                  </a:solidFill>
                  <a:latin typeface="Times New Roman" panose="02020603050405020304" pitchFamily="18" charset="0"/>
                </a:rPr>
                <a:t>(instuctor))</a:t>
              </a:r>
              <a:endParaRPr lang="el-GR" altLang="zh-CN" sz="1800">
                <a:solidFill>
                  <a:srgbClr val="006600"/>
                </a:solidFill>
                <a:latin typeface="Times New Roman" panose="02020603050405020304" pitchFamily="18" charset="0"/>
              </a:endParaRPr>
            </a:p>
          </p:txBody>
        </p:sp>
        <p:sp>
          <p:nvSpPr>
            <p:cNvPr id="18452" name="Line 32">
              <a:extLst>
                <a:ext uri="{FF2B5EF4-FFF2-40B4-BE49-F238E27FC236}">
                  <a16:creationId xmlns:a16="http://schemas.microsoft.com/office/drawing/2014/main" id="{8C1E8C02-70EE-14C2-8B9E-7E82B3BE5F74}"/>
                </a:ext>
              </a:extLst>
            </p:cNvPr>
            <p:cNvSpPr>
              <a:spLocks noChangeShapeType="1"/>
            </p:cNvSpPr>
            <p:nvPr/>
          </p:nvSpPr>
          <p:spPr bwMode="auto">
            <a:xfrm flipH="1" flipV="1">
              <a:off x="1236" y="2046"/>
              <a:ext cx="973" cy="344"/>
            </a:xfrm>
            <a:prstGeom prst="line">
              <a:avLst/>
            </a:prstGeom>
            <a:noFill/>
            <a:ln w="1905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3" name="Rectangle 33">
              <a:extLst>
                <a:ext uri="{FF2B5EF4-FFF2-40B4-BE49-F238E27FC236}">
                  <a16:creationId xmlns:a16="http://schemas.microsoft.com/office/drawing/2014/main" id="{CBE218C9-B7D5-ABF3-5540-5242D500064B}"/>
                </a:ext>
              </a:extLst>
            </p:cNvPr>
            <p:cNvSpPr>
              <a:spLocks noChangeArrowheads="1"/>
            </p:cNvSpPr>
            <p:nvPr/>
          </p:nvSpPr>
          <p:spPr bwMode="auto">
            <a:xfrm>
              <a:off x="186" y="1635"/>
              <a:ext cx="305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800">
                  <a:solidFill>
                    <a:srgbClr val="008000"/>
                  </a:solidFill>
                  <a:latin typeface="Times New Roman" panose="02020603050405020304" pitchFamily="18" charset="0"/>
                </a:rPr>
                <a:t>外部查询：</a:t>
              </a:r>
              <a:r>
                <a:rPr lang="el-GR" altLang="zh-CN" sz="1800">
                  <a:solidFill>
                    <a:srgbClr val="008000"/>
                  </a:solidFill>
                  <a:latin typeface="Times New Roman" panose="02020603050405020304" pitchFamily="18" charset="0"/>
                </a:rPr>
                <a:t>Π</a:t>
              </a:r>
              <a:r>
                <a:rPr lang="en-US" altLang="zh-CN" sz="1800" i="1" baseline="-25000">
                  <a:solidFill>
                    <a:srgbClr val="008000"/>
                  </a:solidFill>
                  <a:latin typeface="Times New Roman" panose="02020603050405020304" pitchFamily="18" charset="0"/>
                </a:rPr>
                <a:t>dept_name, </a:t>
              </a:r>
              <a:r>
                <a:rPr lang="en-US" altLang="zh-CN" sz="1800" baseline="-25000">
                  <a:solidFill>
                    <a:srgbClr val="008000"/>
                  </a:solidFill>
                  <a:latin typeface="Times New Roman" panose="02020603050405020304" pitchFamily="18" charset="0"/>
                </a:rPr>
                <a:t>, avg_salary</a:t>
              </a:r>
              <a:r>
                <a:rPr lang="en-US" altLang="zh-CN" sz="1800">
                  <a:solidFill>
                    <a:srgbClr val="008000"/>
                  </a:solidFill>
                  <a:latin typeface="Times New Roman" panose="02020603050405020304" pitchFamily="18" charset="0"/>
                </a:rPr>
                <a:t>(</a:t>
              </a:r>
              <a:r>
                <a:rPr lang="el-GR" altLang="zh-CN" sz="1800">
                  <a:solidFill>
                    <a:srgbClr val="008000"/>
                  </a:solidFill>
                  <a:latin typeface="Times New Roman" panose="02020603050405020304" pitchFamily="18" charset="0"/>
                </a:rPr>
                <a:t>σ</a:t>
              </a:r>
              <a:r>
                <a:rPr lang="en-US" altLang="zh-CN" sz="1800" baseline="-25000">
                  <a:solidFill>
                    <a:srgbClr val="008000"/>
                  </a:solidFill>
                  <a:latin typeface="Times New Roman" panose="02020603050405020304" pitchFamily="18" charset="0"/>
                </a:rPr>
                <a:t>avg_salary&gt;42000</a:t>
              </a:r>
              <a:r>
                <a:rPr lang="en-US" altLang="zh-CN" sz="1800">
                  <a:solidFill>
                    <a:srgbClr val="008000"/>
                  </a:solidFill>
                  <a:latin typeface="Times New Roman" panose="02020603050405020304" pitchFamily="18" charset="0"/>
                </a:rPr>
                <a:t>(</a:t>
              </a:r>
              <a:r>
                <a:rPr lang="en-US" altLang="zh-CN" sz="1800">
                  <a:solidFill>
                    <a:schemeClr val="tx2"/>
                  </a:solidFill>
                  <a:latin typeface="Times New Roman" panose="02020603050405020304" pitchFamily="18" charset="0"/>
                </a:rPr>
                <a:t>A</a:t>
              </a:r>
              <a:r>
                <a:rPr lang="en-US" altLang="zh-CN" sz="1800">
                  <a:solidFill>
                    <a:srgbClr val="008000"/>
                  </a:solidFill>
                  <a:latin typeface="Times New Roman" panose="02020603050405020304" pitchFamily="18" charset="0"/>
                </a:rPr>
                <a:t>))</a:t>
              </a:r>
              <a:endParaRPr lang="el-GR" altLang="zh-CN" sz="1800">
                <a:solidFill>
                  <a:srgbClr val="008000"/>
                </a:solidFill>
                <a:latin typeface="Times New Roman" panose="02020603050405020304" pitchFamily="18" charset="0"/>
              </a:endParaRPr>
            </a:p>
          </p:txBody>
        </p:sp>
        <p:sp>
          <p:nvSpPr>
            <p:cNvPr id="18454" name="Line 35">
              <a:extLst>
                <a:ext uri="{FF2B5EF4-FFF2-40B4-BE49-F238E27FC236}">
                  <a16:creationId xmlns:a16="http://schemas.microsoft.com/office/drawing/2014/main" id="{5B924E93-4A02-314A-9C1E-7D4B6747A65F}"/>
                </a:ext>
              </a:extLst>
            </p:cNvPr>
            <p:cNvSpPr>
              <a:spLocks noChangeShapeType="1"/>
            </p:cNvSpPr>
            <p:nvPr/>
          </p:nvSpPr>
          <p:spPr bwMode="auto">
            <a:xfrm flipH="1" flipV="1">
              <a:off x="1745" y="1867"/>
              <a:ext cx="237" cy="326"/>
            </a:xfrm>
            <a:prstGeom prst="line">
              <a:avLst/>
            </a:prstGeom>
            <a:noFill/>
            <a:ln w="1905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455" name="Rectangle 4">
            <a:extLst>
              <a:ext uri="{FF2B5EF4-FFF2-40B4-BE49-F238E27FC236}">
                <a16:creationId xmlns:a16="http://schemas.microsoft.com/office/drawing/2014/main" id="{814D6205-CF9D-3A10-BCDD-BEA2B7350798}"/>
              </a:ext>
            </a:extLst>
          </p:cNvPr>
          <p:cNvSpPr>
            <a:spLocks noChangeArrowheads="1"/>
          </p:cNvSpPr>
          <p:nvPr/>
        </p:nvSpPr>
        <p:spPr bwMode="auto">
          <a:xfrm>
            <a:off x="4811713" y="142875"/>
            <a:ext cx="39036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6600"/>
                </a:solidFill>
                <a:latin typeface="黑体" panose="02010609060101010101" pitchFamily="49" charset="-122"/>
                <a:ea typeface="黑体" panose="02010609060101010101" pitchFamily="49" charset="-122"/>
              </a:rPr>
              <a:t>三 </a:t>
            </a:r>
            <a:r>
              <a:rPr lang="en-US" altLang="zh-CN" sz="2000">
                <a:solidFill>
                  <a:srgbClr val="006600"/>
                </a:solidFill>
                <a:latin typeface="黑体" panose="02010609060101010101" pitchFamily="49" charset="-122"/>
                <a:ea typeface="黑体" panose="02010609060101010101" pitchFamily="49" charset="-122"/>
              </a:rPr>
              <a:t>SQL</a:t>
            </a:r>
            <a:r>
              <a:rPr lang="zh-CN" altLang="en-US" sz="2000">
                <a:solidFill>
                  <a:srgbClr val="006600"/>
                </a:solidFill>
                <a:latin typeface="黑体" panose="02010609060101010101" pitchFamily="49" charset="-122"/>
                <a:ea typeface="黑体" panose="02010609060101010101" pitchFamily="49" charset="-122"/>
              </a:rPr>
              <a:t>的数据查询能力</a:t>
            </a:r>
          </a:p>
        </p:txBody>
      </p:sp>
      <p:sp>
        <p:nvSpPr>
          <p:cNvPr id="18456" name="矩形 24">
            <a:extLst>
              <a:ext uri="{FF2B5EF4-FFF2-40B4-BE49-F238E27FC236}">
                <a16:creationId xmlns:a16="http://schemas.microsoft.com/office/drawing/2014/main" id="{61E4E5F1-1258-A63C-FAAA-1AB663F64E82}"/>
              </a:ext>
            </a:extLst>
          </p:cNvPr>
          <p:cNvSpPr>
            <a:spLocks noChangeArrowheads="1"/>
          </p:cNvSpPr>
          <p:nvPr/>
        </p:nvSpPr>
        <p:spPr bwMode="auto">
          <a:xfrm>
            <a:off x="1900238" y="2292350"/>
            <a:ext cx="8921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5</a:t>
            </a:r>
            <a:r>
              <a:rPr lang="en-US" altLang="zh-CN">
                <a:solidFill>
                  <a:schemeClr val="tx1"/>
                </a:solidFill>
              </a:rPr>
              <a:t>.d</a:t>
            </a:r>
            <a:endParaRPr lang="zh-CN" altLang="en-US"/>
          </a:p>
        </p:txBody>
      </p:sp>
      <p:sp>
        <p:nvSpPr>
          <p:cNvPr id="18457" name="矩形 25">
            <a:extLst>
              <a:ext uri="{FF2B5EF4-FFF2-40B4-BE49-F238E27FC236}">
                <a16:creationId xmlns:a16="http://schemas.microsoft.com/office/drawing/2014/main" id="{154C8D91-AA5C-A95A-3055-E208E4497EC0}"/>
              </a:ext>
            </a:extLst>
          </p:cNvPr>
          <p:cNvSpPr>
            <a:spLocks noChangeArrowheads="1"/>
          </p:cNvSpPr>
          <p:nvPr/>
        </p:nvSpPr>
        <p:spPr bwMode="auto">
          <a:xfrm>
            <a:off x="1881188" y="3856038"/>
            <a:ext cx="88900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5</a:t>
            </a:r>
            <a:r>
              <a:rPr lang="en-US" altLang="zh-CN">
                <a:solidFill>
                  <a:schemeClr val="tx1"/>
                </a:solidFill>
              </a:rPr>
              <a:t>.e</a:t>
            </a:r>
            <a:endParaRPr lang="zh-CN" altLang="en-US"/>
          </a:p>
        </p:txBody>
      </p:sp>
      <p:sp>
        <p:nvSpPr>
          <p:cNvPr id="18458" name="矩形 26">
            <a:extLst>
              <a:ext uri="{FF2B5EF4-FFF2-40B4-BE49-F238E27FC236}">
                <a16:creationId xmlns:a16="http://schemas.microsoft.com/office/drawing/2014/main" id="{2439D776-45BE-E158-4B3B-CC1DA5DDA939}"/>
              </a:ext>
            </a:extLst>
          </p:cNvPr>
          <p:cNvSpPr>
            <a:spLocks noChangeArrowheads="1"/>
          </p:cNvSpPr>
          <p:nvPr/>
        </p:nvSpPr>
        <p:spPr bwMode="auto">
          <a:xfrm>
            <a:off x="1860550" y="6030913"/>
            <a:ext cx="8509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5</a:t>
            </a:r>
            <a:r>
              <a:rPr lang="en-US" altLang="zh-CN">
                <a:solidFill>
                  <a:schemeClr val="tx1"/>
                </a:solidFill>
              </a:rPr>
              <a:t>.f</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5130"/>
                                        </p:tgtEl>
                                        <p:attrNameLst>
                                          <p:attrName>style.visibility</p:attrName>
                                        </p:attrNameLst>
                                      </p:cBhvr>
                                      <p:to>
                                        <p:strVal val="visible"/>
                                      </p:to>
                                    </p:set>
                                    <p:anim calcmode="lin" valueType="num">
                                      <p:cBhvr additive="base">
                                        <p:cTn id="7" dur="500" fill="hold"/>
                                        <p:tgtEl>
                                          <p:spTgt spid="175130"/>
                                        </p:tgtEl>
                                        <p:attrNameLst>
                                          <p:attrName>ppt_x</p:attrName>
                                        </p:attrNameLst>
                                      </p:cBhvr>
                                      <p:tavLst>
                                        <p:tav tm="0">
                                          <p:val>
                                            <p:strVal val="#ppt_x"/>
                                          </p:val>
                                        </p:tav>
                                        <p:tav tm="100000">
                                          <p:val>
                                            <p:strVal val="#ppt_x"/>
                                          </p:val>
                                        </p:tav>
                                      </p:tavLst>
                                    </p:anim>
                                    <p:anim calcmode="lin" valueType="num">
                                      <p:cBhvr additive="base">
                                        <p:cTn id="8" dur="500" fill="hold"/>
                                        <p:tgtEl>
                                          <p:spTgt spid="17513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5140"/>
                                        </p:tgtEl>
                                        <p:attrNameLst>
                                          <p:attrName>style.visibility</p:attrName>
                                        </p:attrNameLst>
                                      </p:cBhvr>
                                      <p:to>
                                        <p:strVal val="visible"/>
                                      </p:to>
                                    </p:set>
                                    <p:anim calcmode="lin" valueType="num">
                                      <p:cBhvr additive="base">
                                        <p:cTn id="13" dur="500" fill="hold"/>
                                        <p:tgtEl>
                                          <p:spTgt spid="175140"/>
                                        </p:tgtEl>
                                        <p:attrNameLst>
                                          <p:attrName>ppt_x</p:attrName>
                                        </p:attrNameLst>
                                      </p:cBhvr>
                                      <p:tavLst>
                                        <p:tav tm="0">
                                          <p:val>
                                            <p:strVal val="#ppt_x"/>
                                          </p:val>
                                        </p:tav>
                                        <p:tav tm="100000">
                                          <p:val>
                                            <p:strVal val="#ppt_x"/>
                                          </p:val>
                                        </p:tav>
                                      </p:tavLst>
                                    </p:anim>
                                    <p:anim calcmode="lin" valueType="num">
                                      <p:cBhvr additive="base">
                                        <p:cTn id="14" dur="500" fill="hold"/>
                                        <p:tgtEl>
                                          <p:spTgt spid="17514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24593"/>
                                        </p:tgtEl>
                                        <p:attrNameLst>
                                          <p:attrName>style.visibility</p:attrName>
                                        </p:attrNameLst>
                                      </p:cBhvr>
                                      <p:to>
                                        <p:strVal val="visible"/>
                                      </p:to>
                                    </p:set>
                                    <p:animEffect transition="in" filter="blinds(horizontal)">
                                      <p:cBhvr>
                                        <p:cTn id="19" dur="500"/>
                                        <p:tgtEl>
                                          <p:spTgt spid="24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5">
            <a:extLst>
              <a:ext uri="{FF2B5EF4-FFF2-40B4-BE49-F238E27FC236}">
                <a16:creationId xmlns:a16="http://schemas.microsoft.com/office/drawing/2014/main" id="{A82024D5-3DAE-11C1-DDD2-6C884692D5D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4FBCAA5-587F-41A5-A6BB-1A98DD809A77}" type="slidenum">
              <a:rPr lang="zh-CN" altLang="en-US"/>
              <a:pPr eaLnBrk="0" hangingPunct="0"/>
              <a:t>169</a:t>
            </a:fld>
            <a:endParaRPr lang="zh-CN" altLang="en-US"/>
          </a:p>
        </p:txBody>
      </p:sp>
      <p:sp>
        <p:nvSpPr>
          <p:cNvPr id="19458" name="Rectangle 2">
            <a:extLst>
              <a:ext uri="{FF2B5EF4-FFF2-40B4-BE49-F238E27FC236}">
                <a16:creationId xmlns:a16="http://schemas.microsoft.com/office/drawing/2014/main" id="{0AB1CEDE-D773-A0F1-8D9F-8A3F74A86F7A}"/>
              </a:ext>
            </a:extLst>
          </p:cNvPr>
          <p:cNvSpPr>
            <a:spLocks noGrp="1" noChangeArrowheads="1"/>
          </p:cNvSpPr>
          <p:nvPr>
            <p:ph type="title"/>
          </p:nvPr>
        </p:nvSpPr>
        <p:spPr>
          <a:xfrm>
            <a:off x="533400" y="104775"/>
            <a:ext cx="7772400" cy="504825"/>
          </a:xfrm>
        </p:spPr>
        <p:txBody>
          <a:bodyPr/>
          <a:lstStyle/>
          <a:p>
            <a:pPr algn="l"/>
            <a:r>
              <a:rPr lang="zh-CN" altLang="en-US" sz="2800" b="1">
                <a:latin typeface="黑体" panose="02010609060101010101" pitchFamily="49" charset="-122"/>
                <a:ea typeface="黑体" panose="02010609060101010101" pitchFamily="49" charset="-122"/>
              </a:rPr>
              <a:t>四 </a:t>
            </a:r>
            <a:r>
              <a:rPr lang="en-US" altLang="zh-CN" sz="2800" b="1">
                <a:latin typeface="黑体" panose="02010609060101010101" pitchFamily="49" charset="-122"/>
                <a:ea typeface="黑体" panose="02010609060101010101" pitchFamily="49" charset="-122"/>
              </a:rPr>
              <a:t>SQL</a:t>
            </a:r>
            <a:r>
              <a:rPr lang="zh-CN" altLang="en-US" sz="2800" b="1">
                <a:latin typeface="黑体" panose="02010609060101010101" pitchFamily="49" charset="-122"/>
                <a:ea typeface="黑体" panose="02010609060101010101" pitchFamily="49" charset="-122"/>
              </a:rPr>
              <a:t>数据操纵语言</a:t>
            </a:r>
            <a:r>
              <a:rPr lang="en-US" altLang="zh-CN" sz="2800" b="1">
                <a:latin typeface="黑体" panose="02010609060101010101" pitchFamily="49" charset="-122"/>
                <a:ea typeface="黑体" panose="02010609060101010101" pitchFamily="49" charset="-122"/>
              </a:rPr>
              <a:t>DML</a:t>
            </a:r>
          </a:p>
        </p:txBody>
      </p:sp>
      <p:sp>
        <p:nvSpPr>
          <p:cNvPr id="19459" name="Rectangle 5">
            <a:extLst>
              <a:ext uri="{FF2B5EF4-FFF2-40B4-BE49-F238E27FC236}">
                <a16:creationId xmlns:a16="http://schemas.microsoft.com/office/drawing/2014/main" id="{BB7F068C-4532-5A0C-5B1E-3549B11F5002}"/>
              </a:ext>
            </a:extLst>
          </p:cNvPr>
          <p:cNvSpPr>
            <a:spLocks noChangeArrowheads="1"/>
          </p:cNvSpPr>
          <p:nvPr/>
        </p:nvSpPr>
        <p:spPr bwMode="auto">
          <a:xfrm>
            <a:off x="3611563" y="900113"/>
            <a:ext cx="4913312" cy="1460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400" b="0">
                <a:solidFill>
                  <a:schemeClr val="tx1"/>
                </a:solidFill>
              </a:rPr>
              <a:t>(P.54)</a:t>
            </a:r>
          </a:p>
          <a:p>
            <a:pPr eaLnBrk="0" hangingPunct="0">
              <a:lnSpc>
                <a:spcPct val="80000"/>
              </a:lnSpc>
              <a:spcBef>
                <a:spcPct val="20000"/>
              </a:spcBef>
            </a:pPr>
            <a:r>
              <a:rPr lang="en-US" altLang="zh-CN" sz="1400">
                <a:solidFill>
                  <a:schemeClr val="tx1"/>
                </a:solidFill>
              </a:rPr>
              <a:t>delete from </a:t>
            </a:r>
            <a:r>
              <a:rPr lang="en-US" altLang="zh-CN" sz="1400" i="1">
                <a:solidFill>
                  <a:schemeClr val="tx1"/>
                </a:solidFill>
              </a:rPr>
              <a:t>instructor</a:t>
            </a:r>
            <a:br>
              <a:rPr lang="en-US" altLang="zh-CN" sz="1400" i="1">
                <a:solidFill>
                  <a:schemeClr val="tx1"/>
                </a:solidFill>
              </a:rPr>
            </a:br>
            <a:r>
              <a:rPr lang="en-US" altLang="zh-CN" sz="1400">
                <a:solidFill>
                  <a:schemeClr val="tx1"/>
                </a:solidFill>
              </a:rPr>
              <a:t>where </a:t>
            </a:r>
            <a:r>
              <a:rPr lang="en-US" altLang="zh-CN" sz="1400" i="1">
                <a:solidFill>
                  <a:schemeClr val="tx1"/>
                </a:solidFill>
              </a:rPr>
              <a:t>dept_name</a:t>
            </a:r>
            <a:r>
              <a:rPr lang="en-US" altLang="zh-CN" sz="1400" b="0">
                <a:solidFill>
                  <a:schemeClr val="tx1"/>
                </a:solidFill>
              </a:rPr>
              <a:t>= </a:t>
            </a:r>
            <a:r>
              <a:rPr lang="en-US" altLang="zh-CN" sz="1400" b="0">
                <a:solidFill>
                  <a:schemeClr val="tx1"/>
                </a:solidFill>
                <a:latin typeface="宋体" panose="02010600030101010101" pitchFamily="2" charset="-122"/>
              </a:rPr>
              <a:t>’</a:t>
            </a:r>
            <a:r>
              <a:rPr lang="en-US" altLang="zh-CN" sz="1400" b="0">
                <a:solidFill>
                  <a:schemeClr val="tx1"/>
                </a:solidFill>
              </a:rPr>
              <a:t>Finance</a:t>
            </a:r>
            <a:r>
              <a:rPr lang="en-US" altLang="zh-CN" sz="1400" b="0">
                <a:solidFill>
                  <a:schemeClr val="tx1"/>
                </a:solidFill>
                <a:latin typeface="宋体" panose="02010600030101010101" pitchFamily="2" charset="-122"/>
              </a:rPr>
              <a:t>’</a:t>
            </a:r>
            <a:r>
              <a:rPr lang="en-US" altLang="zh-CN" sz="1400" b="0">
                <a:solidFill>
                  <a:schemeClr val="tx1"/>
                </a:solidFill>
              </a:rPr>
              <a:t>;</a:t>
            </a:r>
          </a:p>
          <a:p>
            <a:pPr eaLnBrk="0" hangingPunct="0">
              <a:lnSpc>
                <a:spcPct val="80000"/>
              </a:lnSpc>
              <a:spcBef>
                <a:spcPct val="60000"/>
              </a:spcBef>
            </a:pPr>
            <a:r>
              <a:rPr lang="en-US" altLang="zh-CN" sz="1400">
                <a:solidFill>
                  <a:schemeClr val="tx1"/>
                </a:solidFill>
              </a:rPr>
              <a:t>delete from </a:t>
            </a:r>
            <a:r>
              <a:rPr lang="en-US" altLang="zh-CN" sz="1400" i="1">
                <a:solidFill>
                  <a:schemeClr val="tx1"/>
                </a:solidFill>
              </a:rPr>
              <a:t>instructor</a:t>
            </a:r>
            <a:br>
              <a:rPr lang="en-US" altLang="zh-CN" sz="1400" i="1">
                <a:solidFill>
                  <a:schemeClr val="tx1"/>
                </a:solidFill>
              </a:rPr>
            </a:br>
            <a:r>
              <a:rPr lang="en-US" altLang="zh-CN" sz="1400">
                <a:solidFill>
                  <a:schemeClr val="tx1"/>
                </a:solidFill>
              </a:rPr>
              <a:t>where </a:t>
            </a:r>
            <a:r>
              <a:rPr lang="en-US" altLang="zh-CN" sz="1400" i="1">
                <a:solidFill>
                  <a:schemeClr val="tx1"/>
                </a:solidFill>
              </a:rPr>
              <a:t>dept_name </a:t>
            </a:r>
            <a:r>
              <a:rPr lang="en-US" altLang="zh-CN" sz="1400">
                <a:solidFill>
                  <a:schemeClr val="tx1"/>
                </a:solidFill>
              </a:rPr>
              <a:t>in (select </a:t>
            </a:r>
            <a:r>
              <a:rPr lang="en-US" altLang="zh-CN" sz="1400" i="1">
                <a:solidFill>
                  <a:schemeClr val="tx1"/>
                </a:solidFill>
              </a:rPr>
              <a:t>dept_name</a:t>
            </a:r>
            <a:br>
              <a:rPr lang="en-US" altLang="zh-CN" sz="1400" i="1">
                <a:solidFill>
                  <a:schemeClr val="tx1"/>
                </a:solidFill>
              </a:rPr>
            </a:br>
            <a:r>
              <a:rPr lang="en-US" altLang="zh-CN" sz="1400" b="0" i="1">
                <a:solidFill>
                  <a:schemeClr val="tx1"/>
                </a:solidFill>
              </a:rPr>
              <a:t>                                    </a:t>
            </a:r>
            <a:r>
              <a:rPr lang="en-US" altLang="zh-CN" sz="1400">
                <a:solidFill>
                  <a:schemeClr val="tx1"/>
                </a:solidFill>
              </a:rPr>
              <a:t>from </a:t>
            </a:r>
            <a:r>
              <a:rPr lang="en-US" altLang="zh-CN" sz="1400" i="1">
                <a:solidFill>
                  <a:schemeClr val="tx1"/>
                </a:solidFill>
              </a:rPr>
              <a:t>department</a:t>
            </a:r>
            <a:br>
              <a:rPr lang="en-US" altLang="zh-CN" sz="1400" i="1">
                <a:solidFill>
                  <a:schemeClr val="tx1"/>
                </a:solidFill>
              </a:rPr>
            </a:br>
            <a:r>
              <a:rPr lang="en-US" altLang="zh-CN" sz="1400" b="0" i="1">
                <a:solidFill>
                  <a:schemeClr val="tx1"/>
                </a:solidFill>
              </a:rPr>
              <a:t>                                    </a:t>
            </a:r>
            <a:r>
              <a:rPr lang="en-US" altLang="zh-CN" sz="1400">
                <a:solidFill>
                  <a:schemeClr val="tx1"/>
                </a:solidFill>
              </a:rPr>
              <a:t>where </a:t>
            </a:r>
            <a:r>
              <a:rPr lang="en-US" altLang="zh-CN" sz="1400" i="1">
                <a:solidFill>
                  <a:schemeClr val="tx1"/>
                </a:solidFill>
              </a:rPr>
              <a:t>building </a:t>
            </a:r>
            <a:r>
              <a:rPr lang="en-US" altLang="zh-CN" sz="1400" b="0">
                <a:solidFill>
                  <a:schemeClr val="tx1"/>
                </a:solidFill>
              </a:rPr>
              <a:t>= </a:t>
            </a:r>
            <a:r>
              <a:rPr lang="en-US" altLang="zh-CN" sz="1400" b="0">
                <a:solidFill>
                  <a:schemeClr val="tx1"/>
                </a:solidFill>
                <a:latin typeface="宋体" panose="02010600030101010101" pitchFamily="2" charset="-122"/>
              </a:rPr>
              <a:t>’</a:t>
            </a:r>
            <a:r>
              <a:rPr lang="en-US" altLang="zh-CN" sz="1400" b="0">
                <a:solidFill>
                  <a:schemeClr val="tx1"/>
                </a:solidFill>
              </a:rPr>
              <a:t>Watson</a:t>
            </a:r>
            <a:r>
              <a:rPr lang="en-US" altLang="zh-CN" sz="1400" b="0">
                <a:solidFill>
                  <a:schemeClr val="tx1"/>
                </a:solidFill>
                <a:latin typeface="宋体" panose="02010600030101010101" pitchFamily="2" charset="-122"/>
              </a:rPr>
              <a:t>’</a:t>
            </a:r>
            <a:r>
              <a:rPr lang="en-US" altLang="zh-CN" sz="1400" b="0">
                <a:solidFill>
                  <a:schemeClr val="tx1"/>
                </a:solidFill>
              </a:rPr>
              <a:t>);</a:t>
            </a:r>
          </a:p>
        </p:txBody>
      </p:sp>
      <p:sp>
        <p:nvSpPr>
          <p:cNvPr id="19460" name="Rectangle 7">
            <a:extLst>
              <a:ext uri="{FF2B5EF4-FFF2-40B4-BE49-F238E27FC236}">
                <a16:creationId xmlns:a16="http://schemas.microsoft.com/office/drawing/2014/main" id="{7AAFDC15-51E6-3715-46FA-E08D37F328E1}"/>
              </a:ext>
            </a:extLst>
          </p:cNvPr>
          <p:cNvSpPr>
            <a:spLocks noChangeArrowheads="1"/>
          </p:cNvSpPr>
          <p:nvPr/>
        </p:nvSpPr>
        <p:spPr bwMode="auto">
          <a:xfrm>
            <a:off x="2743200" y="2513013"/>
            <a:ext cx="5773738" cy="1970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pPr>
            <a:r>
              <a:rPr lang="en-US" altLang="zh-CN" sz="1400" b="0">
                <a:solidFill>
                  <a:schemeClr val="tx1"/>
                </a:solidFill>
              </a:rPr>
              <a:t>P.57~58</a:t>
            </a:r>
          </a:p>
          <a:p>
            <a:pPr eaLnBrk="0" hangingPunct="0">
              <a:lnSpc>
                <a:spcPct val="80000"/>
              </a:lnSpc>
              <a:spcBef>
                <a:spcPct val="20000"/>
              </a:spcBef>
            </a:pPr>
            <a:r>
              <a:rPr lang="en-US" altLang="zh-CN" sz="1400">
                <a:solidFill>
                  <a:schemeClr val="tx1"/>
                </a:solidFill>
              </a:rPr>
              <a:t>insert into </a:t>
            </a:r>
            <a:r>
              <a:rPr lang="en-US" altLang="zh-CN" sz="1400" i="1">
                <a:solidFill>
                  <a:schemeClr val="tx1"/>
                </a:solidFill>
              </a:rPr>
              <a:t>course </a:t>
            </a:r>
            <a:r>
              <a:rPr lang="en-US" altLang="zh-CN" sz="1400" b="0">
                <a:solidFill>
                  <a:schemeClr val="tx1"/>
                </a:solidFill>
              </a:rPr>
              <a:t>(</a:t>
            </a:r>
            <a:r>
              <a:rPr lang="en-US" altLang="zh-CN" sz="1400" b="0" i="1">
                <a:solidFill>
                  <a:schemeClr val="tx1"/>
                </a:solidFill>
              </a:rPr>
              <a:t>course_id</a:t>
            </a:r>
            <a:r>
              <a:rPr lang="en-US" altLang="zh-CN" sz="1400" b="0">
                <a:solidFill>
                  <a:schemeClr val="tx1"/>
                </a:solidFill>
              </a:rPr>
              <a:t>, </a:t>
            </a:r>
            <a:r>
              <a:rPr lang="en-US" altLang="zh-CN" sz="1400" b="0" i="1">
                <a:solidFill>
                  <a:schemeClr val="tx1"/>
                </a:solidFill>
              </a:rPr>
              <a:t>title</a:t>
            </a:r>
            <a:r>
              <a:rPr lang="en-US" altLang="zh-CN" sz="1400" b="0">
                <a:solidFill>
                  <a:schemeClr val="tx1"/>
                </a:solidFill>
              </a:rPr>
              <a:t>, </a:t>
            </a:r>
            <a:r>
              <a:rPr lang="en-US" altLang="zh-CN" sz="1400" b="0" i="1">
                <a:solidFill>
                  <a:schemeClr val="tx1"/>
                </a:solidFill>
              </a:rPr>
              <a:t>dept_name</a:t>
            </a:r>
            <a:r>
              <a:rPr lang="en-US" altLang="zh-CN" sz="1400" b="0">
                <a:solidFill>
                  <a:schemeClr val="tx1"/>
                </a:solidFill>
              </a:rPr>
              <a:t>, </a:t>
            </a:r>
            <a:r>
              <a:rPr lang="en-US" altLang="zh-CN" sz="1400" b="0" i="1">
                <a:solidFill>
                  <a:schemeClr val="tx1"/>
                </a:solidFill>
              </a:rPr>
              <a:t>credits</a:t>
            </a:r>
            <a:r>
              <a:rPr lang="en-US" altLang="zh-CN" sz="1400" b="0">
                <a:solidFill>
                  <a:schemeClr val="tx1"/>
                </a:solidFill>
              </a:rPr>
              <a:t>)</a:t>
            </a:r>
            <a:br>
              <a:rPr lang="en-US" altLang="zh-CN" sz="1400" b="0">
                <a:solidFill>
                  <a:schemeClr val="tx1"/>
                </a:solidFill>
              </a:rPr>
            </a:br>
            <a:r>
              <a:rPr lang="en-US" altLang="zh-CN" sz="1400">
                <a:solidFill>
                  <a:schemeClr val="tx1"/>
                </a:solidFill>
              </a:rPr>
              <a:t>values (</a:t>
            </a:r>
            <a:r>
              <a:rPr lang="en-US" altLang="zh-CN" sz="1400">
                <a:solidFill>
                  <a:schemeClr val="tx1"/>
                </a:solidFill>
                <a:latin typeface="宋体" panose="02010600030101010101" pitchFamily="2" charset="-122"/>
              </a:rPr>
              <a:t>’</a:t>
            </a:r>
            <a:r>
              <a:rPr lang="en-US" altLang="zh-CN" sz="1400">
                <a:solidFill>
                  <a:schemeClr val="tx1"/>
                </a:solidFill>
              </a:rPr>
              <a:t>CS-437</a:t>
            </a:r>
            <a:r>
              <a:rPr lang="en-US" altLang="zh-CN" sz="1400">
                <a:solidFill>
                  <a:schemeClr val="tx1"/>
                </a:solidFill>
                <a:latin typeface="宋体" panose="02010600030101010101" pitchFamily="2" charset="-122"/>
              </a:rPr>
              <a:t>’</a:t>
            </a:r>
            <a:r>
              <a:rPr lang="en-US" altLang="zh-CN" sz="1400">
                <a:solidFill>
                  <a:schemeClr val="tx1"/>
                </a:solidFill>
              </a:rPr>
              <a:t>, </a:t>
            </a:r>
            <a:r>
              <a:rPr lang="en-US" altLang="zh-CN" sz="1400">
                <a:solidFill>
                  <a:schemeClr val="tx1"/>
                </a:solidFill>
                <a:latin typeface="宋体" panose="02010600030101010101" pitchFamily="2" charset="-122"/>
              </a:rPr>
              <a:t>’</a:t>
            </a:r>
            <a:r>
              <a:rPr lang="en-US" altLang="zh-CN" sz="1400">
                <a:solidFill>
                  <a:schemeClr val="tx1"/>
                </a:solidFill>
              </a:rPr>
              <a:t>Database Systems</a:t>
            </a:r>
            <a:r>
              <a:rPr lang="en-US" altLang="zh-CN" sz="1400">
                <a:solidFill>
                  <a:schemeClr val="tx1"/>
                </a:solidFill>
                <a:latin typeface="宋体" panose="02010600030101010101" pitchFamily="2" charset="-122"/>
              </a:rPr>
              <a:t>’</a:t>
            </a:r>
            <a:r>
              <a:rPr lang="en-US" altLang="zh-CN" sz="1400">
                <a:solidFill>
                  <a:schemeClr val="tx1"/>
                </a:solidFill>
              </a:rPr>
              <a:t>, </a:t>
            </a:r>
            <a:r>
              <a:rPr lang="en-US" altLang="zh-CN" sz="1400">
                <a:solidFill>
                  <a:schemeClr val="tx1"/>
                </a:solidFill>
                <a:latin typeface="宋体" panose="02010600030101010101" pitchFamily="2" charset="-122"/>
              </a:rPr>
              <a:t>’</a:t>
            </a:r>
            <a:r>
              <a:rPr lang="en-US" altLang="zh-CN" sz="1400">
                <a:solidFill>
                  <a:schemeClr val="tx1"/>
                </a:solidFill>
              </a:rPr>
              <a:t>Comp. Sci.</a:t>
            </a:r>
            <a:r>
              <a:rPr lang="en-US" altLang="zh-CN" sz="1400">
                <a:solidFill>
                  <a:schemeClr val="tx1"/>
                </a:solidFill>
                <a:latin typeface="宋体" panose="02010600030101010101" pitchFamily="2" charset="-122"/>
              </a:rPr>
              <a:t>’</a:t>
            </a:r>
            <a:r>
              <a:rPr lang="en-US" altLang="zh-CN" sz="1400">
                <a:solidFill>
                  <a:schemeClr val="tx1"/>
                </a:solidFill>
              </a:rPr>
              <a:t>, 4);</a:t>
            </a:r>
            <a:endParaRPr lang="en-US" altLang="zh-CN" sz="1400" b="0">
              <a:solidFill>
                <a:schemeClr val="tx1"/>
              </a:solidFill>
            </a:endParaRPr>
          </a:p>
          <a:p>
            <a:pPr eaLnBrk="0" hangingPunct="0">
              <a:lnSpc>
                <a:spcPct val="80000"/>
              </a:lnSpc>
              <a:spcBef>
                <a:spcPct val="60000"/>
              </a:spcBef>
            </a:pPr>
            <a:r>
              <a:rPr lang="en-US" altLang="zh-CN" sz="1400">
                <a:solidFill>
                  <a:schemeClr val="tx1"/>
                </a:solidFill>
              </a:rPr>
              <a:t>insert into </a:t>
            </a:r>
            <a:r>
              <a:rPr lang="en-US" altLang="zh-CN" sz="1400" i="1">
                <a:solidFill>
                  <a:schemeClr val="tx1"/>
                </a:solidFill>
              </a:rPr>
              <a:t>student</a:t>
            </a:r>
            <a:br>
              <a:rPr lang="en-US" altLang="zh-CN" sz="1400" i="1">
                <a:solidFill>
                  <a:schemeClr val="tx1"/>
                </a:solidFill>
              </a:rPr>
            </a:br>
            <a:r>
              <a:rPr lang="en-US" altLang="zh-CN" sz="1400">
                <a:solidFill>
                  <a:schemeClr val="tx1"/>
                </a:solidFill>
              </a:rPr>
              <a:t>values (</a:t>
            </a:r>
            <a:r>
              <a:rPr lang="en-US" altLang="zh-CN" sz="1400">
                <a:solidFill>
                  <a:schemeClr val="tx1"/>
                </a:solidFill>
                <a:latin typeface="宋体" panose="02010600030101010101" pitchFamily="2" charset="-122"/>
              </a:rPr>
              <a:t>’</a:t>
            </a:r>
            <a:r>
              <a:rPr lang="en-US" altLang="zh-CN" sz="1400">
                <a:solidFill>
                  <a:schemeClr val="tx1"/>
                </a:solidFill>
              </a:rPr>
              <a:t>3003</a:t>
            </a:r>
            <a:r>
              <a:rPr lang="en-US" altLang="zh-CN" sz="1400">
                <a:solidFill>
                  <a:schemeClr val="tx1"/>
                </a:solidFill>
                <a:latin typeface="宋体" panose="02010600030101010101" pitchFamily="2" charset="-122"/>
              </a:rPr>
              <a:t>’</a:t>
            </a:r>
            <a:r>
              <a:rPr lang="en-US" altLang="zh-CN" sz="1400">
                <a:solidFill>
                  <a:schemeClr val="tx1"/>
                </a:solidFill>
              </a:rPr>
              <a:t>, </a:t>
            </a:r>
            <a:r>
              <a:rPr lang="en-US" altLang="zh-CN" sz="1400">
                <a:solidFill>
                  <a:schemeClr val="tx1"/>
                </a:solidFill>
                <a:latin typeface="宋体" panose="02010600030101010101" pitchFamily="2" charset="-122"/>
              </a:rPr>
              <a:t>’</a:t>
            </a:r>
            <a:r>
              <a:rPr lang="en-US" altLang="zh-CN" sz="1400">
                <a:solidFill>
                  <a:schemeClr val="tx1"/>
                </a:solidFill>
              </a:rPr>
              <a:t>Green</a:t>
            </a:r>
            <a:r>
              <a:rPr lang="en-US" altLang="zh-CN" sz="1400">
                <a:solidFill>
                  <a:schemeClr val="tx1"/>
                </a:solidFill>
                <a:latin typeface="宋体" panose="02010600030101010101" pitchFamily="2" charset="-122"/>
              </a:rPr>
              <a:t>’</a:t>
            </a:r>
            <a:r>
              <a:rPr lang="en-US" altLang="zh-CN" sz="1400">
                <a:solidFill>
                  <a:schemeClr val="tx1"/>
                </a:solidFill>
              </a:rPr>
              <a:t>, </a:t>
            </a:r>
            <a:r>
              <a:rPr lang="en-US" altLang="zh-CN" sz="1400">
                <a:solidFill>
                  <a:schemeClr val="tx1"/>
                </a:solidFill>
                <a:latin typeface="宋体" panose="02010600030101010101" pitchFamily="2" charset="-122"/>
              </a:rPr>
              <a:t>’</a:t>
            </a:r>
            <a:r>
              <a:rPr lang="en-US" altLang="zh-CN" sz="1400">
                <a:solidFill>
                  <a:schemeClr val="tx1"/>
                </a:solidFill>
              </a:rPr>
              <a:t>Finance</a:t>
            </a:r>
            <a:r>
              <a:rPr lang="en-US" altLang="zh-CN" sz="1400">
                <a:solidFill>
                  <a:schemeClr val="tx1"/>
                </a:solidFill>
                <a:latin typeface="宋体" panose="02010600030101010101" pitchFamily="2" charset="-122"/>
              </a:rPr>
              <a:t>’</a:t>
            </a:r>
            <a:r>
              <a:rPr lang="en-US" altLang="zh-CN" sz="1400">
                <a:solidFill>
                  <a:schemeClr val="tx1"/>
                </a:solidFill>
              </a:rPr>
              <a:t>, </a:t>
            </a:r>
            <a:r>
              <a:rPr lang="en-US" altLang="zh-CN" sz="1400" b="0" i="1">
                <a:solidFill>
                  <a:schemeClr val="tx1"/>
                </a:solidFill>
              </a:rPr>
              <a:t>null</a:t>
            </a:r>
            <a:r>
              <a:rPr lang="en-US" altLang="zh-CN" sz="1400" b="0">
                <a:solidFill>
                  <a:schemeClr val="tx1"/>
                </a:solidFill>
              </a:rPr>
              <a:t>);</a:t>
            </a:r>
          </a:p>
          <a:p>
            <a:pPr eaLnBrk="0" hangingPunct="0">
              <a:lnSpc>
                <a:spcPct val="80000"/>
              </a:lnSpc>
              <a:spcBef>
                <a:spcPct val="60000"/>
              </a:spcBef>
            </a:pPr>
            <a:r>
              <a:rPr lang="en-US" altLang="zh-CN" sz="1400">
                <a:solidFill>
                  <a:schemeClr val="tx1"/>
                </a:solidFill>
              </a:rPr>
              <a:t>insert into instuctor</a:t>
            </a:r>
            <a:br>
              <a:rPr lang="en-US" altLang="zh-CN" sz="1400" b="0" i="1">
                <a:solidFill>
                  <a:schemeClr val="tx1"/>
                </a:solidFill>
              </a:rPr>
            </a:br>
            <a:r>
              <a:rPr lang="en-US" altLang="zh-CN" sz="1400" b="0" i="1">
                <a:solidFill>
                  <a:schemeClr val="tx1"/>
                </a:solidFill>
              </a:rPr>
              <a:t>	</a:t>
            </a:r>
            <a:r>
              <a:rPr lang="en-US" altLang="zh-CN" sz="1400">
                <a:solidFill>
                  <a:schemeClr val="tx1"/>
                </a:solidFill>
              </a:rPr>
              <a:t>select </a:t>
            </a:r>
            <a:r>
              <a:rPr lang="en-US" altLang="zh-CN" sz="1400" i="1">
                <a:solidFill>
                  <a:schemeClr val="tx1"/>
                </a:solidFill>
              </a:rPr>
              <a:t>ID, name, dept_name, 18000</a:t>
            </a:r>
            <a:br>
              <a:rPr lang="en-US" altLang="zh-CN" sz="1400" i="1">
                <a:solidFill>
                  <a:schemeClr val="tx1"/>
                </a:solidFill>
              </a:rPr>
            </a:br>
            <a:r>
              <a:rPr lang="en-US" altLang="zh-CN" sz="1400" b="0" i="1">
                <a:solidFill>
                  <a:schemeClr val="tx1"/>
                </a:solidFill>
              </a:rPr>
              <a:t>    </a:t>
            </a:r>
            <a:r>
              <a:rPr lang="en-US" altLang="zh-CN" sz="1400">
                <a:solidFill>
                  <a:schemeClr val="tx1"/>
                </a:solidFill>
              </a:rPr>
              <a:t>from </a:t>
            </a:r>
            <a:r>
              <a:rPr lang="en-US" altLang="zh-CN" sz="1400" i="1">
                <a:solidFill>
                  <a:schemeClr val="tx1"/>
                </a:solidFill>
              </a:rPr>
              <a:t>  </a:t>
            </a:r>
            <a:r>
              <a:rPr lang="en-US" altLang="zh-CN" sz="1400" b="0" i="1">
                <a:solidFill>
                  <a:schemeClr val="tx1"/>
                </a:solidFill>
              </a:rPr>
              <a:t>student</a:t>
            </a:r>
            <a:endParaRPr lang="en-US" altLang="zh-CN" sz="1400" b="0">
              <a:solidFill>
                <a:schemeClr val="tx1"/>
              </a:solidFill>
            </a:endParaRPr>
          </a:p>
          <a:p>
            <a:pPr eaLnBrk="0" hangingPunct="0">
              <a:lnSpc>
                <a:spcPct val="80000"/>
              </a:lnSpc>
              <a:spcBef>
                <a:spcPct val="20000"/>
              </a:spcBef>
            </a:pPr>
            <a:r>
              <a:rPr lang="en-US" altLang="zh-CN" sz="1400" b="0" i="1">
                <a:solidFill>
                  <a:schemeClr val="tx1"/>
                </a:solidFill>
              </a:rPr>
              <a:t>	where dept_name = </a:t>
            </a:r>
            <a:r>
              <a:rPr lang="en-US" altLang="zh-CN" sz="1400" b="0" i="1">
                <a:solidFill>
                  <a:schemeClr val="tx1"/>
                </a:solidFill>
                <a:latin typeface="宋体" panose="02010600030101010101" pitchFamily="2" charset="-122"/>
              </a:rPr>
              <a:t>‘</a:t>
            </a:r>
            <a:r>
              <a:rPr lang="en-US" altLang="zh-CN" sz="1400" b="0" i="1">
                <a:solidFill>
                  <a:schemeClr val="tx1"/>
                </a:solidFill>
              </a:rPr>
              <a:t>Music</a:t>
            </a:r>
            <a:r>
              <a:rPr lang="en-US" altLang="zh-CN" sz="1400" b="0" i="1">
                <a:solidFill>
                  <a:schemeClr val="tx1"/>
                </a:solidFill>
                <a:latin typeface="宋体" panose="02010600030101010101" pitchFamily="2" charset="-122"/>
              </a:rPr>
              <a:t>’</a:t>
            </a:r>
            <a:r>
              <a:rPr lang="en-US" altLang="zh-CN" sz="1400" b="0" i="1">
                <a:solidFill>
                  <a:schemeClr val="tx1"/>
                </a:solidFill>
              </a:rPr>
              <a:t> and tot_cred &gt; 144;</a:t>
            </a:r>
          </a:p>
        </p:txBody>
      </p:sp>
      <p:sp>
        <p:nvSpPr>
          <p:cNvPr id="19461" name="Rectangle 9">
            <a:extLst>
              <a:ext uri="{FF2B5EF4-FFF2-40B4-BE49-F238E27FC236}">
                <a16:creationId xmlns:a16="http://schemas.microsoft.com/office/drawing/2014/main" id="{4E1426C6-BACE-DF6D-B292-778532CBBBB2}"/>
              </a:ext>
            </a:extLst>
          </p:cNvPr>
          <p:cNvSpPr>
            <a:spLocks noChangeArrowheads="1"/>
          </p:cNvSpPr>
          <p:nvPr/>
        </p:nvSpPr>
        <p:spPr bwMode="auto">
          <a:xfrm>
            <a:off x="4030663" y="4625975"/>
            <a:ext cx="4481512" cy="1800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400" b="0">
                <a:solidFill>
                  <a:schemeClr val="tx1"/>
                </a:solidFill>
              </a:rPr>
              <a:t>P.58~58</a:t>
            </a:r>
          </a:p>
          <a:p>
            <a:pPr eaLnBrk="0" hangingPunct="0">
              <a:lnSpc>
                <a:spcPct val="80000"/>
              </a:lnSpc>
              <a:spcBef>
                <a:spcPct val="20000"/>
              </a:spcBef>
            </a:pPr>
            <a:r>
              <a:rPr lang="en-US" altLang="zh-CN" sz="1400">
                <a:solidFill>
                  <a:schemeClr val="tx1"/>
                </a:solidFill>
              </a:rPr>
              <a:t>update </a:t>
            </a:r>
            <a:r>
              <a:rPr lang="en-US" altLang="zh-CN" sz="1400" i="1">
                <a:solidFill>
                  <a:schemeClr val="tx1"/>
                </a:solidFill>
              </a:rPr>
              <a:t>instructor</a:t>
            </a:r>
            <a:br>
              <a:rPr lang="en-US" altLang="zh-CN" sz="1400" i="1">
                <a:solidFill>
                  <a:schemeClr val="tx1"/>
                </a:solidFill>
              </a:rPr>
            </a:br>
            <a:r>
              <a:rPr lang="en-US" altLang="zh-CN" sz="1400">
                <a:solidFill>
                  <a:schemeClr val="tx1"/>
                </a:solidFill>
              </a:rPr>
              <a:t>set </a:t>
            </a:r>
            <a:r>
              <a:rPr lang="en-US" altLang="zh-CN" sz="1400" i="1">
                <a:solidFill>
                  <a:schemeClr val="tx1"/>
                </a:solidFill>
              </a:rPr>
              <a:t>salary </a:t>
            </a:r>
            <a:r>
              <a:rPr lang="en-US" altLang="zh-CN" sz="1400" b="0">
                <a:solidFill>
                  <a:schemeClr val="tx1"/>
                </a:solidFill>
              </a:rPr>
              <a:t>= </a:t>
            </a:r>
            <a:r>
              <a:rPr lang="en-US" altLang="zh-CN" sz="1400" b="0" i="1">
                <a:solidFill>
                  <a:schemeClr val="tx1"/>
                </a:solidFill>
              </a:rPr>
              <a:t>salary </a:t>
            </a:r>
            <a:r>
              <a:rPr lang="en-US" altLang="zh-CN" sz="1400" b="0">
                <a:solidFill>
                  <a:schemeClr val="tx1"/>
                </a:solidFill>
              </a:rPr>
              <a:t>* 1.03</a:t>
            </a:r>
            <a:br>
              <a:rPr lang="en-US" altLang="zh-CN" sz="1400" b="0">
                <a:solidFill>
                  <a:schemeClr val="tx1"/>
                </a:solidFill>
              </a:rPr>
            </a:br>
            <a:r>
              <a:rPr lang="en-US" altLang="zh-CN" sz="1400">
                <a:solidFill>
                  <a:schemeClr val="tx1"/>
                </a:solidFill>
              </a:rPr>
              <a:t>where </a:t>
            </a:r>
            <a:r>
              <a:rPr lang="en-US" altLang="zh-CN" sz="1400" i="1">
                <a:solidFill>
                  <a:schemeClr val="tx1"/>
                </a:solidFill>
              </a:rPr>
              <a:t>salary </a:t>
            </a:r>
            <a:r>
              <a:rPr lang="en-US" altLang="zh-CN" sz="1400" b="0">
                <a:solidFill>
                  <a:schemeClr val="tx1"/>
                </a:solidFill>
              </a:rPr>
              <a:t>&gt; 100000;</a:t>
            </a:r>
          </a:p>
          <a:p>
            <a:pPr eaLnBrk="0" hangingPunct="0">
              <a:lnSpc>
                <a:spcPct val="80000"/>
              </a:lnSpc>
              <a:spcBef>
                <a:spcPct val="60000"/>
              </a:spcBef>
            </a:pPr>
            <a:r>
              <a:rPr lang="en-US" altLang="zh-CN" sz="1400">
                <a:solidFill>
                  <a:schemeClr val="tx1"/>
                </a:solidFill>
              </a:rPr>
              <a:t>update </a:t>
            </a:r>
            <a:r>
              <a:rPr lang="en-US" altLang="zh-CN" sz="1400" i="1">
                <a:solidFill>
                  <a:schemeClr val="tx1"/>
                </a:solidFill>
              </a:rPr>
              <a:t>instructor</a:t>
            </a:r>
            <a:br>
              <a:rPr lang="en-US" altLang="zh-CN" sz="1400" i="1">
                <a:solidFill>
                  <a:schemeClr val="tx1"/>
                </a:solidFill>
              </a:rPr>
            </a:br>
            <a:r>
              <a:rPr lang="en-US" altLang="zh-CN" sz="1400">
                <a:solidFill>
                  <a:schemeClr val="tx1"/>
                </a:solidFill>
              </a:rPr>
              <a:t>set </a:t>
            </a:r>
            <a:r>
              <a:rPr lang="en-US" altLang="zh-CN" sz="1400" i="1">
                <a:solidFill>
                  <a:schemeClr val="tx1"/>
                </a:solidFill>
              </a:rPr>
              <a:t>salary </a:t>
            </a:r>
            <a:r>
              <a:rPr lang="en-US" altLang="zh-CN" sz="1400" b="0">
                <a:solidFill>
                  <a:schemeClr val="tx1"/>
                </a:solidFill>
              </a:rPr>
              <a:t>= </a:t>
            </a:r>
            <a:r>
              <a:rPr lang="en-US" altLang="zh-CN" sz="1400">
                <a:solidFill>
                  <a:schemeClr val="tx1"/>
                </a:solidFill>
              </a:rPr>
              <a:t>case</a:t>
            </a:r>
            <a:br>
              <a:rPr lang="en-US" altLang="zh-CN" sz="1400">
                <a:solidFill>
                  <a:schemeClr val="tx1"/>
                </a:solidFill>
              </a:rPr>
            </a:br>
            <a:r>
              <a:rPr lang="en-US" altLang="zh-CN" sz="1400">
                <a:solidFill>
                  <a:schemeClr val="tx1"/>
                </a:solidFill>
              </a:rPr>
              <a:t>       when </a:t>
            </a:r>
            <a:r>
              <a:rPr lang="en-US" altLang="zh-CN" sz="1400" i="1">
                <a:solidFill>
                  <a:schemeClr val="tx1"/>
                </a:solidFill>
              </a:rPr>
              <a:t>salary </a:t>
            </a:r>
            <a:r>
              <a:rPr lang="en-US" altLang="zh-CN" sz="1400" b="0">
                <a:solidFill>
                  <a:schemeClr val="tx1"/>
                </a:solidFill>
              </a:rPr>
              <a:t>&lt;= 100000 </a:t>
            </a:r>
            <a:r>
              <a:rPr lang="en-US" altLang="zh-CN" sz="1400">
                <a:solidFill>
                  <a:schemeClr val="tx1"/>
                </a:solidFill>
              </a:rPr>
              <a:t>then </a:t>
            </a:r>
            <a:r>
              <a:rPr lang="en-US" altLang="zh-CN" sz="1400" i="1">
                <a:solidFill>
                  <a:schemeClr val="tx1"/>
                </a:solidFill>
              </a:rPr>
              <a:t>salary </a:t>
            </a:r>
            <a:r>
              <a:rPr lang="en-US" altLang="zh-CN" sz="1400" b="0">
                <a:solidFill>
                  <a:schemeClr val="tx1"/>
                </a:solidFill>
              </a:rPr>
              <a:t>* 1.05</a:t>
            </a:r>
            <a:br>
              <a:rPr lang="en-US" altLang="zh-CN" sz="1400" b="0">
                <a:solidFill>
                  <a:schemeClr val="tx1"/>
                </a:solidFill>
              </a:rPr>
            </a:br>
            <a:r>
              <a:rPr lang="en-US" altLang="zh-CN" sz="1400" b="0">
                <a:solidFill>
                  <a:schemeClr val="tx1"/>
                </a:solidFill>
              </a:rPr>
              <a:t>       </a:t>
            </a:r>
            <a:r>
              <a:rPr lang="en-US" altLang="zh-CN" sz="1400">
                <a:solidFill>
                  <a:schemeClr val="tx1"/>
                </a:solidFill>
              </a:rPr>
              <a:t>else </a:t>
            </a:r>
            <a:r>
              <a:rPr lang="en-US" altLang="zh-CN" sz="1400" i="1">
                <a:solidFill>
                  <a:schemeClr val="tx1"/>
                </a:solidFill>
              </a:rPr>
              <a:t>salary </a:t>
            </a:r>
            <a:r>
              <a:rPr lang="en-US" altLang="zh-CN" sz="1400" b="0">
                <a:solidFill>
                  <a:schemeClr val="tx1"/>
                </a:solidFill>
              </a:rPr>
              <a:t>* 1.03</a:t>
            </a:r>
            <a:br>
              <a:rPr lang="en-US" altLang="zh-CN" sz="1400" b="0">
                <a:solidFill>
                  <a:schemeClr val="tx1"/>
                </a:solidFill>
              </a:rPr>
            </a:br>
            <a:r>
              <a:rPr lang="en-US" altLang="zh-CN" sz="1400" b="0">
                <a:solidFill>
                  <a:schemeClr val="tx1"/>
                </a:solidFill>
              </a:rPr>
              <a:t>       </a:t>
            </a:r>
            <a:r>
              <a:rPr lang="en-US" altLang="zh-CN" sz="1400">
                <a:solidFill>
                  <a:schemeClr val="tx1"/>
                </a:solidFill>
              </a:rPr>
              <a:t>end;</a:t>
            </a:r>
            <a:endParaRPr lang="zh-CN" altLang="en-US" sz="1400">
              <a:solidFill>
                <a:schemeClr val="tx1"/>
              </a:solidFill>
            </a:endParaRPr>
          </a:p>
        </p:txBody>
      </p:sp>
      <p:sp>
        <p:nvSpPr>
          <p:cNvPr id="176134" name="Rectangle 6">
            <a:extLst>
              <a:ext uri="{FF2B5EF4-FFF2-40B4-BE49-F238E27FC236}">
                <a16:creationId xmlns:a16="http://schemas.microsoft.com/office/drawing/2014/main" id="{F9C5A861-2543-610A-A9A1-7C322BA12F2C}"/>
              </a:ext>
            </a:extLst>
          </p:cNvPr>
          <p:cNvSpPr>
            <a:spLocks noChangeArrowheads="1"/>
          </p:cNvSpPr>
          <p:nvPr/>
        </p:nvSpPr>
        <p:spPr bwMode="auto">
          <a:xfrm>
            <a:off x="1614488" y="1047750"/>
            <a:ext cx="2009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1800">
                <a:solidFill>
                  <a:srgbClr val="0000FF"/>
                </a:solidFill>
              </a:rPr>
              <a:t>删除数据</a:t>
            </a:r>
          </a:p>
          <a:p>
            <a:pPr algn="ctr" eaLnBrk="0" hangingPunct="0"/>
            <a:r>
              <a:rPr lang="en-US" altLang="zh-CN" sz="1800">
                <a:solidFill>
                  <a:srgbClr val="0000FF"/>
                </a:solidFill>
              </a:rPr>
              <a:t>(</a:t>
            </a:r>
            <a:r>
              <a:rPr lang="zh-CN" altLang="en-US" sz="1800">
                <a:solidFill>
                  <a:srgbClr val="0000FF"/>
                </a:solidFill>
              </a:rPr>
              <a:t>可利用嵌套子句</a:t>
            </a:r>
            <a:r>
              <a:rPr lang="en-US" altLang="zh-CN" sz="1800">
                <a:solidFill>
                  <a:srgbClr val="0000FF"/>
                </a:solidFill>
              </a:rPr>
              <a:t>) </a:t>
            </a:r>
          </a:p>
        </p:txBody>
      </p:sp>
      <p:sp>
        <p:nvSpPr>
          <p:cNvPr id="176136" name="Rectangle 8">
            <a:extLst>
              <a:ext uri="{FF2B5EF4-FFF2-40B4-BE49-F238E27FC236}">
                <a16:creationId xmlns:a16="http://schemas.microsoft.com/office/drawing/2014/main" id="{A585B21E-3366-134A-2325-16C0D044044F}"/>
              </a:ext>
            </a:extLst>
          </p:cNvPr>
          <p:cNvSpPr>
            <a:spLocks noChangeArrowheads="1"/>
          </p:cNvSpPr>
          <p:nvPr/>
        </p:nvSpPr>
        <p:spPr bwMode="auto">
          <a:xfrm>
            <a:off x="949325" y="2924175"/>
            <a:ext cx="17795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1800">
                <a:solidFill>
                  <a:srgbClr val="0000FF"/>
                </a:solidFill>
              </a:rPr>
              <a:t>插入数据</a:t>
            </a:r>
          </a:p>
          <a:p>
            <a:pPr algn="ctr" eaLnBrk="0" hangingPunct="0"/>
            <a:r>
              <a:rPr lang="en-US" altLang="zh-CN" sz="1800">
                <a:solidFill>
                  <a:srgbClr val="0000FF"/>
                </a:solidFill>
              </a:rPr>
              <a:t>(</a:t>
            </a:r>
            <a:r>
              <a:rPr lang="zh-CN" altLang="en-US" sz="1800">
                <a:solidFill>
                  <a:srgbClr val="0000FF"/>
                </a:solidFill>
              </a:rPr>
              <a:t>三种常用方式</a:t>
            </a:r>
            <a:r>
              <a:rPr lang="en-US" altLang="zh-CN" sz="1800">
                <a:solidFill>
                  <a:srgbClr val="0000FF"/>
                </a:solidFill>
              </a:rPr>
              <a:t>) </a:t>
            </a:r>
          </a:p>
        </p:txBody>
      </p:sp>
      <p:sp>
        <p:nvSpPr>
          <p:cNvPr id="176138" name="Rectangle 10">
            <a:extLst>
              <a:ext uri="{FF2B5EF4-FFF2-40B4-BE49-F238E27FC236}">
                <a16:creationId xmlns:a16="http://schemas.microsoft.com/office/drawing/2014/main" id="{18CB9B08-D174-13DC-16B6-A534839CFCEC}"/>
              </a:ext>
            </a:extLst>
          </p:cNvPr>
          <p:cNvSpPr>
            <a:spLocks noChangeArrowheads="1"/>
          </p:cNvSpPr>
          <p:nvPr/>
        </p:nvSpPr>
        <p:spPr bwMode="auto">
          <a:xfrm>
            <a:off x="2098675" y="5248275"/>
            <a:ext cx="18335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1800">
                <a:solidFill>
                  <a:srgbClr val="0000FF"/>
                </a:solidFill>
              </a:rPr>
              <a:t>更新数据 </a:t>
            </a:r>
          </a:p>
          <a:p>
            <a:pPr algn="ctr" eaLnBrk="0" hangingPunct="0"/>
            <a:r>
              <a:rPr lang="en-US" altLang="zh-CN" sz="1800">
                <a:solidFill>
                  <a:srgbClr val="0000FF"/>
                </a:solidFill>
              </a:rPr>
              <a:t>(</a:t>
            </a:r>
            <a:r>
              <a:rPr lang="zh-CN" altLang="en-US" sz="1800">
                <a:solidFill>
                  <a:srgbClr val="0000FF"/>
                </a:solidFill>
              </a:rPr>
              <a:t>可用</a:t>
            </a:r>
            <a:r>
              <a:rPr lang="en-US" altLang="zh-CN" sz="1800">
                <a:solidFill>
                  <a:srgbClr val="0000FF"/>
                </a:solidFill>
              </a:rPr>
              <a:t>case</a:t>
            </a:r>
            <a:r>
              <a:rPr lang="zh-CN" altLang="en-US" sz="1800">
                <a:solidFill>
                  <a:srgbClr val="0000FF"/>
                </a:solidFill>
              </a:rPr>
              <a:t>结构</a:t>
            </a:r>
            <a:r>
              <a:rPr lang="en-US" altLang="zh-CN" sz="1800">
                <a:solidFill>
                  <a:srgbClr val="0000FF"/>
                </a:solidFill>
              </a:rPr>
              <a:t>)</a:t>
            </a:r>
          </a:p>
        </p:txBody>
      </p:sp>
      <p:sp>
        <p:nvSpPr>
          <p:cNvPr id="19465" name="AutoShape 12">
            <a:extLst>
              <a:ext uri="{FF2B5EF4-FFF2-40B4-BE49-F238E27FC236}">
                <a16:creationId xmlns:a16="http://schemas.microsoft.com/office/drawing/2014/main" id="{E6A0F282-8539-2326-8C51-46F225956C1D}"/>
              </a:ext>
            </a:extLst>
          </p:cNvPr>
          <p:cNvSpPr>
            <a:spLocks noChangeArrowheads="1"/>
          </p:cNvSpPr>
          <p:nvPr/>
        </p:nvSpPr>
        <p:spPr bwMode="auto">
          <a:xfrm>
            <a:off x="319088" y="1789113"/>
            <a:ext cx="2197100" cy="692150"/>
          </a:xfrm>
          <a:prstGeom prst="cloudCallout">
            <a:avLst>
              <a:gd name="adj1" fmla="val -49278"/>
              <a:gd name="adj2" fmla="val 91972"/>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数据修改操作包含哪些方面？ </a:t>
            </a:r>
          </a:p>
        </p:txBody>
      </p:sp>
      <p:sp>
        <p:nvSpPr>
          <p:cNvPr id="19466" name="AutoShape 14">
            <a:extLst>
              <a:ext uri="{FF2B5EF4-FFF2-40B4-BE49-F238E27FC236}">
                <a16:creationId xmlns:a16="http://schemas.microsoft.com/office/drawing/2014/main" id="{48C5025A-4AE6-37F1-4F13-6F95DFD880B4}"/>
              </a:ext>
            </a:extLst>
          </p:cNvPr>
          <p:cNvSpPr>
            <a:spLocks noChangeArrowheads="1"/>
          </p:cNvSpPr>
          <p:nvPr/>
        </p:nvSpPr>
        <p:spPr bwMode="auto">
          <a:xfrm>
            <a:off x="358775" y="4514850"/>
            <a:ext cx="2290763" cy="739775"/>
          </a:xfrm>
          <a:prstGeom prst="cloudCallout">
            <a:avLst>
              <a:gd name="adj1" fmla="val -45449"/>
              <a:gd name="adj2" fmla="val 87981"/>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这些示例起到什么作用</a:t>
            </a:r>
            <a:r>
              <a:rPr lang="en-US" altLang="zh-CN" b="0">
                <a:solidFill>
                  <a:schemeClr val="tx1"/>
                </a:solidFill>
              </a:rPr>
              <a:t>?</a:t>
            </a:r>
            <a:r>
              <a:rPr lang="zh-CN" altLang="en-US">
                <a:solidFill>
                  <a:schemeClr val="tx1"/>
                </a:solidFill>
              </a:rPr>
              <a:t>  </a:t>
            </a:r>
          </a:p>
        </p:txBody>
      </p:sp>
      <p:sp>
        <p:nvSpPr>
          <p:cNvPr id="19467" name="矩形 11">
            <a:extLst>
              <a:ext uri="{FF2B5EF4-FFF2-40B4-BE49-F238E27FC236}">
                <a16:creationId xmlns:a16="http://schemas.microsoft.com/office/drawing/2014/main" id="{C2083ED9-FEFD-740A-724C-76DC32B6907B}"/>
              </a:ext>
            </a:extLst>
          </p:cNvPr>
          <p:cNvSpPr>
            <a:spLocks noChangeArrowheads="1"/>
          </p:cNvSpPr>
          <p:nvPr/>
        </p:nvSpPr>
        <p:spPr bwMode="auto">
          <a:xfrm>
            <a:off x="2738438" y="2073275"/>
            <a:ext cx="8890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6</a:t>
            </a:r>
            <a:r>
              <a:rPr lang="en-US" altLang="zh-CN">
                <a:solidFill>
                  <a:schemeClr val="tx1"/>
                </a:solidFill>
              </a:rPr>
              <a:t>.a</a:t>
            </a:r>
            <a:endParaRPr lang="zh-CN" altLang="en-US"/>
          </a:p>
        </p:txBody>
      </p:sp>
      <p:sp>
        <p:nvSpPr>
          <p:cNvPr id="19468" name="矩形 12">
            <a:extLst>
              <a:ext uri="{FF2B5EF4-FFF2-40B4-BE49-F238E27FC236}">
                <a16:creationId xmlns:a16="http://schemas.microsoft.com/office/drawing/2014/main" id="{2AD4BDB3-EA62-2E60-DC27-D33F9F689A81}"/>
              </a:ext>
            </a:extLst>
          </p:cNvPr>
          <p:cNvSpPr>
            <a:spLocks noChangeArrowheads="1"/>
          </p:cNvSpPr>
          <p:nvPr/>
        </p:nvSpPr>
        <p:spPr bwMode="auto">
          <a:xfrm>
            <a:off x="1855788" y="4138613"/>
            <a:ext cx="8905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6</a:t>
            </a:r>
            <a:r>
              <a:rPr lang="en-US" altLang="zh-CN">
                <a:solidFill>
                  <a:schemeClr val="tx1"/>
                </a:solidFill>
              </a:rPr>
              <a:t>.b</a:t>
            </a:r>
            <a:endParaRPr lang="zh-CN" altLang="en-US"/>
          </a:p>
        </p:txBody>
      </p:sp>
      <p:sp>
        <p:nvSpPr>
          <p:cNvPr id="19469" name="矩形 13">
            <a:extLst>
              <a:ext uri="{FF2B5EF4-FFF2-40B4-BE49-F238E27FC236}">
                <a16:creationId xmlns:a16="http://schemas.microsoft.com/office/drawing/2014/main" id="{139A6B61-7C07-43BB-34F4-56ECE20F0318}"/>
              </a:ext>
            </a:extLst>
          </p:cNvPr>
          <p:cNvSpPr>
            <a:spLocks noChangeArrowheads="1"/>
          </p:cNvSpPr>
          <p:nvPr/>
        </p:nvSpPr>
        <p:spPr bwMode="auto">
          <a:xfrm>
            <a:off x="3105150" y="6124575"/>
            <a:ext cx="8699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6</a:t>
            </a:r>
            <a:r>
              <a:rPr lang="en-US" altLang="zh-CN">
                <a:solidFill>
                  <a:schemeClr val="tx1"/>
                </a:solidFill>
              </a:rPr>
              <a:t>.c</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6136"/>
                                        </p:tgtEl>
                                        <p:attrNameLst>
                                          <p:attrName>style.visibility</p:attrName>
                                        </p:attrNameLst>
                                      </p:cBhvr>
                                      <p:to>
                                        <p:strVal val="visible"/>
                                      </p:to>
                                    </p:set>
                                    <p:anim calcmode="lin" valueType="num">
                                      <p:cBhvr additive="base">
                                        <p:cTn id="7" dur="500" fill="hold"/>
                                        <p:tgtEl>
                                          <p:spTgt spid="176136"/>
                                        </p:tgtEl>
                                        <p:attrNameLst>
                                          <p:attrName>ppt_x</p:attrName>
                                        </p:attrNameLst>
                                      </p:cBhvr>
                                      <p:tavLst>
                                        <p:tav tm="0">
                                          <p:val>
                                            <p:strVal val="#ppt_x"/>
                                          </p:val>
                                        </p:tav>
                                        <p:tav tm="100000">
                                          <p:val>
                                            <p:strVal val="#ppt_x"/>
                                          </p:val>
                                        </p:tav>
                                      </p:tavLst>
                                    </p:anim>
                                    <p:anim calcmode="lin" valueType="num">
                                      <p:cBhvr additive="base">
                                        <p:cTn id="8" dur="500" fill="hold"/>
                                        <p:tgtEl>
                                          <p:spTgt spid="1761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6134"/>
                                        </p:tgtEl>
                                        <p:attrNameLst>
                                          <p:attrName>style.visibility</p:attrName>
                                        </p:attrNameLst>
                                      </p:cBhvr>
                                      <p:to>
                                        <p:strVal val="visible"/>
                                      </p:to>
                                    </p:set>
                                    <p:anim calcmode="lin" valueType="num">
                                      <p:cBhvr additive="base">
                                        <p:cTn id="11" dur="500" fill="hold"/>
                                        <p:tgtEl>
                                          <p:spTgt spid="176134"/>
                                        </p:tgtEl>
                                        <p:attrNameLst>
                                          <p:attrName>ppt_x</p:attrName>
                                        </p:attrNameLst>
                                      </p:cBhvr>
                                      <p:tavLst>
                                        <p:tav tm="0">
                                          <p:val>
                                            <p:strVal val="#ppt_x"/>
                                          </p:val>
                                        </p:tav>
                                        <p:tav tm="100000">
                                          <p:val>
                                            <p:strVal val="#ppt_x"/>
                                          </p:val>
                                        </p:tav>
                                      </p:tavLst>
                                    </p:anim>
                                    <p:anim calcmode="lin" valueType="num">
                                      <p:cBhvr additive="base">
                                        <p:cTn id="12" dur="500" fill="hold"/>
                                        <p:tgtEl>
                                          <p:spTgt spid="1761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6138"/>
                                        </p:tgtEl>
                                        <p:attrNameLst>
                                          <p:attrName>style.visibility</p:attrName>
                                        </p:attrNameLst>
                                      </p:cBhvr>
                                      <p:to>
                                        <p:strVal val="visible"/>
                                      </p:to>
                                    </p:set>
                                    <p:anim calcmode="lin" valueType="num">
                                      <p:cBhvr additive="base">
                                        <p:cTn id="15" dur="500" fill="hold"/>
                                        <p:tgtEl>
                                          <p:spTgt spid="176138"/>
                                        </p:tgtEl>
                                        <p:attrNameLst>
                                          <p:attrName>ppt_x</p:attrName>
                                        </p:attrNameLst>
                                      </p:cBhvr>
                                      <p:tavLst>
                                        <p:tav tm="0">
                                          <p:val>
                                            <p:strVal val="#ppt_x"/>
                                          </p:val>
                                        </p:tav>
                                        <p:tav tm="100000">
                                          <p:val>
                                            <p:strVal val="#ppt_x"/>
                                          </p:val>
                                        </p:tav>
                                      </p:tavLst>
                                    </p:anim>
                                    <p:anim calcmode="lin" valueType="num">
                                      <p:cBhvr additive="base">
                                        <p:cTn id="16" dur="500" fill="hold"/>
                                        <p:tgtEl>
                                          <p:spTgt spid="1761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p:bldP spid="176136" grpId="0"/>
      <p:bldP spid="176138"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p>
        </p:txBody>
      </p:sp>
      <p:sp>
        <p:nvSpPr>
          <p:cNvPr id="38914" name="Rectangle 1026"/>
          <p:cNvSpPr>
            <a:spLocks noGrp="1" noChangeArrowheads="1"/>
          </p:cNvSpPr>
          <p:nvPr>
            <p:ph type="title"/>
          </p:nvPr>
        </p:nvSpPr>
        <p:spPr/>
        <p:txBody>
          <a:bodyPr/>
          <a:lstStyle/>
          <a:p>
            <a:pPr algn="l" eaLnBrk="1" hangingPunct="1"/>
            <a:r>
              <a:rPr lang="en-US" altLang="zh-CN" sz="3200" b="1" dirty="0">
                <a:sym typeface="+mn-ea"/>
              </a:rPr>
              <a:t>4</a:t>
            </a:r>
            <a:r>
              <a:rPr lang="en-US" altLang="zh-CN" sz="3200" b="1" dirty="0"/>
              <a:t>.2</a:t>
            </a:r>
            <a:r>
              <a:rPr lang="zh-CN" altLang="en-US" sz="3200" b="1" dirty="0"/>
              <a:t> 数据库（举例）</a:t>
            </a:r>
          </a:p>
        </p:txBody>
      </p:sp>
      <p:sp>
        <p:nvSpPr>
          <p:cNvPr id="302084" name="AutoShape 1028"/>
          <p:cNvSpPr>
            <a:spLocks noGrp="1" noChangeArrowheads="1"/>
          </p:cNvSpPr>
          <p:nvPr>
            <p:ph type="body" idx="1"/>
          </p:nvPr>
        </p:nvSpPr>
        <p:spPr>
          <a:xfrm flipV="1">
            <a:off x="762000" y="2057400"/>
            <a:ext cx="7772400" cy="4114800"/>
          </a:xfrm>
          <a:prstGeom prst="verticalScroll">
            <a:avLst>
              <a:gd name="adj" fmla="val 7477"/>
            </a:avLst>
          </a:prstGeom>
          <a:gradFill rotWithShape="0">
            <a:gsLst>
              <a:gs pos="0">
                <a:srgbClr val="FFFFFF"/>
              </a:gs>
              <a:gs pos="100000">
                <a:srgbClr val="BBBBBB"/>
              </a:gs>
            </a:gsLst>
            <a:lin ang="5400000" scaled="1"/>
          </a:gradFill>
          <a:ln w="25400">
            <a:solidFill>
              <a:schemeClr val="tx1"/>
            </a:solidFill>
            <a:round/>
          </a:ln>
        </p:spPr>
        <p:txBody>
          <a:bodyPr/>
          <a:lstStyle/>
          <a:p>
            <a:pPr eaLnBrk="1" hangingPunct="1">
              <a:spcBef>
                <a:spcPct val="0"/>
              </a:spcBef>
              <a:buFontTx/>
              <a:buNone/>
            </a:pPr>
            <a:endParaRPr lang="en-US" altLang="zh-CN" b="1">
              <a:latin typeface="Times New Roman" panose="02020603050405020304" pitchFamily="18" charset="0"/>
            </a:endParaRPr>
          </a:p>
          <a:p>
            <a:pPr eaLnBrk="1" hangingPunct="1">
              <a:spcBef>
                <a:spcPct val="0"/>
              </a:spcBef>
              <a:buFontTx/>
              <a:buNone/>
            </a:pPr>
            <a:endParaRPr lang="en-US" altLang="zh-CN" sz="2400" b="1">
              <a:latin typeface="Times New Roman" panose="02020603050405020304" pitchFamily="18" charset="0"/>
            </a:endParaRPr>
          </a:p>
          <a:p>
            <a:pPr eaLnBrk="1" hangingPunct="1">
              <a:spcBef>
                <a:spcPct val="0"/>
              </a:spcBef>
              <a:buFontTx/>
              <a:buNone/>
            </a:pPr>
            <a:endParaRPr lang="en-US" altLang="zh-CN" sz="2400" b="1">
              <a:latin typeface="Times New Roman" panose="02020603050405020304" pitchFamily="18" charset="0"/>
            </a:endParaRPr>
          </a:p>
        </p:txBody>
      </p:sp>
      <p:graphicFrame>
        <p:nvGraphicFramePr>
          <p:cNvPr id="302085" name="Object 1029"/>
          <p:cNvGraphicFramePr>
            <a:graphicFrameLocks noChangeAspect="1"/>
          </p:cNvGraphicFramePr>
          <p:nvPr/>
        </p:nvGraphicFramePr>
        <p:xfrm>
          <a:off x="985838" y="2057400"/>
          <a:ext cx="7343775" cy="3614738"/>
        </p:xfrm>
        <a:graphic>
          <a:graphicData uri="http://schemas.openxmlformats.org/presentationml/2006/ole">
            <mc:AlternateContent xmlns:mc="http://schemas.openxmlformats.org/markup-compatibility/2006">
              <mc:Choice xmlns:v="urn:schemas-microsoft-com:vml" Requires="v">
                <p:oleObj name="Document" r:id="rId3" imgW="3401695" imgH="1682750" progId="Word.Document.8">
                  <p:embed/>
                </p:oleObj>
              </mc:Choice>
              <mc:Fallback>
                <p:oleObj name="Document" r:id="rId3" imgW="3401695" imgH="1682750" progId="Word.Document.8">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2057400"/>
                        <a:ext cx="7343775" cy="361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302084">
                                            <p:txEl>
                                              <p:pRg st="0" end="0"/>
                                            </p:txEl>
                                          </p:spTgt>
                                        </p:tgtEl>
                                        <p:attrNameLst>
                                          <p:attrName>style.visibility</p:attrName>
                                        </p:attrNameLst>
                                      </p:cBhvr>
                                      <p:to>
                                        <p:strVal val="visible"/>
                                      </p:to>
                                    </p:set>
                                    <p:anim calcmode="lin" valueType="num">
                                      <p:cBhvr additive="base">
                                        <p:cTn id="7" dur="500" fill="hold"/>
                                        <p:tgtEl>
                                          <p:spTgt spid="30208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208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02085"/>
                                        </p:tgtEl>
                                        <p:attrNameLst>
                                          <p:attrName>style.visibility</p:attrName>
                                        </p:attrNameLst>
                                      </p:cBhvr>
                                      <p:to>
                                        <p:strVal val="visible"/>
                                      </p:to>
                                    </p:set>
                                    <p:anim calcmode="lin" valueType="num">
                                      <p:cBhvr additive="base">
                                        <p:cTn id="13" dur="500" fill="hold"/>
                                        <p:tgtEl>
                                          <p:spTgt spid="302085"/>
                                        </p:tgtEl>
                                        <p:attrNameLst>
                                          <p:attrName>ppt_x</p:attrName>
                                        </p:attrNameLst>
                                      </p:cBhvr>
                                      <p:tavLst>
                                        <p:tav tm="0">
                                          <p:val>
                                            <p:strVal val="#ppt_x"/>
                                          </p:val>
                                        </p:tav>
                                        <p:tav tm="100000">
                                          <p:val>
                                            <p:strVal val="#ppt_x"/>
                                          </p:val>
                                        </p:tav>
                                      </p:tavLst>
                                    </p:anim>
                                    <p:anim calcmode="lin" valueType="num">
                                      <p:cBhvr additive="base">
                                        <p:cTn id="14" dur="500" fill="hold"/>
                                        <p:tgtEl>
                                          <p:spTgt spid="30208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4" grpId="0" build="p"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a:extLst>
              <a:ext uri="{FF2B5EF4-FFF2-40B4-BE49-F238E27FC236}">
                <a16:creationId xmlns:a16="http://schemas.microsoft.com/office/drawing/2014/main" id="{E4C82917-3CD3-D5CF-D790-64ECC1EC0A6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40BD164-DE82-4D3E-8DAE-44A64E485A7A}" type="slidenum">
              <a:rPr lang="zh-CN" altLang="en-US"/>
              <a:pPr eaLnBrk="0" hangingPunct="0"/>
              <a:t>170</a:t>
            </a:fld>
            <a:endParaRPr lang="zh-CN" altLang="en-US"/>
          </a:p>
        </p:txBody>
      </p:sp>
      <p:sp>
        <p:nvSpPr>
          <p:cNvPr id="20482" name="Rectangle 2">
            <a:extLst>
              <a:ext uri="{FF2B5EF4-FFF2-40B4-BE49-F238E27FC236}">
                <a16:creationId xmlns:a16="http://schemas.microsoft.com/office/drawing/2014/main" id="{3E46285F-FAD2-47C3-254C-18F3900109CB}"/>
              </a:ext>
            </a:extLst>
          </p:cNvPr>
          <p:cNvSpPr>
            <a:spLocks noGrp="1" noChangeArrowheads="1"/>
          </p:cNvSpPr>
          <p:nvPr>
            <p:ph type="title"/>
          </p:nvPr>
        </p:nvSpPr>
        <p:spPr>
          <a:xfrm>
            <a:off x="382588" y="92075"/>
            <a:ext cx="7772400" cy="495300"/>
          </a:xfrm>
        </p:spPr>
        <p:txBody>
          <a:bodyPr/>
          <a:lstStyle/>
          <a:p>
            <a:pPr algn="l"/>
            <a:r>
              <a:rPr lang="zh-CN" altLang="en-US" sz="3200" b="1">
                <a:latin typeface="黑体" panose="02010609060101010101" pitchFamily="49" charset="-122"/>
                <a:ea typeface="黑体" panose="02010609060101010101" pitchFamily="49" charset="-122"/>
              </a:rPr>
              <a:t>五 </a:t>
            </a:r>
            <a:r>
              <a:rPr lang="en-US" altLang="zh-CN" sz="3200" b="1">
                <a:latin typeface="黑体" panose="02010609060101010101" pitchFamily="49" charset="-122"/>
                <a:ea typeface="黑体" panose="02010609060101010101" pitchFamily="49" charset="-122"/>
              </a:rPr>
              <a:t>SQL</a:t>
            </a:r>
            <a:r>
              <a:rPr lang="zh-CN" altLang="en-US" sz="3200" b="1">
                <a:latin typeface="黑体" panose="02010609060101010101" pitchFamily="49" charset="-122"/>
                <a:ea typeface="黑体" panose="02010609060101010101" pitchFamily="49" charset="-122"/>
              </a:rPr>
              <a:t>支持的表间连接方式</a:t>
            </a:r>
            <a:endParaRPr lang="en-US" altLang="zh-CN" sz="2400" b="1">
              <a:solidFill>
                <a:schemeClr val="tx1"/>
              </a:solidFill>
              <a:latin typeface="黑体" panose="02010609060101010101" pitchFamily="49" charset="-122"/>
              <a:ea typeface="黑体" panose="02010609060101010101" pitchFamily="49" charset="-122"/>
            </a:endParaRPr>
          </a:p>
        </p:txBody>
      </p:sp>
      <p:sp>
        <p:nvSpPr>
          <p:cNvPr id="20483" name="AutoShape 4">
            <a:extLst>
              <a:ext uri="{FF2B5EF4-FFF2-40B4-BE49-F238E27FC236}">
                <a16:creationId xmlns:a16="http://schemas.microsoft.com/office/drawing/2014/main" id="{C0EC8FB9-2DE6-F2DD-A782-E38582FE35B4}"/>
              </a:ext>
            </a:extLst>
          </p:cNvPr>
          <p:cNvSpPr>
            <a:spLocks noChangeArrowheads="1"/>
          </p:cNvSpPr>
          <p:nvPr/>
        </p:nvSpPr>
        <p:spPr bwMode="auto">
          <a:xfrm>
            <a:off x="541338" y="4887913"/>
            <a:ext cx="2222500" cy="1052512"/>
          </a:xfrm>
          <a:prstGeom prst="cloudCallout">
            <a:avLst>
              <a:gd name="adj1" fmla="val -49352"/>
              <a:gd name="adj2" fmla="val 80602"/>
            </a:avLst>
          </a:prstGeom>
          <a:solidFill>
            <a:schemeClr val="accent1"/>
          </a:solidFill>
          <a:ln w="9525">
            <a:solidFill>
              <a:schemeClr val="tx1"/>
            </a:solidFill>
            <a:round/>
            <a:headEnd/>
            <a:tailEnd/>
          </a:ln>
        </p:spPr>
        <p:txBody>
          <a:bodyPr lIns="0" tIns="0" rIns="0" bIns="0"/>
          <a:lstStyle/>
          <a:p>
            <a:pPr algn="ctr" eaLnBrk="0" hangingPunct="0"/>
            <a:r>
              <a:rPr lang="zh-CN" altLang="en-US" b="0">
                <a:solidFill>
                  <a:schemeClr val="tx1"/>
                </a:solidFill>
              </a:rPr>
              <a:t>＊</a:t>
            </a:r>
            <a:r>
              <a:rPr lang="en-US" altLang="zh-CN" b="0">
                <a:solidFill>
                  <a:schemeClr val="tx1"/>
                </a:solidFill>
              </a:rPr>
              <a:t>SQL</a:t>
            </a:r>
            <a:r>
              <a:rPr lang="zh-CN" altLang="en-US" b="0">
                <a:solidFill>
                  <a:schemeClr val="tx1"/>
                </a:solidFill>
              </a:rPr>
              <a:t>支持哪些类型的表间连接方式？</a:t>
            </a:r>
            <a:r>
              <a:rPr lang="zh-CN" altLang="en-US" sz="1800" b="0"/>
              <a:t> </a:t>
            </a:r>
            <a:r>
              <a:rPr lang="zh-CN" altLang="en-US" b="0">
                <a:solidFill>
                  <a:schemeClr val="tx1"/>
                </a:solidFill>
              </a:rPr>
              <a:t> </a:t>
            </a:r>
          </a:p>
        </p:txBody>
      </p:sp>
      <p:sp>
        <p:nvSpPr>
          <p:cNvPr id="20484" name="Rectangle 6">
            <a:extLst>
              <a:ext uri="{FF2B5EF4-FFF2-40B4-BE49-F238E27FC236}">
                <a16:creationId xmlns:a16="http://schemas.microsoft.com/office/drawing/2014/main" id="{50E8E8A2-E714-6B7F-6025-C8C1A3A72DCB}"/>
              </a:ext>
            </a:extLst>
          </p:cNvPr>
          <p:cNvSpPr>
            <a:spLocks noChangeArrowheads="1"/>
          </p:cNvSpPr>
          <p:nvPr/>
        </p:nvSpPr>
        <p:spPr bwMode="auto">
          <a:xfrm>
            <a:off x="3246438" y="5334000"/>
            <a:ext cx="49942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a:solidFill>
                  <a:srgbClr val="000000"/>
                </a:solidFill>
              </a:rPr>
              <a:t>（方式</a:t>
            </a:r>
            <a:r>
              <a:rPr lang="en-US" altLang="zh-CN">
                <a:solidFill>
                  <a:srgbClr val="000000"/>
                </a:solidFill>
              </a:rPr>
              <a:t>4</a:t>
            </a:r>
            <a:r>
              <a:rPr lang="zh-CN" altLang="en-US">
                <a:solidFill>
                  <a:srgbClr val="000000"/>
                </a:solidFill>
              </a:rPr>
              <a:t>）</a:t>
            </a:r>
            <a:endParaRPr lang="en-US" altLang="zh-CN" b="0">
              <a:solidFill>
                <a:srgbClr val="000000"/>
              </a:solidFill>
            </a:endParaRPr>
          </a:p>
          <a:p>
            <a:pPr eaLnBrk="0" hangingPunct="0"/>
            <a:r>
              <a:rPr lang="en-US" altLang="zh-CN" sz="1800" b="0">
                <a:solidFill>
                  <a:srgbClr val="000000"/>
                </a:solidFill>
              </a:rPr>
              <a:t>select *</a:t>
            </a:r>
          </a:p>
          <a:p>
            <a:pPr eaLnBrk="0" hangingPunct="0"/>
            <a:r>
              <a:rPr lang="en-US" altLang="zh-CN" sz="1800" b="0">
                <a:solidFill>
                  <a:srgbClr val="000000"/>
                </a:solidFill>
              </a:rPr>
              <a:t>from student</a:t>
            </a:r>
            <a:r>
              <a:rPr lang="en-US" altLang="zh-CN" sz="1800" b="0">
                <a:solidFill>
                  <a:srgbClr val="0066FF"/>
                </a:solidFill>
              </a:rPr>
              <a:t> join</a:t>
            </a:r>
            <a:r>
              <a:rPr lang="en-US" altLang="zh-CN" sz="1800" b="0">
                <a:solidFill>
                  <a:srgbClr val="000000"/>
                </a:solidFill>
              </a:rPr>
              <a:t> takes </a:t>
            </a:r>
            <a:r>
              <a:rPr lang="en-US" altLang="zh-CN" sz="1800" b="0">
                <a:solidFill>
                  <a:srgbClr val="0066FF"/>
                </a:solidFill>
              </a:rPr>
              <a:t>on</a:t>
            </a:r>
            <a:r>
              <a:rPr lang="en-US" altLang="zh-CN" sz="1800" b="0">
                <a:solidFill>
                  <a:srgbClr val="000000"/>
                </a:solidFill>
              </a:rPr>
              <a:t> student.id=takes.id;</a:t>
            </a:r>
            <a:r>
              <a:rPr lang="en-US" altLang="zh-CN" sz="1800">
                <a:solidFill>
                  <a:srgbClr val="000000"/>
                </a:solidFill>
              </a:rPr>
              <a:t> </a:t>
            </a:r>
          </a:p>
        </p:txBody>
      </p:sp>
      <p:sp>
        <p:nvSpPr>
          <p:cNvPr id="20485" name="Rectangle 7">
            <a:extLst>
              <a:ext uri="{FF2B5EF4-FFF2-40B4-BE49-F238E27FC236}">
                <a16:creationId xmlns:a16="http://schemas.microsoft.com/office/drawing/2014/main" id="{415139D4-3A04-7986-1CBC-3A0E9FA45046}"/>
              </a:ext>
            </a:extLst>
          </p:cNvPr>
          <p:cNvSpPr>
            <a:spLocks noChangeArrowheads="1"/>
          </p:cNvSpPr>
          <p:nvPr/>
        </p:nvSpPr>
        <p:spPr bwMode="auto">
          <a:xfrm>
            <a:off x="3159125" y="4416425"/>
            <a:ext cx="3200400" cy="923925"/>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r>
              <a:rPr lang="en-US" altLang="zh-CN" sz="1800" b="0">
                <a:solidFill>
                  <a:srgbClr val="000000"/>
                </a:solidFill>
              </a:rPr>
              <a:t>select *</a:t>
            </a:r>
          </a:p>
          <a:p>
            <a:pPr eaLnBrk="0" hangingPunct="0"/>
            <a:r>
              <a:rPr lang="en-US" altLang="zh-CN" sz="1800" b="0">
                <a:solidFill>
                  <a:srgbClr val="000000"/>
                </a:solidFill>
              </a:rPr>
              <a:t>from student,</a:t>
            </a:r>
            <a:r>
              <a:rPr lang="zh-CN" altLang="en-US" sz="1800" b="0">
                <a:solidFill>
                  <a:srgbClr val="000000"/>
                </a:solidFill>
              </a:rPr>
              <a:t> </a:t>
            </a:r>
            <a:r>
              <a:rPr lang="en-US" altLang="zh-CN" sz="1800" b="0">
                <a:solidFill>
                  <a:srgbClr val="000000"/>
                </a:solidFill>
              </a:rPr>
              <a:t>takes</a:t>
            </a:r>
          </a:p>
          <a:p>
            <a:pPr eaLnBrk="0" hangingPunct="0"/>
            <a:r>
              <a:rPr lang="en-US" altLang="zh-CN" sz="1800" b="0">
                <a:solidFill>
                  <a:srgbClr val="0066FF"/>
                </a:solidFill>
              </a:rPr>
              <a:t>where</a:t>
            </a:r>
            <a:r>
              <a:rPr lang="en-US" altLang="zh-CN" sz="1800" b="0">
                <a:solidFill>
                  <a:srgbClr val="000000"/>
                </a:solidFill>
              </a:rPr>
              <a:t> student.ID = takes.ID;</a:t>
            </a:r>
            <a:endParaRPr lang="en-US" altLang="zh-CN" sz="1800">
              <a:solidFill>
                <a:srgbClr val="000000"/>
              </a:solidFill>
            </a:endParaRPr>
          </a:p>
        </p:txBody>
      </p:sp>
      <p:sp>
        <p:nvSpPr>
          <p:cNvPr id="20486" name="Rectangle 8">
            <a:extLst>
              <a:ext uri="{FF2B5EF4-FFF2-40B4-BE49-F238E27FC236}">
                <a16:creationId xmlns:a16="http://schemas.microsoft.com/office/drawing/2014/main" id="{F28CB55C-BBDB-20D9-3DCE-4390AE38BF52}"/>
              </a:ext>
            </a:extLst>
          </p:cNvPr>
          <p:cNvSpPr>
            <a:spLocks noChangeArrowheads="1"/>
          </p:cNvSpPr>
          <p:nvPr/>
        </p:nvSpPr>
        <p:spPr bwMode="auto">
          <a:xfrm>
            <a:off x="3135313" y="1141413"/>
            <a:ext cx="35433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a:solidFill>
                  <a:srgbClr val="000000"/>
                </a:solidFill>
              </a:rPr>
              <a:t>（方式</a:t>
            </a:r>
            <a:r>
              <a:rPr lang="en-US" altLang="zh-CN">
                <a:solidFill>
                  <a:srgbClr val="000000"/>
                </a:solidFill>
              </a:rPr>
              <a:t>1</a:t>
            </a:r>
            <a:r>
              <a:rPr lang="zh-CN" altLang="en-US">
                <a:solidFill>
                  <a:srgbClr val="000000"/>
                </a:solidFill>
              </a:rPr>
              <a:t>）</a:t>
            </a:r>
          </a:p>
          <a:p>
            <a:pPr eaLnBrk="0" hangingPunct="0"/>
            <a:r>
              <a:rPr lang="en-US" altLang="zh-CN" sz="1800" b="0">
                <a:solidFill>
                  <a:srgbClr val="000000"/>
                </a:solidFill>
              </a:rPr>
              <a:t>select name, course_id</a:t>
            </a:r>
            <a:endParaRPr lang="en-US" altLang="zh-CN" b="0">
              <a:solidFill>
                <a:srgbClr val="000000"/>
              </a:solidFill>
            </a:endParaRPr>
          </a:p>
          <a:p>
            <a:pPr eaLnBrk="0" hangingPunct="0"/>
            <a:r>
              <a:rPr lang="en-US" altLang="zh-CN" sz="1800" b="0">
                <a:solidFill>
                  <a:srgbClr val="000000"/>
                </a:solidFill>
              </a:rPr>
              <a:t>from instructor, teaches</a:t>
            </a:r>
          </a:p>
          <a:p>
            <a:pPr eaLnBrk="0" hangingPunct="0"/>
            <a:r>
              <a:rPr lang="en-US" altLang="zh-CN" sz="1800" b="0">
                <a:solidFill>
                  <a:srgbClr val="0066FF"/>
                </a:solidFill>
              </a:rPr>
              <a:t>where</a:t>
            </a:r>
            <a:r>
              <a:rPr lang="en-US" altLang="zh-CN" sz="1800" b="0">
                <a:solidFill>
                  <a:srgbClr val="000000"/>
                </a:solidFill>
              </a:rPr>
              <a:t> instructor.ID= teaches.ID;</a:t>
            </a:r>
          </a:p>
        </p:txBody>
      </p:sp>
      <p:sp>
        <p:nvSpPr>
          <p:cNvPr id="20487" name="Rectangle 9">
            <a:extLst>
              <a:ext uri="{FF2B5EF4-FFF2-40B4-BE49-F238E27FC236}">
                <a16:creationId xmlns:a16="http://schemas.microsoft.com/office/drawing/2014/main" id="{A3C4798C-4B01-31E7-C009-412AF7B43DCE}"/>
              </a:ext>
            </a:extLst>
          </p:cNvPr>
          <p:cNvSpPr>
            <a:spLocks noChangeArrowheads="1"/>
          </p:cNvSpPr>
          <p:nvPr/>
        </p:nvSpPr>
        <p:spPr bwMode="auto">
          <a:xfrm>
            <a:off x="3130550" y="2354263"/>
            <a:ext cx="3854450" cy="892175"/>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r>
              <a:rPr lang="zh-CN" altLang="en-US">
                <a:solidFill>
                  <a:srgbClr val="000000"/>
                </a:solidFill>
              </a:rPr>
              <a:t>（方式</a:t>
            </a:r>
            <a:r>
              <a:rPr lang="en-US" altLang="zh-CN">
                <a:solidFill>
                  <a:srgbClr val="000000"/>
                </a:solidFill>
              </a:rPr>
              <a:t>2</a:t>
            </a:r>
            <a:r>
              <a:rPr lang="zh-CN" altLang="en-US">
                <a:solidFill>
                  <a:srgbClr val="000000"/>
                </a:solidFill>
              </a:rPr>
              <a:t>）</a:t>
            </a:r>
            <a:endParaRPr lang="zh-CN" altLang="en-US" b="0">
              <a:solidFill>
                <a:srgbClr val="000000"/>
              </a:solidFill>
            </a:endParaRPr>
          </a:p>
          <a:p>
            <a:pPr eaLnBrk="0" hangingPunct="0"/>
            <a:r>
              <a:rPr lang="en-US" altLang="zh-CN" sz="1800" b="0">
                <a:solidFill>
                  <a:srgbClr val="000000"/>
                </a:solidFill>
              </a:rPr>
              <a:t>select name, course_id</a:t>
            </a:r>
          </a:p>
          <a:p>
            <a:pPr eaLnBrk="0" hangingPunct="0"/>
            <a:r>
              <a:rPr lang="en-US" altLang="zh-CN" sz="1800" b="0">
                <a:solidFill>
                  <a:srgbClr val="000000"/>
                </a:solidFill>
              </a:rPr>
              <a:t>from instructor </a:t>
            </a:r>
            <a:r>
              <a:rPr lang="en-US" altLang="zh-CN" sz="1800" b="0">
                <a:solidFill>
                  <a:srgbClr val="0066FF"/>
                </a:solidFill>
              </a:rPr>
              <a:t>natural join</a:t>
            </a:r>
            <a:r>
              <a:rPr lang="en-US" altLang="zh-CN" sz="1800" b="0">
                <a:solidFill>
                  <a:srgbClr val="000000"/>
                </a:solidFill>
              </a:rPr>
              <a:t> teaches;</a:t>
            </a:r>
          </a:p>
        </p:txBody>
      </p:sp>
      <p:sp>
        <p:nvSpPr>
          <p:cNvPr id="20488" name="Rectangle 10">
            <a:extLst>
              <a:ext uri="{FF2B5EF4-FFF2-40B4-BE49-F238E27FC236}">
                <a16:creationId xmlns:a16="http://schemas.microsoft.com/office/drawing/2014/main" id="{F6590FF1-9AA4-C2CA-6323-2B20505DF798}"/>
              </a:ext>
            </a:extLst>
          </p:cNvPr>
          <p:cNvSpPr>
            <a:spLocks noChangeArrowheads="1"/>
          </p:cNvSpPr>
          <p:nvPr/>
        </p:nvSpPr>
        <p:spPr bwMode="auto">
          <a:xfrm>
            <a:off x="3119438" y="3276600"/>
            <a:ext cx="39624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a:solidFill>
                  <a:srgbClr val="000000"/>
                </a:solidFill>
              </a:rPr>
              <a:t>（方式</a:t>
            </a:r>
            <a:r>
              <a:rPr lang="en-US" altLang="zh-CN">
                <a:solidFill>
                  <a:srgbClr val="000000"/>
                </a:solidFill>
              </a:rPr>
              <a:t>3</a:t>
            </a:r>
            <a:r>
              <a:rPr lang="zh-CN" altLang="en-US">
                <a:solidFill>
                  <a:srgbClr val="000000"/>
                </a:solidFill>
              </a:rPr>
              <a:t>）</a:t>
            </a:r>
            <a:endParaRPr lang="zh-CN" altLang="en-US" b="0">
              <a:solidFill>
                <a:srgbClr val="000000"/>
              </a:solidFill>
            </a:endParaRPr>
          </a:p>
          <a:p>
            <a:pPr eaLnBrk="0" hangingPunct="0"/>
            <a:r>
              <a:rPr lang="en-US" altLang="zh-CN" sz="1800" b="0">
                <a:solidFill>
                  <a:srgbClr val="000000"/>
                </a:solidFill>
              </a:rPr>
              <a:t>select name, title</a:t>
            </a:r>
          </a:p>
          <a:p>
            <a:pPr eaLnBrk="0" hangingPunct="0"/>
            <a:r>
              <a:rPr lang="en-US" altLang="zh-CN" sz="1800" b="0">
                <a:solidFill>
                  <a:srgbClr val="000000"/>
                </a:solidFill>
              </a:rPr>
              <a:t>from (instructor natural join teaches) </a:t>
            </a:r>
          </a:p>
          <a:p>
            <a:pPr eaLnBrk="0" hangingPunct="0"/>
            <a:r>
              <a:rPr lang="en-US" altLang="zh-CN" sz="1800" b="0">
                <a:solidFill>
                  <a:srgbClr val="0066FF"/>
                </a:solidFill>
              </a:rPr>
              <a:t>join</a:t>
            </a:r>
            <a:r>
              <a:rPr lang="en-US" altLang="zh-CN" sz="1800" b="0">
                <a:solidFill>
                  <a:srgbClr val="000000"/>
                </a:solidFill>
              </a:rPr>
              <a:t> course </a:t>
            </a:r>
            <a:r>
              <a:rPr lang="en-US" altLang="zh-CN" sz="1800" b="0">
                <a:solidFill>
                  <a:srgbClr val="0066FF"/>
                </a:solidFill>
              </a:rPr>
              <a:t>using</a:t>
            </a:r>
            <a:r>
              <a:rPr lang="en-US" altLang="zh-CN" sz="1800" b="0">
                <a:solidFill>
                  <a:srgbClr val="000000"/>
                </a:solidFill>
              </a:rPr>
              <a:t>(course_id);</a:t>
            </a:r>
          </a:p>
        </p:txBody>
      </p:sp>
      <p:sp>
        <p:nvSpPr>
          <p:cNvPr id="20489" name="Rectangle 12">
            <a:extLst>
              <a:ext uri="{FF2B5EF4-FFF2-40B4-BE49-F238E27FC236}">
                <a16:creationId xmlns:a16="http://schemas.microsoft.com/office/drawing/2014/main" id="{7E95D9ED-C95B-C3C4-A90B-10869EDE3695}"/>
              </a:ext>
            </a:extLst>
          </p:cNvPr>
          <p:cNvSpPr>
            <a:spLocks noChangeArrowheads="1"/>
          </p:cNvSpPr>
          <p:nvPr/>
        </p:nvSpPr>
        <p:spPr bwMode="auto">
          <a:xfrm>
            <a:off x="368300" y="620713"/>
            <a:ext cx="54578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zh-CN" sz="2800">
                <a:solidFill>
                  <a:schemeClr val="tx2"/>
                </a:solidFill>
                <a:latin typeface="黑体" panose="02010609060101010101" pitchFamily="49" charset="-122"/>
                <a:ea typeface="黑体" panose="02010609060101010101" pitchFamily="49" charset="-122"/>
              </a:rPr>
              <a:t>5</a:t>
            </a:r>
            <a:r>
              <a:rPr lang="en-US" altLang="zh-CN" sz="2800">
                <a:solidFill>
                  <a:schemeClr val="tx2"/>
                </a:solidFill>
                <a:latin typeface="黑体" panose="02010609060101010101" pitchFamily="49" charset="-122"/>
                <a:ea typeface="黑体" panose="02010609060101010101" pitchFamily="49" charset="-122"/>
              </a:rPr>
              <a:t>.1 </a:t>
            </a:r>
            <a:r>
              <a:rPr lang="zh-CN" altLang="en-US" sz="2800">
                <a:solidFill>
                  <a:schemeClr val="tx2"/>
                </a:solidFill>
                <a:latin typeface="黑体" panose="02010609060101010101" pitchFamily="49" charset="-122"/>
                <a:ea typeface="黑体" panose="02010609060101010101" pitchFamily="49" charset="-122"/>
              </a:rPr>
              <a:t>自然</a:t>
            </a:r>
            <a:r>
              <a:rPr lang="en-US" altLang="zh-CN" sz="2800">
                <a:solidFill>
                  <a:schemeClr val="tx2"/>
                </a:solidFill>
                <a:latin typeface="黑体" panose="02010609060101010101" pitchFamily="49" charset="-122"/>
                <a:ea typeface="黑体" panose="02010609060101010101" pitchFamily="49" charset="-122"/>
              </a:rPr>
              <a:t>/</a:t>
            </a:r>
            <a:r>
              <a:rPr lang="zh-CN" altLang="en-US" sz="2800">
                <a:solidFill>
                  <a:schemeClr val="tx2"/>
                </a:solidFill>
                <a:latin typeface="黑体" panose="02010609060101010101" pitchFamily="49" charset="-122"/>
                <a:ea typeface="黑体" panose="02010609060101010101" pitchFamily="49" charset="-122"/>
              </a:rPr>
              <a:t>等值连接的不同方式</a:t>
            </a:r>
            <a:endParaRPr lang="en-US" altLang="zh-CN" sz="2800">
              <a:solidFill>
                <a:schemeClr val="tx1"/>
              </a:solidFill>
              <a:latin typeface="黑体" panose="02010609060101010101" pitchFamily="49" charset="-122"/>
              <a:ea typeface="黑体" panose="02010609060101010101" pitchFamily="49" charset="-122"/>
            </a:endParaRPr>
          </a:p>
        </p:txBody>
      </p:sp>
      <p:sp>
        <p:nvSpPr>
          <p:cNvPr id="20490" name="AutoShape 13">
            <a:extLst>
              <a:ext uri="{FF2B5EF4-FFF2-40B4-BE49-F238E27FC236}">
                <a16:creationId xmlns:a16="http://schemas.microsoft.com/office/drawing/2014/main" id="{3AA2DE35-5169-F9D3-A95A-818882BCF269}"/>
              </a:ext>
            </a:extLst>
          </p:cNvPr>
          <p:cNvSpPr>
            <a:spLocks/>
          </p:cNvSpPr>
          <p:nvPr/>
        </p:nvSpPr>
        <p:spPr bwMode="auto">
          <a:xfrm>
            <a:off x="2930525" y="1711325"/>
            <a:ext cx="127000" cy="1000125"/>
          </a:xfrm>
          <a:prstGeom prst="leftBrace">
            <a:avLst>
              <a:gd name="adj1" fmla="val 65625"/>
              <a:gd name="adj2" fmla="val 50000"/>
            </a:avLst>
          </a:prstGeom>
          <a:noFill/>
          <a:ln w="952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0066FF"/>
              </a:solidFill>
            </a:endParaRPr>
          </a:p>
        </p:txBody>
      </p:sp>
      <p:sp>
        <p:nvSpPr>
          <p:cNvPr id="20491" name="AutoShape 14">
            <a:extLst>
              <a:ext uri="{FF2B5EF4-FFF2-40B4-BE49-F238E27FC236}">
                <a16:creationId xmlns:a16="http://schemas.microsoft.com/office/drawing/2014/main" id="{B68A9C56-E149-6FBF-7381-CFF07255E22B}"/>
              </a:ext>
            </a:extLst>
          </p:cNvPr>
          <p:cNvSpPr>
            <a:spLocks/>
          </p:cNvSpPr>
          <p:nvPr/>
        </p:nvSpPr>
        <p:spPr bwMode="auto">
          <a:xfrm>
            <a:off x="2930525" y="3021013"/>
            <a:ext cx="127000" cy="1000125"/>
          </a:xfrm>
          <a:prstGeom prst="leftBrace">
            <a:avLst>
              <a:gd name="adj1" fmla="val 65625"/>
              <a:gd name="adj2" fmla="val 50000"/>
            </a:avLst>
          </a:prstGeom>
          <a:noFill/>
          <a:ln w="952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0066FF"/>
              </a:solidFill>
            </a:endParaRPr>
          </a:p>
        </p:txBody>
      </p:sp>
      <p:grpSp>
        <p:nvGrpSpPr>
          <p:cNvPr id="20492" name="Group 17">
            <a:extLst>
              <a:ext uri="{FF2B5EF4-FFF2-40B4-BE49-F238E27FC236}">
                <a16:creationId xmlns:a16="http://schemas.microsoft.com/office/drawing/2014/main" id="{229F027E-89CF-6DFE-ABD3-74ED4309FABE}"/>
              </a:ext>
            </a:extLst>
          </p:cNvPr>
          <p:cNvGrpSpPr>
            <a:grpSpLocks/>
          </p:cNvGrpSpPr>
          <p:nvPr/>
        </p:nvGrpSpPr>
        <p:grpSpPr bwMode="auto">
          <a:xfrm>
            <a:off x="6596063" y="1844675"/>
            <a:ext cx="514350" cy="1962150"/>
            <a:chOff x="4320" y="1266"/>
            <a:chExt cx="324" cy="1236"/>
          </a:xfrm>
        </p:grpSpPr>
        <p:sp>
          <p:nvSpPr>
            <p:cNvPr id="20493" name="Line 15">
              <a:extLst>
                <a:ext uri="{FF2B5EF4-FFF2-40B4-BE49-F238E27FC236}">
                  <a16:creationId xmlns:a16="http://schemas.microsoft.com/office/drawing/2014/main" id="{2AF5E18C-7E76-53CC-3FC0-1635B6D9C2AF}"/>
                </a:ext>
              </a:extLst>
            </p:cNvPr>
            <p:cNvSpPr>
              <a:spLocks noChangeShapeType="1"/>
            </p:cNvSpPr>
            <p:nvPr/>
          </p:nvSpPr>
          <p:spPr bwMode="auto">
            <a:xfrm>
              <a:off x="4320" y="1266"/>
              <a:ext cx="324" cy="57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4" name="Line 16">
              <a:extLst>
                <a:ext uri="{FF2B5EF4-FFF2-40B4-BE49-F238E27FC236}">
                  <a16:creationId xmlns:a16="http://schemas.microsoft.com/office/drawing/2014/main" id="{29373168-90C2-E3E8-AEB3-1D4DC7C61284}"/>
                </a:ext>
              </a:extLst>
            </p:cNvPr>
            <p:cNvSpPr>
              <a:spLocks noChangeShapeType="1"/>
            </p:cNvSpPr>
            <p:nvPr/>
          </p:nvSpPr>
          <p:spPr bwMode="auto">
            <a:xfrm flipV="1">
              <a:off x="4434" y="1836"/>
              <a:ext cx="210" cy="666"/>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495" name="Rectangle 21">
            <a:extLst>
              <a:ext uri="{FF2B5EF4-FFF2-40B4-BE49-F238E27FC236}">
                <a16:creationId xmlns:a16="http://schemas.microsoft.com/office/drawing/2014/main" id="{1B508AE9-F6EF-AF4A-EA83-7D44076C415D}"/>
              </a:ext>
            </a:extLst>
          </p:cNvPr>
          <p:cNvSpPr>
            <a:spLocks noChangeArrowheads="1"/>
          </p:cNvSpPr>
          <p:nvPr/>
        </p:nvSpPr>
        <p:spPr bwMode="auto">
          <a:xfrm>
            <a:off x="1771650" y="1911350"/>
            <a:ext cx="13382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800">
                <a:solidFill>
                  <a:schemeClr val="tx1"/>
                </a:solidFill>
              </a:rPr>
              <a:t>有何不同？</a:t>
            </a:r>
          </a:p>
        </p:txBody>
      </p:sp>
      <p:sp>
        <p:nvSpPr>
          <p:cNvPr id="20496" name="Rectangle 22">
            <a:extLst>
              <a:ext uri="{FF2B5EF4-FFF2-40B4-BE49-F238E27FC236}">
                <a16:creationId xmlns:a16="http://schemas.microsoft.com/office/drawing/2014/main" id="{F458894B-14FE-B90B-066C-7FE7358DF968}"/>
              </a:ext>
            </a:extLst>
          </p:cNvPr>
          <p:cNvSpPr>
            <a:spLocks noChangeArrowheads="1"/>
          </p:cNvSpPr>
          <p:nvPr/>
        </p:nvSpPr>
        <p:spPr bwMode="auto">
          <a:xfrm>
            <a:off x="1762125" y="3463925"/>
            <a:ext cx="13382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800">
                <a:solidFill>
                  <a:schemeClr val="tx1"/>
                </a:solidFill>
              </a:rPr>
              <a:t>有何不同？</a:t>
            </a:r>
          </a:p>
        </p:txBody>
      </p:sp>
      <p:sp>
        <p:nvSpPr>
          <p:cNvPr id="20497" name="AutoShape 23">
            <a:extLst>
              <a:ext uri="{FF2B5EF4-FFF2-40B4-BE49-F238E27FC236}">
                <a16:creationId xmlns:a16="http://schemas.microsoft.com/office/drawing/2014/main" id="{8D0DA2BE-C959-47E7-D723-5CCE949A390F}"/>
              </a:ext>
            </a:extLst>
          </p:cNvPr>
          <p:cNvSpPr>
            <a:spLocks/>
          </p:cNvSpPr>
          <p:nvPr/>
        </p:nvSpPr>
        <p:spPr bwMode="auto">
          <a:xfrm flipH="1">
            <a:off x="6365875" y="4810125"/>
            <a:ext cx="101600" cy="1000125"/>
          </a:xfrm>
          <a:prstGeom prst="leftBrace">
            <a:avLst>
              <a:gd name="adj1" fmla="val 81758"/>
              <a:gd name="adj2" fmla="val 50000"/>
            </a:avLst>
          </a:prstGeom>
          <a:noFill/>
          <a:ln w="952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0066FF"/>
              </a:solidFill>
            </a:endParaRPr>
          </a:p>
        </p:txBody>
      </p:sp>
      <p:sp>
        <p:nvSpPr>
          <p:cNvPr id="20498" name="Rectangle 24">
            <a:extLst>
              <a:ext uri="{FF2B5EF4-FFF2-40B4-BE49-F238E27FC236}">
                <a16:creationId xmlns:a16="http://schemas.microsoft.com/office/drawing/2014/main" id="{B420F7BA-E1A7-D3AD-29A4-E56A8879B792}"/>
              </a:ext>
            </a:extLst>
          </p:cNvPr>
          <p:cNvSpPr>
            <a:spLocks noChangeArrowheads="1"/>
          </p:cNvSpPr>
          <p:nvPr/>
        </p:nvSpPr>
        <p:spPr bwMode="auto">
          <a:xfrm>
            <a:off x="6403975" y="5214938"/>
            <a:ext cx="1338263"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800">
                <a:solidFill>
                  <a:schemeClr val="tx1"/>
                </a:solidFill>
              </a:rPr>
              <a:t>有何不同？</a:t>
            </a:r>
          </a:p>
        </p:txBody>
      </p:sp>
      <p:sp>
        <p:nvSpPr>
          <p:cNvPr id="20499" name="Rectangle 25">
            <a:extLst>
              <a:ext uri="{FF2B5EF4-FFF2-40B4-BE49-F238E27FC236}">
                <a16:creationId xmlns:a16="http://schemas.microsoft.com/office/drawing/2014/main" id="{87A80DBF-AACC-C213-AC9C-D5170ADAA48E}"/>
              </a:ext>
            </a:extLst>
          </p:cNvPr>
          <p:cNvSpPr>
            <a:spLocks noChangeArrowheads="1"/>
          </p:cNvSpPr>
          <p:nvPr/>
        </p:nvSpPr>
        <p:spPr bwMode="auto">
          <a:xfrm>
            <a:off x="7056438" y="2628900"/>
            <a:ext cx="1339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800">
                <a:solidFill>
                  <a:schemeClr val="tx1"/>
                </a:solidFill>
              </a:rPr>
              <a:t>有何不同？</a:t>
            </a:r>
          </a:p>
        </p:txBody>
      </p:sp>
      <p:sp>
        <p:nvSpPr>
          <p:cNvPr id="177179" name="Rectangle 27">
            <a:extLst>
              <a:ext uri="{FF2B5EF4-FFF2-40B4-BE49-F238E27FC236}">
                <a16:creationId xmlns:a16="http://schemas.microsoft.com/office/drawing/2014/main" id="{3856BD5C-E290-00D5-94AD-A474CAB71227}"/>
              </a:ext>
            </a:extLst>
          </p:cNvPr>
          <p:cNvSpPr>
            <a:spLocks noChangeArrowheads="1"/>
          </p:cNvSpPr>
          <p:nvPr/>
        </p:nvSpPr>
        <p:spPr bwMode="auto">
          <a:xfrm>
            <a:off x="7085013" y="2932113"/>
            <a:ext cx="1939925" cy="91757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400">
                <a:solidFill>
                  <a:schemeClr val="tx2"/>
                </a:solidFill>
              </a:rPr>
              <a:t>虽然查询结果表相同</a:t>
            </a:r>
            <a:r>
              <a:rPr lang="en-US" altLang="zh-CN" sz="1400">
                <a:solidFill>
                  <a:schemeClr val="tx2"/>
                </a:solidFill>
              </a:rPr>
              <a:t>,</a:t>
            </a:r>
            <a:endParaRPr lang="zh-CN" altLang="en-US" sz="1400">
              <a:solidFill>
                <a:schemeClr val="tx2"/>
              </a:solidFill>
            </a:endParaRPr>
          </a:p>
          <a:p>
            <a:pPr eaLnBrk="0" hangingPunct="0">
              <a:lnSpc>
                <a:spcPct val="80000"/>
              </a:lnSpc>
              <a:spcBef>
                <a:spcPct val="20000"/>
              </a:spcBef>
            </a:pPr>
            <a:r>
              <a:rPr lang="zh-CN" altLang="en-US" sz="1400">
                <a:solidFill>
                  <a:schemeClr val="tx2"/>
                </a:solidFill>
              </a:rPr>
              <a:t>但</a:t>
            </a:r>
            <a:r>
              <a:rPr lang="en-US" altLang="zh-CN" sz="1400">
                <a:solidFill>
                  <a:srgbClr val="0066FF"/>
                </a:solidFill>
              </a:rPr>
              <a:t>where</a:t>
            </a:r>
            <a:r>
              <a:rPr lang="zh-CN" altLang="en-US" sz="1400">
                <a:solidFill>
                  <a:schemeClr val="tx2"/>
                </a:solidFill>
              </a:rPr>
              <a:t>的</a:t>
            </a:r>
            <a:r>
              <a:rPr lang="zh-CN" altLang="en-US" sz="1400">
                <a:solidFill>
                  <a:srgbClr val="0066FF"/>
                </a:solidFill>
              </a:rPr>
              <a:t>连接表</a:t>
            </a:r>
            <a:r>
              <a:rPr lang="zh-CN" altLang="en-US" sz="1400">
                <a:solidFill>
                  <a:schemeClr val="tx2"/>
                </a:solidFill>
              </a:rPr>
              <a:t>中</a:t>
            </a:r>
          </a:p>
          <a:p>
            <a:pPr eaLnBrk="0" hangingPunct="0">
              <a:lnSpc>
                <a:spcPct val="80000"/>
              </a:lnSpc>
              <a:spcBef>
                <a:spcPct val="20000"/>
              </a:spcBef>
            </a:pPr>
            <a:r>
              <a:rPr lang="zh-CN" altLang="en-US" sz="1400">
                <a:solidFill>
                  <a:schemeClr val="tx2"/>
                </a:solidFill>
              </a:rPr>
              <a:t>连接属性</a:t>
            </a:r>
            <a:r>
              <a:rPr lang="en-US" altLang="zh-CN" sz="1400">
                <a:solidFill>
                  <a:schemeClr val="tx2"/>
                </a:solidFill>
              </a:rPr>
              <a:t>ID</a:t>
            </a:r>
            <a:r>
              <a:rPr lang="zh-CN" altLang="en-US" sz="1400">
                <a:solidFill>
                  <a:schemeClr val="tx2"/>
                </a:solidFill>
              </a:rPr>
              <a:t>出现</a:t>
            </a:r>
            <a:r>
              <a:rPr lang="en-US" altLang="zh-CN" sz="1400">
                <a:solidFill>
                  <a:schemeClr val="tx2"/>
                </a:solidFill>
              </a:rPr>
              <a:t>2</a:t>
            </a:r>
            <a:r>
              <a:rPr lang="zh-CN" altLang="en-US" sz="1400">
                <a:solidFill>
                  <a:schemeClr val="tx2"/>
                </a:solidFill>
              </a:rPr>
              <a:t>次，</a:t>
            </a:r>
          </a:p>
          <a:p>
            <a:pPr eaLnBrk="0" hangingPunct="0">
              <a:lnSpc>
                <a:spcPct val="80000"/>
              </a:lnSpc>
              <a:spcBef>
                <a:spcPct val="20000"/>
              </a:spcBef>
            </a:pPr>
            <a:r>
              <a:rPr lang="zh-CN" altLang="en-US" sz="1400">
                <a:solidFill>
                  <a:schemeClr val="tx2"/>
                </a:solidFill>
              </a:rPr>
              <a:t>而在</a:t>
            </a:r>
            <a:r>
              <a:rPr lang="en-US" altLang="zh-CN" sz="1400">
                <a:solidFill>
                  <a:srgbClr val="0066FF"/>
                </a:solidFill>
              </a:rPr>
              <a:t>join</a:t>
            </a:r>
            <a:r>
              <a:rPr lang="zh-CN" altLang="en-US" sz="1400">
                <a:solidFill>
                  <a:schemeClr val="tx2"/>
                </a:solidFill>
              </a:rPr>
              <a:t>中出现</a:t>
            </a:r>
            <a:r>
              <a:rPr lang="en-US" altLang="zh-CN" sz="1400">
                <a:solidFill>
                  <a:schemeClr val="tx2"/>
                </a:solidFill>
              </a:rPr>
              <a:t>1</a:t>
            </a:r>
            <a:r>
              <a:rPr lang="zh-CN" altLang="en-US" sz="1400">
                <a:solidFill>
                  <a:schemeClr val="tx2"/>
                </a:solidFill>
              </a:rPr>
              <a:t>次。</a:t>
            </a:r>
          </a:p>
        </p:txBody>
      </p:sp>
      <p:sp>
        <p:nvSpPr>
          <p:cNvPr id="177180" name="Rectangle 28">
            <a:extLst>
              <a:ext uri="{FF2B5EF4-FFF2-40B4-BE49-F238E27FC236}">
                <a16:creationId xmlns:a16="http://schemas.microsoft.com/office/drawing/2014/main" id="{FA4758B8-5B3C-AA86-87E5-CE8BC61FC7A6}"/>
              </a:ext>
            </a:extLst>
          </p:cNvPr>
          <p:cNvSpPr>
            <a:spLocks noChangeArrowheads="1"/>
          </p:cNvSpPr>
          <p:nvPr/>
        </p:nvSpPr>
        <p:spPr bwMode="auto">
          <a:xfrm>
            <a:off x="904875" y="2208213"/>
            <a:ext cx="1992313" cy="113347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400">
                <a:solidFill>
                  <a:schemeClr val="tx2"/>
                </a:solidFill>
              </a:rPr>
              <a:t>查询结果表虽然相同，</a:t>
            </a:r>
          </a:p>
          <a:p>
            <a:pPr eaLnBrk="0" hangingPunct="0">
              <a:lnSpc>
                <a:spcPct val="80000"/>
              </a:lnSpc>
              <a:spcBef>
                <a:spcPct val="20000"/>
              </a:spcBef>
            </a:pPr>
            <a:r>
              <a:rPr lang="zh-CN" altLang="en-US" sz="1400">
                <a:solidFill>
                  <a:schemeClr val="tx2"/>
                </a:solidFill>
              </a:rPr>
              <a:t>但</a:t>
            </a:r>
            <a:r>
              <a:rPr lang="en-US" altLang="zh-CN" sz="1400">
                <a:solidFill>
                  <a:srgbClr val="0066FF"/>
                </a:solidFill>
              </a:rPr>
              <a:t>Where</a:t>
            </a:r>
            <a:r>
              <a:rPr lang="zh-CN" altLang="en-US" sz="1400">
                <a:solidFill>
                  <a:schemeClr val="tx2"/>
                </a:solidFill>
              </a:rPr>
              <a:t>允许按指定</a:t>
            </a:r>
          </a:p>
          <a:p>
            <a:pPr eaLnBrk="0" hangingPunct="0">
              <a:lnSpc>
                <a:spcPct val="80000"/>
              </a:lnSpc>
              <a:spcBef>
                <a:spcPct val="20000"/>
              </a:spcBef>
            </a:pPr>
            <a:r>
              <a:rPr lang="zh-CN" altLang="en-US" sz="1400">
                <a:solidFill>
                  <a:schemeClr val="tx2"/>
                </a:solidFill>
              </a:rPr>
              <a:t>属性</a:t>
            </a:r>
            <a:r>
              <a:rPr lang="en-US" altLang="zh-CN" sz="1400">
                <a:solidFill>
                  <a:schemeClr val="tx2"/>
                </a:solidFill>
              </a:rPr>
              <a:t>(</a:t>
            </a:r>
            <a:r>
              <a:rPr lang="zh-CN" altLang="en-US" sz="1400">
                <a:solidFill>
                  <a:schemeClr val="tx2"/>
                </a:solidFill>
              </a:rPr>
              <a:t>可不同名</a:t>
            </a:r>
            <a:r>
              <a:rPr lang="en-US" altLang="zh-CN" sz="1400">
                <a:solidFill>
                  <a:schemeClr val="tx2"/>
                </a:solidFill>
              </a:rPr>
              <a:t>)</a:t>
            </a:r>
            <a:r>
              <a:rPr lang="zh-CN" altLang="en-US" sz="1400">
                <a:solidFill>
                  <a:schemeClr val="tx2"/>
                </a:solidFill>
              </a:rPr>
              <a:t>连接，</a:t>
            </a:r>
          </a:p>
          <a:p>
            <a:pPr eaLnBrk="0" hangingPunct="0">
              <a:lnSpc>
                <a:spcPct val="80000"/>
              </a:lnSpc>
              <a:spcBef>
                <a:spcPct val="20000"/>
              </a:spcBef>
            </a:pPr>
            <a:r>
              <a:rPr lang="zh-CN" altLang="en-US" sz="1400">
                <a:solidFill>
                  <a:schemeClr val="tx2"/>
                </a:solidFill>
              </a:rPr>
              <a:t>且在</a:t>
            </a:r>
            <a:r>
              <a:rPr lang="zh-CN" altLang="en-US" sz="1400">
                <a:solidFill>
                  <a:srgbClr val="0066FF"/>
                </a:solidFill>
              </a:rPr>
              <a:t>连接表</a:t>
            </a:r>
            <a:r>
              <a:rPr lang="zh-CN" altLang="en-US" sz="1400">
                <a:solidFill>
                  <a:schemeClr val="tx2"/>
                </a:solidFill>
              </a:rPr>
              <a:t>中连接属性</a:t>
            </a:r>
          </a:p>
          <a:p>
            <a:pPr eaLnBrk="0" hangingPunct="0">
              <a:lnSpc>
                <a:spcPct val="80000"/>
              </a:lnSpc>
              <a:spcBef>
                <a:spcPct val="20000"/>
              </a:spcBef>
            </a:pPr>
            <a:r>
              <a:rPr lang="zh-CN" altLang="en-US" sz="1400">
                <a:solidFill>
                  <a:schemeClr val="tx2"/>
                </a:solidFill>
              </a:rPr>
              <a:t>都会出现</a:t>
            </a:r>
            <a:r>
              <a:rPr lang="en-US" altLang="zh-CN" sz="1400">
                <a:solidFill>
                  <a:schemeClr val="tx2"/>
                </a:solidFill>
              </a:rPr>
              <a:t>(ID</a:t>
            </a:r>
            <a:r>
              <a:rPr lang="zh-CN" altLang="en-US" sz="1400">
                <a:solidFill>
                  <a:schemeClr val="tx2"/>
                </a:solidFill>
              </a:rPr>
              <a:t>两次</a:t>
            </a:r>
            <a:r>
              <a:rPr lang="en-US" altLang="zh-CN" sz="1400">
                <a:solidFill>
                  <a:schemeClr val="tx2"/>
                </a:solidFill>
              </a:rPr>
              <a:t>)</a:t>
            </a:r>
            <a:r>
              <a:rPr lang="zh-CN" altLang="en-US" sz="1400">
                <a:solidFill>
                  <a:schemeClr val="tx2"/>
                </a:solidFill>
              </a:rPr>
              <a:t> 。</a:t>
            </a:r>
          </a:p>
        </p:txBody>
      </p:sp>
      <p:sp>
        <p:nvSpPr>
          <p:cNvPr id="177181" name="Rectangle 29">
            <a:extLst>
              <a:ext uri="{FF2B5EF4-FFF2-40B4-BE49-F238E27FC236}">
                <a16:creationId xmlns:a16="http://schemas.microsoft.com/office/drawing/2014/main" id="{F03E57F9-8116-2485-1E94-B66EC11C7CA2}"/>
              </a:ext>
            </a:extLst>
          </p:cNvPr>
          <p:cNvSpPr>
            <a:spLocks noChangeArrowheads="1"/>
          </p:cNvSpPr>
          <p:nvPr/>
        </p:nvSpPr>
        <p:spPr bwMode="auto">
          <a:xfrm>
            <a:off x="539750" y="3765550"/>
            <a:ext cx="2339975" cy="703263"/>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400">
                <a:solidFill>
                  <a:schemeClr val="tx2"/>
                </a:solidFill>
              </a:rPr>
              <a:t>虽然都是按相同属性连接，</a:t>
            </a:r>
          </a:p>
          <a:p>
            <a:pPr eaLnBrk="0" hangingPunct="0">
              <a:lnSpc>
                <a:spcPct val="80000"/>
              </a:lnSpc>
              <a:spcBef>
                <a:spcPct val="20000"/>
              </a:spcBef>
            </a:pPr>
            <a:r>
              <a:rPr lang="zh-CN" altLang="en-US" sz="1400">
                <a:solidFill>
                  <a:schemeClr val="tx2"/>
                </a:solidFill>
              </a:rPr>
              <a:t>但</a:t>
            </a:r>
            <a:r>
              <a:rPr lang="en-US" altLang="zh-CN" sz="1400">
                <a:solidFill>
                  <a:srgbClr val="0066FF"/>
                </a:solidFill>
              </a:rPr>
              <a:t>using</a:t>
            </a:r>
            <a:r>
              <a:rPr lang="zh-CN" altLang="en-US" sz="1400">
                <a:solidFill>
                  <a:schemeClr val="tx2"/>
                </a:solidFill>
              </a:rPr>
              <a:t>允许按指定属性、</a:t>
            </a:r>
            <a:endParaRPr lang="en-US" altLang="zh-CN" sz="1400">
              <a:solidFill>
                <a:schemeClr val="tx2"/>
              </a:solidFill>
            </a:endParaRPr>
          </a:p>
          <a:p>
            <a:pPr eaLnBrk="0" hangingPunct="0">
              <a:lnSpc>
                <a:spcPct val="80000"/>
              </a:lnSpc>
              <a:spcBef>
                <a:spcPct val="20000"/>
              </a:spcBef>
            </a:pPr>
            <a:r>
              <a:rPr lang="zh-CN" altLang="en-US" sz="1400">
                <a:solidFill>
                  <a:schemeClr val="tx2"/>
                </a:solidFill>
              </a:rPr>
              <a:t>而</a:t>
            </a:r>
            <a:r>
              <a:rPr lang="en-US" altLang="zh-CN" sz="1400">
                <a:solidFill>
                  <a:srgbClr val="0000FF"/>
                </a:solidFill>
              </a:rPr>
              <a:t>natural</a:t>
            </a:r>
            <a:r>
              <a:rPr lang="zh-CN" altLang="en-US" sz="1400">
                <a:solidFill>
                  <a:schemeClr val="tx2"/>
                </a:solidFill>
              </a:rPr>
              <a:t>按两表同名属性</a:t>
            </a:r>
          </a:p>
        </p:txBody>
      </p:sp>
      <p:sp>
        <p:nvSpPr>
          <p:cNvPr id="177182" name="Rectangle 30">
            <a:extLst>
              <a:ext uri="{FF2B5EF4-FFF2-40B4-BE49-F238E27FC236}">
                <a16:creationId xmlns:a16="http://schemas.microsoft.com/office/drawing/2014/main" id="{057A7F6C-5A72-34B0-D24C-CF311BE9885F}"/>
              </a:ext>
            </a:extLst>
          </p:cNvPr>
          <p:cNvSpPr>
            <a:spLocks noChangeArrowheads="1"/>
          </p:cNvSpPr>
          <p:nvPr/>
        </p:nvSpPr>
        <p:spPr bwMode="auto">
          <a:xfrm>
            <a:off x="6480175" y="4498975"/>
            <a:ext cx="2335213" cy="72072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90000"/>
              </a:lnSpc>
              <a:spcBef>
                <a:spcPct val="20000"/>
              </a:spcBef>
            </a:pPr>
            <a:r>
              <a:rPr lang="zh-CN" altLang="en-US" sz="1400">
                <a:solidFill>
                  <a:srgbClr val="0066FF"/>
                </a:solidFill>
              </a:rPr>
              <a:t>作用</a:t>
            </a:r>
            <a:r>
              <a:rPr lang="zh-CN" altLang="en-US" sz="1400">
                <a:solidFill>
                  <a:schemeClr val="tx2"/>
                </a:solidFill>
              </a:rPr>
              <a:t>及查询结果表都相同，</a:t>
            </a:r>
          </a:p>
          <a:p>
            <a:pPr eaLnBrk="0" hangingPunct="0">
              <a:lnSpc>
                <a:spcPct val="90000"/>
              </a:lnSpc>
              <a:spcBef>
                <a:spcPct val="20000"/>
              </a:spcBef>
            </a:pPr>
            <a:r>
              <a:rPr lang="zh-CN" altLang="en-US" sz="1400">
                <a:solidFill>
                  <a:schemeClr val="tx2"/>
                </a:solidFill>
              </a:rPr>
              <a:t>在</a:t>
            </a:r>
            <a:r>
              <a:rPr lang="zh-CN" altLang="en-US" sz="1400">
                <a:solidFill>
                  <a:srgbClr val="0066FF"/>
                </a:solidFill>
              </a:rPr>
              <a:t>连接表</a:t>
            </a:r>
            <a:r>
              <a:rPr lang="zh-CN" altLang="en-US" sz="1400">
                <a:solidFill>
                  <a:schemeClr val="tx2"/>
                </a:solidFill>
              </a:rPr>
              <a:t>中连接属性都会出现</a:t>
            </a:r>
            <a:r>
              <a:rPr lang="en-US" altLang="zh-CN" sz="1400">
                <a:solidFill>
                  <a:schemeClr val="tx2"/>
                </a:solidFill>
              </a:rPr>
              <a:t>(ID</a:t>
            </a:r>
            <a:r>
              <a:rPr lang="zh-CN" altLang="en-US" sz="1400">
                <a:solidFill>
                  <a:schemeClr val="tx2"/>
                </a:solidFill>
              </a:rPr>
              <a:t>重复出现两次</a:t>
            </a:r>
            <a:r>
              <a:rPr lang="en-US" altLang="zh-CN" sz="1400">
                <a:solidFill>
                  <a:schemeClr val="tx2"/>
                </a:solidFill>
              </a:rPr>
              <a:t>)</a:t>
            </a:r>
            <a:r>
              <a:rPr lang="zh-CN" altLang="en-US" sz="1400">
                <a:solidFill>
                  <a:schemeClr val="tx2"/>
                </a:solidFill>
              </a:rPr>
              <a:t>。</a:t>
            </a:r>
          </a:p>
        </p:txBody>
      </p:sp>
      <p:sp>
        <p:nvSpPr>
          <p:cNvPr id="20504" name="Rectangle 32">
            <a:extLst>
              <a:ext uri="{FF2B5EF4-FFF2-40B4-BE49-F238E27FC236}">
                <a16:creationId xmlns:a16="http://schemas.microsoft.com/office/drawing/2014/main" id="{02B8854B-B981-09D4-91BD-7773760A7426}"/>
              </a:ext>
            </a:extLst>
          </p:cNvPr>
          <p:cNvSpPr>
            <a:spLocks noChangeArrowheads="1"/>
          </p:cNvSpPr>
          <p:nvPr/>
        </p:nvSpPr>
        <p:spPr bwMode="auto">
          <a:xfrm>
            <a:off x="4283075" y="6203950"/>
            <a:ext cx="13970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800">
                <a:solidFill>
                  <a:srgbClr val="0066FF"/>
                </a:solidFill>
                <a:hlinkClick r:id="" action="ppaction://hlinkshowjump?jump=nextslide"/>
              </a:rPr>
              <a:t>on</a:t>
            </a:r>
            <a:r>
              <a:rPr lang="zh-CN" altLang="en-US" sz="1800">
                <a:solidFill>
                  <a:srgbClr val="0066FF"/>
                </a:solidFill>
                <a:hlinkClick r:id="" action="ppaction://hlinkshowjump?jump=nextslide"/>
              </a:rPr>
              <a:t>连接示例</a:t>
            </a:r>
            <a:endParaRPr lang="zh-CN" altLang="en-US" sz="1800">
              <a:solidFill>
                <a:srgbClr val="0066FF"/>
              </a:solidFill>
            </a:endParaRPr>
          </a:p>
        </p:txBody>
      </p:sp>
      <p:sp>
        <p:nvSpPr>
          <p:cNvPr id="20505" name="矩形 1">
            <a:extLst>
              <a:ext uri="{FF2B5EF4-FFF2-40B4-BE49-F238E27FC236}">
                <a16:creationId xmlns:a16="http://schemas.microsoft.com/office/drawing/2014/main" id="{E8E20413-EC92-49A1-6691-5798FE06F279}"/>
              </a:ext>
            </a:extLst>
          </p:cNvPr>
          <p:cNvSpPr>
            <a:spLocks noChangeArrowheads="1"/>
          </p:cNvSpPr>
          <p:nvPr/>
        </p:nvSpPr>
        <p:spPr bwMode="auto">
          <a:xfrm>
            <a:off x="6657975" y="1430338"/>
            <a:ext cx="696913"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7</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7180"/>
                                        </p:tgtEl>
                                        <p:attrNameLst>
                                          <p:attrName>style.visibility</p:attrName>
                                        </p:attrNameLst>
                                      </p:cBhvr>
                                      <p:to>
                                        <p:strVal val="visible"/>
                                      </p:to>
                                    </p:set>
                                    <p:anim calcmode="lin" valueType="num">
                                      <p:cBhvr additive="base">
                                        <p:cTn id="7" dur="500" fill="hold"/>
                                        <p:tgtEl>
                                          <p:spTgt spid="177180"/>
                                        </p:tgtEl>
                                        <p:attrNameLst>
                                          <p:attrName>ppt_x</p:attrName>
                                        </p:attrNameLst>
                                      </p:cBhvr>
                                      <p:tavLst>
                                        <p:tav tm="0">
                                          <p:val>
                                            <p:strVal val="#ppt_x"/>
                                          </p:val>
                                        </p:tav>
                                        <p:tav tm="100000">
                                          <p:val>
                                            <p:strVal val="#ppt_x"/>
                                          </p:val>
                                        </p:tav>
                                      </p:tavLst>
                                    </p:anim>
                                    <p:anim calcmode="lin" valueType="num">
                                      <p:cBhvr additive="base">
                                        <p:cTn id="8" dur="500" fill="hold"/>
                                        <p:tgtEl>
                                          <p:spTgt spid="17718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7181"/>
                                        </p:tgtEl>
                                        <p:attrNameLst>
                                          <p:attrName>style.visibility</p:attrName>
                                        </p:attrNameLst>
                                      </p:cBhvr>
                                      <p:to>
                                        <p:strVal val="visible"/>
                                      </p:to>
                                    </p:set>
                                    <p:anim calcmode="lin" valueType="num">
                                      <p:cBhvr additive="base">
                                        <p:cTn id="13" dur="500" fill="hold"/>
                                        <p:tgtEl>
                                          <p:spTgt spid="177181"/>
                                        </p:tgtEl>
                                        <p:attrNameLst>
                                          <p:attrName>ppt_x</p:attrName>
                                        </p:attrNameLst>
                                      </p:cBhvr>
                                      <p:tavLst>
                                        <p:tav tm="0">
                                          <p:val>
                                            <p:strVal val="#ppt_x"/>
                                          </p:val>
                                        </p:tav>
                                        <p:tav tm="100000">
                                          <p:val>
                                            <p:strVal val="#ppt_x"/>
                                          </p:val>
                                        </p:tav>
                                      </p:tavLst>
                                    </p:anim>
                                    <p:anim calcmode="lin" valueType="num">
                                      <p:cBhvr additive="base">
                                        <p:cTn id="14" dur="500" fill="hold"/>
                                        <p:tgtEl>
                                          <p:spTgt spid="17718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7179"/>
                                        </p:tgtEl>
                                        <p:attrNameLst>
                                          <p:attrName>style.visibility</p:attrName>
                                        </p:attrNameLst>
                                      </p:cBhvr>
                                      <p:to>
                                        <p:strVal val="visible"/>
                                      </p:to>
                                    </p:set>
                                    <p:anim calcmode="lin" valueType="num">
                                      <p:cBhvr additive="base">
                                        <p:cTn id="19" dur="500" fill="hold"/>
                                        <p:tgtEl>
                                          <p:spTgt spid="177179"/>
                                        </p:tgtEl>
                                        <p:attrNameLst>
                                          <p:attrName>ppt_x</p:attrName>
                                        </p:attrNameLst>
                                      </p:cBhvr>
                                      <p:tavLst>
                                        <p:tav tm="0">
                                          <p:val>
                                            <p:strVal val="#ppt_x"/>
                                          </p:val>
                                        </p:tav>
                                        <p:tav tm="100000">
                                          <p:val>
                                            <p:strVal val="#ppt_x"/>
                                          </p:val>
                                        </p:tav>
                                      </p:tavLst>
                                    </p:anim>
                                    <p:anim calcmode="lin" valueType="num">
                                      <p:cBhvr additive="base">
                                        <p:cTn id="20" dur="500" fill="hold"/>
                                        <p:tgtEl>
                                          <p:spTgt spid="17717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7182"/>
                                        </p:tgtEl>
                                        <p:attrNameLst>
                                          <p:attrName>style.visibility</p:attrName>
                                        </p:attrNameLst>
                                      </p:cBhvr>
                                      <p:to>
                                        <p:strVal val="visible"/>
                                      </p:to>
                                    </p:set>
                                    <p:anim calcmode="lin" valueType="num">
                                      <p:cBhvr additive="base">
                                        <p:cTn id="25" dur="500" fill="hold"/>
                                        <p:tgtEl>
                                          <p:spTgt spid="177182"/>
                                        </p:tgtEl>
                                        <p:attrNameLst>
                                          <p:attrName>ppt_x</p:attrName>
                                        </p:attrNameLst>
                                      </p:cBhvr>
                                      <p:tavLst>
                                        <p:tav tm="0">
                                          <p:val>
                                            <p:strVal val="#ppt_x"/>
                                          </p:val>
                                        </p:tav>
                                        <p:tav tm="100000">
                                          <p:val>
                                            <p:strVal val="#ppt_x"/>
                                          </p:val>
                                        </p:tav>
                                      </p:tavLst>
                                    </p:anim>
                                    <p:anim calcmode="lin" valueType="num">
                                      <p:cBhvr additive="base">
                                        <p:cTn id="26" dur="500" fill="hold"/>
                                        <p:tgtEl>
                                          <p:spTgt spid="177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79" grpId="0" animBg="1"/>
      <p:bldP spid="177180" grpId="0" animBg="1"/>
      <p:bldP spid="177181" grpId="0" animBg="1"/>
      <p:bldP spid="177182"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 2">
            <a:extLst>
              <a:ext uri="{FF2B5EF4-FFF2-40B4-BE49-F238E27FC236}">
                <a16:creationId xmlns:a16="http://schemas.microsoft.com/office/drawing/2014/main" id="{1E21DB88-C028-A801-B854-BFF93C4C6678}"/>
              </a:ext>
            </a:extLst>
          </p:cNvPr>
          <p:cNvGrpSpPr>
            <a:grpSpLocks/>
          </p:cNvGrpSpPr>
          <p:nvPr/>
        </p:nvGrpSpPr>
        <p:grpSpPr bwMode="auto">
          <a:xfrm>
            <a:off x="352425" y="714375"/>
            <a:ext cx="8632825" cy="5818188"/>
            <a:chOff x="352425" y="714375"/>
            <a:chExt cx="8632825" cy="5818233"/>
          </a:xfrm>
        </p:grpSpPr>
        <p:grpSp>
          <p:nvGrpSpPr>
            <p:cNvPr id="21506" name="Group 8">
              <a:extLst>
                <a:ext uri="{FF2B5EF4-FFF2-40B4-BE49-F238E27FC236}">
                  <a16:creationId xmlns:a16="http://schemas.microsoft.com/office/drawing/2014/main" id="{C0C54B98-6036-B5F5-8AA5-892C93BA3F22}"/>
                </a:ext>
              </a:extLst>
            </p:cNvPr>
            <p:cNvGrpSpPr>
              <a:grpSpLocks/>
            </p:cNvGrpSpPr>
            <p:nvPr/>
          </p:nvGrpSpPr>
          <p:grpSpPr bwMode="auto">
            <a:xfrm>
              <a:off x="352425" y="714375"/>
              <a:ext cx="8632825" cy="5800725"/>
              <a:chOff x="222" y="450"/>
              <a:chExt cx="5438" cy="3654"/>
            </a:xfrm>
          </p:grpSpPr>
          <p:pic>
            <p:nvPicPr>
              <p:cNvPr id="21507" name="Picture 4">
                <a:extLst>
                  <a:ext uri="{FF2B5EF4-FFF2-40B4-BE49-F238E27FC236}">
                    <a16:creationId xmlns:a16="http://schemas.microsoft.com/office/drawing/2014/main" id="{43850C85-D835-AB6E-ECB1-A0FDAED6C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2077" y="1413"/>
                <a:ext cx="3583" cy="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图片 5">
                <a:extLst>
                  <a:ext uri="{FF2B5EF4-FFF2-40B4-BE49-F238E27FC236}">
                    <a16:creationId xmlns:a16="http://schemas.microsoft.com/office/drawing/2014/main" id="{D4B858DB-476D-73F2-F86F-9FEBC0E66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 y="2550"/>
                <a:ext cx="1833" cy="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4">
                <a:extLst>
                  <a:ext uri="{FF2B5EF4-FFF2-40B4-BE49-F238E27FC236}">
                    <a16:creationId xmlns:a16="http://schemas.microsoft.com/office/drawing/2014/main" id="{95AAD0CC-C570-05C0-4110-06061A5E4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 y="450"/>
                <a:ext cx="2011" cy="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10" name="矩形 17">
              <a:extLst>
                <a:ext uri="{FF2B5EF4-FFF2-40B4-BE49-F238E27FC236}">
                  <a16:creationId xmlns:a16="http://schemas.microsoft.com/office/drawing/2014/main" id="{DC733995-A025-531A-916E-9723CBCEED98}"/>
                </a:ext>
              </a:extLst>
            </p:cNvPr>
            <p:cNvSpPr>
              <a:spLocks noChangeArrowheads="1"/>
            </p:cNvSpPr>
            <p:nvPr/>
          </p:nvSpPr>
          <p:spPr bwMode="auto">
            <a:xfrm>
              <a:off x="966492" y="3829040"/>
              <a:ext cx="815397"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chemeClr val="tx1"/>
                  </a:solidFill>
                </a:rPr>
                <a:t>案例</a:t>
              </a:r>
              <a:r>
                <a:rPr lang="zh-CN" altLang="zh-CN" sz="1200">
                  <a:solidFill>
                    <a:schemeClr val="tx1"/>
                  </a:solidFill>
                </a:rPr>
                <a:t>8</a:t>
              </a:r>
              <a:r>
                <a:rPr lang="zh-CN" altLang="en-US" sz="1200">
                  <a:solidFill>
                    <a:schemeClr val="tx1"/>
                  </a:solidFill>
                </a:rPr>
                <a:t>。</a:t>
              </a:r>
              <a:r>
                <a:rPr lang="en-US" altLang="zh-CN" sz="1200">
                  <a:solidFill>
                    <a:schemeClr val="tx1"/>
                  </a:solidFill>
                </a:rPr>
                <a:t>a</a:t>
              </a:r>
              <a:endParaRPr lang="zh-CN" altLang="en-US" sz="1200"/>
            </a:p>
          </p:txBody>
        </p:sp>
        <p:sp>
          <p:nvSpPr>
            <p:cNvPr id="21511" name="矩形 18">
              <a:extLst>
                <a:ext uri="{FF2B5EF4-FFF2-40B4-BE49-F238E27FC236}">
                  <a16:creationId xmlns:a16="http://schemas.microsoft.com/office/drawing/2014/main" id="{B2606019-4447-24EB-8D2D-44E08F25096B}"/>
                </a:ext>
              </a:extLst>
            </p:cNvPr>
            <p:cNvSpPr>
              <a:spLocks noChangeArrowheads="1"/>
            </p:cNvSpPr>
            <p:nvPr/>
          </p:nvSpPr>
          <p:spPr bwMode="auto">
            <a:xfrm>
              <a:off x="726948" y="6286387"/>
              <a:ext cx="825867"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chemeClr val="tx1"/>
                  </a:solidFill>
                </a:rPr>
                <a:t>案例</a:t>
              </a:r>
              <a:r>
                <a:rPr lang="zh-CN" altLang="zh-CN" sz="1200">
                  <a:solidFill>
                    <a:schemeClr val="tx1"/>
                  </a:solidFill>
                </a:rPr>
                <a:t>8</a:t>
              </a:r>
              <a:r>
                <a:rPr lang="zh-CN" altLang="en-US" sz="1200">
                  <a:solidFill>
                    <a:schemeClr val="tx1"/>
                  </a:solidFill>
                </a:rPr>
                <a:t>。</a:t>
              </a:r>
              <a:r>
                <a:rPr lang="en-US" altLang="zh-CN" sz="1200">
                  <a:solidFill>
                    <a:schemeClr val="tx1"/>
                  </a:solidFill>
                </a:rPr>
                <a:t>b</a:t>
              </a:r>
              <a:endParaRPr lang="zh-CN" altLang="en-US" sz="1200"/>
            </a:p>
          </p:txBody>
        </p:sp>
        <p:sp>
          <p:nvSpPr>
            <p:cNvPr id="21512" name="矩形 19">
              <a:extLst>
                <a:ext uri="{FF2B5EF4-FFF2-40B4-BE49-F238E27FC236}">
                  <a16:creationId xmlns:a16="http://schemas.microsoft.com/office/drawing/2014/main" id="{55D7A2EF-9A3A-CE3B-1DAD-744EDEC03975}"/>
                </a:ext>
              </a:extLst>
            </p:cNvPr>
            <p:cNvSpPr>
              <a:spLocks noChangeArrowheads="1"/>
            </p:cNvSpPr>
            <p:nvPr/>
          </p:nvSpPr>
          <p:spPr bwMode="auto">
            <a:xfrm>
              <a:off x="3015890" y="5768949"/>
              <a:ext cx="804427"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chemeClr val="tx1"/>
                  </a:solidFill>
                  <a:latin typeface="Times New Roman" panose="02020603050405020304" pitchFamily="18" charset="0"/>
                </a:rPr>
                <a:t>案例</a:t>
              </a:r>
              <a:r>
                <a:rPr lang="zh-CN" altLang="zh-CN" sz="1200">
                  <a:solidFill>
                    <a:schemeClr val="tx1"/>
                  </a:solidFill>
                  <a:latin typeface="Times New Roman" panose="02020603050405020304" pitchFamily="18" charset="0"/>
                </a:rPr>
                <a:t>8</a:t>
              </a:r>
              <a:r>
                <a:rPr lang="zh-CN" altLang="en-US" sz="1200">
                  <a:solidFill>
                    <a:schemeClr val="tx1"/>
                  </a:solidFill>
                  <a:latin typeface="Times New Roman" panose="02020603050405020304" pitchFamily="18" charset="0"/>
                </a:rPr>
                <a:t>。</a:t>
              </a:r>
              <a:r>
                <a:rPr lang="en-US" altLang="zh-CN" sz="1200">
                  <a:solidFill>
                    <a:schemeClr val="tx1"/>
                  </a:solidFill>
                  <a:latin typeface="Times New Roman" panose="02020603050405020304" pitchFamily="18" charset="0"/>
                </a:rPr>
                <a:t>c</a:t>
              </a:r>
              <a:endParaRPr lang="zh-CN" altLang="en-US" sz="1200">
                <a:latin typeface="Times New Roman" panose="02020603050405020304" pitchFamily="18" charset="0"/>
              </a:endParaRPr>
            </a:p>
          </p:txBody>
        </p:sp>
      </p:grpSp>
      <p:sp>
        <p:nvSpPr>
          <p:cNvPr id="21513" name="灯片编号占位符 5">
            <a:extLst>
              <a:ext uri="{FF2B5EF4-FFF2-40B4-BE49-F238E27FC236}">
                <a16:creationId xmlns:a16="http://schemas.microsoft.com/office/drawing/2014/main" id="{7292FD49-FED8-0883-A6A3-DA46DB152EE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01E034A-8CF4-4CC1-8738-BA307B6ABA4B}" type="slidenum">
              <a:rPr lang="zh-CN" altLang="en-US"/>
              <a:pPr eaLnBrk="0" hangingPunct="0"/>
              <a:t>171</a:t>
            </a:fld>
            <a:endParaRPr lang="zh-CN" altLang="en-US"/>
          </a:p>
        </p:txBody>
      </p:sp>
      <p:sp>
        <p:nvSpPr>
          <p:cNvPr id="21514" name="Rectangle 2">
            <a:extLst>
              <a:ext uri="{FF2B5EF4-FFF2-40B4-BE49-F238E27FC236}">
                <a16:creationId xmlns:a16="http://schemas.microsoft.com/office/drawing/2014/main" id="{BC881499-093B-A994-7360-0109D9830849}"/>
              </a:ext>
            </a:extLst>
          </p:cNvPr>
          <p:cNvSpPr>
            <a:spLocks noGrp="1" noChangeArrowheads="1"/>
          </p:cNvSpPr>
          <p:nvPr>
            <p:ph type="title"/>
          </p:nvPr>
        </p:nvSpPr>
        <p:spPr>
          <a:xfrm>
            <a:off x="3724275" y="857250"/>
            <a:ext cx="4914900" cy="1143000"/>
          </a:xfrm>
        </p:spPr>
        <p:txBody>
          <a:bodyPr/>
          <a:lstStyle/>
          <a:p>
            <a:r>
              <a:rPr lang="en-US" altLang="zh-CN" sz="2400" b="1">
                <a:latin typeface="黑体" panose="02010609060101010101" pitchFamily="49" charset="-122"/>
                <a:ea typeface="黑体" panose="02010609060101010101" pitchFamily="49" charset="-122"/>
              </a:rPr>
              <a:t>ON</a:t>
            </a:r>
            <a:r>
              <a:rPr lang="zh-CN" altLang="en-US" sz="2400" b="1">
                <a:latin typeface="黑体" panose="02010609060101010101" pitchFamily="49" charset="-122"/>
                <a:ea typeface="黑体" panose="02010609060101010101" pitchFamily="49" charset="-122"/>
              </a:rPr>
              <a:t>连接示例 </a:t>
            </a:r>
            <a:r>
              <a:rPr lang="en-US" altLang="zh-CN" sz="1800" b="1">
                <a:solidFill>
                  <a:srgbClr val="000000"/>
                </a:solidFill>
                <a:latin typeface="黑体" panose="02010609060101010101" pitchFamily="49" charset="-122"/>
                <a:ea typeface="黑体" panose="02010609060101010101" pitchFamily="49" charset="-122"/>
              </a:rPr>
              <a:t>p.64</a:t>
            </a:r>
          </a:p>
        </p:txBody>
      </p:sp>
      <p:grpSp>
        <p:nvGrpSpPr>
          <p:cNvPr id="21515" name="Group 19">
            <a:extLst>
              <a:ext uri="{FF2B5EF4-FFF2-40B4-BE49-F238E27FC236}">
                <a16:creationId xmlns:a16="http://schemas.microsoft.com/office/drawing/2014/main" id="{81B4CC6F-417F-5E89-0148-017B6FEB1AB9}"/>
              </a:ext>
            </a:extLst>
          </p:cNvPr>
          <p:cNvGrpSpPr>
            <a:grpSpLocks/>
          </p:cNvGrpSpPr>
          <p:nvPr/>
        </p:nvGrpSpPr>
        <p:grpSpPr bwMode="auto">
          <a:xfrm>
            <a:off x="352425" y="895350"/>
            <a:ext cx="8629650" cy="5200650"/>
            <a:chOff x="222" y="564"/>
            <a:chExt cx="5436" cy="3276"/>
          </a:xfrm>
        </p:grpSpPr>
        <p:sp>
          <p:nvSpPr>
            <p:cNvPr id="21516" name="Line 9">
              <a:extLst>
                <a:ext uri="{FF2B5EF4-FFF2-40B4-BE49-F238E27FC236}">
                  <a16:creationId xmlns:a16="http://schemas.microsoft.com/office/drawing/2014/main" id="{8B7C915A-9BE8-E0C9-7B57-E1BDC1663222}"/>
                </a:ext>
              </a:extLst>
            </p:cNvPr>
            <p:cNvSpPr>
              <a:spLocks noChangeShapeType="1"/>
            </p:cNvSpPr>
            <p:nvPr/>
          </p:nvSpPr>
          <p:spPr bwMode="auto">
            <a:xfrm>
              <a:off x="2436" y="3780"/>
              <a:ext cx="1950" cy="12"/>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7" name="Oval 10">
              <a:extLst>
                <a:ext uri="{FF2B5EF4-FFF2-40B4-BE49-F238E27FC236}">
                  <a16:creationId xmlns:a16="http://schemas.microsoft.com/office/drawing/2014/main" id="{D2505B82-BB5D-DF57-B452-642CCFAB6011}"/>
                </a:ext>
              </a:extLst>
            </p:cNvPr>
            <p:cNvSpPr>
              <a:spLocks noChangeArrowheads="1"/>
            </p:cNvSpPr>
            <p:nvPr/>
          </p:nvSpPr>
          <p:spPr bwMode="auto">
            <a:xfrm>
              <a:off x="4440" y="3594"/>
              <a:ext cx="1218" cy="246"/>
            </a:xfrm>
            <a:prstGeom prst="ellipse">
              <a:avLst/>
            </a:pr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21518" name="Rectangle 14">
              <a:extLst>
                <a:ext uri="{FF2B5EF4-FFF2-40B4-BE49-F238E27FC236}">
                  <a16:creationId xmlns:a16="http://schemas.microsoft.com/office/drawing/2014/main" id="{3730D1E8-BFEA-9652-A890-BE1BB3E15154}"/>
                </a:ext>
              </a:extLst>
            </p:cNvPr>
            <p:cNvSpPr>
              <a:spLocks noChangeArrowheads="1"/>
            </p:cNvSpPr>
            <p:nvPr/>
          </p:nvSpPr>
          <p:spPr bwMode="auto">
            <a:xfrm>
              <a:off x="234" y="564"/>
              <a:ext cx="2010" cy="162"/>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21519" name="Rectangle 15">
              <a:extLst>
                <a:ext uri="{FF2B5EF4-FFF2-40B4-BE49-F238E27FC236}">
                  <a16:creationId xmlns:a16="http://schemas.microsoft.com/office/drawing/2014/main" id="{5E54EFD5-2721-B3CC-E92F-B66E80E819C3}"/>
                </a:ext>
              </a:extLst>
            </p:cNvPr>
            <p:cNvSpPr>
              <a:spLocks noChangeArrowheads="1"/>
            </p:cNvSpPr>
            <p:nvPr/>
          </p:nvSpPr>
          <p:spPr bwMode="auto">
            <a:xfrm>
              <a:off x="2400" y="1554"/>
              <a:ext cx="2952" cy="180"/>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21520" name="Rectangle 16">
              <a:extLst>
                <a:ext uri="{FF2B5EF4-FFF2-40B4-BE49-F238E27FC236}">
                  <a16:creationId xmlns:a16="http://schemas.microsoft.com/office/drawing/2014/main" id="{22D421E2-EFD0-45A6-915C-B322D2CB5509}"/>
                </a:ext>
              </a:extLst>
            </p:cNvPr>
            <p:cNvSpPr>
              <a:spLocks noChangeArrowheads="1"/>
            </p:cNvSpPr>
            <p:nvPr/>
          </p:nvSpPr>
          <p:spPr bwMode="auto">
            <a:xfrm>
              <a:off x="222" y="2712"/>
              <a:ext cx="1854" cy="108"/>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21521" name="Line 17">
              <a:extLst>
                <a:ext uri="{FF2B5EF4-FFF2-40B4-BE49-F238E27FC236}">
                  <a16:creationId xmlns:a16="http://schemas.microsoft.com/office/drawing/2014/main" id="{57431A73-5BB4-BE6B-56CA-4E3CBBBF1BC4}"/>
                </a:ext>
              </a:extLst>
            </p:cNvPr>
            <p:cNvSpPr>
              <a:spLocks noChangeShapeType="1"/>
            </p:cNvSpPr>
            <p:nvPr/>
          </p:nvSpPr>
          <p:spPr bwMode="auto">
            <a:xfrm flipV="1">
              <a:off x="2094" y="1776"/>
              <a:ext cx="342" cy="912"/>
            </a:xfrm>
            <a:prstGeom prst="line">
              <a:avLst/>
            </a:prstGeom>
            <a:noFill/>
            <a:ln w="9525">
              <a:solidFill>
                <a:srgbClr val="0066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22" name="Line 18">
              <a:extLst>
                <a:ext uri="{FF2B5EF4-FFF2-40B4-BE49-F238E27FC236}">
                  <a16:creationId xmlns:a16="http://schemas.microsoft.com/office/drawing/2014/main" id="{D2506723-678C-E47E-6B7B-CD9F59253460}"/>
                </a:ext>
              </a:extLst>
            </p:cNvPr>
            <p:cNvSpPr>
              <a:spLocks noChangeShapeType="1"/>
            </p:cNvSpPr>
            <p:nvPr/>
          </p:nvSpPr>
          <p:spPr bwMode="auto">
            <a:xfrm>
              <a:off x="2244" y="750"/>
              <a:ext cx="180" cy="786"/>
            </a:xfrm>
            <a:prstGeom prst="line">
              <a:avLst/>
            </a:prstGeom>
            <a:noFill/>
            <a:ln w="9525">
              <a:solidFill>
                <a:srgbClr val="0066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523" name="Rectangle 12">
            <a:extLst>
              <a:ext uri="{FF2B5EF4-FFF2-40B4-BE49-F238E27FC236}">
                <a16:creationId xmlns:a16="http://schemas.microsoft.com/office/drawing/2014/main" id="{548C2DE3-1805-7088-E2B0-5582443ACB00}"/>
              </a:ext>
            </a:extLst>
          </p:cNvPr>
          <p:cNvSpPr>
            <a:spLocks noChangeArrowheads="1"/>
          </p:cNvSpPr>
          <p:nvPr/>
        </p:nvSpPr>
        <p:spPr bwMode="auto">
          <a:xfrm>
            <a:off x="3432175" y="30163"/>
            <a:ext cx="54578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zh-CN" sz="2000">
                <a:solidFill>
                  <a:srgbClr val="008000"/>
                </a:solidFill>
                <a:latin typeface="黑体" panose="02010609060101010101" pitchFamily="49" charset="-122"/>
                <a:ea typeface="黑体" panose="02010609060101010101" pitchFamily="49" charset="-122"/>
              </a:rPr>
              <a:t>5</a:t>
            </a:r>
            <a:r>
              <a:rPr lang="en-US" altLang="zh-CN" sz="2000">
                <a:solidFill>
                  <a:srgbClr val="008000"/>
                </a:solidFill>
                <a:latin typeface="黑体" panose="02010609060101010101" pitchFamily="49" charset="-122"/>
                <a:ea typeface="黑体" panose="02010609060101010101" pitchFamily="49" charset="-122"/>
              </a:rPr>
              <a:t>.1 </a:t>
            </a:r>
            <a:r>
              <a:rPr lang="zh-CN" altLang="en-US" sz="2000">
                <a:solidFill>
                  <a:srgbClr val="008000"/>
                </a:solidFill>
                <a:latin typeface="黑体" panose="02010609060101010101" pitchFamily="49" charset="-122"/>
                <a:ea typeface="黑体" panose="02010609060101010101" pitchFamily="49" charset="-122"/>
              </a:rPr>
              <a:t>自然</a:t>
            </a:r>
            <a:r>
              <a:rPr lang="en-US" altLang="zh-CN" sz="2000">
                <a:solidFill>
                  <a:srgbClr val="008000"/>
                </a:solidFill>
                <a:latin typeface="黑体" panose="02010609060101010101" pitchFamily="49" charset="-122"/>
                <a:ea typeface="黑体" panose="02010609060101010101" pitchFamily="49" charset="-122"/>
              </a:rPr>
              <a:t>/</a:t>
            </a:r>
            <a:r>
              <a:rPr lang="zh-CN" altLang="en-US" sz="2000">
                <a:solidFill>
                  <a:srgbClr val="008000"/>
                </a:solidFill>
                <a:latin typeface="黑体" panose="02010609060101010101" pitchFamily="49" charset="-122"/>
                <a:ea typeface="黑体" panose="02010609060101010101" pitchFamily="49" charset="-122"/>
              </a:rPr>
              <a:t>等值连接的不同方式</a:t>
            </a:r>
            <a:endParaRPr lang="en-US" altLang="zh-CN" sz="2000">
              <a:solidFill>
                <a:srgbClr val="008000"/>
              </a:solidFill>
              <a:latin typeface="黑体" panose="02010609060101010101" pitchFamily="49" charset="-122"/>
              <a:ea typeface="黑体" panose="02010609060101010101" pitchFamily="49"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5">
            <a:extLst>
              <a:ext uri="{FF2B5EF4-FFF2-40B4-BE49-F238E27FC236}">
                <a16:creationId xmlns:a16="http://schemas.microsoft.com/office/drawing/2014/main" id="{43CBA5D4-1327-ECF0-7C89-6F1A4107128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0ADA99D-9B23-49F8-A8AE-D2C9587DCC16}" type="slidenum">
              <a:rPr lang="zh-CN" altLang="en-US"/>
              <a:pPr eaLnBrk="0" hangingPunct="0"/>
              <a:t>172</a:t>
            </a:fld>
            <a:endParaRPr lang="zh-CN" altLang="en-US"/>
          </a:p>
        </p:txBody>
      </p:sp>
      <p:sp>
        <p:nvSpPr>
          <p:cNvPr id="22530" name="Rectangle 2">
            <a:extLst>
              <a:ext uri="{FF2B5EF4-FFF2-40B4-BE49-F238E27FC236}">
                <a16:creationId xmlns:a16="http://schemas.microsoft.com/office/drawing/2014/main" id="{50484D1D-4610-3020-6CFD-1061ECC66489}"/>
              </a:ext>
            </a:extLst>
          </p:cNvPr>
          <p:cNvSpPr>
            <a:spLocks noGrp="1" noChangeArrowheads="1"/>
          </p:cNvSpPr>
          <p:nvPr>
            <p:ph type="title"/>
          </p:nvPr>
        </p:nvSpPr>
        <p:spPr>
          <a:xfrm>
            <a:off x="252413" y="104775"/>
            <a:ext cx="7772400" cy="463550"/>
          </a:xfrm>
        </p:spPr>
        <p:txBody>
          <a:bodyPr/>
          <a:lstStyle/>
          <a:p>
            <a:pPr algn="l"/>
            <a:r>
              <a:rPr lang="zh-CN" altLang="zh-CN" sz="2800" b="1">
                <a:latin typeface="黑体" panose="02010609060101010101" pitchFamily="49" charset="-122"/>
                <a:ea typeface="黑体" panose="02010609060101010101" pitchFamily="49" charset="-122"/>
              </a:rPr>
              <a:t>5</a:t>
            </a: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外连接的不同方式</a:t>
            </a:r>
          </a:p>
        </p:txBody>
      </p:sp>
      <p:sp>
        <p:nvSpPr>
          <p:cNvPr id="179204" name="AutoShape 4">
            <a:extLst>
              <a:ext uri="{FF2B5EF4-FFF2-40B4-BE49-F238E27FC236}">
                <a16:creationId xmlns:a16="http://schemas.microsoft.com/office/drawing/2014/main" id="{E8364163-E94F-E12F-5101-176E0EE18833}"/>
              </a:ext>
            </a:extLst>
          </p:cNvPr>
          <p:cNvSpPr>
            <a:spLocks noChangeArrowheads="1"/>
          </p:cNvSpPr>
          <p:nvPr/>
        </p:nvSpPr>
        <p:spPr bwMode="auto">
          <a:xfrm>
            <a:off x="284163" y="3929063"/>
            <a:ext cx="2570162" cy="1225550"/>
          </a:xfrm>
          <a:prstGeom prst="cloudCallout">
            <a:avLst>
              <a:gd name="adj1" fmla="val -46769"/>
              <a:gd name="adj2" fmla="val 73116"/>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＊外连接以可与</a:t>
            </a:r>
            <a:r>
              <a:rPr lang="en-US" altLang="zh-CN">
                <a:solidFill>
                  <a:schemeClr val="tx1"/>
                </a:solidFill>
              </a:rPr>
              <a:t>on</a:t>
            </a:r>
            <a:r>
              <a:rPr lang="zh-CN" altLang="en-US">
                <a:solidFill>
                  <a:schemeClr val="tx1"/>
                </a:solidFill>
              </a:rPr>
              <a:t>和</a:t>
            </a:r>
            <a:r>
              <a:rPr lang="en-US" altLang="zh-CN">
                <a:solidFill>
                  <a:schemeClr val="tx1"/>
                </a:solidFill>
              </a:rPr>
              <a:t>using</a:t>
            </a:r>
            <a:r>
              <a:rPr lang="zh-CN" altLang="en-US">
                <a:solidFill>
                  <a:schemeClr val="tx1"/>
                </a:solidFill>
              </a:rPr>
              <a:t>一起使用吗，其作用？ </a:t>
            </a:r>
          </a:p>
        </p:txBody>
      </p:sp>
      <p:sp>
        <p:nvSpPr>
          <p:cNvPr id="22532" name="Rectangle 5">
            <a:extLst>
              <a:ext uri="{FF2B5EF4-FFF2-40B4-BE49-F238E27FC236}">
                <a16:creationId xmlns:a16="http://schemas.microsoft.com/office/drawing/2014/main" id="{811FE279-15AC-A740-A7A2-B12FAD9CADA8}"/>
              </a:ext>
            </a:extLst>
          </p:cNvPr>
          <p:cNvSpPr>
            <a:spLocks noChangeArrowheads="1"/>
          </p:cNvSpPr>
          <p:nvPr/>
        </p:nvSpPr>
        <p:spPr bwMode="auto">
          <a:xfrm>
            <a:off x="3898900" y="85725"/>
            <a:ext cx="49164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五 </a:t>
            </a:r>
            <a:r>
              <a:rPr lang="en-US" altLang="zh-CN" sz="2000">
                <a:solidFill>
                  <a:srgbClr val="008000"/>
                </a:solidFill>
                <a:latin typeface="黑体" panose="02010609060101010101" pitchFamily="49" charset="-122"/>
                <a:ea typeface="黑体" panose="02010609060101010101" pitchFamily="49" charset="-122"/>
              </a:rPr>
              <a:t>SQL</a:t>
            </a:r>
            <a:r>
              <a:rPr lang="zh-CN" altLang="en-US" sz="2000">
                <a:solidFill>
                  <a:srgbClr val="008000"/>
                </a:solidFill>
                <a:latin typeface="黑体" panose="02010609060101010101" pitchFamily="49" charset="-122"/>
                <a:ea typeface="黑体" panose="02010609060101010101" pitchFamily="49" charset="-122"/>
              </a:rPr>
              <a:t>支持的表间连接方式</a:t>
            </a:r>
            <a:endParaRPr lang="en-US" altLang="zh-CN">
              <a:solidFill>
                <a:srgbClr val="008000"/>
              </a:solidFill>
              <a:latin typeface="黑体" panose="02010609060101010101" pitchFamily="49" charset="-122"/>
              <a:ea typeface="黑体" panose="02010609060101010101" pitchFamily="49" charset="-122"/>
            </a:endParaRPr>
          </a:p>
        </p:txBody>
      </p:sp>
      <p:sp>
        <p:nvSpPr>
          <p:cNvPr id="22533" name="AutoShape 10">
            <a:extLst>
              <a:ext uri="{FF2B5EF4-FFF2-40B4-BE49-F238E27FC236}">
                <a16:creationId xmlns:a16="http://schemas.microsoft.com/office/drawing/2014/main" id="{6D0AF2C1-FCDB-0CED-7C44-E0EBE28C8B35}"/>
              </a:ext>
            </a:extLst>
          </p:cNvPr>
          <p:cNvSpPr>
            <a:spLocks noChangeArrowheads="1"/>
          </p:cNvSpPr>
          <p:nvPr/>
        </p:nvSpPr>
        <p:spPr bwMode="auto">
          <a:xfrm>
            <a:off x="214313" y="1195388"/>
            <a:ext cx="2336800" cy="1414462"/>
          </a:xfrm>
          <a:prstGeom prst="cloudCallout">
            <a:avLst>
              <a:gd name="adj1" fmla="val -46875"/>
              <a:gd name="adj2" fmla="val 77116"/>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给出这两个表左外连接、右外连接和全外连接的结果？ </a:t>
            </a:r>
          </a:p>
        </p:txBody>
      </p:sp>
      <p:grpSp>
        <p:nvGrpSpPr>
          <p:cNvPr id="179218" name="Group 18">
            <a:extLst>
              <a:ext uri="{FF2B5EF4-FFF2-40B4-BE49-F238E27FC236}">
                <a16:creationId xmlns:a16="http://schemas.microsoft.com/office/drawing/2014/main" id="{ADE9EFD6-DEA5-4BC7-E643-3422C6E18FF5}"/>
              </a:ext>
            </a:extLst>
          </p:cNvPr>
          <p:cNvGrpSpPr>
            <a:grpSpLocks/>
          </p:cNvGrpSpPr>
          <p:nvPr/>
        </p:nvGrpSpPr>
        <p:grpSpPr bwMode="auto">
          <a:xfrm>
            <a:off x="3324225" y="2428875"/>
            <a:ext cx="5245100" cy="1422400"/>
            <a:chOff x="1410" y="1902"/>
            <a:chExt cx="3304" cy="896"/>
          </a:xfrm>
        </p:grpSpPr>
        <p:pic>
          <p:nvPicPr>
            <p:cNvPr id="22535" name="Picture 11">
              <a:extLst>
                <a:ext uri="{FF2B5EF4-FFF2-40B4-BE49-F238E27FC236}">
                  <a16:creationId xmlns:a16="http://schemas.microsoft.com/office/drawing/2014/main" id="{988C4713-F48D-5429-846C-B3739BD13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 y="2043"/>
              <a:ext cx="3157"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2">
              <a:extLst>
                <a:ext uri="{FF2B5EF4-FFF2-40B4-BE49-F238E27FC236}">
                  <a16:creationId xmlns:a16="http://schemas.microsoft.com/office/drawing/2014/main" id="{B40987A6-163F-46EA-C916-AADADE740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1902"/>
              <a:ext cx="231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Line 13">
              <a:extLst>
                <a:ext uri="{FF2B5EF4-FFF2-40B4-BE49-F238E27FC236}">
                  <a16:creationId xmlns:a16="http://schemas.microsoft.com/office/drawing/2014/main" id="{6C1BEFE4-78BF-8833-9B1B-C3F621058679}"/>
                </a:ext>
              </a:extLst>
            </p:cNvPr>
            <p:cNvSpPr>
              <a:spLocks noChangeShapeType="1"/>
            </p:cNvSpPr>
            <p:nvPr/>
          </p:nvSpPr>
          <p:spPr bwMode="auto">
            <a:xfrm>
              <a:off x="4158" y="2724"/>
              <a:ext cx="31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8" name="Line 17">
              <a:extLst>
                <a:ext uri="{FF2B5EF4-FFF2-40B4-BE49-F238E27FC236}">
                  <a16:creationId xmlns:a16="http://schemas.microsoft.com/office/drawing/2014/main" id="{F41D9A83-DDEF-D83C-2A2C-990881185AC5}"/>
                </a:ext>
              </a:extLst>
            </p:cNvPr>
            <p:cNvSpPr>
              <a:spLocks noChangeShapeType="1"/>
            </p:cNvSpPr>
            <p:nvPr/>
          </p:nvSpPr>
          <p:spPr bwMode="auto">
            <a:xfrm>
              <a:off x="1410" y="2682"/>
              <a:ext cx="162" cy="0"/>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39" name="Group 24">
            <a:extLst>
              <a:ext uri="{FF2B5EF4-FFF2-40B4-BE49-F238E27FC236}">
                <a16:creationId xmlns:a16="http://schemas.microsoft.com/office/drawing/2014/main" id="{DDD7AECF-72C2-4A5F-D3E3-DC41ED91CEDF}"/>
              </a:ext>
            </a:extLst>
          </p:cNvPr>
          <p:cNvGrpSpPr>
            <a:grpSpLocks/>
          </p:cNvGrpSpPr>
          <p:nvPr/>
        </p:nvGrpSpPr>
        <p:grpSpPr bwMode="auto">
          <a:xfrm>
            <a:off x="2581275" y="1130300"/>
            <a:ext cx="3857625" cy="1193800"/>
            <a:chOff x="1626" y="904"/>
            <a:chExt cx="2430" cy="752"/>
          </a:xfrm>
        </p:grpSpPr>
        <p:grpSp>
          <p:nvGrpSpPr>
            <p:cNvPr id="22540" name="Group 19">
              <a:extLst>
                <a:ext uri="{FF2B5EF4-FFF2-40B4-BE49-F238E27FC236}">
                  <a16:creationId xmlns:a16="http://schemas.microsoft.com/office/drawing/2014/main" id="{03F7E02F-B004-6216-5F35-0425A57BC317}"/>
                </a:ext>
              </a:extLst>
            </p:cNvPr>
            <p:cNvGrpSpPr>
              <a:grpSpLocks/>
            </p:cNvGrpSpPr>
            <p:nvPr/>
          </p:nvGrpSpPr>
          <p:grpSpPr bwMode="auto">
            <a:xfrm>
              <a:off x="1626" y="1032"/>
              <a:ext cx="2430" cy="624"/>
              <a:chOff x="774" y="1128"/>
              <a:chExt cx="2430" cy="624"/>
            </a:xfrm>
          </p:grpSpPr>
          <p:pic>
            <p:nvPicPr>
              <p:cNvPr id="22541" name="Picture 6">
                <a:extLst>
                  <a:ext uri="{FF2B5EF4-FFF2-40B4-BE49-F238E27FC236}">
                    <a16:creationId xmlns:a16="http://schemas.microsoft.com/office/drawing/2014/main" id="{445125FB-45E7-BECC-1704-2F971FE4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 y="1128"/>
                <a:ext cx="225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2" name="Line 15">
                <a:extLst>
                  <a:ext uri="{FF2B5EF4-FFF2-40B4-BE49-F238E27FC236}">
                    <a16:creationId xmlns:a16="http://schemas.microsoft.com/office/drawing/2014/main" id="{E1539A0A-4A16-1777-8E38-6ED32E02CEE2}"/>
                  </a:ext>
                </a:extLst>
              </p:cNvPr>
              <p:cNvSpPr>
                <a:spLocks noChangeShapeType="1"/>
              </p:cNvSpPr>
              <p:nvPr/>
            </p:nvSpPr>
            <p:spPr bwMode="auto">
              <a:xfrm>
                <a:off x="774" y="1656"/>
                <a:ext cx="162" cy="0"/>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543" name="Rectangle 21">
              <a:extLst>
                <a:ext uri="{FF2B5EF4-FFF2-40B4-BE49-F238E27FC236}">
                  <a16:creationId xmlns:a16="http://schemas.microsoft.com/office/drawing/2014/main" id="{A9372CF9-790B-F908-E55A-5CD82C5E73A3}"/>
                </a:ext>
              </a:extLst>
            </p:cNvPr>
            <p:cNvSpPr>
              <a:spLocks noChangeArrowheads="1"/>
            </p:cNvSpPr>
            <p:nvPr/>
          </p:nvSpPr>
          <p:spPr bwMode="auto">
            <a:xfrm>
              <a:off x="1751" y="904"/>
              <a:ext cx="48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b="0">
                  <a:solidFill>
                    <a:schemeClr val="tx1"/>
                  </a:solidFill>
                </a:rPr>
                <a:t>course</a:t>
              </a:r>
            </a:p>
          </p:txBody>
        </p:sp>
      </p:grpSp>
      <p:grpSp>
        <p:nvGrpSpPr>
          <p:cNvPr id="22544" name="Group 33">
            <a:extLst>
              <a:ext uri="{FF2B5EF4-FFF2-40B4-BE49-F238E27FC236}">
                <a16:creationId xmlns:a16="http://schemas.microsoft.com/office/drawing/2014/main" id="{B1050106-81A9-2638-2781-361A9B3F1C20}"/>
              </a:ext>
            </a:extLst>
          </p:cNvPr>
          <p:cNvGrpSpPr>
            <a:grpSpLocks/>
          </p:cNvGrpSpPr>
          <p:nvPr/>
        </p:nvGrpSpPr>
        <p:grpSpPr bwMode="auto">
          <a:xfrm>
            <a:off x="6515100" y="1101725"/>
            <a:ext cx="2085975" cy="1214438"/>
            <a:chOff x="4104" y="784"/>
            <a:chExt cx="1314" cy="765"/>
          </a:xfrm>
        </p:grpSpPr>
        <p:grpSp>
          <p:nvGrpSpPr>
            <p:cNvPr id="22545" name="Group 25">
              <a:extLst>
                <a:ext uri="{FF2B5EF4-FFF2-40B4-BE49-F238E27FC236}">
                  <a16:creationId xmlns:a16="http://schemas.microsoft.com/office/drawing/2014/main" id="{1E572983-C4D7-BA23-7666-4AA380F64567}"/>
                </a:ext>
              </a:extLst>
            </p:cNvPr>
            <p:cNvGrpSpPr>
              <a:grpSpLocks/>
            </p:cNvGrpSpPr>
            <p:nvPr/>
          </p:nvGrpSpPr>
          <p:grpSpPr bwMode="auto">
            <a:xfrm>
              <a:off x="4205" y="784"/>
              <a:ext cx="1213" cy="765"/>
              <a:chOff x="4205" y="886"/>
              <a:chExt cx="1213" cy="765"/>
            </a:xfrm>
          </p:grpSpPr>
          <p:pic>
            <p:nvPicPr>
              <p:cNvPr id="22546" name="Picture 7">
                <a:extLst>
                  <a:ext uri="{FF2B5EF4-FFF2-40B4-BE49-F238E27FC236}">
                    <a16:creationId xmlns:a16="http://schemas.microsoft.com/office/drawing/2014/main" id="{8F42C9DE-CF30-5F37-C6F7-8BCAA19C0D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2" y="1032"/>
                <a:ext cx="1176" cy="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7" name="Rectangle 22">
                <a:extLst>
                  <a:ext uri="{FF2B5EF4-FFF2-40B4-BE49-F238E27FC236}">
                    <a16:creationId xmlns:a16="http://schemas.microsoft.com/office/drawing/2014/main" id="{C318BA54-84CC-BE40-9A3B-DC28E833CD7D}"/>
                  </a:ext>
                </a:extLst>
              </p:cNvPr>
              <p:cNvSpPr>
                <a:spLocks noChangeArrowheads="1"/>
              </p:cNvSpPr>
              <p:nvPr/>
            </p:nvSpPr>
            <p:spPr bwMode="auto">
              <a:xfrm>
                <a:off x="4205" y="886"/>
                <a:ext cx="48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b="0">
                    <a:solidFill>
                      <a:schemeClr val="tx1"/>
                    </a:solidFill>
                  </a:rPr>
                  <a:t>prereq</a:t>
                </a:r>
              </a:p>
            </p:txBody>
          </p:sp>
        </p:grpSp>
        <p:sp>
          <p:nvSpPr>
            <p:cNvPr id="22548" name="Line 29">
              <a:extLst>
                <a:ext uri="{FF2B5EF4-FFF2-40B4-BE49-F238E27FC236}">
                  <a16:creationId xmlns:a16="http://schemas.microsoft.com/office/drawing/2014/main" id="{719574C8-413E-241A-6A12-E114EC4D8FD7}"/>
                </a:ext>
              </a:extLst>
            </p:cNvPr>
            <p:cNvSpPr>
              <a:spLocks noChangeShapeType="1"/>
            </p:cNvSpPr>
            <p:nvPr/>
          </p:nvSpPr>
          <p:spPr bwMode="auto">
            <a:xfrm>
              <a:off x="4104" y="1476"/>
              <a:ext cx="15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9231" name="Group 31">
            <a:extLst>
              <a:ext uri="{FF2B5EF4-FFF2-40B4-BE49-F238E27FC236}">
                <a16:creationId xmlns:a16="http://schemas.microsoft.com/office/drawing/2014/main" id="{7D668BBF-E7C8-D7EE-D95F-061D904FABE3}"/>
              </a:ext>
            </a:extLst>
          </p:cNvPr>
          <p:cNvGrpSpPr>
            <a:grpSpLocks/>
          </p:cNvGrpSpPr>
          <p:nvPr/>
        </p:nvGrpSpPr>
        <p:grpSpPr bwMode="auto">
          <a:xfrm>
            <a:off x="3343275" y="3986213"/>
            <a:ext cx="5186363" cy="1352550"/>
            <a:chOff x="2106" y="2625"/>
            <a:chExt cx="3267" cy="852"/>
          </a:xfrm>
        </p:grpSpPr>
        <p:pic>
          <p:nvPicPr>
            <p:cNvPr id="22550" name="Picture 26">
              <a:extLst>
                <a:ext uri="{FF2B5EF4-FFF2-40B4-BE49-F238E27FC236}">
                  <a16:creationId xmlns:a16="http://schemas.microsoft.com/office/drawing/2014/main" id="{5ABE9C75-EF9C-68B7-D9F8-8F75104464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9" y="2735"/>
              <a:ext cx="3144" cy="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1" name="Picture 27">
              <a:extLst>
                <a:ext uri="{FF2B5EF4-FFF2-40B4-BE49-F238E27FC236}">
                  <a16:creationId xmlns:a16="http://schemas.microsoft.com/office/drawing/2014/main" id="{92B0E26B-94EF-D2B2-3834-23A9FF499A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9" y="2625"/>
              <a:ext cx="2352"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2" name="Line 28">
              <a:extLst>
                <a:ext uri="{FF2B5EF4-FFF2-40B4-BE49-F238E27FC236}">
                  <a16:creationId xmlns:a16="http://schemas.microsoft.com/office/drawing/2014/main" id="{746EC548-380A-010F-F7FC-AF9AA84BC049}"/>
                </a:ext>
              </a:extLst>
            </p:cNvPr>
            <p:cNvSpPr>
              <a:spLocks noChangeShapeType="1"/>
            </p:cNvSpPr>
            <p:nvPr/>
          </p:nvSpPr>
          <p:spPr bwMode="auto">
            <a:xfrm>
              <a:off x="2856" y="3426"/>
              <a:ext cx="181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Line 30">
              <a:extLst>
                <a:ext uri="{FF2B5EF4-FFF2-40B4-BE49-F238E27FC236}">
                  <a16:creationId xmlns:a16="http://schemas.microsoft.com/office/drawing/2014/main" id="{AC16F1A4-2772-2563-19B5-41DC6AAAF2BC}"/>
                </a:ext>
              </a:extLst>
            </p:cNvPr>
            <p:cNvSpPr>
              <a:spLocks noChangeShapeType="1"/>
            </p:cNvSpPr>
            <p:nvPr/>
          </p:nvSpPr>
          <p:spPr bwMode="auto">
            <a:xfrm>
              <a:off x="2106" y="3366"/>
              <a:ext cx="15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9234" name="Rectangle 34">
            <a:extLst>
              <a:ext uri="{FF2B5EF4-FFF2-40B4-BE49-F238E27FC236}">
                <a16:creationId xmlns:a16="http://schemas.microsoft.com/office/drawing/2014/main" id="{0C32CC9B-4B19-A240-2FEF-6B6DAAF42F8B}"/>
              </a:ext>
            </a:extLst>
          </p:cNvPr>
          <p:cNvSpPr>
            <a:spLocks noChangeArrowheads="1"/>
          </p:cNvSpPr>
          <p:nvPr/>
        </p:nvSpPr>
        <p:spPr bwMode="auto">
          <a:xfrm>
            <a:off x="352425" y="5729288"/>
            <a:ext cx="415131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800" b="0">
                <a:solidFill>
                  <a:schemeClr val="tx2"/>
                </a:solidFill>
              </a:rPr>
              <a:t>可以，作用与前面</a:t>
            </a:r>
            <a:r>
              <a:rPr lang="en-US" altLang="zh-CN" sz="1800" b="0">
                <a:solidFill>
                  <a:schemeClr val="tx2"/>
                </a:solidFill>
              </a:rPr>
              <a:t>join</a:t>
            </a:r>
            <a:r>
              <a:rPr lang="zh-CN" altLang="en-US" sz="1800" b="0">
                <a:solidFill>
                  <a:schemeClr val="tx2"/>
                </a:solidFill>
              </a:rPr>
              <a:t>情形类似</a:t>
            </a:r>
            <a:r>
              <a:rPr lang="en-US" altLang="zh-CN" sz="1800" b="0">
                <a:solidFill>
                  <a:schemeClr val="tx2"/>
                </a:solidFill>
              </a:rPr>
              <a:t>(p.67)</a:t>
            </a:r>
          </a:p>
          <a:p>
            <a:pPr eaLnBrk="0" hangingPunct="0">
              <a:lnSpc>
                <a:spcPct val="80000"/>
              </a:lnSpc>
              <a:spcBef>
                <a:spcPct val="20000"/>
              </a:spcBef>
            </a:pPr>
            <a:r>
              <a:rPr lang="en-US" altLang="zh-CN" sz="1800" b="0">
                <a:solidFill>
                  <a:schemeClr val="tx2"/>
                </a:solidFill>
              </a:rPr>
              <a:t>(</a:t>
            </a:r>
            <a:r>
              <a:rPr lang="zh-CN" altLang="en-US" sz="1800" b="0">
                <a:solidFill>
                  <a:schemeClr val="tx2"/>
                </a:solidFill>
              </a:rPr>
              <a:t>这</a:t>
            </a:r>
            <a:r>
              <a:rPr lang="en-US" altLang="zh-CN" sz="1800" b="0">
                <a:solidFill>
                  <a:schemeClr val="tx2"/>
                </a:solidFill>
              </a:rPr>
              <a:t>4</a:t>
            </a:r>
            <a:r>
              <a:rPr lang="zh-CN" altLang="en-US" sz="1800" b="0">
                <a:solidFill>
                  <a:schemeClr val="tx2"/>
                </a:solidFill>
              </a:rPr>
              <a:t>种连接类型和</a:t>
            </a:r>
            <a:r>
              <a:rPr lang="en-US" altLang="zh-CN" sz="1800" b="0">
                <a:solidFill>
                  <a:schemeClr val="tx2"/>
                </a:solidFill>
              </a:rPr>
              <a:t>3</a:t>
            </a:r>
            <a:r>
              <a:rPr lang="zh-CN" altLang="en-US" sz="1800" b="0">
                <a:solidFill>
                  <a:schemeClr val="tx2"/>
                </a:solidFill>
              </a:rPr>
              <a:t>种条件可任意组合</a:t>
            </a:r>
            <a:r>
              <a:rPr lang="en-US" altLang="zh-CN" sz="1800" b="0">
                <a:solidFill>
                  <a:schemeClr val="tx2"/>
                </a:solidFill>
              </a:rPr>
              <a:t>)</a:t>
            </a:r>
          </a:p>
        </p:txBody>
      </p:sp>
      <p:sp>
        <p:nvSpPr>
          <p:cNvPr id="179235" name="AutoShape 35">
            <a:extLst>
              <a:ext uri="{FF2B5EF4-FFF2-40B4-BE49-F238E27FC236}">
                <a16:creationId xmlns:a16="http://schemas.microsoft.com/office/drawing/2014/main" id="{54F2C656-5EA1-BC10-6536-4E9D15F9FB36}"/>
              </a:ext>
            </a:extLst>
          </p:cNvPr>
          <p:cNvSpPr>
            <a:spLocks noChangeArrowheads="1"/>
          </p:cNvSpPr>
          <p:nvPr/>
        </p:nvSpPr>
        <p:spPr bwMode="auto">
          <a:xfrm>
            <a:off x="5848350" y="5915025"/>
            <a:ext cx="352425" cy="190500"/>
          </a:xfrm>
          <a:prstGeom prst="leftRightArrow">
            <a:avLst>
              <a:gd name="adj1" fmla="val 50000"/>
              <a:gd name="adj2" fmla="val 37000"/>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nvGrpSpPr>
          <p:cNvPr id="179238" name="Group 38">
            <a:extLst>
              <a:ext uri="{FF2B5EF4-FFF2-40B4-BE49-F238E27FC236}">
                <a16:creationId xmlns:a16="http://schemas.microsoft.com/office/drawing/2014/main" id="{AA0DE5A0-F31B-309B-B118-5EA16BF1DEE2}"/>
              </a:ext>
            </a:extLst>
          </p:cNvPr>
          <p:cNvGrpSpPr>
            <a:grpSpLocks/>
          </p:cNvGrpSpPr>
          <p:nvPr/>
        </p:nvGrpSpPr>
        <p:grpSpPr bwMode="auto">
          <a:xfrm>
            <a:off x="4476750" y="5476875"/>
            <a:ext cx="3476625" cy="1001713"/>
            <a:chOff x="2820" y="3450"/>
            <a:chExt cx="2190" cy="631"/>
          </a:xfrm>
        </p:grpSpPr>
        <p:pic>
          <p:nvPicPr>
            <p:cNvPr id="22557" name="Picture 32">
              <a:extLst>
                <a:ext uri="{FF2B5EF4-FFF2-40B4-BE49-F238E27FC236}">
                  <a16:creationId xmlns:a16="http://schemas.microsoft.com/office/drawing/2014/main" id="{DEB3444B-6FA4-E0FC-A7EB-07EE162072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0" y="3450"/>
              <a:ext cx="2190"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8" name="Line 36">
              <a:extLst>
                <a:ext uri="{FF2B5EF4-FFF2-40B4-BE49-F238E27FC236}">
                  <a16:creationId xmlns:a16="http://schemas.microsoft.com/office/drawing/2014/main" id="{E31364D7-5C9E-BA0F-5A5A-9CBB23A80187}"/>
                </a:ext>
              </a:extLst>
            </p:cNvPr>
            <p:cNvSpPr>
              <a:spLocks noChangeShapeType="1"/>
            </p:cNvSpPr>
            <p:nvPr/>
          </p:nvSpPr>
          <p:spPr bwMode="auto">
            <a:xfrm>
              <a:off x="2904" y="3804"/>
              <a:ext cx="630"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9" name="Line 37">
              <a:extLst>
                <a:ext uri="{FF2B5EF4-FFF2-40B4-BE49-F238E27FC236}">
                  <a16:creationId xmlns:a16="http://schemas.microsoft.com/office/drawing/2014/main" id="{1E238A71-9F81-5DCC-051A-C7A3BA68CA12}"/>
                </a:ext>
              </a:extLst>
            </p:cNvPr>
            <p:cNvSpPr>
              <a:spLocks noChangeShapeType="1"/>
            </p:cNvSpPr>
            <p:nvPr/>
          </p:nvSpPr>
          <p:spPr bwMode="auto">
            <a:xfrm flipV="1">
              <a:off x="4002" y="3948"/>
              <a:ext cx="876"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9218"/>
                                        </p:tgtEl>
                                        <p:attrNameLst>
                                          <p:attrName>style.visibility</p:attrName>
                                        </p:attrNameLst>
                                      </p:cBhvr>
                                      <p:to>
                                        <p:strVal val="visible"/>
                                      </p:to>
                                    </p:set>
                                    <p:anim calcmode="lin" valueType="num">
                                      <p:cBhvr additive="base">
                                        <p:cTn id="7" dur="500" fill="hold"/>
                                        <p:tgtEl>
                                          <p:spTgt spid="179218"/>
                                        </p:tgtEl>
                                        <p:attrNameLst>
                                          <p:attrName>ppt_x</p:attrName>
                                        </p:attrNameLst>
                                      </p:cBhvr>
                                      <p:tavLst>
                                        <p:tav tm="0">
                                          <p:val>
                                            <p:strVal val="#ppt_x"/>
                                          </p:val>
                                        </p:tav>
                                        <p:tav tm="100000">
                                          <p:val>
                                            <p:strVal val="#ppt_x"/>
                                          </p:val>
                                        </p:tav>
                                      </p:tavLst>
                                    </p:anim>
                                    <p:anim calcmode="lin" valueType="num">
                                      <p:cBhvr additive="base">
                                        <p:cTn id="8" dur="500" fill="hold"/>
                                        <p:tgtEl>
                                          <p:spTgt spid="1792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9231"/>
                                        </p:tgtEl>
                                        <p:attrNameLst>
                                          <p:attrName>style.visibility</p:attrName>
                                        </p:attrNameLst>
                                      </p:cBhvr>
                                      <p:to>
                                        <p:strVal val="visible"/>
                                      </p:to>
                                    </p:set>
                                    <p:anim calcmode="lin" valueType="num">
                                      <p:cBhvr additive="base">
                                        <p:cTn id="11" dur="500" fill="hold"/>
                                        <p:tgtEl>
                                          <p:spTgt spid="179231"/>
                                        </p:tgtEl>
                                        <p:attrNameLst>
                                          <p:attrName>ppt_x</p:attrName>
                                        </p:attrNameLst>
                                      </p:cBhvr>
                                      <p:tavLst>
                                        <p:tav tm="0">
                                          <p:val>
                                            <p:strVal val="#ppt_x"/>
                                          </p:val>
                                        </p:tav>
                                        <p:tav tm="100000">
                                          <p:val>
                                            <p:strVal val="#ppt_x"/>
                                          </p:val>
                                        </p:tav>
                                      </p:tavLst>
                                    </p:anim>
                                    <p:anim calcmode="lin" valueType="num">
                                      <p:cBhvr additive="base">
                                        <p:cTn id="12" dur="500" fill="hold"/>
                                        <p:tgtEl>
                                          <p:spTgt spid="17923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79204"/>
                                        </p:tgtEl>
                                        <p:attrNameLst>
                                          <p:attrName>style.visibility</p:attrName>
                                        </p:attrNameLst>
                                      </p:cBhvr>
                                      <p:to>
                                        <p:strVal val="visible"/>
                                      </p:to>
                                    </p:set>
                                    <p:anim calcmode="lin" valueType="num">
                                      <p:cBhvr additive="base">
                                        <p:cTn id="17" dur="500" fill="hold"/>
                                        <p:tgtEl>
                                          <p:spTgt spid="179204"/>
                                        </p:tgtEl>
                                        <p:attrNameLst>
                                          <p:attrName>ppt_x</p:attrName>
                                        </p:attrNameLst>
                                      </p:cBhvr>
                                      <p:tavLst>
                                        <p:tav tm="0">
                                          <p:val>
                                            <p:strVal val="#ppt_x"/>
                                          </p:val>
                                        </p:tav>
                                        <p:tav tm="100000">
                                          <p:val>
                                            <p:strVal val="#ppt_x"/>
                                          </p:val>
                                        </p:tav>
                                      </p:tavLst>
                                    </p:anim>
                                    <p:anim calcmode="lin" valueType="num">
                                      <p:cBhvr additive="base">
                                        <p:cTn id="18" dur="500" fill="hold"/>
                                        <p:tgtEl>
                                          <p:spTgt spid="17920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9238"/>
                                        </p:tgtEl>
                                        <p:attrNameLst>
                                          <p:attrName>style.visibility</p:attrName>
                                        </p:attrNameLst>
                                      </p:cBhvr>
                                      <p:to>
                                        <p:strVal val="visible"/>
                                      </p:to>
                                    </p:set>
                                    <p:anim calcmode="lin" valueType="num">
                                      <p:cBhvr additive="base">
                                        <p:cTn id="21" dur="500" fill="hold"/>
                                        <p:tgtEl>
                                          <p:spTgt spid="179238"/>
                                        </p:tgtEl>
                                        <p:attrNameLst>
                                          <p:attrName>ppt_x</p:attrName>
                                        </p:attrNameLst>
                                      </p:cBhvr>
                                      <p:tavLst>
                                        <p:tav tm="0">
                                          <p:val>
                                            <p:strVal val="#ppt_x"/>
                                          </p:val>
                                        </p:tav>
                                        <p:tav tm="100000">
                                          <p:val>
                                            <p:strVal val="#ppt_x"/>
                                          </p:val>
                                        </p:tav>
                                      </p:tavLst>
                                    </p:anim>
                                    <p:anim calcmode="lin" valueType="num">
                                      <p:cBhvr additive="base">
                                        <p:cTn id="22" dur="500" fill="hold"/>
                                        <p:tgtEl>
                                          <p:spTgt spid="17923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79234"/>
                                        </p:tgtEl>
                                        <p:attrNameLst>
                                          <p:attrName>style.visibility</p:attrName>
                                        </p:attrNameLst>
                                      </p:cBhvr>
                                      <p:to>
                                        <p:strVal val="visible"/>
                                      </p:to>
                                    </p:set>
                                    <p:anim calcmode="lin" valueType="num">
                                      <p:cBhvr additive="base">
                                        <p:cTn id="27" dur="500" fill="hold"/>
                                        <p:tgtEl>
                                          <p:spTgt spid="179234"/>
                                        </p:tgtEl>
                                        <p:attrNameLst>
                                          <p:attrName>ppt_x</p:attrName>
                                        </p:attrNameLst>
                                      </p:cBhvr>
                                      <p:tavLst>
                                        <p:tav tm="0">
                                          <p:val>
                                            <p:strVal val="#ppt_x"/>
                                          </p:val>
                                        </p:tav>
                                        <p:tav tm="100000">
                                          <p:val>
                                            <p:strVal val="#ppt_x"/>
                                          </p:val>
                                        </p:tav>
                                      </p:tavLst>
                                    </p:anim>
                                    <p:anim calcmode="lin" valueType="num">
                                      <p:cBhvr additive="base">
                                        <p:cTn id="28" dur="500" fill="hold"/>
                                        <p:tgtEl>
                                          <p:spTgt spid="17923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9235"/>
                                        </p:tgtEl>
                                        <p:attrNameLst>
                                          <p:attrName>style.visibility</p:attrName>
                                        </p:attrNameLst>
                                      </p:cBhvr>
                                      <p:to>
                                        <p:strVal val="visible"/>
                                      </p:to>
                                    </p:set>
                                    <p:anim calcmode="lin" valueType="num">
                                      <p:cBhvr additive="base">
                                        <p:cTn id="31" dur="500" fill="hold"/>
                                        <p:tgtEl>
                                          <p:spTgt spid="179235"/>
                                        </p:tgtEl>
                                        <p:attrNameLst>
                                          <p:attrName>ppt_x</p:attrName>
                                        </p:attrNameLst>
                                      </p:cBhvr>
                                      <p:tavLst>
                                        <p:tav tm="0">
                                          <p:val>
                                            <p:strVal val="#ppt_x"/>
                                          </p:val>
                                        </p:tav>
                                        <p:tav tm="100000">
                                          <p:val>
                                            <p:strVal val="#ppt_x"/>
                                          </p:val>
                                        </p:tav>
                                      </p:tavLst>
                                    </p:anim>
                                    <p:anim calcmode="lin" valueType="num">
                                      <p:cBhvr additive="base">
                                        <p:cTn id="32" dur="500" fill="hold"/>
                                        <p:tgtEl>
                                          <p:spTgt spid="1792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4" grpId="0" animBg="1"/>
      <p:bldP spid="179234" grpId="0"/>
      <p:bldP spid="17923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a:extLst>
              <a:ext uri="{FF2B5EF4-FFF2-40B4-BE49-F238E27FC236}">
                <a16:creationId xmlns:a16="http://schemas.microsoft.com/office/drawing/2014/main" id="{9B534768-202E-DAC2-E7B4-631EFC5FD3BE}"/>
              </a:ext>
            </a:extLst>
          </p:cNvPr>
          <p:cNvSpPr>
            <a:spLocks noGrp="1" noChangeArrowheads="1"/>
          </p:cNvSpPr>
          <p:nvPr>
            <p:ph type="title"/>
          </p:nvPr>
        </p:nvSpPr>
        <p:spPr>
          <a:xfrm>
            <a:off x="685800" y="84138"/>
            <a:ext cx="7772400" cy="1143000"/>
          </a:xfrm>
        </p:spPr>
        <p:txBody>
          <a:bodyPr/>
          <a:lstStyle/>
          <a:p>
            <a:r>
              <a:rPr lang="zh-CN" altLang="en-US"/>
              <a:t>练习</a:t>
            </a:r>
          </a:p>
        </p:txBody>
      </p:sp>
      <p:sp>
        <p:nvSpPr>
          <p:cNvPr id="23554" name="内容占位符 2">
            <a:extLst>
              <a:ext uri="{FF2B5EF4-FFF2-40B4-BE49-F238E27FC236}">
                <a16:creationId xmlns:a16="http://schemas.microsoft.com/office/drawing/2014/main" id="{E712DA09-9433-8B52-390F-292EFF70484D}"/>
              </a:ext>
            </a:extLst>
          </p:cNvPr>
          <p:cNvSpPr>
            <a:spLocks noGrp="1" noChangeArrowheads="1"/>
          </p:cNvSpPr>
          <p:nvPr>
            <p:ph idx="1"/>
          </p:nvPr>
        </p:nvSpPr>
        <p:spPr>
          <a:xfrm>
            <a:off x="141288" y="1417638"/>
            <a:ext cx="9002712" cy="4714875"/>
          </a:xfrm>
        </p:spPr>
        <p:txBody>
          <a:bodyPr/>
          <a:lstStyle/>
          <a:p>
            <a:r>
              <a:rPr lang="en-US" altLang="zh-CN" b="1"/>
              <a:t>Department</a:t>
            </a:r>
            <a:r>
              <a:rPr lang="zh-CN" altLang="en-US" b="1"/>
              <a:t>（</a:t>
            </a:r>
            <a:r>
              <a:rPr lang="en-US" altLang="zh-CN" b="1" u="sng"/>
              <a:t>dname</a:t>
            </a:r>
            <a:r>
              <a:rPr lang="en-US" altLang="zh-CN" b="1"/>
              <a:t>,dphone,daddress</a:t>
            </a:r>
            <a:r>
              <a:rPr lang="zh-CN" altLang="en-US" b="1"/>
              <a:t>）</a:t>
            </a:r>
            <a:endParaRPr lang="en-US" altLang="zh-CN" b="1"/>
          </a:p>
          <a:p>
            <a:r>
              <a:rPr lang="en-US" altLang="zh-CN" b="1"/>
              <a:t>Employee</a:t>
            </a:r>
            <a:r>
              <a:rPr lang="zh-CN" altLang="en-US" b="1"/>
              <a:t>（</a:t>
            </a:r>
            <a:r>
              <a:rPr lang="en-US" altLang="zh-CN" b="1" u="sng"/>
              <a:t>eid</a:t>
            </a:r>
            <a:r>
              <a:rPr lang="en-US" altLang="zh-CN" b="1"/>
              <a:t>,ename,egender,eage,</a:t>
            </a:r>
          </a:p>
          <a:p>
            <a:pPr>
              <a:buFontTx/>
              <a:buNone/>
            </a:pPr>
            <a:r>
              <a:rPr lang="en-US" altLang="zh-CN" b="1"/>
              <a:t>           esalary,dname</a:t>
            </a:r>
            <a:r>
              <a:rPr lang="zh-CN" altLang="en-US" b="1"/>
              <a:t>）</a:t>
            </a:r>
          </a:p>
          <a:p>
            <a:pPr>
              <a:buFont typeface="宋体" panose="02010600030101010101" pitchFamily="2" charset="-122"/>
              <a:buAutoNum type="arabicPeriod"/>
            </a:pPr>
            <a:r>
              <a:rPr lang="zh-CN" altLang="en-US" b="1"/>
              <a:t>查询年龄在</a:t>
            </a:r>
            <a:r>
              <a:rPr lang="en-US" altLang="zh-CN" b="1"/>
              <a:t>20</a:t>
            </a:r>
            <a:r>
              <a:rPr lang="zh-CN" altLang="en-US" b="1"/>
              <a:t>到</a:t>
            </a:r>
            <a:r>
              <a:rPr lang="en-US" altLang="zh-CN" b="1"/>
              <a:t>25</a:t>
            </a:r>
            <a:r>
              <a:rPr lang="zh-CN" altLang="en-US" b="1"/>
              <a:t>之间的员工姓名</a:t>
            </a:r>
          </a:p>
          <a:p>
            <a:pPr>
              <a:buFont typeface="宋体" panose="02010600030101010101" pitchFamily="2" charset="-122"/>
              <a:buAutoNum type="arabicPeriod"/>
            </a:pPr>
            <a:r>
              <a:rPr lang="zh-CN" altLang="en-US" b="1"/>
              <a:t>查询每个部门的男员工人数</a:t>
            </a:r>
            <a:endParaRPr lang="en-US" altLang="zh-CN" b="1"/>
          </a:p>
          <a:p>
            <a:pPr>
              <a:buFont typeface="宋体" panose="02010600030101010101" pitchFamily="2" charset="-122"/>
              <a:buAutoNum type="arabicPeriod"/>
            </a:pPr>
            <a:r>
              <a:rPr lang="zh-CN" altLang="en-US" b="1"/>
              <a:t>按照从小到大的顺序显示每个部门的工资总额</a:t>
            </a:r>
          </a:p>
          <a:p>
            <a:pPr>
              <a:buFont typeface="宋体" panose="02010600030101010101" pitchFamily="2" charset="-122"/>
              <a:buAutoNum type="arabicPeriod"/>
            </a:pPr>
            <a:r>
              <a:rPr lang="zh-CN" altLang="en-US" b="1"/>
              <a:t>查找每个部门得到最高工资的员工信息</a:t>
            </a:r>
          </a:p>
          <a:p>
            <a:pPr>
              <a:buFontTx/>
              <a:buAutoNum type="arabicPeriod"/>
            </a:pPr>
            <a:endParaRPr lang="zh-CN" altLang="en-US"/>
          </a:p>
        </p:txBody>
      </p:sp>
      <p:sp>
        <p:nvSpPr>
          <p:cNvPr id="23555" name="幻灯片编号占位符 3">
            <a:extLst>
              <a:ext uri="{FF2B5EF4-FFF2-40B4-BE49-F238E27FC236}">
                <a16:creationId xmlns:a16="http://schemas.microsoft.com/office/drawing/2014/main" id="{731D292B-F4C6-69F9-3D95-D09984D7CA5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4AB0F6-D6E5-4D92-A9A2-D036B42AB81B}" type="slidenum">
              <a:rPr lang="zh-CN" altLang="en-US"/>
              <a:pPr/>
              <a:t>173</a:t>
            </a:fld>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5">
            <a:extLst>
              <a:ext uri="{FF2B5EF4-FFF2-40B4-BE49-F238E27FC236}">
                <a16:creationId xmlns:a16="http://schemas.microsoft.com/office/drawing/2014/main" id="{F1A30132-DC53-20D5-6E59-93FC87C7072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0AFD20E-83C0-4C98-A73E-167EBDB1AC7A}" type="slidenum">
              <a:rPr lang="zh-CN" altLang="en-US"/>
              <a:pPr eaLnBrk="0" hangingPunct="0"/>
              <a:t>174</a:t>
            </a:fld>
            <a:endParaRPr lang="zh-CN" altLang="en-US"/>
          </a:p>
        </p:txBody>
      </p:sp>
      <p:sp>
        <p:nvSpPr>
          <p:cNvPr id="10242" name="Rectangle 2">
            <a:extLst>
              <a:ext uri="{FF2B5EF4-FFF2-40B4-BE49-F238E27FC236}">
                <a16:creationId xmlns:a16="http://schemas.microsoft.com/office/drawing/2014/main" id="{7A684DA7-E12B-7427-845F-D6646F629A82}"/>
              </a:ext>
            </a:extLst>
          </p:cNvPr>
          <p:cNvSpPr>
            <a:spLocks noGrp="1" noChangeArrowheads="1"/>
          </p:cNvSpPr>
          <p:nvPr>
            <p:ph type="title"/>
          </p:nvPr>
        </p:nvSpPr>
        <p:spPr>
          <a:xfrm>
            <a:off x="444500" y="119063"/>
            <a:ext cx="7134225" cy="485775"/>
          </a:xfrm>
        </p:spPr>
        <p:txBody>
          <a:bodyPr/>
          <a:lstStyle/>
          <a:p>
            <a:pPr algn="l"/>
            <a:r>
              <a:rPr lang="zh-CN" altLang="en-US" sz="3200" b="1">
                <a:latin typeface="黑体" panose="02010609060101010101" pitchFamily="49" charset="-122"/>
                <a:ea typeface="黑体" panose="02010609060101010101" pitchFamily="49" charset="-122"/>
              </a:rPr>
              <a:t>一 视图</a:t>
            </a:r>
          </a:p>
        </p:txBody>
      </p:sp>
      <p:sp>
        <p:nvSpPr>
          <p:cNvPr id="7172" name="AutoShape 4">
            <a:extLst>
              <a:ext uri="{FF2B5EF4-FFF2-40B4-BE49-F238E27FC236}">
                <a16:creationId xmlns:a16="http://schemas.microsoft.com/office/drawing/2014/main" id="{DF2F8BD4-48E0-E749-80D9-19AA771C9F04}"/>
              </a:ext>
            </a:extLst>
          </p:cNvPr>
          <p:cNvSpPr>
            <a:spLocks noChangeArrowheads="1"/>
          </p:cNvSpPr>
          <p:nvPr/>
        </p:nvSpPr>
        <p:spPr bwMode="auto">
          <a:xfrm>
            <a:off x="411163" y="2428875"/>
            <a:ext cx="2024062" cy="739775"/>
          </a:xfrm>
          <a:prstGeom prst="cloudCallout">
            <a:avLst>
              <a:gd name="adj1" fmla="val -46657"/>
              <a:gd name="adj2" fmla="val 80259"/>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视图有何作用？ </a:t>
            </a:r>
          </a:p>
        </p:txBody>
      </p:sp>
      <p:sp>
        <p:nvSpPr>
          <p:cNvPr id="180229" name="Rectangle 5">
            <a:extLst>
              <a:ext uri="{FF2B5EF4-FFF2-40B4-BE49-F238E27FC236}">
                <a16:creationId xmlns:a16="http://schemas.microsoft.com/office/drawing/2014/main" id="{DDF351C0-0477-7C05-AB38-CF55562250D9}"/>
              </a:ext>
            </a:extLst>
          </p:cNvPr>
          <p:cNvSpPr>
            <a:spLocks noChangeArrowheads="1"/>
          </p:cNvSpPr>
          <p:nvPr/>
        </p:nvSpPr>
        <p:spPr bwMode="auto">
          <a:xfrm>
            <a:off x="3490913" y="5002213"/>
            <a:ext cx="4400550" cy="9858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p>
            <a:pPr eaLnBrk="0" hangingPunct="0"/>
            <a:r>
              <a:rPr lang="en-US" altLang="zh-CN">
                <a:solidFill>
                  <a:schemeClr val="tx2"/>
                </a:solidFill>
              </a:rPr>
              <a:t>1</a:t>
            </a:r>
            <a:r>
              <a:rPr lang="zh-CN" altLang="en-US">
                <a:solidFill>
                  <a:schemeClr val="tx2"/>
                </a:solidFill>
              </a:rPr>
              <a:t>）可以在任何</a:t>
            </a:r>
            <a:r>
              <a:rPr lang="en-US" altLang="zh-CN">
                <a:solidFill>
                  <a:schemeClr val="tx2"/>
                </a:solidFill>
              </a:rPr>
              <a:t>QL</a:t>
            </a:r>
            <a:r>
              <a:rPr lang="zh-CN" altLang="en-US">
                <a:solidFill>
                  <a:schemeClr val="tx2"/>
                </a:solidFill>
              </a:rPr>
              <a:t>语句中像表一样的被使用！</a:t>
            </a:r>
          </a:p>
          <a:p>
            <a:pPr eaLnBrk="0" hangingPunct="0"/>
            <a:r>
              <a:rPr lang="en-US" altLang="zh-CN">
                <a:solidFill>
                  <a:schemeClr val="tx2"/>
                </a:solidFill>
              </a:rPr>
              <a:t>2</a:t>
            </a:r>
            <a:r>
              <a:rPr lang="zh-CN" altLang="en-US">
                <a:solidFill>
                  <a:schemeClr val="tx2"/>
                </a:solidFill>
              </a:rPr>
              <a:t>）增强查询能力且方便</a:t>
            </a:r>
            <a:r>
              <a:rPr lang="en-US" altLang="zh-CN">
                <a:solidFill>
                  <a:schemeClr val="tx2"/>
                </a:solidFill>
              </a:rPr>
              <a:t>(</a:t>
            </a:r>
            <a:r>
              <a:rPr lang="zh-CN" altLang="en-US">
                <a:solidFill>
                  <a:schemeClr val="tx2"/>
                </a:solidFill>
              </a:rPr>
              <a:t>用户</a:t>
            </a:r>
            <a:r>
              <a:rPr lang="en-US" altLang="zh-CN">
                <a:solidFill>
                  <a:schemeClr val="tx2"/>
                </a:solidFill>
              </a:rPr>
              <a:t>/</a:t>
            </a:r>
            <a:r>
              <a:rPr lang="zh-CN" altLang="en-US">
                <a:solidFill>
                  <a:schemeClr val="tx2"/>
                </a:solidFill>
              </a:rPr>
              <a:t>程序员</a:t>
            </a:r>
            <a:r>
              <a:rPr lang="en-US" altLang="zh-CN">
                <a:solidFill>
                  <a:schemeClr val="tx2"/>
                </a:solidFill>
              </a:rPr>
              <a:t>)</a:t>
            </a:r>
            <a:r>
              <a:rPr lang="zh-CN" altLang="en-US">
                <a:solidFill>
                  <a:schemeClr val="tx2"/>
                </a:solidFill>
              </a:rPr>
              <a:t>使用！</a:t>
            </a:r>
          </a:p>
          <a:p>
            <a:pPr eaLnBrk="0" hangingPunct="0"/>
            <a:r>
              <a:rPr lang="en-US" altLang="zh-CN">
                <a:solidFill>
                  <a:schemeClr val="tx2"/>
                </a:solidFill>
              </a:rPr>
              <a:t>3</a:t>
            </a:r>
            <a:r>
              <a:rPr lang="zh-CN" altLang="en-US">
                <a:solidFill>
                  <a:schemeClr val="tx2"/>
                </a:solidFill>
              </a:rPr>
              <a:t>）还可以提供数据访问安全控制</a:t>
            </a:r>
            <a:r>
              <a:rPr lang="en-US" altLang="zh-CN">
                <a:solidFill>
                  <a:schemeClr val="tx2"/>
                </a:solidFill>
              </a:rPr>
              <a:t>(</a:t>
            </a:r>
            <a:r>
              <a:rPr lang="zh-CN" altLang="en-US">
                <a:solidFill>
                  <a:schemeClr val="tx2"/>
                </a:solidFill>
              </a:rPr>
              <a:t>隐藏数据</a:t>
            </a:r>
            <a:r>
              <a:rPr lang="en-US" altLang="zh-CN">
                <a:solidFill>
                  <a:schemeClr val="tx2"/>
                </a:solidFill>
              </a:rPr>
              <a:t>)</a:t>
            </a:r>
            <a:r>
              <a:rPr lang="zh-CN" altLang="en-US">
                <a:solidFill>
                  <a:schemeClr val="tx2"/>
                </a:solidFill>
              </a:rPr>
              <a:t>！</a:t>
            </a:r>
          </a:p>
          <a:p>
            <a:pPr eaLnBrk="0" hangingPunct="0"/>
            <a:r>
              <a:rPr lang="en-US" altLang="zh-CN">
                <a:solidFill>
                  <a:schemeClr val="tx2"/>
                </a:solidFill>
              </a:rPr>
              <a:t>4</a:t>
            </a:r>
            <a:r>
              <a:rPr lang="zh-CN" altLang="en-US">
                <a:solidFill>
                  <a:schemeClr val="tx2"/>
                </a:solidFill>
              </a:rPr>
              <a:t>）作为外模式</a:t>
            </a:r>
            <a:r>
              <a:rPr lang="en-US" altLang="zh-CN">
                <a:solidFill>
                  <a:schemeClr val="tx2"/>
                </a:solidFill>
              </a:rPr>
              <a:t>(1</a:t>
            </a:r>
            <a:r>
              <a:rPr lang="zh-CN" altLang="en-US">
                <a:solidFill>
                  <a:schemeClr val="tx2"/>
                </a:solidFill>
              </a:rPr>
              <a:t>级映射</a:t>
            </a:r>
            <a:r>
              <a:rPr lang="en-US" altLang="zh-CN">
                <a:solidFill>
                  <a:schemeClr val="tx2"/>
                </a:solidFill>
              </a:rPr>
              <a:t>)</a:t>
            </a:r>
            <a:r>
              <a:rPr lang="zh-CN" altLang="en-US">
                <a:solidFill>
                  <a:schemeClr val="tx2"/>
                </a:solidFill>
              </a:rPr>
              <a:t>有利于应用独立性！</a:t>
            </a:r>
          </a:p>
        </p:txBody>
      </p:sp>
      <p:sp>
        <p:nvSpPr>
          <p:cNvPr id="180231" name="Rectangle 7">
            <a:extLst>
              <a:ext uri="{FF2B5EF4-FFF2-40B4-BE49-F238E27FC236}">
                <a16:creationId xmlns:a16="http://schemas.microsoft.com/office/drawing/2014/main" id="{337DB941-44FB-C52B-EDF5-37161A182A7B}"/>
              </a:ext>
            </a:extLst>
          </p:cNvPr>
          <p:cNvSpPr>
            <a:spLocks noChangeArrowheads="1"/>
          </p:cNvSpPr>
          <p:nvPr/>
        </p:nvSpPr>
        <p:spPr bwMode="auto">
          <a:xfrm>
            <a:off x="3282950" y="1822450"/>
            <a:ext cx="5446713" cy="1812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spcBef>
                <a:spcPct val="20000"/>
              </a:spcBef>
            </a:pPr>
            <a:r>
              <a:rPr lang="en-US" altLang="zh-CN">
                <a:solidFill>
                  <a:schemeClr val="tx1"/>
                </a:solidFill>
              </a:rPr>
              <a:t>   create view </a:t>
            </a:r>
            <a:r>
              <a:rPr lang="en-US" altLang="zh-CN" b="0" i="1">
                <a:solidFill>
                  <a:schemeClr val="tx2"/>
                </a:solidFill>
              </a:rPr>
              <a:t>physics_fall_2009</a:t>
            </a:r>
            <a:r>
              <a:rPr lang="en-US" altLang="zh-CN" b="0" i="1">
                <a:solidFill>
                  <a:schemeClr val="tx1"/>
                </a:solidFill>
              </a:rPr>
              <a:t> </a:t>
            </a:r>
            <a:r>
              <a:rPr lang="en-US" altLang="zh-CN">
                <a:solidFill>
                  <a:srgbClr val="0066FF"/>
                </a:solidFill>
              </a:rPr>
              <a:t>as                      </a:t>
            </a:r>
            <a:r>
              <a:rPr lang="en-US" altLang="zh-CN" sz="1400" b="0">
                <a:solidFill>
                  <a:schemeClr val="tx1"/>
                </a:solidFill>
              </a:rPr>
              <a:t>(P.68)</a:t>
            </a:r>
            <a:br>
              <a:rPr lang="en-US" altLang="zh-CN" b="0">
                <a:solidFill>
                  <a:schemeClr val="tx1"/>
                </a:solidFill>
              </a:rPr>
            </a:br>
            <a:r>
              <a:rPr lang="en-US" altLang="zh-CN">
                <a:solidFill>
                  <a:schemeClr val="tx1"/>
                </a:solidFill>
              </a:rPr>
              <a:t>   select </a:t>
            </a:r>
            <a:r>
              <a:rPr lang="en-US" altLang="zh-CN" b="0" i="1">
                <a:solidFill>
                  <a:schemeClr val="tx1"/>
                </a:solidFill>
              </a:rPr>
              <a:t>course</a:t>
            </a:r>
            <a:r>
              <a:rPr lang="en-US" altLang="zh-CN" b="0">
                <a:solidFill>
                  <a:schemeClr val="tx1"/>
                </a:solidFill>
              </a:rPr>
              <a:t>.</a:t>
            </a:r>
            <a:r>
              <a:rPr lang="en-US" altLang="zh-CN" b="0" i="1">
                <a:solidFill>
                  <a:schemeClr val="tx1"/>
                </a:solidFill>
              </a:rPr>
              <a:t>course_id</a:t>
            </a:r>
            <a:r>
              <a:rPr lang="en-US" altLang="zh-CN" b="0">
                <a:solidFill>
                  <a:schemeClr val="tx1"/>
                </a:solidFill>
              </a:rPr>
              <a:t>, </a:t>
            </a:r>
            <a:r>
              <a:rPr lang="en-US" altLang="zh-CN" b="0" i="1">
                <a:solidFill>
                  <a:schemeClr val="tx1"/>
                </a:solidFill>
              </a:rPr>
              <a:t>sec_id</a:t>
            </a:r>
            <a:r>
              <a:rPr lang="en-US" altLang="zh-CN" b="0">
                <a:solidFill>
                  <a:schemeClr val="tx1"/>
                </a:solidFill>
              </a:rPr>
              <a:t>, </a:t>
            </a:r>
            <a:r>
              <a:rPr lang="en-US" altLang="zh-CN" b="0" i="1">
                <a:solidFill>
                  <a:schemeClr val="tx1"/>
                </a:solidFill>
              </a:rPr>
              <a:t>building</a:t>
            </a:r>
            <a:r>
              <a:rPr lang="en-US" altLang="zh-CN" b="0">
                <a:solidFill>
                  <a:schemeClr val="tx1"/>
                </a:solidFill>
              </a:rPr>
              <a:t>, </a:t>
            </a:r>
            <a:r>
              <a:rPr lang="en-US" altLang="zh-CN" b="0" i="1">
                <a:solidFill>
                  <a:schemeClr val="tx1"/>
                </a:solidFill>
              </a:rPr>
              <a:t>room_number</a:t>
            </a:r>
            <a:br>
              <a:rPr lang="en-US" altLang="zh-CN" b="0" i="1">
                <a:solidFill>
                  <a:schemeClr val="tx1"/>
                </a:solidFill>
              </a:rPr>
            </a:br>
            <a:r>
              <a:rPr lang="en-US" altLang="zh-CN" b="0" i="1">
                <a:solidFill>
                  <a:schemeClr val="tx1"/>
                </a:solidFill>
              </a:rPr>
              <a:t>   </a:t>
            </a:r>
            <a:r>
              <a:rPr lang="en-US" altLang="zh-CN">
                <a:solidFill>
                  <a:schemeClr val="tx1"/>
                </a:solidFill>
              </a:rPr>
              <a:t>from </a:t>
            </a:r>
            <a:r>
              <a:rPr lang="en-US" altLang="zh-CN" b="0" i="1">
                <a:solidFill>
                  <a:schemeClr val="tx1"/>
                </a:solidFill>
              </a:rPr>
              <a:t>course</a:t>
            </a:r>
            <a:r>
              <a:rPr lang="en-US" altLang="zh-CN" b="0">
                <a:solidFill>
                  <a:schemeClr val="tx1"/>
                </a:solidFill>
              </a:rPr>
              <a:t>, </a:t>
            </a:r>
            <a:r>
              <a:rPr lang="en-US" altLang="zh-CN" b="0" i="1">
                <a:solidFill>
                  <a:schemeClr val="tx1"/>
                </a:solidFill>
              </a:rPr>
              <a:t>section</a:t>
            </a:r>
            <a:br>
              <a:rPr lang="en-US" altLang="zh-CN" b="0" i="1">
                <a:solidFill>
                  <a:schemeClr val="tx1"/>
                </a:solidFill>
              </a:rPr>
            </a:br>
            <a:r>
              <a:rPr lang="en-US" altLang="zh-CN" b="0" i="1">
                <a:solidFill>
                  <a:schemeClr val="tx1"/>
                </a:solidFill>
              </a:rPr>
              <a:t>   </a:t>
            </a:r>
            <a:r>
              <a:rPr lang="en-US" altLang="zh-CN">
                <a:solidFill>
                  <a:schemeClr val="tx1"/>
                </a:solidFill>
              </a:rPr>
              <a:t>where </a:t>
            </a:r>
            <a:r>
              <a:rPr lang="en-US" altLang="zh-CN" b="0" i="1">
                <a:solidFill>
                  <a:schemeClr val="tx1"/>
                </a:solidFill>
              </a:rPr>
              <a:t>course</a:t>
            </a:r>
            <a:r>
              <a:rPr lang="en-US" altLang="zh-CN" b="0">
                <a:solidFill>
                  <a:schemeClr val="tx1"/>
                </a:solidFill>
              </a:rPr>
              <a:t>.</a:t>
            </a:r>
            <a:r>
              <a:rPr lang="en-US" altLang="zh-CN" b="0" i="1">
                <a:solidFill>
                  <a:schemeClr val="tx1"/>
                </a:solidFill>
              </a:rPr>
              <a:t>course_id </a:t>
            </a:r>
            <a:r>
              <a:rPr lang="en-US" altLang="zh-CN" b="0">
                <a:solidFill>
                  <a:schemeClr val="tx1"/>
                </a:solidFill>
              </a:rPr>
              <a:t>= </a:t>
            </a:r>
            <a:r>
              <a:rPr lang="en-US" altLang="zh-CN" b="0" i="1">
                <a:solidFill>
                  <a:schemeClr val="tx1"/>
                </a:solidFill>
              </a:rPr>
              <a:t>section</a:t>
            </a:r>
            <a:r>
              <a:rPr lang="en-US" altLang="zh-CN" b="0">
                <a:solidFill>
                  <a:schemeClr val="tx1"/>
                </a:solidFill>
              </a:rPr>
              <a:t>.</a:t>
            </a:r>
            <a:r>
              <a:rPr lang="en-US" altLang="zh-CN" b="0" i="1">
                <a:solidFill>
                  <a:schemeClr val="tx1"/>
                </a:solidFill>
              </a:rPr>
              <a:t>course_id</a:t>
            </a:r>
            <a:br>
              <a:rPr lang="en-US" altLang="zh-CN" b="0" i="1">
                <a:solidFill>
                  <a:schemeClr val="tx1"/>
                </a:solidFill>
              </a:rPr>
            </a:br>
            <a:r>
              <a:rPr lang="en-US" altLang="zh-CN" b="0" i="1">
                <a:solidFill>
                  <a:schemeClr val="tx1"/>
                </a:solidFill>
              </a:rPr>
              <a:t>              </a:t>
            </a:r>
            <a:r>
              <a:rPr lang="en-US" altLang="zh-CN">
                <a:solidFill>
                  <a:schemeClr val="tx1"/>
                </a:solidFill>
              </a:rPr>
              <a:t>and </a:t>
            </a:r>
            <a:r>
              <a:rPr lang="en-US" altLang="zh-CN" b="0" i="1">
                <a:solidFill>
                  <a:schemeClr val="tx1"/>
                </a:solidFill>
              </a:rPr>
              <a:t>course</a:t>
            </a:r>
            <a:r>
              <a:rPr lang="en-US" altLang="zh-CN" b="0">
                <a:solidFill>
                  <a:schemeClr val="tx1"/>
                </a:solidFill>
              </a:rPr>
              <a:t>.</a:t>
            </a:r>
            <a:r>
              <a:rPr lang="en-US" altLang="zh-CN" b="0" i="1">
                <a:solidFill>
                  <a:schemeClr val="tx1"/>
                </a:solidFill>
              </a:rPr>
              <a:t>dept_name </a:t>
            </a:r>
            <a:r>
              <a:rPr lang="en-US" altLang="zh-CN" b="0">
                <a:solidFill>
                  <a:schemeClr val="tx1"/>
                </a:solidFill>
              </a:rPr>
              <a:t>= </a:t>
            </a:r>
            <a:r>
              <a:rPr lang="en-US" altLang="zh-CN" b="0">
                <a:solidFill>
                  <a:schemeClr val="tx1"/>
                </a:solidFill>
                <a:latin typeface="宋体" panose="02010600030101010101" pitchFamily="2" charset="-122"/>
              </a:rPr>
              <a:t>’</a:t>
            </a:r>
            <a:r>
              <a:rPr lang="en-US" altLang="zh-CN" b="0">
                <a:solidFill>
                  <a:schemeClr val="tx1"/>
                </a:solidFill>
              </a:rPr>
              <a:t>Physics</a:t>
            </a:r>
            <a:r>
              <a:rPr lang="en-US" altLang="zh-CN" b="0">
                <a:solidFill>
                  <a:schemeClr val="tx1"/>
                </a:solidFill>
                <a:latin typeface="宋体" panose="02010600030101010101" pitchFamily="2" charset="-122"/>
              </a:rPr>
              <a:t>’</a:t>
            </a:r>
            <a:br>
              <a:rPr lang="en-US" altLang="zh-CN" b="0">
                <a:solidFill>
                  <a:schemeClr val="tx1"/>
                </a:solidFill>
              </a:rPr>
            </a:br>
            <a:r>
              <a:rPr lang="en-US" altLang="zh-CN" b="0">
                <a:solidFill>
                  <a:schemeClr val="tx1"/>
                </a:solidFill>
              </a:rPr>
              <a:t>              </a:t>
            </a:r>
            <a:r>
              <a:rPr lang="en-US" altLang="zh-CN">
                <a:solidFill>
                  <a:schemeClr val="tx1"/>
                </a:solidFill>
              </a:rPr>
              <a:t>and </a:t>
            </a:r>
            <a:r>
              <a:rPr lang="en-US" altLang="zh-CN" b="0" i="1">
                <a:solidFill>
                  <a:schemeClr val="tx1"/>
                </a:solidFill>
              </a:rPr>
              <a:t>section</a:t>
            </a:r>
            <a:r>
              <a:rPr lang="en-US" altLang="zh-CN" b="0">
                <a:solidFill>
                  <a:schemeClr val="tx1"/>
                </a:solidFill>
              </a:rPr>
              <a:t>.</a:t>
            </a:r>
            <a:r>
              <a:rPr lang="en-US" altLang="zh-CN" b="0" i="1">
                <a:solidFill>
                  <a:schemeClr val="tx1"/>
                </a:solidFill>
              </a:rPr>
              <a:t>semester </a:t>
            </a:r>
            <a:r>
              <a:rPr lang="en-US" altLang="zh-CN" b="0">
                <a:solidFill>
                  <a:schemeClr val="tx1"/>
                </a:solidFill>
              </a:rPr>
              <a:t>= </a:t>
            </a:r>
            <a:r>
              <a:rPr lang="en-US" altLang="zh-CN" b="0">
                <a:solidFill>
                  <a:schemeClr val="tx1"/>
                </a:solidFill>
                <a:latin typeface="宋体" panose="02010600030101010101" pitchFamily="2" charset="-122"/>
              </a:rPr>
              <a:t>’</a:t>
            </a:r>
            <a:r>
              <a:rPr lang="en-US" altLang="zh-CN" b="0">
                <a:solidFill>
                  <a:schemeClr val="tx1"/>
                </a:solidFill>
              </a:rPr>
              <a:t>Fall</a:t>
            </a:r>
            <a:r>
              <a:rPr lang="en-US" altLang="zh-CN" b="0">
                <a:solidFill>
                  <a:schemeClr val="tx1"/>
                </a:solidFill>
                <a:latin typeface="宋体" panose="02010600030101010101" pitchFamily="2" charset="-122"/>
              </a:rPr>
              <a:t>’</a:t>
            </a:r>
            <a:br>
              <a:rPr lang="en-US" altLang="zh-CN" b="0">
                <a:solidFill>
                  <a:schemeClr val="tx1"/>
                </a:solidFill>
              </a:rPr>
            </a:br>
            <a:r>
              <a:rPr lang="en-US" altLang="zh-CN" b="0">
                <a:solidFill>
                  <a:schemeClr val="tx1"/>
                </a:solidFill>
              </a:rPr>
              <a:t>              </a:t>
            </a:r>
            <a:r>
              <a:rPr lang="en-US" altLang="zh-CN">
                <a:solidFill>
                  <a:schemeClr val="tx1"/>
                </a:solidFill>
              </a:rPr>
              <a:t>and </a:t>
            </a:r>
            <a:r>
              <a:rPr lang="en-US" altLang="zh-CN" b="0" i="1">
                <a:solidFill>
                  <a:schemeClr val="tx1"/>
                </a:solidFill>
              </a:rPr>
              <a:t>section</a:t>
            </a:r>
            <a:r>
              <a:rPr lang="en-US" altLang="zh-CN" b="0">
                <a:solidFill>
                  <a:schemeClr val="tx1"/>
                </a:solidFill>
              </a:rPr>
              <a:t>.</a:t>
            </a:r>
            <a:r>
              <a:rPr lang="en-US" altLang="zh-CN" b="0" i="1">
                <a:solidFill>
                  <a:schemeClr val="tx1"/>
                </a:solidFill>
              </a:rPr>
              <a:t>year </a:t>
            </a:r>
            <a:r>
              <a:rPr lang="en-US" altLang="zh-CN" b="0">
                <a:solidFill>
                  <a:schemeClr val="tx1"/>
                </a:solidFill>
              </a:rPr>
              <a:t>= </a:t>
            </a:r>
            <a:r>
              <a:rPr lang="en-US" altLang="zh-CN" b="0">
                <a:solidFill>
                  <a:schemeClr val="tx1"/>
                </a:solidFill>
                <a:latin typeface="宋体" panose="02010600030101010101" pitchFamily="2" charset="-122"/>
              </a:rPr>
              <a:t>’</a:t>
            </a:r>
            <a:r>
              <a:rPr lang="en-US" altLang="zh-CN" b="0">
                <a:solidFill>
                  <a:schemeClr val="tx1"/>
                </a:solidFill>
              </a:rPr>
              <a:t>2009</a:t>
            </a:r>
            <a:r>
              <a:rPr lang="en-US" altLang="zh-CN" b="0">
                <a:solidFill>
                  <a:schemeClr val="tx1"/>
                </a:solidFill>
                <a:latin typeface="宋体" panose="02010600030101010101" pitchFamily="2" charset="-122"/>
              </a:rPr>
              <a:t>’</a:t>
            </a:r>
            <a:r>
              <a:rPr lang="en-US" altLang="zh-CN" b="0">
                <a:solidFill>
                  <a:schemeClr val="tx1"/>
                </a:solidFill>
              </a:rPr>
              <a:t>;</a:t>
            </a:r>
          </a:p>
        </p:txBody>
      </p:sp>
      <p:sp>
        <p:nvSpPr>
          <p:cNvPr id="180232" name="Rectangle 8">
            <a:extLst>
              <a:ext uri="{FF2B5EF4-FFF2-40B4-BE49-F238E27FC236}">
                <a16:creationId xmlns:a16="http://schemas.microsoft.com/office/drawing/2014/main" id="{0E004AAF-AC2C-C545-E20E-FFAD997BCAD9}"/>
              </a:ext>
            </a:extLst>
          </p:cNvPr>
          <p:cNvSpPr>
            <a:spLocks noChangeArrowheads="1"/>
          </p:cNvSpPr>
          <p:nvPr/>
        </p:nvSpPr>
        <p:spPr bwMode="auto">
          <a:xfrm>
            <a:off x="4430713" y="3751263"/>
            <a:ext cx="4300537" cy="1079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spcBef>
                <a:spcPct val="20000"/>
              </a:spcBef>
            </a:pPr>
            <a:r>
              <a:rPr lang="en-US" altLang="zh-CN">
                <a:solidFill>
                  <a:schemeClr val="tx1"/>
                </a:solidFill>
              </a:rPr>
              <a:t>    create view </a:t>
            </a:r>
            <a:r>
              <a:rPr lang="en-US" altLang="zh-CN" b="0" i="1">
                <a:solidFill>
                  <a:schemeClr val="tx1"/>
                </a:solidFill>
              </a:rPr>
              <a:t>physics_fall_2009_watson </a:t>
            </a:r>
            <a:r>
              <a:rPr lang="en-US" altLang="zh-CN">
                <a:solidFill>
                  <a:srgbClr val="0066FF"/>
                </a:solidFill>
              </a:rPr>
              <a:t>as</a:t>
            </a:r>
            <a:br>
              <a:rPr lang="en-US" altLang="zh-CN">
                <a:solidFill>
                  <a:schemeClr val="tx1"/>
                </a:solidFill>
              </a:rPr>
            </a:br>
            <a:r>
              <a:rPr lang="en-US" altLang="zh-CN">
                <a:solidFill>
                  <a:schemeClr val="tx1"/>
                </a:solidFill>
              </a:rPr>
              <a:t>    select </a:t>
            </a:r>
            <a:r>
              <a:rPr lang="en-US" altLang="zh-CN" b="0" i="1">
                <a:solidFill>
                  <a:schemeClr val="tx1"/>
                </a:solidFill>
              </a:rPr>
              <a:t>course_id</a:t>
            </a:r>
            <a:r>
              <a:rPr lang="en-US" altLang="zh-CN" b="0">
                <a:solidFill>
                  <a:schemeClr val="tx1"/>
                </a:solidFill>
              </a:rPr>
              <a:t>, </a:t>
            </a:r>
            <a:r>
              <a:rPr lang="en-US" altLang="zh-CN" b="0" i="1">
                <a:solidFill>
                  <a:schemeClr val="tx1"/>
                </a:solidFill>
              </a:rPr>
              <a:t>room_number</a:t>
            </a:r>
            <a:br>
              <a:rPr lang="en-US" altLang="zh-CN" b="0" i="1">
                <a:solidFill>
                  <a:schemeClr val="tx1"/>
                </a:solidFill>
              </a:rPr>
            </a:br>
            <a:r>
              <a:rPr lang="en-US" altLang="zh-CN" b="0" i="1">
                <a:solidFill>
                  <a:schemeClr val="tx1"/>
                </a:solidFill>
              </a:rPr>
              <a:t>    </a:t>
            </a:r>
            <a:r>
              <a:rPr lang="en-US" altLang="zh-CN">
                <a:solidFill>
                  <a:schemeClr val="tx1"/>
                </a:solidFill>
              </a:rPr>
              <a:t>from </a:t>
            </a:r>
            <a:r>
              <a:rPr lang="en-US" altLang="zh-CN" b="0" i="1">
                <a:solidFill>
                  <a:schemeClr val="tx2"/>
                </a:solidFill>
              </a:rPr>
              <a:t>physics_fall_2009</a:t>
            </a:r>
            <a:br>
              <a:rPr lang="en-US" altLang="zh-CN" b="0" i="1">
                <a:solidFill>
                  <a:schemeClr val="tx1"/>
                </a:solidFill>
              </a:rPr>
            </a:br>
            <a:r>
              <a:rPr lang="en-US" altLang="zh-CN" b="0" i="1">
                <a:solidFill>
                  <a:schemeClr val="tx1"/>
                </a:solidFill>
              </a:rPr>
              <a:t>    </a:t>
            </a:r>
            <a:r>
              <a:rPr lang="en-US" altLang="zh-CN">
                <a:solidFill>
                  <a:schemeClr val="tx1"/>
                </a:solidFill>
              </a:rPr>
              <a:t>where </a:t>
            </a:r>
            <a:r>
              <a:rPr lang="en-US" altLang="zh-CN" b="0" i="1">
                <a:solidFill>
                  <a:schemeClr val="tx1"/>
                </a:solidFill>
              </a:rPr>
              <a:t>building</a:t>
            </a:r>
            <a:r>
              <a:rPr lang="en-US" altLang="zh-CN" b="0">
                <a:solidFill>
                  <a:schemeClr val="tx1"/>
                </a:solidFill>
              </a:rPr>
              <a:t>= </a:t>
            </a:r>
            <a:r>
              <a:rPr lang="en-US" altLang="zh-CN" b="0">
                <a:solidFill>
                  <a:schemeClr val="tx1"/>
                </a:solidFill>
                <a:latin typeface="宋体" panose="02010600030101010101" pitchFamily="2" charset="-122"/>
              </a:rPr>
              <a:t>’</a:t>
            </a:r>
            <a:r>
              <a:rPr lang="en-US" altLang="zh-CN" b="0">
                <a:solidFill>
                  <a:schemeClr val="tx1"/>
                </a:solidFill>
              </a:rPr>
              <a:t>Watson</a:t>
            </a:r>
            <a:r>
              <a:rPr lang="en-US" altLang="zh-CN" b="0">
                <a:solidFill>
                  <a:schemeClr val="tx1"/>
                </a:solidFill>
                <a:latin typeface="宋体" panose="02010600030101010101" pitchFamily="2" charset="-122"/>
              </a:rPr>
              <a:t>’</a:t>
            </a:r>
            <a:r>
              <a:rPr lang="en-US" altLang="zh-CN" b="0">
                <a:solidFill>
                  <a:schemeClr val="tx1"/>
                </a:solidFill>
              </a:rPr>
              <a:t>;        </a:t>
            </a:r>
            <a:r>
              <a:rPr lang="en-US" altLang="zh-CN" sz="1400" b="0">
                <a:solidFill>
                  <a:schemeClr val="tx1"/>
                </a:solidFill>
              </a:rPr>
              <a:t>(P.68)</a:t>
            </a:r>
          </a:p>
        </p:txBody>
      </p:sp>
      <p:sp>
        <p:nvSpPr>
          <p:cNvPr id="10247" name="Rectangle 9">
            <a:extLst>
              <a:ext uri="{FF2B5EF4-FFF2-40B4-BE49-F238E27FC236}">
                <a16:creationId xmlns:a16="http://schemas.microsoft.com/office/drawing/2014/main" id="{BE6115B4-0BC0-72D4-8226-ACDB09BEB1A8}"/>
              </a:ext>
            </a:extLst>
          </p:cNvPr>
          <p:cNvSpPr>
            <a:spLocks noChangeArrowheads="1"/>
          </p:cNvSpPr>
          <p:nvPr/>
        </p:nvSpPr>
        <p:spPr bwMode="auto">
          <a:xfrm>
            <a:off x="5654675" y="873125"/>
            <a:ext cx="3065463" cy="8350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spcBef>
                <a:spcPct val="20000"/>
              </a:spcBef>
            </a:pPr>
            <a:r>
              <a:rPr lang="en-US" altLang="zh-CN">
                <a:solidFill>
                  <a:schemeClr val="tx1"/>
                </a:solidFill>
              </a:rPr>
              <a:t>    create view </a:t>
            </a:r>
            <a:r>
              <a:rPr lang="en-US" altLang="zh-CN" b="0" i="1">
                <a:solidFill>
                  <a:schemeClr val="tx1"/>
                </a:solidFill>
              </a:rPr>
              <a:t>faculty </a:t>
            </a:r>
            <a:r>
              <a:rPr lang="en-US" altLang="zh-CN">
                <a:solidFill>
                  <a:srgbClr val="0066FF"/>
                </a:solidFill>
              </a:rPr>
              <a:t>as</a:t>
            </a:r>
            <a:r>
              <a:rPr lang="en-US" altLang="zh-CN">
                <a:solidFill>
                  <a:schemeClr val="tx1"/>
                </a:solidFill>
              </a:rPr>
              <a:t> </a:t>
            </a:r>
            <a:br>
              <a:rPr lang="en-US" altLang="zh-CN">
                <a:solidFill>
                  <a:schemeClr val="tx1"/>
                </a:solidFill>
              </a:rPr>
            </a:br>
            <a:r>
              <a:rPr lang="en-US" altLang="zh-CN">
                <a:solidFill>
                  <a:schemeClr val="tx1"/>
                </a:solidFill>
              </a:rPr>
              <a:t>    select </a:t>
            </a:r>
            <a:r>
              <a:rPr lang="en-US" altLang="zh-CN" b="0" i="1">
                <a:solidFill>
                  <a:schemeClr val="tx1"/>
                </a:solidFill>
              </a:rPr>
              <a:t>ID</a:t>
            </a:r>
            <a:r>
              <a:rPr lang="en-US" altLang="zh-CN" b="0">
                <a:solidFill>
                  <a:schemeClr val="tx1"/>
                </a:solidFill>
              </a:rPr>
              <a:t>, </a:t>
            </a:r>
            <a:r>
              <a:rPr lang="en-US" altLang="zh-CN" b="0" i="1">
                <a:solidFill>
                  <a:schemeClr val="tx1"/>
                </a:solidFill>
              </a:rPr>
              <a:t>name</a:t>
            </a:r>
            <a:r>
              <a:rPr lang="en-US" altLang="zh-CN" b="0">
                <a:solidFill>
                  <a:schemeClr val="tx1"/>
                </a:solidFill>
              </a:rPr>
              <a:t>, </a:t>
            </a:r>
            <a:r>
              <a:rPr lang="en-US" altLang="zh-CN" b="0" i="1">
                <a:solidFill>
                  <a:schemeClr val="tx1"/>
                </a:solidFill>
              </a:rPr>
              <a:t>dept_name</a:t>
            </a:r>
            <a:br>
              <a:rPr lang="en-US" altLang="zh-CN" b="0" i="1">
                <a:solidFill>
                  <a:schemeClr val="tx1"/>
                </a:solidFill>
              </a:rPr>
            </a:br>
            <a:r>
              <a:rPr lang="en-US" altLang="zh-CN" b="0" i="1">
                <a:solidFill>
                  <a:schemeClr val="tx1"/>
                </a:solidFill>
              </a:rPr>
              <a:t>    </a:t>
            </a:r>
            <a:r>
              <a:rPr lang="en-US" altLang="zh-CN">
                <a:solidFill>
                  <a:schemeClr val="tx1"/>
                </a:solidFill>
              </a:rPr>
              <a:t>from </a:t>
            </a:r>
            <a:r>
              <a:rPr lang="en-US" altLang="zh-CN" b="0" i="1">
                <a:solidFill>
                  <a:schemeClr val="tx1"/>
                </a:solidFill>
              </a:rPr>
              <a:t>instructor </a:t>
            </a:r>
            <a:r>
              <a:rPr lang="en-US" altLang="zh-CN" b="0">
                <a:solidFill>
                  <a:schemeClr val="tx1"/>
                </a:solidFill>
              </a:rPr>
              <a:t>;        </a:t>
            </a:r>
            <a:r>
              <a:rPr lang="en-US" altLang="zh-CN" sz="1400" b="0">
                <a:solidFill>
                  <a:schemeClr val="tx1"/>
                </a:solidFill>
              </a:rPr>
              <a:t>(P.68)</a:t>
            </a:r>
          </a:p>
        </p:txBody>
      </p:sp>
      <p:sp>
        <p:nvSpPr>
          <p:cNvPr id="10248" name="AutoShape 13">
            <a:extLst>
              <a:ext uri="{FF2B5EF4-FFF2-40B4-BE49-F238E27FC236}">
                <a16:creationId xmlns:a16="http://schemas.microsoft.com/office/drawing/2014/main" id="{D0E79A00-87B8-59B0-830A-F6D178F2C1AF}"/>
              </a:ext>
            </a:extLst>
          </p:cNvPr>
          <p:cNvSpPr>
            <a:spLocks noChangeArrowheads="1"/>
          </p:cNvSpPr>
          <p:nvPr/>
        </p:nvSpPr>
        <p:spPr bwMode="auto">
          <a:xfrm>
            <a:off x="358775" y="985838"/>
            <a:ext cx="2211388" cy="1044575"/>
          </a:xfrm>
          <a:prstGeom prst="cloudCallout">
            <a:avLst>
              <a:gd name="adj1" fmla="val -46657"/>
              <a:gd name="adj2" fmla="val 74310"/>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什么是视图，视图上还可定义新视图吗？ </a:t>
            </a:r>
          </a:p>
        </p:txBody>
      </p:sp>
      <p:sp>
        <p:nvSpPr>
          <p:cNvPr id="180238" name="Rectangle 14">
            <a:extLst>
              <a:ext uri="{FF2B5EF4-FFF2-40B4-BE49-F238E27FC236}">
                <a16:creationId xmlns:a16="http://schemas.microsoft.com/office/drawing/2014/main" id="{F1DEB80E-CA60-6662-F696-DA5337D1DAC2}"/>
              </a:ext>
            </a:extLst>
          </p:cNvPr>
          <p:cNvSpPr>
            <a:spLocks noChangeArrowheads="1"/>
          </p:cNvSpPr>
          <p:nvPr/>
        </p:nvSpPr>
        <p:spPr bwMode="auto">
          <a:xfrm>
            <a:off x="246063" y="3762375"/>
            <a:ext cx="3990975" cy="10779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a:solidFill>
                  <a:schemeClr val="tx2"/>
                </a:solidFill>
              </a:rPr>
              <a:t>视图采用</a:t>
            </a:r>
            <a:r>
              <a:rPr lang="en-US" altLang="zh-CN">
                <a:solidFill>
                  <a:schemeClr val="tx2"/>
                </a:solidFill>
              </a:rPr>
              <a:t>create view</a:t>
            </a:r>
            <a:r>
              <a:rPr lang="zh-CN" altLang="en-US">
                <a:solidFill>
                  <a:schemeClr val="tx2"/>
                </a:solidFill>
              </a:rPr>
              <a:t>语句定义，</a:t>
            </a:r>
          </a:p>
          <a:p>
            <a:pPr eaLnBrk="0" hangingPunct="0"/>
            <a:r>
              <a:rPr lang="zh-CN" altLang="en-US">
                <a:solidFill>
                  <a:schemeClr val="tx2"/>
                </a:solidFill>
              </a:rPr>
              <a:t>可以是任何一个</a:t>
            </a:r>
            <a:r>
              <a:rPr lang="en-US" altLang="zh-CN">
                <a:solidFill>
                  <a:schemeClr val="tx2"/>
                </a:solidFill>
              </a:rPr>
              <a:t>SQL</a:t>
            </a:r>
            <a:r>
              <a:rPr lang="zh-CN" altLang="en-US">
                <a:solidFill>
                  <a:schemeClr val="tx2"/>
                </a:solidFill>
              </a:rPr>
              <a:t>语句</a:t>
            </a:r>
            <a:r>
              <a:rPr lang="zh-CN" altLang="zh-CN">
                <a:solidFill>
                  <a:schemeClr val="tx2"/>
                </a:solidFill>
              </a:rPr>
              <a:t>。</a:t>
            </a:r>
            <a:endParaRPr lang="en-US" altLang="zh-CN">
              <a:solidFill>
                <a:schemeClr val="tx2"/>
              </a:solidFill>
            </a:endParaRPr>
          </a:p>
          <a:p>
            <a:pPr eaLnBrk="0" hangingPunct="0"/>
            <a:r>
              <a:rPr lang="zh-CN" altLang="en-US">
                <a:solidFill>
                  <a:schemeClr val="tx2"/>
                </a:solidFill>
              </a:rPr>
              <a:t>无实际数据的</a:t>
            </a:r>
            <a:r>
              <a:rPr lang="en-US" altLang="zh-CN">
                <a:solidFill>
                  <a:srgbClr val="0066FF"/>
                </a:solidFill>
              </a:rPr>
              <a:t>'</a:t>
            </a:r>
            <a:r>
              <a:rPr lang="zh-CN" altLang="en-US">
                <a:solidFill>
                  <a:srgbClr val="0066FF"/>
                </a:solidFill>
              </a:rPr>
              <a:t>虚表</a:t>
            </a:r>
            <a:r>
              <a:rPr lang="en-US" altLang="zh-CN">
                <a:solidFill>
                  <a:srgbClr val="0066FF"/>
                </a:solidFill>
              </a:rPr>
              <a:t>'</a:t>
            </a:r>
            <a:r>
              <a:rPr lang="zh-CN" altLang="en-US">
                <a:solidFill>
                  <a:schemeClr val="tx2"/>
                </a:solidFill>
              </a:rPr>
              <a:t>，有利于数据一致性！</a:t>
            </a:r>
            <a:endParaRPr lang="en-US" altLang="zh-CN">
              <a:solidFill>
                <a:schemeClr val="tx2"/>
              </a:solidFill>
            </a:endParaRPr>
          </a:p>
          <a:p>
            <a:pPr eaLnBrk="0" hangingPunct="0"/>
            <a:r>
              <a:rPr lang="zh-CN" altLang="en-US">
                <a:solidFill>
                  <a:schemeClr val="tx2"/>
                </a:solidFill>
              </a:rPr>
              <a:t>视图上可以在定义新的视图！</a:t>
            </a:r>
          </a:p>
        </p:txBody>
      </p:sp>
      <p:sp>
        <p:nvSpPr>
          <p:cNvPr id="180239" name="AutoShape 15">
            <a:extLst>
              <a:ext uri="{FF2B5EF4-FFF2-40B4-BE49-F238E27FC236}">
                <a16:creationId xmlns:a16="http://schemas.microsoft.com/office/drawing/2014/main" id="{AE1D97C5-D89D-8A20-7338-3DA377F5D9E4}"/>
              </a:ext>
            </a:extLst>
          </p:cNvPr>
          <p:cNvSpPr>
            <a:spLocks noChangeArrowheads="1"/>
          </p:cNvSpPr>
          <p:nvPr/>
        </p:nvSpPr>
        <p:spPr bwMode="auto">
          <a:xfrm>
            <a:off x="477838" y="5110163"/>
            <a:ext cx="2384425" cy="1050925"/>
          </a:xfrm>
          <a:prstGeom prst="cloudCallout">
            <a:avLst>
              <a:gd name="adj1" fmla="val -46935"/>
              <a:gd name="adj2" fmla="val 62829"/>
            </a:avLst>
          </a:prstGeom>
          <a:solidFill>
            <a:schemeClr val="accent1"/>
          </a:solidFill>
          <a:ln w="9525">
            <a:solidFill>
              <a:schemeClr val="tx1"/>
            </a:solidFill>
            <a:round/>
            <a:headEnd/>
            <a:tailEnd/>
          </a:ln>
        </p:spPr>
        <p:txBody>
          <a:bodyPr lIns="0" tIns="0" rIns="0" bIns="0"/>
          <a:lstStyle/>
          <a:p>
            <a:pPr algn="ctr" eaLnBrk="0" hangingPunct="0"/>
            <a:r>
              <a:rPr lang="zh-CN" altLang="zh-CN">
                <a:solidFill>
                  <a:schemeClr val="tx1"/>
                </a:solidFill>
              </a:rPr>
              <a:t>＊</a:t>
            </a:r>
            <a:r>
              <a:rPr lang="en-US" altLang="zh-CN">
                <a:solidFill>
                  <a:schemeClr val="tx1"/>
                </a:solidFill>
              </a:rPr>
              <a:t>(</a:t>
            </a:r>
            <a:r>
              <a:rPr lang="zh-CN" altLang="en-US">
                <a:solidFill>
                  <a:schemeClr val="tx1"/>
                </a:solidFill>
              </a:rPr>
              <a:t>讲解</a:t>
            </a:r>
            <a:r>
              <a:rPr lang="en-US" altLang="zh-CN">
                <a:solidFill>
                  <a:schemeClr val="tx1"/>
                </a:solidFill>
              </a:rPr>
              <a:t>)</a:t>
            </a:r>
            <a:r>
              <a:rPr lang="zh-CN" altLang="en-US">
                <a:solidFill>
                  <a:schemeClr val="tx1"/>
                </a:solidFill>
              </a:rPr>
              <a:t>可以通过视图更新数据吗？ </a:t>
            </a:r>
          </a:p>
        </p:txBody>
      </p:sp>
      <p:sp>
        <p:nvSpPr>
          <p:cNvPr id="180241" name="Rectangle 17">
            <a:extLst>
              <a:ext uri="{FF2B5EF4-FFF2-40B4-BE49-F238E27FC236}">
                <a16:creationId xmlns:a16="http://schemas.microsoft.com/office/drawing/2014/main" id="{4DF7C0E5-0EA6-1F30-12AC-F40AD28597D1}"/>
              </a:ext>
            </a:extLst>
          </p:cNvPr>
          <p:cNvSpPr>
            <a:spLocks noChangeArrowheads="1"/>
          </p:cNvSpPr>
          <p:nvPr/>
        </p:nvSpPr>
        <p:spPr bwMode="auto">
          <a:xfrm>
            <a:off x="3522663" y="6110288"/>
            <a:ext cx="5281612" cy="2968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chemeClr val="tx2"/>
                </a:solidFill>
              </a:rPr>
              <a:t>仅在少数简单视图</a:t>
            </a:r>
            <a:r>
              <a:rPr lang="en-US" altLang="zh-CN">
                <a:solidFill>
                  <a:schemeClr val="tx2"/>
                </a:solidFill>
              </a:rPr>
              <a:t>(</a:t>
            </a:r>
            <a:r>
              <a:rPr lang="en-US" altLang="zh-CN">
                <a:solidFill>
                  <a:schemeClr val="tx2"/>
                </a:solidFill>
                <a:latin typeface="宋体" panose="02010600030101010101" pitchFamily="2" charset="-122"/>
              </a:rPr>
              <a:t>“</a:t>
            </a:r>
            <a:r>
              <a:rPr lang="zh-CN" altLang="en-US">
                <a:solidFill>
                  <a:schemeClr val="tx2"/>
                </a:solidFill>
              </a:rPr>
              <a:t>行列</a:t>
            </a:r>
            <a:r>
              <a:rPr lang="zh-CN" altLang="en-US">
                <a:solidFill>
                  <a:schemeClr val="tx2"/>
                </a:solidFill>
                <a:latin typeface="宋体" panose="02010600030101010101" pitchFamily="2" charset="-122"/>
              </a:rPr>
              <a:t>”</a:t>
            </a:r>
            <a:r>
              <a:rPr lang="zh-CN" altLang="en-US">
                <a:solidFill>
                  <a:schemeClr val="tx2"/>
                </a:solidFill>
              </a:rPr>
              <a:t>视图</a:t>
            </a:r>
            <a:r>
              <a:rPr lang="en-US" altLang="zh-CN">
                <a:solidFill>
                  <a:schemeClr val="tx2"/>
                </a:solidFill>
              </a:rPr>
              <a:t>)</a:t>
            </a:r>
            <a:r>
              <a:rPr lang="zh-CN" altLang="en-US">
                <a:solidFill>
                  <a:schemeClr val="tx2"/>
                </a:solidFill>
              </a:rPr>
              <a:t>上可以更新数据！</a:t>
            </a:r>
            <a:r>
              <a:rPr lang="en-US" altLang="zh-CN" sz="1400">
                <a:solidFill>
                  <a:schemeClr val="tx1"/>
                </a:solidFill>
              </a:rPr>
              <a:t>P.70</a:t>
            </a:r>
          </a:p>
        </p:txBody>
      </p:sp>
      <p:grpSp>
        <p:nvGrpSpPr>
          <p:cNvPr id="180266" name="Group 42">
            <a:extLst>
              <a:ext uri="{FF2B5EF4-FFF2-40B4-BE49-F238E27FC236}">
                <a16:creationId xmlns:a16="http://schemas.microsoft.com/office/drawing/2014/main" id="{EC827EA9-DD0F-E21F-692D-848932BF845F}"/>
              </a:ext>
            </a:extLst>
          </p:cNvPr>
          <p:cNvGrpSpPr>
            <a:grpSpLocks/>
          </p:cNvGrpSpPr>
          <p:nvPr/>
        </p:nvGrpSpPr>
        <p:grpSpPr bwMode="auto">
          <a:xfrm>
            <a:off x="4986338" y="2419350"/>
            <a:ext cx="3046412" cy="2146300"/>
            <a:chOff x="3141" y="1524"/>
            <a:chExt cx="1919" cy="1352"/>
          </a:xfrm>
        </p:grpSpPr>
        <p:grpSp>
          <p:nvGrpSpPr>
            <p:cNvPr id="10253" name="Group 40">
              <a:extLst>
                <a:ext uri="{FF2B5EF4-FFF2-40B4-BE49-F238E27FC236}">
                  <a16:creationId xmlns:a16="http://schemas.microsoft.com/office/drawing/2014/main" id="{A484D2B8-63AC-0BC0-78AA-41806441C9EC}"/>
                </a:ext>
              </a:extLst>
            </p:cNvPr>
            <p:cNvGrpSpPr>
              <a:grpSpLocks/>
            </p:cNvGrpSpPr>
            <p:nvPr/>
          </p:nvGrpSpPr>
          <p:grpSpPr bwMode="auto">
            <a:xfrm>
              <a:off x="3141" y="1524"/>
              <a:ext cx="1919" cy="1352"/>
              <a:chOff x="3159" y="1524"/>
              <a:chExt cx="1919" cy="1352"/>
            </a:xfrm>
          </p:grpSpPr>
          <p:pic>
            <p:nvPicPr>
              <p:cNvPr id="10254" name="Picture 19">
                <a:extLst>
                  <a:ext uri="{FF2B5EF4-FFF2-40B4-BE49-F238E27FC236}">
                    <a16:creationId xmlns:a16="http://schemas.microsoft.com/office/drawing/2014/main" id="{1A1F0EB8-64DF-A493-47E1-459FD12036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3358" t="14328" r="1120" b="10448"/>
              <a:stretch>
                <a:fillRect/>
              </a:stretch>
            </p:blipFill>
            <p:spPr bwMode="auto">
              <a:xfrm>
                <a:off x="3159" y="1524"/>
                <a:ext cx="1919" cy="1352"/>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0255" name="Rectangle 38">
                <a:extLst>
                  <a:ext uri="{FF2B5EF4-FFF2-40B4-BE49-F238E27FC236}">
                    <a16:creationId xmlns:a16="http://schemas.microsoft.com/office/drawing/2014/main" id="{BD169A0F-3278-B7C8-6C2E-9F0ABE505B24}"/>
                  </a:ext>
                </a:extLst>
              </p:cNvPr>
              <p:cNvSpPr>
                <a:spLocks noChangeArrowheads="1"/>
              </p:cNvSpPr>
              <p:nvPr/>
            </p:nvSpPr>
            <p:spPr bwMode="auto">
              <a:xfrm>
                <a:off x="4272" y="1604"/>
                <a:ext cx="3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66FF"/>
                    </a:solidFill>
                  </a:rPr>
                  <a:t>视图</a:t>
                </a:r>
              </a:p>
            </p:txBody>
          </p:sp>
        </p:grpSp>
        <p:sp>
          <p:nvSpPr>
            <p:cNvPr id="10256" name="Rectangle 41">
              <a:extLst>
                <a:ext uri="{FF2B5EF4-FFF2-40B4-BE49-F238E27FC236}">
                  <a16:creationId xmlns:a16="http://schemas.microsoft.com/office/drawing/2014/main" id="{FF173DC7-DCE8-5A53-4100-A5F0BB3D8ACB}"/>
                </a:ext>
              </a:extLst>
            </p:cNvPr>
            <p:cNvSpPr>
              <a:spLocks noChangeArrowheads="1"/>
            </p:cNvSpPr>
            <p:nvPr/>
          </p:nvSpPr>
          <p:spPr bwMode="auto">
            <a:xfrm>
              <a:off x="4350" y="2320"/>
              <a:ext cx="5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rgbClr val="0066FF"/>
                  </a:solidFill>
                </a:rPr>
                <a:t>关系模式</a:t>
              </a:r>
            </a:p>
          </p:txBody>
        </p:sp>
      </p:grpSp>
      <p:grpSp>
        <p:nvGrpSpPr>
          <p:cNvPr id="180263" name="Group 39">
            <a:extLst>
              <a:ext uri="{FF2B5EF4-FFF2-40B4-BE49-F238E27FC236}">
                <a16:creationId xmlns:a16="http://schemas.microsoft.com/office/drawing/2014/main" id="{FE60E33A-6431-1545-D578-26D108E2A819}"/>
              </a:ext>
            </a:extLst>
          </p:cNvPr>
          <p:cNvGrpSpPr>
            <a:grpSpLocks/>
          </p:cNvGrpSpPr>
          <p:nvPr/>
        </p:nvGrpSpPr>
        <p:grpSpPr bwMode="auto">
          <a:xfrm>
            <a:off x="5937250" y="3386138"/>
            <a:ext cx="665163" cy="776287"/>
            <a:chOff x="3740" y="2133"/>
            <a:chExt cx="419" cy="489"/>
          </a:xfrm>
        </p:grpSpPr>
        <p:sp>
          <p:nvSpPr>
            <p:cNvPr id="10258" name="Rectangle 35">
              <a:extLst>
                <a:ext uri="{FF2B5EF4-FFF2-40B4-BE49-F238E27FC236}">
                  <a16:creationId xmlns:a16="http://schemas.microsoft.com/office/drawing/2014/main" id="{A55D87E2-001B-F75C-DC50-A7327D8E755E}"/>
                </a:ext>
              </a:extLst>
            </p:cNvPr>
            <p:cNvSpPr>
              <a:spLocks noChangeArrowheads="1"/>
            </p:cNvSpPr>
            <p:nvPr/>
          </p:nvSpPr>
          <p:spPr bwMode="auto">
            <a:xfrm>
              <a:off x="3740" y="2133"/>
              <a:ext cx="40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000">
                  <a:solidFill>
                    <a:schemeClr val="tx2"/>
                  </a:solidFill>
                </a:rPr>
                <a:t>1</a:t>
              </a:r>
              <a:r>
                <a:rPr lang="zh-CN" altLang="en-US" sz="1000">
                  <a:solidFill>
                    <a:schemeClr val="tx2"/>
                  </a:solidFill>
                </a:rPr>
                <a:t>级映射</a:t>
              </a:r>
            </a:p>
          </p:txBody>
        </p:sp>
        <p:sp>
          <p:nvSpPr>
            <p:cNvPr id="10259" name="Rectangle 36">
              <a:extLst>
                <a:ext uri="{FF2B5EF4-FFF2-40B4-BE49-F238E27FC236}">
                  <a16:creationId xmlns:a16="http://schemas.microsoft.com/office/drawing/2014/main" id="{04836B4C-830F-D0C3-A035-C238B6B13CB8}"/>
                </a:ext>
              </a:extLst>
            </p:cNvPr>
            <p:cNvSpPr>
              <a:spLocks noChangeArrowheads="1"/>
            </p:cNvSpPr>
            <p:nvPr/>
          </p:nvSpPr>
          <p:spPr bwMode="auto">
            <a:xfrm>
              <a:off x="3752" y="2487"/>
              <a:ext cx="40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000">
                  <a:solidFill>
                    <a:schemeClr val="tx2"/>
                  </a:solidFill>
                </a:rPr>
                <a:t>2</a:t>
              </a:r>
              <a:r>
                <a:rPr lang="zh-CN" altLang="en-US" sz="1000">
                  <a:solidFill>
                    <a:schemeClr val="tx2"/>
                  </a:solidFill>
                </a:rPr>
                <a:t>级映射</a:t>
              </a:r>
            </a:p>
          </p:txBody>
        </p:sp>
      </p:grpSp>
      <p:sp>
        <p:nvSpPr>
          <p:cNvPr id="10260" name="矩形 1">
            <a:extLst>
              <a:ext uri="{FF2B5EF4-FFF2-40B4-BE49-F238E27FC236}">
                <a16:creationId xmlns:a16="http://schemas.microsoft.com/office/drawing/2014/main" id="{BCFC3CB4-4FF1-EEB3-8CDB-34802964EEB2}"/>
              </a:ext>
            </a:extLst>
          </p:cNvPr>
          <p:cNvSpPr>
            <a:spLocks noChangeArrowheads="1"/>
          </p:cNvSpPr>
          <p:nvPr/>
        </p:nvSpPr>
        <p:spPr bwMode="auto">
          <a:xfrm>
            <a:off x="3333750" y="904875"/>
            <a:ext cx="725488"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en-US" altLang="zh-CN">
                <a:solidFill>
                  <a:schemeClr val="tx1"/>
                </a:solidFill>
              </a:rPr>
              <a:t>1</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0238"/>
                                        </p:tgtEl>
                                        <p:attrNameLst>
                                          <p:attrName>style.visibility</p:attrName>
                                        </p:attrNameLst>
                                      </p:cBhvr>
                                      <p:to>
                                        <p:strVal val="visible"/>
                                      </p:to>
                                    </p:set>
                                    <p:anim calcmode="lin" valueType="num">
                                      <p:cBhvr additive="base">
                                        <p:cTn id="7" dur="500" fill="hold"/>
                                        <p:tgtEl>
                                          <p:spTgt spid="180238"/>
                                        </p:tgtEl>
                                        <p:attrNameLst>
                                          <p:attrName>ppt_x</p:attrName>
                                        </p:attrNameLst>
                                      </p:cBhvr>
                                      <p:tavLst>
                                        <p:tav tm="0">
                                          <p:val>
                                            <p:strVal val="#ppt_x"/>
                                          </p:val>
                                        </p:tav>
                                        <p:tav tm="100000">
                                          <p:val>
                                            <p:strVal val="#ppt_x"/>
                                          </p:val>
                                        </p:tav>
                                      </p:tavLst>
                                    </p:anim>
                                    <p:anim calcmode="lin" valueType="num">
                                      <p:cBhvr additive="base">
                                        <p:cTn id="8" dur="500" fill="hold"/>
                                        <p:tgtEl>
                                          <p:spTgt spid="1802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blinds(horizontal)">
                                      <p:cBhvr>
                                        <p:cTn id="13" dur="500"/>
                                        <p:tgtEl>
                                          <p:spTgt spid="71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nodeType="clickEffect">
                                  <p:stCondLst>
                                    <p:cond delay="0"/>
                                  </p:stCondLst>
                                  <p:childTnLst>
                                    <p:anim calcmode="lin" valueType="num">
                                      <p:cBhvr additive="base">
                                        <p:cTn id="17" dur="500"/>
                                        <p:tgtEl>
                                          <p:spTgt spid="180238"/>
                                        </p:tgtEl>
                                        <p:attrNameLst>
                                          <p:attrName>ppt_x</p:attrName>
                                        </p:attrNameLst>
                                      </p:cBhvr>
                                      <p:tavLst>
                                        <p:tav tm="0">
                                          <p:val>
                                            <p:strVal val="ppt_x"/>
                                          </p:val>
                                        </p:tav>
                                        <p:tav tm="100000">
                                          <p:val>
                                            <p:strVal val="ppt_x"/>
                                          </p:val>
                                        </p:tav>
                                      </p:tavLst>
                                    </p:anim>
                                    <p:anim calcmode="lin" valueType="num">
                                      <p:cBhvr additive="base">
                                        <p:cTn id="18" dur="500"/>
                                        <p:tgtEl>
                                          <p:spTgt spid="180238"/>
                                        </p:tgtEl>
                                        <p:attrNameLst>
                                          <p:attrName>ppt_y</p:attrName>
                                        </p:attrNameLst>
                                      </p:cBhvr>
                                      <p:tavLst>
                                        <p:tav tm="0">
                                          <p:val>
                                            <p:strVal val="ppt_y"/>
                                          </p:val>
                                        </p:tav>
                                        <p:tav tm="100000">
                                          <p:val>
                                            <p:strVal val="1+ppt_h/2"/>
                                          </p:val>
                                        </p:tav>
                                      </p:tavLst>
                                    </p:anim>
                                    <p:set>
                                      <p:cBhvr>
                                        <p:cTn id="19" dur="1" fill="hold">
                                          <p:stCondLst>
                                            <p:cond delay="499"/>
                                          </p:stCondLst>
                                        </p:cTn>
                                        <p:tgtEl>
                                          <p:spTgt spid="180238"/>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180231"/>
                                        </p:tgtEl>
                                        <p:attrNameLst>
                                          <p:attrName>ppt_x</p:attrName>
                                        </p:attrNameLst>
                                      </p:cBhvr>
                                      <p:tavLst>
                                        <p:tav tm="0">
                                          <p:val>
                                            <p:strVal val="ppt_x"/>
                                          </p:val>
                                        </p:tav>
                                        <p:tav tm="100000">
                                          <p:val>
                                            <p:strVal val="ppt_x"/>
                                          </p:val>
                                        </p:tav>
                                      </p:tavLst>
                                    </p:anim>
                                    <p:anim calcmode="lin" valueType="num">
                                      <p:cBhvr additive="base">
                                        <p:cTn id="22" dur="500"/>
                                        <p:tgtEl>
                                          <p:spTgt spid="180231"/>
                                        </p:tgtEl>
                                        <p:attrNameLst>
                                          <p:attrName>ppt_y</p:attrName>
                                        </p:attrNameLst>
                                      </p:cBhvr>
                                      <p:tavLst>
                                        <p:tav tm="0">
                                          <p:val>
                                            <p:strVal val="ppt_y"/>
                                          </p:val>
                                        </p:tav>
                                        <p:tav tm="100000">
                                          <p:val>
                                            <p:strVal val="1+ppt_h/2"/>
                                          </p:val>
                                        </p:tav>
                                      </p:tavLst>
                                    </p:anim>
                                    <p:set>
                                      <p:cBhvr>
                                        <p:cTn id="23" dur="1" fill="hold">
                                          <p:stCondLst>
                                            <p:cond delay="499"/>
                                          </p:stCondLst>
                                        </p:cTn>
                                        <p:tgtEl>
                                          <p:spTgt spid="180231"/>
                                        </p:tgtEl>
                                        <p:attrNameLst>
                                          <p:attrName>style.visibility</p:attrName>
                                        </p:attrNameLst>
                                      </p:cBhvr>
                                      <p:to>
                                        <p:strVal val="hidden"/>
                                      </p:to>
                                    </p:set>
                                  </p:childTnLst>
                                </p:cTn>
                              </p:par>
                              <p:par>
                                <p:cTn id="24" presetID="2" presetClass="exit" presetSubtype="4" fill="hold" nodeType="withEffect">
                                  <p:stCondLst>
                                    <p:cond delay="0"/>
                                  </p:stCondLst>
                                  <p:childTnLst>
                                    <p:anim calcmode="lin" valueType="num">
                                      <p:cBhvr additive="base">
                                        <p:cTn id="25" dur="500"/>
                                        <p:tgtEl>
                                          <p:spTgt spid="180232"/>
                                        </p:tgtEl>
                                        <p:attrNameLst>
                                          <p:attrName>ppt_x</p:attrName>
                                        </p:attrNameLst>
                                      </p:cBhvr>
                                      <p:tavLst>
                                        <p:tav tm="0">
                                          <p:val>
                                            <p:strVal val="ppt_x"/>
                                          </p:val>
                                        </p:tav>
                                        <p:tav tm="100000">
                                          <p:val>
                                            <p:strVal val="ppt_x"/>
                                          </p:val>
                                        </p:tav>
                                      </p:tavLst>
                                    </p:anim>
                                    <p:anim calcmode="lin" valueType="num">
                                      <p:cBhvr additive="base">
                                        <p:cTn id="26" dur="500"/>
                                        <p:tgtEl>
                                          <p:spTgt spid="180232"/>
                                        </p:tgtEl>
                                        <p:attrNameLst>
                                          <p:attrName>ppt_y</p:attrName>
                                        </p:attrNameLst>
                                      </p:cBhvr>
                                      <p:tavLst>
                                        <p:tav tm="0">
                                          <p:val>
                                            <p:strVal val="ppt_y"/>
                                          </p:val>
                                        </p:tav>
                                        <p:tav tm="100000">
                                          <p:val>
                                            <p:strVal val="1+ppt_h/2"/>
                                          </p:val>
                                        </p:tav>
                                      </p:tavLst>
                                    </p:anim>
                                    <p:set>
                                      <p:cBhvr>
                                        <p:cTn id="27" dur="1" fill="hold">
                                          <p:stCondLst>
                                            <p:cond delay="499"/>
                                          </p:stCondLst>
                                        </p:cTn>
                                        <p:tgtEl>
                                          <p:spTgt spid="180232"/>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80266"/>
                                        </p:tgtEl>
                                        <p:attrNameLst>
                                          <p:attrName>style.visibility</p:attrName>
                                        </p:attrNameLst>
                                      </p:cBhvr>
                                      <p:to>
                                        <p:strVal val="visible"/>
                                      </p:to>
                                    </p:set>
                                    <p:anim calcmode="lin" valueType="num">
                                      <p:cBhvr additive="base">
                                        <p:cTn id="30" dur="500" fill="hold"/>
                                        <p:tgtEl>
                                          <p:spTgt spid="180266"/>
                                        </p:tgtEl>
                                        <p:attrNameLst>
                                          <p:attrName>ppt_x</p:attrName>
                                        </p:attrNameLst>
                                      </p:cBhvr>
                                      <p:tavLst>
                                        <p:tav tm="0">
                                          <p:val>
                                            <p:strVal val="#ppt_x"/>
                                          </p:val>
                                        </p:tav>
                                        <p:tav tm="100000">
                                          <p:val>
                                            <p:strVal val="#ppt_x"/>
                                          </p:val>
                                        </p:tav>
                                      </p:tavLst>
                                    </p:anim>
                                    <p:anim calcmode="lin" valueType="num">
                                      <p:cBhvr additive="base">
                                        <p:cTn id="31" dur="500" fill="hold"/>
                                        <p:tgtEl>
                                          <p:spTgt spid="180266"/>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80229"/>
                                        </p:tgtEl>
                                        <p:attrNameLst>
                                          <p:attrName>style.visibility</p:attrName>
                                        </p:attrNameLst>
                                      </p:cBhvr>
                                      <p:to>
                                        <p:strVal val="visible"/>
                                      </p:to>
                                    </p:set>
                                    <p:anim calcmode="lin" valueType="num">
                                      <p:cBhvr additive="base">
                                        <p:cTn id="34" dur="500" fill="hold"/>
                                        <p:tgtEl>
                                          <p:spTgt spid="180229"/>
                                        </p:tgtEl>
                                        <p:attrNameLst>
                                          <p:attrName>ppt_x</p:attrName>
                                        </p:attrNameLst>
                                      </p:cBhvr>
                                      <p:tavLst>
                                        <p:tav tm="0">
                                          <p:val>
                                            <p:strVal val="#ppt_x"/>
                                          </p:val>
                                        </p:tav>
                                        <p:tav tm="100000">
                                          <p:val>
                                            <p:strVal val="#ppt_x"/>
                                          </p:val>
                                        </p:tav>
                                      </p:tavLst>
                                    </p:anim>
                                    <p:anim calcmode="lin" valueType="num">
                                      <p:cBhvr additive="base">
                                        <p:cTn id="35" dur="500" fill="hold"/>
                                        <p:tgtEl>
                                          <p:spTgt spid="180229"/>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80263"/>
                                        </p:tgtEl>
                                        <p:attrNameLst>
                                          <p:attrName>style.visibility</p:attrName>
                                        </p:attrNameLst>
                                      </p:cBhvr>
                                      <p:to>
                                        <p:strVal val="visible"/>
                                      </p:to>
                                    </p:set>
                                    <p:anim calcmode="lin" valueType="num">
                                      <p:cBhvr additive="base">
                                        <p:cTn id="38" dur="500" fill="hold"/>
                                        <p:tgtEl>
                                          <p:spTgt spid="180263"/>
                                        </p:tgtEl>
                                        <p:attrNameLst>
                                          <p:attrName>ppt_x</p:attrName>
                                        </p:attrNameLst>
                                      </p:cBhvr>
                                      <p:tavLst>
                                        <p:tav tm="0">
                                          <p:val>
                                            <p:strVal val="#ppt_x"/>
                                          </p:val>
                                        </p:tav>
                                        <p:tav tm="100000">
                                          <p:val>
                                            <p:strVal val="#ppt_x"/>
                                          </p:val>
                                        </p:tav>
                                      </p:tavLst>
                                    </p:anim>
                                    <p:anim calcmode="lin" valueType="num">
                                      <p:cBhvr additive="base">
                                        <p:cTn id="39" dur="500" fill="hold"/>
                                        <p:tgtEl>
                                          <p:spTgt spid="180263"/>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nodeType="clickEffect">
                                  <p:stCondLst>
                                    <p:cond delay="0"/>
                                  </p:stCondLst>
                                  <p:childTnLst>
                                    <p:set>
                                      <p:cBhvr>
                                        <p:cTn id="43" dur="1" fill="hold">
                                          <p:stCondLst>
                                            <p:cond delay="0"/>
                                          </p:stCondLst>
                                        </p:cTn>
                                        <p:tgtEl>
                                          <p:spTgt spid="180239"/>
                                        </p:tgtEl>
                                        <p:attrNameLst>
                                          <p:attrName>style.visibility</p:attrName>
                                        </p:attrNameLst>
                                      </p:cBhvr>
                                      <p:to>
                                        <p:strVal val="visible"/>
                                      </p:to>
                                    </p:set>
                                    <p:anim calcmode="lin" valueType="num">
                                      <p:cBhvr additive="base">
                                        <p:cTn id="44" dur="500" fill="hold"/>
                                        <p:tgtEl>
                                          <p:spTgt spid="180239"/>
                                        </p:tgtEl>
                                        <p:attrNameLst>
                                          <p:attrName>ppt_x</p:attrName>
                                        </p:attrNameLst>
                                      </p:cBhvr>
                                      <p:tavLst>
                                        <p:tav tm="0">
                                          <p:val>
                                            <p:strVal val="#ppt_x"/>
                                          </p:val>
                                        </p:tav>
                                        <p:tav tm="100000">
                                          <p:val>
                                            <p:strVal val="#ppt_x"/>
                                          </p:val>
                                        </p:tav>
                                      </p:tavLst>
                                    </p:anim>
                                    <p:anim calcmode="lin" valueType="num">
                                      <p:cBhvr additive="base">
                                        <p:cTn id="45" dur="500" fill="hold"/>
                                        <p:tgtEl>
                                          <p:spTgt spid="180239"/>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180241"/>
                                        </p:tgtEl>
                                        <p:attrNameLst>
                                          <p:attrName>style.visibility</p:attrName>
                                        </p:attrNameLst>
                                      </p:cBhvr>
                                      <p:to>
                                        <p:strVal val="visible"/>
                                      </p:to>
                                    </p:set>
                                    <p:anim calcmode="lin" valueType="num">
                                      <p:cBhvr additive="base">
                                        <p:cTn id="50" dur="500" fill="hold"/>
                                        <p:tgtEl>
                                          <p:spTgt spid="180241"/>
                                        </p:tgtEl>
                                        <p:attrNameLst>
                                          <p:attrName>ppt_x</p:attrName>
                                        </p:attrNameLst>
                                      </p:cBhvr>
                                      <p:tavLst>
                                        <p:tav tm="0">
                                          <p:val>
                                            <p:strVal val="#ppt_x"/>
                                          </p:val>
                                        </p:tav>
                                        <p:tav tm="100000">
                                          <p:val>
                                            <p:strVal val="#ppt_x"/>
                                          </p:val>
                                        </p:tav>
                                      </p:tavLst>
                                    </p:anim>
                                    <p:anim calcmode="lin" valueType="num">
                                      <p:cBhvr additive="base">
                                        <p:cTn id="51" dur="500" fill="hold"/>
                                        <p:tgtEl>
                                          <p:spTgt spid="1802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p:bldP spid="180229" grpId="0" animBg="1"/>
      <p:bldP spid="180231" grpId="0" animBg="1"/>
      <p:bldP spid="180232" grpId="0" animBg="1"/>
      <p:bldP spid="180238" grpId="0" animBg="1"/>
      <p:bldP spid="180238" grpId="1" animBg="1"/>
      <p:bldP spid="180239" grpId="0" animBg="1"/>
      <p:bldP spid="18024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5">
            <a:extLst>
              <a:ext uri="{FF2B5EF4-FFF2-40B4-BE49-F238E27FC236}">
                <a16:creationId xmlns:a16="http://schemas.microsoft.com/office/drawing/2014/main" id="{E2CF9416-F749-3162-8206-7E7DC9B9B82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524C3240-E12B-4847-9063-7DC5292E2B81}" type="slidenum">
              <a:rPr lang="zh-CN" altLang="en-US"/>
              <a:pPr eaLnBrk="0" hangingPunct="0"/>
              <a:t>175</a:t>
            </a:fld>
            <a:endParaRPr lang="zh-CN" altLang="en-US"/>
          </a:p>
        </p:txBody>
      </p:sp>
      <p:grpSp>
        <p:nvGrpSpPr>
          <p:cNvPr id="11266" name="Group 66">
            <a:extLst>
              <a:ext uri="{FF2B5EF4-FFF2-40B4-BE49-F238E27FC236}">
                <a16:creationId xmlns:a16="http://schemas.microsoft.com/office/drawing/2014/main" id="{4F9D17EA-C166-8A4D-1473-0913E7A411AE}"/>
              </a:ext>
            </a:extLst>
          </p:cNvPr>
          <p:cNvGrpSpPr>
            <a:grpSpLocks/>
          </p:cNvGrpSpPr>
          <p:nvPr/>
        </p:nvGrpSpPr>
        <p:grpSpPr bwMode="auto">
          <a:xfrm>
            <a:off x="4652963" y="4338638"/>
            <a:ext cx="4294187" cy="2082800"/>
            <a:chOff x="2931" y="2733"/>
            <a:chExt cx="2705" cy="1312"/>
          </a:xfrm>
        </p:grpSpPr>
        <p:grpSp>
          <p:nvGrpSpPr>
            <p:cNvPr id="11267" name="Group 48">
              <a:extLst>
                <a:ext uri="{FF2B5EF4-FFF2-40B4-BE49-F238E27FC236}">
                  <a16:creationId xmlns:a16="http://schemas.microsoft.com/office/drawing/2014/main" id="{1594F2E8-DBFE-4EC5-5537-936891369824}"/>
                </a:ext>
              </a:extLst>
            </p:cNvPr>
            <p:cNvGrpSpPr>
              <a:grpSpLocks/>
            </p:cNvGrpSpPr>
            <p:nvPr/>
          </p:nvGrpSpPr>
          <p:grpSpPr bwMode="auto">
            <a:xfrm>
              <a:off x="2931" y="2733"/>
              <a:ext cx="2599" cy="1292"/>
              <a:chOff x="2931" y="2733"/>
              <a:chExt cx="2599" cy="1292"/>
            </a:xfrm>
          </p:grpSpPr>
          <p:pic>
            <p:nvPicPr>
              <p:cNvPr id="11268" name="Picture 29">
                <a:extLst>
                  <a:ext uri="{FF2B5EF4-FFF2-40B4-BE49-F238E27FC236}">
                    <a16:creationId xmlns:a16="http://schemas.microsoft.com/office/drawing/2014/main" id="{2D8030ED-DD84-16CF-A9AF-EC8CDB6C6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 y="2733"/>
                <a:ext cx="2599" cy="129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269" name="Line 45">
                <a:extLst>
                  <a:ext uri="{FF2B5EF4-FFF2-40B4-BE49-F238E27FC236}">
                    <a16:creationId xmlns:a16="http://schemas.microsoft.com/office/drawing/2014/main" id="{D8AE2400-1E0D-3310-6422-5B6E0C1AF0A8}"/>
                  </a:ext>
                </a:extLst>
              </p:cNvPr>
              <p:cNvSpPr>
                <a:spLocks noChangeShapeType="1"/>
              </p:cNvSpPr>
              <p:nvPr/>
            </p:nvSpPr>
            <p:spPr bwMode="auto">
              <a:xfrm flipV="1">
                <a:off x="3084" y="3906"/>
                <a:ext cx="306"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 name="Line 46">
                <a:extLst>
                  <a:ext uri="{FF2B5EF4-FFF2-40B4-BE49-F238E27FC236}">
                    <a16:creationId xmlns:a16="http://schemas.microsoft.com/office/drawing/2014/main" id="{F99347DA-7BB2-A879-D156-A086D90F12E4}"/>
                  </a:ext>
                </a:extLst>
              </p:cNvPr>
              <p:cNvSpPr>
                <a:spLocks noChangeShapeType="1"/>
              </p:cNvSpPr>
              <p:nvPr/>
            </p:nvSpPr>
            <p:spPr bwMode="auto">
              <a:xfrm flipV="1">
                <a:off x="3078" y="4020"/>
                <a:ext cx="306"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71" name="Rectangle 30">
              <a:extLst>
                <a:ext uri="{FF2B5EF4-FFF2-40B4-BE49-F238E27FC236}">
                  <a16:creationId xmlns:a16="http://schemas.microsoft.com/office/drawing/2014/main" id="{C1B67C51-9E00-1B1C-FE6A-0066BCEE355C}"/>
                </a:ext>
              </a:extLst>
            </p:cNvPr>
            <p:cNvSpPr>
              <a:spLocks noChangeArrowheads="1"/>
            </p:cNvSpPr>
            <p:nvPr/>
          </p:nvSpPr>
          <p:spPr bwMode="auto">
            <a:xfrm>
              <a:off x="3005" y="3895"/>
              <a:ext cx="263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sz="1200">
                  <a:solidFill>
                    <a:srgbClr val="1306C0"/>
                  </a:solidFill>
                </a:rPr>
                <a:t>check</a:t>
              </a:r>
              <a:r>
                <a:rPr lang="en-US" altLang="zh-CN" sz="1000">
                  <a:solidFill>
                    <a:schemeClr val="tx1"/>
                  </a:solidFill>
                </a:rPr>
                <a:t>(time_slot_id in</a:t>
              </a:r>
              <a:r>
                <a:rPr lang="en-US" altLang="zh-CN" sz="1000">
                  <a:solidFill>
                    <a:srgbClr val="0066FF"/>
                  </a:solidFill>
                </a:rPr>
                <a:t>(select time_slot_id from time_slot)</a:t>
              </a:r>
              <a:r>
                <a:rPr lang="en-US" altLang="zh-CN" sz="1000">
                  <a:solidFill>
                    <a:schemeClr val="tx1"/>
                  </a:solidFill>
                </a:rPr>
                <a:t>));</a:t>
              </a:r>
            </a:p>
          </p:txBody>
        </p:sp>
      </p:grpSp>
      <p:grpSp>
        <p:nvGrpSpPr>
          <p:cNvPr id="11272" name="Group 56">
            <a:extLst>
              <a:ext uri="{FF2B5EF4-FFF2-40B4-BE49-F238E27FC236}">
                <a16:creationId xmlns:a16="http://schemas.microsoft.com/office/drawing/2014/main" id="{BBE5E809-9093-18B7-5E6A-6D0CB4F4EA65}"/>
              </a:ext>
            </a:extLst>
          </p:cNvPr>
          <p:cNvGrpSpPr>
            <a:grpSpLocks/>
          </p:cNvGrpSpPr>
          <p:nvPr/>
        </p:nvGrpSpPr>
        <p:grpSpPr bwMode="auto">
          <a:xfrm>
            <a:off x="4700588" y="2790825"/>
            <a:ext cx="3863975" cy="1428750"/>
            <a:chOff x="3195" y="1758"/>
            <a:chExt cx="2434" cy="900"/>
          </a:xfrm>
        </p:grpSpPr>
        <p:pic>
          <p:nvPicPr>
            <p:cNvPr id="11273" name="Picture 9">
              <a:extLst>
                <a:ext uri="{FF2B5EF4-FFF2-40B4-BE49-F238E27FC236}">
                  <a16:creationId xmlns:a16="http://schemas.microsoft.com/office/drawing/2014/main" id="{B9E560AB-3B6D-CB50-AF15-539DBD1F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 y="1758"/>
              <a:ext cx="2334" cy="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274" name="Rectangle 19">
              <a:extLst>
                <a:ext uri="{FF2B5EF4-FFF2-40B4-BE49-F238E27FC236}">
                  <a16:creationId xmlns:a16="http://schemas.microsoft.com/office/drawing/2014/main" id="{02F63734-9140-E277-3628-776649F96FAB}"/>
                </a:ext>
              </a:extLst>
            </p:cNvPr>
            <p:cNvSpPr>
              <a:spLocks noChangeArrowheads="1"/>
            </p:cNvSpPr>
            <p:nvPr/>
          </p:nvSpPr>
          <p:spPr bwMode="auto">
            <a:xfrm>
              <a:off x="4534" y="2257"/>
              <a:ext cx="1095"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000">
                  <a:solidFill>
                    <a:srgbClr val="000000"/>
                  </a:solidFill>
                </a:rPr>
                <a:t>Check (salary&gt;10000)</a:t>
              </a:r>
              <a:r>
                <a:rPr lang="zh-CN" altLang="en-US" sz="1000">
                  <a:solidFill>
                    <a:srgbClr val="000000"/>
                  </a:solidFill>
                </a:rPr>
                <a:t>，</a:t>
              </a:r>
            </a:p>
          </p:txBody>
        </p:sp>
        <p:sp>
          <p:nvSpPr>
            <p:cNvPr id="11275" name="Line 20">
              <a:extLst>
                <a:ext uri="{FF2B5EF4-FFF2-40B4-BE49-F238E27FC236}">
                  <a16:creationId xmlns:a16="http://schemas.microsoft.com/office/drawing/2014/main" id="{80863147-8439-FFC8-C67F-640D72E0C1E9}"/>
                </a:ext>
              </a:extLst>
            </p:cNvPr>
            <p:cNvSpPr>
              <a:spLocks noChangeShapeType="1"/>
            </p:cNvSpPr>
            <p:nvPr/>
          </p:nvSpPr>
          <p:spPr bwMode="auto">
            <a:xfrm>
              <a:off x="5532" y="2238"/>
              <a:ext cx="0"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6" name="Line 25">
              <a:extLst>
                <a:ext uri="{FF2B5EF4-FFF2-40B4-BE49-F238E27FC236}">
                  <a16:creationId xmlns:a16="http://schemas.microsoft.com/office/drawing/2014/main" id="{F070C96F-2BC0-CBFB-CC96-AF2EA5D532D1}"/>
                </a:ext>
              </a:extLst>
            </p:cNvPr>
            <p:cNvSpPr>
              <a:spLocks noChangeShapeType="1"/>
            </p:cNvSpPr>
            <p:nvPr/>
          </p:nvSpPr>
          <p:spPr bwMode="auto">
            <a:xfrm>
              <a:off x="3234" y="2580"/>
              <a:ext cx="138" cy="0"/>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7" name="Line 26">
              <a:extLst>
                <a:ext uri="{FF2B5EF4-FFF2-40B4-BE49-F238E27FC236}">
                  <a16:creationId xmlns:a16="http://schemas.microsoft.com/office/drawing/2014/main" id="{BAF7229A-1D00-38AD-C856-E036D68CE898}"/>
                </a:ext>
              </a:extLst>
            </p:cNvPr>
            <p:cNvSpPr>
              <a:spLocks noChangeShapeType="1"/>
            </p:cNvSpPr>
            <p:nvPr/>
          </p:nvSpPr>
          <p:spPr bwMode="auto">
            <a:xfrm>
              <a:off x="3234" y="2460"/>
              <a:ext cx="138" cy="0"/>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8" name="Line 35">
              <a:extLst>
                <a:ext uri="{FF2B5EF4-FFF2-40B4-BE49-F238E27FC236}">
                  <a16:creationId xmlns:a16="http://schemas.microsoft.com/office/drawing/2014/main" id="{C2B8D702-64B4-436F-3918-CB010BC2F1BF}"/>
                </a:ext>
              </a:extLst>
            </p:cNvPr>
            <p:cNvSpPr>
              <a:spLocks noChangeShapeType="1"/>
            </p:cNvSpPr>
            <p:nvPr/>
          </p:nvSpPr>
          <p:spPr bwMode="auto">
            <a:xfrm>
              <a:off x="4488" y="2130"/>
              <a:ext cx="31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9" name="Rectangle 33">
              <a:extLst>
                <a:ext uri="{FF2B5EF4-FFF2-40B4-BE49-F238E27FC236}">
                  <a16:creationId xmlns:a16="http://schemas.microsoft.com/office/drawing/2014/main" id="{3A397A7E-D426-6026-7E1D-36AD405BAC9F}"/>
                </a:ext>
              </a:extLst>
            </p:cNvPr>
            <p:cNvSpPr>
              <a:spLocks noChangeArrowheads="1"/>
            </p:cNvSpPr>
            <p:nvPr/>
          </p:nvSpPr>
          <p:spPr bwMode="auto">
            <a:xfrm>
              <a:off x="4815" y="2000"/>
              <a:ext cx="541" cy="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200">
                  <a:solidFill>
                    <a:srgbClr val="000000"/>
                  </a:solidFill>
                </a:rPr>
                <a:t>unique</a:t>
              </a:r>
              <a:r>
                <a:rPr lang="zh-CN" altLang="en-US" sz="1200">
                  <a:solidFill>
                    <a:srgbClr val="000000"/>
                  </a:solidFill>
                </a:rPr>
                <a:t>，</a:t>
              </a:r>
            </a:p>
          </p:txBody>
        </p:sp>
        <p:sp>
          <p:nvSpPr>
            <p:cNvPr id="11280" name="Line 36">
              <a:extLst>
                <a:ext uri="{FF2B5EF4-FFF2-40B4-BE49-F238E27FC236}">
                  <a16:creationId xmlns:a16="http://schemas.microsoft.com/office/drawing/2014/main" id="{B89D0D94-4A1A-73FA-78F2-2BCC8EE43CF8}"/>
                </a:ext>
              </a:extLst>
            </p:cNvPr>
            <p:cNvSpPr>
              <a:spLocks noChangeShapeType="1"/>
            </p:cNvSpPr>
            <p:nvPr/>
          </p:nvSpPr>
          <p:spPr bwMode="auto">
            <a:xfrm>
              <a:off x="4902" y="2124"/>
              <a:ext cx="31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Line 44">
              <a:extLst>
                <a:ext uri="{FF2B5EF4-FFF2-40B4-BE49-F238E27FC236}">
                  <a16:creationId xmlns:a16="http://schemas.microsoft.com/office/drawing/2014/main" id="{825D9B32-84DF-7E61-794A-DB999C12CEA8}"/>
                </a:ext>
              </a:extLst>
            </p:cNvPr>
            <p:cNvSpPr>
              <a:spLocks noChangeShapeType="1"/>
            </p:cNvSpPr>
            <p:nvPr/>
          </p:nvSpPr>
          <p:spPr bwMode="auto">
            <a:xfrm flipV="1">
              <a:off x="4590" y="2388"/>
              <a:ext cx="270"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82" name="Rectangle 2">
            <a:extLst>
              <a:ext uri="{FF2B5EF4-FFF2-40B4-BE49-F238E27FC236}">
                <a16:creationId xmlns:a16="http://schemas.microsoft.com/office/drawing/2014/main" id="{DD7E39A6-DD39-8530-F2E0-3BDF3ECC6C46}"/>
              </a:ext>
            </a:extLst>
          </p:cNvPr>
          <p:cNvSpPr>
            <a:spLocks noGrp="1" noChangeArrowheads="1"/>
          </p:cNvSpPr>
          <p:nvPr>
            <p:ph type="title"/>
          </p:nvPr>
        </p:nvSpPr>
        <p:spPr>
          <a:xfrm>
            <a:off x="296863" y="127000"/>
            <a:ext cx="7772400" cy="447675"/>
          </a:xfrm>
        </p:spPr>
        <p:txBody>
          <a:bodyPr/>
          <a:lstStyle/>
          <a:p>
            <a:pPr algn="l"/>
            <a:r>
              <a:rPr lang="zh-CN" altLang="en-US" sz="3200" b="1">
                <a:latin typeface="黑体" panose="02010609060101010101" pitchFamily="49" charset="-122"/>
                <a:ea typeface="黑体" panose="02010609060101010101" pitchFamily="49" charset="-122"/>
              </a:rPr>
              <a:t>二 完整性约束</a:t>
            </a:r>
            <a:r>
              <a:rPr lang="en-US" altLang="zh-CN" sz="3200" b="1">
                <a:solidFill>
                  <a:schemeClr val="tx1"/>
                </a:solidFill>
                <a:latin typeface="黑体" panose="02010609060101010101" pitchFamily="49" charset="-122"/>
                <a:ea typeface="黑体" panose="02010609060101010101" pitchFamily="49" charset="-122"/>
              </a:rPr>
              <a:t> </a:t>
            </a:r>
          </a:p>
        </p:txBody>
      </p:sp>
      <p:sp>
        <p:nvSpPr>
          <p:cNvPr id="9223" name="Rectangle 5">
            <a:extLst>
              <a:ext uri="{FF2B5EF4-FFF2-40B4-BE49-F238E27FC236}">
                <a16:creationId xmlns:a16="http://schemas.microsoft.com/office/drawing/2014/main" id="{1A047CC0-058F-1668-405B-ED3458B810F5}"/>
              </a:ext>
            </a:extLst>
          </p:cNvPr>
          <p:cNvSpPr>
            <a:spLocks noChangeArrowheads="1"/>
          </p:cNvSpPr>
          <p:nvPr/>
        </p:nvSpPr>
        <p:spPr bwMode="auto">
          <a:xfrm>
            <a:off x="3282950" y="1006475"/>
            <a:ext cx="5159375" cy="7858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b="0">
                <a:solidFill>
                  <a:schemeClr val="tx1"/>
                </a:solidFill>
              </a:rPr>
              <a:t>1. </a:t>
            </a:r>
            <a:r>
              <a:rPr lang="zh-CN" altLang="en-US" b="0">
                <a:solidFill>
                  <a:schemeClr val="tx1"/>
                </a:solidFill>
              </a:rPr>
              <a:t>键完整性约束（主码</a:t>
            </a:r>
            <a:r>
              <a:rPr lang="en-US" altLang="zh-CN" b="0">
                <a:solidFill>
                  <a:schemeClr val="tx1"/>
                </a:solidFill>
              </a:rPr>
              <a:t>/</a:t>
            </a:r>
            <a:r>
              <a:rPr lang="zh-CN" altLang="en-US" b="0">
                <a:solidFill>
                  <a:schemeClr val="tx1"/>
                </a:solidFill>
              </a:rPr>
              <a:t>主键）</a:t>
            </a:r>
          </a:p>
          <a:p>
            <a:pPr eaLnBrk="0" hangingPunct="0">
              <a:lnSpc>
                <a:spcPct val="80000"/>
              </a:lnSpc>
              <a:spcBef>
                <a:spcPct val="20000"/>
              </a:spcBef>
            </a:pPr>
            <a:r>
              <a:rPr lang="zh-CN" altLang="en-US" b="0">
                <a:solidFill>
                  <a:schemeClr val="tx1"/>
                </a:solidFill>
              </a:rPr>
              <a:t>    关系</a:t>
            </a:r>
            <a:r>
              <a:rPr lang="en-US" altLang="zh-CN" b="0">
                <a:solidFill>
                  <a:schemeClr val="tx1"/>
                </a:solidFill>
              </a:rPr>
              <a:t>(</a:t>
            </a:r>
            <a:r>
              <a:rPr lang="zh-CN" altLang="en-US" b="0">
                <a:solidFill>
                  <a:schemeClr val="tx1"/>
                </a:solidFill>
              </a:rPr>
              <a:t>模式</a:t>
            </a:r>
            <a:r>
              <a:rPr lang="en-US" altLang="zh-CN" b="0">
                <a:solidFill>
                  <a:schemeClr val="tx1"/>
                </a:solidFill>
              </a:rPr>
              <a:t>)</a:t>
            </a:r>
            <a:r>
              <a:rPr lang="zh-CN" altLang="en-US" b="0">
                <a:solidFill>
                  <a:schemeClr val="tx1"/>
                </a:solidFill>
              </a:rPr>
              <a:t>必需有一个主码，来区分不同元组！</a:t>
            </a:r>
          </a:p>
          <a:p>
            <a:pPr eaLnBrk="0" hangingPunct="0">
              <a:lnSpc>
                <a:spcPct val="80000"/>
              </a:lnSpc>
              <a:spcBef>
                <a:spcPct val="20000"/>
              </a:spcBef>
            </a:pPr>
            <a:r>
              <a:rPr lang="en-US" altLang="zh-CN" b="0">
                <a:solidFill>
                  <a:schemeClr val="tx1"/>
                </a:solidFill>
              </a:rPr>
              <a:t>    SQL</a:t>
            </a:r>
            <a:r>
              <a:rPr lang="zh-CN" altLang="en-US" b="0">
                <a:solidFill>
                  <a:schemeClr val="tx1"/>
                </a:solidFill>
              </a:rPr>
              <a:t>采用</a:t>
            </a:r>
            <a:r>
              <a:rPr lang="en-US" altLang="zh-CN" b="0">
                <a:solidFill>
                  <a:srgbClr val="0066FF"/>
                </a:solidFill>
              </a:rPr>
              <a:t>primary key</a:t>
            </a:r>
            <a:r>
              <a:rPr lang="en-US" altLang="zh-CN" b="0">
                <a:solidFill>
                  <a:schemeClr val="tx1"/>
                </a:solidFill>
                <a:latin typeface="宋体" panose="02010600030101010101" pitchFamily="2" charset="-122"/>
              </a:rPr>
              <a:t>…</a:t>
            </a:r>
            <a:r>
              <a:rPr lang="zh-CN" altLang="en-US" b="0">
                <a:solidFill>
                  <a:schemeClr val="tx1"/>
                </a:solidFill>
              </a:rPr>
              <a:t>来定义！</a:t>
            </a:r>
          </a:p>
        </p:txBody>
      </p:sp>
      <p:sp>
        <p:nvSpPr>
          <p:cNvPr id="9224" name="Rectangle 6">
            <a:extLst>
              <a:ext uri="{FF2B5EF4-FFF2-40B4-BE49-F238E27FC236}">
                <a16:creationId xmlns:a16="http://schemas.microsoft.com/office/drawing/2014/main" id="{E0738A61-AA17-6583-AE6E-7D7ECC647982}"/>
              </a:ext>
            </a:extLst>
          </p:cNvPr>
          <p:cNvSpPr>
            <a:spLocks noChangeArrowheads="1"/>
          </p:cNvSpPr>
          <p:nvPr/>
        </p:nvSpPr>
        <p:spPr bwMode="auto">
          <a:xfrm>
            <a:off x="3273425" y="1882775"/>
            <a:ext cx="5153025" cy="7858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b="0">
                <a:solidFill>
                  <a:schemeClr val="tx1"/>
                </a:solidFill>
              </a:rPr>
              <a:t>2.</a:t>
            </a:r>
            <a:r>
              <a:rPr lang="zh-CN" altLang="en-US" b="0">
                <a:solidFill>
                  <a:schemeClr val="tx1"/>
                </a:solidFill>
              </a:rPr>
              <a:t>参照完整性约束（外码</a:t>
            </a:r>
            <a:r>
              <a:rPr lang="en-US" altLang="zh-CN" b="0">
                <a:solidFill>
                  <a:schemeClr val="tx1"/>
                </a:solidFill>
              </a:rPr>
              <a:t>/</a:t>
            </a:r>
            <a:r>
              <a:rPr lang="zh-CN" altLang="en-US" b="0">
                <a:solidFill>
                  <a:schemeClr val="tx1"/>
                </a:solidFill>
              </a:rPr>
              <a:t>外键）</a:t>
            </a:r>
          </a:p>
          <a:p>
            <a:pPr eaLnBrk="0" hangingPunct="0">
              <a:lnSpc>
                <a:spcPct val="80000"/>
              </a:lnSpc>
              <a:spcBef>
                <a:spcPct val="20000"/>
              </a:spcBef>
            </a:pPr>
            <a:r>
              <a:rPr lang="zh-CN" altLang="en-US" b="0">
                <a:solidFill>
                  <a:schemeClr val="tx1"/>
                </a:solidFill>
              </a:rPr>
              <a:t>   用另一关系的主码，来约束属性取值的有效性！</a:t>
            </a:r>
          </a:p>
          <a:p>
            <a:pPr eaLnBrk="0" hangingPunct="0">
              <a:lnSpc>
                <a:spcPct val="80000"/>
              </a:lnSpc>
              <a:spcBef>
                <a:spcPct val="20000"/>
              </a:spcBef>
            </a:pPr>
            <a:r>
              <a:rPr lang="zh-CN" altLang="en-US" b="0">
                <a:solidFill>
                  <a:schemeClr val="tx1"/>
                </a:solidFill>
              </a:rPr>
              <a:t>   </a:t>
            </a:r>
            <a:r>
              <a:rPr lang="en-US" altLang="zh-CN" b="0">
                <a:solidFill>
                  <a:schemeClr val="tx1"/>
                </a:solidFill>
              </a:rPr>
              <a:t>SQL</a:t>
            </a:r>
            <a:r>
              <a:rPr lang="zh-CN" altLang="en-US" b="0">
                <a:solidFill>
                  <a:schemeClr val="tx1"/>
                </a:solidFill>
              </a:rPr>
              <a:t>采用</a:t>
            </a:r>
            <a:r>
              <a:rPr lang="en-US" altLang="zh-CN" b="0">
                <a:solidFill>
                  <a:srgbClr val="0066FF"/>
                </a:solidFill>
              </a:rPr>
              <a:t>foreign key</a:t>
            </a:r>
            <a:r>
              <a:rPr lang="en-US" altLang="zh-CN" b="0">
                <a:solidFill>
                  <a:schemeClr val="tx1"/>
                </a:solidFill>
              </a:rPr>
              <a:t> </a:t>
            </a:r>
            <a:r>
              <a:rPr lang="en-US" altLang="zh-CN" b="0">
                <a:solidFill>
                  <a:schemeClr val="tx1"/>
                </a:solidFill>
                <a:latin typeface="宋体" panose="02010600030101010101" pitchFamily="2" charset="-122"/>
              </a:rPr>
              <a:t>…</a:t>
            </a:r>
            <a:r>
              <a:rPr lang="en-US" altLang="zh-CN" b="0">
                <a:solidFill>
                  <a:schemeClr val="tx1"/>
                </a:solidFill>
              </a:rPr>
              <a:t> </a:t>
            </a:r>
            <a:r>
              <a:rPr lang="en-US" altLang="zh-CN" b="0">
                <a:solidFill>
                  <a:srgbClr val="0066FF"/>
                </a:solidFill>
              </a:rPr>
              <a:t>references</a:t>
            </a:r>
            <a:r>
              <a:rPr lang="en-US" altLang="zh-CN" b="0">
                <a:solidFill>
                  <a:schemeClr val="tx1"/>
                </a:solidFill>
              </a:rPr>
              <a:t> </a:t>
            </a:r>
            <a:r>
              <a:rPr lang="en-US" altLang="zh-CN" b="0">
                <a:solidFill>
                  <a:schemeClr val="tx1"/>
                </a:solidFill>
                <a:latin typeface="宋体" panose="02010600030101010101" pitchFamily="2" charset="-122"/>
              </a:rPr>
              <a:t>…</a:t>
            </a:r>
            <a:r>
              <a:rPr lang="zh-CN" altLang="en-US" b="0">
                <a:solidFill>
                  <a:schemeClr val="tx1"/>
                </a:solidFill>
              </a:rPr>
              <a:t>来定义！</a:t>
            </a:r>
            <a:endParaRPr lang="en-US" altLang="zh-CN" b="0">
              <a:solidFill>
                <a:schemeClr val="tx1"/>
              </a:solidFill>
            </a:endParaRPr>
          </a:p>
        </p:txBody>
      </p:sp>
      <p:sp>
        <p:nvSpPr>
          <p:cNvPr id="11285" name="AutoShape 7">
            <a:extLst>
              <a:ext uri="{FF2B5EF4-FFF2-40B4-BE49-F238E27FC236}">
                <a16:creationId xmlns:a16="http://schemas.microsoft.com/office/drawing/2014/main" id="{35F3CAE0-2E7B-F3CA-8C77-4BB84B2D2535}"/>
              </a:ext>
            </a:extLst>
          </p:cNvPr>
          <p:cNvSpPr>
            <a:spLocks noChangeArrowheads="1"/>
          </p:cNvSpPr>
          <p:nvPr/>
        </p:nvSpPr>
        <p:spPr bwMode="auto">
          <a:xfrm>
            <a:off x="393700" y="1239838"/>
            <a:ext cx="2325688" cy="1089025"/>
          </a:xfrm>
          <a:prstGeom prst="cloudCallout">
            <a:avLst>
              <a:gd name="adj1" fmla="val -49708"/>
              <a:gd name="adj2" fmla="val 73819"/>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SQL</a:t>
            </a:r>
            <a:r>
              <a:rPr lang="zh-CN" altLang="en-US">
                <a:solidFill>
                  <a:schemeClr val="tx1"/>
                </a:solidFill>
              </a:rPr>
              <a:t>提供哪些方式的数据完整性约束？ </a:t>
            </a:r>
          </a:p>
        </p:txBody>
      </p:sp>
      <p:sp>
        <p:nvSpPr>
          <p:cNvPr id="9226" name="Rectangle 10">
            <a:extLst>
              <a:ext uri="{FF2B5EF4-FFF2-40B4-BE49-F238E27FC236}">
                <a16:creationId xmlns:a16="http://schemas.microsoft.com/office/drawing/2014/main" id="{8936F40D-EABB-2BF4-08CA-8BADF7960BF2}"/>
              </a:ext>
            </a:extLst>
          </p:cNvPr>
          <p:cNvSpPr>
            <a:spLocks noChangeArrowheads="1"/>
          </p:cNvSpPr>
          <p:nvPr/>
        </p:nvSpPr>
        <p:spPr bwMode="auto">
          <a:xfrm>
            <a:off x="3444875" y="3794125"/>
            <a:ext cx="12509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66FF"/>
                </a:solidFill>
              </a:rPr>
              <a:t>键完整性约束</a:t>
            </a:r>
          </a:p>
        </p:txBody>
      </p:sp>
      <p:sp>
        <p:nvSpPr>
          <p:cNvPr id="9227" name="Rectangle 12">
            <a:extLst>
              <a:ext uri="{FF2B5EF4-FFF2-40B4-BE49-F238E27FC236}">
                <a16:creationId xmlns:a16="http://schemas.microsoft.com/office/drawing/2014/main" id="{67F8B8AB-5962-6E41-35ED-81E313A1DAD8}"/>
              </a:ext>
            </a:extLst>
          </p:cNvPr>
          <p:cNvSpPr>
            <a:spLocks noChangeArrowheads="1"/>
          </p:cNvSpPr>
          <p:nvPr/>
        </p:nvSpPr>
        <p:spPr bwMode="auto">
          <a:xfrm>
            <a:off x="3263900" y="4003675"/>
            <a:ext cx="14287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66FF"/>
                </a:solidFill>
              </a:rPr>
              <a:t>参照完整性约束</a:t>
            </a:r>
          </a:p>
        </p:txBody>
      </p:sp>
      <p:sp>
        <p:nvSpPr>
          <p:cNvPr id="11288" name="Rectangle 31">
            <a:extLst>
              <a:ext uri="{FF2B5EF4-FFF2-40B4-BE49-F238E27FC236}">
                <a16:creationId xmlns:a16="http://schemas.microsoft.com/office/drawing/2014/main" id="{017C46CA-B8B7-6104-6BD9-473C6C18B75E}"/>
              </a:ext>
            </a:extLst>
          </p:cNvPr>
          <p:cNvSpPr>
            <a:spLocks noChangeArrowheads="1"/>
          </p:cNvSpPr>
          <p:nvPr/>
        </p:nvSpPr>
        <p:spPr bwMode="auto">
          <a:xfrm>
            <a:off x="4673600" y="6169025"/>
            <a:ext cx="184150" cy="214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endParaRPr lang="zh-CN" altLang="en-US" sz="1000">
              <a:solidFill>
                <a:schemeClr val="tx2"/>
              </a:solidFill>
            </a:endParaRPr>
          </a:p>
        </p:txBody>
      </p:sp>
      <p:grpSp>
        <p:nvGrpSpPr>
          <p:cNvPr id="182322" name="Group 50">
            <a:extLst>
              <a:ext uri="{FF2B5EF4-FFF2-40B4-BE49-F238E27FC236}">
                <a16:creationId xmlns:a16="http://schemas.microsoft.com/office/drawing/2014/main" id="{36A756F0-7D26-7629-5C6E-E29F66C4C12D}"/>
              </a:ext>
            </a:extLst>
          </p:cNvPr>
          <p:cNvGrpSpPr>
            <a:grpSpLocks/>
          </p:cNvGrpSpPr>
          <p:nvPr/>
        </p:nvGrpSpPr>
        <p:grpSpPr bwMode="auto">
          <a:xfrm>
            <a:off x="2751138" y="3084513"/>
            <a:ext cx="2239962" cy="757237"/>
            <a:chOff x="1967" y="1943"/>
            <a:chExt cx="1411" cy="477"/>
          </a:xfrm>
        </p:grpSpPr>
        <p:sp>
          <p:nvSpPr>
            <p:cNvPr id="11290" name="Rectangle 17">
              <a:extLst>
                <a:ext uri="{FF2B5EF4-FFF2-40B4-BE49-F238E27FC236}">
                  <a16:creationId xmlns:a16="http://schemas.microsoft.com/office/drawing/2014/main" id="{BF646A9B-DA2B-A58B-47F8-2169E791E87C}"/>
                </a:ext>
              </a:extLst>
            </p:cNvPr>
            <p:cNvSpPr>
              <a:spLocks noChangeArrowheads="1"/>
            </p:cNvSpPr>
            <p:nvPr/>
          </p:nvSpPr>
          <p:spPr bwMode="auto">
            <a:xfrm>
              <a:off x="1967" y="1943"/>
              <a:ext cx="122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属性</a:t>
              </a:r>
              <a:r>
                <a:rPr lang="en-US" altLang="zh-CN" sz="1400">
                  <a:solidFill>
                    <a:schemeClr val="tx2"/>
                  </a:solidFill>
                </a:rPr>
                <a:t>(</a:t>
              </a:r>
              <a:r>
                <a:rPr lang="zh-CN" altLang="en-US" sz="1400">
                  <a:solidFill>
                    <a:schemeClr val="tx2"/>
                  </a:solidFill>
                </a:rPr>
                <a:t>非空</a:t>
              </a:r>
              <a:r>
                <a:rPr lang="en-US" altLang="zh-CN" sz="1400">
                  <a:solidFill>
                    <a:schemeClr val="tx2"/>
                  </a:solidFill>
                </a:rPr>
                <a:t>)</a:t>
              </a:r>
              <a:r>
                <a:rPr lang="zh-CN" altLang="en-US" sz="1400">
                  <a:solidFill>
                    <a:schemeClr val="tx2"/>
                  </a:solidFill>
                </a:rPr>
                <a:t>完整性约束</a:t>
              </a:r>
            </a:p>
          </p:txBody>
        </p:sp>
        <p:sp>
          <p:nvSpPr>
            <p:cNvPr id="11291" name="Rectangle 18">
              <a:extLst>
                <a:ext uri="{FF2B5EF4-FFF2-40B4-BE49-F238E27FC236}">
                  <a16:creationId xmlns:a16="http://schemas.microsoft.com/office/drawing/2014/main" id="{C701492A-FAF6-F541-49EC-A83BBD6BE1DA}"/>
                </a:ext>
              </a:extLst>
            </p:cNvPr>
            <p:cNvSpPr>
              <a:spLocks noChangeArrowheads="1"/>
            </p:cNvSpPr>
            <p:nvPr/>
          </p:nvSpPr>
          <p:spPr bwMode="auto">
            <a:xfrm>
              <a:off x="1972" y="2255"/>
              <a:ext cx="122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属性</a:t>
              </a:r>
              <a:r>
                <a:rPr lang="en-US" altLang="zh-CN" sz="1400">
                  <a:solidFill>
                    <a:schemeClr val="tx2"/>
                  </a:solidFill>
                </a:rPr>
                <a:t>(</a:t>
              </a:r>
              <a:r>
                <a:rPr lang="zh-CN" altLang="en-US" sz="1400">
                  <a:solidFill>
                    <a:schemeClr val="tx2"/>
                  </a:solidFill>
                </a:rPr>
                <a:t>范围</a:t>
              </a:r>
              <a:r>
                <a:rPr lang="en-US" altLang="zh-CN" sz="1400">
                  <a:solidFill>
                    <a:schemeClr val="tx2"/>
                  </a:solidFill>
                </a:rPr>
                <a:t>)</a:t>
              </a:r>
              <a:r>
                <a:rPr lang="zh-CN" altLang="en-US" sz="1400">
                  <a:solidFill>
                    <a:schemeClr val="tx2"/>
                  </a:solidFill>
                </a:rPr>
                <a:t>完整性约束</a:t>
              </a:r>
            </a:p>
          </p:txBody>
        </p:sp>
        <p:sp>
          <p:nvSpPr>
            <p:cNvPr id="11292" name="Rectangle 34">
              <a:extLst>
                <a:ext uri="{FF2B5EF4-FFF2-40B4-BE49-F238E27FC236}">
                  <a16:creationId xmlns:a16="http://schemas.microsoft.com/office/drawing/2014/main" id="{018ED290-B625-68EC-36E8-FC480D7AD673}"/>
                </a:ext>
              </a:extLst>
            </p:cNvPr>
            <p:cNvSpPr>
              <a:spLocks noChangeArrowheads="1"/>
            </p:cNvSpPr>
            <p:nvPr/>
          </p:nvSpPr>
          <p:spPr bwMode="auto">
            <a:xfrm>
              <a:off x="1991" y="2105"/>
              <a:ext cx="122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属性</a:t>
              </a:r>
              <a:r>
                <a:rPr lang="en-US" altLang="zh-CN" sz="1400">
                  <a:solidFill>
                    <a:schemeClr val="tx2"/>
                  </a:solidFill>
                </a:rPr>
                <a:t>(</a:t>
              </a:r>
              <a:r>
                <a:rPr lang="zh-CN" altLang="en-US" sz="1400">
                  <a:solidFill>
                    <a:schemeClr val="tx2"/>
                  </a:solidFill>
                </a:rPr>
                <a:t>唯一</a:t>
              </a:r>
              <a:r>
                <a:rPr lang="en-US" altLang="zh-CN" sz="1400">
                  <a:solidFill>
                    <a:schemeClr val="tx2"/>
                  </a:solidFill>
                </a:rPr>
                <a:t>)</a:t>
              </a:r>
              <a:r>
                <a:rPr lang="zh-CN" altLang="en-US" sz="1400">
                  <a:solidFill>
                    <a:schemeClr val="tx2"/>
                  </a:solidFill>
                </a:rPr>
                <a:t>完整性约束</a:t>
              </a:r>
            </a:p>
          </p:txBody>
        </p:sp>
        <p:sp>
          <p:nvSpPr>
            <p:cNvPr id="11293" name="Line 23">
              <a:extLst>
                <a:ext uri="{FF2B5EF4-FFF2-40B4-BE49-F238E27FC236}">
                  <a16:creationId xmlns:a16="http://schemas.microsoft.com/office/drawing/2014/main" id="{D1909833-3B74-2F7F-246D-F7449EF768D2}"/>
                </a:ext>
              </a:extLst>
            </p:cNvPr>
            <p:cNvSpPr>
              <a:spLocks noChangeShapeType="1"/>
            </p:cNvSpPr>
            <p:nvPr/>
          </p:nvSpPr>
          <p:spPr bwMode="auto">
            <a:xfrm>
              <a:off x="3234" y="2022"/>
              <a:ext cx="144" cy="72"/>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4" name="Line 27">
              <a:extLst>
                <a:ext uri="{FF2B5EF4-FFF2-40B4-BE49-F238E27FC236}">
                  <a16:creationId xmlns:a16="http://schemas.microsoft.com/office/drawing/2014/main" id="{B49CB8F5-312E-BFB0-FF41-34ADB9E78553}"/>
                </a:ext>
              </a:extLst>
            </p:cNvPr>
            <p:cNvSpPr>
              <a:spLocks noChangeShapeType="1"/>
            </p:cNvSpPr>
            <p:nvPr/>
          </p:nvSpPr>
          <p:spPr bwMode="auto">
            <a:xfrm>
              <a:off x="3234" y="2334"/>
              <a:ext cx="138" cy="0"/>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5" name="Line 32">
              <a:extLst>
                <a:ext uri="{FF2B5EF4-FFF2-40B4-BE49-F238E27FC236}">
                  <a16:creationId xmlns:a16="http://schemas.microsoft.com/office/drawing/2014/main" id="{9B8F261A-C1EE-1B3E-2936-B8E7E0C147DE}"/>
                </a:ext>
              </a:extLst>
            </p:cNvPr>
            <p:cNvSpPr>
              <a:spLocks noChangeShapeType="1"/>
            </p:cNvSpPr>
            <p:nvPr/>
          </p:nvSpPr>
          <p:spPr bwMode="auto">
            <a:xfrm flipV="1">
              <a:off x="3240" y="2112"/>
              <a:ext cx="132" cy="102"/>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82323" name="Group 51">
            <a:extLst>
              <a:ext uri="{FF2B5EF4-FFF2-40B4-BE49-F238E27FC236}">
                <a16:creationId xmlns:a16="http://schemas.microsoft.com/office/drawing/2014/main" id="{295B56CD-A2F5-3A3A-DAC7-8DBCBE8B4E05}"/>
              </a:ext>
            </a:extLst>
          </p:cNvPr>
          <p:cNvGrpSpPr>
            <a:grpSpLocks/>
          </p:cNvGrpSpPr>
          <p:nvPr/>
        </p:nvGrpSpPr>
        <p:grpSpPr bwMode="auto">
          <a:xfrm>
            <a:off x="149225" y="5724525"/>
            <a:ext cx="4670425" cy="727075"/>
            <a:chOff x="94" y="3606"/>
            <a:chExt cx="2942" cy="458"/>
          </a:xfrm>
        </p:grpSpPr>
        <p:sp>
          <p:nvSpPr>
            <p:cNvPr id="11297" name="Rectangle 38">
              <a:extLst>
                <a:ext uri="{FF2B5EF4-FFF2-40B4-BE49-F238E27FC236}">
                  <a16:creationId xmlns:a16="http://schemas.microsoft.com/office/drawing/2014/main" id="{1D7276D3-5DB1-9016-33F4-4245E6861F1E}"/>
                </a:ext>
              </a:extLst>
            </p:cNvPr>
            <p:cNvSpPr>
              <a:spLocks noChangeArrowheads="1"/>
            </p:cNvSpPr>
            <p:nvPr/>
          </p:nvSpPr>
          <p:spPr bwMode="auto">
            <a:xfrm>
              <a:off x="124" y="3899"/>
              <a:ext cx="275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chemeClr val="tx2"/>
                  </a:solidFill>
                </a:rPr>
                <a:t>复杂条件</a:t>
              </a:r>
              <a:r>
                <a:rPr lang="en-US" altLang="zh-CN" sz="1400">
                  <a:solidFill>
                    <a:schemeClr val="tx2"/>
                  </a:solidFill>
                </a:rPr>
                <a:t>(</a:t>
              </a:r>
              <a:r>
                <a:rPr lang="zh-CN" altLang="en-US" sz="1400">
                  <a:solidFill>
                    <a:schemeClr val="tx2"/>
                  </a:solidFill>
                </a:rPr>
                <a:t>来自他表</a:t>
              </a:r>
              <a:r>
                <a:rPr lang="en-US" altLang="zh-CN" sz="1400">
                  <a:solidFill>
                    <a:schemeClr val="tx2"/>
                  </a:solidFill>
                </a:rPr>
                <a:t>select</a:t>
              </a:r>
              <a:r>
                <a:rPr lang="zh-CN" altLang="en-US" sz="1400">
                  <a:solidFill>
                    <a:schemeClr val="tx2"/>
                  </a:solidFill>
                </a:rPr>
                <a:t>结果限定取值范围</a:t>
              </a:r>
              <a:r>
                <a:rPr lang="en-US" altLang="zh-CN" sz="1400">
                  <a:solidFill>
                    <a:schemeClr val="tx2"/>
                  </a:solidFill>
                </a:rPr>
                <a:t>)</a:t>
              </a:r>
              <a:r>
                <a:rPr lang="zh-CN" altLang="en-US" sz="1200">
                  <a:solidFill>
                    <a:schemeClr val="tx2"/>
                  </a:solidFill>
                </a:rPr>
                <a:t>完整性约束</a:t>
              </a:r>
            </a:p>
          </p:txBody>
        </p:sp>
        <p:sp>
          <p:nvSpPr>
            <p:cNvPr id="11298" name="Line 39">
              <a:extLst>
                <a:ext uri="{FF2B5EF4-FFF2-40B4-BE49-F238E27FC236}">
                  <a16:creationId xmlns:a16="http://schemas.microsoft.com/office/drawing/2014/main" id="{45A89C6A-24FC-43D0-F97C-D51110F0D717}"/>
                </a:ext>
              </a:extLst>
            </p:cNvPr>
            <p:cNvSpPr>
              <a:spLocks noChangeShapeType="1"/>
            </p:cNvSpPr>
            <p:nvPr/>
          </p:nvSpPr>
          <p:spPr bwMode="auto">
            <a:xfrm flipV="1">
              <a:off x="2880" y="3834"/>
              <a:ext cx="156" cy="6"/>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9" name="Rectangle 40">
              <a:extLst>
                <a:ext uri="{FF2B5EF4-FFF2-40B4-BE49-F238E27FC236}">
                  <a16:creationId xmlns:a16="http://schemas.microsoft.com/office/drawing/2014/main" id="{19D7E0CC-C532-6E92-EA71-7B047C64A61A}"/>
                </a:ext>
              </a:extLst>
            </p:cNvPr>
            <p:cNvSpPr>
              <a:spLocks noChangeArrowheads="1"/>
            </p:cNvSpPr>
            <p:nvPr/>
          </p:nvSpPr>
          <p:spPr bwMode="auto">
            <a:xfrm>
              <a:off x="520" y="3755"/>
              <a:ext cx="234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复杂条件</a:t>
              </a:r>
              <a:r>
                <a:rPr lang="en-US" altLang="zh-CN" sz="1400">
                  <a:solidFill>
                    <a:schemeClr val="tx2"/>
                  </a:solidFill>
                </a:rPr>
                <a:t>(</a:t>
              </a:r>
              <a:r>
                <a:rPr lang="zh-CN" altLang="en-US" sz="1400">
                  <a:solidFill>
                    <a:schemeClr val="tx2"/>
                  </a:solidFill>
                </a:rPr>
                <a:t>标量集合限定取值范围</a:t>
              </a:r>
              <a:r>
                <a:rPr lang="en-US" altLang="zh-CN" sz="1400">
                  <a:solidFill>
                    <a:schemeClr val="tx2"/>
                  </a:solidFill>
                </a:rPr>
                <a:t>)</a:t>
              </a:r>
              <a:r>
                <a:rPr lang="zh-CN" altLang="en-US" sz="1400">
                  <a:solidFill>
                    <a:schemeClr val="tx2"/>
                  </a:solidFill>
                </a:rPr>
                <a:t>完整性约束</a:t>
              </a:r>
            </a:p>
          </p:txBody>
        </p:sp>
        <p:sp>
          <p:nvSpPr>
            <p:cNvPr id="11300" name="Line 41">
              <a:extLst>
                <a:ext uri="{FF2B5EF4-FFF2-40B4-BE49-F238E27FC236}">
                  <a16:creationId xmlns:a16="http://schemas.microsoft.com/office/drawing/2014/main" id="{C7526270-6E42-94E8-974D-94334C3BCD46}"/>
                </a:ext>
              </a:extLst>
            </p:cNvPr>
            <p:cNvSpPr>
              <a:spLocks noChangeShapeType="1"/>
            </p:cNvSpPr>
            <p:nvPr/>
          </p:nvSpPr>
          <p:spPr bwMode="auto">
            <a:xfrm flipV="1">
              <a:off x="2874" y="3972"/>
              <a:ext cx="156" cy="6"/>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01" name="Rectangle 42">
              <a:extLst>
                <a:ext uri="{FF2B5EF4-FFF2-40B4-BE49-F238E27FC236}">
                  <a16:creationId xmlns:a16="http://schemas.microsoft.com/office/drawing/2014/main" id="{4DFE6BB4-0C0E-D363-3A1A-30EC6DC784D6}"/>
                </a:ext>
              </a:extLst>
            </p:cNvPr>
            <p:cNvSpPr>
              <a:spLocks noChangeArrowheads="1"/>
            </p:cNvSpPr>
            <p:nvPr/>
          </p:nvSpPr>
          <p:spPr bwMode="auto">
            <a:xfrm>
              <a:off x="94" y="3606"/>
              <a:ext cx="2802" cy="15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en-US" altLang="zh-CN" sz="1200">
                  <a:solidFill>
                    <a:schemeClr val="tx2"/>
                  </a:solidFill>
                </a:rPr>
                <a:t>(</a:t>
              </a:r>
              <a:r>
                <a:rPr lang="zh-CN" altLang="en-US" sz="1200">
                  <a:solidFill>
                    <a:schemeClr val="tx2"/>
                  </a:solidFill>
                </a:rPr>
                <a:t>注：复杂条件甚至可以是对表上多个属性间表达式的限制约束</a:t>
              </a:r>
              <a:r>
                <a:rPr lang="en-US" altLang="zh-CN" sz="1200">
                  <a:solidFill>
                    <a:schemeClr val="tx2"/>
                  </a:solidFill>
                </a:rPr>
                <a:t>)</a:t>
              </a:r>
              <a:endParaRPr lang="zh-CN" altLang="en-US" sz="1200">
                <a:solidFill>
                  <a:schemeClr val="tx2"/>
                </a:solidFill>
              </a:endParaRPr>
            </a:p>
          </p:txBody>
        </p:sp>
      </p:grpSp>
      <p:sp>
        <p:nvSpPr>
          <p:cNvPr id="182315" name="Rectangle 43">
            <a:extLst>
              <a:ext uri="{FF2B5EF4-FFF2-40B4-BE49-F238E27FC236}">
                <a16:creationId xmlns:a16="http://schemas.microsoft.com/office/drawing/2014/main" id="{1B64EB28-8B4C-7EEA-D25E-6F245B34F7D2}"/>
              </a:ext>
            </a:extLst>
          </p:cNvPr>
          <p:cNvSpPr>
            <a:spLocks noChangeArrowheads="1"/>
          </p:cNvSpPr>
          <p:nvPr/>
        </p:nvSpPr>
        <p:spPr bwMode="auto">
          <a:xfrm>
            <a:off x="2409825" y="2790825"/>
            <a:ext cx="238918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b="0">
                <a:solidFill>
                  <a:srgbClr val="000000"/>
                </a:solidFill>
              </a:rPr>
              <a:t>3.</a:t>
            </a:r>
            <a:r>
              <a:rPr lang="zh-CN" altLang="en-US" b="0">
                <a:solidFill>
                  <a:srgbClr val="000000"/>
                </a:solidFill>
              </a:rPr>
              <a:t>其它数据完整性约束：</a:t>
            </a:r>
          </a:p>
        </p:txBody>
      </p:sp>
      <p:sp>
        <p:nvSpPr>
          <p:cNvPr id="11303" name="Rectangle 68">
            <a:extLst>
              <a:ext uri="{FF2B5EF4-FFF2-40B4-BE49-F238E27FC236}">
                <a16:creationId xmlns:a16="http://schemas.microsoft.com/office/drawing/2014/main" id="{08036BD9-39F6-1A34-09AE-205A3922F0B6}"/>
              </a:ext>
            </a:extLst>
          </p:cNvPr>
          <p:cNvSpPr>
            <a:spLocks noChangeArrowheads="1"/>
          </p:cNvSpPr>
          <p:nvPr/>
        </p:nvSpPr>
        <p:spPr bwMode="auto">
          <a:xfrm>
            <a:off x="339725" y="717550"/>
            <a:ext cx="30067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zh-CN" sz="2800">
                <a:solidFill>
                  <a:schemeClr val="tx2"/>
                </a:solidFill>
                <a:latin typeface="黑体" panose="02010609060101010101" pitchFamily="49" charset="-122"/>
                <a:ea typeface="黑体" panose="02010609060101010101" pitchFamily="49" charset="-122"/>
              </a:rPr>
              <a:t>2</a:t>
            </a:r>
            <a:r>
              <a:rPr lang="en-US" altLang="zh-CN" sz="2800">
                <a:solidFill>
                  <a:schemeClr val="tx2"/>
                </a:solidFill>
                <a:latin typeface="黑体" panose="02010609060101010101" pitchFamily="49" charset="-122"/>
                <a:ea typeface="黑体" panose="02010609060101010101" pitchFamily="49" charset="-122"/>
              </a:rPr>
              <a:t>.1 </a:t>
            </a:r>
            <a:r>
              <a:rPr lang="zh-CN" altLang="en-US" sz="2800">
                <a:solidFill>
                  <a:schemeClr val="tx2"/>
                </a:solidFill>
                <a:latin typeface="黑体" panose="02010609060101010101" pitchFamily="49" charset="-122"/>
                <a:ea typeface="黑体" panose="02010609060101010101" pitchFamily="49" charset="-122"/>
              </a:rPr>
              <a:t>完整性约束</a:t>
            </a:r>
          </a:p>
        </p:txBody>
      </p:sp>
      <p:sp>
        <p:nvSpPr>
          <p:cNvPr id="11304" name="AutoShape 7">
            <a:extLst>
              <a:ext uri="{FF2B5EF4-FFF2-40B4-BE49-F238E27FC236}">
                <a16:creationId xmlns:a16="http://schemas.microsoft.com/office/drawing/2014/main" id="{009FE077-E8F7-7871-D674-50F6894B6812}"/>
              </a:ext>
            </a:extLst>
          </p:cNvPr>
          <p:cNvSpPr>
            <a:spLocks noChangeArrowheads="1"/>
          </p:cNvSpPr>
          <p:nvPr/>
        </p:nvSpPr>
        <p:spPr bwMode="auto">
          <a:xfrm>
            <a:off x="396875" y="4081463"/>
            <a:ext cx="2325688" cy="1089025"/>
          </a:xfrm>
          <a:prstGeom prst="cloudCallout">
            <a:avLst>
              <a:gd name="adj1" fmla="val -49708"/>
              <a:gd name="adj2" fmla="val 73819"/>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请解释各标注处数据完整性约束的作用？ </a:t>
            </a:r>
          </a:p>
        </p:txBody>
      </p:sp>
      <p:sp>
        <p:nvSpPr>
          <p:cNvPr id="43" name="矩形 42">
            <a:extLst>
              <a:ext uri="{FF2B5EF4-FFF2-40B4-BE49-F238E27FC236}">
                <a16:creationId xmlns:a16="http://schemas.microsoft.com/office/drawing/2014/main" id="{99C79310-4A65-6EBC-6AC7-DE7BA15E7AC3}"/>
              </a:ext>
            </a:extLst>
          </p:cNvPr>
          <p:cNvSpPr>
            <a:spLocks noChangeArrowheads="1"/>
          </p:cNvSpPr>
          <p:nvPr/>
        </p:nvSpPr>
        <p:spPr bwMode="auto">
          <a:xfrm>
            <a:off x="8143875" y="1189038"/>
            <a:ext cx="928688"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2</a:t>
            </a:r>
            <a:r>
              <a:rPr lang="zh-CN" altLang="en-US">
                <a:solidFill>
                  <a:schemeClr val="tx1"/>
                </a:solidFill>
              </a:rPr>
              <a:t>.</a:t>
            </a:r>
            <a:r>
              <a:rPr lang="en-US" altLang="zh-CN">
                <a:solidFill>
                  <a:schemeClr val="tx1"/>
                </a:solidFill>
              </a:rPr>
              <a:t>a</a:t>
            </a:r>
            <a:endParaRPr lang="zh-CN" altLang="en-US"/>
          </a:p>
        </p:txBody>
      </p:sp>
      <p:sp>
        <p:nvSpPr>
          <p:cNvPr id="45" name="矩形 44">
            <a:extLst>
              <a:ext uri="{FF2B5EF4-FFF2-40B4-BE49-F238E27FC236}">
                <a16:creationId xmlns:a16="http://schemas.microsoft.com/office/drawing/2014/main" id="{714E5A14-D18F-0DB6-67FD-DC612CB4F606}"/>
              </a:ext>
            </a:extLst>
          </p:cNvPr>
          <p:cNvSpPr>
            <a:spLocks noChangeArrowheads="1"/>
          </p:cNvSpPr>
          <p:nvPr/>
        </p:nvSpPr>
        <p:spPr bwMode="auto">
          <a:xfrm>
            <a:off x="8154988" y="2178050"/>
            <a:ext cx="9302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2</a:t>
            </a:r>
            <a:r>
              <a:rPr lang="zh-CN" altLang="en-US">
                <a:solidFill>
                  <a:schemeClr val="tx1"/>
                </a:solidFill>
              </a:rPr>
              <a:t>.</a:t>
            </a:r>
            <a:r>
              <a:rPr lang="en-US" altLang="zh-CN">
                <a:solidFill>
                  <a:schemeClr val="tx1"/>
                </a:solidFill>
              </a:rPr>
              <a:t>b</a:t>
            </a:r>
            <a:endParaRPr lang="zh-CN" altLang="en-US"/>
          </a:p>
        </p:txBody>
      </p:sp>
      <p:sp>
        <p:nvSpPr>
          <p:cNvPr id="11307" name="矩形 45">
            <a:extLst>
              <a:ext uri="{FF2B5EF4-FFF2-40B4-BE49-F238E27FC236}">
                <a16:creationId xmlns:a16="http://schemas.microsoft.com/office/drawing/2014/main" id="{1809A0A8-2FCA-7E7C-41E7-B377A2154D52}"/>
              </a:ext>
            </a:extLst>
          </p:cNvPr>
          <p:cNvSpPr>
            <a:spLocks noChangeArrowheads="1"/>
          </p:cNvSpPr>
          <p:nvPr/>
        </p:nvSpPr>
        <p:spPr bwMode="auto">
          <a:xfrm>
            <a:off x="8113713" y="3041650"/>
            <a:ext cx="9032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2</a:t>
            </a:r>
            <a:r>
              <a:rPr lang="zh-CN" altLang="en-US">
                <a:solidFill>
                  <a:schemeClr val="tx1"/>
                </a:solidFill>
              </a:rPr>
              <a:t>.</a:t>
            </a:r>
            <a:r>
              <a:rPr lang="en-US" altLang="zh-CN">
                <a:solidFill>
                  <a:schemeClr val="tx1"/>
                </a:solidFill>
              </a:rPr>
              <a:t>c</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3"/>
                                        </p:tgtEl>
                                        <p:attrNameLst>
                                          <p:attrName>style.visibility</p:attrName>
                                        </p:attrNameLst>
                                      </p:cBhvr>
                                      <p:to>
                                        <p:strVal val="visible"/>
                                      </p:to>
                                    </p:set>
                                    <p:animEffect transition="in" filter="blinds(horizontal)">
                                      <p:cBhvr>
                                        <p:cTn id="7" dur="500"/>
                                        <p:tgtEl>
                                          <p:spTgt spid="9223"/>
                                        </p:tgtEl>
                                      </p:cBhvr>
                                    </p:animEffect>
                                  </p:childTnLst>
                                </p:cTn>
                              </p:par>
                              <p:par>
                                <p:cTn id="8" presetID="3" presetClass="entr" presetSubtype="10" fill="hold" nodeType="withEffect">
                                  <p:stCondLst>
                                    <p:cond delay="0"/>
                                  </p:stCondLst>
                                  <p:childTnLst>
                                    <p:set>
                                      <p:cBhvr>
                                        <p:cTn id="9" dur="1" fill="hold">
                                          <p:stCondLst>
                                            <p:cond delay="0"/>
                                          </p:stCondLst>
                                        </p:cTn>
                                        <p:tgtEl>
                                          <p:spTgt spid="9226"/>
                                        </p:tgtEl>
                                        <p:attrNameLst>
                                          <p:attrName>style.visibility</p:attrName>
                                        </p:attrNameLst>
                                      </p:cBhvr>
                                      <p:to>
                                        <p:strVal val="visible"/>
                                      </p:to>
                                    </p:set>
                                    <p:animEffect transition="in" filter="blinds(horizontal)">
                                      <p:cBhvr>
                                        <p:cTn id="10" dur="500"/>
                                        <p:tgtEl>
                                          <p:spTgt spid="9226"/>
                                        </p:tgtEl>
                                      </p:cBhvr>
                                    </p:animEffect>
                                  </p:childTnLst>
                                </p:cTn>
                              </p:par>
                              <p:par>
                                <p:cTn id="11" presetID="3" presetClass="entr" presetSubtype="1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linds(horizontal)">
                                      <p:cBhvr>
                                        <p:cTn id="13" dur="500"/>
                                        <p:tgtEl>
                                          <p:spTgt spid="4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9224"/>
                                        </p:tgtEl>
                                        <p:attrNameLst>
                                          <p:attrName>style.visibility</p:attrName>
                                        </p:attrNameLst>
                                      </p:cBhvr>
                                      <p:to>
                                        <p:strVal val="visible"/>
                                      </p:to>
                                    </p:set>
                                    <p:animEffect transition="in" filter="blinds(horizontal)">
                                      <p:cBhvr>
                                        <p:cTn id="18" dur="500"/>
                                        <p:tgtEl>
                                          <p:spTgt spid="9224"/>
                                        </p:tgtEl>
                                      </p:cBhvr>
                                    </p:animEffect>
                                  </p:childTnLst>
                                </p:cTn>
                              </p:par>
                              <p:par>
                                <p:cTn id="19" presetID="3" presetClass="entr" presetSubtype="10" fill="hold" nodeType="withEffect">
                                  <p:stCondLst>
                                    <p:cond delay="0"/>
                                  </p:stCondLst>
                                  <p:childTnLst>
                                    <p:set>
                                      <p:cBhvr>
                                        <p:cTn id="20" dur="1" fill="hold">
                                          <p:stCondLst>
                                            <p:cond delay="0"/>
                                          </p:stCondLst>
                                        </p:cTn>
                                        <p:tgtEl>
                                          <p:spTgt spid="9227"/>
                                        </p:tgtEl>
                                        <p:attrNameLst>
                                          <p:attrName>style.visibility</p:attrName>
                                        </p:attrNameLst>
                                      </p:cBhvr>
                                      <p:to>
                                        <p:strVal val="visible"/>
                                      </p:to>
                                    </p:set>
                                    <p:animEffect transition="in" filter="blinds(horizontal)">
                                      <p:cBhvr>
                                        <p:cTn id="21" dur="500"/>
                                        <p:tgtEl>
                                          <p:spTgt spid="9227"/>
                                        </p:tgtEl>
                                      </p:cBhvr>
                                    </p:animEffect>
                                  </p:childTnLst>
                                </p:cTn>
                              </p:par>
                              <p:par>
                                <p:cTn id="22" presetID="3" presetClass="entr" presetSubtype="1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linds(horizontal)">
                                      <p:cBhvr>
                                        <p:cTn id="24" dur="500"/>
                                        <p:tgtEl>
                                          <p:spTgt spid="4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82315"/>
                                        </p:tgtEl>
                                        <p:attrNameLst>
                                          <p:attrName>style.visibility</p:attrName>
                                        </p:attrNameLst>
                                      </p:cBhvr>
                                      <p:to>
                                        <p:strVal val="visible"/>
                                      </p:to>
                                    </p:set>
                                    <p:anim calcmode="lin" valueType="num">
                                      <p:cBhvr additive="base">
                                        <p:cTn id="29" dur="500" fill="hold"/>
                                        <p:tgtEl>
                                          <p:spTgt spid="182315"/>
                                        </p:tgtEl>
                                        <p:attrNameLst>
                                          <p:attrName>ppt_x</p:attrName>
                                        </p:attrNameLst>
                                      </p:cBhvr>
                                      <p:tavLst>
                                        <p:tav tm="0">
                                          <p:val>
                                            <p:strVal val="#ppt_x"/>
                                          </p:val>
                                        </p:tav>
                                        <p:tav tm="100000">
                                          <p:val>
                                            <p:strVal val="#ppt_x"/>
                                          </p:val>
                                        </p:tav>
                                      </p:tavLst>
                                    </p:anim>
                                    <p:anim calcmode="lin" valueType="num">
                                      <p:cBhvr additive="base">
                                        <p:cTn id="30" dur="500" fill="hold"/>
                                        <p:tgtEl>
                                          <p:spTgt spid="1823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2322"/>
                                        </p:tgtEl>
                                        <p:attrNameLst>
                                          <p:attrName>style.visibility</p:attrName>
                                        </p:attrNameLst>
                                      </p:cBhvr>
                                      <p:to>
                                        <p:strVal val="visible"/>
                                      </p:to>
                                    </p:set>
                                    <p:anim calcmode="lin" valueType="num">
                                      <p:cBhvr additive="base">
                                        <p:cTn id="33" dur="500" fill="hold"/>
                                        <p:tgtEl>
                                          <p:spTgt spid="182322"/>
                                        </p:tgtEl>
                                        <p:attrNameLst>
                                          <p:attrName>ppt_x</p:attrName>
                                        </p:attrNameLst>
                                      </p:cBhvr>
                                      <p:tavLst>
                                        <p:tav tm="0">
                                          <p:val>
                                            <p:strVal val="#ppt_x"/>
                                          </p:val>
                                        </p:tav>
                                        <p:tav tm="100000">
                                          <p:val>
                                            <p:strVal val="#ppt_x"/>
                                          </p:val>
                                        </p:tav>
                                      </p:tavLst>
                                    </p:anim>
                                    <p:anim calcmode="lin" valueType="num">
                                      <p:cBhvr additive="base">
                                        <p:cTn id="34" dur="500" fill="hold"/>
                                        <p:tgtEl>
                                          <p:spTgt spid="18232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82323"/>
                                        </p:tgtEl>
                                        <p:attrNameLst>
                                          <p:attrName>style.visibility</p:attrName>
                                        </p:attrNameLst>
                                      </p:cBhvr>
                                      <p:to>
                                        <p:strVal val="visible"/>
                                      </p:to>
                                    </p:set>
                                    <p:anim calcmode="lin" valueType="num">
                                      <p:cBhvr additive="base">
                                        <p:cTn id="39" dur="500" fill="hold"/>
                                        <p:tgtEl>
                                          <p:spTgt spid="182323"/>
                                        </p:tgtEl>
                                        <p:attrNameLst>
                                          <p:attrName>ppt_x</p:attrName>
                                        </p:attrNameLst>
                                      </p:cBhvr>
                                      <p:tavLst>
                                        <p:tav tm="0">
                                          <p:val>
                                            <p:strVal val="#ppt_x"/>
                                          </p:val>
                                        </p:tav>
                                        <p:tav tm="100000">
                                          <p:val>
                                            <p:strVal val="#ppt_x"/>
                                          </p:val>
                                        </p:tav>
                                      </p:tavLst>
                                    </p:anim>
                                    <p:anim calcmode="lin" valueType="num">
                                      <p:cBhvr additive="base">
                                        <p:cTn id="40" dur="500" fill="hold"/>
                                        <p:tgtEl>
                                          <p:spTgt spid="1823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P spid="9226" grpId="0"/>
      <p:bldP spid="9227" grpId="0"/>
      <p:bldP spid="182315" grpId="0"/>
      <p:bldP spid="43" grpId="0"/>
      <p:bldP spid="4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5">
            <a:extLst>
              <a:ext uri="{FF2B5EF4-FFF2-40B4-BE49-F238E27FC236}">
                <a16:creationId xmlns:a16="http://schemas.microsoft.com/office/drawing/2014/main" id="{A93A7A07-D4A3-8F5C-0474-646660D9B4A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08DA85B-4A31-4AB2-9E8A-3C344CF0012B}" type="slidenum">
              <a:rPr lang="zh-CN" altLang="en-US"/>
              <a:pPr eaLnBrk="0" hangingPunct="0"/>
              <a:t>176</a:t>
            </a:fld>
            <a:endParaRPr lang="zh-CN" altLang="en-US"/>
          </a:p>
        </p:txBody>
      </p:sp>
      <p:sp>
        <p:nvSpPr>
          <p:cNvPr id="12290" name="Rectangle 2">
            <a:extLst>
              <a:ext uri="{FF2B5EF4-FFF2-40B4-BE49-F238E27FC236}">
                <a16:creationId xmlns:a16="http://schemas.microsoft.com/office/drawing/2014/main" id="{490D32F7-41B4-F011-8F6E-7A7520204424}"/>
              </a:ext>
            </a:extLst>
          </p:cNvPr>
          <p:cNvSpPr>
            <a:spLocks noGrp="1" noChangeArrowheads="1"/>
          </p:cNvSpPr>
          <p:nvPr>
            <p:ph type="title"/>
          </p:nvPr>
        </p:nvSpPr>
        <p:spPr>
          <a:xfrm>
            <a:off x="406400" y="895350"/>
            <a:ext cx="7772400" cy="514350"/>
          </a:xfrm>
        </p:spPr>
        <p:txBody>
          <a:bodyPr/>
          <a:lstStyle/>
          <a:p>
            <a:r>
              <a:rPr lang="zh-CN" altLang="zh-CN" sz="2800" b="1">
                <a:latin typeface="黑体" panose="02010609060101010101" pitchFamily="49" charset="-122"/>
                <a:ea typeface="黑体" panose="02010609060101010101" pitchFamily="49" charset="-122"/>
              </a:rPr>
              <a:t>2</a:t>
            </a: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外键约束方式</a:t>
            </a:r>
          </a:p>
        </p:txBody>
      </p:sp>
      <p:sp>
        <p:nvSpPr>
          <p:cNvPr id="12291" name="Rectangle 4">
            <a:extLst>
              <a:ext uri="{FF2B5EF4-FFF2-40B4-BE49-F238E27FC236}">
                <a16:creationId xmlns:a16="http://schemas.microsoft.com/office/drawing/2014/main" id="{084C4DF1-53F5-B75D-AA26-D1B66404E4E6}"/>
              </a:ext>
            </a:extLst>
          </p:cNvPr>
          <p:cNvSpPr>
            <a:spLocks noChangeArrowheads="1"/>
          </p:cNvSpPr>
          <p:nvPr/>
        </p:nvSpPr>
        <p:spPr bwMode="auto">
          <a:xfrm>
            <a:off x="3981450" y="1758950"/>
            <a:ext cx="3944938" cy="118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en-US" altLang="zh-CN" sz="1200">
                <a:solidFill>
                  <a:schemeClr val="tx1"/>
                </a:solidFill>
              </a:rPr>
              <a:t>create table </a:t>
            </a:r>
            <a:r>
              <a:rPr lang="en-US" altLang="zh-CN" sz="1200" i="1">
                <a:solidFill>
                  <a:schemeClr val="tx1"/>
                </a:solidFill>
              </a:rPr>
              <a:t>course </a:t>
            </a:r>
            <a:r>
              <a:rPr lang="en-US" altLang="zh-CN" sz="1200">
                <a:solidFill>
                  <a:schemeClr val="tx1"/>
                </a:solidFill>
              </a:rPr>
              <a:t>(                              </a:t>
            </a:r>
            <a:r>
              <a:rPr lang="en-US" altLang="zh-CN" sz="1000">
                <a:solidFill>
                  <a:schemeClr val="tx1"/>
                </a:solidFill>
              </a:rPr>
              <a:t>(</a:t>
            </a:r>
            <a:r>
              <a:rPr lang="en-US" altLang="zh-CN" sz="1400">
                <a:solidFill>
                  <a:schemeClr val="tx1"/>
                </a:solidFill>
              </a:rPr>
              <a:t>P.73-74)</a:t>
            </a:r>
            <a:endParaRPr lang="en-US" altLang="zh-CN" sz="1000">
              <a:solidFill>
                <a:schemeClr val="tx1"/>
              </a:solidFill>
            </a:endParaRPr>
          </a:p>
          <a:p>
            <a:pPr eaLnBrk="0" hangingPunct="0">
              <a:lnSpc>
                <a:spcPct val="80000"/>
              </a:lnSpc>
              <a:spcBef>
                <a:spcPct val="20000"/>
              </a:spcBef>
            </a:pPr>
            <a:r>
              <a:rPr lang="en-US" altLang="zh-CN" sz="1200">
                <a:solidFill>
                  <a:schemeClr val="tx1"/>
                </a:solidFill>
                <a:latin typeface="宋体" panose="02010600030101010101" pitchFamily="2" charset="-122"/>
              </a:rPr>
              <a:t>…</a:t>
            </a:r>
            <a:br>
              <a:rPr lang="en-US" altLang="zh-CN" sz="1200">
                <a:solidFill>
                  <a:schemeClr val="tx1"/>
                </a:solidFill>
              </a:rPr>
            </a:br>
            <a:r>
              <a:rPr lang="en-US" altLang="zh-CN" sz="1200" i="1">
                <a:solidFill>
                  <a:schemeClr val="tx1"/>
                </a:solidFill>
              </a:rPr>
              <a:t>dept_name </a:t>
            </a:r>
            <a:r>
              <a:rPr lang="en-US" altLang="zh-CN" sz="1200">
                <a:solidFill>
                  <a:schemeClr val="tx1"/>
                </a:solidFill>
              </a:rPr>
              <a:t>varchar(20),</a:t>
            </a:r>
            <a:br>
              <a:rPr lang="en-US" altLang="zh-CN" sz="1200">
                <a:solidFill>
                  <a:schemeClr val="tx1"/>
                </a:solidFill>
              </a:rPr>
            </a:br>
            <a:r>
              <a:rPr lang="en-US" altLang="zh-CN" sz="1200">
                <a:solidFill>
                  <a:schemeClr val="tx1"/>
                </a:solidFill>
              </a:rPr>
              <a:t>foreign key (</a:t>
            </a:r>
            <a:r>
              <a:rPr lang="en-US" altLang="zh-CN" sz="1200" i="1">
                <a:solidFill>
                  <a:schemeClr val="tx1"/>
                </a:solidFill>
              </a:rPr>
              <a:t>dept_name</a:t>
            </a:r>
            <a:r>
              <a:rPr lang="en-US" altLang="zh-CN" sz="1200">
                <a:solidFill>
                  <a:schemeClr val="tx1"/>
                </a:solidFill>
              </a:rPr>
              <a:t>) references </a:t>
            </a:r>
            <a:r>
              <a:rPr lang="en-US" altLang="zh-CN" sz="1200" i="1">
                <a:solidFill>
                  <a:schemeClr val="tx1"/>
                </a:solidFill>
              </a:rPr>
              <a:t>department</a:t>
            </a:r>
            <a:br>
              <a:rPr lang="en-US" altLang="zh-CN" sz="1200" i="1">
                <a:solidFill>
                  <a:schemeClr val="tx1"/>
                </a:solidFill>
              </a:rPr>
            </a:br>
            <a:r>
              <a:rPr lang="en-US" altLang="zh-CN" sz="1200" i="1">
                <a:solidFill>
                  <a:schemeClr val="tx1"/>
                </a:solidFill>
              </a:rPr>
              <a:t>             </a:t>
            </a:r>
            <a:r>
              <a:rPr lang="en-US" altLang="zh-CN" sz="1200">
                <a:solidFill>
                  <a:srgbClr val="0066FF"/>
                </a:solidFill>
              </a:rPr>
              <a:t>on</a:t>
            </a:r>
            <a:r>
              <a:rPr lang="en-US" altLang="zh-CN" sz="1200">
                <a:solidFill>
                  <a:schemeClr val="tx1"/>
                </a:solidFill>
              </a:rPr>
              <a:t> </a:t>
            </a:r>
            <a:r>
              <a:rPr lang="en-US" altLang="zh-CN" sz="1200">
                <a:solidFill>
                  <a:srgbClr val="0066FF"/>
                </a:solidFill>
              </a:rPr>
              <a:t>delete</a:t>
            </a:r>
            <a:r>
              <a:rPr lang="en-US" altLang="zh-CN" sz="1200">
                <a:solidFill>
                  <a:schemeClr val="tx1"/>
                </a:solidFill>
              </a:rPr>
              <a:t> </a:t>
            </a:r>
            <a:r>
              <a:rPr lang="en-US" altLang="zh-CN" sz="1200">
                <a:solidFill>
                  <a:srgbClr val="0066FF"/>
                </a:solidFill>
              </a:rPr>
              <a:t>cascade</a:t>
            </a:r>
            <a:br>
              <a:rPr lang="en-US" altLang="zh-CN" sz="1200">
                <a:solidFill>
                  <a:schemeClr val="tx1"/>
                </a:solidFill>
              </a:rPr>
            </a:br>
            <a:r>
              <a:rPr lang="en-US" altLang="zh-CN" sz="1200">
                <a:solidFill>
                  <a:schemeClr val="tx1"/>
                </a:solidFill>
              </a:rPr>
              <a:t>             on update cascade,</a:t>
            </a:r>
            <a:br>
              <a:rPr lang="en-US" altLang="zh-CN" sz="1200">
                <a:solidFill>
                  <a:schemeClr val="tx1"/>
                </a:solidFill>
              </a:rPr>
            </a:br>
            <a:r>
              <a:rPr lang="en-US" altLang="zh-CN" sz="1200">
                <a:solidFill>
                  <a:schemeClr val="tx1"/>
                </a:solidFill>
                <a:latin typeface="宋体" panose="02010600030101010101" pitchFamily="2" charset="-122"/>
              </a:rPr>
              <a:t>…</a:t>
            </a:r>
            <a:r>
              <a:rPr lang="en-US" altLang="zh-CN" sz="1200">
                <a:solidFill>
                  <a:schemeClr val="tx1"/>
                </a:solidFill>
              </a:rPr>
              <a:t>);</a:t>
            </a:r>
            <a:endParaRPr lang="zh-CN" altLang="en-US" sz="1200">
              <a:solidFill>
                <a:schemeClr val="tx1"/>
              </a:solidFill>
            </a:endParaRPr>
          </a:p>
        </p:txBody>
      </p:sp>
      <p:sp>
        <p:nvSpPr>
          <p:cNvPr id="12292" name="AutoShape 5">
            <a:extLst>
              <a:ext uri="{FF2B5EF4-FFF2-40B4-BE49-F238E27FC236}">
                <a16:creationId xmlns:a16="http://schemas.microsoft.com/office/drawing/2014/main" id="{4F828BA9-9E1E-F26F-543A-EB25BDC4026F}"/>
              </a:ext>
            </a:extLst>
          </p:cNvPr>
          <p:cNvSpPr>
            <a:spLocks noChangeArrowheads="1"/>
          </p:cNvSpPr>
          <p:nvPr/>
        </p:nvSpPr>
        <p:spPr bwMode="auto">
          <a:xfrm>
            <a:off x="452438" y="1689100"/>
            <a:ext cx="2057400" cy="1036638"/>
          </a:xfrm>
          <a:prstGeom prst="cloudCallout">
            <a:avLst>
              <a:gd name="adj1" fmla="val -60417"/>
              <a:gd name="adj2" fmla="val 67435"/>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这里的</a:t>
            </a:r>
            <a:r>
              <a:rPr lang="en-US" altLang="zh-CN">
                <a:solidFill>
                  <a:schemeClr val="tx1"/>
                </a:solidFill>
              </a:rPr>
              <a:t>on</a:t>
            </a:r>
            <a:r>
              <a:rPr lang="zh-CN" altLang="en-US">
                <a:solidFill>
                  <a:schemeClr val="tx1"/>
                </a:solidFill>
              </a:rPr>
              <a:t>约束起到什么作用？ </a:t>
            </a:r>
          </a:p>
        </p:txBody>
      </p:sp>
      <p:sp>
        <p:nvSpPr>
          <p:cNvPr id="183303" name="Rectangle 7">
            <a:extLst>
              <a:ext uri="{FF2B5EF4-FFF2-40B4-BE49-F238E27FC236}">
                <a16:creationId xmlns:a16="http://schemas.microsoft.com/office/drawing/2014/main" id="{2EFCE57A-C947-0011-3E3B-943945D5D766}"/>
              </a:ext>
            </a:extLst>
          </p:cNvPr>
          <p:cNvSpPr>
            <a:spLocks noChangeArrowheads="1"/>
          </p:cNvSpPr>
          <p:nvPr/>
        </p:nvSpPr>
        <p:spPr bwMode="auto">
          <a:xfrm>
            <a:off x="6103938" y="2495550"/>
            <a:ext cx="1689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200">
                <a:solidFill>
                  <a:schemeClr val="tx2"/>
                </a:solidFill>
              </a:rPr>
              <a:t>  ---2)</a:t>
            </a:r>
            <a:r>
              <a:rPr lang="zh-CN" altLang="en-US" sz="1200">
                <a:solidFill>
                  <a:schemeClr val="tx2"/>
                </a:solidFill>
              </a:rPr>
              <a:t>连带删除</a:t>
            </a:r>
            <a:r>
              <a:rPr lang="en-US" altLang="zh-CN" sz="1200">
                <a:solidFill>
                  <a:schemeClr val="tx2"/>
                </a:solidFill>
              </a:rPr>
              <a:t>(</a:t>
            </a:r>
            <a:r>
              <a:rPr lang="zh-CN" altLang="en-US" sz="1200">
                <a:solidFill>
                  <a:schemeClr val="tx2"/>
                </a:solidFill>
              </a:rPr>
              <a:t>修改</a:t>
            </a:r>
            <a:r>
              <a:rPr lang="en-US" altLang="zh-CN" sz="1200">
                <a:solidFill>
                  <a:schemeClr val="tx2"/>
                </a:solidFill>
              </a:rPr>
              <a:t>)</a:t>
            </a:r>
            <a:endParaRPr lang="zh-CN" altLang="en-US" sz="1200">
              <a:solidFill>
                <a:schemeClr val="tx2"/>
              </a:solidFill>
            </a:endParaRPr>
          </a:p>
        </p:txBody>
      </p:sp>
      <p:sp>
        <p:nvSpPr>
          <p:cNvPr id="183304" name="Rectangle 8">
            <a:extLst>
              <a:ext uri="{FF2B5EF4-FFF2-40B4-BE49-F238E27FC236}">
                <a16:creationId xmlns:a16="http://schemas.microsoft.com/office/drawing/2014/main" id="{D4C77024-2954-68E7-0979-6F53C68E7ED2}"/>
              </a:ext>
            </a:extLst>
          </p:cNvPr>
          <p:cNvSpPr>
            <a:spLocks noChangeArrowheads="1"/>
          </p:cNvSpPr>
          <p:nvPr/>
        </p:nvSpPr>
        <p:spPr bwMode="auto">
          <a:xfrm>
            <a:off x="4551363" y="2714625"/>
            <a:ext cx="33432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200">
                <a:solidFill>
                  <a:schemeClr val="tx2"/>
                </a:solidFill>
              </a:rPr>
              <a:t>set nul/set default</a:t>
            </a:r>
            <a:r>
              <a:rPr lang="en-US" altLang="zh-CN" sz="1200">
                <a:solidFill>
                  <a:srgbClr val="0066FF"/>
                </a:solidFill>
              </a:rPr>
              <a:t>     </a:t>
            </a:r>
            <a:r>
              <a:rPr lang="en-US" altLang="zh-CN" sz="1200">
                <a:solidFill>
                  <a:schemeClr val="tx2"/>
                </a:solidFill>
              </a:rPr>
              <a:t>---3)</a:t>
            </a:r>
            <a:r>
              <a:rPr lang="zh-CN" altLang="en-US" sz="1200">
                <a:solidFill>
                  <a:schemeClr val="tx2"/>
                </a:solidFill>
              </a:rPr>
              <a:t>设置为空</a:t>
            </a:r>
            <a:r>
              <a:rPr lang="en-US" altLang="zh-CN" sz="1200">
                <a:solidFill>
                  <a:schemeClr val="tx2"/>
                </a:solidFill>
              </a:rPr>
              <a:t>/</a:t>
            </a:r>
            <a:r>
              <a:rPr lang="zh-CN" altLang="en-US" sz="1200">
                <a:solidFill>
                  <a:schemeClr val="tx2"/>
                </a:solidFill>
              </a:rPr>
              <a:t>默认值</a:t>
            </a:r>
          </a:p>
        </p:txBody>
      </p:sp>
      <p:sp>
        <p:nvSpPr>
          <p:cNvPr id="183305" name="Rectangle 9">
            <a:extLst>
              <a:ext uri="{FF2B5EF4-FFF2-40B4-BE49-F238E27FC236}">
                <a16:creationId xmlns:a16="http://schemas.microsoft.com/office/drawing/2014/main" id="{79B1D6A2-BE38-CC38-88B5-FF0433B8533E}"/>
              </a:ext>
            </a:extLst>
          </p:cNvPr>
          <p:cNvSpPr>
            <a:spLocks noChangeArrowheads="1"/>
          </p:cNvSpPr>
          <p:nvPr/>
        </p:nvSpPr>
        <p:spPr bwMode="auto">
          <a:xfrm>
            <a:off x="6383338" y="2117725"/>
            <a:ext cx="14176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200">
                <a:solidFill>
                  <a:schemeClr val="tx2"/>
                </a:solidFill>
              </a:rPr>
              <a:t>1)</a:t>
            </a:r>
            <a:r>
              <a:rPr lang="zh-CN" altLang="en-US" sz="1200">
                <a:solidFill>
                  <a:schemeClr val="tx2"/>
                </a:solidFill>
              </a:rPr>
              <a:t>不写时拒绝删除</a:t>
            </a:r>
          </a:p>
        </p:txBody>
      </p:sp>
      <p:sp>
        <p:nvSpPr>
          <p:cNvPr id="183307" name="Rectangle 11">
            <a:extLst>
              <a:ext uri="{FF2B5EF4-FFF2-40B4-BE49-F238E27FC236}">
                <a16:creationId xmlns:a16="http://schemas.microsoft.com/office/drawing/2014/main" id="{B4017117-2F0F-DFE1-627F-11520E7A0657}"/>
              </a:ext>
            </a:extLst>
          </p:cNvPr>
          <p:cNvSpPr>
            <a:spLocks noChangeArrowheads="1"/>
          </p:cNvSpPr>
          <p:nvPr/>
        </p:nvSpPr>
        <p:spPr bwMode="auto">
          <a:xfrm>
            <a:off x="6099175" y="1470025"/>
            <a:ext cx="17843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三种参照约束方式：</a:t>
            </a:r>
          </a:p>
        </p:txBody>
      </p:sp>
      <p:sp>
        <p:nvSpPr>
          <p:cNvPr id="183308" name="Rectangle 12">
            <a:extLst>
              <a:ext uri="{FF2B5EF4-FFF2-40B4-BE49-F238E27FC236}">
                <a16:creationId xmlns:a16="http://schemas.microsoft.com/office/drawing/2014/main" id="{081085C8-6F33-B5DF-DBE9-993BEF44FFE9}"/>
              </a:ext>
            </a:extLst>
          </p:cNvPr>
          <p:cNvSpPr>
            <a:spLocks noChangeArrowheads="1"/>
          </p:cNvSpPr>
          <p:nvPr/>
        </p:nvSpPr>
        <p:spPr bwMode="auto">
          <a:xfrm>
            <a:off x="2819400" y="4059238"/>
            <a:ext cx="5514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90000"/>
              </a:lnSpc>
              <a:spcBef>
                <a:spcPct val="20000"/>
              </a:spcBef>
            </a:pPr>
            <a:r>
              <a:rPr lang="en-US" altLang="zh-CN">
                <a:solidFill>
                  <a:schemeClr val="tx2"/>
                </a:solidFill>
              </a:rPr>
              <a:t>create assertion </a:t>
            </a:r>
            <a:r>
              <a:rPr lang="en-US" altLang="zh-CN" b="0">
                <a:solidFill>
                  <a:schemeClr val="tx2"/>
                </a:solidFill>
              </a:rPr>
              <a:t>&lt;assertion-name&gt; </a:t>
            </a:r>
            <a:r>
              <a:rPr lang="en-US" altLang="zh-CN">
                <a:solidFill>
                  <a:schemeClr val="tx2"/>
                </a:solidFill>
              </a:rPr>
              <a:t>check </a:t>
            </a:r>
            <a:r>
              <a:rPr lang="en-US" altLang="zh-CN" b="0">
                <a:solidFill>
                  <a:schemeClr val="tx2"/>
                </a:solidFill>
              </a:rPr>
              <a:t>&lt;predicate&gt;;</a:t>
            </a:r>
          </a:p>
        </p:txBody>
      </p:sp>
      <p:sp>
        <p:nvSpPr>
          <p:cNvPr id="183310" name="Rectangle 14">
            <a:extLst>
              <a:ext uri="{FF2B5EF4-FFF2-40B4-BE49-F238E27FC236}">
                <a16:creationId xmlns:a16="http://schemas.microsoft.com/office/drawing/2014/main" id="{F98105DC-2C1C-E54E-9D9C-47D45F5C5C90}"/>
              </a:ext>
            </a:extLst>
          </p:cNvPr>
          <p:cNvSpPr>
            <a:spLocks noChangeArrowheads="1"/>
          </p:cNvSpPr>
          <p:nvPr/>
        </p:nvSpPr>
        <p:spPr bwMode="auto">
          <a:xfrm>
            <a:off x="2787650" y="3625850"/>
            <a:ext cx="635317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2"/>
                </a:solidFill>
              </a:rPr>
              <a:t>例子：</a:t>
            </a:r>
            <a:r>
              <a:rPr lang="zh-CN" altLang="en-US">
                <a:solidFill>
                  <a:schemeClr val="tx1"/>
                </a:solidFill>
              </a:rPr>
              <a:t>约束要求：</a:t>
            </a:r>
            <a:r>
              <a:rPr lang="en-US" altLang="zh-CN">
                <a:solidFill>
                  <a:schemeClr val="tx1"/>
                </a:solidFill>
              </a:rPr>
              <a:t>student</a:t>
            </a:r>
            <a:r>
              <a:rPr lang="zh-CN" altLang="en-US">
                <a:solidFill>
                  <a:schemeClr val="tx1"/>
                </a:solidFill>
              </a:rPr>
              <a:t>每个元组的</a:t>
            </a:r>
            <a:r>
              <a:rPr lang="en-US" altLang="zh-CN">
                <a:solidFill>
                  <a:schemeClr val="tx1"/>
                </a:solidFill>
              </a:rPr>
              <a:t>tot_cred(</a:t>
            </a:r>
            <a:r>
              <a:rPr lang="zh-CN" altLang="en-US">
                <a:solidFill>
                  <a:schemeClr val="tx1"/>
                </a:solidFill>
              </a:rPr>
              <a:t>学生的总学分</a:t>
            </a:r>
            <a:r>
              <a:rPr lang="en-US" altLang="zh-CN">
                <a:solidFill>
                  <a:schemeClr val="tx1"/>
                </a:solidFill>
              </a:rPr>
              <a:t>)</a:t>
            </a:r>
            <a:r>
              <a:rPr lang="zh-CN" altLang="en-US">
                <a:solidFill>
                  <a:schemeClr val="tx1"/>
                </a:solidFill>
              </a:rPr>
              <a:t>取值</a:t>
            </a:r>
            <a:endParaRPr lang="en-US" altLang="zh-CN">
              <a:solidFill>
                <a:schemeClr val="tx1"/>
              </a:solidFill>
            </a:endParaRPr>
          </a:p>
          <a:p>
            <a:pPr eaLnBrk="0" hangingPunct="0">
              <a:lnSpc>
                <a:spcPct val="80000"/>
              </a:lnSpc>
              <a:spcBef>
                <a:spcPct val="20000"/>
              </a:spcBef>
            </a:pPr>
            <a:r>
              <a:rPr lang="zh-CN" altLang="en-US">
                <a:solidFill>
                  <a:schemeClr val="tx1"/>
                </a:solidFill>
              </a:rPr>
              <a:t>应等于该生所修完课程的学分总和</a:t>
            </a:r>
            <a:r>
              <a:rPr lang="en-US" altLang="zh-CN">
                <a:solidFill>
                  <a:schemeClr val="tx1"/>
                </a:solidFill>
              </a:rPr>
              <a:t>(</a:t>
            </a:r>
            <a:r>
              <a:rPr lang="zh-CN" altLang="en-US">
                <a:solidFill>
                  <a:schemeClr val="tx1"/>
                </a:solidFill>
              </a:rPr>
              <a:t>关系</a:t>
            </a:r>
            <a:r>
              <a:rPr lang="en-US" altLang="zh-CN">
                <a:solidFill>
                  <a:schemeClr val="tx1"/>
                </a:solidFill>
              </a:rPr>
              <a:t>takes</a:t>
            </a:r>
            <a:r>
              <a:rPr lang="en-US" altLang="zh-CN">
                <a:solidFill>
                  <a:schemeClr val="tx1"/>
                </a:solidFill>
                <a:latin typeface="宋体" panose="02010600030101010101" pitchFamily="2" charset="-122"/>
              </a:rPr>
              <a:t>∞</a:t>
            </a:r>
            <a:r>
              <a:rPr lang="en-US" altLang="zh-CN">
                <a:solidFill>
                  <a:schemeClr val="tx1"/>
                </a:solidFill>
              </a:rPr>
              <a:t>course</a:t>
            </a:r>
            <a:r>
              <a:rPr lang="zh-CN" altLang="en-US">
                <a:solidFill>
                  <a:schemeClr val="tx1"/>
                </a:solidFill>
              </a:rPr>
              <a:t>的</a:t>
            </a:r>
            <a:r>
              <a:rPr lang="en-US" altLang="zh-CN">
                <a:solidFill>
                  <a:schemeClr val="tx1"/>
                </a:solidFill>
              </a:rPr>
              <a:t>credits)</a:t>
            </a:r>
          </a:p>
        </p:txBody>
      </p:sp>
      <p:sp>
        <p:nvSpPr>
          <p:cNvPr id="183311" name="AutoShape 15">
            <a:extLst>
              <a:ext uri="{FF2B5EF4-FFF2-40B4-BE49-F238E27FC236}">
                <a16:creationId xmlns:a16="http://schemas.microsoft.com/office/drawing/2014/main" id="{72F55862-18F3-192B-76B3-9CDC962F61D1}"/>
              </a:ext>
            </a:extLst>
          </p:cNvPr>
          <p:cNvSpPr>
            <a:spLocks noChangeArrowheads="1"/>
          </p:cNvSpPr>
          <p:nvPr/>
        </p:nvSpPr>
        <p:spPr bwMode="auto">
          <a:xfrm>
            <a:off x="403225" y="3376613"/>
            <a:ext cx="2166938" cy="1130300"/>
          </a:xfrm>
          <a:prstGeom prst="cloudCallout">
            <a:avLst>
              <a:gd name="adj1" fmla="val -59917"/>
              <a:gd name="adj2" fmla="val 68407"/>
            </a:avLst>
          </a:prstGeom>
          <a:solidFill>
            <a:schemeClr val="accent1"/>
          </a:solidFill>
          <a:ln w="9525">
            <a:solidFill>
              <a:schemeClr val="tx1"/>
            </a:solidFill>
            <a:round/>
            <a:headEnd/>
            <a:tailEnd/>
          </a:ln>
        </p:spPr>
        <p:txBody>
          <a:bodyPr lIns="0" tIns="0" rIns="0" bIns="0"/>
          <a:lstStyle/>
          <a:p>
            <a:pPr algn="ctr" eaLnBrk="0" hangingPunct="0"/>
            <a:r>
              <a:rPr lang="zh-CN" altLang="zh-CN">
                <a:solidFill>
                  <a:schemeClr val="tx1"/>
                </a:solidFill>
              </a:rPr>
              <a:t>＊</a:t>
            </a:r>
            <a:r>
              <a:rPr lang="en-US" altLang="zh-CN">
                <a:solidFill>
                  <a:schemeClr val="tx1"/>
                </a:solidFill>
              </a:rPr>
              <a:t>(</a:t>
            </a:r>
            <a:r>
              <a:rPr lang="zh-CN" altLang="en-US">
                <a:solidFill>
                  <a:schemeClr val="tx1"/>
                </a:solidFill>
              </a:rPr>
              <a:t>讲解</a:t>
            </a:r>
            <a:r>
              <a:rPr lang="en-US" altLang="zh-CN">
                <a:solidFill>
                  <a:schemeClr val="tx1"/>
                </a:solidFill>
              </a:rPr>
              <a:t>)</a:t>
            </a:r>
            <a:r>
              <a:rPr lang="zh-CN" altLang="en-US">
                <a:solidFill>
                  <a:schemeClr val="tx1"/>
                </a:solidFill>
              </a:rPr>
              <a:t>什么是断言，有什么作用？</a:t>
            </a:r>
            <a:endParaRPr lang="zh-CN" altLang="en-US">
              <a:solidFill>
                <a:srgbClr val="0066FF"/>
              </a:solidFill>
            </a:endParaRPr>
          </a:p>
        </p:txBody>
      </p:sp>
      <p:sp>
        <p:nvSpPr>
          <p:cNvPr id="12300" name="Rectangle 16">
            <a:extLst>
              <a:ext uri="{FF2B5EF4-FFF2-40B4-BE49-F238E27FC236}">
                <a16:creationId xmlns:a16="http://schemas.microsoft.com/office/drawing/2014/main" id="{08DE789E-C2BF-9D00-317A-345ED996B976}"/>
              </a:ext>
            </a:extLst>
          </p:cNvPr>
          <p:cNvSpPr>
            <a:spLocks noChangeArrowheads="1"/>
          </p:cNvSpPr>
          <p:nvPr/>
        </p:nvSpPr>
        <p:spPr bwMode="auto">
          <a:xfrm>
            <a:off x="5408613" y="85725"/>
            <a:ext cx="33734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二 完整性约束</a:t>
            </a:r>
            <a:r>
              <a:rPr lang="en-US" altLang="zh-CN" sz="2000">
                <a:solidFill>
                  <a:srgbClr val="008000"/>
                </a:solidFill>
                <a:latin typeface="Times New Roman" panose="02020603050405020304" pitchFamily="18" charset="0"/>
                <a:ea typeface="黑体" panose="02010609060101010101" pitchFamily="49" charset="-122"/>
              </a:rPr>
              <a:t> </a:t>
            </a:r>
          </a:p>
        </p:txBody>
      </p:sp>
      <p:sp>
        <p:nvSpPr>
          <p:cNvPr id="183314" name="Rectangle 18">
            <a:extLst>
              <a:ext uri="{FF2B5EF4-FFF2-40B4-BE49-F238E27FC236}">
                <a16:creationId xmlns:a16="http://schemas.microsoft.com/office/drawing/2014/main" id="{FB7DFDA8-CFA3-9888-352A-88EF16F967D4}"/>
              </a:ext>
            </a:extLst>
          </p:cNvPr>
          <p:cNvSpPr>
            <a:spLocks noChangeArrowheads="1"/>
          </p:cNvSpPr>
          <p:nvPr/>
        </p:nvSpPr>
        <p:spPr bwMode="auto">
          <a:xfrm>
            <a:off x="563563" y="5048250"/>
            <a:ext cx="1931987"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800">
                <a:solidFill>
                  <a:schemeClr val="tx2"/>
                </a:solidFill>
              </a:rPr>
              <a:t>当数据更新时，</a:t>
            </a:r>
          </a:p>
          <a:p>
            <a:pPr eaLnBrk="0" hangingPunct="0">
              <a:lnSpc>
                <a:spcPct val="80000"/>
              </a:lnSpc>
              <a:spcBef>
                <a:spcPct val="20000"/>
              </a:spcBef>
            </a:pPr>
            <a:r>
              <a:rPr lang="zh-CN" altLang="en-US" sz="1800">
                <a:solidFill>
                  <a:schemeClr val="tx2"/>
                </a:solidFill>
              </a:rPr>
              <a:t>保持谓词为真。</a:t>
            </a:r>
          </a:p>
          <a:p>
            <a:pPr eaLnBrk="0" hangingPunct="0">
              <a:lnSpc>
                <a:spcPct val="80000"/>
              </a:lnSpc>
              <a:spcBef>
                <a:spcPct val="20000"/>
              </a:spcBef>
            </a:pPr>
            <a:r>
              <a:rPr lang="en-US" altLang="zh-CN" sz="1800">
                <a:solidFill>
                  <a:schemeClr val="tx2"/>
                </a:solidFill>
              </a:rPr>
              <a:t>(</a:t>
            </a:r>
            <a:r>
              <a:rPr lang="zh-CN" altLang="en-US" sz="1800">
                <a:solidFill>
                  <a:schemeClr val="tx2"/>
                </a:solidFill>
              </a:rPr>
              <a:t>否则拒绝更新</a:t>
            </a:r>
            <a:r>
              <a:rPr lang="en-US" altLang="zh-CN" sz="1800">
                <a:solidFill>
                  <a:schemeClr val="tx2"/>
                </a:solidFill>
              </a:rPr>
              <a:t>)</a:t>
            </a:r>
          </a:p>
          <a:p>
            <a:pPr eaLnBrk="0" hangingPunct="0">
              <a:lnSpc>
                <a:spcPct val="80000"/>
              </a:lnSpc>
              <a:spcBef>
                <a:spcPct val="20000"/>
              </a:spcBef>
            </a:pPr>
            <a:r>
              <a:rPr lang="zh-CN" altLang="en-US" sz="1800">
                <a:solidFill>
                  <a:srgbClr val="0066FF"/>
                </a:solidFill>
              </a:rPr>
              <a:t>但作用有利有弊</a:t>
            </a:r>
          </a:p>
        </p:txBody>
      </p:sp>
      <p:sp>
        <p:nvSpPr>
          <p:cNvPr id="183315" name="Rectangle 19">
            <a:extLst>
              <a:ext uri="{FF2B5EF4-FFF2-40B4-BE49-F238E27FC236}">
                <a16:creationId xmlns:a16="http://schemas.microsoft.com/office/drawing/2014/main" id="{AF4BB0DC-3F8A-F562-A971-E9F4ADD370DE}"/>
              </a:ext>
            </a:extLst>
          </p:cNvPr>
          <p:cNvSpPr>
            <a:spLocks noChangeArrowheads="1"/>
          </p:cNvSpPr>
          <p:nvPr/>
        </p:nvSpPr>
        <p:spPr bwMode="auto">
          <a:xfrm>
            <a:off x="622300" y="3067050"/>
            <a:ext cx="60102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zh-CN" sz="2800">
                <a:solidFill>
                  <a:schemeClr val="tx2"/>
                </a:solidFill>
                <a:latin typeface="黑体" panose="02010609060101010101" pitchFamily="49" charset="-122"/>
                <a:ea typeface="黑体" panose="02010609060101010101" pitchFamily="49" charset="-122"/>
              </a:rPr>
              <a:t>2</a:t>
            </a:r>
            <a:r>
              <a:rPr lang="en-US" altLang="zh-CN" sz="2800">
                <a:solidFill>
                  <a:schemeClr val="tx2"/>
                </a:solidFill>
                <a:latin typeface="黑体" panose="02010609060101010101" pitchFamily="49" charset="-122"/>
                <a:ea typeface="黑体" panose="02010609060101010101" pitchFamily="49" charset="-122"/>
              </a:rPr>
              <a:t>.3 </a:t>
            </a:r>
            <a:r>
              <a:rPr lang="zh-CN" altLang="en-US" sz="2800">
                <a:solidFill>
                  <a:schemeClr val="tx2"/>
                </a:solidFill>
                <a:latin typeface="黑体" panose="02010609060101010101" pitchFamily="49" charset="-122"/>
                <a:ea typeface="黑体" panose="02010609060101010101" pitchFamily="49" charset="-122"/>
              </a:rPr>
              <a:t>断言</a:t>
            </a:r>
          </a:p>
        </p:txBody>
      </p:sp>
      <p:sp>
        <p:nvSpPr>
          <p:cNvPr id="12303" name="矩形 16">
            <a:extLst>
              <a:ext uri="{FF2B5EF4-FFF2-40B4-BE49-F238E27FC236}">
                <a16:creationId xmlns:a16="http://schemas.microsoft.com/office/drawing/2014/main" id="{C6DD72D6-DDEB-A7A0-3802-3F0457F0C22F}"/>
              </a:ext>
            </a:extLst>
          </p:cNvPr>
          <p:cNvSpPr>
            <a:spLocks noChangeArrowheads="1"/>
          </p:cNvSpPr>
          <p:nvPr/>
        </p:nvSpPr>
        <p:spPr bwMode="auto">
          <a:xfrm>
            <a:off x="8024813" y="1741488"/>
            <a:ext cx="6969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3</a:t>
            </a:r>
            <a:endParaRPr lang="zh-CN" altLang="en-US"/>
          </a:p>
        </p:txBody>
      </p:sp>
      <p:grpSp>
        <p:nvGrpSpPr>
          <p:cNvPr id="2" name="组 1">
            <a:extLst>
              <a:ext uri="{FF2B5EF4-FFF2-40B4-BE49-F238E27FC236}">
                <a16:creationId xmlns:a16="http://schemas.microsoft.com/office/drawing/2014/main" id="{EA3B5B1B-5359-1BF5-9839-3C2FA2014BDC}"/>
              </a:ext>
            </a:extLst>
          </p:cNvPr>
          <p:cNvGrpSpPr>
            <a:grpSpLocks/>
          </p:cNvGrpSpPr>
          <p:nvPr/>
        </p:nvGrpSpPr>
        <p:grpSpPr bwMode="auto">
          <a:xfrm>
            <a:off x="2843213" y="4351338"/>
            <a:ext cx="5734050" cy="2143125"/>
            <a:chOff x="2843213" y="4351338"/>
            <a:chExt cx="5734050" cy="2142932"/>
          </a:xfrm>
        </p:grpSpPr>
        <p:pic>
          <p:nvPicPr>
            <p:cNvPr id="12305" name="Picture 13">
              <a:extLst>
                <a:ext uri="{FF2B5EF4-FFF2-40B4-BE49-F238E27FC236}">
                  <a16:creationId xmlns:a16="http://schemas.microsoft.com/office/drawing/2014/main" id="{53A2E4BB-3AC4-2B3C-2A1C-9E7FFA34D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2843213" y="4351338"/>
              <a:ext cx="573405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6" name="矩形 17">
              <a:extLst>
                <a:ext uri="{FF2B5EF4-FFF2-40B4-BE49-F238E27FC236}">
                  <a16:creationId xmlns:a16="http://schemas.microsoft.com/office/drawing/2014/main" id="{0281CA58-FC05-E49F-F9FE-C6F98F517C26}"/>
                </a:ext>
              </a:extLst>
            </p:cNvPr>
            <p:cNvSpPr>
              <a:spLocks noChangeArrowheads="1"/>
            </p:cNvSpPr>
            <p:nvPr/>
          </p:nvSpPr>
          <p:spPr bwMode="auto">
            <a:xfrm>
              <a:off x="4606178" y="6196753"/>
              <a:ext cx="710451"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4</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3304"/>
                                        </p:tgtEl>
                                        <p:attrNameLst>
                                          <p:attrName>style.visibility</p:attrName>
                                        </p:attrNameLst>
                                      </p:cBhvr>
                                      <p:to>
                                        <p:strVal val="visible"/>
                                      </p:to>
                                    </p:set>
                                    <p:anim calcmode="lin" valueType="num">
                                      <p:cBhvr additive="base">
                                        <p:cTn id="7" dur="500" fill="hold"/>
                                        <p:tgtEl>
                                          <p:spTgt spid="183304"/>
                                        </p:tgtEl>
                                        <p:attrNameLst>
                                          <p:attrName>ppt_x</p:attrName>
                                        </p:attrNameLst>
                                      </p:cBhvr>
                                      <p:tavLst>
                                        <p:tav tm="0">
                                          <p:val>
                                            <p:strVal val="#ppt_x"/>
                                          </p:val>
                                        </p:tav>
                                        <p:tav tm="100000">
                                          <p:val>
                                            <p:strVal val="#ppt_x"/>
                                          </p:val>
                                        </p:tav>
                                      </p:tavLst>
                                    </p:anim>
                                    <p:anim calcmode="lin" valueType="num">
                                      <p:cBhvr additive="base">
                                        <p:cTn id="8" dur="500" fill="hold"/>
                                        <p:tgtEl>
                                          <p:spTgt spid="18330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3303"/>
                                        </p:tgtEl>
                                        <p:attrNameLst>
                                          <p:attrName>style.visibility</p:attrName>
                                        </p:attrNameLst>
                                      </p:cBhvr>
                                      <p:to>
                                        <p:strVal val="visible"/>
                                      </p:to>
                                    </p:set>
                                    <p:anim calcmode="lin" valueType="num">
                                      <p:cBhvr additive="base">
                                        <p:cTn id="11" dur="500" fill="hold"/>
                                        <p:tgtEl>
                                          <p:spTgt spid="183303"/>
                                        </p:tgtEl>
                                        <p:attrNameLst>
                                          <p:attrName>ppt_x</p:attrName>
                                        </p:attrNameLst>
                                      </p:cBhvr>
                                      <p:tavLst>
                                        <p:tav tm="0">
                                          <p:val>
                                            <p:strVal val="#ppt_x"/>
                                          </p:val>
                                        </p:tav>
                                        <p:tav tm="100000">
                                          <p:val>
                                            <p:strVal val="#ppt_x"/>
                                          </p:val>
                                        </p:tav>
                                      </p:tavLst>
                                    </p:anim>
                                    <p:anim calcmode="lin" valueType="num">
                                      <p:cBhvr additive="base">
                                        <p:cTn id="12" dur="500" fill="hold"/>
                                        <p:tgtEl>
                                          <p:spTgt spid="18330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3305"/>
                                        </p:tgtEl>
                                        <p:attrNameLst>
                                          <p:attrName>style.visibility</p:attrName>
                                        </p:attrNameLst>
                                      </p:cBhvr>
                                      <p:to>
                                        <p:strVal val="visible"/>
                                      </p:to>
                                    </p:set>
                                    <p:anim calcmode="lin" valueType="num">
                                      <p:cBhvr additive="base">
                                        <p:cTn id="15" dur="500" fill="hold"/>
                                        <p:tgtEl>
                                          <p:spTgt spid="183305"/>
                                        </p:tgtEl>
                                        <p:attrNameLst>
                                          <p:attrName>ppt_x</p:attrName>
                                        </p:attrNameLst>
                                      </p:cBhvr>
                                      <p:tavLst>
                                        <p:tav tm="0">
                                          <p:val>
                                            <p:strVal val="#ppt_x"/>
                                          </p:val>
                                        </p:tav>
                                        <p:tav tm="100000">
                                          <p:val>
                                            <p:strVal val="#ppt_x"/>
                                          </p:val>
                                        </p:tav>
                                      </p:tavLst>
                                    </p:anim>
                                    <p:anim calcmode="lin" valueType="num">
                                      <p:cBhvr additive="base">
                                        <p:cTn id="16" dur="500" fill="hold"/>
                                        <p:tgtEl>
                                          <p:spTgt spid="18330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3307"/>
                                        </p:tgtEl>
                                        <p:attrNameLst>
                                          <p:attrName>style.visibility</p:attrName>
                                        </p:attrNameLst>
                                      </p:cBhvr>
                                      <p:to>
                                        <p:strVal val="visible"/>
                                      </p:to>
                                    </p:set>
                                    <p:anim calcmode="lin" valueType="num">
                                      <p:cBhvr additive="base">
                                        <p:cTn id="19" dur="500" fill="hold"/>
                                        <p:tgtEl>
                                          <p:spTgt spid="183307"/>
                                        </p:tgtEl>
                                        <p:attrNameLst>
                                          <p:attrName>ppt_x</p:attrName>
                                        </p:attrNameLst>
                                      </p:cBhvr>
                                      <p:tavLst>
                                        <p:tav tm="0">
                                          <p:val>
                                            <p:strVal val="#ppt_x"/>
                                          </p:val>
                                        </p:tav>
                                        <p:tav tm="100000">
                                          <p:val>
                                            <p:strVal val="#ppt_x"/>
                                          </p:val>
                                        </p:tav>
                                      </p:tavLst>
                                    </p:anim>
                                    <p:anim calcmode="lin" valueType="num">
                                      <p:cBhvr additive="base">
                                        <p:cTn id="20" dur="500" fill="hold"/>
                                        <p:tgtEl>
                                          <p:spTgt spid="18330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3315"/>
                                        </p:tgtEl>
                                        <p:attrNameLst>
                                          <p:attrName>style.visibility</p:attrName>
                                        </p:attrNameLst>
                                      </p:cBhvr>
                                      <p:to>
                                        <p:strVal val="visible"/>
                                      </p:to>
                                    </p:set>
                                    <p:anim calcmode="lin" valueType="num">
                                      <p:cBhvr additive="base">
                                        <p:cTn id="25" dur="500" fill="hold"/>
                                        <p:tgtEl>
                                          <p:spTgt spid="183315"/>
                                        </p:tgtEl>
                                        <p:attrNameLst>
                                          <p:attrName>ppt_x</p:attrName>
                                        </p:attrNameLst>
                                      </p:cBhvr>
                                      <p:tavLst>
                                        <p:tav tm="0">
                                          <p:val>
                                            <p:strVal val="#ppt_x"/>
                                          </p:val>
                                        </p:tav>
                                        <p:tav tm="100000">
                                          <p:val>
                                            <p:strVal val="#ppt_x"/>
                                          </p:val>
                                        </p:tav>
                                      </p:tavLst>
                                    </p:anim>
                                    <p:anim calcmode="lin" valueType="num">
                                      <p:cBhvr additive="base">
                                        <p:cTn id="26" dur="500" fill="hold"/>
                                        <p:tgtEl>
                                          <p:spTgt spid="1833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3311"/>
                                        </p:tgtEl>
                                        <p:attrNameLst>
                                          <p:attrName>style.visibility</p:attrName>
                                        </p:attrNameLst>
                                      </p:cBhvr>
                                      <p:to>
                                        <p:strVal val="visible"/>
                                      </p:to>
                                    </p:set>
                                    <p:anim calcmode="lin" valueType="num">
                                      <p:cBhvr additive="base">
                                        <p:cTn id="29" dur="500" fill="hold"/>
                                        <p:tgtEl>
                                          <p:spTgt spid="183311"/>
                                        </p:tgtEl>
                                        <p:attrNameLst>
                                          <p:attrName>ppt_x</p:attrName>
                                        </p:attrNameLst>
                                      </p:cBhvr>
                                      <p:tavLst>
                                        <p:tav tm="0">
                                          <p:val>
                                            <p:strVal val="#ppt_x"/>
                                          </p:val>
                                        </p:tav>
                                        <p:tav tm="100000">
                                          <p:val>
                                            <p:strVal val="#ppt_x"/>
                                          </p:val>
                                        </p:tav>
                                      </p:tavLst>
                                    </p:anim>
                                    <p:anim calcmode="lin" valueType="num">
                                      <p:cBhvr additive="base">
                                        <p:cTn id="30" dur="500" fill="hold"/>
                                        <p:tgtEl>
                                          <p:spTgt spid="1833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3310"/>
                                        </p:tgtEl>
                                        <p:attrNameLst>
                                          <p:attrName>style.visibility</p:attrName>
                                        </p:attrNameLst>
                                      </p:cBhvr>
                                      <p:to>
                                        <p:strVal val="visible"/>
                                      </p:to>
                                    </p:set>
                                    <p:anim calcmode="lin" valueType="num">
                                      <p:cBhvr additive="base">
                                        <p:cTn id="33" dur="500" fill="hold"/>
                                        <p:tgtEl>
                                          <p:spTgt spid="183310"/>
                                        </p:tgtEl>
                                        <p:attrNameLst>
                                          <p:attrName>ppt_x</p:attrName>
                                        </p:attrNameLst>
                                      </p:cBhvr>
                                      <p:tavLst>
                                        <p:tav tm="0">
                                          <p:val>
                                            <p:strVal val="#ppt_x"/>
                                          </p:val>
                                        </p:tav>
                                        <p:tav tm="100000">
                                          <p:val>
                                            <p:strVal val="#ppt_x"/>
                                          </p:val>
                                        </p:tav>
                                      </p:tavLst>
                                    </p:anim>
                                    <p:anim calcmode="lin" valueType="num">
                                      <p:cBhvr additive="base">
                                        <p:cTn id="34" dur="500" fill="hold"/>
                                        <p:tgtEl>
                                          <p:spTgt spid="1833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83308"/>
                                        </p:tgtEl>
                                        <p:attrNameLst>
                                          <p:attrName>style.visibility</p:attrName>
                                        </p:attrNameLst>
                                      </p:cBhvr>
                                      <p:to>
                                        <p:strVal val="visible"/>
                                      </p:to>
                                    </p:set>
                                    <p:anim calcmode="lin" valueType="num">
                                      <p:cBhvr additive="base">
                                        <p:cTn id="37" dur="500" fill="hold"/>
                                        <p:tgtEl>
                                          <p:spTgt spid="183308"/>
                                        </p:tgtEl>
                                        <p:attrNameLst>
                                          <p:attrName>ppt_x</p:attrName>
                                        </p:attrNameLst>
                                      </p:cBhvr>
                                      <p:tavLst>
                                        <p:tav tm="0">
                                          <p:val>
                                            <p:strVal val="#ppt_x"/>
                                          </p:val>
                                        </p:tav>
                                        <p:tav tm="100000">
                                          <p:val>
                                            <p:strVal val="#ppt_x"/>
                                          </p:val>
                                        </p:tav>
                                      </p:tavLst>
                                    </p:anim>
                                    <p:anim calcmode="lin" valueType="num">
                                      <p:cBhvr additive="base">
                                        <p:cTn id="38" dur="500" fill="hold"/>
                                        <p:tgtEl>
                                          <p:spTgt spid="183308"/>
                                        </p:tgtEl>
                                        <p:attrNameLst>
                                          <p:attrName>ppt_y</p:attrName>
                                        </p:attrNameLst>
                                      </p:cBhvr>
                                      <p:tavLst>
                                        <p:tav tm="0">
                                          <p:val>
                                            <p:strVal val="1+#ppt_h/2"/>
                                          </p:val>
                                        </p:tav>
                                        <p:tav tm="100000">
                                          <p:val>
                                            <p:strVal val="#ppt_y"/>
                                          </p:val>
                                        </p:tav>
                                      </p:tavLst>
                                    </p:anim>
                                  </p:childTnLst>
                                </p:cTn>
                              </p:par>
                              <p:par>
                                <p:cTn id="39" presetID="3" presetClass="entr" presetSubtype="1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nodeType="clickEffect">
                                  <p:stCondLst>
                                    <p:cond delay="0"/>
                                  </p:stCondLst>
                                  <p:childTnLst>
                                    <p:set>
                                      <p:cBhvr>
                                        <p:cTn id="45" dur="1" fill="hold">
                                          <p:stCondLst>
                                            <p:cond delay="0"/>
                                          </p:stCondLst>
                                        </p:cTn>
                                        <p:tgtEl>
                                          <p:spTgt spid="183314"/>
                                        </p:tgtEl>
                                        <p:attrNameLst>
                                          <p:attrName>style.visibility</p:attrName>
                                        </p:attrNameLst>
                                      </p:cBhvr>
                                      <p:to>
                                        <p:strVal val="visible"/>
                                      </p:to>
                                    </p:set>
                                    <p:anim calcmode="lin" valueType="num">
                                      <p:cBhvr additive="base">
                                        <p:cTn id="46" dur="500" fill="hold"/>
                                        <p:tgtEl>
                                          <p:spTgt spid="183314"/>
                                        </p:tgtEl>
                                        <p:attrNameLst>
                                          <p:attrName>ppt_x</p:attrName>
                                        </p:attrNameLst>
                                      </p:cBhvr>
                                      <p:tavLst>
                                        <p:tav tm="0">
                                          <p:val>
                                            <p:strVal val="#ppt_x"/>
                                          </p:val>
                                        </p:tav>
                                        <p:tav tm="100000">
                                          <p:val>
                                            <p:strVal val="#ppt_x"/>
                                          </p:val>
                                        </p:tav>
                                      </p:tavLst>
                                    </p:anim>
                                    <p:anim calcmode="lin" valueType="num">
                                      <p:cBhvr additive="base">
                                        <p:cTn id="47" dur="500" fill="hold"/>
                                        <p:tgtEl>
                                          <p:spTgt spid="18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3" grpId="0"/>
      <p:bldP spid="183304" grpId="0"/>
      <p:bldP spid="183305" grpId="0"/>
      <p:bldP spid="183307" grpId="0"/>
      <p:bldP spid="183308" grpId="0"/>
      <p:bldP spid="183310" grpId="0"/>
      <p:bldP spid="183311" grpId="0" animBg="1"/>
      <p:bldP spid="183314" grpId="0"/>
      <p:bldP spid="18331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5">
            <a:extLst>
              <a:ext uri="{FF2B5EF4-FFF2-40B4-BE49-F238E27FC236}">
                <a16:creationId xmlns:a16="http://schemas.microsoft.com/office/drawing/2014/main" id="{75C709FB-1EF8-E197-A1E5-123C6409B1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F903B37-A431-46FD-B480-D3A938FAC145}" type="slidenum">
              <a:rPr lang="zh-CN" altLang="en-US"/>
              <a:pPr eaLnBrk="0" hangingPunct="0"/>
              <a:t>177</a:t>
            </a:fld>
            <a:endParaRPr lang="zh-CN" altLang="en-US"/>
          </a:p>
        </p:txBody>
      </p:sp>
      <p:sp>
        <p:nvSpPr>
          <p:cNvPr id="13314" name="Rectangle 2">
            <a:extLst>
              <a:ext uri="{FF2B5EF4-FFF2-40B4-BE49-F238E27FC236}">
                <a16:creationId xmlns:a16="http://schemas.microsoft.com/office/drawing/2014/main" id="{7233B884-0B8F-4FD1-AAD5-2DF84DE482E1}"/>
              </a:ext>
            </a:extLst>
          </p:cNvPr>
          <p:cNvSpPr>
            <a:spLocks noGrp="1" noChangeArrowheads="1"/>
          </p:cNvSpPr>
          <p:nvPr>
            <p:ph type="title"/>
          </p:nvPr>
        </p:nvSpPr>
        <p:spPr>
          <a:xfrm>
            <a:off x="258763" y="44450"/>
            <a:ext cx="7772400" cy="609600"/>
          </a:xfrm>
        </p:spPr>
        <p:txBody>
          <a:bodyPr/>
          <a:lstStyle/>
          <a:p>
            <a:pPr algn="l"/>
            <a:r>
              <a:rPr lang="zh-CN" altLang="en-US" sz="3200" b="1">
                <a:latin typeface="黑体" panose="02010609060101010101" pitchFamily="49" charset="-122"/>
                <a:ea typeface="黑体" panose="02010609060101010101" pitchFamily="49" charset="-122"/>
              </a:rPr>
              <a:t>三 授权</a:t>
            </a:r>
            <a:endParaRPr lang="en-US" altLang="zh-CN" sz="2400" b="1">
              <a:solidFill>
                <a:schemeClr val="tx1"/>
              </a:solidFill>
              <a:latin typeface="Times New Roman" panose="02020603050405020304" pitchFamily="18" charset="0"/>
            </a:endParaRPr>
          </a:p>
        </p:txBody>
      </p:sp>
      <p:sp>
        <p:nvSpPr>
          <p:cNvPr id="13315" name="AutoShape 4">
            <a:extLst>
              <a:ext uri="{FF2B5EF4-FFF2-40B4-BE49-F238E27FC236}">
                <a16:creationId xmlns:a16="http://schemas.microsoft.com/office/drawing/2014/main" id="{1F01EFF6-4F9F-518C-936A-5AE4C37798F8}"/>
              </a:ext>
            </a:extLst>
          </p:cNvPr>
          <p:cNvSpPr>
            <a:spLocks noChangeArrowheads="1"/>
          </p:cNvSpPr>
          <p:nvPr/>
        </p:nvSpPr>
        <p:spPr bwMode="auto">
          <a:xfrm>
            <a:off x="312738" y="1193800"/>
            <a:ext cx="2271712" cy="1016000"/>
          </a:xfrm>
          <a:prstGeom prst="cloudCallout">
            <a:avLst>
              <a:gd name="adj1" fmla="val -53995"/>
              <a:gd name="adj2" fmla="val 63741"/>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SQL</a:t>
            </a:r>
            <a:r>
              <a:rPr lang="zh-CN" altLang="en-US">
                <a:solidFill>
                  <a:schemeClr val="tx1"/>
                </a:solidFill>
              </a:rPr>
              <a:t>如何限制用户对表中数据的合法访问？</a:t>
            </a:r>
            <a:r>
              <a:rPr lang="zh-CN" altLang="en-US"/>
              <a:t> </a:t>
            </a:r>
            <a:r>
              <a:rPr lang="zh-CN" altLang="en-US">
                <a:solidFill>
                  <a:schemeClr val="tx1"/>
                </a:solidFill>
              </a:rPr>
              <a:t> </a:t>
            </a:r>
          </a:p>
        </p:txBody>
      </p:sp>
      <p:sp>
        <p:nvSpPr>
          <p:cNvPr id="13316" name="AutoShape 6">
            <a:extLst>
              <a:ext uri="{FF2B5EF4-FFF2-40B4-BE49-F238E27FC236}">
                <a16:creationId xmlns:a16="http://schemas.microsoft.com/office/drawing/2014/main" id="{27934C17-1AB4-BCD8-04E1-CB6ADE11A71D}"/>
              </a:ext>
            </a:extLst>
          </p:cNvPr>
          <p:cNvSpPr>
            <a:spLocks noChangeArrowheads="1"/>
          </p:cNvSpPr>
          <p:nvPr/>
        </p:nvSpPr>
        <p:spPr bwMode="auto">
          <a:xfrm>
            <a:off x="269875" y="4273550"/>
            <a:ext cx="2225675" cy="1119188"/>
          </a:xfrm>
          <a:prstGeom prst="cloudCallout">
            <a:avLst>
              <a:gd name="adj1" fmla="val -50157"/>
              <a:gd name="adj2" fmla="val 62634"/>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这些语句说明了什么访问权限变化？</a:t>
            </a:r>
          </a:p>
        </p:txBody>
      </p:sp>
      <p:sp>
        <p:nvSpPr>
          <p:cNvPr id="13317" name="Rectangle 31">
            <a:extLst>
              <a:ext uri="{FF2B5EF4-FFF2-40B4-BE49-F238E27FC236}">
                <a16:creationId xmlns:a16="http://schemas.microsoft.com/office/drawing/2014/main" id="{F28467F4-4FF4-D14F-CE17-8438482D3D77}"/>
              </a:ext>
            </a:extLst>
          </p:cNvPr>
          <p:cNvSpPr>
            <a:spLocks noChangeArrowheads="1"/>
          </p:cNvSpPr>
          <p:nvPr/>
        </p:nvSpPr>
        <p:spPr bwMode="auto">
          <a:xfrm>
            <a:off x="276225" y="720725"/>
            <a:ext cx="43846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zh-CN" sz="2800">
                <a:solidFill>
                  <a:schemeClr val="tx2"/>
                </a:solidFill>
                <a:latin typeface="黑体" panose="02010609060101010101" pitchFamily="49" charset="-122"/>
                <a:ea typeface="黑体" panose="02010609060101010101" pitchFamily="49" charset="-122"/>
              </a:rPr>
              <a:t>3</a:t>
            </a:r>
            <a:r>
              <a:rPr lang="en-US" altLang="zh-CN" sz="2800">
                <a:solidFill>
                  <a:schemeClr val="tx2"/>
                </a:solidFill>
                <a:latin typeface="黑体" panose="02010609060101010101" pitchFamily="49" charset="-122"/>
                <a:ea typeface="黑体" panose="02010609060101010101" pitchFamily="49" charset="-122"/>
              </a:rPr>
              <a:t>.1 </a:t>
            </a:r>
            <a:r>
              <a:rPr lang="zh-CN" altLang="en-US" sz="2800">
                <a:solidFill>
                  <a:schemeClr val="tx2"/>
                </a:solidFill>
                <a:latin typeface="黑体" panose="02010609060101010101" pitchFamily="49" charset="-122"/>
                <a:ea typeface="黑体" panose="02010609060101010101" pitchFamily="49" charset="-122"/>
              </a:rPr>
              <a:t>表</a:t>
            </a:r>
            <a:r>
              <a:rPr lang="en-US" altLang="zh-CN" sz="2800">
                <a:solidFill>
                  <a:schemeClr val="tx2"/>
                </a:solidFill>
                <a:latin typeface="黑体" panose="02010609060101010101" pitchFamily="49" charset="-122"/>
                <a:ea typeface="黑体" panose="02010609060101010101" pitchFamily="49" charset="-122"/>
              </a:rPr>
              <a:t>(</a:t>
            </a:r>
            <a:r>
              <a:rPr lang="zh-CN" altLang="en-US" sz="2800">
                <a:solidFill>
                  <a:schemeClr val="tx2"/>
                </a:solidFill>
                <a:latin typeface="黑体" panose="02010609060101010101" pitchFamily="49" charset="-122"/>
                <a:ea typeface="黑体" panose="02010609060101010101" pitchFamily="49" charset="-122"/>
              </a:rPr>
              <a:t>关系</a:t>
            </a:r>
            <a:r>
              <a:rPr lang="en-US" altLang="zh-CN" sz="2800">
                <a:solidFill>
                  <a:schemeClr val="tx2"/>
                </a:solidFill>
                <a:latin typeface="黑体" panose="02010609060101010101" pitchFamily="49" charset="-122"/>
                <a:ea typeface="黑体" panose="02010609060101010101" pitchFamily="49" charset="-122"/>
              </a:rPr>
              <a:t>)</a:t>
            </a:r>
            <a:r>
              <a:rPr lang="zh-CN" altLang="en-US" sz="2800">
                <a:solidFill>
                  <a:schemeClr val="tx2"/>
                </a:solidFill>
                <a:latin typeface="黑体" panose="02010609060101010101" pitchFamily="49" charset="-122"/>
                <a:ea typeface="黑体" panose="02010609060101010101" pitchFamily="49" charset="-122"/>
              </a:rPr>
              <a:t>上的授权</a:t>
            </a:r>
          </a:p>
        </p:txBody>
      </p:sp>
      <p:grpSp>
        <p:nvGrpSpPr>
          <p:cNvPr id="13318" name="Group 39">
            <a:extLst>
              <a:ext uri="{FF2B5EF4-FFF2-40B4-BE49-F238E27FC236}">
                <a16:creationId xmlns:a16="http://schemas.microsoft.com/office/drawing/2014/main" id="{4AA1585B-DFEC-235B-8248-D4B689C1428C}"/>
              </a:ext>
            </a:extLst>
          </p:cNvPr>
          <p:cNvGrpSpPr>
            <a:grpSpLocks/>
          </p:cNvGrpSpPr>
          <p:nvPr/>
        </p:nvGrpSpPr>
        <p:grpSpPr bwMode="auto">
          <a:xfrm>
            <a:off x="3333750" y="1157288"/>
            <a:ext cx="4291013" cy="1404937"/>
            <a:chOff x="2166" y="1071"/>
            <a:chExt cx="2703" cy="885"/>
          </a:xfrm>
        </p:grpSpPr>
        <p:grpSp>
          <p:nvGrpSpPr>
            <p:cNvPr id="13319" name="Group 33">
              <a:extLst>
                <a:ext uri="{FF2B5EF4-FFF2-40B4-BE49-F238E27FC236}">
                  <a16:creationId xmlns:a16="http://schemas.microsoft.com/office/drawing/2014/main" id="{2C34481F-C43F-825A-0C5B-AC3F25F662B6}"/>
                </a:ext>
              </a:extLst>
            </p:cNvPr>
            <p:cNvGrpSpPr>
              <a:grpSpLocks/>
            </p:cNvGrpSpPr>
            <p:nvPr/>
          </p:nvGrpSpPr>
          <p:grpSpPr bwMode="auto">
            <a:xfrm>
              <a:off x="2166" y="1071"/>
              <a:ext cx="2703" cy="885"/>
              <a:chOff x="2166" y="1071"/>
              <a:chExt cx="2703" cy="885"/>
            </a:xfrm>
          </p:grpSpPr>
          <p:grpSp>
            <p:nvGrpSpPr>
              <p:cNvPr id="13320" name="Group 28">
                <a:extLst>
                  <a:ext uri="{FF2B5EF4-FFF2-40B4-BE49-F238E27FC236}">
                    <a16:creationId xmlns:a16="http://schemas.microsoft.com/office/drawing/2014/main" id="{7AFBDE12-7868-5214-C7B5-81C47BA7E84E}"/>
                  </a:ext>
                </a:extLst>
              </p:cNvPr>
              <p:cNvGrpSpPr>
                <a:grpSpLocks/>
              </p:cNvGrpSpPr>
              <p:nvPr/>
            </p:nvGrpSpPr>
            <p:grpSpPr bwMode="auto">
              <a:xfrm>
                <a:off x="2166" y="1071"/>
                <a:ext cx="2703" cy="885"/>
                <a:chOff x="2166" y="1119"/>
                <a:chExt cx="2541" cy="711"/>
              </a:xfrm>
            </p:grpSpPr>
            <p:pic>
              <p:nvPicPr>
                <p:cNvPr id="13321" name="Picture 8">
                  <a:extLst>
                    <a:ext uri="{FF2B5EF4-FFF2-40B4-BE49-F238E27FC236}">
                      <a16:creationId xmlns:a16="http://schemas.microsoft.com/office/drawing/2014/main" id="{1B2DB1EF-2741-6C2D-FE20-6AFE646A9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 y="1290"/>
                  <a:ext cx="34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9">
                  <a:extLst>
                    <a:ext uri="{FF2B5EF4-FFF2-40B4-BE49-F238E27FC236}">
                      <a16:creationId xmlns:a16="http://schemas.microsoft.com/office/drawing/2014/main" id="{212E0D8A-3525-C4FA-A1E1-BA0C13789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 y="1419"/>
                  <a:ext cx="407"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0">
                  <a:extLst>
                    <a:ext uri="{FF2B5EF4-FFF2-40B4-BE49-F238E27FC236}">
                      <a16:creationId xmlns:a16="http://schemas.microsoft.com/office/drawing/2014/main" id="{DAAC3A8E-1DF7-FE90-A295-3FE25F74F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 y="1551"/>
                  <a:ext cx="35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11">
                  <a:extLst>
                    <a:ext uri="{FF2B5EF4-FFF2-40B4-BE49-F238E27FC236}">
                      <a16:creationId xmlns:a16="http://schemas.microsoft.com/office/drawing/2014/main" id="{7DE568A1-08D2-F8D1-E2BE-5C470F75C4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6" y="1689"/>
                  <a:ext cx="73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Line 12">
                  <a:extLst>
                    <a:ext uri="{FF2B5EF4-FFF2-40B4-BE49-F238E27FC236}">
                      <a16:creationId xmlns:a16="http://schemas.microsoft.com/office/drawing/2014/main" id="{6615D983-B0C8-14F4-68AC-50E8373859EE}"/>
                    </a:ext>
                  </a:extLst>
                </p:cNvPr>
                <p:cNvSpPr>
                  <a:spLocks noChangeShapeType="1"/>
                </p:cNvSpPr>
                <p:nvPr/>
              </p:nvSpPr>
              <p:spPr bwMode="auto">
                <a:xfrm>
                  <a:off x="2592" y="1254"/>
                  <a:ext cx="366"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26" name="Group 26">
                  <a:extLst>
                    <a:ext uri="{FF2B5EF4-FFF2-40B4-BE49-F238E27FC236}">
                      <a16:creationId xmlns:a16="http://schemas.microsoft.com/office/drawing/2014/main" id="{324A73CF-5FE2-AC24-6664-084B0AE2E271}"/>
                    </a:ext>
                  </a:extLst>
                </p:cNvPr>
                <p:cNvGrpSpPr>
                  <a:grpSpLocks/>
                </p:cNvGrpSpPr>
                <p:nvPr/>
              </p:nvGrpSpPr>
              <p:grpSpPr bwMode="auto">
                <a:xfrm>
                  <a:off x="2166" y="1119"/>
                  <a:ext cx="2541" cy="149"/>
                  <a:chOff x="2166" y="1119"/>
                  <a:chExt cx="2541" cy="149"/>
                </a:xfrm>
              </p:grpSpPr>
              <p:pic>
                <p:nvPicPr>
                  <p:cNvPr id="13327" name="Picture 7">
                    <a:extLst>
                      <a:ext uri="{FF2B5EF4-FFF2-40B4-BE49-F238E27FC236}">
                        <a16:creationId xmlns:a16="http://schemas.microsoft.com/office/drawing/2014/main" id="{6884B3F5-7E73-F656-CA5A-06B0B91F59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 y="1119"/>
                    <a:ext cx="2460"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Rectangle 23">
                    <a:extLst>
                      <a:ext uri="{FF2B5EF4-FFF2-40B4-BE49-F238E27FC236}">
                        <a16:creationId xmlns:a16="http://schemas.microsoft.com/office/drawing/2014/main" id="{8F7426BE-A93E-1B29-CE99-31532CC193F2}"/>
                      </a:ext>
                    </a:extLst>
                  </p:cNvPr>
                  <p:cNvSpPr>
                    <a:spLocks noChangeArrowheads="1"/>
                  </p:cNvSpPr>
                  <p:nvPr/>
                </p:nvSpPr>
                <p:spPr bwMode="auto">
                  <a:xfrm>
                    <a:off x="4522" y="1134"/>
                    <a:ext cx="18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200">
                        <a:solidFill>
                          <a:schemeClr val="tx1"/>
                        </a:solidFill>
                        <a:latin typeface="Times New Roman" panose="02020603050405020304" pitchFamily="18" charset="0"/>
                      </a:rPr>
                      <a:t>；</a:t>
                    </a:r>
                  </a:p>
                </p:txBody>
              </p:sp>
            </p:grpSp>
          </p:grpSp>
          <p:sp>
            <p:nvSpPr>
              <p:cNvPr id="13329" name="Rectangle 32">
                <a:extLst>
                  <a:ext uri="{FF2B5EF4-FFF2-40B4-BE49-F238E27FC236}">
                    <a16:creationId xmlns:a16="http://schemas.microsoft.com/office/drawing/2014/main" id="{B34966CF-AC10-8273-B233-C1A7A4A53FB6}"/>
                  </a:ext>
                </a:extLst>
              </p:cNvPr>
              <p:cNvSpPr>
                <a:spLocks noChangeArrowheads="1"/>
              </p:cNvSpPr>
              <p:nvPr/>
            </p:nvSpPr>
            <p:spPr bwMode="auto">
              <a:xfrm>
                <a:off x="4164" y="1231"/>
                <a:ext cx="61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solidFill>
                      <a:srgbClr val="1306C0"/>
                    </a:solidFill>
                    <a:latin typeface="Times New Roman" panose="02020603050405020304" pitchFamily="18" charset="0"/>
                  </a:rPr>
                  <a:t>public </a:t>
                </a:r>
                <a:r>
                  <a:rPr lang="zh-CN" altLang="en-US">
                    <a:solidFill>
                      <a:srgbClr val="1306C0"/>
                    </a:solidFill>
                    <a:latin typeface="Times New Roman" panose="02020603050405020304" pitchFamily="18" charset="0"/>
                  </a:rPr>
                  <a:t>？</a:t>
                </a:r>
              </a:p>
            </p:txBody>
          </p:sp>
        </p:grpSp>
        <p:sp>
          <p:nvSpPr>
            <p:cNvPr id="13330" name="Line 34">
              <a:extLst>
                <a:ext uri="{FF2B5EF4-FFF2-40B4-BE49-F238E27FC236}">
                  <a16:creationId xmlns:a16="http://schemas.microsoft.com/office/drawing/2014/main" id="{E23F6F04-3A17-070E-7BF7-824328E12216}"/>
                </a:ext>
              </a:extLst>
            </p:cNvPr>
            <p:cNvSpPr>
              <a:spLocks noChangeShapeType="1"/>
            </p:cNvSpPr>
            <p:nvPr/>
          </p:nvSpPr>
          <p:spPr bwMode="auto">
            <a:xfrm>
              <a:off x="2604" y="1248"/>
              <a:ext cx="420"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1" name="Line 35">
              <a:extLst>
                <a:ext uri="{FF2B5EF4-FFF2-40B4-BE49-F238E27FC236}">
                  <a16:creationId xmlns:a16="http://schemas.microsoft.com/office/drawing/2014/main" id="{E63C2EF5-94C1-2C0A-A66B-4E44DEBD7130}"/>
                </a:ext>
              </a:extLst>
            </p:cNvPr>
            <p:cNvSpPr>
              <a:spLocks noChangeShapeType="1"/>
            </p:cNvSpPr>
            <p:nvPr/>
          </p:nvSpPr>
          <p:spPr bwMode="auto">
            <a:xfrm>
              <a:off x="4110" y="1254"/>
              <a:ext cx="606"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32" name="Group 40">
            <a:extLst>
              <a:ext uri="{FF2B5EF4-FFF2-40B4-BE49-F238E27FC236}">
                <a16:creationId xmlns:a16="http://schemas.microsoft.com/office/drawing/2014/main" id="{AAA367B4-446E-A6BF-8B4C-490FD6026B80}"/>
              </a:ext>
            </a:extLst>
          </p:cNvPr>
          <p:cNvGrpSpPr>
            <a:grpSpLocks/>
          </p:cNvGrpSpPr>
          <p:nvPr/>
        </p:nvGrpSpPr>
        <p:grpSpPr bwMode="auto">
          <a:xfrm>
            <a:off x="3438525" y="2643188"/>
            <a:ext cx="4148138" cy="719137"/>
            <a:chOff x="2232" y="2073"/>
            <a:chExt cx="2613" cy="453"/>
          </a:xfrm>
        </p:grpSpPr>
        <p:grpSp>
          <p:nvGrpSpPr>
            <p:cNvPr id="13333" name="Group 29">
              <a:extLst>
                <a:ext uri="{FF2B5EF4-FFF2-40B4-BE49-F238E27FC236}">
                  <a16:creationId xmlns:a16="http://schemas.microsoft.com/office/drawing/2014/main" id="{1564A273-DF13-3646-941E-26CCD8F15324}"/>
                </a:ext>
              </a:extLst>
            </p:cNvPr>
            <p:cNvGrpSpPr>
              <a:grpSpLocks/>
            </p:cNvGrpSpPr>
            <p:nvPr/>
          </p:nvGrpSpPr>
          <p:grpSpPr bwMode="auto">
            <a:xfrm>
              <a:off x="2232" y="2073"/>
              <a:ext cx="2613" cy="453"/>
              <a:chOff x="2232" y="1947"/>
              <a:chExt cx="2481" cy="393"/>
            </a:xfrm>
          </p:grpSpPr>
          <p:pic>
            <p:nvPicPr>
              <p:cNvPr id="13334" name="Picture 15">
                <a:extLst>
                  <a:ext uri="{FF2B5EF4-FFF2-40B4-BE49-F238E27FC236}">
                    <a16:creationId xmlns:a16="http://schemas.microsoft.com/office/drawing/2014/main" id="{41AEF417-2C63-1102-A5F8-63E9D43239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4" y="2208"/>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5" name="Line 16">
                <a:extLst>
                  <a:ext uri="{FF2B5EF4-FFF2-40B4-BE49-F238E27FC236}">
                    <a16:creationId xmlns:a16="http://schemas.microsoft.com/office/drawing/2014/main" id="{26C2D7F7-0A50-69AF-9938-D8C2C4C07CA3}"/>
                  </a:ext>
                </a:extLst>
              </p:cNvPr>
              <p:cNvSpPr>
                <a:spLocks noChangeShapeType="1"/>
              </p:cNvSpPr>
              <p:nvPr/>
            </p:nvSpPr>
            <p:spPr bwMode="auto">
              <a:xfrm>
                <a:off x="2712" y="2094"/>
                <a:ext cx="324"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6" name="Rectangle 17">
                <a:extLst>
                  <a:ext uri="{FF2B5EF4-FFF2-40B4-BE49-F238E27FC236}">
                    <a16:creationId xmlns:a16="http://schemas.microsoft.com/office/drawing/2014/main" id="{6CFA2C72-746C-A4BC-5D9B-C838A6679D03}"/>
                  </a:ext>
                </a:extLst>
              </p:cNvPr>
              <p:cNvSpPr>
                <a:spLocks noChangeArrowheads="1"/>
              </p:cNvSpPr>
              <p:nvPr/>
            </p:nvSpPr>
            <p:spPr bwMode="auto">
              <a:xfrm>
                <a:off x="2794" y="2076"/>
                <a:ext cx="23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solidFill>
                      <a:schemeClr val="tx1"/>
                    </a:solidFill>
                    <a:latin typeface="宋体" panose="02010600030101010101" pitchFamily="2" charset="-122"/>
                  </a:rPr>
                  <a:t>…</a:t>
                </a:r>
                <a:endParaRPr lang="en-US" altLang="zh-CN">
                  <a:solidFill>
                    <a:schemeClr val="tx1"/>
                  </a:solidFill>
                </a:endParaRPr>
              </a:p>
            </p:txBody>
          </p:sp>
          <p:grpSp>
            <p:nvGrpSpPr>
              <p:cNvPr id="13337" name="Group 27">
                <a:extLst>
                  <a:ext uri="{FF2B5EF4-FFF2-40B4-BE49-F238E27FC236}">
                    <a16:creationId xmlns:a16="http://schemas.microsoft.com/office/drawing/2014/main" id="{4963D92D-61D6-FC49-A00F-3B228A4D2B20}"/>
                  </a:ext>
                </a:extLst>
              </p:cNvPr>
              <p:cNvGrpSpPr>
                <a:grpSpLocks/>
              </p:cNvGrpSpPr>
              <p:nvPr/>
            </p:nvGrpSpPr>
            <p:grpSpPr bwMode="auto">
              <a:xfrm>
                <a:off x="2232" y="1947"/>
                <a:ext cx="2481" cy="153"/>
                <a:chOff x="2232" y="1947"/>
                <a:chExt cx="2481" cy="153"/>
              </a:xfrm>
            </p:grpSpPr>
            <p:pic>
              <p:nvPicPr>
                <p:cNvPr id="13338" name="Picture 14">
                  <a:extLst>
                    <a:ext uri="{FF2B5EF4-FFF2-40B4-BE49-F238E27FC236}">
                      <a16:creationId xmlns:a16="http://schemas.microsoft.com/office/drawing/2014/main" id="{683785DB-8E1F-4A14-323C-8837269EE0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 y="1947"/>
                  <a:ext cx="239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9" name="Rectangle 24">
                  <a:extLst>
                    <a:ext uri="{FF2B5EF4-FFF2-40B4-BE49-F238E27FC236}">
                      <a16:creationId xmlns:a16="http://schemas.microsoft.com/office/drawing/2014/main" id="{2E49D704-0591-725D-A450-D0854AB282D1}"/>
                    </a:ext>
                  </a:extLst>
                </p:cNvPr>
                <p:cNvSpPr>
                  <a:spLocks noChangeArrowheads="1"/>
                </p:cNvSpPr>
                <p:nvPr/>
              </p:nvSpPr>
              <p:spPr bwMode="auto">
                <a:xfrm>
                  <a:off x="4528" y="1956"/>
                  <a:ext cx="18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200">
                      <a:solidFill>
                        <a:schemeClr val="tx1"/>
                      </a:solidFill>
                      <a:latin typeface="Times New Roman" panose="02020603050405020304" pitchFamily="18" charset="0"/>
                    </a:rPr>
                    <a:t>；</a:t>
                  </a:r>
                </a:p>
              </p:txBody>
            </p:sp>
          </p:grpSp>
        </p:grpSp>
        <p:sp>
          <p:nvSpPr>
            <p:cNvPr id="13340" name="Line 36">
              <a:extLst>
                <a:ext uri="{FF2B5EF4-FFF2-40B4-BE49-F238E27FC236}">
                  <a16:creationId xmlns:a16="http://schemas.microsoft.com/office/drawing/2014/main" id="{3FF8665C-37B3-A0BD-5518-4131F57F1C99}"/>
                </a:ext>
              </a:extLst>
            </p:cNvPr>
            <p:cNvSpPr>
              <a:spLocks noChangeShapeType="1"/>
            </p:cNvSpPr>
            <p:nvPr/>
          </p:nvSpPr>
          <p:spPr bwMode="auto">
            <a:xfrm>
              <a:off x="2700" y="2238"/>
              <a:ext cx="420"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5385" name="Rectangle 41">
            <a:extLst>
              <a:ext uri="{FF2B5EF4-FFF2-40B4-BE49-F238E27FC236}">
                <a16:creationId xmlns:a16="http://schemas.microsoft.com/office/drawing/2014/main" id="{609DD8E6-1C5C-1F0A-FED7-5BA198BF2CC3}"/>
              </a:ext>
            </a:extLst>
          </p:cNvPr>
          <p:cNvSpPr>
            <a:spLocks noChangeArrowheads="1"/>
          </p:cNvSpPr>
          <p:nvPr/>
        </p:nvSpPr>
        <p:spPr bwMode="auto">
          <a:xfrm>
            <a:off x="314325" y="2465388"/>
            <a:ext cx="2332038" cy="17081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800">
                <a:solidFill>
                  <a:schemeClr val="tx2"/>
                </a:solidFill>
              </a:rPr>
              <a:t>通过授权！</a:t>
            </a:r>
          </a:p>
          <a:p>
            <a:pPr eaLnBrk="0" hangingPunct="0">
              <a:lnSpc>
                <a:spcPct val="80000"/>
              </a:lnSpc>
              <a:spcBef>
                <a:spcPct val="20000"/>
              </a:spcBef>
            </a:pPr>
            <a:r>
              <a:rPr lang="zh-CN" altLang="en-US" sz="1800" b="0">
                <a:solidFill>
                  <a:schemeClr val="tx2"/>
                </a:solidFill>
              </a:rPr>
              <a:t>只有授权用户才能查</a:t>
            </a:r>
          </a:p>
          <a:p>
            <a:pPr eaLnBrk="0" hangingPunct="0">
              <a:lnSpc>
                <a:spcPct val="80000"/>
              </a:lnSpc>
              <a:spcBef>
                <a:spcPct val="20000"/>
              </a:spcBef>
            </a:pPr>
            <a:r>
              <a:rPr lang="zh-CN" altLang="en-US" sz="1800" b="0">
                <a:solidFill>
                  <a:schemeClr val="tx2"/>
                </a:solidFill>
              </a:rPr>
              <a:t>看</a:t>
            </a:r>
            <a:r>
              <a:rPr lang="en-US" altLang="zh-CN" sz="1800" b="0">
                <a:solidFill>
                  <a:schemeClr val="tx2"/>
                </a:solidFill>
              </a:rPr>
              <a:t>(/</a:t>
            </a:r>
            <a:r>
              <a:rPr lang="zh-CN" altLang="en-US" sz="1800" b="0">
                <a:solidFill>
                  <a:schemeClr val="tx2"/>
                </a:solidFill>
              </a:rPr>
              <a:t>插入</a:t>
            </a:r>
            <a:r>
              <a:rPr lang="en-US" altLang="zh-CN" sz="1800" b="0">
                <a:solidFill>
                  <a:schemeClr val="tx2"/>
                </a:solidFill>
              </a:rPr>
              <a:t>/</a:t>
            </a:r>
            <a:r>
              <a:rPr lang="zh-CN" altLang="en-US" sz="1800" b="0">
                <a:solidFill>
                  <a:schemeClr val="tx2"/>
                </a:solidFill>
              </a:rPr>
              <a:t>修改</a:t>
            </a:r>
            <a:r>
              <a:rPr lang="en-US" altLang="zh-CN" sz="1800" b="0">
                <a:solidFill>
                  <a:schemeClr val="tx2"/>
                </a:solidFill>
              </a:rPr>
              <a:t>/</a:t>
            </a:r>
            <a:r>
              <a:rPr lang="zh-CN" altLang="en-US" sz="1800" b="0">
                <a:solidFill>
                  <a:schemeClr val="tx2"/>
                </a:solidFill>
              </a:rPr>
              <a:t>删除</a:t>
            </a:r>
            <a:r>
              <a:rPr lang="en-US" altLang="zh-CN" sz="1800" b="0">
                <a:solidFill>
                  <a:schemeClr val="tx2"/>
                </a:solidFill>
              </a:rPr>
              <a:t>)</a:t>
            </a:r>
          </a:p>
          <a:p>
            <a:pPr eaLnBrk="0" hangingPunct="0">
              <a:lnSpc>
                <a:spcPct val="80000"/>
              </a:lnSpc>
              <a:spcBef>
                <a:spcPct val="20000"/>
              </a:spcBef>
            </a:pPr>
            <a:r>
              <a:rPr lang="zh-CN" altLang="en-US" sz="1800" b="0">
                <a:solidFill>
                  <a:schemeClr val="tx2"/>
                </a:solidFill>
              </a:rPr>
              <a:t>相关表中的数据</a:t>
            </a:r>
            <a:r>
              <a:rPr lang="en-US" altLang="zh-CN" sz="1800" b="0">
                <a:solidFill>
                  <a:schemeClr val="tx2"/>
                </a:solidFill>
              </a:rPr>
              <a:t>.</a:t>
            </a:r>
          </a:p>
          <a:p>
            <a:pPr eaLnBrk="0" hangingPunct="0">
              <a:lnSpc>
                <a:spcPct val="80000"/>
              </a:lnSpc>
              <a:spcBef>
                <a:spcPct val="20000"/>
              </a:spcBef>
            </a:pPr>
            <a:r>
              <a:rPr lang="zh-CN" altLang="en-US" sz="1800" b="0">
                <a:solidFill>
                  <a:schemeClr val="tx2"/>
                </a:solidFill>
              </a:rPr>
              <a:t>注</a:t>
            </a:r>
            <a:r>
              <a:rPr lang="en-US" altLang="zh-CN" sz="1800" b="0">
                <a:solidFill>
                  <a:schemeClr val="tx2"/>
                </a:solidFill>
              </a:rPr>
              <a:t>:</a:t>
            </a:r>
            <a:r>
              <a:rPr lang="zh-CN" altLang="en-US" sz="1800">
                <a:solidFill>
                  <a:srgbClr val="0066FF"/>
                </a:solidFill>
              </a:rPr>
              <a:t>表的创建者</a:t>
            </a:r>
            <a:r>
              <a:rPr lang="en-US" altLang="zh-CN" sz="1800" b="0">
                <a:solidFill>
                  <a:schemeClr val="tx2"/>
                </a:solidFill>
              </a:rPr>
              <a:t>, </a:t>
            </a:r>
            <a:r>
              <a:rPr lang="zh-CN" altLang="en-US" sz="1800" b="0">
                <a:solidFill>
                  <a:schemeClr val="tx2"/>
                </a:solidFill>
              </a:rPr>
              <a:t>自然</a:t>
            </a:r>
          </a:p>
          <a:p>
            <a:pPr eaLnBrk="0" hangingPunct="0">
              <a:lnSpc>
                <a:spcPct val="80000"/>
              </a:lnSpc>
              <a:spcBef>
                <a:spcPct val="20000"/>
              </a:spcBef>
            </a:pPr>
            <a:r>
              <a:rPr lang="zh-CN" altLang="en-US" sz="1800" b="0">
                <a:solidFill>
                  <a:schemeClr val="tx2"/>
                </a:solidFill>
              </a:rPr>
              <a:t>拥有表上的一切权限</a:t>
            </a:r>
            <a:r>
              <a:rPr lang="en-US" altLang="zh-CN" sz="1800" b="0">
                <a:solidFill>
                  <a:schemeClr val="tx2"/>
                </a:solidFill>
              </a:rPr>
              <a:t>.</a:t>
            </a:r>
          </a:p>
        </p:txBody>
      </p:sp>
      <p:sp>
        <p:nvSpPr>
          <p:cNvPr id="185388" name="Rectangle 44">
            <a:extLst>
              <a:ext uri="{FF2B5EF4-FFF2-40B4-BE49-F238E27FC236}">
                <a16:creationId xmlns:a16="http://schemas.microsoft.com/office/drawing/2014/main" id="{BA4E7E82-0079-D6AF-15A9-EC23E886072E}"/>
              </a:ext>
            </a:extLst>
          </p:cNvPr>
          <p:cNvSpPr>
            <a:spLocks noChangeArrowheads="1"/>
          </p:cNvSpPr>
          <p:nvPr/>
        </p:nvSpPr>
        <p:spPr bwMode="auto">
          <a:xfrm>
            <a:off x="6534150" y="2949575"/>
            <a:ext cx="2130425" cy="541338"/>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chemeClr val="tx2"/>
                </a:solidFill>
              </a:rPr>
              <a:t>用户在</a:t>
            </a:r>
            <a:r>
              <a:rPr lang="en-US" altLang="zh-CN">
                <a:solidFill>
                  <a:schemeClr val="tx2"/>
                </a:solidFill>
              </a:rPr>
              <a:t>branch</a:t>
            </a:r>
            <a:r>
              <a:rPr lang="zh-CN" altLang="en-US">
                <a:solidFill>
                  <a:schemeClr val="tx2"/>
                </a:solidFill>
              </a:rPr>
              <a:t>表上的</a:t>
            </a:r>
          </a:p>
          <a:p>
            <a:pPr eaLnBrk="0" hangingPunct="0">
              <a:lnSpc>
                <a:spcPct val="80000"/>
              </a:lnSpc>
              <a:spcBef>
                <a:spcPct val="20000"/>
              </a:spcBef>
            </a:pPr>
            <a:r>
              <a:rPr lang="zh-CN" altLang="en-US">
                <a:solidFill>
                  <a:schemeClr val="tx2"/>
                </a:solidFill>
              </a:rPr>
              <a:t>查看</a:t>
            </a:r>
            <a:r>
              <a:rPr lang="en-US" altLang="zh-CN">
                <a:solidFill>
                  <a:schemeClr val="tx2"/>
                </a:solidFill>
              </a:rPr>
              <a:t>(</a:t>
            </a:r>
            <a:r>
              <a:rPr lang="en-US" altLang="zh-CN">
                <a:solidFill>
                  <a:schemeClr val="tx2"/>
                </a:solidFill>
                <a:latin typeface="宋体" panose="02010600030101010101" pitchFamily="2" charset="-122"/>
              </a:rPr>
              <a:t>…</a:t>
            </a:r>
            <a:r>
              <a:rPr lang="en-US" altLang="zh-CN">
                <a:solidFill>
                  <a:schemeClr val="tx2"/>
                </a:solidFill>
              </a:rPr>
              <a:t>)</a:t>
            </a:r>
            <a:r>
              <a:rPr lang="zh-CN" altLang="en-US">
                <a:solidFill>
                  <a:schemeClr val="tx2"/>
                </a:solidFill>
              </a:rPr>
              <a:t>权被收回。</a:t>
            </a:r>
          </a:p>
        </p:txBody>
      </p:sp>
      <p:sp>
        <p:nvSpPr>
          <p:cNvPr id="13343" name="Rectangle 46">
            <a:extLst>
              <a:ext uri="{FF2B5EF4-FFF2-40B4-BE49-F238E27FC236}">
                <a16:creationId xmlns:a16="http://schemas.microsoft.com/office/drawing/2014/main" id="{61A1E450-4B12-C568-A436-B0ACC6358428}"/>
              </a:ext>
            </a:extLst>
          </p:cNvPr>
          <p:cNvSpPr>
            <a:spLocks noChangeArrowheads="1"/>
          </p:cNvSpPr>
          <p:nvPr/>
        </p:nvSpPr>
        <p:spPr bwMode="auto">
          <a:xfrm>
            <a:off x="3368675" y="3517900"/>
            <a:ext cx="12509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66FF"/>
                </a:solidFill>
              </a:rPr>
              <a:t>作用及好处？</a:t>
            </a:r>
          </a:p>
        </p:txBody>
      </p:sp>
      <p:sp>
        <p:nvSpPr>
          <p:cNvPr id="185395" name="Rectangle 51">
            <a:extLst>
              <a:ext uri="{FF2B5EF4-FFF2-40B4-BE49-F238E27FC236}">
                <a16:creationId xmlns:a16="http://schemas.microsoft.com/office/drawing/2014/main" id="{5F15CE1A-A3AD-3E1F-2034-39DD4B93AFC8}"/>
              </a:ext>
            </a:extLst>
          </p:cNvPr>
          <p:cNvSpPr>
            <a:spLocks noChangeArrowheads="1"/>
          </p:cNvSpPr>
          <p:nvPr/>
        </p:nvSpPr>
        <p:spPr bwMode="auto">
          <a:xfrm>
            <a:off x="6696075" y="5002213"/>
            <a:ext cx="1933575" cy="29686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b="0">
                <a:solidFill>
                  <a:schemeClr val="tx2"/>
                </a:solidFill>
              </a:rPr>
              <a:t>还可以创建子角色</a:t>
            </a:r>
          </a:p>
        </p:txBody>
      </p:sp>
      <p:grpSp>
        <p:nvGrpSpPr>
          <p:cNvPr id="13345" name="Group 60">
            <a:extLst>
              <a:ext uri="{FF2B5EF4-FFF2-40B4-BE49-F238E27FC236}">
                <a16:creationId xmlns:a16="http://schemas.microsoft.com/office/drawing/2014/main" id="{0E49575C-A2CA-2B14-6302-D7177258B1BE}"/>
              </a:ext>
            </a:extLst>
          </p:cNvPr>
          <p:cNvGrpSpPr>
            <a:grpSpLocks/>
          </p:cNvGrpSpPr>
          <p:nvPr/>
        </p:nvGrpSpPr>
        <p:grpSpPr bwMode="auto">
          <a:xfrm>
            <a:off x="2686050" y="3738563"/>
            <a:ext cx="3871913" cy="1755775"/>
            <a:chOff x="1692" y="2385"/>
            <a:chExt cx="2439" cy="1196"/>
          </a:xfrm>
        </p:grpSpPr>
        <p:grpSp>
          <p:nvGrpSpPr>
            <p:cNvPr id="13346" name="Group 38">
              <a:extLst>
                <a:ext uri="{FF2B5EF4-FFF2-40B4-BE49-F238E27FC236}">
                  <a16:creationId xmlns:a16="http://schemas.microsoft.com/office/drawing/2014/main" id="{A662D193-EA63-CA06-9A50-4BE21989697D}"/>
                </a:ext>
              </a:extLst>
            </p:cNvPr>
            <p:cNvGrpSpPr>
              <a:grpSpLocks/>
            </p:cNvGrpSpPr>
            <p:nvPr/>
          </p:nvGrpSpPr>
          <p:grpSpPr bwMode="auto">
            <a:xfrm>
              <a:off x="1767" y="2385"/>
              <a:ext cx="2364" cy="1196"/>
              <a:chOff x="2235" y="2577"/>
              <a:chExt cx="2364" cy="1196"/>
            </a:xfrm>
          </p:grpSpPr>
          <p:grpSp>
            <p:nvGrpSpPr>
              <p:cNvPr id="13347" name="Group 30">
                <a:extLst>
                  <a:ext uri="{FF2B5EF4-FFF2-40B4-BE49-F238E27FC236}">
                    <a16:creationId xmlns:a16="http://schemas.microsoft.com/office/drawing/2014/main" id="{21A3FB80-8D77-83B2-3C35-9100BEDF7075}"/>
                  </a:ext>
                </a:extLst>
              </p:cNvPr>
              <p:cNvGrpSpPr>
                <a:grpSpLocks/>
              </p:cNvGrpSpPr>
              <p:nvPr/>
            </p:nvGrpSpPr>
            <p:grpSpPr bwMode="auto">
              <a:xfrm>
                <a:off x="2235" y="2577"/>
                <a:ext cx="2364" cy="1196"/>
                <a:chOff x="2235" y="2451"/>
                <a:chExt cx="2250" cy="1052"/>
              </a:xfrm>
            </p:grpSpPr>
            <p:pic>
              <p:nvPicPr>
                <p:cNvPr id="13348" name="Picture 19">
                  <a:extLst>
                    <a:ext uri="{FF2B5EF4-FFF2-40B4-BE49-F238E27FC236}">
                      <a16:creationId xmlns:a16="http://schemas.microsoft.com/office/drawing/2014/main" id="{D6A00924-8036-FEEF-1BA4-AA3ED34E47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3" y="2451"/>
                  <a:ext cx="1428"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9" name="Picture 20">
                  <a:extLst>
                    <a:ext uri="{FF2B5EF4-FFF2-40B4-BE49-F238E27FC236}">
                      <a16:creationId xmlns:a16="http://schemas.microsoft.com/office/drawing/2014/main" id="{CD9DD929-6A6C-4290-16EE-16D94FED33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7" y="2889"/>
                  <a:ext cx="209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0" name="Picture 21">
                  <a:extLst>
                    <a:ext uri="{FF2B5EF4-FFF2-40B4-BE49-F238E27FC236}">
                      <a16:creationId xmlns:a16="http://schemas.microsoft.com/office/drawing/2014/main" id="{AD890915-A02D-F73C-1687-88C7C890B5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5" y="3135"/>
                  <a:ext cx="225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1" name="Rectangle 25">
                  <a:extLst>
                    <a:ext uri="{FF2B5EF4-FFF2-40B4-BE49-F238E27FC236}">
                      <a16:creationId xmlns:a16="http://schemas.microsoft.com/office/drawing/2014/main" id="{8ED0DC5F-80B2-ED9B-6224-A4E787E9EFE6}"/>
                    </a:ext>
                  </a:extLst>
                </p:cNvPr>
                <p:cNvSpPr>
                  <a:spLocks noChangeArrowheads="1"/>
                </p:cNvSpPr>
                <p:nvPr/>
              </p:nvSpPr>
              <p:spPr bwMode="auto">
                <a:xfrm>
                  <a:off x="3952" y="3144"/>
                  <a:ext cx="18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200">
                      <a:solidFill>
                        <a:schemeClr val="tx1"/>
                      </a:solidFill>
                      <a:latin typeface="Times New Roman" panose="02020603050405020304" pitchFamily="18" charset="0"/>
                    </a:rPr>
                    <a:t>；</a:t>
                  </a:r>
                </a:p>
              </p:txBody>
            </p:sp>
          </p:grpSp>
          <p:sp>
            <p:nvSpPr>
              <p:cNvPr id="13352" name="Line 37">
                <a:extLst>
                  <a:ext uri="{FF2B5EF4-FFF2-40B4-BE49-F238E27FC236}">
                    <a16:creationId xmlns:a16="http://schemas.microsoft.com/office/drawing/2014/main" id="{AE9E77D2-2E59-D2FB-57CF-39B1655642AA}"/>
                  </a:ext>
                </a:extLst>
              </p:cNvPr>
              <p:cNvSpPr>
                <a:spLocks noChangeShapeType="1"/>
              </p:cNvSpPr>
              <p:nvPr/>
            </p:nvSpPr>
            <p:spPr bwMode="auto">
              <a:xfrm flipV="1">
                <a:off x="2670" y="2766"/>
                <a:ext cx="31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353" name="AutoShape 47">
              <a:extLst>
                <a:ext uri="{FF2B5EF4-FFF2-40B4-BE49-F238E27FC236}">
                  <a16:creationId xmlns:a16="http://schemas.microsoft.com/office/drawing/2014/main" id="{86477688-03D5-9E59-0BDF-675FF0FA7EA0}"/>
                </a:ext>
              </a:extLst>
            </p:cNvPr>
            <p:cNvSpPr>
              <a:spLocks/>
            </p:cNvSpPr>
            <p:nvPr/>
          </p:nvSpPr>
          <p:spPr bwMode="auto">
            <a:xfrm>
              <a:off x="1692" y="2412"/>
              <a:ext cx="92" cy="636"/>
            </a:xfrm>
            <a:prstGeom prst="leftBrace">
              <a:avLst>
                <a:gd name="adj1" fmla="val 57513"/>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13354" name="AutoShape 53">
              <a:extLst>
                <a:ext uri="{FF2B5EF4-FFF2-40B4-BE49-F238E27FC236}">
                  <a16:creationId xmlns:a16="http://schemas.microsoft.com/office/drawing/2014/main" id="{683142D2-88D1-BFB4-27AB-09589CFC8308}"/>
                </a:ext>
              </a:extLst>
            </p:cNvPr>
            <p:cNvSpPr>
              <a:spLocks/>
            </p:cNvSpPr>
            <p:nvPr/>
          </p:nvSpPr>
          <p:spPr bwMode="auto">
            <a:xfrm>
              <a:off x="1692" y="3198"/>
              <a:ext cx="86" cy="323"/>
            </a:xfrm>
            <a:prstGeom prst="leftBrace">
              <a:avLst>
                <a:gd name="adj1" fmla="val 3135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grpSp>
        <p:nvGrpSpPr>
          <p:cNvPr id="185399" name="Group 55">
            <a:extLst>
              <a:ext uri="{FF2B5EF4-FFF2-40B4-BE49-F238E27FC236}">
                <a16:creationId xmlns:a16="http://schemas.microsoft.com/office/drawing/2014/main" id="{F173875F-4A3D-A3A4-EAC4-D090871D72DF}"/>
              </a:ext>
            </a:extLst>
          </p:cNvPr>
          <p:cNvGrpSpPr>
            <a:grpSpLocks/>
          </p:cNvGrpSpPr>
          <p:nvPr/>
        </p:nvGrpSpPr>
        <p:grpSpPr bwMode="auto">
          <a:xfrm>
            <a:off x="6381750" y="1441450"/>
            <a:ext cx="2262188" cy="868363"/>
            <a:chOff x="3786" y="1250"/>
            <a:chExt cx="1425" cy="547"/>
          </a:xfrm>
        </p:grpSpPr>
        <p:sp>
          <p:nvSpPr>
            <p:cNvPr id="13356" name="Rectangle 43">
              <a:extLst>
                <a:ext uri="{FF2B5EF4-FFF2-40B4-BE49-F238E27FC236}">
                  <a16:creationId xmlns:a16="http://schemas.microsoft.com/office/drawing/2014/main" id="{5C86ADDD-27BA-C8FE-B287-3C615B2A48DD}"/>
                </a:ext>
              </a:extLst>
            </p:cNvPr>
            <p:cNvSpPr>
              <a:spLocks noChangeArrowheads="1"/>
            </p:cNvSpPr>
            <p:nvPr/>
          </p:nvSpPr>
          <p:spPr bwMode="auto">
            <a:xfrm>
              <a:off x="3786" y="1456"/>
              <a:ext cx="1425" cy="341"/>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b="0">
                  <a:solidFill>
                    <a:schemeClr val="tx2"/>
                  </a:solidFill>
                </a:rPr>
                <a:t>将</a:t>
              </a:r>
              <a:r>
                <a:rPr lang="en-US" altLang="zh-CN" b="0">
                  <a:solidFill>
                    <a:schemeClr val="tx2"/>
                  </a:solidFill>
                </a:rPr>
                <a:t>instructor</a:t>
              </a:r>
              <a:r>
                <a:rPr lang="zh-CN" altLang="en-US" b="0">
                  <a:solidFill>
                    <a:schemeClr val="tx2"/>
                  </a:solidFill>
                </a:rPr>
                <a:t>表上的查看</a:t>
              </a:r>
            </a:p>
            <a:p>
              <a:pPr eaLnBrk="0" hangingPunct="0">
                <a:lnSpc>
                  <a:spcPct val="80000"/>
                </a:lnSpc>
                <a:spcBef>
                  <a:spcPct val="20000"/>
                </a:spcBef>
              </a:pPr>
              <a:r>
                <a:rPr lang="en-US" altLang="zh-CN" b="0">
                  <a:solidFill>
                    <a:schemeClr val="tx2"/>
                  </a:solidFill>
                </a:rPr>
                <a:t>(</a:t>
              </a:r>
              <a:r>
                <a:rPr lang="zh-CN" altLang="en-US" b="0">
                  <a:solidFill>
                    <a:schemeClr val="tx2"/>
                  </a:solidFill>
                </a:rPr>
                <a:t>插入</a:t>
              </a:r>
              <a:r>
                <a:rPr lang="en-US" altLang="zh-CN" b="0">
                  <a:solidFill>
                    <a:schemeClr val="tx2"/>
                  </a:solidFill>
                </a:rPr>
                <a:t>/</a:t>
              </a:r>
              <a:r>
                <a:rPr lang="en-US" altLang="zh-CN" b="0">
                  <a:solidFill>
                    <a:schemeClr val="tx2"/>
                  </a:solidFill>
                  <a:latin typeface="宋体" panose="02010600030101010101" pitchFamily="2" charset="-122"/>
                </a:rPr>
                <a:t>…</a:t>
              </a:r>
              <a:r>
                <a:rPr lang="en-US" altLang="zh-CN" b="0">
                  <a:solidFill>
                    <a:schemeClr val="tx2"/>
                  </a:solidFill>
                </a:rPr>
                <a:t>)</a:t>
              </a:r>
              <a:r>
                <a:rPr lang="zh-CN" altLang="en-US" b="0">
                  <a:solidFill>
                    <a:schemeClr val="tx2"/>
                  </a:solidFill>
                </a:rPr>
                <a:t>权授予用户。</a:t>
              </a:r>
            </a:p>
          </p:txBody>
        </p:sp>
        <p:sp>
          <p:nvSpPr>
            <p:cNvPr id="13357" name="Rectangle 54">
              <a:extLst>
                <a:ext uri="{FF2B5EF4-FFF2-40B4-BE49-F238E27FC236}">
                  <a16:creationId xmlns:a16="http://schemas.microsoft.com/office/drawing/2014/main" id="{13523A8F-0708-1D4A-B277-3AF238F1CE16}"/>
                </a:ext>
              </a:extLst>
            </p:cNvPr>
            <p:cNvSpPr>
              <a:spLocks noChangeArrowheads="1"/>
            </p:cNvSpPr>
            <p:nvPr/>
          </p:nvSpPr>
          <p:spPr bwMode="auto">
            <a:xfrm>
              <a:off x="4644" y="1250"/>
              <a:ext cx="56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所有用户</a:t>
              </a:r>
            </a:p>
          </p:txBody>
        </p:sp>
      </p:grpSp>
      <p:grpSp>
        <p:nvGrpSpPr>
          <p:cNvPr id="185402" name="Group 58">
            <a:extLst>
              <a:ext uri="{FF2B5EF4-FFF2-40B4-BE49-F238E27FC236}">
                <a16:creationId xmlns:a16="http://schemas.microsoft.com/office/drawing/2014/main" id="{2F8210F1-80C2-DB62-819A-6EF65867AC6A}"/>
              </a:ext>
            </a:extLst>
          </p:cNvPr>
          <p:cNvGrpSpPr>
            <a:grpSpLocks/>
          </p:cNvGrpSpPr>
          <p:nvPr/>
        </p:nvGrpSpPr>
        <p:grpSpPr bwMode="auto">
          <a:xfrm>
            <a:off x="4708525" y="3479800"/>
            <a:ext cx="3959225" cy="969963"/>
            <a:chOff x="2966" y="2654"/>
            <a:chExt cx="2494" cy="611"/>
          </a:xfrm>
        </p:grpSpPr>
        <p:grpSp>
          <p:nvGrpSpPr>
            <p:cNvPr id="13359" name="Group 56">
              <a:extLst>
                <a:ext uri="{FF2B5EF4-FFF2-40B4-BE49-F238E27FC236}">
                  <a16:creationId xmlns:a16="http://schemas.microsoft.com/office/drawing/2014/main" id="{0E130964-6A88-23A7-D22E-D9709E08CD99}"/>
                </a:ext>
              </a:extLst>
            </p:cNvPr>
            <p:cNvGrpSpPr>
              <a:grpSpLocks/>
            </p:cNvGrpSpPr>
            <p:nvPr/>
          </p:nvGrpSpPr>
          <p:grpSpPr bwMode="auto">
            <a:xfrm>
              <a:off x="3240" y="2770"/>
              <a:ext cx="2220" cy="495"/>
              <a:chOff x="3240" y="2758"/>
              <a:chExt cx="2220" cy="495"/>
            </a:xfrm>
          </p:grpSpPr>
          <p:sp>
            <p:nvSpPr>
              <p:cNvPr id="13360" name="Rectangle 45">
                <a:extLst>
                  <a:ext uri="{FF2B5EF4-FFF2-40B4-BE49-F238E27FC236}">
                    <a16:creationId xmlns:a16="http://schemas.microsoft.com/office/drawing/2014/main" id="{B18B3997-28D0-BE1D-A3DA-9F28ECB297E6}"/>
                  </a:ext>
                </a:extLst>
              </p:cNvPr>
              <p:cNvSpPr>
                <a:spLocks noChangeArrowheads="1"/>
              </p:cNvSpPr>
              <p:nvPr/>
            </p:nvSpPr>
            <p:spPr bwMode="auto">
              <a:xfrm>
                <a:off x="3786" y="2758"/>
                <a:ext cx="1674" cy="49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b="0">
                    <a:solidFill>
                      <a:schemeClr val="tx2"/>
                    </a:solidFill>
                  </a:rPr>
                  <a:t>可以建立角色</a:t>
                </a:r>
                <a:r>
                  <a:rPr lang="en-US" altLang="zh-CN" b="0">
                    <a:solidFill>
                      <a:schemeClr val="tx2"/>
                    </a:solidFill>
                  </a:rPr>
                  <a:t>roll(</a:t>
                </a:r>
                <a:r>
                  <a:rPr lang="zh-CN" altLang="en-US" b="0">
                    <a:solidFill>
                      <a:schemeClr val="tx2"/>
                    </a:solidFill>
                  </a:rPr>
                  <a:t>用户群</a:t>
                </a:r>
                <a:r>
                  <a:rPr lang="en-US" altLang="zh-CN" b="0">
                    <a:solidFill>
                      <a:schemeClr val="tx2"/>
                    </a:solidFill>
                  </a:rPr>
                  <a:t>)</a:t>
                </a:r>
                <a:r>
                  <a:rPr lang="zh-CN" altLang="en-US" b="0">
                    <a:solidFill>
                      <a:schemeClr val="tx2"/>
                    </a:solidFill>
                  </a:rPr>
                  <a:t>。</a:t>
                </a:r>
              </a:p>
              <a:p>
                <a:pPr eaLnBrk="0" hangingPunct="0">
                  <a:lnSpc>
                    <a:spcPct val="80000"/>
                  </a:lnSpc>
                  <a:spcBef>
                    <a:spcPct val="20000"/>
                  </a:spcBef>
                </a:pPr>
                <a:r>
                  <a:rPr lang="zh-CN" altLang="en-US" b="0">
                    <a:solidFill>
                      <a:schemeClr val="tx2"/>
                    </a:solidFill>
                  </a:rPr>
                  <a:t>当将某权限授予角色时，</a:t>
                </a:r>
              </a:p>
              <a:p>
                <a:pPr eaLnBrk="0" hangingPunct="0">
                  <a:lnSpc>
                    <a:spcPct val="80000"/>
                  </a:lnSpc>
                  <a:spcBef>
                    <a:spcPct val="20000"/>
                  </a:spcBef>
                </a:pPr>
                <a:r>
                  <a:rPr lang="zh-CN" altLang="en-US" b="0">
                    <a:solidFill>
                      <a:schemeClr val="tx2"/>
                    </a:solidFill>
                  </a:rPr>
                  <a:t>该用户群均有该使用权限。</a:t>
                </a:r>
              </a:p>
            </p:txBody>
          </p:sp>
          <p:sp>
            <p:nvSpPr>
              <p:cNvPr id="13361" name="Rectangle 49">
                <a:extLst>
                  <a:ext uri="{FF2B5EF4-FFF2-40B4-BE49-F238E27FC236}">
                    <a16:creationId xmlns:a16="http://schemas.microsoft.com/office/drawing/2014/main" id="{D98053EC-1093-030D-1406-796061EDC17A}"/>
                  </a:ext>
                </a:extLst>
              </p:cNvPr>
              <p:cNvSpPr>
                <a:spLocks noChangeArrowheads="1"/>
              </p:cNvSpPr>
              <p:nvPr/>
            </p:nvSpPr>
            <p:spPr bwMode="auto">
              <a:xfrm>
                <a:off x="3240" y="2804"/>
                <a:ext cx="45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角色名</a:t>
                </a:r>
              </a:p>
            </p:txBody>
          </p:sp>
          <p:sp>
            <p:nvSpPr>
              <p:cNvPr id="13362" name="Rectangle 50">
                <a:extLst>
                  <a:ext uri="{FF2B5EF4-FFF2-40B4-BE49-F238E27FC236}">
                    <a16:creationId xmlns:a16="http://schemas.microsoft.com/office/drawing/2014/main" id="{B54FFA36-EB43-8D6A-1EE8-73A0FB1BAA6C}"/>
                  </a:ext>
                </a:extLst>
              </p:cNvPr>
              <p:cNvSpPr>
                <a:spLocks noChangeArrowheads="1"/>
              </p:cNvSpPr>
              <p:nvPr/>
            </p:nvSpPr>
            <p:spPr bwMode="auto">
              <a:xfrm>
                <a:off x="3240" y="3044"/>
                <a:ext cx="45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用户名</a:t>
                </a:r>
              </a:p>
            </p:txBody>
          </p:sp>
        </p:grpSp>
        <p:sp>
          <p:nvSpPr>
            <p:cNvPr id="13363" name="Rectangle 57">
              <a:extLst>
                <a:ext uri="{FF2B5EF4-FFF2-40B4-BE49-F238E27FC236}">
                  <a16:creationId xmlns:a16="http://schemas.microsoft.com/office/drawing/2014/main" id="{0F937087-BDE7-F43A-0E25-E0E3BC2D2AC7}"/>
                </a:ext>
              </a:extLst>
            </p:cNvPr>
            <p:cNvSpPr>
              <a:spLocks noChangeArrowheads="1"/>
            </p:cNvSpPr>
            <p:nvPr/>
          </p:nvSpPr>
          <p:spPr bwMode="auto">
            <a:xfrm>
              <a:off x="2966" y="2654"/>
              <a:ext cx="78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简化权限管理</a:t>
              </a:r>
            </a:p>
          </p:txBody>
        </p:sp>
      </p:grpSp>
      <p:sp>
        <p:nvSpPr>
          <p:cNvPr id="185405" name="Rectangle 61">
            <a:extLst>
              <a:ext uri="{FF2B5EF4-FFF2-40B4-BE49-F238E27FC236}">
                <a16:creationId xmlns:a16="http://schemas.microsoft.com/office/drawing/2014/main" id="{7A95BDAD-F79E-2B7B-FE29-0AD52AFE4C91}"/>
              </a:ext>
            </a:extLst>
          </p:cNvPr>
          <p:cNvSpPr>
            <a:spLocks noChangeArrowheads="1"/>
          </p:cNvSpPr>
          <p:nvPr/>
        </p:nvSpPr>
        <p:spPr bwMode="auto">
          <a:xfrm>
            <a:off x="6657975" y="5602288"/>
            <a:ext cx="1981200" cy="27146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400">
                <a:solidFill>
                  <a:schemeClr val="tx2"/>
                </a:solidFill>
              </a:rPr>
              <a:t>允许转授权限</a:t>
            </a:r>
          </a:p>
        </p:txBody>
      </p:sp>
      <p:sp>
        <p:nvSpPr>
          <p:cNvPr id="185406" name="Rectangle 62">
            <a:extLst>
              <a:ext uri="{FF2B5EF4-FFF2-40B4-BE49-F238E27FC236}">
                <a16:creationId xmlns:a16="http://schemas.microsoft.com/office/drawing/2014/main" id="{BE8AC22F-C705-ED52-B5FC-65DF85A43416}"/>
              </a:ext>
            </a:extLst>
          </p:cNvPr>
          <p:cNvSpPr>
            <a:spLocks noChangeArrowheads="1"/>
          </p:cNvSpPr>
          <p:nvPr/>
        </p:nvSpPr>
        <p:spPr bwMode="auto">
          <a:xfrm>
            <a:off x="6657975" y="5897563"/>
            <a:ext cx="1990725" cy="27146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400">
                <a:solidFill>
                  <a:schemeClr val="tx2"/>
                </a:solidFill>
              </a:rPr>
              <a:t>级联回收权限</a:t>
            </a:r>
            <a:r>
              <a:rPr lang="en-US" altLang="zh-CN" sz="1400">
                <a:solidFill>
                  <a:schemeClr val="tx2"/>
                </a:solidFill>
              </a:rPr>
              <a:t>(</a:t>
            </a:r>
            <a:r>
              <a:rPr lang="zh-CN" altLang="en-US" sz="1400">
                <a:solidFill>
                  <a:schemeClr val="tx2"/>
                </a:solidFill>
              </a:rPr>
              <a:t>默认值</a:t>
            </a:r>
            <a:r>
              <a:rPr lang="en-US" altLang="zh-CN" sz="1400">
                <a:solidFill>
                  <a:schemeClr val="tx2"/>
                </a:solidFill>
              </a:rPr>
              <a:t>)</a:t>
            </a:r>
          </a:p>
        </p:txBody>
      </p:sp>
      <p:sp>
        <p:nvSpPr>
          <p:cNvPr id="185407" name="Rectangle 63">
            <a:extLst>
              <a:ext uri="{FF2B5EF4-FFF2-40B4-BE49-F238E27FC236}">
                <a16:creationId xmlns:a16="http://schemas.microsoft.com/office/drawing/2014/main" id="{2A44C655-174C-5C0C-24FA-56AD4BC06BD7}"/>
              </a:ext>
            </a:extLst>
          </p:cNvPr>
          <p:cNvSpPr>
            <a:spLocks noChangeArrowheads="1"/>
          </p:cNvSpPr>
          <p:nvPr/>
        </p:nvSpPr>
        <p:spPr bwMode="auto">
          <a:xfrm>
            <a:off x="6648450" y="6211888"/>
            <a:ext cx="1990725" cy="27146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400">
                <a:solidFill>
                  <a:schemeClr val="tx2"/>
                </a:solidFill>
              </a:rPr>
              <a:t>防止级联回收权限</a:t>
            </a:r>
          </a:p>
        </p:txBody>
      </p:sp>
      <p:grpSp>
        <p:nvGrpSpPr>
          <p:cNvPr id="13367" name="Group 68">
            <a:extLst>
              <a:ext uri="{FF2B5EF4-FFF2-40B4-BE49-F238E27FC236}">
                <a16:creationId xmlns:a16="http://schemas.microsoft.com/office/drawing/2014/main" id="{62B25134-99BF-437E-5325-1BAFCC77C163}"/>
              </a:ext>
            </a:extLst>
          </p:cNvPr>
          <p:cNvGrpSpPr>
            <a:grpSpLocks/>
          </p:cNvGrpSpPr>
          <p:nvPr/>
        </p:nvGrpSpPr>
        <p:grpSpPr bwMode="auto">
          <a:xfrm>
            <a:off x="981075" y="5575300"/>
            <a:ext cx="5586413" cy="911225"/>
            <a:chOff x="618" y="3512"/>
            <a:chExt cx="3519" cy="574"/>
          </a:xfrm>
        </p:grpSpPr>
        <p:pic>
          <p:nvPicPr>
            <p:cNvPr id="13368" name="Picture 59">
              <a:extLst>
                <a:ext uri="{FF2B5EF4-FFF2-40B4-BE49-F238E27FC236}">
                  <a16:creationId xmlns:a16="http://schemas.microsoft.com/office/drawing/2014/main" id="{47A29B3C-7EE0-8ED2-85B6-D5175A7BB6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9" y="3512"/>
              <a:ext cx="3438"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9" name="Line 64">
              <a:extLst>
                <a:ext uri="{FF2B5EF4-FFF2-40B4-BE49-F238E27FC236}">
                  <a16:creationId xmlns:a16="http://schemas.microsoft.com/office/drawing/2014/main" id="{C45D12AA-40C6-DB60-575D-81A907A2E99D}"/>
                </a:ext>
              </a:extLst>
            </p:cNvPr>
            <p:cNvSpPr>
              <a:spLocks noChangeShapeType="1"/>
            </p:cNvSpPr>
            <p:nvPr/>
          </p:nvSpPr>
          <p:spPr bwMode="auto">
            <a:xfrm>
              <a:off x="2874" y="3690"/>
              <a:ext cx="984"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0" name="Line 65">
              <a:extLst>
                <a:ext uri="{FF2B5EF4-FFF2-40B4-BE49-F238E27FC236}">
                  <a16:creationId xmlns:a16="http://schemas.microsoft.com/office/drawing/2014/main" id="{2EF474A3-BC02-9B15-48D0-FB87D2510AFE}"/>
                </a:ext>
              </a:extLst>
            </p:cNvPr>
            <p:cNvSpPr>
              <a:spLocks noChangeShapeType="1"/>
            </p:cNvSpPr>
            <p:nvPr/>
          </p:nvSpPr>
          <p:spPr bwMode="auto">
            <a:xfrm>
              <a:off x="3594" y="3888"/>
              <a:ext cx="46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Line 66">
              <a:extLst>
                <a:ext uri="{FF2B5EF4-FFF2-40B4-BE49-F238E27FC236}">
                  <a16:creationId xmlns:a16="http://schemas.microsoft.com/office/drawing/2014/main" id="{1CDCF9B8-F32B-B926-D541-7A56362C0DC9}"/>
                </a:ext>
              </a:extLst>
            </p:cNvPr>
            <p:cNvSpPr>
              <a:spLocks noChangeShapeType="1"/>
            </p:cNvSpPr>
            <p:nvPr/>
          </p:nvSpPr>
          <p:spPr bwMode="auto">
            <a:xfrm>
              <a:off x="3594" y="4086"/>
              <a:ext cx="46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2" name="AutoShape 67">
              <a:extLst>
                <a:ext uri="{FF2B5EF4-FFF2-40B4-BE49-F238E27FC236}">
                  <a16:creationId xmlns:a16="http://schemas.microsoft.com/office/drawing/2014/main" id="{2C5526F4-7DFF-CA6D-2F8F-03315FE12364}"/>
                </a:ext>
              </a:extLst>
            </p:cNvPr>
            <p:cNvSpPr>
              <a:spLocks/>
            </p:cNvSpPr>
            <p:nvPr/>
          </p:nvSpPr>
          <p:spPr bwMode="auto">
            <a:xfrm>
              <a:off x="618" y="3570"/>
              <a:ext cx="60" cy="474"/>
            </a:xfrm>
            <a:prstGeom prst="leftBrace">
              <a:avLst>
                <a:gd name="adj1" fmla="val 65724"/>
                <a:gd name="adj2" fmla="val 50000"/>
              </a:avLst>
            </a:prstGeom>
            <a:noFill/>
            <a:ln w="9525">
              <a:solidFill>
                <a:srgbClr val="1306C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sp>
        <p:nvSpPr>
          <p:cNvPr id="13373" name="矩形 61">
            <a:extLst>
              <a:ext uri="{FF2B5EF4-FFF2-40B4-BE49-F238E27FC236}">
                <a16:creationId xmlns:a16="http://schemas.microsoft.com/office/drawing/2014/main" id="{EDF2F0BC-227B-B011-1E5B-17A2041FC5D4}"/>
              </a:ext>
            </a:extLst>
          </p:cNvPr>
          <p:cNvSpPr>
            <a:spLocks noChangeArrowheads="1"/>
          </p:cNvSpPr>
          <p:nvPr/>
        </p:nvSpPr>
        <p:spPr bwMode="auto">
          <a:xfrm>
            <a:off x="3930650" y="6561138"/>
            <a:ext cx="69850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5</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5385"/>
                                        </p:tgtEl>
                                        <p:attrNameLst>
                                          <p:attrName>style.visibility</p:attrName>
                                        </p:attrNameLst>
                                      </p:cBhvr>
                                      <p:to>
                                        <p:strVal val="visible"/>
                                      </p:to>
                                    </p:set>
                                    <p:anim calcmode="lin" valueType="num">
                                      <p:cBhvr additive="base">
                                        <p:cTn id="7" dur="500" fill="hold"/>
                                        <p:tgtEl>
                                          <p:spTgt spid="185385"/>
                                        </p:tgtEl>
                                        <p:attrNameLst>
                                          <p:attrName>ppt_x</p:attrName>
                                        </p:attrNameLst>
                                      </p:cBhvr>
                                      <p:tavLst>
                                        <p:tav tm="0">
                                          <p:val>
                                            <p:strVal val="#ppt_x"/>
                                          </p:val>
                                        </p:tav>
                                        <p:tav tm="100000">
                                          <p:val>
                                            <p:strVal val="#ppt_x"/>
                                          </p:val>
                                        </p:tav>
                                      </p:tavLst>
                                    </p:anim>
                                    <p:anim calcmode="lin" valueType="num">
                                      <p:cBhvr additive="base">
                                        <p:cTn id="8" dur="500" fill="hold"/>
                                        <p:tgtEl>
                                          <p:spTgt spid="18538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5399"/>
                                        </p:tgtEl>
                                        <p:attrNameLst>
                                          <p:attrName>style.visibility</p:attrName>
                                        </p:attrNameLst>
                                      </p:cBhvr>
                                      <p:to>
                                        <p:strVal val="visible"/>
                                      </p:to>
                                    </p:set>
                                    <p:anim calcmode="lin" valueType="num">
                                      <p:cBhvr additive="base">
                                        <p:cTn id="13" dur="500" fill="hold"/>
                                        <p:tgtEl>
                                          <p:spTgt spid="185399"/>
                                        </p:tgtEl>
                                        <p:attrNameLst>
                                          <p:attrName>ppt_x</p:attrName>
                                        </p:attrNameLst>
                                      </p:cBhvr>
                                      <p:tavLst>
                                        <p:tav tm="0">
                                          <p:val>
                                            <p:strVal val="#ppt_x"/>
                                          </p:val>
                                        </p:tav>
                                        <p:tav tm="100000">
                                          <p:val>
                                            <p:strVal val="#ppt_x"/>
                                          </p:val>
                                        </p:tav>
                                      </p:tavLst>
                                    </p:anim>
                                    <p:anim calcmode="lin" valueType="num">
                                      <p:cBhvr additive="base">
                                        <p:cTn id="14" dur="500" fill="hold"/>
                                        <p:tgtEl>
                                          <p:spTgt spid="18539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5388"/>
                                        </p:tgtEl>
                                        <p:attrNameLst>
                                          <p:attrName>style.visibility</p:attrName>
                                        </p:attrNameLst>
                                      </p:cBhvr>
                                      <p:to>
                                        <p:strVal val="visible"/>
                                      </p:to>
                                    </p:set>
                                    <p:anim calcmode="lin" valueType="num">
                                      <p:cBhvr additive="base">
                                        <p:cTn id="17" dur="500" fill="hold"/>
                                        <p:tgtEl>
                                          <p:spTgt spid="185388"/>
                                        </p:tgtEl>
                                        <p:attrNameLst>
                                          <p:attrName>ppt_x</p:attrName>
                                        </p:attrNameLst>
                                      </p:cBhvr>
                                      <p:tavLst>
                                        <p:tav tm="0">
                                          <p:val>
                                            <p:strVal val="#ppt_x"/>
                                          </p:val>
                                        </p:tav>
                                        <p:tav tm="100000">
                                          <p:val>
                                            <p:strVal val="#ppt_x"/>
                                          </p:val>
                                        </p:tav>
                                      </p:tavLst>
                                    </p:anim>
                                    <p:anim calcmode="lin" valueType="num">
                                      <p:cBhvr additive="base">
                                        <p:cTn id="18" dur="500" fill="hold"/>
                                        <p:tgtEl>
                                          <p:spTgt spid="18538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85402"/>
                                        </p:tgtEl>
                                        <p:attrNameLst>
                                          <p:attrName>style.visibility</p:attrName>
                                        </p:attrNameLst>
                                      </p:cBhvr>
                                      <p:to>
                                        <p:strVal val="visible"/>
                                      </p:to>
                                    </p:set>
                                    <p:anim calcmode="lin" valueType="num">
                                      <p:cBhvr additive="base">
                                        <p:cTn id="23" dur="500" fill="hold"/>
                                        <p:tgtEl>
                                          <p:spTgt spid="185402"/>
                                        </p:tgtEl>
                                        <p:attrNameLst>
                                          <p:attrName>ppt_x</p:attrName>
                                        </p:attrNameLst>
                                      </p:cBhvr>
                                      <p:tavLst>
                                        <p:tav tm="0">
                                          <p:val>
                                            <p:strVal val="#ppt_x"/>
                                          </p:val>
                                        </p:tav>
                                        <p:tav tm="100000">
                                          <p:val>
                                            <p:strVal val="#ppt_x"/>
                                          </p:val>
                                        </p:tav>
                                      </p:tavLst>
                                    </p:anim>
                                    <p:anim calcmode="lin" valueType="num">
                                      <p:cBhvr additive="base">
                                        <p:cTn id="24" dur="500" fill="hold"/>
                                        <p:tgtEl>
                                          <p:spTgt spid="18540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5395"/>
                                        </p:tgtEl>
                                        <p:attrNameLst>
                                          <p:attrName>style.visibility</p:attrName>
                                        </p:attrNameLst>
                                      </p:cBhvr>
                                      <p:to>
                                        <p:strVal val="visible"/>
                                      </p:to>
                                    </p:set>
                                    <p:anim calcmode="lin" valueType="num">
                                      <p:cBhvr additive="base">
                                        <p:cTn id="27" dur="500" fill="hold"/>
                                        <p:tgtEl>
                                          <p:spTgt spid="185395"/>
                                        </p:tgtEl>
                                        <p:attrNameLst>
                                          <p:attrName>ppt_x</p:attrName>
                                        </p:attrNameLst>
                                      </p:cBhvr>
                                      <p:tavLst>
                                        <p:tav tm="0">
                                          <p:val>
                                            <p:strVal val="#ppt_x"/>
                                          </p:val>
                                        </p:tav>
                                        <p:tav tm="100000">
                                          <p:val>
                                            <p:strVal val="#ppt_x"/>
                                          </p:val>
                                        </p:tav>
                                      </p:tavLst>
                                    </p:anim>
                                    <p:anim calcmode="lin" valueType="num">
                                      <p:cBhvr additive="base">
                                        <p:cTn id="28" dur="500" fill="hold"/>
                                        <p:tgtEl>
                                          <p:spTgt spid="185395"/>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85405"/>
                                        </p:tgtEl>
                                        <p:attrNameLst>
                                          <p:attrName>style.visibility</p:attrName>
                                        </p:attrNameLst>
                                      </p:cBhvr>
                                      <p:to>
                                        <p:strVal val="visible"/>
                                      </p:to>
                                    </p:set>
                                    <p:anim calcmode="lin" valueType="num">
                                      <p:cBhvr additive="base">
                                        <p:cTn id="33" dur="500" fill="hold"/>
                                        <p:tgtEl>
                                          <p:spTgt spid="185405"/>
                                        </p:tgtEl>
                                        <p:attrNameLst>
                                          <p:attrName>ppt_x</p:attrName>
                                        </p:attrNameLst>
                                      </p:cBhvr>
                                      <p:tavLst>
                                        <p:tav tm="0">
                                          <p:val>
                                            <p:strVal val="#ppt_x"/>
                                          </p:val>
                                        </p:tav>
                                        <p:tav tm="100000">
                                          <p:val>
                                            <p:strVal val="#ppt_x"/>
                                          </p:val>
                                        </p:tav>
                                      </p:tavLst>
                                    </p:anim>
                                    <p:anim calcmode="lin" valueType="num">
                                      <p:cBhvr additive="base">
                                        <p:cTn id="34" dur="500" fill="hold"/>
                                        <p:tgtEl>
                                          <p:spTgt spid="18540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85406"/>
                                        </p:tgtEl>
                                        <p:attrNameLst>
                                          <p:attrName>style.visibility</p:attrName>
                                        </p:attrNameLst>
                                      </p:cBhvr>
                                      <p:to>
                                        <p:strVal val="visible"/>
                                      </p:to>
                                    </p:set>
                                    <p:anim calcmode="lin" valueType="num">
                                      <p:cBhvr additive="base">
                                        <p:cTn id="37" dur="500" fill="hold"/>
                                        <p:tgtEl>
                                          <p:spTgt spid="185406"/>
                                        </p:tgtEl>
                                        <p:attrNameLst>
                                          <p:attrName>ppt_x</p:attrName>
                                        </p:attrNameLst>
                                      </p:cBhvr>
                                      <p:tavLst>
                                        <p:tav tm="0">
                                          <p:val>
                                            <p:strVal val="#ppt_x"/>
                                          </p:val>
                                        </p:tav>
                                        <p:tav tm="100000">
                                          <p:val>
                                            <p:strVal val="#ppt_x"/>
                                          </p:val>
                                        </p:tav>
                                      </p:tavLst>
                                    </p:anim>
                                    <p:anim calcmode="lin" valueType="num">
                                      <p:cBhvr additive="base">
                                        <p:cTn id="38" dur="500" fill="hold"/>
                                        <p:tgtEl>
                                          <p:spTgt spid="18540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5407"/>
                                        </p:tgtEl>
                                        <p:attrNameLst>
                                          <p:attrName>style.visibility</p:attrName>
                                        </p:attrNameLst>
                                      </p:cBhvr>
                                      <p:to>
                                        <p:strVal val="visible"/>
                                      </p:to>
                                    </p:set>
                                    <p:anim calcmode="lin" valueType="num">
                                      <p:cBhvr additive="base">
                                        <p:cTn id="41" dur="500" fill="hold"/>
                                        <p:tgtEl>
                                          <p:spTgt spid="185407"/>
                                        </p:tgtEl>
                                        <p:attrNameLst>
                                          <p:attrName>ppt_x</p:attrName>
                                        </p:attrNameLst>
                                      </p:cBhvr>
                                      <p:tavLst>
                                        <p:tav tm="0">
                                          <p:val>
                                            <p:strVal val="#ppt_x"/>
                                          </p:val>
                                        </p:tav>
                                        <p:tav tm="100000">
                                          <p:val>
                                            <p:strVal val="#ppt_x"/>
                                          </p:val>
                                        </p:tav>
                                      </p:tavLst>
                                    </p:anim>
                                    <p:anim calcmode="lin" valueType="num">
                                      <p:cBhvr additive="base">
                                        <p:cTn id="42" dur="500" fill="hold"/>
                                        <p:tgtEl>
                                          <p:spTgt spid="1854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85" grpId="0" animBg="1"/>
      <p:bldP spid="185388" grpId="0" animBg="1"/>
      <p:bldP spid="185395" grpId="0" animBg="1"/>
      <p:bldP spid="185405" grpId="0" animBg="1"/>
      <p:bldP spid="185406" grpId="0" animBg="1"/>
      <p:bldP spid="18540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5">
            <a:extLst>
              <a:ext uri="{FF2B5EF4-FFF2-40B4-BE49-F238E27FC236}">
                <a16:creationId xmlns:a16="http://schemas.microsoft.com/office/drawing/2014/main" id="{1B39575C-7080-8C71-00D7-D31C0EBB7ED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821C0BE9-0C42-4DF3-971C-286795C00972}" type="slidenum">
              <a:rPr lang="zh-CN" altLang="en-US"/>
              <a:pPr eaLnBrk="0" hangingPunct="0"/>
              <a:t>178</a:t>
            </a:fld>
            <a:endParaRPr lang="zh-CN" altLang="en-US"/>
          </a:p>
        </p:txBody>
      </p:sp>
      <p:sp>
        <p:nvSpPr>
          <p:cNvPr id="14338" name="Rectangle 2">
            <a:extLst>
              <a:ext uri="{FF2B5EF4-FFF2-40B4-BE49-F238E27FC236}">
                <a16:creationId xmlns:a16="http://schemas.microsoft.com/office/drawing/2014/main" id="{226F96D8-B681-F2E5-88B5-CAF0E8369693}"/>
              </a:ext>
            </a:extLst>
          </p:cNvPr>
          <p:cNvSpPr>
            <a:spLocks noGrp="1" noChangeArrowheads="1"/>
          </p:cNvSpPr>
          <p:nvPr>
            <p:ph type="title"/>
          </p:nvPr>
        </p:nvSpPr>
        <p:spPr>
          <a:xfrm>
            <a:off x="411163" y="114300"/>
            <a:ext cx="5878512" cy="482600"/>
          </a:xfrm>
        </p:spPr>
        <p:txBody>
          <a:bodyPr/>
          <a:lstStyle/>
          <a:p>
            <a:pPr algn="l"/>
            <a:r>
              <a:rPr lang="zh-CN" altLang="zh-CN" sz="2800" b="1">
                <a:latin typeface="黑体" panose="02010609060101010101" pitchFamily="49" charset="-122"/>
                <a:ea typeface="黑体" panose="02010609060101010101" pitchFamily="49" charset="-122"/>
              </a:rPr>
              <a:t>3</a:t>
            </a: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视图上的授权</a:t>
            </a:r>
            <a:endParaRPr lang="en-US" altLang="zh-CN" sz="2400" b="1">
              <a:solidFill>
                <a:schemeClr val="tx1"/>
              </a:solidFill>
              <a:latin typeface="Times New Roman" panose="02020603050405020304" pitchFamily="18" charset="0"/>
              <a:ea typeface="黑体" panose="02010609060101010101" pitchFamily="49" charset="-122"/>
            </a:endParaRPr>
          </a:p>
        </p:txBody>
      </p:sp>
      <p:sp>
        <p:nvSpPr>
          <p:cNvPr id="14339" name="Rectangle 4">
            <a:extLst>
              <a:ext uri="{FF2B5EF4-FFF2-40B4-BE49-F238E27FC236}">
                <a16:creationId xmlns:a16="http://schemas.microsoft.com/office/drawing/2014/main" id="{B8BEAB0F-6B72-9E70-5C93-3D31F2838582}"/>
              </a:ext>
            </a:extLst>
          </p:cNvPr>
          <p:cNvSpPr>
            <a:spLocks noChangeArrowheads="1"/>
          </p:cNvSpPr>
          <p:nvPr/>
        </p:nvSpPr>
        <p:spPr bwMode="auto">
          <a:xfrm>
            <a:off x="7081838" y="9525"/>
            <a:ext cx="17764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授权 </a:t>
            </a:r>
            <a:endParaRPr lang="en-US" altLang="zh-CN">
              <a:solidFill>
                <a:srgbClr val="008000"/>
              </a:solidFill>
              <a:latin typeface="Times New Roman" panose="02020603050405020304" pitchFamily="18" charset="0"/>
              <a:ea typeface="黑体" panose="02010609060101010101" pitchFamily="49" charset="-122"/>
            </a:endParaRPr>
          </a:p>
        </p:txBody>
      </p:sp>
      <p:sp>
        <p:nvSpPr>
          <p:cNvPr id="14340" name="Rectangle 5">
            <a:extLst>
              <a:ext uri="{FF2B5EF4-FFF2-40B4-BE49-F238E27FC236}">
                <a16:creationId xmlns:a16="http://schemas.microsoft.com/office/drawing/2014/main" id="{FAA9E3B8-84AF-9FC4-B74C-2D38FB7617A3}"/>
              </a:ext>
            </a:extLst>
          </p:cNvPr>
          <p:cNvSpPr>
            <a:spLocks noChangeArrowheads="1"/>
          </p:cNvSpPr>
          <p:nvPr/>
        </p:nvSpPr>
        <p:spPr bwMode="auto">
          <a:xfrm>
            <a:off x="2362200" y="1208088"/>
            <a:ext cx="382746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800">
                <a:solidFill>
                  <a:schemeClr val="tx1"/>
                </a:solidFill>
              </a:rPr>
              <a:t>create view </a:t>
            </a:r>
            <a:r>
              <a:rPr lang="en-US" altLang="zh-CN" sz="1800" b="0" i="1">
                <a:solidFill>
                  <a:srgbClr val="0066FF"/>
                </a:solidFill>
              </a:rPr>
              <a:t>geo_instructor</a:t>
            </a:r>
            <a:r>
              <a:rPr lang="en-US" altLang="zh-CN" sz="1800" b="0" i="1">
                <a:solidFill>
                  <a:schemeClr val="tx1"/>
                </a:solidFill>
              </a:rPr>
              <a:t> </a:t>
            </a:r>
            <a:r>
              <a:rPr lang="en-US" altLang="zh-CN" sz="1800">
                <a:solidFill>
                  <a:schemeClr val="tx1"/>
                </a:solidFill>
              </a:rPr>
              <a:t>as</a:t>
            </a:r>
            <a:br>
              <a:rPr lang="en-US" altLang="zh-CN" sz="1800">
                <a:solidFill>
                  <a:schemeClr val="tx1"/>
                </a:solidFill>
              </a:rPr>
            </a:br>
            <a:r>
              <a:rPr lang="en-US" altLang="zh-CN" sz="1800">
                <a:solidFill>
                  <a:schemeClr val="tx1"/>
                </a:solidFill>
              </a:rPr>
              <a:t>     </a:t>
            </a:r>
            <a:r>
              <a:rPr lang="en-US" altLang="zh-CN" sz="1800" b="0">
                <a:solidFill>
                  <a:schemeClr val="tx1"/>
                </a:solidFill>
              </a:rPr>
              <a:t>(</a:t>
            </a:r>
            <a:r>
              <a:rPr lang="en-US" altLang="zh-CN" sz="1800">
                <a:solidFill>
                  <a:schemeClr val="tx1"/>
                </a:solidFill>
              </a:rPr>
              <a:t>select </a:t>
            </a:r>
            <a:r>
              <a:rPr lang="en-US" altLang="zh-CN" sz="1800" b="0">
                <a:solidFill>
                  <a:schemeClr val="tx1"/>
                </a:solidFill>
              </a:rPr>
              <a:t>*</a:t>
            </a:r>
            <a:br>
              <a:rPr lang="en-US" altLang="zh-CN" sz="1800" b="0">
                <a:solidFill>
                  <a:schemeClr val="tx1"/>
                </a:solidFill>
              </a:rPr>
            </a:br>
            <a:r>
              <a:rPr lang="en-US" altLang="zh-CN" sz="1800" b="0">
                <a:solidFill>
                  <a:schemeClr val="tx1"/>
                </a:solidFill>
              </a:rPr>
              <a:t>      </a:t>
            </a:r>
            <a:r>
              <a:rPr lang="en-US" altLang="zh-CN" sz="1800">
                <a:solidFill>
                  <a:schemeClr val="tx1"/>
                </a:solidFill>
              </a:rPr>
              <a:t>from </a:t>
            </a:r>
            <a:r>
              <a:rPr lang="en-US" altLang="zh-CN" sz="1800" b="0" i="1">
                <a:solidFill>
                  <a:schemeClr val="tx2"/>
                </a:solidFill>
              </a:rPr>
              <a:t>instructor </a:t>
            </a:r>
            <a:br>
              <a:rPr lang="en-US" altLang="zh-CN" sz="1800" b="0" i="1">
                <a:solidFill>
                  <a:schemeClr val="tx1"/>
                </a:solidFill>
              </a:rPr>
            </a:br>
            <a:r>
              <a:rPr lang="en-US" altLang="zh-CN" sz="1800" b="0" i="1">
                <a:solidFill>
                  <a:schemeClr val="tx1"/>
                </a:solidFill>
              </a:rPr>
              <a:t>      </a:t>
            </a:r>
            <a:r>
              <a:rPr lang="en-US" altLang="zh-CN" sz="1800">
                <a:solidFill>
                  <a:schemeClr val="tx1"/>
                </a:solidFill>
              </a:rPr>
              <a:t>where </a:t>
            </a:r>
            <a:r>
              <a:rPr lang="en-US" altLang="zh-CN" sz="1800" b="0" i="1">
                <a:solidFill>
                  <a:schemeClr val="tx1"/>
                </a:solidFill>
              </a:rPr>
              <a:t>dept_name</a:t>
            </a:r>
            <a:r>
              <a:rPr lang="en-US" altLang="zh-CN" sz="1800" b="0">
                <a:solidFill>
                  <a:schemeClr val="tx1"/>
                </a:solidFill>
              </a:rPr>
              <a:t>='Geology');</a:t>
            </a:r>
            <a:endParaRPr lang="zh-CN" altLang="en-US" sz="1800" b="0">
              <a:solidFill>
                <a:schemeClr val="tx1"/>
              </a:solidFill>
            </a:endParaRPr>
          </a:p>
        </p:txBody>
      </p:sp>
      <p:sp>
        <p:nvSpPr>
          <p:cNvPr id="14341" name="Rectangle 8">
            <a:extLst>
              <a:ext uri="{FF2B5EF4-FFF2-40B4-BE49-F238E27FC236}">
                <a16:creationId xmlns:a16="http://schemas.microsoft.com/office/drawing/2014/main" id="{2F6920B4-7754-BD5A-D5C1-FF397F68B763}"/>
              </a:ext>
            </a:extLst>
          </p:cNvPr>
          <p:cNvSpPr>
            <a:spLocks noChangeArrowheads="1"/>
          </p:cNvSpPr>
          <p:nvPr/>
        </p:nvSpPr>
        <p:spPr bwMode="auto">
          <a:xfrm>
            <a:off x="2882900" y="3198813"/>
            <a:ext cx="2655888"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sz="1800">
                <a:solidFill>
                  <a:schemeClr val="tx1"/>
                </a:solidFill>
              </a:rPr>
              <a:t>select </a:t>
            </a:r>
            <a:r>
              <a:rPr lang="en-US" altLang="zh-CN" sz="1800" b="0">
                <a:solidFill>
                  <a:schemeClr val="tx1"/>
                </a:solidFill>
              </a:rPr>
              <a:t>*</a:t>
            </a:r>
            <a:br>
              <a:rPr lang="en-US" altLang="zh-CN" sz="1800" b="0">
                <a:solidFill>
                  <a:schemeClr val="tx1"/>
                </a:solidFill>
              </a:rPr>
            </a:br>
            <a:r>
              <a:rPr lang="en-US" altLang="zh-CN" sz="1800">
                <a:solidFill>
                  <a:schemeClr val="tx1"/>
                </a:solidFill>
              </a:rPr>
              <a:t>from </a:t>
            </a:r>
            <a:r>
              <a:rPr lang="en-US" altLang="zh-CN" sz="1800" b="0" i="1">
                <a:solidFill>
                  <a:schemeClr val="tx1"/>
                </a:solidFill>
              </a:rPr>
              <a:t>geo_instructor</a:t>
            </a:r>
            <a:r>
              <a:rPr lang="en-US" altLang="zh-CN" sz="1800" b="0">
                <a:solidFill>
                  <a:schemeClr val="tx1"/>
                </a:solidFill>
              </a:rPr>
              <a:t>;</a:t>
            </a:r>
            <a:endParaRPr lang="zh-CN" altLang="en-US" sz="1800" b="0">
              <a:solidFill>
                <a:schemeClr val="tx1"/>
              </a:solidFill>
            </a:endParaRPr>
          </a:p>
        </p:txBody>
      </p:sp>
      <p:sp>
        <p:nvSpPr>
          <p:cNvPr id="186377" name="Rectangle 9">
            <a:extLst>
              <a:ext uri="{FF2B5EF4-FFF2-40B4-BE49-F238E27FC236}">
                <a16:creationId xmlns:a16="http://schemas.microsoft.com/office/drawing/2014/main" id="{5DBD2C47-1AEE-4B7F-B013-B62BDD58AAC0}"/>
              </a:ext>
            </a:extLst>
          </p:cNvPr>
          <p:cNvSpPr>
            <a:spLocks noChangeArrowheads="1"/>
          </p:cNvSpPr>
          <p:nvPr/>
        </p:nvSpPr>
        <p:spPr bwMode="auto">
          <a:xfrm>
            <a:off x="4981575" y="3844925"/>
            <a:ext cx="3768725" cy="830263"/>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p>
            <a:pPr eaLnBrk="0" hangingPunct="0"/>
            <a:r>
              <a:rPr lang="zh-CN" altLang="en-US" sz="1800">
                <a:solidFill>
                  <a:schemeClr val="tx2"/>
                </a:solidFill>
                <a:ea typeface="黑体" panose="02010609060101010101" pitchFamily="49" charset="-122"/>
              </a:rPr>
              <a:t>如果</a:t>
            </a:r>
            <a:r>
              <a:rPr lang="zh-CN" altLang="en-US" sz="1800" b="0">
                <a:solidFill>
                  <a:schemeClr val="tx2"/>
                </a:solidFill>
                <a:ea typeface="黑体" panose="02010609060101010101" pitchFamily="49" charset="-122"/>
              </a:rPr>
              <a:t>该用户在</a:t>
            </a:r>
            <a:r>
              <a:rPr lang="en-US" altLang="zh-CN" sz="1800" b="0">
                <a:solidFill>
                  <a:schemeClr val="tx2"/>
                </a:solidFill>
                <a:ea typeface="黑体" panose="02010609060101010101" pitchFamily="49" charset="-122"/>
              </a:rPr>
              <a:t>instructor</a:t>
            </a:r>
            <a:r>
              <a:rPr lang="zh-CN" altLang="en-US" sz="1800" b="0">
                <a:solidFill>
                  <a:schemeClr val="tx2"/>
                </a:solidFill>
                <a:ea typeface="黑体" panose="02010609060101010101" pitchFamily="49" charset="-122"/>
              </a:rPr>
              <a:t>上没有获得</a:t>
            </a:r>
          </a:p>
          <a:p>
            <a:pPr eaLnBrk="0" hangingPunct="0"/>
            <a:r>
              <a:rPr lang="en-US" altLang="zh-CN" sz="1800" b="0">
                <a:solidFill>
                  <a:schemeClr val="tx2"/>
                </a:solidFill>
                <a:ea typeface="黑体" panose="02010609060101010101" pitchFamily="49" charset="-122"/>
              </a:rPr>
              <a:t>select</a:t>
            </a:r>
            <a:r>
              <a:rPr lang="zh-CN" altLang="en-US" sz="1800" b="0">
                <a:solidFill>
                  <a:schemeClr val="tx2"/>
                </a:solidFill>
                <a:ea typeface="黑体" panose="02010609060101010101" pitchFamily="49" charset="-122"/>
              </a:rPr>
              <a:t>授权，则他仍然</a:t>
            </a:r>
            <a:r>
              <a:rPr lang="zh-CN" altLang="en-US" sz="1800">
                <a:solidFill>
                  <a:schemeClr val="tx2"/>
                </a:solidFill>
                <a:ea typeface="黑体" panose="02010609060101010101" pitchFamily="49" charset="-122"/>
              </a:rPr>
              <a:t>看不到</a:t>
            </a:r>
            <a:r>
              <a:rPr lang="zh-CN" altLang="en-US" sz="1800" b="0">
                <a:solidFill>
                  <a:schemeClr val="tx2"/>
                </a:solidFill>
                <a:ea typeface="黑体" panose="02010609060101010101" pitchFamily="49" charset="-122"/>
              </a:rPr>
              <a:t>数据！</a:t>
            </a:r>
            <a:endParaRPr lang="en-US" altLang="zh-CN" sz="1800" b="0">
              <a:solidFill>
                <a:schemeClr val="tx2"/>
              </a:solidFill>
              <a:ea typeface="黑体" panose="02010609060101010101" pitchFamily="49" charset="-122"/>
            </a:endParaRPr>
          </a:p>
          <a:p>
            <a:pPr eaLnBrk="0" hangingPunct="0"/>
            <a:r>
              <a:rPr lang="zh-CN" altLang="en-US" sz="1800" b="0">
                <a:solidFill>
                  <a:srgbClr val="0000FF"/>
                </a:solidFill>
                <a:ea typeface="黑体" panose="02010609060101010101" pitchFamily="49" charset="-122"/>
              </a:rPr>
              <a:t>注：视图上的</a:t>
            </a:r>
            <a:r>
              <a:rPr lang="en-US" altLang="zh-CN" sz="1800" b="0">
                <a:solidFill>
                  <a:srgbClr val="0000FF"/>
                </a:solidFill>
                <a:ea typeface="黑体" panose="02010609060101010101" pitchFamily="49" charset="-122"/>
              </a:rPr>
              <a:t>update</a:t>
            </a:r>
            <a:r>
              <a:rPr lang="zh-CN" altLang="en-US" sz="1800" b="0">
                <a:solidFill>
                  <a:srgbClr val="0000FF"/>
                </a:solidFill>
                <a:ea typeface="黑体" panose="02010609060101010101" pitchFamily="49" charset="-122"/>
              </a:rPr>
              <a:t>权限也类似</a:t>
            </a:r>
          </a:p>
        </p:txBody>
      </p:sp>
      <p:grpSp>
        <p:nvGrpSpPr>
          <p:cNvPr id="14343" name="Group 14">
            <a:extLst>
              <a:ext uri="{FF2B5EF4-FFF2-40B4-BE49-F238E27FC236}">
                <a16:creationId xmlns:a16="http://schemas.microsoft.com/office/drawing/2014/main" id="{59061D6D-01B9-B6A5-13BF-3A4837E29F6F}"/>
              </a:ext>
            </a:extLst>
          </p:cNvPr>
          <p:cNvGrpSpPr>
            <a:grpSpLocks/>
          </p:cNvGrpSpPr>
          <p:nvPr/>
        </p:nvGrpSpPr>
        <p:grpSpPr bwMode="auto">
          <a:xfrm>
            <a:off x="1222375" y="2489200"/>
            <a:ext cx="4906963" cy="581025"/>
            <a:chOff x="1280" y="2004"/>
            <a:chExt cx="3091" cy="366"/>
          </a:xfrm>
        </p:grpSpPr>
        <p:sp>
          <p:nvSpPr>
            <p:cNvPr id="14344" name="Rectangle 6">
              <a:extLst>
                <a:ext uri="{FF2B5EF4-FFF2-40B4-BE49-F238E27FC236}">
                  <a16:creationId xmlns:a16="http://schemas.microsoft.com/office/drawing/2014/main" id="{E25FC402-3C40-941B-BB35-F161A46CE850}"/>
                </a:ext>
              </a:extLst>
            </p:cNvPr>
            <p:cNvSpPr>
              <a:spLocks noChangeArrowheads="1"/>
            </p:cNvSpPr>
            <p:nvPr/>
          </p:nvSpPr>
          <p:spPr bwMode="auto">
            <a:xfrm>
              <a:off x="1280" y="2004"/>
              <a:ext cx="309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800">
                  <a:solidFill>
                    <a:schemeClr val="tx1"/>
                  </a:solidFill>
                </a:rPr>
                <a:t>grant select on </a:t>
              </a:r>
              <a:r>
                <a:rPr lang="en-US" altLang="zh-CN" sz="1800" b="0" i="1">
                  <a:solidFill>
                    <a:srgbClr val="0066FF"/>
                  </a:solidFill>
                </a:rPr>
                <a:t>geo_instructor</a:t>
              </a:r>
              <a:r>
                <a:rPr lang="en-US" altLang="zh-CN" sz="1800" b="0" i="1">
                  <a:solidFill>
                    <a:schemeClr val="tx1"/>
                  </a:solidFill>
                </a:rPr>
                <a:t> </a:t>
              </a:r>
              <a:r>
                <a:rPr lang="en-US" altLang="zh-CN" sz="1800">
                  <a:solidFill>
                    <a:schemeClr val="tx1"/>
                  </a:solidFill>
                </a:rPr>
                <a:t>to </a:t>
              </a:r>
              <a:r>
                <a:rPr lang="en-US" altLang="zh-CN" sz="1800" b="0" i="1">
                  <a:solidFill>
                    <a:schemeClr val="tx1"/>
                  </a:solidFill>
                </a:rPr>
                <a:t> geo_staff</a:t>
              </a:r>
              <a:endParaRPr lang="zh-CN" altLang="en-US" sz="1800" b="0" i="1">
                <a:solidFill>
                  <a:schemeClr val="tx1"/>
                </a:solidFill>
              </a:endParaRPr>
            </a:p>
          </p:txBody>
        </p:sp>
        <p:sp>
          <p:nvSpPr>
            <p:cNvPr id="14345" name="Rectangle 10">
              <a:extLst>
                <a:ext uri="{FF2B5EF4-FFF2-40B4-BE49-F238E27FC236}">
                  <a16:creationId xmlns:a16="http://schemas.microsoft.com/office/drawing/2014/main" id="{BC014586-1697-F274-E3C1-3EC091CC0C7B}"/>
                </a:ext>
              </a:extLst>
            </p:cNvPr>
            <p:cNvSpPr>
              <a:spLocks noChangeArrowheads="1"/>
            </p:cNvSpPr>
            <p:nvPr/>
          </p:nvSpPr>
          <p:spPr bwMode="auto">
            <a:xfrm>
              <a:off x="3308" y="2166"/>
              <a:ext cx="78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800">
                  <a:solidFill>
                    <a:schemeClr val="tx1"/>
                  </a:solidFill>
                </a:rPr>
                <a:t>(roll</a:t>
              </a:r>
              <a:r>
                <a:rPr lang="zh-CN" altLang="en-US" sz="1800">
                  <a:solidFill>
                    <a:schemeClr val="tx1"/>
                  </a:solidFill>
                </a:rPr>
                <a:t>角色</a:t>
              </a:r>
              <a:r>
                <a:rPr lang="en-US" altLang="zh-CN" sz="1800">
                  <a:solidFill>
                    <a:schemeClr val="tx1"/>
                  </a:solidFill>
                </a:rPr>
                <a:t>)</a:t>
              </a:r>
            </a:p>
          </p:txBody>
        </p:sp>
      </p:grpSp>
      <p:sp>
        <p:nvSpPr>
          <p:cNvPr id="14346" name="AutoShape 11">
            <a:extLst>
              <a:ext uri="{FF2B5EF4-FFF2-40B4-BE49-F238E27FC236}">
                <a16:creationId xmlns:a16="http://schemas.microsoft.com/office/drawing/2014/main" id="{D7EB70B2-E306-4FF9-B971-CCB550ADB24B}"/>
              </a:ext>
            </a:extLst>
          </p:cNvPr>
          <p:cNvSpPr>
            <a:spLocks noChangeArrowheads="1"/>
          </p:cNvSpPr>
          <p:nvPr/>
        </p:nvSpPr>
        <p:spPr bwMode="auto">
          <a:xfrm>
            <a:off x="130175" y="3003550"/>
            <a:ext cx="2514600" cy="1268413"/>
          </a:xfrm>
          <a:prstGeom prst="cloudCallout">
            <a:avLst>
              <a:gd name="adj1" fmla="val -45755"/>
              <a:gd name="adj2" fmla="val 67537"/>
            </a:avLst>
          </a:prstGeom>
          <a:solidFill>
            <a:schemeClr val="accent1"/>
          </a:solidFill>
          <a:ln w="9525">
            <a:solidFill>
              <a:srgbClr val="000000"/>
            </a:solidFill>
            <a:round/>
            <a:headEnd/>
            <a:tailEnd/>
          </a:ln>
        </p:spPr>
        <p:txBody>
          <a:bodyPr tIns="0" bIns="0"/>
          <a:lstStyle/>
          <a:p>
            <a:pPr algn="ctr" eaLnBrk="0" hangingPunct="0"/>
            <a:r>
              <a:rPr lang="en-US" altLang="zh-CN">
                <a:solidFill>
                  <a:srgbClr val="0066FF"/>
                </a:solidFill>
              </a:rPr>
              <a:t>geo_staff</a:t>
            </a:r>
            <a:r>
              <a:rPr lang="zh-CN" altLang="en-US">
                <a:solidFill>
                  <a:srgbClr val="0066FF"/>
                </a:solidFill>
              </a:rPr>
              <a:t>中用户</a:t>
            </a:r>
            <a:r>
              <a:rPr lang="zh-CN" altLang="en-US">
                <a:solidFill>
                  <a:schemeClr val="tx1"/>
                </a:solidFill>
              </a:rPr>
              <a:t>能通过该语句查看到数据吗？ </a:t>
            </a:r>
          </a:p>
        </p:txBody>
      </p:sp>
      <p:sp>
        <p:nvSpPr>
          <p:cNvPr id="14347" name="AutoShape 12">
            <a:extLst>
              <a:ext uri="{FF2B5EF4-FFF2-40B4-BE49-F238E27FC236}">
                <a16:creationId xmlns:a16="http://schemas.microsoft.com/office/drawing/2014/main" id="{7EEECE6A-3412-1375-EFF9-276F13535952}"/>
              </a:ext>
            </a:extLst>
          </p:cNvPr>
          <p:cNvSpPr>
            <a:spLocks noChangeArrowheads="1"/>
          </p:cNvSpPr>
          <p:nvPr/>
        </p:nvSpPr>
        <p:spPr bwMode="auto">
          <a:xfrm>
            <a:off x="157163" y="850900"/>
            <a:ext cx="2108200" cy="1438275"/>
          </a:xfrm>
          <a:prstGeom prst="cloudCallout">
            <a:avLst>
              <a:gd name="adj1" fmla="val -48282"/>
              <a:gd name="adj2" fmla="val 68005"/>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视图上也可以授权吗</a:t>
            </a:r>
            <a:r>
              <a:rPr lang="en-US" altLang="zh-CN">
                <a:solidFill>
                  <a:schemeClr val="tx1"/>
                </a:solidFill>
              </a:rPr>
              <a:t>(</a:t>
            </a:r>
            <a:r>
              <a:rPr lang="zh-CN" altLang="en-US">
                <a:solidFill>
                  <a:schemeClr val="tx1"/>
                </a:solidFill>
              </a:rPr>
              <a:t>查看</a:t>
            </a:r>
            <a:r>
              <a:rPr lang="en-US" altLang="zh-CN">
                <a:solidFill>
                  <a:schemeClr val="tx1"/>
                </a:solidFill>
              </a:rPr>
              <a:t>/</a:t>
            </a:r>
            <a:r>
              <a:rPr lang="zh-CN" altLang="en-US">
                <a:solidFill>
                  <a:schemeClr val="tx1"/>
                </a:solidFill>
              </a:rPr>
              <a:t>修改</a:t>
            </a:r>
            <a:r>
              <a:rPr lang="en-US" altLang="zh-CN">
                <a:solidFill>
                  <a:schemeClr val="tx1"/>
                </a:solidFill>
              </a:rPr>
              <a:t>/</a:t>
            </a:r>
            <a:r>
              <a:rPr lang="zh-CN" altLang="en-US">
                <a:solidFill>
                  <a:schemeClr val="tx1"/>
                </a:solidFill>
              </a:rPr>
              <a:t>删除数据</a:t>
            </a:r>
            <a:r>
              <a:rPr lang="en-US" altLang="zh-CN">
                <a:solidFill>
                  <a:schemeClr val="tx1"/>
                </a:solidFill>
              </a:rPr>
              <a:t>)</a:t>
            </a:r>
            <a:r>
              <a:rPr lang="zh-CN" altLang="en-US">
                <a:solidFill>
                  <a:schemeClr val="tx1"/>
                </a:solidFill>
              </a:rPr>
              <a:t>？</a:t>
            </a:r>
          </a:p>
        </p:txBody>
      </p:sp>
      <p:sp>
        <p:nvSpPr>
          <p:cNvPr id="186381" name="Rectangle 13">
            <a:extLst>
              <a:ext uri="{FF2B5EF4-FFF2-40B4-BE49-F238E27FC236}">
                <a16:creationId xmlns:a16="http://schemas.microsoft.com/office/drawing/2014/main" id="{09B1B20A-4E74-CF7A-2F83-DA13F41EFCC1}"/>
              </a:ext>
            </a:extLst>
          </p:cNvPr>
          <p:cNvSpPr>
            <a:spLocks noChangeArrowheads="1"/>
          </p:cNvSpPr>
          <p:nvPr/>
        </p:nvSpPr>
        <p:spPr bwMode="auto">
          <a:xfrm>
            <a:off x="6202363" y="1406525"/>
            <a:ext cx="2595562" cy="60007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800" b="0">
                <a:solidFill>
                  <a:schemeClr val="tx2"/>
                </a:solidFill>
              </a:rPr>
              <a:t>在表</a:t>
            </a:r>
            <a:r>
              <a:rPr lang="en-US" altLang="zh-CN" sz="1800" b="0">
                <a:solidFill>
                  <a:schemeClr val="tx2"/>
                </a:solidFill>
              </a:rPr>
              <a:t>instructor</a:t>
            </a:r>
            <a:r>
              <a:rPr lang="zh-CN" altLang="en-US" sz="1800" b="0">
                <a:solidFill>
                  <a:schemeClr val="tx2"/>
                </a:solidFill>
              </a:rPr>
              <a:t>上创建</a:t>
            </a:r>
          </a:p>
          <a:p>
            <a:pPr eaLnBrk="0" hangingPunct="0">
              <a:lnSpc>
                <a:spcPct val="80000"/>
              </a:lnSpc>
              <a:spcBef>
                <a:spcPct val="20000"/>
              </a:spcBef>
            </a:pPr>
            <a:r>
              <a:rPr lang="zh-CN" altLang="en-US" sz="1800" b="0">
                <a:solidFill>
                  <a:schemeClr val="tx2"/>
                </a:solidFill>
              </a:rPr>
              <a:t>一个视图</a:t>
            </a:r>
            <a:r>
              <a:rPr lang="en-US" altLang="zh-CN" sz="1800" b="0" i="1">
                <a:solidFill>
                  <a:srgbClr val="0066FF"/>
                </a:solidFill>
              </a:rPr>
              <a:t>geo_instructor</a:t>
            </a:r>
            <a:r>
              <a:rPr lang="en-US" altLang="zh-CN" sz="1800"/>
              <a:t> </a:t>
            </a:r>
            <a:endParaRPr lang="zh-CN" altLang="en-US" sz="1800"/>
          </a:p>
        </p:txBody>
      </p:sp>
      <p:sp>
        <p:nvSpPr>
          <p:cNvPr id="186383" name="Rectangle 15">
            <a:extLst>
              <a:ext uri="{FF2B5EF4-FFF2-40B4-BE49-F238E27FC236}">
                <a16:creationId xmlns:a16="http://schemas.microsoft.com/office/drawing/2014/main" id="{3E941DF6-68F9-CD56-A3A2-10AD932C4A04}"/>
              </a:ext>
            </a:extLst>
          </p:cNvPr>
          <p:cNvSpPr>
            <a:spLocks noChangeArrowheads="1"/>
          </p:cNvSpPr>
          <p:nvPr/>
        </p:nvSpPr>
        <p:spPr bwMode="auto">
          <a:xfrm>
            <a:off x="6308725" y="2414588"/>
            <a:ext cx="2476500" cy="60007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800" b="0">
                <a:solidFill>
                  <a:schemeClr val="tx2"/>
                </a:solidFill>
              </a:rPr>
              <a:t>将视图上的查看权授</a:t>
            </a:r>
          </a:p>
          <a:p>
            <a:pPr eaLnBrk="0" hangingPunct="0">
              <a:lnSpc>
                <a:spcPct val="80000"/>
              </a:lnSpc>
              <a:spcBef>
                <a:spcPct val="20000"/>
              </a:spcBef>
            </a:pPr>
            <a:r>
              <a:rPr lang="zh-CN" altLang="en-US" sz="1800" b="0">
                <a:solidFill>
                  <a:schemeClr val="tx2"/>
                </a:solidFill>
              </a:rPr>
              <a:t>予一个角色</a:t>
            </a:r>
            <a:r>
              <a:rPr lang="en-US" altLang="zh-CN" sz="1800" b="0" i="1">
                <a:solidFill>
                  <a:schemeClr val="tx1"/>
                </a:solidFill>
              </a:rPr>
              <a:t>geo_staff</a:t>
            </a:r>
            <a:endParaRPr lang="zh-CN" altLang="en-US" sz="1800" b="0" i="1">
              <a:solidFill>
                <a:schemeClr val="tx1"/>
              </a:solidFill>
            </a:endParaRPr>
          </a:p>
        </p:txBody>
      </p:sp>
      <p:sp>
        <p:nvSpPr>
          <p:cNvPr id="186385" name="Rectangle 17">
            <a:extLst>
              <a:ext uri="{FF2B5EF4-FFF2-40B4-BE49-F238E27FC236}">
                <a16:creationId xmlns:a16="http://schemas.microsoft.com/office/drawing/2014/main" id="{05569C54-E117-95C3-C506-C342DA50A1C5}"/>
              </a:ext>
            </a:extLst>
          </p:cNvPr>
          <p:cNvSpPr>
            <a:spLocks noChangeArrowheads="1"/>
          </p:cNvSpPr>
          <p:nvPr/>
        </p:nvSpPr>
        <p:spPr bwMode="auto">
          <a:xfrm>
            <a:off x="2889250" y="5118100"/>
            <a:ext cx="5870575" cy="1430338"/>
          </a:xfrm>
          <a:prstGeom prst="rect">
            <a:avLst/>
          </a:prstGeom>
          <a:noFill/>
          <a:ln w="19050">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800" b="0">
                <a:solidFill>
                  <a:schemeClr val="tx2"/>
                </a:solidFill>
              </a:rPr>
              <a:t>注：</a:t>
            </a:r>
            <a:r>
              <a:rPr lang="en-US" altLang="zh-CN" sz="1800" b="0">
                <a:solidFill>
                  <a:schemeClr val="tx2"/>
                </a:solidFill>
              </a:rPr>
              <a:t>1</a:t>
            </a:r>
            <a:r>
              <a:rPr lang="zh-CN" altLang="en-US" sz="1800" b="0">
                <a:solidFill>
                  <a:schemeClr val="tx2"/>
                </a:solidFill>
              </a:rPr>
              <a:t>）</a:t>
            </a:r>
            <a:r>
              <a:rPr lang="zh-CN" altLang="en-US" sz="1800" b="0">
                <a:solidFill>
                  <a:srgbClr val="0066FF"/>
                </a:solidFill>
              </a:rPr>
              <a:t>视图的创建者</a:t>
            </a:r>
            <a:r>
              <a:rPr lang="zh-CN" altLang="en-US" sz="1800" b="0">
                <a:solidFill>
                  <a:schemeClr val="tx2"/>
                </a:solidFill>
              </a:rPr>
              <a:t>，自然拥有该视图上的所有权限！</a:t>
            </a:r>
          </a:p>
          <a:p>
            <a:pPr eaLnBrk="0" hangingPunct="0">
              <a:lnSpc>
                <a:spcPct val="80000"/>
              </a:lnSpc>
              <a:spcBef>
                <a:spcPct val="20000"/>
              </a:spcBef>
            </a:pPr>
            <a:r>
              <a:rPr lang="zh-CN" altLang="en-US" sz="1800" b="0">
                <a:solidFill>
                  <a:schemeClr val="tx2"/>
                </a:solidFill>
              </a:rPr>
              <a:t>    </a:t>
            </a:r>
            <a:r>
              <a:rPr lang="en-US" altLang="zh-CN" sz="1800" b="0">
                <a:solidFill>
                  <a:schemeClr val="tx2"/>
                </a:solidFill>
              </a:rPr>
              <a:t>2</a:t>
            </a:r>
            <a:r>
              <a:rPr lang="zh-CN" altLang="en-US" sz="1800" b="0">
                <a:solidFill>
                  <a:schemeClr val="tx2"/>
                </a:solidFill>
              </a:rPr>
              <a:t>）</a:t>
            </a:r>
            <a:r>
              <a:rPr lang="zh-CN" altLang="en-US" sz="1800" b="0">
                <a:solidFill>
                  <a:srgbClr val="0066FF"/>
                </a:solidFill>
              </a:rPr>
              <a:t>函数与过程的创建者</a:t>
            </a:r>
            <a:r>
              <a:rPr lang="zh-CN" altLang="en-US" sz="1800" b="0">
                <a:solidFill>
                  <a:schemeClr val="tx2"/>
                </a:solidFill>
              </a:rPr>
              <a:t>，自然拥有其上所有权限！</a:t>
            </a:r>
            <a:endParaRPr lang="en-US" altLang="zh-CN" sz="1800" b="0">
              <a:solidFill>
                <a:schemeClr val="tx2"/>
              </a:solidFill>
            </a:endParaRPr>
          </a:p>
          <a:p>
            <a:pPr eaLnBrk="0" hangingPunct="0">
              <a:lnSpc>
                <a:spcPct val="80000"/>
              </a:lnSpc>
              <a:spcBef>
                <a:spcPct val="20000"/>
              </a:spcBef>
            </a:pPr>
            <a:r>
              <a:rPr lang="en-US" altLang="zh-CN" sz="1800" b="0">
                <a:solidFill>
                  <a:schemeClr val="tx2"/>
                </a:solidFill>
              </a:rPr>
              <a:t>       3</a:t>
            </a:r>
            <a:r>
              <a:rPr lang="zh-CN" altLang="en-US" sz="1800" b="0">
                <a:solidFill>
                  <a:schemeClr val="tx2"/>
                </a:solidFill>
              </a:rPr>
              <a:t>）从</a:t>
            </a:r>
            <a:r>
              <a:rPr lang="en-US" altLang="zh-CN" sz="1800" b="0">
                <a:solidFill>
                  <a:schemeClr val="tx2"/>
                </a:solidFill>
              </a:rPr>
              <a:t>SQL2003</a:t>
            </a:r>
            <a:r>
              <a:rPr lang="zh-CN" altLang="en-US" sz="1800" b="0">
                <a:solidFill>
                  <a:schemeClr val="tx2"/>
                </a:solidFill>
              </a:rPr>
              <a:t>标准开始，允许在定义函数和过程</a:t>
            </a:r>
            <a:endParaRPr lang="en-US" altLang="zh-CN" sz="1800" b="0">
              <a:solidFill>
                <a:schemeClr val="tx2"/>
              </a:solidFill>
            </a:endParaRPr>
          </a:p>
          <a:p>
            <a:pPr eaLnBrk="0" hangingPunct="0">
              <a:lnSpc>
                <a:spcPct val="80000"/>
              </a:lnSpc>
              <a:spcBef>
                <a:spcPct val="20000"/>
              </a:spcBef>
            </a:pPr>
            <a:r>
              <a:rPr lang="en-US" altLang="zh-CN" sz="1800" b="0">
                <a:solidFill>
                  <a:schemeClr val="tx2"/>
                </a:solidFill>
              </a:rPr>
              <a:t>            </a:t>
            </a:r>
            <a:r>
              <a:rPr lang="zh-CN" altLang="en-US" sz="1800" b="0">
                <a:solidFill>
                  <a:schemeClr val="tx2"/>
                </a:solidFill>
              </a:rPr>
              <a:t>时指定</a:t>
            </a:r>
            <a:r>
              <a:rPr lang="en-US" altLang="zh-CN" sz="1800" b="0">
                <a:solidFill>
                  <a:srgbClr val="0000FF"/>
                </a:solidFill>
              </a:rPr>
              <a:t>sql security invoker</a:t>
            </a:r>
            <a:r>
              <a:rPr lang="zh-CN" altLang="en-US" sz="1800" b="0">
                <a:solidFill>
                  <a:schemeClr val="tx2"/>
                </a:solidFill>
              </a:rPr>
              <a:t>，执行时与调用者相</a:t>
            </a:r>
            <a:endParaRPr lang="en-US" altLang="zh-CN" sz="1800" b="0">
              <a:solidFill>
                <a:schemeClr val="tx2"/>
              </a:solidFill>
            </a:endParaRPr>
          </a:p>
          <a:p>
            <a:pPr eaLnBrk="0" hangingPunct="0">
              <a:lnSpc>
                <a:spcPct val="80000"/>
              </a:lnSpc>
              <a:spcBef>
                <a:spcPct val="20000"/>
              </a:spcBef>
            </a:pPr>
            <a:r>
              <a:rPr lang="en-US" altLang="zh-CN" sz="1800" b="0">
                <a:solidFill>
                  <a:schemeClr val="tx2"/>
                </a:solidFill>
              </a:rPr>
              <a:t>            </a:t>
            </a:r>
            <a:r>
              <a:rPr lang="zh-CN" altLang="en-US" sz="1800" b="0">
                <a:solidFill>
                  <a:schemeClr val="tx2"/>
                </a:solidFill>
              </a:rPr>
              <a:t>同的权限下运行！</a:t>
            </a:r>
            <a:endParaRPr lang="en-US" altLang="zh-CN" sz="1800" b="0">
              <a:solidFill>
                <a:schemeClr val="tx2"/>
              </a:solidFill>
            </a:endParaRPr>
          </a:p>
        </p:txBody>
      </p:sp>
      <p:sp>
        <p:nvSpPr>
          <p:cNvPr id="186386" name="Rectangle 18">
            <a:extLst>
              <a:ext uri="{FF2B5EF4-FFF2-40B4-BE49-F238E27FC236}">
                <a16:creationId xmlns:a16="http://schemas.microsoft.com/office/drawing/2014/main" id="{E4EDD880-8FE9-04BD-A197-B3403D3110DF}"/>
              </a:ext>
            </a:extLst>
          </p:cNvPr>
          <p:cNvSpPr>
            <a:spLocks noChangeArrowheads="1"/>
          </p:cNvSpPr>
          <p:nvPr/>
        </p:nvSpPr>
        <p:spPr bwMode="auto">
          <a:xfrm>
            <a:off x="554038" y="4500563"/>
            <a:ext cx="4337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800">
                <a:solidFill>
                  <a:schemeClr val="tx1"/>
                </a:solidFill>
              </a:rPr>
              <a:t>用户可以定义函数与过程</a:t>
            </a:r>
            <a:r>
              <a:rPr lang="en-US" altLang="zh-CN" sz="1800">
                <a:solidFill>
                  <a:schemeClr val="tx1"/>
                </a:solidFill>
              </a:rPr>
              <a:t>(p.83</a:t>
            </a:r>
            <a:r>
              <a:rPr lang="zh-CN" altLang="zh-CN" sz="1800">
                <a:solidFill>
                  <a:schemeClr val="tx1"/>
                </a:solidFill>
              </a:rPr>
              <a:t>,</a:t>
            </a:r>
            <a:r>
              <a:rPr lang="en-US" altLang="zh-CN" sz="1800">
                <a:solidFill>
                  <a:schemeClr val="tx1"/>
                </a:solidFill>
              </a:rPr>
              <a:t>&amp;5.2)</a:t>
            </a:r>
            <a:r>
              <a:rPr lang="zh-CN" altLang="en-US" sz="1800">
                <a:solidFill>
                  <a:schemeClr val="tx1"/>
                </a:solidFill>
              </a:rPr>
              <a:t>，</a:t>
            </a:r>
          </a:p>
          <a:p>
            <a:pPr eaLnBrk="0" hangingPunct="0">
              <a:lnSpc>
                <a:spcPct val="80000"/>
              </a:lnSpc>
              <a:spcBef>
                <a:spcPct val="20000"/>
              </a:spcBef>
            </a:pPr>
            <a:r>
              <a:rPr lang="zh-CN" altLang="en-US" sz="1800">
                <a:solidFill>
                  <a:schemeClr val="tx1"/>
                </a:solidFill>
              </a:rPr>
              <a:t>并可对其他用户授予</a:t>
            </a:r>
            <a:r>
              <a:rPr lang="en-US" altLang="zh-CN" sz="1800">
                <a:solidFill>
                  <a:schemeClr val="tx1"/>
                </a:solidFill>
              </a:rPr>
              <a:t>execute</a:t>
            </a:r>
            <a:r>
              <a:rPr lang="zh-CN" altLang="en-US" sz="1800">
                <a:solidFill>
                  <a:schemeClr val="tx1"/>
                </a:solidFill>
              </a:rPr>
              <a:t>执行权。</a:t>
            </a:r>
          </a:p>
        </p:txBody>
      </p:sp>
      <p:sp>
        <p:nvSpPr>
          <p:cNvPr id="14352" name="矩形 16">
            <a:extLst>
              <a:ext uri="{FF2B5EF4-FFF2-40B4-BE49-F238E27FC236}">
                <a16:creationId xmlns:a16="http://schemas.microsoft.com/office/drawing/2014/main" id="{C6F2BD0A-C44C-B7A8-5B78-947C9772A97F}"/>
              </a:ext>
            </a:extLst>
          </p:cNvPr>
          <p:cNvSpPr>
            <a:spLocks noChangeArrowheads="1"/>
          </p:cNvSpPr>
          <p:nvPr/>
        </p:nvSpPr>
        <p:spPr bwMode="auto">
          <a:xfrm>
            <a:off x="5037138" y="860425"/>
            <a:ext cx="6969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6</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6381"/>
                                        </p:tgtEl>
                                        <p:attrNameLst>
                                          <p:attrName>style.visibility</p:attrName>
                                        </p:attrNameLst>
                                      </p:cBhvr>
                                      <p:to>
                                        <p:strVal val="visible"/>
                                      </p:to>
                                    </p:set>
                                    <p:anim calcmode="lin" valueType="num">
                                      <p:cBhvr additive="base">
                                        <p:cTn id="7" dur="500" fill="hold"/>
                                        <p:tgtEl>
                                          <p:spTgt spid="186381"/>
                                        </p:tgtEl>
                                        <p:attrNameLst>
                                          <p:attrName>ppt_x</p:attrName>
                                        </p:attrNameLst>
                                      </p:cBhvr>
                                      <p:tavLst>
                                        <p:tav tm="0">
                                          <p:val>
                                            <p:strVal val="#ppt_x"/>
                                          </p:val>
                                        </p:tav>
                                        <p:tav tm="100000">
                                          <p:val>
                                            <p:strVal val="#ppt_x"/>
                                          </p:val>
                                        </p:tav>
                                      </p:tavLst>
                                    </p:anim>
                                    <p:anim calcmode="lin" valueType="num">
                                      <p:cBhvr additive="base">
                                        <p:cTn id="8" dur="500" fill="hold"/>
                                        <p:tgtEl>
                                          <p:spTgt spid="18638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6383"/>
                                        </p:tgtEl>
                                        <p:attrNameLst>
                                          <p:attrName>style.visibility</p:attrName>
                                        </p:attrNameLst>
                                      </p:cBhvr>
                                      <p:to>
                                        <p:strVal val="visible"/>
                                      </p:to>
                                    </p:set>
                                    <p:anim calcmode="lin" valueType="num">
                                      <p:cBhvr additive="base">
                                        <p:cTn id="11" dur="500" fill="hold"/>
                                        <p:tgtEl>
                                          <p:spTgt spid="186383"/>
                                        </p:tgtEl>
                                        <p:attrNameLst>
                                          <p:attrName>ppt_x</p:attrName>
                                        </p:attrNameLst>
                                      </p:cBhvr>
                                      <p:tavLst>
                                        <p:tav tm="0">
                                          <p:val>
                                            <p:strVal val="#ppt_x"/>
                                          </p:val>
                                        </p:tav>
                                        <p:tav tm="100000">
                                          <p:val>
                                            <p:strVal val="#ppt_x"/>
                                          </p:val>
                                        </p:tav>
                                      </p:tavLst>
                                    </p:anim>
                                    <p:anim calcmode="lin" valueType="num">
                                      <p:cBhvr additive="base">
                                        <p:cTn id="12" dur="500" fill="hold"/>
                                        <p:tgtEl>
                                          <p:spTgt spid="18638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86377"/>
                                        </p:tgtEl>
                                        <p:attrNameLst>
                                          <p:attrName>style.visibility</p:attrName>
                                        </p:attrNameLst>
                                      </p:cBhvr>
                                      <p:to>
                                        <p:strVal val="visible"/>
                                      </p:to>
                                    </p:set>
                                    <p:anim calcmode="lin" valueType="num">
                                      <p:cBhvr additive="base">
                                        <p:cTn id="17" dur="500" fill="hold"/>
                                        <p:tgtEl>
                                          <p:spTgt spid="186377"/>
                                        </p:tgtEl>
                                        <p:attrNameLst>
                                          <p:attrName>ppt_x</p:attrName>
                                        </p:attrNameLst>
                                      </p:cBhvr>
                                      <p:tavLst>
                                        <p:tav tm="0">
                                          <p:val>
                                            <p:strVal val="#ppt_x"/>
                                          </p:val>
                                        </p:tav>
                                        <p:tav tm="100000">
                                          <p:val>
                                            <p:strVal val="#ppt_x"/>
                                          </p:val>
                                        </p:tav>
                                      </p:tavLst>
                                    </p:anim>
                                    <p:anim calcmode="lin" valueType="num">
                                      <p:cBhvr additive="base">
                                        <p:cTn id="18" dur="500" fill="hold"/>
                                        <p:tgtEl>
                                          <p:spTgt spid="18637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86386"/>
                                        </p:tgtEl>
                                        <p:attrNameLst>
                                          <p:attrName>style.visibility</p:attrName>
                                        </p:attrNameLst>
                                      </p:cBhvr>
                                      <p:to>
                                        <p:strVal val="visible"/>
                                      </p:to>
                                    </p:set>
                                    <p:anim calcmode="lin" valueType="num">
                                      <p:cBhvr additive="base">
                                        <p:cTn id="23" dur="500" fill="hold"/>
                                        <p:tgtEl>
                                          <p:spTgt spid="186386"/>
                                        </p:tgtEl>
                                        <p:attrNameLst>
                                          <p:attrName>ppt_x</p:attrName>
                                        </p:attrNameLst>
                                      </p:cBhvr>
                                      <p:tavLst>
                                        <p:tav tm="0">
                                          <p:val>
                                            <p:strVal val="#ppt_x"/>
                                          </p:val>
                                        </p:tav>
                                        <p:tav tm="100000">
                                          <p:val>
                                            <p:strVal val="#ppt_x"/>
                                          </p:val>
                                        </p:tav>
                                      </p:tavLst>
                                    </p:anim>
                                    <p:anim calcmode="lin" valueType="num">
                                      <p:cBhvr additive="base">
                                        <p:cTn id="24" dur="500" fill="hold"/>
                                        <p:tgtEl>
                                          <p:spTgt spid="18638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6385"/>
                                        </p:tgtEl>
                                        <p:attrNameLst>
                                          <p:attrName>style.visibility</p:attrName>
                                        </p:attrNameLst>
                                      </p:cBhvr>
                                      <p:to>
                                        <p:strVal val="visible"/>
                                      </p:to>
                                    </p:set>
                                    <p:anim calcmode="lin" valueType="num">
                                      <p:cBhvr additive="base">
                                        <p:cTn id="27" dur="500" fill="hold"/>
                                        <p:tgtEl>
                                          <p:spTgt spid="186385"/>
                                        </p:tgtEl>
                                        <p:attrNameLst>
                                          <p:attrName>ppt_x</p:attrName>
                                        </p:attrNameLst>
                                      </p:cBhvr>
                                      <p:tavLst>
                                        <p:tav tm="0">
                                          <p:val>
                                            <p:strVal val="#ppt_x"/>
                                          </p:val>
                                        </p:tav>
                                        <p:tav tm="100000">
                                          <p:val>
                                            <p:strVal val="#ppt_x"/>
                                          </p:val>
                                        </p:tav>
                                      </p:tavLst>
                                    </p:anim>
                                    <p:anim calcmode="lin" valueType="num">
                                      <p:cBhvr additive="base">
                                        <p:cTn id="28" dur="500" fill="hold"/>
                                        <p:tgtEl>
                                          <p:spTgt spid="1863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7" grpId="0" animBg="1"/>
      <p:bldP spid="186381" grpId="0" animBg="1"/>
      <p:bldP spid="186383" grpId="0" animBg="1"/>
      <p:bldP spid="186385" grpId="0" animBg="1"/>
      <p:bldP spid="18638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5">
            <a:extLst>
              <a:ext uri="{FF2B5EF4-FFF2-40B4-BE49-F238E27FC236}">
                <a16:creationId xmlns:a16="http://schemas.microsoft.com/office/drawing/2014/main" id="{ADDA3502-45B0-536B-9DB7-8A02CFBB099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E65DE5A-855A-4DFB-8969-BC90DC2D99DD}" type="slidenum">
              <a:rPr lang="zh-CN" altLang="en-US"/>
              <a:pPr eaLnBrk="0" hangingPunct="0"/>
              <a:t>179</a:t>
            </a:fld>
            <a:endParaRPr lang="zh-CN" altLang="en-US"/>
          </a:p>
        </p:txBody>
      </p:sp>
      <p:sp>
        <p:nvSpPr>
          <p:cNvPr id="15362" name="Rectangle 2">
            <a:extLst>
              <a:ext uri="{FF2B5EF4-FFF2-40B4-BE49-F238E27FC236}">
                <a16:creationId xmlns:a16="http://schemas.microsoft.com/office/drawing/2014/main" id="{5F5D56A1-E0A8-605D-C0FA-23089D5E8EF6}"/>
              </a:ext>
            </a:extLst>
          </p:cNvPr>
          <p:cNvSpPr>
            <a:spLocks noGrp="1" noChangeArrowheads="1"/>
          </p:cNvSpPr>
          <p:nvPr>
            <p:ph type="title"/>
          </p:nvPr>
        </p:nvSpPr>
        <p:spPr>
          <a:xfrm>
            <a:off x="417513" y="88900"/>
            <a:ext cx="7772400" cy="568325"/>
          </a:xfrm>
        </p:spPr>
        <p:txBody>
          <a:bodyPr/>
          <a:lstStyle/>
          <a:p>
            <a:pPr algn="l"/>
            <a:r>
              <a:rPr lang="zh-CN" altLang="zh-CN" sz="2800" b="1">
                <a:latin typeface="黑体" panose="02010609060101010101" pitchFamily="49" charset="-122"/>
                <a:ea typeface="黑体" panose="02010609060101010101" pitchFamily="49" charset="-122"/>
              </a:rPr>
              <a:t>3</a:t>
            </a:r>
            <a:r>
              <a:rPr lang="en-US" altLang="zh-CN" sz="2800" b="1">
                <a:latin typeface="黑体" panose="02010609060101010101" pitchFamily="49" charset="-122"/>
                <a:ea typeface="黑体" panose="02010609060101010101" pitchFamily="49" charset="-122"/>
              </a:rPr>
              <a:t>.3 </a:t>
            </a:r>
            <a:r>
              <a:rPr lang="zh-CN" altLang="en-US" sz="2800" b="1">
                <a:latin typeface="黑体" panose="02010609060101010101" pitchFamily="49" charset="-122"/>
                <a:ea typeface="黑体" panose="02010609060101010101" pitchFamily="49" charset="-122"/>
              </a:rPr>
              <a:t>授权图</a:t>
            </a:r>
            <a:endParaRPr lang="en-US" altLang="zh-CN" sz="2000" b="1">
              <a:solidFill>
                <a:schemeClr val="tx1"/>
              </a:solidFill>
              <a:latin typeface="黑体" panose="02010609060101010101" pitchFamily="49" charset="-122"/>
              <a:ea typeface="黑体" panose="02010609060101010101" pitchFamily="49" charset="-122"/>
            </a:endParaRPr>
          </a:p>
        </p:txBody>
      </p:sp>
      <p:sp>
        <p:nvSpPr>
          <p:cNvPr id="15363" name="AutoShape 7">
            <a:extLst>
              <a:ext uri="{FF2B5EF4-FFF2-40B4-BE49-F238E27FC236}">
                <a16:creationId xmlns:a16="http://schemas.microsoft.com/office/drawing/2014/main" id="{3C3FE138-F1B1-EEF3-18BF-4C9446D91455}"/>
              </a:ext>
            </a:extLst>
          </p:cNvPr>
          <p:cNvSpPr>
            <a:spLocks noChangeArrowheads="1"/>
          </p:cNvSpPr>
          <p:nvPr/>
        </p:nvSpPr>
        <p:spPr bwMode="auto">
          <a:xfrm>
            <a:off x="349250" y="955675"/>
            <a:ext cx="2355850" cy="1096963"/>
          </a:xfrm>
          <a:prstGeom prst="cloudCallout">
            <a:avLst>
              <a:gd name="adj1" fmla="val -50333"/>
              <a:gd name="adj2" fmla="val 64065"/>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a:t>
            </a:r>
            <a:r>
              <a:rPr lang="en-US" altLang="zh-CN">
                <a:solidFill>
                  <a:schemeClr val="tx1"/>
                </a:solidFill>
              </a:rPr>
              <a:t>(</a:t>
            </a:r>
            <a:r>
              <a:rPr lang="zh-CN" altLang="en-US">
                <a:solidFill>
                  <a:schemeClr val="tx1"/>
                </a:solidFill>
              </a:rPr>
              <a:t>讲解</a:t>
            </a:r>
            <a:r>
              <a:rPr lang="en-US" altLang="zh-CN">
                <a:solidFill>
                  <a:schemeClr val="tx1"/>
                </a:solidFill>
              </a:rPr>
              <a:t>) </a:t>
            </a:r>
            <a:r>
              <a:rPr lang="zh-CN" altLang="en-US">
                <a:solidFill>
                  <a:schemeClr val="tx1"/>
                </a:solidFill>
              </a:rPr>
              <a:t>授权图如何形成，有何作用？</a:t>
            </a:r>
          </a:p>
        </p:txBody>
      </p:sp>
      <p:grpSp>
        <p:nvGrpSpPr>
          <p:cNvPr id="15364" name="Group 9">
            <a:extLst>
              <a:ext uri="{FF2B5EF4-FFF2-40B4-BE49-F238E27FC236}">
                <a16:creationId xmlns:a16="http://schemas.microsoft.com/office/drawing/2014/main" id="{A573AAFE-E269-C96F-B834-F6D859E88B82}"/>
              </a:ext>
            </a:extLst>
          </p:cNvPr>
          <p:cNvGrpSpPr>
            <a:grpSpLocks/>
          </p:cNvGrpSpPr>
          <p:nvPr/>
        </p:nvGrpSpPr>
        <p:grpSpPr bwMode="auto">
          <a:xfrm>
            <a:off x="4424363" y="1927225"/>
            <a:ext cx="3709987" cy="3178175"/>
            <a:chOff x="2193" y="1125"/>
            <a:chExt cx="2403" cy="2139"/>
          </a:xfrm>
        </p:grpSpPr>
        <p:grpSp>
          <p:nvGrpSpPr>
            <p:cNvPr id="15365" name="Group 6">
              <a:extLst>
                <a:ext uri="{FF2B5EF4-FFF2-40B4-BE49-F238E27FC236}">
                  <a16:creationId xmlns:a16="http://schemas.microsoft.com/office/drawing/2014/main" id="{574DFE9E-C380-E066-7D8C-1170EBFECC6F}"/>
                </a:ext>
              </a:extLst>
            </p:cNvPr>
            <p:cNvGrpSpPr>
              <a:grpSpLocks/>
            </p:cNvGrpSpPr>
            <p:nvPr/>
          </p:nvGrpSpPr>
          <p:grpSpPr bwMode="auto">
            <a:xfrm>
              <a:off x="2193" y="1125"/>
              <a:ext cx="2316" cy="1903"/>
              <a:chOff x="1077" y="1137"/>
              <a:chExt cx="2316" cy="1903"/>
            </a:xfrm>
          </p:grpSpPr>
          <p:pic>
            <p:nvPicPr>
              <p:cNvPr id="15366" name="Picture 4">
                <a:extLst>
                  <a:ext uri="{FF2B5EF4-FFF2-40B4-BE49-F238E27FC236}">
                    <a16:creationId xmlns:a16="http://schemas.microsoft.com/office/drawing/2014/main" id="{4BDB5CC1-E022-0BBE-36CB-453C76F5A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 y="1137"/>
                <a:ext cx="2316" cy="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5">
                <a:extLst>
                  <a:ext uri="{FF2B5EF4-FFF2-40B4-BE49-F238E27FC236}">
                    <a16:creationId xmlns:a16="http://schemas.microsoft.com/office/drawing/2014/main" id="{DC13C7AE-3DAF-172B-EAB6-C3BBAD211A01}"/>
                  </a:ext>
                </a:extLst>
              </p:cNvPr>
              <p:cNvSpPr>
                <a:spLocks noChangeArrowheads="1"/>
              </p:cNvSpPr>
              <p:nvPr/>
            </p:nvSpPr>
            <p:spPr bwMode="auto">
              <a:xfrm>
                <a:off x="2841" y="2843"/>
                <a:ext cx="48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1"/>
                    </a:solidFill>
                  </a:rPr>
                  <a:t>图</a:t>
                </a:r>
                <a:r>
                  <a:rPr lang="en-US" altLang="zh-CN" sz="1400">
                    <a:solidFill>
                      <a:schemeClr val="tx1"/>
                    </a:solidFill>
                  </a:rPr>
                  <a:t>4-10</a:t>
                </a:r>
              </a:p>
            </p:txBody>
          </p:sp>
        </p:grpSp>
        <p:sp>
          <p:nvSpPr>
            <p:cNvPr id="15368" name="Rectangle 8">
              <a:extLst>
                <a:ext uri="{FF2B5EF4-FFF2-40B4-BE49-F238E27FC236}">
                  <a16:creationId xmlns:a16="http://schemas.microsoft.com/office/drawing/2014/main" id="{A9BAA53D-7978-C183-DB98-644CAC44253A}"/>
                </a:ext>
              </a:extLst>
            </p:cNvPr>
            <p:cNvSpPr>
              <a:spLocks noChangeArrowheads="1"/>
            </p:cNvSpPr>
            <p:nvPr/>
          </p:nvSpPr>
          <p:spPr bwMode="auto">
            <a:xfrm>
              <a:off x="2209" y="3064"/>
              <a:ext cx="238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en-US" altLang="zh-CN">
                  <a:solidFill>
                    <a:schemeClr val="tx1"/>
                  </a:solidFill>
                </a:rPr>
                <a:t>7</a:t>
              </a:r>
              <a:r>
                <a:rPr lang="zh-CN" altLang="en-US">
                  <a:solidFill>
                    <a:schemeClr val="tx1"/>
                  </a:solidFill>
                </a:rPr>
                <a:t>：表</a:t>
              </a:r>
              <a:r>
                <a:rPr lang="en-US" altLang="zh-CN">
                  <a:solidFill>
                    <a:schemeClr val="tx1"/>
                  </a:solidFill>
                </a:rPr>
                <a:t>teaches</a:t>
              </a:r>
              <a:r>
                <a:rPr lang="zh-CN" altLang="en-US">
                  <a:solidFill>
                    <a:schemeClr val="tx1"/>
                  </a:solidFill>
                </a:rPr>
                <a:t>上的</a:t>
              </a:r>
              <a:r>
                <a:rPr lang="en-US" altLang="zh-CN">
                  <a:solidFill>
                    <a:schemeClr val="tx1"/>
                  </a:solidFill>
                </a:rPr>
                <a:t>update</a:t>
              </a:r>
              <a:r>
                <a:rPr lang="zh-CN" altLang="en-US">
                  <a:solidFill>
                    <a:schemeClr val="tx1"/>
                  </a:solidFill>
                </a:rPr>
                <a:t>更新权</a:t>
              </a:r>
            </a:p>
          </p:txBody>
        </p:sp>
      </p:grpSp>
      <p:sp>
        <p:nvSpPr>
          <p:cNvPr id="187402" name="Rectangle 10">
            <a:extLst>
              <a:ext uri="{FF2B5EF4-FFF2-40B4-BE49-F238E27FC236}">
                <a16:creationId xmlns:a16="http://schemas.microsoft.com/office/drawing/2014/main" id="{8118DE9E-D957-7423-32DF-488D178D0CCD}"/>
              </a:ext>
            </a:extLst>
          </p:cNvPr>
          <p:cNvSpPr>
            <a:spLocks noChangeArrowheads="1"/>
          </p:cNvSpPr>
          <p:nvPr/>
        </p:nvSpPr>
        <p:spPr bwMode="auto">
          <a:xfrm>
            <a:off x="412750" y="5181600"/>
            <a:ext cx="7096125" cy="110807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p>
            <a:pPr eaLnBrk="0" hangingPunct="0"/>
            <a:r>
              <a:rPr lang="zh-CN" altLang="en-US" sz="1800" b="0">
                <a:solidFill>
                  <a:schemeClr val="tx2"/>
                </a:solidFill>
              </a:rPr>
              <a:t>作用：</a:t>
            </a:r>
          </a:p>
          <a:p>
            <a:pPr eaLnBrk="0" hangingPunct="0"/>
            <a:r>
              <a:rPr lang="en-US" altLang="zh-CN" sz="1800" b="0">
                <a:solidFill>
                  <a:schemeClr val="tx2"/>
                </a:solidFill>
              </a:rPr>
              <a:t>1</a:t>
            </a:r>
            <a:r>
              <a:rPr lang="zh-CN" altLang="en-US" sz="1800" b="0">
                <a:solidFill>
                  <a:schemeClr val="tx2"/>
                </a:solidFill>
              </a:rPr>
              <a:t>）描述在</a:t>
            </a:r>
            <a:r>
              <a:rPr lang="zh-CN" altLang="en-US" sz="1800" b="0">
                <a:solidFill>
                  <a:srgbClr val="0066FF"/>
                </a:solidFill>
              </a:rPr>
              <a:t>一张表</a:t>
            </a:r>
            <a:r>
              <a:rPr lang="zh-CN" altLang="en-US" sz="1800" b="0">
                <a:solidFill>
                  <a:schemeClr val="tx2"/>
                </a:solidFill>
              </a:rPr>
              <a:t>上</a:t>
            </a:r>
            <a:r>
              <a:rPr lang="zh-CN" altLang="en-US" sz="1800" b="0">
                <a:solidFill>
                  <a:srgbClr val="0066FF"/>
                </a:solidFill>
              </a:rPr>
              <a:t>某种</a:t>
            </a:r>
            <a:r>
              <a:rPr lang="zh-CN" altLang="en-US" sz="1800" b="0">
                <a:solidFill>
                  <a:schemeClr val="tx2"/>
                </a:solidFill>
              </a:rPr>
              <a:t>授权的</a:t>
            </a:r>
            <a:r>
              <a:rPr lang="zh-CN" altLang="en-US" sz="1800" b="0">
                <a:solidFill>
                  <a:srgbClr val="0066FF"/>
                </a:solidFill>
              </a:rPr>
              <a:t>当前</a:t>
            </a:r>
            <a:r>
              <a:rPr lang="zh-CN" altLang="en-US" sz="1800" b="0">
                <a:solidFill>
                  <a:schemeClr val="tx2"/>
                </a:solidFill>
              </a:rPr>
              <a:t>状态，便于系统动态管理授权；</a:t>
            </a:r>
          </a:p>
          <a:p>
            <a:pPr eaLnBrk="0" hangingPunct="0"/>
            <a:r>
              <a:rPr lang="en-US" altLang="zh-CN" sz="1800" b="0">
                <a:solidFill>
                  <a:schemeClr val="tx2"/>
                </a:solidFill>
              </a:rPr>
              <a:t>2</a:t>
            </a:r>
            <a:r>
              <a:rPr lang="zh-CN" altLang="en-US" sz="1800" b="0">
                <a:solidFill>
                  <a:schemeClr val="tx2"/>
                </a:solidFill>
              </a:rPr>
              <a:t>）当</a:t>
            </a:r>
            <a:r>
              <a:rPr lang="en-US" altLang="zh-CN" sz="1800" b="0">
                <a:solidFill>
                  <a:srgbClr val="0066FF"/>
                </a:solidFill>
              </a:rPr>
              <a:t>DBA</a:t>
            </a:r>
            <a:r>
              <a:rPr lang="zh-CN" altLang="en-US" sz="1800" b="0">
                <a:solidFill>
                  <a:srgbClr val="0066FF"/>
                </a:solidFill>
              </a:rPr>
              <a:t>或具有权限的用户</a:t>
            </a:r>
            <a:r>
              <a:rPr lang="en-US" altLang="zh-CN" sz="1800" b="0">
                <a:solidFill>
                  <a:srgbClr val="0066FF"/>
                </a:solidFill>
              </a:rPr>
              <a:t>(</a:t>
            </a:r>
            <a:r>
              <a:rPr lang="zh-CN" altLang="en-US" sz="1800" b="0">
                <a:solidFill>
                  <a:srgbClr val="0066FF"/>
                </a:solidFill>
              </a:rPr>
              <a:t>树上节点</a:t>
            </a:r>
            <a:r>
              <a:rPr lang="en-US" altLang="zh-CN" sz="1800" b="0">
                <a:solidFill>
                  <a:srgbClr val="0066FF"/>
                </a:solidFill>
              </a:rPr>
              <a:t>)</a:t>
            </a:r>
            <a:r>
              <a:rPr lang="zh-CN" altLang="en-US" sz="1800" b="0">
                <a:solidFill>
                  <a:schemeClr val="tx2"/>
                </a:solidFill>
              </a:rPr>
              <a:t>进行授权时，树</a:t>
            </a:r>
            <a:r>
              <a:rPr lang="zh-CN" altLang="en-US" sz="1800" b="0">
                <a:solidFill>
                  <a:srgbClr val="0066FF"/>
                </a:solidFill>
              </a:rPr>
              <a:t>扩展</a:t>
            </a:r>
            <a:r>
              <a:rPr lang="en-US" altLang="zh-CN" sz="1800" b="0">
                <a:solidFill>
                  <a:srgbClr val="0066FF"/>
                </a:solidFill>
              </a:rPr>
              <a:t>(</a:t>
            </a:r>
            <a:r>
              <a:rPr lang="zh-CN" altLang="en-US" sz="1800" b="0">
                <a:solidFill>
                  <a:srgbClr val="0066FF"/>
                </a:solidFill>
              </a:rPr>
              <a:t>生长</a:t>
            </a:r>
            <a:r>
              <a:rPr lang="en-US" altLang="zh-CN" sz="1800" b="0">
                <a:solidFill>
                  <a:srgbClr val="0066FF"/>
                </a:solidFill>
              </a:rPr>
              <a:t>)</a:t>
            </a:r>
            <a:r>
              <a:rPr lang="zh-CN" altLang="en-US" sz="1800" b="0">
                <a:solidFill>
                  <a:schemeClr val="tx2"/>
                </a:solidFill>
              </a:rPr>
              <a:t>； </a:t>
            </a:r>
          </a:p>
          <a:p>
            <a:pPr eaLnBrk="0" hangingPunct="0"/>
            <a:r>
              <a:rPr lang="en-US" altLang="zh-CN" sz="1800" b="0">
                <a:solidFill>
                  <a:schemeClr val="tx2"/>
                </a:solidFill>
              </a:rPr>
              <a:t>3</a:t>
            </a:r>
            <a:r>
              <a:rPr lang="zh-CN" altLang="en-US" sz="1800" b="0">
                <a:solidFill>
                  <a:schemeClr val="tx2"/>
                </a:solidFill>
              </a:rPr>
              <a:t>）当</a:t>
            </a:r>
            <a:r>
              <a:rPr lang="en-US" altLang="zh-CN" sz="1800" b="0">
                <a:solidFill>
                  <a:srgbClr val="0066FF"/>
                </a:solidFill>
              </a:rPr>
              <a:t>DBA</a:t>
            </a:r>
            <a:r>
              <a:rPr lang="zh-CN" altLang="en-US" sz="1800" b="0">
                <a:solidFill>
                  <a:srgbClr val="0066FF"/>
                </a:solidFill>
              </a:rPr>
              <a:t>或具有权限的用户</a:t>
            </a:r>
            <a:r>
              <a:rPr lang="en-US" altLang="zh-CN" sz="1800" b="0">
                <a:solidFill>
                  <a:srgbClr val="0066FF"/>
                </a:solidFill>
              </a:rPr>
              <a:t>(</a:t>
            </a:r>
            <a:r>
              <a:rPr lang="zh-CN" altLang="en-US" sz="1800" b="0">
                <a:solidFill>
                  <a:srgbClr val="0066FF"/>
                </a:solidFill>
              </a:rPr>
              <a:t>树上节点</a:t>
            </a:r>
            <a:r>
              <a:rPr lang="en-US" altLang="zh-CN" sz="1800" b="0">
                <a:solidFill>
                  <a:srgbClr val="0066FF"/>
                </a:solidFill>
              </a:rPr>
              <a:t>)</a:t>
            </a:r>
            <a:r>
              <a:rPr lang="zh-CN" altLang="en-US" sz="1800" b="0">
                <a:solidFill>
                  <a:schemeClr val="tx2"/>
                </a:solidFill>
              </a:rPr>
              <a:t>回收权限时，树</a:t>
            </a:r>
            <a:r>
              <a:rPr lang="zh-CN" altLang="en-US" sz="1800" b="0">
                <a:solidFill>
                  <a:srgbClr val="0066FF"/>
                </a:solidFill>
              </a:rPr>
              <a:t>收缩</a:t>
            </a:r>
            <a:r>
              <a:rPr lang="en-US" altLang="zh-CN" sz="1800" b="0">
                <a:solidFill>
                  <a:srgbClr val="0066FF"/>
                </a:solidFill>
              </a:rPr>
              <a:t>(</a:t>
            </a:r>
            <a:r>
              <a:rPr lang="zh-CN" altLang="en-US" sz="1800" b="0">
                <a:solidFill>
                  <a:srgbClr val="0066FF"/>
                </a:solidFill>
              </a:rPr>
              <a:t>枯萎</a:t>
            </a:r>
            <a:r>
              <a:rPr lang="en-US" altLang="zh-CN" sz="1800" b="0">
                <a:solidFill>
                  <a:srgbClr val="0066FF"/>
                </a:solidFill>
              </a:rPr>
              <a:t>)</a:t>
            </a:r>
            <a:r>
              <a:rPr lang="zh-CN" altLang="en-US" sz="1800" b="0">
                <a:solidFill>
                  <a:schemeClr val="tx2"/>
                </a:solidFill>
              </a:rPr>
              <a:t>；</a:t>
            </a:r>
          </a:p>
        </p:txBody>
      </p:sp>
      <p:sp>
        <p:nvSpPr>
          <p:cNvPr id="187403" name="Rectangle 11">
            <a:extLst>
              <a:ext uri="{FF2B5EF4-FFF2-40B4-BE49-F238E27FC236}">
                <a16:creationId xmlns:a16="http://schemas.microsoft.com/office/drawing/2014/main" id="{780E9C44-8128-EC07-DB77-55AFB1F1A56B}"/>
              </a:ext>
            </a:extLst>
          </p:cNvPr>
          <p:cNvSpPr>
            <a:spLocks noChangeArrowheads="1"/>
          </p:cNvSpPr>
          <p:nvPr/>
        </p:nvSpPr>
        <p:spPr bwMode="auto">
          <a:xfrm>
            <a:off x="406400" y="2378075"/>
            <a:ext cx="3627438" cy="876300"/>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800">
                <a:solidFill>
                  <a:srgbClr val="0066FF"/>
                </a:solidFill>
              </a:rPr>
              <a:t>变化示例</a:t>
            </a:r>
            <a:r>
              <a:rPr lang="en-US" altLang="zh-CN" sz="1800">
                <a:solidFill>
                  <a:srgbClr val="0066FF"/>
                </a:solidFill>
              </a:rPr>
              <a:t>1</a:t>
            </a:r>
            <a:r>
              <a:rPr lang="zh-CN" altLang="en-US" sz="1800">
                <a:solidFill>
                  <a:srgbClr val="0066FF"/>
                </a:solidFill>
              </a:rPr>
              <a:t>：</a:t>
            </a:r>
          </a:p>
          <a:p>
            <a:pPr eaLnBrk="0" hangingPunct="0">
              <a:lnSpc>
                <a:spcPct val="80000"/>
              </a:lnSpc>
              <a:spcBef>
                <a:spcPct val="20000"/>
              </a:spcBef>
            </a:pPr>
            <a:r>
              <a:rPr lang="en-US" altLang="zh-CN" sz="1800" b="0">
                <a:solidFill>
                  <a:srgbClr val="0066FF"/>
                </a:solidFill>
              </a:rPr>
              <a:t>U</a:t>
            </a:r>
            <a:r>
              <a:rPr lang="en-US" altLang="zh-CN" sz="1800" b="0" baseline="-25000">
                <a:solidFill>
                  <a:srgbClr val="0066FF"/>
                </a:solidFill>
              </a:rPr>
              <a:t>2</a:t>
            </a:r>
            <a:r>
              <a:rPr lang="zh-CN" altLang="en-US" sz="1800" b="0">
                <a:solidFill>
                  <a:srgbClr val="0066FF"/>
                </a:solidFill>
              </a:rPr>
              <a:t>执行语句</a:t>
            </a:r>
            <a:r>
              <a:rPr lang="en-US" altLang="zh-CN" sz="1800" b="0">
                <a:solidFill>
                  <a:srgbClr val="0066FF"/>
                </a:solidFill>
              </a:rPr>
              <a:t>:</a:t>
            </a:r>
          </a:p>
          <a:p>
            <a:pPr eaLnBrk="0" hangingPunct="0">
              <a:lnSpc>
                <a:spcPct val="80000"/>
              </a:lnSpc>
              <a:spcBef>
                <a:spcPct val="20000"/>
              </a:spcBef>
            </a:pPr>
            <a:r>
              <a:rPr lang="en-US" altLang="zh-CN" sz="1800" b="0">
                <a:solidFill>
                  <a:srgbClr val="0066FF"/>
                </a:solidFill>
              </a:rPr>
              <a:t>grant update on teaches To U</a:t>
            </a:r>
            <a:r>
              <a:rPr lang="en-US" altLang="zh-CN" sz="1800" b="0" baseline="-25000">
                <a:solidFill>
                  <a:srgbClr val="0066FF"/>
                </a:solidFill>
              </a:rPr>
              <a:t>6</a:t>
            </a:r>
            <a:r>
              <a:rPr lang="en-US" altLang="zh-CN" sz="1800" b="0">
                <a:solidFill>
                  <a:srgbClr val="0066FF"/>
                </a:solidFill>
              </a:rPr>
              <a:t>;</a:t>
            </a:r>
          </a:p>
        </p:txBody>
      </p:sp>
      <p:grpSp>
        <p:nvGrpSpPr>
          <p:cNvPr id="187415" name="Group 23">
            <a:extLst>
              <a:ext uri="{FF2B5EF4-FFF2-40B4-BE49-F238E27FC236}">
                <a16:creationId xmlns:a16="http://schemas.microsoft.com/office/drawing/2014/main" id="{8EFB81F8-B32D-8727-6CC0-A477D41EB58A}"/>
              </a:ext>
            </a:extLst>
          </p:cNvPr>
          <p:cNvGrpSpPr>
            <a:grpSpLocks/>
          </p:cNvGrpSpPr>
          <p:nvPr/>
        </p:nvGrpSpPr>
        <p:grpSpPr bwMode="auto">
          <a:xfrm>
            <a:off x="6418263" y="3479800"/>
            <a:ext cx="1458912" cy="849313"/>
            <a:chOff x="3996" y="2136"/>
            <a:chExt cx="919" cy="535"/>
          </a:xfrm>
        </p:grpSpPr>
        <p:sp>
          <p:nvSpPr>
            <p:cNvPr id="15372" name="Line 12">
              <a:extLst>
                <a:ext uri="{FF2B5EF4-FFF2-40B4-BE49-F238E27FC236}">
                  <a16:creationId xmlns:a16="http://schemas.microsoft.com/office/drawing/2014/main" id="{C9DEC4D6-BED1-9926-FCB4-64D1344ADF8F}"/>
                </a:ext>
              </a:extLst>
            </p:cNvPr>
            <p:cNvSpPr>
              <a:spLocks noChangeShapeType="1"/>
            </p:cNvSpPr>
            <p:nvPr/>
          </p:nvSpPr>
          <p:spPr bwMode="auto">
            <a:xfrm>
              <a:off x="3996" y="2136"/>
              <a:ext cx="672" cy="42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3" name="Rectangle 13">
              <a:extLst>
                <a:ext uri="{FF2B5EF4-FFF2-40B4-BE49-F238E27FC236}">
                  <a16:creationId xmlns:a16="http://schemas.microsoft.com/office/drawing/2014/main" id="{6726BF54-B089-D7F0-4178-603F949DAA33}"/>
                </a:ext>
              </a:extLst>
            </p:cNvPr>
            <p:cNvSpPr>
              <a:spLocks noChangeArrowheads="1"/>
            </p:cNvSpPr>
            <p:nvPr/>
          </p:nvSpPr>
          <p:spPr bwMode="auto">
            <a:xfrm>
              <a:off x="4667" y="2490"/>
              <a:ext cx="24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b="0">
                  <a:solidFill>
                    <a:srgbClr val="0066FF"/>
                  </a:solidFill>
                </a:rPr>
                <a:t>U</a:t>
              </a:r>
              <a:r>
                <a:rPr lang="en-US" altLang="zh-CN" b="0" baseline="-25000">
                  <a:solidFill>
                    <a:srgbClr val="0066FF"/>
                  </a:solidFill>
                </a:rPr>
                <a:t>6</a:t>
              </a:r>
              <a:endParaRPr lang="zh-CN" altLang="en-US" b="0" baseline="-25000">
                <a:solidFill>
                  <a:srgbClr val="0066FF"/>
                </a:solidFill>
              </a:endParaRPr>
            </a:p>
          </p:txBody>
        </p:sp>
      </p:grpSp>
      <p:sp>
        <p:nvSpPr>
          <p:cNvPr id="187408" name="Rectangle 16">
            <a:extLst>
              <a:ext uri="{FF2B5EF4-FFF2-40B4-BE49-F238E27FC236}">
                <a16:creationId xmlns:a16="http://schemas.microsoft.com/office/drawing/2014/main" id="{CD3A8E40-1A3A-1755-EFC7-71196A0B1C59}"/>
              </a:ext>
            </a:extLst>
          </p:cNvPr>
          <p:cNvSpPr>
            <a:spLocks noChangeArrowheads="1"/>
          </p:cNvSpPr>
          <p:nvPr/>
        </p:nvSpPr>
        <p:spPr bwMode="auto">
          <a:xfrm>
            <a:off x="396875" y="3475038"/>
            <a:ext cx="3906838" cy="1431925"/>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800">
                <a:solidFill>
                  <a:srgbClr val="0066FF"/>
                </a:solidFill>
              </a:rPr>
              <a:t>变化示例</a:t>
            </a:r>
            <a:r>
              <a:rPr lang="en-US" altLang="zh-CN" sz="1800">
                <a:solidFill>
                  <a:srgbClr val="0066FF"/>
                </a:solidFill>
              </a:rPr>
              <a:t>2</a:t>
            </a:r>
            <a:r>
              <a:rPr lang="zh-CN" altLang="en-US" sz="1800">
                <a:solidFill>
                  <a:srgbClr val="0066FF"/>
                </a:solidFill>
              </a:rPr>
              <a:t>：</a:t>
            </a:r>
          </a:p>
          <a:p>
            <a:pPr eaLnBrk="0" hangingPunct="0">
              <a:lnSpc>
                <a:spcPct val="80000"/>
              </a:lnSpc>
              <a:spcBef>
                <a:spcPct val="20000"/>
              </a:spcBef>
            </a:pPr>
            <a:r>
              <a:rPr lang="en-US" altLang="zh-CN" sz="1800" b="0">
                <a:solidFill>
                  <a:srgbClr val="0066FF"/>
                </a:solidFill>
              </a:rPr>
              <a:t>U</a:t>
            </a:r>
            <a:r>
              <a:rPr lang="en-US" altLang="zh-CN" sz="1800" b="0" baseline="-25000">
                <a:solidFill>
                  <a:srgbClr val="0066FF"/>
                </a:solidFill>
              </a:rPr>
              <a:t>1</a:t>
            </a:r>
            <a:r>
              <a:rPr lang="zh-CN" altLang="en-US" sz="1800" b="0">
                <a:solidFill>
                  <a:srgbClr val="0066FF"/>
                </a:solidFill>
              </a:rPr>
              <a:t>执行语句：</a:t>
            </a:r>
          </a:p>
          <a:p>
            <a:pPr eaLnBrk="0" hangingPunct="0">
              <a:lnSpc>
                <a:spcPct val="80000"/>
              </a:lnSpc>
              <a:spcBef>
                <a:spcPct val="20000"/>
              </a:spcBef>
            </a:pPr>
            <a:r>
              <a:rPr lang="en-US" altLang="zh-CN" sz="1800" b="0">
                <a:solidFill>
                  <a:srgbClr val="0066FF"/>
                </a:solidFill>
              </a:rPr>
              <a:t>revoke update on teaches from U</a:t>
            </a:r>
            <a:r>
              <a:rPr lang="en-US" altLang="zh-CN" sz="1800" b="0" baseline="-25000">
                <a:solidFill>
                  <a:srgbClr val="0066FF"/>
                </a:solidFill>
              </a:rPr>
              <a:t>5</a:t>
            </a:r>
            <a:r>
              <a:rPr lang="en-US" altLang="zh-CN" sz="1800" b="0">
                <a:solidFill>
                  <a:srgbClr val="0066FF"/>
                </a:solidFill>
              </a:rPr>
              <a:t>;</a:t>
            </a:r>
          </a:p>
          <a:p>
            <a:pPr eaLnBrk="0" hangingPunct="0">
              <a:lnSpc>
                <a:spcPct val="80000"/>
              </a:lnSpc>
              <a:spcBef>
                <a:spcPct val="20000"/>
              </a:spcBef>
            </a:pPr>
            <a:r>
              <a:rPr lang="en-US" altLang="zh-CN" sz="1800" b="0">
                <a:solidFill>
                  <a:srgbClr val="0066FF"/>
                </a:solidFill>
              </a:rPr>
              <a:t>DBA</a:t>
            </a:r>
            <a:r>
              <a:rPr lang="zh-CN" altLang="en-US" sz="1800" b="0">
                <a:solidFill>
                  <a:srgbClr val="0066FF"/>
                </a:solidFill>
              </a:rPr>
              <a:t>执行语句：</a:t>
            </a:r>
          </a:p>
          <a:p>
            <a:pPr eaLnBrk="0" hangingPunct="0">
              <a:lnSpc>
                <a:spcPct val="80000"/>
              </a:lnSpc>
              <a:spcBef>
                <a:spcPct val="20000"/>
              </a:spcBef>
            </a:pPr>
            <a:r>
              <a:rPr lang="en-US" altLang="zh-CN" sz="1800" b="0">
                <a:solidFill>
                  <a:srgbClr val="0066FF"/>
                </a:solidFill>
              </a:rPr>
              <a:t>revoke update on teaches from U</a:t>
            </a:r>
            <a:r>
              <a:rPr lang="en-US" altLang="zh-CN" sz="1800" b="0" baseline="-25000">
                <a:solidFill>
                  <a:srgbClr val="0066FF"/>
                </a:solidFill>
              </a:rPr>
              <a:t>2</a:t>
            </a:r>
            <a:r>
              <a:rPr lang="en-US" altLang="zh-CN" sz="1800" b="0">
                <a:solidFill>
                  <a:srgbClr val="0066FF"/>
                </a:solidFill>
              </a:rPr>
              <a:t>;</a:t>
            </a:r>
            <a:endParaRPr lang="zh-CN" altLang="en-US" sz="1800" b="0">
              <a:solidFill>
                <a:srgbClr val="0066FF"/>
              </a:solidFill>
            </a:endParaRPr>
          </a:p>
        </p:txBody>
      </p:sp>
      <p:sp>
        <p:nvSpPr>
          <p:cNvPr id="187412" name="Line 20" descr="新闻纸">
            <a:extLst>
              <a:ext uri="{FF2B5EF4-FFF2-40B4-BE49-F238E27FC236}">
                <a16:creationId xmlns:a16="http://schemas.microsoft.com/office/drawing/2014/main" id="{AEBDEF0A-B1A5-E787-0CF9-C530BF38BCB1}"/>
              </a:ext>
            </a:extLst>
          </p:cNvPr>
          <p:cNvSpPr>
            <a:spLocks noChangeShapeType="1"/>
          </p:cNvSpPr>
          <p:nvPr/>
        </p:nvSpPr>
        <p:spPr bwMode="auto">
          <a:xfrm>
            <a:off x="6486525" y="2135188"/>
            <a:ext cx="1085850" cy="10858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413" name="Line 21" descr="新闻纸">
            <a:extLst>
              <a:ext uri="{FF2B5EF4-FFF2-40B4-BE49-F238E27FC236}">
                <a16:creationId xmlns:a16="http://schemas.microsoft.com/office/drawing/2014/main" id="{00DFF2CD-0189-694C-B888-8C8D7A8A19A4}"/>
              </a:ext>
            </a:extLst>
          </p:cNvPr>
          <p:cNvSpPr>
            <a:spLocks noChangeShapeType="1"/>
          </p:cNvSpPr>
          <p:nvPr/>
        </p:nvSpPr>
        <p:spPr bwMode="auto">
          <a:xfrm>
            <a:off x="5143500" y="3363913"/>
            <a:ext cx="1085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414" name="Rectangle 22" descr="大棋盘">
            <a:extLst>
              <a:ext uri="{FF2B5EF4-FFF2-40B4-BE49-F238E27FC236}">
                <a16:creationId xmlns:a16="http://schemas.microsoft.com/office/drawing/2014/main" id="{F148D865-A1AD-7572-4465-1F1A4230F61C}"/>
              </a:ext>
            </a:extLst>
          </p:cNvPr>
          <p:cNvSpPr>
            <a:spLocks noChangeArrowheads="1"/>
          </p:cNvSpPr>
          <p:nvPr/>
        </p:nvSpPr>
        <p:spPr bwMode="auto">
          <a:xfrm>
            <a:off x="5916613" y="2959100"/>
            <a:ext cx="1935162" cy="5905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lnSpc>
                <a:spcPct val="80000"/>
              </a:lnSpc>
              <a:spcBef>
                <a:spcPct val="20000"/>
              </a:spcBef>
            </a:pPr>
            <a:endParaRPr lang="zh-CN" altLang="en-US"/>
          </a:p>
        </p:txBody>
      </p:sp>
      <p:sp>
        <p:nvSpPr>
          <p:cNvPr id="15378" name="Rectangle 4">
            <a:extLst>
              <a:ext uri="{FF2B5EF4-FFF2-40B4-BE49-F238E27FC236}">
                <a16:creationId xmlns:a16="http://schemas.microsoft.com/office/drawing/2014/main" id="{424BD746-C8CC-B1C9-FB0E-AF7D3895A5FC}"/>
              </a:ext>
            </a:extLst>
          </p:cNvPr>
          <p:cNvSpPr>
            <a:spLocks noChangeArrowheads="1"/>
          </p:cNvSpPr>
          <p:nvPr/>
        </p:nvSpPr>
        <p:spPr bwMode="auto">
          <a:xfrm>
            <a:off x="7081838" y="9525"/>
            <a:ext cx="17764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授权 </a:t>
            </a:r>
            <a:endParaRPr lang="en-US" altLang="zh-CN">
              <a:solidFill>
                <a:srgbClr val="008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7402"/>
                                        </p:tgtEl>
                                        <p:attrNameLst>
                                          <p:attrName>style.visibility</p:attrName>
                                        </p:attrNameLst>
                                      </p:cBhvr>
                                      <p:to>
                                        <p:strVal val="visible"/>
                                      </p:to>
                                    </p:set>
                                    <p:anim calcmode="lin" valueType="num">
                                      <p:cBhvr additive="base">
                                        <p:cTn id="7" dur="500" fill="hold"/>
                                        <p:tgtEl>
                                          <p:spTgt spid="187402"/>
                                        </p:tgtEl>
                                        <p:attrNameLst>
                                          <p:attrName>ppt_x</p:attrName>
                                        </p:attrNameLst>
                                      </p:cBhvr>
                                      <p:tavLst>
                                        <p:tav tm="0">
                                          <p:val>
                                            <p:strVal val="#ppt_x"/>
                                          </p:val>
                                        </p:tav>
                                        <p:tav tm="100000">
                                          <p:val>
                                            <p:strVal val="#ppt_x"/>
                                          </p:val>
                                        </p:tav>
                                      </p:tavLst>
                                    </p:anim>
                                    <p:anim calcmode="lin" valueType="num">
                                      <p:cBhvr additive="base">
                                        <p:cTn id="8" dur="500" fill="hold"/>
                                        <p:tgtEl>
                                          <p:spTgt spid="1874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7403"/>
                                        </p:tgtEl>
                                        <p:attrNameLst>
                                          <p:attrName>style.visibility</p:attrName>
                                        </p:attrNameLst>
                                      </p:cBhvr>
                                      <p:to>
                                        <p:strVal val="visible"/>
                                      </p:to>
                                    </p:set>
                                    <p:anim calcmode="lin" valueType="num">
                                      <p:cBhvr additive="base">
                                        <p:cTn id="13" dur="500" fill="hold"/>
                                        <p:tgtEl>
                                          <p:spTgt spid="187403"/>
                                        </p:tgtEl>
                                        <p:attrNameLst>
                                          <p:attrName>ppt_x</p:attrName>
                                        </p:attrNameLst>
                                      </p:cBhvr>
                                      <p:tavLst>
                                        <p:tav tm="0">
                                          <p:val>
                                            <p:strVal val="#ppt_x"/>
                                          </p:val>
                                        </p:tav>
                                        <p:tav tm="100000">
                                          <p:val>
                                            <p:strVal val="#ppt_x"/>
                                          </p:val>
                                        </p:tav>
                                      </p:tavLst>
                                    </p:anim>
                                    <p:anim calcmode="lin" valueType="num">
                                      <p:cBhvr additive="base">
                                        <p:cTn id="14" dur="500" fill="hold"/>
                                        <p:tgtEl>
                                          <p:spTgt spid="18740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7415"/>
                                        </p:tgtEl>
                                        <p:attrNameLst>
                                          <p:attrName>style.visibility</p:attrName>
                                        </p:attrNameLst>
                                      </p:cBhvr>
                                      <p:to>
                                        <p:strVal val="visible"/>
                                      </p:to>
                                    </p:set>
                                    <p:anim calcmode="lin" valueType="num">
                                      <p:cBhvr additive="base">
                                        <p:cTn id="19" dur="500" fill="hold"/>
                                        <p:tgtEl>
                                          <p:spTgt spid="187415"/>
                                        </p:tgtEl>
                                        <p:attrNameLst>
                                          <p:attrName>ppt_x</p:attrName>
                                        </p:attrNameLst>
                                      </p:cBhvr>
                                      <p:tavLst>
                                        <p:tav tm="0">
                                          <p:val>
                                            <p:strVal val="#ppt_x"/>
                                          </p:val>
                                        </p:tav>
                                        <p:tav tm="100000">
                                          <p:val>
                                            <p:strVal val="#ppt_x"/>
                                          </p:val>
                                        </p:tav>
                                      </p:tavLst>
                                    </p:anim>
                                    <p:anim calcmode="lin" valueType="num">
                                      <p:cBhvr additive="base">
                                        <p:cTn id="20" dur="500" fill="hold"/>
                                        <p:tgtEl>
                                          <p:spTgt spid="1874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nodeType="clickEffect">
                                  <p:stCondLst>
                                    <p:cond delay="0"/>
                                  </p:stCondLst>
                                  <p:childTnLst>
                                    <p:anim calcmode="lin" valueType="num">
                                      <p:cBhvr additive="base">
                                        <p:cTn id="24" dur="500"/>
                                        <p:tgtEl>
                                          <p:spTgt spid="187403"/>
                                        </p:tgtEl>
                                        <p:attrNameLst>
                                          <p:attrName>ppt_x</p:attrName>
                                        </p:attrNameLst>
                                      </p:cBhvr>
                                      <p:tavLst>
                                        <p:tav tm="0">
                                          <p:val>
                                            <p:strVal val="ppt_x"/>
                                          </p:val>
                                        </p:tav>
                                        <p:tav tm="100000">
                                          <p:val>
                                            <p:strVal val="ppt_x"/>
                                          </p:val>
                                        </p:tav>
                                      </p:tavLst>
                                    </p:anim>
                                    <p:anim calcmode="lin" valueType="num">
                                      <p:cBhvr additive="base">
                                        <p:cTn id="25" dur="500"/>
                                        <p:tgtEl>
                                          <p:spTgt spid="187403"/>
                                        </p:tgtEl>
                                        <p:attrNameLst>
                                          <p:attrName>ppt_y</p:attrName>
                                        </p:attrNameLst>
                                      </p:cBhvr>
                                      <p:tavLst>
                                        <p:tav tm="0">
                                          <p:val>
                                            <p:strVal val="ppt_y"/>
                                          </p:val>
                                        </p:tav>
                                        <p:tav tm="100000">
                                          <p:val>
                                            <p:strVal val="1+ppt_h/2"/>
                                          </p:val>
                                        </p:tav>
                                      </p:tavLst>
                                    </p:anim>
                                    <p:set>
                                      <p:cBhvr>
                                        <p:cTn id="26" dur="1" fill="hold">
                                          <p:stCondLst>
                                            <p:cond delay="499"/>
                                          </p:stCondLst>
                                        </p:cTn>
                                        <p:tgtEl>
                                          <p:spTgt spid="187403"/>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187415"/>
                                        </p:tgtEl>
                                        <p:attrNameLst>
                                          <p:attrName>ppt_x</p:attrName>
                                        </p:attrNameLst>
                                      </p:cBhvr>
                                      <p:tavLst>
                                        <p:tav tm="0">
                                          <p:val>
                                            <p:strVal val="ppt_x"/>
                                          </p:val>
                                        </p:tav>
                                        <p:tav tm="100000">
                                          <p:val>
                                            <p:strVal val="ppt_x"/>
                                          </p:val>
                                        </p:tav>
                                      </p:tavLst>
                                    </p:anim>
                                    <p:anim calcmode="lin" valueType="num">
                                      <p:cBhvr additive="base">
                                        <p:cTn id="29" dur="500"/>
                                        <p:tgtEl>
                                          <p:spTgt spid="187415"/>
                                        </p:tgtEl>
                                        <p:attrNameLst>
                                          <p:attrName>ppt_y</p:attrName>
                                        </p:attrNameLst>
                                      </p:cBhvr>
                                      <p:tavLst>
                                        <p:tav tm="0">
                                          <p:val>
                                            <p:strVal val="ppt_y"/>
                                          </p:val>
                                        </p:tav>
                                        <p:tav tm="100000">
                                          <p:val>
                                            <p:strVal val="1+ppt_h/2"/>
                                          </p:val>
                                        </p:tav>
                                      </p:tavLst>
                                    </p:anim>
                                    <p:set>
                                      <p:cBhvr>
                                        <p:cTn id="30" dur="1" fill="hold">
                                          <p:stCondLst>
                                            <p:cond delay="499"/>
                                          </p:stCondLst>
                                        </p:cTn>
                                        <p:tgtEl>
                                          <p:spTgt spid="18741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87408"/>
                                        </p:tgtEl>
                                        <p:attrNameLst>
                                          <p:attrName>style.visibility</p:attrName>
                                        </p:attrNameLst>
                                      </p:cBhvr>
                                      <p:to>
                                        <p:strVal val="visible"/>
                                      </p:to>
                                    </p:set>
                                    <p:anim calcmode="lin" valueType="num">
                                      <p:cBhvr additive="base">
                                        <p:cTn id="35" dur="500" fill="hold"/>
                                        <p:tgtEl>
                                          <p:spTgt spid="187408"/>
                                        </p:tgtEl>
                                        <p:attrNameLst>
                                          <p:attrName>ppt_x</p:attrName>
                                        </p:attrNameLst>
                                      </p:cBhvr>
                                      <p:tavLst>
                                        <p:tav tm="0">
                                          <p:val>
                                            <p:strVal val="#ppt_x"/>
                                          </p:val>
                                        </p:tav>
                                        <p:tav tm="100000">
                                          <p:val>
                                            <p:strVal val="#ppt_x"/>
                                          </p:val>
                                        </p:tav>
                                      </p:tavLst>
                                    </p:anim>
                                    <p:anim calcmode="lin" valueType="num">
                                      <p:cBhvr additive="base">
                                        <p:cTn id="36" dur="500" fill="hold"/>
                                        <p:tgtEl>
                                          <p:spTgt spid="187408"/>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87412"/>
                                        </p:tgtEl>
                                        <p:attrNameLst>
                                          <p:attrName>style.visibility</p:attrName>
                                        </p:attrNameLst>
                                      </p:cBhvr>
                                      <p:to>
                                        <p:strVal val="visible"/>
                                      </p:to>
                                    </p:set>
                                    <p:anim calcmode="lin" valueType="num">
                                      <p:cBhvr additive="base">
                                        <p:cTn id="41" dur="500" fill="hold"/>
                                        <p:tgtEl>
                                          <p:spTgt spid="187412"/>
                                        </p:tgtEl>
                                        <p:attrNameLst>
                                          <p:attrName>ppt_x</p:attrName>
                                        </p:attrNameLst>
                                      </p:cBhvr>
                                      <p:tavLst>
                                        <p:tav tm="0">
                                          <p:val>
                                            <p:strVal val="#ppt_x"/>
                                          </p:val>
                                        </p:tav>
                                        <p:tav tm="100000">
                                          <p:val>
                                            <p:strVal val="#ppt_x"/>
                                          </p:val>
                                        </p:tav>
                                      </p:tavLst>
                                    </p:anim>
                                    <p:anim calcmode="lin" valueType="num">
                                      <p:cBhvr additive="base">
                                        <p:cTn id="42" dur="500" fill="hold"/>
                                        <p:tgtEl>
                                          <p:spTgt spid="18741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87413"/>
                                        </p:tgtEl>
                                        <p:attrNameLst>
                                          <p:attrName>style.visibility</p:attrName>
                                        </p:attrNameLst>
                                      </p:cBhvr>
                                      <p:to>
                                        <p:strVal val="visible"/>
                                      </p:to>
                                    </p:set>
                                    <p:anim calcmode="lin" valueType="num">
                                      <p:cBhvr additive="base">
                                        <p:cTn id="45" dur="500" fill="hold"/>
                                        <p:tgtEl>
                                          <p:spTgt spid="187413"/>
                                        </p:tgtEl>
                                        <p:attrNameLst>
                                          <p:attrName>ppt_x</p:attrName>
                                        </p:attrNameLst>
                                      </p:cBhvr>
                                      <p:tavLst>
                                        <p:tav tm="0">
                                          <p:val>
                                            <p:strVal val="#ppt_x"/>
                                          </p:val>
                                        </p:tav>
                                        <p:tav tm="100000">
                                          <p:val>
                                            <p:strVal val="#ppt_x"/>
                                          </p:val>
                                        </p:tav>
                                      </p:tavLst>
                                    </p:anim>
                                    <p:anim calcmode="lin" valueType="num">
                                      <p:cBhvr additive="base">
                                        <p:cTn id="46" dur="500" fill="hold"/>
                                        <p:tgtEl>
                                          <p:spTgt spid="18741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87414"/>
                                        </p:tgtEl>
                                        <p:attrNameLst>
                                          <p:attrName>style.visibility</p:attrName>
                                        </p:attrNameLst>
                                      </p:cBhvr>
                                      <p:to>
                                        <p:strVal val="visible"/>
                                      </p:to>
                                    </p:set>
                                    <p:anim calcmode="lin" valueType="num">
                                      <p:cBhvr additive="base">
                                        <p:cTn id="49" dur="500" fill="hold"/>
                                        <p:tgtEl>
                                          <p:spTgt spid="187414"/>
                                        </p:tgtEl>
                                        <p:attrNameLst>
                                          <p:attrName>ppt_x</p:attrName>
                                        </p:attrNameLst>
                                      </p:cBhvr>
                                      <p:tavLst>
                                        <p:tav tm="0">
                                          <p:val>
                                            <p:strVal val="#ppt_x"/>
                                          </p:val>
                                        </p:tav>
                                        <p:tav tm="100000">
                                          <p:val>
                                            <p:strVal val="#ppt_x"/>
                                          </p:val>
                                        </p:tav>
                                      </p:tavLst>
                                    </p:anim>
                                    <p:anim calcmode="lin" valueType="num">
                                      <p:cBhvr additive="base">
                                        <p:cTn id="50" dur="500" fill="hold"/>
                                        <p:tgtEl>
                                          <p:spTgt spid="1874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2" grpId="0" animBg="1"/>
      <p:bldP spid="187403" grpId="0" animBg="1"/>
      <p:bldP spid="187403" grpId="1" animBg="1"/>
      <p:bldP spid="187408" grpId="0" animBg="1"/>
      <p:bldP spid="1874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p>
        </p:txBody>
      </p:sp>
      <p:sp>
        <p:nvSpPr>
          <p:cNvPr id="39938" name="Rectangle 2"/>
          <p:cNvSpPr>
            <a:spLocks noGrp="1" noChangeArrowheads="1"/>
          </p:cNvSpPr>
          <p:nvPr>
            <p:ph type="title"/>
          </p:nvPr>
        </p:nvSpPr>
        <p:spPr/>
        <p:txBody>
          <a:bodyPr/>
          <a:lstStyle/>
          <a:p>
            <a:pPr eaLnBrk="1" hangingPunct="1"/>
            <a:r>
              <a:rPr lang="zh-CN" altLang="en-US" b="1"/>
              <a:t>数据库的特征</a:t>
            </a:r>
            <a:endParaRPr lang="en-US" altLang="zh-CN" b="1"/>
          </a:p>
        </p:txBody>
      </p:sp>
      <p:sp>
        <p:nvSpPr>
          <p:cNvPr id="39939" name="Rectangle 3"/>
          <p:cNvSpPr>
            <a:spLocks noGrp="1" noChangeArrowheads="1"/>
          </p:cNvSpPr>
          <p:nvPr>
            <p:ph type="body" idx="1"/>
          </p:nvPr>
        </p:nvSpPr>
        <p:spPr>
          <a:xfrm>
            <a:off x="685800" y="2133600"/>
            <a:ext cx="8207375" cy="4114800"/>
          </a:xfrm>
        </p:spPr>
        <p:txBody>
          <a:bodyPr/>
          <a:lstStyle/>
          <a:p>
            <a:pPr marL="0" indent="0" algn="just" eaLnBrk="1" hangingPunct="1">
              <a:lnSpc>
                <a:spcPct val="140000"/>
              </a:lnSpc>
              <a:buFontTx/>
              <a:buNone/>
            </a:pPr>
            <a:r>
              <a:rPr kumimoji="0" lang="zh-CN" altLang="en-US" sz="2400" b="1"/>
              <a:t>一个好的数据库，应当具有如下基本特征：</a:t>
            </a:r>
            <a:endParaRPr kumimoji="0" lang="en-US" altLang="zh-CN" sz="2400" b="1"/>
          </a:p>
          <a:p>
            <a:pPr marL="0" indent="0" algn="just" eaLnBrk="1" hangingPunct="1">
              <a:lnSpc>
                <a:spcPct val="140000"/>
              </a:lnSpc>
            </a:pPr>
            <a:r>
              <a:rPr kumimoji="0" lang="zh-CN" altLang="en-US" sz="2400" b="1"/>
              <a:t>数据按一定的数据模型组织、描述和储存</a:t>
            </a:r>
          </a:p>
          <a:p>
            <a:pPr marL="0" indent="0" eaLnBrk="1" hangingPunct="1">
              <a:lnSpc>
                <a:spcPct val="140000"/>
              </a:lnSpc>
            </a:pPr>
            <a:r>
              <a:rPr kumimoji="0" lang="zh-CN" altLang="en-US" sz="2400" b="1"/>
              <a:t>可为各种用户（应用程序）共享使用</a:t>
            </a:r>
          </a:p>
          <a:p>
            <a:pPr marL="0" indent="0" algn="just" eaLnBrk="1" hangingPunct="1">
              <a:lnSpc>
                <a:spcPct val="140000"/>
              </a:lnSpc>
            </a:pPr>
            <a:r>
              <a:rPr kumimoji="0" lang="zh-CN" altLang="en-US" sz="2400" b="1"/>
              <a:t>冗余度较小</a:t>
            </a:r>
          </a:p>
          <a:p>
            <a:pPr marL="0" indent="0" algn="just" eaLnBrk="1" hangingPunct="1">
              <a:lnSpc>
                <a:spcPct val="140000"/>
              </a:lnSpc>
            </a:pPr>
            <a:r>
              <a:rPr kumimoji="0" lang="zh-CN" altLang="en-US" sz="2400" b="1"/>
              <a:t>数据独立性较高（逻辑独立性和物理独立性）</a:t>
            </a:r>
          </a:p>
          <a:p>
            <a:pPr marL="0" indent="0" algn="just" eaLnBrk="1" hangingPunct="1">
              <a:lnSpc>
                <a:spcPct val="140000"/>
              </a:lnSpc>
            </a:pPr>
            <a:r>
              <a:rPr kumimoji="0" lang="zh-CN" altLang="en-US" sz="2400" b="1"/>
              <a:t>易于扩展</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编号占位符 5">
            <a:extLst>
              <a:ext uri="{FF2B5EF4-FFF2-40B4-BE49-F238E27FC236}">
                <a16:creationId xmlns:a16="http://schemas.microsoft.com/office/drawing/2014/main" id="{41962E2E-B7BE-F88E-ED82-F9750894FF8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4888E73-624A-4B02-8870-7FE429E0812A}" type="slidenum">
              <a:rPr lang="zh-CN" altLang="en-US"/>
              <a:pPr eaLnBrk="0" hangingPunct="0"/>
              <a:t>180</a:t>
            </a:fld>
            <a:endParaRPr lang="zh-CN" altLang="en-US"/>
          </a:p>
        </p:txBody>
      </p:sp>
      <p:sp>
        <p:nvSpPr>
          <p:cNvPr id="16386" name="Rectangle 2">
            <a:extLst>
              <a:ext uri="{FF2B5EF4-FFF2-40B4-BE49-F238E27FC236}">
                <a16:creationId xmlns:a16="http://schemas.microsoft.com/office/drawing/2014/main" id="{C4F85D14-5A0F-B1C3-13CB-7D880DF1C00B}"/>
              </a:ext>
            </a:extLst>
          </p:cNvPr>
          <p:cNvSpPr>
            <a:spLocks noGrp="1" noChangeArrowheads="1"/>
          </p:cNvSpPr>
          <p:nvPr>
            <p:ph type="title"/>
          </p:nvPr>
        </p:nvSpPr>
        <p:spPr>
          <a:xfrm>
            <a:off x="69850" y="93663"/>
            <a:ext cx="7772400" cy="466725"/>
          </a:xfrm>
        </p:spPr>
        <p:txBody>
          <a:bodyPr/>
          <a:lstStyle/>
          <a:p>
            <a:pPr algn="l"/>
            <a:r>
              <a:rPr lang="zh-CN" altLang="en-US" sz="3200" b="1">
                <a:latin typeface="黑体" panose="02010609060101010101" pitchFamily="49" charset="-122"/>
                <a:ea typeface="黑体" panose="02010609060101010101" pitchFamily="49" charset="-122"/>
              </a:rPr>
              <a:t>四 </a:t>
            </a:r>
            <a:r>
              <a:rPr lang="en-US" altLang="zh-CN" sz="3200" b="1">
                <a:latin typeface="黑体" panose="02010609060101010101" pitchFamily="49" charset="-122"/>
                <a:ea typeface="黑体" panose="02010609060101010101" pitchFamily="49" charset="-122"/>
              </a:rPr>
              <a:t>SQL</a:t>
            </a:r>
            <a:r>
              <a:rPr lang="zh-CN" altLang="en-US" sz="3200" b="1">
                <a:latin typeface="黑体" panose="02010609060101010101" pitchFamily="49" charset="-122"/>
                <a:ea typeface="黑体" panose="02010609060101010101" pitchFamily="49" charset="-122"/>
              </a:rPr>
              <a:t>存储过程</a:t>
            </a:r>
          </a:p>
        </p:txBody>
      </p:sp>
      <p:sp>
        <p:nvSpPr>
          <p:cNvPr id="16387" name="Rectangle 5">
            <a:extLst>
              <a:ext uri="{FF2B5EF4-FFF2-40B4-BE49-F238E27FC236}">
                <a16:creationId xmlns:a16="http://schemas.microsoft.com/office/drawing/2014/main" id="{9FA16530-9203-829E-EC1F-C485BB35F1F7}"/>
              </a:ext>
            </a:extLst>
          </p:cNvPr>
          <p:cNvSpPr>
            <a:spLocks noChangeArrowheads="1"/>
          </p:cNvSpPr>
          <p:nvPr/>
        </p:nvSpPr>
        <p:spPr bwMode="auto">
          <a:xfrm>
            <a:off x="152400" y="708025"/>
            <a:ext cx="27479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en-US" altLang="zh-CN" sz="2800">
                <a:solidFill>
                  <a:schemeClr val="tx2"/>
                </a:solidFill>
                <a:latin typeface="黑体" panose="02010609060101010101" pitchFamily="49" charset="-122"/>
                <a:ea typeface="黑体" panose="02010609060101010101" pitchFamily="49" charset="-122"/>
              </a:rPr>
              <a:t>4.1 SQL</a:t>
            </a:r>
            <a:r>
              <a:rPr lang="zh-CN" altLang="en-US" sz="2800">
                <a:solidFill>
                  <a:schemeClr val="tx2"/>
                </a:solidFill>
                <a:latin typeface="黑体" panose="02010609060101010101" pitchFamily="49" charset="-122"/>
                <a:ea typeface="黑体" panose="02010609060101010101" pitchFamily="49" charset="-122"/>
              </a:rPr>
              <a:t>函数</a:t>
            </a:r>
            <a:endParaRPr lang="en-US" altLang="zh-CN" sz="2800">
              <a:solidFill>
                <a:schemeClr val="tx2"/>
              </a:solidFill>
              <a:latin typeface="黑体" panose="02010609060101010101" pitchFamily="49" charset="-122"/>
              <a:ea typeface="黑体" panose="02010609060101010101" pitchFamily="49" charset="-122"/>
            </a:endParaRPr>
          </a:p>
        </p:txBody>
      </p:sp>
      <p:sp>
        <p:nvSpPr>
          <p:cNvPr id="16388" name="AutoShape 9">
            <a:extLst>
              <a:ext uri="{FF2B5EF4-FFF2-40B4-BE49-F238E27FC236}">
                <a16:creationId xmlns:a16="http://schemas.microsoft.com/office/drawing/2014/main" id="{45D92285-008C-DDBE-C45A-D6DAE7955E61}"/>
              </a:ext>
            </a:extLst>
          </p:cNvPr>
          <p:cNvSpPr>
            <a:spLocks noChangeArrowheads="1"/>
          </p:cNvSpPr>
          <p:nvPr/>
        </p:nvSpPr>
        <p:spPr bwMode="auto">
          <a:xfrm>
            <a:off x="176213" y="1358900"/>
            <a:ext cx="2468562" cy="1079500"/>
          </a:xfrm>
          <a:prstGeom prst="cloudCallout">
            <a:avLst>
              <a:gd name="adj1" fmla="val -49394"/>
              <a:gd name="adj2" fmla="val 89782"/>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SQL</a:t>
            </a:r>
            <a:r>
              <a:rPr lang="zh-CN" altLang="en-US">
                <a:solidFill>
                  <a:schemeClr val="tx1"/>
                </a:solidFill>
              </a:rPr>
              <a:t>如何定义和使用函数与过程 ？</a:t>
            </a:r>
          </a:p>
        </p:txBody>
      </p:sp>
      <p:grpSp>
        <p:nvGrpSpPr>
          <p:cNvPr id="16389" name="Group 19">
            <a:extLst>
              <a:ext uri="{FF2B5EF4-FFF2-40B4-BE49-F238E27FC236}">
                <a16:creationId xmlns:a16="http://schemas.microsoft.com/office/drawing/2014/main" id="{DAC82A40-D7A0-8ABE-ABE1-7EF3094849A6}"/>
              </a:ext>
            </a:extLst>
          </p:cNvPr>
          <p:cNvGrpSpPr>
            <a:grpSpLocks/>
          </p:cNvGrpSpPr>
          <p:nvPr/>
        </p:nvGrpSpPr>
        <p:grpSpPr bwMode="auto">
          <a:xfrm>
            <a:off x="4048125" y="1285875"/>
            <a:ext cx="4876800" cy="2930525"/>
            <a:chOff x="2550" y="810"/>
            <a:chExt cx="3072" cy="1846"/>
          </a:xfrm>
        </p:grpSpPr>
        <p:pic>
          <p:nvPicPr>
            <p:cNvPr id="16390" name="Picture 4">
              <a:extLst>
                <a:ext uri="{FF2B5EF4-FFF2-40B4-BE49-F238E27FC236}">
                  <a16:creationId xmlns:a16="http://schemas.microsoft.com/office/drawing/2014/main" id="{D77DEE22-467B-B91F-9D27-1CD24584D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 y="810"/>
              <a:ext cx="2994" cy="1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391" name="Picture 6">
              <a:extLst>
                <a:ext uri="{FF2B5EF4-FFF2-40B4-BE49-F238E27FC236}">
                  <a16:creationId xmlns:a16="http://schemas.microsoft.com/office/drawing/2014/main" id="{0B6EE71C-FE9A-22A0-EFCA-5E83E09FA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 y="2196"/>
              <a:ext cx="1992" cy="4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92" name="Line 11">
              <a:extLst>
                <a:ext uri="{FF2B5EF4-FFF2-40B4-BE49-F238E27FC236}">
                  <a16:creationId xmlns:a16="http://schemas.microsoft.com/office/drawing/2014/main" id="{8E176EF6-97E7-AA03-642E-8645EC220682}"/>
                </a:ext>
              </a:extLst>
            </p:cNvPr>
            <p:cNvSpPr>
              <a:spLocks noChangeShapeType="1"/>
            </p:cNvSpPr>
            <p:nvPr/>
          </p:nvSpPr>
          <p:spPr bwMode="auto">
            <a:xfrm>
              <a:off x="3576" y="1014"/>
              <a:ext cx="600"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3" name="Line 12">
              <a:extLst>
                <a:ext uri="{FF2B5EF4-FFF2-40B4-BE49-F238E27FC236}">
                  <a16:creationId xmlns:a16="http://schemas.microsoft.com/office/drawing/2014/main" id="{C9422D2E-A0DD-6050-9371-C4444C2B2945}"/>
                </a:ext>
              </a:extLst>
            </p:cNvPr>
            <p:cNvSpPr>
              <a:spLocks noChangeShapeType="1"/>
            </p:cNvSpPr>
            <p:nvPr/>
          </p:nvSpPr>
          <p:spPr bwMode="auto">
            <a:xfrm>
              <a:off x="4026" y="2646"/>
              <a:ext cx="600"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 name="Line 13">
              <a:extLst>
                <a:ext uri="{FF2B5EF4-FFF2-40B4-BE49-F238E27FC236}">
                  <a16:creationId xmlns:a16="http://schemas.microsoft.com/office/drawing/2014/main" id="{FC9144F2-B899-85C6-B165-FBD798CA4F2B}"/>
                </a:ext>
              </a:extLst>
            </p:cNvPr>
            <p:cNvSpPr>
              <a:spLocks noChangeShapeType="1"/>
            </p:cNvSpPr>
            <p:nvPr/>
          </p:nvSpPr>
          <p:spPr bwMode="auto">
            <a:xfrm flipV="1">
              <a:off x="4296" y="996"/>
              <a:ext cx="1206" cy="6"/>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 name="Line 14">
              <a:extLst>
                <a:ext uri="{FF2B5EF4-FFF2-40B4-BE49-F238E27FC236}">
                  <a16:creationId xmlns:a16="http://schemas.microsoft.com/office/drawing/2014/main" id="{DD00AAB8-D6A4-8D1D-91E8-AD4A0866838C}"/>
                </a:ext>
              </a:extLst>
            </p:cNvPr>
            <p:cNvSpPr>
              <a:spLocks noChangeShapeType="1"/>
            </p:cNvSpPr>
            <p:nvPr/>
          </p:nvSpPr>
          <p:spPr bwMode="auto">
            <a:xfrm>
              <a:off x="2700" y="1128"/>
              <a:ext cx="804"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 name="AutoShape 15">
              <a:extLst>
                <a:ext uri="{FF2B5EF4-FFF2-40B4-BE49-F238E27FC236}">
                  <a16:creationId xmlns:a16="http://schemas.microsoft.com/office/drawing/2014/main" id="{61841D91-BC7A-8A48-59A9-5B6B1F62D314}"/>
                </a:ext>
              </a:extLst>
            </p:cNvPr>
            <p:cNvSpPr>
              <a:spLocks/>
            </p:cNvSpPr>
            <p:nvPr/>
          </p:nvSpPr>
          <p:spPr bwMode="auto">
            <a:xfrm>
              <a:off x="2550" y="1218"/>
              <a:ext cx="56" cy="858"/>
            </a:xfrm>
            <a:prstGeom prst="leftBrace">
              <a:avLst>
                <a:gd name="adj1" fmla="val 127466"/>
                <a:gd name="adj2" fmla="val 50000"/>
              </a:avLst>
            </a:prstGeom>
            <a:noFill/>
            <a:ln w="1905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16397" name="Line 16">
              <a:extLst>
                <a:ext uri="{FF2B5EF4-FFF2-40B4-BE49-F238E27FC236}">
                  <a16:creationId xmlns:a16="http://schemas.microsoft.com/office/drawing/2014/main" id="{4782C672-86C7-ACF9-DD54-36059207F887}"/>
                </a:ext>
              </a:extLst>
            </p:cNvPr>
            <p:cNvSpPr>
              <a:spLocks noChangeShapeType="1"/>
            </p:cNvSpPr>
            <p:nvPr/>
          </p:nvSpPr>
          <p:spPr bwMode="auto">
            <a:xfrm flipV="1">
              <a:off x="2850" y="1422"/>
              <a:ext cx="40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8" name="Line 17">
              <a:extLst>
                <a:ext uri="{FF2B5EF4-FFF2-40B4-BE49-F238E27FC236}">
                  <a16:creationId xmlns:a16="http://schemas.microsoft.com/office/drawing/2014/main" id="{559F21FB-5F86-AA0C-BCF0-564FAE24B7A9}"/>
                </a:ext>
              </a:extLst>
            </p:cNvPr>
            <p:cNvSpPr>
              <a:spLocks noChangeShapeType="1"/>
            </p:cNvSpPr>
            <p:nvPr/>
          </p:nvSpPr>
          <p:spPr bwMode="auto">
            <a:xfrm flipV="1">
              <a:off x="2820" y="2010"/>
              <a:ext cx="40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 name="Line 18">
              <a:extLst>
                <a:ext uri="{FF2B5EF4-FFF2-40B4-BE49-F238E27FC236}">
                  <a16:creationId xmlns:a16="http://schemas.microsoft.com/office/drawing/2014/main" id="{1ECC02AE-2B02-71B7-7696-15FD9660E72E}"/>
                </a:ext>
              </a:extLst>
            </p:cNvPr>
            <p:cNvSpPr>
              <a:spLocks noChangeShapeType="1"/>
            </p:cNvSpPr>
            <p:nvPr/>
          </p:nvSpPr>
          <p:spPr bwMode="auto">
            <a:xfrm flipV="1">
              <a:off x="4740" y="2646"/>
              <a:ext cx="510"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00" name="Group 27">
            <a:extLst>
              <a:ext uri="{FF2B5EF4-FFF2-40B4-BE49-F238E27FC236}">
                <a16:creationId xmlns:a16="http://schemas.microsoft.com/office/drawing/2014/main" id="{8581FA4C-048D-B1E0-9A5A-E5E5D07DAA85}"/>
              </a:ext>
            </a:extLst>
          </p:cNvPr>
          <p:cNvGrpSpPr>
            <a:grpSpLocks/>
          </p:cNvGrpSpPr>
          <p:nvPr/>
        </p:nvGrpSpPr>
        <p:grpSpPr bwMode="auto">
          <a:xfrm>
            <a:off x="47625" y="3595688"/>
            <a:ext cx="5414963" cy="2844800"/>
            <a:chOff x="30" y="2265"/>
            <a:chExt cx="3411" cy="1792"/>
          </a:xfrm>
        </p:grpSpPr>
        <p:pic>
          <p:nvPicPr>
            <p:cNvPr id="16401" name="Picture 7">
              <a:extLst>
                <a:ext uri="{FF2B5EF4-FFF2-40B4-BE49-F238E27FC236}">
                  <a16:creationId xmlns:a16="http://schemas.microsoft.com/office/drawing/2014/main" id="{6DF6F0C9-69A6-C648-9F3B-05A3D9B80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 y="2265"/>
              <a:ext cx="3324" cy="14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402" name="Picture 8">
              <a:extLst>
                <a:ext uri="{FF2B5EF4-FFF2-40B4-BE49-F238E27FC236}">
                  <a16:creationId xmlns:a16="http://schemas.microsoft.com/office/drawing/2014/main" id="{32AD2AAF-48AC-969D-54B2-92E4160B2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 y="3696"/>
              <a:ext cx="2052" cy="3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403" name="Line 20">
              <a:extLst>
                <a:ext uri="{FF2B5EF4-FFF2-40B4-BE49-F238E27FC236}">
                  <a16:creationId xmlns:a16="http://schemas.microsoft.com/office/drawing/2014/main" id="{275D12DB-A2DD-C8DC-F6E1-A212606A7383}"/>
                </a:ext>
              </a:extLst>
            </p:cNvPr>
            <p:cNvSpPr>
              <a:spLocks noChangeShapeType="1"/>
            </p:cNvSpPr>
            <p:nvPr/>
          </p:nvSpPr>
          <p:spPr bwMode="auto">
            <a:xfrm>
              <a:off x="396" y="2616"/>
              <a:ext cx="750"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 name="Line 21">
              <a:extLst>
                <a:ext uri="{FF2B5EF4-FFF2-40B4-BE49-F238E27FC236}">
                  <a16:creationId xmlns:a16="http://schemas.microsoft.com/office/drawing/2014/main" id="{33249C8E-2AD9-B628-D412-6B16F8BB6B1D}"/>
                </a:ext>
              </a:extLst>
            </p:cNvPr>
            <p:cNvSpPr>
              <a:spLocks noChangeShapeType="1"/>
            </p:cNvSpPr>
            <p:nvPr/>
          </p:nvSpPr>
          <p:spPr bwMode="auto">
            <a:xfrm>
              <a:off x="138" y="3216"/>
              <a:ext cx="648" cy="6"/>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5" name="AutoShape 22">
              <a:extLst>
                <a:ext uri="{FF2B5EF4-FFF2-40B4-BE49-F238E27FC236}">
                  <a16:creationId xmlns:a16="http://schemas.microsoft.com/office/drawing/2014/main" id="{004D4275-F885-A7C3-620F-B6E7FF4917A4}"/>
                </a:ext>
              </a:extLst>
            </p:cNvPr>
            <p:cNvSpPr>
              <a:spLocks/>
            </p:cNvSpPr>
            <p:nvPr/>
          </p:nvSpPr>
          <p:spPr bwMode="auto">
            <a:xfrm>
              <a:off x="30" y="3138"/>
              <a:ext cx="78" cy="492"/>
            </a:xfrm>
            <a:prstGeom prst="leftBrace">
              <a:avLst>
                <a:gd name="adj1" fmla="val 52476"/>
                <a:gd name="adj2" fmla="val 50000"/>
              </a:avLst>
            </a:prstGeom>
            <a:noFill/>
            <a:ln w="1905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16406" name="Line 23">
              <a:extLst>
                <a:ext uri="{FF2B5EF4-FFF2-40B4-BE49-F238E27FC236}">
                  <a16:creationId xmlns:a16="http://schemas.microsoft.com/office/drawing/2014/main" id="{75E4DB24-197A-20A3-C801-20C1D3E67499}"/>
                </a:ext>
              </a:extLst>
            </p:cNvPr>
            <p:cNvSpPr>
              <a:spLocks noChangeShapeType="1"/>
            </p:cNvSpPr>
            <p:nvPr/>
          </p:nvSpPr>
          <p:spPr bwMode="auto">
            <a:xfrm>
              <a:off x="1002" y="2442"/>
              <a:ext cx="76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 name="Line 24">
              <a:extLst>
                <a:ext uri="{FF2B5EF4-FFF2-40B4-BE49-F238E27FC236}">
                  <a16:creationId xmlns:a16="http://schemas.microsoft.com/office/drawing/2014/main" id="{3083A9AF-B421-839C-6E41-7465DFA23E11}"/>
                </a:ext>
              </a:extLst>
            </p:cNvPr>
            <p:cNvSpPr>
              <a:spLocks noChangeShapeType="1"/>
            </p:cNvSpPr>
            <p:nvPr/>
          </p:nvSpPr>
          <p:spPr bwMode="auto">
            <a:xfrm>
              <a:off x="852" y="4044"/>
              <a:ext cx="76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 name="Line 25">
              <a:extLst>
                <a:ext uri="{FF2B5EF4-FFF2-40B4-BE49-F238E27FC236}">
                  <a16:creationId xmlns:a16="http://schemas.microsoft.com/office/drawing/2014/main" id="{6A514F1F-31F2-A2F0-E17E-5D000E187A71}"/>
                </a:ext>
              </a:extLst>
            </p:cNvPr>
            <p:cNvSpPr>
              <a:spLocks noChangeShapeType="1"/>
            </p:cNvSpPr>
            <p:nvPr/>
          </p:nvSpPr>
          <p:spPr bwMode="auto">
            <a:xfrm>
              <a:off x="1848" y="2442"/>
              <a:ext cx="97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9" name="Line 26">
              <a:extLst>
                <a:ext uri="{FF2B5EF4-FFF2-40B4-BE49-F238E27FC236}">
                  <a16:creationId xmlns:a16="http://schemas.microsoft.com/office/drawing/2014/main" id="{1C5EEC96-A193-7DCD-50B1-CFB93E643B85}"/>
                </a:ext>
              </a:extLst>
            </p:cNvPr>
            <p:cNvSpPr>
              <a:spLocks noChangeShapeType="1"/>
            </p:cNvSpPr>
            <p:nvPr/>
          </p:nvSpPr>
          <p:spPr bwMode="auto">
            <a:xfrm flipV="1">
              <a:off x="1710" y="4038"/>
              <a:ext cx="384"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5620" name="Group 36">
            <a:extLst>
              <a:ext uri="{FF2B5EF4-FFF2-40B4-BE49-F238E27FC236}">
                <a16:creationId xmlns:a16="http://schemas.microsoft.com/office/drawing/2014/main" id="{FE75DA9A-1A0F-F574-43FA-331D14A4D640}"/>
              </a:ext>
            </a:extLst>
          </p:cNvPr>
          <p:cNvGrpSpPr>
            <a:grpSpLocks/>
          </p:cNvGrpSpPr>
          <p:nvPr/>
        </p:nvGrpSpPr>
        <p:grpSpPr bwMode="auto">
          <a:xfrm>
            <a:off x="4264025" y="719138"/>
            <a:ext cx="4384675" cy="531812"/>
            <a:chOff x="2686" y="453"/>
            <a:chExt cx="2762" cy="335"/>
          </a:xfrm>
        </p:grpSpPr>
        <p:sp>
          <p:nvSpPr>
            <p:cNvPr id="16411" name="Rectangle 28">
              <a:extLst>
                <a:ext uri="{FF2B5EF4-FFF2-40B4-BE49-F238E27FC236}">
                  <a16:creationId xmlns:a16="http://schemas.microsoft.com/office/drawing/2014/main" id="{F26F9FFC-D6EC-388F-8D76-2341D78C8AC5}"/>
                </a:ext>
              </a:extLst>
            </p:cNvPr>
            <p:cNvSpPr>
              <a:spLocks noChangeArrowheads="1"/>
            </p:cNvSpPr>
            <p:nvPr/>
          </p:nvSpPr>
          <p:spPr bwMode="auto">
            <a:xfrm>
              <a:off x="2686" y="453"/>
              <a:ext cx="261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b="0">
                  <a:latin typeface="黑体" panose="02010609060101010101" pitchFamily="49" charset="-122"/>
                  <a:ea typeface="黑体" panose="02010609060101010101" pitchFamily="49" charset="-122"/>
                </a:rPr>
                <a:t>定义</a:t>
              </a:r>
              <a:r>
                <a:rPr lang="en-US" altLang="zh-CN" b="0">
                  <a:latin typeface="黑体" panose="02010609060101010101" pitchFamily="49" charset="-122"/>
                  <a:ea typeface="黑体" panose="02010609060101010101" pitchFamily="49" charset="-122"/>
                </a:rPr>
                <a:t>(</a:t>
              </a:r>
              <a:r>
                <a:rPr lang="zh-CN" altLang="en-US" b="0">
                  <a:latin typeface="黑体" panose="02010609060101010101" pitchFamily="49" charset="-122"/>
                  <a:ea typeface="黑体" panose="02010609060101010101" pitchFamily="49" charset="-122"/>
                </a:rPr>
                <a:t>声明</a:t>
              </a:r>
              <a:r>
                <a:rPr lang="en-US" altLang="zh-CN" b="0">
                  <a:latin typeface="黑体" panose="02010609060101010101" pitchFamily="49" charset="-122"/>
                  <a:ea typeface="黑体" panose="02010609060101010101" pitchFamily="49" charset="-122"/>
                </a:rPr>
                <a:t>)</a:t>
              </a:r>
              <a:r>
                <a:rPr lang="zh-CN" altLang="en-US" b="0">
                  <a:latin typeface="黑体" panose="02010609060101010101" pitchFamily="49" charset="-122"/>
                  <a:ea typeface="黑体" panose="02010609060101010101" pitchFamily="49" charset="-122"/>
                </a:rPr>
                <a:t>一个函数：有一个输入参数，有</a:t>
              </a:r>
            </a:p>
            <a:p>
              <a:pPr eaLnBrk="0" hangingPunct="0">
                <a:lnSpc>
                  <a:spcPct val="80000"/>
                </a:lnSpc>
                <a:spcBef>
                  <a:spcPct val="20000"/>
                </a:spcBef>
              </a:pPr>
              <a:r>
                <a:rPr lang="zh-CN" altLang="en-US" b="0">
                  <a:latin typeface="黑体" panose="02010609060101010101" pitchFamily="49" charset="-122"/>
                  <a:ea typeface="黑体" panose="02010609060101010101" pitchFamily="49" charset="-122"/>
                </a:rPr>
                <a:t>一个输出参数</a:t>
              </a:r>
              <a:r>
                <a:rPr lang="en-US" altLang="zh-CN" b="0">
                  <a:latin typeface="黑体" panose="02010609060101010101" pitchFamily="49" charset="-122"/>
                  <a:ea typeface="黑体" panose="02010609060101010101" pitchFamily="49" charset="-122"/>
                </a:rPr>
                <a:t>(</a:t>
              </a:r>
              <a:r>
                <a:rPr lang="zh-CN" altLang="en-US" b="0">
                  <a:latin typeface="黑体" panose="02010609060101010101" pitchFamily="49" charset="-122"/>
                  <a:ea typeface="黑体" panose="02010609060101010101" pitchFamily="49" charset="-122"/>
                </a:rPr>
                <a:t>返回值</a:t>
              </a:r>
              <a:r>
                <a:rPr lang="en-US" altLang="zh-CN" b="0">
                  <a:latin typeface="黑体" panose="02010609060101010101" pitchFamily="49" charset="-122"/>
                  <a:ea typeface="黑体" panose="02010609060101010101" pitchFamily="49" charset="-122"/>
                </a:rPr>
                <a:t>),begin-end</a:t>
              </a:r>
              <a:r>
                <a:rPr lang="zh-CN" altLang="en-US" b="0">
                  <a:latin typeface="黑体" panose="02010609060101010101" pitchFamily="49" charset="-122"/>
                  <a:ea typeface="黑体" panose="02010609060101010101" pitchFamily="49" charset="-122"/>
                </a:rPr>
                <a:t>为函数体</a:t>
              </a:r>
              <a:r>
                <a:rPr lang="en-US" altLang="zh-CN" b="0">
                  <a:latin typeface="黑体" panose="02010609060101010101" pitchFamily="49" charset="-122"/>
                  <a:ea typeface="黑体" panose="02010609060101010101" pitchFamily="49" charset="-122"/>
                </a:rPr>
                <a:t>.</a:t>
              </a:r>
            </a:p>
          </p:txBody>
        </p:sp>
        <p:sp>
          <p:nvSpPr>
            <p:cNvPr id="16412" name="AutoShape 32">
              <a:extLst>
                <a:ext uri="{FF2B5EF4-FFF2-40B4-BE49-F238E27FC236}">
                  <a16:creationId xmlns:a16="http://schemas.microsoft.com/office/drawing/2014/main" id="{4FBDB475-8E4E-A349-73A0-09D287041CB3}"/>
                </a:ext>
              </a:extLst>
            </p:cNvPr>
            <p:cNvSpPr>
              <a:spLocks noChangeArrowheads="1"/>
            </p:cNvSpPr>
            <p:nvPr/>
          </p:nvSpPr>
          <p:spPr bwMode="auto">
            <a:xfrm>
              <a:off x="5328" y="582"/>
              <a:ext cx="120" cy="180"/>
            </a:xfrm>
            <a:prstGeom prst="downArrow">
              <a:avLst>
                <a:gd name="adj1" fmla="val 50000"/>
                <a:gd name="adj2" fmla="val 37500"/>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grpSp>
        <p:nvGrpSpPr>
          <p:cNvPr id="195621" name="Group 37">
            <a:extLst>
              <a:ext uri="{FF2B5EF4-FFF2-40B4-BE49-F238E27FC236}">
                <a16:creationId xmlns:a16="http://schemas.microsoft.com/office/drawing/2014/main" id="{3EC55457-0ED9-5928-FA5C-5D68460199F4}"/>
              </a:ext>
            </a:extLst>
          </p:cNvPr>
          <p:cNvGrpSpPr>
            <a:grpSpLocks/>
          </p:cNvGrpSpPr>
          <p:nvPr/>
        </p:nvGrpSpPr>
        <p:grpSpPr bwMode="auto">
          <a:xfrm>
            <a:off x="6092825" y="4243388"/>
            <a:ext cx="2825750" cy="776287"/>
            <a:chOff x="3838" y="2673"/>
            <a:chExt cx="1780" cy="489"/>
          </a:xfrm>
        </p:grpSpPr>
        <p:sp>
          <p:nvSpPr>
            <p:cNvPr id="16414" name="Rectangle 30">
              <a:extLst>
                <a:ext uri="{FF2B5EF4-FFF2-40B4-BE49-F238E27FC236}">
                  <a16:creationId xmlns:a16="http://schemas.microsoft.com/office/drawing/2014/main" id="{EB70D3B0-43D4-09DA-E699-BDBA70A03491}"/>
                </a:ext>
              </a:extLst>
            </p:cNvPr>
            <p:cNvSpPr>
              <a:spLocks noChangeArrowheads="1"/>
            </p:cNvSpPr>
            <p:nvPr/>
          </p:nvSpPr>
          <p:spPr bwMode="auto">
            <a:xfrm>
              <a:off x="3838" y="2673"/>
              <a:ext cx="1780"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en-US" altLang="zh-CN" b="0">
                  <a:latin typeface="黑体" panose="02010609060101010101" pitchFamily="49" charset="-122"/>
                  <a:ea typeface="黑体" panose="02010609060101010101" pitchFamily="49" charset="-122"/>
                </a:rPr>
                <a:t>SQL</a:t>
              </a:r>
              <a:r>
                <a:rPr lang="zh-CN" altLang="en-US" b="0">
                  <a:latin typeface="黑体" panose="02010609060101010101" pitchFamily="49" charset="-122"/>
                  <a:ea typeface="黑体" panose="02010609060101010101" pitchFamily="49" charset="-122"/>
                </a:rPr>
                <a:t>查询语句中，</a:t>
              </a:r>
            </a:p>
            <a:p>
              <a:pPr eaLnBrk="0" hangingPunct="0">
                <a:lnSpc>
                  <a:spcPct val="80000"/>
                </a:lnSpc>
                <a:spcBef>
                  <a:spcPct val="20000"/>
                </a:spcBef>
              </a:pPr>
              <a:r>
                <a:rPr lang="zh-CN" altLang="en-US" b="0">
                  <a:latin typeface="黑体" panose="02010609060101010101" pitchFamily="49" charset="-122"/>
                  <a:ea typeface="黑体" panose="02010609060101010101" pitchFamily="49" charset="-122"/>
                </a:rPr>
                <a:t>可以使用用户定义的函数，</a:t>
              </a:r>
            </a:p>
            <a:p>
              <a:pPr eaLnBrk="0" hangingPunct="0">
                <a:lnSpc>
                  <a:spcPct val="80000"/>
                </a:lnSpc>
                <a:spcBef>
                  <a:spcPct val="20000"/>
                </a:spcBef>
              </a:pPr>
              <a:r>
                <a:rPr lang="zh-CN" altLang="en-US" b="0">
                  <a:latin typeface="黑体" panose="02010609060101010101" pitchFamily="49" charset="-122"/>
                  <a:ea typeface="黑体" panose="02010609060101010101" pitchFamily="49" charset="-122"/>
                </a:rPr>
                <a:t>就像使用系统固有函数一样。</a:t>
              </a:r>
            </a:p>
          </p:txBody>
        </p:sp>
        <p:sp>
          <p:nvSpPr>
            <p:cNvPr id="16415" name="AutoShape 33">
              <a:extLst>
                <a:ext uri="{FF2B5EF4-FFF2-40B4-BE49-F238E27FC236}">
                  <a16:creationId xmlns:a16="http://schemas.microsoft.com/office/drawing/2014/main" id="{A501FD92-D776-CD1F-B6A4-E3FA8E7955A2}"/>
                </a:ext>
              </a:extLst>
            </p:cNvPr>
            <p:cNvSpPr>
              <a:spLocks noChangeArrowheads="1"/>
            </p:cNvSpPr>
            <p:nvPr/>
          </p:nvSpPr>
          <p:spPr bwMode="auto">
            <a:xfrm>
              <a:off x="5358" y="2718"/>
              <a:ext cx="120" cy="168"/>
            </a:xfrm>
            <a:prstGeom prst="upArrow">
              <a:avLst>
                <a:gd name="adj1" fmla="val 50000"/>
                <a:gd name="adj2" fmla="val 35000"/>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grpSp>
        <p:nvGrpSpPr>
          <p:cNvPr id="195622" name="Group 38">
            <a:extLst>
              <a:ext uri="{FF2B5EF4-FFF2-40B4-BE49-F238E27FC236}">
                <a16:creationId xmlns:a16="http://schemas.microsoft.com/office/drawing/2014/main" id="{84212457-E098-FFDC-7A2E-479579265F83}"/>
              </a:ext>
            </a:extLst>
          </p:cNvPr>
          <p:cNvGrpSpPr>
            <a:grpSpLocks/>
          </p:cNvGrpSpPr>
          <p:nvPr/>
        </p:nvGrpSpPr>
        <p:grpSpPr bwMode="auto">
          <a:xfrm>
            <a:off x="5172075" y="5019675"/>
            <a:ext cx="3600450" cy="1082675"/>
            <a:chOff x="3258" y="3162"/>
            <a:chExt cx="2268" cy="682"/>
          </a:xfrm>
        </p:grpSpPr>
        <p:sp>
          <p:nvSpPr>
            <p:cNvPr id="16417" name="Rectangle 29">
              <a:extLst>
                <a:ext uri="{FF2B5EF4-FFF2-40B4-BE49-F238E27FC236}">
                  <a16:creationId xmlns:a16="http://schemas.microsoft.com/office/drawing/2014/main" id="{AC4BBB60-1688-6071-BC79-D1DD34A2AFB3}"/>
                </a:ext>
              </a:extLst>
            </p:cNvPr>
            <p:cNvSpPr>
              <a:spLocks noChangeArrowheads="1"/>
            </p:cNvSpPr>
            <p:nvPr/>
          </p:nvSpPr>
          <p:spPr bwMode="auto">
            <a:xfrm>
              <a:off x="3484" y="3195"/>
              <a:ext cx="2042" cy="649"/>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b="0">
                  <a:latin typeface="黑体" panose="02010609060101010101" pitchFamily="49" charset="-122"/>
                  <a:ea typeface="黑体" panose="02010609060101010101" pitchFamily="49" charset="-122"/>
                </a:rPr>
                <a:t>定义的函数甚至可返回一个表，</a:t>
              </a:r>
            </a:p>
            <a:p>
              <a:pPr eaLnBrk="0" hangingPunct="0">
                <a:lnSpc>
                  <a:spcPct val="80000"/>
                </a:lnSpc>
                <a:spcBef>
                  <a:spcPct val="20000"/>
                </a:spcBef>
              </a:pPr>
              <a:r>
                <a:rPr lang="zh-CN" altLang="en-US" b="0">
                  <a:latin typeface="黑体" panose="02010609060101010101" pitchFamily="49" charset="-122"/>
                  <a:ea typeface="黑体" panose="02010609060101010101" pitchFamily="49" charset="-122"/>
                </a:rPr>
                <a:t>需仔细描述返回值</a:t>
              </a:r>
              <a:r>
                <a:rPr lang="en-US" altLang="zh-CN" b="0">
                  <a:latin typeface="黑体" panose="02010609060101010101" pitchFamily="49" charset="-122"/>
                  <a:ea typeface="黑体" panose="02010609060101010101" pitchFamily="49" charset="-122"/>
                </a:rPr>
                <a:t>(</a:t>
              </a:r>
              <a:r>
                <a:rPr lang="zh-CN" altLang="en-US" b="0">
                  <a:latin typeface="黑体" panose="02010609060101010101" pitchFamily="49" charset="-122"/>
                  <a:ea typeface="黑体" panose="02010609060101010101" pitchFamily="49" charset="-122"/>
                </a:rPr>
                <a:t>各属性</a:t>
              </a:r>
              <a:r>
                <a:rPr lang="en-US" altLang="zh-CN" b="0">
                  <a:latin typeface="黑体" panose="02010609060101010101" pitchFamily="49" charset="-122"/>
                  <a:ea typeface="黑体" panose="02010609060101010101" pitchFamily="49" charset="-122"/>
                </a:rPr>
                <a:t>)</a:t>
              </a:r>
              <a:r>
                <a:rPr lang="zh-CN" altLang="en-US" b="0">
                  <a:latin typeface="黑体" panose="02010609060101010101" pitchFamily="49" charset="-122"/>
                  <a:ea typeface="黑体" panose="02010609060101010101" pitchFamily="49" charset="-122"/>
                </a:rPr>
                <a:t>类型。</a:t>
              </a:r>
            </a:p>
            <a:p>
              <a:pPr eaLnBrk="0" hangingPunct="0">
                <a:lnSpc>
                  <a:spcPct val="80000"/>
                </a:lnSpc>
                <a:spcBef>
                  <a:spcPct val="20000"/>
                </a:spcBef>
              </a:pPr>
              <a:r>
                <a:rPr lang="zh-CN" altLang="en-US" b="0">
                  <a:latin typeface="黑体" panose="02010609060101010101" pitchFamily="49" charset="-122"/>
                  <a:ea typeface="黑体" panose="02010609060101010101" pitchFamily="49" charset="-122"/>
                </a:rPr>
                <a:t>这里函数体仅一个</a:t>
              </a:r>
              <a:r>
                <a:rPr lang="en-US" altLang="zh-CN" b="0">
                  <a:latin typeface="黑体" panose="02010609060101010101" pitchFamily="49" charset="-122"/>
                  <a:ea typeface="黑体" panose="02010609060101010101" pitchFamily="49" charset="-122"/>
                </a:rPr>
                <a:t>SQL</a:t>
              </a:r>
              <a:r>
                <a:rPr lang="zh-CN" altLang="en-US" b="0">
                  <a:latin typeface="黑体" panose="02010609060101010101" pitchFamily="49" charset="-122"/>
                  <a:ea typeface="黑体" panose="02010609060101010101" pitchFamily="49" charset="-122"/>
                </a:rPr>
                <a:t>语句，</a:t>
              </a:r>
            </a:p>
            <a:p>
              <a:pPr eaLnBrk="0" hangingPunct="0">
                <a:lnSpc>
                  <a:spcPct val="80000"/>
                </a:lnSpc>
                <a:spcBef>
                  <a:spcPct val="20000"/>
                </a:spcBef>
              </a:pPr>
              <a:r>
                <a:rPr lang="zh-CN" altLang="en-US" b="0">
                  <a:latin typeface="黑体" panose="02010609060101010101" pitchFamily="49" charset="-122"/>
                  <a:ea typeface="黑体" panose="02010609060101010101" pitchFamily="49" charset="-122"/>
                </a:rPr>
                <a:t>故函数体不需用</a:t>
              </a:r>
              <a:r>
                <a:rPr lang="en-US" altLang="zh-CN" b="0">
                  <a:latin typeface="黑体" panose="02010609060101010101" pitchFamily="49" charset="-122"/>
                  <a:ea typeface="黑体" panose="02010609060101010101" pitchFamily="49" charset="-122"/>
                </a:rPr>
                <a:t>begin-end</a:t>
              </a:r>
              <a:r>
                <a:rPr lang="zh-CN" altLang="en-US" b="0">
                  <a:latin typeface="黑体" panose="02010609060101010101" pitchFamily="49" charset="-122"/>
                  <a:ea typeface="黑体" panose="02010609060101010101" pitchFamily="49" charset="-122"/>
                </a:rPr>
                <a:t>界定。</a:t>
              </a:r>
            </a:p>
          </p:txBody>
        </p:sp>
        <p:sp>
          <p:nvSpPr>
            <p:cNvPr id="16418" name="AutoShape 34">
              <a:extLst>
                <a:ext uri="{FF2B5EF4-FFF2-40B4-BE49-F238E27FC236}">
                  <a16:creationId xmlns:a16="http://schemas.microsoft.com/office/drawing/2014/main" id="{EF77B26F-8B44-3142-F09D-E1C079E578AD}"/>
                </a:ext>
              </a:extLst>
            </p:cNvPr>
            <p:cNvSpPr>
              <a:spLocks noChangeArrowheads="1"/>
            </p:cNvSpPr>
            <p:nvPr/>
          </p:nvSpPr>
          <p:spPr bwMode="auto">
            <a:xfrm>
              <a:off x="3258" y="3162"/>
              <a:ext cx="168" cy="150"/>
            </a:xfrm>
            <a:prstGeom prst="leftArrow">
              <a:avLst>
                <a:gd name="adj1" fmla="val 50000"/>
                <a:gd name="adj2" fmla="val 28000"/>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grpSp>
        <p:nvGrpSpPr>
          <p:cNvPr id="195623" name="Group 39">
            <a:extLst>
              <a:ext uri="{FF2B5EF4-FFF2-40B4-BE49-F238E27FC236}">
                <a16:creationId xmlns:a16="http://schemas.microsoft.com/office/drawing/2014/main" id="{EE918DC7-F3F1-D5FE-ED02-F6E7D6F37C38}"/>
              </a:ext>
            </a:extLst>
          </p:cNvPr>
          <p:cNvGrpSpPr>
            <a:grpSpLocks/>
          </p:cNvGrpSpPr>
          <p:nvPr/>
        </p:nvGrpSpPr>
        <p:grpSpPr bwMode="auto">
          <a:xfrm>
            <a:off x="3387725" y="6205538"/>
            <a:ext cx="5264150" cy="287337"/>
            <a:chOff x="2134" y="3909"/>
            <a:chExt cx="3316" cy="181"/>
          </a:xfrm>
        </p:grpSpPr>
        <p:sp>
          <p:nvSpPr>
            <p:cNvPr id="16420" name="Rectangle 31">
              <a:extLst>
                <a:ext uri="{FF2B5EF4-FFF2-40B4-BE49-F238E27FC236}">
                  <a16:creationId xmlns:a16="http://schemas.microsoft.com/office/drawing/2014/main" id="{C685D925-E058-C36D-7659-A2B7E09214FF}"/>
                </a:ext>
              </a:extLst>
            </p:cNvPr>
            <p:cNvSpPr>
              <a:spLocks noChangeArrowheads="1"/>
            </p:cNvSpPr>
            <p:nvPr/>
          </p:nvSpPr>
          <p:spPr bwMode="auto">
            <a:xfrm>
              <a:off x="2134" y="3909"/>
              <a:ext cx="331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b="0">
                  <a:latin typeface="黑体" panose="02010609060101010101" pitchFamily="49" charset="-122"/>
                  <a:ea typeface="黑体" panose="02010609060101010101" pitchFamily="49" charset="-122"/>
                </a:rPr>
                <a:t>     函数返回表可以用在</a:t>
              </a:r>
              <a:r>
                <a:rPr lang="en-US" altLang="zh-CN" b="0">
                  <a:latin typeface="黑体" panose="02010609060101010101" pitchFamily="49" charset="-122"/>
                  <a:ea typeface="黑体" panose="02010609060101010101" pitchFamily="49" charset="-122"/>
                </a:rPr>
                <a:t>SQL</a:t>
              </a:r>
              <a:r>
                <a:rPr lang="zh-CN" altLang="en-US" b="0">
                  <a:latin typeface="黑体" panose="02010609060101010101" pitchFamily="49" charset="-122"/>
                  <a:ea typeface="黑体" panose="02010609060101010101" pitchFamily="49" charset="-122"/>
                </a:rPr>
                <a:t>查询中允许表出现的位置！</a:t>
              </a:r>
            </a:p>
          </p:txBody>
        </p:sp>
        <p:sp>
          <p:nvSpPr>
            <p:cNvPr id="16421" name="AutoShape 35">
              <a:extLst>
                <a:ext uri="{FF2B5EF4-FFF2-40B4-BE49-F238E27FC236}">
                  <a16:creationId xmlns:a16="http://schemas.microsoft.com/office/drawing/2014/main" id="{F016646F-5C94-6422-B31A-8CC1C392F5D9}"/>
                </a:ext>
              </a:extLst>
            </p:cNvPr>
            <p:cNvSpPr>
              <a:spLocks noChangeArrowheads="1"/>
            </p:cNvSpPr>
            <p:nvPr/>
          </p:nvSpPr>
          <p:spPr bwMode="auto">
            <a:xfrm>
              <a:off x="2226" y="3924"/>
              <a:ext cx="198" cy="144"/>
            </a:xfrm>
            <a:prstGeom prst="leftArrow">
              <a:avLst>
                <a:gd name="adj1" fmla="val 50000"/>
                <a:gd name="adj2" fmla="val 34375"/>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sp>
        <p:nvSpPr>
          <p:cNvPr id="16422" name="Rectangle 41">
            <a:extLst>
              <a:ext uri="{FF2B5EF4-FFF2-40B4-BE49-F238E27FC236}">
                <a16:creationId xmlns:a16="http://schemas.microsoft.com/office/drawing/2014/main" id="{3583FA51-9DF2-6024-CFA3-9B8BEE4C5F50}"/>
              </a:ext>
            </a:extLst>
          </p:cNvPr>
          <p:cNvSpPr>
            <a:spLocks noChangeArrowheads="1"/>
          </p:cNvSpPr>
          <p:nvPr/>
        </p:nvSpPr>
        <p:spPr bwMode="auto">
          <a:xfrm>
            <a:off x="3533775" y="215900"/>
            <a:ext cx="5610225" cy="487363"/>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en-US" altLang="zh-CN" sz="1400">
                <a:solidFill>
                  <a:srgbClr val="339933"/>
                </a:solidFill>
              </a:rPr>
              <a:t>SQL</a:t>
            </a:r>
            <a:r>
              <a:rPr lang="zh-CN" altLang="en-US" sz="1400">
                <a:solidFill>
                  <a:srgbClr val="339933"/>
                </a:solidFill>
              </a:rPr>
              <a:t>除了提供一些常用的内建函数</a:t>
            </a:r>
            <a:r>
              <a:rPr lang="en-US" altLang="zh-CN" sz="1400">
                <a:solidFill>
                  <a:srgbClr val="339933"/>
                </a:solidFill>
              </a:rPr>
              <a:t>(</a:t>
            </a:r>
            <a:r>
              <a:rPr lang="zh-CN" altLang="en-US" sz="1400">
                <a:solidFill>
                  <a:srgbClr val="339933"/>
                </a:solidFill>
              </a:rPr>
              <a:t>聚集、日期、字符串转换等</a:t>
            </a:r>
            <a:r>
              <a:rPr lang="en-US" altLang="zh-CN" sz="1400">
                <a:solidFill>
                  <a:srgbClr val="339933"/>
                </a:solidFill>
              </a:rPr>
              <a:t>)</a:t>
            </a:r>
            <a:r>
              <a:rPr lang="zh-CN" altLang="en-US" sz="1400">
                <a:solidFill>
                  <a:srgbClr val="339933"/>
                </a:solidFill>
              </a:rPr>
              <a:t>外，</a:t>
            </a:r>
          </a:p>
          <a:p>
            <a:pPr eaLnBrk="0" hangingPunct="0">
              <a:lnSpc>
                <a:spcPct val="80000"/>
              </a:lnSpc>
              <a:spcBef>
                <a:spcPct val="20000"/>
              </a:spcBef>
            </a:pPr>
            <a:r>
              <a:rPr lang="zh-CN" altLang="en-US" sz="1400">
                <a:solidFill>
                  <a:srgbClr val="339933"/>
                </a:solidFill>
              </a:rPr>
              <a:t>可编写存储过程</a:t>
            </a:r>
            <a:r>
              <a:rPr lang="en-US" altLang="zh-CN" sz="1400">
                <a:solidFill>
                  <a:srgbClr val="339933"/>
                </a:solidFill>
              </a:rPr>
              <a:t>(</a:t>
            </a:r>
            <a:r>
              <a:rPr lang="zh-CN" altLang="en-US" sz="1400">
                <a:solidFill>
                  <a:srgbClr val="339933"/>
                </a:solidFill>
              </a:rPr>
              <a:t>业务逻辑</a:t>
            </a:r>
            <a:r>
              <a:rPr lang="en-US" altLang="zh-CN" sz="1400">
                <a:solidFill>
                  <a:srgbClr val="339933"/>
                </a:solidFill>
              </a:rPr>
              <a:t>)</a:t>
            </a:r>
            <a:r>
              <a:rPr lang="zh-CN" altLang="en-US" sz="1400">
                <a:solidFill>
                  <a:srgbClr val="339933"/>
                </a:solidFill>
              </a:rPr>
              <a:t>并存于库中</a:t>
            </a:r>
            <a:r>
              <a:rPr lang="en-US" altLang="zh-CN" sz="1400">
                <a:solidFill>
                  <a:srgbClr val="339933"/>
                </a:solidFill>
              </a:rPr>
              <a:t>, </a:t>
            </a:r>
            <a:r>
              <a:rPr lang="zh-CN" altLang="en-US" sz="1400">
                <a:solidFill>
                  <a:srgbClr val="339933"/>
                </a:solidFill>
              </a:rPr>
              <a:t>可在</a:t>
            </a:r>
            <a:r>
              <a:rPr lang="en-US" altLang="zh-CN" sz="1400">
                <a:solidFill>
                  <a:srgbClr val="339933"/>
                </a:solidFill>
              </a:rPr>
              <a:t>SQL/</a:t>
            </a:r>
            <a:r>
              <a:rPr lang="zh-CN" altLang="en-US" sz="1400">
                <a:solidFill>
                  <a:srgbClr val="339933"/>
                </a:solidFill>
              </a:rPr>
              <a:t>应用代码中调用！</a:t>
            </a:r>
          </a:p>
        </p:txBody>
      </p:sp>
      <p:sp>
        <p:nvSpPr>
          <p:cNvPr id="16423" name="Rectangle 43">
            <a:extLst>
              <a:ext uri="{FF2B5EF4-FFF2-40B4-BE49-F238E27FC236}">
                <a16:creationId xmlns:a16="http://schemas.microsoft.com/office/drawing/2014/main" id="{BA636A9F-B512-9887-5FF9-3D8500CC633B}"/>
              </a:ext>
            </a:extLst>
          </p:cNvPr>
          <p:cNvSpPr>
            <a:spLocks noChangeArrowheads="1"/>
          </p:cNvSpPr>
          <p:nvPr/>
        </p:nvSpPr>
        <p:spPr bwMode="auto">
          <a:xfrm>
            <a:off x="3290888" y="1270000"/>
            <a:ext cx="8128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a:solidFill>
                  <a:schemeClr val="tx1"/>
                </a:solidFill>
              </a:rPr>
              <a:t>作用：</a:t>
            </a:r>
          </a:p>
          <a:p>
            <a:pPr eaLnBrk="0" hangingPunct="0">
              <a:lnSpc>
                <a:spcPct val="80000"/>
              </a:lnSpc>
              <a:spcBef>
                <a:spcPct val="20000"/>
              </a:spcBef>
            </a:pPr>
            <a:r>
              <a:rPr lang="zh-CN" altLang="en-US">
                <a:solidFill>
                  <a:schemeClr val="tx1"/>
                </a:solidFill>
              </a:rPr>
              <a:t>给定系</a:t>
            </a:r>
          </a:p>
          <a:p>
            <a:pPr eaLnBrk="0" hangingPunct="0">
              <a:lnSpc>
                <a:spcPct val="80000"/>
              </a:lnSpc>
              <a:spcBef>
                <a:spcPct val="20000"/>
              </a:spcBef>
            </a:pPr>
            <a:r>
              <a:rPr lang="zh-CN" altLang="en-US">
                <a:solidFill>
                  <a:schemeClr val="tx1"/>
                </a:solidFill>
              </a:rPr>
              <a:t>名返回</a:t>
            </a:r>
          </a:p>
          <a:p>
            <a:pPr eaLnBrk="0" hangingPunct="0">
              <a:lnSpc>
                <a:spcPct val="80000"/>
              </a:lnSpc>
              <a:spcBef>
                <a:spcPct val="20000"/>
              </a:spcBef>
            </a:pPr>
            <a:r>
              <a:rPr lang="zh-CN" altLang="en-US">
                <a:solidFill>
                  <a:schemeClr val="tx1"/>
                </a:solidFill>
              </a:rPr>
              <a:t>系人数</a:t>
            </a:r>
          </a:p>
        </p:txBody>
      </p:sp>
      <p:sp>
        <p:nvSpPr>
          <p:cNvPr id="16424" name="Line 44">
            <a:extLst>
              <a:ext uri="{FF2B5EF4-FFF2-40B4-BE49-F238E27FC236}">
                <a16:creationId xmlns:a16="http://schemas.microsoft.com/office/drawing/2014/main" id="{BDF66128-F818-8974-21C3-91E6CC2AD23F}"/>
              </a:ext>
            </a:extLst>
          </p:cNvPr>
          <p:cNvSpPr>
            <a:spLocks noChangeShapeType="1"/>
          </p:cNvSpPr>
          <p:nvPr/>
        </p:nvSpPr>
        <p:spPr bwMode="auto">
          <a:xfrm>
            <a:off x="3286125" y="5791200"/>
            <a:ext cx="2085975"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5631" name="Group 47">
            <a:extLst>
              <a:ext uri="{FF2B5EF4-FFF2-40B4-BE49-F238E27FC236}">
                <a16:creationId xmlns:a16="http://schemas.microsoft.com/office/drawing/2014/main" id="{47EFBDF1-5D70-A68F-0709-760AE28F14BC}"/>
              </a:ext>
            </a:extLst>
          </p:cNvPr>
          <p:cNvGrpSpPr>
            <a:grpSpLocks/>
          </p:cNvGrpSpPr>
          <p:nvPr/>
        </p:nvGrpSpPr>
        <p:grpSpPr bwMode="auto">
          <a:xfrm>
            <a:off x="3162300" y="5329238"/>
            <a:ext cx="1809750" cy="287337"/>
            <a:chOff x="1992" y="3375"/>
            <a:chExt cx="1140" cy="181"/>
          </a:xfrm>
        </p:grpSpPr>
        <p:sp>
          <p:nvSpPr>
            <p:cNvPr id="16426" name="Rectangle 45">
              <a:extLst>
                <a:ext uri="{FF2B5EF4-FFF2-40B4-BE49-F238E27FC236}">
                  <a16:creationId xmlns:a16="http://schemas.microsoft.com/office/drawing/2014/main" id="{6D6E9A47-5E2B-EC67-9773-DA21D20E321B}"/>
                </a:ext>
              </a:extLst>
            </p:cNvPr>
            <p:cNvSpPr>
              <a:spLocks noChangeArrowheads="1"/>
            </p:cNvSpPr>
            <p:nvPr/>
          </p:nvSpPr>
          <p:spPr bwMode="auto">
            <a:xfrm>
              <a:off x="1992" y="3375"/>
              <a:ext cx="114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b="0">
                  <a:solidFill>
                    <a:srgbClr val="0066FF"/>
                  </a:solidFill>
                </a:rPr>
                <a:t>使用该函数的参数</a:t>
              </a:r>
            </a:p>
          </p:txBody>
        </p:sp>
        <p:sp>
          <p:nvSpPr>
            <p:cNvPr id="16427" name="Line 46">
              <a:extLst>
                <a:ext uri="{FF2B5EF4-FFF2-40B4-BE49-F238E27FC236}">
                  <a16:creationId xmlns:a16="http://schemas.microsoft.com/office/drawing/2014/main" id="{35ADE275-DB8E-7B43-EEFD-F17B4590F532}"/>
                </a:ext>
              </a:extLst>
            </p:cNvPr>
            <p:cNvSpPr>
              <a:spLocks noChangeShapeType="1"/>
            </p:cNvSpPr>
            <p:nvPr/>
          </p:nvSpPr>
          <p:spPr bwMode="auto">
            <a:xfrm>
              <a:off x="3108" y="3414"/>
              <a:ext cx="0" cy="120"/>
            </a:xfrm>
            <a:prstGeom prst="line">
              <a:avLst/>
            </a:prstGeom>
            <a:noFill/>
            <a:ln w="190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428" name="矩形 1">
            <a:extLst>
              <a:ext uri="{FF2B5EF4-FFF2-40B4-BE49-F238E27FC236}">
                <a16:creationId xmlns:a16="http://schemas.microsoft.com/office/drawing/2014/main" id="{47D8396A-08E9-58A3-8E7F-77C3E5DBFD81}"/>
              </a:ext>
            </a:extLst>
          </p:cNvPr>
          <p:cNvSpPr>
            <a:spLocks noChangeArrowheads="1"/>
          </p:cNvSpPr>
          <p:nvPr/>
        </p:nvSpPr>
        <p:spPr bwMode="auto">
          <a:xfrm>
            <a:off x="195263" y="3201988"/>
            <a:ext cx="8921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8</a:t>
            </a:r>
            <a:r>
              <a:rPr lang="en-US" altLang="zh-CN">
                <a:solidFill>
                  <a:schemeClr val="tx1"/>
                </a:solidFill>
              </a:rPr>
              <a:t>.b</a:t>
            </a:r>
            <a:endParaRPr lang="zh-CN" altLang="en-US"/>
          </a:p>
        </p:txBody>
      </p:sp>
      <p:sp>
        <p:nvSpPr>
          <p:cNvPr id="16429" name="矩形 46">
            <a:extLst>
              <a:ext uri="{FF2B5EF4-FFF2-40B4-BE49-F238E27FC236}">
                <a16:creationId xmlns:a16="http://schemas.microsoft.com/office/drawing/2014/main" id="{8DCF9B8D-16D2-D178-951D-6270219CE021}"/>
              </a:ext>
            </a:extLst>
          </p:cNvPr>
          <p:cNvSpPr>
            <a:spLocks noChangeArrowheads="1"/>
          </p:cNvSpPr>
          <p:nvPr/>
        </p:nvSpPr>
        <p:spPr bwMode="auto">
          <a:xfrm>
            <a:off x="3170238" y="3087688"/>
            <a:ext cx="8905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8</a:t>
            </a:r>
            <a:r>
              <a:rPr lang="en-US" altLang="zh-CN">
                <a:solidFill>
                  <a:schemeClr val="tx1"/>
                </a:solidFill>
              </a:rPr>
              <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5620"/>
                                        </p:tgtEl>
                                        <p:attrNameLst>
                                          <p:attrName>style.visibility</p:attrName>
                                        </p:attrNameLst>
                                      </p:cBhvr>
                                      <p:to>
                                        <p:strVal val="visible"/>
                                      </p:to>
                                    </p:set>
                                    <p:anim calcmode="lin" valueType="num">
                                      <p:cBhvr additive="base">
                                        <p:cTn id="7" dur="500" fill="hold"/>
                                        <p:tgtEl>
                                          <p:spTgt spid="195620"/>
                                        </p:tgtEl>
                                        <p:attrNameLst>
                                          <p:attrName>ppt_x</p:attrName>
                                        </p:attrNameLst>
                                      </p:cBhvr>
                                      <p:tavLst>
                                        <p:tav tm="0">
                                          <p:val>
                                            <p:strVal val="#ppt_x"/>
                                          </p:val>
                                        </p:tav>
                                        <p:tav tm="100000">
                                          <p:val>
                                            <p:strVal val="#ppt_x"/>
                                          </p:val>
                                        </p:tav>
                                      </p:tavLst>
                                    </p:anim>
                                    <p:anim calcmode="lin" valueType="num">
                                      <p:cBhvr additive="base">
                                        <p:cTn id="8" dur="500" fill="hold"/>
                                        <p:tgtEl>
                                          <p:spTgt spid="1956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5621"/>
                                        </p:tgtEl>
                                        <p:attrNameLst>
                                          <p:attrName>style.visibility</p:attrName>
                                        </p:attrNameLst>
                                      </p:cBhvr>
                                      <p:to>
                                        <p:strVal val="visible"/>
                                      </p:to>
                                    </p:set>
                                    <p:anim calcmode="lin" valueType="num">
                                      <p:cBhvr additive="base">
                                        <p:cTn id="13" dur="500" fill="hold"/>
                                        <p:tgtEl>
                                          <p:spTgt spid="195621"/>
                                        </p:tgtEl>
                                        <p:attrNameLst>
                                          <p:attrName>ppt_x</p:attrName>
                                        </p:attrNameLst>
                                      </p:cBhvr>
                                      <p:tavLst>
                                        <p:tav tm="0">
                                          <p:val>
                                            <p:strVal val="#ppt_x"/>
                                          </p:val>
                                        </p:tav>
                                        <p:tav tm="100000">
                                          <p:val>
                                            <p:strVal val="#ppt_x"/>
                                          </p:val>
                                        </p:tav>
                                      </p:tavLst>
                                    </p:anim>
                                    <p:anim calcmode="lin" valueType="num">
                                      <p:cBhvr additive="base">
                                        <p:cTn id="14" dur="500" fill="hold"/>
                                        <p:tgtEl>
                                          <p:spTgt spid="19562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5622"/>
                                        </p:tgtEl>
                                        <p:attrNameLst>
                                          <p:attrName>style.visibility</p:attrName>
                                        </p:attrNameLst>
                                      </p:cBhvr>
                                      <p:to>
                                        <p:strVal val="visible"/>
                                      </p:to>
                                    </p:set>
                                    <p:anim calcmode="lin" valueType="num">
                                      <p:cBhvr additive="base">
                                        <p:cTn id="19" dur="500" fill="hold"/>
                                        <p:tgtEl>
                                          <p:spTgt spid="195622"/>
                                        </p:tgtEl>
                                        <p:attrNameLst>
                                          <p:attrName>ppt_x</p:attrName>
                                        </p:attrNameLst>
                                      </p:cBhvr>
                                      <p:tavLst>
                                        <p:tav tm="0">
                                          <p:val>
                                            <p:strVal val="#ppt_x"/>
                                          </p:val>
                                        </p:tav>
                                        <p:tav tm="100000">
                                          <p:val>
                                            <p:strVal val="#ppt_x"/>
                                          </p:val>
                                        </p:tav>
                                      </p:tavLst>
                                    </p:anim>
                                    <p:anim calcmode="lin" valueType="num">
                                      <p:cBhvr additive="base">
                                        <p:cTn id="20" dur="500" fill="hold"/>
                                        <p:tgtEl>
                                          <p:spTgt spid="1956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5631"/>
                                        </p:tgtEl>
                                        <p:attrNameLst>
                                          <p:attrName>style.visibility</p:attrName>
                                        </p:attrNameLst>
                                      </p:cBhvr>
                                      <p:to>
                                        <p:strVal val="visible"/>
                                      </p:to>
                                    </p:set>
                                    <p:anim calcmode="lin" valueType="num">
                                      <p:cBhvr additive="base">
                                        <p:cTn id="23" dur="500" fill="hold"/>
                                        <p:tgtEl>
                                          <p:spTgt spid="195631"/>
                                        </p:tgtEl>
                                        <p:attrNameLst>
                                          <p:attrName>ppt_x</p:attrName>
                                        </p:attrNameLst>
                                      </p:cBhvr>
                                      <p:tavLst>
                                        <p:tav tm="0">
                                          <p:val>
                                            <p:strVal val="#ppt_x"/>
                                          </p:val>
                                        </p:tav>
                                        <p:tav tm="100000">
                                          <p:val>
                                            <p:strVal val="#ppt_x"/>
                                          </p:val>
                                        </p:tav>
                                      </p:tavLst>
                                    </p:anim>
                                    <p:anim calcmode="lin" valueType="num">
                                      <p:cBhvr additive="base">
                                        <p:cTn id="24" dur="500" fill="hold"/>
                                        <p:tgtEl>
                                          <p:spTgt spid="19563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95623"/>
                                        </p:tgtEl>
                                        <p:attrNameLst>
                                          <p:attrName>style.visibility</p:attrName>
                                        </p:attrNameLst>
                                      </p:cBhvr>
                                      <p:to>
                                        <p:strVal val="visible"/>
                                      </p:to>
                                    </p:set>
                                    <p:anim calcmode="lin" valueType="num">
                                      <p:cBhvr additive="base">
                                        <p:cTn id="29" dur="500" fill="hold"/>
                                        <p:tgtEl>
                                          <p:spTgt spid="195623"/>
                                        </p:tgtEl>
                                        <p:attrNameLst>
                                          <p:attrName>ppt_x</p:attrName>
                                        </p:attrNameLst>
                                      </p:cBhvr>
                                      <p:tavLst>
                                        <p:tav tm="0">
                                          <p:val>
                                            <p:strVal val="#ppt_x"/>
                                          </p:val>
                                        </p:tav>
                                        <p:tav tm="100000">
                                          <p:val>
                                            <p:strVal val="#ppt_x"/>
                                          </p:val>
                                        </p:tav>
                                      </p:tavLst>
                                    </p:anim>
                                    <p:anim calcmode="lin" valueType="num">
                                      <p:cBhvr additive="base">
                                        <p:cTn id="30" dur="500" fill="hold"/>
                                        <p:tgtEl>
                                          <p:spTgt spid="1956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编号占位符 5">
            <a:extLst>
              <a:ext uri="{FF2B5EF4-FFF2-40B4-BE49-F238E27FC236}">
                <a16:creationId xmlns:a16="http://schemas.microsoft.com/office/drawing/2014/main" id="{D1FEDD01-C6F4-F8B6-C7FE-8AA4FA1BB67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647CDB4-63ED-45FC-9B12-43421370CB90}" type="slidenum">
              <a:rPr lang="zh-CN" altLang="en-US"/>
              <a:pPr eaLnBrk="0" hangingPunct="0"/>
              <a:t>181</a:t>
            </a:fld>
            <a:endParaRPr lang="zh-CN" altLang="en-US"/>
          </a:p>
        </p:txBody>
      </p:sp>
      <p:sp>
        <p:nvSpPr>
          <p:cNvPr id="17410" name="Rectangle 2">
            <a:extLst>
              <a:ext uri="{FF2B5EF4-FFF2-40B4-BE49-F238E27FC236}">
                <a16:creationId xmlns:a16="http://schemas.microsoft.com/office/drawing/2014/main" id="{74484AA6-739A-B74B-BAB8-AC093D478AA2}"/>
              </a:ext>
            </a:extLst>
          </p:cNvPr>
          <p:cNvSpPr>
            <a:spLocks noGrp="1" noChangeArrowheads="1"/>
          </p:cNvSpPr>
          <p:nvPr>
            <p:ph type="title"/>
          </p:nvPr>
        </p:nvSpPr>
        <p:spPr>
          <a:xfrm>
            <a:off x="320675" y="138113"/>
            <a:ext cx="3333750" cy="419100"/>
          </a:xfrm>
        </p:spPr>
        <p:txBody>
          <a:bodyPr/>
          <a:lstStyle/>
          <a:p>
            <a:pPr algn="l"/>
            <a:r>
              <a:rPr lang="zh-CN" altLang="zh-CN" sz="2800" b="1">
                <a:latin typeface="黑体" panose="02010609060101010101" pitchFamily="49" charset="-122"/>
                <a:ea typeface="黑体" panose="02010609060101010101" pitchFamily="49" charset="-122"/>
              </a:rPr>
              <a:t>4</a:t>
            </a:r>
            <a:r>
              <a:rPr lang="en-US" altLang="zh-CN" sz="2800" b="1">
                <a:latin typeface="黑体" panose="02010609060101010101" pitchFamily="49" charset="-122"/>
                <a:ea typeface="黑体" panose="02010609060101010101" pitchFamily="49" charset="-122"/>
              </a:rPr>
              <a:t>.2 SQL</a:t>
            </a:r>
            <a:r>
              <a:rPr lang="zh-CN" altLang="en-US" sz="2800" b="1">
                <a:latin typeface="黑体" panose="02010609060101010101" pitchFamily="49" charset="-122"/>
                <a:ea typeface="黑体" panose="02010609060101010101" pitchFamily="49" charset="-122"/>
              </a:rPr>
              <a:t>过程</a:t>
            </a:r>
            <a:endParaRPr lang="en-US" altLang="zh-CN" sz="2000" b="1">
              <a:solidFill>
                <a:schemeClr val="tx1"/>
              </a:solidFill>
              <a:latin typeface="黑体" panose="02010609060101010101" pitchFamily="49" charset="-122"/>
              <a:ea typeface="黑体" panose="02010609060101010101" pitchFamily="49" charset="-122"/>
            </a:endParaRPr>
          </a:p>
        </p:txBody>
      </p:sp>
      <p:sp>
        <p:nvSpPr>
          <p:cNvPr id="17411" name="Rectangle 4">
            <a:extLst>
              <a:ext uri="{FF2B5EF4-FFF2-40B4-BE49-F238E27FC236}">
                <a16:creationId xmlns:a16="http://schemas.microsoft.com/office/drawing/2014/main" id="{A3A0FA6F-C288-9C58-5A9D-112BF731979D}"/>
              </a:ext>
            </a:extLst>
          </p:cNvPr>
          <p:cNvSpPr>
            <a:spLocks noChangeArrowheads="1"/>
          </p:cNvSpPr>
          <p:nvPr/>
        </p:nvSpPr>
        <p:spPr bwMode="auto">
          <a:xfrm>
            <a:off x="990600" y="66675"/>
            <a:ext cx="7772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latin typeface="黑体" panose="02010609060101010101" pitchFamily="49" charset="-122"/>
                <a:ea typeface="黑体" panose="02010609060101010101" pitchFamily="49" charset="-122"/>
              </a:rPr>
              <a:t>四 </a:t>
            </a:r>
            <a:r>
              <a:rPr lang="en-US" altLang="zh-CN" sz="2000">
                <a:latin typeface="黑体" panose="02010609060101010101" pitchFamily="49" charset="-122"/>
                <a:ea typeface="黑体" panose="02010609060101010101" pitchFamily="49" charset="-122"/>
              </a:rPr>
              <a:t>SQL</a:t>
            </a:r>
            <a:r>
              <a:rPr lang="zh-CN" altLang="en-US" sz="2000">
                <a:latin typeface="黑体" panose="02010609060101010101" pitchFamily="49" charset="-122"/>
                <a:ea typeface="黑体" panose="02010609060101010101" pitchFamily="49" charset="-122"/>
              </a:rPr>
              <a:t>存储过程</a:t>
            </a:r>
          </a:p>
        </p:txBody>
      </p:sp>
      <p:sp>
        <p:nvSpPr>
          <p:cNvPr id="17412" name="AutoShape 5">
            <a:extLst>
              <a:ext uri="{FF2B5EF4-FFF2-40B4-BE49-F238E27FC236}">
                <a16:creationId xmlns:a16="http://schemas.microsoft.com/office/drawing/2014/main" id="{3CC494FA-1FFB-85D7-2743-5327CAA8E296}"/>
              </a:ext>
            </a:extLst>
          </p:cNvPr>
          <p:cNvSpPr>
            <a:spLocks noChangeArrowheads="1"/>
          </p:cNvSpPr>
          <p:nvPr/>
        </p:nvSpPr>
        <p:spPr bwMode="auto">
          <a:xfrm>
            <a:off x="328613" y="806450"/>
            <a:ext cx="2032000" cy="1077913"/>
          </a:xfrm>
          <a:prstGeom prst="cloudCallout">
            <a:avLst>
              <a:gd name="adj1" fmla="val -48463"/>
              <a:gd name="adj2" fmla="val 65625"/>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SQL</a:t>
            </a:r>
            <a:r>
              <a:rPr lang="zh-CN" altLang="en-US">
                <a:solidFill>
                  <a:schemeClr val="tx1"/>
                </a:solidFill>
              </a:rPr>
              <a:t>函数与</a:t>
            </a:r>
            <a:r>
              <a:rPr lang="en-US" altLang="zh-CN">
                <a:solidFill>
                  <a:schemeClr val="tx1"/>
                </a:solidFill>
              </a:rPr>
              <a:t>SQL</a:t>
            </a:r>
            <a:r>
              <a:rPr lang="zh-CN" altLang="en-US">
                <a:solidFill>
                  <a:schemeClr val="tx1"/>
                </a:solidFill>
              </a:rPr>
              <a:t>过程有何不同？</a:t>
            </a:r>
          </a:p>
        </p:txBody>
      </p:sp>
      <p:sp>
        <p:nvSpPr>
          <p:cNvPr id="196614" name="Rectangle 6">
            <a:extLst>
              <a:ext uri="{FF2B5EF4-FFF2-40B4-BE49-F238E27FC236}">
                <a16:creationId xmlns:a16="http://schemas.microsoft.com/office/drawing/2014/main" id="{9699A4C2-8799-481C-B043-D2B93165692C}"/>
              </a:ext>
            </a:extLst>
          </p:cNvPr>
          <p:cNvSpPr>
            <a:spLocks noChangeArrowheads="1"/>
          </p:cNvSpPr>
          <p:nvPr/>
        </p:nvSpPr>
        <p:spPr bwMode="auto">
          <a:xfrm>
            <a:off x="509588" y="2027238"/>
            <a:ext cx="2541587"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a:t>过程：一段</a:t>
            </a:r>
            <a:r>
              <a:rPr lang="en-US" altLang="zh-CN"/>
              <a:t>SQL</a:t>
            </a:r>
            <a:r>
              <a:rPr lang="zh-CN" altLang="en-US"/>
              <a:t>语句程序；</a:t>
            </a:r>
          </a:p>
          <a:p>
            <a:pPr eaLnBrk="0" hangingPunct="0">
              <a:lnSpc>
                <a:spcPct val="80000"/>
              </a:lnSpc>
              <a:spcBef>
                <a:spcPct val="20000"/>
              </a:spcBef>
            </a:pPr>
            <a:r>
              <a:rPr lang="zh-CN" altLang="en-US"/>
              <a:t>函数：有处理还有返回值</a:t>
            </a:r>
          </a:p>
        </p:txBody>
      </p:sp>
      <p:sp>
        <p:nvSpPr>
          <p:cNvPr id="17414" name="AutoShape 9">
            <a:extLst>
              <a:ext uri="{FF2B5EF4-FFF2-40B4-BE49-F238E27FC236}">
                <a16:creationId xmlns:a16="http://schemas.microsoft.com/office/drawing/2014/main" id="{58FBEA3B-FB58-2A64-1706-26921B283E92}"/>
              </a:ext>
            </a:extLst>
          </p:cNvPr>
          <p:cNvSpPr>
            <a:spLocks noChangeArrowheads="1"/>
          </p:cNvSpPr>
          <p:nvPr/>
        </p:nvSpPr>
        <p:spPr bwMode="auto">
          <a:xfrm>
            <a:off x="328613" y="2614613"/>
            <a:ext cx="2032000" cy="1077912"/>
          </a:xfrm>
          <a:prstGeom prst="cloudCallout">
            <a:avLst>
              <a:gd name="adj1" fmla="val -49199"/>
              <a:gd name="adj2" fmla="val 67009"/>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该</a:t>
            </a:r>
            <a:r>
              <a:rPr lang="en-US" altLang="zh-CN">
                <a:solidFill>
                  <a:schemeClr val="tx1"/>
                </a:solidFill>
              </a:rPr>
              <a:t>SQL</a:t>
            </a:r>
            <a:r>
              <a:rPr lang="zh-CN" altLang="en-US">
                <a:solidFill>
                  <a:schemeClr val="tx1"/>
                </a:solidFill>
              </a:rPr>
              <a:t>过程的作用及使用方法？</a:t>
            </a:r>
          </a:p>
        </p:txBody>
      </p:sp>
      <p:sp>
        <p:nvSpPr>
          <p:cNvPr id="196619" name="Rectangle 11">
            <a:extLst>
              <a:ext uri="{FF2B5EF4-FFF2-40B4-BE49-F238E27FC236}">
                <a16:creationId xmlns:a16="http://schemas.microsoft.com/office/drawing/2014/main" id="{133A691A-373F-D72B-F387-4F15C424E4B5}"/>
              </a:ext>
            </a:extLst>
          </p:cNvPr>
          <p:cNvSpPr>
            <a:spLocks noChangeArrowheads="1"/>
          </p:cNvSpPr>
          <p:nvPr/>
        </p:nvSpPr>
        <p:spPr bwMode="auto">
          <a:xfrm>
            <a:off x="4340225" y="1071563"/>
            <a:ext cx="42878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a:t>该过程的作用与前面的</a:t>
            </a:r>
            <a:r>
              <a:rPr lang="en-US" altLang="zh-CN"/>
              <a:t>dept_count</a:t>
            </a:r>
            <a:r>
              <a:rPr lang="zh-CN" altLang="en-US"/>
              <a:t>函数类似！</a:t>
            </a:r>
            <a:endParaRPr lang="en-US" altLang="zh-CN"/>
          </a:p>
        </p:txBody>
      </p:sp>
      <p:sp>
        <p:nvSpPr>
          <p:cNvPr id="196623" name="Rectangle 15">
            <a:extLst>
              <a:ext uri="{FF2B5EF4-FFF2-40B4-BE49-F238E27FC236}">
                <a16:creationId xmlns:a16="http://schemas.microsoft.com/office/drawing/2014/main" id="{CF1FA556-DC36-AE09-20F4-EB882E8232AA}"/>
              </a:ext>
            </a:extLst>
          </p:cNvPr>
          <p:cNvSpPr>
            <a:spLocks noChangeArrowheads="1"/>
          </p:cNvSpPr>
          <p:nvPr/>
        </p:nvSpPr>
        <p:spPr bwMode="auto">
          <a:xfrm>
            <a:off x="6043613" y="4281488"/>
            <a:ext cx="2544762"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a:t>存储过程可在</a:t>
            </a:r>
            <a:r>
              <a:rPr lang="en-US" altLang="zh-CN">
                <a:solidFill>
                  <a:srgbClr val="0066FF"/>
                </a:solidFill>
              </a:rPr>
              <a:t>SQL</a:t>
            </a:r>
            <a:r>
              <a:rPr lang="zh-CN" altLang="en-US">
                <a:solidFill>
                  <a:srgbClr val="0066FF"/>
                </a:solidFill>
              </a:rPr>
              <a:t>过程</a:t>
            </a:r>
            <a:r>
              <a:rPr lang="zh-CN" altLang="en-US"/>
              <a:t>中或</a:t>
            </a:r>
          </a:p>
          <a:p>
            <a:pPr eaLnBrk="0" hangingPunct="0">
              <a:lnSpc>
                <a:spcPct val="80000"/>
              </a:lnSpc>
              <a:spcBef>
                <a:spcPct val="20000"/>
              </a:spcBef>
            </a:pPr>
            <a:r>
              <a:rPr lang="zh-CN" altLang="en-US">
                <a:solidFill>
                  <a:srgbClr val="0066FF"/>
                </a:solidFill>
              </a:rPr>
              <a:t>嵌入式</a:t>
            </a:r>
            <a:r>
              <a:rPr lang="en-US" altLang="zh-CN">
                <a:solidFill>
                  <a:srgbClr val="0066FF"/>
                </a:solidFill>
              </a:rPr>
              <a:t>SQL</a:t>
            </a:r>
            <a:r>
              <a:rPr lang="zh-CN" altLang="en-US"/>
              <a:t>中通过</a:t>
            </a:r>
            <a:r>
              <a:rPr lang="en-US" altLang="zh-CN">
                <a:solidFill>
                  <a:srgbClr val="0066FF"/>
                </a:solidFill>
              </a:rPr>
              <a:t>call</a:t>
            </a:r>
            <a:r>
              <a:rPr lang="zh-CN" altLang="en-US">
                <a:solidFill>
                  <a:srgbClr val="0066FF"/>
                </a:solidFill>
              </a:rPr>
              <a:t>命令</a:t>
            </a:r>
          </a:p>
          <a:p>
            <a:pPr eaLnBrk="0" hangingPunct="0">
              <a:lnSpc>
                <a:spcPct val="80000"/>
              </a:lnSpc>
              <a:spcBef>
                <a:spcPct val="20000"/>
              </a:spcBef>
            </a:pPr>
            <a:r>
              <a:rPr lang="zh-CN" altLang="en-US">
                <a:solidFill>
                  <a:srgbClr val="0066FF"/>
                </a:solidFill>
              </a:rPr>
              <a:t>调用，</a:t>
            </a:r>
            <a:r>
              <a:rPr lang="zh-CN" altLang="en-US"/>
              <a:t>还可在</a:t>
            </a:r>
            <a:r>
              <a:rPr lang="zh-CN" altLang="en-US">
                <a:solidFill>
                  <a:srgbClr val="0066FF"/>
                </a:solidFill>
              </a:rPr>
              <a:t>动态</a:t>
            </a:r>
            <a:r>
              <a:rPr lang="en-US" altLang="zh-CN">
                <a:solidFill>
                  <a:srgbClr val="0066FF"/>
                </a:solidFill>
              </a:rPr>
              <a:t>SQL</a:t>
            </a:r>
            <a:r>
              <a:rPr lang="zh-CN" altLang="en-US"/>
              <a:t>中用</a:t>
            </a:r>
          </a:p>
        </p:txBody>
      </p:sp>
      <p:grpSp>
        <p:nvGrpSpPr>
          <p:cNvPr id="17417" name="Group 23">
            <a:extLst>
              <a:ext uri="{FF2B5EF4-FFF2-40B4-BE49-F238E27FC236}">
                <a16:creationId xmlns:a16="http://schemas.microsoft.com/office/drawing/2014/main" id="{69D93FB8-3ECE-D7D9-A56D-D73F650D4FF9}"/>
              </a:ext>
            </a:extLst>
          </p:cNvPr>
          <p:cNvGrpSpPr>
            <a:grpSpLocks/>
          </p:cNvGrpSpPr>
          <p:nvPr/>
        </p:nvGrpSpPr>
        <p:grpSpPr bwMode="auto">
          <a:xfrm>
            <a:off x="3457575" y="1411288"/>
            <a:ext cx="5070475" cy="2817812"/>
            <a:chOff x="2178" y="805"/>
            <a:chExt cx="3194" cy="1775"/>
          </a:xfrm>
        </p:grpSpPr>
        <p:sp>
          <p:nvSpPr>
            <p:cNvPr id="17418" name="Rectangle 7">
              <a:extLst>
                <a:ext uri="{FF2B5EF4-FFF2-40B4-BE49-F238E27FC236}">
                  <a16:creationId xmlns:a16="http://schemas.microsoft.com/office/drawing/2014/main" id="{E9E7719D-C12C-833E-EC44-A80F25C2A21E}"/>
                </a:ext>
              </a:extLst>
            </p:cNvPr>
            <p:cNvSpPr>
              <a:spLocks noChangeArrowheads="1"/>
            </p:cNvSpPr>
            <p:nvPr/>
          </p:nvSpPr>
          <p:spPr bwMode="auto">
            <a:xfrm>
              <a:off x="2178" y="805"/>
              <a:ext cx="3186" cy="13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en-US" altLang="zh-CN" sz="1800">
                  <a:solidFill>
                    <a:schemeClr val="tx1"/>
                  </a:solidFill>
                  <a:latin typeface="Times New Roman" panose="02020603050405020304" pitchFamily="18" charset="0"/>
                </a:rPr>
                <a:t>create procedure </a:t>
              </a:r>
              <a:r>
                <a:rPr lang="en-US" altLang="zh-CN" sz="1800" b="0" i="1">
                  <a:solidFill>
                    <a:schemeClr val="tx1"/>
                  </a:solidFill>
                  <a:latin typeface="Times New Roman" panose="02020603050405020304" pitchFamily="18" charset="0"/>
                </a:rPr>
                <a:t>dept_count_proc </a:t>
              </a:r>
              <a:r>
                <a:rPr lang="en-US" altLang="zh-CN" sz="1800" b="0">
                  <a:solidFill>
                    <a:schemeClr val="tx1"/>
                  </a:solidFill>
                  <a:latin typeface="Times New Roman" panose="02020603050405020304" pitchFamily="18" charset="0"/>
                </a:rPr>
                <a:t>(</a:t>
              </a:r>
            </a:p>
            <a:p>
              <a:pPr eaLnBrk="0" hangingPunct="0">
                <a:lnSpc>
                  <a:spcPct val="80000"/>
                </a:lnSpc>
                <a:spcBef>
                  <a:spcPct val="20000"/>
                </a:spcBef>
              </a:pPr>
              <a:r>
                <a:rPr lang="en-US" altLang="zh-CN" sz="1800">
                  <a:solidFill>
                    <a:schemeClr val="tx1"/>
                  </a:solidFill>
                  <a:latin typeface="Times New Roman" panose="02020603050405020304" pitchFamily="18" charset="0"/>
                </a:rPr>
                <a:t>   in </a:t>
              </a:r>
              <a:r>
                <a:rPr lang="en-US" altLang="zh-CN" sz="1800" b="0" i="1">
                  <a:solidFill>
                    <a:schemeClr val="tx1"/>
                  </a:solidFill>
                  <a:latin typeface="Times New Roman" panose="02020603050405020304" pitchFamily="18" charset="0"/>
                </a:rPr>
                <a:t>dept_name </a:t>
              </a:r>
              <a:r>
                <a:rPr lang="en-US" altLang="zh-CN" sz="1800">
                  <a:solidFill>
                    <a:schemeClr val="tx1"/>
                  </a:solidFill>
                  <a:latin typeface="Times New Roman" panose="02020603050405020304" pitchFamily="18" charset="0"/>
                </a:rPr>
                <a:t>varchar</a:t>
              </a:r>
              <a:r>
                <a:rPr lang="en-US" altLang="zh-CN" sz="1800" b="0">
                  <a:solidFill>
                    <a:schemeClr val="tx1"/>
                  </a:solidFill>
                  <a:latin typeface="Times New Roman" panose="02020603050405020304" pitchFamily="18" charset="0"/>
                </a:rPr>
                <a:t>(20), </a:t>
              </a:r>
              <a:r>
                <a:rPr lang="en-US" altLang="zh-CN" sz="1800">
                  <a:solidFill>
                    <a:schemeClr val="tx1"/>
                  </a:solidFill>
                  <a:latin typeface="Times New Roman" panose="02020603050405020304" pitchFamily="18" charset="0"/>
                </a:rPr>
                <a:t>out </a:t>
              </a:r>
              <a:r>
                <a:rPr lang="en-US" altLang="zh-CN" sz="1800" b="0" i="1">
                  <a:solidFill>
                    <a:schemeClr val="tx1"/>
                  </a:solidFill>
                  <a:latin typeface="Times New Roman" panose="02020603050405020304" pitchFamily="18" charset="0"/>
                </a:rPr>
                <a:t>d_count </a:t>
              </a:r>
              <a:r>
                <a:rPr lang="en-US" altLang="zh-CN" sz="1800">
                  <a:solidFill>
                    <a:schemeClr val="tx1"/>
                  </a:solidFill>
                  <a:latin typeface="Times New Roman" panose="02020603050405020304" pitchFamily="18" charset="0"/>
                </a:rPr>
                <a:t>integer)</a:t>
              </a:r>
              <a:br>
                <a:rPr lang="en-US" altLang="zh-CN" sz="1800">
                  <a:solidFill>
                    <a:schemeClr val="tx1"/>
                  </a:solidFill>
                  <a:latin typeface="Times New Roman" panose="02020603050405020304" pitchFamily="18" charset="0"/>
                </a:rPr>
              </a:br>
              <a:r>
                <a:rPr lang="en-US" altLang="zh-CN" sz="1800">
                  <a:solidFill>
                    <a:schemeClr val="tx1"/>
                  </a:solidFill>
                  <a:latin typeface="Times New Roman" panose="02020603050405020304" pitchFamily="18" charset="0"/>
                </a:rPr>
                <a:t> begin</a:t>
              </a:r>
            </a:p>
            <a:p>
              <a:pPr eaLnBrk="0" hangingPunct="0">
                <a:lnSpc>
                  <a:spcPct val="80000"/>
                </a:lnSpc>
                <a:spcBef>
                  <a:spcPct val="20000"/>
                </a:spcBef>
              </a:pPr>
              <a:r>
                <a:rPr lang="en-US" altLang="zh-CN" sz="1800">
                  <a:solidFill>
                    <a:schemeClr val="tx1"/>
                  </a:solidFill>
                  <a:latin typeface="Times New Roman" panose="02020603050405020304" pitchFamily="18" charset="0"/>
                </a:rPr>
                <a:t>	     select count</a:t>
              </a:r>
              <a:r>
                <a:rPr lang="en-US" altLang="zh-CN" sz="1800" b="0">
                  <a:solidFill>
                    <a:schemeClr val="tx1"/>
                  </a:solidFill>
                  <a:latin typeface="Times New Roman" panose="02020603050405020304" pitchFamily="18" charset="0"/>
                </a:rPr>
                <a:t>(</a:t>
              </a:r>
              <a:r>
                <a:rPr lang="en-US" altLang="zh-CN" sz="1800" b="0" i="1">
                  <a:solidFill>
                    <a:schemeClr val="tx1"/>
                  </a:solidFill>
                  <a:latin typeface="Times New Roman" panose="02020603050405020304" pitchFamily="18" charset="0"/>
                </a:rPr>
                <a:t>*</a:t>
              </a:r>
              <a:r>
                <a:rPr lang="en-US" altLang="zh-CN" sz="18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into </a:t>
              </a:r>
              <a:r>
                <a:rPr lang="en-US" altLang="zh-CN" sz="1800" b="0" i="1">
                  <a:solidFill>
                    <a:schemeClr val="tx1"/>
                  </a:solidFill>
                  <a:latin typeface="Times New Roman" panose="02020603050405020304" pitchFamily="18" charset="0"/>
                </a:rPr>
                <a:t>d_count</a:t>
              </a:r>
              <a:br>
                <a:rPr lang="en-US" altLang="zh-CN" sz="1800" b="0" i="1">
                  <a:solidFill>
                    <a:schemeClr val="tx1"/>
                  </a:solidFill>
                  <a:latin typeface="Times New Roman" panose="02020603050405020304" pitchFamily="18" charset="0"/>
                </a:rPr>
              </a:br>
              <a:r>
                <a:rPr lang="en-US" altLang="zh-CN" sz="1800" b="0" i="1">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from </a:t>
              </a:r>
              <a:r>
                <a:rPr lang="en-US" altLang="zh-CN" sz="1800" b="0" i="1">
                  <a:solidFill>
                    <a:schemeClr val="tx1"/>
                  </a:solidFill>
                  <a:latin typeface="Times New Roman" panose="02020603050405020304" pitchFamily="18" charset="0"/>
                </a:rPr>
                <a:t>instructor</a:t>
              </a:r>
              <a:br>
                <a:rPr lang="en-US" altLang="zh-CN" sz="1800" b="0" i="1">
                  <a:solidFill>
                    <a:schemeClr val="tx1"/>
                  </a:solidFill>
                  <a:latin typeface="Times New Roman" panose="02020603050405020304" pitchFamily="18" charset="0"/>
                </a:rPr>
              </a:br>
              <a:r>
                <a:rPr lang="en-US" altLang="zh-CN" sz="1800" b="0" i="1">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where </a:t>
              </a:r>
              <a:r>
                <a:rPr lang="en-US" altLang="zh-CN" sz="1800" b="0" i="1">
                  <a:solidFill>
                    <a:schemeClr val="tx1"/>
                  </a:solidFill>
                  <a:latin typeface="Times New Roman" panose="02020603050405020304" pitchFamily="18" charset="0"/>
                </a:rPr>
                <a:t>instructor.dept_name =</a:t>
              </a:r>
            </a:p>
            <a:p>
              <a:pPr eaLnBrk="0" hangingPunct="0">
                <a:lnSpc>
                  <a:spcPct val="80000"/>
                </a:lnSpc>
                <a:spcBef>
                  <a:spcPct val="20000"/>
                </a:spcBef>
              </a:pPr>
              <a:r>
                <a:rPr lang="en-US" altLang="zh-CN" sz="1800" b="0" i="1">
                  <a:solidFill>
                    <a:schemeClr val="tx1"/>
                  </a:solidFill>
                  <a:latin typeface="Times New Roman" panose="02020603050405020304" pitchFamily="18" charset="0"/>
                </a:rPr>
                <a:t>                      dept_count_proc.dept_name</a:t>
              </a:r>
            </a:p>
            <a:p>
              <a:pPr eaLnBrk="0" hangingPunct="0">
                <a:lnSpc>
                  <a:spcPct val="80000"/>
                </a:lnSpc>
                <a:spcBef>
                  <a:spcPct val="20000"/>
                </a:spcBef>
              </a:pPr>
              <a:r>
                <a:rPr lang="en-US" altLang="zh-CN" sz="1800" b="0" i="1">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end</a:t>
              </a:r>
            </a:p>
          </p:txBody>
        </p:sp>
        <p:sp>
          <p:nvSpPr>
            <p:cNvPr id="17419" name="Rectangle 8">
              <a:extLst>
                <a:ext uri="{FF2B5EF4-FFF2-40B4-BE49-F238E27FC236}">
                  <a16:creationId xmlns:a16="http://schemas.microsoft.com/office/drawing/2014/main" id="{35273E1B-EA41-529F-C49D-3918814A8E3B}"/>
                </a:ext>
              </a:extLst>
            </p:cNvPr>
            <p:cNvSpPr>
              <a:spLocks noChangeArrowheads="1"/>
            </p:cNvSpPr>
            <p:nvPr/>
          </p:nvSpPr>
          <p:spPr bwMode="auto">
            <a:xfrm>
              <a:off x="2778" y="2169"/>
              <a:ext cx="2594" cy="4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20000"/>
                </a:spcBef>
              </a:pPr>
              <a:r>
                <a:rPr lang="en-US" altLang="zh-CN" sz="1800">
                  <a:solidFill>
                    <a:schemeClr val="tx1"/>
                  </a:solidFill>
                  <a:latin typeface="Times New Roman" panose="02020603050405020304" pitchFamily="18" charset="0"/>
                </a:rPr>
                <a:t>declare </a:t>
              </a:r>
              <a:r>
                <a:rPr lang="en-US" altLang="zh-CN" sz="1800" b="0" i="1">
                  <a:solidFill>
                    <a:schemeClr val="tx1"/>
                  </a:solidFill>
                  <a:latin typeface="Times New Roman" panose="02020603050405020304" pitchFamily="18" charset="0"/>
                </a:rPr>
                <a:t>d_count </a:t>
              </a:r>
              <a:r>
                <a:rPr lang="en-US" altLang="zh-CN" sz="1800">
                  <a:solidFill>
                    <a:schemeClr val="tx1"/>
                  </a:solidFill>
                  <a:latin typeface="Times New Roman" panose="02020603050405020304" pitchFamily="18" charset="0"/>
                </a:rPr>
                <a:t>integer</a:t>
              </a:r>
              <a:r>
                <a:rPr lang="en-US" altLang="zh-CN" sz="1800" b="0">
                  <a:solidFill>
                    <a:schemeClr val="tx1"/>
                  </a:solidFill>
                  <a:latin typeface="Times New Roman" panose="02020603050405020304" pitchFamily="18" charset="0"/>
                </a:rPr>
                <a:t>;</a:t>
              </a:r>
            </a:p>
            <a:p>
              <a:pPr eaLnBrk="0" hangingPunct="0">
                <a:lnSpc>
                  <a:spcPct val="90000"/>
                </a:lnSpc>
                <a:spcBef>
                  <a:spcPct val="20000"/>
                </a:spcBef>
              </a:pPr>
              <a:r>
                <a:rPr lang="en-US" altLang="zh-CN" sz="1800">
                  <a:solidFill>
                    <a:schemeClr val="tx1"/>
                  </a:solidFill>
                  <a:latin typeface="Times New Roman" panose="02020603050405020304" pitchFamily="18" charset="0"/>
                </a:rPr>
                <a:t>call </a:t>
              </a:r>
              <a:r>
                <a:rPr lang="en-US" altLang="zh-CN" sz="1800" b="0" i="1">
                  <a:solidFill>
                    <a:schemeClr val="tx1"/>
                  </a:solidFill>
                  <a:latin typeface="Times New Roman" panose="02020603050405020304" pitchFamily="18" charset="0"/>
                </a:rPr>
                <a:t>dept_count_proc</a:t>
              </a:r>
              <a:r>
                <a:rPr lang="en-US" altLang="zh-CN" sz="1800" b="0">
                  <a:solidFill>
                    <a:schemeClr val="tx1"/>
                  </a:solidFill>
                  <a:latin typeface="Times New Roman" panose="02020603050405020304" pitchFamily="18" charset="0"/>
                </a:rPr>
                <a:t>( ‘Physics’, </a:t>
              </a:r>
              <a:r>
                <a:rPr lang="en-US" altLang="zh-CN" sz="1800" b="0" i="1">
                  <a:solidFill>
                    <a:schemeClr val="tx1"/>
                  </a:solidFill>
                  <a:latin typeface="Times New Roman" panose="02020603050405020304" pitchFamily="18" charset="0"/>
                </a:rPr>
                <a:t>d_count</a:t>
              </a:r>
              <a:r>
                <a:rPr lang="en-US" altLang="zh-CN" sz="1800" b="0">
                  <a:solidFill>
                    <a:schemeClr val="tx1"/>
                  </a:solidFill>
                  <a:latin typeface="Times New Roman" panose="02020603050405020304" pitchFamily="18" charset="0"/>
                </a:rPr>
                <a:t>);</a:t>
              </a:r>
            </a:p>
          </p:txBody>
        </p:sp>
        <p:sp>
          <p:nvSpPr>
            <p:cNvPr id="17420" name="Line 12">
              <a:extLst>
                <a:ext uri="{FF2B5EF4-FFF2-40B4-BE49-F238E27FC236}">
                  <a16:creationId xmlns:a16="http://schemas.microsoft.com/office/drawing/2014/main" id="{42E00240-8390-5E8B-F48C-929A0DED8EB9}"/>
                </a:ext>
              </a:extLst>
            </p:cNvPr>
            <p:cNvSpPr>
              <a:spLocks noChangeShapeType="1"/>
            </p:cNvSpPr>
            <p:nvPr/>
          </p:nvSpPr>
          <p:spPr bwMode="auto">
            <a:xfrm>
              <a:off x="3588" y="1476"/>
              <a:ext cx="70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1" name="Line 13">
              <a:extLst>
                <a:ext uri="{FF2B5EF4-FFF2-40B4-BE49-F238E27FC236}">
                  <a16:creationId xmlns:a16="http://schemas.microsoft.com/office/drawing/2014/main" id="{C5FD4A96-EB27-47F2-17E0-D92FF6253C48}"/>
                </a:ext>
              </a:extLst>
            </p:cNvPr>
            <p:cNvSpPr>
              <a:spLocks noChangeShapeType="1"/>
            </p:cNvSpPr>
            <p:nvPr/>
          </p:nvSpPr>
          <p:spPr bwMode="auto">
            <a:xfrm>
              <a:off x="2364" y="1164"/>
              <a:ext cx="70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2" name="Line 14">
              <a:extLst>
                <a:ext uri="{FF2B5EF4-FFF2-40B4-BE49-F238E27FC236}">
                  <a16:creationId xmlns:a16="http://schemas.microsoft.com/office/drawing/2014/main" id="{0A97F91C-A97F-31A9-5B14-AEBA867EB40E}"/>
                </a:ext>
              </a:extLst>
            </p:cNvPr>
            <p:cNvSpPr>
              <a:spLocks noChangeShapeType="1"/>
            </p:cNvSpPr>
            <p:nvPr/>
          </p:nvSpPr>
          <p:spPr bwMode="auto">
            <a:xfrm>
              <a:off x="3978" y="1164"/>
              <a:ext cx="70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3" name="Line 17">
              <a:extLst>
                <a:ext uri="{FF2B5EF4-FFF2-40B4-BE49-F238E27FC236}">
                  <a16:creationId xmlns:a16="http://schemas.microsoft.com/office/drawing/2014/main" id="{D679E383-486F-F6C4-3673-B414CAF50547}"/>
                </a:ext>
              </a:extLst>
            </p:cNvPr>
            <p:cNvSpPr>
              <a:spLocks noChangeShapeType="1"/>
            </p:cNvSpPr>
            <p:nvPr/>
          </p:nvSpPr>
          <p:spPr bwMode="auto">
            <a:xfrm>
              <a:off x="2838" y="2394"/>
              <a:ext cx="46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4" name="Line 19">
              <a:extLst>
                <a:ext uri="{FF2B5EF4-FFF2-40B4-BE49-F238E27FC236}">
                  <a16:creationId xmlns:a16="http://schemas.microsoft.com/office/drawing/2014/main" id="{1B0B3207-F5BD-5B1B-683F-67A6EEAEE4F0}"/>
                </a:ext>
              </a:extLst>
            </p:cNvPr>
            <p:cNvSpPr>
              <a:spLocks noChangeShapeType="1"/>
            </p:cNvSpPr>
            <p:nvPr/>
          </p:nvSpPr>
          <p:spPr bwMode="auto">
            <a:xfrm flipV="1">
              <a:off x="2838" y="2556"/>
              <a:ext cx="216"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5" name="Line 21">
              <a:extLst>
                <a:ext uri="{FF2B5EF4-FFF2-40B4-BE49-F238E27FC236}">
                  <a16:creationId xmlns:a16="http://schemas.microsoft.com/office/drawing/2014/main" id="{2EA1E370-1D68-5595-8104-ED4559982189}"/>
                </a:ext>
              </a:extLst>
            </p:cNvPr>
            <p:cNvSpPr>
              <a:spLocks noChangeShapeType="1"/>
            </p:cNvSpPr>
            <p:nvPr/>
          </p:nvSpPr>
          <p:spPr bwMode="auto">
            <a:xfrm>
              <a:off x="3054" y="1938"/>
              <a:ext cx="1614"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6640" name="Group 32">
            <a:extLst>
              <a:ext uri="{FF2B5EF4-FFF2-40B4-BE49-F238E27FC236}">
                <a16:creationId xmlns:a16="http://schemas.microsoft.com/office/drawing/2014/main" id="{7F37B8E2-07D6-AE6F-BFA4-4B002FCA6BE9}"/>
              </a:ext>
            </a:extLst>
          </p:cNvPr>
          <p:cNvGrpSpPr>
            <a:grpSpLocks/>
          </p:cNvGrpSpPr>
          <p:nvPr/>
        </p:nvGrpSpPr>
        <p:grpSpPr bwMode="auto">
          <a:xfrm>
            <a:off x="215900" y="3981450"/>
            <a:ext cx="8307388" cy="2490788"/>
            <a:chOff x="136" y="2520"/>
            <a:chExt cx="5233" cy="1569"/>
          </a:xfrm>
        </p:grpSpPr>
        <p:sp>
          <p:nvSpPr>
            <p:cNvPr id="17427" name="Rectangle 24">
              <a:extLst>
                <a:ext uri="{FF2B5EF4-FFF2-40B4-BE49-F238E27FC236}">
                  <a16:creationId xmlns:a16="http://schemas.microsoft.com/office/drawing/2014/main" id="{E9893A32-4320-EC65-030F-CA76B5028F97}"/>
                </a:ext>
              </a:extLst>
            </p:cNvPr>
            <p:cNvSpPr>
              <a:spLocks noChangeArrowheads="1"/>
            </p:cNvSpPr>
            <p:nvPr/>
          </p:nvSpPr>
          <p:spPr bwMode="auto">
            <a:xfrm>
              <a:off x="3229" y="3850"/>
              <a:ext cx="898" cy="2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pPr>
              <a:r>
                <a:rPr lang="en-US" altLang="zh-CN" sz="1800">
                  <a:solidFill>
                    <a:schemeClr val="tx1"/>
                  </a:solidFill>
                  <a:latin typeface="Times New Roman" panose="02020603050405020304" pitchFamily="18" charset="0"/>
                </a:rPr>
                <a:t>begin … end</a:t>
              </a:r>
              <a:endParaRPr lang="zh-CN" altLang="en-US" sz="1800">
                <a:solidFill>
                  <a:schemeClr val="tx1"/>
                </a:solidFill>
                <a:latin typeface="Times New Roman" panose="02020603050405020304" pitchFamily="18" charset="0"/>
              </a:endParaRPr>
            </a:p>
          </p:txBody>
        </p:sp>
        <p:sp>
          <p:nvSpPr>
            <p:cNvPr id="17428" name="Rectangle 25">
              <a:extLst>
                <a:ext uri="{FF2B5EF4-FFF2-40B4-BE49-F238E27FC236}">
                  <a16:creationId xmlns:a16="http://schemas.microsoft.com/office/drawing/2014/main" id="{462CB1AA-E1DA-F00B-A506-A9DB9AD1DFBC}"/>
                </a:ext>
              </a:extLst>
            </p:cNvPr>
            <p:cNvSpPr>
              <a:spLocks noChangeArrowheads="1"/>
            </p:cNvSpPr>
            <p:nvPr/>
          </p:nvSpPr>
          <p:spPr bwMode="auto">
            <a:xfrm>
              <a:off x="144" y="2520"/>
              <a:ext cx="1932" cy="5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pPr>
              <a:r>
                <a:rPr lang="en-US" altLang="zh-CN">
                  <a:solidFill>
                    <a:schemeClr val="tx1"/>
                  </a:solidFill>
                  <a:latin typeface="Times New Roman" panose="02020603050405020304" pitchFamily="18" charset="0"/>
                </a:rPr>
                <a:t>declare </a:t>
              </a:r>
              <a:r>
                <a:rPr lang="en-US" altLang="zh-CN" b="0" i="1">
                  <a:solidFill>
                    <a:schemeClr val="tx1"/>
                  </a:solidFill>
                  <a:latin typeface="Times New Roman" panose="02020603050405020304" pitchFamily="18" charset="0"/>
                </a:rPr>
                <a:t>n </a:t>
              </a:r>
              <a:r>
                <a:rPr lang="en-US" altLang="zh-CN">
                  <a:solidFill>
                    <a:schemeClr val="tx1"/>
                  </a:solidFill>
                  <a:latin typeface="Times New Roman" panose="02020603050405020304" pitchFamily="18" charset="0"/>
                </a:rPr>
                <a:t>integer default </a:t>
              </a:r>
              <a:r>
                <a:rPr lang="en-US" altLang="zh-CN" b="0">
                  <a:solidFill>
                    <a:schemeClr val="tx1"/>
                  </a:solidFill>
                  <a:latin typeface="Times New Roman" panose="02020603050405020304" pitchFamily="18" charset="0"/>
                </a:rPr>
                <a:t>0;</a:t>
              </a:r>
            </a:p>
            <a:p>
              <a:pPr eaLnBrk="0" hangingPunct="0">
                <a:lnSpc>
                  <a:spcPct val="80000"/>
                </a:lnSpc>
              </a:pPr>
              <a:r>
                <a:rPr lang="en-US" altLang="zh-CN">
                  <a:solidFill>
                    <a:schemeClr val="tx1"/>
                  </a:solidFill>
                  <a:latin typeface="Times New Roman" panose="02020603050405020304" pitchFamily="18" charset="0"/>
                </a:rPr>
                <a:t>while </a:t>
              </a:r>
              <a:r>
                <a:rPr lang="en-US" altLang="zh-CN" b="0" i="1">
                  <a:solidFill>
                    <a:schemeClr val="tx1"/>
                  </a:solidFill>
                  <a:latin typeface="Times New Roman" panose="02020603050405020304" pitchFamily="18" charset="0"/>
                </a:rPr>
                <a:t>n </a:t>
              </a:r>
              <a:r>
                <a:rPr lang="en-US" altLang="zh-CN" b="0">
                  <a:solidFill>
                    <a:schemeClr val="tx1"/>
                  </a:solidFill>
                  <a:latin typeface="Times New Roman" panose="02020603050405020304" pitchFamily="18" charset="0"/>
                </a:rPr>
                <a:t>&lt; 10 </a:t>
              </a:r>
              <a:r>
                <a:rPr lang="en-US" altLang="zh-CN">
                  <a:solidFill>
                    <a:schemeClr val="tx1"/>
                  </a:solidFill>
                  <a:latin typeface="Times New Roman" panose="02020603050405020304" pitchFamily="18" charset="0"/>
                </a:rPr>
                <a:t>do</a:t>
              </a:r>
            </a:p>
            <a:p>
              <a:pPr lvl="1" eaLnBrk="0" hangingPunct="0">
                <a:lnSpc>
                  <a:spcPct val="80000"/>
                </a:lnSpc>
              </a:pPr>
              <a:r>
                <a:rPr lang="en-US" altLang="zh-CN">
                  <a:solidFill>
                    <a:schemeClr val="tx1"/>
                  </a:solidFill>
                  <a:latin typeface="Times New Roman" panose="02020603050405020304" pitchFamily="18" charset="0"/>
                </a:rPr>
                <a:t>   set </a:t>
              </a:r>
              <a:r>
                <a:rPr lang="en-US" altLang="zh-CN" i="1">
                  <a:solidFill>
                    <a:schemeClr val="tx1"/>
                  </a:solidFill>
                  <a:latin typeface="Times New Roman" panose="02020603050405020304" pitchFamily="18" charset="0"/>
                </a:rPr>
                <a:t>n </a:t>
              </a:r>
              <a:r>
                <a:rPr lang="en-US" altLang="zh-CN">
                  <a:solidFill>
                    <a:schemeClr val="tx1"/>
                  </a:solidFill>
                  <a:latin typeface="Times New Roman" panose="02020603050405020304" pitchFamily="18" charset="0"/>
                </a:rPr>
                <a:t>= </a:t>
              </a:r>
              <a:r>
                <a:rPr lang="en-US" altLang="zh-CN" i="1">
                  <a:solidFill>
                    <a:schemeClr val="tx1"/>
                  </a:solidFill>
                  <a:latin typeface="Times New Roman" panose="02020603050405020304" pitchFamily="18" charset="0"/>
                </a:rPr>
                <a:t>n </a:t>
              </a:r>
              <a:r>
                <a:rPr lang="en-US" altLang="zh-CN">
                  <a:solidFill>
                    <a:schemeClr val="tx1"/>
                  </a:solidFill>
                  <a:latin typeface="Times New Roman" panose="02020603050405020304" pitchFamily="18" charset="0"/>
                </a:rPr>
                <a:t>+ 1</a:t>
              </a:r>
            </a:p>
            <a:p>
              <a:pPr eaLnBrk="0" hangingPunct="0">
                <a:lnSpc>
                  <a:spcPct val="80000"/>
                </a:lnSpc>
              </a:pPr>
              <a:r>
                <a:rPr lang="en-US" altLang="zh-CN">
                  <a:solidFill>
                    <a:schemeClr val="tx1"/>
                  </a:solidFill>
                  <a:latin typeface="Times New Roman" panose="02020603050405020304" pitchFamily="18" charset="0"/>
                </a:rPr>
                <a:t>end while</a:t>
              </a:r>
              <a:endParaRPr lang="zh-CN" altLang="en-US">
                <a:solidFill>
                  <a:schemeClr val="tx1"/>
                </a:solidFill>
                <a:latin typeface="Times New Roman" panose="02020603050405020304" pitchFamily="18" charset="0"/>
              </a:endParaRPr>
            </a:p>
          </p:txBody>
        </p:sp>
        <p:sp>
          <p:nvSpPr>
            <p:cNvPr id="17429" name="Rectangle 26">
              <a:extLst>
                <a:ext uri="{FF2B5EF4-FFF2-40B4-BE49-F238E27FC236}">
                  <a16:creationId xmlns:a16="http://schemas.microsoft.com/office/drawing/2014/main" id="{5C6C1F35-93C7-1723-A054-C1CCCE8A41C2}"/>
                </a:ext>
              </a:extLst>
            </p:cNvPr>
            <p:cNvSpPr>
              <a:spLocks noChangeArrowheads="1"/>
            </p:cNvSpPr>
            <p:nvPr/>
          </p:nvSpPr>
          <p:spPr bwMode="auto">
            <a:xfrm>
              <a:off x="2136" y="3480"/>
              <a:ext cx="1038" cy="6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70000"/>
                </a:lnSpc>
              </a:pPr>
              <a:r>
                <a:rPr lang="en-US" altLang="zh-CN">
                  <a:solidFill>
                    <a:schemeClr val="tx1"/>
                  </a:solidFill>
                  <a:latin typeface="Times New Roman" panose="02020603050405020304" pitchFamily="18" charset="0"/>
                </a:rPr>
                <a:t>repeat</a:t>
              </a:r>
            </a:p>
            <a:p>
              <a:pPr lvl="1" eaLnBrk="0" hangingPunct="0">
                <a:lnSpc>
                  <a:spcPct val="70000"/>
                </a:lnSpc>
              </a:pPr>
              <a:r>
                <a:rPr lang="en-US" altLang="zh-CN">
                  <a:solidFill>
                    <a:schemeClr val="tx1"/>
                  </a:solidFill>
                  <a:latin typeface="Times New Roman" panose="02020603050405020304" pitchFamily="18" charset="0"/>
                </a:rPr>
                <a:t>   set </a:t>
              </a:r>
              <a:r>
                <a:rPr lang="en-US" altLang="zh-CN" i="1">
                  <a:solidFill>
                    <a:schemeClr val="tx1"/>
                  </a:solidFill>
                  <a:latin typeface="Times New Roman" panose="02020603050405020304" pitchFamily="18" charset="0"/>
                </a:rPr>
                <a:t>n </a:t>
              </a:r>
              <a:r>
                <a:rPr lang="en-US" altLang="zh-CN">
                  <a:solidFill>
                    <a:schemeClr val="tx1"/>
                  </a:solidFill>
                  <a:latin typeface="Times New Roman" panose="02020603050405020304" pitchFamily="18" charset="0"/>
                </a:rPr>
                <a:t>= </a:t>
              </a:r>
              <a:r>
                <a:rPr lang="en-US" altLang="zh-CN" i="1">
                  <a:solidFill>
                    <a:schemeClr val="tx1"/>
                  </a:solidFill>
                  <a:latin typeface="Times New Roman" panose="02020603050405020304" pitchFamily="18" charset="0"/>
                </a:rPr>
                <a:t>n  </a:t>
              </a:r>
              <a:r>
                <a:rPr lang="en-US" altLang="zh-CN">
                  <a:solidFill>
                    <a:schemeClr val="tx1"/>
                  </a:solidFill>
                  <a:latin typeface="Times New Roman" panose="02020603050405020304" pitchFamily="18" charset="0"/>
                </a:rPr>
                <a:t>– 1</a:t>
              </a:r>
            </a:p>
            <a:p>
              <a:pPr eaLnBrk="0" hangingPunct="0">
                <a:lnSpc>
                  <a:spcPct val="70000"/>
                </a:lnSpc>
              </a:pPr>
              <a:r>
                <a:rPr lang="en-US" altLang="zh-CN">
                  <a:solidFill>
                    <a:schemeClr val="tx1"/>
                  </a:solidFill>
                  <a:latin typeface="Times New Roman" panose="02020603050405020304" pitchFamily="18" charset="0"/>
                </a:rPr>
                <a:t>   until </a:t>
              </a:r>
              <a:r>
                <a:rPr lang="en-US" altLang="zh-CN" b="0" i="1">
                  <a:solidFill>
                    <a:schemeClr val="tx1"/>
                  </a:solidFill>
                  <a:latin typeface="Times New Roman" panose="02020603050405020304" pitchFamily="18" charset="0"/>
                </a:rPr>
                <a:t>n</a:t>
              </a:r>
              <a:r>
                <a:rPr lang="en-US" altLang="zh-CN" b="0">
                  <a:solidFill>
                    <a:schemeClr val="tx1"/>
                  </a:solidFill>
                  <a:latin typeface="Times New Roman" panose="02020603050405020304" pitchFamily="18" charset="0"/>
                </a:rPr>
                <a:t> = 0</a:t>
              </a:r>
            </a:p>
            <a:p>
              <a:pPr eaLnBrk="0" hangingPunct="0">
                <a:lnSpc>
                  <a:spcPct val="70000"/>
                </a:lnSpc>
              </a:pPr>
              <a:r>
                <a:rPr lang="en-US" altLang="zh-CN">
                  <a:solidFill>
                    <a:schemeClr val="tx1"/>
                  </a:solidFill>
                  <a:latin typeface="Times New Roman" panose="02020603050405020304" pitchFamily="18" charset="0"/>
                </a:rPr>
                <a:t>end repeat</a:t>
              </a:r>
            </a:p>
          </p:txBody>
        </p:sp>
        <p:sp>
          <p:nvSpPr>
            <p:cNvPr id="17430" name="Rectangle 27">
              <a:extLst>
                <a:ext uri="{FF2B5EF4-FFF2-40B4-BE49-F238E27FC236}">
                  <a16:creationId xmlns:a16="http://schemas.microsoft.com/office/drawing/2014/main" id="{E8B6F330-88FD-BBC4-3E2D-0C3352AB8BA6}"/>
                </a:ext>
              </a:extLst>
            </p:cNvPr>
            <p:cNvSpPr>
              <a:spLocks noChangeArrowheads="1"/>
            </p:cNvSpPr>
            <p:nvPr/>
          </p:nvSpPr>
          <p:spPr bwMode="auto">
            <a:xfrm>
              <a:off x="136" y="3162"/>
              <a:ext cx="1938" cy="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pPr>
              <a:r>
                <a:rPr lang="en-US" altLang="zh-CN">
                  <a:solidFill>
                    <a:schemeClr val="tx1"/>
                  </a:solidFill>
                  <a:latin typeface="Times New Roman" panose="02020603050405020304" pitchFamily="18" charset="0"/>
                </a:rPr>
                <a:t>declare </a:t>
              </a:r>
              <a:r>
                <a:rPr lang="en-US" altLang="zh-CN" b="0" i="1">
                  <a:solidFill>
                    <a:schemeClr val="tx1"/>
                  </a:solidFill>
                  <a:latin typeface="Times New Roman" panose="02020603050405020304" pitchFamily="18" charset="0"/>
                </a:rPr>
                <a:t>n  </a:t>
              </a:r>
              <a:r>
                <a:rPr lang="en-US" altLang="zh-CN">
                  <a:solidFill>
                    <a:schemeClr val="tx1"/>
                  </a:solidFill>
                  <a:latin typeface="Times New Roman" panose="02020603050405020304" pitchFamily="18" charset="0"/>
                </a:rPr>
                <a:t>integer default </a:t>
              </a:r>
              <a:r>
                <a:rPr lang="en-US" altLang="zh-CN" b="0">
                  <a:solidFill>
                    <a:schemeClr val="tx1"/>
                  </a:solidFill>
                  <a:latin typeface="Times New Roman" panose="02020603050405020304" pitchFamily="18" charset="0"/>
                </a:rPr>
                <a:t>0;</a:t>
              </a:r>
            </a:p>
            <a:p>
              <a:pPr eaLnBrk="0" hangingPunct="0">
                <a:lnSpc>
                  <a:spcPct val="80000"/>
                </a:lnSpc>
              </a:pPr>
              <a:r>
                <a:rPr lang="en-US" altLang="zh-CN">
                  <a:solidFill>
                    <a:schemeClr val="tx1"/>
                  </a:solidFill>
                  <a:latin typeface="Times New Roman" panose="02020603050405020304" pitchFamily="18" charset="0"/>
                </a:rPr>
                <a:t>for </a:t>
              </a:r>
              <a:r>
                <a:rPr lang="en-US" altLang="zh-CN" b="0" i="1">
                  <a:solidFill>
                    <a:schemeClr val="tx1"/>
                  </a:solidFill>
                  <a:latin typeface="Times New Roman" panose="02020603050405020304" pitchFamily="18" charset="0"/>
                </a:rPr>
                <a:t>r  </a:t>
              </a:r>
              <a:r>
                <a:rPr lang="en-US" altLang="zh-CN">
                  <a:solidFill>
                    <a:schemeClr val="tx1"/>
                  </a:solidFill>
                  <a:latin typeface="Times New Roman" panose="02020603050405020304" pitchFamily="18" charset="0"/>
                </a:rPr>
                <a:t>as</a:t>
              </a:r>
              <a:br>
                <a:rPr lang="en-US" altLang="zh-CN">
                  <a:solidFill>
                    <a:schemeClr val="tx1"/>
                  </a:solidFill>
                  <a:latin typeface="Times New Roman" panose="02020603050405020304" pitchFamily="18" charset="0"/>
                </a:rPr>
              </a:br>
              <a:r>
                <a:rPr lang="en-US" altLang="zh-CN">
                  <a:solidFill>
                    <a:schemeClr val="tx1"/>
                  </a:solidFill>
                  <a:latin typeface="Times New Roman" panose="02020603050405020304" pitchFamily="18" charset="0"/>
                </a:rPr>
                <a:t>select </a:t>
              </a:r>
              <a:r>
                <a:rPr lang="en-US" altLang="zh-CN" b="0" i="1">
                  <a:solidFill>
                    <a:schemeClr val="tx1"/>
                  </a:solidFill>
                  <a:latin typeface="Times New Roman" panose="02020603050405020304" pitchFamily="18" charset="0"/>
                </a:rPr>
                <a:t>budget </a:t>
              </a:r>
              <a:r>
                <a:rPr lang="en-US" altLang="zh-CN">
                  <a:solidFill>
                    <a:schemeClr val="tx1"/>
                  </a:solidFill>
                  <a:latin typeface="Times New Roman" panose="02020603050405020304" pitchFamily="18" charset="0"/>
                </a:rPr>
                <a:t>from </a:t>
              </a:r>
              <a:r>
                <a:rPr lang="en-US" altLang="zh-CN" b="0" i="1">
                  <a:solidFill>
                    <a:schemeClr val="tx1"/>
                  </a:solidFill>
                  <a:latin typeface="Times New Roman" panose="02020603050405020304" pitchFamily="18" charset="0"/>
                </a:rPr>
                <a:t>department</a:t>
              </a:r>
              <a:br>
                <a:rPr lang="en-US" altLang="zh-CN" b="0" i="1">
                  <a:solidFill>
                    <a:schemeClr val="tx1"/>
                  </a:solidFill>
                  <a:latin typeface="Times New Roman" panose="02020603050405020304" pitchFamily="18" charset="0"/>
                </a:rPr>
              </a:br>
              <a:r>
                <a:rPr lang="en-US" altLang="zh-CN">
                  <a:solidFill>
                    <a:schemeClr val="tx1"/>
                  </a:solidFill>
                  <a:latin typeface="Times New Roman" panose="02020603050405020304" pitchFamily="18" charset="0"/>
                </a:rPr>
                <a:t>where </a:t>
              </a:r>
              <a:r>
                <a:rPr lang="en-US" altLang="zh-CN" b="0" i="1">
                  <a:solidFill>
                    <a:schemeClr val="tx1"/>
                  </a:solidFill>
                  <a:latin typeface="Times New Roman" panose="02020603050405020304" pitchFamily="18" charset="0"/>
                </a:rPr>
                <a:t>dept_name </a:t>
              </a:r>
              <a:r>
                <a:rPr lang="en-US" altLang="zh-CN" b="0">
                  <a:solidFill>
                    <a:schemeClr val="tx1"/>
                  </a:solidFill>
                  <a:latin typeface="Times New Roman" panose="02020603050405020304" pitchFamily="18" charset="0"/>
                </a:rPr>
                <a:t>= ‘Music’</a:t>
              </a:r>
            </a:p>
            <a:p>
              <a:pPr eaLnBrk="0" hangingPunct="0">
                <a:lnSpc>
                  <a:spcPct val="80000"/>
                </a:lnSpc>
              </a:pPr>
              <a:r>
                <a:rPr lang="en-US" altLang="zh-CN">
                  <a:solidFill>
                    <a:schemeClr val="tx1"/>
                  </a:solidFill>
                  <a:latin typeface="Times New Roman" panose="02020603050405020304" pitchFamily="18" charset="0"/>
                </a:rPr>
                <a:t>do</a:t>
              </a:r>
            </a:p>
            <a:p>
              <a:pPr eaLnBrk="0" hangingPunct="0">
                <a:lnSpc>
                  <a:spcPct val="80000"/>
                </a:lnSpc>
              </a:pPr>
              <a:r>
                <a:rPr lang="en-US" altLang="zh-CN">
                  <a:solidFill>
                    <a:schemeClr val="tx1"/>
                  </a:solidFill>
                  <a:latin typeface="Times New Roman" panose="02020603050405020304" pitchFamily="18" charset="0"/>
                </a:rPr>
                <a:t>   set </a:t>
              </a:r>
              <a:r>
                <a:rPr lang="en-US" altLang="zh-CN" b="0" i="1">
                  <a:solidFill>
                    <a:schemeClr val="tx1"/>
                  </a:solidFill>
                  <a:latin typeface="Times New Roman" panose="02020603050405020304" pitchFamily="18" charset="0"/>
                </a:rPr>
                <a:t>n </a:t>
              </a:r>
              <a:r>
                <a:rPr lang="en-US" altLang="zh-CN" b="0">
                  <a:solidFill>
                    <a:schemeClr val="tx1"/>
                  </a:solidFill>
                  <a:latin typeface="Times New Roman" panose="02020603050405020304" pitchFamily="18" charset="0"/>
                </a:rPr>
                <a:t>= </a:t>
              </a:r>
              <a:r>
                <a:rPr lang="en-US" altLang="zh-CN" b="0" i="1">
                  <a:solidFill>
                    <a:schemeClr val="tx1"/>
                  </a:solidFill>
                  <a:latin typeface="Times New Roman" panose="02020603050405020304" pitchFamily="18" charset="0"/>
                </a:rPr>
                <a:t>n </a:t>
              </a:r>
              <a:r>
                <a:rPr lang="en-US" altLang="zh-CN" b="0">
                  <a:solidFill>
                    <a:schemeClr val="tx1"/>
                  </a:solidFill>
                  <a:latin typeface="Times New Roman" panose="02020603050405020304" pitchFamily="18" charset="0"/>
                </a:rPr>
                <a:t>- r.</a:t>
              </a:r>
              <a:r>
                <a:rPr lang="en-US" altLang="zh-CN" b="0" i="1">
                  <a:solidFill>
                    <a:schemeClr val="tx1"/>
                  </a:solidFill>
                  <a:latin typeface="Times New Roman" panose="02020603050405020304" pitchFamily="18" charset="0"/>
                </a:rPr>
                <a:t>budget</a:t>
              </a:r>
            </a:p>
            <a:p>
              <a:pPr eaLnBrk="0" hangingPunct="0">
                <a:lnSpc>
                  <a:spcPct val="80000"/>
                </a:lnSpc>
              </a:pPr>
              <a:r>
                <a:rPr lang="en-US" altLang="zh-CN">
                  <a:solidFill>
                    <a:schemeClr val="tx1"/>
                  </a:solidFill>
                  <a:latin typeface="Times New Roman" panose="02020603050405020304" pitchFamily="18" charset="0"/>
                </a:rPr>
                <a:t>end for</a:t>
              </a:r>
              <a:endParaRPr lang="zh-CN" altLang="en-US">
                <a:solidFill>
                  <a:schemeClr val="tx1"/>
                </a:solidFill>
                <a:latin typeface="Times New Roman" panose="02020603050405020304" pitchFamily="18" charset="0"/>
              </a:endParaRPr>
            </a:p>
          </p:txBody>
        </p:sp>
        <p:sp>
          <p:nvSpPr>
            <p:cNvPr id="17431" name="AutoShape 28">
              <a:extLst>
                <a:ext uri="{FF2B5EF4-FFF2-40B4-BE49-F238E27FC236}">
                  <a16:creationId xmlns:a16="http://schemas.microsoft.com/office/drawing/2014/main" id="{552A41AC-D99D-AAEF-71DF-47DDF2346F51}"/>
                </a:ext>
              </a:extLst>
            </p:cNvPr>
            <p:cNvSpPr>
              <a:spLocks noChangeArrowheads="1"/>
            </p:cNvSpPr>
            <p:nvPr/>
          </p:nvSpPr>
          <p:spPr bwMode="auto">
            <a:xfrm>
              <a:off x="3873" y="3231"/>
              <a:ext cx="1496" cy="592"/>
            </a:xfrm>
            <a:prstGeom prst="cloudCallout">
              <a:avLst>
                <a:gd name="adj1" fmla="val 49731"/>
                <a:gd name="adj2" fmla="val 72806"/>
              </a:avLst>
            </a:prstGeom>
            <a:solidFill>
              <a:schemeClr val="accent1"/>
            </a:solidFill>
            <a:ln w="9525">
              <a:solidFill>
                <a:schemeClr val="tx1"/>
              </a:solidFill>
              <a:round/>
              <a:headEnd/>
              <a:tailEnd/>
            </a:ln>
          </p:spPr>
          <p:txBody>
            <a:bodyPr lIns="0" tIns="0" rIns="0" bIns="0"/>
            <a:lstStyle/>
            <a:p>
              <a:pPr eaLnBrk="0" hangingPunct="0"/>
              <a:r>
                <a:rPr lang="zh-CN" altLang="en-US" sz="1400">
                  <a:solidFill>
                    <a:schemeClr val="tx1"/>
                  </a:solidFill>
                </a:rPr>
                <a:t>编写存储过程可以使用这些常规控制语句吗？</a:t>
              </a:r>
            </a:p>
          </p:txBody>
        </p:sp>
        <p:sp>
          <p:nvSpPr>
            <p:cNvPr id="17432" name="Rectangle 29">
              <a:extLst>
                <a:ext uri="{FF2B5EF4-FFF2-40B4-BE49-F238E27FC236}">
                  <a16:creationId xmlns:a16="http://schemas.microsoft.com/office/drawing/2014/main" id="{4A713210-D845-D30B-EA81-D1F942634A0F}"/>
                </a:ext>
              </a:extLst>
            </p:cNvPr>
            <p:cNvSpPr>
              <a:spLocks noChangeArrowheads="1"/>
            </p:cNvSpPr>
            <p:nvPr/>
          </p:nvSpPr>
          <p:spPr bwMode="auto">
            <a:xfrm>
              <a:off x="2136" y="2720"/>
              <a:ext cx="1044" cy="7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70000"/>
                </a:lnSpc>
              </a:pPr>
              <a:r>
                <a:rPr lang="en-US" altLang="zh-CN">
                  <a:solidFill>
                    <a:schemeClr val="tx1"/>
                  </a:solidFill>
                  <a:latin typeface="Times New Roman" panose="02020603050405020304" pitchFamily="18" charset="0"/>
                </a:rPr>
                <a:t>If </a:t>
              </a:r>
              <a:r>
                <a:rPr lang="en-US" altLang="zh-CN" b="0" i="1">
                  <a:solidFill>
                    <a:schemeClr val="tx1"/>
                  </a:solidFill>
                  <a:latin typeface="Times New Roman" panose="02020603050405020304" pitchFamily="18" charset="0"/>
                </a:rPr>
                <a:t>n</a:t>
              </a:r>
              <a:r>
                <a:rPr lang="en-US" altLang="zh-CN">
                  <a:solidFill>
                    <a:schemeClr val="tx1"/>
                  </a:solidFill>
                  <a:latin typeface="Times New Roman" panose="02020603050405020304" pitchFamily="18" charset="0"/>
                </a:rPr>
                <a:t> </a:t>
              </a:r>
              <a:r>
                <a:rPr lang="en-US" altLang="zh-CN" b="0">
                  <a:solidFill>
                    <a:schemeClr val="tx1"/>
                  </a:solidFill>
                  <a:latin typeface="Times New Roman" panose="02020603050405020304" pitchFamily="18" charset="0"/>
                </a:rPr>
                <a:t>&lt;</a:t>
              </a:r>
              <a:r>
                <a:rPr lang="en-US" altLang="zh-CN">
                  <a:solidFill>
                    <a:schemeClr val="tx1"/>
                  </a:solidFill>
                  <a:latin typeface="Times New Roman" panose="02020603050405020304" pitchFamily="18" charset="0"/>
                </a:rPr>
                <a:t> </a:t>
              </a:r>
              <a:r>
                <a:rPr lang="en-US" altLang="zh-CN" b="0">
                  <a:solidFill>
                    <a:schemeClr val="tx1"/>
                  </a:solidFill>
                  <a:latin typeface="Times New Roman" panose="02020603050405020304" pitchFamily="18" charset="0"/>
                </a:rPr>
                <a:t>0</a:t>
              </a:r>
            </a:p>
            <a:p>
              <a:pPr lvl="1" eaLnBrk="0" hangingPunct="0">
                <a:lnSpc>
                  <a:spcPct val="70000"/>
                </a:lnSpc>
              </a:pPr>
              <a:r>
                <a:rPr lang="en-US" altLang="zh-CN">
                  <a:solidFill>
                    <a:schemeClr val="tx1"/>
                  </a:solidFill>
                  <a:latin typeface="Times New Roman" panose="02020603050405020304" pitchFamily="18" charset="0"/>
                </a:rPr>
                <a:t>   then return(-1)</a:t>
              </a:r>
            </a:p>
            <a:p>
              <a:pPr eaLnBrk="0" hangingPunct="0">
                <a:lnSpc>
                  <a:spcPct val="70000"/>
                </a:lnSpc>
              </a:pPr>
              <a:r>
                <a:rPr lang="en-US" altLang="zh-CN">
                  <a:solidFill>
                    <a:schemeClr val="tx1"/>
                  </a:solidFill>
                  <a:latin typeface="Times New Roman" panose="02020603050405020304" pitchFamily="18" charset="0"/>
                </a:rPr>
                <a:t>else </a:t>
              </a:r>
              <a:endParaRPr lang="en-US" altLang="zh-CN" b="0">
                <a:solidFill>
                  <a:schemeClr val="tx1"/>
                </a:solidFill>
                <a:latin typeface="Times New Roman" panose="02020603050405020304" pitchFamily="18" charset="0"/>
              </a:endParaRPr>
            </a:p>
            <a:p>
              <a:pPr eaLnBrk="0" hangingPunct="0">
                <a:lnSpc>
                  <a:spcPct val="70000"/>
                </a:lnSpc>
              </a:pPr>
              <a:r>
                <a:rPr lang="en-US" altLang="zh-CN">
                  <a:solidFill>
                    <a:schemeClr val="tx1"/>
                  </a:solidFill>
                  <a:latin typeface="Times New Roman" panose="02020603050405020304" pitchFamily="18" charset="0"/>
                </a:rPr>
                <a:t>   then return(1)</a:t>
              </a:r>
            </a:p>
            <a:p>
              <a:pPr eaLnBrk="0" hangingPunct="0">
                <a:lnSpc>
                  <a:spcPct val="70000"/>
                </a:lnSpc>
              </a:pPr>
              <a:r>
                <a:rPr lang="en-US" altLang="zh-CN">
                  <a:solidFill>
                    <a:schemeClr val="tx1"/>
                  </a:solidFill>
                  <a:latin typeface="Times New Roman" panose="02020603050405020304" pitchFamily="18" charset="0"/>
                </a:rPr>
                <a:t>endif</a:t>
              </a:r>
            </a:p>
          </p:txBody>
        </p:sp>
        <p:sp>
          <p:nvSpPr>
            <p:cNvPr id="17433" name="AutoShape 30">
              <a:extLst>
                <a:ext uri="{FF2B5EF4-FFF2-40B4-BE49-F238E27FC236}">
                  <a16:creationId xmlns:a16="http://schemas.microsoft.com/office/drawing/2014/main" id="{29A17B5B-CF94-90B1-8B85-C1C4DB626A3C}"/>
                </a:ext>
              </a:extLst>
            </p:cNvPr>
            <p:cNvSpPr>
              <a:spLocks noChangeArrowheads="1"/>
            </p:cNvSpPr>
            <p:nvPr/>
          </p:nvSpPr>
          <p:spPr bwMode="auto">
            <a:xfrm>
              <a:off x="3360" y="3462"/>
              <a:ext cx="420" cy="150"/>
            </a:xfrm>
            <a:prstGeom prst="leftArrow">
              <a:avLst>
                <a:gd name="adj1" fmla="val 50000"/>
                <a:gd name="adj2" fmla="val 70000"/>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sp>
        <p:nvSpPr>
          <p:cNvPr id="196639" name="Rectangle 31">
            <a:extLst>
              <a:ext uri="{FF2B5EF4-FFF2-40B4-BE49-F238E27FC236}">
                <a16:creationId xmlns:a16="http://schemas.microsoft.com/office/drawing/2014/main" id="{7910382A-E515-6A69-EF1D-D70B6217A1D2}"/>
              </a:ext>
            </a:extLst>
          </p:cNvPr>
          <p:cNvSpPr>
            <a:spLocks noChangeArrowheads="1"/>
          </p:cNvSpPr>
          <p:nvPr/>
        </p:nvSpPr>
        <p:spPr bwMode="auto">
          <a:xfrm>
            <a:off x="6696075" y="6138863"/>
            <a:ext cx="11064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a:t>可以使用</a:t>
            </a:r>
            <a:r>
              <a:rPr lang="en-US" altLang="zh-CN"/>
              <a:t>!</a:t>
            </a:r>
          </a:p>
        </p:txBody>
      </p:sp>
      <p:sp>
        <p:nvSpPr>
          <p:cNvPr id="17435" name="矩形 28">
            <a:extLst>
              <a:ext uri="{FF2B5EF4-FFF2-40B4-BE49-F238E27FC236}">
                <a16:creationId xmlns:a16="http://schemas.microsoft.com/office/drawing/2014/main" id="{42B83EFC-B8B3-9EBD-DF03-11977F443CA4}"/>
              </a:ext>
            </a:extLst>
          </p:cNvPr>
          <p:cNvSpPr>
            <a:spLocks noChangeArrowheads="1"/>
          </p:cNvSpPr>
          <p:nvPr/>
        </p:nvSpPr>
        <p:spPr bwMode="auto">
          <a:xfrm>
            <a:off x="3373438" y="1081088"/>
            <a:ext cx="8905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9</a:t>
            </a:r>
            <a:r>
              <a:rPr lang="en-US" altLang="zh-CN">
                <a:solidFill>
                  <a:schemeClr val="tx1"/>
                </a:solidFill>
              </a:rPr>
              <a:t>.a</a:t>
            </a:r>
          </a:p>
        </p:txBody>
      </p:sp>
      <p:sp>
        <p:nvSpPr>
          <p:cNvPr id="30" name="矩形 29">
            <a:extLst>
              <a:ext uri="{FF2B5EF4-FFF2-40B4-BE49-F238E27FC236}">
                <a16:creationId xmlns:a16="http://schemas.microsoft.com/office/drawing/2014/main" id="{DFAC229C-1CBF-9484-8F1C-C12850D108E5}"/>
              </a:ext>
            </a:extLst>
          </p:cNvPr>
          <p:cNvSpPr>
            <a:spLocks noChangeArrowheads="1"/>
          </p:cNvSpPr>
          <p:nvPr/>
        </p:nvSpPr>
        <p:spPr bwMode="auto">
          <a:xfrm>
            <a:off x="2433638" y="3652838"/>
            <a:ext cx="8905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zh-CN" altLang="zh-CN">
                <a:solidFill>
                  <a:schemeClr val="tx1"/>
                </a:solidFill>
              </a:rPr>
              <a:t>9</a:t>
            </a:r>
            <a:r>
              <a:rPr lang="en-US" altLang="zh-CN">
                <a:solidFill>
                  <a:schemeClr val="tx1"/>
                </a:solidFill>
              </a:rPr>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6614"/>
                                        </p:tgtEl>
                                        <p:attrNameLst>
                                          <p:attrName>style.visibility</p:attrName>
                                        </p:attrNameLst>
                                      </p:cBhvr>
                                      <p:to>
                                        <p:strVal val="visible"/>
                                      </p:to>
                                    </p:set>
                                    <p:anim calcmode="lin" valueType="num">
                                      <p:cBhvr additive="base">
                                        <p:cTn id="7" dur="500" fill="hold"/>
                                        <p:tgtEl>
                                          <p:spTgt spid="196614"/>
                                        </p:tgtEl>
                                        <p:attrNameLst>
                                          <p:attrName>ppt_x</p:attrName>
                                        </p:attrNameLst>
                                      </p:cBhvr>
                                      <p:tavLst>
                                        <p:tav tm="0">
                                          <p:val>
                                            <p:strVal val="#ppt_x"/>
                                          </p:val>
                                        </p:tav>
                                        <p:tav tm="100000">
                                          <p:val>
                                            <p:strVal val="#ppt_x"/>
                                          </p:val>
                                        </p:tav>
                                      </p:tavLst>
                                    </p:anim>
                                    <p:anim calcmode="lin" valueType="num">
                                      <p:cBhvr additive="base">
                                        <p:cTn id="8" dur="500" fill="hold"/>
                                        <p:tgtEl>
                                          <p:spTgt spid="1966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6619"/>
                                        </p:tgtEl>
                                        <p:attrNameLst>
                                          <p:attrName>style.visibility</p:attrName>
                                        </p:attrNameLst>
                                      </p:cBhvr>
                                      <p:to>
                                        <p:strVal val="visible"/>
                                      </p:to>
                                    </p:set>
                                    <p:anim calcmode="lin" valueType="num">
                                      <p:cBhvr additive="base">
                                        <p:cTn id="13" dur="500" fill="hold"/>
                                        <p:tgtEl>
                                          <p:spTgt spid="196619"/>
                                        </p:tgtEl>
                                        <p:attrNameLst>
                                          <p:attrName>ppt_x</p:attrName>
                                        </p:attrNameLst>
                                      </p:cBhvr>
                                      <p:tavLst>
                                        <p:tav tm="0">
                                          <p:val>
                                            <p:strVal val="#ppt_x"/>
                                          </p:val>
                                        </p:tav>
                                        <p:tav tm="100000">
                                          <p:val>
                                            <p:strVal val="#ppt_x"/>
                                          </p:val>
                                        </p:tav>
                                      </p:tavLst>
                                    </p:anim>
                                    <p:anim calcmode="lin" valueType="num">
                                      <p:cBhvr additive="base">
                                        <p:cTn id="14" dur="500" fill="hold"/>
                                        <p:tgtEl>
                                          <p:spTgt spid="19661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6623"/>
                                        </p:tgtEl>
                                        <p:attrNameLst>
                                          <p:attrName>style.visibility</p:attrName>
                                        </p:attrNameLst>
                                      </p:cBhvr>
                                      <p:to>
                                        <p:strVal val="visible"/>
                                      </p:to>
                                    </p:set>
                                    <p:anim calcmode="lin" valueType="num">
                                      <p:cBhvr additive="base">
                                        <p:cTn id="19" dur="500" fill="hold"/>
                                        <p:tgtEl>
                                          <p:spTgt spid="196623"/>
                                        </p:tgtEl>
                                        <p:attrNameLst>
                                          <p:attrName>ppt_x</p:attrName>
                                        </p:attrNameLst>
                                      </p:cBhvr>
                                      <p:tavLst>
                                        <p:tav tm="0">
                                          <p:val>
                                            <p:strVal val="#ppt_x"/>
                                          </p:val>
                                        </p:tav>
                                        <p:tav tm="100000">
                                          <p:val>
                                            <p:strVal val="#ppt_x"/>
                                          </p:val>
                                        </p:tav>
                                      </p:tavLst>
                                    </p:anim>
                                    <p:anim calcmode="lin" valueType="num">
                                      <p:cBhvr additive="base">
                                        <p:cTn id="20" dur="500" fill="hold"/>
                                        <p:tgtEl>
                                          <p:spTgt spid="19662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96640"/>
                                        </p:tgtEl>
                                        <p:attrNameLst>
                                          <p:attrName>style.visibility</p:attrName>
                                        </p:attrNameLst>
                                      </p:cBhvr>
                                      <p:to>
                                        <p:strVal val="visible"/>
                                      </p:to>
                                    </p:set>
                                    <p:anim calcmode="lin" valueType="num">
                                      <p:cBhvr additive="base">
                                        <p:cTn id="25" dur="500" fill="hold"/>
                                        <p:tgtEl>
                                          <p:spTgt spid="196640"/>
                                        </p:tgtEl>
                                        <p:attrNameLst>
                                          <p:attrName>ppt_x</p:attrName>
                                        </p:attrNameLst>
                                      </p:cBhvr>
                                      <p:tavLst>
                                        <p:tav tm="0">
                                          <p:val>
                                            <p:strVal val="#ppt_x"/>
                                          </p:val>
                                        </p:tav>
                                        <p:tav tm="100000">
                                          <p:val>
                                            <p:strVal val="#ppt_x"/>
                                          </p:val>
                                        </p:tav>
                                      </p:tavLst>
                                    </p:anim>
                                    <p:anim calcmode="lin" valueType="num">
                                      <p:cBhvr additive="base">
                                        <p:cTn id="26" dur="500" fill="hold"/>
                                        <p:tgtEl>
                                          <p:spTgt spid="196640"/>
                                        </p:tgtEl>
                                        <p:attrNameLst>
                                          <p:attrName>ppt_y</p:attrName>
                                        </p:attrNameLst>
                                      </p:cBhvr>
                                      <p:tavLst>
                                        <p:tav tm="0">
                                          <p:val>
                                            <p:strVal val="1+#ppt_h/2"/>
                                          </p:val>
                                        </p:tav>
                                        <p:tav tm="100000">
                                          <p:val>
                                            <p:strVal val="#ppt_y"/>
                                          </p:val>
                                        </p:tav>
                                      </p:tavLst>
                                    </p:anim>
                                  </p:childTnLst>
                                </p:cTn>
                              </p:par>
                              <p:par>
                                <p:cTn id="27" presetID="3" presetClass="entr" presetSubtype="1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linds(horizontal)">
                                      <p:cBhvr>
                                        <p:cTn id="29" dur="500"/>
                                        <p:tgtEl>
                                          <p:spTgt spid="3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196639"/>
                                        </p:tgtEl>
                                        <p:attrNameLst>
                                          <p:attrName>style.visibility</p:attrName>
                                        </p:attrNameLst>
                                      </p:cBhvr>
                                      <p:to>
                                        <p:strVal val="visible"/>
                                      </p:to>
                                    </p:set>
                                    <p:anim calcmode="lin" valueType="num">
                                      <p:cBhvr additive="base">
                                        <p:cTn id="34" dur="500" fill="hold"/>
                                        <p:tgtEl>
                                          <p:spTgt spid="196639"/>
                                        </p:tgtEl>
                                        <p:attrNameLst>
                                          <p:attrName>ppt_x</p:attrName>
                                        </p:attrNameLst>
                                      </p:cBhvr>
                                      <p:tavLst>
                                        <p:tav tm="0">
                                          <p:val>
                                            <p:strVal val="#ppt_x"/>
                                          </p:val>
                                        </p:tav>
                                        <p:tav tm="100000">
                                          <p:val>
                                            <p:strVal val="#ppt_x"/>
                                          </p:val>
                                        </p:tav>
                                      </p:tavLst>
                                    </p:anim>
                                    <p:anim calcmode="lin" valueType="num">
                                      <p:cBhvr additive="base">
                                        <p:cTn id="35" dur="500" fill="hold"/>
                                        <p:tgtEl>
                                          <p:spTgt spid="1966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4" grpId="0"/>
      <p:bldP spid="196619" grpId="0"/>
      <p:bldP spid="196623" grpId="0"/>
      <p:bldP spid="196639" grpId="0"/>
      <p:bldP spid="30"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 2">
            <a:extLst>
              <a:ext uri="{FF2B5EF4-FFF2-40B4-BE49-F238E27FC236}">
                <a16:creationId xmlns:a16="http://schemas.microsoft.com/office/drawing/2014/main" id="{8A26EED9-B77F-CA8E-CB16-088B17B4E771}"/>
              </a:ext>
            </a:extLst>
          </p:cNvPr>
          <p:cNvGrpSpPr>
            <a:grpSpLocks/>
          </p:cNvGrpSpPr>
          <p:nvPr/>
        </p:nvGrpSpPr>
        <p:grpSpPr bwMode="auto">
          <a:xfrm>
            <a:off x="0" y="2362200"/>
            <a:ext cx="5746750" cy="4511675"/>
            <a:chOff x="0" y="2362200"/>
            <a:chExt cx="5746750" cy="4511480"/>
          </a:xfrm>
        </p:grpSpPr>
        <p:grpSp>
          <p:nvGrpSpPr>
            <p:cNvPr id="21506" name="Group 40">
              <a:extLst>
                <a:ext uri="{FF2B5EF4-FFF2-40B4-BE49-F238E27FC236}">
                  <a16:creationId xmlns:a16="http://schemas.microsoft.com/office/drawing/2014/main" id="{1950C2D2-893D-9A1D-BAA4-23E9954B56F4}"/>
                </a:ext>
              </a:extLst>
            </p:cNvPr>
            <p:cNvGrpSpPr>
              <a:grpSpLocks/>
            </p:cNvGrpSpPr>
            <p:nvPr/>
          </p:nvGrpSpPr>
          <p:grpSpPr bwMode="auto">
            <a:xfrm>
              <a:off x="0" y="2362200"/>
              <a:ext cx="5746750" cy="4476750"/>
              <a:chOff x="0" y="1488"/>
              <a:chExt cx="3620" cy="2820"/>
            </a:xfrm>
          </p:grpSpPr>
          <p:grpSp>
            <p:nvGrpSpPr>
              <p:cNvPr id="21507" name="Group 27">
                <a:extLst>
                  <a:ext uri="{FF2B5EF4-FFF2-40B4-BE49-F238E27FC236}">
                    <a16:creationId xmlns:a16="http://schemas.microsoft.com/office/drawing/2014/main" id="{F4D12A36-949A-4FF0-0EA5-69D085F61B17}"/>
                  </a:ext>
                </a:extLst>
              </p:cNvPr>
              <p:cNvGrpSpPr>
                <a:grpSpLocks/>
              </p:cNvGrpSpPr>
              <p:nvPr/>
            </p:nvGrpSpPr>
            <p:grpSpPr bwMode="auto">
              <a:xfrm>
                <a:off x="0" y="1488"/>
                <a:ext cx="3620" cy="2820"/>
                <a:chOff x="0" y="1488"/>
                <a:chExt cx="3620" cy="2820"/>
              </a:xfrm>
            </p:grpSpPr>
            <p:grpSp>
              <p:nvGrpSpPr>
                <p:cNvPr id="21508" name="Group 21">
                  <a:extLst>
                    <a:ext uri="{FF2B5EF4-FFF2-40B4-BE49-F238E27FC236}">
                      <a16:creationId xmlns:a16="http://schemas.microsoft.com/office/drawing/2014/main" id="{0453F7E3-A7EA-8660-E5E3-23A990F896CC}"/>
                    </a:ext>
                  </a:extLst>
                </p:cNvPr>
                <p:cNvGrpSpPr>
                  <a:grpSpLocks/>
                </p:cNvGrpSpPr>
                <p:nvPr/>
              </p:nvGrpSpPr>
              <p:grpSpPr bwMode="auto">
                <a:xfrm>
                  <a:off x="0" y="1488"/>
                  <a:ext cx="3620" cy="2820"/>
                  <a:chOff x="0" y="1488"/>
                  <a:chExt cx="3620" cy="2820"/>
                </a:xfrm>
              </p:grpSpPr>
              <p:pic>
                <p:nvPicPr>
                  <p:cNvPr id="21509" name="图片 1">
                    <a:extLst>
                      <a:ext uri="{FF2B5EF4-FFF2-40B4-BE49-F238E27FC236}">
                        <a16:creationId xmlns:a16="http://schemas.microsoft.com/office/drawing/2014/main" id="{EA63D1AB-9D5A-62A6-FA15-9E2EFA9CC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8"/>
                    <a:ext cx="3620" cy="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Line 17">
                    <a:extLst>
                      <a:ext uri="{FF2B5EF4-FFF2-40B4-BE49-F238E27FC236}">
                        <a16:creationId xmlns:a16="http://schemas.microsoft.com/office/drawing/2014/main" id="{5EB4B406-5731-0361-6A6F-23C51313B05F}"/>
                      </a:ext>
                    </a:extLst>
                  </p:cNvPr>
                  <p:cNvSpPr>
                    <a:spLocks noChangeShapeType="1"/>
                  </p:cNvSpPr>
                  <p:nvPr/>
                </p:nvSpPr>
                <p:spPr bwMode="auto">
                  <a:xfrm flipV="1">
                    <a:off x="66" y="2652"/>
                    <a:ext cx="35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11" name="Line 10">
                  <a:extLst>
                    <a:ext uri="{FF2B5EF4-FFF2-40B4-BE49-F238E27FC236}">
                      <a16:creationId xmlns:a16="http://schemas.microsoft.com/office/drawing/2014/main" id="{7B171847-663B-41F6-6FDC-3246F069DE9A}"/>
                    </a:ext>
                  </a:extLst>
                </p:cNvPr>
                <p:cNvSpPr>
                  <a:spLocks noChangeShapeType="1"/>
                </p:cNvSpPr>
                <p:nvPr/>
              </p:nvSpPr>
              <p:spPr bwMode="auto">
                <a:xfrm>
                  <a:off x="768" y="1734"/>
                  <a:ext cx="55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2" name="Line 11">
                  <a:extLst>
                    <a:ext uri="{FF2B5EF4-FFF2-40B4-BE49-F238E27FC236}">
                      <a16:creationId xmlns:a16="http://schemas.microsoft.com/office/drawing/2014/main" id="{D923DABA-11A8-033F-C323-BBD0A8F15D63}"/>
                    </a:ext>
                  </a:extLst>
                </p:cNvPr>
                <p:cNvSpPr>
                  <a:spLocks noChangeShapeType="1"/>
                </p:cNvSpPr>
                <p:nvPr/>
              </p:nvSpPr>
              <p:spPr bwMode="auto">
                <a:xfrm>
                  <a:off x="1404" y="1734"/>
                  <a:ext cx="55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3" name="Line 12">
                  <a:extLst>
                    <a:ext uri="{FF2B5EF4-FFF2-40B4-BE49-F238E27FC236}">
                      <a16:creationId xmlns:a16="http://schemas.microsoft.com/office/drawing/2014/main" id="{C51B7312-4939-F82A-96C7-34355987BFD5}"/>
                    </a:ext>
                  </a:extLst>
                </p:cNvPr>
                <p:cNvSpPr>
                  <a:spLocks noChangeShapeType="1"/>
                </p:cNvSpPr>
                <p:nvPr/>
              </p:nvSpPr>
              <p:spPr bwMode="auto">
                <a:xfrm flipV="1">
                  <a:off x="2040" y="1734"/>
                  <a:ext cx="276"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4" name="Line 13">
                  <a:extLst>
                    <a:ext uri="{FF2B5EF4-FFF2-40B4-BE49-F238E27FC236}">
                      <a16:creationId xmlns:a16="http://schemas.microsoft.com/office/drawing/2014/main" id="{886908CE-B643-1B65-A2D4-3A3FDA7B9498}"/>
                    </a:ext>
                  </a:extLst>
                </p:cNvPr>
                <p:cNvSpPr>
                  <a:spLocks noChangeShapeType="1"/>
                </p:cNvSpPr>
                <p:nvPr/>
              </p:nvSpPr>
              <p:spPr bwMode="auto">
                <a:xfrm flipV="1">
                  <a:off x="330" y="1956"/>
                  <a:ext cx="55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Line 14">
                  <a:extLst>
                    <a:ext uri="{FF2B5EF4-FFF2-40B4-BE49-F238E27FC236}">
                      <a16:creationId xmlns:a16="http://schemas.microsoft.com/office/drawing/2014/main" id="{745272FE-9355-0F34-21C7-B1944E290BE5}"/>
                    </a:ext>
                  </a:extLst>
                </p:cNvPr>
                <p:cNvSpPr>
                  <a:spLocks noChangeShapeType="1"/>
                </p:cNvSpPr>
                <p:nvPr/>
              </p:nvSpPr>
              <p:spPr bwMode="auto">
                <a:xfrm flipV="1">
                  <a:off x="324" y="2064"/>
                  <a:ext cx="55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6" name="AutoShape 15">
                  <a:extLst>
                    <a:ext uri="{FF2B5EF4-FFF2-40B4-BE49-F238E27FC236}">
                      <a16:creationId xmlns:a16="http://schemas.microsoft.com/office/drawing/2014/main" id="{A8D06868-2AD9-B69C-7720-58B704D24A54}"/>
                    </a:ext>
                  </a:extLst>
                </p:cNvPr>
                <p:cNvSpPr>
                  <a:spLocks/>
                </p:cNvSpPr>
                <p:nvPr/>
              </p:nvSpPr>
              <p:spPr bwMode="auto">
                <a:xfrm>
                  <a:off x="192" y="2304"/>
                  <a:ext cx="80" cy="318"/>
                </a:xfrm>
                <a:prstGeom prst="leftBrace">
                  <a:avLst>
                    <a:gd name="adj1" fmla="val 33125"/>
                    <a:gd name="adj2" fmla="val 50000"/>
                  </a:avLst>
                </a:prstGeom>
                <a:noFill/>
                <a:ln w="1905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21517" name="Line 20">
                  <a:extLst>
                    <a:ext uri="{FF2B5EF4-FFF2-40B4-BE49-F238E27FC236}">
                      <a16:creationId xmlns:a16="http://schemas.microsoft.com/office/drawing/2014/main" id="{3573197E-556C-E7BC-B597-D05AC0EBA95A}"/>
                    </a:ext>
                  </a:extLst>
                </p:cNvPr>
                <p:cNvSpPr>
                  <a:spLocks noChangeShapeType="1"/>
                </p:cNvSpPr>
                <p:nvPr/>
              </p:nvSpPr>
              <p:spPr bwMode="auto">
                <a:xfrm flipV="1">
                  <a:off x="852" y="1842"/>
                  <a:ext cx="37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8" name="Line 26">
                  <a:extLst>
                    <a:ext uri="{FF2B5EF4-FFF2-40B4-BE49-F238E27FC236}">
                      <a16:creationId xmlns:a16="http://schemas.microsoft.com/office/drawing/2014/main" id="{82AEAC49-4DA2-B06F-D212-F652AA9D03CC}"/>
                    </a:ext>
                  </a:extLst>
                </p:cNvPr>
                <p:cNvSpPr>
                  <a:spLocks noChangeShapeType="1"/>
                </p:cNvSpPr>
                <p:nvPr/>
              </p:nvSpPr>
              <p:spPr bwMode="auto">
                <a:xfrm>
                  <a:off x="438" y="2538"/>
                  <a:ext cx="318" cy="6"/>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19" name="Line 23">
                <a:extLst>
                  <a:ext uri="{FF2B5EF4-FFF2-40B4-BE49-F238E27FC236}">
                    <a16:creationId xmlns:a16="http://schemas.microsoft.com/office/drawing/2014/main" id="{D58C0610-1FC8-BD25-787D-4819535DC02E}"/>
                  </a:ext>
                </a:extLst>
              </p:cNvPr>
              <p:cNvSpPr>
                <a:spLocks noChangeShapeType="1"/>
              </p:cNvSpPr>
              <p:nvPr/>
            </p:nvSpPr>
            <p:spPr bwMode="auto">
              <a:xfrm>
                <a:off x="864" y="2880"/>
                <a:ext cx="31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9">
                <a:extLst>
                  <a:ext uri="{FF2B5EF4-FFF2-40B4-BE49-F238E27FC236}">
                    <a16:creationId xmlns:a16="http://schemas.microsoft.com/office/drawing/2014/main" id="{0C97FA8C-AD60-DCB5-32E7-0D1FA784A1D7}"/>
                  </a:ext>
                </a:extLst>
              </p:cNvPr>
              <p:cNvSpPr>
                <a:spLocks noChangeShapeType="1"/>
              </p:cNvSpPr>
              <p:nvPr/>
            </p:nvSpPr>
            <p:spPr bwMode="auto">
              <a:xfrm>
                <a:off x="1374" y="3126"/>
                <a:ext cx="31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30">
                <a:extLst>
                  <a:ext uri="{FF2B5EF4-FFF2-40B4-BE49-F238E27FC236}">
                    <a16:creationId xmlns:a16="http://schemas.microsoft.com/office/drawing/2014/main" id="{8D1B9E4E-30CF-8894-CF56-A3F632B5D33B}"/>
                  </a:ext>
                </a:extLst>
              </p:cNvPr>
              <p:cNvSpPr>
                <a:spLocks noChangeShapeType="1"/>
              </p:cNvSpPr>
              <p:nvPr/>
            </p:nvSpPr>
            <p:spPr bwMode="auto">
              <a:xfrm flipV="1">
                <a:off x="1266" y="3474"/>
                <a:ext cx="13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1">
                <a:extLst>
                  <a:ext uri="{FF2B5EF4-FFF2-40B4-BE49-F238E27FC236}">
                    <a16:creationId xmlns:a16="http://schemas.microsoft.com/office/drawing/2014/main" id="{E99FBBEC-8DD6-EA00-A448-FF27CDEECC8D}"/>
                  </a:ext>
                </a:extLst>
              </p:cNvPr>
              <p:cNvSpPr>
                <a:spLocks noChangeShapeType="1"/>
              </p:cNvSpPr>
              <p:nvPr/>
            </p:nvSpPr>
            <p:spPr bwMode="auto">
              <a:xfrm>
                <a:off x="450" y="3948"/>
                <a:ext cx="31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9">
                <a:extLst>
                  <a:ext uri="{FF2B5EF4-FFF2-40B4-BE49-F238E27FC236}">
                    <a16:creationId xmlns:a16="http://schemas.microsoft.com/office/drawing/2014/main" id="{3CDA4E8C-81BF-4511-524E-4A3C7B6D1749}"/>
                  </a:ext>
                </a:extLst>
              </p:cNvPr>
              <p:cNvSpPr>
                <a:spLocks noChangeShapeType="1"/>
              </p:cNvSpPr>
              <p:nvPr/>
            </p:nvSpPr>
            <p:spPr bwMode="auto">
              <a:xfrm>
                <a:off x="1584" y="2772"/>
                <a:ext cx="46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24" name="矩形 1">
              <a:extLst>
                <a:ext uri="{FF2B5EF4-FFF2-40B4-BE49-F238E27FC236}">
                  <a16:creationId xmlns:a16="http://schemas.microsoft.com/office/drawing/2014/main" id="{16E21A39-00DA-1C84-2463-DB66FB029D7A}"/>
                </a:ext>
              </a:extLst>
            </p:cNvPr>
            <p:cNvSpPr>
              <a:spLocks noChangeArrowheads="1"/>
            </p:cNvSpPr>
            <p:nvPr/>
          </p:nvSpPr>
          <p:spPr bwMode="auto">
            <a:xfrm>
              <a:off x="913040" y="6576163"/>
              <a:ext cx="1043876"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1"/>
                  </a:solidFill>
                </a:rPr>
                <a:t>案例</a:t>
              </a:r>
              <a:r>
                <a:rPr lang="en-US" altLang="zh-CN">
                  <a:solidFill>
                    <a:schemeClr val="tx1"/>
                  </a:solidFill>
                </a:rPr>
                <a:t>10.a</a:t>
              </a:r>
              <a:endParaRPr lang="zh-CN" altLang="en-US"/>
            </a:p>
          </p:txBody>
        </p:sp>
      </p:grpSp>
      <p:grpSp>
        <p:nvGrpSpPr>
          <p:cNvPr id="21525" name="组 3">
            <a:extLst>
              <a:ext uri="{FF2B5EF4-FFF2-40B4-BE49-F238E27FC236}">
                <a16:creationId xmlns:a16="http://schemas.microsoft.com/office/drawing/2014/main" id="{88ED4842-0AD5-1165-162B-9955FCF918FD}"/>
              </a:ext>
            </a:extLst>
          </p:cNvPr>
          <p:cNvGrpSpPr>
            <a:grpSpLocks/>
          </p:cNvGrpSpPr>
          <p:nvPr/>
        </p:nvGrpSpPr>
        <p:grpSpPr bwMode="auto">
          <a:xfrm>
            <a:off x="4552950" y="0"/>
            <a:ext cx="4591050" cy="3632200"/>
            <a:chOff x="4552950" y="0"/>
            <a:chExt cx="4591050" cy="3632200"/>
          </a:xfrm>
        </p:grpSpPr>
        <p:grpSp>
          <p:nvGrpSpPr>
            <p:cNvPr id="21526" name="Group 48">
              <a:extLst>
                <a:ext uri="{FF2B5EF4-FFF2-40B4-BE49-F238E27FC236}">
                  <a16:creationId xmlns:a16="http://schemas.microsoft.com/office/drawing/2014/main" id="{C4B8F258-6114-14A3-6641-39A6E10D18C7}"/>
                </a:ext>
              </a:extLst>
            </p:cNvPr>
            <p:cNvGrpSpPr>
              <a:grpSpLocks/>
            </p:cNvGrpSpPr>
            <p:nvPr/>
          </p:nvGrpSpPr>
          <p:grpSpPr bwMode="auto">
            <a:xfrm>
              <a:off x="4552950" y="0"/>
              <a:ext cx="4591050" cy="3632200"/>
              <a:chOff x="2844" y="18"/>
              <a:chExt cx="2892" cy="2288"/>
            </a:xfrm>
          </p:grpSpPr>
          <p:pic>
            <p:nvPicPr>
              <p:cNvPr id="21527" name="图片 1">
                <a:extLst>
                  <a:ext uri="{FF2B5EF4-FFF2-40B4-BE49-F238E27FC236}">
                    <a16:creationId xmlns:a16="http://schemas.microsoft.com/office/drawing/2014/main" id="{A1F410D3-B32B-3F09-1723-4DB9E50D7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 y="18"/>
                <a:ext cx="2892" cy="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8" name="Rectangle 47">
                <a:extLst>
                  <a:ext uri="{FF2B5EF4-FFF2-40B4-BE49-F238E27FC236}">
                    <a16:creationId xmlns:a16="http://schemas.microsoft.com/office/drawing/2014/main" id="{BB594ED7-504D-E75E-C52F-B129C845A142}"/>
                  </a:ext>
                </a:extLst>
              </p:cNvPr>
              <p:cNvSpPr>
                <a:spLocks noChangeArrowheads="1"/>
              </p:cNvSpPr>
              <p:nvPr/>
            </p:nvSpPr>
            <p:spPr bwMode="auto">
              <a:xfrm>
                <a:off x="4186" y="2141"/>
                <a:ext cx="106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en-US" altLang="zh-CN" sz="1400">
                    <a:solidFill>
                      <a:schemeClr val="tx1"/>
                    </a:solidFill>
                    <a:latin typeface="宋体" panose="02010600030101010101" pitchFamily="2" charset="-122"/>
                  </a:rPr>
                  <a:t>(student</a:t>
                </a:r>
                <a:r>
                  <a:rPr lang="zh-CN" altLang="en-US" sz="1400">
                    <a:solidFill>
                      <a:schemeClr val="tx1"/>
                    </a:solidFill>
                    <a:latin typeface="宋体" panose="02010600030101010101" pitchFamily="2" charset="-122"/>
                  </a:rPr>
                  <a:t>表的属性</a:t>
                </a:r>
                <a:r>
                  <a:rPr lang="en-US" altLang="zh-CN" sz="1400">
                    <a:solidFill>
                      <a:schemeClr val="tx1"/>
                    </a:solidFill>
                    <a:latin typeface="宋体" panose="02010600030101010101" pitchFamily="2" charset="-122"/>
                  </a:rPr>
                  <a:t>)</a:t>
                </a:r>
              </a:p>
            </p:txBody>
          </p:sp>
        </p:grpSp>
        <p:sp>
          <p:nvSpPr>
            <p:cNvPr id="21529" name="矩形 72">
              <a:extLst>
                <a:ext uri="{FF2B5EF4-FFF2-40B4-BE49-F238E27FC236}">
                  <a16:creationId xmlns:a16="http://schemas.microsoft.com/office/drawing/2014/main" id="{CD3E80DC-657D-701F-C3F5-F4543E58F735}"/>
                </a:ext>
              </a:extLst>
            </p:cNvPr>
            <p:cNvSpPr>
              <a:spLocks noChangeArrowheads="1"/>
            </p:cNvSpPr>
            <p:nvPr/>
          </p:nvSpPr>
          <p:spPr bwMode="auto">
            <a:xfrm>
              <a:off x="4875113" y="3122184"/>
              <a:ext cx="935948" cy="2718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1"/>
                  </a:solidFill>
                </a:rPr>
                <a:t>案例</a:t>
              </a:r>
              <a:r>
                <a:rPr lang="en-US" altLang="zh-CN" sz="1400">
                  <a:solidFill>
                    <a:schemeClr val="tx1"/>
                  </a:solidFill>
                </a:rPr>
                <a:t>10.a</a:t>
              </a:r>
              <a:endParaRPr lang="zh-CN" altLang="en-US" sz="1400"/>
            </a:p>
          </p:txBody>
        </p:sp>
      </p:grpSp>
      <p:sp>
        <p:nvSpPr>
          <p:cNvPr id="21530" name="灯片编号占位符 5">
            <a:extLst>
              <a:ext uri="{FF2B5EF4-FFF2-40B4-BE49-F238E27FC236}">
                <a16:creationId xmlns:a16="http://schemas.microsoft.com/office/drawing/2014/main" id="{D8E8FEF5-0249-EFF2-A89D-E1F6646C6AF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EEE4CE1-EF4A-4487-83F8-29BE207B9C46}" type="slidenum">
              <a:rPr lang="zh-CN" altLang="en-US"/>
              <a:pPr eaLnBrk="0" hangingPunct="0"/>
              <a:t>182</a:t>
            </a:fld>
            <a:endParaRPr lang="zh-CN" altLang="en-US"/>
          </a:p>
        </p:txBody>
      </p:sp>
      <p:sp>
        <p:nvSpPr>
          <p:cNvPr id="21531" name="Rectangle 2">
            <a:extLst>
              <a:ext uri="{FF2B5EF4-FFF2-40B4-BE49-F238E27FC236}">
                <a16:creationId xmlns:a16="http://schemas.microsoft.com/office/drawing/2014/main" id="{FEEC7DF7-EC29-CC9B-1AAC-983B86DF5CBD}"/>
              </a:ext>
            </a:extLst>
          </p:cNvPr>
          <p:cNvSpPr>
            <a:spLocks noGrp="1" noChangeArrowheads="1"/>
          </p:cNvSpPr>
          <p:nvPr>
            <p:ph type="title"/>
          </p:nvPr>
        </p:nvSpPr>
        <p:spPr>
          <a:xfrm>
            <a:off x="209550" y="106363"/>
            <a:ext cx="7772400" cy="533400"/>
          </a:xfrm>
        </p:spPr>
        <p:txBody>
          <a:bodyPr/>
          <a:lstStyle/>
          <a:p>
            <a:pPr algn="l"/>
            <a:r>
              <a:rPr lang="zh-CN" altLang="en-US" sz="2800" b="1">
                <a:latin typeface="黑体" panose="02010609060101010101" pitchFamily="49" charset="-122"/>
                <a:ea typeface="黑体" panose="02010609060101010101" pitchFamily="49" charset="-122"/>
              </a:rPr>
              <a:t>五 触发器</a:t>
            </a:r>
          </a:p>
        </p:txBody>
      </p:sp>
      <p:sp>
        <p:nvSpPr>
          <p:cNvPr id="199688" name="AutoShape 8">
            <a:extLst>
              <a:ext uri="{FF2B5EF4-FFF2-40B4-BE49-F238E27FC236}">
                <a16:creationId xmlns:a16="http://schemas.microsoft.com/office/drawing/2014/main" id="{800D9962-D187-1227-4D4D-60D605FD8FC7}"/>
              </a:ext>
            </a:extLst>
          </p:cNvPr>
          <p:cNvSpPr>
            <a:spLocks noChangeArrowheads="1"/>
          </p:cNvSpPr>
          <p:nvPr/>
        </p:nvSpPr>
        <p:spPr bwMode="auto">
          <a:xfrm>
            <a:off x="6480175" y="4114800"/>
            <a:ext cx="2036763" cy="949325"/>
          </a:xfrm>
          <a:prstGeom prst="cloudCallout">
            <a:avLst>
              <a:gd name="adj1" fmla="val -47727"/>
              <a:gd name="adj2" fmla="val 76588"/>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＊这些触发器起到什么作用？</a:t>
            </a:r>
          </a:p>
        </p:txBody>
      </p:sp>
      <p:sp>
        <p:nvSpPr>
          <p:cNvPr id="199689" name="AutoShape 9">
            <a:extLst>
              <a:ext uri="{FF2B5EF4-FFF2-40B4-BE49-F238E27FC236}">
                <a16:creationId xmlns:a16="http://schemas.microsoft.com/office/drawing/2014/main" id="{50614B00-F82C-428A-D5D7-E984E7396198}"/>
              </a:ext>
            </a:extLst>
          </p:cNvPr>
          <p:cNvSpPr>
            <a:spLocks noChangeArrowheads="1"/>
          </p:cNvSpPr>
          <p:nvPr/>
        </p:nvSpPr>
        <p:spPr bwMode="auto">
          <a:xfrm>
            <a:off x="174625" y="950913"/>
            <a:ext cx="2200275" cy="949325"/>
          </a:xfrm>
          <a:prstGeom prst="cloudCallout">
            <a:avLst>
              <a:gd name="adj1" fmla="val -47727"/>
              <a:gd name="adj2" fmla="val 76588"/>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rPr>
              <a:t>＊触发器包含哪些部分及其含义？ </a:t>
            </a:r>
          </a:p>
        </p:txBody>
      </p:sp>
      <p:grpSp>
        <p:nvGrpSpPr>
          <p:cNvPr id="199718" name="Group 38">
            <a:extLst>
              <a:ext uri="{FF2B5EF4-FFF2-40B4-BE49-F238E27FC236}">
                <a16:creationId xmlns:a16="http://schemas.microsoft.com/office/drawing/2014/main" id="{0A1A381C-2E7F-B74F-01C2-EA1EC9F368A0}"/>
              </a:ext>
            </a:extLst>
          </p:cNvPr>
          <p:cNvGrpSpPr>
            <a:grpSpLocks/>
          </p:cNvGrpSpPr>
          <p:nvPr/>
        </p:nvGrpSpPr>
        <p:grpSpPr bwMode="auto">
          <a:xfrm>
            <a:off x="1244600" y="5334000"/>
            <a:ext cx="4546600" cy="1168400"/>
            <a:chOff x="784" y="3360"/>
            <a:chExt cx="2864" cy="736"/>
          </a:xfrm>
        </p:grpSpPr>
        <p:sp>
          <p:nvSpPr>
            <p:cNvPr id="21535" name="Rectangle 25">
              <a:extLst>
                <a:ext uri="{FF2B5EF4-FFF2-40B4-BE49-F238E27FC236}">
                  <a16:creationId xmlns:a16="http://schemas.microsoft.com/office/drawing/2014/main" id="{AC7A8A51-C4CB-0870-7366-C34FED61B676}"/>
                </a:ext>
              </a:extLst>
            </p:cNvPr>
            <p:cNvSpPr>
              <a:spLocks noChangeArrowheads="1"/>
            </p:cNvSpPr>
            <p:nvPr/>
          </p:nvSpPr>
          <p:spPr bwMode="auto">
            <a:xfrm>
              <a:off x="1796" y="3797"/>
              <a:ext cx="185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sz="1400">
                  <a:solidFill>
                    <a:schemeClr val="tx2"/>
                  </a:solidFill>
                  <a:latin typeface="宋体" panose="02010600030101010101" pitchFamily="2" charset="-122"/>
                </a:rPr>
                <a:t>当</a:t>
              </a:r>
              <a:r>
                <a:rPr lang="en-US" altLang="zh-CN" sz="1400">
                  <a:solidFill>
                    <a:schemeClr val="tx2"/>
                  </a:solidFill>
                  <a:latin typeface="宋体" panose="02010600030101010101" pitchFamily="2" charset="-122"/>
                </a:rPr>
                <a:t>section</a:t>
              </a:r>
              <a:r>
                <a:rPr lang="zh-CN" altLang="en-US" sz="1400">
                  <a:solidFill>
                    <a:schemeClr val="tx2"/>
                  </a:solidFill>
                  <a:latin typeface="宋体" panose="02010600030101010101" pitchFamily="2" charset="-122"/>
                </a:rPr>
                <a:t>中还有参照记录存在时，</a:t>
              </a:r>
            </a:p>
            <a:p>
              <a:pPr eaLnBrk="0" hangingPunct="0">
                <a:lnSpc>
                  <a:spcPct val="80000"/>
                </a:lnSpc>
                <a:spcBef>
                  <a:spcPct val="20000"/>
                </a:spcBef>
              </a:pPr>
              <a:r>
                <a:rPr lang="zh-CN" altLang="en-US" sz="1400">
                  <a:solidFill>
                    <a:schemeClr val="tx2"/>
                  </a:solidFill>
                  <a:latin typeface="宋体" panose="02010600030101010101" pitchFamily="2" charset="-122"/>
                </a:rPr>
                <a:t>拒绝删除</a:t>
              </a:r>
              <a:r>
                <a:rPr lang="en-US" altLang="zh-CN" sz="1400">
                  <a:solidFill>
                    <a:schemeClr val="tx2"/>
                  </a:solidFill>
                  <a:latin typeface="宋体" panose="02010600030101010101" pitchFamily="2" charset="-122"/>
                </a:rPr>
                <a:t>time_slot</a:t>
              </a:r>
              <a:r>
                <a:rPr lang="zh-CN" altLang="en-US" sz="1400">
                  <a:solidFill>
                    <a:schemeClr val="tx2"/>
                  </a:solidFill>
                  <a:latin typeface="宋体" panose="02010600030101010101" pitchFamily="2" charset="-122"/>
                </a:rPr>
                <a:t>中被参照记录。</a:t>
              </a:r>
              <a:endParaRPr lang="en-US" altLang="zh-CN" sz="1400">
                <a:solidFill>
                  <a:schemeClr val="tx2"/>
                </a:solidFill>
                <a:latin typeface="宋体" panose="02010600030101010101" pitchFamily="2" charset="-122"/>
              </a:endParaRPr>
            </a:p>
          </p:txBody>
        </p:sp>
        <p:sp>
          <p:nvSpPr>
            <p:cNvPr id="21536" name="Rectangle 34">
              <a:extLst>
                <a:ext uri="{FF2B5EF4-FFF2-40B4-BE49-F238E27FC236}">
                  <a16:creationId xmlns:a16="http://schemas.microsoft.com/office/drawing/2014/main" id="{51935EBE-40AD-DE23-9567-983D1DFC98E8}"/>
                </a:ext>
              </a:extLst>
            </p:cNvPr>
            <p:cNvSpPr>
              <a:spLocks noChangeArrowheads="1"/>
            </p:cNvSpPr>
            <p:nvPr/>
          </p:nvSpPr>
          <p:spPr bwMode="auto">
            <a:xfrm>
              <a:off x="784" y="3815"/>
              <a:ext cx="101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rgbClr val="0066FF"/>
                  </a:solidFill>
                  <a:latin typeface="宋体" panose="02010600030101010101" pitchFamily="2" charset="-122"/>
                </a:rPr>
                <a:t>撤销删除的记录！</a:t>
              </a:r>
            </a:p>
          </p:txBody>
        </p:sp>
        <p:sp>
          <p:nvSpPr>
            <p:cNvPr id="21537" name="Line 35">
              <a:extLst>
                <a:ext uri="{FF2B5EF4-FFF2-40B4-BE49-F238E27FC236}">
                  <a16:creationId xmlns:a16="http://schemas.microsoft.com/office/drawing/2014/main" id="{D225E90F-636E-DB75-EA1D-68D6D83A93BE}"/>
                </a:ext>
              </a:extLst>
            </p:cNvPr>
            <p:cNvSpPr>
              <a:spLocks noChangeShapeType="1"/>
            </p:cNvSpPr>
            <p:nvPr/>
          </p:nvSpPr>
          <p:spPr bwMode="auto">
            <a:xfrm>
              <a:off x="2220" y="3360"/>
              <a:ext cx="58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717" name="Group 37">
            <a:extLst>
              <a:ext uri="{FF2B5EF4-FFF2-40B4-BE49-F238E27FC236}">
                <a16:creationId xmlns:a16="http://schemas.microsoft.com/office/drawing/2014/main" id="{C3221A3D-8CDB-E5B2-A557-67190BDFEBDA}"/>
              </a:ext>
            </a:extLst>
          </p:cNvPr>
          <p:cNvGrpSpPr>
            <a:grpSpLocks/>
          </p:cNvGrpSpPr>
          <p:nvPr/>
        </p:nvGrpSpPr>
        <p:grpSpPr bwMode="auto">
          <a:xfrm>
            <a:off x="1231900" y="3676650"/>
            <a:ext cx="4540250" cy="530225"/>
            <a:chOff x="776" y="2316"/>
            <a:chExt cx="2860" cy="334"/>
          </a:xfrm>
        </p:grpSpPr>
        <p:sp>
          <p:nvSpPr>
            <p:cNvPr id="21539" name="Rectangle 24">
              <a:extLst>
                <a:ext uri="{FF2B5EF4-FFF2-40B4-BE49-F238E27FC236}">
                  <a16:creationId xmlns:a16="http://schemas.microsoft.com/office/drawing/2014/main" id="{3F61E16F-805B-DCA1-ACC9-9DB1A8237ACD}"/>
                </a:ext>
              </a:extLst>
            </p:cNvPr>
            <p:cNvSpPr>
              <a:spLocks noChangeArrowheads="1"/>
            </p:cNvSpPr>
            <p:nvPr/>
          </p:nvSpPr>
          <p:spPr bwMode="auto">
            <a:xfrm>
              <a:off x="2232" y="2351"/>
              <a:ext cx="14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sz="1400">
                  <a:solidFill>
                    <a:schemeClr val="tx2"/>
                  </a:solidFill>
                  <a:latin typeface="宋体" panose="02010600030101010101" pitchFamily="2" charset="-122"/>
                </a:rPr>
                <a:t>当</a:t>
              </a:r>
              <a:r>
                <a:rPr lang="en-US" altLang="zh-CN" sz="1400">
                  <a:solidFill>
                    <a:schemeClr val="tx2"/>
                  </a:solidFill>
                  <a:latin typeface="宋体" panose="02010600030101010101" pitchFamily="2" charset="-122"/>
                </a:rPr>
                <a:t>time_slot</a:t>
              </a:r>
              <a:r>
                <a:rPr lang="zh-CN" altLang="en-US" sz="1400">
                  <a:solidFill>
                    <a:schemeClr val="tx2"/>
                  </a:solidFill>
                  <a:latin typeface="宋体" panose="02010600030101010101" pitchFamily="2" charset="-122"/>
                </a:rPr>
                <a:t>中不存在时，</a:t>
              </a:r>
            </a:p>
            <a:p>
              <a:pPr eaLnBrk="0" hangingPunct="0">
                <a:lnSpc>
                  <a:spcPct val="80000"/>
                </a:lnSpc>
                <a:spcBef>
                  <a:spcPct val="20000"/>
                </a:spcBef>
              </a:pPr>
              <a:r>
                <a:rPr lang="zh-CN" altLang="en-US" sz="1400">
                  <a:solidFill>
                    <a:schemeClr val="tx2"/>
                  </a:solidFill>
                  <a:latin typeface="宋体" panose="02010600030101010101" pitchFamily="2" charset="-122"/>
                </a:rPr>
                <a:t>拒绝在</a:t>
              </a:r>
              <a:r>
                <a:rPr lang="en-US" altLang="zh-CN" sz="1400">
                  <a:solidFill>
                    <a:schemeClr val="tx2"/>
                  </a:solidFill>
                  <a:latin typeface="宋体" panose="02010600030101010101" pitchFamily="2" charset="-122"/>
                </a:rPr>
                <a:t>section</a:t>
              </a:r>
              <a:r>
                <a:rPr lang="zh-CN" altLang="en-US" sz="1400">
                  <a:solidFill>
                    <a:schemeClr val="tx2"/>
                  </a:solidFill>
                  <a:latin typeface="宋体" panose="02010600030101010101" pitchFamily="2" charset="-122"/>
                </a:rPr>
                <a:t>表上插入。</a:t>
              </a:r>
              <a:endParaRPr lang="en-US" altLang="zh-CN" sz="1400">
                <a:solidFill>
                  <a:schemeClr val="tx2"/>
                </a:solidFill>
                <a:latin typeface="宋体" panose="02010600030101010101" pitchFamily="2" charset="-122"/>
              </a:endParaRPr>
            </a:p>
          </p:txBody>
        </p:sp>
        <p:sp>
          <p:nvSpPr>
            <p:cNvPr id="21540" name="Rectangle 33">
              <a:extLst>
                <a:ext uri="{FF2B5EF4-FFF2-40B4-BE49-F238E27FC236}">
                  <a16:creationId xmlns:a16="http://schemas.microsoft.com/office/drawing/2014/main" id="{0FE7CBB5-3507-0A05-36EB-0E52C1DA4A44}"/>
                </a:ext>
              </a:extLst>
            </p:cNvPr>
            <p:cNvSpPr>
              <a:spLocks noChangeArrowheads="1"/>
            </p:cNvSpPr>
            <p:nvPr/>
          </p:nvSpPr>
          <p:spPr bwMode="auto">
            <a:xfrm>
              <a:off x="776" y="2417"/>
              <a:ext cx="112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rgbClr val="0066FF"/>
                  </a:solidFill>
                  <a:latin typeface="宋体" panose="02010600030101010101" pitchFamily="2" charset="-122"/>
                </a:rPr>
                <a:t>撤销新插入的记录！</a:t>
              </a:r>
            </a:p>
          </p:txBody>
        </p:sp>
        <p:sp>
          <p:nvSpPr>
            <p:cNvPr id="21541" name="Line 36">
              <a:extLst>
                <a:ext uri="{FF2B5EF4-FFF2-40B4-BE49-F238E27FC236}">
                  <a16:creationId xmlns:a16="http://schemas.microsoft.com/office/drawing/2014/main" id="{648F375D-F5C8-1BD9-D046-E00D60325503}"/>
                </a:ext>
              </a:extLst>
            </p:cNvPr>
            <p:cNvSpPr>
              <a:spLocks noChangeShapeType="1"/>
            </p:cNvSpPr>
            <p:nvPr/>
          </p:nvSpPr>
          <p:spPr bwMode="auto">
            <a:xfrm>
              <a:off x="2154" y="2316"/>
              <a:ext cx="25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739" name="Group 59">
            <a:extLst>
              <a:ext uri="{FF2B5EF4-FFF2-40B4-BE49-F238E27FC236}">
                <a16:creationId xmlns:a16="http://schemas.microsoft.com/office/drawing/2014/main" id="{BF8A4F2A-5EA1-088D-B4F9-AC442A7214A1}"/>
              </a:ext>
            </a:extLst>
          </p:cNvPr>
          <p:cNvGrpSpPr>
            <a:grpSpLocks/>
          </p:cNvGrpSpPr>
          <p:nvPr/>
        </p:nvGrpSpPr>
        <p:grpSpPr bwMode="auto">
          <a:xfrm>
            <a:off x="4876800" y="447675"/>
            <a:ext cx="4176713" cy="527050"/>
            <a:chOff x="3072" y="282"/>
            <a:chExt cx="2631" cy="332"/>
          </a:xfrm>
        </p:grpSpPr>
        <p:sp>
          <p:nvSpPr>
            <p:cNvPr id="21543" name="AutoShape 44">
              <a:extLst>
                <a:ext uri="{FF2B5EF4-FFF2-40B4-BE49-F238E27FC236}">
                  <a16:creationId xmlns:a16="http://schemas.microsoft.com/office/drawing/2014/main" id="{87FB084C-F976-49E3-3730-E3E8006588BC}"/>
                </a:ext>
              </a:extLst>
            </p:cNvPr>
            <p:cNvSpPr>
              <a:spLocks/>
            </p:cNvSpPr>
            <p:nvPr/>
          </p:nvSpPr>
          <p:spPr bwMode="auto">
            <a:xfrm>
              <a:off x="3072" y="282"/>
              <a:ext cx="86" cy="174"/>
            </a:xfrm>
            <a:prstGeom prst="leftBrace">
              <a:avLst>
                <a:gd name="adj1" fmla="val 16832"/>
                <a:gd name="adj2" fmla="val 50000"/>
              </a:avLst>
            </a:prstGeom>
            <a:noFill/>
            <a:ln w="1905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21544" name="Rectangle 50">
              <a:extLst>
                <a:ext uri="{FF2B5EF4-FFF2-40B4-BE49-F238E27FC236}">
                  <a16:creationId xmlns:a16="http://schemas.microsoft.com/office/drawing/2014/main" id="{B18B6924-CA87-5829-4DC9-AEB45AE3878F}"/>
                </a:ext>
              </a:extLst>
            </p:cNvPr>
            <p:cNvSpPr>
              <a:spLocks noChangeArrowheads="1"/>
            </p:cNvSpPr>
            <p:nvPr/>
          </p:nvSpPr>
          <p:spPr bwMode="auto">
            <a:xfrm>
              <a:off x="4355" y="449"/>
              <a:ext cx="13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chemeClr val="tx2"/>
                  </a:solidFill>
                  <a:latin typeface="宋体" panose="02010600030101010101" pitchFamily="2" charset="-122"/>
                </a:rPr>
                <a:t>将对改变前后的记录比较</a:t>
              </a:r>
              <a:endParaRPr lang="en-US" altLang="zh-CN" sz="1400">
                <a:solidFill>
                  <a:schemeClr val="tx2"/>
                </a:solidFill>
                <a:latin typeface="宋体" panose="02010600030101010101" pitchFamily="2" charset="-122"/>
              </a:endParaRPr>
            </a:p>
          </p:txBody>
        </p:sp>
        <p:sp>
          <p:nvSpPr>
            <p:cNvPr id="21545" name="Line 51">
              <a:extLst>
                <a:ext uri="{FF2B5EF4-FFF2-40B4-BE49-F238E27FC236}">
                  <a16:creationId xmlns:a16="http://schemas.microsoft.com/office/drawing/2014/main" id="{C85E3C8E-BC70-8CE1-C75F-A16A95311C9D}"/>
                </a:ext>
              </a:extLst>
            </p:cNvPr>
            <p:cNvSpPr>
              <a:spLocks noChangeShapeType="1"/>
            </p:cNvSpPr>
            <p:nvPr/>
          </p:nvSpPr>
          <p:spPr bwMode="auto">
            <a:xfrm flipH="1" flipV="1">
              <a:off x="4470" y="360"/>
              <a:ext cx="102" cy="102"/>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9738" name="Group 58">
            <a:extLst>
              <a:ext uri="{FF2B5EF4-FFF2-40B4-BE49-F238E27FC236}">
                <a16:creationId xmlns:a16="http://schemas.microsoft.com/office/drawing/2014/main" id="{3B3105D4-F395-D056-4E97-D3A0CE8F1438}"/>
              </a:ext>
            </a:extLst>
          </p:cNvPr>
          <p:cNvGrpSpPr>
            <a:grpSpLocks/>
          </p:cNvGrpSpPr>
          <p:nvPr/>
        </p:nvGrpSpPr>
        <p:grpSpPr bwMode="auto">
          <a:xfrm>
            <a:off x="7505700" y="352425"/>
            <a:ext cx="1525588" cy="317500"/>
            <a:chOff x="4728" y="222"/>
            <a:chExt cx="961" cy="200"/>
          </a:xfrm>
        </p:grpSpPr>
        <p:sp>
          <p:nvSpPr>
            <p:cNvPr id="21547" name="Line 41">
              <a:extLst>
                <a:ext uri="{FF2B5EF4-FFF2-40B4-BE49-F238E27FC236}">
                  <a16:creationId xmlns:a16="http://schemas.microsoft.com/office/drawing/2014/main" id="{FC99BE0B-82A5-676B-1A29-AAEF6D82C35A}"/>
                </a:ext>
              </a:extLst>
            </p:cNvPr>
            <p:cNvSpPr>
              <a:spLocks noChangeShapeType="1"/>
            </p:cNvSpPr>
            <p:nvPr/>
          </p:nvSpPr>
          <p:spPr bwMode="auto">
            <a:xfrm>
              <a:off x="4926" y="246"/>
              <a:ext cx="720"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42">
              <a:extLst>
                <a:ext uri="{FF2B5EF4-FFF2-40B4-BE49-F238E27FC236}">
                  <a16:creationId xmlns:a16="http://schemas.microsoft.com/office/drawing/2014/main" id="{7E5610A1-DC59-736B-C295-7EE7BA019E57}"/>
                </a:ext>
              </a:extLst>
            </p:cNvPr>
            <p:cNvSpPr>
              <a:spLocks noChangeShapeType="1"/>
            </p:cNvSpPr>
            <p:nvPr/>
          </p:nvSpPr>
          <p:spPr bwMode="auto">
            <a:xfrm>
              <a:off x="4926" y="246"/>
              <a:ext cx="720"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9" name="Rectangle 49">
              <a:extLst>
                <a:ext uri="{FF2B5EF4-FFF2-40B4-BE49-F238E27FC236}">
                  <a16:creationId xmlns:a16="http://schemas.microsoft.com/office/drawing/2014/main" id="{9AD46F9E-1A78-D92F-BA12-E0203279A56D}"/>
                </a:ext>
              </a:extLst>
            </p:cNvPr>
            <p:cNvSpPr>
              <a:spLocks noChangeArrowheads="1"/>
            </p:cNvSpPr>
            <p:nvPr/>
          </p:nvSpPr>
          <p:spPr bwMode="auto">
            <a:xfrm>
              <a:off x="4789" y="257"/>
              <a:ext cx="90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chemeClr val="tx2"/>
                  </a:solidFill>
                  <a:latin typeface="宋体" panose="02010600030101010101" pitchFamily="2" charset="-122"/>
                </a:rPr>
                <a:t>当属性值改变时</a:t>
              </a:r>
              <a:endParaRPr lang="en-US" altLang="zh-CN" sz="1400">
                <a:solidFill>
                  <a:schemeClr val="tx2"/>
                </a:solidFill>
                <a:latin typeface="宋体" panose="02010600030101010101" pitchFamily="2" charset="-122"/>
              </a:endParaRPr>
            </a:p>
          </p:txBody>
        </p:sp>
        <p:sp>
          <p:nvSpPr>
            <p:cNvPr id="21550" name="Line 52">
              <a:extLst>
                <a:ext uri="{FF2B5EF4-FFF2-40B4-BE49-F238E27FC236}">
                  <a16:creationId xmlns:a16="http://schemas.microsoft.com/office/drawing/2014/main" id="{88E8D930-C5FB-D409-8A06-4AA7FE0A24EC}"/>
                </a:ext>
              </a:extLst>
            </p:cNvPr>
            <p:cNvSpPr>
              <a:spLocks noChangeShapeType="1"/>
            </p:cNvSpPr>
            <p:nvPr/>
          </p:nvSpPr>
          <p:spPr bwMode="auto">
            <a:xfrm flipH="1" flipV="1">
              <a:off x="4728" y="222"/>
              <a:ext cx="108" cy="9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9740" name="Group 60">
            <a:extLst>
              <a:ext uri="{FF2B5EF4-FFF2-40B4-BE49-F238E27FC236}">
                <a16:creationId xmlns:a16="http://schemas.microsoft.com/office/drawing/2014/main" id="{85C9CB91-1115-6852-47C6-56AC8962A6AA}"/>
              </a:ext>
            </a:extLst>
          </p:cNvPr>
          <p:cNvGrpSpPr>
            <a:grpSpLocks/>
          </p:cNvGrpSpPr>
          <p:nvPr/>
        </p:nvGrpSpPr>
        <p:grpSpPr bwMode="auto">
          <a:xfrm>
            <a:off x="4886325" y="1019175"/>
            <a:ext cx="3911600" cy="854075"/>
            <a:chOff x="3078" y="642"/>
            <a:chExt cx="2464" cy="538"/>
          </a:xfrm>
        </p:grpSpPr>
        <p:sp>
          <p:nvSpPr>
            <p:cNvPr id="21552" name="AutoShape 45">
              <a:extLst>
                <a:ext uri="{FF2B5EF4-FFF2-40B4-BE49-F238E27FC236}">
                  <a16:creationId xmlns:a16="http://schemas.microsoft.com/office/drawing/2014/main" id="{E180DFC6-FFCC-8A7A-1AA8-8536FAD40213}"/>
                </a:ext>
              </a:extLst>
            </p:cNvPr>
            <p:cNvSpPr>
              <a:spLocks/>
            </p:cNvSpPr>
            <p:nvPr/>
          </p:nvSpPr>
          <p:spPr bwMode="auto">
            <a:xfrm>
              <a:off x="3078" y="642"/>
              <a:ext cx="86" cy="192"/>
            </a:xfrm>
            <a:prstGeom prst="leftBrace">
              <a:avLst>
                <a:gd name="adj1" fmla="val 18574"/>
                <a:gd name="adj2" fmla="val 50000"/>
              </a:avLst>
            </a:prstGeom>
            <a:noFill/>
            <a:ln w="1905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21553" name="Rectangle 53">
              <a:extLst>
                <a:ext uri="{FF2B5EF4-FFF2-40B4-BE49-F238E27FC236}">
                  <a16:creationId xmlns:a16="http://schemas.microsoft.com/office/drawing/2014/main" id="{D50150E6-6E4F-9DE2-E78D-284B34123D2F}"/>
                </a:ext>
              </a:extLst>
            </p:cNvPr>
            <p:cNvSpPr>
              <a:spLocks noChangeArrowheads="1"/>
            </p:cNvSpPr>
            <p:nvPr/>
          </p:nvSpPr>
          <p:spPr bwMode="auto">
            <a:xfrm>
              <a:off x="4468" y="875"/>
              <a:ext cx="1074" cy="30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chemeClr val="tx2"/>
                  </a:solidFill>
                  <a:latin typeface="宋体" panose="02010600030101010101" pitchFamily="2" charset="-122"/>
                </a:rPr>
                <a:t>有新记录成绩且非</a:t>
              </a:r>
              <a:r>
                <a:rPr lang="en-US" altLang="zh-CN" sz="1400">
                  <a:solidFill>
                    <a:schemeClr val="tx2"/>
                  </a:solidFill>
                  <a:latin typeface="宋体" panose="02010600030101010101" pitchFamily="2" charset="-122"/>
                </a:rPr>
                <a:t>F</a:t>
              </a:r>
            </a:p>
            <a:p>
              <a:pPr algn="ctr" eaLnBrk="0" hangingPunct="0">
                <a:lnSpc>
                  <a:spcPct val="80000"/>
                </a:lnSpc>
                <a:spcBef>
                  <a:spcPct val="20000"/>
                </a:spcBef>
              </a:pPr>
              <a:r>
                <a:rPr lang="zh-CN" altLang="en-US" sz="1400">
                  <a:solidFill>
                    <a:schemeClr val="tx2"/>
                  </a:solidFill>
                  <a:latin typeface="宋体" panose="02010600030101010101" pitchFamily="2" charset="-122"/>
                </a:rPr>
                <a:t>旧记录成绩为</a:t>
              </a:r>
              <a:r>
                <a:rPr lang="en-US" altLang="zh-CN" sz="1400">
                  <a:solidFill>
                    <a:schemeClr val="tx2"/>
                  </a:solidFill>
                  <a:latin typeface="宋体" panose="02010600030101010101" pitchFamily="2" charset="-122"/>
                </a:rPr>
                <a:t>F</a:t>
              </a:r>
              <a:r>
                <a:rPr lang="zh-CN" altLang="en-US" sz="1400">
                  <a:solidFill>
                    <a:schemeClr val="tx2"/>
                  </a:solidFill>
                  <a:latin typeface="宋体" panose="02010600030101010101" pitchFamily="2" charset="-122"/>
                </a:rPr>
                <a:t>或空</a:t>
              </a:r>
              <a:endParaRPr lang="en-US" altLang="zh-CN" sz="1400">
                <a:solidFill>
                  <a:schemeClr val="tx2"/>
                </a:solidFill>
                <a:latin typeface="宋体" panose="02010600030101010101" pitchFamily="2" charset="-122"/>
              </a:endParaRPr>
            </a:p>
          </p:txBody>
        </p:sp>
        <p:sp>
          <p:nvSpPr>
            <p:cNvPr id="21554" name="Line 56">
              <a:extLst>
                <a:ext uri="{FF2B5EF4-FFF2-40B4-BE49-F238E27FC236}">
                  <a16:creationId xmlns:a16="http://schemas.microsoft.com/office/drawing/2014/main" id="{D2531424-74CF-5231-4592-F361BD2D2276}"/>
                </a:ext>
              </a:extLst>
            </p:cNvPr>
            <p:cNvSpPr>
              <a:spLocks noChangeShapeType="1"/>
            </p:cNvSpPr>
            <p:nvPr/>
          </p:nvSpPr>
          <p:spPr bwMode="auto">
            <a:xfrm flipH="1" flipV="1">
              <a:off x="4320" y="840"/>
              <a:ext cx="102" cy="102"/>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9743" name="Group 63">
            <a:extLst>
              <a:ext uri="{FF2B5EF4-FFF2-40B4-BE49-F238E27FC236}">
                <a16:creationId xmlns:a16="http://schemas.microsoft.com/office/drawing/2014/main" id="{98F1DECA-1518-9B0F-93CF-133501C63954}"/>
              </a:ext>
            </a:extLst>
          </p:cNvPr>
          <p:cNvGrpSpPr>
            <a:grpSpLocks/>
          </p:cNvGrpSpPr>
          <p:nvPr/>
        </p:nvGrpSpPr>
        <p:grpSpPr bwMode="auto">
          <a:xfrm>
            <a:off x="2011363" y="1466850"/>
            <a:ext cx="3021012" cy="1409700"/>
            <a:chOff x="1273" y="924"/>
            <a:chExt cx="1903" cy="888"/>
          </a:xfrm>
        </p:grpSpPr>
        <p:sp>
          <p:nvSpPr>
            <p:cNvPr id="21556" name="AutoShape 46">
              <a:extLst>
                <a:ext uri="{FF2B5EF4-FFF2-40B4-BE49-F238E27FC236}">
                  <a16:creationId xmlns:a16="http://schemas.microsoft.com/office/drawing/2014/main" id="{50387A7F-61E4-8721-0E68-3DD129B71C12}"/>
                </a:ext>
              </a:extLst>
            </p:cNvPr>
            <p:cNvSpPr>
              <a:spLocks/>
            </p:cNvSpPr>
            <p:nvPr/>
          </p:nvSpPr>
          <p:spPr bwMode="auto">
            <a:xfrm>
              <a:off x="3072" y="924"/>
              <a:ext cx="104" cy="888"/>
            </a:xfrm>
            <a:prstGeom prst="leftBrace">
              <a:avLst>
                <a:gd name="adj1" fmla="val 71035"/>
                <a:gd name="adj2" fmla="val 50000"/>
              </a:avLst>
            </a:prstGeom>
            <a:noFill/>
            <a:ln w="1905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21557" name="Rectangle 57">
              <a:extLst>
                <a:ext uri="{FF2B5EF4-FFF2-40B4-BE49-F238E27FC236}">
                  <a16:creationId xmlns:a16="http://schemas.microsoft.com/office/drawing/2014/main" id="{BBB85DC6-47FF-BE60-4AF3-2EE11B2F61DB}"/>
                </a:ext>
              </a:extLst>
            </p:cNvPr>
            <p:cNvSpPr>
              <a:spLocks noChangeArrowheads="1"/>
            </p:cNvSpPr>
            <p:nvPr/>
          </p:nvSpPr>
          <p:spPr bwMode="auto">
            <a:xfrm>
              <a:off x="1273" y="1148"/>
              <a:ext cx="1634" cy="30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zh-CN" altLang="en-US" sz="1400">
                  <a:solidFill>
                    <a:schemeClr val="tx2"/>
                  </a:solidFill>
                  <a:latin typeface="宋体" panose="02010600030101010101" pitchFamily="2" charset="-122"/>
                </a:rPr>
                <a:t>将根据</a:t>
              </a:r>
              <a:r>
                <a:rPr lang="en-US" altLang="zh-CN" sz="1400">
                  <a:solidFill>
                    <a:schemeClr val="tx2"/>
                  </a:solidFill>
                  <a:latin typeface="宋体" panose="02010600030101010101" pitchFamily="2" charset="-122"/>
                </a:rPr>
                <a:t>takes</a:t>
              </a:r>
              <a:r>
                <a:rPr lang="zh-CN" altLang="en-US" sz="1400">
                  <a:solidFill>
                    <a:schemeClr val="tx2"/>
                  </a:solidFill>
                  <a:latin typeface="宋体" panose="02010600030101010101" pitchFamily="2" charset="-122"/>
                </a:rPr>
                <a:t>的课程成绩记录，</a:t>
              </a:r>
            </a:p>
            <a:p>
              <a:pPr eaLnBrk="0" hangingPunct="0">
                <a:lnSpc>
                  <a:spcPct val="80000"/>
                </a:lnSpc>
                <a:spcBef>
                  <a:spcPct val="20000"/>
                </a:spcBef>
              </a:pPr>
              <a:r>
                <a:rPr lang="zh-CN" altLang="en-US" sz="1400">
                  <a:solidFill>
                    <a:schemeClr val="tx2"/>
                  </a:solidFill>
                  <a:latin typeface="宋体" panose="02010600030101010101" pitchFamily="2" charset="-122"/>
                </a:rPr>
                <a:t>重新计算相应学生的总学分数</a:t>
              </a:r>
              <a:r>
                <a:rPr lang="en-US" altLang="zh-CN" sz="1400">
                  <a:solidFill>
                    <a:schemeClr val="tx2"/>
                  </a:solidFill>
                  <a:latin typeface="宋体" panose="02010600030101010101" pitchFamily="2" charset="-122"/>
                </a:rPr>
                <a:t>.</a:t>
              </a:r>
            </a:p>
          </p:txBody>
        </p:sp>
        <p:sp>
          <p:nvSpPr>
            <p:cNvPr id="21558" name="Line 62">
              <a:extLst>
                <a:ext uri="{FF2B5EF4-FFF2-40B4-BE49-F238E27FC236}">
                  <a16:creationId xmlns:a16="http://schemas.microsoft.com/office/drawing/2014/main" id="{9A0E39B6-419C-846F-9821-3C7652F4CEDF}"/>
                </a:ext>
              </a:extLst>
            </p:cNvPr>
            <p:cNvSpPr>
              <a:spLocks noChangeShapeType="1"/>
            </p:cNvSpPr>
            <p:nvPr/>
          </p:nvSpPr>
          <p:spPr bwMode="auto">
            <a:xfrm>
              <a:off x="2910" y="1368"/>
              <a:ext cx="132"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9747" name="Group 67">
            <a:extLst>
              <a:ext uri="{FF2B5EF4-FFF2-40B4-BE49-F238E27FC236}">
                <a16:creationId xmlns:a16="http://schemas.microsoft.com/office/drawing/2014/main" id="{F38D08E3-345C-AE4E-2DBC-E4915485EE40}"/>
              </a:ext>
            </a:extLst>
          </p:cNvPr>
          <p:cNvGrpSpPr>
            <a:grpSpLocks/>
          </p:cNvGrpSpPr>
          <p:nvPr/>
        </p:nvGrpSpPr>
        <p:grpSpPr bwMode="auto">
          <a:xfrm>
            <a:off x="2541588" y="1169988"/>
            <a:ext cx="3468687" cy="484187"/>
            <a:chOff x="1601" y="737"/>
            <a:chExt cx="2185" cy="305"/>
          </a:xfrm>
        </p:grpSpPr>
        <p:sp>
          <p:nvSpPr>
            <p:cNvPr id="21560" name="Line 64">
              <a:extLst>
                <a:ext uri="{FF2B5EF4-FFF2-40B4-BE49-F238E27FC236}">
                  <a16:creationId xmlns:a16="http://schemas.microsoft.com/office/drawing/2014/main" id="{61292DDF-941B-AC97-A459-89A3EF82AC97}"/>
                </a:ext>
              </a:extLst>
            </p:cNvPr>
            <p:cNvSpPr>
              <a:spLocks noChangeShapeType="1"/>
            </p:cNvSpPr>
            <p:nvPr/>
          </p:nvSpPr>
          <p:spPr bwMode="auto">
            <a:xfrm>
              <a:off x="3474" y="990"/>
              <a:ext cx="312"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61" name="Rectangle 65">
              <a:extLst>
                <a:ext uri="{FF2B5EF4-FFF2-40B4-BE49-F238E27FC236}">
                  <a16:creationId xmlns:a16="http://schemas.microsoft.com/office/drawing/2014/main" id="{33750CE4-6E42-C226-3A25-49F5746716D3}"/>
                </a:ext>
              </a:extLst>
            </p:cNvPr>
            <p:cNvSpPr>
              <a:spLocks noChangeArrowheads="1"/>
            </p:cNvSpPr>
            <p:nvPr/>
          </p:nvSpPr>
          <p:spPr bwMode="auto">
            <a:xfrm>
              <a:off x="1601" y="737"/>
              <a:ext cx="1298" cy="30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80000"/>
                </a:lnSpc>
                <a:spcBef>
                  <a:spcPct val="20000"/>
                </a:spcBef>
              </a:pPr>
              <a:r>
                <a:rPr lang="en-US" altLang="zh-CN" sz="1400">
                  <a:solidFill>
                    <a:schemeClr val="tx2"/>
                  </a:solidFill>
                  <a:latin typeface="宋体" panose="02010600030101010101" pitchFamily="2" charset="-122"/>
                </a:rPr>
                <a:t>begin-end</a:t>
              </a:r>
              <a:r>
                <a:rPr lang="zh-CN" altLang="en-US" sz="1400">
                  <a:solidFill>
                    <a:schemeClr val="tx2"/>
                  </a:solidFill>
                  <a:latin typeface="宋体" panose="02010600030101010101" pitchFamily="2" charset="-122"/>
                </a:rPr>
                <a:t>可有多个语句</a:t>
              </a:r>
            </a:p>
            <a:p>
              <a:pPr eaLnBrk="0" hangingPunct="0">
                <a:lnSpc>
                  <a:spcPct val="80000"/>
                </a:lnSpc>
                <a:spcBef>
                  <a:spcPct val="20000"/>
                </a:spcBef>
              </a:pPr>
              <a:r>
                <a:rPr lang="en-US" altLang="zh-CN" sz="1400">
                  <a:solidFill>
                    <a:schemeClr val="tx2"/>
                  </a:solidFill>
                  <a:latin typeface="宋体" panose="02010600030101010101" pitchFamily="2" charset="-122"/>
                </a:rPr>
                <a:t>atomic-</a:t>
              </a:r>
              <a:r>
                <a:rPr lang="zh-CN" altLang="en-US" sz="1400">
                  <a:solidFill>
                    <a:schemeClr val="tx2"/>
                  </a:solidFill>
                  <a:latin typeface="宋体" panose="02010600030101010101" pitchFamily="2" charset="-122"/>
                </a:rPr>
                <a:t>表示为一个事务</a:t>
              </a:r>
            </a:p>
          </p:txBody>
        </p:sp>
        <p:sp>
          <p:nvSpPr>
            <p:cNvPr id="21562" name="Line 66">
              <a:extLst>
                <a:ext uri="{FF2B5EF4-FFF2-40B4-BE49-F238E27FC236}">
                  <a16:creationId xmlns:a16="http://schemas.microsoft.com/office/drawing/2014/main" id="{E2AB51CA-F419-5CBD-6044-8E8B6E8B7E3F}"/>
                </a:ext>
              </a:extLst>
            </p:cNvPr>
            <p:cNvSpPr>
              <a:spLocks noChangeShapeType="1"/>
            </p:cNvSpPr>
            <p:nvPr/>
          </p:nvSpPr>
          <p:spPr bwMode="auto">
            <a:xfrm flipV="1">
              <a:off x="2898" y="966"/>
              <a:ext cx="174" cy="6"/>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9748" name="Rectangle 68">
            <a:extLst>
              <a:ext uri="{FF2B5EF4-FFF2-40B4-BE49-F238E27FC236}">
                <a16:creationId xmlns:a16="http://schemas.microsoft.com/office/drawing/2014/main" id="{2279F621-E54A-6CEB-128D-6B91F2701557}"/>
              </a:ext>
            </a:extLst>
          </p:cNvPr>
          <p:cNvSpPr>
            <a:spLocks noChangeArrowheads="1"/>
          </p:cNvSpPr>
          <p:nvPr/>
        </p:nvSpPr>
        <p:spPr bwMode="auto">
          <a:xfrm>
            <a:off x="6448425" y="5664200"/>
            <a:ext cx="21478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800">
                <a:solidFill>
                  <a:srgbClr val="0000FF"/>
                </a:solidFill>
                <a:latin typeface="宋体" panose="02010600030101010101" pitchFamily="2" charset="-122"/>
              </a:rPr>
              <a:t>注</a:t>
            </a:r>
            <a:r>
              <a:rPr lang="en-US" altLang="zh-CN" sz="1800">
                <a:solidFill>
                  <a:srgbClr val="0000FF"/>
                </a:solidFill>
                <a:latin typeface="宋体" panose="02010600030101010101" pitchFamily="2" charset="-122"/>
              </a:rPr>
              <a:t>:</a:t>
            </a:r>
            <a:r>
              <a:rPr lang="zh-CN" altLang="en-US" sz="1800">
                <a:solidFill>
                  <a:srgbClr val="0000FF"/>
                </a:solidFill>
                <a:latin typeface="宋体" panose="02010600030101010101" pitchFamily="2" charset="-122"/>
              </a:rPr>
              <a:t>触发器还可用于</a:t>
            </a:r>
            <a:endParaRPr lang="en-US" altLang="zh-CN" sz="1800">
              <a:solidFill>
                <a:srgbClr val="0000FF"/>
              </a:solidFill>
              <a:latin typeface="宋体" panose="02010600030101010101" pitchFamily="2" charset="-122"/>
            </a:endParaRPr>
          </a:p>
          <a:p>
            <a:pPr algn="ctr" eaLnBrk="0" hangingPunct="0">
              <a:lnSpc>
                <a:spcPct val="80000"/>
              </a:lnSpc>
              <a:spcBef>
                <a:spcPct val="20000"/>
              </a:spcBef>
            </a:pPr>
            <a:r>
              <a:rPr lang="zh-CN" altLang="en-US" sz="1800">
                <a:solidFill>
                  <a:srgbClr val="0000FF"/>
                </a:solidFill>
                <a:latin typeface="宋体" panose="02010600030101010101" pitchFamily="2" charset="-122"/>
              </a:rPr>
              <a:t>复制或备份数据库</a:t>
            </a:r>
            <a:r>
              <a:rPr lang="en-US" altLang="zh-CN" sz="1800">
                <a:solidFill>
                  <a:srgbClr val="0000FF"/>
                </a:solidFill>
                <a:latin typeface="宋体" panose="02010600030101010101" pitchFamily="2" charset="-122"/>
              </a:rPr>
              <a:t>!</a:t>
            </a:r>
          </a:p>
        </p:txBody>
      </p:sp>
      <p:grpSp>
        <p:nvGrpSpPr>
          <p:cNvPr id="199761" name="Group 81">
            <a:extLst>
              <a:ext uri="{FF2B5EF4-FFF2-40B4-BE49-F238E27FC236}">
                <a16:creationId xmlns:a16="http://schemas.microsoft.com/office/drawing/2014/main" id="{39B61346-AB0E-7DDE-A38C-68351CB7D24D}"/>
              </a:ext>
            </a:extLst>
          </p:cNvPr>
          <p:cNvGrpSpPr>
            <a:grpSpLocks/>
          </p:cNvGrpSpPr>
          <p:nvPr/>
        </p:nvGrpSpPr>
        <p:grpSpPr bwMode="auto">
          <a:xfrm>
            <a:off x="1771650" y="2855913"/>
            <a:ext cx="2828925" cy="261937"/>
            <a:chOff x="1116" y="1799"/>
            <a:chExt cx="1782" cy="165"/>
          </a:xfrm>
        </p:grpSpPr>
        <p:sp>
          <p:nvSpPr>
            <p:cNvPr id="21565" name="Rectangle 73">
              <a:extLst>
                <a:ext uri="{FF2B5EF4-FFF2-40B4-BE49-F238E27FC236}">
                  <a16:creationId xmlns:a16="http://schemas.microsoft.com/office/drawing/2014/main" id="{55ABDA7D-4B03-50B5-1CD9-AE698C7AAF60}"/>
                </a:ext>
              </a:extLst>
            </p:cNvPr>
            <p:cNvSpPr>
              <a:spLocks noChangeArrowheads="1"/>
            </p:cNvSpPr>
            <p:nvPr/>
          </p:nvSpPr>
          <p:spPr bwMode="auto">
            <a:xfrm>
              <a:off x="2334" y="1799"/>
              <a:ext cx="56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chemeClr val="tx2"/>
                  </a:solidFill>
                  <a:latin typeface="宋体" panose="02010600030101010101" pitchFamily="2" charset="-122"/>
                </a:rPr>
                <a:t>动作粒度</a:t>
              </a:r>
            </a:p>
          </p:txBody>
        </p:sp>
        <p:sp>
          <p:nvSpPr>
            <p:cNvPr id="21566" name="Line 74">
              <a:extLst>
                <a:ext uri="{FF2B5EF4-FFF2-40B4-BE49-F238E27FC236}">
                  <a16:creationId xmlns:a16="http://schemas.microsoft.com/office/drawing/2014/main" id="{0C46A5EA-539A-9538-55B4-EE908001F49E}"/>
                </a:ext>
              </a:extLst>
            </p:cNvPr>
            <p:cNvSpPr>
              <a:spLocks noChangeShapeType="1"/>
            </p:cNvSpPr>
            <p:nvPr/>
          </p:nvSpPr>
          <p:spPr bwMode="auto">
            <a:xfrm flipH="1">
              <a:off x="1116" y="1884"/>
              <a:ext cx="1242" cy="24"/>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9760" name="Group 80">
            <a:extLst>
              <a:ext uri="{FF2B5EF4-FFF2-40B4-BE49-F238E27FC236}">
                <a16:creationId xmlns:a16="http://schemas.microsoft.com/office/drawing/2014/main" id="{3A1B54E2-8989-0C6B-0C83-476090D1373B}"/>
              </a:ext>
            </a:extLst>
          </p:cNvPr>
          <p:cNvGrpSpPr>
            <a:grpSpLocks/>
          </p:cNvGrpSpPr>
          <p:nvPr/>
        </p:nvGrpSpPr>
        <p:grpSpPr bwMode="auto">
          <a:xfrm>
            <a:off x="2657475" y="2646363"/>
            <a:ext cx="1924050" cy="261937"/>
            <a:chOff x="1674" y="1667"/>
            <a:chExt cx="1212" cy="165"/>
          </a:xfrm>
        </p:grpSpPr>
        <p:sp>
          <p:nvSpPr>
            <p:cNvPr id="21568" name="Rectangle 72">
              <a:extLst>
                <a:ext uri="{FF2B5EF4-FFF2-40B4-BE49-F238E27FC236}">
                  <a16:creationId xmlns:a16="http://schemas.microsoft.com/office/drawing/2014/main" id="{46189F2E-92FF-6AD7-173C-E51EEFFF8478}"/>
                </a:ext>
              </a:extLst>
            </p:cNvPr>
            <p:cNvSpPr>
              <a:spLocks noChangeArrowheads="1"/>
            </p:cNvSpPr>
            <p:nvPr/>
          </p:nvSpPr>
          <p:spPr bwMode="auto">
            <a:xfrm>
              <a:off x="2322" y="1667"/>
              <a:ext cx="56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chemeClr val="tx2"/>
                  </a:solidFill>
                  <a:latin typeface="宋体" panose="02010600030101010101" pitchFamily="2" charset="-122"/>
                </a:rPr>
                <a:t>变量定义</a:t>
              </a:r>
            </a:p>
          </p:txBody>
        </p:sp>
        <p:sp>
          <p:nvSpPr>
            <p:cNvPr id="21569" name="Line 75">
              <a:extLst>
                <a:ext uri="{FF2B5EF4-FFF2-40B4-BE49-F238E27FC236}">
                  <a16:creationId xmlns:a16="http://schemas.microsoft.com/office/drawing/2014/main" id="{B7D630BC-B4CE-C4E8-0A69-9985376AC11C}"/>
                </a:ext>
              </a:extLst>
            </p:cNvPr>
            <p:cNvSpPr>
              <a:spLocks noChangeShapeType="1"/>
            </p:cNvSpPr>
            <p:nvPr/>
          </p:nvSpPr>
          <p:spPr bwMode="auto">
            <a:xfrm flipH="1">
              <a:off x="1674" y="1764"/>
              <a:ext cx="696" cy="18"/>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9759" name="Group 79">
            <a:extLst>
              <a:ext uri="{FF2B5EF4-FFF2-40B4-BE49-F238E27FC236}">
                <a16:creationId xmlns:a16="http://schemas.microsoft.com/office/drawing/2014/main" id="{3C588000-4BC4-AAA3-DDFD-5071A173E0A0}"/>
              </a:ext>
            </a:extLst>
          </p:cNvPr>
          <p:cNvGrpSpPr>
            <a:grpSpLocks/>
          </p:cNvGrpSpPr>
          <p:nvPr/>
        </p:nvGrpSpPr>
        <p:grpSpPr bwMode="auto">
          <a:xfrm>
            <a:off x="3629025" y="2436813"/>
            <a:ext cx="1292225" cy="261937"/>
            <a:chOff x="2286" y="1535"/>
            <a:chExt cx="814" cy="165"/>
          </a:xfrm>
        </p:grpSpPr>
        <p:sp>
          <p:nvSpPr>
            <p:cNvPr id="21571" name="Rectangle 69">
              <a:extLst>
                <a:ext uri="{FF2B5EF4-FFF2-40B4-BE49-F238E27FC236}">
                  <a16:creationId xmlns:a16="http://schemas.microsoft.com/office/drawing/2014/main" id="{E23EF3DD-2408-1DE8-7D44-B279298E2E8E}"/>
                </a:ext>
              </a:extLst>
            </p:cNvPr>
            <p:cNvSpPr>
              <a:spLocks noChangeArrowheads="1"/>
            </p:cNvSpPr>
            <p:nvPr/>
          </p:nvSpPr>
          <p:spPr bwMode="auto">
            <a:xfrm>
              <a:off x="2312" y="1535"/>
              <a:ext cx="78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chemeClr val="tx2"/>
                  </a:solidFill>
                  <a:latin typeface="宋体" panose="02010600030101010101" pitchFamily="2" charset="-122"/>
                </a:rPr>
                <a:t>事件触发方式</a:t>
              </a:r>
            </a:p>
          </p:txBody>
        </p:sp>
        <p:sp>
          <p:nvSpPr>
            <p:cNvPr id="21572" name="Line 76">
              <a:extLst>
                <a:ext uri="{FF2B5EF4-FFF2-40B4-BE49-F238E27FC236}">
                  <a16:creationId xmlns:a16="http://schemas.microsoft.com/office/drawing/2014/main" id="{7D4151F1-01E9-BBDC-C838-A34402942473}"/>
                </a:ext>
              </a:extLst>
            </p:cNvPr>
            <p:cNvSpPr>
              <a:spLocks noChangeShapeType="1"/>
            </p:cNvSpPr>
            <p:nvPr/>
          </p:nvSpPr>
          <p:spPr bwMode="auto">
            <a:xfrm flipH="1">
              <a:off x="2286" y="1614"/>
              <a:ext cx="72" cy="1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9762" name="Group 82">
            <a:extLst>
              <a:ext uri="{FF2B5EF4-FFF2-40B4-BE49-F238E27FC236}">
                <a16:creationId xmlns:a16="http://schemas.microsoft.com/office/drawing/2014/main" id="{57F24C50-9A7D-5F63-D69D-778DA7BCB3E2}"/>
              </a:ext>
            </a:extLst>
          </p:cNvPr>
          <p:cNvGrpSpPr>
            <a:grpSpLocks/>
          </p:cNvGrpSpPr>
          <p:nvPr/>
        </p:nvGrpSpPr>
        <p:grpSpPr bwMode="auto">
          <a:xfrm>
            <a:off x="2838450" y="3084513"/>
            <a:ext cx="2082800" cy="261937"/>
            <a:chOff x="1788" y="1943"/>
            <a:chExt cx="1312" cy="165"/>
          </a:xfrm>
        </p:grpSpPr>
        <p:sp>
          <p:nvSpPr>
            <p:cNvPr id="21574" name="Rectangle 70">
              <a:extLst>
                <a:ext uri="{FF2B5EF4-FFF2-40B4-BE49-F238E27FC236}">
                  <a16:creationId xmlns:a16="http://schemas.microsoft.com/office/drawing/2014/main" id="{E18E6749-7D8B-B914-D765-529A3A2ED809}"/>
                </a:ext>
              </a:extLst>
            </p:cNvPr>
            <p:cNvSpPr>
              <a:spLocks noChangeArrowheads="1"/>
            </p:cNvSpPr>
            <p:nvPr/>
          </p:nvSpPr>
          <p:spPr bwMode="auto">
            <a:xfrm>
              <a:off x="2312" y="1943"/>
              <a:ext cx="78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chemeClr val="tx2"/>
                  </a:solidFill>
                  <a:latin typeface="宋体" panose="02010600030101010101" pitchFamily="2" charset="-122"/>
                </a:rPr>
                <a:t>事件触发条件</a:t>
              </a:r>
            </a:p>
          </p:txBody>
        </p:sp>
        <p:sp>
          <p:nvSpPr>
            <p:cNvPr id="21575" name="Line 77">
              <a:extLst>
                <a:ext uri="{FF2B5EF4-FFF2-40B4-BE49-F238E27FC236}">
                  <a16:creationId xmlns:a16="http://schemas.microsoft.com/office/drawing/2014/main" id="{DCB849D2-7BE8-35DA-C97A-210379774AC9}"/>
                </a:ext>
              </a:extLst>
            </p:cNvPr>
            <p:cNvSpPr>
              <a:spLocks noChangeShapeType="1"/>
            </p:cNvSpPr>
            <p:nvPr/>
          </p:nvSpPr>
          <p:spPr bwMode="auto">
            <a:xfrm flipH="1">
              <a:off x="1788" y="2022"/>
              <a:ext cx="546" cy="0"/>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9763" name="Group 83">
            <a:extLst>
              <a:ext uri="{FF2B5EF4-FFF2-40B4-BE49-F238E27FC236}">
                <a16:creationId xmlns:a16="http://schemas.microsoft.com/office/drawing/2014/main" id="{C6AB54C3-1A82-2BD7-B6A2-5BCB023CFCC0}"/>
              </a:ext>
            </a:extLst>
          </p:cNvPr>
          <p:cNvGrpSpPr>
            <a:grpSpLocks/>
          </p:cNvGrpSpPr>
          <p:nvPr/>
        </p:nvGrpSpPr>
        <p:grpSpPr bwMode="auto">
          <a:xfrm>
            <a:off x="1362075" y="3284538"/>
            <a:ext cx="3559175" cy="573087"/>
            <a:chOff x="858" y="2069"/>
            <a:chExt cx="2242" cy="361"/>
          </a:xfrm>
        </p:grpSpPr>
        <p:sp>
          <p:nvSpPr>
            <p:cNvPr id="21577" name="Rectangle 71">
              <a:extLst>
                <a:ext uri="{FF2B5EF4-FFF2-40B4-BE49-F238E27FC236}">
                  <a16:creationId xmlns:a16="http://schemas.microsoft.com/office/drawing/2014/main" id="{448A401F-D180-35EC-306A-8BB7352874D5}"/>
                </a:ext>
              </a:extLst>
            </p:cNvPr>
            <p:cNvSpPr>
              <a:spLocks noChangeArrowheads="1"/>
            </p:cNvSpPr>
            <p:nvPr/>
          </p:nvSpPr>
          <p:spPr bwMode="auto">
            <a:xfrm>
              <a:off x="2312" y="2069"/>
              <a:ext cx="78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eaLnBrk="0" hangingPunct="0">
                <a:lnSpc>
                  <a:spcPct val="80000"/>
                </a:lnSpc>
                <a:spcBef>
                  <a:spcPct val="20000"/>
                </a:spcBef>
              </a:pPr>
              <a:r>
                <a:rPr lang="zh-CN" altLang="en-US" sz="1400">
                  <a:solidFill>
                    <a:schemeClr val="tx2"/>
                  </a:solidFill>
                  <a:latin typeface="宋体" panose="02010600030101010101" pitchFamily="2" charset="-122"/>
                </a:rPr>
                <a:t>事件触发动作</a:t>
              </a:r>
            </a:p>
          </p:txBody>
        </p:sp>
        <p:sp>
          <p:nvSpPr>
            <p:cNvPr id="21578" name="Line 78">
              <a:extLst>
                <a:ext uri="{FF2B5EF4-FFF2-40B4-BE49-F238E27FC236}">
                  <a16:creationId xmlns:a16="http://schemas.microsoft.com/office/drawing/2014/main" id="{DDE55ABC-CB17-9ABE-4B26-405C4292BEE2}"/>
                </a:ext>
              </a:extLst>
            </p:cNvPr>
            <p:cNvSpPr>
              <a:spLocks noChangeShapeType="1"/>
            </p:cNvSpPr>
            <p:nvPr/>
          </p:nvSpPr>
          <p:spPr bwMode="auto">
            <a:xfrm flipH="1">
              <a:off x="858" y="2148"/>
              <a:ext cx="1446" cy="282"/>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9759"/>
                                        </p:tgtEl>
                                        <p:attrNameLst>
                                          <p:attrName>style.visibility</p:attrName>
                                        </p:attrNameLst>
                                      </p:cBhvr>
                                      <p:to>
                                        <p:strVal val="visible"/>
                                      </p:to>
                                    </p:set>
                                    <p:anim calcmode="lin" valueType="num">
                                      <p:cBhvr additive="base">
                                        <p:cTn id="7" dur="500" fill="hold"/>
                                        <p:tgtEl>
                                          <p:spTgt spid="199759"/>
                                        </p:tgtEl>
                                        <p:attrNameLst>
                                          <p:attrName>ppt_x</p:attrName>
                                        </p:attrNameLst>
                                      </p:cBhvr>
                                      <p:tavLst>
                                        <p:tav tm="0">
                                          <p:val>
                                            <p:strVal val="#ppt_x"/>
                                          </p:val>
                                        </p:tav>
                                        <p:tav tm="100000">
                                          <p:val>
                                            <p:strVal val="#ppt_x"/>
                                          </p:val>
                                        </p:tav>
                                      </p:tavLst>
                                    </p:anim>
                                    <p:anim calcmode="lin" valueType="num">
                                      <p:cBhvr additive="base">
                                        <p:cTn id="8" dur="500" fill="hold"/>
                                        <p:tgtEl>
                                          <p:spTgt spid="19975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9760"/>
                                        </p:tgtEl>
                                        <p:attrNameLst>
                                          <p:attrName>style.visibility</p:attrName>
                                        </p:attrNameLst>
                                      </p:cBhvr>
                                      <p:to>
                                        <p:strVal val="visible"/>
                                      </p:to>
                                    </p:set>
                                    <p:anim calcmode="lin" valueType="num">
                                      <p:cBhvr additive="base">
                                        <p:cTn id="13" dur="500" fill="hold"/>
                                        <p:tgtEl>
                                          <p:spTgt spid="199760"/>
                                        </p:tgtEl>
                                        <p:attrNameLst>
                                          <p:attrName>ppt_x</p:attrName>
                                        </p:attrNameLst>
                                      </p:cBhvr>
                                      <p:tavLst>
                                        <p:tav tm="0">
                                          <p:val>
                                            <p:strVal val="#ppt_x"/>
                                          </p:val>
                                        </p:tav>
                                        <p:tav tm="100000">
                                          <p:val>
                                            <p:strVal val="#ppt_x"/>
                                          </p:val>
                                        </p:tav>
                                      </p:tavLst>
                                    </p:anim>
                                    <p:anim calcmode="lin" valueType="num">
                                      <p:cBhvr additive="base">
                                        <p:cTn id="14" dur="500" fill="hold"/>
                                        <p:tgtEl>
                                          <p:spTgt spid="19976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9761"/>
                                        </p:tgtEl>
                                        <p:attrNameLst>
                                          <p:attrName>style.visibility</p:attrName>
                                        </p:attrNameLst>
                                      </p:cBhvr>
                                      <p:to>
                                        <p:strVal val="visible"/>
                                      </p:to>
                                    </p:set>
                                    <p:anim calcmode="lin" valueType="num">
                                      <p:cBhvr additive="base">
                                        <p:cTn id="19" dur="500" fill="hold"/>
                                        <p:tgtEl>
                                          <p:spTgt spid="199761"/>
                                        </p:tgtEl>
                                        <p:attrNameLst>
                                          <p:attrName>ppt_x</p:attrName>
                                        </p:attrNameLst>
                                      </p:cBhvr>
                                      <p:tavLst>
                                        <p:tav tm="0">
                                          <p:val>
                                            <p:strVal val="#ppt_x"/>
                                          </p:val>
                                        </p:tav>
                                        <p:tav tm="100000">
                                          <p:val>
                                            <p:strVal val="#ppt_x"/>
                                          </p:val>
                                        </p:tav>
                                      </p:tavLst>
                                    </p:anim>
                                    <p:anim calcmode="lin" valueType="num">
                                      <p:cBhvr additive="base">
                                        <p:cTn id="20" dur="500" fill="hold"/>
                                        <p:tgtEl>
                                          <p:spTgt spid="19976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99762"/>
                                        </p:tgtEl>
                                        <p:attrNameLst>
                                          <p:attrName>style.visibility</p:attrName>
                                        </p:attrNameLst>
                                      </p:cBhvr>
                                      <p:to>
                                        <p:strVal val="visible"/>
                                      </p:to>
                                    </p:set>
                                    <p:anim calcmode="lin" valueType="num">
                                      <p:cBhvr additive="base">
                                        <p:cTn id="25" dur="500" fill="hold"/>
                                        <p:tgtEl>
                                          <p:spTgt spid="199762"/>
                                        </p:tgtEl>
                                        <p:attrNameLst>
                                          <p:attrName>ppt_x</p:attrName>
                                        </p:attrNameLst>
                                      </p:cBhvr>
                                      <p:tavLst>
                                        <p:tav tm="0">
                                          <p:val>
                                            <p:strVal val="#ppt_x"/>
                                          </p:val>
                                        </p:tav>
                                        <p:tav tm="100000">
                                          <p:val>
                                            <p:strVal val="#ppt_x"/>
                                          </p:val>
                                        </p:tav>
                                      </p:tavLst>
                                    </p:anim>
                                    <p:anim calcmode="lin" valueType="num">
                                      <p:cBhvr additive="base">
                                        <p:cTn id="26" dur="500" fill="hold"/>
                                        <p:tgtEl>
                                          <p:spTgt spid="19976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99763"/>
                                        </p:tgtEl>
                                        <p:attrNameLst>
                                          <p:attrName>style.visibility</p:attrName>
                                        </p:attrNameLst>
                                      </p:cBhvr>
                                      <p:to>
                                        <p:strVal val="visible"/>
                                      </p:to>
                                    </p:set>
                                    <p:anim calcmode="lin" valueType="num">
                                      <p:cBhvr additive="base">
                                        <p:cTn id="31" dur="500" fill="hold"/>
                                        <p:tgtEl>
                                          <p:spTgt spid="199763"/>
                                        </p:tgtEl>
                                        <p:attrNameLst>
                                          <p:attrName>ppt_x</p:attrName>
                                        </p:attrNameLst>
                                      </p:cBhvr>
                                      <p:tavLst>
                                        <p:tav tm="0">
                                          <p:val>
                                            <p:strVal val="#ppt_x"/>
                                          </p:val>
                                        </p:tav>
                                        <p:tav tm="100000">
                                          <p:val>
                                            <p:strVal val="#ppt_x"/>
                                          </p:val>
                                        </p:tav>
                                      </p:tavLst>
                                    </p:anim>
                                    <p:anim calcmode="lin" valueType="num">
                                      <p:cBhvr additive="base">
                                        <p:cTn id="32" dur="500" fill="hold"/>
                                        <p:tgtEl>
                                          <p:spTgt spid="19976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nodeType="clickEffect">
                                  <p:stCondLst>
                                    <p:cond delay="0"/>
                                  </p:stCondLst>
                                  <p:childTnLst>
                                    <p:anim calcmode="lin" valueType="num">
                                      <p:cBhvr additive="base">
                                        <p:cTn id="36" dur="500"/>
                                        <p:tgtEl>
                                          <p:spTgt spid="199759"/>
                                        </p:tgtEl>
                                        <p:attrNameLst>
                                          <p:attrName>ppt_x</p:attrName>
                                        </p:attrNameLst>
                                      </p:cBhvr>
                                      <p:tavLst>
                                        <p:tav tm="0">
                                          <p:val>
                                            <p:strVal val="ppt_x"/>
                                          </p:val>
                                        </p:tav>
                                        <p:tav tm="100000">
                                          <p:val>
                                            <p:strVal val="ppt_x"/>
                                          </p:val>
                                        </p:tav>
                                      </p:tavLst>
                                    </p:anim>
                                    <p:anim calcmode="lin" valueType="num">
                                      <p:cBhvr additive="base">
                                        <p:cTn id="37" dur="500"/>
                                        <p:tgtEl>
                                          <p:spTgt spid="199759"/>
                                        </p:tgtEl>
                                        <p:attrNameLst>
                                          <p:attrName>ppt_y</p:attrName>
                                        </p:attrNameLst>
                                      </p:cBhvr>
                                      <p:tavLst>
                                        <p:tav tm="0">
                                          <p:val>
                                            <p:strVal val="ppt_y"/>
                                          </p:val>
                                        </p:tav>
                                        <p:tav tm="100000">
                                          <p:val>
                                            <p:strVal val="1+ppt_h/2"/>
                                          </p:val>
                                        </p:tav>
                                      </p:tavLst>
                                    </p:anim>
                                    <p:set>
                                      <p:cBhvr>
                                        <p:cTn id="38" dur="1" fill="hold">
                                          <p:stCondLst>
                                            <p:cond delay="499"/>
                                          </p:stCondLst>
                                        </p:cTn>
                                        <p:tgtEl>
                                          <p:spTgt spid="199759"/>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99760"/>
                                        </p:tgtEl>
                                        <p:attrNameLst>
                                          <p:attrName>ppt_x</p:attrName>
                                        </p:attrNameLst>
                                      </p:cBhvr>
                                      <p:tavLst>
                                        <p:tav tm="0">
                                          <p:val>
                                            <p:strVal val="ppt_x"/>
                                          </p:val>
                                        </p:tav>
                                        <p:tav tm="100000">
                                          <p:val>
                                            <p:strVal val="ppt_x"/>
                                          </p:val>
                                        </p:tav>
                                      </p:tavLst>
                                    </p:anim>
                                    <p:anim calcmode="lin" valueType="num">
                                      <p:cBhvr additive="base">
                                        <p:cTn id="41" dur="500"/>
                                        <p:tgtEl>
                                          <p:spTgt spid="199760"/>
                                        </p:tgtEl>
                                        <p:attrNameLst>
                                          <p:attrName>ppt_y</p:attrName>
                                        </p:attrNameLst>
                                      </p:cBhvr>
                                      <p:tavLst>
                                        <p:tav tm="0">
                                          <p:val>
                                            <p:strVal val="ppt_y"/>
                                          </p:val>
                                        </p:tav>
                                        <p:tav tm="100000">
                                          <p:val>
                                            <p:strVal val="1+ppt_h/2"/>
                                          </p:val>
                                        </p:tav>
                                      </p:tavLst>
                                    </p:anim>
                                    <p:set>
                                      <p:cBhvr>
                                        <p:cTn id="42" dur="1" fill="hold">
                                          <p:stCondLst>
                                            <p:cond delay="499"/>
                                          </p:stCondLst>
                                        </p:cTn>
                                        <p:tgtEl>
                                          <p:spTgt spid="199760"/>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199761"/>
                                        </p:tgtEl>
                                        <p:attrNameLst>
                                          <p:attrName>ppt_x</p:attrName>
                                        </p:attrNameLst>
                                      </p:cBhvr>
                                      <p:tavLst>
                                        <p:tav tm="0">
                                          <p:val>
                                            <p:strVal val="ppt_x"/>
                                          </p:val>
                                        </p:tav>
                                        <p:tav tm="100000">
                                          <p:val>
                                            <p:strVal val="ppt_x"/>
                                          </p:val>
                                        </p:tav>
                                      </p:tavLst>
                                    </p:anim>
                                    <p:anim calcmode="lin" valueType="num">
                                      <p:cBhvr additive="base">
                                        <p:cTn id="45" dur="500"/>
                                        <p:tgtEl>
                                          <p:spTgt spid="199761"/>
                                        </p:tgtEl>
                                        <p:attrNameLst>
                                          <p:attrName>ppt_y</p:attrName>
                                        </p:attrNameLst>
                                      </p:cBhvr>
                                      <p:tavLst>
                                        <p:tav tm="0">
                                          <p:val>
                                            <p:strVal val="ppt_y"/>
                                          </p:val>
                                        </p:tav>
                                        <p:tav tm="100000">
                                          <p:val>
                                            <p:strVal val="1+ppt_h/2"/>
                                          </p:val>
                                        </p:tav>
                                      </p:tavLst>
                                    </p:anim>
                                    <p:set>
                                      <p:cBhvr>
                                        <p:cTn id="46" dur="1" fill="hold">
                                          <p:stCondLst>
                                            <p:cond delay="499"/>
                                          </p:stCondLst>
                                        </p:cTn>
                                        <p:tgtEl>
                                          <p:spTgt spid="199761"/>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199762"/>
                                        </p:tgtEl>
                                        <p:attrNameLst>
                                          <p:attrName>ppt_x</p:attrName>
                                        </p:attrNameLst>
                                      </p:cBhvr>
                                      <p:tavLst>
                                        <p:tav tm="0">
                                          <p:val>
                                            <p:strVal val="ppt_x"/>
                                          </p:val>
                                        </p:tav>
                                        <p:tav tm="100000">
                                          <p:val>
                                            <p:strVal val="ppt_x"/>
                                          </p:val>
                                        </p:tav>
                                      </p:tavLst>
                                    </p:anim>
                                    <p:anim calcmode="lin" valueType="num">
                                      <p:cBhvr additive="base">
                                        <p:cTn id="49" dur="500"/>
                                        <p:tgtEl>
                                          <p:spTgt spid="199762"/>
                                        </p:tgtEl>
                                        <p:attrNameLst>
                                          <p:attrName>ppt_y</p:attrName>
                                        </p:attrNameLst>
                                      </p:cBhvr>
                                      <p:tavLst>
                                        <p:tav tm="0">
                                          <p:val>
                                            <p:strVal val="ppt_y"/>
                                          </p:val>
                                        </p:tav>
                                        <p:tav tm="100000">
                                          <p:val>
                                            <p:strVal val="1+ppt_h/2"/>
                                          </p:val>
                                        </p:tav>
                                      </p:tavLst>
                                    </p:anim>
                                    <p:set>
                                      <p:cBhvr>
                                        <p:cTn id="50" dur="1" fill="hold">
                                          <p:stCondLst>
                                            <p:cond delay="499"/>
                                          </p:stCondLst>
                                        </p:cTn>
                                        <p:tgtEl>
                                          <p:spTgt spid="199762"/>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199763"/>
                                        </p:tgtEl>
                                        <p:attrNameLst>
                                          <p:attrName>ppt_x</p:attrName>
                                        </p:attrNameLst>
                                      </p:cBhvr>
                                      <p:tavLst>
                                        <p:tav tm="0">
                                          <p:val>
                                            <p:strVal val="ppt_x"/>
                                          </p:val>
                                        </p:tav>
                                        <p:tav tm="100000">
                                          <p:val>
                                            <p:strVal val="ppt_x"/>
                                          </p:val>
                                        </p:tav>
                                      </p:tavLst>
                                    </p:anim>
                                    <p:anim calcmode="lin" valueType="num">
                                      <p:cBhvr additive="base">
                                        <p:cTn id="53" dur="500"/>
                                        <p:tgtEl>
                                          <p:spTgt spid="199763"/>
                                        </p:tgtEl>
                                        <p:attrNameLst>
                                          <p:attrName>ppt_y</p:attrName>
                                        </p:attrNameLst>
                                      </p:cBhvr>
                                      <p:tavLst>
                                        <p:tav tm="0">
                                          <p:val>
                                            <p:strVal val="ppt_y"/>
                                          </p:val>
                                        </p:tav>
                                        <p:tav tm="100000">
                                          <p:val>
                                            <p:strVal val="1+ppt_h/2"/>
                                          </p:val>
                                        </p:tav>
                                      </p:tavLst>
                                    </p:anim>
                                    <p:set>
                                      <p:cBhvr>
                                        <p:cTn id="54" dur="1" fill="hold">
                                          <p:stCondLst>
                                            <p:cond delay="499"/>
                                          </p:stCondLst>
                                        </p:cTn>
                                        <p:tgtEl>
                                          <p:spTgt spid="199763"/>
                                        </p:tgtEl>
                                        <p:attrNameLst>
                                          <p:attrName>style.visibility</p:attrName>
                                        </p:attrNameLst>
                                      </p:cBhvr>
                                      <p:to>
                                        <p:strVal val="hidden"/>
                                      </p:to>
                                    </p:set>
                                  </p:childTnLst>
                                </p:cTn>
                              </p:par>
                              <p:par>
                                <p:cTn id="55" presetID="2" presetClass="exit" presetSubtype="4" fill="hold" nodeType="withEffect">
                                  <p:stCondLst>
                                    <p:cond delay="0"/>
                                  </p:stCondLst>
                                  <p:childTnLst>
                                    <p:anim calcmode="lin" valueType="num">
                                      <p:cBhvr additive="base">
                                        <p:cTn id="56" dur="500"/>
                                        <p:tgtEl>
                                          <p:spTgt spid="199689"/>
                                        </p:tgtEl>
                                        <p:attrNameLst>
                                          <p:attrName>ppt_x</p:attrName>
                                        </p:attrNameLst>
                                      </p:cBhvr>
                                      <p:tavLst>
                                        <p:tav tm="0">
                                          <p:val>
                                            <p:strVal val="ppt_x"/>
                                          </p:val>
                                        </p:tav>
                                        <p:tav tm="100000">
                                          <p:val>
                                            <p:strVal val="ppt_x"/>
                                          </p:val>
                                        </p:tav>
                                      </p:tavLst>
                                    </p:anim>
                                    <p:anim calcmode="lin" valueType="num">
                                      <p:cBhvr additive="base">
                                        <p:cTn id="57" dur="500"/>
                                        <p:tgtEl>
                                          <p:spTgt spid="199689"/>
                                        </p:tgtEl>
                                        <p:attrNameLst>
                                          <p:attrName>ppt_y</p:attrName>
                                        </p:attrNameLst>
                                      </p:cBhvr>
                                      <p:tavLst>
                                        <p:tav tm="0">
                                          <p:val>
                                            <p:strVal val="ppt_y"/>
                                          </p:val>
                                        </p:tav>
                                        <p:tav tm="100000">
                                          <p:val>
                                            <p:strVal val="1+ppt_h/2"/>
                                          </p:val>
                                        </p:tav>
                                      </p:tavLst>
                                    </p:anim>
                                    <p:set>
                                      <p:cBhvr>
                                        <p:cTn id="58" dur="1" fill="hold">
                                          <p:stCondLst>
                                            <p:cond delay="499"/>
                                          </p:stCondLst>
                                        </p:cTn>
                                        <p:tgtEl>
                                          <p:spTgt spid="199689"/>
                                        </p:tgtEl>
                                        <p:attrNameLst>
                                          <p:attrName>style.visibility</p:attrName>
                                        </p:attrNameLst>
                                      </p:cBhvr>
                                      <p:to>
                                        <p:strVal val="hidden"/>
                                      </p:to>
                                    </p:set>
                                  </p:childTnLst>
                                </p:cTn>
                              </p:par>
                              <p:par>
                                <p:cTn id="59" presetID="2" presetClass="entr" presetSubtype="4" fill="hold" nodeType="withEffect">
                                  <p:stCondLst>
                                    <p:cond delay="0"/>
                                  </p:stCondLst>
                                  <p:childTnLst>
                                    <p:set>
                                      <p:cBhvr>
                                        <p:cTn id="60" dur="1" fill="hold">
                                          <p:stCondLst>
                                            <p:cond delay="0"/>
                                          </p:stCondLst>
                                        </p:cTn>
                                        <p:tgtEl>
                                          <p:spTgt spid="199688"/>
                                        </p:tgtEl>
                                        <p:attrNameLst>
                                          <p:attrName>style.visibility</p:attrName>
                                        </p:attrNameLst>
                                      </p:cBhvr>
                                      <p:to>
                                        <p:strVal val="visible"/>
                                      </p:to>
                                    </p:set>
                                    <p:anim calcmode="lin" valueType="num">
                                      <p:cBhvr additive="base">
                                        <p:cTn id="61" dur="500" fill="hold"/>
                                        <p:tgtEl>
                                          <p:spTgt spid="199688"/>
                                        </p:tgtEl>
                                        <p:attrNameLst>
                                          <p:attrName>ppt_x</p:attrName>
                                        </p:attrNameLst>
                                      </p:cBhvr>
                                      <p:tavLst>
                                        <p:tav tm="0">
                                          <p:val>
                                            <p:strVal val="#ppt_x"/>
                                          </p:val>
                                        </p:tav>
                                        <p:tav tm="100000">
                                          <p:val>
                                            <p:strVal val="#ppt_x"/>
                                          </p:val>
                                        </p:tav>
                                      </p:tavLst>
                                    </p:anim>
                                    <p:anim calcmode="lin" valueType="num">
                                      <p:cBhvr additive="base">
                                        <p:cTn id="62" dur="500" fill="hold"/>
                                        <p:tgtEl>
                                          <p:spTgt spid="199688"/>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199717"/>
                                        </p:tgtEl>
                                        <p:attrNameLst>
                                          <p:attrName>style.visibility</p:attrName>
                                        </p:attrNameLst>
                                      </p:cBhvr>
                                      <p:to>
                                        <p:strVal val="visible"/>
                                      </p:to>
                                    </p:set>
                                    <p:anim calcmode="lin" valueType="num">
                                      <p:cBhvr additive="base">
                                        <p:cTn id="67" dur="500" fill="hold"/>
                                        <p:tgtEl>
                                          <p:spTgt spid="199717"/>
                                        </p:tgtEl>
                                        <p:attrNameLst>
                                          <p:attrName>ppt_x</p:attrName>
                                        </p:attrNameLst>
                                      </p:cBhvr>
                                      <p:tavLst>
                                        <p:tav tm="0">
                                          <p:val>
                                            <p:strVal val="#ppt_x"/>
                                          </p:val>
                                        </p:tav>
                                        <p:tav tm="100000">
                                          <p:val>
                                            <p:strVal val="#ppt_x"/>
                                          </p:val>
                                        </p:tav>
                                      </p:tavLst>
                                    </p:anim>
                                    <p:anim calcmode="lin" valueType="num">
                                      <p:cBhvr additive="base">
                                        <p:cTn id="68" dur="500" fill="hold"/>
                                        <p:tgtEl>
                                          <p:spTgt spid="199717"/>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199718"/>
                                        </p:tgtEl>
                                        <p:attrNameLst>
                                          <p:attrName>style.visibility</p:attrName>
                                        </p:attrNameLst>
                                      </p:cBhvr>
                                      <p:to>
                                        <p:strVal val="visible"/>
                                      </p:to>
                                    </p:set>
                                    <p:anim calcmode="lin" valueType="num">
                                      <p:cBhvr additive="base">
                                        <p:cTn id="73" dur="500" fill="hold"/>
                                        <p:tgtEl>
                                          <p:spTgt spid="199718"/>
                                        </p:tgtEl>
                                        <p:attrNameLst>
                                          <p:attrName>ppt_x</p:attrName>
                                        </p:attrNameLst>
                                      </p:cBhvr>
                                      <p:tavLst>
                                        <p:tav tm="0">
                                          <p:val>
                                            <p:strVal val="#ppt_x"/>
                                          </p:val>
                                        </p:tav>
                                        <p:tav tm="100000">
                                          <p:val>
                                            <p:strVal val="#ppt_x"/>
                                          </p:val>
                                        </p:tav>
                                      </p:tavLst>
                                    </p:anim>
                                    <p:anim calcmode="lin" valueType="num">
                                      <p:cBhvr additive="base">
                                        <p:cTn id="74" dur="500" fill="hold"/>
                                        <p:tgtEl>
                                          <p:spTgt spid="199718"/>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199738"/>
                                        </p:tgtEl>
                                        <p:attrNameLst>
                                          <p:attrName>style.visibility</p:attrName>
                                        </p:attrNameLst>
                                      </p:cBhvr>
                                      <p:to>
                                        <p:strVal val="visible"/>
                                      </p:to>
                                    </p:set>
                                    <p:anim calcmode="lin" valueType="num">
                                      <p:cBhvr additive="base">
                                        <p:cTn id="79" dur="500" fill="hold"/>
                                        <p:tgtEl>
                                          <p:spTgt spid="199738"/>
                                        </p:tgtEl>
                                        <p:attrNameLst>
                                          <p:attrName>ppt_x</p:attrName>
                                        </p:attrNameLst>
                                      </p:cBhvr>
                                      <p:tavLst>
                                        <p:tav tm="0">
                                          <p:val>
                                            <p:strVal val="#ppt_x"/>
                                          </p:val>
                                        </p:tav>
                                        <p:tav tm="100000">
                                          <p:val>
                                            <p:strVal val="#ppt_x"/>
                                          </p:val>
                                        </p:tav>
                                      </p:tavLst>
                                    </p:anim>
                                    <p:anim calcmode="lin" valueType="num">
                                      <p:cBhvr additive="base">
                                        <p:cTn id="80" dur="500" fill="hold"/>
                                        <p:tgtEl>
                                          <p:spTgt spid="199738"/>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199739"/>
                                        </p:tgtEl>
                                        <p:attrNameLst>
                                          <p:attrName>style.visibility</p:attrName>
                                        </p:attrNameLst>
                                      </p:cBhvr>
                                      <p:to>
                                        <p:strVal val="visible"/>
                                      </p:to>
                                    </p:set>
                                    <p:anim calcmode="lin" valueType="num">
                                      <p:cBhvr additive="base">
                                        <p:cTn id="85" dur="500" fill="hold"/>
                                        <p:tgtEl>
                                          <p:spTgt spid="199739"/>
                                        </p:tgtEl>
                                        <p:attrNameLst>
                                          <p:attrName>ppt_x</p:attrName>
                                        </p:attrNameLst>
                                      </p:cBhvr>
                                      <p:tavLst>
                                        <p:tav tm="0">
                                          <p:val>
                                            <p:strVal val="#ppt_x"/>
                                          </p:val>
                                        </p:tav>
                                        <p:tav tm="100000">
                                          <p:val>
                                            <p:strVal val="#ppt_x"/>
                                          </p:val>
                                        </p:tav>
                                      </p:tavLst>
                                    </p:anim>
                                    <p:anim calcmode="lin" valueType="num">
                                      <p:cBhvr additive="base">
                                        <p:cTn id="86" dur="500" fill="hold"/>
                                        <p:tgtEl>
                                          <p:spTgt spid="199739"/>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nodeType="clickEffect">
                                  <p:stCondLst>
                                    <p:cond delay="0"/>
                                  </p:stCondLst>
                                  <p:childTnLst>
                                    <p:set>
                                      <p:cBhvr>
                                        <p:cTn id="90" dur="1" fill="hold">
                                          <p:stCondLst>
                                            <p:cond delay="0"/>
                                          </p:stCondLst>
                                        </p:cTn>
                                        <p:tgtEl>
                                          <p:spTgt spid="199740"/>
                                        </p:tgtEl>
                                        <p:attrNameLst>
                                          <p:attrName>style.visibility</p:attrName>
                                        </p:attrNameLst>
                                      </p:cBhvr>
                                      <p:to>
                                        <p:strVal val="visible"/>
                                      </p:to>
                                    </p:set>
                                    <p:anim calcmode="lin" valueType="num">
                                      <p:cBhvr additive="base">
                                        <p:cTn id="91" dur="500" fill="hold"/>
                                        <p:tgtEl>
                                          <p:spTgt spid="199740"/>
                                        </p:tgtEl>
                                        <p:attrNameLst>
                                          <p:attrName>ppt_x</p:attrName>
                                        </p:attrNameLst>
                                      </p:cBhvr>
                                      <p:tavLst>
                                        <p:tav tm="0">
                                          <p:val>
                                            <p:strVal val="#ppt_x"/>
                                          </p:val>
                                        </p:tav>
                                        <p:tav tm="100000">
                                          <p:val>
                                            <p:strVal val="#ppt_x"/>
                                          </p:val>
                                        </p:tav>
                                      </p:tavLst>
                                    </p:anim>
                                    <p:anim calcmode="lin" valueType="num">
                                      <p:cBhvr additive="base">
                                        <p:cTn id="92" dur="500" fill="hold"/>
                                        <p:tgtEl>
                                          <p:spTgt spid="199740"/>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nodeType="clickEffect">
                                  <p:stCondLst>
                                    <p:cond delay="0"/>
                                  </p:stCondLst>
                                  <p:childTnLst>
                                    <p:set>
                                      <p:cBhvr>
                                        <p:cTn id="96" dur="1" fill="hold">
                                          <p:stCondLst>
                                            <p:cond delay="0"/>
                                          </p:stCondLst>
                                        </p:cTn>
                                        <p:tgtEl>
                                          <p:spTgt spid="199743"/>
                                        </p:tgtEl>
                                        <p:attrNameLst>
                                          <p:attrName>style.visibility</p:attrName>
                                        </p:attrNameLst>
                                      </p:cBhvr>
                                      <p:to>
                                        <p:strVal val="visible"/>
                                      </p:to>
                                    </p:set>
                                    <p:anim calcmode="lin" valueType="num">
                                      <p:cBhvr additive="base">
                                        <p:cTn id="97" dur="500" fill="hold"/>
                                        <p:tgtEl>
                                          <p:spTgt spid="199743"/>
                                        </p:tgtEl>
                                        <p:attrNameLst>
                                          <p:attrName>ppt_x</p:attrName>
                                        </p:attrNameLst>
                                      </p:cBhvr>
                                      <p:tavLst>
                                        <p:tav tm="0">
                                          <p:val>
                                            <p:strVal val="#ppt_x"/>
                                          </p:val>
                                        </p:tav>
                                        <p:tav tm="100000">
                                          <p:val>
                                            <p:strVal val="#ppt_x"/>
                                          </p:val>
                                        </p:tav>
                                      </p:tavLst>
                                    </p:anim>
                                    <p:anim calcmode="lin" valueType="num">
                                      <p:cBhvr additive="base">
                                        <p:cTn id="98" dur="500" fill="hold"/>
                                        <p:tgtEl>
                                          <p:spTgt spid="199743"/>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nodeType="clickEffect">
                                  <p:stCondLst>
                                    <p:cond delay="0"/>
                                  </p:stCondLst>
                                  <p:childTnLst>
                                    <p:set>
                                      <p:cBhvr>
                                        <p:cTn id="102" dur="1" fill="hold">
                                          <p:stCondLst>
                                            <p:cond delay="0"/>
                                          </p:stCondLst>
                                        </p:cTn>
                                        <p:tgtEl>
                                          <p:spTgt spid="199747"/>
                                        </p:tgtEl>
                                        <p:attrNameLst>
                                          <p:attrName>style.visibility</p:attrName>
                                        </p:attrNameLst>
                                      </p:cBhvr>
                                      <p:to>
                                        <p:strVal val="visible"/>
                                      </p:to>
                                    </p:set>
                                    <p:anim calcmode="lin" valueType="num">
                                      <p:cBhvr additive="base">
                                        <p:cTn id="103" dur="500" fill="hold"/>
                                        <p:tgtEl>
                                          <p:spTgt spid="199747"/>
                                        </p:tgtEl>
                                        <p:attrNameLst>
                                          <p:attrName>ppt_x</p:attrName>
                                        </p:attrNameLst>
                                      </p:cBhvr>
                                      <p:tavLst>
                                        <p:tav tm="0">
                                          <p:val>
                                            <p:strVal val="#ppt_x"/>
                                          </p:val>
                                        </p:tav>
                                        <p:tav tm="100000">
                                          <p:val>
                                            <p:strVal val="#ppt_x"/>
                                          </p:val>
                                        </p:tav>
                                      </p:tavLst>
                                    </p:anim>
                                    <p:anim calcmode="lin" valueType="num">
                                      <p:cBhvr additive="base">
                                        <p:cTn id="104" dur="500" fill="hold"/>
                                        <p:tgtEl>
                                          <p:spTgt spid="199747"/>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nodeType="clickEffect">
                                  <p:stCondLst>
                                    <p:cond delay="0"/>
                                  </p:stCondLst>
                                  <p:childTnLst>
                                    <p:set>
                                      <p:cBhvr>
                                        <p:cTn id="108" dur="1" fill="hold">
                                          <p:stCondLst>
                                            <p:cond delay="0"/>
                                          </p:stCondLst>
                                        </p:cTn>
                                        <p:tgtEl>
                                          <p:spTgt spid="199748"/>
                                        </p:tgtEl>
                                        <p:attrNameLst>
                                          <p:attrName>style.visibility</p:attrName>
                                        </p:attrNameLst>
                                      </p:cBhvr>
                                      <p:to>
                                        <p:strVal val="visible"/>
                                      </p:to>
                                    </p:set>
                                    <p:anim calcmode="lin" valueType="num">
                                      <p:cBhvr additive="base">
                                        <p:cTn id="109" dur="500" fill="hold"/>
                                        <p:tgtEl>
                                          <p:spTgt spid="199748"/>
                                        </p:tgtEl>
                                        <p:attrNameLst>
                                          <p:attrName>ppt_x</p:attrName>
                                        </p:attrNameLst>
                                      </p:cBhvr>
                                      <p:tavLst>
                                        <p:tav tm="0">
                                          <p:val>
                                            <p:strVal val="#ppt_x"/>
                                          </p:val>
                                        </p:tav>
                                        <p:tav tm="100000">
                                          <p:val>
                                            <p:strVal val="#ppt_x"/>
                                          </p:val>
                                        </p:tav>
                                      </p:tavLst>
                                    </p:anim>
                                    <p:anim calcmode="lin" valueType="num">
                                      <p:cBhvr additive="base">
                                        <p:cTn id="110" dur="500" fill="hold"/>
                                        <p:tgtEl>
                                          <p:spTgt spid="199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8" grpId="0" animBg="1"/>
      <p:bldP spid="199689" grpId="0" animBg="1"/>
      <p:bldP spid="199748"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内容占位符 1">
            <a:extLst>
              <a:ext uri="{FF2B5EF4-FFF2-40B4-BE49-F238E27FC236}">
                <a16:creationId xmlns:a16="http://schemas.microsoft.com/office/drawing/2014/main" id="{62862A10-A316-1047-9E52-CF213D130FEA}"/>
              </a:ext>
            </a:extLst>
          </p:cNvPr>
          <p:cNvSpPr>
            <a:spLocks noGrp="1" noChangeArrowheads="1"/>
          </p:cNvSpPr>
          <p:nvPr>
            <p:ph idx="1"/>
          </p:nvPr>
        </p:nvSpPr>
        <p:spPr>
          <a:xfrm>
            <a:off x="107950" y="1376363"/>
            <a:ext cx="9144000" cy="5045075"/>
          </a:xfrm>
        </p:spPr>
        <p:txBody>
          <a:bodyPr/>
          <a:lstStyle/>
          <a:p>
            <a:pPr marL="365125" indent="-255588">
              <a:buFont typeface="Wingdings 3" panose="05040102010807070707" pitchFamily="18" charset="2"/>
              <a:buChar char=""/>
            </a:pPr>
            <a:r>
              <a:rPr lang="zh-CN" altLang="en-US" sz="2800" b="1" i="1"/>
              <a:t>能否只修改</a:t>
            </a:r>
            <a:r>
              <a:rPr lang="en-US" altLang="zh-CN" sz="2800" b="1"/>
              <a:t>SNLRWH</a:t>
            </a:r>
            <a:r>
              <a:rPr lang="zh-CN" altLang="en-US" sz="2800" b="1"/>
              <a:t>的第一元组的</a:t>
            </a:r>
            <a:r>
              <a:rPr lang="en-US" altLang="zh-CN" sz="2800" b="1"/>
              <a:t>w</a:t>
            </a:r>
            <a:r>
              <a:rPr lang="zh-CN" altLang="en-US" sz="2800" b="1"/>
              <a:t>属性的值？</a:t>
            </a:r>
            <a:endParaRPr lang="en-US" altLang="zh-CN" sz="2800" b="1"/>
          </a:p>
          <a:p>
            <a:pPr marL="365125" indent="-255588">
              <a:buFontTx/>
              <a:buNone/>
            </a:pPr>
            <a:r>
              <a:rPr lang="en-US" altLang="zh-CN" sz="2800" b="1" i="1">
                <a:solidFill>
                  <a:srgbClr val="C00000"/>
                </a:solidFill>
              </a:rPr>
              <a:t>——</a:t>
            </a:r>
            <a:r>
              <a:rPr lang="zh-CN" altLang="en-US" sz="2800" b="1" i="1">
                <a:solidFill>
                  <a:srgbClr val="C00000"/>
                </a:solidFill>
              </a:rPr>
              <a:t>修改异常</a:t>
            </a:r>
            <a:endParaRPr lang="en-US" altLang="zh-CN" sz="1600" b="1"/>
          </a:p>
          <a:p>
            <a:pPr marL="365125" indent="-255588">
              <a:buFont typeface="Wingdings 3" panose="05040102010807070707" pitchFamily="18" charset="2"/>
              <a:buChar char=""/>
            </a:pPr>
            <a:r>
              <a:rPr lang="zh-CN" altLang="en-US" sz="2800" b="1" i="1"/>
              <a:t>如果想添加一个员工信息又不知道他的等级所对应的时薪，会如何？</a:t>
            </a:r>
            <a:endParaRPr lang="en-US" altLang="zh-CN" sz="2800" b="1" i="1"/>
          </a:p>
          <a:p>
            <a:pPr marL="365125" indent="-255588">
              <a:buFontTx/>
              <a:buNone/>
            </a:pPr>
            <a:r>
              <a:rPr lang="en-US" altLang="zh-CN" sz="2800" b="1" i="1">
                <a:solidFill>
                  <a:srgbClr val="C00000"/>
                </a:solidFill>
              </a:rPr>
              <a:t> ——</a:t>
            </a:r>
            <a:r>
              <a:rPr lang="zh-CN" altLang="en-US" sz="2800" b="1" i="1">
                <a:solidFill>
                  <a:srgbClr val="C00000"/>
                </a:solidFill>
              </a:rPr>
              <a:t>添加异常</a:t>
            </a:r>
            <a:endParaRPr lang="en-US" altLang="zh-CN" sz="1000" b="1"/>
          </a:p>
          <a:p>
            <a:pPr marL="365125" indent="-255588">
              <a:buFont typeface="Wingdings 3" panose="05040102010807070707" pitchFamily="18" charset="2"/>
              <a:buChar char=""/>
            </a:pPr>
            <a:r>
              <a:rPr lang="zh-CN" altLang="en-US" sz="2800" b="1"/>
              <a:t>如果要删除所有等级为</a:t>
            </a:r>
            <a:r>
              <a:rPr lang="en-US" altLang="zh-CN" sz="2800" b="1"/>
              <a:t>5</a:t>
            </a:r>
            <a:r>
              <a:rPr lang="zh-CN" altLang="en-US" sz="2800" b="1"/>
              <a:t>的员工信息，会如何？</a:t>
            </a:r>
            <a:endParaRPr lang="en-US" altLang="zh-CN" sz="2800" b="1"/>
          </a:p>
          <a:p>
            <a:pPr marL="365125" indent="-255588">
              <a:buFont typeface="Wingdings 3" panose="05040102010807070707" pitchFamily="18" charset="2"/>
              <a:buChar char=""/>
            </a:pPr>
            <a:r>
              <a:rPr lang="zh-CN" altLang="en-US" sz="2800" b="1"/>
              <a:t> 会丢失</a:t>
            </a:r>
            <a:r>
              <a:rPr lang="en-US" altLang="zh-CN" sz="2800" b="1"/>
              <a:t>5</a:t>
            </a:r>
            <a:r>
              <a:rPr lang="zh-CN" altLang="en-US" sz="2800" b="1"/>
              <a:t>级员工时薪信息</a:t>
            </a:r>
            <a:endParaRPr lang="en-US" altLang="zh-CN" sz="2800" b="1"/>
          </a:p>
          <a:p>
            <a:pPr marL="365125" indent="-255588">
              <a:buFont typeface="Wingdings 3" panose="05040102010807070707" pitchFamily="18" charset="2"/>
              <a:buChar char=""/>
            </a:pPr>
            <a:r>
              <a:rPr lang="en-US" altLang="zh-CN" sz="2800" b="1" i="1">
                <a:solidFill>
                  <a:srgbClr val="C00000"/>
                </a:solidFill>
              </a:rPr>
              <a:t> ——</a:t>
            </a:r>
            <a:r>
              <a:rPr lang="zh-CN" altLang="en-US" sz="2800" b="1" i="1">
                <a:solidFill>
                  <a:srgbClr val="C00000"/>
                </a:solidFill>
              </a:rPr>
              <a:t>删除异常</a:t>
            </a:r>
            <a:endParaRPr lang="en-US" altLang="zh-CN" sz="2800" b="1" i="1">
              <a:solidFill>
                <a:srgbClr val="C00000"/>
              </a:solidFill>
            </a:endParaRPr>
          </a:p>
          <a:p>
            <a:pPr marL="365125" indent="-255588">
              <a:buFont typeface="Wingdings 3" panose="05040102010807070707" pitchFamily="18" charset="2"/>
              <a:buChar char=""/>
            </a:pPr>
            <a:endParaRPr lang="zh-CN" altLang="en-US" sz="2800"/>
          </a:p>
        </p:txBody>
      </p:sp>
      <p:sp>
        <p:nvSpPr>
          <p:cNvPr id="13314" name="灯片编号占位符 2">
            <a:extLst>
              <a:ext uri="{FF2B5EF4-FFF2-40B4-BE49-F238E27FC236}">
                <a16:creationId xmlns:a16="http://schemas.microsoft.com/office/drawing/2014/main" id="{D9C94195-CB32-D1BB-645A-6350D943BDD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F0D4B47-7513-4B8D-AF0C-4CDB902E1F19}" type="slidenum">
              <a:rPr lang="zh-CN" altLang="en-US"/>
              <a:pPr eaLnBrk="0" hangingPunct="0"/>
              <a:t>183</a:t>
            </a:fld>
            <a:endParaRPr lang="zh-CN" altLang="en-US"/>
          </a:p>
        </p:txBody>
      </p:sp>
      <p:sp>
        <p:nvSpPr>
          <p:cNvPr id="13315" name="标题 3">
            <a:extLst>
              <a:ext uri="{FF2B5EF4-FFF2-40B4-BE49-F238E27FC236}">
                <a16:creationId xmlns:a16="http://schemas.microsoft.com/office/drawing/2014/main" id="{A305C6FF-9B48-D79E-80EA-9B27D908C270}"/>
              </a:ext>
            </a:extLst>
          </p:cNvPr>
          <p:cNvSpPr>
            <a:spLocks noGrp="1" noChangeArrowheads="1"/>
          </p:cNvSpPr>
          <p:nvPr>
            <p:ph type="title"/>
          </p:nvPr>
        </p:nvSpPr>
        <p:spPr>
          <a:xfrm>
            <a:off x="685800" y="233363"/>
            <a:ext cx="7772400" cy="1143000"/>
          </a:xfrm>
        </p:spPr>
        <p:txBody>
          <a:bodyPr/>
          <a:lstStyle/>
          <a:p>
            <a:r>
              <a:rPr lang="zh-CN" altLang="en-US">
                <a:solidFill>
                  <a:schemeClr val="tx1"/>
                </a:solidFill>
              </a:rPr>
              <a:t>关系模式设计中潜在的问题</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8870A1-569E-41E3-892F-9646E09C12E6}"/>
              </a:ext>
            </a:extLst>
          </p:cNvPr>
          <p:cNvSpPr>
            <a:spLocks noGrp="1" noChangeArrowheads="1"/>
          </p:cNvSpPr>
          <p:nvPr>
            <p:ph idx="1"/>
          </p:nvPr>
        </p:nvSpPr>
        <p:spPr>
          <a:xfrm>
            <a:off x="431800" y="1412875"/>
            <a:ext cx="8229600" cy="5008563"/>
          </a:xfrm>
        </p:spPr>
        <p:txBody>
          <a:bodyPr/>
          <a:lstStyle/>
          <a:p>
            <a:r>
              <a:rPr lang="zh-CN" altLang="en-US" b="1"/>
              <a:t>当数据的某些部分能由其他部分推导出来，就意味着存在</a:t>
            </a:r>
            <a:r>
              <a:rPr lang="zh-CN" altLang="en-US" b="1">
                <a:solidFill>
                  <a:srgbClr val="FF0000"/>
                </a:solidFill>
              </a:rPr>
              <a:t>冗余</a:t>
            </a:r>
            <a:r>
              <a:rPr lang="zh-CN" altLang="en-US" b="1"/>
              <a:t>。</a:t>
            </a:r>
            <a:endParaRPr lang="en-US" altLang="zh-CN" sz="1400" b="1"/>
          </a:p>
          <a:p>
            <a:pPr>
              <a:buFontTx/>
              <a:buNone/>
            </a:pPr>
            <a:r>
              <a:rPr lang="en-US" altLang="zh-CN" b="1"/>
              <a:t>– </a:t>
            </a:r>
            <a:r>
              <a:rPr lang="zh-CN" altLang="en-US" b="1"/>
              <a:t>例如</a:t>
            </a:r>
            <a:r>
              <a:rPr lang="en-US" altLang="zh-CN" b="1"/>
              <a:t>: Smiley</a:t>
            </a:r>
            <a:r>
              <a:rPr lang="zh-CN" altLang="en-US" b="1"/>
              <a:t>的</a:t>
            </a:r>
            <a:r>
              <a:rPr lang="en-US" altLang="zh-CN" b="1"/>
              <a:t> hrly_wage </a:t>
            </a:r>
            <a:r>
              <a:rPr lang="zh-CN" altLang="en-US" b="1"/>
              <a:t>可以从</a:t>
            </a:r>
            <a:r>
              <a:rPr lang="en-US" altLang="zh-CN" b="1"/>
              <a:t>Attishooe </a:t>
            </a:r>
            <a:r>
              <a:rPr lang="zh-CN" altLang="en-US" b="1"/>
              <a:t>的</a:t>
            </a:r>
            <a:r>
              <a:rPr lang="en-US" altLang="zh-CN" b="1"/>
              <a:t>hrly_wage</a:t>
            </a:r>
            <a:r>
              <a:rPr lang="zh-CN" altLang="en-US" b="1"/>
              <a:t>推出，因为他们等级相同且等级</a:t>
            </a:r>
            <a:r>
              <a:rPr lang="en-US" altLang="zh-CN" b="1"/>
              <a:t>rating </a:t>
            </a:r>
            <a:r>
              <a:rPr lang="zh-CN" altLang="en-US" b="1"/>
              <a:t>决定</a:t>
            </a:r>
            <a:r>
              <a:rPr lang="en-US" altLang="zh-CN" b="1"/>
              <a:t>hrly_wage</a:t>
            </a:r>
            <a:r>
              <a:rPr lang="zh-CN" altLang="en-US" b="1"/>
              <a:t>。</a:t>
            </a:r>
            <a:endParaRPr lang="en-US" altLang="zh-CN" sz="1400" b="1"/>
          </a:p>
          <a:p>
            <a:r>
              <a:rPr lang="zh-CN" altLang="en-US" b="1"/>
              <a:t>冗余的存在是因为存在</a:t>
            </a:r>
            <a:r>
              <a:rPr lang="zh-CN" altLang="en-US" b="1">
                <a:solidFill>
                  <a:srgbClr val="FF0000"/>
                </a:solidFill>
              </a:rPr>
              <a:t>完整性约束</a:t>
            </a:r>
            <a:r>
              <a:rPr lang="en-US" altLang="zh-CN" b="1" i="1">
                <a:solidFill>
                  <a:srgbClr val="0000CC"/>
                </a:solidFill>
              </a:rPr>
              <a:t> </a:t>
            </a:r>
            <a:r>
              <a:rPr lang="en-US" altLang="zh-CN" b="1" i="1"/>
              <a:t>(e.g., FD:</a:t>
            </a:r>
            <a:r>
              <a:rPr lang="zh-CN" altLang="en-US" b="1" i="1"/>
              <a:t> </a:t>
            </a:r>
            <a:r>
              <a:rPr lang="en-US" altLang="zh-CN" b="1" i="1"/>
              <a:t>R→ W).</a:t>
            </a:r>
            <a:endParaRPr lang="zh-CN" altLang="en-US" b="1"/>
          </a:p>
        </p:txBody>
      </p:sp>
      <p:sp>
        <p:nvSpPr>
          <p:cNvPr id="14338" name="灯片编号占位符 2">
            <a:extLst>
              <a:ext uri="{FF2B5EF4-FFF2-40B4-BE49-F238E27FC236}">
                <a16:creationId xmlns:a16="http://schemas.microsoft.com/office/drawing/2014/main" id="{060AB9E4-EECE-E5D1-5A74-C8FAF4C507E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7C29C59-4543-47B9-BF4D-75E626254A54}" type="slidenum">
              <a:rPr lang="zh-CN" altLang="en-US"/>
              <a:pPr eaLnBrk="0" hangingPunct="0"/>
              <a:t>184</a:t>
            </a:fld>
            <a:endParaRPr lang="zh-CN" altLang="en-US"/>
          </a:p>
        </p:txBody>
      </p:sp>
      <p:sp>
        <p:nvSpPr>
          <p:cNvPr id="14339" name="标题 3">
            <a:extLst>
              <a:ext uri="{FF2B5EF4-FFF2-40B4-BE49-F238E27FC236}">
                <a16:creationId xmlns:a16="http://schemas.microsoft.com/office/drawing/2014/main" id="{48254CCA-71E9-7412-CAC3-37B39A6B96DF}"/>
              </a:ext>
            </a:extLst>
          </p:cNvPr>
          <p:cNvSpPr>
            <a:spLocks noGrp="1" noChangeArrowheads="1"/>
          </p:cNvSpPr>
          <p:nvPr>
            <p:ph type="title"/>
          </p:nvPr>
        </p:nvSpPr>
        <p:spPr>
          <a:xfrm>
            <a:off x="685800" y="222250"/>
            <a:ext cx="7772400" cy="1143000"/>
          </a:xfrm>
        </p:spPr>
        <p:txBody>
          <a:bodyPr/>
          <a:lstStyle/>
          <a:p>
            <a:r>
              <a:rPr lang="zh-CN" altLang="en-US">
                <a:solidFill>
                  <a:schemeClr val="tx1"/>
                </a:solidFill>
              </a:rPr>
              <a:t>冗余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DDD4906-E199-E6DD-CBFE-C51370A48CA2}"/>
              </a:ext>
            </a:extLst>
          </p:cNvPr>
          <p:cNvSpPr>
            <a:spLocks noGrp="1" noChangeArrowheads="1"/>
          </p:cNvSpPr>
          <p:nvPr>
            <p:ph idx="1"/>
          </p:nvPr>
        </p:nvSpPr>
        <p:spPr>
          <a:xfrm>
            <a:off x="157163" y="1228725"/>
            <a:ext cx="8797925" cy="5376863"/>
          </a:xfrm>
        </p:spPr>
        <p:txBody>
          <a:bodyPr/>
          <a:lstStyle/>
          <a:p>
            <a:r>
              <a:rPr lang="zh-CN" altLang="en-US" b="1"/>
              <a:t>由于存在约束，特别是</a:t>
            </a:r>
            <a:r>
              <a:rPr lang="zh-CN" altLang="en-US" b="1">
                <a:solidFill>
                  <a:srgbClr val="FF0000"/>
                </a:solidFill>
              </a:rPr>
              <a:t>函数依赖，导致冗余的产生。</a:t>
            </a:r>
            <a:endParaRPr lang="en-US" altLang="zh-CN" sz="1800" b="1"/>
          </a:p>
          <a:p>
            <a:r>
              <a:rPr lang="zh-CN" altLang="en-US" b="1"/>
              <a:t>如果存在冗余，就需要对关系模式进行优化。</a:t>
            </a:r>
            <a:endParaRPr lang="en-US" altLang="zh-CN" b="1"/>
          </a:p>
          <a:p>
            <a:pPr>
              <a:buFont typeface="Wingdings 3" panose="05040102010807070707" pitchFamily="18" charset="2"/>
              <a:buNone/>
            </a:pPr>
            <a:r>
              <a:rPr lang="fr-FR" altLang="zh-CN" b="1"/>
              <a:t>– </a:t>
            </a:r>
            <a:r>
              <a:rPr lang="zh-CN" altLang="en-US" b="1"/>
              <a:t>主要优化技术</a:t>
            </a:r>
            <a:r>
              <a:rPr lang="fr-FR" altLang="zh-CN" b="1"/>
              <a:t>: </a:t>
            </a:r>
            <a:r>
              <a:rPr lang="zh-CN" altLang="en-US" b="1"/>
              <a:t>模式分解</a:t>
            </a:r>
            <a:r>
              <a:rPr lang="fr-FR" altLang="zh-CN" b="1" i="1"/>
              <a:t> (</a:t>
            </a:r>
            <a:r>
              <a:rPr lang="zh-CN" altLang="en-US" b="1" i="1"/>
              <a:t>比如， </a:t>
            </a:r>
            <a:r>
              <a:rPr lang="en-US" altLang="zh-CN" b="1"/>
              <a:t>ABCD </a:t>
            </a:r>
            <a:r>
              <a:rPr lang="zh-CN" altLang="en-US" b="1"/>
              <a:t>用</a:t>
            </a:r>
            <a:r>
              <a:rPr lang="en-US" altLang="zh-CN" b="1"/>
              <a:t> AB</a:t>
            </a:r>
            <a:r>
              <a:rPr lang="zh-CN" altLang="en-US" b="1"/>
              <a:t>和</a:t>
            </a:r>
            <a:r>
              <a:rPr lang="en-US" altLang="zh-CN" b="1"/>
              <a:t>BCD, </a:t>
            </a:r>
            <a:r>
              <a:rPr lang="zh-CN" altLang="en-US" b="1"/>
              <a:t>或者</a:t>
            </a:r>
            <a:r>
              <a:rPr lang="en-US" altLang="zh-CN" b="1"/>
              <a:t> ACD </a:t>
            </a:r>
            <a:r>
              <a:rPr lang="zh-CN" altLang="en-US" b="1"/>
              <a:t>和</a:t>
            </a:r>
            <a:r>
              <a:rPr lang="en-US" altLang="zh-CN" b="1"/>
              <a:t> ABD</a:t>
            </a:r>
            <a:r>
              <a:rPr lang="zh-CN" altLang="en-US" b="1"/>
              <a:t>替代</a:t>
            </a:r>
            <a:r>
              <a:rPr lang="en-US" altLang="zh-CN" b="1"/>
              <a:t>)</a:t>
            </a:r>
            <a:r>
              <a:rPr lang="zh-CN" altLang="en-US" b="1"/>
              <a:t>。</a:t>
            </a:r>
            <a:endParaRPr lang="en-US" altLang="zh-CN" b="1"/>
          </a:p>
          <a:p>
            <a:endParaRPr lang="en-US" altLang="zh-CN" sz="1800" b="1"/>
          </a:p>
          <a:p>
            <a:r>
              <a:rPr lang="en-US" altLang="zh-CN" b="1"/>
              <a:t> </a:t>
            </a:r>
            <a:r>
              <a:rPr lang="zh-CN" altLang="en-US" b="1"/>
              <a:t>如何正确地使用模式分解</a:t>
            </a:r>
            <a:r>
              <a:rPr lang="en-US" altLang="zh-CN" b="1"/>
              <a:t>:</a:t>
            </a:r>
          </a:p>
          <a:p>
            <a:pPr>
              <a:buFont typeface="Wingdings 3" panose="05040102010807070707" pitchFamily="18" charset="2"/>
              <a:buNone/>
            </a:pPr>
            <a:r>
              <a:rPr lang="en-US" altLang="zh-CN" b="1"/>
              <a:t>– </a:t>
            </a:r>
            <a:r>
              <a:rPr lang="zh-CN" altLang="en-US" b="1"/>
              <a:t>是否有必要分解一个模式</a:t>
            </a:r>
            <a:r>
              <a:rPr lang="en-US" altLang="zh-CN" b="1"/>
              <a:t>?</a:t>
            </a:r>
          </a:p>
          <a:p>
            <a:pPr>
              <a:buFont typeface="Wingdings 3" panose="05040102010807070707" pitchFamily="18" charset="2"/>
              <a:buNone/>
            </a:pPr>
            <a:r>
              <a:rPr lang="en-US" altLang="zh-CN" b="1"/>
              <a:t>– </a:t>
            </a:r>
            <a:r>
              <a:rPr lang="zh-CN" altLang="en-US" b="1"/>
              <a:t>分解以后会不会出现什么问题</a:t>
            </a:r>
            <a:r>
              <a:rPr lang="en-US" altLang="zh-CN" b="1"/>
              <a:t>?</a:t>
            </a:r>
            <a:endParaRPr lang="zh-CN" altLang="en-US" b="1"/>
          </a:p>
        </p:txBody>
      </p:sp>
      <p:sp>
        <p:nvSpPr>
          <p:cNvPr id="15362" name="灯片编号占位符 2">
            <a:extLst>
              <a:ext uri="{FF2B5EF4-FFF2-40B4-BE49-F238E27FC236}">
                <a16:creationId xmlns:a16="http://schemas.microsoft.com/office/drawing/2014/main" id="{A52B6E13-B4B4-55C6-0AEB-1EAFB645A6A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5E73E56F-0209-4A49-97E9-D70A4975C376}" type="slidenum">
              <a:rPr lang="zh-CN" altLang="en-US"/>
              <a:pPr eaLnBrk="0" hangingPunct="0"/>
              <a:t>185</a:t>
            </a:fld>
            <a:endParaRPr lang="zh-CN" altLang="en-US"/>
          </a:p>
        </p:txBody>
      </p:sp>
      <p:sp>
        <p:nvSpPr>
          <p:cNvPr id="15363" name="标题 3">
            <a:extLst>
              <a:ext uri="{FF2B5EF4-FFF2-40B4-BE49-F238E27FC236}">
                <a16:creationId xmlns:a16="http://schemas.microsoft.com/office/drawing/2014/main" id="{AC0321C5-EDB1-CE67-581B-46C428D45014}"/>
              </a:ext>
            </a:extLst>
          </p:cNvPr>
          <p:cNvSpPr>
            <a:spLocks noGrp="1" noChangeArrowheads="1"/>
          </p:cNvSpPr>
          <p:nvPr>
            <p:ph type="title"/>
          </p:nvPr>
        </p:nvSpPr>
        <p:spPr>
          <a:xfrm>
            <a:off x="685800" y="0"/>
            <a:ext cx="7772400" cy="1143000"/>
          </a:xfrm>
        </p:spPr>
        <p:txBody>
          <a:bodyPr/>
          <a:lstStyle/>
          <a:p>
            <a:r>
              <a:rPr lang="zh-CN" altLang="en-US">
                <a:solidFill>
                  <a:schemeClr val="tx1"/>
                </a:solidFill>
              </a:rPr>
              <a:t>如何解决冗余问题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2">
            <a:extLst>
              <a:ext uri="{FF2B5EF4-FFF2-40B4-BE49-F238E27FC236}">
                <a16:creationId xmlns:a16="http://schemas.microsoft.com/office/drawing/2014/main" id="{CE919F23-ECE5-18D5-B74C-39A41BBF52D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6CCAAB0-EAF5-4962-BF1D-228523D896AA}" type="slidenum">
              <a:rPr lang="zh-CN" altLang="en-US"/>
              <a:pPr eaLnBrk="0" hangingPunct="0"/>
              <a:t>186</a:t>
            </a:fld>
            <a:endParaRPr lang="zh-CN" altLang="en-US"/>
          </a:p>
        </p:txBody>
      </p:sp>
      <p:sp>
        <p:nvSpPr>
          <p:cNvPr id="16386" name="标题 3">
            <a:extLst>
              <a:ext uri="{FF2B5EF4-FFF2-40B4-BE49-F238E27FC236}">
                <a16:creationId xmlns:a16="http://schemas.microsoft.com/office/drawing/2014/main" id="{342884B9-EDB5-B0DF-A203-56B52A540E53}"/>
              </a:ext>
            </a:extLst>
          </p:cNvPr>
          <p:cNvSpPr>
            <a:spLocks noGrp="1" noChangeArrowheads="1"/>
          </p:cNvSpPr>
          <p:nvPr>
            <p:ph type="title"/>
          </p:nvPr>
        </p:nvSpPr>
        <p:spPr/>
        <p:txBody>
          <a:bodyPr/>
          <a:lstStyle/>
          <a:p>
            <a:r>
              <a:rPr lang="zh-CN" altLang="en-US">
                <a:solidFill>
                  <a:schemeClr val="tx1"/>
                </a:solidFill>
              </a:rPr>
              <a:t>分解</a:t>
            </a:r>
          </a:p>
        </p:txBody>
      </p:sp>
      <p:pic>
        <p:nvPicPr>
          <p:cNvPr id="2050" name="Picture 2">
            <a:extLst>
              <a:ext uri="{FF2B5EF4-FFF2-40B4-BE49-F238E27FC236}">
                <a16:creationId xmlns:a16="http://schemas.microsoft.com/office/drawing/2014/main" id="{F0DD6565-610F-499D-23A2-CDBDEAA975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82663" y="889000"/>
            <a:ext cx="7704137" cy="52260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编号占位符 5">
            <a:extLst>
              <a:ext uri="{FF2B5EF4-FFF2-40B4-BE49-F238E27FC236}">
                <a16:creationId xmlns:a16="http://schemas.microsoft.com/office/drawing/2014/main" id="{21405A27-1A65-8F34-AE78-3088CC09128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D923B4E-9281-4E21-906F-196B3DE90853}" type="slidenum">
              <a:rPr lang="zh-CN" altLang="en-US"/>
              <a:pPr eaLnBrk="0" hangingPunct="0"/>
              <a:t>187</a:t>
            </a:fld>
            <a:endParaRPr lang="zh-CN" altLang="en-US"/>
          </a:p>
        </p:txBody>
      </p:sp>
      <p:sp>
        <p:nvSpPr>
          <p:cNvPr id="17410" name="Rectangle 2">
            <a:extLst>
              <a:ext uri="{FF2B5EF4-FFF2-40B4-BE49-F238E27FC236}">
                <a16:creationId xmlns:a16="http://schemas.microsoft.com/office/drawing/2014/main" id="{93BCCD35-FA0D-EFEA-1D44-7A93C404305C}"/>
              </a:ext>
            </a:extLst>
          </p:cNvPr>
          <p:cNvSpPr>
            <a:spLocks noGrp="1" noChangeArrowheads="1"/>
          </p:cNvSpPr>
          <p:nvPr>
            <p:ph type="title"/>
          </p:nvPr>
        </p:nvSpPr>
        <p:spPr>
          <a:xfrm>
            <a:off x="685800" y="762000"/>
            <a:ext cx="7772400" cy="833438"/>
          </a:xfrm>
        </p:spPr>
        <p:txBody>
          <a:bodyPr/>
          <a:lstStyle/>
          <a:p>
            <a:r>
              <a:rPr lang="zh-CN" altLang="en-US" sz="2400" b="1">
                <a:latin typeface="黑体" panose="02010609060101010101" pitchFamily="49" charset="-122"/>
                <a:ea typeface="黑体" panose="02010609060101010101" pitchFamily="49" charset="-122"/>
              </a:rPr>
              <a:t>关系更新异常的实例</a:t>
            </a:r>
            <a:r>
              <a:rPr lang="en-US" altLang="zh-CN" sz="1800" b="1">
                <a:latin typeface="黑体" panose="02010609060101010101" pitchFamily="49" charset="-122"/>
                <a:ea typeface="黑体" panose="02010609060101010101" pitchFamily="49" charset="-122"/>
              </a:rPr>
              <a:t>(</a:t>
            </a:r>
            <a:r>
              <a:rPr lang="zh-CN" altLang="en-US" sz="1800" b="1">
                <a:latin typeface="黑体" panose="02010609060101010101" pitchFamily="49" charset="-122"/>
                <a:ea typeface="黑体" panose="02010609060101010101" pitchFamily="49" charset="-122"/>
              </a:rPr>
              <a:t>联系集开课</a:t>
            </a:r>
            <a:r>
              <a:rPr lang="en-US" altLang="zh-CN" sz="1800" b="1">
                <a:latin typeface="黑体" panose="02010609060101010101" pitchFamily="49" charset="-122"/>
                <a:ea typeface="黑体" panose="02010609060101010101" pitchFamily="49" charset="-122"/>
              </a:rPr>
              <a:t>R)</a:t>
            </a:r>
            <a:endParaRPr lang="zh-CN" altLang="en-US" sz="1800" b="1">
              <a:latin typeface="黑体" panose="02010609060101010101" pitchFamily="49" charset="-122"/>
              <a:ea typeface="黑体" panose="02010609060101010101" pitchFamily="49" charset="-122"/>
            </a:endParaRPr>
          </a:p>
        </p:txBody>
      </p:sp>
      <p:sp>
        <p:nvSpPr>
          <p:cNvPr id="568323" name="Rectangle 3">
            <a:extLst>
              <a:ext uri="{FF2B5EF4-FFF2-40B4-BE49-F238E27FC236}">
                <a16:creationId xmlns:a16="http://schemas.microsoft.com/office/drawing/2014/main" id="{80C1C02C-9D8D-4B7D-0D85-B8F42B5E8260}"/>
              </a:ext>
            </a:extLst>
          </p:cNvPr>
          <p:cNvSpPr>
            <a:spLocks noGrp="1" noChangeArrowheads="1"/>
          </p:cNvSpPr>
          <p:nvPr>
            <p:ph idx="1"/>
          </p:nvPr>
        </p:nvSpPr>
        <p:spPr>
          <a:xfrm>
            <a:off x="365125" y="1866900"/>
            <a:ext cx="8382000" cy="4548188"/>
          </a:xfrm>
        </p:spPr>
        <p:txBody>
          <a:bodyPr/>
          <a:lstStyle/>
          <a:p>
            <a:pPr>
              <a:buFontTx/>
              <a:buNone/>
            </a:pPr>
            <a:r>
              <a:rPr lang="en-US" altLang="zh-CN" sz="1800"/>
              <a:t>S#		C#	CN	G		TN		D	</a:t>
            </a:r>
          </a:p>
          <a:p>
            <a:pPr>
              <a:buFontTx/>
              <a:buNone/>
            </a:pPr>
            <a:r>
              <a:rPr lang="en-US" altLang="zh-CN" sz="1800"/>
              <a:t>001	J01	C++</a:t>
            </a:r>
            <a:r>
              <a:rPr lang="zh-CN" altLang="en-US" sz="1800"/>
              <a:t>	</a:t>
            </a:r>
            <a:r>
              <a:rPr lang="en-US" altLang="zh-CN" sz="1800"/>
              <a:t>90		</a:t>
            </a:r>
            <a:r>
              <a:rPr lang="zh-CN" altLang="en-US" sz="1800"/>
              <a:t>张三		计算机系</a:t>
            </a:r>
          </a:p>
          <a:p>
            <a:pPr>
              <a:buFontTx/>
              <a:buNone/>
            </a:pPr>
            <a:r>
              <a:rPr lang="en-US" altLang="zh-CN" sz="1800"/>
              <a:t>002	J01	C++	96		</a:t>
            </a:r>
            <a:r>
              <a:rPr lang="zh-CN" altLang="en-US" sz="1800"/>
              <a:t>张三		计算机系</a:t>
            </a:r>
          </a:p>
          <a:p>
            <a:pPr>
              <a:buFontTx/>
              <a:buNone/>
            </a:pPr>
            <a:r>
              <a:rPr lang="en-US" altLang="zh-CN" sz="1800"/>
              <a:t>003	J01	C++	100		</a:t>
            </a:r>
            <a:r>
              <a:rPr lang="zh-CN" altLang="en-US" sz="1800"/>
              <a:t>张三		计算机系</a:t>
            </a:r>
          </a:p>
          <a:p>
            <a:pPr>
              <a:buFontTx/>
              <a:buNone/>
            </a:pPr>
            <a:r>
              <a:rPr lang="en-US" altLang="zh-CN" sz="1800"/>
              <a:t>004	J01	C++	78		</a:t>
            </a:r>
            <a:r>
              <a:rPr lang="zh-CN" altLang="en-US" sz="1800"/>
              <a:t>张三		计算机系</a:t>
            </a:r>
          </a:p>
          <a:p>
            <a:pPr>
              <a:buFontTx/>
              <a:buNone/>
            </a:pPr>
            <a:r>
              <a:rPr lang="en-US" altLang="zh-CN" sz="1800">
                <a:solidFill>
                  <a:schemeClr val="tx2"/>
                </a:solidFill>
              </a:rPr>
              <a:t>001	J02	Java	65		</a:t>
            </a:r>
            <a:r>
              <a:rPr lang="zh-CN" altLang="en-US" sz="1800">
                <a:solidFill>
                  <a:schemeClr val="tx2"/>
                </a:solidFill>
              </a:rPr>
              <a:t>李四		计算机系</a:t>
            </a:r>
          </a:p>
          <a:p>
            <a:pPr>
              <a:buFontTx/>
              <a:buNone/>
            </a:pPr>
            <a:r>
              <a:rPr lang="en-US" altLang="zh-CN" sz="1800">
                <a:solidFill>
                  <a:schemeClr val="tx2"/>
                </a:solidFill>
              </a:rPr>
              <a:t>002	J02	Java 	59		</a:t>
            </a:r>
            <a:r>
              <a:rPr lang="zh-CN" altLang="en-US" sz="1800">
                <a:solidFill>
                  <a:schemeClr val="tx2"/>
                </a:solidFill>
              </a:rPr>
              <a:t>李四		计算机系</a:t>
            </a:r>
          </a:p>
          <a:p>
            <a:pPr>
              <a:buFontTx/>
              <a:buNone/>
            </a:pPr>
            <a:r>
              <a:rPr lang="en-US" altLang="zh-CN" sz="1800">
                <a:solidFill>
                  <a:schemeClr val="tx2"/>
                </a:solidFill>
              </a:rPr>
              <a:t>003	J02	Java 	85		</a:t>
            </a:r>
            <a:r>
              <a:rPr lang="zh-CN" altLang="en-US" sz="1800">
                <a:solidFill>
                  <a:schemeClr val="tx2"/>
                </a:solidFill>
              </a:rPr>
              <a:t>李四		计算机系</a:t>
            </a:r>
          </a:p>
          <a:p>
            <a:pPr>
              <a:buFontTx/>
              <a:buNone/>
            </a:pPr>
            <a:r>
              <a:rPr lang="en-US" altLang="zh-CN" sz="1800"/>
              <a:t>001	S01   </a:t>
            </a:r>
            <a:r>
              <a:rPr lang="zh-CN" altLang="en-US" sz="1800"/>
              <a:t>数学分析	</a:t>
            </a:r>
            <a:r>
              <a:rPr lang="en-US" altLang="zh-CN" sz="1800"/>
              <a:t>85		</a:t>
            </a:r>
            <a:r>
              <a:rPr lang="zh-CN" altLang="en-US" sz="1800"/>
              <a:t>王五		数学系</a:t>
            </a:r>
          </a:p>
          <a:p>
            <a:pPr>
              <a:buFontTx/>
              <a:buNone/>
            </a:pPr>
            <a:r>
              <a:rPr lang="en-US" altLang="zh-CN" sz="1800">
                <a:solidFill>
                  <a:schemeClr val="tx2"/>
                </a:solidFill>
              </a:rPr>
              <a:t>002	W01   </a:t>
            </a:r>
            <a:r>
              <a:rPr lang="zh-CN" altLang="en-US" sz="1800">
                <a:solidFill>
                  <a:schemeClr val="tx2"/>
                </a:solidFill>
              </a:rPr>
              <a:t>大学物理	</a:t>
            </a:r>
            <a:r>
              <a:rPr lang="en-US" altLang="zh-CN" sz="1800">
                <a:solidFill>
                  <a:schemeClr val="tx2"/>
                </a:solidFill>
              </a:rPr>
              <a:t>60		</a:t>
            </a:r>
            <a:r>
              <a:rPr lang="zh-CN" altLang="en-US" sz="1800">
                <a:solidFill>
                  <a:schemeClr val="tx2"/>
                </a:solidFill>
              </a:rPr>
              <a:t>菲菲		物理系</a:t>
            </a:r>
          </a:p>
          <a:p>
            <a:pPr>
              <a:buFontTx/>
              <a:buNone/>
            </a:pPr>
            <a:r>
              <a:rPr lang="zh-CN" altLang="en-US" sz="1600">
                <a:solidFill>
                  <a:srgbClr val="0066FF"/>
                </a:solidFill>
              </a:rPr>
              <a:t>修改异常</a:t>
            </a:r>
            <a:r>
              <a:rPr lang="zh-CN" altLang="en-US" sz="1600"/>
              <a:t>：当改变课程</a:t>
            </a:r>
            <a:r>
              <a:rPr lang="en-US" altLang="zh-CN" sz="1600"/>
              <a:t>J01</a:t>
            </a:r>
            <a:r>
              <a:rPr lang="zh-CN" altLang="en-US" sz="1600"/>
              <a:t>的信息（</a:t>
            </a:r>
            <a:r>
              <a:rPr lang="en-US" altLang="zh-CN" sz="1600"/>
              <a:t>C#,CN,D</a:t>
            </a:r>
            <a:r>
              <a:rPr lang="zh-CN" altLang="en-US" sz="1600"/>
              <a:t>）时，</a:t>
            </a:r>
            <a:r>
              <a:rPr lang="en-US" altLang="zh-CN" sz="1600"/>
              <a:t>4</a:t>
            </a:r>
            <a:r>
              <a:rPr lang="zh-CN" altLang="en-US" sz="1600"/>
              <a:t>个相应记录的值都得一同改变。</a:t>
            </a:r>
          </a:p>
          <a:p>
            <a:pPr>
              <a:buFontTx/>
              <a:buNone/>
            </a:pPr>
            <a:r>
              <a:rPr lang="zh-CN" altLang="en-US" sz="1600">
                <a:solidFill>
                  <a:srgbClr val="0066FF"/>
                </a:solidFill>
              </a:rPr>
              <a:t>插入异常</a:t>
            </a:r>
            <a:r>
              <a:rPr lang="zh-CN" altLang="en-US" sz="1600"/>
              <a:t>：不能插入未开课程的课程记录。因为：无学生信息，而主码</a:t>
            </a:r>
            <a:r>
              <a:rPr lang="en-US" altLang="zh-CN" sz="1600"/>
              <a:t>(S#,C#</a:t>
            </a:r>
            <a:r>
              <a:rPr lang="zh-CN" altLang="en-US" sz="1600"/>
              <a:t>）不能为空。</a:t>
            </a:r>
          </a:p>
          <a:p>
            <a:pPr>
              <a:buFontTx/>
              <a:buNone/>
            </a:pPr>
            <a:r>
              <a:rPr lang="zh-CN" altLang="en-US" sz="1600">
                <a:solidFill>
                  <a:srgbClr val="0066FF"/>
                </a:solidFill>
              </a:rPr>
              <a:t>删除异常</a:t>
            </a:r>
            <a:r>
              <a:rPr lang="zh-CN" altLang="en-US" sz="1600"/>
              <a:t>：当所有学生退选</a:t>
            </a:r>
            <a:r>
              <a:rPr lang="en-US" altLang="zh-CN" sz="1600"/>
              <a:t>J02</a:t>
            </a:r>
            <a:r>
              <a:rPr lang="zh-CN" altLang="en-US" sz="1600"/>
              <a:t>课，则课程</a:t>
            </a:r>
            <a:r>
              <a:rPr lang="en-US" altLang="zh-CN" sz="1600"/>
              <a:t>J02</a:t>
            </a:r>
            <a:r>
              <a:rPr lang="zh-CN" altLang="en-US" sz="1600"/>
              <a:t>的信息也会消失</a:t>
            </a:r>
            <a:r>
              <a:rPr lang="en-US" altLang="zh-CN" sz="1600"/>
              <a:t>(</a:t>
            </a:r>
            <a:r>
              <a:rPr lang="zh-CN" altLang="en-US" sz="1600"/>
              <a:t>一同被删除</a:t>
            </a:r>
            <a:r>
              <a:rPr lang="en-US" altLang="zh-CN" sz="1600"/>
              <a:t>)</a:t>
            </a:r>
            <a:r>
              <a:rPr lang="zh-CN" altLang="en-US" sz="1600"/>
              <a:t>。</a:t>
            </a:r>
          </a:p>
        </p:txBody>
      </p:sp>
      <p:sp>
        <p:nvSpPr>
          <p:cNvPr id="568326" name="AutoShape 6">
            <a:extLst>
              <a:ext uri="{FF2B5EF4-FFF2-40B4-BE49-F238E27FC236}">
                <a16:creationId xmlns:a16="http://schemas.microsoft.com/office/drawing/2014/main" id="{CE5E66BA-6AC6-5746-9329-010423F13D02}"/>
              </a:ext>
            </a:extLst>
          </p:cNvPr>
          <p:cNvSpPr>
            <a:spLocks/>
          </p:cNvSpPr>
          <p:nvPr/>
        </p:nvSpPr>
        <p:spPr bwMode="auto">
          <a:xfrm>
            <a:off x="8045450" y="2357438"/>
            <a:ext cx="146050" cy="1111250"/>
          </a:xfrm>
          <a:prstGeom prst="rightBrace">
            <a:avLst>
              <a:gd name="adj1" fmla="val 63265"/>
              <a:gd name="adj2" fmla="val 50000"/>
            </a:avLst>
          </a:prstGeom>
          <a:noFill/>
          <a:ln w="952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p>
        </p:txBody>
      </p:sp>
      <p:sp>
        <p:nvSpPr>
          <p:cNvPr id="568341" name="AutoShape 21">
            <a:extLst>
              <a:ext uri="{FF2B5EF4-FFF2-40B4-BE49-F238E27FC236}">
                <a16:creationId xmlns:a16="http://schemas.microsoft.com/office/drawing/2014/main" id="{A2D5B3CC-4737-7D61-2130-13C9D5294576}"/>
              </a:ext>
            </a:extLst>
          </p:cNvPr>
          <p:cNvSpPr>
            <a:spLocks/>
          </p:cNvSpPr>
          <p:nvPr/>
        </p:nvSpPr>
        <p:spPr bwMode="auto">
          <a:xfrm>
            <a:off x="8023225" y="3671888"/>
            <a:ext cx="209550" cy="777875"/>
          </a:xfrm>
          <a:prstGeom prst="rightBrace">
            <a:avLst>
              <a:gd name="adj1" fmla="val 30866"/>
              <a:gd name="adj2" fmla="val 50000"/>
            </a:avLst>
          </a:prstGeom>
          <a:noFill/>
          <a:ln w="952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p>
        </p:txBody>
      </p:sp>
      <p:grpSp>
        <p:nvGrpSpPr>
          <p:cNvPr id="17414" name="Group 28">
            <a:extLst>
              <a:ext uri="{FF2B5EF4-FFF2-40B4-BE49-F238E27FC236}">
                <a16:creationId xmlns:a16="http://schemas.microsoft.com/office/drawing/2014/main" id="{34E210C3-B7F9-8ADF-566B-481DDAECE86A}"/>
              </a:ext>
            </a:extLst>
          </p:cNvPr>
          <p:cNvGrpSpPr>
            <a:grpSpLocks/>
          </p:cNvGrpSpPr>
          <p:nvPr/>
        </p:nvGrpSpPr>
        <p:grpSpPr bwMode="auto">
          <a:xfrm>
            <a:off x="339725" y="1566863"/>
            <a:ext cx="8377238" cy="674687"/>
            <a:chOff x="214" y="987"/>
            <a:chExt cx="5277" cy="425"/>
          </a:xfrm>
        </p:grpSpPr>
        <p:sp>
          <p:nvSpPr>
            <p:cNvPr id="17415" name="Line 5">
              <a:extLst>
                <a:ext uri="{FF2B5EF4-FFF2-40B4-BE49-F238E27FC236}">
                  <a16:creationId xmlns:a16="http://schemas.microsoft.com/office/drawing/2014/main" id="{54F64BE6-8045-E053-96A3-89A615355AEF}"/>
                </a:ext>
              </a:extLst>
            </p:cNvPr>
            <p:cNvSpPr>
              <a:spLocks noChangeShapeType="1"/>
            </p:cNvSpPr>
            <p:nvPr/>
          </p:nvSpPr>
          <p:spPr bwMode="auto">
            <a:xfrm>
              <a:off x="266" y="1412"/>
              <a:ext cx="47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6" name="Rectangle 8">
              <a:extLst>
                <a:ext uri="{FF2B5EF4-FFF2-40B4-BE49-F238E27FC236}">
                  <a16:creationId xmlns:a16="http://schemas.microsoft.com/office/drawing/2014/main" id="{4A6B203B-795C-8147-260A-4BE4F2E0A141}"/>
                </a:ext>
              </a:extLst>
            </p:cNvPr>
            <p:cNvSpPr>
              <a:spLocks noChangeArrowheads="1"/>
            </p:cNvSpPr>
            <p:nvPr/>
          </p:nvSpPr>
          <p:spPr bwMode="auto">
            <a:xfrm>
              <a:off x="4242" y="996"/>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zh-CN" altLang="en-US" sz="1400" b="0"/>
                <a:t>开课系名</a:t>
              </a:r>
            </a:p>
          </p:txBody>
        </p:sp>
        <p:sp>
          <p:nvSpPr>
            <p:cNvPr id="17417" name="Rectangle 9">
              <a:extLst>
                <a:ext uri="{FF2B5EF4-FFF2-40B4-BE49-F238E27FC236}">
                  <a16:creationId xmlns:a16="http://schemas.microsoft.com/office/drawing/2014/main" id="{ED0909B2-7924-B398-EFB4-DBD5102630F3}"/>
                </a:ext>
              </a:extLst>
            </p:cNvPr>
            <p:cNvSpPr>
              <a:spLocks noChangeArrowheads="1"/>
            </p:cNvSpPr>
            <p:nvPr/>
          </p:nvSpPr>
          <p:spPr bwMode="auto">
            <a:xfrm>
              <a:off x="3096" y="997"/>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zh-CN" altLang="en-US" sz="1400" b="0"/>
                <a:t>学生姓名</a:t>
              </a:r>
            </a:p>
          </p:txBody>
        </p:sp>
        <p:sp>
          <p:nvSpPr>
            <p:cNvPr id="17418" name="Rectangle 10">
              <a:extLst>
                <a:ext uri="{FF2B5EF4-FFF2-40B4-BE49-F238E27FC236}">
                  <a16:creationId xmlns:a16="http://schemas.microsoft.com/office/drawing/2014/main" id="{1A3FC1FA-0F0D-4BE7-CD10-0A979F93D236}"/>
                </a:ext>
              </a:extLst>
            </p:cNvPr>
            <p:cNvSpPr>
              <a:spLocks noChangeArrowheads="1"/>
            </p:cNvSpPr>
            <p:nvPr/>
          </p:nvSpPr>
          <p:spPr bwMode="auto">
            <a:xfrm>
              <a:off x="1953" y="997"/>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zh-CN" altLang="en-US" sz="1400" b="0"/>
                <a:t>学生成绩</a:t>
              </a:r>
            </a:p>
          </p:txBody>
        </p:sp>
        <p:sp>
          <p:nvSpPr>
            <p:cNvPr id="17419" name="Rectangle 11">
              <a:extLst>
                <a:ext uri="{FF2B5EF4-FFF2-40B4-BE49-F238E27FC236}">
                  <a16:creationId xmlns:a16="http://schemas.microsoft.com/office/drawing/2014/main" id="{CDEF99AC-09B1-1EE7-F91A-A87572C34146}"/>
                </a:ext>
              </a:extLst>
            </p:cNvPr>
            <p:cNvSpPr>
              <a:spLocks noChangeArrowheads="1"/>
            </p:cNvSpPr>
            <p:nvPr/>
          </p:nvSpPr>
          <p:spPr bwMode="auto">
            <a:xfrm>
              <a:off x="809" y="994"/>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zh-CN" altLang="en-US" sz="1400" b="0"/>
                <a:t>课程编号</a:t>
              </a:r>
            </a:p>
          </p:txBody>
        </p:sp>
        <p:sp>
          <p:nvSpPr>
            <p:cNvPr id="17420" name="Rectangle 12">
              <a:extLst>
                <a:ext uri="{FF2B5EF4-FFF2-40B4-BE49-F238E27FC236}">
                  <a16:creationId xmlns:a16="http://schemas.microsoft.com/office/drawing/2014/main" id="{81D11A59-2AF0-EE91-B813-5BB53B4000B3}"/>
                </a:ext>
              </a:extLst>
            </p:cNvPr>
            <p:cNvSpPr>
              <a:spLocks noChangeArrowheads="1"/>
            </p:cNvSpPr>
            <p:nvPr/>
          </p:nvSpPr>
          <p:spPr bwMode="auto">
            <a:xfrm>
              <a:off x="214" y="992"/>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zh-CN" altLang="en-US" sz="1400" b="0"/>
                <a:t>学生学号</a:t>
              </a:r>
            </a:p>
          </p:txBody>
        </p:sp>
        <p:sp>
          <p:nvSpPr>
            <p:cNvPr id="17421" name="Rectangle 15">
              <a:extLst>
                <a:ext uri="{FF2B5EF4-FFF2-40B4-BE49-F238E27FC236}">
                  <a16:creationId xmlns:a16="http://schemas.microsoft.com/office/drawing/2014/main" id="{934E379F-7A51-B400-F157-14CC881A74AB}"/>
                </a:ext>
              </a:extLst>
            </p:cNvPr>
            <p:cNvSpPr>
              <a:spLocks noChangeArrowheads="1"/>
            </p:cNvSpPr>
            <p:nvPr/>
          </p:nvSpPr>
          <p:spPr bwMode="auto">
            <a:xfrm>
              <a:off x="5151" y="987"/>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zh-CN" altLang="en-US" sz="1400" b="0"/>
                <a:t>注释</a:t>
              </a:r>
            </a:p>
          </p:txBody>
        </p:sp>
        <p:sp>
          <p:nvSpPr>
            <p:cNvPr id="17422" name="Line 16">
              <a:extLst>
                <a:ext uri="{FF2B5EF4-FFF2-40B4-BE49-F238E27FC236}">
                  <a16:creationId xmlns:a16="http://schemas.microsoft.com/office/drawing/2014/main" id="{3F934593-0325-9BEF-CEF5-EC5CDED9470A}"/>
                </a:ext>
              </a:extLst>
            </p:cNvPr>
            <p:cNvSpPr>
              <a:spLocks noChangeShapeType="1"/>
            </p:cNvSpPr>
            <p:nvPr/>
          </p:nvSpPr>
          <p:spPr bwMode="auto">
            <a:xfrm flipH="1">
              <a:off x="4948" y="1097"/>
              <a:ext cx="191"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3" name="Line 18">
              <a:extLst>
                <a:ext uri="{FF2B5EF4-FFF2-40B4-BE49-F238E27FC236}">
                  <a16:creationId xmlns:a16="http://schemas.microsoft.com/office/drawing/2014/main" id="{D268D491-C737-15A4-E3DB-41E5E3C9CF6C}"/>
                </a:ext>
              </a:extLst>
            </p:cNvPr>
            <p:cNvSpPr>
              <a:spLocks noChangeShapeType="1"/>
            </p:cNvSpPr>
            <p:nvPr/>
          </p:nvSpPr>
          <p:spPr bwMode="auto">
            <a:xfrm>
              <a:off x="260" y="1383"/>
              <a:ext cx="23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4" name="Line 19">
              <a:extLst>
                <a:ext uri="{FF2B5EF4-FFF2-40B4-BE49-F238E27FC236}">
                  <a16:creationId xmlns:a16="http://schemas.microsoft.com/office/drawing/2014/main" id="{7A8E03B5-41C6-6E54-1713-D05CFD86A7E7}"/>
                </a:ext>
              </a:extLst>
            </p:cNvPr>
            <p:cNvSpPr>
              <a:spLocks noChangeShapeType="1"/>
            </p:cNvSpPr>
            <p:nvPr/>
          </p:nvSpPr>
          <p:spPr bwMode="auto">
            <a:xfrm>
              <a:off x="880" y="1389"/>
              <a:ext cx="23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5" name="Rectangle 25">
              <a:extLst>
                <a:ext uri="{FF2B5EF4-FFF2-40B4-BE49-F238E27FC236}">
                  <a16:creationId xmlns:a16="http://schemas.microsoft.com/office/drawing/2014/main" id="{36E49B2B-98C8-0A15-AFBF-4534F9C9DD04}"/>
                </a:ext>
              </a:extLst>
            </p:cNvPr>
            <p:cNvSpPr>
              <a:spLocks noChangeArrowheads="1"/>
            </p:cNvSpPr>
            <p:nvPr/>
          </p:nvSpPr>
          <p:spPr bwMode="auto">
            <a:xfrm>
              <a:off x="1359" y="999"/>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zh-CN" altLang="en-US" sz="1400" b="0"/>
                <a:t>课程名称</a:t>
              </a:r>
            </a:p>
          </p:txBody>
        </p:sp>
      </p:grpSp>
      <p:sp>
        <p:nvSpPr>
          <p:cNvPr id="17426" name="Rectangle 6">
            <a:extLst>
              <a:ext uri="{FF2B5EF4-FFF2-40B4-BE49-F238E27FC236}">
                <a16:creationId xmlns:a16="http://schemas.microsoft.com/office/drawing/2014/main" id="{70B48254-3FF5-D5C0-7AA2-FB31DF0BB17B}"/>
              </a:ext>
            </a:extLst>
          </p:cNvPr>
          <p:cNvSpPr>
            <a:spLocks noChangeArrowheads="1"/>
          </p:cNvSpPr>
          <p:nvPr/>
        </p:nvSpPr>
        <p:spPr bwMode="auto">
          <a:xfrm>
            <a:off x="625475" y="184150"/>
            <a:ext cx="32321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800">
                <a:solidFill>
                  <a:schemeClr val="tx2"/>
                </a:solidFill>
                <a:latin typeface="宋体" panose="02010600030101010101" pitchFamily="2" charset="-122"/>
              </a:rPr>
              <a:t>良好关系设计的特点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68323">
                                            <p:txEl>
                                              <p:pRg st="10" end="10"/>
                                            </p:txEl>
                                          </p:spTgt>
                                        </p:tgtEl>
                                        <p:attrNameLst>
                                          <p:attrName>style.visibility</p:attrName>
                                        </p:attrNameLst>
                                      </p:cBhvr>
                                      <p:to>
                                        <p:strVal val="visible"/>
                                      </p:to>
                                    </p:set>
                                    <p:anim calcmode="lin" valueType="num">
                                      <p:cBhvr additive="base">
                                        <p:cTn id="7" dur="500" fill="hold"/>
                                        <p:tgtEl>
                                          <p:spTgt spid="568323">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8323">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8326"/>
                                        </p:tgtEl>
                                        <p:attrNameLst>
                                          <p:attrName>style.visibility</p:attrName>
                                        </p:attrNameLst>
                                      </p:cBhvr>
                                      <p:to>
                                        <p:strVal val="visible"/>
                                      </p:to>
                                    </p:set>
                                    <p:anim calcmode="lin" valueType="num">
                                      <p:cBhvr additive="base">
                                        <p:cTn id="11" dur="500" fill="hold"/>
                                        <p:tgtEl>
                                          <p:spTgt spid="568326"/>
                                        </p:tgtEl>
                                        <p:attrNameLst>
                                          <p:attrName>ppt_x</p:attrName>
                                        </p:attrNameLst>
                                      </p:cBhvr>
                                      <p:tavLst>
                                        <p:tav tm="0">
                                          <p:val>
                                            <p:strVal val="#ppt_x"/>
                                          </p:val>
                                        </p:tav>
                                        <p:tav tm="100000">
                                          <p:val>
                                            <p:strVal val="#ppt_x"/>
                                          </p:val>
                                        </p:tav>
                                      </p:tavLst>
                                    </p:anim>
                                    <p:anim calcmode="lin" valueType="num">
                                      <p:cBhvr additive="base">
                                        <p:cTn id="12" dur="500" fill="hold"/>
                                        <p:tgtEl>
                                          <p:spTgt spid="56832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68323">
                                            <p:txEl>
                                              <p:pRg st="11" end="11"/>
                                            </p:txEl>
                                          </p:spTgt>
                                        </p:tgtEl>
                                        <p:attrNameLst>
                                          <p:attrName>style.visibility</p:attrName>
                                        </p:attrNameLst>
                                      </p:cBhvr>
                                      <p:to>
                                        <p:strVal val="visible"/>
                                      </p:to>
                                    </p:set>
                                    <p:anim calcmode="lin" valueType="num">
                                      <p:cBhvr additive="base">
                                        <p:cTn id="17" dur="500" fill="hold"/>
                                        <p:tgtEl>
                                          <p:spTgt spid="568323">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6832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68323">
                                            <p:txEl>
                                              <p:pRg st="12" end="12"/>
                                            </p:txEl>
                                          </p:spTgt>
                                        </p:tgtEl>
                                        <p:attrNameLst>
                                          <p:attrName>style.visibility</p:attrName>
                                        </p:attrNameLst>
                                      </p:cBhvr>
                                      <p:to>
                                        <p:strVal val="visible"/>
                                      </p:to>
                                    </p:set>
                                    <p:anim calcmode="lin" valueType="num">
                                      <p:cBhvr additive="base">
                                        <p:cTn id="23" dur="500" fill="hold"/>
                                        <p:tgtEl>
                                          <p:spTgt spid="568323">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68323">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68341"/>
                                        </p:tgtEl>
                                        <p:attrNameLst>
                                          <p:attrName>style.visibility</p:attrName>
                                        </p:attrNameLst>
                                      </p:cBhvr>
                                      <p:to>
                                        <p:strVal val="visible"/>
                                      </p:to>
                                    </p:set>
                                    <p:anim calcmode="lin" valueType="num">
                                      <p:cBhvr additive="base">
                                        <p:cTn id="27" dur="500" fill="hold"/>
                                        <p:tgtEl>
                                          <p:spTgt spid="568341"/>
                                        </p:tgtEl>
                                        <p:attrNameLst>
                                          <p:attrName>ppt_x</p:attrName>
                                        </p:attrNameLst>
                                      </p:cBhvr>
                                      <p:tavLst>
                                        <p:tav tm="0">
                                          <p:val>
                                            <p:strVal val="#ppt_x"/>
                                          </p:val>
                                        </p:tav>
                                        <p:tav tm="100000">
                                          <p:val>
                                            <p:strVal val="#ppt_x"/>
                                          </p:val>
                                        </p:tav>
                                      </p:tavLst>
                                    </p:anim>
                                    <p:anim calcmode="lin" valueType="num">
                                      <p:cBhvr additive="base">
                                        <p:cTn id="28" dur="500" fill="hold"/>
                                        <p:tgtEl>
                                          <p:spTgt spid="568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6" grpId="0" animBg="1"/>
      <p:bldP spid="568341"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5">
            <a:extLst>
              <a:ext uri="{FF2B5EF4-FFF2-40B4-BE49-F238E27FC236}">
                <a16:creationId xmlns:a16="http://schemas.microsoft.com/office/drawing/2014/main" id="{DB50064D-368D-16C4-5670-ACF2DECFE12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5711EF55-02C8-4D6C-89E8-360CEB88521B}" type="slidenum">
              <a:rPr lang="zh-CN" altLang="en-US"/>
              <a:pPr eaLnBrk="0" hangingPunct="0"/>
              <a:t>188</a:t>
            </a:fld>
            <a:endParaRPr lang="zh-CN" altLang="en-US"/>
          </a:p>
        </p:txBody>
      </p:sp>
      <p:sp>
        <p:nvSpPr>
          <p:cNvPr id="18434" name="Rectangle 3">
            <a:extLst>
              <a:ext uri="{FF2B5EF4-FFF2-40B4-BE49-F238E27FC236}">
                <a16:creationId xmlns:a16="http://schemas.microsoft.com/office/drawing/2014/main" id="{C1CD2814-AACB-FF75-CB38-CCAB9E4A6A96}"/>
              </a:ext>
            </a:extLst>
          </p:cNvPr>
          <p:cNvSpPr>
            <a:spLocks noGrp="1" noChangeArrowheads="1"/>
          </p:cNvSpPr>
          <p:nvPr>
            <p:ph idx="1"/>
          </p:nvPr>
        </p:nvSpPr>
        <p:spPr>
          <a:xfrm>
            <a:off x="685800" y="1619250"/>
            <a:ext cx="7772400" cy="4114800"/>
          </a:xfrm>
        </p:spPr>
        <p:txBody>
          <a:bodyPr/>
          <a:lstStyle/>
          <a:p>
            <a:pPr>
              <a:spcBef>
                <a:spcPct val="0"/>
              </a:spcBef>
            </a:pPr>
            <a:r>
              <a:rPr lang="zh-CN" altLang="en-US" sz="2000" i="1">
                <a:latin typeface="Times New Roman" panose="02020603050405020304" pitchFamily="18" charset="0"/>
              </a:rPr>
              <a:t>合并</a:t>
            </a:r>
            <a:r>
              <a:rPr lang="en-US" altLang="zh-CN" sz="2000" i="1">
                <a:latin typeface="Times New Roman" panose="02020603050405020304" pitchFamily="18" charset="0"/>
              </a:rPr>
              <a:t>instructor</a:t>
            </a:r>
            <a:r>
              <a:rPr lang="zh-CN" altLang="en-US" sz="2000">
                <a:latin typeface="Times New Roman" panose="02020603050405020304" pitchFamily="18" charset="0"/>
              </a:rPr>
              <a:t>和</a:t>
            </a:r>
            <a:r>
              <a:rPr lang="en-US" altLang="zh-CN" sz="2000" i="1">
                <a:latin typeface="Times New Roman" panose="02020603050405020304" pitchFamily="18" charset="0"/>
              </a:rPr>
              <a:t>department </a:t>
            </a:r>
            <a:r>
              <a:rPr lang="zh-CN" altLang="en-US" sz="2000" i="1">
                <a:latin typeface="Times New Roman" panose="02020603050405020304" pitchFamily="18" charset="0"/>
              </a:rPr>
              <a:t>为</a:t>
            </a:r>
            <a:r>
              <a:rPr lang="en-US" altLang="zh-CN" sz="2000" i="1">
                <a:latin typeface="Times New Roman" panose="02020603050405020304" pitchFamily="18" charset="0"/>
              </a:rPr>
              <a:t>inst_dept</a:t>
            </a:r>
            <a:r>
              <a:rPr lang="zh-CN" altLang="en-US" sz="2000" i="1">
                <a:latin typeface="Times New Roman" panose="02020603050405020304" pitchFamily="18" charset="0"/>
              </a:rPr>
              <a:t>会怎么样？</a:t>
            </a:r>
            <a:endParaRPr lang="en-US" altLang="zh-CN" sz="2000" i="1">
              <a:latin typeface="Times New Roman" panose="02020603050405020304" pitchFamily="18" charset="0"/>
            </a:endParaRPr>
          </a:p>
        </p:txBody>
      </p:sp>
      <p:sp>
        <p:nvSpPr>
          <p:cNvPr id="18435" name="AutoShape 5">
            <a:extLst>
              <a:ext uri="{FF2B5EF4-FFF2-40B4-BE49-F238E27FC236}">
                <a16:creationId xmlns:a16="http://schemas.microsoft.com/office/drawing/2014/main" id="{5C1E4B75-9AF0-921E-4149-24B1FC6FF937}"/>
              </a:ext>
            </a:extLst>
          </p:cNvPr>
          <p:cNvSpPr>
            <a:spLocks noChangeArrowheads="1"/>
          </p:cNvSpPr>
          <p:nvPr/>
        </p:nvSpPr>
        <p:spPr bwMode="auto">
          <a:xfrm>
            <a:off x="0" y="830263"/>
            <a:ext cx="1925638" cy="849312"/>
          </a:xfrm>
          <a:prstGeom prst="cloudCallout">
            <a:avLst>
              <a:gd name="adj1" fmla="val -49694"/>
              <a:gd name="adj2" fmla="val 109588"/>
            </a:avLst>
          </a:prstGeom>
          <a:solidFill>
            <a:schemeClr val="accent1"/>
          </a:solidFill>
          <a:ln w="9525">
            <a:solidFill>
              <a:schemeClr val="tx1"/>
            </a:solidFill>
            <a:round/>
            <a:headEnd/>
            <a:tailEnd/>
          </a:ln>
        </p:spPr>
        <p:txBody>
          <a:bodyPr lIns="0" tIns="0" rIns="0" bIns="0"/>
          <a:lstStyle/>
          <a:p>
            <a:pPr eaLnBrk="0" hangingPunct="0"/>
            <a:r>
              <a:rPr lang="zh-CN" altLang="en-US"/>
              <a:t>两种设计模式有何不同？</a:t>
            </a:r>
          </a:p>
        </p:txBody>
      </p:sp>
      <p:sp>
        <p:nvSpPr>
          <p:cNvPr id="18436" name="Rectangle 6">
            <a:extLst>
              <a:ext uri="{FF2B5EF4-FFF2-40B4-BE49-F238E27FC236}">
                <a16:creationId xmlns:a16="http://schemas.microsoft.com/office/drawing/2014/main" id="{53F86858-2C87-DDA0-2E13-4148FA715B5E}"/>
              </a:ext>
            </a:extLst>
          </p:cNvPr>
          <p:cNvSpPr>
            <a:spLocks noChangeArrowheads="1"/>
          </p:cNvSpPr>
          <p:nvPr/>
        </p:nvSpPr>
        <p:spPr bwMode="auto">
          <a:xfrm>
            <a:off x="625475" y="184150"/>
            <a:ext cx="32321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800">
                <a:solidFill>
                  <a:schemeClr val="tx2"/>
                </a:solidFill>
                <a:latin typeface="宋体" panose="02010600030101010101" pitchFamily="2" charset="-122"/>
              </a:rPr>
              <a:t>良好关系设计的特点</a:t>
            </a:r>
          </a:p>
        </p:txBody>
      </p:sp>
      <p:grpSp>
        <p:nvGrpSpPr>
          <p:cNvPr id="18437" name="Group 12">
            <a:extLst>
              <a:ext uri="{FF2B5EF4-FFF2-40B4-BE49-F238E27FC236}">
                <a16:creationId xmlns:a16="http://schemas.microsoft.com/office/drawing/2014/main" id="{D443004D-FAD1-7BBE-AEFE-61D26A7CDE04}"/>
              </a:ext>
            </a:extLst>
          </p:cNvPr>
          <p:cNvGrpSpPr>
            <a:grpSpLocks/>
          </p:cNvGrpSpPr>
          <p:nvPr/>
        </p:nvGrpSpPr>
        <p:grpSpPr bwMode="auto">
          <a:xfrm>
            <a:off x="525463" y="2611438"/>
            <a:ext cx="8186737" cy="3481387"/>
            <a:chOff x="331" y="1645"/>
            <a:chExt cx="5157" cy="2193"/>
          </a:xfrm>
        </p:grpSpPr>
        <p:pic>
          <p:nvPicPr>
            <p:cNvPr id="18438" name="Picture 4" descr="8">
              <a:extLst>
                <a:ext uri="{FF2B5EF4-FFF2-40B4-BE49-F238E27FC236}">
                  <a16:creationId xmlns:a16="http://schemas.microsoft.com/office/drawing/2014/main" id="{29606C51-05BB-F8CC-097D-0F46FBD0E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 y="1820"/>
              <a:ext cx="3084"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3" descr="2">
              <a:extLst>
                <a:ext uri="{FF2B5EF4-FFF2-40B4-BE49-F238E27FC236}">
                  <a16:creationId xmlns:a16="http://schemas.microsoft.com/office/drawing/2014/main" id="{D9048E08-193F-15DB-6788-73F0377F06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 y="1820"/>
              <a:ext cx="2041"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3" descr="2">
              <a:extLst>
                <a:ext uri="{FF2B5EF4-FFF2-40B4-BE49-F238E27FC236}">
                  <a16:creationId xmlns:a16="http://schemas.microsoft.com/office/drawing/2014/main" id="{B5B7BB95-808D-49FD-044A-5BCA6C91F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 y="3067"/>
              <a:ext cx="1197"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Rectangle 9">
              <a:extLst>
                <a:ext uri="{FF2B5EF4-FFF2-40B4-BE49-F238E27FC236}">
                  <a16:creationId xmlns:a16="http://schemas.microsoft.com/office/drawing/2014/main" id="{03639CF9-BAB9-E055-150A-79895808B63A}"/>
                </a:ext>
              </a:extLst>
            </p:cNvPr>
            <p:cNvSpPr>
              <a:spLocks noChangeArrowheads="1"/>
            </p:cNvSpPr>
            <p:nvPr/>
          </p:nvSpPr>
          <p:spPr bwMode="auto">
            <a:xfrm>
              <a:off x="331" y="1684"/>
              <a:ext cx="48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30000"/>
                </a:spcBef>
              </a:pPr>
              <a:r>
                <a:rPr lang="en-US" altLang="zh-CN" b="0">
                  <a:latin typeface="Times New Roman" panose="02020603050405020304" pitchFamily="18" charset="0"/>
                  <a:ea typeface="楷体_GB2312" pitchFamily="49" charset="-122"/>
                </a:rPr>
                <a:t>instructor</a:t>
              </a:r>
            </a:p>
          </p:txBody>
        </p:sp>
        <p:sp>
          <p:nvSpPr>
            <p:cNvPr id="18442" name="Rectangle 10">
              <a:extLst>
                <a:ext uri="{FF2B5EF4-FFF2-40B4-BE49-F238E27FC236}">
                  <a16:creationId xmlns:a16="http://schemas.microsoft.com/office/drawing/2014/main" id="{DDE33FBB-5E42-1E63-7206-A845B8161B5B}"/>
                </a:ext>
              </a:extLst>
            </p:cNvPr>
            <p:cNvSpPr>
              <a:spLocks noChangeArrowheads="1"/>
            </p:cNvSpPr>
            <p:nvPr/>
          </p:nvSpPr>
          <p:spPr bwMode="auto">
            <a:xfrm>
              <a:off x="663" y="2928"/>
              <a:ext cx="550"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30000"/>
                </a:spcBef>
              </a:pPr>
              <a:r>
                <a:rPr lang="en-US" altLang="zh-CN" b="0">
                  <a:latin typeface="Times New Roman" panose="02020603050405020304" pitchFamily="18" charset="0"/>
                  <a:ea typeface="楷体_GB2312" pitchFamily="49" charset="-122"/>
                </a:rPr>
                <a:t>department</a:t>
              </a:r>
            </a:p>
          </p:txBody>
        </p:sp>
        <p:sp>
          <p:nvSpPr>
            <p:cNvPr id="18443" name="Rectangle 11">
              <a:extLst>
                <a:ext uri="{FF2B5EF4-FFF2-40B4-BE49-F238E27FC236}">
                  <a16:creationId xmlns:a16="http://schemas.microsoft.com/office/drawing/2014/main" id="{157F9AA8-3FD1-B0F6-B13A-E042B58AF9AD}"/>
                </a:ext>
              </a:extLst>
            </p:cNvPr>
            <p:cNvSpPr>
              <a:spLocks noChangeArrowheads="1"/>
            </p:cNvSpPr>
            <p:nvPr/>
          </p:nvSpPr>
          <p:spPr bwMode="auto">
            <a:xfrm>
              <a:off x="2381" y="1645"/>
              <a:ext cx="637"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30000"/>
                </a:spcBef>
              </a:pPr>
              <a:r>
                <a:rPr lang="en-US" altLang="zh-CN" b="0">
                  <a:latin typeface="Times New Roman" panose="02020603050405020304" pitchFamily="18" charset="0"/>
                  <a:ea typeface="楷体_GB2312" pitchFamily="49" charset="-122"/>
                </a:rPr>
                <a:t>Instr_dept</a:t>
              </a:r>
            </a:p>
          </p:txBody>
        </p:sp>
      </p:grpSp>
      <p:sp>
        <p:nvSpPr>
          <p:cNvPr id="18444" name="Line 13">
            <a:extLst>
              <a:ext uri="{FF2B5EF4-FFF2-40B4-BE49-F238E27FC236}">
                <a16:creationId xmlns:a16="http://schemas.microsoft.com/office/drawing/2014/main" id="{0D0AF3AF-362C-4B9C-ACC2-2FC2366AA97F}"/>
              </a:ext>
            </a:extLst>
          </p:cNvPr>
          <p:cNvSpPr>
            <a:spLocks noChangeShapeType="1"/>
          </p:cNvSpPr>
          <p:nvPr/>
        </p:nvSpPr>
        <p:spPr bwMode="auto">
          <a:xfrm>
            <a:off x="3779838" y="2565400"/>
            <a:ext cx="0" cy="3635375"/>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8068" name="Group 20">
            <a:extLst>
              <a:ext uri="{FF2B5EF4-FFF2-40B4-BE49-F238E27FC236}">
                <a16:creationId xmlns:a16="http://schemas.microsoft.com/office/drawing/2014/main" id="{F4A2ACF0-63D2-2497-9324-AD3F79DF5D97}"/>
              </a:ext>
            </a:extLst>
          </p:cNvPr>
          <p:cNvGrpSpPr>
            <a:grpSpLocks/>
          </p:cNvGrpSpPr>
          <p:nvPr/>
        </p:nvGrpSpPr>
        <p:grpSpPr bwMode="auto">
          <a:xfrm>
            <a:off x="1223963" y="4149725"/>
            <a:ext cx="7380287" cy="1979613"/>
            <a:chOff x="771" y="2614"/>
            <a:chExt cx="4649" cy="1247"/>
          </a:xfrm>
        </p:grpSpPr>
        <p:grpSp>
          <p:nvGrpSpPr>
            <p:cNvPr id="18446" name="Group 18">
              <a:extLst>
                <a:ext uri="{FF2B5EF4-FFF2-40B4-BE49-F238E27FC236}">
                  <a16:creationId xmlns:a16="http://schemas.microsoft.com/office/drawing/2014/main" id="{90648D1C-A52D-4369-3A9A-E33299122E08}"/>
                </a:ext>
              </a:extLst>
            </p:cNvPr>
            <p:cNvGrpSpPr>
              <a:grpSpLocks/>
            </p:cNvGrpSpPr>
            <p:nvPr/>
          </p:nvGrpSpPr>
          <p:grpSpPr bwMode="auto">
            <a:xfrm>
              <a:off x="3606" y="2614"/>
              <a:ext cx="1814" cy="1247"/>
              <a:chOff x="3606" y="2614"/>
              <a:chExt cx="1814" cy="1247"/>
            </a:xfrm>
          </p:grpSpPr>
          <p:sp>
            <p:nvSpPr>
              <p:cNvPr id="18447" name="Line 14">
                <a:extLst>
                  <a:ext uri="{FF2B5EF4-FFF2-40B4-BE49-F238E27FC236}">
                    <a16:creationId xmlns:a16="http://schemas.microsoft.com/office/drawing/2014/main" id="{5C87C8B2-3009-19F6-78DA-2C432B1CE2EE}"/>
                  </a:ext>
                </a:extLst>
              </p:cNvPr>
              <p:cNvSpPr>
                <a:spLocks noChangeShapeType="1"/>
              </p:cNvSpPr>
              <p:nvPr/>
            </p:nvSpPr>
            <p:spPr bwMode="auto">
              <a:xfrm>
                <a:off x="3901" y="2614"/>
                <a:ext cx="1519"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8" name="Line 15">
                <a:extLst>
                  <a:ext uri="{FF2B5EF4-FFF2-40B4-BE49-F238E27FC236}">
                    <a16:creationId xmlns:a16="http://schemas.microsoft.com/office/drawing/2014/main" id="{22D4AEC8-6196-1DA1-58A3-94294818F366}"/>
                  </a:ext>
                </a:extLst>
              </p:cNvPr>
              <p:cNvSpPr>
                <a:spLocks noChangeShapeType="1"/>
              </p:cNvSpPr>
              <p:nvPr/>
            </p:nvSpPr>
            <p:spPr bwMode="auto">
              <a:xfrm>
                <a:off x="3901" y="3022"/>
                <a:ext cx="1519"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9" name="Line 16">
                <a:extLst>
                  <a:ext uri="{FF2B5EF4-FFF2-40B4-BE49-F238E27FC236}">
                    <a16:creationId xmlns:a16="http://schemas.microsoft.com/office/drawing/2014/main" id="{816CF13E-D255-8E9A-BF83-5CB70450E066}"/>
                  </a:ext>
                </a:extLst>
              </p:cNvPr>
              <p:cNvSpPr>
                <a:spLocks noChangeShapeType="1"/>
              </p:cNvSpPr>
              <p:nvPr/>
            </p:nvSpPr>
            <p:spPr bwMode="auto">
              <a:xfrm>
                <a:off x="3901" y="3294"/>
                <a:ext cx="1519"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Rectangle 17">
                <a:extLst>
                  <a:ext uri="{FF2B5EF4-FFF2-40B4-BE49-F238E27FC236}">
                    <a16:creationId xmlns:a16="http://schemas.microsoft.com/office/drawing/2014/main" id="{32866723-604E-42DD-8D36-02F5887CDE74}"/>
                  </a:ext>
                </a:extLst>
              </p:cNvPr>
              <p:cNvSpPr>
                <a:spLocks noChangeArrowheads="1"/>
              </p:cNvSpPr>
              <p:nvPr/>
            </p:nvSpPr>
            <p:spPr bwMode="auto">
              <a:xfrm>
                <a:off x="3606" y="3727"/>
                <a:ext cx="115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400" b="0">
                    <a:solidFill>
                      <a:schemeClr val="tx2"/>
                    </a:solidFill>
                  </a:rPr>
                  <a:t>部门表信息会大量重复</a:t>
                </a:r>
                <a:r>
                  <a:rPr lang="en-US" altLang="zh-CN" sz="1400" b="0">
                    <a:solidFill>
                      <a:schemeClr val="tx2"/>
                    </a:solidFill>
                  </a:rPr>
                  <a:t>!</a:t>
                </a:r>
              </a:p>
            </p:txBody>
          </p:sp>
        </p:grpSp>
        <p:sp>
          <p:nvSpPr>
            <p:cNvPr id="18451" name="Line 19">
              <a:extLst>
                <a:ext uri="{FF2B5EF4-FFF2-40B4-BE49-F238E27FC236}">
                  <a16:creationId xmlns:a16="http://schemas.microsoft.com/office/drawing/2014/main" id="{A77EB19E-1F31-38A2-98C7-230FCCDF43CD}"/>
                </a:ext>
              </a:extLst>
            </p:cNvPr>
            <p:cNvSpPr>
              <a:spLocks noChangeShapeType="1"/>
            </p:cNvSpPr>
            <p:nvPr/>
          </p:nvSpPr>
          <p:spPr bwMode="auto">
            <a:xfrm>
              <a:off x="771" y="3375"/>
              <a:ext cx="1020" cy="0"/>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452" name="AutoShape 21">
            <a:hlinkClick r:id="" action="ppaction://hlinkshowjump?jump=lastslideviewed" highlightClick="1"/>
            <a:extLst>
              <a:ext uri="{FF2B5EF4-FFF2-40B4-BE49-F238E27FC236}">
                <a16:creationId xmlns:a16="http://schemas.microsoft.com/office/drawing/2014/main" id="{7BC3CC51-E578-AE43-6DF6-3F42CB0133D3}"/>
              </a:ext>
            </a:extLst>
          </p:cNvPr>
          <p:cNvSpPr>
            <a:spLocks noChangeArrowheads="1"/>
          </p:cNvSpPr>
          <p:nvPr/>
        </p:nvSpPr>
        <p:spPr bwMode="auto">
          <a:xfrm>
            <a:off x="8410575" y="854075"/>
            <a:ext cx="492125" cy="223838"/>
          </a:xfrm>
          <a:prstGeom prst="actionButtonBlank">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eaLnBrk="0" hangingPunct="0"/>
            <a:r>
              <a:rPr lang="zh-CN" altLang="en-US"/>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8068"/>
                                        </p:tgtEl>
                                        <p:attrNameLst>
                                          <p:attrName>style.visibility</p:attrName>
                                        </p:attrNameLst>
                                      </p:cBhvr>
                                      <p:to>
                                        <p:strVal val="visible"/>
                                      </p:to>
                                    </p:set>
                                    <p:anim calcmode="lin" valueType="num">
                                      <p:cBhvr additive="base">
                                        <p:cTn id="7" dur="500" fill="hold"/>
                                        <p:tgtEl>
                                          <p:spTgt spid="258068"/>
                                        </p:tgtEl>
                                        <p:attrNameLst>
                                          <p:attrName>ppt_x</p:attrName>
                                        </p:attrNameLst>
                                      </p:cBhvr>
                                      <p:tavLst>
                                        <p:tav tm="0">
                                          <p:val>
                                            <p:strVal val="#ppt_x"/>
                                          </p:val>
                                        </p:tav>
                                        <p:tav tm="100000">
                                          <p:val>
                                            <p:strVal val="#ppt_x"/>
                                          </p:val>
                                        </p:tav>
                                      </p:tavLst>
                                    </p:anim>
                                    <p:anim calcmode="lin" valueType="num">
                                      <p:cBhvr additive="base">
                                        <p:cTn id="8" dur="500" fill="hold"/>
                                        <p:tgtEl>
                                          <p:spTgt spid="258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64A725-FBF0-4B28-6958-B7AA3BFB905A}"/>
              </a:ext>
            </a:extLst>
          </p:cNvPr>
          <p:cNvSpPr>
            <a:spLocks noGrp="1" noChangeArrowheads="1"/>
          </p:cNvSpPr>
          <p:nvPr>
            <p:ph idx="1"/>
          </p:nvPr>
        </p:nvSpPr>
        <p:spPr>
          <a:xfrm>
            <a:off x="468313" y="1233488"/>
            <a:ext cx="8326437" cy="4972050"/>
          </a:xfrm>
        </p:spPr>
        <p:txBody>
          <a:bodyPr/>
          <a:lstStyle/>
          <a:p>
            <a:r>
              <a:rPr lang="zh-CN" altLang="en-US" sz="2800" b="1"/>
              <a:t>函数依赖可形式化表示为</a:t>
            </a:r>
            <a:r>
              <a:rPr lang="en-US" altLang="zh-CN" sz="2800" b="1"/>
              <a:t>: X→Y,</a:t>
            </a:r>
            <a:r>
              <a:rPr lang="zh-CN" altLang="en-US" sz="2800" b="1"/>
              <a:t> 其中</a:t>
            </a:r>
            <a:r>
              <a:rPr lang="en-US" altLang="zh-CN" sz="2800" b="1"/>
              <a:t> X and Y </a:t>
            </a:r>
            <a:r>
              <a:rPr lang="zh-CN" altLang="en-US" sz="2800" b="1"/>
              <a:t>是属性集。</a:t>
            </a:r>
            <a:endParaRPr lang="en-US" altLang="zh-CN" sz="2800" b="1"/>
          </a:p>
          <a:p>
            <a:r>
              <a:rPr lang="zh-CN" altLang="en-US" sz="2800" b="1"/>
              <a:t>例如</a:t>
            </a:r>
            <a:r>
              <a:rPr lang="en-US" altLang="zh-CN" sz="2800" b="1"/>
              <a:t>: rating→hrly_wage,  AB →C</a:t>
            </a:r>
          </a:p>
          <a:p>
            <a:r>
              <a:rPr lang="zh-CN" altLang="en-US" sz="2800" b="1"/>
              <a:t>如果对于关系实例</a:t>
            </a:r>
            <a:r>
              <a:rPr lang="en-US" altLang="zh-CN" sz="2800" b="1"/>
              <a:t>r</a:t>
            </a:r>
            <a:r>
              <a:rPr lang="zh-CN" altLang="en-US" sz="2800" b="1"/>
              <a:t>中的任意一对元组</a:t>
            </a:r>
            <a:r>
              <a:rPr lang="en-US" altLang="zh-CN" sz="2800" b="1"/>
              <a:t>t1</a:t>
            </a:r>
            <a:r>
              <a:rPr lang="zh-CN" altLang="en-US" sz="2800" b="1"/>
              <a:t>和</a:t>
            </a:r>
            <a:r>
              <a:rPr lang="en-US" altLang="zh-CN" sz="2800" b="1"/>
              <a:t>t2</a:t>
            </a:r>
            <a:r>
              <a:rPr lang="zh-CN" altLang="en-US" sz="2800" b="1"/>
              <a:t>，有</a:t>
            </a:r>
            <a:r>
              <a:rPr lang="fr-FR" altLang="zh-CN" sz="2800" b="1" i="1"/>
              <a:t>t1.X = t2.X </a:t>
            </a:r>
            <a:r>
              <a:rPr lang="zh-CN" altLang="en-US" sz="2800" b="1" i="1"/>
              <a:t>逻辑蕴涵</a:t>
            </a:r>
            <a:r>
              <a:rPr lang="fr-FR" altLang="zh-CN" sz="2800" b="1" i="1"/>
              <a:t> t1.Y =t2.Y</a:t>
            </a:r>
            <a:r>
              <a:rPr lang="zh-CN" altLang="en-US" sz="2800" b="1" i="1"/>
              <a:t>，那么，函数依赖 </a:t>
            </a:r>
            <a:r>
              <a:rPr lang="en-US" altLang="zh-CN" sz="2800" b="1"/>
              <a:t>X→Y</a:t>
            </a:r>
            <a:r>
              <a:rPr lang="zh-CN" altLang="en-US" sz="2800" b="1"/>
              <a:t>在关系</a:t>
            </a:r>
            <a:r>
              <a:rPr lang="en-US" altLang="zh-CN" sz="2800" b="1"/>
              <a:t>r</a:t>
            </a:r>
            <a:r>
              <a:rPr lang="zh-CN" altLang="en-US" sz="2800" b="1"/>
              <a:t>中成立。</a:t>
            </a:r>
            <a:endParaRPr lang="fr-FR" altLang="zh-CN" sz="2800" b="1" i="1"/>
          </a:p>
          <a:p>
            <a:r>
              <a:rPr lang="zh-CN" altLang="en-US" sz="2800" b="1"/>
              <a:t>即</a:t>
            </a:r>
            <a:r>
              <a:rPr lang="en-US" altLang="zh-CN" sz="2800" b="1"/>
              <a:t>,</a:t>
            </a:r>
            <a:r>
              <a:rPr lang="zh-CN" altLang="en-US" sz="2800" b="1"/>
              <a:t>关系</a:t>
            </a:r>
            <a:r>
              <a:rPr lang="en-US" altLang="zh-CN" sz="2800" b="1"/>
              <a:t>r</a:t>
            </a:r>
            <a:r>
              <a:rPr lang="zh-CN" altLang="en-US" sz="2800" b="1"/>
              <a:t>中给定两个元组，如果</a:t>
            </a:r>
            <a:r>
              <a:rPr lang="en-US" altLang="zh-CN" sz="2800" b="1" i="1"/>
              <a:t> X </a:t>
            </a:r>
            <a:r>
              <a:rPr lang="zh-CN" altLang="en-US" sz="2800" b="1" i="1"/>
              <a:t>属性值相等，则</a:t>
            </a:r>
            <a:r>
              <a:rPr lang="en-US" altLang="zh-CN" sz="2800" b="1" i="1"/>
              <a:t> Y</a:t>
            </a:r>
            <a:r>
              <a:rPr lang="zh-CN" altLang="en-US" sz="2800" b="1" i="1"/>
              <a:t> 的值也必须相等</a:t>
            </a:r>
            <a:r>
              <a:rPr lang="en-US" altLang="zh-CN" sz="2800" b="1"/>
              <a:t>. (X </a:t>
            </a:r>
            <a:r>
              <a:rPr lang="zh-CN" altLang="en-US" sz="2800" b="1"/>
              <a:t>和</a:t>
            </a:r>
            <a:r>
              <a:rPr lang="en-US" altLang="zh-CN" sz="2800" b="1"/>
              <a:t> Y </a:t>
            </a:r>
            <a:r>
              <a:rPr lang="zh-CN" altLang="en-US" sz="2800" b="1"/>
              <a:t>是属性集）</a:t>
            </a:r>
            <a:endParaRPr lang="en-US" altLang="zh-CN" sz="2800" b="1" i="1"/>
          </a:p>
        </p:txBody>
      </p:sp>
      <p:sp>
        <p:nvSpPr>
          <p:cNvPr id="20482" name="灯片编号占位符 2">
            <a:extLst>
              <a:ext uri="{FF2B5EF4-FFF2-40B4-BE49-F238E27FC236}">
                <a16:creationId xmlns:a16="http://schemas.microsoft.com/office/drawing/2014/main" id="{F3880ECE-5B44-9938-4E63-0BBC0392C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1496486-0C42-4FC4-BE5B-FA0D789AB4C3}" type="slidenum">
              <a:rPr lang="zh-CN" altLang="en-US"/>
              <a:pPr eaLnBrk="0" hangingPunct="0"/>
              <a:t>189</a:t>
            </a:fld>
            <a:endParaRPr lang="zh-CN" altLang="en-US"/>
          </a:p>
        </p:txBody>
      </p:sp>
      <p:sp>
        <p:nvSpPr>
          <p:cNvPr id="20483" name="标题 3">
            <a:extLst>
              <a:ext uri="{FF2B5EF4-FFF2-40B4-BE49-F238E27FC236}">
                <a16:creationId xmlns:a16="http://schemas.microsoft.com/office/drawing/2014/main" id="{98CD24B1-C3B4-539C-75E3-BFEA9EC500D2}"/>
              </a:ext>
            </a:extLst>
          </p:cNvPr>
          <p:cNvSpPr>
            <a:spLocks noGrp="1" noChangeArrowheads="1"/>
          </p:cNvSpPr>
          <p:nvPr>
            <p:ph type="title"/>
          </p:nvPr>
        </p:nvSpPr>
        <p:spPr>
          <a:xfrm>
            <a:off x="468313" y="0"/>
            <a:ext cx="8229600" cy="1143000"/>
          </a:xfrm>
        </p:spPr>
        <p:txBody>
          <a:bodyPr/>
          <a:lstStyle/>
          <a:p>
            <a:pPr algn="l"/>
            <a:r>
              <a:rPr lang="en-US" altLang="zh-CN">
                <a:solidFill>
                  <a:schemeClr val="tx1"/>
                </a:solidFill>
              </a:rPr>
              <a:t>2.</a:t>
            </a:r>
            <a:r>
              <a:rPr lang="zh-CN" altLang="en-US">
                <a:solidFill>
                  <a:schemeClr val="tx1"/>
                </a:solidFill>
              </a:rPr>
              <a:t>函数依赖</a:t>
            </a:r>
            <a:r>
              <a:rPr lang="en-US" altLang="zh-CN">
                <a:solidFill>
                  <a:schemeClr val="tx1"/>
                </a:solidFill>
              </a:rPr>
              <a:t>(FDs)</a:t>
            </a: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nodeType="afterGroup">
                            <p:stCondLst>
                              <p:cond delay="1"/>
                            </p:stCondLst>
                            <p:childTnLst>
                              <p:par>
                                <p:cTn id="16" presetID="1" presetClass="entr" presetSubtype="0" fill="hold"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xfrm>
            <a:off x="685800" y="95250"/>
            <a:ext cx="7772400" cy="1143000"/>
          </a:xfrm>
        </p:spPr>
        <p:txBody>
          <a:bodyPr/>
          <a:lstStyle/>
          <a:p>
            <a:r>
              <a:rPr lang="zh-CN" altLang="en-US" b="1"/>
              <a:t>数据库的特征（续）</a:t>
            </a:r>
          </a:p>
        </p:txBody>
      </p:sp>
      <p:sp>
        <p:nvSpPr>
          <p:cNvPr id="41986" name="内容占位符 2"/>
          <p:cNvSpPr>
            <a:spLocks noGrp="1"/>
          </p:cNvSpPr>
          <p:nvPr>
            <p:ph idx="1"/>
          </p:nvPr>
        </p:nvSpPr>
        <p:spPr/>
        <p:txBody>
          <a:bodyPr/>
          <a:lstStyle/>
          <a:p>
            <a:r>
              <a:rPr lang="zh-CN" altLang="en-US" b="1"/>
              <a:t>相对于文件</a:t>
            </a:r>
          </a:p>
          <a:p>
            <a:pPr lvl="1"/>
            <a:r>
              <a:rPr lang="zh-CN" altLang="en-US" b="1"/>
              <a:t>强制约束</a:t>
            </a:r>
          </a:p>
          <a:p>
            <a:pPr lvl="1"/>
            <a:r>
              <a:rPr lang="zh-CN" altLang="en-US" b="1"/>
              <a:t>可扩展（大数据）</a:t>
            </a:r>
          </a:p>
          <a:p>
            <a:pPr lvl="1"/>
            <a:r>
              <a:rPr lang="zh-CN" altLang="en-US" b="1"/>
              <a:t>查询便利</a:t>
            </a:r>
          </a:p>
          <a:p>
            <a:pPr lvl="1"/>
            <a:r>
              <a:rPr lang="zh-CN" altLang="en-US" b="1"/>
              <a:t>结构无关</a:t>
            </a:r>
          </a:p>
          <a:p>
            <a:pPr lvl="1"/>
            <a:r>
              <a:rPr lang="zh-CN" altLang="en-US" b="1"/>
              <a:t>安全（视图）</a:t>
            </a:r>
          </a:p>
          <a:p>
            <a:pPr lvl="1"/>
            <a:r>
              <a:rPr lang="zh-CN" altLang="en-US" b="1"/>
              <a:t>并发</a:t>
            </a:r>
          </a:p>
          <a:p>
            <a:pPr lvl="1"/>
            <a:r>
              <a:rPr lang="zh-CN" altLang="en-US" b="1"/>
              <a:t>崩溃恢复</a:t>
            </a:r>
          </a:p>
          <a:p>
            <a:pPr lvl="1"/>
            <a:endParaRPr lang="zh-CN" altLang="en-US"/>
          </a:p>
        </p:txBody>
      </p:sp>
      <p:sp>
        <p:nvSpPr>
          <p:cNvPr id="41987" name="幻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2303C1FC-8412-4720-BCBA-2693AB0BEE32}" type="slidenum">
              <a:rPr kumimoji="0" lang="zh-CN" altLang="en-US" sz="1400"/>
              <a:t>19</a:t>
            </a:fld>
            <a:endParaRPr kumimoji="0" lang="en-US" altLang="zh-CN" sz="140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244600"/>
            <a:ext cx="47720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内容占位符 1">
            <a:extLst>
              <a:ext uri="{FF2B5EF4-FFF2-40B4-BE49-F238E27FC236}">
                <a16:creationId xmlns:a16="http://schemas.microsoft.com/office/drawing/2014/main" id="{441D2BFA-EDF1-00BD-2805-1FEA08B8163A}"/>
              </a:ext>
            </a:extLst>
          </p:cNvPr>
          <p:cNvSpPr>
            <a:spLocks noGrp="1" noChangeArrowheads="1"/>
          </p:cNvSpPr>
          <p:nvPr>
            <p:ph idx="1"/>
          </p:nvPr>
        </p:nvSpPr>
        <p:spPr>
          <a:xfrm>
            <a:off x="576263" y="1268413"/>
            <a:ext cx="8229600" cy="5400675"/>
          </a:xfrm>
        </p:spPr>
        <p:txBody>
          <a:bodyPr/>
          <a:lstStyle/>
          <a:p>
            <a:r>
              <a:rPr lang="zh-CN" altLang="en-US" b="1" i="1"/>
              <a:t>如果对关系</a:t>
            </a:r>
            <a:r>
              <a:rPr lang="en-US" altLang="zh-CN" b="1" i="1"/>
              <a:t>R</a:t>
            </a:r>
            <a:r>
              <a:rPr lang="zh-CN" altLang="en-US" b="1" i="1"/>
              <a:t>中的每个实例</a:t>
            </a:r>
            <a:r>
              <a:rPr lang="en-US" altLang="zh-CN" b="1" i="1"/>
              <a:t>r</a:t>
            </a:r>
            <a:r>
              <a:rPr lang="zh-CN" altLang="en-US" b="1" i="1"/>
              <a:t>，都满足函数依赖，则该函数依赖在关系</a:t>
            </a:r>
            <a:r>
              <a:rPr lang="en-US" altLang="zh-CN" b="1" i="1"/>
              <a:t>R</a:t>
            </a:r>
            <a:r>
              <a:rPr lang="zh-CN" altLang="en-US" b="1" i="1"/>
              <a:t>上成立。</a:t>
            </a:r>
            <a:endParaRPr lang="en-US" altLang="zh-CN" b="1" i="1"/>
          </a:p>
          <a:p>
            <a:pPr>
              <a:buFont typeface="Wingdings 3" panose="05040102010807070707" pitchFamily="18" charset="2"/>
              <a:buNone/>
            </a:pPr>
            <a:r>
              <a:rPr lang="en-US" altLang="zh-CN" b="1"/>
              <a:t>– </a:t>
            </a:r>
            <a:r>
              <a:rPr lang="zh-CN" altLang="en-US" b="1"/>
              <a:t>函数依赖必须由应用的语义所决定</a:t>
            </a:r>
            <a:endParaRPr lang="en-US" altLang="zh-CN" sz="2400" b="1"/>
          </a:p>
          <a:p>
            <a:pPr>
              <a:buFont typeface="Wingdings 3" panose="05040102010807070707" pitchFamily="18" charset="2"/>
              <a:buNone/>
            </a:pPr>
            <a:r>
              <a:rPr lang="en-US" altLang="zh-CN" sz="2400" b="1"/>
              <a:t>– </a:t>
            </a:r>
            <a:r>
              <a:rPr lang="zh-CN" altLang="en-US" sz="2400" b="1"/>
              <a:t>对于给定关系</a:t>
            </a:r>
            <a:r>
              <a:rPr lang="en-US" altLang="zh-CN" sz="2400" b="1"/>
              <a:t>R</a:t>
            </a:r>
            <a:r>
              <a:rPr lang="zh-CN" altLang="en-US" sz="2400" b="1"/>
              <a:t>的某实例</a:t>
            </a:r>
            <a:r>
              <a:rPr lang="en-US" altLang="zh-CN" sz="2400" b="1"/>
              <a:t>r</a:t>
            </a:r>
            <a:r>
              <a:rPr lang="zh-CN" altLang="en-US" sz="2400" b="1"/>
              <a:t>，我们能判断它是否违反了某个函数依赖。</a:t>
            </a:r>
            <a:endParaRPr lang="en-US" altLang="zh-CN" sz="2400" b="1"/>
          </a:p>
          <a:p>
            <a:pPr>
              <a:buFont typeface="Wingdings 3" panose="05040102010807070707" pitchFamily="18" charset="2"/>
              <a:buNone/>
            </a:pPr>
            <a:r>
              <a:rPr lang="en-US" altLang="zh-CN" sz="2400" b="1"/>
              <a:t>– </a:t>
            </a:r>
            <a:r>
              <a:rPr lang="zh-CN" altLang="en-US" sz="2400" b="1"/>
              <a:t>但是不能仅仅根据一个满足函数依赖的实例来断定该函数依赖在关系模式</a:t>
            </a:r>
            <a:r>
              <a:rPr lang="en-US" altLang="zh-CN" sz="2400" b="1"/>
              <a:t>R</a:t>
            </a:r>
            <a:r>
              <a:rPr lang="zh-CN" altLang="en-US" sz="2400" b="1"/>
              <a:t>上成立。</a:t>
            </a:r>
            <a:endParaRPr lang="en-US" altLang="zh-CN" sz="2400" b="1"/>
          </a:p>
        </p:txBody>
      </p:sp>
      <p:sp>
        <p:nvSpPr>
          <p:cNvPr id="21506" name="灯片编号占位符 2">
            <a:extLst>
              <a:ext uri="{FF2B5EF4-FFF2-40B4-BE49-F238E27FC236}">
                <a16:creationId xmlns:a16="http://schemas.microsoft.com/office/drawing/2014/main" id="{825E7574-5CD5-3C02-48C3-32860FA3EC3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95C45CB-3C6B-433F-943E-33DAECB0BCCB}" type="slidenum">
              <a:rPr lang="zh-CN" altLang="en-US"/>
              <a:pPr eaLnBrk="0" hangingPunct="0"/>
              <a:t>190</a:t>
            </a:fld>
            <a:endParaRPr lang="zh-CN" altLang="en-US"/>
          </a:p>
        </p:txBody>
      </p:sp>
      <p:sp>
        <p:nvSpPr>
          <p:cNvPr id="21507" name="标题 3">
            <a:extLst>
              <a:ext uri="{FF2B5EF4-FFF2-40B4-BE49-F238E27FC236}">
                <a16:creationId xmlns:a16="http://schemas.microsoft.com/office/drawing/2014/main" id="{E7E38D27-6290-670B-F414-2596CD0074CF}"/>
              </a:ext>
            </a:extLst>
          </p:cNvPr>
          <p:cNvSpPr>
            <a:spLocks noGrp="1" noChangeArrowheads="1"/>
          </p:cNvSpPr>
          <p:nvPr>
            <p:ph type="title"/>
          </p:nvPr>
        </p:nvSpPr>
        <p:spPr>
          <a:xfrm>
            <a:off x="457200" y="274638"/>
            <a:ext cx="8229600" cy="993775"/>
          </a:xfrm>
        </p:spPr>
        <p:txBody>
          <a:bodyPr/>
          <a:lstStyle/>
          <a:p>
            <a:r>
              <a:rPr lang="zh-CN" altLang="en-US">
                <a:solidFill>
                  <a:schemeClr val="tx1"/>
                </a:solidFill>
              </a:rPr>
              <a:t>函数依赖</a:t>
            </a:r>
            <a:r>
              <a:rPr lang="en-US" altLang="zh-CN">
                <a:solidFill>
                  <a:schemeClr val="tx1"/>
                </a:solidFill>
              </a:rPr>
              <a:t>(FDs)</a:t>
            </a:r>
            <a:endParaRPr lang="zh-CN" altLang="en-US">
              <a:solidFill>
                <a:schemeClr val="tx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内容占位符 1">
            <a:extLst>
              <a:ext uri="{FF2B5EF4-FFF2-40B4-BE49-F238E27FC236}">
                <a16:creationId xmlns:a16="http://schemas.microsoft.com/office/drawing/2014/main" id="{E06E9D6B-7652-0692-C6CD-FD152A21810C}"/>
              </a:ext>
            </a:extLst>
          </p:cNvPr>
          <p:cNvSpPr>
            <a:spLocks noGrp="1" noChangeArrowheads="1"/>
          </p:cNvSpPr>
          <p:nvPr>
            <p:ph idx="1"/>
          </p:nvPr>
        </p:nvSpPr>
        <p:spPr>
          <a:xfrm>
            <a:off x="457200" y="1481138"/>
            <a:ext cx="8229600" cy="4864100"/>
          </a:xfrm>
        </p:spPr>
        <p:txBody>
          <a:bodyPr/>
          <a:lstStyle/>
          <a:p>
            <a:pPr marL="365125" indent="-255588">
              <a:buFont typeface="Wingdings 3" panose="05040102010807070707" pitchFamily="18" charset="2"/>
              <a:buChar char=""/>
            </a:pPr>
            <a:r>
              <a:rPr lang="en-US" altLang="zh-CN" b="1"/>
              <a:t> </a:t>
            </a:r>
            <a:r>
              <a:rPr lang="zh-CN" altLang="en-US" b="1"/>
              <a:t>考虑以下关系</a:t>
            </a:r>
            <a:r>
              <a:rPr lang="en-US" altLang="zh-CN" b="1"/>
              <a:t>Hourly_Emps:</a:t>
            </a:r>
          </a:p>
          <a:p>
            <a:pPr marL="365125" indent="-255588">
              <a:buFont typeface="Wingdings 3" panose="05040102010807070707" pitchFamily="18" charset="2"/>
              <a:buNone/>
            </a:pPr>
            <a:r>
              <a:rPr lang="en-US" altLang="zh-CN" b="1"/>
              <a:t>– Hourly_Emps (</a:t>
            </a:r>
            <a:r>
              <a:rPr lang="en-US" altLang="zh-CN" b="1" i="1"/>
              <a:t>ssn, name, lot, rating, hrly_wage,</a:t>
            </a:r>
            <a:r>
              <a:rPr lang="zh-CN" altLang="en-US" b="1" i="1"/>
              <a:t> </a:t>
            </a:r>
            <a:r>
              <a:rPr lang="en-US" altLang="zh-CN" b="1" i="1"/>
              <a:t>hrs_worked)</a:t>
            </a:r>
          </a:p>
          <a:p>
            <a:pPr marL="365125" indent="-255588">
              <a:buFont typeface="Wingdings 3" panose="05040102010807070707" pitchFamily="18" charset="2"/>
              <a:buChar char=""/>
            </a:pPr>
            <a:r>
              <a:rPr lang="zh-CN" altLang="en-US" b="1"/>
              <a:t>在该关系上成立的函数依赖</a:t>
            </a:r>
            <a:r>
              <a:rPr lang="en-US" altLang="zh-CN" b="1"/>
              <a:t>:</a:t>
            </a:r>
          </a:p>
          <a:p>
            <a:pPr marL="365125" indent="-255588">
              <a:buFont typeface="Wingdings 3" panose="05040102010807070707" pitchFamily="18" charset="2"/>
              <a:buNone/>
            </a:pPr>
            <a:r>
              <a:rPr lang="en-US" altLang="zh-CN" b="1"/>
              <a:t>– </a:t>
            </a:r>
            <a:r>
              <a:rPr lang="en-US" altLang="zh-CN" b="1" i="1"/>
              <a:t>ssn </a:t>
            </a:r>
            <a:r>
              <a:rPr lang="zh-CN" altLang="en-US" b="1" i="1"/>
              <a:t>是主码</a:t>
            </a:r>
            <a:r>
              <a:rPr lang="en-US" altLang="zh-CN" b="1" i="1"/>
              <a:t>: S → SNLRWH</a:t>
            </a:r>
          </a:p>
          <a:p>
            <a:pPr marL="365125" indent="-255588">
              <a:buFont typeface="Wingdings 3" panose="05040102010807070707" pitchFamily="18" charset="2"/>
              <a:buNone/>
            </a:pPr>
            <a:r>
              <a:rPr lang="en-US" altLang="zh-CN" b="1"/>
              <a:t>– </a:t>
            </a:r>
            <a:r>
              <a:rPr lang="en-US" altLang="zh-CN" b="1" i="1"/>
              <a:t>rating </a:t>
            </a:r>
            <a:r>
              <a:rPr lang="zh-CN" altLang="en-US" b="1" i="1"/>
              <a:t>决定</a:t>
            </a:r>
            <a:r>
              <a:rPr lang="en-US" altLang="zh-CN" b="1" i="1"/>
              <a:t> hrly_wage: R → W</a:t>
            </a:r>
            <a:endParaRPr lang="zh-CN" altLang="en-US" b="1"/>
          </a:p>
        </p:txBody>
      </p:sp>
      <p:sp>
        <p:nvSpPr>
          <p:cNvPr id="22530" name="灯片编号占位符 2">
            <a:extLst>
              <a:ext uri="{FF2B5EF4-FFF2-40B4-BE49-F238E27FC236}">
                <a16:creationId xmlns:a16="http://schemas.microsoft.com/office/drawing/2014/main" id="{7E28A2D4-6527-4E6F-517D-ED74360CC20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AE3769E8-893F-4ACA-AB0E-6AA57E93568C}" type="slidenum">
              <a:rPr lang="zh-CN" altLang="en-US"/>
              <a:pPr eaLnBrk="0" hangingPunct="0"/>
              <a:t>191</a:t>
            </a:fld>
            <a:endParaRPr lang="zh-CN" altLang="en-US"/>
          </a:p>
        </p:txBody>
      </p:sp>
      <p:sp>
        <p:nvSpPr>
          <p:cNvPr id="22531" name="标题 3">
            <a:extLst>
              <a:ext uri="{FF2B5EF4-FFF2-40B4-BE49-F238E27FC236}">
                <a16:creationId xmlns:a16="http://schemas.microsoft.com/office/drawing/2014/main" id="{65591E5B-D9D0-8555-4211-BBC72A395C6F}"/>
              </a:ext>
            </a:extLst>
          </p:cNvPr>
          <p:cNvSpPr>
            <a:spLocks noGrp="1" noChangeArrowheads="1"/>
          </p:cNvSpPr>
          <p:nvPr>
            <p:ph type="title"/>
          </p:nvPr>
        </p:nvSpPr>
        <p:spPr>
          <a:xfrm>
            <a:off x="457200" y="0"/>
            <a:ext cx="7772400" cy="1143000"/>
          </a:xfrm>
        </p:spPr>
        <p:txBody>
          <a:bodyPr/>
          <a:lstStyle/>
          <a:p>
            <a:r>
              <a:rPr lang="zh-CN" altLang="en-US">
                <a:solidFill>
                  <a:schemeClr val="tx1"/>
                </a:solidFill>
              </a:rPr>
              <a:t>例</a:t>
            </a:r>
            <a:r>
              <a:rPr lang="en-US" altLang="zh-CN">
                <a:solidFill>
                  <a:schemeClr val="tx1"/>
                </a:solidFill>
              </a:rPr>
              <a:t>: </a:t>
            </a:r>
            <a:r>
              <a:rPr lang="zh-CN" altLang="en-US">
                <a:solidFill>
                  <a:schemeClr val="tx1"/>
                </a:solidFill>
              </a:rPr>
              <a:t>实体集上的约束</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2">
            <a:extLst>
              <a:ext uri="{FF2B5EF4-FFF2-40B4-BE49-F238E27FC236}">
                <a16:creationId xmlns:a16="http://schemas.microsoft.com/office/drawing/2014/main" id="{E0848B5E-CC2C-630C-C32B-D55AB09085B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8C361DF-3F12-4BA6-AA68-3A12E779C0BA}" type="slidenum">
              <a:rPr lang="zh-CN" altLang="en-US"/>
              <a:pPr eaLnBrk="0" hangingPunct="0"/>
              <a:t>192</a:t>
            </a:fld>
            <a:endParaRPr lang="zh-CN" altLang="en-US"/>
          </a:p>
        </p:txBody>
      </p:sp>
      <p:sp>
        <p:nvSpPr>
          <p:cNvPr id="23554" name="标题 3">
            <a:extLst>
              <a:ext uri="{FF2B5EF4-FFF2-40B4-BE49-F238E27FC236}">
                <a16:creationId xmlns:a16="http://schemas.microsoft.com/office/drawing/2014/main" id="{80815545-5CC3-3B56-DE3E-D4222F139544}"/>
              </a:ext>
            </a:extLst>
          </p:cNvPr>
          <p:cNvSpPr>
            <a:spLocks noGrp="1" noChangeArrowheads="1"/>
          </p:cNvSpPr>
          <p:nvPr>
            <p:ph type="title"/>
          </p:nvPr>
        </p:nvSpPr>
        <p:spPr/>
        <p:txBody>
          <a:bodyPr/>
          <a:lstStyle/>
          <a:p>
            <a:endParaRPr lang="zh-CN" altLang="en-US">
              <a:solidFill>
                <a:schemeClr val="tx1"/>
              </a:solidFill>
            </a:endParaRPr>
          </a:p>
        </p:txBody>
      </p:sp>
      <p:pic>
        <p:nvPicPr>
          <p:cNvPr id="23555" name="Picture 2">
            <a:extLst>
              <a:ext uri="{FF2B5EF4-FFF2-40B4-BE49-F238E27FC236}">
                <a16:creationId xmlns:a16="http://schemas.microsoft.com/office/drawing/2014/main" id="{5D57AAF7-CA01-D61B-22E8-845979B324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7088" y="1376363"/>
            <a:ext cx="2557462" cy="3148012"/>
          </a:xfrm>
        </p:spPr>
      </p:pic>
      <p:pic>
        <p:nvPicPr>
          <p:cNvPr id="3075" name="Picture 3">
            <a:extLst>
              <a:ext uri="{FF2B5EF4-FFF2-40B4-BE49-F238E27FC236}">
                <a16:creationId xmlns:a16="http://schemas.microsoft.com/office/drawing/2014/main" id="{8E8CE08C-EAB7-A3C7-25E8-1A7F89983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520825"/>
            <a:ext cx="3625850"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6">
            <a:extLst>
              <a:ext uri="{FF2B5EF4-FFF2-40B4-BE49-F238E27FC236}">
                <a16:creationId xmlns:a16="http://schemas.microsoft.com/office/drawing/2014/main" id="{2A7840F5-AEB1-0F45-E1E5-2028F7E5C3AD}"/>
              </a:ext>
            </a:extLst>
          </p:cNvPr>
          <p:cNvSpPr txBox="1">
            <a:spLocks noChangeArrowheads="1"/>
          </p:cNvSpPr>
          <p:nvPr/>
        </p:nvSpPr>
        <p:spPr bwMode="auto">
          <a:xfrm>
            <a:off x="576263" y="4400550"/>
            <a:ext cx="29162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400">
                <a:solidFill>
                  <a:srgbClr val="0000CC"/>
                </a:solidFill>
              </a:rPr>
              <a:t>在该关系实例上存在哪些函数依赖？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2">
            <a:extLst>
              <a:ext uri="{FF2B5EF4-FFF2-40B4-BE49-F238E27FC236}">
                <a16:creationId xmlns:a16="http://schemas.microsoft.com/office/drawing/2014/main" id="{60765C6A-6DAF-C2D4-7A73-5917CCEAB69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2D87EC5-CEF2-48EA-8FF2-3821824EA505}" type="slidenum">
              <a:rPr lang="zh-CN" altLang="en-US"/>
              <a:pPr eaLnBrk="0" hangingPunct="0"/>
              <a:t>193</a:t>
            </a:fld>
            <a:endParaRPr lang="zh-CN" altLang="en-US"/>
          </a:p>
        </p:txBody>
      </p:sp>
      <p:pic>
        <p:nvPicPr>
          <p:cNvPr id="24578" name="Picture 2">
            <a:extLst>
              <a:ext uri="{FF2B5EF4-FFF2-40B4-BE49-F238E27FC236}">
                <a16:creationId xmlns:a16="http://schemas.microsoft.com/office/drawing/2014/main" id="{9250E925-6CE8-164A-9503-A1CF25D21D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7700" y="1196975"/>
            <a:ext cx="2844800" cy="3362325"/>
          </a:xfrm>
        </p:spPr>
      </p:pic>
      <p:pic>
        <p:nvPicPr>
          <p:cNvPr id="24579" name="Picture 2">
            <a:extLst>
              <a:ext uri="{FF2B5EF4-FFF2-40B4-BE49-F238E27FC236}">
                <a16:creationId xmlns:a16="http://schemas.microsoft.com/office/drawing/2014/main" id="{9CF5ADA1-F238-B4FB-AE7F-C775362B1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1304925"/>
            <a:ext cx="44862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标题 1">
            <a:extLst>
              <a:ext uri="{FF2B5EF4-FFF2-40B4-BE49-F238E27FC236}">
                <a16:creationId xmlns:a16="http://schemas.microsoft.com/office/drawing/2014/main" id="{450F4243-72BD-0BB9-09C2-2491EB61E1A6}"/>
              </a:ext>
            </a:extLst>
          </p:cNvPr>
          <p:cNvSpPr>
            <a:spLocks noGrp="1" noChangeArrowheads="1"/>
          </p:cNvSpPr>
          <p:nvPr>
            <p:ph type="title"/>
          </p:nvPr>
        </p:nvSpPr>
        <p:spPr/>
        <p:txBody>
          <a:bodyPr/>
          <a:lstStyle/>
          <a:p>
            <a:endParaRPr lang="zh-CN"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69" name="内容占位符 32768">
            <a:extLst>
              <a:ext uri="{FF2B5EF4-FFF2-40B4-BE49-F238E27FC236}">
                <a16:creationId xmlns:a16="http://schemas.microsoft.com/office/drawing/2014/main" id="{75B277C0-C675-5A93-9A65-D71CAF76E322}"/>
              </a:ext>
            </a:extLst>
          </p:cNvPr>
          <p:cNvGraphicFramePr>
            <a:graphicFrameLocks noGrp="1"/>
          </p:cNvGraphicFramePr>
          <p:nvPr>
            <p:ph idx="1"/>
          </p:nvPr>
        </p:nvGraphicFramePr>
        <p:xfrm>
          <a:off x="1011238" y="2124075"/>
          <a:ext cx="7577136" cy="3536950"/>
        </p:xfrm>
        <a:graphic>
          <a:graphicData uri="http://schemas.openxmlformats.org/drawingml/2006/table">
            <a:tbl>
              <a:tblPr/>
              <a:tblGrid>
                <a:gridCol w="922616">
                  <a:extLst>
                    <a:ext uri="{9D8B030D-6E8A-4147-A177-3AD203B41FA5}">
                      <a16:colId xmlns:a16="http://schemas.microsoft.com/office/drawing/2014/main" val="20000"/>
                    </a:ext>
                  </a:extLst>
                </a:gridCol>
                <a:gridCol w="914997">
                  <a:extLst>
                    <a:ext uri="{9D8B030D-6E8A-4147-A177-3AD203B41FA5}">
                      <a16:colId xmlns:a16="http://schemas.microsoft.com/office/drawing/2014/main" val="20001"/>
                    </a:ext>
                  </a:extLst>
                </a:gridCol>
                <a:gridCol w="1041991">
                  <a:extLst>
                    <a:ext uri="{9D8B030D-6E8A-4147-A177-3AD203B41FA5}">
                      <a16:colId xmlns:a16="http://schemas.microsoft.com/office/drawing/2014/main" val="20002"/>
                    </a:ext>
                  </a:extLst>
                </a:gridCol>
                <a:gridCol w="1040086">
                  <a:extLst>
                    <a:ext uri="{9D8B030D-6E8A-4147-A177-3AD203B41FA5}">
                      <a16:colId xmlns:a16="http://schemas.microsoft.com/office/drawing/2014/main" val="20003"/>
                    </a:ext>
                  </a:extLst>
                </a:gridCol>
                <a:gridCol w="1039451">
                  <a:extLst>
                    <a:ext uri="{9D8B030D-6E8A-4147-A177-3AD203B41FA5}">
                      <a16:colId xmlns:a16="http://schemas.microsoft.com/office/drawing/2014/main" val="20004"/>
                    </a:ext>
                  </a:extLst>
                </a:gridCol>
                <a:gridCol w="1290901">
                  <a:extLst>
                    <a:ext uri="{9D8B030D-6E8A-4147-A177-3AD203B41FA5}">
                      <a16:colId xmlns:a16="http://schemas.microsoft.com/office/drawing/2014/main" val="20005"/>
                    </a:ext>
                  </a:extLst>
                </a:gridCol>
                <a:gridCol w="1327094">
                  <a:extLst>
                    <a:ext uri="{9D8B030D-6E8A-4147-A177-3AD203B41FA5}">
                      <a16:colId xmlns:a16="http://schemas.microsoft.com/office/drawing/2014/main" val="20006"/>
                    </a:ext>
                  </a:extLst>
                </a:gridCol>
              </a:tblGrid>
              <a:tr h="913929">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zh-CN" altLang="x-none" sz="1000">
                          <a:solidFill>
                            <a:srgbClr val="FFFFFF"/>
                          </a:solidFill>
                          <a:latin typeface="宋体" panose="02010600030101010101" pitchFamily="2" charset="-122"/>
                        </a:rPr>
                        <a:t>部件号</a:t>
                      </a:r>
                      <a:endParaRPr lang="zh-CN" altLang="x-none"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zh-CN" altLang="x-none" sz="1000">
                          <a:solidFill>
                            <a:srgbClr val="FFFFFF"/>
                          </a:solidFill>
                          <a:latin typeface="宋体" panose="02010600030101010101" pitchFamily="2" charset="-122"/>
                        </a:rPr>
                        <a:t>部件名</a:t>
                      </a:r>
                      <a:endParaRPr lang="zh-CN" altLang="x-none"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zh-CN" altLang="x-none" sz="1000">
                          <a:solidFill>
                            <a:srgbClr val="FFFFFF"/>
                          </a:solidFill>
                          <a:latin typeface="宋体" panose="02010600030101010101" pitchFamily="2" charset="-122"/>
                        </a:rPr>
                        <a:t>现有数量</a:t>
                      </a:r>
                      <a:endParaRPr lang="zh-CN" altLang="x-none"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zh-CN" altLang="x-none" sz="1000">
                          <a:solidFill>
                            <a:srgbClr val="FFFFFF"/>
                          </a:solidFill>
                          <a:latin typeface="宋体" panose="02010600030101010101" pitchFamily="2" charset="-122"/>
                        </a:rPr>
                        <a:t>项目代号</a:t>
                      </a:r>
                      <a:endParaRPr lang="zh-CN" altLang="x-none"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zh-CN" altLang="x-none" sz="1000">
                          <a:solidFill>
                            <a:srgbClr val="FFFFFF"/>
                          </a:solidFill>
                          <a:latin typeface="宋体" panose="02010600030101010101" pitchFamily="2" charset="-122"/>
                        </a:rPr>
                        <a:t>项目内容</a:t>
                      </a:r>
                      <a:endParaRPr lang="zh-CN" altLang="x-none"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zh-CN" altLang="x-none" sz="1000">
                          <a:solidFill>
                            <a:srgbClr val="FFFFFF"/>
                          </a:solidFill>
                          <a:latin typeface="宋体" panose="02010600030101010101" pitchFamily="2" charset="-122"/>
                        </a:rPr>
                        <a:t>项目负责人</a:t>
                      </a:r>
                      <a:endParaRPr lang="zh-CN" altLang="x-none"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zh-CN" altLang="x-none" sz="1000">
                          <a:solidFill>
                            <a:srgbClr val="FFFFFF"/>
                          </a:solidFill>
                          <a:latin typeface="宋体" panose="02010600030101010101" pitchFamily="2" charset="-122"/>
                        </a:rPr>
                        <a:t>提供项目使用数量</a:t>
                      </a:r>
                      <a:endParaRPr lang="zh-CN" altLang="x-none"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37594">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205</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CAM</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30</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12</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AAA</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01</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10</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extLst>
                  <a:ext uri="{0D108BD9-81ED-4DB2-BD59-A6C34878D82A}">
                    <a16:rowId xmlns:a16="http://schemas.microsoft.com/office/drawing/2014/main" val="10001"/>
                  </a:ext>
                </a:extLst>
              </a:tr>
              <a:tr h="435688">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205</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CAM</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1F6F8"/>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30</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20</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1F6F8"/>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BBB</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02</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1F6F8"/>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15</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extLst>
                  <a:ext uri="{0D108BD9-81ED-4DB2-BD59-A6C34878D82A}">
                    <a16:rowId xmlns:a16="http://schemas.microsoft.com/office/drawing/2014/main" val="10002"/>
                  </a:ext>
                </a:extLst>
              </a:tr>
              <a:tr h="438864">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210</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COG</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155</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12</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AAA</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01</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30</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extLst>
                  <a:ext uri="{0D108BD9-81ED-4DB2-BD59-A6C34878D82A}">
                    <a16:rowId xmlns:a16="http://schemas.microsoft.com/office/drawing/2014/main" val="10003"/>
                  </a:ext>
                </a:extLst>
              </a:tr>
              <a:tr h="436323">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210</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COG</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1F6F8"/>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155</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25</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1F6F8"/>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CCC</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11</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1F6F8"/>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25</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1ECF1"/>
                    </a:solidFill>
                  </a:tcPr>
                </a:tc>
                <a:extLst>
                  <a:ext uri="{0D108BD9-81ED-4DB2-BD59-A6C34878D82A}">
                    <a16:rowId xmlns:a16="http://schemas.microsoft.com/office/drawing/2014/main" val="10004"/>
                  </a:ext>
                </a:extLst>
              </a:tr>
              <a:tr h="438229">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210</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COG</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155</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30</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DDD</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12</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1ECF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b="0">
                          <a:solidFill>
                            <a:srgbClr val="545472"/>
                          </a:solidFill>
                          <a:latin typeface="宋体" panose="02010600030101010101" pitchFamily="2" charset="-122"/>
                        </a:rPr>
                        <a:t>15</a:t>
                      </a:r>
                      <a:endParaRPr lang="zh-CN" altLang="zh-CN" sz="1000" b="0">
                        <a:solidFill>
                          <a:srgbClr val="545472"/>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1ECF1"/>
                    </a:solidFill>
                  </a:tcPr>
                </a:tc>
                <a:extLst>
                  <a:ext uri="{0D108BD9-81ED-4DB2-BD59-A6C34878D82A}">
                    <a16:rowId xmlns:a16="http://schemas.microsoft.com/office/drawing/2014/main" val="10005"/>
                  </a:ext>
                </a:extLst>
              </a:tr>
              <a:tr h="436323">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a:solidFill>
                            <a:srgbClr val="FFFFFF"/>
                          </a:solidFill>
                          <a:latin typeface="宋体" panose="02010600030101010101" pitchFamily="2" charset="-122"/>
                        </a:rPr>
                        <a:t>…</a:t>
                      </a:r>
                      <a:endParaRPr lang="zh-CN" altLang="zh-CN"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a:solidFill>
                            <a:srgbClr val="FFFFFF"/>
                          </a:solidFill>
                          <a:latin typeface="宋体" panose="02010600030101010101" pitchFamily="2" charset="-122"/>
                        </a:rPr>
                        <a:t> </a:t>
                      </a:r>
                      <a:endParaRPr lang="zh-CN" altLang="zh-CN"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a:solidFill>
                            <a:srgbClr val="FFFFFF"/>
                          </a:solidFill>
                          <a:latin typeface="宋体" panose="02010600030101010101" pitchFamily="2" charset="-122"/>
                        </a:rPr>
                        <a:t> </a:t>
                      </a:r>
                      <a:endParaRPr lang="zh-CN" altLang="zh-CN"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a:solidFill>
                            <a:srgbClr val="FFFFFF"/>
                          </a:solidFill>
                          <a:latin typeface="宋体" panose="02010600030101010101" pitchFamily="2" charset="-122"/>
                        </a:rPr>
                        <a:t> </a:t>
                      </a:r>
                      <a:endParaRPr lang="zh-CN" altLang="zh-CN"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a:solidFill>
                            <a:srgbClr val="FFFFFF"/>
                          </a:solidFill>
                          <a:latin typeface="宋体" panose="02010600030101010101" pitchFamily="2" charset="-122"/>
                        </a:rPr>
                        <a:t> </a:t>
                      </a:r>
                      <a:endParaRPr lang="zh-CN" altLang="zh-CN"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a:solidFill>
                            <a:srgbClr val="FFFFFF"/>
                          </a:solidFill>
                          <a:latin typeface="宋体" panose="02010600030101010101" pitchFamily="2" charset="-122"/>
                        </a:rPr>
                        <a:t> </a:t>
                      </a:r>
                      <a:endParaRPr lang="zh-CN" altLang="zh-CN"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1600" b="1" i="0" u="none" kern="1200" baseline="0">
                          <a:solidFill>
                            <a:srgbClr val="428E5B"/>
                          </a:solidFill>
                          <a:latin typeface="Tahoma" panose="020B0604030504040204" pitchFamily="1" charset="0"/>
                          <a:ea typeface="宋体" panose="02010600030101010101" pitchFamily="2" charset="-122"/>
                          <a:cs typeface="+mn-cs"/>
                        </a:defRPr>
                      </a:lvl5pPr>
                    </a:lstStyle>
                    <a:p>
                      <a:pPr lvl="0" eaLnBrk="1" hangingPunct="1">
                        <a:lnSpc>
                          <a:spcPts val="2200"/>
                        </a:lnSpc>
                        <a:buNone/>
                      </a:pPr>
                      <a:r>
                        <a:rPr lang="en-US" altLang="zh-CN" sz="1000">
                          <a:solidFill>
                            <a:srgbClr val="FFFFFF"/>
                          </a:solidFill>
                          <a:latin typeface="宋体" panose="02010600030101010101" pitchFamily="2" charset="-122"/>
                        </a:rPr>
                        <a:t> </a:t>
                      </a:r>
                      <a:endParaRPr lang="zh-CN" altLang="zh-CN" sz="1000">
                        <a:solidFill>
                          <a:srgbClr val="FFFFFF"/>
                        </a:solidFill>
                        <a:latin typeface="Calibri" panose="020F0502020204030204"/>
                        <a:ea typeface="Times New Roman" panose="02020603050405020304" pitchFamily="1" charset="0"/>
                      </a:endParaRPr>
                    </a:p>
                  </a:txBody>
                  <a:tcPr marL="68579" marR="68579"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25667" name="标题 2">
            <a:extLst>
              <a:ext uri="{FF2B5EF4-FFF2-40B4-BE49-F238E27FC236}">
                <a16:creationId xmlns:a16="http://schemas.microsoft.com/office/drawing/2014/main" id="{1031FCA2-236F-980D-A1C3-4E13E49313E3}"/>
              </a:ext>
            </a:extLst>
          </p:cNvPr>
          <p:cNvSpPr>
            <a:spLocks noGrp="1" noChangeArrowheads="1"/>
          </p:cNvSpPr>
          <p:nvPr>
            <p:ph type="title"/>
          </p:nvPr>
        </p:nvSpPr>
        <p:spPr/>
        <p:txBody>
          <a:bodyPr/>
          <a:lstStyle/>
          <a:p>
            <a:endParaRPr lang="zh-CN" altLang="en-US"/>
          </a:p>
        </p:txBody>
      </p:sp>
      <p:sp>
        <p:nvSpPr>
          <p:cNvPr id="25668" name="灯片编号占位符 3">
            <a:extLst>
              <a:ext uri="{FF2B5EF4-FFF2-40B4-BE49-F238E27FC236}">
                <a16:creationId xmlns:a16="http://schemas.microsoft.com/office/drawing/2014/main" id="{3CF4E230-B8BD-3692-140A-1D0BB55A6F9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4E78E36-3540-4C74-8308-FF9DBB153079}" type="slidenum">
              <a:rPr lang="zh-CN" altLang="en-US"/>
              <a:pPr eaLnBrk="0" hangingPunct="0"/>
              <a:t>194</a:t>
            </a:fld>
            <a:endParaRPr lang="zh-CN" altLang="en-US"/>
          </a:p>
        </p:txBody>
      </p:sp>
      <p:sp>
        <p:nvSpPr>
          <p:cNvPr id="25669" name="Rectangle 1">
            <a:extLst>
              <a:ext uri="{FF2B5EF4-FFF2-40B4-BE49-F238E27FC236}">
                <a16:creationId xmlns:a16="http://schemas.microsoft.com/office/drawing/2014/main" id="{F79A1152-CC04-AD37-F051-E2829A5E69C1}"/>
              </a:ext>
            </a:extLst>
          </p:cNvPr>
          <p:cNvSpPr>
            <a:spLocks noChangeArrowheads="1"/>
          </p:cNvSpPr>
          <p:nvPr/>
        </p:nvSpPr>
        <p:spPr bwMode="auto">
          <a:xfrm>
            <a:off x="755650" y="1463675"/>
            <a:ext cx="8101013"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1276350" algn="l"/>
              </a:tabLst>
              <a:defRPr sz="1600" b="1">
                <a:solidFill>
                  <a:srgbClr val="428E5B"/>
                </a:solidFill>
                <a:latin typeface="Tahoma" panose="020B0604030504040204" pitchFamily="34" charset="0"/>
                <a:ea typeface="宋体" panose="02010600030101010101" pitchFamily="2" charset="-122"/>
              </a:defRPr>
            </a:lvl1pPr>
            <a:lvl2pPr>
              <a:tabLst>
                <a:tab pos="1276350" algn="l"/>
              </a:tabLst>
              <a:defRPr sz="1600" b="1">
                <a:solidFill>
                  <a:srgbClr val="428E5B"/>
                </a:solidFill>
                <a:latin typeface="Tahoma" panose="020B0604030504040204" pitchFamily="34" charset="0"/>
                <a:ea typeface="宋体" panose="02010600030101010101" pitchFamily="2" charset="-122"/>
              </a:defRPr>
            </a:lvl2pPr>
            <a:lvl3pPr>
              <a:tabLst>
                <a:tab pos="1276350" algn="l"/>
              </a:tabLst>
              <a:defRPr sz="1600" b="1">
                <a:solidFill>
                  <a:srgbClr val="428E5B"/>
                </a:solidFill>
                <a:latin typeface="Tahoma" panose="020B0604030504040204" pitchFamily="34" charset="0"/>
                <a:ea typeface="宋体" panose="02010600030101010101" pitchFamily="2" charset="-122"/>
              </a:defRPr>
            </a:lvl3pPr>
            <a:lvl4pPr>
              <a:tabLst>
                <a:tab pos="1276350" algn="l"/>
              </a:tabLst>
              <a:defRPr sz="1600" b="1">
                <a:solidFill>
                  <a:srgbClr val="428E5B"/>
                </a:solidFill>
                <a:latin typeface="Tahoma" panose="020B0604030504040204" pitchFamily="34" charset="0"/>
                <a:ea typeface="宋体" panose="02010600030101010101" pitchFamily="2" charset="-122"/>
              </a:defRPr>
            </a:lvl4pPr>
            <a:lvl5pPr>
              <a:tabLst>
                <a:tab pos="1276350" algn="l"/>
              </a:tabLst>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tabLst>
                <a:tab pos="1276350" algn="l"/>
              </a:tabLs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tabLst>
                <a:tab pos="1276350" algn="l"/>
              </a:tabLs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tabLst>
                <a:tab pos="1276350" algn="l"/>
              </a:tabLs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tabLst>
                <a:tab pos="1276350" algn="l"/>
              </a:tabLst>
              <a:defRPr sz="1600" b="1">
                <a:solidFill>
                  <a:srgbClr val="428E5B"/>
                </a:solidFill>
                <a:latin typeface="Tahoma" panose="020B0604030504040204" pitchFamily="34" charset="0"/>
                <a:ea typeface="宋体" panose="02010600030101010101" pitchFamily="2" charset="-122"/>
              </a:defRPr>
            </a:lvl9pPr>
          </a:lstStyle>
          <a:p>
            <a:pPr lvl="1" eaLnBrk="0" hangingPunct="0">
              <a:buFontTx/>
              <a:buChar char="•"/>
            </a:pPr>
            <a:r>
              <a:rPr lang="zh-CN" altLang="zh-CN" sz="2000">
                <a:solidFill>
                  <a:schemeClr val="tx1"/>
                </a:solidFill>
                <a:latin typeface="Calibri" panose="020F0502020204030204" pitchFamily="34" charset="0"/>
              </a:rPr>
              <a:t>根据关系实例（表</a:t>
            </a:r>
            <a:r>
              <a:rPr lang="en-US" altLang="zh-CN" sz="2000">
                <a:solidFill>
                  <a:schemeClr val="tx1"/>
                </a:solidFill>
                <a:latin typeface="Calibri" panose="020F0502020204030204" pitchFamily="34" charset="0"/>
              </a:rPr>
              <a:t>2</a:t>
            </a:r>
            <a:r>
              <a:rPr lang="zh-CN" altLang="en-US" sz="2000">
                <a:solidFill>
                  <a:schemeClr val="tx1"/>
                </a:solidFill>
                <a:latin typeface="Calibri" panose="020F0502020204030204" pitchFamily="34" charset="0"/>
              </a:rPr>
              <a:t>）提供的数量信息，写出其中的函数依赖</a:t>
            </a:r>
            <a:r>
              <a:rPr lang="zh-CN" altLang="en-US" sz="1000">
                <a:solidFill>
                  <a:schemeClr val="tx1"/>
                </a:solidFill>
                <a:latin typeface="Calibri" panose="020F0502020204030204" pitchFamily="34" charset="0"/>
              </a:rPr>
              <a:t>。</a:t>
            </a:r>
            <a:endParaRPr lang="zh-CN" altLang="en-US" sz="800">
              <a:solidFill>
                <a:schemeClr val="tx1"/>
              </a:solidFill>
              <a:latin typeface="Arial" panose="020B0604020202020204" pitchFamily="34" charset="0"/>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endParaRPr lang="en-US" altLang="zh-CN" sz="1000">
              <a:solidFill>
                <a:schemeClr val="tx1"/>
              </a:solidFill>
              <a:latin typeface="微软雅黑" panose="020B0503020204020204" pitchFamily="34" charset="-122"/>
              <a:ea typeface="微软雅黑" panose="020B0503020204020204" pitchFamily="34" charset="-122"/>
            </a:endParaRPr>
          </a:p>
          <a:p>
            <a:pPr algn="ctr" eaLnBrk="0" hangingPunct="0"/>
            <a:r>
              <a:rPr lang="zh-CN" altLang="en-US" sz="2000">
                <a:solidFill>
                  <a:schemeClr val="tx1"/>
                </a:solidFill>
                <a:latin typeface="微软雅黑" panose="020B0503020204020204" pitchFamily="34" charset="-122"/>
                <a:ea typeface="微软雅黑" panose="020B0503020204020204" pitchFamily="34" charset="-122"/>
              </a:rPr>
              <a:t>表</a:t>
            </a:r>
            <a:r>
              <a:rPr lang="en-US" altLang="zh-CN" sz="2000">
                <a:solidFill>
                  <a:schemeClr val="tx1"/>
                </a:solidFill>
                <a:latin typeface="微软雅黑" panose="020B0503020204020204" pitchFamily="34" charset="-122"/>
                <a:ea typeface="微软雅黑" panose="020B0503020204020204" pitchFamily="34" charset="-122"/>
              </a:rPr>
              <a:t>2</a:t>
            </a:r>
            <a:endParaRPr lang="en-US" altLang="zh-CN" sz="4400" b="0">
              <a:solidFill>
                <a:schemeClr val="tx1"/>
              </a:solidFill>
              <a:latin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内容占位符 1">
            <a:extLst>
              <a:ext uri="{FF2B5EF4-FFF2-40B4-BE49-F238E27FC236}">
                <a16:creationId xmlns:a16="http://schemas.microsoft.com/office/drawing/2014/main" id="{C0396226-B628-F593-3B45-D37518C7C566}"/>
              </a:ext>
            </a:extLst>
          </p:cNvPr>
          <p:cNvSpPr>
            <a:spLocks noGrp="1" noChangeArrowheads="1"/>
          </p:cNvSpPr>
          <p:nvPr>
            <p:ph idx="1"/>
          </p:nvPr>
        </p:nvSpPr>
        <p:spPr>
          <a:xfrm>
            <a:off x="457200" y="1089025"/>
            <a:ext cx="8229600" cy="4918075"/>
          </a:xfrm>
        </p:spPr>
        <p:txBody>
          <a:bodyPr/>
          <a:lstStyle/>
          <a:p>
            <a:r>
              <a:rPr lang="zh-CN" altLang="en-US" sz="2800" b="1"/>
              <a:t>关系模式优化的依据是什么</a:t>
            </a:r>
            <a:r>
              <a:rPr lang="en-US" altLang="zh-CN" sz="2800" b="1"/>
              <a:t>?</a:t>
            </a:r>
          </a:p>
          <a:p>
            <a:r>
              <a:rPr lang="en-US" altLang="zh-CN" sz="2800" b="1"/>
              <a:t> </a:t>
            </a:r>
            <a:r>
              <a:rPr lang="zh-CN" altLang="en-US" sz="2800" b="1"/>
              <a:t>范式</a:t>
            </a:r>
            <a:r>
              <a:rPr lang="en-US" altLang="zh-CN" sz="2800" b="1"/>
              <a:t>:</a:t>
            </a:r>
          </a:p>
          <a:p>
            <a:pPr>
              <a:buFont typeface="Wingdings 3" panose="05040102010807070707" pitchFamily="18" charset="2"/>
              <a:buNone/>
            </a:pPr>
            <a:r>
              <a:rPr lang="en-US" altLang="zh-CN" sz="2800" b="1"/>
              <a:t>	– </a:t>
            </a:r>
            <a:r>
              <a:rPr lang="zh-CN" altLang="en-US" sz="2800" b="1"/>
              <a:t>如果一个关系满足一种范式</a:t>
            </a:r>
            <a:r>
              <a:rPr lang="en-US" altLang="zh-CN" sz="2800" b="1"/>
              <a:t> </a:t>
            </a:r>
            <a:r>
              <a:rPr lang="en-US" altLang="zh-CN" sz="2800" b="1" i="1"/>
              <a:t>(BCNF, 3NF </a:t>
            </a:r>
            <a:r>
              <a:rPr lang="zh-CN" altLang="en-US" sz="2800" b="1" i="1"/>
              <a:t>等</a:t>
            </a:r>
            <a:r>
              <a:rPr lang="en-US" altLang="zh-CN" sz="2800" b="1" i="1"/>
              <a:t>.)</a:t>
            </a:r>
            <a:r>
              <a:rPr lang="zh-CN" altLang="en-US" sz="2800" b="1" i="1"/>
              <a:t>，就能判断该关系模式是否避免了某类问题。这样就能知道该关系是否需要分解。</a:t>
            </a:r>
            <a:endParaRPr lang="en-US" altLang="zh-CN" sz="2800" b="1"/>
          </a:p>
          <a:p>
            <a:r>
              <a:rPr lang="zh-CN" altLang="en-US" sz="2800" b="1"/>
              <a:t>函数依赖起到检测冗余是否存在的作用：</a:t>
            </a:r>
            <a:endParaRPr lang="en-US" altLang="zh-CN" sz="2800" b="1"/>
          </a:p>
          <a:p>
            <a:pPr>
              <a:buFont typeface="Wingdings 3" panose="05040102010807070707" pitchFamily="18" charset="2"/>
              <a:buNone/>
            </a:pPr>
            <a:r>
              <a:rPr lang="en-US" altLang="zh-CN" sz="2800" b="1"/>
              <a:t>	– </a:t>
            </a:r>
            <a:r>
              <a:rPr lang="zh-CN" altLang="en-US" sz="2800" b="1"/>
              <a:t>假定</a:t>
            </a:r>
            <a:r>
              <a:rPr lang="en-US" altLang="zh-CN" sz="2800" b="1"/>
              <a:t>R</a:t>
            </a:r>
            <a:r>
              <a:rPr lang="zh-CN" altLang="en-US" sz="2800" b="1"/>
              <a:t>（</a:t>
            </a:r>
            <a:r>
              <a:rPr lang="en-US" altLang="zh-CN" sz="2800" b="1"/>
              <a:t>ABC</a:t>
            </a:r>
            <a:r>
              <a:rPr lang="zh-CN" altLang="en-US" sz="2800" b="1"/>
              <a:t>）</a:t>
            </a:r>
            <a:r>
              <a:rPr lang="en-US" altLang="zh-CN" sz="2800" b="1"/>
              <a:t>.</a:t>
            </a:r>
          </a:p>
          <a:p>
            <a:pPr lvl="1"/>
            <a:r>
              <a:rPr lang="zh-CN" altLang="en-US" sz="2400" b="1"/>
              <a:t>如果没有函数依赖，则没有冗余。</a:t>
            </a:r>
            <a:endParaRPr lang="en-US" altLang="zh-CN" sz="2400" b="1"/>
          </a:p>
          <a:p>
            <a:pPr lvl="1"/>
            <a:r>
              <a:rPr lang="zh-CN" altLang="en-US" sz="2400" b="1"/>
              <a:t>给定</a:t>
            </a:r>
            <a:r>
              <a:rPr lang="en-US" altLang="zh-CN" sz="2400" b="1"/>
              <a:t>A → B</a:t>
            </a:r>
            <a:r>
              <a:rPr lang="zh-CN" altLang="en-US" sz="2400" b="1"/>
              <a:t>，那么很多元组在</a:t>
            </a:r>
            <a:r>
              <a:rPr lang="en-US" altLang="zh-CN" sz="2400" b="1"/>
              <a:t>A</a:t>
            </a:r>
            <a:r>
              <a:rPr lang="zh-CN" altLang="en-US" sz="2400" b="1"/>
              <a:t>属性和</a:t>
            </a:r>
            <a:r>
              <a:rPr lang="en-US" altLang="zh-CN" sz="2400" b="1"/>
              <a:t>B</a:t>
            </a:r>
            <a:r>
              <a:rPr lang="zh-CN" altLang="en-US" sz="2400" b="1"/>
              <a:t>属性上都有相等的值。</a:t>
            </a:r>
          </a:p>
        </p:txBody>
      </p:sp>
      <p:sp>
        <p:nvSpPr>
          <p:cNvPr id="26626" name="灯片编号占位符 2">
            <a:extLst>
              <a:ext uri="{FF2B5EF4-FFF2-40B4-BE49-F238E27FC236}">
                <a16:creationId xmlns:a16="http://schemas.microsoft.com/office/drawing/2014/main" id="{E89B109B-E96C-CDCF-4F8A-10C791B2C26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58226BCD-A014-4D9B-B4C1-A98D21632FC7}" type="slidenum">
              <a:rPr lang="zh-CN" altLang="en-US"/>
              <a:pPr eaLnBrk="0" hangingPunct="0"/>
              <a:t>195</a:t>
            </a:fld>
            <a:endParaRPr lang="zh-CN" altLang="en-US"/>
          </a:p>
        </p:txBody>
      </p:sp>
      <p:sp>
        <p:nvSpPr>
          <p:cNvPr id="26627" name="标题 3">
            <a:extLst>
              <a:ext uri="{FF2B5EF4-FFF2-40B4-BE49-F238E27FC236}">
                <a16:creationId xmlns:a16="http://schemas.microsoft.com/office/drawing/2014/main" id="{4F9A3939-807C-FA1B-6CE4-C68D9B0EB689}"/>
              </a:ext>
            </a:extLst>
          </p:cNvPr>
          <p:cNvSpPr>
            <a:spLocks noGrp="1" noChangeArrowheads="1"/>
          </p:cNvSpPr>
          <p:nvPr>
            <p:ph type="title"/>
          </p:nvPr>
        </p:nvSpPr>
        <p:spPr>
          <a:xfrm>
            <a:off x="468313" y="0"/>
            <a:ext cx="8229600" cy="1143000"/>
          </a:xfrm>
        </p:spPr>
        <p:txBody>
          <a:bodyPr/>
          <a:lstStyle/>
          <a:p>
            <a:pPr algn="l"/>
            <a:r>
              <a:rPr lang="en-US" altLang="zh-CN" b="1">
                <a:solidFill>
                  <a:schemeClr val="tx1"/>
                </a:solidFill>
              </a:rPr>
              <a:t>3.</a:t>
            </a:r>
            <a:r>
              <a:rPr lang="zh-CN" altLang="en-US" b="1">
                <a:solidFill>
                  <a:schemeClr val="tx1"/>
                </a:solidFill>
              </a:rPr>
              <a:t>范式</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内容占位符 1">
            <a:extLst>
              <a:ext uri="{FF2B5EF4-FFF2-40B4-BE49-F238E27FC236}">
                <a16:creationId xmlns:a16="http://schemas.microsoft.com/office/drawing/2014/main" id="{AF787FEE-C4E0-4763-FAF7-DC9D3C8130D9}"/>
              </a:ext>
            </a:extLst>
          </p:cNvPr>
          <p:cNvSpPr>
            <a:spLocks noGrp="1" noChangeArrowheads="1"/>
          </p:cNvSpPr>
          <p:nvPr>
            <p:ph idx="1"/>
          </p:nvPr>
        </p:nvSpPr>
        <p:spPr>
          <a:xfrm>
            <a:off x="0" y="836613"/>
            <a:ext cx="9144000" cy="5437187"/>
          </a:xfrm>
        </p:spPr>
        <p:txBody>
          <a:bodyPr/>
          <a:lstStyle/>
          <a:p>
            <a:r>
              <a:rPr lang="zh-CN" altLang="en-US" sz="2400" b="1"/>
              <a:t>第一范式</a:t>
            </a:r>
            <a:r>
              <a:rPr lang="en-US" altLang="zh-CN" sz="2400" b="1"/>
              <a:t>(1NF)</a:t>
            </a:r>
          </a:p>
          <a:p>
            <a:pPr>
              <a:buFont typeface="Wingdings 3" panose="05040102010807070707" pitchFamily="18" charset="2"/>
              <a:buNone/>
            </a:pPr>
            <a:r>
              <a:rPr lang="en-US" altLang="zh-CN" sz="2400" b="1"/>
              <a:t>	– </a:t>
            </a:r>
            <a:r>
              <a:rPr lang="zh-CN" altLang="en-US" sz="2400" b="1"/>
              <a:t>每个属性都是原子属性。</a:t>
            </a:r>
            <a:endParaRPr lang="en-US" altLang="zh-CN" sz="2400" b="1"/>
          </a:p>
          <a:p>
            <a:pPr>
              <a:buFont typeface="Wingdings 3" panose="05040102010807070707" pitchFamily="18" charset="2"/>
              <a:buNone/>
            </a:pPr>
            <a:r>
              <a:rPr lang="en-US" altLang="zh-CN" sz="2400" b="1"/>
              <a:t>	– </a:t>
            </a:r>
            <a:r>
              <a:rPr lang="zh-CN" altLang="en-US" sz="2400" b="1"/>
              <a:t>本质上所有关系都满足第一范式</a:t>
            </a:r>
            <a:endParaRPr lang="en-US" altLang="zh-CN" sz="2400" b="1"/>
          </a:p>
          <a:p>
            <a:r>
              <a:rPr lang="zh-CN" altLang="en-US" sz="2400" b="1"/>
              <a:t>第二范式</a:t>
            </a:r>
            <a:r>
              <a:rPr lang="en-US" altLang="zh-CN" sz="2400" b="1"/>
              <a:t> (2NF)</a:t>
            </a:r>
          </a:p>
          <a:p>
            <a:pPr>
              <a:buFont typeface="Wingdings 3" panose="05040102010807070707" pitchFamily="18" charset="2"/>
              <a:buNone/>
            </a:pPr>
            <a:r>
              <a:rPr lang="en-US" altLang="zh-CN" sz="2400" b="1"/>
              <a:t>	– </a:t>
            </a:r>
            <a:r>
              <a:rPr lang="zh-CN" altLang="en-US" sz="2400" b="1"/>
              <a:t>任何满足第二范式的关系满足第一范式</a:t>
            </a:r>
            <a:endParaRPr lang="en-US" altLang="zh-CN" sz="2400" b="1"/>
          </a:p>
          <a:p>
            <a:pPr>
              <a:buFont typeface="Wingdings 3" panose="05040102010807070707" pitchFamily="18" charset="2"/>
              <a:buNone/>
            </a:pPr>
            <a:r>
              <a:rPr lang="en-US" altLang="zh-CN" sz="2400" b="1"/>
              <a:t>	– </a:t>
            </a:r>
            <a:r>
              <a:rPr lang="zh-CN" altLang="en-US" sz="2400" b="1"/>
              <a:t>所有非主属性必须依赖于整个候选码而不能依赖于候选码的部分属性。</a:t>
            </a:r>
            <a:endParaRPr lang="en-US" altLang="zh-CN" sz="2400" b="1"/>
          </a:p>
          <a:p>
            <a:pPr>
              <a:buFont typeface="Wingdings 3" panose="05040102010807070707" pitchFamily="18" charset="2"/>
              <a:buNone/>
            </a:pPr>
            <a:r>
              <a:rPr lang="en-US" altLang="zh-CN" sz="2400" b="1"/>
              <a:t>	– </a:t>
            </a:r>
            <a:r>
              <a:rPr lang="zh-CN" altLang="en-US" sz="2400" b="1"/>
              <a:t>例如：关系模式</a:t>
            </a:r>
            <a:r>
              <a:rPr lang="en-US" altLang="zh-CN" sz="2400" b="1"/>
              <a:t>	</a:t>
            </a:r>
            <a:endParaRPr lang="zh-CN" altLang="en-US" sz="2400" b="1"/>
          </a:p>
          <a:p>
            <a:pPr>
              <a:buFont typeface="Wingdings 3" panose="05040102010807070707" pitchFamily="18" charset="2"/>
              <a:buNone/>
            </a:pPr>
            <a:r>
              <a:rPr lang="zh-CN" altLang="en-US" sz="2400" b="1"/>
              <a:t>   </a:t>
            </a:r>
            <a:r>
              <a:rPr lang="en-US" altLang="zh-CN" sz="2400" b="1"/>
              <a:t>Inventory(part, warehouse, quantity,warehouse_address).</a:t>
            </a:r>
          </a:p>
          <a:p>
            <a:pPr lvl="1"/>
            <a:r>
              <a:rPr lang="en-US" altLang="zh-CN" sz="2000" b="1"/>
              <a:t> </a:t>
            </a:r>
            <a:r>
              <a:rPr lang="zh-CN" altLang="en-US" sz="2000" b="1"/>
              <a:t>假设</a:t>
            </a:r>
            <a:r>
              <a:rPr lang="en-US" altLang="zh-CN" sz="2000" b="1"/>
              <a:t> {part, warehouse</a:t>
            </a:r>
            <a:r>
              <a:rPr lang="zh-CN" altLang="en-US" sz="2000" b="1"/>
              <a:t>是候选码</a:t>
            </a:r>
            <a:r>
              <a:rPr lang="en-US" altLang="zh-CN" sz="2000" b="1"/>
              <a:t>.</a:t>
            </a:r>
          </a:p>
          <a:p>
            <a:pPr lvl="1"/>
            <a:r>
              <a:rPr lang="en-US" altLang="zh-CN" sz="2000" b="1"/>
              <a:t> warehouse_address </a:t>
            </a:r>
            <a:r>
              <a:rPr lang="zh-CN" altLang="en-US" sz="2000" b="1"/>
              <a:t>单独依赖于</a:t>
            </a:r>
            <a:r>
              <a:rPr lang="en-US" altLang="zh-CN" sz="2000" b="1"/>
              <a:t> warehouse  -</a:t>
            </a:r>
            <a:r>
              <a:rPr lang="zh-CN" altLang="en-US" sz="2000" b="1"/>
              <a:t>则违反了第二范式。</a:t>
            </a:r>
            <a:r>
              <a:rPr lang="en-US" altLang="zh-CN" sz="2000" b="1"/>
              <a:t> </a:t>
            </a:r>
          </a:p>
          <a:p>
            <a:pPr lvl="1"/>
            <a:r>
              <a:rPr lang="zh-CN" altLang="en-US" sz="2000" b="1"/>
              <a:t>解决方法</a:t>
            </a:r>
            <a:r>
              <a:rPr lang="en-US" altLang="zh-CN" sz="2000" b="1"/>
              <a:t>: </a:t>
            </a:r>
            <a:r>
              <a:rPr lang="zh-CN" altLang="en-US" sz="2000" b="1"/>
              <a:t>分解关系模式</a:t>
            </a:r>
          </a:p>
        </p:txBody>
      </p:sp>
      <p:sp>
        <p:nvSpPr>
          <p:cNvPr id="27650" name="灯片编号占位符 2">
            <a:extLst>
              <a:ext uri="{FF2B5EF4-FFF2-40B4-BE49-F238E27FC236}">
                <a16:creationId xmlns:a16="http://schemas.microsoft.com/office/drawing/2014/main" id="{9B287F28-D966-18FC-06FC-CEAA3EAC436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E060618E-118A-4F77-8DE5-42D4A10A5D65}" type="slidenum">
              <a:rPr lang="zh-CN" altLang="en-US"/>
              <a:pPr eaLnBrk="0" hangingPunct="0"/>
              <a:t>196</a:t>
            </a:fld>
            <a:endParaRPr lang="zh-CN" altLang="en-US"/>
          </a:p>
        </p:txBody>
      </p:sp>
      <p:sp>
        <p:nvSpPr>
          <p:cNvPr id="4" name="标题 3">
            <a:extLst>
              <a:ext uri="{FF2B5EF4-FFF2-40B4-BE49-F238E27FC236}">
                <a16:creationId xmlns:a16="http://schemas.microsoft.com/office/drawing/2014/main" id="{326D66BD-6D86-47F3-9A4D-60C70FDC17F0}"/>
              </a:ext>
            </a:extLst>
          </p:cNvPr>
          <p:cNvSpPr>
            <a:spLocks noGrp="1"/>
          </p:cNvSpPr>
          <p:nvPr>
            <p:ph type="title"/>
          </p:nvPr>
        </p:nvSpPr>
        <p:spPr>
          <a:xfrm>
            <a:off x="457200" y="274638"/>
            <a:ext cx="8229600" cy="417512"/>
          </a:xfrm>
        </p:spPr>
        <p:txBody>
          <a:bodyPr>
            <a:normAutofit fontScale="90000"/>
          </a:bodyPr>
          <a:lstStyle/>
          <a:p>
            <a:pPr fontAlgn="auto">
              <a:spcAft>
                <a:spcPts val="0"/>
              </a:spcAft>
              <a:defRPr/>
            </a:pPr>
            <a:r>
              <a:rPr kumimoji="1" lang="zh-CN" altLang="en-US" dirty="0">
                <a:solidFill>
                  <a:schemeClr val="tx1"/>
                </a:solidFill>
              </a:rPr>
              <a:t>范式</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A0A07A5-4AF1-5176-44DF-14C22C1BC049}"/>
              </a:ext>
            </a:extLst>
          </p:cNvPr>
          <p:cNvSpPr>
            <a:spLocks noGrp="1" noChangeArrowheads="1"/>
          </p:cNvSpPr>
          <p:nvPr>
            <p:ph idx="1"/>
          </p:nvPr>
        </p:nvSpPr>
        <p:spPr>
          <a:xfrm>
            <a:off x="685800" y="1258888"/>
            <a:ext cx="7772400" cy="4114800"/>
          </a:xfrm>
        </p:spPr>
        <p:txBody>
          <a:bodyPr/>
          <a:lstStyle/>
          <a:p>
            <a:r>
              <a:rPr lang="zh-CN" altLang="en-US" sz="2400" b="1"/>
              <a:t>如何从一个给定的函数依赖集推导出它所逻辑蕴涵的所有函数依赖呢？</a:t>
            </a:r>
            <a:endParaRPr lang="en-US" altLang="zh-CN" sz="2400" b="1"/>
          </a:p>
          <a:p>
            <a:r>
              <a:rPr lang="en-US" altLang="zh-CN" sz="2400" b="1"/>
              <a:t> Armstrong </a:t>
            </a:r>
            <a:r>
              <a:rPr lang="zh-CN" altLang="en-US" sz="2400" b="1"/>
              <a:t>公理</a:t>
            </a:r>
            <a:r>
              <a:rPr lang="en-US" altLang="zh-CN" sz="2400" b="1"/>
              <a:t> (X, Y, Z </a:t>
            </a:r>
            <a:r>
              <a:rPr lang="zh-CN" altLang="en-US" sz="2400" b="1"/>
              <a:t>是属性集</a:t>
            </a:r>
            <a:r>
              <a:rPr lang="en-US" altLang="zh-CN" sz="2400" b="1"/>
              <a:t>):</a:t>
            </a:r>
          </a:p>
          <a:p>
            <a:pPr>
              <a:buFont typeface="Wingdings 3" panose="05040102010807070707" pitchFamily="18" charset="2"/>
              <a:buNone/>
            </a:pPr>
            <a:r>
              <a:rPr lang="en-US" altLang="zh-CN" sz="2400" b="1"/>
              <a:t>– </a:t>
            </a:r>
            <a:r>
              <a:rPr lang="en-US" altLang="zh-CN" sz="2400" b="1" i="1">
                <a:solidFill>
                  <a:srgbClr val="0000CC"/>
                </a:solidFill>
              </a:rPr>
              <a:t>Reflexivity</a:t>
            </a:r>
            <a:r>
              <a:rPr lang="zh-CN" altLang="en-US" sz="2400" b="1" i="1">
                <a:solidFill>
                  <a:srgbClr val="0000CC"/>
                </a:solidFill>
              </a:rPr>
              <a:t> </a:t>
            </a:r>
            <a:r>
              <a:rPr lang="zh-CN" altLang="en-US" sz="2400" b="1"/>
              <a:t>（</a:t>
            </a:r>
            <a:r>
              <a:rPr lang="zh-CN" altLang="en-US" sz="2400" b="1">
                <a:sym typeface="Symbol" panose="05050102010706020507" pitchFamily="18" charset="2"/>
              </a:rPr>
              <a:t>自反律）</a:t>
            </a:r>
            <a:r>
              <a:rPr lang="en-US" altLang="zh-CN" sz="2400" b="1" i="1"/>
              <a:t>:</a:t>
            </a:r>
          </a:p>
          <a:p>
            <a:pPr>
              <a:buFont typeface="Wingdings 3" panose="05040102010807070707" pitchFamily="18" charset="2"/>
              <a:buNone/>
            </a:pPr>
            <a:r>
              <a:rPr lang="en-US" altLang="zh-CN" sz="2400" b="1"/>
              <a:t>	 If X ⊇ Y, then X → Y</a:t>
            </a:r>
          </a:p>
          <a:p>
            <a:pPr>
              <a:buFont typeface="Wingdings 3" panose="05040102010807070707" pitchFamily="18" charset="2"/>
              <a:buNone/>
            </a:pPr>
            <a:r>
              <a:rPr lang="en-US" altLang="zh-CN" sz="2400" b="1"/>
              <a:t>– </a:t>
            </a:r>
            <a:r>
              <a:rPr lang="en-US" altLang="zh-CN" sz="2400" b="1" i="1">
                <a:solidFill>
                  <a:srgbClr val="0000CC"/>
                </a:solidFill>
              </a:rPr>
              <a:t>Augmentation</a:t>
            </a:r>
            <a:r>
              <a:rPr lang="zh-CN" altLang="en-US" sz="2400" b="1" i="1">
                <a:solidFill>
                  <a:srgbClr val="0000CC"/>
                </a:solidFill>
              </a:rPr>
              <a:t> </a:t>
            </a:r>
            <a:r>
              <a:rPr lang="zh-CN" altLang="en-US" sz="2400" b="1"/>
              <a:t>（</a:t>
            </a:r>
            <a:r>
              <a:rPr lang="zh-CN" altLang="en-US" sz="2400" b="1">
                <a:sym typeface="Symbol" panose="05050102010706020507" pitchFamily="18" charset="2"/>
              </a:rPr>
              <a:t>增广律</a:t>
            </a:r>
            <a:r>
              <a:rPr lang="zh-CN" altLang="en-US" sz="2400" b="1"/>
              <a:t>）</a:t>
            </a:r>
            <a:r>
              <a:rPr lang="en-US" altLang="zh-CN" sz="2400" b="1" i="1"/>
              <a:t>:</a:t>
            </a:r>
          </a:p>
          <a:p>
            <a:pPr>
              <a:buFont typeface="Wingdings 3" panose="05040102010807070707" pitchFamily="18" charset="2"/>
              <a:buNone/>
            </a:pPr>
            <a:r>
              <a:rPr lang="en-US" altLang="zh-CN" sz="2400" b="1"/>
              <a:t>	If X → Y, then XZ → YZ  for any Z</a:t>
            </a:r>
          </a:p>
          <a:p>
            <a:pPr>
              <a:buFont typeface="Wingdings 3" panose="05040102010807070707" pitchFamily="18" charset="2"/>
              <a:buNone/>
            </a:pPr>
            <a:r>
              <a:rPr lang="en-US" altLang="zh-CN" sz="2400" b="1"/>
              <a:t>– </a:t>
            </a:r>
            <a:r>
              <a:rPr lang="en-US" altLang="zh-CN" sz="2400" b="1" i="1">
                <a:solidFill>
                  <a:srgbClr val="0000CC"/>
                </a:solidFill>
              </a:rPr>
              <a:t>Transitivity</a:t>
            </a:r>
            <a:r>
              <a:rPr lang="zh-CN" altLang="en-US" sz="2400" b="1" i="1">
                <a:solidFill>
                  <a:srgbClr val="0000CC"/>
                </a:solidFill>
              </a:rPr>
              <a:t> </a:t>
            </a:r>
            <a:r>
              <a:rPr lang="zh-CN" altLang="en-US" sz="2400" b="1"/>
              <a:t>（传递律）</a:t>
            </a:r>
            <a:r>
              <a:rPr lang="en-US" altLang="zh-CN" sz="2400" b="1" i="1"/>
              <a:t>:</a:t>
            </a:r>
          </a:p>
          <a:p>
            <a:pPr>
              <a:buFont typeface="Wingdings 3" panose="05040102010807070707" pitchFamily="18" charset="2"/>
              <a:buNone/>
            </a:pPr>
            <a:r>
              <a:rPr lang="en-US" altLang="zh-CN" sz="2400" b="1"/>
              <a:t>	If X → Y and Y → Z, then X → Z</a:t>
            </a:r>
            <a:endParaRPr lang="zh-CN" altLang="en-US" sz="2400" b="1"/>
          </a:p>
        </p:txBody>
      </p:sp>
      <p:sp>
        <p:nvSpPr>
          <p:cNvPr id="28674" name="灯片编号占位符 2">
            <a:extLst>
              <a:ext uri="{FF2B5EF4-FFF2-40B4-BE49-F238E27FC236}">
                <a16:creationId xmlns:a16="http://schemas.microsoft.com/office/drawing/2014/main" id="{F6F81EA8-42CC-6DE0-3224-F8AC565F747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61106EB-4EE9-46FA-8530-E7020C667535}" type="slidenum">
              <a:rPr lang="zh-CN" altLang="en-US"/>
              <a:pPr eaLnBrk="0" hangingPunct="0"/>
              <a:t>197</a:t>
            </a:fld>
            <a:endParaRPr lang="zh-CN" altLang="en-US"/>
          </a:p>
        </p:txBody>
      </p:sp>
      <p:sp>
        <p:nvSpPr>
          <p:cNvPr id="28675" name="标题 3">
            <a:extLst>
              <a:ext uri="{FF2B5EF4-FFF2-40B4-BE49-F238E27FC236}">
                <a16:creationId xmlns:a16="http://schemas.microsoft.com/office/drawing/2014/main" id="{3AE5B5EA-BEBB-EC02-8169-6AA183801D20}"/>
              </a:ext>
            </a:extLst>
          </p:cNvPr>
          <p:cNvSpPr>
            <a:spLocks noGrp="1" noChangeArrowheads="1"/>
          </p:cNvSpPr>
          <p:nvPr>
            <p:ph type="title"/>
          </p:nvPr>
        </p:nvSpPr>
        <p:spPr>
          <a:xfrm>
            <a:off x="685800" y="115888"/>
            <a:ext cx="7772400" cy="1143000"/>
          </a:xfrm>
        </p:spPr>
        <p:txBody>
          <a:bodyPr/>
          <a:lstStyle/>
          <a:p>
            <a:r>
              <a:rPr lang="zh-CN" altLang="en-US">
                <a:solidFill>
                  <a:schemeClr val="tx1"/>
                </a:solidFill>
              </a:rPr>
              <a:t>函数依赖理论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内容占位符 1">
            <a:extLst>
              <a:ext uri="{FF2B5EF4-FFF2-40B4-BE49-F238E27FC236}">
                <a16:creationId xmlns:a16="http://schemas.microsoft.com/office/drawing/2014/main" id="{862C6205-DF74-6650-EB86-7830B4F7FBEE}"/>
              </a:ext>
            </a:extLst>
          </p:cNvPr>
          <p:cNvSpPr>
            <a:spLocks noGrp="1" noChangeArrowheads="1"/>
          </p:cNvSpPr>
          <p:nvPr>
            <p:ph idx="1"/>
          </p:nvPr>
        </p:nvSpPr>
        <p:spPr>
          <a:xfrm>
            <a:off x="358775" y="1268413"/>
            <a:ext cx="8328025" cy="5256212"/>
          </a:xfrm>
        </p:spPr>
        <p:txBody>
          <a:bodyPr/>
          <a:lstStyle/>
          <a:p>
            <a:pPr marL="620713" lvl="1">
              <a:lnSpc>
                <a:spcPct val="85000"/>
              </a:lnSpc>
              <a:spcBef>
                <a:spcPct val="25000"/>
              </a:spcBef>
              <a:buFont typeface="Verdana" panose="020B0604030504040204" pitchFamily="34" charset="0"/>
              <a:buNone/>
            </a:pPr>
            <a:r>
              <a:rPr lang="en-US" altLang="zh-CN"/>
              <a:t> </a:t>
            </a:r>
            <a:r>
              <a:rPr lang="en-US" altLang="zh-CN" b="1"/>
              <a:t>Armstrong </a:t>
            </a:r>
            <a:r>
              <a:rPr lang="zh-CN" altLang="en-US" b="1"/>
              <a:t>公理</a:t>
            </a:r>
            <a:r>
              <a:rPr lang="zh-CN" altLang="en-US"/>
              <a:t>是正确的和完备的。</a:t>
            </a:r>
            <a:endParaRPr lang="en-US" altLang="zh-CN" sz="2400"/>
          </a:p>
          <a:p>
            <a:pPr marL="620713" lvl="1">
              <a:lnSpc>
                <a:spcPct val="85000"/>
              </a:lnSpc>
              <a:spcBef>
                <a:spcPct val="25000"/>
              </a:spcBef>
              <a:buFont typeface="Wingdings" panose="05000000000000000000" pitchFamily="2" charset="2"/>
              <a:buNone/>
            </a:pPr>
            <a:r>
              <a:rPr lang="en-US" altLang="zh-CN" sz="2200"/>
              <a:t>A = { f | </a:t>
            </a:r>
            <a:r>
              <a:rPr lang="zh-CN" altLang="zh-CN" sz="2200"/>
              <a:t>可</a:t>
            </a:r>
            <a:r>
              <a:rPr lang="zh-CN" altLang="en-US" sz="2200"/>
              <a:t>用</a:t>
            </a:r>
            <a:r>
              <a:rPr lang="en-US" altLang="zh-CN" sz="2200"/>
              <a:t>Armstrong</a:t>
            </a:r>
            <a:r>
              <a:rPr lang="zh-CN" altLang="en-US" sz="2200"/>
              <a:t>公理从</a:t>
            </a:r>
            <a:r>
              <a:rPr lang="en-US" altLang="zh-CN" sz="2200"/>
              <a:t>F</a:t>
            </a:r>
            <a:r>
              <a:rPr lang="zh-CN" altLang="en-US" sz="2200"/>
              <a:t>中导出的函数依赖</a:t>
            </a:r>
            <a:r>
              <a:rPr lang="en-US" altLang="zh-CN" sz="2200"/>
              <a:t>f}</a:t>
            </a:r>
          </a:p>
          <a:p>
            <a:pPr marL="620713" lvl="1">
              <a:lnSpc>
                <a:spcPct val="85000"/>
              </a:lnSpc>
              <a:spcBef>
                <a:spcPct val="25000"/>
              </a:spcBef>
              <a:buFont typeface="Wingdings" panose="05000000000000000000" pitchFamily="2" charset="2"/>
              <a:buNone/>
            </a:pPr>
            <a:r>
              <a:rPr lang="en-US" altLang="zh-CN" sz="2200"/>
              <a:t>B = {f | </a:t>
            </a:r>
            <a:r>
              <a:rPr lang="zh-CN" altLang="en-US" sz="2200"/>
              <a:t>被</a:t>
            </a:r>
            <a:r>
              <a:rPr lang="en-US" altLang="zh-CN" sz="2200"/>
              <a:t>F</a:t>
            </a:r>
            <a:r>
              <a:rPr lang="zh-CN" altLang="en-US" sz="2200"/>
              <a:t>所逻辑蕴涵的函数依赖</a:t>
            </a:r>
            <a:r>
              <a:rPr lang="en-US" altLang="zh-CN" sz="2200"/>
              <a:t>f}</a:t>
            </a:r>
            <a:endParaRPr lang="en-US" altLang="zh-CN" sz="2200" b="1"/>
          </a:p>
          <a:p>
            <a:pPr marL="365125" indent="-255588">
              <a:lnSpc>
                <a:spcPct val="80000"/>
              </a:lnSpc>
              <a:buFont typeface="Wingdings 3" panose="05040102010807070707" pitchFamily="18" charset="2"/>
              <a:buChar char=""/>
            </a:pPr>
            <a:endParaRPr lang="en-US" altLang="zh-CN" sz="2500" i="1"/>
          </a:p>
          <a:p>
            <a:pPr marL="620713" lvl="1">
              <a:lnSpc>
                <a:spcPct val="85000"/>
              </a:lnSpc>
              <a:spcBef>
                <a:spcPct val="25000"/>
              </a:spcBef>
              <a:buFont typeface="Verdana" panose="020B0604030504040204" pitchFamily="34" charset="0"/>
              <a:buChar char="◦"/>
            </a:pPr>
            <a:r>
              <a:rPr lang="en-US" altLang="zh-CN" sz="2200"/>
              <a:t>Sound</a:t>
            </a:r>
            <a:r>
              <a:rPr lang="zh-CN" altLang="en-US" sz="2200" b="1"/>
              <a:t>正确性</a:t>
            </a:r>
            <a:r>
              <a:rPr lang="zh-CN" altLang="en-US" sz="2200"/>
              <a:t>：</a:t>
            </a:r>
            <a:r>
              <a:rPr lang="en-US" altLang="zh-CN" sz="2200"/>
              <a:t>all the derived FDs (by using the</a:t>
            </a:r>
            <a:r>
              <a:rPr lang="zh-CN" altLang="en-US" sz="2200"/>
              <a:t> </a:t>
            </a:r>
            <a:r>
              <a:rPr lang="en-US" altLang="zh-CN" sz="2200"/>
              <a:t>axioms) are those logically implied by the</a:t>
            </a:r>
            <a:r>
              <a:rPr lang="zh-CN" altLang="en-US" sz="2200"/>
              <a:t> </a:t>
            </a:r>
            <a:r>
              <a:rPr lang="en-US" altLang="zh-CN" sz="2200"/>
              <a:t>given set.</a:t>
            </a:r>
            <a:r>
              <a:rPr lang="zh-CN" altLang="en-US" sz="2200"/>
              <a:t>用</a:t>
            </a:r>
            <a:r>
              <a:rPr lang="en-US" altLang="zh-CN" sz="2200"/>
              <a:t>Armstrong</a:t>
            </a:r>
            <a:r>
              <a:rPr lang="zh-CN" altLang="en-US" sz="2200"/>
              <a:t>公理从</a:t>
            </a:r>
            <a:r>
              <a:rPr lang="en-US" altLang="zh-CN" sz="2200"/>
              <a:t>F</a:t>
            </a:r>
            <a:r>
              <a:rPr lang="zh-CN" altLang="en-US" sz="2200"/>
              <a:t>中导出的函数依赖必为</a:t>
            </a:r>
            <a:r>
              <a:rPr lang="en-US" altLang="zh-CN" sz="2200"/>
              <a:t>F</a:t>
            </a:r>
            <a:r>
              <a:rPr lang="zh-CN" altLang="en-US" sz="2200"/>
              <a:t>所蕴涵</a:t>
            </a:r>
          </a:p>
          <a:p>
            <a:pPr marL="620713" lvl="1" algn="ctr">
              <a:lnSpc>
                <a:spcPct val="85000"/>
              </a:lnSpc>
              <a:spcBef>
                <a:spcPct val="25000"/>
              </a:spcBef>
              <a:buFont typeface="Wingdings" panose="05000000000000000000" pitchFamily="2" charset="2"/>
              <a:buNone/>
            </a:pPr>
            <a:r>
              <a:rPr lang="en-US" altLang="zh-CN" sz="2200"/>
              <a:t>A </a:t>
            </a:r>
            <a:r>
              <a:rPr lang="en-US" altLang="zh-CN" sz="2200">
                <a:sym typeface="Symbol" panose="05050102010706020507" pitchFamily="18" charset="2"/>
              </a:rPr>
              <a:t> </a:t>
            </a:r>
            <a:r>
              <a:rPr lang="en-US" altLang="zh-CN" sz="2200"/>
              <a:t>B</a:t>
            </a:r>
          </a:p>
          <a:p>
            <a:pPr marL="620713" lvl="1">
              <a:lnSpc>
                <a:spcPct val="85000"/>
              </a:lnSpc>
              <a:spcBef>
                <a:spcPct val="25000"/>
              </a:spcBef>
              <a:buFont typeface="Verdana" panose="020B0604030504040204" pitchFamily="34" charset="0"/>
              <a:buChar char="◦"/>
            </a:pPr>
            <a:r>
              <a:rPr lang="en-US" altLang="zh-CN" sz="2200"/>
              <a:t>Complete</a:t>
            </a:r>
            <a:r>
              <a:rPr lang="zh-CN" altLang="en-US" sz="2200" b="1"/>
              <a:t>完备性</a:t>
            </a:r>
            <a:r>
              <a:rPr lang="zh-CN" altLang="en-US" sz="2200"/>
              <a:t>：</a:t>
            </a:r>
            <a:r>
              <a:rPr lang="en-US" altLang="zh-CN" sz="2200"/>
              <a:t>all the logically implied (by the</a:t>
            </a:r>
            <a:r>
              <a:rPr lang="zh-CN" altLang="en-US" sz="2200"/>
              <a:t> </a:t>
            </a:r>
            <a:r>
              <a:rPr lang="en-US" altLang="zh-CN" sz="2200"/>
              <a:t>given set) FDs can be derived by using the</a:t>
            </a:r>
            <a:r>
              <a:rPr lang="zh-CN" altLang="en-US" sz="2200"/>
              <a:t> </a:t>
            </a:r>
            <a:r>
              <a:rPr lang="en-US" altLang="zh-CN" sz="2200"/>
              <a:t>axioms. F</a:t>
            </a:r>
            <a:r>
              <a:rPr lang="zh-CN" altLang="en-US" sz="2200"/>
              <a:t>所蕴涵的函数依赖都能用</a:t>
            </a:r>
            <a:r>
              <a:rPr lang="en-US" altLang="zh-CN" sz="2200"/>
              <a:t>Armstrong</a:t>
            </a:r>
            <a:r>
              <a:rPr lang="zh-CN" altLang="en-US" sz="2200"/>
              <a:t>公理从</a:t>
            </a:r>
            <a:r>
              <a:rPr lang="en-US" altLang="zh-CN" sz="2200"/>
              <a:t>F</a:t>
            </a:r>
            <a:r>
              <a:rPr lang="zh-CN" altLang="en-US" sz="2200"/>
              <a:t>中导出</a:t>
            </a:r>
          </a:p>
          <a:p>
            <a:pPr marL="620713" lvl="1" algn="ctr">
              <a:lnSpc>
                <a:spcPct val="85000"/>
              </a:lnSpc>
              <a:spcBef>
                <a:spcPct val="25000"/>
              </a:spcBef>
              <a:buFont typeface="Wingdings" panose="05000000000000000000" pitchFamily="2" charset="2"/>
              <a:buNone/>
            </a:pPr>
            <a:r>
              <a:rPr lang="en-US" altLang="zh-CN" sz="2200">
                <a:sym typeface="Symbol" panose="05050102010706020507" pitchFamily="18" charset="2"/>
              </a:rPr>
              <a:t>B  A</a:t>
            </a:r>
            <a:endParaRPr lang="en-US" altLang="zh-CN" sz="2200"/>
          </a:p>
        </p:txBody>
      </p:sp>
      <p:sp>
        <p:nvSpPr>
          <p:cNvPr id="29698" name="灯片编号占位符 2">
            <a:extLst>
              <a:ext uri="{FF2B5EF4-FFF2-40B4-BE49-F238E27FC236}">
                <a16:creationId xmlns:a16="http://schemas.microsoft.com/office/drawing/2014/main" id="{A24B3EDF-1EA4-3851-46AB-C4E50033967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188ED9D-8AA7-42B5-9BF8-A35815D0473F}" type="slidenum">
              <a:rPr lang="zh-CN" altLang="en-US"/>
              <a:pPr eaLnBrk="0" hangingPunct="0"/>
              <a:t>198</a:t>
            </a:fld>
            <a:endParaRPr lang="zh-CN" altLang="en-US"/>
          </a:p>
        </p:txBody>
      </p:sp>
      <p:sp>
        <p:nvSpPr>
          <p:cNvPr id="29699" name="标题 3">
            <a:extLst>
              <a:ext uri="{FF2B5EF4-FFF2-40B4-BE49-F238E27FC236}">
                <a16:creationId xmlns:a16="http://schemas.microsoft.com/office/drawing/2014/main" id="{33F59835-EDD2-ABA2-1528-DD395EC722EE}"/>
              </a:ext>
            </a:extLst>
          </p:cNvPr>
          <p:cNvSpPr>
            <a:spLocks noGrp="1" noChangeArrowheads="1"/>
          </p:cNvSpPr>
          <p:nvPr>
            <p:ph type="title"/>
          </p:nvPr>
        </p:nvSpPr>
        <p:spPr>
          <a:xfrm>
            <a:off x="457200" y="274638"/>
            <a:ext cx="8229600" cy="885825"/>
          </a:xfrm>
        </p:spPr>
        <p:txBody>
          <a:bodyPr/>
          <a:lstStyle/>
          <a:p>
            <a:r>
              <a:rPr lang="en-US" altLang="zh-CN" b="1"/>
              <a:t>Armstrong </a:t>
            </a:r>
            <a:r>
              <a:rPr lang="zh-CN" altLang="en-US" b="1"/>
              <a:t>公理</a:t>
            </a:r>
            <a:r>
              <a:rPr lang="en-US" altLang="zh-CN" b="1"/>
              <a:t> </a:t>
            </a:r>
            <a:endParaRPr lang="zh-CN" altLang="en-US">
              <a:solidFill>
                <a:schemeClr val="tx1"/>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9D61EB1C-A6C0-9C1F-8456-CE838155813B}"/>
              </a:ext>
            </a:extLst>
          </p:cNvPr>
          <p:cNvSpPr>
            <a:spLocks noGrp="1" noChangeArrowheads="1"/>
          </p:cNvSpPr>
          <p:nvPr>
            <p:ph type="title"/>
          </p:nvPr>
        </p:nvSpPr>
        <p:spPr>
          <a:xfrm>
            <a:off x="685800" y="228600"/>
            <a:ext cx="7772400" cy="1143000"/>
          </a:xfrm>
        </p:spPr>
        <p:txBody>
          <a:bodyPr/>
          <a:lstStyle/>
          <a:p>
            <a:r>
              <a:rPr lang="en-US" altLang="zh-CN" b="1"/>
              <a:t>Armstrong </a:t>
            </a:r>
            <a:r>
              <a:rPr lang="zh-CN" altLang="en-US" b="1"/>
              <a:t>公理</a:t>
            </a:r>
            <a:endParaRPr lang="zh-CN" altLang="en-US">
              <a:sym typeface="Symbol" panose="05050102010706020507" pitchFamily="18" charset="2"/>
            </a:endParaRPr>
          </a:p>
        </p:txBody>
      </p:sp>
      <p:sp>
        <p:nvSpPr>
          <p:cNvPr id="30722" name="Rectangle 3">
            <a:extLst>
              <a:ext uri="{FF2B5EF4-FFF2-40B4-BE49-F238E27FC236}">
                <a16:creationId xmlns:a16="http://schemas.microsoft.com/office/drawing/2014/main" id="{D0D1E73F-627F-B15B-10AA-EDFE93DFB63F}"/>
              </a:ext>
            </a:extLst>
          </p:cNvPr>
          <p:cNvSpPr>
            <a:spLocks noGrp="1" noChangeArrowheads="1"/>
          </p:cNvSpPr>
          <p:nvPr>
            <p:ph idx="1"/>
          </p:nvPr>
        </p:nvSpPr>
        <p:spPr>
          <a:xfrm>
            <a:off x="228600" y="1371600"/>
            <a:ext cx="8686800" cy="5334000"/>
          </a:xfrm>
        </p:spPr>
        <p:txBody>
          <a:bodyPr/>
          <a:lstStyle/>
          <a:p>
            <a:pPr>
              <a:spcBef>
                <a:spcPct val="40000"/>
              </a:spcBef>
            </a:pPr>
            <a:r>
              <a:rPr lang="zh-CN" altLang="en-US" b="1"/>
              <a:t>由</a:t>
            </a:r>
            <a:r>
              <a:rPr lang="en-US" altLang="zh-CN" b="1"/>
              <a:t>Armstrong</a:t>
            </a:r>
            <a:r>
              <a:rPr lang="zh-CN" altLang="en-US" b="1"/>
              <a:t>公理导出的推理规则</a:t>
            </a:r>
          </a:p>
          <a:p>
            <a:pPr lvl="1">
              <a:spcBef>
                <a:spcPct val="40000"/>
              </a:spcBef>
            </a:pPr>
            <a:r>
              <a:rPr lang="zh-CN" altLang="en-US" b="1">
                <a:sym typeface="Symbol" panose="05050102010706020507" pitchFamily="18" charset="2"/>
              </a:rPr>
              <a:t>合并律(</a:t>
            </a:r>
            <a:r>
              <a:rPr lang="en-US" altLang="zh-CN" b="1">
                <a:sym typeface="Symbol" panose="05050102010706020507" pitchFamily="18" charset="2"/>
              </a:rPr>
              <a:t>union rule)</a:t>
            </a:r>
          </a:p>
          <a:p>
            <a:pPr lvl="2">
              <a:spcBef>
                <a:spcPct val="40000"/>
              </a:spcBef>
            </a:pPr>
            <a:r>
              <a:rPr lang="zh-CN" altLang="en-US" sz="2800" b="1">
                <a:sym typeface="Symbol" panose="05050102010706020507" pitchFamily="18" charset="2"/>
              </a:rPr>
              <a:t>若</a:t>
            </a:r>
            <a:r>
              <a:rPr lang="en-US" altLang="zh-CN" sz="2800" b="1">
                <a:sym typeface="Symbol" panose="05050102010706020507" pitchFamily="18" charset="2"/>
              </a:rPr>
              <a:t>X  Y，X  Z，</a:t>
            </a:r>
            <a:r>
              <a:rPr lang="zh-CN" altLang="en-US" sz="2800" b="1">
                <a:sym typeface="Symbol" panose="05050102010706020507" pitchFamily="18" charset="2"/>
              </a:rPr>
              <a:t>则</a:t>
            </a:r>
            <a:r>
              <a:rPr lang="en-US" altLang="zh-CN" sz="2800" b="1">
                <a:sym typeface="Symbol" panose="05050102010706020507" pitchFamily="18" charset="2"/>
              </a:rPr>
              <a:t>X  YZ</a:t>
            </a:r>
          </a:p>
          <a:p>
            <a:pPr lvl="1">
              <a:spcBef>
                <a:spcPct val="40000"/>
              </a:spcBef>
            </a:pPr>
            <a:r>
              <a:rPr lang="zh-CN" altLang="en-US" b="1">
                <a:sym typeface="Symbol" panose="05050102010706020507" pitchFamily="18" charset="2"/>
              </a:rPr>
              <a:t>分解律(</a:t>
            </a:r>
            <a:r>
              <a:rPr lang="en-US" altLang="zh-CN" b="1">
                <a:sym typeface="Symbol" panose="05050102010706020507" pitchFamily="18" charset="2"/>
              </a:rPr>
              <a:t>decomposition rule)</a:t>
            </a:r>
          </a:p>
          <a:p>
            <a:pPr lvl="2">
              <a:spcBef>
                <a:spcPct val="40000"/>
              </a:spcBef>
            </a:pPr>
            <a:r>
              <a:rPr lang="zh-CN" altLang="en-US" sz="2800" b="1">
                <a:sym typeface="Symbol" panose="05050102010706020507" pitchFamily="18" charset="2"/>
              </a:rPr>
              <a:t>若</a:t>
            </a:r>
            <a:r>
              <a:rPr lang="en-US" altLang="zh-CN" sz="2800" b="1">
                <a:sym typeface="Symbol" panose="05050102010706020507" pitchFamily="18" charset="2"/>
              </a:rPr>
              <a:t>X  YZ ，</a:t>
            </a:r>
            <a:r>
              <a:rPr lang="zh-CN" altLang="en-US" sz="2800" b="1">
                <a:sym typeface="Symbol" panose="05050102010706020507" pitchFamily="18" charset="2"/>
              </a:rPr>
              <a:t>则</a:t>
            </a:r>
            <a:r>
              <a:rPr lang="en-US" altLang="zh-CN" sz="2800" b="1">
                <a:sym typeface="Symbol" panose="05050102010706020507" pitchFamily="18" charset="2"/>
              </a:rPr>
              <a:t>X  Y，X  Z</a:t>
            </a:r>
          </a:p>
          <a:p>
            <a:pPr lvl="1">
              <a:spcBef>
                <a:spcPct val="40000"/>
              </a:spcBef>
            </a:pPr>
            <a:r>
              <a:rPr lang="zh-CN" altLang="en-US" b="1">
                <a:sym typeface="Symbol" panose="05050102010706020507" pitchFamily="18" charset="2"/>
              </a:rPr>
              <a:t>伪传递律(</a:t>
            </a:r>
            <a:r>
              <a:rPr lang="en-US" altLang="zh-CN" b="1">
                <a:sym typeface="Symbol" panose="05050102010706020507" pitchFamily="18" charset="2"/>
              </a:rPr>
              <a:t>pseudotransitivity rule)</a:t>
            </a:r>
          </a:p>
          <a:p>
            <a:pPr lvl="2">
              <a:spcBef>
                <a:spcPct val="40000"/>
              </a:spcBef>
            </a:pPr>
            <a:r>
              <a:rPr lang="zh-CN" altLang="en-US" sz="2800" b="1">
                <a:sym typeface="Symbol" panose="05050102010706020507" pitchFamily="18" charset="2"/>
              </a:rPr>
              <a:t>若</a:t>
            </a:r>
            <a:r>
              <a:rPr lang="en-US" altLang="zh-CN" sz="2800" b="1">
                <a:sym typeface="Symbol" panose="05050102010706020507" pitchFamily="18" charset="2"/>
              </a:rPr>
              <a:t>X  Y，WY  Z，</a:t>
            </a:r>
            <a:r>
              <a:rPr lang="zh-CN" altLang="en-US" sz="2800" b="1">
                <a:sym typeface="Symbol" panose="05050102010706020507" pitchFamily="18" charset="2"/>
              </a:rPr>
              <a:t>则</a:t>
            </a:r>
            <a:r>
              <a:rPr lang="en-US" altLang="zh-CN" sz="2800" b="1">
                <a:sym typeface="Symbol" panose="05050102010706020507" pitchFamily="18" charset="2"/>
              </a:rPr>
              <a:t>WX  Z</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13" y="1268413"/>
            <a:ext cx="8659812" cy="4608512"/>
          </a:xfrm>
        </p:spPr>
        <p:txBody>
          <a:bodyPr/>
          <a:lstStyle/>
          <a:p>
            <a:r>
              <a:rPr kumimoji="0" lang="zh-CN" altLang="en-US" sz="2400"/>
              <a:t>客观世界</a:t>
            </a:r>
            <a:endParaRPr kumimoji="0" lang="en-US" altLang="zh-CN" sz="2400"/>
          </a:p>
          <a:p>
            <a:pPr>
              <a:buFontTx/>
              <a:buNone/>
            </a:pPr>
            <a:r>
              <a:rPr kumimoji="0" lang="en-US" altLang="zh-CN" sz="2400"/>
              <a:t>  </a:t>
            </a:r>
            <a:r>
              <a:rPr kumimoji="0" lang="zh-CN" altLang="en-US" sz="2000"/>
              <a:t>是由</a:t>
            </a:r>
            <a:r>
              <a:rPr kumimoji="0" lang="zh-CN" altLang="en-US" sz="2000">
                <a:solidFill>
                  <a:srgbClr val="0000FF"/>
                </a:solidFill>
              </a:rPr>
              <a:t>事</a:t>
            </a:r>
            <a:r>
              <a:rPr kumimoji="0" lang="en-US" altLang="zh-CN" sz="2000">
                <a:solidFill>
                  <a:srgbClr val="2A2A39"/>
                </a:solidFill>
              </a:rPr>
              <a:t>(</a:t>
            </a:r>
            <a:r>
              <a:rPr kumimoji="0" lang="zh-CN" altLang="en-US" sz="2000">
                <a:solidFill>
                  <a:srgbClr val="2A2A39"/>
                </a:solidFill>
              </a:rPr>
              <a:t>注册</a:t>
            </a:r>
            <a:r>
              <a:rPr kumimoji="0" lang="en-US" altLang="zh-CN" sz="2000">
                <a:solidFill>
                  <a:srgbClr val="2A2A39"/>
                </a:solidFill>
              </a:rPr>
              <a:t>,</a:t>
            </a:r>
            <a:r>
              <a:rPr kumimoji="0" lang="zh-CN" altLang="en-US" sz="2000">
                <a:solidFill>
                  <a:srgbClr val="2A2A39"/>
                </a:solidFill>
              </a:rPr>
              <a:t>选课</a:t>
            </a:r>
            <a:r>
              <a:rPr kumimoji="0" lang="en-US" altLang="zh-CN" sz="2000">
                <a:solidFill>
                  <a:srgbClr val="2A2A39"/>
                </a:solidFill>
              </a:rPr>
              <a:t>)</a:t>
            </a:r>
            <a:r>
              <a:rPr kumimoji="0" lang="zh-CN" altLang="en-US" sz="2000"/>
              <a:t>或</a:t>
            </a:r>
            <a:r>
              <a:rPr kumimoji="0" lang="zh-CN" altLang="en-US" sz="2000">
                <a:solidFill>
                  <a:srgbClr val="0000FF"/>
                </a:solidFill>
              </a:rPr>
              <a:t>物</a:t>
            </a:r>
            <a:r>
              <a:rPr kumimoji="0" lang="zh-CN" altLang="en-US" sz="2000">
                <a:solidFill>
                  <a:srgbClr val="2A2A39"/>
                </a:solidFill>
              </a:rPr>
              <a:t>(学生</a:t>
            </a:r>
            <a:r>
              <a:rPr kumimoji="0" lang="en-US" altLang="zh-CN" sz="2000">
                <a:solidFill>
                  <a:srgbClr val="2A2A39"/>
                </a:solidFill>
              </a:rPr>
              <a:t>,</a:t>
            </a:r>
            <a:r>
              <a:rPr kumimoji="0" lang="zh-CN" altLang="en-US" sz="2000">
                <a:solidFill>
                  <a:srgbClr val="2A2A39"/>
                </a:solidFill>
              </a:rPr>
              <a:t>课程</a:t>
            </a:r>
            <a:r>
              <a:rPr kumimoji="0" lang="en-US" altLang="zh-CN" sz="2000">
                <a:solidFill>
                  <a:srgbClr val="2A2A39"/>
                </a:solidFill>
              </a:rPr>
              <a:t>)</a:t>
            </a:r>
            <a:r>
              <a:rPr kumimoji="0" lang="zh-CN" altLang="en-US" sz="2000"/>
              <a:t>及相互联系构成</a:t>
            </a:r>
            <a:endParaRPr kumimoji="0" lang="zh-CN" altLang="zh-CN" sz="2400"/>
          </a:p>
          <a:p>
            <a:r>
              <a:rPr kumimoji="0" lang="zh-CN" altLang="en-US" sz="2400"/>
              <a:t>描述方法</a:t>
            </a:r>
            <a:endParaRPr kumimoji="0" lang="en-US" altLang="zh-CN" sz="2400"/>
          </a:p>
          <a:p>
            <a:pPr>
              <a:buFontTx/>
              <a:buNone/>
            </a:pPr>
            <a:r>
              <a:rPr kumimoji="0" lang="en-US" altLang="zh-CN" sz="2400"/>
              <a:t>  </a:t>
            </a:r>
            <a:r>
              <a:rPr kumimoji="0" lang="zh-CN" altLang="en-US" sz="2000"/>
              <a:t>通常地，最直接和有效的方法是：</a:t>
            </a:r>
            <a:endParaRPr kumimoji="0" lang="en-US" altLang="zh-CN" sz="2000"/>
          </a:p>
          <a:p>
            <a:pPr>
              <a:buFontTx/>
              <a:buNone/>
            </a:pPr>
            <a:r>
              <a:rPr kumimoji="0" lang="en-US" altLang="zh-CN" sz="2000"/>
              <a:t>	</a:t>
            </a:r>
            <a:r>
              <a:rPr kumimoji="0" lang="zh-CN" altLang="en-US" sz="2000"/>
              <a:t>用</a:t>
            </a:r>
            <a:r>
              <a:rPr kumimoji="0" lang="zh-CN" altLang="en-US" sz="2000">
                <a:solidFill>
                  <a:srgbClr val="FF0000"/>
                </a:solidFill>
              </a:rPr>
              <a:t>概念</a:t>
            </a:r>
            <a:r>
              <a:rPr kumimoji="0" lang="zh-CN" altLang="en-US" sz="2000"/>
              <a:t>来描述事或物及相互联系</a:t>
            </a:r>
            <a:endParaRPr kumimoji="0" lang="en-US" altLang="zh-CN" sz="2400"/>
          </a:p>
          <a:p>
            <a:r>
              <a:rPr kumimoji="0" lang="zh-CN" altLang="en-US" sz="2400">
                <a:solidFill>
                  <a:srgbClr val="FF0000"/>
                </a:solidFill>
              </a:rPr>
              <a:t>事物</a:t>
            </a:r>
            <a:r>
              <a:rPr kumimoji="0" lang="zh-CN" altLang="en-US" sz="2400"/>
              <a:t>是所有概念的统称</a:t>
            </a:r>
            <a:endParaRPr kumimoji="0" lang="zh-CN" altLang="zh-CN" sz="2400"/>
          </a:p>
          <a:p>
            <a:pPr>
              <a:buFontTx/>
              <a:buNone/>
            </a:pPr>
            <a:r>
              <a:rPr kumimoji="0" lang="en-US" altLang="zh-CN" sz="2400"/>
              <a:t>  </a:t>
            </a:r>
            <a:r>
              <a:rPr kumimoji="0" lang="zh-CN" altLang="en-US" sz="2000"/>
              <a:t>概念：是思维的逻辑单位</a:t>
            </a:r>
            <a:endParaRPr kumimoji="0" lang="zh-CN" altLang="zh-CN" sz="2400"/>
          </a:p>
          <a:p>
            <a:r>
              <a:rPr kumimoji="0" lang="zh-CN" altLang="en-US" sz="2400"/>
              <a:t>概念包含</a:t>
            </a:r>
            <a:r>
              <a:rPr kumimoji="0" lang="zh-CN" altLang="en-US" sz="2400">
                <a:solidFill>
                  <a:srgbClr val="0000FF"/>
                </a:solidFill>
              </a:rPr>
              <a:t>内涵</a:t>
            </a:r>
            <a:r>
              <a:rPr kumimoji="0" lang="zh-CN" altLang="en-US" sz="2400"/>
              <a:t>和</a:t>
            </a:r>
            <a:r>
              <a:rPr kumimoji="0" lang="zh-CN" altLang="en-US" sz="2400">
                <a:solidFill>
                  <a:srgbClr val="0000FF"/>
                </a:solidFill>
              </a:rPr>
              <a:t>外延</a:t>
            </a:r>
            <a:endParaRPr kumimoji="0" lang="zh-CN" altLang="zh-CN" sz="2400">
              <a:solidFill>
                <a:srgbClr val="0000FF"/>
              </a:solidFill>
            </a:endParaRPr>
          </a:p>
          <a:p>
            <a:pPr>
              <a:buFontTx/>
              <a:buNone/>
            </a:pPr>
            <a:r>
              <a:rPr kumimoji="0" lang="en-US" altLang="zh-CN" sz="2400"/>
              <a:t>  </a:t>
            </a:r>
            <a:r>
              <a:rPr kumimoji="0" lang="zh-CN" altLang="en-US" sz="2000"/>
              <a:t>内涵：是概念的性质和</a:t>
            </a:r>
            <a:r>
              <a:rPr kumimoji="0" lang="zh-CN" altLang="en-US" sz="2000">
                <a:solidFill>
                  <a:srgbClr val="0000FF"/>
                </a:solidFill>
              </a:rPr>
              <a:t>特征</a:t>
            </a:r>
            <a:endParaRPr kumimoji="0" lang="zh-CN" altLang="zh-CN" sz="2000">
              <a:solidFill>
                <a:srgbClr val="0000FF"/>
              </a:solidFill>
            </a:endParaRPr>
          </a:p>
          <a:p>
            <a:pPr>
              <a:buFontTx/>
              <a:buNone/>
            </a:pPr>
            <a:r>
              <a:rPr kumimoji="0" lang="en-US" altLang="zh-CN" sz="2000"/>
              <a:t>   </a:t>
            </a:r>
            <a:r>
              <a:rPr kumimoji="0" lang="zh-CN" altLang="en-US" sz="2000"/>
              <a:t>外延：是满足上述性质及特征的所有客观个体的</a:t>
            </a:r>
            <a:r>
              <a:rPr kumimoji="0" lang="zh-CN" altLang="en-US" sz="2000">
                <a:solidFill>
                  <a:srgbClr val="0000FF"/>
                </a:solidFill>
              </a:rPr>
              <a:t>集合</a:t>
            </a:r>
            <a:endParaRPr kumimoji="0" lang="en-US" altLang="zh-CN" sz="2000">
              <a:solidFill>
                <a:srgbClr val="0000FF"/>
              </a:solidFill>
            </a:endParaRPr>
          </a:p>
          <a:p>
            <a:pPr>
              <a:buFontTx/>
              <a:buNone/>
            </a:pPr>
            <a:r>
              <a:rPr kumimoji="0" lang="en-US" altLang="zh-CN" sz="2000"/>
              <a:t> </a:t>
            </a:r>
            <a:r>
              <a:rPr kumimoji="0" lang="zh-CN" altLang="en-US" sz="2000"/>
              <a:t>（可在百度上查“事物”与“概念”等术语的解释）</a:t>
            </a:r>
            <a:endParaRPr kumimoji="0" lang="zh-CN" altLang="zh-CN" sz="2400"/>
          </a:p>
        </p:txBody>
      </p:sp>
      <p:sp>
        <p:nvSpPr>
          <p:cNvPr id="2048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550D7AAB-8BC4-4F98-8B12-2C863C075B73}" type="slidenum">
              <a:rPr kumimoji="0" lang="zh-CN" altLang="en-US" sz="1400"/>
              <a:t>2</a:t>
            </a:fld>
            <a:endParaRPr kumimoji="0" lang="en-US" altLang="zh-CN" sz="1400"/>
          </a:p>
        </p:txBody>
      </p:sp>
      <p:sp>
        <p:nvSpPr>
          <p:cNvPr id="20483" name="矩形 1"/>
          <p:cNvSpPr>
            <a:spLocks noChangeArrowheads="1"/>
          </p:cNvSpPr>
          <p:nvPr/>
        </p:nvSpPr>
        <p:spPr bwMode="auto">
          <a:xfrm>
            <a:off x="1531938" y="806450"/>
            <a:ext cx="530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400">
                <a:solidFill>
                  <a:schemeClr val="tx2"/>
                </a:solidFill>
                <a:latin typeface="黑体" panose="02010609060101010101" pitchFamily="49" charset="-122"/>
                <a:ea typeface="黑体" panose="02010609060101010101" pitchFamily="49" charset="-122"/>
              </a:rPr>
              <a:t>(</a:t>
            </a:r>
            <a:r>
              <a:rPr kumimoji="0" lang="zh-CN" altLang="en-US" sz="2400">
                <a:solidFill>
                  <a:schemeClr val="tx2"/>
                </a:solidFill>
                <a:latin typeface="黑体" panose="02010609060101010101" pitchFamily="49" charset="-122"/>
                <a:ea typeface="黑体" panose="02010609060101010101" pitchFamily="49" charset="-122"/>
              </a:rPr>
              <a:t>二</a:t>
            </a:r>
            <a:r>
              <a:rPr kumimoji="0" lang="en-US" altLang="zh-CN" sz="2400">
                <a:solidFill>
                  <a:schemeClr val="tx2"/>
                </a:solidFill>
                <a:latin typeface="黑体" panose="02010609060101010101" pitchFamily="49" charset="-122"/>
                <a:ea typeface="黑体" panose="02010609060101010101" pitchFamily="49" charset="-122"/>
              </a:rPr>
              <a:t>)</a:t>
            </a:r>
            <a:r>
              <a:rPr kumimoji="0" lang="zh-CN" altLang="en-US" sz="2400">
                <a:solidFill>
                  <a:schemeClr val="tx2"/>
                </a:solidFill>
                <a:latin typeface="黑体" panose="02010609060101010101" pitchFamily="49" charset="-122"/>
                <a:ea typeface="黑体" panose="02010609060101010101" pitchFamily="49" charset="-122"/>
              </a:rPr>
              <a:t>“谁”的抽象描述方法</a:t>
            </a:r>
          </a:p>
        </p:txBody>
      </p:sp>
      <p:sp>
        <p:nvSpPr>
          <p:cNvPr id="20484" name="标题 1"/>
          <p:cNvSpPr>
            <a:spLocks noGrp="1"/>
          </p:cNvSpPr>
          <p:nvPr>
            <p:ph type="title"/>
          </p:nvPr>
        </p:nvSpPr>
        <p:spPr>
          <a:xfrm>
            <a:off x="4500563" y="49213"/>
            <a:ext cx="4356100" cy="534987"/>
          </a:xfrm>
        </p:spPr>
        <p:txBody>
          <a:bodyPr/>
          <a:lstStyle/>
          <a:p>
            <a:pPr algn="r"/>
            <a:r>
              <a:rPr kumimoji="0" lang="en-US" altLang="zh-CN" sz="2000" b="1">
                <a:solidFill>
                  <a:srgbClr val="428E5B"/>
                </a:solidFill>
                <a:latin typeface="黑体" panose="02010609060101010101" pitchFamily="49" charset="-122"/>
                <a:ea typeface="黑体" panose="02010609060101010101" pitchFamily="49" charset="-122"/>
              </a:rPr>
              <a:t>1</a:t>
            </a:r>
            <a:r>
              <a:rPr kumimoji="0" lang="zh-CN" altLang="en-US" sz="2000" b="1">
                <a:solidFill>
                  <a:srgbClr val="428E5B"/>
                </a:solidFill>
                <a:latin typeface="黑体" panose="02010609060101010101" pitchFamily="49" charset="-122"/>
                <a:ea typeface="黑体" panose="02010609060101010101" pitchFamily="49" charset="-122"/>
              </a:rPr>
              <a:t>.</a:t>
            </a:r>
            <a:r>
              <a:rPr kumimoji="0" lang="en-US" altLang="zh-CN" sz="2000" b="1">
                <a:solidFill>
                  <a:srgbClr val="428E5B"/>
                </a:solidFill>
                <a:latin typeface="黑体" panose="02010609060101010101" pitchFamily="49" charset="-122"/>
                <a:ea typeface="黑体" panose="02010609060101010101" pitchFamily="49" charset="-122"/>
              </a:rPr>
              <a:t>2</a:t>
            </a:r>
            <a:r>
              <a:rPr kumimoji="0" lang="zh-CN" altLang="en-US" sz="2000" b="1">
                <a:solidFill>
                  <a:srgbClr val="428E5B"/>
                </a:solidFill>
                <a:latin typeface="黑体" panose="02010609060101010101" pitchFamily="49" charset="-122"/>
                <a:ea typeface="黑体" panose="02010609060101010101" pitchFamily="49" charset="-122"/>
              </a:rPr>
              <a:t> </a:t>
            </a:r>
            <a:r>
              <a:rPr kumimoji="0" lang="zh-CN" altLang="zh-CN" sz="2000" b="1">
                <a:solidFill>
                  <a:srgbClr val="428E5B"/>
                </a:solidFill>
                <a:latin typeface="黑体" panose="02010609060101010101" pitchFamily="49" charset="-122"/>
                <a:ea typeface="黑体" panose="02010609060101010101" pitchFamily="49" charset="-122"/>
              </a:rPr>
              <a:t>数据库如何描述客观世界</a:t>
            </a:r>
            <a:endParaRPr kumimoji="0" lang="zh-CN" altLang="en-US" sz="2000">
              <a:solidFill>
                <a:srgbClr val="428E5B"/>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linds(horizontal)">
                                      <p:cBhvr>
                                        <p:cTn id="40" dur="500"/>
                                        <p:tgtEl>
                                          <p:spTgt spid="3">
                                            <p:txEl>
                                              <p:pRg st="9" end="9"/>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blinds(horizontal)">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p>
        </p:txBody>
      </p:sp>
      <p:sp>
        <p:nvSpPr>
          <p:cNvPr id="43010" name="Rectangle 2"/>
          <p:cNvSpPr>
            <a:spLocks noGrp="1" noChangeArrowheads="1"/>
          </p:cNvSpPr>
          <p:nvPr>
            <p:ph type="title"/>
          </p:nvPr>
        </p:nvSpPr>
        <p:spPr/>
        <p:txBody>
          <a:bodyPr/>
          <a:lstStyle/>
          <a:p>
            <a:pPr algn="l" eaLnBrk="1" hangingPunct="1"/>
            <a:r>
              <a:rPr lang="en-US" altLang="zh-CN" sz="3200" b="1" dirty="0">
                <a:sym typeface="+mn-ea"/>
              </a:rPr>
              <a:t>4</a:t>
            </a:r>
            <a:r>
              <a:rPr lang="en-US" altLang="zh-CN" sz="3200" b="1" dirty="0"/>
              <a:t>.3</a:t>
            </a:r>
            <a:r>
              <a:rPr lang="zh-CN" altLang="en-US" sz="3200" b="1" dirty="0"/>
              <a:t> 数据库管理系统</a:t>
            </a:r>
            <a:endParaRPr lang="zh-CN" altLang="en-US" sz="3200" b="1" dirty="0">
              <a:solidFill>
                <a:schemeClr val="tx1"/>
              </a:solidFill>
            </a:endParaRPr>
          </a:p>
        </p:txBody>
      </p:sp>
      <p:sp>
        <p:nvSpPr>
          <p:cNvPr id="43011" name="Rectangle 3"/>
          <p:cNvSpPr>
            <a:spLocks noGrp="1" noChangeArrowheads="1"/>
          </p:cNvSpPr>
          <p:nvPr>
            <p:ph type="body" idx="1"/>
          </p:nvPr>
        </p:nvSpPr>
        <p:spPr>
          <a:xfrm>
            <a:off x="762000" y="1905000"/>
            <a:ext cx="7772400" cy="4114800"/>
          </a:xfrm>
        </p:spPr>
        <p:txBody>
          <a:bodyPr/>
          <a:lstStyle/>
          <a:p>
            <a:pPr algn="just" eaLnBrk="1" hangingPunct="1"/>
            <a:r>
              <a:rPr kumimoji="0" lang="zh-CN" altLang="en-US" sz="2400" b="1"/>
              <a:t>什么是</a:t>
            </a:r>
            <a:r>
              <a:rPr kumimoji="0" lang="en-US" altLang="zh-CN" sz="2400" b="1"/>
              <a:t>DBMS</a:t>
            </a:r>
          </a:p>
          <a:p>
            <a:pPr lvl="1" algn="just" eaLnBrk="1" hangingPunct="1">
              <a:lnSpc>
                <a:spcPct val="120000"/>
              </a:lnSpc>
            </a:pPr>
            <a:r>
              <a:rPr kumimoji="0" lang="zh-CN" altLang="en-US" sz="2400" b="1"/>
              <a:t>数据库管理系统（</a:t>
            </a:r>
            <a:r>
              <a:rPr kumimoji="0" lang="en-US" altLang="zh-CN" sz="2400" b="1"/>
              <a:t>Database  Management System</a:t>
            </a:r>
            <a:r>
              <a:rPr kumimoji="0" lang="zh-CN" altLang="en-US" sz="2400" b="1"/>
              <a:t>，简称</a:t>
            </a:r>
            <a:r>
              <a:rPr kumimoji="0" lang="en-US" altLang="zh-CN" sz="2400" b="1"/>
              <a:t>DBMS</a:t>
            </a:r>
            <a:r>
              <a:rPr kumimoji="0" lang="zh-CN" altLang="en-US" sz="2400" b="1"/>
              <a:t>）是位于用户（应用程序）与操作系统之间的一层数据库管理软件</a:t>
            </a:r>
            <a:endParaRPr kumimoji="0" lang="en-US" altLang="zh-CN" sz="2400" b="1"/>
          </a:p>
          <a:p>
            <a:pPr lvl="1" algn="just" eaLnBrk="1" hangingPunct="1">
              <a:lnSpc>
                <a:spcPct val="120000"/>
              </a:lnSpc>
            </a:pPr>
            <a:r>
              <a:rPr kumimoji="0" lang="en-US" altLang="zh-CN" sz="2400" b="1"/>
              <a:t>DBMS</a:t>
            </a:r>
            <a:r>
              <a:rPr kumimoji="0" lang="zh-CN" altLang="en-US" sz="2400" b="1"/>
              <a:t>是独立、开放的数据库管理软件（提供多种外部接口，管理的数据可以被其它外部应用程序调用）</a:t>
            </a:r>
          </a:p>
          <a:p>
            <a:pPr algn="just" eaLnBrk="1" hangingPunct="1"/>
            <a:r>
              <a:rPr kumimoji="0" lang="en-US" altLang="zh-CN" sz="2400" b="1"/>
              <a:t>DBMS</a:t>
            </a:r>
            <a:r>
              <a:rPr kumimoji="0" lang="zh-CN" altLang="en-US" sz="2400" b="1"/>
              <a:t>的用途</a:t>
            </a:r>
          </a:p>
          <a:p>
            <a:pPr lvl="1" algn="just" eaLnBrk="1" hangingPunct="1"/>
            <a:r>
              <a:rPr kumimoji="0" lang="zh-CN" altLang="en-US" sz="2400" b="1"/>
              <a:t>科学地组织和存储数据</a:t>
            </a:r>
            <a:endParaRPr kumimoji="0" lang="en-US" altLang="zh-CN" sz="2400" b="1"/>
          </a:p>
          <a:p>
            <a:pPr lvl="1" algn="just" eaLnBrk="1" hangingPunct="1"/>
            <a:r>
              <a:rPr kumimoji="0" lang="zh-CN" altLang="en-US" sz="2400" b="1"/>
              <a:t>高效地获取和维护数据</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内容占位符 1">
            <a:extLst>
              <a:ext uri="{FF2B5EF4-FFF2-40B4-BE49-F238E27FC236}">
                <a16:creationId xmlns:a16="http://schemas.microsoft.com/office/drawing/2014/main" id="{D9271018-BDCE-3EDD-6091-2DE4DA041789}"/>
              </a:ext>
            </a:extLst>
          </p:cNvPr>
          <p:cNvSpPr>
            <a:spLocks noGrp="1" noChangeArrowheads="1"/>
          </p:cNvSpPr>
          <p:nvPr>
            <p:ph idx="1"/>
          </p:nvPr>
        </p:nvSpPr>
        <p:spPr>
          <a:xfrm>
            <a:off x="685800" y="1692275"/>
            <a:ext cx="7772400" cy="4114800"/>
          </a:xfrm>
        </p:spPr>
        <p:txBody>
          <a:bodyPr/>
          <a:lstStyle/>
          <a:p>
            <a:r>
              <a:rPr lang="pt-BR" altLang="zh-CN" b="1"/>
              <a:t> </a:t>
            </a:r>
            <a:r>
              <a:rPr lang="pt-BR" altLang="zh-CN" b="1" i="1"/>
              <a:t>R = (A, B, C, G, H, I)</a:t>
            </a:r>
          </a:p>
          <a:p>
            <a:pPr>
              <a:buFont typeface="Wingdings 3" panose="05040102010807070707" pitchFamily="18" charset="2"/>
              <a:buNone/>
            </a:pPr>
            <a:r>
              <a:rPr lang="zh-CN" altLang="en-US" b="1" i="1"/>
              <a:t>    </a:t>
            </a:r>
            <a:r>
              <a:rPr lang="pt-BR" altLang="zh-CN" b="1" i="1"/>
              <a:t>F = {A → B; A → C; CG → H; CG → I; B → H }</a:t>
            </a:r>
          </a:p>
          <a:p>
            <a:r>
              <a:rPr lang="zh-CN" altLang="en-US" b="1"/>
              <a:t>请推导出以下函数依赖？</a:t>
            </a:r>
            <a:endParaRPr lang="en-US" altLang="zh-CN" b="1"/>
          </a:p>
          <a:p>
            <a:pPr lvl="1"/>
            <a:r>
              <a:rPr lang="en-US" altLang="zh-CN" sz="2400" b="1"/>
              <a:t> </a:t>
            </a:r>
            <a:r>
              <a:rPr lang="en-US" altLang="zh-CN" sz="2400" b="1" i="1"/>
              <a:t>A → H</a:t>
            </a:r>
          </a:p>
          <a:p>
            <a:pPr lvl="1"/>
            <a:r>
              <a:rPr lang="en-US" altLang="zh-CN" b="1" i="1"/>
              <a:t>AG → I</a:t>
            </a:r>
          </a:p>
          <a:p>
            <a:pPr lvl="1"/>
            <a:r>
              <a:rPr lang="en-US" altLang="zh-CN" b="1" i="1"/>
              <a:t>CG → HI</a:t>
            </a:r>
            <a:endParaRPr lang="zh-CN" altLang="en-US" b="1"/>
          </a:p>
        </p:txBody>
      </p:sp>
      <p:sp>
        <p:nvSpPr>
          <p:cNvPr id="31746" name="灯片编号占位符 2">
            <a:extLst>
              <a:ext uri="{FF2B5EF4-FFF2-40B4-BE49-F238E27FC236}">
                <a16:creationId xmlns:a16="http://schemas.microsoft.com/office/drawing/2014/main" id="{50D483C1-3629-B95F-01A6-4310624B216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340A138-4AFB-4FC2-B027-D4C452642A65}" type="slidenum">
              <a:rPr lang="zh-CN" altLang="en-US"/>
              <a:pPr eaLnBrk="0" hangingPunct="0"/>
              <a:t>200</a:t>
            </a:fld>
            <a:endParaRPr lang="zh-CN" altLang="en-US"/>
          </a:p>
        </p:txBody>
      </p:sp>
      <p:sp>
        <p:nvSpPr>
          <p:cNvPr id="31747" name="标题 3">
            <a:extLst>
              <a:ext uri="{FF2B5EF4-FFF2-40B4-BE49-F238E27FC236}">
                <a16:creationId xmlns:a16="http://schemas.microsoft.com/office/drawing/2014/main" id="{2D7B3296-9390-4E9A-2228-96445E5771B8}"/>
              </a:ext>
            </a:extLst>
          </p:cNvPr>
          <p:cNvSpPr>
            <a:spLocks noGrp="1" noChangeArrowheads="1"/>
          </p:cNvSpPr>
          <p:nvPr>
            <p:ph type="title"/>
          </p:nvPr>
        </p:nvSpPr>
        <p:spPr>
          <a:xfrm>
            <a:off x="685800" y="342900"/>
            <a:ext cx="7772400" cy="1143000"/>
          </a:xfrm>
        </p:spPr>
        <p:txBody>
          <a:bodyPr/>
          <a:lstStyle/>
          <a:p>
            <a:r>
              <a:rPr lang="zh-CN" altLang="en-US">
                <a:solidFill>
                  <a:schemeClr val="tx1"/>
                </a:solidFill>
              </a:rPr>
              <a:t>随堂测试</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内容占位符 1">
            <a:extLst>
              <a:ext uri="{FF2B5EF4-FFF2-40B4-BE49-F238E27FC236}">
                <a16:creationId xmlns:a16="http://schemas.microsoft.com/office/drawing/2014/main" id="{2D3E01E6-E986-E9B3-271B-8F3990B03A77}"/>
              </a:ext>
            </a:extLst>
          </p:cNvPr>
          <p:cNvSpPr>
            <a:spLocks noGrp="1" noChangeArrowheads="1"/>
          </p:cNvSpPr>
          <p:nvPr>
            <p:ph idx="1"/>
          </p:nvPr>
        </p:nvSpPr>
        <p:spPr>
          <a:xfrm>
            <a:off x="465138" y="1484313"/>
            <a:ext cx="7772400" cy="4114800"/>
          </a:xfrm>
        </p:spPr>
        <p:txBody>
          <a:bodyPr/>
          <a:lstStyle/>
          <a:p>
            <a:r>
              <a:rPr lang="zh-CN" altLang="en-US" sz="2400" b="1"/>
              <a:t>给定</a:t>
            </a:r>
            <a:r>
              <a:rPr lang="en-US" altLang="zh-CN" sz="2400" b="1"/>
              <a:t> R(A, B, C).</a:t>
            </a:r>
          </a:p>
          <a:p>
            <a:pPr lvl="1"/>
            <a:r>
              <a:rPr lang="en-US" altLang="zh-CN" sz="2400" b="1"/>
              <a:t> A→ABC </a:t>
            </a:r>
            <a:r>
              <a:rPr lang="zh-CN" altLang="en-US" sz="2400" b="1"/>
              <a:t>意味着</a:t>
            </a:r>
            <a:r>
              <a:rPr lang="en-US" altLang="zh-CN" sz="2400" b="1"/>
              <a:t>A </a:t>
            </a:r>
            <a:r>
              <a:rPr lang="zh-CN" altLang="en-US" sz="2400" b="1"/>
              <a:t>是一个键（码）</a:t>
            </a:r>
            <a:r>
              <a:rPr lang="en-US" altLang="zh-CN" sz="2400" b="1"/>
              <a:t>.</a:t>
            </a:r>
          </a:p>
          <a:p>
            <a:r>
              <a:rPr lang="en-US" altLang="zh-CN" sz="2400" b="1"/>
              <a:t> </a:t>
            </a:r>
            <a:r>
              <a:rPr lang="zh-CN" altLang="en-US" sz="2400" b="1"/>
              <a:t>通常</a:t>
            </a:r>
            <a:r>
              <a:rPr lang="en-US" altLang="zh-CN" sz="2400" b="1"/>
              <a:t>,</a:t>
            </a:r>
          </a:p>
          <a:p>
            <a:pPr lvl="1"/>
            <a:r>
              <a:rPr lang="en-US" altLang="zh-CN" sz="2400" b="1"/>
              <a:t>X → R </a:t>
            </a:r>
            <a:r>
              <a:rPr lang="zh-CN" altLang="en-US" sz="2400" b="1"/>
              <a:t>意味着</a:t>
            </a:r>
            <a:r>
              <a:rPr lang="en-US" altLang="zh-CN" sz="2400" b="1"/>
              <a:t> X </a:t>
            </a:r>
            <a:r>
              <a:rPr lang="zh-CN" altLang="en-US" sz="2400" b="1"/>
              <a:t>是一个超键</a:t>
            </a:r>
            <a:r>
              <a:rPr lang="en-US" altLang="zh-CN" sz="2400" b="1"/>
              <a:t>.</a:t>
            </a:r>
          </a:p>
          <a:p>
            <a:r>
              <a:rPr lang="en-US" altLang="zh-CN" sz="2400" b="1"/>
              <a:t> </a:t>
            </a:r>
            <a:r>
              <a:rPr lang="zh-CN" altLang="en-US" sz="2400" b="1"/>
              <a:t>键的约束</a:t>
            </a:r>
          </a:p>
          <a:p>
            <a:pPr>
              <a:buFontTx/>
              <a:buNone/>
            </a:pPr>
            <a:r>
              <a:rPr lang="zh-CN" altLang="en-US" sz="2400" b="1"/>
              <a:t>   </a:t>
            </a:r>
            <a:r>
              <a:rPr lang="en-US" altLang="zh-CN" sz="2400" b="1"/>
              <a:t>ssn → did</a:t>
            </a:r>
            <a:endParaRPr lang="zh-CN" altLang="en-US" sz="2400" b="1"/>
          </a:p>
        </p:txBody>
      </p:sp>
      <p:sp>
        <p:nvSpPr>
          <p:cNvPr id="12290" name="灯片编号占位符 2">
            <a:extLst>
              <a:ext uri="{FF2B5EF4-FFF2-40B4-BE49-F238E27FC236}">
                <a16:creationId xmlns:a16="http://schemas.microsoft.com/office/drawing/2014/main" id="{FE42E91C-E6EA-9B0F-31BF-B5549A7543B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4D31E9E-78AA-4EF4-867F-F74DE6384717}" type="slidenum">
              <a:rPr lang="zh-CN" altLang="en-US"/>
              <a:pPr eaLnBrk="0" hangingPunct="0"/>
              <a:t>201</a:t>
            </a:fld>
            <a:endParaRPr lang="zh-CN" altLang="en-US"/>
          </a:p>
        </p:txBody>
      </p:sp>
      <p:sp>
        <p:nvSpPr>
          <p:cNvPr id="12291" name="标题 3">
            <a:extLst>
              <a:ext uri="{FF2B5EF4-FFF2-40B4-BE49-F238E27FC236}">
                <a16:creationId xmlns:a16="http://schemas.microsoft.com/office/drawing/2014/main" id="{8BD90B71-6ADE-1084-B79C-5B56EFCCB0FD}"/>
              </a:ext>
            </a:extLst>
          </p:cNvPr>
          <p:cNvSpPr>
            <a:spLocks noGrp="1" noChangeArrowheads="1"/>
          </p:cNvSpPr>
          <p:nvPr>
            <p:ph type="title"/>
          </p:nvPr>
        </p:nvSpPr>
        <p:spPr>
          <a:xfrm>
            <a:off x="323850" y="341313"/>
            <a:ext cx="8686800" cy="1143000"/>
          </a:xfrm>
        </p:spPr>
        <p:txBody>
          <a:bodyPr/>
          <a:lstStyle/>
          <a:p>
            <a:pPr algn="l"/>
            <a:r>
              <a:rPr lang="en-US" altLang="zh-CN" b="1">
                <a:solidFill>
                  <a:schemeClr val="tx1"/>
                </a:solidFill>
              </a:rPr>
              <a:t>1.</a:t>
            </a:r>
            <a:r>
              <a:rPr lang="zh-CN" altLang="en-US" b="1">
                <a:solidFill>
                  <a:schemeClr val="tx1"/>
                </a:solidFill>
              </a:rPr>
              <a:t>函数依赖和键（码）</a:t>
            </a:r>
          </a:p>
        </p:txBody>
      </p:sp>
      <p:graphicFrame>
        <p:nvGraphicFramePr>
          <p:cNvPr id="12292" name="对象 1">
            <a:extLst>
              <a:ext uri="{FF2B5EF4-FFF2-40B4-BE49-F238E27FC236}">
                <a16:creationId xmlns:a16="http://schemas.microsoft.com/office/drawing/2014/main" id="{D96A8160-8B1A-7577-DB9D-76450C2D9C33}"/>
              </a:ext>
            </a:extLst>
          </p:cNvPr>
          <p:cNvGraphicFramePr>
            <a:graphicFrameLocks/>
          </p:cNvGraphicFramePr>
          <p:nvPr/>
        </p:nvGraphicFramePr>
        <p:xfrm>
          <a:off x="3854450" y="4371975"/>
          <a:ext cx="4776788" cy="1862138"/>
        </p:xfrm>
        <a:graphic>
          <a:graphicData uri="http://schemas.openxmlformats.org/presentationml/2006/ole">
            <mc:AlternateContent xmlns:mc="http://schemas.openxmlformats.org/markup-compatibility/2006">
              <mc:Choice xmlns:v="urn:schemas-microsoft-com:vml" Requires="v">
                <p:oleObj r:id="rId2" imgW="4772160" imgH="1860480" progId="Paint.Picture">
                  <p:embed/>
                </p:oleObj>
              </mc:Choice>
              <mc:Fallback>
                <p:oleObj r:id="rId2" imgW="4772160" imgH="1860480" progId="Paint.Picture">
                  <p:embed/>
                  <p:pic>
                    <p:nvPicPr>
                      <p:cNvPr id="12292" name="对象 1">
                        <a:extLst>
                          <a:ext uri="{FF2B5EF4-FFF2-40B4-BE49-F238E27FC236}">
                            <a16:creationId xmlns:a16="http://schemas.microsoft.com/office/drawing/2014/main" id="{D96A8160-8B1A-7577-DB9D-76450C2D9C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450" y="4371975"/>
                        <a:ext cx="4776788"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内容占位符 1">
            <a:extLst>
              <a:ext uri="{FF2B5EF4-FFF2-40B4-BE49-F238E27FC236}">
                <a16:creationId xmlns:a16="http://schemas.microsoft.com/office/drawing/2014/main" id="{EE73365E-FD25-9CCE-F8D0-05432C540810}"/>
              </a:ext>
            </a:extLst>
          </p:cNvPr>
          <p:cNvSpPr>
            <a:spLocks noGrp="1" noChangeArrowheads="1"/>
          </p:cNvSpPr>
          <p:nvPr>
            <p:ph idx="1"/>
          </p:nvPr>
        </p:nvSpPr>
        <p:spPr>
          <a:xfrm>
            <a:off x="503238" y="1268413"/>
            <a:ext cx="8353425" cy="5184775"/>
          </a:xfrm>
        </p:spPr>
        <p:txBody>
          <a:bodyPr/>
          <a:lstStyle/>
          <a:p>
            <a:pPr marL="365125" indent="-255588">
              <a:buFont typeface="Wingdings 3" panose="05040102010807070707" pitchFamily="18" charset="2"/>
              <a:buChar char=""/>
            </a:pPr>
            <a:r>
              <a:rPr lang="zh-CN" altLang="en-US" b="1"/>
              <a:t>函数依赖集的闭包？由</a:t>
            </a:r>
            <a:r>
              <a:rPr lang="en-US" altLang="zh-CN" b="1"/>
              <a:t>F</a:t>
            </a:r>
            <a:r>
              <a:rPr lang="zh-CN" altLang="en-US" b="1"/>
              <a:t>逻辑蕴含的所有函数依赖的集合。</a:t>
            </a:r>
          </a:p>
          <a:p>
            <a:pPr marL="365125" indent="-255588">
              <a:buFont typeface="Wingdings 3" panose="05040102010807070707" pitchFamily="18" charset="2"/>
              <a:buChar char=""/>
            </a:pPr>
            <a:r>
              <a:rPr lang="zh-CN" altLang="en-US"/>
              <a:t>计算函数依赖集的闭包：</a:t>
            </a:r>
            <a:endParaRPr lang="en-US" altLang="zh-CN" b="1"/>
          </a:p>
          <a:p>
            <a:pPr marL="365125" indent="-255588">
              <a:buFont typeface="Wingdings 3" panose="05040102010807070707" pitchFamily="18" charset="2"/>
              <a:buChar char=""/>
            </a:pPr>
            <a:endParaRPr lang="en-US" altLang="zh-CN" b="1"/>
          </a:p>
          <a:p>
            <a:pPr marL="365125" indent="-255588">
              <a:buFont typeface="Wingdings 3" panose="05040102010807070707" pitchFamily="18" charset="2"/>
              <a:buChar char=""/>
            </a:pPr>
            <a:endParaRPr lang="en-US" altLang="zh-CN" b="1"/>
          </a:p>
          <a:p>
            <a:pPr marL="365125" indent="-255588">
              <a:buFont typeface="Wingdings 3" panose="05040102010807070707" pitchFamily="18" charset="2"/>
              <a:buChar char=""/>
            </a:pPr>
            <a:endParaRPr lang="en-US" altLang="zh-CN" b="1"/>
          </a:p>
          <a:p>
            <a:pPr marL="365125" indent="-255588">
              <a:buFont typeface="Wingdings 3" panose="05040102010807070707" pitchFamily="18" charset="2"/>
              <a:buChar char=""/>
            </a:pPr>
            <a:endParaRPr lang="en-US" altLang="zh-CN" b="1"/>
          </a:p>
          <a:p>
            <a:pPr marL="365125" indent="-255588">
              <a:buFont typeface="Wingdings 3" panose="05040102010807070707" pitchFamily="18" charset="2"/>
              <a:buChar char=""/>
            </a:pPr>
            <a:endParaRPr lang="en-US" altLang="zh-CN" b="1"/>
          </a:p>
          <a:p>
            <a:pPr marL="365125" indent="-255588">
              <a:buFont typeface="Wingdings 3" panose="05040102010807070707" pitchFamily="18" charset="2"/>
              <a:buChar char=""/>
            </a:pPr>
            <a:endParaRPr lang="en-US" altLang="zh-CN" b="1"/>
          </a:p>
          <a:p>
            <a:pPr marL="365125" indent="-255588">
              <a:buFont typeface="Wingdings 3" panose="05040102010807070707" pitchFamily="18" charset="2"/>
              <a:buChar char=""/>
            </a:pPr>
            <a:endParaRPr lang="en-US" altLang="zh-CN" b="1"/>
          </a:p>
        </p:txBody>
      </p:sp>
      <p:sp>
        <p:nvSpPr>
          <p:cNvPr id="13314" name="灯片编号占位符 2">
            <a:extLst>
              <a:ext uri="{FF2B5EF4-FFF2-40B4-BE49-F238E27FC236}">
                <a16:creationId xmlns:a16="http://schemas.microsoft.com/office/drawing/2014/main" id="{4BACE8B1-13EE-44D2-2D15-67BFAB421E2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12B1031-FDBB-4441-9F25-91393751A825}" type="slidenum">
              <a:rPr lang="zh-CN" altLang="en-US"/>
              <a:pPr eaLnBrk="0" hangingPunct="0"/>
              <a:t>202</a:t>
            </a:fld>
            <a:endParaRPr lang="zh-CN" altLang="en-US"/>
          </a:p>
        </p:txBody>
      </p:sp>
      <p:sp>
        <p:nvSpPr>
          <p:cNvPr id="13315" name="标题 3">
            <a:extLst>
              <a:ext uri="{FF2B5EF4-FFF2-40B4-BE49-F238E27FC236}">
                <a16:creationId xmlns:a16="http://schemas.microsoft.com/office/drawing/2014/main" id="{787FF9A5-12F2-1068-B397-06E60E1577F4}"/>
              </a:ext>
            </a:extLst>
          </p:cNvPr>
          <p:cNvSpPr>
            <a:spLocks noGrp="1" noChangeArrowheads="1"/>
          </p:cNvSpPr>
          <p:nvPr>
            <p:ph type="title"/>
          </p:nvPr>
        </p:nvSpPr>
        <p:spPr>
          <a:xfrm>
            <a:off x="503238" y="125413"/>
            <a:ext cx="7772400" cy="1143000"/>
          </a:xfrm>
        </p:spPr>
        <p:txBody>
          <a:bodyPr/>
          <a:lstStyle/>
          <a:p>
            <a:pPr algn="l"/>
            <a:r>
              <a:rPr lang="en-US" altLang="zh-CN">
                <a:solidFill>
                  <a:schemeClr val="tx1"/>
                </a:solidFill>
              </a:rPr>
              <a:t>2.</a:t>
            </a:r>
            <a:r>
              <a:rPr lang="zh-CN" altLang="en-US">
                <a:solidFill>
                  <a:schemeClr val="tx1"/>
                </a:solidFill>
              </a:rPr>
              <a:t>函数依赖集的闭包</a:t>
            </a:r>
            <a:r>
              <a:rPr lang="en-US" altLang="zh-CN">
                <a:solidFill>
                  <a:schemeClr val="tx1"/>
                </a:solidFill>
              </a:rPr>
              <a:t>F+</a:t>
            </a:r>
            <a:endParaRPr lang="zh-CN" altLang="en-US">
              <a:solidFill>
                <a:schemeClr val="tx1"/>
              </a:solidFill>
            </a:endParaRPr>
          </a:p>
        </p:txBody>
      </p:sp>
      <p:pic>
        <p:nvPicPr>
          <p:cNvPr id="13316" name="图片 2">
            <a:extLst>
              <a:ext uri="{FF2B5EF4-FFF2-40B4-BE49-F238E27FC236}">
                <a16:creationId xmlns:a16="http://schemas.microsoft.com/office/drawing/2014/main" id="{B444D568-1A86-23EF-B283-29629EA08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188" y="2955925"/>
            <a:ext cx="51593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内容占位符 1">
            <a:extLst>
              <a:ext uri="{FF2B5EF4-FFF2-40B4-BE49-F238E27FC236}">
                <a16:creationId xmlns:a16="http://schemas.microsoft.com/office/drawing/2014/main" id="{7A0DA2B2-E3E7-20F9-AC58-1DFB0DB76ABB}"/>
              </a:ext>
            </a:extLst>
          </p:cNvPr>
          <p:cNvSpPr>
            <a:spLocks noGrp="1" noChangeArrowheads="1"/>
          </p:cNvSpPr>
          <p:nvPr>
            <p:ph idx="1"/>
          </p:nvPr>
        </p:nvSpPr>
        <p:spPr>
          <a:xfrm>
            <a:off x="457200" y="1054100"/>
            <a:ext cx="8229600" cy="5111750"/>
          </a:xfrm>
        </p:spPr>
        <p:txBody>
          <a:bodyPr/>
          <a:lstStyle/>
          <a:p>
            <a:pPr marL="365125" indent="-255588">
              <a:buFont typeface="Wingdings 3" panose="05040102010807070707" pitchFamily="18" charset="2"/>
              <a:buChar char=""/>
            </a:pPr>
            <a:r>
              <a:rPr lang="pt-BR" altLang="zh-CN" sz="2000" b="1"/>
              <a:t> F = {A → B, B → C, C D → E }</a:t>
            </a:r>
          </a:p>
          <a:p>
            <a:pPr marL="365125" indent="-255588">
              <a:buFont typeface="Wingdings 3" panose="05040102010807070707" pitchFamily="18" charset="2"/>
              <a:buChar char=""/>
            </a:pPr>
            <a:r>
              <a:rPr lang="en-US" altLang="zh-CN" sz="2000" b="1"/>
              <a:t> Step 1: F</a:t>
            </a:r>
            <a:r>
              <a:rPr lang="zh-CN" altLang="en-US" sz="2000" b="1"/>
              <a:t>中的每一个函数依赖</a:t>
            </a:r>
            <a:r>
              <a:rPr lang="en-US" altLang="zh-CN" sz="2000" b="1"/>
              <a:t>, </a:t>
            </a:r>
            <a:r>
              <a:rPr lang="zh-CN" altLang="en-US" sz="2000" b="1"/>
              <a:t>使用自反律</a:t>
            </a:r>
          </a:p>
          <a:p>
            <a:pPr marL="365125" indent="-255588">
              <a:buFontTx/>
              <a:buNone/>
            </a:pPr>
            <a:r>
              <a:rPr lang="zh-CN" altLang="en-US" sz="2000" b="1"/>
              <a:t>   </a:t>
            </a:r>
            <a:r>
              <a:rPr lang="en-US" altLang="zh-CN" sz="2000" b="1"/>
              <a:t>–</a:t>
            </a:r>
            <a:r>
              <a:rPr lang="zh-CN" altLang="en-US" sz="2000" b="1"/>
              <a:t>得到</a:t>
            </a:r>
            <a:r>
              <a:rPr lang="en-US" altLang="zh-CN" sz="2000" b="1"/>
              <a:t>:CD → C; CD → D</a:t>
            </a:r>
          </a:p>
          <a:p>
            <a:pPr marL="365125" indent="-255588">
              <a:buFont typeface="Wingdings 3" panose="05040102010807070707" pitchFamily="18" charset="2"/>
              <a:buNone/>
            </a:pPr>
            <a:r>
              <a:rPr lang="zh-CN" altLang="en-US" sz="2000" b="1"/>
              <a:t>   </a:t>
            </a:r>
            <a:r>
              <a:rPr lang="en-US" altLang="zh-CN" sz="2000" b="1"/>
              <a:t>– </a:t>
            </a:r>
            <a:r>
              <a:rPr lang="zh-CN" altLang="en-US" sz="2000" b="1"/>
              <a:t>加到</a:t>
            </a:r>
            <a:r>
              <a:rPr lang="en-US" altLang="zh-CN" sz="2000" b="1"/>
              <a:t>F</a:t>
            </a:r>
            <a:r>
              <a:rPr lang="zh-CN" altLang="en-US" sz="2000" b="1"/>
              <a:t>上</a:t>
            </a:r>
            <a:r>
              <a:rPr lang="en-US" altLang="zh-CN" sz="2000" b="1"/>
              <a:t>:</a:t>
            </a:r>
          </a:p>
          <a:p>
            <a:pPr marL="365125" indent="-255588">
              <a:buFont typeface="Wingdings 3" panose="05040102010807070707" pitchFamily="18" charset="2"/>
              <a:buNone/>
            </a:pPr>
            <a:r>
              <a:rPr lang="zh-CN" altLang="en-US" sz="2000" b="1"/>
              <a:t>     </a:t>
            </a:r>
            <a:r>
              <a:rPr lang="en-US" altLang="zh-CN" sz="2000" b="1"/>
              <a:t> F = {A → B, B → C, C D → E; CD → C; CD → D }</a:t>
            </a:r>
          </a:p>
          <a:p>
            <a:pPr marL="365125" indent="-255588">
              <a:buFont typeface="Wingdings 3" panose="05040102010807070707" pitchFamily="18" charset="2"/>
              <a:buChar char=""/>
            </a:pPr>
            <a:r>
              <a:rPr lang="en-US" altLang="zh-CN" sz="2000" b="1"/>
              <a:t>Step 2: F</a:t>
            </a:r>
            <a:r>
              <a:rPr lang="zh-CN" altLang="en-US" sz="2000" b="1"/>
              <a:t>中的每一个函数依赖</a:t>
            </a:r>
            <a:r>
              <a:rPr lang="en-US" altLang="zh-CN" sz="2000" b="1"/>
              <a:t>, </a:t>
            </a:r>
            <a:r>
              <a:rPr lang="zh-CN" altLang="en-US" sz="2000" b="1"/>
              <a:t>使用增补律</a:t>
            </a:r>
          </a:p>
          <a:p>
            <a:pPr marL="365125" indent="-255588">
              <a:buFontTx/>
              <a:buNone/>
            </a:pPr>
            <a:r>
              <a:rPr lang="zh-CN" altLang="en-US" sz="2000" b="1"/>
              <a:t>  </a:t>
            </a:r>
            <a:r>
              <a:rPr lang="en-US" altLang="zh-CN" sz="2000" b="1"/>
              <a:t>–A → B </a:t>
            </a:r>
            <a:r>
              <a:rPr lang="zh-CN" altLang="en-US" sz="2000" b="1"/>
              <a:t>得到</a:t>
            </a:r>
            <a:r>
              <a:rPr lang="en-US" altLang="zh-CN" sz="2000" b="1"/>
              <a:t>: A → AB; AB → B; AC → BC; AD</a:t>
            </a:r>
          </a:p>
          <a:p>
            <a:pPr marL="365125" indent="-255588">
              <a:buFont typeface="Wingdings 3" panose="05040102010807070707" pitchFamily="18" charset="2"/>
              <a:buNone/>
            </a:pPr>
            <a:r>
              <a:rPr lang="en-US" altLang="zh-CN" sz="2000" b="1"/>
              <a:t>	→ BD; ABC →BC; ABD → BD; ACD →BCD</a:t>
            </a:r>
          </a:p>
          <a:p>
            <a:pPr marL="365125" indent="-255588">
              <a:buFont typeface="Wingdings 3" panose="05040102010807070707" pitchFamily="18" charset="2"/>
              <a:buNone/>
            </a:pPr>
            <a:r>
              <a:rPr lang="en-US" altLang="zh-CN" sz="2000" b="1"/>
              <a:t>	–B → C </a:t>
            </a:r>
            <a:r>
              <a:rPr lang="zh-CN" altLang="en-US" sz="2000" b="1"/>
              <a:t>得到</a:t>
            </a:r>
            <a:r>
              <a:rPr lang="en-US" altLang="zh-CN" sz="2000" b="1"/>
              <a:t>: AB → AC; BC → C; BD → CD;</a:t>
            </a:r>
          </a:p>
          <a:p>
            <a:pPr marL="365125" indent="-255588">
              <a:buFont typeface="Wingdings 3" panose="05040102010807070707" pitchFamily="18" charset="2"/>
              <a:buNone/>
            </a:pPr>
            <a:r>
              <a:rPr lang="fr-FR" altLang="zh-CN" sz="2000" b="1"/>
              <a:t>	ABC → AC; ABD → ACD, etc.</a:t>
            </a:r>
          </a:p>
          <a:p>
            <a:pPr marL="365125" indent="-255588">
              <a:buFont typeface="Wingdings 3" panose="05040102010807070707" pitchFamily="18" charset="2"/>
              <a:buChar char=""/>
            </a:pPr>
            <a:r>
              <a:rPr lang="en-US" altLang="zh-CN" sz="2000" b="1"/>
              <a:t>Step 3: </a:t>
            </a:r>
            <a:r>
              <a:rPr lang="zh-CN" altLang="en-US" sz="2000" b="1"/>
              <a:t>使用传递率</a:t>
            </a:r>
            <a:endParaRPr lang="en-US" altLang="zh-CN" sz="2000" b="1"/>
          </a:p>
          <a:p>
            <a:pPr marL="365125" indent="-255588">
              <a:buFont typeface="Wingdings 3" panose="05040102010807070707" pitchFamily="18" charset="2"/>
              <a:buChar char=""/>
            </a:pPr>
            <a:r>
              <a:rPr lang="zh-CN" altLang="en-US" sz="2000" b="1"/>
              <a:t>重复</a:t>
            </a:r>
            <a:r>
              <a:rPr lang="en-US" altLang="zh-CN" sz="2000" b="1"/>
              <a:t>1~3</a:t>
            </a:r>
            <a:r>
              <a:rPr lang="zh-CN" altLang="en-US" sz="2000" b="1"/>
              <a:t>步骤</a:t>
            </a:r>
            <a:r>
              <a:rPr lang="en-US" altLang="zh-CN" sz="2000" b="1"/>
              <a:t>…</a:t>
            </a:r>
            <a:endParaRPr lang="zh-CN" altLang="en-US" sz="2000" b="1"/>
          </a:p>
        </p:txBody>
      </p:sp>
      <p:sp>
        <p:nvSpPr>
          <p:cNvPr id="14338" name="灯片编号占位符 2">
            <a:extLst>
              <a:ext uri="{FF2B5EF4-FFF2-40B4-BE49-F238E27FC236}">
                <a16:creationId xmlns:a16="http://schemas.microsoft.com/office/drawing/2014/main" id="{BA3F099F-F1C6-E1B6-AAE4-12E0154E211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3973771-F92A-4624-B754-A445618B2CF3}" type="slidenum">
              <a:rPr lang="zh-CN" altLang="en-US"/>
              <a:pPr eaLnBrk="0" hangingPunct="0"/>
              <a:t>203</a:t>
            </a:fld>
            <a:endParaRPr lang="zh-CN" altLang="en-US"/>
          </a:p>
        </p:txBody>
      </p:sp>
      <p:sp>
        <p:nvSpPr>
          <p:cNvPr id="14339" name="标题 3">
            <a:extLst>
              <a:ext uri="{FF2B5EF4-FFF2-40B4-BE49-F238E27FC236}">
                <a16:creationId xmlns:a16="http://schemas.microsoft.com/office/drawing/2014/main" id="{611B9A77-211C-C73D-21BE-678B42B3F55F}"/>
              </a:ext>
            </a:extLst>
          </p:cNvPr>
          <p:cNvSpPr>
            <a:spLocks noGrp="1" noChangeArrowheads="1"/>
          </p:cNvSpPr>
          <p:nvPr>
            <p:ph type="title"/>
          </p:nvPr>
        </p:nvSpPr>
        <p:spPr>
          <a:xfrm>
            <a:off x="457200" y="236538"/>
            <a:ext cx="8229600" cy="860425"/>
          </a:xfrm>
        </p:spPr>
        <p:txBody>
          <a:bodyPr/>
          <a:lstStyle/>
          <a:p>
            <a:r>
              <a:rPr lang="en-US" altLang="zh-CN">
                <a:solidFill>
                  <a:schemeClr val="tx1"/>
                </a:solidFill>
              </a:rPr>
              <a:t>F+</a:t>
            </a:r>
            <a:r>
              <a:rPr lang="zh-CN" altLang="en-US">
                <a:solidFill>
                  <a:schemeClr val="tx1"/>
                </a:solidFill>
              </a:rPr>
              <a:t>例子</a:t>
            </a:r>
          </a:p>
        </p:txBody>
      </p:sp>
      <p:sp>
        <p:nvSpPr>
          <p:cNvPr id="14340" name="矩形 2">
            <a:extLst>
              <a:ext uri="{FF2B5EF4-FFF2-40B4-BE49-F238E27FC236}">
                <a16:creationId xmlns:a16="http://schemas.microsoft.com/office/drawing/2014/main" id="{8AE75F14-56B7-E08B-A6E4-AE2709A9DAA7}"/>
              </a:ext>
            </a:extLst>
          </p:cNvPr>
          <p:cNvSpPr>
            <a:spLocks noChangeArrowheads="1"/>
          </p:cNvSpPr>
          <p:nvPr/>
        </p:nvSpPr>
        <p:spPr bwMode="auto">
          <a:xfrm>
            <a:off x="2700338" y="6021388"/>
            <a:ext cx="5759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t>可以看出计算</a:t>
            </a:r>
            <a:r>
              <a:rPr lang="en-US" altLang="zh-CN" sz="2000"/>
              <a:t>F+</a:t>
            </a:r>
            <a:r>
              <a:rPr lang="zh-CN" altLang="en-US" sz="2000"/>
              <a:t>代价太高</a:t>
            </a:r>
            <a:r>
              <a:rPr lang="en-US" altLang="zh-CN" sz="2000"/>
              <a:t>.</a:t>
            </a:r>
            <a:endParaRPr lang="zh-CN" altLang="en-US" sz="20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内容占位符 1">
            <a:extLst>
              <a:ext uri="{FF2B5EF4-FFF2-40B4-BE49-F238E27FC236}">
                <a16:creationId xmlns:a16="http://schemas.microsoft.com/office/drawing/2014/main" id="{503B962C-990D-1B04-5D1A-F0BC7F0F3817}"/>
              </a:ext>
            </a:extLst>
          </p:cNvPr>
          <p:cNvSpPr>
            <a:spLocks noGrp="1" noChangeArrowheads="1"/>
          </p:cNvSpPr>
          <p:nvPr>
            <p:ph idx="1"/>
          </p:nvPr>
        </p:nvSpPr>
        <p:spPr>
          <a:xfrm>
            <a:off x="239713" y="1196975"/>
            <a:ext cx="8721725" cy="5400675"/>
          </a:xfrm>
        </p:spPr>
        <p:txBody>
          <a:bodyPr/>
          <a:lstStyle/>
          <a:p>
            <a:pPr>
              <a:lnSpc>
                <a:spcPct val="90000"/>
              </a:lnSpc>
            </a:pPr>
            <a:r>
              <a:rPr lang="en-US" altLang="zh-CN" b="1"/>
              <a:t>(</a:t>
            </a:r>
            <a:r>
              <a:rPr lang="zh-CN" altLang="en-US" b="1"/>
              <a:t>函数依赖集闭包的大小是（属性的）指数级的</a:t>
            </a:r>
            <a:r>
              <a:rPr lang="en-US" altLang="zh-CN" b="1"/>
              <a:t>)</a:t>
            </a:r>
          </a:p>
          <a:p>
            <a:pPr>
              <a:lnSpc>
                <a:spcPct val="90000"/>
              </a:lnSpc>
            </a:pPr>
            <a:r>
              <a:rPr lang="zh-CN" altLang="en-US" b="1"/>
              <a:t>很多时候</a:t>
            </a:r>
            <a:r>
              <a:rPr lang="en-US" altLang="zh-CN" b="1"/>
              <a:t>, </a:t>
            </a:r>
            <a:r>
              <a:rPr lang="zh-CN" altLang="en-US" b="1"/>
              <a:t>我们仅仅是想判断一个</a:t>
            </a:r>
            <a:r>
              <a:rPr lang="en-US" altLang="zh-CN" b="1"/>
              <a:t> FD </a:t>
            </a:r>
            <a:r>
              <a:rPr lang="en-US" altLang="zh-CN" b="1" i="1"/>
              <a:t>X →Y </a:t>
            </a:r>
            <a:r>
              <a:rPr lang="zh-CN" altLang="en-US" b="1" i="1"/>
              <a:t>是否在</a:t>
            </a:r>
            <a:r>
              <a:rPr lang="en-US" altLang="zh-CN" b="1" i="1"/>
              <a:t>F</a:t>
            </a:r>
            <a:r>
              <a:rPr lang="zh-CN" altLang="en-US" b="1" i="1"/>
              <a:t>的闭包中</a:t>
            </a:r>
            <a:r>
              <a:rPr lang="en-US" altLang="zh-CN" b="1" i="1"/>
              <a:t>. </a:t>
            </a:r>
            <a:r>
              <a:rPr lang="zh-CN" altLang="en-US" b="1" i="1"/>
              <a:t>一个有效的方式是</a:t>
            </a:r>
            <a:r>
              <a:rPr lang="en-US" altLang="zh-CN" b="1" i="1"/>
              <a:t>:</a:t>
            </a:r>
          </a:p>
          <a:p>
            <a:pPr>
              <a:lnSpc>
                <a:spcPct val="90000"/>
              </a:lnSpc>
              <a:buFont typeface="Wingdings 3" panose="05040102010807070707" pitchFamily="18" charset="2"/>
              <a:buNone/>
            </a:pPr>
            <a:r>
              <a:rPr lang="en-US" altLang="zh-CN" b="1"/>
              <a:t>	– </a:t>
            </a:r>
            <a:r>
              <a:rPr lang="zh-CN" altLang="en-US" b="1"/>
              <a:t>计算属性</a:t>
            </a:r>
            <a:r>
              <a:rPr lang="en-US" altLang="zh-CN" b="1" i="1"/>
              <a:t> X</a:t>
            </a:r>
            <a:r>
              <a:rPr lang="zh-CN" altLang="en-US" b="1" i="1"/>
              <a:t>的闭包</a:t>
            </a:r>
            <a:r>
              <a:rPr lang="en-US" altLang="zh-CN" b="1" i="1"/>
              <a:t> (</a:t>
            </a:r>
            <a:r>
              <a:rPr lang="zh-CN" altLang="en-US" b="1" i="1"/>
              <a:t>记为</a:t>
            </a:r>
            <a:r>
              <a:rPr lang="en-US" altLang="zh-CN" b="1" i="1"/>
              <a:t>X+) :</a:t>
            </a:r>
          </a:p>
          <a:p>
            <a:pPr lvl="1">
              <a:lnSpc>
                <a:spcPct val="90000"/>
              </a:lnSpc>
            </a:pPr>
            <a:r>
              <a:rPr lang="en-US" altLang="zh-CN" b="1" i="1"/>
              <a:t>X</a:t>
            </a:r>
            <a:r>
              <a:rPr lang="zh-CN" altLang="en-US" b="1" i="1"/>
              <a:t>的闭包</a:t>
            </a:r>
            <a:r>
              <a:rPr lang="en-US" altLang="zh-CN" b="1" i="1"/>
              <a:t> </a:t>
            </a:r>
            <a:r>
              <a:rPr lang="zh-CN" altLang="en-US" b="1" i="1"/>
              <a:t>就是由</a:t>
            </a:r>
            <a:r>
              <a:rPr lang="en-US" altLang="zh-CN" b="1" i="1"/>
              <a:t>X</a:t>
            </a:r>
            <a:r>
              <a:rPr lang="zh-CN" altLang="en-US" b="1" i="1"/>
              <a:t>在</a:t>
            </a:r>
            <a:r>
              <a:rPr lang="en-US" altLang="zh-CN" b="1" i="1"/>
              <a:t>F</a:t>
            </a:r>
            <a:r>
              <a:rPr lang="zh-CN" altLang="en-US" b="1" i="1"/>
              <a:t>上蕴含的所有属性的集合。</a:t>
            </a:r>
            <a:endParaRPr lang="en-US" altLang="zh-CN" b="1"/>
          </a:p>
          <a:p>
            <a:pPr lvl="1">
              <a:lnSpc>
                <a:spcPct val="90000"/>
              </a:lnSpc>
            </a:pPr>
            <a:r>
              <a:rPr lang="zh-CN" altLang="en-US" b="1"/>
              <a:t>计算属性的闭包仅仅需要一个线性的时间算法就够了</a:t>
            </a:r>
            <a:r>
              <a:rPr lang="en-US" altLang="zh-CN" b="1"/>
              <a:t>.</a:t>
            </a:r>
          </a:p>
          <a:p>
            <a:pPr>
              <a:lnSpc>
                <a:spcPct val="90000"/>
              </a:lnSpc>
              <a:buFont typeface="Wingdings 3" panose="05040102010807070707" pitchFamily="18" charset="2"/>
              <a:buNone/>
            </a:pPr>
            <a:r>
              <a:rPr lang="en-US" altLang="zh-CN" b="1"/>
              <a:t>	–F = {A → B, B → C, C D → E } A → E</a:t>
            </a:r>
            <a:r>
              <a:rPr lang="zh-CN" altLang="en-US" b="1"/>
              <a:t>成立吗</a:t>
            </a:r>
            <a:r>
              <a:rPr lang="en-US" altLang="zh-CN" b="1"/>
              <a:t>?</a:t>
            </a:r>
          </a:p>
          <a:p>
            <a:pPr>
              <a:lnSpc>
                <a:spcPct val="90000"/>
              </a:lnSpc>
              <a:buFont typeface="Wingdings 3" panose="05040102010807070707" pitchFamily="18" charset="2"/>
              <a:buNone/>
            </a:pPr>
            <a:r>
              <a:rPr lang="en-US" altLang="zh-CN" b="1"/>
              <a:t>	 </a:t>
            </a:r>
            <a:endParaRPr lang="zh-CN" altLang="en-US" b="1"/>
          </a:p>
        </p:txBody>
      </p:sp>
      <p:sp>
        <p:nvSpPr>
          <p:cNvPr id="15362" name="灯片编号占位符 2">
            <a:extLst>
              <a:ext uri="{FF2B5EF4-FFF2-40B4-BE49-F238E27FC236}">
                <a16:creationId xmlns:a16="http://schemas.microsoft.com/office/drawing/2014/main" id="{173618B5-959D-FC8E-C28F-658DD2FDDA0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1C2F083-D960-4389-A662-EEBD0A270F86}" type="slidenum">
              <a:rPr lang="zh-CN" altLang="en-US"/>
              <a:pPr eaLnBrk="0" hangingPunct="0"/>
              <a:t>204</a:t>
            </a:fld>
            <a:endParaRPr lang="zh-CN" altLang="en-US"/>
          </a:p>
        </p:txBody>
      </p:sp>
      <p:sp>
        <p:nvSpPr>
          <p:cNvPr id="15363" name="标题 3">
            <a:extLst>
              <a:ext uri="{FF2B5EF4-FFF2-40B4-BE49-F238E27FC236}">
                <a16:creationId xmlns:a16="http://schemas.microsoft.com/office/drawing/2014/main" id="{DB507FB6-FF36-7526-1C7B-6854B1A9EB05}"/>
              </a:ext>
            </a:extLst>
          </p:cNvPr>
          <p:cNvSpPr>
            <a:spLocks noGrp="1" noChangeArrowheads="1"/>
          </p:cNvSpPr>
          <p:nvPr>
            <p:ph type="title"/>
          </p:nvPr>
        </p:nvSpPr>
        <p:spPr>
          <a:xfrm>
            <a:off x="457200" y="274638"/>
            <a:ext cx="8229600" cy="885825"/>
          </a:xfrm>
        </p:spPr>
        <p:txBody>
          <a:bodyPr/>
          <a:lstStyle/>
          <a:p>
            <a:pPr algn="l"/>
            <a:r>
              <a:rPr lang="en-US" altLang="zh-CN">
                <a:solidFill>
                  <a:schemeClr val="tx1"/>
                </a:solidFill>
              </a:rPr>
              <a:t>3.</a:t>
            </a:r>
            <a:r>
              <a:rPr lang="zh-CN" altLang="en-US">
                <a:solidFill>
                  <a:schemeClr val="tx1"/>
                </a:solidFill>
              </a:rPr>
              <a:t>属性集闭包</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内容占位符 1">
            <a:extLst>
              <a:ext uri="{FF2B5EF4-FFF2-40B4-BE49-F238E27FC236}">
                <a16:creationId xmlns:a16="http://schemas.microsoft.com/office/drawing/2014/main" id="{433EB4E0-0575-C8A9-5189-0DA947F94606}"/>
              </a:ext>
            </a:extLst>
          </p:cNvPr>
          <p:cNvSpPr>
            <a:spLocks noGrp="1" noChangeArrowheads="1"/>
          </p:cNvSpPr>
          <p:nvPr>
            <p:ph idx="1"/>
          </p:nvPr>
        </p:nvSpPr>
        <p:spPr>
          <a:xfrm>
            <a:off x="685800" y="1612900"/>
            <a:ext cx="7772400" cy="4114800"/>
          </a:xfrm>
        </p:spPr>
        <p:txBody>
          <a:bodyPr/>
          <a:lstStyle/>
          <a:p>
            <a:endParaRPr lang="zh-CN" altLang="en-US"/>
          </a:p>
        </p:txBody>
      </p:sp>
      <p:sp>
        <p:nvSpPr>
          <p:cNvPr id="16386" name="灯片编号占位符 2">
            <a:extLst>
              <a:ext uri="{FF2B5EF4-FFF2-40B4-BE49-F238E27FC236}">
                <a16:creationId xmlns:a16="http://schemas.microsoft.com/office/drawing/2014/main" id="{7FAE9E8D-2BEB-7C84-80BF-C2C560902BE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B6EE0670-9071-4799-B227-9E4D86B26D7D}" type="slidenum">
              <a:rPr lang="zh-CN" altLang="en-US"/>
              <a:pPr eaLnBrk="0" hangingPunct="0"/>
              <a:t>205</a:t>
            </a:fld>
            <a:endParaRPr lang="zh-CN" altLang="en-US"/>
          </a:p>
        </p:txBody>
      </p:sp>
      <p:sp>
        <p:nvSpPr>
          <p:cNvPr id="16387" name="标题 3">
            <a:extLst>
              <a:ext uri="{FF2B5EF4-FFF2-40B4-BE49-F238E27FC236}">
                <a16:creationId xmlns:a16="http://schemas.microsoft.com/office/drawing/2014/main" id="{02078AEB-9662-5965-CE23-E205A9BB3326}"/>
              </a:ext>
            </a:extLst>
          </p:cNvPr>
          <p:cNvSpPr>
            <a:spLocks noGrp="1" noChangeArrowheads="1"/>
          </p:cNvSpPr>
          <p:nvPr>
            <p:ph type="title"/>
          </p:nvPr>
        </p:nvSpPr>
        <p:spPr>
          <a:xfrm>
            <a:off x="544513" y="212725"/>
            <a:ext cx="7772400" cy="1143000"/>
          </a:xfrm>
        </p:spPr>
        <p:txBody>
          <a:bodyPr/>
          <a:lstStyle/>
          <a:p>
            <a:r>
              <a:rPr lang="zh-CN" altLang="en-US" b="1">
                <a:solidFill>
                  <a:schemeClr val="tx1"/>
                </a:solidFill>
              </a:rPr>
              <a:t>属性集闭包的计算</a:t>
            </a:r>
          </a:p>
        </p:txBody>
      </p:sp>
      <p:pic>
        <p:nvPicPr>
          <p:cNvPr id="16388" name="图片 6">
            <a:extLst>
              <a:ext uri="{FF2B5EF4-FFF2-40B4-BE49-F238E27FC236}">
                <a16:creationId xmlns:a16="http://schemas.microsoft.com/office/drawing/2014/main" id="{7277521E-188A-3D7F-0373-DB04F15A0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2028825"/>
            <a:ext cx="7383462" cy="263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内容占位符 1">
            <a:extLst>
              <a:ext uri="{FF2B5EF4-FFF2-40B4-BE49-F238E27FC236}">
                <a16:creationId xmlns:a16="http://schemas.microsoft.com/office/drawing/2014/main" id="{8B597ED7-381C-D30C-E957-1B35B375E43D}"/>
              </a:ext>
            </a:extLst>
          </p:cNvPr>
          <p:cNvSpPr>
            <a:spLocks noGrp="1" noChangeArrowheads="1"/>
          </p:cNvSpPr>
          <p:nvPr>
            <p:ph idx="1"/>
          </p:nvPr>
        </p:nvSpPr>
        <p:spPr>
          <a:xfrm>
            <a:off x="457200" y="1481138"/>
            <a:ext cx="8399463" cy="5376862"/>
          </a:xfrm>
        </p:spPr>
        <p:txBody>
          <a:bodyPr/>
          <a:lstStyle/>
          <a:p>
            <a:r>
              <a:rPr lang="en-US" altLang="zh-CN" sz="2800" b="1"/>
              <a:t>F = {A → B, B → C, C D → E } </a:t>
            </a:r>
            <a:endParaRPr lang="zh-CN" altLang="en-US" sz="2800" b="1"/>
          </a:p>
          <a:p>
            <a:pPr>
              <a:buFontTx/>
              <a:buNone/>
            </a:pPr>
            <a:r>
              <a:rPr lang="zh-CN" altLang="en-US" sz="2800" b="1"/>
              <a:t>   </a:t>
            </a:r>
            <a:r>
              <a:rPr lang="en-US" altLang="zh-CN" sz="2800" b="1"/>
              <a:t>A →E</a:t>
            </a:r>
            <a:r>
              <a:rPr lang="zh-CN" altLang="en-US" sz="2800" b="1"/>
              <a:t>是否成立</a:t>
            </a:r>
            <a:r>
              <a:rPr lang="en-US" altLang="zh-CN" sz="2800" b="1"/>
              <a:t>?</a:t>
            </a:r>
          </a:p>
          <a:p>
            <a:pPr>
              <a:buFont typeface="Wingdings 3" panose="05040102010807070707" pitchFamily="18" charset="2"/>
              <a:buNone/>
            </a:pPr>
            <a:r>
              <a:rPr lang="en-US" altLang="zh-CN" sz="2800" b="1"/>
              <a:t>	– </a:t>
            </a:r>
            <a:r>
              <a:rPr lang="zh-CN" altLang="en-US" sz="2800" b="1"/>
              <a:t>也就是</a:t>
            </a:r>
            <a:r>
              <a:rPr lang="en-US" altLang="zh-CN" sz="2800" b="1"/>
              <a:t>, </a:t>
            </a:r>
            <a:r>
              <a:rPr lang="zh-CN" altLang="en-US" sz="2800" b="1"/>
              <a:t>判断</a:t>
            </a:r>
            <a:r>
              <a:rPr lang="en-US" altLang="zh-CN" sz="2800" b="1"/>
              <a:t> A → E </a:t>
            </a:r>
            <a:r>
              <a:rPr lang="zh-CN" altLang="en-US" sz="2800" b="1"/>
              <a:t>是否在</a:t>
            </a:r>
            <a:r>
              <a:rPr lang="en-US" altLang="zh-CN" sz="2800" b="1"/>
              <a:t> F+</a:t>
            </a:r>
            <a:r>
              <a:rPr lang="zh-CN" altLang="en-US" sz="2800" b="1"/>
              <a:t>中</a:t>
            </a:r>
            <a:r>
              <a:rPr lang="en-US" altLang="zh-CN" sz="2800" b="1"/>
              <a:t>? </a:t>
            </a:r>
            <a:endParaRPr lang="zh-CN" altLang="en-US" sz="2800" b="1"/>
          </a:p>
          <a:p>
            <a:pPr>
              <a:buFont typeface="Wingdings 3" panose="05040102010807070707" pitchFamily="18" charset="2"/>
              <a:buNone/>
            </a:pPr>
            <a:r>
              <a:rPr lang="zh-CN" altLang="en-US" sz="2800" b="1"/>
              <a:t>     等价于</a:t>
            </a:r>
            <a:r>
              <a:rPr lang="en-US" altLang="zh-CN" sz="2800" b="1"/>
              <a:t>, E </a:t>
            </a:r>
            <a:r>
              <a:rPr lang="zh-CN" altLang="en-US" sz="2800" b="1"/>
              <a:t>是否在</a:t>
            </a:r>
            <a:r>
              <a:rPr lang="en-US" altLang="zh-CN" sz="2800" b="1"/>
              <a:t>A+</a:t>
            </a:r>
            <a:r>
              <a:rPr lang="zh-CN" altLang="en-US" sz="2800" b="1"/>
              <a:t>中</a:t>
            </a:r>
            <a:r>
              <a:rPr lang="en-US" altLang="zh-CN" sz="2800" b="1"/>
              <a:t>?</a:t>
            </a:r>
          </a:p>
          <a:p>
            <a:r>
              <a:rPr lang="en-US" altLang="zh-CN" sz="2800" b="1"/>
              <a:t>Step 1: Result = A</a:t>
            </a:r>
          </a:p>
          <a:p>
            <a:r>
              <a:rPr lang="en-US" altLang="zh-CN" sz="2800" b="1"/>
              <a:t>Step 2: </a:t>
            </a:r>
            <a:r>
              <a:rPr lang="zh-CN" altLang="en-US" sz="2800" b="1"/>
              <a:t>考虑</a:t>
            </a:r>
            <a:r>
              <a:rPr lang="en-US" altLang="zh-CN" sz="2800" b="1"/>
              <a:t>A → B, Result = AB</a:t>
            </a:r>
          </a:p>
          <a:p>
            <a:pPr>
              <a:buFont typeface="Wingdings 3" panose="05040102010807070707" pitchFamily="18" charset="2"/>
              <a:buNone/>
            </a:pPr>
            <a:r>
              <a:rPr lang="zh-CN" altLang="en-US" sz="2800" b="1"/>
              <a:t>   考虑</a:t>
            </a:r>
            <a:r>
              <a:rPr lang="en-US" altLang="zh-CN" sz="2800" b="1"/>
              <a:t>B → C, Result = ABC</a:t>
            </a:r>
          </a:p>
          <a:p>
            <a:pPr>
              <a:buFont typeface="Wingdings 3" panose="05040102010807070707" pitchFamily="18" charset="2"/>
              <a:buNone/>
            </a:pPr>
            <a:r>
              <a:rPr lang="zh-CN" altLang="en-US" sz="2800" b="1"/>
              <a:t>   考虑</a:t>
            </a:r>
            <a:r>
              <a:rPr lang="en-US" altLang="zh-CN" sz="2800" b="1"/>
              <a:t>CD → E, CD </a:t>
            </a:r>
            <a:r>
              <a:rPr lang="zh-CN" altLang="en-US" sz="2800" b="1"/>
              <a:t>不在</a:t>
            </a:r>
            <a:r>
              <a:rPr lang="en-US" altLang="zh-CN" sz="2800" b="1"/>
              <a:t>ABC, </a:t>
            </a:r>
            <a:r>
              <a:rPr lang="zh-CN" altLang="en-US" sz="2800" b="1"/>
              <a:t>不添加</a:t>
            </a:r>
            <a:endParaRPr lang="en-US" altLang="zh-CN" sz="2800" b="1"/>
          </a:p>
          <a:p>
            <a:r>
              <a:rPr lang="en-US" altLang="zh-CN" sz="2800" b="1"/>
              <a:t>Step 3: A+ = {ABC}</a:t>
            </a:r>
          </a:p>
          <a:p>
            <a:pPr>
              <a:buFont typeface="Wingdings 3" panose="05040102010807070707" pitchFamily="18" charset="2"/>
              <a:buNone/>
            </a:pPr>
            <a:r>
              <a:rPr lang="en-US" altLang="zh-CN" sz="2800" b="1"/>
              <a:t>	E </a:t>
            </a:r>
            <a:r>
              <a:rPr lang="zh-CN" altLang="en-US" sz="2800" b="1"/>
              <a:t>不在</a:t>
            </a:r>
            <a:r>
              <a:rPr lang="en-US" altLang="zh-CN" sz="2800" b="1"/>
              <a:t>A+</a:t>
            </a:r>
            <a:r>
              <a:rPr lang="zh-CN" altLang="en-US" sz="2800" b="1"/>
              <a:t>中</a:t>
            </a:r>
            <a:r>
              <a:rPr lang="en-US" altLang="zh-CN" sz="2800" b="1"/>
              <a:t>,</a:t>
            </a:r>
            <a:r>
              <a:rPr lang="zh-CN" altLang="en-US" sz="2800" b="1"/>
              <a:t>所以</a:t>
            </a:r>
            <a:r>
              <a:rPr lang="en-US" altLang="zh-CN" sz="2800" b="1"/>
              <a:t> A → E </a:t>
            </a:r>
            <a:r>
              <a:rPr lang="zh-CN" altLang="en-US" sz="2800" b="1"/>
              <a:t>不在</a:t>
            </a:r>
            <a:r>
              <a:rPr lang="en-US" altLang="zh-CN" sz="2800" b="1"/>
              <a:t>F+</a:t>
            </a:r>
            <a:r>
              <a:rPr lang="zh-CN" altLang="en-US" sz="2800" b="1"/>
              <a:t>中</a:t>
            </a:r>
          </a:p>
        </p:txBody>
      </p:sp>
      <p:sp>
        <p:nvSpPr>
          <p:cNvPr id="17410" name="灯片编号占位符 2">
            <a:extLst>
              <a:ext uri="{FF2B5EF4-FFF2-40B4-BE49-F238E27FC236}">
                <a16:creationId xmlns:a16="http://schemas.microsoft.com/office/drawing/2014/main" id="{ED69A2BE-9000-CA0D-BB65-F425EFDE451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85C75C07-3945-471F-B1C6-93DEC17F43A5}" type="slidenum">
              <a:rPr lang="zh-CN" altLang="en-US"/>
              <a:pPr eaLnBrk="0" hangingPunct="0"/>
              <a:t>206</a:t>
            </a:fld>
            <a:endParaRPr lang="zh-CN" altLang="en-US"/>
          </a:p>
        </p:txBody>
      </p:sp>
      <p:sp>
        <p:nvSpPr>
          <p:cNvPr id="17411" name="标题 3">
            <a:extLst>
              <a:ext uri="{FF2B5EF4-FFF2-40B4-BE49-F238E27FC236}">
                <a16:creationId xmlns:a16="http://schemas.microsoft.com/office/drawing/2014/main" id="{9ADF80D5-7F82-CF0E-EA4F-CBD6E2D137F9}"/>
              </a:ext>
            </a:extLst>
          </p:cNvPr>
          <p:cNvSpPr>
            <a:spLocks noGrp="1" noChangeArrowheads="1"/>
          </p:cNvSpPr>
          <p:nvPr>
            <p:ph type="title"/>
          </p:nvPr>
        </p:nvSpPr>
        <p:spPr>
          <a:xfrm>
            <a:off x="769938" y="338138"/>
            <a:ext cx="7772400" cy="1143000"/>
          </a:xfrm>
        </p:spPr>
        <p:txBody>
          <a:bodyPr/>
          <a:lstStyle/>
          <a:p>
            <a:r>
              <a:rPr lang="zh-CN" altLang="en-US">
                <a:solidFill>
                  <a:schemeClr val="tx1"/>
                </a:solidFill>
              </a:rPr>
              <a:t>属性集闭包例子</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CE4BC7A-3566-814B-F229-62D89762FECB}"/>
              </a:ext>
            </a:extLst>
          </p:cNvPr>
          <p:cNvSpPr>
            <a:spLocks noGrp="1" noChangeArrowheads="1"/>
          </p:cNvSpPr>
          <p:nvPr>
            <p:ph idx="1"/>
          </p:nvPr>
        </p:nvSpPr>
        <p:spPr/>
        <p:txBody>
          <a:bodyPr/>
          <a:lstStyle/>
          <a:p>
            <a:r>
              <a:rPr lang="en-US" altLang="zh-CN" b="1"/>
              <a:t>F = {A →B, AC →D, AB →C}?</a:t>
            </a:r>
          </a:p>
          <a:p>
            <a:r>
              <a:rPr lang="zh-CN" altLang="en-US" b="1"/>
              <a:t>计算</a:t>
            </a:r>
            <a:r>
              <a:rPr lang="en-US" altLang="zh-CN" b="1"/>
              <a:t>A</a:t>
            </a:r>
            <a:r>
              <a:rPr lang="en-US" altLang="zh-CN" b="1" baseline="30000"/>
              <a:t>+</a:t>
            </a:r>
            <a:r>
              <a:rPr lang="zh-CN" altLang="en-US" b="1"/>
              <a:t>。</a:t>
            </a:r>
          </a:p>
          <a:p>
            <a:endParaRPr lang="zh-CN" altLang="en-US" b="1"/>
          </a:p>
          <a:p>
            <a:endParaRPr lang="en-US" altLang="zh-CN" b="1"/>
          </a:p>
          <a:p>
            <a:r>
              <a:rPr lang="en-US" altLang="zh-CN" b="1"/>
              <a:t>Answer: A+ = ABCD</a:t>
            </a:r>
            <a:endParaRPr lang="zh-CN" altLang="en-US" b="1"/>
          </a:p>
        </p:txBody>
      </p:sp>
      <p:sp>
        <p:nvSpPr>
          <p:cNvPr id="19458" name="灯片编号占位符 2">
            <a:extLst>
              <a:ext uri="{FF2B5EF4-FFF2-40B4-BE49-F238E27FC236}">
                <a16:creationId xmlns:a16="http://schemas.microsoft.com/office/drawing/2014/main" id="{D214C6BB-8961-0FBA-ECA6-F3CD7AE1E61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9AF7F958-C8AB-4B23-91E6-66E45B36F359}" type="slidenum">
              <a:rPr lang="zh-CN" altLang="en-US"/>
              <a:pPr eaLnBrk="0" hangingPunct="0"/>
              <a:t>207</a:t>
            </a:fld>
            <a:endParaRPr lang="zh-CN" altLang="en-US"/>
          </a:p>
        </p:txBody>
      </p:sp>
      <p:sp>
        <p:nvSpPr>
          <p:cNvPr id="19459" name="标题 3">
            <a:extLst>
              <a:ext uri="{FF2B5EF4-FFF2-40B4-BE49-F238E27FC236}">
                <a16:creationId xmlns:a16="http://schemas.microsoft.com/office/drawing/2014/main" id="{F15812A6-E0F0-AF77-EB65-B3119C2AD889}"/>
              </a:ext>
            </a:extLst>
          </p:cNvPr>
          <p:cNvSpPr txBox="1">
            <a:spLocks noChangeArrowheads="1"/>
          </p:cNvSpPr>
          <p:nvPr/>
        </p:nvSpPr>
        <p:spPr bwMode="auto">
          <a:xfrm>
            <a:off x="769938" y="3381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4400" b="0">
                <a:solidFill>
                  <a:schemeClr val="tx1"/>
                </a:solidFill>
                <a:latin typeface="宋体" panose="02010600030101010101" pitchFamily="2" charset="-122"/>
              </a:rPr>
              <a:t>属性集闭包例子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BE98F5-48D0-8895-2A4E-46ADED1AF758}"/>
              </a:ext>
            </a:extLst>
          </p:cNvPr>
          <p:cNvSpPr>
            <a:spLocks noGrp="1" noChangeArrowheads="1"/>
          </p:cNvSpPr>
          <p:nvPr>
            <p:ph idx="1"/>
          </p:nvPr>
        </p:nvSpPr>
        <p:spPr>
          <a:xfrm>
            <a:off x="457200" y="1481138"/>
            <a:ext cx="8229600" cy="4900612"/>
          </a:xfrm>
        </p:spPr>
        <p:txBody>
          <a:bodyPr/>
          <a:lstStyle/>
          <a:p>
            <a:pPr marL="365125" indent="-255588">
              <a:lnSpc>
                <a:spcPct val="80000"/>
              </a:lnSpc>
              <a:buFont typeface="Wingdings 3" panose="05040102010807070707" pitchFamily="18" charset="2"/>
              <a:buChar char=""/>
            </a:pPr>
            <a:r>
              <a:rPr lang="pt-BR" altLang="zh-CN" sz="2700" b="1" i="1"/>
              <a:t>R = (A, B, C, G, H, I)</a:t>
            </a:r>
          </a:p>
          <a:p>
            <a:pPr marL="365125" indent="-255588">
              <a:lnSpc>
                <a:spcPct val="80000"/>
              </a:lnSpc>
              <a:buFont typeface="Wingdings 3" panose="05040102010807070707" pitchFamily="18" charset="2"/>
              <a:buNone/>
            </a:pPr>
            <a:r>
              <a:rPr lang="en-US" altLang="zh-CN" sz="2700" b="1" i="1"/>
              <a:t>	F = {A → B; A → C; CG → H; CG → I; B → H}</a:t>
            </a:r>
          </a:p>
          <a:p>
            <a:pPr marL="365125" indent="-255588">
              <a:lnSpc>
                <a:spcPct val="80000"/>
              </a:lnSpc>
              <a:buFont typeface="Wingdings 3" panose="05040102010807070707" pitchFamily="18" charset="2"/>
              <a:buNone/>
            </a:pPr>
            <a:r>
              <a:rPr lang="en-US" altLang="zh-CN" sz="2700" b="1"/>
              <a:t> 	(</a:t>
            </a:r>
            <a:r>
              <a:rPr lang="en-US" altLang="zh-CN" sz="2700" b="1" i="1"/>
              <a:t>AG)+ = ?</a:t>
            </a:r>
          </a:p>
          <a:p>
            <a:pPr marL="365125" indent="-255588">
              <a:lnSpc>
                <a:spcPct val="80000"/>
              </a:lnSpc>
              <a:buFont typeface="Wingdings 3" panose="05040102010807070707" pitchFamily="18" charset="2"/>
              <a:buChar char=""/>
            </a:pPr>
            <a:r>
              <a:rPr lang="en-US" altLang="zh-CN" sz="2700" b="1"/>
              <a:t>Answer: ABCGHI</a:t>
            </a:r>
          </a:p>
          <a:p>
            <a:pPr marL="365125" indent="-255588">
              <a:lnSpc>
                <a:spcPct val="80000"/>
              </a:lnSpc>
              <a:buFont typeface="Wingdings 3" panose="05040102010807070707" pitchFamily="18" charset="2"/>
              <a:buChar char=""/>
            </a:pPr>
            <a:r>
              <a:rPr lang="en-US" altLang="zh-CN" sz="2700" b="1" i="1"/>
              <a:t>AG </a:t>
            </a:r>
            <a:r>
              <a:rPr lang="zh-CN" altLang="en-US" sz="2700" b="1" i="1"/>
              <a:t>是候选键吗</a:t>
            </a:r>
            <a:r>
              <a:rPr lang="en-US" altLang="zh-CN" sz="2700" b="1" i="1"/>
              <a:t>?</a:t>
            </a:r>
          </a:p>
          <a:p>
            <a:pPr marL="365125" indent="-255588">
              <a:lnSpc>
                <a:spcPct val="80000"/>
              </a:lnSpc>
              <a:buFont typeface="Wingdings 3" panose="05040102010807070707" pitchFamily="18" charset="2"/>
              <a:buNone/>
            </a:pPr>
            <a:r>
              <a:rPr lang="en-US" altLang="zh-CN" sz="2700" b="1"/>
              <a:t>– </a:t>
            </a:r>
            <a:r>
              <a:rPr lang="zh-CN" altLang="en-US" sz="2700" b="1"/>
              <a:t>这个问题包括两部分</a:t>
            </a:r>
            <a:r>
              <a:rPr lang="en-US" altLang="zh-CN" sz="2700" b="1"/>
              <a:t>:</a:t>
            </a:r>
          </a:p>
          <a:p>
            <a:pPr marL="365125" indent="-255588">
              <a:lnSpc>
                <a:spcPct val="80000"/>
              </a:lnSpc>
              <a:buFont typeface="Wingdings 3" panose="05040102010807070707" pitchFamily="18" charset="2"/>
              <a:buNone/>
            </a:pPr>
            <a:r>
              <a:rPr lang="en-US" altLang="zh-CN" sz="2700" b="1"/>
              <a:t>	1. AG </a:t>
            </a:r>
            <a:r>
              <a:rPr lang="zh-CN" altLang="en-US" sz="2700" b="1"/>
              <a:t>是一个超键吗</a:t>
            </a:r>
            <a:r>
              <a:rPr lang="en-US" altLang="zh-CN" sz="2700" b="1"/>
              <a:t>?</a:t>
            </a:r>
          </a:p>
          <a:p>
            <a:pPr marL="365125" indent="-255588">
              <a:lnSpc>
                <a:spcPct val="80000"/>
              </a:lnSpc>
              <a:buFont typeface="Wingdings 3" panose="05040102010807070707" pitchFamily="18" charset="2"/>
              <a:buNone/>
            </a:pPr>
            <a:r>
              <a:rPr lang="en-US" altLang="zh-CN" sz="2700" b="1"/>
              <a:t>		–</a:t>
            </a:r>
            <a:r>
              <a:rPr lang="en-US" altLang="zh-CN" sz="2700" b="1" i="1"/>
              <a:t>AG → R? == Is (AG)+ ⊇ R</a:t>
            </a:r>
          </a:p>
          <a:p>
            <a:pPr marL="365125" indent="-255588">
              <a:lnSpc>
                <a:spcPct val="80000"/>
              </a:lnSpc>
              <a:buFont typeface="Wingdings 3" panose="05040102010807070707" pitchFamily="18" charset="2"/>
              <a:buNone/>
            </a:pPr>
            <a:r>
              <a:rPr lang="en-US" altLang="zh-CN" sz="2700" b="1"/>
              <a:t>	2. AG</a:t>
            </a:r>
            <a:r>
              <a:rPr lang="zh-CN" altLang="en-US" sz="2700" b="1"/>
              <a:t>的子集是否是一个超键</a:t>
            </a:r>
            <a:r>
              <a:rPr lang="en-US" altLang="zh-CN" sz="2700" b="1"/>
              <a:t>?</a:t>
            </a:r>
          </a:p>
          <a:p>
            <a:pPr marL="365125" indent="-255588">
              <a:lnSpc>
                <a:spcPct val="80000"/>
              </a:lnSpc>
              <a:buFont typeface="Wingdings 3" panose="05040102010807070707" pitchFamily="18" charset="2"/>
              <a:buNone/>
            </a:pPr>
            <a:r>
              <a:rPr lang="pt-BR" altLang="zh-CN" sz="2700" b="1"/>
              <a:t>		–</a:t>
            </a:r>
            <a:r>
              <a:rPr lang="pt-BR" altLang="zh-CN" sz="2700" b="1" i="1"/>
              <a:t>A → R? == Is (A)+ ⊇ R</a:t>
            </a:r>
          </a:p>
          <a:p>
            <a:pPr marL="365125" indent="-255588">
              <a:lnSpc>
                <a:spcPct val="80000"/>
              </a:lnSpc>
              <a:buFont typeface="Wingdings 3" panose="05040102010807070707" pitchFamily="18" charset="2"/>
              <a:buNone/>
            </a:pPr>
            <a:r>
              <a:rPr lang="en-US" altLang="zh-CN" sz="2700" b="1"/>
              <a:t>		–</a:t>
            </a:r>
            <a:r>
              <a:rPr lang="en-US" altLang="zh-CN" sz="2700" b="1" i="1"/>
              <a:t>G → R? == Is (G)+ ⊇ R</a:t>
            </a:r>
            <a:endParaRPr lang="zh-CN" altLang="en-US" sz="2700" b="1"/>
          </a:p>
        </p:txBody>
      </p:sp>
      <p:sp>
        <p:nvSpPr>
          <p:cNvPr id="20482" name="灯片编号占位符 2">
            <a:extLst>
              <a:ext uri="{FF2B5EF4-FFF2-40B4-BE49-F238E27FC236}">
                <a16:creationId xmlns:a16="http://schemas.microsoft.com/office/drawing/2014/main" id="{2DCEDF5C-D39D-A174-8B93-89913A998D5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ED1D08C8-311B-4DEF-B730-451DF572D903}" type="slidenum">
              <a:rPr lang="zh-CN" altLang="en-US"/>
              <a:pPr eaLnBrk="0" hangingPunct="0"/>
              <a:t>208</a:t>
            </a:fld>
            <a:endParaRPr lang="zh-CN" altLang="en-US"/>
          </a:p>
        </p:txBody>
      </p:sp>
      <p:sp>
        <p:nvSpPr>
          <p:cNvPr id="20483" name="标题 3">
            <a:extLst>
              <a:ext uri="{FF2B5EF4-FFF2-40B4-BE49-F238E27FC236}">
                <a16:creationId xmlns:a16="http://schemas.microsoft.com/office/drawing/2014/main" id="{668C092E-2EE1-A338-5DBE-2513728AF01A}"/>
              </a:ext>
            </a:extLst>
          </p:cNvPr>
          <p:cNvSpPr txBox="1">
            <a:spLocks noChangeArrowheads="1"/>
          </p:cNvSpPr>
          <p:nvPr/>
        </p:nvSpPr>
        <p:spPr bwMode="auto">
          <a:xfrm>
            <a:off x="769938" y="3381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4400" b="0">
                <a:solidFill>
                  <a:schemeClr val="tx1"/>
                </a:solidFill>
                <a:latin typeface="宋体" panose="02010600030101010101" pitchFamily="2" charset="-122"/>
              </a:rPr>
              <a:t>属性集闭包例子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par>
                          <p:cTn id="15" fill="hold" nodeType="afterGroup">
                            <p:stCondLst>
                              <p:cond delay="1"/>
                            </p:stCondLst>
                            <p:childTnLst>
                              <p:par>
                                <p:cTn id="16" presetID="1" presetClass="entr" presetSubtype="0" fill="hold" nodeType="after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childTnLst>
                                </p:cTn>
                              </p:par>
                            </p:childTnLst>
                          </p:cTn>
                        </p:par>
                        <p:par>
                          <p:cTn id="18" fill="hold" nodeType="afterGroup">
                            <p:stCondLst>
                              <p:cond delay="2"/>
                            </p:stCondLst>
                            <p:childTnLst>
                              <p:par>
                                <p:cTn id="19" presetID="1" presetClass="entr" presetSubtype="0" fill="hold" nodeType="after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par>
                          <p:cTn id="21" fill="hold" nodeType="afterGroup">
                            <p:stCondLst>
                              <p:cond delay="3"/>
                            </p:stCondLst>
                            <p:childTnLst>
                              <p:par>
                                <p:cTn id="22" presetID="1" presetClass="entr" presetSubtype="0" fill="hold" nodeType="after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childTnLst>
                                </p:cTn>
                              </p:par>
                            </p:childTnLst>
                          </p:cTn>
                        </p:par>
                        <p:par>
                          <p:cTn id="24" fill="hold" nodeType="afterGroup">
                            <p:stCondLst>
                              <p:cond delay="4"/>
                            </p:stCondLst>
                            <p:childTnLst>
                              <p:par>
                                <p:cTn id="25" presetID="1" presetClass="entr" presetSubtype="0" fill="hold" nodeType="after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par>
                          <p:cTn id="27" fill="hold" nodeType="afterGroup">
                            <p:stCondLst>
                              <p:cond delay="5"/>
                            </p:stCondLst>
                            <p:childTnLst>
                              <p:par>
                                <p:cTn id="28" presetID="1" presetClass="entr" presetSubtype="0" fill="hold" nodeType="afterEffect">
                                  <p:stCondLst>
                                    <p:cond delay="0"/>
                                  </p:stCondLst>
                                  <p:childTnLst>
                                    <p:set>
                                      <p:cBhvr>
                                        <p:cTn id="29"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内容占位符 1">
            <a:extLst>
              <a:ext uri="{FF2B5EF4-FFF2-40B4-BE49-F238E27FC236}">
                <a16:creationId xmlns:a16="http://schemas.microsoft.com/office/drawing/2014/main" id="{9A167C22-DA98-2A10-D3AB-BA9847F5FE49}"/>
              </a:ext>
            </a:extLst>
          </p:cNvPr>
          <p:cNvSpPr>
            <a:spLocks noGrp="1" noChangeArrowheads="1"/>
          </p:cNvSpPr>
          <p:nvPr>
            <p:ph idx="1"/>
          </p:nvPr>
        </p:nvSpPr>
        <p:spPr>
          <a:xfrm>
            <a:off x="685800" y="1885950"/>
            <a:ext cx="7772400" cy="4114800"/>
          </a:xfrm>
        </p:spPr>
        <p:txBody>
          <a:bodyPr/>
          <a:lstStyle/>
          <a:p>
            <a:pPr marL="365125" indent="-255588">
              <a:lnSpc>
                <a:spcPct val="90000"/>
              </a:lnSpc>
              <a:buFont typeface="Wingdings 3" panose="05040102010807070707" pitchFamily="18" charset="2"/>
              <a:buChar char=""/>
            </a:pPr>
            <a:r>
              <a:rPr lang="zh-CN" altLang="en-US" sz="2600" b="1"/>
              <a:t>属性集闭包的作用</a:t>
            </a:r>
            <a:r>
              <a:rPr lang="en-US" altLang="zh-CN" sz="2600" b="1"/>
              <a:t>:</a:t>
            </a:r>
          </a:p>
          <a:p>
            <a:pPr marL="798513" lvl="1" indent="-514350">
              <a:lnSpc>
                <a:spcPct val="90000"/>
              </a:lnSpc>
              <a:spcBef>
                <a:spcPts val="325"/>
              </a:spcBef>
              <a:buFont typeface="宋体" panose="02010600030101010101" pitchFamily="2" charset="-122"/>
              <a:buAutoNum type="arabicPeriod"/>
            </a:pPr>
            <a:r>
              <a:rPr lang="zh-CN" altLang="en-US" sz="2600" b="1" i="1"/>
              <a:t>测试超键</a:t>
            </a:r>
            <a:r>
              <a:rPr lang="en-US" altLang="zh-CN" sz="2600" b="1"/>
              <a:t>:</a:t>
            </a:r>
            <a:endParaRPr lang="en-US" altLang="zh-CN" sz="2400" b="1"/>
          </a:p>
          <a:p>
            <a:pPr marL="365125" indent="-255588">
              <a:lnSpc>
                <a:spcPct val="90000"/>
              </a:lnSpc>
              <a:buFont typeface="Wingdings 3" panose="05040102010807070707" pitchFamily="18" charset="2"/>
              <a:buNone/>
            </a:pPr>
            <a:r>
              <a:rPr lang="en-US" altLang="zh-CN" sz="2700" b="1"/>
              <a:t>	</a:t>
            </a:r>
            <a:r>
              <a:rPr lang="en-US" altLang="zh-CN" sz="2000" b="1"/>
              <a:t>– </a:t>
            </a:r>
            <a:r>
              <a:rPr lang="zh-CN" altLang="en-US" sz="2000" b="1"/>
              <a:t>判断</a:t>
            </a:r>
            <a:r>
              <a:rPr lang="en-US" altLang="zh-CN" sz="2000" b="1"/>
              <a:t>X</a:t>
            </a:r>
            <a:r>
              <a:rPr lang="zh-CN" altLang="en-US" sz="2000" b="1"/>
              <a:t>是否是一个超键？只需要计算</a:t>
            </a:r>
            <a:r>
              <a:rPr lang="en-US" altLang="zh-CN" sz="2000" b="1"/>
              <a:t> X+, </a:t>
            </a:r>
            <a:r>
              <a:rPr lang="zh-CN" altLang="en-US" sz="2000" b="1"/>
              <a:t>检查 </a:t>
            </a:r>
            <a:r>
              <a:rPr lang="en-US" altLang="zh-CN" sz="2000" b="1"/>
              <a:t>X+ </a:t>
            </a:r>
            <a:r>
              <a:rPr lang="zh-CN" altLang="en-US" sz="2000" b="1"/>
              <a:t>是否包括</a:t>
            </a:r>
            <a:r>
              <a:rPr lang="en-US" altLang="zh-CN" sz="2000" b="1" i="1"/>
              <a:t>R</a:t>
            </a:r>
            <a:r>
              <a:rPr lang="zh-CN" altLang="en-US" sz="2000" b="1" i="1"/>
              <a:t>的所有属性</a:t>
            </a:r>
            <a:r>
              <a:rPr lang="en-US" altLang="zh-CN" sz="2000" b="1" i="1"/>
              <a:t>.</a:t>
            </a:r>
            <a:endParaRPr lang="zh-CN" altLang="en-US" sz="2000" b="1" i="1"/>
          </a:p>
          <a:p>
            <a:pPr marL="365125" indent="-255588">
              <a:lnSpc>
                <a:spcPct val="90000"/>
              </a:lnSpc>
              <a:buFont typeface="Wingdings 3" panose="05040102010807070707" pitchFamily="18" charset="2"/>
              <a:buNone/>
            </a:pPr>
            <a:endParaRPr lang="en-US" altLang="zh-CN" sz="2000" b="1" i="1"/>
          </a:p>
          <a:p>
            <a:pPr marL="798513" lvl="1" indent="-514350">
              <a:lnSpc>
                <a:spcPct val="90000"/>
              </a:lnSpc>
              <a:spcBef>
                <a:spcPts val="325"/>
              </a:spcBef>
              <a:buFontTx/>
              <a:buNone/>
            </a:pPr>
            <a:r>
              <a:rPr lang="en-US" altLang="zh-CN" sz="2600" b="1" i="1"/>
              <a:t>2.</a:t>
            </a:r>
            <a:r>
              <a:rPr lang="zh-CN" altLang="en-US" sz="2600" b="1" i="1"/>
              <a:t> 检测函数依赖</a:t>
            </a:r>
          </a:p>
          <a:p>
            <a:pPr marL="798513" lvl="1" indent="-514350">
              <a:lnSpc>
                <a:spcPct val="90000"/>
              </a:lnSpc>
              <a:spcBef>
                <a:spcPts val="325"/>
              </a:spcBef>
              <a:buFontTx/>
              <a:buNone/>
            </a:pPr>
            <a:r>
              <a:rPr lang="zh-CN" altLang="en-US" sz="2400" b="1"/>
              <a:t> </a:t>
            </a:r>
            <a:r>
              <a:rPr lang="en-US" altLang="zh-CN" sz="2400" b="1"/>
              <a:t>– </a:t>
            </a:r>
            <a:r>
              <a:rPr lang="zh-CN" altLang="en-US" sz="2000" b="1"/>
              <a:t>判断</a:t>
            </a:r>
            <a:r>
              <a:rPr lang="en-US" altLang="zh-CN" sz="2000" b="1"/>
              <a:t>X → Y </a:t>
            </a:r>
            <a:r>
              <a:rPr lang="zh-CN" altLang="en-US" sz="2000" b="1"/>
              <a:t>是否成立</a:t>
            </a:r>
            <a:r>
              <a:rPr lang="en-US" altLang="zh-CN" sz="2000" b="1"/>
              <a:t> (</a:t>
            </a:r>
            <a:r>
              <a:rPr lang="zh-CN" altLang="en-US" sz="2000" b="1"/>
              <a:t>或者说</a:t>
            </a:r>
            <a:r>
              <a:rPr lang="en-US" altLang="zh-CN" sz="2000" b="1"/>
              <a:t>, </a:t>
            </a:r>
            <a:r>
              <a:rPr lang="zh-CN" altLang="en-US" sz="2000" b="1"/>
              <a:t>是否在</a:t>
            </a:r>
            <a:r>
              <a:rPr lang="en-US" altLang="zh-CN" sz="2000" b="1" i="1"/>
              <a:t>F+</a:t>
            </a:r>
            <a:r>
              <a:rPr lang="zh-CN" altLang="en-US" sz="2000" b="1" i="1"/>
              <a:t>中</a:t>
            </a:r>
            <a:r>
              <a:rPr lang="en-US" altLang="zh-CN" sz="2000" b="1" i="1"/>
              <a:t>), </a:t>
            </a:r>
            <a:r>
              <a:rPr lang="zh-CN" altLang="en-US" sz="2000" b="1" i="1"/>
              <a:t>只需要判断</a:t>
            </a:r>
            <a:r>
              <a:rPr lang="en-US" altLang="zh-CN" sz="2000" b="1" i="1"/>
              <a:t>Y ⊆ X+.</a:t>
            </a:r>
          </a:p>
          <a:p>
            <a:pPr marL="365125" indent="-255588">
              <a:lnSpc>
                <a:spcPct val="90000"/>
              </a:lnSpc>
              <a:buFont typeface="Wingdings 3" panose="05040102010807070707" pitchFamily="18" charset="2"/>
              <a:buNone/>
            </a:pPr>
            <a:r>
              <a:rPr lang="en-US" altLang="zh-CN" sz="2000" b="1"/>
              <a:t>	– </a:t>
            </a:r>
            <a:r>
              <a:rPr lang="zh-CN" altLang="en-US" sz="2000" b="1"/>
              <a:t>因此</a:t>
            </a:r>
            <a:r>
              <a:rPr lang="en-US" altLang="zh-CN" sz="2000" b="1"/>
              <a:t>, </a:t>
            </a:r>
            <a:r>
              <a:rPr lang="zh-CN" altLang="en-US" sz="2000" b="1"/>
              <a:t>我们计算</a:t>
            </a:r>
            <a:r>
              <a:rPr lang="en-US" altLang="zh-CN" sz="2000" b="1"/>
              <a:t>X+, </a:t>
            </a:r>
            <a:r>
              <a:rPr lang="zh-CN" altLang="en-US" sz="2000" b="1"/>
              <a:t>然后检测这个属性集闭包是否包括</a:t>
            </a:r>
            <a:r>
              <a:rPr lang="en-US" altLang="zh-CN" sz="2000" b="1"/>
              <a:t> Y.</a:t>
            </a:r>
          </a:p>
          <a:p>
            <a:pPr marL="365125" indent="-255588">
              <a:lnSpc>
                <a:spcPct val="90000"/>
              </a:lnSpc>
              <a:buFont typeface="Wingdings 3" panose="05040102010807070707" pitchFamily="18" charset="2"/>
              <a:buNone/>
            </a:pPr>
            <a:r>
              <a:rPr lang="en-US" altLang="zh-CN" sz="2000" b="1"/>
              <a:t>	– </a:t>
            </a:r>
            <a:r>
              <a:rPr lang="zh-CN" altLang="en-US" sz="2000" b="1"/>
              <a:t>简单有用的方法</a:t>
            </a:r>
          </a:p>
          <a:p>
            <a:pPr marL="365125" indent="-255588">
              <a:lnSpc>
                <a:spcPct val="90000"/>
              </a:lnSpc>
              <a:buFont typeface="Wingdings 3" panose="05040102010807070707" pitchFamily="18" charset="2"/>
              <a:buNone/>
            </a:pPr>
            <a:r>
              <a:rPr lang="en-US" altLang="zh-CN" sz="2600" b="1" i="1"/>
              <a:t>3.</a:t>
            </a:r>
            <a:r>
              <a:rPr lang="zh-CN" altLang="en-US" sz="2600" b="1" i="1"/>
              <a:t> 计算</a:t>
            </a:r>
            <a:r>
              <a:rPr lang="en-US" altLang="zh-CN" sz="2600" b="1" i="1"/>
              <a:t>F</a:t>
            </a:r>
            <a:r>
              <a:rPr lang="zh-CN" altLang="en-US" sz="2600" b="1" i="1"/>
              <a:t>的函数依赖集闭包</a:t>
            </a:r>
          </a:p>
        </p:txBody>
      </p:sp>
      <p:sp>
        <p:nvSpPr>
          <p:cNvPr id="21506" name="灯片编号占位符 2">
            <a:extLst>
              <a:ext uri="{FF2B5EF4-FFF2-40B4-BE49-F238E27FC236}">
                <a16:creationId xmlns:a16="http://schemas.microsoft.com/office/drawing/2014/main" id="{A0500924-D0F4-3443-AD61-45B3809041B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5CAEBE2-4F37-4AAF-9F22-B1A2D772C2B5}" type="slidenum">
              <a:rPr lang="zh-CN" altLang="en-US"/>
              <a:pPr eaLnBrk="0" hangingPunct="0"/>
              <a:t>209</a:t>
            </a:fld>
            <a:endParaRPr lang="zh-CN" altLang="en-US"/>
          </a:p>
        </p:txBody>
      </p:sp>
      <p:sp>
        <p:nvSpPr>
          <p:cNvPr id="21507" name="标题 3">
            <a:extLst>
              <a:ext uri="{FF2B5EF4-FFF2-40B4-BE49-F238E27FC236}">
                <a16:creationId xmlns:a16="http://schemas.microsoft.com/office/drawing/2014/main" id="{AD48D5EA-971C-36BB-AE2A-C3DA7E1356B6}"/>
              </a:ext>
            </a:extLst>
          </p:cNvPr>
          <p:cNvSpPr>
            <a:spLocks noGrp="1" noChangeArrowheads="1"/>
          </p:cNvSpPr>
          <p:nvPr>
            <p:ph type="title"/>
          </p:nvPr>
        </p:nvSpPr>
        <p:spPr>
          <a:xfrm>
            <a:off x="685800" y="342900"/>
            <a:ext cx="7772400" cy="1143000"/>
          </a:xfrm>
        </p:spPr>
        <p:txBody>
          <a:bodyPr/>
          <a:lstStyle/>
          <a:p>
            <a:r>
              <a:rPr lang="zh-CN" altLang="en-US">
                <a:solidFill>
                  <a:schemeClr val="tx1"/>
                </a:solidFill>
              </a:rPr>
              <a:t>属性集闭包的作用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p>
        </p:txBody>
      </p:sp>
      <p:sp>
        <p:nvSpPr>
          <p:cNvPr id="45058" name="Rectangle 2"/>
          <p:cNvSpPr>
            <a:spLocks noGrp="1" noChangeArrowheads="1"/>
          </p:cNvSpPr>
          <p:nvPr>
            <p:ph type="title"/>
          </p:nvPr>
        </p:nvSpPr>
        <p:spPr/>
        <p:txBody>
          <a:bodyPr/>
          <a:lstStyle/>
          <a:p>
            <a:pPr eaLnBrk="1" hangingPunct="1"/>
            <a:r>
              <a:rPr lang="en-US" altLang="zh-CN"/>
              <a:t>DBMS</a:t>
            </a:r>
            <a:r>
              <a:rPr lang="zh-CN" altLang="en-US"/>
              <a:t>的主要功能</a:t>
            </a:r>
          </a:p>
        </p:txBody>
      </p:sp>
      <p:sp>
        <p:nvSpPr>
          <p:cNvPr id="45059" name="Rectangle 3"/>
          <p:cNvSpPr>
            <a:spLocks noGrp="1" noChangeArrowheads="1"/>
          </p:cNvSpPr>
          <p:nvPr>
            <p:ph type="body" idx="1"/>
          </p:nvPr>
        </p:nvSpPr>
        <p:spPr/>
        <p:txBody>
          <a:bodyPr/>
          <a:lstStyle/>
          <a:p>
            <a:pPr lvl="1" algn="just" eaLnBrk="1" hangingPunct="1">
              <a:lnSpc>
                <a:spcPct val="90000"/>
              </a:lnSpc>
            </a:pPr>
            <a:r>
              <a:rPr lang="zh-CN" altLang="en-US" sz="3200"/>
              <a:t>数据定义功能</a:t>
            </a:r>
          </a:p>
          <a:p>
            <a:pPr lvl="1" algn="just" eaLnBrk="1" hangingPunct="1">
              <a:lnSpc>
                <a:spcPct val="150000"/>
              </a:lnSpc>
              <a:buFont typeface="Wingdings" panose="05000000000000000000" pitchFamily="2" charset="2"/>
              <a:buNone/>
            </a:pPr>
            <a:r>
              <a:rPr lang="zh-CN" altLang="en-US"/>
              <a:t>    </a:t>
            </a:r>
            <a:r>
              <a:rPr lang="zh-CN" altLang="en-US" sz="2400" b="1"/>
              <a:t>提供数据定义语言</a:t>
            </a:r>
            <a:r>
              <a:rPr lang="en-US" altLang="zh-CN" sz="2400" b="1"/>
              <a:t>(DDL)</a:t>
            </a:r>
          </a:p>
          <a:p>
            <a:pPr lvl="1" algn="just" eaLnBrk="1" hangingPunct="1">
              <a:lnSpc>
                <a:spcPct val="150000"/>
              </a:lnSpc>
              <a:buFont typeface="Wingdings" panose="05000000000000000000" pitchFamily="2" charset="2"/>
              <a:buNone/>
            </a:pPr>
            <a:r>
              <a:rPr lang="en-US" altLang="zh-CN" sz="2400" b="1"/>
              <a:t>     </a:t>
            </a:r>
            <a:r>
              <a:rPr lang="zh-CN" altLang="en-US" sz="2400" b="1"/>
              <a:t>定义数据库中的数据对象</a:t>
            </a:r>
            <a:endParaRPr lang="zh-CN" altLang="en-US"/>
          </a:p>
          <a:p>
            <a:pPr lvl="1" algn="just" eaLnBrk="1" hangingPunct="1">
              <a:lnSpc>
                <a:spcPct val="140000"/>
              </a:lnSpc>
            </a:pPr>
            <a:r>
              <a:rPr lang="zh-CN" altLang="en-US" sz="3200"/>
              <a:t>数据操纵功能</a:t>
            </a:r>
            <a:r>
              <a:rPr lang="en-US" altLang="zh-CN"/>
              <a:t>:</a:t>
            </a:r>
            <a:r>
              <a:rPr lang="zh-CN" altLang="en-US"/>
              <a:t>提供数据操纵语言</a:t>
            </a:r>
            <a:r>
              <a:rPr lang="en-US" altLang="zh-CN"/>
              <a:t>(DML)</a:t>
            </a:r>
          </a:p>
          <a:p>
            <a:pPr lvl="1" algn="just" eaLnBrk="1" hangingPunct="1">
              <a:lnSpc>
                <a:spcPct val="160000"/>
              </a:lnSpc>
              <a:buFont typeface="Wingdings" panose="05000000000000000000" pitchFamily="2" charset="2"/>
              <a:buNone/>
            </a:pPr>
            <a:r>
              <a:rPr lang="zh-CN" altLang="en-US" sz="2400" b="1"/>
              <a:t>     操纵数据实现对数据库的基本操作</a:t>
            </a:r>
          </a:p>
          <a:p>
            <a:pPr lvl="1" algn="just" eaLnBrk="1" hangingPunct="1">
              <a:lnSpc>
                <a:spcPct val="160000"/>
              </a:lnSpc>
              <a:buFont typeface="Wingdings" panose="05000000000000000000" pitchFamily="2" charset="2"/>
              <a:buNone/>
            </a:pPr>
            <a:r>
              <a:rPr lang="zh-CN" altLang="en-US" sz="2400" b="1"/>
              <a:t>     </a:t>
            </a:r>
            <a:r>
              <a:rPr lang="en-US" altLang="zh-CN" sz="2400" b="1"/>
              <a:t>(</a:t>
            </a:r>
            <a:r>
              <a:rPr lang="zh-CN" altLang="en-US" sz="2400" b="1"/>
              <a:t>查询、插入、删除和修改</a:t>
            </a:r>
            <a:r>
              <a:rPr lang="en-US" altLang="zh-CN" sz="2400" b="1"/>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内容占位符 1">
            <a:extLst>
              <a:ext uri="{FF2B5EF4-FFF2-40B4-BE49-F238E27FC236}">
                <a16:creationId xmlns:a16="http://schemas.microsoft.com/office/drawing/2014/main" id="{3DA54E90-040C-F17A-3FBF-2730F73FED68}"/>
              </a:ext>
            </a:extLst>
          </p:cNvPr>
          <p:cNvSpPr>
            <a:spLocks noGrp="1" noChangeArrowheads="1"/>
          </p:cNvSpPr>
          <p:nvPr>
            <p:ph idx="1"/>
          </p:nvPr>
        </p:nvSpPr>
        <p:spPr>
          <a:xfrm>
            <a:off x="517525" y="1089025"/>
            <a:ext cx="8424863" cy="1116013"/>
          </a:xfrm>
        </p:spPr>
        <p:txBody>
          <a:bodyPr/>
          <a:lstStyle/>
          <a:p>
            <a:r>
              <a:rPr lang="en-US" altLang="zh-CN" sz="2400" b="1"/>
              <a:t>F={ A → B, B → C}. </a:t>
            </a:r>
            <a:r>
              <a:rPr lang="zh-CN" altLang="en-US" sz="2400" b="1"/>
              <a:t>计算</a:t>
            </a:r>
            <a:r>
              <a:rPr lang="en-US" altLang="zh-CN" sz="2400" b="1"/>
              <a:t>F+ (</a:t>
            </a:r>
            <a:r>
              <a:rPr lang="zh-CN" altLang="en-US" sz="2400" b="1"/>
              <a:t>属性包括</a:t>
            </a:r>
            <a:r>
              <a:rPr lang="en-US" altLang="zh-CN" sz="2400" b="1"/>
              <a:t>A, B, C).</a:t>
            </a:r>
            <a:endParaRPr lang="zh-CN" altLang="en-US" sz="2400" b="1"/>
          </a:p>
        </p:txBody>
      </p:sp>
      <p:sp>
        <p:nvSpPr>
          <p:cNvPr id="22530" name="灯片编号占位符 2">
            <a:extLst>
              <a:ext uri="{FF2B5EF4-FFF2-40B4-BE49-F238E27FC236}">
                <a16:creationId xmlns:a16="http://schemas.microsoft.com/office/drawing/2014/main" id="{1637D85C-69DD-94EF-0FA1-B490DC4C736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9F9F2633-7AA9-4628-A2E1-CD1F03B39482}" type="slidenum">
              <a:rPr lang="zh-CN" altLang="en-US"/>
              <a:pPr eaLnBrk="0" hangingPunct="0"/>
              <a:t>210</a:t>
            </a:fld>
            <a:endParaRPr lang="zh-CN" altLang="en-US"/>
          </a:p>
        </p:txBody>
      </p:sp>
      <p:sp>
        <p:nvSpPr>
          <p:cNvPr id="22531" name="标题 3">
            <a:extLst>
              <a:ext uri="{FF2B5EF4-FFF2-40B4-BE49-F238E27FC236}">
                <a16:creationId xmlns:a16="http://schemas.microsoft.com/office/drawing/2014/main" id="{9A087430-74B8-D2E6-BC61-A3CDE95F5A8D}"/>
              </a:ext>
            </a:extLst>
          </p:cNvPr>
          <p:cNvSpPr>
            <a:spLocks noGrp="1" noChangeArrowheads="1"/>
          </p:cNvSpPr>
          <p:nvPr>
            <p:ph type="title"/>
          </p:nvPr>
        </p:nvSpPr>
        <p:spPr>
          <a:xfrm>
            <a:off x="468313" y="98425"/>
            <a:ext cx="8229600" cy="882650"/>
          </a:xfrm>
        </p:spPr>
        <p:txBody>
          <a:bodyPr/>
          <a:lstStyle/>
          <a:p>
            <a:r>
              <a:rPr lang="zh-CN" altLang="en-US">
                <a:solidFill>
                  <a:schemeClr val="tx1"/>
                </a:solidFill>
              </a:rPr>
              <a:t>计算</a:t>
            </a:r>
            <a:r>
              <a:rPr lang="en-US" altLang="zh-CN">
                <a:solidFill>
                  <a:schemeClr val="tx1"/>
                </a:solidFill>
              </a:rPr>
              <a:t> F+</a:t>
            </a:r>
            <a:endParaRPr lang="zh-CN" altLang="en-US">
              <a:solidFill>
                <a:schemeClr val="tx1"/>
              </a:solidFill>
            </a:endParaRPr>
          </a:p>
        </p:txBody>
      </p:sp>
      <p:pic>
        <p:nvPicPr>
          <p:cNvPr id="22532" name="Picture 2">
            <a:extLst>
              <a:ext uri="{FF2B5EF4-FFF2-40B4-BE49-F238E27FC236}">
                <a16:creationId xmlns:a16="http://schemas.microsoft.com/office/drawing/2014/main" id="{E7A94606-E0EB-AB2E-2BE8-5CD6ABE0F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213100"/>
            <a:ext cx="3852862"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3">
            <a:extLst>
              <a:ext uri="{FF2B5EF4-FFF2-40B4-BE49-F238E27FC236}">
                <a16:creationId xmlns:a16="http://schemas.microsoft.com/office/drawing/2014/main" id="{98166B03-3FE5-2317-DD92-FD74F97AD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2924175"/>
            <a:ext cx="223202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6">
            <a:extLst>
              <a:ext uri="{FF2B5EF4-FFF2-40B4-BE49-F238E27FC236}">
                <a16:creationId xmlns:a16="http://schemas.microsoft.com/office/drawing/2014/main" id="{16C5DC6F-8164-8BA0-B4FD-E04C25221456}"/>
              </a:ext>
            </a:extLst>
          </p:cNvPr>
          <p:cNvSpPr txBox="1">
            <a:spLocks noChangeArrowheads="1"/>
          </p:cNvSpPr>
          <p:nvPr/>
        </p:nvSpPr>
        <p:spPr bwMode="auto">
          <a:xfrm>
            <a:off x="395288" y="2205038"/>
            <a:ext cx="43354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800">
                <a:solidFill>
                  <a:srgbClr val="0000CC"/>
                </a:solidFill>
              </a:rPr>
              <a:t>Step 1: </a:t>
            </a:r>
            <a:r>
              <a:rPr lang="zh-CN" altLang="en-US" sz="1800">
                <a:solidFill>
                  <a:srgbClr val="0000CC"/>
                </a:solidFill>
              </a:rPr>
              <a:t>构建一个空的二维表</a:t>
            </a:r>
            <a:r>
              <a:rPr lang="en-US" altLang="zh-CN" sz="1800">
                <a:solidFill>
                  <a:srgbClr val="0000CC"/>
                </a:solidFill>
              </a:rPr>
              <a:t>, </a:t>
            </a:r>
            <a:r>
              <a:rPr lang="zh-CN" altLang="en-US" sz="1800">
                <a:solidFill>
                  <a:srgbClr val="0000CC"/>
                </a:solidFill>
              </a:rPr>
              <a:t>行和列列出所有可能的属性组合</a:t>
            </a:r>
          </a:p>
        </p:txBody>
      </p:sp>
      <p:sp>
        <p:nvSpPr>
          <p:cNvPr id="22535" name="TextBox 7">
            <a:extLst>
              <a:ext uri="{FF2B5EF4-FFF2-40B4-BE49-F238E27FC236}">
                <a16:creationId xmlns:a16="http://schemas.microsoft.com/office/drawing/2014/main" id="{45E1B1EE-B5DB-F29D-4411-643E1A4C3D88}"/>
              </a:ext>
            </a:extLst>
          </p:cNvPr>
          <p:cNvSpPr txBox="1">
            <a:spLocks noChangeArrowheads="1"/>
          </p:cNvSpPr>
          <p:nvPr/>
        </p:nvSpPr>
        <p:spPr bwMode="auto">
          <a:xfrm>
            <a:off x="5111750" y="1916113"/>
            <a:ext cx="3738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800">
                <a:solidFill>
                  <a:srgbClr val="0000CC"/>
                </a:solidFill>
              </a:rPr>
              <a:t>Step 2: </a:t>
            </a:r>
            <a:r>
              <a:rPr lang="zh-CN" altLang="en-US" sz="1800">
                <a:solidFill>
                  <a:srgbClr val="0000CC"/>
                </a:solidFill>
              </a:rPr>
              <a:t>计算所有的属性组合的属性集闭包</a:t>
            </a:r>
          </a:p>
        </p:txBody>
      </p:sp>
      <p:sp>
        <p:nvSpPr>
          <p:cNvPr id="22536" name="TextBox 8">
            <a:extLst>
              <a:ext uri="{FF2B5EF4-FFF2-40B4-BE49-F238E27FC236}">
                <a16:creationId xmlns:a16="http://schemas.microsoft.com/office/drawing/2014/main" id="{5B52DD23-C479-3AA6-77DF-B9D0462DAA1B}"/>
              </a:ext>
            </a:extLst>
          </p:cNvPr>
          <p:cNvSpPr txBox="1">
            <a:spLocks noChangeArrowheads="1"/>
          </p:cNvSpPr>
          <p:nvPr/>
        </p:nvSpPr>
        <p:spPr bwMode="auto">
          <a:xfrm>
            <a:off x="1897063" y="5805488"/>
            <a:ext cx="3646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800">
                <a:solidFill>
                  <a:srgbClr val="0000CC"/>
                </a:solidFill>
              </a:rPr>
              <a:t>Step 3: </a:t>
            </a:r>
            <a:r>
              <a:rPr lang="zh-CN" altLang="en-US" sz="1800">
                <a:solidFill>
                  <a:srgbClr val="0000CC"/>
                </a:solidFill>
              </a:rPr>
              <a:t>将结果填写到二维表中</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内容占位符 1">
            <a:extLst>
              <a:ext uri="{FF2B5EF4-FFF2-40B4-BE49-F238E27FC236}">
                <a16:creationId xmlns:a16="http://schemas.microsoft.com/office/drawing/2014/main" id="{18BAD7B6-D531-6D76-DCFE-F6514AE8F03A}"/>
              </a:ext>
            </a:extLst>
          </p:cNvPr>
          <p:cNvSpPr>
            <a:spLocks noGrp="1" noChangeArrowheads="1"/>
          </p:cNvSpPr>
          <p:nvPr>
            <p:ph idx="1"/>
          </p:nvPr>
        </p:nvSpPr>
        <p:spPr>
          <a:xfrm>
            <a:off x="684213" y="1412875"/>
            <a:ext cx="8229600" cy="4525963"/>
          </a:xfrm>
        </p:spPr>
        <p:txBody>
          <a:bodyPr/>
          <a:lstStyle/>
          <a:p>
            <a:r>
              <a:rPr lang="en-US" altLang="zh-CN" sz="2400" b="1"/>
              <a:t>F={ A → B, B → C}. </a:t>
            </a:r>
            <a:r>
              <a:rPr lang="zh-CN" altLang="en-US" sz="2400" b="1"/>
              <a:t>计算</a:t>
            </a:r>
            <a:r>
              <a:rPr lang="en-US" altLang="zh-CN" sz="2400" b="1"/>
              <a:t>F+ (</a:t>
            </a:r>
            <a:r>
              <a:rPr lang="zh-CN" altLang="en-US" sz="2400" b="1"/>
              <a:t>属性包括</a:t>
            </a:r>
            <a:r>
              <a:rPr lang="en-US" altLang="zh-CN" sz="2400" b="1"/>
              <a:t>A, B, C).</a:t>
            </a:r>
          </a:p>
          <a:p>
            <a:endParaRPr lang="en-US" altLang="zh-CN" sz="2400" b="1"/>
          </a:p>
          <a:p>
            <a:r>
              <a:rPr lang="zh-CN" altLang="en-US" sz="2400" b="1"/>
              <a:t>例如：</a:t>
            </a:r>
            <a:r>
              <a:rPr lang="en-US" altLang="zh-CN" sz="2400" b="1"/>
              <a:t>A+.</a:t>
            </a:r>
          </a:p>
          <a:p>
            <a:pPr>
              <a:buFont typeface="Wingdings 3" panose="05040102010807070707" pitchFamily="18" charset="2"/>
              <a:buNone/>
            </a:pPr>
            <a:r>
              <a:rPr lang="en-US" altLang="zh-CN" sz="2400" b="1"/>
              <a:t>	Step 1: Result = A</a:t>
            </a:r>
          </a:p>
          <a:p>
            <a:pPr>
              <a:buFont typeface="Wingdings 3" panose="05040102010807070707" pitchFamily="18" charset="2"/>
              <a:buNone/>
            </a:pPr>
            <a:r>
              <a:rPr lang="en-US" altLang="zh-CN" sz="2400" b="1"/>
              <a:t>	Step 2: </a:t>
            </a:r>
            <a:r>
              <a:rPr lang="zh-CN" altLang="en-US" sz="2400" b="1"/>
              <a:t>考虑</a:t>
            </a:r>
            <a:r>
              <a:rPr lang="en-US" altLang="zh-CN" sz="2400" b="1"/>
              <a:t>A → B, Result = A ∪ B = AB</a:t>
            </a:r>
          </a:p>
          <a:p>
            <a:pPr>
              <a:buFont typeface="Wingdings 3" panose="05040102010807070707" pitchFamily="18" charset="2"/>
              <a:buNone/>
            </a:pPr>
            <a:r>
              <a:rPr lang="de-DE" altLang="zh-CN" sz="2400" b="1"/>
              <a:t>	</a:t>
            </a:r>
            <a:r>
              <a:rPr lang="zh-CN" altLang="en-US" sz="2400" b="1"/>
              <a:t>考虑</a:t>
            </a:r>
            <a:r>
              <a:rPr lang="de-DE" altLang="zh-CN" sz="2400" b="1"/>
              <a:t>B → C, Result = AB ∪ C = ABC</a:t>
            </a:r>
          </a:p>
          <a:p>
            <a:pPr>
              <a:buFont typeface="Wingdings 3" panose="05040102010807070707" pitchFamily="18" charset="2"/>
              <a:buNone/>
            </a:pPr>
            <a:r>
              <a:rPr lang="en-US" altLang="zh-CN" sz="2400" b="1"/>
              <a:t>	Step 3: A+ = {ABC}</a:t>
            </a:r>
            <a:endParaRPr lang="zh-CN" altLang="en-US" sz="2400" b="1"/>
          </a:p>
        </p:txBody>
      </p:sp>
      <p:sp>
        <p:nvSpPr>
          <p:cNvPr id="23554" name="灯片编号占位符 2">
            <a:extLst>
              <a:ext uri="{FF2B5EF4-FFF2-40B4-BE49-F238E27FC236}">
                <a16:creationId xmlns:a16="http://schemas.microsoft.com/office/drawing/2014/main" id="{3B2472C4-23F2-9691-E3CF-F7A049FE81A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77CF4E4-73D4-4B48-B956-AA41937F0243}" type="slidenum">
              <a:rPr lang="zh-CN" altLang="en-US"/>
              <a:pPr eaLnBrk="0" hangingPunct="0"/>
              <a:t>211</a:t>
            </a:fld>
            <a:endParaRPr lang="zh-CN" altLang="en-US"/>
          </a:p>
        </p:txBody>
      </p:sp>
      <p:sp>
        <p:nvSpPr>
          <p:cNvPr id="23555" name="标题 3">
            <a:extLst>
              <a:ext uri="{FF2B5EF4-FFF2-40B4-BE49-F238E27FC236}">
                <a16:creationId xmlns:a16="http://schemas.microsoft.com/office/drawing/2014/main" id="{1573F701-2DCF-818E-7F3B-59BF737C45C6}"/>
              </a:ext>
            </a:extLst>
          </p:cNvPr>
          <p:cNvSpPr>
            <a:spLocks noGrp="1" noChangeArrowheads="1"/>
          </p:cNvSpPr>
          <p:nvPr>
            <p:ph type="title"/>
          </p:nvPr>
        </p:nvSpPr>
        <p:spPr>
          <a:xfrm>
            <a:off x="685800" y="265113"/>
            <a:ext cx="7772400" cy="1143000"/>
          </a:xfrm>
        </p:spPr>
        <p:txBody>
          <a:bodyPr/>
          <a:lstStyle/>
          <a:p>
            <a:r>
              <a:rPr lang="zh-CN" altLang="en-US">
                <a:solidFill>
                  <a:schemeClr val="tx1"/>
                </a:solidFill>
              </a:rPr>
              <a:t>计算</a:t>
            </a:r>
            <a:r>
              <a:rPr lang="en-US" altLang="zh-CN">
                <a:solidFill>
                  <a:schemeClr val="tx1"/>
                </a:solidFill>
              </a:rPr>
              <a:t> F+</a:t>
            </a:r>
            <a:endParaRPr lang="zh-CN" altLang="en-US">
              <a:solidFill>
                <a:schemeClr val="tx1"/>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内容占位符 1">
            <a:extLst>
              <a:ext uri="{FF2B5EF4-FFF2-40B4-BE49-F238E27FC236}">
                <a16:creationId xmlns:a16="http://schemas.microsoft.com/office/drawing/2014/main" id="{C05ADDC5-3229-8744-378E-38144CC3BA0E}"/>
              </a:ext>
            </a:extLst>
          </p:cNvPr>
          <p:cNvSpPr>
            <a:spLocks noGrp="1" noChangeArrowheads="1"/>
          </p:cNvSpPr>
          <p:nvPr>
            <p:ph idx="1"/>
          </p:nvPr>
        </p:nvSpPr>
        <p:spPr>
          <a:xfrm>
            <a:off x="158750" y="1160463"/>
            <a:ext cx="8985250" cy="1116012"/>
          </a:xfrm>
        </p:spPr>
        <p:txBody>
          <a:bodyPr/>
          <a:lstStyle/>
          <a:p>
            <a:r>
              <a:rPr lang="en-US" altLang="zh-CN" sz="2400" b="1"/>
              <a:t>F={ A → B, B → C}. </a:t>
            </a:r>
            <a:r>
              <a:rPr lang="zh-CN" altLang="en-US" sz="2400" b="1"/>
              <a:t>计算</a:t>
            </a:r>
            <a:r>
              <a:rPr lang="en-US" altLang="zh-CN" sz="2400" b="1"/>
              <a:t>F+ (</a:t>
            </a:r>
            <a:r>
              <a:rPr lang="zh-CN" altLang="en-US" sz="2400" b="1"/>
              <a:t>包括属性</a:t>
            </a:r>
            <a:r>
              <a:rPr lang="en-US" altLang="zh-CN" sz="2400" b="1"/>
              <a:t>A, B, C).</a:t>
            </a:r>
            <a:endParaRPr lang="zh-CN" altLang="en-US" sz="2400" b="1"/>
          </a:p>
        </p:txBody>
      </p:sp>
      <p:sp>
        <p:nvSpPr>
          <p:cNvPr id="24578" name="灯片编号占位符 2">
            <a:extLst>
              <a:ext uri="{FF2B5EF4-FFF2-40B4-BE49-F238E27FC236}">
                <a16:creationId xmlns:a16="http://schemas.microsoft.com/office/drawing/2014/main" id="{6F583598-5FC0-4CED-0DBE-E2B1B6942BF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6B50806-56D3-4D51-9EA4-CB71D725E825}" type="slidenum">
              <a:rPr lang="zh-CN" altLang="en-US"/>
              <a:pPr eaLnBrk="0" hangingPunct="0"/>
              <a:t>212</a:t>
            </a:fld>
            <a:endParaRPr lang="zh-CN" altLang="en-US"/>
          </a:p>
        </p:txBody>
      </p:sp>
      <p:sp>
        <p:nvSpPr>
          <p:cNvPr id="24579" name="标题 3">
            <a:extLst>
              <a:ext uri="{FF2B5EF4-FFF2-40B4-BE49-F238E27FC236}">
                <a16:creationId xmlns:a16="http://schemas.microsoft.com/office/drawing/2014/main" id="{6586F754-A3F2-82F5-FBD2-FCC1A1C6D546}"/>
              </a:ext>
            </a:extLst>
          </p:cNvPr>
          <p:cNvSpPr>
            <a:spLocks noGrp="1" noChangeArrowheads="1"/>
          </p:cNvSpPr>
          <p:nvPr>
            <p:ph type="title"/>
          </p:nvPr>
        </p:nvSpPr>
        <p:spPr>
          <a:xfrm>
            <a:off x="468313" y="98425"/>
            <a:ext cx="8229600" cy="882650"/>
          </a:xfrm>
        </p:spPr>
        <p:txBody>
          <a:bodyPr/>
          <a:lstStyle/>
          <a:p>
            <a:r>
              <a:rPr lang="en-US" altLang="zh-CN">
                <a:solidFill>
                  <a:schemeClr val="tx1"/>
                </a:solidFill>
              </a:rPr>
              <a:t>Computing F+</a:t>
            </a:r>
            <a:endParaRPr lang="zh-CN" altLang="en-US">
              <a:solidFill>
                <a:schemeClr val="tx1"/>
              </a:solidFill>
            </a:endParaRPr>
          </a:p>
        </p:txBody>
      </p:sp>
      <p:pic>
        <p:nvPicPr>
          <p:cNvPr id="24580" name="Picture 2">
            <a:extLst>
              <a:ext uri="{FF2B5EF4-FFF2-40B4-BE49-F238E27FC236}">
                <a16:creationId xmlns:a16="http://schemas.microsoft.com/office/drawing/2014/main" id="{BF2AFC4B-3A73-032F-E34C-D3E23CB5F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924175"/>
            <a:ext cx="3668713"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矩形 10">
            <a:extLst>
              <a:ext uri="{FF2B5EF4-FFF2-40B4-BE49-F238E27FC236}">
                <a16:creationId xmlns:a16="http://schemas.microsoft.com/office/drawing/2014/main" id="{ED8A3324-B98B-8844-EC83-0504DE989B10}"/>
              </a:ext>
            </a:extLst>
          </p:cNvPr>
          <p:cNvSpPr>
            <a:spLocks noChangeArrowheads="1"/>
          </p:cNvSpPr>
          <p:nvPr/>
        </p:nvSpPr>
        <p:spPr bwMode="auto">
          <a:xfrm>
            <a:off x="1079500" y="4581525"/>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800">
                <a:solidFill>
                  <a:srgbClr val="0000CC"/>
                </a:solidFill>
              </a:rPr>
              <a:t>Step 3:</a:t>
            </a:r>
            <a:r>
              <a:rPr lang="zh-CN" altLang="en-US" sz="1800">
                <a:solidFill>
                  <a:srgbClr val="0000CC"/>
                </a:solidFill>
              </a:rPr>
              <a:t>将结果填写到二维表中</a:t>
            </a:r>
            <a:r>
              <a:rPr lang="en-US" altLang="zh-CN" sz="1800">
                <a:solidFill>
                  <a:srgbClr val="0000CC"/>
                </a:solidFill>
              </a:rPr>
              <a:t>.</a:t>
            </a:r>
          </a:p>
          <a:p>
            <a:pPr eaLnBrk="0" hangingPunct="0"/>
            <a:r>
              <a:rPr lang="zh-CN" altLang="en-US" sz="1800">
                <a:solidFill>
                  <a:srgbClr val="C00000"/>
                </a:solidFill>
              </a:rPr>
              <a:t>由于</a:t>
            </a:r>
            <a:r>
              <a:rPr lang="en-US" altLang="zh-CN" sz="1800">
                <a:solidFill>
                  <a:srgbClr val="C00000"/>
                </a:solidFill>
              </a:rPr>
              <a:t>A+=ABC. </a:t>
            </a:r>
            <a:r>
              <a:rPr lang="zh-CN" altLang="en-US" sz="1800">
                <a:solidFill>
                  <a:srgbClr val="C00000"/>
                </a:solidFill>
              </a:rPr>
              <a:t>填写标的时候，考虑第一列，</a:t>
            </a:r>
            <a:r>
              <a:rPr lang="en-US" altLang="zh-CN" sz="1800">
                <a:solidFill>
                  <a:srgbClr val="C00000"/>
                </a:solidFill>
              </a:rPr>
              <a:t> A </a:t>
            </a:r>
            <a:r>
              <a:rPr lang="zh-CN" altLang="en-US" sz="1800">
                <a:solidFill>
                  <a:srgbClr val="C00000"/>
                </a:solidFill>
              </a:rPr>
              <a:t>是</a:t>
            </a:r>
            <a:r>
              <a:rPr lang="en-US" altLang="zh-CN" sz="1800">
                <a:solidFill>
                  <a:srgbClr val="C00000"/>
                </a:solidFill>
              </a:rPr>
              <a:t> A+</a:t>
            </a:r>
            <a:r>
              <a:rPr lang="zh-CN" altLang="en-US" sz="1800">
                <a:solidFill>
                  <a:srgbClr val="C00000"/>
                </a:solidFill>
              </a:rPr>
              <a:t>的一部分吗</a:t>
            </a:r>
            <a:r>
              <a:rPr lang="en-US" altLang="zh-CN" sz="1800">
                <a:solidFill>
                  <a:srgbClr val="C00000"/>
                </a:solidFill>
              </a:rPr>
              <a:t>? </a:t>
            </a:r>
            <a:r>
              <a:rPr lang="zh-CN" altLang="en-US" sz="1800">
                <a:solidFill>
                  <a:srgbClr val="C00000"/>
                </a:solidFill>
              </a:rPr>
              <a:t>是</a:t>
            </a:r>
            <a:r>
              <a:rPr lang="en-US" altLang="zh-CN" sz="1800">
                <a:solidFill>
                  <a:srgbClr val="C00000"/>
                </a:solidFill>
              </a:rPr>
              <a:t>, </a:t>
            </a:r>
            <a:r>
              <a:rPr lang="zh-CN" altLang="en-US" sz="1800">
                <a:solidFill>
                  <a:srgbClr val="C00000"/>
                </a:solidFill>
              </a:rPr>
              <a:t>勾选</a:t>
            </a:r>
            <a:r>
              <a:rPr lang="en-US" altLang="zh-CN" sz="1800">
                <a:solidFill>
                  <a:srgbClr val="C00000"/>
                </a:solidFill>
              </a:rPr>
              <a:t>. B </a:t>
            </a:r>
            <a:r>
              <a:rPr lang="zh-CN" altLang="en-US" sz="1800">
                <a:solidFill>
                  <a:srgbClr val="C00000"/>
                </a:solidFill>
              </a:rPr>
              <a:t>是</a:t>
            </a:r>
            <a:r>
              <a:rPr lang="en-US" altLang="zh-CN" sz="1800">
                <a:solidFill>
                  <a:srgbClr val="C00000"/>
                </a:solidFill>
              </a:rPr>
              <a:t> A+</a:t>
            </a:r>
            <a:r>
              <a:rPr lang="zh-CN" altLang="en-US" sz="1800">
                <a:solidFill>
                  <a:srgbClr val="C00000"/>
                </a:solidFill>
              </a:rPr>
              <a:t>的一部分吗</a:t>
            </a:r>
            <a:r>
              <a:rPr lang="en-US" altLang="zh-CN" sz="1800">
                <a:solidFill>
                  <a:srgbClr val="C00000"/>
                </a:solidFill>
              </a:rPr>
              <a:t>? </a:t>
            </a:r>
            <a:r>
              <a:rPr lang="zh-CN" altLang="en-US" sz="1800">
                <a:solidFill>
                  <a:srgbClr val="C00000"/>
                </a:solidFill>
              </a:rPr>
              <a:t>是</a:t>
            </a:r>
            <a:r>
              <a:rPr lang="en-US" altLang="zh-CN" sz="1800">
                <a:solidFill>
                  <a:srgbClr val="C00000"/>
                </a:solidFill>
              </a:rPr>
              <a:t>, </a:t>
            </a:r>
            <a:r>
              <a:rPr lang="zh-CN" altLang="en-US" sz="1800">
                <a:solidFill>
                  <a:srgbClr val="C00000"/>
                </a:solidFill>
              </a:rPr>
              <a:t>勾选</a:t>
            </a:r>
            <a:r>
              <a:rPr lang="mr-IN" altLang="zh-CN" sz="1800">
                <a:solidFill>
                  <a:srgbClr val="C00000"/>
                </a:solidFill>
              </a:rPr>
              <a:t>…</a:t>
            </a:r>
            <a:endParaRPr lang="zh-CN" altLang="en-US" sz="1800">
              <a:solidFill>
                <a:srgbClr val="C00000"/>
              </a:solidFill>
            </a:endParaRPr>
          </a:p>
        </p:txBody>
      </p:sp>
      <p:pic>
        <p:nvPicPr>
          <p:cNvPr id="24582" name="Picture 3">
            <a:extLst>
              <a:ext uri="{FF2B5EF4-FFF2-40B4-BE49-F238E27FC236}">
                <a16:creationId xmlns:a16="http://schemas.microsoft.com/office/drawing/2014/main" id="{81B155CE-D2E7-7F6E-824F-EC5155A26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75" y="2889250"/>
            <a:ext cx="20875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Box 6">
            <a:extLst>
              <a:ext uri="{FF2B5EF4-FFF2-40B4-BE49-F238E27FC236}">
                <a16:creationId xmlns:a16="http://schemas.microsoft.com/office/drawing/2014/main" id="{C9158EB1-9BEF-C94D-41A1-077C06CF9B6E}"/>
              </a:ext>
            </a:extLst>
          </p:cNvPr>
          <p:cNvSpPr txBox="1">
            <a:spLocks noChangeArrowheads="1"/>
          </p:cNvSpPr>
          <p:nvPr/>
        </p:nvSpPr>
        <p:spPr bwMode="auto">
          <a:xfrm>
            <a:off x="395288" y="2205038"/>
            <a:ext cx="43354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800">
                <a:solidFill>
                  <a:srgbClr val="0000CC"/>
                </a:solidFill>
              </a:rPr>
              <a:t>Step 1: </a:t>
            </a:r>
            <a:r>
              <a:rPr lang="zh-CN" altLang="en-US" sz="1800">
                <a:solidFill>
                  <a:srgbClr val="0000CC"/>
                </a:solidFill>
              </a:rPr>
              <a:t>构建一个空的二维表</a:t>
            </a:r>
            <a:r>
              <a:rPr lang="en-US" altLang="zh-CN" sz="1800">
                <a:solidFill>
                  <a:srgbClr val="0000CC"/>
                </a:solidFill>
              </a:rPr>
              <a:t>, </a:t>
            </a:r>
            <a:r>
              <a:rPr lang="zh-CN" altLang="en-US" sz="1800">
                <a:solidFill>
                  <a:srgbClr val="0000CC"/>
                </a:solidFill>
              </a:rPr>
              <a:t>行和列列出所有可能的属性组合</a:t>
            </a:r>
          </a:p>
        </p:txBody>
      </p:sp>
      <p:sp>
        <p:nvSpPr>
          <p:cNvPr id="24584" name="TextBox 7">
            <a:extLst>
              <a:ext uri="{FF2B5EF4-FFF2-40B4-BE49-F238E27FC236}">
                <a16:creationId xmlns:a16="http://schemas.microsoft.com/office/drawing/2014/main" id="{9C1D4359-5464-8C98-BACC-9152B1BCFDC1}"/>
              </a:ext>
            </a:extLst>
          </p:cNvPr>
          <p:cNvSpPr txBox="1">
            <a:spLocks noChangeArrowheads="1"/>
          </p:cNvSpPr>
          <p:nvPr/>
        </p:nvSpPr>
        <p:spPr bwMode="auto">
          <a:xfrm>
            <a:off x="5111750" y="1916113"/>
            <a:ext cx="3738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800">
                <a:solidFill>
                  <a:srgbClr val="0000CC"/>
                </a:solidFill>
              </a:rPr>
              <a:t>Step 2: </a:t>
            </a:r>
            <a:r>
              <a:rPr lang="zh-CN" altLang="en-US" sz="1800">
                <a:solidFill>
                  <a:srgbClr val="0000CC"/>
                </a:solidFill>
              </a:rPr>
              <a:t>计算所有的属性组合的属性集闭包</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内容占位符 1">
            <a:extLst>
              <a:ext uri="{FF2B5EF4-FFF2-40B4-BE49-F238E27FC236}">
                <a16:creationId xmlns:a16="http://schemas.microsoft.com/office/drawing/2014/main" id="{0BBB5F3B-A817-DAC2-9949-C4AD164C0030}"/>
              </a:ext>
            </a:extLst>
          </p:cNvPr>
          <p:cNvSpPr>
            <a:spLocks noGrp="1" noChangeArrowheads="1"/>
          </p:cNvSpPr>
          <p:nvPr>
            <p:ph idx="1"/>
          </p:nvPr>
        </p:nvSpPr>
        <p:spPr>
          <a:xfrm>
            <a:off x="431800" y="1160463"/>
            <a:ext cx="8424863" cy="1116012"/>
          </a:xfrm>
        </p:spPr>
        <p:txBody>
          <a:bodyPr/>
          <a:lstStyle/>
          <a:p>
            <a:r>
              <a:rPr lang="en-US" altLang="zh-CN" sz="2400" b="1"/>
              <a:t>F={ A → B, B → C}. Compute F+ (</a:t>
            </a:r>
            <a:r>
              <a:rPr lang="zh-CN" altLang="en-US" sz="2400" b="1"/>
              <a:t>包括属性</a:t>
            </a:r>
            <a:r>
              <a:rPr lang="en-US" altLang="zh-CN" sz="2400" b="1"/>
              <a:t>A, B, C).</a:t>
            </a:r>
            <a:endParaRPr lang="zh-CN" altLang="en-US" sz="2400" b="1"/>
          </a:p>
        </p:txBody>
      </p:sp>
      <p:sp>
        <p:nvSpPr>
          <p:cNvPr id="25602" name="灯片编号占位符 2">
            <a:extLst>
              <a:ext uri="{FF2B5EF4-FFF2-40B4-BE49-F238E27FC236}">
                <a16:creationId xmlns:a16="http://schemas.microsoft.com/office/drawing/2014/main" id="{485A7330-5787-C7A2-9B6E-FA60763187A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29DA679-F1DC-433E-8FE5-4DFA1ECC9DAA}" type="slidenum">
              <a:rPr lang="zh-CN" altLang="en-US"/>
              <a:pPr eaLnBrk="0" hangingPunct="0"/>
              <a:t>213</a:t>
            </a:fld>
            <a:endParaRPr lang="zh-CN" altLang="en-US"/>
          </a:p>
        </p:txBody>
      </p:sp>
      <p:sp>
        <p:nvSpPr>
          <p:cNvPr id="25603" name="标题 3">
            <a:extLst>
              <a:ext uri="{FF2B5EF4-FFF2-40B4-BE49-F238E27FC236}">
                <a16:creationId xmlns:a16="http://schemas.microsoft.com/office/drawing/2014/main" id="{07D91BC4-1164-A4CD-CDF8-1D0FA47B1741}"/>
              </a:ext>
            </a:extLst>
          </p:cNvPr>
          <p:cNvSpPr>
            <a:spLocks noGrp="1" noChangeArrowheads="1"/>
          </p:cNvSpPr>
          <p:nvPr>
            <p:ph type="title"/>
          </p:nvPr>
        </p:nvSpPr>
        <p:spPr>
          <a:xfrm>
            <a:off x="468313" y="98425"/>
            <a:ext cx="8229600" cy="882650"/>
          </a:xfrm>
        </p:spPr>
        <p:txBody>
          <a:bodyPr/>
          <a:lstStyle/>
          <a:p>
            <a:r>
              <a:rPr lang="zh-CN" altLang="en-US">
                <a:solidFill>
                  <a:schemeClr val="tx1"/>
                </a:solidFill>
              </a:rPr>
              <a:t>计算</a:t>
            </a:r>
            <a:r>
              <a:rPr lang="en-US" altLang="zh-CN">
                <a:solidFill>
                  <a:schemeClr val="tx1"/>
                </a:solidFill>
              </a:rPr>
              <a:t>F+</a:t>
            </a:r>
            <a:endParaRPr lang="zh-CN" altLang="en-US">
              <a:solidFill>
                <a:schemeClr val="tx1"/>
              </a:solidFill>
            </a:endParaRPr>
          </a:p>
        </p:txBody>
      </p:sp>
      <p:sp>
        <p:nvSpPr>
          <p:cNvPr id="25604" name="矩形 10">
            <a:extLst>
              <a:ext uri="{FF2B5EF4-FFF2-40B4-BE49-F238E27FC236}">
                <a16:creationId xmlns:a16="http://schemas.microsoft.com/office/drawing/2014/main" id="{17A63930-B0ED-C831-DA2B-AD8F5C3BACF6}"/>
              </a:ext>
            </a:extLst>
          </p:cNvPr>
          <p:cNvSpPr>
            <a:spLocks noChangeArrowheads="1"/>
          </p:cNvSpPr>
          <p:nvPr/>
        </p:nvSpPr>
        <p:spPr bwMode="auto">
          <a:xfrm>
            <a:off x="358775" y="5229225"/>
            <a:ext cx="8785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buFontTx/>
              <a:buChar char="•"/>
            </a:pPr>
            <a:r>
              <a:rPr lang="zh-CN" altLang="en-US" sz="2000">
                <a:solidFill>
                  <a:schemeClr val="tx1"/>
                </a:solidFill>
              </a:rPr>
              <a:t>每一个</a:t>
            </a:r>
            <a:r>
              <a:rPr lang="en-US" altLang="zh-CN" sz="2000">
                <a:solidFill>
                  <a:schemeClr val="tx1"/>
                </a:solidFill>
              </a:rPr>
              <a:t>√ </a:t>
            </a:r>
            <a:r>
              <a:rPr lang="zh-CN" altLang="en-US" sz="2000">
                <a:solidFill>
                  <a:schemeClr val="tx1"/>
                </a:solidFill>
              </a:rPr>
              <a:t>表示</a:t>
            </a:r>
            <a:r>
              <a:rPr lang="en-US" altLang="zh-CN" sz="2000">
                <a:solidFill>
                  <a:schemeClr val="tx1"/>
                </a:solidFill>
              </a:rPr>
              <a:t>FD (</a:t>
            </a:r>
            <a:r>
              <a:rPr lang="zh-CN" altLang="en-US" sz="2000">
                <a:solidFill>
                  <a:schemeClr val="tx1"/>
                </a:solidFill>
              </a:rPr>
              <a:t>行</a:t>
            </a:r>
            <a:r>
              <a:rPr lang="en-US" altLang="zh-CN" sz="2000">
                <a:solidFill>
                  <a:schemeClr val="tx1"/>
                </a:solidFill>
              </a:rPr>
              <a:t>) → (</a:t>
            </a:r>
            <a:r>
              <a:rPr lang="zh-CN" altLang="en-US" sz="2000">
                <a:solidFill>
                  <a:schemeClr val="tx1"/>
                </a:solidFill>
              </a:rPr>
              <a:t>列</a:t>
            </a:r>
            <a:r>
              <a:rPr lang="en-US" altLang="zh-CN" sz="2000">
                <a:solidFill>
                  <a:schemeClr val="tx1"/>
                </a:solidFill>
              </a:rPr>
              <a:t>) </a:t>
            </a:r>
            <a:r>
              <a:rPr lang="zh-CN" altLang="en-US" sz="2000">
                <a:solidFill>
                  <a:schemeClr val="tx1"/>
                </a:solidFill>
              </a:rPr>
              <a:t>在</a:t>
            </a:r>
            <a:r>
              <a:rPr lang="en-US" altLang="zh-CN" sz="2000">
                <a:solidFill>
                  <a:schemeClr val="tx1"/>
                </a:solidFill>
              </a:rPr>
              <a:t> F+</a:t>
            </a:r>
            <a:r>
              <a:rPr lang="zh-CN" altLang="en-US" sz="2000">
                <a:solidFill>
                  <a:schemeClr val="tx1"/>
                </a:solidFill>
              </a:rPr>
              <a:t>中</a:t>
            </a:r>
            <a:r>
              <a:rPr lang="en-US" altLang="zh-CN" sz="2000">
                <a:solidFill>
                  <a:schemeClr val="tx1"/>
                </a:solidFill>
              </a:rPr>
              <a:t>.</a:t>
            </a:r>
          </a:p>
          <a:p>
            <a:pPr eaLnBrk="0" hangingPunct="0">
              <a:buFontTx/>
              <a:buChar char="•"/>
            </a:pPr>
            <a:r>
              <a:rPr lang="zh-CN" altLang="en-US" sz="2000">
                <a:solidFill>
                  <a:schemeClr val="tx1"/>
                </a:solidFill>
              </a:rPr>
              <a:t>每一个</a:t>
            </a:r>
            <a:r>
              <a:rPr lang="en-US" altLang="zh-CN" sz="2000">
                <a:solidFill>
                  <a:schemeClr val="tx1"/>
                </a:solidFill>
              </a:rPr>
              <a:t>√ (</a:t>
            </a:r>
            <a:r>
              <a:rPr lang="zh-CN" altLang="en-US" sz="2000">
                <a:solidFill>
                  <a:schemeClr val="tx1"/>
                </a:solidFill>
              </a:rPr>
              <a:t>列</a:t>
            </a:r>
            <a:r>
              <a:rPr lang="en-US" altLang="zh-CN" sz="2000">
                <a:solidFill>
                  <a:schemeClr val="tx1"/>
                </a:solidFill>
              </a:rPr>
              <a:t>) </a:t>
            </a:r>
            <a:r>
              <a:rPr lang="zh-CN" altLang="en-US" sz="2000">
                <a:solidFill>
                  <a:schemeClr val="tx1"/>
                </a:solidFill>
              </a:rPr>
              <a:t>在</a:t>
            </a:r>
            <a:r>
              <a:rPr lang="en-US" altLang="zh-CN" sz="2000">
                <a:solidFill>
                  <a:schemeClr val="tx1"/>
                </a:solidFill>
              </a:rPr>
              <a:t>(</a:t>
            </a:r>
            <a:r>
              <a:rPr lang="zh-CN" altLang="en-US" sz="2000">
                <a:solidFill>
                  <a:schemeClr val="tx1"/>
                </a:solidFill>
              </a:rPr>
              <a:t>行</a:t>
            </a:r>
            <a:r>
              <a:rPr lang="en-US" altLang="zh-CN" sz="2000">
                <a:solidFill>
                  <a:schemeClr val="tx1"/>
                </a:solidFill>
              </a:rPr>
              <a:t>)+</a:t>
            </a:r>
            <a:r>
              <a:rPr lang="zh-CN" altLang="en-US" sz="2000">
                <a:solidFill>
                  <a:schemeClr val="tx1"/>
                </a:solidFill>
              </a:rPr>
              <a:t>中</a:t>
            </a:r>
          </a:p>
        </p:txBody>
      </p:sp>
      <p:pic>
        <p:nvPicPr>
          <p:cNvPr id="25605" name="Picture 2">
            <a:extLst>
              <a:ext uri="{FF2B5EF4-FFF2-40B4-BE49-F238E27FC236}">
                <a16:creationId xmlns:a16="http://schemas.microsoft.com/office/drawing/2014/main" id="{6407042D-1D8A-4EDD-A163-252931E89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060575"/>
            <a:ext cx="36671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3">
            <a:extLst>
              <a:ext uri="{FF2B5EF4-FFF2-40B4-BE49-F238E27FC236}">
                <a16:creationId xmlns:a16="http://schemas.microsoft.com/office/drawing/2014/main" id="{6260A4F1-D691-2E8C-5BC3-F9BB2E663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1989138"/>
            <a:ext cx="1728788"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2">
            <a:extLst>
              <a:ext uri="{FF2B5EF4-FFF2-40B4-BE49-F238E27FC236}">
                <a16:creationId xmlns:a16="http://schemas.microsoft.com/office/drawing/2014/main" id="{F4603C41-6495-3072-925D-91C51E888A2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D158325-1FF4-45B1-A588-6E210F037C67}" type="slidenum">
              <a:rPr lang="zh-CN" altLang="en-US"/>
              <a:pPr eaLnBrk="0" hangingPunct="0"/>
              <a:t>214</a:t>
            </a:fld>
            <a:endParaRPr lang="zh-CN" altLang="en-US"/>
          </a:p>
        </p:txBody>
      </p:sp>
      <p:sp>
        <p:nvSpPr>
          <p:cNvPr id="26626" name="标题 3">
            <a:extLst>
              <a:ext uri="{FF2B5EF4-FFF2-40B4-BE49-F238E27FC236}">
                <a16:creationId xmlns:a16="http://schemas.microsoft.com/office/drawing/2014/main" id="{FF7FEBF4-67F8-6000-ED5F-5FF9C4000D10}"/>
              </a:ext>
            </a:extLst>
          </p:cNvPr>
          <p:cNvSpPr>
            <a:spLocks noGrp="1" noChangeArrowheads="1"/>
          </p:cNvSpPr>
          <p:nvPr>
            <p:ph type="title"/>
          </p:nvPr>
        </p:nvSpPr>
        <p:spPr>
          <a:xfrm>
            <a:off x="468313" y="98425"/>
            <a:ext cx="8229600" cy="882650"/>
          </a:xfrm>
        </p:spPr>
        <p:txBody>
          <a:bodyPr/>
          <a:lstStyle/>
          <a:p>
            <a:r>
              <a:rPr lang="zh-CN" altLang="en-US">
                <a:solidFill>
                  <a:schemeClr val="tx1"/>
                </a:solidFill>
              </a:rPr>
              <a:t>计算</a:t>
            </a:r>
            <a:r>
              <a:rPr lang="en-US" altLang="zh-CN">
                <a:solidFill>
                  <a:schemeClr val="tx1"/>
                </a:solidFill>
              </a:rPr>
              <a:t>F+</a:t>
            </a:r>
            <a:endParaRPr lang="zh-CN" altLang="en-US">
              <a:solidFill>
                <a:schemeClr val="tx1"/>
              </a:solidFill>
            </a:endParaRPr>
          </a:p>
        </p:txBody>
      </p:sp>
      <p:pic>
        <p:nvPicPr>
          <p:cNvPr id="26627" name="Picture 2">
            <a:extLst>
              <a:ext uri="{FF2B5EF4-FFF2-40B4-BE49-F238E27FC236}">
                <a16:creationId xmlns:a16="http://schemas.microsoft.com/office/drawing/2014/main" id="{28FB4576-2D45-8946-DE0A-1C075EF1B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205038"/>
            <a:ext cx="393223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a:extLst>
              <a:ext uri="{FF2B5EF4-FFF2-40B4-BE49-F238E27FC236}">
                <a16:creationId xmlns:a16="http://schemas.microsoft.com/office/drawing/2014/main" id="{82BBD7DE-E4DB-041C-2EF2-AEBE18967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450" y="1989138"/>
            <a:ext cx="1728788"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a:extLst>
              <a:ext uri="{FF2B5EF4-FFF2-40B4-BE49-F238E27FC236}">
                <a16:creationId xmlns:a16="http://schemas.microsoft.com/office/drawing/2014/main" id="{382CDB74-6793-B2D6-6090-CAE9870C8CF1}"/>
              </a:ext>
            </a:extLst>
          </p:cNvPr>
          <p:cNvSpPr/>
          <p:nvPr/>
        </p:nvSpPr>
        <p:spPr>
          <a:xfrm>
            <a:off x="3779838" y="2528888"/>
            <a:ext cx="323850" cy="431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endParaRPr lang="zh-CN" altLang="en-US"/>
          </a:p>
        </p:txBody>
      </p:sp>
      <p:cxnSp>
        <p:nvCxnSpPr>
          <p:cNvPr id="10" name="直接箭头连接符 9">
            <a:extLst>
              <a:ext uri="{FF2B5EF4-FFF2-40B4-BE49-F238E27FC236}">
                <a16:creationId xmlns:a16="http://schemas.microsoft.com/office/drawing/2014/main" id="{5555B220-48FF-3E82-F8E0-F116552DCB2F}"/>
              </a:ext>
            </a:extLst>
          </p:cNvPr>
          <p:cNvCxnSpPr>
            <a:stCxn id="8" idx="7"/>
          </p:cNvCxnSpPr>
          <p:nvPr/>
        </p:nvCxnSpPr>
        <p:spPr>
          <a:xfrm flipV="1">
            <a:off x="4056063" y="1952625"/>
            <a:ext cx="1344612" cy="639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631" name="矩形 11">
            <a:extLst>
              <a:ext uri="{FF2B5EF4-FFF2-40B4-BE49-F238E27FC236}">
                <a16:creationId xmlns:a16="http://schemas.microsoft.com/office/drawing/2014/main" id="{5B006E4B-5E02-3BB0-6A5C-DA3303137B3E}"/>
              </a:ext>
            </a:extLst>
          </p:cNvPr>
          <p:cNvSpPr>
            <a:spLocks noChangeArrowheads="1"/>
          </p:cNvSpPr>
          <p:nvPr/>
        </p:nvSpPr>
        <p:spPr bwMode="auto">
          <a:xfrm>
            <a:off x="5327650" y="1628775"/>
            <a:ext cx="1223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400">
                <a:solidFill>
                  <a:srgbClr val="0000CC"/>
                </a:solidFill>
              </a:rPr>
              <a:t>A→BC</a:t>
            </a:r>
            <a:endParaRPr lang="zh-CN" altLang="en-US" sz="2400">
              <a:solidFill>
                <a:srgbClr val="0000CC"/>
              </a:solidFill>
            </a:endParaRPr>
          </a:p>
        </p:txBody>
      </p:sp>
      <p:sp>
        <p:nvSpPr>
          <p:cNvPr id="26632" name="内容占位符 1">
            <a:extLst>
              <a:ext uri="{FF2B5EF4-FFF2-40B4-BE49-F238E27FC236}">
                <a16:creationId xmlns:a16="http://schemas.microsoft.com/office/drawing/2014/main" id="{6CCD0649-B3E9-DC5C-196C-555EF34BA219}"/>
              </a:ext>
            </a:extLst>
          </p:cNvPr>
          <p:cNvSpPr txBox="1">
            <a:spLocks noChangeArrowheads="1"/>
          </p:cNvSpPr>
          <p:nvPr/>
        </p:nvSpPr>
        <p:spPr bwMode="auto">
          <a:xfrm>
            <a:off x="431800" y="1160463"/>
            <a:ext cx="842486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spcBef>
                <a:spcPct val="20000"/>
              </a:spcBef>
              <a:buFontTx/>
              <a:buChar char="•"/>
            </a:pPr>
            <a:r>
              <a:rPr lang="en-US" altLang="zh-CN" sz="2400">
                <a:solidFill>
                  <a:schemeClr val="tx1"/>
                </a:solidFill>
                <a:latin typeface="宋体" panose="02010600030101010101" pitchFamily="2" charset="-122"/>
              </a:rPr>
              <a:t>F={ A → B, B → C}. Compute F+ (</a:t>
            </a:r>
            <a:r>
              <a:rPr lang="zh-CN" altLang="en-US" sz="2400">
                <a:solidFill>
                  <a:schemeClr val="tx1"/>
                </a:solidFill>
                <a:latin typeface="宋体" panose="02010600030101010101" pitchFamily="2" charset="-122"/>
              </a:rPr>
              <a:t>包括属性</a:t>
            </a:r>
            <a:r>
              <a:rPr lang="en-US" altLang="zh-CN" sz="2400">
                <a:solidFill>
                  <a:schemeClr val="tx1"/>
                </a:solidFill>
                <a:latin typeface="宋体" panose="02010600030101010101" pitchFamily="2" charset="-122"/>
              </a:rPr>
              <a:t>A, B, C).</a:t>
            </a:r>
            <a:endParaRPr lang="zh-CN" altLang="en-US" sz="2400">
              <a:solidFill>
                <a:schemeClr val="tx1"/>
              </a:solidFill>
              <a:latin typeface="宋体" panose="02010600030101010101" pitchFamily="2" charset="-122"/>
            </a:endParaRPr>
          </a:p>
        </p:txBody>
      </p:sp>
      <p:sp>
        <p:nvSpPr>
          <p:cNvPr id="26633" name="矩形 10">
            <a:extLst>
              <a:ext uri="{FF2B5EF4-FFF2-40B4-BE49-F238E27FC236}">
                <a16:creationId xmlns:a16="http://schemas.microsoft.com/office/drawing/2014/main" id="{94EB213B-9054-E2FE-4C05-64F929F5E394}"/>
              </a:ext>
            </a:extLst>
          </p:cNvPr>
          <p:cNvSpPr>
            <a:spLocks noChangeArrowheads="1"/>
          </p:cNvSpPr>
          <p:nvPr/>
        </p:nvSpPr>
        <p:spPr bwMode="auto">
          <a:xfrm>
            <a:off x="358775" y="5229225"/>
            <a:ext cx="8785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buFontTx/>
              <a:buChar char="•"/>
            </a:pPr>
            <a:r>
              <a:rPr lang="zh-CN" altLang="en-US" sz="2000">
                <a:solidFill>
                  <a:schemeClr val="tx1"/>
                </a:solidFill>
              </a:rPr>
              <a:t>每一个</a:t>
            </a:r>
            <a:r>
              <a:rPr lang="en-US" altLang="zh-CN" sz="2000">
                <a:solidFill>
                  <a:schemeClr val="tx1"/>
                </a:solidFill>
              </a:rPr>
              <a:t>√ </a:t>
            </a:r>
            <a:r>
              <a:rPr lang="zh-CN" altLang="en-US" sz="2000">
                <a:solidFill>
                  <a:schemeClr val="tx1"/>
                </a:solidFill>
              </a:rPr>
              <a:t>表示</a:t>
            </a:r>
            <a:r>
              <a:rPr lang="en-US" altLang="zh-CN" sz="2000">
                <a:solidFill>
                  <a:schemeClr val="tx1"/>
                </a:solidFill>
              </a:rPr>
              <a:t>FD (</a:t>
            </a:r>
            <a:r>
              <a:rPr lang="zh-CN" altLang="en-US" sz="2000">
                <a:solidFill>
                  <a:schemeClr val="tx1"/>
                </a:solidFill>
              </a:rPr>
              <a:t>行</a:t>
            </a:r>
            <a:r>
              <a:rPr lang="en-US" altLang="zh-CN" sz="2000">
                <a:solidFill>
                  <a:schemeClr val="tx1"/>
                </a:solidFill>
              </a:rPr>
              <a:t>) → (</a:t>
            </a:r>
            <a:r>
              <a:rPr lang="zh-CN" altLang="en-US" sz="2000">
                <a:solidFill>
                  <a:schemeClr val="tx1"/>
                </a:solidFill>
              </a:rPr>
              <a:t>列</a:t>
            </a:r>
            <a:r>
              <a:rPr lang="en-US" altLang="zh-CN" sz="2000">
                <a:solidFill>
                  <a:schemeClr val="tx1"/>
                </a:solidFill>
              </a:rPr>
              <a:t>) </a:t>
            </a:r>
            <a:r>
              <a:rPr lang="zh-CN" altLang="en-US" sz="2000">
                <a:solidFill>
                  <a:schemeClr val="tx1"/>
                </a:solidFill>
              </a:rPr>
              <a:t>在</a:t>
            </a:r>
            <a:r>
              <a:rPr lang="en-US" altLang="zh-CN" sz="2000">
                <a:solidFill>
                  <a:schemeClr val="tx1"/>
                </a:solidFill>
              </a:rPr>
              <a:t> F+</a:t>
            </a:r>
            <a:r>
              <a:rPr lang="zh-CN" altLang="en-US" sz="2000">
                <a:solidFill>
                  <a:schemeClr val="tx1"/>
                </a:solidFill>
              </a:rPr>
              <a:t>中</a:t>
            </a:r>
            <a:r>
              <a:rPr lang="en-US" altLang="zh-CN" sz="2000">
                <a:solidFill>
                  <a:schemeClr val="tx1"/>
                </a:solidFill>
              </a:rPr>
              <a:t>.</a:t>
            </a:r>
          </a:p>
          <a:p>
            <a:pPr eaLnBrk="0" hangingPunct="0">
              <a:buFontTx/>
              <a:buChar char="•"/>
            </a:pPr>
            <a:r>
              <a:rPr lang="zh-CN" altLang="en-US" sz="2000">
                <a:solidFill>
                  <a:schemeClr val="tx1"/>
                </a:solidFill>
              </a:rPr>
              <a:t>每一个</a:t>
            </a:r>
            <a:r>
              <a:rPr lang="en-US" altLang="zh-CN" sz="2000">
                <a:solidFill>
                  <a:schemeClr val="tx1"/>
                </a:solidFill>
              </a:rPr>
              <a:t>√ (</a:t>
            </a:r>
            <a:r>
              <a:rPr lang="zh-CN" altLang="en-US" sz="2000">
                <a:solidFill>
                  <a:schemeClr val="tx1"/>
                </a:solidFill>
              </a:rPr>
              <a:t>列</a:t>
            </a:r>
            <a:r>
              <a:rPr lang="en-US" altLang="zh-CN" sz="2000">
                <a:solidFill>
                  <a:schemeClr val="tx1"/>
                </a:solidFill>
              </a:rPr>
              <a:t>) </a:t>
            </a:r>
            <a:r>
              <a:rPr lang="zh-CN" altLang="en-US" sz="2000">
                <a:solidFill>
                  <a:schemeClr val="tx1"/>
                </a:solidFill>
              </a:rPr>
              <a:t>在</a:t>
            </a:r>
            <a:r>
              <a:rPr lang="en-US" altLang="zh-CN" sz="2000">
                <a:solidFill>
                  <a:schemeClr val="tx1"/>
                </a:solidFill>
              </a:rPr>
              <a:t>(</a:t>
            </a:r>
            <a:r>
              <a:rPr lang="zh-CN" altLang="en-US" sz="2000">
                <a:solidFill>
                  <a:schemeClr val="tx1"/>
                </a:solidFill>
              </a:rPr>
              <a:t>行</a:t>
            </a:r>
            <a:r>
              <a:rPr lang="en-US" altLang="zh-CN" sz="2000">
                <a:solidFill>
                  <a:schemeClr val="tx1"/>
                </a:solidFill>
              </a:rPr>
              <a:t>)+</a:t>
            </a:r>
            <a:r>
              <a:rPr lang="zh-CN" altLang="en-US" sz="2000">
                <a:solidFill>
                  <a:schemeClr val="tx1"/>
                </a:solidFill>
              </a:rPr>
              <a:t>中</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a:extLst>
              <a:ext uri="{FF2B5EF4-FFF2-40B4-BE49-F238E27FC236}">
                <a16:creationId xmlns:a16="http://schemas.microsoft.com/office/drawing/2014/main" id="{98930A41-E545-4DF8-003A-C9B58E5832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50938" y="981075"/>
            <a:ext cx="7416800" cy="5127625"/>
          </a:xfrm>
        </p:spPr>
      </p:pic>
      <p:sp>
        <p:nvSpPr>
          <p:cNvPr id="28674" name="灯片编号占位符 2">
            <a:extLst>
              <a:ext uri="{FF2B5EF4-FFF2-40B4-BE49-F238E27FC236}">
                <a16:creationId xmlns:a16="http://schemas.microsoft.com/office/drawing/2014/main" id="{FC46C023-542A-DD4F-8BBC-675552B3FB0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EAF1A9FC-9BB6-4488-AB34-97A11B30A150}" type="slidenum">
              <a:rPr lang="zh-CN" altLang="en-US"/>
              <a:pPr eaLnBrk="0" hangingPunct="0"/>
              <a:t>215</a:t>
            </a:fld>
            <a:endParaRPr lang="zh-CN" altLang="en-US"/>
          </a:p>
        </p:txBody>
      </p:sp>
      <p:sp>
        <p:nvSpPr>
          <p:cNvPr id="28675" name="Rectangle 6">
            <a:extLst>
              <a:ext uri="{FF2B5EF4-FFF2-40B4-BE49-F238E27FC236}">
                <a16:creationId xmlns:a16="http://schemas.microsoft.com/office/drawing/2014/main" id="{6DD50F22-3409-210E-FE0B-AF080F06A9B9}"/>
              </a:ext>
            </a:extLst>
          </p:cNvPr>
          <p:cNvSpPr>
            <a:spLocks noChangeArrowheads="1"/>
          </p:cNvSpPr>
          <p:nvPr/>
        </p:nvSpPr>
        <p:spPr bwMode="auto">
          <a:xfrm>
            <a:off x="519113" y="160338"/>
            <a:ext cx="380523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lnSpc>
                <a:spcPct val="110000"/>
              </a:lnSpc>
              <a:spcBef>
                <a:spcPct val="10000"/>
              </a:spcBef>
            </a:pPr>
            <a:r>
              <a:rPr lang="en-US" altLang="zh-CN" sz="2800">
                <a:solidFill>
                  <a:srgbClr val="464660"/>
                </a:solidFill>
              </a:rPr>
              <a:t>4 </a:t>
            </a:r>
            <a:r>
              <a:rPr lang="zh-CN" altLang="en-US" sz="2800">
                <a:solidFill>
                  <a:srgbClr val="464660"/>
                </a:solidFill>
              </a:rPr>
              <a:t>模式分解的基本标准</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内容占位符 1">
            <a:extLst>
              <a:ext uri="{FF2B5EF4-FFF2-40B4-BE49-F238E27FC236}">
                <a16:creationId xmlns:a16="http://schemas.microsoft.com/office/drawing/2014/main" id="{AC9554CC-7031-848A-472F-9826993D3998}"/>
              </a:ext>
            </a:extLst>
          </p:cNvPr>
          <p:cNvSpPr>
            <a:spLocks noGrp="1" noChangeArrowheads="1"/>
          </p:cNvSpPr>
          <p:nvPr>
            <p:ph idx="1"/>
          </p:nvPr>
        </p:nvSpPr>
        <p:spPr>
          <a:xfrm>
            <a:off x="539750" y="1196975"/>
            <a:ext cx="8229600" cy="5661025"/>
          </a:xfrm>
        </p:spPr>
        <p:txBody>
          <a:bodyPr/>
          <a:lstStyle/>
          <a:p>
            <a:pPr marL="365125" indent="-255588">
              <a:buFont typeface="Wingdings 3" panose="05040102010807070707" pitchFamily="18" charset="2"/>
              <a:buChar char=""/>
            </a:pPr>
            <a:r>
              <a:rPr lang="en-US" altLang="zh-CN" b="1"/>
              <a:t> </a:t>
            </a:r>
            <a:r>
              <a:rPr lang="zh-CN" altLang="en-US" sz="2800" b="1"/>
              <a:t>模式分解可能存在三种问题</a:t>
            </a:r>
            <a:r>
              <a:rPr lang="en-US" altLang="zh-CN" sz="2800" b="1"/>
              <a:t>: </a:t>
            </a:r>
          </a:p>
          <a:p>
            <a:pPr marL="365125" indent="-255588">
              <a:buFont typeface="宋体" panose="02010600030101010101" pitchFamily="2" charset="-122"/>
              <a:buAutoNum type="circleNumDbPlain"/>
            </a:pPr>
            <a:r>
              <a:rPr lang="en-US" altLang="zh-CN" sz="2800" b="1"/>
              <a:t> </a:t>
            </a:r>
            <a:r>
              <a:rPr lang="zh-CN" altLang="en-US" sz="2800" b="1">
                <a:solidFill>
                  <a:srgbClr val="0000CC"/>
                </a:solidFill>
              </a:rPr>
              <a:t>一些查询可能会代价变高</a:t>
            </a:r>
            <a:r>
              <a:rPr lang="en-US" altLang="zh-CN" sz="2800" b="1">
                <a:solidFill>
                  <a:srgbClr val="0000CC"/>
                </a:solidFill>
              </a:rPr>
              <a:t>.</a:t>
            </a:r>
          </a:p>
          <a:p>
            <a:pPr marL="284163" lvl="1" indent="0">
              <a:spcBef>
                <a:spcPts val="325"/>
              </a:spcBef>
              <a:buFontTx/>
              <a:buNone/>
            </a:pPr>
            <a:r>
              <a:rPr lang="zh-CN" altLang="en-US" b="1"/>
              <a:t>    </a:t>
            </a:r>
            <a:r>
              <a:rPr lang="en-US" altLang="zh-CN" b="1"/>
              <a:t>e.g., Attishoo </a:t>
            </a:r>
            <a:r>
              <a:rPr lang="zh-CN" altLang="en-US" b="1"/>
              <a:t>挣了多少钱</a:t>
            </a:r>
            <a:r>
              <a:rPr lang="en-US" altLang="zh-CN" b="1"/>
              <a:t>? (earn = W*H)</a:t>
            </a:r>
          </a:p>
          <a:p>
            <a:pPr marL="365125" indent="-255588">
              <a:buFont typeface="宋体" panose="02010600030101010101" pitchFamily="2" charset="-122"/>
              <a:buAutoNum type="circleNumDbPlain" startAt="2"/>
            </a:pPr>
            <a:r>
              <a:rPr lang="zh-CN" altLang="en-US" sz="2800" b="1">
                <a:solidFill>
                  <a:srgbClr val="0000CC"/>
                </a:solidFill>
              </a:rPr>
              <a:t>分解后，根据分解的实例</a:t>
            </a:r>
            <a:r>
              <a:rPr lang="en-US" altLang="zh-CN" sz="2800" b="1">
                <a:solidFill>
                  <a:srgbClr val="0000CC"/>
                </a:solidFill>
              </a:rPr>
              <a:t>, </a:t>
            </a:r>
            <a:r>
              <a:rPr lang="zh-CN" altLang="en-US" sz="2800" b="1">
                <a:solidFill>
                  <a:srgbClr val="0000CC"/>
                </a:solidFill>
              </a:rPr>
              <a:t>我们可能不能重新构建分解前的实例</a:t>
            </a:r>
            <a:r>
              <a:rPr lang="en-US" altLang="zh-CN" sz="2800" b="1">
                <a:solidFill>
                  <a:srgbClr val="0000CC"/>
                </a:solidFill>
              </a:rPr>
              <a:t>!</a:t>
            </a:r>
          </a:p>
          <a:p>
            <a:pPr marL="284163" lvl="1" indent="0">
              <a:spcBef>
                <a:spcPts val="325"/>
              </a:spcBef>
              <a:buFont typeface="Verdana" panose="020B0604030504040204" pitchFamily="34" charset="0"/>
              <a:buChar char="◦"/>
            </a:pPr>
            <a:endParaRPr lang="en-US" altLang="zh-CN" b="1"/>
          </a:p>
          <a:p>
            <a:pPr marL="365125" indent="-255588">
              <a:buFont typeface="宋体" panose="02010600030101010101" pitchFamily="2" charset="-122"/>
              <a:buAutoNum type="circleNumDbPlain" startAt="3"/>
            </a:pPr>
            <a:r>
              <a:rPr lang="en-US" altLang="zh-CN" sz="2800" b="1"/>
              <a:t> </a:t>
            </a:r>
            <a:r>
              <a:rPr lang="zh-CN" altLang="en-US" sz="2800" b="1">
                <a:solidFill>
                  <a:srgbClr val="0000CC"/>
                </a:solidFill>
              </a:rPr>
              <a:t>检查某些依赖需要考虑分解后的多个关系</a:t>
            </a:r>
            <a:r>
              <a:rPr lang="en-US" altLang="zh-CN" sz="2800" b="1">
                <a:solidFill>
                  <a:srgbClr val="0000CC"/>
                </a:solidFill>
              </a:rPr>
              <a:t>.</a:t>
            </a:r>
          </a:p>
          <a:p>
            <a:pPr marL="365125" indent="-255588">
              <a:buFont typeface="Wingdings 3" panose="05040102010807070707" pitchFamily="18" charset="2"/>
              <a:buChar char=""/>
            </a:pPr>
            <a:endParaRPr lang="en-US" altLang="zh-CN" sz="2800" b="1" i="1">
              <a:solidFill>
                <a:srgbClr val="0000CC"/>
              </a:solidFill>
            </a:endParaRPr>
          </a:p>
          <a:p>
            <a:pPr marL="365125" indent="-255588">
              <a:buFont typeface="Wingdings 3" panose="05040102010807070707" pitchFamily="18" charset="2"/>
              <a:buChar char=""/>
            </a:pPr>
            <a:r>
              <a:rPr lang="zh-CN" altLang="en-US" sz="2800" b="1" i="1">
                <a:solidFill>
                  <a:srgbClr val="0000CC"/>
                </a:solidFill>
              </a:rPr>
              <a:t>折中</a:t>
            </a:r>
            <a:r>
              <a:rPr lang="en-US" altLang="zh-CN" sz="2800" b="1" i="1"/>
              <a:t>: </a:t>
            </a:r>
            <a:r>
              <a:rPr lang="zh-CN" altLang="en-US" sz="2800" b="1" i="1"/>
              <a:t>考虑这些问题</a:t>
            </a:r>
            <a:r>
              <a:rPr lang="en-US" altLang="zh-CN" sz="2800" b="1" i="1"/>
              <a:t>vs. </a:t>
            </a:r>
            <a:r>
              <a:rPr lang="zh-CN" altLang="en-US" sz="2800" b="1" i="1"/>
              <a:t>冗余</a:t>
            </a:r>
            <a:r>
              <a:rPr lang="en-US" altLang="zh-CN" sz="2800" b="1" i="1"/>
              <a:t>.</a:t>
            </a:r>
            <a:endParaRPr lang="zh-CN" altLang="en-US" sz="2800" b="1"/>
          </a:p>
        </p:txBody>
      </p:sp>
      <p:sp>
        <p:nvSpPr>
          <p:cNvPr id="29698" name="灯片编号占位符 2">
            <a:extLst>
              <a:ext uri="{FF2B5EF4-FFF2-40B4-BE49-F238E27FC236}">
                <a16:creationId xmlns:a16="http://schemas.microsoft.com/office/drawing/2014/main" id="{3C346486-68C8-6199-4F73-E46AB596471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12D1F58-F0C1-4350-BB00-7C459ED376C4}" type="slidenum">
              <a:rPr lang="zh-CN" altLang="en-US"/>
              <a:pPr eaLnBrk="0" hangingPunct="0"/>
              <a:t>216</a:t>
            </a:fld>
            <a:endParaRPr lang="zh-CN" altLang="en-US"/>
          </a:p>
        </p:txBody>
      </p:sp>
      <p:sp>
        <p:nvSpPr>
          <p:cNvPr id="29699" name="标题 3">
            <a:extLst>
              <a:ext uri="{FF2B5EF4-FFF2-40B4-BE49-F238E27FC236}">
                <a16:creationId xmlns:a16="http://schemas.microsoft.com/office/drawing/2014/main" id="{F8C8CEBD-4074-DDC7-03F2-22F7A7A4AA77}"/>
              </a:ext>
            </a:extLst>
          </p:cNvPr>
          <p:cNvSpPr>
            <a:spLocks noGrp="1" noChangeArrowheads="1"/>
          </p:cNvSpPr>
          <p:nvPr>
            <p:ph type="title"/>
          </p:nvPr>
        </p:nvSpPr>
        <p:spPr>
          <a:xfrm>
            <a:off x="457200" y="274638"/>
            <a:ext cx="8229600" cy="814387"/>
          </a:xfrm>
        </p:spPr>
        <p:txBody>
          <a:bodyPr/>
          <a:lstStyle/>
          <a:p>
            <a:r>
              <a:rPr lang="zh-CN" altLang="en-US">
                <a:solidFill>
                  <a:schemeClr val="tx1"/>
                </a:solidFill>
              </a:rPr>
              <a:t>分解的问题</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内容占位符 1">
            <a:extLst>
              <a:ext uri="{FF2B5EF4-FFF2-40B4-BE49-F238E27FC236}">
                <a16:creationId xmlns:a16="http://schemas.microsoft.com/office/drawing/2014/main" id="{E6311771-D91E-CBB3-F3B7-68139AA103A8}"/>
              </a:ext>
            </a:extLst>
          </p:cNvPr>
          <p:cNvSpPr>
            <a:spLocks noGrp="1" noChangeArrowheads="1"/>
          </p:cNvSpPr>
          <p:nvPr>
            <p:ph idx="1"/>
          </p:nvPr>
        </p:nvSpPr>
        <p:spPr>
          <a:xfrm>
            <a:off x="457200" y="1481138"/>
            <a:ext cx="8255000" cy="4792662"/>
          </a:xfrm>
        </p:spPr>
        <p:txBody>
          <a:bodyPr/>
          <a:lstStyle/>
          <a:p>
            <a:r>
              <a:rPr lang="en-US" altLang="zh-CN" b="1"/>
              <a:t> </a:t>
            </a:r>
            <a:r>
              <a:rPr lang="zh-CN" altLang="en-US" b="1"/>
              <a:t>将分解符合</a:t>
            </a:r>
            <a:r>
              <a:rPr lang="en-US" altLang="zh-CN" b="1"/>
              <a:t>3NF</a:t>
            </a:r>
            <a:r>
              <a:rPr lang="zh-CN" altLang="en-US" b="1"/>
              <a:t>或更高的范式是一种很好的保证方法</a:t>
            </a:r>
            <a:r>
              <a:rPr lang="en-US" altLang="zh-CN" b="1"/>
              <a:t>.</a:t>
            </a:r>
          </a:p>
          <a:p>
            <a:pPr>
              <a:buFont typeface="Wingdings 3" panose="05040102010807070707" pitchFamily="18" charset="2"/>
              <a:buNone/>
            </a:pPr>
            <a:r>
              <a:rPr lang="en-US" altLang="zh-CN" b="1"/>
              <a:t> </a:t>
            </a:r>
          </a:p>
          <a:p>
            <a:r>
              <a:rPr lang="zh-CN" altLang="en-US" b="1" i="1">
                <a:solidFill>
                  <a:srgbClr val="0000CC"/>
                </a:solidFill>
              </a:rPr>
              <a:t>所有分解应该是无损的</a:t>
            </a:r>
            <a:r>
              <a:rPr lang="en-US" altLang="zh-CN" b="1" i="1">
                <a:solidFill>
                  <a:srgbClr val="0000CC"/>
                </a:solidFill>
              </a:rPr>
              <a:t>! (Avoids Problem (2))</a:t>
            </a:r>
            <a:endParaRPr lang="zh-CN" altLang="en-US" b="1">
              <a:solidFill>
                <a:srgbClr val="0000CC"/>
              </a:solidFill>
            </a:endParaRPr>
          </a:p>
        </p:txBody>
      </p:sp>
      <p:sp>
        <p:nvSpPr>
          <p:cNvPr id="30722" name="灯片编号占位符 2">
            <a:extLst>
              <a:ext uri="{FF2B5EF4-FFF2-40B4-BE49-F238E27FC236}">
                <a16:creationId xmlns:a16="http://schemas.microsoft.com/office/drawing/2014/main" id="{65E02242-4E4C-A5D7-3A59-2090510EA8C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D7E3426-DF9D-4F48-A9C1-6F60C9E90645}" type="slidenum">
              <a:rPr lang="zh-CN" altLang="en-US"/>
              <a:pPr eaLnBrk="0" hangingPunct="0"/>
              <a:t>217</a:t>
            </a:fld>
            <a:endParaRPr lang="zh-CN" altLang="en-US"/>
          </a:p>
        </p:txBody>
      </p:sp>
      <p:sp>
        <p:nvSpPr>
          <p:cNvPr id="30723" name="标题 3">
            <a:extLst>
              <a:ext uri="{FF2B5EF4-FFF2-40B4-BE49-F238E27FC236}">
                <a16:creationId xmlns:a16="http://schemas.microsoft.com/office/drawing/2014/main" id="{43579DAA-9D53-D3FE-2DFA-B4A1A08E6286}"/>
              </a:ext>
            </a:extLst>
          </p:cNvPr>
          <p:cNvSpPr>
            <a:spLocks noGrp="1" noChangeArrowheads="1"/>
          </p:cNvSpPr>
          <p:nvPr>
            <p:ph type="title"/>
          </p:nvPr>
        </p:nvSpPr>
        <p:spPr>
          <a:xfrm>
            <a:off x="698500" y="211138"/>
            <a:ext cx="7772400" cy="1143000"/>
          </a:xfrm>
        </p:spPr>
        <p:txBody>
          <a:bodyPr/>
          <a:lstStyle/>
          <a:p>
            <a:r>
              <a:rPr lang="zh-CN" altLang="en-US">
                <a:solidFill>
                  <a:schemeClr val="tx1"/>
                </a:solidFill>
              </a:rPr>
              <a:t>分解</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a:extLst>
              <a:ext uri="{FF2B5EF4-FFF2-40B4-BE49-F238E27FC236}">
                <a16:creationId xmlns:a16="http://schemas.microsoft.com/office/drawing/2014/main" id="{0EE4634B-6565-1363-65D2-36C6D19E0E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96938" y="1341438"/>
            <a:ext cx="7743825" cy="4716462"/>
          </a:xfrm>
        </p:spPr>
      </p:pic>
      <p:sp>
        <p:nvSpPr>
          <p:cNvPr id="31746" name="灯片编号占位符 2">
            <a:extLst>
              <a:ext uri="{FF2B5EF4-FFF2-40B4-BE49-F238E27FC236}">
                <a16:creationId xmlns:a16="http://schemas.microsoft.com/office/drawing/2014/main" id="{B3C352DD-70B2-571B-9214-D182F227235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BEB14903-691F-40C3-9AFF-38B2ABAC0B01}" type="slidenum">
              <a:rPr lang="zh-CN" altLang="en-US"/>
              <a:pPr eaLnBrk="0" hangingPunct="0"/>
              <a:t>218</a:t>
            </a:fld>
            <a:endParaRPr lang="zh-CN" altLang="en-US"/>
          </a:p>
        </p:txBody>
      </p:sp>
      <p:sp>
        <p:nvSpPr>
          <p:cNvPr id="31747" name="标题 3">
            <a:extLst>
              <a:ext uri="{FF2B5EF4-FFF2-40B4-BE49-F238E27FC236}">
                <a16:creationId xmlns:a16="http://schemas.microsoft.com/office/drawing/2014/main" id="{80C0D11D-A60D-8AB9-F486-083608CE6219}"/>
              </a:ext>
            </a:extLst>
          </p:cNvPr>
          <p:cNvSpPr>
            <a:spLocks noGrp="1" noChangeArrowheads="1"/>
          </p:cNvSpPr>
          <p:nvPr>
            <p:ph type="title"/>
          </p:nvPr>
        </p:nvSpPr>
        <p:spPr>
          <a:xfrm>
            <a:off x="868363" y="0"/>
            <a:ext cx="7772400" cy="1143000"/>
          </a:xfrm>
        </p:spPr>
        <p:txBody>
          <a:bodyPr/>
          <a:lstStyle/>
          <a:p>
            <a:r>
              <a:rPr lang="zh-CN" altLang="en-US">
                <a:solidFill>
                  <a:schemeClr val="tx1"/>
                </a:solidFill>
              </a:rPr>
              <a:t>分解问题</a:t>
            </a:r>
            <a:r>
              <a:rPr lang="en-US" altLang="zh-CN">
                <a:solidFill>
                  <a:schemeClr val="tx1"/>
                </a:solidFill>
              </a:rPr>
              <a:t>2</a:t>
            </a:r>
            <a:endParaRPr lang="zh-CN" altLang="en-US">
              <a:solidFill>
                <a:schemeClr val="tx1"/>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内容占位符 1">
            <a:extLst>
              <a:ext uri="{FF2B5EF4-FFF2-40B4-BE49-F238E27FC236}">
                <a16:creationId xmlns:a16="http://schemas.microsoft.com/office/drawing/2014/main" id="{078F12B5-FA59-C500-5ACF-302A1C773313}"/>
              </a:ext>
            </a:extLst>
          </p:cNvPr>
          <p:cNvSpPr>
            <a:spLocks noGrp="1" noChangeArrowheads="1"/>
          </p:cNvSpPr>
          <p:nvPr>
            <p:ph idx="1"/>
          </p:nvPr>
        </p:nvSpPr>
        <p:spPr/>
        <p:txBody>
          <a:bodyPr/>
          <a:lstStyle/>
          <a:p>
            <a:r>
              <a:rPr lang="zh-CN" altLang="en-US"/>
              <a:t>将</a:t>
            </a:r>
            <a:r>
              <a:rPr lang="en-US" altLang="zh-CN"/>
              <a:t>R </a:t>
            </a:r>
            <a:r>
              <a:rPr lang="zh-CN" altLang="en-US"/>
              <a:t>分解为</a:t>
            </a:r>
            <a:r>
              <a:rPr lang="en-US" altLang="zh-CN"/>
              <a:t> R1 </a:t>
            </a:r>
            <a:r>
              <a:rPr lang="zh-CN" altLang="en-US"/>
              <a:t>何</a:t>
            </a:r>
            <a:r>
              <a:rPr lang="en-US" altLang="zh-CN"/>
              <a:t>R2 </a:t>
            </a:r>
            <a:r>
              <a:rPr lang="zh-CN" altLang="en-US"/>
              <a:t>，如果是无损连接分解，那么应该满足：</a:t>
            </a:r>
          </a:p>
          <a:p>
            <a:pPr>
              <a:buFontTx/>
              <a:buNone/>
            </a:pPr>
            <a:r>
              <a:rPr lang="en-US" altLang="zh-CN"/>
              <a:t> </a:t>
            </a:r>
          </a:p>
          <a:p>
            <a:pPr>
              <a:lnSpc>
                <a:spcPct val="90000"/>
              </a:lnSpc>
            </a:pPr>
            <a:endParaRPr lang="zh-CN" altLang="en-US" sz="2800">
              <a:latin typeface="Times New Roman" panose="02020603050405020304" pitchFamily="18" charset="0"/>
            </a:endParaRPr>
          </a:p>
          <a:p>
            <a:endParaRPr lang="en-US" altLang="zh-CN"/>
          </a:p>
        </p:txBody>
      </p:sp>
      <p:sp>
        <p:nvSpPr>
          <p:cNvPr id="32770" name="灯片编号占位符 2">
            <a:extLst>
              <a:ext uri="{FF2B5EF4-FFF2-40B4-BE49-F238E27FC236}">
                <a16:creationId xmlns:a16="http://schemas.microsoft.com/office/drawing/2014/main" id="{D10B40B0-B999-6614-1967-16EC71C3589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B3AE2D6-B719-47D4-B67B-D054BD8BC694}" type="slidenum">
              <a:rPr lang="zh-CN" altLang="en-US"/>
              <a:pPr eaLnBrk="0" hangingPunct="0"/>
              <a:t>219</a:t>
            </a:fld>
            <a:endParaRPr lang="zh-CN" altLang="en-US"/>
          </a:p>
        </p:txBody>
      </p:sp>
      <p:sp>
        <p:nvSpPr>
          <p:cNvPr id="32771" name="标题 3">
            <a:extLst>
              <a:ext uri="{FF2B5EF4-FFF2-40B4-BE49-F238E27FC236}">
                <a16:creationId xmlns:a16="http://schemas.microsoft.com/office/drawing/2014/main" id="{5F2795A3-256B-13E7-B98B-5EBDF7AC2800}"/>
              </a:ext>
            </a:extLst>
          </p:cNvPr>
          <p:cNvSpPr>
            <a:spLocks noGrp="1" noChangeArrowheads="1"/>
          </p:cNvSpPr>
          <p:nvPr>
            <p:ph type="title"/>
          </p:nvPr>
        </p:nvSpPr>
        <p:spPr>
          <a:xfrm>
            <a:off x="685800" y="395288"/>
            <a:ext cx="7772400" cy="1143000"/>
          </a:xfrm>
        </p:spPr>
        <p:txBody>
          <a:bodyPr/>
          <a:lstStyle/>
          <a:p>
            <a:r>
              <a:rPr lang="zh-CN" altLang="en-US">
                <a:solidFill>
                  <a:schemeClr val="tx1"/>
                </a:solidFill>
              </a:rPr>
              <a:t>无损连接分解</a:t>
            </a:r>
          </a:p>
        </p:txBody>
      </p:sp>
      <p:pic>
        <p:nvPicPr>
          <p:cNvPr id="32772" name="Picture 3">
            <a:extLst>
              <a:ext uri="{FF2B5EF4-FFF2-40B4-BE49-F238E27FC236}">
                <a16:creationId xmlns:a16="http://schemas.microsoft.com/office/drawing/2014/main" id="{F2F38FB9-C569-A001-9E86-4CFB915A4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775" y="3290888"/>
            <a:ext cx="2897188"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p>
        </p:txBody>
      </p:sp>
      <p:sp>
        <p:nvSpPr>
          <p:cNvPr id="47106" name="Rectangle 2"/>
          <p:cNvSpPr>
            <a:spLocks noGrp="1" noChangeArrowheads="1"/>
          </p:cNvSpPr>
          <p:nvPr>
            <p:ph type="title"/>
          </p:nvPr>
        </p:nvSpPr>
        <p:spPr/>
        <p:txBody>
          <a:bodyPr/>
          <a:lstStyle/>
          <a:p>
            <a:pPr eaLnBrk="1" hangingPunct="1"/>
            <a:r>
              <a:rPr lang="en-US" altLang="zh-CN"/>
              <a:t>DBMS</a:t>
            </a:r>
            <a:r>
              <a:rPr lang="zh-CN" altLang="en-US"/>
              <a:t>的主要功能</a:t>
            </a:r>
          </a:p>
        </p:txBody>
      </p:sp>
      <p:sp>
        <p:nvSpPr>
          <p:cNvPr id="47107" name="Rectangle 3"/>
          <p:cNvSpPr>
            <a:spLocks noGrp="1" noChangeArrowheads="1"/>
          </p:cNvSpPr>
          <p:nvPr>
            <p:ph type="body" idx="1"/>
          </p:nvPr>
        </p:nvSpPr>
        <p:spPr>
          <a:xfrm>
            <a:off x="1295400" y="1905000"/>
            <a:ext cx="6705600" cy="4419600"/>
          </a:xfrm>
        </p:spPr>
        <p:txBody>
          <a:bodyPr/>
          <a:lstStyle/>
          <a:p>
            <a:pPr lvl="1" algn="just" eaLnBrk="1" hangingPunct="1">
              <a:lnSpc>
                <a:spcPct val="90000"/>
              </a:lnSpc>
            </a:pPr>
            <a:r>
              <a:rPr lang="zh-CN" altLang="en-US"/>
              <a:t>数据库的运行管理</a:t>
            </a:r>
          </a:p>
          <a:p>
            <a:pPr lvl="1" algn="just" eaLnBrk="1" hangingPunct="1">
              <a:lnSpc>
                <a:spcPct val="110000"/>
              </a:lnSpc>
              <a:buFont typeface="Wingdings" panose="05000000000000000000" pitchFamily="2" charset="2"/>
              <a:buNone/>
            </a:pPr>
            <a:r>
              <a:rPr lang="zh-CN" altLang="en-US"/>
              <a:t> 	  </a:t>
            </a:r>
            <a:r>
              <a:rPr lang="zh-CN" altLang="en-US" sz="2400" b="1"/>
              <a:t>保证数据的安全性、完整性、</a:t>
            </a:r>
          </a:p>
          <a:p>
            <a:pPr lvl="1" algn="just" eaLnBrk="1" hangingPunct="1">
              <a:lnSpc>
                <a:spcPct val="110000"/>
              </a:lnSpc>
              <a:buFont typeface="Wingdings" panose="05000000000000000000" pitchFamily="2" charset="2"/>
              <a:buNone/>
            </a:pPr>
            <a:r>
              <a:rPr lang="zh-CN" altLang="en-US" sz="2400" b="1"/>
              <a:t> 	  多用户对数据的并发使用</a:t>
            </a:r>
          </a:p>
          <a:p>
            <a:pPr lvl="1" algn="just" eaLnBrk="1" hangingPunct="1">
              <a:lnSpc>
                <a:spcPct val="110000"/>
              </a:lnSpc>
              <a:buFont typeface="Wingdings" panose="05000000000000000000" pitchFamily="2" charset="2"/>
              <a:buNone/>
            </a:pPr>
            <a:r>
              <a:rPr lang="zh-CN" altLang="en-US" sz="2400" b="1"/>
              <a:t> 	  发生故障后的系统恢复</a:t>
            </a:r>
          </a:p>
          <a:p>
            <a:pPr lvl="1" algn="just" eaLnBrk="1" hangingPunct="1">
              <a:lnSpc>
                <a:spcPct val="90000"/>
              </a:lnSpc>
            </a:pPr>
            <a:r>
              <a:rPr lang="zh-CN" altLang="en-US"/>
              <a:t>数据库的建立和维护功能</a:t>
            </a:r>
            <a:r>
              <a:rPr lang="en-US" altLang="zh-CN"/>
              <a:t>(</a:t>
            </a:r>
            <a:r>
              <a:rPr lang="zh-CN" altLang="en-US" sz="2400" b="1"/>
              <a:t>实用程序</a:t>
            </a:r>
            <a:r>
              <a:rPr lang="en-US" altLang="zh-CN" sz="2400" b="1"/>
              <a:t>)</a:t>
            </a:r>
            <a:endParaRPr lang="en-US" altLang="zh-CN"/>
          </a:p>
          <a:p>
            <a:pPr lvl="1" algn="just" eaLnBrk="1" hangingPunct="1">
              <a:lnSpc>
                <a:spcPct val="90000"/>
              </a:lnSpc>
              <a:buFont typeface="Wingdings" panose="05000000000000000000" pitchFamily="2" charset="2"/>
              <a:buNone/>
            </a:pPr>
            <a:r>
              <a:rPr lang="en-US" altLang="zh-CN" sz="2400" b="1"/>
              <a:t>    </a:t>
            </a:r>
            <a:r>
              <a:rPr lang="zh-CN" altLang="en-US" sz="2400" b="1"/>
              <a:t>数据库数据批量装载</a:t>
            </a:r>
          </a:p>
          <a:p>
            <a:pPr lvl="1" algn="just" eaLnBrk="1" hangingPunct="1">
              <a:lnSpc>
                <a:spcPct val="90000"/>
              </a:lnSpc>
              <a:buFont typeface="Wingdings" panose="05000000000000000000" pitchFamily="2" charset="2"/>
              <a:buNone/>
            </a:pPr>
            <a:r>
              <a:rPr lang="zh-CN" altLang="en-US" sz="2400" b="1"/>
              <a:t>  	  数据库转储</a:t>
            </a:r>
          </a:p>
          <a:p>
            <a:pPr lvl="1" algn="just" eaLnBrk="1" hangingPunct="1">
              <a:lnSpc>
                <a:spcPct val="90000"/>
              </a:lnSpc>
              <a:buFont typeface="Wingdings" panose="05000000000000000000" pitchFamily="2" charset="2"/>
              <a:buNone/>
            </a:pPr>
            <a:r>
              <a:rPr lang="zh-CN" altLang="en-US" sz="2400" b="1"/>
              <a:t>    介质故障恢复</a:t>
            </a:r>
          </a:p>
          <a:p>
            <a:pPr lvl="1" algn="just" eaLnBrk="1" hangingPunct="1">
              <a:lnSpc>
                <a:spcPct val="90000"/>
              </a:lnSpc>
              <a:buFont typeface="Wingdings" panose="05000000000000000000" pitchFamily="2" charset="2"/>
              <a:buNone/>
            </a:pPr>
            <a:r>
              <a:rPr lang="zh-CN" altLang="en-US" sz="2400" b="1"/>
              <a:t>    数据库的重组织</a:t>
            </a:r>
          </a:p>
          <a:p>
            <a:pPr lvl="1" algn="just" eaLnBrk="1" hangingPunct="1">
              <a:lnSpc>
                <a:spcPct val="90000"/>
              </a:lnSpc>
              <a:buFont typeface="Wingdings" panose="05000000000000000000" pitchFamily="2" charset="2"/>
              <a:buNone/>
            </a:pPr>
            <a:r>
              <a:rPr lang="zh-CN" altLang="en-US" sz="2400" b="1"/>
              <a:t>    性能监视等</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a:extLst>
              <a:ext uri="{FF2B5EF4-FFF2-40B4-BE49-F238E27FC236}">
                <a16:creationId xmlns:a16="http://schemas.microsoft.com/office/drawing/2014/main" id="{CA73269C-96E2-04CD-258C-0F1218EEC3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520825"/>
            <a:ext cx="7915275" cy="4468813"/>
          </a:xfrm>
        </p:spPr>
      </p:pic>
      <p:sp>
        <p:nvSpPr>
          <p:cNvPr id="33794" name="灯片编号占位符 2">
            <a:extLst>
              <a:ext uri="{FF2B5EF4-FFF2-40B4-BE49-F238E27FC236}">
                <a16:creationId xmlns:a16="http://schemas.microsoft.com/office/drawing/2014/main" id="{C1365DDA-DE01-A4EE-3068-7D7665ADF74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1281CE5-0547-4621-A732-4FA73CD1B5E4}" type="slidenum">
              <a:rPr lang="zh-CN" altLang="en-US"/>
              <a:pPr eaLnBrk="0" hangingPunct="0"/>
              <a:t>220</a:t>
            </a:fld>
            <a:endParaRPr lang="zh-CN" altLang="en-US"/>
          </a:p>
        </p:txBody>
      </p:sp>
      <p:sp>
        <p:nvSpPr>
          <p:cNvPr id="33795" name="标题 3">
            <a:extLst>
              <a:ext uri="{FF2B5EF4-FFF2-40B4-BE49-F238E27FC236}">
                <a16:creationId xmlns:a16="http://schemas.microsoft.com/office/drawing/2014/main" id="{227004CD-6486-7974-78D2-9364C988D586}"/>
              </a:ext>
            </a:extLst>
          </p:cNvPr>
          <p:cNvSpPr>
            <a:spLocks noGrp="1" noChangeArrowheads="1"/>
          </p:cNvSpPr>
          <p:nvPr>
            <p:ph type="title"/>
          </p:nvPr>
        </p:nvSpPr>
        <p:spPr>
          <a:xfrm>
            <a:off x="684213" y="173038"/>
            <a:ext cx="7772400" cy="1143000"/>
          </a:xfrm>
        </p:spPr>
        <p:txBody>
          <a:bodyPr/>
          <a:lstStyle/>
          <a:p>
            <a:r>
              <a:rPr lang="zh-CN" altLang="en-US">
                <a:solidFill>
                  <a:schemeClr val="tx1"/>
                </a:solidFill>
              </a:rPr>
              <a:t>例子（不是无损的）</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a:extLst>
              <a:ext uri="{FF2B5EF4-FFF2-40B4-BE49-F238E27FC236}">
                <a16:creationId xmlns:a16="http://schemas.microsoft.com/office/drawing/2014/main" id="{0EA11E4A-98CC-BECE-4BC1-AA8B975E17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7088" y="1484313"/>
            <a:ext cx="7597775" cy="4608512"/>
          </a:xfrm>
        </p:spPr>
      </p:pic>
      <p:sp>
        <p:nvSpPr>
          <p:cNvPr id="34818" name="灯片编号占位符 2">
            <a:extLst>
              <a:ext uri="{FF2B5EF4-FFF2-40B4-BE49-F238E27FC236}">
                <a16:creationId xmlns:a16="http://schemas.microsoft.com/office/drawing/2014/main" id="{5EF6AABD-83DB-D0F2-5D21-E675ECAFADB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11E5FC5A-4B9C-4F5E-BB79-B8E43D0469EC}" type="slidenum">
              <a:rPr lang="zh-CN" altLang="en-US"/>
              <a:pPr eaLnBrk="0" hangingPunct="0"/>
              <a:t>221</a:t>
            </a:fld>
            <a:endParaRPr lang="zh-CN" altLang="en-US"/>
          </a:p>
        </p:txBody>
      </p:sp>
      <p:sp>
        <p:nvSpPr>
          <p:cNvPr id="34819" name="标题 3">
            <a:extLst>
              <a:ext uri="{FF2B5EF4-FFF2-40B4-BE49-F238E27FC236}">
                <a16:creationId xmlns:a16="http://schemas.microsoft.com/office/drawing/2014/main" id="{D380ED82-F553-1732-4730-5B6E09CB6508}"/>
              </a:ext>
            </a:extLst>
          </p:cNvPr>
          <p:cNvSpPr txBox="1">
            <a:spLocks noChangeArrowheads="1"/>
          </p:cNvSpPr>
          <p:nvPr/>
        </p:nvSpPr>
        <p:spPr bwMode="auto">
          <a:xfrm>
            <a:off x="684213" y="1730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4400" b="0">
                <a:solidFill>
                  <a:schemeClr val="tx1"/>
                </a:solidFill>
                <a:latin typeface="宋体" panose="02010600030101010101" pitchFamily="2" charset="-122"/>
              </a:rPr>
              <a:t>例子（无损的）</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1">
            <a:extLst>
              <a:ext uri="{FF2B5EF4-FFF2-40B4-BE49-F238E27FC236}">
                <a16:creationId xmlns:a16="http://schemas.microsoft.com/office/drawing/2014/main" id="{9DBC7A02-0F3B-627A-E3EF-D2828C08DD6C}"/>
              </a:ext>
            </a:extLst>
          </p:cNvPr>
          <p:cNvSpPr>
            <a:spLocks noGrp="1" noChangeArrowheads="1"/>
          </p:cNvSpPr>
          <p:nvPr>
            <p:ph idx="1"/>
          </p:nvPr>
        </p:nvSpPr>
        <p:spPr>
          <a:xfrm>
            <a:off x="647700" y="1341438"/>
            <a:ext cx="8229600" cy="4525962"/>
          </a:xfrm>
        </p:spPr>
        <p:txBody>
          <a:bodyPr/>
          <a:lstStyle/>
          <a:p>
            <a:pPr>
              <a:lnSpc>
                <a:spcPct val="90000"/>
              </a:lnSpc>
              <a:tabLst>
                <a:tab pos="2292350" algn="l"/>
                <a:tab pos="2976563" algn="l"/>
              </a:tabLst>
            </a:pPr>
            <a:r>
              <a:rPr lang="zh-CN" altLang="en-US" sz="2800" b="1">
                <a:latin typeface="Times New Roman" panose="02020603050405020304" pitchFamily="18" charset="0"/>
              </a:rPr>
              <a:t>将</a:t>
            </a:r>
            <a:r>
              <a:rPr lang="en-US" altLang="zh-CN" sz="2800" b="1">
                <a:latin typeface="Times New Roman" panose="02020603050405020304" pitchFamily="18" charset="0"/>
              </a:rPr>
              <a:t> </a:t>
            </a:r>
            <a:r>
              <a:rPr lang="en-US" altLang="zh-CN" sz="2800" b="1" i="1">
                <a:latin typeface="Times New Roman" panose="02020603050405020304" pitchFamily="18" charset="0"/>
              </a:rPr>
              <a:t>R</a:t>
            </a:r>
            <a:r>
              <a:rPr lang="en-US" altLang="zh-CN" sz="2800" b="1">
                <a:latin typeface="Times New Roman" panose="02020603050405020304" pitchFamily="18" charset="0"/>
              </a:rPr>
              <a:t> </a:t>
            </a:r>
            <a:r>
              <a:rPr lang="zh-CN" altLang="en-US" sz="2800" b="1">
                <a:latin typeface="Times New Roman" panose="02020603050405020304" pitchFamily="18" charset="0"/>
              </a:rPr>
              <a:t>分解为</a:t>
            </a: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 </a:t>
            </a:r>
            <a:r>
              <a:rPr lang="zh-CN" altLang="en-US" sz="2800" b="1">
                <a:latin typeface="Times New Roman" panose="02020603050405020304" pitchFamily="18" charset="0"/>
              </a:rPr>
              <a:t>何</a:t>
            </a: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 </a:t>
            </a:r>
            <a:r>
              <a:rPr lang="zh-CN" altLang="en-US" sz="2800" b="1">
                <a:latin typeface="Times New Roman" panose="02020603050405020304" pitchFamily="18" charset="0"/>
              </a:rPr>
              <a:t>是无损分解，如果下面至少一个成立的话，</a:t>
            </a:r>
            <a:r>
              <a:rPr lang="zh-CN" altLang="en-US" sz="2800" b="1">
                <a:solidFill>
                  <a:schemeClr val="tx2"/>
                </a:solidFill>
                <a:latin typeface="Times New Roman" panose="02020603050405020304" pitchFamily="18" charset="0"/>
              </a:rPr>
              <a:t>那么分解问无损分解</a:t>
            </a:r>
            <a:r>
              <a:rPr lang="en-US" altLang="zh-CN" sz="2800" b="1">
                <a:latin typeface="Times New Roman" panose="02020603050405020304" pitchFamily="18" charset="0"/>
              </a:rPr>
              <a:t>: </a:t>
            </a:r>
            <a:endParaRPr lang="zh-CN" altLang="en-US" sz="1800" b="1">
              <a:solidFill>
                <a:schemeClr val="tx2"/>
              </a:solidFill>
              <a:latin typeface="Times New Roman" panose="02020603050405020304" pitchFamily="18" charset="0"/>
            </a:endParaRPr>
          </a:p>
          <a:p>
            <a:pPr>
              <a:lnSpc>
                <a:spcPct val="90000"/>
              </a:lnSpc>
              <a:buFontTx/>
              <a:buNone/>
              <a:tabLst>
                <a:tab pos="2292350" algn="l"/>
                <a:tab pos="2976563" algn="l"/>
              </a:tabLst>
            </a:pPr>
            <a:r>
              <a:rPr lang="zh-CN" altLang="en-US" sz="1800" b="1">
                <a:solidFill>
                  <a:schemeClr val="tx2"/>
                </a:solidFill>
                <a:latin typeface="Times New Roman" panose="02020603050405020304" pitchFamily="18" charset="0"/>
              </a:rPr>
              <a:t>      </a:t>
            </a:r>
            <a:r>
              <a:rPr lang="en-US" altLang="zh-CN" sz="1800" b="1">
                <a:solidFill>
                  <a:schemeClr val="tx2"/>
                </a:solidFill>
                <a:latin typeface="Times New Roman" panose="02020603050405020304" pitchFamily="18" charset="0"/>
              </a:rPr>
              <a:t>(</a:t>
            </a:r>
            <a:r>
              <a:rPr lang="zh-CN" altLang="en-US" sz="1800" b="1">
                <a:solidFill>
                  <a:schemeClr val="tx2"/>
                </a:solidFill>
                <a:latin typeface="Times New Roman" panose="02020603050405020304" pitchFamily="18" charset="0"/>
              </a:rPr>
              <a:t>仅适用于分解为两模式情形</a:t>
            </a:r>
            <a:r>
              <a:rPr lang="en-US" altLang="zh-CN" sz="1800" b="1">
                <a:solidFill>
                  <a:schemeClr val="tx2"/>
                </a:solidFill>
                <a:latin typeface="Times New Roman" panose="02020603050405020304" pitchFamily="18" charset="0"/>
              </a:rPr>
              <a:t>)</a:t>
            </a:r>
          </a:p>
          <a:p>
            <a:pPr marL="742950" lvl="1" indent="-285750">
              <a:lnSpc>
                <a:spcPct val="90000"/>
              </a:lnSpc>
              <a:tabLst>
                <a:tab pos="2292350" algn="l"/>
                <a:tab pos="2976563" algn="l"/>
              </a:tabLst>
            </a:pPr>
            <a:r>
              <a:rPr lang="en-US" altLang="zh-CN" sz="2400" b="1" i="1">
                <a:solidFill>
                  <a:srgbClr val="0066FF"/>
                </a:solidFill>
                <a:latin typeface="Times New Roman" panose="02020603050405020304" pitchFamily="18" charset="0"/>
              </a:rPr>
              <a:t>R</a:t>
            </a:r>
            <a:r>
              <a:rPr lang="en-US" altLang="zh-CN" sz="2400" b="1" baseline="-25000">
                <a:solidFill>
                  <a:srgbClr val="0066FF"/>
                </a:solidFill>
                <a:latin typeface="Times New Roman" panose="02020603050405020304" pitchFamily="18" charset="0"/>
              </a:rPr>
              <a:t>1</a:t>
            </a:r>
            <a:r>
              <a:rPr lang="en-US" altLang="zh-CN" sz="2400" b="1">
                <a:solidFill>
                  <a:srgbClr val="0066FF"/>
                </a:solidFill>
                <a:latin typeface="Times New Roman" panose="02020603050405020304" pitchFamily="18" charset="0"/>
              </a:rPr>
              <a:t> </a:t>
            </a:r>
            <a:r>
              <a:rPr lang="en-US" altLang="zh-CN" sz="2400" b="1">
                <a:solidFill>
                  <a:srgbClr val="0066FF"/>
                </a:solidFill>
                <a:latin typeface="Times New Roman" panose="02020603050405020304" pitchFamily="18" charset="0"/>
                <a:sym typeface="Symbol" panose="05050102010706020507" pitchFamily="18" charset="2"/>
              </a:rPr>
              <a:t> </a:t>
            </a:r>
            <a:r>
              <a:rPr lang="en-US" altLang="zh-CN" sz="2400" b="1" i="1">
                <a:solidFill>
                  <a:srgbClr val="0066FF"/>
                </a:solidFill>
                <a:latin typeface="Times New Roman" panose="02020603050405020304" pitchFamily="18" charset="0"/>
              </a:rPr>
              <a:t>R</a:t>
            </a:r>
            <a:r>
              <a:rPr lang="en-US" altLang="zh-CN" sz="2400" b="1" baseline="-25000">
                <a:solidFill>
                  <a:srgbClr val="0066FF"/>
                </a:solidFill>
                <a:latin typeface="Times New Roman" panose="02020603050405020304" pitchFamily="18" charset="0"/>
              </a:rPr>
              <a:t>2</a:t>
            </a:r>
            <a:r>
              <a:rPr lang="en-US" altLang="zh-CN" sz="2400" b="1">
                <a:solidFill>
                  <a:srgbClr val="0066FF"/>
                </a:solidFill>
                <a:latin typeface="Times New Roman" panose="02020603050405020304" pitchFamily="18" charset="0"/>
              </a:rPr>
              <a:t> </a:t>
            </a:r>
            <a:r>
              <a:rPr lang="en-US" altLang="zh-CN" sz="2400" b="1">
                <a:solidFill>
                  <a:srgbClr val="0066FF"/>
                </a:solidFill>
                <a:latin typeface="Times New Roman" panose="02020603050405020304" pitchFamily="18" charset="0"/>
                <a:sym typeface="Symbol" panose="05050102010706020507" pitchFamily="18" charset="2"/>
              </a:rPr>
              <a:t></a:t>
            </a:r>
            <a:r>
              <a:rPr lang="en-US" altLang="zh-CN" sz="2400" b="1">
                <a:solidFill>
                  <a:srgbClr val="0066FF"/>
                </a:solidFill>
                <a:latin typeface="Times New Roman" panose="02020603050405020304" pitchFamily="18" charset="0"/>
                <a:sym typeface="Monotype Sorts" pitchFamily="1" charset="2"/>
              </a:rPr>
              <a:t> </a:t>
            </a:r>
            <a:r>
              <a:rPr lang="en-US" altLang="zh-CN" sz="2400" b="1" i="1">
                <a:solidFill>
                  <a:srgbClr val="0066FF"/>
                </a:solidFill>
                <a:latin typeface="Times New Roman" panose="02020603050405020304" pitchFamily="18" charset="0"/>
              </a:rPr>
              <a:t>R</a:t>
            </a:r>
            <a:r>
              <a:rPr lang="en-US" altLang="zh-CN" sz="2400" b="1" baseline="-25000">
                <a:solidFill>
                  <a:srgbClr val="0066FF"/>
                </a:solidFill>
                <a:latin typeface="Times New Roman" panose="02020603050405020304" pitchFamily="18" charset="0"/>
              </a:rPr>
              <a:t>1        </a:t>
            </a:r>
            <a:r>
              <a:rPr lang="en-US" altLang="zh-CN" sz="1600" b="1">
                <a:latin typeface="Times New Roman" panose="02020603050405020304" pitchFamily="18" charset="0"/>
              </a:rPr>
              <a:t>(</a:t>
            </a:r>
            <a:r>
              <a:rPr lang="zh-CN" altLang="en-US" sz="1600" b="1">
                <a:latin typeface="Times New Roman" panose="02020603050405020304" pitchFamily="18" charset="0"/>
              </a:rPr>
              <a:t>函数依赖</a:t>
            </a:r>
            <a:r>
              <a:rPr lang="en-US" altLang="zh-CN" sz="1600" b="1">
                <a:latin typeface="Times New Roman" panose="02020603050405020304" pitchFamily="18" charset="0"/>
              </a:rPr>
              <a:t>)</a:t>
            </a:r>
            <a:endParaRPr lang="en-US" altLang="zh-CN" sz="2400" b="1" baseline="-25000">
              <a:latin typeface="Times New Roman" panose="02020603050405020304" pitchFamily="18" charset="0"/>
            </a:endParaRPr>
          </a:p>
          <a:p>
            <a:pPr marL="742950" lvl="1" indent="-285750">
              <a:lnSpc>
                <a:spcPct val="90000"/>
              </a:lnSpc>
              <a:tabLst>
                <a:tab pos="2292350" algn="l"/>
                <a:tab pos="2976563" algn="l"/>
              </a:tabLst>
            </a:pPr>
            <a:r>
              <a:rPr lang="en-US" altLang="zh-CN" sz="2400" b="1" i="1">
                <a:solidFill>
                  <a:srgbClr val="0066FF"/>
                </a:solidFill>
                <a:latin typeface="Times New Roman" panose="02020603050405020304" pitchFamily="18" charset="0"/>
              </a:rPr>
              <a:t>R</a:t>
            </a:r>
            <a:r>
              <a:rPr lang="en-US" altLang="zh-CN" sz="2400" b="1" baseline="-25000">
                <a:solidFill>
                  <a:srgbClr val="0066FF"/>
                </a:solidFill>
                <a:latin typeface="Times New Roman" panose="02020603050405020304" pitchFamily="18" charset="0"/>
              </a:rPr>
              <a:t>1</a:t>
            </a:r>
            <a:r>
              <a:rPr lang="en-US" altLang="zh-CN" sz="2400" b="1">
                <a:solidFill>
                  <a:srgbClr val="0066FF"/>
                </a:solidFill>
                <a:latin typeface="Times New Roman" panose="02020603050405020304" pitchFamily="18" charset="0"/>
              </a:rPr>
              <a:t> </a:t>
            </a:r>
            <a:r>
              <a:rPr lang="en-US" altLang="zh-CN" sz="2400" b="1">
                <a:solidFill>
                  <a:srgbClr val="0066FF"/>
                </a:solidFill>
                <a:latin typeface="Times New Roman" panose="02020603050405020304" pitchFamily="18" charset="0"/>
                <a:sym typeface="Symbol" panose="05050102010706020507" pitchFamily="18" charset="2"/>
              </a:rPr>
              <a:t> </a:t>
            </a:r>
            <a:r>
              <a:rPr lang="en-US" altLang="zh-CN" sz="2400" b="1" i="1">
                <a:solidFill>
                  <a:srgbClr val="0066FF"/>
                </a:solidFill>
                <a:latin typeface="Times New Roman" panose="02020603050405020304" pitchFamily="18" charset="0"/>
              </a:rPr>
              <a:t>R</a:t>
            </a:r>
            <a:r>
              <a:rPr lang="en-US" altLang="zh-CN" sz="2400" b="1" baseline="-25000">
                <a:solidFill>
                  <a:srgbClr val="0066FF"/>
                </a:solidFill>
                <a:latin typeface="Times New Roman" panose="02020603050405020304" pitchFamily="18" charset="0"/>
              </a:rPr>
              <a:t>2</a:t>
            </a:r>
            <a:r>
              <a:rPr lang="en-US" altLang="zh-CN" sz="2400" b="1">
                <a:solidFill>
                  <a:srgbClr val="0066FF"/>
                </a:solidFill>
                <a:latin typeface="Times New Roman" panose="02020603050405020304" pitchFamily="18" charset="0"/>
              </a:rPr>
              <a:t> </a:t>
            </a:r>
            <a:r>
              <a:rPr lang="en-US" altLang="zh-CN" sz="2400" b="1">
                <a:solidFill>
                  <a:srgbClr val="0066FF"/>
                </a:solidFill>
                <a:latin typeface="Times New Roman" panose="02020603050405020304" pitchFamily="18" charset="0"/>
                <a:sym typeface="Symbol" panose="05050102010706020507" pitchFamily="18" charset="2"/>
              </a:rPr>
              <a:t></a:t>
            </a:r>
            <a:r>
              <a:rPr lang="en-US" altLang="zh-CN" sz="2400" b="1">
                <a:solidFill>
                  <a:srgbClr val="0066FF"/>
                </a:solidFill>
                <a:latin typeface="Times New Roman" panose="02020603050405020304" pitchFamily="18" charset="0"/>
                <a:sym typeface="Monotype Sorts" pitchFamily="1" charset="2"/>
              </a:rPr>
              <a:t> </a:t>
            </a:r>
            <a:r>
              <a:rPr lang="en-US" altLang="zh-CN" sz="2400" b="1" i="1">
                <a:solidFill>
                  <a:srgbClr val="0066FF"/>
                </a:solidFill>
                <a:latin typeface="Times New Roman" panose="02020603050405020304" pitchFamily="18" charset="0"/>
              </a:rPr>
              <a:t>R</a:t>
            </a:r>
            <a:r>
              <a:rPr lang="en-US" altLang="zh-CN" sz="2400" b="1" baseline="-25000">
                <a:solidFill>
                  <a:srgbClr val="0066FF"/>
                </a:solidFill>
                <a:latin typeface="Times New Roman" panose="02020603050405020304" pitchFamily="18" charset="0"/>
              </a:rPr>
              <a:t>2        </a:t>
            </a:r>
            <a:r>
              <a:rPr lang="en-US" altLang="zh-CN" sz="1600" b="1">
                <a:latin typeface="Times New Roman" panose="02020603050405020304" pitchFamily="18" charset="0"/>
              </a:rPr>
              <a:t>(</a:t>
            </a:r>
            <a:r>
              <a:rPr lang="zh-CN" altLang="en-US" sz="1600" b="1">
                <a:latin typeface="Times New Roman" panose="02020603050405020304" pitchFamily="18" charset="0"/>
              </a:rPr>
              <a:t>函数依赖</a:t>
            </a:r>
            <a:r>
              <a:rPr lang="en-US" altLang="zh-CN" sz="1600" b="1">
                <a:latin typeface="Times New Roman" panose="02020603050405020304" pitchFamily="18" charset="0"/>
              </a:rPr>
              <a:t>)</a:t>
            </a:r>
            <a:r>
              <a:rPr lang="en-US" altLang="zh-CN" b="1"/>
              <a:t> </a:t>
            </a:r>
            <a:endParaRPr lang="zh-CN" altLang="en-US" b="1"/>
          </a:p>
          <a:p>
            <a:pPr marL="742950" lvl="1" indent="-285750">
              <a:lnSpc>
                <a:spcPct val="90000"/>
              </a:lnSpc>
              <a:tabLst>
                <a:tab pos="2292350" algn="l"/>
                <a:tab pos="2976563" algn="l"/>
              </a:tabLst>
            </a:pPr>
            <a:endParaRPr lang="zh-CN" altLang="en-US" b="1"/>
          </a:p>
          <a:p>
            <a:pPr marL="742950" lvl="1" indent="-285750">
              <a:lnSpc>
                <a:spcPct val="90000"/>
              </a:lnSpc>
              <a:tabLst>
                <a:tab pos="2292350" algn="l"/>
                <a:tab pos="2976563" algn="l"/>
              </a:tabLst>
            </a:pPr>
            <a:endParaRPr lang="zh-CN" altLang="en-US" b="1"/>
          </a:p>
          <a:p>
            <a:pPr marL="742950" lvl="1" indent="-285750">
              <a:lnSpc>
                <a:spcPct val="90000"/>
              </a:lnSpc>
              <a:buFontTx/>
              <a:buNone/>
              <a:tabLst>
                <a:tab pos="2292350" algn="l"/>
                <a:tab pos="2976563" algn="l"/>
              </a:tabLst>
            </a:pPr>
            <a:r>
              <a:rPr lang="zh-CN" altLang="en-US" b="1"/>
              <a:t>实际上将</a:t>
            </a:r>
            <a:r>
              <a:rPr lang="en-US" altLang="zh-CN" b="1"/>
              <a:t>R </a:t>
            </a:r>
            <a:r>
              <a:rPr lang="zh-CN" altLang="en-US" b="1"/>
              <a:t>分解为</a:t>
            </a:r>
            <a:r>
              <a:rPr lang="en-US" altLang="zh-CN" b="1"/>
              <a:t>(UV) </a:t>
            </a:r>
            <a:r>
              <a:rPr lang="zh-CN" altLang="en-US" b="1"/>
              <a:t>和</a:t>
            </a:r>
            <a:r>
              <a:rPr lang="en-US" altLang="zh-CN" b="1"/>
              <a:t>(R-V)</a:t>
            </a:r>
            <a:r>
              <a:rPr lang="zh-CN" altLang="en-US" b="1"/>
              <a:t>，如果</a:t>
            </a:r>
            <a:r>
              <a:rPr lang="en-US" altLang="zh-CN" b="1"/>
              <a:t>U → V </a:t>
            </a:r>
            <a:r>
              <a:rPr lang="zh-CN" altLang="en-US" b="1"/>
              <a:t>在</a:t>
            </a:r>
            <a:r>
              <a:rPr lang="en-US" altLang="zh-CN" b="1"/>
              <a:t>R</a:t>
            </a:r>
            <a:r>
              <a:rPr lang="zh-CN" altLang="en-US" b="1"/>
              <a:t>上成立，那么分解是无损连接分解</a:t>
            </a:r>
          </a:p>
          <a:p>
            <a:pPr>
              <a:buFont typeface="Wingdings 3" panose="05040102010807070707" pitchFamily="18" charset="2"/>
              <a:buNone/>
              <a:tabLst>
                <a:tab pos="2292350" algn="l"/>
                <a:tab pos="2976563" algn="l"/>
              </a:tabLst>
            </a:pPr>
            <a:r>
              <a:rPr lang="en-US" altLang="zh-CN" b="1"/>
              <a:t>	</a:t>
            </a:r>
            <a:endParaRPr lang="zh-CN" altLang="en-US" b="1"/>
          </a:p>
          <a:p>
            <a:pPr marL="742950" lvl="1" indent="-285750">
              <a:lnSpc>
                <a:spcPct val="90000"/>
              </a:lnSpc>
              <a:tabLst>
                <a:tab pos="2292350" algn="l"/>
                <a:tab pos="2976563" algn="l"/>
              </a:tabLst>
            </a:pPr>
            <a:endParaRPr lang="zh-CN" altLang="en-US" b="1"/>
          </a:p>
        </p:txBody>
      </p:sp>
      <p:sp>
        <p:nvSpPr>
          <p:cNvPr id="35842" name="灯片编号占位符 2">
            <a:extLst>
              <a:ext uri="{FF2B5EF4-FFF2-40B4-BE49-F238E27FC236}">
                <a16:creationId xmlns:a16="http://schemas.microsoft.com/office/drawing/2014/main" id="{109D2E7C-954A-F888-E39F-930919FEA97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94A55E8-CBD9-403D-9D7B-3116ACA6CC0A}" type="slidenum">
              <a:rPr lang="zh-CN" altLang="en-US"/>
              <a:pPr eaLnBrk="0" hangingPunct="0"/>
              <a:t>222</a:t>
            </a:fld>
            <a:endParaRPr lang="zh-CN" altLang="en-US"/>
          </a:p>
        </p:txBody>
      </p:sp>
      <p:sp>
        <p:nvSpPr>
          <p:cNvPr id="35843" name="标题 3">
            <a:extLst>
              <a:ext uri="{FF2B5EF4-FFF2-40B4-BE49-F238E27FC236}">
                <a16:creationId xmlns:a16="http://schemas.microsoft.com/office/drawing/2014/main" id="{EAB38EEC-21B1-D2C5-6FF2-19A709DB027E}"/>
              </a:ext>
            </a:extLst>
          </p:cNvPr>
          <p:cNvSpPr>
            <a:spLocks noGrp="1" noChangeArrowheads="1"/>
          </p:cNvSpPr>
          <p:nvPr>
            <p:ph type="title"/>
          </p:nvPr>
        </p:nvSpPr>
        <p:spPr>
          <a:xfrm>
            <a:off x="685800" y="198438"/>
            <a:ext cx="7772400" cy="1143000"/>
          </a:xfrm>
        </p:spPr>
        <p:txBody>
          <a:bodyPr/>
          <a:lstStyle/>
          <a:p>
            <a:r>
              <a:rPr lang="zh-CN" altLang="en-US">
                <a:solidFill>
                  <a:schemeClr val="tx1"/>
                </a:solidFill>
              </a:rPr>
              <a:t>无损连接分解</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内容占位符 1">
            <a:extLst>
              <a:ext uri="{FF2B5EF4-FFF2-40B4-BE49-F238E27FC236}">
                <a16:creationId xmlns:a16="http://schemas.microsoft.com/office/drawing/2014/main" id="{4A18481B-786F-EBAD-D68E-29622630D2EC}"/>
              </a:ext>
            </a:extLst>
          </p:cNvPr>
          <p:cNvSpPr>
            <a:spLocks noGrp="1" noChangeArrowheads="1"/>
          </p:cNvSpPr>
          <p:nvPr>
            <p:ph idx="1"/>
          </p:nvPr>
        </p:nvSpPr>
        <p:spPr>
          <a:xfrm>
            <a:off x="457200" y="1196975"/>
            <a:ext cx="8229600" cy="5292725"/>
          </a:xfrm>
        </p:spPr>
        <p:txBody>
          <a:bodyPr/>
          <a:lstStyle/>
          <a:p>
            <a:pPr marL="365125" indent="-255588">
              <a:lnSpc>
                <a:spcPct val="80000"/>
              </a:lnSpc>
              <a:buFont typeface="Wingdings 3" panose="05040102010807070707" pitchFamily="18" charset="2"/>
              <a:buChar char=""/>
            </a:pPr>
            <a:r>
              <a:rPr lang="en-US" altLang="zh-CN" sz="3000"/>
              <a:t> </a:t>
            </a:r>
            <a:r>
              <a:rPr lang="en-US" altLang="zh-CN" sz="3000" i="1"/>
              <a:t>R = (A, B, C)</a:t>
            </a:r>
          </a:p>
          <a:p>
            <a:pPr marL="365125" indent="-255588">
              <a:lnSpc>
                <a:spcPct val="80000"/>
              </a:lnSpc>
              <a:buFont typeface="Wingdings 3" panose="05040102010807070707" pitchFamily="18" charset="2"/>
              <a:buNone/>
            </a:pPr>
            <a:r>
              <a:rPr lang="en-US" altLang="zh-CN" sz="3000" i="1"/>
              <a:t>	F = {A → B, B → C)</a:t>
            </a:r>
          </a:p>
          <a:p>
            <a:pPr marL="365125" indent="-255588">
              <a:lnSpc>
                <a:spcPct val="80000"/>
              </a:lnSpc>
              <a:buFont typeface="Wingdings 3" panose="05040102010807070707" pitchFamily="18" charset="2"/>
              <a:buNone/>
            </a:pPr>
            <a:r>
              <a:rPr lang="en-US" altLang="zh-CN" sz="3000"/>
              <a:t>– </a:t>
            </a:r>
            <a:r>
              <a:rPr lang="zh-CN" altLang="en-US" sz="3000"/>
              <a:t>分解方式可能如下：</a:t>
            </a:r>
          </a:p>
          <a:p>
            <a:pPr marL="365125" indent="-255588">
              <a:lnSpc>
                <a:spcPct val="80000"/>
              </a:lnSpc>
              <a:buFont typeface="Wingdings" panose="05000000000000000000" pitchFamily="2" charset="2"/>
              <a:buChar char="Ø"/>
            </a:pPr>
            <a:r>
              <a:rPr lang="zh-CN" altLang="en-US" sz="3000" i="1"/>
              <a:t> </a:t>
            </a:r>
            <a:r>
              <a:rPr lang="pt-BR" altLang="zh-CN" sz="3000" i="1"/>
              <a:t>R1 = (A, B), R2 = (B, C)</a:t>
            </a:r>
          </a:p>
          <a:p>
            <a:pPr marL="365125" indent="-255588">
              <a:lnSpc>
                <a:spcPct val="80000"/>
              </a:lnSpc>
              <a:buFont typeface="Wingdings 3" panose="05040102010807070707" pitchFamily="18" charset="2"/>
              <a:buNone/>
            </a:pPr>
            <a:r>
              <a:rPr lang="en-US" altLang="zh-CN" sz="3000"/>
              <a:t>	– </a:t>
            </a:r>
            <a:r>
              <a:rPr lang="zh-CN" altLang="en-US" sz="2200"/>
              <a:t>无损连接分解</a:t>
            </a:r>
            <a:r>
              <a:rPr lang="en-US" altLang="zh-CN" sz="2200"/>
              <a:t>:</a:t>
            </a:r>
          </a:p>
          <a:p>
            <a:pPr marL="365125" indent="-255588">
              <a:lnSpc>
                <a:spcPct val="80000"/>
              </a:lnSpc>
              <a:buFont typeface="Wingdings 3" panose="05040102010807070707" pitchFamily="18" charset="2"/>
              <a:buNone/>
            </a:pPr>
            <a:r>
              <a:rPr lang="pt-BR" altLang="zh-CN" sz="2200" i="1"/>
              <a:t>		R1 ∩ R2 = {B} and B → BC</a:t>
            </a:r>
          </a:p>
          <a:p>
            <a:pPr marL="365125" indent="-255588">
              <a:lnSpc>
                <a:spcPct val="80000"/>
              </a:lnSpc>
              <a:buFont typeface="Wingdings 3" panose="05040102010807070707" pitchFamily="18" charset="2"/>
              <a:buNone/>
            </a:pPr>
            <a:r>
              <a:rPr lang="en-US" altLang="zh-CN" sz="2200"/>
              <a:t>	– </a:t>
            </a:r>
            <a:r>
              <a:rPr lang="zh-CN" altLang="en-US" sz="2200"/>
              <a:t>保持函数依赖</a:t>
            </a:r>
          </a:p>
          <a:p>
            <a:pPr marL="365125" indent="-255588">
              <a:lnSpc>
                <a:spcPct val="80000"/>
              </a:lnSpc>
              <a:buFont typeface="Wingdings" panose="05000000000000000000" pitchFamily="2" charset="2"/>
              <a:buChar char="Ø"/>
            </a:pPr>
            <a:r>
              <a:rPr lang="pt-BR" altLang="zh-CN" sz="3000"/>
              <a:t> </a:t>
            </a:r>
            <a:r>
              <a:rPr lang="pt-BR" altLang="zh-CN" sz="3000" i="1"/>
              <a:t>R1 = (A, B), R2 = (A, C)</a:t>
            </a:r>
          </a:p>
          <a:p>
            <a:pPr marL="365125" indent="-255588">
              <a:lnSpc>
                <a:spcPct val="80000"/>
              </a:lnSpc>
              <a:buFont typeface="Wingdings 3" panose="05040102010807070707" pitchFamily="18" charset="2"/>
              <a:buNone/>
            </a:pPr>
            <a:r>
              <a:rPr lang="en-US" altLang="zh-CN" sz="3000"/>
              <a:t>	</a:t>
            </a:r>
            <a:r>
              <a:rPr lang="en-US" altLang="zh-CN" sz="2200"/>
              <a:t>– </a:t>
            </a:r>
            <a:r>
              <a:rPr lang="zh-CN" altLang="en-US" sz="2200"/>
              <a:t>无损连接分解</a:t>
            </a:r>
            <a:r>
              <a:rPr lang="en-US" altLang="zh-CN" sz="2200"/>
              <a:t>:</a:t>
            </a:r>
          </a:p>
          <a:p>
            <a:pPr marL="365125" indent="-255588">
              <a:lnSpc>
                <a:spcPct val="80000"/>
              </a:lnSpc>
              <a:buFont typeface="Wingdings 3" panose="05040102010807070707" pitchFamily="18" charset="2"/>
              <a:buNone/>
            </a:pPr>
            <a:r>
              <a:rPr lang="pt-BR" altLang="zh-CN" sz="2200" i="1"/>
              <a:t>		R1 ∩ R2 = {A} and A → AB</a:t>
            </a:r>
          </a:p>
          <a:p>
            <a:pPr marL="365125" indent="-255588">
              <a:lnSpc>
                <a:spcPct val="80000"/>
              </a:lnSpc>
              <a:buFont typeface="Wingdings 3" panose="05040102010807070707" pitchFamily="18" charset="2"/>
              <a:buNone/>
            </a:pPr>
            <a:r>
              <a:rPr lang="en-US" altLang="zh-CN" sz="2200"/>
              <a:t>	– </a:t>
            </a:r>
            <a:r>
              <a:rPr lang="zh-CN" altLang="en-US" sz="2200"/>
              <a:t>没有保持函数依赖</a:t>
            </a:r>
            <a:endParaRPr lang="en-US" altLang="zh-CN" sz="2200"/>
          </a:p>
          <a:p>
            <a:pPr marL="365125" indent="-255588">
              <a:lnSpc>
                <a:spcPct val="80000"/>
              </a:lnSpc>
              <a:buFont typeface="Wingdings 3" panose="05040102010807070707" pitchFamily="18" charset="2"/>
              <a:buNone/>
            </a:pPr>
            <a:r>
              <a:rPr lang="en-US" altLang="zh-CN" sz="2200"/>
              <a:t>		(</a:t>
            </a:r>
            <a:r>
              <a:rPr lang="zh-CN" altLang="en-US" sz="2200"/>
              <a:t>不能检测</a:t>
            </a:r>
            <a:r>
              <a:rPr lang="en-US" altLang="zh-CN" sz="2200" i="1"/>
              <a:t>B → C </a:t>
            </a:r>
            <a:r>
              <a:rPr lang="zh-CN" altLang="en-US" sz="2200" i="1"/>
              <a:t>     </a:t>
            </a:r>
            <a:r>
              <a:rPr lang="en-US" altLang="zh-CN" sz="2200" i="1"/>
              <a:t>R1    R2)</a:t>
            </a:r>
            <a:endParaRPr lang="zh-CN" altLang="en-US" sz="2200"/>
          </a:p>
        </p:txBody>
      </p:sp>
      <p:sp>
        <p:nvSpPr>
          <p:cNvPr id="36866" name="灯片编号占位符 2">
            <a:extLst>
              <a:ext uri="{FF2B5EF4-FFF2-40B4-BE49-F238E27FC236}">
                <a16:creationId xmlns:a16="http://schemas.microsoft.com/office/drawing/2014/main" id="{B17A7E1B-7A4E-9C5E-7161-9A7979FD181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B564B90A-86ED-4F3D-9FBB-B1FB6E6F3438}" type="slidenum">
              <a:rPr lang="zh-CN" altLang="en-US"/>
              <a:pPr eaLnBrk="0" hangingPunct="0"/>
              <a:t>223</a:t>
            </a:fld>
            <a:endParaRPr lang="zh-CN" altLang="en-US"/>
          </a:p>
        </p:txBody>
      </p:sp>
      <p:sp>
        <p:nvSpPr>
          <p:cNvPr id="36867" name="标题 3">
            <a:extLst>
              <a:ext uri="{FF2B5EF4-FFF2-40B4-BE49-F238E27FC236}">
                <a16:creationId xmlns:a16="http://schemas.microsoft.com/office/drawing/2014/main" id="{9E777A9E-6D1D-5087-9786-AB56DCF9CC8A}"/>
              </a:ext>
            </a:extLst>
          </p:cNvPr>
          <p:cNvSpPr>
            <a:spLocks noGrp="1" noChangeArrowheads="1"/>
          </p:cNvSpPr>
          <p:nvPr>
            <p:ph type="title"/>
          </p:nvPr>
        </p:nvSpPr>
        <p:spPr>
          <a:xfrm>
            <a:off x="457200" y="441325"/>
            <a:ext cx="8686800" cy="704850"/>
          </a:xfrm>
        </p:spPr>
        <p:txBody>
          <a:bodyPr/>
          <a:lstStyle/>
          <a:p>
            <a:r>
              <a:rPr lang="zh-CN" altLang="en-US" sz="4000">
                <a:solidFill>
                  <a:schemeClr val="tx1"/>
                </a:solidFill>
              </a:rPr>
              <a:t>保持函数依赖</a:t>
            </a:r>
          </a:p>
        </p:txBody>
      </p:sp>
      <p:pic>
        <p:nvPicPr>
          <p:cNvPr id="36868" name="Picture 3">
            <a:extLst>
              <a:ext uri="{FF2B5EF4-FFF2-40B4-BE49-F238E27FC236}">
                <a16:creationId xmlns:a16="http://schemas.microsoft.com/office/drawing/2014/main" id="{8C840865-0273-AD9A-5C29-B626BE6E8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653088"/>
            <a:ext cx="323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内容占位符 1">
            <a:extLst>
              <a:ext uri="{FF2B5EF4-FFF2-40B4-BE49-F238E27FC236}">
                <a16:creationId xmlns:a16="http://schemas.microsoft.com/office/drawing/2014/main" id="{7F171343-AD15-7653-C0A1-682B6B94691A}"/>
              </a:ext>
            </a:extLst>
          </p:cNvPr>
          <p:cNvSpPr>
            <a:spLocks noGrp="1" noChangeArrowheads="1"/>
          </p:cNvSpPr>
          <p:nvPr>
            <p:ph idx="1"/>
          </p:nvPr>
        </p:nvSpPr>
        <p:spPr>
          <a:xfrm>
            <a:off x="457200" y="1481138"/>
            <a:ext cx="8229600" cy="5656262"/>
          </a:xfrm>
        </p:spPr>
        <p:txBody>
          <a:bodyPr/>
          <a:lstStyle/>
          <a:p>
            <a:r>
              <a:rPr lang="zh-CN" altLang="en-US">
                <a:solidFill>
                  <a:srgbClr val="0000CC"/>
                </a:solidFill>
              </a:rPr>
              <a:t>保持函数依赖的分解（直观上）：</a:t>
            </a:r>
            <a:endParaRPr lang="en-US" altLang="zh-CN">
              <a:solidFill>
                <a:srgbClr val="0000CC"/>
              </a:solidFill>
            </a:endParaRPr>
          </a:p>
          <a:p>
            <a:pPr>
              <a:buFont typeface="Wingdings 3" panose="05040102010807070707" pitchFamily="18" charset="2"/>
              <a:buNone/>
            </a:pPr>
            <a:r>
              <a:rPr lang="en-US" altLang="zh-CN"/>
              <a:t>		–R </a:t>
            </a:r>
            <a:r>
              <a:rPr lang="zh-CN" altLang="en-US"/>
              <a:t>分解为</a:t>
            </a:r>
            <a:r>
              <a:rPr lang="en-US" altLang="zh-CN"/>
              <a:t>X, Y </a:t>
            </a:r>
            <a:r>
              <a:rPr lang="zh-CN" altLang="en-US"/>
              <a:t>和</a:t>
            </a:r>
            <a:r>
              <a:rPr lang="en-US" altLang="zh-CN"/>
              <a:t>Z, </a:t>
            </a:r>
            <a:r>
              <a:rPr lang="zh-CN" altLang="en-US"/>
              <a:t>函数依赖集</a:t>
            </a:r>
            <a:r>
              <a:rPr lang="en-US" altLang="zh-CN"/>
              <a:t>FDs</a:t>
            </a:r>
            <a:r>
              <a:rPr lang="zh-CN" altLang="en-US"/>
              <a:t>在</a:t>
            </a:r>
            <a:r>
              <a:rPr lang="en-US" altLang="zh-CN"/>
              <a:t>X</a:t>
            </a:r>
            <a:r>
              <a:rPr lang="zh-CN" altLang="en-US"/>
              <a:t>，</a:t>
            </a:r>
            <a:r>
              <a:rPr lang="en-US" altLang="zh-CN"/>
              <a:t>Y</a:t>
            </a:r>
            <a:r>
              <a:rPr lang="zh-CN" altLang="en-US"/>
              <a:t>，</a:t>
            </a:r>
            <a:r>
              <a:rPr lang="en-US" altLang="zh-CN"/>
              <a:t>Z</a:t>
            </a:r>
            <a:r>
              <a:rPr lang="zh-CN" altLang="en-US"/>
              <a:t>上成立，那么</a:t>
            </a:r>
            <a:r>
              <a:rPr lang="en-US" altLang="zh-CN"/>
              <a:t>FDs</a:t>
            </a:r>
            <a:r>
              <a:rPr lang="zh-CN" altLang="en-US"/>
              <a:t>也会在</a:t>
            </a:r>
            <a:r>
              <a:rPr lang="en-US" altLang="zh-CN"/>
              <a:t>R</a:t>
            </a:r>
            <a:r>
              <a:rPr lang="zh-CN" altLang="en-US"/>
              <a:t>上成立。</a:t>
            </a:r>
            <a:endParaRPr lang="en-US" altLang="zh-CN"/>
          </a:p>
          <a:p>
            <a:pPr lvl="1">
              <a:buFont typeface="Verdana" panose="020B0604030504040204" pitchFamily="34" charset="0"/>
              <a:buNone/>
            </a:pPr>
            <a:r>
              <a:rPr lang="en-US" altLang="zh-CN"/>
              <a:t> </a:t>
            </a:r>
            <a:r>
              <a:rPr lang="en-US" altLang="zh-CN" i="1"/>
              <a:t>(</a:t>
            </a:r>
            <a:r>
              <a:rPr lang="en-US" altLang="zh-CN" i="1">
                <a:solidFill>
                  <a:srgbClr val="0000CC"/>
                </a:solidFill>
              </a:rPr>
              <a:t>Avoids Problem (3)</a:t>
            </a:r>
            <a:r>
              <a:rPr lang="en-US" altLang="zh-CN" i="1"/>
              <a:t>)</a:t>
            </a:r>
            <a:endParaRPr lang="zh-CN" altLang="en-US"/>
          </a:p>
        </p:txBody>
      </p:sp>
      <p:sp>
        <p:nvSpPr>
          <p:cNvPr id="37890" name="灯片编号占位符 2">
            <a:extLst>
              <a:ext uri="{FF2B5EF4-FFF2-40B4-BE49-F238E27FC236}">
                <a16:creationId xmlns:a16="http://schemas.microsoft.com/office/drawing/2014/main" id="{1340CAD4-FAE0-D07E-0794-9410B86FFED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5912837E-29B4-4EE8-92AC-CD603B1D7B5A}" type="slidenum">
              <a:rPr lang="zh-CN" altLang="en-US"/>
              <a:pPr eaLnBrk="0" hangingPunct="0"/>
              <a:t>224</a:t>
            </a:fld>
            <a:endParaRPr lang="zh-CN" altLang="en-US"/>
          </a:p>
        </p:txBody>
      </p:sp>
      <p:sp>
        <p:nvSpPr>
          <p:cNvPr id="37891" name="标题 3">
            <a:extLst>
              <a:ext uri="{FF2B5EF4-FFF2-40B4-BE49-F238E27FC236}">
                <a16:creationId xmlns:a16="http://schemas.microsoft.com/office/drawing/2014/main" id="{F42824F7-0B96-3CBD-319A-AAC5F8C7EB2E}"/>
              </a:ext>
            </a:extLst>
          </p:cNvPr>
          <p:cNvSpPr>
            <a:spLocks noGrp="1" noChangeArrowheads="1"/>
          </p:cNvSpPr>
          <p:nvPr>
            <p:ph type="title"/>
          </p:nvPr>
        </p:nvSpPr>
        <p:spPr>
          <a:xfrm>
            <a:off x="685800" y="338138"/>
            <a:ext cx="7772400" cy="1143000"/>
          </a:xfrm>
        </p:spPr>
        <p:txBody>
          <a:bodyPr/>
          <a:lstStyle/>
          <a:p>
            <a:r>
              <a:rPr lang="zh-CN" altLang="en-US">
                <a:solidFill>
                  <a:schemeClr val="tx1"/>
                </a:solidFill>
              </a:rPr>
              <a:t>保持函数依赖</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内容占位符 1">
            <a:extLst>
              <a:ext uri="{FF2B5EF4-FFF2-40B4-BE49-F238E27FC236}">
                <a16:creationId xmlns:a16="http://schemas.microsoft.com/office/drawing/2014/main" id="{FBC37E0E-08B5-444C-92D1-15B6C969E5CD}"/>
              </a:ext>
            </a:extLst>
          </p:cNvPr>
          <p:cNvSpPr>
            <a:spLocks noGrp="1" noChangeArrowheads="1"/>
          </p:cNvSpPr>
          <p:nvPr>
            <p:ph idx="1"/>
          </p:nvPr>
        </p:nvSpPr>
        <p:spPr/>
        <p:txBody>
          <a:bodyPr/>
          <a:lstStyle/>
          <a:p>
            <a:r>
              <a:rPr lang="zh-CN" altLang="en-US" i="1"/>
              <a:t>函数依赖集的投影</a:t>
            </a:r>
            <a:r>
              <a:rPr lang="en-US" altLang="zh-CN" i="1"/>
              <a:t>: R </a:t>
            </a:r>
            <a:r>
              <a:rPr lang="zh-CN" altLang="en-US" i="1"/>
              <a:t>分解为</a:t>
            </a:r>
            <a:r>
              <a:rPr lang="en-US" altLang="zh-CN"/>
              <a:t> X, ... F </a:t>
            </a:r>
            <a:r>
              <a:rPr lang="zh-CN" altLang="en-US"/>
              <a:t>在</a:t>
            </a:r>
            <a:r>
              <a:rPr lang="en-US" altLang="zh-CN"/>
              <a:t>X</a:t>
            </a:r>
            <a:r>
              <a:rPr lang="zh-CN" altLang="en-US"/>
              <a:t>上的投影</a:t>
            </a:r>
            <a:r>
              <a:rPr lang="en-US" altLang="zh-CN"/>
              <a:t> (denoted F</a:t>
            </a:r>
            <a:r>
              <a:rPr lang="en-US" altLang="zh-CN" sz="2000"/>
              <a:t>X</a:t>
            </a:r>
            <a:r>
              <a:rPr lang="en-US" altLang="zh-CN"/>
              <a:t> ) </a:t>
            </a:r>
            <a:r>
              <a:rPr lang="zh-CN" altLang="en-US"/>
              <a:t>是如下的</a:t>
            </a:r>
            <a:r>
              <a:rPr lang="en-US" altLang="zh-CN"/>
              <a:t> FDs </a:t>
            </a:r>
            <a:r>
              <a:rPr lang="en-US" altLang="zh-CN">
                <a:solidFill>
                  <a:srgbClr val="0000CC"/>
                </a:solidFill>
              </a:rPr>
              <a:t>U → V in F+ </a:t>
            </a:r>
            <a:r>
              <a:rPr lang="en-US" altLang="zh-CN"/>
              <a:t>(</a:t>
            </a:r>
            <a:r>
              <a:rPr lang="en-US" altLang="zh-CN" i="1"/>
              <a:t>closure of F ) </a:t>
            </a:r>
            <a:r>
              <a:rPr lang="zh-CN" altLang="en-US" i="1"/>
              <a:t>，</a:t>
            </a:r>
            <a:r>
              <a:rPr lang="en-US" altLang="zh-CN" i="1"/>
              <a:t>U, V </a:t>
            </a:r>
            <a:r>
              <a:rPr lang="zh-CN" altLang="en-US" i="1"/>
              <a:t>是</a:t>
            </a:r>
            <a:r>
              <a:rPr lang="en-US" altLang="zh-CN"/>
              <a:t>X</a:t>
            </a:r>
            <a:r>
              <a:rPr lang="zh-CN" altLang="en-US"/>
              <a:t>中的属性</a:t>
            </a:r>
            <a:r>
              <a:rPr lang="en-US" altLang="zh-CN"/>
              <a:t>.</a:t>
            </a:r>
            <a:endParaRPr lang="zh-CN" altLang="en-US"/>
          </a:p>
        </p:txBody>
      </p:sp>
      <p:sp>
        <p:nvSpPr>
          <p:cNvPr id="38914" name="灯片编号占位符 2">
            <a:extLst>
              <a:ext uri="{FF2B5EF4-FFF2-40B4-BE49-F238E27FC236}">
                <a16:creationId xmlns:a16="http://schemas.microsoft.com/office/drawing/2014/main" id="{A20A5E31-C618-75B7-AC68-9E594E3E693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7AAB645-80E5-49D0-B771-123A271929EE}" type="slidenum">
              <a:rPr lang="zh-CN" altLang="en-US"/>
              <a:pPr eaLnBrk="0" hangingPunct="0"/>
              <a:t>225</a:t>
            </a:fld>
            <a:endParaRPr lang="zh-CN" altLang="en-US"/>
          </a:p>
        </p:txBody>
      </p:sp>
      <p:sp>
        <p:nvSpPr>
          <p:cNvPr id="38915" name="标题 3">
            <a:extLst>
              <a:ext uri="{FF2B5EF4-FFF2-40B4-BE49-F238E27FC236}">
                <a16:creationId xmlns:a16="http://schemas.microsoft.com/office/drawing/2014/main" id="{F07E49EC-AB08-3473-711A-703872A54BDC}"/>
              </a:ext>
            </a:extLst>
          </p:cNvPr>
          <p:cNvSpPr>
            <a:spLocks noGrp="1" noChangeArrowheads="1"/>
          </p:cNvSpPr>
          <p:nvPr>
            <p:ph type="title"/>
          </p:nvPr>
        </p:nvSpPr>
        <p:spPr/>
        <p:txBody>
          <a:bodyPr/>
          <a:lstStyle/>
          <a:p>
            <a:r>
              <a:rPr lang="zh-CN" altLang="en-US">
                <a:solidFill>
                  <a:schemeClr val="tx1"/>
                </a:solidFill>
              </a:rPr>
              <a:t>分解后的函数依赖</a:t>
            </a:r>
            <a:r>
              <a:rPr lang="en-US" altLang="zh-CN">
                <a:solidFill>
                  <a:schemeClr val="tx1"/>
                </a:solidFill>
              </a:rPr>
              <a:t>?</a:t>
            </a:r>
            <a:endParaRPr lang="zh-CN" altLang="en-US">
              <a:solidFill>
                <a:schemeClr val="tx1"/>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内容占位符 1">
            <a:extLst>
              <a:ext uri="{FF2B5EF4-FFF2-40B4-BE49-F238E27FC236}">
                <a16:creationId xmlns:a16="http://schemas.microsoft.com/office/drawing/2014/main" id="{5BB67EA9-C12A-02B7-09CC-C332265633F7}"/>
              </a:ext>
            </a:extLst>
          </p:cNvPr>
          <p:cNvSpPr>
            <a:spLocks noGrp="1" noRot="1" noChangeAspect="1" noMove="1" noResize="1" noEditPoints="1" noAdjustHandles="1" noChangeArrowheads="1" noChangeShapeType="1" noTextEdit="1"/>
          </p:cNvSpPr>
          <p:nvPr>
            <p:ph idx="1"/>
          </p:nvPr>
        </p:nvSpPr>
        <p:spPr>
          <a:xfrm>
            <a:off x="171451" y="1089025"/>
            <a:ext cx="8743950" cy="5435600"/>
          </a:xfrm>
          <a:blipFill rotWithShape="0">
            <a:blip r:embed="rId2"/>
            <a:stretch>
              <a:fillRect l="-1324" t="-1459" r="-3275"/>
            </a:stretch>
          </a:blipFill>
        </p:spPr>
        <p:txBody>
          <a:bodyPr/>
          <a:lstStyle/>
          <a:p>
            <a:pPr>
              <a:defRPr/>
            </a:pPr>
            <a:r>
              <a:rPr kumimoji="1" lang="zh-CN" altLang="en-US">
                <a:noFill/>
              </a:rPr>
              <a:t> </a:t>
            </a:r>
          </a:p>
        </p:txBody>
      </p:sp>
      <p:sp>
        <p:nvSpPr>
          <p:cNvPr id="39938" name="灯片编号占位符 2">
            <a:extLst>
              <a:ext uri="{FF2B5EF4-FFF2-40B4-BE49-F238E27FC236}">
                <a16:creationId xmlns:a16="http://schemas.microsoft.com/office/drawing/2014/main" id="{DCCA6820-4595-C59F-881B-62C4144354E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1B0A4E3-B988-4172-B713-63DE19B10EDF}" type="slidenum">
              <a:rPr lang="zh-CN" altLang="en-US"/>
              <a:pPr eaLnBrk="0" hangingPunct="0"/>
              <a:t>226</a:t>
            </a:fld>
            <a:endParaRPr lang="zh-CN" altLang="en-US"/>
          </a:p>
        </p:txBody>
      </p:sp>
      <p:sp>
        <p:nvSpPr>
          <p:cNvPr id="39939" name="标题 3">
            <a:extLst>
              <a:ext uri="{FF2B5EF4-FFF2-40B4-BE49-F238E27FC236}">
                <a16:creationId xmlns:a16="http://schemas.microsoft.com/office/drawing/2014/main" id="{D022CA5D-D3CD-FFED-A063-9EA934F904EC}"/>
              </a:ext>
            </a:extLst>
          </p:cNvPr>
          <p:cNvSpPr>
            <a:spLocks noGrp="1" noChangeArrowheads="1"/>
          </p:cNvSpPr>
          <p:nvPr>
            <p:ph type="title"/>
          </p:nvPr>
        </p:nvSpPr>
        <p:spPr>
          <a:xfrm>
            <a:off x="34925" y="296863"/>
            <a:ext cx="9901238" cy="719137"/>
          </a:xfrm>
        </p:spPr>
        <p:txBody>
          <a:bodyPr/>
          <a:lstStyle/>
          <a:p>
            <a:r>
              <a:rPr lang="zh-CN" altLang="en-US" sz="3600">
                <a:solidFill>
                  <a:schemeClr val="tx1"/>
                </a:solidFill>
              </a:rPr>
              <a:t>保持函数依赖的分解</a:t>
            </a:r>
            <a:endParaRPr lang="zh-CN" altLang="en-US">
              <a:solidFill>
                <a:schemeClr val="tx1"/>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内容占位符 1">
            <a:extLst>
              <a:ext uri="{FF2B5EF4-FFF2-40B4-BE49-F238E27FC236}">
                <a16:creationId xmlns:a16="http://schemas.microsoft.com/office/drawing/2014/main" id="{896AFD1C-3876-D2D0-3779-36E28A4765CA}"/>
              </a:ext>
            </a:extLst>
          </p:cNvPr>
          <p:cNvSpPr>
            <a:spLocks noGrp="1" noChangeArrowheads="1"/>
          </p:cNvSpPr>
          <p:nvPr>
            <p:ph idx="1"/>
          </p:nvPr>
        </p:nvSpPr>
        <p:spPr/>
        <p:txBody>
          <a:bodyPr/>
          <a:lstStyle/>
          <a:p>
            <a:r>
              <a:rPr lang="zh-CN" altLang="en-US" sz="2800"/>
              <a:t>如果</a:t>
            </a:r>
            <a:r>
              <a:rPr lang="en-US" altLang="zh-CN" sz="2800"/>
              <a:t> F1+ = F2+, </a:t>
            </a:r>
            <a:r>
              <a:rPr lang="zh-CN" altLang="en-US" sz="2800"/>
              <a:t>那么</a:t>
            </a:r>
            <a:r>
              <a:rPr lang="en-US" altLang="zh-CN" sz="2800"/>
              <a:t>F1</a:t>
            </a:r>
            <a:r>
              <a:rPr lang="zh-CN" altLang="en-US" sz="2800"/>
              <a:t>和</a:t>
            </a:r>
            <a:r>
              <a:rPr lang="en-US" altLang="zh-CN" sz="2800"/>
              <a:t>F2</a:t>
            </a:r>
            <a:r>
              <a:rPr lang="zh-CN" altLang="en-US" sz="2800"/>
              <a:t>等价</a:t>
            </a:r>
            <a:r>
              <a:rPr lang="en-US" altLang="zh-CN" sz="2800"/>
              <a:t>.</a:t>
            </a:r>
          </a:p>
          <a:p>
            <a:r>
              <a:rPr lang="en-US" altLang="zh-CN" sz="2800"/>
              <a:t> </a:t>
            </a:r>
            <a:r>
              <a:rPr lang="zh-CN" altLang="en-US" sz="2800"/>
              <a:t>例如</a:t>
            </a:r>
            <a:r>
              <a:rPr lang="en-US" altLang="zh-CN" sz="2800"/>
              <a:t>, F1={A →B, A →C} </a:t>
            </a:r>
            <a:r>
              <a:rPr lang="zh-CN" altLang="en-US" sz="2800"/>
              <a:t>和</a:t>
            </a:r>
            <a:r>
              <a:rPr lang="en-US" altLang="zh-CN" sz="2800"/>
              <a:t> F2={A → BC}</a:t>
            </a:r>
            <a:r>
              <a:rPr lang="zh-CN" altLang="en-US" sz="2800"/>
              <a:t>等价。</a:t>
            </a:r>
            <a:endParaRPr lang="en-US" altLang="zh-CN" sz="2800"/>
          </a:p>
          <a:p>
            <a:r>
              <a:rPr lang="zh-CN" altLang="en-US" sz="2800"/>
              <a:t>怎么测试</a:t>
            </a:r>
            <a:r>
              <a:rPr lang="en-US" altLang="zh-CN" sz="2800"/>
              <a:t>? Two steps:</a:t>
            </a:r>
          </a:p>
          <a:p>
            <a:pPr>
              <a:buFont typeface="Wingdings 3" panose="05040102010807070707" pitchFamily="18" charset="2"/>
              <a:buNone/>
            </a:pPr>
            <a:r>
              <a:rPr lang="en-US" altLang="zh-CN" sz="2800"/>
              <a:t>	– </a:t>
            </a:r>
            <a:r>
              <a:rPr lang="en-US" altLang="zh-CN" sz="2800" i="1"/>
              <a:t>Every FD in F1 is in F2</a:t>
            </a:r>
            <a:r>
              <a:rPr lang="en-US" altLang="zh-CN" sz="2800"/>
              <a:t>+</a:t>
            </a:r>
          </a:p>
          <a:p>
            <a:pPr>
              <a:buFont typeface="Wingdings 3" panose="05040102010807070707" pitchFamily="18" charset="2"/>
              <a:buNone/>
            </a:pPr>
            <a:r>
              <a:rPr lang="en-US" altLang="zh-CN" sz="2800"/>
              <a:t>	– </a:t>
            </a:r>
            <a:r>
              <a:rPr lang="en-US" altLang="zh-CN" sz="2800" i="1"/>
              <a:t>Every FD in F2 is in F1</a:t>
            </a:r>
            <a:r>
              <a:rPr lang="en-US" altLang="zh-CN" sz="2800"/>
              <a:t>+</a:t>
            </a:r>
          </a:p>
          <a:p>
            <a:r>
              <a:rPr lang="zh-CN" altLang="en-US" sz="2800"/>
              <a:t>这两步都需要多次使用属性集的闭包</a:t>
            </a:r>
            <a:r>
              <a:rPr lang="en-US" altLang="zh-CN" sz="2800"/>
              <a:t> (many times) for X+</a:t>
            </a:r>
            <a:endParaRPr lang="zh-CN" altLang="en-US" sz="2800"/>
          </a:p>
        </p:txBody>
      </p:sp>
      <p:sp>
        <p:nvSpPr>
          <p:cNvPr id="40962" name="灯片编号占位符 2">
            <a:extLst>
              <a:ext uri="{FF2B5EF4-FFF2-40B4-BE49-F238E27FC236}">
                <a16:creationId xmlns:a16="http://schemas.microsoft.com/office/drawing/2014/main" id="{969321BD-0080-6905-8E2C-4DDB3CE661E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AE29A03-7646-42D9-B202-D5E1D5004A35}" type="slidenum">
              <a:rPr lang="zh-CN" altLang="en-US"/>
              <a:pPr eaLnBrk="0" hangingPunct="0"/>
              <a:t>227</a:t>
            </a:fld>
            <a:endParaRPr lang="zh-CN" altLang="en-US"/>
          </a:p>
        </p:txBody>
      </p:sp>
      <p:sp>
        <p:nvSpPr>
          <p:cNvPr id="40963" name="标题 3">
            <a:extLst>
              <a:ext uri="{FF2B5EF4-FFF2-40B4-BE49-F238E27FC236}">
                <a16:creationId xmlns:a16="http://schemas.microsoft.com/office/drawing/2014/main" id="{D63D44EA-B502-CD26-524A-275E5B1EE0CD}"/>
              </a:ext>
            </a:extLst>
          </p:cNvPr>
          <p:cNvSpPr>
            <a:spLocks noGrp="1" noChangeArrowheads="1"/>
          </p:cNvSpPr>
          <p:nvPr>
            <p:ph type="title"/>
          </p:nvPr>
        </p:nvSpPr>
        <p:spPr>
          <a:xfrm>
            <a:off x="685800" y="228600"/>
            <a:ext cx="7772400" cy="1171575"/>
          </a:xfrm>
        </p:spPr>
        <p:txBody>
          <a:bodyPr/>
          <a:lstStyle/>
          <a:p>
            <a:r>
              <a:rPr lang="zh-CN" altLang="en-US">
                <a:solidFill>
                  <a:schemeClr val="tx1"/>
                </a:solidFill>
              </a:rPr>
              <a:t>判断两个函数依赖集是否等价</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内容占位符 1">
            <a:extLst>
              <a:ext uri="{FF2B5EF4-FFF2-40B4-BE49-F238E27FC236}">
                <a16:creationId xmlns:a16="http://schemas.microsoft.com/office/drawing/2014/main" id="{EDFC4755-D343-1B3E-48D6-485E418583B8}"/>
              </a:ext>
            </a:extLst>
          </p:cNvPr>
          <p:cNvSpPr>
            <a:spLocks noGrp="1" noChangeArrowheads="1"/>
          </p:cNvSpPr>
          <p:nvPr>
            <p:ph idx="1"/>
          </p:nvPr>
        </p:nvSpPr>
        <p:spPr>
          <a:xfrm>
            <a:off x="457200" y="1196975"/>
            <a:ext cx="8229600" cy="5292725"/>
          </a:xfrm>
        </p:spPr>
        <p:txBody>
          <a:bodyPr/>
          <a:lstStyle/>
          <a:p>
            <a:pPr marL="365125" indent="-255588">
              <a:lnSpc>
                <a:spcPct val="80000"/>
              </a:lnSpc>
              <a:buFont typeface="Wingdings 3" panose="05040102010807070707" pitchFamily="18" charset="2"/>
              <a:buChar char=""/>
            </a:pPr>
            <a:r>
              <a:rPr lang="en-US" altLang="zh-CN" sz="3000"/>
              <a:t> </a:t>
            </a:r>
            <a:r>
              <a:rPr lang="en-US" altLang="zh-CN" sz="3000" i="1"/>
              <a:t>R = (A, B, C)</a:t>
            </a:r>
          </a:p>
          <a:p>
            <a:pPr marL="365125" indent="-255588">
              <a:lnSpc>
                <a:spcPct val="80000"/>
              </a:lnSpc>
              <a:buFont typeface="Wingdings 3" panose="05040102010807070707" pitchFamily="18" charset="2"/>
              <a:buNone/>
            </a:pPr>
            <a:r>
              <a:rPr lang="en-US" altLang="zh-CN" sz="3000" i="1"/>
              <a:t>	F = {A → B, B → C)</a:t>
            </a:r>
          </a:p>
          <a:p>
            <a:pPr marL="365125" indent="-255588">
              <a:lnSpc>
                <a:spcPct val="80000"/>
              </a:lnSpc>
              <a:buFont typeface="Wingdings 3" panose="05040102010807070707" pitchFamily="18" charset="2"/>
              <a:buNone/>
            </a:pPr>
            <a:r>
              <a:rPr lang="en-US" altLang="zh-CN" sz="3000"/>
              <a:t>– </a:t>
            </a:r>
            <a:r>
              <a:rPr lang="zh-CN" altLang="en-US" sz="3000"/>
              <a:t>分解方式可能如下：</a:t>
            </a:r>
          </a:p>
          <a:p>
            <a:pPr marL="365125" indent="-255588">
              <a:lnSpc>
                <a:spcPct val="80000"/>
              </a:lnSpc>
              <a:buFont typeface="Wingdings" panose="05000000000000000000" pitchFamily="2" charset="2"/>
              <a:buChar char="Ø"/>
            </a:pPr>
            <a:r>
              <a:rPr lang="zh-CN" altLang="en-US" sz="3000" i="1"/>
              <a:t> </a:t>
            </a:r>
            <a:r>
              <a:rPr lang="pt-BR" altLang="zh-CN" sz="3000" i="1"/>
              <a:t>R1 = (A, B), R2 = (B, C)</a:t>
            </a:r>
          </a:p>
          <a:p>
            <a:pPr marL="365125" indent="-255588">
              <a:lnSpc>
                <a:spcPct val="80000"/>
              </a:lnSpc>
              <a:buFont typeface="Wingdings 3" panose="05040102010807070707" pitchFamily="18" charset="2"/>
              <a:buNone/>
            </a:pPr>
            <a:r>
              <a:rPr lang="en-US" altLang="zh-CN" sz="3000"/>
              <a:t>	– </a:t>
            </a:r>
            <a:r>
              <a:rPr lang="zh-CN" altLang="en-US" sz="2200"/>
              <a:t>无损连接分解</a:t>
            </a:r>
            <a:r>
              <a:rPr lang="en-US" altLang="zh-CN" sz="2200"/>
              <a:t>:</a:t>
            </a:r>
          </a:p>
          <a:p>
            <a:pPr marL="365125" indent="-255588">
              <a:lnSpc>
                <a:spcPct val="80000"/>
              </a:lnSpc>
              <a:buFont typeface="Wingdings 3" panose="05040102010807070707" pitchFamily="18" charset="2"/>
              <a:buNone/>
            </a:pPr>
            <a:r>
              <a:rPr lang="pt-BR" altLang="zh-CN" sz="2200" i="1"/>
              <a:t>		R1 ∩ R2 = {B} and B → BC</a:t>
            </a:r>
          </a:p>
          <a:p>
            <a:pPr marL="365125" indent="-255588">
              <a:lnSpc>
                <a:spcPct val="80000"/>
              </a:lnSpc>
              <a:buFont typeface="Wingdings 3" panose="05040102010807070707" pitchFamily="18" charset="2"/>
              <a:buNone/>
            </a:pPr>
            <a:r>
              <a:rPr lang="en-US" altLang="zh-CN" sz="2200"/>
              <a:t>	– </a:t>
            </a:r>
            <a:r>
              <a:rPr lang="zh-CN" altLang="en-US" sz="2200"/>
              <a:t>保持函数依赖</a:t>
            </a:r>
          </a:p>
          <a:p>
            <a:pPr marL="365125" indent="-255588">
              <a:lnSpc>
                <a:spcPct val="80000"/>
              </a:lnSpc>
              <a:buFont typeface="Wingdings" panose="05000000000000000000" pitchFamily="2" charset="2"/>
              <a:buChar char="Ø"/>
            </a:pPr>
            <a:r>
              <a:rPr lang="pt-BR" altLang="zh-CN" sz="3000"/>
              <a:t> </a:t>
            </a:r>
            <a:r>
              <a:rPr lang="pt-BR" altLang="zh-CN" sz="3000" i="1"/>
              <a:t>R1 = (A, B), R2 = (A, C)</a:t>
            </a:r>
          </a:p>
          <a:p>
            <a:pPr marL="365125" indent="-255588">
              <a:lnSpc>
                <a:spcPct val="80000"/>
              </a:lnSpc>
              <a:buFont typeface="Wingdings 3" panose="05040102010807070707" pitchFamily="18" charset="2"/>
              <a:buNone/>
            </a:pPr>
            <a:r>
              <a:rPr lang="en-US" altLang="zh-CN" sz="3000"/>
              <a:t>	</a:t>
            </a:r>
            <a:r>
              <a:rPr lang="en-US" altLang="zh-CN" sz="2200"/>
              <a:t>– </a:t>
            </a:r>
            <a:r>
              <a:rPr lang="zh-CN" altLang="en-US" sz="2200"/>
              <a:t>无损连接分解</a:t>
            </a:r>
            <a:r>
              <a:rPr lang="en-US" altLang="zh-CN" sz="2200"/>
              <a:t>:</a:t>
            </a:r>
          </a:p>
          <a:p>
            <a:pPr marL="365125" indent="-255588">
              <a:lnSpc>
                <a:spcPct val="80000"/>
              </a:lnSpc>
              <a:buFont typeface="Wingdings 3" panose="05040102010807070707" pitchFamily="18" charset="2"/>
              <a:buNone/>
            </a:pPr>
            <a:r>
              <a:rPr lang="pt-BR" altLang="zh-CN" sz="2200" i="1"/>
              <a:t>		R1 ∩ R2 = {A} and A → AB</a:t>
            </a:r>
          </a:p>
          <a:p>
            <a:pPr marL="365125" indent="-255588">
              <a:lnSpc>
                <a:spcPct val="80000"/>
              </a:lnSpc>
              <a:buFont typeface="Wingdings 3" panose="05040102010807070707" pitchFamily="18" charset="2"/>
              <a:buNone/>
            </a:pPr>
            <a:r>
              <a:rPr lang="en-US" altLang="zh-CN" sz="2200"/>
              <a:t>	– </a:t>
            </a:r>
            <a:r>
              <a:rPr lang="zh-CN" altLang="en-US" sz="2200"/>
              <a:t>没有保持函数依赖</a:t>
            </a:r>
            <a:endParaRPr lang="en-US" altLang="zh-CN" sz="2200"/>
          </a:p>
          <a:p>
            <a:pPr marL="365125" indent="-255588">
              <a:lnSpc>
                <a:spcPct val="80000"/>
              </a:lnSpc>
              <a:buFont typeface="Wingdings 3" panose="05040102010807070707" pitchFamily="18" charset="2"/>
              <a:buNone/>
            </a:pPr>
            <a:r>
              <a:rPr lang="en-US" altLang="zh-CN" sz="2200"/>
              <a:t>		(</a:t>
            </a:r>
            <a:r>
              <a:rPr lang="zh-CN" altLang="en-US" sz="2200"/>
              <a:t>不能检测</a:t>
            </a:r>
            <a:r>
              <a:rPr lang="en-US" altLang="zh-CN" sz="2200" i="1"/>
              <a:t>B → C </a:t>
            </a:r>
            <a:r>
              <a:rPr lang="zh-CN" altLang="en-US" sz="2200" i="1"/>
              <a:t>     </a:t>
            </a:r>
            <a:r>
              <a:rPr lang="en-US" altLang="zh-CN" sz="2200" i="1"/>
              <a:t>R1    R2)</a:t>
            </a:r>
            <a:endParaRPr lang="zh-CN" altLang="en-US" sz="2200"/>
          </a:p>
        </p:txBody>
      </p:sp>
      <p:sp>
        <p:nvSpPr>
          <p:cNvPr id="41986" name="灯片编号占位符 2">
            <a:extLst>
              <a:ext uri="{FF2B5EF4-FFF2-40B4-BE49-F238E27FC236}">
                <a16:creationId xmlns:a16="http://schemas.microsoft.com/office/drawing/2014/main" id="{237C1370-9778-B7EA-845F-561CA1DA03D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859352D-79A0-4844-B45D-441065F3BB8E}" type="slidenum">
              <a:rPr lang="zh-CN" altLang="en-US"/>
              <a:pPr eaLnBrk="0" hangingPunct="0"/>
              <a:t>228</a:t>
            </a:fld>
            <a:endParaRPr lang="zh-CN" altLang="en-US"/>
          </a:p>
        </p:txBody>
      </p:sp>
      <p:sp>
        <p:nvSpPr>
          <p:cNvPr id="41987" name="标题 3">
            <a:extLst>
              <a:ext uri="{FF2B5EF4-FFF2-40B4-BE49-F238E27FC236}">
                <a16:creationId xmlns:a16="http://schemas.microsoft.com/office/drawing/2014/main" id="{8F888645-0519-63DA-1FB6-66B62DE0E001}"/>
              </a:ext>
            </a:extLst>
          </p:cNvPr>
          <p:cNvSpPr>
            <a:spLocks noGrp="1" noChangeArrowheads="1"/>
          </p:cNvSpPr>
          <p:nvPr>
            <p:ph type="title"/>
          </p:nvPr>
        </p:nvSpPr>
        <p:spPr>
          <a:xfrm>
            <a:off x="457200" y="441325"/>
            <a:ext cx="8686800" cy="704850"/>
          </a:xfrm>
        </p:spPr>
        <p:txBody>
          <a:bodyPr/>
          <a:lstStyle/>
          <a:p>
            <a:r>
              <a:rPr lang="zh-CN" altLang="en-US" sz="4000">
                <a:solidFill>
                  <a:schemeClr val="tx1"/>
                </a:solidFill>
              </a:rPr>
              <a:t>保持函数依赖</a:t>
            </a:r>
          </a:p>
        </p:txBody>
      </p:sp>
      <p:pic>
        <p:nvPicPr>
          <p:cNvPr id="41988" name="Picture 3">
            <a:extLst>
              <a:ext uri="{FF2B5EF4-FFF2-40B4-BE49-F238E27FC236}">
                <a16:creationId xmlns:a16="http://schemas.microsoft.com/office/drawing/2014/main" id="{2EE7744F-1D1C-D69B-E4D1-F5CE8A026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653088"/>
            <a:ext cx="323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内容占位符 1">
            <a:extLst>
              <a:ext uri="{FF2B5EF4-FFF2-40B4-BE49-F238E27FC236}">
                <a16:creationId xmlns:a16="http://schemas.microsoft.com/office/drawing/2014/main" id="{2B85FB0D-A59B-7D59-C1AA-0ED006360F96}"/>
              </a:ext>
            </a:extLst>
          </p:cNvPr>
          <p:cNvSpPr>
            <a:spLocks noGrp="1" noChangeArrowheads="1"/>
          </p:cNvSpPr>
          <p:nvPr>
            <p:ph idx="1"/>
          </p:nvPr>
        </p:nvSpPr>
        <p:spPr/>
        <p:txBody>
          <a:bodyPr/>
          <a:lstStyle/>
          <a:p>
            <a:r>
              <a:rPr lang="en-US" altLang="zh-CN"/>
              <a:t>F={ A → BC, B →C }. </a:t>
            </a:r>
            <a:r>
              <a:rPr lang="zh-CN" altLang="en-US"/>
              <a:t>判断</a:t>
            </a:r>
            <a:r>
              <a:rPr lang="en-US" altLang="zh-CN"/>
              <a:t> C →AB </a:t>
            </a:r>
            <a:r>
              <a:rPr lang="zh-CN" altLang="en-US"/>
              <a:t>是否在</a:t>
            </a:r>
            <a:r>
              <a:rPr lang="en-US" altLang="zh-CN"/>
              <a:t> F+?</a:t>
            </a:r>
          </a:p>
          <a:p>
            <a:endParaRPr lang="en-US" altLang="zh-CN"/>
          </a:p>
          <a:p>
            <a:r>
              <a:rPr lang="en-US" altLang="zh-CN" sz="2400"/>
              <a:t>Answer: </a:t>
            </a:r>
            <a:r>
              <a:rPr lang="zh-CN" altLang="en-US" sz="2400"/>
              <a:t>不在</a:t>
            </a:r>
            <a:r>
              <a:rPr lang="en-US" altLang="zh-CN" sz="2400"/>
              <a:t>. </a:t>
            </a:r>
          </a:p>
          <a:p>
            <a:pPr>
              <a:buFont typeface="Wingdings 3" panose="05040102010807070707" pitchFamily="18" charset="2"/>
              <a:buNone/>
            </a:pPr>
            <a:r>
              <a:rPr lang="en-US" altLang="zh-CN" sz="2400"/>
              <a:t>	Reason 1) C+=C, </a:t>
            </a:r>
            <a:r>
              <a:rPr lang="zh-CN" altLang="en-US" sz="2400"/>
              <a:t>不包括</a:t>
            </a:r>
            <a:r>
              <a:rPr lang="en-US" altLang="zh-CN" sz="2400"/>
              <a:t> AB.</a:t>
            </a:r>
          </a:p>
          <a:p>
            <a:pPr>
              <a:buFont typeface="Wingdings 3" panose="05040102010807070707" pitchFamily="18" charset="2"/>
              <a:buNone/>
            </a:pPr>
            <a:r>
              <a:rPr lang="en-US" altLang="zh-CN" sz="2400"/>
              <a:t>	Reason 2) </a:t>
            </a:r>
            <a:r>
              <a:rPr lang="zh-CN" altLang="en-US" sz="2400"/>
              <a:t>反例，不存在</a:t>
            </a:r>
            <a:r>
              <a:rPr lang="en-US" altLang="zh-CN" sz="2400"/>
              <a:t> C → AB.</a:t>
            </a:r>
            <a:endParaRPr lang="zh-CN" altLang="en-US" sz="2400"/>
          </a:p>
        </p:txBody>
      </p:sp>
      <p:sp>
        <p:nvSpPr>
          <p:cNvPr id="43010" name="灯片编号占位符 2">
            <a:extLst>
              <a:ext uri="{FF2B5EF4-FFF2-40B4-BE49-F238E27FC236}">
                <a16:creationId xmlns:a16="http://schemas.microsoft.com/office/drawing/2014/main" id="{27EF38CF-CBD4-BD28-9589-07BDA4C79A4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93F0677-0C05-4B8D-98F5-2445AA5610E0}" type="slidenum">
              <a:rPr lang="zh-CN" altLang="en-US"/>
              <a:pPr eaLnBrk="0" hangingPunct="0"/>
              <a:t>229</a:t>
            </a:fld>
            <a:endParaRPr lang="zh-CN" altLang="en-US"/>
          </a:p>
        </p:txBody>
      </p:sp>
      <p:sp>
        <p:nvSpPr>
          <p:cNvPr id="43011" name="标题 3">
            <a:extLst>
              <a:ext uri="{FF2B5EF4-FFF2-40B4-BE49-F238E27FC236}">
                <a16:creationId xmlns:a16="http://schemas.microsoft.com/office/drawing/2014/main" id="{B7017B7E-EE75-E9B2-B6FA-47365574EFC3}"/>
              </a:ext>
            </a:extLst>
          </p:cNvPr>
          <p:cNvSpPr>
            <a:spLocks noGrp="1" noChangeArrowheads="1"/>
          </p:cNvSpPr>
          <p:nvPr>
            <p:ph type="title"/>
          </p:nvPr>
        </p:nvSpPr>
        <p:spPr/>
        <p:txBody>
          <a:bodyPr/>
          <a:lstStyle/>
          <a:p>
            <a:r>
              <a:rPr lang="zh-CN" altLang="en-US">
                <a:solidFill>
                  <a:schemeClr val="tx1"/>
                </a:solidFill>
              </a:rPr>
              <a:t>例子</a:t>
            </a:r>
          </a:p>
        </p:txBody>
      </p:sp>
      <p:pic>
        <p:nvPicPr>
          <p:cNvPr id="97284" name="Picture 2">
            <a:extLst>
              <a:ext uri="{FF2B5EF4-FFF2-40B4-BE49-F238E27FC236}">
                <a16:creationId xmlns:a16="http://schemas.microsoft.com/office/drawing/2014/main" id="{8B1FCE6E-6114-F8DA-2858-F9D1CB741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1438" y="4651375"/>
            <a:ext cx="21685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28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281">
                                            <p:txEl>
                                              <p:pRg st="4" end="4"/>
                                            </p:txEl>
                                          </p:spTgt>
                                        </p:tgtEl>
                                        <p:attrNameLst>
                                          <p:attrName>style.visibility</p:attrName>
                                        </p:attrNameLst>
                                      </p:cBhvr>
                                      <p:to>
                                        <p:strVal val="visible"/>
                                      </p:to>
                                    </p:set>
                                  </p:childTnLst>
                                </p:cTn>
                              </p:par>
                            </p:childTnLst>
                          </p:cTn>
                        </p:par>
                        <p:par>
                          <p:cTn id="11" fill="hold" nodeType="afterGroup">
                            <p:stCondLst>
                              <p:cond delay="1"/>
                            </p:stCondLst>
                            <p:childTnLst>
                              <p:par>
                                <p:cTn id="12" presetID="1" presetClass="entr" presetSubtype="0" fill="hold" nodeType="afterEffect">
                                  <p:stCondLst>
                                    <p:cond delay="0"/>
                                  </p:stCondLst>
                                  <p:childTnLst>
                                    <p:set>
                                      <p:cBhvr>
                                        <p:cTn id="13"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p>
        </p:txBody>
      </p:sp>
      <p:sp>
        <p:nvSpPr>
          <p:cNvPr id="49154" name="Rectangle 2"/>
          <p:cNvSpPr>
            <a:spLocks noGrp="1" noChangeArrowheads="1"/>
          </p:cNvSpPr>
          <p:nvPr>
            <p:ph type="title"/>
          </p:nvPr>
        </p:nvSpPr>
        <p:spPr/>
        <p:txBody>
          <a:bodyPr/>
          <a:lstStyle/>
          <a:p>
            <a:pPr algn="l" eaLnBrk="1" hangingPunct="1"/>
            <a:r>
              <a:rPr lang="en-US" altLang="zh-CN" sz="3200" b="1" dirty="0">
                <a:sym typeface="+mn-ea"/>
              </a:rPr>
              <a:t>4</a:t>
            </a:r>
            <a:r>
              <a:rPr lang="en-US" altLang="zh-CN" sz="3200" b="1" dirty="0"/>
              <a:t>.4 </a:t>
            </a:r>
            <a:r>
              <a:rPr lang="zh-CN" altLang="en-US" sz="3200" b="1" dirty="0"/>
              <a:t>数据库系统</a:t>
            </a:r>
            <a:endParaRPr lang="zh-CN" altLang="en-US" sz="3200" b="1" dirty="0">
              <a:solidFill>
                <a:schemeClr val="tx1"/>
              </a:solidFill>
            </a:endParaRPr>
          </a:p>
        </p:txBody>
      </p:sp>
      <p:sp>
        <p:nvSpPr>
          <p:cNvPr id="49155" name="Rectangle 3"/>
          <p:cNvSpPr>
            <a:spLocks noGrp="1" noChangeArrowheads="1"/>
          </p:cNvSpPr>
          <p:nvPr>
            <p:ph type="body" idx="1"/>
          </p:nvPr>
        </p:nvSpPr>
        <p:spPr/>
        <p:txBody>
          <a:bodyPr/>
          <a:lstStyle/>
          <a:p>
            <a:pPr algn="just" eaLnBrk="1" hangingPunct="1">
              <a:lnSpc>
                <a:spcPct val="90000"/>
              </a:lnSpc>
            </a:pPr>
            <a:r>
              <a:rPr lang="zh-CN" altLang="en-US"/>
              <a:t>什么是数据库系统</a:t>
            </a:r>
          </a:p>
          <a:p>
            <a:pPr lvl="1" algn="just" eaLnBrk="1" hangingPunct="1">
              <a:lnSpc>
                <a:spcPct val="120000"/>
              </a:lnSpc>
            </a:pPr>
            <a:r>
              <a:rPr lang="zh-CN" altLang="en-US" sz="2400" b="1"/>
              <a:t>数据库系统（</a:t>
            </a:r>
            <a:r>
              <a:rPr lang="en-US" altLang="zh-CN" sz="2400" b="1"/>
              <a:t>Database System</a:t>
            </a:r>
            <a:r>
              <a:rPr lang="zh-CN" altLang="en-US" sz="2400" b="1"/>
              <a:t>，简称</a:t>
            </a:r>
            <a:r>
              <a:rPr lang="en-US" altLang="zh-CN" sz="2400" b="1"/>
              <a:t>DBS</a:t>
            </a:r>
            <a:r>
              <a:rPr lang="zh-CN" altLang="en-US" sz="2400" b="1"/>
              <a:t>）是指在计算机系统中引入数据库后的系统构成。</a:t>
            </a:r>
          </a:p>
          <a:p>
            <a:pPr lvl="1" algn="just" eaLnBrk="1" hangingPunct="1">
              <a:lnSpc>
                <a:spcPct val="120000"/>
              </a:lnSpc>
            </a:pPr>
            <a:r>
              <a:rPr lang="zh-CN" altLang="en-US" sz="2400" b="1"/>
              <a:t>在不引起混淆的情况下常常把数据库系统简称为数据库。</a:t>
            </a:r>
            <a:endParaRPr lang="zh-CN" altLang="en-US"/>
          </a:p>
          <a:p>
            <a:pPr algn="just" eaLnBrk="1" hangingPunct="1">
              <a:lnSpc>
                <a:spcPct val="90000"/>
              </a:lnSpc>
            </a:pPr>
            <a:r>
              <a:rPr lang="zh-CN" altLang="en-US"/>
              <a:t>数据库系统的构成</a:t>
            </a:r>
          </a:p>
          <a:p>
            <a:pPr lvl="1" algn="just" eaLnBrk="1" hangingPunct="1">
              <a:lnSpc>
                <a:spcPct val="170000"/>
              </a:lnSpc>
            </a:pPr>
            <a:r>
              <a:rPr lang="zh-CN" altLang="en-US" sz="2400" b="1"/>
              <a:t>由数据库、数据库管理系统（及其开发工具）、应用系统、数据库管理员（和用户）构成。</a:t>
            </a:r>
            <a:endParaRPr lang="zh-CN"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EA2E0FE-DB64-3D9B-C06C-662AADB6F088}"/>
              </a:ext>
            </a:extLst>
          </p:cNvPr>
          <p:cNvSpPr>
            <a:spLocks noGrp="1" noChangeArrowheads="1"/>
          </p:cNvSpPr>
          <p:nvPr>
            <p:ph idx="1"/>
          </p:nvPr>
        </p:nvSpPr>
        <p:spPr>
          <a:xfrm>
            <a:off x="468313" y="1125538"/>
            <a:ext cx="8229600" cy="5187950"/>
          </a:xfrm>
        </p:spPr>
        <p:txBody>
          <a:bodyPr/>
          <a:lstStyle/>
          <a:p>
            <a:pPr marL="365125" indent="-255588">
              <a:lnSpc>
                <a:spcPct val="80000"/>
              </a:lnSpc>
              <a:buFont typeface="Wingdings 3" panose="05040102010807070707" pitchFamily="18" charset="2"/>
              <a:buChar char=""/>
            </a:pPr>
            <a:r>
              <a:rPr lang="pt-BR" altLang="zh-CN" sz="2200"/>
              <a:t>R(A, B, C, D, E),</a:t>
            </a:r>
          </a:p>
          <a:p>
            <a:pPr marL="365125" indent="-255588">
              <a:lnSpc>
                <a:spcPct val="80000"/>
              </a:lnSpc>
              <a:buFont typeface="Wingdings 3" panose="05040102010807070707" pitchFamily="18" charset="2"/>
              <a:buChar char=""/>
            </a:pPr>
            <a:r>
              <a:rPr lang="en-US" altLang="zh-CN" sz="2200"/>
              <a:t>F = {A → B, C → D}</a:t>
            </a:r>
          </a:p>
          <a:p>
            <a:pPr marL="365125" indent="-255588">
              <a:lnSpc>
                <a:spcPct val="80000"/>
              </a:lnSpc>
              <a:buFont typeface="Wingdings 3" panose="05040102010807070707" pitchFamily="18" charset="2"/>
              <a:buChar char=""/>
            </a:pPr>
            <a:r>
              <a:rPr lang="zh-CN" altLang="en-US" sz="2200"/>
              <a:t>候选键</a:t>
            </a:r>
            <a:r>
              <a:rPr lang="en-US" altLang="zh-CN" sz="2200"/>
              <a:t>? </a:t>
            </a:r>
          </a:p>
          <a:p>
            <a:pPr marL="365125" indent="-255588">
              <a:lnSpc>
                <a:spcPct val="80000"/>
              </a:lnSpc>
              <a:buFont typeface="Wingdings 3" panose="05040102010807070707" pitchFamily="18" charset="2"/>
              <a:buChar char=""/>
            </a:pPr>
            <a:r>
              <a:rPr lang="en-US" altLang="zh-CN" sz="2200"/>
              <a:t>ACE. </a:t>
            </a:r>
          </a:p>
          <a:p>
            <a:pPr marL="365125" indent="-255588">
              <a:lnSpc>
                <a:spcPct val="80000"/>
              </a:lnSpc>
              <a:buFont typeface="Wingdings 3" panose="05040102010807070707" pitchFamily="18" charset="2"/>
              <a:buChar char=""/>
            </a:pPr>
            <a:r>
              <a:rPr lang="zh-CN" altLang="en-US" sz="2200"/>
              <a:t>怎么计算</a:t>
            </a:r>
            <a:r>
              <a:rPr lang="en-US" altLang="zh-CN" sz="2200"/>
              <a:t>?</a:t>
            </a:r>
          </a:p>
          <a:p>
            <a:pPr marL="365125" indent="-255588">
              <a:lnSpc>
                <a:spcPct val="80000"/>
              </a:lnSpc>
              <a:buFont typeface="Wingdings 3" panose="05040102010807070707" pitchFamily="18" charset="2"/>
              <a:buChar char=""/>
            </a:pPr>
            <a:r>
              <a:rPr lang="en-US" altLang="zh-CN" sz="2200"/>
              <a:t>Intuitively,</a:t>
            </a:r>
          </a:p>
          <a:p>
            <a:pPr marL="365125" indent="-255588">
              <a:lnSpc>
                <a:spcPct val="80000"/>
              </a:lnSpc>
              <a:buFont typeface="Wingdings 3" panose="05040102010807070707" pitchFamily="18" charset="2"/>
              <a:buNone/>
            </a:pPr>
            <a:r>
              <a:rPr lang="en-US" altLang="zh-CN" sz="2200"/>
              <a:t>	- A is not determined by any other attributes (like E), and A has to be in a candidate key (because a candidate key has to determine all the attributes).</a:t>
            </a:r>
          </a:p>
          <a:p>
            <a:pPr marL="365125" indent="-255588">
              <a:lnSpc>
                <a:spcPct val="80000"/>
              </a:lnSpc>
              <a:buFont typeface="Wingdings 3" panose="05040102010807070707" pitchFamily="18" charset="2"/>
              <a:buNone/>
            </a:pPr>
            <a:r>
              <a:rPr lang="en-US" altLang="zh-CN" sz="2200"/>
              <a:t>	- Now if A is in a candidate key, B cannot be in the same candidate key, since we can drop B from the candidate without losing the property of being a “key”.</a:t>
            </a:r>
          </a:p>
          <a:p>
            <a:pPr marL="365125" indent="-255588">
              <a:lnSpc>
                <a:spcPct val="80000"/>
              </a:lnSpc>
              <a:buFont typeface="Wingdings 3" panose="05040102010807070707" pitchFamily="18" charset="2"/>
              <a:buNone/>
            </a:pPr>
            <a:r>
              <a:rPr lang="en-US" altLang="zh-CN" sz="2200"/>
              <a:t>	- So B cannot be in a candidate key</a:t>
            </a:r>
          </a:p>
          <a:p>
            <a:pPr marL="365125" indent="-255588">
              <a:lnSpc>
                <a:spcPct val="80000"/>
              </a:lnSpc>
              <a:buFont typeface="Wingdings 3" panose="05040102010807070707" pitchFamily="18" charset="2"/>
              <a:buNone/>
            </a:pPr>
            <a:r>
              <a:rPr lang="en-US" altLang="zh-CN" sz="2200"/>
              <a:t>	- Same reasoning apply to others attributes.</a:t>
            </a:r>
            <a:endParaRPr lang="zh-CN" altLang="en-US" sz="2200"/>
          </a:p>
        </p:txBody>
      </p:sp>
      <p:sp>
        <p:nvSpPr>
          <p:cNvPr id="44034" name="灯片编号占位符 2">
            <a:extLst>
              <a:ext uri="{FF2B5EF4-FFF2-40B4-BE49-F238E27FC236}">
                <a16:creationId xmlns:a16="http://schemas.microsoft.com/office/drawing/2014/main" id="{A1C3E4D5-BA9E-B1F7-A6A3-34D01F33FA7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8555E87A-64D4-4F28-B5F9-DC9DCB7128EE}" type="slidenum">
              <a:rPr lang="zh-CN" altLang="en-US"/>
              <a:pPr eaLnBrk="0" hangingPunct="0"/>
              <a:t>230</a:t>
            </a:fld>
            <a:endParaRPr lang="zh-CN" altLang="en-US"/>
          </a:p>
        </p:txBody>
      </p:sp>
      <p:sp>
        <p:nvSpPr>
          <p:cNvPr id="4" name="标题 3">
            <a:extLst>
              <a:ext uri="{FF2B5EF4-FFF2-40B4-BE49-F238E27FC236}">
                <a16:creationId xmlns:a16="http://schemas.microsoft.com/office/drawing/2014/main" id="{3F90E0E4-A335-6F32-6FB8-940A26511CB3}"/>
              </a:ext>
            </a:extLst>
          </p:cNvPr>
          <p:cNvSpPr>
            <a:spLocks noGrp="1"/>
          </p:cNvSpPr>
          <p:nvPr>
            <p:ph type="title"/>
          </p:nvPr>
        </p:nvSpPr>
        <p:spPr>
          <a:xfrm>
            <a:off x="457200" y="274638"/>
            <a:ext cx="8229600" cy="561975"/>
          </a:xfrm>
        </p:spPr>
        <p:txBody>
          <a:bodyPr>
            <a:normAutofit fontScale="90000"/>
          </a:bodyPr>
          <a:lstStyle/>
          <a:p>
            <a:pPr fontAlgn="auto">
              <a:spcAft>
                <a:spcPts val="0"/>
              </a:spcAft>
              <a:defRPr/>
            </a:pPr>
            <a:r>
              <a:rPr kumimoji="1" lang="zh-CN" altLang="en-US" dirty="0">
                <a:solidFill>
                  <a:schemeClr val="tx1"/>
                </a:solidFill>
              </a:rPr>
              <a:t>例子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1">
            <a:extLst>
              <a:ext uri="{FF2B5EF4-FFF2-40B4-BE49-F238E27FC236}">
                <a16:creationId xmlns:a16="http://schemas.microsoft.com/office/drawing/2014/main" id="{5D97E3B8-705F-B62A-F788-2602B06ABE59}"/>
              </a:ext>
            </a:extLst>
          </p:cNvPr>
          <p:cNvSpPr>
            <a:spLocks noGrp="1" noChangeArrowheads="1"/>
          </p:cNvSpPr>
          <p:nvPr>
            <p:ph idx="1"/>
          </p:nvPr>
        </p:nvSpPr>
        <p:spPr/>
        <p:txBody>
          <a:bodyPr/>
          <a:lstStyle/>
          <a:p>
            <a:r>
              <a:rPr lang="en-US" altLang="zh-CN" b="1"/>
              <a:t>Boyce-Codd </a:t>
            </a:r>
            <a:r>
              <a:rPr lang="zh-CN" altLang="en-US" b="1"/>
              <a:t>范式</a:t>
            </a:r>
            <a:r>
              <a:rPr lang="en-US" altLang="zh-CN" b="1"/>
              <a:t>(BCNF)</a:t>
            </a:r>
          </a:p>
          <a:p>
            <a:pPr>
              <a:buFont typeface="Wingdings 3" panose="05040102010807070707" pitchFamily="18" charset="2"/>
              <a:buNone/>
            </a:pPr>
            <a:r>
              <a:rPr lang="en-US" altLang="zh-CN" b="1"/>
              <a:t>	– </a:t>
            </a:r>
            <a:r>
              <a:rPr lang="zh-CN" altLang="en-US" b="1"/>
              <a:t>任何符合</a:t>
            </a:r>
            <a:r>
              <a:rPr lang="en-US" altLang="zh-CN" b="1"/>
              <a:t>BCNF</a:t>
            </a:r>
            <a:r>
              <a:rPr lang="zh-CN" altLang="en-US" b="1"/>
              <a:t>的关系也符合</a:t>
            </a:r>
            <a:r>
              <a:rPr lang="en-US" altLang="zh-CN" b="1"/>
              <a:t> 2NF</a:t>
            </a:r>
          </a:p>
          <a:p>
            <a:r>
              <a:rPr lang="en-US" altLang="zh-CN" b="1"/>
              <a:t> </a:t>
            </a:r>
            <a:r>
              <a:rPr lang="zh-CN" altLang="en-US" b="1"/>
              <a:t>三范式</a:t>
            </a:r>
            <a:r>
              <a:rPr lang="en-US" altLang="zh-CN" b="1"/>
              <a:t>(3NF)</a:t>
            </a:r>
          </a:p>
          <a:p>
            <a:pPr>
              <a:buFont typeface="Wingdings 3" panose="05040102010807070707" pitchFamily="18" charset="2"/>
              <a:buNone/>
            </a:pPr>
            <a:r>
              <a:rPr lang="en-US" altLang="zh-CN" b="1"/>
              <a:t>	–</a:t>
            </a:r>
            <a:r>
              <a:rPr lang="zh-CN" altLang="en-US" b="1"/>
              <a:t>任何符合</a:t>
            </a:r>
            <a:r>
              <a:rPr lang="en-US" altLang="zh-CN" b="1"/>
              <a:t>BCNF</a:t>
            </a:r>
            <a:r>
              <a:rPr lang="zh-CN" altLang="en-US" b="1"/>
              <a:t>的关系也符合 </a:t>
            </a:r>
            <a:r>
              <a:rPr lang="en-US" altLang="zh-CN" b="1"/>
              <a:t>3NF </a:t>
            </a:r>
            <a:endParaRPr lang="zh-CN" altLang="en-US" b="1"/>
          </a:p>
        </p:txBody>
      </p:sp>
      <p:sp>
        <p:nvSpPr>
          <p:cNvPr id="10242" name="灯片编号占位符 2">
            <a:extLst>
              <a:ext uri="{FF2B5EF4-FFF2-40B4-BE49-F238E27FC236}">
                <a16:creationId xmlns:a16="http://schemas.microsoft.com/office/drawing/2014/main" id="{A81ABAEE-E60D-BA7F-D8E8-177F8EDA5CB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9E2DBFB-43A7-464F-8340-5E80AA769315}" type="slidenum">
              <a:rPr lang="zh-CN" altLang="en-US"/>
              <a:pPr eaLnBrk="0" hangingPunct="0"/>
              <a:t>231</a:t>
            </a:fld>
            <a:endParaRPr lang="zh-CN" altLang="en-US"/>
          </a:p>
        </p:txBody>
      </p:sp>
      <p:sp>
        <p:nvSpPr>
          <p:cNvPr id="10243" name="标题 3">
            <a:extLst>
              <a:ext uri="{FF2B5EF4-FFF2-40B4-BE49-F238E27FC236}">
                <a16:creationId xmlns:a16="http://schemas.microsoft.com/office/drawing/2014/main" id="{27351D47-CD4E-1110-0425-9DDC671919ED}"/>
              </a:ext>
            </a:extLst>
          </p:cNvPr>
          <p:cNvSpPr>
            <a:spLocks noGrp="1" noChangeArrowheads="1"/>
          </p:cNvSpPr>
          <p:nvPr>
            <p:ph type="title"/>
          </p:nvPr>
        </p:nvSpPr>
        <p:spPr/>
        <p:txBody>
          <a:bodyPr/>
          <a:lstStyle/>
          <a:p>
            <a:pPr algn="l"/>
            <a:r>
              <a:rPr lang="en-US" altLang="zh-CN" b="1">
                <a:solidFill>
                  <a:schemeClr val="tx1"/>
                </a:solidFill>
              </a:rPr>
              <a:t>1.</a:t>
            </a:r>
            <a:r>
              <a:rPr lang="zh-CN" altLang="en-US" b="1">
                <a:solidFill>
                  <a:schemeClr val="tx1"/>
                </a:solidFill>
              </a:rPr>
              <a:t>范式</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内容占位符 1">
            <a:extLst>
              <a:ext uri="{FF2B5EF4-FFF2-40B4-BE49-F238E27FC236}">
                <a16:creationId xmlns:a16="http://schemas.microsoft.com/office/drawing/2014/main" id="{BF2C2BF5-066B-1ADA-1A31-527C468A38D3}"/>
              </a:ext>
            </a:extLst>
          </p:cNvPr>
          <p:cNvSpPr>
            <a:spLocks noGrp="1" noChangeArrowheads="1"/>
          </p:cNvSpPr>
          <p:nvPr>
            <p:ph idx="1"/>
          </p:nvPr>
        </p:nvSpPr>
        <p:spPr>
          <a:xfrm>
            <a:off x="215900" y="1304925"/>
            <a:ext cx="8470900" cy="4032250"/>
          </a:xfrm>
        </p:spPr>
        <p:txBody>
          <a:bodyPr/>
          <a:lstStyle/>
          <a:p>
            <a:pPr marL="365125" indent="-255588">
              <a:lnSpc>
                <a:spcPct val="80000"/>
              </a:lnSpc>
              <a:buFont typeface="Wingdings 3" panose="05040102010807070707" pitchFamily="18" charset="2"/>
              <a:buChar char=""/>
            </a:pPr>
            <a:r>
              <a:rPr lang="en-US" altLang="zh-CN" sz="2200" b="1"/>
              <a:t> </a:t>
            </a:r>
            <a:r>
              <a:rPr lang="zh-CN" altLang="en-US" sz="2200" b="1"/>
              <a:t>对于</a:t>
            </a:r>
            <a:r>
              <a:rPr lang="en-US" altLang="zh-CN" sz="2200" b="1"/>
              <a:t> R </a:t>
            </a:r>
            <a:r>
              <a:rPr lang="zh-CN" altLang="en-US" sz="2200" b="1"/>
              <a:t>有函数依赖集</a:t>
            </a:r>
            <a:r>
              <a:rPr lang="en-US" altLang="zh-CN" sz="2200" b="1"/>
              <a:t> FDs </a:t>
            </a:r>
            <a:r>
              <a:rPr lang="en-US" altLang="zh-CN" sz="2200" b="1" i="1"/>
              <a:t>F </a:t>
            </a:r>
            <a:r>
              <a:rPr lang="zh-CN" altLang="en-US" sz="2200" b="1" i="1"/>
              <a:t>，如果</a:t>
            </a:r>
            <a:r>
              <a:rPr lang="en-US" altLang="zh-CN" sz="2200" b="1" i="1"/>
              <a:t>R</a:t>
            </a:r>
            <a:r>
              <a:rPr lang="zh-CN" altLang="en-US" sz="2200" b="1" i="1"/>
              <a:t>符合</a:t>
            </a:r>
            <a:r>
              <a:rPr lang="en-US" altLang="zh-CN" sz="2200" b="1" i="1"/>
              <a:t>BCNF </a:t>
            </a:r>
            <a:r>
              <a:rPr lang="zh-CN" altLang="en-US" sz="2200" b="1" i="1"/>
              <a:t>当且仅当每一个非平凡的</a:t>
            </a:r>
            <a:r>
              <a:rPr lang="en-US" altLang="zh-CN" sz="2200" b="1" i="1"/>
              <a:t> </a:t>
            </a:r>
            <a:r>
              <a:rPr lang="en-US" altLang="zh-CN" sz="2200" b="1"/>
              <a:t>FD </a:t>
            </a:r>
          </a:p>
          <a:p>
            <a:pPr marL="365125" indent="-255588">
              <a:lnSpc>
                <a:spcPct val="80000"/>
              </a:lnSpc>
              <a:buFont typeface="Wingdings 3" panose="05040102010807070707" pitchFamily="18" charset="2"/>
              <a:buNone/>
            </a:pPr>
            <a:r>
              <a:rPr lang="en-US" altLang="zh-CN" sz="2200" b="1"/>
              <a:t>	X → A in </a:t>
            </a:r>
            <a:r>
              <a:rPr lang="en-US" altLang="zh-CN" sz="2200" b="1" i="1"/>
              <a:t>F , X </a:t>
            </a:r>
            <a:r>
              <a:rPr lang="zh-CN" altLang="en-US" sz="2200" b="1" i="1"/>
              <a:t>是</a:t>
            </a:r>
            <a:r>
              <a:rPr lang="en-US" altLang="zh-CN" sz="2200" b="1" i="1"/>
              <a:t>R</a:t>
            </a:r>
            <a:r>
              <a:rPr lang="zh-CN" altLang="en-US" sz="2200" b="1" i="1"/>
              <a:t>的超键</a:t>
            </a:r>
            <a:endParaRPr lang="en-US" altLang="zh-CN" sz="2200" b="1" i="1"/>
          </a:p>
          <a:p>
            <a:pPr marL="365125" indent="-255588">
              <a:lnSpc>
                <a:spcPct val="80000"/>
              </a:lnSpc>
              <a:buFont typeface="Wingdings 3" panose="05040102010807070707" pitchFamily="18" charset="2"/>
              <a:buNone/>
            </a:pPr>
            <a:r>
              <a:rPr lang="de-DE" altLang="zh-CN" sz="2200" b="1"/>
              <a:t>	(i.e., X → R in </a:t>
            </a:r>
            <a:r>
              <a:rPr lang="de-DE" altLang="zh-CN" sz="2200" b="1" i="1"/>
              <a:t>F+).</a:t>
            </a:r>
          </a:p>
          <a:p>
            <a:pPr marL="365125" indent="-255588">
              <a:lnSpc>
                <a:spcPct val="80000"/>
              </a:lnSpc>
              <a:buFont typeface="Wingdings 3" panose="05040102010807070707" pitchFamily="18" charset="2"/>
              <a:buNone/>
            </a:pPr>
            <a:r>
              <a:rPr lang="en-US" altLang="zh-CN" sz="2200" b="1"/>
              <a:t>	– </a:t>
            </a:r>
            <a:r>
              <a:rPr lang="zh-CN" altLang="en-US" sz="2200" b="1"/>
              <a:t>对于</a:t>
            </a:r>
            <a:r>
              <a:rPr lang="en-US" altLang="zh-CN" sz="2200" b="1"/>
              <a:t> FD X → A </a:t>
            </a:r>
            <a:r>
              <a:rPr lang="zh-CN" altLang="en-US" sz="2200" b="1"/>
              <a:t>是平凡的，当且仅当</a:t>
            </a:r>
            <a:r>
              <a:rPr lang="en-US" altLang="zh-CN" sz="2200" b="1"/>
              <a:t> A ⊆ X.</a:t>
            </a:r>
          </a:p>
          <a:p>
            <a:pPr marL="365125" indent="-255588">
              <a:lnSpc>
                <a:spcPct val="80000"/>
              </a:lnSpc>
              <a:buFont typeface="Wingdings 3" panose="05040102010807070707" pitchFamily="18" charset="2"/>
              <a:buChar char=""/>
            </a:pPr>
            <a:r>
              <a:rPr lang="en-US" altLang="zh-CN" sz="2200" b="1"/>
              <a:t> </a:t>
            </a:r>
            <a:r>
              <a:rPr lang="zh-CN" altLang="en-US" sz="2200" b="1"/>
              <a:t>也就是说</a:t>
            </a:r>
            <a:r>
              <a:rPr lang="en-US" altLang="zh-CN" sz="2200" b="1"/>
              <a:t>, R </a:t>
            </a:r>
            <a:r>
              <a:rPr lang="zh-CN" altLang="en-US" sz="2200" b="1"/>
              <a:t>符合</a:t>
            </a:r>
            <a:r>
              <a:rPr lang="en-US" altLang="zh-CN" sz="2200" b="1"/>
              <a:t>BCNF </a:t>
            </a:r>
            <a:r>
              <a:rPr lang="zh-CN" altLang="en-US" sz="2200" b="1"/>
              <a:t>当且仅当非平凡的</a:t>
            </a:r>
            <a:r>
              <a:rPr lang="en-US" altLang="zh-CN" sz="2200" b="1"/>
              <a:t>FDs </a:t>
            </a:r>
            <a:r>
              <a:rPr lang="zh-CN" altLang="en-US" sz="2200" b="1"/>
              <a:t>箭头左侧是键</a:t>
            </a:r>
            <a:r>
              <a:rPr lang="en-US" altLang="zh-CN" sz="2200" b="1" i="1"/>
              <a:t>.</a:t>
            </a:r>
          </a:p>
          <a:p>
            <a:pPr marL="365125" indent="-255588">
              <a:lnSpc>
                <a:spcPct val="80000"/>
              </a:lnSpc>
              <a:buFont typeface="Wingdings 3" panose="05040102010807070707" pitchFamily="18" charset="2"/>
              <a:buChar char=""/>
            </a:pPr>
            <a:r>
              <a:rPr lang="en-US" altLang="zh-CN" sz="2200" b="1"/>
              <a:t> BCNF:</a:t>
            </a:r>
          </a:p>
          <a:p>
            <a:pPr marL="365125" indent="-255588">
              <a:lnSpc>
                <a:spcPct val="80000"/>
              </a:lnSpc>
              <a:buFont typeface="Wingdings 3" panose="05040102010807070707" pitchFamily="18" charset="2"/>
              <a:buNone/>
            </a:pPr>
            <a:r>
              <a:rPr lang="en-US" altLang="zh-CN" sz="2200" b="1"/>
              <a:t>	– R</a:t>
            </a:r>
            <a:r>
              <a:rPr lang="zh-CN" altLang="en-US" sz="2200" b="1"/>
              <a:t>中没有数据能够使用</a:t>
            </a:r>
            <a:r>
              <a:rPr lang="en-US" altLang="zh-CN" sz="2200" b="1"/>
              <a:t>FDs</a:t>
            </a:r>
            <a:r>
              <a:rPr lang="zh-CN" altLang="en-US" sz="2200" b="1"/>
              <a:t>预测</a:t>
            </a:r>
            <a:r>
              <a:rPr lang="en-US" altLang="zh-CN" sz="2200" b="1"/>
              <a:t>. </a:t>
            </a:r>
            <a:endParaRPr lang="zh-CN" altLang="en-US" sz="2200" b="1"/>
          </a:p>
          <a:p>
            <a:pPr marL="365125" indent="-255588">
              <a:lnSpc>
                <a:spcPct val="80000"/>
              </a:lnSpc>
              <a:buFont typeface="Wingdings 3" panose="05040102010807070707" pitchFamily="18" charset="2"/>
              <a:buNone/>
            </a:pPr>
            <a:r>
              <a:rPr lang="en-US" altLang="zh-CN" sz="2200" b="1"/>
              <a:t>Why:</a:t>
            </a:r>
          </a:p>
          <a:p>
            <a:pPr marL="365125" indent="-255588">
              <a:lnSpc>
                <a:spcPct val="80000"/>
              </a:lnSpc>
              <a:buFont typeface="Wingdings 3" panose="05040102010807070707" pitchFamily="18" charset="2"/>
              <a:buNone/>
            </a:pPr>
            <a:r>
              <a:rPr lang="en-US" altLang="zh-CN" sz="2200" b="1"/>
              <a:t>	– X</a:t>
            </a:r>
            <a:r>
              <a:rPr lang="zh-CN" altLang="en-US" sz="2200" b="1"/>
              <a:t>是超键</a:t>
            </a:r>
            <a:r>
              <a:rPr lang="en-US" altLang="zh-CN" sz="2200" b="1"/>
              <a:t>, </a:t>
            </a:r>
            <a:r>
              <a:rPr lang="zh-CN" altLang="en-US" sz="2200" b="1"/>
              <a:t>不会有两个元组的</a:t>
            </a:r>
            <a:r>
              <a:rPr lang="en-US" altLang="zh-CN" sz="2200" b="1"/>
              <a:t>X</a:t>
            </a:r>
            <a:r>
              <a:rPr lang="zh-CN" altLang="en-US" sz="2200" b="1"/>
              <a:t>值相同</a:t>
            </a:r>
          </a:p>
        </p:txBody>
      </p:sp>
      <p:sp>
        <p:nvSpPr>
          <p:cNvPr id="11266" name="灯片编号占位符 2">
            <a:extLst>
              <a:ext uri="{FF2B5EF4-FFF2-40B4-BE49-F238E27FC236}">
                <a16:creationId xmlns:a16="http://schemas.microsoft.com/office/drawing/2014/main" id="{6AB06205-BC67-9224-3DA1-F4350CF7971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5AD29C7-2485-419D-908C-2865292EA4B5}" type="slidenum">
              <a:rPr lang="zh-CN" altLang="en-US"/>
              <a:pPr eaLnBrk="0" hangingPunct="0"/>
              <a:t>232</a:t>
            </a:fld>
            <a:endParaRPr lang="zh-CN" altLang="en-US"/>
          </a:p>
        </p:txBody>
      </p:sp>
      <p:sp>
        <p:nvSpPr>
          <p:cNvPr id="11267" name="标题 3">
            <a:extLst>
              <a:ext uri="{FF2B5EF4-FFF2-40B4-BE49-F238E27FC236}">
                <a16:creationId xmlns:a16="http://schemas.microsoft.com/office/drawing/2014/main" id="{FF3AD167-947A-68F9-921E-235A77EABE9F}"/>
              </a:ext>
            </a:extLst>
          </p:cNvPr>
          <p:cNvSpPr>
            <a:spLocks noGrp="1" noChangeArrowheads="1"/>
          </p:cNvSpPr>
          <p:nvPr>
            <p:ph type="title"/>
          </p:nvPr>
        </p:nvSpPr>
        <p:spPr>
          <a:xfrm>
            <a:off x="457200" y="274638"/>
            <a:ext cx="8229600" cy="885825"/>
          </a:xfrm>
        </p:spPr>
        <p:txBody>
          <a:bodyPr/>
          <a:lstStyle/>
          <a:p>
            <a:pPr algn="l"/>
            <a:r>
              <a:rPr lang="en-US" altLang="zh-CN" b="1">
                <a:solidFill>
                  <a:schemeClr val="tx1"/>
                </a:solidFill>
              </a:rPr>
              <a:t>2.Boyce-Codd </a:t>
            </a:r>
            <a:r>
              <a:rPr lang="zh-CN" altLang="en-US" b="1">
                <a:solidFill>
                  <a:schemeClr val="tx1"/>
                </a:solidFill>
              </a:rPr>
              <a:t>范式</a:t>
            </a:r>
            <a:r>
              <a:rPr lang="en-US" altLang="zh-CN" b="1">
                <a:solidFill>
                  <a:schemeClr val="tx1"/>
                </a:solidFill>
              </a:rPr>
              <a:t>(BCNF)</a:t>
            </a:r>
            <a:endParaRPr lang="zh-CN" altLang="en-US" b="1">
              <a:solidFill>
                <a:schemeClr val="tx1"/>
              </a:solidFill>
            </a:endParaRPr>
          </a:p>
        </p:txBody>
      </p:sp>
      <p:pic>
        <p:nvPicPr>
          <p:cNvPr id="11268" name="Picture 2">
            <a:extLst>
              <a:ext uri="{FF2B5EF4-FFF2-40B4-BE49-F238E27FC236}">
                <a16:creationId xmlns:a16="http://schemas.microsoft.com/office/drawing/2014/main" id="{45BE63C2-1AF3-3440-9F1B-E1853FCB6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975" y="4837113"/>
            <a:ext cx="1647825"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矩形 5">
            <a:extLst>
              <a:ext uri="{FF2B5EF4-FFF2-40B4-BE49-F238E27FC236}">
                <a16:creationId xmlns:a16="http://schemas.microsoft.com/office/drawing/2014/main" id="{F5DE5BD6-0E80-5B7A-CF17-62406630AE5B}"/>
              </a:ext>
            </a:extLst>
          </p:cNvPr>
          <p:cNvSpPr>
            <a:spLocks noChangeArrowheads="1"/>
          </p:cNvSpPr>
          <p:nvPr/>
        </p:nvSpPr>
        <p:spPr bwMode="auto">
          <a:xfrm>
            <a:off x="323850" y="5265738"/>
            <a:ext cx="6192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000">
                <a:solidFill>
                  <a:srgbClr val="0000CC"/>
                </a:solidFill>
              </a:rPr>
              <a:t>Suppose we know that this instance satisfies X → A. This situation cannot arise if the relation is in BCNF.</a:t>
            </a:r>
            <a:endParaRPr lang="zh-CN" altLang="en-US" sz="2000">
              <a:solidFill>
                <a:srgbClr val="0000CC"/>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内容占位符 1">
            <a:extLst>
              <a:ext uri="{FF2B5EF4-FFF2-40B4-BE49-F238E27FC236}">
                <a16:creationId xmlns:a16="http://schemas.microsoft.com/office/drawing/2014/main" id="{EFE8F2DD-EA5D-3C7E-94DB-E1709CE05656}"/>
              </a:ext>
            </a:extLst>
          </p:cNvPr>
          <p:cNvSpPr>
            <a:spLocks noGrp="1" noChangeArrowheads="1"/>
          </p:cNvSpPr>
          <p:nvPr>
            <p:ph idx="1"/>
          </p:nvPr>
        </p:nvSpPr>
        <p:spPr>
          <a:xfrm>
            <a:off x="485775" y="1816100"/>
            <a:ext cx="7772400" cy="4114800"/>
          </a:xfrm>
        </p:spPr>
        <p:txBody>
          <a:bodyPr/>
          <a:lstStyle/>
          <a:p>
            <a:r>
              <a:rPr lang="zh-CN" altLang="en-US" b="1"/>
              <a:t>如果</a:t>
            </a:r>
            <a:r>
              <a:rPr lang="en-US" altLang="zh-CN" b="1"/>
              <a:t>R</a:t>
            </a:r>
            <a:r>
              <a:rPr lang="zh-CN" altLang="en-US" b="1"/>
              <a:t>只有两个属性</a:t>
            </a:r>
            <a:r>
              <a:rPr lang="en-US" altLang="zh-CN" b="1"/>
              <a:t>, </a:t>
            </a:r>
            <a:r>
              <a:rPr lang="zh-CN" altLang="en-US" b="1"/>
              <a:t>那么它符合</a:t>
            </a:r>
            <a:r>
              <a:rPr lang="en-US" altLang="zh-CN" b="1"/>
              <a:t>BCNF</a:t>
            </a:r>
          </a:p>
          <a:p>
            <a:r>
              <a:rPr lang="zh-CN" altLang="en-US" b="1"/>
              <a:t>如果</a:t>
            </a:r>
            <a:r>
              <a:rPr lang="en-US" altLang="zh-CN" b="1"/>
              <a:t>F</a:t>
            </a:r>
            <a:r>
              <a:rPr lang="zh-CN" altLang="en-US" b="1"/>
              <a:t>只包括</a:t>
            </a:r>
            <a:r>
              <a:rPr lang="en-US" altLang="zh-CN" b="1"/>
              <a:t>R</a:t>
            </a:r>
            <a:r>
              <a:rPr lang="zh-CN" altLang="en-US" b="1"/>
              <a:t>中的属性</a:t>
            </a:r>
            <a:r>
              <a:rPr lang="en-US" altLang="zh-CN" b="1"/>
              <a:t>:</a:t>
            </a:r>
          </a:p>
          <a:p>
            <a:pPr>
              <a:buFont typeface="Wingdings 3" panose="05040102010807070707" pitchFamily="18" charset="2"/>
              <a:buNone/>
            </a:pPr>
            <a:r>
              <a:rPr lang="en-US" altLang="zh-CN" b="1"/>
              <a:t>	– R </a:t>
            </a:r>
            <a:r>
              <a:rPr lang="zh-CN" altLang="en-US" b="1"/>
              <a:t>符合</a:t>
            </a:r>
            <a:r>
              <a:rPr lang="en-US" altLang="zh-CN" b="1"/>
              <a:t>BCNF </a:t>
            </a:r>
            <a:r>
              <a:rPr lang="zh-CN" altLang="en-US" b="1" i="1"/>
              <a:t>当且仅当每一个</a:t>
            </a:r>
            <a:r>
              <a:rPr lang="en-US" altLang="zh-CN" b="1" i="1"/>
              <a:t>F</a:t>
            </a:r>
            <a:r>
              <a:rPr lang="zh-CN" altLang="en-US" b="1" i="1"/>
              <a:t>中的函数依赖</a:t>
            </a:r>
            <a:r>
              <a:rPr lang="en-US" altLang="zh-CN" b="1" i="1"/>
              <a:t> X → Y </a:t>
            </a:r>
            <a:r>
              <a:rPr lang="en-US" altLang="zh-CN" b="1"/>
              <a:t>(</a:t>
            </a:r>
            <a:r>
              <a:rPr lang="en-US" altLang="zh-CN" b="1" i="1"/>
              <a:t>not F+!), X </a:t>
            </a:r>
            <a:r>
              <a:rPr lang="zh-CN" altLang="en-US" b="1" i="1"/>
              <a:t>是</a:t>
            </a:r>
            <a:r>
              <a:rPr lang="en-US" altLang="zh-CN" b="1" i="1"/>
              <a:t> R</a:t>
            </a:r>
            <a:r>
              <a:rPr lang="zh-CN" altLang="en-US" b="1" i="1"/>
              <a:t>的超键</a:t>
            </a:r>
            <a:r>
              <a:rPr lang="en-US" altLang="zh-CN" b="1" i="1"/>
              <a:t>, i.e., X → R is </a:t>
            </a:r>
            <a:r>
              <a:rPr lang="en-US" altLang="zh-CN" b="1"/>
              <a:t>in F+ (not F!).</a:t>
            </a:r>
            <a:endParaRPr lang="zh-CN" altLang="en-US" b="1"/>
          </a:p>
        </p:txBody>
      </p:sp>
      <p:sp>
        <p:nvSpPr>
          <p:cNvPr id="12290" name="灯片编号占位符 2">
            <a:extLst>
              <a:ext uri="{FF2B5EF4-FFF2-40B4-BE49-F238E27FC236}">
                <a16:creationId xmlns:a16="http://schemas.microsoft.com/office/drawing/2014/main" id="{A29F3447-69B0-8EAB-AD0F-8FEA543DD4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91A06FF3-DB35-4CBB-A4E2-9A038B168081}" type="slidenum">
              <a:rPr lang="zh-CN" altLang="en-US"/>
              <a:pPr eaLnBrk="0" hangingPunct="0"/>
              <a:t>233</a:t>
            </a:fld>
            <a:endParaRPr lang="zh-CN" altLang="en-US"/>
          </a:p>
        </p:txBody>
      </p:sp>
      <p:sp>
        <p:nvSpPr>
          <p:cNvPr id="12291" name="标题 3">
            <a:extLst>
              <a:ext uri="{FF2B5EF4-FFF2-40B4-BE49-F238E27FC236}">
                <a16:creationId xmlns:a16="http://schemas.microsoft.com/office/drawing/2014/main" id="{8D5BF4FB-D6AD-5F8A-9C47-B784010F6A1E}"/>
              </a:ext>
            </a:extLst>
          </p:cNvPr>
          <p:cNvSpPr>
            <a:spLocks noGrp="1" noChangeArrowheads="1"/>
          </p:cNvSpPr>
          <p:nvPr>
            <p:ph type="title"/>
          </p:nvPr>
        </p:nvSpPr>
        <p:spPr>
          <a:xfrm>
            <a:off x="485775" y="204788"/>
            <a:ext cx="7772400" cy="1143000"/>
          </a:xfrm>
        </p:spPr>
        <p:txBody>
          <a:bodyPr/>
          <a:lstStyle/>
          <a:p>
            <a:r>
              <a:rPr lang="en-US" altLang="zh-CN" b="1">
                <a:solidFill>
                  <a:schemeClr val="tx1"/>
                </a:solidFill>
              </a:rPr>
              <a:t>2.Boyce-Codd </a:t>
            </a:r>
            <a:r>
              <a:rPr lang="zh-CN" altLang="en-US" b="1">
                <a:solidFill>
                  <a:schemeClr val="tx1"/>
                </a:solidFill>
              </a:rPr>
              <a:t>范式</a:t>
            </a:r>
            <a:r>
              <a:rPr lang="en-US" altLang="zh-CN" b="1">
                <a:solidFill>
                  <a:schemeClr val="tx1"/>
                </a:solidFill>
              </a:rPr>
              <a:t>(BCNF)</a:t>
            </a:r>
            <a:endParaRPr lang="zh-CN" altLang="en-US">
              <a:solidFill>
                <a:schemeClr val="tx1"/>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内容占位符 1">
            <a:extLst>
              <a:ext uri="{FF2B5EF4-FFF2-40B4-BE49-F238E27FC236}">
                <a16:creationId xmlns:a16="http://schemas.microsoft.com/office/drawing/2014/main" id="{C0CE9692-AE1B-8585-62AA-072D951B22E8}"/>
              </a:ext>
            </a:extLst>
          </p:cNvPr>
          <p:cNvSpPr>
            <a:spLocks noGrp="1" noChangeArrowheads="1"/>
          </p:cNvSpPr>
          <p:nvPr>
            <p:ph idx="1"/>
          </p:nvPr>
        </p:nvSpPr>
        <p:spPr/>
        <p:txBody>
          <a:bodyPr/>
          <a:lstStyle/>
          <a:p>
            <a:r>
              <a:rPr lang="zh-CN" altLang="en-US" b="1"/>
              <a:t>列出所有的非平凡函数依赖</a:t>
            </a:r>
          </a:p>
          <a:p>
            <a:r>
              <a:rPr lang="en-US" altLang="zh-CN" b="1"/>
              <a:t> </a:t>
            </a:r>
            <a:r>
              <a:rPr lang="zh-CN" altLang="en-US" b="1"/>
              <a:t>确认每一个函数依赖箭头左边的属性集是</a:t>
            </a:r>
            <a:r>
              <a:rPr lang="en-US" altLang="zh-CN" b="1"/>
              <a:t>R</a:t>
            </a:r>
            <a:r>
              <a:rPr lang="zh-CN" altLang="en-US" b="1"/>
              <a:t>的超键。</a:t>
            </a:r>
          </a:p>
          <a:p>
            <a:r>
              <a:rPr lang="zh-CN" altLang="en-US" b="1"/>
              <a:t>注意：我们需要首先找出</a:t>
            </a:r>
            <a:r>
              <a:rPr lang="en-US" altLang="zh-CN" b="1"/>
              <a:t>R</a:t>
            </a:r>
            <a:r>
              <a:rPr lang="zh-CN" altLang="en-US" b="1"/>
              <a:t>的超键</a:t>
            </a:r>
            <a:r>
              <a:rPr lang="en-US" altLang="zh-CN" b="1"/>
              <a:t>!</a:t>
            </a:r>
            <a:endParaRPr lang="zh-CN" altLang="en-US" b="1"/>
          </a:p>
        </p:txBody>
      </p:sp>
      <p:sp>
        <p:nvSpPr>
          <p:cNvPr id="13314" name="灯片编号占位符 2">
            <a:extLst>
              <a:ext uri="{FF2B5EF4-FFF2-40B4-BE49-F238E27FC236}">
                <a16:creationId xmlns:a16="http://schemas.microsoft.com/office/drawing/2014/main" id="{A2978D8D-F209-C318-E3AD-F9B72C6ECD5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64DA4ED-D482-4A3F-AAD6-266522409348}" type="slidenum">
              <a:rPr lang="zh-CN" altLang="en-US"/>
              <a:pPr eaLnBrk="0" hangingPunct="0"/>
              <a:t>234</a:t>
            </a:fld>
            <a:endParaRPr lang="zh-CN" altLang="en-US"/>
          </a:p>
        </p:txBody>
      </p:sp>
      <p:sp>
        <p:nvSpPr>
          <p:cNvPr id="13315" name="标题 3">
            <a:extLst>
              <a:ext uri="{FF2B5EF4-FFF2-40B4-BE49-F238E27FC236}">
                <a16:creationId xmlns:a16="http://schemas.microsoft.com/office/drawing/2014/main" id="{A7DDBD61-148A-82B7-7D76-8CE603E4FC89}"/>
              </a:ext>
            </a:extLst>
          </p:cNvPr>
          <p:cNvSpPr>
            <a:spLocks noGrp="1" noChangeArrowheads="1"/>
          </p:cNvSpPr>
          <p:nvPr>
            <p:ph type="title"/>
          </p:nvPr>
        </p:nvSpPr>
        <p:spPr/>
        <p:txBody>
          <a:bodyPr/>
          <a:lstStyle/>
          <a:p>
            <a:r>
              <a:rPr lang="en-US" altLang="zh-CN" b="1">
                <a:solidFill>
                  <a:schemeClr val="tx1"/>
                </a:solidFill>
              </a:rPr>
              <a:t>BCNF</a:t>
            </a:r>
            <a:r>
              <a:rPr lang="zh-CN" altLang="en-US" b="1">
                <a:solidFill>
                  <a:schemeClr val="tx1"/>
                </a:solidFill>
              </a:rPr>
              <a:t>的检测</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内容占位符 1">
            <a:extLst>
              <a:ext uri="{FF2B5EF4-FFF2-40B4-BE49-F238E27FC236}">
                <a16:creationId xmlns:a16="http://schemas.microsoft.com/office/drawing/2014/main" id="{36D63DE6-C12B-C519-9D69-D09BC78EFA87}"/>
              </a:ext>
            </a:extLst>
          </p:cNvPr>
          <p:cNvSpPr>
            <a:spLocks noGrp="1" noChangeArrowheads="1"/>
          </p:cNvSpPr>
          <p:nvPr>
            <p:ph idx="1"/>
          </p:nvPr>
        </p:nvSpPr>
        <p:spPr>
          <a:xfrm>
            <a:off x="576263" y="1160463"/>
            <a:ext cx="8229600" cy="5045075"/>
          </a:xfrm>
        </p:spPr>
        <p:txBody>
          <a:bodyPr/>
          <a:lstStyle/>
          <a:p>
            <a:pPr marL="365125" indent="-255588">
              <a:lnSpc>
                <a:spcPct val="80000"/>
              </a:lnSpc>
              <a:buFont typeface="Wingdings 3" panose="05040102010807070707" pitchFamily="18" charset="2"/>
              <a:buChar char=""/>
            </a:pPr>
            <a:r>
              <a:rPr lang="en-US" altLang="zh-CN" sz="2500" b="1"/>
              <a:t>Courses(course_num, dept_name, course_name, classroom, enrollment, student_name, address) </a:t>
            </a:r>
            <a:r>
              <a:rPr lang="zh-CN" altLang="en-US" sz="2500" b="1"/>
              <a:t>符合</a:t>
            </a:r>
            <a:r>
              <a:rPr lang="en-US" altLang="zh-CN" sz="2500" b="1"/>
              <a:t>BCNF?</a:t>
            </a:r>
          </a:p>
          <a:p>
            <a:pPr marL="365125" indent="-255588">
              <a:lnSpc>
                <a:spcPct val="80000"/>
              </a:lnSpc>
              <a:buFont typeface="Wingdings 3" panose="05040102010807070707" pitchFamily="18" charset="2"/>
              <a:buChar char=""/>
            </a:pPr>
            <a:r>
              <a:rPr lang="en-US" altLang="zh-CN" sz="2500" b="1"/>
              <a:t> FDs </a:t>
            </a:r>
            <a:r>
              <a:rPr lang="zh-CN" altLang="en-US" sz="2500" b="1"/>
              <a:t>包括</a:t>
            </a:r>
            <a:r>
              <a:rPr lang="en-US" altLang="zh-CN" sz="2500" b="1"/>
              <a:t>:</a:t>
            </a:r>
          </a:p>
          <a:p>
            <a:pPr marL="365125" indent="-255588">
              <a:lnSpc>
                <a:spcPct val="80000"/>
              </a:lnSpc>
              <a:buFont typeface="Wingdings 3" panose="05040102010807070707" pitchFamily="18" charset="2"/>
              <a:buNone/>
            </a:pPr>
            <a:r>
              <a:rPr lang="en-US" altLang="zh-CN" sz="2500" b="1"/>
              <a:t>	– course_num, dept_name → course_name</a:t>
            </a:r>
          </a:p>
          <a:p>
            <a:pPr marL="365125" indent="-255588">
              <a:lnSpc>
                <a:spcPct val="80000"/>
              </a:lnSpc>
              <a:buFont typeface="Wingdings 3" panose="05040102010807070707" pitchFamily="18" charset="2"/>
              <a:buNone/>
            </a:pPr>
            <a:r>
              <a:rPr lang="en-US" altLang="zh-CN" sz="2500" b="1"/>
              <a:t>	– course_num, dept_name → classroom</a:t>
            </a:r>
          </a:p>
          <a:p>
            <a:pPr marL="365125" indent="-255588">
              <a:lnSpc>
                <a:spcPct val="80000"/>
              </a:lnSpc>
              <a:buFont typeface="Wingdings 3" panose="05040102010807070707" pitchFamily="18" charset="2"/>
              <a:buNone/>
            </a:pPr>
            <a:r>
              <a:rPr lang="en-US" altLang="zh-CN" sz="2500" b="1"/>
              <a:t>	– course_num, dept_name → enrollment</a:t>
            </a:r>
          </a:p>
          <a:p>
            <a:pPr marL="365125" indent="-255588">
              <a:lnSpc>
                <a:spcPct val="80000"/>
              </a:lnSpc>
              <a:buFont typeface="Wingdings 3" panose="05040102010807070707" pitchFamily="18" charset="2"/>
              <a:buChar char=""/>
            </a:pPr>
            <a:r>
              <a:rPr lang="en-US" altLang="zh-CN" sz="2500" b="1"/>
              <a:t> </a:t>
            </a:r>
            <a:r>
              <a:rPr lang="zh-CN" altLang="en-US" sz="2500" b="1"/>
              <a:t>那么</a:t>
            </a:r>
            <a:r>
              <a:rPr lang="en-US" altLang="zh-CN" sz="2500" b="1"/>
              <a:t>(course_num, dept_name)+?</a:t>
            </a:r>
          </a:p>
          <a:p>
            <a:pPr marL="365125" indent="-255588">
              <a:lnSpc>
                <a:spcPct val="80000"/>
              </a:lnSpc>
              <a:buFont typeface="Wingdings 3" panose="05040102010807070707" pitchFamily="18" charset="2"/>
              <a:buNone/>
            </a:pPr>
            <a:r>
              <a:rPr lang="en-US" altLang="zh-CN" sz="2500" b="1"/>
              <a:t>	– {course_num, dept_name, course_name, classroom, enrollment}</a:t>
            </a:r>
          </a:p>
          <a:p>
            <a:pPr marL="365125" indent="-255588">
              <a:lnSpc>
                <a:spcPct val="80000"/>
              </a:lnSpc>
              <a:buFont typeface="Wingdings 3" panose="05040102010807070707" pitchFamily="18" charset="2"/>
              <a:buChar char=""/>
            </a:pPr>
            <a:r>
              <a:rPr lang="en-US" altLang="zh-CN" sz="2500" b="1"/>
              <a:t> Therefore, the key is</a:t>
            </a:r>
          </a:p>
          <a:p>
            <a:pPr marL="365125" indent="-255588">
              <a:lnSpc>
                <a:spcPct val="80000"/>
              </a:lnSpc>
              <a:buFont typeface="Wingdings 3" panose="05040102010807070707" pitchFamily="18" charset="2"/>
              <a:buNone/>
            </a:pPr>
            <a:r>
              <a:rPr lang="en-US" altLang="zh-CN" sz="2500" b="1"/>
              <a:t>{course_num, dept_name, student_name}</a:t>
            </a:r>
          </a:p>
          <a:p>
            <a:pPr marL="365125" indent="-255588">
              <a:lnSpc>
                <a:spcPct val="80000"/>
              </a:lnSpc>
              <a:buFont typeface="Wingdings 3" panose="05040102010807070707" pitchFamily="18" charset="2"/>
              <a:buChar char=""/>
            </a:pPr>
            <a:r>
              <a:rPr lang="en-US" altLang="zh-CN" sz="2500" b="1"/>
              <a:t> </a:t>
            </a:r>
            <a:r>
              <a:rPr lang="zh-CN" altLang="en-US" sz="2500" b="1"/>
              <a:t>不符合</a:t>
            </a:r>
            <a:r>
              <a:rPr lang="en-US" altLang="zh-CN" sz="2500" b="1"/>
              <a:t>BCNF</a:t>
            </a:r>
            <a:endParaRPr lang="zh-CN" altLang="en-US" sz="2500" b="1"/>
          </a:p>
        </p:txBody>
      </p:sp>
      <p:sp>
        <p:nvSpPr>
          <p:cNvPr id="14338" name="灯片编号占位符 2">
            <a:extLst>
              <a:ext uri="{FF2B5EF4-FFF2-40B4-BE49-F238E27FC236}">
                <a16:creationId xmlns:a16="http://schemas.microsoft.com/office/drawing/2014/main" id="{4D8FBD59-2423-44D8-CEEE-303BB5BCDAA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C5243EC-DDEC-4850-A70D-EB5901428DD3}" type="slidenum">
              <a:rPr lang="zh-CN" altLang="en-US"/>
              <a:pPr eaLnBrk="0" hangingPunct="0"/>
              <a:t>235</a:t>
            </a:fld>
            <a:endParaRPr lang="zh-CN" altLang="en-US"/>
          </a:p>
        </p:txBody>
      </p:sp>
      <p:sp>
        <p:nvSpPr>
          <p:cNvPr id="14339" name="标题 3">
            <a:extLst>
              <a:ext uri="{FF2B5EF4-FFF2-40B4-BE49-F238E27FC236}">
                <a16:creationId xmlns:a16="http://schemas.microsoft.com/office/drawing/2014/main" id="{3C47DF49-483C-4680-9FC5-C34E71E29248}"/>
              </a:ext>
            </a:extLst>
          </p:cNvPr>
          <p:cNvSpPr>
            <a:spLocks noGrp="1" noChangeArrowheads="1"/>
          </p:cNvSpPr>
          <p:nvPr>
            <p:ph type="title"/>
          </p:nvPr>
        </p:nvSpPr>
        <p:spPr>
          <a:xfrm>
            <a:off x="457200" y="274638"/>
            <a:ext cx="8229600" cy="741362"/>
          </a:xfrm>
        </p:spPr>
        <p:txBody>
          <a:bodyPr/>
          <a:lstStyle/>
          <a:p>
            <a:r>
              <a:rPr lang="en-US" altLang="zh-CN" sz="4000" b="1">
                <a:solidFill>
                  <a:schemeClr val="tx1"/>
                </a:solidFill>
              </a:rPr>
              <a:t>BCNF</a:t>
            </a:r>
            <a:r>
              <a:rPr lang="zh-CN" altLang="en-US" sz="4000" b="1">
                <a:solidFill>
                  <a:schemeClr val="tx1"/>
                </a:solidFill>
              </a:rPr>
              <a:t>的检测</a:t>
            </a:r>
            <a:endParaRPr lang="zh-CN" altLang="en-US" sz="4000">
              <a:solidFill>
                <a:schemeClr val="tx1"/>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内容占位符 1">
            <a:extLst>
              <a:ext uri="{FF2B5EF4-FFF2-40B4-BE49-F238E27FC236}">
                <a16:creationId xmlns:a16="http://schemas.microsoft.com/office/drawing/2014/main" id="{6A005A3C-B1D5-90F8-6B73-710B84B07C99}"/>
              </a:ext>
            </a:extLst>
          </p:cNvPr>
          <p:cNvSpPr>
            <a:spLocks noGrp="1" noChangeArrowheads="1"/>
          </p:cNvSpPr>
          <p:nvPr>
            <p:ph idx="1"/>
          </p:nvPr>
        </p:nvSpPr>
        <p:spPr>
          <a:xfrm>
            <a:off x="457200" y="1196975"/>
            <a:ext cx="8397875" cy="5184775"/>
          </a:xfrm>
        </p:spPr>
        <p:txBody>
          <a:bodyPr/>
          <a:lstStyle/>
          <a:p>
            <a:pPr marL="365125" indent="-255588">
              <a:buFont typeface="Wingdings 3" panose="05040102010807070707" pitchFamily="18" charset="2"/>
              <a:buChar char=""/>
            </a:pPr>
            <a:r>
              <a:rPr lang="zh-CN" altLang="en-US" sz="3000" b="1"/>
              <a:t>当一个关系不符合</a:t>
            </a:r>
            <a:r>
              <a:rPr lang="en-US" altLang="zh-CN" sz="3000" b="1"/>
              <a:t>BCNF: </a:t>
            </a:r>
            <a:r>
              <a:rPr lang="zh-CN" altLang="en-US" sz="3000" b="1"/>
              <a:t>那么分解它</a:t>
            </a:r>
            <a:r>
              <a:rPr lang="en-US" altLang="zh-CN" sz="3000" b="1"/>
              <a:t>.</a:t>
            </a:r>
          </a:p>
          <a:p>
            <a:pPr marL="365125" indent="-255588">
              <a:buFont typeface="Wingdings 3" panose="05040102010807070707" pitchFamily="18" charset="2"/>
              <a:buChar char=""/>
            </a:pPr>
            <a:r>
              <a:rPr lang="en-US" altLang="zh-CN" sz="3000" b="1"/>
              <a:t> </a:t>
            </a:r>
            <a:r>
              <a:rPr lang="zh-CN" altLang="en-US" sz="3000" b="1"/>
              <a:t>假定关系</a:t>
            </a:r>
            <a:r>
              <a:rPr lang="en-US" altLang="zh-CN" sz="3000" b="1"/>
              <a:t>R </a:t>
            </a:r>
            <a:r>
              <a:rPr lang="zh-CN" altLang="en-US" sz="3000" b="1"/>
              <a:t>包含属性</a:t>
            </a:r>
            <a:r>
              <a:rPr lang="en-US" altLang="zh-CN" sz="3000" b="1" i="1"/>
              <a:t>A1 ... An. R</a:t>
            </a:r>
            <a:r>
              <a:rPr lang="zh-CN" altLang="en-US" sz="3000" b="1" i="1"/>
              <a:t>的分解会分解为两个或者多个关系</a:t>
            </a:r>
            <a:r>
              <a:rPr lang="en-US" altLang="zh-CN" sz="3000" b="1"/>
              <a:t>:</a:t>
            </a:r>
          </a:p>
          <a:p>
            <a:pPr marL="365125" indent="-255588">
              <a:buFont typeface="Wingdings 3" panose="05040102010807070707" pitchFamily="18" charset="2"/>
              <a:buNone/>
            </a:pPr>
            <a:r>
              <a:rPr lang="en-US" altLang="zh-CN" sz="3000" b="1"/>
              <a:t>	– </a:t>
            </a:r>
            <a:r>
              <a:rPr lang="zh-CN" altLang="en-US" sz="3000" b="1"/>
              <a:t>每个新的关系的属性为</a:t>
            </a:r>
            <a:r>
              <a:rPr lang="en-US" altLang="zh-CN" sz="3000" b="1"/>
              <a:t>R</a:t>
            </a:r>
            <a:r>
              <a:rPr lang="zh-CN" altLang="en-US" sz="3000" b="1"/>
              <a:t>属性的子集</a:t>
            </a:r>
            <a:r>
              <a:rPr lang="en-US" altLang="zh-CN" sz="3000" b="1"/>
              <a:t> (</a:t>
            </a:r>
            <a:r>
              <a:rPr lang="zh-CN" altLang="en-US" sz="3000" b="1"/>
              <a:t>不会有属性不属于</a:t>
            </a:r>
            <a:r>
              <a:rPr lang="en-US" altLang="zh-CN" sz="3000" b="1"/>
              <a:t> R), </a:t>
            </a:r>
            <a:r>
              <a:rPr lang="zh-CN" altLang="en-US" sz="3000" b="1"/>
              <a:t>并且</a:t>
            </a:r>
            <a:endParaRPr lang="en-US" altLang="zh-CN" sz="3000" b="1"/>
          </a:p>
          <a:p>
            <a:pPr marL="365125" indent="-255588">
              <a:buFont typeface="Wingdings 3" panose="05040102010807070707" pitchFamily="18" charset="2"/>
              <a:buNone/>
            </a:pPr>
            <a:r>
              <a:rPr lang="en-US" altLang="zh-CN" sz="3000" b="1"/>
              <a:t>	–R </a:t>
            </a:r>
            <a:r>
              <a:rPr lang="zh-CN" altLang="en-US" sz="3000" b="1"/>
              <a:t>中的每一个属性至少会在一个新的关系中</a:t>
            </a:r>
            <a:r>
              <a:rPr lang="en-US" altLang="zh-CN" sz="3000" b="1"/>
              <a:t>.</a:t>
            </a:r>
          </a:p>
          <a:p>
            <a:pPr marL="365125" indent="-255588">
              <a:buFont typeface="Wingdings 3" panose="05040102010807070707" pitchFamily="18" charset="2"/>
              <a:buChar char=""/>
            </a:pPr>
            <a:r>
              <a:rPr lang="en-US" altLang="zh-CN" sz="3000" b="1"/>
              <a:t>Intuitively, decomposing R means we will store instances of the relation schemas produced by the decomposition, instead of instances of R.</a:t>
            </a:r>
            <a:endParaRPr lang="zh-CN" altLang="en-US" sz="3000" b="1"/>
          </a:p>
        </p:txBody>
      </p:sp>
      <p:sp>
        <p:nvSpPr>
          <p:cNvPr id="15362" name="灯片编号占位符 2">
            <a:extLst>
              <a:ext uri="{FF2B5EF4-FFF2-40B4-BE49-F238E27FC236}">
                <a16:creationId xmlns:a16="http://schemas.microsoft.com/office/drawing/2014/main" id="{B2F58FBE-CE8B-9518-C2F3-E3A91849E03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5A0EA76-D21D-4A0B-BE9F-E02DA6791BCD}" type="slidenum">
              <a:rPr lang="zh-CN" altLang="en-US"/>
              <a:pPr eaLnBrk="0" hangingPunct="0"/>
              <a:t>236</a:t>
            </a:fld>
            <a:endParaRPr lang="zh-CN" altLang="en-US"/>
          </a:p>
        </p:txBody>
      </p:sp>
      <p:sp>
        <p:nvSpPr>
          <p:cNvPr id="15363" name="标题 3">
            <a:extLst>
              <a:ext uri="{FF2B5EF4-FFF2-40B4-BE49-F238E27FC236}">
                <a16:creationId xmlns:a16="http://schemas.microsoft.com/office/drawing/2014/main" id="{AC313BAE-4C6C-AB8B-BF9F-3AAFD4E9AB9F}"/>
              </a:ext>
            </a:extLst>
          </p:cNvPr>
          <p:cNvSpPr>
            <a:spLocks noGrp="1" noChangeArrowheads="1"/>
          </p:cNvSpPr>
          <p:nvPr>
            <p:ph type="title"/>
          </p:nvPr>
        </p:nvSpPr>
        <p:spPr>
          <a:xfrm>
            <a:off x="457200" y="274638"/>
            <a:ext cx="8229600" cy="850900"/>
          </a:xfrm>
        </p:spPr>
        <p:txBody>
          <a:bodyPr/>
          <a:lstStyle/>
          <a:p>
            <a:pPr algn="l"/>
            <a:r>
              <a:rPr lang="en-US" altLang="zh-CN" b="1">
                <a:solidFill>
                  <a:schemeClr val="tx1"/>
                </a:solidFill>
              </a:rPr>
              <a:t>3.BCNF</a:t>
            </a:r>
            <a:r>
              <a:rPr lang="zh-CN" altLang="en-US" b="1">
                <a:solidFill>
                  <a:schemeClr val="tx1"/>
                </a:solidFill>
              </a:rPr>
              <a:t>范式分解</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内容占位符 1">
            <a:extLst>
              <a:ext uri="{FF2B5EF4-FFF2-40B4-BE49-F238E27FC236}">
                <a16:creationId xmlns:a16="http://schemas.microsoft.com/office/drawing/2014/main" id="{1223FCE8-F0B0-AF00-6CE8-40C805DE7EFD}"/>
              </a:ext>
            </a:extLst>
          </p:cNvPr>
          <p:cNvSpPr>
            <a:spLocks noGrp="1" noChangeArrowheads="1"/>
          </p:cNvSpPr>
          <p:nvPr>
            <p:ph idx="1"/>
          </p:nvPr>
        </p:nvSpPr>
        <p:spPr>
          <a:xfrm>
            <a:off x="457200" y="1481138"/>
            <a:ext cx="8229600" cy="5376862"/>
          </a:xfrm>
        </p:spPr>
        <p:txBody>
          <a:bodyPr/>
          <a:lstStyle/>
          <a:p>
            <a:r>
              <a:rPr lang="zh-CN" altLang="en-US"/>
              <a:t>考虑关系</a:t>
            </a:r>
            <a:r>
              <a:rPr lang="en-US" altLang="zh-CN"/>
              <a:t>R </a:t>
            </a:r>
            <a:r>
              <a:rPr lang="zh-CN" altLang="en-US"/>
              <a:t>和函数依赖集</a:t>
            </a:r>
            <a:r>
              <a:rPr lang="en-US" altLang="zh-CN"/>
              <a:t> FDs F</a:t>
            </a:r>
            <a:r>
              <a:rPr lang="en-US" altLang="zh-CN">
                <a:solidFill>
                  <a:srgbClr val="0000CC"/>
                </a:solidFill>
              </a:rPr>
              <a:t>. </a:t>
            </a:r>
            <a:r>
              <a:rPr lang="zh-CN" altLang="en-US">
                <a:solidFill>
                  <a:srgbClr val="0000CC"/>
                </a:solidFill>
              </a:rPr>
              <a:t>如果</a:t>
            </a:r>
            <a:r>
              <a:rPr lang="en-US" altLang="zh-CN">
                <a:solidFill>
                  <a:srgbClr val="0000CC"/>
                </a:solidFill>
              </a:rPr>
              <a:t>F</a:t>
            </a:r>
            <a:r>
              <a:rPr lang="zh-CN" altLang="en-US">
                <a:solidFill>
                  <a:srgbClr val="0000CC"/>
                </a:solidFill>
              </a:rPr>
              <a:t>中的函数依赖</a:t>
            </a:r>
            <a:r>
              <a:rPr lang="en-US" altLang="zh-CN">
                <a:solidFill>
                  <a:srgbClr val="0000CC"/>
                </a:solidFill>
              </a:rPr>
              <a:t> X → A </a:t>
            </a:r>
            <a:r>
              <a:rPr lang="zh-CN" altLang="en-US">
                <a:solidFill>
                  <a:srgbClr val="0000CC"/>
                </a:solidFill>
              </a:rPr>
              <a:t>违背</a:t>
            </a:r>
            <a:r>
              <a:rPr lang="en-US" altLang="zh-CN">
                <a:solidFill>
                  <a:srgbClr val="0000CC"/>
                </a:solidFill>
              </a:rPr>
              <a:t> BCNF, </a:t>
            </a:r>
            <a:r>
              <a:rPr lang="zh-CN" altLang="en-US">
                <a:solidFill>
                  <a:srgbClr val="0000CC"/>
                </a:solidFill>
              </a:rPr>
              <a:t>那么</a:t>
            </a:r>
            <a:r>
              <a:rPr lang="en-US" altLang="zh-CN">
                <a:solidFill>
                  <a:srgbClr val="0000CC"/>
                </a:solidFill>
              </a:rPr>
              <a:t>: </a:t>
            </a:r>
            <a:r>
              <a:rPr lang="zh-CN" altLang="en-US">
                <a:solidFill>
                  <a:srgbClr val="C00000"/>
                </a:solidFill>
              </a:rPr>
              <a:t>分解</a:t>
            </a:r>
            <a:r>
              <a:rPr lang="en-US" altLang="zh-CN">
                <a:solidFill>
                  <a:srgbClr val="C00000"/>
                </a:solidFill>
              </a:rPr>
              <a:t>R</a:t>
            </a:r>
            <a:r>
              <a:rPr lang="en-US" altLang="zh-CN">
                <a:solidFill>
                  <a:srgbClr val="0000CC"/>
                </a:solidFill>
              </a:rPr>
              <a:t> </a:t>
            </a:r>
            <a:r>
              <a:rPr lang="zh-CN" altLang="en-US">
                <a:solidFill>
                  <a:srgbClr val="0000CC"/>
                </a:solidFill>
              </a:rPr>
              <a:t>为</a:t>
            </a:r>
            <a:r>
              <a:rPr lang="en-US" altLang="zh-CN">
                <a:solidFill>
                  <a:srgbClr val="C00000"/>
                </a:solidFill>
              </a:rPr>
              <a:t>R </a:t>
            </a:r>
            <a:r>
              <a:rPr lang="mr-IN" altLang="zh-CN">
                <a:solidFill>
                  <a:srgbClr val="C00000"/>
                </a:solidFill>
              </a:rPr>
              <a:t>–</a:t>
            </a:r>
            <a:r>
              <a:rPr lang="en-US" altLang="zh-CN">
                <a:solidFill>
                  <a:srgbClr val="C00000"/>
                </a:solidFill>
              </a:rPr>
              <a:t> A </a:t>
            </a:r>
            <a:r>
              <a:rPr lang="zh-CN" altLang="en-US">
                <a:solidFill>
                  <a:srgbClr val="C00000"/>
                </a:solidFill>
              </a:rPr>
              <a:t>和</a:t>
            </a:r>
            <a:r>
              <a:rPr lang="en-US" altLang="zh-CN">
                <a:solidFill>
                  <a:srgbClr val="C00000"/>
                </a:solidFill>
              </a:rPr>
              <a:t>XA</a:t>
            </a:r>
            <a:r>
              <a:rPr lang="en-US" altLang="zh-CN">
                <a:solidFill>
                  <a:srgbClr val="0000CC"/>
                </a:solidFill>
              </a:rPr>
              <a:t>.</a:t>
            </a:r>
          </a:p>
          <a:p>
            <a:endParaRPr lang="en-US" altLang="zh-CN" sz="1100"/>
          </a:p>
          <a:p>
            <a:r>
              <a:rPr lang="en-US" altLang="zh-CN"/>
              <a:t> </a:t>
            </a:r>
            <a:r>
              <a:rPr lang="zh-CN" altLang="en-US"/>
              <a:t>重复这个思想，我们会得到一个符合</a:t>
            </a:r>
            <a:r>
              <a:rPr lang="en-US" altLang="zh-CN"/>
              <a:t>BCNF</a:t>
            </a:r>
            <a:r>
              <a:rPr lang="zh-CN" altLang="en-US"/>
              <a:t>的关系集合</a:t>
            </a:r>
            <a:r>
              <a:rPr lang="en-US" altLang="zh-CN"/>
              <a:t>.</a:t>
            </a:r>
            <a:endParaRPr lang="zh-CN" altLang="en-US"/>
          </a:p>
          <a:p>
            <a:r>
              <a:rPr lang="zh-CN" altLang="en-US"/>
              <a:t>保持无损连接分解。</a:t>
            </a:r>
          </a:p>
        </p:txBody>
      </p:sp>
      <p:sp>
        <p:nvSpPr>
          <p:cNvPr id="16386" name="灯片编号占位符 2">
            <a:extLst>
              <a:ext uri="{FF2B5EF4-FFF2-40B4-BE49-F238E27FC236}">
                <a16:creationId xmlns:a16="http://schemas.microsoft.com/office/drawing/2014/main" id="{F2ADAB7A-867E-152A-3ECF-DC1EACC79CB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91AB349-AEC7-4C8A-B060-746994C00ADA}" type="slidenum">
              <a:rPr lang="zh-CN" altLang="en-US"/>
              <a:pPr eaLnBrk="0" hangingPunct="0"/>
              <a:t>237</a:t>
            </a:fld>
            <a:endParaRPr lang="zh-CN" altLang="en-US"/>
          </a:p>
        </p:txBody>
      </p:sp>
      <p:sp>
        <p:nvSpPr>
          <p:cNvPr id="16387" name="标题 3">
            <a:extLst>
              <a:ext uri="{FF2B5EF4-FFF2-40B4-BE49-F238E27FC236}">
                <a16:creationId xmlns:a16="http://schemas.microsoft.com/office/drawing/2014/main" id="{7D2CF9F2-4372-02BA-7B54-D47FC55E97F8}"/>
              </a:ext>
            </a:extLst>
          </p:cNvPr>
          <p:cNvSpPr>
            <a:spLocks noGrp="1" noChangeArrowheads="1"/>
          </p:cNvSpPr>
          <p:nvPr>
            <p:ph type="title"/>
          </p:nvPr>
        </p:nvSpPr>
        <p:spPr>
          <a:xfrm>
            <a:off x="685800" y="338138"/>
            <a:ext cx="7772400" cy="1143000"/>
          </a:xfrm>
        </p:spPr>
        <p:txBody>
          <a:bodyPr/>
          <a:lstStyle/>
          <a:p>
            <a:pPr algn="l"/>
            <a:r>
              <a:rPr lang="en-US" altLang="zh-CN" b="1">
                <a:solidFill>
                  <a:schemeClr val="tx1"/>
                </a:solidFill>
              </a:rPr>
              <a:t>3.BCNF</a:t>
            </a:r>
            <a:r>
              <a:rPr lang="zh-CN" altLang="en-US" b="1">
                <a:solidFill>
                  <a:schemeClr val="tx1"/>
                </a:solidFill>
              </a:rPr>
              <a:t>范式分解</a:t>
            </a:r>
            <a:endParaRPr lang="zh-CN" altLang="en-US">
              <a:solidFill>
                <a:schemeClr val="tx1"/>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编号占位符 5">
            <a:extLst>
              <a:ext uri="{FF2B5EF4-FFF2-40B4-BE49-F238E27FC236}">
                <a16:creationId xmlns:a16="http://schemas.microsoft.com/office/drawing/2014/main" id="{C56249D5-9CE9-BE6F-B2C3-52607C5DD31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FF4B294-ADE7-4C4A-AD8E-8AA59CD25A93}" type="slidenum">
              <a:rPr lang="zh-CN" altLang="en-US"/>
              <a:pPr eaLnBrk="0" hangingPunct="0"/>
              <a:t>238</a:t>
            </a:fld>
            <a:endParaRPr lang="zh-CN" altLang="en-US"/>
          </a:p>
        </p:txBody>
      </p:sp>
      <p:sp>
        <p:nvSpPr>
          <p:cNvPr id="17410" name="Rectangle 2">
            <a:extLst>
              <a:ext uri="{FF2B5EF4-FFF2-40B4-BE49-F238E27FC236}">
                <a16:creationId xmlns:a16="http://schemas.microsoft.com/office/drawing/2014/main" id="{2E3387D0-17AB-A201-1D7E-F350BBFAE796}"/>
              </a:ext>
            </a:extLst>
          </p:cNvPr>
          <p:cNvSpPr>
            <a:spLocks noGrp="1" noChangeArrowheads="1"/>
          </p:cNvSpPr>
          <p:nvPr>
            <p:ph type="title"/>
          </p:nvPr>
        </p:nvSpPr>
        <p:spPr>
          <a:xfrm>
            <a:off x="495300" y="-58738"/>
            <a:ext cx="7772400" cy="1143001"/>
          </a:xfrm>
        </p:spPr>
        <p:txBody>
          <a:bodyPr/>
          <a:lstStyle/>
          <a:p>
            <a:r>
              <a:rPr lang="en-US" altLang="zh-CN" sz="2400" b="1">
                <a:latin typeface="黑体" panose="02010609060101010101" pitchFamily="49" charset="-122"/>
                <a:ea typeface="黑体" panose="02010609060101010101" pitchFamily="49" charset="-122"/>
                <a:sym typeface="Monotype Sorts" pitchFamily="1" charset="2"/>
              </a:rPr>
              <a:t>3.BCNF</a:t>
            </a:r>
            <a:r>
              <a:rPr lang="zh-CN" altLang="en-US" sz="2400" b="1">
                <a:latin typeface="黑体" panose="02010609060101010101" pitchFamily="49" charset="-122"/>
                <a:ea typeface="黑体" panose="02010609060101010101" pitchFamily="49" charset="-122"/>
                <a:sym typeface="Monotype Sorts" pitchFamily="1" charset="2"/>
              </a:rPr>
              <a:t>分解示例</a:t>
            </a:r>
          </a:p>
        </p:txBody>
      </p:sp>
      <p:grpSp>
        <p:nvGrpSpPr>
          <p:cNvPr id="17411" name="Group 6">
            <a:extLst>
              <a:ext uri="{FF2B5EF4-FFF2-40B4-BE49-F238E27FC236}">
                <a16:creationId xmlns:a16="http://schemas.microsoft.com/office/drawing/2014/main" id="{340DF2B2-6AD1-C091-538B-0EF2DDCBB324}"/>
              </a:ext>
            </a:extLst>
          </p:cNvPr>
          <p:cNvGrpSpPr>
            <a:grpSpLocks/>
          </p:cNvGrpSpPr>
          <p:nvPr/>
        </p:nvGrpSpPr>
        <p:grpSpPr bwMode="auto">
          <a:xfrm>
            <a:off x="427038" y="1677988"/>
            <a:ext cx="4371975" cy="3003550"/>
            <a:chOff x="186" y="2102"/>
            <a:chExt cx="2754" cy="1892"/>
          </a:xfrm>
        </p:grpSpPr>
        <p:sp>
          <p:nvSpPr>
            <p:cNvPr id="17412" name="Rectangle 7">
              <a:extLst>
                <a:ext uri="{FF2B5EF4-FFF2-40B4-BE49-F238E27FC236}">
                  <a16:creationId xmlns:a16="http://schemas.microsoft.com/office/drawing/2014/main" id="{8B0E7F90-56ED-7417-0CA1-A0BE107530E3}"/>
                </a:ext>
              </a:extLst>
            </p:cNvPr>
            <p:cNvSpPr>
              <a:spLocks noChangeArrowheads="1"/>
            </p:cNvSpPr>
            <p:nvPr/>
          </p:nvSpPr>
          <p:spPr bwMode="auto">
            <a:xfrm>
              <a:off x="200" y="3670"/>
              <a:ext cx="14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olidFill>
                    <a:schemeClr val="tx1"/>
                  </a:solidFill>
                  <a:latin typeface="Times New Roman" panose="02020603050405020304" pitchFamily="18" charset="0"/>
                  <a:sym typeface="Wingdings" panose="05000000000000000000" pitchFamily="2" charset="2"/>
                </a:rPr>
                <a:t>IDname,salary,dept_name</a:t>
              </a:r>
              <a:endParaRPr lang="zh-CN" altLang="en-US" b="0">
                <a:solidFill>
                  <a:schemeClr val="tx1"/>
                </a:solidFill>
                <a:latin typeface="Times New Roman" panose="02020603050405020304" pitchFamily="18" charset="0"/>
                <a:sym typeface="Wingdings" panose="05000000000000000000" pitchFamily="2" charset="2"/>
              </a:endParaRPr>
            </a:p>
          </p:txBody>
        </p:sp>
        <p:pic>
          <p:nvPicPr>
            <p:cNvPr id="17413" name="Picture 8" descr="8">
              <a:extLst>
                <a:ext uri="{FF2B5EF4-FFF2-40B4-BE49-F238E27FC236}">
                  <a16:creationId xmlns:a16="http://schemas.microsoft.com/office/drawing/2014/main" id="{9CA3138C-8E1A-B547-762C-1FB21F270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 y="2250"/>
              <a:ext cx="2734" cy="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9">
              <a:extLst>
                <a:ext uri="{FF2B5EF4-FFF2-40B4-BE49-F238E27FC236}">
                  <a16:creationId xmlns:a16="http://schemas.microsoft.com/office/drawing/2014/main" id="{8D73D74B-C354-8F64-F677-9DF2F8CCF237}"/>
                </a:ext>
              </a:extLst>
            </p:cNvPr>
            <p:cNvSpPr>
              <a:spLocks noChangeArrowheads="1"/>
            </p:cNvSpPr>
            <p:nvPr/>
          </p:nvSpPr>
          <p:spPr bwMode="auto">
            <a:xfrm>
              <a:off x="186" y="2102"/>
              <a:ext cx="57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30000"/>
                </a:spcBef>
              </a:pPr>
              <a:r>
                <a:rPr lang="en-US" altLang="zh-CN" sz="1400" b="0">
                  <a:solidFill>
                    <a:schemeClr val="tx1"/>
                  </a:solidFill>
                  <a:latin typeface="Times New Roman" panose="02020603050405020304" pitchFamily="18" charset="0"/>
                  <a:ea typeface="楷体_GB2312" pitchFamily="49" charset="-122"/>
                </a:rPr>
                <a:t>Instr_dept</a:t>
              </a:r>
            </a:p>
          </p:txBody>
        </p:sp>
        <p:sp>
          <p:nvSpPr>
            <p:cNvPr id="17415" name="Rectangle 10">
              <a:extLst>
                <a:ext uri="{FF2B5EF4-FFF2-40B4-BE49-F238E27FC236}">
                  <a16:creationId xmlns:a16="http://schemas.microsoft.com/office/drawing/2014/main" id="{B8EA0C94-D651-F3B9-4902-93D1EF9CCCF4}"/>
                </a:ext>
              </a:extLst>
            </p:cNvPr>
            <p:cNvSpPr>
              <a:spLocks noChangeArrowheads="1"/>
            </p:cNvSpPr>
            <p:nvPr/>
          </p:nvSpPr>
          <p:spPr bwMode="auto">
            <a:xfrm>
              <a:off x="189" y="3802"/>
              <a:ext cx="13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olidFill>
                    <a:schemeClr val="tx1"/>
                  </a:solidFill>
                  <a:latin typeface="Times New Roman" panose="02020603050405020304" pitchFamily="18" charset="0"/>
                </a:rPr>
                <a:t>dept_name</a:t>
              </a:r>
              <a:r>
                <a:rPr lang="en-US" altLang="zh-CN" b="0">
                  <a:solidFill>
                    <a:schemeClr val="tx1"/>
                  </a:solidFill>
                  <a:latin typeface="Times New Roman" panose="02020603050405020304" pitchFamily="18" charset="0"/>
                  <a:sym typeface="Wingdings" panose="05000000000000000000" pitchFamily="2" charset="2"/>
                </a:rPr>
                <a:t>buiding,budget</a:t>
              </a:r>
              <a:endParaRPr lang="zh-CN" altLang="en-US" b="0">
                <a:solidFill>
                  <a:schemeClr val="tx1"/>
                </a:solidFill>
                <a:latin typeface="Times New Roman" panose="02020603050405020304" pitchFamily="18" charset="0"/>
                <a:sym typeface="Wingdings" panose="05000000000000000000" pitchFamily="2" charset="2"/>
              </a:endParaRPr>
            </a:p>
          </p:txBody>
        </p:sp>
      </p:grpSp>
      <p:sp>
        <p:nvSpPr>
          <p:cNvPr id="17416" name="Rectangle 11">
            <a:extLst>
              <a:ext uri="{FF2B5EF4-FFF2-40B4-BE49-F238E27FC236}">
                <a16:creationId xmlns:a16="http://schemas.microsoft.com/office/drawing/2014/main" id="{AC3F4931-02A9-BCDD-F0E3-B36FA01EEDFD}"/>
              </a:ext>
            </a:extLst>
          </p:cNvPr>
          <p:cNvSpPr>
            <a:spLocks noChangeArrowheads="1"/>
          </p:cNvSpPr>
          <p:nvPr/>
        </p:nvSpPr>
        <p:spPr bwMode="auto">
          <a:xfrm>
            <a:off x="341313" y="4613275"/>
            <a:ext cx="3740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a:solidFill>
                  <a:schemeClr val="tx1"/>
                </a:solidFill>
                <a:latin typeface="宋体" panose="02010600030101010101" pitchFamily="2" charset="-122"/>
                <a:sym typeface="Wingdings" panose="05000000000000000000" pitchFamily="2" charset="2"/>
              </a:rPr>
              <a:t>前面已知：</a:t>
            </a:r>
            <a:r>
              <a:rPr lang="en-US" altLang="zh-CN">
                <a:solidFill>
                  <a:schemeClr val="tx1"/>
                </a:solidFill>
                <a:latin typeface="宋体" panose="02010600030101010101" pitchFamily="2" charset="-122"/>
                <a:sym typeface="Wingdings" panose="05000000000000000000" pitchFamily="2" charset="2"/>
              </a:rPr>
              <a:t>ID</a:t>
            </a:r>
            <a:r>
              <a:rPr lang="zh-CN" altLang="en-US">
                <a:solidFill>
                  <a:schemeClr val="tx1"/>
                </a:solidFill>
                <a:latin typeface="宋体" panose="02010600030101010101" pitchFamily="2" charset="-122"/>
                <a:sym typeface="Wingdings" panose="05000000000000000000" pitchFamily="2" charset="2"/>
              </a:rPr>
              <a:t>为候选码，非</a:t>
            </a:r>
            <a:r>
              <a:rPr lang="en-US" altLang="zh-CN">
                <a:solidFill>
                  <a:schemeClr val="tx1"/>
                </a:solidFill>
                <a:latin typeface="宋体" panose="02010600030101010101" pitchFamily="2" charset="-122"/>
                <a:sym typeface="Wingdings" panose="05000000000000000000" pitchFamily="2" charset="2"/>
              </a:rPr>
              <a:t>BCNF</a:t>
            </a:r>
            <a:r>
              <a:rPr lang="zh-CN" altLang="en-US">
                <a:solidFill>
                  <a:schemeClr val="tx1"/>
                </a:solidFill>
                <a:latin typeface="宋体" panose="02010600030101010101" pitchFamily="2" charset="-122"/>
                <a:sym typeface="Wingdings" panose="05000000000000000000" pitchFamily="2" charset="2"/>
              </a:rPr>
              <a:t>！</a:t>
            </a:r>
            <a:r>
              <a:rPr lang="zh-CN" altLang="en-US">
                <a:solidFill>
                  <a:srgbClr val="0066FF"/>
                </a:solidFill>
                <a:latin typeface="宋体" panose="02010600030101010101" pitchFamily="2" charset="-122"/>
                <a:sym typeface="Wingdings" panose="05000000000000000000" pitchFamily="2" charset="2"/>
              </a:rPr>
              <a:t>如何分解？</a:t>
            </a:r>
          </a:p>
        </p:txBody>
      </p:sp>
      <p:sp>
        <p:nvSpPr>
          <p:cNvPr id="17417" name="AutoShape 4">
            <a:extLst>
              <a:ext uri="{FF2B5EF4-FFF2-40B4-BE49-F238E27FC236}">
                <a16:creationId xmlns:a16="http://schemas.microsoft.com/office/drawing/2014/main" id="{F69724D5-4A9F-C9BF-9B49-F604410E0A50}"/>
              </a:ext>
            </a:extLst>
          </p:cNvPr>
          <p:cNvSpPr>
            <a:spLocks noChangeArrowheads="1"/>
          </p:cNvSpPr>
          <p:nvPr/>
        </p:nvSpPr>
        <p:spPr bwMode="auto">
          <a:xfrm>
            <a:off x="7094538" y="454025"/>
            <a:ext cx="1863725" cy="814388"/>
          </a:xfrm>
          <a:prstGeom prst="cloudCallout">
            <a:avLst>
              <a:gd name="adj1" fmla="val 53065"/>
              <a:gd name="adj2" fmla="val 72806"/>
            </a:avLst>
          </a:prstGeom>
          <a:solidFill>
            <a:schemeClr val="accent1"/>
          </a:solidFill>
          <a:ln w="9525">
            <a:solidFill>
              <a:schemeClr val="tx1"/>
            </a:solidFill>
            <a:round/>
            <a:headEnd/>
            <a:tailEnd/>
          </a:ln>
        </p:spPr>
        <p:txBody>
          <a:bodyPr lIns="0" tIns="0" rIns="0" bIns="0"/>
          <a:lstStyle/>
          <a:p>
            <a:pPr algn="ctr" eaLnBrk="0" hangingPunct="0"/>
            <a:r>
              <a:rPr lang="zh-CN" altLang="en-US" sz="1200">
                <a:solidFill>
                  <a:schemeClr val="tx1"/>
                </a:solidFill>
              </a:rPr>
              <a:t> 如何将关系模式</a:t>
            </a:r>
            <a:r>
              <a:rPr lang="en-US" altLang="zh-CN" sz="1200">
                <a:solidFill>
                  <a:schemeClr val="tx1"/>
                </a:solidFill>
              </a:rPr>
              <a:t>Instr_dept</a:t>
            </a:r>
            <a:r>
              <a:rPr lang="zh-CN" altLang="en-US" sz="1200">
                <a:solidFill>
                  <a:schemeClr val="tx1"/>
                </a:solidFill>
              </a:rPr>
              <a:t>分解为</a:t>
            </a:r>
            <a:r>
              <a:rPr lang="en-US" altLang="zh-CN" sz="1200">
                <a:solidFill>
                  <a:schemeClr val="tx1"/>
                </a:solidFill>
              </a:rPr>
              <a:t>BCNF</a:t>
            </a:r>
            <a:r>
              <a:rPr lang="zh-CN" altLang="en-US" sz="1200">
                <a:solidFill>
                  <a:schemeClr val="tx1"/>
                </a:solidFill>
              </a:rPr>
              <a:t>？</a:t>
            </a:r>
          </a:p>
        </p:txBody>
      </p:sp>
      <p:sp>
        <p:nvSpPr>
          <p:cNvPr id="676888" name="Rectangle 24">
            <a:extLst>
              <a:ext uri="{FF2B5EF4-FFF2-40B4-BE49-F238E27FC236}">
                <a16:creationId xmlns:a16="http://schemas.microsoft.com/office/drawing/2014/main" id="{4D6B5036-5F37-7475-4B2A-0D9D904F5A47}"/>
              </a:ext>
            </a:extLst>
          </p:cNvPr>
          <p:cNvSpPr>
            <a:spLocks noChangeArrowheads="1"/>
          </p:cNvSpPr>
          <p:nvPr/>
        </p:nvSpPr>
        <p:spPr bwMode="auto">
          <a:xfrm>
            <a:off x="495300" y="4962525"/>
            <a:ext cx="431641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b="0">
                <a:solidFill>
                  <a:srgbClr val="0066FF"/>
                </a:solidFill>
                <a:latin typeface="Times New Roman" panose="02020603050405020304" pitchFamily="18" charset="0"/>
              </a:rPr>
              <a:t>因</a:t>
            </a:r>
            <a:r>
              <a:rPr lang="en-US" altLang="zh-CN" b="0">
                <a:solidFill>
                  <a:srgbClr val="0066FF"/>
                </a:solidFill>
                <a:latin typeface="Times New Roman" panose="02020603050405020304" pitchFamily="18" charset="0"/>
              </a:rPr>
              <a:t>dept_name</a:t>
            </a:r>
            <a:r>
              <a:rPr lang="en-US" altLang="zh-CN" b="0">
                <a:solidFill>
                  <a:srgbClr val="0066FF"/>
                </a:solidFill>
                <a:latin typeface="Times New Roman" panose="02020603050405020304" pitchFamily="18" charset="0"/>
                <a:sym typeface="Wingdings" panose="05000000000000000000" pitchFamily="2" charset="2"/>
              </a:rPr>
              <a:t>buiding,budget</a:t>
            </a:r>
            <a:r>
              <a:rPr lang="zh-CN" altLang="en-US" b="0">
                <a:solidFill>
                  <a:srgbClr val="0066FF"/>
                </a:solidFill>
                <a:latin typeface="Times New Roman" panose="02020603050405020304" pitchFamily="18" charset="0"/>
                <a:sym typeface="Wingdings" panose="05000000000000000000" pitchFamily="2" charset="2"/>
              </a:rPr>
              <a:t>不满足</a:t>
            </a:r>
            <a:r>
              <a:rPr lang="en-US" altLang="zh-CN" b="0">
                <a:solidFill>
                  <a:srgbClr val="0066FF"/>
                </a:solidFill>
                <a:latin typeface="Times New Roman" panose="02020603050405020304" pitchFamily="18" charset="0"/>
                <a:sym typeface="Wingdings" panose="05000000000000000000" pitchFamily="2" charset="2"/>
              </a:rPr>
              <a:t>BCNF</a:t>
            </a:r>
            <a:r>
              <a:rPr lang="zh-CN" altLang="en-US" b="0">
                <a:solidFill>
                  <a:srgbClr val="0066FF"/>
                </a:solidFill>
                <a:latin typeface="Times New Roman" panose="02020603050405020304" pitchFamily="18" charset="0"/>
                <a:sym typeface="Wingdings" panose="05000000000000000000" pitchFamily="2" charset="2"/>
              </a:rPr>
              <a:t>。</a:t>
            </a:r>
          </a:p>
          <a:p>
            <a:pPr eaLnBrk="0" hangingPunct="0"/>
            <a:r>
              <a:rPr lang="en-US" altLang="zh-CN" b="0">
                <a:solidFill>
                  <a:srgbClr val="0066FF"/>
                </a:solidFill>
                <a:latin typeface="Times New Roman" panose="02020603050405020304" pitchFamily="18" charset="0"/>
                <a:sym typeface="Wingdings" panose="05000000000000000000" pitchFamily="2" charset="2"/>
              </a:rPr>
              <a:t>(</a:t>
            </a:r>
            <a:r>
              <a:rPr lang="zh-CN" altLang="en-US" b="0">
                <a:solidFill>
                  <a:srgbClr val="0066FF"/>
                </a:solidFill>
                <a:latin typeface="Times New Roman" panose="02020603050405020304" pitchFamily="18" charset="0"/>
                <a:sym typeface="Wingdings" panose="05000000000000000000" pitchFamily="2" charset="2"/>
              </a:rPr>
              <a:t>且函数依赖的左右方交为空</a:t>
            </a:r>
            <a:r>
              <a:rPr lang="en-US" altLang="zh-CN" b="0">
                <a:solidFill>
                  <a:srgbClr val="0066FF"/>
                </a:solidFill>
                <a:latin typeface="Times New Roman" panose="02020603050405020304" pitchFamily="18" charset="0"/>
                <a:sym typeface="Wingdings" panose="05000000000000000000" pitchFamily="2" charset="2"/>
              </a:rPr>
              <a:t>)</a:t>
            </a:r>
            <a:r>
              <a:rPr lang="zh-CN" altLang="en-US" b="0">
                <a:solidFill>
                  <a:srgbClr val="0066FF"/>
                </a:solidFill>
                <a:latin typeface="Times New Roman" panose="02020603050405020304" pitchFamily="18" charset="0"/>
                <a:sym typeface="Wingdings" panose="05000000000000000000" pitchFamily="2" charset="2"/>
              </a:rPr>
              <a:t>原模式</a:t>
            </a:r>
            <a:r>
              <a:rPr lang="en-US" altLang="zh-CN" b="0">
                <a:solidFill>
                  <a:srgbClr val="0066FF"/>
                </a:solidFill>
                <a:latin typeface="Times New Roman" panose="02020603050405020304" pitchFamily="18" charset="0"/>
                <a:sym typeface="Wingdings" panose="05000000000000000000" pitchFamily="2" charset="2"/>
              </a:rPr>
              <a:t>R</a:t>
            </a:r>
            <a:r>
              <a:rPr lang="zh-CN" altLang="en-US" b="0">
                <a:solidFill>
                  <a:srgbClr val="0066FF"/>
                </a:solidFill>
                <a:latin typeface="Times New Roman" panose="02020603050405020304" pitchFamily="18" charset="0"/>
                <a:sym typeface="Wingdings" panose="05000000000000000000" pitchFamily="2" charset="2"/>
              </a:rPr>
              <a:t>分解为：</a:t>
            </a:r>
          </a:p>
          <a:p>
            <a:pPr eaLnBrk="0" hangingPunct="0"/>
            <a:r>
              <a:rPr lang="en-US" altLang="zh-CN" b="0">
                <a:latin typeface="Times New Roman" panose="02020603050405020304" pitchFamily="18" charset="0"/>
                <a:sym typeface="Wingdings" panose="05000000000000000000" pitchFamily="2" charset="2"/>
              </a:rPr>
              <a:t>R1</a:t>
            </a:r>
            <a:r>
              <a:rPr lang="en-US" altLang="zh-CN" b="0">
                <a:solidFill>
                  <a:srgbClr val="0066FF"/>
                </a:solidFill>
                <a:latin typeface="Times New Roman" panose="02020603050405020304" pitchFamily="18" charset="0"/>
                <a:sym typeface="Wingdings" panose="05000000000000000000" pitchFamily="2" charset="2"/>
              </a:rPr>
              <a:t>=(</a:t>
            </a:r>
            <a:r>
              <a:rPr lang="en-US" altLang="zh-CN" b="0">
                <a:solidFill>
                  <a:srgbClr val="0066FF"/>
                </a:solidFill>
                <a:latin typeface="Times New Roman" panose="02020603050405020304" pitchFamily="18" charset="0"/>
              </a:rPr>
              <a:t>dept_name</a:t>
            </a:r>
            <a:r>
              <a:rPr lang="en-US" altLang="zh-CN" b="0">
                <a:solidFill>
                  <a:srgbClr val="0066FF"/>
                </a:solidFill>
                <a:latin typeface="Times New Roman" panose="02020603050405020304" pitchFamily="18" charset="0"/>
                <a:sym typeface="Wingdings" panose="05000000000000000000" pitchFamily="2" charset="2"/>
              </a:rPr>
              <a:t>,buiding,budget)    </a:t>
            </a:r>
            <a:r>
              <a:rPr lang="zh-CN" altLang="en-US" b="0">
                <a:latin typeface="Times New Roman" panose="02020603050405020304" pitchFamily="18" charset="0"/>
                <a:sym typeface="Wingdings" panose="05000000000000000000" pitchFamily="2" charset="2"/>
              </a:rPr>
              <a:t>即</a:t>
            </a:r>
            <a:r>
              <a:rPr lang="en-US" altLang="zh-CN" b="0">
                <a:latin typeface="Times New Roman" panose="02020603050405020304" pitchFamily="18" charset="0"/>
                <a:sym typeface="Wingdings" panose="05000000000000000000" pitchFamily="2" charset="2"/>
              </a:rPr>
              <a:t>department</a:t>
            </a:r>
          </a:p>
          <a:p>
            <a:pPr eaLnBrk="0" hangingPunct="0"/>
            <a:r>
              <a:rPr lang="en-US" altLang="zh-CN" b="0">
                <a:latin typeface="Times New Roman" panose="02020603050405020304" pitchFamily="18" charset="0"/>
                <a:sym typeface="Wingdings" panose="05000000000000000000" pitchFamily="2" charset="2"/>
              </a:rPr>
              <a:t>R2</a:t>
            </a:r>
            <a:r>
              <a:rPr lang="en-US" altLang="zh-CN" b="0">
                <a:solidFill>
                  <a:srgbClr val="0066FF"/>
                </a:solidFill>
                <a:latin typeface="Times New Roman" panose="02020603050405020304" pitchFamily="18" charset="0"/>
                <a:sym typeface="Wingdings" panose="05000000000000000000" pitchFamily="2" charset="2"/>
              </a:rPr>
              <a:t>=R-(buiding,budget)</a:t>
            </a:r>
          </a:p>
          <a:p>
            <a:pPr eaLnBrk="0" hangingPunct="0"/>
            <a:r>
              <a:rPr lang="en-US" altLang="zh-CN" b="0">
                <a:solidFill>
                  <a:srgbClr val="0066FF"/>
                </a:solidFill>
                <a:latin typeface="Times New Roman" panose="02020603050405020304" pitchFamily="18" charset="0"/>
                <a:sym typeface="Wingdings" panose="05000000000000000000" pitchFamily="2" charset="2"/>
              </a:rPr>
              <a:t>     = (ID,name,salary,dept_name)     </a:t>
            </a:r>
            <a:r>
              <a:rPr lang="zh-CN" altLang="en-US" b="0">
                <a:latin typeface="Times New Roman" panose="02020603050405020304" pitchFamily="18" charset="0"/>
                <a:sym typeface="Wingdings" panose="05000000000000000000" pitchFamily="2" charset="2"/>
              </a:rPr>
              <a:t>即</a:t>
            </a:r>
            <a:r>
              <a:rPr lang="en-US" altLang="zh-CN" b="0">
                <a:latin typeface="Times New Roman" panose="02020603050405020304" pitchFamily="18" charset="0"/>
                <a:sym typeface="Wingdings" panose="05000000000000000000" pitchFamily="2" charset="2"/>
              </a:rPr>
              <a:t>instructor</a:t>
            </a:r>
          </a:p>
        </p:txBody>
      </p:sp>
      <p:grpSp>
        <p:nvGrpSpPr>
          <p:cNvPr id="676899" name="Group 35">
            <a:extLst>
              <a:ext uri="{FF2B5EF4-FFF2-40B4-BE49-F238E27FC236}">
                <a16:creationId xmlns:a16="http://schemas.microsoft.com/office/drawing/2014/main" id="{5B76CCFE-7F1B-5319-0519-AF37F40D75F7}"/>
              </a:ext>
            </a:extLst>
          </p:cNvPr>
          <p:cNvGrpSpPr>
            <a:grpSpLocks/>
          </p:cNvGrpSpPr>
          <p:nvPr/>
        </p:nvGrpSpPr>
        <p:grpSpPr bwMode="auto">
          <a:xfrm>
            <a:off x="5780088" y="3670300"/>
            <a:ext cx="2630487" cy="530225"/>
            <a:chOff x="3641" y="2312"/>
            <a:chExt cx="1657" cy="334"/>
          </a:xfrm>
        </p:grpSpPr>
        <p:sp>
          <p:nvSpPr>
            <p:cNvPr id="17420" name="Rectangle 21">
              <a:extLst>
                <a:ext uri="{FF2B5EF4-FFF2-40B4-BE49-F238E27FC236}">
                  <a16:creationId xmlns:a16="http://schemas.microsoft.com/office/drawing/2014/main" id="{164070AE-A808-94AC-74C7-8F5BF98EC938}"/>
                </a:ext>
              </a:extLst>
            </p:cNvPr>
            <p:cNvSpPr>
              <a:spLocks noChangeArrowheads="1"/>
            </p:cNvSpPr>
            <p:nvPr/>
          </p:nvSpPr>
          <p:spPr bwMode="auto">
            <a:xfrm>
              <a:off x="3641" y="2312"/>
              <a:ext cx="16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olidFill>
                    <a:srgbClr val="0066FF"/>
                  </a:solidFill>
                  <a:latin typeface="Times New Roman" panose="02020603050405020304" pitchFamily="18" charset="0"/>
                  <a:sym typeface="Wingdings" panose="05000000000000000000" pitchFamily="2" charset="2"/>
                </a:rPr>
                <a:t>{IDID,name,dept_name,salary}</a:t>
              </a:r>
              <a:endParaRPr lang="zh-CN" altLang="en-US" b="0">
                <a:solidFill>
                  <a:srgbClr val="0066FF"/>
                </a:solidFill>
                <a:latin typeface="Times New Roman" panose="02020603050405020304" pitchFamily="18" charset="0"/>
                <a:sym typeface="Wingdings" panose="05000000000000000000" pitchFamily="2" charset="2"/>
              </a:endParaRPr>
            </a:p>
          </p:txBody>
        </p:sp>
        <p:sp>
          <p:nvSpPr>
            <p:cNvPr id="17421" name="Rectangle 28">
              <a:extLst>
                <a:ext uri="{FF2B5EF4-FFF2-40B4-BE49-F238E27FC236}">
                  <a16:creationId xmlns:a16="http://schemas.microsoft.com/office/drawing/2014/main" id="{19248821-B3B1-928E-ABFF-F42B63ED96E0}"/>
                </a:ext>
              </a:extLst>
            </p:cNvPr>
            <p:cNvSpPr>
              <a:spLocks noChangeArrowheads="1"/>
            </p:cNvSpPr>
            <p:nvPr/>
          </p:nvSpPr>
          <p:spPr bwMode="auto">
            <a:xfrm>
              <a:off x="3918" y="2454"/>
              <a:ext cx="12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rgbClr val="0066FF"/>
                  </a:solidFill>
                  <a:latin typeface="宋体" panose="02010600030101010101" pitchFamily="2" charset="-122"/>
                  <a:sym typeface="Wingdings" panose="05000000000000000000" pitchFamily="2" charset="2"/>
                </a:rPr>
                <a:t>ID</a:t>
              </a:r>
              <a:r>
                <a:rPr lang="zh-CN" altLang="en-US">
                  <a:solidFill>
                    <a:srgbClr val="0066FF"/>
                  </a:solidFill>
                  <a:latin typeface="宋体" panose="02010600030101010101" pitchFamily="2" charset="-122"/>
                  <a:sym typeface="Wingdings" panose="05000000000000000000" pitchFamily="2" charset="2"/>
                </a:rPr>
                <a:t>为候选键，是</a:t>
              </a:r>
              <a:r>
                <a:rPr lang="en-US" altLang="zh-CN">
                  <a:solidFill>
                    <a:srgbClr val="0066FF"/>
                  </a:solidFill>
                  <a:latin typeface="宋体" panose="02010600030101010101" pitchFamily="2" charset="-122"/>
                  <a:sym typeface="Wingdings" panose="05000000000000000000" pitchFamily="2" charset="2"/>
                </a:rPr>
                <a:t>BCNF</a:t>
              </a:r>
              <a:r>
                <a:rPr lang="zh-CN" altLang="en-US">
                  <a:solidFill>
                    <a:srgbClr val="0066FF"/>
                  </a:solidFill>
                  <a:latin typeface="宋体" panose="02010600030101010101" pitchFamily="2" charset="-122"/>
                  <a:sym typeface="Wingdings" panose="05000000000000000000" pitchFamily="2" charset="2"/>
                </a:rPr>
                <a:t>！</a:t>
              </a:r>
            </a:p>
          </p:txBody>
        </p:sp>
      </p:grpSp>
      <p:grpSp>
        <p:nvGrpSpPr>
          <p:cNvPr id="676900" name="Group 36">
            <a:extLst>
              <a:ext uri="{FF2B5EF4-FFF2-40B4-BE49-F238E27FC236}">
                <a16:creationId xmlns:a16="http://schemas.microsoft.com/office/drawing/2014/main" id="{7D3E03EE-1F61-7D8B-4CFE-E429BBB37C1E}"/>
              </a:ext>
            </a:extLst>
          </p:cNvPr>
          <p:cNvGrpSpPr>
            <a:grpSpLocks/>
          </p:cNvGrpSpPr>
          <p:nvPr/>
        </p:nvGrpSpPr>
        <p:grpSpPr bwMode="auto">
          <a:xfrm>
            <a:off x="5838825" y="5868988"/>
            <a:ext cx="3086100" cy="596900"/>
            <a:chOff x="3678" y="3697"/>
            <a:chExt cx="1944" cy="376"/>
          </a:xfrm>
        </p:grpSpPr>
        <p:sp>
          <p:nvSpPr>
            <p:cNvPr id="17423" name="Rectangle 14">
              <a:extLst>
                <a:ext uri="{FF2B5EF4-FFF2-40B4-BE49-F238E27FC236}">
                  <a16:creationId xmlns:a16="http://schemas.microsoft.com/office/drawing/2014/main" id="{1F07CDFF-6ECD-EA59-4C79-E602E787F2ED}"/>
                </a:ext>
              </a:extLst>
            </p:cNvPr>
            <p:cNvSpPr>
              <a:spLocks noChangeArrowheads="1"/>
            </p:cNvSpPr>
            <p:nvPr/>
          </p:nvSpPr>
          <p:spPr bwMode="auto">
            <a:xfrm>
              <a:off x="3678" y="3697"/>
              <a:ext cx="15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b="0">
                  <a:solidFill>
                    <a:srgbClr val="0066FF"/>
                  </a:solidFill>
                  <a:latin typeface="Times New Roman" panose="02020603050405020304" pitchFamily="18" charset="0"/>
                </a:rPr>
                <a:t>{dept_name</a:t>
              </a:r>
              <a:r>
                <a:rPr lang="en-US" altLang="zh-CN" b="0">
                  <a:solidFill>
                    <a:srgbClr val="0066FF"/>
                  </a:solidFill>
                  <a:latin typeface="Times New Roman" panose="02020603050405020304" pitchFamily="18" charset="0"/>
                  <a:sym typeface="Wingdings" panose="05000000000000000000" pitchFamily="2" charset="2"/>
                </a:rPr>
                <a:t>buiding,budget}</a:t>
              </a:r>
              <a:endParaRPr lang="zh-CN" altLang="en-US" b="0">
                <a:solidFill>
                  <a:srgbClr val="0066FF"/>
                </a:solidFill>
                <a:latin typeface="Times New Roman" panose="02020603050405020304" pitchFamily="18" charset="0"/>
                <a:sym typeface="Wingdings" panose="05000000000000000000" pitchFamily="2" charset="2"/>
              </a:endParaRPr>
            </a:p>
          </p:txBody>
        </p:sp>
        <p:sp>
          <p:nvSpPr>
            <p:cNvPr id="17424" name="Rectangle 30">
              <a:extLst>
                <a:ext uri="{FF2B5EF4-FFF2-40B4-BE49-F238E27FC236}">
                  <a16:creationId xmlns:a16="http://schemas.microsoft.com/office/drawing/2014/main" id="{FDB43187-FC2C-D108-50F9-AA3A6CD5C685}"/>
                </a:ext>
              </a:extLst>
            </p:cNvPr>
            <p:cNvSpPr>
              <a:spLocks noChangeArrowheads="1"/>
            </p:cNvSpPr>
            <p:nvPr/>
          </p:nvSpPr>
          <p:spPr bwMode="auto">
            <a:xfrm>
              <a:off x="3922" y="3861"/>
              <a:ext cx="17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olidFill>
                    <a:srgbClr val="0066FF"/>
                  </a:solidFill>
                </a:rPr>
                <a:t>dept_name</a:t>
              </a:r>
              <a:r>
                <a:rPr lang="zh-CN" altLang="en-US">
                  <a:solidFill>
                    <a:srgbClr val="0066FF"/>
                  </a:solidFill>
                  <a:latin typeface="宋体" panose="02010600030101010101" pitchFamily="2" charset="-122"/>
                  <a:sym typeface="Wingdings" panose="05000000000000000000" pitchFamily="2" charset="2"/>
                </a:rPr>
                <a:t>为候选键，是</a:t>
              </a:r>
              <a:r>
                <a:rPr lang="en-US" altLang="zh-CN">
                  <a:solidFill>
                    <a:srgbClr val="0066FF"/>
                  </a:solidFill>
                  <a:latin typeface="宋体" panose="02010600030101010101" pitchFamily="2" charset="-122"/>
                  <a:sym typeface="Wingdings" panose="05000000000000000000" pitchFamily="2" charset="2"/>
                </a:rPr>
                <a:t>BCNF</a:t>
              </a:r>
              <a:r>
                <a:rPr lang="zh-CN" altLang="en-US">
                  <a:solidFill>
                    <a:srgbClr val="0066FF"/>
                  </a:solidFill>
                  <a:latin typeface="宋体" panose="02010600030101010101" pitchFamily="2" charset="-122"/>
                  <a:sym typeface="Wingdings" panose="05000000000000000000" pitchFamily="2" charset="2"/>
                </a:rPr>
                <a:t>！</a:t>
              </a:r>
            </a:p>
          </p:txBody>
        </p:sp>
      </p:grpSp>
      <p:grpSp>
        <p:nvGrpSpPr>
          <p:cNvPr id="676902" name="Group 38">
            <a:extLst>
              <a:ext uri="{FF2B5EF4-FFF2-40B4-BE49-F238E27FC236}">
                <a16:creationId xmlns:a16="http://schemas.microsoft.com/office/drawing/2014/main" id="{A89115A8-E996-4A40-683F-33A8BB8AEEF2}"/>
              </a:ext>
            </a:extLst>
          </p:cNvPr>
          <p:cNvGrpSpPr>
            <a:grpSpLocks/>
          </p:cNvGrpSpPr>
          <p:nvPr/>
        </p:nvGrpSpPr>
        <p:grpSpPr bwMode="auto">
          <a:xfrm>
            <a:off x="4597400" y="4208463"/>
            <a:ext cx="3238500" cy="2268537"/>
            <a:chOff x="2896" y="2651"/>
            <a:chExt cx="2040" cy="1429"/>
          </a:xfrm>
        </p:grpSpPr>
        <p:sp>
          <p:nvSpPr>
            <p:cNvPr id="17426" name="Line 31">
              <a:extLst>
                <a:ext uri="{FF2B5EF4-FFF2-40B4-BE49-F238E27FC236}">
                  <a16:creationId xmlns:a16="http://schemas.microsoft.com/office/drawing/2014/main" id="{597D6ABE-108F-3C11-9931-C3ABF40A7309}"/>
                </a:ext>
              </a:extLst>
            </p:cNvPr>
            <p:cNvSpPr>
              <a:spLocks noChangeShapeType="1"/>
            </p:cNvSpPr>
            <p:nvPr/>
          </p:nvSpPr>
          <p:spPr bwMode="auto">
            <a:xfrm flipV="1">
              <a:off x="2896" y="3554"/>
              <a:ext cx="675" cy="5"/>
            </a:xfrm>
            <a:prstGeom prst="line">
              <a:avLst/>
            </a:prstGeom>
            <a:noFill/>
            <a:ln w="9525">
              <a:solidFill>
                <a:srgbClr val="0066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427" name="Group 25">
              <a:extLst>
                <a:ext uri="{FF2B5EF4-FFF2-40B4-BE49-F238E27FC236}">
                  <a16:creationId xmlns:a16="http://schemas.microsoft.com/office/drawing/2014/main" id="{5FE4C7C4-B985-8E34-31EB-5740BCBD71E0}"/>
                </a:ext>
              </a:extLst>
            </p:cNvPr>
            <p:cNvGrpSpPr>
              <a:grpSpLocks/>
            </p:cNvGrpSpPr>
            <p:nvPr/>
          </p:nvGrpSpPr>
          <p:grpSpPr bwMode="auto">
            <a:xfrm>
              <a:off x="3582" y="2651"/>
              <a:ext cx="1354" cy="1068"/>
              <a:chOff x="3405" y="2605"/>
              <a:chExt cx="1354" cy="1068"/>
            </a:xfrm>
          </p:grpSpPr>
          <p:pic>
            <p:nvPicPr>
              <p:cNvPr id="17428" name="Picture 3" descr="2">
                <a:extLst>
                  <a:ext uri="{FF2B5EF4-FFF2-40B4-BE49-F238E27FC236}">
                    <a16:creationId xmlns:a16="http://schemas.microsoft.com/office/drawing/2014/main" id="{D9D806BE-F2CE-2CFF-3090-50833A2E32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 y="2761"/>
                <a:ext cx="1330"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9" name="Rectangle 16">
                <a:extLst>
                  <a:ext uri="{FF2B5EF4-FFF2-40B4-BE49-F238E27FC236}">
                    <a16:creationId xmlns:a16="http://schemas.microsoft.com/office/drawing/2014/main" id="{0C53C292-5A1C-1AB0-A282-05780EDDE75E}"/>
                  </a:ext>
                </a:extLst>
              </p:cNvPr>
              <p:cNvSpPr>
                <a:spLocks noChangeArrowheads="1"/>
              </p:cNvSpPr>
              <p:nvPr/>
            </p:nvSpPr>
            <p:spPr bwMode="auto">
              <a:xfrm>
                <a:off x="3405" y="2605"/>
                <a:ext cx="125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30000"/>
                  </a:spcBef>
                </a:pPr>
                <a:r>
                  <a:rPr lang="en-US" altLang="zh-CN" sz="1400" b="0">
                    <a:solidFill>
                      <a:schemeClr val="tx1"/>
                    </a:solidFill>
                    <a:latin typeface="Times New Roman" panose="02020603050405020304" pitchFamily="18" charset="0"/>
                    <a:ea typeface="楷体_GB2312" pitchFamily="49" charset="-122"/>
                  </a:rPr>
                  <a:t>Department</a:t>
                </a:r>
                <a:r>
                  <a:rPr lang="en-US" altLang="zh-CN" sz="1400">
                    <a:solidFill>
                      <a:schemeClr val="tx1"/>
                    </a:solidFill>
                    <a:latin typeface="Times New Roman" panose="02020603050405020304" pitchFamily="18" charset="0"/>
                    <a:ea typeface="楷体_GB2312" pitchFamily="49" charset="-122"/>
                  </a:rPr>
                  <a:t>                 </a:t>
                </a:r>
                <a:r>
                  <a:rPr lang="en-US" altLang="zh-CN" sz="1400">
                    <a:solidFill>
                      <a:schemeClr val="tx2"/>
                    </a:solidFill>
                    <a:latin typeface="Times New Roman" panose="02020603050405020304" pitchFamily="18" charset="0"/>
                    <a:ea typeface="楷体_GB2312" pitchFamily="49" charset="-122"/>
                  </a:rPr>
                  <a:t>R1</a:t>
                </a:r>
                <a:endParaRPr lang="en-US" altLang="zh-CN" sz="1400" b="0">
                  <a:solidFill>
                    <a:schemeClr val="tx2"/>
                  </a:solidFill>
                  <a:latin typeface="Times New Roman" panose="02020603050405020304" pitchFamily="18" charset="0"/>
                  <a:ea typeface="楷体_GB2312" pitchFamily="49" charset="-122"/>
                </a:endParaRPr>
              </a:p>
            </p:txBody>
          </p:sp>
        </p:grpSp>
        <p:sp>
          <p:nvSpPr>
            <p:cNvPr id="17430" name="Rectangle 17">
              <a:extLst>
                <a:ext uri="{FF2B5EF4-FFF2-40B4-BE49-F238E27FC236}">
                  <a16:creationId xmlns:a16="http://schemas.microsoft.com/office/drawing/2014/main" id="{C5D2A33D-A171-18B5-7BEC-64392045DF7C}"/>
                </a:ext>
              </a:extLst>
            </p:cNvPr>
            <p:cNvSpPr>
              <a:spLocks noChangeArrowheads="1"/>
            </p:cNvSpPr>
            <p:nvPr/>
          </p:nvSpPr>
          <p:spPr bwMode="auto">
            <a:xfrm>
              <a:off x="3312" y="3888"/>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a:latin typeface="宋体" panose="02010600030101010101" pitchFamily="2" charset="-122"/>
                  <a:sym typeface="Wingdings" panose="05000000000000000000" pitchFamily="2" charset="2"/>
                </a:rPr>
                <a:t>是否</a:t>
              </a:r>
              <a:r>
                <a:rPr lang="en-US" altLang="zh-CN">
                  <a:latin typeface="宋体" panose="02010600030101010101" pitchFamily="2" charset="-122"/>
                  <a:sym typeface="Wingdings" panose="05000000000000000000" pitchFamily="2" charset="2"/>
                </a:rPr>
                <a:t>BCNF</a:t>
              </a:r>
              <a:r>
                <a:rPr lang="zh-CN" altLang="en-US">
                  <a:latin typeface="宋体" panose="02010600030101010101" pitchFamily="2" charset="-122"/>
                  <a:sym typeface="Wingdings" panose="05000000000000000000" pitchFamily="2" charset="2"/>
                </a:rPr>
                <a:t>？</a:t>
              </a:r>
            </a:p>
          </p:txBody>
        </p:sp>
        <p:sp>
          <p:nvSpPr>
            <p:cNvPr id="17431" name="Rectangle 29">
              <a:extLst>
                <a:ext uri="{FF2B5EF4-FFF2-40B4-BE49-F238E27FC236}">
                  <a16:creationId xmlns:a16="http://schemas.microsoft.com/office/drawing/2014/main" id="{465624A1-989E-DB8E-2B39-4E740A86F07E}"/>
                </a:ext>
              </a:extLst>
            </p:cNvPr>
            <p:cNvSpPr>
              <a:spLocks noChangeArrowheads="1"/>
            </p:cNvSpPr>
            <p:nvPr/>
          </p:nvSpPr>
          <p:spPr bwMode="auto">
            <a:xfrm>
              <a:off x="3333" y="369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t>F1=</a:t>
              </a:r>
              <a:r>
                <a:rPr lang="zh-CN" altLang="en-US" b="0"/>
                <a:t>？</a:t>
              </a:r>
            </a:p>
          </p:txBody>
        </p:sp>
      </p:grpSp>
      <p:grpSp>
        <p:nvGrpSpPr>
          <p:cNvPr id="676901" name="Group 37">
            <a:extLst>
              <a:ext uri="{FF2B5EF4-FFF2-40B4-BE49-F238E27FC236}">
                <a16:creationId xmlns:a16="http://schemas.microsoft.com/office/drawing/2014/main" id="{2665A171-5DEF-A3F2-59CE-512973BB5869}"/>
              </a:ext>
            </a:extLst>
          </p:cNvPr>
          <p:cNvGrpSpPr>
            <a:grpSpLocks/>
          </p:cNvGrpSpPr>
          <p:nvPr/>
        </p:nvGrpSpPr>
        <p:grpSpPr bwMode="auto">
          <a:xfrm>
            <a:off x="4606925" y="1662113"/>
            <a:ext cx="3967163" cy="4446587"/>
            <a:chOff x="2902" y="1047"/>
            <a:chExt cx="2499" cy="2801"/>
          </a:xfrm>
        </p:grpSpPr>
        <p:grpSp>
          <p:nvGrpSpPr>
            <p:cNvPr id="17433" name="Group 18">
              <a:extLst>
                <a:ext uri="{FF2B5EF4-FFF2-40B4-BE49-F238E27FC236}">
                  <a16:creationId xmlns:a16="http://schemas.microsoft.com/office/drawing/2014/main" id="{168EDFAF-791E-6CE3-3A77-15293D057203}"/>
                </a:ext>
              </a:extLst>
            </p:cNvPr>
            <p:cNvGrpSpPr>
              <a:grpSpLocks/>
            </p:cNvGrpSpPr>
            <p:nvPr/>
          </p:nvGrpSpPr>
          <p:grpSpPr bwMode="auto">
            <a:xfrm>
              <a:off x="3351" y="1047"/>
              <a:ext cx="2050" cy="1261"/>
              <a:chOff x="331" y="1670"/>
              <a:chExt cx="2050" cy="1261"/>
            </a:xfrm>
          </p:grpSpPr>
          <p:pic>
            <p:nvPicPr>
              <p:cNvPr id="17434" name="Picture 3" descr="2">
                <a:extLst>
                  <a:ext uri="{FF2B5EF4-FFF2-40B4-BE49-F238E27FC236}">
                    <a16:creationId xmlns:a16="http://schemas.microsoft.com/office/drawing/2014/main" id="{1EB383A3-4229-0E04-5C1C-2E1000FE61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 y="1820"/>
                <a:ext cx="2041"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5" name="Rectangle 20">
                <a:extLst>
                  <a:ext uri="{FF2B5EF4-FFF2-40B4-BE49-F238E27FC236}">
                    <a16:creationId xmlns:a16="http://schemas.microsoft.com/office/drawing/2014/main" id="{D6078F04-E1D1-1C26-086F-09039101B5E8}"/>
                  </a:ext>
                </a:extLst>
              </p:cNvPr>
              <p:cNvSpPr>
                <a:spLocks noChangeArrowheads="1"/>
              </p:cNvSpPr>
              <p:nvPr/>
            </p:nvSpPr>
            <p:spPr bwMode="auto">
              <a:xfrm>
                <a:off x="331" y="1670"/>
                <a:ext cx="12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30000"/>
                  </a:spcBef>
                </a:pPr>
                <a:r>
                  <a:rPr lang="en-US" altLang="zh-CN" sz="1400" b="0">
                    <a:solidFill>
                      <a:schemeClr val="tx1"/>
                    </a:solidFill>
                    <a:latin typeface="Times New Roman" panose="02020603050405020304" pitchFamily="18" charset="0"/>
                    <a:ea typeface="楷体_GB2312" pitchFamily="49" charset="-122"/>
                  </a:rPr>
                  <a:t>Instructor                   </a:t>
                </a:r>
                <a:r>
                  <a:rPr lang="en-US" altLang="zh-CN" sz="1400" b="0">
                    <a:solidFill>
                      <a:schemeClr val="tx2"/>
                    </a:solidFill>
                    <a:latin typeface="Times New Roman" panose="02020603050405020304" pitchFamily="18" charset="0"/>
                    <a:ea typeface="楷体_GB2312" pitchFamily="49" charset="-122"/>
                  </a:rPr>
                  <a:t>R2</a:t>
                </a:r>
              </a:p>
            </p:txBody>
          </p:sp>
        </p:grpSp>
        <p:sp>
          <p:nvSpPr>
            <p:cNvPr id="17436" name="Rectangle 26">
              <a:extLst>
                <a:ext uri="{FF2B5EF4-FFF2-40B4-BE49-F238E27FC236}">
                  <a16:creationId xmlns:a16="http://schemas.microsoft.com/office/drawing/2014/main" id="{4BE19933-187C-900A-302B-40F175F1C5B9}"/>
                </a:ext>
              </a:extLst>
            </p:cNvPr>
            <p:cNvSpPr>
              <a:spLocks noChangeArrowheads="1"/>
            </p:cNvSpPr>
            <p:nvPr/>
          </p:nvSpPr>
          <p:spPr bwMode="auto">
            <a:xfrm>
              <a:off x="3357" y="2459"/>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a:latin typeface="宋体" panose="02010600030101010101" pitchFamily="2" charset="-122"/>
                  <a:sym typeface="Wingdings" panose="05000000000000000000" pitchFamily="2" charset="2"/>
                </a:rPr>
                <a:t>是否</a:t>
              </a:r>
              <a:r>
                <a:rPr lang="en-US" altLang="zh-CN">
                  <a:latin typeface="宋体" panose="02010600030101010101" pitchFamily="2" charset="-122"/>
                  <a:sym typeface="Wingdings" panose="05000000000000000000" pitchFamily="2" charset="2"/>
                </a:rPr>
                <a:t>BCNF</a:t>
              </a:r>
              <a:r>
                <a:rPr lang="zh-CN" altLang="en-US">
                  <a:latin typeface="宋体" panose="02010600030101010101" pitchFamily="2" charset="-122"/>
                  <a:sym typeface="Wingdings" panose="05000000000000000000" pitchFamily="2" charset="2"/>
                </a:rPr>
                <a:t>？</a:t>
              </a:r>
            </a:p>
          </p:txBody>
        </p:sp>
        <p:sp>
          <p:nvSpPr>
            <p:cNvPr id="17437" name="Rectangle 27">
              <a:extLst>
                <a:ext uri="{FF2B5EF4-FFF2-40B4-BE49-F238E27FC236}">
                  <a16:creationId xmlns:a16="http://schemas.microsoft.com/office/drawing/2014/main" id="{2E940ED4-EEE6-9F15-C9F4-FFA30A883FE6}"/>
                </a:ext>
              </a:extLst>
            </p:cNvPr>
            <p:cNvSpPr>
              <a:spLocks noChangeArrowheads="1"/>
            </p:cNvSpPr>
            <p:nvPr/>
          </p:nvSpPr>
          <p:spPr bwMode="auto">
            <a:xfrm>
              <a:off x="3363" y="2302"/>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ym typeface="Wingdings" panose="05000000000000000000" pitchFamily="2" charset="2"/>
                </a:rPr>
                <a:t>F2=</a:t>
              </a:r>
              <a:r>
                <a:rPr lang="zh-CN" altLang="en-US" b="0">
                  <a:sym typeface="Wingdings" panose="05000000000000000000" pitchFamily="2" charset="2"/>
                </a:rPr>
                <a:t>？</a:t>
              </a:r>
            </a:p>
          </p:txBody>
        </p:sp>
        <p:sp>
          <p:nvSpPr>
            <p:cNvPr id="17438" name="Line 32">
              <a:extLst>
                <a:ext uri="{FF2B5EF4-FFF2-40B4-BE49-F238E27FC236}">
                  <a16:creationId xmlns:a16="http://schemas.microsoft.com/office/drawing/2014/main" id="{969995D1-BFCF-790A-1C07-EA1398478C80}"/>
                </a:ext>
              </a:extLst>
            </p:cNvPr>
            <p:cNvSpPr>
              <a:spLocks noChangeShapeType="1"/>
            </p:cNvSpPr>
            <p:nvPr/>
          </p:nvSpPr>
          <p:spPr bwMode="auto">
            <a:xfrm flipV="1">
              <a:off x="2902" y="2331"/>
              <a:ext cx="467" cy="1517"/>
            </a:xfrm>
            <a:prstGeom prst="line">
              <a:avLst/>
            </a:prstGeom>
            <a:noFill/>
            <a:ln w="9525">
              <a:solidFill>
                <a:srgbClr val="0066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76904" name="AutoShape 40">
            <a:hlinkClick r:id="" action="ppaction://hlinkshowjump?jump=nextslide" highlightClick="1"/>
            <a:extLst>
              <a:ext uri="{FF2B5EF4-FFF2-40B4-BE49-F238E27FC236}">
                <a16:creationId xmlns:a16="http://schemas.microsoft.com/office/drawing/2014/main" id="{2534CB39-ACF5-DA91-5E4A-882B774CBB9F}"/>
              </a:ext>
            </a:extLst>
          </p:cNvPr>
          <p:cNvSpPr>
            <a:spLocks noChangeArrowheads="1"/>
          </p:cNvSpPr>
          <p:nvPr/>
        </p:nvSpPr>
        <p:spPr bwMode="auto">
          <a:xfrm>
            <a:off x="8678863" y="6591300"/>
            <a:ext cx="188912" cy="153988"/>
          </a:xfrm>
          <a:prstGeom prst="actionButtonForwardNex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6888"/>
                                        </p:tgtEl>
                                        <p:attrNameLst>
                                          <p:attrName>style.visibility</p:attrName>
                                        </p:attrNameLst>
                                      </p:cBhvr>
                                      <p:to>
                                        <p:strVal val="visible"/>
                                      </p:to>
                                    </p:set>
                                    <p:anim calcmode="lin" valueType="num">
                                      <p:cBhvr additive="base">
                                        <p:cTn id="7" dur="500" fill="hold"/>
                                        <p:tgtEl>
                                          <p:spTgt spid="676888"/>
                                        </p:tgtEl>
                                        <p:attrNameLst>
                                          <p:attrName>ppt_x</p:attrName>
                                        </p:attrNameLst>
                                      </p:cBhvr>
                                      <p:tavLst>
                                        <p:tav tm="0">
                                          <p:val>
                                            <p:strVal val="#ppt_x"/>
                                          </p:val>
                                        </p:tav>
                                        <p:tav tm="100000">
                                          <p:val>
                                            <p:strVal val="#ppt_x"/>
                                          </p:val>
                                        </p:tav>
                                      </p:tavLst>
                                    </p:anim>
                                    <p:anim calcmode="lin" valueType="num">
                                      <p:cBhvr additive="base">
                                        <p:cTn id="8" dur="500" fill="hold"/>
                                        <p:tgtEl>
                                          <p:spTgt spid="6768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76901"/>
                                        </p:tgtEl>
                                        <p:attrNameLst>
                                          <p:attrName>style.visibility</p:attrName>
                                        </p:attrNameLst>
                                      </p:cBhvr>
                                      <p:to>
                                        <p:strVal val="visible"/>
                                      </p:to>
                                    </p:set>
                                    <p:anim calcmode="lin" valueType="num">
                                      <p:cBhvr additive="base">
                                        <p:cTn id="13" dur="500" fill="hold"/>
                                        <p:tgtEl>
                                          <p:spTgt spid="676901"/>
                                        </p:tgtEl>
                                        <p:attrNameLst>
                                          <p:attrName>ppt_x</p:attrName>
                                        </p:attrNameLst>
                                      </p:cBhvr>
                                      <p:tavLst>
                                        <p:tav tm="0">
                                          <p:val>
                                            <p:strVal val="#ppt_x"/>
                                          </p:val>
                                        </p:tav>
                                        <p:tav tm="100000">
                                          <p:val>
                                            <p:strVal val="#ppt_x"/>
                                          </p:val>
                                        </p:tav>
                                      </p:tavLst>
                                    </p:anim>
                                    <p:anim calcmode="lin" valueType="num">
                                      <p:cBhvr additive="base">
                                        <p:cTn id="14" dur="500" fill="hold"/>
                                        <p:tgtEl>
                                          <p:spTgt spid="67690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76902"/>
                                        </p:tgtEl>
                                        <p:attrNameLst>
                                          <p:attrName>style.visibility</p:attrName>
                                        </p:attrNameLst>
                                      </p:cBhvr>
                                      <p:to>
                                        <p:strVal val="visible"/>
                                      </p:to>
                                    </p:set>
                                    <p:anim calcmode="lin" valueType="num">
                                      <p:cBhvr additive="base">
                                        <p:cTn id="17" dur="500" fill="hold"/>
                                        <p:tgtEl>
                                          <p:spTgt spid="676902"/>
                                        </p:tgtEl>
                                        <p:attrNameLst>
                                          <p:attrName>ppt_x</p:attrName>
                                        </p:attrNameLst>
                                      </p:cBhvr>
                                      <p:tavLst>
                                        <p:tav tm="0">
                                          <p:val>
                                            <p:strVal val="#ppt_x"/>
                                          </p:val>
                                        </p:tav>
                                        <p:tav tm="100000">
                                          <p:val>
                                            <p:strVal val="#ppt_x"/>
                                          </p:val>
                                        </p:tav>
                                      </p:tavLst>
                                    </p:anim>
                                    <p:anim calcmode="lin" valueType="num">
                                      <p:cBhvr additive="base">
                                        <p:cTn id="18" dur="500" fill="hold"/>
                                        <p:tgtEl>
                                          <p:spTgt spid="67690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676900"/>
                                        </p:tgtEl>
                                        <p:attrNameLst>
                                          <p:attrName>style.visibility</p:attrName>
                                        </p:attrNameLst>
                                      </p:cBhvr>
                                      <p:to>
                                        <p:strVal val="visible"/>
                                      </p:to>
                                    </p:set>
                                    <p:anim calcmode="lin" valueType="num">
                                      <p:cBhvr additive="base">
                                        <p:cTn id="23" dur="500" fill="hold"/>
                                        <p:tgtEl>
                                          <p:spTgt spid="676900"/>
                                        </p:tgtEl>
                                        <p:attrNameLst>
                                          <p:attrName>ppt_x</p:attrName>
                                        </p:attrNameLst>
                                      </p:cBhvr>
                                      <p:tavLst>
                                        <p:tav tm="0">
                                          <p:val>
                                            <p:strVal val="#ppt_x"/>
                                          </p:val>
                                        </p:tav>
                                        <p:tav tm="100000">
                                          <p:val>
                                            <p:strVal val="#ppt_x"/>
                                          </p:val>
                                        </p:tav>
                                      </p:tavLst>
                                    </p:anim>
                                    <p:anim calcmode="lin" valueType="num">
                                      <p:cBhvr additive="base">
                                        <p:cTn id="24" dur="500" fill="hold"/>
                                        <p:tgtEl>
                                          <p:spTgt spid="67690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76899"/>
                                        </p:tgtEl>
                                        <p:attrNameLst>
                                          <p:attrName>style.visibility</p:attrName>
                                        </p:attrNameLst>
                                      </p:cBhvr>
                                      <p:to>
                                        <p:strVal val="visible"/>
                                      </p:to>
                                    </p:set>
                                    <p:anim calcmode="lin" valueType="num">
                                      <p:cBhvr additive="base">
                                        <p:cTn id="27" dur="500" fill="hold"/>
                                        <p:tgtEl>
                                          <p:spTgt spid="676899"/>
                                        </p:tgtEl>
                                        <p:attrNameLst>
                                          <p:attrName>ppt_x</p:attrName>
                                        </p:attrNameLst>
                                      </p:cBhvr>
                                      <p:tavLst>
                                        <p:tav tm="0">
                                          <p:val>
                                            <p:strVal val="#ppt_x"/>
                                          </p:val>
                                        </p:tav>
                                        <p:tav tm="100000">
                                          <p:val>
                                            <p:strVal val="#ppt_x"/>
                                          </p:val>
                                        </p:tav>
                                      </p:tavLst>
                                    </p:anim>
                                    <p:anim calcmode="lin" valueType="num">
                                      <p:cBhvr additive="base">
                                        <p:cTn id="28" dur="500" fill="hold"/>
                                        <p:tgtEl>
                                          <p:spTgt spid="676899"/>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676904"/>
                                        </p:tgtEl>
                                        <p:attrNameLst>
                                          <p:attrName>style.visibility</p:attrName>
                                        </p:attrNameLst>
                                      </p:cBhvr>
                                      <p:to>
                                        <p:strVal val="visible"/>
                                      </p:to>
                                    </p:set>
                                    <p:anim calcmode="lin" valueType="num">
                                      <p:cBhvr additive="base">
                                        <p:cTn id="33" dur="500" fill="hold"/>
                                        <p:tgtEl>
                                          <p:spTgt spid="676904"/>
                                        </p:tgtEl>
                                        <p:attrNameLst>
                                          <p:attrName>ppt_x</p:attrName>
                                        </p:attrNameLst>
                                      </p:cBhvr>
                                      <p:tavLst>
                                        <p:tav tm="0">
                                          <p:val>
                                            <p:strVal val="#ppt_x"/>
                                          </p:val>
                                        </p:tav>
                                        <p:tav tm="100000">
                                          <p:val>
                                            <p:strVal val="#ppt_x"/>
                                          </p:val>
                                        </p:tav>
                                      </p:tavLst>
                                    </p:anim>
                                    <p:anim calcmode="lin" valueType="num">
                                      <p:cBhvr additive="base">
                                        <p:cTn id="34" dur="500" fill="hold"/>
                                        <p:tgtEl>
                                          <p:spTgt spid="6769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88" grpId="0"/>
      <p:bldP spid="676904"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编号占位符 5">
            <a:extLst>
              <a:ext uri="{FF2B5EF4-FFF2-40B4-BE49-F238E27FC236}">
                <a16:creationId xmlns:a16="http://schemas.microsoft.com/office/drawing/2014/main" id="{B8576595-919E-9F22-F4A9-91A8F93D99D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8004DFAE-CF3D-4830-BE74-42B42FB48743}" type="slidenum">
              <a:rPr lang="zh-CN" altLang="en-US"/>
              <a:pPr eaLnBrk="0" hangingPunct="0"/>
              <a:t>239</a:t>
            </a:fld>
            <a:endParaRPr lang="zh-CN" altLang="en-US"/>
          </a:p>
        </p:txBody>
      </p:sp>
      <p:grpSp>
        <p:nvGrpSpPr>
          <p:cNvPr id="18434" name="Group 15">
            <a:extLst>
              <a:ext uri="{FF2B5EF4-FFF2-40B4-BE49-F238E27FC236}">
                <a16:creationId xmlns:a16="http://schemas.microsoft.com/office/drawing/2014/main" id="{4A19B943-AA61-54FD-49A3-B31CCF921059}"/>
              </a:ext>
            </a:extLst>
          </p:cNvPr>
          <p:cNvGrpSpPr>
            <a:grpSpLocks/>
          </p:cNvGrpSpPr>
          <p:nvPr/>
        </p:nvGrpSpPr>
        <p:grpSpPr bwMode="auto">
          <a:xfrm>
            <a:off x="4044950" y="1739900"/>
            <a:ext cx="4729163" cy="2720975"/>
            <a:chOff x="2548" y="1336"/>
            <a:chExt cx="2979" cy="1714"/>
          </a:xfrm>
        </p:grpSpPr>
        <p:grpSp>
          <p:nvGrpSpPr>
            <p:cNvPr id="18435" name="Group 12">
              <a:extLst>
                <a:ext uri="{FF2B5EF4-FFF2-40B4-BE49-F238E27FC236}">
                  <a16:creationId xmlns:a16="http://schemas.microsoft.com/office/drawing/2014/main" id="{E8F5E218-B532-9586-9804-D97537347A5C}"/>
                </a:ext>
              </a:extLst>
            </p:cNvPr>
            <p:cNvGrpSpPr>
              <a:grpSpLocks/>
            </p:cNvGrpSpPr>
            <p:nvPr/>
          </p:nvGrpSpPr>
          <p:grpSpPr bwMode="auto">
            <a:xfrm>
              <a:off x="2548" y="1336"/>
              <a:ext cx="2979" cy="1714"/>
              <a:chOff x="2548" y="1336"/>
              <a:chExt cx="2979" cy="1714"/>
            </a:xfrm>
          </p:grpSpPr>
          <p:pic>
            <p:nvPicPr>
              <p:cNvPr id="18436" name="对象 32">
                <a:extLst>
                  <a:ext uri="{FF2B5EF4-FFF2-40B4-BE49-F238E27FC236}">
                    <a16:creationId xmlns:a16="http://schemas.microsoft.com/office/drawing/2014/main" id="{9512B3FC-37AA-9300-5891-5F70DC691830}"/>
                  </a:ext>
                </a:extLst>
              </p:cNvPr>
              <p:cNvPicPr>
                <a:picLocks noChangeArrowheads="1"/>
              </p:cNvPicPr>
              <p:nvPr/>
            </p:nvPicPr>
            <p:blipFill>
              <a:blip r:embed="rId2">
                <a:extLst>
                  <a:ext uri="{28A0092B-C50C-407E-A947-70E740481C1C}">
                    <a14:useLocalDpi xmlns:a14="http://schemas.microsoft.com/office/drawing/2010/main" val="0"/>
                  </a:ext>
                </a:extLst>
              </a:blip>
              <a:srcRect l="-2228" t="-5305" r="-3525" b="-10114"/>
              <a:stretch>
                <a:fillRect/>
              </a:stretch>
            </p:blipFill>
            <p:spPr bwMode="auto">
              <a:xfrm>
                <a:off x="2548" y="1336"/>
                <a:ext cx="2979" cy="17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37" name="Rectangle 11">
                <a:extLst>
                  <a:ext uri="{FF2B5EF4-FFF2-40B4-BE49-F238E27FC236}">
                    <a16:creationId xmlns:a16="http://schemas.microsoft.com/office/drawing/2014/main" id="{7C80DECA-DA48-186A-E22D-745BB150FB77}"/>
                  </a:ext>
                </a:extLst>
              </p:cNvPr>
              <p:cNvSpPr>
                <a:spLocks noChangeArrowheads="1"/>
              </p:cNvSpPr>
              <p:nvPr/>
            </p:nvSpPr>
            <p:spPr bwMode="auto">
              <a:xfrm>
                <a:off x="4373" y="1457"/>
                <a:ext cx="69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latin typeface="宋体" panose="02010600030101010101" pitchFamily="2" charset="-122"/>
                  </a:rPr>
                  <a:t>候选键？</a:t>
                </a:r>
              </a:p>
              <a:p>
                <a:pPr eaLnBrk="0" hangingPunct="0"/>
                <a:r>
                  <a:rPr lang="zh-CN" altLang="en-US">
                    <a:latin typeface="宋体" panose="02010600030101010101" pitchFamily="2" charset="-122"/>
                  </a:rPr>
                  <a:t>是</a:t>
                </a:r>
                <a:r>
                  <a:rPr lang="en-US" altLang="zh-CN">
                    <a:latin typeface="宋体" panose="02010600030101010101" pitchFamily="2" charset="-122"/>
                  </a:rPr>
                  <a:t>BCNF</a:t>
                </a:r>
                <a:r>
                  <a:rPr lang="zh-CN" altLang="en-US">
                    <a:latin typeface="宋体" panose="02010600030101010101" pitchFamily="2" charset="-122"/>
                  </a:rPr>
                  <a:t>？</a:t>
                </a:r>
              </a:p>
            </p:txBody>
          </p:sp>
        </p:grpSp>
        <p:sp>
          <p:nvSpPr>
            <p:cNvPr id="18438" name="Line 14">
              <a:extLst>
                <a:ext uri="{FF2B5EF4-FFF2-40B4-BE49-F238E27FC236}">
                  <a16:creationId xmlns:a16="http://schemas.microsoft.com/office/drawing/2014/main" id="{F3CCC174-9CA8-A12A-6F45-65BC3C11B6FC}"/>
                </a:ext>
              </a:extLst>
            </p:cNvPr>
            <p:cNvSpPr>
              <a:spLocks noChangeShapeType="1"/>
            </p:cNvSpPr>
            <p:nvPr/>
          </p:nvSpPr>
          <p:spPr bwMode="auto">
            <a:xfrm flipV="1">
              <a:off x="2727" y="2206"/>
              <a:ext cx="2668" cy="6"/>
            </a:xfrm>
            <a:prstGeom prst="line">
              <a:avLst/>
            </a:prstGeom>
            <a:noFill/>
            <a:ln w="9525">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439" name="Group 9">
            <a:extLst>
              <a:ext uri="{FF2B5EF4-FFF2-40B4-BE49-F238E27FC236}">
                <a16:creationId xmlns:a16="http://schemas.microsoft.com/office/drawing/2014/main" id="{FD0F3E20-48AF-B1C7-5705-C6A56677AE36}"/>
              </a:ext>
            </a:extLst>
          </p:cNvPr>
          <p:cNvGrpSpPr>
            <a:grpSpLocks/>
          </p:cNvGrpSpPr>
          <p:nvPr/>
        </p:nvGrpSpPr>
        <p:grpSpPr bwMode="auto">
          <a:xfrm>
            <a:off x="344488" y="1751013"/>
            <a:ext cx="3440112" cy="2341562"/>
            <a:chOff x="217" y="1348"/>
            <a:chExt cx="2167" cy="1475"/>
          </a:xfrm>
        </p:grpSpPr>
        <p:pic>
          <p:nvPicPr>
            <p:cNvPr id="18440" name="对象 31">
              <a:extLst>
                <a:ext uri="{FF2B5EF4-FFF2-40B4-BE49-F238E27FC236}">
                  <a16:creationId xmlns:a16="http://schemas.microsoft.com/office/drawing/2014/main" id="{6FFF3ED3-B0EB-41A9-6721-0BDAEDD97827}"/>
                </a:ext>
              </a:extLst>
            </p:cNvPr>
            <p:cNvPicPr>
              <a:picLocks noChangeArrowheads="1"/>
            </p:cNvPicPr>
            <p:nvPr/>
          </p:nvPicPr>
          <p:blipFill>
            <a:blip r:embed="rId3">
              <a:extLst>
                <a:ext uri="{28A0092B-C50C-407E-A947-70E740481C1C}">
                  <a14:useLocalDpi xmlns:a14="http://schemas.microsoft.com/office/drawing/2010/main" val="0"/>
                </a:ext>
              </a:extLst>
            </a:blip>
            <a:srcRect l="-3613" t="-5785" r="-26450" b="-9320"/>
            <a:stretch>
              <a:fillRect/>
            </a:stretch>
          </p:blipFill>
          <p:spPr bwMode="auto">
            <a:xfrm>
              <a:off x="217" y="1348"/>
              <a:ext cx="2167" cy="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41" name="Rectangle 8">
              <a:extLst>
                <a:ext uri="{FF2B5EF4-FFF2-40B4-BE49-F238E27FC236}">
                  <a16:creationId xmlns:a16="http://schemas.microsoft.com/office/drawing/2014/main" id="{2B7D6F56-0658-3767-042D-B508D1739B51}"/>
                </a:ext>
              </a:extLst>
            </p:cNvPr>
            <p:cNvSpPr>
              <a:spLocks noChangeArrowheads="1"/>
            </p:cNvSpPr>
            <p:nvPr/>
          </p:nvSpPr>
          <p:spPr bwMode="auto">
            <a:xfrm>
              <a:off x="1334" y="1418"/>
              <a:ext cx="5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rPr>
                <a:t>候选键？</a:t>
              </a:r>
            </a:p>
            <a:p>
              <a:pPr eaLnBrk="0" hangingPunct="0"/>
              <a:r>
                <a:rPr lang="zh-CN" altLang="en-US">
                  <a:latin typeface="宋体" panose="02010600030101010101" pitchFamily="2" charset="-122"/>
                </a:rPr>
                <a:t>是</a:t>
              </a:r>
              <a:r>
                <a:rPr lang="en-US" altLang="zh-CN">
                  <a:latin typeface="宋体" panose="02010600030101010101" pitchFamily="2" charset="-122"/>
                </a:rPr>
                <a:t>BCNF</a:t>
              </a:r>
              <a:r>
                <a:rPr lang="zh-CN" altLang="en-US">
                  <a:latin typeface="宋体" panose="02010600030101010101" pitchFamily="2" charset="-122"/>
                </a:rPr>
                <a:t>？</a:t>
              </a:r>
            </a:p>
          </p:txBody>
        </p:sp>
      </p:grpSp>
      <p:sp>
        <p:nvSpPr>
          <p:cNvPr id="18442" name="Rectangle 2">
            <a:extLst>
              <a:ext uri="{FF2B5EF4-FFF2-40B4-BE49-F238E27FC236}">
                <a16:creationId xmlns:a16="http://schemas.microsoft.com/office/drawing/2014/main" id="{CA005C8E-0457-F325-6685-A13D143E9FE0}"/>
              </a:ext>
            </a:extLst>
          </p:cNvPr>
          <p:cNvSpPr>
            <a:spLocks noGrp="1" noChangeArrowheads="1"/>
          </p:cNvSpPr>
          <p:nvPr>
            <p:ph type="title"/>
          </p:nvPr>
        </p:nvSpPr>
        <p:spPr>
          <a:xfrm>
            <a:off x="741363" y="155575"/>
            <a:ext cx="7772400" cy="935038"/>
          </a:xfrm>
        </p:spPr>
        <p:txBody>
          <a:bodyPr/>
          <a:lstStyle/>
          <a:p>
            <a:r>
              <a:rPr lang="en-US" altLang="zh-CN" sz="2400" b="1">
                <a:latin typeface="黑体" panose="02010609060101010101" pitchFamily="49" charset="-122"/>
                <a:ea typeface="黑体" panose="02010609060101010101" pitchFamily="49" charset="-122"/>
              </a:rPr>
              <a:t>3.BCNF</a:t>
            </a:r>
            <a:r>
              <a:rPr lang="zh-CN" altLang="en-US" sz="2400" b="1">
                <a:latin typeface="黑体" panose="02010609060101010101" pitchFamily="49" charset="-122"/>
                <a:ea typeface="黑体" panose="02010609060101010101" pitchFamily="49" charset="-122"/>
              </a:rPr>
              <a:t>分解示例</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续</a:t>
            </a:r>
            <a:r>
              <a:rPr lang="en-US" altLang="zh-CN" sz="2400" b="1">
                <a:latin typeface="黑体" panose="02010609060101010101" pitchFamily="49" charset="-122"/>
                <a:ea typeface="黑体" panose="02010609060101010101" pitchFamily="49" charset="-122"/>
              </a:rPr>
              <a:t>) </a:t>
            </a:r>
          </a:p>
        </p:txBody>
      </p:sp>
      <p:sp>
        <p:nvSpPr>
          <p:cNvPr id="677895" name="Rectangle 7">
            <a:extLst>
              <a:ext uri="{FF2B5EF4-FFF2-40B4-BE49-F238E27FC236}">
                <a16:creationId xmlns:a16="http://schemas.microsoft.com/office/drawing/2014/main" id="{B8A5B1DB-48CF-6220-1631-8432DB23E9C4}"/>
              </a:ext>
            </a:extLst>
          </p:cNvPr>
          <p:cNvSpPr>
            <a:spLocks noChangeArrowheads="1"/>
          </p:cNvSpPr>
          <p:nvPr/>
        </p:nvSpPr>
        <p:spPr bwMode="auto">
          <a:xfrm>
            <a:off x="354013" y="2509838"/>
            <a:ext cx="3398837" cy="1550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endParaRPr lang="zh-CN" altLang="en-US"/>
          </a:p>
        </p:txBody>
      </p:sp>
      <p:grpSp>
        <p:nvGrpSpPr>
          <p:cNvPr id="677906" name="Group 18">
            <a:extLst>
              <a:ext uri="{FF2B5EF4-FFF2-40B4-BE49-F238E27FC236}">
                <a16:creationId xmlns:a16="http://schemas.microsoft.com/office/drawing/2014/main" id="{0E7EEAD0-4CA8-74D7-FE34-5AD3F1C5A440}"/>
              </a:ext>
            </a:extLst>
          </p:cNvPr>
          <p:cNvGrpSpPr>
            <a:grpSpLocks/>
          </p:cNvGrpSpPr>
          <p:nvPr/>
        </p:nvGrpSpPr>
        <p:grpSpPr bwMode="auto">
          <a:xfrm>
            <a:off x="3879850" y="3003550"/>
            <a:ext cx="2105025" cy="2693988"/>
            <a:chOff x="2434" y="2032"/>
            <a:chExt cx="1326" cy="1697"/>
          </a:xfrm>
        </p:grpSpPr>
        <p:sp>
          <p:nvSpPr>
            <p:cNvPr id="18445" name="Rectangle 13">
              <a:extLst>
                <a:ext uri="{FF2B5EF4-FFF2-40B4-BE49-F238E27FC236}">
                  <a16:creationId xmlns:a16="http://schemas.microsoft.com/office/drawing/2014/main" id="{F5E81111-2082-FED4-C661-5C7394E2CA82}"/>
                </a:ext>
              </a:extLst>
            </p:cNvPr>
            <p:cNvSpPr>
              <a:spLocks noChangeArrowheads="1"/>
            </p:cNvSpPr>
            <p:nvPr/>
          </p:nvSpPr>
          <p:spPr bwMode="auto">
            <a:xfrm>
              <a:off x="2638" y="3135"/>
              <a:ext cx="1122"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rPr>
                <a:t>由于</a:t>
              </a:r>
              <a:r>
                <a:rPr lang="en-US" altLang="zh-CN">
                  <a:solidFill>
                    <a:srgbClr val="0066FF"/>
                  </a:solidFill>
                  <a:latin typeface="宋体" panose="02010600030101010101" pitchFamily="2" charset="-122"/>
                </a:rPr>
                <a:t>L</a:t>
              </a:r>
              <a:r>
                <a:rPr lang="en-US" altLang="zh-CN">
                  <a:solidFill>
                    <a:srgbClr val="0066FF"/>
                  </a:solidFill>
                  <a:latin typeface="宋体" panose="02010600030101010101" pitchFamily="2" charset="-122"/>
                  <a:sym typeface="Wingdings" panose="05000000000000000000" pitchFamily="2" charset="2"/>
                </a:rPr>
                <a:t>K</a:t>
              </a:r>
              <a:r>
                <a:rPr lang="zh-CN" altLang="en-US">
                  <a:solidFill>
                    <a:srgbClr val="0066FF"/>
                  </a:solidFill>
                  <a:latin typeface="宋体" panose="02010600030101010101" pitchFamily="2" charset="-122"/>
                  <a:sym typeface="Wingdings" panose="05000000000000000000" pitchFamily="2" charset="2"/>
                </a:rPr>
                <a:t>不满足</a:t>
              </a:r>
              <a:r>
                <a:rPr lang="en-US" altLang="zh-CN">
                  <a:solidFill>
                    <a:srgbClr val="0066FF"/>
                  </a:solidFill>
                  <a:latin typeface="宋体" panose="02010600030101010101" pitchFamily="2" charset="-122"/>
                  <a:sym typeface="Wingdings" panose="05000000000000000000" pitchFamily="2" charset="2"/>
                </a:rPr>
                <a:t>BNCF</a:t>
              </a:r>
              <a:endParaRPr lang="en-US" altLang="zh-CN">
                <a:solidFill>
                  <a:srgbClr val="0066FF"/>
                </a:solidFill>
                <a:latin typeface="宋体" panose="02010600030101010101" pitchFamily="2" charset="-122"/>
              </a:endParaRPr>
            </a:p>
            <a:p>
              <a:pPr eaLnBrk="0" hangingPunct="0"/>
              <a:r>
                <a:rPr lang="zh-CN" altLang="en-US">
                  <a:solidFill>
                    <a:srgbClr val="0066FF"/>
                  </a:solidFill>
                  <a:latin typeface="宋体" panose="02010600030101010101" pitchFamily="2" charset="-122"/>
                </a:rPr>
                <a:t>将</a:t>
              </a:r>
              <a:r>
                <a:rPr lang="en-US" altLang="zh-CN">
                  <a:solidFill>
                    <a:srgbClr val="0066FF"/>
                  </a:solidFill>
                  <a:latin typeface="宋体" panose="02010600030101010101" pitchFamily="2" charset="-122"/>
                </a:rPr>
                <a:t>R</a:t>
              </a:r>
              <a:r>
                <a:rPr lang="zh-CN" altLang="en-US">
                  <a:solidFill>
                    <a:srgbClr val="0066FF"/>
                  </a:solidFill>
                  <a:latin typeface="宋体" panose="02010600030101010101" pitchFamily="2" charset="-122"/>
                </a:rPr>
                <a:t>分解为</a:t>
              </a:r>
              <a:r>
                <a:rPr lang="en-US" altLang="zh-CN">
                  <a:solidFill>
                    <a:srgbClr val="0066FF"/>
                  </a:solidFill>
                  <a:latin typeface="宋体" panose="02010600030101010101" pitchFamily="2" charset="-122"/>
                </a:rPr>
                <a:t>:</a:t>
              </a:r>
            </a:p>
            <a:p>
              <a:pPr eaLnBrk="0" hangingPunct="0"/>
              <a:r>
                <a:rPr lang="en-US" altLang="zh-CN">
                  <a:solidFill>
                    <a:srgbClr val="0066FF"/>
                  </a:solidFill>
                  <a:latin typeface="宋体" panose="02010600030101010101" pitchFamily="2" charset="-122"/>
                </a:rPr>
                <a:t>R1=(L,K),F1={L</a:t>
              </a:r>
              <a:r>
                <a:rPr lang="en-US" altLang="zh-CN">
                  <a:solidFill>
                    <a:srgbClr val="0066FF"/>
                  </a:solidFill>
                  <a:latin typeface="宋体" panose="02010600030101010101" pitchFamily="2" charset="-122"/>
                  <a:sym typeface="Wingdings" panose="05000000000000000000" pitchFamily="2" charset="2"/>
                </a:rPr>
                <a:t>K</a:t>
              </a:r>
              <a:r>
                <a:rPr lang="en-US" altLang="zh-CN">
                  <a:solidFill>
                    <a:srgbClr val="0066FF"/>
                  </a:solidFill>
                  <a:latin typeface="宋体" panose="02010600030101010101" pitchFamily="2" charset="-122"/>
                </a:rPr>
                <a:t>}</a:t>
              </a:r>
            </a:p>
            <a:p>
              <a:pPr eaLnBrk="0" hangingPunct="0"/>
              <a:r>
                <a:rPr lang="en-US" altLang="zh-CN">
                  <a:solidFill>
                    <a:srgbClr val="0066FF"/>
                  </a:solidFill>
                  <a:latin typeface="宋体" panose="02010600030101010101" pitchFamily="2" charset="-122"/>
                </a:rPr>
                <a:t>R2=(J,L),F2=</a:t>
              </a:r>
              <a:r>
                <a:rPr lang="ru-RU" altLang="zh-CN">
                  <a:solidFill>
                    <a:srgbClr val="0066FF"/>
                  </a:solidFill>
                  <a:latin typeface="宋体" panose="02010600030101010101" pitchFamily="2" charset="-122"/>
                </a:rPr>
                <a:t>Ф</a:t>
              </a:r>
            </a:p>
          </p:txBody>
        </p:sp>
        <p:sp>
          <p:nvSpPr>
            <p:cNvPr id="18446" name="Line 16">
              <a:extLst>
                <a:ext uri="{FF2B5EF4-FFF2-40B4-BE49-F238E27FC236}">
                  <a16:creationId xmlns:a16="http://schemas.microsoft.com/office/drawing/2014/main" id="{A0199400-0468-AA29-2128-5AD2534E2659}"/>
                </a:ext>
              </a:extLst>
            </p:cNvPr>
            <p:cNvSpPr>
              <a:spLocks noChangeShapeType="1"/>
            </p:cNvSpPr>
            <p:nvPr/>
          </p:nvSpPr>
          <p:spPr bwMode="auto">
            <a:xfrm>
              <a:off x="2435" y="2559"/>
              <a:ext cx="147" cy="799"/>
            </a:xfrm>
            <a:prstGeom prst="line">
              <a:avLst/>
            </a:prstGeom>
            <a:noFill/>
            <a:ln w="9525">
              <a:solidFill>
                <a:srgbClr val="0066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7" name="Line 17">
              <a:extLst>
                <a:ext uri="{FF2B5EF4-FFF2-40B4-BE49-F238E27FC236}">
                  <a16:creationId xmlns:a16="http://schemas.microsoft.com/office/drawing/2014/main" id="{6E60AE81-6576-4E67-C8AB-79BE6AD4363B}"/>
                </a:ext>
              </a:extLst>
            </p:cNvPr>
            <p:cNvSpPr>
              <a:spLocks noChangeShapeType="1"/>
            </p:cNvSpPr>
            <p:nvPr/>
          </p:nvSpPr>
          <p:spPr bwMode="auto">
            <a:xfrm flipV="1">
              <a:off x="2434" y="2032"/>
              <a:ext cx="125" cy="522"/>
            </a:xfrm>
            <a:prstGeom prst="line">
              <a:avLst/>
            </a:prstGeom>
            <a:noFill/>
            <a:ln w="9525">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7911" name="Group 23">
            <a:extLst>
              <a:ext uri="{FF2B5EF4-FFF2-40B4-BE49-F238E27FC236}">
                <a16:creationId xmlns:a16="http://schemas.microsoft.com/office/drawing/2014/main" id="{B731F099-FAE1-02A7-2500-F3244DF48388}"/>
              </a:ext>
            </a:extLst>
          </p:cNvPr>
          <p:cNvGrpSpPr>
            <a:grpSpLocks/>
          </p:cNvGrpSpPr>
          <p:nvPr/>
        </p:nvGrpSpPr>
        <p:grpSpPr bwMode="auto">
          <a:xfrm>
            <a:off x="1154113" y="4148138"/>
            <a:ext cx="1946275" cy="527050"/>
            <a:chOff x="727" y="2858"/>
            <a:chExt cx="1226" cy="332"/>
          </a:xfrm>
        </p:grpSpPr>
        <p:sp>
          <p:nvSpPr>
            <p:cNvPr id="18449" name="Rectangle 19">
              <a:extLst>
                <a:ext uri="{FF2B5EF4-FFF2-40B4-BE49-F238E27FC236}">
                  <a16:creationId xmlns:a16="http://schemas.microsoft.com/office/drawing/2014/main" id="{F5DF8813-4E25-3A61-6898-C733F8EE390B}"/>
                </a:ext>
              </a:extLst>
            </p:cNvPr>
            <p:cNvSpPr>
              <a:spLocks noChangeArrowheads="1"/>
            </p:cNvSpPr>
            <p:nvPr/>
          </p:nvSpPr>
          <p:spPr bwMode="auto">
            <a:xfrm>
              <a:off x="727" y="2858"/>
              <a:ext cx="5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rPr>
                <a:t>R1</a:t>
              </a:r>
              <a:r>
                <a:rPr lang="zh-CN" altLang="en-US">
                  <a:latin typeface="宋体" panose="02010600030101010101" pitchFamily="2" charset="-122"/>
                </a:rPr>
                <a:t>键为</a:t>
              </a:r>
              <a:r>
                <a:rPr lang="en-US" altLang="zh-CN">
                  <a:latin typeface="宋体" panose="02010600030101010101" pitchFamily="2" charset="-122"/>
                </a:rPr>
                <a:t>B</a:t>
              </a:r>
            </a:p>
            <a:p>
              <a:pPr eaLnBrk="0" hangingPunct="0"/>
              <a:r>
                <a:rPr lang="zh-CN" altLang="en-US">
                  <a:latin typeface="宋体" panose="02010600030101010101" pitchFamily="2" charset="-122"/>
                </a:rPr>
                <a:t>为</a:t>
              </a:r>
              <a:r>
                <a:rPr lang="en-US" altLang="zh-CN">
                  <a:latin typeface="宋体" panose="02010600030101010101" pitchFamily="2" charset="-122"/>
                </a:rPr>
                <a:t>BCNF</a:t>
              </a:r>
              <a:r>
                <a:rPr lang="zh-CN" altLang="en-US">
                  <a:latin typeface="宋体" panose="02010600030101010101" pitchFamily="2" charset="-122"/>
                </a:rPr>
                <a:t>！</a:t>
              </a:r>
            </a:p>
          </p:txBody>
        </p:sp>
        <p:sp>
          <p:nvSpPr>
            <p:cNvPr id="18450" name="Rectangle 20">
              <a:extLst>
                <a:ext uri="{FF2B5EF4-FFF2-40B4-BE49-F238E27FC236}">
                  <a16:creationId xmlns:a16="http://schemas.microsoft.com/office/drawing/2014/main" id="{C5E9A418-BA32-801E-E15D-433F64860554}"/>
                </a:ext>
              </a:extLst>
            </p:cNvPr>
            <p:cNvSpPr>
              <a:spLocks noChangeArrowheads="1"/>
            </p:cNvSpPr>
            <p:nvPr/>
          </p:nvSpPr>
          <p:spPr bwMode="auto">
            <a:xfrm>
              <a:off x="1389" y="2864"/>
              <a:ext cx="5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rPr>
                <a:t>R2</a:t>
              </a:r>
              <a:r>
                <a:rPr lang="zh-CN" altLang="en-US">
                  <a:latin typeface="宋体" panose="02010600030101010101" pitchFamily="2" charset="-122"/>
                </a:rPr>
                <a:t>键为</a:t>
              </a:r>
              <a:r>
                <a:rPr lang="en-US" altLang="zh-CN">
                  <a:latin typeface="宋体" panose="02010600030101010101" pitchFamily="2" charset="-122"/>
                </a:rPr>
                <a:t>A</a:t>
              </a:r>
            </a:p>
            <a:p>
              <a:pPr eaLnBrk="0" hangingPunct="0"/>
              <a:r>
                <a:rPr lang="zh-CN" altLang="en-US">
                  <a:latin typeface="宋体" panose="02010600030101010101" pitchFamily="2" charset="-122"/>
                </a:rPr>
                <a:t>为</a:t>
              </a:r>
              <a:r>
                <a:rPr lang="en-US" altLang="zh-CN">
                  <a:latin typeface="宋体" panose="02010600030101010101" pitchFamily="2" charset="-122"/>
                </a:rPr>
                <a:t>BCNF</a:t>
              </a:r>
              <a:r>
                <a:rPr lang="zh-CN" altLang="en-US">
                  <a:latin typeface="宋体" panose="02010600030101010101" pitchFamily="2" charset="-122"/>
                </a:rPr>
                <a:t>！</a:t>
              </a:r>
            </a:p>
          </p:txBody>
        </p:sp>
      </p:grpSp>
      <p:grpSp>
        <p:nvGrpSpPr>
          <p:cNvPr id="677912" name="Group 24">
            <a:extLst>
              <a:ext uri="{FF2B5EF4-FFF2-40B4-BE49-F238E27FC236}">
                <a16:creationId xmlns:a16="http://schemas.microsoft.com/office/drawing/2014/main" id="{379D89AB-9DF8-B834-58F7-4234CBA34966}"/>
              </a:ext>
            </a:extLst>
          </p:cNvPr>
          <p:cNvGrpSpPr>
            <a:grpSpLocks/>
          </p:cNvGrpSpPr>
          <p:nvPr/>
        </p:nvGrpSpPr>
        <p:grpSpPr bwMode="auto">
          <a:xfrm>
            <a:off x="6867525" y="5151438"/>
            <a:ext cx="1797050" cy="515937"/>
            <a:chOff x="3783" y="3485"/>
            <a:chExt cx="1132" cy="325"/>
          </a:xfrm>
        </p:grpSpPr>
        <p:sp>
          <p:nvSpPr>
            <p:cNvPr id="18452" name="Rectangle 21">
              <a:extLst>
                <a:ext uri="{FF2B5EF4-FFF2-40B4-BE49-F238E27FC236}">
                  <a16:creationId xmlns:a16="http://schemas.microsoft.com/office/drawing/2014/main" id="{5D90497A-E7AB-4A05-89D9-F871CC7B82D2}"/>
                </a:ext>
              </a:extLst>
            </p:cNvPr>
            <p:cNvSpPr>
              <a:spLocks noChangeArrowheads="1"/>
            </p:cNvSpPr>
            <p:nvPr/>
          </p:nvSpPr>
          <p:spPr bwMode="auto">
            <a:xfrm>
              <a:off x="3783" y="3485"/>
              <a:ext cx="11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rPr>
                <a:t>R1</a:t>
              </a:r>
              <a:r>
                <a:rPr lang="zh-CN" altLang="en-US">
                  <a:latin typeface="宋体" panose="02010600030101010101" pitchFamily="2" charset="-122"/>
                </a:rPr>
                <a:t>键为</a:t>
              </a:r>
              <a:r>
                <a:rPr lang="en-US" altLang="zh-CN">
                  <a:latin typeface="宋体" panose="02010600030101010101" pitchFamily="2" charset="-122"/>
                </a:rPr>
                <a:t>L</a:t>
              </a:r>
              <a:r>
                <a:rPr lang="zh-CN" altLang="en-US">
                  <a:latin typeface="宋体" panose="02010600030101010101" pitchFamily="2" charset="-122"/>
                </a:rPr>
                <a:t>， 为</a:t>
              </a:r>
              <a:r>
                <a:rPr lang="en-US" altLang="zh-CN">
                  <a:latin typeface="宋体" panose="02010600030101010101" pitchFamily="2" charset="-122"/>
                </a:rPr>
                <a:t>BCNF</a:t>
              </a:r>
              <a:r>
                <a:rPr lang="zh-CN" altLang="en-US">
                  <a:latin typeface="宋体" panose="02010600030101010101" pitchFamily="2" charset="-122"/>
                </a:rPr>
                <a:t>！</a:t>
              </a:r>
            </a:p>
          </p:txBody>
        </p:sp>
        <p:sp>
          <p:nvSpPr>
            <p:cNvPr id="18453" name="Rectangle 22">
              <a:extLst>
                <a:ext uri="{FF2B5EF4-FFF2-40B4-BE49-F238E27FC236}">
                  <a16:creationId xmlns:a16="http://schemas.microsoft.com/office/drawing/2014/main" id="{F5D9D892-59D8-7D23-D2B4-861491B79E9D}"/>
                </a:ext>
              </a:extLst>
            </p:cNvPr>
            <p:cNvSpPr>
              <a:spLocks noChangeArrowheads="1"/>
            </p:cNvSpPr>
            <p:nvPr/>
          </p:nvSpPr>
          <p:spPr bwMode="auto">
            <a:xfrm>
              <a:off x="3791" y="3618"/>
              <a:ext cx="11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rPr>
                <a:t>R2</a:t>
              </a:r>
              <a:r>
                <a:rPr lang="zh-CN" altLang="en-US">
                  <a:latin typeface="宋体" panose="02010600030101010101" pitchFamily="2" charset="-122"/>
                </a:rPr>
                <a:t>键为</a:t>
              </a:r>
              <a:r>
                <a:rPr lang="en-US" altLang="zh-CN">
                  <a:latin typeface="宋体" panose="02010600030101010101" pitchFamily="2" charset="-122"/>
                </a:rPr>
                <a:t>JL</a:t>
              </a:r>
              <a:r>
                <a:rPr lang="zh-CN" altLang="en-US">
                  <a:latin typeface="宋体" panose="02010600030101010101" pitchFamily="2" charset="-122"/>
                </a:rPr>
                <a:t>，为</a:t>
              </a:r>
              <a:r>
                <a:rPr lang="en-US" altLang="zh-CN">
                  <a:latin typeface="宋体" panose="02010600030101010101" pitchFamily="2" charset="-122"/>
                </a:rPr>
                <a:t>BCNF</a:t>
              </a:r>
              <a:r>
                <a:rPr lang="zh-CN" altLang="en-US">
                  <a:latin typeface="宋体" panose="02010600030101010101" pitchFamily="2" charset="-122"/>
                </a:rPr>
                <a:t>！</a:t>
              </a:r>
            </a:p>
          </p:txBody>
        </p:sp>
      </p:grpSp>
      <p:grpSp>
        <p:nvGrpSpPr>
          <p:cNvPr id="677915" name="Group 27">
            <a:extLst>
              <a:ext uri="{FF2B5EF4-FFF2-40B4-BE49-F238E27FC236}">
                <a16:creationId xmlns:a16="http://schemas.microsoft.com/office/drawing/2014/main" id="{445EB98B-C448-52FB-5CB4-EB0407C3E209}"/>
              </a:ext>
            </a:extLst>
          </p:cNvPr>
          <p:cNvGrpSpPr>
            <a:grpSpLocks/>
          </p:cNvGrpSpPr>
          <p:nvPr/>
        </p:nvGrpSpPr>
        <p:grpSpPr bwMode="auto">
          <a:xfrm>
            <a:off x="6477000" y="3397250"/>
            <a:ext cx="2159000" cy="319088"/>
            <a:chOff x="4080" y="2380"/>
            <a:chExt cx="1360" cy="201"/>
          </a:xfrm>
        </p:grpSpPr>
        <p:sp>
          <p:nvSpPr>
            <p:cNvPr id="18455" name="Line 25">
              <a:extLst>
                <a:ext uri="{FF2B5EF4-FFF2-40B4-BE49-F238E27FC236}">
                  <a16:creationId xmlns:a16="http://schemas.microsoft.com/office/drawing/2014/main" id="{AB7BE263-5CED-6DF9-8D54-18A25E21CFDA}"/>
                </a:ext>
              </a:extLst>
            </p:cNvPr>
            <p:cNvSpPr>
              <a:spLocks noChangeShapeType="1"/>
            </p:cNvSpPr>
            <p:nvPr/>
          </p:nvSpPr>
          <p:spPr bwMode="auto">
            <a:xfrm>
              <a:off x="4080" y="2380"/>
              <a:ext cx="668" cy="0"/>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6" name="Line 26">
              <a:extLst>
                <a:ext uri="{FF2B5EF4-FFF2-40B4-BE49-F238E27FC236}">
                  <a16:creationId xmlns:a16="http://schemas.microsoft.com/office/drawing/2014/main" id="{B05A18AF-25B0-D817-56FE-A5353EDBF843}"/>
                </a:ext>
              </a:extLst>
            </p:cNvPr>
            <p:cNvSpPr>
              <a:spLocks noChangeShapeType="1"/>
            </p:cNvSpPr>
            <p:nvPr/>
          </p:nvSpPr>
          <p:spPr bwMode="auto">
            <a:xfrm flipV="1">
              <a:off x="4543" y="2575"/>
              <a:ext cx="897" cy="6"/>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7898" name="Rectangle 10">
            <a:extLst>
              <a:ext uri="{FF2B5EF4-FFF2-40B4-BE49-F238E27FC236}">
                <a16:creationId xmlns:a16="http://schemas.microsoft.com/office/drawing/2014/main" id="{C33D906D-6817-7334-7318-5986E5D13FEA}"/>
              </a:ext>
            </a:extLst>
          </p:cNvPr>
          <p:cNvSpPr>
            <a:spLocks noChangeArrowheads="1"/>
          </p:cNvSpPr>
          <p:nvPr/>
        </p:nvSpPr>
        <p:spPr bwMode="auto">
          <a:xfrm>
            <a:off x="4098925" y="2608263"/>
            <a:ext cx="4632325" cy="1817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endParaRPr lang="zh-CN" altLang="en-US"/>
          </a:p>
        </p:txBody>
      </p:sp>
      <p:sp>
        <p:nvSpPr>
          <p:cNvPr id="677916" name="Rectangle 28">
            <a:extLst>
              <a:ext uri="{FF2B5EF4-FFF2-40B4-BE49-F238E27FC236}">
                <a16:creationId xmlns:a16="http://schemas.microsoft.com/office/drawing/2014/main" id="{0691DA95-5AC4-8F09-E837-0050291FDDBE}"/>
              </a:ext>
            </a:extLst>
          </p:cNvPr>
          <p:cNvSpPr>
            <a:spLocks noChangeArrowheads="1"/>
          </p:cNvSpPr>
          <p:nvPr/>
        </p:nvSpPr>
        <p:spPr bwMode="auto">
          <a:xfrm>
            <a:off x="320675" y="4152900"/>
            <a:ext cx="841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Times New Roman" panose="02020603050405020304" pitchFamily="18" charset="0"/>
              </a:rPr>
              <a:t>R1,R1</a:t>
            </a:r>
            <a:r>
              <a:rPr lang="zh-CN" altLang="en-US">
                <a:latin typeface="Times New Roman" panose="02020603050405020304" pitchFamily="18" charset="0"/>
              </a:rPr>
              <a:t>为</a:t>
            </a:r>
          </a:p>
          <a:p>
            <a:pPr eaLnBrk="0" hangingPunct="0"/>
            <a:r>
              <a:rPr lang="en-US" altLang="zh-CN">
                <a:latin typeface="Times New Roman" panose="02020603050405020304" pitchFamily="18" charset="0"/>
              </a:rPr>
              <a:t>BCNF?</a:t>
            </a:r>
            <a:endParaRPr lang="zh-CN" altLang="en-US">
              <a:latin typeface="Times New Roman" panose="02020603050405020304" pitchFamily="18" charset="0"/>
            </a:endParaRPr>
          </a:p>
        </p:txBody>
      </p:sp>
      <p:sp>
        <p:nvSpPr>
          <p:cNvPr id="677917" name="Rectangle 29">
            <a:extLst>
              <a:ext uri="{FF2B5EF4-FFF2-40B4-BE49-F238E27FC236}">
                <a16:creationId xmlns:a16="http://schemas.microsoft.com/office/drawing/2014/main" id="{5CA7C3D7-EDF5-F974-B940-37CAA25BFD7F}"/>
              </a:ext>
            </a:extLst>
          </p:cNvPr>
          <p:cNvSpPr>
            <a:spLocks noChangeArrowheads="1"/>
          </p:cNvSpPr>
          <p:nvPr/>
        </p:nvSpPr>
        <p:spPr bwMode="auto">
          <a:xfrm>
            <a:off x="5945188" y="5157788"/>
            <a:ext cx="841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Times New Roman" panose="02020603050405020304" pitchFamily="18" charset="0"/>
              </a:rPr>
              <a:t>R1,R2</a:t>
            </a:r>
            <a:r>
              <a:rPr lang="zh-CN" altLang="en-US">
                <a:latin typeface="Times New Roman" panose="02020603050405020304" pitchFamily="18" charset="0"/>
              </a:rPr>
              <a:t>为</a:t>
            </a:r>
          </a:p>
          <a:p>
            <a:pPr eaLnBrk="0" hangingPunct="0"/>
            <a:r>
              <a:rPr lang="en-US" altLang="zh-CN">
                <a:latin typeface="Times New Roman" panose="02020603050405020304" pitchFamily="18" charset="0"/>
              </a:rPr>
              <a:t>BCNF?</a:t>
            </a:r>
            <a:endParaRPr lang="zh-CN" altLang="en-US">
              <a:latin typeface="Times New Roman" panose="02020603050405020304" pitchFamily="18" charset="0"/>
            </a:endParaRPr>
          </a:p>
        </p:txBody>
      </p:sp>
      <p:sp>
        <p:nvSpPr>
          <p:cNvPr id="677918" name="AutoShape 4">
            <a:extLst>
              <a:ext uri="{FF2B5EF4-FFF2-40B4-BE49-F238E27FC236}">
                <a16:creationId xmlns:a16="http://schemas.microsoft.com/office/drawing/2014/main" id="{4D4CA37E-CFB6-B73B-0133-EF730B306A89}"/>
              </a:ext>
            </a:extLst>
          </p:cNvPr>
          <p:cNvSpPr>
            <a:spLocks noChangeArrowheads="1"/>
          </p:cNvSpPr>
          <p:nvPr/>
        </p:nvSpPr>
        <p:spPr bwMode="auto">
          <a:xfrm>
            <a:off x="539750" y="4687888"/>
            <a:ext cx="1863725" cy="841375"/>
          </a:xfrm>
          <a:prstGeom prst="cloudCallout">
            <a:avLst>
              <a:gd name="adj1" fmla="val -56644"/>
              <a:gd name="adj2" fmla="val 6886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宋体" panose="02010600030101010101" pitchFamily="2" charset="-122"/>
              </a:rPr>
              <a:t>5)</a:t>
            </a:r>
            <a:r>
              <a:rPr lang="zh-CN" altLang="en-US" sz="1200">
                <a:solidFill>
                  <a:schemeClr val="tx1"/>
                </a:solidFill>
                <a:latin typeface="宋体" panose="02010600030101010101" pitchFamily="2" charset="-122"/>
              </a:rPr>
              <a:t> 上述介绍的到</a:t>
            </a:r>
            <a:r>
              <a:rPr lang="en-US" altLang="zh-CN" sz="1200">
                <a:solidFill>
                  <a:schemeClr val="tx1"/>
                </a:solidFill>
                <a:latin typeface="宋体" panose="02010600030101010101" pitchFamily="2" charset="-122"/>
              </a:rPr>
              <a:t>BCNF</a:t>
            </a:r>
            <a:r>
              <a:rPr lang="zh-CN" altLang="en-US" sz="1200">
                <a:solidFill>
                  <a:schemeClr val="tx1"/>
                </a:solidFill>
                <a:latin typeface="宋体" panose="02010600030101010101" pitchFamily="2" charset="-122"/>
              </a:rPr>
              <a:t>的一般分解方法有无不足？</a:t>
            </a:r>
          </a:p>
        </p:txBody>
      </p:sp>
      <p:sp>
        <p:nvSpPr>
          <p:cNvPr id="677919" name="Rectangle 31">
            <a:extLst>
              <a:ext uri="{FF2B5EF4-FFF2-40B4-BE49-F238E27FC236}">
                <a16:creationId xmlns:a16="http://schemas.microsoft.com/office/drawing/2014/main" id="{AA773075-BF1B-5EA2-38F4-7C11FD1E1F11}"/>
              </a:ext>
            </a:extLst>
          </p:cNvPr>
          <p:cNvSpPr>
            <a:spLocks noChangeArrowheads="1"/>
          </p:cNvSpPr>
          <p:nvPr/>
        </p:nvSpPr>
        <p:spPr bwMode="auto">
          <a:xfrm>
            <a:off x="1824038" y="5567363"/>
            <a:ext cx="2149475" cy="527050"/>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a:latin typeface="Times New Roman" panose="02020603050405020304" pitchFamily="18" charset="0"/>
                <a:sym typeface="Wingdings" panose="05000000000000000000" pitchFamily="2" charset="2"/>
              </a:rPr>
              <a:t>只是强调保证无损分解，</a:t>
            </a:r>
          </a:p>
          <a:p>
            <a:pPr eaLnBrk="0" hangingPunct="0"/>
            <a:r>
              <a:rPr lang="zh-CN" altLang="en-US">
                <a:latin typeface="Times New Roman" panose="02020603050405020304" pitchFamily="18" charset="0"/>
                <a:sym typeface="Wingdings" panose="05000000000000000000" pitchFamily="2" charset="2"/>
              </a:rPr>
              <a:t>但对保持依赖只字未提！</a:t>
            </a:r>
          </a:p>
        </p:txBody>
      </p:sp>
      <p:sp>
        <p:nvSpPr>
          <p:cNvPr id="677921" name="AutoShape 33">
            <a:hlinkClick r:id="" action="ppaction://hlinkshowjump?jump=nextslide" highlightClick="1"/>
            <a:extLst>
              <a:ext uri="{FF2B5EF4-FFF2-40B4-BE49-F238E27FC236}">
                <a16:creationId xmlns:a16="http://schemas.microsoft.com/office/drawing/2014/main" id="{9D8D2BBB-4D3A-5527-B0C1-57364EE4EFB3}"/>
              </a:ext>
            </a:extLst>
          </p:cNvPr>
          <p:cNvSpPr>
            <a:spLocks noChangeArrowheads="1"/>
          </p:cNvSpPr>
          <p:nvPr/>
        </p:nvSpPr>
        <p:spPr bwMode="auto">
          <a:xfrm>
            <a:off x="8678863" y="6591300"/>
            <a:ext cx="188912" cy="153988"/>
          </a:xfrm>
          <a:prstGeom prst="actionButtonForwardNex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677895"/>
                                        </p:tgtEl>
                                        <p:attrNameLst>
                                          <p:attrName>ppt_x</p:attrName>
                                        </p:attrNameLst>
                                      </p:cBhvr>
                                      <p:tavLst>
                                        <p:tav tm="0">
                                          <p:val>
                                            <p:strVal val="ppt_x"/>
                                          </p:val>
                                        </p:tav>
                                        <p:tav tm="100000">
                                          <p:val>
                                            <p:strVal val="ppt_x"/>
                                          </p:val>
                                        </p:tav>
                                      </p:tavLst>
                                    </p:anim>
                                    <p:anim calcmode="lin" valueType="num">
                                      <p:cBhvr additive="base">
                                        <p:cTn id="7" dur="500"/>
                                        <p:tgtEl>
                                          <p:spTgt spid="677895"/>
                                        </p:tgtEl>
                                        <p:attrNameLst>
                                          <p:attrName>ppt_y</p:attrName>
                                        </p:attrNameLst>
                                      </p:cBhvr>
                                      <p:tavLst>
                                        <p:tav tm="0">
                                          <p:val>
                                            <p:strVal val="ppt_y"/>
                                          </p:val>
                                        </p:tav>
                                        <p:tav tm="100000">
                                          <p:val>
                                            <p:strVal val="1+ppt_h/2"/>
                                          </p:val>
                                        </p:tav>
                                      </p:tavLst>
                                    </p:anim>
                                    <p:set>
                                      <p:cBhvr>
                                        <p:cTn id="8" dur="1" fill="hold">
                                          <p:stCondLst>
                                            <p:cond delay="499"/>
                                          </p:stCondLst>
                                        </p:cTn>
                                        <p:tgtEl>
                                          <p:spTgt spid="6778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677916"/>
                                        </p:tgtEl>
                                        <p:attrNameLst>
                                          <p:attrName>style.visibility</p:attrName>
                                        </p:attrNameLst>
                                      </p:cBhvr>
                                      <p:to>
                                        <p:strVal val="visible"/>
                                      </p:to>
                                    </p:set>
                                    <p:anim calcmode="lin" valueType="num">
                                      <p:cBhvr additive="base">
                                        <p:cTn id="11" dur="500" fill="hold"/>
                                        <p:tgtEl>
                                          <p:spTgt spid="677916"/>
                                        </p:tgtEl>
                                        <p:attrNameLst>
                                          <p:attrName>ppt_x</p:attrName>
                                        </p:attrNameLst>
                                      </p:cBhvr>
                                      <p:tavLst>
                                        <p:tav tm="0">
                                          <p:val>
                                            <p:strVal val="#ppt_x"/>
                                          </p:val>
                                        </p:tav>
                                        <p:tav tm="100000">
                                          <p:val>
                                            <p:strVal val="#ppt_x"/>
                                          </p:val>
                                        </p:tav>
                                      </p:tavLst>
                                    </p:anim>
                                    <p:anim calcmode="lin" valueType="num">
                                      <p:cBhvr additive="base">
                                        <p:cTn id="12" dur="500" fill="hold"/>
                                        <p:tgtEl>
                                          <p:spTgt spid="67791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77911"/>
                                        </p:tgtEl>
                                        <p:attrNameLst>
                                          <p:attrName>style.visibility</p:attrName>
                                        </p:attrNameLst>
                                      </p:cBhvr>
                                      <p:to>
                                        <p:strVal val="visible"/>
                                      </p:to>
                                    </p:set>
                                    <p:anim calcmode="lin" valueType="num">
                                      <p:cBhvr additive="base">
                                        <p:cTn id="17" dur="500" fill="hold"/>
                                        <p:tgtEl>
                                          <p:spTgt spid="677911"/>
                                        </p:tgtEl>
                                        <p:attrNameLst>
                                          <p:attrName>ppt_x</p:attrName>
                                        </p:attrNameLst>
                                      </p:cBhvr>
                                      <p:tavLst>
                                        <p:tav tm="0">
                                          <p:val>
                                            <p:strVal val="#ppt_x"/>
                                          </p:val>
                                        </p:tav>
                                        <p:tav tm="100000">
                                          <p:val>
                                            <p:strVal val="#ppt_x"/>
                                          </p:val>
                                        </p:tav>
                                      </p:tavLst>
                                    </p:anim>
                                    <p:anim calcmode="lin" valueType="num">
                                      <p:cBhvr additive="base">
                                        <p:cTn id="18" dur="500" fill="hold"/>
                                        <p:tgtEl>
                                          <p:spTgt spid="67791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xit" presetSubtype="4" fill="hold" nodeType="clickEffect">
                                  <p:stCondLst>
                                    <p:cond delay="0"/>
                                  </p:stCondLst>
                                  <p:childTnLst>
                                    <p:anim calcmode="lin" valueType="num">
                                      <p:cBhvr additive="base">
                                        <p:cTn id="22" dur="500"/>
                                        <p:tgtEl>
                                          <p:spTgt spid="677898"/>
                                        </p:tgtEl>
                                        <p:attrNameLst>
                                          <p:attrName>ppt_x</p:attrName>
                                        </p:attrNameLst>
                                      </p:cBhvr>
                                      <p:tavLst>
                                        <p:tav tm="0">
                                          <p:val>
                                            <p:strVal val="ppt_x"/>
                                          </p:val>
                                        </p:tav>
                                        <p:tav tm="100000">
                                          <p:val>
                                            <p:strVal val="ppt_x"/>
                                          </p:val>
                                        </p:tav>
                                      </p:tavLst>
                                    </p:anim>
                                    <p:anim calcmode="lin" valueType="num">
                                      <p:cBhvr additive="base">
                                        <p:cTn id="23" dur="500"/>
                                        <p:tgtEl>
                                          <p:spTgt spid="677898"/>
                                        </p:tgtEl>
                                        <p:attrNameLst>
                                          <p:attrName>ppt_y</p:attrName>
                                        </p:attrNameLst>
                                      </p:cBhvr>
                                      <p:tavLst>
                                        <p:tav tm="0">
                                          <p:val>
                                            <p:strVal val="ppt_y"/>
                                          </p:val>
                                        </p:tav>
                                        <p:tav tm="100000">
                                          <p:val>
                                            <p:strVal val="1+ppt_h/2"/>
                                          </p:val>
                                        </p:tav>
                                      </p:tavLst>
                                    </p:anim>
                                    <p:set>
                                      <p:cBhvr>
                                        <p:cTn id="24" dur="1" fill="hold">
                                          <p:stCondLst>
                                            <p:cond delay="499"/>
                                          </p:stCondLst>
                                        </p:cTn>
                                        <p:tgtEl>
                                          <p:spTgt spid="677898"/>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677906"/>
                                        </p:tgtEl>
                                        <p:attrNameLst>
                                          <p:attrName>style.visibility</p:attrName>
                                        </p:attrNameLst>
                                      </p:cBhvr>
                                      <p:to>
                                        <p:strVal val="visible"/>
                                      </p:to>
                                    </p:set>
                                    <p:anim calcmode="lin" valueType="num">
                                      <p:cBhvr additive="base">
                                        <p:cTn id="27" dur="500" fill="hold"/>
                                        <p:tgtEl>
                                          <p:spTgt spid="677906"/>
                                        </p:tgtEl>
                                        <p:attrNameLst>
                                          <p:attrName>ppt_x</p:attrName>
                                        </p:attrNameLst>
                                      </p:cBhvr>
                                      <p:tavLst>
                                        <p:tav tm="0">
                                          <p:val>
                                            <p:strVal val="#ppt_x"/>
                                          </p:val>
                                        </p:tav>
                                        <p:tav tm="100000">
                                          <p:val>
                                            <p:strVal val="#ppt_x"/>
                                          </p:val>
                                        </p:tav>
                                      </p:tavLst>
                                    </p:anim>
                                    <p:anim calcmode="lin" valueType="num">
                                      <p:cBhvr additive="base">
                                        <p:cTn id="28" dur="500" fill="hold"/>
                                        <p:tgtEl>
                                          <p:spTgt spid="67790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77917"/>
                                        </p:tgtEl>
                                        <p:attrNameLst>
                                          <p:attrName>style.visibility</p:attrName>
                                        </p:attrNameLst>
                                      </p:cBhvr>
                                      <p:to>
                                        <p:strVal val="visible"/>
                                      </p:to>
                                    </p:set>
                                    <p:anim calcmode="lin" valueType="num">
                                      <p:cBhvr additive="base">
                                        <p:cTn id="31" dur="500" fill="hold"/>
                                        <p:tgtEl>
                                          <p:spTgt spid="677917"/>
                                        </p:tgtEl>
                                        <p:attrNameLst>
                                          <p:attrName>ppt_x</p:attrName>
                                        </p:attrNameLst>
                                      </p:cBhvr>
                                      <p:tavLst>
                                        <p:tav tm="0">
                                          <p:val>
                                            <p:strVal val="#ppt_x"/>
                                          </p:val>
                                        </p:tav>
                                        <p:tav tm="100000">
                                          <p:val>
                                            <p:strVal val="#ppt_x"/>
                                          </p:val>
                                        </p:tav>
                                      </p:tavLst>
                                    </p:anim>
                                    <p:anim calcmode="lin" valueType="num">
                                      <p:cBhvr additive="base">
                                        <p:cTn id="32" dur="500" fill="hold"/>
                                        <p:tgtEl>
                                          <p:spTgt spid="67791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77912"/>
                                        </p:tgtEl>
                                        <p:attrNameLst>
                                          <p:attrName>style.visibility</p:attrName>
                                        </p:attrNameLst>
                                      </p:cBhvr>
                                      <p:to>
                                        <p:strVal val="visible"/>
                                      </p:to>
                                    </p:set>
                                    <p:anim calcmode="lin" valueType="num">
                                      <p:cBhvr additive="base">
                                        <p:cTn id="37" dur="500" fill="hold"/>
                                        <p:tgtEl>
                                          <p:spTgt spid="677912"/>
                                        </p:tgtEl>
                                        <p:attrNameLst>
                                          <p:attrName>ppt_x</p:attrName>
                                        </p:attrNameLst>
                                      </p:cBhvr>
                                      <p:tavLst>
                                        <p:tav tm="0">
                                          <p:val>
                                            <p:strVal val="#ppt_x"/>
                                          </p:val>
                                        </p:tav>
                                        <p:tav tm="100000">
                                          <p:val>
                                            <p:strVal val="#ppt_x"/>
                                          </p:val>
                                        </p:tav>
                                      </p:tavLst>
                                    </p:anim>
                                    <p:anim calcmode="lin" valueType="num">
                                      <p:cBhvr additive="base">
                                        <p:cTn id="38" dur="500" fill="hold"/>
                                        <p:tgtEl>
                                          <p:spTgt spid="67791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77918"/>
                                        </p:tgtEl>
                                        <p:attrNameLst>
                                          <p:attrName>style.visibility</p:attrName>
                                        </p:attrNameLst>
                                      </p:cBhvr>
                                      <p:to>
                                        <p:strVal val="visible"/>
                                      </p:to>
                                    </p:set>
                                    <p:anim calcmode="lin" valueType="num">
                                      <p:cBhvr additive="base">
                                        <p:cTn id="43" dur="500" fill="hold"/>
                                        <p:tgtEl>
                                          <p:spTgt spid="677918"/>
                                        </p:tgtEl>
                                        <p:attrNameLst>
                                          <p:attrName>ppt_x</p:attrName>
                                        </p:attrNameLst>
                                      </p:cBhvr>
                                      <p:tavLst>
                                        <p:tav tm="0">
                                          <p:val>
                                            <p:strVal val="#ppt_x"/>
                                          </p:val>
                                        </p:tav>
                                        <p:tav tm="100000">
                                          <p:val>
                                            <p:strVal val="#ppt_x"/>
                                          </p:val>
                                        </p:tav>
                                      </p:tavLst>
                                    </p:anim>
                                    <p:anim calcmode="lin" valueType="num">
                                      <p:cBhvr additive="base">
                                        <p:cTn id="44" dur="500" fill="hold"/>
                                        <p:tgtEl>
                                          <p:spTgt spid="677918"/>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677915"/>
                                        </p:tgtEl>
                                        <p:attrNameLst>
                                          <p:attrName>style.visibility</p:attrName>
                                        </p:attrNameLst>
                                      </p:cBhvr>
                                      <p:to>
                                        <p:strVal val="visible"/>
                                      </p:to>
                                    </p:set>
                                    <p:anim calcmode="lin" valueType="num">
                                      <p:cBhvr additive="base">
                                        <p:cTn id="49" dur="500" fill="hold"/>
                                        <p:tgtEl>
                                          <p:spTgt spid="677915"/>
                                        </p:tgtEl>
                                        <p:attrNameLst>
                                          <p:attrName>ppt_x</p:attrName>
                                        </p:attrNameLst>
                                      </p:cBhvr>
                                      <p:tavLst>
                                        <p:tav tm="0">
                                          <p:val>
                                            <p:strVal val="#ppt_x"/>
                                          </p:val>
                                        </p:tav>
                                        <p:tav tm="100000">
                                          <p:val>
                                            <p:strVal val="#ppt_x"/>
                                          </p:val>
                                        </p:tav>
                                      </p:tavLst>
                                    </p:anim>
                                    <p:anim calcmode="lin" valueType="num">
                                      <p:cBhvr additive="base">
                                        <p:cTn id="50" dur="500" fill="hold"/>
                                        <p:tgtEl>
                                          <p:spTgt spid="67791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677919"/>
                                        </p:tgtEl>
                                        <p:attrNameLst>
                                          <p:attrName>style.visibility</p:attrName>
                                        </p:attrNameLst>
                                      </p:cBhvr>
                                      <p:to>
                                        <p:strVal val="visible"/>
                                      </p:to>
                                    </p:set>
                                    <p:anim calcmode="lin" valueType="num">
                                      <p:cBhvr additive="base">
                                        <p:cTn id="55" dur="500" fill="hold"/>
                                        <p:tgtEl>
                                          <p:spTgt spid="677919"/>
                                        </p:tgtEl>
                                        <p:attrNameLst>
                                          <p:attrName>ppt_x</p:attrName>
                                        </p:attrNameLst>
                                      </p:cBhvr>
                                      <p:tavLst>
                                        <p:tav tm="0">
                                          <p:val>
                                            <p:strVal val="#ppt_x"/>
                                          </p:val>
                                        </p:tav>
                                        <p:tav tm="100000">
                                          <p:val>
                                            <p:strVal val="#ppt_x"/>
                                          </p:val>
                                        </p:tav>
                                      </p:tavLst>
                                    </p:anim>
                                    <p:anim calcmode="lin" valueType="num">
                                      <p:cBhvr additive="base">
                                        <p:cTn id="56" dur="500" fill="hold"/>
                                        <p:tgtEl>
                                          <p:spTgt spid="677919"/>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677921"/>
                                        </p:tgtEl>
                                        <p:attrNameLst>
                                          <p:attrName>style.visibility</p:attrName>
                                        </p:attrNameLst>
                                      </p:cBhvr>
                                      <p:to>
                                        <p:strVal val="visible"/>
                                      </p:to>
                                    </p:set>
                                    <p:anim calcmode="lin" valueType="num">
                                      <p:cBhvr additive="base">
                                        <p:cTn id="61" dur="500" fill="hold"/>
                                        <p:tgtEl>
                                          <p:spTgt spid="677921"/>
                                        </p:tgtEl>
                                        <p:attrNameLst>
                                          <p:attrName>ppt_x</p:attrName>
                                        </p:attrNameLst>
                                      </p:cBhvr>
                                      <p:tavLst>
                                        <p:tav tm="0">
                                          <p:val>
                                            <p:strVal val="#ppt_x"/>
                                          </p:val>
                                        </p:tav>
                                        <p:tav tm="100000">
                                          <p:val>
                                            <p:strVal val="#ppt_x"/>
                                          </p:val>
                                        </p:tav>
                                      </p:tavLst>
                                    </p:anim>
                                    <p:anim calcmode="lin" valueType="num">
                                      <p:cBhvr additive="base">
                                        <p:cTn id="62" dur="500" fill="hold"/>
                                        <p:tgtEl>
                                          <p:spTgt spid="6779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5" grpId="0" animBg="1"/>
      <p:bldP spid="677898" grpId="0" animBg="1"/>
      <p:bldP spid="677916" grpId="0"/>
      <p:bldP spid="677917" grpId="0"/>
      <p:bldP spid="677918" grpId="0" animBg="1"/>
      <p:bldP spid="677919" grpId="0" animBg="1"/>
      <p:bldP spid="6779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82DF605-331A-4C04-85F8-D7548B0DF05A}" type="slidenum">
              <a:rPr kumimoji="0" lang="zh-CN" altLang="en-US" sz="1400"/>
              <a:t>24</a:t>
            </a:fld>
            <a:endParaRPr kumimoji="0" lang="en-US" altLang="zh-CN" sz="1400"/>
          </a:p>
        </p:txBody>
      </p:sp>
      <p:sp>
        <p:nvSpPr>
          <p:cNvPr id="51202" name="Rectangle 2"/>
          <p:cNvSpPr>
            <a:spLocks noGrp="1" noChangeArrowheads="1"/>
          </p:cNvSpPr>
          <p:nvPr>
            <p:ph type="title"/>
          </p:nvPr>
        </p:nvSpPr>
        <p:spPr>
          <a:xfrm>
            <a:off x="666750" y="66675"/>
            <a:ext cx="7772400" cy="657225"/>
          </a:xfrm>
        </p:spPr>
        <p:txBody>
          <a:bodyPr/>
          <a:lstStyle/>
          <a:p>
            <a:pPr algn="l"/>
            <a:r>
              <a:rPr lang="zh-CN" altLang="en-US" sz="2800" b="1" dirty="0">
                <a:latin typeface="黑体" panose="02010609060101010101" pitchFamily="49" charset="-122"/>
                <a:ea typeface="黑体" panose="02010609060101010101" pitchFamily="49" charset="-122"/>
              </a:rPr>
              <a:t>五 数据库技术在应用开发中的作用</a:t>
            </a:r>
          </a:p>
        </p:txBody>
      </p:sp>
      <p:sp>
        <p:nvSpPr>
          <p:cNvPr id="151555" name="Rectangle 3"/>
          <p:cNvSpPr>
            <a:spLocks noGrp="1" noChangeArrowheads="1"/>
          </p:cNvSpPr>
          <p:nvPr>
            <p:ph type="body" idx="1"/>
          </p:nvPr>
        </p:nvSpPr>
        <p:spPr>
          <a:xfrm>
            <a:off x="65088" y="847725"/>
            <a:ext cx="8791575" cy="5534025"/>
          </a:xfrm>
        </p:spPr>
        <p:txBody>
          <a:bodyPr/>
          <a:lstStyle/>
          <a:p>
            <a:pPr>
              <a:lnSpc>
                <a:spcPct val="105000"/>
              </a:lnSpc>
            </a:pPr>
            <a:r>
              <a:rPr lang="zh-CN" altLang="en-US" sz="2000" b="1"/>
              <a:t>案例：</a:t>
            </a:r>
            <a:r>
              <a:rPr lang="zh-CN" altLang="en-US" sz="1800"/>
              <a:t>大学教务管理系统，电子商务网站</a:t>
            </a:r>
            <a:r>
              <a:rPr lang="en-US" altLang="zh-CN" sz="1800"/>
              <a:t>(</a:t>
            </a:r>
            <a:r>
              <a:rPr lang="zh-CN" altLang="en-US" sz="1800"/>
              <a:t>亚马逊</a:t>
            </a:r>
            <a:r>
              <a:rPr lang="en-US" altLang="zh-CN" sz="1800"/>
              <a:t>),</a:t>
            </a:r>
            <a:r>
              <a:rPr lang="en-US" altLang="zh-CN" sz="1800">
                <a:latin typeface="Tahoma" panose="020B0604030504040204" pitchFamily="2" charset="0"/>
              </a:rPr>
              <a:t>……</a:t>
            </a:r>
            <a:endParaRPr lang="en-US" altLang="zh-CN" sz="1800"/>
          </a:p>
          <a:p>
            <a:pPr>
              <a:lnSpc>
                <a:spcPct val="105000"/>
              </a:lnSpc>
            </a:pPr>
            <a:r>
              <a:rPr lang="zh-CN" altLang="en-US" sz="2000" b="1"/>
              <a:t>应用开发需要解决的主要问题：</a:t>
            </a:r>
          </a:p>
          <a:p>
            <a:pPr lvl="1">
              <a:lnSpc>
                <a:spcPct val="105000"/>
              </a:lnSpc>
            </a:pPr>
            <a:r>
              <a:rPr lang="zh-CN" altLang="en-US" sz="1800"/>
              <a:t>数据如何存放？</a:t>
            </a:r>
          </a:p>
          <a:p>
            <a:pPr lvl="1">
              <a:lnSpc>
                <a:spcPct val="105000"/>
              </a:lnSpc>
            </a:pPr>
            <a:r>
              <a:rPr lang="zh-CN" altLang="en-US" sz="1800"/>
              <a:t>数据如何访问？</a:t>
            </a:r>
          </a:p>
          <a:p>
            <a:pPr lvl="1">
              <a:lnSpc>
                <a:spcPct val="105000"/>
              </a:lnSpc>
            </a:pPr>
            <a:r>
              <a:rPr lang="zh-CN" altLang="en-US" sz="1800"/>
              <a:t>数据如何适应应用需求变化？</a:t>
            </a:r>
          </a:p>
          <a:p>
            <a:pPr lvl="1">
              <a:lnSpc>
                <a:spcPct val="105000"/>
              </a:lnSpc>
            </a:pPr>
            <a:r>
              <a:rPr lang="zh-CN" altLang="en-US" sz="1800"/>
              <a:t>如何保证数据正确性？</a:t>
            </a:r>
          </a:p>
          <a:p>
            <a:pPr lvl="1">
              <a:lnSpc>
                <a:spcPct val="105000"/>
              </a:lnSpc>
            </a:pPr>
            <a:r>
              <a:rPr lang="zh-CN" altLang="en-US" sz="1800"/>
              <a:t>如何限制非法访问？</a:t>
            </a:r>
          </a:p>
          <a:p>
            <a:pPr lvl="1">
              <a:lnSpc>
                <a:spcPct val="105000"/>
              </a:lnSpc>
            </a:pPr>
            <a:r>
              <a:rPr lang="zh-CN" altLang="en-US" sz="1800"/>
              <a:t>如何保证并发访问同一数据的有效性（定机票）？</a:t>
            </a:r>
          </a:p>
          <a:p>
            <a:pPr lvl="1">
              <a:lnSpc>
                <a:spcPct val="105000"/>
              </a:lnSpc>
            </a:pPr>
            <a:r>
              <a:rPr lang="zh-CN" altLang="en-US" sz="1800"/>
              <a:t>如何防范故障（停电）？</a:t>
            </a:r>
          </a:p>
          <a:p>
            <a:pPr lvl="1">
              <a:lnSpc>
                <a:spcPct val="105000"/>
              </a:lnSpc>
            </a:pPr>
            <a:r>
              <a:rPr lang="zh-CN" altLang="en-US" sz="1800"/>
              <a:t>如何提高查询效率？</a:t>
            </a:r>
          </a:p>
          <a:p>
            <a:pPr lvl="1">
              <a:lnSpc>
                <a:spcPct val="105000"/>
              </a:lnSpc>
            </a:pPr>
            <a:r>
              <a:rPr lang="zh-CN" altLang="en-US" sz="1800"/>
              <a:t>如何提高应用吞吐量（奥运会）？</a:t>
            </a:r>
          </a:p>
          <a:p>
            <a:pPr lvl="1">
              <a:lnSpc>
                <a:spcPct val="105000"/>
              </a:lnSpc>
            </a:pPr>
            <a:r>
              <a:rPr lang="zh-CN" altLang="en-US" sz="1800"/>
              <a:t>各种应用功能的开发？（程序设计语言）</a:t>
            </a:r>
          </a:p>
          <a:p>
            <a:pPr lvl="1">
              <a:lnSpc>
                <a:spcPct val="105000"/>
              </a:lnSpc>
            </a:pPr>
            <a:r>
              <a:rPr lang="zh-CN" altLang="en-US" sz="1800"/>
              <a:t>如何提高开发效率？</a:t>
            </a:r>
            <a:endParaRPr lang="en-US" altLang="zh-CN" sz="1800"/>
          </a:p>
          <a:p>
            <a:pPr>
              <a:lnSpc>
                <a:spcPct val="105000"/>
              </a:lnSpc>
            </a:pPr>
            <a:r>
              <a:rPr lang="zh-CN" altLang="en-US" sz="2400" b="1">
                <a:solidFill>
                  <a:srgbClr val="3366FF"/>
                </a:solidFill>
              </a:rPr>
              <a:t>数据库技术的重要性</a:t>
            </a:r>
          </a:p>
          <a:p>
            <a:pPr>
              <a:lnSpc>
                <a:spcPct val="105000"/>
              </a:lnSpc>
              <a:buFontTx/>
              <a:buNone/>
            </a:pPr>
            <a:r>
              <a:rPr lang="zh-CN" altLang="en-US" sz="1800">
                <a:solidFill>
                  <a:srgbClr val="3366FF"/>
                </a:solidFill>
              </a:rPr>
              <a:t>	对于大量应用系统</a:t>
            </a:r>
            <a:r>
              <a:rPr lang="en-US" altLang="zh-CN" sz="1800">
                <a:solidFill>
                  <a:srgbClr val="3366FF"/>
                </a:solidFill>
              </a:rPr>
              <a:t>[</a:t>
            </a:r>
            <a:r>
              <a:rPr lang="zh-CN" altLang="en-US" sz="1800">
                <a:solidFill>
                  <a:srgbClr val="3366FF"/>
                </a:solidFill>
              </a:rPr>
              <a:t>教学</a:t>
            </a:r>
            <a:r>
              <a:rPr lang="en-US" altLang="zh-CN" sz="1800">
                <a:solidFill>
                  <a:srgbClr val="3366FF"/>
                </a:solidFill>
              </a:rPr>
              <a:t>-</a:t>
            </a:r>
            <a:r>
              <a:rPr lang="zh-CN" altLang="en-US" sz="1800">
                <a:solidFill>
                  <a:srgbClr val="3366FF"/>
                </a:solidFill>
              </a:rPr>
              <a:t>银行</a:t>
            </a:r>
            <a:r>
              <a:rPr lang="en-US" altLang="zh-CN" sz="1800">
                <a:solidFill>
                  <a:srgbClr val="3366FF"/>
                </a:solidFill>
              </a:rPr>
              <a:t>-</a:t>
            </a:r>
            <a:r>
              <a:rPr lang="zh-CN" altLang="en-US" sz="1800">
                <a:solidFill>
                  <a:srgbClr val="3366FF"/>
                </a:solidFill>
              </a:rPr>
              <a:t>保险</a:t>
            </a:r>
            <a:r>
              <a:rPr lang="en-US" altLang="zh-CN" sz="1800">
                <a:solidFill>
                  <a:srgbClr val="3366FF"/>
                </a:solidFill>
              </a:rPr>
              <a:t>-</a:t>
            </a:r>
            <a:r>
              <a:rPr lang="zh-CN" altLang="en-US" sz="1800">
                <a:solidFill>
                  <a:srgbClr val="3366FF"/>
                </a:solidFill>
              </a:rPr>
              <a:t>航空</a:t>
            </a:r>
            <a:r>
              <a:rPr lang="en-US" altLang="zh-CN" sz="1800">
                <a:solidFill>
                  <a:srgbClr val="3366FF"/>
                </a:solidFill>
              </a:rPr>
              <a:t>-</a:t>
            </a:r>
            <a:r>
              <a:rPr lang="en-US" altLang="zh-CN" sz="1800">
                <a:solidFill>
                  <a:srgbClr val="3366FF"/>
                </a:solidFill>
                <a:latin typeface="Tahoma" panose="020B0604030504040204" pitchFamily="2" charset="0"/>
              </a:rPr>
              <a:t>……</a:t>
            </a:r>
            <a:r>
              <a:rPr lang="en-US" altLang="zh-CN" sz="1800">
                <a:solidFill>
                  <a:srgbClr val="3366FF"/>
                </a:solidFill>
              </a:rPr>
              <a:t>]</a:t>
            </a:r>
            <a:r>
              <a:rPr lang="zh-CN" altLang="en-US" sz="1800">
                <a:solidFill>
                  <a:srgbClr val="3366FF"/>
                </a:solidFill>
              </a:rPr>
              <a:t>的开发，上述技术都是必不可少！ </a:t>
            </a:r>
          </a:p>
        </p:txBody>
      </p:sp>
      <p:sp>
        <p:nvSpPr>
          <p:cNvPr id="51204" name="AutoShape 4"/>
          <p:cNvSpPr>
            <a:spLocks noChangeArrowheads="1"/>
          </p:cNvSpPr>
          <p:nvPr/>
        </p:nvSpPr>
        <p:spPr bwMode="auto">
          <a:xfrm>
            <a:off x="6129338" y="2417763"/>
            <a:ext cx="2740025" cy="787400"/>
          </a:xfrm>
          <a:prstGeom prst="cloudCallout">
            <a:avLst>
              <a:gd name="adj1" fmla="val 49306"/>
              <a:gd name="adj2" fmla="val 7600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latin typeface="Tahoma" panose="020B0604030504040204" pitchFamily="2" charset="0"/>
              </a:rPr>
              <a:t>数据库技术对应用开发有多重要？</a:t>
            </a:r>
          </a:p>
        </p:txBody>
      </p:sp>
      <p:grpSp>
        <p:nvGrpSpPr>
          <p:cNvPr id="6" name="组 5"/>
          <p:cNvGrpSpPr/>
          <p:nvPr/>
        </p:nvGrpSpPr>
        <p:grpSpPr bwMode="auto">
          <a:xfrm>
            <a:off x="2413000" y="1484313"/>
            <a:ext cx="6731000" cy="3914775"/>
            <a:chOff x="2412268" y="1484784"/>
            <a:chExt cx="6731732" cy="3913725"/>
          </a:xfrm>
        </p:grpSpPr>
        <p:sp>
          <p:nvSpPr>
            <p:cNvPr id="2" name="矩形 1"/>
            <p:cNvSpPr/>
            <p:nvPr/>
          </p:nvSpPr>
          <p:spPr>
            <a:xfrm>
              <a:off x="2412268" y="1484784"/>
              <a:ext cx="5263135" cy="1544223"/>
            </a:xfrm>
            <a:prstGeom prst="rect">
              <a:avLst/>
            </a:prstGeom>
          </p:spPr>
          <p:txBody>
            <a:bodyPr wrap="none">
              <a:spAutoFit/>
            </a:bodyP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nSpc>
                  <a:spcPts val="2825"/>
                </a:lnSpc>
              </a:pPr>
              <a:r>
                <a:rPr lang="zh-CN" altLang="en-US" sz="1800" b="0">
                  <a:solidFill>
                    <a:srgbClr val="3366FF"/>
                  </a:solidFill>
                  <a:latin typeface="宋体" panose="02010600030101010101" pitchFamily="2" charset="-122"/>
                </a:rPr>
                <a:t>（建立数据模型，逻辑结构设计，物理结构设计）</a:t>
              </a:r>
              <a:endParaRPr lang="en-US" altLang="zh-CN" sz="1800" b="0">
                <a:solidFill>
                  <a:srgbClr val="3366FF"/>
                </a:solidFill>
                <a:latin typeface="宋体" panose="02010600030101010101" pitchFamily="2" charset="-122"/>
              </a:endParaRPr>
            </a:p>
            <a:p>
              <a:pPr>
                <a:lnSpc>
                  <a:spcPts val="2825"/>
                </a:lnSpc>
              </a:pPr>
              <a:r>
                <a:rPr lang="zh-CN" altLang="en-US" sz="1800" b="0">
                  <a:solidFill>
                    <a:srgbClr val="3366FF"/>
                  </a:solidFill>
                  <a:latin typeface="宋体" panose="02010600030101010101" pitchFamily="2" charset="-122"/>
                </a:rPr>
                <a:t>（数据库语言</a:t>
              </a:r>
              <a:r>
                <a:rPr lang="en-US" altLang="zh-CN" sz="1800" b="0">
                  <a:solidFill>
                    <a:srgbClr val="3366FF"/>
                  </a:solidFill>
                  <a:latin typeface="宋体" panose="02010600030101010101" pitchFamily="2" charset="-122"/>
                </a:rPr>
                <a:t>SQL</a:t>
              </a:r>
              <a:r>
                <a:rPr lang="zh-CN" altLang="en-US" sz="1800" b="0">
                  <a:solidFill>
                    <a:srgbClr val="3366FF"/>
                  </a:solidFill>
                  <a:latin typeface="宋体" panose="02010600030101010101" pitchFamily="2" charset="-122"/>
                </a:rPr>
                <a:t>）</a:t>
              </a:r>
              <a:endParaRPr lang="en-US" altLang="zh-CN" sz="1800" b="0">
                <a:solidFill>
                  <a:srgbClr val="3366FF"/>
                </a:solidFill>
                <a:latin typeface="宋体" panose="02010600030101010101" pitchFamily="2" charset="-122"/>
              </a:endParaRPr>
            </a:p>
            <a:p>
              <a:pPr>
                <a:lnSpc>
                  <a:spcPts val="2825"/>
                </a:lnSpc>
              </a:pPr>
              <a:r>
                <a:rPr lang="en-US" altLang="zh-CN" sz="1800" b="0">
                  <a:solidFill>
                    <a:srgbClr val="3366FF"/>
                  </a:solidFill>
                  <a:latin typeface="宋体" panose="02010600030101010101" pitchFamily="2" charset="-122"/>
                </a:rPr>
                <a:t>            </a:t>
              </a:r>
              <a:r>
                <a:rPr lang="zh-CN" altLang="en-US" sz="1800" b="0">
                  <a:solidFill>
                    <a:srgbClr val="3366FF"/>
                  </a:solidFill>
                  <a:latin typeface="宋体" panose="02010600030101010101" pitchFamily="2" charset="-122"/>
                </a:rPr>
                <a:t>（三层模式结构）</a:t>
              </a:r>
              <a:endParaRPr lang="en-US" altLang="zh-CN" sz="1800" b="0">
                <a:solidFill>
                  <a:srgbClr val="3366FF"/>
                </a:solidFill>
                <a:latin typeface="宋体" panose="02010600030101010101" pitchFamily="2" charset="-122"/>
              </a:endParaRPr>
            </a:p>
            <a:p>
              <a:pPr>
                <a:lnSpc>
                  <a:spcPts val="2825"/>
                </a:lnSpc>
              </a:pPr>
              <a:r>
                <a:rPr lang="en-US" altLang="zh-CN" sz="1800" b="0">
                  <a:solidFill>
                    <a:srgbClr val="3366FF"/>
                  </a:solidFill>
                  <a:latin typeface="宋体" panose="02010600030101010101" pitchFamily="2" charset="-122"/>
                </a:rPr>
                <a:t>      </a:t>
              </a:r>
              <a:r>
                <a:rPr lang="zh-CN" altLang="en-US" sz="1800" b="0">
                  <a:solidFill>
                    <a:srgbClr val="3366FF"/>
                  </a:solidFill>
                  <a:latin typeface="宋体" panose="02010600030101010101" pitchFamily="2" charset="-122"/>
                </a:rPr>
                <a:t>（完整性约束）</a:t>
              </a:r>
              <a:endParaRPr lang="en-US" altLang="zh-CN" sz="1800" b="0">
                <a:solidFill>
                  <a:srgbClr val="3366FF"/>
                </a:solidFill>
                <a:latin typeface="宋体" panose="02010600030101010101" pitchFamily="2" charset="-122"/>
              </a:endParaRPr>
            </a:p>
          </p:txBody>
        </p:sp>
        <p:sp>
          <p:nvSpPr>
            <p:cNvPr id="3" name="矩形 2"/>
            <p:cNvSpPr/>
            <p:nvPr/>
          </p:nvSpPr>
          <p:spPr>
            <a:xfrm>
              <a:off x="2809186" y="2892518"/>
              <a:ext cx="4570910" cy="1544224"/>
            </a:xfrm>
            <a:prstGeom prst="rect">
              <a:avLst/>
            </a:prstGeom>
          </p:spPr>
          <p:txBody>
            <a:bodyPr>
              <a:spAutoFit/>
            </a:bodyP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nSpc>
                  <a:spcPts val="2825"/>
                </a:lnSpc>
              </a:pPr>
              <a:r>
                <a:rPr lang="zh-CN" altLang="en-US" sz="1800" b="0">
                  <a:solidFill>
                    <a:srgbClr val="3366FF"/>
                  </a:solidFill>
                  <a:latin typeface="宋体" panose="02010600030101010101" pitchFamily="2" charset="-122"/>
                </a:rPr>
                <a:t>（授权管理）</a:t>
              </a:r>
              <a:endParaRPr lang="en-US" altLang="zh-CN" sz="1800" b="0">
                <a:solidFill>
                  <a:srgbClr val="3366FF"/>
                </a:solidFill>
                <a:latin typeface="宋体" panose="02010600030101010101" pitchFamily="2" charset="-122"/>
              </a:endParaRPr>
            </a:p>
            <a:p>
              <a:pPr>
                <a:lnSpc>
                  <a:spcPts val="2825"/>
                </a:lnSpc>
              </a:pPr>
              <a:r>
                <a:rPr lang="en-US" altLang="zh-CN" sz="1800" b="0">
                  <a:solidFill>
                    <a:srgbClr val="3366FF"/>
                  </a:solidFill>
                  <a:latin typeface="宋体" panose="02010600030101010101" pitchFamily="2" charset="-122"/>
                </a:rPr>
                <a:t>                          </a:t>
              </a:r>
              <a:r>
                <a:rPr lang="zh-CN" altLang="en-US" sz="1800" b="0">
                  <a:solidFill>
                    <a:srgbClr val="3366FF"/>
                  </a:solidFill>
                  <a:latin typeface="宋体" panose="02010600030101010101" pitchFamily="2" charset="-122"/>
                </a:rPr>
                <a:t>（事务管理）</a:t>
              </a:r>
              <a:endParaRPr lang="en-US" altLang="zh-CN" sz="1800" b="0">
                <a:solidFill>
                  <a:srgbClr val="3366FF"/>
                </a:solidFill>
                <a:latin typeface="宋体" panose="02010600030101010101" pitchFamily="2" charset="-122"/>
              </a:endParaRPr>
            </a:p>
            <a:p>
              <a:pPr>
                <a:lnSpc>
                  <a:spcPts val="2825"/>
                </a:lnSpc>
              </a:pPr>
              <a:r>
                <a:rPr lang="en-US" altLang="zh-CN" sz="1800" b="0">
                  <a:solidFill>
                    <a:srgbClr val="3366FF"/>
                  </a:solidFill>
                  <a:latin typeface="宋体" panose="02010600030101010101" pitchFamily="2" charset="-122"/>
                </a:rPr>
                <a:t>     </a:t>
              </a:r>
              <a:r>
                <a:rPr lang="zh-CN" altLang="en-US" sz="1800" b="0">
                  <a:solidFill>
                    <a:srgbClr val="3366FF"/>
                  </a:solidFill>
                  <a:latin typeface="宋体" panose="02010600030101010101" pitchFamily="2" charset="-122"/>
                </a:rPr>
                <a:t>（数据备份与恢复）</a:t>
              </a:r>
              <a:endParaRPr lang="en-US" altLang="zh-CN" sz="1800" b="0">
                <a:solidFill>
                  <a:srgbClr val="3366FF"/>
                </a:solidFill>
                <a:latin typeface="宋体" panose="02010600030101010101" pitchFamily="2" charset="-122"/>
              </a:endParaRPr>
            </a:p>
            <a:p>
              <a:pPr>
                <a:lnSpc>
                  <a:spcPts val="2825"/>
                </a:lnSpc>
              </a:pPr>
              <a:r>
                <a:rPr lang="zh-CN" altLang="en-US" sz="1800" b="0">
                  <a:solidFill>
                    <a:srgbClr val="3366FF"/>
                  </a:solidFill>
                  <a:latin typeface="宋体" panose="02010600030101010101" pitchFamily="2" charset="-122"/>
                </a:rPr>
                <a:t>（查询优化，索引）</a:t>
              </a:r>
              <a:endParaRPr lang="en-US" altLang="zh-CN" sz="1800" b="0">
                <a:solidFill>
                  <a:srgbClr val="3366FF"/>
                </a:solidFill>
                <a:latin typeface="宋体" panose="02010600030101010101" pitchFamily="2" charset="-122"/>
              </a:endParaRPr>
            </a:p>
          </p:txBody>
        </p:sp>
        <p:sp>
          <p:nvSpPr>
            <p:cNvPr id="51208" name="矩形 3"/>
            <p:cNvSpPr>
              <a:spLocks noChangeArrowheads="1"/>
            </p:cNvSpPr>
            <p:nvPr/>
          </p:nvSpPr>
          <p:spPr bwMode="auto">
            <a:xfrm>
              <a:off x="2879044" y="4220900"/>
              <a:ext cx="6264956" cy="117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ts val="2865"/>
                </a:lnSpc>
                <a:spcBef>
                  <a:spcPct val="0"/>
                </a:spcBef>
                <a:buFontTx/>
                <a:buNone/>
              </a:pPr>
              <a:r>
                <a:rPr kumimoji="0" lang="en-US" altLang="zh-CN" sz="1800" b="0">
                  <a:solidFill>
                    <a:srgbClr val="3366FF"/>
                  </a:solidFill>
                </a:rPr>
                <a:t>            </a:t>
              </a:r>
              <a:r>
                <a:rPr kumimoji="0" lang="zh-CN" altLang="en-US" sz="1800" b="0">
                  <a:solidFill>
                    <a:srgbClr val="3366FF"/>
                  </a:solidFill>
                </a:rPr>
                <a:t>（分布式数据库，并行数据库）</a:t>
              </a:r>
              <a:endParaRPr kumimoji="0" lang="en-US" altLang="zh-CN" sz="1800" b="0">
                <a:solidFill>
                  <a:srgbClr val="3366FF"/>
                </a:solidFill>
              </a:endParaRPr>
            </a:p>
            <a:p>
              <a:pPr marL="0" lvl="1">
                <a:lnSpc>
                  <a:spcPts val="2865"/>
                </a:lnSpc>
                <a:spcBef>
                  <a:spcPct val="0"/>
                </a:spcBef>
                <a:buFontTx/>
                <a:buNone/>
              </a:pPr>
              <a:r>
                <a:rPr kumimoji="0" lang="zh-CN" altLang="en-US" sz="1800" b="0">
                  <a:solidFill>
                    <a:srgbClr val="3366FF"/>
                  </a:solidFill>
                </a:rPr>
                <a:t>                  （数据库产品提供的应用包</a:t>
              </a:r>
              <a:r>
                <a:rPr kumimoji="0" lang="en-US" altLang="zh-CN" sz="1800" b="0">
                  <a:solidFill>
                    <a:srgbClr val="3366FF"/>
                  </a:solidFill>
                </a:rPr>
                <a:t>,</a:t>
              </a:r>
              <a:r>
                <a:rPr kumimoji="0" lang="zh-CN" altLang="en-US" sz="1800" b="0">
                  <a:solidFill>
                    <a:srgbClr val="3366FF"/>
                  </a:solidFill>
                </a:rPr>
                <a:t>银行</a:t>
              </a:r>
              <a:r>
                <a:rPr kumimoji="0" lang="en-US" altLang="zh-CN" sz="1800" b="0">
                  <a:solidFill>
                    <a:srgbClr val="3366FF"/>
                  </a:solidFill>
                </a:rPr>
                <a:t>,</a:t>
              </a:r>
              <a:r>
                <a:rPr kumimoji="0" lang="is-IS" altLang="zh-CN" sz="1800" b="0">
                  <a:solidFill>
                    <a:srgbClr val="3366FF"/>
                  </a:solidFill>
                </a:rPr>
                <a:t>…</a:t>
              </a:r>
              <a:r>
                <a:rPr kumimoji="0" lang="zh-CN" altLang="zh-CN" sz="1800" b="0">
                  <a:solidFill>
                    <a:srgbClr val="3366FF"/>
                  </a:solidFill>
                </a:rPr>
                <a:t>）</a:t>
              </a:r>
              <a:endParaRPr kumimoji="0" lang="en-US" altLang="zh-CN" sz="1800" b="0">
                <a:solidFill>
                  <a:srgbClr val="3366FF"/>
                </a:solidFill>
              </a:endParaRPr>
            </a:p>
            <a:p>
              <a:pPr marL="0" lvl="1">
                <a:lnSpc>
                  <a:spcPts val="2865"/>
                </a:lnSpc>
                <a:spcBef>
                  <a:spcPct val="0"/>
                </a:spcBef>
                <a:buFontTx/>
                <a:buNone/>
              </a:pPr>
              <a:r>
                <a:rPr kumimoji="0" lang="en-US" altLang="zh-CN" sz="1800" b="0">
                  <a:solidFill>
                    <a:srgbClr val="3366FF"/>
                  </a:solidFill>
                </a:rPr>
                <a:t>(</a:t>
              </a:r>
              <a:r>
                <a:rPr kumimoji="0" lang="zh-CN" altLang="en-US" sz="1800" b="0">
                  <a:solidFill>
                    <a:srgbClr val="3366FF"/>
                  </a:solidFill>
                </a:rPr>
                <a:t>采用数据库技术开发的测试少</a:t>
              </a:r>
              <a:r>
                <a:rPr kumimoji="0" lang="en-US" altLang="zh-CN" sz="1800" b="0">
                  <a:solidFill>
                    <a:srgbClr val="3366FF"/>
                  </a:solidFill>
                </a:rPr>
                <a:t>,SQL</a:t>
              </a:r>
              <a:r>
                <a:rPr kumimoji="0" lang="zh-CN" altLang="en-US" sz="1800" b="0">
                  <a:solidFill>
                    <a:srgbClr val="3366FF"/>
                  </a:solidFill>
                </a:rPr>
                <a:t>编程技术</a:t>
              </a:r>
              <a:r>
                <a:rPr kumimoji="0" lang="en-US" altLang="zh-CN" sz="1800" b="0">
                  <a:solidFill>
                    <a:srgbClr val="3366FF"/>
                  </a:solidFill>
                </a:rPr>
                <a:t>,</a:t>
              </a:r>
              <a:r>
                <a:rPr kumimoji="0" lang="zh-CN" altLang="en-US" sz="1800" b="0">
                  <a:solidFill>
                    <a:srgbClr val="3366FF"/>
                  </a:solidFill>
                </a:rPr>
                <a:t>报表工具</a:t>
              </a:r>
              <a:r>
                <a:rPr kumimoji="0" lang="en-US" altLang="zh-CN" sz="1800" b="0">
                  <a:solidFill>
                    <a:srgbClr val="3366FF"/>
                  </a:solidFill>
                </a:rPr>
                <a:t>…)</a:t>
              </a:r>
              <a:endParaRPr kumimoji="0" lang="zh-CN" altLang="en-US" sz="1400">
                <a:latin typeface="Tahoma" panose="020B0604030504040204"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151555">
                                            <p:txEl>
                                              <p:pRg st="13" end="13"/>
                                            </p:txEl>
                                          </p:spTgt>
                                        </p:tgtEl>
                                        <p:attrNameLst>
                                          <p:attrName>style.visibility</p:attrName>
                                        </p:attrNameLst>
                                      </p:cBhvr>
                                      <p:to>
                                        <p:strVal val="visible"/>
                                      </p:to>
                                    </p:set>
                                    <p:animEffect transition="in" filter="blinds(horizontal)">
                                      <p:cBhvr>
                                        <p:cTn id="10" dur="500"/>
                                        <p:tgtEl>
                                          <p:spTgt spid="151555">
                                            <p:txEl>
                                              <p:pRg st="13" end="1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1555">
                                            <p:txEl>
                                              <p:pRg st="14" end="14"/>
                                            </p:txEl>
                                          </p:spTgt>
                                        </p:tgtEl>
                                        <p:attrNameLst>
                                          <p:attrName>style.visibility</p:attrName>
                                        </p:attrNameLst>
                                      </p:cBhvr>
                                      <p:to>
                                        <p:strVal val="visible"/>
                                      </p:to>
                                    </p:set>
                                    <p:animEffect transition="in" filter="blinds(horizontal)">
                                      <p:cBhvr>
                                        <p:cTn id="13" dur="500"/>
                                        <p:tgtEl>
                                          <p:spTgt spid="15155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内容占位符 1">
            <a:extLst>
              <a:ext uri="{FF2B5EF4-FFF2-40B4-BE49-F238E27FC236}">
                <a16:creationId xmlns:a16="http://schemas.microsoft.com/office/drawing/2014/main" id="{04A8B809-4D5C-03D6-FDA3-1BD9ADF8747D}"/>
              </a:ext>
            </a:extLst>
          </p:cNvPr>
          <p:cNvSpPr>
            <a:spLocks noGrp="1" noChangeArrowheads="1"/>
          </p:cNvSpPr>
          <p:nvPr>
            <p:ph idx="1"/>
          </p:nvPr>
        </p:nvSpPr>
        <p:spPr/>
        <p:txBody>
          <a:bodyPr/>
          <a:lstStyle/>
          <a:p>
            <a:r>
              <a:rPr lang="zh-CN" altLang="en-US" b="1"/>
              <a:t>通常情况</a:t>
            </a:r>
            <a:r>
              <a:rPr lang="en-US" altLang="zh-CN" b="1"/>
              <a:t>, </a:t>
            </a:r>
            <a:r>
              <a:rPr lang="zh-CN" altLang="en-US" b="1"/>
              <a:t>有多个函数依赖违背</a:t>
            </a:r>
            <a:r>
              <a:rPr lang="en-US" altLang="zh-CN" b="1"/>
              <a:t>BCNF. </a:t>
            </a:r>
            <a:r>
              <a:rPr lang="zh-CN" altLang="en-US" b="1"/>
              <a:t>那么，我们处理它们的顺序的不同会导致分解的结果不同。</a:t>
            </a:r>
          </a:p>
          <a:p>
            <a:r>
              <a:rPr lang="zh-CN" altLang="en-US" b="1"/>
              <a:t>会分解为不同的都满足</a:t>
            </a:r>
            <a:r>
              <a:rPr lang="en-US" altLang="zh-CN" b="1"/>
              <a:t>BCNF</a:t>
            </a:r>
            <a:r>
              <a:rPr lang="zh-CN" altLang="en-US" b="1"/>
              <a:t>的关系集。</a:t>
            </a:r>
          </a:p>
        </p:txBody>
      </p:sp>
      <p:sp>
        <p:nvSpPr>
          <p:cNvPr id="19458" name="灯片编号占位符 2">
            <a:extLst>
              <a:ext uri="{FF2B5EF4-FFF2-40B4-BE49-F238E27FC236}">
                <a16:creationId xmlns:a16="http://schemas.microsoft.com/office/drawing/2014/main" id="{DB73F225-73D0-9449-B88B-837C7F34F0B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D378F27-8A23-4AD1-952D-79D74D59142A}" type="slidenum">
              <a:rPr lang="zh-CN" altLang="en-US"/>
              <a:pPr eaLnBrk="0" hangingPunct="0"/>
              <a:t>240</a:t>
            </a:fld>
            <a:endParaRPr lang="zh-CN" altLang="en-US"/>
          </a:p>
        </p:txBody>
      </p:sp>
      <p:sp>
        <p:nvSpPr>
          <p:cNvPr id="6" name="标题 3">
            <a:extLst>
              <a:ext uri="{FF2B5EF4-FFF2-40B4-BE49-F238E27FC236}">
                <a16:creationId xmlns:a16="http://schemas.microsoft.com/office/drawing/2014/main" id="{3C2F07DA-6A3E-D4DF-1C58-A06DD938CEC8}"/>
              </a:ext>
            </a:extLst>
          </p:cNvPr>
          <p:cNvSpPr txBox="1"/>
          <p:nvPr/>
        </p:nvSpPr>
        <p:spPr bwMode="auto">
          <a:xfrm>
            <a:off x="822325" y="342900"/>
            <a:ext cx="7772400" cy="1143000"/>
          </a:xfrm>
          <a:prstGeom prst="rect">
            <a:avLst/>
          </a:prstGeom>
          <a:noFill/>
          <a:ln>
            <a:noFill/>
          </a:ln>
        </p:spPr>
        <p:txBody>
          <a:bodyPr anchor="ctr"/>
          <a:lstStyle>
            <a:lvl1pPr algn="ctr" rtl="0" eaLnBrk="0" fontAlgn="base" hangingPunct="0">
              <a:spcBef>
                <a:spcPct val="0"/>
              </a:spcBef>
              <a:spcAft>
                <a:spcPct val="0"/>
              </a:spcAft>
              <a:defRPr kumimoji="1" sz="4400">
                <a:solidFill>
                  <a:schemeClr val="tx2"/>
                </a:solidFill>
                <a:latin typeface="+mj-lt"/>
                <a:ea typeface="+mj-ea"/>
                <a:cs typeface="宋体" panose="02010600030101010101" pitchFamily="2" charset="-122"/>
              </a:defRPr>
            </a:lvl1pPr>
            <a:lvl2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en-US" altLang="zh-CN" kern="0" dirty="0">
                <a:solidFill>
                  <a:schemeClr val="tx1"/>
                </a:solidFill>
              </a:rPr>
              <a:t>3.BCNF</a:t>
            </a:r>
            <a:r>
              <a:rPr lang="zh-CN" altLang="en-US" kern="0" dirty="0">
                <a:solidFill>
                  <a:schemeClr val="tx1"/>
                </a:solidFill>
              </a:rPr>
              <a:t>范式分解</a:t>
            </a:r>
            <a:endParaRPr lang="zh-CN" altLang="en-US" b="0" kern="0" dirty="0">
              <a:solidFill>
                <a:schemeClr val="tx1"/>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内容占位符 1">
            <a:extLst>
              <a:ext uri="{FF2B5EF4-FFF2-40B4-BE49-F238E27FC236}">
                <a16:creationId xmlns:a16="http://schemas.microsoft.com/office/drawing/2014/main" id="{0731867A-DD03-C9F1-1F5A-A3EEA386448C}"/>
              </a:ext>
            </a:extLst>
          </p:cNvPr>
          <p:cNvSpPr>
            <a:spLocks noGrp="1" noChangeArrowheads="1"/>
          </p:cNvSpPr>
          <p:nvPr>
            <p:ph idx="1"/>
          </p:nvPr>
        </p:nvSpPr>
        <p:spPr>
          <a:xfrm>
            <a:off x="425450" y="1252538"/>
            <a:ext cx="8474075" cy="5116512"/>
          </a:xfrm>
        </p:spPr>
        <p:txBody>
          <a:bodyPr/>
          <a:lstStyle/>
          <a:p>
            <a:r>
              <a:rPr lang="zh-CN" altLang="en-US" b="1"/>
              <a:t>分解得到的关系，符合</a:t>
            </a:r>
            <a:r>
              <a:rPr lang="en-US" altLang="zh-CN" b="1"/>
              <a:t>BCNF</a:t>
            </a:r>
            <a:r>
              <a:rPr lang="zh-CN" altLang="en-US" b="1"/>
              <a:t>，但可能不满足保持函数依赖</a:t>
            </a:r>
            <a:r>
              <a:rPr lang="en-US" altLang="zh-CN" b="1"/>
              <a:t>.</a:t>
            </a:r>
          </a:p>
          <a:p>
            <a:r>
              <a:rPr lang="en-US" altLang="zh-CN" b="1"/>
              <a:t> </a:t>
            </a:r>
            <a:r>
              <a:rPr lang="zh-CN" altLang="en-US" b="1"/>
              <a:t>例子</a:t>
            </a:r>
            <a:r>
              <a:rPr lang="en-US" altLang="zh-CN" b="1"/>
              <a:t>: </a:t>
            </a:r>
            <a:r>
              <a:rPr lang="zh-CN" altLang="en-US" b="1"/>
              <a:t>关系</a:t>
            </a:r>
            <a:r>
              <a:rPr lang="en-US" altLang="zh-CN" b="1"/>
              <a:t>CSZ (city, street_name, </a:t>
            </a:r>
            <a:r>
              <a:rPr lang="pl-PL" altLang="zh-CN" b="1"/>
              <a:t>zip_code) </a:t>
            </a:r>
            <a:r>
              <a:rPr lang="zh-CN" altLang="en-US" b="1"/>
              <a:t>函数依赖</a:t>
            </a:r>
            <a:r>
              <a:rPr lang="pl-PL" altLang="zh-CN" b="1"/>
              <a:t> FDs: CS → Z, Z → C</a:t>
            </a:r>
          </a:p>
          <a:p>
            <a:pPr>
              <a:buFont typeface="Wingdings 3" panose="05040102010807070707" pitchFamily="18" charset="2"/>
              <a:buNone/>
            </a:pPr>
            <a:r>
              <a:rPr lang="en-US" altLang="zh-CN" b="1" i="1"/>
              <a:t>	(city, street_name) → zip_code</a:t>
            </a:r>
          </a:p>
          <a:p>
            <a:pPr>
              <a:buFont typeface="Wingdings 3" panose="05040102010807070707" pitchFamily="18" charset="2"/>
              <a:buNone/>
            </a:pPr>
            <a:r>
              <a:rPr lang="en-US" altLang="zh-CN" b="1" i="1"/>
              <a:t>	zip_code → city</a:t>
            </a:r>
          </a:p>
          <a:p>
            <a:r>
              <a:rPr lang="zh-CN" altLang="en-US" b="1"/>
              <a:t>要保持</a:t>
            </a:r>
            <a:r>
              <a:rPr lang="en-US" altLang="zh-CN" b="1" i="1"/>
              <a:t>CS → Z</a:t>
            </a:r>
            <a:r>
              <a:rPr lang="zh-CN" altLang="en-US" b="1" i="1"/>
              <a:t>，则不能分解</a:t>
            </a:r>
            <a:r>
              <a:rPr lang="en-US" altLang="zh-CN" b="1" i="1"/>
              <a:t>, </a:t>
            </a:r>
            <a:r>
              <a:rPr lang="zh-CN" altLang="en-US" b="1"/>
              <a:t>但是</a:t>
            </a:r>
            <a:r>
              <a:rPr lang="en-US" altLang="zh-CN" b="1"/>
              <a:t>CSZ </a:t>
            </a:r>
            <a:r>
              <a:rPr lang="zh-CN" altLang="en-US" b="1"/>
              <a:t>不符合</a:t>
            </a:r>
            <a:r>
              <a:rPr lang="en-US" altLang="zh-CN" b="1"/>
              <a:t>BCNF.</a:t>
            </a:r>
            <a:endParaRPr lang="zh-CN" altLang="en-US" b="1"/>
          </a:p>
        </p:txBody>
      </p:sp>
      <p:sp>
        <p:nvSpPr>
          <p:cNvPr id="20482" name="灯片编号占位符 2">
            <a:extLst>
              <a:ext uri="{FF2B5EF4-FFF2-40B4-BE49-F238E27FC236}">
                <a16:creationId xmlns:a16="http://schemas.microsoft.com/office/drawing/2014/main" id="{EC921DF5-105A-E567-92AB-988D5E11526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AA38602-1644-4959-8300-10B3647683D3}" type="slidenum">
              <a:rPr lang="zh-CN" altLang="en-US"/>
              <a:pPr eaLnBrk="0" hangingPunct="0"/>
              <a:t>241</a:t>
            </a:fld>
            <a:endParaRPr lang="zh-CN" altLang="en-US"/>
          </a:p>
        </p:txBody>
      </p:sp>
      <p:sp>
        <p:nvSpPr>
          <p:cNvPr id="20483" name="标题 3">
            <a:extLst>
              <a:ext uri="{FF2B5EF4-FFF2-40B4-BE49-F238E27FC236}">
                <a16:creationId xmlns:a16="http://schemas.microsoft.com/office/drawing/2014/main" id="{AF2DE636-0C9F-BF00-2DB6-52169F30A428}"/>
              </a:ext>
            </a:extLst>
          </p:cNvPr>
          <p:cNvSpPr>
            <a:spLocks noGrp="1" noChangeArrowheads="1"/>
          </p:cNvSpPr>
          <p:nvPr>
            <p:ph type="title"/>
          </p:nvPr>
        </p:nvSpPr>
        <p:spPr>
          <a:xfrm>
            <a:off x="685800" y="77788"/>
            <a:ext cx="7772400" cy="1143000"/>
          </a:xfrm>
        </p:spPr>
        <p:txBody>
          <a:bodyPr/>
          <a:lstStyle/>
          <a:p>
            <a:r>
              <a:rPr lang="en-US" altLang="zh-CN">
                <a:solidFill>
                  <a:schemeClr val="tx1"/>
                </a:solidFill>
              </a:rPr>
              <a:t>BCNF </a:t>
            </a:r>
            <a:r>
              <a:rPr lang="zh-CN" altLang="en-US">
                <a:solidFill>
                  <a:schemeClr val="tx1"/>
                </a:solidFill>
              </a:rPr>
              <a:t>和</a:t>
            </a:r>
            <a:r>
              <a:rPr lang="en-US" altLang="zh-CN">
                <a:solidFill>
                  <a:schemeClr val="tx1"/>
                </a:solidFill>
              </a:rPr>
              <a:t> </a:t>
            </a:r>
            <a:r>
              <a:rPr lang="zh-CN" altLang="en-US">
                <a:solidFill>
                  <a:schemeClr val="tx1"/>
                </a:solidFill>
              </a:rPr>
              <a:t>依赖保持</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内容占位符 1">
            <a:extLst>
              <a:ext uri="{FF2B5EF4-FFF2-40B4-BE49-F238E27FC236}">
                <a16:creationId xmlns:a16="http://schemas.microsoft.com/office/drawing/2014/main" id="{2302D0E9-FB70-00AF-994D-BF65ACFAD274}"/>
              </a:ext>
            </a:extLst>
          </p:cNvPr>
          <p:cNvSpPr>
            <a:spLocks noGrp="1" noChangeArrowheads="1"/>
          </p:cNvSpPr>
          <p:nvPr>
            <p:ph idx="1"/>
          </p:nvPr>
        </p:nvSpPr>
        <p:spPr>
          <a:xfrm>
            <a:off x="457200" y="1481138"/>
            <a:ext cx="8229600" cy="5151437"/>
          </a:xfrm>
        </p:spPr>
        <p:txBody>
          <a:bodyPr/>
          <a:lstStyle/>
          <a:p>
            <a:r>
              <a:rPr lang="en-US" altLang="zh-CN" b="1"/>
              <a:t> </a:t>
            </a:r>
            <a:r>
              <a:rPr lang="zh-CN" altLang="en-US" b="1"/>
              <a:t>如果一个关系符合</a:t>
            </a:r>
            <a:r>
              <a:rPr lang="en-US" altLang="zh-CN" b="1"/>
              <a:t>BCNF, </a:t>
            </a:r>
            <a:r>
              <a:rPr lang="zh-CN" altLang="en-US" b="1"/>
              <a:t>它一般不会出现冗余</a:t>
            </a:r>
            <a:r>
              <a:rPr lang="en-US" altLang="zh-CN" b="1"/>
              <a:t>. </a:t>
            </a:r>
            <a:r>
              <a:rPr lang="zh-CN" altLang="en-US" b="1"/>
              <a:t>因此</a:t>
            </a:r>
            <a:r>
              <a:rPr lang="en-US" altLang="zh-CN" b="1"/>
              <a:t>, </a:t>
            </a:r>
            <a:r>
              <a:rPr lang="zh-CN" altLang="en-US" b="1"/>
              <a:t>确保所有关系都符合</a:t>
            </a:r>
            <a:r>
              <a:rPr lang="en-US" altLang="zh-CN" b="1"/>
              <a:t>BCNF</a:t>
            </a:r>
            <a:r>
              <a:rPr lang="zh-CN" altLang="en-US" b="1"/>
              <a:t>是很好的一种解决冗余的方式</a:t>
            </a:r>
            <a:r>
              <a:rPr lang="en-US" altLang="zh-CN" b="1"/>
              <a:t>.</a:t>
            </a:r>
          </a:p>
          <a:p>
            <a:pPr>
              <a:buFont typeface="Wingdings 3" panose="05040102010807070707" pitchFamily="18" charset="2"/>
              <a:buNone/>
            </a:pPr>
            <a:r>
              <a:rPr lang="en-US" altLang="zh-CN" b="1"/>
              <a:t> </a:t>
            </a:r>
          </a:p>
          <a:p>
            <a:r>
              <a:rPr lang="zh-CN" altLang="en-US" b="1"/>
              <a:t>如何一个关系不符合</a:t>
            </a:r>
            <a:r>
              <a:rPr lang="en-US" altLang="zh-CN" b="1"/>
              <a:t>BCNF</a:t>
            </a:r>
            <a:r>
              <a:rPr lang="zh-CN" altLang="en-US" b="1"/>
              <a:t>，我们可以把它分解为符合</a:t>
            </a:r>
            <a:r>
              <a:rPr lang="en-US" altLang="zh-CN" b="1"/>
              <a:t>BCNF</a:t>
            </a:r>
            <a:r>
              <a:rPr lang="zh-CN" altLang="en-US" b="1"/>
              <a:t>的一个关系集合</a:t>
            </a:r>
            <a:r>
              <a:rPr lang="en-US" altLang="zh-CN" b="1"/>
              <a:t>.</a:t>
            </a:r>
          </a:p>
          <a:p>
            <a:pPr>
              <a:buFont typeface="Wingdings 3" panose="05040102010807070707" pitchFamily="18" charset="2"/>
              <a:buNone/>
            </a:pPr>
            <a:r>
              <a:rPr lang="en-US" altLang="zh-CN" b="1"/>
              <a:t>	</a:t>
            </a:r>
            <a:r>
              <a:rPr lang="en-US" altLang="zh-CN" sz="2400" b="1"/>
              <a:t>– </a:t>
            </a:r>
            <a:r>
              <a:rPr lang="zh-CN" altLang="en-US" sz="2400" b="1"/>
              <a:t>将一个关系分解为符合</a:t>
            </a:r>
            <a:r>
              <a:rPr lang="en-US" altLang="zh-CN" sz="2400" b="1"/>
              <a:t>BCNF</a:t>
            </a:r>
            <a:r>
              <a:rPr lang="zh-CN" altLang="en-US" sz="2400" b="1"/>
              <a:t>的关系集合</a:t>
            </a:r>
            <a:r>
              <a:rPr lang="en-US" altLang="zh-CN" sz="2400" b="1"/>
              <a:t>:</a:t>
            </a:r>
            <a:endParaRPr lang="en-US" altLang="zh-CN" b="1"/>
          </a:p>
          <a:p>
            <a:pPr lvl="1"/>
            <a:r>
              <a:rPr lang="en-US" altLang="zh-CN" b="1"/>
              <a:t> </a:t>
            </a:r>
            <a:r>
              <a:rPr lang="zh-CN" altLang="en-US" b="1"/>
              <a:t>分解是无损分解</a:t>
            </a:r>
            <a:endParaRPr lang="en-US" altLang="zh-CN" b="1"/>
          </a:p>
          <a:p>
            <a:pPr lvl="1"/>
            <a:r>
              <a:rPr lang="en-US" altLang="zh-CN" b="1"/>
              <a:t> </a:t>
            </a:r>
            <a:r>
              <a:rPr lang="zh-CN" altLang="en-US" b="1"/>
              <a:t>可能会保持函数依赖</a:t>
            </a:r>
            <a:r>
              <a:rPr lang="en-US" altLang="zh-CN" b="1"/>
              <a:t>.</a:t>
            </a:r>
            <a:endParaRPr lang="zh-CN" altLang="en-US" b="1"/>
          </a:p>
        </p:txBody>
      </p:sp>
      <p:sp>
        <p:nvSpPr>
          <p:cNvPr id="21506" name="灯片编号占位符 2">
            <a:extLst>
              <a:ext uri="{FF2B5EF4-FFF2-40B4-BE49-F238E27FC236}">
                <a16:creationId xmlns:a16="http://schemas.microsoft.com/office/drawing/2014/main" id="{92E78A72-E423-6404-9891-A02A2E85903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ABFAC40-B0EC-43A5-A724-49C8FA89C24C}" type="slidenum">
              <a:rPr lang="zh-CN" altLang="en-US"/>
              <a:pPr eaLnBrk="0" hangingPunct="0"/>
              <a:t>242</a:t>
            </a:fld>
            <a:endParaRPr lang="zh-CN" altLang="en-US"/>
          </a:p>
        </p:txBody>
      </p:sp>
      <p:sp>
        <p:nvSpPr>
          <p:cNvPr id="21507" name="标题 3">
            <a:extLst>
              <a:ext uri="{FF2B5EF4-FFF2-40B4-BE49-F238E27FC236}">
                <a16:creationId xmlns:a16="http://schemas.microsoft.com/office/drawing/2014/main" id="{98AA44AE-814B-63EF-74CE-697983236226}"/>
              </a:ext>
            </a:extLst>
          </p:cNvPr>
          <p:cNvSpPr>
            <a:spLocks noGrp="1" noChangeArrowheads="1"/>
          </p:cNvSpPr>
          <p:nvPr>
            <p:ph type="title"/>
          </p:nvPr>
        </p:nvSpPr>
        <p:spPr>
          <a:xfrm>
            <a:off x="457200" y="274638"/>
            <a:ext cx="8229600" cy="777875"/>
          </a:xfrm>
        </p:spPr>
        <p:txBody>
          <a:bodyPr/>
          <a:lstStyle/>
          <a:p>
            <a:pPr algn="l"/>
            <a:r>
              <a:rPr lang="en-US" altLang="zh-CN" b="1">
                <a:solidFill>
                  <a:schemeClr val="tx1"/>
                </a:solidFill>
              </a:rPr>
              <a:t>3.BCNF</a:t>
            </a:r>
            <a:r>
              <a:rPr lang="zh-CN" altLang="en-US" b="1">
                <a:solidFill>
                  <a:schemeClr val="tx1"/>
                </a:solidFill>
              </a:rPr>
              <a:t>范式分解</a:t>
            </a:r>
            <a:endParaRPr lang="zh-CN" altLang="en-US">
              <a:solidFill>
                <a:schemeClr val="tx1"/>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内容占位符 1">
            <a:extLst>
              <a:ext uri="{FF2B5EF4-FFF2-40B4-BE49-F238E27FC236}">
                <a16:creationId xmlns:a16="http://schemas.microsoft.com/office/drawing/2014/main" id="{40DF8859-2679-D304-E616-E5E113E0D533}"/>
              </a:ext>
            </a:extLst>
          </p:cNvPr>
          <p:cNvSpPr>
            <a:spLocks noGrp="1" noChangeArrowheads="1"/>
          </p:cNvSpPr>
          <p:nvPr>
            <p:ph idx="1"/>
          </p:nvPr>
        </p:nvSpPr>
        <p:spPr>
          <a:xfrm>
            <a:off x="468313" y="981075"/>
            <a:ext cx="8289925" cy="5184775"/>
          </a:xfrm>
        </p:spPr>
        <p:txBody>
          <a:bodyPr/>
          <a:lstStyle/>
          <a:p>
            <a:pPr>
              <a:lnSpc>
                <a:spcPct val="90000"/>
              </a:lnSpc>
            </a:pPr>
            <a:r>
              <a:rPr lang="zh-CN" altLang="en-US" b="1"/>
              <a:t>有一些情况</a:t>
            </a:r>
          </a:p>
          <a:p>
            <a:pPr>
              <a:lnSpc>
                <a:spcPct val="90000"/>
              </a:lnSpc>
              <a:buFontTx/>
              <a:buNone/>
            </a:pPr>
            <a:r>
              <a:rPr lang="en-US" altLang="zh-CN" sz="3000" b="1"/>
              <a:t> </a:t>
            </a:r>
            <a:r>
              <a:rPr lang="zh-CN" altLang="en-US" sz="3000" b="1"/>
              <a:t> </a:t>
            </a:r>
            <a:r>
              <a:rPr lang="en-US" altLang="zh-CN" sz="3000" b="1"/>
              <a:t>–BCNF </a:t>
            </a:r>
            <a:r>
              <a:rPr lang="zh-CN" altLang="en-US" sz="3000" b="1"/>
              <a:t>不能保持函数依赖</a:t>
            </a:r>
            <a:r>
              <a:rPr lang="en-US" altLang="zh-CN" sz="3000" b="1"/>
              <a:t>, </a:t>
            </a:r>
          </a:p>
          <a:p>
            <a:pPr>
              <a:lnSpc>
                <a:spcPct val="90000"/>
              </a:lnSpc>
              <a:buFont typeface="Wingdings 3" panose="05040102010807070707" pitchFamily="18" charset="2"/>
              <a:buNone/>
            </a:pPr>
            <a:r>
              <a:rPr lang="en-US" altLang="zh-CN" sz="3000" b="1"/>
              <a:t>	–</a:t>
            </a:r>
            <a:r>
              <a:rPr lang="zh-CN" altLang="en-US" sz="3000" b="1"/>
              <a:t>在更新上有效的检查函数依赖是否违背是非常重要的。</a:t>
            </a:r>
            <a:endParaRPr lang="en-US" altLang="zh-CN" sz="3000" b="1"/>
          </a:p>
          <a:p>
            <a:pPr>
              <a:lnSpc>
                <a:spcPct val="90000"/>
              </a:lnSpc>
            </a:pPr>
            <a:r>
              <a:rPr lang="zh-CN" altLang="en-US" sz="2800" b="1"/>
              <a:t>解决方法</a:t>
            </a:r>
            <a:r>
              <a:rPr lang="en-US" altLang="zh-CN" sz="2800" b="1"/>
              <a:t>: </a:t>
            </a:r>
            <a:r>
              <a:rPr lang="zh-CN" altLang="en-US" sz="2800" b="1"/>
              <a:t>定义一个弱的关系</a:t>
            </a:r>
            <a:r>
              <a:rPr lang="en-US" altLang="zh-CN" sz="2800" b="1"/>
              <a:t>, </a:t>
            </a:r>
            <a:r>
              <a:rPr lang="zh-CN" altLang="en-US" sz="2800" b="1"/>
              <a:t>叫做第三范式</a:t>
            </a:r>
            <a:r>
              <a:rPr lang="en-US" altLang="zh-CN" sz="2800" b="1"/>
              <a:t> (3NF)</a:t>
            </a:r>
          </a:p>
          <a:p>
            <a:pPr>
              <a:lnSpc>
                <a:spcPct val="90000"/>
              </a:lnSpc>
              <a:buFont typeface="Wingdings 3" panose="05040102010807070707" pitchFamily="18" charset="2"/>
              <a:buNone/>
            </a:pPr>
            <a:r>
              <a:rPr lang="en-US" altLang="zh-CN" sz="3000" b="1"/>
              <a:t> 	– </a:t>
            </a:r>
            <a:r>
              <a:rPr lang="zh-CN" altLang="en-US" sz="3000" b="1"/>
              <a:t>允许存在一些冗余</a:t>
            </a:r>
            <a:r>
              <a:rPr lang="en-US" altLang="zh-CN" sz="3000" b="1"/>
              <a:t>	</a:t>
            </a:r>
            <a:endParaRPr lang="zh-CN" altLang="en-US" sz="3000" b="1"/>
          </a:p>
          <a:p>
            <a:pPr>
              <a:lnSpc>
                <a:spcPct val="90000"/>
              </a:lnSpc>
              <a:buFont typeface="Wingdings 3" panose="05040102010807070707" pitchFamily="18" charset="2"/>
              <a:buNone/>
            </a:pPr>
            <a:r>
              <a:rPr lang="zh-CN" altLang="en-US" sz="3000" b="1"/>
              <a:t>  </a:t>
            </a:r>
            <a:r>
              <a:rPr lang="en-US" altLang="zh-CN" sz="3000" b="1"/>
              <a:t>– </a:t>
            </a:r>
            <a:r>
              <a:rPr lang="zh-CN" altLang="en-US" sz="3000" b="1"/>
              <a:t>函数依赖是否保持可以在单独的关系上检查，而不需要进行连接计算</a:t>
            </a:r>
            <a:r>
              <a:rPr lang="en-US" altLang="zh-CN" sz="3000" b="1"/>
              <a:t>.</a:t>
            </a:r>
          </a:p>
          <a:p>
            <a:pPr>
              <a:lnSpc>
                <a:spcPct val="90000"/>
              </a:lnSpc>
              <a:buFont typeface="Wingdings 3" panose="05040102010807070707" pitchFamily="18" charset="2"/>
              <a:buNone/>
            </a:pPr>
            <a:r>
              <a:rPr lang="en-US" altLang="zh-CN" sz="3000" b="1"/>
              <a:t> – 3NF</a:t>
            </a:r>
            <a:r>
              <a:rPr lang="zh-CN" altLang="en-US" sz="3000" b="1"/>
              <a:t>一般是保持无损连接分解和保持函数依赖。</a:t>
            </a:r>
            <a:r>
              <a:rPr lang="en-US" altLang="zh-CN" sz="3000" b="1"/>
              <a:t>.</a:t>
            </a:r>
            <a:endParaRPr lang="zh-CN" altLang="en-US" sz="3000" b="1"/>
          </a:p>
        </p:txBody>
      </p:sp>
      <p:sp>
        <p:nvSpPr>
          <p:cNvPr id="22530" name="灯片编号占位符 2">
            <a:extLst>
              <a:ext uri="{FF2B5EF4-FFF2-40B4-BE49-F238E27FC236}">
                <a16:creationId xmlns:a16="http://schemas.microsoft.com/office/drawing/2014/main" id="{B68868CD-C058-E5F5-F229-2B030BB4DD0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7EDF20A-096C-4B32-86E6-D60487FE3496}" type="slidenum">
              <a:rPr lang="zh-CN" altLang="en-US"/>
              <a:pPr eaLnBrk="0" hangingPunct="0"/>
              <a:t>243</a:t>
            </a:fld>
            <a:endParaRPr lang="zh-CN" altLang="en-US"/>
          </a:p>
        </p:txBody>
      </p:sp>
      <p:sp>
        <p:nvSpPr>
          <p:cNvPr id="4" name="标题 3">
            <a:extLst>
              <a:ext uri="{FF2B5EF4-FFF2-40B4-BE49-F238E27FC236}">
                <a16:creationId xmlns:a16="http://schemas.microsoft.com/office/drawing/2014/main" id="{F2111EBF-C881-9930-0740-AD3EF41E8F4B}"/>
              </a:ext>
            </a:extLst>
          </p:cNvPr>
          <p:cNvSpPr>
            <a:spLocks noGrp="1"/>
          </p:cNvSpPr>
          <p:nvPr>
            <p:ph type="title"/>
          </p:nvPr>
        </p:nvSpPr>
        <p:spPr>
          <a:xfrm>
            <a:off x="457200" y="274638"/>
            <a:ext cx="8229600" cy="669925"/>
          </a:xfrm>
        </p:spPr>
        <p:txBody>
          <a:bodyPr>
            <a:normAutofit fontScale="90000"/>
          </a:bodyPr>
          <a:lstStyle/>
          <a:p>
            <a:pPr algn="l" fontAlgn="auto">
              <a:spcAft>
                <a:spcPts val="0"/>
              </a:spcAft>
              <a:defRPr/>
            </a:pPr>
            <a:r>
              <a:rPr kumimoji="1" lang="en-US" altLang="zh-CN" b="1" dirty="0">
                <a:solidFill>
                  <a:schemeClr val="tx1"/>
                </a:solidFill>
              </a:rPr>
              <a:t>4.</a:t>
            </a:r>
            <a:r>
              <a:rPr kumimoji="1" lang="zh-CN" altLang="en-US" b="1" dirty="0">
                <a:solidFill>
                  <a:schemeClr val="tx1"/>
                </a:solidFill>
              </a:rPr>
              <a:t> </a:t>
            </a:r>
            <a:r>
              <a:rPr kumimoji="1" lang="en-US" altLang="zh-CN" b="1" dirty="0">
                <a:solidFill>
                  <a:schemeClr val="tx1"/>
                </a:solidFill>
              </a:rPr>
              <a:t>3NF</a:t>
            </a:r>
            <a:endParaRPr kumimoji="1" lang="zh-CN" altLang="en-US" b="1" dirty="0">
              <a:solidFill>
                <a:schemeClr val="tx1"/>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内容占位符 1">
            <a:extLst>
              <a:ext uri="{FF2B5EF4-FFF2-40B4-BE49-F238E27FC236}">
                <a16:creationId xmlns:a16="http://schemas.microsoft.com/office/drawing/2014/main" id="{57E48D5E-1F93-3295-422C-90449024E916}"/>
              </a:ext>
            </a:extLst>
          </p:cNvPr>
          <p:cNvSpPr>
            <a:spLocks noGrp="1" noChangeArrowheads="1"/>
          </p:cNvSpPr>
          <p:nvPr>
            <p:ph idx="1"/>
          </p:nvPr>
        </p:nvSpPr>
        <p:spPr>
          <a:xfrm>
            <a:off x="457200" y="1069975"/>
            <a:ext cx="8229600" cy="5376863"/>
          </a:xfrm>
        </p:spPr>
        <p:txBody>
          <a:bodyPr/>
          <a:lstStyle/>
          <a:p>
            <a:r>
              <a:rPr lang="en-US" altLang="zh-CN" b="1"/>
              <a:t>R</a:t>
            </a:r>
            <a:r>
              <a:rPr lang="zh-CN" altLang="en-US" b="1"/>
              <a:t>符合</a:t>
            </a:r>
            <a:r>
              <a:rPr lang="en-US" altLang="zh-CN" b="1"/>
              <a:t>BCNF, </a:t>
            </a:r>
            <a:r>
              <a:rPr lang="zh-CN" altLang="en-US" b="1"/>
              <a:t>那么</a:t>
            </a:r>
            <a:r>
              <a:rPr lang="en-US" altLang="zh-CN" b="1"/>
              <a:t>R</a:t>
            </a:r>
            <a:r>
              <a:rPr lang="zh-CN" altLang="en-US" b="1"/>
              <a:t>符合</a:t>
            </a:r>
            <a:r>
              <a:rPr lang="en-US" altLang="zh-CN" b="1"/>
              <a:t>3NF.</a:t>
            </a:r>
          </a:p>
          <a:p>
            <a:endParaRPr lang="en-US" altLang="zh-CN" b="1"/>
          </a:p>
          <a:p>
            <a:r>
              <a:rPr lang="en-US" altLang="zh-CN" b="1"/>
              <a:t> </a:t>
            </a:r>
            <a:r>
              <a:rPr lang="zh-CN" altLang="en-US" b="1"/>
              <a:t>如果</a:t>
            </a:r>
            <a:r>
              <a:rPr lang="en-US" altLang="zh-CN" b="1"/>
              <a:t> R </a:t>
            </a:r>
            <a:r>
              <a:rPr lang="zh-CN" altLang="en-US" b="1"/>
              <a:t>符合</a:t>
            </a:r>
            <a:r>
              <a:rPr lang="en-US" altLang="zh-CN" b="1"/>
              <a:t> 3NF, </a:t>
            </a:r>
            <a:r>
              <a:rPr lang="zh-CN" altLang="en-US" b="1"/>
              <a:t>可能会存在一定的冗余</a:t>
            </a:r>
            <a:r>
              <a:rPr lang="en-US" altLang="zh-CN" b="1"/>
              <a:t>.</a:t>
            </a:r>
          </a:p>
          <a:p>
            <a:pPr>
              <a:buFont typeface="Wingdings 3" panose="05040102010807070707" pitchFamily="18" charset="2"/>
              <a:buNone/>
            </a:pPr>
            <a:r>
              <a:rPr lang="en-US" altLang="zh-CN" b="1"/>
              <a:t>	</a:t>
            </a:r>
            <a:r>
              <a:rPr lang="zh-CN" altLang="en-US" b="1"/>
              <a:t>它是分解和性能的一种折中。</a:t>
            </a:r>
            <a:r>
              <a:rPr lang="en-US" altLang="zh-CN" b="1"/>
              <a:t> used when BCNF not achievable (e.g., no “good” decomposition, or performance considerations).</a:t>
            </a:r>
          </a:p>
          <a:p>
            <a:pPr>
              <a:buFont typeface="Wingdings 3" panose="05040102010807070707" pitchFamily="18" charset="2"/>
              <a:buNone/>
            </a:pPr>
            <a:r>
              <a:rPr lang="en-US" altLang="zh-CN" b="1"/>
              <a:t>	– </a:t>
            </a:r>
            <a:r>
              <a:rPr lang="zh-CN" altLang="en-US" sz="2800" b="1" i="1">
                <a:solidFill>
                  <a:srgbClr val="0000CC"/>
                </a:solidFill>
              </a:rPr>
              <a:t>将</a:t>
            </a:r>
            <a:r>
              <a:rPr lang="en-US" altLang="zh-CN" sz="2800" b="1" i="1">
                <a:solidFill>
                  <a:srgbClr val="0000CC"/>
                </a:solidFill>
              </a:rPr>
              <a:t>R</a:t>
            </a:r>
            <a:r>
              <a:rPr lang="zh-CN" altLang="en-US" sz="2800" b="1" i="1">
                <a:solidFill>
                  <a:srgbClr val="0000CC"/>
                </a:solidFill>
              </a:rPr>
              <a:t>分解为满足</a:t>
            </a:r>
            <a:r>
              <a:rPr lang="en-US" altLang="zh-CN" sz="2800" b="1" i="1">
                <a:solidFill>
                  <a:srgbClr val="0000CC"/>
                </a:solidFill>
              </a:rPr>
              <a:t>3NF</a:t>
            </a:r>
            <a:r>
              <a:rPr lang="zh-CN" altLang="en-US" sz="2800" b="1" i="1">
                <a:solidFill>
                  <a:srgbClr val="0000CC"/>
                </a:solidFill>
              </a:rPr>
              <a:t>的关系集合，是保持了无损连接分解和保持函数依赖的。</a:t>
            </a:r>
            <a:endParaRPr lang="en-US" altLang="zh-CN" b="1">
              <a:solidFill>
                <a:srgbClr val="0000CC"/>
              </a:solidFill>
            </a:endParaRPr>
          </a:p>
          <a:p>
            <a:endParaRPr lang="zh-CN" altLang="en-US" b="1"/>
          </a:p>
        </p:txBody>
      </p:sp>
      <p:sp>
        <p:nvSpPr>
          <p:cNvPr id="23554" name="灯片编号占位符 2">
            <a:extLst>
              <a:ext uri="{FF2B5EF4-FFF2-40B4-BE49-F238E27FC236}">
                <a16:creationId xmlns:a16="http://schemas.microsoft.com/office/drawing/2014/main" id="{FB8649D6-5171-1318-5EF5-9E33F91C0CA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41B5BF9-95E0-469B-91D7-BB866DB0FDA5}" type="slidenum">
              <a:rPr lang="zh-CN" altLang="en-US"/>
              <a:pPr eaLnBrk="0" hangingPunct="0"/>
              <a:t>244</a:t>
            </a:fld>
            <a:endParaRPr lang="zh-CN" altLang="en-US"/>
          </a:p>
        </p:txBody>
      </p:sp>
      <p:sp>
        <p:nvSpPr>
          <p:cNvPr id="23555" name="标题 3">
            <a:extLst>
              <a:ext uri="{FF2B5EF4-FFF2-40B4-BE49-F238E27FC236}">
                <a16:creationId xmlns:a16="http://schemas.microsoft.com/office/drawing/2014/main" id="{692B8DE7-9418-76B5-F73B-7415374160EC}"/>
              </a:ext>
            </a:extLst>
          </p:cNvPr>
          <p:cNvSpPr>
            <a:spLocks noGrp="1" noChangeArrowheads="1"/>
          </p:cNvSpPr>
          <p:nvPr>
            <p:ph type="title"/>
          </p:nvPr>
        </p:nvSpPr>
        <p:spPr>
          <a:xfrm>
            <a:off x="457200" y="-73025"/>
            <a:ext cx="7772400" cy="1143000"/>
          </a:xfrm>
        </p:spPr>
        <p:txBody>
          <a:bodyPr/>
          <a:lstStyle/>
          <a:p>
            <a:pPr algn="l"/>
            <a:r>
              <a:rPr lang="en-US" altLang="zh-CN" b="1">
                <a:solidFill>
                  <a:schemeClr val="tx1"/>
                </a:solidFill>
              </a:rPr>
              <a:t>4.</a:t>
            </a:r>
            <a:r>
              <a:rPr lang="zh-CN" altLang="en-US" b="1">
                <a:solidFill>
                  <a:schemeClr val="tx1"/>
                </a:solidFill>
              </a:rPr>
              <a:t> </a:t>
            </a:r>
            <a:r>
              <a:rPr lang="en-US" altLang="zh-CN" b="1">
                <a:solidFill>
                  <a:schemeClr val="tx1"/>
                </a:solidFill>
              </a:rPr>
              <a:t>3NF</a:t>
            </a:r>
            <a:endParaRPr lang="zh-CN" altLang="en-US" b="1">
              <a:solidFill>
                <a:schemeClr val="tx1"/>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内容占位符 1">
            <a:extLst>
              <a:ext uri="{FF2B5EF4-FFF2-40B4-BE49-F238E27FC236}">
                <a16:creationId xmlns:a16="http://schemas.microsoft.com/office/drawing/2014/main" id="{1837A904-2785-D23D-C17B-F5BF0DBCDF1D}"/>
              </a:ext>
            </a:extLst>
          </p:cNvPr>
          <p:cNvSpPr>
            <a:spLocks noGrp="1" noChangeArrowheads="1"/>
          </p:cNvSpPr>
          <p:nvPr>
            <p:ph idx="1"/>
          </p:nvPr>
        </p:nvSpPr>
        <p:spPr>
          <a:xfrm>
            <a:off x="261938" y="1722438"/>
            <a:ext cx="8461375" cy="3168650"/>
          </a:xfrm>
        </p:spPr>
        <p:txBody>
          <a:bodyPr/>
          <a:lstStyle/>
          <a:p>
            <a:r>
              <a:rPr lang="en-US" altLang="zh-CN" sz="2400"/>
              <a:t> </a:t>
            </a:r>
            <a:r>
              <a:rPr lang="zh-CN" altLang="en-US" sz="2400"/>
              <a:t>关系</a:t>
            </a:r>
            <a:r>
              <a:rPr lang="en-US" altLang="zh-CN" sz="2400"/>
              <a:t>R </a:t>
            </a:r>
            <a:r>
              <a:rPr lang="zh-CN" altLang="en-US" sz="2400"/>
              <a:t>，函数依赖集</a:t>
            </a:r>
            <a:r>
              <a:rPr lang="en-US" altLang="zh-CN" sz="2400"/>
              <a:t>FDs </a:t>
            </a:r>
            <a:r>
              <a:rPr lang="en-US" altLang="zh-CN" sz="2400" i="1"/>
              <a:t>F </a:t>
            </a:r>
            <a:r>
              <a:rPr lang="zh-CN" altLang="en-US" sz="2400" i="1"/>
              <a:t>符合</a:t>
            </a:r>
            <a:r>
              <a:rPr lang="en-US" altLang="zh-CN" sz="2400" i="1"/>
              <a:t>3NF</a:t>
            </a:r>
            <a:r>
              <a:rPr lang="zh-CN" altLang="en-US" sz="2400" i="1"/>
              <a:t>，当且仅当</a:t>
            </a:r>
            <a:r>
              <a:rPr lang="en-US" altLang="zh-CN" sz="2400" i="1"/>
              <a:t>F</a:t>
            </a:r>
            <a:r>
              <a:rPr lang="zh-CN" altLang="en-US" sz="2400" i="1"/>
              <a:t>中每一个函数依赖</a:t>
            </a:r>
            <a:r>
              <a:rPr lang="en-US" altLang="zh-CN" sz="2400" i="1"/>
              <a:t> </a:t>
            </a:r>
            <a:r>
              <a:rPr lang="en-US" altLang="zh-CN" sz="2400"/>
              <a:t>X → A (X ⊆ R and A ⊆ R)</a:t>
            </a:r>
            <a:r>
              <a:rPr lang="en-US" altLang="zh-CN" sz="2400" i="1"/>
              <a:t>, </a:t>
            </a:r>
            <a:r>
              <a:rPr lang="zh-CN" altLang="en-US" sz="2400" i="1"/>
              <a:t>下符合列描述中的一个</a:t>
            </a:r>
            <a:r>
              <a:rPr lang="en-US" altLang="zh-CN" sz="2400"/>
              <a:t>: </a:t>
            </a:r>
          </a:p>
          <a:p>
            <a:pPr>
              <a:buFont typeface="Wingdings 3" panose="05040102010807070707" pitchFamily="18" charset="2"/>
              <a:buNone/>
            </a:pPr>
            <a:r>
              <a:rPr lang="en-US" altLang="zh-CN" sz="2400"/>
              <a:t>	– A ⊆ X (</a:t>
            </a:r>
            <a:r>
              <a:rPr lang="zh-CN" altLang="en-US" sz="2400"/>
              <a:t>平凡的</a:t>
            </a:r>
            <a:r>
              <a:rPr lang="en-US" altLang="zh-CN" sz="2400"/>
              <a:t>FD), or</a:t>
            </a:r>
          </a:p>
          <a:p>
            <a:pPr>
              <a:buFont typeface="Wingdings 3" panose="05040102010807070707" pitchFamily="18" charset="2"/>
              <a:buNone/>
            </a:pPr>
            <a:r>
              <a:rPr lang="en-US" altLang="zh-CN" sz="2400"/>
              <a:t>	– X </a:t>
            </a:r>
            <a:r>
              <a:rPr lang="zh-CN" altLang="en-US" sz="2400"/>
              <a:t>是超键</a:t>
            </a:r>
            <a:r>
              <a:rPr lang="en-US" altLang="zh-CN" sz="2400"/>
              <a:t>, or</a:t>
            </a:r>
          </a:p>
          <a:p>
            <a:pPr>
              <a:buFont typeface="Wingdings 3" panose="05040102010807070707" pitchFamily="18" charset="2"/>
              <a:buNone/>
            </a:pPr>
            <a:r>
              <a:rPr lang="en-US" altLang="zh-CN" sz="2400"/>
              <a:t>	– A </a:t>
            </a:r>
            <a:r>
              <a:rPr lang="zh-CN" altLang="en-US" sz="2400"/>
              <a:t>是</a:t>
            </a:r>
            <a:r>
              <a:rPr lang="en-US" altLang="zh-CN" sz="2400"/>
              <a:t>R</a:t>
            </a:r>
            <a:r>
              <a:rPr lang="zh-CN" altLang="en-US" sz="2400"/>
              <a:t>的键的一部分</a:t>
            </a:r>
          </a:p>
        </p:txBody>
      </p:sp>
      <p:sp>
        <p:nvSpPr>
          <p:cNvPr id="24578" name="灯片编号占位符 2">
            <a:extLst>
              <a:ext uri="{FF2B5EF4-FFF2-40B4-BE49-F238E27FC236}">
                <a16:creationId xmlns:a16="http://schemas.microsoft.com/office/drawing/2014/main" id="{61047F84-17EF-E8C7-9178-429A5E98235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2F524D3-D342-40F2-B2C4-17F6898D9B92}" type="slidenum">
              <a:rPr lang="zh-CN" altLang="en-US"/>
              <a:pPr eaLnBrk="0" hangingPunct="0"/>
              <a:t>245</a:t>
            </a:fld>
            <a:endParaRPr lang="zh-CN" altLang="en-US"/>
          </a:p>
        </p:txBody>
      </p:sp>
      <p:sp>
        <p:nvSpPr>
          <p:cNvPr id="24579" name="矩形 5">
            <a:extLst>
              <a:ext uri="{FF2B5EF4-FFF2-40B4-BE49-F238E27FC236}">
                <a16:creationId xmlns:a16="http://schemas.microsoft.com/office/drawing/2014/main" id="{3213B415-3465-56E7-26B5-3A290A34FE48}"/>
              </a:ext>
            </a:extLst>
          </p:cNvPr>
          <p:cNvSpPr>
            <a:spLocks noChangeArrowheads="1"/>
          </p:cNvSpPr>
          <p:nvPr/>
        </p:nvSpPr>
        <p:spPr bwMode="auto">
          <a:xfrm>
            <a:off x="5194300" y="3090863"/>
            <a:ext cx="3600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000">
                <a:solidFill>
                  <a:srgbClr val="0000CC"/>
                </a:solidFill>
              </a:rPr>
              <a:t>If one of these two is satisfied </a:t>
            </a:r>
            <a:r>
              <a:rPr lang="en-US" altLang="zh-CN" sz="2000">
                <a:solidFill>
                  <a:srgbClr val="C00000"/>
                </a:solidFill>
              </a:rPr>
              <a:t>for ALL FDs</a:t>
            </a:r>
            <a:r>
              <a:rPr lang="en-US" altLang="zh-CN" sz="2000">
                <a:solidFill>
                  <a:srgbClr val="0000CC"/>
                </a:solidFill>
              </a:rPr>
              <a:t>, then R is in BCNF</a:t>
            </a:r>
            <a:endParaRPr lang="zh-CN" altLang="en-US" sz="2000">
              <a:solidFill>
                <a:srgbClr val="0000CC"/>
              </a:solidFill>
            </a:endParaRPr>
          </a:p>
        </p:txBody>
      </p:sp>
      <p:sp>
        <p:nvSpPr>
          <p:cNvPr id="7" name="圆角矩形 6">
            <a:extLst>
              <a:ext uri="{FF2B5EF4-FFF2-40B4-BE49-F238E27FC236}">
                <a16:creationId xmlns:a16="http://schemas.microsoft.com/office/drawing/2014/main" id="{D64439F3-9735-F21F-E89B-F25557D04B30}"/>
              </a:ext>
            </a:extLst>
          </p:cNvPr>
          <p:cNvSpPr/>
          <p:nvPr/>
        </p:nvSpPr>
        <p:spPr>
          <a:xfrm>
            <a:off x="1001713" y="2897188"/>
            <a:ext cx="3541712" cy="8747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8" name="右大括号 7">
            <a:extLst>
              <a:ext uri="{FF2B5EF4-FFF2-40B4-BE49-F238E27FC236}">
                <a16:creationId xmlns:a16="http://schemas.microsoft.com/office/drawing/2014/main" id="{F2338FFF-E11F-BE4D-7741-7EAB59FE11BC}"/>
              </a:ext>
            </a:extLst>
          </p:cNvPr>
          <p:cNvSpPr/>
          <p:nvPr/>
        </p:nvSpPr>
        <p:spPr>
          <a:xfrm>
            <a:off x="4799013" y="3019425"/>
            <a:ext cx="250825" cy="90011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zh-CN" altLang="en-US"/>
          </a:p>
        </p:txBody>
      </p:sp>
      <p:sp>
        <p:nvSpPr>
          <p:cNvPr id="9" name="标题 3">
            <a:extLst>
              <a:ext uri="{FF2B5EF4-FFF2-40B4-BE49-F238E27FC236}">
                <a16:creationId xmlns:a16="http://schemas.microsoft.com/office/drawing/2014/main" id="{47B54218-EF0D-8AF0-B8A2-9B20EAC62421}"/>
              </a:ext>
            </a:extLst>
          </p:cNvPr>
          <p:cNvSpPr txBox="1"/>
          <p:nvPr/>
        </p:nvSpPr>
        <p:spPr bwMode="auto">
          <a:xfrm>
            <a:off x="457200" y="-73025"/>
            <a:ext cx="7772400" cy="1143000"/>
          </a:xfrm>
          <a:prstGeom prst="rect">
            <a:avLst/>
          </a:prstGeom>
          <a:noFill/>
          <a:ln>
            <a:noFill/>
          </a:ln>
        </p:spPr>
        <p:txBody>
          <a:bodyPr anchor="ctr"/>
          <a:lstStyle>
            <a:lvl1pPr algn="ctr" rtl="0" eaLnBrk="0" fontAlgn="base" hangingPunct="0">
              <a:spcBef>
                <a:spcPct val="0"/>
              </a:spcBef>
              <a:spcAft>
                <a:spcPct val="0"/>
              </a:spcAft>
              <a:defRPr kumimoji="1" sz="4400">
                <a:solidFill>
                  <a:schemeClr val="tx2"/>
                </a:solidFill>
                <a:latin typeface="+mj-lt"/>
                <a:ea typeface="+mj-ea"/>
                <a:cs typeface="宋体" panose="02010600030101010101" pitchFamily="2" charset="-122"/>
              </a:defRPr>
            </a:lvl1pPr>
            <a:lvl2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en-US" altLang="zh-CN" kern="0">
                <a:solidFill>
                  <a:schemeClr val="tx1"/>
                </a:solidFill>
              </a:rPr>
              <a:t>4.</a:t>
            </a:r>
            <a:r>
              <a:rPr lang="zh-CN" altLang="en-US" kern="0">
                <a:solidFill>
                  <a:schemeClr val="tx1"/>
                </a:solidFill>
              </a:rPr>
              <a:t> </a:t>
            </a:r>
            <a:r>
              <a:rPr lang="en-US" altLang="zh-CN" kern="0">
                <a:solidFill>
                  <a:schemeClr val="tx1"/>
                </a:solidFill>
              </a:rPr>
              <a:t>3NF</a:t>
            </a:r>
            <a:endParaRPr lang="zh-CN" altLang="en-US" kern="0" dirty="0">
              <a:solidFill>
                <a:schemeClr val="tx1"/>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编号占位符 5">
            <a:extLst>
              <a:ext uri="{FF2B5EF4-FFF2-40B4-BE49-F238E27FC236}">
                <a16:creationId xmlns:a16="http://schemas.microsoft.com/office/drawing/2014/main" id="{2B5409BE-CB6E-6486-D1B6-B6D11B0AB68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CA79143-68EC-4FF8-97D0-19CADF5B0919}" type="slidenum">
              <a:rPr lang="zh-CN" altLang="en-US"/>
              <a:pPr eaLnBrk="0" hangingPunct="0"/>
              <a:t>246</a:t>
            </a:fld>
            <a:endParaRPr lang="zh-CN" altLang="en-US"/>
          </a:p>
        </p:txBody>
      </p:sp>
      <p:sp>
        <p:nvSpPr>
          <p:cNvPr id="25602" name="Rectangle 2">
            <a:extLst>
              <a:ext uri="{FF2B5EF4-FFF2-40B4-BE49-F238E27FC236}">
                <a16:creationId xmlns:a16="http://schemas.microsoft.com/office/drawing/2014/main" id="{0551221D-AFF6-5B58-3CBA-149841F1036A}"/>
              </a:ext>
            </a:extLst>
          </p:cNvPr>
          <p:cNvSpPr>
            <a:spLocks noGrp="1" noChangeArrowheads="1"/>
          </p:cNvSpPr>
          <p:nvPr>
            <p:ph type="title"/>
          </p:nvPr>
        </p:nvSpPr>
        <p:spPr>
          <a:xfrm>
            <a:off x="565150" y="84138"/>
            <a:ext cx="7772400" cy="608012"/>
          </a:xfrm>
        </p:spPr>
        <p:txBody>
          <a:bodyPr/>
          <a:lstStyle/>
          <a:p>
            <a:pPr algn="l"/>
            <a:r>
              <a:rPr lang="en-US" altLang="zh-CN" sz="2800" b="1">
                <a:latin typeface="黑体" panose="02010609060101010101" pitchFamily="49" charset="-122"/>
                <a:ea typeface="黑体" panose="02010609060101010101" pitchFamily="49" charset="-122"/>
              </a:rPr>
              <a:t>5.</a:t>
            </a:r>
            <a:r>
              <a:rPr lang="zh-CN" altLang="en-US" sz="2800" b="1">
                <a:latin typeface="黑体" panose="02010609060101010101" pitchFamily="49" charset="-122"/>
                <a:ea typeface="黑体" panose="02010609060101010101" pitchFamily="49" charset="-122"/>
              </a:rPr>
              <a:t> </a:t>
            </a:r>
            <a:r>
              <a:rPr lang="en-US" altLang="zh-CN" sz="2800" b="1">
                <a:latin typeface="黑体" panose="02010609060101010101" pitchFamily="49" charset="-122"/>
                <a:ea typeface="黑体" panose="02010609060101010101" pitchFamily="49" charset="-122"/>
              </a:rPr>
              <a:t>3NF</a:t>
            </a:r>
            <a:r>
              <a:rPr lang="zh-CN" altLang="en-US" sz="2800" b="1">
                <a:latin typeface="黑体" panose="02010609060101010101" pitchFamily="49" charset="-122"/>
                <a:ea typeface="黑体" panose="02010609060101010101" pitchFamily="49" charset="-122"/>
              </a:rPr>
              <a:t>分解</a:t>
            </a:r>
          </a:p>
        </p:txBody>
      </p:sp>
      <p:sp>
        <p:nvSpPr>
          <p:cNvPr id="25603" name="AutoShape 5">
            <a:extLst>
              <a:ext uri="{FF2B5EF4-FFF2-40B4-BE49-F238E27FC236}">
                <a16:creationId xmlns:a16="http://schemas.microsoft.com/office/drawing/2014/main" id="{8639EC68-BF7D-A5C0-DAF1-E630F6252EC1}"/>
              </a:ext>
            </a:extLst>
          </p:cNvPr>
          <p:cNvSpPr>
            <a:spLocks noChangeArrowheads="1"/>
          </p:cNvSpPr>
          <p:nvPr/>
        </p:nvSpPr>
        <p:spPr bwMode="auto">
          <a:xfrm>
            <a:off x="192088" y="1058863"/>
            <a:ext cx="1749425" cy="749300"/>
          </a:xfrm>
          <a:prstGeom prst="cloudCallout">
            <a:avLst>
              <a:gd name="adj1" fmla="val -48366"/>
              <a:gd name="adj2" fmla="val 80509"/>
            </a:avLst>
          </a:prstGeom>
          <a:solidFill>
            <a:srgbClr val="FF9900"/>
          </a:solidFill>
          <a:ln w="9525">
            <a:solidFill>
              <a:schemeClr val="tx1"/>
            </a:solidFill>
            <a:round/>
            <a:headEnd/>
            <a:tailEnd/>
          </a:ln>
        </p:spPr>
        <p:txBody>
          <a:bodyPr lIns="0" tIns="0" rIns="0" bIns="0"/>
          <a:lstStyle/>
          <a:p>
            <a:pPr algn="ctr" eaLnBrk="0" hangingPunct="0"/>
            <a:r>
              <a:rPr lang="en-US" altLang="zh-CN" sz="1200">
                <a:solidFill>
                  <a:schemeClr val="tx1"/>
                </a:solidFill>
              </a:rPr>
              <a:t>3NF</a:t>
            </a:r>
            <a:r>
              <a:rPr lang="zh-CN" altLang="en-US" sz="1200">
                <a:solidFill>
                  <a:schemeClr val="tx1"/>
                </a:solidFill>
              </a:rPr>
              <a:t>关系模式如何判定，如何分解？  </a:t>
            </a:r>
          </a:p>
        </p:txBody>
      </p:sp>
      <p:sp>
        <p:nvSpPr>
          <p:cNvPr id="25604" name="AutoShape 4">
            <a:extLst>
              <a:ext uri="{FF2B5EF4-FFF2-40B4-BE49-F238E27FC236}">
                <a16:creationId xmlns:a16="http://schemas.microsoft.com/office/drawing/2014/main" id="{27EA9FEB-183E-5C63-8E53-C022BEFC6572}"/>
              </a:ext>
            </a:extLst>
          </p:cNvPr>
          <p:cNvSpPr>
            <a:spLocks noChangeArrowheads="1"/>
          </p:cNvSpPr>
          <p:nvPr/>
        </p:nvSpPr>
        <p:spPr bwMode="auto">
          <a:xfrm>
            <a:off x="7264400" y="1112838"/>
            <a:ext cx="1604963" cy="736600"/>
          </a:xfrm>
          <a:prstGeom prst="cloudCallout">
            <a:avLst>
              <a:gd name="adj1" fmla="val 53560"/>
              <a:gd name="adj2" fmla="val 75218"/>
            </a:avLst>
          </a:prstGeom>
          <a:solidFill>
            <a:schemeClr val="accent1"/>
          </a:solidFill>
          <a:ln w="9525">
            <a:solidFill>
              <a:schemeClr val="tx1"/>
            </a:solidFill>
            <a:round/>
            <a:headEnd/>
            <a:tailEnd/>
          </a:ln>
        </p:spPr>
        <p:txBody>
          <a:bodyPr lIns="0" tIns="0" rIns="0" bIns="0"/>
          <a:lstStyle/>
          <a:p>
            <a:pPr algn="ctr" eaLnBrk="0" hangingPunct="0"/>
            <a:r>
              <a:rPr lang="zh-CN" altLang="en-US" sz="1200">
                <a:solidFill>
                  <a:schemeClr val="tx1"/>
                </a:solidFill>
              </a:rPr>
              <a:t>如何判定一个关系模式为</a:t>
            </a:r>
            <a:r>
              <a:rPr lang="en-US" altLang="zh-CN" sz="1200">
                <a:solidFill>
                  <a:schemeClr val="tx1"/>
                </a:solidFill>
              </a:rPr>
              <a:t>3NF</a:t>
            </a:r>
            <a:r>
              <a:rPr lang="zh-CN" altLang="en-US" sz="1200">
                <a:solidFill>
                  <a:schemeClr val="tx1"/>
                </a:solidFill>
              </a:rPr>
              <a:t>？</a:t>
            </a:r>
          </a:p>
        </p:txBody>
      </p:sp>
      <p:sp>
        <p:nvSpPr>
          <p:cNvPr id="25605" name="Rectangle 8">
            <a:extLst>
              <a:ext uri="{FF2B5EF4-FFF2-40B4-BE49-F238E27FC236}">
                <a16:creationId xmlns:a16="http://schemas.microsoft.com/office/drawing/2014/main" id="{E2F06ACE-757D-669E-C5E3-FB14F83438D8}"/>
              </a:ext>
            </a:extLst>
          </p:cNvPr>
          <p:cNvSpPr>
            <a:spLocks noChangeArrowheads="1"/>
          </p:cNvSpPr>
          <p:nvPr/>
        </p:nvSpPr>
        <p:spPr bwMode="auto">
          <a:xfrm>
            <a:off x="2786063" y="933450"/>
            <a:ext cx="3694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altLang="zh-CN" sz="2400">
                <a:sym typeface="Monotype Sorts" pitchFamily="1" charset="2"/>
              </a:rPr>
              <a:t>3NF</a:t>
            </a:r>
            <a:r>
              <a:rPr lang="zh-CN" altLang="en-US" sz="2400">
                <a:sym typeface="Monotype Sorts" pitchFamily="1" charset="2"/>
              </a:rPr>
              <a:t>的检查方法</a:t>
            </a:r>
            <a:endParaRPr lang="en-US" altLang="zh-CN" sz="1800">
              <a:solidFill>
                <a:schemeClr val="tx1"/>
              </a:solidFill>
              <a:sym typeface="Monotype Sorts" pitchFamily="1" charset="2"/>
            </a:endParaRPr>
          </a:p>
        </p:txBody>
      </p:sp>
      <p:sp>
        <p:nvSpPr>
          <p:cNvPr id="675849" name="Rectangle 9">
            <a:extLst>
              <a:ext uri="{FF2B5EF4-FFF2-40B4-BE49-F238E27FC236}">
                <a16:creationId xmlns:a16="http://schemas.microsoft.com/office/drawing/2014/main" id="{114345E0-30B6-DDA6-8E61-BA511A8FCCA2}"/>
              </a:ext>
            </a:extLst>
          </p:cNvPr>
          <p:cNvSpPr>
            <a:spLocks noChangeArrowheads="1"/>
          </p:cNvSpPr>
          <p:nvPr/>
        </p:nvSpPr>
        <p:spPr bwMode="auto">
          <a:xfrm>
            <a:off x="7250113" y="2406650"/>
            <a:ext cx="16954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1" charset="2"/>
              </a:rPr>
              <a:t>对</a:t>
            </a:r>
            <a:r>
              <a:rPr lang="en-US" altLang="zh-CN">
                <a:latin typeface="宋体" panose="02010600030101010101" pitchFamily="2" charset="-122"/>
                <a:sym typeface="Monotype Sorts" pitchFamily="1" charset="2"/>
              </a:rPr>
              <a:t>BCNF</a:t>
            </a:r>
            <a:r>
              <a:rPr lang="zh-CN" altLang="en-US">
                <a:latin typeface="宋体" panose="02010600030101010101" pitchFamily="2" charset="-122"/>
                <a:sym typeface="Monotype Sorts" pitchFamily="1" charset="2"/>
              </a:rPr>
              <a:t>检查方法作</a:t>
            </a:r>
          </a:p>
          <a:p>
            <a:pPr eaLnBrk="0" hangingPunct="0"/>
            <a:r>
              <a:rPr lang="zh-CN" altLang="en-US">
                <a:latin typeface="宋体" panose="02010600030101010101" pitchFamily="2" charset="-122"/>
                <a:sym typeface="Monotype Sorts" pitchFamily="1" charset="2"/>
              </a:rPr>
              <a:t>补充修改即可得到</a:t>
            </a:r>
            <a:r>
              <a:rPr lang="en-US" altLang="zh-CN">
                <a:latin typeface="宋体" panose="02010600030101010101" pitchFamily="2" charset="-122"/>
                <a:sym typeface="Monotype Sorts" pitchFamily="1" charset="2"/>
              </a:rPr>
              <a:t>!</a:t>
            </a:r>
          </a:p>
        </p:txBody>
      </p:sp>
      <p:pic>
        <p:nvPicPr>
          <p:cNvPr id="25607" name="对象 39">
            <a:extLst>
              <a:ext uri="{FF2B5EF4-FFF2-40B4-BE49-F238E27FC236}">
                <a16:creationId xmlns:a16="http://schemas.microsoft.com/office/drawing/2014/main" id="{28428F38-4268-B7E1-B8AA-0FF0638D88A8}"/>
              </a:ext>
            </a:extLst>
          </p:cNvPr>
          <p:cNvPicPr>
            <a:picLocks noChangeArrowheads="1"/>
          </p:cNvPicPr>
          <p:nvPr/>
        </p:nvPicPr>
        <p:blipFill>
          <a:blip r:embed="rId2">
            <a:extLst>
              <a:ext uri="{28A0092B-C50C-407E-A947-70E740481C1C}">
                <a14:useLocalDpi xmlns:a14="http://schemas.microsoft.com/office/drawing/2010/main" val="0"/>
              </a:ext>
            </a:extLst>
          </a:blip>
          <a:srcRect l="-2202" t="-4175" r="-2322" b="-757"/>
          <a:stretch>
            <a:fillRect/>
          </a:stretch>
        </p:blipFill>
        <p:spPr bwMode="auto">
          <a:xfrm>
            <a:off x="1706563" y="1782763"/>
            <a:ext cx="5489575" cy="33067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75851" name="Rectangle 11">
            <a:extLst>
              <a:ext uri="{FF2B5EF4-FFF2-40B4-BE49-F238E27FC236}">
                <a16:creationId xmlns:a16="http://schemas.microsoft.com/office/drawing/2014/main" id="{14EBF51D-40C4-447B-C028-AB4AB36BF013}"/>
              </a:ext>
            </a:extLst>
          </p:cNvPr>
          <p:cNvSpPr>
            <a:spLocks noChangeArrowheads="1"/>
          </p:cNvSpPr>
          <p:nvPr/>
        </p:nvSpPr>
        <p:spPr bwMode="auto">
          <a:xfrm>
            <a:off x="3914775" y="2162175"/>
            <a:ext cx="2936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1" charset="2"/>
              </a:rPr>
              <a:t>仅需检查</a:t>
            </a:r>
            <a:r>
              <a:rPr lang="en-US" altLang="zh-CN">
                <a:solidFill>
                  <a:srgbClr val="0066FF"/>
                </a:solidFill>
                <a:latin typeface="宋体" panose="02010600030101010101" pitchFamily="2" charset="-122"/>
                <a:sym typeface="Monotype Sorts" pitchFamily="1" charset="2"/>
              </a:rPr>
              <a:t>F</a:t>
            </a:r>
            <a:r>
              <a:rPr lang="zh-CN" altLang="en-US">
                <a:solidFill>
                  <a:srgbClr val="0066FF"/>
                </a:solidFill>
                <a:latin typeface="宋体" panose="02010600030101010101" pitchFamily="2" charset="-122"/>
                <a:sym typeface="Monotype Sorts" pitchFamily="1" charset="2"/>
              </a:rPr>
              <a:t>中的每个函数依赖</a:t>
            </a:r>
            <a:r>
              <a:rPr lang="el-GR" altLang="zh-CN">
                <a:solidFill>
                  <a:srgbClr val="0066FF"/>
                </a:solidFill>
                <a:latin typeface="宋体" panose="02010600030101010101" pitchFamily="2" charset="-122"/>
                <a:sym typeface="Monotype Sorts" pitchFamily="1" charset="2"/>
              </a:rPr>
              <a:t>α</a:t>
            </a:r>
            <a:r>
              <a:rPr lang="en-US" altLang="zh-CN">
                <a:solidFill>
                  <a:srgbClr val="0066FF"/>
                </a:solidFill>
                <a:latin typeface="宋体" panose="02010600030101010101" pitchFamily="2" charset="-122"/>
                <a:sym typeface="Wingdings" panose="05000000000000000000" pitchFamily="2" charset="2"/>
              </a:rPr>
              <a:t></a:t>
            </a:r>
            <a:r>
              <a:rPr lang="el-GR" altLang="zh-CN">
                <a:solidFill>
                  <a:srgbClr val="0066FF"/>
                </a:solidFill>
                <a:latin typeface="宋体" panose="02010600030101010101" pitchFamily="2" charset="-122"/>
                <a:sym typeface="Monotype Sorts" pitchFamily="1" charset="2"/>
              </a:rPr>
              <a:t>β</a:t>
            </a:r>
            <a:endParaRPr lang="el-GR" altLang="zh-CN">
              <a:solidFill>
                <a:srgbClr val="0066FF"/>
              </a:solidFill>
              <a:latin typeface="宋体" panose="02010600030101010101" pitchFamily="2" charset="-122"/>
              <a:cs typeface="Tahoma" panose="020B0604030504040204" pitchFamily="34" charset="0"/>
              <a:sym typeface="Monotype Sorts" pitchFamily="1" charset="2"/>
            </a:endParaRPr>
          </a:p>
        </p:txBody>
      </p:sp>
      <p:grpSp>
        <p:nvGrpSpPr>
          <p:cNvPr id="675862" name="Group 22">
            <a:extLst>
              <a:ext uri="{FF2B5EF4-FFF2-40B4-BE49-F238E27FC236}">
                <a16:creationId xmlns:a16="http://schemas.microsoft.com/office/drawing/2014/main" id="{4BA62426-35C4-2134-61DD-0A723233F3F6}"/>
              </a:ext>
            </a:extLst>
          </p:cNvPr>
          <p:cNvGrpSpPr>
            <a:grpSpLocks/>
          </p:cNvGrpSpPr>
          <p:nvPr/>
        </p:nvGrpSpPr>
        <p:grpSpPr bwMode="auto">
          <a:xfrm>
            <a:off x="284163" y="1927225"/>
            <a:ext cx="1527175" cy="1225550"/>
            <a:chOff x="59" y="1099"/>
            <a:chExt cx="962" cy="772"/>
          </a:xfrm>
        </p:grpSpPr>
        <p:sp>
          <p:nvSpPr>
            <p:cNvPr id="25610" name="AutoShape 10">
              <a:extLst>
                <a:ext uri="{FF2B5EF4-FFF2-40B4-BE49-F238E27FC236}">
                  <a16:creationId xmlns:a16="http://schemas.microsoft.com/office/drawing/2014/main" id="{21D4ECCB-AD1F-FD5B-BF62-4DF8431B2570}"/>
                </a:ext>
              </a:extLst>
            </p:cNvPr>
            <p:cNvSpPr>
              <a:spLocks/>
            </p:cNvSpPr>
            <p:nvPr/>
          </p:nvSpPr>
          <p:spPr bwMode="auto">
            <a:xfrm>
              <a:off x="950" y="1099"/>
              <a:ext cx="71" cy="772"/>
            </a:xfrm>
            <a:prstGeom prst="leftBrace">
              <a:avLst>
                <a:gd name="adj1" fmla="val 90409"/>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zh-CN" altLang="en-US"/>
            </a:p>
          </p:txBody>
        </p:sp>
        <p:sp>
          <p:nvSpPr>
            <p:cNvPr id="25611" name="Rectangle 13">
              <a:extLst>
                <a:ext uri="{FF2B5EF4-FFF2-40B4-BE49-F238E27FC236}">
                  <a16:creationId xmlns:a16="http://schemas.microsoft.com/office/drawing/2014/main" id="{05B626BC-80BE-AEC0-6C89-42047B5B207B}"/>
                </a:ext>
              </a:extLst>
            </p:cNvPr>
            <p:cNvSpPr>
              <a:spLocks noChangeArrowheads="1"/>
            </p:cNvSpPr>
            <p:nvPr/>
          </p:nvSpPr>
          <p:spPr bwMode="auto">
            <a:xfrm>
              <a:off x="59" y="1374"/>
              <a:ext cx="9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1" charset="2"/>
                </a:rPr>
                <a:t>同</a:t>
              </a:r>
              <a:r>
                <a:rPr lang="en-US" altLang="zh-CN">
                  <a:latin typeface="宋体" panose="02010600030101010101" pitchFamily="2" charset="-122"/>
                  <a:sym typeface="Monotype Sorts" pitchFamily="1" charset="2"/>
                </a:rPr>
                <a:t>BCNF</a:t>
              </a:r>
              <a:r>
                <a:rPr lang="zh-CN" altLang="en-US">
                  <a:latin typeface="宋体" panose="02010600030101010101" pitchFamily="2" charset="-122"/>
                  <a:sym typeface="Monotype Sorts" pitchFamily="1" charset="2"/>
                </a:rPr>
                <a:t>检查方法</a:t>
              </a:r>
            </a:p>
          </p:txBody>
        </p:sp>
      </p:grpSp>
      <p:grpSp>
        <p:nvGrpSpPr>
          <p:cNvPr id="675863" name="Group 23">
            <a:extLst>
              <a:ext uri="{FF2B5EF4-FFF2-40B4-BE49-F238E27FC236}">
                <a16:creationId xmlns:a16="http://schemas.microsoft.com/office/drawing/2014/main" id="{9F150939-C967-BCF3-3987-BBB62312021E}"/>
              </a:ext>
            </a:extLst>
          </p:cNvPr>
          <p:cNvGrpSpPr>
            <a:grpSpLocks/>
          </p:cNvGrpSpPr>
          <p:nvPr/>
        </p:nvGrpSpPr>
        <p:grpSpPr bwMode="auto">
          <a:xfrm>
            <a:off x="223838" y="3290888"/>
            <a:ext cx="1592262" cy="1709737"/>
            <a:chOff x="16" y="2023"/>
            <a:chExt cx="1003" cy="1077"/>
          </a:xfrm>
        </p:grpSpPr>
        <p:sp>
          <p:nvSpPr>
            <p:cNvPr id="25613" name="AutoShape 14">
              <a:extLst>
                <a:ext uri="{FF2B5EF4-FFF2-40B4-BE49-F238E27FC236}">
                  <a16:creationId xmlns:a16="http://schemas.microsoft.com/office/drawing/2014/main" id="{D13FADFB-DC7C-67D6-4D39-F85B423A0580}"/>
                </a:ext>
              </a:extLst>
            </p:cNvPr>
            <p:cNvSpPr>
              <a:spLocks/>
            </p:cNvSpPr>
            <p:nvPr/>
          </p:nvSpPr>
          <p:spPr bwMode="auto">
            <a:xfrm>
              <a:off x="948" y="2023"/>
              <a:ext cx="71" cy="1077"/>
            </a:xfrm>
            <a:prstGeom prst="leftBrace">
              <a:avLst>
                <a:gd name="adj1" fmla="val 126128"/>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zh-CN" altLang="en-US"/>
            </a:p>
          </p:txBody>
        </p:sp>
        <p:sp>
          <p:nvSpPr>
            <p:cNvPr id="25614" name="Rectangle 15">
              <a:extLst>
                <a:ext uri="{FF2B5EF4-FFF2-40B4-BE49-F238E27FC236}">
                  <a16:creationId xmlns:a16="http://schemas.microsoft.com/office/drawing/2014/main" id="{3E1B3966-EA58-CBAF-1500-9A6C1F32718E}"/>
                </a:ext>
              </a:extLst>
            </p:cNvPr>
            <p:cNvSpPr>
              <a:spLocks noChangeArrowheads="1"/>
            </p:cNvSpPr>
            <p:nvPr/>
          </p:nvSpPr>
          <p:spPr bwMode="auto">
            <a:xfrm>
              <a:off x="16" y="2456"/>
              <a:ext cx="9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1" charset="2"/>
                </a:rPr>
                <a:t>补充</a:t>
              </a:r>
              <a:r>
                <a:rPr lang="en-US" altLang="zh-CN">
                  <a:latin typeface="宋体" panose="02010600030101010101" pitchFamily="2" charset="-122"/>
                  <a:sym typeface="Monotype Sorts" pitchFamily="1" charset="2"/>
                </a:rPr>
                <a:t>:</a:t>
              </a:r>
              <a:r>
                <a:rPr lang="zh-CN" altLang="en-US">
                  <a:latin typeface="宋体" panose="02010600030101010101" pitchFamily="2" charset="-122"/>
                  <a:sym typeface="Monotype Sorts" pitchFamily="1" charset="2"/>
                </a:rPr>
                <a:t>检查主属性</a:t>
              </a:r>
            </a:p>
          </p:txBody>
        </p:sp>
      </p:grpSp>
      <p:grpSp>
        <p:nvGrpSpPr>
          <p:cNvPr id="675861" name="Group 21">
            <a:extLst>
              <a:ext uri="{FF2B5EF4-FFF2-40B4-BE49-F238E27FC236}">
                <a16:creationId xmlns:a16="http://schemas.microsoft.com/office/drawing/2014/main" id="{E3D08486-0513-4368-DE3F-58116E772D9E}"/>
              </a:ext>
            </a:extLst>
          </p:cNvPr>
          <p:cNvGrpSpPr>
            <a:grpSpLocks/>
          </p:cNvGrpSpPr>
          <p:nvPr/>
        </p:nvGrpSpPr>
        <p:grpSpPr bwMode="auto">
          <a:xfrm>
            <a:off x="2051050" y="3475038"/>
            <a:ext cx="5067300" cy="333375"/>
            <a:chOff x="1292" y="2114"/>
            <a:chExt cx="3192" cy="210"/>
          </a:xfrm>
        </p:grpSpPr>
        <p:grpSp>
          <p:nvGrpSpPr>
            <p:cNvPr id="25616" name="Group 19">
              <a:extLst>
                <a:ext uri="{FF2B5EF4-FFF2-40B4-BE49-F238E27FC236}">
                  <a16:creationId xmlns:a16="http://schemas.microsoft.com/office/drawing/2014/main" id="{D5C48B26-0EA7-BC1B-EA1D-1BB7A538A0E8}"/>
                </a:ext>
              </a:extLst>
            </p:cNvPr>
            <p:cNvGrpSpPr>
              <a:grpSpLocks/>
            </p:cNvGrpSpPr>
            <p:nvPr/>
          </p:nvGrpSpPr>
          <p:grpSpPr bwMode="auto">
            <a:xfrm>
              <a:off x="1292" y="2114"/>
              <a:ext cx="3097" cy="195"/>
              <a:chOff x="1292" y="2114"/>
              <a:chExt cx="3097" cy="195"/>
            </a:xfrm>
          </p:grpSpPr>
          <p:sp>
            <p:nvSpPr>
              <p:cNvPr id="25617" name="Line 16">
                <a:extLst>
                  <a:ext uri="{FF2B5EF4-FFF2-40B4-BE49-F238E27FC236}">
                    <a16:creationId xmlns:a16="http://schemas.microsoft.com/office/drawing/2014/main" id="{3D88FD02-A216-108A-9220-21EBBC6CF23C}"/>
                  </a:ext>
                </a:extLst>
              </p:cNvPr>
              <p:cNvSpPr>
                <a:spLocks noChangeShapeType="1"/>
              </p:cNvSpPr>
              <p:nvPr/>
            </p:nvSpPr>
            <p:spPr bwMode="auto">
              <a:xfrm>
                <a:off x="1302" y="2124"/>
                <a:ext cx="111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8" name="Line 17">
                <a:extLst>
                  <a:ext uri="{FF2B5EF4-FFF2-40B4-BE49-F238E27FC236}">
                    <a16:creationId xmlns:a16="http://schemas.microsoft.com/office/drawing/2014/main" id="{F2D96EC6-EC7A-C751-3A4D-84897D8B692A}"/>
                  </a:ext>
                </a:extLst>
              </p:cNvPr>
              <p:cNvSpPr>
                <a:spLocks noChangeShapeType="1"/>
              </p:cNvSpPr>
              <p:nvPr/>
            </p:nvSpPr>
            <p:spPr bwMode="auto">
              <a:xfrm flipV="1">
                <a:off x="3455" y="2114"/>
                <a:ext cx="934" cy="5"/>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9" name="Line 18">
                <a:extLst>
                  <a:ext uri="{FF2B5EF4-FFF2-40B4-BE49-F238E27FC236}">
                    <a16:creationId xmlns:a16="http://schemas.microsoft.com/office/drawing/2014/main" id="{AB181F90-F980-A51D-DF6C-5593F7B1254E}"/>
                  </a:ext>
                </a:extLst>
              </p:cNvPr>
              <p:cNvSpPr>
                <a:spLocks noChangeShapeType="1"/>
              </p:cNvSpPr>
              <p:nvPr/>
            </p:nvSpPr>
            <p:spPr bwMode="auto">
              <a:xfrm flipV="1">
                <a:off x="1292" y="2304"/>
                <a:ext cx="1998" cy="5"/>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20" name="Rectangle 20">
              <a:extLst>
                <a:ext uri="{FF2B5EF4-FFF2-40B4-BE49-F238E27FC236}">
                  <a16:creationId xmlns:a16="http://schemas.microsoft.com/office/drawing/2014/main" id="{606A6504-0858-FDE8-97E0-4588996A8245}"/>
                </a:ext>
              </a:extLst>
            </p:cNvPr>
            <p:cNvSpPr>
              <a:spLocks noChangeArrowheads="1"/>
            </p:cNvSpPr>
            <p:nvPr/>
          </p:nvSpPr>
          <p:spPr bwMode="auto">
            <a:xfrm>
              <a:off x="3304" y="2132"/>
              <a:ext cx="11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1" charset="2"/>
                </a:rPr>
                <a:t>要清楚</a:t>
              </a:r>
              <a:r>
                <a:rPr lang="en-US" altLang="zh-CN">
                  <a:solidFill>
                    <a:srgbClr val="0066FF"/>
                  </a:solidFill>
                  <a:latin typeface="宋体" panose="02010600030101010101" pitchFamily="2" charset="-122"/>
                  <a:sym typeface="Monotype Sorts" pitchFamily="1" charset="2"/>
                </a:rPr>
                <a:t>R</a:t>
              </a:r>
              <a:r>
                <a:rPr lang="zh-CN" altLang="en-US">
                  <a:solidFill>
                    <a:srgbClr val="0066FF"/>
                  </a:solidFill>
                  <a:latin typeface="宋体" panose="02010600030101010101" pitchFamily="2" charset="-122"/>
                  <a:sym typeface="Monotype Sorts" pitchFamily="1" charset="2"/>
                </a:rPr>
                <a:t>的所有候选键</a:t>
              </a:r>
            </a:p>
          </p:txBody>
        </p:sp>
      </p:grpSp>
      <p:grpSp>
        <p:nvGrpSpPr>
          <p:cNvPr id="675880" name="Group 40">
            <a:extLst>
              <a:ext uri="{FF2B5EF4-FFF2-40B4-BE49-F238E27FC236}">
                <a16:creationId xmlns:a16="http://schemas.microsoft.com/office/drawing/2014/main" id="{B1001EEE-3E6B-2AF7-788D-35EC1075122F}"/>
              </a:ext>
            </a:extLst>
          </p:cNvPr>
          <p:cNvGrpSpPr>
            <a:grpSpLocks/>
          </p:cNvGrpSpPr>
          <p:nvPr/>
        </p:nvGrpSpPr>
        <p:grpSpPr bwMode="auto">
          <a:xfrm>
            <a:off x="2593975" y="4300538"/>
            <a:ext cx="5965825" cy="304800"/>
            <a:chOff x="1634" y="2629"/>
            <a:chExt cx="3758" cy="192"/>
          </a:xfrm>
        </p:grpSpPr>
        <p:grpSp>
          <p:nvGrpSpPr>
            <p:cNvPr id="25622" name="Group 33">
              <a:extLst>
                <a:ext uri="{FF2B5EF4-FFF2-40B4-BE49-F238E27FC236}">
                  <a16:creationId xmlns:a16="http://schemas.microsoft.com/office/drawing/2014/main" id="{9F6F3C12-EB0F-68C2-80AC-45C96E3EA00B}"/>
                </a:ext>
              </a:extLst>
            </p:cNvPr>
            <p:cNvGrpSpPr>
              <a:grpSpLocks/>
            </p:cNvGrpSpPr>
            <p:nvPr/>
          </p:nvGrpSpPr>
          <p:grpSpPr bwMode="auto">
            <a:xfrm>
              <a:off x="1634" y="2805"/>
              <a:ext cx="2103" cy="11"/>
              <a:chOff x="1634" y="2805"/>
              <a:chExt cx="2103" cy="11"/>
            </a:xfrm>
          </p:grpSpPr>
          <p:sp>
            <p:nvSpPr>
              <p:cNvPr id="25623" name="Line 25">
                <a:extLst>
                  <a:ext uri="{FF2B5EF4-FFF2-40B4-BE49-F238E27FC236}">
                    <a16:creationId xmlns:a16="http://schemas.microsoft.com/office/drawing/2014/main" id="{41514DE6-5555-03F1-1B0B-E104E4E498CA}"/>
                  </a:ext>
                </a:extLst>
              </p:cNvPr>
              <p:cNvSpPr>
                <a:spLocks noChangeShapeType="1"/>
              </p:cNvSpPr>
              <p:nvPr/>
            </p:nvSpPr>
            <p:spPr bwMode="auto">
              <a:xfrm>
                <a:off x="3302" y="2805"/>
                <a:ext cx="435"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4" name="Line 32">
                <a:extLst>
                  <a:ext uri="{FF2B5EF4-FFF2-40B4-BE49-F238E27FC236}">
                    <a16:creationId xmlns:a16="http://schemas.microsoft.com/office/drawing/2014/main" id="{CB7C5F57-388C-D0A4-C133-ABCF6757FB5B}"/>
                  </a:ext>
                </a:extLst>
              </p:cNvPr>
              <p:cNvSpPr>
                <a:spLocks noChangeShapeType="1"/>
              </p:cNvSpPr>
              <p:nvPr/>
            </p:nvSpPr>
            <p:spPr bwMode="auto">
              <a:xfrm>
                <a:off x="1634" y="2811"/>
                <a:ext cx="685" cy="5"/>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25" name="Rectangle 36">
              <a:extLst>
                <a:ext uri="{FF2B5EF4-FFF2-40B4-BE49-F238E27FC236}">
                  <a16:creationId xmlns:a16="http://schemas.microsoft.com/office/drawing/2014/main" id="{FCF05E47-FDA5-2AED-094B-781AF016A33F}"/>
                </a:ext>
              </a:extLst>
            </p:cNvPr>
            <p:cNvSpPr>
              <a:spLocks noChangeArrowheads="1"/>
            </p:cNvSpPr>
            <p:nvPr/>
          </p:nvSpPr>
          <p:spPr bwMode="auto">
            <a:xfrm>
              <a:off x="4492" y="2629"/>
              <a:ext cx="9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1" charset="2"/>
                </a:rPr>
                <a:t>检查</a:t>
              </a:r>
              <a:r>
                <a:rPr lang="en-US" altLang="zh-CN">
                  <a:solidFill>
                    <a:srgbClr val="0066FF"/>
                  </a:solidFill>
                  <a:latin typeface="宋体" panose="02010600030101010101" pitchFamily="2" charset="-122"/>
                  <a:sym typeface="Monotype Sorts" pitchFamily="1" charset="2"/>
                </a:rPr>
                <a:t>3NF:NP</a:t>
              </a:r>
              <a:r>
                <a:rPr lang="zh-CN" altLang="en-US">
                  <a:solidFill>
                    <a:srgbClr val="0066FF"/>
                  </a:solidFill>
                  <a:latin typeface="宋体" panose="02010600030101010101" pitchFamily="2" charset="-122"/>
                  <a:sym typeface="Monotype Sorts" pitchFamily="1" charset="2"/>
                </a:rPr>
                <a:t>难度</a:t>
              </a:r>
            </a:p>
          </p:txBody>
        </p:sp>
      </p:grpSp>
      <p:grpSp>
        <p:nvGrpSpPr>
          <p:cNvPr id="675881" name="Group 41">
            <a:extLst>
              <a:ext uri="{FF2B5EF4-FFF2-40B4-BE49-F238E27FC236}">
                <a16:creationId xmlns:a16="http://schemas.microsoft.com/office/drawing/2014/main" id="{118002B7-890A-4A02-29EE-5C4A25B91C72}"/>
              </a:ext>
            </a:extLst>
          </p:cNvPr>
          <p:cNvGrpSpPr>
            <a:grpSpLocks/>
          </p:cNvGrpSpPr>
          <p:nvPr/>
        </p:nvGrpSpPr>
        <p:grpSpPr bwMode="auto">
          <a:xfrm>
            <a:off x="3611563" y="4797425"/>
            <a:ext cx="5487987" cy="325438"/>
            <a:chOff x="2275" y="2952"/>
            <a:chExt cx="3457" cy="205"/>
          </a:xfrm>
        </p:grpSpPr>
        <p:grpSp>
          <p:nvGrpSpPr>
            <p:cNvPr id="25627" name="Group 34">
              <a:extLst>
                <a:ext uri="{FF2B5EF4-FFF2-40B4-BE49-F238E27FC236}">
                  <a16:creationId xmlns:a16="http://schemas.microsoft.com/office/drawing/2014/main" id="{B1FE8FCF-2BAC-F436-A7E8-5D604D614ECB}"/>
                </a:ext>
              </a:extLst>
            </p:cNvPr>
            <p:cNvGrpSpPr>
              <a:grpSpLocks/>
            </p:cNvGrpSpPr>
            <p:nvPr/>
          </p:nvGrpSpPr>
          <p:grpSpPr bwMode="auto">
            <a:xfrm>
              <a:off x="2275" y="2985"/>
              <a:ext cx="1110" cy="172"/>
              <a:chOff x="2275" y="2985"/>
              <a:chExt cx="1110" cy="172"/>
            </a:xfrm>
          </p:grpSpPr>
          <p:sp>
            <p:nvSpPr>
              <p:cNvPr id="25628" name="Line 29">
                <a:extLst>
                  <a:ext uri="{FF2B5EF4-FFF2-40B4-BE49-F238E27FC236}">
                    <a16:creationId xmlns:a16="http://schemas.microsoft.com/office/drawing/2014/main" id="{9FC090AD-285D-BF69-45E5-60D2B253F05F}"/>
                  </a:ext>
                </a:extLst>
              </p:cNvPr>
              <p:cNvSpPr>
                <a:spLocks noChangeShapeType="1"/>
              </p:cNvSpPr>
              <p:nvPr/>
            </p:nvSpPr>
            <p:spPr bwMode="auto">
              <a:xfrm>
                <a:off x="2275" y="2985"/>
                <a:ext cx="1049"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9" name="Line 30">
                <a:extLst>
                  <a:ext uri="{FF2B5EF4-FFF2-40B4-BE49-F238E27FC236}">
                    <a16:creationId xmlns:a16="http://schemas.microsoft.com/office/drawing/2014/main" id="{F3AAD139-D47B-8727-0140-68BFD10D8423}"/>
                  </a:ext>
                </a:extLst>
              </p:cNvPr>
              <p:cNvSpPr>
                <a:spLocks noChangeShapeType="1"/>
              </p:cNvSpPr>
              <p:nvPr/>
            </p:nvSpPr>
            <p:spPr bwMode="auto">
              <a:xfrm flipV="1">
                <a:off x="2684" y="3157"/>
                <a:ext cx="701"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30" name="Rectangle 37">
              <a:extLst>
                <a:ext uri="{FF2B5EF4-FFF2-40B4-BE49-F238E27FC236}">
                  <a16:creationId xmlns:a16="http://schemas.microsoft.com/office/drawing/2014/main" id="{809CC120-1231-9D28-EDC2-2B560EF7A64E}"/>
                </a:ext>
              </a:extLst>
            </p:cNvPr>
            <p:cNvSpPr>
              <a:spLocks noChangeArrowheads="1"/>
            </p:cNvSpPr>
            <p:nvPr/>
          </p:nvSpPr>
          <p:spPr bwMode="auto">
            <a:xfrm>
              <a:off x="4496" y="2952"/>
              <a:ext cx="12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1" charset="2"/>
                </a:rPr>
                <a:t>分解到</a:t>
              </a:r>
              <a:r>
                <a:rPr lang="en-US" altLang="zh-CN">
                  <a:solidFill>
                    <a:srgbClr val="0066FF"/>
                  </a:solidFill>
                  <a:latin typeface="宋体" panose="02010600030101010101" pitchFamily="2" charset="-122"/>
                  <a:sym typeface="Monotype Sorts" pitchFamily="1" charset="2"/>
                </a:rPr>
                <a:t>3NF:</a:t>
              </a:r>
              <a:r>
                <a:rPr lang="zh-CN" altLang="en-US">
                  <a:solidFill>
                    <a:srgbClr val="0066FF"/>
                  </a:solidFill>
                  <a:latin typeface="宋体" panose="02010600030101010101" pitchFamily="2" charset="-122"/>
                  <a:sym typeface="Monotype Sorts" pitchFamily="1" charset="2"/>
                </a:rPr>
                <a:t>多项式时间</a:t>
              </a:r>
            </a:p>
          </p:txBody>
        </p:sp>
      </p:grpSp>
      <p:grpSp>
        <p:nvGrpSpPr>
          <p:cNvPr id="675882" name="Group 42">
            <a:extLst>
              <a:ext uri="{FF2B5EF4-FFF2-40B4-BE49-F238E27FC236}">
                <a16:creationId xmlns:a16="http://schemas.microsoft.com/office/drawing/2014/main" id="{3FFFE49B-D0AF-A1B6-69D9-DF76B05BEE43}"/>
              </a:ext>
            </a:extLst>
          </p:cNvPr>
          <p:cNvGrpSpPr>
            <a:grpSpLocks/>
          </p:cNvGrpSpPr>
          <p:nvPr/>
        </p:nvGrpSpPr>
        <p:grpSpPr bwMode="auto">
          <a:xfrm>
            <a:off x="1997075" y="3763963"/>
            <a:ext cx="6861175" cy="344487"/>
            <a:chOff x="1258" y="2296"/>
            <a:chExt cx="4322" cy="217"/>
          </a:xfrm>
        </p:grpSpPr>
        <p:grpSp>
          <p:nvGrpSpPr>
            <p:cNvPr id="25632" name="Group 31">
              <a:extLst>
                <a:ext uri="{FF2B5EF4-FFF2-40B4-BE49-F238E27FC236}">
                  <a16:creationId xmlns:a16="http://schemas.microsoft.com/office/drawing/2014/main" id="{895875A8-4338-E282-6606-2D99D2C2A18F}"/>
                </a:ext>
              </a:extLst>
            </p:cNvPr>
            <p:cNvGrpSpPr>
              <a:grpSpLocks/>
            </p:cNvGrpSpPr>
            <p:nvPr/>
          </p:nvGrpSpPr>
          <p:grpSpPr bwMode="auto">
            <a:xfrm>
              <a:off x="2907" y="2495"/>
              <a:ext cx="1537" cy="15"/>
              <a:chOff x="2907" y="2495"/>
              <a:chExt cx="1537" cy="15"/>
            </a:xfrm>
          </p:grpSpPr>
          <p:sp>
            <p:nvSpPr>
              <p:cNvPr id="25633" name="Line 24">
                <a:extLst>
                  <a:ext uri="{FF2B5EF4-FFF2-40B4-BE49-F238E27FC236}">
                    <a16:creationId xmlns:a16="http://schemas.microsoft.com/office/drawing/2014/main" id="{AB06D7F0-8AE6-EC3F-12F5-46D441CB807D}"/>
                  </a:ext>
                </a:extLst>
              </p:cNvPr>
              <p:cNvSpPr>
                <a:spLocks noChangeShapeType="1"/>
              </p:cNvSpPr>
              <p:nvPr/>
            </p:nvSpPr>
            <p:spPr bwMode="auto">
              <a:xfrm>
                <a:off x="2907" y="2510"/>
                <a:ext cx="47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4" name="Line 26">
                <a:extLst>
                  <a:ext uri="{FF2B5EF4-FFF2-40B4-BE49-F238E27FC236}">
                    <a16:creationId xmlns:a16="http://schemas.microsoft.com/office/drawing/2014/main" id="{0A2AADBF-3C9F-ACA1-5113-25C8334EE31E}"/>
                  </a:ext>
                </a:extLst>
              </p:cNvPr>
              <p:cNvSpPr>
                <a:spLocks noChangeShapeType="1"/>
              </p:cNvSpPr>
              <p:nvPr/>
            </p:nvSpPr>
            <p:spPr bwMode="auto">
              <a:xfrm>
                <a:off x="4052" y="2495"/>
                <a:ext cx="392"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35" name="Rectangle 35">
              <a:extLst>
                <a:ext uri="{FF2B5EF4-FFF2-40B4-BE49-F238E27FC236}">
                  <a16:creationId xmlns:a16="http://schemas.microsoft.com/office/drawing/2014/main" id="{FE6E1FC4-3D29-8C36-9C08-614E9768E371}"/>
                </a:ext>
              </a:extLst>
            </p:cNvPr>
            <p:cNvSpPr>
              <a:spLocks noChangeArrowheads="1"/>
            </p:cNvSpPr>
            <p:nvPr/>
          </p:nvSpPr>
          <p:spPr bwMode="auto">
            <a:xfrm>
              <a:off x="4512" y="2321"/>
              <a:ext cx="10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1" charset="2"/>
                </a:rPr>
                <a:t>计算候选键</a:t>
              </a:r>
              <a:r>
                <a:rPr lang="en-US" altLang="zh-CN">
                  <a:solidFill>
                    <a:srgbClr val="0066FF"/>
                  </a:solidFill>
                  <a:latin typeface="宋体" panose="02010600030101010101" pitchFamily="2" charset="-122"/>
                  <a:sym typeface="Monotype Sorts" pitchFamily="1" charset="2"/>
                </a:rPr>
                <a:t>:</a:t>
              </a:r>
              <a:r>
                <a:rPr lang="zh-CN" altLang="en-US">
                  <a:solidFill>
                    <a:srgbClr val="0066FF"/>
                  </a:solidFill>
                  <a:latin typeface="宋体" panose="02010600030101010101" pitchFamily="2" charset="-122"/>
                  <a:sym typeface="Monotype Sorts" pitchFamily="1" charset="2"/>
                </a:rPr>
                <a:t>代价高</a:t>
              </a:r>
            </a:p>
          </p:txBody>
        </p:sp>
        <p:sp>
          <p:nvSpPr>
            <p:cNvPr id="25636" name="Rectangle 38">
              <a:extLst>
                <a:ext uri="{FF2B5EF4-FFF2-40B4-BE49-F238E27FC236}">
                  <a16:creationId xmlns:a16="http://schemas.microsoft.com/office/drawing/2014/main" id="{3989BB34-E149-55C4-91FA-AA3CED05AC96}"/>
                </a:ext>
              </a:extLst>
            </p:cNvPr>
            <p:cNvSpPr>
              <a:spLocks noChangeArrowheads="1"/>
            </p:cNvSpPr>
            <p:nvPr/>
          </p:nvSpPr>
          <p:spPr bwMode="auto">
            <a:xfrm>
              <a:off x="1258" y="2296"/>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1" charset="2"/>
                </a:rPr>
                <a:t>注：</a:t>
              </a:r>
            </a:p>
          </p:txBody>
        </p:sp>
      </p:grpSp>
      <p:sp>
        <p:nvSpPr>
          <p:cNvPr id="675887" name="Rectangle 47">
            <a:extLst>
              <a:ext uri="{FF2B5EF4-FFF2-40B4-BE49-F238E27FC236}">
                <a16:creationId xmlns:a16="http://schemas.microsoft.com/office/drawing/2014/main" id="{45733198-AC3D-1E55-6CAF-D548708E6F33}"/>
              </a:ext>
            </a:extLst>
          </p:cNvPr>
          <p:cNvSpPr>
            <a:spLocks noChangeArrowheads="1"/>
          </p:cNvSpPr>
          <p:nvPr/>
        </p:nvSpPr>
        <p:spPr bwMode="auto">
          <a:xfrm>
            <a:off x="3278188" y="5557838"/>
            <a:ext cx="1382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latin typeface="宋体" panose="02010600030101010101" pitchFamily="2" charset="-122"/>
              </a:rPr>
              <a:t>为：</a:t>
            </a:r>
            <a:r>
              <a:rPr lang="en-US" altLang="zh-CN">
                <a:latin typeface="宋体" panose="02010600030101010101" pitchFamily="2" charset="-122"/>
              </a:rPr>
              <a:t>A</a:t>
            </a:r>
            <a:endParaRPr lang="zh-CN" altLang="en-US">
              <a:latin typeface="宋体" panose="02010600030101010101" pitchFamily="2" charset="-122"/>
            </a:endParaRPr>
          </a:p>
          <a:p>
            <a:pPr eaLnBrk="0" hangingPunct="0"/>
            <a:r>
              <a:rPr lang="zh-CN" altLang="en-US">
                <a:latin typeface="宋体" panose="02010600030101010101" pitchFamily="2" charset="-122"/>
              </a:rPr>
              <a:t>不是</a:t>
            </a:r>
            <a:r>
              <a:rPr lang="en-US" altLang="zh-CN">
                <a:latin typeface="宋体" panose="02010600030101010101" pitchFamily="2" charset="-122"/>
              </a:rPr>
              <a:t>3NF</a:t>
            </a:r>
            <a:r>
              <a:rPr lang="zh-CN" altLang="en-US">
                <a:latin typeface="宋体" panose="02010600030101010101" pitchFamily="2" charset="-122"/>
              </a:rPr>
              <a:t>！</a:t>
            </a:r>
          </a:p>
        </p:txBody>
      </p:sp>
      <p:sp>
        <p:nvSpPr>
          <p:cNvPr id="675888" name="Rectangle 48">
            <a:extLst>
              <a:ext uri="{FF2B5EF4-FFF2-40B4-BE49-F238E27FC236}">
                <a16:creationId xmlns:a16="http://schemas.microsoft.com/office/drawing/2014/main" id="{14970FFA-1838-8AEB-6DD6-D37BF884CDDA}"/>
              </a:ext>
            </a:extLst>
          </p:cNvPr>
          <p:cNvSpPr>
            <a:spLocks noChangeArrowheads="1"/>
          </p:cNvSpPr>
          <p:nvPr/>
        </p:nvSpPr>
        <p:spPr bwMode="auto">
          <a:xfrm>
            <a:off x="6865938" y="5414963"/>
            <a:ext cx="22336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latin typeface="宋体" panose="02010600030101010101" pitchFamily="2" charset="-122"/>
              </a:rPr>
              <a:t>为</a:t>
            </a:r>
            <a:r>
              <a:rPr lang="en-US" altLang="zh-CN">
                <a:latin typeface="宋体" panose="02010600030101010101" pitchFamily="2" charset="-122"/>
              </a:rPr>
              <a:t>:JK </a:t>
            </a:r>
            <a:r>
              <a:rPr lang="zh-CN" altLang="en-US">
                <a:latin typeface="宋体" panose="02010600030101010101" pitchFamily="2" charset="-122"/>
              </a:rPr>
              <a:t>和 </a:t>
            </a:r>
            <a:r>
              <a:rPr lang="en-US" altLang="zh-CN">
                <a:latin typeface="宋体" panose="02010600030101010101" pitchFamily="2" charset="-122"/>
              </a:rPr>
              <a:t>JL</a:t>
            </a:r>
          </a:p>
          <a:p>
            <a:pPr eaLnBrk="0" hangingPunct="0"/>
            <a:r>
              <a:rPr lang="zh-CN" altLang="en-US">
                <a:latin typeface="宋体" panose="02010600030101010101" pitchFamily="2" charset="-122"/>
              </a:rPr>
              <a:t>因</a:t>
            </a:r>
            <a:r>
              <a:rPr lang="en-US" altLang="zh-CN">
                <a:latin typeface="宋体" panose="02010600030101010101" pitchFamily="2" charset="-122"/>
              </a:rPr>
              <a:t>K</a:t>
            </a:r>
            <a:r>
              <a:rPr lang="zh-CN" altLang="en-US">
                <a:latin typeface="宋体" panose="02010600030101010101" pitchFamily="2" charset="-122"/>
              </a:rPr>
              <a:t>为主属性的一部分</a:t>
            </a:r>
            <a:endParaRPr lang="en-US" altLang="zh-CN">
              <a:latin typeface="宋体" panose="02010600030101010101" pitchFamily="2" charset="-122"/>
            </a:endParaRPr>
          </a:p>
          <a:p>
            <a:pPr eaLnBrk="0" hangingPunct="0"/>
            <a:r>
              <a:rPr lang="zh-CN" altLang="en-US">
                <a:latin typeface="宋体" panose="02010600030101010101" pitchFamily="2" charset="-122"/>
              </a:rPr>
              <a:t>是</a:t>
            </a:r>
            <a:r>
              <a:rPr lang="en-US" altLang="zh-CN">
                <a:latin typeface="宋体" panose="02010600030101010101" pitchFamily="2" charset="-122"/>
              </a:rPr>
              <a:t>3NF</a:t>
            </a:r>
            <a:r>
              <a:rPr lang="zh-CN" altLang="en-US">
                <a:latin typeface="宋体" panose="02010600030101010101" pitchFamily="2" charset="-122"/>
              </a:rPr>
              <a:t>！</a:t>
            </a:r>
          </a:p>
        </p:txBody>
      </p:sp>
      <p:grpSp>
        <p:nvGrpSpPr>
          <p:cNvPr id="25639" name="Group 52">
            <a:extLst>
              <a:ext uri="{FF2B5EF4-FFF2-40B4-BE49-F238E27FC236}">
                <a16:creationId xmlns:a16="http://schemas.microsoft.com/office/drawing/2014/main" id="{8816F4DC-1445-793C-D285-D723FFA58A27}"/>
              </a:ext>
            </a:extLst>
          </p:cNvPr>
          <p:cNvGrpSpPr>
            <a:grpSpLocks/>
          </p:cNvGrpSpPr>
          <p:nvPr/>
        </p:nvGrpSpPr>
        <p:grpSpPr bwMode="auto">
          <a:xfrm>
            <a:off x="4640263" y="5386388"/>
            <a:ext cx="2341562" cy="750887"/>
            <a:chOff x="2613" y="3408"/>
            <a:chExt cx="1475" cy="473"/>
          </a:xfrm>
        </p:grpSpPr>
        <p:sp>
          <p:nvSpPr>
            <p:cNvPr id="25640" name="Rectangle 45">
              <a:extLst>
                <a:ext uri="{FF2B5EF4-FFF2-40B4-BE49-F238E27FC236}">
                  <a16:creationId xmlns:a16="http://schemas.microsoft.com/office/drawing/2014/main" id="{61745893-ADA7-934D-3108-C98A59C1AD4A}"/>
                </a:ext>
              </a:extLst>
            </p:cNvPr>
            <p:cNvSpPr>
              <a:spLocks noChangeArrowheads="1"/>
            </p:cNvSpPr>
            <p:nvPr/>
          </p:nvSpPr>
          <p:spPr bwMode="auto">
            <a:xfrm>
              <a:off x="2613" y="3421"/>
              <a:ext cx="62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1"/>
                  </a:solidFill>
                  <a:latin typeface="Times New Roman" panose="02020603050405020304" pitchFamily="18" charset="0"/>
                  <a:sym typeface="Monotype Sorts" pitchFamily="1" charset="2"/>
                </a:rPr>
                <a:t>R=(J,K,L)</a:t>
              </a:r>
            </a:p>
            <a:p>
              <a:pPr eaLnBrk="0" hangingPunct="0"/>
              <a:r>
                <a:rPr lang="en-US" altLang="zh-CN">
                  <a:solidFill>
                    <a:schemeClr val="tx1"/>
                  </a:solidFill>
                  <a:latin typeface="Times New Roman" panose="02020603050405020304" pitchFamily="18" charset="0"/>
                  <a:sym typeface="Monotype Sorts" pitchFamily="1" charset="2"/>
                </a:rPr>
                <a:t>F={JK</a:t>
              </a:r>
              <a:r>
                <a:rPr lang="en-US" altLang="zh-CN">
                  <a:solidFill>
                    <a:schemeClr val="tx1"/>
                  </a:solidFill>
                  <a:latin typeface="Times New Roman" panose="02020603050405020304" pitchFamily="18" charset="0"/>
                  <a:sym typeface="Wingdings" panose="05000000000000000000" pitchFamily="2" charset="2"/>
                </a:rPr>
                <a:t>L</a:t>
              </a:r>
            </a:p>
            <a:p>
              <a:pPr eaLnBrk="0" hangingPunct="0"/>
              <a:r>
                <a:rPr lang="en-US" altLang="zh-CN">
                  <a:solidFill>
                    <a:schemeClr val="tx1"/>
                  </a:solidFill>
                  <a:latin typeface="Times New Roman" panose="02020603050405020304" pitchFamily="18" charset="0"/>
                  <a:sym typeface="Wingdings" panose="05000000000000000000" pitchFamily="2" charset="2"/>
                </a:rPr>
                <a:t>       LK</a:t>
              </a:r>
              <a:r>
                <a:rPr lang="en-US" altLang="zh-CN">
                  <a:solidFill>
                    <a:schemeClr val="tx1"/>
                  </a:solidFill>
                  <a:latin typeface="Times New Roman" panose="02020603050405020304" pitchFamily="18" charset="0"/>
                  <a:sym typeface="Monotype Sorts" pitchFamily="1" charset="2"/>
                </a:rPr>
                <a:t>}</a:t>
              </a:r>
            </a:p>
          </p:txBody>
        </p:sp>
        <p:sp>
          <p:nvSpPr>
            <p:cNvPr id="25641" name="Rectangle 46">
              <a:extLst>
                <a:ext uri="{FF2B5EF4-FFF2-40B4-BE49-F238E27FC236}">
                  <a16:creationId xmlns:a16="http://schemas.microsoft.com/office/drawing/2014/main" id="{7066156C-F257-9D9B-8211-502E79539CE3}"/>
                </a:ext>
              </a:extLst>
            </p:cNvPr>
            <p:cNvSpPr>
              <a:spLocks noChangeArrowheads="1"/>
            </p:cNvSpPr>
            <p:nvPr/>
          </p:nvSpPr>
          <p:spPr bwMode="auto">
            <a:xfrm>
              <a:off x="3420" y="3525"/>
              <a:ext cx="66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solidFill>
                    <a:srgbClr val="0066FF"/>
                  </a:solidFill>
                  <a:latin typeface="宋体" panose="02010600030101010101" pitchFamily="2" charset="-122"/>
                </a:rPr>
                <a:t>候选键？</a:t>
              </a:r>
            </a:p>
            <a:p>
              <a:pPr eaLnBrk="0" hangingPunct="0"/>
              <a:r>
                <a:rPr lang="zh-CN" altLang="en-US">
                  <a:solidFill>
                    <a:srgbClr val="0066FF"/>
                  </a:solidFill>
                  <a:latin typeface="宋体" panose="02010600030101010101" pitchFamily="2" charset="-122"/>
                </a:rPr>
                <a:t>是</a:t>
              </a:r>
              <a:r>
                <a:rPr lang="en-US" altLang="zh-CN">
                  <a:solidFill>
                    <a:srgbClr val="0066FF"/>
                  </a:solidFill>
                  <a:latin typeface="宋体" panose="02010600030101010101" pitchFamily="2" charset="-122"/>
                </a:rPr>
                <a:t>3NF</a:t>
              </a:r>
              <a:r>
                <a:rPr lang="zh-CN" altLang="en-US">
                  <a:solidFill>
                    <a:srgbClr val="0066FF"/>
                  </a:solidFill>
                  <a:latin typeface="宋体" panose="02010600030101010101" pitchFamily="2" charset="-122"/>
                </a:rPr>
                <a:t>？</a:t>
              </a:r>
            </a:p>
          </p:txBody>
        </p:sp>
        <p:sp>
          <p:nvSpPr>
            <p:cNvPr id="25642" name="Rectangle 49">
              <a:extLst>
                <a:ext uri="{FF2B5EF4-FFF2-40B4-BE49-F238E27FC236}">
                  <a16:creationId xmlns:a16="http://schemas.microsoft.com/office/drawing/2014/main" id="{CD6560DE-AB54-47E8-F109-EEC1249D4692}"/>
                </a:ext>
              </a:extLst>
            </p:cNvPr>
            <p:cNvSpPr>
              <a:spLocks noChangeArrowheads="1"/>
            </p:cNvSpPr>
            <p:nvPr/>
          </p:nvSpPr>
          <p:spPr bwMode="auto">
            <a:xfrm>
              <a:off x="2624" y="3408"/>
              <a:ext cx="1336" cy="4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zh-CN" altLang="en-US"/>
            </a:p>
          </p:txBody>
        </p:sp>
      </p:grpSp>
      <p:grpSp>
        <p:nvGrpSpPr>
          <p:cNvPr id="25643" name="Group 51">
            <a:extLst>
              <a:ext uri="{FF2B5EF4-FFF2-40B4-BE49-F238E27FC236}">
                <a16:creationId xmlns:a16="http://schemas.microsoft.com/office/drawing/2014/main" id="{D3523E15-89E3-F67E-4F40-66A6BF0CCA5B}"/>
              </a:ext>
            </a:extLst>
          </p:cNvPr>
          <p:cNvGrpSpPr>
            <a:grpSpLocks/>
          </p:cNvGrpSpPr>
          <p:nvPr/>
        </p:nvGrpSpPr>
        <p:grpSpPr bwMode="auto">
          <a:xfrm>
            <a:off x="811213" y="5391150"/>
            <a:ext cx="2882900" cy="866775"/>
            <a:chOff x="201" y="3321"/>
            <a:chExt cx="1533" cy="473"/>
          </a:xfrm>
        </p:grpSpPr>
        <p:sp>
          <p:nvSpPr>
            <p:cNvPr id="25644" name="Rectangle 43">
              <a:extLst>
                <a:ext uri="{FF2B5EF4-FFF2-40B4-BE49-F238E27FC236}">
                  <a16:creationId xmlns:a16="http://schemas.microsoft.com/office/drawing/2014/main" id="{16502471-5B2C-3B76-CC2C-556E3FE1A6D6}"/>
                </a:ext>
              </a:extLst>
            </p:cNvPr>
            <p:cNvSpPr>
              <a:spLocks noChangeArrowheads="1"/>
            </p:cNvSpPr>
            <p:nvPr/>
          </p:nvSpPr>
          <p:spPr bwMode="auto">
            <a:xfrm>
              <a:off x="265" y="3339"/>
              <a:ext cx="628"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a:solidFill>
                    <a:schemeClr val="tx1"/>
                  </a:solidFill>
                  <a:latin typeface="Times New Roman" panose="02020603050405020304" pitchFamily="18" charset="0"/>
                  <a:sym typeface="Monotype Sorts" pitchFamily="1" charset="2"/>
                </a:rPr>
                <a:t>R=(A,B,C)</a:t>
              </a:r>
            </a:p>
            <a:p>
              <a:pPr eaLnBrk="0" hangingPunct="0"/>
              <a:r>
                <a:rPr lang="en-US" altLang="zh-CN">
                  <a:solidFill>
                    <a:schemeClr val="tx1"/>
                  </a:solidFill>
                  <a:latin typeface="Times New Roman" panose="02020603050405020304" pitchFamily="18" charset="0"/>
                  <a:sym typeface="Monotype Sorts" pitchFamily="1" charset="2"/>
                </a:rPr>
                <a:t>F={A</a:t>
              </a:r>
              <a:r>
                <a:rPr lang="en-US" altLang="zh-CN">
                  <a:solidFill>
                    <a:schemeClr val="tx1"/>
                  </a:solidFill>
                  <a:latin typeface="Times New Roman" panose="02020603050405020304" pitchFamily="18" charset="0"/>
                  <a:sym typeface="Wingdings" panose="05000000000000000000" pitchFamily="2" charset="2"/>
                </a:rPr>
                <a:t>B</a:t>
              </a:r>
            </a:p>
            <a:p>
              <a:pPr eaLnBrk="0" hangingPunct="0"/>
              <a:r>
                <a:rPr lang="en-US" altLang="zh-CN">
                  <a:solidFill>
                    <a:schemeClr val="tx1"/>
                  </a:solidFill>
                  <a:latin typeface="Times New Roman" panose="02020603050405020304" pitchFamily="18" charset="0"/>
                  <a:sym typeface="Wingdings" panose="05000000000000000000" pitchFamily="2" charset="2"/>
                </a:rPr>
                <a:t>      BC</a:t>
              </a:r>
              <a:r>
                <a:rPr lang="en-US" altLang="zh-CN">
                  <a:solidFill>
                    <a:schemeClr val="tx1"/>
                  </a:solidFill>
                  <a:latin typeface="Times New Roman" panose="02020603050405020304" pitchFamily="18" charset="0"/>
                  <a:sym typeface="Monotype Sorts" pitchFamily="1" charset="2"/>
                </a:rPr>
                <a:t>}</a:t>
              </a:r>
            </a:p>
          </p:txBody>
        </p:sp>
        <p:sp>
          <p:nvSpPr>
            <p:cNvPr id="25645" name="Rectangle 44">
              <a:extLst>
                <a:ext uri="{FF2B5EF4-FFF2-40B4-BE49-F238E27FC236}">
                  <a16:creationId xmlns:a16="http://schemas.microsoft.com/office/drawing/2014/main" id="{B1993499-A80E-4A18-25C2-F22C829E1115}"/>
                </a:ext>
              </a:extLst>
            </p:cNvPr>
            <p:cNvSpPr>
              <a:spLocks noChangeArrowheads="1"/>
            </p:cNvSpPr>
            <p:nvPr/>
          </p:nvSpPr>
          <p:spPr bwMode="auto">
            <a:xfrm>
              <a:off x="1066" y="3415"/>
              <a:ext cx="6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solidFill>
                    <a:srgbClr val="0066FF"/>
                  </a:solidFill>
                  <a:latin typeface="宋体" panose="02010600030101010101" pitchFamily="2" charset="-122"/>
                </a:rPr>
                <a:t>候选键？</a:t>
              </a:r>
            </a:p>
            <a:p>
              <a:pPr eaLnBrk="0" hangingPunct="0"/>
              <a:r>
                <a:rPr lang="zh-CN" altLang="en-US">
                  <a:solidFill>
                    <a:srgbClr val="0066FF"/>
                  </a:solidFill>
                  <a:latin typeface="宋体" panose="02010600030101010101" pitchFamily="2" charset="-122"/>
                </a:rPr>
                <a:t>是</a:t>
              </a:r>
              <a:r>
                <a:rPr lang="en-US" altLang="zh-CN">
                  <a:solidFill>
                    <a:srgbClr val="0066FF"/>
                  </a:solidFill>
                  <a:latin typeface="宋体" panose="02010600030101010101" pitchFamily="2" charset="-122"/>
                </a:rPr>
                <a:t>3NF</a:t>
              </a:r>
              <a:r>
                <a:rPr lang="zh-CN" altLang="en-US">
                  <a:solidFill>
                    <a:srgbClr val="0066FF"/>
                  </a:solidFill>
                  <a:latin typeface="宋体" panose="02010600030101010101" pitchFamily="2" charset="-122"/>
                </a:rPr>
                <a:t>？</a:t>
              </a:r>
            </a:p>
          </p:txBody>
        </p:sp>
        <p:sp>
          <p:nvSpPr>
            <p:cNvPr id="25646" name="Rectangle 50">
              <a:extLst>
                <a:ext uri="{FF2B5EF4-FFF2-40B4-BE49-F238E27FC236}">
                  <a16:creationId xmlns:a16="http://schemas.microsoft.com/office/drawing/2014/main" id="{9DE9E293-AA0E-0AB7-B3B7-45C013BD11B2}"/>
                </a:ext>
              </a:extLst>
            </p:cNvPr>
            <p:cNvSpPr>
              <a:spLocks noChangeArrowheads="1"/>
            </p:cNvSpPr>
            <p:nvPr/>
          </p:nvSpPr>
          <p:spPr bwMode="auto">
            <a:xfrm>
              <a:off x="201" y="3321"/>
              <a:ext cx="1336" cy="4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5851"/>
                                        </p:tgtEl>
                                        <p:attrNameLst>
                                          <p:attrName>style.visibility</p:attrName>
                                        </p:attrNameLst>
                                      </p:cBhvr>
                                      <p:to>
                                        <p:strVal val="visible"/>
                                      </p:to>
                                    </p:set>
                                    <p:anim calcmode="lin" valueType="num">
                                      <p:cBhvr additive="base">
                                        <p:cTn id="7" dur="500" fill="hold"/>
                                        <p:tgtEl>
                                          <p:spTgt spid="675851"/>
                                        </p:tgtEl>
                                        <p:attrNameLst>
                                          <p:attrName>ppt_x</p:attrName>
                                        </p:attrNameLst>
                                      </p:cBhvr>
                                      <p:tavLst>
                                        <p:tav tm="0">
                                          <p:val>
                                            <p:strVal val="#ppt_x"/>
                                          </p:val>
                                        </p:tav>
                                        <p:tav tm="100000">
                                          <p:val>
                                            <p:strVal val="#ppt_x"/>
                                          </p:val>
                                        </p:tav>
                                      </p:tavLst>
                                    </p:anim>
                                    <p:anim calcmode="lin" valueType="num">
                                      <p:cBhvr additive="base">
                                        <p:cTn id="8" dur="500" fill="hold"/>
                                        <p:tgtEl>
                                          <p:spTgt spid="6758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5849"/>
                                        </p:tgtEl>
                                        <p:attrNameLst>
                                          <p:attrName>style.visibility</p:attrName>
                                        </p:attrNameLst>
                                      </p:cBhvr>
                                      <p:to>
                                        <p:strVal val="visible"/>
                                      </p:to>
                                    </p:set>
                                    <p:anim calcmode="lin" valueType="num">
                                      <p:cBhvr additive="base">
                                        <p:cTn id="11" dur="500" fill="hold"/>
                                        <p:tgtEl>
                                          <p:spTgt spid="675849"/>
                                        </p:tgtEl>
                                        <p:attrNameLst>
                                          <p:attrName>ppt_x</p:attrName>
                                        </p:attrNameLst>
                                      </p:cBhvr>
                                      <p:tavLst>
                                        <p:tav tm="0">
                                          <p:val>
                                            <p:strVal val="#ppt_x"/>
                                          </p:val>
                                        </p:tav>
                                        <p:tav tm="100000">
                                          <p:val>
                                            <p:strVal val="#ppt_x"/>
                                          </p:val>
                                        </p:tav>
                                      </p:tavLst>
                                    </p:anim>
                                    <p:anim calcmode="lin" valueType="num">
                                      <p:cBhvr additive="base">
                                        <p:cTn id="12" dur="500" fill="hold"/>
                                        <p:tgtEl>
                                          <p:spTgt spid="67584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75862"/>
                                        </p:tgtEl>
                                        <p:attrNameLst>
                                          <p:attrName>style.visibility</p:attrName>
                                        </p:attrNameLst>
                                      </p:cBhvr>
                                      <p:to>
                                        <p:strVal val="visible"/>
                                      </p:to>
                                    </p:set>
                                    <p:anim calcmode="lin" valueType="num">
                                      <p:cBhvr additive="base">
                                        <p:cTn id="17" dur="500" fill="hold"/>
                                        <p:tgtEl>
                                          <p:spTgt spid="675862"/>
                                        </p:tgtEl>
                                        <p:attrNameLst>
                                          <p:attrName>ppt_x</p:attrName>
                                        </p:attrNameLst>
                                      </p:cBhvr>
                                      <p:tavLst>
                                        <p:tav tm="0">
                                          <p:val>
                                            <p:strVal val="#ppt_x"/>
                                          </p:val>
                                        </p:tav>
                                        <p:tav tm="100000">
                                          <p:val>
                                            <p:strVal val="#ppt_x"/>
                                          </p:val>
                                        </p:tav>
                                      </p:tavLst>
                                    </p:anim>
                                    <p:anim calcmode="lin" valueType="num">
                                      <p:cBhvr additive="base">
                                        <p:cTn id="18" dur="500" fill="hold"/>
                                        <p:tgtEl>
                                          <p:spTgt spid="67586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675863"/>
                                        </p:tgtEl>
                                        <p:attrNameLst>
                                          <p:attrName>style.visibility</p:attrName>
                                        </p:attrNameLst>
                                      </p:cBhvr>
                                      <p:to>
                                        <p:strVal val="visible"/>
                                      </p:to>
                                    </p:set>
                                    <p:anim calcmode="lin" valueType="num">
                                      <p:cBhvr additive="base">
                                        <p:cTn id="23" dur="500" fill="hold"/>
                                        <p:tgtEl>
                                          <p:spTgt spid="675863"/>
                                        </p:tgtEl>
                                        <p:attrNameLst>
                                          <p:attrName>ppt_x</p:attrName>
                                        </p:attrNameLst>
                                      </p:cBhvr>
                                      <p:tavLst>
                                        <p:tav tm="0">
                                          <p:val>
                                            <p:strVal val="#ppt_x"/>
                                          </p:val>
                                        </p:tav>
                                        <p:tav tm="100000">
                                          <p:val>
                                            <p:strVal val="#ppt_x"/>
                                          </p:val>
                                        </p:tav>
                                      </p:tavLst>
                                    </p:anim>
                                    <p:anim calcmode="lin" valueType="num">
                                      <p:cBhvr additive="base">
                                        <p:cTn id="24" dur="500" fill="hold"/>
                                        <p:tgtEl>
                                          <p:spTgt spid="67586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675861"/>
                                        </p:tgtEl>
                                        <p:attrNameLst>
                                          <p:attrName>style.visibility</p:attrName>
                                        </p:attrNameLst>
                                      </p:cBhvr>
                                      <p:to>
                                        <p:strVal val="visible"/>
                                      </p:to>
                                    </p:set>
                                    <p:anim calcmode="lin" valueType="num">
                                      <p:cBhvr additive="base">
                                        <p:cTn id="29" dur="500" fill="hold"/>
                                        <p:tgtEl>
                                          <p:spTgt spid="675861"/>
                                        </p:tgtEl>
                                        <p:attrNameLst>
                                          <p:attrName>ppt_x</p:attrName>
                                        </p:attrNameLst>
                                      </p:cBhvr>
                                      <p:tavLst>
                                        <p:tav tm="0">
                                          <p:val>
                                            <p:strVal val="#ppt_x"/>
                                          </p:val>
                                        </p:tav>
                                        <p:tav tm="100000">
                                          <p:val>
                                            <p:strVal val="#ppt_x"/>
                                          </p:val>
                                        </p:tav>
                                      </p:tavLst>
                                    </p:anim>
                                    <p:anim calcmode="lin" valueType="num">
                                      <p:cBhvr additive="base">
                                        <p:cTn id="30" dur="500" fill="hold"/>
                                        <p:tgtEl>
                                          <p:spTgt spid="675861"/>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675882"/>
                                        </p:tgtEl>
                                        <p:attrNameLst>
                                          <p:attrName>style.visibility</p:attrName>
                                        </p:attrNameLst>
                                      </p:cBhvr>
                                      <p:to>
                                        <p:strVal val="visible"/>
                                      </p:to>
                                    </p:set>
                                    <p:anim calcmode="lin" valueType="num">
                                      <p:cBhvr additive="base">
                                        <p:cTn id="35" dur="500" fill="hold"/>
                                        <p:tgtEl>
                                          <p:spTgt spid="675882"/>
                                        </p:tgtEl>
                                        <p:attrNameLst>
                                          <p:attrName>ppt_x</p:attrName>
                                        </p:attrNameLst>
                                      </p:cBhvr>
                                      <p:tavLst>
                                        <p:tav tm="0">
                                          <p:val>
                                            <p:strVal val="#ppt_x"/>
                                          </p:val>
                                        </p:tav>
                                        <p:tav tm="100000">
                                          <p:val>
                                            <p:strVal val="#ppt_x"/>
                                          </p:val>
                                        </p:tav>
                                      </p:tavLst>
                                    </p:anim>
                                    <p:anim calcmode="lin" valueType="num">
                                      <p:cBhvr additive="base">
                                        <p:cTn id="36" dur="500" fill="hold"/>
                                        <p:tgtEl>
                                          <p:spTgt spid="67588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75880"/>
                                        </p:tgtEl>
                                        <p:attrNameLst>
                                          <p:attrName>style.visibility</p:attrName>
                                        </p:attrNameLst>
                                      </p:cBhvr>
                                      <p:to>
                                        <p:strVal val="visible"/>
                                      </p:to>
                                    </p:set>
                                    <p:anim calcmode="lin" valueType="num">
                                      <p:cBhvr additive="base">
                                        <p:cTn id="39" dur="500" fill="hold"/>
                                        <p:tgtEl>
                                          <p:spTgt spid="675880"/>
                                        </p:tgtEl>
                                        <p:attrNameLst>
                                          <p:attrName>ppt_x</p:attrName>
                                        </p:attrNameLst>
                                      </p:cBhvr>
                                      <p:tavLst>
                                        <p:tav tm="0">
                                          <p:val>
                                            <p:strVal val="#ppt_x"/>
                                          </p:val>
                                        </p:tav>
                                        <p:tav tm="100000">
                                          <p:val>
                                            <p:strVal val="#ppt_x"/>
                                          </p:val>
                                        </p:tav>
                                      </p:tavLst>
                                    </p:anim>
                                    <p:anim calcmode="lin" valueType="num">
                                      <p:cBhvr additive="base">
                                        <p:cTn id="40" dur="500" fill="hold"/>
                                        <p:tgtEl>
                                          <p:spTgt spid="67588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75881"/>
                                        </p:tgtEl>
                                        <p:attrNameLst>
                                          <p:attrName>style.visibility</p:attrName>
                                        </p:attrNameLst>
                                      </p:cBhvr>
                                      <p:to>
                                        <p:strVal val="visible"/>
                                      </p:to>
                                    </p:set>
                                    <p:anim calcmode="lin" valueType="num">
                                      <p:cBhvr additive="base">
                                        <p:cTn id="43" dur="500" fill="hold"/>
                                        <p:tgtEl>
                                          <p:spTgt spid="675881"/>
                                        </p:tgtEl>
                                        <p:attrNameLst>
                                          <p:attrName>ppt_x</p:attrName>
                                        </p:attrNameLst>
                                      </p:cBhvr>
                                      <p:tavLst>
                                        <p:tav tm="0">
                                          <p:val>
                                            <p:strVal val="#ppt_x"/>
                                          </p:val>
                                        </p:tav>
                                        <p:tav tm="100000">
                                          <p:val>
                                            <p:strVal val="#ppt_x"/>
                                          </p:val>
                                        </p:tav>
                                      </p:tavLst>
                                    </p:anim>
                                    <p:anim calcmode="lin" valueType="num">
                                      <p:cBhvr additive="base">
                                        <p:cTn id="44" dur="500" fill="hold"/>
                                        <p:tgtEl>
                                          <p:spTgt spid="67588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675887"/>
                                        </p:tgtEl>
                                        <p:attrNameLst>
                                          <p:attrName>style.visibility</p:attrName>
                                        </p:attrNameLst>
                                      </p:cBhvr>
                                      <p:to>
                                        <p:strVal val="visible"/>
                                      </p:to>
                                    </p:set>
                                    <p:anim calcmode="lin" valueType="num">
                                      <p:cBhvr additive="base">
                                        <p:cTn id="49" dur="500" fill="hold"/>
                                        <p:tgtEl>
                                          <p:spTgt spid="675887"/>
                                        </p:tgtEl>
                                        <p:attrNameLst>
                                          <p:attrName>ppt_x</p:attrName>
                                        </p:attrNameLst>
                                      </p:cBhvr>
                                      <p:tavLst>
                                        <p:tav tm="0">
                                          <p:val>
                                            <p:strVal val="#ppt_x"/>
                                          </p:val>
                                        </p:tav>
                                        <p:tav tm="100000">
                                          <p:val>
                                            <p:strVal val="#ppt_x"/>
                                          </p:val>
                                        </p:tav>
                                      </p:tavLst>
                                    </p:anim>
                                    <p:anim calcmode="lin" valueType="num">
                                      <p:cBhvr additive="base">
                                        <p:cTn id="50" dur="500" fill="hold"/>
                                        <p:tgtEl>
                                          <p:spTgt spid="67588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75888"/>
                                        </p:tgtEl>
                                        <p:attrNameLst>
                                          <p:attrName>style.visibility</p:attrName>
                                        </p:attrNameLst>
                                      </p:cBhvr>
                                      <p:to>
                                        <p:strVal val="visible"/>
                                      </p:to>
                                    </p:set>
                                    <p:anim calcmode="lin" valueType="num">
                                      <p:cBhvr additive="base">
                                        <p:cTn id="53" dur="500" fill="hold"/>
                                        <p:tgtEl>
                                          <p:spTgt spid="675888"/>
                                        </p:tgtEl>
                                        <p:attrNameLst>
                                          <p:attrName>ppt_x</p:attrName>
                                        </p:attrNameLst>
                                      </p:cBhvr>
                                      <p:tavLst>
                                        <p:tav tm="0">
                                          <p:val>
                                            <p:strVal val="#ppt_x"/>
                                          </p:val>
                                        </p:tav>
                                        <p:tav tm="100000">
                                          <p:val>
                                            <p:strVal val="#ppt_x"/>
                                          </p:val>
                                        </p:tav>
                                      </p:tavLst>
                                    </p:anim>
                                    <p:anim calcmode="lin" valueType="num">
                                      <p:cBhvr additive="base">
                                        <p:cTn id="54" dur="500" fill="hold"/>
                                        <p:tgtEl>
                                          <p:spTgt spid="6758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9" grpId="0"/>
      <p:bldP spid="675851" grpId="0"/>
      <p:bldP spid="675887" grpId="0"/>
      <p:bldP spid="675888"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内容占位符 1">
            <a:extLst>
              <a:ext uri="{FF2B5EF4-FFF2-40B4-BE49-F238E27FC236}">
                <a16:creationId xmlns:a16="http://schemas.microsoft.com/office/drawing/2014/main" id="{ACFF2EC3-3A2B-7BE2-F423-F0B8C82779EC}"/>
              </a:ext>
            </a:extLst>
          </p:cNvPr>
          <p:cNvSpPr>
            <a:spLocks noGrp="1" noChangeArrowheads="1"/>
          </p:cNvSpPr>
          <p:nvPr>
            <p:ph idx="1"/>
          </p:nvPr>
        </p:nvSpPr>
        <p:spPr>
          <a:xfrm>
            <a:off x="685800" y="1722438"/>
            <a:ext cx="7772400" cy="4114800"/>
          </a:xfrm>
        </p:spPr>
        <p:txBody>
          <a:bodyPr/>
          <a:lstStyle/>
          <a:p>
            <a:pPr>
              <a:lnSpc>
                <a:spcPct val="80000"/>
              </a:lnSpc>
            </a:pPr>
            <a:r>
              <a:rPr lang="en-US" altLang="zh-CN" sz="3000"/>
              <a:t> </a:t>
            </a:r>
            <a:r>
              <a:rPr lang="zh-CN" altLang="en-US" sz="3000"/>
              <a:t>显然</a:t>
            </a:r>
            <a:r>
              <a:rPr lang="en-US" altLang="zh-CN" sz="3000"/>
              <a:t>, </a:t>
            </a:r>
            <a:r>
              <a:rPr lang="zh-CN" altLang="en-US" sz="3000"/>
              <a:t>分解为</a:t>
            </a:r>
            <a:r>
              <a:rPr lang="en-US" altLang="zh-CN" sz="3000"/>
              <a:t>BCNF</a:t>
            </a:r>
            <a:r>
              <a:rPr lang="zh-CN" altLang="en-US" sz="3000"/>
              <a:t>的无损连接分解的算法能够用来获取无损连接分解的</a:t>
            </a:r>
            <a:r>
              <a:rPr lang="en-US" altLang="zh-CN" sz="3000"/>
              <a:t>3NF.</a:t>
            </a:r>
          </a:p>
          <a:p>
            <a:pPr>
              <a:lnSpc>
                <a:spcPct val="80000"/>
              </a:lnSpc>
            </a:pPr>
            <a:endParaRPr lang="en-US" altLang="zh-CN" sz="3000"/>
          </a:p>
          <a:p>
            <a:pPr>
              <a:lnSpc>
                <a:spcPct val="80000"/>
              </a:lnSpc>
            </a:pPr>
            <a:r>
              <a:rPr lang="zh-CN" altLang="en-US" sz="3000"/>
              <a:t>为了保持函数依赖</a:t>
            </a:r>
            <a:r>
              <a:rPr lang="en-US" altLang="zh-CN" sz="3000"/>
              <a:t>, </a:t>
            </a:r>
            <a:r>
              <a:rPr lang="zh-CN" altLang="en-US" sz="3000"/>
              <a:t>一个思想是</a:t>
            </a:r>
            <a:r>
              <a:rPr lang="en-US" altLang="zh-CN" sz="3000"/>
              <a:t>:</a:t>
            </a:r>
          </a:p>
          <a:p>
            <a:pPr>
              <a:lnSpc>
                <a:spcPct val="80000"/>
              </a:lnSpc>
              <a:buFont typeface="Wingdings 3" panose="05040102010807070707" pitchFamily="18" charset="2"/>
              <a:buNone/>
            </a:pPr>
            <a:r>
              <a:rPr lang="en-US" altLang="zh-CN" sz="3000"/>
              <a:t>	– </a:t>
            </a:r>
            <a:r>
              <a:rPr lang="zh-CN" altLang="en-US" sz="3000"/>
              <a:t>如果</a:t>
            </a:r>
            <a:r>
              <a:rPr lang="en-US" altLang="zh-CN" sz="3000"/>
              <a:t> X → Y </a:t>
            </a:r>
            <a:r>
              <a:rPr lang="zh-CN" altLang="en-US" sz="3000"/>
              <a:t>不保持</a:t>
            </a:r>
            <a:r>
              <a:rPr lang="en-US" altLang="zh-CN" sz="3000"/>
              <a:t>, </a:t>
            </a:r>
            <a:r>
              <a:rPr lang="zh-CN" altLang="en-US" sz="3000"/>
              <a:t>增加关系</a:t>
            </a:r>
            <a:r>
              <a:rPr lang="en-US" altLang="zh-CN" sz="3000"/>
              <a:t>XY.</a:t>
            </a:r>
          </a:p>
          <a:p>
            <a:pPr>
              <a:lnSpc>
                <a:spcPct val="80000"/>
              </a:lnSpc>
              <a:buFont typeface="Wingdings 3" panose="05040102010807070707" pitchFamily="18" charset="2"/>
              <a:buNone/>
            </a:pPr>
            <a:r>
              <a:rPr lang="en-US" altLang="zh-CN" sz="3000"/>
              <a:t>	– </a:t>
            </a:r>
            <a:r>
              <a:rPr lang="zh-CN" altLang="en-US" sz="3000"/>
              <a:t>问题是</a:t>
            </a:r>
            <a:r>
              <a:rPr lang="en-US" altLang="zh-CN" sz="3000"/>
              <a:t>XY</a:t>
            </a:r>
            <a:r>
              <a:rPr lang="zh-CN" altLang="en-US" sz="3000"/>
              <a:t>可能会违背</a:t>
            </a:r>
            <a:r>
              <a:rPr lang="en-US" altLang="zh-CN" sz="3000"/>
              <a:t> 3NF!</a:t>
            </a:r>
          </a:p>
          <a:p>
            <a:pPr>
              <a:lnSpc>
                <a:spcPct val="80000"/>
              </a:lnSpc>
            </a:pPr>
            <a:endParaRPr lang="en-US" altLang="zh-CN" sz="3000"/>
          </a:p>
          <a:p>
            <a:pPr>
              <a:lnSpc>
                <a:spcPct val="80000"/>
              </a:lnSpc>
            </a:pPr>
            <a:r>
              <a:rPr lang="en-US" altLang="zh-CN" sz="3000"/>
              <a:t> </a:t>
            </a:r>
            <a:r>
              <a:rPr lang="zh-CN" altLang="en-US" sz="3000"/>
              <a:t>细化</a:t>
            </a:r>
            <a:r>
              <a:rPr lang="en-US" altLang="zh-CN" sz="3000"/>
              <a:t>: </a:t>
            </a:r>
            <a:r>
              <a:rPr lang="zh-CN" altLang="en-US" sz="3000"/>
              <a:t>不考虑</a:t>
            </a:r>
            <a:r>
              <a:rPr lang="en-US" altLang="zh-CN" sz="3000"/>
              <a:t> FDs F, </a:t>
            </a:r>
            <a:r>
              <a:rPr lang="zh-CN" altLang="en-US" sz="3000"/>
              <a:t>而是使用</a:t>
            </a:r>
            <a:r>
              <a:rPr lang="en-US" altLang="zh-CN" sz="3000" i="1"/>
              <a:t>F</a:t>
            </a:r>
            <a:r>
              <a:rPr lang="zh-CN" altLang="en-US" sz="3000" i="1"/>
              <a:t>的</a:t>
            </a:r>
            <a:r>
              <a:rPr lang="zh-CN" altLang="en-US" sz="3000"/>
              <a:t>最小的函数依赖集</a:t>
            </a:r>
            <a:r>
              <a:rPr lang="en-US" altLang="zh-CN" sz="3000" i="1"/>
              <a:t>.</a:t>
            </a:r>
            <a:endParaRPr lang="zh-CN" altLang="en-US" sz="3000"/>
          </a:p>
        </p:txBody>
      </p:sp>
      <p:sp>
        <p:nvSpPr>
          <p:cNvPr id="26626" name="灯片编号占位符 2">
            <a:extLst>
              <a:ext uri="{FF2B5EF4-FFF2-40B4-BE49-F238E27FC236}">
                <a16:creationId xmlns:a16="http://schemas.microsoft.com/office/drawing/2014/main" id="{0CD0C602-0CF7-5FA6-E4AE-5A0BF5959FD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34203B6-3FF9-4E6C-BBF5-C4C539515716}" type="slidenum">
              <a:rPr lang="zh-CN" altLang="en-US"/>
              <a:pPr eaLnBrk="0" hangingPunct="0"/>
              <a:t>247</a:t>
            </a:fld>
            <a:endParaRPr lang="zh-CN" altLang="en-US"/>
          </a:p>
        </p:txBody>
      </p:sp>
      <p:sp>
        <p:nvSpPr>
          <p:cNvPr id="26627" name="标题 3">
            <a:extLst>
              <a:ext uri="{FF2B5EF4-FFF2-40B4-BE49-F238E27FC236}">
                <a16:creationId xmlns:a16="http://schemas.microsoft.com/office/drawing/2014/main" id="{E34928B0-B8E0-D347-F233-F5AFF2CC782A}"/>
              </a:ext>
            </a:extLst>
          </p:cNvPr>
          <p:cNvSpPr>
            <a:spLocks noGrp="1" noChangeArrowheads="1"/>
          </p:cNvSpPr>
          <p:nvPr>
            <p:ph type="title"/>
          </p:nvPr>
        </p:nvSpPr>
        <p:spPr>
          <a:xfrm>
            <a:off x="457200" y="274638"/>
            <a:ext cx="8229600" cy="885825"/>
          </a:xfrm>
        </p:spPr>
        <p:txBody>
          <a:bodyPr/>
          <a:lstStyle/>
          <a:p>
            <a:pPr algn="l"/>
            <a:r>
              <a:rPr lang="en-US" altLang="zh-CN" b="1">
                <a:solidFill>
                  <a:schemeClr val="tx1"/>
                </a:solidFill>
              </a:rPr>
              <a:t>5.</a:t>
            </a:r>
            <a:r>
              <a:rPr lang="zh-CN" altLang="en-US" b="1">
                <a:solidFill>
                  <a:schemeClr val="tx1"/>
                </a:solidFill>
              </a:rPr>
              <a:t> </a:t>
            </a:r>
            <a:r>
              <a:rPr lang="en-US" altLang="zh-CN" b="1">
                <a:solidFill>
                  <a:schemeClr val="tx1"/>
                </a:solidFill>
              </a:rPr>
              <a:t>3NF</a:t>
            </a:r>
            <a:r>
              <a:rPr lang="zh-CN" altLang="en-US" b="1">
                <a:solidFill>
                  <a:schemeClr val="tx1"/>
                </a:solidFill>
              </a:rPr>
              <a:t>分解</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18526118-1852-8CC3-F65B-613279CD9252}"/>
              </a:ext>
            </a:extLst>
          </p:cNvPr>
          <p:cNvSpPr>
            <a:spLocks noGrp="1" noChangeArrowheads="1"/>
          </p:cNvSpPr>
          <p:nvPr>
            <p:ph type="title"/>
          </p:nvPr>
        </p:nvSpPr>
        <p:spPr>
          <a:xfrm>
            <a:off x="520700" y="42863"/>
            <a:ext cx="7772400" cy="1143000"/>
          </a:xfrm>
        </p:spPr>
        <p:txBody>
          <a:bodyPr/>
          <a:lstStyle/>
          <a:p>
            <a:r>
              <a:rPr lang="zh-CN" altLang="en-US"/>
              <a:t>正则覆盖（最小函数依赖集）</a:t>
            </a:r>
          </a:p>
        </p:txBody>
      </p:sp>
      <p:pic>
        <p:nvPicPr>
          <p:cNvPr id="27650" name="内容占位符 5">
            <a:extLst>
              <a:ext uri="{FF2B5EF4-FFF2-40B4-BE49-F238E27FC236}">
                <a16:creationId xmlns:a16="http://schemas.microsoft.com/office/drawing/2014/main" id="{FB9A7455-0E36-DBD1-2538-1BE9F59BD7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19100" y="2697163"/>
            <a:ext cx="8431213" cy="1295400"/>
          </a:xfrm>
        </p:spPr>
      </p:pic>
      <p:sp>
        <p:nvSpPr>
          <p:cNvPr id="27651" name="幻灯片编号占位符 3">
            <a:extLst>
              <a:ext uri="{FF2B5EF4-FFF2-40B4-BE49-F238E27FC236}">
                <a16:creationId xmlns:a16="http://schemas.microsoft.com/office/drawing/2014/main" id="{51CDDA6D-1F3C-BC7B-BF41-56BC2D990A6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F6F5B4B-AE58-4A93-82C1-E141AFCF92FB}" type="slidenum">
              <a:rPr lang="zh-CN" altLang="en-US"/>
              <a:pPr eaLnBrk="0" hangingPunct="0"/>
              <a:t>248</a:t>
            </a:fld>
            <a:endParaRPr lang="zh-CN" altLang="en-US"/>
          </a:p>
        </p:txBody>
      </p:sp>
      <p:pic>
        <p:nvPicPr>
          <p:cNvPr id="27652" name="图片 4">
            <a:extLst>
              <a:ext uri="{FF2B5EF4-FFF2-40B4-BE49-F238E27FC236}">
                <a16:creationId xmlns:a16="http://schemas.microsoft.com/office/drawing/2014/main" id="{46173673-2155-050C-AF7D-A95337853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4186238"/>
            <a:ext cx="4906962"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6">
            <a:extLst>
              <a:ext uri="{FF2B5EF4-FFF2-40B4-BE49-F238E27FC236}">
                <a16:creationId xmlns:a16="http://schemas.microsoft.com/office/drawing/2014/main" id="{366F079F-3E4C-E1A7-6F3D-4CF8A74C4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209675"/>
            <a:ext cx="8283575"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编号占位符 5">
            <a:extLst>
              <a:ext uri="{FF2B5EF4-FFF2-40B4-BE49-F238E27FC236}">
                <a16:creationId xmlns:a16="http://schemas.microsoft.com/office/drawing/2014/main" id="{B851D064-673E-8CAD-22CE-07F9858F265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93A01581-0013-4A03-BE36-0D03E9F218F1}" type="slidenum">
              <a:rPr lang="zh-CN" altLang="en-US"/>
              <a:pPr eaLnBrk="0" hangingPunct="0"/>
              <a:t>249</a:t>
            </a:fld>
            <a:endParaRPr lang="zh-CN" altLang="en-US"/>
          </a:p>
        </p:txBody>
      </p:sp>
      <p:sp>
        <p:nvSpPr>
          <p:cNvPr id="28674" name="Rectangle 2">
            <a:extLst>
              <a:ext uri="{FF2B5EF4-FFF2-40B4-BE49-F238E27FC236}">
                <a16:creationId xmlns:a16="http://schemas.microsoft.com/office/drawing/2014/main" id="{FFF6B2FC-0381-53DD-7F05-9C506B5D413E}"/>
              </a:ext>
            </a:extLst>
          </p:cNvPr>
          <p:cNvSpPr>
            <a:spLocks noGrp="1" noChangeArrowheads="1"/>
          </p:cNvSpPr>
          <p:nvPr>
            <p:ph type="title"/>
          </p:nvPr>
        </p:nvSpPr>
        <p:spPr>
          <a:xfrm>
            <a:off x="3940175" y="1000125"/>
            <a:ext cx="3527425" cy="538163"/>
          </a:xfrm>
        </p:spPr>
        <p:txBody>
          <a:bodyPr/>
          <a:lstStyle/>
          <a:p>
            <a:r>
              <a:rPr lang="en-US" altLang="zh-CN" sz="2400" b="1">
                <a:latin typeface="黑体" panose="02010609060101010101" pitchFamily="49" charset="-122"/>
                <a:ea typeface="黑体" panose="02010609060101010101" pitchFamily="49" charset="-122"/>
                <a:sym typeface="Monotype Sorts" pitchFamily="1" charset="2"/>
              </a:rPr>
              <a:t>3NF</a:t>
            </a:r>
            <a:r>
              <a:rPr lang="zh-CN" altLang="en-US" sz="2400" b="1">
                <a:latin typeface="黑体" panose="02010609060101010101" pitchFamily="49" charset="-122"/>
                <a:ea typeface="黑体" panose="02010609060101010101" pitchFamily="49" charset="-122"/>
                <a:sym typeface="Monotype Sorts" pitchFamily="1" charset="2"/>
              </a:rPr>
              <a:t>分解算法</a:t>
            </a:r>
            <a:r>
              <a:rPr lang="en-US" altLang="zh-CN" sz="1600" b="1">
                <a:solidFill>
                  <a:schemeClr val="tx1"/>
                </a:solidFill>
                <a:latin typeface="黑体" panose="02010609060101010101" pitchFamily="49" charset="-122"/>
                <a:ea typeface="黑体" panose="02010609060101010101" pitchFamily="49" charset="-122"/>
                <a:sym typeface="Monotype Sorts" pitchFamily="1" charset="2"/>
              </a:rPr>
              <a:t>p.197</a:t>
            </a:r>
            <a:endParaRPr lang="zh-CN" altLang="en-US" sz="1600" b="1">
              <a:solidFill>
                <a:schemeClr val="tx1"/>
              </a:solidFill>
              <a:latin typeface="黑体" panose="02010609060101010101" pitchFamily="49" charset="-122"/>
              <a:ea typeface="黑体" panose="02010609060101010101" pitchFamily="49" charset="-122"/>
              <a:sym typeface="Monotype Sorts" pitchFamily="1" charset="2"/>
            </a:endParaRPr>
          </a:p>
        </p:txBody>
      </p:sp>
      <p:sp>
        <p:nvSpPr>
          <p:cNvPr id="28675" name="Rectangle 4">
            <a:extLst>
              <a:ext uri="{FF2B5EF4-FFF2-40B4-BE49-F238E27FC236}">
                <a16:creationId xmlns:a16="http://schemas.microsoft.com/office/drawing/2014/main" id="{E2BB6E71-635D-2778-0863-FE4E2003EB04}"/>
              </a:ext>
            </a:extLst>
          </p:cNvPr>
          <p:cNvSpPr>
            <a:spLocks noChangeArrowheads="1"/>
          </p:cNvSpPr>
          <p:nvPr/>
        </p:nvSpPr>
        <p:spPr bwMode="auto">
          <a:xfrm>
            <a:off x="1009650" y="120650"/>
            <a:ext cx="77724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chemeClr val="tx2"/>
                </a:solidFill>
                <a:latin typeface="黑体" panose="02010609060101010101" pitchFamily="49" charset="-122"/>
                <a:ea typeface="黑体" panose="02010609060101010101" pitchFamily="49" charset="-122"/>
              </a:rPr>
              <a:t> </a:t>
            </a:r>
            <a:r>
              <a:rPr lang="en-US" altLang="zh-CN" sz="2000">
                <a:solidFill>
                  <a:schemeClr val="tx2"/>
                </a:solidFill>
                <a:latin typeface="黑体" panose="02010609060101010101" pitchFamily="49" charset="-122"/>
                <a:ea typeface="黑体" panose="02010609060101010101" pitchFamily="49" charset="-122"/>
              </a:rPr>
              <a:t>5.</a:t>
            </a:r>
            <a:r>
              <a:rPr lang="zh-CN" altLang="en-US" sz="2000">
                <a:solidFill>
                  <a:schemeClr val="tx2"/>
                </a:solidFill>
                <a:latin typeface="黑体" panose="02010609060101010101" pitchFamily="49" charset="-122"/>
                <a:ea typeface="黑体" panose="02010609060101010101" pitchFamily="49" charset="-122"/>
              </a:rPr>
              <a:t> </a:t>
            </a:r>
            <a:r>
              <a:rPr lang="en-US" altLang="zh-CN" sz="2000">
                <a:solidFill>
                  <a:schemeClr val="tx2"/>
                </a:solidFill>
                <a:latin typeface="黑体" panose="02010609060101010101" pitchFamily="49" charset="-122"/>
                <a:ea typeface="黑体" panose="02010609060101010101" pitchFamily="49" charset="-122"/>
              </a:rPr>
              <a:t>3NF</a:t>
            </a:r>
            <a:r>
              <a:rPr lang="zh-CN" altLang="en-US" sz="2000">
                <a:solidFill>
                  <a:schemeClr val="tx2"/>
                </a:solidFill>
                <a:latin typeface="黑体" panose="02010609060101010101" pitchFamily="49" charset="-122"/>
                <a:ea typeface="黑体" panose="02010609060101010101" pitchFamily="49" charset="-122"/>
              </a:rPr>
              <a:t>分解</a:t>
            </a:r>
          </a:p>
        </p:txBody>
      </p:sp>
      <p:pic>
        <p:nvPicPr>
          <p:cNvPr id="28676" name="Picture 5">
            <a:extLst>
              <a:ext uri="{FF2B5EF4-FFF2-40B4-BE49-F238E27FC236}">
                <a16:creationId xmlns:a16="http://schemas.microsoft.com/office/drawing/2014/main" id="{EA274113-ED8A-86EE-CB46-C1DD43CD7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901700"/>
            <a:ext cx="3971925"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9943" name="Rectangle 7">
            <a:extLst>
              <a:ext uri="{FF2B5EF4-FFF2-40B4-BE49-F238E27FC236}">
                <a16:creationId xmlns:a16="http://schemas.microsoft.com/office/drawing/2014/main" id="{3792610D-7BE7-AA99-33A0-0F22C63834F5}"/>
              </a:ext>
            </a:extLst>
          </p:cNvPr>
          <p:cNvSpPr>
            <a:spLocks noChangeArrowheads="1"/>
          </p:cNvSpPr>
          <p:nvPr/>
        </p:nvSpPr>
        <p:spPr bwMode="auto">
          <a:xfrm>
            <a:off x="2279650" y="1022350"/>
            <a:ext cx="1873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1" charset="2"/>
              </a:rPr>
              <a:t>通常需要根据</a:t>
            </a:r>
            <a:r>
              <a:rPr lang="en-US" altLang="zh-CN">
                <a:solidFill>
                  <a:srgbClr val="0066FF"/>
                </a:solidFill>
                <a:latin typeface="宋体" panose="02010600030101010101" pitchFamily="2" charset="-122"/>
                <a:sym typeface="Monotype Sorts" pitchFamily="1" charset="2"/>
              </a:rPr>
              <a:t>F</a:t>
            </a:r>
            <a:r>
              <a:rPr lang="zh-CN" altLang="en-US">
                <a:solidFill>
                  <a:srgbClr val="0066FF"/>
                </a:solidFill>
                <a:latin typeface="宋体" panose="02010600030101010101" pitchFamily="2" charset="-122"/>
                <a:sym typeface="Monotype Sorts" pitchFamily="1" charset="2"/>
              </a:rPr>
              <a:t>计算</a:t>
            </a:r>
            <a:r>
              <a:rPr lang="en-US" altLang="zh-CN">
                <a:solidFill>
                  <a:srgbClr val="0066FF"/>
                </a:solidFill>
                <a:latin typeface="宋体" panose="02010600030101010101" pitchFamily="2" charset="-122"/>
                <a:sym typeface="Monotype Sorts" pitchFamily="1" charset="2"/>
              </a:rPr>
              <a:t>Fc</a:t>
            </a:r>
          </a:p>
        </p:txBody>
      </p:sp>
      <p:grpSp>
        <p:nvGrpSpPr>
          <p:cNvPr id="679952" name="Group 16">
            <a:extLst>
              <a:ext uri="{FF2B5EF4-FFF2-40B4-BE49-F238E27FC236}">
                <a16:creationId xmlns:a16="http://schemas.microsoft.com/office/drawing/2014/main" id="{DDC48B6F-454F-5FA3-E685-FB3F66BDAC76}"/>
              </a:ext>
            </a:extLst>
          </p:cNvPr>
          <p:cNvGrpSpPr>
            <a:grpSpLocks/>
          </p:cNvGrpSpPr>
          <p:nvPr/>
        </p:nvGrpSpPr>
        <p:grpSpPr bwMode="auto">
          <a:xfrm>
            <a:off x="673100" y="1812925"/>
            <a:ext cx="3479800" cy="544513"/>
            <a:chOff x="407" y="1397"/>
            <a:chExt cx="2192" cy="343"/>
          </a:xfrm>
        </p:grpSpPr>
        <p:sp>
          <p:nvSpPr>
            <p:cNvPr id="28679" name="Line 6">
              <a:extLst>
                <a:ext uri="{FF2B5EF4-FFF2-40B4-BE49-F238E27FC236}">
                  <a16:creationId xmlns:a16="http://schemas.microsoft.com/office/drawing/2014/main" id="{EE92F34B-5251-BC9F-3D62-E806EFF294E0}"/>
                </a:ext>
              </a:extLst>
            </p:cNvPr>
            <p:cNvSpPr>
              <a:spLocks noChangeShapeType="1"/>
            </p:cNvSpPr>
            <p:nvPr/>
          </p:nvSpPr>
          <p:spPr bwMode="auto">
            <a:xfrm flipV="1">
              <a:off x="407" y="1397"/>
              <a:ext cx="206"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0" name="Line 8">
              <a:extLst>
                <a:ext uri="{FF2B5EF4-FFF2-40B4-BE49-F238E27FC236}">
                  <a16:creationId xmlns:a16="http://schemas.microsoft.com/office/drawing/2014/main" id="{E1193CC3-82C0-C606-E12A-873063CF1F88}"/>
                </a:ext>
              </a:extLst>
            </p:cNvPr>
            <p:cNvSpPr>
              <a:spLocks noChangeShapeType="1"/>
            </p:cNvSpPr>
            <p:nvPr/>
          </p:nvSpPr>
          <p:spPr bwMode="auto">
            <a:xfrm flipV="1">
              <a:off x="1434" y="1402"/>
              <a:ext cx="283" cy="5"/>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9">
              <a:extLst>
                <a:ext uri="{FF2B5EF4-FFF2-40B4-BE49-F238E27FC236}">
                  <a16:creationId xmlns:a16="http://schemas.microsoft.com/office/drawing/2014/main" id="{A0B67FF4-2BA6-60B1-9A66-56B8D3FBFB17}"/>
                </a:ext>
              </a:extLst>
            </p:cNvPr>
            <p:cNvSpPr>
              <a:spLocks noChangeShapeType="1"/>
            </p:cNvSpPr>
            <p:nvPr/>
          </p:nvSpPr>
          <p:spPr bwMode="auto">
            <a:xfrm flipV="1">
              <a:off x="451" y="1712"/>
              <a:ext cx="430" cy="5"/>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Rectangle 10">
              <a:extLst>
                <a:ext uri="{FF2B5EF4-FFF2-40B4-BE49-F238E27FC236}">
                  <a16:creationId xmlns:a16="http://schemas.microsoft.com/office/drawing/2014/main" id="{D69958E2-67D0-53ED-5637-3FA01A212B61}"/>
                </a:ext>
              </a:extLst>
            </p:cNvPr>
            <p:cNvSpPr>
              <a:spLocks noChangeArrowheads="1"/>
            </p:cNvSpPr>
            <p:nvPr/>
          </p:nvSpPr>
          <p:spPr bwMode="auto">
            <a:xfrm>
              <a:off x="1027" y="1548"/>
              <a:ext cx="15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rgbClr val="0066FF"/>
                  </a:solidFill>
                  <a:latin typeface="宋体" panose="02010600030101010101" pitchFamily="2" charset="-122"/>
                  <a:sym typeface="Monotype Sorts" pitchFamily="1" charset="2"/>
                </a:rPr>
                <a:t>Fc</a:t>
              </a:r>
              <a:r>
                <a:rPr lang="zh-CN" altLang="en-US">
                  <a:solidFill>
                    <a:srgbClr val="0066FF"/>
                  </a:solidFill>
                  <a:latin typeface="宋体" panose="02010600030101010101" pitchFamily="2" charset="-122"/>
                  <a:sym typeface="Monotype Sorts" pitchFamily="1" charset="2"/>
                </a:rPr>
                <a:t>的每个依赖做成一子模式</a:t>
              </a:r>
              <a:r>
                <a:rPr lang="en-US" altLang="zh-CN" i="1">
                  <a:solidFill>
                    <a:srgbClr val="0066FF"/>
                  </a:solidFill>
                  <a:latin typeface="宋体" panose="02010600030101010101" pitchFamily="2" charset="-122"/>
                  <a:sym typeface="Monotype Sorts" pitchFamily="1" charset="2"/>
                </a:rPr>
                <a:t>Ri</a:t>
              </a:r>
            </a:p>
          </p:txBody>
        </p:sp>
      </p:grpSp>
      <p:grpSp>
        <p:nvGrpSpPr>
          <p:cNvPr id="679953" name="Group 17">
            <a:extLst>
              <a:ext uri="{FF2B5EF4-FFF2-40B4-BE49-F238E27FC236}">
                <a16:creationId xmlns:a16="http://schemas.microsoft.com/office/drawing/2014/main" id="{9451DED4-6714-8311-341A-26A5912FA0CE}"/>
              </a:ext>
            </a:extLst>
          </p:cNvPr>
          <p:cNvGrpSpPr>
            <a:grpSpLocks/>
          </p:cNvGrpSpPr>
          <p:nvPr/>
        </p:nvGrpSpPr>
        <p:grpSpPr bwMode="auto">
          <a:xfrm>
            <a:off x="736600" y="2571750"/>
            <a:ext cx="3416300" cy="760413"/>
            <a:chOff x="447" y="1875"/>
            <a:chExt cx="2152" cy="479"/>
          </a:xfrm>
        </p:grpSpPr>
        <p:sp>
          <p:nvSpPr>
            <p:cNvPr id="28684" name="Line 11">
              <a:extLst>
                <a:ext uri="{FF2B5EF4-FFF2-40B4-BE49-F238E27FC236}">
                  <a16:creationId xmlns:a16="http://schemas.microsoft.com/office/drawing/2014/main" id="{53BDCA60-6450-09ED-F666-0F0695DF4311}"/>
                </a:ext>
              </a:extLst>
            </p:cNvPr>
            <p:cNvSpPr>
              <a:spLocks noChangeShapeType="1"/>
            </p:cNvSpPr>
            <p:nvPr/>
          </p:nvSpPr>
          <p:spPr bwMode="auto">
            <a:xfrm flipV="1">
              <a:off x="1602" y="1875"/>
              <a:ext cx="941" cy="1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2">
              <a:extLst>
                <a:ext uri="{FF2B5EF4-FFF2-40B4-BE49-F238E27FC236}">
                  <a16:creationId xmlns:a16="http://schemas.microsoft.com/office/drawing/2014/main" id="{C0C11C2B-1F8B-0639-82FF-6F4A57769088}"/>
                </a:ext>
              </a:extLst>
            </p:cNvPr>
            <p:cNvSpPr>
              <a:spLocks noChangeShapeType="1"/>
            </p:cNvSpPr>
            <p:nvPr/>
          </p:nvSpPr>
          <p:spPr bwMode="auto">
            <a:xfrm>
              <a:off x="447" y="2330"/>
              <a:ext cx="1033" cy="1"/>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6" name="Rectangle 13">
              <a:extLst>
                <a:ext uri="{FF2B5EF4-FFF2-40B4-BE49-F238E27FC236}">
                  <a16:creationId xmlns:a16="http://schemas.microsoft.com/office/drawing/2014/main" id="{34DDFFB9-4A6A-61CA-1945-782A68D192E0}"/>
                </a:ext>
              </a:extLst>
            </p:cNvPr>
            <p:cNvSpPr>
              <a:spLocks noChangeArrowheads="1"/>
            </p:cNvSpPr>
            <p:nvPr/>
          </p:nvSpPr>
          <p:spPr bwMode="auto">
            <a:xfrm>
              <a:off x="1514" y="2123"/>
              <a:ext cx="10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800">
                  <a:solidFill>
                    <a:srgbClr val="0066FF"/>
                  </a:solidFill>
                  <a:latin typeface="宋体" panose="02010600030101010101" pitchFamily="2" charset="-122"/>
                  <a:sym typeface="Monotype Sorts" pitchFamily="1" charset="2"/>
                </a:rPr>
                <a:t>+</a:t>
              </a:r>
              <a:r>
                <a:rPr lang="zh-CN" altLang="en-US">
                  <a:solidFill>
                    <a:srgbClr val="0066FF"/>
                  </a:solidFill>
                  <a:latin typeface="宋体" panose="02010600030101010101" pitchFamily="2" charset="-122"/>
                  <a:sym typeface="Monotype Sorts" pitchFamily="1" charset="2"/>
                </a:rPr>
                <a:t>候选键做成子模式</a:t>
              </a:r>
              <a:endParaRPr lang="en-US" altLang="zh-CN" i="1">
                <a:solidFill>
                  <a:srgbClr val="0066FF"/>
                </a:solidFill>
                <a:latin typeface="宋体" panose="02010600030101010101" pitchFamily="2" charset="-122"/>
                <a:sym typeface="Monotype Sorts" pitchFamily="1" charset="2"/>
              </a:endParaRPr>
            </a:p>
          </p:txBody>
        </p:sp>
      </p:grpSp>
      <p:grpSp>
        <p:nvGrpSpPr>
          <p:cNvPr id="679955" name="Group 19">
            <a:extLst>
              <a:ext uri="{FF2B5EF4-FFF2-40B4-BE49-F238E27FC236}">
                <a16:creationId xmlns:a16="http://schemas.microsoft.com/office/drawing/2014/main" id="{6C6191BC-FC24-34CE-E5BE-3FF86DC3C067}"/>
              </a:ext>
            </a:extLst>
          </p:cNvPr>
          <p:cNvGrpSpPr>
            <a:grpSpLocks/>
          </p:cNvGrpSpPr>
          <p:nvPr/>
        </p:nvGrpSpPr>
        <p:grpSpPr bwMode="auto">
          <a:xfrm>
            <a:off x="569913" y="4044950"/>
            <a:ext cx="3582987" cy="960438"/>
            <a:chOff x="342" y="2803"/>
            <a:chExt cx="2257" cy="605"/>
          </a:xfrm>
        </p:grpSpPr>
        <p:sp>
          <p:nvSpPr>
            <p:cNvPr id="28688" name="Line 14">
              <a:extLst>
                <a:ext uri="{FF2B5EF4-FFF2-40B4-BE49-F238E27FC236}">
                  <a16:creationId xmlns:a16="http://schemas.microsoft.com/office/drawing/2014/main" id="{4A45A401-C369-10AF-202F-C7CCFEBD627E}"/>
                </a:ext>
              </a:extLst>
            </p:cNvPr>
            <p:cNvSpPr>
              <a:spLocks noChangeShapeType="1"/>
            </p:cNvSpPr>
            <p:nvPr/>
          </p:nvSpPr>
          <p:spPr bwMode="auto">
            <a:xfrm flipV="1">
              <a:off x="769" y="2803"/>
              <a:ext cx="112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9" name="Rectangle 15">
              <a:extLst>
                <a:ext uri="{FF2B5EF4-FFF2-40B4-BE49-F238E27FC236}">
                  <a16:creationId xmlns:a16="http://schemas.microsoft.com/office/drawing/2014/main" id="{2EF8A9DE-F15B-77FC-6536-F49788AC3C17}"/>
                </a:ext>
              </a:extLst>
            </p:cNvPr>
            <p:cNvSpPr>
              <a:spLocks noChangeArrowheads="1"/>
            </p:cNvSpPr>
            <p:nvPr/>
          </p:nvSpPr>
          <p:spPr bwMode="auto">
            <a:xfrm>
              <a:off x="1307" y="3216"/>
              <a:ext cx="12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i="1">
                  <a:solidFill>
                    <a:srgbClr val="0066FF"/>
                  </a:solidFill>
                  <a:latin typeface="宋体" panose="02010600030101010101" pitchFamily="2" charset="-122"/>
                  <a:sym typeface="Monotype Sorts" pitchFamily="1" charset="2"/>
                </a:rPr>
                <a:t>Rj </a:t>
              </a:r>
              <a:r>
                <a:rPr lang="zh-CN" altLang="en-US">
                  <a:solidFill>
                    <a:srgbClr val="0066FF"/>
                  </a:solidFill>
                  <a:latin typeface="宋体" panose="02010600030101010101" pitchFamily="2" charset="-122"/>
                  <a:sym typeface="Monotype Sorts" pitchFamily="1" charset="2"/>
                </a:rPr>
                <a:t>包含</a:t>
              </a:r>
              <a:r>
                <a:rPr lang="en-US" altLang="zh-CN" i="1">
                  <a:solidFill>
                    <a:srgbClr val="0066FF"/>
                  </a:solidFill>
                  <a:latin typeface="宋体" panose="02010600030101010101" pitchFamily="2" charset="-122"/>
                  <a:sym typeface="Monotype Sorts" pitchFamily="1" charset="2"/>
                </a:rPr>
                <a:t>Ri</a:t>
              </a:r>
              <a:r>
                <a:rPr lang="zh-CN" altLang="en-US">
                  <a:solidFill>
                    <a:srgbClr val="0066FF"/>
                  </a:solidFill>
                  <a:latin typeface="宋体" panose="02010600030101010101" pitchFamily="2" charset="-122"/>
                  <a:sym typeface="Monotype Sorts" pitchFamily="1" charset="2"/>
                </a:rPr>
                <a:t>时，可去掉</a:t>
              </a:r>
              <a:r>
                <a:rPr lang="en-US" altLang="zh-CN" i="1">
                  <a:solidFill>
                    <a:srgbClr val="0066FF"/>
                  </a:solidFill>
                  <a:latin typeface="宋体" panose="02010600030101010101" pitchFamily="2" charset="-122"/>
                  <a:sym typeface="Monotype Sorts" pitchFamily="1" charset="2"/>
                </a:rPr>
                <a:t>Ri</a:t>
              </a:r>
            </a:p>
          </p:txBody>
        </p:sp>
        <p:sp>
          <p:nvSpPr>
            <p:cNvPr id="28690" name="AutoShape 18">
              <a:extLst>
                <a:ext uri="{FF2B5EF4-FFF2-40B4-BE49-F238E27FC236}">
                  <a16:creationId xmlns:a16="http://schemas.microsoft.com/office/drawing/2014/main" id="{0C1C7F7A-3521-1B8A-83EF-D93419379C99}"/>
                </a:ext>
              </a:extLst>
            </p:cNvPr>
            <p:cNvSpPr>
              <a:spLocks/>
            </p:cNvSpPr>
            <p:nvPr/>
          </p:nvSpPr>
          <p:spPr bwMode="auto">
            <a:xfrm>
              <a:off x="342" y="3005"/>
              <a:ext cx="56" cy="359"/>
            </a:xfrm>
            <a:prstGeom prst="leftBrace">
              <a:avLst>
                <a:gd name="adj1" fmla="val 53304"/>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zh-CN" altLang="en-US"/>
            </a:p>
          </p:txBody>
        </p:sp>
      </p:grpSp>
      <p:grpSp>
        <p:nvGrpSpPr>
          <p:cNvPr id="679959" name="Group 23">
            <a:extLst>
              <a:ext uri="{FF2B5EF4-FFF2-40B4-BE49-F238E27FC236}">
                <a16:creationId xmlns:a16="http://schemas.microsoft.com/office/drawing/2014/main" id="{A8701567-5E6B-07B8-EAFC-7EEE593B1EA0}"/>
              </a:ext>
            </a:extLst>
          </p:cNvPr>
          <p:cNvGrpSpPr>
            <a:grpSpLocks/>
          </p:cNvGrpSpPr>
          <p:nvPr/>
        </p:nvGrpSpPr>
        <p:grpSpPr bwMode="auto">
          <a:xfrm>
            <a:off x="304800" y="5310188"/>
            <a:ext cx="3844925" cy="1103312"/>
            <a:chOff x="175" y="3600"/>
            <a:chExt cx="2422" cy="695"/>
          </a:xfrm>
        </p:grpSpPr>
        <p:sp>
          <p:nvSpPr>
            <p:cNvPr id="28692" name="Line 20">
              <a:extLst>
                <a:ext uri="{FF2B5EF4-FFF2-40B4-BE49-F238E27FC236}">
                  <a16:creationId xmlns:a16="http://schemas.microsoft.com/office/drawing/2014/main" id="{9D9511D8-C76B-80CB-2D96-C74FBF968BA1}"/>
                </a:ext>
              </a:extLst>
            </p:cNvPr>
            <p:cNvSpPr>
              <a:spLocks noChangeShapeType="1"/>
            </p:cNvSpPr>
            <p:nvPr/>
          </p:nvSpPr>
          <p:spPr bwMode="auto">
            <a:xfrm>
              <a:off x="255" y="3755"/>
              <a:ext cx="1071"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3" name="Rectangle 21">
              <a:extLst>
                <a:ext uri="{FF2B5EF4-FFF2-40B4-BE49-F238E27FC236}">
                  <a16:creationId xmlns:a16="http://schemas.microsoft.com/office/drawing/2014/main" id="{1909CF34-25A4-9263-3981-F2AFBFAAD49C}"/>
                </a:ext>
              </a:extLst>
            </p:cNvPr>
            <p:cNvSpPr>
              <a:spLocks noChangeArrowheads="1"/>
            </p:cNvSpPr>
            <p:nvPr/>
          </p:nvSpPr>
          <p:spPr bwMode="auto">
            <a:xfrm>
              <a:off x="1361" y="3600"/>
              <a:ext cx="12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1" charset="2"/>
                </a:rPr>
                <a:t>最终的一组</a:t>
              </a:r>
              <a:r>
                <a:rPr lang="en-US" altLang="zh-CN" i="1">
                  <a:solidFill>
                    <a:srgbClr val="0066FF"/>
                  </a:solidFill>
                  <a:latin typeface="宋体" panose="02010600030101010101" pitchFamily="2" charset="-122"/>
                  <a:sym typeface="Monotype Sorts" pitchFamily="1" charset="2"/>
                </a:rPr>
                <a:t>Ri</a:t>
              </a:r>
              <a:r>
                <a:rPr lang="zh-CN" altLang="en-US">
                  <a:solidFill>
                    <a:srgbClr val="0066FF"/>
                  </a:solidFill>
                  <a:latin typeface="宋体" panose="02010600030101010101" pitchFamily="2" charset="-122"/>
                  <a:sym typeface="Monotype Sorts" pitchFamily="1" charset="2"/>
                </a:rPr>
                <a:t>时为所求</a:t>
              </a:r>
            </a:p>
          </p:txBody>
        </p:sp>
        <p:sp>
          <p:nvSpPr>
            <p:cNvPr id="28694" name="Rectangle 22">
              <a:extLst>
                <a:ext uri="{FF2B5EF4-FFF2-40B4-BE49-F238E27FC236}">
                  <a16:creationId xmlns:a16="http://schemas.microsoft.com/office/drawing/2014/main" id="{7D571020-2198-D3F1-F3F5-19387FFD5352}"/>
                </a:ext>
              </a:extLst>
            </p:cNvPr>
            <p:cNvSpPr>
              <a:spLocks noChangeArrowheads="1"/>
            </p:cNvSpPr>
            <p:nvPr/>
          </p:nvSpPr>
          <p:spPr bwMode="auto">
            <a:xfrm>
              <a:off x="175" y="4103"/>
              <a:ext cx="24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1" charset="2"/>
                </a:rPr>
                <a:t>注意：还需求出各</a:t>
              </a:r>
              <a:r>
                <a:rPr lang="en-US" altLang="zh-CN" i="1">
                  <a:latin typeface="宋体" panose="02010600030101010101" pitchFamily="2" charset="-122"/>
                  <a:sym typeface="Monotype Sorts" pitchFamily="1" charset="2"/>
                </a:rPr>
                <a:t>Ri</a:t>
              </a:r>
              <a:r>
                <a:rPr lang="zh-CN" altLang="en-US">
                  <a:latin typeface="宋体" panose="02010600030101010101" pitchFamily="2" charset="-122"/>
                  <a:sym typeface="Monotype Sorts" pitchFamily="1" charset="2"/>
                </a:rPr>
                <a:t>的函数依赖</a:t>
              </a:r>
              <a:r>
                <a:rPr lang="en-US" altLang="zh-CN">
                  <a:latin typeface="宋体" panose="02010600030101010101" pitchFamily="2" charset="-122"/>
                  <a:sym typeface="Monotype Sorts" pitchFamily="1" charset="2"/>
                </a:rPr>
                <a:t>Fi(</a:t>
              </a:r>
              <a:r>
                <a:rPr lang="zh-CN" altLang="en-US">
                  <a:latin typeface="宋体" panose="02010600030101010101" pitchFamily="2" charset="-122"/>
                  <a:sym typeface="Monotype Sorts" pitchFamily="1" charset="2"/>
                </a:rPr>
                <a:t>限定</a:t>
              </a:r>
              <a:r>
                <a:rPr lang="en-US" altLang="zh-CN">
                  <a:latin typeface="宋体" panose="02010600030101010101" pitchFamily="2" charset="-122"/>
                  <a:sym typeface="Monotype Sorts" pitchFamily="1" charset="2"/>
                </a:rPr>
                <a:t>/</a:t>
              </a:r>
              <a:r>
                <a:rPr lang="zh-CN" altLang="en-US">
                  <a:latin typeface="宋体" panose="02010600030101010101" pitchFamily="2" charset="-122"/>
                  <a:sym typeface="Monotype Sorts" pitchFamily="1" charset="2"/>
                </a:rPr>
                <a:t>投影</a:t>
              </a:r>
              <a:r>
                <a:rPr lang="en-US" altLang="zh-CN">
                  <a:latin typeface="宋体" panose="02010600030101010101" pitchFamily="2" charset="-122"/>
                  <a:sym typeface="Monotype Sorts" pitchFamily="1" charset="2"/>
                </a:rPr>
                <a:t>)</a:t>
              </a:r>
            </a:p>
          </p:txBody>
        </p:sp>
      </p:grpSp>
      <p:sp>
        <p:nvSpPr>
          <p:cNvPr id="679963" name="Rectangle 27">
            <a:extLst>
              <a:ext uri="{FF2B5EF4-FFF2-40B4-BE49-F238E27FC236}">
                <a16:creationId xmlns:a16="http://schemas.microsoft.com/office/drawing/2014/main" id="{8CCE8021-D2DB-740E-F657-CCCFC5C7D360}"/>
              </a:ext>
            </a:extLst>
          </p:cNvPr>
          <p:cNvSpPr>
            <a:spLocks noChangeArrowheads="1"/>
          </p:cNvSpPr>
          <p:nvPr/>
        </p:nvSpPr>
        <p:spPr bwMode="auto">
          <a:xfrm>
            <a:off x="4752975" y="1774825"/>
            <a:ext cx="3914775" cy="1293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pPr>
            <a:r>
              <a:rPr lang="zh-CN" altLang="en-US" sz="1400">
                <a:solidFill>
                  <a:schemeClr val="tx1"/>
                </a:solidFill>
                <a:latin typeface="Times New Roman" panose="02020603050405020304" pitchFamily="18" charset="0"/>
              </a:rPr>
              <a:t>设有关系模式</a:t>
            </a:r>
            <a:r>
              <a:rPr lang="en-US" altLang="zh-CN" sz="1400">
                <a:solidFill>
                  <a:schemeClr val="tx1"/>
                </a:solidFill>
                <a:latin typeface="Times New Roman" panose="02020603050405020304" pitchFamily="18" charset="0"/>
              </a:rPr>
              <a:t>:R=</a:t>
            </a:r>
            <a:r>
              <a:rPr lang="en-US" altLang="zh-CN" sz="1400" i="1">
                <a:solidFill>
                  <a:schemeClr val="tx1"/>
                </a:solidFill>
                <a:latin typeface="Times New Roman" panose="02020603050405020304" pitchFamily="18" charset="0"/>
              </a:rPr>
              <a:t>(A, B, C, G, H, I)</a:t>
            </a:r>
            <a:br>
              <a:rPr lang="en-US" altLang="zh-CN" sz="1400" i="1">
                <a:solidFill>
                  <a:schemeClr val="tx1"/>
                </a:solidFill>
                <a:latin typeface="Times New Roman" panose="02020603050405020304" pitchFamily="18" charset="0"/>
              </a:rPr>
            </a:br>
            <a:r>
              <a:rPr lang="zh-CN" altLang="en-US" sz="1400">
                <a:solidFill>
                  <a:schemeClr val="tx1"/>
                </a:solidFill>
                <a:latin typeface="Times New Roman" panose="02020603050405020304" pitchFamily="18" charset="0"/>
              </a:rPr>
              <a:t>函数依赖集</a:t>
            </a:r>
            <a:r>
              <a:rPr lang="en-US" altLang="zh-CN" sz="1400">
                <a:solidFill>
                  <a:schemeClr val="tx1"/>
                </a:solidFill>
                <a:latin typeface="Times New Roman" panose="02020603050405020304" pitchFamily="18" charset="0"/>
              </a:rPr>
              <a:t>F</a:t>
            </a:r>
            <a:r>
              <a:rPr lang="en-US" altLang="zh-CN" sz="1400" i="1">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a:t>
            </a:r>
            <a:r>
              <a:rPr lang="en-US" altLang="zh-CN" sz="1400" i="1">
                <a:solidFill>
                  <a:srgbClr val="0066FF"/>
                </a:solidFill>
                <a:latin typeface="Times New Roman" panose="02020603050405020304" pitchFamily="18" charset="0"/>
                <a:sym typeface="Iconic Symbols Ext" pitchFamily="2" charset="2"/>
              </a:rPr>
              <a:t>A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B</a:t>
            </a:r>
            <a:br>
              <a:rPr lang="en-US" altLang="zh-CN" sz="1400" i="1">
                <a:solidFill>
                  <a:srgbClr val="0066FF"/>
                </a:solidFill>
                <a:latin typeface="Times New Roman" panose="02020603050405020304" pitchFamily="18" charset="0"/>
                <a:sym typeface="Monotype Sorts" pitchFamily="1" charset="2"/>
              </a:rPr>
            </a:br>
            <a:r>
              <a:rPr lang="en-US" altLang="zh-CN" sz="1400" i="1">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Iconic Symbols Ext" pitchFamily="2" charset="2"/>
              </a:rPr>
              <a:t>A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C</a:t>
            </a:r>
            <a:br>
              <a:rPr lang="en-US" altLang="zh-CN" sz="1400" i="1">
                <a:solidFill>
                  <a:srgbClr val="0066FF"/>
                </a:solidFill>
                <a:latin typeface="Times New Roman" panose="02020603050405020304" pitchFamily="18" charset="0"/>
                <a:sym typeface="Monotype Sorts" pitchFamily="1" charset="2"/>
              </a:rPr>
            </a:br>
            <a:r>
              <a:rPr lang="en-US" altLang="zh-CN" sz="1400" i="1">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Iconic Symbols Ext" pitchFamily="2" charset="2"/>
              </a:rPr>
              <a:t>CG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H</a:t>
            </a:r>
            <a:br>
              <a:rPr lang="en-US" altLang="zh-CN" sz="1400" i="1">
                <a:solidFill>
                  <a:srgbClr val="0066FF"/>
                </a:solidFill>
                <a:latin typeface="Times New Roman" panose="02020603050405020304" pitchFamily="18" charset="0"/>
                <a:sym typeface="Monotype Sorts" pitchFamily="1" charset="2"/>
              </a:rPr>
            </a:br>
            <a:r>
              <a:rPr lang="en-US" altLang="zh-CN" sz="1400" i="1">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Iconic Symbols Ext" pitchFamily="2" charset="2"/>
              </a:rPr>
              <a:t>CG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I</a:t>
            </a:r>
            <a:br>
              <a:rPr lang="en-US" altLang="zh-CN" sz="1400" i="1">
                <a:solidFill>
                  <a:srgbClr val="0066FF"/>
                </a:solidFill>
                <a:latin typeface="Times New Roman" panose="02020603050405020304" pitchFamily="18" charset="0"/>
                <a:sym typeface="Monotype Sorts" pitchFamily="1" charset="2"/>
              </a:rPr>
            </a:br>
            <a:r>
              <a:rPr lang="en-US" altLang="zh-CN" sz="1400" i="1">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Iconic Symbols Ext" pitchFamily="2" charset="2"/>
              </a:rPr>
              <a:t>B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H </a:t>
            </a:r>
            <a:r>
              <a:rPr lang="en-US" altLang="zh-CN" sz="1400">
                <a:solidFill>
                  <a:schemeClr val="tx1"/>
                </a:solidFill>
                <a:latin typeface="Times New Roman" panose="02020603050405020304" pitchFamily="18" charset="0"/>
                <a:sym typeface="Monotype Sorts" pitchFamily="1" charset="2"/>
              </a:rPr>
              <a:t>}</a:t>
            </a:r>
          </a:p>
          <a:p>
            <a:pPr eaLnBrk="0" hangingPunct="0">
              <a:lnSpc>
                <a:spcPct val="80000"/>
              </a:lnSpc>
            </a:pPr>
            <a:r>
              <a:rPr lang="en-US" altLang="zh-CN" sz="1400">
                <a:latin typeface="Times New Roman" panose="02020603050405020304" pitchFamily="18" charset="0"/>
                <a:sym typeface="Monotype Sorts" pitchFamily="1" charset="2"/>
              </a:rPr>
              <a:t>R</a:t>
            </a:r>
            <a:r>
              <a:rPr lang="zh-CN" altLang="en-US" sz="1400">
                <a:latin typeface="Times New Roman" panose="02020603050405020304" pitchFamily="18" charset="0"/>
                <a:sym typeface="Monotype Sorts" pitchFamily="1" charset="2"/>
              </a:rPr>
              <a:t>如何“双保持”分解为一组</a:t>
            </a:r>
            <a:r>
              <a:rPr lang="en-US" altLang="zh-CN" sz="1400">
                <a:latin typeface="Times New Roman" panose="02020603050405020304" pitchFamily="18" charset="0"/>
                <a:sym typeface="Monotype Sorts" pitchFamily="1" charset="2"/>
              </a:rPr>
              <a:t>3NF</a:t>
            </a:r>
            <a:r>
              <a:rPr lang="zh-CN" altLang="en-US" sz="1400">
                <a:latin typeface="Times New Roman" panose="02020603050405020304" pitchFamily="18" charset="0"/>
                <a:sym typeface="Monotype Sorts" pitchFamily="1" charset="2"/>
              </a:rPr>
              <a:t>？</a:t>
            </a:r>
            <a:endParaRPr lang="en-US" altLang="zh-CN" sz="1400">
              <a:latin typeface="Times New Roman" panose="02020603050405020304" pitchFamily="18" charset="0"/>
              <a:sym typeface="Monotype Sorts" pitchFamily="1" charset="2"/>
            </a:endParaRPr>
          </a:p>
        </p:txBody>
      </p:sp>
      <p:grpSp>
        <p:nvGrpSpPr>
          <p:cNvPr id="679968" name="Group 32">
            <a:extLst>
              <a:ext uri="{FF2B5EF4-FFF2-40B4-BE49-F238E27FC236}">
                <a16:creationId xmlns:a16="http://schemas.microsoft.com/office/drawing/2014/main" id="{9A722A79-AC04-7C5E-DD31-9DD1ACF1B455}"/>
              </a:ext>
            </a:extLst>
          </p:cNvPr>
          <p:cNvGrpSpPr>
            <a:grpSpLocks/>
          </p:cNvGrpSpPr>
          <p:nvPr/>
        </p:nvGrpSpPr>
        <p:grpSpPr bwMode="auto">
          <a:xfrm>
            <a:off x="1152525" y="5910263"/>
            <a:ext cx="2282825" cy="304800"/>
            <a:chOff x="731" y="3723"/>
            <a:chExt cx="1438" cy="192"/>
          </a:xfrm>
        </p:grpSpPr>
        <p:sp>
          <p:nvSpPr>
            <p:cNvPr id="28697" name="Line 28">
              <a:extLst>
                <a:ext uri="{FF2B5EF4-FFF2-40B4-BE49-F238E27FC236}">
                  <a16:creationId xmlns:a16="http://schemas.microsoft.com/office/drawing/2014/main" id="{40854314-FFD5-E73E-9BA9-7E4C639AC21B}"/>
                </a:ext>
              </a:extLst>
            </p:cNvPr>
            <p:cNvSpPr>
              <a:spLocks noChangeShapeType="1"/>
            </p:cNvSpPr>
            <p:nvPr/>
          </p:nvSpPr>
          <p:spPr bwMode="auto">
            <a:xfrm>
              <a:off x="1342" y="3804"/>
              <a:ext cx="435" cy="0"/>
            </a:xfrm>
            <a:prstGeom prst="line">
              <a:avLst/>
            </a:prstGeom>
            <a:noFill/>
            <a:ln w="28575">
              <a:solidFill>
                <a:srgbClr val="428E5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8" name="Line 29">
              <a:extLst>
                <a:ext uri="{FF2B5EF4-FFF2-40B4-BE49-F238E27FC236}">
                  <a16:creationId xmlns:a16="http://schemas.microsoft.com/office/drawing/2014/main" id="{A5F5B3CC-937F-E0A9-E75C-6E8B0F458EB6}"/>
                </a:ext>
              </a:extLst>
            </p:cNvPr>
            <p:cNvSpPr>
              <a:spLocks noChangeShapeType="1"/>
            </p:cNvSpPr>
            <p:nvPr/>
          </p:nvSpPr>
          <p:spPr bwMode="auto">
            <a:xfrm>
              <a:off x="1929" y="3804"/>
              <a:ext cx="240" cy="0"/>
            </a:xfrm>
            <a:prstGeom prst="line">
              <a:avLst/>
            </a:prstGeom>
            <a:noFill/>
            <a:ln w="28575">
              <a:solidFill>
                <a:srgbClr val="428E5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9" name="Rectangle 30">
              <a:extLst>
                <a:ext uri="{FF2B5EF4-FFF2-40B4-BE49-F238E27FC236}">
                  <a16:creationId xmlns:a16="http://schemas.microsoft.com/office/drawing/2014/main" id="{AB643286-450A-E726-16EB-569CA6DBC415}"/>
                </a:ext>
              </a:extLst>
            </p:cNvPr>
            <p:cNvSpPr>
              <a:spLocks noChangeArrowheads="1"/>
            </p:cNvSpPr>
            <p:nvPr/>
          </p:nvSpPr>
          <p:spPr bwMode="auto">
            <a:xfrm>
              <a:off x="731" y="3723"/>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1" charset="2"/>
                </a:rPr>
                <a:t>“双保持”</a:t>
              </a:r>
            </a:p>
          </p:txBody>
        </p:sp>
      </p:grpSp>
      <p:sp>
        <p:nvSpPr>
          <p:cNvPr id="679969" name="Rectangle 33">
            <a:extLst>
              <a:ext uri="{FF2B5EF4-FFF2-40B4-BE49-F238E27FC236}">
                <a16:creationId xmlns:a16="http://schemas.microsoft.com/office/drawing/2014/main" id="{79DAC31C-B3A9-5239-03AD-48F6B412C973}"/>
              </a:ext>
            </a:extLst>
          </p:cNvPr>
          <p:cNvSpPr>
            <a:spLocks noChangeArrowheads="1"/>
          </p:cNvSpPr>
          <p:nvPr/>
        </p:nvSpPr>
        <p:spPr bwMode="auto">
          <a:xfrm>
            <a:off x="4746625" y="3206750"/>
            <a:ext cx="3921125" cy="7778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pPr>
            <a:r>
              <a:rPr lang="zh-CN" altLang="en-US" sz="1400">
                <a:solidFill>
                  <a:schemeClr val="tx1"/>
                </a:solidFill>
                <a:latin typeface="Times New Roman" panose="02020603050405020304" pitchFamily="18" charset="0"/>
              </a:rPr>
              <a:t>第</a:t>
            </a:r>
            <a:r>
              <a:rPr lang="en-US" altLang="zh-CN" sz="1400">
                <a:solidFill>
                  <a:schemeClr val="tx1"/>
                </a:solidFill>
                <a:latin typeface="Times New Roman" panose="02020603050405020304" pitchFamily="18" charset="0"/>
              </a:rPr>
              <a:t>1</a:t>
            </a:r>
            <a:r>
              <a:rPr lang="zh-CN" altLang="en-US" sz="1400">
                <a:solidFill>
                  <a:schemeClr val="tx1"/>
                </a:solidFill>
                <a:latin typeface="Times New Roman" panose="02020603050405020304" pitchFamily="18" charset="0"/>
              </a:rPr>
              <a:t>步</a:t>
            </a:r>
            <a:r>
              <a:rPr lang="en-US" altLang="zh-CN" sz="1400">
                <a:solidFill>
                  <a:schemeClr val="tx1"/>
                </a:solidFill>
                <a:latin typeface="Times New Roman" panose="02020603050405020304" pitchFamily="18" charset="0"/>
              </a:rPr>
              <a:t>: </a:t>
            </a:r>
            <a:r>
              <a:rPr lang="zh-CN" altLang="en-US" sz="1400">
                <a:solidFill>
                  <a:schemeClr val="tx1"/>
                </a:solidFill>
                <a:latin typeface="Times New Roman" panose="02020603050405020304" pitchFamily="18" charset="0"/>
              </a:rPr>
              <a:t>求</a:t>
            </a:r>
            <a:r>
              <a:rPr lang="en-US" altLang="zh-CN" sz="1400">
                <a:solidFill>
                  <a:schemeClr val="tx1"/>
                </a:solidFill>
                <a:latin typeface="Times New Roman" panose="02020603050405020304" pitchFamily="18" charset="0"/>
              </a:rPr>
              <a:t>F</a:t>
            </a:r>
            <a:r>
              <a:rPr lang="zh-CN" altLang="en-US" sz="1400">
                <a:solidFill>
                  <a:schemeClr val="tx1"/>
                </a:solidFill>
                <a:latin typeface="Times New Roman" panose="02020603050405020304" pitchFamily="18" charset="0"/>
              </a:rPr>
              <a:t>的正则覆盖 </a:t>
            </a:r>
            <a:r>
              <a:rPr lang="en-US" altLang="zh-CN" sz="1400">
                <a:solidFill>
                  <a:schemeClr val="tx1"/>
                </a:solidFill>
                <a:latin typeface="Times New Roman" panose="02020603050405020304" pitchFamily="18" charset="0"/>
              </a:rPr>
              <a:t>(</a:t>
            </a:r>
            <a:r>
              <a:rPr lang="zh-CN" altLang="en-US" sz="1400">
                <a:solidFill>
                  <a:schemeClr val="tx1"/>
                </a:solidFill>
                <a:latin typeface="Times New Roman" panose="02020603050405020304" pitchFamily="18" charset="0"/>
              </a:rPr>
              <a:t>前面已介绍</a:t>
            </a:r>
            <a:r>
              <a:rPr lang="en-US" altLang="zh-CN" sz="1400">
                <a:solidFill>
                  <a:schemeClr val="tx1"/>
                </a:solidFill>
                <a:latin typeface="Times New Roman" panose="02020603050405020304" pitchFamily="18" charset="0"/>
              </a:rPr>
              <a:t>, </a:t>
            </a:r>
            <a:r>
              <a:rPr lang="zh-CN" altLang="en-US" sz="1400">
                <a:solidFill>
                  <a:schemeClr val="tx1"/>
                </a:solidFill>
                <a:latin typeface="Times New Roman" panose="02020603050405020304" pitchFamily="18" charset="0"/>
              </a:rPr>
              <a:t>用合并律</a:t>
            </a:r>
            <a:r>
              <a:rPr lang="en-US" altLang="zh-CN" sz="1400">
                <a:solidFill>
                  <a:schemeClr val="tx1"/>
                </a:solidFill>
                <a:latin typeface="Times New Roman" panose="02020603050405020304" pitchFamily="18" charset="0"/>
              </a:rPr>
              <a:t>)</a:t>
            </a:r>
          </a:p>
          <a:p>
            <a:pPr eaLnBrk="0" hangingPunct="0">
              <a:lnSpc>
                <a:spcPct val="80000"/>
              </a:lnSpc>
            </a:pPr>
            <a:r>
              <a:rPr lang="en-US" altLang="zh-CN" sz="1400" i="1">
                <a:latin typeface="Times New Roman" panose="02020603050405020304" pitchFamily="18" charset="0"/>
              </a:rPr>
              <a:t>             Fc</a:t>
            </a:r>
            <a:r>
              <a:rPr lang="en-US" altLang="zh-CN" sz="1400" i="1">
                <a:solidFill>
                  <a:schemeClr val="tx1"/>
                </a:solidFill>
                <a:latin typeface="Times New Roman" panose="02020603050405020304" pitchFamily="18" charset="0"/>
              </a:rPr>
              <a:t>=</a:t>
            </a:r>
            <a:r>
              <a:rPr lang="en-US" altLang="zh-CN" sz="1400">
                <a:solidFill>
                  <a:schemeClr val="tx1"/>
                </a:solidFill>
                <a:latin typeface="Times New Roman" panose="02020603050405020304" pitchFamily="18" charset="0"/>
              </a:rPr>
              <a:t>{</a:t>
            </a:r>
            <a:r>
              <a:rPr lang="en-US" altLang="zh-CN" sz="1400" i="1">
                <a:solidFill>
                  <a:srgbClr val="0066FF"/>
                </a:solidFill>
                <a:latin typeface="Times New Roman" panose="02020603050405020304" pitchFamily="18" charset="0"/>
                <a:sym typeface="Iconic Symbols Ext" pitchFamily="2" charset="2"/>
              </a:rPr>
              <a:t>A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BC</a:t>
            </a:r>
            <a:br>
              <a:rPr lang="en-US" altLang="zh-CN" sz="1400" i="1">
                <a:solidFill>
                  <a:srgbClr val="0066FF"/>
                </a:solidFill>
                <a:latin typeface="Times New Roman" panose="02020603050405020304" pitchFamily="18" charset="0"/>
                <a:sym typeface="Monotype Sorts" pitchFamily="1" charset="2"/>
              </a:rPr>
            </a:br>
            <a:r>
              <a:rPr lang="en-US" altLang="zh-CN" sz="1400" i="1">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Iconic Symbols Ext" pitchFamily="2" charset="2"/>
              </a:rPr>
              <a:t>CG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HI</a:t>
            </a:r>
            <a:br>
              <a:rPr lang="en-US" altLang="zh-CN" sz="1400" i="1">
                <a:solidFill>
                  <a:srgbClr val="0066FF"/>
                </a:solidFill>
                <a:latin typeface="Times New Roman" panose="02020603050405020304" pitchFamily="18" charset="0"/>
                <a:sym typeface="Monotype Sorts" pitchFamily="1" charset="2"/>
              </a:rPr>
            </a:br>
            <a:r>
              <a:rPr lang="en-US" altLang="zh-CN" sz="1400" i="1">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Iconic Symbols Ext" pitchFamily="2" charset="2"/>
              </a:rPr>
              <a:t>B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H </a:t>
            </a:r>
            <a:r>
              <a:rPr lang="en-US" altLang="zh-CN" sz="1400">
                <a:solidFill>
                  <a:schemeClr val="tx1"/>
                </a:solidFill>
                <a:latin typeface="Times New Roman" panose="02020603050405020304" pitchFamily="18" charset="0"/>
                <a:sym typeface="Monotype Sorts" pitchFamily="1" charset="2"/>
              </a:rPr>
              <a:t>}</a:t>
            </a:r>
          </a:p>
        </p:txBody>
      </p:sp>
      <p:sp>
        <p:nvSpPr>
          <p:cNvPr id="679970" name="Rectangle 34">
            <a:extLst>
              <a:ext uri="{FF2B5EF4-FFF2-40B4-BE49-F238E27FC236}">
                <a16:creationId xmlns:a16="http://schemas.microsoft.com/office/drawing/2014/main" id="{D29EA539-7956-C3E8-F9D4-136F9B8BB2F8}"/>
              </a:ext>
            </a:extLst>
          </p:cNvPr>
          <p:cNvSpPr>
            <a:spLocks noChangeArrowheads="1"/>
          </p:cNvSpPr>
          <p:nvPr/>
        </p:nvSpPr>
        <p:spPr bwMode="auto">
          <a:xfrm>
            <a:off x="4740275" y="4119563"/>
            <a:ext cx="3927475" cy="779462"/>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pPr>
            <a:r>
              <a:rPr lang="zh-CN" altLang="en-US" sz="1400">
                <a:solidFill>
                  <a:schemeClr val="tx1"/>
                </a:solidFill>
                <a:latin typeface="宋体" panose="02010600030101010101" pitchFamily="2" charset="-122"/>
              </a:rPr>
              <a:t>第</a:t>
            </a:r>
            <a:r>
              <a:rPr lang="en-US" altLang="zh-CN" sz="1400">
                <a:solidFill>
                  <a:schemeClr val="tx1"/>
                </a:solidFill>
                <a:latin typeface="宋体" panose="02010600030101010101" pitchFamily="2" charset="-122"/>
              </a:rPr>
              <a:t>2</a:t>
            </a:r>
            <a:r>
              <a:rPr lang="zh-CN" altLang="en-US" sz="1400">
                <a:solidFill>
                  <a:schemeClr val="tx1"/>
                </a:solidFill>
                <a:latin typeface="宋体" panose="02010600030101010101" pitchFamily="2" charset="-122"/>
              </a:rPr>
              <a:t>步：求</a:t>
            </a:r>
            <a:r>
              <a:rPr lang="en-US" altLang="zh-CN" sz="1400">
                <a:solidFill>
                  <a:schemeClr val="tx1"/>
                </a:solidFill>
                <a:latin typeface="宋体" panose="02010600030101010101" pitchFamily="2" charset="-122"/>
              </a:rPr>
              <a:t>R</a:t>
            </a:r>
            <a:r>
              <a:rPr lang="zh-CN" altLang="en-US" sz="1400">
                <a:solidFill>
                  <a:schemeClr val="tx1"/>
                </a:solidFill>
                <a:latin typeface="宋体" panose="02010600030101010101" pitchFamily="2" charset="-122"/>
              </a:rPr>
              <a:t>的</a:t>
            </a:r>
            <a:r>
              <a:rPr lang="en-US" altLang="zh-CN" sz="1400">
                <a:solidFill>
                  <a:schemeClr val="tx1"/>
                </a:solidFill>
                <a:latin typeface="宋体" panose="02010600030101010101" pitchFamily="2" charset="-122"/>
              </a:rPr>
              <a:t>3NF</a:t>
            </a:r>
            <a:r>
              <a:rPr lang="zh-CN" altLang="en-US" sz="1400">
                <a:solidFill>
                  <a:schemeClr val="tx1"/>
                </a:solidFill>
                <a:latin typeface="宋体" panose="02010600030101010101" pitchFamily="2" charset="-122"/>
              </a:rPr>
              <a:t>分解。</a:t>
            </a:r>
          </a:p>
          <a:p>
            <a:pPr eaLnBrk="0" hangingPunct="0">
              <a:lnSpc>
                <a:spcPct val="80000"/>
              </a:lnSpc>
            </a:pPr>
            <a:r>
              <a:rPr lang="en-US" altLang="zh-CN" sz="1400" i="1">
                <a:solidFill>
                  <a:srgbClr val="0066FF"/>
                </a:solidFill>
                <a:latin typeface="Times New Roman" panose="02020603050405020304" pitchFamily="18" charset="0"/>
                <a:sym typeface="Iconic Symbols Ext" pitchFamily="2" charset="2"/>
              </a:rPr>
              <a:t>   A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BC      </a:t>
            </a:r>
            <a:r>
              <a:rPr lang="en-US" altLang="zh-CN" sz="1400" i="1">
                <a:latin typeface="Times New Roman" panose="02020603050405020304" pitchFamily="18" charset="0"/>
                <a:sym typeface="Monotype Sorts" pitchFamily="1" charset="2"/>
              </a:rPr>
              <a:t>R1</a:t>
            </a:r>
            <a:r>
              <a:rPr lang="en-US" altLang="zh-CN" sz="1400" i="1">
                <a:solidFill>
                  <a:srgbClr val="0066FF"/>
                </a:solidFill>
                <a:latin typeface="Times New Roman" panose="02020603050405020304" pitchFamily="18" charset="0"/>
                <a:sym typeface="Monotype Sorts" pitchFamily="1" charset="2"/>
              </a:rPr>
              <a:t>=(A,B,C)      F1={</a:t>
            </a:r>
            <a:r>
              <a:rPr lang="en-US" altLang="zh-CN" sz="1400" i="1">
                <a:solidFill>
                  <a:srgbClr val="0066FF"/>
                </a:solidFill>
                <a:latin typeface="Times New Roman" panose="02020603050405020304" pitchFamily="18" charset="0"/>
                <a:sym typeface="Iconic Symbols Ext" pitchFamily="2" charset="2"/>
              </a:rPr>
              <a:t>A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BC}</a:t>
            </a:r>
            <a:r>
              <a:rPr lang="en-US" altLang="zh-CN" sz="1400" b="0">
                <a:solidFill>
                  <a:schemeClr val="tx1"/>
                </a:solidFill>
                <a:latin typeface="Times New Roman" panose="02020603050405020304" pitchFamily="18" charset="0"/>
                <a:sym typeface="Monotype Sorts" pitchFamily="1" charset="2"/>
              </a:rPr>
              <a:t> </a:t>
            </a:r>
            <a:br>
              <a:rPr lang="zh-CN" altLang="en-US" sz="1400" i="1">
                <a:solidFill>
                  <a:srgbClr val="0066FF"/>
                </a:solidFill>
                <a:latin typeface="Times New Roman" panose="02020603050405020304" pitchFamily="18" charset="0"/>
                <a:sym typeface="Monotype Sorts" pitchFamily="1" charset="2"/>
              </a:rPr>
            </a:br>
            <a:r>
              <a:rPr lang="en-US" altLang="zh-CN" sz="1400" i="1">
                <a:solidFill>
                  <a:srgbClr val="0066FF"/>
                </a:solidFill>
                <a:latin typeface="Times New Roman" panose="02020603050405020304" pitchFamily="18" charset="0"/>
                <a:sym typeface="Iconic Symbols Ext" pitchFamily="2" charset="2"/>
              </a:rPr>
              <a:t>CG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HI       </a:t>
            </a:r>
            <a:r>
              <a:rPr lang="en-US" altLang="zh-CN" sz="1400" i="1">
                <a:latin typeface="Times New Roman" panose="02020603050405020304" pitchFamily="18" charset="0"/>
                <a:sym typeface="Monotype Sorts" pitchFamily="1" charset="2"/>
              </a:rPr>
              <a:t>R2</a:t>
            </a:r>
            <a:r>
              <a:rPr lang="en-US" altLang="zh-CN" sz="1400" i="1">
                <a:solidFill>
                  <a:srgbClr val="0066FF"/>
                </a:solidFill>
                <a:latin typeface="Times New Roman" panose="02020603050405020304" pitchFamily="18" charset="0"/>
                <a:sym typeface="Monotype Sorts" pitchFamily="1" charset="2"/>
              </a:rPr>
              <a:t>=(CGHI)      F2={</a:t>
            </a:r>
            <a:r>
              <a:rPr lang="en-US" altLang="zh-CN" sz="1400" i="1">
                <a:solidFill>
                  <a:srgbClr val="0066FF"/>
                </a:solidFill>
                <a:latin typeface="Times New Roman" panose="02020603050405020304" pitchFamily="18" charset="0"/>
                <a:sym typeface="Iconic Symbols Ext" pitchFamily="2" charset="2"/>
              </a:rPr>
              <a:t>CG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HI}</a:t>
            </a:r>
            <a:r>
              <a:rPr lang="en-US" altLang="zh-CN" sz="1400" b="0">
                <a:solidFill>
                  <a:schemeClr val="tx1"/>
                </a:solidFill>
                <a:latin typeface="Times New Roman" panose="02020603050405020304" pitchFamily="18" charset="0"/>
                <a:sym typeface="Monotype Sorts" pitchFamily="1" charset="2"/>
              </a:rPr>
              <a:t> </a:t>
            </a:r>
            <a:br>
              <a:rPr lang="en-US" altLang="zh-CN" sz="1400" i="1">
                <a:solidFill>
                  <a:srgbClr val="0066FF"/>
                </a:solidFill>
                <a:latin typeface="Times New Roman" panose="02020603050405020304" pitchFamily="18" charset="0"/>
                <a:sym typeface="Monotype Sorts" pitchFamily="1" charset="2"/>
              </a:rPr>
            </a:br>
            <a:r>
              <a:rPr lang="en-US" altLang="zh-CN" sz="1400" i="1">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Iconic Symbols Ext" pitchFamily="2" charset="2"/>
              </a:rPr>
              <a:t>B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H        </a:t>
            </a:r>
            <a:r>
              <a:rPr lang="en-US" altLang="zh-CN" sz="1400" i="1">
                <a:latin typeface="Times New Roman" panose="02020603050405020304" pitchFamily="18" charset="0"/>
                <a:sym typeface="Monotype Sorts" pitchFamily="1" charset="2"/>
              </a:rPr>
              <a:t>R3</a:t>
            </a:r>
            <a:r>
              <a:rPr lang="en-US" altLang="zh-CN" sz="1400" i="1">
                <a:solidFill>
                  <a:srgbClr val="0066FF"/>
                </a:solidFill>
                <a:latin typeface="Times New Roman" panose="02020603050405020304" pitchFamily="18" charset="0"/>
                <a:sym typeface="Monotype Sorts" pitchFamily="1" charset="2"/>
              </a:rPr>
              <a:t>=(BH)           F3={</a:t>
            </a:r>
            <a:r>
              <a:rPr lang="en-US" altLang="zh-CN" sz="1400" i="1">
                <a:solidFill>
                  <a:srgbClr val="0066FF"/>
                </a:solidFill>
                <a:latin typeface="Times New Roman" panose="02020603050405020304" pitchFamily="18" charset="0"/>
                <a:sym typeface="Iconic Symbols Ext" pitchFamily="2" charset="2"/>
              </a:rPr>
              <a:t>B </a:t>
            </a:r>
            <a:r>
              <a:rPr lang="en-US" altLang="zh-CN" sz="1400">
                <a:solidFill>
                  <a:srgbClr val="0066FF"/>
                </a:solidFill>
                <a:latin typeface="Times New Roman" panose="02020603050405020304" pitchFamily="18" charset="0"/>
                <a:sym typeface="Symbol" panose="05050102010706020507" pitchFamily="18" charset="2"/>
              </a:rPr>
              <a:t></a:t>
            </a:r>
            <a:r>
              <a:rPr lang="en-US" altLang="zh-CN" sz="1400">
                <a:solidFill>
                  <a:srgbClr val="0066FF"/>
                </a:solidFill>
                <a:latin typeface="Times New Roman" panose="02020603050405020304" pitchFamily="18" charset="0"/>
                <a:sym typeface="Monotype Sorts" pitchFamily="1" charset="2"/>
              </a:rPr>
              <a:t> </a:t>
            </a:r>
            <a:r>
              <a:rPr lang="en-US" altLang="zh-CN" sz="1400" i="1">
                <a:solidFill>
                  <a:srgbClr val="0066FF"/>
                </a:solidFill>
                <a:latin typeface="Times New Roman" panose="02020603050405020304" pitchFamily="18" charset="0"/>
                <a:sym typeface="Monotype Sorts" pitchFamily="1" charset="2"/>
              </a:rPr>
              <a:t>H}</a:t>
            </a:r>
            <a:endParaRPr lang="en-US" altLang="zh-CN" sz="1400" b="0">
              <a:solidFill>
                <a:schemeClr val="tx1"/>
              </a:solidFill>
              <a:latin typeface="Times New Roman" panose="02020603050405020304" pitchFamily="18" charset="0"/>
              <a:sym typeface="Monotype Sorts" pitchFamily="1" charset="2"/>
            </a:endParaRPr>
          </a:p>
        </p:txBody>
      </p:sp>
      <p:sp>
        <p:nvSpPr>
          <p:cNvPr id="679971" name="Rectangle 35">
            <a:extLst>
              <a:ext uri="{FF2B5EF4-FFF2-40B4-BE49-F238E27FC236}">
                <a16:creationId xmlns:a16="http://schemas.microsoft.com/office/drawing/2014/main" id="{4E389A1B-0FF3-CCC4-B7C4-3B54D6432043}"/>
              </a:ext>
            </a:extLst>
          </p:cNvPr>
          <p:cNvSpPr>
            <a:spLocks noChangeArrowheads="1"/>
          </p:cNvSpPr>
          <p:nvPr/>
        </p:nvSpPr>
        <p:spPr bwMode="auto">
          <a:xfrm>
            <a:off x="4741863" y="4975225"/>
            <a:ext cx="3925887" cy="11207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pPr>
            <a:r>
              <a:rPr lang="zh-CN" altLang="en-US" sz="1400">
                <a:solidFill>
                  <a:schemeClr val="tx1"/>
                </a:solidFill>
                <a:latin typeface="Times New Roman" panose="02020603050405020304" pitchFamily="18" charset="0"/>
              </a:rPr>
              <a:t>第</a:t>
            </a:r>
            <a:r>
              <a:rPr lang="en-US" altLang="zh-CN" sz="1400">
                <a:solidFill>
                  <a:schemeClr val="tx1"/>
                </a:solidFill>
                <a:latin typeface="Times New Roman" panose="02020603050405020304" pitchFamily="18" charset="0"/>
              </a:rPr>
              <a:t>3</a:t>
            </a:r>
            <a:r>
              <a:rPr lang="zh-CN" altLang="en-US" sz="1400">
                <a:solidFill>
                  <a:schemeClr val="tx1"/>
                </a:solidFill>
                <a:latin typeface="Times New Roman" panose="02020603050405020304" pitchFamily="18" charset="0"/>
              </a:rPr>
              <a:t>步</a:t>
            </a:r>
            <a:r>
              <a:rPr lang="en-US" altLang="zh-CN" sz="1400">
                <a:solidFill>
                  <a:schemeClr val="tx1"/>
                </a:solidFill>
                <a:latin typeface="Times New Roman" panose="02020603050405020304" pitchFamily="18" charset="0"/>
              </a:rPr>
              <a:t>: </a:t>
            </a:r>
            <a:r>
              <a:rPr lang="zh-CN" altLang="en-US" sz="1400">
                <a:solidFill>
                  <a:schemeClr val="tx1"/>
                </a:solidFill>
                <a:latin typeface="Times New Roman" panose="02020603050405020304" pitchFamily="18" charset="0"/>
              </a:rPr>
              <a:t>确定是否添加</a:t>
            </a:r>
            <a:r>
              <a:rPr lang="en-US" altLang="zh-CN" sz="1400">
                <a:solidFill>
                  <a:schemeClr val="tx1"/>
                </a:solidFill>
                <a:latin typeface="Times New Roman" panose="02020603050405020304" pitchFamily="18" charset="0"/>
              </a:rPr>
              <a:t>R</a:t>
            </a:r>
            <a:r>
              <a:rPr lang="zh-CN" altLang="en-US" sz="1400">
                <a:solidFill>
                  <a:schemeClr val="tx1"/>
                </a:solidFill>
                <a:latin typeface="Times New Roman" panose="02020603050405020304" pitchFamily="18" charset="0"/>
              </a:rPr>
              <a:t>候选键做成的子模式</a:t>
            </a:r>
          </a:p>
          <a:p>
            <a:pPr eaLnBrk="0" hangingPunct="0">
              <a:lnSpc>
                <a:spcPct val="80000"/>
              </a:lnSpc>
            </a:pPr>
            <a:r>
              <a:rPr lang="zh-CN" altLang="en-US" sz="1400">
                <a:solidFill>
                  <a:schemeClr val="tx1"/>
                </a:solidFill>
                <a:latin typeface="Times New Roman" panose="02020603050405020304" pitchFamily="18" charset="0"/>
              </a:rPr>
              <a:t>仅一个候选键</a:t>
            </a:r>
            <a:r>
              <a:rPr lang="en-US" altLang="zh-CN" sz="1400">
                <a:latin typeface="Times New Roman" panose="02020603050405020304" pitchFamily="18" charset="0"/>
              </a:rPr>
              <a:t>AG</a:t>
            </a:r>
          </a:p>
          <a:p>
            <a:pPr eaLnBrk="0" hangingPunct="0">
              <a:lnSpc>
                <a:spcPct val="80000"/>
              </a:lnSpc>
            </a:pPr>
            <a:r>
              <a:rPr lang="zh-CN" altLang="en-US" sz="1400">
                <a:solidFill>
                  <a:srgbClr val="0066FF"/>
                </a:solidFill>
                <a:latin typeface="Times New Roman" panose="02020603050405020304" pitchFamily="18" charset="0"/>
                <a:sym typeface="Monotype Sorts" pitchFamily="1" charset="2"/>
              </a:rPr>
              <a:t>因为：</a:t>
            </a:r>
            <a:r>
              <a:rPr lang="en-US" altLang="zh-CN" sz="1400">
                <a:solidFill>
                  <a:srgbClr val="0066FF"/>
                </a:solidFill>
                <a:latin typeface="Times New Roman" panose="02020603050405020304" pitchFamily="18" charset="0"/>
                <a:sym typeface="Monotype Sorts" pitchFamily="1" charset="2"/>
              </a:rPr>
              <a:t>(AG)+=AG BCH I</a:t>
            </a:r>
          </a:p>
          <a:p>
            <a:pPr eaLnBrk="0" hangingPunct="0">
              <a:lnSpc>
                <a:spcPct val="80000"/>
              </a:lnSpc>
            </a:pPr>
            <a:r>
              <a:rPr lang="zh-CN" altLang="en-US" sz="1400">
                <a:solidFill>
                  <a:srgbClr val="0066FF"/>
                </a:solidFill>
                <a:latin typeface="Times New Roman" panose="02020603050405020304" pitchFamily="18" charset="0"/>
                <a:sym typeface="Monotype Sorts" pitchFamily="1" charset="2"/>
              </a:rPr>
              <a:t>而</a:t>
            </a:r>
            <a:r>
              <a:rPr lang="en-US" altLang="zh-CN" sz="1400">
                <a:solidFill>
                  <a:srgbClr val="0066FF"/>
                </a:solidFill>
                <a:latin typeface="Times New Roman" panose="02020603050405020304" pitchFamily="18" charset="0"/>
                <a:sym typeface="Monotype Sorts" pitchFamily="1" charset="2"/>
              </a:rPr>
              <a:t>:       A+=A BCH,   G+=G</a:t>
            </a:r>
          </a:p>
          <a:p>
            <a:pPr eaLnBrk="0" hangingPunct="0">
              <a:lnSpc>
                <a:spcPct val="80000"/>
              </a:lnSpc>
            </a:pPr>
            <a:r>
              <a:rPr lang="zh-CN" altLang="en-US" sz="1400">
                <a:solidFill>
                  <a:schemeClr val="tx1"/>
                </a:solidFill>
                <a:latin typeface="Times New Roman" panose="02020603050405020304" pitchFamily="18" charset="0"/>
                <a:sym typeface="Monotype Sorts" pitchFamily="1" charset="2"/>
              </a:rPr>
              <a:t>因该候选键未包含在</a:t>
            </a:r>
            <a:r>
              <a:rPr lang="en-US" altLang="zh-CN" sz="1400">
                <a:solidFill>
                  <a:schemeClr val="tx1"/>
                </a:solidFill>
                <a:latin typeface="Times New Roman" panose="02020603050405020304" pitchFamily="18" charset="0"/>
                <a:sym typeface="Monotype Sorts" pitchFamily="1" charset="2"/>
              </a:rPr>
              <a:t>R1</a:t>
            </a:r>
            <a:r>
              <a:rPr lang="zh-CN" altLang="en-US" sz="1400">
                <a:solidFill>
                  <a:schemeClr val="tx1"/>
                </a:solidFill>
                <a:latin typeface="Times New Roman" panose="02020603050405020304" pitchFamily="18" charset="0"/>
                <a:sym typeface="Monotype Sorts" pitchFamily="1" charset="2"/>
              </a:rPr>
              <a:t>，</a:t>
            </a:r>
            <a:r>
              <a:rPr lang="en-US" altLang="zh-CN" sz="1400">
                <a:solidFill>
                  <a:schemeClr val="tx1"/>
                </a:solidFill>
                <a:latin typeface="Times New Roman" panose="02020603050405020304" pitchFamily="18" charset="0"/>
                <a:sym typeface="Monotype Sorts" pitchFamily="1" charset="2"/>
              </a:rPr>
              <a:t>R2</a:t>
            </a:r>
            <a:r>
              <a:rPr lang="zh-CN" altLang="en-US" sz="1400">
                <a:solidFill>
                  <a:schemeClr val="tx1"/>
                </a:solidFill>
                <a:latin typeface="Times New Roman" panose="02020603050405020304" pitchFamily="18" charset="0"/>
                <a:sym typeface="Monotype Sorts" pitchFamily="1" charset="2"/>
              </a:rPr>
              <a:t>，</a:t>
            </a:r>
            <a:r>
              <a:rPr lang="en-US" altLang="zh-CN" sz="1400">
                <a:solidFill>
                  <a:schemeClr val="tx1"/>
                </a:solidFill>
                <a:latin typeface="Times New Roman" panose="02020603050405020304" pitchFamily="18" charset="0"/>
                <a:sym typeface="Monotype Sorts" pitchFamily="1" charset="2"/>
              </a:rPr>
              <a:t>R3</a:t>
            </a:r>
            <a:r>
              <a:rPr lang="zh-CN" altLang="en-US" sz="1400">
                <a:solidFill>
                  <a:schemeClr val="tx1"/>
                </a:solidFill>
                <a:latin typeface="Times New Roman" panose="02020603050405020304" pitchFamily="18" charset="0"/>
                <a:sym typeface="Monotype Sorts" pitchFamily="1" charset="2"/>
              </a:rPr>
              <a:t>中</a:t>
            </a:r>
          </a:p>
          <a:p>
            <a:pPr eaLnBrk="0" hangingPunct="0">
              <a:lnSpc>
                <a:spcPct val="80000"/>
              </a:lnSpc>
            </a:pPr>
            <a:r>
              <a:rPr lang="zh-CN" altLang="en-US" sz="1400">
                <a:solidFill>
                  <a:schemeClr val="tx1"/>
                </a:solidFill>
                <a:latin typeface="Times New Roman" panose="02020603050405020304" pitchFamily="18" charset="0"/>
                <a:sym typeface="Monotype Sorts" pitchFamily="1" charset="2"/>
              </a:rPr>
              <a:t>需要产生子模式</a:t>
            </a:r>
            <a:r>
              <a:rPr lang="en-US" altLang="zh-CN" sz="1400" i="1">
                <a:latin typeface="Times New Roman" panose="02020603050405020304" pitchFamily="18" charset="0"/>
                <a:sym typeface="Monotype Sorts" pitchFamily="1" charset="2"/>
              </a:rPr>
              <a:t>R4</a:t>
            </a:r>
            <a:r>
              <a:rPr lang="en-US" altLang="zh-CN" sz="1400">
                <a:solidFill>
                  <a:srgbClr val="0066FF"/>
                </a:solidFill>
                <a:latin typeface="Times New Roman" panose="02020603050405020304" pitchFamily="18" charset="0"/>
                <a:sym typeface="Monotype Sorts" pitchFamily="1" charset="2"/>
              </a:rPr>
              <a:t>=(AG)       F4=</a:t>
            </a:r>
            <a:r>
              <a:rPr lang="ru-RU" altLang="zh-CN" sz="1400">
                <a:solidFill>
                  <a:srgbClr val="0066FF"/>
                </a:solidFill>
                <a:latin typeface="Times New Roman" panose="02020603050405020304" pitchFamily="18" charset="0"/>
                <a:sym typeface="Monotype Sorts" pitchFamily="1" charset="2"/>
              </a:rPr>
              <a:t>Ф</a:t>
            </a:r>
            <a:endParaRPr lang="en-US" altLang="ru-RU" sz="1400">
              <a:solidFill>
                <a:schemeClr val="tx1"/>
              </a:solidFill>
              <a:latin typeface="Times New Roman" panose="02020603050405020304" pitchFamily="18" charset="0"/>
              <a:sym typeface="Monotype Sorts" pitchFamily="1" charset="2"/>
            </a:endParaRPr>
          </a:p>
        </p:txBody>
      </p:sp>
      <p:sp>
        <p:nvSpPr>
          <p:cNvPr id="679972" name="Rectangle 36">
            <a:extLst>
              <a:ext uri="{FF2B5EF4-FFF2-40B4-BE49-F238E27FC236}">
                <a16:creationId xmlns:a16="http://schemas.microsoft.com/office/drawing/2014/main" id="{F0DBAC56-7004-C83B-45F0-1B8CA4A784B5}"/>
              </a:ext>
            </a:extLst>
          </p:cNvPr>
          <p:cNvSpPr>
            <a:spLocks noChangeArrowheads="1"/>
          </p:cNvSpPr>
          <p:nvPr/>
        </p:nvSpPr>
        <p:spPr bwMode="auto">
          <a:xfrm>
            <a:off x="4425950" y="6143625"/>
            <a:ext cx="4130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pPr>
            <a:r>
              <a:rPr lang="zh-CN" altLang="en-US">
                <a:latin typeface="Times New Roman" panose="02020603050405020304" pitchFamily="18" charset="0"/>
                <a:sym typeface="Monotype Sorts" pitchFamily="1" charset="2"/>
              </a:rPr>
              <a:t>故</a:t>
            </a:r>
            <a:r>
              <a:rPr lang="en-US" altLang="zh-CN">
                <a:latin typeface="Times New Roman" panose="02020603050405020304" pitchFamily="18" charset="0"/>
                <a:sym typeface="Monotype Sorts" pitchFamily="1" charset="2"/>
              </a:rPr>
              <a:t>R</a:t>
            </a:r>
            <a:r>
              <a:rPr lang="zh-CN" altLang="en-US">
                <a:latin typeface="Times New Roman" panose="02020603050405020304" pitchFamily="18" charset="0"/>
                <a:sym typeface="Monotype Sorts" pitchFamily="1" charset="2"/>
              </a:rPr>
              <a:t>保持依赖和无损分解为一组</a:t>
            </a:r>
            <a:r>
              <a:rPr lang="en-US" altLang="zh-CN">
                <a:latin typeface="Times New Roman" panose="02020603050405020304" pitchFamily="18" charset="0"/>
                <a:sym typeface="Monotype Sorts" pitchFamily="1" charset="2"/>
              </a:rPr>
              <a:t>3NF</a:t>
            </a:r>
            <a:r>
              <a:rPr lang="zh-CN" altLang="en-US">
                <a:latin typeface="Times New Roman" panose="02020603050405020304" pitchFamily="18" charset="0"/>
                <a:sym typeface="Monotype Sorts" pitchFamily="1" charset="2"/>
              </a:rPr>
              <a:t>：</a:t>
            </a:r>
            <a:r>
              <a:rPr lang="en-US" altLang="zh-CN">
                <a:latin typeface="Times New Roman" panose="02020603050405020304" pitchFamily="18" charset="0"/>
                <a:sym typeface="Monotype Sorts" pitchFamily="1" charset="2"/>
              </a:rPr>
              <a:t>R1,R2,R3,R4</a:t>
            </a:r>
          </a:p>
        </p:txBody>
      </p:sp>
      <p:sp>
        <p:nvSpPr>
          <p:cNvPr id="28704" name="AutoShape 4">
            <a:extLst>
              <a:ext uri="{FF2B5EF4-FFF2-40B4-BE49-F238E27FC236}">
                <a16:creationId xmlns:a16="http://schemas.microsoft.com/office/drawing/2014/main" id="{1C9F40C6-14D6-B784-7795-D1EDC6197EB1}"/>
              </a:ext>
            </a:extLst>
          </p:cNvPr>
          <p:cNvSpPr>
            <a:spLocks noChangeArrowheads="1"/>
          </p:cNvSpPr>
          <p:nvPr/>
        </p:nvSpPr>
        <p:spPr bwMode="auto">
          <a:xfrm>
            <a:off x="7046913" y="933450"/>
            <a:ext cx="2036762" cy="812800"/>
          </a:xfrm>
          <a:prstGeom prst="cloudCallout">
            <a:avLst>
              <a:gd name="adj1" fmla="val 47741"/>
              <a:gd name="adj2" fmla="val 71875"/>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rPr>
              <a:t>2)</a:t>
            </a:r>
            <a:r>
              <a:rPr lang="zh-CN" altLang="en-US" sz="1200">
                <a:solidFill>
                  <a:schemeClr val="tx1"/>
                </a:solidFill>
              </a:rPr>
              <a:t>任何模式都能分解为一组</a:t>
            </a:r>
            <a:r>
              <a:rPr lang="en-US" altLang="zh-CN" sz="1200">
                <a:solidFill>
                  <a:schemeClr val="tx1"/>
                </a:solidFill>
              </a:rPr>
              <a:t>3NF,</a:t>
            </a:r>
            <a:r>
              <a:rPr lang="zh-CN" altLang="en-US" sz="1200">
                <a:solidFill>
                  <a:schemeClr val="tx1"/>
                </a:solidFill>
              </a:rPr>
              <a:t>保持依赖和无损分解？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9943"/>
                                        </p:tgtEl>
                                        <p:attrNameLst>
                                          <p:attrName>style.visibility</p:attrName>
                                        </p:attrNameLst>
                                      </p:cBhvr>
                                      <p:to>
                                        <p:strVal val="visible"/>
                                      </p:to>
                                    </p:set>
                                    <p:anim calcmode="lin" valueType="num">
                                      <p:cBhvr additive="base">
                                        <p:cTn id="7" dur="500" fill="hold"/>
                                        <p:tgtEl>
                                          <p:spTgt spid="679943"/>
                                        </p:tgtEl>
                                        <p:attrNameLst>
                                          <p:attrName>ppt_x</p:attrName>
                                        </p:attrNameLst>
                                      </p:cBhvr>
                                      <p:tavLst>
                                        <p:tav tm="0">
                                          <p:val>
                                            <p:strVal val="#ppt_x"/>
                                          </p:val>
                                        </p:tav>
                                        <p:tav tm="100000">
                                          <p:val>
                                            <p:strVal val="#ppt_x"/>
                                          </p:val>
                                        </p:tav>
                                      </p:tavLst>
                                    </p:anim>
                                    <p:anim calcmode="lin" valueType="num">
                                      <p:cBhvr additive="base">
                                        <p:cTn id="8" dur="500" fill="hold"/>
                                        <p:tgtEl>
                                          <p:spTgt spid="67994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79952"/>
                                        </p:tgtEl>
                                        <p:attrNameLst>
                                          <p:attrName>style.visibility</p:attrName>
                                        </p:attrNameLst>
                                      </p:cBhvr>
                                      <p:to>
                                        <p:strVal val="visible"/>
                                      </p:to>
                                    </p:set>
                                    <p:anim calcmode="lin" valueType="num">
                                      <p:cBhvr additive="base">
                                        <p:cTn id="13" dur="500" fill="hold"/>
                                        <p:tgtEl>
                                          <p:spTgt spid="679952"/>
                                        </p:tgtEl>
                                        <p:attrNameLst>
                                          <p:attrName>ppt_x</p:attrName>
                                        </p:attrNameLst>
                                      </p:cBhvr>
                                      <p:tavLst>
                                        <p:tav tm="0">
                                          <p:val>
                                            <p:strVal val="#ppt_x"/>
                                          </p:val>
                                        </p:tav>
                                        <p:tav tm="100000">
                                          <p:val>
                                            <p:strVal val="#ppt_x"/>
                                          </p:val>
                                        </p:tav>
                                      </p:tavLst>
                                    </p:anim>
                                    <p:anim calcmode="lin" valueType="num">
                                      <p:cBhvr additive="base">
                                        <p:cTn id="14" dur="500" fill="hold"/>
                                        <p:tgtEl>
                                          <p:spTgt spid="67995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79953"/>
                                        </p:tgtEl>
                                        <p:attrNameLst>
                                          <p:attrName>style.visibility</p:attrName>
                                        </p:attrNameLst>
                                      </p:cBhvr>
                                      <p:to>
                                        <p:strVal val="visible"/>
                                      </p:to>
                                    </p:set>
                                    <p:anim calcmode="lin" valueType="num">
                                      <p:cBhvr additive="base">
                                        <p:cTn id="19" dur="500" fill="hold"/>
                                        <p:tgtEl>
                                          <p:spTgt spid="679953"/>
                                        </p:tgtEl>
                                        <p:attrNameLst>
                                          <p:attrName>ppt_x</p:attrName>
                                        </p:attrNameLst>
                                      </p:cBhvr>
                                      <p:tavLst>
                                        <p:tav tm="0">
                                          <p:val>
                                            <p:strVal val="#ppt_x"/>
                                          </p:val>
                                        </p:tav>
                                        <p:tav tm="100000">
                                          <p:val>
                                            <p:strVal val="#ppt_x"/>
                                          </p:val>
                                        </p:tav>
                                      </p:tavLst>
                                    </p:anim>
                                    <p:anim calcmode="lin" valueType="num">
                                      <p:cBhvr additive="base">
                                        <p:cTn id="20" dur="500" fill="hold"/>
                                        <p:tgtEl>
                                          <p:spTgt spid="67995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79955"/>
                                        </p:tgtEl>
                                        <p:attrNameLst>
                                          <p:attrName>style.visibility</p:attrName>
                                        </p:attrNameLst>
                                      </p:cBhvr>
                                      <p:to>
                                        <p:strVal val="visible"/>
                                      </p:to>
                                    </p:set>
                                    <p:anim calcmode="lin" valueType="num">
                                      <p:cBhvr additive="base">
                                        <p:cTn id="25" dur="500" fill="hold"/>
                                        <p:tgtEl>
                                          <p:spTgt spid="679955"/>
                                        </p:tgtEl>
                                        <p:attrNameLst>
                                          <p:attrName>ppt_x</p:attrName>
                                        </p:attrNameLst>
                                      </p:cBhvr>
                                      <p:tavLst>
                                        <p:tav tm="0">
                                          <p:val>
                                            <p:strVal val="#ppt_x"/>
                                          </p:val>
                                        </p:tav>
                                        <p:tav tm="100000">
                                          <p:val>
                                            <p:strVal val="#ppt_x"/>
                                          </p:val>
                                        </p:tav>
                                      </p:tavLst>
                                    </p:anim>
                                    <p:anim calcmode="lin" valueType="num">
                                      <p:cBhvr additive="base">
                                        <p:cTn id="26" dur="500" fill="hold"/>
                                        <p:tgtEl>
                                          <p:spTgt spid="67995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79959"/>
                                        </p:tgtEl>
                                        <p:attrNameLst>
                                          <p:attrName>style.visibility</p:attrName>
                                        </p:attrNameLst>
                                      </p:cBhvr>
                                      <p:to>
                                        <p:strVal val="visible"/>
                                      </p:to>
                                    </p:set>
                                    <p:anim calcmode="lin" valueType="num">
                                      <p:cBhvr additive="base">
                                        <p:cTn id="31" dur="500" fill="hold"/>
                                        <p:tgtEl>
                                          <p:spTgt spid="679959"/>
                                        </p:tgtEl>
                                        <p:attrNameLst>
                                          <p:attrName>ppt_x</p:attrName>
                                        </p:attrNameLst>
                                      </p:cBhvr>
                                      <p:tavLst>
                                        <p:tav tm="0">
                                          <p:val>
                                            <p:strVal val="#ppt_x"/>
                                          </p:val>
                                        </p:tav>
                                        <p:tav tm="100000">
                                          <p:val>
                                            <p:strVal val="#ppt_x"/>
                                          </p:val>
                                        </p:tav>
                                      </p:tavLst>
                                    </p:anim>
                                    <p:anim calcmode="lin" valueType="num">
                                      <p:cBhvr additive="base">
                                        <p:cTn id="32" dur="500" fill="hold"/>
                                        <p:tgtEl>
                                          <p:spTgt spid="67995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79968"/>
                                        </p:tgtEl>
                                        <p:attrNameLst>
                                          <p:attrName>style.visibility</p:attrName>
                                        </p:attrNameLst>
                                      </p:cBhvr>
                                      <p:to>
                                        <p:strVal val="visible"/>
                                      </p:to>
                                    </p:set>
                                    <p:anim calcmode="lin" valueType="num">
                                      <p:cBhvr additive="base">
                                        <p:cTn id="37" dur="500" fill="hold"/>
                                        <p:tgtEl>
                                          <p:spTgt spid="679968"/>
                                        </p:tgtEl>
                                        <p:attrNameLst>
                                          <p:attrName>ppt_x</p:attrName>
                                        </p:attrNameLst>
                                      </p:cBhvr>
                                      <p:tavLst>
                                        <p:tav tm="0">
                                          <p:val>
                                            <p:strVal val="#ppt_x"/>
                                          </p:val>
                                        </p:tav>
                                        <p:tav tm="100000">
                                          <p:val>
                                            <p:strVal val="#ppt_x"/>
                                          </p:val>
                                        </p:tav>
                                      </p:tavLst>
                                    </p:anim>
                                    <p:anim calcmode="lin" valueType="num">
                                      <p:cBhvr additive="base">
                                        <p:cTn id="38" dur="500" fill="hold"/>
                                        <p:tgtEl>
                                          <p:spTgt spid="67996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79963"/>
                                        </p:tgtEl>
                                        <p:attrNameLst>
                                          <p:attrName>style.visibility</p:attrName>
                                        </p:attrNameLst>
                                      </p:cBhvr>
                                      <p:to>
                                        <p:strVal val="visible"/>
                                      </p:to>
                                    </p:set>
                                    <p:anim calcmode="lin" valueType="num">
                                      <p:cBhvr additive="base">
                                        <p:cTn id="43" dur="500" fill="hold"/>
                                        <p:tgtEl>
                                          <p:spTgt spid="679963"/>
                                        </p:tgtEl>
                                        <p:attrNameLst>
                                          <p:attrName>ppt_x</p:attrName>
                                        </p:attrNameLst>
                                      </p:cBhvr>
                                      <p:tavLst>
                                        <p:tav tm="0">
                                          <p:val>
                                            <p:strVal val="#ppt_x"/>
                                          </p:val>
                                        </p:tav>
                                        <p:tav tm="100000">
                                          <p:val>
                                            <p:strVal val="#ppt_x"/>
                                          </p:val>
                                        </p:tav>
                                      </p:tavLst>
                                    </p:anim>
                                    <p:anim calcmode="lin" valueType="num">
                                      <p:cBhvr additive="base">
                                        <p:cTn id="44" dur="500" fill="hold"/>
                                        <p:tgtEl>
                                          <p:spTgt spid="67996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679969"/>
                                        </p:tgtEl>
                                        <p:attrNameLst>
                                          <p:attrName>style.visibility</p:attrName>
                                        </p:attrNameLst>
                                      </p:cBhvr>
                                      <p:to>
                                        <p:strVal val="visible"/>
                                      </p:to>
                                    </p:set>
                                    <p:anim calcmode="lin" valueType="num">
                                      <p:cBhvr additive="base">
                                        <p:cTn id="49" dur="500" fill="hold"/>
                                        <p:tgtEl>
                                          <p:spTgt spid="679969"/>
                                        </p:tgtEl>
                                        <p:attrNameLst>
                                          <p:attrName>ppt_x</p:attrName>
                                        </p:attrNameLst>
                                      </p:cBhvr>
                                      <p:tavLst>
                                        <p:tav tm="0">
                                          <p:val>
                                            <p:strVal val="#ppt_x"/>
                                          </p:val>
                                        </p:tav>
                                        <p:tav tm="100000">
                                          <p:val>
                                            <p:strVal val="#ppt_x"/>
                                          </p:val>
                                        </p:tav>
                                      </p:tavLst>
                                    </p:anim>
                                    <p:anim calcmode="lin" valueType="num">
                                      <p:cBhvr additive="base">
                                        <p:cTn id="50" dur="500" fill="hold"/>
                                        <p:tgtEl>
                                          <p:spTgt spid="679969"/>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679970"/>
                                        </p:tgtEl>
                                        <p:attrNameLst>
                                          <p:attrName>style.visibility</p:attrName>
                                        </p:attrNameLst>
                                      </p:cBhvr>
                                      <p:to>
                                        <p:strVal val="visible"/>
                                      </p:to>
                                    </p:set>
                                    <p:anim calcmode="lin" valueType="num">
                                      <p:cBhvr additive="base">
                                        <p:cTn id="55" dur="500" fill="hold"/>
                                        <p:tgtEl>
                                          <p:spTgt spid="679970"/>
                                        </p:tgtEl>
                                        <p:attrNameLst>
                                          <p:attrName>ppt_x</p:attrName>
                                        </p:attrNameLst>
                                      </p:cBhvr>
                                      <p:tavLst>
                                        <p:tav tm="0">
                                          <p:val>
                                            <p:strVal val="#ppt_x"/>
                                          </p:val>
                                        </p:tav>
                                        <p:tav tm="100000">
                                          <p:val>
                                            <p:strVal val="#ppt_x"/>
                                          </p:val>
                                        </p:tav>
                                      </p:tavLst>
                                    </p:anim>
                                    <p:anim calcmode="lin" valueType="num">
                                      <p:cBhvr additive="base">
                                        <p:cTn id="56" dur="500" fill="hold"/>
                                        <p:tgtEl>
                                          <p:spTgt spid="679970"/>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679971"/>
                                        </p:tgtEl>
                                        <p:attrNameLst>
                                          <p:attrName>style.visibility</p:attrName>
                                        </p:attrNameLst>
                                      </p:cBhvr>
                                      <p:to>
                                        <p:strVal val="visible"/>
                                      </p:to>
                                    </p:set>
                                    <p:anim calcmode="lin" valueType="num">
                                      <p:cBhvr additive="base">
                                        <p:cTn id="61" dur="500" fill="hold"/>
                                        <p:tgtEl>
                                          <p:spTgt spid="679971"/>
                                        </p:tgtEl>
                                        <p:attrNameLst>
                                          <p:attrName>ppt_x</p:attrName>
                                        </p:attrNameLst>
                                      </p:cBhvr>
                                      <p:tavLst>
                                        <p:tav tm="0">
                                          <p:val>
                                            <p:strVal val="#ppt_x"/>
                                          </p:val>
                                        </p:tav>
                                        <p:tav tm="100000">
                                          <p:val>
                                            <p:strVal val="#ppt_x"/>
                                          </p:val>
                                        </p:tav>
                                      </p:tavLst>
                                    </p:anim>
                                    <p:anim calcmode="lin" valueType="num">
                                      <p:cBhvr additive="base">
                                        <p:cTn id="62" dur="500" fill="hold"/>
                                        <p:tgtEl>
                                          <p:spTgt spid="679971"/>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679972"/>
                                        </p:tgtEl>
                                        <p:attrNameLst>
                                          <p:attrName>style.visibility</p:attrName>
                                        </p:attrNameLst>
                                      </p:cBhvr>
                                      <p:to>
                                        <p:strVal val="visible"/>
                                      </p:to>
                                    </p:set>
                                    <p:anim calcmode="lin" valueType="num">
                                      <p:cBhvr additive="base">
                                        <p:cTn id="67" dur="500" fill="hold"/>
                                        <p:tgtEl>
                                          <p:spTgt spid="679972"/>
                                        </p:tgtEl>
                                        <p:attrNameLst>
                                          <p:attrName>ppt_x</p:attrName>
                                        </p:attrNameLst>
                                      </p:cBhvr>
                                      <p:tavLst>
                                        <p:tav tm="0">
                                          <p:val>
                                            <p:strVal val="#ppt_x"/>
                                          </p:val>
                                        </p:tav>
                                        <p:tav tm="100000">
                                          <p:val>
                                            <p:strVal val="#ppt_x"/>
                                          </p:val>
                                        </p:tav>
                                      </p:tavLst>
                                    </p:anim>
                                    <p:anim calcmode="lin" valueType="num">
                                      <p:cBhvr additive="base">
                                        <p:cTn id="68" dur="500" fill="hold"/>
                                        <p:tgtEl>
                                          <p:spTgt spid="6799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3" grpId="0"/>
      <p:bldP spid="679963" grpId="0" bldLvl="0" animBg="1"/>
      <p:bldP spid="679969" grpId="0" bldLvl="0" animBg="1"/>
      <p:bldP spid="679970" grpId="0" bldLvl="0" animBg="1"/>
      <p:bldP spid="679971" grpId="0" bldLvl="0" animBg="1"/>
      <p:bldP spid="6799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3A2368C9-8799-44F6-B498-300C9C90ACE0}" type="slidenum">
              <a:rPr kumimoji="0" lang="zh-CN" altLang="en-US" sz="1400"/>
              <a:t>25</a:t>
            </a:fld>
            <a:endParaRPr kumimoji="0" lang="en-US" altLang="zh-CN" sz="1400"/>
          </a:p>
        </p:txBody>
      </p:sp>
      <p:sp>
        <p:nvSpPr>
          <p:cNvPr id="122883" name="Rectangle 3"/>
          <p:cNvSpPr>
            <a:spLocks noGrp="1" noChangeArrowheads="1"/>
          </p:cNvSpPr>
          <p:nvPr>
            <p:ph type="body" idx="1"/>
          </p:nvPr>
        </p:nvSpPr>
        <p:spPr>
          <a:xfrm>
            <a:off x="71438" y="966788"/>
            <a:ext cx="8604250" cy="5451475"/>
          </a:xfrm>
        </p:spPr>
        <p:txBody>
          <a:bodyPr/>
          <a:lstStyle/>
          <a:p>
            <a:pPr lvl="1">
              <a:lnSpc>
                <a:spcPct val="105000"/>
              </a:lnSpc>
            </a:pPr>
            <a:r>
              <a:rPr lang="en-US" altLang="zh-CN" sz="2000" b="1"/>
              <a:t>Step1: </a:t>
            </a:r>
            <a:r>
              <a:rPr lang="zh-CN" altLang="en-US" sz="2000" b="1"/>
              <a:t>需求分析	</a:t>
            </a:r>
            <a:endParaRPr lang="zh-CN" altLang="en-US" sz="2000"/>
          </a:p>
          <a:p>
            <a:pPr lvl="2">
              <a:lnSpc>
                <a:spcPct val="105000"/>
              </a:lnSpc>
            </a:pPr>
            <a:r>
              <a:rPr lang="zh-CN" altLang="en-US" sz="1800"/>
              <a:t>功能需求 	       （功能需求说明书） </a:t>
            </a:r>
            <a:r>
              <a:rPr lang="en-US" altLang="zh-CN" sz="1800"/>
              <a:t> </a:t>
            </a:r>
          </a:p>
          <a:p>
            <a:pPr lvl="2">
              <a:lnSpc>
                <a:spcPct val="105000"/>
              </a:lnSpc>
            </a:pPr>
            <a:r>
              <a:rPr lang="zh-CN" altLang="en-US" sz="1800">
                <a:solidFill>
                  <a:srgbClr val="2A2A39"/>
                </a:solidFill>
                <a:ea typeface="黑体" panose="02010609060101010101" pitchFamily="49" charset="-122"/>
              </a:rPr>
              <a:t>数据需求</a:t>
            </a:r>
            <a:r>
              <a:rPr lang="en-US" altLang="zh-CN" sz="1800" baseline="30000">
                <a:solidFill>
                  <a:srgbClr val="2A2A39"/>
                </a:solidFill>
              </a:rPr>
              <a:t> </a:t>
            </a:r>
            <a:r>
              <a:rPr lang="en-US" altLang="zh-CN" sz="1800" baseline="30000"/>
              <a:t>	          </a:t>
            </a:r>
            <a:r>
              <a:rPr lang="zh-CN" altLang="en-US" sz="1800"/>
              <a:t>（数据需求说明书）</a:t>
            </a:r>
          </a:p>
          <a:p>
            <a:pPr lvl="1">
              <a:lnSpc>
                <a:spcPct val="105000"/>
              </a:lnSpc>
              <a:buFontTx/>
              <a:buNone/>
            </a:pPr>
            <a:r>
              <a:rPr lang="en-US" altLang="zh-CN" sz="1800"/>
              <a:t> </a:t>
            </a:r>
            <a:r>
              <a:rPr lang="zh-CN" altLang="en-US" sz="1800"/>
              <a:t>（编写</a:t>
            </a:r>
            <a:r>
              <a:rPr lang="zh-CN" altLang="en-US" sz="1800">
                <a:solidFill>
                  <a:srgbClr val="008000"/>
                </a:solidFill>
              </a:rPr>
              <a:t>数据流程图</a:t>
            </a:r>
            <a:r>
              <a:rPr lang="zh-CN" altLang="en-US" sz="1800"/>
              <a:t>＋</a:t>
            </a:r>
            <a:r>
              <a:rPr lang="zh-CN" altLang="en-US" sz="1800">
                <a:solidFill>
                  <a:srgbClr val="008000"/>
                </a:solidFill>
              </a:rPr>
              <a:t>含数据字典</a:t>
            </a:r>
            <a:r>
              <a:rPr lang="en-US" altLang="zh-CN" sz="1800"/>
              <a:t>]</a:t>
            </a:r>
            <a:r>
              <a:rPr lang="zh-CN" altLang="en-US" sz="1800"/>
              <a:t>；</a:t>
            </a:r>
            <a:r>
              <a:rPr lang="zh-CN" altLang="en-US" sz="1800" b="1">
                <a:solidFill>
                  <a:srgbClr val="FF0000"/>
                </a:solidFill>
                <a:latin typeface="黑体" panose="02010609060101010101" pitchFamily="49" charset="-122"/>
                <a:ea typeface="黑体" panose="02010609060101010101" pitchFamily="49" charset="-122"/>
              </a:rPr>
              <a:t>或者</a:t>
            </a:r>
            <a:endParaRPr lang="en-US" altLang="zh-CN" sz="1800">
              <a:solidFill>
                <a:srgbClr val="FF0000"/>
              </a:solidFill>
            </a:endParaRPr>
          </a:p>
          <a:p>
            <a:pPr lvl="1">
              <a:lnSpc>
                <a:spcPct val="105000"/>
              </a:lnSpc>
              <a:buFontTx/>
              <a:buNone/>
            </a:pPr>
            <a:r>
              <a:rPr lang="zh-CN" altLang="en-US" sz="1800" b="1">
                <a:latin typeface="黑体" panose="02010609060101010101" pitchFamily="49" charset="-122"/>
                <a:ea typeface="黑体" panose="02010609060101010101" pitchFamily="49" charset="-122"/>
              </a:rPr>
              <a:t>	采用</a:t>
            </a:r>
            <a:r>
              <a:rPr lang="zh-CN" altLang="en-US" sz="1800"/>
              <a:t>统一建模语言</a:t>
            </a:r>
            <a:r>
              <a:rPr lang="en-US" altLang="zh-CN" sz="1800"/>
              <a:t>UML</a:t>
            </a:r>
            <a:r>
              <a:rPr lang="zh-CN" altLang="en-US" sz="1800"/>
              <a:t>：</a:t>
            </a:r>
            <a:r>
              <a:rPr lang="zh-CN" altLang="en-US" sz="1800">
                <a:solidFill>
                  <a:srgbClr val="008000"/>
                </a:solidFill>
              </a:rPr>
              <a:t>用例图</a:t>
            </a:r>
            <a:r>
              <a:rPr lang="en-US" altLang="zh-CN" sz="1800"/>
              <a:t>+</a:t>
            </a:r>
            <a:r>
              <a:rPr lang="zh-CN" altLang="en-US" sz="1800">
                <a:solidFill>
                  <a:srgbClr val="008000"/>
                </a:solidFill>
              </a:rPr>
              <a:t>时序图</a:t>
            </a:r>
            <a:r>
              <a:rPr lang="en-US" altLang="zh-CN" sz="1800"/>
              <a:t>+</a:t>
            </a:r>
            <a:r>
              <a:rPr lang="zh-CN" altLang="en-US" sz="1800">
                <a:solidFill>
                  <a:srgbClr val="008000"/>
                </a:solidFill>
              </a:rPr>
              <a:t>类图</a:t>
            </a:r>
            <a:r>
              <a:rPr lang="zh-CN" altLang="en-US" sz="1800"/>
              <a:t>等）</a:t>
            </a:r>
            <a:endParaRPr lang="en-US" altLang="zh-CN" sz="1800" baseline="30000"/>
          </a:p>
          <a:p>
            <a:pPr lvl="1">
              <a:lnSpc>
                <a:spcPct val="105000"/>
              </a:lnSpc>
            </a:pPr>
            <a:r>
              <a:rPr lang="en-US" altLang="zh-CN" sz="2000" b="1"/>
              <a:t>Step2: </a:t>
            </a:r>
            <a:r>
              <a:rPr lang="zh-CN" altLang="en-US" sz="2000" b="1"/>
              <a:t>系统设计</a:t>
            </a:r>
            <a:endParaRPr lang="zh-CN" altLang="en-US" sz="2000"/>
          </a:p>
          <a:p>
            <a:pPr lvl="2">
              <a:lnSpc>
                <a:spcPct val="105000"/>
              </a:lnSpc>
            </a:pPr>
            <a:r>
              <a:rPr lang="zh-CN" altLang="en-US" sz="1800"/>
              <a:t>系统功能设计</a:t>
            </a:r>
            <a:r>
              <a:rPr lang="en-US" altLang="zh-CN" sz="1800"/>
              <a:t>(</a:t>
            </a:r>
            <a:r>
              <a:rPr lang="zh-CN" altLang="en-US" sz="1800"/>
              <a:t>总统设计，详细设计，界面设计</a:t>
            </a:r>
            <a:r>
              <a:rPr lang="en-US" altLang="zh-CN" sz="1800"/>
              <a:t>,</a:t>
            </a:r>
            <a:r>
              <a:rPr lang="is-IS" altLang="zh-CN" sz="1800"/>
              <a:t>…</a:t>
            </a:r>
            <a:r>
              <a:rPr lang="en-US" altLang="zh-CN" sz="1800"/>
              <a:t>)</a:t>
            </a:r>
          </a:p>
          <a:p>
            <a:pPr lvl="2">
              <a:lnSpc>
                <a:spcPct val="105000"/>
              </a:lnSpc>
            </a:pPr>
            <a:r>
              <a:rPr lang="zh-CN" altLang="en-US" sz="1800">
                <a:solidFill>
                  <a:srgbClr val="2A2A39"/>
                </a:solidFill>
                <a:ea typeface="黑体" panose="02010609060101010101" pitchFamily="49" charset="-122"/>
              </a:rPr>
              <a:t>数据结构设计</a:t>
            </a:r>
            <a:r>
              <a:rPr lang="en-US" altLang="zh-CN" sz="1800">
                <a:solidFill>
                  <a:srgbClr val="2A2A39"/>
                </a:solidFill>
                <a:ea typeface="黑体" panose="02010609060101010101" pitchFamily="49" charset="-122"/>
              </a:rPr>
              <a:t>(</a:t>
            </a:r>
            <a:r>
              <a:rPr lang="zh-CN" altLang="en-US" sz="1800" b="1">
                <a:solidFill>
                  <a:srgbClr val="0066FF"/>
                </a:solidFill>
                <a:latin typeface="黑体" panose="02010609060101010101" pitchFamily="49" charset="-122"/>
                <a:ea typeface="黑体" panose="02010609060101010101" pitchFamily="49" charset="-122"/>
              </a:rPr>
              <a:t>概念结构设计</a:t>
            </a:r>
            <a:r>
              <a:rPr lang="zh-CN" altLang="en-US" sz="1800" b="1" baseline="30000">
                <a:solidFill>
                  <a:srgbClr val="0066FF"/>
                </a:solidFill>
                <a:latin typeface="黑体" panose="02010609060101010101" pitchFamily="49" charset="-122"/>
                <a:ea typeface="黑体" panose="02010609060101010101" pitchFamily="49" charset="-122"/>
              </a:rPr>
              <a:t>＊</a:t>
            </a:r>
            <a:r>
              <a:rPr lang="en-US" altLang="zh-CN" sz="1800" b="1">
                <a:solidFill>
                  <a:srgbClr val="2A2A39"/>
                </a:solidFill>
                <a:latin typeface="黑体" panose="02010609060101010101" pitchFamily="49" charset="-122"/>
                <a:ea typeface="黑体" panose="02010609060101010101" pitchFamily="49" charset="-122"/>
              </a:rPr>
              <a:t>&amp; </a:t>
            </a:r>
            <a:r>
              <a:rPr lang="zh-CN" altLang="en-US" sz="1800" b="1">
                <a:solidFill>
                  <a:srgbClr val="0066FF"/>
                </a:solidFill>
                <a:latin typeface="黑体" panose="02010609060101010101" pitchFamily="49" charset="-122"/>
                <a:ea typeface="黑体" panose="02010609060101010101" pitchFamily="49" charset="-122"/>
              </a:rPr>
              <a:t>逻辑结构设计</a:t>
            </a:r>
            <a:r>
              <a:rPr lang="zh-CN" altLang="en-US" sz="1800" b="1" baseline="30000">
                <a:solidFill>
                  <a:srgbClr val="0066FF"/>
                </a:solidFill>
                <a:latin typeface="黑体" panose="02010609060101010101" pitchFamily="49" charset="-122"/>
                <a:ea typeface="黑体" panose="02010609060101010101" pitchFamily="49" charset="-122"/>
              </a:rPr>
              <a:t>＊</a:t>
            </a:r>
            <a:r>
              <a:rPr lang="en-US" altLang="zh-CN" sz="1800" b="1">
                <a:solidFill>
                  <a:srgbClr val="2A2A39"/>
                </a:solidFill>
                <a:latin typeface="黑体" panose="02010609060101010101" pitchFamily="49" charset="-122"/>
                <a:ea typeface="黑体" panose="02010609060101010101" pitchFamily="49" charset="-122"/>
              </a:rPr>
              <a:t>&amp; </a:t>
            </a:r>
            <a:r>
              <a:rPr lang="zh-CN" altLang="en-US" sz="1800" b="1">
                <a:solidFill>
                  <a:srgbClr val="0066FF"/>
                </a:solidFill>
                <a:latin typeface="黑体" panose="02010609060101010101" pitchFamily="49" charset="-122"/>
                <a:ea typeface="黑体" panose="02010609060101010101" pitchFamily="49" charset="-122"/>
              </a:rPr>
              <a:t>物理结构设计</a:t>
            </a:r>
            <a:r>
              <a:rPr lang="zh-CN" altLang="en-US" sz="1800" b="1" baseline="30000">
                <a:solidFill>
                  <a:srgbClr val="0066FF"/>
                </a:solidFill>
                <a:latin typeface="黑体" panose="02010609060101010101" pitchFamily="49" charset="-122"/>
                <a:ea typeface="黑体" panose="02010609060101010101" pitchFamily="49" charset="-122"/>
              </a:rPr>
              <a:t>＊</a:t>
            </a:r>
            <a:r>
              <a:rPr lang="en-US" altLang="zh-CN" sz="1800">
                <a:solidFill>
                  <a:srgbClr val="2A2A39"/>
                </a:solidFill>
                <a:ea typeface="黑体" panose="02010609060101010101" pitchFamily="49" charset="-122"/>
              </a:rPr>
              <a:t>)</a:t>
            </a:r>
            <a:endParaRPr lang="zh-CN" altLang="en-US" sz="1600"/>
          </a:p>
          <a:p>
            <a:pPr lvl="1">
              <a:lnSpc>
                <a:spcPct val="105000"/>
              </a:lnSpc>
            </a:pPr>
            <a:r>
              <a:rPr lang="en-US" altLang="zh-CN" sz="2000" b="1"/>
              <a:t>Step3: </a:t>
            </a:r>
            <a:r>
              <a:rPr lang="zh-CN" altLang="en-US" sz="2000" b="1"/>
              <a:t>系统实现</a:t>
            </a:r>
            <a:endParaRPr lang="zh-CN" altLang="en-US" sz="2000"/>
          </a:p>
          <a:p>
            <a:pPr lvl="2">
              <a:lnSpc>
                <a:spcPct val="105000"/>
              </a:lnSpc>
            </a:pPr>
            <a:r>
              <a:rPr lang="zh-CN" altLang="en-US" sz="1800" b="1">
                <a:solidFill>
                  <a:srgbClr val="0066FF"/>
                </a:solidFill>
                <a:latin typeface="黑体" panose="02010609060101010101" pitchFamily="49" charset="-122"/>
                <a:ea typeface="黑体" panose="02010609060101010101" pitchFamily="49" charset="-122"/>
              </a:rPr>
              <a:t>数据库实现</a:t>
            </a:r>
            <a:r>
              <a:rPr lang="zh-CN" altLang="en-US" sz="1800" b="1" baseline="30000">
                <a:solidFill>
                  <a:srgbClr val="0066FF"/>
                </a:solidFill>
                <a:latin typeface="黑体" panose="02010609060101010101" pitchFamily="49" charset="-122"/>
                <a:ea typeface="黑体" panose="02010609060101010101" pitchFamily="49" charset="-122"/>
              </a:rPr>
              <a:t>＊</a:t>
            </a:r>
            <a:r>
              <a:rPr lang="zh-CN" altLang="en-US" sz="1800"/>
              <a:t>（实际建立数据结构）</a:t>
            </a:r>
            <a:endParaRPr lang="en-US" altLang="zh-CN" sz="1800">
              <a:solidFill>
                <a:srgbClr val="0066FF"/>
              </a:solidFill>
            </a:endParaRPr>
          </a:p>
          <a:p>
            <a:pPr lvl="2">
              <a:lnSpc>
                <a:spcPct val="105000"/>
              </a:lnSpc>
            </a:pPr>
            <a:r>
              <a:rPr lang="zh-CN" altLang="en-US" sz="1800"/>
              <a:t>应用功能实现</a:t>
            </a:r>
            <a:r>
              <a:rPr lang="en-US" altLang="zh-CN" sz="1800"/>
              <a:t>[</a:t>
            </a:r>
            <a:r>
              <a:rPr lang="zh-CN" altLang="en-US" sz="1800"/>
              <a:t>程序代码,程序检测</a:t>
            </a:r>
            <a:r>
              <a:rPr lang="en-US" altLang="zh-CN" sz="1800"/>
              <a:t>]</a:t>
            </a:r>
            <a:endParaRPr lang="zh-CN" altLang="en-US" sz="1800"/>
          </a:p>
          <a:p>
            <a:pPr lvl="1">
              <a:lnSpc>
                <a:spcPct val="105000"/>
              </a:lnSpc>
            </a:pPr>
            <a:r>
              <a:rPr lang="en-US" altLang="zh-CN" sz="2000" b="1"/>
              <a:t>Step4: </a:t>
            </a:r>
            <a:r>
              <a:rPr lang="zh-CN" altLang="en-US" sz="2000" b="1"/>
              <a:t>系统运行与维护</a:t>
            </a:r>
            <a:endParaRPr lang="en-US" altLang="zh-CN" sz="2000" b="1"/>
          </a:p>
          <a:p>
            <a:pPr lvl="2">
              <a:lnSpc>
                <a:spcPct val="105000"/>
              </a:lnSpc>
            </a:pPr>
            <a:r>
              <a:rPr lang="zh-CN" altLang="en-US" sz="1800"/>
              <a:t>运行系统与维护</a:t>
            </a:r>
            <a:r>
              <a:rPr lang="zh-CN" altLang="en-US" sz="1800" b="1"/>
              <a:t>	       </a:t>
            </a:r>
            <a:endParaRPr lang="zh-CN" altLang="en-US" sz="1800"/>
          </a:p>
          <a:p>
            <a:pPr lvl="2">
              <a:lnSpc>
                <a:spcPct val="105000"/>
              </a:lnSpc>
            </a:pPr>
            <a:r>
              <a:rPr lang="zh-CN" altLang="en-US" sz="1800">
                <a:solidFill>
                  <a:srgbClr val="0066FF"/>
                </a:solidFill>
                <a:ea typeface="黑体" panose="02010609060101010101" pitchFamily="49" charset="-122"/>
              </a:rPr>
              <a:t>数据运行与维护</a:t>
            </a:r>
            <a:r>
              <a:rPr lang="zh-CN" altLang="en-US" sz="1800"/>
              <a:t>         	</a:t>
            </a:r>
          </a:p>
          <a:p>
            <a:pPr lvl="2">
              <a:lnSpc>
                <a:spcPct val="105000"/>
              </a:lnSpc>
            </a:pPr>
            <a:r>
              <a:rPr lang="zh-CN" altLang="en-US" sz="1800">
                <a:solidFill>
                  <a:srgbClr val="0066FF"/>
                </a:solidFill>
                <a:ea typeface="黑体" panose="02010609060101010101" pitchFamily="49" charset="-122"/>
              </a:rPr>
              <a:t>数据分析</a:t>
            </a:r>
            <a:r>
              <a:rPr lang="en-US" altLang="zh-CN" sz="1800" baseline="30000">
                <a:solidFill>
                  <a:srgbClr val="0066FF"/>
                </a:solidFill>
                <a:ea typeface="黑体" panose="02010609060101010101" pitchFamily="49" charset="-122"/>
              </a:rPr>
              <a:t> </a:t>
            </a:r>
            <a:r>
              <a:rPr lang="en-US" altLang="zh-CN" sz="1800" b="1" baseline="30000">
                <a:solidFill>
                  <a:srgbClr val="0066FF"/>
                </a:solidFill>
                <a:latin typeface="黑体" panose="02010609060101010101" pitchFamily="49" charset="-122"/>
                <a:ea typeface="黑体" panose="02010609060101010101" pitchFamily="49" charset="-122"/>
              </a:rPr>
              <a:t>        </a:t>
            </a:r>
            <a:r>
              <a:rPr lang="en-US" altLang="zh-CN" sz="2000" b="1">
                <a:solidFill>
                  <a:srgbClr val="0066FF"/>
                </a:solidFill>
                <a:latin typeface="黑体" panose="02010609060101010101" pitchFamily="49" charset="-122"/>
                <a:ea typeface="黑体" panose="02010609060101010101" pitchFamily="49" charset="-122"/>
              </a:rPr>
              <a:t> </a:t>
            </a:r>
            <a:r>
              <a:rPr lang="zh-CN" altLang="en-US" sz="2000">
                <a:solidFill>
                  <a:srgbClr val="FF0000"/>
                </a:solidFill>
                <a:latin typeface="黑体" panose="02010609060101010101" pitchFamily="49" charset="-122"/>
                <a:ea typeface="黑体" panose="02010609060101010101" pitchFamily="49" charset="-122"/>
              </a:rPr>
              <a:t>（标注＊的部分为数据库开发主要环节）</a:t>
            </a:r>
          </a:p>
        </p:txBody>
      </p:sp>
      <p:sp>
        <p:nvSpPr>
          <p:cNvPr id="52227" name="Text Box 4"/>
          <p:cNvSpPr txBox="1">
            <a:spLocks noChangeArrowheads="1"/>
          </p:cNvSpPr>
          <p:nvPr/>
        </p:nvSpPr>
        <p:spPr bwMode="auto">
          <a:xfrm>
            <a:off x="503238" y="134938"/>
            <a:ext cx="7021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rPr>
              <a:t>六  数据库系统&amp;数据库的开发运行环节</a:t>
            </a:r>
          </a:p>
        </p:txBody>
      </p:sp>
      <p:sp>
        <p:nvSpPr>
          <p:cNvPr id="52228" name="AutoShape 15"/>
          <p:cNvSpPr>
            <a:spLocks noChangeArrowheads="1"/>
          </p:cNvSpPr>
          <p:nvPr/>
        </p:nvSpPr>
        <p:spPr bwMode="auto">
          <a:xfrm>
            <a:off x="6300788" y="1489075"/>
            <a:ext cx="2330450" cy="1147763"/>
          </a:xfrm>
          <a:prstGeom prst="cloudCallout">
            <a:avLst>
              <a:gd name="adj1" fmla="val 49028"/>
              <a:gd name="adj2" fmla="val 84477"/>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dirty="0">
                <a:latin typeface="Tahoma" panose="020B0604030504040204" pitchFamily="2" charset="0"/>
              </a:rPr>
              <a:t>数据库系统的开发包含哪些主要环节？</a:t>
            </a:r>
          </a:p>
        </p:txBody>
      </p:sp>
      <p:sp>
        <p:nvSpPr>
          <p:cNvPr id="122898" name="AutoShape 18">
            <a:hlinkClick r:id="rId2" action="ppaction://hlinksldjump" highlightClick="1"/>
          </p:cNvPr>
          <p:cNvSpPr>
            <a:spLocks noChangeArrowheads="1"/>
          </p:cNvSpPr>
          <p:nvPr/>
        </p:nvSpPr>
        <p:spPr bwMode="auto">
          <a:xfrm>
            <a:off x="8486775" y="6448425"/>
            <a:ext cx="238125" cy="190500"/>
          </a:xfrm>
          <a:prstGeom prst="actionButtonForwardNex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200">
              <a:latin typeface="Tahoma" panose="020B0604030504040204" pitchFamily="2" charset="0"/>
            </a:endParaRPr>
          </a:p>
        </p:txBody>
      </p:sp>
      <p:sp>
        <p:nvSpPr>
          <p:cNvPr id="52230" name="AutoShape 15"/>
          <p:cNvSpPr>
            <a:spLocks noChangeArrowheads="1"/>
          </p:cNvSpPr>
          <p:nvPr/>
        </p:nvSpPr>
        <p:spPr bwMode="auto">
          <a:xfrm>
            <a:off x="5867400" y="4329113"/>
            <a:ext cx="2773363" cy="787400"/>
          </a:xfrm>
          <a:prstGeom prst="cloudCallout">
            <a:avLst>
              <a:gd name="adj1" fmla="val 49028"/>
              <a:gd name="adj2" fmla="val 84477"/>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数据库的开发又包含哪些环节？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 calcmode="lin" valueType="num">
                                      <p:cBhvr additive="base">
                                        <p:cTn id="7" dur="500" fill="hold"/>
                                        <p:tgtEl>
                                          <p:spTgt spid="1228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8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883">
                                            <p:txEl>
                                              <p:pRg st="1" end="1"/>
                                            </p:txEl>
                                          </p:spTgt>
                                        </p:tgtEl>
                                        <p:attrNameLst>
                                          <p:attrName>style.visibility</p:attrName>
                                        </p:attrNameLst>
                                      </p:cBhvr>
                                      <p:to>
                                        <p:strVal val="visible"/>
                                      </p:to>
                                    </p:set>
                                    <p:anim calcmode="lin" valueType="num">
                                      <p:cBhvr additive="base">
                                        <p:cTn id="11" dur="500" fill="hold"/>
                                        <p:tgtEl>
                                          <p:spTgt spid="1228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8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2883">
                                            <p:txEl>
                                              <p:pRg st="2" end="2"/>
                                            </p:txEl>
                                          </p:spTgt>
                                        </p:tgtEl>
                                        <p:attrNameLst>
                                          <p:attrName>style.visibility</p:attrName>
                                        </p:attrNameLst>
                                      </p:cBhvr>
                                      <p:to>
                                        <p:strVal val="visible"/>
                                      </p:to>
                                    </p:set>
                                    <p:anim calcmode="lin" valueType="num">
                                      <p:cBhvr additive="base">
                                        <p:cTn id="15" dur="500" fill="hold"/>
                                        <p:tgtEl>
                                          <p:spTgt spid="1228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288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2883">
                                            <p:txEl>
                                              <p:pRg st="3" end="3"/>
                                            </p:txEl>
                                          </p:spTgt>
                                        </p:tgtEl>
                                        <p:attrNameLst>
                                          <p:attrName>style.visibility</p:attrName>
                                        </p:attrNameLst>
                                      </p:cBhvr>
                                      <p:to>
                                        <p:strVal val="visible"/>
                                      </p:to>
                                    </p:set>
                                    <p:anim calcmode="lin" valueType="num">
                                      <p:cBhvr additive="base">
                                        <p:cTn id="19" dur="500" fill="hold"/>
                                        <p:tgtEl>
                                          <p:spTgt spid="1228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88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2883">
                                            <p:txEl>
                                              <p:pRg st="4" end="4"/>
                                            </p:txEl>
                                          </p:spTgt>
                                        </p:tgtEl>
                                        <p:attrNameLst>
                                          <p:attrName>style.visibility</p:attrName>
                                        </p:attrNameLst>
                                      </p:cBhvr>
                                      <p:to>
                                        <p:strVal val="visible"/>
                                      </p:to>
                                    </p:set>
                                    <p:anim calcmode="lin" valueType="num">
                                      <p:cBhvr additive="base">
                                        <p:cTn id="23" dur="500" fill="hold"/>
                                        <p:tgtEl>
                                          <p:spTgt spid="12288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8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2883">
                                            <p:txEl>
                                              <p:pRg st="5" end="5"/>
                                            </p:txEl>
                                          </p:spTgt>
                                        </p:tgtEl>
                                        <p:attrNameLst>
                                          <p:attrName>style.visibility</p:attrName>
                                        </p:attrNameLst>
                                      </p:cBhvr>
                                      <p:to>
                                        <p:strVal val="visible"/>
                                      </p:to>
                                    </p:set>
                                    <p:anim calcmode="lin" valueType="num">
                                      <p:cBhvr additive="base">
                                        <p:cTn id="29" dur="500" fill="hold"/>
                                        <p:tgtEl>
                                          <p:spTgt spid="12288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88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2883">
                                            <p:txEl>
                                              <p:pRg st="6" end="6"/>
                                            </p:txEl>
                                          </p:spTgt>
                                        </p:tgtEl>
                                        <p:attrNameLst>
                                          <p:attrName>style.visibility</p:attrName>
                                        </p:attrNameLst>
                                      </p:cBhvr>
                                      <p:to>
                                        <p:strVal val="visible"/>
                                      </p:to>
                                    </p:set>
                                    <p:anim calcmode="lin" valueType="num">
                                      <p:cBhvr additive="base">
                                        <p:cTn id="33" dur="500" fill="hold"/>
                                        <p:tgtEl>
                                          <p:spTgt spid="12288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288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2883">
                                            <p:txEl>
                                              <p:pRg st="7" end="7"/>
                                            </p:txEl>
                                          </p:spTgt>
                                        </p:tgtEl>
                                        <p:attrNameLst>
                                          <p:attrName>style.visibility</p:attrName>
                                        </p:attrNameLst>
                                      </p:cBhvr>
                                      <p:to>
                                        <p:strVal val="visible"/>
                                      </p:to>
                                    </p:set>
                                    <p:anim calcmode="lin" valueType="num">
                                      <p:cBhvr additive="base">
                                        <p:cTn id="37" dur="500" fill="hold"/>
                                        <p:tgtEl>
                                          <p:spTgt spid="12288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288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2883">
                                            <p:txEl>
                                              <p:pRg st="8" end="8"/>
                                            </p:txEl>
                                          </p:spTgt>
                                        </p:tgtEl>
                                        <p:attrNameLst>
                                          <p:attrName>style.visibility</p:attrName>
                                        </p:attrNameLst>
                                      </p:cBhvr>
                                      <p:to>
                                        <p:strVal val="visible"/>
                                      </p:to>
                                    </p:set>
                                    <p:anim calcmode="lin" valueType="num">
                                      <p:cBhvr additive="base">
                                        <p:cTn id="43" dur="500" fill="hold"/>
                                        <p:tgtEl>
                                          <p:spTgt spid="12288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288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2883">
                                            <p:txEl>
                                              <p:pRg st="9" end="9"/>
                                            </p:txEl>
                                          </p:spTgt>
                                        </p:tgtEl>
                                        <p:attrNameLst>
                                          <p:attrName>style.visibility</p:attrName>
                                        </p:attrNameLst>
                                      </p:cBhvr>
                                      <p:to>
                                        <p:strVal val="visible"/>
                                      </p:to>
                                    </p:set>
                                    <p:anim calcmode="lin" valueType="num">
                                      <p:cBhvr additive="base">
                                        <p:cTn id="47" dur="500" fill="hold"/>
                                        <p:tgtEl>
                                          <p:spTgt spid="12288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288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2883">
                                            <p:txEl>
                                              <p:pRg st="10" end="10"/>
                                            </p:txEl>
                                          </p:spTgt>
                                        </p:tgtEl>
                                        <p:attrNameLst>
                                          <p:attrName>style.visibility</p:attrName>
                                        </p:attrNameLst>
                                      </p:cBhvr>
                                      <p:to>
                                        <p:strVal val="visible"/>
                                      </p:to>
                                    </p:set>
                                    <p:anim calcmode="lin" valueType="num">
                                      <p:cBhvr additive="base">
                                        <p:cTn id="51" dur="500" fill="hold"/>
                                        <p:tgtEl>
                                          <p:spTgt spid="12288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288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22883">
                                            <p:txEl>
                                              <p:pRg st="11" end="11"/>
                                            </p:txEl>
                                          </p:spTgt>
                                        </p:tgtEl>
                                        <p:attrNameLst>
                                          <p:attrName>style.visibility</p:attrName>
                                        </p:attrNameLst>
                                      </p:cBhvr>
                                      <p:to>
                                        <p:strVal val="visible"/>
                                      </p:to>
                                    </p:set>
                                    <p:anim calcmode="lin" valueType="num">
                                      <p:cBhvr additive="base">
                                        <p:cTn id="57" dur="500" fill="hold"/>
                                        <p:tgtEl>
                                          <p:spTgt spid="12288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22883">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22883">
                                            <p:txEl>
                                              <p:pRg st="12" end="12"/>
                                            </p:txEl>
                                          </p:spTgt>
                                        </p:tgtEl>
                                        <p:attrNameLst>
                                          <p:attrName>style.visibility</p:attrName>
                                        </p:attrNameLst>
                                      </p:cBhvr>
                                      <p:to>
                                        <p:strVal val="visible"/>
                                      </p:to>
                                    </p:set>
                                    <p:anim calcmode="lin" valueType="num">
                                      <p:cBhvr additive="base">
                                        <p:cTn id="61" dur="500" fill="hold"/>
                                        <p:tgtEl>
                                          <p:spTgt spid="12288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22883">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22883">
                                            <p:txEl>
                                              <p:pRg st="13" end="13"/>
                                            </p:txEl>
                                          </p:spTgt>
                                        </p:tgtEl>
                                        <p:attrNameLst>
                                          <p:attrName>style.visibility</p:attrName>
                                        </p:attrNameLst>
                                      </p:cBhvr>
                                      <p:to>
                                        <p:strVal val="visible"/>
                                      </p:to>
                                    </p:set>
                                    <p:anim calcmode="lin" valueType="num">
                                      <p:cBhvr additive="base">
                                        <p:cTn id="65" dur="500" fill="hold"/>
                                        <p:tgtEl>
                                          <p:spTgt spid="122883">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22883">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22883">
                                            <p:txEl>
                                              <p:pRg st="14" end="14"/>
                                            </p:txEl>
                                          </p:spTgt>
                                        </p:tgtEl>
                                        <p:attrNameLst>
                                          <p:attrName>style.visibility</p:attrName>
                                        </p:attrNameLst>
                                      </p:cBhvr>
                                      <p:to>
                                        <p:strVal val="visible"/>
                                      </p:to>
                                    </p:set>
                                    <p:anim calcmode="lin" valueType="num">
                                      <p:cBhvr additive="base">
                                        <p:cTn id="69" dur="500" fill="hold"/>
                                        <p:tgtEl>
                                          <p:spTgt spid="12288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2288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2898"/>
                                        </p:tgtEl>
                                        <p:attrNameLst>
                                          <p:attrName>style.visibility</p:attrName>
                                        </p:attrNameLst>
                                      </p:cBhvr>
                                      <p:to>
                                        <p:strVal val="visible"/>
                                      </p:to>
                                    </p:set>
                                    <p:anim calcmode="lin" valueType="num">
                                      <p:cBhvr additive="base">
                                        <p:cTn id="75" dur="500" fill="hold"/>
                                        <p:tgtEl>
                                          <p:spTgt spid="122898"/>
                                        </p:tgtEl>
                                        <p:attrNameLst>
                                          <p:attrName>ppt_x</p:attrName>
                                        </p:attrNameLst>
                                      </p:cBhvr>
                                      <p:tavLst>
                                        <p:tav tm="0">
                                          <p:val>
                                            <p:strVal val="#ppt_x"/>
                                          </p:val>
                                        </p:tav>
                                        <p:tav tm="100000">
                                          <p:val>
                                            <p:strVal val="#ppt_x"/>
                                          </p:val>
                                        </p:tav>
                                      </p:tavLst>
                                    </p:anim>
                                    <p:anim calcmode="lin" valueType="num">
                                      <p:cBhvr additive="base">
                                        <p:cTn id="76" dur="500" fill="hold"/>
                                        <p:tgtEl>
                                          <p:spTgt spid="1228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8" grpId="0" bldLvl="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编号占位符 5">
            <a:extLst>
              <a:ext uri="{FF2B5EF4-FFF2-40B4-BE49-F238E27FC236}">
                <a16:creationId xmlns:a16="http://schemas.microsoft.com/office/drawing/2014/main" id="{D1613363-785E-5C48-8754-219DC35A059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206D127-A999-4292-ACDA-C1C31B7B1346}" type="slidenum">
              <a:rPr lang="zh-CN" altLang="en-US"/>
              <a:pPr eaLnBrk="0" hangingPunct="0"/>
              <a:t>250</a:t>
            </a:fld>
            <a:endParaRPr lang="zh-CN" altLang="en-US"/>
          </a:p>
        </p:txBody>
      </p:sp>
      <p:sp>
        <p:nvSpPr>
          <p:cNvPr id="29698" name="Rectangle 2">
            <a:extLst>
              <a:ext uri="{FF2B5EF4-FFF2-40B4-BE49-F238E27FC236}">
                <a16:creationId xmlns:a16="http://schemas.microsoft.com/office/drawing/2014/main" id="{F13C7786-E68B-4631-98CE-998DC87A766A}"/>
              </a:ext>
            </a:extLst>
          </p:cNvPr>
          <p:cNvSpPr>
            <a:spLocks noGrp="1" noChangeArrowheads="1"/>
          </p:cNvSpPr>
          <p:nvPr>
            <p:ph type="title"/>
          </p:nvPr>
        </p:nvSpPr>
        <p:spPr>
          <a:xfrm>
            <a:off x="1169988" y="762000"/>
            <a:ext cx="7288212" cy="1143000"/>
          </a:xfrm>
        </p:spPr>
        <p:txBody>
          <a:bodyPr/>
          <a:lstStyle/>
          <a:p>
            <a:r>
              <a:rPr lang="en-US" altLang="zh-CN" sz="2400" b="1">
                <a:latin typeface="黑体" panose="02010609060101010101" pitchFamily="49" charset="-122"/>
                <a:ea typeface="黑体" panose="02010609060101010101" pitchFamily="49" charset="-122"/>
                <a:sym typeface="Monotype Sorts" pitchFamily="1" charset="2"/>
              </a:rPr>
              <a:t>3.3NF</a:t>
            </a:r>
            <a:r>
              <a:rPr lang="zh-CN" altLang="en-US" sz="2400" b="1">
                <a:latin typeface="黑体" panose="02010609060101010101" pitchFamily="49" charset="-122"/>
                <a:ea typeface="黑体" panose="02010609060101010101" pitchFamily="49" charset="-122"/>
                <a:sym typeface="Monotype Sorts" pitchFamily="1" charset="2"/>
              </a:rPr>
              <a:t>分解算法的其它例子</a:t>
            </a:r>
            <a:endParaRPr lang="en-US" altLang="zh-CN" sz="2400" b="1">
              <a:latin typeface="黑体" panose="02010609060101010101" pitchFamily="49" charset="-122"/>
              <a:ea typeface="黑体" panose="02010609060101010101" pitchFamily="49" charset="-122"/>
              <a:sym typeface="Monotype Sorts" pitchFamily="1" charset="2"/>
            </a:endParaRPr>
          </a:p>
        </p:txBody>
      </p:sp>
      <p:pic>
        <p:nvPicPr>
          <p:cNvPr id="29699" name="对象 41">
            <a:extLst>
              <a:ext uri="{FF2B5EF4-FFF2-40B4-BE49-F238E27FC236}">
                <a16:creationId xmlns:a16="http://schemas.microsoft.com/office/drawing/2014/main" id="{8D0C9C74-A3F5-157B-C8ED-83D9B1EC849C}"/>
              </a:ext>
            </a:extLst>
          </p:cNvPr>
          <p:cNvPicPr>
            <a:picLocks noChangeArrowheads="1"/>
          </p:cNvPicPr>
          <p:nvPr/>
        </p:nvPicPr>
        <p:blipFill>
          <a:blip r:embed="rId2">
            <a:extLst>
              <a:ext uri="{28A0092B-C50C-407E-A947-70E740481C1C}">
                <a14:useLocalDpi xmlns:a14="http://schemas.microsoft.com/office/drawing/2010/main" val="0"/>
              </a:ext>
            </a:extLst>
          </a:blip>
          <a:srcRect l="-2107" t="-3952" r="-3156" b="-6786"/>
          <a:stretch>
            <a:fillRect/>
          </a:stretch>
        </p:blipFill>
        <p:spPr bwMode="auto">
          <a:xfrm>
            <a:off x="4616450" y="2155825"/>
            <a:ext cx="44069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8">
            <a:extLst>
              <a:ext uri="{FF2B5EF4-FFF2-40B4-BE49-F238E27FC236}">
                <a16:creationId xmlns:a16="http://schemas.microsoft.com/office/drawing/2014/main" id="{5DE33809-B8B1-972A-84B9-1C5E77D91364}"/>
              </a:ext>
            </a:extLst>
          </p:cNvPr>
          <p:cNvSpPr>
            <a:spLocks noChangeArrowheads="1"/>
          </p:cNvSpPr>
          <p:nvPr/>
        </p:nvSpPr>
        <p:spPr bwMode="auto">
          <a:xfrm>
            <a:off x="1009650" y="120650"/>
            <a:ext cx="77724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en-US" altLang="zh-CN" sz="2000">
                <a:solidFill>
                  <a:schemeClr val="tx2"/>
                </a:solidFill>
                <a:latin typeface="黑体" panose="02010609060101010101" pitchFamily="49" charset="-122"/>
                <a:ea typeface="黑体" panose="02010609060101010101" pitchFamily="49" charset="-122"/>
              </a:rPr>
              <a:t>5.</a:t>
            </a:r>
            <a:r>
              <a:rPr lang="zh-CN" altLang="en-US" sz="2000">
                <a:solidFill>
                  <a:schemeClr val="tx2"/>
                </a:solidFill>
                <a:latin typeface="黑体" panose="02010609060101010101" pitchFamily="49" charset="-122"/>
                <a:ea typeface="黑体" panose="02010609060101010101" pitchFamily="49" charset="-122"/>
              </a:rPr>
              <a:t> </a:t>
            </a:r>
            <a:r>
              <a:rPr lang="en-US" altLang="zh-CN" sz="2000">
                <a:solidFill>
                  <a:schemeClr val="tx2"/>
                </a:solidFill>
                <a:latin typeface="黑体" panose="02010609060101010101" pitchFamily="49" charset="-122"/>
                <a:ea typeface="黑体" panose="02010609060101010101" pitchFamily="49" charset="-122"/>
              </a:rPr>
              <a:t>3NF</a:t>
            </a:r>
            <a:r>
              <a:rPr lang="zh-CN" altLang="en-US" sz="2000">
                <a:solidFill>
                  <a:schemeClr val="tx2"/>
                </a:solidFill>
                <a:latin typeface="黑体" panose="02010609060101010101" pitchFamily="49" charset="-122"/>
                <a:ea typeface="黑体" panose="02010609060101010101" pitchFamily="49" charset="-122"/>
              </a:rPr>
              <a:t>分解</a:t>
            </a:r>
          </a:p>
        </p:txBody>
      </p:sp>
      <p:grpSp>
        <p:nvGrpSpPr>
          <p:cNvPr id="29701" name="Group 16">
            <a:extLst>
              <a:ext uri="{FF2B5EF4-FFF2-40B4-BE49-F238E27FC236}">
                <a16:creationId xmlns:a16="http://schemas.microsoft.com/office/drawing/2014/main" id="{EDB96901-B06C-BF9E-1DDD-876DA4474382}"/>
              </a:ext>
            </a:extLst>
          </p:cNvPr>
          <p:cNvGrpSpPr>
            <a:grpSpLocks/>
          </p:cNvGrpSpPr>
          <p:nvPr/>
        </p:nvGrpSpPr>
        <p:grpSpPr bwMode="auto">
          <a:xfrm>
            <a:off x="20638" y="1758950"/>
            <a:ext cx="4627562" cy="4749800"/>
            <a:chOff x="13" y="1108"/>
            <a:chExt cx="2915" cy="2992"/>
          </a:xfrm>
        </p:grpSpPr>
        <p:grpSp>
          <p:nvGrpSpPr>
            <p:cNvPr id="29702" name="Group 13">
              <a:extLst>
                <a:ext uri="{FF2B5EF4-FFF2-40B4-BE49-F238E27FC236}">
                  <a16:creationId xmlns:a16="http://schemas.microsoft.com/office/drawing/2014/main" id="{A100F1DC-21F2-6926-21CB-58566682432A}"/>
                </a:ext>
              </a:extLst>
            </p:cNvPr>
            <p:cNvGrpSpPr>
              <a:grpSpLocks/>
            </p:cNvGrpSpPr>
            <p:nvPr/>
          </p:nvGrpSpPr>
          <p:grpSpPr bwMode="auto">
            <a:xfrm>
              <a:off x="13" y="1108"/>
              <a:ext cx="2915" cy="2992"/>
              <a:chOff x="13" y="1108"/>
              <a:chExt cx="2915" cy="2992"/>
            </a:xfrm>
          </p:grpSpPr>
          <p:grpSp>
            <p:nvGrpSpPr>
              <p:cNvPr id="29703" name="Group 10">
                <a:extLst>
                  <a:ext uri="{FF2B5EF4-FFF2-40B4-BE49-F238E27FC236}">
                    <a16:creationId xmlns:a16="http://schemas.microsoft.com/office/drawing/2014/main" id="{334D411F-9E9F-7DA3-DF00-4D4931F52F1C}"/>
                  </a:ext>
                </a:extLst>
              </p:cNvPr>
              <p:cNvGrpSpPr>
                <a:grpSpLocks/>
              </p:cNvGrpSpPr>
              <p:nvPr/>
            </p:nvGrpSpPr>
            <p:grpSpPr bwMode="auto">
              <a:xfrm>
                <a:off x="13" y="1108"/>
                <a:ext cx="2915" cy="2992"/>
                <a:chOff x="13" y="1108"/>
                <a:chExt cx="2915" cy="2992"/>
              </a:xfrm>
            </p:grpSpPr>
            <p:pic>
              <p:nvPicPr>
                <p:cNvPr id="29704" name="对象 40">
                  <a:extLst>
                    <a:ext uri="{FF2B5EF4-FFF2-40B4-BE49-F238E27FC236}">
                      <a16:creationId xmlns:a16="http://schemas.microsoft.com/office/drawing/2014/main" id="{DEDA62CF-0E8A-8223-72D5-61F269B3FDA8}"/>
                    </a:ext>
                  </a:extLst>
                </p:cNvPr>
                <p:cNvPicPr>
                  <a:picLocks noChangeArrowheads="1"/>
                </p:cNvPicPr>
                <p:nvPr/>
              </p:nvPicPr>
              <p:blipFill>
                <a:blip r:embed="rId3">
                  <a:extLst>
                    <a:ext uri="{28A0092B-C50C-407E-A947-70E740481C1C}">
                      <a14:useLocalDpi xmlns:a14="http://schemas.microsoft.com/office/drawing/2010/main" val="0"/>
                    </a:ext>
                  </a:extLst>
                </a:blip>
                <a:srcRect l="-2235" t="-3506" r="-3894" b="-3406"/>
                <a:stretch>
                  <a:fillRect/>
                </a:stretch>
              </p:blipFill>
              <p:spPr bwMode="auto">
                <a:xfrm>
                  <a:off x="13" y="1108"/>
                  <a:ext cx="2915" cy="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Line 9">
                  <a:extLst>
                    <a:ext uri="{FF2B5EF4-FFF2-40B4-BE49-F238E27FC236}">
                      <a16:creationId xmlns:a16="http://schemas.microsoft.com/office/drawing/2014/main" id="{3E3BD9AC-CC3D-D6EB-01A8-BB4C118254BE}"/>
                    </a:ext>
                  </a:extLst>
                </p:cNvPr>
                <p:cNvSpPr>
                  <a:spLocks noChangeShapeType="1"/>
                </p:cNvSpPr>
                <p:nvPr/>
              </p:nvSpPr>
              <p:spPr bwMode="auto">
                <a:xfrm>
                  <a:off x="1084" y="1561"/>
                  <a:ext cx="994"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706" name="Line 11">
                <a:extLst>
                  <a:ext uri="{FF2B5EF4-FFF2-40B4-BE49-F238E27FC236}">
                    <a16:creationId xmlns:a16="http://schemas.microsoft.com/office/drawing/2014/main" id="{D9F57C63-0068-2A60-CD86-50578E00552F}"/>
                  </a:ext>
                </a:extLst>
              </p:cNvPr>
              <p:cNvSpPr>
                <a:spLocks noChangeShapeType="1"/>
              </p:cNvSpPr>
              <p:nvPr/>
            </p:nvSpPr>
            <p:spPr bwMode="auto">
              <a:xfrm>
                <a:off x="221" y="1559"/>
                <a:ext cx="2576"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7" name="Rectangle 12">
                <a:extLst>
                  <a:ext uri="{FF2B5EF4-FFF2-40B4-BE49-F238E27FC236}">
                    <a16:creationId xmlns:a16="http://schemas.microsoft.com/office/drawing/2014/main" id="{08DE7C76-3951-2CC0-FB3F-E943AFAE0D81}"/>
                  </a:ext>
                </a:extLst>
              </p:cNvPr>
              <p:cNvSpPr>
                <a:spLocks noChangeArrowheads="1"/>
              </p:cNvSpPr>
              <p:nvPr/>
            </p:nvSpPr>
            <p:spPr bwMode="auto">
              <a:xfrm>
                <a:off x="212" y="1858"/>
                <a:ext cx="1983" cy="647"/>
              </a:xfrm>
              <a:prstGeom prst="rect">
                <a:avLst/>
              </a:prstGeom>
              <a:noFill/>
              <a:ln w="19050">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zh-CN" altLang="en-US"/>
              </a:p>
            </p:txBody>
          </p:sp>
        </p:grpSp>
        <p:sp>
          <p:nvSpPr>
            <p:cNvPr id="29708" name="Rectangle 14">
              <a:extLst>
                <a:ext uri="{FF2B5EF4-FFF2-40B4-BE49-F238E27FC236}">
                  <a16:creationId xmlns:a16="http://schemas.microsoft.com/office/drawing/2014/main" id="{318C2862-16F0-4670-63BA-5A020605C547}"/>
                </a:ext>
              </a:extLst>
            </p:cNvPr>
            <p:cNvSpPr>
              <a:spLocks noChangeArrowheads="1"/>
            </p:cNvSpPr>
            <p:nvPr/>
          </p:nvSpPr>
          <p:spPr bwMode="auto">
            <a:xfrm>
              <a:off x="30" y="141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ym typeface="Monotype Sorts" pitchFamily="1" charset="2"/>
                </a:rPr>
                <a:t>R</a:t>
              </a:r>
            </a:p>
          </p:txBody>
        </p:sp>
        <p:sp>
          <p:nvSpPr>
            <p:cNvPr id="29709" name="Rectangle 15">
              <a:extLst>
                <a:ext uri="{FF2B5EF4-FFF2-40B4-BE49-F238E27FC236}">
                  <a16:creationId xmlns:a16="http://schemas.microsoft.com/office/drawing/2014/main" id="{45EA402E-D993-86E0-B7C1-BBB98EFEEF1D}"/>
                </a:ext>
              </a:extLst>
            </p:cNvPr>
            <p:cNvSpPr>
              <a:spLocks noChangeArrowheads="1"/>
            </p:cNvSpPr>
            <p:nvPr/>
          </p:nvSpPr>
          <p:spPr bwMode="auto">
            <a:xfrm>
              <a:off x="20" y="184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ym typeface="Monotype Sorts" pitchFamily="1" charset="2"/>
                </a:rPr>
                <a:t>F</a:t>
              </a:r>
            </a:p>
          </p:txBody>
        </p:sp>
      </p:grpSp>
      <p:sp>
        <p:nvSpPr>
          <p:cNvPr id="680979" name="Rectangle 19">
            <a:extLst>
              <a:ext uri="{FF2B5EF4-FFF2-40B4-BE49-F238E27FC236}">
                <a16:creationId xmlns:a16="http://schemas.microsoft.com/office/drawing/2014/main" id="{B107C6D7-CF0F-11A3-F6F2-14527F793A38}"/>
              </a:ext>
            </a:extLst>
          </p:cNvPr>
          <p:cNvSpPr>
            <a:spLocks noChangeArrowheads="1"/>
          </p:cNvSpPr>
          <p:nvPr/>
        </p:nvSpPr>
        <p:spPr bwMode="auto">
          <a:xfrm>
            <a:off x="4643438" y="3503613"/>
            <a:ext cx="4270375" cy="500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endParaRPr lang="zh-CN" altLang="en-US"/>
          </a:p>
        </p:txBody>
      </p:sp>
      <p:grpSp>
        <p:nvGrpSpPr>
          <p:cNvPr id="680983" name="Group 23">
            <a:extLst>
              <a:ext uri="{FF2B5EF4-FFF2-40B4-BE49-F238E27FC236}">
                <a16:creationId xmlns:a16="http://schemas.microsoft.com/office/drawing/2014/main" id="{B96B208E-E63E-EAE0-0D37-0CDDEFB5DCBA}"/>
              </a:ext>
            </a:extLst>
          </p:cNvPr>
          <p:cNvGrpSpPr>
            <a:grpSpLocks/>
          </p:cNvGrpSpPr>
          <p:nvPr/>
        </p:nvGrpSpPr>
        <p:grpSpPr bwMode="auto">
          <a:xfrm>
            <a:off x="357188" y="5029200"/>
            <a:ext cx="3144837" cy="931863"/>
            <a:chOff x="225" y="3168"/>
            <a:chExt cx="1981" cy="587"/>
          </a:xfrm>
        </p:grpSpPr>
        <p:sp>
          <p:nvSpPr>
            <p:cNvPr id="29712" name="Rectangle 21">
              <a:extLst>
                <a:ext uri="{FF2B5EF4-FFF2-40B4-BE49-F238E27FC236}">
                  <a16:creationId xmlns:a16="http://schemas.microsoft.com/office/drawing/2014/main" id="{311A036F-D33C-B371-EB4B-9651A016B5E5}"/>
                </a:ext>
              </a:extLst>
            </p:cNvPr>
            <p:cNvSpPr>
              <a:spLocks noChangeArrowheads="1"/>
            </p:cNvSpPr>
            <p:nvPr/>
          </p:nvSpPr>
          <p:spPr bwMode="auto">
            <a:xfrm>
              <a:off x="484" y="3168"/>
              <a:ext cx="1722" cy="587"/>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zh-CN" altLang="en-US"/>
            </a:p>
          </p:txBody>
        </p:sp>
        <p:sp>
          <p:nvSpPr>
            <p:cNvPr id="29713" name="Rectangle 22">
              <a:extLst>
                <a:ext uri="{FF2B5EF4-FFF2-40B4-BE49-F238E27FC236}">
                  <a16:creationId xmlns:a16="http://schemas.microsoft.com/office/drawing/2014/main" id="{1137207D-5896-EA1D-AFD3-C966437DA2BC}"/>
                </a:ext>
              </a:extLst>
            </p:cNvPr>
            <p:cNvSpPr>
              <a:spLocks noChangeArrowheads="1"/>
            </p:cNvSpPr>
            <p:nvPr/>
          </p:nvSpPr>
          <p:spPr bwMode="auto">
            <a:xfrm>
              <a:off x="225" y="3297"/>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ym typeface="Monotype Sorts" pitchFamily="1" charset="2"/>
                </a:rPr>
                <a:t>Fc</a:t>
              </a:r>
              <a:endParaRPr lang="zh-CN" altLang="en-US">
                <a:sym typeface="Monotype Sorts" pitchFamily="1" charset="2"/>
              </a:endParaRPr>
            </a:p>
          </p:txBody>
        </p:sp>
      </p:grpSp>
      <p:grpSp>
        <p:nvGrpSpPr>
          <p:cNvPr id="680986" name="Group 26">
            <a:extLst>
              <a:ext uri="{FF2B5EF4-FFF2-40B4-BE49-F238E27FC236}">
                <a16:creationId xmlns:a16="http://schemas.microsoft.com/office/drawing/2014/main" id="{AE642671-E18D-D3EC-D183-7DE90492B924}"/>
              </a:ext>
            </a:extLst>
          </p:cNvPr>
          <p:cNvGrpSpPr>
            <a:grpSpLocks/>
          </p:cNvGrpSpPr>
          <p:nvPr/>
        </p:nvGrpSpPr>
        <p:grpSpPr bwMode="auto">
          <a:xfrm>
            <a:off x="4865688" y="2511425"/>
            <a:ext cx="3527425" cy="1027113"/>
            <a:chOff x="3065" y="1582"/>
            <a:chExt cx="2222" cy="647"/>
          </a:xfrm>
        </p:grpSpPr>
        <p:sp>
          <p:nvSpPr>
            <p:cNvPr id="29715" name="Rectangle 24">
              <a:extLst>
                <a:ext uri="{FF2B5EF4-FFF2-40B4-BE49-F238E27FC236}">
                  <a16:creationId xmlns:a16="http://schemas.microsoft.com/office/drawing/2014/main" id="{0189FEAE-26AC-88EC-1925-AED94E8B90D4}"/>
                </a:ext>
              </a:extLst>
            </p:cNvPr>
            <p:cNvSpPr>
              <a:spLocks noChangeArrowheads="1"/>
            </p:cNvSpPr>
            <p:nvPr/>
          </p:nvSpPr>
          <p:spPr bwMode="auto">
            <a:xfrm>
              <a:off x="3132" y="1614"/>
              <a:ext cx="363"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10000"/>
                </a:lnSpc>
                <a:spcBef>
                  <a:spcPct val="40000"/>
                </a:spcBef>
              </a:pPr>
              <a:r>
                <a:rPr lang="en-US" altLang="zh-CN" sz="1400">
                  <a:sym typeface="Monotype Sorts" pitchFamily="1" charset="2"/>
                </a:rPr>
                <a:t>R1=</a:t>
              </a:r>
            </a:p>
            <a:p>
              <a:pPr eaLnBrk="0" hangingPunct="0">
                <a:lnSpc>
                  <a:spcPct val="110000"/>
                </a:lnSpc>
                <a:spcBef>
                  <a:spcPct val="40000"/>
                </a:spcBef>
              </a:pPr>
              <a:r>
                <a:rPr lang="en-US" altLang="zh-CN" sz="1400">
                  <a:sym typeface="Monotype Sorts" pitchFamily="1" charset="2"/>
                </a:rPr>
                <a:t>R2=</a:t>
              </a:r>
            </a:p>
            <a:p>
              <a:pPr eaLnBrk="0" hangingPunct="0">
                <a:lnSpc>
                  <a:spcPct val="110000"/>
                </a:lnSpc>
                <a:spcBef>
                  <a:spcPct val="40000"/>
                </a:spcBef>
              </a:pPr>
              <a:r>
                <a:rPr lang="en-US" altLang="zh-CN" sz="1400">
                  <a:sym typeface="Monotype Sorts" pitchFamily="1" charset="2"/>
                </a:rPr>
                <a:t>R3=</a:t>
              </a:r>
            </a:p>
          </p:txBody>
        </p:sp>
        <p:sp>
          <p:nvSpPr>
            <p:cNvPr id="29716" name="Rectangle 25">
              <a:extLst>
                <a:ext uri="{FF2B5EF4-FFF2-40B4-BE49-F238E27FC236}">
                  <a16:creationId xmlns:a16="http://schemas.microsoft.com/office/drawing/2014/main" id="{CDA207B0-5CB6-4025-6CBA-44F79DC405BF}"/>
                </a:ext>
              </a:extLst>
            </p:cNvPr>
            <p:cNvSpPr>
              <a:spLocks noChangeArrowheads="1"/>
            </p:cNvSpPr>
            <p:nvPr/>
          </p:nvSpPr>
          <p:spPr bwMode="auto">
            <a:xfrm>
              <a:off x="3065" y="1582"/>
              <a:ext cx="2222" cy="620"/>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zh-CN" altLang="en-US"/>
            </a:p>
          </p:txBody>
        </p:sp>
      </p:grpSp>
      <p:sp>
        <p:nvSpPr>
          <p:cNvPr id="680978" name="Rectangle 18">
            <a:extLst>
              <a:ext uri="{FF2B5EF4-FFF2-40B4-BE49-F238E27FC236}">
                <a16:creationId xmlns:a16="http://schemas.microsoft.com/office/drawing/2014/main" id="{7510F480-F279-7BBF-2E8D-CF0EBDC0C8E6}"/>
              </a:ext>
            </a:extLst>
          </p:cNvPr>
          <p:cNvSpPr>
            <a:spLocks noChangeArrowheads="1"/>
          </p:cNvSpPr>
          <p:nvPr/>
        </p:nvSpPr>
        <p:spPr bwMode="auto">
          <a:xfrm>
            <a:off x="4654550" y="2122488"/>
            <a:ext cx="4270375" cy="1362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endParaRPr lang="zh-CN" altLang="en-US"/>
          </a:p>
        </p:txBody>
      </p:sp>
      <p:grpSp>
        <p:nvGrpSpPr>
          <p:cNvPr id="680990" name="Group 30">
            <a:extLst>
              <a:ext uri="{FF2B5EF4-FFF2-40B4-BE49-F238E27FC236}">
                <a16:creationId xmlns:a16="http://schemas.microsoft.com/office/drawing/2014/main" id="{BD2C7748-D8B2-623E-6325-A0456E87268E}"/>
              </a:ext>
            </a:extLst>
          </p:cNvPr>
          <p:cNvGrpSpPr>
            <a:grpSpLocks/>
          </p:cNvGrpSpPr>
          <p:nvPr/>
        </p:nvGrpSpPr>
        <p:grpSpPr bwMode="auto">
          <a:xfrm>
            <a:off x="4891088" y="4295775"/>
            <a:ext cx="3157537" cy="293688"/>
            <a:chOff x="3081" y="2706"/>
            <a:chExt cx="1989" cy="185"/>
          </a:xfrm>
        </p:grpSpPr>
        <p:sp>
          <p:nvSpPr>
            <p:cNvPr id="29719" name="Line 28">
              <a:extLst>
                <a:ext uri="{FF2B5EF4-FFF2-40B4-BE49-F238E27FC236}">
                  <a16:creationId xmlns:a16="http://schemas.microsoft.com/office/drawing/2014/main" id="{A1FB1899-294A-3026-8735-DBCACE216A2A}"/>
                </a:ext>
              </a:extLst>
            </p:cNvPr>
            <p:cNvSpPr>
              <a:spLocks noChangeShapeType="1"/>
            </p:cNvSpPr>
            <p:nvPr/>
          </p:nvSpPr>
          <p:spPr bwMode="auto">
            <a:xfrm>
              <a:off x="4010" y="2706"/>
              <a:ext cx="1060"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Line 29">
              <a:extLst>
                <a:ext uri="{FF2B5EF4-FFF2-40B4-BE49-F238E27FC236}">
                  <a16:creationId xmlns:a16="http://schemas.microsoft.com/office/drawing/2014/main" id="{96F54AF0-EFAC-5E3A-5EEC-76B18B2E3BBA}"/>
                </a:ext>
              </a:extLst>
            </p:cNvPr>
            <p:cNvSpPr>
              <a:spLocks noChangeShapeType="1"/>
            </p:cNvSpPr>
            <p:nvPr/>
          </p:nvSpPr>
          <p:spPr bwMode="auto">
            <a:xfrm>
              <a:off x="3081" y="2891"/>
              <a:ext cx="1038"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0980" name="Rectangle 20">
            <a:extLst>
              <a:ext uri="{FF2B5EF4-FFF2-40B4-BE49-F238E27FC236}">
                <a16:creationId xmlns:a16="http://schemas.microsoft.com/office/drawing/2014/main" id="{EE973BBC-A78A-1382-7319-480A64A09A77}"/>
              </a:ext>
            </a:extLst>
          </p:cNvPr>
          <p:cNvSpPr>
            <a:spLocks noChangeArrowheads="1"/>
          </p:cNvSpPr>
          <p:nvPr/>
        </p:nvSpPr>
        <p:spPr bwMode="auto">
          <a:xfrm>
            <a:off x="4641850" y="3994150"/>
            <a:ext cx="4270375" cy="1784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endParaRPr lang="zh-CN" altLang="en-US"/>
          </a:p>
        </p:txBody>
      </p:sp>
      <p:grpSp>
        <p:nvGrpSpPr>
          <p:cNvPr id="680999" name="Group 39">
            <a:extLst>
              <a:ext uri="{FF2B5EF4-FFF2-40B4-BE49-F238E27FC236}">
                <a16:creationId xmlns:a16="http://schemas.microsoft.com/office/drawing/2014/main" id="{86918C4C-BD9F-9EB3-31D6-9C480689915E}"/>
              </a:ext>
            </a:extLst>
          </p:cNvPr>
          <p:cNvGrpSpPr>
            <a:grpSpLocks/>
          </p:cNvGrpSpPr>
          <p:nvPr/>
        </p:nvGrpSpPr>
        <p:grpSpPr bwMode="auto">
          <a:xfrm>
            <a:off x="3533775" y="5048250"/>
            <a:ext cx="996950" cy="901700"/>
            <a:chOff x="2226" y="3180"/>
            <a:chExt cx="412" cy="568"/>
          </a:xfrm>
        </p:grpSpPr>
        <p:sp>
          <p:nvSpPr>
            <p:cNvPr id="29723" name="Rectangle 35">
              <a:extLst>
                <a:ext uri="{FF2B5EF4-FFF2-40B4-BE49-F238E27FC236}">
                  <a16:creationId xmlns:a16="http://schemas.microsoft.com/office/drawing/2014/main" id="{783C6DE1-451A-DE4B-BFB9-977618845D70}"/>
                </a:ext>
              </a:extLst>
            </p:cNvPr>
            <p:cNvSpPr>
              <a:spLocks noChangeArrowheads="1"/>
            </p:cNvSpPr>
            <p:nvPr/>
          </p:nvSpPr>
          <p:spPr bwMode="auto">
            <a:xfrm>
              <a:off x="2388" y="3180"/>
              <a:ext cx="250"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40000"/>
                </a:spcBef>
              </a:pPr>
              <a:r>
                <a:rPr lang="en-US" altLang="zh-CN">
                  <a:sym typeface="Monotype Sorts" pitchFamily="1" charset="2"/>
                </a:rPr>
                <a:t>F1</a:t>
              </a:r>
            </a:p>
            <a:p>
              <a:pPr eaLnBrk="0" hangingPunct="0">
                <a:spcBef>
                  <a:spcPct val="40000"/>
                </a:spcBef>
              </a:pPr>
              <a:r>
                <a:rPr lang="en-US" altLang="zh-CN">
                  <a:sym typeface="Monotype Sorts" pitchFamily="1" charset="2"/>
                </a:rPr>
                <a:t>F2</a:t>
              </a:r>
            </a:p>
            <a:p>
              <a:pPr eaLnBrk="0" hangingPunct="0">
                <a:spcBef>
                  <a:spcPct val="40000"/>
                </a:spcBef>
              </a:pPr>
              <a:r>
                <a:rPr lang="en-US" altLang="zh-CN">
                  <a:sym typeface="Monotype Sorts" pitchFamily="1" charset="2"/>
                </a:rPr>
                <a:t>F3</a:t>
              </a:r>
            </a:p>
          </p:txBody>
        </p:sp>
        <p:sp>
          <p:nvSpPr>
            <p:cNvPr id="29724" name="Line 36">
              <a:extLst>
                <a:ext uri="{FF2B5EF4-FFF2-40B4-BE49-F238E27FC236}">
                  <a16:creationId xmlns:a16="http://schemas.microsoft.com/office/drawing/2014/main" id="{7C0B0E2B-D6DB-9957-0B63-CFC6D0F2146B}"/>
                </a:ext>
              </a:extLst>
            </p:cNvPr>
            <p:cNvSpPr>
              <a:spLocks noChangeShapeType="1"/>
            </p:cNvSpPr>
            <p:nvPr/>
          </p:nvSpPr>
          <p:spPr bwMode="auto">
            <a:xfrm flipH="1">
              <a:off x="2232" y="3271"/>
              <a:ext cx="157"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5" name="Line 37">
              <a:extLst>
                <a:ext uri="{FF2B5EF4-FFF2-40B4-BE49-F238E27FC236}">
                  <a16:creationId xmlns:a16="http://schemas.microsoft.com/office/drawing/2014/main" id="{6F383730-1692-94D4-09C8-711AB295BB73}"/>
                </a:ext>
              </a:extLst>
            </p:cNvPr>
            <p:cNvSpPr>
              <a:spLocks noChangeShapeType="1"/>
            </p:cNvSpPr>
            <p:nvPr/>
          </p:nvSpPr>
          <p:spPr bwMode="auto">
            <a:xfrm flipH="1">
              <a:off x="2231" y="3477"/>
              <a:ext cx="157"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6" name="Line 38">
              <a:extLst>
                <a:ext uri="{FF2B5EF4-FFF2-40B4-BE49-F238E27FC236}">
                  <a16:creationId xmlns:a16="http://schemas.microsoft.com/office/drawing/2014/main" id="{BBD7EDB8-D8A3-2D8A-889C-538C707015D5}"/>
                </a:ext>
              </a:extLst>
            </p:cNvPr>
            <p:cNvSpPr>
              <a:spLocks noChangeShapeType="1"/>
            </p:cNvSpPr>
            <p:nvPr/>
          </p:nvSpPr>
          <p:spPr bwMode="auto">
            <a:xfrm flipH="1">
              <a:off x="2226" y="3656"/>
              <a:ext cx="157"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0977" name="Rectangle 17">
            <a:extLst>
              <a:ext uri="{FF2B5EF4-FFF2-40B4-BE49-F238E27FC236}">
                <a16:creationId xmlns:a16="http://schemas.microsoft.com/office/drawing/2014/main" id="{8BC1653B-3664-3857-3D60-0F52E9BA0D05}"/>
              </a:ext>
            </a:extLst>
          </p:cNvPr>
          <p:cNvSpPr>
            <a:spLocks noChangeArrowheads="1"/>
          </p:cNvSpPr>
          <p:nvPr/>
        </p:nvSpPr>
        <p:spPr bwMode="auto">
          <a:xfrm>
            <a:off x="107950" y="4006850"/>
            <a:ext cx="4270375" cy="245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p>
        </p:txBody>
      </p:sp>
      <p:sp>
        <p:nvSpPr>
          <p:cNvPr id="681001" name="Rectangle 41">
            <a:extLst>
              <a:ext uri="{FF2B5EF4-FFF2-40B4-BE49-F238E27FC236}">
                <a16:creationId xmlns:a16="http://schemas.microsoft.com/office/drawing/2014/main" id="{D80DE8F4-7B7E-50D0-CCBC-CE2FC384A36A}"/>
              </a:ext>
            </a:extLst>
          </p:cNvPr>
          <p:cNvSpPr>
            <a:spLocks noChangeArrowheads="1"/>
          </p:cNvSpPr>
          <p:nvPr/>
        </p:nvSpPr>
        <p:spPr bwMode="auto">
          <a:xfrm>
            <a:off x="4918075" y="6091238"/>
            <a:ext cx="34734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pPr>
            <a:r>
              <a:rPr lang="zh-CN" altLang="en-US">
                <a:latin typeface="宋体" panose="02010600030101010101" pitchFamily="2" charset="-122"/>
                <a:sym typeface="Monotype Sorts" pitchFamily="1" charset="2"/>
              </a:rPr>
              <a:t>故</a:t>
            </a:r>
            <a:r>
              <a:rPr lang="en-US" altLang="zh-CN">
                <a:latin typeface="宋体" panose="02010600030101010101" pitchFamily="2" charset="-122"/>
                <a:sym typeface="Monotype Sorts" pitchFamily="1" charset="2"/>
              </a:rPr>
              <a:t>R</a:t>
            </a:r>
            <a:r>
              <a:rPr lang="zh-CN" altLang="en-US">
                <a:latin typeface="宋体" panose="02010600030101010101" pitchFamily="2" charset="-122"/>
                <a:sym typeface="Monotype Sorts" pitchFamily="1" charset="2"/>
              </a:rPr>
              <a:t>保持依赖和无损分解为一组</a:t>
            </a:r>
            <a:r>
              <a:rPr lang="en-US" altLang="zh-CN">
                <a:latin typeface="宋体" panose="02010600030101010101" pitchFamily="2" charset="-122"/>
                <a:sym typeface="Monotype Sorts" pitchFamily="1" charset="2"/>
              </a:rPr>
              <a:t>3NF</a:t>
            </a:r>
            <a:r>
              <a:rPr lang="zh-CN" altLang="en-US">
                <a:latin typeface="宋体" panose="02010600030101010101" pitchFamily="2" charset="-122"/>
                <a:sym typeface="Monotype Sorts" pitchFamily="1" charset="2"/>
              </a:rPr>
              <a:t>：</a:t>
            </a:r>
            <a:r>
              <a:rPr lang="en-US" altLang="zh-CN">
                <a:latin typeface="宋体" panose="02010600030101010101" pitchFamily="2" charset="-122"/>
                <a:sym typeface="Monotype Sorts" pitchFamily="1" charset="2"/>
              </a:rPr>
              <a:t>R1,R3</a:t>
            </a:r>
          </a:p>
        </p:txBody>
      </p:sp>
      <p:sp>
        <p:nvSpPr>
          <p:cNvPr id="29729" name="AutoShape 4">
            <a:extLst>
              <a:ext uri="{FF2B5EF4-FFF2-40B4-BE49-F238E27FC236}">
                <a16:creationId xmlns:a16="http://schemas.microsoft.com/office/drawing/2014/main" id="{4CFC7ED0-4ECB-8015-E130-F6B5AC4D8C7D}"/>
              </a:ext>
            </a:extLst>
          </p:cNvPr>
          <p:cNvSpPr>
            <a:spLocks noChangeArrowheads="1"/>
          </p:cNvSpPr>
          <p:nvPr/>
        </p:nvSpPr>
        <p:spPr bwMode="auto">
          <a:xfrm>
            <a:off x="6942138" y="1312863"/>
            <a:ext cx="1863725" cy="814387"/>
          </a:xfrm>
          <a:prstGeom prst="cloudCallout">
            <a:avLst>
              <a:gd name="adj1" fmla="val 53065"/>
              <a:gd name="adj2" fmla="val 7280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rPr>
              <a:t>3)</a:t>
            </a:r>
            <a:r>
              <a:rPr lang="zh-CN" altLang="en-US" sz="1200">
                <a:solidFill>
                  <a:schemeClr val="tx1"/>
                </a:solidFill>
              </a:rPr>
              <a:t> 如何将关系模式</a:t>
            </a:r>
            <a:r>
              <a:rPr lang="en-US" altLang="zh-CN" sz="1200">
                <a:solidFill>
                  <a:schemeClr val="tx1"/>
                </a:solidFill>
              </a:rPr>
              <a:t>R“</a:t>
            </a:r>
            <a:r>
              <a:rPr lang="zh-CN" altLang="en-US" sz="1200">
                <a:solidFill>
                  <a:schemeClr val="tx1"/>
                </a:solidFill>
              </a:rPr>
              <a:t>双保持”分解为一组</a:t>
            </a:r>
            <a:r>
              <a:rPr lang="en-US" altLang="zh-CN" sz="1200">
                <a:solidFill>
                  <a:schemeClr val="tx1"/>
                </a:solidFill>
              </a:rPr>
              <a:t>3NF</a:t>
            </a:r>
            <a:r>
              <a:rPr lang="zh-CN" altLang="en-US" sz="1200">
                <a:solidFill>
                  <a:schemeClr val="tx1"/>
                </a:solidFill>
              </a:rPr>
              <a:t>？</a:t>
            </a:r>
          </a:p>
        </p:txBody>
      </p:sp>
      <p:grpSp>
        <p:nvGrpSpPr>
          <p:cNvPr id="681003" name="Group 43">
            <a:extLst>
              <a:ext uri="{FF2B5EF4-FFF2-40B4-BE49-F238E27FC236}">
                <a16:creationId xmlns:a16="http://schemas.microsoft.com/office/drawing/2014/main" id="{A6BE10C1-D0C1-AD82-0B9E-B8D3AA041B24}"/>
              </a:ext>
            </a:extLst>
          </p:cNvPr>
          <p:cNvGrpSpPr>
            <a:grpSpLocks/>
          </p:cNvGrpSpPr>
          <p:nvPr/>
        </p:nvGrpSpPr>
        <p:grpSpPr bwMode="auto">
          <a:xfrm>
            <a:off x="4870450" y="5202238"/>
            <a:ext cx="3001963" cy="849312"/>
            <a:chOff x="3068" y="3277"/>
            <a:chExt cx="1891" cy="535"/>
          </a:xfrm>
        </p:grpSpPr>
        <p:sp>
          <p:nvSpPr>
            <p:cNvPr id="29731" name="Rectangle 31">
              <a:extLst>
                <a:ext uri="{FF2B5EF4-FFF2-40B4-BE49-F238E27FC236}">
                  <a16:creationId xmlns:a16="http://schemas.microsoft.com/office/drawing/2014/main" id="{47649B29-9037-FA62-D588-66721DBC00F5}"/>
                </a:ext>
              </a:extLst>
            </p:cNvPr>
            <p:cNvSpPr>
              <a:spLocks noChangeArrowheads="1"/>
            </p:cNvSpPr>
            <p:nvPr/>
          </p:nvSpPr>
          <p:spPr bwMode="auto">
            <a:xfrm>
              <a:off x="3275" y="3620"/>
              <a:ext cx="16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sym typeface="Monotype Sorts" pitchFamily="1" charset="2"/>
                </a:rPr>
                <a:t>(</a:t>
              </a:r>
              <a:r>
                <a:rPr lang="zh-CN" altLang="en-US">
                  <a:latin typeface="宋体" panose="02010600030101010101" pitchFamily="2" charset="-122"/>
                  <a:sym typeface="Monotype Sorts" pitchFamily="1" charset="2"/>
                </a:rPr>
                <a:t>注：删除了</a:t>
              </a:r>
              <a:r>
                <a:rPr lang="en-US" altLang="zh-CN">
                  <a:latin typeface="宋体" panose="02010600030101010101" pitchFamily="2" charset="-122"/>
                  <a:sym typeface="Monotype Sorts" pitchFamily="1" charset="2"/>
                </a:rPr>
                <a:t>R2</a:t>
              </a:r>
              <a:r>
                <a:rPr lang="zh-CN" altLang="en-US">
                  <a:latin typeface="宋体" panose="02010600030101010101" pitchFamily="2" charset="-122"/>
                  <a:sym typeface="Monotype Sorts" pitchFamily="1" charset="2"/>
                </a:rPr>
                <a:t>，因</a:t>
              </a:r>
              <a:r>
                <a:rPr lang="en-US" altLang="zh-CN">
                  <a:latin typeface="宋体" panose="02010600030101010101" pitchFamily="2" charset="-122"/>
                  <a:sym typeface="Monotype Sorts" pitchFamily="1" charset="2"/>
                </a:rPr>
                <a:t>R3</a:t>
              </a:r>
              <a:r>
                <a:rPr lang="zh-CN" altLang="en-US">
                  <a:latin typeface="宋体" panose="02010600030101010101" pitchFamily="2" charset="-122"/>
                  <a:sym typeface="Monotype Sorts" pitchFamily="1" charset="2"/>
                </a:rPr>
                <a:t>包含了</a:t>
              </a:r>
              <a:r>
                <a:rPr lang="en-US" altLang="zh-CN">
                  <a:latin typeface="宋体" panose="02010600030101010101" pitchFamily="2" charset="-122"/>
                  <a:sym typeface="Monotype Sorts" pitchFamily="1" charset="2"/>
                </a:rPr>
                <a:t>R2)</a:t>
              </a:r>
              <a:endParaRPr lang="zh-CN" altLang="en-US">
                <a:latin typeface="宋体" panose="02010600030101010101" pitchFamily="2" charset="-122"/>
                <a:sym typeface="Monotype Sorts" pitchFamily="1" charset="2"/>
              </a:endParaRPr>
            </a:p>
          </p:txBody>
        </p:sp>
        <p:sp>
          <p:nvSpPr>
            <p:cNvPr id="29732" name="Rectangle 42">
              <a:extLst>
                <a:ext uri="{FF2B5EF4-FFF2-40B4-BE49-F238E27FC236}">
                  <a16:creationId xmlns:a16="http://schemas.microsoft.com/office/drawing/2014/main" id="{E077178E-9B4C-0BF2-4013-183FD955E19D}"/>
                </a:ext>
              </a:extLst>
            </p:cNvPr>
            <p:cNvSpPr>
              <a:spLocks noChangeArrowheads="1"/>
            </p:cNvSpPr>
            <p:nvPr/>
          </p:nvSpPr>
          <p:spPr bwMode="auto">
            <a:xfrm>
              <a:off x="3068" y="3277"/>
              <a:ext cx="28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40000"/>
                </a:spcBef>
              </a:pPr>
              <a:r>
                <a:rPr lang="en-US" altLang="zh-CN">
                  <a:sym typeface="Monotype Sorts" pitchFamily="1" charset="2"/>
                </a:rPr>
                <a:t>R1=</a:t>
              </a:r>
            </a:p>
            <a:p>
              <a:pPr eaLnBrk="0" hangingPunct="0">
                <a:spcBef>
                  <a:spcPct val="40000"/>
                </a:spcBef>
              </a:pPr>
              <a:r>
                <a:rPr lang="en-US" altLang="zh-CN">
                  <a:sym typeface="Monotype Sorts" pitchFamily="1" charset="2"/>
                </a:rPr>
                <a:t>R3=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680977"/>
                                        </p:tgtEl>
                                        <p:attrNameLst>
                                          <p:attrName>ppt_x</p:attrName>
                                        </p:attrNameLst>
                                      </p:cBhvr>
                                      <p:tavLst>
                                        <p:tav tm="0">
                                          <p:val>
                                            <p:strVal val="ppt_x"/>
                                          </p:val>
                                        </p:tav>
                                        <p:tav tm="100000">
                                          <p:val>
                                            <p:strVal val="ppt_x"/>
                                          </p:val>
                                        </p:tav>
                                      </p:tavLst>
                                    </p:anim>
                                    <p:anim calcmode="lin" valueType="num">
                                      <p:cBhvr additive="base">
                                        <p:cTn id="7" dur="500"/>
                                        <p:tgtEl>
                                          <p:spTgt spid="680977"/>
                                        </p:tgtEl>
                                        <p:attrNameLst>
                                          <p:attrName>ppt_y</p:attrName>
                                        </p:attrNameLst>
                                      </p:cBhvr>
                                      <p:tavLst>
                                        <p:tav tm="0">
                                          <p:val>
                                            <p:strVal val="ppt_y"/>
                                          </p:val>
                                        </p:tav>
                                        <p:tav tm="100000">
                                          <p:val>
                                            <p:strVal val="1+ppt_h/2"/>
                                          </p:val>
                                        </p:tav>
                                      </p:tavLst>
                                    </p:anim>
                                    <p:set>
                                      <p:cBhvr>
                                        <p:cTn id="8" dur="1" fill="hold">
                                          <p:stCondLst>
                                            <p:cond delay="499"/>
                                          </p:stCondLst>
                                        </p:cTn>
                                        <p:tgtEl>
                                          <p:spTgt spid="68097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680983"/>
                                        </p:tgtEl>
                                        <p:attrNameLst>
                                          <p:attrName>style.visibility</p:attrName>
                                        </p:attrNameLst>
                                      </p:cBhvr>
                                      <p:to>
                                        <p:strVal val="visible"/>
                                      </p:to>
                                    </p:set>
                                    <p:anim calcmode="lin" valueType="num">
                                      <p:cBhvr additive="base">
                                        <p:cTn id="11" dur="500" fill="hold"/>
                                        <p:tgtEl>
                                          <p:spTgt spid="680983"/>
                                        </p:tgtEl>
                                        <p:attrNameLst>
                                          <p:attrName>ppt_x</p:attrName>
                                        </p:attrNameLst>
                                      </p:cBhvr>
                                      <p:tavLst>
                                        <p:tav tm="0">
                                          <p:val>
                                            <p:strVal val="#ppt_x"/>
                                          </p:val>
                                        </p:tav>
                                        <p:tav tm="100000">
                                          <p:val>
                                            <p:strVal val="#ppt_x"/>
                                          </p:val>
                                        </p:tav>
                                      </p:tavLst>
                                    </p:anim>
                                    <p:anim calcmode="lin" valueType="num">
                                      <p:cBhvr additive="base">
                                        <p:cTn id="12" dur="500" fill="hold"/>
                                        <p:tgtEl>
                                          <p:spTgt spid="68098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nodeType="clickEffect">
                                  <p:stCondLst>
                                    <p:cond delay="0"/>
                                  </p:stCondLst>
                                  <p:childTnLst>
                                    <p:anim calcmode="lin" valueType="num">
                                      <p:cBhvr additive="base">
                                        <p:cTn id="16" dur="500"/>
                                        <p:tgtEl>
                                          <p:spTgt spid="680978"/>
                                        </p:tgtEl>
                                        <p:attrNameLst>
                                          <p:attrName>ppt_x</p:attrName>
                                        </p:attrNameLst>
                                      </p:cBhvr>
                                      <p:tavLst>
                                        <p:tav tm="0">
                                          <p:val>
                                            <p:strVal val="ppt_x"/>
                                          </p:val>
                                        </p:tav>
                                        <p:tav tm="100000">
                                          <p:val>
                                            <p:strVal val="ppt_x"/>
                                          </p:val>
                                        </p:tav>
                                      </p:tavLst>
                                    </p:anim>
                                    <p:anim calcmode="lin" valueType="num">
                                      <p:cBhvr additive="base">
                                        <p:cTn id="17" dur="500"/>
                                        <p:tgtEl>
                                          <p:spTgt spid="680978"/>
                                        </p:tgtEl>
                                        <p:attrNameLst>
                                          <p:attrName>ppt_y</p:attrName>
                                        </p:attrNameLst>
                                      </p:cBhvr>
                                      <p:tavLst>
                                        <p:tav tm="0">
                                          <p:val>
                                            <p:strVal val="ppt_y"/>
                                          </p:val>
                                        </p:tav>
                                        <p:tav tm="100000">
                                          <p:val>
                                            <p:strVal val="1+ppt_h/2"/>
                                          </p:val>
                                        </p:tav>
                                      </p:tavLst>
                                    </p:anim>
                                    <p:set>
                                      <p:cBhvr>
                                        <p:cTn id="18" dur="1" fill="hold">
                                          <p:stCondLst>
                                            <p:cond delay="499"/>
                                          </p:stCondLst>
                                        </p:cTn>
                                        <p:tgtEl>
                                          <p:spTgt spid="68097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680986"/>
                                        </p:tgtEl>
                                        <p:attrNameLst>
                                          <p:attrName>style.visibility</p:attrName>
                                        </p:attrNameLst>
                                      </p:cBhvr>
                                      <p:to>
                                        <p:strVal val="visible"/>
                                      </p:to>
                                    </p:set>
                                    <p:anim calcmode="lin" valueType="num">
                                      <p:cBhvr additive="base">
                                        <p:cTn id="21" dur="500" fill="hold"/>
                                        <p:tgtEl>
                                          <p:spTgt spid="680986"/>
                                        </p:tgtEl>
                                        <p:attrNameLst>
                                          <p:attrName>ppt_x</p:attrName>
                                        </p:attrNameLst>
                                      </p:cBhvr>
                                      <p:tavLst>
                                        <p:tav tm="0">
                                          <p:val>
                                            <p:strVal val="#ppt_x"/>
                                          </p:val>
                                        </p:tav>
                                        <p:tav tm="100000">
                                          <p:val>
                                            <p:strVal val="#ppt_x"/>
                                          </p:val>
                                        </p:tav>
                                      </p:tavLst>
                                    </p:anim>
                                    <p:anim calcmode="lin" valueType="num">
                                      <p:cBhvr additive="base">
                                        <p:cTn id="22" dur="500" fill="hold"/>
                                        <p:tgtEl>
                                          <p:spTgt spid="68098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80999"/>
                                        </p:tgtEl>
                                        <p:attrNameLst>
                                          <p:attrName>style.visibility</p:attrName>
                                        </p:attrNameLst>
                                      </p:cBhvr>
                                      <p:to>
                                        <p:strVal val="visible"/>
                                      </p:to>
                                    </p:set>
                                    <p:anim calcmode="lin" valueType="num">
                                      <p:cBhvr additive="base">
                                        <p:cTn id="25" dur="500" fill="hold"/>
                                        <p:tgtEl>
                                          <p:spTgt spid="680999"/>
                                        </p:tgtEl>
                                        <p:attrNameLst>
                                          <p:attrName>ppt_x</p:attrName>
                                        </p:attrNameLst>
                                      </p:cBhvr>
                                      <p:tavLst>
                                        <p:tav tm="0">
                                          <p:val>
                                            <p:strVal val="#ppt_x"/>
                                          </p:val>
                                        </p:tav>
                                        <p:tav tm="100000">
                                          <p:val>
                                            <p:strVal val="#ppt_x"/>
                                          </p:val>
                                        </p:tav>
                                      </p:tavLst>
                                    </p:anim>
                                    <p:anim calcmode="lin" valueType="num">
                                      <p:cBhvr additive="base">
                                        <p:cTn id="26" dur="500" fill="hold"/>
                                        <p:tgtEl>
                                          <p:spTgt spid="680999"/>
                                        </p:tgtEl>
                                        <p:attrNameLst>
                                          <p:attrName>ppt_y</p:attrName>
                                        </p:attrNameLst>
                                      </p:cBhvr>
                                      <p:tavLst>
                                        <p:tav tm="0">
                                          <p:val>
                                            <p:strVal val="1+#ppt_h/2"/>
                                          </p:val>
                                        </p:tav>
                                        <p:tav tm="100000">
                                          <p:val>
                                            <p:strVal val="#ppt_y"/>
                                          </p:val>
                                        </p:tav>
                                      </p:tavLst>
                                    </p:anim>
                                  </p:childTnLst>
                                </p:cTn>
                              </p:par>
                              <p:par>
                                <p:cTn id="27" presetID="2" presetClass="exit" presetSubtype="4" fill="hold" nodeType="withEffect">
                                  <p:stCondLst>
                                    <p:cond delay="0"/>
                                  </p:stCondLst>
                                  <p:childTnLst>
                                    <p:anim calcmode="lin" valueType="num">
                                      <p:cBhvr additive="base">
                                        <p:cTn id="28" dur="500"/>
                                        <p:tgtEl>
                                          <p:spTgt spid="680979"/>
                                        </p:tgtEl>
                                        <p:attrNameLst>
                                          <p:attrName>ppt_x</p:attrName>
                                        </p:attrNameLst>
                                      </p:cBhvr>
                                      <p:tavLst>
                                        <p:tav tm="0">
                                          <p:val>
                                            <p:strVal val="ppt_x"/>
                                          </p:val>
                                        </p:tav>
                                        <p:tav tm="100000">
                                          <p:val>
                                            <p:strVal val="ppt_x"/>
                                          </p:val>
                                        </p:tav>
                                      </p:tavLst>
                                    </p:anim>
                                    <p:anim calcmode="lin" valueType="num">
                                      <p:cBhvr additive="base">
                                        <p:cTn id="29" dur="500"/>
                                        <p:tgtEl>
                                          <p:spTgt spid="680979"/>
                                        </p:tgtEl>
                                        <p:attrNameLst>
                                          <p:attrName>ppt_y</p:attrName>
                                        </p:attrNameLst>
                                      </p:cBhvr>
                                      <p:tavLst>
                                        <p:tav tm="0">
                                          <p:val>
                                            <p:strVal val="ppt_y"/>
                                          </p:val>
                                        </p:tav>
                                        <p:tav tm="100000">
                                          <p:val>
                                            <p:strVal val="1+ppt_h/2"/>
                                          </p:val>
                                        </p:tav>
                                      </p:tavLst>
                                    </p:anim>
                                    <p:set>
                                      <p:cBhvr>
                                        <p:cTn id="30" dur="1" fill="hold">
                                          <p:stCondLst>
                                            <p:cond delay="499"/>
                                          </p:stCondLst>
                                        </p:cTn>
                                        <p:tgtEl>
                                          <p:spTgt spid="680979"/>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xit" presetSubtype="4" fill="hold" nodeType="clickEffect">
                                  <p:stCondLst>
                                    <p:cond delay="0"/>
                                  </p:stCondLst>
                                  <p:childTnLst>
                                    <p:anim calcmode="lin" valueType="num">
                                      <p:cBhvr additive="base">
                                        <p:cTn id="34" dur="500"/>
                                        <p:tgtEl>
                                          <p:spTgt spid="680980"/>
                                        </p:tgtEl>
                                        <p:attrNameLst>
                                          <p:attrName>ppt_x</p:attrName>
                                        </p:attrNameLst>
                                      </p:cBhvr>
                                      <p:tavLst>
                                        <p:tav tm="0">
                                          <p:val>
                                            <p:strVal val="ppt_x"/>
                                          </p:val>
                                        </p:tav>
                                        <p:tav tm="100000">
                                          <p:val>
                                            <p:strVal val="ppt_x"/>
                                          </p:val>
                                        </p:tav>
                                      </p:tavLst>
                                    </p:anim>
                                    <p:anim calcmode="lin" valueType="num">
                                      <p:cBhvr additive="base">
                                        <p:cTn id="35" dur="500"/>
                                        <p:tgtEl>
                                          <p:spTgt spid="680980"/>
                                        </p:tgtEl>
                                        <p:attrNameLst>
                                          <p:attrName>ppt_y</p:attrName>
                                        </p:attrNameLst>
                                      </p:cBhvr>
                                      <p:tavLst>
                                        <p:tav tm="0">
                                          <p:val>
                                            <p:strVal val="ppt_y"/>
                                          </p:val>
                                        </p:tav>
                                        <p:tav tm="100000">
                                          <p:val>
                                            <p:strVal val="1+ppt_h/2"/>
                                          </p:val>
                                        </p:tav>
                                      </p:tavLst>
                                    </p:anim>
                                    <p:set>
                                      <p:cBhvr>
                                        <p:cTn id="36" dur="1" fill="hold">
                                          <p:stCondLst>
                                            <p:cond delay="499"/>
                                          </p:stCondLst>
                                        </p:cTn>
                                        <p:tgtEl>
                                          <p:spTgt spid="680980"/>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680990"/>
                                        </p:tgtEl>
                                        <p:attrNameLst>
                                          <p:attrName>style.visibility</p:attrName>
                                        </p:attrNameLst>
                                      </p:cBhvr>
                                      <p:to>
                                        <p:strVal val="visible"/>
                                      </p:to>
                                    </p:set>
                                    <p:anim calcmode="lin" valueType="num">
                                      <p:cBhvr additive="base">
                                        <p:cTn id="39" dur="500" fill="hold"/>
                                        <p:tgtEl>
                                          <p:spTgt spid="680990"/>
                                        </p:tgtEl>
                                        <p:attrNameLst>
                                          <p:attrName>ppt_x</p:attrName>
                                        </p:attrNameLst>
                                      </p:cBhvr>
                                      <p:tavLst>
                                        <p:tav tm="0">
                                          <p:val>
                                            <p:strVal val="#ppt_x"/>
                                          </p:val>
                                        </p:tav>
                                        <p:tav tm="100000">
                                          <p:val>
                                            <p:strVal val="#ppt_x"/>
                                          </p:val>
                                        </p:tav>
                                      </p:tavLst>
                                    </p:anim>
                                    <p:anim calcmode="lin" valueType="num">
                                      <p:cBhvr additive="base">
                                        <p:cTn id="40" dur="500" fill="hold"/>
                                        <p:tgtEl>
                                          <p:spTgt spid="68099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81003"/>
                                        </p:tgtEl>
                                        <p:attrNameLst>
                                          <p:attrName>style.visibility</p:attrName>
                                        </p:attrNameLst>
                                      </p:cBhvr>
                                      <p:to>
                                        <p:strVal val="visible"/>
                                      </p:to>
                                    </p:set>
                                    <p:anim calcmode="lin" valueType="num">
                                      <p:cBhvr additive="base">
                                        <p:cTn id="43" dur="500" fill="hold"/>
                                        <p:tgtEl>
                                          <p:spTgt spid="681003"/>
                                        </p:tgtEl>
                                        <p:attrNameLst>
                                          <p:attrName>ppt_x</p:attrName>
                                        </p:attrNameLst>
                                      </p:cBhvr>
                                      <p:tavLst>
                                        <p:tav tm="0">
                                          <p:val>
                                            <p:strVal val="#ppt_x"/>
                                          </p:val>
                                        </p:tav>
                                        <p:tav tm="100000">
                                          <p:val>
                                            <p:strVal val="#ppt_x"/>
                                          </p:val>
                                        </p:tav>
                                      </p:tavLst>
                                    </p:anim>
                                    <p:anim calcmode="lin" valueType="num">
                                      <p:cBhvr additive="base">
                                        <p:cTn id="44" dur="500" fill="hold"/>
                                        <p:tgtEl>
                                          <p:spTgt spid="68100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681001"/>
                                        </p:tgtEl>
                                        <p:attrNameLst>
                                          <p:attrName>style.visibility</p:attrName>
                                        </p:attrNameLst>
                                      </p:cBhvr>
                                      <p:to>
                                        <p:strVal val="visible"/>
                                      </p:to>
                                    </p:set>
                                    <p:anim calcmode="lin" valueType="num">
                                      <p:cBhvr additive="base">
                                        <p:cTn id="49" dur="500" fill="hold"/>
                                        <p:tgtEl>
                                          <p:spTgt spid="681001"/>
                                        </p:tgtEl>
                                        <p:attrNameLst>
                                          <p:attrName>ppt_x</p:attrName>
                                        </p:attrNameLst>
                                      </p:cBhvr>
                                      <p:tavLst>
                                        <p:tav tm="0">
                                          <p:val>
                                            <p:strVal val="#ppt_x"/>
                                          </p:val>
                                        </p:tav>
                                        <p:tav tm="100000">
                                          <p:val>
                                            <p:strVal val="#ppt_x"/>
                                          </p:val>
                                        </p:tav>
                                      </p:tavLst>
                                    </p:anim>
                                    <p:anim calcmode="lin" valueType="num">
                                      <p:cBhvr additive="base">
                                        <p:cTn id="50" dur="500" fill="hold"/>
                                        <p:tgtEl>
                                          <p:spTgt spid="6810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79" grpId="0" animBg="1"/>
      <p:bldP spid="680978" grpId="0" animBg="1"/>
      <p:bldP spid="680980" grpId="0" animBg="1"/>
      <p:bldP spid="680977" grpId="0" animBg="1"/>
      <p:bldP spid="681001"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编号占位符 5">
            <a:extLst>
              <a:ext uri="{FF2B5EF4-FFF2-40B4-BE49-F238E27FC236}">
                <a16:creationId xmlns:a16="http://schemas.microsoft.com/office/drawing/2014/main" id="{9361603F-DCFD-30B6-1915-3EAAD7461EE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393AABE-B3AC-4CCB-9013-11A057B515E9}" type="slidenum">
              <a:rPr lang="zh-CN" altLang="en-US"/>
              <a:pPr eaLnBrk="0" hangingPunct="0"/>
              <a:t>251</a:t>
            </a:fld>
            <a:endParaRPr lang="zh-CN" altLang="en-US"/>
          </a:p>
        </p:txBody>
      </p:sp>
      <p:sp>
        <p:nvSpPr>
          <p:cNvPr id="30722" name="Rectangle 2">
            <a:extLst>
              <a:ext uri="{FF2B5EF4-FFF2-40B4-BE49-F238E27FC236}">
                <a16:creationId xmlns:a16="http://schemas.microsoft.com/office/drawing/2014/main" id="{9E4527BF-0119-C73D-A57D-25B66818555F}"/>
              </a:ext>
            </a:extLst>
          </p:cNvPr>
          <p:cNvSpPr>
            <a:spLocks noGrp="1" noChangeArrowheads="1"/>
          </p:cNvSpPr>
          <p:nvPr>
            <p:ph type="title"/>
          </p:nvPr>
        </p:nvSpPr>
        <p:spPr>
          <a:xfrm>
            <a:off x="1108075" y="762000"/>
            <a:ext cx="7350125" cy="1143000"/>
          </a:xfrm>
        </p:spPr>
        <p:txBody>
          <a:bodyPr/>
          <a:lstStyle/>
          <a:p>
            <a:r>
              <a:rPr lang="en-US" altLang="zh-CN" sz="2000" b="1">
                <a:latin typeface="黑体" panose="02010609060101010101" pitchFamily="49" charset="-122"/>
                <a:ea typeface="黑体" panose="02010609060101010101" pitchFamily="49" charset="-122"/>
                <a:sym typeface="Monotype Sorts" pitchFamily="1" charset="2"/>
              </a:rPr>
              <a:t>3NF</a:t>
            </a:r>
            <a:r>
              <a:rPr lang="zh-CN" altLang="en-US" sz="2000" b="1">
                <a:latin typeface="黑体" panose="02010609060101010101" pitchFamily="49" charset="-122"/>
                <a:ea typeface="黑体" panose="02010609060101010101" pitchFamily="49" charset="-122"/>
                <a:sym typeface="Monotype Sorts" pitchFamily="1" charset="2"/>
              </a:rPr>
              <a:t>分解算法的其它例子</a:t>
            </a:r>
            <a:r>
              <a:rPr lang="en-US" altLang="zh-CN" sz="2000" b="1">
                <a:latin typeface="黑体" panose="02010609060101010101" pitchFamily="49" charset="-122"/>
                <a:ea typeface="黑体" panose="02010609060101010101" pitchFamily="49" charset="-122"/>
                <a:sym typeface="Monotype Sorts" pitchFamily="1" charset="2"/>
              </a:rPr>
              <a:t>(</a:t>
            </a:r>
            <a:r>
              <a:rPr lang="zh-CN" altLang="en-US" sz="2000" b="1">
                <a:latin typeface="黑体" panose="02010609060101010101" pitchFamily="49" charset="-122"/>
                <a:ea typeface="黑体" panose="02010609060101010101" pitchFamily="49" charset="-122"/>
                <a:sym typeface="Monotype Sorts" pitchFamily="1" charset="2"/>
              </a:rPr>
              <a:t>续</a:t>
            </a:r>
            <a:r>
              <a:rPr lang="en-US" altLang="zh-CN" sz="2000" b="1">
                <a:latin typeface="黑体" panose="02010609060101010101" pitchFamily="49" charset="-122"/>
                <a:ea typeface="黑体" panose="02010609060101010101" pitchFamily="49" charset="-122"/>
                <a:sym typeface="Monotype Sorts" pitchFamily="1" charset="2"/>
              </a:rPr>
              <a:t>)</a:t>
            </a:r>
          </a:p>
        </p:txBody>
      </p:sp>
      <p:sp>
        <p:nvSpPr>
          <p:cNvPr id="30723" name="Rectangle 3">
            <a:extLst>
              <a:ext uri="{FF2B5EF4-FFF2-40B4-BE49-F238E27FC236}">
                <a16:creationId xmlns:a16="http://schemas.microsoft.com/office/drawing/2014/main" id="{7CBC8B57-F85B-95AE-ECE3-2B1F2F4178F4}"/>
              </a:ext>
            </a:extLst>
          </p:cNvPr>
          <p:cNvSpPr>
            <a:spLocks noChangeArrowheads="1"/>
          </p:cNvSpPr>
          <p:nvPr/>
        </p:nvSpPr>
        <p:spPr bwMode="auto">
          <a:xfrm>
            <a:off x="1031875" y="73025"/>
            <a:ext cx="7772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en-US" altLang="zh-CN" sz="2000">
                <a:solidFill>
                  <a:schemeClr val="tx2"/>
                </a:solidFill>
                <a:latin typeface="黑体" panose="02010609060101010101" pitchFamily="49" charset="-122"/>
                <a:ea typeface="黑体" panose="02010609060101010101" pitchFamily="49" charset="-122"/>
              </a:rPr>
              <a:t>5.</a:t>
            </a:r>
            <a:r>
              <a:rPr lang="zh-CN" altLang="en-US" sz="2000">
                <a:solidFill>
                  <a:schemeClr val="tx2"/>
                </a:solidFill>
                <a:latin typeface="黑体" panose="02010609060101010101" pitchFamily="49" charset="-122"/>
                <a:ea typeface="黑体" panose="02010609060101010101" pitchFamily="49" charset="-122"/>
              </a:rPr>
              <a:t> </a:t>
            </a:r>
            <a:r>
              <a:rPr lang="en-US" altLang="zh-CN" sz="2000">
                <a:solidFill>
                  <a:schemeClr val="tx2"/>
                </a:solidFill>
                <a:latin typeface="黑体" panose="02010609060101010101" pitchFamily="49" charset="-122"/>
                <a:ea typeface="黑体" panose="02010609060101010101" pitchFamily="49" charset="-122"/>
              </a:rPr>
              <a:t>3NF</a:t>
            </a:r>
            <a:r>
              <a:rPr lang="zh-CN" altLang="en-US" sz="2000">
                <a:solidFill>
                  <a:schemeClr val="tx2"/>
                </a:solidFill>
                <a:latin typeface="黑体" panose="02010609060101010101" pitchFamily="49" charset="-122"/>
                <a:ea typeface="黑体" panose="02010609060101010101" pitchFamily="49" charset="-122"/>
              </a:rPr>
              <a:t>分解</a:t>
            </a:r>
          </a:p>
        </p:txBody>
      </p:sp>
      <p:sp>
        <p:nvSpPr>
          <p:cNvPr id="30724" name="AutoShape 4">
            <a:extLst>
              <a:ext uri="{FF2B5EF4-FFF2-40B4-BE49-F238E27FC236}">
                <a16:creationId xmlns:a16="http://schemas.microsoft.com/office/drawing/2014/main" id="{6BFBECA6-0D0D-C093-F1C7-A37B77DD8A44}"/>
              </a:ext>
            </a:extLst>
          </p:cNvPr>
          <p:cNvSpPr>
            <a:spLocks noChangeArrowheads="1"/>
          </p:cNvSpPr>
          <p:nvPr/>
        </p:nvSpPr>
        <p:spPr bwMode="auto">
          <a:xfrm>
            <a:off x="7013575" y="955675"/>
            <a:ext cx="1863725" cy="814388"/>
          </a:xfrm>
          <a:prstGeom prst="cloudCallout">
            <a:avLst>
              <a:gd name="adj1" fmla="val 53065"/>
              <a:gd name="adj2" fmla="val 72806"/>
            </a:avLst>
          </a:prstGeom>
          <a:solidFill>
            <a:schemeClr val="accent1"/>
          </a:solidFill>
          <a:ln w="9525">
            <a:solidFill>
              <a:schemeClr val="tx1"/>
            </a:solidFill>
            <a:round/>
            <a:headEnd/>
            <a:tailEnd/>
          </a:ln>
        </p:spPr>
        <p:txBody>
          <a:bodyPr lIns="0" tIns="0" rIns="0" bIns="0"/>
          <a:lstStyle/>
          <a:p>
            <a:pPr algn="ctr" eaLnBrk="0" hangingPunct="0"/>
            <a:r>
              <a:rPr lang="zh-CN" altLang="en-US" sz="1200">
                <a:solidFill>
                  <a:schemeClr val="tx1"/>
                </a:solidFill>
              </a:rPr>
              <a:t>如何将关系模式</a:t>
            </a:r>
            <a:r>
              <a:rPr lang="en-US" altLang="zh-CN" sz="1200">
                <a:solidFill>
                  <a:schemeClr val="tx1"/>
                </a:solidFill>
              </a:rPr>
              <a:t>Instr_dept</a:t>
            </a:r>
            <a:r>
              <a:rPr lang="zh-CN" altLang="en-US" sz="1200">
                <a:solidFill>
                  <a:schemeClr val="tx1"/>
                </a:solidFill>
              </a:rPr>
              <a:t>分解为</a:t>
            </a:r>
            <a:r>
              <a:rPr lang="en-US" altLang="zh-CN" sz="1200">
                <a:solidFill>
                  <a:schemeClr val="tx1"/>
                </a:solidFill>
              </a:rPr>
              <a:t>3NF</a:t>
            </a:r>
            <a:r>
              <a:rPr lang="zh-CN" altLang="en-US" sz="1200">
                <a:solidFill>
                  <a:schemeClr val="tx1"/>
                </a:solidFill>
              </a:rPr>
              <a:t>？</a:t>
            </a:r>
          </a:p>
        </p:txBody>
      </p:sp>
      <p:sp>
        <p:nvSpPr>
          <p:cNvPr id="681995" name="Rectangle 11">
            <a:extLst>
              <a:ext uri="{FF2B5EF4-FFF2-40B4-BE49-F238E27FC236}">
                <a16:creationId xmlns:a16="http://schemas.microsoft.com/office/drawing/2014/main" id="{9EE2CEE7-4CF9-2B4D-A597-0141A86D443C}"/>
              </a:ext>
            </a:extLst>
          </p:cNvPr>
          <p:cNvSpPr>
            <a:spLocks noChangeArrowheads="1"/>
          </p:cNvSpPr>
          <p:nvPr/>
        </p:nvSpPr>
        <p:spPr bwMode="auto">
          <a:xfrm>
            <a:off x="495300" y="5097463"/>
            <a:ext cx="416718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1"/>
                </a:solidFill>
                <a:latin typeface="Times New Roman" panose="02020603050405020304" pitchFamily="18" charset="0"/>
              </a:rPr>
              <a:t>1</a:t>
            </a:r>
            <a:r>
              <a:rPr lang="zh-CN" altLang="en-US">
                <a:solidFill>
                  <a:schemeClr val="tx1"/>
                </a:solidFill>
                <a:latin typeface="Times New Roman" panose="02020603050405020304" pitchFamily="18" charset="0"/>
              </a:rPr>
              <a:t>）易知</a:t>
            </a:r>
            <a:r>
              <a:rPr lang="en-US" altLang="zh-CN">
                <a:solidFill>
                  <a:schemeClr val="tx1"/>
                </a:solidFill>
                <a:latin typeface="Times New Roman" panose="02020603050405020304" pitchFamily="18" charset="0"/>
              </a:rPr>
              <a:t>F</a:t>
            </a:r>
            <a:r>
              <a:rPr lang="zh-CN" altLang="en-US">
                <a:solidFill>
                  <a:schemeClr val="tx1"/>
                </a:solidFill>
                <a:latin typeface="Times New Roman" panose="02020603050405020304" pitchFamily="18" charset="0"/>
              </a:rPr>
              <a:t>本身已是正则覆盖，</a:t>
            </a:r>
            <a:r>
              <a:rPr lang="en-US" altLang="zh-CN">
                <a:solidFill>
                  <a:schemeClr val="tx1"/>
                </a:solidFill>
                <a:latin typeface="Times New Roman" panose="02020603050405020304" pitchFamily="18" charset="0"/>
              </a:rPr>
              <a:t>Fc=F</a:t>
            </a:r>
            <a:r>
              <a:rPr lang="zh-CN" altLang="en-US">
                <a:solidFill>
                  <a:schemeClr val="tx1"/>
                </a:solidFill>
                <a:latin typeface="Times New Roman" panose="02020603050405020304" pitchFamily="18" charset="0"/>
                <a:sym typeface="Wingdings" panose="05000000000000000000" pitchFamily="2" charset="2"/>
              </a:rPr>
              <a:t>。</a:t>
            </a:r>
          </a:p>
          <a:p>
            <a:pPr eaLnBrk="0" hangingPunct="0"/>
            <a:r>
              <a:rPr lang="en-US" altLang="zh-CN">
                <a:solidFill>
                  <a:schemeClr val="tx1"/>
                </a:solidFill>
                <a:latin typeface="Times New Roman" panose="02020603050405020304" pitchFamily="18" charset="0"/>
                <a:sym typeface="Wingdings" panose="05000000000000000000" pitchFamily="2" charset="2"/>
              </a:rPr>
              <a:t>2</a:t>
            </a:r>
            <a:r>
              <a:rPr lang="zh-CN" altLang="en-US">
                <a:solidFill>
                  <a:schemeClr val="tx1"/>
                </a:solidFill>
                <a:latin typeface="Times New Roman" panose="02020603050405020304" pitchFamily="18" charset="0"/>
                <a:sym typeface="Wingdings" panose="05000000000000000000" pitchFamily="2" charset="2"/>
              </a:rPr>
              <a:t>）故原模式</a:t>
            </a:r>
            <a:r>
              <a:rPr lang="en-US" altLang="zh-CN">
                <a:solidFill>
                  <a:schemeClr val="tx1"/>
                </a:solidFill>
                <a:latin typeface="Times New Roman" panose="02020603050405020304" pitchFamily="18" charset="0"/>
                <a:sym typeface="Wingdings" panose="05000000000000000000" pitchFamily="2" charset="2"/>
              </a:rPr>
              <a:t>R</a:t>
            </a:r>
            <a:r>
              <a:rPr lang="zh-CN" altLang="en-US">
                <a:solidFill>
                  <a:schemeClr val="tx1"/>
                </a:solidFill>
                <a:latin typeface="Times New Roman" panose="02020603050405020304" pitchFamily="18" charset="0"/>
                <a:sym typeface="Wingdings" panose="05000000000000000000" pitchFamily="2" charset="2"/>
              </a:rPr>
              <a:t>分解为：</a:t>
            </a:r>
          </a:p>
          <a:p>
            <a:pPr eaLnBrk="0" hangingPunct="0"/>
            <a:r>
              <a:rPr lang="en-US" altLang="zh-CN" b="0">
                <a:latin typeface="Times New Roman" panose="02020603050405020304" pitchFamily="18" charset="0"/>
                <a:sym typeface="Wingdings" panose="05000000000000000000" pitchFamily="2" charset="2"/>
              </a:rPr>
              <a:t>R1</a:t>
            </a:r>
            <a:r>
              <a:rPr lang="en-US" altLang="zh-CN" b="0">
                <a:solidFill>
                  <a:srgbClr val="0066FF"/>
                </a:solidFill>
                <a:latin typeface="Times New Roman" panose="02020603050405020304" pitchFamily="18" charset="0"/>
                <a:sym typeface="Wingdings" panose="05000000000000000000" pitchFamily="2" charset="2"/>
              </a:rPr>
              <a:t>=(</a:t>
            </a:r>
            <a:r>
              <a:rPr lang="en-US" altLang="zh-CN" b="0">
                <a:solidFill>
                  <a:srgbClr val="0066FF"/>
                </a:solidFill>
                <a:latin typeface="Times New Roman" panose="02020603050405020304" pitchFamily="18" charset="0"/>
              </a:rPr>
              <a:t>dept_name</a:t>
            </a:r>
            <a:r>
              <a:rPr lang="en-US" altLang="zh-CN" b="0">
                <a:solidFill>
                  <a:srgbClr val="0066FF"/>
                </a:solidFill>
                <a:latin typeface="Times New Roman" panose="02020603050405020304" pitchFamily="18" charset="0"/>
                <a:sym typeface="Wingdings" panose="05000000000000000000" pitchFamily="2" charset="2"/>
              </a:rPr>
              <a:t>,buiding,budget)    </a:t>
            </a:r>
            <a:r>
              <a:rPr lang="zh-CN" altLang="en-US" b="0">
                <a:latin typeface="Times New Roman" panose="02020603050405020304" pitchFamily="18" charset="0"/>
                <a:sym typeface="Wingdings" panose="05000000000000000000" pitchFamily="2" charset="2"/>
              </a:rPr>
              <a:t>即</a:t>
            </a:r>
            <a:r>
              <a:rPr lang="en-US" altLang="zh-CN" b="0">
                <a:latin typeface="Times New Roman" panose="02020603050405020304" pitchFamily="18" charset="0"/>
                <a:sym typeface="Wingdings" panose="05000000000000000000" pitchFamily="2" charset="2"/>
              </a:rPr>
              <a:t>department</a:t>
            </a:r>
          </a:p>
          <a:p>
            <a:pPr eaLnBrk="0" hangingPunct="0"/>
            <a:r>
              <a:rPr lang="en-US" altLang="zh-CN" b="0">
                <a:latin typeface="Times New Roman" panose="02020603050405020304" pitchFamily="18" charset="0"/>
                <a:sym typeface="Wingdings" panose="05000000000000000000" pitchFamily="2" charset="2"/>
              </a:rPr>
              <a:t>R2</a:t>
            </a:r>
            <a:r>
              <a:rPr lang="en-US" altLang="zh-CN" b="0">
                <a:solidFill>
                  <a:srgbClr val="0066FF"/>
                </a:solidFill>
                <a:latin typeface="Times New Roman" panose="02020603050405020304" pitchFamily="18" charset="0"/>
                <a:sym typeface="Wingdings" panose="05000000000000000000" pitchFamily="2" charset="2"/>
              </a:rPr>
              <a:t>= (ID,name,salary,dept_name)     </a:t>
            </a:r>
            <a:r>
              <a:rPr lang="zh-CN" altLang="en-US" b="0">
                <a:latin typeface="Times New Roman" panose="02020603050405020304" pitchFamily="18" charset="0"/>
                <a:sym typeface="Wingdings" panose="05000000000000000000" pitchFamily="2" charset="2"/>
              </a:rPr>
              <a:t>即</a:t>
            </a:r>
            <a:r>
              <a:rPr lang="en-US" altLang="zh-CN" b="0">
                <a:latin typeface="Times New Roman" panose="02020603050405020304" pitchFamily="18" charset="0"/>
                <a:sym typeface="Wingdings" panose="05000000000000000000" pitchFamily="2" charset="2"/>
              </a:rPr>
              <a:t>instructor</a:t>
            </a:r>
          </a:p>
        </p:txBody>
      </p:sp>
      <p:grpSp>
        <p:nvGrpSpPr>
          <p:cNvPr id="682027" name="Group 43">
            <a:extLst>
              <a:ext uri="{FF2B5EF4-FFF2-40B4-BE49-F238E27FC236}">
                <a16:creationId xmlns:a16="http://schemas.microsoft.com/office/drawing/2014/main" id="{2999A281-AAB7-327B-913D-F5983A6C51E3}"/>
              </a:ext>
            </a:extLst>
          </p:cNvPr>
          <p:cNvGrpSpPr>
            <a:grpSpLocks/>
          </p:cNvGrpSpPr>
          <p:nvPr/>
        </p:nvGrpSpPr>
        <p:grpSpPr bwMode="auto">
          <a:xfrm>
            <a:off x="4832350" y="4208463"/>
            <a:ext cx="3468688" cy="2268537"/>
            <a:chOff x="3044" y="2651"/>
            <a:chExt cx="2185" cy="1429"/>
          </a:xfrm>
        </p:grpSpPr>
        <p:sp>
          <p:nvSpPr>
            <p:cNvPr id="30727" name="Line 19">
              <a:extLst>
                <a:ext uri="{FF2B5EF4-FFF2-40B4-BE49-F238E27FC236}">
                  <a16:creationId xmlns:a16="http://schemas.microsoft.com/office/drawing/2014/main" id="{0FC3E500-07AC-44F5-C0D6-DF01B9C20CD1}"/>
                </a:ext>
              </a:extLst>
            </p:cNvPr>
            <p:cNvSpPr>
              <a:spLocks noChangeShapeType="1"/>
            </p:cNvSpPr>
            <p:nvPr/>
          </p:nvSpPr>
          <p:spPr bwMode="auto">
            <a:xfrm>
              <a:off x="3044" y="3629"/>
              <a:ext cx="620" cy="1"/>
            </a:xfrm>
            <a:prstGeom prst="line">
              <a:avLst/>
            </a:prstGeom>
            <a:noFill/>
            <a:ln w="9525">
              <a:solidFill>
                <a:srgbClr val="0066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0728" name="Group 20">
              <a:extLst>
                <a:ext uri="{FF2B5EF4-FFF2-40B4-BE49-F238E27FC236}">
                  <a16:creationId xmlns:a16="http://schemas.microsoft.com/office/drawing/2014/main" id="{117DDE70-EC2C-FDA9-A699-C7B4DB3680E1}"/>
                </a:ext>
              </a:extLst>
            </p:cNvPr>
            <p:cNvGrpSpPr>
              <a:grpSpLocks/>
            </p:cNvGrpSpPr>
            <p:nvPr/>
          </p:nvGrpSpPr>
          <p:grpSpPr bwMode="auto">
            <a:xfrm>
              <a:off x="3692" y="2651"/>
              <a:ext cx="1354" cy="1068"/>
              <a:chOff x="3405" y="2605"/>
              <a:chExt cx="1354" cy="1068"/>
            </a:xfrm>
          </p:grpSpPr>
          <p:pic>
            <p:nvPicPr>
              <p:cNvPr id="30729" name="Picture 3" descr="2">
                <a:extLst>
                  <a:ext uri="{FF2B5EF4-FFF2-40B4-BE49-F238E27FC236}">
                    <a16:creationId xmlns:a16="http://schemas.microsoft.com/office/drawing/2014/main" id="{E7972394-9087-A7DA-67AF-5375E93D93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 y="2761"/>
                <a:ext cx="1330"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Rectangle 22">
                <a:extLst>
                  <a:ext uri="{FF2B5EF4-FFF2-40B4-BE49-F238E27FC236}">
                    <a16:creationId xmlns:a16="http://schemas.microsoft.com/office/drawing/2014/main" id="{694DC1F4-C276-6933-B5F7-19313C963AE5}"/>
                  </a:ext>
                </a:extLst>
              </p:cNvPr>
              <p:cNvSpPr>
                <a:spLocks noChangeArrowheads="1"/>
              </p:cNvSpPr>
              <p:nvPr/>
            </p:nvSpPr>
            <p:spPr bwMode="auto">
              <a:xfrm>
                <a:off x="3405" y="2605"/>
                <a:ext cx="125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30000"/>
                  </a:spcBef>
                </a:pPr>
                <a:r>
                  <a:rPr lang="en-US" altLang="zh-CN" sz="1400" b="0">
                    <a:solidFill>
                      <a:schemeClr val="tx1"/>
                    </a:solidFill>
                    <a:latin typeface="Times New Roman" panose="02020603050405020304" pitchFamily="18" charset="0"/>
                    <a:ea typeface="楷体_GB2312" pitchFamily="49" charset="-122"/>
                  </a:rPr>
                  <a:t>Department</a:t>
                </a:r>
                <a:r>
                  <a:rPr lang="en-US" altLang="zh-CN" sz="1400">
                    <a:solidFill>
                      <a:schemeClr val="tx1"/>
                    </a:solidFill>
                    <a:latin typeface="Times New Roman" panose="02020603050405020304" pitchFamily="18" charset="0"/>
                    <a:ea typeface="楷体_GB2312" pitchFamily="49" charset="-122"/>
                  </a:rPr>
                  <a:t>                 </a:t>
                </a:r>
                <a:r>
                  <a:rPr lang="en-US" altLang="zh-CN" sz="1400">
                    <a:solidFill>
                      <a:schemeClr val="tx2"/>
                    </a:solidFill>
                    <a:latin typeface="Times New Roman" panose="02020603050405020304" pitchFamily="18" charset="0"/>
                    <a:ea typeface="楷体_GB2312" pitchFamily="49" charset="-122"/>
                  </a:rPr>
                  <a:t>R1</a:t>
                </a:r>
                <a:endParaRPr lang="en-US" altLang="zh-CN" sz="1400" b="0">
                  <a:solidFill>
                    <a:schemeClr val="tx2"/>
                  </a:solidFill>
                  <a:latin typeface="Times New Roman" panose="02020603050405020304" pitchFamily="18" charset="0"/>
                  <a:ea typeface="楷体_GB2312" pitchFamily="49" charset="-122"/>
                </a:endParaRPr>
              </a:p>
            </p:txBody>
          </p:sp>
        </p:grpSp>
        <p:grpSp>
          <p:nvGrpSpPr>
            <p:cNvPr id="30731" name="Group 42">
              <a:extLst>
                <a:ext uri="{FF2B5EF4-FFF2-40B4-BE49-F238E27FC236}">
                  <a16:creationId xmlns:a16="http://schemas.microsoft.com/office/drawing/2014/main" id="{37E79AA6-5970-8594-6026-02D7FDFEE6DA}"/>
                </a:ext>
              </a:extLst>
            </p:cNvPr>
            <p:cNvGrpSpPr>
              <a:grpSpLocks/>
            </p:cNvGrpSpPr>
            <p:nvPr/>
          </p:nvGrpSpPr>
          <p:grpSpPr bwMode="auto">
            <a:xfrm>
              <a:off x="3422" y="3695"/>
              <a:ext cx="1807" cy="385"/>
              <a:chOff x="3422" y="3695"/>
              <a:chExt cx="1807" cy="385"/>
            </a:xfrm>
          </p:grpSpPr>
          <p:grpSp>
            <p:nvGrpSpPr>
              <p:cNvPr id="30732" name="Group 15">
                <a:extLst>
                  <a:ext uri="{FF2B5EF4-FFF2-40B4-BE49-F238E27FC236}">
                    <a16:creationId xmlns:a16="http://schemas.microsoft.com/office/drawing/2014/main" id="{FA9466E2-5F5E-F568-DF45-E27017A61328}"/>
                  </a:ext>
                </a:extLst>
              </p:cNvPr>
              <p:cNvGrpSpPr>
                <a:grpSpLocks/>
              </p:cNvGrpSpPr>
              <p:nvPr/>
            </p:nvGrpSpPr>
            <p:grpSpPr bwMode="auto">
              <a:xfrm>
                <a:off x="3728" y="3697"/>
                <a:ext cx="1501" cy="376"/>
                <a:chOff x="3678" y="3697"/>
                <a:chExt cx="1501" cy="376"/>
              </a:xfrm>
            </p:grpSpPr>
            <p:sp>
              <p:nvSpPr>
                <p:cNvPr id="30733" name="Rectangle 16">
                  <a:extLst>
                    <a:ext uri="{FF2B5EF4-FFF2-40B4-BE49-F238E27FC236}">
                      <a16:creationId xmlns:a16="http://schemas.microsoft.com/office/drawing/2014/main" id="{1DAEF2F4-5925-4C7B-6C89-C8902CEDFE54}"/>
                    </a:ext>
                  </a:extLst>
                </p:cNvPr>
                <p:cNvSpPr>
                  <a:spLocks noChangeArrowheads="1"/>
                </p:cNvSpPr>
                <p:nvPr/>
              </p:nvSpPr>
              <p:spPr bwMode="auto">
                <a:xfrm>
                  <a:off x="3678" y="3697"/>
                  <a:ext cx="15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b="0">
                      <a:solidFill>
                        <a:srgbClr val="0066FF"/>
                      </a:solidFill>
                      <a:latin typeface="Times New Roman" panose="02020603050405020304" pitchFamily="18" charset="0"/>
                    </a:rPr>
                    <a:t>{dept_name</a:t>
                  </a:r>
                  <a:r>
                    <a:rPr lang="en-US" altLang="zh-CN" b="0">
                      <a:solidFill>
                        <a:srgbClr val="0066FF"/>
                      </a:solidFill>
                      <a:latin typeface="Times New Roman" panose="02020603050405020304" pitchFamily="18" charset="0"/>
                      <a:sym typeface="Wingdings" panose="05000000000000000000" pitchFamily="2" charset="2"/>
                    </a:rPr>
                    <a:t>buiding,budget}</a:t>
                  </a:r>
                  <a:endParaRPr lang="zh-CN" altLang="en-US" b="0">
                    <a:solidFill>
                      <a:srgbClr val="0066FF"/>
                    </a:solidFill>
                    <a:latin typeface="Times New Roman" panose="02020603050405020304" pitchFamily="18" charset="0"/>
                    <a:sym typeface="Wingdings" panose="05000000000000000000" pitchFamily="2" charset="2"/>
                  </a:endParaRPr>
                </a:p>
              </p:txBody>
            </p:sp>
            <p:sp>
              <p:nvSpPr>
                <p:cNvPr id="30734" name="Rectangle 17">
                  <a:extLst>
                    <a:ext uri="{FF2B5EF4-FFF2-40B4-BE49-F238E27FC236}">
                      <a16:creationId xmlns:a16="http://schemas.microsoft.com/office/drawing/2014/main" id="{66650DEF-9018-85C9-2836-C9329DE89629}"/>
                    </a:ext>
                  </a:extLst>
                </p:cNvPr>
                <p:cNvSpPr>
                  <a:spLocks noChangeArrowheads="1"/>
                </p:cNvSpPr>
                <p:nvPr/>
              </p:nvSpPr>
              <p:spPr bwMode="auto">
                <a:xfrm>
                  <a:off x="3922" y="3861"/>
                  <a:ext cx="12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olidFill>
                        <a:srgbClr val="0066FF"/>
                      </a:solidFill>
                    </a:rPr>
                    <a:t>dept_name</a:t>
                  </a:r>
                  <a:r>
                    <a:rPr lang="zh-CN" altLang="en-US">
                      <a:solidFill>
                        <a:srgbClr val="0066FF"/>
                      </a:solidFill>
                      <a:latin typeface="宋体" panose="02010600030101010101" pitchFamily="2" charset="-122"/>
                      <a:sym typeface="Wingdings" panose="05000000000000000000" pitchFamily="2" charset="2"/>
                    </a:rPr>
                    <a:t>为候选键！</a:t>
                  </a:r>
                </a:p>
              </p:txBody>
            </p:sp>
          </p:grpSp>
          <p:sp>
            <p:nvSpPr>
              <p:cNvPr id="30735" name="Rectangle 23">
                <a:extLst>
                  <a:ext uri="{FF2B5EF4-FFF2-40B4-BE49-F238E27FC236}">
                    <a16:creationId xmlns:a16="http://schemas.microsoft.com/office/drawing/2014/main" id="{00200930-6C62-E89F-146F-5DC0D2F0CD93}"/>
                  </a:ext>
                </a:extLst>
              </p:cNvPr>
              <p:cNvSpPr>
                <a:spLocks noChangeArrowheads="1"/>
              </p:cNvSpPr>
              <p:nvPr/>
            </p:nvSpPr>
            <p:spPr bwMode="auto">
              <a:xfrm>
                <a:off x="3422" y="3888"/>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sym typeface="Wingdings" panose="05000000000000000000" pitchFamily="2" charset="2"/>
                  </a:rPr>
                  <a:t>3NF</a:t>
                </a:r>
                <a:endParaRPr lang="zh-CN" altLang="en-US">
                  <a:latin typeface="宋体" panose="02010600030101010101" pitchFamily="2" charset="-122"/>
                  <a:sym typeface="Wingdings" panose="05000000000000000000" pitchFamily="2" charset="2"/>
                </a:endParaRPr>
              </a:p>
            </p:txBody>
          </p:sp>
          <p:sp>
            <p:nvSpPr>
              <p:cNvPr id="30736" name="Rectangle 24">
                <a:extLst>
                  <a:ext uri="{FF2B5EF4-FFF2-40B4-BE49-F238E27FC236}">
                    <a16:creationId xmlns:a16="http://schemas.microsoft.com/office/drawing/2014/main" id="{39756EA5-9C50-E85A-F00D-941D5178D848}"/>
                  </a:ext>
                </a:extLst>
              </p:cNvPr>
              <p:cNvSpPr>
                <a:spLocks noChangeArrowheads="1"/>
              </p:cNvSpPr>
              <p:nvPr/>
            </p:nvSpPr>
            <p:spPr bwMode="auto">
              <a:xfrm>
                <a:off x="3443" y="3695"/>
                <a:ext cx="3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t>F1=</a:t>
                </a:r>
                <a:endParaRPr lang="zh-CN" altLang="en-US" b="0"/>
              </a:p>
            </p:txBody>
          </p:sp>
        </p:grpSp>
      </p:grpSp>
      <p:grpSp>
        <p:nvGrpSpPr>
          <p:cNvPr id="682025" name="Group 41">
            <a:extLst>
              <a:ext uri="{FF2B5EF4-FFF2-40B4-BE49-F238E27FC236}">
                <a16:creationId xmlns:a16="http://schemas.microsoft.com/office/drawing/2014/main" id="{F14E3E8B-9F69-AB95-E5A4-BFD9754F3188}"/>
              </a:ext>
            </a:extLst>
          </p:cNvPr>
          <p:cNvGrpSpPr>
            <a:grpSpLocks/>
          </p:cNvGrpSpPr>
          <p:nvPr/>
        </p:nvGrpSpPr>
        <p:grpSpPr bwMode="auto">
          <a:xfrm>
            <a:off x="4597400" y="1662113"/>
            <a:ext cx="3976688" cy="4343400"/>
            <a:chOff x="2896" y="1047"/>
            <a:chExt cx="2505" cy="2736"/>
          </a:xfrm>
        </p:grpSpPr>
        <p:grpSp>
          <p:nvGrpSpPr>
            <p:cNvPr id="30738" name="Group 26">
              <a:extLst>
                <a:ext uri="{FF2B5EF4-FFF2-40B4-BE49-F238E27FC236}">
                  <a16:creationId xmlns:a16="http://schemas.microsoft.com/office/drawing/2014/main" id="{F12389F6-DF4E-6890-26E7-DF7F2304C2E6}"/>
                </a:ext>
              </a:extLst>
            </p:cNvPr>
            <p:cNvGrpSpPr>
              <a:grpSpLocks/>
            </p:cNvGrpSpPr>
            <p:nvPr/>
          </p:nvGrpSpPr>
          <p:grpSpPr bwMode="auto">
            <a:xfrm>
              <a:off x="3351" y="1047"/>
              <a:ext cx="2050" cy="1261"/>
              <a:chOff x="331" y="1670"/>
              <a:chExt cx="2050" cy="1261"/>
            </a:xfrm>
          </p:grpSpPr>
          <p:pic>
            <p:nvPicPr>
              <p:cNvPr id="30739" name="Picture 3" descr="2">
                <a:extLst>
                  <a:ext uri="{FF2B5EF4-FFF2-40B4-BE49-F238E27FC236}">
                    <a16:creationId xmlns:a16="http://schemas.microsoft.com/office/drawing/2014/main" id="{E32B6AF3-C1E8-FDE0-3E94-7D1B5CC422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 y="1820"/>
                <a:ext cx="2041"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0" name="Rectangle 28">
                <a:extLst>
                  <a:ext uri="{FF2B5EF4-FFF2-40B4-BE49-F238E27FC236}">
                    <a16:creationId xmlns:a16="http://schemas.microsoft.com/office/drawing/2014/main" id="{42C110B1-5A56-2B92-B783-99DBB3270134}"/>
                  </a:ext>
                </a:extLst>
              </p:cNvPr>
              <p:cNvSpPr>
                <a:spLocks noChangeArrowheads="1"/>
              </p:cNvSpPr>
              <p:nvPr/>
            </p:nvSpPr>
            <p:spPr bwMode="auto">
              <a:xfrm>
                <a:off x="331" y="1670"/>
                <a:ext cx="12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30000"/>
                  </a:spcBef>
                </a:pPr>
                <a:r>
                  <a:rPr lang="en-US" altLang="zh-CN" sz="1400" b="0">
                    <a:solidFill>
                      <a:schemeClr val="tx1"/>
                    </a:solidFill>
                    <a:latin typeface="Times New Roman" panose="02020603050405020304" pitchFamily="18" charset="0"/>
                    <a:ea typeface="楷体_GB2312" pitchFamily="49" charset="-122"/>
                  </a:rPr>
                  <a:t>Instructor                   </a:t>
                </a:r>
                <a:r>
                  <a:rPr lang="en-US" altLang="zh-CN" sz="1400" b="0">
                    <a:solidFill>
                      <a:schemeClr val="tx2"/>
                    </a:solidFill>
                    <a:latin typeface="Times New Roman" panose="02020603050405020304" pitchFamily="18" charset="0"/>
                    <a:ea typeface="楷体_GB2312" pitchFamily="49" charset="-122"/>
                  </a:rPr>
                  <a:t>R2</a:t>
                </a:r>
              </a:p>
            </p:txBody>
          </p:sp>
        </p:grpSp>
        <p:grpSp>
          <p:nvGrpSpPr>
            <p:cNvPr id="30741" name="Group 40">
              <a:extLst>
                <a:ext uri="{FF2B5EF4-FFF2-40B4-BE49-F238E27FC236}">
                  <a16:creationId xmlns:a16="http://schemas.microsoft.com/office/drawing/2014/main" id="{EDFCBDC5-111B-3523-4341-FCEEA2064942}"/>
                </a:ext>
              </a:extLst>
            </p:cNvPr>
            <p:cNvGrpSpPr>
              <a:grpSpLocks/>
            </p:cNvGrpSpPr>
            <p:nvPr/>
          </p:nvGrpSpPr>
          <p:grpSpPr bwMode="auto">
            <a:xfrm>
              <a:off x="3357" y="2302"/>
              <a:ext cx="1941" cy="349"/>
              <a:chOff x="3357" y="2302"/>
              <a:chExt cx="1941" cy="349"/>
            </a:xfrm>
          </p:grpSpPr>
          <p:grpSp>
            <p:nvGrpSpPr>
              <p:cNvPr id="30742" name="Group 12">
                <a:extLst>
                  <a:ext uri="{FF2B5EF4-FFF2-40B4-BE49-F238E27FC236}">
                    <a16:creationId xmlns:a16="http://schemas.microsoft.com/office/drawing/2014/main" id="{8B1A64AC-0CA2-EC6F-DEB7-9DFA3E731583}"/>
                  </a:ext>
                </a:extLst>
              </p:cNvPr>
              <p:cNvGrpSpPr>
                <a:grpSpLocks/>
              </p:cNvGrpSpPr>
              <p:nvPr/>
            </p:nvGrpSpPr>
            <p:grpSpPr bwMode="auto">
              <a:xfrm>
                <a:off x="3641" y="2312"/>
                <a:ext cx="1657" cy="334"/>
                <a:chOff x="3641" y="2312"/>
                <a:chExt cx="1657" cy="334"/>
              </a:xfrm>
            </p:grpSpPr>
            <p:sp>
              <p:nvSpPr>
                <p:cNvPr id="30743" name="Rectangle 13">
                  <a:extLst>
                    <a:ext uri="{FF2B5EF4-FFF2-40B4-BE49-F238E27FC236}">
                      <a16:creationId xmlns:a16="http://schemas.microsoft.com/office/drawing/2014/main" id="{0C797B70-4D3A-A568-5669-FA4D0444C1CF}"/>
                    </a:ext>
                  </a:extLst>
                </p:cNvPr>
                <p:cNvSpPr>
                  <a:spLocks noChangeArrowheads="1"/>
                </p:cNvSpPr>
                <p:nvPr/>
              </p:nvSpPr>
              <p:spPr bwMode="auto">
                <a:xfrm>
                  <a:off x="3641" y="2312"/>
                  <a:ext cx="16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olidFill>
                        <a:srgbClr val="0066FF"/>
                      </a:solidFill>
                      <a:latin typeface="Times New Roman" panose="02020603050405020304" pitchFamily="18" charset="0"/>
                      <a:sym typeface="Wingdings" panose="05000000000000000000" pitchFamily="2" charset="2"/>
                    </a:rPr>
                    <a:t>{IDID,name,dept_name,salary}</a:t>
                  </a:r>
                  <a:endParaRPr lang="zh-CN" altLang="en-US" b="0">
                    <a:solidFill>
                      <a:srgbClr val="0066FF"/>
                    </a:solidFill>
                    <a:latin typeface="Times New Roman" panose="02020603050405020304" pitchFamily="18" charset="0"/>
                    <a:sym typeface="Wingdings" panose="05000000000000000000" pitchFamily="2" charset="2"/>
                  </a:endParaRPr>
                </a:p>
              </p:txBody>
            </p:sp>
            <p:sp>
              <p:nvSpPr>
                <p:cNvPr id="30744" name="Rectangle 14">
                  <a:extLst>
                    <a:ext uri="{FF2B5EF4-FFF2-40B4-BE49-F238E27FC236}">
                      <a16:creationId xmlns:a16="http://schemas.microsoft.com/office/drawing/2014/main" id="{24906002-8E62-4832-B182-24D9F7C15471}"/>
                    </a:ext>
                  </a:extLst>
                </p:cNvPr>
                <p:cNvSpPr>
                  <a:spLocks noChangeArrowheads="1"/>
                </p:cNvSpPr>
                <p:nvPr/>
              </p:nvSpPr>
              <p:spPr bwMode="auto">
                <a:xfrm>
                  <a:off x="3918" y="2454"/>
                  <a:ext cx="7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rgbClr val="0066FF"/>
                      </a:solidFill>
                      <a:latin typeface="宋体" panose="02010600030101010101" pitchFamily="2" charset="-122"/>
                      <a:sym typeface="Wingdings" panose="05000000000000000000" pitchFamily="2" charset="2"/>
                    </a:rPr>
                    <a:t>ID</a:t>
                  </a:r>
                  <a:r>
                    <a:rPr lang="zh-CN" altLang="en-US">
                      <a:solidFill>
                        <a:srgbClr val="0066FF"/>
                      </a:solidFill>
                      <a:latin typeface="宋体" panose="02010600030101010101" pitchFamily="2" charset="-122"/>
                      <a:sym typeface="Wingdings" panose="05000000000000000000" pitchFamily="2" charset="2"/>
                    </a:rPr>
                    <a:t>为候选键！</a:t>
                  </a:r>
                </a:p>
              </p:txBody>
            </p:sp>
          </p:grpSp>
          <p:sp>
            <p:nvSpPr>
              <p:cNvPr id="30745" name="Rectangle 29">
                <a:extLst>
                  <a:ext uri="{FF2B5EF4-FFF2-40B4-BE49-F238E27FC236}">
                    <a16:creationId xmlns:a16="http://schemas.microsoft.com/office/drawing/2014/main" id="{B3F8460C-A758-CB97-8CB0-8DC9127CAA7A}"/>
                  </a:ext>
                </a:extLst>
              </p:cNvPr>
              <p:cNvSpPr>
                <a:spLocks noChangeArrowheads="1"/>
              </p:cNvSpPr>
              <p:nvPr/>
            </p:nvSpPr>
            <p:spPr bwMode="auto">
              <a:xfrm>
                <a:off x="3357" y="2459"/>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sym typeface="Wingdings" panose="05000000000000000000" pitchFamily="2" charset="2"/>
                  </a:rPr>
                  <a:t>3NF</a:t>
                </a:r>
                <a:endParaRPr lang="zh-CN" altLang="en-US">
                  <a:latin typeface="宋体" panose="02010600030101010101" pitchFamily="2" charset="-122"/>
                  <a:sym typeface="Wingdings" panose="05000000000000000000" pitchFamily="2" charset="2"/>
                </a:endParaRPr>
              </a:p>
            </p:txBody>
          </p:sp>
          <p:sp>
            <p:nvSpPr>
              <p:cNvPr id="30746" name="Rectangle 30">
                <a:extLst>
                  <a:ext uri="{FF2B5EF4-FFF2-40B4-BE49-F238E27FC236}">
                    <a16:creationId xmlns:a16="http://schemas.microsoft.com/office/drawing/2014/main" id="{10A06C3B-F060-2EE3-B1A4-6C03CB815F27}"/>
                  </a:ext>
                </a:extLst>
              </p:cNvPr>
              <p:cNvSpPr>
                <a:spLocks noChangeArrowheads="1"/>
              </p:cNvSpPr>
              <p:nvPr/>
            </p:nvSpPr>
            <p:spPr bwMode="auto">
              <a:xfrm>
                <a:off x="3363" y="2302"/>
                <a:ext cx="3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ym typeface="Wingdings" panose="05000000000000000000" pitchFamily="2" charset="2"/>
                  </a:rPr>
                  <a:t>F2=</a:t>
                </a:r>
                <a:endParaRPr lang="zh-CN" altLang="en-US" b="0">
                  <a:sym typeface="Wingdings" panose="05000000000000000000" pitchFamily="2" charset="2"/>
                </a:endParaRPr>
              </a:p>
            </p:txBody>
          </p:sp>
        </p:grpSp>
        <p:sp>
          <p:nvSpPr>
            <p:cNvPr id="30747" name="Line 31">
              <a:extLst>
                <a:ext uri="{FF2B5EF4-FFF2-40B4-BE49-F238E27FC236}">
                  <a16:creationId xmlns:a16="http://schemas.microsoft.com/office/drawing/2014/main" id="{8211F9D0-DFD1-1D53-3FCE-601F5124D4E7}"/>
                </a:ext>
              </a:extLst>
            </p:cNvPr>
            <p:cNvSpPr>
              <a:spLocks noChangeShapeType="1"/>
            </p:cNvSpPr>
            <p:nvPr/>
          </p:nvSpPr>
          <p:spPr bwMode="auto">
            <a:xfrm flipV="1">
              <a:off x="2896" y="2331"/>
              <a:ext cx="473" cy="1452"/>
            </a:xfrm>
            <a:prstGeom prst="line">
              <a:avLst/>
            </a:prstGeom>
            <a:noFill/>
            <a:ln w="9525">
              <a:solidFill>
                <a:srgbClr val="0066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0748" name="Group 37">
            <a:extLst>
              <a:ext uri="{FF2B5EF4-FFF2-40B4-BE49-F238E27FC236}">
                <a16:creationId xmlns:a16="http://schemas.microsoft.com/office/drawing/2014/main" id="{BF071D47-51DF-2465-5FD0-5585F8813D4C}"/>
              </a:ext>
            </a:extLst>
          </p:cNvPr>
          <p:cNvGrpSpPr>
            <a:grpSpLocks/>
          </p:cNvGrpSpPr>
          <p:nvPr/>
        </p:nvGrpSpPr>
        <p:grpSpPr bwMode="auto">
          <a:xfrm>
            <a:off x="192088" y="1677988"/>
            <a:ext cx="4778375" cy="3240087"/>
            <a:chOff x="121" y="1057"/>
            <a:chExt cx="3010" cy="2041"/>
          </a:xfrm>
        </p:grpSpPr>
        <p:sp>
          <p:nvSpPr>
            <p:cNvPr id="30749" name="Rectangle 9">
              <a:extLst>
                <a:ext uri="{FF2B5EF4-FFF2-40B4-BE49-F238E27FC236}">
                  <a16:creationId xmlns:a16="http://schemas.microsoft.com/office/drawing/2014/main" id="{A92F35F2-7309-5356-8D14-A4F2B8AC2653}"/>
                </a:ext>
              </a:extLst>
            </p:cNvPr>
            <p:cNvSpPr>
              <a:spLocks noChangeArrowheads="1"/>
            </p:cNvSpPr>
            <p:nvPr/>
          </p:nvSpPr>
          <p:spPr bwMode="auto">
            <a:xfrm>
              <a:off x="271" y="2906"/>
              <a:ext cx="28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chemeClr val="tx1"/>
                  </a:solidFill>
                  <a:latin typeface="宋体" panose="02010600030101010101" pitchFamily="2" charset="-122"/>
                  <a:sym typeface="Wingdings" panose="05000000000000000000" pitchFamily="2" charset="2"/>
                </a:rPr>
                <a:t>前面已知：</a:t>
              </a:r>
              <a:r>
                <a:rPr lang="en-US" altLang="zh-CN">
                  <a:solidFill>
                    <a:schemeClr val="tx1"/>
                  </a:solidFill>
                  <a:latin typeface="宋体" panose="02010600030101010101" pitchFamily="2" charset="-122"/>
                  <a:sym typeface="Wingdings" panose="05000000000000000000" pitchFamily="2" charset="2"/>
                </a:rPr>
                <a:t>ID</a:t>
              </a:r>
              <a:r>
                <a:rPr lang="zh-CN" altLang="en-US">
                  <a:solidFill>
                    <a:schemeClr val="tx1"/>
                  </a:solidFill>
                  <a:latin typeface="宋体" panose="02010600030101010101" pitchFamily="2" charset="-122"/>
                  <a:sym typeface="Wingdings" panose="05000000000000000000" pitchFamily="2" charset="2"/>
                </a:rPr>
                <a:t>候选码，</a:t>
              </a:r>
              <a:r>
                <a:rPr lang="zh-CN" altLang="en-US">
                  <a:solidFill>
                    <a:srgbClr val="0066FF"/>
                  </a:solidFill>
                  <a:latin typeface="宋体" panose="02010600030101010101" pitchFamily="2" charset="-122"/>
                  <a:sym typeface="Wingdings" panose="05000000000000000000" pitchFamily="2" charset="2"/>
                </a:rPr>
                <a:t>如何“双保持”分解为一组</a:t>
              </a:r>
              <a:r>
                <a:rPr lang="en-US" altLang="zh-CN">
                  <a:solidFill>
                    <a:srgbClr val="0066FF"/>
                  </a:solidFill>
                  <a:latin typeface="宋体" panose="02010600030101010101" pitchFamily="2" charset="-122"/>
                  <a:sym typeface="Wingdings" panose="05000000000000000000" pitchFamily="2" charset="2"/>
                </a:rPr>
                <a:t>3NF</a:t>
              </a:r>
              <a:r>
                <a:rPr lang="zh-CN" altLang="en-US">
                  <a:solidFill>
                    <a:srgbClr val="0066FF"/>
                  </a:solidFill>
                  <a:latin typeface="宋体" panose="02010600030101010101" pitchFamily="2" charset="-122"/>
                  <a:sym typeface="Wingdings" panose="05000000000000000000" pitchFamily="2" charset="2"/>
                </a:rPr>
                <a:t>？</a:t>
              </a:r>
            </a:p>
          </p:txBody>
        </p:sp>
        <p:grpSp>
          <p:nvGrpSpPr>
            <p:cNvPr id="30750" name="Group 4">
              <a:extLst>
                <a:ext uri="{FF2B5EF4-FFF2-40B4-BE49-F238E27FC236}">
                  <a16:creationId xmlns:a16="http://schemas.microsoft.com/office/drawing/2014/main" id="{A0E5A00B-71B2-AB87-A673-701A8DFF3724}"/>
                </a:ext>
              </a:extLst>
            </p:cNvPr>
            <p:cNvGrpSpPr>
              <a:grpSpLocks/>
            </p:cNvGrpSpPr>
            <p:nvPr/>
          </p:nvGrpSpPr>
          <p:grpSpPr bwMode="auto">
            <a:xfrm>
              <a:off x="269" y="1057"/>
              <a:ext cx="2754" cy="1892"/>
              <a:chOff x="186" y="2102"/>
              <a:chExt cx="2754" cy="1892"/>
            </a:xfrm>
          </p:grpSpPr>
          <p:sp>
            <p:nvSpPr>
              <p:cNvPr id="30751" name="Rectangle 5">
                <a:extLst>
                  <a:ext uri="{FF2B5EF4-FFF2-40B4-BE49-F238E27FC236}">
                    <a16:creationId xmlns:a16="http://schemas.microsoft.com/office/drawing/2014/main" id="{03726380-F335-CF13-F1A8-06F9A56CC49A}"/>
                  </a:ext>
                </a:extLst>
              </p:cNvPr>
              <p:cNvSpPr>
                <a:spLocks noChangeArrowheads="1"/>
              </p:cNvSpPr>
              <p:nvPr/>
            </p:nvSpPr>
            <p:spPr bwMode="auto">
              <a:xfrm>
                <a:off x="200" y="3670"/>
                <a:ext cx="14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olidFill>
                      <a:schemeClr val="tx1"/>
                    </a:solidFill>
                    <a:latin typeface="Times New Roman" panose="02020603050405020304" pitchFamily="18" charset="0"/>
                    <a:sym typeface="Wingdings" panose="05000000000000000000" pitchFamily="2" charset="2"/>
                  </a:rPr>
                  <a:t>IDname,salary,dept_name</a:t>
                </a:r>
                <a:endParaRPr lang="zh-CN" altLang="en-US" b="0">
                  <a:solidFill>
                    <a:schemeClr val="tx1"/>
                  </a:solidFill>
                  <a:latin typeface="Times New Roman" panose="02020603050405020304" pitchFamily="18" charset="0"/>
                  <a:sym typeface="Wingdings" panose="05000000000000000000" pitchFamily="2" charset="2"/>
                </a:endParaRPr>
              </a:p>
            </p:txBody>
          </p:sp>
          <p:pic>
            <p:nvPicPr>
              <p:cNvPr id="30752" name="Picture 6" descr="8">
                <a:extLst>
                  <a:ext uri="{FF2B5EF4-FFF2-40B4-BE49-F238E27FC236}">
                    <a16:creationId xmlns:a16="http://schemas.microsoft.com/office/drawing/2014/main" id="{918AF6EF-EDCC-B0D4-2345-D90991992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 y="2250"/>
                <a:ext cx="2734" cy="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3" name="Rectangle 7">
                <a:extLst>
                  <a:ext uri="{FF2B5EF4-FFF2-40B4-BE49-F238E27FC236}">
                    <a16:creationId xmlns:a16="http://schemas.microsoft.com/office/drawing/2014/main" id="{1D972DAC-AC78-912A-C04F-E4C116F69DD6}"/>
                  </a:ext>
                </a:extLst>
              </p:cNvPr>
              <p:cNvSpPr>
                <a:spLocks noChangeArrowheads="1"/>
              </p:cNvSpPr>
              <p:nvPr/>
            </p:nvSpPr>
            <p:spPr bwMode="auto">
              <a:xfrm>
                <a:off x="186" y="2102"/>
                <a:ext cx="57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defRPr sz="1600" b="1">
                    <a:solidFill>
                      <a:srgbClr val="428E5B"/>
                    </a:solidFill>
                    <a:latin typeface="Tahoma" panose="020B0604030504040204" pitchFamily="34" charset="0"/>
                    <a:ea typeface="宋体" panose="02010600030101010101" pitchFamily="2" charset="-122"/>
                  </a:defRPr>
                </a:lvl1pPr>
                <a:lvl2pPr>
                  <a:defRPr sz="1600" b="1">
                    <a:solidFill>
                      <a:srgbClr val="428E5B"/>
                    </a:solidFill>
                    <a:latin typeface="Tahoma" panose="020B0604030504040204" pitchFamily="34" charset="0"/>
                    <a:ea typeface="宋体" panose="02010600030101010101" pitchFamily="2" charset="-122"/>
                  </a:defRPr>
                </a:lvl2pPr>
                <a:lvl3pPr>
                  <a:defRPr sz="1600" b="1">
                    <a:solidFill>
                      <a:srgbClr val="428E5B"/>
                    </a:solidFill>
                    <a:latin typeface="Tahoma" panose="020B0604030504040204" pitchFamily="34" charset="0"/>
                    <a:ea typeface="宋体" panose="02010600030101010101" pitchFamily="2" charset="-122"/>
                  </a:defRPr>
                </a:lvl3pPr>
                <a:lvl4pPr>
                  <a:defRPr sz="1600" b="1">
                    <a:solidFill>
                      <a:srgbClr val="428E5B"/>
                    </a:solidFill>
                    <a:latin typeface="Tahoma" panose="020B0604030504040204" pitchFamily="34" charset="0"/>
                    <a:ea typeface="宋体" panose="02010600030101010101" pitchFamily="2" charset="-122"/>
                  </a:defRPr>
                </a:lvl4pPr>
                <a:lvl5pPr>
                  <a:defRPr sz="1600" b="1">
                    <a:solidFill>
                      <a:srgbClr val="428E5B"/>
                    </a:solidFill>
                    <a:latin typeface="Tahoma" panose="020B0604030504040204" pitchFamily="34"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eaLnBrk="0" hangingPunct="0">
                  <a:lnSpc>
                    <a:spcPct val="90000"/>
                  </a:lnSpc>
                  <a:spcBef>
                    <a:spcPct val="30000"/>
                  </a:spcBef>
                </a:pPr>
                <a:r>
                  <a:rPr lang="en-US" altLang="zh-CN" sz="1400" b="0">
                    <a:solidFill>
                      <a:schemeClr val="tx1"/>
                    </a:solidFill>
                    <a:latin typeface="Times New Roman" panose="02020603050405020304" pitchFamily="18" charset="0"/>
                    <a:ea typeface="楷体_GB2312" pitchFamily="49" charset="-122"/>
                  </a:rPr>
                  <a:t>Instr_dept</a:t>
                </a:r>
              </a:p>
            </p:txBody>
          </p:sp>
          <p:sp>
            <p:nvSpPr>
              <p:cNvPr id="30754" name="Rectangle 8">
                <a:extLst>
                  <a:ext uri="{FF2B5EF4-FFF2-40B4-BE49-F238E27FC236}">
                    <a16:creationId xmlns:a16="http://schemas.microsoft.com/office/drawing/2014/main" id="{A2F6079A-E2D3-8E04-5B2D-356AF91E36B1}"/>
                  </a:ext>
                </a:extLst>
              </p:cNvPr>
              <p:cNvSpPr>
                <a:spLocks noChangeArrowheads="1"/>
              </p:cNvSpPr>
              <p:nvPr/>
            </p:nvSpPr>
            <p:spPr bwMode="auto">
              <a:xfrm>
                <a:off x="189" y="3802"/>
                <a:ext cx="13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olidFill>
                      <a:schemeClr val="tx1"/>
                    </a:solidFill>
                    <a:latin typeface="Times New Roman" panose="02020603050405020304" pitchFamily="18" charset="0"/>
                  </a:rPr>
                  <a:t>dept_name</a:t>
                </a:r>
                <a:r>
                  <a:rPr lang="en-US" altLang="zh-CN" b="0">
                    <a:solidFill>
                      <a:schemeClr val="tx1"/>
                    </a:solidFill>
                    <a:latin typeface="Times New Roman" panose="02020603050405020304" pitchFamily="18" charset="0"/>
                    <a:sym typeface="Wingdings" panose="05000000000000000000" pitchFamily="2" charset="2"/>
                  </a:rPr>
                  <a:t>buiding,budget</a:t>
                </a:r>
                <a:endParaRPr lang="zh-CN" altLang="en-US" b="0">
                  <a:solidFill>
                    <a:schemeClr val="tx1"/>
                  </a:solidFill>
                  <a:latin typeface="Times New Roman" panose="02020603050405020304" pitchFamily="18" charset="0"/>
                  <a:sym typeface="Wingdings" panose="05000000000000000000" pitchFamily="2" charset="2"/>
                </a:endParaRPr>
              </a:p>
            </p:txBody>
          </p:sp>
        </p:grpSp>
        <p:sp>
          <p:nvSpPr>
            <p:cNvPr id="30755" name="Rectangle 32">
              <a:extLst>
                <a:ext uri="{FF2B5EF4-FFF2-40B4-BE49-F238E27FC236}">
                  <a16:creationId xmlns:a16="http://schemas.microsoft.com/office/drawing/2014/main" id="{D210AC9A-D248-7A74-DFBE-37589D4789CE}"/>
                </a:ext>
              </a:extLst>
            </p:cNvPr>
            <p:cNvSpPr>
              <a:spLocks noChangeArrowheads="1"/>
            </p:cNvSpPr>
            <p:nvPr/>
          </p:nvSpPr>
          <p:spPr bwMode="auto">
            <a:xfrm>
              <a:off x="121" y="1190"/>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ym typeface="Wingdings" panose="05000000000000000000" pitchFamily="2" charset="2"/>
                </a:rPr>
                <a:t>R</a:t>
              </a:r>
              <a:endParaRPr lang="zh-CN" altLang="en-US" b="0">
                <a:sym typeface="Wingdings" panose="05000000000000000000" pitchFamily="2" charset="2"/>
              </a:endParaRPr>
            </a:p>
          </p:txBody>
        </p:sp>
        <p:sp>
          <p:nvSpPr>
            <p:cNvPr id="30756" name="Rectangle 33">
              <a:extLst>
                <a:ext uri="{FF2B5EF4-FFF2-40B4-BE49-F238E27FC236}">
                  <a16:creationId xmlns:a16="http://schemas.microsoft.com/office/drawing/2014/main" id="{02474324-B263-DB5F-A374-8236CBAFDAB9}"/>
                </a:ext>
              </a:extLst>
            </p:cNvPr>
            <p:cNvSpPr>
              <a:spLocks noChangeArrowheads="1"/>
            </p:cNvSpPr>
            <p:nvPr/>
          </p:nvSpPr>
          <p:spPr bwMode="auto">
            <a:xfrm>
              <a:off x="127" y="2680"/>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b="0">
                  <a:sym typeface="Wingdings" panose="05000000000000000000" pitchFamily="2" charset="2"/>
                </a:rPr>
                <a:t>F</a:t>
              </a:r>
              <a:endParaRPr lang="zh-CN" altLang="en-US" b="0">
                <a:sym typeface="Wingdings" panose="05000000000000000000" pitchFamily="2" charset="2"/>
              </a:endParaRPr>
            </a:p>
          </p:txBody>
        </p:sp>
        <p:sp>
          <p:nvSpPr>
            <p:cNvPr id="30757" name="AutoShape 35">
              <a:extLst>
                <a:ext uri="{FF2B5EF4-FFF2-40B4-BE49-F238E27FC236}">
                  <a16:creationId xmlns:a16="http://schemas.microsoft.com/office/drawing/2014/main" id="{09557B01-9E79-88AB-E509-BA9777C79AD8}"/>
                </a:ext>
              </a:extLst>
            </p:cNvPr>
            <p:cNvSpPr>
              <a:spLocks/>
            </p:cNvSpPr>
            <p:nvPr/>
          </p:nvSpPr>
          <p:spPr bwMode="auto">
            <a:xfrm>
              <a:off x="266" y="2679"/>
              <a:ext cx="56" cy="217"/>
            </a:xfrm>
            <a:prstGeom prst="leftBrace">
              <a:avLst>
                <a:gd name="adj1" fmla="val 32220"/>
                <a:gd name="adj2" fmla="val 50000"/>
              </a:avLst>
            </a:prstGeom>
            <a:noFill/>
            <a:ln w="952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zh-CN" altLang="en-US"/>
            </a:p>
          </p:txBody>
        </p:sp>
      </p:grpSp>
      <p:sp>
        <p:nvSpPr>
          <p:cNvPr id="682022" name="Rectangle 38">
            <a:extLst>
              <a:ext uri="{FF2B5EF4-FFF2-40B4-BE49-F238E27FC236}">
                <a16:creationId xmlns:a16="http://schemas.microsoft.com/office/drawing/2014/main" id="{A6CE9366-B9EA-7B4E-4265-A0FAB7A9E153}"/>
              </a:ext>
            </a:extLst>
          </p:cNvPr>
          <p:cNvSpPr>
            <a:spLocks noChangeArrowheads="1"/>
          </p:cNvSpPr>
          <p:nvPr/>
        </p:nvSpPr>
        <p:spPr bwMode="auto">
          <a:xfrm>
            <a:off x="492125" y="6210300"/>
            <a:ext cx="4362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chemeClr val="tx1"/>
                </a:solidFill>
                <a:latin typeface="宋体" panose="02010600030101010101" pitchFamily="2" charset="-122"/>
                <a:sym typeface="Wingdings" panose="05000000000000000000" pitchFamily="2" charset="2"/>
              </a:rPr>
              <a:t>3</a:t>
            </a:r>
            <a:r>
              <a:rPr lang="zh-CN" altLang="en-US">
                <a:solidFill>
                  <a:schemeClr val="tx1"/>
                </a:solidFill>
                <a:latin typeface="宋体" panose="02010600030101010101" pitchFamily="2" charset="-122"/>
                <a:sym typeface="Wingdings" panose="05000000000000000000" pitchFamily="2" charset="2"/>
              </a:rPr>
              <a:t>）因候选键</a:t>
            </a:r>
            <a:r>
              <a:rPr lang="en-US" altLang="zh-CN">
                <a:solidFill>
                  <a:schemeClr val="tx1"/>
                </a:solidFill>
                <a:latin typeface="宋体" panose="02010600030101010101" pitchFamily="2" charset="-122"/>
                <a:sym typeface="Wingdings" panose="05000000000000000000" pitchFamily="2" charset="2"/>
              </a:rPr>
              <a:t>ID</a:t>
            </a:r>
            <a:r>
              <a:rPr lang="zh-CN" altLang="en-US">
                <a:solidFill>
                  <a:schemeClr val="tx1"/>
                </a:solidFill>
                <a:latin typeface="宋体" panose="02010600030101010101" pitchFamily="2" charset="-122"/>
                <a:sym typeface="Wingdings" panose="05000000000000000000" pitchFamily="2" charset="2"/>
              </a:rPr>
              <a:t>已包含在</a:t>
            </a:r>
            <a:r>
              <a:rPr lang="en-US" altLang="zh-CN">
                <a:solidFill>
                  <a:schemeClr val="tx1"/>
                </a:solidFill>
                <a:latin typeface="宋体" panose="02010600030101010101" pitchFamily="2" charset="-122"/>
                <a:sym typeface="Wingdings" panose="05000000000000000000" pitchFamily="2" charset="2"/>
              </a:rPr>
              <a:t>R2</a:t>
            </a:r>
            <a:r>
              <a:rPr lang="zh-CN" altLang="en-US">
                <a:solidFill>
                  <a:schemeClr val="tx1"/>
                </a:solidFill>
                <a:latin typeface="宋体" panose="02010600030101010101" pitchFamily="2" charset="-122"/>
                <a:sym typeface="Wingdings" panose="05000000000000000000" pitchFamily="2" charset="2"/>
              </a:rPr>
              <a:t>中，不需要单独形成子模式</a:t>
            </a:r>
          </a:p>
        </p:txBody>
      </p:sp>
      <p:sp>
        <p:nvSpPr>
          <p:cNvPr id="682023" name="Rectangle 39">
            <a:extLst>
              <a:ext uri="{FF2B5EF4-FFF2-40B4-BE49-F238E27FC236}">
                <a16:creationId xmlns:a16="http://schemas.microsoft.com/office/drawing/2014/main" id="{76882A23-E777-69C1-B56A-18E24BE532F6}"/>
              </a:ext>
            </a:extLst>
          </p:cNvPr>
          <p:cNvSpPr>
            <a:spLocks noChangeArrowheads="1"/>
          </p:cNvSpPr>
          <p:nvPr/>
        </p:nvSpPr>
        <p:spPr bwMode="auto">
          <a:xfrm>
            <a:off x="3175" y="720725"/>
            <a:ext cx="3159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Wingdings" panose="05000000000000000000" pitchFamily="2" charset="2"/>
              </a:rPr>
              <a:t>比较前面</a:t>
            </a:r>
            <a:r>
              <a:rPr lang="en-US" altLang="zh-CN">
                <a:latin typeface="宋体" panose="02010600030101010101" pitchFamily="2" charset="-122"/>
                <a:sym typeface="Wingdings" panose="05000000000000000000" pitchFamily="2" charset="2"/>
              </a:rPr>
              <a:t>BCNF</a:t>
            </a:r>
            <a:r>
              <a:rPr lang="zh-CN" altLang="en-US">
                <a:latin typeface="宋体" panose="02010600030101010101" pitchFamily="2" charset="-122"/>
                <a:sym typeface="Wingdings" panose="05000000000000000000" pitchFamily="2" charset="2"/>
              </a:rPr>
              <a:t>分解（碰巧：</a:t>
            </a:r>
          </a:p>
          <a:p>
            <a:pPr eaLnBrk="0" hangingPunct="0"/>
            <a:r>
              <a:rPr lang="zh-CN" altLang="en-US">
                <a:latin typeface="宋体" panose="02010600030101010101" pitchFamily="2" charset="-122"/>
                <a:sym typeface="Wingdings" panose="05000000000000000000" pitchFamily="2" charset="2"/>
              </a:rPr>
              <a:t>这种分解既是到</a:t>
            </a:r>
            <a:r>
              <a:rPr lang="en-US" altLang="zh-CN">
                <a:latin typeface="宋体" panose="02010600030101010101" pitchFamily="2" charset="-122"/>
                <a:sym typeface="Wingdings" panose="05000000000000000000" pitchFamily="2" charset="2"/>
              </a:rPr>
              <a:t>BCNF</a:t>
            </a:r>
            <a:r>
              <a:rPr lang="zh-CN" altLang="en-US">
                <a:latin typeface="宋体" panose="02010600030101010101" pitchFamily="2" charset="-122"/>
                <a:sym typeface="Wingdings" panose="05000000000000000000" pitchFamily="2" charset="2"/>
              </a:rPr>
              <a:t>的无损分解</a:t>
            </a:r>
          </a:p>
          <a:p>
            <a:pPr eaLnBrk="0" hangingPunct="0"/>
            <a:r>
              <a:rPr lang="zh-CN" altLang="en-US">
                <a:latin typeface="宋体" panose="02010600030101010101" pitchFamily="2" charset="-122"/>
                <a:sym typeface="Wingdings" panose="05000000000000000000" pitchFamily="2" charset="2"/>
              </a:rPr>
              <a:t>又是到</a:t>
            </a:r>
            <a:r>
              <a:rPr lang="en-US" altLang="zh-CN">
                <a:latin typeface="宋体" panose="02010600030101010101" pitchFamily="2" charset="-122"/>
                <a:sym typeface="Wingdings" panose="05000000000000000000" pitchFamily="2" charset="2"/>
              </a:rPr>
              <a:t>3NF</a:t>
            </a:r>
            <a:r>
              <a:rPr lang="zh-CN" altLang="en-US">
                <a:latin typeface="宋体" panose="02010600030101010101" pitchFamily="2" charset="-122"/>
                <a:sym typeface="Wingdings" panose="05000000000000000000" pitchFamily="2" charset="2"/>
              </a:rPr>
              <a:t>的保持依赖和无损分解</a:t>
            </a:r>
          </a:p>
        </p:txBody>
      </p:sp>
      <p:sp>
        <p:nvSpPr>
          <p:cNvPr id="682028" name="AutoShape 44">
            <a:hlinkClick r:id="" action="ppaction://hlinkshowjump?jump=nextslide" highlightClick="1"/>
            <a:extLst>
              <a:ext uri="{FF2B5EF4-FFF2-40B4-BE49-F238E27FC236}">
                <a16:creationId xmlns:a16="http://schemas.microsoft.com/office/drawing/2014/main" id="{DF3CCAA5-068D-1D53-D702-2878CF1C2466}"/>
              </a:ext>
            </a:extLst>
          </p:cNvPr>
          <p:cNvSpPr>
            <a:spLocks noChangeArrowheads="1"/>
          </p:cNvSpPr>
          <p:nvPr/>
        </p:nvSpPr>
        <p:spPr bwMode="auto">
          <a:xfrm>
            <a:off x="8678863" y="6591300"/>
            <a:ext cx="188912" cy="153988"/>
          </a:xfrm>
          <a:prstGeom prst="actionButtonForwardNex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81995"/>
                                        </p:tgtEl>
                                        <p:attrNameLst>
                                          <p:attrName>style.visibility</p:attrName>
                                        </p:attrNameLst>
                                      </p:cBhvr>
                                      <p:to>
                                        <p:strVal val="visible"/>
                                      </p:to>
                                    </p:set>
                                    <p:anim calcmode="lin" valueType="num">
                                      <p:cBhvr additive="base">
                                        <p:cTn id="7" dur="500" fill="hold"/>
                                        <p:tgtEl>
                                          <p:spTgt spid="681995"/>
                                        </p:tgtEl>
                                        <p:attrNameLst>
                                          <p:attrName>ppt_x</p:attrName>
                                        </p:attrNameLst>
                                      </p:cBhvr>
                                      <p:tavLst>
                                        <p:tav tm="0">
                                          <p:val>
                                            <p:strVal val="#ppt_x"/>
                                          </p:val>
                                        </p:tav>
                                        <p:tav tm="100000">
                                          <p:val>
                                            <p:strVal val="#ppt_x"/>
                                          </p:val>
                                        </p:tav>
                                      </p:tavLst>
                                    </p:anim>
                                    <p:anim calcmode="lin" valueType="num">
                                      <p:cBhvr additive="base">
                                        <p:cTn id="8" dur="500" fill="hold"/>
                                        <p:tgtEl>
                                          <p:spTgt spid="6819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82022"/>
                                        </p:tgtEl>
                                        <p:attrNameLst>
                                          <p:attrName>style.visibility</p:attrName>
                                        </p:attrNameLst>
                                      </p:cBhvr>
                                      <p:to>
                                        <p:strVal val="visible"/>
                                      </p:to>
                                    </p:set>
                                    <p:anim calcmode="lin" valueType="num">
                                      <p:cBhvr additive="base">
                                        <p:cTn id="13" dur="500" fill="hold"/>
                                        <p:tgtEl>
                                          <p:spTgt spid="682022"/>
                                        </p:tgtEl>
                                        <p:attrNameLst>
                                          <p:attrName>ppt_x</p:attrName>
                                        </p:attrNameLst>
                                      </p:cBhvr>
                                      <p:tavLst>
                                        <p:tav tm="0">
                                          <p:val>
                                            <p:strVal val="#ppt_x"/>
                                          </p:val>
                                        </p:tav>
                                        <p:tav tm="100000">
                                          <p:val>
                                            <p:strVal val="#ppt_x"/>
                                          </p:val>
                                        </p:tav>
                                      </p:tavLst>
                                    </p:anim>
                                    <p:anim calcmode="lin" valueType="num">
                                      <p:cBhvr additive="base">
                                        <p:cTn id="14" dur="500" fill="hold"/>
                                        <p:tgtEl>
                                          <p:spTgt spid="68202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82025"/>
                                        </p:tgtEl>
                                        <p:attrNameLst>
                                          <p:attrName>style.visibility</p:attrName>
                                        </p:attrNameLst>
                                      </p:cBhvr>
                                      <p:to>
                                        <p:strVal val="visible"/>
                                      </p:to>
                                    </p:set>
                                    <p:anim calcmode="lin" valueType="num">
                                      <p:cBhvr additive="base">
                                        <p:cTn id="19" dur="500" fill="hold"/>
                                        <p:tgtEl>
                                          <p:spTgt spid="682025"/>
                                        </p:tgtEl>
                                        <p:attrNameLst>
                                          <p:attrName>ppt_x</p:attrName>
                                        </p:attrNameLst>
                                      </p:cBhvr>
                                      <p:tavLst>
                                        <p:tav tm="0">
                                          <p:val>
                                            <p:strVal val="#ppt_x"/>
                                          </p:val>
                                        </p:tav>
                                        <p:tav tm="100000">
                                          <p:val>
                                            <p:strVal val="#ppt_x"/>
                                          </p:val>
                                        </p:tav>
                                      </p:tavLst>
                                    </p:anim>
                                    <p:anim calcmode="lin" valueType="num">
                                      <p:cBhvr additive="base">
                                        <p:cTn id="20" dur="500" fill="hold"/>
                                        <p:tgtEl>
                                          <p:spTgt spid="6820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82027"/>
                                        </p:tgtEl>
                                        <p:attrNameLst>
                                          <p:attrName>style.visibility</p:attrName>
                                        </p:attrNameLst>
                                      </p:cBhvr>
                                      <p:to>
                                        <p:strVal val="visible"/>
                                      </p:to>
                                    </p:set>
                                    <p:anim calcmode="lin" valueType="num">
                                      <p:cBhvr additive="base">
                                        <p:cTn id="23" dur="500" fill="hold"/>
                                        <p:tgtEl>
                                          <p:spTgt spid="682027"/>
                                        </p:tgtEl>
                                        <p:attrNameLst>
                                          <p:attrName>ppt_x</p:attrName>
                                        </p:attrNameLst>
                                      </p:cBhvr>
                                      <p:tavLst>
                                        <p:tav tm="0">
                                          <p:val>
                                            <p:strVal val="#ppt_x"/>
                                          </p:val>
                                        </p:tav>
                                        <p:tav tm="100000">
                                          <p:val>
                                            <p:strVal val="#ppt_x"/>
                                          </p:val>
                                        </p:tav>
                                      </p:tavLst>
                                    </p:anim>
                                    <p:anim calcmode="lin" valueType="num">
                                      <p:cBhvr additive="base">
                                        <p:cTn id="24" dur="500" fill="hold"/>
                                        <p:tgtEl>
                                          <p:spTgt spid="68202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682023"/>
                                        </p:tgtEl>
                                        <p:attrNameLst>
                                          <p:attrName>style.visibility</p:attrName>
                                        </p:attrNameLst>
                                      </p:cBhvr>
                                      <p:to>
                                        <p:strVal val="visible"/>
                                      </p:to>
                                    </p:set>
                                    <p:anim calcmode="lin" valueType="num">
                                      <p:cBhvr additive="base">
                                        <p:cTn id="29" dur="500" fill="hold"/>
                                        <p:tgtEl>
                                          <p:spTgt spid="682023"/>
                                        </p:tgtEl>
                                        <p:attrNameLst>
                                          <p:attrName>ppt_x</p:attrName>
                                        </p:attrNameLst>
                                      </p:cBhvr>
                                      <p:tavLst>
                                        <p:tav tm="0">
                                          <p:val>
                                            <p:strVal val="#ppt_x"/>
                                          </p:val>
                                        </p:tav>
                                        <p:tav tm="100000">
                                          <p:val>
                                            <p:strVal val="#ppt_x"/>
                                          </p:val>
                                        </p:tav>
                                      </p:tavLst>
                                    </p:anim>
                                    <p:anim calcmode="lin" valueType="num">
                                      <p:cBhvr additive="base">
                                        <p:cTn id="30" dur="500" fill="hold"/>
                                        <p:tgtEl>
                                          <p:spTgt spid="682023"/>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682028"/>
                                        </p:tgtEl>
                                        <p:attrNameLst>
                                          <p:attrName>style.visibility</p:attrName>
                                        </p:attrNameLst>
                                      </p:cBhvr>
                                      <p:to>
                                        <p:strVal val="visible"/>
                                      </p:to>
                                    </p:set>
                                    <p:anim calcmode="lin" valueType="num">
                                      <p:cBhvr additive="base">
                                        <p:cTn id="35" dur="500" fill="hold"/>
                                        <p:tgtEl>
                                          <p:spTgt spid="682028"/>
                                        </p:tgtEl>
                                        <p:attrNameLst>
                                          <p:attrName>ppt_x</p:attrName>
                                        </p:attrNameLst>
                                      </p:cBhvr>
                                      <p:tavLst>
                                        <p:tav tm="0">
                                          <p:val>
                                            <p:strVal val="#ppt_x"/>
                                          </p:val>
                                        </p:tav>
                                        <p:tav tm="100000">
                                          <p:val>
                                            <p:strVal val="#ppt_x"/>
                                          </p:val>
                                        </p:tav>
                                      </p:tavLst>
                                    </p:anim>
                                    <p:anim calcmode="lin" valueType="num">
                                      <p:cBhvr additive="base">
                                        <p:cTn id="36" dur="500" fill="hold"/>
                                        <p:tgtEl>
                                          <p:spTgt spid="682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95" grpId="0"/>
      <p:bldP spid="682022" grpId="0"/>
      <p:bldP spid="682023" grpId="0"/>
      <p:bldP spid="682028"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编号占位符 5">
            <a:extLst>
              <a:ext uri="{FF2B5EF4-FFF2-40B4-BE49-F238E27FC236}">
                <a16:creationId xmlns:a16="http://schemas.microsoft.com/office/drawing/2014/main" id="{D124D51F-3A6A-7F2F-F72E-2107A0C5305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019CB4B-3E2B-45FC-A0C7-85A779DB9DF1}" type="slidenum">
              <a:rPr lang="zh-CN" altLang="en-US"/>
              <a:pPr eaLnBrk="0" hangingPunct="0"/>
              <a:t>252</a:t>
            </a:fld>
            <a:endParaRPr lang="zh-CN" altLang="en-US"/>
          </a:p>
        </p:txBody>
      </p:sp>
      <p:grpSp>
        <p:nvGrpSpPr>
          <p:cNvPr id="31746" name="Group 19">
            <a:extLst>
              <a:ext uri="{FF2B5EF4-FFF2-40B4-BE49-F238E27FC236}">
                <a16:creationId xmlns:a16="http://schemas.microsoft.com/office/drawing/2014/main" id="{61AF228D-CBEA-B372-1A0C-642646293D75}"/>
              </a:ext>
            </a:extLst>
          </p:cNvPr>
          <p:cNvGrpSpPr>
            <a:grpSpLocks/>
          </p:cNvGrpSpPr>
          <p:nvPr/>
        </p:nvGrpSpPr>
        <p:grpSpPr bwMode="auto">
          <a:xfrm>
            <a:off x="681038" y="1169988"/>
            <a:ext cx="5657850" cy="4375150"/>
            <a:chOff x="434" y="837"/>
            <a:chExt cx="3564" cy="2756"/>
          </a:xfrm>
        </p:grpSpPr>
        <p:pic>
          <p:nvPicPr>
            <p:cNvPr id="31747" name="对象 38">
              <a:extLst>
                <a:ext uri="{FF2B5EF4-FFF2-40B4-BE49-F238E27FC236}">
                  <a16:creationId xmlns:a16="http://schemas.microsoft.com/office/drawing/2014/main" id="{F26D075F-8867-AEB5-CCB8-605388FE066D}"/>
                </a:ext>
              </a:extLst>
            </p:cNvPr>
            <p:cNvPicPr>
              <a:picLocks noChangeArrowheads="1"/>
            </p:cNvPicPr>
            <p:nvPr/>
          </p:nvPicPr>
          <p:blipFill>
            <a:blip r:embed="rId2">
              <a:extLst>
                <a:ext uri="{28A0092B-C50C-407E-A947-70E740481C1C}">
                  <a14:useLocalDpi xmlns:a14="http://schemas.microsoft.com/office/drawing/2010/main" val="0"/>
                </a:ext>
              </a:extLst>
            </a:blip>
            <a:srcRect l="-1958" t="-3876" r="-24266" b="-8087"/>
            <a:stretch>
              <a:fillRect/>
            </a:stretch>
          </p:blipFill>
          <p:spPr bwMode="auto">
            <a:xfrm>
              <a:off x="434" y="837"/>
              <a:ext cx="3564" cy="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18">
              <a:extLst>
                <a:ext uri="{FF2B5EF4-FFF2-40B4-BE49-F238E27FC236}">
                  <a16:creationId xmlns:a16="http://schemas.microsoft.com/office/drawing/2014/main" id="{F27DF374-F251-F9EB-A2E9-73B3E147D60F}"/>
                </a:ext>
              </a:extLst>
            </p:cNvPr>
            <p:cNvSpPr>
              <a:spLocks noChangeArrowheads="1"/>
            </p:cNvSpPr>
            <p:nvPr/>
          </p:nvSpPr>
          <p:spPr bwMode="auto">
            <a:xfrm>
              <a:off x="831" y="1342"/>
              <a:ext cx="1212" cy="451"/>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zh-CN" altLang="en-US"/>
            </a:p>
          </p:txBody>
        </p:sp>
      </p:grpSp>
      <p:sp>
        <p:nvSpPr>
          <p:cNvPr id="31749" name="Rectangle 2">
            <a:extLst>
              <a:ext uri="{FF2B5EF4-FFF2-40B4-BE49-F238E27FC236}">
                <a16:creationId xmlns:a16="http://schemas.microsoft.com/office/drawing/2014/main" id="{5D965382-0AC8-D367-DC1D-8C6F8CDF1405}"/>
              </a:ext>
            </a:extLst>
          </p:cNvPr>
          <p:cNvSpPr>
            <a:spLocks noGrp="1" noChangeArrowheads="1"/>
          </p:cNvSpPr>
          <p:nvPr>
            <p:ph type="title"/>
          </p:nvPr>
        </p:nvSpPr>
        <p:spPr>
          <a:xfrm>
            <a:off x="565150" y="84138"/>
            <a:ext cx="7772400" cy="608012"/>
          </a:xfrm>
        </p:spPr>
        <p:txBody>
          <a:bodyPr/>
          <a:lstStyle/>
          <a:p>
            <a:pPr algn="l"/>
            <a:r>
              <a:rPr lang="en-US" altLang="zh-CN" sz="2800" b="1">
                <a:latin typeface="黑体" panose="02010609060101010101" pitchFamily="49" charset="-122"/>
                <a:ea typeface="黑体" panose="02010609060101010101" pitchFamily="49" charset="-122"/>
              </a:rPr>
              <a:t>BCNF</a:t>
            </a:r>
            <a:r>
              <a:rPr lang="zh-CN" altLang="en-US" sz="2800" b="1">
                <a:latin typeface="黑体" panose="02010609060101010101" pitchFamily="49" charset="-122"/>
                <a:ea typeface="黑体" panose="02010609060101010101" pitchFamily="49" charset="-122"/>
              </a:rPr>
              <a:t>和</a:t>
            </a:r>
            <a:r>
              <a:rPr lang="en-US" altLang="zh-CN" sz="2800" b="1">
                <a:latin typeface="黑体" panose="02010609060101010101" pitchFamily="49" charset="-122"/>
                <a:ea typeface="黑体" panose="02010609060101010101" pitchFamily="49" charset="-122"/>
              </a:rPr>
              <a:t>3NF</a:t>
            </a:r>
            <a:r>
              <a:rPr lang="zh-CN" altLang="en-US" sz="2800" b="1">
                <a:latin typeface="黑体" panose="02010609060101010101" pitchFamily="49" charset="-122"/>
                <a:ea typeface="黑体" panose="02010609060101010101" pitchFamily="49" charset="-122"/>
              </a:rPr>
              <a:t>比较</a:t>
            </a:r>
          </a:p>
        </p:txBody>
      </p:sp>
      <p:grpSp>
        <p:nvGrpSpPr>
          <p:cNvPr id="643089" name="Group 17">
            <a:extLst>
              <a:ext uri="{FF2B5EF4-FFF2-40B4-BE49-F238E27FC236}">
                <a16:creationId xmlns:a16="http://schemas.microsoft.com/office/drawing/2014/main" id="{06B38B23-8417-D94C-104B-00103A8154A0}"/>
              </a:ext>
            </a:extLst>
          </p:cNvPr>
          <p:cNvGrpSpPr>
            <a:grpSpLocks/>
          </p:cNvGrpSpPr>
          <p:nvPr/>
        </p:nvGrpSpPr>
        <p:grpSpPr bwMode="auto">
          <a:xfrm>
            <a:off x="1019175" y="1598613"/>
            <a:ext cx="3130550" cy="4117975"/>
            <a:chOff x="642" y="1142"/>
            <a:chExt cx="1972" cy="2594"/>
          </a:xfrm>
        </p:grpSpPr>
        <p:grpSp>
          <p:nvGrpSpPr>
            <p:cNvPr id="31751" name="Group 15">
              <a:extLst>
                <a:ext uri="{FF2B5EF4-FFF2-40B4-BE49-F238E27FC236}">
                  <a16:creationId xmlns:a16="http://schemas.microsoft.com/office/drawing/2014/main" id="{3EA33C92-6074-3EE5-7C14-151AA62693EC}"/>
                </a:ext>
              </a:extLst>
            </p:cNvPr>
            <p:cNvGrpSpPr>
              <a:grpSpLocks/>
            </p:cNvGrpSpPr>
            <p:nvPr/>
          </p:nvGrpSpPr>
          <p:grpSpPr bwMode="auto">
            <a:xfrm>
              <a:off x="642" y="1142"/>
              <a:ext cx="1559" cy="1494"/>
              <a:chOff x="642" y="1142"/>
              <a:chExt cx="1559" cy="1494"/>
            </a:xfrm>
          </p:grpSpPr>
          <p:sp>
            <p:nvSpPr>
              <p:cNvPr id="31752" name="Line 6">
                <a:extLst>
                  <a:ext uri="{FF2B5EF4-FFF2-40B4-BE49-F238E27FC236}">
                    <a16:creationId xmlns:a16="http://schemas.microsoft.com/office/drawing/2014/main" id="{52E8DE25-46CF-594C-96C9-FC59CDA10871}"/>
                  </a:ext>
                </a:extLst>
              </p:cNvPr>
              <p:cNvSpPr>
                <a:spLocks noChangeShapeType="1"/>
              </p:cNvSpPr>
              <p:nvPr/>
            </p:nvSpPr>
            <p:spPr bwMode="auto">
              <a:xfrm>
                <a:off x="1429" y="1142"/>
                <a:ext cx="772"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3" name="Line 8">
                <a:extLst>
                  <a:ext uri="{FF2B5EF4-FFF2-40B4-BE49-F238E27FC236}">
                    <a16:creationId xmlns:a16="http://schemas.microsoft.com/office/drawing/2014/main" id="{407A9A47-E747-B9FC-54D7-9C95B6A8E4DD}"/>
                  </a:ext>
                </a:extLst>
              </p:cNvPr>
              <p:cNvSpPr>
                <a:spLocks noChangeShapeType="1"/>
              </p:cNvSpPr>
              <p:nvPr/>
            </p:nvSpPr>
            <p:spPr bwMode="auto">
              <a:xfrm>
                <a:off x="642" y="2636"/>
                <a:ext cx="129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754" name="Rectangle 9">
              <a:extLst>
                <a:ext uri="{FF2B5EF4-FFF2-40B4-BE49-F238E27FC236}">
                  <a16:creationId xmlns:a16="http://schemas.microsoft.com/office/drawing/2014/main" id="{E2B7DA8C-2350-CB69-57AD-3C06ED9CAECB}"/>
                </a:ext>
              </a:extLst>
            </p:cNvPr>
            <p:cNvSpPr>
              <a:spLocks noChangeArrowheads="1"/>
            </p:cNvSpPr>
            <p:nvPr/>
          </p:nvSpPr>
          <p:spPr bwMode="auto">
            <a:xfrm>
              <a:off x="1079" y="3524"/>
              <a:ext cx="1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rPr>
                <a:t>存在某种数据冗余现象！</a:t>
              </a:r>
            </a:p>
          </p:txBody>
        </p:sp>
      </p:grpSp>
      <p:sp>
        <p:nvSpPr>
          <p:cNvPr id="643082" name="Rectangle 10">
            <a:extLst>
              <a:ext uri="{FF2B5EF4-FFF2-40B4-BE49-F238E27FC236}">
                <a16:creationId xmlns:a16="http://schemas.microsoft.com/office/drawing/2014/main" id="{1F9C4158-DBC9-A1A3-08F5-F73145C453CB}"/>
              </a:ext>
            </a:extLst>
          </p:cNvPr>
          <p:cNvSpPr>
            <a:spLocks noChangeArrowheads="1"/>
          </p:cNvSpPr>
          <p:nvPr/>
        </p:nvSpPr>
        <p:spPr bwMode="auto">
          <a:xfrm>
            <a:off x="5454650" y="3898900"/>
            <a:ext cx="3524250" cy="1568450"/>
          </a:xfrm>
          <a:prstGeom prst="rect">
            <a:avLst/>
          </a:prstGeom>
          <a:noFill/>
          <a:ln w="9525">
            <a:solidFill>
              <a:srgbClr val="428E5B"/>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a:latin typeface="宋体" panose="02010600030101010101" pitchFamily="2" charset="-122"/>
                <a:sym typeface="Wingdings" panose="05000000000000000000" pitchFamily="2" charset="2"/>
              </a:rPr>
              <a:t>比较前面</a:t>
            </a:r>
            <a:r>
              <a:rPr lang="en-US" altLang="zh-CN">
                <a:latin typeface="宋体" panose="02010600030101010101" pitchFamily="2" charset="-122"/>
                <a:sym typeface="Wingdings" panose="05000000000000000000" pitchFamily="2" charset="2"/>
              </a:rPr>
              <a:t>BCNF</a:t>
            </a:r>
            <a:r>
              <a:rPr lang="zh-CN" altLang="en-US">
                <a:latin typeface="宋体" panose="02010600030101010101" pitchFamily="2" charset="-122"/>
                <a:sym typeface="Wingdings" panose="05000000000000000000" pitchFamily="2" charset="2"/>
              </a:rPr>
              <a:t>分解（见前面</a:t>
            </a:r>
            <a:r>
              <a:rPr lang="en-US" altLang="zh-CN">
                <a:latin typeface="宋体" panose="02010600030101010101" pitchFamily="2" charset="-122"/>
                <a:sym typeface="Wingdings" panose="05000000000000000000" pitchFamily="2" charset="2"/>
              </a:rPr>
              <a:t>PPT8</a:t>
            </a:r>
            <a:r>
              <a:rPr lang="zh-CN" altLang="en-US">
                <a:latin typeface="宋体" panose="02010600030101010101" pitchFamily="2" charset="-122"/>
                <a:sym typeface="Wingdings" panose="05000000000000000000" pitchFamily="2" charset="2"/>
              </a:rPr>
              <a:t>）</a:t>
            </a:r>
          </a:p>
          <a:p>
            <a:pPr eaLnBrk="0" hangingPunct="0"/>
            <a:r>
              <a:rPr lang="en-US" altLang="zh-CN">
                <a:latin typeface="宋体" panose="02010600030101010101" pitchFamily="2" charset="-122"/>
                <a:sym typeface="Wingdings" panose="05000000000000000000" pitchFamily="2" charset="2"/>
              </a:rPr>
              <a:t>1</a:t>
            </a:r>
            <a:r>
              <a:rPr lang="zh-CN" altLang="en-US">
                <a:latin typeface="宋体" panose="02010600030101010101" pitchFamily="2" charset="-122"/>
                <a:sym typeface="Wingdings" panose="05000000000000000000" pitchFamily="2" charset="2"/>
              </a:rPr>
              <a:t>）若分解无损分解为</a:t>
            </a:r>
            <a:r>
              <a:rPr lang="en-US" altLang="zh-CN">
                <a:latin typeface="宋体" panose="02010600030101010101" pitchFamily="2" charset="-122"/>
                <a:sym typeface="Wingdings" panose="05000000000000000000" pitchFamily="2" charset="2"/>
              </a:rPr>
              <a:t>BCNF</a:t>
            </a:r>
            <a:r>
              <a:rPr lang="zh-CN" altLang="en-US">
                <a:latin typeface="宋体" panose="02010600030101010101" pitchFamily="2" charset="-122"/>
                <a:sym typeface="Wingdings" panose="05000000000000000000" pitchFamily="2" charset="2"/>
              </a:rPr>
              <a:t>，</a:t>
            </a:r>
          </a:p>
          <a:p>
            <a:pPr eaLnBrk="0" hangingPunct="0"/>
            <a:r>
              <a:rPr lang="zh-CN" altLang="en-US">
                <a:latin typeface="宋体" panose="02010600030101010101" pitchFamily="2" charset="-122"/>
                <a:sym typeface="Wingdings" panose="05000000000000000000" pitchFamily="2" charset="2"/>
              </a:rPr>
              <a:t>   可能不能保持函数依赖；</a:t>
            </a:r>
          </a:p>
          <a:p>
            <a:pPr eaLnBrk="0" hangingPunct="0"/>
            <a:r>
              <a:rPr lang="en-US" altLang="zh-CN">
                <a:latin typeface="宋体" panose="02010600030101010101" pitchFamily="2" charset="-122"/>
                <a:sym typeface="Wingdings" panose="05000000000000000000" pitchFamily="2" charset="2"/>
              </a:rPr>
              <a:t>2</a:t>
            </a:r>
            <a:r>
              <a:rPr lang="zh-CN" altLang="en-US">
                <a:latin typeface="宋体" panose="02010600030101010101" pitchFamily="2" charset="-122"/>
                <a:sym typeface="Wingdings" panose="05000000000000000000" pitchFamily="2" charset="2"/>
              </a:rPr>
              <a:t>）若为保持函数依赖而不分解，</a:t>
            </a:r>
          </a:p>
          <a:p>
            <a:pPr eaLnBrk="0" hangingPunct="0"/>
            <a:r>
              <a:rPr lang="zh-CN" altLang="en-US">
                <a:latin typeface="宋体" panose="02010600030101010101" pitchFamily="2" charset="-122"/>
                <a:sym typeface="Wingdings" panose="05000000000000000000" pitchFamily="2" charset="2"/>
              </a:rPr>
              <a:t>   可能存在数据冗余现象。</a:t>
            </a:r>
          </a:p>
          <a:p>
            <a:pPr eaLnBrk="0" hangingPunct="0"/>
            <a:r>
              <a:rPr lang="zh-CN" altLang="en-US">
                <a:latin typeface="宋体" panose="02010600030101010101" pitchFamily="2" charset="-122"/>
                <a:sym typeface="Wingdings" panose="05000000000000000000" pitchFamily="2" charset="2"/>
              </a:rPr>
              <a:t>可见，各有利弊，需因应用需求定</a:t>
            </a:r>
            <a:r>
              <a:rPr lang="en-US" altLang="zh-CN">
                <a:latin typeface="宋体" panose="02010600030101010101" pitchFamily="2" charset="-122"/>
                <a:sym typeface="Wingdings" panose="05000000000000000000" pitchFamily="2" charset="2"/>
              </a:rPr>
              <a:t>!</a:t>
            </a:r>
          </a:p>
        </p:txBody>
      </p:sp>
      <p:grpSp>
        <p:nvGrpSpPr>
          <p:cNvPr id="643088" name="Group 16">
            <a:extLst>
              <a:ext uri="{FF2B5EF4-FFF2-40B4-BE49-F238E27FC236}">
                <a16:creationId xmlns:a16="http://schemas.microsoft.com/office/drawing/2014/main" id="{14BE3F28-30D3-4E5E-D147-1B7456DA42F4}"/>
              </a:ext>
            </a:extLst>
          </p:cNvPr>
          <p:cNvGrpSpPr>
            <a:grpSpLocks/>
          </p:cNvGrpSpPr>
          <p:nvPr/>
        </p:nvGrpSpPr>
        <p:grpSpPr bwMode="auto">
          <a:xfrm>
            <a:off x="1019175" y="4667250"/>
            <a:ext cx="2897188" cy="576263"/>
            <a:chOff x="642" y="3055"/>
            <a:chExt cx="1825" cy="363"/>
          </a:xfrm>
        </p:grpSpPr>
        <p:sp>
          <p:nvSpPr>
            <p:cNvPr id="31757" name="Line 11">
              <a:extLst>
                <a:ext uri="{FF2B5EF4-FFF2-40B4-BE49-F238E27FC236}">
                  <a16:creationId xmlns:a16="http://schemas.microsoft.com/office/drawing/2014/main" id="{BFA02D19-3838-51C6-5939-9B9CEF235B58}"/>
                </a:ext>
              </a:extLst>
            </p:cNvPr>
            <p:cNvSpPr>
              <a:spLocks noChangeShapeType="1"/>
            </p:cNvSpPr>
            <p:nvPr/>
          </p:nvSpPr>
          <p:spPr bwMode="auto">
            <a:xfrm>
              <a:off x="642" y="3055"/>
              <a:ext cx="104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8" name="Line 12">
              <a:extLst>
                <a:ext uri="{FF2B5EF4-FFF2-40B4-BE49-F238E27FC236}">
                  <a16:creationId xmlns:a16="http://schemas.microsoft.com/office/drawing/2014/main" id="{2E7125AA-D756-3A17-A0FD-FD687C64BBB3}"/>
                </a:ext>
              </a:extLst>
            </p:cNvPr>
            <p:cNvSpPr>
              <a:spLocks noChangeShapeType="1"/>
            </p:cNvSpPr>
            <p:nvPr/>
          </p:nvSpPr>
          <p:spPr bwMode="auto">
            <a:xfrm>
              <a:off x="1712" y="3418"/>
              <a:ext cx="755"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3086" name="Group 14">
            <a:extLst>
              <a:ext uri="{FF2B5EF4-FFF2-40B4-BE49-F238E27FC236}">
                <a16:creationId xmlns:a16="http://schemas.microsoft.com/office/drawing/2014/main" id="{AB78D73E-2CA2-5BAE-3844-C836BD2ECE17}"/>
              </a:ext>
            </a:extLst>
          </p:cNvPr>
          <p:cNvGrpSpPr>
            <a:grpSpLocks/>
          </p:cNvGrpSpPr>
          <p:nvPr/>
        </p:nvGrpSpPr>
        <p:grpSpPr bwMode="auto">
          <a:xfrm>
            <a:off x="1301750" y="3068638"/>
            <a:ext cx="1235075" cy="336550"/>
            <a:chOff x="820" y="2033"/>
            <a:chExt cx="778" cy="212"/>
          </a:xfrm>
        </p:grpSpPr>
        <p:sp>
          <p:nvSpPr>
            <p:cNvPr id="31760" name="Line 7">
              <a:extLst>
                <a:ext uri="{FF2B5EF4-FFF2-40B4-BE49-F238E27FC236}">
                  <a16:creationId xmlns:a16="http://schemas.microsoft.com/office/drawing/2014/main" id="{149DEACF-A048-71CC-C509-094FC1881AB9}"/>
                </a:ext>
              </a:extLst>
            </p:cNvPr>
            <p:cNvSpPr>
              <a:spLocks noChangeShapeType="1"/>
            </p:cNvSpPr>
            <p:nvPr/>
          </p:nvSpPr>
          <p:spPr bwMode="auto">
            <a:xfrm>
              <a:off x="826" y="2245"/>
              <a:ext cx="772"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1" name="Line 13">
              <a:extLst>
                <a:ext uri="{FF2B5EF4-FFF2-40B4-BE49-F238E27FC236}">
                  <a16:creationId xmlns:a16="http://schemas.microsoft.com/office/drawing/2014/main" id="{BCFCBA80-4810-0BB4-CAF4-97F893EAA0EF}"/>
                </a:ext>
              </a:extLst>
            </p:cNvPr>
            <p:cNvSpPr>
              <a:spLocks noChangeShapeType="1"/>
            </p:cNvSpPr>
            <p:nvPr/>
          </p:nvSpPr>
          <p:spPr bwMode="auto">
            <a:xfrm>
              <a:off x="820" y="2033"/>
              <a:ext cx="772"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762" name="AutoShape 20">
            <a:extLst>
              <a:ext uri="{FF2B5EF4-FFF2-40B4-BE49-F238E27FC236}">
                <a16:creationId xmlns:a16="http://schemas.microsoft.com/office/drawing/2014/main" id="{F22A1B5B-334B-EC77-B505-74A76B33B86C}"/>
              </a:ext>
            </a:extLst>
          </p:cNvPr>
          <p:cNvSpPr>
            <a:spLocks noChangeArrowheads="1"/>
          </p:cNvSpPr>
          <p:nvPr/>
        </p:nvSpPr>
        <p:spPr bwMode="auto">
          <a:xfrm>
            <a:off x="6859588" y="1382713"/>
            <a:ext cx="1749425" cy="749300"/>
          </a:xfrm>
          <a:prstGeom prst="cloudCallout">
            <a:avLst>
              <a:gd name="adj1" fmla="val 50273"/>
              <a:gd name="adj2" fmla="val 80509"/>
            </a:avLst>
          </a:prstGeom>
          <a:solidFill>
            <a:srgbClr val="FF9900"/>
          </a:solidFill>
          <a:ln w="9525">
            <a:solidFill>
              <a:schemeClr val="tx1"/>
            </a:solidFill>
            <a:round/>
            <a:headEnd/>
            <a:tailEnd/>
          </a:ln>
        </p:spPr>
        <p:txBody>
          <a:bodyPr lIns="0" tIns="0" rIns="0" bIns="0"/>
          <a:lstStyle/>
          <a:p>
            <a:pPr algn="ctr" eaLnBrk="0" hangingPunct="0"/>
            <a:r>
              <a:rPr lang="zh-CN" altLang="en-US" sz="1200">
                <a:solidFill>
                  <a:schemeClr val="tx1"/>
                </a:solidFill>
              </a:rPr>
              <a:t>讨论</a:t>
            </a:r>
            <a:r>
              <a:rPr lang="en-US" altLang="zh-CN" sz="1200">
                <a:solidFill>
                  <a:schemeClr val="tx1"/>
                </a:solidFill>
              </a:rPr>
              <a:t>3 . BCNF</a:t>
            </a:r>
            <a:r>
              <a:rPr lang="zh-CN" altLang="en-US" sz="1200">
                <a:solidFill>
                  <a:schemeClr val="tx1"/>
                </a:solidFill>
              </a:rPr>
              <a:t>分解与</a:t>
            </a:r>
            <a:r>
              <a:rPr lang="en-US" altLang="zh-CN" sz="1200">
                <a:solidFill>
                  <a:schemeClr val="tx1"/>
                </a:solidFill>
              </a:rPr>
              <a:t>3NF</a:t>
            </a:r>
            <a:r>
              <a:rPr lang="zh-CN" altLang="en-US" sz="1200">
                <a:solidFill>
                  <a:schemeClr val="tx1"/>
                </a:solidFill>
              </a:rPr>
              <a:t>分解各自的特点？  </a:t>
            </a:r>
          </a:p>
        </p:txBody>
      </p:sp>
      <p:sp>
        <p:nvSpPr>
          <p:cNvPr id="31763" name="AutoShape 4">
            <a:extLst>
              <a:ext uri="{FF2B5EF4-FFF2-40B4-BE49-F238E27FC236}">
                <a16:creationId xmlns:a16="http://schemas.microsoft.com/office/drawing/2014/main" id="{2751FC5F-E6BC-C35E-BC1B-365ED12699D1}"/>
              </a:ext>
            </a:extLst>
          </p:cNvPr>
          <p:cNvSpPr>
            <a:spLocks noChangeArrowheads="1"/>
          </p:cNvSpPr>
          <p:nvPr/>
        </p:nvSpPr>
        <p:spPr bwMode="auto">
          <a:xfrm>
            <a:off x="6797675" y="2609850"/>
            <a:ext cx="1863725" cy="814388"/>
          </a:xfrm>
          <a:prstGeom prst="cloudCallout">
            <a:avLst>
              <a:gd name="adj1" fmla="val 53065"/>
              <a:gd name="adj2" fmla="val 7280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rPr>
              <a:t>1)</a:t>
            </a:r>
            <a:r>
              <a:rPr lang="zh-CN" altLang="en-US" sz="1200">
                <a:solidFill>
                  <a:schemeClr val="tx1"/>
                </a:solidFill>
              </a:rPr>
              <a:t> 该关系模式</a:t>
            </a:r>
            <a:r>
              <a:rPr lang="en-US" altLang="zh-CN" sz="1200">
                <a:solidFill>
                  <a:schemeClr val="tx1"/>
                </a:solidFill>
              </a:rPr>
              <a:t>R</a:t>
            </a:r>
            <a:r>
              <a:rPr lang="zh-CN" altLang="en-US" sz="1200">
                <a:solidFill>
                  <a:schemeClr val="tx1"/>
                </a:solidFill>
              </a:rPr>
              <a:t>有何不足，需要进一步分解吗？</a:t>
            </a:r>
          </a:p>
        </p:txBody>
      </p:sp>
      <p:grpSp>
        <p:nvGrpSpPr>
          <p:cNvPr id="643101" name="Group 29">
            <a:extLst>
              <a:ext uri="{FF2B5EF4-FFF2-40B4-BE49-F238E27FC236}">
                <a16:creationId xmlns:a16="http://schemas.microsoft.com/office/drawing/2014/main" id="{1D3695D9-2845-FC7B-9D13-4F2F9FDA997C}"/>
              </a:ext>
            </a:extLst>
          </p:cNvPr>
          <p:cNvGrpSpPr>
            <a:grpSpLocks/>
          </p:cNvGrpSpPr>
          <p:nvPr/>
        </p:nvGrpSpPr>
        <p:grpSpPr bwMode="auto">
          <a:xfrm>
            <a:off x="1041400" y="5881688"/>
            <a:ext cx="6932613" cy="622300"/>
            <a:chOff x="656" y="3705"/>
            <a:chExt cx="4367" cy="392"/>
          </a:xfrm>
        </p:grpSpPr>
        <p:sp>
          <p:nvSpPr>
            <p:cNvPr id="31765" name="Rectangle 22">
              <a:extLst>
                <a:ext uri="{FF2B5EF4-FFF2-40B4-BE49-F238E27FC236}">
                  <a16:creationId xmlns:a16="http://schemas.microsoft.com/office/drawing/2014/main" id="{CFD61E66-7581-B9EA-633C-3D5D4F4191CF}"/>
                </a:ext>
              </a:extLst>
            </p:cNvPr>
            <p:cNvSpPr>
              <a:spLocks noChangeArrowheads="1"/>
            </p:cNvSpPr>
            <p:nvPr/>
          </p:nvSpPr>
          <p:spPr bwMode="auto">
            <a:xfrm>
              <a:off x="656" y="3705"/>
              <a:ext cx="15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rPr>
                <a:t>注：数据库优化的一般过程：</a:t>
              </a:r>
            </a:p>
          </p:txBody>
        </p:sp>
        <p:grpSp>
          <p:nvGrpSpPr>
            <p:cNvPr id="31766" name="Group 28">
              <a:extLst>
                <a:ext uri="{FF2B5EF4-FFF2-40B4-BE49-F238E27FC236}">
                  <a16:creationId xmlns:a16="http://schemas.microsoft.com/office/drawing/2014/main" id="{4AE26A66-C224-358C-EF8E-4201E64E6D51}"/>
                </a:ext>
              </a:extLst>
            </p:cNvPr>
            <p:cNvGrpSpPr>
              <a:grpSpLocks/>
            </p:cNvGrpSpPr>
            <p:nvPr/>
          </p:nvGrpSpPr>
          <p:grpSpPr bwMode="auto">
            <a:xfrm>
              <a:off x="2184" y="3718"/>
              <a:ext cx="2839" cy="379"/>
              <a:chOff x="2269" y="3563"/>
              <a:chExt cx="2839" cy="379"/>
            </a:xfrm>
          </p:grpSpPr>
          <p:sp>
            <p:nvSpPr>
              <p:cNvPr id="31767" name="Rectangle 23">
                <a:extLst>
                  <a:ext uri="{FF2B5EF4-FFF2-40B4-BE49-F238E27FC236}">
                    <a16:creationId xmlns:a16="http://schemas.microsoft.com/office/drawing/2014/main" id="{6E466E85-FCF9-55C5-403C-BC4E76FB4537}"/>
                  </a:ext>
                </a:extLst>
              </p:cNvPr>
              <p:cNvSpPr>
                <a:spLocks noChangeArrowheads="1"/>
              </p:cNvSpPr>
              <p:nvPr/>
            </p:nvSpPr>
            <p:spPr bwMode="auto">
              <a:xfrm>
                <a:off x="2444" y="3750"/>
                <a:ext cx="26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rPr>
                  <a:t>分解到</a:t>
                </a:r>
                <a:r>
                  <a:rPr lang="en-US" altLang="zh-CN">
                    <a:solidFill>
                      <a:srgbClr val="0066FF"/>
                    </a:solidFill>
                    <a:latin typeface="宋体" panose="02010600030101010101" pitchFamily="2" charset="-122"/>
                  </a:rPr>
                  <a:t>BCNF</a:t>
                </a:r>
                <a:r>
                  <a:rPr lang="en-US" altLang="zh-CN">
                    <a:solidFill>
                      <a:srgbClr val="0066FF"/>
                    </a:solidFill>
                    <a:latin typeface="宋体" panose="02010600030101010101" pitchFamily="2" charset="-122"/>
                    <a:sym typeface="Wingdings" panose="05000000000000000000" pitchFamily="2" charset="2"/>
                  </a:rPr>
                  <a:t></a:t>
                </a:r>
                <a:r>
                  <a:rPr lang="zh-CN" altLang="en-US">
                    <a:solidFill>
                      <a:srgbClr val="0066FF"/>
                    </a:solidFill>
                    <a:latin typeface="宋体" panose="02010600030101010101" pitchFamily="2" charset="-122"/>
                    <a:sym typeface="Wingdings" panose="05000000000000000000" pitchFamily="2" charset="2"/>
                  </a:rPr>
                  <a:t>返回到</a:t>
                </a:r>
                <a:r>
                  <a:rPr lang="en-US" altLang="zh-CN">
                    <a:solidFill>
                      <a:srgbClr val="0066FF"/>
                    </a:solidFill>
                    <a:latin typeface="宋体" panose="02010600030101010101" pitchFamily="2" charset="-122"/>
                    <a:sym typeface="Wingdings" panose="05000000000000000000" pitchFamily="2" charset="2"/>
                  </a:rPr>
                  <a:t>3NF</a:t>
                </a:r>
                <a:r>
                  <a:rPr lang="zh-CN" altLang="en-US">
                    <a:solidFill>
                      <a:srgbClr val="0066FF"/>
                    </a:solidFill>
                    <a:latin typeface="宋体" panose="02010600030101010101" pitchFamily="2" charset="-122"/>
                    <a:sym typeface="Wingdings" panose="05000000000000000000" pitchFamily="2" charset="2"/>
                  </a:rPr>
                  <a:t>甚至返回到</a:t>
                </a:r>
                <a:r>
                  <a:rPr lang="en-US" altLang="zh-CN">
                    <a:solidFill>
                      <a:srgbClr val="0066FF"/>
                    </a:solidFill>
                    <a:latin typeface="宋体" panose="02010600030101010101" pitchFamily="2" charset="-122"/>
                    <a:sym typeface="Wingdings" panose="05000000000000000000" pitchFamily="2" charset="2"/>
                  </a:rPr>
                  <a:t>2NF(</a:t>
                </a:r>
                <a:r>
                  <a:rPr lang="zh-CN" altLang="en-US">
                    <a:solidFill>
                      <a:srgbClr val="0066FF"/>
                    </a:solidFill>
                    <a:latin typeface="宋体" panose="02010600030101010101" pitchFamily="2" charset="-122"/>
                    <a:sym typeface="Wingdings" panose="05000000000000000000" pitchFamily="2" charset="2"/>
                  </a:rPr>
                  <a:t>甚至</a:t>
                </a:r>
                <a:r>
                  <a:rPr lang="en-US" altLang="zh-CN">
                    <a:solidFill>
                      <a:srgbClr val="0066FF"/>
                    </a:solidFill>
                    <a:latin typeface="宋体" panose="02010600030101010101" pitchFamily="2" charset="-122"/>
                    <a:sym typeface="Wingdings" panose="05000000000000000000" pitchFamily="2" charset="2"/>
                  </a:rPr>
                  <a:t>1NF)</a:t>
                </a:r>
                <a:endParaRPr lang="en-US" altLang="zh-CN">
                  <a:solidFill>
                    <a:srgbClr val="0066FF"/>
                  </a:solidFill>
                  <a:latin typeface="宋体" panose="02010600030101010101" pitchFamily="2" charset="-122"/>
                </a:endParaRPr>
              </a:p>
            </p:txBody>
          </p:sp>
          <p:sp>
            <p:nvSpPr>
              <p:cNvPr id="31768" name="Rectangle 24">
                <a:extLst>
                  <a:ext uri="{FF2B5EF4-FFF2-40B4-BE49-F238E27FC236}">
                    <a16:creationId xmlns:a16="http://schemas.microsoft.com/office/drawing/2014/main" id="{7219B0C9-DEC3-C00F-A670-C14032150305}"/>
                  </a:ext>
                </a:extLst>
              </p:cNvPr>
              <p:cNvSpPr>
                <a:spLocks noChangeArrowheads="1"/>
              </p:cNvSpPr>
              <p:nvPr/>
            </p:nvSpPr>
            <p:spPr bwMode="auto">
              <a:xfrm>
                <a:off x="2269" y="3569"/>
                <a:ext cx="12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solidFill>
                      <a:srgbClr val="0066FF"/>
                    </a:solidFill>
                    <a:latin typeface="宋体" panose="02010600030101010101" pitchFamily="2" charset="-122"/>
                    <a:sym typeface="Wingdings" panose="05000000000000000000" pitchFamily="2" charset="2"/>
                  </a:rPr>
                  <a:t>（如果丢失重要函数依赖）</a:t>
                </a:r>
              </a:p>
            </p:txBody>
          </p:sp>
          <p:sp>
            <p:nvSpPr>
              <p:cNvPr id="31769" name="Rectangle 25">
                <a:extLst>
                  <a:ext uri="{FF2B5EF4-FFF2-40B4-BE49-F238E27FC236}">
                    <a16:creationId xmlns:a16="http://schemas.microsoft.com/office/drawing/2014/main" id="{325F207A-2C58-AA91-716A-8A1A76B6F330}"/>
                  </a:ext>
                </a:extLst>
              </p:cNvPr>
              <p:cNvSpPr>
                <a:spLocks noChangeArrowheads="1"/>
              </p:cNvSpPr>
              <p:nvPr/>
            </p:nvSpPr>
            <p:spPr bwMode="auto">
              <a:xfrm>
                <a:off x="3456" y="3563"/>
                <a:ext cx="16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solidFill>
                      <a:srgbClr val="0066FF"/>
                    </a:solidFill>
                    <a:latin typeface="宋体" panose="02010600030101010101" pitchFamily="2" charset="-122"/>
                    <a:sym typeface="Wingdings" panose="05000000000000000000" pitchFamily="2" charset="2"/>
                  </a:rPr>
                  <a:t>（如果某些多表连接查询非常重要）</a:t>
                </a:r>
              </a:p>
            </p:txBody>
          </p:sp>
          <p:sp>
            <p:nvSpPr>
              <p:cNvPr id="31770" name="AutoShape 26">
                <a:extLst>
                  <a:ext uri="{FF2B5EF4-FFF2-40B4-BE49-F238E27FC236}">
                    <a16:creationId xmlns:a16="http://schemas.microsoft.com/office/drawing/2014/main" id="{BB5CBBE6-1521-5CB5-F4D2-10780CCD93C2}"/>
                  </a:ext>
                </a:extLst>
              </p:cNvPr>
              <p:cNvSpPr>
                <a:spLocks noChangeArrowheads="1"/>
              </p:cNvSpPr>
              <p:nvPr/>
            </p:nvSpPr>
            <p:spPr bwMode="auto">
              <a:xfrm>
                <a:off x="3023" y="3701"/>
                <a:ext cx="131" cy="86"/>
              </a:xfrm>
              <a:prstGeom prst="upArrow">
                <a:avLst>
                  <a:gd name="adj1" fmla="val 50000"/>
                  <a:gd name="adj2" fmla="val 25000"/>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zh-CN" altLang="en-US"/>
              </a:p>
            </p:txBody>
          </p:sp>
          <p:sp>
            <p:nvSpPr>
              <p:cNvPr id="31771" name="AutoShape 27">
                <a:extLst>
                  <a:ext uri="{FF2B5EF4-FFF2-40B4-BE49-F238E27FC236}">
                    <a16:creationId xmlns:a16="http://schemas.microsoft.com/office/drawing/2014/main" id="{B5D6895B-4F97-964D-AC8F-059479370BC6}"/>
                  </a:ext>
                </a:extLst>
              </p:cNvPr>
              <p:cNvSpPr>
                <a:spLocks noChangeArrowheads="1"/>
              </p:cNvSpPr>
              <p:nvPr/>
            </p:nvSpPr>
            <p:spPr bwMode="auto">
              <a:xfrm>
                <a:off x="3662" y="3701"/>
                <a:ext cx="131" cy="86"/>
              </a:xfrm>
              <a:prstGeom prst="upArrow">
                <a:avLst>
                  <a:gd name="adj1" fmla="val 50000"/>
                  <a:gd name="adj2" fmla="val 25000"/>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3086"/>
                                        </p:tgtEl>
                                        <p:attrNameLst>
                                          <p:attrName>style.visibility</p:attrName>
                                        </p:attrNameLst>
                                      </p:cBhvr>
                                      <p:to>
                                        <p:strVal val="visible"/>
                                      </p:to>
                                    </p:set>
                                    <p:anim calcmode="lin" valueType="num">
                                      <p:cBhvr additive="base">
                                        <p:cTn id="7" dur="500" fill="hold"/>
                                        <p:tgtEl>
                                          <p:spTgt spid="643086"/>
                                        </p:tgtEl>
                                        <p:attrNameLst>
                                          <p:attrName>ppt_x</p:attrName>
                                        </p:attrNameLst>
                                      </p:cBhvr>
                                      <p:tavLst>
                                        <p:tav tm="0">
                                          <p:val>
                                            <p:strVal val="#ppt_x"/>
                                          </p:val>
                                        </p:tav>
                                        <p:tav tm="100000">
                                          <p:val>
                                            <p:strVal val="#ppt_x"/>
                                          </p:val>
                                        </p:tav>
                                      </p:tavLst>
                                    </p:anim>
                                    <p:anim calcmode="lin" valueType="num">
                                      <p:cBhvr additive="base">
                                        <p:cTn id="8" dur="500" fill="hold"/>
                                        <p:tgtEl>
                                          <p:spTgt spid="6430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43089"/>
                                        </p:tgtEl>
                                        <p:attrNameLst>
                                          <p:attrName>style.visibility</p:attrName>
                                        </p:attrNameLst>
                                      </p:cBhvr>
                                      <p:to>
                                        <p:strVal val="visible"/>
                                      </p:to>
                                    </p:set>
                                    <p:anim calcmode="lin" valueType="num">
                                      <p:cBhvr additive="base">
                                        <p:cTn id="13" dur="500" fill="hold"/>
                                        <p:tgtEl>
                                          <p:spTgt spid="643089"/>
                                        </p:tgtEl>
                                        <p:attrNameLst>
                                          <p:attrName>ppt_x</p:attrName>
                                        </p:attrNameLst>
                                      </p:cBhvr>
                                      <p:tavLst>
                                        <p:tav tm="0">
                                          <p:val>
                                            <p:strVal val="#ppt_x"/>
                                          </p:val>
                                        </p:tav>
                                        <p:tav tm="100000">
                                          <p:val>
                                            <p:strVal val="#ppt_x"/>
                                          </p:val>
                                        </p:tav>
                                      </p:tavLst>
                                    </p:anim>
                                    <p:anim calcmode="lin" valueType="num">
                                      <p:cBhvr additive="base">
                                        <p:cTn id="14" dur="500" fill="hold"/>
                                        <p:tgtEl>
                                          <p:spTgt spid="64308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43088"/>
                                        </p:tgtEl>
                                        <p:attrNameLst>
                                          <p:attrName>style.visibility</p:attrName>
                                        </p:attrNameLst>
                                      </p:cBhvr>
                                      <p:to>
                                        <p:strVal val="visible"/>
                                      </p:to>
                                    </p:set>
                                    <p:anim calcmode="lin" valueType="num">
                                      <p:cBhvr additive="base">
                                        <p:cTn id="19" dur="500" fill="hold"/>
                                        <p:tgtEl>
                                          <p:spTgt spid="643088"/>
                                        </p:tgtEl>
                                        <p:attrNameLst>
                                          <p:attrName>ppt_x</p:attrName>
                                        </p:attrNameLst>
                                      </p:cBhvr>
                                      <p:tavLst>
                                        <p:tav tm="0">
                                          <p:val>
                                            <p:strVal val="#ppt_x"/>
                                          </p:val>
                                        </p:tav>
                                        <p:tav tm="100000">
                                          <p:val>
                                            <p:strVal val="#ppt_x"/>
                                          </p:val>
                                        </p:tav>
                                      </p:tavLst>
                                    </p:anim>
                                    <p:anim calcmode="lin" valueType="num">
                                      <p:cBhvr additive="base">
                                        <p:cTn id="20" dur="500" fill="hold"/>
                                        <p:tgtEl>
                                          <p:spTgt spid="64308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43082"/>
                                        </p:tgtEl>
                                        <p:attrNameLst>
                                          <p:attrName>style.visibility</p:attrName>
                                        </p:attrNameLst>
                                      </p:cBhvr>
                                      <p:to>
                                        <p:strVal val="visible"/>
                                      </p:to>
                                    </p:set>
                                    <p:anim calcmode="lin" valueType="num">
                                      <p:cBhvr additive="base">
                                        <p:cTn id="25" dur="500" fill="hold"/>
                                        <p:tgtEl>
                                          <p:spTgt spid="643082"/>
                                        </p:tgtEl>
                                        <p:attrNameLst>
                                          <p:attrName>ppt_x</p:attrName>
                                        </p:attrNameLst>
                                      </p:cBhvr>
                                      <p:tavLst>
                                        <p:tav tm="0">
                                          <p:val>
                                            <p:strVal val="#ppt_x"/>
                                          </p:val>
                                        </p:tav>
                                        <p:tav tm="100000">
                                          <p:val>
                                            <p:strVal val="#ppt_x"/>
                                          </p:val>
                                        </p:tav>
                                      </p:tavLst>
                                    </p:anim>
                                    <p:anim calcmode="lin" valueType="num">
                                      <p:cBhvr additive="base">
                                        <p:cTn id="26" dur="500" fill="hold"/>
                                        <p:tgtEl>
                                          <p:spTgt spid="64308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43101"/>
                                        </p:tgtEl>
                                        <p:attrNameLst>
                                          <p:attrName>style.visibility</p:attrName>
                                        </p:attrNameLst>
                                      </p:cBhvr>
                                      <p:to>
                                        <p:strVal val="visible"/>
                                      </p:to>
                                    </p:set>
                                    <p:anim calcmode="lin" valueType="num">
                                      <p:cBhvr additive="base">
                                        <p:cTn id="31" dur="500" fill="hold"/>
                                        <p:tgtEl>
                                          <p:spTgt spid="643101"/>
                                        </p:tgtEl>
                                        <p:attrNameLst>
                                          <p:attrName>ppt_x</p:attrName>
                                        </p:attrNameLst>
                                      </p:cBhvr>
                                      <p:tavLst>
                                        <p:tav tm="0">
                                          <p:val>
                                            <p:strVal val="#ppt_x"/>
                                          </p:val>
                                        </p:tav>
                                        <p:tav tm="100000">
                                          <p:val>
                                            <p:strVal val="#ppt_x"/>
                                          </p:val>
                                        </p:tav>
                                      </p:tavLst>
                                    </p:anim>
                                    <p:anim calcmode="lin" valueType="num">
                                      <p:cBhvr additive="base">
                                        <p:cTn id="32" dur="500" fill="hold"/>
                                        <p:tgtEl>
                                          <p:spTgt spid="643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82" grpId="0" bldLvl="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内容占位符 1">
            <a:extLst>
              <a:ext uri="{FF2B5EF4-FFF2-40B4-BE49-F238E27FC236}">
                <a16:creationId xmlns:a16="http://schemas.microsoft.com/office/drawing/2014/main" id="{7BBD216B-23F2-1258-DA8A-AB1A1CF06CDF}"/>
              </a:ext>
            </a:extLst>
          </p:cNvPr>
          <p:cNvSpPr>
            <a:spLocks noGrp="1" noChangeArrowheads="1"/>
          </p:cNvSpPr>
          <p:nvPr>
            <p:ph idx="1"/>
          </p:nvPr>
        </p:nvSpPr>
        <p:spPr>
          <a:xfrm>
            <a:off x="457200" y="1481138"/>
            <a:ext cx="8229600" cy="5376862"/>
          </a:xfrm>
        </p:spPr>
        <p:txBody>
          <a:bodyPr/>
          <a:lstStyle/>
          <a:p>
            <a:r>
              <a:rPr lang="zh-CN" altLang="en-US" sz="2800" b="1"/>
              <a:t>将一个关系分解为符合</a:t>
            </a:r>
            <a:r>
              <a:rPr lang="en-US" altLang="zh-CN" sz="2800" b="1"/>
              <a:t>3NF</a:t>
            </a:r>
            <a:r>
              <a:rPr lang="zh-CN" altLang="en-US" sz="2800" b="1"/>
              <a:t>的关系集合</a:t>
            </a:r>
            <a:r>
              <a:rPr lang="en-US" altLang="zh-CN" sz="2800" b="1"/>
              <a:t>:</a:t>
            </a:r>
          </a:p>
          <a:p>
            <a:pPr>
              <a:buFont typeface="Wingdings 3" panose="05040102010807070707" pitchFamily="18" charset="2"/>
              <a:buNone/>
            </a:pPr>
            <a:r>
              <a:rPr lang="en-US" altLang="zh-CN" sz="2800" b="1"/>
              <a:t>	– </a:t>
            </a:r>
            <a:r>
              <a:rPr lang="zh-CN" altLang="en-US" sz="2800" b="1"/>
              <a:t>分解是无损的</a:t>
            </a:r>
            <a:endParaRPr lang="en-US" altLang="zh-CN" sz="2800" b="1"/>
          </a:p>
          <a:p>
            <a:pPr>
              <a:buFont typeface="Wingdings 3" panose="05040102010807070707" pitchFamily="18" charset="2"/>
              <a:buNone/>
            </a:pPr>
            <a:r>
              <a:rPr lang="en-US" altLang="zh-CN" sz="2800" b="1"/>
              <a:t>	– </a:t>
            </a:r>
            <a:r>
              <a:rPr lang="zh-CN" altLang="en-US" sz="2800" b="1"/>
              <a:t>分解是保持函数依赖的</a:t>
            </a:r>
            <a:endParaRPr lang="en-US" altLang="zh-CN" sz="2800" b="1"/>
          </a:p>
          <a:p>
            <a:r>
              <a:rPr lang="zh-CN" altLang="en-US" sz="2800" b="1"/>
              <a:t>将一个关系分解为符合</a:t>
            </a:r>
            <a:r>
              <a:rPr lang="en-US" altLang="zh-CN" sz="2800" b="1"/>
              <a:t>BCNF</a:t>
            </a:r>
            <a:r>
              <a:rPr lang="zh-CN" altLang="en-US" sz="2800" b="1"/>
              <a:t>的关系集合</a:t>
            </a:r>
            <a:r>
              <a:rPr lang="en-US" altLang="zh-CN" sz="2800" b="1"/>
              <a:t>:</a:t>
            </a:r>
          </a:p>
          <a:p>
            <a:pPr>
              <a:buFont typeface="Wingdings 3" panose="05040102010807070707" pitchFamily="18" charset="2"/>
              <a:buNone/>
            </a:pPr>
            <a:r>
              <a:rPr lang="en-US" altLang="zh-CN" sz="2800" b="1"/>
              <a:t>	– </a:t>
            </a:r>
            <a:r>
              <a:rPr lang="zh-CN" altLang="en-US" sz="2800" b="1"/>
              <a:t>分解是无损的</a:t>
            </a:r>
          </a:p>
          <a:p>
            <a:pPr>
              <a:buFont typeface="Wingdings 3" panose="05040102010807070707" pitchFamily="18" charset="2"/>
              <a:buNone/>
            </a:pPr>
            <a:r>
              <a:rPr lang="en-US" altLang="zh-CN" sz="2800" b="1"/>
              <a:t>	– </a:t>
            </a:r>
            <a:r>
              <a:rPr lang="zh-CN" altLang="en-US" sz="2800" b="1"/>
              <a:t>可能不保持函数依赖</a:t>
            </a:r>
            <a:r>
              <a:rPr lang="en-US" altLang="zh-CN" sz="2800" b="1"/>
              <a:t>.</a:t>
            </a:r>
            <a:endParaRPr lang="zh-CN" altLang="en-US" sz="2800" b="1"/>
          </a:p>
        </p:txBody>
      </p:sp>
      <p:sp>
        <p:nvSpPr>
          <p:cNvPr id="32770" name="灯片编号占位符 2">
            <a:extLst>
              <a:ext uri="{FF2B5EF4-FFF2-40B4-BE49-F238E27FC236}">
                <a16:creationId xmlns:a16="http://schemas.microsoft.com/office/drawing/2014/main" id="{209B3680-606B-DEAF-8FA3-972AFE5BD91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64E8D015-461D-4A2F-89D1-AAE6C3287FE2}" type="slidenum">
              <a:rPr lang="zh-CN" altLang="en-US"/>
              <a:pPr eaLnBrk="0" hangingPunct="0"/>
              <a:t>253</a:t>
            </a:fld>
            <a:endParaRPr lang="zh-CN" altLang="en-US"/>
          </a:p>
        </p:txBody>
      </p:sp>
      <p:sp>
        <p:nvSpPr>
          <p:cNvPr id="32771" name="标题 3">
            <a:extLst>
              <a:ext uri="{FF2B5EF4-FFF2-40B4-BE49-F238E27FC236}">
                <a16:creationId xmlns:a16="http://schemas.microsoft.com/office/drawing/2014/main" id="{395BF179-97F3-523E-83E1-62111228A176}"/>
              </a:ext>
            </a:extLst>
          </p:cNvPr>
          <p:cNvSpPr>
            <a:spLocks noGrp="1" noChangeArrowheads="1"/>
          </p:cNvSpPr>
          <p:nvPr>
            <p:ph type="title"/>
          </p:nvPr>
        </p:nvSpPr>
        <p:spPr>
          <a:xfrm>
            <a:off x="685800" y="338138"/>
            <a:ext cx="7772400" cy="1143000"/>
          </a:xfrm>
        </p:spPr>
        <p:txBody>
          <a:bodyPr/>
          <a:lstStyle/>
          <a:p>
            <a:r>
              <a:rPr lang="en-US" altLang="zh-CN">
                <a:solidFill>
                  <a:schemeClr val="tx1"/>
                </a:solidFill>
              </a:rPr>
              <a:t>BCNF </a:t>
            </a:r>
            <a:r>
              <a:rPr lang="zh-CN" altLang="en-US">
                <a:solidFill>
                  <a:schemeClr val="tx1"/>
                </a:solidFill>
              </a:rPr>
              <a:t>和 </a:t>
            </a:r>
            <a:r>
              <a:rPr lang="en-US" altLang="zh-CN">
                <a:solidFill>
                  <a:schemeClr val="tx1"/>
                </a:solidFill>
              </a:rPr>
              <a:t>3NF</a:t>
            </a:r>
            <a:r>
              <a:rPr lang="zh-CN" altLang="en-US">
                <a:solidFill>
                  <a:schemeClr val="tx1"/>
                </a:solidFill>
              </a:rPr>
              <a:t>的比较</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a:extLst>
              <a:ext uri="{FF2B5EF4-FFF2-40B4-BE49-F238E27FC236}">
                <a16:creationId xmlns:a16="http://schemas.microsoft.com/office/drawing/2014/main" id="{8DFF601F-DB96-4878-E503-58EE857E8698}"/>
              </a:ext>
            </a:extLst>
          </p:cNvPr>
          <p:cNvSpPr>
            <a:spLocks noGrp="1" noChangeArrowheads="1"/>
          </p:cNvSpPr>
          <p:nvPr>
            <p:ph idx="1"/>
          </p:nvPr>
        </p:nvSpPr>
        <p:spPr>
          <a:xfrm>
            <a:off x="827088" y="1557338"/>
            <a:ext cx="8039100" cy="4903787"/>
          </a:xfrm>
        </p:spPr>
        <p:txBody>
          <a:bodyPr/>
          <a:lstStyle/>
          <a:p>
            <a:r>
              <a:rPr lang="zh-CN" altLang="en-US"/>
              <a:t>关系型数据库设计的目标</a:t>
            </a:r>
            <a:r>
              <a:rPr lang="en-US" altLang="zh-CN"/>
              <a:t>:</a:t>
            </a:r>
          </a:p>
          <a:p>
            <a:pPr lvl="1"/>
            <a:r>
              <a:rPr lang="en-US" altLang="zh-CN"/>
              <a:t>BCNF.</a:t>
            </a:r>
          </a:p>
          <a:p>
            <a:pPr lvl="1"/>
            <a:r>
              <a:rPr lang="zh-CN" altLang="en-US"/>
              <a:t>无损连接</a:t>
            </a:r>
            <a:r>
              <a:rPr lang="en-US" altLang="zh-CN"/>
              <a:t>.</a:t>
            </a:r>
          </a:p>
          <a:p>
            <a:pPr lvl="1"/>
            <a:r>
              <a:rPr lang="zh-CN" altLang="en-US"/>
              <a:t>保持函数依赖</a:t>
            </a:r>
            <a:r>
              <a:rPr lang="en-US" altLang="zh-CN"/>
              <a:t>.</a:t>
            </a:r>
          </a:p>
          <a:p>
            <a:r>
              <a:rPr lang="zh-CN" altLang="en-US"/>
              <a:t>如果我们不能得到这些</a:t>
            </a:r>
            <a:r>
              <a:rPr lang="en-US" altLang="zh-CN"/>
              <a:t>, </a:t>
            </a:r>
            <a:r>
              <a:rPr lang="zh-CN" altLang="en-US"/>
              <a:t>那么</a:t>
            </a:r>
            <a:endParaRPr lang="en-US" altLang="zh-CN"/>
          </a:p>
          <a:p>
            <a:pPr lvl="1"/>
            <a:r>
              <a:rPr lang="zh-CN" altLang="en-US"/>
              <a:t>缺失函数依赖的保持</a:t>
            </a:r>
            <a:r>
              <a:rPr lang="en-US" altLang="zh-CN"/>
              <a:t> </a:t>
            </a:r>
          </a:p>
          <a:p>
            <a:pPr lvl="1"/>
            <a:r>
              <a:rPr lang="zh-CN" altLang="en-US"/>
              <a:t>使用</a:t>
            </a:r>
            <a:r>
              <a:rPr lang="en-US" altLang="zh-CN"/>
              <a:t>3NF</a:t>
            </a:r>
            <a:r>
              <a:rPr lang="zh-CN" altLang="en-US"/>
              <a:t>产生冗余</a:t>
            </a:r>
            <a:endParaRPr lang="en-US" altLang="zh-CN"/>
          </a:p>
        </p:txBody>
      </p:sp>
      <p:sp>
        <p:nvSpPr>
          <p:cNvPr id="33794" name="Rectangle 2">
            <a:extLst>
              <a:ext uri="{FF2B5EF4-FFF2-40B4-BE49-F238E27FC236}">
                <a16:creationId xmlns:a16="http://schemas.microsoft.com/office/drawing/2014/main" id="{B3F7B745-9BA2-1490-2141-915CDE41538B}"/>
              </a:ext>
            </a:extLst>
          </p:cNvPr>
          <p:cNvSpPr>
            <a:spLocks noGrp="1" noChangeArrowheads="1"/>
          </p:cNvSpPr>
          <p:nvPr>
            <p:ph type="title"/>
          </p:nvPr>
        </p:nvSpPr>
        <p:spPr>
          <a:xfrm>
            <a:off x="669925" y="244475"/>
            <a:ext cx="7772400" cy="1143000"/>
          </a:xfrm>
        </p:spPr>
        <p:txBody>
          <a:bodyPr/>
          <a:lstStyle/>
          <a:p>
            <a:r>
              <a:rPr lang="zh-CN" altLang="en-US">
                <a:solidFill>
                  <a:schemeClr val="tx1"/>
                </a:solidFill>
              </a:rPr>
              <a:t>设计目标</a:t>
            </a:r>
            <a:endParaRPr lang="en-US" altLang="zh-CN">
              <a:solidFill>
                <a:schemeClr val="tx1"/>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a:extLst>
              <a:ext uri="{FF2B5EF4-FFF2-40B4-BE49-F238E27FC236}">
                <a16:creationId xmlns:a16="http://schemas.microsoft.com/office/drawing/2014/main" id="{FB8C6FF7-8587-599E-0088-29DA47F27A31}"/>
              </a:ext>
            </a:extLst>
          </p:cNvPr>
          <p:cNvSpPr>
            <a:spLocks noGrp="1" noChangeArrowheads="1"/>
          </p:cNvSpPr>
          <p:nvPr>
            <p:ph type="title"/>
          </p:nvPr>
        </p:nvSpPr>
        <p:spPr>
          <a:xfrm>
            <a:off x="685800" y="92075"/>
            <a:ext cx="7772400" cy="1143000"/>
          </a:xfrm>
        </p:spPr>
        <p:txBody>
          <a:bodyPr/>
          <a:lstStyle/>
          <a:p>
            <a:r>
              <a:rPr lang="en-US" altLang="zh-CN">
                <a:solidFill>
                  <a:schemeClr val="tx1"/>
                </a:solidFill>
              </a:rPr>
              <a:t>Example</a:t>
            </a:r>
            <a:endParaRPr lang="zh-CN" altLang="en-US"/>
          </a:p>
        </p:txBody>
      </p:sp>
      <p:sp>
        <p:nvSpPr>
          <p:cNvPr id="35842" name="内容占位符 2">
            <a:extLst>
              <a:ext uri="{FF2B5EF4-FFF2-40B4-BE49-F238E27FC236}">
                <a16:creationId xmlns:a16="http://schemas.microsoft.com/office/drawing/2014/main" id="{98303AB3-1C4A-9E1E-7C3E-F80C585DFFF9}"/>
              </a:ext>
            </a:extLst>
          </p:cNvPr>
          <p:cNvSpPr>
            <a:spLocks noGrp="1" noChangeArrowheads="1"/>
          </p:cNvSpPr>
          <p:nvPr>
            <p:ph idx="1"/>
          </p:nvPr>
        </p:nvSpPr>
        <p:spPr>
          <a:xfrm>
            <a:off x="685800" y="1417638"/>
            <a:ext cx="8170863" cy="4114800"/>
          </a:xfrm>
        </p:spPr>
        <p:txBody>
          <a:bodyPr/>
          <a:lstStyle/>
          <a:p>
            <a:r>
              <a:rPr lang="en-US" altLang="zh-CN" sz="2800" b="1"/>
              <a:t>StorehouseManage(</a:t>
            </a:r>
            <a:r>
              <a:rPr lang="zh-CN" altLang="en-US" sz="2800" b="1"/>
              <a:t>仓库</a:t>
            </a:r>
            <a:r>
              <a:rPr lang="en-US" altLang="zh-CN" sz="2800" b="1"/>
              <a:t>ID, </a:t>
            </a:r>
            <a:r>
              <a:rPr lang="zh-CN" altLang="en-US" sz="2800" b="1"/>
              <a:t>存储物品</a:t>
            </a:r>
            <a:r>
              <a:rPr lang="en-US" altLang="zh-CN" sz="2800" b="1"/>
              <a:t>ID, </a:t>
            </a:r>
            <a:r>
              <a:rPr lang="zh-CN" altLang="en-US" sz="2800" b="1"/>
              <a:t>管理员</a:t>
            </a:r>
            <a:r>
              <a:rPr lang="en-US" altLang="zh-CN" sz="2800" b="1"/>
              <a:t>ID, </a:t>
            </a:r>
            <a:r>
              <a:rPr lang="zh-CN" altLang="en-US" sz="2800" b="1"/>
              <a:t>数量</a:t>
            </a:r>
            <a:r>
              <a:rPr lang="en-US" altLang="zh-CN" sz="2800" b="1"/>
              <a:t>)</a:t>
            </a:r>
            <a:r>
              <a:rPr lang="zh-CN" altLang="en-US" sz="2800" b="1"/>
              <a:t>。</a:t>
            </a:r>
            <a:endParaRPr lang="en-US" altLang="zh-CN" sz="2800" b="1"/>
          </a:p>
          <a:p>
            <a:pPr>
              <a:buFontTx/>
              <a:buNone/>
            </a:pPr>
            <a:r>
              <a:rPr lang="en-US" altLang="zh-CN" sz="2800" b="1"/>
              <a:t>F:(</a:t>
            </a:r>
            <a:r>
              <a:rPr lang="zh-CN" altLang="en-US" sz="2800" b="1"/>
              <a:t>仓库</a:t>
            </a:r>
            <a:r>
              <a:rPr lang="en-US" altLang="zh-CN" sz="2800" b="1"/>
              <a:t>ID, </a:t>
            </a:r>
            <a:r>
              <a:rPr lang="zh-CN" altLang="en-US" sz="2800" b="1"/>
              <a:t>存储物品</a:t>
            </a:r>
            <a:r>
              <a:rPr lang="en-US" altLang="zh-CN" sz="2800" b="1"/>
              <a:t>ID) →(</a:t>
            </a:r>
            <a:r>
              <a:rPr lang="zh-CN" altLang="en-US" sz="2800" b="1"/>
              <a:t>管理员</a:t>
            </a:r>
            <a:r>
              <a:rPr lang="en-US" altLang="zh-CN" sz="2800" b="1"/>
              <a:t>ID, </a:t>
            </a:r>
            <a:r>
              <a:rPr lang="zh-CN" altLang="en-US" sz="2800" b="1"/>
              <a:t>数量</a:t>
            </a:r>
            <a:r>
              <a:rPr lang="en-US" altLang="zh-CN" sz="2800" b="1"/>
              <a:t>)</a:t>
            </a:r>
            <a:br>
              <a:rPr lang="zh-CN" altLang="en-US" sz="2800" b="1"/>
            </a:br>
            <a:r>
              <a:rPr lang="en-US" altLang="zh-CN" sz="2800" b="1"/>
              <a:t>(</a:t>
            </a:r>
            <a:r>
              <a:rPr lang="zh-CN" altLang="en-US" sz="2800" b="1"/>
              <a:t>管理员</a:t>
            </a:r>
            <a:r>
              <a:rPr lang="en-US" altLang="zh-CN" sz="2800" b="1"/>
              <a:t>ID, </a:t>
            </a:r>
            <a:r>
              <a:rPr lang="zh-CN" altLang="en-US" sz="2800" b="1"/>
              <a:t>存储物品</a:t>
            </a:r>
            <a:r>
              <a:rPr lang="en-US" altLang="zh-CN" sz="2800" b="1"/>
              <a:t>ID) → (</a:t>
            </a:r>
            <a:r>
              <a:rPr lang="zh-CN" altLang="en-US" sz="2800" b="1"/>
              <a:t>仓库</a:t>
            </a:r>
            <a:r>
              <a:rPr lang="en-US" altLang="zh-CN" sz="2800" b="1"/>
              <a:t>ID, </a:t>
            </a:r>
            <a:r>
              <a:rPr lang="zh-CN" altLang="en-US" sz="2800" b="1"/>
              <a:t>数量</a:t>
            </a:r>
            <a:r>
              <a:rPr lang="en-US" altLang="zh-CN" sz="2800" b="1"/>
              <a:t>)</a:t>
            </a:r>
          </a:p>
          <a:p>
            <a:pPr>
              <a:buFontTx/>
              <a:buNone/>
            </a:pPr>
            <a:r>
              <a:rPr lang="zh-CN" altLang="en-US" sz="2800" b="1"/>
              <a:t>  </a:t>
            </a:r>
            <a:r>
              <a:rPr lang="en-US" altLang="zh-CN" sz="2800" b="1"/>
              <a:t>(</a:t>
            </a:r>
            <a:r>
              <a:rPr lang="zh-CN" altLang="en-US" sz="2800" b="1"/>
              <a:t>仓库</a:t>
            </a:r>
            <a:r>
              <a:rPr lang="en-US" altLang="zh-CN" sz="2800" b="1"/>
              <a:t>ID) → (</a:t>
            </a:r>
            <a:r>
              <a:rPr lang="zh-CN" altLang="en-US" sz="2800" b="1"/>
              <a:t>管理员</a:t>
            </a:r>
            <a:r>
              <a:rPr lang="en-US" altLang="zh-CN" sz="2800" b="1"/>
              <a:t>ID)</a:t>
            </a:r>
            <a:br>
              <a:rPr lang="zh-CN" altLang="en-US" sz="2800" b="1"/>
            </a:br>
            <a:r>
              <a:rPr lang="en-US" altLang="zh-CN" sz="2800" b="1"/>
              <a:t>(</a:t>
            </a:r>
            <a:r>
              <a:rPr lang="zh-CN" altLang="en-US" sz="2800" b="1"/>
              <a:t>管理员</a:t>
            </a:r>
            <a:r>
              <a:rPr lang="en-US" altLang="zh-CN" sz="2800" b="1"/>
              <a:t>ID) → (</a:t>
            </a:r>
            <a:r>
              <a:rPr lang="zh-CN" altLang="en-US" sz="2800" b="1"/>
              <a:t>仓库</a:t>
            </a:r>
            <a:r>
              <a:rPr lang="en-US" altLang="zh-CN" sz="2800" b="1"/>
              <a:t>ID)</a:t>
            </a:r>
          </a:p>
          <a:p>
            <a:endParaRPr lang="en-US" altLang="zh-CN" sz="2800" b="1"/>
          </a:p>
          <a:p>
            <a:r>
              <a:rPr lang="zh-CN" altLang="en-US" sz="2800" b="1"/>
              <a:t>是否符合</a:t>
            </a:r>
            <a:r>
              <a:rPr lang="en-US" altLang="zh-CN" sz="2800" b="1"/>
              <a:t>BCNF？</a:t>
            </a:r>
          </a:p>
          <a:p>
            <a:r>
              <a:rPr lang="zh-CN" altLang="en-US" sz="2800" b="1"/>
              <a:t>是否符合</a:t>
            </a:r>
            <a:r>
              <a:rPr lang="en-US" altLang="zh-CN" sz="2800" b="1"/>
              <a:t>3NF？</a:t>
            </a:r>
            <a:endParaRPr lang="zh-CN" altLang="en-US" sz="2800" b="1"/>
          </a:p>
        </p:txBody>
      </p:sp>
      <p:sp>
        <p:nvSpPr>
          <p:cNvPr id="35843" name="灯片编号占位符 3">
            <a:extLst>
              <a:ext uri="{FF2B5EF4-FFF2-40B4-BE49-F238E27FC236}">
                <a16:creationId xmlns:a16="http://schemas.microsoft.com/office/drawing/2014/main" id="{F50176B2-6A12-2A2D-6ECC-AA37A7BEB1D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DC434AF-B3E6-4770-9F80-DB638E6E17EF}" type="slidenum">
              <a:rPr lang="zh-CN" altLang="en-US"/>
              <a:pPr eaLnBrk="0" hangingPunct="0"/>
              <a:t>255</a:t>
            </a:fld>
            <a:endParaRPr lang="zh-CN" altLang="en-US"/>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a:extLst>
              <a:ext uri="{FF2B5EF4-FFF2-40B4-BE49-F238E27FC236}">
                <a16:creationId xmlns:a16="http://schemas.microsoft.com/office/drawing/2014/main" id="{8ACB34DD-2654-7CBE-EA28-4300CA439849}"/>
              </a:ext>
            </a:extLst>
          </p:cNvPr>
          <p:cNvSpPr>
            <a:spLocks noGrp="1" noChangeArrowheads="1"/>
          </p:cNvSpPr>
          <p:nvPr>
            <p:ph type="title"/>
          </p:nvPr>
        </p:nvSpPr>
        <p:spPr/>
        <p:txBody>
          <a:bodyPr/>
          <a:lstStyle/>
          <a:p>
            <a:r>
              <a:rPr lang="en-US" altLang="zh-CN">
                <a:solidFill>
                  <a:schemeClr val="tx1"/>
                </a:solidFill>
              </a:rPr>
              <a:t>Example</a:t>
            </a:r>
            <a:endParaRPr lang="zh-CN" altLang="en-US"/>
          </a:p>
        </p:txBody>
      </p:sp>
      <p:sp>
        <p:nvSpPr>
          <p:cNvPr id="36866" name="内容占位符 2">
            <a:extLst>
              <a:ext uri="{FF2B5EF4-FFF2-40B4-BE49-F238E27FC236}">
                <a16:creationId xmlns:a16="http://schemas.microsoft.com/office/drawing/2014/main" id="{F17BAAC0-13E7-AF53-0CCB-E461CD3AD88D}"/>
              </a:ext>
            </a:extLst>
          </p:cNvPr>
          <p:cNvSpPr>
            <a:spLocks noGrp="1" noChangeArrowheads="1"/>
          </p:cNvSpPr>
          <p:nvPr>
            <p:ph idx="1"/>
          </p:nvPr>
        </p:nvSpPr>
        <p:spPr/>
        <p:txBody>
          <a:bodyPr/>
          <a:lstStyle/>
          <a:p>
            <a:r>
              <a:rPr lang="zh-CN" altLang="en-US" sz="2800" b="1"/>
              <a:t>不符合</a:t>
            </a:r>
            <a:r>
              <a:rPr lang="en-US" altLang="zh-CN" sz="2800" b="1"/>
              <a:t>BCNF</a:t>
            </a:r>
          </a:p>
          <a:p>
            <a:r>
              <a:rPr lang="zh-CN" altLang="en-US" sz="2800" b="1"/>
              <a:t>分解：</a:t>
            </a:r>
            <a:endParaRPr lang="en-US" altLang="zh-CN" sz="2800" b="1"/>
          </a:p>
          <a:p>
            <a:pPr lvl="1"/>
            <a:r>
              <a:rPr lang="zh-CN" altLang="en-US" sz="2400" b="1"/>
              <a:t>仓库管理：</a:t>
            </a:r>
            <a:r>
              <a:rPr lang="en-US" altLang="zh-CN" sz="2400" b="1"/>
              <a:t>StorehouseManage(</a:t>
            </a:r>
            <a:r>
              <a:rPr lang="zh-CN" altLang="en-US" sz="2400" b="1"/>
              <a:t>仓库</a:t>
            </a:r>
            <a:r>
              <a:rPr lang="en-US" altLang="zh-CN" sz="2400" b="1"/>
              <a:t>ID, </a:t>
            </a:r>
            <a:r>
              <a:rPr lang="zh-CN" altLang="en-US" sz="2400" b="1"/>
              <a:t>管理员</a:t>
            </a:r>
            <a:r>
              <a:rPr lang="en-US" altLang="zh-CN" sz="2400" b="1"/>
              <a:t>ID)</a:t>
            </a:r>
            <a:br>
              <a:rPr lang="en-US" altLang="zh-CN" sz="2400" b="1"/>
            </a:br>
            <a:r>
              <a:rPr lang="zh-CN" altLang="en-US" sz="2400" b="1"/>
              <a:t>仓库：</a:t>
            </a:r>
            <a:r>
              <a:rPr lang="en-US" altLang="zh-CN" sz="2400" b="1"/>
              <a:t>Storehouse(</a:t>
            </a:r>
            <a:r>
              <a:rPr lang="zh-CN" altLang="en-US" sz="2400" b="1"/>
              <a:t>仓库</a:t>
            </a:r>
            <a:r>
              <a:rPr lang="en-US" altLang="zh-CN" sz="2400" b="1"/>
              <a:t>ID, </a:t>
            </a:r>
            <a:r>
              <a:rPr lang="zh-CN" altLang="en-US" sz="2400" b="1"/>
              <a:t>存储物品</a:t>
            </a:r>
            <a:r>
              <a:rPr lang="en-US" altLang="zh-CN" sz="2400" b="1"/>
              <a:t>ID, </a:t>
            </a:r>
            <a:r>
              <a:rPr lang="zh-CN" altLang="en-US" sz="2400" b="1"/>
              <a:t>数量</a:t>
            </a:r>
            <a:r>
              <a:rPr lang="en-US" altLang="zh-CN" sz="2400" b="1"/>
              <a:t>)</a:t>
            </a:r>
          </a:p>
          <a:p>
            <a:r>
              <a:rPr lang="zh-CN" altLang="en-US" sz="2800" b="1"/>
              <a:t>符合</a:t>
            </a:r>
            <a:r>
              <a:rPr lang="en-US" altLang="zh-CN" sz="2800" b="1"/>
              <a:t>3NF</a:t>
            </a:r>
            <a:endParaRPr lang="zh-CN" altLang="en-US" sz="2800" b="1"/>
          </a:p>
        </p:txBody>
      </p:sp>
      <p:sp>
        <p:nvSpPr>
          <p:cNvPr id="36867" name="灯片编号占位符 3">
            <a:extLst>
              <a:ext uri="{FF2B5EF4-FFF2-40B4-BE49-F238E27FC236}">
                <a16:creationId xmlns:a16="http://schemas.microsoft.com/office/drawing/2014/main" id="{BFCD117B-722E-A5F7-2B6B-35B7E10421E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973FBEA2-8F41-493C-ABF4-AC669F08D54E}" type="slidenum">
              <a:rPr lang="zh-CN" altLang="en-US"/>
              <a:pPr eaLnBrk="0" hangingPunct="0"/>
              <a:t>256</a:t>
            </a:fld>
            <a:endParaRPr lang="zh-CN" altLang="en-US"/>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4DFC6265-DC41-1E27-C442-9D25D8B58476}"/>
              </a:ext>
            </a:extLst>
          </p:cNvPr>
          <p:cNvSpPr>
            <a:spLocks noGrp="1" noChangeArrowheads="1"/>
          </p:cNvSpPr>
          <p:nvPr>
            <p:ph type="title"/>
          </p:nvPr>
        </p:nvSpPr>
        <p:spPr/>
        <p:txBody>
          <a:bodyPr/>
          <a:lstStyle/>
          <a:p>
            <a:r>
              <a:rPr lang="en-US" altLang="zh-CN"/>
              <a:t>example</a:t>
            </a:r>
            <a:endParaRPr lang="zh-CN" altLang="en-US"/>
          </a:p>
        </p:txBody>
      </p:sp>
      <p:sp>
        <p:nvSpPr>
          <p:cNvPr id="37890" name="内容占位符 2">
            <a:extLst>
              <a:ext uri="{FF2B5EF4-FFF2-40B4-BE49-F238E27FC236}">
                <a16:creationId xmlns:a16="http://schemas.microsoft.com/office/drawing/2014/main" id="{C92A6D51-0704-C1A6-3208-284ACD136228}"/>
              </a:ext>
            </a:extLst>
          </p:cNvPr>
          <p:cNvSpPr>
            <a:spLocks noGrp="1" noChangeArrowheads="1"/>
          </p:cNvSpPr>
          <p:nvPr>
            <p:ph idx="1"/>
          </p:nvPr>
        </p:nvSpPr>
        <p:spPr>
          <a:xfrm>
            <a:off x="323850" y="2133600"/>
            <a:ext cx="8388350" cy="4114800"/>
          </a:xfrm>
        </p:spPr>
        <p:txBody>
          <a:bodyPr/>
          <a:lstStyle/>
          <a:p>
            <a:r>
              <a:rPr lang="en-US" altLang="zh-CN"/>
              <a:t>R(</a:t>
            </a:r>
            <a:r>
              <a:rPr lang="en-US" altLang="zh-CN" b="1"/>
              <a:t>employee_id,date,</a:t>
            </a:r>
            <a:r>
              <a:rPr lang="en-US" altLang="zh-CN"/>
              <a:t>turnover</a:t>
            </a:r>
            <a:r>
              <a:rPr lang="zh-CN" altLang="en-US"/>
              <a:t>，</a:t>
            </a:r>
            <a:r>
              <a:rPr lang="en-US" altLang="zh-CN"/>
              <a:t> department_name,department_manager)</a:t>
            </a:r>
          </a:p>
          <a:p>
            <a:r>
              <a:rPr lang="zh-CN" altLang="zh-CN"/>
              <a:t>统计每个职工的日营业额，</a:t>
            </a:r>
            <a:r>
              <a:rPr lang="zh-CN" altLang="en-US"/>
              <a:t>记录</a:t>
            </a:r>
            <a:r>
              <a:rPr lang="zh-CN" altLang="zh-CN"/>
              <a:t>职工所在部门和经理是谁</a:t>
            </a:r>
          </a:p>
          <a:p>
            <a:r>
              <a:rPr lang="zh-CN" altLang="en-US"/>
              <a:t>找出基本函数依赖</a:t>
            </a:r>
          </a:p>
          <a:p>
            <a:r>
              <a:rPr lang="zh-CN" altLang="en-US"/>
              <a:t>是否是</a:t>
            </a:r>
            <a:r>
              <a:rPr lang="en-US" altLang="zh-CN"/>
              <a:t>3NF</a:t>
            </a:r>
            <a:r>
              <a:rPr lang="zh-CN" altLang="en-US"/>
              <a:t>？不是则分解。</a:t>
            </a:r>
            <a:endParaRPr lang="en-US" altLang="zh-CN"/>
          </a:p>
        </p:txBody>
      </p:sp>
      <p:sp>
        <p:nvSpPr>
          <p:cNvPr id="37891" name="幻灯片编号占位符 3">
            <a:extLst>
              <a:ext uri="{FF2B5EF4-FFF2-40B4-BE49-F238E27FC236}">
                <a16:creationId xmlns:a16="http://schemas.microsoft.com/office/drawing/2014/main" id="{6450CF04-C307-2F22-7EBE-1E936A85D2D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936FDA6-F75E-44C2-8D3D-62957D0601F1}" type="slidenum">
              <a:rPr lang="zh-CN" altLang="en-US"/>
              <a:pPr eaLnBrk="0" hangingPunct="0"/>
              <a:t>257</a:t>
            </a:fld>
            <a:endParaRPr lang="zh-CN" alt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a:extLst>
              <a:ext uri="{FF2B5EF4-FFF2-40B4-BE49-F238E27FC236}">
                <a16:creationId xmlns:a16="http://schemas.microsoft.com/office/drawing/2014/main" id="{423200EF-B2DF-7F6C-C03B-5B0E64490580}"/>
              </a:ext>
            </a:extLst>
          </p:cNvPr>
          <p:cNvSpPr>
            <a:spLocks noGrp="1" noChangeArrowheads="1"/>
          </p:cNvSpPr>
          <p:nvPr>
            <p:ph type="title"/>
          </p:nvPr>
        </p:nvSpPr>
        <p:spPr/>
        <p:txBody>
          <a:bodyPr/>
          <a:lstStyle/>
          <a:p>
            <a:r>
              <a:rPr lang="en-US" altLang="zh-CN"/>
              <a:t>example</a:t>
            </a:r>
            <a:endParaRPr lang="zh-CN" altLang="en-US"/>
          </a:p>
        </p:txBody>
      </p:sp>
      <p:sp>
        <p:nvSpPr>
          <p:cNvPr id="38914" name="内容占位符 2">
            <a:extLst>
              <a:ext uri="{FF2B5EF4-FFF2-40B4-BE49-F238E27FC236}">
                <a16:creationId xmlns:a16="http://schemas.microsoft.com/office/drawing/2014/main" id="{632B6179-7051-1096-523D-B9285E205761}"/>
              </a:ext>
            </a:extLst>
          </p:cNvPr>
          <p:cNvSpPr>
            <a:spLocks noGrp="1" noChangeArrowheads="1"/>
          </p:cNvSpPr>
          <p:nvPr>
            <p:ph idx="1"/>
          </p:nvPr>
        </p:nvSpPr>
        <p:spPr>
          <a:xfrm>
            <a:off x="358775" y="2133600"/>
            <a:ext cx="8785225" cy="4114800"/>
          </a:xfrm>
        </p:spPr>
        <p:txBody>
          <a:bodyPr/>
          <a:lstStyle/>
          <a:p>
            <a:r>
              <a:rPr lang="en-US" altLang="zh-CN" b="1"/>
              <a:t>employee_id,date-&gt;</a:t>
            </a:r>
            <a:r>
              <a:rPr lang="en-US" altLang="zh-CN"/>
              <a:t>turnover</a:t>
            </a:r>
          </a:p>
          <a:p>
            <a:r>
              <a:rPr lang="en-US" altLang="zh-CN"/>
              <a:t>department_name</a:t>
            </a:r>
            <a:r>
              <a:rPr lang="en-US" altLang="zh-CN" b="1"/>
              <a:t>-&gt;</a:t>
            </a:r>
            <a:r>
              <a:rPr lang="en-US" altLang="zh-CN"/>
              <a:t>department_manager</a:t>
            </a:r>
          </a:p>
          <a:p>
            <a:r>
              <a:rPr lang="en-US" altLang="zh-CN" b="1"/>
              <a:t>employee_id-&gt;</a:t>
            </a:r>
            <a:r>
              <a:rPr lang="en-US" altLang="zh-CN"/>
              <a:t>department_name, </a:t>
            </a:r>
            <a:r>
              <a:rPr lang="en-US" altLang="zh-CN">
                <a:solidFill>
                  <a:srgbClr val="1807EF"/>
                </a:solidFill>
              </a:rPr>
              <a:t>department_manager</a:t>
            </a:r>
            <a:endParaRPr lang="zh-CN" altLang="en-US">
              <a:solidFill>
                <a:srgbClr val="1807EF"/>
              </a:solidFill>
            </a:endParaRPr>
          </a:p>
        </p:txBody>
      </p:sp>
      <p:sp>
        <p:nvSpPr>
          <p:cNvPr id="38915" name="幻灯片编号占位符 3">
            <a:extLst>
              <a:ext uri="{FF2B5EF4-FFF2-40B4-BE49-F238E27FC236}">
                <a16:creationId xmlns:a16="http://schemas.microsoft.com/office/drawing/2014/main" id="{61FF0FFF-C945-FE41-ECAE-F73385FC542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54A9E974-5F9A-4417-91F1-911DA1AB51E7}" type="slidenum">
              <a:rPr lang="zh-CN" altLang="en-US"/>
              <a:pPr eaLnBrk="0" hangingPunct="0"/>
              <a:t>258</a:t>
            </a:fld>
            <a:endParaRPr lang="zh-CN" altLang="en-US"/>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内容占位符 1">
            <a:extLst>
              <a:ext uri="{FF2B5EF4-FFF2-40B4-BE49-F238E27FC236}">
                <a16:creationId xmlns:a16="http://schemas.microsoft.com/office/drawing/2014/main" id="{D65C0CB8-6C14-9071-1504-125583CAE766}"/>
              </a:ext>
            </a:extLst>
          </p:cNvPr>
          <p:cNvSpPr>
            <a:spLocks noGrp="1" noChangeArrowheads="1"/>
          </p:cNvSpPr>
          <p:nvPr>
            <p:ph idx="1"/>
          </p:nvPr>
        </p:nvSpPr>
        <p:spPr>
          <a:xfrm>
            <a:off x="457200" y="825500"/>
            <a:ext cx="8229600" cy="5256213"/>
          </a:xfrm>
        </p:spPr>
        <p:txBody>
          <a:bodyPr/>
          <a:lstStyle/>
          <a:p>
            <a:r>
              <a:rPr lang="pt-BR" altLang="zh-CN" b="1"/>
              <a:t>R(A, B, C, D, E),</a:t>
            </a:r>
          </a:p>
          <a:p>
            <a:r>
              <a:rPr lang="en-US" altLang="zh-CN" b="1"/>
              <a:t>F = {A → B, C → D} [Same as previous]</a:t>
            </a:r>
          </a:p>
          <a:p>
            <a:r>
              <a:rPr lang="en-US" altLang="zh-CN" b="1"/>
              <a:t>R</a:t>
            </a:r>
            <a:r>
              <a:rPr lang="zh-CN" altLang="en-US" b="1"/>
              <a:t> </a:t>
            </a:r>
            <a:r>
              <a:rPr lang="en-US" altLang="zh-CN" b="1"/>
              <a:t>is</a:t>
            </a:r>
            <a:r>
              <a:rPr lang="zh-CN" altLang="en-US" b="1"/>
              <a:t> </a:t>
            </a:r>
            <a:r>
              <a:rPr lang="en-US" altLang="zh-CN" b="1"/>
              <a:t>in</a:t>
            </a:r>
            <a:r>
              <a:rPr lang="zh-CN" altLang="en-US" b="1"/>
              <a:t> </a:t>
            </a:r>
            <a:r>
              <a:rPr lang="en-US" altLang="zh-CN" b="1"/>
              <a:t>BCNF?</a:t>
            </a:r>
            <a:r>
              <a:rPr lang="zh-CN" altLang="en-US" b="1"/>
              <a:t> </a:t>
            </a:r>
            <a:r>
              <a:rPr lang="en-US" altLang="zh-CN" b="1"/>
              <a:t>3NF?</a:t>
            </a:r>
          </a:p>
          <a:p>
            <a:r>
              <a:rPr lang="en-US" altLang="zh-CN" sz="2000" b="1"/>
              <a:t>Not in BCNF. This is the case where all attributes in the FDs appear in R. We consider A, and C to see if either is a superkey or not. Obviously, neither A nor C is a superkey, and hence R is not in BCNF. More precisely, we have A → B is in F+ and non-trivial, but A is not a superkey of R.</a:t>
            </a:r>
          </a:p>
          <a:p>
            <a:endParaRPr lang="en-US" altLang="zh-CN" sz="2000" b="1"/>
          </a:p>
          <a:p>
            <a:r>
              <a:rPr lang="en-US" altLang="zh-CN" sz="2000" b="1"/>
              <a:t>We already know that it’s not in BCNF. Not in 3NF either. We have A → B is in F+ and non-trivial, but A is not a superkey of R. Furthermore, B is not in any candidate key (since the only candidate key is ACE).</a:t>
            </a:r>
            <a:endParaRPr lang="zh-CN" altLang="en-US" sz="2000" b="1"/>
          </a:p>
          <a:p>
            <a:endParaRPr lang="zh-CN" altLang="en-US" sz="2000" b="1"/>
          </a:p>
          <a:p>
            <a:endParaRPr lang="en-US" altLang="zh-CN" sz="800" b="1"/>
          </a:p>
        </p:txBody>
      </p:sp>
      <p:sp>
        <p:nvSpPr>
          <p:cNvPr id="39938" name="灯片编号占位符 2">
            <a:extLst>
              <a:ext uri="{FF2B5EF4-FFF2-40B4-BE49-F238E27FC236}">
                <a16:creationId xmlns:a16="http://schemas.microsoft.com/office/drawing/2014/main" id="{A1304C2C-5273-5FBE-3436-83902C278D2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AFE6101C-2FE7-4975-8952-BD01FD1F3739}" type="slidenum">
              <a:rPr lang="zh-CN" altLang="en-US"/>
              <a:pPr eaLnBrk="0" hangingPunct="0"/>
              <a:t>259</a:t>
            </a:fld>
            <a:endParaRPr lang="zh-CN" altLang="en-US"/>
          </a:p>
        </p:txBody>
      </p:sp>
      <p:sp>
        <p:nvSpPr>
          <p:cNvPr id="4" name="标题 3">
            <a:extLst>
              <a:ext uri="{FF2B5EF4-FFF2-40B4-BE49-F238E27FC236}">
                <a16:creationId xmlns:a16="http://schemas.microsoft.com/office/drawing/2014/main" id="{6DB09B24-FFDE-E0BC-C7D9-A593627A919F}"/>
              </a:ext>
            </a:extLst>
          </p:cNvPr>
          <p:cNvSpPr>
            <a:spLocks noGrp="1"/>
          </p:cNvSpPr>
          <p:nvPr>
            <p:ph type="title"/>
          </p:nvPr>
        </p:nvSpPr>
        <p:spPr>
          <a:xfrm>
            <a:off x="457200" y="192088"/>
            <a:ext cx="8229600" cy="633412"/>
          </a:xfrm>
        </p:spPr>
        <p:txBody>
          <a:bodyPr>
            <a:normAutofit fontScale="90000"/>
          </a:bodyPr>
          <a:lstStyle/>
          <a:p>
            <a:pPr fontAlgn="auto">
              <a:spcAft>
                <a:spcPts val="0"/>
              </a:spcAft>
              <a:defRPr/>
            </a:pPr>
            <a:r>
              <a:rPr kumimoji="1" lang="en-US" altLang="zh-CN" dirty="0">
                <a:solidFill>
                  <a:schemeClr val="tx1"/>
                </a:solidFill>
              </a:rPr>
              <a:t>Example</a:t>
            </a:r>
            <a:endParaRPr kumimoji="1" lang="zh-CN" altLang="en-US"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434FF9E0-0FFF-4BCF-8BC4-F52D124CEDB3}" type="slidenum">
              <a:rPr kumimoji="0" lang="zh-CN" altLang="en-US" sz="1400"/>
              <a:t>26</a:t>
            </a:fld>
            <a:endParaRPr kumimoji="0" lang="en-US" altLang="zh-CN" sz="1400"/>
          </a:p>
        </p:txBody>
      </p:sp>
      <p:sp>
        <p:nvSpPr>
          <p:cNvPr id="53250" name="Rectangle 2"/>
          <p:cNvSpPr>
            <a:spLocks noGrp="1" noChangeArrowheads="1"/>
          </p:cNvSpPr>
          <p:nvPr>
            <p:ph type="title"/>
          </p:nvPr>
        </p:nvSpPr>
        <p:spPr>
          <a:xfrm>
            <a:off x="215900" y="2062163"/>
            <a:ext cx="611188" cy="2627312"/>
          </a:xfrm>
        </p:spPr>
        <p:txBody>
          <a:bodyPr vert="eaVert"/>
          <a:lstStyle/>
          <a:p>
            <a:r>
              <a:rPr lang="zh-CN" altLang="en-US" sz="2400" b="1"/>
              <a:t>数据流程图</a:t>
            </a:r>
            <a:r>
              <a:rPr lang="en-US" altLang="zh-CN" sz="2400" b="1"/>
              <a:t>(</a:t>
            </a:r>
            <a:r>
              <a:rPr lang="zh-CN" altLang="en-US" sz="2400" b="1"/>
              <a:t>样例</a:t>
            </a:r>
            <a:r>
              <a:rPr lang="en-US" altLang="zh-CN" sz="2400" b="1"/>
              <a:t>)</a:t>
            </a:r>
          </a:p>
        </p:txBody>
      </p:sp>
      <p:sp>
        <p:nvSpPr>
          <p:cNvPr id="53251" name="Rectangle 3"/>
          <p:cNvSpPr>
            <a:spLocks noGrp="1" noChangeArrowheads="1"/>
          </p:cNvSpPr>
          <p:nvPr>
            <p:ph type="body" idx="1"/>
          </p:nvPr>
        </p:nvSpPr>
        <p:spPr>
          <a:xfrm>
            <a:off x="4572000" y="188913"/>
            <a:ext cx="4425950" cy="360362"/>
          </a:xfrm>
        </p:spPr>
        <p:txBody>
          <a:bodyPr/>
          <a:lstStyle/>
          <a:p>
            <a:pPr>
              <a:buFontTx/>
              <a:buNone/>
            </a:pPr>
            <a:r>
              <a:rPr lang="en-US" altLang="zh-CN" sz="1600" b="1"/>
              <a:t>[2]《</a:t>
            </a:r>
            <a:r>
              <a:rPr lang="zh-CN" altLang="en-US" sz="1600" b="1"/>
              <a:t>数据系统原理教程</a:t>
            </a:r>
            <a:r>
              <a:rPr lang="en-US" altLang="zh-CN" sz="1600" b="1"/>
              <a:t>》</a:t>
            </a:r>
            <a:r>
              <a:rPr lang="zh-CN" altLang="en-US" sz="1600" b="1"/>
              <a:t>王珊</a:t>
            </a:r>
            <a:r>
              <a:rPr lang="en-US" altLang="zh-CN" sz="1600" b="1"/>
              <a:t>-</a:t>
            </a:r>
            <a:r>
              <a:rPr lang="zh-CN" altLang="en-US" sz="1600" b="1"/>
              <a:t>清华大学</a:t>
            </a:r>
            <a:r>
              <a:rPr lang="en-US" altLang="zh-CN" sz="1600" b="1"/>
              <a:t>,P185</a:t>
            </a:r>
          </a:p>
        </p:txBody>
      </p:sp>
      <p:sp>
        <p:nvSpPr>
          <p:cNvPr id="137222" name="AutoShape 6">
            <a:hlinkClick r:id="rId2" action="ppaction://hlinksldjump" highlightClick="1"/>
          </p:cNvPr>
          <p:cNvSpPr>
            <a:spLocks noChangeArrowheads="1"/>
          </p:cNvSpPr>
          <p:nvPr/>
        </p:nvSpPr>
        <p:spPr bwMode="auto">
          <a:xfrm>
            <a:off x="8596313" y="6481763"/>
            <a:ext cx="323850" cy="215900"/>
          </a:xfrm>
          <a:prstGeom prst="actionButtonBackPrevious">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200">
              <a:latin typeface="Tahoma" panose="020B0604030504040204" pitchFamily="2" charset="0"/>
            </a:endParaRPr>
          </a:p>
        </p:txBody>
      </p:sp>
      <p:grpSp>
        <p:nvGrpSpPr>
          <p:cNvPr id="53253" name="Group 10"/>
          <p:cNvGrpSpPr/>
          <p:nvPr/>
        </p:nvGrpSpPr>
        <p:grpSpPr bwMode="auto">
          <a:xfrm>
            <a:off x="935038" y="800100"/>
            <a:ext cx="7993062" cy="5653088"/>
            <a:chOff x="589" y="504"/>
            <a:chExt cx="5035" cy="3561"/>
          </a:xfrm>
        </p:grpSpPr>
        <p:grpSp>
          <p:nvGrpSpPr>
            <p:cNvPr id="53255" name="Group 9"/>
            <p:cNvGrpSpPr/>
            <p:nvPr/>
          </p:nvGrpSpPr>
          <p:grpSpPr bwMode="auto">
            <a:xfrm>
              <a:off x="589" y="504"/>
              <a:ext cx="5035" cy="3561"/>
              <a:chOff x="589" y="504"/>
              <a:chExt cx="5035" cy="3561"/>
            </a:xfrm>
          </p:grpSpPr>
          <p:pic>
            <p:nvPicPr>
              <p:cNvPr id="53257" name="Picture 5" descr="流程图样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 y="504"/>
                <a:ext cx="5035" cy="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8" name="Rectangle 8"/>
              <p:cNvSpPr>
                <a:spLocks noChangeArrowheads="1"/>
              </p:cNvSpPr>
              <p:nvPr/>
            </p:nvSpPr>
            <p:spPr bwMode="auto">
              <a:xfrm>
                <a:off x="2971" y="3907"/>
                <a:ext cx="70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000">
                    <a:latin typeface="Tahoma" panose="020B0604030504040204" pitchFamily="2" charset="0"/>
                  </a:rPr>
                  <a:t>(</a:t>
                </a:r>
                <a:r>
                  <a:rPr kumimoji="0" lang="zh-CN" altLang="en-US" sz="1000">
                    <a:latin typeface="Tahoma" panose="020B0604030504040204" pitchFamily="2" charset="0"/>
                  </a:rPr>
                  <a:t>第二层数据流图</a:t>
                </a:r>
                <a:r>
                  <a:rPr kumimoji="0" lang="en-US" altLang="zh-CN" sz="1000">
                    <a:latin typeface="Tahoma" panose="020B0604030504040204" pitchFamily="2" charset="0"/>
                  </a:rPr>
                  <a:t>)</a:t>
                </a:r>
              </a:p>
            </p:txBody>
          </p:sp>
        </p:grpSp>
        <p:sp>
          <p:nvSpPr>
            <p:cNvPr id="53256" name="Line 7"/>
            <p:cNvSpPr>
              <a:spLocks noChangeShapeType="1"/>
            </p:cNvSpPr>
            <p:nvPr/>
          </p:nvSpPr>
          <p:spPr bwMode="auto">
            <a:xfrm>
              <a:off x="1905" y="2160"/>
              <a:ext cx="0" cy="227"/>
            </a:xfrm>
            <a:prstGeom prst="line">
              <a:avLst/>
            </a:prstGeom>
            <a:noFill/>
            <a:ln w="76200" cmpd="tri">
              <a:solidFill>
                <a:srgbClr val="1306C0"/>
              </a:solidFill>
              <a:round/>
              <a:tailEnd type="triangle" w="sm" len="sm"/>
            </a:ln>
            <a:extLst>
              <a:ext uri="{909E8E84-426E-40DD-AFC4-6F175D3DCCD1}">
                <a14:hiddenFill xmlns:a14="http://schemas.microsoft.com/office/drawing/2010/main">
                  <a:noFill/>
                </a14:hiddenFill>
              </a:ext>
            </a:extLst>
          </p:spPr>
          <p:txBody>
            <a:bodyPr tIns="0" bIns="0"/>
            <a:lstStyle/>
            <a:p>
              <a:endParaRPr lang="zh-CN" altLang="en-US"/>
            </a:p>
          </p:txBody>
        </p:sp>
      </p:grpSp>
      <p:sp>
        <p:nvSpPr>
          <p:cNvPr id="53254" name="Rectangle 11"/>
          <p:cNvSpPr>
            <a:spLocks noChangeArrowheads="1"/>
          </p:cNvSpPr>
          <p:nvPr/>
        </p:nvSpPr>
        <p:spPr bwMode="auto">
          <a:xfrm>
            <a:off x="238125" y="5913438"/>
            <a:ext cx="3479800" cy="550862"/>
          </a:xfrm>
          <a:prstGeom prst="rect">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200">
                <a:solidFill>
                  <a:srgbClr val="0000FF"/>
                </a:solidFill>
                <a:latin typeface="Tahoma" panose="020B0604030504040204" pitchFamily="2" charset="0"/>
              </a:rPr>
              <a:t>解释关键概念及作用：</a:t>
            </a:r>
          </a:p>
          <a:p>
            <a:pPr>
              <a:spcBef>
                <a:spcPct val="0"/>
              </a:spcBef>
              <a:buFontTx/>
              <a:buNone/>
            </a:pPr>
            <a:r>
              <a:rPr kumimoji="0" lang="zh-CN" altLang="en-US" sz="1200">
                <a:solidFill>
                  <a:srgbClr val="0000FF"/>
                </a:solidFill>
                <a:latin typeface="Tahoma" panose="020B0604030504040204" pitchFamily="2" charset="0"/>
              </a:rPr>
              <a:t>数据流，保存文件，加工，外部对象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222"/>
                                        </p:tgtEl>
                                        <p:attrNameLst>
                                          <p:attrName>style.visibility</p:attrName>
                                        </p:attrNameLst>
                                      </p:cBhvr>
                                      <p:to>
                                        <p:strVal val="visible"/>
                                      </p:to>
                                    </p:set>
                                    <p:animEffect transition="in" filter="blinds(horizontal)">
                                      <p:cBhvr>
                                        <p:cTn id="7" dur="500"/>
                                        <p:tgtEl>
                                          <p:spTgt spid="137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2" grpId="0" bldLvl="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内容占位符 1">
            <a:extLst>
              <a:ext uri="{FF2B5EF4-FFF2-40B4-BE49-F238E27FC236}">
                <a16:creationId xmlns:a16="http://schemas.microsoft.com/office/drawing/2014/main" id="{B1C8B7E4-6C8F-1AEB-1D15-0F84C1623875}"/>
              </a:ext>
            </a:extLst>
          </p:cNvPr>
          <p:cNvSpPr>
            <a:spLocks noGrp="1" noChangeArrowheads="1"/>
          </p:cNvSpPr>
          <p:nvPr>
            <p:ph idx="1"/>
          </p:nvPr>
        </p:nvSpPr>
        <p:spPr>
          <a:xfrm>
            <a:off x="503238" y="873125"/>
            <a:ext cx="8229600" cy="5688013"/>
          </a:xfrm>
        </p:spPr>
        <p:txBody>
          <a:bodyPr/>
          <a:lstStyle/>
          <a:p>
            <a:r>
              <a:rPr lang="pt-BR" altLang="zh-CN" sz="2000" b="1"/>
              <a:t> R(A, B, C, D, E, G, H)</a:t>
            </a:r>
          </a:p>
          <a:p>
            <a:r>
              <a:rPr lang="en-US" altLang="zh-CN" sz="2000" b="1"/>
              <a:t>F={AB → C, AC → B, B → D, BC → A, E → G}</a:t>
            </a:r>
          </a:p>
          <a:p>
            <a:r>
              <a:rPr lang="en-US" altLang="zh-CN" sz="2000" b="1"/>
              <a:t>Candidate keys?</a:t>
            </a:r>
          </a:p>
          <a:p>
            <a:pPr>
              <a:buFont typeface="Wingdings 3" panose="05040102010807070707" pitchFamily="18" charset="2"/>
              <a:buNone/>
            </a:pPr>
            <a:r>
              <a:rPr lang="en-US" altLang="zh-CN" sz="2000" b="1"/>
              <a:t>	– H has to be in all candidate keys</a:t>
            </a:r>
          </a:p>
          <a:p>
            <a:pPr>
              <a:buFont typeface="Wingdings 3" panose="05040102010807070707" pitchFamily="18" charset="2"/>
              <a:buNone/>
            </a:pPr>
            <a:r>
              <a:rPr lang="en-US" altLang="zh-CN" sz="2000" b="1"/>
              <a:t>	– E has to be in all candidate keys</a:t>
            </a:r>
          </a:p>
          <a:p>
            <a:pPr>
              <a:buFont typeface="Wingdings 3" panose="05040102010807070707" pitchFamily="18" charset="2"/>
              <a:buNone/>
            </a:pPr>
            <a:r>
              <a:rPr lang="en-US" altLang="zh-CN" sz="2000" b="1"/>
              <a:t>	– G cannot be in any candidate key (since E is in all candidate keys already).</a:t>
            </a:r>
          </a:p>
          <a:p>
            <a:pPr>
              <a:buFont typeface="Wingdings 3" panose="05040102010807070707" pitchFamily="18" charset="2"/>
              <a:buNone/>
            </a:pPr>
            <a:r>
              <a:rPr lang="en-US" altLang="zh-CN" sz="2000" b="1"/>
              <a:t>	– Since AB → C, AC → B and BC → A, we know no candidate key can have ABC together.</a:t>
            </a:r>
          </a:p>
          <a:p>
            <a:pPr>
              <a:buFont typeface="Wingdings 3" panose="05040102010807070707" pitchFamily="18" charset="2"/>
              <a:buNone/>
            </a:pPr>
            <a:r>
              <a:rPr lang="en-US" altLang="zh-CN" sz="2000" b="1"/>
              <a:t>	– AEH, BEH, CEH are not superkeys.</a:t>
            </a:r>
          </a:p>
          <a:p>
            <a:pPr>
              <a:buFont typeface="Wingdings 3" panose="05040102010807070707" pitchFamily="18" charset="2"/>
              <a:buNone/>
            </a:pPr>
            <a:r>
              <a:rPr lang="en-US" altLang="zh-CN" sz="2000" b="1"/>
              <a:t>	– Try ABEH, ACEH, BCEH. They are all superkeys. And we know they are all candidate keys (since above properties)</a:t>
            </a:r>
          </a:p>
          <a:p>
            <a:pPr>
              <a:buFont typeface="Wingdings 3" panose="05040102010807070707" pitchFamily="18" charset="2"/>
              <a:buNone/>
            </a:pPr>
            <a:r>
              <a:rPr lang="en-US" altLang="zh-CN" sz="2000" b="1"/>
              <a:t>	– These are the only candidate keys: (1) each candidate key either contains A, or B, or C since no attributes other than A,B,C determine A, B, C, and (2) if a candidate key contains A, then it must contain either B, or C, and so on.</a:t>
            </a:r>
            <a:endParaRPr lang="zh-CN" altLang="en-US" sz="2000" b="1"/>
          </a:p>
        </p:txBody>
      </p:sp>
      <p:sp>
        <p:nvSpPr>
          <p:cNvPr id="40962" name="灯片编号占位符 2">
            <a:extLst>
              <a:ext uri="{FF2B5EF4-FFF2-40B4-BE49-F238E27FC236}">
                <a16:creationId xmlns:a16="http://schemas.microsoft.com/office/drawing/2014/main" id="{8746F5D4-3322-C7B5-DE4C-3F791E7FBCD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D8124E2-0E42-487A-ABD4-D97F6A6C8FAC}" type="slidenum">
              <a:rPr lang="zh-CN" altLang="en-US"/>
              <a:pPr eaLnBrk="0" hangingPunct="0"/>
              <a:t>260</a:t>
            </a:fld>
            <a:endParaRPr lang="zh-CN" altLang="en-US"/>
          </a:p>
        </p:txBody>
      </p:sp>
      <p:sp>
        <p:nvSpPr>
          <p:cNvPr id="4" name="标题 3">
            <a:extLst>
              <a:ext uri="{FF2B5EF4-FFF2-40B4-BE49-F238E27FC236}">
                <a16:creationId xmlns:a16="http://schemas.microsoft.com/office/drawing/2014/main" id="{7BB570A0-23E3-AFE3-D53E-04919F238759}"/>
              </a:ext>
            </a:extLst>
          </p:cNvPr>
          <p:cNvSpPr>
            <a:spLocks noGrp="1"/>
          </p:cNvSpPr>
          <p:nvPr>
            <p:ph type="title"/>
          </p:nvPr>
        </p:nvSpPr>
        <p:spPr>
          <a:xfrm>
            <a:off x="457200" y="274638"/>
            <a:ext cx="8229600" cy="669925"/>
          </a:xfrm>
        </p:spPr>
        <p:txBody>
          <a:bodyPr>
            <a:normAutofit fontScale="90000"/>
          </a:bodyPr>
          <a:lstStyle/>
          <a:p>
            <a:pPr fontAlgn="auto">
              <a:spcAft>
                <a:spcPts val="0"/>
              </a:spcAft>
              <a:defRPr/>
            </a:pPr>
            <a:r>
              <a:rPr kumimoji="1" lang="en-US" altLang="zh-CN" dirty="0">
                <a:solidFill>
                  <a:schemeClr val="tx1"/>
                </a:solidFill>
              </a:rPr>
              <a:t>Example</a:t>
            </a:r>
            <a:endParaRPr kumimoji="1"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44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449">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449">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44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44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4449">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44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内容占位符 1">
            <a:extLst>
              <a:ext uri="{FF2B5EF4-FFF2-40B4-BE49-F238E27FC236}">
                <a16:creationId xmlns:a16="http://schemas.microsoft.com/office/drawing/2014/main" id="{CF074F43-7B99-1082-6403-09B007014549}"/>
              </a:ext>
            </a:extLst>
          </p:cNvPr>
          <p:cNvSpPr>
            <a:spLocks noGrp="1" noChangeArrowheads="1"/>
          </p:cNvSpPr>
          <p:nvPr>
            <p:ph idx="1"/>
          </p:nvPr>
        </p:nvSpPr>
        <p:spPr>
          <a:xfrm>
            <a:off x="215900" y="1052513"/>
            <a:ext cx="8229600" cy="1728787"/>
          </a:xfrm>
        </p:spPr>
        <p:txBody>
          <a:bodyPr/>
          <a:lstStyle/>
          <a:p>
            <a:pPr marL="0" indent="0">
              <a:buFontTx/>
              <a:buNone/>
            </a:pPr>
            <a:r>
              <a:rPr lang="en-US" altLang="zh-CN" sz="2400" b="1"/>
              <a:t>• Same as previous</a:t>
            </a:r>
          </a:p>
          <a:p>
            <a:pPr marL="0" indent="0">
              <a:buFontTx/>
              <a:buNone/>
            </a:pPr>
            <a:r>
              <a:rPr lang="en-US" altLang="zh-CN" sz="2400" b="1"/>
              <a:t>• Not in BCNF, not in 3NF,why?</a:t>
            </a:r>
          </a:p>
          <a:p>
            <a:pPr marL="0" indent="0">
              <a:buFontTx/>
              <a:buNone/>
            </a:pPr>
            <a:r>
              <a:rPr lang="en-US" altLang="zh-CN" sz="2400" b="1"/>
              <a:t>• Decomposition:</a:t>
            </a:r>
            <a:endParaRPr lang="zh-CN" altLang="en-US" sz="2400" b="1"/>
          </a:p>
        </p:txBody>
      </p:sp>
      <p:sp>
        <p:nvSpPr>
          <p:cNvPr id="41986" name="标题 2">
            <a:extLst>
              <a:ext uri="{FF2B5EF4-FFF2-40B4-BE49-F238E27FC236}">
                <a16:creationId xmlns:a16="http://schemas.microsoft.com/office/drawing/2014/main" id="{805441C3-3E8A-612B-815D-F6B3B4BC9150}"/>
              </a:ext>
            </a:extLst>
          </p:cNvPr>
          <p:cNvSpPr>
            <a:spLocks noGrp="1" noChangeArrowheads="1"/>
          </p:cNvSpPr>
          <p:nvPr>
            <p:ph type="title"/>
          </p:nvPr>
        </p:nvSpPr>
        <p:spPr>
          <a:xfrm>
            <a:off x="457200" y="274638"/>
            <a:ext cx="8229600" cy="777875"/>
          </a:xfrm>
        </p:spPr>
        <p:txBody>
          <a:bodyPr/>
          <a:lstStyle/>
          <a:p>
            <a:r>
              <a:rPr lang="en-US" altLang="zh-CN">
                <a:solidFill>
                  <a:schemeClr val="tx1"/>
                </a:solidFill>
              </a:rPr>
              <a:t>Example</a:t>
            </a:r>
            <a:endParaRPr lang="zh-CN" altLang="en-US">
              <a:solidFill>
                <a:schemeClr val="tx1"/>
              </a:solidFill>
            </a:endParaRPr>
          </a:p>
        </p:txBody>
      </p:sp>
      <p:sp>
        <p:nvSpPr>
          <p:cNvPr id="41987" name="灯片编号占位符 3">
            <a:extLst>
              <a:ext uri="{FF2B5EF4-FFF2-40B4-BE49-F238E27FC236}">
                <a16:creationId xmlns:a16="http://schemas.microsoft.com/office/drawing/2014/main" id="{A6E85F55-74B2-9803-0DEF-08348422A84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21EE3EA-B904-4E9A-A2FC-8DD9BB3C2FCA}" type="slidenum">
              <a:rPr lang="zh-CN" altLang="en-US"/>
              <a:pPr eaLnBrk="0" hangingPunct="0"/>
              <a:t>261</a:t>
            </a:fld>
            <a:endParaRPr lang="zh-CN" altLang="en-US"/>
          </a:p>
        </p:txBody>
      </p:sp>
      <p:sp>
        <p:nvSpPr>
          <p:cNvPr id="41988" name="矩形 4">
            <a:extLst>
              <a:ext uri="{FF2B5EF4-FFF2-40B4-BE49-F238E27FC236}">
                <a16:creationId xmlns:a16="http://schemas.microsoft.com/office/drawing/2014/main" id="{D8A9DF0A-2482-A1DA-4BC3-24A0EBA2433B}"/>
              </a:ext>
            </a:extLst>
          </p:cNvPr>
          <p:cNvSpPr>
            <a:spLocks noChangeArrowheads="1"/>
          </p:cNvSpPr>
          <p:nvPr/>
        </p:nvSpPr>
        <p:spPr bwMode="auto">
          <a:xfrm>
            <a:off x="5421313" y="1211263"/>
            <a:ext cx="383381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pt-BR" altLang="zh-CN" sz="2000">
                <a:solidFill>
                  <a:srgbClr val="0000CC"/>
                </a:solidFill>
              </a:rPr>
              <a:t>R(A, B, C, D, E, G, H)</a:t>
            </a:r>
          </a:p>
          <a:p>
            <a:pPr eaLnBrk="0" hangingPunct="0"/>
            <a:r>
              <a:rPr lang="en-US" altLang="zh-CN" sz="2000">
                <a:solidFill>
                  <a:srgbClr val="0000CC"/>
                </a:solidFill>
              </a:rPr>
              <a:t>F={AB → C, AC → B, B → D,</a:t>
            </a:r>
          </a:p>
          <a:p>
            <a:pPr eaLnBrk="0" hangingPunct="0"/>
            <a:r>
              <a:rPr lang="en-US" altLang="zh-CN" sz="2000">
                <a:solidFill>
                  <a:srgbClr val="0000CC"/>
                </a:solidFill>
              </a:rPr>
              <a:t>BC → A, E → G}</a:t>
            </a:r>
            <a:endParaRPr lang="zh-CN" altLang="en-US" sz="2000">
              <a:solidFill>
                <a:srgbClr val="0000CC"/>
              </a:solidFill>
            </a:endParaRPr>
          </a:p>
        </p:txBody>
      </p:sp>
      <p:pic>
        <p:nvPicPr>
          <p:cNvPr id="1026" name="Picture 2">
            <a:extLst>
              <a:ext uri="{FF2B5EF4-FFF2-40B4-BE49-F238E27FC236}">
                <a16:creationId xmlns:a16="http://schemas.microsoft.com/office/drawing/2014/main" id="{1D95F9A2-0620-7E36-79E1-562EAA2B8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708275"/>
            <a:ext cx="7454900"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内容占位符 1">
            <a:extLst>
              <a:ext uri="{FF2B5EF4-FFF2-40B4-BE49-F238E27FC236}">
                <a16:creationId xmlns:a16="http://schemas.microsoft.com/office/drawing/2014/main" id="{5D80BCFE-CA5C-9A46-B54F-52A5224C0A4D}"/>
              </a:ext>
            </a:extLst>
          </p:cNvPr>
          <p:cNvSpPr>
            <a:spLocks noGrp="1" noChangeArrowheads="1"/>
          </p:cNvSpPr>
          <p:nvPr>
            <p:ph idx="1"/>
          </p:nvPr>
        </p:nvSpPr>
        <p:spPr>
          <a:xfrm>
            <a:off x="457200" y="1481138"/>
            <a:ext cx="8229600" cy="5080000"/>
          </a:xfrm>
        </p:spPr>
        <p:txBody>
          <a:bodyPr/>
          <a:lstStyle/>
          <a:p>
            <a:r>
              <a:rPr lang="pt-BR" altLang="zh-CN"/>
              <a:t>R(A, B, C, D, E, G, H)</a:t>
            </a:r>
          </a:p>
          <a:p>
            <a:pPr>
              <a:buFont typeface="Wingdings 3" panose="05040102010807070707" pitchFamily="18" charset="2"/>
              <a:buNone/>
            </a:pPr>
            <a:r>
              <a:rPr lang="en-US" altLang="zh-CN"/>
              <a:t>	F={AB → C, AC → B, B → D, BC → A, E → G}</a:t>
            </a:r>
          </a:p>
          <a:p>
            <a:r>
              <a:rPr lang="en-US" altLang="zh-CN"/>
              <a:t> Decomposition: BD, ABC, EG, ABEH</a:t>
            </a:r>
          </a:p>
          <a:p>
            <a:r>
              <a:rPr lang="en-US" altLang="zh-CN"/>
              <a:t>Why good decomposition?</a:t>
            </a:r>
          </a:p>
          <a:p>
            <a:pPr>
              <a:buFont typeface="Wingdings 3" panose="05040102010807070707" pitchFamily="18" charset="2"/>
              <a:buNone/>
            </a:pPr>
            <a:r>
              <a:rPr lang="en-US" altLang="zh-CN"/>
              <a:t>	– They are all in BCNF</a:t>
            </a:r>
          </a:p>
          <a:p>
            <a:pPr>
              <a:buFont typeface="Wingdings 3" panose="05040102010807070707" pitchFamily="18" charset="2"/>
              <a:buNone/>
            </a:pPr>
            <a:r>
              <a:rPr lang="en-US" altLang="zh-CN"/>
              <a:t>	– Lossless-join decomposition</a:t>
            </a:r>
          </a:p>
          <a:p>
            <a:pPr>
              <a:buFont typeface="Wingdings 3" panose="05040102010807070707" pitchFamily="18" charset="2"/>
              <a:buNone/>
            </a:pPr>
            <a:r>
              <a:rPr lang="en-US" altLang="zh-CN"/>
              <a:t>	– All dependencies are preserved.</a:t>
            </a:r>
            <a:endParaRPr lang="zh-CN" altLang="en-US"/>
          </a:p>
        </p:txBody>
      </p:sp>
      <p:sp>
        <p:nvSpPr>
          <p:cNvPr id="43010" name="灯片编号占位符 2">
            <a:extLst>
              <a:ext uri="{FF2B5EF4-FFF2-40B4-BE49-F238E27FC236}">
                <a16:creationId xmlns:a16="http://schemas.microsoft.com/office/drawing/2014/main" id="{C8C9711E-DEE1-B896-A91E-0BA4DC8748B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93AD013-0F2B-4A27-827A-36F6430E1DEF}" type="slidenum">
              <a:rPr lang="zh-CN" altLang="en-US"/>
              <a:pPr eaLnBrk="0" hangingPunct="0"/>
              <a:t>262</a:t>
            </a:fld>
            <a:endParaRPr lang="zh-CN" altLang="en-US"/>
          </a:p>
        </p:txBody>
      </p:sp>
      <p:sp>
        <p:nvSpPr>
          <p:cNvPr id="43011" name="标题 3">
            <a:extLst>
              <a:ext uri="{FF2B5EF4-FFF2-40B4-BE49-F238E27FC236}">
                <a16:creationId xmlns:a16="http://schemas.microsoft.com/office/drawing/2014/main" id="{EA0D0137-B263-BD5C-3E98-0CF4E103A246}"/>
              </a:ext>
            </a:extLst>
          </p:cNvPr>
          <p:cNvSpPr>
            <a:spLocks noGrp="1" noChangeArrowheads="1"/>
          </p:cNvSpPr>
          <p:nvPr>
            <p:ph type="title"/>
          </p:nvPr>
        </p:nvSpPr>
        <p:spPr>
          <a:xfrm>
            <a:off x="914400" y="182563"/>
            <a:ext cx="7772400" cy="1143000"/>
          </a:xfrm>
        </p:spPr>
        <p:txBody>
          <a:bodyPr/>
          <a:lstStyle/>
          <a:p>
            <a:r>
              <a:rPr lang="en-US" altLang="zh-CN">
                <a:solidFill>
                  <a:schemeClr val="tx1"/>
                </a:solidFill>
              </a:rPr>
              <a:t>Example</a:t>
            </a:r>
            <a:endParaRPr lang="zh-CN" altLang="en-US">
              <a:solidFill>
                <a:schemeClr val="tx1"/>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内容占位符 1">
            <a:extLst>
              <a:ext uri="{FF2B5EF4-FFF2-40B4-BE49-F238E27FC236}">
                <a16:creationId xmlns:a16="http://schemas.microsoft.com/office/drawing/2014/main" id="{BF79FA3F-565A-C97A-F030-35E41BCEFE39}"/>
              </a:ext>
            </a:extLst>
          </p:cNvPr>
          <p:cNvSpPr>
            <a:spLocks noGrp="1" noChangeArrowheads="1"/>
          </p:cNvSpPr>
          <p:nvPr>
            <p:ph idx="1"/>
          </p:nvPr>
        </p:nvSpPr>
        <p:spPr>
          <a:xfrm>
            <a:off x="685800" y="1485900"/>
            <a:ext cx="8040688" cy="4914900"/>
          </a:xfrm>
        </p:spPr>
        <p:txBody>
          <a:bodyPr/>
          <a:lstStyle/>
          <a:p>
            <a:r>
              <a:rPr lang="pt-BR" altLang="zh-CN"/>
              <a:t>R(A, B, D, E) decomposed into R1(A, B, D), R2 </a:t>
            </a:r>
            <a:r>
              <a:rPr lang="en-US" altLang="zh-CN"/>
              <a:t>(A, B, E)</a:t>
            </a:r>
          </a:p>
          <a:p>
            <a:r>
              <a:rPr lang="en-US" altLang="zh-CN"/>
              <a:t>F={AB → DE}</a:t>
            </a:r>
          </a:p>
          <a:p>
            <a:r>
              <a:rPr lang="en-US" altLang="zh-CN"/>
              <a:t> It is a dependency preserving decomposition?</a:t>
            </a:r>
          </a:p>
          <a:p>
            <a:pPr>
              <a:buFont typeface="Wingdings 3" panose="05040102010807070707" pitchFamily="18" charset="2"/>
              <a:buNone/>
            </a:pPr>
            <a:r>
              <a:rPr lang="en-US" altLang="zh-CN"/>
              <a:t>	– AB → D can be checked in R1</a:t>
            </a:r>
          </a:p>
          <a:p>
            <a:pPr>
              <a:buFont typeface="Wingdings 3" panose="05040102010807070707" pitchFamily="18" charset="2"/>
              <a:buNone/>
            </a:pPr>
            <a:r>
              <a:rPr lang="en-US" altLang="zh-CN"/>
              <a:t>	– AB → E can be checked in R2</a:t>
            </a:r>
          </a:p>
          <a:p>
            <a:pPr>
              <a:buFont typeface="Wingdings 3" panose="05040102010807070707" pitchFamily="18" charset="2"/>
              <a:buNone/>
            </a:pPr>
            <a:r>
              <a:rPr lang="en-US" altLang="zh-CN"/>
              <a:t>	– {AB → DE} is equivalent to {AB → D, AB → E}</a:t>
            </a:r>
            <a:endParaRPr lang="zh-CN" altLang="en-US"/>
          </a:p>
        </p:txBody>
      </p:sp>
      <p:sp>
        <p:nvSpPr>
          <p:cNvPr id="44034" name="灯片编号占位符 2">
            <a:extLst>
              <a:ext uri="{FF2B5EF4-FFF2-40B4-BE49-F238E27FC236}">
                <a16:creationId xmlns:a16="http://schemas.microsoft.com/office/drawing/2014/main" id="{D14EA065-19A9-799D-5C93-B2E472B66ED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50EB7B2-F681-43D0-B507-4BD8F330A0D8}" type="slidenum">
              <a:rPr lang="zh-CN" altLang="en-US"/>
              <a:pPr eaLnBrk="0" hangingPunct="0"/>
              <a:t>263</a:t>
            </a:fld>
            <a:endParaRPr lang="zh-CN" altLang="en-US"/>
          </a:p>
        </p:txBody>
      </p:sp>
      <p:sp>
        <p:nvSpPr>
          <p:cNvPr id="44035" name="标题 3">
            <a:extLst>
              <a:ext uri="{FF2B5EF4-FFF2-40B4-BE49-F238E27FC236}">
                <a16:creationId xmlns:a16="http://schemas.microsoft.com/office/drawing/2014/main" id="{E7BA6BEE-1546-E1C1-FCEC-CED5F6181BC7}"/>
              </a:ext>
            </a:extLst>
          </p:cNvPr>
          <p:cNvSpPr>
            <a:spLocks noGrp="1" noChangeArrowheads="1"/>
          </p:cNvSpPr>
          <p:nvPr>
            <p:ph type="title"/>
          </p:nvPr>
        </p:nvSpPr>
        <p:spPr>
          <a:xfrm>
            <a:off x="822325" y="342900"/>
            <a:ext cx="7772400" cy="1143000"/>
          </a:xfrm>
        </p:spPr>
        <p:txBody>
          <a:bodyPr/>
          <a:lstStyle/>
          <a:p>
            <a:r>
              <a:rPr lang="en-US" altLang="zh-CN">
                <a:solidFill>
                  <a:schemeClr val="tx1"/>
                </a:solidFill>
              </a:rPr>
              <a:t>Example</a:t>
            </a: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49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49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4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内容占位符 1">
            <a:extLst>
              <a:ext uri="{FF2B5EF4-FFF2-40B4-BE49-F238E27FC236}">
                <a16:creationId xmlns:a16="http://schemas.microsoft.com/office/drawing/2014/main" id="{B864E610-1CBB-FBE3-3B3A-6674A74102E1}"/>
              </a:ext>
            </a:extLst>
          </p:cNvPr>
          <p:cNvSpPr>
            <a:spLocks noGrp="1" noChangeArrowheads="1"/>
          </p:cNvSpPr>
          <p:nvPr>
            <p:ph idx="1"/>
          </p:nvPr>
        </p:nvSpPr>
        <p:spPr>
          <a:xfrm>
            <a:off x="685800" y="1325563"/>
            <a:ext cx="7772400" cy="4114800"/>
          </a:xfrm>
        </p:spPr>
        <p:txBody>
          <a:bodyPr/>
          <a:lstStyle/>
          <a:p>
            <a:r>
              <a:rPr lang="pt-BR" altLang="zh-CN"/>
              <a:t>R(A,B,F), F = {AC → E, B → F}.</a:t>
            </a:r>
          </a:p>
          <a:p>
            <a:r>
              <a:rPr lang="en-US" altLang="zh-CN"/>
              <a:t> Candidate key? AB</a:t>
            </a:r>
          </a:p>
          <a:p>
            <a:pPr>
              <a:buFont typeface="Wingdings 3" panose="05040102010807070707" pitchFamily="18" charset="2"/>
              <a:buNone/>
            </a:pPr>
            <a:endParaRPr lang="en-US" altLang="zh-CN"/>
          </a:p>
          <a:p>
            <a:r>
              <a:rPr lang="en-US" altLang="zh-CN"/>
              <a:t>BCNF? No, because of B → F (B is not a superkey).</a:t>
            </a:r>
          </a:p>
          <a:p>
            <a:endParaRPr lang="en-US" altLang="zh-CN"/>
          </a:p>
          <a:p>
            <a:r>
              <a:rPr lang="en-US" altLang="zh-CN"/>
              <a:t>3NF? No, because of B → F (F is not part of a</a:t>
            </a:r>
            <a:r>
              <a:rPr lang="zh-CN" altLang="en-US"/>
              <a:t> </a:t>
            </a:r>
            <a:r>
              <a:rPr lang="en-US" altLang="zh-CN"/>
              <a:t>candidate key).</a:t>
            </a:r>
            <a:endParaRPr lang="zh-CN" altLang="en-US"/>
          </a:p>
        </p:txBody>
      </p:sp>
      <p:sp>
        <p:nvSpPr>
          <p:cNvPr id="45058" name="灯片编号占位符 2">
            <a:extLst>
              <a:ext uri="{FF2B5EF4-FFF2-40B4-BE49-F238E27FC236}">
                <a16:creationId xmlns:a16="http://schemas.microsoft.com/office/drawing/2014/main" id="{E69D0B8A-5C4D-8A6F-3668-D52A2C002B1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1647CD3-99C4-4B7E-AA1B-542F8BE82958}" type="slidenum">
              <a:rPr lang="zh-CN" altLang="en-US"/>
              <a:pPr eaLnBrk="0" hangingPunct="0"/>
              <a:t>264</a:t>
            </a:fld>
            <a:endParaRPr lang="zh-CN" altLang="en-US"/>
          </a:p>
        </p:txBody>
      </p:sp>
      <p:sp>
        <p:nvSpPr>
          <p:cNvPr id="45059" name="标题 3">
            <a:extLst>
              <a:ext uri="{FF2B5EF4-FFF2-40B4-BE49-F238E27FC236}">
                <a16:creationId xmlns:a16="http://schemas.microsoft.com/office/drawing/2014/main" id="{930CFCDF-C18A-4EC1-ADE1-28B3BB729BD4}"/>
              </a:ext>
            </a:extLst>
          </p:cNvPr>
          <p:cNvSpPr>
            <a:spLocks noGrp="1" noChangeArrowheads="1"/>
          </p:cNvSpPr>
          <p:nvPr>
            <p:ph type="title"/>
          </p:nvPr>
        </p:nvSpPr>
        <p:spPr>
          <a:xfrm>
            <a:off x="685800" y="-15875"/>
            <a:ext cx="7772400" cy="1143000"/>
          </a:xfrm>
        </p:spPr>
        <p:txBody>
          <a:bodyPr/>
          <a:lstStyle/>
          <a:p>
            <a:r>
              <a:rPr lang="en-US" altLang="zh-CN">
                <a:solidFill>
                  <a:schemeClr val="tx1"/>
                </a:solidFill>
              </a:rPr>
              <a:t>Example</a:t>
            </a:r>
            <a:endParaRPr lang="zh-CN" altLang="en-US">
              <a:solidFill>
                <a:schemeClr val="tx1"/>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内容占位符 1">
            <a:extLst>
              <a:ext uri="{FF2B5EF4-FFF2-40B4-BE49-F238E27FC236}">
                <a16:creationId xmlns:a16="http://schemas.microsoft.com/office/drawing/2014/main" id="{13476684-A6F2-958C-9B2F-F8FE3D9B96AB}"/>
              </a:ext>
            </a:extLst>
          </p:cNvPr>
          <p:cNvSpPr>
            <a:spLocks noGrp="1" noChangeArrowheads="1"/>
          </p:cNvSpPr>
          <p:nvPr>
            <p:ph idx="1"/>
          </p:nvPr>
        </p:nvSpPr>
        <p:spPr/>
        <p:txBody>
          <a:bodyPr/>
          <a:lstStyle/>
          <a:p>
            <a:r>
              <a:rPr lang="pt-BR" altLang="zh-CN"/>
              <a:t>R(D, C, H, G), F = {A → I, I → A}</a:t>
            </a:r>
          </a:p>
          <a:p>
            <a:r>
              <a:rPr lang="en-US" altLang="zh-CN"/>
              <a:t>Candidate key? DCHG</a:t>
            </a:r>
          </a:p>
          <a:p>
            <a:r>
              <a:rPr lang="en-US" altLang="zh-CN"/>
              <a:t>BCNF? Yes</a:t>
            </a:r>
          </a:p>
          <a:p>
            <a:r>
              <a:rPr lang="en-US" altLang="zh-CN"/>
              <a:t>3NF? Yes</a:t>
            </a:r>
            <a:endParaRPr lang="zh-CN" altLang="en-US"/>
          </a:p>
        </p:txBody>
      </p:sp>
      <p:sp>
        <p:nvSpPr>
          <p:cNvPr id="46082" name="灯片编号占位符 2">
            <a:extLst>
              <a:ext uri="{FF2B5EF4-FFF2-40B4-BE49-F238E27FC236}">
                <a16:creationId xmlns:a16="http://schemas.microsoft.com/office/drawing/2014/main" id="{FFCFE6E5-B9A1-954D-815D-11D3A1A577D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DBE533B-58C8-40E3-B364-100952E33CC5}" type="slidenum">
              <a:rPr lang="zh-CN" altLang="en-US"/>
              <a:pPr eaLnBrk="0" hangingPunct="0"/>
              <a:t>265</a:t>
            </a:fld>
            <a:endParaRPr lang="zh-CN" altLang="en-US"/>
          </a:p>
        </p:txBody>
      </p:sp>
      <p:sp>
        <p:nvSpPr>
          <p:cNvPr id="46083" name="标题 3">
            <a:extLst>
              <a:ext uri="{FF2B5EF4-FFF2-40B4-BE49-F238E27FC236}">
                <a16:creationId xmlns:a16="http://schemas.microsoft.com/office/drawing/2014/main" id="{06768CFC-C667-3873-C4F0-D4F5FE6E0106}"/>
              </a:ext>
            </a:extLst>
          </p:cNvPr>
          <p:cNvSpPr>
            <a:spLocks noGrp="1" noChangeArrowheads="1"/>
          </p:cNvSpPr>
          <p:nvPr>
            <p:ph type="title"/>
          </p:nvPr>
        </p:nvSpPr>
        <p:spPr/>
        <p:txBody>
          <a:bodyPr/>
          <a:lstStyle/>
          <a:p>
            <a:r>
              <a:rPr lang="en-US" altLang="zh-CN">
                <a:solidFill>
                  <a:schemeClr val="tx1"/>
                </a:solidFill>
              </a:rPr>
              <a:t>Example</a:t>
            </a:r>
            <a:endParaRPr lang="zh-CN" altLang="en-US">
              <a:solidFill>
                <a:schemeClr val="tx1"/>
              </a:solidFil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5">
            <a:extLst>
              <a:ext uri="{FF2B5EF4-FFF2-40B4-BE49-F238E27FC236}">
                <a16:creationId xmlns:a16="http://schemas.microsoft.com/office/drawing/2014/main" id="{D5CC2B0F-8142-5801-E644-3259F2334EE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16402CBB-6F97-47BA-A302-74AD4F4BA1C3}" type="slidenum">
              <a:rPr lang="zh-CN" altLang="en-US"/>
              <a:pPr eaLnBrk="0" hangingPunct="0"/>
              <a:t>266</a:t>
            </a:fld>
            <a:endParaRPr lang="zh-CN" altLang="en-US"/>
          </a:p>
        </p:txBody>
      </p:sp>
      <p:sp>
        <p:nvSpPr>
          <p:cNvPr id="753670" name="Rectangle 6">
            <a:extLst>
              <a:ext uri="{FF2B5EF4-FFF2-40B4-BE49-F238E27FC236}">
                <a16:creationId xmlns:a16="http://schemas.microsoft.com/office/drawing/2014/main" id="{1A381A64-7B99-DF6E-D795-A0A5B89CE9E7}"/>
              </a:ext>
            </a:extLst>
          </p:cNvPr>
          <p:cNvSpPr>
            <a:spLocks noChangeArrowheads="1"/>
          </p:cNvSpPr>
          <p:nvPr/>
        </p:nvSpPr>
        <p:spPr bwMode="auto">
          <a:xfrm>
            <a:off x="455613" y="490538"/>
            <a:ext cx="8329612"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a:solidFill>
                  <a:schemeClr val="tx1"/>
                </a:solidFill>
                <a:latin typeface="Times New Roman" panose="02020603050405020304" pitchFamily="18" charset="0"/>
              </a:rPr>
              <a:t>设计关系</a:t>
            </a:r>
            <a:r>
              <a:rPr lang="en-US" altLang="zh-CN">
                <a:solidFill>
                  <a:schemeClr val="tx1"/>
                </a:solidFill>
                <a:latin typeface="Times New Roman" panose="02020603050405020304" pitchFamily="18" charset="0"/>
              </a:rPr>
              <a:t>r(R)</a:t>
            </a:r>
            <a:r>
              <a:rPr lang="zh-CN" altLang="en-US">
                <a:solidFill>
                  <a:schemeClr val="tx1"/>
                </a:solidFill>
                <a:latin typeface="Times New Roman" panose="02020603050405020304" pitchFamily="18" charset="0"/>
              </a:rPr>
              <a:t>模式为：</a:t>
            </a:r>
          </a:p>
          <a:p>
            <a:pPr eaLnBrk="0" hangingPunct="0"/>
            <a:r>
              <a:rPr lang="en-US" altLang="zh-CN">
                <a:solidFill>
                  <a:schemeClr val="tx1"/>
                </a:solidFill>
                <a:latin typeface="Times New Roman" panose="02020603050405020304" pitchFamily="18" charset="0"/>
              </a:rPr>
              <a:t>R=(</a:t>
            </a:r>
            <a:r>
              <a:rPr lang="zh-CN" altLang="en-US">
                <a:solidFill>
                  <a:schemeClr val="tx1"/>
                </a:solidFill>
                <a:latin typeface="Times New Roman" panose="02020603050405020304" pitchFamily="18" charset="0"/>
              </a:rPr>
              <a:t>职工名</a:t>
            </a:r>
            <a:r>
              <a:rPr lang="en-US" altLang="zh-CN">
                <a:solidFill>
                  <a:schemeClr val="tx1"/>
                </a:solidFill>
                <a:latin typeface="Times New Roman" panose="02020603050405020304" pitchFamily="18" charset="0"/>
              </a:rPr>
              <a:t>,</a:t>
            </a:r>
            <a:r>
              <a:rPr lang="zh-CN" altLang="en-US">
                <a:solidFill>
                  <a:schemeClr val="tx1"/>
                </a:solidFill>
                <a:latin typeface="Times New Roman" panose="02020603050405020304" pitchFamily="18" charset="0"/>
              </a:rPr>
              <a:t>项目名</a:t>
            </a:r>
            <a:r>
              <a:rPr lang="en-US" altLang="zh-CN">
                <a:solidFill>
                  <a:schemeClr val="tx1"/>
                </a:solidFill>
                <a:latin typeface="Times New Roman" panose="02020603050405020304" pitchFamily="18" charset="0"/>
              </a:rPr>
              <a:t>,</a:t>
            </a:r>
            <a:r>
              <a:rPr lang="zh-CN" altLang="en-US">
                <a:solidFill>
                  <a:schemeClr val="tx1"/>
                </a:solidFill>
                <a:latin typeface="Times New Roman" panose="02020603050405020304" pitchFamily="18" charset="0"/>
              </a:rPr>
              <a:t>工资</a:t>
            </a:r>
            <a:r>
              <a:rPr lang="en-US" altLang="zh-CN">
                <a:solidFill>
                  <a:schemeClr val="tx1"/>
                </a:solidFill>
                <a:latin typeface="Times New Roman" panose="02020603050405020304" pitchFamily="18" charset="0"/>
              </a:rPr>
              <a:t>,</a:t>
            </a:r>
            <a:r>
              <a:rPr lang="zh-CN" altLang="en-US">
                <a:solidFill>
                  <a:schemeClr val="tx1"/>
                </a:solidFill>
                <a:latin typeface="Times New Roman" panose="02020603050405020304" pitchFamily="18" charset="0"/>
              </a:rPr>
              <a:t>部门号</a:t>
            </a:r>
            <a:r>
              <a:rPr lang="en-US" altLang="zh-CN">
                <a:solidFill>
                  <a:schemeClr val="tx1"/>
                </a:solidFill>
                <a:latin typeface="Times New Roman" panose="02020603050405020304" pitchFamily="18" charset="0"/>
              </a:rPr>
              <a:t>,</a:t>
            </a:r>
            <a:r>
              <a:rPr lang="zh-CN" altLang="en-US">
                <a:solidFill>
                  <a:schemeClr val="tx1"/>
                </a:solidFill>
                <a:latin typeface="Times New Roman" panose="02020603050405020304" pitchFamily="18" charset="0"/>
              </a:rPr>
              <a:t>部门经理</a:t>
            </a:r>
            <a:r>
              <a:rPr lang="en-US" altLang="zh-CN" sz="2000">
                <a:solidFill>
                  <a:schemeClr val="tx1"/>
                </a:solidFill>
                <a:latin typeface="Times New Roman" panose="02020603050405020304" pitchFamily="18" charset="0"/>
              </a:rPr>
              <a:t>) </a:t>
            </a:r>
            <a:endParaRPr lang="zh-CN" altLang="en-US" sz="2000">
              <a:latin typeface="Times New Roman" panose="02020603050405020304" pitchFamily="18" charset="0"/>
            </a:endParaRPr>
          </a:p>
          <a:p>
            <a:pPr eaLnBrk="0" hangingPunct="0">
              <a:spcBef>
                <a:spcPct val="20000"/>
              </a:spcBef>
            </a:pPr>
            <a:r>
              <a:rPr lang="en-US" altLang="zh-CN">
                <a:solidFill>
                  <a:schemeClr val="tx1"/>
                </a:solidFill>
                <a:latin typeface="Times New Roman" panose="02020603050405020304" pitchFamily="18" charset="0"/>
              </a:rPr>
              <a:t>F:{ </a:t>
            </a:r>
            <a:r>
              <a:rPr lang="zh-CN" altLang="en-US">
                <a:solidFill>
                  <a:schemeClr val="tx1"/>
                </a:solidFill>
                <a:latin typeface="Times New Roman" panose="02020603050405020304" pitchFamily="18" charset="0"/>
              </a:rPr>
              <a:t>项目名</a:t>
            </a:r>
            <a:r>
              <a:rPr lang="en-US" altLang="zh-CN">
                <a:solidFill>
                  <a:schemeClr val="tx1"/>
                </a:solidFill>
                <a:latin typeface="Times New Roman" panose="02020603050405020304" pitchFamily="18" charset="0"/>
                <a:sym typeface="Wingdings" panose="05000000000000000000" pitchFamily="2" charset="2"/>
              </a:rPr>
              <a:t></a:t>
            </a:r>
            <a:r>
              <a:rPr lang="zh-CN" altLang="en-US">
                <a:solidFill>
                  <a:schemeClr val="tx1"/>
                </a:solidFill>
                <a:latin typeface="Times New Roman" panose="02020603050405020304" pitchFamily="18" charset="0"/>
              </a:rPr>
              <a:t>部门号     </a:t>
            </a:r>
            <a:r>
              <a:rPr lang="en-US" altLang="zh-CN">
                <a:solidFill>
                  <a:schemeClr val="tx1"/>
                </a:solidFill>
                <a:latin typeface="Times New Roman" panose="02020603050405020304" pitchFamily="18" charset="0"/>
              </a:rPr>
              <a:t>   </a:t>
            </a:r>
            <a:r>
              <a:rPr lang="zh-CN" altLang="en-US">
                <a:solidFill>
                  <a:schemeClr val="tx1"/>
                </a:solidFill>
                <a:latin typeface="Times New Roman" panose="02020603050405020304" pitchFamily="18" charset="0"/>
              </a:rPr>
              <a:t>部门号</a:t>
            </a:r>
            <a:r>
              <a:rPr lang="en-US" altLang="zh-CN">
                <a:solidFill>
                  <a:schemeClr val="tx1"/>
                </a:solidFill>
                <a:latin typeface="Times New Roman" panose="02020603050405020304" pitchFamily="18" charset="0"/>
                <a:sym typeface="Wingdings" panose="05000000000000000000" pitchFamily="2" charset="2"/>
              </a:rPr>
              <a:t></a:t>
            </a:r>
            <a:r>
              <a:rPr lang="zh-CN" altLang="en-US">
                <a:solidFill>
                  <a:schemeClr val="tx1"/>
                </a:solidFill>
                <a:latin typeface="Times New Roman" panose="02020603050405020304" pitchFamily="18" charset="0"/>
              </a:rPr>
              <a:t>部门经理        职工名</a:t>
            </a:r>
            <a:r>
              <a:rPr lang="en-US" altLang="zh-CN">
                <a:solidFill>
                  <a:schemeClr val="tx1"/>
                </a:solidFill>
                <a:latin typeface="Times New Roman" panose="02020603050405020304" pitchFamily="18" charset="0"/>
              </a:rPr>
              <a:t>,</a:t>
            </a:r>
            <a:r>
              <a:rPr lang="zh-CN" altLang="en-US">
                <a:solidFill>
                  <a:schemeClr val="tx1"/>
                </a:solidFill>
                <a:latin typeface="Times New Roman" panose="02020603050405020304" pitchFamily="18" charset="0"/>
              </a:rPr>
              <a:t>项目名</a:t>
            </a:r>
            <a:r>
              <a:rPr lang="en-US" altLang="zh-CN">
                <a:solidFill>
                  <a:schemeClr val="tx1"/>
                </a:solidFill>
                <a:latin typeface="Times New Roman" panose="02020603050405020304" pitchFamily="18" charset="0"/>
                <a:sym typeface="Wingdings" panose="05000000000000000000" pitchFamily="2" charset="2"/>
              </a:rPr>
              <a:t></a:t>
            </a:r>
            <a:r>
              <a:rPr lang="zh-CN" altLang="en-US">
                <a:solidFill>
                  <a:schemeClr val="tx1"/>
                </a:solidFill>
                <a:latin typeface="Times New Roman" panose="02020603050405020304" pitchFamily="18" charset="0"/>
              </a:rPr>
              <a:t>工资 </a:t>
            </a:r>
            <a:r>
              <a:rPr lang="en-US" altLang="zh-CN">
                <a:solidFill>
                  <a:schemeClr val="tx1"/>
                </a:solidFill>
                <a:latin typeface="Times New Roman" panose="02020603050405020304" pitchFamily="18" charset="0"/>
              </a:rPr>
              <a:t>}</a:t>
            </a:r>
          </a:p>
          <a:p>
            <a:pPr eaLnBrk="0" hangingPunct="0">
              <a:spcBef>
                <a:spcPct val="20000"/>
              </a:spcBef>
            </a:pPr>
            <a:r>
              <a:rPr lang="en-US" altLang="zh-CN">
                <a:solidFill>
                  <a:schemeClr val="tx1"/>
                </a:solidFill>
                <a:latin typeface="Times New Roman" panose="02020603050405020304" pitchFamily="18" charset="0"/>
              </a:rPr>
              <a:t>1. </a:t>
            </a:r>
            <a:r>
              <a:rPr lang="zh-CN" altLang="en-US">
                <a:solidFill>
                  <a:schemeClr val="tx1"/>
                </a:solidFill>
                <a:latin typeface="Times New Roman" panose="02020603050405020304" pitchFamily="18" charset="0"/>
              </a:rPr>
              <a:t>求</a:t>
            </a:r>
            <a:r>
              <a:rPr lang="en-US" altLang="zh-CN">
                <a:solidFill>
                  <a:schemeClr val="tx1"/>
                </a:solidFill>
                <a:latin typeface="Times New Roman" panose="02020603050405020304" pitchFamily="18" charset="0"/>
              </a:rPr>
              <a:t>R</a:t>
            </a:r>
            <a:r>
              <a:rPr lang="zh-CN" altLang="en-US">
                <a:solidFill>
                  <a:schemeClr val="tx1"/>
                </a:solidFill>
                <a:latin typeface="Times New Roman" panose="02020603050405020304" pitchFamily="18" charset="0"/>
              </a:rPr>
              <a:t>的候选键</a:t>
            </a:r>
          </a:p>
          <a:p>
            <a:pPr eaLnBrk="0" hangingPunct="0">
              <a:spcBef>
                <a:spcPct val="20000"/>
              </a:spcBef>
            </a:pPr>
            <a:r>
              <a:rPr lang="en-US" altLang="zh-CN">
                <a:solidFill>
                  <a:schemeClr val="tx1"/>
                </a:solidFill>
                <a:latin typeface="Times New Roman" panose="02020603050405020304" pitchFamily="18" charset="0"/>
              </a:rPr>
              <a:t>2. </a:t>
            </a:r>
            <a:r>
              <a:rPr lang="zh-CN" altLang="en-US">
                <a:solidFill>
                  <a:schemeClr val="tx1"/>
                </a:solidFill>
                <a:latin typeface="Times New Roman" panose="02020603050405020304" pitchFamily="18" charset="0"/>
              </a:rPr>
              <a:t>指出使</a:t>
            </a:r>
            <a:r>
              <a:rPr lang="en-US" altLang="zh-CN">
                <a:solidFill>
                  <a:schemeClr val="tx1"/>
                </a:solidFill>
                <a:latin typeface="Times New Roman" panose="02020603050405020304" pitchFamily="18" charset="0"/>
              </a:rPr>
              <a:t>R</a:t>
            </a:r>
            <a:r>
              <a:rPr lang="zh-CN" altLang="en-US">
                <a:solidFill>
                  <a:schemeClr val="tx1"/>
                </a:solidFill>
                <a:latin typeface="Times New Roman" panose="02020603050405020304" pitchFamily="18" charset="0"/>
              </a:rPr>
              <a:t>违反</a:t>
            </a:r>
            <a:r>
              <a:rPr lang="en-US" altLang="zh-CN">
                <a:solidFill>
                  <a:schemeClr val="tx1"/>
                </a:solidFill>
                <a:latin typeface="Times New Roman" panose="02020603050405020304" pitchFamily="18" charset="0"/>
              </a:rPr>
              <a:t>3NF</a:t>
            </a:r>
            <a:r>
              <a:rPr lang="zh-CN" altLang="en-US">
                <a:solidFill>
                  <a:schemeClr val="tx1"/>
                </a:solidFill>
                <a:latin typeface="Times New Roman" panose="02020603050405020304" pitchFamily="18" charset="0"/>
              </a:rPr>
              <a:t>的所有函数依赖</a:t>
            </a:r>
          </a:p>
          <a:p>
            <a:pPr eaLnBrk="0" hangingPunct="0">
              <a:spcBef>
                <a:spcPct val="20000"/>
              </a:spcBef>
            </a:pPr>
            <a:r>
              <a:rPr lang="en-US" altLang="zh-CN">
                <a:solidFill>
                  <a:schemeClr val="tx1"/>
                </a:solidFill>
                <a:latin typeface="Times New Roman" panose="02020603050405020304" pitchFamily="18" charset="0"/>
              </a:rPr>
              <a:t>3.</a:t>
            </a:r>
            <a:r>
              <a:rPr lang="zh-CN" altLang="en-US">
                <a:solidFill>
                  <a:schemeClr val="tx1"/>
                </a:solidFill>
                <a:latin typeface="Times New Roman" panose="02020603050405020304" pitchFamily="18" charset="0"/>
              </a:rPr>
              <a:t>将 </a:t>
            </a:r>
            <a:r>
              <a:rPr lang="en-US" altLang="zh-CN">
                <a:solidFill>
                  <a:schemeClr val="tx1"/>
                </a:solidFill>
                <a:latin typeface="Times New Roman" panose="02020603050405020304" pitchFamily="18" charset="0"/>
              </a:rPr>
              <a:t>R</a:t>
            </a:r>
            <a:r>
              <a:rPr lang="zh-CN" altLang="en-US">
                <a:solidFill>
                  <a:schemeClr val="tx1"/>
                </a:solidFill>
                <a:latin typeface="Times New Roman" panose="02020603050405020304" pitchFamily="18" charset="0"/>
              </a:rPr>
              <a:t>保持函数依赖且无损分解为一组</a:t>
            </a:r>
            <a:r>
              <a:rPr lang="en-US" altLang="zh-CN">
                <a:solidFill>
                  <a:schemeClr val="tx1"/>
                </a:solidFill>
                <a:latin typeface="Times New Roman" panose="02020603050405020304" pitchFamily="18" charset="0"/>
              </a:rPr>
              <a:t>3NF</a:t>
            </a:r>
          </a:p>
          <a:p>
            <a:pPr eaLnBrk="0" hangingPunct="0">
              <a:spcBef>
                <a:spcPct val="20000"/>
              </a:spcBef>
            </a:pPr>
            <a:r>
              <a:rPr lang="zh-CN" altLang="en-US">
                <a:solidFill>
                  <a:srgbClr val="0066FF"/>
                </a:solidFill>
                <a:latin typeface="Times New Roman" panose="02020603050405020304" pitchFamily="18" charset="0"/>
              </a:rPr>
              <a:t>解</a:t>
            </a:r>
            <a:r>
              <a:rPr lang="en-US" altLang="zh-CN">
                <a:solidFill>
                  <a:srgbClr val="0066FF"/>
                </a:solidFill>
                <a:latin typeface="Times New Roman" panose="02020603050405020304" pitchFamily="18" charset="0"/>
              </a:rPr>
              <a:t>1</a:t>
            </a:r>
            <a:r>
              <a:rPr lang="zh-CN" altLang="en-US">
                <a:solidFill>
                  <a:srgbClr val="0066FF"/>
                </a:solidFill>
                <a:latin typeface="Times New Roman" panose="02020603050405020304" pitchFamily="18" charset="0"/>
              </a:rPr>
              <a:t>：候选键是</a:t>
            </a:r>
            <a:r>
              <a:rPr lang="en-US" altLang="zh-CN">
                <a:solidFill>
                  <a:srgbClr val="0066FF"/>
                </a:solidFill>
                <a:latin typeface="Times New Roman" panose="02020603050405020304" pitchFamily="18" charset="0"/>
              </a:rPr>
              <a:t>(</a:t>
            </a:r>
            <a:r>
              <a:rPr lang="zh-CN" altLang="en-US">
                <a:solidFill>
                  <a:srgbClr val="0066FF"/>
                </a:solidFill>
                <a:latin typeface="Times New Roman" panose="02020603050405020304" pitchFamily="18" charset="0"/>
              </a:rPr>
              <a:t>职工名</a:t>
            </a:r>
            <a:r>
              <a:rPr lang="en-US" altLang="zh-CN">
                <a:solidFill>
                  <a:srgbClr val="0066FF"/>
                </a:solidFill>
                <a:latin typeface="Times New Roman" panose="02020603050405020304" pitchFamily="18" charset="0"/>
              </a:rPr>
              <a:t>,</a:t>
            </a:r>
            <a:r>
              <a:rPr lang="zh-CN" altLang="en-US">
                <a:solidFill>
                  <a:srgbClr val="0066FF"/>
                </a:solidFill>
                <a:latin typeface="Times New Roman" panose="02020603050405020304" pitchFamily="18" charset="0"/>
              </a:rPr>
              <a:t>项目名</a:t>
            </a:r>
            <a:r>
              <a:rPr lang="en-US" altLang="zh-CN">
                <a:solidFill>
                  <a:srgbClr val="0066FF"/>
                </a:solidFill>
                <a:latin typeface="Times New Roman" panose="02020603050405020304" pitchFamily="18" charset="0"/>
              </a:rPr>
              <a:t>)</a:t>
            </a:r>
            <a:r>
              <a:rPr lang="zh-CN" altLang="en-US">
                <a:solidFill>
                  <a:srgbClr val="0066FF"/>
                </a:solidFill>
                <a:latin typeface="Times New Roman" panose="02020603050405020304" pitchFamily="18" charset="0"/>
              </a:rPr>
              <a:t>。因</a:t>
            </a:r>
            <a:r>
              <a:rPr lang="en-US" altLang="zh-CN">
                <a:solidFill>
                  <a:srgbClr val="0066FF"/>
                </a:solidFill>
                <a:latin typeface="Times New Roman" panose="02020603050405020304" pitchFamily="18" charset="0"/>
              </a:rPr>
              <a:t>(</a:t>
            </a:r>
            <a:r>
              <a:rPr lang="zh-CN" altLang="en-US">
                <a:solidFill>
                  <a:srgbClr val="0066FF"/>
                </a:solidFill>
                <a:latin typeface="Times New Roman" panose="02020603050405020304" pitchFamily="18" charset="0"/>
              </a:rPr>
              <a:t>职工名</a:t>
            </a:r>
            <a:r>
              <a:rPr lang="en-US" altLang="zh-CN">
                <a:solidFill>
                  <a:srgbClr val="0066FF"/>
                </a:solidFill>
                <a:latin typeface="Times New Roman" panose="02020603050405020304" pitchFamily="18" charset="0"/>
              </a:rPr>
              <a:t>,</a:t>
            </a:r>
            <a:r>
              <a:rPr lang="zh-CN" altLang="en-US">
                <a:solidFill>
                  <a:srgbClr val="0066FF"/>
                </a:solidFill>
                <a:latin typeface="Times New Roman" panose="02020603050405020304" pitchFamily="18" charset="0"/>
              </a:rPr>
              <a:t>项目名</a:t>
            </a:r>
            <a:r>
              <a:rPr lang="en-US" altLang="zh-CN">
                <a:solidFill>
                  <a:srgbClr val="0066FF"/>
                </a:solidFill>
                <a:latin typeface="Times New Roman" panose="02020603050405020304" pitchFamily="18" charset="0"/>
              </a:rPr>
              <a:t>)</a:t>
            </a:r>
            <a:r>
              <a:rPr lang="en-US" altLang="zh-CN" baseline="30000">
                <a:solidFill>
                  <a:srgbClr val="0066FF"/>
                </a:solidFill>
                <a:latin typeface="Times New Roman" panose="02020603050405020304" pitchFamily="18" charset="0"/>
              </a:rPr>
              <a:t>+</a:t>
            </a:r>
            <a:r>
              <a:rPr lang="en-US" altLang="zh-CN">
                <a:solidFill>
                  <a:srgbClr val="0066FF"/>
                </a:solidFill>
                <a:latin typeface="Times New Roman" panose="02020603050405020304" pitchFamily="18" charset="0"/>
              </a:rPr>
              <a:t>=R</a:t>
            </a:r>
            <a:endParaRPr lang="zh-CN" altLang="en-US">
              <a:solidFill>
                <a:srgbClr val="0066FF"/>
              </a:solidFill>
              <a:latin typeface="Times New Roman" panose="02020603050405020304" pitchFamily="18" charset="0"/>
            </a:endParaRPr>
          </a:p>
          <a:p>
            <a:pPr eaLnBrk="0" hangingPunct="0">
              <a:spcBef>
                <a:spcPct val="20000"/>
              </a:spcBef>
            </a:pPr>
            <a:r>
              <a:rPr lang="zh-CN" altLang="en-US">
                <a:solidFill>
                  <a:srgbClr val="0066FF"/>
                </a:solidFill>
                <a:latin typeface="Times New Roman" panose="02020603050405020304" pitchFamily="18" charset="0"/>
              </a:rPr>
              <a:t>解</a:t>
            </a:r>
            <a:r>
              <a:rPr lang="en-US" altLang="zh-CN">
                <a:solidFill>
                  <a:srgbClr val="0066FF"/>
                </a:solidFill>
                <a:latin typeface="Times New Roman" panose="02020603050405020304" pitchFamily="18" charset="0"/>
              </a:rPr>
              <a:t>2</a:t>
            </a:r>
            <a:r>
              <a:rPr lang="zh-CN" altLang="en-US">
                <a:solidFill>
                  <a:srgbClr val="0066FF"/>
                </a:solidFill>
                <a:latin typeface="Times New Roman" panose="02020603050405020304" pitchFamily="18" charset="0"/>
              </a:rPr>
              <a:t>：</a:t>
            </a:r>
          </a:p>
          <a:p>
            <a:pPr eaLnBrk="0" hangingPunct="0">
              <a:spcBef>
                <a:spcPct val="20000"/>
              </a:spcBef>
            </a:pPr>
            <a:r>
              <a:rPr lang="zh-CN" altLang="en-US">
                <a:solidFill>
                  <a:srgbClr val="0066FF"/>
                </a:solidFill>
                <a:latin typeface="Times New Roman" panose="02020603050405020304" pitchFamily="18" charset="0"/>
              </a:rPr>
              <a:t>因：项目名</a:t>
            </a:r>
            <a:r>
              <a:rPr lang="en-US" altLang="zh-CN">
                <a:solidFill>
                  <a:srgbClr val="0066FF"/>
                </a:solidFill>
                <a:latin typeface="Times New Roman" panose="02020603050405020304" pitchFamily="18" charset="0"/>
                <a:sym typeface="Wingdings" panose="05000000000000000000" pitchFamily="2" charset="2"/>
              </a:rPr>
              <a:t></a:t>
            </a:r>
            <a:r>
              <a:rPr lang="zh-CN" altLang="en-US">
                <a:solidFill>
                  <a:srgbClr val="0066FF"/>
                </a:solidFill>
                <a:latin typeface="Times New Roman" panose="02020603050405020304" pitchFamily="18" charset="0"/>
              </a:rPr>
              <a:t>部门号            存在非主属性对键的部分函数依赖</a:t>
            </a:r>
            <a:endParaRPr lang="en-US" altLang="zh-CN">
              <a:solidFill>
                <a:srgbClr val="0066FF"/>
              </a:solidFill>
              <a:latin typeface="Times New Roman" panose="02020603050405020304" pitchFamily="18" charset="0"/>
            </a:endParaRPr>
          </a:p>
          <a:p>
            <a:pPr eaLnBrk="0" hangingPunct="0">
              <a:spcBef>
                <a:spcPct val="20000"/>
              </a:spcBef>
            </a:pPr>
            <a:r>
              <a:rPr lang="zh-CN" altLang="en-US">
                <a:solidFill>
                  <a:srgbClr val="0066FF"/>
                </a:solidFill>
                <a:latin typeface="Times New Roman" panose="02020603050405020304" pitchFamily="18" charset="0"/>
              </a:rPr>
              <a:t>        部门号</a:t>
            </a:r>
            <a:r>
              <a:rPr lang="en-US" altLang="zh-CN">
                <a:solidFill>
                  <a:srgbClr val="0066FF"/>
                </a:solidFill>
                <a:latin typeface="Times New Roman" panose="02020603050405020304" pitchFamily="18" charset="0"/>
                <a:sym typeface="Wingdings" panose="05000000000000000000" pitchFamily="2" charset="2"/>
              </a:rPr>
              <a:t></a:t>
            </a:r>
            <a:r>
              <a:rPr lang="zh-CN" altLang="en-US">
                <a:solidFill>
                  <a:srgbClr val="0066FF"/>
                </a:solidFill>
                <a:latin typeface="Times New Roman" panose="02020603050405020304" pitchFamily="18" charset="0"/>
              </a:rPr>
              <a:t>部门经理           存在非主属性对键的传递函数依赖，</a:t>
            </a:r>
          </a:p>
          <a:p>
            <a:pPr eaLnBrk="0" hangingPunct="0">
              <a:spcBef>
                <a:spcPct val="20000"/>
              </a:spcBef>
            </a:pPr>
            <a:r>
              <a:rPr lang="zh-CN" altLang="en-US">
                <a:solidFill>
                  <a:srgbClr val="0066FF"/>
                </a:solidFill>
                <a:latin typeface="Times New Roman" panose="02020603050405020304" pitchFamily="18" charset="0"/>
              </a:rPr>
              <a:t>故：</a:t>
            </a:r>
            <a:r>
              <a:rPr lang="en-US" altLang="zh-CN">
                <a:solidFill>
                  <a:srgbClr val="0066FF"/>
                </a:solidFill>
                <a:latin typeface="Times New Roman" panose="02020603050405020304" pitchFamily="18" charset="0"/>
              </a:rPr>
              <a:t>R</a:t>
            </a:r>
            <a:r>
              <a:rPr lang="zh-CN" altLang="en-US">
                <a:solidFill>
                  <a:srgbClr val="0066FF"/>
                </a:solidFill>
                <a:latin typeface="Times New Roman" panose="02020603050405020304" pitchFamily="18" charset="0"/>
              </a:rPr>
              <a:t>不是</a:t>
            </a:r>
            <a:r>
              <a:rPr lang="en-US" altLang="zh-CN">
                <a:solidFill>
                  <a:srgbClr val="0066FF"/>
                </a:solidFill>
                <a:latin typeface="Times New Roman" panose="02020603050405020304" pitchFamily="18" charset="0"/>
              </a:rPr>
              <a:t>3NF</a:t>
            </a:r>
            <a:r>
              <a:rPr lang="zh-CN" altLang="en-US">
                <a:solidFill>
                  <a:srgbClr val="0066FF"/>
                </a:solidFill>
                <a:latin typeface="Times New Roman" panose="02020603050405020304" pitchFamily="18" charset="0"/>
              </a:rPr>
              <a:t>，甚至不是</a:t>
            </a:r>
            <a:r>
              <a:rPr lang="en-US" altLang="zh-CN">
                <a:solidFill>
                  <a:srgbClr val="0066FF"/>
                </a:solidFill>
                <a:latin typeface="Times New Roman" panose="02020603050405020304" pitchFamily="18" charset="0"/>
              </a:rPr>
              <a:t>2NF</a:t>
            </a:r>
            <a:r>
              <a:rPr lang="zh-CN" altLang="en-US">
                <a:solidFill>
                  <a:srgbClr val="0066FF"/>
                </a:solidFill>
                <a:latin typeface="Times New Roman" panose="02020603050405020304" pitchFamily="18" charset="0"/>
              </a:rPr>
              <a:t>。</a:t>
            </a:r>
          </a:p>
          <a:p>
            <a:pPr eaLnBrk="0" hangingPunct="0">
              <a:spcBef>
                <a:spcPct val="20000"/>
              </a:spcBef>
            </a:pPr>
            <a:r>
              <a:rPr lang="zh-CN" altLang="en-US">
                <a:solidFill>
                  <a:srgbClr val="0066FF"/>
                </a:solidFill>
                <a:latin typeface="Times New Roman" panose="02020603050405020304" pitchFamily="18" charset="0"/>
              </a:rPr>
              <a:t>解</a:t>
            </a:r>
            <a:r>
              <a:rPr lang="en-US" altLang="zh-CN">
                <a:solidFill>
                  <a:srgbClr val="0066FF"/>
                </a:solidFill>
                <a:latin typeface="Times New Roman" panose="02020603050405020304" pitchFamily="18" charset="0"/>
              </a:rPr>
              <a:t>3</a:t>
            </a:r>
            <a:r>
              <a:rPr lang="zh-CN" altLang="en-US">
                <a:solidFill>
                  <a:srgbClr val="0066FF"/>
                </a:solidFill>
                <a:latin typeface="Times New Roman" panose="02020603050405020304" pitchFamily="18" charset="0"/>
              </a:rPr>
              <a:t>：因</a:t>
            </a:r>
            <a:r>
              <a:rPr lang="en-US" altLang="zh-CN">
                <a:solidFill>
                  <a:srgbClr val="0066FF"/>
                </a:solidFill>
                <a:latin typeface="Times New Roman" panose="02020603050405020304" pitchFamily="18" charset="0"/>
              </a:rPr>
              <a:t>F</a:t>
            </a:r>
            <a:r>
              <a:rPr lang="zh-CN" altLang="en-US">
                <a:solidFill>
                  <a:srgbClr val="0066FF"/>
                </a:solidFill>
                <a:latin typeface="Times New Roman" panose="02020603050405020304" pitchFamily="18" charset="0"/>
              </a:rPr>
              <a:t>不存在无关属性，已是最小覆盖。</a:t>
            </a:r>
            <a:endParaRPr lang="en-US" altLang="zh-CN">
              <a:solidFill>
                <a:srgbClr val="0066FF"/>
              </a:solidFill>
              <a:latin typeface="Times New Roman" panose="02020603050405020304" pitchFamily="18" charset="0"/>
            </a:endParaRPr>
          </a:p>
          <a:p>
            <a:pPr eaLnBrk="0" hangingPunct="0">
              <a:spcBef>
                <a:spcPct val="20000"/>
              </a:spcBef>
            </a:pPr>
            <a:r>
              <a:rPr lang="zh-CN" altLang="en-US">
                <a:solidFill>
                  <a:srgbClr val="0066FF"/>
                </a:solidFill>
                <a:latin typeface="Times New Roman" panose="02020603050405020304" pitchFamily="18" charset="0"/>
              </a:rPr>
              <a:t>故直接将</a:t>
            </a:r>
            <a:r>
              <a:rPr lang="en-US" altLang="zh-CN">
                <a:solidFill>
                  <a:srgbClr val="0066FF"/>
                </a:solidFill>
                <a:latin typeface="Times New Roman" panose="02020603050405020304" pitchFamily="18" charset="0"/>
              </a:rPr>
              <a:t>R </a:t>
            </a:r>
            <a:r>
              <a:rPr lang="zh-CN" altLang="en-US">
                <a:solidFill>
                  <a:srgbClr val="0066FF"/>
                </a:solidFill>
                <a:latin typeface="Times New Roman" panose="02020603050405020304" pitchFamily="18" charset="0"/>
              </a:rPr>
              <a:t>保持依赖且无损分解为如下一组</a:t>
            </a:r>
            <a:r>
              <a:rPr lang="en-US" altLang="zh-CN">
                <a:solidFill>
                  <a:srgbClr val="0066FF"/>
                </a:solidFill>
                <a:latin typeface="Times New Roman" panose="02020603050405020304" pitchFamily="18" charset="0"/>
              </a:rPr>
              <a:t>3NF</a:t>
            </a:r>
            <a:r>
              <a:rPr lang="zh-CN" altLang="en-US">
                <a:solidFill>
                  <a:srgbClr val="0066FF"/>
                </a:solidFill>
                <a:latin typeface="Times New Roman" panose="02020603050405020304" pitchFamily="18" charset="0"/>
              </a:rPr>
              <a:t>：</a:t>
            </a:r>
          </a:p>
          <a:p>
            <a:pPr eaLnBrk="0" hangingPunct="0">
              <a:spcBef>
                <a:spcPct val="20000"/>
              </a:spcBef>
            </a:pPr>
            <a:r>
              <a:rPr lang="en-US" altLang="zh-CN">
                <a:solidFill>
                  <a:srgbClr val="0066FF"/>
                </a:solidFill>
                <a:latin typeface="Times New Roman" panose="02020603050405020304" pitchFamily="18" charset="0"/>
              </a:rPr>
              <a:t>R1={</a:t>
            </a:r>
            <a:r>
              <a:rPr lang="zh-CN" altLang="en-US">
                <a:solidFill>
                  <a:srgbClr val="0066FF"/>
                </a:solidFill>
                <a:latin typeface="Times New Roman" panose="02020603050405020304" pitchFamily="18" charset="0"/>
              </a:rPr>
              <a:t>项目名 </a:t>
            </a:r>
            <a:r>
              <a:rPr lang="en-US" altLang="zh-CN">
                <a:solidFill>
                  <a:srgbClr val="0066FF"/>
                </a:solidFill>
                <a:latin typeface="Times New Roman" panose="02020603050405020304" pitchFamily="18" charset="0"/>
              </a:rPr>
              <a:t>, </a:t>
            </a:r>
            <a:r>
              <a:rPr lang="zh-CN" altLang="en-US">
                <a:solidFill>
                  <a:srgbClr val="0066FF"/>
                </a:solidFill>
                <a:latin typeface="Times New Roman" panose="02020603050405020304" pitchFamily="18" charset="0"/>
              </a:rPr>
              <a:t>部门号</a:t>
            </a:r>
            <a:r>
              <a:rPr lang="en-US" altLang="zh-CN">
                <a:solidFill>
                  <a:srgbClr val="0066FF"/>
                </a:solidFill>
                <a:latin typeface="Times New Roman" panose="02020603050405020304" pitchFamily="18" charset="0"/>
              </a:rPr>
              <a:t>} , </a:t>
            </a:r>
          </a:p>
          <a:p>
            <a:pPr eaLnBrk="0" hangingPunct="0">
              <a:spcBef>
                <a:spcPct val="20000"/>
              </a:spcBef>
            </a:pPr>
            <a:r>
              <a:rPr lang="en-US" altLang="zh-CN">
                <a:solidFill>
                  <a:srgbClr val="0066FF"/>
                </a:solidFill>
                <a:latin typeface="Times New Roman" panose="02020603050405020304" pitchFamily="18" charset="0"/>
              </a:rPr>
              <a:t>R2={</a:t>
            </a:r>
            <a:r>
              <a:rPr lang="zh-CN" altLang="en-US">
                <a:solidFill>
                  <a:srgbClr val="0066FF"/>
                </a:solidFill>
                <a:latin typeface="Times New Roman" panose="02020603050405020304" pitchFamily="18" charset="0"/>
              </a:rPr>
              <a:t>部门号</a:t>
            </a:r>
            <a:r>
              <a:rPr lang="en-US" altLang="zh-CN">
                <a:solidFill>
                  <a:srgbClr val="0066FF"/>
                </a:solidFill>
                <a:latin typeface="Times New Roman" panose="02020603050405020304" pitchFamily="18" charset="0"/>
              </a:rPr>
              <a:t>,</a:t>
            </a:r>
            <a:r>
              <a:rPr lang="zh-CN" altLang="en-US">
                <a:solidFill>
                  <a:srgbClr val="0066FF"/>
                </a:solidFill>
                <a:latin typeface="Times New Roman" panose="02020603050405020304" pitchFamily="18" charset="0"/>
              </a:rPr>
              <a:t>部门经理</a:t>
            </a:r>
            <a:r>
              <a:rPr lang="en-US" altLang="zh-CN">
                <a:solidFill>
                  <a:srgbClr val="0066FF"/>
                </a:solidFill>
                <a:latin typeface="Times New Roman" panose="02020603050405020304" pitchFamily="18" charset="0"/>
              </a:rPr>
              <a:t>} , </a:t>
            </a:r>
          </a:p>
          <a:p>
            <a:pPr eaLnBrk="0" hangingPunct="0">
              <a:spcBef>
                <a:spcPct val="20000"/>
              </a:spcBef>
            </a:pPr>
            <a:r>
              <a:rPr lang="en-US" altLang="zh-CN">
                <a:solidFill>
                  <a:srgbClr val="0066FF"/>
                </a:solidFill>
                <a:latin typeface="Times New Roman" panose="02020603050405020304" pitchFamily="18" charset="0"/>
              </a:rPr>
              <a:t>R3={</a:t>
            </a:r>
            <a:r>
              <a:rPr lang="zh-CN" altLang="en-US">
                <a:solidFill>
                  <a:srgbClr val="0066FF"/>
                </a:solidFill>
                <a:latin typeface="Times New Roman" panose="02020603050405020304" pitchFamily="18" charset="0"/>
              </a:rPr>
              <a:t>职工名</a:t>
            </a:r>
            <a:r>
              <a:rPr lang="en-US" altLang="zh-CN">
                <a:solidFill>
                  <a:srgbClr val="0066FF"/>
                </a:solidFill>
                <a:latin typeface="Times New Roman" panose="02020603050405020304" pitchFamily="18" charset="0"/>
              </a:rPr>
              <a:t>,</a:t>
            </a:r>
            <a:r>
              <a:rPr lang="zh-CN" altLang="en-US">
                <a:solidFill>
                  <a:srgbClr val="0066FF"/>
                </a:solidFill>
                <a:latin typeface="Times New Roman" panose="02020603050405020304" pitchFamily="18" charset="0"/>
              </a:rPr>
              <a:t>项目名</a:t>
            </a:r>
            <a:r>
              <a:rPr lang="en-US" altLang="zh-CN">
                <a:solidFill>
                  <a:srgbClr val="0066FF"/>
                </a:solidFill>
                <a:latin typeface="Times New Roman" panose="02020603050405020304" pitchFamily="18" charset="0"/>
              </a:rPr>
              <a:t>,</a:t>
            </a:r>
            <a:r>
              <a:rPr lang="zh-CN" altLang="en-US">
                <a:solidFill>
                  <a:srgbClr val="0066FF"/>
                </a:solidFill>
                <a:latin typeface="Times New Roman" panose="02020603050405020304" pitchFamily="18" charset="0"/>
              </a:rPr>
              <a:t>工资</a:t>
            </a:r>
            <a:r>
              <a:rPr lang="en-US" altLang="zh-CN">
                <a:solidFill>
                  <a:srgbClr val="0066FF"/>
                </a:solidFill>
                <a:latin typeface="Times New Roman" panose="02020603050405020304" pitchFamily="18" charset="0"/>
              </a:rPr>
              <a:t>} , </a:t>
            </a:r>
          </a:p>
          <a:p>
            <a:pPr eaLnBrk="0" hangingPunct="0">
              <a:spcBef>
                <a:spcPct val="20000"/>
              </a:spcBef>
            </a:pPr>
            <a:r>
              <a:rPr lang="en-US" altLang="zh-CN">
                <a:solidFill>
                  <a:srgbClr val="0066FF"/>
                </a:solidFill>
                <a:latin typeface="Times New Roman" panose="02020603050405020304" pitchFamily="18" charset="0"/>
              </a:rPr>
              <a:t>F1={</a:t>
            </a:r>
            <a:r>
              <a:rPr lang="zh-CN" altLang="en-US">
                <a:solidFill>
                  <a:srgbClr val="0066FF"/>
                </a:solidFill>
                <a:latin typeface="Times New Roman" panose="02020603050405020304" pitchFamily="18" charset="0"/>
              </a:rPr>
              <a:t>项目名</a:t>
            </a:r>
            <a:r>
              <a:rPr lang="en-US" altLang="zh-CN">
                <a:solidFill>
                  <a:srgbClr val="0066FF"/>
                </a:solidFill>
                <a:latin typeface="Times New Roman" panose="02020603050405020304" pitchFamily="18" charset="0"/>
                <a:sym typeface="Wingdings" panose="05000000000000000000" pitchFamily="2" charset="2"/>
              </a:rPr>
              <a:t></a:t>
            </a:r>
            <a:r>
              <a:rPr lang="zh-CN" altLang="en-US">
                <a:solidFill>
                  <a:srgbClr val="0066FF"/>
                </a:solidFill>
                <a:latin typeface="Times New Roman" panose="02020603050405020304" pitchFamily="18" charset="0"/>
              </a:rPr>
              <a:t>部门号</a:t>
            </a:r>
            <a:r>
              <a:rPr lang="en-US" altLang="zh-CN">
                <a:solidFill>
                  <a:srgbClr val="0066FF"/>
                </a:solidFill>
                <a:latin typeface="Times New Roman" panose="02020603050405020304" pitchFamily="18" charset="0"/>
              </a:rPr>
              <a:t>}    F2={</a:t>
            </a:r>
            <a:r>
              <a:rPr lang="zh-CN" altLang="en-US">
                <a:solidFill>
                  <a:srgbClr val="0066FF"/>
                </a:solidFill>
                <a:latin typeface="Times New Roman" panose="02020603050405020304" pitchFamily="18" charset="0"/>
              </a:rPr>
              <a:t>部门号</a:t>
            </a:r>
            <a:r>
              <a:rPr lang="en-US" altLang="zh-CN">
                <a:solidFill>
                  <a:srgbClr val="0066FF"/>
                </a:solidFill>
                <a:latin typeface="Times New Roman" panose="02020603050405020304" pitchFamily="18" charset="0"/>
                <a:sym typeface="Wingdings" panose="05000000000000000000" pitchFamily="2" charset="2"/>
              </a:rPr>
              <a:t></a:t>
            </a:r>
            <a:r>
              <a:rPr lang="zh-CN" altLang="en-US">
                <a:solidFill>
                  <a:srgbClr val="0066FF"/>
                </a:solidFill>
                <a:latin typeface="Times New Roman" panose="02020603050405020304" pitchFamily="18" charset="0"/>
              </a:rPr>
              <a:t>部门经理</a:t>
            </a:r>
            <a:r>
              <a:rPr lang="en-US" altLang="zh-CN">
                <a:solidFill>
                  <a:srgbClr val="0066FF"/>
                </a:solidFill>
                <a:latin typeface="Times New Roman" panose="02020603050405020304" pitchFamily="18" charset="0"/>
              </a:rPr>
              <a:t>}    F3={</a:t>
            </a:r>
            <a:r>
              <a:rPr lang="zh-CN" altLang="en-US">
                <a:solidFill>
                  <a:srgbClr val="0066FF"/>
                </a:solidFill>
                <a:latin typeface="Times New Roman" panose="02020603050405020304" pitchFamily="18" charset="0"/>
              </a:rPr>
              <a:t>职工名</a:t>
            </a:r>
            <a:r>
              <a:rPr lang="en-US" altLang="zh-CN">
                <a:solidFill>
                  <a:srgbClr val="0066FF"/>
                </a:solidFill>
                <a:latin typeface="Times New Roman" panose="02020603050405020304" pitchFamily="18" charset="0"/>
              </a:rPr>
              <a:t>,</a:t>
            </a:r>
            <a:r>
              <a:rPr lang="zh-CN" altLang="en-US">
                <a:solidFill>
                  <a:srgbClr val="0066FF"/>
                </a:solidFill>
                <a:latin typeface="Times New Roman" panose="02020603050405020304" pitchFamily="18" charset="0"/>
              </a:rPr>
              <a:t>项目名</a:t>
            </a:r>
            <a:r>
              <a:rPr lang="en-US" altLang="zh-CN">
                <a:solidFill>
                  <a:srgbClr val="0066FF"/>
                </a:solidFill>
                <a:latin typeface="Times New Roman" panose="02020603050405020304" pitchFamily="18" charset="0"/>
                <a:sym typeface="Wingdings" panose="05000000000000000000" pitchFamily="2" charset="2"/>
              </a:rPr>
              <a:t></a:t>
            </a:r>
            <a:r>
              <a:rPr lang="zh-CN" altLang="en-US">
                <a:solidFill>
                  <a:srgbClr val="0066FF"/>
                </a:solidFill>
                <a:latin typeface="Times New Roman" panose="02020603050405020304" pitchFamily="18" charset="0"/>
              </a:rPr>
              <a:t>工资</a:t>
            </a:r>
            <a:r>
              <a:rPr lang="en-US" altLang="zh-CN">
                <a:solidFill>
                  <a:srgbClr val="0066FF"/>
                </a:solidFill>
                <a:latin typeface="Times New Roman" panose="02020603050405020304" pitchFamily="18" charset="0"/>
              </a:rPr>
              <a:t>}</a:t>
            </a:r>
          </a:p>
          <a:p>
            <a:pPr eaLnBrk="0" hangingPunct="0">
              <a:spcBef>
                <a:spcPct val="20000"/>
              </a:spcBef>
            </a:pPr>
            <a:r>
              <a:rPr lang="zh-CN" altLang="en-US">
                <a:latin typeface="Times New Roman" panose="02020603050405020304" pitchFamily="18" charset="0"/>
              </a:rPr>
              <a:t>注：</a:t>
            </a:r>
            <a:r>
              <a:rPr lang="zh-CN" altLang="en-US">
                <a:solidFill>
                  <a:srgbClr val="0066FF"/>
                </a:solidFill>
                <a:latin typeface="Times New Roman" panose="02020603050405020304" pitchFamily="18" charset="0"/>
              </a:rPr>
              <a:t>因键已包含在</a:t>
            </a:r>
            <a:r>
              <a:rPr lang="en-US" altLang="zh-CN">
                <a:solidFill>
                  <a:srgbClr val="0066FF"/>
                </a:solidFill>
                <a:latin typeface="Times New Roman" panose="02020603050405020304" pitchFamily="18" charset="0"/>
              </a:rPr>
              <a:t>R3</a:t>
            </a:r>
            <a:r>
              <a:rPr lang="zh-CN" altLang="en-US">
                <a:solidFill>
                  <a:srgbClr val="0066FF"/>
                </a:solidFill>
                <a:latin typeface="Times New Roman" panose="02020603050405020304" pitchFamily="18" charset="0"/>
              </a:rPr>
              <a:t>中，故不需单独做成一个新关系模式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3670">
                                            <p:txEl>
                                              <p:pRg st="6" end="6"/>
                                            </p:txEl>
                                          </p:spTgt>
                                        </p:tgtEl>
                                        <p:attrNameLst>
                                          <p:attrName>style.visibility</p:attrName>
                                        </p:attrNameLst>
                                      </p:cBhvr>
                                      <p:to>
                                        <p:strVal val="visible"/>
                                      </p:to>
                                    </p:set>
                                    <p:anim calcmode="lin" valueType="num">
                                      <p:cBhvr additive="base">
                                        <p:cTn id="7" dur="500" fill="hold"/>
                                        <p:tgtEl>
                                          <p:spTgt spid="753670">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367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53670">
                                            <p:txEl>
                                              <p:pRg st="7" end="7"/>
                                            </p:txEl>
                                          </p:spTgt>
                                        </p:tgtEl>
                                        <p:attrNameLst>
                                          <p:attrName>style.visibility</p:attrName>
                                        </p:attrNameLst>
                                      </p:cBhvr>
                                      <p:to>
                                        <p:strVal val="visible"/>
                                      </p:to>
                                    </p:set>
                                    <p:anim calcmode="lin" valueType="num">
                                      <p:cBhvr additive="base">
                                        <p:cTn id="13" dur="500" fill="hold"/>
                                        <p:tgtEl>
                                          <p:spTgt spid="753670">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3670">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53670">
                                            <p:txEl>
                                              <p:pRg st="8" end="8"/>
                                            </p:txEl>
                                          </p:spTgt>
                                        </p:tgtEl>
                                        <p:attrNameLst>
                                          <p:attrName>style.visibility</p:attrName>
                                        </p:attrNameLst>
                                      </p:cBhvr>
                                      <p:to>
                                        <p:strVal val="visible"/>
                                      </p:to>
                                    </p:set>
                                    <p:anim calcmode="lin" valueType="num">
                                      <p:cBhvr additive="base">
                                        <p:cTn id="17" dur="500" fill="hold"/>
                                        <p:tgtEl>
                                          <p:spTgt spid="753670">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53670">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53670">
                                            <p:txEl>
                                              <p:pRg st="9" end="9"/>
                                            </p:txEl>
                                          </p:spTgt>
                                        </p:tgtEl>
                                        <p:attrNameLst>
                                          <p:attrName>style.visibility</p:attrName>
                                        </p:attrNameLst>
                                      </p:cBhvr>
                                      <p:to>
                                        <p:strVal val="visible"/>
                                      </p:to>
                                    </p:set>
                                    <p:anim calcmode="lin" valueType="num">
                                      <p:cBhvr additive="base">
                                        <p:cTn id="21" dur="500" fill="hold"/>
                                        <p:tgtEl>
                                          <p:spTgt spid="753670">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53670">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53670">
                                            <p:txEl>
                                              <p:pRg st="10" end="10"/>
                                            </p:txEl>
                                          </p:spTgt>
                                        </p:tgtEl>
                                        <p:attrNameLst>
                                          <p:attrName>style.visibility</p:attrName>
                                        </p:attrNameLst>
                                      </p:cBhvr>
                                      <p:to>
                                        <p:strVal val="visible"/>
                                      </p:to>
                                    </p:set>
                                    <p:anim calcmode="lin" valueType="num">
                                      <p:cBhvr additive="base">
                                        <p:cTn id="25" dur="500" fill="hold"/>
                                        <p:tgtEl>
                                          <p:spTgt spid="753670">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3670">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53670">
                                            <p:txEl>
                                              <p:pRg st="11" end="11"/>
                                            </p:txEl>
                                          </p:spTgt>
                                        </p:tgtEl>
                                        <p:attrNameLst>
                                          <p:attrName>style.visibility</p:attrName>
                                        </p:attrNameLst>
                                      </p:cBhvr>
                                      <p:to>
                                        <p:strVal val="visible"/>
                                      </p:to>
                                    </p:set>
                                    <p:anim calcmode="lin" valueType="num">
                                      <p:cBhvr additive="base">
                                        <p:cTn id="31" dur="500" fill="hold"/>
                                        <p:tgtEl>
                                          <p:spTgt spid="753670">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3670">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53670">
                                            <p:txEl>
                                              <p:pRg st="12" end="12"/>
                                            </p:txEl>
                                          </p:spTgt>
                                        </p:tgtEl>
                                        <p:attrNameLst>
                                          <p:attrName>style.visibility</p:attrName>
                                        </p:attrNameLst>
                                      </p:cBhvr>
                                      <p:to>
                                        <p:strVal val="visible"/>
                                      </p:to>
                                    </p:set>
                                    <p:anim calcmode="lin" valueType="num">
                                      <p:cBhvr additive="base">
                                        <p:cTn id="37" dur="500" fill="hold"/>
                                        <p:tgtEl>
                                          <p:spTgt spid="753670">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3670">
                                            <p:txEl>
                                              <p:pRg st="12" end="1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53670">
                                            <p:txEl>
                                              <p:pRg st="13" end="13"/>
                                            </p:txEl>
                                          </p:spTgt>
                                        </p:tgtEl>
                                        <p:attrNameLst>
                                          <p:attrName>style.visibility</p:attrName>
                                        </p:attrNameLst>
                                      </p:cBhvr>
                                      <p:to>
                                        <p:strVal val="visible"/>
                                      </p:to>
                                    </p:set>
                                    <p:anim calcmode="lin" valueType="num">
                                      <p:cBhvr additive="base">
                                        <p:cTn id="41" dur="500" fill="hold"/>
                                        <p:tgtEl>
                                          <p:spTgt spid="753670">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53670">
                                            <p:txEl>
                                              <p:pRg st="13" end="1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53670">
                                            <p:txEl>
                                              <p:pRg st="14" end="14"/>
                                            </p:txEl>
                                          </p:spTgt>
                                        </p:tgtEl>
                                        <p:attrNameLst>
                                          <p:attrName>style.visibility</p:attrName>
                                        </p:attrNameLst>
                                      </p:cBhvr>
                                      <p:to>
                                        <p:strVal val="visible"/>
                                      </p:to>
                                    </p:set>
                                    <p:anim calcmode="lin" valueType="num">
                                      <p:cBhvr additive="base">
                                        <p:cTn id="45" dur="500" fill="hold"/>
                                        <p:tgtEl>
                                          <p:spTgt spid="753670">
                                            <p:txEl>
                                              <p:pRg st="14" end="1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53670">
                                            <p:txEl>
                                              <p:pRg st="14" end="1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53670">
                                            <p:txEl>
                                              <p:pRg st="15" end="15"/>
                                            </p:txEl>
                                          </p:spTgt>
                                        </p:tgtEl>
                                        <p:attrNameLst>
                                          <p:attrName>style.visibility</p:attrName>
                                        </p:attrNameLst>
                                      </p:cBhvr>
                                      <p:to>
                                        <p:strVal val="visible"/>
                                      </p:to>
                                    </p:set>
                                    <p:anim calcmode="lin" valueType="num">
                                      <p:cBhvr additive="base">
                                        <p:cTn id="49" dur="500" fill="hold"/>
                                        <p:tgtEl>
                                          <p:spTgt spid="753670">
                                            <p:txEl>
                                              <p:pRg st="15" end="1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53670">
                                            <p:txEl>
                                              <p:pRg st="15" end="1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53670">
                                            <p:txEl>
                                              <p:pRg st="16" end="16"/>
                                            </p:txEl>
                                          </p:spTgt>
                                        </p:tgtEl>
                                        <p:attrNameLst>
                                          <p:attrName>style.visibility</p:attrName>
                                        </p:attrNameLst>
                                      </p:cBhvr>
                                      <p:to>
                                        <p:strVal val="visible"/>
                                      </p:to>
                                    </p:set>
                                    <p:anim calcmode="lin" valueType="num">
                                      <p:cBhvr additive="base">
                                        <p:cTn id="53" dur="500" fill="hold"/>
                                        <p:tgtEl>
                                          <p:spTgt spid="753670">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53670">
                                            <p:txEl>
                                              <p:pRg st="16" end="16"/>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53670">
                                            <p:txEl>
                                              <p:pRg st="17" end="17"/>
                                            </p:txEl>
                                          </p:spTgt>
                                        </p:tgtEl>
                                        <p:attrNameLst>
                                          <p:attrName>style.visibility</p:attrName>
                                        </p:attrNameLst>
                                      </p:cBhvr>
                                      <p:to>
                                        <p:strVal val="visible"/>
                                      </p:to>
                                    </p:set>
                                    <p:anim calcmode="lin" valueType="num">
                                      <p:cBhvr additive="base">
                                        <p:cTn id="57" dur="500" fill="hold"/>
                                        <p:tgtEl>
                                          <p:spTgt spid="753670">
                                            <p:txEl>
                                              <p:pRg st="17" end="1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53670">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5D4A0B31-9D51-F174-6BAC-A4BDE781706E}"/>
              </a:ext>
            </a:extLst>
          </p:cNvPr>
          <p:cNvSpPr>
            <a:spLocks noGrp="1" noChangeArrowheads="1"/>
          </p:cNvSpPr>
          <p:nvPr>
            <p:ph type="title"/>
          </p:nvPr>
        </p:nvSpPr>
        <p:spPr/>
        <p:txBody>
          <a:bodyPr/>
          <a:lstStyle/>
          <a:p>
            <a:r>
              <a:rPr lang="zh-CN" altLang="en-US"/>
              <a:t>练习</a:t>
            </a:r>
          </a:p>
        </p:txBody>
      </p:sp>
      <p:sp>
        <p:nvSpPr>
          <p:cNvPr id="48130" name="内容占位符 2">
            <a:extLst>
              <a:ext uri="{FF2B5EF4-FFF2-40B4-BE49-F238E27FC236}">
                <a16:creationId xmlns:a16="http://schemas.microsoft.com/office/drawing/2014/main" id="{EF29F9A0-8EF2-1744-ACF8-72290B034006}"/>
              </a:ext>
            </a:extLst>
          </p:cNvPr>
          <p:cNvSpPr>
            <a:spLocks noGrp="1" noChangeArrowheads="1"/>
          </p:cNvSpPr>
          <p:nvPr>
            <p:ph idx="1"/>
          </p:nvPr>
        </p:nvSpPr>
        <p:spPr/>
        <p:txBody>
          <a:bodyPr/>
          <a:lstStyle/>
          <a:p>
            <a:r>
              <a:rPr lang="en-US" altLang="zh-CN"/>
              <a:t>R(A,B,C,D,E,F)</a:t>
            </a:r>
          </a:p>
          <a:p>
            <a:r>
              <a:rPr lang="en-US" altLang="zh-CN"/>
              <a:t>F={A-&gt;C,C-&gt;A,B-&gt;AC,D-&gt;AC}</a:t>
            </a:r>
          </a:p>
          <a:p>
            <a:r>
              <a:rPr lang="zh-CN" altLang="en-US"/>
              <a:t>找出</a:t>
            </a:r>
            <a:r>
              <a:rPr lang="en-US" altLang="zh-CN"/>
              <a:t>R</a:t>
            </a:r>
            <a:r>
              <a:rPr lang="zh-CN" altLang="en-US"/>
              <a:t>的键</a:t>
            </a:r>
          </a:p>
          <a:p>
            <a:r>
              <a:rPr lang="zh-CN" altLang="en-US"/>
              <a:t>是否符合</a:t>
            </a:r>
            <a:r>
              <a:rPr lang="en-US" altLang="zh-CN"/>
              <a:t>3NF</a:t>
            </a:r>
            <a:r>
              <a:rPr lang="zh-CN" altLang="en-US"/>
              <a:t>，如果是，说明原因，如果否，分解。</a:t>
            </a:r>
          </a:p>
        </p:txBody>
      </p:sp>
      <p:sp>
        <p:nvSpPr>
          <p:cNvPr id="48131" name="幻灯片编号占位符 3">
            <a:extLst>
              <a:ext uri="{FF2B5EF4-FFF2-40B4-BE49-F238E27FC236}">
                <a16:creationId xmlns:a16="http://schemas.microsoft.com/office/drawing/2014/main" id="{C8402D46-3BF5-3505-80BA-E4135CF6003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A089A96-2B03-458B-865A-00D4C6D3C53A}" type="slidenum">
              <a:rPr lang="zh-CN" altLang="en-US"/>
              <a:pPr eaLnBrk="0" hangingPunct="0"/>
              <a:t>267</a:t>
            </a:fld>
            <a:endParaRPr lang="zh-CN" altLang="en-US"/>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幻灯片编号占位符 5">
            <a:extLst>
              <a:ext uri="{FF2B5EF4-FFF2-40B4-BE49-F238E27FC236}">
                <a16:creationId xmlns:a16="http://schemas.microsoft.com/office/drawing/2014/main" id="{1F49231A-8BB8-65A7-8C8B-FF23024F2329}"/>
              </a:ext>
            </a:extLst>
          </p:cNvPr>
          <p:cNvSpPr>
            <a:spLocks noGrp="1"/>
          </p:cNvSpPr>
          <p:nvPr>
            <p:ph type="sldNum" sz="quarter" idx="12"/>
          </p:nvPr>
        </p:nvSpPr>
        <p:spPr/>
        <p:txBody>
          <a:bodyPr/>
          <a:lstStyle/>
          <a:p>
            <a:fld id="{186B5F61-84D3-402E-9141-DEDD686B94D1}" type="slidenum">
              <a:rPr lang="zh-CN" altLang="en-US"/>
              <a:pPr/>
              <a:t>268</a:t>
            </a:fld>
            <a:endParaRPr lang="en-US" altLang="zh-CN"/>
          </a:p>
        </p:txBody>
      </p:sp>
      <p:sp>
        <p:nvSpPr>
          <p:cNvPr id="13314" name="Rectangle 2">
            <a:extLst>
              <a:ext uri="{FF2B5EF4-FFF2-40B4-BE49-F238E27FC236}">
                <a16:creationId xmlns:a16="http://schemas.microsoft.com/office/drawing/2014/main" id="{484203E2-8008-4EA6-AE31-1FFE445A9D27}"/>
              </a:ext>
            </a:extLst>
          </p:cNvPr>
          <p:cNvSpPr>
            <a:spLocks noGrp="1" noChangeArrowheads="1"/>
          </p:cNvSpPr>
          <p:nvPr>
            <p:ph type="title"/>
          </p:nvPr>
        </p:nvSpPr>
        <p:spPr>
          <a:xfrm>
            <a:off x="530225" y="136525"/>
            <a:ext cx="7772400" cy="434975"/>
          </a:xfrm>
        </p:spPr>
        <p:txBody>
          <a:bodyPr/>
          <a:lstStyle/>
          <a:p>
            <a:pPr algn="l"/>
            <a:r>
              <a:rPr lang="zh-CN" altLang="en-US" sz="2800" b="1">
                <a:latin typeface="黑体" panose="02010609060101010101" pitchFamily="49" charset="-122"/>
                <a:ea typeface="黑体" panose="02010609060101010101" pitchFamily="49" charset="-122"/>
              </a:rPr>
              <a:t>一 文件组织</a:t>
            </a:r>
            <a:r>
              <a:rPr lang="en-US" altLang="zh-CN" sz="2000" b="1">
                <a:solidFill>
                  <a:schemeClr val="tx1"/>
                </a:solidFill>
                <a:sym typeface="Monotype Sorts" pitchFamily="1" charset="2"/>
              </a:rPr>
              <a:t>p.255</a:t>
            </a:r>
            <a:endParaRPr lang="zh-CN" altLang="en-US" sz="2000" b="1">
              <a:solidFill>
                <a:schemeClr val="tx1"/>
              </a:solidFill>
              <a:sym typeface="Monotype Sorts" pitchFamily="1" charset="2"/>
            </a:endParaRPr>
          </a:p>
        </p:txBody>
      </p:sp>
      <p:sp>
        <p:nvSpPr>
          <p:cNvPr id="13315" name="AutoShape 4">
            <a:extLst>
              <a:ext uri="{FF2B5EF4-FFF2-40B4-BE49-F238E27FC236}">
                <a16:creationId xmlns:a16="http://schemas.microsoft.com/office/drawing/2014/main" id="{DF5660FB-6CA7-68FC-2EFC-BD307E803342}"/>
              </a:ext>
            </a:extLst>
          </p:cNvPr>
          <p:cNvSpPr>
            <a:spLocks noChangeArrowheads="1"/>
          </p:cNvSpPr>
          <p:nvPr/>
        </p:nvSpPr>
        <p:spPr bwMode="auto">
          <a:xfrm>
            <a:off x="96838" y="1082675"/>
            <a:ext cx="1749425" cy="912813"/>
          </a:xfrm>
          <a:prstGeom prst="cloudCallout">
            <a:avLst>
              <a:gd name="adj1" fmla="val -48366"/>
              <a:gd name="adj2" fmla="val 75042"/>
            </a:avLst>
          </a:prstGeom>
          <a:solidFill>
            <a:srgbClr val="FF9900"/>
          </a:solidFill>
          <a:ln w="9525">
            <a:solidFill>
              <a:schemeClr val="tx1"/>
            </a:solidFill>
            <a:round/>
            <a:headEnd/>
            <a:tailEnd/>
          </a:ln>
        </p:spPr>
        <p:txBody>
          <a:bodyPr lIns="0" tIns="0" rIns="0" bIns="0"/>
          <a:lstStyle/>
          <a:p>
            <a:pPr algn="ctr" eaLnBrk="0" hangingPunct="0"/>
            <a:r>
              <a:rPr lang="zh-CN" altLang="en-US" sz="1200">
                <a:solidFill>
                  <a:schemeClr val="tx1"/>
                </a:solidFill>
                <a:latin typeface="Tahoma" panose="020B0604030504040204" pitchFamily="34" charset="0"/>
                <a:ea typeface="宋体" panose="02010600030101010101" pitchFamily="2" charset="-122"/>
              </a:rPr>
              <a:t>讨论</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如何在物理存储介质上组织数据？</a:t>
            </a:r>
            <a:r>
              <a:rPr lang="zh-CN" altLang="en-US"/>
              <a:t> </a:t>
            </a:r>
          </a:p>
        </p:txBody>
      </p:sp>
      <p:sp>
        <p:nvSpPr>
          <p:cNvPr id="13316" name="AutoShape 4">
            <a:extLst>
              <a:ext uri="{FF2B5EF4-FFF2-40B4-BE49-F238E27FC236}">
                <a16:creationId xmlns:a16="http://schemas.microsoft.com/office/drawing/2014/main" id="{E15C0B4D-65B2-DDDC-095D-F6A9B1D4A0B7}"/>
              </a:ext>
            </a:extLst>
          </p:cNvPr>
          <p:cNvSpPr>
            <a:spLocks noChangeArrowheads="1"/>
          </p:cNvSpPr>
          <p:nvPr/>
        </p:nvSpPr>
        <p:spPr bwMode="auto">
          <a:xfrm>
            <a:off x="7232650" y="1027113"/>
            <a:ext cx="1604963" cy="814387"/>
          </a:xfrm>
          <a:prstGeom prst="cloudCallout">
            <a:avLst>
              <a:gd name="adj1" fmla="val 53560"/>
              <a:gd name="adj2" fmla="val 7280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1)</a:t>
            </a:r>
            <a:r>
              <a:rPr lang="zh-CN" altLang="en-US" sz="1200">
                <a:solidFill>
                  <a:schemeClr val="tx1"/>
                </a:solidFill>
                <a:latin typeface="Tahoma" panose="020B0604030504040204" pitchFamily="34" charset="0"/>
                <a:ea typeface="宋体" panose="02010600030101010101" pitchFamily="2" charset="-122"/>
              </a:rPr>
              <a:t>数据在物理存储</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磁盘</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中如何组织</a:t>
            </a:r>
            <a:r>
              <a:rPr lang="en-US" altLang="zh-CN" sz="1200">
                <a:solidFill>
                  <a:schemeClr val="tx1"/>
                </a:solidFill>
                <a:latin typeface="Tahoma" panose="020B0604030504040204" pitchFamily="34" charset="0"/>
                <a:ea typeface="宋体" panose="02010600030101010101" pitchFamily="2" charset="-122"/>
              </a:rPr>
              <a:t>? </a:t>
            </a:r>
          </a:p>
        </p:txBody>
      </p:sp>
      <p:sp>
        <p:nvSpPr>
          <p:cNvPr id="627771" name="Rectangle 59">
            <a:extLst>
              <a:ext uri="{FF2B5EF4-FFF2-40B4-BE49-F238E27FC236}">
                <a16:creationId xmlns:a16="http://schemas.microsoft.com/office/drawing/2014/main" id="{69697E87-2221-796B-E27B-71377F19B8A4}"/>
              </a:ext>
            </a:extLst>
          </p:cNvPr>
          <p:cNvSpPr>
            <a:spLocks noChangeArrowheads="1"/>
          </p:cNvSpPr>
          <p:nvPr/>
        </p:nvSpPr>
        <p:spPr bwMode="auto">
          <a:xfrm>
            <a:off x="1651000" y="4462463"/>
            <a:ext cx="5842000" cy="1938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sz="2000">
                <a:solidFill>
                  <a:schemeClr val="tx1"/>
                </a:solidFill>
                <a:latin typeface="宋体" panose="02010600030101010101" pitchFamily="2" charset="-122"/>
                <a:ea typeface="宋体" panose="02010600030101010101" pitchFamily="2" charset="-122"/>
              </a:rPr>
              <a:t>每个文件</a:t>
            </a:r>
            <a:r>
              <a:rPr lang="en-US" altLang="zh-CN" sz="2000">
                <a:solidFill>
                  <a:schemeClr val="tx1"/>
                </a:solidFill>
                <a:latin typeface="宋体" panose="02010600030101010101" pitchFamily="2" charset="-122"/>
                <a:ea typeface="宋体" panose="02010600030101010101" pitchFamily="2" charset="-122"/>
              </a:rPr>
              <a:t>(file)</a:t>
            </a:r>
            <a:r>
              <a:rPr lang="zh-CN" altLang="en-US" sz="2000">
                <a:solidFill>
                  <a:srgbClr val="0066FF"/>
                </a:solidFill>
                <a:latin typeface="宋体" panose="02010600030101010101" pitchFamily="2" charset="-122"/>
                <a:ea typeface="宋体" panose="02010600030101010101" pitchFamily="2" charset="-122"/>
              </a:rPr>
              <a:t>被分成</a:t>
            </a:r>
            <a:r>
              <a:rPr lang="zh-CN" altLang="en-US" sz="2000">
                <a:solidFill>
                  <a:schemeClr val="tx1"/>
                </a:solidFill>
                <a:latin typeface="宋体" panose="02010600030101010101" pitchFamily="2" charset="-122"/>
                <a:ea typeface="宋体" panose="02010600030101010101" pitchFamily="2" charset="-122"/>
              </a:rPr>
              <a:t>定长的存储单元</a:t>
            </a:r>
            <a:r>
              <a:rPr lang="en-US" altLang="zh-CN" sz="2000">
                <a:solidFill>
                  <a:schemeClr val="tx1"/>
                </a:solidFill>
                <a:latin typeface="宋体" panose="02010600030101010101" pitchFamily="2" charset="-122"/>
                <a:ea typeface="宋体" panose="02010600030101010101" pitchFamily="2" charset="-122"/>
              </a:rPr>
              <a:t>-</a:t>
            </a:r>
            <a:r>
              <a:rPr lang="zh-CN" altLang="en-US" sz="2000">
                <a:solidFill>
                  <a:srgbClr val="0066FF"/>
                </a:solidFill>
                <a:latin typeface="宋体" panose="02010600030101010101" pitchFamily="2" charset="-122"/>
                <a:ea typeface="宋体" panose="02010600030101010101" pitchFamily="2" charset="-122"/>
              </a:rPr>
              <a:t>块</a:t>
            </a:r>
            <a:r>
              <a:rPr lang="en-US" altLang="zh-CN" sz="2000">
                <a:solidFill>
                  <a:schemeClr val="tx1"/>
                </a:solidFill>
                <a:latin typeface="宋体" panose="02010600030101010101" pitchFamily="2" charset="-122"/>
                <a:ea typeface="宋体" panose="02010600030101010101" pitchFamily="2" charset="-122"/>
              </a:rPr>
              <a:t>(block)</a:t>
            </a:r>
            <a:r>
              <a:rPr lang="zh-CN" altLang="en-US" sz="2000">
                <a:solidFill>
                  <a:schemeClr val="tx1"/>
                </a:solidFill>
                <a:latin typeface="宋体" panose="02010600030101010101" pitchFamily="2" charset="-122"/>
                <a:ea typeface="宋体" panose="02010600030101010101" pitchFamily="2" charset="-122"/>
              </a:rPr>
              <a:t>，块是数据</a:t>
            </a:r>
            <a:r>
              <a:rPr lang="zh-CN" altLang="en-US" sz="2000">
                <a:latin typeface="宋体" panose="02010600030101010101" pitchFamily="2" charset="-122"/>
                <a:ea typeface="宋体" panose="02010600030101010101" pitchFamily="2" charset="-122"/>
              </a:rPr>
              <a:t>存储和传输的基本单位</a:t>
            </a:r>
            <a:r>
              <a:rPr lang="en-US" altLang="zh-CN" sz="2000">
                <a:solidFill>
                  <a:schemeClr val="tx1"/>
                </a:solidFill>
                <a:latin typeface="宋体" panose="02010600030101010101" pitchFamily="2" charset="-122"/>
                <a:ea typeface="宋体" panose="02010600030101010101" pitchFamily="2" charset="-122"/>
              </a:rPr>
              <a:t>(</a:t>
            </a:r>
            <a:r>
              <a:rPr lang="zh-CN" altLang="en-US" sz="2000">
                <a:solidFill>
                  <a:schemeClr val="tx1"/>
                </a:solidFill>
                <a:latin typeface="宋体" panose="02010600030101010101" pitchFamily="2" charset="-122"/>
                <a:ea typeface="宋体" panose="02010600030101010101" pitchFamily="2" charset="-122"/>
              </a:rPr>
              <a:t>默认一般是</a:t>
            </a:r>
            <a:r>
              <a:rPr lang="en-US" altLang="zh-CN" sz="2000">
                <a:solidFill>
                  <a:schemeClr val="tx1"/>
                </a:solidFill>
                <a:latin typeface="宋体" panose="02010600030101010101" pitchFamily="2" charset="-122"/>
                <a:ea typeface="宋体" panose="02010600030101010101" pitchFamily="2" charset="-122"/>
              </a:rPr>
              <a:t>4-8KB)</a:t>
            </a:r>
            <a:r>
              <a:rPr lang="zh-CN" altLang="en-US" sz="2000">
                <a:solidFill>
                  <a:schemeClr val="tx1"/>
                </a:solidFill>
                <a:latin typeface="宋体" panose="02010600030101010101" pitchFamily="2" charset="-122"/>
                <a:ea typeface="宋体" panose="02010600030101010101" pitchFamily="2" charset="-122"/>
              </a:rPr>
              <a:t>。</a:t>
            </a:r>
          </a:p>
          <a:p>
            <a:pPr eaLnBrk="0" hangingPunct="0"/>
            <a:r>
              <a:rPr lang="zh-CN" altLang="en-US" sz="2000">
                <a:solidFill>
                  <a:schemeClr val="tx1"/>
                </a:solidFill>
                <a:latin typeface="宋体" panose="02010600030101010101" pitchFamily="2" charset="-122"/>
                <a:ea typeface="宋体" panose="02010600030101010101" pitchFamily="2" charset="-122"/>
              </a:rPr>
              <a:t>一个块可以包括</a:t>
            </a:r>
            <a:r>
              <a:rPr lang="zh-CN" altLang="en-US" sz="2000">
                <a:solidFill>
                  <a:srgbClr val="0066FF"/>
                </a:solidFill>
                <a:latin typeface="宋体" panose="02010600030101010101" pitchFamily="2" charset="-122"/>
                <a:ea typeface="宋体" panose="02010600030101010101" pitchFamily="2" charset="-122"/>
              </a:rPr>
              <a:t>很多记录</a:t>
            </a:r>
            <a:r>
              <a:rPr lang="en-US" altLang="zh-CN" sz="2000">
                <a:solidFill>
                  <a:schemeClr val="tx1"/>
                </a:solidFill>
                <a:latin typeface="宋体" panose="02010600030101010101" pitchFamily="2" charset="-122"/>
                <a:ea typeface="宋体" panose="02010600030101010101" pitchFamily="2" charset="-122"/>
              </a:rPr>
              <a:t>(</a:t>
            </a:r>
            <a:r>
              <a:rPr lang="zh-CN" altLang="en-US" sz="2000">
                <a:solidFill>
                  <a:schemeClr val="tx1"/>
                </a:solidFill>
                <a:latin typeface="宋体" panose="02010600030101010101" pitchFamily="2" charset="-122"/>
                <a:ea typeface="宋体" panose="02010600030101010101" pitchFamily="2" charset="-122"/>
              </a:rPr>
              <a:t>假设一个记录总比块小；对大数据如图片需单独处理和存储</a:t>
            </a:r>
            <a:r>
              <a:rPr lang="en-US" altLang="zh-CN" sz="2000">
                <a:solidFill>
                  <a:schemeClr val="tx1"/>
                </a:solidFill>
                <a:latin typeface="宋体" panose="02010600030101010101" pitchFamily="2" charset="-122"/>
                <a:ea typeface="宋体" panose="02010600030101010101" pitchFamily="2" charset="-122"/>
              </a:rPr>
              <a:t>)</a:t>
            </a:r>
            <a:r>
              <a:rPr lang="zh-CN" altLang="en-US" sz="2000">
                <a:solidFill>
                  <a:schemeClr val="tx1"/>
                </a:solidFill>
                <a:latin typeface="宋体" panose="02010600030101010101" pitchFamily="2" charset="-122"/>
                <a:ea typeface="宋体" panose="02010600030101010101" pitchFamily="2" charset="-122"/>
              </a:rPr>
              <a:t>，且一个记录的数据</a:t>
            </a:r>
            <a:r>
              <a:rPr lang="zh-CN" altLang="en-US" sz="2000">
                <a:solidFill>
                  <a:srgbClr val="0066FF"/>
                </a:solidFill>
                <a:latin typeface="宋体" panose="02010600030101010101" pitchFamily="2" charset="-122"/>
                <a:ea typeface="宋体" panose="02010600030101010101" pitchFamily="2" charset="-122"/>
              </a:rPr>
              <a:t>不能跨块</a:t>
            </a:r>
            <a:r>
              <a:rPr lang="zh-CN" altLang="en-US" sz="2000">
                <a:solidFill>
                  <a:schemeClr val="tx1"/>
                </a:solidFill>
                <a:latin typeface="宋体" panose="02010600030101010101" pitchFamily="2" charset="-122"/>
                <a:ea typeface="宋体" panose="02010600030101010101" pitchFamily="2" charset="-122"/>
              </a:rPr>
              <a:t>存储</a:t>
            </a:r>
          </a:p>
        </p:txBody>
      </p:sp>
      <p:sp>
        <p:nvSpPr>
          <p:cNvPr id="627772" name="Rectangle 60">
            <a:extLst>
              <a:ext uri="{FF2B5EF4-FFF2-40B4-BE49-F238E27FC236}">
                <a16:creationId xmlns:a16="http://schemas.microsoft.com/office/drawing/2014/main" id="{73B0FF7E-FB95-9E3B-E39E-28F13981E159}"/>
              </a:ext>
            </a:extLst>
          </p:cNvPr>
          <p:cNvSpPr>
            <a:spLocks noChangeArrowheads="1"/>
          </p:cNvSpPr>
          <p:nvPr/>
        </p:nvSpPr>
        <p:spPr bwMode="auto">
          <a:xfrm>
            <a:off x="1614488" y="2582863"/>
            <a:ext cx="5843587" cy="163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sz="2000">
                <a:solidFill>
                  <a:schemeClr val="tx1"/>
                </a:solidFill>
                <a:latin typeface="宋体" panose="02010600030101010101" pitchFamily="2" charset="-122"/>
                <a:ea typeface="宋体" panose="02010600030101010101" pitchFamily="2" charset="-122"/>
              </a:rPr>
              <a:t>一个</a:t>
            </a:r>
            <a:r>
              <a:rPr lang="zh-CN" altLang="en-US" sz="2000">
                <a:solidFill>
                  <a:srgbClr val="0066FF"/>
                </a:solidFill>
                <a:latin typeface="宋体" panose="02010600030101010101" pitchFamily="2" charset="-122"/>
                <a:ea typeface="宋体" panose="02010600030101010101" pitchFamily="2" charset="-122"/>
              </a:rPr>
              <a:t>数据库</a:t>
            </a:r>
            <a:r>
              <a:rPr lang="zh-CN" altLang="en-US" sz="2000">
                <a:solidFill>
                  <a:schemeClr val="tx1"/>
                </a:solidFill>
                <a:latin typeface="宋体" panose="02010600030101010101" pitchFamily="2" charset="-122"/>
                <a:ea typeface="宋体" panose="02010600030101010101" pitchFamily="2" charset="-122"/>
              </a:rPr>
              <a:t>被映射到多个不同的</a:t>
            </a:r>
            <a:r>
              <a:rPr lang="zh-CN" altLang="en-US" sz="2000">
                <a:solidFill>
                  <a:srgbClr val="0066FF"/>
                </a:solidFill>
                <a:latin typeface="宋体" panose="02010600030101010101" pitchFamily="2" charset="-122"/>
                <a:ea typeface="宋体" panose="02010600030101010101" pitchFamily="2" charset="-122"/>
              </a:rPr>
              <a:t>文件</a:t>
            </a:r>
            <a:r>
              <a:rPr lang="en-US" altLang="zh-CN" sz="2000">
                <a:solidFill>
                  <a:schemeClr val="tx1"/>
                </a:solidFill>
                <a:latin typeface="宋体" panose="02010600030101010101" pitchFamily="2" charset="-122"/>
                <a:ea typeface="宋体" panose="02010600030101010101" pitchFamily="2" charset="-122"/>
              </a:rPr>
              <a:t>(file)</a:t>
            </a:r>
            <a:r>
              <a:rPr lang="zh-CN" altLang="en-US" sz="2000"/>
              <a:t> </a:t>
            </a:r>
            <a:r>
              <a:rPr lang="zh-CN" altLang="en-US" sz="2000">
                <a:solidFill>
                  <a:schemeClr val="tx1"/>
                </a:solidFill>
                <a:latin typeface="宋体" panose="02010600030101010101" pitchFamily="2" charset="-122"/>
                <a:ea typeface="宋体" panose="02010600030101010101" pitchFamily="2" charset="-122"/>
              </a:rPr>
              <a:t>，文件由</a:t>
            </a:r>
            <a:r>
              <a:rPr lang="zh-CN" altLang="en-US" sz="2000">
                <a:latin typeface="宋体" panose="02010600030101010101" pitchFamily="2" charset="-122"/>
                <a:ea typeface="宋体" panose="02010600030101010101" pitchFamily="2" charset="-122"/>
              </a:rPr>
              <a:t>操作系统</a:t>
            </a:r>
            <a:r>
              <a:rPr lang="zh-CN" altLang="en-US" sz="2000">
                <a:solidFill>
                  <a:schemeClr val="tx1"/>
                </a:solidFill>
                <a:latin typeface="宋体" panose="02010600030101010101" pitchFamily="2" charset="-122"/>
                <a:ea typeface="宋体" panose="02010600030101010101" pitchFamily="2" charset="-122"/>
              </a:rPr>
              <a:t>来管理，这些文件被永久存储在</a:t>
            </a:r>
            <a:r>
              <a:rPr lang="zh-CN" altLang="en-US" sz="2000">
                <a:solidFill>
                  <a:srgbClr val="0066FF"/>
                </a:solidFill>
                <a:latin typeface="宋体" panose="02010600030101010101" pitchFamily="2" charset="-122"/>
                <a:ea typeface="宋体" panose="02010600030101010101" pitchFamily="2" charset="-122"/>
              </a:rPr>
              <a:t>磁盘</a:t>
            </a:r>
            <a:r>
              <a:rPr lang="zh-CN" altLang="en-US" sz="2000">
                <a:solidFill>
                  <a:schemeClr val="tx1"/>
                </a:solidFill>
                <a:latin typeface="宋体" panose="02010600030101010101" pitchFamily="2" charset="-122"/>
                <a:ea typeface="宋体" panose="02010600030101010101" pitchFamily="2" charset="-122"/>
              </a:rPr>
              <a:t>上！</a:t>
            </a:r>
          </a:p>
          <a:p>
            <a:pPr eaLnBrk="0" hangingPunct="0"/>
            <a:r>
              <a:rPr lang="zh-CN" altLang="en-US" sz="2000">
                <a:solidFill>
                  <a:schemeClr val="tx1"/>
                </a:solidFill>
                <a:latin typeface="宋体" panose="02010600030101010101" pitchFamily="2" charset="-122"/>
                <a:ea typeface="宋体" panose="02010600030101010101" pitchFamily="2" charset="-122"/>
              </a:rPr>
              <a:t>一个</a:t>
            </a:r>
            <a:r>
              <a:rPr lang="zh-CN" altLang="en-US" sz="2000">
                <a:solidFill>
                  <a:srgbClr val="0066FF"/>
                </a:solidFill>
                <a:latin typeface="宋体" panose="02010600030101010101" pitchFamily="2" charset="-122"/>
                <a:ea typeface="宋体" panose="02010600030101010101" pitchFamily="2" charset="-122"/>
              </a:rPr>
              <a:t>文件</a:t>
            </a:r>
            <a:r>
              <a:rPr lang="zh-CN" altLang="en-US" sz="2000">
                <a:solidFill>
                  <a:schemeClr val="tx1"/>
                </a:solidFill>
                <a:latin typeface="宋体" panose="02010600030101010101" pitchFamily="2" charset="-122"/>
                <a:ea typeface="宋体" panose="02010600030101010101" pitchFamily="2" charset="-122"/>
              </a:rPr>
              <a:t>在逻辑上被组织成</a:t>
            </a:r>
            <a:r>
              <a:rPr lang="zh-CN" altLang="en-US" sz="2000">
                <a:solidFill>
                  <a:srgbClr val="0066FF"/>
                </a:solidFill>
                <a:latin typeface="宋体" panose="02010600030101010101" pitchFamily="2" charset="-122"/>
                <a:ea typeface="宋体" panose="02010600030101010101" pitchFamily="2" charset="-122"/>
              </a:rPr>
              <a:t>记录的一个序列</a:t>
            </a:r>
            <a:r>
              <a:rPr lang="zh-CN" altLang="en-US" sz="2000">
                <a:solidFill>
                  <a:schemeClr val="tx1"/>
                </a:solidFill>
                <a:latin typeface="宋体" panose="02010600030101010101" pitchFamily="2" charset="-122"/>
                <a:ea typeface="宋体" panose="02010600030101010101" pitchFamily="2" charset="-122"/>
              </a:rPr>
              <a:t>，记录被映射到</a:t>
            </a:r>
            <a:r>
              <a:rPr lang="zh-CN" altLang="en-US" sz="2000">
                <a:solidFill>
                  <a:srgbClr val="0066FF"/>
                </a:solidFill>
                <a:latin typeface="宋体" panose="02010600030101010101" pitchFamily="2" charset="-122"/>
                <a:ea typeface="宋体" panose="02010600030101010101" pitchFamily="2" charset="-122"/>
              </a:rPr>
              <a:t>磁盘块</a:t>
            </a:r>
            <a:r>
              <a:rPr lang="en-US" altLang="zh-CN" sz="2000">
                <a:solidFill>
                  <a:schemeClr val="tx1"/>
                </a:solidFill>
                <a:latin typeface="宋体" panose="02010600030101010101" pitchFamily="2" charset="-122"/>
                <a:ea typeface="宋体" panose="02010600030101010101" pitchFamily="2" charset="-122"/>
              </a:rPr>
              <a:t>(block)</a:t>
            </a:r>
            <a:r>
              <a:rPr lang="zh-CN" altLang="en-US" sz="2000">
                <a:solidFill>
                  <a:schemeClr val="tx1"/>
                </a:solidFill>
                <a:latin typeface="宋体" panose="02010600030101010101" pitchFamily="2" charset="-122"/>
                <a:ea typeface="宋体" panose="02010600030101010101" pitchFamily="2" charset="-122"/>
              </a:rPr>
              <a:t>上。</a:t>
            </a:r>
          </a:p>
        </p:txBody>
      </p:sp>
      <p:sp>
        <p:nvSpPr>
          <p:cNvPr id="13319" name="Rectangle 61">
            <a:extLst>
              <a:ext uri="{FF2B5EF4-FFF2-40B4-BE49-F238E27FC236}">
                <a16:creationId xmlns:a16="http://schemas.microsoft.com/office/drawing/2014/main" id="{186B619E-A9DA-763D-2B49-C57AD6FF0E8C}"/>
              </a:ext>
            </a:extLst>
          </p:cNvPr>
          <p:cNvSpPr>
            <a:spLocks noChangeArrowheads="1"/>
          </p:cNvSpPr>
          <p:nvPr/>
        </p:nvSpPr>
        <p:spPr bwMode="auto">
          <a:xfrm>
            <a:off x="1614488" y="1749425"/>
            <a:ext cx="5815012" cy="708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sz="2000"/>
              <a:t>物理设计任务：</a:t>
            </a:r>
            <a:r>
              <a:rPr lang="zh-CN" altLang="en-US" sz="2000">
                <a:solidFill>
                  <a:schemeClr val="tx1"/>
                </a:solidFill>
              </a:rPr>
              <a:t>考虑用</a:t>
            </a:r>
            <a:r>
              <a:rPr lang="zh-CN" altLang="en-US" sz="2000">
                <a:solidFill>
                  <a:srgbClr val="0066FF"/>
                </a:solidFill>
              </a:rPr>
              <a:t>文件</a:t>
            </a:r>
            <a:r>
              <a:rPr lang="zh-CN" altLang="en-US" sz="2000">
                <a:solidFill>
                  <a:schemeClr val="tx1"/>
                </a:solidFill>
              </a:rPr>
              <a:t>表示逻辑数据模型</a:t>
            </a:r>
            <a:r>
              <a:rPr lang="en-US" altLang="zh-CN" sz="2000">
                <a:solidFill>
                  <a:schemeClr val="tx1"/>
                </a:solidFill>
              </a:rPr>
              <a:t>(</a:t>
            </a:r>
            <a:r>
              <a:rPr lang="zh-CN" altLang="en-US" sz="2000">
                <a:solidFill>
                  <a:srgbClr val="0066FF"/>
                </a:solidFill>
              </a:rPr>
              <a:t>数据库模式</a:t>
            </a:r>
            <a:r>
              <a:rPr lang="en-US" altLang="zh-CN" sz="2000">
                <a:solidFill>
                  <a:schemeClr val="tx1"/>
                </a:solidFill>
              </a:rPr>
              <a:t>)</a:t>
            </a:r>
            <a:r>
              <a:rPr lang="zh-CN" altLang="en-US" sz="2000">
                <a:solidFill>
                  <a:schemeClr val="tx1"/>
                </a:solidFill>
              </a:rPr>
              <a:t>的不同</a:t>
            </a:r>
            <a:r>
              <a:rPr lang="zh-CN" altLang="en-US" sz="2000">
                <a:solidFill>
                  <a:srgbClr val="0066FF"/>
                </a:solidFill>
              </a:rPr>
              <a:t>方式</a:t>
            </a:r>
            <a:r>
              <a:rPr lang="zh-CN" altLang="en-US" sz="200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7772"/>
                                        </p:tgtEl>
                                        <p:attrNameLst>
                                          <p:attrName>style.visibility</p:attrName>
                                        </p:attrNameLst>
                                      </p:cBhvr>
                                      <p:to>
                                        <p:strVal val="visible"/>
                                      </p:to>
                                    </p:set>
                                    <p:anim calcmode="lin" valueType="num">
                                      <p:cBhvr additive="base">
                                        <p:cTn id="7" dur="500" fill="hold"/>
                                        <p:tgtEl>
                                          <p:spTgt spid="627772"/>
                                        </p:tgtEl>
                                        <p:attrNameLst>
                                          <p:attrName>ppt_x</p:attrName>
                                        </p:attrNameLst>
                                      </p:cBhvr>
                                      <p:tavLst>
                                        <p:tav tm="0">
                                          <p:val>
                                            <p:strVal val="#ppt_x"/>
                                          </p:val>
                                        </p:tav>
                                        <p:tav tm="100000">
                                          <p:val>
                                            <p:strVal val="#ppt_x"/>
                                          </p:val>
                                        </p:tav>
                                      </p:tavLst>
                                    </p:anim>
                                    <p:anim calcmode="lin" valueType="num">
                                      <p:cBhvr additive="base">
                                        <p:cTn id="8" dur="500" fill="hold"/>
                                        <p:tgtEl>
                                          <p:spTgt spid="62777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27771"/>
                                        </p:tgtEl>
                                        <p:attrNameLst>
                                          <p:attrName>style.visibility</p:attrName>
                                        </p:attrNameLst>
                                      </p:cBhvr>
                                      <p:to>
                                        <p:strVal val="visible"/>
                                      </p:to>
                                    </p:set>
                                    <p:anim calcmode="lin" valueType="num">
                                      <p:cBhvr additive="base">
                                        <p:cTn id="13" dur="500" fill="hold"/>
                                        <p:tgtEl>
                                          <p:spTgt spid="627771"/>
                                        </p:tgtEl>
                                        <p:attrNameLst>
                                          <p:attrName>ppt_x</p:attrName>
                                        </p:attrNameLst>
                                      </p:cBhvr>
                                      <p:tavLst>
                                        <p:tav tm="0">
                                          <p:val>
                                            <p:strVal val="#ppt_x"/>
                                          </p:val>
                                        </p:tav>
                                        <p:tav tm="100000">
                                          <p:val>
                                            <p:strVal val="#ppt_x"/>
                                          </p:val>
                                        </p:tav>
                                      </p:tavLst>
                                    </p:anim>
                                    <p:anim calcmode="lin" valueType="num">
                                      <p:cBhvr additive="base">
                                        <p:cTn id="14" dur="500" fill="hold"/>
                                        <p:tgtEl>
                                          <p:spTgt spid="6277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71" grpId="0" bldLvl="0" animBg="1"/>
      <p:bldP spid="627772" grpId="0" bldLvl="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幻灯片编号占位符 5">
            <a:extLst>
              <a:ext uri="{FF2B5EF4-FFF2-40B4-BE49-F238E27FC236}">
                <a16:creationId xmlns:a16="http://schemas.microsoft.com/office/drawing/2014/main" id="{D41CC28A-C086-FE90-1432-4F2F644DC818}"/>
              </a:ext>
            </a:extLst>
          </p:cNvPr>
          <p:cNvSpPr>
            <a:spLocks noGrp="1"/>
          </p:cNvSpPr>
          <p:nvPr>
            <p:ph type="sldNum" sz="quarter" idx="12"/>
          </p:nvPr>
        </p:nvSpPr>
        <p:spPr/>
        <p:txBody>
          <a:bodyPr/>
          <a:lstStyle/>
          <a:p>
            <a:fld id="{EC83D630-7B4D-4B17-8D24-C4CB831ABE8C}" type="slidenum">
              <a:rPr lang="zh-CN" altLang="en-US"/>
              <a:pPr/>
              <a:t>269</a:t>
            </a:fld>
            <a:endParaRPr lang="en-US" altLang="zh-CN"/>
          </a:p>
        </p:txBody>
      </p:sp>
      <p:sp>
        <p:nvSpPr>
          <p:cNvPr id="14338" name="Rectangle 2">
            <a:extLst>
              <a:ext uri="{FF2B5EF4-FFF2-40B4-BE49-F238E27FC236}">
                <a16:creationId xmlns:a16="http://schemas.microsoft.com/office/drawing/2014/main" id="{37E40491-C2C2-D99A-14EF-7461D4AD14AB}"/>
              </a:ext>
            </a:extLst>
          </p:cNvPr>
          <p:cNvSpPr>
            <a:spLocks noGrp="1" noChangeArrowheads="1"/>
          </p:cNvSpPr>
          <p:nvPr>
            <p:ph type="title"/>
          </p:nvPr>
        </p:nvSpPr>
        <p:spPr>
          <a:xfrm>
            <a:off x="530225" y="136525"/>
            <a:ext cx="7772400" cy="434975"/>
          </a:xfrm>
        </p:spPr>
        <p:txBody>
          <a:bodyPr/>
          <a:lstStyle/>
          <a:p>
            <a:pPr algn="l"/>
            <a:r>
              <a:rPr lang="zh-CN" altLang="en-US" sz="2800" b="1">
                <a:latin typeface="黑体" panose="02010609060101010101" pitchFamily="49" charset="-122"/>
                <a:ea typeface="黑体" panose="02010609060101010101" pitchFamily="49" charset="-122"/>
              </a:rPr>
              <a:t>一 文件组织</a:t>
            </a:r>
            <a:endParaRPr lang="zh-CN" altLang="en-US" sz="2000" b="1">
              <a:solidFill>
                <a:schemeClr val="tx1"/>
              </a:solidFill>
              <a:sym typeface="Monotype Sorts" pitchFamily="1" charset="2"/>
            </a:endParaRPr>
          </a:p>
        </p:txBody>
      </p:sp>
      <p:pic>
        <p:nvPicPr>
          <p:cNvPr id="627774" name="Picture 62">
            <a:extLst>
              <a:ext uri="{FF2B5EF4-FFF2-40B4-BE49-F238E27FC236}">
                <a16:creationId xmlns:a16="http://schemas.microsoft.com/office/drawing/2014/main" id="{DAAADF32-CA42-884E-C371-4D065DCD0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013" y="803275"/>
            <a:ext cx="3436937" cy="2578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627779" name="Group 67">
            <a:extLst>
              <a:ext uri="{FF2B5EF4-FFF2-40B4-BE49-F238E27FC236}">
                <a16:creationId xmlns:a16="http://schemas.microsoft.com/office/drawing/2014/main" id="{054F71C5-7FF0-7769-971A-F24606501924}"/>
              </a:ext>
            </a:extLst>
          </p:cNvPr>
          <p:cNvGrpSpPr>
            <a:grpSpLocks/>
          </p:cNvGrpSpPr>
          <p:nvPr/>
        </p:nvGrpSpPr>
        <p:grpSpPr bwMode="auto">
          <a:xfrm>
            <a:off x="3213100" y="3656013"/>
            <a:ext cx="3751263" cy="2755900"/>
            <a:chOff x="2223" y="2516"/>
            <a:chExt cx="2363" cy="1616"/>
          </a:xfrm>
        </p:grpSpPr>
        <p:pic>
          <p:nvPicPr>
            <p:cNvPr id="14341" name="Picture 63">
              <a:extLst>
                <a:ext uri="{FF2B5EF4-FFF2-40B4-BE49-F238E27FC236}">
                  <a16:creationId xmlns:a16="http://schemas.microsoft.com/office/drawing/2014/main" id="{757B4F63-73F8-1BD7-F473-E7DB3E49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 y="2516"/>
              <a:ext cx="2363" cy="6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42" name="Picture 64">
              <a:extLst>
                <a:ext uri="{FF2B5EF4-FFF2-40B4-BE49-F238E27FC236}">
                  <a16:creationId xmlns:a16="http://schemas.microsoft.com/office/drawing/2014/main" id="{6AE63687-50EA-6A51-9592-B1FB7AC62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 y="3151"/>
              <a:ext cx="2361" cy="9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627778" name="AutoShape 4">
            <a:extLst>
              <a:ext uri="{FF2B5EF4-FFF2-40B4-BE49-F238E27FC236}">
                <a16:creationId xmlns:a16="http://schemas.microsoft.com/office/drawing/2014/main" id="{689CFB28-8AE9-4F73-4CC6-0C8738537B84}"/>
              </a:ext>
            </a:extLst>
          </p:cNvPr>
          <p:cNvSpPr>
            <a:spLocks noChangeArrowheads="1"/>
          </p:cNvSpPr>
          <p:nvPr/>
        </p:nvSpPr>
        <p:spPr bwMode="auto">
          <a:xfrm>
            <a:off x="7370763" y="3944938"/>
            <a:ext cx="1604962" cy="814387"/>
          </a:xfrm>
          <a:prstGeom prst="cloudCallout">
            <a:avLst>
              <a:gd name="adj1" fmla="val 53560"/>
              <a:gd name="adj2" fmla="val 7280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2)</a:t>
            </a:r>
            <a:r>
              <a:rPr lang="zh-CN" altLang="en-US" sz="1200">
                <a:solidFill>
                  <a:schemeClr val="tx1"/>
                </a:solidFill>
                <a:latin typeface="Tahoma" panose="020B0604030504040204" pitchFamily="34" charset="0"/>
                <a:ea typeface="宋体" panose="02010600030101010101" pitchFamily="2" charset="-122"/>
              </a:rPr>
              <a:t>定长记录和变长记录各自的特点</a:t>
            </a:r>
            <a:r>
              <a:rPr lang="en-US" altLang="zh-CN" sz="1200">
                <a:solidFill>
                  <a:schemeClr val="tx1"/>
                </a:solidFill>
                <a:latin typeface="Tahoma" panose="020B0604030504040204" pitchFamily="34" charset="0"/>
                <a:ea typeface="宋体" panose="02010600030101010101" pitchFamily="2" charset="-122"/>
              </a:rPr>
              <a:t>? </a:t>
            </a:r>
          </a:p>
        </p:txBody>
      </p:sp>
      <p:sp>
        <p:nvSpPr>
          <p:cNvPr id="627780" name="Rectangle 68">
            <a:extLst>
              <a:ext uri="{FF2B5EF4-FFF2-40B4-BE49-F238E27FC236}">
                <a16:creationId xmlns:a16="http://schemas.microsoft.com/office/drawing/2014/main" id="{D0988BF7-DD0A-FCD6-DB85-1C6D1F96DDCC}"/>
              </a:ext>
            </a:extLst>
          </p:cNvPr>
          <p:cNvSpPr>
            <a:spLocks noChangeArrowheads="1"/>
          </p:cNvSpPr>
          <p:nvPr/>
        </p:nvSpPr>
        <p:spPr bwMode="auto">
          <a:xfrm>
            <a:off x="1574800" y="1228725"/>
            <a:ext cx="1203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000"/>
              <a:t>定长记录</a:t>
            </a:r>
          </a:p>
        </p:txBody>
      </p:sp>
      <p:sp>
        <p:nvSpPr>
          <p:cNvPr id="627781" name="Rectangle 69">
            <a:extLst>
              <a:ext uri="{FF2B5EF4-FFF2-40B4-BE49-F238E27FC236}">
                <a16:creationId xmlns:a16="http://schemas.microsoft.com/office/drawing/2014/main" id="{690BA2AF-1F58-EA6A-D74C-1A5507CE4FD0}"/>
              </a:ext>
            </a:extLst>
          </p:cNvPr>
          <p:cNvSpPr>
            <a:spLocks noChangeArrowheads="1"/>
          </p:cNvSpPr>
          <p:nvPr/>
        </p:nvSpPr>
        <p:spPr bwMode="auto">
          <a:xfrm>
            <a:off x="1393825" y="4300538"/>
            <a:ext cx="1204913"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sz="2000">
                <a:latin typeface="黑体" panose="02010609060101010101" pitchFamily="2" charset="-122"/>
                <a:ea typeface="黑体" panose="02010609060101010101" pitchFamily="2" charset="-122"/>
              </a:rPr>
              <a:t>变长记录</a:t>
            </a:r>
          </a:p>
        </p:txBody>
      </p:sp>
      <p:grpSp>
        <p:nvGrpSpPr>
          <p:cNvPr id="627787" name="Group 75">
            <a:extLst>
              <a:ext uri="{FF2B5EF4-FFF2-40B4-BE49-F238E27FC236}">
                <a16:creationId xmlns:a16="http://schemas.microsoft.com/office/drawing/2014/main" id="{A94037D2-1922-19EF-111F-C343ED452CF1}"/>
              </a:ext>
            </a:extLst>
          </p:cNvPr>
          <p:cNvGrpSpPr>
            <a:grpSpLocks/>
          </p:cNvGrpSpPr>
          <p:nvPr/>
        </p:nvGrpSpPr>
        <p:grpSpPr bwMode="auto">
          <a:xfrm>
            <a:off x="4037013" y="4229100"/>
            <a:ext cx="1390650" cy="346075"/>
            <a:chOff x="2742" y="2869"/>
            <a:chExt cx="876" cy="218"/>
          </a:xfrm>
        </p:grpSpPr>
        <p:sp>
          <p:nvSpPr>
            <p:cNvPr id="14347" name="Rectangle 70">
              <a:extLst>
                <a:ext uri="{FF2B5EF4-FFF2-40B4-BE49-F238E27FC236}">
                  <a16:creationId xmlns:a16="http://schemas.microsoft.com/office/drawing/2014/main" id="{1EFAD78D-67D9-3171-1FBE-076C4CCAFB78}"/>
                </a:ext>
              </a:extLst>
            </p:cNvPr>
            <p:cNvSpPr>
              <a:spLocks noChangeArrowheads="1"/>
            </p:cNvSpPr>
            <p:nvPr/>
          </p:nvSpPr>
          <p:spPr bwMode="auto">
            <a:xfrm>
              <a:off x="2742" y="2933"/>
              <a:ext cx="8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000">
                  <a:solidFill>
                    <a:srgbClr val="0066FF"/>
                  </a:solidFill>
                  <a:latin typeface="宋体" panose="02010600030101010101" pitchFamily="2" charset="-122"/>
                  <a:ea typeface="宋体" panose="02010600030101010101" pitchFamily="2" charset="-122"/>
                </a:rPr>
                <a:t>8</a:t>
              </a:r>
              <a:r>
                <a:rPr lang="zh-CN" altLang="en-US" sz="1000">
                  <a:solidFill>
                    <a:srgbClr val="0066FF"/>
                  </a:solidFill>
                  <a:latin typeface="宋体" panose="02010600030101010101" pitchFamily="2" charset="-122"/>
                  <a:ea typeface="宋体" panose="02010600030101010101" pitchFamily="2" charset="-122"/>
                </a:rPr>
                <a:t>字节定长字段</a:t>
              </a:r>
              <a:r>
                <a:rPr lang="en-US" altLang="zh-CN" sz="1000">
                  <a:solidFill>
                    <a:srgbClr val="0066FF"/>
                  </a:solidFill>
                  <a:latin typeface="宋体" panose="02010600030101010101" pitchFamily="2" charset="-122"/>
                  <a:ea typeface="宋体" panose="02010600030101010101" pitchFamily="2" charset="-122"/>
                </a:rPr>
                <a:t>salary</a:t>
              </a:r>
            </a:p>
          </p:txBody>
        </p:sp>
        <p:sp>
          <p:nvSpPr>
            <p:cNvPr id="627783" name="Line 71">
              <a:extLst>
                <a:ext uri="{FF2B5EF4-FFF2-40B4-BE49-F238E27FC236}">
                  <a16:creationId xmlns:a16="http://schemas.microsoft.com/office/drawing/2014/main" id="{F5E42BEE-B1C5-4FD2-9A76-EBF70C2761CA}"/>
                </a:ext>
              </a:extLst>
            </p:cNvPr>
            <p:cNvSpPr>
              <a:spLocks noChangeShapeType="1"/>
            </p:cNvSpPr>
            <p:nvPr/>
          </p:nvSpPr>
          <p:spPr bwMode="auto">
            <a:xfrm flipV="1">
              <a:off x="3260" y="2869"/>
              <a:ext cx="0" cy="93"/>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627786" name="Group 74">
            <a:extLst>
              <a:ext uri="{FF2B5EF4-FFF2-40B4-BE49-F238E27FC236}">
                <a16:creationId xmlns:a16="http://schemas.microsoft.com/office/drawing/2014/main" id="{61F19304-4277-4287-EBB6-88149F881790}"/>
              </a:ext>
            </a:extLst>
          </p:cNvPr>
          <p:cNvGrpSpPr>
            <a:grpSpLocks/>
          </p:cNvGrpSpPr>
          <p:nvPr/>
        </p:nvGrpSpPr>
        <p:grpSpPr bwMode="auto">
          <a:xfrm>
            <a:off x="3917950" y="3611563"/>
            <a:ext cx="1287463" cy="396875"/>
            <a:chOff x="2667" y="2480"/>
            <a:chExt cx="811" cy="250"/>
          </a:xfrm>
        </p:grpSpPr>
        <p:sp>
          <p:nvSpPr>
            <p:cNvPr id="14350" name="Rectangle 72">
              <a:extLst>
                <a:ext uri="{FF2B5EF4-FFF2-40B4-BE49-F238E27FC236}">
                  <a16:creationId xmlns:a16="http://schemas.microsoft.com/office/drawing/2014/main" id="{25482C58-51E5-C648-45B0-6CADD42DA166}"/>
                </a:ext>
              </a:extLst>
            </p:cNvPr>
            <p:cNvSpPr>
              <a:spLocks noChangeArrowheads="1"/>
            </p:cNvSpPr>
            <p:nvPr/>
          </p:nvSpPr>
          <p:spPr bwMode="auto">
            <a:xfrm>
              <a:off x="2667" y="2480"/>
              <a:ext cx="7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solidFill>
                    <a:srgbClr val="0066FF"/>
                  </a:solidFill>
                  <a:latin typeface="宋体" panose="02010600030101010101" pitchFamily="2" charset="-122"/>
                  <a:ea typeface="宋体" panose="02010600030101010101" pitchFamily="2" charset="-122"/>
                </a:rPr>
                <a:t>第</a:t>
              </a:r>
              <a:r>
                <a:rPr lang="en-US" altLang="zh-CN" sz="1000">
                  <a:solidFill>
                    <a:srgbClr val="0066FF"/>
                  </a:solidFill>
                  <a:latin typeface="宋体" panose="02010600030101010101" pitchFamily="2" charset="-122"/>
                  <a:ea typeface="宋体" panose="02010600030101010101" pitchFamily="2" charset="-122"/>
                </a:rPr>
                <a:t>20</a:t>
              </a:r>
              <a:r>
                <a:rPr lang="zh-CN" altLang="en-US" sz="1000">
                  <a:solidFill>
                    <a:srgbClr val="0066FF"/>
                  </a:solidFill>
                  <a:latin typeface="宋体" panose="02010600030101010101" pitchFamily="2" charset="-122"/>
                  <a:ea typeface="宋体" panose="02010600030101010101" pitchFamily="2" charset="-122"/>
                </a:rPr>
                <a:t>字节</a:t>
              </a:r>
              <a:r>
                <a:rPr lang="en-US" altLang="zh-CN" sz="1000">
                  <a:solidFill>
                    <a:srgbClr val="0066FF"/>
                  </a:solidFill>
                  <a:latin typeface="宋体" panose="02010600030101010101" pitchFamily="2" charset="-122"/>
                  <a:ea typeface="宋体" panose="02010600030101010101" pitchFamily="2" charset="-122"/>
                </a:rPr>
                <a:t>-</a:t>
              </a:r>
              <a:r>
                <a:rPr lang="zh-CN" altLang="en-US" sz="1000">
                  <a:solidFill>
                    <a:srgbClr val="0066FF"/>
                  </a:solidFill>
                  <a:latin typeface="宋体" panose="02010600030101010101" pitchFamily="2" charset="-122"/>
                  <a:ea typeface="宋体" panose="02010600030101010101" pitchFamily="2" charset="-122"/>
                </a:rPr>
                <a:t>空位图</a:t>
              </a:r>
            </a:p>
            <a:p>
              <a:pPr eaLnBrk="0" hangingPunct="0"/>
              <a:r>
                <a:rPr lang="zh-CN" altLang="en-US" sz="1000">
                  <a:solidFill>
                    <a:srgbClr val="0066FF"/>
                  </a:solidFill>
                  <a:latin typeface="宋体" panose="02010600030101010101" pitchFamily="2" charset="-122"/>
                  <a:ea typeface="宋体" panose="02010600030101010101" pitchFamily="2" charset="-122"/>
                </a:rPr>
                <a:t>为</a:t>
              </a:r>
              <a:r>
                <a:rPr lang="en-US" altLang="zh-CN" sz="1000">
                  <a:solidFill>
                    <a:srgbClr val="0066FF"/>
                  </a:solidFill>
                  <a:latin typeface="宋体" panose="02010600030101010101" pitchFamily="2" charset="-122"/>
                  <a:ea typeface="宋体" panose="02010600030101010101" pitchFamily="2" charset="-122"/>
                </a:rPr>
                <a:t>1</a:t>
              </a:r>
              <a:r>
                <a:rPr lang="zh-CN" altLang="en-US" sz="1000">
                  <a:solidFill>
                    <a:srgbClr val="0066FF"/>
                  </a:solidFill>
                  <a:latin typeface="宋体" panose="02010600030101010101" pitchFamily="2" charset="-122"/>
                  <a:ea typeface="宋体" panose="02010600030101010101" pitchFamily="2" charset="-122"/>
                </a:rPr>
                <a:t>表示空值</a:t>
              </a:r>
              <a:r>
                <a:rPr lang="en-US" altLang="zh-CN" sz="1000">
                  <a:solidFill>
                    <a:srgbClr val="0066FF"/>
                  </a:solidFill>
                  <a:latin typeface="宋体" panose="02010600030101010101" pitchFamily="2" charset="-122"/>
                  <a:ea typeface="宋体" panose="02010600030101010101" pitchFamily="2" charset="-122"/>
                </a:rPr>
                <a:t>NULL</a:t>
              </a:r>
            </a:p>
          </p:txBody>
        </p:sp>
        <p:sp>
          <p:nvSpPr>
            <p:cNvPr id="627785" name="Line 73">
              <a:extLst>
                <a:ext uri="{FF2B5EF4-FFF2-40B4-BE49-F238E27FC236}">
                  <a16:creationId xmlns:a16="http://schemas.microsoft.com/office/drawing/2014/main" id="{CF38A072-73F4-3CF0-1849-B16289840414}"/>
                </a:ext>
              </a:extLst>
            </p:cNvPr>
            <p:cNvSpPr>
              <a:spLocks noChangeShapeType="1"/>
            </p:cNvSpPr>
            <p:nvPr/>
          </p:nvSpPr>
          <p:spPr bwMode="auto">
            <a:xfrm>
              <a:off x="3347" y="2564"/>
              <a:ext cx="131" cy="44"/>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627803" name="Group 91">
            <a:extLst>
              <a:ext uri="{FF2B5EF4-FFF2-40B4-BE49-F238E27FC236}">
                <a16:creationId xmlns:a16="http://schemas.microsoft.com/office/drawing/2014/main" id="{1229A42A-1CBB-CB7D-E7F8-693B7E73C34B}"/>
              </a:ext>
            </a:extLst>
          </p:cNvPr>
          <p:cNvGrpSpPr>
            <a:grpSpLocks/>
          </p:cNvGrpSpPr>
          <p:nvPr/>
        </p:nvGrpSpPr>
        <p:grpSpPr bwMode="auto">
          <a:xfrm>
            <a:off x="5348288" y="5884863"/>
            <a:ext cx="1708150" cy="558800"/>
            <a:chOff x="3568" y="3912"/>
            <a:chExt cx="1076" cy="352"/>
          </a:xfrm>
        </p:grpSpPr>
        <p:sp>
          <p:nvSpPr>
            <p:cNvPr id="14353" name="Rectangle 81">
              <a:extLst>
                <a:ext uri="{FF2B5EF4-FFF2-40B4-BE49-F238E27FC236}">
                  <a16:creationId xmlns:a16="http://schemas.microsoft.com/office/drawing/2014/main" id="{42B39C1D-35BD-0DFA-236E-E5D8C3B0C118}"/>
                </a:ext>
              </a:extLst>
            </p:cNvPr>
            <p:cNvSpPr>
              <a:spLocks noChangeArrowheads="1"/>
            </p:cNvSpPr>
            <p:nvPr/>
          </p:nvSpPr>
          <p:spPr bwMode="auto">
            <a:xfrm>
              <a:off x="3846" y="4091"/>
              <a:ext cx="5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200">
                  <a:solidFill>
                    <a:srgbClr val="0066FF"/>
                  </a:solidFill>
                  <a:latin typeface="宋体" panose="02010600030101010101" pitchFamily="2" charset="-122"/>
                  <a:ea typeface="宋体" panose="02010600030101010101" pitchFamily="2" charset="-122"/>
                </a:rPr>
                <a:t>(</a:t>
              </a:r>
              <a:r>
                <a:rPr lang="zh-CN" altLang="en-US" sz="1200">
                  <a:solidFill>
                    <a:srgbClr val="0066FF"/>
                  </a:solidFill>
                  <a:latin typeface="宋体" panose="02010600030101010101" pitchFamily="2" charset="-122"/>
                  <a:ea typeface="宋体" panose="02010600030101010101" pitchFamily="2" charset="-122"/>
                </a:rPr>
                <a:t>每个块</a:t>
              </a:r>
              <a:r>
                <a:rPr lang="en-US" altLang="zh-CN" sz="1200">
                  <a:solidFill>
                    <a:srgbClr val="0066FF"/>
                  </a:solidFill>
                  <a:latin typeface="宋体" panose="02010600030101010101" pitchFamily="2" charset="-122"/>
                  <a:ea typeface="宋体" panose="02010600030101010101" pitchFamily="2" charset="-122"/>
                </a:rPr>
                <a:t>)</a:t>
              </a:r>
            </a:p>
          </p:txBody>
        </p:sp>
        <p:sp>
          <p:nvSpPr>
            <p:cNvPr id="14354" name="Rectangle 82">
              <a:extLst>
                <a:ext uri="{FF2B5EF4-FFF2-40B4-BE49-F238E27FC236}">
                  <a16:creationId xmlns:a16="http://schemas.microsoft.com/office/drawing/2014/main" id="{D56F0659-5E35-6AF6-03C8-60ADECF6BDB1}"/>
                </a:ext>
              </a:extLst>
            </p:cNvPr>
            <p:cNvSpPr>
              <a:spLocks noChangeArrowheads="1"/>
            </p:cNvSpPr>
            <p:nvPr/>
          </p:nvSpPr>
          <p:spPr bwMode="auto">
            <a:xfrm>
              <a:off x="3568" y="3912"/>
              <a:ext cx="10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solidFill>
                    <a:srgbClr val="0066FF"/>
                  </a:solidFill>
                  <a:latin typeface="宋体" panose="02010600030101010101" pitchFamily="2" charset="-122"/>
                  <a:ea typeface="宋体" panose="02010600030101010101" pitchFamily="2" charset="-122"/>
                </a:rPr>
                <a:t>用于在块中组织记录！</a:t>
              </a:r>
              <a:endParaRPr lang="en-US" altLang="zh-CN" sz="1200">
                <a:solidFill>
                  <a:srgbClr val="0066FF"/>
                </a:solidFill>
                <a:latin typeface="宋体" panose="02010600030101010101" pitchFamily="2" charset="-122"/>
                <a:ea typeface="宋体" panose="02010600030101010101" pitchFamily="2" charset="-122"/>
              </a:endParaRPr>
            </a:p>
          </p:txBody>
        </p:sp>
      </p:grpSp>
      <p:grpSp>
        <p:nvGrpSpPr>
          <p:cNvPr id="627802" name="Group 90">
            <a:extLst>
              <a:ext uri="{FF2B5EF4-FFF2-40B4-BE49-F238E27FC236}">
                <a16:creationId xmlns:a16="http://schemas.microsoft.com/office/drawing/2014/main" id="{4846BF7A-E6E6-406B-44BF-64BAC6968E3D}"/>
              </a:ext>
            </a:extLst>
          </p:cNvPr>
          <p:cNvGrpSpPr>
            <a:grpSpLocks/>
          </p:cNvGrpSpPr>
          <p:nvPr/>
        </p:nvGrpSpPr>
        <p:grpSpPr bwMode="auto">
          <a:xfrm>
            <a:off x="3548063" y="4867275"/>
            <a:ext cx="3382962" cy="155575"/>
            <a:chOff x="2434" y="3271"/>
            <a:chExt cx="2131" cy="98"/>
          </a:xfrm>
        </p:grpSpPr>
        <p:sp>
          <p:nvSpPr>
            <p:cNvPr id="627796" name="Line 84">
              <a:extLst>
                <a:ext uri="{FF2B5EF4-FFF2-40B4-BE49-F238E27FC236}">
                  <a16:creationId xmlns:a16="http://schemas.microsoft.com/office/drawing/2014/main" id="{1C1A6924-586E-325D-7110-54FE558DDA9C}"/>
                </a:ext>
              </a:extLst>
            </p:cNvPr>
            <p:cNvSpPr>
              <a:spLocks noChangeShapeType="1"/>
            </p:cNvSpPr>
            <p:nvPr/>
          </p:nvSpPr>
          <p:spPr bwMode="auto">
            <a:xfrm flipV="1">
              <a:off x="2434" y="3304"/>
              <a:ext cx="191" cy="43"/>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627797" name="Line 85">
              <a:extLst>
                <a:ext uri="{FF2B5EF4-FFF2-40B4-BE49-F238E27FC236}">
                  <a16:creationId xmlns:a16="http://schemas.microsoft.com/office/drawing/2014/main" id="{9439B67D-2E89-280E-E389-B02C3CD29EB8}"/>
                </a:ext>
              </a:extLst>
            </p:cNvPr>
            <p:cNvSpPr>
              <a:spLocks noChangeShapeType="1"/>
            </p:cNvSpPr>
            <p:nvPr/>
          </p:nvSpPr>
          <p:spPr bwMode="auto">
            <a:xfrm>
              <a:off x="2815" y="3288"/>
              <a:ext cx="293" cy="65"/>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627798" name="Line 86">
              <a:extLst>
                <a:ext uri="{FF2B5EF4-FFF2-40B4-BE49-F238E27FC236}">
                  <a16:creationId xmlns:a16="http://schemas.microsoft.com/office/drawing/2014/main" id="{567F8093-E80D-953A-E40E-113ACE6AB6B7}"/>
                </a:ext>
              </a:extLst>
            </p:cNvPr>
            <p:cNvSpPr>
              <a:spLocks noChangeShapeType="1"/>
            </p:cNvSpPr>
            <p:nvPr/>
          </p:nvSpPr>
          <p:spPr bwMode="auto">
            <a:xfrm flipV="1">
              <a:off x="3733" y="3277"/>
              <a:ext cx="261" cy="76"/>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627799" name="Line 87">
              <a:extLst>
                <a:ext uri="{FF2B5EF4-FFF2-40B4-BE49-F238E27FC236}">
                  <a16:creationId xmlns:a16="http://schemas.microsoft.com/office/drawing/2014/main" id="{1137F556-69A7-FD31-9B1B-92A55B4526F2}"/>
                </a:ext>
              </a:extLst>
            </p:cNvPr>
            <p:cNvSpPr>
              <a:spLocks noChangeShapeType="1"/>
            </p:cNvSpPr>
            <p:nvPr/>
          </p:nvSpPr>
          <p:spPr bwMode="auto">
            <a:xfrm flipH="1" flipV="1">
              <a:off x="4168" y="3271"/>
              <a:ext cx="397" cy="98"/>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627804" name="Group 92">
            <a:extLst>
              <a:ext uri="{FF2B5EF4-FFF2-40B4-BE49-F238E27FC236}">
                <a16:creationId xmlns:a16="http://schemas.microsoft.com/office/drawing/2014/main" id="{381BF38C-7DC0-CDD1-3B54-8657F4BA2603}"/>
              </a:ext>
            </a:extLst>
          </p:cNvPr>
          <p:cNvGrpSpPr>
            <a:grpSpLocks/>
          </p:cNvGrpSpPr>
          <p:nvPr/>
        </p:nvGrpSpPr>
        <p:grpSpPr bwMode="auto">
          <a:xfrm>
            <a:off x="4110038" y="4679950"/>
            <a:ext cx="1962150" cy="342900"/>
            <a:chOff x="2788" y="3153"/>
            <a:chExt cx="1236" cy="216"/>
          </a:xfrm>
        </p:grpSpPr>
        <p:sp>
          <p:nvSpPr>
            <p:cNvPr id="14361" name="Rectangle 83">
              <a:extLst>
                <a:ext uri="{FF2B5EF4-FFF2-40B4-BE49-F238E27FC236}">
                  <a16:creationId xmlns:a16="http://schemas.microsoft.com/office/drawing/2014/main" id="{CCAD990C-09BA-F716-14D9-338342D78EE2}"/>
                </a:ext>
              </a:extLst>
            </p:cNvPr>
            <p:cNvSpPr>
              <a:spLocks noChangeArrowheads="1"/>
            </p:cNvSpPr>
            <p:nvPr/>
          </p:nvSpPr>
          <p:spPr bwMode="auto">
            <a:xfrm>
              <a:off x="2828" y="3153"/>
              <a:ext cx="11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latin typeface="宋体" panose="02010600030101010101" pitchFamily="2" charset="-122"/>
                  <a:ea typeface="宋体" panose="02010600030101010101" pitchFamily="2" charset="-122"/>
                </a:rPr>
                <a:t>数组</a:t>
              </a:r>
              <a:r>
                <a:rPr lang="en-US" altLang="zh-CN" sz="1000">
                  <a:solidFill>
                    <a:srgbClr val="0066FF"/>
                  </a:solidFill>
                  <a:latin typeface="宋体" panose="02010600030101010101" pitchFamily="2" charset="-122"/>
                  <a:ea typeface="宋体" panose="02010600030101010101" pitchFamily="2" charset="-122"/>
                </a:rPr>
                <a:t>-</a:t>
              </a:r>
              <a:r>
                <a:rPr lang="zh-CN" altLang="en-US" sz="1000">
                  <a:solidFill>
                    <a:srgbClr val="0066FF"/>
                  </a:solidFill>
                  <a:latin typeface="宋体" panose="02010600030101010101" pitchFamily="2" charset="-122"/>
                  <a:ea typeface="宋体" panose="02010600030101010101" pitchFamily="2" charset="-122"/>
                </a:rPr>
                <a:t>包含各记录的位置和大小</a:t>
              </a:r>
            </a:p>
          </p:txBody>
        </p:sp>
        <p:sp>
          <p:nvSpPr>
            <p:cNvPr id="627800" name="Line 88">
              <a:extLst>
                <a:ext uri="{FF2B5EF4-FFF2-40B4-BE49-F238E27FC236}">
                  <a16:creationId xmlns:a16="http://schemas.microsoft.com/office/drawing/2014/main" id="{9843FB36-4BA2-9990-5123-8BC4815A0476}"/>
                </a:ext>
              </a:extLst>
            </p:cNvPr>
            <p:cNvSpPr>
              <a:spLocks noChangeShapeType="1"/>
            </p:cNvSpPr>
            <p:nvPr/>
          </p:nvSpPr>
          <p:spPr bwMode="auto">
            <a:xfrm flipV="1">
              <a:off x="2788" y="3282"/>
              <a:ext cx="119" cy="71"/>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627801" name="Line 89">
              <a:extLst>
                <a:ext uri="{FF2B5EF4-FFF2-40B4-BE49-F238E27FC236}">
                  <a16:creationId xmlns:a16="http://schemas.microsoft.com/office/drawing/2014/main" id="{5AAFA5A3-345B-D182-56F8-2E217BA96C9E}"/>
                </a:ext>
              </a:extLst>
            </p:cNvPr>
            <p:cNvSpPr>
              <a:spLocks noChangeShapeType="1"/>
            </p:cNvSpPr>
            <p:nvPr/>
          </p:nvSpPr>
          <p:spPr bwMode="auto">
            <a:xfrm>
              <a:off x="3027" y="3282"/>
              <a:ext cx="76" cy="87"/>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627813" name="Group 101">
            <a:extLst>
              <a:ext uri="{FF2B5EF4-FFF2-40B4-BE49-F238E27FC236}">
                <a16:creationId xmlns:a16="http://schemas.microsoft.com/office/drawing/2014/main" id="{115CF85E-DE44-FEC2-C17D-B2E43FE952BE}"/>
              </a:ext>
            </a:extLst>
          </p:cNvPr>
          <p:cNvGrpSpPr>
            <a:grpSpLocks/>
          </p:cNvGrpSpPr>
          <p:nvPr/>
        </p:nvGrpSpPr>
        <p:grpSpPr bwMode="auto">
          <a:xfrm>
            <a:off x="990600" y="3524250"/>
            <a:ext cx="3586163" cy="523875"/>
            <a:chOff x="823" y="2395"/>
            <a:chExt cx="2259" cy="330"/>
          </a:xfrm>
        </p:grpSpPr>
        <p:grpSp>
          <p:nvGrpSpPr>
            <p:cNvPr id="14365" name="Group 80">
              <a:extLst>
                <a:ext uri="{FF2B5EF4-FFF2-40B4-BE49-F238E27FC236}">
                  <a16:creationId xmlns:a16="http://schemas.microsoft.com/office/drawing/2014/main" id="{BEEBB3F5-9A23-5EE1-17E3-1D6C69551E03}"/>
                </a:ext>
              </a:extLst>
            </p:cNvPr>
            <p:cNvGrpSpPr>
              <a:grpSpLocks/>
            </p:cNvGrpSpPr>
            <p:nvPr/>
          </p:nvGrpSpPr>
          <p:grpSpPr bwMode="auto">
            <a:xfrm>
              <a:off x="2423" y="2691"/>
              <a:ext cx="659" cy="34"/>
              <a:chOff x="2423" y="2721"/>
              <a:chExt cx="659" cy="34"/>
            </a:xfrm>
          </p:grpSpPr>
          <p:sp>
            <p:nvSpPr>
              <p:cNvPr id="627789" name="Line 77">
                <a:extLst>
                  <a:ext uri="{FF2B5EF4-FFF2-40B4-BE49-F238E27FC236}">
                    <a16:creationId xmlns:a16="http://schemas.microsoft.com/office/drawing/2014/main" id="{ABEB9191-5B9C-E5C2-38A7-346FB202856F}"/>
                  </a:ext>
                </a:extLst>
              </p:cNvPr>
              <p:cNvSpPr>
                <a:spLocks noChangeShapeType="1"/>
              </p:cNvSpPr>
              <p:nvPr/>
            </p:nvSpPr>
            <p:spPr bwMode="auto">
              <a:xfrm flipV="1">
                <a:off x="2423" y="2722"/>
                <a:ext cx="27" cy="28"/>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627790" name="Line 78">
                <a:extLst>
                  <a:ext uri="{FF2B5EF4-FFF2-40B4-BE49-F238E27FC236}">
                    <a16:creationId xmlns:a16="http://schemas.microsoft.com/office/drawing/2014/main" id="{B073BC4F-EC8E-5060-69C2-843CAE33827B}"/>
                  </a:ext>
                </a:extLst>
              </p:cNvPr>
              <p:cNvSpPr>
                <a:spLocks noChangeShapeType="1"/>
              </p:cNvSpPr>
              <p:nvPr/>
            </p:nvSpPr>
            <p:spPr bwMode="auto">
              <a:xfrm flipH="1" flipV="1">
                <a:off x="3045" y="2721"/>
                <a:ext cx="37" cy="34"/>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627791" name="Line 79">
                <a:extLst>
                  <a:ext uri="{FF2B5EF4-FFF2-40B4-BE49-F238E27FC236}">
                    <a16:creationId xmlns:a16="http://schemas.microsoft.com/office/drawing/2014/main" id="{3BBABB5F-F2ED-214B-4221-7FA1F1C3EEF1}"/>
                  </a:ext>
                </a:extLst>
              </p:cNvPr>
              <p:cNvSpPr>
                <a:spLocks noChangeShapeType="1"/>
              </p:cNvSpPr>
              <p:nvPr/>
            </p:nvSpPr>
            <p:spPr bwMode="auto">
              <a:xfrm>
                <a:off x="2455" y="2727"/>
                <a:ext cx="593" cy="0"/>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14369" name="Rectangle 95">
              <a:extLst>
                <a:ext uri="{FF2B5EF4-FFF2-40B4-BE49-F238E27FC236}">
                  <a16:creationId xmlns:a16="http://schemas.microsoft.com/office/drawing/2014/main" id="{8AFAC449-C7ED-D451-5C62-A7D72494FBA1}"/>
                </a:ext>
              </a:extLst>
            </p:cNvPr>
            <p:cNvSpPr>
              <a:spLocks noChangeArrowheads="1"/>
            </p:cNvSpPr>
            <p:nvPr/>
          </p:nvSpPr>
          <p:spPr bwMode="auto">
            <a:xfrm>
              <a:off x="823" y="2395"/>
              <a:ext cx="136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latin typeface="宋体" panose="02010600030101010101" pitchFamily="2" charset="-122"/>
                  <a:ea typeface="宋体" panose="02010600030101010101" pitchFamily="2" charset="-122"/>
                </a:rPr>
                <a:t>数组</a:t>
              </a:r>
              <a:r>
                <a:rPr lang="en-US" altLang="zh-CN" sz="1000">
                  <a:solidFill>
                    <a:srgbClr val="0066FF"/>
                  </a:solidFill>
                  <a:latin typeface="宋体" panose="02010600030101010101" pitchFamily="2" charset="-122"/>
                  <a:ea typeface="宋体" panose="02010600030101010101" pitchFamily="2" charset="-122"/>
                </a:rPr>
                <a:t>-</a:t>
              </a:r>
              <a:r>
                <a:rPr lang="zh-CN" altLang="en-US" sz="1000">
                  <a:solidFill>
                    <a:srgbClr val="0066FF"/>
                  </a:solidFill>
                  <a:latin typeface="宋体" panose="02010600030101010101" pitchFamily="2" charset="-122"/>
                  <a:ea typeface="宋体" panose="02010600030101010101" pitchFamily="2" charset="-122"/>
                </a:rPr>
                <a:t>包含各变长字段的位置和大小</a:t>
              </a:r>
            </a:p>
          </p:txBody>
        </p:sp>
        <p:sp>
          <p:nvSpPr>
            <p:cNvPr id="627808" name="Line 96">
              <a:extLst>
                <a:ext uri="{FF2B5EF4-FFF2-40B4-BE49-F238E27FC236}">
                  <a16:creationId xmlns:a16="http://schemas.microsoft.com/office/drawing/2014/main" id="{6E681849-BED9-21CB-1CAE-B3CA605FDA2C}"/>
                </a:ext>
              </a:extLst>
            </p:cNvPr>
            <p:cNvSpPr>
              <a:spLocks noChangeShapeType="1"/>
            </p:cNvSpPr>
            <p:nvPr/>
          </p:nvSpPr>
          <p:spPr bwMode="auto">
            <a:xfrm flipH="1" flipV="1">
              <a:off x="2070" y="2510"/>
              <a:ext cx="337" cy="185"/>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627812" name="Group 100">
            <a:extLst>
              <a:ext uri="{FF2B5EF4-FFF2-40B4-BE49-F238E27FC236}">
                <a16:creationId xmlns:a16="http://schemas.microsoft.com/office/drawing/2014/main" id="{78A21559-F646-36FB-E439-B349A1623066}"/>
              </a:ext>
            </a:extLst>
          </p:cNvPr>
          <p:cNvGrpSpPr>
            <a:grpSpLocks/>
          </p:cNvGrpSpPr>
          <p:nvPr/>
        </p:nvGrpSpPr>
        <p:grpSpPr bwMode="auto">
          <a:xfrm>
            <a:off x="5265738" y="3786188"/>
            <a:ext cx="1630362" cy="274637"/>
            <a:chOff x="3516" y="2560"/>
            <a:chExt cx="1027" cy="173"/>
          </a:xfrm>
        </p:grpSpPr>
        <p:sp>
          <p:nvSpPr>
            <p:cNvPr id="14372" name="Rectangle 97">
              <a:extLst>
                <a:ext uri="{FF2B5EF4-FFF2-40B4-BE49-F238E27FC236}">
                  <a16:creationId xmlns:a16="http://schemas.microsoft.com/office/drawing/2014/main" id="{1C3EBE34-E8E4-5DF1-4E6A-80DD90395D9B}"/>
                </a:ext>
              </a:extLst>
            </p:cNvPr>
            <p:cNvSpPr>
              <a:spLocks noChangeArrowheads="1"/>
            </p:cNvSpPr>
            <p:nvPr/>
          </p:nvSpPr>
          <p:spPr bwMode="auto">
            <a:xfrm>
              <a:off x="3740" y="2560"/>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solidFill>
                    <a:srgbClr val="0066FF"/>
                  </a:solidFill>
                  <a:latin typeface="宋体" panose="02010600030101010101" pitchFamily="2" charset="-122"/>
                  <a:ea typeface="宋体" panose="02010600030101010101" pitchFamily="2" charset="-122"/>
                </a:rPr>
                <a:t>各变成字段</a:t>
              </a:r>
            </a:p>
          </p:txBody>
        </p:sp>
        <p:sp>
          <p:nvSpPr>
            <p:cNvPr id="627810" name="Line 98">
              <a:extLst>
                <a:ext uri="{FF2B5EF4-FFF2-40B4-BE49-F238E27FC236}">
                  <a16:creationId xmlns:a16="http://schemas.microsoft.com/office/drawing/2014/main" id="{803F3481-D85A-E8B4-D9B7-DCA142E6B9F6}"/>
                </a:ext>
              </a:extLst>
            </p:cNvPr>
            <p:cNvSpPr>
              <a:spLocks noChangeShapeType="1"/>
            </p:cNvSpPr>
            <p:nvPr/>
          </p:nvSpPr>
          <p:spPr bwMode="auto">
            <a:xfrm flipV="1">
              <a:off x="3516" y="2684"/>
              <a:ext cx="282" cy="38"/>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627811" name="Line 99">
              <a:extLst>
                <a:ext uri="{FF2B5EF4-FFF2-40B4-BE49-F238E27FC236}">
                  <a16:creationId xmlns:a16="http://schemas.microsoft.com/office/drawing/2014/main" id="{41B5DE1E-7728-E92F-AC15-28F0BD8FA5EB}"/>
                </a:ext>
              </a:extLst>
            </p:cNvPr>
            <p:cNvSpPr>
              <a:spLocks noChangeShapeType="1"/>
            </p:cNvSpPr>
            <p:nvPr/>
          </p:nvSpPr>
          <p:spPr bwMode="auto">
            <a:xfrm flipH="1" flipV="1">
              <a:off x="4228" y="2674"/>
              <a:ext cx="315" cy="59"/>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14375" name="AutoShape 4">
            <a:extLst>
              <a:ext uri="{FF2B5EF4-FFF2-40B4-BE49-F238E27FC236}">
                <a16:creationId xmlns:a16="http://schemas.microsoft.com/office/drawing/2014/main" id="{030DA2B9-8318-6BA1-5023-E6F17A3A5A5E}"/>
              </a:ext>
            </a:extLst>
          </p:cNvPr>
          <p:cNvSpPr>
            <a:spLocks noChangeArrowheads="1"/>
          </p:cNvSpPr>
          <p:nvPr/>
        </p:nvSpPr>
        <p:spPr bwMode="auto">
          <a:xfrm>
            <a:off x="96838" y="587375"/>
            <a:ext cx="1749425" cy="912813"/>
          </a:xfrm>
          <a:prstGeom prst="cloudCallout">
            <a:avLst>
              <a:gd name="adj1" fmla="val -48366"/>
              <a:gd name="adj2" fmla="val 75042"/>
            </a:avLst>
          </a:prstGeom>
          <a:solidFill>
            <a:srgbClr val="FF9900"/>
          </a:solidFill>
          <a:ln w="9525">
            <a:solidFill>
              <a:schemeClr val="tx1"/>
            </a:solidFill>
            <a:round/>
            <a:headEnd/>
            <a:tailEnd/>
          </a:ln>
        </p:spPr>
        <p:txBody>
          <a:bodyPr lIns="0" tIns="0" rIns="0" bIns="0"/>
          <a:lstStyle/>
          <a:p>
            <a:pPr algn="ctr" eaLnBrk="0" hangingPunct="0"/>
            <a:r>
              <a:rPr lang="zh-CN" altLang="en-US" sz="1200">
                <a:solidFill>
                  <a:schemeClr val="tx1"/>
                </a:solidFill>
                <a:latin typeface="Tahoma" panose="020B0604030504040204" pitchFamily="34" charset="0"/>
                <a:ea typeface="宋体" panose="02010600030101010101" pitchFamily="2" charset="-122"/>
              </a:rPr>
              <a:t>讨论</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每条</a:t>
            </a:r>
            <a:r>
              <a:rPr lang="zh-CN" altLang="zh-CN" sz="1200">
                <a:solidFill>
                  <a:schemeClr val="tx1"/>
                </a:solidFill>
                <a:latin typeface="Tahoma" panose="020B0604030504040204" pitchFamily="34" charset="0"/>
                <a:ea typeface="宋体" panose="02010600030101010101" pitchFamily="2" charset="-122"/>
              </a:rPr>
              <a:t>记录如何进行组织</a:t>
            </a:r>
            <a:r>
              <a:rPr lang="zh-CN" altLang="en-US" sz="1200">
                <a:solidFill>
                  <a:schemeClr val="tx1"/>
                </a:solidFill>
                <a:latin typeface="Tahoma" panose="020B0604030504040204" pitchFamily="34" charset="0"/>
                <a:ea typeface="宋体" panose="02010600030101010101" pitchFamily="2" charset="-122"/>
              </a:rPr>
              <a:t>？</a:t>
            </a:r>
            <a:r>
              <a:rPr lang="zh-CN"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7778"/>
                                        </p:tgtEl>
                                        <p:attrNameLst>
                                          <p:attrName>style.visibility</p:attrName>
                                        </p:attrNameLst>
                                      </p:cBhvr>
                                      <p:to>
                                        <p:strVal val="visible"/>
                                      </p:to>
                                    </p:set>
                                    <p:anim calcmode="lin" valueType="num">
                                      <p:cBhvr>
                                        <p:cTn id="7" dur="500" fill="hold"/>
                                        <p:tgtEl>
                                          <p:spTgt spid="627778"/>
                                        </p:tgtEl>
                                        <p:attrNameLst>
                                          <p:attrName>ppt_x</p:attrName>
                                        </p:attrNameLst>
                                      </p:cBhvr>
                                      <p:tavLst>
                                        <p:tav tm="0">
                                          <p:val>
                                            <p:strVal val="#ppt_x"/>
                                          </p:val>
                                        </p:tav>
                                        <p:tav tm="100000">
                                          <p:val>
                                            <p:strVal val="#ppt_x"/>
                                          </p:val>
                                        </p:tav>
                                      </p:tavLst>
                                    </p:anim>
                                    <p:anim calcmode="lin" valueType="num">
                                      <p:cBhvr>
                                        <p:cTn id="8" dur="500" fill="hold"/>
                                        <p:tgtEl>
                                          <p:spTgt spid="6277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27774"/>
                                        </p:tgtEl>
                                        <p:attrNameLst>
                                          <p:attrName>style.visibility</p:attrName>
                                        </p:attrNameLst>
                                      </p:cBhvr>
                                      <p:to>
                                        <p:strVal val="visible"/>
                                      </p:to>
                                    </p:set>
                                    <p:anim calcmode="lin" valueType="num">
                                      <p:cBhvr>
                                        <p:cTn id="11" dur="500" fill="hold"/>
                                        <p:tgtEl>
                                          <p:spTgt spid="627774"/>
                                        </p:tgtEl>
                                        <p:attrNameLst>
                                          <p:attrName>ppt_x</p:attrName>
                                        </p:attrNameLst>
                                      </p:cBhvr>
                                      <p:tavLst>
                                        <p:tav tm="0">
                                          <p:val>
                                            <p:strVal val="#ppt_x"/>
                                          </p:val>
                                        </p:tav>
                                        <p:tav tm="100000">
                                          <p:val>
                                            <p:strVal val="#ppt_x"/>
                                          </p:val>
                                        </p:tav>
                                      </p:tavLst>
                                    </p:anim>
                                    <p:anim calcmode="lin" valueType="num">
                                      <p:cBhvr>
                                        <p:cTn id="12" dur="500" fill="hold"/>
                                        <p:tgtEl>
                                          <p:spTgt spid="6277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27779"/>
                                        </p:tgtEl>
                                        <p:attrNameLst>
                                          <p:attrName>style.visibility</p:attrName>
                                        </p:attrNameLst>
                                      </p:cBhvr>
                                      <p:to>
                                        <p:strVal val="visible"/>
                                      </p:to>
                                    </p:set>
                                    <p:anim calcmode="lin" valueType="num">
                                      <p:cBhvr>
                                        <p:cTn id="15" dur="500" fill="hold"/>
                                        <p:tgtEl>
                                          <p:spTgt spid="627779"/>
                                        </p:tgtEl>
                                        <p:attrNameLst>
                                          <p:attrName>ppt_x</p:attrName>
                                        </p:attrNameLst>
                                      </p:cBhvr>
                                      <p:tavLst>
                                        <p:tav tm="0">
                                          <p:val>
                                            <p:strVal val="#ppt_x"/>
                                          </p:val>
                                        </p:tav>
                                        <p:tav tm="100000">
                                          <p:val>
                                            <p:strVal val="#ppt_x"/>
                                          </p:val>
                                        </p:tav>
                                      </p:tavLst>
                                    </p:anim>
                                    <p:anim calcmode="lin" valueType="num">
                                      <p:cBhvr>
                                        <p:cTn id="16" dur="500" fill="hold"/>
                                        <p:tgtEl>
                                          <p:spTgt spid="62777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627780"/>
                                        </p:tgtEl>
                                        <p:attrNameLst>
                                          <p:attrName>style.visibility</p:attrName>
                                        </p:attrNameLst>
                                      </p:cBhvr>
                                      <p:to>
                                        <p:strVal val="visible"/>
                                      </p:to>
                                    </p:set>
                                    <p:anim calcmode="lin" valueType="num">
                                      <p:cBhvr>
                                        <p:cTn id="21" dur="500" fill="hold"/>
                                        <p:tgtEl>
                                          <p:spTgt spid="627780"/>
                                        </p:tgtEl>
                                        <p:attrNameLst>
                                          <p:attrName>ppt_x</p:attrName>
                                        </p:attrNameLst>
                                      </p:cBhvr>
                                      <p:tavLst>
                                        <p:tav tm="0">
                                          <p:val>
                                            <p:strVal val="#ppt_x"/>
                                          </p:val>
                                        </p:tav>
                                        <p:tav tm="100000">
                                          <p:val>
                                            <p:strVal val="#ppt_x"/>
                                          </p:val>
                                        </p:tav>
                                      </p:tavLst>
                                    </p:anim>
                                    <p:anim calcmode="lin" valueType="num">
                                      <p:cBhvr>
                                        <p:cTn id="22" dur="500" fill="hold"/>
                                        <p:tgtEl>
                                          <p:spTgt spid="62778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627781"/>
                                        </p:tgtEl>
                                        <p:attrNameLst>
                                          <p:attrName>style.visibility</p:attrName>
                                        </p:attrNameLst>
                                      </p:cBhvr>
                                      <p:to>
                                        <p:strVal val="visible"/>
                                      </p:to>
                                    </p:set>
                                    <p:anim calcmode="lin" valueType="num">
                                      <p:cBhvr>
                                        <p:cTn id="27" dur="500" fill="hold"/>
                                        <p:tgtEl>
                                          <p:spTgt spid="627781"/>
                                        </p:tgtEl>
                                        <p:attrNameLst>
                                          <p:attrName>ppt_x</p:attrName>
                                        </p:attrNameLst>
                                      </p:cBhvr>
                                      <p:tavLst>
                                        <p:tav tm="0">
                                          <p:val>
                                            <p:strVal val="#ppt_x"/>
                                          </p:val>
                                        </p:tav>
                                        <p:tav tm="100000">
                                          <p:val>
                                            <p:strVal val="#ppt_x"/>
                                          </p:val>
                                        </p:tav>
                                      </p:tavLst>
                                    </p:anim>
                                    <p:anim calcmode="lin" valueType="num">
                                      <p:cBhvr>
                                        <p:cTn id="28" dur="500" fill="hold"/>
                                        <p:tgtEl>
                                          <p:spTgt spid="62778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627813"/>
                                        </p:tgtEl>
                                        <p:attrNameLst>
                                          <p:attrName>style.visibility</p:attrName>
                                        </p:attrNameLst>
                                      </p:cBhvr>
                                      <p:to>
                                        <p:strVal val="visible"/>
                                      </p:to>
                                    </p:set>
                                    <p:anim calcmode="lin" valueType="num">
                                      <p:cBhvr>
                                        <p:cTn id="33" dur="500" fill="hold"/>
                                        <p:tgtEl>
                                          <p:spTgt spid="627813"/>
                                        </p:tgtEl>
                                        <p:attrNameLst>
                                          <p:attrName>ppt_x</p:attrName>
                                        </p:attrNameLst>
                                      </p:cBhvr>
                                      <p:tavLst>
                                        <p:tav tm="0">
                                          <p:val>
                                            <p:strVal val="#ppt_x"/>
                                          </p:val>
                                        </p:tav>
                                        <p:tav tm="100000">
                                          <p:val>
                                            <p:strVal val="#ppt_x"/>
                                          </p:val>
                                        </p:tav>
                                      </p:tavLst>
                                    </p:anim>
                                    <p:anim calcmode="lin" valueType="num">
                                      <p:cBhvr>
                                        <p:cTn id="34" dur="500" fill="hold"/>
                                        <p:tgtEl>
                                          <p:spTgt spid="62781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627812"/>
                                        </p:tgtEl>
                                        <p:attrNameLst>
                                          <p:attrName>style.visibility</p:attrName>
                                        </p:attrNameLst>
                                      </p:cBhvr>
                                      <p:to>
                                        <p:strVal val="visible"/>
                                      </p:to>
                                    </p:set>
                                    <p:anim calcmode="lin" valueType="num">
                                      <p:cBhvr>
                                        <p:cTn id="39" dur="500" fill="hold"/>
                                        <p:tgtEl>
                                          <p:spTgt spid="627812"/>
                                        </p:tgtEl>
                                        <p:attrNameLst>
                                          <p:attrName>ppt_x</p:attrName>
                                        </p:attrNameLst>
                                      </p:cBhvr>
                                      <p:tavLst>
                                        <p:tav tm="0">
                                          <p:val>
                                            <p:strVal val="#ppt_x"/>
                                          </p:val>
                                        </p:tav>
                                        <p:tav tm="100000">
                                          <p:val>
                                            <p:strVal val="#ppt_x"/>
                                          </p:val>
                                        </p:tav>
                                      </p:tavLst>
                                    </p:anim>
                                    <p:anim calcmode="lin" valueType="num">
                                      <p:cBhvr>
                                        <p:cTn id="40" dur="500" fill="hold"/>
                                        <p:tgtEl>
                                          <p:spTgt spid="627812"/>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627787"/>
                                        </p:tgtEl>
                                        <p:attrNameLst>
                                          <p:attrName>style.visibility</p:attrName>
                                        </p:attrNameLst>
                                      </p:cBhvr>
                                      <p:to>
                                        <p:strVal val="visible"/>
                                      </p:to>
                                    </p:set>
                                    <p:anim calcmode="lin" valueType="num">
                                      <p:cBhvr>
                                        <p:cTn id="45" dur="500" fill="hold"/>
                                        <p:tgtEl>
                                          <p:spTgt spid="627787"/>
                                        </p:tgtEl>
                                        <p:attrNameLst>
                                          <p:attrName>ppt_x</p:attrName>
                                        </p:attrNameLst>
                                      </p:cBhvr>
                                      <p:tavLst>
                                        <p:tav tm="0">
                                          <p:val>
                                            <p:strVal val="#ppt_x"/>
                                          </p:val>
                                        </p:tav>
                                        <p:tav tm="100000">
                                          <p:val>
                                            <p:strVal val="#ppt_x"/>
                                          </p:val>
                                        </p:tav>
                                      </p:tavLst>
                                    </p:anim>
                                    <p:anim calcmode="lin" valueType="num">
                                      <p:cBhvr>
                                        <p:cTn id="46" dur="500" fill="hold"/>
                                        <p:tgtEl>
                                          <p:spTgt spid="627787"/>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627786"/>
                                        </p:tgtEl>
                                        <p:attrNameLst>
                                          <p:attrName>style.visibility</p:attrName>
                                        </p:attrNameLst>
                                      </p:cBhvr>
                                      <p:to>
                                        <p:strVal val="visible"/>
                                      </p:to>
                                    </p:set>
                                    <p:anim calcmode="lin" valueType="num">
                                      <p:cBhvr>
                                        <p:cTn id="51" dur="500" fill="hold"/>
                                        <p:tgtEl>
                                          <p:spTgt spid="627786"/>
                                        </p:tgtEl>
                                        <p:attrNameLst>
                                          <p:attrName>ppt_x</p:attrName>
                                        </p:attrNameLst>
                                      </p:cBhvr>
                                      <p:tavLst>
                                        <p:tav tm="0">
                                          <p:val>
                                            <p:strVal val="#ppt_x"/>
                                          </p:val>
                                        </p:tav>
                                        <p:tav tm="100000">
                                          <p:val>
                                            <p:strVal val="#ppt_x"/>
                                          </p:val>
                                        </p:tav>
                                      </p:tavLst>
                                    </p:anim>
                                    <p:anim calcmode="lin" valueType="num">
                                      <p:cBhvr>
                                        <p:cTn id="52" dur="500" fill="hold"/>
                                        <p:tgtEl>
                                          <p:spTgt spid="627786"/>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627803"/>
                                        </p:tgtEl>
                                        <p:attrNameLst>
                                          <p:attrName>style.visibility</p:attrName>
                                        </p:attrNameLst>
                                      </p:cBhvr>
                                      <p:to>
                                        <p:strVal val="visible"/>
                                      </p:to>
                                    </p:set>
                                    <p:anim calcmode="lin" valueType="num">
                                      <p:cBhvr>
                                        <p:cTn id="57" dur="500" fill="hold"/>
                                        <p:tgtEl>
                                          <p:spTgt spid="627803"/>
                                        </p:tgtEl>
                                        <p:attrNameLst>
                                          <p:attrName>ppt_x</p:attrName>
                                        </p:attrNameLst>
                                      </p:cBhvr>
                                      <p:tavLst>
                                        <p:tav tm="0">
                                          <p:val>
                                            <p:strVal val="#ppt_x"/>
                                          </p:val>
                                        </p:tav>
                                        <p:tav tm="100000">
                                          <p:val>
                                            <p:strVal val="#ppt_x"/>
                                          </p:val>
                                        </p:tav>
                                      </p:tavLst>
                                    </p:anim>
                                    <p:anim calcmode="lin" valueType="num">
                                      <p:cBhvr>
                                        <p:cTn id="58" dur="500" fill="hold"/>
                                        <p:tgtEl>
                                          <p:spTgt spid="62780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27802"/>
                                        </p:tgtEl>
                                        <p:attrNameLst>
                                          <p:attrName>style.visibility</p:attrName>
                                        </p:attrNameLst>
                                      </p:cBhvr>
                                      <p:to>
                                        <p:strVal val="visible"/>
                                      </p:to>
                                    </p:set>
                                    <p:anim calcmode="lin" valueType="num">
                                      <p:cBhvr>
                                        <p:cTn id="61" dur="500" fill="hold"/>
                                        <p:tgtEl>
                                          <p:spTgt spid="627802"/>
                                        </p:tgtEl>
                                        <p:attrNameLst>
                                          <p:attrName>ppt_x</p:attrName>
                                        </p:attrNameLst>
                                      </p:cBhvr>
                                      <p:tavLst>
                                        <p:tav tm="0">
                                          <p:val>
                                            <p:strVal val="#ppt_x"/>
                                          </p:val>
                                        </p:tav>
                                        <p:tav tm="100000">
                                          <p:val>
                                            <p:strVal val="#ppt_x"/>
                                          </p:val>
                                        </p:tav>
                                      </p:tavLst>
                                    </p:anim>
                                    <p:anim calcmode="lin" valueType="num">
                                      <p:cBhvr>
                                        <p:cTn id="62" dur="500" fill="hold"/>
                                        <p:tgtEl>
                                          <p:spTgt spid="627802"/>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627804"/>
                                        </p:tgtEl>
                                        <p:attrNameLst>
                                          <p:attrName>style.visibility</p:attrName>
                                        </p:attrNameLst>
                                      </p:cBhvr>
                                      <p:to>
                                        <p:strVal val="visible"/>
                                      </p:to>
                                    </p:set>
                                    <p:anim calcmode="lin" valueType="num">
                                      <p:cBhvr>
                                        <p:cTn id="67" dur="500" fill="hold"/>
                                        <p:tgtEl>
                                          <p:spTgt spid="627804"/>
                                        </p:tgtEl>
                                        <p:attrNameLst>
                                          <p:attrName>ppt_x</p:attrName>
                                        </p:attrNameLst>
                                      </p:cBhvr>
                                      <p:tavLst>
                                        <p:tav tm="0">
                                          <p:val>
                                            <p:strVal val="#ppt_x"/>
                                          </p:val>
                                        </p:tav>
                                        <p:tav tm="100000">
                                          <p:val>
                                            <p:strVal val="#ppt_x"/>
                                          </p:val>
                                        </p:tav>
                                      </p:tavLst>
                                    </p:anim>
                                    <p:anim calcmode="lin" valueType="num">
                                      <p:cBhvr>
                                        <p:cTn id="68" dur="500" fill="hold"/>
                                        <p:tgtEl>
                                          <p:spTgt spid="627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78" grpId="0" bldLvl="0" animBg="1"/>
      <p:bldP spid="627780" grpId="0"/>
      <p:bldP spid="62778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3CA737C0-8DB5-46C1-A873-AF8710F4D456}" type="slidenum">
              <a:rPr kumimoji="0" lang="zh-CN" altLang="en-US" sz="1400"/>
              <a:t>27</a:t>
            </a:fld>
            <a:endParaRPr kumimoji="0" lang="en-US" altLang="zh-CN" sz="1400"/>
          </a:p>
        </p:txBody>
      </p:sp>
      <p:sp>
        <p:nvSpPr>
          <p:cNvPr id="124931" name="Rectangle 3"/>
          <p:cNvSpPr>
            <a:spLocks noGrp="1" noChangeArrowheads="1"/>
          </p:cNvSpPr>
          <p:nvPr>
            <p:ph type="body" idx="1"/>
          </p:nvPr>
        </p:nvSpPr>
        <p:spPr>
          <a:xfrm>
            <a:off x="1335088" y="1414463"/>
            <a:ext cx="7451725" cy="5148262"/>
          </a:xfrm>
        </p:spPr>
        <p:txBody>
          <a:bodyPr/>
          <a:lstStyle/>
          <a:p>
            <a:pPr>
              <a:lnSpc>
                <a:spcPct val="90000"/>
              </a:lnSpc>
            </a:pPr>
            <a:r>
              <a:rPr lang="zh-CN" altLang="en-US" sz="2000"/>
              <a:t>数据结构设计的主要任务</a:t>
            </a:r>
          </a:p>
          <a:p>
            <a:pPr lvl="1">
              <a:lnSpc>
                <a:spcPct val="90000"/>
              </a:lnSpc>
            </a:pPr>
            <a:r>
              <a:rPr lang="zh-CN" altLang="en-US" sz="1800"/>
              <a:t>分析数据对象特征和使用需求</a:t>
            </a:r>
          </a:p>
          <a:p>
            <a:pPr lvl="1">
              <a:lnSpc>
                <a:spcPct val="90000"/>
              </a:lnSpc>
            </a:pPr>
            <a:r>
              <a:rPr lang="zh-CN" altLang="en-US" sz="1800"/>
              <a:t>建立数据模型（对象内部结构和外部关联）</a:t>
            </a:r>
          </a:p>
          <a:p>
            <a:pPr lvl="2">
              <a:lnSpc>
                <a:spcPct val="90000"/>
              </a:lnSpc>
            </a:pPr>
            <a:r>
              <a:rPr lang="zh-CN" altLang="en-US" sz="1600" b="1">
                <a:solidFill>
                  <a:srgbClr val="009999"/>
                </a:solidFill>
                <a:latin typeface="黑体" panose="02010609060101010101" pitchFamily="49" charset="-122"/>
                <a:ea typeface="黑体" panose="02010609060101010101" pitchFamily="49" charset="-122"/>
              </a:rPr>
              <a:t>概念设计</a:t>
            </a:r>
            <a:r>
              <a:rPr lang="zh-CN" altLang="en-US" sz="1600"/>
              <a:t>（建立客观世界的抽象结构）</a:t>
            </a:r>
          </a:p>
          <a:p>
            <a:pPr lvl="2">
              <a:lnSpc>
                <a:spcPct val="90000"/>
              </a:lnSpc>
            </a:pPr>
            <a:r>
              <a:rPr lang="zh-CN" altLang="en-US" sz="1600" b="1">
                <a:solidFill>
                  <a:srgbClr val="009999"/>
                </a:solidFill>
                <a:latin typeface="黑体" panose="02010609060101010101" pitchFamily="49" charset="-122"/>
                <a:ea typeface="黑体" panose="02010609060101010101" pitchFamily="49" charset="-122"/>
              </a:rPr>
              <a:t>逻辑设计</a:t>
            </a:r>
            <a:r>
              <a:rPr lang="zh-CN" altLang="en-US" sz="1600"/>
              <a:t>（建立便于计算机实现的逻辑结构</a:t>
            </a:r>
            <a:r>
              <a:rPr lang="en-US" altLang="zh-CN" sz="1600"/>
              <a:t>-</a:t>
            </a:r>
            <a:r>
              <a:rPr lang="zh-CN" altLang="en-US" sz="1600"/>
              <a:t>与</a:t>
            </a:r>
            <a:r>
              <a:rPr lang="en-US" altLang="zh-CN" sz="1600"/>
              <a:t>DBMS</a:t>
            </a:r>
            <a:r>
              <a:rPr lang="zh-CN" altLang="en-US" sz="1600"/>
              <a:t>密切相关）</a:t>
            </a:r>
          </a:p>
          <a:p>
            <a:pPr lvl="1">
              <a:lnSpc>
                <a:spcPct val="90000"/>
              </a:lnSpc>
              <a:buFontTx/>
              <a:buNone/>
            </a:pPr>
            <a:r>
              <a:rPr lang="zh-CN" altLang="en-US" sz="1800" b="1"/>
              <a:t>		  </a:t>
            </a:r>
            <a:r>
              <a:rPr lang="zh-CN" altLang="en-US" sz="1600" b="1">
                <a:solidFill>
                  <a:srgbClr val="FF0000"/>
                </a:solidFill>
              </a:rPr>
              <a:t>还应包括：</a:t>
            </a:r>
          </a:p>
          <a:p>
            <a:pPr lvl="2">
              <a:lnSpc>
                <a:spcPct val="90000"/>
              </a:lnSpc>
              <a:buFontTx/>
              <a:buNone/>
            </a:pPr>
            <a:r>
              <a:rPr lang="zh-CN" altLang="en-US" sz="1600"/>
              <a:t>		</a:t>
            </a:r>
            <a:r>
              <a:rPr lang="zh-CN" altLang="en-US" sz="1600">
                <a:solidFill>
                  <a:srgbClr val="009999"/>
                </a:solidFill>
              </a:rPr>
              <a:t>数据结构优化设计</a:t>
            </a:r>
            <a:r>
              <a:rPr lang="zh-CN" altLang="en-US" sz="1600"/>
              <a:t>（建立</a:t>
            </a:r>
            <a:r>
              <a:rPr lang="zh-CN" altLang="en-US" sz="1600">
                <a:solidFill>
                  <a:srgbClr val="0066FF"/>
                </a:solidFill>
              </a:rPr>
              <a:t>良好的结构</a:t>
            </a:r>
            <a:r>
              <a:rPr lang="zh-CN" altLang="en-US" sz="1600"/>
              <a:t>）</a:t>
            </a:r>
          </a:p>
          <a:p>
            <a:pPr lvl="2">
              <a:lnSpc>
                <a:spcPct val="90000"/>
              </a:lnSpc>
              <a:buFontTx/>
              <a:buNone/>
            </a:pPr>
            <a:r>
              <a:rPr lang="zh-CN" altLang="en-US" sz="1600"/>
              <a:t>		</a:t>
            </a:r>
            <a:r>
              <a:rPr lang="zh-CN" altLang="en-US" sz="1600">
                <a:solidFill>
                  <a:srgbClr val="009999"/>
                </a:solidFill>
              </a:rPr>
              <a:t>数据完整性设计</a:t>
            </a:r>
            <a:r>
              <a:rPr lang="zh-CN" altLang="en-US" sz="1600"/>
              <a:t>（建立</a:t>
            </a:r>
            <a:r>
              <a:rPr lang="zh-CN" altLang="en-US" sz="1600">
                <a:solidFill>
                  <a:srgbClr val="0066FF"/>
                </a:solidFill>
              </a:rPr>
              <a:t>完整性约束</a:t>
            </a:r>
            <a:r>
              <a:rPr lang="zh-CN" altLang="en-US" sz="1600"/>
              <a:t>）</a:t>
            </a:r>
          </a:p>
          <a:p>
            <a:pPr lvl="2">
              <a:lnSpc>
                <a:spcPct val="90000"/>
              </a:lnSpc>
              <a:buFontTx/>
              <a:buNone/>
            </a:pPr>
            <a:r>
              <a:rPr lang="zh-CN" altLang="en-US" sz="1600"/>
              <a:t>		</a:t>
            </a:r>
            <a:r>
              <a:rPr lang="zh-CN" altLang="en-US" sz="1600">
                <a:solidFill>
                  <a:srgbClr val="009999"/>
                </a:solidFill>
              </a:rPr>
              <a:t>数据安全设计</a:t>
            </a:r>
            <a:r>
              <a:rPr lang="zh-CN" altLang="en-US" sz="1600"/>
              <a:t>（用户</a:t>
            </a:r>
            <a:r>
              <a:rPr lang="zh-CN" altLang="en-US" sz="1600">
                <a:solidFill>
                  <a:srgbClr val="0066FF"/>
                </a:solidFill>
              </a:rPr>
              <a:t>访问授权</a:t>
            </a:r>
            <a:r>
              <a:rPr lang="zh-CN" altLang="en-US" sz="1600"/>
              <a:t>）</a:t>
            </a:r>
          </a:p>
          <a:p>
            <a:pPr>
              <a:lnSpc>
                <a:spcPct val="90000"/>
              </a:lnSpc>
            </a:pPr>
            <a:r>
              <a:rPr lang="zh-CN" altLang="en-US" sz="2000" b="1">
                <a:solidFill>
                  <a:srgbClr val="0000FF"/>
                </a:solidFill>
                <a:latin typeface="黑体" panose="02010609060101010101" pitchFamily="49" charset="-122"/>
                <a:ea typeface="黑体" panose="02010609060101010101" pitchFamily="49" charset="-122"/>
              </a:rPr>
              <a:t>相关数据库技术</a:t>
            </a:r>
          </a:p>
          <a:p>
            <a:pPr lvl="1">
              <a:lnSpc>
                <a:spcPct val="90000"/>
              </a:lnSpc>
            </a:pPr>
            <a:r>
              <a:rPr lang="en-US" altLang="zh-CN" sz="1800">
                <a:solidFill>
                  <a:srgbClr val="0000FF"/>
                </a:solidFill>
              </a:rPr>
              <a:t>E-R</a:t>
            </a:r>
            <a:r>
              <a:rPr lang="zh-CN" altLang="en-US" sz="1800">
                <a:solidFill>
                  <a:srgbClr val="0000FF"/>
                </a:solidFill>
              </a:rPr>
              <a:t>模型（</a:t>
            </a:r>
            <a:r>
              <a:rPr lang="en-US" altLang="zh-CN" sz="1800">
                <a:solidFill>
                  <a:srgbClr val="0000FF"/>
                </a:solidFill>
              </a:rPr>
              <a:t>7</a:t>
            </a:r>
            <a:r>
              <a:rPr lang="zh-CN" altLang="en-US" sz="1800">
                <a:solidFill>
                  <a:srgbClr val="0000FF"/>
                </a:solidFill>
              </a:rPr>
              <a:t>章），</a:t>
            </a:r>
            <a:r>
              <a:rPr lang="en-US" altLang="zh-CN" sz="1800">
                <a:solidFill>
                  <a:srgbClr val="0000FF"/>
                </a:solidFill>
              </a:rPr>
              <a:t>UML</a:t>
            </a:r>
            <a:r>
              <a:rPr lang="zh-CN" altLang="en-US" sz="1800">
                <a:solidFill>
                  <a:srgbClr val="0000FF"/>
                </a:solidFill>
              </a:rPr>
              <a:t>（</a:t>
            </a:r>
            <a:r>
              <a:rPr lang="en-US" altLang="zh-CN" sz="1800">
                <a:solidFill>
                  <a:srgbClr val="0000FF"/>
                </a:solidFill>
              </a:rPr>
              <a:t>6</a:t>
            </a:r>
            <a:r>
              <a:rPr lang="zh-CN" altLang="en-US" sz="1800">
                <a:solidFill>
                  <a:srgbClr val="0000FF"/>
                </a:solidFill>
              </a:rPr>
              <a:t>章）    </a:t>
            </a:r>
            <a:r>
              <a:rPr lang="en-US" altLang="zh-CN" sz="1800">
                <a:solidFill>
                  <a:srgbClr val="800000"/>
                </a:solidFill>
              </a:rPr>
              <a:t>---</a:t>
            </a:r>
            <a:r>
              <a:rPr lang="zh-CN" altLang="en-US" sz="1800">
                <a:solidFill>
                  <a:srgbClr val="800000"/>
                </a:solidFill>
              </a:rPr>
              <a:t>面向客观世界描述！</a:t>
            </a:r>
          </a:p>
          <a:p>
            <a:pPr lvl="1">
              <a:lnSpc>
                <a:spcPct val="90000"/>
              </a:lnSpc>
            </a:pPr>
            <a:r>
              <a:rPr lang="zh-CN" altLang="en-US" sz="1800">
                <a:solidFill>
                  <a:srgbClr val="0000FF"/>
                </a:solidFill>
              </a:rPr>
              <a:t>关系模型（ </a:t>
            </a:r>
            <a:r>
              <a:rPr lang="en-US" altLang="zh-CN" sz="1800">
                <a:solidFill>
                  <a:srgbClr val="0000FF"/>
                </a:solidFill>
              </a:rPr>
              <a:t>2</a:t>
            </a:r>
            <a:r>
              <a:rPr lang="zh-CN" altLang="en-US" sz="1800">
                <a:solidFill>
                  <a:srgbClr val="0000FF"/>
                </a:solidFill>
              </a:rPr>
              <a:t>章，</a:t>
            </a:r>
            <a:r>
              <a:rPr lang="en-US" altLang="zh-CN" sz="1800">
                <a:solidFill>
                  <a:srgbClr val="0000FF"/>
                </a:solidFill>
              </a:rPr>
              <a:t>7</a:t>
            </a:r>
            <a:r>
              <a:rPr lang="zh-CN" altLang="en-US" sz="1800">
                <a:solidFill>
                  <a:srgbClr val="0000FF"/>
                </a:solidFill>
              </a:rPr>
              <a:t>章）</a:t>
            </a:r>
          </a:p>
          <a:p>
            <a:pPr lvl="1">
              <a:lnSpc>
                <a:spcPct val="90000"/>
              </a:lnSpc>
            </a:pPr>
            <a:r>
              <a:rPr lang="zh-CN" altLang="en-US" sz="1800">
                <a:solidFill>
                  <a:srgbClr val="0000FF"/>
                </a:solidFill>
              </a:rPr>
              <a:t>视图</a:t>
            </a:r>
            <a:r>
              <a:rPr lang="en-US" altLang="zh-CN" sz="1800">
                <a:solidFill>
                  <a:srgbClr val="0000FF"/>
                </a:solidFill>
              </a:rPr>
              <a:t>+</a:t>
            </a:r>
            <a:r>
              <a:rPr lang="zh-CN" altLang="en-US" sz="1800">
                <a:solidFill>
                  <a:srgbClr val="0000FF"/>
                </a:solidFill>
              </a:rPr>
              <a:t>完整性约束</a:t>
            </a:r>
            <a:r>
              <a:rPr lang="en-US" altLang="zh-CN" sz="1800">
                <a:solidFill>
                  <a:srgbClr val="0000FF"/>
                </a:solidFill>
              </a:rPr>
              <a:t>+</a:t>
            </a:r>
            <a:r>
              <a:rPr lang="zh-CN" altLang="en-US" sz="1800">
                <a:solidFill>
                  <a:srgbClr val="0000FF"/>
                </a:solidFill>
              </a:rPr>
              <a:t>授权（</a:t>
            </a:r>
            <a:r>
              <a:rPr lang="en-US" altLang="zh-CN" sz="1800">
                <a:solidFill>
                  <a:srgbClr val="0000FF"/>
                </a:solidFill>
              </a:rPr>
              <a:t>4</a:t>
            </a:r>
            <a:r>
              <a:rPr lang="zh-CN" altLang="en-US" sz="1800">
                <a:solidFill>
                  <a:srgbClr val="0000FF"/>
                </a:solidFill>
              </a:rPr>
              <a:t>章）</a:t>
            </a:r>
          </a:p>
          <a:p>
            <a:pPr lvl="1">
              <a:lnSpc>
                <a:spcPct val="90000"/>
              </a:lnSpc>
            </a:pPr>
            <a:r>
              <a:rPr lang="zh-CN" altLang="en-US" sz="1800">
                <a:solidFill>
                  <a:srgbClr val="0000FF"/>
                </a:solidFill>
              </a:rPr>
              <a:t>关系数据库设计与优化（</a:t>
            </a:r>
            <a:r>
              <a:rPr lang="en-US" altLang="zh-CN" sz="1800">
                <a:solidFill>
                  <a:srgbClr val="0000FF"/>
                </a:solidFill>
              </a:rPr>
              <a:t>8</a:t>
            </a:r>
            <a:r>
              <a:rPr lang="zh-CN" altLang="en-US" sz="1800">
                <a:solidFill>
                  <a:srgbClr val="0000FF"/>
                </a:solidFill>
              </a:rPr>
              <a:t>章）  </a:t>
            </a:r>
            <a:r>
              <a:rPr lang="en-US" altLang="zh-CN" sz="1800">
                <a:solidFill>
                  <a:srgbClr val="0000FF"/>
                </a:solidFill>
              </a:rPr>
              <a:t> </a:t>
            </a:r>
            <a:r>
              <a:rPr lang="en-US" altLang="zh-CN" sz="1800">
                <a:solidFill>
                  <a:srgbClr val="800000"/>
                </a:solidFill>
              </a:rPr>
              <a:t>---</a:t>
            </a:r>
            <a:r>
              <a:rPr lang="zh-CN" altLang="en-US" sz="1800">
                <a:solidFill>
                  <a:srgbClr val="800000"/>
                </a:solidFill>
              </a:rPr>
              <a:t>面向计算机实现！</a:t>
            </a:r>
          </a:p>
          <a:p>
            <a:pPr lvl="1">
              <a:lnSpc>
                <a:spcPct val="90000"/>
              </a:lnSpc>
            </a:pPr>
            <a:r>
              <a:rPr lang="zh-CN" altLang="en-US" sz="1800">
                <a:solidFill>
                  <a:srgbClr val="0000FF"/>
                </a:solidFill>
              </a:rPr>
              <a:t>对象数据模型（</a:t>
            </a:r>
            <a:r>
              <a:rPr lang="en-US" altLang="zh-CN" sz="1800">
                <a:solidFill>
                  <a:srgbClr val="0000FF"/>
                </a:solidFill>
              </a:rPr>
              <a:t>22</a:t>
            </a:r>
            <a:r>
              <a:rPr lang="zh-CN" altLang="en-US" sz="1800">
                <a:solidFill>
                  <a:srgbClr val="0000FF"/>
                </a:solidFill>
              </a:rPr>
              <a:t>章）</a:t>
            </a:r>
          </a:p>
          <a:p>
            <a:pPr lvl="1">
              <a:lnSpc>
                <a:spcPct val="90000"/>
              </a:lnSpc>
            </a:pPr>
            <a:r>
              <a:rPr lang="en-US" altLang="zh-CN" sz="1800">
                <a:solidFill>
                  <a:srgbClr val="0000FF"/>
                </a:solidFill>
              </a:rPr>
              <a:t>XML</a:t>
            </a:r>
            <a:r>
              <a:rPr lang="zh-CN" altLang="en-US" sz="1800">
                <a:solidFill>
                  <a:srgbClr val="0000FF"/>
                </a:solidFill>
              </a:rPr>
              <a:t>数据模型（</a:t>
            </a:r>
            <a:r>
              <a:rPr lang="en-US" altLang="zh-CN" sz="1800">
                <a:solidFill>
                  <a:srgbClr val="0000FF"/>
                </a:solidFill>
              </a:rPr>
              <a:t>23</a:t>
            </a:r>
            <a:r>
              <a:rPr lang="zh-CN" altLang="en-US" sz="1800">
                <a:solidFill>
                  <a:srgbClr val="0000FF"/>
                </a:solidFill>
              </a:rPr>
              <a:t>章）</a:t>
            </a:r>
          </a:p>
        </p:txBody>
      </p:sp>
      <p:sp>
        <p:nvSpPr>
          <p:cNvPr id="124937" name="AutoShape 9"/>
          <p:cNvSpPr/>
          <p:nvPr/>
        </p:nvSpPr>
        <p:spPr bwMode="auto">
          <a:xfrm>
            <a:off x="5256213" y="4730750"/>
            <a:ext cx="242887" cy="1349375"/>
          </a:xfrm>
          <a:prstGeom prst="rightBrace">
            <a:avLst>
              <a:gd name="adj1" fmla="val 177084"/>
              <a:gd name="adj2" fmla="val 50000"/>
            </a:avLst>
          </a:prstGeom>
          <a:noFill/>
          <a:ln w="9525">
            <a:solidFill>
              <a:schemeClr val="tx2"/>
            </a:solidFill>
            <a:round/>
          </a:ln>
          <a:extLst>
            <a:ext uri="{909E8E84-426E-40DD-AFC4-6F175D3DCCD1}">
              <a14:hiddenFill xmlns:a14="http://schemas.microsoft.com/office/drawing/2010/main">
                <a:solidFill>
                  <a:srgbClr val="FFFFFF"/>
                </a:solidFill>
              </a14:hiddenFill>
            </a:ext>
          </a:extLst>
        </p:spPr>
        <p:txBody>
          <a:bodyPr wrap="none" t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200">
              <a:solidFill>
                <a:schemeClr val="tx2"/>
              </a:solidFill>
              <a:latin typeface="Tahoma" panose="020B0604030504040204" pitchFamily="2" charset="0"/>
            </a:endParaRPr>
          </a:p>
        </p:txBody>
      </p:sp>
      <p:sp>
        <p:nvSpPr>
          <p:cNvPr id="54276" name="AutoShape 10"/>
          <p:cNvSpPr>
            <a:spLocks noChangeArrowheads="1"/>
          </p:cNvSpPr>
          <p:nvPr/>
        </p:nvSpPr>
        <p:spPr bwMode="auto">
          <a:xfrm>
            <a:off x="6119813" y="1165225"/>
            <a:ext cx="2493962" cy="787400"/>
          </a:xfrm>
          <a:prstGeom prst="cloudCallout">
            <a:avLst>
              <a:gd name="adj1" fmla="val 49347"/>
              <a:gd name="adj2" fmla="val 7600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数据结构设计完成什么任务？</a:t>
            </a:r>
          </a:p>
        </p:txBody>
      </p:sp>
      <p:grpSp>
        <p:nvGrpSpPr>
          <p:cNvPr id="124942" name="Group 14"/>
          <p:cNvGrpSpPr/>
          <p:nvPr/>
        </p:nvGrpSpPr>
        <p:grpSpPr bwMode="auto">
          <a:xfrm>
            <a:off x="34925" y="2457450"/>
            <a:ext cx="2212975" cy="723900"/>
            <a:chOff x="126" y="1560"/>
            <a:chExt cx="1308" cy="456"/>
          </a:xfrm>
        </p:grpSpPr>
        <p:sp>
          <p:nvSpPr>
            <p:cNvPr id="54279" name="AutoShape 12"/>
            <p:cNvSpPr>
              <a:spLocks noChangeArrowheads="1"/>
            </p:cNvSpPr>
            <p:nvPr/>
          </p:nvSpPr>
          <p:spPr bwMode="auto">
            <a:xfrm>
              <a:off x="126" y="1560"/>
              <a:ext cx="1038" cy="456"/>
            </a:xfrm>
            <a:prstGeom prst="roundRect">
              <a:avLst>
                <a:gd name="adj" fmla="val 16667"/>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b="0">
                  <a:solidFill>
                    <a:srgbClr val="0066FF"/>
                  </a:solidFill>
                </a:rPr>
                <a:t>层次模型</a:t>
              </a:r>
              <a:r>
                <a:rPr kumimoji="0" lang="en-US" altLang="zh-CN" sz="1400" b="0">
                  <a:solidFill>
                    <a:srgbClr val="0066FF"/>
                  </a:solidFill>
                </a:rPr>
                <a:t>,</a:t>
              </a:r>
              <a:r>
                <a:rPr kumimoji="0" lang="zh-CN" altLang="en-US" sz="1400" b="0">
                  <a:solidFill>
                    <a:srgbClr val="0066FF"/>
                  </a:solidFill>
                </a:rPr>
                <a:t>网状模型</a:t>
              </a:r>
              <a:r>
                <a:rPr kumimoji="0" lang="en-US" altLang="zh-CN" sz="1400" b="0">
                  <a:solidFill>
                    <a:srgbClr val="0066FF"/>
                  </a:solidFill>
                </a:rPr>
                <a:t>,</a:t>
              </a:r>
            </a:p>
            <a:p>
              <a:pPr>
                <a:spcBef>
                  <a:spcPct val="0"/>
                </a:spcBef>
                <a:buFontTx/>
                <a:buNone/>
              </a:pPr>
              <a:r>
                <a:rPr kumimoji="0" lang="zh-CN" altLang="en-US" sz="1400" b="0">
                  <a:solidFill>
                    <a:srgbClr val="0066FF"/>
                  </a:solidFill>
                </a:rPr>
                <a:t>关系模型</a:t>
              </a:r>
              <a:r>
                <a:rPr kumimoji="0" lang="en-US" altLang="zh-CN" sz="1400" b="0">
                  <a:solidFill>
                    <a:srgbClr val="0066FF"/>
                  </a:solidFill>
                </a:rPr>
                <a:t>,</a:t>
              </a:r>
              <a:r>
                <a:rPr kumimoji="0" lang="zh-CN" altLang="en-US" sz="1400" b="0">
                  <a:solidFill>
                    <a:srgbClr val="0066FF"/>
                  </a:solidFill>
                </a:rPr>
                <a:t>对象模型</a:t>
              </a:r>
              <a:r>
                <a:rPr kumimoji="0" lang="en-US" altLang="zh-CN" sz="1400" b="0">
                  <a:solidFill>
                    <a:srgbClr val="0066FF"/>
                  </a:solidFill>
                </a:rPr>
                <a:t>,</a:t>
              </a:r>
            </a:p>
            <a:p>
              <a:pPr>
                <a:spcBef>
                  <a:spcPct val="0"/>
                </a:spcBef>
                <a:buFontTx/>
                <a:buNone/>
              </a:pPr>
              <a:r>
                <a:rPr kumimoji="0" lang="en-US" altLang="zh-CN" sz="1400" b="0">
                  <a:solidFill>
                    <a:srgbClr val="0066FF"/>
                  </a:solidFill>
                </a:rPr>
                <a:t>XML</a:t>
              </a:r>
              <a:r>
                <a:rPr kumimoji="0" lang="zh-CN" altLang="en-US" sz="1400" b="0">
                  <a:solidFill>
                    <a:srgbClr val="0066FF"/>
                  </a:solidFill>
                </a:rPr>
                <a:t>模型</a:t>
              </a:r>
            </a:p>
          </p:txBody>
        </p:sp>
        <p:sp>
          <p:nvSpPr>
            <p:cNvPr id="54280" name="Line 13"/>
            <p:cNvSpPr>
              <a:spLocks noChangeShapeType="1"/>
            </p:cNvSpPr>
            <p:nvPr/>
          </p:nvSpPr>
          <p:spPr bwMode="auto">
            <a:xfrm flipH="1">
              <a:off x="1170" y="1758"/>
              <a:ext cx="26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278" name="Text Box 4"/>
          <p:cNvSpPr txBox="1">
            <a:spLocks noChangeArrowheads="1"/>
          </p:cNvSpPr>
          <p:nvPr/>
        </p:nvSpPr>
        <p:spPr bwMode="auto">
          <a:xfrm>
            <a:off x="503238" y="134938"/>
            <a:ext cx="7021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rPr>
              <a:t>六  数据库系统&amp;数据库的开发运行环节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931">
                                            <p:txEl>
                                              <p:pRg st="1" end="1"/>
                                            </p:txEl>
                                          </p:spTgt>
                                        </p:tgtEl>
                                        <p:attrNameLst>
                                          <p:attrName>style.visibility</p:attrName>
                                        </p:attrNameLst>
                                      </p:cBhvr>
                                      <p:to>
                                        <p:strVal val="visible"/>
                                      </p:to>
                                    </p:set>
                                    <p:anim calcmode="lin" valueType="num">
                                      <p:cBhvr additive="base">
                                        <p:cTn id="7" dur="500" fill="hold"/>
                                        <p:tgtEl>
                                          <p:spTgt spid="12493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493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4931">
                                            <p:txEl>
                                              <p:pRg st="2" end="2"/>
                                            </p:txEl>
                                          </p:spTgt>
                                        </p:tgtEl>
                                        <p:attrNameLst>
                                          <p:attrName>style.visibility</p:attrName>
                                        </p:attrNameLst>
                                      </p:cBhvr>
                                      <p:to>
                                        <p:strVal val="visible"/>
                                      </p:to>
                                    </p:set>
                                    <p:anim calcmode="lin" valueType="num">
                                      <p:cBhvr additive="base">
                                        <p:cTn id="11" dur="500" fill="hold"/>
                                        <p:tgtEl>
                                          <p:spTgt spid="12493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493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4931">
                                            <p:txEl>
                                              <p:pRg st="3" end="3"/>
                                            </p:txEl>
                                          </p:spTgt>
                                        </p:tgtEl>
                                        <p:attrNameLst>
                                          <p:attrName>style.visibility</p:attrName>
                                        </p:attrNameLst>
                                      </p:cBhvr>
                                      <p:to>
                                        <p:strVal val="visible"/>
                                      </p:to>
                                    </p:set>
                                    <p:anim calcmode="lin" valueType="num">
                                      <p:cBhvr additive="base">
                                        <p:cTn id="15" dur="500" fill="hold"/>
                                        <p:tgtEl>
                                          <p:spTgt spid="124931">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4931">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4931">
                                            <p:txEl>
                                              <p:pRg st="4" end="4"/>
                                            </p:txEl>
                                          </p:spTgt>
                                        </p:tgtEl>
                                        <p:attrNameLst>
                                          <p:attrName>style.visibility</p:attrName>
                                        </p:attrNameLst>
                                      </p:cBhvr>
                                      <p:to>
                                        <p:strVal val="visible"/>
                                      </p:to>
                                    </p:set>
                                    <p:anim calcmode="lin" valueType="num">
                                      <p:cBhvr additive="base">
                                        <p:cTn id="19" dur="500" fill="hold"/>
                                        <p:tgtEl>
                                          <p:spTgt spid="12493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4931">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4942"/>
                                        </p:tgtEl>
                                        <p:attrNameLst>
                                          <p:attrName>style.visibility</p:attrName>
                                        </p:attrNameLst>
                                      </p:cBhvr>
                                      <p:to>
                                        <p:strVal val="visible"/>
                                      </p:to>
                                    </p:set>
                                    <p:anim calcmode="lin" valueType="num">
                                      <p:cBhvr additive="base">
                                        <p:cTn id="23" dur="500" fill="hold"/>
                                        <p:tgtEl>
                                          <p:spTgt spid="124942"/>
                                        </p:tgtEl>
                                        <p:attrNameLst>
                                          <p:attrName>ppt_x</p:attrName>
                                        </p:attrNameLst>
                                      </p:cBhvr>
                                      <p:tavLst>
                                        <p:tav tm="0">
                                          <p:val>
                                            <p:strVal val="#ppt_x"/>
                                          </p:val>
                                        </p:tav>
                                        <p:tav tm="100000">
                                          <p:val>
                                            <p:strVal val="#ppt_x"/>
                                          </p:val>
                                        </p:tav>
                                      </p:tavLst>
                                    </p:anim>
                                    <p:anim calcmode="lin" valueType="num">
                                      <p:cBhvr additive="base">
                                        <p:cTn id="24" dur="500" fill="hold"/>
                                        <p:tgtEl>
                                          <p:spTgt spid="12494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4931">
                                            <p:txEl>
                                              <p:pRg st="5" end="5"/>
                                            </p:txEl>
                                          </p:spTgt>
                                        </p:tgtEl>
                                        <p:attrNameLst>
                                          <p:attrName>style.visibility</p:attrName>
                                        </p:attrNameLst>
                                      </p:cBhvr>
                                      <p:to>
                                        <p:strVal val="visible"/>
                                      </p:to>
                                    </p:set>
                                    <p:anim calcmode="lin" valueType="num">
                                      <p:cBhvr additive="base">
                                        <p:cTn id="29" dur="500" fill="hold"/>
                                        <p:tgtEl>
                                          <p:spTgt spid="12493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493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4931">
                                            <p:txEl>
                                              <p:pRg st="6" end="6"/>
                                            </p:txEl>
                                          </p:spTgt>
                                        </p:tgtEl>
                                        <p:attrNameLst>
                                          <p:attrName>style.visibility</p:attrName>
                                        </p:attrNameLst>
                                      </p:cBhvr>
                                      <p:to>
                                        <p:strVal val="visible"/>
                                      </p:to>
                                    </p:set>
                                    <p:anim calcmode="lin" valueType="num">
                                      <p:cBhvr additive="base">
                                        <p:cTn id="33" dur="500" fill="hold"/>
                                        <p:tgtEl>
                                          <p:spTgt spid="12493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4931">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4931">
                                            <p:txEl>
                                              <p:pRg st="7" end="7"/>
                                            </p:txEl>
                                          </p:spTgt>
                                        </p:tgtEl>
                                        <p:attrNameLst>
                                          <p:attrName>style.visibility</p:attrName>
                                        </p:attrNameLst>
                                      </p:cBhvr>
                                      <p:to>
                                        <p:strVal val="visible"/>
                                      </p:to>
                                    </p:set>
                                    <p:anim calcmode="lin" valueType="num">
                                      <p:cBhvr additive="base">
                                        <p:cTn id="37" dur="500" fill="hold"/>
                                        <p:tgtEl>
                                          <p:spTgt spid="12493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4931">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4931">
                                            <p:txEl>
                                              <p:pRg st="8" end="8"/>
                                            </p:txEl>
                                          </p:spTgt>
                                        </p:tgtEl>
                                        <p:attrNameLst>
                                          <p:attrName>style.visibility</p:attrName>
                                        </p:attrNameLst>
                                      </p:cBhvr>
                                      <p:to>
                                        <p:strVal val="visible"/>
                                      </p:to>
                                    </p:set>
                                    <p:anim calcmode="lin" valueType="num">
                                      <p:cBhvr additive="base">
                                        <p:cTn id="41" dur="500" fill="hold"/>
                                        <p:tgtEl>
                                          <p:spTgt spid="124931">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493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4931">
                                            <p:txEl>
                                              <p:pRg st="9" end="9"/>
                                            </p:txEl>
                                          </p:spTgt>
                                        </p:tgtEl>
                                        <p:attrNameLst>
                                          <p:attrName>style.visibility</p:attrName>
                                        </p:attrNameLst>
                                      </p:cBhvr>
                                      <p:to>
                                        <p:strVal val="visible"/>
                                      </p:to>
                                    </p:set>
                                    <p:anim calcmode="lin" valueType="num">
                                      <p:cBhvr additive="base">
                                        <p:cTn id="47" dur="500" fill="hold"/>
                                        <p:tgtEl>
                                          <p:spTgt spid="124931">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4931">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4931">
                                            <p:txEl>
                                              <p:pRg st="10" end="10"/>
                                            </p:txEl>
                                          </p:spTgt>
                                        </p:tgtEl>
                                        <p:attrNameLst>
                                          <p:attrName>style.visibility</p:attrName>
                                        </p:attrNameLst>
                                      </p:cBhvr>
                                      <p:to>
                                        <p:strVal val="visible"/>
                                      </p:to>
                                    </p:set>
                                    <p:anim calcmode="lin" valueType="num">
                                      <p:cBhvr additive="base">
                                        <p:cTn id="51" dur="500" fill="hold"/>
                                        <p:tgtEl>
                                          <p:spTgt spid="124931">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4931">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4931">
                                            <p:txEl>
                                              <p:pRg st="11" end="11"/>
                                            </p:txEl>
                                          </p:spTgt>
                                        </p:tgtEl>
                                        <p:attrNameLst>
                                          <p:attrName>style.visibility</p:attrName>
                                        </p:attrNameLst>
                                      </p:cBhvr>
                                      <p:to>
                                        <p:strVal val="visible"/>
                                      </p:to>
                                    </p:set>
                                    <p:anim calcmode="lin" valueType="num">
                                      <p:cBhvr additive="base">
                                        <p:cTn id="55" dur="500" fill="hold"/>
                                        <p:tgtEl>
                                          <p:spTgt spid="124931">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24931">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24931">
                                            <p:txEl>
                                              <p:pRg st="12" end="12"/>
                                            </p:txEl>
                                          </p:spTgt>
                                        </p:tgtEl>
                                        <p:attrNameLst>
                                          <p:attrName>style.visibility</p:attrName>
                                        </p:attrNameLst>
                                      </p:cBhvr>
                                      <p:to>
                                        <p:strVal val="visible"/>
                                      </p:to>
                                    </p:set>
                                    <p:anim calcmode="lin" valueType="num">
                                      <p:cBhvr additive="base">
                                        <p:cTn id="59" dur="500" fill="hold"/>
                                        <p:tgtEl>
                                          <p:spTgt spid="124931">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24931">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4931">
                                            <p:txEl>
                                              <p:pRg st="13" end="13"/>
                                            </p:txEl>
                                          </p:spTgt>
                                        </p:tgtEl>
                                        <p:attrNameLst>
                                          <p:attrName>style.visibility</p:attrName>
                                        </p:attrNameLst>
                                      </p:cBhvr>
                                      <p:to>
                                        <p:strVal val="visible"/>
                                      </p:to>
                                    </p:set>
                                    <p:anim calcmode="lin" valueType="num">
                                      <p:cBhvr additive="base">
                                        <p:cTn id="63" dur="500" fill="hold"/>
                                        <p:tgtEl>
                                          <p:spTgt spid="124931">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24931">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24931">
                                            <p:txEl>
                                              <p:pRg st="14" end="14"/>
                                            </p:txEl>
                                          </p:spTgt>
                                        </p:tgtEl>
                                        <p:attrNameLst>
                                          <p:attrName>style.visibility</p:attrName>
                                        </p:attrNameLst>
                                      </p:cBhvr>
                                      <p:to>
                                        <p:strVal val="visible"/>
                                      </p:to>
                                    </p:set>
                                    <p:anim calcmode="lin" valueType="num">
                                      <p:cBhvr additive="base">
                                        <p:cTn id="67" dur="500" fill="hold"/>
                                        <p:tgtEl>
                                          <p:spTgt spid="124931">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24931">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4931">
                                            <p:txEl>
                                              <p:pRg st="15" end="15"/>
                                            </p:txEl>
                                          </p:spTgt>
                                        </p:tgtEl>
                                        <p:attrNameLst>
                                          <p:attrName>style.visibility</p:attrName>
                                        </p:attrNameLst>
                                      </p:cBhvr>
                                      <p:to>
                                        <p:strVal val="visible"/>
                                      </p:to>
                                    </p:set>
                                    <p:anim calcmode="lin" valueType="num">
                                      <p:cBhvr additive="base">
                                        <p:cTn id="71" dur="500" fill="hold"/>
                                        <p:tgtEl>
                                          <p:spTgt spid="124931">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24931">
                                            <p:txEl>
                                              <p:pRg st="15" end="15"/>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4937"/>
                                        </p:tgtEl>
                                        <p:attrNameLst>
                                          <p:attrName>style.visibility</p:attrName>
                                        </p:attrNameLst>
                                      </p:cBhvr>
                                      <p:to>
                                        <p:strVal val="visible"/>
                                      </p:to>
                                    </p:set>
                                    <p:anim calcmode="lin" valueType="num">
                                      <p:cBhvr additive="base">
                                        <p:cTn id="75" dur="500" fill="hold"/>
                                        <p:tgtEl>
                                          <p:spTgt spid="124937"/>
                                        </p:tgtEl>
                                        <p:attrNameLst>
                                          <p:attrName>ppt_x</p:attrName>
                                        </p:attrNameLst>
                                      </p:cBhvr>
                                      <p:tavLst>
                                        <p:tav tm="0">
                                          <p:val>
                                            <p:strVal val="#ppt_x"/>
                                          </p:val>
                                        </p:tav>
                                        <p:tav tm="100000">
                                          <p:val>
                                            <p:strVal val="#ppt_x"/>
                                          </p:val>
                                        </p:tav>
                                      </p:tavLst>
                                    </p:anim>
                                    <p:anim calcmode="lin" valueType="num">
                                      <p:cBhvr additive="base">
                                        <p:cTn id="76" dur="500" fill="hold"/>
                                        <p:tgtEl>
                                          <p:spTgt spid="1249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7" grpId="0" bldLvl="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内容占位符 1">
            <a:extLst>
              <a:ext uri="{FF2B5EF4-FFF2-40B4-BE49-F238E27FC236}">
                <a16:creationId xmlns:a16="http://schemas.microsoft.com/office/drawing/2014/main" id="{F2299D2E-318C-16F0-10F8-1DEDA3229133}"/>
              </a:ext>
            </a:extLst>
          </p:cNvPr>
          <p:cNvSpPr>
            <a:spLocks noGrp="1" noChangeArrowheads="1"/>
          </p:cNvSpPr>
          <p:nvPr>
            <p:ph idx="1"/>
          </p:nvPr>
        </p:nvSpPr>
        <p:spPr>
          <a:xfrm>
            <a:off x="412750" y="1727200"/>
            <a:ext cx="8389938" cy="5329238"/>
          </a:xfrm>
        </p:spPr>
        <p:txBody>
          <a:bodyPr/>
          <a:lstStyle/>
          <a:p>
            <a:pPr marL="431800">
              <a:spcBef>
                <a:spcPct val="0"/>
              </a:spcBef>
            </a:pPr>
            <a:r>
              <a:rPr lang="zh-CN" altLang="en-US" b="1"/>
              <a:t>文件中记录的组织方式</a:t>
            </a:r>
            <a:endParaRPr lang="en-US" altLang="zh-CN" b="1"/>
          </a:p>
          <a:p>
            <a:pPr marL="687388" lvl="1" indent="-342900">
              <a:spcBef>
                <a:spcPct val="0"/>
              </a:spcBef>
            </a:pPr>
            <a:r>
              <a:rPr lang="zh-CN" altLang="en-US" b="1"/>
              <a:t>堆文件：记录在文件空间中任意放置</a:t>
            </a:r>
            <a:endParaRPr lang="en-US" altLang="zh-CN" b="1"/>
          </a:p>
          <a:p>
            <a:pPr marL="687388" lvl="1" indent="-342900">
              <a:spcBef>
                <a:spcPct val="0"/>
              </a:spcBef>
            </a:pPr>
            <a:r>
              <a:rPr lang="zh-CN" altLang="en-US" b="1"/>
              <a:t>顺序文件 ：按一定的顺序在文件中组织记录</a:t>
            </a:r>
            <a:endParaRPr lang="en-US" altLang="zh-CN" b="1"/>
          </a:p>
          <a:p>
            <a:pPr marL="687388" lvl="1" indent="-342900">
              <a:spcBef>
                <a:spcPct val="0"/>
              </a:spcBef>
            </a:pPr>
            <a:r>
              <a:rPr lang="zh-CN" altLang="en-US" b="1"/>
              <a:t>散列文件：按照散列函数计算值存放相应记录</a:t>
            </a:r>
            <a:endParaRPr lang="en-US" altLang="zh-CN" b="1"/>
          </a:p>
          <a:p>
            <a:pPr marL="687388" lvl="1" indent="-342900">
              <a:spcBef>
                <a:spcPct val="0"/>
              </a:spcBef>
            </a:pPr>
            <a:r>
              <a:rPr lang="zh-CN" altLang="en-US" b="1"/>
              <a:t>多表簇集文件：不同关系表里的记录存放在同一个文件中。</a:t>
            </a:r>
            <a:endParaRPr lang="en-US" altLang="zh-CN" b="1"/>
          </a:p>
          <a:p>
            <a:pPr marL="431800">
              <a:spcBef>
                <a:spcPct val="0"/>
              </a:spcBef>
            </a:pPr>
            <a:endParaRPr lang="zh-CN" altLang="en-US" sz="2400" b="1"/>
          </a:p>
        </p:txBody>
      </p:sp>
      <p:sp>
        <p:nvSpPr>
          <p:cNvPr id="3" name="灯片编号占位符 2">
            <a:extLst>
              <a:ext uri="{FF2B5EF4-FFF2-40B4-BE49-F238E27FC236}">
                <a16:creationId xmlns:a16="http://schemas.microsoft.com/office/drawing/2014/main" id="{0AB8A737-7602-36B0-3223-2AEB686E28C7}"/>
              </a:ext>
            </a:extLst>
          </p:cNvPr>
          <p:cNvSpPr>
            <a:spLocks noGrp="1"/>
          </p:cNvSpPr>
          <p:nvPr>
            <p:ph type="sldNum" sz="quarter" idx="12"/>
          </p:nvPr>
        </p:nvSpPr>
        <p:spPr/>
        <p:txBody>
          <a:bodyPr/>
          <a:lstStyle/>
          <a:p>
            <a:fld id="{B7598E26-32F9-4B5D-8215-F589C5CFF457}" type="slidenum">
              <a:rPr lang="zh-CN" altLang="en-US"/>
              <a:pPr/>
              <a:t>270</a:t>
            </a:fld>
            <a:endParaRPr lang="en-US" altLang="zh-CN"/>
          </a:p>
        </p:txBody>
      </p:sp>
      <p:sp>
        <p:nvSpPr>
          <p:cNvPr id="15363" name="Rectangle 2">
            <a:extLst>
              <a:ext uri="{FF2B5EF4-FFF2-40B4-BE49-F238E27FC236}">
                <a16:creationId xmlns:a16="http://schemas.microsoft.com/office/drawing/2014/main" id="{6839D061-3FA6-0A38-C3E7-824B2DFC5321}"/>
              </a:ext>
            </a:extLst>
          </p:cNvPr>
          <p:cNvSpPr txBox="1">
            <a:spLocks noChangeArrowheads="1"/>
          </p:cNvSpPr>
          <p:nvPr/>
        </p:nvSpPr>
        <p:spPr bwMode="auto">
          <a:xfrm>
            <a:off x="541338" y="131763"/>
            <a:ext cx="777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800"/>
              <a:t>二 </a:t>
            </a:r>
            <a:r>
              <a:rPr lang="en-US" altLang="zh-CN" sz="2800"/>
              <a:t>(</a:t>
            </a:r>
            <a:r>
              <a:rPr lang="zh-CN" altLang="en-US" sz="2800"/>
              <a:t>数据库</a:t>
            </a:r>
            <a:r>
              <a:rPr lang="en-US" altLang="zh-CN" sz="2800"/>
              <a:t>)</a:t>
            </a:r>
            <a:r>
              <a:rPr lang="zh-CN" altLang="en-US" sz="2800"/>
              <a:t>文件中记录的组织</a:t>
            </a:r>
          </a:p>
        </p:txBody>
      </p:sp>
      <p:sp>
        <p:nvSpPr>
          <p:cNvPr id="15364" name="AutoShape 4">
            <a:extLst>
              <a:ext uri="{FF2B5EF4-FFF2-40B4-BE49-F238E27FC236}">
                <a16:creationId xmlns:a16="http://schemas.microsoft.com/office/drawing/2014/main" id="{D9385740-F433-BF7D-CB0A-28B75DCAAB05}"/>
              </a:ext>
            </a:extLst>
          </p:cNvPr>
          <p:cNvSpPr>
            <a:spLocks noChangeArrowheads="1"/>
          </p:cNvSpPr>
          <p:nvPr/>
        </p:nvSpPr>
        <p:spPr bwMode="auto">
          <a:xfrm>
            <a:off x="109538" y="742950"/>
            <a:ext cx="1749425" cy="792163"/>
          </a:xfrm>
          <a:prstGeom prst="cloudCallout">
            <a:avLst>
              <a:gd name="adj1" fmla="val -48366"/>
              <a:gd name="adj2" fmla="val 78856"/>
            </a:avLst>
          </a:prstGeom>
          <a:solidFill>
            <a:srgbClr val="FF9900"/>
          </a:solidFill>
          <a:ln w="9525">
            <a:solidFill>
              <a:schemeClr val="tx1"/>
            </a:solidFill>
            <a:round/>
            <a:headEnd/>
            <a:tailEnd/>
          </a:ln>
        </p:spPr>
        <p:txBody>
          <a:bodyPr lIns="0" tIns="0" rIns="0" bIns="0"/>
          <a:lstStyle/>
          <a:p>
            <a:pPr algn="ctr" eaLnBrk="0" hangingPunct="0"/>
            <a:r>
              <a:rPr lang="zh-CN" altLang="en-US" sz="1200">
                <a:solidFill>
                  <a:schemeClr val="tx1"/>
                </a:solidFill>
                <a:latin typeface="Tahoma" panose="020B0604030504040204" pitchFamily="34" charset="0"/>
                <a:ea typeface="宋体" panose="02010600030101010101" pitchFamily="2" charset="-122"/>
              </a:rPr>
              <a:t>讨论：如何在物理存储介质上组织数据库数据？</a:t>
            </a:r>
            <a:r>
              <a:rPr lang="en-US" altLang="zh-CN" sz="1200">
                <a:solidFill>
                  <a:schemeClr val="tx1"/>
                </a:solidFill>
                <a:latin typeface="Tahoma" panose="020B0604030504040204" pitchFamily="34" charset="0"/>
                <a:ea typeface="宋体" panose="02010600030101010101" pitchFamily="2" charset="-122"/>
              </a:rPr>
              <a:t>  </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幻灯片编号占位符 5">
            <a:extLst>
              <a:ext uri="{FF2B5EF4-FFF2-40B4-BE49-F238E27FC236}">
                <a16:creationId xmlns:a16="http://schemas.microsoft.com/office/drawing/2014/main" id="{26A249AD-376C-0C0A-5058-1549F4EF4D6C}"/>
              </a:ext>
            </a:extLst>
          </p:cNvPr>
          <p:cNvSpPr>
            <a:spLocks noGrp="1"/>
          </p:cNvSpPr>
          <p:nvPr>
            <p:ph type="sldNum" sz="quarter" idx="12"/>
          </p:nvPr>
        </p:nvSpPr>
        <p:spPr/>
        <p:txBody>
          <a:bodyPr/>
          <a:lstStyle/>
          <a:p>
            <a:fld id="{DFF42589-F144-42D3-9BF4-D3A1B64EE74E}" type="slidenum">
              <a:rPr lang="zh-CN" altLang="en-US"/>
              <a:pPr/>
              <a:t>271</a:t>
            </a:fld>
            <a:endParaRPr lang="en-US" altLang="zh-CN"/>
          </a:p>
        </p:txBody>
      </p:sp>
      <p:sp>
        <p:nvSpPr>
          <p:cNvPr id="16386" name="Rectangle 2">
            <a:extLst>
              <a:ext uri="{FF2B5EF4-FFF2-40B4-BE49-F238E27FC236}">
                <a16:creationId xmlns:a16="http://schemas.microsoft.com/office/drawing/2014/main" id="{B72FBF1C-CF5B-035D-190D-E5CCAB9DCC64}"/>
              </a:ext>
            </a:extLst>
          </p:cNvPr>
          <p:cNvSpPr>
            <a:spLocks noGrp="1" noChangeArrowheads="1"/>
          </p:cNvSpPr>
          <p:nvPr>
            <p:ph type="title"/>
          </p:nvPr>
        </p:nvSpPr>
        <p:spPr>
          <a:xfrm>
            <a:off x="541338" y="131763"/>
            <a:ext cx="7772400" cy="461962"/>
          </a:xfrm>
        </p:spPr>
        <p:txBody>
          <a:bodyPr/>
          <a:lstStyle/>
          <a:p>
            <a:pPr algn="l"/>
            <a:r>
              <a:rPr lang="zh-CN" altLang="en-US" sz="2800" b="1">
                <a:latin typeface="黑体" panose="02010609060101010101" pitchFamily="49" charset="-122"/>
                <a:ea typeface="黑体" panose="02010609060101010101" pitchFamily="49" charset="-122"/>
              </a:rPr>
              <a:t>二 </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数据库</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文件中记录的组织</a:t>
            </a:r>
          </a:p>
        </p:txBody>
      </p:sp>
      <p:pic>
        <p:nvPicPr>
          <p:cNvPr id="16387" name="Picture 6">
            <a:extLst>
              <a:ext uri="{FF2B5EF4-FFF2-40B4-BE49-F238E27FC236}">
                <a16:creationId xmlns:a16="http://schemas.microsoft.com/office/drawing/2014/main" id="{BF95C71D-4F35-8582-5DD7-5371B4090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738" y="2246313"/>
            <a:ext cx="3465512"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AutoShape 4">
            <a:extLst>
              <a:ext uri="{FF2B5EF4-FFF2-40B4-BE49-F238E27FC236}">
                <a16:creationId xmlns:a16="http://schemas.microsoft.com/office/drawing/2014/main" id="{AD524FFC-39FC-0A9C-3C85-B57C8DDCDEBA}"/>
              </a:ext>
            </a:extLst>
          </p:cNvPr>
          <p:cNvSpPr>
            <a:spLocks noChangeArrowheads="1"/>
          </p:cNvSpPr>
          <p:nvPr/>
        </p:nvSpPr>
        <p:spPr bwMode="auto">
          <a:xfrm>
            <a:off x="6715125" y="868363"/>
            <a:ext cx="2122488" cy="814387"/>
          </a:xfrm>
          <a:prstGeom prst="cloudCallout">
            <a:avLst>
              <a:gd name="adj1" fmla="val 52694"/>
              <a:gd name="adj2" fmla="val 7280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1) </a:t>
            </a:r>
            <a:r>
              <a:rPr lang="zh-CN" altLang="en-US" sz="1200">
                <a:solidFill>
                  <a:schemeClr val="tx1"/>
                </a:solidFill>
                <a:latin typeface="Tahoma" panose="020B0604030504040204" pitchFamily="34" charset="0"/>
                <a:ea typeface="宋体" panose="02010600030101010101" pitchFamily="2" charset="-122"/>
              </a:rPr>
              <a:t>顺序文件在逻辑上是如何组织数据库数据</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关系</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的？</a:t>
            </a:r>
            <a:r>
              <a:rPr lang="zh-CN" altLang="en-US"/>
              <a:t> </a:t>
            </a:r>
            <a:endParaRPr lang="en-US" altLang="zh-CN"/>
          </a:p>
        </p:txBody>
      </p:sp>
      <p:sp>
        <p:nvSpPr>
          <p:cNvPr id="691209" name="Rectangle 9">
            <a:extLst>
              <a:ext uri="{FF2B5EF4-FFF2-40B4-BE49-F238E27FC236}">
                <a16:creationId xmlns:a16="http://schemas.microsoft.com/office/drawing/2014/main" id="{B13F95FF-15B5-5CA5-7AC6-4ABCB6B66899}"/>
              </a:ext>
            </a:extLst>
          </p:cNvPr>
          <p:cNvSpPr>
            <a:spLocks noChangeArrowheads="1"/>
          </p:cNvSpPr>
          <p:nvPr/>
        </p:nvSpPr>
        <p:spPr bwMode="auto">
          <a:xfrm>
            <a:off x="355600" y="1619250"/>
            <a:ext cx="5291138" cy="13208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2000">
                <a:latin typeface="宋体" panose="02010600030101010101" pitchFamily="2" charset="-122"/>
                <a:ea typeface="宋体" panose="02010600030101010101" pitchFamily="2" charset="-122"/>
              </a:rPr>
              <a:t>顺序文件的逻辑组织方式：</a:t>
            </a:r>
          </a:p>
          <a:p>
            <a:pPr eaLnBrk="0" hangingPunct="0"/>
            <a:r>
              <a:rPr lang="en-US" altLang="zh-CN" sz="2000">
                <a:solidFill>
                  <a:schemeClr val="tx1"/>
                </a:solidFill>
                <a:latin typeface="宋体" panose="02010600030101010101" pitchFamily="2" charset="-122"/>
                <a:ea typeface="宋体" panose="02010600030101010101" pitchFamily="2" charset="-122"/>
              </a:rPr>
              <a:t>1)</a:t>
            </a:r>
            <a:r>
              <a:rPr lang="zh-CN" altLang="en-US" sz="2000">
                <a:solidFill>
                  <a:schemeClr val="tx1"/>
                </a:solidFill>
                <a:latin typeface="宋体" panose="02010600030101010101" pitchFamily="2" charset="-122"/>
                <a:ea typeface="宋体" panose="02010600030101010101" pitchFamily="2" charset="-122"/>
              </a:rPr>
              <a:t>将关系中记录按“某属性</a:t>
            </a:r>
            <a:r>
              <a:rPr lang="en-US" altLang="zh-CN" sz="2000">
                <a:solidFill>
                  <a:schemeClr val="tx1"/>
                </a:solidFill>
                <a:latin typeface="宋体" panose="02010600030101010101" pitchFamily="2" charset="-122"/>
                <a:ea typeface="宋体" panose="02010600030101010101" pitchFamily="2" charset="-122"/>
              </a:rPr>
              <a:t>/</a:t>
            </a:r>
            <a:r>
              <a:rPr lang="zh-CN" altLang="en-US" sz="2000">
                <a:solidFill>
                  <a:schemeClr val="tx1"/>
                </a:solidFill>
                <a:latin typeface="宋体" panose="02010600030101010101" pitchFamily="2" charset="-122"/>
                <a:ea typeface="宋体" panose="02010600030101010101" pitchFamily="2" charset="-122"/>
              </a:rPr>
              <a:t>组</a:t>
            </a:r>
            <a:r>
              <a:rPr lang="en-US" altLang="zh-CN" sz="2000">
                <a:solidFill>
                  <a:schemeClr val="tx1"/>
                </a:solidFill>
                <a:latin typeface="宋体" panose="02010600030101010101" pitchFamily="2" charset="-122"/>
                <a:ea typeface="宋体" panose="02010600030101010101" pitchFamily="2" charset="-122"/>
              </a:rPr>
              <a:t>-</a:t>
            </a:r>
            <a:r>
              <a:rPr lang="zh-CN" altLang="en-US" sz="2000">
                <a:solidFill>
                  <a:srgbClr val="0066FF"/>
                </a:solidFill>
                <a:latin typeface="宋体" panose="02010600030101010101" pitchFamily="2" charset="-122"/>
                <a:ea typeface="宋体" panose="02010600030101010101" pitchFamily="2" charset="-122"/>
              </a:rPr>
              <a:t>搜索码</a:t>
            </a:r>
            <a:r>
              <a:rPr lang="zh-CN" altLang="en-US" sz="2000">
                <a:solidFill>
                  <a:schemeClr val="tx1"/>
                </a:solidFill>
                <a:latin typeface="宋体" panose="02010600030101010101" pitchFamily="2" charset="-122"/>
                <a:ea typeface="宋体" panose="02010600030101010101" pitchFamily="2" charset="-122"/>
              </a:rPr>
              <a:t>”排列</a:t>
            </a:r>
          </a:p>
          <a:p>
            <a:pPr eaLnBrk="0" hangingPunct="0"/>
            <a:r>
              <a:rPr lang="en-US" altLang="zh-CN" sz="2000">
                <a:solidFill>
                  <a:schemeClr val="tx1"/>
                </a:solidFill>
                <a:latin typeface="宋体" panose="02010600030101010101" pitchFamily="2" charset="-122"/>
                <a:ea typeface="宋体" panose="02010600030101010101" pitchFamily="2" charset="-122"/>
              </a:rPr>
              <a:t>2)</a:t>
            </a:r>
            <a:r>
              <a:rPr lang="zh-CN" altLang="en-US" sz="2000">
                <a:solidFill>
                  <a:schemeClr val="tx1"/>
                </a:solidFill>
                <a:latin typeface="宋体" panose="02010600030101010101" pitchFamily="2" charset="-122"/>
                <a:ea typeface="宋体" panose="02010600030101010101" pitchFamily="2" charset="-122"/>
              </a:rPr>
              <a:t>并用指针将记录依序连接</a:t>
            </a:r>
          </a:p>
          <a:p>
            <a:pPr eaLnBrk="0" hangingPunct="0"/>
            <a:r>
              <a:rPr lang="zh-CN" altLang="en-US" sz="2000">
                <a:solidFill>
                  <a:srgbClr val="0066FF"/>
                </a:solidFill>
                <a:latin typeface="宋体" panose="02010600030101010101" pitchFamily="2" charset="-122"/>
                <a:ea typeface="宋体" panose="02010600030101010101" pitchFamily="2" charset="-122"/>
              </a:rPr>
              <a:t>特点：</a:t>
            </a:r>
            <a:r>
              <a:rPr lang="zh-CN" altLang="en-US" sz="2000">
                <a:solidFill>
                  <a:schemeClr val="tx1"/>
                </a:solidFill>
                <a:latin typeface="宋体" panose="02010600030101010101" pitchFamily="2" charset="-122"/>
                <a:ea typeface="宋体" panose="02010600030101010101" pitchFamily="2" charset="-122"/>
              </a:rPr>
              <a:t>按搜索码搜索的效率高</a:t>
            </a:r>
          </a:p>
        </p:txBody>
      </p:sp>
      <p:sp>
        <p:nvSpPr>
          <p:cNvPr id="691211" name="Rectangle 11">
            <a:extLst>
              <a:ext uri="{FF2B5EF4-FFF2-40B4-BE49-F238E27FC236}">
                <a16:creationId xmlns:a16="http://schemas.microsoft.com/office/drawing/2014/main" id="{48658B4F-DB33-35BA-5628-9A33C7E0EA81}"/>
              </a:ext>
            </a:extLst>
          </p:cNvPr>
          <p:cNvSpPr>
            <a:spLocks noChangeArrowheads="1"/>
          </p:cNvSpPr>
          <p:nvPr/>
        </p:nvSpPr>
        <p:spPr bwMode="auto">
          <a:xfrm>
            <a:off x="355600" y="3121025"/>
            <a:ext cx="3851275" cy="193675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sz="2000">
                <a:latin typeface="宋体" panose="02010600030101010101" pitchFamily="2" charset="-122"/>
                <a:ea typeface="宋体" panose="02010600030101010101" pitchFamily="2" charset="-122"/>
              </a:rPr>
              <a:t>顺序文件的物理组织方式：</a:t>
            </a:r>
          </a:p>
          <a:p>
            <a:pPr eaLnBrk="0" hangingPunct="0"/>
            <a:r>
              <a:rPr lang="en-US" altLang="zh-CN" sz="2000">
                <a:solidFill>
                  <a:schemeClr val="tx1"/>
                </a:solidFill>
                <a:latin typeface="宋体" panose="02010600030101010101" pitchFamily="2" charset="-122"/>
                <a:ea typeface="宋体" panose="02010600030101010101" pitchFamily="2" charset="-122"/>
              </a:rPr>
              <a:t>1)</a:t>
            </a:r>
            <a:r>
              <a:rPr lang="zh-CN" altLang="en-US" sz="2000">
                <a:solidFill>
                  <a:schemeClr val="tx1"/>
                </a:solidFill>
                <a:latin typeface="宋体" panose="02010600030101010101" pitchFamily="2" charset="-122"/>
                <a:ea typeface="宋体" panose="02010600030101010101" pitchFamily="2" charset="-122"/>
              </a:rPr>
              <a:t>将关系中记录按</a:t>
            </a:r>
            <a:r>
              <a:rPr lang="zh-CN" altLang="en-US" sz="2000">
                <a:solidFill>
                  <a:srgbClr val="0066FF"/>
                </a:solidFill>
                <a:latin typeface="宋体" panose="02010600030101010101" pitchFamily="2" charset="-122"/>
                <a:ea typeface="宋体" panose="02010600030101010101" pitchFamily="2" charset="-122"/>
              </a:rPr>
              <a:t>搜索码</a:t>
            </a:r>
            <a:r>
              <a:rPr lang="zh-CN" altLang="en-US" sz="2000">
                <a:solidFill>
                  <a:schemeClr val="tx1"/>
                </a:solidFill>
                <a:latin typeface="宋体" panose="02010600030101010101" pitchFamily="2" charset="-122"/>
                <a:ea typeface="宋体" panose="02010600030101010101" pitchFamily="2" charset="-122"/>
              </a:rPr>
              <a:t>次序进行物理存储</a:t>
            </a:r>
          </a:p>
          <a:p>
            <a:pPr eaLnBrk="0" hangingPunct="0"/>
            <a:r>
              <a:rPr lang="en-US" altLang="zh-CN" sz="2000">
                <a:solidFill>
                  <a:schemeClr val="tx1"/>
                </a:solidFill>
                <a:latin typeface="宋体" panose="02010600030101010101" pitchFamily="2" charset="-122"/>
                <a:ea typeface="宋体" panose="02010600030101010101" pitchFamily="2" charset="-122"/>
              </a:rPr>
              <a:t>2)</a:t>
            </a:r>
            <a:r>
              <a:rPr lang="zh-CN" altLang="en-US" sz="2000">
                <a:solidFill>
                  <a:schemeClr val="tx1"/>
                </a:solidFill>
                <a:latin typeface="宋体" panose="02010600030101010101" pitchFamily="2" charset="-122"/>
                <a:ea typeface="宋体" panose="02010600030101010101" pitchFamily="2" charset="-122"/>
              </a:rPr>
              <a:t>采用</a:t>
            </a:r>
            <a:r>
              <a:rPr lang="zh-CN" altLang="en-US" sz="2000">
                <a:solidFill>
                  <a:srgbClr val="0066FF"/>
                </a:solidFill>
                <a:latin typeface="宋体" panose="02010600030101010101" pitchFamily="2" charset="-122"/>
                <a:ea typeface="宋体" panose="02010600030101010101" pitchFamily="2" charset="-122"/>
              </a:rPr>
              <a:t>定长记录</a:t>
            </a:r>
            <a:r>
              <a:rPr lang="zh-CN" altLang="en-US" sz="2000">
                <a:solidFill>
                  <a:schemeClr val="tx1"/>
                </a:solidFill>
                <a:latin typeface="宋体" panose="02010600030101010101" pitchFamily="2" charset="-122"/>
                <a:ea typeface="宋体" panose="02010600030101010101" pitchFamily="2" charset="-122"/>
              </a:rPr>
              <a:t>或</a:t>
            </a:r>
            <a:r>
              <a:rPr lang="zh-CN" altLang="en-US" sz="2000">
                <a:solidFill>
                  <a:srgbClr val="0066FF"/>
                </a:solidFill>
                <a:latin typeface="宋体" panose="02010600030101010101" pitchFamily="2" charset="-122"/>
                <a:ea typeface="宋体" panose="02010600030101010101" pitchFamily="2" charset="-122"/>
              </a:rPr>
              <a:t>变长记录</a:t>
            </a:r>
            <a:r>
              <a:rPr lang="zh-CN" altLang="en-US" sz="2000">
                <a:solidFill>
                  <a:schemeClr val="tx1"/>
                </a:solidFill>
                <a:latin typeface="宋体" panose="02010600030101010101" pitchFamily="2" charset="-122"/>
                <a:ea typeface="宋体" panose="02010600030101010101" pitchFamily="2" charset="-122"/>
              </a:rPr>
              <a:t>方式</a:t>
            </a:r>
          </a:p>
          <a:p>
            <a:pPr eaLnBrk="0" hangingPunct="0"/>
            <a:r>
              <a:rPr lang="en-US" altLang="zh-CN" sz="2000">
                <a:solidFill>
                  <a:schemeClr val="tx1"/>
                </a:solidFill>
                <a:latin typeface="宋体" panose="02010600030101010101" pitchFamily="2" charset="-122"/>
                <a:ea typeface="宋体" panose="02010600030101010101" pitchFamily="2" charset="-122"/>
              </a:rPr>
              <a:t>3)</a:t>
            </a:r>
            <a:r>
              <a:rPr lang="zh-CN" altLang="en-US" sz="2000">
                <a:solidFill>
                  <a:schemeClr val="tx1"/>
                </a:solidFill>
                <a:latin typeface="宋体" panose="02010600030101010101" pitchFamily="2" charset="-122"/>
                <a:ea typeface="宋体" panose="02010600030101010101" pitchFamily="2" charset="-122"/>
              </a:rPr>
              <a:t>一个记录的信息不能分存在两个物理块中</a:t>
            </a:r>
          </a:p>
        </p:txBody>
      </p:sp>
      <p:sp>
        <p:nvSpPr>
          <p:cNvPr id="16391" name="Rectangle 12">
            <a:extLst>
              <a:ext uri="{FF2B5EF4-FFF2-40B4-BE49-F238E27FC236}">
                <a16:creationId xmlns:a16="http://schemas.microsoft.com/office/drawing/2014/main" id="{8F8C7E23-09C0-5316-44CE-CB12621A7C8A}"/>
              </a:ext>
            </a:extLst>
          </p:cNvPr>
          <p:cNvSpPr>
            <a:spLocks noChangeArrowheads="1"/>
          </p:cNvSpPr>
          <p:nvPr/>
        </p:nvSpPr>
        <p:spPr bwMode="auto">
          <a:xfrm>
            <a:off x="3024188" y="990600"/>
            <a:ext cx="3738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400"/>
              <a:t>1.</a:t>
            </a:r>
            <a:r>
              <a:rPr lang="zh-CN" altLang="en-US" sz="2400"/>
              <a:t>顺序文件组织</a:t>
            </a:r>
            <a:r>
              <a:rPr lang="en-US" altLang="zh-CN" sz="1600">
                <a:solidFill>
                  <a:schemeClr val="tx1"/>
                </a:solidFill>
              </a:rPr>
              <a:t>p.259</a:t>
            </a:r>
          </a:p>
        </p:txBody>
      </p:sp>
      <p:sp>
        <p:nvSpPr>
          <p:cNvPr id="16392" name="AutoShape 4">
            <a:extLst>
              <a:ext uri="{FF2B5EF4-FFF2-40B4-BE49-F238E27FC236}">
                <a16:creationId xmlns:a16="http://schemas.microsoft.com/office/drawing/2014/main" id="{EC7F0A0B-5D9D-E4FA-44D1-D352503A785C}"/>
              </a:ext>
            </a:extLst>
          </p:cNvPr>
          <p:cNvSpPr>
            <a:spLocks noChangeArrowheads="1"/>
          </p:cNvSpPr>
          <p:nvPr/>
        </p:nvSpPr>
        <p:spPr bwMode="auto">
          <a:xfrm>
            <a:off x="7543800" y="5253038"/>
            <a:ext cx="1404938" cy="754062"/>
          </a:xfrm>
          <a:prstGeom prst="cloudCallout">
            <a:avLst>
              <a:gd name="adj1" fmla="val 54069"/>
              <a:gd name="adj2" fmla="val 74630"/>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2) </a:t>
            </a:r>
            <a:r>
              <a:rPr lang="zh-CN" altLang="en-US" sz="1200">
                <a:solidFill>
                  <a:schemeClr val="tx1"/>
                </a:solidFill>
                <a:latin typeface="Tahoma" panose="020B0604030504040204" pitchFamily="34" charset="0"/>
                <a:ea typeface="宋体" panose="02010600030101010101" pitchFamily="2" charset="-122"/>
              </a:rPr>
              <a:t>顺序文件的物理存储如何实现？</a:t>
            </a:r>
            <a:endParaRPr lang="en-US" altLang="zh-CN" sz="1200">
              <a:solidFill>
                <a:schemeClr val="tx1"/>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91209"/>
                                        </p:tgtEl>
                                        <p:attrNameLst>
                                          <p:attrName>style.visibility</p:attrName>
                                        </p:attrNameLst>
                                      </p:cBhvr>
                                      <p:to>
                                        <p:strVal val="visible"/>
                                      </p:to>
                                    </p:set>
                                    <p:anim calcmode="lin" valueType="num">
                                      <p:cBhvr additive="base">
                                        <p:cTn id="7" dur="500" fill="hold"/>
                                        <p:tgtEl>
                                          <p:spTgt spid="691209"/>
                                        </p:tgtEl>
                                        <p:attrNameLst>
                                          <p:attrName>ppt_x</p:attrName>
                                        </p:attrNameLst>
                                      </p:cBhvr>
                                      <p:tavLst>
                                        <p:tav tm="0">
                                          <p:val>
                                            <p:strVal val="#ppt_x"/>
                                          </p:val>
                                        </p:tav>
                                        <p:tav tm="100000">
                                          <p:val>
                                            <p:strVal val="#ppt_x"/>
                                          </p:val>
                                        </p:tav>
                                      </p:tavLst>
                                    </p:anim>
                                    <p:anim calcmode="lin" valueType="num">
                                      <p:cBhvr additive="base">
                                        <p:cTn id="8" dur="500" fill="hold"/>
                                        <p:tgtEl>
                                          <p:spTgt spid="69120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91211"/>
                                        </p:tgtEl>
                                        <p:attrNameLst>
                                          <p:attrName>style.visibility</p:attrName>
                                        </p:attrNameLst>
                                      </p:cBhvr>
                                      <p:to>
                                        <p:strVal val="visible"/>
                                      </p:to>
                                    </p:set>
                                    <p:anim calcmode="lin" valueType="num">
                                      <p:cBhvr additive="base">
                                        <p:cTn id="13" dur="500" fill="hold"/>
                                        <p:tgtEl>
                                          <p:spTgt spid="691211"/>
                                        </p:tgtEl>
                                        <p:attrNameLst>
                                          <p:attrName>ppt_x</p:attrName>
                                        </p:attrNameLst>
                                      </p:cBhvr>
                                      <p:tavLst>
                                        <p:tav tm="0">
                                          <p:val>
                                            <p:strVal val="#ppt_x"/>
                                          </p:val>
                                        </p:tav>
                                        <p:tav tm="100000">
                                          <p:val>
                                            <p:strVal val="#ppt_x"/>
                                          </p:val>
                                        </p:tav>
                                      </p:tavLst>
                                    </p:anim>
                                    <p:anim calcmode="lin" valueType="num">
                                      <p:cBhvr additive="base">
                                        <p:cTn id="14" dur="500" fill="hold"/>
                                        <p:tgtEl>
                                          <p:spTgt spid="6912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9" grpId="0" bldLvl="0" animBg="1"/>
      <p:bldP spid="691211" grpId="0" bldLvl="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幻灯片编号占位符 5">
            <a:extLst>
              <a:ext uri="{FF2B5EF4-FFF2-40B4-BE49-F238E27FC236}">
                <a16:creationId xmlns:a16="http://schemas.microsoft.com/office/drawing/2014/main" id="{FFF7E394-D01F-FCC8-61A9-D2E14E642D94}"/>
              </a:ext>
            </a:extLst>
          </p:cNvPr>
          <p:cNvSpPr>
            <a:spLocks noGrp="1"/>
          </p:cNvSpPr>
          <p:nvPr>
            <p:ph type="sldNum" sz="quarter" idx="12"/>
          </p:nvPr>
        </p:nvSpPr>
        <p:spPr/>
        <p:txBody>
          <a:bodyPr/>
          <a:lstStyle/>
          <a:p>
            <a:fld id="{7AAFE786-4E2A-4D21-A7BC-2F339366AE53}" type="slidenum">
              <a:rPr lang="zh-CN" altLang="en-US"/>
              <a:pPr/>
              <a:t>272</a:t>
            </a:fld>
            <a:endParaRPr lang="en-US" altLang="zh-CN"/>
          </a:p>
        </p:txBody>
      </p:sp>
      <p:sp>
        <p:nvSpPr>
          <p:cNvPr id="18434" name="Rectangle 2">
            <a:extLst>
              <a:ext uri="{FF2B5EF4-FFF2-40B4-BE49-F238E27FC236}">
                <a16:creationId xmlns:a16="http://schemas.microsoft.com/office/drawing/2014/main" id="{4969B202-73CA-F705-9B9C-37AA434B5C07}"/>
              </a:ext>
            </a:extLst>
          </p:cNvPr>
          <p:cNvSpPr>
            <a:spLocks noGrp="1" noChangeArrowheads="1"/>
          </p:cNvSpPr>
          <p:nvPr>
            <p:ph type="title"/>
          </p:nvPr>
        </p:nvSpPr>
        <p:spPr>
          <a:xfrm>
            <a:off x="541338" y="131763"/>
            <a:ext cx="7772400" cy="461962"/>
          </a:xfrm>
        </p:spPr>
        <p:txBody>
          <a:bodyPr/>
          <a:lstStyle/>
          <a:p>
            <a:pPr algn="l"/>
            <a:r>
              <a:rPr lang="zh-CN" altLang="en-US" sz="2800" b="1">
                <a:latin typeface="黑体" panose="02010609060101010101" pitchFamily="49" charset="-122"/>
                <a:ea typeface="黑体" panose="02010609060101010101" pitchFamily="49" charset="-122"/>
              </a:rPr>
              <a:t>二 </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数据库</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文件中记录的组织</a:t>
            </a:r>
          </a:p>
        </p:txBody>
      </p:sp>
      <p:pic>
        <p:nvPicPr>
          <p:cNvPr id="18435" name="Picture 6">
            <a:extLst>
              <a:ext uri="{FF2B5EF4-FFF2-40B4-BE49-F238E27FC236}">
                <a16:creationId xmlns:a16="http://schemas.microsoft.com/office/drawing/2014/main" id="{57194E1C-E4F1-5D98-A29B-3543E4EAF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3" y="2511425"/>
            <a:ext cx="3465512"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12">
            <a:extLst>
              <a:ext uri="{FF2B5EF4-FFF2-40B4-BE49-F238E27FC236}">
                <a16:creationId xmlns:a16="http://schemas.microsoft.com/office/drawing/2014/main" id="{0FABCF8D-0468-7BC7-9A6C-E64535573323}"/>
              </a:ext>
            </a:extLst>
          </p:cNvPr>
          <p:cNvSpPr>
            <a:spLocks noChangeArrowheads="1"/>
          </p:cNvSpPr>
          <p:nvPr/>
        </p:nvSpPr>
        <p:spPr bwMode="auto">
          <a:xfrm>
            <a:off x="3024188" y="990600"/>
            <a:ext cx="3738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400"/>
              <a:t>1.</a:t>
            </a:r>
            <a:r>
              <a:rPr lang="zh-CN" altLang="en-US" sz="2400"/>
              <a:t>顺序文件组织</a:t>
            </a:r>
            <a:r>
              <a:rPr lang="en-US" altLang="zh-CN" sz="1600">
                <a:solidFill>
                  <a:schemeClr val="tx1"/>
                </a:solidFill>
              </a:rPr>
              <a:t>p.259</a:t>
            </a:r>
          </a:p>
        </p:txBody>
      </p:sp>
      <p:sp>
        <p:nvSpPr>
          <p:cNvPr id="691213" name="AutoShape 4">
            <a:extLst>
              <a:ext uri="{FF2B5EF4-FFF2-40B4-BE49-F238E27FC236}">
                <a16:creationId xmlns:a16="http://schemas.microsoft.com/office/drawing/2014/main" id="{11AB9EC5-38C8-9396-3DF6-A65299C9E131}"/>
              </a:ext>
            </a:extLst>
          </p:cNvPr>
          <p:cNvSpPr>
            <a:spLocks noChangeArrowheads="1"/>
          </p:cNvSpPr>
          <p:nvPr/>
        </p:nvSpPr>
        <p:spPr bwMode="auto">
          <a:xfrm>
            <a:off x="7437438" y="836613"/>
            <a:ext cx="1395412" cy="833437"/>
          </a:xfrm>
          <a:prstGeom prst="cloudCallout">
            <a:avLst>
              <a:gd name="adj1" fmla="val 54097"/>
              <a:gd name="adj2" fmla="val 72287"/>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3) </a:t>
            </a:r>
            <a:r>
              <a:rPr lang="zh-CN" altLang="en-US" sz="1200">
                <a:solidFill>
                  <a:schemeClr val="tx1"/>
                </a:solidFill>
                <a:latin typeface="Tahoma" panose="020B0604030504040204" pitchFamily="34" charset="0"/>
                <a:ea typeface="宋体" panose="02010600030101010101" pitchFamily="2" charset="-122"/>
              </a:rPr>
              <a:t>顺序文件存储的数据如何更新？</a:t>
            </a:r>
            <a:endParaRPr lang="en-US" altLang="zh-CN" sz="1200">
              <a:solidFill>
                <a:schemeClr val="tx1"/>
              </a:solidFill>
              <a:latin typeface="Tahoma" panose="020B0604030504040204" pitchFamily="34" charset="0"/>
              <a:ea typeface="宋体" panose="02010600030101010101" pitchFamily="2" charset="-122"/>
            </a:endParaRPr>
          </a:p>
        </p:txBody>
      </p:sp>
      <p:sp>
        <p:nvSpPr>
          <p:cNvPr id="691214" name="Rectangle 14">
            <a:extLst>
              <a:ext uri="{FF2B5EF4-FFF2-40B4-BE49-F238E27FC236}">
                <a16:creationId xmlns:a16="http://schemas.microsoft.com/office/drawing/2014/main" id="{38537523-7EC6-B40E-2E10-6567E5D3A350}"/>
              </a:ext>
            </a:extLst>
          </p:cNvPr>
          <p:cNvSpPr>
            <a:spLocks noChangeArrowheads="1"/>
          </p:cNvSpPr>
          <p:nvPr/>
        </p:nvSpPr>
        <p:spPr bwMode="auto">
          <a:xfrm>
            <a:off x="384175" y="1693863"/>
            <a:ext cx="3170238"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a:solidFill>
                  <a:srgbClr val="0066FF"/>
                </a:solidFill>
                <a:latin typeface="宋体" panose="02010600030101010101" pitchFamily="2" charset="-122"/>
                <a:ea typeface="宋体" panose="02010600030101010101" pitchFamily="2" charset="-122"/>
              </a:rPr>
              <a:t>删除和插入记录时的开销大</a:t>
            </a:r>
            <a:r>
              <a:rPr lang="en-US" altLang="zh-CN" sz="2000">
                <a:solidFill>
                  <a:srgbClr val="0066FF"/>
                </a:solidFill>
                <a:latin typeface="宋体" panose="02010600030101010101" pitchFamily="2" charset="-122"/>
                <a:ea typeface="宋体" panose="02010600030101010101" pitchFamily="2" charset="-122"/>
              </a:rPr>
              <a:t>(</a:t>
            </a:r>
            <a:r>
              <a:rPr lang="zh-CN" altLang="en-US" sz="2000">
                <a:solidFill>
                  <a:srgbClr val="0066FF"/>
                </a:solidFill>
                <a:latin typeface="宋体" panose="02010600030101010101" pitchFamily="2" charset="-122"/>
                <a:ea typeface="宋体" panose="02010600030101010101" pitchFamily="2" charset="-122"/>
              </a:rPr>
              <a:t>大量移动记录</a:t>
            </a:r>
            <a:r>
              <a:rPr lang="en-US" altLang="zh-CN" sz="2000">
                <a:solidFill>
                  <a:srgbClr val="0066FF"/>
                </a:solidFill>
                <a:latin typeface="宋体" panose="02010600030101010101" pitchFamily="2" charset="-122"/>
                <a:ea typeface="宋体" panose="02010600030101010101" pitchFamily="2" charset="-122"/>
              </a:rPr>
              <a:t>)</a:t>
            </a:r>
            <a:r>
              <a:rPr lang="zh-CN" altLang="en-US" sz="2000">
                <a:solidFill>
                  <a:srgbClr val="0066FF"/>
                </a:solidFill>
                <a:latin typeface="宋体" panose="02010600030101010101" pitchFamily="2" charset="-122"/>
                <a:ea typeface="宋体" panose="02010600030101010101" pitchFamily="2" charset="-122"/>
              </a:rPr>
              <a:t>！</a:t>
            </a:r>
          </a:p>
        </p:txBody>
      </p:sp>
      <p:sp>
        <p:nvSpPr>
          <p:cNvPr id="691215" name="Rectangle 15">
            <a:extLst>
              <a:ext uri="{FF2B5EF4-FFF2-40B4-BE49-F238E27FC236}">
                <a16:creationId xmlns:a16="http://schemas.microsoft.com/office/drawing/2014/main" id="{59FDF09F-84AE-80B7-5C6B-0DEB4D3A426A}"/>
              </a:ext>
            </a:extLst>
          </p:cNvPr>
          <p:cNvSpPr>
            <a:spLocks noChangeArrowheads="1"/>
          </p:cNvSpPr>
          <p:nvPr/>
        </p:nvSpPr>
        <p:spPr bwMode="auto">
          <a:xfrm>
            <a:off x="4841875" y="1470025"/>
            <a:ext cx="1555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solidFill>
                  <a:srgbClr val="0066FF"/>
                </a:solidFill>
              </a:rPr>
              <a:t>改善方法</a:t>
            </a:r>
            <a:r>
              <a:rPr lang="en-US" altLang="zh-CN" sz="1200">
                <a:solidFill>
                  <a:srgbClr val="0066FF"/>
                </a:solidFill>
              </a:rPr>
              <a:t>(</a:t>
            </a:r>
            <a:r>
              <a:rPr lang="zh-CN" altLang="en-US" sz="1200">
                <a:solidFill>
                  <a:srgbClr val="0066FF"/>
                </a:solidFill>
              </a:rPr>
              <a:t>指针管理</a:t>
            </a:r>
            <a:r>
              <a:rPr lang="en-US" altLang="zh-CN" sz="1200">
                <a:solidFill>
                  <a:srgbClr val="0066FF"/>
                </a:solidFill>
              </a:rPr>
              <a:t>)</a:t>
            </a:r>
          </a:p>
        </p:txBody>
      </p:sp>
      <p:pic>
        <p:nvPicPr>
          <p:cNvPr id="691216" name="Picture 16">
            <a:extLst>
              <a:ext uri="{FF2B5EF4-FFF2-40B4-BE49-F238E27FC236}">
                <a16:creationId xmlns:a16="http://schemas.microsoft.com/office/drawing/2014/main" id="{93E14F04-F94C-54F4-68D7-56F3B913C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4008438"/>
            <a:ext cx="3171825"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1217" name="Picture 17">
            <a:extLst>
              <a:ext uri="{FF2B5EF4-FFF2-40B4-BE49-F238E27FC236}">
                <a16:creationId xmlns:a16="http://schemas.microsoft.com/office/drawing/2014/main" id="{06351C3C-BCA1-9955-9806-503BDD150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563" y="1744663"/>
            <a:ext cx="3184525"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18" name="Rectangle 18">
            <a:extLst>
              <a:ext uri="{FF2B5EF4-FFF2-40B4-BE49-F238E27FC236}">
                <a16:creationId xmlns:a16="http://schemas.microsoft.com/office/drawing/2014/main" id="{6D7B5788-9712-9E23-7B1F-F4A3A46C0277}"/>
              </a:ext>
            </a:extLst>
          </p:cNvPr>
          <p:cNvSpPr>
            <a:spLocks noChangeArrowheads="1"/>
          </p:cNvSpPr>
          <p:nvPr/>
        </p:nvSpPr>
        <p:spPr bwMode="auto">
          <a:xfrm>
            <a:off x="7350125" y="2400300"/>
            <a:ext cx="12033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000">
                <a:solidFill>
                  <a:srgbClr val="0066FF"/>
                </a:solidFill>
                <a:latin typeface="宋体" panose="02010600030101010101" pitchFamily="2" charset="-122"/>
                <a:ea typeface="宋体" panose="02010600030101010101" pitchFamily="2" charset="-122"/>
              </a:rPr>
              <a:t>删除记录</a:t>
            </a:r>
          </a:p>
        </p:txBody>
      </p:sp>
      <p:sp>
        <p:nvSpPr>
          <p:cNvPr id="691219" name="Rectangle 19">
            <a:extLst>
              <a:ext uri="{FF2B5EF4-FFF2-40B4-BE49-F238E27FC236}">
                <a16:creationId xmlns:a16="http://schemas.microsoft.com/office/drawing/2014/main" id="{6EF53D7A-AED6-5527-8EBD-256950F94706}"/>
              </a:ext>
            </a:extLst>
          </p:cNvPr>
          <p:cNvSpPr>
            <a:spLocks noChangeArrowheads="1"/>
          </p:cNvSpPr>
          <p:nvPr/>
        </p:nvSpPr>
        <p:spPr bwMode="auto">
          <a:xfrm>
            <a:off x="7342188" y="4410075"/>
            <a:ext cx="12033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000">
                <a:solidFill>
                  <a:srgbClr val="0066FF"/>
                </a:solidFill>
                <a:latin typeface="宋体" panose="02010600030101010101" pitchFamily="2" charset="-122"/>
                <a:ea typeface="宋体" panose="02010600030101010101" pitchFamily="2" charset="-122"/>
              </a:rPr>
              <a:t>插入记录</a:t>
            </a:r>
          </a:p>
        </p:txBody>
      </p:sp>
      <p:sp>
        <p:nvSpPr>
          <p:cNvPr id="691220" name="Rectangle 20">
            <a:extLst>
              <a:ext uri="{FF2B5EF4-FFF2-40B4-BE49-F238E27FC236}">
                <a16:creationId xmlns:a16="http://schemas.microsoft.com/office/drawing/2014/main" id="{17FD7BE2-AE03-9551-F43B-FB055EF834EA}"/>
              </a:ext>
            </a:extLst>
          </p:cNvPr>
          <p:cNvSpPr>
            <a:spLocks noChangeArrowheads="1"/>
          </p:cNvSpPr>
          <p:nvPr/>
        </p:nvSpPr>
        <p:spPr bwMode="auto">
          <a:xfrm>
            <a:off x="7172325" y="6205538"/>
            <a:ext cx="1555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latin typeface="Times New Roman" panose="02020603050405020304" pitchFamily="18" charset="0"/>
                <a:ea typeface="宋体" panose="02010600030101010101" pitchFamily="2" charset="-122"/>
              </a:rPr>
              <a:t>但需定期执行重组！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91213"/>
                                        </p:tgtEl>
                                        <p:attrNameLst>
                                          <p:attrName>style.visibility</p:attrName>
                                        </p:attrNameLst>
                                      </p:cBhvr>
                                      <p:to>
                                        <p:strVal val="visible"/>
                                      </p:to>
                                    </p:set>
                                    <p:anim calcmode="lin" valueType="num">
                                      <p:cBhvr>
                                        <p:cTn id="7" dur="500" fill="hold"/>
                                        <p:tgtEl>
                                          <p:spTgt spid="691213"/>
                                        </p:tgtEl>
                                        <p:attrNameLst>
                                          <p:attrName>ppt_x</p:attrName>
                                        </p:attrNameLst>
                                      </p:cBhvr>
                                      <p:tavLst>
                                        <p:tav tm="0">
                                          <p:val>
                                            <p:strVal val="#ppt_x"/>
                                          </p:val>
                                        </p:tav>
                                        <p:tav tm="100000">
                                          <p:val>
                                            <p:strVal val="#ppt_x"/>
                                          </p:val>
                                        </p:tav>
                                      </p:tavLst>
                                    </p:anim>
                                    <p:anim calcmode="lin" valueType="num">
                                      <p:cBhvr>
                                        <p:cTn id="8" dur="500" fill="hold"/>
                                        <p:tgtEl>
                                          <p:spTgt spid="6912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91217"/>
                                        </p:tgtEl>
                                        <p:attrNameLst>
                                          <p:attrName>style.visibility</p:attrName>
                                        </p:attrNameLst>
                                      </p:cBhvr>
                                      <p:to>
                                        <p:strVal val="visible"/>
                                      </p:to>
                                    </p:set>
                                    <p:anim calcmode="lin" valueType="num">
                                      <p:cBhvr>
                                        <p:cTn id="11" dur="500" fill="hold"/>
                                        <p:tgtEl>
                                          <p:spTgt spid="691217"/>
                                        </p:tgtEl>
                                        <p:attrNameLst>
                                          <p:attrName>ppt_x</p:attrName>
                                        </p:attrNameLst>
                                      </p:cBhvr>
                                      <p:tavLst>
                                        <p:tav tm="0">
                                          <p:val>
                                            <p:strVal val="#ppt_x"/>
                                          </p:val>
                                        </p:tav>
                                        <p:tav tm="100000">
                                          <p:val>
                                            <p:strVal val="#ppt_x"/>
                                          </p:val>
                                        </p:tav>
                                      </p:tavLst>
                                    </p:anim>
                                    <p:anim calcmode="lin" valueType="num">
                                      <p:cBhvr>
                                        <p:cTn id="12" dur="500" fill="hold"/>
                                        <p:tgtEl>
                                          <p:spTgt spid="6912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91216"/>
                                        </p:tgtEl>
                                        <p:attrNameLst>
                                          <p:attrName>style.visibility</p:attrName>
                                        </p:attrNameLst>
                                      </p:cBhvr>
                                      <p:to>
                                        <p:strVal val="visible"/>
                                      </p:to>
                                    </p:set>
                                    <p:anim calcmode="lin" valueType="num">
                                      <p:cBhvr>
                                        <p:cTn id="15" dur="500" fill="hold"/>
                                        <p:tgtEl>
                                          <p:spTgt spid="691216"/>
                                        </p:tgtEl>
                                        <p:attrNameLst>
                                          <p:attrName>ppt_x</p:attrName>
                                        </p:attrNameLst>
                                      </p:cBhvr>
                                      <p:tavLst>
                                        <p:tav tm="0">
                                          <p:val>
                                            <p:strVal val="#ppt_x"/>
                                          </p:val>
                                        </p:tav>
                                        <p:tav tm="100000">
                                          <p:val>
                                            <p:strVal val="#ppt_x"/>
                                          </p:val>
                                        </p:tav>
                                      </p:tavLst>
                                    </p:anim>
                                    <p:anim calcmode="lin" valueType="num">
                                      <p:cBhvr>
                                        <p:cTn id="16" dur="500" fill="hold"/>
                                        <p:tgtEl>
                                          <p:spTgt spid="691216"/>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691214"/>
                                        </p:tgtEl>
                                        <p:attrNameLst>
                                          <p:attrName>style.visibility</p:attrName>
                                        </p:attrNameLst>
                                      </p:cBhvr>
                                      <p:to>
                                        <p:strVal val="visible"/>
                                      </p:to>
                                    </p:set>
                                    <p:anim calcmode="lin" valueType="num">
                                      <p:cBhvr>
                                        <p:cTn id="21" dur="500" fill="hold"/>
                                        <p:tgtEl>
                                          <p:spTgt spid="691214"/>
                                        </p:tgtEl>
                                        <p:attrNameLst>
                                          <p:attrName>ppt_x</p:attrName>
                                        </p:attrNameLst>
                                      </p:cBhvr>
                                      <p:tavLst>
                                        <p:tav tm="0">
                                          <p:val>
                                            <p:strVal val="#ppt_x"/>
                                          </p:val>
                                        </p:tav>
                                        <p:tav tm="100000">
                                          <p:val>
                                            <p:strVal val="#ppt_x"/>
                                          </p:val>
                                        </p:tav>
                                      </p:tavLst>
                                    </p:anim>
                                    <p:anim calcmode="lin" valueType="num">
                                      <p:cBhvr>
                                        <p:cTn id="22" dur="500" fill="hold"/>
                                        <p:tgtEl>
                                          <p:spTgt spid="691214"/>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691215"/>
                                        </p:tgtEl>
                                        <p:attrNameLst>
                                          <p:attrName>style.visibility</p:attrName>
                                        </p:attrNameLst>
                                      </p:cBhvr>
                                      <p:to>
                                        <p:strVal val="visible"/>
                                      </p:to>
                                    </p:set>
                                    <p:anim calcmode="lin" valueType="num">
                                      <p:cBhvr>
                                        <p:cTn id="27" dur="500" fill="hold"/>
                                        <p:tgtEl>
                                          <p:spTgt spid="691215"/>
                                        </p:tgtEl>
                                        <p:attrNameLst>
                                          <p:attrName>ppt_x</p:attrName>
                                        </p:attrNameLst>
                                      </p:cBhvr>
                                      <p:tavLst>
                                        <p:tav tm="0">
                                          <p:val>
                                            <p:strVal val="#ppt_x"/>
                                          </p:val>
                                        </p:tav>
                                        <p:tav tm="100000">
                                          <p:val>
                                            <p:strVal val="#ppt_x"/>
                                          </p:val>
                                        </p:tav>
                                      </p:tavLst>
                                    </p:anim>
                                    <p:anim calcmode="lin" valueType="num">
                                      <p:cBhvr>
                                        <p:cTn id="28" dur="500" fill="hold"/>
                                        <p:tgtEl>
                                          <p:spTgt spid="6912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91218"/>
                                        </p:tgtEl>
                                        <p:attrNameLst>
                                          <p:attrName>style.visibility</p:attrName>
                                        </p:attrNameLst>
                                      </p:cBhvr>
                                      <p:to>
                                        <p:strVal val="visible"/>
                                      </p:to>
                                    </p:set>
                                    <p:anim calcmode="lin" valueType="num">
                                      <p:cBhvr>
                                        <p:cTn id="31" dur="500" fill="hold"/>
                                        <p:tgtEl>
                                          <p:spTgt spid="691218"/>
                                        </p:tgtEl>
                                        <p:attrNameLst>
                                          <p:attrName>ppt_x</p:attrName>
                                        </p:attrNameLst>
                                      </p:cBhvr>
                                      <p:tavLst>
                                        <p:tav tm="0">
                                          <p:val>
                                            <p:strVal val="#ppt_x"/>
                                          </p:val>
                                        </p:tav>
                                        <p:tav tm="100000">
                                          <p:val>
                                            <p:strVal val="#ppt_x"/>
                                          </p:val>
                                        </p:tav>
                                      </p:tavLst>
                                    </p:anim>
                                    <p:anim calcmode="lin" valueType="num">
                                      <p:cBhvr>
                                        <p:cTn id="32" dur="500" fill="hold"/>
                                        <p:tgtEl>
                                          <p:spTgt spid="69121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91219"/>
                                        </p:tgtEl>
                                        <p:attrNameLst>
                                          <p:attrName>style.visibility</p:attrName>
                                        </p:attrNameLst>
                                      </p:cBhvr>
                                      <p:to>
                                        <p:strVal val="visible"/>
                                      </p:to>
                                    </p:set>
                                    <p:anim calcmode="lin" valueType="num">
                                      <p:cBhvr>
                                        <p:cTn id="37" dur="500" fill="hold"/>
                                        <p:tgtEl>
                                          <p:spTgt spid="691219"/>
                                        </p:tgtEl>
                                        <p:attrNameLst>
                                          <p:attrName>ppt_x</p:attrName>
                                        </p:attrNameLst>
                                      </p:cBhvr>
                                      <p:tavLst>
                                        <p:tav tm="0">
                                          <p:val>
                                            <p:strVal val="#ppt_x"/>
                                          </p:val>
                                        </p:tav>
                                        <p:tav tm="100000">
                                          <p:val>
                                            <p:strVal val="#ppt_x"/>
                                          </p:val>
                                        </p:tav>
                                      </p:tavLst>
                                    </p:anim>
                                    <p:anim calcmode="lin" valueType="num">
                                      <p:cBhvr>
                                        <p:cTn id="38" dur="500" fill="hold"/>
                                        <p:tgtEl>
                                          <p:spTgt spid="69121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91220"/>
                                        </p:tgtEl>
                                        <p:attrNameLst>
                                          <p:attrName>style.visibility</p:attrName>
                                        </p:attrNameLst>
                                      </p:cBhvr>
                                      <p:to>
                                        <p:strVal val="visible"/>
                                      </p:to>
                                    </p:set>
                                    <p:anim calcmode="lin" valueType="num">
                                      <p:cBhvr>
                                        <p:cTn id="43" dur="500" fill="hold"/>
                                        <p:tgtEl>
                                          <p:spTgt spid="691220"/>
                                        </p:tgtEl>
                                        <p:attrNameLst>
                                          <p:attrName>ppt_x</p:attrName>
                                        </p:attrNameLst>
                                      </p:cBhvr>
                                      <p:tavLst>
                                        <p:tav tm="0">
                                          <p:val>
                                            <p:strVal val="#ppt_x"/>
                                          </p:val>
                                        </p:tav>
                                        <p:tav tm="100000">
                                          <p:val>
                                            <p:strVal val="#ppt_x"/>
                                          </p:val>
                                        </p:tav>
                                      </p:tavLst>
                                    </p:anim>
                                    <p:anim calcmode="lin" valueType="num">
                                      <p:cBhvr>
                                        <p:cTn id="44" dur="500" fill="hold"/>
                                        <p:tgtEl>
                                          <p:spTgt spid="691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13" grpId="0" bldLvl="0" animBg="1"/>
      <p:bldP spid="691214" grpId="0"/>
      <p:bldP spid="691215" grpId="0"/>
      <p:bldP spid="691218" grpId="0"/>
      <p:bldP spid="691219" grpId="0"/>
      <p:bldP spid="691220"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幻灯片编号占位符 5">
            <a:extLst>
              <a:ext uri="{FF2B5EF4-FFF2-40B4-BE49-F238E27FC236}">
                <a16:creationId xmlns:a16="http://schemas.microsoft.com/office/drawing/2014/main" id="{AC517029-0A6B-2913-108A-CB556F9A7EC4}"/>
              </a:ext>
            </a:extLst>
          </p:cNvPr>
          <p:cNvSpPr>
            <a:spLocks noGrp="1"/>
          </p:cNvSpPr>
          <p:nvPr>
            <p:ph type="sldNum" sz="quarter" idx="12"/>
          </p:nvPr>
        </p:nvSpPr>
        <p:spPr/>
        <p:txBody>
          <a:bodyPr/>
          <a:lstStyle/>
          <a:p>
            <a:fld id="{D78DB9E5-09B4-476D-B8D2-40F5E156BC96}" type="slidenum">
              <a:rPr lang="zh-CN" altLang="en-US"/>
              <a:pPr/>
              <a:t>273</a:t>
            </a:fld>
            <a:endParaRPr lang="en-US" altLang="zh-CN"/>
          </a:p>
        </p:txBody>
      </p:sp>
      <p:sp>
        <p:nvSpPr>
          <p:cNvPr id="19458" name="Rectangle 2">
            <a:extLst>
              <a:ext uri="{FF2B5EF4-FFF2-40B4-BE49-F238E27FC236}">
                <a16:creationId xmlns:a16="http://schemas.microsoft.com/office/drawing/2014/main" id="{85EE6F9A-42D5-18DE-557A-6F6795C7199D}"/>
              </a:ext>
            </a:extLst>
          </p:cNvPr>
          <p:cNvSpPr>
            <a:spLocks noGrp="1" noChangeArrowheads="1"/>
          </p:cNvSpPr>
          <p:nvPr>
            <p:ph type="title"/>
          </p:nvPr>
        </p:nvSpPr>
        <p:spPr>
          <a:xfrm>
            <a:off x="685800" y="762000"/>
            <a:ext cx="7772400" cy="833438"/>
          </a:xfrm>
        </p:spPr>
        <p:txBody>
          <a:bodyPr/>
          <a:lstStyle/>
          <a:p>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多表聚集文件组织</a:t>
            </a:r>
            <a:r>
              <a:rPr lang="en-US" altLang="zh-CN" sz="1600" b="1">
                <a:solidFill>
                  <a:schemeClr val="tx1"/>
                </a:solidFill>
                <a:latin typeface="黑体" panose="02010609060101010101" pitchFamily="49" charset="-122"/>
                <a:ea typeface="黑体" panose="02010609060101010101" pitchFamily="49" charset="-122"/>
              </a:rPr>
              <a:t>p.260</a:t>
            </a:r>
          </a:p>
        </p:txBody>
      </p:sp>
      <p:sp>
        <p:nvSpPr>
          <p:cNvPr id="19459" name="Rectangle 4">
            <a:extLst>
              <a:ext uri="{FF2B5EF4-FFF2-40B4-BE49-F238E27FC236}">
                <a16:creationId xmlns:a16="http://schemas.microsoft.com/office/drawing/2014/main" id="{33301D5E-9B42-88C4-C393-97C846578A5A}"/>
              </a:ext>
            </a:extLst>
          </p:cNvPr>
          <p:cNvSpPr>
            <a:spLocks noChangeArrowheads="1"/>
          </p:cNvSpPr>
          <p:nvPr/>
        </p:nvSpPr>
        <p:spPr bwMode="auto">
          <a:xfrm>
            <a:off x="1017588" y="76200"/>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t>二 </a:t>
            </a:r>
            <a:r>
              <a:rPr lang="en-US" altLang="zh-CN" sz="2000"/>
              <a:t>(</a:t>
            </a:r>
            <a:r>
              <a:rPr lang="zh-CN" altLang="en-US" sz="2000"/>
              <a:t>数据库</a:t>
            </a:r>
            <a:r>
              <a:rPr lang="en-US" altLang="zh-CN" sz="2000"/>
              <a:t>)</a:t>
            </a:r>
            <a:r>
              <a:rPr lang="zh-CN" altLang="en-US" sz="2000"/>
              <a:t>文件中数据的组织</a:t>
            </a:r>
          </a:p>
        </p:txBody>
      </p:sp>
      <p:grpSp>
        <p:nvGrpSpPr>
          <p:cNvPr id="19460" name="Group 5">
            <a:extLst>
              <a:ext uri="{FF2B5EF4-FFF2-40B4-BE49-F238E27FC236}">
                <a16:creationId xmlns:a16="http://schemas.microsoft.com/office/drawing/2014/main" id="{99229B86-7949-C4CD-338B-F083B419FFF6}"/>
              </a:ext>
            </a:extLst>
          </p:cNvPr>
          <p:cNvGrpSpPr>
            <a:grpSpLocks/>
          </p:cNvGrpSpPr>
          <p:nvPr/>
        </p:nvGrpSpPr>
        <p:grpSpPr bwMode="auto">
          <a:xfrm>
            <a:off x="915988" y="2311400"/>
            <a:ext cx="6456362" cy="3648075"/>
            <a:chOff x="901" y="1631"/>
            <a:chExt cx="4067" cy="2298"/>
          </a:xfrm>
        </p:grpSpPr>
        <p:grpSp>
          <p:nvGrpSpPr>
            <p:cNvPr id="19461" name="Group 6">
              <a:extLst>
                <a:ext uri="{FF2B5EF4-FFF2-40B4-BE49-F238E27FC236}">
                  <a16:creationId xmlns:a16="http://schemas.microsoft.com/office/drawing/2014/main" id="{29759312-50B2-96BC-AFBD-3A108665B0C6}"/>
                </a:ext>
              </a:extLst>
            </p:cNvPr>
            <p:cNvGrpSpPr>
              <a:grpSpLocks/>
            </p:cNvGrpSpPr>
            <p:nvPr/>
          </p:nvGrpSpPr>
          <p:grpSpPr bwMode="auto">
            <a:xfrm>
              <a:off x="901" y="1631"/>
              <a:ext cx="3952" cy="2298"/>
              <a:chOff x="1045" y="1426"/>
              <a:chExt cx="3952" cy="2434"/>
            </a:xfrm>
          </p:grpSpPr>
          <p:pic>
            <p:nvPicPr>
              <p:cNvPr id="19462" name="Picture 4" descr="10">
                <a:extLst>
                  <a:ext uri="{FF2B5EF4-FFF2-40B4-BE49-F238E27FC236}">
                    <a16:creationId xmlns:a16="http://schemas.microsoft.com/office/drawing/2014/main" id="{BB85BB83-BEF6-FE0C-3B95-ED3B6BFF6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 y="1434"/>
                <a:ext cx="2775"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5" descr="10">
                <a:extLst>
                  <a:ext uri="{FF2B5EF4-FFF2-40B4-BE49-F238E27FC236}">
                    <a16:creationId xmlns:a16="http://schemas.microsoft.com/office/drawing/2014/main" id="{BCBF6C8E-9AE0-28D2-EF2A-B00571B35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 y="2089"/>
                <a:ext cx="2767"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35">
                <a:extLst>
                  <a:ext uri="{FF2B5EF4-FFF2-40B4-BE49-F238E27FC236}">
                    <a16:creationId xmlns:a16="http://schemas.microsoft.com/office/drawing/2014/main" id="{587390DE-1F1D-7FE5-A099-00ACDABB4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 y="2908"/>
                <a:ext cx="2700"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 Box 10">
                <a:extLst>
                  <a:ext uri="{FF2B5EF4-FFF2-40B4-BE49-F238E27FC236}">
                    <a16:creationId xmlns:a16="http://schemas.microsoft.com/office/drawing/2014/main" id="{55D9BBB1-1473-401B-969A-EA0605A410DE}"/>
                  </a:ext>
                </a:extLst>
              </p:cNvPr>
              <p:cNvSpPr txBox="1">
                <a:spLocks noChangeArrowheads="1"/>
              </p:cNvSpPr>
              <p:nvPr/>
            </p:nvSpPr>
            <p:spPr bwMode="auto">
              <a:xfrm>
                <a:off x="1052" y="1426"/>
                <a:ext cx="70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600" b="0" i="1">
                    <a:solidFill>
                      <a:schemeClr val="tx1"/>
                    </a:solidFill>
                    <a:latin typeface="Times New Roman" panose="02020603050405020304" pitchFamily="18" charset="0"/>
                    <a:ea typeface="MS PGothic" panose="020B0600070205080204" pitchFamily="34" charset="-128"/>
                  </a:rPr>
                  <a:t>department</a:t>
                </a:r>
              </a:p>
            </p:txBody>
          </p:sp>
          <p:sp>
            <p:nvSpPr>
              <p:cNvPr id="19466" name="Text Box 11">
                <a:extLst>
                  <a:ext uri="{FF2B5EF4-FFF2-40B4-BE49-F238E27FC236}">
                    <a16:creationId xmlns:a16="http://schemas.microsoft.com/office/drawing/2014/main" id="{95C514C1-9A1A-2E35-30A7-BF63DBF19C5B}"/>
                  </a:ext>
                </a:extLst>
              </p:cNvPr>
              <p:cNvSpPr txBox="1">
                <a:spLocks noChangeArrowheads="1"/>
              </p:cNvSpPr>
              <p:nvPr/>
            </p:nvSpPr>
            <p:spPr bwMode="auto">
              <a:xfrm>
                <a:off x="1090" y="2084"/>
                <a:ext cx="623"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600" b="0" i="1">
                    <a:solidFill>
                      <a:schemeClr val="tx1"/>
                    </a:solidFill>
                    <a:latin typeface="Times New Roman" panose="02020603050405020304" pitchFamily="18" charset="0"/>
                    <a:ea typeface="MS PGothic" panose="020B0600070205080204" pitchFamily="34" charset="-128"/>
                  </a:rPr>
                  <a:t>instructor</a:t>
                </a:r>
              </a:p>
            </p:txBody>
          </p:sp>
          <p:sp>
            <p:nvSpPr>
              <p:cNvPr id="728076" name="Text Box 12">
                <a:extLst>
                  <a:ext uri="{FF2B5EF4-FFF2-40B4-BE49-F238E27FC236}">
                    <a16:creationId xmlns:a16="http://schemas.microsoft.com/office/drawing/2014/main" id="{96C9C0E3-AF1E-C89D-B2F7-CE227A55BACC}"/>
                  </a:ext>
                </a:extLst>
              </p:cNvPr>
              <p:cNvSpPr txBox="1">
                <a:spLocks noChangeArrowheads="1"/>
              </p:cNvSpPr>
              <p:nvPr/>
            </p:nvSpPr>
            <p:spPr bwMode="auto">
              <a:xfrm>
                <a:off x="1045" y="2901"/>
                <a:ext cx="18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400" b="1">
                    <a:solidFill>
                      <a:schemeClr val="tx2"/>
                    </a:solidFill>
                    <a:latin typeface="黑体" panose="02010609060101010101" pitchFamily="2" charset="-122"/>
                    <a:ea typeface="黑体" panose="02010609060101010101" pitchFamily="2" charset="-122"/>
                  </a:defRPr>
                </a:lvl1pPr>
                <a:lvl2pPr marL="742950" indent="-285750">
                  <a:defRPr sz="1400" b="1">
                    <a:solidFill>
                      <a:schemeClr val="tx2"/>
                    </a:solidFill>
                    <a:latin typeface="黑体" panose="02010609060101010101" pitchFamily="2" charset="-122"/>
                    <a:ea typeface="黑体" panose="02010609060101010101" pitchFamily="2" charset="-122"/>
                  </a:defRPr>
                </a:lvl2pPr>
                <a:lvl3pPr marL="1143000" indent="-228600">
                  <a:defRPr sz="1400" b="1">
                    <a:solidFill>
                      <a:schemeClr val="tx2"/>
                    </a:solidFill>
                    <a:latin typeface="黑体" panose="02010609060101010101" pitchFamily="2" charset="-122"/>
                    <a:ea typeface="黑体" panose="02010609060101010101" pitchFamily="2" charset="-122"/>
                  </a:defRPr>
                </a:lvl3pPr>
                <a:lvl4pPr marL="1600200" indent="-228600">
                  <a:defRPr sz="1400" b="1">
                    <a:solidFill>
                      <a:schemeClr val="tx2"/>
                    </a:solidFill>
                    <a:latin typeface="黑体" panose="02010609060101010101" pitchFamily="2" charset="-122"/>
                    <a:ea typeface="黑体" panose="02010609060101010101" pitchFamily="2" charset="-122"/>
                  </a:defRPr>
                </a:lvl4pPr>
                <a:lvl5pPr marL="2057400" indent="-228600">
                  <a:defRPr sz="1400" b="1">
                    <a:solidFill>
                      <a:schemeClr val="tx2"/>
                    </a:solidFill>
                    <a:latin typeface="黑体" panose="02010609060101010101" pitchFamily="2" charset="-122"/>
                    <a:ea typeface="黑体" panose="02010609060101010101" pitchFamily="2" charset="-122"/>
                  </a:defRPr>
                </a:lvl5pPr>
                <a:lvl6pPr marL="2514600" indent="-228600" eaLnBrk="0" fontAlgn="base" hangingPunct="0">
                  <a:spcBef>
                    <a:spcPct val="0"/>
                  </a:spcBef>
                  <a:spcAft>
                    <a:spcPct val="0"/>
                  </a:spcAft>
                  <a:defRPr sz="1400" b="1">
                    <a:solidFill>
                      <a:schemeClr val="tx2"/>
                    </a:solidFill>
                    <a:latin typeface="黑体" panose="02010609060101010101" pitchFamily="2" charset="-122"/>
                    <a:ea typeface="黑体" panose="02010609060101010101" pitchFamily="2" charset="-122"/>
                  </a:defRPr>
                </a:lvl6pPr>
                <a:lvl7pPr marL="2971800" indent="-228600" eaLnBrk="0" fontAlgn="base" hangingPunct="0">
                  <a:spcBef>
                    <a:spcPct val="0"/>
                  </a:spcBef>
                  <a:spcAft>
                    <a:spcPct val="0"/>
                  </a:spcAft>
                  <a:defRPr sz="1400" b="1">
                    <a:solidFill>
                      <a:schemeClr val="tx2"/>
                    </a:solidFill>
                    <a:latin typeface="黑体" panose="02010609060101010101" pitchFamily="2" charset="-122"/>
                    <a:ea typeface="黑体" panose="02010609060101010101" pitchFamily="2" charset="-122"/>
                  </a:defRPr>
                </a:lvl7pPr>
                <a:lvl8pPr marL="3429000" indent="-228600" eaLnBrk="0" fontAlgn="base" hangingPunct="0">
                  <a:spcBef>
                    <a:spcPct val="0"/>
                  </a:spcBef>
                  <a:spcAft>
                    <a:spcPct val="0"/>
                  </a:spcAft>
                  <a:defRPr sz="1400" b="1">
                    <a:solidFill>
                      <a:schemeClr val="tx2"/>
                    </a:solidFill>
                    <a:latin typeface="黑体" panose="02010609060101010101" pitchFamily="2" charset="-122"/>
                    <a:ea typeface="黑体" panose="02010609060101010101" pitchFamily="2" charset="-122"/>
                  </a:defRPr>
                </a:lvl8pPr>
                <a:lvl9pPr marL="3886200" indent="-228600" eaLnBrk="0" fontAlgn="base" hangingPunct="0">
                  <a:spcBef>
                    <a:spcPct val="0"/>
                  </a:spcBef>
                  <a:spcAft>
                    <a:spcPct val="0"/>
                  </a:spcAft>
                  <a:defRPr sz="1400" b="1">
                    <a:solidFill>
                      <a:schemeClr val="tx2"/>
                    </a:solidFill>
                    <a:latin typeface="黑体" panose="02010609060101010101" pitchFamily="2" charset="-122"/>
                    <a:ea typeface="黑体" panose="02010609060101010101" pitchFamily="2" charset="-122"/>
                  </a:defRPr>
                </a:lvl9pPr>
              </a:lstStyle>
              <a:p>
                <a:pPr eaLnBrk="0" hangingPunct="0">
                  <a:defRPr/>
                </a:pPr>
                <a:endParaRPr lang="en-US" altLang="zh-CN" sz="1600" b="0">
                  <a:latin typeface="Times New Roman" panose="02020603050405020304" pitchFamily="2" charset="0"/>
                </a:endParaRPr>
              </a:p>
              <a:p>
                <a:pPr eaLnBrk="0" hangingPunct="0">
                  <a:defRPr/>
                </a:pPr>
                <a:r>
                  <a:rPr lang="en-US" altLang="zh-CN" sz="1600" i="1">
                    <a:solidFill>
                      <a:schemeClr val="tx1"/>
                    </a:solidFill>
                    <a:latin typeface="宋体" panose="02010600030101010101" pitchFamily="2" charset="-122"/>
                    <a:ea typeface="宋体" panose="02010600030101010101" pitchFamily="2" charset="-122"/>
                  </a:rPr>
                  <a:t> </a:t>
                </a:r>
                <a:endParaRPr lang="zh-CN" altLang="en-US" sz="1600">
                  <a:solidFill>
                    <a:schemeClr val="tx1"/>
                  </a:solidFill>
                  <a:latin typeface="宋体" panose="02010600030101010101" pitchFamily="2" charset="-122"/>
                  <a:ea typeface="宋体" panose="02010600030101010101" pitchFamily="2" charset="-122"/>
                </a:endParaRPr>
              </a:p>
            </p:txBody>
          </p:sp>
        </p:grpSp>
        <p:sp>
          <p:nvSpPr>
            <p:cNvPr id="728077" name="AutoShape 13">
              <a:extLst>
                <a:ext uri="{FF2B5EF4-FFF2-40B4-BE49-F238E27FC236}">
                  <a16:creationId xmlns:a16="http://schemas.microsoft.com/office/drawing/2014/main" id="{397260AD-F589-3F53-C2C8-CF33B2F78F09}"/>
                </a:ext>
              </a:extLst>
            </p:cNvPr>
            <p:cNvSpPr/>
            <p:nvPr/>
          </p:nvSpPr>
          <p:spPr bwMode="auto">
            <a:xfrm>
              <a:off x="4875" y="3067"/>
              <a:ext cx="92" cy="545"/>
            </a:xfrm>
            <a:prstGeom prst="rightBrace">
              <a:avLst>
                <a:gd name="adj1" fmla="val 49366"/>
                <a:gd name="adj2" fmla="val 50000"/>
              </a:avLst>
            </a:prstGeom>
            <a:noFill/>
            <a:ln w="952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28078" name="AutoShape 14">
              <a:extLst>
                <a:ext uri="{FF2B5EF4-FFF2-40B4-BE49-F238E27FC236}">
                  <a16:creationId xmlns:a16="http://schemas.microsoft.com/office/drawing/2014/main" id="{5BF5E2FE-D085-8A3E-37D1-B9A9D944C780}"/>
                </a:ext>
              </a:extLst>
            </p:cNvPr>
            <p:cNvSpPr/>
            <p:nvPr/>
          </p:nvSpPr>
          <p:spPr bwMode="auto">
            <a:xfrm>
              <a:off x="4876" y="3657"/>
              <a:ext cx="92" cy="272"/>
            </a:xfrm>
            <a:prstGeom prst="rightBrace">
              <a:avLst>
                <a:gd name="adj1" fmla="val 24638"/>
                <a:gd name="adj2" fmla="val 50000"/>
              </a:avLst>
            </a:prstGeom>
            <a:noFill/>
            <a:ln w="952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28079" name="Line 15">
              <a:extLst>
                <a:ext uri="{FF2B5EF4-FFF2-40B4-BE49-F238E27FC236}">
                  <a16:creationId xmlns:a16="http://schemas.microsoft.com/office/drawing/2014/main" id="{50FB208F-8C86-99C3-4210-92F06D3C03C5}"/>
                </a:ext>
              </a:extLst>
            </p:cNvPr>
            <p:cNvSpPr>
              <a:spLocks noChangeShapeType="1"/>
            </p:cNvSpPr>
            <p:nvPr/>
          </p:nvSpPr>
          <p:spPr bwMode="auto">
            <a:xfrm>
              <a:off x="2404" y="3181"/>
              <a:ext cx="612"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28080" name="Line 16">
              <a:extLst>
                <a:ext uri="{FF2B5EF4-FFF2-40B4-BE49-F238E27FC236}">
                  <a16:creationId xmlns:a16="http://schemas.microsoft.com/office/drawing/2014/main" id="{E24C3FCC-5813-0082-3C5B-AD7FD9C3C98F}"/>
                </a:ext>
              </a:extLst>
            </p:cNvPr>
            <p:cNvSpPr>
              <a:spLocks noChangeShapeType="1"/>
            </p:cNvSpPr>
            <p:nvPr/>
          </p:nvSpPr>
          <p:spPr bwMode="auto">
            <a:xfrm>
              <a:off x="2380" y="3770"/>
              <a:ext cx="477"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19472" name="AutoShape 4">
            <a:extLst>
              <a:ext uri="{FF2B5EF4-FFF2-40B4-BE49-F238E27FC236}">
                <a16:creationId xmlns:a16="http://schemas.microsoft.com/office/drawing/2014/main" id="{0010867C-31C5-923B-2205-0AE914604CFC}"/>
              </a:ext>
            </a:extLst>
          </p:cNvPr>
          <p:cNvSpPr>
            <a:spLocks noChangeArrowheads="1"/>
          </p:cNvSpPr>
          <p:nvPr/>
        </p:nvSpPr>
        <p:spPr bwMode="auto">
          <a:xfrm>
            <a:off x="6753225" y="630238"/>
            <a:ext cx="2182813" cy="841375"/>
          </a:xfrm>
          <a:prstGeom prst="cloudCallout">
            <a:avLst>
              <a:gd name="adj1" fmla="val 52620"/>
              <a:gd name="adj2" fmla="val 72074"/>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4) </a:t>
            </a:r>
            <a:r>
              <a:rPr lang="zh-CN" altLang="en-US" sz="1200">
                <a:solidFill>
                  <a:schemeClr val="tx1"/>
                </a:solidFill>
                <a:latin typeface="Tahoma" panose="020B0604030504040204" pitchFamily="34" charset="0"/>
                <a:ea typeface="宋体" panose="02010600030101010101" pitchFamily="2" charset="-122"/>
              </a:rPr>
              <a:t>什么是多表聚集文件，物理存储如何实现，有何好处？</a:t>
            </a:r>
            <a:endParaRPr lang="en-US" altLang="zh-CN" sz="1200">
              <a:solidFill>
                <a:schemeClr val="tx1"/>
              </a:solidFill>
              <a:latin typeface="Tahoma" panose="020B0604030504040204" pitchFamily="34" charset="0"/>
              <a:ea typeface="宋体" panose="02010600030101010101" pitchFamily="2" charset="-122"/>
            </a:endParaRPr>
          </a:p>
        </p:txBody>
      </p:sp>
      <p:sp>
        <p:nvSpPr>
          <p:cNvPr id="728082" name="Rectangle 18">
            <a:extLst>
              <a:ext uri="{FF2B5EF4-FFF2-40B4-BE49-F238E27FC236}">
                <a16:creationId xmlns:a16="http://schemas.microsoft.com/office/drawing/2014/main" id="{8FE6598B-7117-D168-7894-12CCA66E4878}"/>
              </a:ext>
            </a:extLst>
          </p:cNvPr>
          <p:cNvSpPr>
            <a:spLocks noChangeArrowheads="1"/>
          </p:cNvSpPr>
          <p:nvPr/>
        </p:nvSpPr>
        <p:spPr bwMode="auto">
          <a:xfrm>
            <a:off x="928688" y="1565275"/>
            <a:ext cx="7075487"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000">
                <a:solidFill>
                  <a:srgbClr val="0066FF"/>
                </a:solidFill>
                <a:latin typeface="宋体" panose="02010600030101010101" pitchFamily="2" charset="-122"/>
                <a:ea typeface="宋体" panose="02010600030101010101" pitchFamily="2" charset="-122"/>
              </a:rPr>
              <a:t>多表聚集文件组织：是指将多个关系的数据组织在一个文件中</a:t>
            </a:r>
          </a:p>
          <a:p>
            <a:pPr eaLnBrk="0" hangingPunct="0"/>
            <a:r>
              <a:rPr lang="zh-CN" altLang="en-US" sz="2000">
                <a:solidFill>
                  <a:srgbClr val="0066FF"/>
                </a:solidFill>
                <a:latin typeface="宋体" panose="02010600030101010101" pitchFamily="2" charset="-122"/>
                <a:ea typeface="宋体" panose="02010600030101010101" pitchFamily="2" charset="-122"/>
              </a:rPr>
              <a:t>                  （它们的记录相互交织在一起）</a:t>
            </a:r>
          </a:p>
        </p:txBody>
      </p:sp>
      <p:grpSp>
        <p:nvGrpSpPr>
          <p:cNvPr id="728087" name="Group 23">
            <a:extLst>
              <a:ext uri="{FF2B5EF4-FFF2-40B4-BE49-F238E27FC236}">
                <a16:creationId xmlns:a16="http://schemas.microsoft.com/office/drawing/2014/main" id="{C4297FA5-26C1-C79E-5A88-5BAC40310F76}"/>
              </a:ext>
            </a:extLst>
          </p:cNvPr>
          <p:cNvGrpSpPr>
            <a:grpSpLocks/>
          </p:cNvGrpSpPr>
          <p:nvPr/>
        </p:nvGrpSpPr>
        <p:grpSpPr bwMode="auto">
          <a:xfrm>
            <a:off x="2605088" y="3684588"/>
            <a:ext cx="165100" cy="1771650"/>
            <a:chOff x="2146" y="2451"/>
            <a:chExt cx="104" cy="1116"/>
          </a:xfrm>
        </p:grpSpPr>
        <p:sp>
          <p:nvSpPr>
            <p:cNvPr id="728083" name="Line 19">
              <a:extLst>
                <a:ext uri="{FF2B5EF4-FFF2-40B4-BE49-F238E27FC236}">
                  <a16:creationId xmlns:a16="http://schemas.microsoft.com/office/drawing/2014/main" id="{67FFBE4D-5CDB-8C9C-D38C-2971BE548715}"/>
                </a:ext>
              </a:extLst>
            </p:cNvPr>
            <p:cNvSpPr>
              <a:spLocks noChangeShapeType="1"/>
            </p:cNvSpPr>
            <p:nvPr/>
          </p:nvSpPr>
          <p:spPr bwMode="auto">
            <a:xfrm>
              <a:off x="2146" y="2451"/>
              <a:ext cx="104"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28084" name="Line 20">
              <a:extLst>
                <a:ext uri="{FF2B5EF4-FFF2-40B4-BE49-F238E27FC236}">
                  <a16:creationId xmlns:a16="http://schemas.microsoft.com/office/drawing/2014/main" id="{BF059CC5-BEAA-18B3-2427-6D9F41769D00}"/>
                </a:ext>
              </a:extLst>
            </p:cNvPr>
            <p:cNvSpPr>
              <a:spLocks noChangeShapeType="1"/>
            </p:cNvSpPr>
            <p:nvPr/>
          </p:nvSpPr>
          <p:spPr bwMode="auto">
            <a:xfrm>
              <a:off x="2146" y="2696"/>
              <a:ext cx="104"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28085" name="Line 21">
              <a:extLst>
                <a:ext uri="{FF2B5EF4-FFF2-40B4-BE49-F238E27FC236}">
                  <a16:creationId xmlns:a16="http://schemas.microsoft.com/office/drawing/2014/main" id="{3106395D-17E0-3D96-4F89-76A4D1F9D392}"/>
                </a:ext>
              </a:extLst>
            </p:cNvPr>
            <p:cNvSpPr>
              <a:spLocks noChangeShapeType="1"/>
            </p:cNvSpPr>
            <p:nvPr/>
          </p:nvSpPr>
          <p:spPr bwMode="auto">
            <a:xfrm>
              <a:off x="2146" y="2827"/>
              <a:ext cx="104"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28086" name="AutoShape 22">
              <a:extLst>
                <a:ext uri="{FF2B5EF4-FFF2-40B4-BE49-F238E27FC236}">
                  <a16:creationId xmlns:a16="http://schemas.microsoft.com/office/drawing/2014/main" id="{A3159871-09D0-469E-1406-E872C4367167}"/>
                </a:ext>
              </a:extLst>
            </p:cNvPr>
            <p:cNvSpPr/>
            <p:nvPr/>
          </p:nvSpPr>
          <p:spPr bwMode="auto">
            <a:xfrm>
              <a:off x="2167" y="3165"/>
              <a:ext cx="73" cy="402"/>
            </a:xfrm>
            <a:prstGeom prst="leftBrace">
              <a:avLst>
                <a:gd name="adj1" fmla="val 45890"/>
                <a:gd name="adj2" fmla="val 50000"/>
              </a:avLst>
            </a:prstGeom>
            <a:noFill/>
            <a:ln w="9525">
              <a:solidFill>
                <a:srgbClr val="00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728089" name="Rectangle 25">
            <a:extLst>
              <a:ext uri="{FF2B5EF4-FFF2-40B4-BE49-F238E27FC236}">
                <a16:creationId xmlns:a16="http://schemas.microsoft.com/office/drawing/2014/main" id="{2B8AA0FD-9931-1BCC-7102-5E4C3836B5AB}"/>
              </a:ext>
            </a:extLst>
          </p:cNvPr>
          <p:cNvSpPr>
            <a:spLocks noChangeArrowheads="1"/>
          </p:cNvSpPr>
          <p:nvPr/>
        </p:nvSpPr>
        <p:spPr bwMode="auto">
          <a:xfrm>
            <a:off x="525463" y="5957888"/>
            <a:ext cx="81486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a:latin typeface="宋体" panose="02010600030101010101" pitchFamily="2" charset="-122"/>
                <a:ea typeface="宋体" panose="02010600030101010101" pitchFamily="2" charset="-122"/>
              </a:rPr>
              <a:t>注意：实现多表聚集文件组织，需底层操作系统配合</a:t>
            </a:r>
            <a:r>
              <a:rPr lang="en-US" altLang="zh-CN" sz="1800">
                <a:latin typeface="宋体" panose="02010600030101010101" pitchFamily="2" charset="-122"/>
                <a:ea typeface="宋体" panose="02010600030101010101" pitchFamily="2" charset="-122"/>
              </a:rPr>
              <a:t>,</a:t>
            </a:r>
            <a:r>
              <a:rPr lang="zh-CN" altLang="en-US" sz="1800">
                <a:latin typeface="宋体" panose="02010600030101010101" pitchFamily="2" charset="-122"/>
                <a:ea typeface="宋体" panose="02010600030101010101" pitchFamily="2" charset="-122"/>
              </a:rPr>
              <a:t>实现对文件的管理</a:t>
            </a:r>
            <a:r>
              <a:rPr lang="en-US" altLang="zh-CN" sz="1800">
                <a:latin typeface="宋体" panose="02010600030101010101" pitchFamily="2" charset="-122"/>
                <a:ea typeface="宋体" panose="02010600030101010101" pitchFamily="2" charset="-122"/>
              </a:rPr>
              <a:t>(</a:t>
            </a:r>
            <a:r>
              <a:rPr lang="zh-CN" altLang="en-US" sz="1800">
                <a:latin typeface="宋体" panose="02010600030101010101" pitchFamily="2" charset="-122"/>
                <a:ea typeface="宋体" panose="02010600030101010101" pitchFamily="2" charset="-122"/>
              </a:rPr>
              <a:t>只有大型数据库系统才支持</a:t>
            </a:r>
            <a:r>
              <a:rPr lang="en-US" altLang="zh-CN" sz="1800">
                <a:latin typeface="宋体" panose="02010600030101010101" pitchFamily="2" charset="-122"/>
                <a:ea typeface="宋体" panose="02010600030101010101" pitchFamily="2" charset="-122"/>
              </a:rPr>
              <a:t>)</a:t>
            </a:r>
          </a:p>
        </p:txBody>
      </p:sp>
      <p:sp>
        <p:nvSpPr>
          <p:cNvPr id="728090" name="Rectangle 26">
            <a:extLst>
              <a:ext uri="{FF2B5EF4-FFF2-40B4-BE49-F238E27FC236}">
                <a16:creationId xmlns:a16="http://schemas.microsoft.com/office/drawing/2014/main" id="{9B636BAD-11D0-27FA-E138-218021C17089}"/>
              </a:ext>
            </a:extLst>
          </p:cNvPr>
          <p:cNvSpPr>
            <a:spLocks noChangeArrowheads="1"/>
          </p:cNvSpPr>
          <p:nvPr/>
        </p:nvSpPr>
        <p:spPr bwMode="auto">
          <a:xfrm>
            <a:off x="7473950" y="4060825"/>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优缺点</a:t>
            </a:r>
            <a:r>
              <a:rPr lang="zh-CN" altLang="en-US">
                <a:latin typeface="宋体" panose="02010600030101010101" pitchFamily="2" charset="-122"/>
                <a:ea typeface="宋体" panose="02010600030101010101" pitchFamily="2" charset="-122"/>
                <a:hlinkClick r:id="" action="ppaction://hlinkshowjump?jump=nextslide"/>
              </a:rPr>
              <a:t>分析</a:t>
            </a:r>
            <a:r>
              <a:rPr lang="en-US" altLang="zh-CN">
                <a:latin typeface="宋体" panose="02010600030101010101" pitchFamily="2" charset="-122"/>
                <a:ea typeface="宋体" panose="02010600030101010101" pitchFamily="2" charset="-122"/>
              </a:rPr>
              <a:t>)</a:t>
            </a:r>
          </a:p>
        </p:txBody>
      </p:sp>
      <p:sp>
        <p:nvSpPr>
          <p:cNvPr id="728091" name="Rectangle 27">
            <a:extLst>
              <a:ext uri="{FF2B5EF4-FFF2-40B4-BE49-F238E27FC236}">
                <a16:creationId xmlns:a16="http://schemas.microsoft.com/office/drawing/2014/main" id="{2C69A3F7-5606-A02C-0E98-6CBA53A8404B}"/>
              </a:ext>
            </a:extLst>
          </p:cNvPr>
          <p:cNvSpPr>
            <a:spLocks noChangeArrowheads="1"/>
          </p:cNvSpPr>
          <p:nvPr/>
        </p:nvSpPr>
        <p:spPr bwMode="auto">
          <a:xfrm>
            <a:off x="909638" y="4691063"/>
            <a:ext cx="1785937"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1600" i="1">
                <a:solidFill>
                  <a:schemeClr val="tx1"/>
                </a:solidFill>
                <a:latin typeface="Times New Roman" panose="02020603050405020304" pitchFamily="18" charset="0"/>
                <a:ea typeface="宋体" panose="02010600030101010101" pitchFamily="2" charset="-122"/>
              </a:rPr>
              <a:t>department </a:t>
            </a:r>
            <a:r>
              <a:rPr lang="zh-CN" altLang="en-US" sz="1600">
                <a:solidFill>
                  <a:schemeClr val="tx1"/>
                </a:solidFill>
                <a:latin typeface="Times New Roman" panose="02020603050405020304" pitchFamily="18" charset="0"/>
                <a:ea typeface="宋体" panose="02010600030101010101" pitchFamily="2" charset="-122"/>
              </a:rPr>
              <a:t>和</a:t>
            </a:r>
            <a:r>
              <a:rPr lang="zh-CN" altLang="en-US" sz="1600" i="1">
                <a:solidFill>
                  <a:schemeClr val="tx1"/>
                </a:solidFill>
                <a:latin typeface="Times New Roman" panose="02020603050405020304" pitchFamily="18" charset="0"/>
                <a:ea typeface="宋体" panose="02010600030101010101" pitchFamily="2" charset="-122"/>
              </a:rPr>
              <a:t> </a:t>
            </a:r>
          </a:p>
          <a:p>
            <a:pPr eaLnBrk="0" hangingPunct="0"/>
            <a:r>
              <a:rPr lang="en-US" altLang="zh-CN" sz="1600" i="1">
                <a:solidFill>
                  <a:schemeClr val="tx1"/>
                </a:solidFill>
                <a:latin typeface="Times New Roman" panose="02020603050405020304" pitchFamily="18" charset="0"/>
                <a:ea typeface="宋体" panose="02010600030101010101" pitchFamily="2" charset="-122"/>
              </a:rPr>
              <a:t> Instructor </a:t>
            </a:r>
            <a:r>
              <a:rPr lang="zh-CN" altLang="en-US" sz="1600">
                <a:solidFill>
                  <a:schemeClr val="tx1"/>
                </a:solidFill>
                <a:latin typeface="Times New Roman" panose="02020603050405020304" pitchFamily="18" charset="0"/>
                <a:ea typeface="宋体" panose="02010600030101010101" pitchFamily="2" charset="-122"/>
              </a:rPr>
              <a:t>的</a:t>
            </a:r>
          </a:p>
          <a:p>
            <a:pPr eaLnBrk="0" hangingPunct="0"/>
            <a:r>
              <a:rPr lang="zh-CN" altLang="en-US" sz="1600">
                <a:solidFill>
                  <a:schemeClr val="tx1"/>
                </a:solidFill>
                <a:latin typeface="Times New Roman" panose="02020603050405020304" pitchFamily="18" charset="0"/>
                <a:ea typeface="宋体" panose="02010600030101010101" pitchFamily="2" charset="-122"/>
              </a:rPr>
              <a:t> 多表聚集文件！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8087"/>
                                        </p:tgtEl>
                                        <p:attrNameLst>
                                          <p:attrName>style.visibility</p:attrName>
                                        </p:attrNameLst>
                                      </p:cBhvr>
                                      <p:to>
                                        <p:strVal val="visible"/>
                                      </p:to>
                                    </p:set>
                                    <p:anim calcmode="lin" valueType="num">
                                      <p:cBhvr additive="base">
                                        <p:cTn id="7" dur="500" fill="hold"/>
                                        <p:tgtEl>
                                          <p:spTgt spid="728087"/>
                                        </p:tgtEl>
                                        <p:attrNameLst>
                                          <p:attrName>ppt_x</p:attrName>
                                        </p:attrNameLst>
                                      </p:cBhvr>
                                      <p:tavLst>
                                        <p:tav tm="0">
                                          <p:val>
                                            <p:strVal val="#ppt_x"/>
                                          </p:val>
                                        </p:tav>
                                        <p:tav tm="100000">
                                          <p:val>
                                            <p:strVal val="#ppt_x"/>
                                          </p:val>
                                        </p:tav>
                                      </p:tavLst>
                                    </p:anim>
                                    <p:anim calcmode="lin" valueType="num">
                                      <p:cBhvr additive="base">
                                        <p:cTn id="8" dur="500" fill="hold"/>
                                        <p:tgtEl>
                                          <p:spTgt spid="72808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8091"/>
                                        </p:tgtEl>
                                        <p:attrNameLst>
                                          <p:attrName>style.visibility</p:attrName>
                                        </p:attrNameLst>
                                      </p:cBhvr>
                                      <p:to>
                                        <p:strVal val="visible"/>
                                      </p:to>
                                    </p:set>
                                    <p:anim calcmode="lin" valueType="num">
                                      <p:cBhvr additive="base">
                                        <p:cTn id="11" dur="500" fill="hold"/>
                                        <p:tgtEl>
                                          <p:spTgt spid="728091"/>
                                        </p:tgtEl>
                                        <p:attrNameLst>
                                          <p:attrName>ppt_x</p:attrName>
                                        </p:attrNameLst>
                                      </p:cBhvr>
                                      <p:tavLst>
                                        <p:tav tm="0">
                                          <p:val>
                                            <p:strVal val="#ppt_x"/>
                                          </p:val>
                                        </p:tav>
                                        <p:tav tm="100000">
                                          <p:val>
                                            <p:strVal val="#ppt_x"/>
                                          </p:val>
                                        </p:tav>
                                      </p:tavLst>
                                    </p:anim>
                                    <p:anim calcmode="lin" valueType="num">
                                      <p:cBhvr additive="base">
                                        <p:cTn id="12" dur="500" fill="hold"/>
                                        <p:tgtEl>
                                          <p:spTgt spid="7280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28082"/>
                                        </p:tgtEl>
                                        <p:attrNameLst>
                                          <p:attrName>style.visibility</p:attrName>
                                        </p:attrNameLst>
                                      </p:cBhvr>
                                      <p:to>
                                        <p:strVal val="visible"/>
                                      </p:to>
                                    </p:set>
                                    <p:anim calcmode="lin" valueType="num">
                                      <p:cBhvr additive="base">
                                        <p:cTn id="15" dur="500" fill="hold"/>
                                        <p:tgtEl>
                                          <p:spTgt spid="728082"/>
                                        </p:tgtEl>
                                        <p:attrNameLst>
                                          <p:attrName>ppt_x</p:attrName>
                                        </p:attrNameLst>
                                      </p:cBhvr>
                                      <p:tavLst>
                                        <p:tav tm="0">
                                          <p:val>
                                            <p:strVal val="#ppt_x"/>
                                          </p:val>
                                        </p:tav>
                                        <p:tav tm="100000">
                                          <p:val>
                                            <p:strVal val="#ppt_x"/>
                                          </p:val>
                                        </p:tav>
                                      </p:tavLst>
                                    </p:anim>
                                    <p:anim calcmode="lin" valueType="num">
                                      <p:cBhvr additive="base">
                                        <p:cTn id="16" dur="500" fill="hold"/>
                                        <p:tgtEl>
                                          <p:spTgt spid="72808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28089"/>
                                        </p:tgtEl>
                                        <p:attrNameLst>
                                          <p:attrName>style.visibility</p:attrName>
                                        </p:attrNameLst>
                                      </p:cBhvr>
                                      <p:to>
                                        <p:strVal val="visible"/>
                                      </p:to>
                                    </p:set>
                                    <p:anim calcmode="lin" valueType="num">
                                      <p:cBhvr additive="base">
                                        <p:cTn id="21" dur="500" fill="hold"/>
                                        <p:tgtEl>
                                          <p:spTgt spid="728089"/>
                                        </p:tgtEl>
                                        <p:attrNameLst>
                                          <p:attrName>ppt_x</p:attrName>
                                        </p:attrNameLst>
                                      </p:cBhvr>
                                      <p:tavLst>
                                        <p:tav tm="0">
                                          <p:val>
                                            <p:strVal val="#ppt_x"/>
                                          </p:val>
                                        </p:tav>
                                        <p:tav tm="100000">
                                          <p:val>
                                            <p:strVal val="#ppt_x"/>
                                          </p:val>
                                        </p:tav>
                                      </p:tavLst>
                                    </p:anim>
                                    <p:anim calcmode="lin" valueType="num">
                                      <p:cBhvr additive="base">
                                        <p:cTn id="22" dur="500" fill="hold"/>
                                        <p:tgtEl>
                                          <p:spTgt spid="72808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28090"/>
                                        </p:tgtEl>
                                        <p:attrNameLst>
                                          <p:attrName>style.visibility</p:attrName>
                                        </p:attrNameLst>
                                      </p:cBhvr>
                                      <p:to>
                                        <p:strVal val="visible"/>
                                      </p:to>
                                    </p:set>
                                    <p:anim calcmode="lin" valueType="num">
                                      <p:cBhvr additive="base">
                                        <p:cTn id="27" dur="500" fill="hold"/>
                                        <p:tgtEl>
                                          <p:spTgt spid="728090"/>
                                        </p:tgtEl>
                                        <p:attrNameLst>
                                          <p:attrName>ppt_x</p:attrName>
                                        </p:attrNameLst>
                                      </p:cBhvr>
                                      <p:tavLst>
                                        <p:tav tm="0">
                                          <p:val>
                                            <p:strVal val="#ppt_x"/>
                                          </p:val>
                                        </p:tav>
                                        <p:tav tm="100000">
                                          <p:val>
                                            <p:strVal val="#ppt_x"/>
                                          </p:val>
                                        </p:tav>
                                      </p:tavLst>
                                    </p:anim>
                                    <p:anim calcmode="lin" valueType="num">
                                      <p:cBhvr additive="base">
                                        <p:cTn id="28" dur="500" fill="hold"/>
                                        <p:tgtEl>
                                          <p:spTgt spid="7280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82" grpId="0"/>
      <p:bldP spid="728089" grpId="0"/>
      <p:bldP spid="728090" grpId="0"/>
      <p:bldP spid="728091"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5">
            <a:extLst>
              <a:ext uri="{FF2B5EF4-FFF2-40B4-BE49-F238E27FC236}">
                <a16:creationId xmlns:a16="http://schemas.microsoft.com/office/drawing/2014/main" id="{B3BE50AC-0708-C6BB-83E9-910A36360723}"/>
              </a:ext>
            </a:extLst>
          </p:cNvPr>
          <p:cNvSpPr>
            <a:spLocks noGrp="1"/>
          </p:cNvSpPr>
          <p:nvPr>
            <p:ph type="sldNum" sz="quarter" idx="12"/>
          </p:nvPr>
        </p:nvSpPr>
        <p:spPr/>
        <p:txBody>
          <a:bodyPr/>
          <a:lstStyle/>
          <a:p>
            <a:fld id="{3E8B50B9-0724-4F2A-AFF6-87A2162D8450}" type="slidenum">
              <a:rPr lang="zh-CN" altLang="en-US"/>
              <a:pPr/>
              <a:t>274</a:t>
            </a:fld>
            <a:endParaRPr lang="en-US" altLang="zh-CN"/>
          </a:p>
        </p:txBody>
      </p:sp>
      <p:sp>
        <p:nvSpPr>
          <p:cNvPr id="21506" name="Rectangle 2">
            <a:extLst>
              <a:ext uri="{FF2B5EF4-FFF2-40B4-BE49-F238E27FC236}">
                <a16:creationId xmlns:a16="http://schemas.microsoft.com/office/drawing/2014/main" id="{D5F2426D-7B92-8B31-AB84-70ECA36F11B9}"/>
              </a:ext>
            </a:extLst>
          </p:cNvPr>
          <p:cNvSpPr>
            <a:spLocks noGrp="1" noChangeArrowheads="1"/>
          </p:cNvSpPr>
          <p:nvPr>
            <p:ph type="title"/>
          </p:nvPr>
        </p:nvSpPr>
        <p:spPr>
          <a:xfrm>
            <a:off x="735013" y="441325"/>
            <a:ext cx="7772400" cy="962025"/>
          </a:xfrm>
        </p:spPr>
        <p:txBody>
          <a:bodyPr/>
          <a:lstStyle/>
          <a:p>
            <a:r>
              <a:rPr lang="en-US" altLang="zh-CN" sz="2400" b="1">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物理设计的任务</a:t>
            </a:r>
          </a:p>
        </p:txBody>
      </p:sp>
      <p:sp>
        <p:nvSpPr>
          <p:cNvPr id="21507" name="Rectangle 4">
            <a:extLst>
              <a:ext uri="{FF2B5EF4-FFF2-40B4-BE49-F238E27FC236}">
                <a16:creationId xmlns:a16="http://schemas.microsoft.com/office/drawing/2014/main" id="{3963A713-D81B-C2DE-EA42-7477EBA1D8BB}"/>
              </a:ext>
            </a:extLst>
          </p:cNvPr>
          <p:cNvSpPr>
            <a:spLocks noChangeArrowheads="1"/>
          </p:cNvSpPr>
          <p:nvPr/>
        </p:nvSpPr>
        <p:spPr bwMode="auto">
          <a:xfrm>
            <a:off x="407988" y="1138238"/>
            <a:ext cx="6657975" cy="163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sz="2000">
                <a:solidFill>
                  <a:schemeClr val="tx1"/>
                </a:solidFill>
                <a:latin typeface="宋体" panose="02010600030101010101" pitchFamily="2" charset="-122"/>
                <a:ea typeface="宋体" panose="02010600030101010101" pitchFamily="2" charset="-122"/>
              </a:rPr>
              <a:t>前面，介绍了大型数据库管理系统</a:t>
            </a:r>
            <a:r>
              <a:rPr lang="en-US" altLang="zh-CN" sz="2000">
                <a:solidFill>
                  <a:schemeClr val="tx1"/>
                </a:solidFill>
                <a:latin typeface="宋体" panose="02010600030101010101" pitchFamily="2" charset="-122"/>
                <a:ea typeface="宋体" panose="02010600030101010101" pitchFamily="2" charset="-122"/>
              </a:rPr>
              <a:t>(DBMS)</a:t>
            </a:r>
            <a:r>
              <a:rPr lang="zh-CN" altLang="en-US" sz="2000">
                <a:solidFill>
                  <a:schemeClr val="tx1"/>
                </a:solidFill>
                <a:latin typeface="宋体" panose="02010600030101010101" pitchFamily="2" charset="-122"/>
                <a:ea typeface="宋体" panose="02010600030101010101" pitchFamily="2" charset="-122"/>
              </a:rPr>
              <a:t>支持的文件中记录的物理存储方式，实际上都是由</a:t>
            </a:r>
            <a:r>
              <a:rPr lang="en-US" altLang="zh-CN" sz="2000">
                <a:solidFill>
                  <a:schemeClr val="tx1"/>
                </a:solidFill>
                <a:latin typeface="宋体" panose="02010600030101010101" pitchFamily="2" charset="-122"/>
                <a:ea typeface="宋体" panose="02010600030101010101" pitchFamily="2" charset="-122"/>
              </a:rPr>
              <a:t>DBMS</a:t>
            </a:r>
            <a:r>
              <a:rPr lang="zh-CN" altLang="en-US" sz="2000">
                <a:solidFill>
                  <a:schemeClr val="tx1"/>
                </a:solidFill>
                <a:latin typeface="宋体" panose="02010600030101010101" pitchFamily="2" charset="-122"/>
                <a:ea typeface="宋体" panose="02010600030101010101" pitchFamily="2" charset="-122"/>
              </a:rPr>
              <a:t>自动实现对用户定义好的逻辑数据</a:t>
            </a:r>
            <a:r>
              <a:rPr lang="en-US" altLang="zh-CN" sz="2000">
                <a:solidFill>
                  <a:schemeClr val="tx1"/>
                </a:solidFill>
                <a:latin typeface="宋体" panose="02010600030101010101" pitchFamily="2" charset="-122"/>
                <a:ea typeface="宋体" panose="02010600030101010101" pitchFamily="2" charset="-122"/>
              </a:rPr>
              <a:t>(</a:t>
            </a:r>
            <a:r>
              <a:rPr lang="zh-CN" altLang="en-US" sz="2000">
                <a:solidFill>
                  <a:schemeClr val="tx1"/>
                </a:solidFill>
                <a:latin typeface="宋体" panose="02010600030101010101" pitchFamily="2" charset="-122"/>
                <a:ea typeface="宋体" panose="02010600030101010101" pitchFamily="2" charset="-122"/>
              </a:rPr>
              <a:t>关系</a:t>
            </a:r>
            <a:r>
              <a:rPr lang="en-US" altLang="zh-CN" sz="2000">
                <a:solidFill>
                  <a:schemeClr val="tx1"/>
                </a:solidFill>
                <a:latin typeface="宋体" panose="02010600030101010101" pitchFamily="2" charset="-122"/>
                <a:ea typeface="宋体" panose="02010600030101010101" pitchFamily="2" charset="-122"/>
              </a:rPr>
              <a:t>)</a:t>
            </a:r>
            <a:r>
              <a:rPr lang="zh-CN" altLang="en-US" sz="2000">
                <a:solidFill>
                  <a:schemeClr val="tx1"/>
                </a:solidFill>
                <a:latin typeface="宋体" panose="02010600030101010101" pitchFamily="2" charset="-122"/>
                <a:ea typeface="宋体" panose="02010600030101010101" pitchFamily="2" charset="-122"/>
              </a:rPr>
              <a:t>的自动存储，似乎物理存储对用户是透明的，就像大家上机所感受的一样。</a:t>
            </a:r>
          </a:p>
          <a:p>
            <a:pPr eaLnBrk="0" hangingPunct="0"/>
            <a:r>
              <a:rPr lang="zh-CN" altLang="en-US" sz="2000">
                <a:latin typeface="宋体" panose="02010600030101010101" pitchFamily="2" charset="-122"/>
                <a:ea typeface="宋体" panose="02010600030101010101" pitchFamily="2" charset="-122"/>
              </a:rPr>
              <a:t>数据库应用设计人员还需要做物理设计工作吗，如何做？</a:t>
            </a:r>
          </a:p>
        </p:txBody>
      </p:sp>
      <p:sp>
        <p:nvSpPr>
          <p:cNvPr id="21508" name="Rectangle 5">
            <a:extLst>
              <a:ext uri="{FF2B5EF4-FFF2-40B4-BE49-F238E27FC236}">
                <a16:creationId xmlns:a16="http://schemas.microsoft.com/office/drawing/2014/main" id="{32BB1760-CA70-A74A-4416-D291498F1660}"/>
              </a:ext>
            </a:extLst>
          </p:cNvPr>
          <p:cNvSpPr>
            <a:spLocks noChangeArrowheads="1"/>
          </p:cNvSpPr>
          <p:nvPr/>
        </p:nvSpPr>
        <p:spPr bwMode="auto">
          <a:xfrm>
            <a:off x="1017588" y="76200"/>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t>二 </a:t>
            </a:r>
            <a:r>
              <a:rPr lang="en-US" altLang="zh-CN" sz="2000"/>
              <a:t>(</a:t>
            </a:r>
            <a:r>
              <a:rPr lang="zh-CN" altLang="en-US" sz="2000"/>
              <a:t>数据库</a:t>
            </a:r>
            <a:r>
              <a:rPr lang="en-US" altLang="zh-CN" sz="2000"/>
              <a:t>)</a:t>
            </a:r>
            <a:r>
              <a:rPr lang="zh-CN" altLang="en-US" sz="2000"/>
              <a:t>文件中数据的组织</a:t>
            </a:r>
          </a:p>
        </p:txBody>
      </p:sp>
      <p:sp>
        <p:nvSpPr>
          <p:cNvPr id="21509" name="AutoShape 4">
            <a:extLst>
              <a:ext uri="{FF2B5EF4-FFF2-40B4-BE49-F238E27FC236}">
                <a16:creationId xmlns:a16="http://schemas.microsoft.com/office/drawing/2014/main" id="{913F5C7A-3A07-336D-C9D1-874BA769E005}"/>
              </a:ext>
            </a:extLst>
          </p:cNvPr>
          <p:cNvSpPr>
            <a:spLocks noChangeArrowheads="1"/>
          </p:cNvSpPr>
          <p:nvPr/>
        </p:nvSpPr>
        <p:spPr bwMode="auto">
          <a:xfrm>
            <a:off x="7261225" y="828675"/>
            <a:ext cx="1595438" cy="841375"/>
          </a:xfrm>
          <a:prstGeom prst="cloudCallout">
            <a:avLst>
              <a:gd name="adj1" fmla="val 53583"/>
              <a:gd name="adj2" fmla="val 72074"/>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6) </a:t>
            </a:r>
            <a:r>
              <a:rPr lang="zh-CN" altLang="en-US" sz="1200">
                <a:solidFill>
                  <a:schemeClr val="tx1"/>
                </a:solidFill>
                <a:latin typeface="Tahoma" panose="020B0604030504040204" pitchFamily="34" charset="0"/>
                <a:ea typeface="宋体" panose="02010600030101010101" pitchFamily="2" charset="-122"/>
              </a:rPr>
              <a:t>实际应用中，物理设计到底做什么？</a:t>
            </a:r>
            <a:endParaRPr lang="en-US" altLang="zh-CN" sz="1200">
              <a:solidFill>
                <a:schemeClr val="tx1"/>
              </a:solidFill>
              <a:latin typeface="Tahoma" panose="020B0604030504040204" pitchFamily="34" charset="0"/>
              <a:ea typeface="宋体" panose="02010600030101010101" pitchFamily="2" charset="-122"/>
            </a:endParaRPr>
          </a:p>
        </p:txBody>
      </p:sp>
      <p:sp>
        <p:nvSpPr>
          <p:cNvPr id="729095" name="Rectangle 7">
            <a:extLst>
              <a:ext uri="{FF2B5EF4-FFF2-40B4-BE49-F238E27FC236}">
                <a16:creationId xmlns:a16="http://schemas.microsoft.com/office/drawing/2014/main" id="{0EE04683-711D-C596-5F5F-56D920734200}"/>
              </a:ext>
            </a:extLst>
          </p:cNvPr>
          <p:cNvSpPr>
            <a:spLocks noChangeArrowheads="1"/>
          </p:cNvSpPr>
          <p:nvPr/>
        </p:nvSpPr>
        <p:spPr bwMode="auto">
          <a:xfrm>
            <a:off x="42863" y="2835275"/>
            <a:ext cx="8912225"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10000"/>
              </a:spcBef>
            </a:pPr>
            <a:r>
              <a:rPr lang="zh-CN" altLang="en-US" sz="1800">
                <a:solidFill>
                  <a:srgbClr val="0066FF"/>
                </a:solidFill>
                <a:latin typeface="宋体" panose="02010600030101010101" pitchFamily="2" charset="-122"/>
                <a:ea typeface="宋体" panose="02010600030101010101" pitchFamily="2" charset="-122"/>
              </a:rPr>
              <a:t>数据库物理设计（应用开发中）的主要工作：</a:t>
            </a:r>
          </a:p>
          <a:p>
            <a:pPr eaLnBrk="0" hangingPunct="0">
              <a:spcBef>
                <a:spcPct val="10000"/>
              </a:spcBef>
            </a:pPr>
            <a:r>
              <a:rPr lang="en-US" altLang="zh-CN" sz="1800">
                <a:solidFill>
                  <a:schemeClr val="tx1"/>
                </a:solidFill>
                <a:latin typeface="宋体" panose="02010600030101010101" pitchFamily="2" charset="-122"/>
                <a:ea typeface="宋体" panose="02010600030101010101" pitchFamily="2" charset="-122"/>
              </a:rPr>
              <a:t>1</a:t>
            </a:r>
            <a:r>
              <a:rPr lang="zh-CN" altLang="en-US" sz="1800">
                <a:solidFill>
                  <a:schemeClr val="tx1"/>
                </a:solidFill>
                <a:latin typeface="宋体" panose="02010600030101010101" pitchFamily="2" charset="-122"/>
                <a:ea typeface="宋体" panose="02010600030101010101" pitchFamily="2" charset="-122"/>
              </a:rPr>
              <a:t>）在定义关系模式时，</a:t>
            </a:r>
            <a:r>
              <a:rPr lang="zh-CN" altLang="en-US" sz="1800">
                <a:latin typeface="宋体" panose="02010600030101010101" pitchFamily="2" charset="-122"/>
                <a:ea typeface="宋体" panose="02010600030101010101" pitchFamily="2" charset="-122"/>
              </a:rPr>
              <a:t>需要确定</a:t>
            </a:r>
            <a:r>
              <a:rPr lang="zh-CN" altLang="en-US" sz="1800">
                <a:solidFill>
                  <a:schemeClr val="tx1"/>
                </a:solidFill>
                <a:latin typeface="宋体" panose="02010600030101010101" pitchFamily="2" charset="-122"/>
                <a:ea typeface="宋体" panose="02010600030101010101" pitchFamily="2" charset="-122"/>
              </a:rPr>
              <a:t>采用定长还是变长记录；</a:t>
            </a:r>
          </a:p>
          <a:p>
            <a:pPr eaLnBrk="0" hangingPunct="0">
              <a:spcBef>
                <a:spcPct val="10000"/>
              </a:spcBef>
            </a:pPr>
            <a:r>
              <a:rPr lang="zh-CN" altLang="en-US" sz="1800">
                <a:solidFill>
                  <a:schemeClr val="tx1"/>
                </a:solidFill>
                <a:latin typeface="宋体" panose="02010600030101010101" pitchFamily="2" charset="-122"/>
                <a:ea typeface="宋体" panose="02010600030101010101" pitchFamily="2" charset="-122"/>
              </a:rPr>
              <a:t>   				</a:t>
            </a:r>
            <a:r>
              <a:rPr lang="zh-CN" altLang="en-US" sz="1800">
                <a:solidFill>
                  <a:srgbClr val="0066FF"/>
                </a:solidFill>
                <a:latin typeface="宋体" panose="02010600030101010101" pitchFamily="2" charset="-122"/>
                <a:ea typeface="宋体" panose="02010600030101010101" pitchFamily="2" charset="-122"/>
              </a:rPr>
              <a:t>（通过确定采用的属性类型，因有变长属性）</a:t>
            </a:r>
          </a:p>
          <a:p>
            <a:pPr eaLnBrk="0" hangingPunct="0">
              <a:spcBef>
                <a:spcPct val="10000"/>
              </a:spcBef>
            </a:pPr>
            <a:r>
              <a:rPr lang="en-US" altLang="zh-CN" sz="1800">
                <a:solidFill>
                  <a:schemeClr val="tx1"/>
                </a:solidFill>
                <a:latin typeface="宋体" panose="02010600030101010101" pitchFamily="2" charset="-122"/>
                <a:ea typeface="宋体" panose="02010600030101010101" pitchFamily="2" charset="-122"/>
              </a:rPr>
              <a:t>2</a:t>
            </a:r>
            <a:r>
              <a:rPr lang="zh-CN" altLang="en-US" sz="1800">
                <a:solidFill>
                  <a:schemeClr val="tx1"/>
                </a:solidFill>
                <a:latin typeface="宋体" panose="02010600030101010101" pitchFamily="2" charset="-122"/>
                <a:ea typeface="宋体" panose="02010600030101010101" pitchFamily="2" charset="-122"/>
              </a:rPr>
              <a:t>）对每个关系模式，</a:t>
            </a:r>
            <a:r>
              <a:rPr lang="zh-CN" altLang="en-US" sz="1800">
                <a:latin typeface="宋体" panose="02010600030101010101" pitchFamily="2" charset="-122"/>
                <a:ea typeface="宋体" panose="02010600030101010101" pitchFamily="2" charset="-122"/>
              </a:rPr>
              <a:t>需要确定</a:t>
            </a:r>
            <a:r>
              <a:rPr lang="zh-CN" altLang="en-US" sz="1800">
                <a:solidFill>
                  <a:schemeClr val="tx1"/>
                </a:solidFill>
                <a:latin typeface="宋体" panose="02010600030101010101" pitchFamily="2" charset="-122"/>
                <a:ea typeface="宋体" panose="02010600030101010101" pitchFamily="2" charset="-122"/>
              </a:rPr>
              <a:t>影响记录存放次序的搜索码；</a:t>
            </a:r>
          </a:p>
          <a:p>
            <a:pPr eaLnBrk="0" hangingPunct="0">
              <a:spcBef>
                <a:spcPct val="10000"/>
              </a:spcBef>
            </a:pPr>
            <a:r>
              <a:rPr lang="zh-CN" altLang="en-US" sz="1800">
                <a:solidFill>
                  <a:schemeClr val="tx1"/>
                </a:solidFill>
                <a:latin typeface="宋体" panose="02010600030101010101" pitchFamily="2" charset="-122"/>
                <a:ea typeface="宋体" panose="02010600030101010101" pitchFamily="2" charset="-122"/>
              </a:rPr>
              <a:t>	     </a:t>
            </a:r>
            <a:r>
              <a:rPr lang="zh-CN" altLang="en-US" sz="1800">
                <a:solidFill>
                  <a:srgbClr val="0066FF"/>
                </a:solidFill>
                <a:latin typeface="宋体" panose="02010600030101010101" pitchFamily="2" charset="-122"/>
                <a:ea typeface="宋体" panose="02010600030101010101" pitchFamily="2" charset="-122"/>
              </a:rPr>
              <a:t>（根据常用</a:t>
            </a:r>
            <a:r>
              <a:rPr lang="en-US" altLang="zh-CN" sz="1800">
                <a:solidFill>
                  <a:srgbClr val="0066FF"/>
                </a:solidFill>
                <a:latin typeface="宋体" panose="02010600030101010101" pitchFamily="2" charset="-122"/>
                <a:ea typeface="宋体" panose="02010600030101010101" pitchFamily="2" charset="-122"/>
              </a:rPr>
              <a:t>/</a:t>
            </a:r>
            <a:r>
              <a:rPr lang="zh-CN" altLang="en-US" sz="1800">
                <a:solidFill>
                  <a:srgbClr val="0066FF"/>
                </a:solidFill>
                <a:latin typeface="宋体" panose="02010600030101010101" pitchFamily="2" charset="-122"/>
                <a:ea typeface="宋体" panose="02010600030101010101" pitchFamily="2" charset="-122"/>
              </a:rPr>
              <a:t>重要的查询要求，确定主码或建聚集索引</a:t>
            </a:r>
            <a:r>
              <a:rPr lang="en-US" altLang="zh-CN" sz="1800">
                <a:solidFill>
                  <a:srgbClr val="0066FF"/>
                </a:solidFill>
                <a:latin typeface="宋体" panose="02010600030101010101" pitchFamily="2" charset="-122"/>
                <a:ea typeface="宋体" panose="02010600030101010101" pitchFamily="2" charset="-122"/>
              </a:rPr>
              <a:t>Cluster Index</a:t>
            </a:r>
            <a:r>
              <a:rPr lang="zh-CN" altLang="en-US" sz="1800">
                <a:solidFill>
                  <a:srgbClr val="0066FF"/>
                </a:solidFill>
                <a:latin typeface="宋体" panose="02010600030101010101" pitchFamily="2" charset="-122"/>
                <a:ea typeface="宋体" panose="02010600030101010101" pitchFamily="2" charset="-122"/>
              </a:rPr>
              <a:t>）</a:t>
            </a:r>
          </a:p>
          <a:p>
            <a:pPr eaLnBrk="0" hangingPunct="0">
              <a:spcBef>
                <a:spcPct val="10000"/>
              </a:spcBef>
            </a:pPr>
            <a:r>
              <a:rPr lang="en-US" altLang="zh-CN" sz="1800">
                <a:solidFill>
                  <a:schemeClr val="tx1"/>
                </a:solidFill>
                <a:latin typeface="宋体" panose="02010600030101010101" pitchFamily="2" charset="-122"/>
                <a:ea typeface="宋体" panose="02010600030101010101" pitchFamily="2" charset="-122"/>
              </a:rPr>
              <a:t>3</a:t>
            </a:r>
            <a:r>
              <a:rPr lang="zh-CN" altLang="en-US" sz="1800">
                <a:solidFill>
                  <a:schemeClr val="tx1"/>
                </a:solidFill>
                <a:latin typeface="宋体" panose="02010600030101010101" pitchFamily="2" charset="-122"/>
                <a:ea typeface="宋体" panose="02010600030101010101" pitchFamily="2" charset="-122"/>
              </a:rPr>
              <a:t>）对每个关系模式，</a:t>
            </a:r>
            <a:r>
              <a:rPr lang="zh-CN" altLang="en-US" sz="1800">
                <a:latin typeface="宋体" panose="02010600030101010101" pitchFamily="2" charset="-122"/>
                <a:ea typeface="宋体" panose="02010600030101010101" pitchFamily="2" charset="-122"/>
              </a:rPr>
              <a:t>需要确定</a:t>
            </a:r>
            <a:r>
              <a:rPr lang="zh-CN" altLang="en-US" sz="1800">
                <a:solidFill>
                  <a:schemeClr val="tx1"/>
                </a:solidFill>
                <a:latin typeface="宋体" panose="02010600030101010101" pitchFamily="2" charset="-122"/>
                <a:ea typeface="宋体" panose="02010600030101010101" pitchFamily="2" charset="-122"/>
              </a:rPr>
              <a:t>是否还需要建立辅助索引文件；</a:t>
            </a:r>
          </a:p>
          <a:p>
            <a:pPr eaLnBrk="0" hangingPunct="0">
              <a:spcBef>
                <a:spcPct val="10000"/>
              </a:spcBef>
            </a:pPr>
            <a:r>
              <a:rPr lang="zh-CN" altLang="en-US" sz="1800">
                <a:solidFill>
                  <a:schemeClr val="tx1"/>
                </a:solidFill>
                <a:latin typeface="宋体" panose="02010600030101010101" pitchFamily="2" charset="-122"/>
                <a:ea typeface="宋体" panose="02010600030101010101" pitchFamily="2" charset="-122"/>
              </a:rPr>
              <a:t>			</a:t>
            </a:r>
            <a:r>
              <a:rPr lang="zh-CN" altLang="en-US" sz="1800">
                <a:solidFill>
                  <a:srgbClr val="0066FF"/>
                </a:solidFill>
                <a:latin typeface="宋体" panose="02010600030101010101" pitchFamily="2" charset="-122"/>
                <a:ea typeface="宋体" panose="02010600030101010101" pitchFamily="2" charset="-122"/>
              </a:rPr>
              <a:t>（根据常用</a:t>
            </a:r>
            <a:r>
              <a:rPr lang="en-US" altLang="zh-CN" sz="1800">
                <a:solidFill>
                  <a:srgbClr val="0066FF"/>
                </a:solidFill>
                <a:latin typeface="宋体" panose="02010600030101010101" pitchFamily="2" charset="-122"/>
                <a:ea typeface="宋体" panose="02010600030101010101" pitchFamily="2" charset="-122"/>
              </a:rPr>
              <a:t>/</a:t>
            </a:r>
            <a:r>
              <a:rPr lang="zh-CN" altLang="en-US" sz="1800">
                <a:solidFill>
                  <a:srgbClr val="0066FF"/>
                </a:solidFill>
                <a:latin typeface="宋体" panose="02010600030101010101" pitchFamily="2" charset="-122"/>
                <a:ea typeface="宋体" panose="02010600030101010101" pitchFamily="2" charset="-122"/>
              </a:rPr>
              <a:t>重要的查询要求，确定建哪些索引</a:t>
            </a:r>
            <a:r>
              <a:rPr lang="en-US" altLang="zh-CN" sz="1800">
                <a:solidFill>
                  <a:srgbClr val="0066FF"/>
                </a:solidFill>
                <a:latin typeface="宋体" panose="02010600030101010101" pitchFamily="2" charset="-122"/>
                <a:ea typeface="宋体" panose="02010600030101010101" pitchFamily="2" charset="-122"/>
              </a:rPr>
              <a:t>Index</a:t>
            </a:r>
            <a:r>
              <a:rPr lang="zh-CN" altLang="en-US" sz="1800">
                <a:solidFill>
                  <a:srgbClr val="0066FF"/>
                </a:solidFill>
                <a:latin typeface="宋体" panose="02010600030101010101" pitchFamily="2" charset="-122"/>
                <a:ea typeface="宋体" panose="02010600030101010101" pitchFamily="2" charset="-122"/>
              </a:rPr>
              <a:t>）</a:t>
            </a:r>
          </a:p>
          <a:p>
            <a:pPr eaLnBrk="0" hangingPunct="0">
              <a:spcBef>
                <a:spcPct val="10000"/>
              </a:spcBef>
            </a:pPr>
            <a:r>
              <a:rPr lang="en-US" altLang="zh-CN" sz="1800">
                <a:solidFill>
                  <a:schemeClr val="tx1"/>
                </a:solidFill>
                <a:latin typeface="宋体" panose="02010600030101010101" pitchFamily="2" charset="-122"/>
                <a:ea typeface="宋体" panose="02010600030101010101" pitchFamily="2" charset="-122"/>
              </a:rPr>
              <a:t>4</a:t>
            </a:r>
            <a:r>
              <a:rPr lang="zh-CN" altLang="en-US" sz="1800">
                <a:solidFill>
                  <a:schemeClr val="tx1"/>
                </a:solidFill>
                <a:latin typeface="宋体" panose="02010600030101010101" pitchFamily="2" charset="-122"/>
                <a:ea typeface="宋体" panose="02010600030101010101" pitchFamily="2" charset="-122"/>
              </a:rPr>
              <a:t>）对具有连接条件的一组关系模式，</a:t>
            </a:r>
            <a:r>
              <a:rPr lang="zh-CN" altLang="en-US" sz="1800">
                <a:latin typeface="宋体" panose="02010600030101010101" pitchFamily="2" charset="-122"/>
                <a:ea typeface="宋体" panose="02010600030101010101" pitchFamily="2" charset="-122"/>
              </a:rPr>
              <a:t>需要确定</a:t>
            </a:r>
            <a:r>
              <a:rPr lang="zh-CN" altLang="en-US" sz="1800">
                <a:solidFill>
                  <a:schemeClr val="tx1"/>
                </a:solidFill>
                <a:latin typeface="宋体" panose="02010600030101010101" pitchFamily="2" charset="-122"/>
                <a:ea typeface="宋体" panose="02010600030101010101" pitchFamily="2" charset="-122"/>
              </a:rPr>
              <a:t>是否采用多表聚集文件存储；</a:t>
            </a:r>
          </a:p>
          <a:p>
            <a:pPr eaLnBrk="0" hangingPunct="0">
              <a:spcBef>
                <a:spcPct val="10000"/>
              </a:spcBef>
            </a:pPr>
            <a:r>
              <a:rPr lang="zh-CN" altLang="en-US" sz="1800">
                <a:solidFill>
                  <a:srgbClr val="0066FF"/>
                </a:solidFill>
                <a:latin typeface="宋体" panose="02010600030101010101" pitchFamily="2" charset="-122"/>
                <a:ea typeface="宋体" panose="02010600030101010101" pitchFamily="2" charset="-122"/>
              </a:rPr>
              <a:t>				（根据多表连接上重要应用查询快速访问需要）</a:t>
            </a:r>
          </a:p>
          <a:p>
            <a:pPr eaLnBrk="0" hangingPunct="0">
              <a:spcBef>
                <a:spcPct val="10000"/>
              </a:spcBef>
            </a:pPr>
            <a:r>
              <a:rPr lang="en-US" altLang="zh-CN" sz="1800">
                <a:solidFill>
                  <a:schemeClr val="tx1"/>
                </a:solidFill>
                <a:latin typeface="宋体" panose="02010600030101010101" pitchFamily="2" charset="-122"/>
                <a:ea typeface="宋体" panose="02010600030101010101" pitchFamily="2" charset="-122"/>
              </a:rPr>
              <a:t>5</a:t>
            </a:r>
            <a:r>
              <a:rPr lang="zh-CN" altLang="en-US" sz="1800">
                <a:solidFill>
                  <a:schemeClr val="tx1"/>
                </a:solidFill>
                <a:latin typeface="宋体" panose="02010600030101010101" pitchFamily="2" charset="-122"/>
                <a:ea typeface="宋体" panose="02010600030101010101" pitchFamily="2" charset="-122"/>
              </a:rPr>
              <a:t>）对应用的所有关系模式，</a:t>
            </a:r>
            <a:r>
              <a:rPr lang="zh-CN" altLang="en-US" sz="1800">
                <a:latin typeface="宋体" panose="02010600030101010101" pitchFamily="2" charset="-122"/>
                <a:ea typeface="宋体" panose="02010600030101010101" pitchFamily="2" charset="-122"/>
              </a:rPr>
              <a:t>需要确定</a:t>
            </a:r>
            <a:r>
              <a:rPr lang="zh-CN" altLang="en-US" sz="1800">
                <a:solidFill>
                  <a:schemeClr val="tx1"/>
                </a:solidFill>
                <a:latin typeface="宋体" panose="02010600030101010101" pitchFamily="2" charset="-122"/>
                <a:ea typeface="宋体" panose="02010600030101010101" pitchFamily="2" charset="-122"/>
              </a:rPr>
              <a:t>应当划分为多少个数据库来存储；</a:t>
            </a:r>
          </a:p>
          <a:p>
            <a:pPr eaLnBrk="0" hangingPunct="0">
              <a:spcBef>
                <a:spcPct val="10000"/>
              </a:spcBef>
            </a:pPr>
            <a:r>
              <a:rPr lang="zh-CN" altLang="en-US" sz="1800">
                <a:solidFill>
                  <a:srgbClr val="0066FF"/>
                </a:solidFill>
                <a:latin typeface="宋体" panose="02010600030101010101" pitchFamily="2" charset="-122"/>
                <a:ea typeface="宋体" panose="02010600030101010101" pitchFamily="2" charset="-122"/>
              </a:rPr>
              <a:t>	（根据关系模式间相关性、应用相关性、数据保密需要、数据库备份需要等）</a:t>
            </a:r>
          </a:p>
          <a:p>
            <a:pPr eaLnBrk="0" hangingPunct="0">
              <a:spcBef>
                <a:spcPct val="10000"/>
              </a:spcBef>
            </a:pPr>
            <a:r>
              <a:rPr lang="en-US" altLang="zh-CN" sz="1800">
                <a:solidFill>
                  <a:schemeClr val="tx1"/>
                </a:solidFill>
                <a:latin typeface="宋体" panose="02010600030101010101" pitchFamily="2" charset="-122"/>
                <a:ea typeface="宋体" panose="02010600030101010101" pitchFamily="2" charset="-122"/>
              </a:rPr>
              <a:t>6</a:t>
            </a:r>
            <a:r>
              <a:rPr lang="zh-CN" altLang="en-US" sz="1800">
                <a:solidFill>
                  <a:schemeClr val="tx1"/>
                </a:solidFill>
                <a:latin typeface="宋体" panose="02010600030101010101" pitchFamily="2" charset="-122"/>
                <a:ea typeface="宋体" panose="02010600030101010101" pitchFamily="2" charset="-122"/>
              </a:rPr>
              <a:t>）对每个数据库，</a:t>
            </a:r>
            <a:r>
              <a:rPr lang="zh-CN" altLang="en-US" sz="1800">
                <a:latin typeface="宋体" panose="02010600030101010101" pitchFamily="2" charset="-122"/>
                <a:ea typeface="宋体" panose="02010600030101010101" pitchFamily="2" charset="-122"/>
              </a:rPr>
              <a:t>需要确定</a:t>
            </a:r>
            <a:r>
              <a:rPr lang="zh-CN" altLang="en-US" sz="1800">
                <a:solidFill>
                  <a:schemeClr val="tx1"/>
                </a:solidFill>
                <a:latin typeface="宋体" panose="02010600030101010101" pitchFamily="2" charset="-122"/>
                <a:ea typeface="宋体" panose="02010600030101010101" pitchFamily="2" charset="-122"/>
              </a:rPr>
              <a:t>数据库文件存放的物理路径（不同服务器，不同介质）</a:t>
            </a:r>
          </a:p>
          <a:p>
            <a:pPr eaLnBrk="0" hangingPunct="0">
              <a:spcBef>
                <a:spcPct val="10000"/>
              </a:spcBef>
            </a:pPr>
            <a:r>
              <a:rPr lang="zh-CN" altLang="en-US" sz="1800">
                <a:solidFill>
                  <a:srgbClr val="0066FF"/>
                </a:solidFill>
                <a:latin typeface="宋体" panose="02010600030101010101" pitchFamily="2" charset="-122"/>
                <a:ea typeface="宋体" panose="02010600030101010101" pitchFamily="2" charset="-122"/>
              </a:rPr>
              <a:t>		       （根据访问效率需要、应用相关性、数据重要性等）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9095">
                                            <p:txEl>
                                              <p:pRg st="0" end="0"/>
                                            </p:txEl>
                                          </p:spTgt>
                                        </p:tgtEl>
                                        <p:attrNameLst>
                                          <p:attrName>style.visibility</p:attrName>
                                        </p:attrNameLst>
                                      </p:cBhvr>
                                      <p:to>
                                        <p:strVal val="visible"/>
                                      </p:to>
                                    </p:set>
                                    <p:anim calcmode="lin" valueType="num">
                                      <p:cBhvr additive="base">
                                        <p:cTn id="7" dur="500" fill="hold"/>
                                        <p:tgtEl>
                                          <p:spTgt spid="7290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909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9095">
                                            <p:txEl>
                                              <p:pRg st="1" end="1"/>
                                            </p:txEl>
                                          </p:spTgt>
                                        </p:tgtEl>
                                        <p:attrNameLst>
                                          <p:attrName>style.visibility</p:attrName>
                                        </p:attrNameLst>
                                      </p:cBhvr>
                                      <p:to>
                                        <p:strVal val="visible"/>
                                      </p:to>
                                    </p:set>
                                    <p:anim calcmode="lin" valueType="num">
                                      <p:cBhvr additive="base">
                                        <p:cTn id="11" dur="500" fill="hold"/>
                                        <p:tgtEl>
                                          <p:spTgt spid="72909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2909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29095">
                                            <p:txEl>
                                              <p:pRg st="2" end="2"/>
                                            </p:txEl>
                                          </p:spTgt>
                                        </p:tgtEl>
                                        <p:attrNameLst>
                                          <p:attrName>style.visibility</p:attrName>
                                        </p:attrNameLst>
                                      </p:cBhvr>
                                      <p:to>
                                        <p:strVal val="visible"/>
                                      </p:to>
                                    </p:set>
                                    <p:anim calcmode="lin" valueType="num">
                                      <p:cBhvr additive="base">
                                        <p:cTn id="15" dur="500" fill="hold"/>
                                        <p:tgtEl>
                                          <p:spTgt spid="7290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290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29095">
                                            <p:txEl>
                                              <p:pRg st="3" end="3"/>
                                            </p:txEl>
                                          </p:spTgt>
                                        </p:tgtEl>
                                        <p:attrNameLst>
                                          <p:attrName>style.visibility</p:attrName>
                                        </p:attrNameLst>
                                      </p:cBhvr>
                                      <p:to>
                                        <p:strVal val="visible"/>
                                      </p:to>
                                    </p:set>
                                    <p:anim calcmode="lin" valueType="num">
                                      <p:cBhvr additive="base">
                                        <p:cTn id="21" dur="500" fill="hold"/>
                                        <p:tgtEl>
                                          <p:spTgt spid="72909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2909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29095">
                                            <p:txEl>
                                              <p:charRg st="104" end="153"/>
                                            </p:txEl>
                                          </p:spTgt>
                                        </p:tgtEl>
                                        <p:attrNameLst>
                                          <p:attrName>style.visibility</p:attrName>
                                        </p:attrNameLst>
                                      </p:cBhvr>
                                      <p:to>
                                        <p:strVal val="visible"/>
                                      </p:to>
                                    </p:set>
                                    <p:anim calcmode="lin" valueType="num">
                                      <p:cBhvr additive="base">
                                        <p:cTn id="25" dur="500" fill="hold"/>
                                        <p:tgtEl>
                                          <p:spTgt spid="729095">
                                            <p:txEl>
                                              <p:charRg st="104" end="15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29095">
                                            <p:txEl>
                                              <p:charRg st="104" end="15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29095">
                                            <p:txEl>
                                              <p:charRg st="153" end="182"/>
                                            </p:txEl>
                                          </p:spTgt>
                                        </p:tgtEl>
                                        <p:attrNameLst>
                                          <p:attrName>style.visibility</p:attrName>
                                        </p:attrNameLst>
                                      </p:cBhvr>
                                      <p:to>
                                        <p:strVal val="visible"/>
                                      </p:to>
                                    </p:set>
                                    <p:anim calcmode="lin" valueType="num">
                                      <p:cBhvr additive="base">
                                        <p:cTn id="31" dur="500" fill="hold"/>
                                        <p:tgtEl>
                                          <p:spTgt spid="729095">
                                            <p:txEl>
                                              <p:charRg st="153" end="18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29095">
                                            <p:txEl>
                                              <p:charRg st="153" end="18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29095">
                                            <p:txEl>
                                              <p:charRg st="182" end="213"/>
                                            </p:txEl>
                                          </p:spTgt>
                                        </p:tgtEl>
                                        <p:attrNameLst>
                                          <p:attrName>style.visibility</p:attrName>
                                        </p:attrNameLst>
                                      </p:cBhvr>
                                      <p:to>
                                        <p:strVal val="visible"/>
                                      </p:to>
                                    </p:set>
                                    <p:anim calcmode="lin" valueType="num">
                                      <p:cBhvr additive="base">
                                        <p:cTn id="35" dur="500" fill="hold"/>
                                        <p:tgtEl>
                                          <p:spTgt spid="729095">
                                            <p:txEl>
                                              <p:charRg st="182" end="21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29095">
                                            <p:txEl>
                                              <p:charRg st="182" end="21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729095">
                                            <p:txEl>
                                              <p:charRg st="213" end="248"/>
                                            </p:txEl>
                                          </p:spTgt>
                                        </p:tgtEl>
                                        <p:attrNameLst>
                                          <p:attrName>style.visibility</p:attrName>
                                        </p:attrNameLst>
                                      </p:cBhvr>
                                      <p:to>
                                        <p:strVal val="visible"/>
                                      </p:to>
                                    </p:set>
                                    <p:anim calcmode="lin" valueType="num">
                                      <p:cBhvr additive="base">
                                        <p:cTn id="41" dur="500" fill="hold"/>
                                        <p:tgtEl>
                                          <p:spTgt spid="729095">
                                            <p:txEl>
                                              <p:charRg st="213" end="24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29095">
                                            <p:txEl>
                                              <p:charRg st="213" end="24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29095">
                                            <p:txEl>
                                              <p:charRg st="248" end="274"/>
                                            </p:txEl>
                                          </p:spTgt>
                                        </p:tgtEl>
                                        <p:attrNameLst>
                                          <p:attrName>style.visibility</p:attrName>
                                        </p:attrNameLst>
                                      </p:cBhvr>
                                      <p:to>
                                        <p:strVal val="visible"/>
                                      </p:to>
                                    </p:set>
                                    <p:anim calcmode="lin" valueType="num">
                                      <p:cBhvr additive="base">
                                        <p:cTn id="45" dur="500" fill="hold"/>
                                        <p:tgtEl>
                                          <p:spTgt spid="729095">
                                            <p:txEl>
                                              <p:charRg st="248" end="27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29095">
                                            <p:txEl>
                                              <p:charRg st="248" end="27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729095">
                                            <p:txEl>
                                              <p:charRg st="274" end="307"/>
                                            </p:txEl>
                                          </p:spTgt>
                                        </p:tgtEl>
                                        <p:attrNameLst>
                                          <p:attrName>style.visibility</p:attrName>
                                        </p:attrNameLst>
                                      </p:cBhvr>
                                      <p:to>
                                        <p:strVal val="visible"/>
                                      </p:to>
                                    </p:set>
                                    <p:anim calcmode="lin" valueType="num">
                                      <p:cBhvr additive="base">
                                        <p:cTn id="51" dur="500" fill="hold"/>
                                        <p:tgtEl>
                                          <p:spTgt spid="729095">
                                            <p:txEl>
                                              <p:charRg st="274" end="30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29095">
                                            <p:txEl>
                                              <p:charRg st="274" end="307"/>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29095">
                                            <p:txEl>
                                              <p:charRg st="307" end="344"/>
                                            </p:txEl>
                                          </p:spTgt>
                                        </p:tgtEl>
                                        <p:attrNameLst>
                                          <p:attrName>style.visibility</p:attrName>
                                        </p:attrNameLst>
                                      </p:cBhvr>
                                      <p:to>
                                        <p:strVal val="visible"/>
                                      </p:to>
                                    </p:set>
                                    <p:anim calcmode="lin" valueType="num">
                                      <p:cBhvr additive="base">
                                        <p:cTn id="55" dur="500" fill="hold"/>
                                        <p:tgtEl>
                                          <p:spTgt spid="729095">
                                            <p:txEl>
                                              <p:charRg st="307" end="34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9095">
                                            <p:txEl>
                                              <p:charRg st="307" end="34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729095">
                                            <p:txEl>
                                              <p:charRg st="344" end="387"/>
                                            </p:txEl>
                                          </p:spTgt>
                                        </p:tgtEl>
                                        <p:attrNameLst>
                                          <p:attrName>style.visibility</p:attrName>
                                        </p:attrNameLst>
                                      </p:cBhvr>
                                      <p:to>
                                        <p:strVal val="visible"/>
                                      </p:to>
                                    </p:set>
                                    <p:anim calcmode="lin" valueType="num">
                                      <p:cBhvr additive="base">
                                        <p:cTn id="61" dur="500" fill="hold"/>
                                        <p:tgtEl>
                                          <p:spTgt spid="729095">
                                            <p:txEl>
                                              <p:charRg st="344" end="38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29095">
                                            <p:txEl>
                                              <p:charRg st="344" end="387"/>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29095">
                                            <p:txEl>
                                              <p:charRg st="387" end="410"/>
                                            </p:txEl>
                                          </p:spTgt>
                                        </p:tgtEl>
                                        <p:attrNameLst>
                                          <p:attrName>style.visibility</p:attrName>
                                        </p:attrNameLst>
                                      </p:cBhvr>
                                      <p:to>
                                        <p:strVal val="visible"/>
                                      </p:to>
                                    </p:set>
                                    <p:anim calcmode="lin" valueType="num">
                                      <p:cBhvr additive="base">
                                        <p:cTn id="65" dur="500" fill="hold"/>
                                        <p:tgtEl>
                                          <p:spTgt spid="729095">
                                            <p:txEl>
                                              <p:charRg st="387" end="4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729095">
                                            <p:txEl>
                                              <p:charRg st="387" end="4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a:extLst>
              <a:ext uri="{FF2B5EF4-FFF2-40B4-BE49-F238E27FC236}">
                <a16:creationId xmlns:a16="http://schemas.microsoft.com/office/drawing/2014/main" id="{E5ADD786-04CC-5961-B66E-5A846AB33759}"/>
              </a:ext>
            </a:extLst>
          </p:cNvPr>
          <p:cNvSpPr>
            <a:spLocks noGrp="1" noChangeArrowheads="1"/>
          </p:cNvSpPr>
          <p:nvPr>
            <p:ph type="title"/>
          </p:nvPr>
        </p:nvSpPr>
        <p:spPr>
          <a:xfrm>
            <a:off x="555625" y="39688"/>
            <a:ext cx="7772400" cy="641350"/>
          </a:xfrm>
        </p:spPr>
        <p:txBody>
          <a:bodyPr/>
          <a:lstStyle/>
          <a:p>
            <a:pPr algn="l">
              <a:defRPr/>
            </a:pPr>
            <a:r>
              <a:rPr lang="zh-CN" altLang="en-US" sz="2800" b="1">
                <a:latin typeface="黑体" panose="02010609060101010101" pitchFamily="2" charset="-122"/>
                <a:ea typeface="黑体" panose="02010609060101010101" pitchFamily="2" charset="-122"/>
              </a:rPr>
              <a:t>三 数据字典</a:t>
            </a:r>
          </a:p>
        </p:txBody>
      </p:sp>
      <p:sp>
        <p:nvSpPr>
          <p:cNvPr id="22530" name="AutoShape 63">
            <a:extLst>
              <a:ext uri="{FF2B5EF4-FFF2-40B4-BE49-F238E27FC236}">
                <a16:creationId xmlns:a16="http://schemas.microsoft.com/office/drawing/2014/main" id="{472F985D-1E17-166C-542F-D0715A6E2592}"/>
              </a:ext>
            </a:extLst>
          </p:cNvPr>
          <p:cNvSpPr>
            <a:spLocks noChangeArrowheads="1"/>
          </p:cNvSpPr>
          <p:nvPr/>
        </p:nvSpPr>
        <p:spPr bwMode="auto">
          <a:xfrm>
            <a:off x="381000" y="963613"/>
            <a:ext cx="1989138" cy="639762"/>
          </a:xfrm>
          <a:prstGeom prst="cloudCallout">
            <a:avLst>
              <a:gd name="adj1" fmla="val -55602"/>
              <a:gd name="adj2" fmla="val 69602"/>
            </a:avLst>
          </a:prstGeom>
          <a:solidFill>
            <a:srgbClr val="FF9900"/>
          </a:solidFill>
          <a:ln w="9525">
            <a:solidFill>
              <a:schemeClr val="tx1"/>
            </a:solidFill>
            <a:round/>
            <a:headEnd/>
            <a:tailEnd/>
          </a:ln>
        </p:spPr>
        <p:txBody>
          <a:bodyPr lIns="0" tIns="0" rIns="0" bIns="0"/>
          <a:lstStyle/>
          <a:p>
            <a:pPr algn="ctr" eaLnBrk="0" hangingPunct="0"/>
            <a:r>
              <a:rPr lang="zh-CN" altLang="en-US">
                <a:solidFill>
                  <a:schemeClr val="tx1"/>
                </a:solidFill>
                <a:latin typeface="Tahoma" panose="020B0604030504040204" pitchFamily="34" charset="0"/>
                <a:ea typeface="宋体" panose="02010600030101010101" pitchFamily="2" charset="-122"/>
              </a:rPr>
              <a:t>讨论：</a:t>
            </a:r>
            <a:r>
              <a:rPr lang="en-US" altLang="zh-CN">
                <a:solidFill>
                  <a:schemeClr val="tx1"/>
                </a:solidFill>
                <a:latin typeface="Tahoma" panose="020B0604030504040204" pitchFamily="34" charset="0"/>
                <a:ea typeface="宋体" panose="02010600030101010101" pitchFamily="2" charset="-122"/>
              </a:rPr>
              <a:t>RDBMS</a:t>
            </a:r>
            <a:r>
              <a:rPr lang="zh-CN" altLang="en-US">
                <a:solidFill>
                  <a:schemeClr val="tx1"/>
                </a:solidFill>
                <a:latin typeface="Tahoma" panose="020B0604030504040204" pitchFamily="34" charset="0"/>
                <a:ea typeface="宋体" panose="02010600030101010101" pitchFamily="2" charset="-122"/>
              </a:rPr>
              <a:t>管理什么数据？</a:t>
            </a:r>
            <a:r>
              <a:rPr lang="en-US" altLang="zh-CN">
                <a:solidFill>
                  <a:schemeClr val="tx1"/>
                </a:solidFill>
                <a:latin typeface="Tahoma" panose="020B0604030504040204" pitchFamily="34" charset="0"/>
                <a:ea typeface="宋体" panose="02010600030101010101" pitchFamily="2" charset="-122"/>
              </a:rPr>
              <a:t>  </a:t>
            </a:r>
          </a:p>
        </p:txBody>
      </p:sp>
      <p:pic>
        <p:nvPicPr>
          <p:cNvPr id="22531" name="Picture 75">
            <a:extLst>
              <a:ext uri="{FF2B5EF4-FFF2-40B4-BE49-F238E27FC236}">
                <a16:creationId xmlns:a16="http://schemas.microsoft.com/office/drawing/2014/main" id="{A5985D49-AC60-B40B-C659-6F14E075C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25" y="963613"/>
            <a:ext cx="38227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74">
            <a:extLst>
              <a:ext uri="{FF2B5EF4-FFF2-40B4-BE49-F238E27FC236}">
                <a16:creationId xmlns:a16="http://schemas.microsoft.com/office/drawing/2014/main" id="{18364DAA-E6A0-D527-6CAD-825AD40B1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25" y="3676650"/>
            <a:ext cx="3019425"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文本框 2">
            <a:extLst>
              <a:ext uri="{FF2B5EF4-FFF2-40B4-BE49-F238E27FC236}">
                <a16:creationId xmlns:a16="http://schemas.microsoft.com/office/drawing/2014/main" id="{4CABAD18-DD25-DE24-44BB-34742172CA7A}"/>
              </a:ext>
            </a:extLst>
          </p:cNvPr>
          <p:cNvSpPr txBox="1">
            <a:spLocks noChangeArrowheads="1"/>
          </p:cNvSpPr>
          <p:nvPr/>
        </p:nvSpPr>
        <p:spPr bwMode="auto">
          <a:xfrm>
            <a:off x="422275" y="2776538"/>
            <a:ext cx="3119438"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t>根据右边案例，分析</a:t>
            </a:r>
            <a:r>
              <a:rPr lang="en-US" altLang="zh-CN" sz="2000"/>
              <a:t>RDBMS</a:t>
            </a:r>
            <a:r>
              <a:rPr lang="zh-CN" altLang="en-US" sz="2000"/>
              <a:t>会存储哪些数据？</a:t>
            </a:r>
          </a:p>
        </p:txBody>
      </p:sp>
      <p:sp>
        <p:nvSpPr>
          <p:cNvPr id="22534" name="文本框 3">
            <a:extLst>
              <a:ext uri="{FF2B5EF4-FFF2-40B4-BE49-F238E27FC236}">
                <a16:creationId xmlns:a16="http://schemas.microsoft.com/office/drawing/2014/main" id="{271F7A2E-11DD-CE5A-BA8E-B42D2AD738AB}"/>
              </a:ext>
            </a:extLst>
          </p:cNvPr>
          <p:cNvSpPr txBox="1">
            <a:spLocks noChangeArrowheads="1"/>
          </p:cNvSpPr>
          <p:nvPr/>
        </p:nvSpPr>
        <p:spPr bwMode="auto">
          <a:xfrm>
            <a:off x="487363" y="4578350"/>
            <a:ext cx="261778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t>自描述</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幻灯片编号占位符 5">
            <a:extLst>
              <a:ext uri="{FF2B5EF4-FFF2-40B4-BE49-F238E27FC236}">
                <a16:creationId xmlns:a16="http://schemas.microsoft.com/office/drawing/2014/main" id="{B5A274B5-A903-DF79-AF64-9F0E96B7645A}"/>
              </a:ext>
            </a:extLst>
          </p:cNvPr>
          <p:cNvSpPr>
            <a:spLocks noGrp="1"/>
          </p:cNvSpPr>
          <p:nvPr>
            <p:ph type="sldNum" sz="quarter" idx="12"/>
          </p:nvPr>
        </p:nvSpPr>
        <p:spPr/>
        <p:txBody>
          <a:bodyPr/>
          <a:lstStyle/>
          <a:p>
            <a:fld id="{B9873BD0-4F4B-49AD-8CF6-43D3EB34B41E}" type="slidenum">
              <a:rPr lang="zh-CN" altLang="en-US"/>
              <a:pPr/>
              <a:t>276</a:t>
            </a:fld>
            <a:endParaRPr lang="en-US" altLang="zh-CN"/>
          </a:p>
        </p:txBody>
      </p:sp>
      <p:pic>
        <p:nvPicPr>
          <p:cNvPr id="23554" name="Picture 4">
            <a:extLst>
              <a:ext uri="{FF2B5EF4-FFF2-40B4-BE49-F238E27FC236}">
                <a16:creationId xmlns:a16="http://schemas.microsoft.com/office/drawing/2014/main" id="{5D5358D4-FBF5-B4C1-FD61-CF0899E62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860425"/>
            <a:ext cx="8304212" cy="52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1138" name="Rectangle 2">
            <a:extLst>
              <a:ext uri="{FF2B5EF4-FFF2-40B4-BE49-F238E27FC236}">
                <a16:creationId xmlns:a16="http://schemas.microsoft.com/office/drawing/2014/main" id="{EBEA4B0E-B1DE-BE10-F871-01C054317982}"/>
              </a:ext>
            </a:extLst>
          </p:cNvPr>
          <p:cNvSpPr>
            <a:spLocks noGrp="1" noChangeArrowheads="1"/>
          </p:cNvSpPr>
          <p:nvPr>
            <p:ph type="title"/>
          </p:nvPr>
        </p:nvSpPr>
        <p:spPr>
          <a:xfrm>
            <a:off x="555625" y="39688"/>
            <a:ext cx="7772400" cy="641350"/>
          </a:xfrm>
        </p:spPr>
        <p:txBody>
          <a:bodyPr/>
          <a:lstStyle/>
          <a:p>
            <a:pPr algn="l">
              <a:defRPr/>
            </a:pPr>
            <a:r>
              <a:rPr lang="zh-CN" altLang="en-US" sz="2800" b="1">
                <a:latin typeface="黑体" panose="02010609060101010101" pitchFamily="2" charset="-122"/>
                <a:ea typeface="黑体" panose="02010609060101010101" pitchFamily="2" charset="-122"/>
              </a:rPr>
              <a:t>三 数据字典</a:t>
            </a:r>
          </a:p>
        </p:txBody>
      </p:sp>
      <p:grpSp>
        <p:nvGrpSpPr>
          <p:cNvPr id="731147" name="Group 11">
            <a:extLst>
              <a:ext uri="{FF2B5EF4-FFF2-40B4-BE49-F238E27FC236}">
                <a16:creationId xmlns:a16="http://schemas.microsoft.com/office/drawing/2014/main" id="{B28EEC75-4583-58E9-22CC-C59B10F52FBC}"/>
              </a:ext>
            </a:extLst>
          </p:cNvPr>
          <p:cNvGrpSpPr>
            <a:grpSpLocks/>
          </p:cNvGrpSpPr>
          <p:nvPr/>
        </p:nvGrpSpPr>
        <p:grpSpPr bwMode="auto">
          <a:xfrm>
            <a:off x="3389313" y="1135063"/>
            <a:ext cx="4926012" cy="512762"/>
            <a:chOff x="2135" y="715"/>
            <a:chExt cx="3103" cy="323"/>
          </a:xfrm>
        </p:grpSpPr>
        <p:grpSp>
          <p:nvGrpSpPr>
            <p:cNvPr id="23557" name="Group 8">
              <a:extLst>
                <a:ext uri="{FF2B5EF4-FFF2-40B4-BE49-F238E27FC236}">
                  <a16:creationId xmlns:a16="http://schemas.microsoft.com/office/drawing/2014/main" id="{6CCB6AE0-9810-A601-ED26-E17C685141CD}"/>
                </a:ext>
              </a:extLst>
            </p:cNvPr>
            <p:cNvGrpSpPr>
              <a:grpSpLocks/>
            </p:cNvGrpSpPr>
            <p:nvPr/>
          </p:nvGrpSpPr>
          <p:grpSpPr bwMode="auto">
            <a:xfrm>
              <a:off x="2135" y="715"/>
              <a:ext cx="3103" cy="175"/>
              <a:chOff x="2135" y="715"/>
              <a:chExt cx="3103" cy="175"/>
            </a:xfrm>
          </p:grpSpPr>
          <p:sp>
            <p:nvSpPr>
              <p:cNvPr id="731142" name="Line 6">
                <a:extLst>
                  <a:ext uri="{FF2B5EF4-FFF2-40B4-BE49-F238E27FC236}">
                    <a16:creationId xmlns:a16="http://schemas.microsoft.com/office/drawing/2014/main" id="{C7F006EC-17AB-42DF-B406-F539C850CA51}"/>
                  </a:ext>
                </a:extLst>
              </p:cNvPr>
              <p:cNvSpPr>
                <a:spLocks noChangeShapeType="1"/>
              </p:cNvSpPr>
              <p:nvPr/>
            </p:nvSpPr>
            <p:spPr bwMode="auto">
              <a:xfrm flipV="1">
                <a:off x="2890" y="715"/>
                <a:ext cx="2348" cy="1"/>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43" name="Line 7">
                <a:extLst>
                  <a:ext uri="{FF2B5EF4-FFF2-40B4-BE49-F238E27FC236}">
                    <a16:creationId xmlns:a16="http://schemas.microsoft.com/office/drawing/2014/main" id="{97A17F79-B12F-AEF5-FEB5-93B27CB5D751}"/>
                  </a:ext>
                </a:extLst>
              </p:cNvPr>
              <p:cNvSpPr>
                <a:spLocks noChangeShapeType="1"/>
              </p:cNvSpPr>
              <p:nvPr/>
            </p:nvSpPr>
            <p:spPr bwMode="auto">
              <a:xfrm flipV="1">
                <a:off x="2135" y="883"/>
                <a:ext cx="1957" cy="7"/>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731145" name="Line 9">
              <a:extLst>
                <a:ext uri="{FF2B5EF4-FFF2-40B4-BE49-F238E27FC236}">
                  <a16:creationId xmlns:a16="http://schemas.microsoft.com/office/drawing/2014/main" id="{AD73F071-1C65-AD9A-ACE2-34E44B6EAD28}"/>
                </a:ext>
              </a:extLst>
            </p:cNvPr>
            <p:cNvSpPr>
              <a:spLocks noChangeShapeType="1"/>
            </p:cNvSpPr>
            <p:nvPr/>
          </p:nvSpPr>
          <p:spPr bwMode="auto">
            <a:xfrm>
              <a:off x="3081" y="1027"/>
              <a:ext cx="489"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46" name="Line 10">
              <a:extLst>
                <a:ext uri="{FF2B5EF4-FFF2-40B4-BE49-F238E27FC236}">
                  <a16:creationId xmlns:a16="http://schemas.microsoft.com/office/drawing/2014/main" id="{6D7A970E-AB74-B844-7F5D-1686E950147F}"/>
                </a:ext>
              </a:extLst>
            </p:cNvPr>
            <p:cNvSpPr>
              <a:spLocks noChangeShapeType="1"/>
            </p:cNvSpPr>
            <p:nvPr/>
          </p:nvSpPr>
          <p:spPr bwMode="auto">
            <a:xfrm>
              <a:off x="4604" y="1038"/>
              <a:ext cx="489"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31189" name="Group 53">
            <a:extLst>
              <a:ext uri="{FF2B5EF4-FFF2-40B4-BE49-F238E27FC236}">
                <a16:creationId xmlns:a16="http://schemas.microsoft.com/office/drawing/2014/main" id="{C147F1D2-C792-F1F1-1C5F-3C2BFB22F99B}"/>
              </a:ext>
            </a:extLst>
          </p:cNvPr>
          <p:cNvGrpSpPr>
            <a:grpSpLocks/>
          </p:cNvGrpSpPr>
          <p:nvPr/>
        </p:nvGrpSpPr>
        <p:grpSpPr bwMode="auto">
          <a:xfrm>
            <a:off x="3798888" y="2168525"/>
            <a:ext cx="1606550" cy="566738"/>
            <a:chOff x="2393" y="1366"/>
            <a:chExt cx="1012" cy="357"/>
          </a:xfrm>
        </p:grpSpPr>
        <p:sp>
          <p:nvSpPr>
            <p:cNvPr id="731172" name="Rectangle 36">
              <a:extLst>
                <a:ext uri="{FF2B5EF4-FFF2-40B4-BE49-F238E27FC236}">
                  <a16:creationId xmlns:a16="http://schemas.microsoft.com/office/drawing/2014/main" id="{7CC1A64D-1B5F-2572-C9A4-EEA8B0DBBEA4}"/>
                </a:ext>
              </a:extLst>
            </p:cNvPr>
            <p:cNvSpPr>
              <a:spLocks noChangeArrowheads="1"/>
            </p:cNvSpPr>
            <p:nvPr/>
          </p:nvSpPr>
          <p:spPr bwMode="auto">
            <a:xfrm>
              <a:off x="2393" y="1366"/>
              <a:ext cx="101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400" b="1">
                  <a:solidFill>
                    <a:schemeClr val="tx2"/>
                  </a:solidFill>
                  <a:latin typeface="黑体" panose="02010609060101010101" pitchFamily="2" charset="-122"/>
                  <a:ea typeface="黑体" panose="02010609060101010101" pitchFamily="2" charset="-122"/>
                </a:defRPr>
              </a:lvl1pPr>
              <a:lvl2pPr marL="742950" indent="-285750">
                <a:defRPr sz="1400" b="1">
                  <a:solidFill>
                    <a:schemeClr val="tx2"/>
                  </a:solidFill>
                  <a:latin typeface="黑体" panose="02010609060101010101" pitchFamily="2" charset="-122"/>
                  <a:ea typeface="黑体" panose="02010609060101010101" pitchFamily="2" charset="-122"/>
                </a:defRPr>
              </a:lvl2pPr>
              <a:lvl3pPr marL="1143000" indent="-228600">
                <a:defRPr sz="1400" b="1">
                  <a:solidFill>
                    <a:schemeClr val="tx2"/>
                  </a:solidFill>
                  <a:latin typeface="黑体" panose="02010609060101010101" pitchFamily="2" charset="-122"/>
                  <a:ea typeface="黑体" panose="02010609060101010101" pitchFamily="2" charset="-122"/>
                </a:defRPr>
              </a:lvl3pPr>
              <a:lvl4pPr marL="1600200" indent="-228600">
                <a:defRPr sz="1400" b="1">
                  <a:solidFill>
                    <a:schemeClr val="tx2"/>
                  </a:solidFill>
                  <a:latin typeface="黑体" panose="02010609060101010101" pitchFamily="2" charset="-122"/>
                  <a:ea typeface="黑体" panose="02010609060101010101" pitchFamily="2" charset="-122"/>
                </a:defRPr>
              </a:lvl4pPr>
              <a:lvl5pPr marL="2057400" indent="-228600">
                <a:defRPr sz="1400" b="1">
                  <a:solidFill>
                    <a:schemeClr val="tx2"/>
                  </a:solidFill>
                  <a:latin typeface="黑体" panose="02010609060101010101" pitchFamily="2" charset="-122"/>
                  <a:ea typeface="黑体" panose="02010609060101010101" pitchFamily="2" charset="-122"/>
                </a:defRPr>
              </a:lvl5pPr>
              <a:lvl6pPr marL="2514600" indent="-228600" eaLnBrk="0" fontAlgn="base" hangingPunct="0">
                <a:spcBef>
                  <a:spcPct val="0"/>
                </a:spcBef>
                <a:spcAft>
                  <a:spcPct val="0"/>
                </a:spcAft>
                <a:defRPr sz="1400" b="1">
                  <a:solidFill>
                    <a:schemeClr val="tx2"/>
                  </a:solidFill>
                  <a:latin typeface="黑体" panose="02010609060101010101" pitchFamily="2" charset="-122"/>
                  <a:ea typeface="黑体" panose="02010609060101010101" pitchFamily="2" charset="-122"/>
                </a:defRPr>
              </a:lvl6pPr>
              <a:lvl7pPr marL="2971800" indent="-228600" eaLnBrk="0" fontAlgn="base" hangingPunct="0">
                <a:spcBef>
                  <a:spcPct val="0"/>
                </a:spcBef>
                <a:spcAft>
                  <a:spcPct val="0"/>
                </a:spcAft>
                <a:defRPr sz="1400" b="1">
                  <a:solidFill>
                    <a:schemeClr val="tx2"/>
                  </a:solidFill>
                  <a:latin typeface="黑体" panose="02010609060101010101" pitchFamily="2" charset="-122"/>
                  <a:ea typeface="黑体" panose="02010609060101010101" pitchFamily="2" charset="-122"/>
                </a:defRPr>
              </a:lvl7pPr>
              <a:lvl8pPr marL="3429000" indent="-228600" eaLnBrk="0" fontAlgn="base" hangingPunct="0">
                <a:spcBef>
                  <a:spcPct val="0"/>
                </a:spcBef>
                <a:spcAft>
                  <a:spcPct val="0"/>
                </a:spcAft>
                <a:defRPr sz="1400" b="1">
                  <a:solidFill>
                    <a:schemeClr val="tx2"/>
                  </a:solidFill>
                  <a:latin typeface="黑体" panose="02010609060101010101" pitchFamily="2" charset="-122"/>
                  <a:ea typeface="黑体" panose="02010609060101010101" pitchFamily="2" charset="-122"/>
                </a:defRPr>
              </a:lvl8pPr>
              <a:lvl9pPr marL="3886200" indent="-228600" eaLnBrk="0" fontAlgn="base" hangingPunct="0">
                <a:spcBef>
                  <a:spcPct val="0"/>
                </a:spcBef>
                <a:spcAft>
                  <a:spcPct val="0"/>
                </a:spcAft>
                <a:defRPr sz="1400" b="1">
                  <a:solidFill>
                    <a:schemeClr val="tx2"/>
                  </a:solidFill>
                  <a:latin typeface="黑体" panose="02010609060101010101" pitchFamily="2" charset="-122"/>
                  <a:ea typeface="黑体" panose="02010609060101010101" pitchFamily="2" charset="-122"/>
                </a:defRPr>
              </a:lvl9pPr>
            </a:lstStyle>
            <a:p>
              <a:pPr eaLnBrk="0" hangingPunct="0">
                <a:defRPr/>
              </a:pPr>
              <a:r>
                <a:rPr lang="en-US" altLang="zh-CN">
                  <a:latin typeface="宋体" panose="02010600030101010101" pitchFamily="2" charset="-122"/>
                  <a:ea typeface="宋体" panose="02010600030101010101" pitchFamily="2" charset="-122"/>
                </a:rPr>
                <a:t>View(</a:t>
              </a:r>
              <a:r>
                <a:rPr lang="zh-CN" altLang="en-US">
                  <a:latin typeface="宋体" panose="02010600030101010101" pitchFamily="2" charset="-122"/>
                  <a:ea typeface="宋体" panose="02010600030101010101" pitchFamily="2" charset="-122"/>
                </a:rPr>
                <a:t>虚表的原因</a:t>
              </a:r>
              <a:r>
                <a:rPr lang="en-US" altLang="zh-CN">
                  <a:latin typeface="宋体" panose="02010600030101010101" pitchFamily="2" charset="-122"/>
                  <a:ea typeface="宋体" panose="02010600030101010101" pitchFamily="2" charset="-122"/>
                </a:rPr>
                <a:t>)</a:t>
              </a:r>
            </a:p>
          </p:txBody>
        </p:sp>
        <p:sp>
          <p:nvSpPr>
            <p:cNvPr id="731181" name="Line 45">
              <a:extLst>
                <a:ext uri="{FF2B5EF4-FFF2-40B4-BE49-F238E27FC236}">
                  <a16:creationId xmlns:a16="http://schemas.microsoft.com/office/drawing/2014/main" id="{AA3BA2B6-C86B-ACA7-C8F2-94ADD60A1F94}"/>
                </a:ext>
              </a:extLst>
            </p:cNvPr>
            <p:cNvSpPr>
              <a:spLocks noChangeShapeType="1"/>
            </p:cNvSpPr>
            <p:nvPr/>
          </p:nvSpPr>
          <p:spPr bwMode="auto">
            <a:xfrm flipV="1">
              <a:off x="3000" y="1543"/>
              <a:ext cx="0" cy="180"/>
            </a:xfrm>
            <a:prstGeom prst="line">
              <a:avLst/>
            </a:prstGeom>
            <a:noFill/>
            <a:ln w="9525">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31190" name="Group 54">
            <a:extLst>
              <a:ext uri="{FF2B5EF4-FFF2-40B4-BE49-F238E27FC236}">
                <a16:creationId xmlns:a16="http://schemas.microsoft.com/office/drawing/2014/main" id="{FF81E328-11E0-C68D-2B75-9278F0243CCB}"/>
              </a:ext>
            </a:extLst>
          </p:cNvPr>
          <p:cNvGrpSpPr>
            <a:grpSpLocks/>
          </p:cNvGrpSpPr>
          <p:nvPr/>
        </p:nvGrpSpPr>
        <p:grpSpPr bwMode="auto">
          <a:xfrm>
            <a:off x="3849688" y="3724275"/>
            <a:ext cx="1428750" cy="573088"/>
            <a:chOff x="2425" y="2346"/>
            <a:chExt cx="900" cy="361"/>
          </a:xfrm>
        </p:grpSpPr>
        <p:sp>
          <p:nvSpPr>
            <p:cNvPr id="23566" name="Rectangle 44">
              <a:extLst>
                <a:ext uri="{FF2B5EF4-FFF2-40B4-BE49-F238E27FC236}">
                  <a16:creationId xmlns:a16="http://schemas.microsoft.com/office/drawing/2014/main" id="{E0CC8203-9C4B-9F98-5BA8-2127F5EAFCCF}"/>
                </a:ext>
              </a:extLst>
            </p:cNvPr>
            <p:cNvSpPr>
              <a:spLocks noChangeArrowheads="1"/>
            </p:cNvSpPr>
            <p:nvPr/>
          </p:nvSpPr>
          <p:spPr bwMode="auto">
            <a:xfrm>
              <a:off x="2425" y="2346"/>
              <a:ext cx="9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ea typeface="宋体" panose="02010600030101010101" pitchFamily="2" charset="-122"/>
                </a:rPr>
                <a:t>查询优化的基础</a:t>
              </a:r>
            </a:p>
          </p:txBody>
        </p:sp>
        <p:sp>
          <p:nvSpPr>
            <p:cNvPr id="731182" name="Line 46">
              <a:extLst>
                <a:ext uri="{FF2B5EF4-FFF2-40B4-BE49-F238E27FC236}">
                  <a16:creationId xmlns:a16="http://schemas.microsoft.com/office/drawing/2014/main" id="{14285E09-59C7-ECD6-AF01-4B4A16AD9DB8}"/>
                </a:ext>
              </a:extLst>
            </p:cNvPr>
            <p:cNvSpPr>
              <a:spLocks noChangeShapeType="1"/>
            </p:cNvSpPr>
            <p:nvPr/>
          </p:nvSpPr>
          <p:spPr bwMode="auto">
            <a:xfrm flipV="1">
              <a:off x="2559" y="2538"/>
              <a:ext cx="0" cy="169"/>
            </a:xfrm>
            <a:prstGeom prst="line">
              <a:avLst/>
            </a:prstGeom>
            <a:noFill/>
            <a:ln w="9525">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31191" name="Group 55">
            <a:extLst>
              <a:ext uri="{FF2B5EF4-FFF2-40B4-BE49-F238E27FC236}">
                <a16:creationId xmlns:a16="http://schemas.microsoft.com/office/drawing/2014/main" id="{688C55AD-FD82-24C4-EEEE-72994F960CEA}"/>
              </a:ext>
            </a:extLst>
          </p:cNvPr>
          <p:cNvGrpSpPr>
            <a:grpSpLocks/>
          </p:cNvGrpSpPr>
          <p:nvPr/>
        </p:nvGrpSpPr>
        <p:grpSpPr bwMode="auto">
          <a:xfrm>
            <a:off x="3709988" y="4271963"/>
            <a:ext cx="4159250" cy="1065212"/>
            <a:chOff x="2337" y="2691"/>
            <a:chExt cx="2620" cy="671"/>
          </a:xfrm>
        </p:grpSpPr>
        <p:sp>
          <p:nvSpPr>
            <p:cNvPr id="23569" name="Rectangle 47">
              <a:extLst>
                <a:ext uri="{FF2B5EF4-FFF2-40B4-BE49-F238E27FC236}">
                  <a16:creationId xmlns:a16="http://schemas.microsoft.com/office/drawing/2014/main" id="{448B424F-A4EB-44A2-9570-8D2132578188}"/>
                </a:ext>
              </a:extLst>
            </p:cNvPr>
            <p:cNvSpPr>
              <a:spLocks noChangeArrowheads="1"/>
            </p:cNvSpPr>
            <p:nvPr/>
          </p:nvSpPr>
          <p:spPr bwMode="auto">
            <a:xfrm>
              <a:off x="3833" y="2691"/>
              <a:ext cx="11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ea typeface="宋体" panose="02010600030101010101" pitchFamily="2" charset="-122"/>
                </a:rPr>
                <a:t>反映物理存储的情况</a:t>
              </a:r>
            </a:p>
          </p:txBody>
        </p:sp>
        <p:sp>
          <p:nvSpPr>
            <p:cNvPr id="731184" name="Line 48">
              <a:extLst>
                <a:ext uri="{FF2B5EF4-FFF2-40B4-BE49-F238E27FC236}">
                  <a16:creationId xmlns:a16="http://schemas.microsoft.com/office/drawing/2014/main" id="{F63CEF3D-0E71-E6B9-CD4B-CF7640FDDE53}"/>
                </a:ext>
              </a:extLst>
            </p:cNvPr>
            <p:cNvSpPr>
              <a:spLocks noChangeShapeType="1"/>
            </p:cNvSpPr>
            <p:nvPr/>
          </p:nvSpPr>
          <p:spPr bwMode="auto">
            <a:xfrm flipH="1">
              <a:off x="2337" y="2884"/>
              <a:ext cx="1821" cy="478"/>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85" name="Line 49">
              <a:extLst>
                <a:ext uri="{FF2B5EF4-FFF2-40B4-BE49-F238E27FC236}">
                  <a16:creationId xmlns:a16="http://schemas.microsoft.com/office/drawing/2014/main" id="{496F6585-DECE-A119-E8B6-422CA8E969F0}"/>
                </a:ext>
              </a:extLst>
            </p:cNvPr>
            <p:cNvSpPr>
              <a:spLocks noChangeShapeType="1"/>
            </p:cNvSpPr>
            <p:nvPr/>
          </p:nvSpPr>
          <p:spPr bwMode="auto">
            <a:xfrm flipV="1">
              <a:off x="4477" y="2891"/>
              <a:ext cx="0" cy="310"/>
            </a:xfrm>
            <a:prstGeom prst="line">
              <a:avLst/>
            </a:prstGeom>
            <a:noFill/>
            <a:ln w="9525">
              <a:solidFill>
                <a:srgbClr val="0066FF"/>
              </a:solidFill>
              <a:prstDash val="dash"/>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88" name="Line 52">
              <a:extLst>
                <a:ext uri="{FF2B5EF4-FFF2-40B4-BE49-F238E27FC236}">
                  <a16:creationId xmlns:a16="http://schemas.microsoft.com/office/drawing/2014/main" id="{A17F9837-28D4-5C8D-C1D1-AEF1FB94845E}"/>
                </a:ext>
              </a:extLst>
            </p:cNvPr>
            <p:cNvSpPr>
              <a:spLocks noChangeShapeType="1"/>
            </p:cNvSpPr>
            <p:nvPr/>
          </p:nvSpPr>
          <p:spPr bwMode="auto">
            <a:xfrm flipH="1">
              <a:off x="2788" y="2805"/>
              <a:ext cx="1059" cy="239"/>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31196" name="Group 60">
            <a:extLst>
              <a:ext uri="{FF2B5EF4-FFF2-40B4-BE49-F238E27FC236}">
                <a16:creationId xmlns:a16="http://schemas.microsoft.com/office/drawing/2014/main" id="{BFF5D114-5A28-B043-E97D-A5B4C5D6B75A}"/>
              </a:ext>
            </a:extLst>
          </p:cNvPr>
          <p:cNvGrpSpPr>
            <a:grpSpLocks/>
          </p:cNvGrpSpPr>
          <p:nvPr/>
        </p:nvGrpSpPr>
        <p:grpSpPr bwMode="auto">
          <a:xfrm>
            <a:off x="760413" y="1655763"/>
            <a:ext cx="6434137" cy="4435475"/>
            <a:chOff x="479" y="1043"/>
            <a:chExt cx="4053" cy="2794"/>
          </a:xfrm>
        </p:grpSpPr>
        <p:grpSp>
          <p:nvGrpSpPr>
            <p:cNvPr id="23574" name="Group 56">
              <a:extLst>
                <a:ext uri="{FF2B5EF4-FFF2-40B4-BE49-F238E27FC236}">
                  <a16:creationId xmlns:a16="http://schemas.microsoft.com/office/drawing/2014/main" id="{9864D6B6-D36C-D2C9-3054-35227D2AC699}"/>
                </a:ext>
              </a:extLst>
            </p:cNvPr>
            <p:cNvGrpSpPr>
              <a:grpSpLocks/>
            </p:cNvGrpSpPr>
            <p:nvPr/>
          </p:nvGrpSpPr>
          <p:grpSpPr bwMode="auto">
            <a:xfrm>
              <a:off x="479" y="1212"/>
              <a:ext cx="4053" cy="2625"/>
              <a:chOff x="479" y="1212"/>
              <a:chExt cx="4053" cy="2625"/>
            </a:xfrm>
          </p:grpSpPr>
          <p:sp>
            <p:nvSpPr>
              <p:cNvPr id="731148" name="AutoShape 12">
                <a:extLst>
                  <a:ext uri="{FF2B5EF4-FFF2-40B4-BE49-F238E27FC236}">
                    <a16:creationId xmlns:a16="http://schemas.microsoft.com/office/drawing/2014/main" id="{510C6BAD-6F08-7A66-963F-E3B704F82528}"/>
                  </a:ext>
                </a:extLst>
              </p:cNvPr>
              <p:cNvSpPr/>
              <p:nvPr/>
            </p:nvSpPr>
            <p:spPr bwMode="auto">
              <a:xfrm>
                <a:off x="489" y="1288"/>
                <a:ext cx="56" cy="690"/>
              </a:xfrm>
              <a:prstGeom prst="leftBrace">
                <a:avLst>
                  <a:gd name="adj1" fmla="val 102679"/>
                  <a:gd name="adj2" fmla="val 50000"/>
                </a:avLst>
              </a:prstGeom>
              <a:noFill/>
              <a:ln w="9525">
                <a:solidFill>
                  <a:srgbClr val="00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49" name="AutoShape 13">
                <a:extLst>
                  <a:ext uri="{FF2B5EF4-FFF2-40B4-BE49-F238E27FC236}">
                    <a16:creationId xmlns:a16="http://schemas.microsoft.com/office/drawing/2014/main" id="{3390751C-0D6E-6CE0-6EC5-DABCEDFF15B6}"/>
                  </a:ext>
                </a:extLst>
              </p:cNvPr>
              <p:cNvSpPr/>
              <p:nvPr/>
            </p:nvSpPr>
            <p:spPr bwMode="auto">
              <a:xfrm>
                <a:off x="484" y="2293"/>
                <a:ext cx="66" cy="342"/>
              </a:xfrm>
              <a:prstGeom prst="leftBrace">
                <a:avLst>
                  <a:gd name="adj1" fmla="val 43182"/>
                  <a:gd name="adj2" fmla="val 50000"/>
                </a:avLst>
              </a:prstGeom>
              <a:noFill/>
              <a:ln w="9525">
                <a:solidFill>
                  <a:srgbClr val="00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50" name="AutoShape 14">
                <a:extLst>
                  <a:ext uri="{FF2B5EF4-FFF2-40B4-BE49-F238E27FC236}">
                    <a16:creationId xmlns:a16="http://schemas.microsoft.com/office/drawing/2014/main" id="{DCEA17AA-B10C-9C64-8A7E-EE271D156843}"/>
                  </a:ext>
                </a:extLst>
              </p:cNvPr>
              <p:cNvSpPr/>
              <p:nvPr/>
            </p:nvSpPr>
            <p:spPr bwMode="auto">
              <a:xfrm>
                <a:off x="479" y="2918"/>
                <a:ext cx="71" cy="239"/>
              </a:xfrm>
              <a:prstGeom prst="leftBrace">
                <a:avLst>
                  <a:gd name="adj1" fmla="val 28052"/>
                  <a:gd name="adj2" fmla="val 50000"/>
                </a:avLst>
              </a:prstGeom>
              <a:noFill/>
              <a:ln w="9525">
                <a:solidFill>
                  <a:srgbClr val="00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51" name="AutoShape 15">
                <a:extLst>
                  <a:ext uri="{FF2B5EF4-FFF2-40B4-BE49-F238E27FC236}">
                    <a16:creationId xmlns:a16="http://schemas.microsoft.com/office/drawing/2014/main" id="{F82DF46B-EEEC-A600-B19F-4C031561B56F}"/>
                  </a:ext>
                </a:extLst>
              </p:cNvPr>
              <p:cNvSpPr/>
              <p:nvPr/>
            </p:nvSpPr>
            <p:spPr bwMode="auto">
              <a:xfrm>
                <a:off x="494" y="3435"/>
                <a:ext cx="66" cy="402"/>
              </a:xfrm>
              <a:prstGeom prst="leftBrace">
                <a:avLst>
                  <a:gd name="adj1" fmla="val 50758"/>
                  <a:gd name="adj2" fmla="val 50000"/>
                </a:avLst>
              </a:prstGeom>
              <a:noFill/>
              <a:ln w="9525">
                <a:solidFill>
                  <a:srgbClr val="00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52" name="Line 16">
                <a:extLst>
                  <a:ext uri="{FF2B5EF4-FFF2-40B4-BE49-F238E27FC236}">
                    <a16:creationId xmlns:a16="http://schemas.microsoft.com/office/drawing/2014/main" id="{BA0A1E43-0B42-AD79-A413-2CA6A4C2182C}"/>
                  </a:ext>
                </a:extLst>
              </p:cNvPr>
              <p:cNvSpPr>
                <a:spLocks noChangeShapeType="1"/>
              </p:cNvSpPr>
              <p:nvPr/>
            </p:nvSpPr>
            <p:spPr bwMode="auto">
              <a:xfrm>
                <a:off x="2108" y="1212"/>
                <a:ext cx="468" cy="0"/>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53" name="Line 17">
                <a:extLst>
                  <a:ext uri="{FF2B5EF4-FFF2-40B4-BE49-F238E27FC236}">
                    <a16:creationId xmlns:a16="http://schemas.microsoft.com/office/drawing/2014/main" id="{A48F7BDF-E9A5-A48B-9AA9-DFA8E8BF8537}"/>
                  </a:ext>
                </a:extLst>
              </p:cNvPr>
              <p:cNvSpPr>
                <a:spLocks noChangeShapeType="1"/>
              </p:cNvSpPr>
              <p:nvPr/>
            </p:nvSpPr>
            <p:spPr bwMode="auto">
              <a:xfrm>
                <a:off x="1504" y="2201"/>
                <a:ext cx="539" cy="0"/>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54" name="Line 18">
                <a:extLst>
                  <a:ext uri="{FF2B5EF4-FFF2-40B4-BE49-F238E27FC236}">
                    <a16:creationId xmlns:a16="http://schemas.microsoft.com/office/drawing/2014/main" id="{F02B05A6-619E-5C35-46F5-D4AAD27E6BB3}"/>
                  </a:ext>
                </a:extLst>
              </p:cNvPr>
              <p:cNvSpPr>
                <a:spLocks noChangeShapeType="1"/>
              </p:cNvSpPr>
              <p:nvPr/>
            </p:nvSpPr>
            <p:spPr bwMode="auto">
              <a:xfrm>
                <a:off x="2172" y="2869"/>
                <a:ext cx="457"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55" name="Line 19">
                <a:extLst>
                  <a:ext uri="{FF2B5EF4-FFF2-40B4-BE49-F238E27FC236}">
                    <a16:creationId xmlns:a16="http://schemas.microsoft.com/office/drawing/2014/main" id="{A76197D0-7462-6A38-4C1D-EE972FAF11D5}"/>
                  </a:ext>
                </a:extLst>
              </p:cNvPr>
              <p:cNvSpPr>
                <a:spLocks noChangeShapeType="1"/>
              </p:cNvSpPr>
              <p:nvPr/>
            </p:nvSpPr>
            <p:spPr bwMode="auto">
              <a:xfrm>
                <a:off x="2786" y="2869"/>
                <a:ext cx="457" cy="0"/>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56" name="Line 20">
                <a:extLst>
                  <a:ext uri="{FF2B5EF4-FFF2-40B4-BE49-F238E27FC236}">
                    <a16:creationId xmlns:a16="http://schemas.microsoft.com/office/drawing/2014/main" id="{AFE446E6-84E4-449E-E36A-4357661C9481}"/>
                  </a:ext>
                </a:extLst>
              </p:cNvPr>
              <p:cNvSpPr>
                <a:spLocks noChangeShapeType="1"/>
              </p:cNvSpPr>
              <p:nvPr/>
            </p:nvSpPr>
            <p:spPr bwMode="auto">
              <a:xfrm>
                <a:off x="1847" y="3368"/>
                <a:ext cx="457"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57" name="Line 21">
                <a:extLst>
                  <a:ext uri="{FF2B5EF4-FFF2-40B4-BE49-F238E27FC236}">
                    <a16:creationId xmlns:a16="http://schemas.microsoft.com/office/drawing/2014/main" id="{FBDB0258-4D3B-B047-D5C4-4557822E1671}"/>
                  </a:ext>
                </a:extLst>
              </p:cNvPr>
              <p:cNvSpPr>
                <a:spLocks noChangeShapeType="1"/>
              </p:cNvSpPr>
              <p:nvPr/>
            </p:nvSpPr>
            <p:spPr bwMode="auto">
              <a:xfrm>
                <a:off x="4075" y="3352"/>
                <a:ext cx="457"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69" name="Line 33">
                <a:extLst>
                  <a:ext uri="{FF2B5EF4-FFF2-40B4-BE49-F238E27FC236}">
                    <a16:creationId xmlns:a16="http://schemas.microsoft.com/office/drawing/2014/main" id="{B7945E6E-8825-1849-23B6-AF52D97CF64A}"/>
                  </a:ext>
                </a:extLst>
              </p:cNvPr>
              <p:cNvSpPr>
                <a:spLocks noChangeShapeType="1"/>
              </p:cNvSpPr>
              <p:nvPr/>
            </p:nvSpPr>
            <p:spPr bwMode="auto">
              <a:xfrm>
                <a:off x="2592" y="1875"/>
                <a:ext cx="53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70" name="Line 34">
                <a:extLst>
                  <a:ext uri="{FF2B5EF4-FFF2-40B4-BE49-F238E27FC236}">
                    <a16:creationId xmlns:a16="http://schemas.microsoft.com/office/drawing/2014/main" id="{6E3678A5-E293-F8DE-45AD-813A5C58721B}"/>
                  </a:ext>
                </a:extLst>
              </p:cNvPr>
              <p:cNvSpPr>
                <a:spLocks noChangeShapeType="1"/>
              </p:cNvSpPr>
              <p:nvPr/>
            </p:nvSpPr>
            <p:spPr bwMode="auto">
              <a:xfrm>
                <a:off x="1668" y="1875"/>
                <a:ext cx="538" cy="0"/>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87" name="Line 51">
                <a:extLst>
                  <a:ext uri="{FF2B5EF4-FFF2-40B4-BE49-F238E27FC236}">
                    <a16:creationId xmlns:a16="http://schemas.microsoft.com/office/drawing/2014/main" id="{30269CD1-E368-F908-A89F-96D775894CDF}"/>
                  </a:ext>
                </a:extLst>
              </p:cNvPr>
              <p:cNvSpPr>
                <a:spLocks noChangeShapeType="1"/>
              </p:cNvSpPr>
              <p:nvPr/>
            </p:nvSpPr>
            <p:spPr bwMode="auto">
              <a:xfrm>
                <a:off x="2510" y="3194"/>
                <a:ext cx="250"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731194" name="Line 58">
              <a:extLst>
                <a:ext uri="{FF2B5EF4-FFF2-40B4-BE49-F238E27FC236}">
                  <a16:creationId xmlns:a16="http://schemas.microsoft.com/office/drawing/2014/main" id="{4F0D5FA7-8784-838A-04BB-3CD33D316B35}"/>
                </a:ext>
              </a:extLst>
            </p:cNvPr>
            <p:cNvSpPr>
              <a:spLocks noChangeShapeType="1"/>
            </p:cNvSpPr>
            <p:nvPr/>
          </p:nvSpPr>
          <p:spPr bwMode="auto">
            <a:xfrm>
              <a:off x="1152" y="1043"/>
              <a:ext cx="489" cy="0"/>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1195" name="Line 59">
              <a:extLst>
                <a:ext uri="{FF2B5EF4-FFF2-40B4-BE49-F238E27FC236}">
                  <a16:creationId xmlns:a16="http://schemas.microsoft.com/office/drawing/2014/main" id="{FC2FF110-303D-AE41-D39A-7325A70B5DFA}"/>
                </a:ext>
              </a:extLst>
            </p:cNvPr>
            <p:cNvSpPr>
              <a:spLocks noChangeShapeType="1"/>
            </p:cNvSpPr>
            <p:nvPr/>
          </p:nvSpPr>
          <p:spPr bwMode="auto">
            <a:xfrm>
              <a:off x="1268" y="1065"/>
              <a:ext cx="0" cy="147"/>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31198" name="Group 62">
            <a:extLst>
              <a:ext uri="{FF2B5EF4-FFF2-40B4-BE49-F238E27FC236}">
                <a16:creationId xmlns:a16="http://schemas.microsoft.com/office/drawing/2014/main" id="{9A168825-DEDE-5931-B1BD-887578BC2F30}"/>
              </a:ext>
            </a:extLst>
          </p:cNvPr>
          <p:cNvGrpSpPr>
            <a:grpSpLocks/>
          </p:cNvGrpSpPr>
          <p:nvPr/>
        </p:nvGrpSpPr>
        <p:grpSpPr bwMode="auto">
          <a:xfrm>
            <a:off x="3251200" y="5908675"/>
            <a:ext cx="4460875" cy="885825"/>
            <a:chOff x="2048" y="3722"/>
            <a:chExt cx="2810" cy="558"/>
          </a:xfrm>
        </p:grpSpPr>
        <p:sp>
          <p:nvSpPr>
            <p:cNvPr id="23591" name="Rectangle 57">
              <a:extLst>
                <a:ext uri="{FF2B5EF4-FFF2-40B4-BE49-F238E27FC236}">
                  <a16:creationId xmlns:a16="http://schemas.microsoft.com/office/drawing/2014/main" id="{E6DAEA85-6EEE-7ED8-7D44-108C35830A2B}"/>
                </a:ext>
              </a:extLst>
            </p:cNvPr>
            <p:cNvSpPr>
              <a:spLocks noChangeArrowheads="1"/>
            </p:cNvSpPr>
            <p:nvPr/>
          </p:nvSpPr>
          <p:spPr bwMode="auto">
            <a:xfrm>
              <a:off x="2048" y="3722"/>
              <a:ext cx="2810" cy="33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a:latin typeface="宋体" panose="02010600030101010101" pitchFamily="2" charset="-122"/>
                  <a:ea typeface="宋体" panose="02010600030101010101" pitchFamily="2" charset="-122"/>
                </a:rPr>
                <a:t>特点：关系数据库管理系统</a:t>
              </a:r>
              <a:r>
                <a:rPr lang="en-US" altLang="zh-CN">
                  <a:latin typeface="宋体" panose="02010600030101010101" pitchFamily="2" charset="-122"/>
                  <a:ea typeface="宋体" panose="02010600030101010101" pitchFamily="2" charset="-122"/>
                </a:rPr>
                <a:t>-RDBMS</a:t>
              </a:r>
              <a:r>
                <a:rPr lang="zh-CN" altLang="en-US">
                  <a:latin typeface="宋体" panose="02010600030101010101" pitchFamily="2" charset="-122"/>
                  <a:ea typeface="宋体" panose="02010600030101010101" pitchFamily="2" charset="-122"/>
                </a:rPr>
                <a:t>，采用自描述方式！</a:t>
              </a:r>
            </a:p>
            <a:p>
              <a:pPr eaLnBrk="0" hangingPunct="0"/>
              <a:r>
                <a:rPr lang="zh-CN" altLang="en-US">
                  <a:solidFill>
                    <a:srgbClr val="0066FF"/>
                  </a:solidFill>
                  <a:latin typeface="宋体" panose="02010600030101010101" pitchFamily="2" charset="-122"/>
                  <a:ea typeface="宋体" panose="02010600030101010101" pitchFamily="2" charset="-122"/>
                </a:rPr>
                <a:t>数据存储</a:t>
              </a:r>
              <a:r>
                <a:rPr lang="zh-CN" altLang="en-US">
                  <a:latin typeface="宋体" panose="02010600030101010101" pitchFamily="2" charset="-122"/>
                  <a:ea typeface="宋体" panose="02010600030101010101" pitchFamily="2" charset="-122"/>
                </a:rPr>
                <a:t>采用关系模式，</a:t>
              </a:r>
              <a:r>
                <a:rPr lang="zh-CN" altLang="en-US">
                  <a:solidFill>
                    <a:srgbClr val="0066FF"/>
                  </a:solidFill>
                  <a:latin typeface="宋体" panose="02010600030101010101" pitchFamily="2" charset="-122"/>
                  <a:ea typeface="宋体" panose="02010600030101010101" pitchFamily="2" charset="-122"/>
                </a:rPr>
                <a:t>元数据存储</a:t>
              </a:r>
              <a:r>
                <a:rPr lang="zh-CN" altLang="en-US">
                  <a:latin typeface="宋体" panose="02010600030101010101" pitchFamily="2" charset="-122"/>
                  <a:ea typeface="宋体" panose="02010600030101010101" pitchFamily="2" charset="-122"/>
                </a:rPr>
                <a:t>也采用关系模式！</a:t>
              </a:r>
              <a:endParaRPr lang="en-US" altLang="zh-CN">
                <a:latin typeface="宋体" panose="02010600030101010101" pitchFamily="2" charset="-122"/>
                <a:ea typeface="宋体" panose="02010600030101010101" pitchFamily="2" charset="-122"/>
              </a:endParaRPr>
            </a:p>
          </p:txBody>
        </p:sp>
        <p:sp>
          <p:nvSpPr>
            <p:cNvPr id="23592" name="Rectangle 61">
              <a:extLst>
                <a:ext uri="{FF2B5EF4-FFF2-40B4-BE49-F238E27FC236}">
                  <a16:creationId xmlns:a16="http://schemas.microsoft.com/office/drawing/2014/main" id="{110C6EC5-AA2B-2855-1D3D-D2D1D45A7D80}"/>
                </a:ext>
              </a:extLst>
            </p:cNvPr>
            <p:cNvSpPr>
              <a:spLocks noChangeArrowheads="1"/>
            </p:cNvSpPr>
            <p:nvPr/>
          </p:nvSpPr>
          <p:spPr bwMode="auto">
            <a:xfrm>
              <a:off x="3296" y="4107"/>
              <a:ext cx="12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200">
                  <a:solidFill>
                    <a:srgbClr val="0066FF"/>
                  </a:solidFill>
                  <a:latin typeface="宋体" panose="02010600030101010101" pitchFamily="2" charset="-122"/>
                  <a:ea typeface="宋体" panose="02010600030101010101" pitchFamily="2" charset="-122"/>
                </a:rPr>
                <a:t>SQL Server</a:t>
              </a:r>
              <a:r>
                <a:rPr lang="zh-CN" altLang="en-US" sz="1200">
                  <a:solidFill>
                    <a:srgbClr val="0066FF"/>
                  </a:solidFill>
                  <a:latin typeface="宋体" panose="02010600030101010101" pitchFamily="2" charset="-122"/>
                  <a:ea typeface="宋体" panose="02010600030101010101" pitchFamily="2" charset="-122"/>
                </a:rPr>
                <a:t>中的系统数据库</a:t>
              </a:r>
            </a:p>
          </p:txBody>
        </p:sp>
      </p:grpSp>
      <p:sp>
        <p:nvSpPr>
          <p:cNvPr id="23593" name="AutoShape 4">
            <a:extLst>
              <a:ext uri="{FF2B5EF4-FFF2-40B4-BE49-F238E27FC236}">
                <a16:creationId xmlns:a16="http://schemas.microsoft.com/office/drawing/2014/main" id="{D1404AA1-141B-4B64-77FC-26625DC6A002}"/>
              </a:ext>
            </a:extLst>
          </p:cNvPr>
          <p:cNvSpPr>
            <a:spLocks noChangeArrowheads="1"/>
          </p:cNvSpPr>
          <p:nvPr/>
        </p:nvSpPr>
        <p:spPr bwMode="auto">
          <a:xfrm>
            <a:off x="7164388" y="1835150"/>
            <a:ext cx="1595437" cy="547688"/>
          </a:xfrm>
          <a:prstGeom prst="cloudCallout">
            <a:avLst>
              <a:gd name="adj1" fmla="val 53583"/>
              <a:gd name="adj2" fmla="val 83912"/>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2)</a:t>
            </a:r>
            <a:r>
              <a:rPr lang="zh-CN" altLang="en-US" sz="1200">
                <a:solidFill>
                  <a:schemeClr val="tx1"/>
                </a:solidFill>
                <a:latin typeface="Tahoma" panose="020B0604030504040204" pitchFamily="34" charset="0"/>
                <a:ea typeface="宋体" panose="02010600030101010101" pitchFamily="2" charset="-122"/>
              </a:rPr>
              <a:t>数字典存储什么信息？</a:t>
            </a:r>
            <a:endParaRPr lang="en-US" altLang="zh-CN" sz="1200">
              <a:solidFill>
                <a:schemeClr val="tx1"/>
              </a:solidFill>
              <a:latin typeface="Tahoma" panose="020B0604030504040204" pitchFamily="34" charset="0"/>
              <a:ea typeface="宋体" panose="02010600030101010101" pitchFamily="2" charset="-122"/>
            </a:endParaRPr>
          </a:p>
        </p:txBody>
      </p:sp>
      <p:sp>
        <p:nvSpPr>
          <p:cNvPr id="23594" name="AutoShape 4">
            <a:extLst>
              <a:ext uri="{FF2B5EF4-FFF2-40B4-BE49-F238E27FC236}">
                <a16:creationId xmlns:a16="http://schemas.microsoft.com/office/drawing/2014/main" id="{965129AE-552A-A72A-36D2-FCE1FDD5E2CE}"/>
              </a:ext>
            </a:extLst>
          </p:cNvPr>
          <p:cNvSpPr>
            <a:spLocks noChangeArrowheads="1"/>
          </p:cNvSpPr>
          <p:nvPr/>
        </p:nvSpPr>
        <p:spPr bwMode="auto">
          <a:xfrm>
            <a:off x="7413625" y="190500"/>
            <a:ext cx="1406525" cy="506413"/>
          </a:xfrm>
          <a:prstGeom prst="cloudCallout">
            <a:avLst>
              <a:gd name="adj1" fmla="val 53500"/>
              <a:gd name="adj2" fmla="val 85111"/>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1)</a:t>
            </a:r>
            <a:r>
              <a:rPr lang="zh-CN" altLang="en-US" sz="1200">
                <a:solidFill>
                  <a:schemeClr val="tx1"/>
                </a:solidFill>
                <a:latin typeface="Tahoma" panose="020B0604030504040204" pitchFamily="34" charset="0"/>
                <a:ea typeface="宋体" panose="02010600030101010101" pitchFamily="2" charset="-122"/>
              </a:rPr>
              <a:t>什么是元数据？</a:t>
            </a:r>
            <a:endParaRPr lang="en-US" altLang="zh-CN" sz="1200">
              <a:solidFill>
                <a:schemeClr val="tx1"/>
              </a:solidFill>
              <a:latin typeface="Tahoma" panose="020B0604030504040204" pitchFamily="34" charset="0"/>
              <a:ea typeface="宋体" panose="02010600030101010101" pitchFamily="2" charset="-122"/>
            </a:endParaRPr>
          </a:p>
        </p:txBody>
      </p:sp>
      <p:sp>
        <p:nvSpPr>
          <p:cNvPr id="23595" name="AutoShape 4">
            <a:extLst>
              <a:ext uri="{FF2B5EF4-FFF2-40B4-BE49-F238E27FC236}">
                <a16:creationId xmlns:a16="http://schemas.microsoft.com/office/drawing/2014/main" id="{D8278CB2-BBD5-CD6C-7813-B81617EEEDC7}"/>
              </a:ext>
            </a:extLst>
          </p:cNvPr>
          <p:cNvSpPr>
            <a:spLocks noChangeArrowheads="1"/>
          </p:cNvSpPr>
          <p:nvPr/>
        </p:nvSpPr>
        <p:spPr bwMode="auto">
          <a:xfrm>
            <a:off x="7234238" y="4535488"/>
            <a:ext cx="1595437" cy="547687"/>
          </a:xfrm>
          <a:prstGeom prst="cloudCallout">
            <a:avLst>
              <a:gd name="adj1" fmla="val 53583"/>
              <a:gd name="adj2" fmla="val 83912"/>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3)</a:t>
            </a:r>
            <a:r>
              <a:rPr lang="zh-CN" altLang="en-US" sz="1200">
                <a:solidFill>
                  <a:schemeClr val="tx1"/>
                </a:solidFill>
                <a:latin typeface="Tahoma" panose="020B0604030504040204" pitchFamily="34" charset="0"/>
                <a:ea typeface="宋体" panose="02010600030101010101" pitchFamily="2" charset="-122"/>
              </a:rPr>
              <a:t>数字典存储的作用？</a:t>
            </a:r>
            <a:endParaRPr lang="en-US" altLang="zh-CN" sz="1200">
              <a:solidFill>
                <a:schemeClr val="tx1"/>
              </a:solidFill>
              <a:latin typeface="Tahoma" panose="020B0604030504040204" pitchFamily="34" charset="0"/>
              <a:ea typeface="宋体" panose="02010600030101010101" pitchFamily="2" charset="-122"/>
            </a:endParaRPr>
          </a:p>
        </p:txBody>
      </p:sp>
      <p:sp>
        <p:nvSpPr>
          <p:cNvPr id="731203" name="Rectangle 67">
            <a:extLst>
              <a:ext uri="{FF2B5EF4-FFF2-40B4-BE49-F238E27FC236}">
                <a16:creationId xmlns:a16="http://schemas.microsoft.com/office/drawing/2014/main" id="{50C65285-9672-9B48-52D1-F61B48B739CF}"/>
              </a:ext>
            </a:extLst>
          </p:cNvPr>
          <p:cNvSpPr>
            <a:spLocks noChangeArrowheads="1"/>
          </p:cNvSpPr>
          <p:nvPr/>
        </p:nvSpPr>
        <p:spPr bwMode="auto">
          <a:xfrm>
            <a:off x="7223125" y="512603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是</a:t>
            </a:r>
            <a:r>
              <a:rPr lang="en-US" altLang="zh-CN" sz="1200">
                <a:latin typeface="宋体" panose="02010600030101010101" pitchFamily="2" charset="-122"/>
                <a:ea typeface="宋体" panose="02010600030101010101" pitchFamily="2" charset="-122"/>
              </a:rPr>
              <a:t>RDBMS</a:t>
            </a:r>
            <a:r>
              <a:rPr lang="zh-CN" altLang="en-US" sz="1200">
                <a:latin typeface="宋体" panose="02010600030101010101" pitchFamily="2" charset="-122"/>
                <a:ea typeface="宋体" panose="02010600030101010101" pitchFamily="2" charset="-122"/>
              </a:rPr>
              <a:t>和</a:t>
            </a:r>
            <a:r>
              <a:rPr lang="en-US" altLang="zh-CN" sz="1200">
                <a:latin typeface="宋体" panose="02010600030101010101" pitchFamily="2" charset="-122"/>
                <a:ea typeface="宋体" panose="02010600030101010101" pitchFamily="2" charset="-122"/>
              </a:rPr>
              <a:t>DBA</a:t>
            </a:r>
            <a:r>
              <a:rPr lang="zh-CN" altLang="en-US" sz="1200">
                <a:latin typeface="宋体" panose="02010600030101010101" pitchFamily="2" charset="-122"/>
                <a:ea typeface="宋体" panose="02010600030101010101" pitchFamily="2" charset="-122"/>
              </a:rPr>
              <a:t>管理</a:t>
            </a:r>
          </a:p>
          <a:p>
            <a:pPr eaLnBrk="0" hangingPunct="0"/>
            <a:r>
              <a:rPr lang="zh-CN" altLang="en-US" sz="1200">
                <a:latin typeface="宋体" panose="02010600030101010101" pitchFamily="2" charset="-122"/>
                <a:ea typeface="宋体" panose="02010600030101010101" pitchFamily="2" charset="-122"/>
              </a:rPr>
              <a:t>数据库的基础手段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1147"/>
                                        </p:tgtEl>
                                        <p:attrNameLst>
                                          <p:attrName>style.visibility</p:attrName>
                                        </p:attrNameLst>
                                      </p:cBhvr>
                                      <p:to>
                                        <p:strVal val="visible"/>
                                      </p:to>
                                    </p:set>
                                    <p:anim calcmode="lin" valueType="num">
                                      <p:cBhvr>
                                        <p:cTn id="7" dur="500" fill="hold"/>
                                        <p:tgtEl>
                                          <p:spTgt spid="731147"/>
                                        </p:tgtEl>
                                        <p:attrNameLst>
                                          <p:attrName>ppt_x</p:attrName>
                                        </p:attrNameLst>
                                      </p:cBhvr>
                                      <p:tavLst>
                                        <p:tav tm="0">
                                          <p:val>
                                            <p:strVal val="#ppt_x"/>
                                          </p:val>
                                        </p:tav>
                                        <p:tav tm="100000">
                                          <p:val>
                                            <p:strVal val="#ppt_x"/>
                                          </p:val>
                                        </p:tav>
                                      </p:tavLst>
                                    </p:anim>
                                    <p:anim calcmode="lin" valueType="num">
                                      <p:cBhvr>
                                        <p:cTn id="8" dur="500" fill="hold"/>
                                        <p:tgtEl>
                                          <p:spTgt spid="731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31196"/>
                                        </p:tgtEl>
                                        <p:attrNameLst>
                                          <p:attrName>style.visibility</p:attrName>
                                        </p:attrNameLst>
                                      </p:cBhvr>
                                      <p:to>
                                        <p:strVal val="visible"/>
                                      </p:to>
                                    </p:set>
                                    <p:anim calcmode="lin" valueType="num">
                                      <p:cBhvr>
                                        <p:cTn id="13" dur="500" fill="hold"/>
                                        <p:tgtEl>
                                          <p:spTgt spid="731196"/>
                                        </p:tgtEl>
                                        <p:attrNameLst>
                                          <p:attrName>ppt_x</p:attrName>
                                        </p:attrNameLst>
                                      </p:cBhvr>
                                      <p:tavLst>
                                        <p:tav tm="0">
                                          <p:val>
                                            <p:strVal val="#ppt_x"/>
                                          </p:val>
                                        </p:tav>
                                        <p:tav tm="100000">
                                          <p:val>
                                            <p:strVal val="#ppt_x"/>
                                          </p:val>
                                        </p:tav>
                                      </p:tavLst>
                                    </p:anim>
                                    <p:anim calcmode="lin" valueType="num">
                                      <p:cBhvr>
                                        <p:cTn id="14" dur="500" fill="hold"/>
                                        <p:tgtEl>
                                          <p:spTgt spid="73119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31189"/>
                                        </p:tgtEl>
                                        <p:attrNameLst>
                                          <p:attrName>style.visibility</p:attrName>
                                        </p:attrNameLst>
                                      </p:cBhvr>
                                      <p:to>
                                        <p:strVal val="visible"/>
                                      </p:to>
                                    </p:set>
                                    <p:anim calcmode="lin" valueType="num">
                                      <p:cBhvr>
                                        <p:cTn id="19" dur="500" fill="hold"/>
                                        <p:tgtEl>
                                          <p:spTgt spid="731189"/>
                                        </p:tgtEl>
                                        <p:attrNameLst>
                                          <p:attrName>ppt_x</p:attrName>
                                        </p:attrNameLst>
                                      </p:cBhvr>
                                      <p:tavLst>
                                        <p:tav tm="0">
                                          <p:val>
                                            <p:strVal val="#ppt_x"/>
                                          </p:val>
                                        </p:tav>
                                        <p:tav tm="100000">
                                          <p:val>
                                            <p:strVal val="#ppt_x"/>
                                          </p:val>
                                        </p:tav>
                                      </p:tavLst>
                                    </p:anim>
                                    <p:anim calcmode="lin" valueType="num">
                                      <p:cBhvr>
                                        <p:cTn id="20" dur="500" fill="hold"/>
                                        <p:tgtEl>
                                          <p:spTgt spid="73118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31190"/>
                                        </p:tgtEl>
                                        <p:attrNameLst>
                                          <p:attrName>style.visibility</p:attrName>
                                        </p:attrNameLst>
                                      </p:cBhvr>
                                      <p:to>
                                        <p:strVal val="visible"/>
                                      </p:to>
                                    </p:set>
                                    <p:anim calcmode="lin" valueType="num">
                                      <p:cBhvr>
                                        <p:cTn id="25" dur="500" fill="hold"/>
                                        <p:tgtEl>
                                          <p:spTgt spid="731190"/>
                                        </p:tgtEl>
                                        <p:attrNameLst>
                                          <p:attrName>ppt_x</p:attrName>
                                        </p:attrNameLst>
                                      </p:cBhvr>
                                      <p:tavLst>
                                        <p:tav tm="0">
                                          <p:val>
                                            <p:strVal val="#ppt_x"/>
                                          </p:val>
                                        </p:tav>
                                        <p:tav tm="100000">
                                          <p:val>
                                            <p:strVal val="#ppt_x"/>
                                          </p:val>
                                        </p:tav>
                                      </p:tavLst>
                                    </p:anim>
                                    <p:anim calcmode="lin" valueType="num">
                                      <p:cBhvr>
                                        <p:cTn id="26" dur="500" fill="hold"/>
                                        <p:tgtEl>
                                          <p:spTgt spid="73119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31191"/>
                                        </p:tgtEl>
                                        <p:attrNameLst>
                                          <p:attrName>style.visibility</p:attrName>
                                        </p:attrNameLst>
                                      </p:cBhvr>
                                      <p:to>
                                        <p:strVal val="visible"/>
                                      </p:to>
                                    </p:set>
                                    <p:anim calcmode="lin" valueType="num">
                                      <p:cBhvr>
                                        <p:cTn id="31" dur="500" fill="hold"/>
                                        <p:tgtEl>
                                          <p:spTgt spid="731191"/>
                                        </p:tgtEl>
                                        <p:attrNameLst>
                                          <p:attrName>ppt_x</p:attrName>
                                        </p:attrNameLst>
                                      </p:cBhvr>
                                      <p:tavLst>
                                        <p:tav tm="0">
                                          <p:val>
                                            <p:strVal val="#ppt_x"/>
                                          </p:val>
                                        </p:tav>
                                        <p:tav tm="100000">
                                          <p:val>
                                            <p:strVal val="#ppt_x"/>
                                          </p:val>
                                        </p:tav>
                                      </p:tavLst>
                                    </p:anim>
                                    <p:anim calcmode="lin" valueType="num">
                                      <p:cBhvr>
                                        <p:cTn id="32" dur="500" fill="hold"/>
                                        <p:tgtEl>
                                          <p:spTgt spid="73119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31203"/>
                                        </p:tgtEl>
                                        <p:attrNameLst>
                                          <p:attrName>style.visibility</p:attrName>
                                        </p:attrNameLst>
                                      </p:cBhvr>
                                      <p:to>
                                        <p:strVal val="visible"/>
                                      </p:to>
                                    </p:set>
                                    <p:anim calcmode="lin" valueType="num">
                                      <p:cBhvr>
                                        <p:cTn id="37" dur="500" fill="hold"/>
                                        <p:tgtEl>
                                          <p:spTgt spid="731203"/>
                                        </p:tgtEl>
                                        <p:attrNameLst>
                                          <p:attrName>ppt_x</p:attrName>
                                        </p:attrNameLst>
                                      </p:cBhvr>
                                      <p:tavLst>
                                        <p:tav tm="0">
                                          <p:val>
                                            <p:strVal val="#ppt_x"/>
                                          </p:val>
                                        </p:tav>
                                        <p:tav tm="100000">
                                          <p:val>
                                            <p:strVal val="#ppt_x"/>
                                          </p:val>
                                        </p:tav>
                                      </p:tavLst>
                                    </p:anim>
                                    <p:anim calcmode="lin" valueType="num">
                                      <p:cBhvr>
                                        <p:cTn id="38" dur="500" fill="hold"/>
                                        <p:tgtEl>
                                          <p:spTgt spid="73120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731198"/>
                                        </p:tgtEl>
                                        <p:attrNameLst>
                                          <p:attrName>style.visibility</p:attrName>
                                        </p:attrNameLst>
                                      </p:cBhvr>
                                      <p:to>
                                        <p:strVal val="visible"/>
                                      </p:to>
                                    </p:set>
                                    <p:anim calcmode="lin" valueType="num">
                                      <p:cBhvr>
                                        <p:cTn id="43" dur="500" fill="hold"/>
                                        <p:tgtEl>
                                          <p:spTgt spid="731198"/>
                                        </p:tgtEl>
                                        <p:attrNameLst>
                                          <p:attrName>ppt_x</p:attrName>
                                        </p:attrNameLst>
                                      </p:cBhvr>
                                      <p:tavLst>
                                        <p:tav tm="0">
                                          <p:val>
                                            <p:strVal val="#ppt_x"/>
                                          </p:val>
                                        </p:tav>
                                        <p:tav tm="100000">
                                          <p:val>
                                            <p:strVal val="#ppt_x"/>
                                          </p:val>
                                        </p:tav>
                                      </p:tavLst>
                                    </p:anim>
                                    <p:anim calcmode="lin" valueType="num">
                                      <p:cBhvr>
                                        <p:cTn id="44" dur="500" fill="hold"/>
                                        <p:tgtEl>
                                          <p:spTgt spid="731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203"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3">
            <a:extLst>
              <a:ext uri="{FF2B5EF4-FFF2-40B4-BE49-F238E27FC236}">
                <a16:creationId xmlns:a16="http://schemas.microsoft.com/office/drawing/2014/main" id="{A7119A48-7A87-FA4B-36F4-9EA8DD5C23F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D601C7-706D-4063-9987-30EDF2F227C6}" type="slidenum">
              <a:rPr lang="zh-CN" altLang="en-US"/>
              <a:pPr/>
              <a:t>277</a:t>
            </a:fld>
            <a:endParaRPr lang="zh-CN" altLang="en-US"/>
          </a:p>
        </p:txBody>
      </p:sp>
      <p:sp>
        <p:nvSpPr>
          <p:cNvPr id="24578" name="Rectangle 3">
            <a:extLst>
              <a:ext uri="{FF2B5EF4-FFF2-40B4-BE49-F238E27FC236}">
                <a16:creationId xmlns:a16="http://schemas.microsoft.com/office/drawing/2014/main" id="{F211F4AD-9F37-CB1C-7B40-35798508A4BF}"/>
              </a:ext>
            </a:extLst>
          </p:cNvPr>
          <p:cNvSpPr>
            <a:spLocks noGrp="1" noChangeArrowheads="1"/>
          </p:cNvSpPr>
          <p:nvPr>
            <p:ph type="body" idx="4294967295"/>
          </p:nvPr>
        </p:nvSpPr>
        <p:spPr>
          <a:xfrm>
            <a:off x="719138" y="1400175"/>
            <a:ext cx="7921625" cy="4724400"/>
          </a:xfrm>
        </p:spPr>
        <p:txBody>
          <a:bodyPr/>
          <a:lstStyle/>
          <a:p>
            <a:pPr marL="0" indent="0">
              <a:buFontTx/>
              <a:buNone/>
            </a:pPr>
            <a:endParaRPr lang="en-US" altLang="zh-CN" sz="2400">
              <a:latin typeface="Times New Roman" panose="02020603050405020304" pitchFamily="18" charset="0"/>
            </a:endParaRPr>
          </a:p>
          <a:p>
            <a:pPr marL="0" indent="0">
              <a:buFontTx/>
              <a:buNone/>
            </a:pPr>
            <a:endParaRPr lang="en-US" altLang="zh-CN" sz="2400">
              <a:latin typeface="Times New Roman" panose="02020603050405020304" pitchFamily="18" charset="0"/>
            </a:endParaRPr>
          </a:p>
          <a:p>
            <a:pPr marL="0" indent="0">
              <a:buFontTx/>
              <a:buNone/>
            </a:pPr>
            <a:r>
              <a:rPr lang="zh-CN" altLang="en-US" sz="2400">
                <a:latin typeface="Times New Roman" panose="02020603050405020304" pitchFamily="18" charset="0"/>
              </a:rPr>
              <a:t>一个简单的</a:t>
            </a:r>
            <a:r>
              <a:rPr lang="en-US" altLang="zh-CN" sz="2400">
                <a:latin typeface="Times New Roman" panose="02020603050405020304" pitchFamily="18" charset="0"/>
              </a:rPr>
              <a:t>ER</a:t>
            </a:r>
            <a:r>
              <a:rPr lang="zh-CN" altLang="en-US" sz="2400">
                <a:latin typeface="Times New Roman" panose="02020603050405020304" pitchFamily="18" charset="0"/>
              </a:rPr>
              <a:t>图示：</a:t>
            </a:r>
          </a:p>
          <a:p>
            <a:pPr marL="0" indent="0">
              <a:buFontTx/>
              <a:buNone/>
            </a:pPr>
            <a:endParaRPr lang="en-US" altLang="zh-CN" sz="2400">
              <a:latin typeface="Times New Roman" panose="02020603050405020304" pitchFamily="18" charset="0"/>
            </a:endParaRPr>
          </a:p>
          <a:p>
            <a:pPr marL="0" indent="0">
              <a:buFontTx/>
              <a:buNone/>
            </a:pPr>
            <a:r>
              <a:rPr lang="zh-CN" altLang="en-US" sz="2400">
                <a:latin typeface="Times New Roman" panose="02020603050405020304" pitchFamily="18" charset="0"/>
              </a:rPr>
              <a:t>一个数据库对应</a:t>
            </a:r>
            <a:r>
              <a:rPr lang="en-US" altLang="zh-CN" sz="2400">
                <a:latin typeface="Times New Roman" panose="02020603050405020304" pitchFamily="18" charset="0"/>
              </a:rPr>
              <a:t>n</a:t>
            </a:r>
            <a:r>
              <a:rPr lang="zh-CN" altLang="en-US" sz="2400">
                <a:latin typeface="Times New Roman" panose="02020603050405020304" pitchFamily="18" charset="0"/>
              </a:rPr>
              <a:t>个块</a:t>
            </a:r>
            <a:endParaRPr lang="en-US" altLang="zh-CN" sz="2400">
              <a:latin typeface="Times New Roman" panose="02020603050405020304" pitchFamily="18" charset="0"/>
            </a:endParaRPr>
          </a:p>
          <a:p>
            <a:pPr marL="0" indent="0">
              <a:buFontTx/>
              <a:buNone/>
            </a:pPr>
            <a:r>
              <a:rPr lang="zh-CN" altLang="en-US" sz="2400">
                <a:latin typeface="Times New Roman" panose="02020603050405020304" pitchFamily="18" charset="0"/>
              </a:rPr>
              <a:t>一个数据库 多个表</a:t>
            </a:r>
          </a:p>
        </p:txBody>
      </p:sp>
      <p:sp>
        <p:nvSpPr>
          <p:cNvPr id="24579" name="Rectangle 5">
            <a:extLst>
              <a:ext uri="{FF2B5EF4-FFF2-40B4-BE49-F238E27FC236}">
                <a16:creationId xmlns:a16="http://schemas.microsoft.com/office/drawing/2014/main" id="{5E048337-7F29-1B96-1D12-0347C45DEDB0}"/>
              </a:ext>
            </a:extLst>
          </p:cNvPr>
          <p:cNvSpPr>
            <a:spLocks noChangeArrowheads="1"/>
          </p:cNvSpPr>
          <p:nvPr/>
        </p:nvSpPr>
        <p:spPr bwMode="auto">
          <a:xfrm>
            <a:off x="400050" y="165100"/>
            <a:ext cx="46847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zh-CN" altLang="en-US" sz="4000">
                <a:solidFill>
                  <a:schemeClr val="tx1"/>
                </a:solidFill>
                <a:latin typeface="Tahoma" panose="020B0604030504040204" pitchFamily="34" charset="0"/>
                <a:ea typeface="宋体" panose="02010600030101010101" pitchFamily="2" charset="-122"/>
              </a:rPr>
              <a:t>数据库存储机制</a:t>
            </a:r>
          </a:p>
        </p:txBody>
      </p:sp>
      <p:pic>
        <p:nvPicPr>
          <p:cNvPr id="24580" name="图片 15">
            <a:extLst>
              <a:ext uri="{FF2B5EF4-FFF2-40B4-BE49-F238E27FC236}">
                <a16:creationId xmlns:a16="http://schemas.microsoft.com/office/drawing/2014/main" id="{4CFF1EB7-C3A3-9206-D3B9-589C0FC1E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1192213"/>
            <a:ext cx="5029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AutoShape 63">
            <a:extLst>
              <a:ext uri="{FF2B5EF4-FFF2-40B4-BE49-F238E27FC236}">
                <a16:creationId xmlns:a16="http://schemas.microsoft.com/office/drawing/2014/main" id="{E32BD06B-D080-8EF5-2FC6-557E86C5991F}"/>
              </a:ext>
            </a:extLst>
          </p:cNvPr>
          <p:cNvSpPr>
            <a:spLocks noChangeArrowheads="1"/>
          </p:cNvSpPr>
          <p:nvPr/>
        </p:nvSpPr>
        <p:spPr bwMode="auto">
          <a:xfrm>
            <a:off x="381000" y="963613"/>
            <a:ext cx="1989138" cy="639762"/>
          </a:xfrm>
          <a:prstGeom prst="cloudCallout">
            <a:avLst>
              <a:gd name="adj1" fmla="val -55602"/>
              <a:gd name="adj2" fmla="val 69602"/>
            </a:avLst>
          </a:prstGeom>
          <a:solidFill>
            <a:srgbClr val="FF9900"/>
          </a:solidFill>
          <a:ln w="9525">
            <a:solidFill>
              <a:schemeClr val="tx1"/>
            </a:solidFill>
            <a:round/>
            <a:headEnd/>
            <a:tailEnd/>
          </a:ln>
        </p:spPr>
        <p:txBody>
          <a:bodyPr lIns="0" tIns="0" rIns="0" bIns="0"/>
          <a:lstStyle/>
          <a:p>
            <a:pPr algn="ctr" eaLnBrk="0" hangingPunct="0"/>
            <a:r>
              <a:rPr lang="zh-CN" altLang="en-US">
                <a:solidFill>
                  <a:schemeClr val="tx1"/>
                </a:solidFill>
                <a:latin typeface="Tahoma" panose="020B0604030504040204" pitchFamily="34" charset="0"/>
                <a:ea typeface="宋体" panose="02010600030101010101" pitchFamily="2" charset="-122"/>
              </a:rPr>
              <a:t>讨论：</a:t>
            </a:r>
            <a:r>
              <a:rPr lang="en-US" altLang="zh-CN">
                <a:solidFill>
                  <a:schemeClr val="tx1"/>
                </a:solidFill>
                <a:latin typeface="Tahoma" panose="020B0604030504040204" pitchFamily="34" charset="0"/>
                <a:ea typeface="宋体" panose="02010600030101010101" pitchFamily="2" charset="-122"/>
              </a:rPr>
              <a:t>RDBMS</a:t>
            </a:r>
            <a:r>
              <a:rPr lang="zh-CN" altLang="en-US">
                <a:solidFill>
                  <a:schemeClr val="tx1"/>
                </a:solidFill>
                <a:latin typeface="Tahoma" panose="020B0604030504040204" pitchFamily="34" charset="0"/>
                <a:ea typeface="宋体" panose="02010600030101010101" pitchFamily="2" charset="-122"/>
              </a:rPr>
              <a:t>元数据如何管理？</a:t>
            </a:r>
            <a:r>
              <a:rPr lang="en-US" altLang="zh-CN">
                <a:solidFill>
                  <a:schemeClr val="tx1"/>
                </a:solidFill>
                <a:latin typeface="Tahoma" panose="020B0604030504040204" pitchFamily="34" charset="0"/>
                <a:ea typeface="宋体" panose="02010600030101010101" pitchFamily="2" charset="-122"/>
              </a:rPr>
              <a:t>  </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1">
            <a:extLst>
              <a:ext uri="{FF2B5EF4-FFF2-40B4-BE49-F238E27FC236}">
                <a16:creationId xmlns:a16="http://schemas.microsoft.com/office/drawing/2014/main" id="{B78D83A3-BCFE-1BDC-5135-0B68AE8D0D9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ECA110-7FE6-46B6-ACFF-091DCC414C04}" type="slidenum">
              <a:rPr lang="zh-CN" altLang="en-US"/>
              <a:pPr/>
              <a:t>278</a:t>
            </a:fld>
            <a:endParaRPr lang="zh-CN" altLang="en-US"/>
          </a:p>
        </p:txBody>
      </p:sp>
      <p:sp>
        <p:nvSpPr>
          <p:cNvPr id="26626" name="Rectangle 5">
            <a:extLst>
              <a:ext uri="{FF2B5EF4-FFF2-40B4-BE49-F238E27FC236}">
                <a16:creationId xmlns:a16="http://schemas.microsoft.com/office/drawing/2014/main" id="{EAD67A49-7EB8-6700-22FC-89AD9112B0F8}"/>
              </a:ext>
            </a:extLst>
          </p:cNvPr>
          <p:cNvSpPr>
            <a:spLocks noChangeArrowheads="1"/>
          </p:cNvSpPr>
          <p:nvPr/>
        </p:nvSpPr>
        <p:spPr bwMode="auto">
          <a:xfrm>
            <a:off x="463550" y="300038"/>
            <a:ext cx="46847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zh-CN" altLang="en-US" sz="4000">
                <a:solidFill>
                  <a:schemeClr val="tx1"/>
                </a:solidFill>
                <a:latin typeface="Tahoma" panose="020B0604030504040204" pitchFamily="34" charset="0"/>
                <a:ea typeface="宋体" panose="02010600030101010101" pitchFamily="2" charset="-122"/>
              </a:rPr>
              <a:t>数据库存储机制</a:t>
            </a:r>
          </a:p>
        </p:txBody>
      </p:sp>
      <p:sp>
        <p:nvSpPr>
          <p:cNvPr id="26627" name="Rectangle 3">
            <a:extLst>
              <a:ext uri="{FF2B5EF4-FFF2-40B4-BE49-F238E27FC236}">
                <a16:creationId xmlns:a16="http://schemas.microsoft.com/office/drawing/2014/main" id="{ED9D1D4C-22DF-3E98-3D20-BB3C71F6AC30}"/>
              </a:ext>
            </a:extLst>
          </p:cNvPr>
          <p:cNvSpPr txBox="1">
            <a:spLocks noChangeArrowheads="1"/>
          </p:cNvSpPr>
          <p:nvPr/>
        </p:nvSpPr>
        <p:spPr bwMode="auto">
          <a:xfrm>
            <a:off x="719138" y="1400175"/>
            <a:ext cx="79216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2"/>
                </a:solidFill>
                <a:latin typeface="黑体" panose="02010609060101010101" pitchFamily="49" charset="-122"/>
                <a:ea typeface="黑体" panose="02010609060101010101" pitchFamily="49" charset="-122"/>
              </a:defRPr>
            </a:lvl1pPr>
            <a:lvl2pPr>
              <a:defRPr sz="1400" b="1">
                <a:solidFill>
                  <a:schemeClr val="tx2"/>
                </a:solidFill>
                <a:latin typeface="黑体" panose="02010609060101010101" pitchFamily="49" charset="-122"/>
                <a:ea typeface="黑体" panose="02010609060101010101" pitchFamily="49" charset="-122"/>
              </a:defRPr>
            </a:lvl2pPr>
            <a:lvl3pPr>
              <a:defRPr sz="1400" b="1">
                <a:solidFill>
                  <a:schemeClr val="tx2"/>
                </a:solidFill>
                <a:latin typeface="黑体" panose="02010609060101010101" pitchFamily="49" charset="-122"/>
                <a:ea typeface="黑体" panose="02010609060101010101" pitchFamily="49" charset="-122"/>
              </a:defRPr>
            </a:lvl3pPr>
            <a:lvl4pPr>
              <a:defRPr sz="1400" b="1">
                <a:solidFill>
                  <a:schemeClr val="tx2"/>
                </a:solidFill>
                <a:latin typeface="黑体" panose="02010609060101010101" pitchFamily="49" charset="-122"/>
                <a:ea typeface="黑体" panose="02010609060101010101" pitchFamily="49" charset="-122"/>
              </a:defRPr>
            </a:lvl4pPr>
            <a:lvl5pPr>
              <a:defRPr sz="1400" b="1">
                <a:solidFill>
                  <a:schemeClr val="tx2"/>
                </a:solidFill>
                <a:latin typeface="黑体" panose="02010609060101010101" pitchFamily="49" charset="-122"/>
                <a:ea typeface="黑体" panose="02010609060101010101" pitchFamily="49" charset="-122"/>
              </a:defRPr>
            </a:lvl5pPr>
            <a:lvl6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6pPr>
            <a:lvl7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7pPr>
            <a:lvl8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8pPr>
            <a:lvl9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9pPr>
          </a:lstStyle>
          <a:p>
            <a:pPr eaLnBrk="0" hangingPunct="0">
              <a:spcBef>
                <a:spcPct val="20000"/>
              </a:spcBef>
              <a:buFontTx/>
              <a:buChar char="•"/>
            </a:pPr>
            <a:r>
              <a:rPr lang="en-US" altLang="zh-CN" sz="2400" b="0">
                <a:solidFill>
                  <a:schemeClr val="tx1"/>
                </a:solidFill>
                <a:latin typeface="Times New Roman" panose="02020603050405020304" pitchFamily="18" charset="0"/>
                <a:ea typeface="宋体" panose="02010600030101010101" pitchFamily="2" charset="-122"/>
              </a:rPr>
              <a:t>Create database</a:t>
            </a:r>
            <a:r>
              <a:rPr lang="zh-CN" altLang="en-US" sz="2400" b="0">
                <a:solidFill>
                  <a:schemeClr val="tx1"/>
                </a:solidFill>
                <a:latin typeface="Times New Roman" panose="02020603050405020304" pitchFamily="18" charset="0"/>
                <a:ea typeface="宋体" panose="02010600030101010101" pitchFamily="2" charset="-122"/>
              </a:rPr>
              <a:t>完成了一件什么事情？</a:t>
            </a:r>
            <a:endParaRPr lang="en-US" altLang="zh-CN" sz="2400" b="0">
              <a:solidFill>
                <a:schemeClr val="tx1"/>
              </a:solidFill>
              <a:latin typeface="Times New Roman" panose="02020603050405020304" pitchFamily="18" charset="0"/>
              <a:ea typeface="宋体" panose="02010600030101010101" pitchFamily="2" charset="-122"/>
            </a:endParaRPr>
          </a:p>
          <a:p>
            <a:pPr eaLnBrk="0" hangingPunct="0">
              <a:spcBef>
                <a:spcPct val="20000"/>
              </a:spcBef>
              <a:buFontTx/>
              <a:buChar char="•"/>
            </a:pPr>
            <a:endParaRPr lang="en-US" altLang="zh-CN" sz="2400" b="0">
              <a:solidFill>
                <a:schemeClr val="tx1"/>
              </a:solidFill>
              <a:latin typeface="Times New Roman" panose="02020603050405020304" pitchFamily="18" charset="0"/>
              <a:ea typeface="宋体" panose="02010600030101010101" pitchFamily="2" charset="-122"/>
            </a:endParaRPr>
          </a:p>
          <a:p>
            <a:pPr eaLnBrk="0" hangingPunct="0">
              <a:spcBef>
                <a:spcPct val="20000"/>
              </a:spcBef>
              <a:buFontTx/>
              <a:buChar char="•"/>
            </a:pPr>
            <a:r>
              <a:rPr lang="en-US" altLang="zh-CN" sz="2400" b="0">
                <a:solidFill>
                  <a:schemeClr val="tx1"/>
                </a:solidFill>
                <a:latin typeface="Times New Roman" panose="02020603050405020304" pitchFamily="18" charset="0"/>
                <a:ea typeface="宋体" panose="02010600030101010101" pitchFamily="2" charset="-122"/>
              </a:rPr>
              <a:t>Create table</a:t>
            </a:r>
            <a:r>
              <a:rPr lang="zh-CN" altLang="en-US" sz="2400" b="0">
                <a:solidFill>
                  <a:schemeClr val="tx1"/>
                </a:solidFill>
                <a:latin typeface="Times New Roman" panose="02020603050405020304" pitchFamily="18" charset="0"/>
                <a:ea typeface="宋体" panose="02010600030101010101" pitchFamily="2" charset="-122"/>
              </a:rPr>
              <a:t>？</a:t>
            </a:r>
            <a:endParaRPr lang="en-US" altLang="zh-CN" sz="2400" b="0">
              <a:solidFill>
                <a:schemeClr val="tx1"/>
              </a:solidFill>
              <a:latin typeface="Times New Roman" panose="02020603050405020304" pitchFamily="18" charset="0"/>
              <a:ea typeface="宋体" panose="02010600030101010101" pitchFamily="2" charset="-122"/>
            </a:endParaRPr>
          </a:p>
        </p:txBody>
      </p:sp>
      <p:grpSp>
        <p:nvGrpSpPr>
          <p:cNvPr id="26628" name="组合 13">
            <a:extLst>
              <a:ext uri="{FF2B5EF4-FFF2-40B4-BE49-F238E27FC236}">
                <a16:creationId xmlns:a16="http://schemas.microsoft.com/office/drawing/2014/main" id="{A58A244E-46CB-8411-7429-CE0A163E55D6}"/>
              </a:ext>
            </a:extLst>
          </p:cNvPr>
          <p:cNvGrpSpPr>
            <a:grpSpLocks/>
          </p:cNvGrpSpPr>
          <p:nvPr/>
        </p:nvGrpSpPr>
        <p:grpSpPr bwMode="auto">
          <a:xfrm flipH="1">
            <a:off x="8015288" y="98425"/>
            <a:ext cx="995362" cy="908050"/>
            <a:chOff x="4970854" y="2513407"/>
            <a:chExt cx="599448" cy="599448"/>
          </a:xfrm>
        </p:grpSpPr>
        <p:sp>
          <p:nvSpPr>
            <p:cNvPr id="20" name="椭圆 19">
              <a:extLst>
                <a:ext uri="{FF2B5EF4-FFF2-40B4-BE49-F238E27FC236}">
                  <a16:creationId xmlns:a16="http://schemas.microsoft.com/office/drawing/2014/main" id="{4D9CB513-806D-C703-2E5D-2BF1443E4FA3}"/>
                </a:ext>
              </a:extLst>
            </p:cNvPr>
            <p:cNvSpPr/>
            <p:nvPr/>
          </p:nvSpPr>
          <p:spPr>
            <a:xfrm>
              <a:off x="4970854" y="2513407"/>
              <a:ext cx="599448" cy="59944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algn="ctr"/>
              <a:endParaRPr lang="zh-CN" altLang="en-US" noProof="1">
                <a:solidFill>
                  <a:srgbClr val="FDEBCD"/>
                </a:solidFill>
              </a:endParaRPr>
            </a:p>
          </p:txBody>
        </p:sp>
        <p:sp>
          <p:nvSpPr>
            <p:cNvPr id="26630" name="Freeform 17">
              <a:extLst>
                <a:ext uri="{FF2B5EF4-FFF2-40B4-BE49-F238E27FC236}">
                  <a16:creationId xmlns:a16="http://schemas.microsoft.com/office/drawing/2014/main" id="{665E0986-F2BE-4D54-0420-DE82F438780E}"/>
                </a:ext>
              </a:extLst>
            </p:cNvPr>
            <p:cNvSpPr>
              <a:spLocks noEditPoints="1" noChangeArrowheads="1"/>
            </p:cNvSpPr>
            <p:nvPr/>
          </p:nvSpPr>
          <p:spPr bwMode="auto">
            <a:xfrm>
              <a:off x="5110341" y="2641777"/>
              <a:ext cx="289614" cy="309707"/>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1">
            <a:extLst>
              <a:ext uri="{FF2B5EF4-FFF2-40B4-BE49-F238E27FC236}">
                <a16:creationId xmlns:a16="http://schemas.microsoft.com/office/drawing/2014/main" id="{671A0789-6B4E-FF6A-126E-25F485E9837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5BF2BD5-BF51-491E-AB12-ED18140EF1B4}" type="slidenum">
              <a:rPr lang="zh-CN" altLang="en-US"/>
              <a:pPr/>
              <a:t>279</a:t>
            </a:fld>
            <a:endParaRPr lang="zh-CN" altLang="en-US"/>
          </a:p>
        </p:txBody>
      </p:sp>
      <p:sp>
        <p:nvSpPr>
          <p:cNvPr id="28674" name="Rectangle 5">
            <a:extLst>
              <a:ext uri="{FF2B5EF4-FFF2-40B4-BE49-F238E27FC236}">
                <a16:creationId xmlns:a16="http://schemas.microsoft.com/office/drawing/2014/main" id="{CB5D6E5D-7AEE-29BD-8075-E2F11F95583C}"/>
              </a:ext>
            </a:extLst>
          </p:cNvPr>
          <p:cNvSpPr>
            <a:spLocks noChangeArrowheads="1"/>
          </p:cNvSpPr>
          <p:nvPr/>
        </p:nvSpPr>
        <p:spPr bwMode="auto">
          <a:xfrm>
            <a:off x="463550" y="300038"/>
            <a:ext cx="46847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zh-CN" altLang="en-US" sz="4000">
                <a:solidFill>
                  <a:schemeClr val="tx1"/>
                </a:solidFill>
                <a:latin typeface="Tahoma" panose="020B0604030504040204" pitchFamily="34" charset="0"/>
                <a:ea typeface="宋体" panose="02010600030101010101" pitchFamily="2" charset="-122"/>
              </a:rPr>
              <a:t>数据库存储机制</a:t>
            </a:r>
          </a:p>
        </p:txBody>
      </p:sp>
      <p:sp>
        <p:nvSpPr>
          <p:cNvPr id="4" name="Rectangle 3">
            <a:extLst>
              <a:ext uri="{FF2B5EF4-FFF2-40B4-BE49-F238E27FC236}">
                <a16:creationId xmlns:a16="http://schemas.microsoft.com/office/drawing/2014/main" id="{1FF2B97E-F5DC-EB98-1B3E-BE6F0AE2FF7E}"/>
              </a:ext>
            </a:extLst>
          </p:cNvPr>
          <p:cNvSpPr txBox="1">
            <a:spLocks noChangeArrowheads="1"/>
          </p:cNvSpPr>
          <p:nvPr/>
        </p:nvSpPr>
        <p:spPr bwMode="auto">
          <a:xfrm>
            <a:off x="606425" y="1400175"/>
            <a:ext cx="79216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2"/>
                </a:solidFill>
                <a:latin typeface="黑体" panose="02010609060101010101" pitchFamily="49" charset="-122"/>
                <a:ea typeface="黑体" panose="02010609060101010101" pitchFamily="49" charset="-122"/>
              </a:defRPr>
            </a:lvl1pPr>
            <a:lvl2pPr>
              <a:defRPr sz="1400" b="1">
                <a:solidFill>
                  <a:schemeClr val="tx2"/>
                </a:solidFill>
                <a:latin typeface="黑体" panose="02010609060101010101" pitchFamily="49" charset="-122"/>
                <a:ea typeface="黑体" panose="02010609060101010101" pitchFamily="49" charset="-122"/>
              </a:defRPr>
            </a:lvl2pPr>
            <a:lvl3pPr>
              <a:defRPr sz="1400" b="1">
                <a:solidFill>
                  <a:schemeClr val="tx2"/>
                </a:solidFill>
                <a:latin typeface="黑体" panose="02010609060101010101" pitchFamily="49" charset="-122"/>
                <a:ea typeface="黑体" panose="02010609060101010101" pitchFamily="49" charset="-122"/>
              </a:defRPr>
            </a:lvl3pPr>
            <a:lvl4pPr>
              <a:defRPr sz="1400" b="1">
                <a:solidFill>
                  <a:schemeClr val="tx2"/>
                </a:solidFill>
                <a:latin typeface="黑体" panose="02010609060101010101" pitchFamily="49" charset="-122"/>
                <a:ea typeface="黑体" panose="02010609060101010101" pitchFamily="49" charset="-122"/>
              </a:defRPr>
            </a:lvl4pPr>
            <a:lvl5pPr>
              <a:defRPr sz="1400" b="1">
                <a:solidFill>
                  <a:schemeClr val="tx2"/>
                </a:solidFill>
                <a:latin typeface="黑体" panose="02010609060101010101" pitchFamily="49" charset="-122"/>
                <a:ea typeface="黑体" panose="02010609060101010101" pitchFamily="49" charset="-122"/>
              </a:defRPr>
            </a:lvl5pPr>
            <a:lvl6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6pPr>
            <a:lvl7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7pPr>
            <a:lvl8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8pPr>
            <a:lvl9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9pPr>
          </a:lstStyle>
          <a:p>
            <a:pPr eaLnBrk="0" hangingPunct="0">
              <a:buFontTx/>
              <a:buChar char="•"/>
            </a:pPr>
            <a:r>
              <a:rPr lang="en-US" altLang="zh-CN" sz="2400">
                <a:solidFill>
                  <a:schemeClr val="tx1"/>
                </a:solidFill>
                <a:latin typeface="宋体" panose="02010600030101010101" pitchFamily="2" charset="-122"/>
                <a:ea typeface="宋体" panose="02010600030101010101" pitchFamily="2" charset="-122"/>
              </a:rPr>
              <a:t>Insert</a:t>
            </a:r>
            <a:endParaRPr lang="zh-CN" altLang="zh-CN" sz="2400">
              <a:solidFill>
                <a:schemeClr val="tx1"/>
              </a:solidFill>
              <a:latin typeface="宋体" panose="02010600030101010101" pitchFamily="2" charset="-122"/>
              <a:ea typeface="宋体" panose="02010600030101010101" pitchFamily="2" charset="-122"/>
            </a:endParaRPr>
          </a:p>
          <a:p>
            <a:pPr eaLnBrk="0" hangingPunct="0">
              <a:buFontTx/>
              <a:buChar char="•"/>
            </a:pPr>
            <a:r>
              <a:rPr lang="en-US" altLang="zh-CN" sz="2400">
                <a:solidFill>
                  <a:schemeClr val="tx1"/>
                </a:solidFill>
                <a:latin typeface="宋体" panose="02010600030101010101" pitchFamily="2" charset="-122"/>
                <a:ea typeface="宋体" panose="02010600030101010101" pitchFamily="2" charset="-122"/>
              </a:rPr>
              <a:t>Delete</a:t>
            </a:r>
            <a:endParaRPr lang="zh-CN" altLang="zh-CN" sz="2400">
              <a:solidFill>
                <a:schemeClr val="tx1"/>
              </a:solidFill>
              <a:latin typeface="宋体" panose="02010600030101010101" pitchFamily="2" charset="-122"/>
              <a:ea typeface="宋体" panose="02010600030101010101" pitchFamily="2" charset="-122"/>
            </a:endParaRPr>
          </a:p>
          <a:p>
            <a:pPr eaLnBrk="0" hangingPunct="0">
              <a:buFontTx/>
              <a:buChar char="•"/>
            </a:pPr>
            <a:r>
              <a:rPr lang="en-US" altLang="zh-CN" sz="2400">
                <a:solidFill>
                  <a:schemeClr val="tx1"/>
                </a:solidFill>
                <a:latin typeface="宋体" panose="02010600030101010101" pitchFamily="2" charset="-122"/>
                <a:ea typeface="宋体" panose="02010600030101010101" pitchFamily="2" charset="-122"/>
              </a:rPr>
              <a:t>Update</a:t>
            </a:r>
          </a:p>
          <a:p>
            <a:pPr eaLnBrk="0" hangingPunct="0">
              <a:buFontTx/>
              <a:buChar char="•"/>
            </a:pPr>
            <a:endParaRPr lang="en-US" altLang="zh-CN" sz="2400">
              <a:solidFill>
                <a:schemeClr val="tx1"/>
              </a:solidFill>
              <a:latin typeface="宋体" panose="02010600030101010101" pitchFamily="2" charset="-122"/>
              <a:ea typeface="宋体" panose="02010600030101010101" pitchFamily="2" charset="-122"/>
            </a:endParaRPr>
          </a:p>
          <a:p>
            <a:pPr eaLnBrk="0" hangingPunct="0">
              <a:buFontTx/>
              <a:buChar char="•"/>
            </a:pPr>
            <a:endParaRPr lang="en-US" altLang="zh-CN" sz="2400">
              <a:solidFill>
                <a:schemeClr val="tx1"/>
              </a:solidFill>
              <a:latin typeface="宋体" panose="02010600030101010101" pitchFamily="2" charset="-122"/>
              <a:ea typeface="宋体" panose="02010600030101010101" pitchFamily="2" charset="-122"/>
            </a:endParaRPr>
          </a:p>
          <a:p>
            <a:pPr eaLnBrk="0" hangingPunct="0">
              <a:buFontTx/>
              <a:buChar char="•"/>
            </a:pPr>
            <a:endParaRPr lang="en-US" altLang="zh-CN" sz="2400">
              <a:solidFill>
                <a:schemeClr val="tx1"/>
              </a:solidFill>
              <a:latin typeface="宋体" panose="02010600030101010101" pitchFamily="2" charset="-122"/>
              <a:ea typeface="宋体" panose="02010600030101010101" pitchFamily="2" charset="-122"/>
            </a:endParaRPr>
          </a:p>
          <a:p>
            <a:pPr eaLnBrk="0" hangingPunct="0">
              <a:buFontTx/>
              <a:buChar char="•"/>
            </a:pPr>
            <a:endParaRPr lang="en-US" altLang="zh-CN" sz="2400">
              <a:solidFill>
                <a:schemeClr val="tx1"/>
              </a:solidFill>
              <a:latin typeface="宋体" panose="02010600030101010101" pitchFamily="2" charset="-122"/>
              <a:ea typeface="宋体" panose="02010600030101010101" pitchFamily="2" charset="-122"/>
            </a:endParaRPr>
          </a:p>
          <a:p>
            <a:pPr eaLnBrk="0" hangingPunct="0">
              <a:buFontTx/>
              <a:buChar char="•"/>
            </a:pPr>
            <a:endParaRPr lang="en-US" altLang="zh-CN" sz="2400">
              <a:solidFill>
                <a:schemeClr val="tx1"/>
              </a:solidFill>
              <a:latin typeface="宋体" panose="02010600030101010101" pitchFamily="2" charset="-122"/>
              <a:ea typeface="宋体" panose="02010600030101010101" pitchFamily="2" charset="-122"/>
            </a:endParaRPr>
          </a:p>
          <a:p>
            <a:pPr eaLnBrk="0" hangingPunct="0">
              <a:buFontTx/>
              <a:buChar char="•"/>
            </a:pPr>
            <a:endParaRPr lang="en-US" altLang="zh-CN" sz="2400">
              <a:solidFill>
                <a:schemeClr val="tx1"/>
              </a:solidFill>
              <a:latin typeface="宋体" panose="02010600030101010101" pitchFamily="2" charset="-122"/>
              <a:ea typeface="宋体" panose="02010600030101010101" pitchFamily="2" charset="-122"/>
            </a:endParaRPr>
          </a:p>
          <a:p>
            <a:pPr eaLnBrk="0" hangingPunct="0">
              <a:buFontTx/>
              <a:buChar char="•"/>
            </a:pPr>
            <a:r>
              <a:rPr lang="zh-CN" altLang="en-US" sz="2400">
                <a:solidFill>
                  <a:schemeClr val="tx1"/>
                </a:solidFill>
                <a:latin typeface="宋体" panose="02010600030101010101" pitchFamily="2" charset="-122"/>
                <a:ea typeface="宋体" panose="02010600030101010101" pitchFamily="2" charset="-122"/>
              </a:rPr>
              <a:t>找到块，插入，块满了，再申请一个块</a:t>
            </a:r>
            <a:endParaRPr lang="zh-CN" altLang="zh-CN" sz="2400">
              <a:solidFill>
                <a:schemeClr val="tx1"/>
              </a:solidFill>
              <a:latin typeface="宋体" panose="02010600030101010101" pitchFamily="2" charset="-122"/>
              <a:ea typeface="宋体" panose="02010600030101010101" pitchFamily="2" charset="-122"/>
            </a:endParaRPr>
          </a:p>
          <a:p>
            <a:pPr eaLnBrk="0" hangingPunct="0">
              <a:buFontTx/>
              <a:buChar char="•"/>
            </a:pPr>
            <a:r>
              <a:rPr lang="zh-CN" altLang="en-US" sz="2400">
                <a:solidFill>
                  <a:schemeClr val="tx1"/>
                </a:solidFill>
                <a:latin typeface="宋体" panose="02010600030101010101" pitchFamily="2" charset="-122"/>
                <a:ea typeface="宋体" panose="02010600030101010101" pitchFamily="2" charset="-122"/>
              </a:rPr>
              <a:t>更新</a:t>
            </a:r>
            <a:r>
              <a:rPr lang="zh-CN" altLang="zh-CN" sz="2400">
                <a:solidFill>
                  <a:schemeClr val="tx1"/>
                </a:solidFill>
                <a:latin typeface="宋体" panose="02010600030101010101" pitchFamily="2" charset="-122"/>
                <a:ea typeface="宋体" panose="02010600030101010101" pitchFamily="2" charset="-122"/>
              </a:rPr>
              <a:t>、</a:t>
            </a:r>
            <a:r>
              <a:rPr lang="zh-CN" altLang="en-US" sz="2400">
                <a:solidFill>
                  <a:schemeClr val="tx1"/>
                </a:solidFill>
                <a:latin typeface="宋体" panose="02010600030101010101" pitchFamily="2" charset="-122"/>
                <a:ea typeface="宋体" panose="02010600030101010101" pitchFamily="2" charset="-122"/>
              </a:rPr>
              <a:t>删除</a:t>
            </a:r>
            <a:endParaRPr lang="zh-CN" altLang="zh-CN" sz="2400">
              <a:solidFill>
                <a:schemeClr val="tx1"/>
              </a:solidFill>
              <a:latin typeface="宋体" panose="02010600030101010101" pitchFamily="2" charset="-122"/>
              <a:ea typeface="宋体" panose="02010600030101010101" pitchFamily="2" charset="-122"/>
            </a:endParaRPr>
          </a:p>
        </p:txBody>
      </p:sp>
      <p:sp>
        <p:nvSpPr>
          <p:cNvPr id="28676" name="AutoShape 4">
            <a:extLst>
              <a:ext uri="{FF2B5EF4-FFF2-40B4-BE49-F238E27FC236}">
                <a16:creationId xmlns:a16="http://schemas.microsoft.com/office/drawing/2014/main" id="{D19C8FFC-4A87-44F9-060B-D1DE9E93E4A2}"/>
              </a:ext>
            </a:extLst>
          </p:cNvPr>
          <p:cNvSpPr>
            <a:spLocks noChangeArrowheads="1"/>
          </p:cNvSpPr>
          <p:nvPr/>
        </p:nvSpPr>
        <p:spPr bwMode="auto">
          <a:xfrm>
            <a:off x="7261225" y="828675"/>
            <a:ext cx="1595438" cy="841375"/>
          </a:xfrm>
          <a:prstGeom prst="cloudCallout">
            <a:avLst>
              <a:gd name="adj1" fmla="val 53583"/>
              <a:gd name="adj2" fmla="val 72074"/>
            </a:avLst>
          </a:prstGeom>
          <a:solidFill>
            <a:schemeClr val="accent1"/>
          </a:solidFill>
          <a:ln w="9525">
            <a:solidFill>
              <a:schemeClr val="tx1"/>
            </a:solidFill>
            <a:round/>
            <a:headEnd/>
            <a:tailEnd/>
          </a:ln>
        </p:spPr>
        <p:txBody>
          <a:bodyPr lIns="0" tIns="0" rIns="0" bIns="0"/>
          <a:lstStyle/>
          <a:p>
            <a:pPr algn="ctr" eaLnBrk="0" hangingPunct="0"/>
            <a:r>
              <a:rPr lang="zh-CN" altLang="zh-CN" sz="1200">
                <a:solidFill>
                  <a:schemeClr val="tx1"/>
                </a:solidFill>
                <a:latin typeface="Tahoma" panose="020B0604030504040204" pitchFamily="34" charset="0"/>
                <a:ea typeface="宋体" panose="02010600030101010101" pitchFamily="2" charset="-122"/>
              </a:rPr>
              <a:t>这些</a:t>
            </a:r>
            <a:r>
              <a:rPr lang="en-US" altLang="zh-CN" sz="1200">
                <a:solidFill>
                  <a:schemeClr val="tx1"/>
                </a:solidFill>
                <a:latin typeface="Tahoma" panose="020B0604030504040204" pitchFamily="34" charset="0"/>
                <a:ea typeface="宋体" panose="02010600030101010101" pitchFamily="2" charset="-122"/>
              </a:rPr>
              <a:t>sql</a:t>
            </a:r>
            <a:r>
              <a:rPr lang="zh-CN" altLang="en-US" sz="1200">
                <a:solidFill>
                  <a:schemeClr val="tx1"/>
                </a:solidFill>
                <a:latin typeface="Tahoma" panose="020B0604030504040204" pitchFamily="34" charset="0"/>
                <a:ea typeface="宋体" panose="02010600030101010101" pitchFamily="2" charset="-122"/>
              </a:rPr>
              <a:t>语句是如何处理数据的？</a:t>
            </a:r>
            <a:endParaRPr lang="en-US" altLang="zh-CN" sz="1200">
              <a:solidFill>
                <a:schemeClr val="tx1"/>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内容占位符 2"/>
          <p:cNvSpPr>
            <a:spLocks noGrp="1"/>
          </p:cNvSpPr>
          <p:nvPr>
            <p:ph idx="1"/>
          </p:nvPr>
        </p:nvSpPr>
        <p:spPr>
          <a:xfrm>
            <a:off x="698500" y="860425"/>
            <a:ext cx="7772400" cy="3897313"/>
          </a:xfrm>
        </p:spPr>
        <p:txBody>
          <a:bodyPr/>
          <a:lstStyle/>
          <a:p>
            <a:endParaRPr lang="en-US" altLang="zh-CN" sz="2800" b="1"/>
          </a:p>
          <a:p>
            <a:r>
              <a:rPr lang="zh-CN" altLang="en-US" sz="2400" b="1"/>
              <a:t>概念结构设计是整个数据库设计的关键，通过对用户需求进行综合、归纳与抽象，形成一个独立于具体的</a:t>
            </a:r>
            <a:r>
              <a:rPr lang="en-US" altLang="zh-CN" sz="2400" b="1"/>
              <a:t>DBMS</a:t>
            </a:r>
            <a:r>
              <a:rPr lang="zh-CN" altLang="en-US" sz="2400" b="1"/>
              <a:t>的概念模型。</a:t>
            </a:r>
            <a:endParaRPr lang="en-US" altLang="zh-CN" sz="2400" b="1"/>
          </a:p>
          <a:p>
            <a:endParaRPr lang="en-US" altLang="zh-CN" sz="2400" b="1"/>
          </a:p>
          <a:p>
            <a:endParaRPr lang="en-US" altLang="zh-CN" sz="2400" b="1"/>
          </a:p>
          <a:p>
            <a:r>
              <a:rPr lang="zh-CN" altLang="en-US" sz="2400" b="1"/>
              <a:t>逻辑结构设计是将概念结构转换为某个</a:t>
            </a:r>
            <a:r>
              <a:rPr lang="en-US" altLang="zh-CN" sz="2400" b="1"/>
              <a:t>DBMS</a:t>
            </a:r>
            <a:r>
              <a:rPr lang="zh-CN" altLang="en-US" sz="2400" b="1"/>
              <a:t>所支持的数据模型，并对其进行优化。</a:t>
            </a:r>
          </a:p>
        </p:txBody>
      </p:sp>
      <p:sp>
        <p:nvSpPr>
          <p:cNvPr id="5529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5358FC9C-C508-4026-B0E3-A9233B5CA9E6}" type="slidenum">
              <a:rPr kumimoji="0" lang="zh-CN" altLang="en-US" sz="1400"/>
              <a:t>28</a:t>
            </a:fld>
            <a:endParaRPr kumimoji="0" lang="en-US" altLang="zh-CN" sz="1400"/>
          </a:p>
        </p:txBody>
      </p:sp>
      <p:sp>
        <p:nvSpPr>
          <p:cNvPr id="55299" name="AutoShape 5"/>
          <p:cNvSpPr>
            <a:spLocks noChangeArrowheads="1"/>
          </p:cNvSpPr>
          <p:nvPr/>
        </p:nvSpPr>
        <p:spPr bwMode="auto">
          <a:xfrm>
            <a:off x="214313" y="646113"/>
            <a:ext cx="2108200" cy="720725"/>
          </a:xfrm>
          <a:prstGeom prst="cloudCallout">
            <a:avLst>
              <a:gd name="adj1" fmla="val -39264"/>
              <a:gd name="adj2" fmla="val 81056"/>
            </a:avLst>
          </a:prstGeom>
          <a:solidFill>
            <a:schemeClr val="accent1"/>
          </a:solidFill>
          <a:ln w="9525">
            <a:solidFill>
              <a:schemeClr val="tx1"/>
            </a:solidFill>
            <a:round/>
          </a:ln>
        </p:spPr>
        <p:txBody>
          <a:bodyPr lIns="0" tIns="0" rIns="0" bIns="0"/>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r>
              <a:rPr lang="zh-CN" altLang="en-US"/>
              <a:t>概念结构设计是什么？</a:t>
            </a:r>
          </a:p>
        </p:txBody>
      </p:sp>
      <p:sp>
        <p:nvSpPr>
          <p:cNvPr id="55300" name="AutoShape 5"/>
          <p:cNvSpPr>
            <a:spLocks noChangeArrowheads="1"/>
          </p:cNvSpPr>
          <p:nvPr/>
        </p:nvSpPr>
        <p:spPr bwMode="auto">
          <a:xfrm>
            <a:off x="200025" y="2576513"/>
            <a:ext cx="2222500" cy="720725"/>
          </a:xfrm>
          <a:prstGeom prst="cloudCallout">
            <a:avLst>
              <a:gd name="adj1" fmla="val -39454"/>
              <a:gd name="adj2" fmla="val 81056"/>
            </a:avLst>
          </a:prstGeom>
          <a:solidFill>
            <a:schemeClr val="accent1"/>
          </a:solidFill>
          <a:ln w="9525">
            <a:solidFill>
              <a:schemeClr val="tx1"/>
            </a:solidFill>
            <a:round/>
          </a:ln>
        </p:spPr>
        <p:txBody>
          <a:bodyPr lIns="0" tIns="0" rIns="0" bIns="0"/>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r>
              <a:rPr lang="zh-CN" altLang="en-US"/>
              <a:t>逻辑结构设计是什么？</a:t>
            </a:r>
          </a:p>
        </p:txBody>
      </p:sp>
      <p:sp>
        <p:nvSpPr>
          <p:cNvPr id="7" name="Rectangle 16"/>
          <p:cNvSpPr>
            <a:spLocks noChangeArrowheads="1"/>
          </p:cNvSpPr>
          <p:nvPr/>
        </p:nvSpPr>
        <p:spPr bwMode="auto">
          <a:xfrm>
            <a:off x="2422525" y="4275138"/>
            <a:ext cx="3960813" cy="2376487"/>
          </a:xfrm>
          <a:prstGeom prst="rect">
            <a:avLst/>
          </a:prstGeom>
          <a:gradFill rotWithShape="1">
            <a:gsLst>
              <a:gs pos="0">
                <a:schemeClr val="accent1"/>
              </a:gs>
              <a:gs pos="100000">
                <a:schemeClr val="accent1">
                  <a:gamma/>
                  <a:shade val="46275"/>
                  <a:invGamma/>
                </a:schemeClr>
              </a:gs>
            </a:gsLst>
            <a:path path="shape">
              <a:fillToRect l="50000" t="50000" r="50000" b="50000"/>
            </a:path>
          </a:gradFill>
          <a:ln w="9525" algn="ctr">
            <a:solidFill>
              <a:schemeClr val="accent1"/>
            </a:solidFill>
            <a:miter lim="800000"/>
          </a:ln>
          <a:effectLst/>
        </p:spPr>
        <p:txBody>
          <a:bodyPr wrap="none" anchor="ctr"/>
          <a:lstStyle/>
          <a:p>
            <a:pPr>
              <a:defRPr/>
            </a:pPr>
            <a:endParaRPr lang="zh-CN" altLang="zh-CN" sz="2400">
              <a:solidFill>
                <a:schemeClr val="bg1"/>
              </a:solidFill>
            </a:endParaRPr>
          </a:p>
        </p:txBody>
      </p:sp>
      <p:sp>
        <p:nvSpPr>
          <p:cNvPr id="8" name="Rectangle 17"/>
          <p:cNvSpPr>
            <a:spLocks noChangeArrowheads="1"/>
          </p:cNvSpPr>
          <p:nvPr/>
        </p:nvSpPr>
        <p:spPr bwMode="auto">
          <a:xfrm>
            <a:off x="261938" y="5068888"/>
            <a:ext cx="1008062" cy="719137"/>
          </a:xfrm>
          <a:prstGeom prst="rect">
            <a:avLst/>
          </a:prstGeom>
          <a:gradFill rotWithShape="1">
            <a:gsLst>
              <a:gs pos="0">
                <a:schemeClr val="accent1"/>
              </a:gs>
              <a:gs pos="100000">
                <a:schemeClr val="accent1">
                  <a:gamma/>
                  <a:shade val="46275"/>
                  <a:invGamma/>
                </a:schemeClr>
              </a:gs>
            </a:gsLst>
            <a:path path="shape">
              <a:fillToRect l="50000" t="50000" r="50000" b="50000"/>
            </a:path>
          </a:gradFill>
          <a:ln w="9525" algn="ctr">
            <a:solidFill>
              <a:schemeClr val="accent1"/>
            </a:solidFill>
            <a:miter lim="800000"/>
          </a:ln>
          <a:effectLst/>
        </p:spPr>
        <p:txBody>
          <a:bodyPr wrap="none" anchor="ctr"/>
          <a:lstStyle/>
          <a:p>
            <a:pPr>
              <a:defRPr/>
            </a:pPr>
            <a:r>
              <a:rPr lang="zh-CN" altLang="en-US" sz="2400">
                <a:solidFill>
                  <a:schemeClr val="bg1"/>
                </a:solidFill>
              </a:rPr>
              <a:t>现  实</a:t>
            </a:r>
          </a:p>
        </p:txBody>
      </p:sp>
      <p:sp>
        <p:nvSpPr>
          <p:cNvPr id="9" name="Rectangle 18"/>
          <p:cNvSpPr>
            <a:spLocks noChangeArrowheads="1"/>
          </p:cNvSpPr>
          <p:nvPr/>
        </p:nvSpPr>
        <p:spPr bwMode="auto">
          <a:xfrm>
            <a:off x="7389813" y="4995863"/>
            <a:ext cx="1081087" cy="719137"/>
          </a:xfrm>
          <a:prstGeom prst="rect">
            <a:avLst/>
          </a:prstGeom>
          <a:gradFill rotWithShape="1">
            <a:gsLst>
              <a:gs pos="0">
                <a:schemeClr val="accent1"/>
              </a:gs>
              <a:gs pos="100000">
                <a:schemeClr val="accent1">
                  <a:gamma/>
                  <a:shade val="46275"/>
                  <a:invGamma/>
                </a:schemeClr>
              </a:gs>
            </a:gsLst>
            <a:path path="shape">
              <a:fillToRect l="50000" t="50000" r="50000" b="50000"/>
            </a:path>
          </a:gradFill>
          <a:ln w="9525" algn="ctr">
            <a:solidFill>
              <a:schemeClr val="accent1"/>
            </a:solidFill>
            <a:miter lim="800000"/>
          </a:ln>
          <a:effectLst/>
        </p:spPr>
        <p:txBody>
          <a:bodyPr wrap="none" anchor="ctr"/>
          <a:lstStyle/>
          <a:p>
            <a:pPr>
              <a:defRPr/>
            </a:pPr>
            <a:r>
              <a:rPr lang="zh-CN" altLang="en-US" sz="2400">
                <a:solidFill>
                  <a:schemeClr val="bg1"/>
                </a:solidFill>
              </a:rPr>
              <a:t>机  器</a:t>
            </a:r>
          </a:p>
        </p:txBody>
      </p:sp>
      <p:sp>
        <p:nvSpPr>
          <p:cNvPr id="10" name="Oval 19"/>
          <p:cNvSpPr>
            <a:spLocks noChangeArrowheads="1"/>
          </p:cNvSpPr>
          <p:nvPr/>
        </p:nvSpPr>
        <p:spPr bwMode="auto">
          <a:xfrm>
            <a:off x="2493963" y="4922838"/>
            <a:ext cx="1008062" cy="936625"/>
          </a:xfrm>
          <a:prstGeom prst="ellipse">
            <a:avLst/>
          </a:prstGeom>
          <a:gradFill rotWithShape="1">
            <a:gsLst>
              <a:gs pos="0">
                <a:srgbClr val="734D10"/>
              </a:gs>
              <a:gs pos="100000">
                <a:srgbClr val="F8A622"/>
              </a:gs>
            </a:gsLst>
            <a:lin ang="2700000" scaled="1"/>
          </a:gradFill>
          <a:ln w="9525">
            <a:solidFill>
              <a:srgbClr val="F8A622"/>
            </a:solidFill>
            <a:round/>
          </a:ln>
        </p:spPr>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r>
              <a:rPr lang="zh-CN" altLang="en-US" sz="2400">
                <a:solidFill>
                  <a:schemeClr val="bg1"/>
                </a:solidFill>
              </a:rPr>
              <a:t>概念</a:t>
            </a:r>
          </a:p>
          <a:p>
            <a:r>
              <a:rPr lang="zh-CN" altLang="en-US" sz="2400">
                <a:solidFill>
                  <a:schemeClr val="bg1"/>
                </a:solidFill>
              </a:rPr>
              <a:t>模型</a:t>
            </a:r>
          </a:p>
        </p:txBody>
      </p:sp>
      <p:sp>
        <p:nvSpPr>
          <p:cNvPr id="11" name="Oval 20"/>
          <p:cNvSpPr>
            <a:spLocks noChangeArrowheads="1"/>
          </p:cNvSpPr>
          <p:nvPr/>
        </p:nvSpPr>
        <p:spPr bwMode="auto">
          <a:xfrm>
            <a:off x="5229225" y="4922838"/>
            <a:ext cx="1081088" cy="914400"/>
          </a:xfrm>
          <a:prstGeom prst="ellipse">
            <a:avLst/>
          </a:prstGeom>
          <a:gradFill rotWithShape="1">
            <a:gsLst>
              <a:gs pos="0">
                <a:srgbClr val="734D10"/>
              </a:gs>
              <a:gs pos="100000">
                <a:srgbClr val="F8A622"/>
              </a:gs>
            </a:gsLst>
            <a:lin ang="2700000" scaled="1"/>
          </a:gradFill>
          <a:ln w="9525">
            <a:solidFill>
              <a:srgbClr val="F8A622"/>
            </a:solidFill>
            <a:round/>
          </a:ln>
        </p:spPr>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r>
              <a:rPr lang="zh-CN" altLang="en-US" sz="2400">
                <a:solidFill>
                  <a:schemeClr val="bg1"/>
                </a:solidFill>
              </a:rPr>
              <a:t>逻辑</a:t>
            </a:r>
            <a:endParaRPr lang="en-US" altLang="zh-CN" sz="2400">
              <a:solidFill>
                <a:schemeClr val="bg1"/>
              </a:solidFill>
            </a:endParaRPr>
          </a:p>
          <a:p>
            <a:r>
              <a:rPr lang="zh-CN" altLang="en-US" sz="2400">
                <a:solidFill>
                  <a:schemeClr val="bg1"/>
                </a:solidFill>
              </a:rPr>
              <a:t>模型</a:t>
            </a:r>
          </a:p>
        </p:txBody>
      </p:sp>
      <p:sp>
        <p:nvSpPr>
          <p:cNvPr id="55306" name="Text Box 21"/>
          <p:cNvSpPr txBox="1">
            <a:spLocks noChangeArrowheads="1"/>
          </p:cNvSpPr>
          <p:nvPr/>
        </p:nvSpPr>
        <p:spPr bwMode="auto">
          <a:xfrm>
            <a:off x="3933825" y="6148388"/>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400">
                <a:solidFill>
                  <a:schemeClr val="bg1"/>
                </a:solidFill>
                <a:latin typeface="Tahoma" panose="020B0604030504040204" pitchFamily="2" charset="0"/>
              </a:rPr>
              <a:t>模型</a:t>
            </a:r>
          </a:p>
        </p:txBody>
      </p:sp>
      <p:sp>
        <p:nvSpPr>
          <p:cNvPr id="55307" name="AutoShape 22"/>
          <p:cNvSpPr>
            <a:spLocks noChangeArrowheads="1"/>
          </p:cNvSpPr>
          <p:nvPr/>
        </p:nvSpPr>
        <p:spPr bwMode="auto">
          <a:xfrm>
            <a:off x="1292225" y="5356225"/>
            <a:ext cx="1068388" cy="215900"/>
          </a:xfrm>
          <a:prstGeom prst="rightArrow">
            <a:avLst>
              <a:gd name="adj1" fmla="val 50000"/>
              <a:gd name="adj2" fmla="val 123713"/>
            </a:avLst>
          </a:prstGeom>
          <a:solidFill>
            <a:srgbClr val="070605"/>
          </a:solidFill>
          <a:ln w="9525">
            <a:solidFill>
              <a:srgbClr val="070605"/>
            </a:solidFill>
            <a:miter lim="800000"/>
          </a:ln>
        </p:spPr>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endParaRPr lang="zh-CN" altLang="en-US"/>
          </a:p>
        </p:txBody>
      </p:sp>
      <p:sp>
        <p:nvSpPr>
          <p:cNvPr id="55308" name="AutoShape 23"/>
          <p:cNvSpPr>
            <a:spLocks noChangeArrowheads="1"/>
          </p:cNvSpPr>
          <p:nvPr/>
        </p:nvSpPr>
        <p:spPr bwMode="auto">
          <a:xfrm>
            <a:off x="6310313" y="5283200"/>
            <a:ext cx="1068387" cy="215900"/>
          </a:xfrm>
          <a:prstGeom prst="rightArrow">
            <a:avLst>
              <a:gd name="adj1" fmla="val 50000"/>
              <a:gd name="adj2" fmla="val 123713"/>
            </a:avLst>
          </a:prstGeom>
          <a:solidFill>
            <a:srgbClr val="070605"/>
          </a:solidFill>
          <a:ln w="9525">
            <a:solidFill>
              <a:srgbClr val="070605"/>
            </a:solidFill>
            <a:miter lim="800000"/>
          </a:ln>
        </p:spPr>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endParaRPr lang="zh-CN" altLang="en-US"/>
          </a:p>
        </p:txBody>
      </p:sp>
      <p:grpSp>
        <p:nvGrpSpPr>
          <p:cNvPr id="15" name="Group 24"/>
          <p:cNvGrpSpPr/>
          <p:nvPr/>
        </p:nvGrpSpPr>
        <p:grpSpPr bwMode="auto">
          <a:xfrm>
            <a:off x="3502025" y="4922838"/>
            <a:ext cx="1800225" cy="576262"/>
            <a:chOff x="2290" y="1842"/>
            <a:chExt cx="998" cy="363"/>
          </a:xfrm>
        </p:grpSpPr>
        <p:sp>
          <p:nvSpPr>
            <p:cNvPr id="55312" name="AutoShape 25"/>
            <p:cNvSpPr>
              <a:spLocks noChangeArrowheads="1"/>
            </p:cNvSpPr>
            <p:nvPr/>
          </p:nvSpPr>
          <p:spPr bwMode="auto">
            <a:xfrm>
              <a:off x="2290" y="2069"/>
              <a:ext cx="998" cy="136"/>
            </a:xfrm>
            <a:prstGeom prst="rightArrow">
              <a:avLst>
                <a:gd name="adj1" fmla="val 50000"/>
                <a:gd name="adj2" fmla="val 183456"/>
              </a:avLst>
            </a:prstGeom>
            <a:solidFill>
              <a:schemeClr val="bg1"/>
            </a:solidFill>
            <a:ln w="9525">
              <a:solidFill>
                <a:schemeClr val="bg1"/>
              </a:solidFill>
              <a:miter lim="800000"/>
            </a:ln>
          </p:spPr>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endParaRPr lang="zh-CN" altLang="en-US"/>
            </a:p>
          </p:txBody>
        </p:sp>
        <p:sp>
          <p:nvSpPr>
            <p:cNvPr id="55313" name="Text Box 26"/>
            <p:cNvSpPr txBox="1">
              <a:spLocks noChangeArrowheads="1"/>
            </p:cNvSpPr>
            <p:nvPr/>
          </p:nvSpPr>
          <p:spPr bwMode="auto">
            <a:xfrm>
              <a:off x="2493" y="1842"/>
              <a:ext cx="4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400">
                  <a:solidFill>
                    <a:srgbClr val="FFFF00"/>
                  </a:solidFill>
                  <a:latin typeface="Tahoma" panose="020B0604030504040204" pitchFamily="2" charset="0"/>
                </a:rPr>
                <a:t>转换</a:t>
              </a:r>
            </a:p>
          </p:txBody>
        </p:sp>
      </p:grpSp>
      <p:sp>
        <p:nvSpPr>
          <p:cNvPr id="55310" name="Text Box 27"/>
          <p:cNvSpPr txBox="1">
            <a:spLocks noChangeArrowheads="1"/>
          </p:cNvSpPr>
          <p:nvPr/>
        </p:nvSpPr>
        <p:spPr bwMode="auto">
          <a:xfrm>
            <a:off x="1341438" y="4922838"/>
            <a:ext cx="865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400">
                <a:solidFill>
                  <a:srgbClr val="070605"/>
                </a:solidFill>
                <a:latin typeface="Tahoma" panose="020B0604030504040204" pitchFamily="2" charset="0"/>
              </a:rPr>
              <a:t>抽象</a:t>
            </a:r>
          </a:p>
        </p:txBody>
      </p:sp>
      <p:sp>
        <p:nvSpPr>
          <p:cNvPr id="55311" name="Text Box 4"/>
          <p:cNvSpPr txBox="1">
            <a:spLocks noChangeArrowheads="1"/>
          </p:cNvSpPr>
          <p:nvPr/>
        </p:nvSpPr>
        <p:spPr bwMode="auto">
          <a:xfrm>
            <a:off x="503238" y="134938"/>
            <a:ext cx="7021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rPr>
              <a:t>六 数据库系统&amp;数据库的开发运行环节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幻灯片编号占位符 5">
            <a:extLst>
              <a:ext uri="{FF2B5EF4-FFF2-40B4-BE49-F238E27FC236}">
                <a16:creationId xmlns:a16="http://schemas.microsoft.com/office/drawing/2014/main" id="{3E57AA30-9081-410A-1BD5-944F9FD7AFAD}"/>
              </a:ext>
            </a:extLst>
          </p:cNvPr>
          <p:cNvSpPr>
            <a:spLocks noGrp="1"/>
          </p:cNvSpPr>
          <p:nvPr>
            <p:ph type="sldNum" sz="quarter" idx="12"/>
          </p:nvPr>
        </p:nvSpPr>
        <p:spPr/>
        <p:txBody>
          <a:bodyPr/>
          <a:lstStyle/>
          <a:p>
            <a:fld id="{374A625E-4829-4A18-B79B-1DAD1705B8F0}" type="slidenum">
              <a:rPr lang="zh-CN" altLang="en-US"/>
              <a:pPr/>
              <a:t>280</a:t>
            </a:fld>
            <a:endParaRPr lang="en-US" altLang="zh-CN"/>
          </a:p>
        </p:txBody>
      </p:sp>
      <p:sp>
        <p:nvSpPr>
          <p:cNvPr id="29698" name="Rectangle 2">
            <a:extLst>
              <a:ext uri="{FF2B5EF4-FFF2-40B4-BE49-F238E27FC236}">
                <a16:creationId xmlns:a16="http://schemas.microsoft.com/office/drawing/2014/main" id="{C54EAFA2-B97D-262B-D710-6F80809CCCF9}"/>
              </a:ext>
            </a:extLst>
          </p:cNvPr>
          <p:cNvSpPr>
            <a:spLocks noGrp="1" noChangeArrowheads="1"/>
          </p:cNvSpPr>
          <p:nvPr>
            <p:ph type="title"/>
          </p:nvPr>
        </p:nvSpPr>
        <p:spPr>
          <a:xfrm>
            <a:off x="534988" y="111125"/>
            <a:ext cx="7772400" cy="608013"/>
          </a:xfrm>
        </p:spPr>
        <p:txBody>
          <a:bodyPr/>
          <a:lstStyle/>
          <a:p>
            <a:pPr algn="l"/>
            <a:r>
              <a:rPr lang="zh-CN" altLang="en-US" sz="2800" b="1">
                <a:latin typeface="黑体" panose="02010609060101010101" pitchFamily="49" charset="-122"/>
                <a:ea typeface="黑体" panose="02010609060101010101" pitchFamily="49" charset="-122"/>
              </a:rPr>
              <a:t>四 数据库缓冲区</a:t>
            </a:r>
          </a:p>
        </p:txBody>
      </p:sp>
      <p:sp>
        <p:nvSpPr>
          <p:cNvPr id="29699" name="Rectangle 4">
            <a:extLst>
              <a:ext uri="{FF2B5EF4-FFF2-40B4-BE49-F238E27FC236}">
                <a16:creationId xmlns:a16="http://schemas.microsoft.com/office/drawing/2014/main" id="{A540963C-D3EF-4583-31AF-794C682094B1}"/>
              </a:ext>
            </a:extLst>
          </p:cNvPr>
          <p:cNvSpPr>
            <a:spLocks noChangeArrowheads="1"/>
          </p:cNvSpPr>
          <p:nvPr/>
        </p:nvSpPr>
        <p:spPr bwMode="auto">
          <a:xfrm>
            <a:off x="2644775" y="1127125"/>
            <a:ext cx="4122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400"/>
              <a:t>1.</a:t>
            </a:r>
            <a:r>
              <a:rPr lang="zh-CN" altLang="en-US" sz="2400"/>
              <a:t>数据库缓冲区及作用</a:t>
            </a:r>
            <a:r>
              <a:rPr lang="en-US" altLang="zh-CN" sz="1600">
                <a:solidFill>
                  <a:schemeClr val="tx1"/>
                </a:solidFill>
              </a:rPr>
              <a:t>P.262</a:t>
            </a:r>
          </a:p>
        </p:txBody>
      </p:sp>
      <p:sp>
        <p:nvSpPr>
          <p:cNvPr id="29700" name="AutoShape 5">
            <a:extLst>
              <a:ext uri="{FF2B5EF4-FFF2-40B4-BE49-F238E27FC236}">
                <a16:creationId xmlns:a16="http://schemas.microsoft.com/office/drawing/2014/main" id="{EABDD44C-EEC1-639E-50DA-DA631E96F269}"/>
              </a:ext>
            </a:extLst>
          </p:cNvPr>
          <p:cNvSpPr>
            <a:spLocks noChangeArrowheads="1"/>
          </p:cNvSpPr>
          <p:nvPr/>
        </p:nvSpPr>
        <p:spPr bwMode="auto">
          <a:xfrm>
            <a:off x="452438" y="1493838"/>
            <a:ext cx="1955800" cy="827087"/>
          </a:xfrm>
          <a:prstGeom prst="cloudCallout">
            <a:avLst>
              <a:gd name="adj1" fmla="val -55602"/>
              <a:gd name="adj2" fmla="val 63245"/>
            </a:avLst>
          </a:prstGeom>
          <a:solidFill>
            <a:srgbClr val="FF9900"/>
          </a:solidFill>
          <a:ln w="9525">
            <a:solidFill>
              <a:schemeClr val="tx1"/>
            </a:solidFill>
            <a:round/>
            <a:headEnd/>
            <a:tailEnd/>
          </a:ln>
        </p:spPr>
        <p:txBody>
          <a:bodyPr lIns="0" tIns="0" rIns="0" bIns="0"/>
          <a:lstStyle/>
          <a:p>
            <a:pPr algn="ctr" eaLnBrk="0" hangingPunct="0"/>
            <a:r>
              <a:rPr lang="zh-CN" altLang="en-US" sz="1200">
                <a:solidFill>
                  <a:schemeClr val="tx1"/>
                </a:solidFill>
                <a:latin typeface="Tahoma" panose="020B0604030504040204" pitchFamily="34" charset="0"/>
                <a:ea typeface="宋体" panose="02010600030101010101" pitchFamily="2" charset="-122"/>
              </a:rPr>
              <a:t>讨论</a:t>
            </a:r>
            <a:r>
              <a:rPr lang="zh-CN"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数据库缓冲区在改善数据访问中的作用？</a:t>
            </a:r>
            <a:r>
              <a:rPr lang="en-US" altLang="zh-CN" sz="1200">
                <a:solidFill>
                  <a:schemeClr val="tx1"/>
                </a:solidFill>
                <a:latin typeface="Tahoma" panose="020B0604030504040204" pitchFamily="34" charset="0"/>
                <a:ea typeface="宋体" panose="02010600030101010101" pitchFamily="2" charset="-122"/>
              </a:rPr>
              <a:t>  </a:t>
            </a:r>
          </a:p>
        </p:txBody>
      </p:sp>
      <p:sp>
        <p:nvSpPr>
          <p:cNvPr id="29701" name="AutoShape 4">
            <a:extLst>
              <a:ext uri="{FF2B5EF4-FFF2-40B4-BE49-F238E27FC236}">
                <a16:creationId xmlns:a16="http://schemas.microsoft.com/office/drawing/2014/main" id="{1794AACB-E805-C7B1-58AE-76C54EBC1E2C}"/>
              </a:ext>
            </a:extLst>
          </p:cNvPr>
          <p:cNvSpPr>
            <a:spLocks noChangeArrowheads="1"/>
          </p:cNvSpPr>
          <p:nvPr/>
        </p:nvSpPr>
        <p:spPr bwMode="auto">
          <a:xfrm>
            <a:off x="6794500" y="1624013"/>
            <a:ext cx="1965325" cy="798512"/>
          </a:xfrm>
          <a:prstGeom prst="cloudCallout">
            <a:avLst>
              <a:gd name="adj1" fmla="val 52907"/>
              <a:gd name="adj2" fmla="val 73259"/>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宋体" panose="02010600030101010101" pitchFamily="2" charset="-122"/>
                <a:ea typeface="宋体" panose="02010600030101010101" pitchFamily="2" charset="-122"/>
              </a:rPr>
              <a:t>1)</a:t>
            </a:r>
            <a:r>
              <a:rPr lang="zh-CN" altLang="en-US" sz="1200">
                <a:solidFill>
                  <a:schemeClr val="tx1"/>
                </a:solidFill>
                <a:latin typeface="宋体" panose="02010600030101010101" pitchFamily="2" charset="-122"/>
                <a:ea typeface="宋体" panose="02010600030101010101" pitchFamily="2" charset="-122"/>
              </a:rPr>
              <a:t>需要建立数据库缓冲区吗，为何能提高访问效率？</a:t>
            </a:r>
            <a:endParaRPr lang="en-US" altLang="zh-CN" sz="1200">
              <a:solidFill>
                <a:schemeClr val="tx1"/>
              </a:solidFill>
              <a:latin typeface="宋体" panose="02010600030101010101" pitchFamily="2" charset="-122"/>
              <a:ea typeface="宋体" panose="02010600030101010101" pitchFamily="2" charset="-122"/>
            </a:endParaRPr>
          </a:p>
        </p:txBody>
      </p:sp>
      <p:grpSp>
        <p:nvGrpSpPr>
          <p:cNvPr id="29702" name="Group 44">
            <a:extLst>
              <a:ext uri="{FF2B5EF4-FFF2-40B4-BE49-F238E27FC236}">
                <a16:creationId xmlns:a16="http://schemas.microsoft.com/office/drawing/2014/main" id="{B8974655-E371-70F1-42F1-C34BDAA81DD9}"/>
              </a:ext>
            </a:extLst>
          </p:cNvPr>
          <p:cNvGrpSpPr>
            <a:grpSpLocks/>
          </p:cNvGrpSpPr>
          <p:nvPr/>
        </p:nvGrpSpPr>
        <p:grpSpPr bwMode="auto">
          <a:xfrm>
            <a:off x="241300" y="2976563"/>
            <a:ext cx="8575675" cy="3121025"/>
            <a:chOff x="152" y="1875"/>
            <a:chExt cx="5402" cy="1966"/>
          </a:xfrm>
        </p:grpSpPr>
        <p:grpSp>
          <p:nvGrpSpPr>
            <p:cNvPr id="29703" name="Group 8">
              <a:extLst>
                <a:ext uri="{FF2B5EF4-FFF2-40B4-BE49-F238E27FC236}">
                  <a16:creationId xmlns:a16="http://schemas.microsoft.com/office/drawing/2014/main" id="{594CAA7F-1838-4C85-A577-1ECAF7AA4ED6}"/>
                </a:ext>
              </a:extLst>
            </p:cNvPr>
            <p:cNvGrpSpPr>
              <a:grpSpLocks/>
            </p:cNvGrpSpPr>
            <p:nvPr/>
          </p:nvGrpSpPr>
          <p:grpSpPr bwMode="auto">
            <a:xfrm>
              <a:off x="152" y="1875"/>
              <a:ext cx="5402" cy="1966"/>
              <a:chOff x="109" y="1250"/>
              <a:chExt cx="5402" cy="1966"/>
            </a:xfrm>
          </p:grpSpPr>
          <p:pic>
            <p:nvPicPr>
              <p:cNvPr id="29704" name="Picture 6">
                <a:extLst>
                  <a:ext uri="{FF2B5EF4-FFF2-40B4-BE49-F238E27FC236}">
                    <a16:creationId xmlns:a16="http://schemas.microsoft.com/office/drawing/2014/main" id="{D7264C62-A1E3-AD22-97D9-4B40196AF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 y="1256"/>
                <a:ext cx="5402" cy="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2167" name="Rectangle 7">
                <a:extLst>
                  <a:ext uri="{FF2B5EF4-FFF2-40B4-BE49-F238E27FC236}">
                    <a16:creationId xmlns:a16="http://schemas.microsoft.com/office/drawing/2014/main" id="{11EA00FA-D21C-ED0C-D962-2564FEAA8F0A}"/>
                  </a:ext>
                </a:extLst>
              </p:cNvPr>
              <p:cNvSpPr>
                <a:spLocks noChangeArrowheads="1"/>
              </p:cNvSpPr>
              <p:nvPr/>
            </p:nvSpPr>
            <p:spPr bwMode="auto">
              <a:xfrm>
                <a:off x="3152" y="1250"/>
                <a:ext cx="2358" cy="8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29706" name="Group 43">
              <a:extLst>
                <a:ext uri="{FF2B5EF4-FFF2-40B4-BE49-F238E27FC236}">
                  <a16:creationId xmlns:a16="http://schemas.microsoft.com/office/drawing/2014/main" id="{CB3345C6-12C6-5086-EAFC-D27D19B2613E}"/>
                </a:ext>
              </a:extLst>
            </p:cNvPr>
            <p:cNvGrpSpPr>
              <a:grpSpLocks/>
            </p:cNvGrpSpPr>
            <p:nvPr/>
          </p:nvGrpSpPr>
          <p:grpSpPr bwMode="auto">
            <a:xfrm>
              <a:off x="518" y="2092"/>
              <a:ext cx="2139" cy="864"/>
              <a:chOff x="518" y="2092"/>
              <a:chExt cx="2139" cy="864"/>
            </a:xfrm>
          </p:grpSpPr>
          <p:sp>
            <p:nvSpPr>
              <p:cNvPr id="732196" name="Line 36">
                <a:extLst>
                  <a:ext uri="{FF2B5EF4-FFF2-40B4-BE49-F238E27FC236}">
                    <a16:creationId xmlns:a16="http://schemas.microsoft.com/office/drawing/2014/main" id="{F40B2D83-7132-1ECC-167D-F3B5B10F153A}"/>
                  </a:ext>
                </a:extLst>
              </p:cNvPr>
              <p:cNvSpPr>
                <a:spLocks noChangeShapeType="1"/>
              </p:cNvSpPr>
              <p:nvPr/>
            </p:nvSpPr>
            <p:spPr bwMode="auto">
              <a:xfrm>
                <a:off x="2201" y="2092"/>
                <a:ext cx="45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nvGrpSpPr>
              <p:cNvPr id="29708" name="Group 41">
                <a:extLst>
                  <a:ext uri="{FF2B5EF4-FFF2-40B4-BE49-F238E27FC236}">
                    <a16:creationId xmlns:a16="http://schemas.microsoft.com/office/drawing/2014/main" id="{32C00C59-997D-41DB-D823-2EE4F30EB451}"/>
                  </a:ext>
                </a:extLst>
              </p:cNvPr>
              <p:cNvGrpSpPr>
                <a:grpSpLocks/>
              </p:cNvGrpSpPr>
              <p:nvPr/>
            </p:nvGrpSpPr>
            <p:grpSpPr bwMode="auto">
              <a:xfrm>
                <a:off x="518" y="2531"/>
                <a:ext cx="1797" cy="425"/>
                <a:chOff x="518" y="2531"/>
                <a:chExt cx="1797" cy="425"/>
              </a:xfrm>
            </p:grpSpPr>
            <p:sp>
              <p:nvSpPr>
                <p:cNvPr id="732197" name="Line 37">
                  <a:extLst>
                    <a:ext uri="{FF2B5EF4-FFF2-40B4-BE49-F238E27FC236}">
                      <a16:creationId xmlns:a16="http://schemas.microsoft.com/office/drawing/2014/main" id="{C883C97F-01E8-F452-90BB-F6B6E3BD7762}"/>
                    </a:ext>
                  </a:extLst>
                </p:cNvPr>
                <p:cNvSpPr>
                  <a:spLocks noChangeShapeType="1"/>
                </p:cNvSpPr>
                <p:nvPr/>
              </p:nvSpPr>
              <p:spPr bwMode="auto">
                <a:xfrm flipV="1">
                  <a:off x="1365" y="2531"/>
                  <a:ext cx="950" cy="1"/>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2198" name="Line 38">
                  <a:extLst>
                    <a:ext uri="{FF2B5EF4-FFF2-40B4-BE49-F238E27FC236}">
                      <a16:creationId xmlns:a16="http://schemas.microsoft.com/office/drawing/2014/main" id="{6366675D-2FCD-47E9-4D4F-92E74A142D9A}"/>
                    </a:ext>
                  </a:extLst>
                </p:cNvPr>
                <p:cNvSpPr>
                  <a:spLocks noChangeShapeType="1"/>
                </p:cNvSpPr>
                <p:nvPr/>
              </p:nvSpPr>
              <p:spPr bwMode="auto">
                <a:xfrm flipV="1">
                  <a:off x="518" y="2955"/>
                  <a:ext cx="950" cy="1"/>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sp>
          <p:nvSpPr>
            <p:cNvPr id="732199" name="Line 39">
              <a:extLst>
                <a:ext uri="{FF2B5EF4-FFF2-40B4-BE49-F238E27FC236}">
                  <a16:creationId xmlns:a16="http://schemas.microsoft.com/office/drawing/2014/main" id="{6CCC9BA5-4AFD-BD8B-29D5-EBFDC316FBDD}"/>
                </a:ext>
              </a:extLst>
            </p:cNvPr>
            <p:cNvSpPr>
              <a:spLocks noChangeShapeType="1"/>
            </p:cNvSpPr>
            <p:nvPr/>
          </p:nvSpPr>
          <p:spPr bwMode="auto">
            <a:xfrm>
              <a:off x="990" y="3380"/>
              <a:ext cx="331"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2200" name="Line 40">
              <a:extLst>
                <a:ext uri="{FF2B5EF4-FFF2-40B4-BE49-F238E27FC236}">
                  <a16:creationId xmlns:a16="http://schemas.microsoft.com/office/drawing/2014/main" id="{CFEE1D11-C655-7681-85E0-CF8E54261EA2}"/>
                </a:ext>
              </a:extLst>
            </p:cNvPr>
            <p:cNvSpPr>
              <a:spLocks noChangeShapeType="1"/>
            </p:cNvSpPr>
            <p:nvPr/>
          </p:nvSpPr>
          <p:spPr bwMode="auto">
            <a:xfrm flipV="1">
              <a:off x="587" y="3816"/>
              <a:ext cx="679"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2202" name="Line 42">
              <a:extLst>
                <a:ext uri="{FF2B5EF4-FFF2-40B4-BE49-F238E27FC236}">
                  <a16:creationId xmlns:a16="http://schemas.microsoft.com/office/drawing/2014/main" id="{B2F2CA3C-1AAD-B696-E955-66FDFB58DFB7}"/>
                </a:ext>
              </a:extLst>
            </p:cNvPr>
            <p:cNvSpPr>
              <a:spLocks noChangeShapeType="1"/>
            </p:cNvSpPr>
            <p:nvPr/>
          </p:nvSpPr>
          <p:spPr bwMode="auto">
            <a:xfrm>
              <a:off x="1484" y="2087"/>
              <a:ext cx="456"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732205" name="Rectangle 45">
            <a:extLst>
              <a:ext uri="{FF2B5EF4-FFF2-40B4-BE49-F238E27FC236}">
                <a16:creationId xmlns:a16="http://schemas.microsoft.com/office/drawing/2014/main" id="{ADBBF7D7-E455-F499-926D-151676BC5E61}"/>
              </a:ext>
            </a:extLst>
          </p:cNvPr>
          <p:cNvSpPr>
            <a:spLocks noChangeArrowheads="1"/>
          </p:cNvSpPr>
          <p:nvPr/>
        </p:nvSpPr>
        <p:spPr bwMode="auto">
          <a:xfrm>
            <a:off x="5065713" y="2976563"/>
            <a:ext cx="3749675" cy="1590675"/>
          </a:xfrm>
          <a:prstGeom prst="rect">
            <a:avLst/>
          </a:prstGeom>
          <a:noFill/>
          <a:ln w="9525">
            <a:solidFill>
              <a:srgbClr val="3399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en-US" altLang="zh-CN">
                <a:solidFill>
                  <a:srgbClr val="0066FF"/>
                </a:solidFill>
                <a:latin typeface="宋体" panose="02010600030101010101" pitchFamily="2" charset="-122"/>
                <a:ea typeface="宋体" panose="02010600030101010101" pitchFamily="2" charset="-122"/>
              </a:rPr>
              <a:t>1)CPU</a:t>
            </a:r>
            <a:r>
              <a:rPr lang="zh-CN" altLang="en-US">
                <a:solidFill>
                  <a:srgbClr val="0066FF"/>
                </a:solidFill>
                <a:latin typeface="宋体" panose="02010600030101010101" pitchFamily="2" charset="-122"/>
                <a:ea typeface="宋体" panose="02010600030101010101" pitchFamily="2" charset="-122"/>
              </a:rPr>
              <a:t>处理信息快捷，但从磁盘读取记录缓慢</a:t>
            </a:r>
            <a:r>
              <a:rPr lang="en-US" altLang="zh-CN">
                <a:solidFill>
                  <a:srgbClr val="0066FF"/>
                </a:solidFill>
                <a:latin typeface="宋体" panose="02010600030101010101" pitchFamily="2" charset="-122"/>
                <a:ea typeface="宋体" panose="02010600030101010101" pitchFamily="2" charset="-122"/>
              </a:rPr>
              <a:t>.</a:t>
            </a:r>
          </a:p>
          <a:p>
            <a:pPr eaLnBrk="0" hangingPunct="0"/>
            <a:r>
              <a:rPr lang="en-US" altLang="zh-CN">
                <a:solidFill>
                  <a:srgbClr val="0066FF"/>
                </a:solidFill>
                <a:latin typeface="宋体" panose="02010600030101010101" pitchFamily="2" charset="-122"/>
                <a:ea typeface="宋体" panose="02010600030101010101" pitchFamily="2" charset="-122"/>
              </a:rPr>
              <a:t>2)</a:t>
            </a:r>
            <a:r>
              <a:rPr lang="zh-CN" altLang="en-US">
                <a:solidFill>
                  <a:srgbClr val="0066FF"/>
                </a:solidFill>
                <a:latin typeface="宋体" panose="02010600030101010101" pitchFamily="2" charset="-122"/>
                <a:ea typeface="宋体" panose="02010600030101010101" pitchFamily="2" charset="-122"/>
              </a:rPr>
              <a:t>缓冲区一次</a:t>
            </a:r>
            <a:r>
              <a:rPr lang="en-US" altLang="zh-CN">
                <a:solidFill>
                  <a:srgbClr val="0066FF"/>
                </a:solidFill>
                <a:latin typeface="宋体" panose="02010600030101010101" pitchFamily="2" charset="-122"/>
                <a:ea typeface="宋体" panose="02010600030101010101" pitchFamily="2" charset="-122"/>
              </a:rPr>
              <a:t>I/O</a:t>
            </a:r>
            <a:r>
              <a:rPr lang="zh-CN" altLang="en-US">
                <a:solidFill>
                  <a:srgbClr val="0066FF"/>
                </a:solidFill>
                <a:latin typeface="宋体" panose="02010600030101010101" pitchFamily="2" charset="-122"/>
                <a:ea typeface="宋体" panose="02010600030101010101" pitchFamily="2" charset="-122"/>
              </a:rPr>
              <a:t>读多硬盘上多个记录</a:t>
            </a:r>
            <a:r>
              <a:rPr lang="en-US" altLang="zh-CN">
                <a:solidFill>
                  <a:srgbClr val="0066FF"/>
                </a:solidFill>
                <a:latin typeface="宋体" panose="02010600030101010101" pitchFamily="2" charset="-122"/>
                <a:ea typeface="宋体" panose="02010600030101010101" pitchFamily="2" charset="-122"/>
              </a:rPr>
              <a:t>(</a:t>
            </a:r>
            <a:r>
              <a:rPr lang="zh-CN" altLang="en-US">
                <a:solidFill>
                  <a:srgbClr val="0066FF"/>
                </a:solidFill>
                <a:latin typeface="宋体" panose="02010600030101010101" pitchFamily="2" charset="-122"/>
                <a:ea typeface="宋体" panose="02010600030101010101" pitchFamily="2" charset="-122"/>
              </a:rPr>
              <a:t>按块</a:t>
            </a:r>
            <a:r>
              <a:rPr lang="en-US" altLang="zh-CN">
                <a:solidFill>
                  <a:srgbClr val="0066FF"/>
                </a:solidFill>
                <a:latin typeface="宋体" panose="02010600030101010101" pitchFamily="2" charset="-122"/>
                <a:ea typeface="宋体" panose="02010600030101010101" pitchFamily="2" charset="-122"/>
              </a:rPr>
              <a:t>),</a:t>
            </a:r>
            <a:endParaRPr lang="zh-CN" altLang="en-US">
              <a:solidFill>
                <a:srgbClr val="0066FF"/>
              </a:solidFill>
              <a:latin typeface="宋体" panose="02010600030101010101" pitchFamily="2" charset="-122"/>
              <a:ea typeface="宋体" panose="02010600030101010101" pitchFamily="2" charset="-122"/>
            </a:endParaRPr>
          </a:p>
          <a:p>
            <a:pPr eaLnBrk="0" hangingPunct="0"/>
            <a:r>
              <a:rPr lang="zh-CN" altLang="en-US">
                <a:solidFill>
                  <a:srgbClr val="0066FF"/>
                </a:solidFill>
                <a:latin typeface="宋体" panose="02010600030101010101" pitchFamily="2" charset="-122"/>
                <a:ea typeface="宋体" panose="02010600030101010101" pitchFamily="2" charset="-122"/>
              </a:rPr>
              <a:t>可明显减少磁盘</a:t>
            </a:r>
            <a:r>
              <a:rPr lang="en-US" altLang="zh-CN">
                <a:solidFill>
                  <a:srgbClr val="0066FF"/>
                </a:solidFill>
                <a:latin typeface="宋体" panose="02010600030101010101" pitchFamily="2" charset="-122"/>
                <a:ea typeface="宋体" panose="02010600030101010101" pitchFamily="2" charset="-122"/>
              </a:rPr>
              <a:t>I/O</a:t>
            </a:r>
            <a:r>
              <a:rPr lang="zh-CN" altLang="en-US">
                <a:solidFill>
                  <a:srgbClr val="0066FF"/>
                </a:solidFill>
                <a:latin typeface="宋体" panose="02010600030101010101" pitchFamily="2" charset="-122"/>
                <a:ea typeface="宋体" panose="02010600030101010101" pitchFamily="2" charset="-122"/>
              </a:rPr>
              <a:t>开销</a:t>
            </a:r>
            <a:r>
              <a:rPr lang="en-US" altLang="zh-CN">
                <a:solidFill>
                  <a:srgbClr val="0066FF"/>
                </a:solidFill>
                <a:latin typeface="宋体" panose="02010600030101010101" pitchFamily="2" charset="-122"/>
                <a:ea typeface="宋体" panose="02010600030101010101" pitchFamily="2" charset="-122"/>
              </a:rPr>
              <a:t>(</a:t>
            </a:r>
            <a:r>
              <a:rPr lang="zh-CN" altLang="en-US">
                <a:solidFill>
                  <a:srgbClr val="0066FF"/>
                </a:solidFill>
                <a:latin typeface="宋体" panose="02010600030101010101" pitchFamily="2" charset="-122"/>
                <a:ea typeface="宋体" panose="02010600030101010101" pitchFamily="2" charset="-122"/>
              </a:rPr>
              <a:t>连续读</a:t>
            </a:r>
            <a:r>
              <a:rPr lang="en-US" altLang="zh-CN">
                <a:solidFill>
                  <a:srgbClr val="0066FF"/>
                </a:solidFill>
                <a:latin typeface="宋体" panose="02010600030101010101" pitchFamily="2" charset="-122"/>
                <a:ea typeface="宋体" panose="02010600030101010101" pitchFamily="2" charset="-122"/>
              </a:rPr>
              <a:t>-</a:t>
            </a:r>
            <a:r>
              <a:rPr lang="zh-CN" altLang="en-US">
                <a:solidFill>
                  <a:srgbClr val="0066FF"/>
                </a:solidFill>
                <a:latin typeface="宋体" panose="02010600030101010101" pitchFamily="2" charset="-122"/>
                <a:ea typeface="宋体" panose="02010600030101010101" pitchFamily="2" charset="-122"/>
              </a:rPr>
              <a:t>节省时间</a:t>
            </a:r>
            <a:r>
              <a:rPr lang="en-US" altLang="zh-CN">
                <a:solidFill>
                  <a:srgbClr val="0066FF"/>
                </a:solidFill>
                <a:latin typeface="宋体" panose="02010600030101010101" pitchFamily="2" charset="-122"/>
                <a:ea typeface="宋体" panose="02010600030101010101" pitchFamily="2" charset="-122"/>
              </a:rPr>
              <a:t>)</a:t>
            </a:r>
            <a:r>
              <a:rPr lang="zh-CN" altLang="en-US">
                <a:solidFill>
                  <a:srgbClr val="0066FF"/>
                </a:solidFill>
                <a:latin typeface="宋体" panose="02010600030101010101" pitchFamily="2" charset="-122"/>
                <a:ea typeface="宋体" panose="02010600030101010101" pitchFamily="2" charset="-122"/>
              </a:rPr>
              <a:t>；</a:t>
            </a:r>
          </a:p>
          <a:p>
            <a:pPr eaLnBrk="0" hangingPunct="0"/>
            <a:r>
              <a:rPr lang="zh-CN" altLang="en-US" b="0">
                <a:latin typeface="宋体" panose="02010600030101010101" pitchFamily="2" charset="-122"/>
                <a:ea typeface="宋体" panose="02010600030101010101" pitchFamily="2" charset="-122"/>
              </a:rPr>
              <a:t>例如：查询所有学生的记录；</a:t>
            </a:r>
          </a:p>
          <a:p>
            <a:pPr eaLnBrk="0" hangingPunct="0"/>
            <a:r>
              <a:rPr lang="en-US" altLang="zh-CN">
                <a:solidFill>
                  <a:srgbClr val="0066FF"/>
                </a:solidFill>
                <a:latin typeface="宋体" panose="02010600030101010101" pitchFamily="2" charset="-122"/>
                <a:ea typeface="宋体" panose="02010600030101010101" pitchFamily="2" charset="-122"/>
              </a:rPr>
              <a:t>3)</a:t>
            </a:r>
            <a:r>
              <a:rPr lang="zh-CN" altLang="en-US">
                <a:solidFill>
                  <a:srgbClr val="0066FF"/>
                </a:solidFill>
                <a:latin typeface="宋体" panose="02010600030101010101" pitchFamily="2" charset="-122"/>
                <a:ea typeface="宋体" panose="02010600030101010101" pitchFamily="2" charset="-122"/>
              </a:rPr>
              <a:t>缓冲区中的记录，可能为多个应用所需要，</a:t>
            </a:r>
          </a:p>
          <a:p>
            <a:pPr eaLnBrk="0" hangingPunct="0"/>
            <a:r>
              <a:rPr lang="zh-CN" altLang="en-US">
                <a:solidFill>
                  <a:srgbClr val="0066FF"/>
                </a:solidFill>
                <a:latin typeface="宋体" panose="02010600030101010101" pitchFamily="2" charset="-122"/>
                <a:ea typeface="宋体" panose="02010600030101010101" pitchFamily="2" charset="-122"/>
              </a:rPr>
              <a:t>可明显减少磁盘</a:t>
            </a:r>
            <a:r>
              <a:rPr lang="en-US" altLang="zh-CN">
                <a:solidFill>
                  <a:srgbClr val="0066FF"/>
                </a:solidFill>
                <a:latin typeface="宋体" panose="02010600030101010101" pitchFamily="2" charset="-122"/>
                <a:ea typeface="宋体" panose="02010600030101010101" pitchFamily="2" charset="-122"/>
              </a:rPr>
              <a:t>I/O</a:t>
            </a:r>
            <a:r>
              <a:rPr lang="zh-CN" altLang="en-US">
                <a:solidFill>
                  <a:srgbClr val="0066FF"/>
                </a:solidFill>
                <a:latin typeface="宋体" panose="02010600030101010101" pitchFamily="2" charset="-122"/>
                <a:ea typeface="宋体" panose="02010600030101010101" pitchFamily="2" charset="-122"/>
              </a:rPr>
              <a:t>开销</a:t>
            </a:r>
            <a:r>
              <a:rPr lang="en-US" altLang="zh-CN">
                <a:solidFill>
                  <a:srgbClr val="0066FF"/>
                </a:solidFill>
                <a:latin typeface="宋体" panose="02010600030101010101" pitchFamily="2" charset="-122"/>
                <a:ea typeface="宋体" panose="02010600030101010101" pitchFamily="2" charset="-122"/>
              </a:rPr>
              <a:t>(</a:t>
            </a:r>
            <a:r>
              <a:rPr lang="zh-CN" altLang="en-US">
                <a:solidFill>
                  <a:srgbClr val="0066FF"/>
                </a:solidFill>
                <a:latin typeface="宋体" panose="02010600030101010101" pitchFamily="2" charset="-122"/>
                <a:ea typeface="宋体" panose="02010600030101010101" pitchFamily="2" charset="-122"/>
              </a:rPr>
              <a:t>重复读</a:t>
            </a:r>
            <a:r>
              <a:rPr lang="en-US" altLang="zh-CN">
                <a:solidFill>
                  <a:srgbClr val="0066FF"/>
                </a:solidFill>
                <a:latin typeface="宋体" panose="02010600030101010101" pitchFamily="2" charset="-122"/>
                <a:ea typeface="宋体" panose="02010600030101010101" pitchFamily="2" charset="-122"/>
              </a:rPr>
              <a:t>-</a:t>
            </a:r>
            <a:r>
              <a:rPr lang="zh-CN" altLang="en-US">
                <a:solidFill>
                  <a:srgbClr val="0066FF"/>
                </a:solidFill>
                <a:latin typeface="宋体" panose="02010600030101010101" pitchFamily="2" charset="-122"/>
                <a:ea typeface="宋体" panose="02010600030101010101" pitchFamily="2" charset="-122"/>
              </a:rPr>
              <a:t>浪费时间</a:t>
            </a:r>
            <a:r>
              <a:rPr lang="en-US" altLang="zh-CN">
                <a:solidFill>
                  <a:srgbClr val="0066FF"/>
                </a:solidFill>
                <a:latin typeface="宋体" panose="02010600030101010101" pitchFamily="2" charset="-122"/>
                <a:ea typeface="宋体" panose="02010600030101010101" pitchFamily="2" charset="-122"/>
              </a:rPr>
              <a:t>)</a:t>
            </a:r>
            <a:r>
              <a:rPr lang="zh-CN" altLang="en-US">
                <a:solidFill>
                  <a:srgbClr val="0066FF"/>
                </a:solidFill>
                <a:latin typeface="宋体" panose="02010600030101010101" pitchFamily="2" charset="-122"/>
                <a:ea typeface="宋体" panose="02010600030101010101" pitchFamily="2" charset="-122"/>
              </a:rPr>
              <a:t>。</a:t>
            </a:r>
          </a:p>
          <a:p>
            <a:pPr eaLnBrk="0" hangingPunct="0"/>
            <a:r>
              <a:rPr lang="zh-CN" altLang="en-US" b="0">
                <a:latin typeface="宋体" panose="02010600030101010101" pitchFamily="2" charset="-122"/>
                <a:ea typeface="宋体" panose="02010600030101010101" pitchFamily="2" charset="-122"/>
              </a:rPr>
              <a:t>例如：大家同时查询奥运会最新</a:t>
            </a:r>
            <a:r>
              <a:rPr lang="en-US" altLang="zh-CN" b="0">
                <a:latin typeface="宋体" panose="02010600030101010101" pitchFamily="2" charset="-122"/>
                <a:ea typeface="宋体" panose="02010600030101010101" pitchFamily="2" charset="-122"/>
              </a:rPr>
              <a:t>100</a:t>
            </a:r>
            <a:r>
              <a:rPr lang="zh-CN" altLang="en-US" b="0">
                <a:latin typeface="宋体" panose="02010600030101010101" pitchFamily="2" charset="-122"/>
                <a:ea typeface="宋体" panose="02010600030101010101" pitchFamily="2" charset="-122"/>
              </a:rPr>
              <a:t>米跑成绩</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2205"/>
                                        </p:tgtEl>
                                        <p:attrNameLst>
                                          <p:attrName>style.visibility</p:attrName>
                                        </p:attrNameLst>
                                      </p:cBhvr>
                                      <p:to>
                                        <p:strVal val="visible"/>
                                      </p:to>
                                    </p:set>
                                    <p:anim calcmode="lin" valueType="num">
                                      <p:cBhvr additive="base">
                                        <p:cTn id="7" dur="500" fill="hold"/>
                                        <p:tgtEl>
                                          <p:spTgt spid="732205"/>
                                        </p:tgtEl>
                                        <p:attrNameLst>
                                          <p:attrName>ppt_x</p:attrName>
                                        </p:attrNameLst>
                                      </p:cBhvr>
                                      <p:tavLst>
                                        <p:tav tm="0">
                                          <p:val>
                                            <p:strVal val="#ppt_x"/>
                                          </p:val>
                                        </p:tav>
                                        <p:tav tm="100000">
                                          <p:val>
                                            <p:strVal val="#ppt_x"/>
                                          </p:val>
                                        </p:tav>
                                      </p:tavLst>
                                    </p:anim>
                                    <p:anim calcmode="lin" valueType="num">
                                      <p:cBhvr additive="base">
                                        <p:cTn id="8" dur="500" fill="hold"/>
                                        <p:tgtEl>
                                          <p:spTgt spid="7322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05"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幻灯片编号占位符 5">
            <a:extLst>
              <a:ext uri="{FF2B5EF4-FFF2-40B4-BE49-F238E27FC236}">
                <a16:creationId xmlns:a16="http://schemas.microsoft.com/office/drawing/2014/main" id="{A7C4186E-9DEA-B24A-0C82-9637060D5082}"/>
              </a:ext>
            </a:extLst>
          </p:cNvPr>
          <p:cNvSpPr>
            <a:spLocks noGrp="1"/>
          </p:cNvSpPr>
          <p:nvPr>
            <p:ph type="sldNum" sz="quarter" idx="12"/>
          </p:nvPr>
        </p:nvSpPr>
        <p:spPr/>
        <p:txBody>
          <a:bodyPr/>
          <a:lstStyle/>
          <a:p>
            <a:fld id="{27681173-7E0E-4E7A-BB8D-D4D4936FDE74}" type="slidenum">
              <a:rPr lang="zh-CN" altLang="en-US"/>
              <a:pPr/>
              <a:t>281</a:t>
            </a:fld>
            <a:endParaRPr lang="en-US" altLang="zh-CN"/>
          </a:p>
        </p:txBody>
      </p:sp>
      <p:sp>
        <p:nvSpPr>
          <p:cNvPr id="30722" name="Rectangle 2">
            <a:extLst>
              <a:ext uri="{FF2B5EF4-FFF2-40B4-BE49-F238E27FC236}">
                <a16:creationId xmlns:a16="http://schemas.microsoft.com/office/drawing/2014/main" id="{43287E5E-4AAA-B371-9B9B-12294B3C3FDC}"/>
              </a:ext>
            </a:extLst>
          </p:cNvPr>
          <p:cNvSpPr>
            <a:spLocks noGrp="1" noChangeArrowheads="1"/>
          </p:cNvSpPr>
          <p:nvPr>
            <p:ph type="title"/>
          </p:nvPr>
        </p:nvSpPr>
        <p:spPr>
          <a:xfrm>
            <a:off x="852488" y="722313"/>
            <a:ext cx="6235700" cy="1143000"/>
          </a:xfrm>
        </p:spPr>
        <p:txBody>
          <a:bodyPr/>
          <a:lstStyle/>
          <a:p>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数据库缓冲区管理器</a:t>
            </a:r>
            <a:r>
              <a:rPr lang="en-US" altLang="zh-CN" sz="1600" b="1">
                <a:solidFill>
                  <a:schemeClr val="tx1"/>
                </a:solidFill>
                <a:latin typeface="黑体" panose="02010609060101010101" pitchFamily="49" charset="-122"/>
                <a:ea typeface="黑体" panose="02010609060101010101" pitchFamily="49" charset="-122"/>
              </a:rPr>
              <a:t>P.262</a:t>
            </a:r>
            <a:endParaRPr lang="zh-CN" altLang="en-US" sz="1600" b="1">
              <a:solidFill>
                <a:schemeClr val="tx1"/>
              </a:solidFill>
              <a:latin typeface="黑体" panose="02010609060101010101" pitchFamily="49" charset="-122"/>
              <a:ea typeface="黑体" panose="02010609060101010101" pitchFamily="49" charset="-122"/>
            </a:endParaRPr>
          </a:p>
        </p:txBody>
      </p:sp>
      <p:grpSp>
        <p:nvGrpSpPr>
          <p:cNvPr id="733225" name="Group 41">
            <a:extLst>
              <a:ext uri="{FF2B5EF4-FFF2-40B4-BE49-F238E27FC236}">
                <a16:creationId xmlns:a16="http://schemas.microsoft.com/office/drawing/2014/main" id="{136A1B1B-4047-8C1B-7A26-6D2E976BCCA4}"/>
              </a:ext>
            </a:extLst>
          </p:cNvPr>
          <p:cNvGrpSpPr>
            <a:grpSpLocks/>
          </p:cNvGrpSpPr>
          <p:nvPr/>
        </p:nvGrpSpPr>
        <p:grpSpPr bwMode="auto">
          <a:xfrm>
            <a:off x="2311400" y="2236788"/>
            <a:ext cx="3735388" cy="1778000"/>
            <a:chOff x="2635" y="1408"/>
            <a:chExt cx="2353" cy="1120"/>
          </a:xfrm>
        </p:grpSpPr>
        <p:sp>
          <p:nvSpPr>
            <p:cNvPr id="30724" name="Rectangle 5">
              <a:extLst>
                <a:ext uri="{FF2B5EF4-FFF2-40B4-BE49-F238E27FC236}">
                  <a16:creationId xmlns:a16="http://schemas.microsoft.com/office/drawing/2014/main" id="{3584B8A6-2B0B-99C6-7BF1-D5814A789AE1}"/>
                </a:ext>
              </a:extLst>
            </p:cNvPr>
            <p:cNvSpPr>
              <a:spLocks noChangeArrowheads="1"/>
            </p:cNvSpPr>
            <p:nvPr/>
          </p:nvSpPr>
          <p:spPr bwMode="auto">
            <a:xfrm>
              <a:off x="2751" y="1408"/>
              <a:ext cx="506" cy="179"/>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0" hangingPunct="0"/>
              <a:r>
                <a:rPr lang="zh-CN" altLang="en-US" sz="1200">
                  <a:solidFill>
                    <a:srgbClr val="3399FF"/>
                  </a:solidFill>
                  <a:latin typeface="宋体" panose="02010600030101010101" pitchFamily="2" charset="-122"/>
                  <a:ea typeface="宋体" panose="02010600030101010101" pitchFamily="2" charset="-122"/>
                </a:rPr>
                <a:t>应用程序</a:t>
              </a:r>
            </a:p>
          </p:txBody>
        </p:sp>
        <p:sp>
          <p:nvSpPr>
            <p:cNvPr id="30725" name="Rectangle 6">
              <a:extLst>
                <a:ext uri="{FF2B5EF4-FFF2-40B4-BE49-F238E27FC236}">
                  <a16:creationId xmlns:a16="http://schemas.microsoft.com/office/drawing/2014/main" id="{A1E6640A-7E0D-F08F-1AD3-2801DF882315}"/>
                </a:ext>
              </a:extLst>
            </p:cNvPr>
            <p:cNvSpPr>
              <a:spLocks noChangeArrowheads="1"/>
            </p:cNvSpPr>
            <p:nvPr/>
          </p:nvSpPr>
          <p:spPr bwMode="auto">
            <a:xfrm>
              <a:off x="3564" y="1741"/>
              <a:ext cx="698" cy="294"/>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0" hangingPunct="0"/>
              <a:r>
                <a:rPr lang="zh-CN" altLang="en-US" sz="1200">
                  <a:latin typeface="宋体" panose="02010600030101010101" pitchFamily="2" charset="-122"/>
                  <a:ea typeface="宋体" panose="02010600030101010101" pitchFamily="2" charset="-122"/>
                </a:rPr>
                <a:t>位于内存中的</a:t>
              </a:r>
            </a:p>
            <a:p>
              <a:pPr algn="ctr" eaLnBrk="0" hangingPunct="0"/>
              <a:r>
                <a:rPr lang="zh-CN" altLang="en-US" sz="1200">
                  <a:latin typeface="宋体" panose="02010600030101010101" pitchFamily="2" charset="-122"/>
                  <a:ea typeface="宋体" panose="02010600030101010101" pitchFamily="2" charset="-122"/>
                </a:rPr>
                <a:t>数据库缓冲区</a:t>
              </a:r>
            </a:p>
          </p:txBody>
        </p:sp>
        <p:grpSp>
          <p:nvGrpSpPr>
            <p:cNvPr id="30726" name="Group 7">
              <a:extLst>
                <a:ext uri="{FF2B5EF4-FFF2-40B4-BE49-F238E27FC236}">
                  <a16:creationId xmlns:a16="http://schemas.microsoft.com/office/drawing/2014/main" id="{D93006CB-A3F1-63FB-0151-C08196968704}"/>
                </a:ext>
              </a:extLst>
            </p:cNvPr>
            <p:cNvGrpSpPr>
              <a:grpSpLocks/>
            </p:cNvGrpSpPr>
            <p:nvPr/>
          </p:nvGrpSpPr>
          <p:grpSpPr bwMode="auto">
            <a:xfrm>
              <a:off x="4261" y="2122"/>
              <a:ext cx="727" cy="406"/>
              <a:chOff x="4356" y="2081"/>
              <a:chExt cx="727" cy="406"/>
            </a:xfrm>
          </p:grpSpPr>
          <p:grpSp>
            <p:nvGrpSpPr>
              <p:cNvPr id="30727" name="Group 8">
                <a:extLst>
                  <a:ext uri="{FF2B5EF4-FFF2-40B4-BE49-F238E27FC236}">
                    <a16:creationId xmlns:a16="http://schemas.microsoft.com/office/drawing/2014/main" id="{1247AC39-6BAB-EEA1-EB23-1C77708AC2C7}"/>
                  </a:ext>
                </a:extLst>
              </p:cNvPr>
              <p:cNvGrpSpPr>
                <a:grpSpLocks/>
              </p:cNvGrpSpPr>
              <p:nvPr/>
            </p:nvGrpSpPr>
            <p:grpSpPr bwMode="auto">
              <a:xfrm>
                <a:off x="4356" y="2081"/>
                <a:ext cx="727" cy="406"/>
                <a:chOff x="4472" y="2136"/>
                <a:chExt cx="526" cy="351"/>
              </a:xfrm>
            </p:grpSpPr>
            <p:sp>
              <p:nvSpPr>
                <p:cNvPr id="733193" name="Oval 9">
                  <a:extLst>
                    <a:ext uri="{FF2B5EF4-FFF2-40B4-BE49-F238E27FC236}">
                      <a16:creationId xmlns:a16="http://schemas.microsoft.com/office/drawing/2014/main" id="{DAEC83B7-911D-4452-CAFD-F2C841FB21D7}"/>
                    </a:ext>
                  </a:extLst>
                </p:cNvPr>
                <p:cNvSpPr>
                  <a:spLocks noChangeArrowheads="1"/>
                </p:cNvSpPr>
                <p:nvPr/>
              </p:nvSpPr>
              <p:spPr bwMode="auto">
                <a:xfrm>
                  <a:off x="4472" y="2136"/>
                  <a:ext cx="521" cy="98"/>
                </a:xfrm>
                <a:prstGeom prst="ellipse">
                  <a:avLst/>
                </a:prstGeom>
                <a:noFill/>
                <a:ln w="9525">
                  <a:solidFill>
                    <a:srgbClr val="3399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194" name="Oval 10">
                  <a:extLst>
                    <a:ext uri="{FF2B5EF4-FFF2-40B4-BE49-F238E27FC236}">
                      <a16:creationId xmlns:a16="http://schemas.microsoft.com/office/drawing/2014/main" id="{A8A98597-203C-3F7F-8831-FA99CAB51379}"/>
                    </a:ext>
                  </a:extLst>
                </p:cNvPr>
                <p:cNvSpPr>
                  <a:spLocks noChangeArrowheads="1"/>
                </p:cNvSpPr>
                <p:nvPr/>
              </p:nvSpPr>
              <p:spPr bwMode="auto">
                <a:xfrm>
                  <a:off x="4473" y="2389"/>
                  <a:ext cx="521" cy="98"/>
                </a:xfrm>
                <a:prstGeom prst="ellipse">
                  <a:avLst/>
                </a:prstGeom>
                <a:noFill/>
                <a:ln w="9525">
                  <a:solidFill>
                    <a:srgbClr val="3399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195" name="Line 11">
                  <a:extLst>
                    <a:ext uri="{FF2B5EF4-FFF2-40B4-BE49-F238E27FC236}">
                      <a16:creationId xmlns:a16="http://schemas.microsoft.com/office/drawing/2014/main" id="{AF7D8C50-DFCE-58C6-0E71-01554EB209B5}"/>
                    </a:ext>
                  </a:extLst>
                </p:cNvPr>
                <p:cNvSpPr>
                  <a:spLocks noChangeShapeType="1"/>
                </p:cNvSpPr>
                <p:nvPr/>
              </p:nvSpPr>
              <p:spPr bwMode="auto">
                <a:xfrm>
                  <a:off x="4477" y="2189"/>
                  <a:ext cx="0" cy="250"/>
                </a:xfrm>
                <a:prstGeom prst="line">
                  <a:avLst/>
                </a:prstGeom>
                <a:noFill/>
                <a:ln w="9525">
                  <a:solidFill>
                    <a:srgbClr val="3399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196" name="Line 12">
                  <a:extLst>
                    <a:ext uri="{FF2B5EF4-FFF2-40B4-BE49-F238E27FC236}">
                      <a16:creationId xmlns:a16="http://schemas.microsoft.com/office/drawing/2014/main" id="{02DE5500-4A34-3A0E-1263-9A7934D2AE64}"/>
                    </a:ext>
                  </a:extLst>
                </p:cNvPr>
                <p:cNvSpPr>
                  <a:spLocks noChangeShapeType="1"/>
                </p:cNvSpPr>
                <p:nvPr/>
              </p:nvSpPr>
              <p:spPr bwMode="auto">
                <a:xfrm>
                  <a:off x="4998" y="2190"/>
                  <a:ext cx="0" cy="252"/>
                </a:xfrm>
                <a:prstGeom prst="line">
                  <a:avLst/>
                </a:prstGeom>
                <a:noFill/>
                <a:ln w="9525">
                  <a:solidFill>
                    <a:srgbClr val="3399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30732" name="Rectangle 13">
                <a:extLst>
                  <a:ext uri="{FF2B5EF4-FFF2-40B4-BE49-F238E27FC236}">
                    <a16:creationId xmlns:a16="http://schemas.microsoft.com/office/drawing/2014/main" id="{718DEAB2-7622-5E90-F757-DFD34A36800F}"/>
                  </a:ext>
                </a:extLst>
              </p:cNvPr>
              <p:cNvSpPr>
                <a:spLocks noChangeArrowheads="1"/>
              </p:cNvSpPr>
              <p:nvPr/>
            </p:nvSpPr>
            <p:spPr bwMode="auto">
              <a:xfrm>
                <a:off x="4384" y="2165"/>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sz="1200">
                    <a:solidFill>
                      <a:srgbClr val="3399FF"/>
                    </a:solidFill>
                    <a:latin typeface="宋体" panose="02010600030101010101" pitchFamily="2" charset="-122"/>
                    <a:ea typeface="宋体" panose="02010600030101010101" pitchFamily="2" charset="-122"/>
                  </a:rPr>
                  <a:t>位于硬盘上的</a:t>
                </a:r>
              </a:p>
              <a:p>
                <a:pPr algn="ctr" eaLnBrk="0" hangingPunct="0"/>
                <a:r>
                  <a:rPr lang="zh-CN" altLang="en-US" sz="1200">
                    <a:solidFill>
                      <a:srgbClr val="3399FF"/>
                    </a:solidFill>
                    <a:latin typeface="宋体" panose="02010600030101010101" pitchFamily="2" charset="-122"/>
                    <a:ea typeface="宋体" panose="02010600030101010101" pitchFamily="2" charset="-122"/>
                  </a:rPr>
                  <a:t>数据库</a:t>
                </a:r>
                <a:r>
                  <a:rPr lang="en-US" altLang="zh-CN" sz="1200">
                    <a:solidFill>
                      <a:srgbClr val="3399FF"/>
                    </a:solidFill>
                    <a:latin typeface="宋体" panose="02010600030101010101" pitchFamily="2" charset="-122"/>
                    <a:ea typeface="宋体" panose="02010600030101010101" pitchFamily="2" charset="-122"/>
                  </a:rPr>
                  <a:t>(</a:t>
                </a:r>
                <a:r>
                  <a:rPr lang="zh-CN" altLang="en-US" sz="1200">
                    <a:solidFill>
                      <a:srgbClr val="3399FF"/>
                    </a:solidFill>
                    <a:latin typeface="宋体" panose="02010600030101010101" pitchFamily="2" charset="-122"/>
                    <a:ea typeface="宋体" panose="02010600030101010101" pitchFamily="2" charset="-122"/>
                  </a:rPr>
                  <a:t>表</a:t>
                </a:r>
                <a:r>
                  <a:rPr lang="en-US" altLang="zh-CN" sz="1200">
                    <a:solidFill>
                      <a:srgbClr val="3399FF"/>
                    </a:solidFill>
                    <a:latin typeface="宋体" panose="02010600030101010101" pitchFamily="2" charset="-122"/>
                    <a:ea typeface="宋体" panose="02010600030101010101" pitchFamily="2" charset="-122"/>
                  </a:rPr>
                  <a:t>)</a:t>
                </a:r>
              </a:p>
            </p:txBody>
          </p:sp>
        </p:grpSp>
        <p:sp>
          <p:nvSpPr>
            <p:cNvPr id="30733" name="Rectangle 14">
              <a:extLst>
                <a:ext uri="{FF2B5EF4-FFF2-40B4-BE49-F238E27FC236}">
                  <a16:creationId xmlns:a16="http://schemas.microsoft.com/office/drawing/2014/main" id="{49F0F846-0EEA-36BF-E473-D2524C6439BD}"/>
                </a:ext>
              </a:extLst>
            </p:cNvPr>
            <p:cNvSpPr>
              <a:spLocks noChangeArrowheads="1"/>
            </p:cNvSpPr>
            <p:nvPr/>
          </p:nvSpPr>
          <p:spPr bwMode="auto">
            <a:xfrm>
              <a:off x="2635" y="1693"/>
              <a:ext cx="7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solidFill>
                    <a:srgbClr val="3399FF"/>
                  </a:solidFill>
                  <a:latin typeface="宋体" panose="02010600030101010101" pitchFamily="2" charset="-122"/>
                  <a:ea typeface="宋体" panose="02010600030101010101" pitchFamily="2" charset="-122"/>
                </a:rPr>
                <a:t>应用请求数据 </a:t>
              </a:r>
              <a:r>
                <a:rPr lang="en-US" altLang="zh-CN" sz="1200">
                  <a:solidFill>
                    <a:srgbClr val="3399FF"/>
                  </a:solidFill>
                  <a:latin typeface="宋体" panose="02010600030101010101" pitchFamily="2" charset="-122"/>
                  <a:ea typeface="宋体" panose="02010600030101010101" pitchFamily="2" charset="-122"/>
                </a:rPr>
                <a:t>X</a:t>
              </a:r>
              <a:endParaRPr lang="zh-CN" altLang="en-US" sz="1200">
                <a:solidFill>
                  <a:srgbClr val="3399FF"/>
                </a:solidFill>
                <a:latin typeface="宋体" panose="02010600030101010101" pitchFamily="2" charset="-122"/>
                <a:ea typeface="宋体" panose="02010600030101010101" pitchFamily="2" charset="-122"/>
              </a:endParaRPr>
            </a:p>
          </p:txBody>
        </p:sp>
        <p:sp>
          <p:nvSpPr>
            <p:cNvPr id="733199" name="Line 15">
              <a:extLst>
                <a:ext uri="{FF2B5EF4-FFF2-40B4-BE49-F238E27FC236}">
                  <a16:creationId xmlns:a16="http://schemas.microsoft.com/office/drawing/2014/main" id="{384BC18E-1BFF-43D5-1769-2CEB6B3E53AE}"/>
                </a:ext>
              </a:extLst>
            </p:cNvPr>
            <p:cNvSpPr>
              <a:spLocks noChangeShapeType="1"/>
            </p:cNvSpPr>
            <p:nvPr/>
          </p:nvSpPr>
          <p:spPr bwMode="auto">
            <a:xfrm>
              <a:off x="2991" y="1584"/>
              <a:ext cx="0" cy="294"/>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00" name="Line 16">
              <a:extLst>
                <a:ext uri="{FF2B5EF4-FFF2-40B4-BE49-F238E27FC236}">
                  <a16:creationId xmlns:a16="http://schemas.microsoft.com/office/drawing/2014/main" id="{57DBA561-0644-363E-4A12-2641C4208420}"/>
                </a:ext>
              </a:extLst>
            </p:cNvPr>
            <p:cNvSpPr>
              <a:spLocks noChangeShapeType="1"/>
            </p:cNvSpPr>
            <p:nvPr/>
          </p:nvSpPr>
          <p:spPr bwMode="auto">
            <a:xfrm>
              <a:off x="2991" y="1878"/>
              <a:ext cx="571"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30736" name="Rectangle 17">
              <a:extLst>
                <a:ext uri="{FF2B5EF4-FFF2-40B4-BE49-F238E27FC236}">
                  <a16:creationId xmlns:a16="http://schemas.microsoft.com/office/drawing/2014/main" id="{80FAA820-BDBD-E87C-EBAF-66ADE79FE9BC}"/>
                </a:ext>
              </a:extLst>
            </p:cNvPr>
            <p:cNvSpPr>
              <a:spLocks noChangeArrowheads="1"/>
            </p:cNvSpPr>
            <p:nvPr/>
          </p:nvSpPr>
          <p:spPr bwMode="auto">
            <a:xfrm>
              <a:off x="3045" y="2091"/>
              <a:ext cx="11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solidFill>
                    <a:srgbClr val="3399FF"/>
                  </a:solidFill>
                  <a:latin typeface="宋体" panose="02010600030101010101" pitchFamily="2" charset="-122"/>
                  <a:ea typeface="宋体" panose="02010600030101010101" pitchFamily="2" charset="-122"/>
                </a:rPr>
                <a:t>缓冲区管理器请求数据 </a:t>
              </a:r>
              <a:r>
                <a:rPr lang="en-US" altLang="zh-CN" sz="1200">
                  <a:solidFill>
                    <a:srgbClr val="3399FF"/>
                  </a:solidFill>
                  <a:latin typeface="宋体" panose="02010600030101010101" pitchFamily="2" charset="-122"/>
                  <a:ea typeface="宋体" panose="02010600030101010101" pitchFamily="2" charset="-122"/>
                </a:rPr>
                <a:t>X</a:t>
              </a:r>
              <a:endParaRPr lang="zh-CN" altLang="en-US" sz="1200">
                <a:solidFill>
                  <a:srgbClr val="3399FF"/>
                </a:solidFill>
                <a:latin typeface="宋体" panose="02010600030101010101" pitchFamily="2" charset="-122"/>
                <a:ea typeface="宋体" panose="02010600030101010101" pitchFamily="2" charset="-122"/>
              </a:endParaRPr>
            </a:p>
          </p:txBody>
        </p:sp>
        <p:sp>
          <p:nvSpPr>
            <p:cNvPr id="733202" name="Line 18">
              <a:extLst>
                <a:ext uri="{FF2B5EF4-FFF2-40B4-BE49-F238E27FC236}">
                  <a16:creationId xmlns:a16="http://schemas.microsoft.com/office/drawing/2014/main" id="{680FD425-5805-9DE7-2AB6-788AF70ED845}"/>
                </a:ext>
              </a:extLst>
            </p:cNvPr>
            <p:cNvSpPr>
              <a:spLocks noChangeShapeType="1"/>
            </p:cNvSpPr>
            <p:nvPr/>
          </p:nvSpPr>
          <p:spPr bwMode="auto">
            <a:xfrm>
              <a:off x="3887" y="2035"/>
              <a:ext cx="0" cy="294"/>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03" name="Line 19">
              <a:extLst>
                <a:ext uri="{FF2B5EF4-FFF2-40B4-BE49-F238E27FC236}">
                  <a16:creationId xmlns:a16="http://schemas.microsoft.com/office/drawing/2014/main" id="{28F9CBCA-C0B1-04F2-71B0-0E97EE88896C}"/>
                </a:ext>
              </a:extLst>
            </p:cNvPr>
            <p:cNvSpPr>
              <a:spLocks noChangeShapeType="1"/>
            </p:cNvSpPr>
            <p:nvPr/>
          </p:nvSpPr>
          <p:spPr bwMode="auto">
            <a:xfrm>
              <a:off x="3887" y="2329"/>
              <a:ext cx="386"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04" name="Line 20">
              <a:extLst>
                <a:ext uri="{FF2B5EF4-FFF2-40B4-BE49-F238E27FC236}">
                  <a16:creationId xmlns:a16="http://schemas.microsoft.com/office/drawing/2014/main" id="{5525132A-CFCF-F8AE-CFB1-A0FA28904E4E}"/>
                </a:ext>
              </a:extLst>
            </p:cNvPr>
            <p:cNvSpPr>
              <a:spLocks noChangeShapeType="1"/>
            </p:cNvSpPr>
            <p:nvPr/>
          </p:nvSpPr>
          <p:spPr bwMode="auto">
            <a:xfrm flipH="1" flipV="1">
              <a:off x="4251" y="2030"/>
              <a:ext cx="294" cy="136"/>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05" name="Line 21">
              <a:extLst>
                <a:ext uri="{FF2B5EF4-FFF2-40B4-BE49-F238E27FC236}">
                  <a16:creationId xmlns:a16="http://schemas.microsoft.com/office/drawing/2014/main" id="{F917E5F6-BB38-1E91-452F-7B121B680111}"/>
                </a:ext>
              </a:extLst>
            </p:cNvPr>
            <p:cNvSpPr>
              <a:spLocks noChangeShapeType="1"/>
            </p:cNvSpPr>
            <p:nvPr/>
          </p:nvSpPr>
          <p:spPr bwMode="auto">
            <a:xfrm flipV="1">
              <a:off x="4561" y="2155"/>
              <a:ext cx="98" cy="1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tailEnd type="triangl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06" name="Rectangle 22">
              <a:extLst>
                <a:ext uri="{FF2B5EF4-FFF2-40B4-BE49-F238E27FC236}">
                  <a16:creationId xmlns:a16="http://schemas.microsoft.com/office/drawing/2014/main" id="{CE2B2130-4B11-990C-58EC-8D28ECCE9DEF}"/>
                </a:ext>
              </a:extLst>
            </p:cNvPr>
            <p:cNvSpPr>
              <a:spLocks noChangeArrowheads="1"/>
            </p:cNvSpPr>
            <p:nvPr/>
          </p:nvSpPr>
          <p:spPr bwMode="auto">
            <a:xfrm>
              <a:off x="4376" y="1916"/>
              <a:ext cx="59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sz="1200">
                  <a:solidFill>
                    <a:srgbClr val="3399FF"/>
                  </a:solidFill>
                  <a:latin typeface="宋体" panose="02010600030101010101" pitchFamily="2" charset="-122"/>
                  <a:ea typeface="宋体" panose="02010600030101010101" pitchFamily="2" charset="-122"/>
                </a:rPr>
                <a:t>返回数据 </a:t>
              </a:r>
              <a:r>
                <a:rPr lang="en-US" altLang="zh-CN" sz="1200">
                  <a:solidFill>
                    <a:srgbClr val="3399FF"/>
                  </a:solidFill>
                  <a:latin typeface="宋体" panose="02010600030101010101" pitchFamily="2" charset="-122"/>
                  <a:ea typeface="宋体" panose="02010600030101010101" pitchFamily="2" charset="-122"/>
                </a:rPr>
                <a:t>X</a:t>
              </a:r>
              <a:endParaRPr lang="zh-CN" altLang="en-US" sz="1200">
                <a:solidFill>
                  <a:srgbClr val="3399FF"/>
                </a:solidFill>
                <a:latin typeface="宋体" panose="02010600030101010101" pitchFamily="2" charset="-122"/>
                <a:ea typeface="宋体" panose="02010600030101010101" pitchFamily="2" charset="-122"/>
              </a:endParaRPr>
            </a:p>
          </p:txBody>
        </p:sp>
        <p:sp>
          <p:nvSpPr>
            <p:cNvPr id="733207" name="Line 23">
              <a:extLst>
                <a:ext uri="{FF2B5EF4-FFF2-40B4-BE49-F238E27FC236}">
                  <a16:creationId xmlns:a16="http://schemas.microsoft.com/office/drawing/2014/main" id="{331A4524-1A1D-576C-FB57-B3BDA56F6CA2}"/>
                </a:ext>
              </a:extLst>
            </p:cNvPr>
            <p:cNvSpPr>
              <a:spLocks noChangeShapeType="1"/>
            </p:cNvSpPr>
            <p:nvPr/>
          </p:nvSpPr>
          <p:spPr bwMode="auto">
            <a:xfrm flipH="1" flipV="1">
              <a:off x="3251" y="1590"/>
              <a:ext cx="310" cy="152"/>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08" name="Rectangle 24">
              <a:extLst>
                <a:ext uri="{FF2B5EF4-FFF2-40B4-BE49-F238E27FC236}">
                  <a16:creationId xmlns:a16="http://schemas.microsoft.com/office/drawing/2014/main" id="{7E82EDE0-D65E-7EC3-D437-7AA073F4C01E}"/>
                </a:ext>
              </a:extLst>
            </p:cNvPr>
            <p:cNvSpPr>
              <a:spLocks noChangeArrowheads="1"/>
            </p:cNvSpPr>
            <p:nvPr/>
          </p:nvSpPr>
          <p:spPr bwMode="auto">
            <a:xfrm>
              <a:off x="3376" y="1476"/>
              <a:ext cx="59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sz="1200">
                  <a:solidFill>
                    <a:srgbClr val="3399FF"/>
                  </a:solidFill>
                  <a:latin typeface="宋体" panose="02010600030101010101" pitchFamily="2" charset="-122"/>
                  <a:ea typeface="宋体" panose="02010600030101010101" pitchFamily="2" charset="-122"/>
                </a:rPr>
                <a:t>返回数据 </a:t>
              </a:r>
              <a:r>
                <a:rPr lang="en-US" altLang="zh-CN" sz="1200">
                  <a:solidFill>
                    <a:srgbClr val="3399FF"/>
                  </a:solidFill>
                  <a:latin typeface="宋体" panose="02010600030101010101" pitchFamily="2" charset="-122"/>
                  <a:ea typeface="宋体" panose="02010600030101010101" pitchFamily="2" charset="-122"/>
                </a:rPr>
                <a:t>X</a:t>
              </a:r>
              <a:endParaRPr lang="zh-CN" altLang="en-US" sz="1200">
                <a:solidFill>
                  <a:srgbClr val="3399FF"/>
                </a:solidFill>
                <a:latin typeface="宋体" panose="02010600030101010101" pitchFamily="2" charset="-122"/>
                <a:ea typeface="宋体" panose="02010600030101010101" pitchFamily="2" charset="-122"/>
              </a:endParaRPr>
            </a:p>
          </p:txBody>
        </p:sp>
      </p:grpSp>
      <p:sp>
        <p:nvSpPr>
          <p:cNvPr id="30744" name="AutoShape 4">
            <a:extLst>
              <a:ext uri="{FF2B5EF4-FFF2-40B4-BE49-F238E27FC236}">
                <a16:creationId xmlns:a16="http://schemas.microsoft.com/office/drawing/2014/main" id="{4C88C32C-3DDD-E868-2F5C-86C36E3EECA8}"/>
              </a:ext>
            </a:extLst>
          </p:cNvPr>
          <p:cNvSpPr>
            <a:spLocks noChangeArrowheads="1"/>
          </p:cNvSpPr>
          <p:nvPr/>
        </p:nvSpPr>
        <p:spPr bwMode="auto">
          <a:xfrm>
            <a:off x="285750" y="1722438"/>
            <a:ext cx="1965325" cy="617537"/>
          </a:xfrm>
          <a:prstGeom prst="cloudCallout">
            <a:avLst>
              <a:gd name="adj1" fmla="val -46282"/>
              <a:gd name="adj2" fmla="val 82903"/>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宋体" panose="02010600030101010101" pitchFamily="2" charset="-122"/>
                <a:ea typeface="宋体" panose="02010600030101010101" pitchFamily="2" charset="-122"/>
              </a:rPr>
              <a:t>2)</a:t>
            </a:r>
            <a:r>
              <a:rPr lang="zh-CN" altLang="en-US" sz="1200">
                <a:solidFill>
                  <a:schemeClr val="tx1"/>
                </a:solidFill>
                <a:latin typeface="宋体" panose="02010600030101010101" pitchFamily="2" charset="-122"/>
                <a:ea typeface="宋体" panose="02010600030101010101" pitchFamily="2" charset="-122"/>
              </a:rPr>
              <a:t>如何管理数据库缓冲区？</a:t>
            </a:r>
            <a:endParaRPr lang="en-US" altLang="zh-CN" sz="1200">
              <a:solidFill>
                <a:schemeClr val="tx1"/>
              </a:solidFill>
              <a:latin typeface="宋体" panose="02010600030101010101" pitchFamily="2" charset="-122"/>
              <a:ea typeface="宋体" panose="02010600030101010101" pitchFamily="2" charset="-122"/>
            </a:endParaRPr>
          </a:p>
        </p:txBody>
      </p:sp>
      <p:pic>
        <p:nvPicPr>
          <p:cNvPr id="30745" name="Picture 29">
            <a:extLst>
              <a:ext uri="{FF2B5EF4-FFF2-40B4-BE49-F238E27FC236}">
                <a16:creationId xmlns:a16="http://schemas.microsoft.com/office/drawing/2014/main" id="{00CE42FD-C918-8435-05AA-958153F4C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4178300"/>
            <a:ext cx="7997825"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3227" name="Group 43">
            <a:extLst>
              <a:ext uri="{FF2B5EF4-FFF2-40B4-BE49-F238E27FC236}">
                <a16:creationId xmlns:a16="http://schemas.microsoft.com/office/drawing/2014/main" id="{1EE94C7F-346D-F327-77DF-80224A6C5380}"/>
              </a:ext>
            </a:extLst>
          </p:cNvPr>
          <p:cNvGrpSpPr>
            <a:grpSpLocks/>
          </p:cNvGrpSpPr>
          <p:nvPr/>
        </p:nvGrpSpPr>
        <p:grpSpPr bwMode="auto">
          <a:xfrm>
            <a:off x="4624388" y="1792288"/>
            <a:ext cx="3825875" cy="1200150"/>
            <a:chOff x="2913" y="1069"/>
            <a:chExt cx="2410" cy="756"/>
          </a:xfrm>
        </p:grpSpPr>
        <p:sp>
          <p:nvSpPr>
            <p:cNvPr id="30747" name="Rectangle 26">
              <a:extLst>
                <a:ext uri="{FF2B5EF4-FFF2-40B4-BE49-F238E27FC236}">
                  <a16:creationId xmlns:a16="http://schemas.microsoft.com/office/drawing/2014/main" id="{45316389-3E9F-F229-8FBF-F93D2172ACAA}"/>
                </a:ext>
              </a:extLst>
            </p:cNvPr>
            <p:cNvSpPr>
              <a:spLocks noChangeArrowheads="1"/>
            </p:cNvSpPr>
            <p:nvPr/>
          </p:nvSpPr>
          <p:spPr bwMode="auto">
            <a:xfrm>
              <a:off x="3505" y="1069"/>
              <a:ext cx="1818" cy="756"/>
            </a:xfrm>
            <a:prstGeom prst="rect">
              <a:avLst/>
            </a:prstGeom>
            <a:noFill/>
            <a:ln w="9525">
              <a:solidFill>
                <a:srgbClr val="428E5B"/>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en-US" altLang="zh-CN" sz="1200">
                  <a:solidFill>
                    <a:srgbClr val="428E5B"/>
                  </a:solidFill>
                  <a:latin typeface="宋体" panose="02010600030101010101" pitchFamily="2" charset="-122"/>
                  <a:ea typeface="宋体" panose="02010600030101010101" pitchFamily="2" charset="-122"/>
                </a:rPr>
                <a:t>1)</a:t>
              </a:r>
              <a:r>
                <a:rPr lang="zh-CN" altLang="en-US" sz="1200">
                  <a:solidFill>
                    <a:srgbClr val="428E5B"/>
                  </a:solidFill>
                  <a:latin typeface="宋体" panose="02010600030101010101" pitchFamily="2" charset="-122"/>
                  <a:ea typeface="宋体" panose="02010600030101010101" pitchFamily="2" charset="-122"/>
                </a:rPr>
                <a:t>若</a:t>
              </a:r>
              <a:r>
                <a:rPr lang="en-US" altLang="zh-CN" sz="1200">
                  <a:solidFill>
                    <a:srgbClr val="428E5B"/>
                  </a:solidFill>
                  <a:latin typeface="宋体" panose="02010600030101010101" pitchFamily="2" charset="-122"/>
                  <a:ea typeface="宋体" panose="02010600030101010101" pitchFamily="2" charset="-122"/>
                </a:rPr>
                <a:t>X</a:t>
              </a:r>
              <a:r>
                <a:rPr lang="zh-CN" altLang="en-US" sz="1200">
                  <a:solidFill>
                    <a:srgbClr val="428E5B"/>
                  </a:solidFill>
                  <a:latin typeface="宋体" panose="02010600030101010101" pitchFamily="2" charset="-122"/>
                  <a:ea typeface="宋体" panose="02010600030101010101" pitchFamily="2" charset="-122"/>
                </a:rPr>
                <a:t>不在缓冲区中，则为其分配空间，并向硬盘</a:t>
              </a:r>
              <a:r>
                <a:rPr lang="en-US" altLang="zh-CN" sz="1200">
                  <a:solidFill>
                    <a:srgbClr val="428E5B"/>
                  </a:solidFill>
                  <a:latin typeface="宋体" panose="02010600030101010101" pitchFamily="2" charset="-122"/>
                  <a:ea typeface="宋体" panose="02010600030101010101" pitchFamily="2" charset="-122"/>
                </a:rPr>
                <a:t>(</a:t>
              </a:r>
              <a:r>
                <a:rPr lang="zh-CN" altLang="en-US" sz="1200">
                  <a:solidFill>
                    <a:srgbClr val="428E5B"/>
                  </a:solidFill>
                  <a:latin typeface="宋体" panose="02010600030101010101" pitchFamily="2" charset="-122"/>
                  <a:ea typeface="宋体" panose="02010600030101010101" pitchFamily="2" charset="-122"/>
                </a:rPr>
                <a:t>硬盘上物理数据库</a:t>
              </a:r>
              <a:r>
                <a:rPr lang="en-US" altLang="zh-CN" sz="1200">
                  <a:solidFill>
                    <a:srgbClr val="428E5B"/>
                  </a:solidFill>
                  <a:latin typeface="宋体" panose="02010600030101010101" pitchFamily="2" charset="-122"/>
                  <a:ea typeface="宋体" panose="02010600030101010101" pitchFamily="2" charset="-122"/>
                </a:rPr>
                <a:t>)</a:t>
              </a:r>
              <a:r>
                <a:rPr lang="zh-CN" altLang="en-US" sz="1200">
                  <a:solidFill>
                    <a:srgbClr val="428E5B"/>
                  </a:solidFill>
                  <a:latin typeface="宋体" panose="02010600030101010101" pitchFamily="2" charset="-122"/>
                  <a:ea typeface="宋体" panose="02010600030101010101" pitchFamily="2" charset="-122"/>
                </a:rPr>
                <a:t>请求 </a:t>
              </a:r>
              <a:r>
                <a:rPr lang="en-US" altLang="zh-CN" sz="1200">
                  <a:solidFill>
                    <a:srgbClr val="428E5B"/>
                  </a:solidFill>
                  <a:latin typeface="宋体" panose="02010600030101010101" pitchFamily="2" charset="-122"/>
                  <a:ea typeface="宋体" panose="02010600030101010101" pitchFamily="2" charset="-122"/>
                </a:rPr>
                <a:t>X</a:t>
              </a:r>
              <a:r>
                <a:rPr lang="zh-CN" altLang="en-US" sz="1200">
                  <a:solidFill>
                    <a:srgbClr val="428E5B"/>
                  </a:solidFill>
                  <a:latin typeface="宋体" panose="02010600030101010101" pitchFamily="2" charset="-122"/>
                  <a:ea typeface="宋体" panose="02010600030101010101" pitchFamily="2" charset="-122"/>
                </a:rPr>
                <a:t>；</a:t>
              </a:r>
            </a:p>
            <a:p>
              <a:pPr eaLnBrk="0" hangingPunct="0"/>
              <a:r>
                <a:rPr lang="en-US" altLang="zh-CN" sz="1200">
                  <a:solidFill>
                    <a:srgbClr val="428E5B"/>
                  </a:solidFill>
                  <a:latin typeface="宋体" panose="02010600030101010101" pitchFamily="2" charset="-122"/>
                  <a:ea typeface="宋体" panose="02010600030101010101" pitchFamily="2" charset="-122"/>
                </a:rPr>
                <a:t>2)</a:t>
              </a:r>
              <a:r>
                <a:rPr lang="zh-CN" altLang="en-US" sz="1200">
                  <a:solidFill>
                    <a:srgbClr val="428E5B"/>
                  </a:solidFill>
                  <a:latin typeface="宋体" panose="02010600030101010101" pitchFamily="2" charset="-122"/>
                  <a:ea typeface="宋体" panose="02010600030101010101" pitchFamily="2" charset="-122"/>
                </a:rPr>
                <a:t>若缓冲区已满，则按某种测量策略清除部分块，清除前先将块中最新修改数据回写到硬盘（数据库）</a:t>
              </a:r>
              <a:r>
                <a:rPr lang="en-US" altLang="zh-CN" sz="1200">
                  <a:solidFill>
                    <a:srgbClr val="428E5B"/>
                  </a:solidFill>
                  <a:latin typeface="宋体" panose="02010600030101010101" pitchFamily="2" charset="-122"/>
                  <a:ea typeface="宋体" panose="02010600030101010101" pitchFamily="2" charset="-122"/>
                </a:rPr>
                <a:t>!</a:t>
              </a:r>
            </a:p>
            <a:p>
              <a:pPr eaLnBrk="0" hangingPunct="0"/>
              <a:r>
                <a:rPr lang="en-US" altLang="zh-CN" sz="1200">
                  <a:solidFill>
                    <a:srgbClr val="428E5B"/>
                  </a:solidFill>
                  <a:latin typeface="宋体" panose="02010600030101010101" pitchFamily="2" charset="-122"/>
                  <a:ea typeface="宋体" panose="02010600030101010101" pitchFamily="2" charset="-122"/>
                </a:rPr>
                <a:t>4</a:t>
              </a:r>
              <a:r>
                <a:rPr lang="zh-CN" altLang="en-US" sz="1200">
                  <a:solidFill>
                    <a:srgbClr val="428E5B"/>
                  </a:solidFill>
                  <a:latin typeface="宋体" panose="02010600030101010101" pitchFamily="2" charset="-122"/>
                  <a:ea typeface="宋体" panose="02010600030101010101" pitchFamily="2" charset="-122"/>
                </a:rPr>
                <a:t>）缓存区从硬盘（数据库）读取 </a:t>
              </a:r>
              <a:r>
                <a:rPr lang="en-US" altLang="zh-CN" sz="1200">
                  <a:solidFill>
                    <a:srgbClr val="428E5B"/>
                  </a:solidFill>
                  <a:latin typeface="宋体" panose="02010600030101010101" pitchFamily="2" charset="-122"/>
                  <a:ea typeface="宋体" panose="02010600030101010101" pitchFamily="2" charset="-122"/>
                </a:rPr>
                <a:t>X;</a:t>
              </a:r>
              <a:endParaRPr lang="zh-CN" altLang="en-US" sz="1000">
                <a:solidFill>
                  <a:srgbClr val="428E5B"/>
                </a:solidFill>
                <a:latin typeface="宋体" panose="02010600030101010101" pitchFamily="2" charset="-122"/>
                <a:ea typeface="宋体" panose="02010600030101010101" pitchFamily="2" charset="-122"/>
              </a:endParaRPr>
            </a:p>
          </p:txBody>
        </p:sp>
        <p:sp>
          <p:nvSpPr>
            <p:cNvPr id="733226" name="AutoShape 42">
              <a:extLst>
                <a:ext uri="{FF2B5EF4-FFF2-40B4-BE49-F238E27FC236}">
                  <a16:creationId xmlns:a16="http://schemas.microsoft.com/office/drawing/2014/main" id="{056B3C20-A7BA-61C1-A81B-1096D4B9BCE4}"/>
                </a:ext>
              </a:extLst>
            </p:cNvPr>
            <p:cNvSpPr>
              <a:spLocks noChangeArrowheads="1"/>
            </p:cNvSpPr>
            <p:nvPr/>
          </p:nvSpPr>
          <p:spPr bwMode="auto">
            <a:xfrm>
              <a:off x="2913" y="1310"/>
              <a:ext cx="565" cy="310"/>
            </a:xfrm>
            <a:custGeom>
              <a:avLst/>
              <a:gdLst>
                <a:gd name="T0" fmla="*/ 396 w 21600"/>
                <a:gd name="T1" fmla="*/ 0 h 21600"/>
                <a:gd name="T2" fmla="*/ 396 w 21600"/>
                <a:gd name="T3" fmla="*/ 174 h 21600"/>
                <a:gd name="T4" fmla="*/ 85 w 21600"/>
                <a:gd name="T5" fmla="*/ 310 h 21600"/>
                <a:gd name="T6" fmla="*/ 565 w 21600"/>
                <a:gd name="T7" fmla="*/ 87 h 21600"/>
                <a:gd name="T8" fmla="*/ 17694720 60000 65536"/>
                <a:gd name="T9" fmla="*/ 5898240 60000 65536"/>
                <a:gd name="T10" fmla="*/ 5898240 60000 65536"/>
                <a:gd name="T11" fmla="*/ 0 60000 65536"/>
                <a:gd name="T12" fmla="*/ 12425 w 21600"/>
                <a:gd name="T13" fmla="*/ 2926 h 21600"/>
                <a:gd name="T14" fmla="*/ 18236 w 21600"/>
                <a:gd name="T15" fmla="*/ 9267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19050">
              <a:solidFill>
                <a:srgbClr val="428E5B"/>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33232" name="Group 48">
            <a:extLst>
              <a:ext uri="{FF2B5EF4-FFF2-40B4-BE49-F238E27FC236}">
                <a16:creationId xmlns:a16="http://schemas.microsoft.com/office/drawing/2014/main" id="{287F5C65-E069-8A6E-7523-46D43506A338}"/>
              </a:ext>
            </a:extLst>
          </p:cNvPr>
          <p:cNvGrpSpPr>
            <a:grpSpLocks/>
          </p:cNvGrpSpPr>
          <p:nvPr/>
        </p:nvGrpSpPr>
        <p:grpSpPr bwMode="auto">
          <a:xfrm>
            <a:off x="550863" y="4502150"/>
            <a:ext cx="7886700" cy="1735138"/>
            <a:chOff x="347" y="2836"/>
            <a:chExt cx="4968" cy="1093"/>
          </a:xfrm>
        </p:grpSpPr>
        <p:grpSp>
          <p:nvGrpSpPr>
            <p:cNvPr id="30750" name="Group 46">
              <a:extLst>
                <a:ext uri="{FF2B5EF4-FFF2-40B4-BE49-F238E27FC236}">
                  <a16:creationId xmlns:a16="http://schemas.microsoft.com/office/drawing/2014/main" id="{DE11E736-F0D4-2F42-C255-397F3B0A3590}"/>
                </a:ext>
              </a:extLst>
            </p:cNvPr>
            <p:cNvGrpSpPr>
              <a:grpSpLocks/>
            </p:cNvGrpSpPr>
            <p:nvPr/>
          </p:nvGrpSpPr>
          <p:grpSpPr bwMode="auto">
            <a:xfrm>
              <a:off x="347" y="2836"/>
              <a:ext cx="4968" cy="884"/>
              <a:chOff x="347" y="2836"/>
              <a:chExt cx="4968" cy="884"/>
            </a:xfrm>
          </p:grpSpPr>
          <p:sp>
            <p:nvSpPr>
              <p:cNvPr id="733214" name="Line 30">
                <a:extLst>
                  <a:ext uri="{FF2B5EF4-FFF2-40B4-BE49-F238E27FC236}">
                    <a16:creationId xmlns:a16="http://schemas.microsoft.com/office/drawing/2014/main" id="{095B03A1-B367-03F8-8468-8533E5000C82}"/>
                  </a:ext>
                </a:extLst>
              </p:cNvPr>
              <p:cNvSpPr>
                <a:spLocks noChangeShapeType="1"/>
              </p:cNvSpPr>
              <p:nvPr/>
            </p:nvSpPr>
            <p:spPr bwMode="auto">
              <a:xfrm>
                <a:off x="1467" y="2836"/>
                <a:ext cx="196"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15" name="Line 31">
                <a:extLst>
                  <a:ext uri="{FF2B5EF4-FFF2-40B4-BE49-F238E27FC236}">
                    <a16:creationId xmlns:a16="http://schemas.microsoft.com/office/drawing/2014/main" id="{BA62A052-29A9-9C45-DA22-C9F058D0506B}"/>
                  </a:ext>
                </a:extLst>
              </p:cNvPr>
              <p:cNvSpPr>
                <a:spLocks noChangeShapeType="1"/>
              </p:cNvSpPr>
              <p:nvPr/>
            </p:nvSpPr>
            <p:spPr bwMode="auto">
              <a:xfrm flipV="1">
                <a:off x="2820" y="2836"/>
                <a:ext cx="123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16" name="Line 32">
                <a:extLst>
                  <a:ext uri="{FF2B5EF4-FFF2-40B4-BE49-F238E27FC236}">
                    <a16:creationId xmlns:a16="http://schemas.microsoft.com/office/drawing/2014/main" id="{6A4F6FD3-8A7C-08B2-B394-A83DE1645045}"/>
                  </a:ext>
                </a:extLst>
              </p:cNvPr>
              <p:cNvSpPr>
                <a:spLocks noChangeShapeType="1"/>
              </p:cNvSpPr>
              <p:nvPr/>
            </p:nvSpPr>
            <p:spPr bwMode="auto">
              <a:xfrm>
                <a:off x="4586" y="3053"/>
                <a:ext cx="196"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17" name="Line 33">
                <a:extLst>
                  <a:ext uri="{FF2B5EF4-FFF2-40B4-BE49-F238E27FC236}">
                    <a16:creationId xmlns:a16="http://schemas.microsoft.com/office/drawing/2014/main" id="{055A0B14-9126-1EAE-A31B-CA51B6233FFB}"/>
                  </a:ext>
                </a:extLst>
              </p:cNvPr>
              <p:cNvSpPr>
                <a:spLocks noChangeShapeType="1"/>
              </p:cNvSpPr>
              <p:nvPr/>
            </p:nvSpPr>
            <p:spPr bwMode="auto">
              <a:xfrm flipV="1">
                <a:off x="3630" y="3275"/>
                <a:ext cx="123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18" name="Line 34">
                <a:extLst>
                  <a:ext uri="{FF2B5EF4-FFF2-40B4-BE49-F238E27FC236}">
                    <a16:creationId xmlns:a16="http://schemas.microsoft.com/office/drawing/2014/main" id="{33476DCC-915C-AFAB-C9CF-FAD851196366}"/>
                  </a:ext>
                </a:extLst>
              </p:cNvPr>
              <p:cNvSpPr>
                <a:spLocks noChangeShapeType="1"/>
              </p:cNvSpPr>
              <p:nvPr/>
            </p:nvSpPr>
            <p:spPr bwMode="auto">
              <a:xfrm>
                <a:off x="347" y="3715"/>
                <a:ext cx="1435" cy="5"/>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19" name="Line 35">
                <a:extLst>
                  <a:ext uri="{FF2B5EF4-FFF2-40B4-BE49-F238E27FC236}">
                    <a16:creationId xmlns:a16="http://schemas.microsoft.com/office/drawing/2014/main" id="{38463C01-4320-376C-365B-3F8523C48187}"/>
                  </a:ext>
                </a:extLst>
              </p:cNvPr>
              <p:cNvSpPr>
                <a:spLocks noChangeShapeType="1"/>
              </p:cNvSpPr>
              <p:nvPr/>
            </p:nvSpPr>
            <p:spPr bwMode="auto">
              <a:xfrm>
                <a:off x="3053" y="3276"/>
                <a:ext cx="196"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20" name="Line 36">
                <a:extLst>
                  <a:ext uri="{FF2B5EF4-FFF2-40B4-BE49-F238E27FC236}">
                    <a16:creationId xmlns:a16="http://schemas.microsoft.com/office/drawing/2014/main" id="{CB65114B-1DE8-1370-ACCA-44A39A8F0591}"/>
                  </a:ext>
                </a:extLst>
              </p:cNvPr>
              <p:cNvSpPr>
                <a:spLocks noChangeShapeType="1"/>
              </p:cNvSpPr>
              <p:nvPr/>
            </p:nvSpPr>
            <p:spPr bwMode="auto">
              <a:xfrm>
                <a:off x="1731" y="3497"/>
                <a:ext cx="2533"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21" name="Line 37">
                <a:extLst>
                  <a:ext uri="{FF2B5EF4-FFF2-40B4-BE49-F238E27FC236}">
                    <a16:creationId xmlns:a16="http://schemas.microsoft.com/office/drawing/2014/main" id="{A4173352-C3F2-43E3-8F71-E44F4893F406}"/>
                  </a:ext>
                </a:extLst>
              </p:cNvPr>
              <p:cNvSpPr>
                <a:spLocks noChangeShapeType="1"/>
              </p:cNvSpPr>
              <p:nvPr/>
            </p:nvSpPr>
            <p:spPr bwMode="auto">
              <a:xfrm>
                <a:off x="1124" y="3499"/>
                <a:ext cx="408" cy="6"/>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22" name="Line 38">
                <a:extLst>
                  <a:ext uri="{FF2B5EF4-FFF2-40B4-BE49-F238E27FC236}">
                    <a16:creationId xmlns:a16="http://schemas.microsoft.com/office/drawing/2014/main" id="{D59AEA91-D892-0CB4-8AF3-1D775F8E1033}"/>
                  </a:ext>
                </a:extLst>
              </p:cNvPr>
              <p:cNvSpPr>
                <a:spLocks noChangeShapeType="1"/>
              </p:cNvSpPr>
              <p:nvPr/>
            </p:nvSpPr>
            <p:spPr bwMode="auto">
              <a:xfrm>
                <a:off x="685" y="3277"/>
                <a:ext cx="32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23" name="Line 39">
                <a:extLst>
                  <a:ext uri="{FF2B5EF4-FFF2-40B4-BE49-F238E27FC236}">
                    <a16:creationId xmlns:a16="http://schemas.microsoft.com/office/drawing/2014/main" id="{62C1C487-C42E-0952-ED81-0325AC250F17}"/>
                  </a:ext>
                </a:extLst>
              </p:cNvPr>
              <p:cNvSpPr>
                <a:spLocks noChangeShapeType="1"/>
              </p:cNvSpPr>
              <p:nvPr/>
            </p:nvSpPr>
            <p:spPr bwMode="auto">
              <a:xfrm flipV="1">
                <a:off x="1831" y="3276"/>
                <a:ext cx="870" cy="5"/>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24" name="Line 40">
                <a:extLst>
                  <a:ext uri="{FF2B5EF4-FFF2-40B4-BE49-F238E27FC236}">
                    <a16:creationId xmlns:a16="http://schemas.microsoft.com/office/drawing/2014/main" id="{FAE2E3AC-CEDE-5D84-3AED-A45A10B282E9}"/>
                  </a:ext>
                </a:extLst>
              </p:cNvPr>
              <p:cNvSpPr>
                <a:spLocks noChangeShapeType="1"/>
              </p:cNvSpPr>
              <p:nvPr/>
            </p:nvSpPr>
            <p:spPr bwMode="auto">
              <a:xfrm flipV="1">
                <a:off x="695" y="3275"/>
                <a:ext cx="294" cy="1"/>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3228" name="Line 44">
                <a:extLst>
                  <a:ext uri="{FF2B5EF4-FFF2-40B4-BE49-F238E27FC236}">
                    <a16:creationId xmlns:a16="http://schemas.microsoft.com/office/drawing/2014/main" id="{9035A842-85B5-D1C4-2960-EC1AA0B0ABA5}"/>
                  </a:ext>
                </a:extLst>
              </p:cNvPr>
              <p:cNvSpPr>
                <a:spLocks noChangeShapeType="1"/>
              </p:cNvSpPr>
              <p:nvPr/>
            </p:nvSpPr>
            <p:spPr bwMode="auto">
              <a:xfrm flipV="1">
                <a:off x="5021" y="3496"/>
                <a:ext cx="294" cy="1"/>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733231" name="Line 47">
              <a:extLst>
                <a:ext uri="{FF2B5EF4-FFF2-40B4-BE49-F238E27FC236}">
                  <a16:creationId xmlns:a16="http://schemas.microsoft.com/office/drawing/2014/main" id="{48134A84-C2F7-DF12-9284-853D5F6A51C9}"/>
                </a:ext>
              </a:extLst>
            </p:cNvPr>
            <p:cNvSpPr>
              <a:spLocks noChangeShapeType="1"/>
            </p:cNvSpPr>
            <p:nvPr/>
          </p:nvSpPr>
          <p:spPr bwMode="auto">
            <a:xfrm>
              <a:off x="1782" y="3929"/>
              <a:ext cx="24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733233" name="Rectangle 49">
            <a:extLst>
              <a:ext uri="{FF2B5EF4-FFF2-40B4-BE49-F238E27FC236}">
                <a16:creationId xmlns:a16="http://schemas.microsoft.com/office/drawing/2014/main" id="{F273D9B5-9C21-2F6E-237F-DFB24660C6A3}"/>
              </a:ext>
            </a:extLst>
          </p:cNvPr>
          <p:cNvSpPr>
            <a:spLocks noChangeArrowheads="1"/>
          </p:cNvSpPr>
          <p:nvPr/>
        </p:nvSpPr>
        <p:spPr bwMode="auto">
          <a:xfrm>
            <a:off x="490538" y="3875088"/>
            <a:ext cx="12080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sz="1600">
                <a:latin typeface="宋体" panose="02010600030101010101" pitchFamily="2" charset="-122"/>
                <a:ea typeface="宋体" panose="02010600030101010101" pitchFamily="2" charset="-122"/>
              </a:rPr>
              <a:t>文字描述：</a:t>
            </a:r>
          </a:p>
        </p:txBody>
      </p:sp>
      <p:sp>
        <p:nvSpPr>
          <p:cNvPr id="733234" name="Rectangle 50">
            <a:extLst>
              <a:ext uri="{FF2B5EF4-FFF2-40B4-BE49-F238E27FC236}">
                <a16:creationId xmlns:a16="http://schemas.microsoft.com/office/drawing/2014/main" id="{7E412126-CB90-CC67-6AE6-C6FA1C511565}"/>
              </a:ext>
            </a:extLst>
          </p:cNvPr>
          <p:cNvSpPr>
            <a:spLocks noChangeArrowheads="1"/>
          </p:cNvSpPr>
          <p:nvPr/>
        </p:nvSpPr>
        <p:spPr bwMode="auto">
          <a:xfrm>
            <a:off x="576263" y="2744788"/>
            <a:ext cx="1208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a:latin typeface="宋体" panose="02010600030101010101" pitchFamily="2" charset="-122"/>
                <a:ea typeface="宋体" panose="02010600030101010101" pitchFamily="2" charset="-122"/>
              </a:rPr>
              <a:t>图表描述：</a:t>
            </a:r>
          </a:p>
        </p:txBody>
      </p:sp>
      <p:sp>
        <p:nvSpPr>
          <p:cNvPr id="30766" name="Rectangle 51">
            <a:extLst>
              <a:ext uri="{FF2B5EF4-FFF2-40B4-BE49-F238E27FC236}">
                <a16:creationId xmlns:a16="http://schemas.microsoft.com/office/drawing/2014/main" id="{FE5F2435-1C69-B007-6607-83162878D19E}"/>
              </a:ext>
            </a:extLst>
          </p:cNvPr>
          <p:cNvSpPr>
            <a:spLocks noChangeArrowheads="1"/>
          </p:cNvSpPr>
          <p:nvPr/>
        </p:nvSpPr>
        <p:spPr bwMode="auto">
          <a:xfrm>
            <a:off x="976313" y="87313"/>
            <a:ext cx="77724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t>四 数据库缓冲区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3233"/>
                                        </p:tgtEl>
                                        <p:attrNameLst>
                                          <p:attrName>style.visibility</p:attrName>
                                        </p:attrNameLst>
                                      </p:cBhvr>
                                      <p:to>
                                        <p:strVal val="visible"/>
                                      </p:to>
                                    </p:set>
                                    <p:anim calcmode="lin" valueType="num">
                                      <p:cBhvr additive="base">
                                        <p:cTn id="7" dur="500" fill="hold"/>
                                        <p:tgtEl>
                                          <p:spTgt spid="733233"/>
                                        </p:tgtEl>
                                        <p:attrNameLst>
                                          <p:attrName>ppt_x</p:attrName>
                                        </p:attrNameLst>
                                      </p:cBhvr>
                                      <p:tavLst>
                                        <p:tav tm="0">
                                          <p:val>
                                            <p:strVal val="#ppt_x"/>
                                          </p:val>
                                        </p:tav>
                                        <p:tav tm="100000">
                                          <p:val>
                                            <p:strVal val="#ppt_x"/>
                                          </p:val>
                                        </p:tav>
                                      </p:tavLst>
                                    </p:anim>
                                    <p:anim calcmode="lin" valueType="num">
                                      <p:cBhvr additive="base">
                                        <p:cTn id="8" dur="500" fill="hold"/>
                                        <p:tgtEl>
                                          <p:spTgt spid="7332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33232"/>
                                        </p:tgtEl>
                                        <p:attrNameLst>
                                          <p:attrName>style.visibility</p:attrName>
                                        </p:attrNameLst>
                                      </p:cBhvr>
                                      <p:to>
                                        <p:strVal val="visible"/>
                                      </p:to>
                                    </p:set>
                                    <p:anim calcmode="lin" valueType="num">
                                      <p:cBhvr additive="base">
                                        <p:cTn id="11" dur="500" fill="hold"/>
                                        <p:tgtEl>
                                          <p:spTgt spid="733232"/>
                                        </p:tgtEl>
                                        <p:attrNameLst>
                                          <p:attrName>ppt_x</p:attrName>
                                        </p:attrNameLst>
                                      </p:cBhvr>
                                      <p:tavLst>
                                        <p:tav tm="0">
                                          <p:val>
                                            <p:strVal val="#ppt_x"/>
                                          </p:val>
                                        </p:tav>
                                        <p:tav tm="100000">
                                          <p:val>
                                            <p:strVal val="#ppt_x"/>
                                          </p:val>
                                        </p:tav>
                                      </p:tavLst>
                                    </p:anim>
                                    <p:anim calcmode="lin" valueType="num">
                                      <p:cBhvr additive="base">
                                        <p:cTn id="12" dur="500" fill="hold"/>
                                        <p:tgtEl>
                                          <p:spTgt spid="73323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33234"/>
                                        </p:tgtEl>
                                        <p:attrNameLst>
                                          <p:attrName>style.visibility</p:attrName>
                                        </p:attrNameLst>
                                      </p:cBhvr>
                                      <p:to>
                                        <p:strVal val="visible"/>
                                      </p:to>
                                    </p:set>
                                    <p:anim calcmode="lin" valueType="num">
                                      <p:cBhvr additive="base">
                                        <p:cTn id="17" dur="500" fill="hold"/>
                                        <p:tgtEl>
                                          <p:spTgt spid="733234"/>
                                        </p:tgtEl>
                                        <p:attrNameLst>
                                          <p:attrName>ppt_x</p:attrName>
                                        </p:attrNameLst>
                                      </p:cBhvr>
                                      <p:tavLst>
                                        <p:tav tm="0">
                                          <p:val>
                                            <p:strVal val="#ppt_x"/>
                                          </p:val>
                                        </p:tav>
                                        <p:tav tm="100000">
                                          <p:val>
                                            <p:strVal val="#ppt_x"/>
                                          </p:val>
                                        </p:tav>
                                      </p:tavLst>
                                    </p:anim>
                                    <p:anim calcmode="lin" valueType="num">
                                      <p:cBhvr additive="base">
                                        <p:cTn id="18" dur="500" fill="hold"/>
                                        <p:tgtEl>
                                          <p:spTgt spid="73323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33227"/>
                                        </p:tgtEl>
                                        <p:attrNameLst>
                                          <p:attrName>style.visibility</p:attrName>
                                        </p:attrNameLst>
                                      </p:cBhvr>
                                      <p:to>
                                        <p:strVal val="visible"/>
                                      </p:to>
                                    </p:set>
                                    <p:anim calcmode="lin" valueType="num">
                                      <p:cBhvr additive="base">
                                        <p:cTn id="21" dur="500" fill="hold"/>
                                        <p:tgtEl>
                                          <p:spTgt spid="733227"/>
                                        </p:tgtEl>
                                        <p:attrNameLst>
                                          <p:attrName>ppt_x</p:attrName>
                                        </p:attrNameLst>
                                      </p:cBhvr>
                                      <p:tavLst>
                                        <p:tav tm="0">
                                          <p:val>
                                            <p:strVal val="#ppt_x"/>
                                          </p:val>
                                        </p:tav>
                                        <p:tav tm="100000">
                                          <p:val>
                                            <p:strVal val="#ppt_x"/>
                                          </p:val>
                                        </p:tav>
                                      </p:tavLst>
                                    </p:anim>
                                    <p:anim calcmode="lin" valueType="num">
                                      <p:cBhvr additive="base">
                                        <p:cTn id="22" dur="500" fill="hold"/>
                                        <p:tgtEl>
                                          <p:spTgt spid="73322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33225"/>
                                        </p:tgtEl>
                                        <p:attrNameLst>
                                          <p:attrName>style.visibility</p:attrName>
                                        </p:attrNameLst>
                                      </p:cBhvr>
                                      <p:to>
                                        <p:strVal val="visible"/>
                                      </p:to>
                                    </p:set>
                                    <p:anim calcmode="lin" valueType="num">
                                      <p:cBhvr additive="base">
                                        <p:cTn id="25" dur="500" fill="hold"/>
                                        <p:tgtEl>
                                          <p:spTgt spid="733225"/>
                                        </p:tgtEl>
                                        <p:attrNameLst>
                                          <p:attrName>ppt_x</p:attrName>
                                        </p:attrNameLst>
                                      </p:cBhvr>
                                      <p:tavLst>
                                        <p:tav tm="0">
                                          <p:val>
                                            <p:strVal val="#ppt_x"/>
                                          </p:val>
                                        </p:tav>
                                        <p:tav tm="100000">
                                          <p:val>
                                            <p:strVal val="#ppt_x"/>
                                          </p:val>
                                        </p:tav>
                                      </p:tavLst>
                                    </p:anim>
                                    <p:anim calcmode="lin" valueType="num">
                                      <p:cBhvr additive="base">
                                        <p:cTn id="26" dur="500" fill="hold"/>
                                        <p:tgtEl>
                                          <p:spTgt spid="7332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233" grpId="0"/>
      <p:bldP spid="733234"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幻灯片编号占位符 5">
            <a:extLst>
              <a:ext uri="{FF2B5EF4-FFF2-40B4-BE49-F238E27FC236}">
                <a16:creationId xmlns:a16="http://schemas.microsoft.com/office/drawing/2014/main" id="{AEC10038-E6E2-320A-E3D8-5241EF1891BE}"/>
              </a:ext>
            </a:extLst>
          </p:cNvPr>
          <p:cNvSpPr>
            <a:spLocks noGrp="1"/>
          </p:cNvSpPr>
          <p:nvPr>
            <p:ph type="sldNum" sz="quarter" idx="12"/>
          </p:nvPr>
        </p:nvSpPr>
        <p:spPr/>
        <p:txBody>
          <a:bodyPr/>
          <a:lstStyle/>
          <a:p>
            <a:fld id="{E0AF8596-EDF7-4E52-9CD3-8A6C2048A60C}" type="slidenum">
              <a:rPr lang="zh-CN" altLang="en-US"/>
              <a:pPr/>
              <a:t>282</a:t>
            </a:fld>
            <a:endParaRPr lang="en-US" altLang="zh-CN"/>
          </a:p>
        </p:txBody>
      </p:sp>
      <p:sp>
        <p:nvSpPr>
          <p:cNvPr id="31746" name="Rectangle 2">
            <a:extLst>
              <a:ext uri="{FF2B5EF4-FFF2-40B4-BE49-F238E27FC236}">
                <a16:creationId xmlns:a16="http://schemas.microsoft.com/office/drawing/2014/main" id="{695495B9-D0C6-C3ED-6315-CC0F9D765A35}"/>
              </a:ext>
            </a:extLst>
          </p:cNvPr>
          <p:cNvSpPr>
            <a:spLocks noGrp="1" noChangeArrowheads="1"/>
          </p:cNvSpPr>
          <p:nvPr>
            <p:ph type="title"/>
          </p:nvPr>
        </p:nvSpPr>
        <p:spPr>
          <a:xfrm>
            <a:off x="2003425" y="788988"/>
            <a:ext cx="5245100" cy="1143000"/>
          </a:xfrm>
        </p:spPr>
        <p:txBody>
          <a:bodyPr/>
          <a:lstStyle/>
          <a:p>
            <a:r>
              <a:rPr lang="en-US" altLang="zh-CN" sz="2400" b="1">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缓冲区替换策略</a:t>
            </a:r>
            <a:r>
              <a:rPr lang="en-US" altLang="zh-CN" sz="1600" b="1">
                <a:solidFill>
                  <a:schemeClr val="tx1"/>
                </a:solidFill>
                <a:latin typeface="黑体" panose="02010609060101010101" pitchFamily="49" charset="-122"/>
                <a:ea typeface="黑体" panose="02010609060101010101" pitchFamily="49" charset="-122"/>
              </a:rPr>
              <a:t>P.263</a:t>
            </a:r>
            <a:endParaRPr lang="zh-CN" altLang="en-US" sz="1600" b="1">
              <a:solidFill>
                <a:schemeClr val="tx1"/>
              </a:solidFill>
              <a:latin typeface="黑体" panose="02010609060101010101" pitchFamily="49" charset="-122"/>
              <a:ea typeface="黑体" panose="02010609060101010101" pitchFamily="49" charset="-122"/>
            </a:endParaRPr>
          </a:p>
        </p:txBody>
      </p:sp>
      <p:sp>
        <p:nvSpPr>
          <p:cNvPr id="31747" name="Rectangle 4">
            <a:extLst>
              <a:ext uri="{FF2B5EF4-FFF2-40B4-BE49-F238E27FC236}">
                <a16:creationId xmlns:a16="http://schemas.microsoft.com/office/drawing/2014/main" id="{08A3CB01-5757-4B34-A3B7-83B228502366}"/>
              </a:ext>
            </a:extLst>
          </p:cNvPr>
          <p:cNvSpPr>
            <a:spLocks noChangeArrowheads="1"/>
          </p:cNvSpPr>
          <p:nvPr/>
        </p:nvSpPr>
        <p:spPr bwMode="auto">
          <a:xfrm>
            <a:off x="976313" y="87313"/>
            <a:ext cx="77724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t>四 数据库缓冲区</a:t>
            </a:r>
          </a:p>
        </p:txBody>
      </p:sp>
      <p:pic>
        <p:nvPicPr>
          <p:cNvPr id="31748" name="Picture 6">
            <a:extLst>
              <a:ext uri="{FF2B5EF4-FFF2-40B4-BE49-F238E27FC236}">
                <a16:creationId xmlns:a16="http://schemas.microsoft.com/office/drawing/2014/main" id="{8D93251C-6CB6-7A62-8FD1-3A49F22DD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989138"/>
            <a:ext cx="6454775"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4242" name="Line 34">
            <a:extLst>
              <a:ext uri="{FF2B5EF4-FFF2-40B4-BE49-F238E27FC236}">
                <a16:creationId xmlns:a16="http://schemas.microsoft.com/office/drawing/2014/main" id="{E597A1CB-BE74-46B1-F21C-B200CDB11A37}"/>
              </a:ext>
            </a:extLst>
          </p:cNvPr>
          <p:cNvSpPr>
            <a:spLocks noChangeShapeType="1"/>
          </p:cNvSpPr>
          <p:nvPr/>
        </p:nvSpPr>
        <p:spPr bwMode="auto">
          <a:xfrm>
            <a:off x="2847975" y="8213725"/>
            <a:ext cx="765175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幻灯片编号占位符 5">
            <a:extLst>
              <a:ext uri="{FF2B5EF4-FFF2-40B4-BE49-F238E27FC236}">
                <a16:creationId xmlns:a16="http://schemas.microsoft.com/office/drawing/2014/main" id="{AE0F5D9D-CCA0-213B-6E2E-34E1163F4D73}"/>
              </a:ext>
            </a:extLst>
          </p:cNvPr>
          <p:cNvSpPr>
            <a:spLocks noGrp="1"/>
          </p:cNvSpPr>
          <p:nvPr>
            <p:ph type="sldNum" sz="quarter" idx="12"/>
          </p:nvPr>
        </p:nvSpPr>
        <p:spPr/>
        <p:txBody>
          <a:bodyPr/>
          <a:lstStyle/>
          <a:p>
            <a:fld id="{5CB1222D-531E-4A07-BCC8-5FF24A14FFF5}" type="slidenum">
              <a:rPr lang="zh-CN" altLang="en-US"/>
              <a:pPr/>
              <a:t>283</a:t>
            </a:fld>
            <a:endParaRPr lang="en-US" altLang="zh-CN"/>
          </a:p>
        </p:txBody>
      </p:sp>
      <p:sp>
        <p:nvSpPr>
          <p:cNvPr id="32770" name="Rectangle 2">
            <a:extLst>
              <a:ext uri="{FF2B5EF4-FFF2-40B4-BE49-F238E27FC236}">
                <a16:creationId xmlns:a16="http://schemas.microsoft.com/office/drawing/2014/main" id="{C7A6BCBF-118F-DDD1-ADB8-5D590BE65CAD}"/>
              </a:ext>
            </a:extLst>
          </p:cNvPr>
          <p:cNvSpPr>
            <a:spLocks noGrp="1" noChangeArrowheads="1"/>
          </p:cNvSpPr>
          <p:nvPr>
            <p:ph type="title"/>
          </p:nvPr>
        </p:nvSpPr>
        <p:spPr>
          <a:xfrm>
            <a:off x="2114550" y="654050"/>
            <a:ext cx="5245100" cy="1143000"/>
          </a:xfrm>
        </p:spPr>
        <p:txBody>
          <a:bodyPr/>
          <a:lstStyle/>
          <a:p>
            <a:r>
              <a:rPr lang="en-US" altLang="zh-CN" sz="2400" b="1">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缓冲区替换策略</a:t>
            </a:r>
            <a:r>
              <a:rPr lang="en-US" altLang="zh-CN" sz="1600" b="1">
                <a:solidFill>
                  <a:schemeClr val="tx1"/>
                </a:solidFill>
                <a:latin typeface="黑体" panose="02010609060101010101" pitchFamily="49" charset="-122"/>
                <a:ea typeface="黑体" panose="02010609060101010101" pitchFamily="49" charset="-122"/>
              </a:rPr>
              <a:t>P.263</a:t>
            </a:r>
            <a:endParaRPr lang="zh-CN" altLang="en-US" sz="1600" b="1">
              <a:solidFill>
                <a:schemeClr val="tx1"/>
              </a:solidFill>
              <a:latin typeface="黑体" panose="02010609060101010101" pitchFamily="49" charset="-122"/>
              <a:ea typeface="黑体" panose="02010609060101010101" pitchFamily="49" charset="-122"/>
            </a:endParaRPr>
          </a:p>
        </p:txBody>
      </p:sp>
      <p:sp>
        <p:nvSpPr>
          <p:cNvPr id="32771" name="Rectangle 4">
            <a:extLst>
              <a:ext uri="{FF2B5EF4-FFF2-40B4-BE49-F238E27FC236}">
                <a16:creationId xmlns:a16="http://schemas.microsoft.com/office/drawing/2014/main" id="{3818DBDF-A855-17AA-B683-5F6246593B7A}"/>
              </a:ext>
            </a:extLst>
          </p:cNvPr>
          <p:cNvSpPr>
            <a:spLocks noChangeArrowheads="1"/>
          </p:cNvSpPr>
          <p:nvPr/>
        </p:nvSpPr>
        <p:spPr bwMode="auto">
          <a:xfrm>
            <a:off x="976313" y="87313"/>
            <a:ext cx="77724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t>四 数据库缓冲区</a:t>
            </a:r>
          </a:p>
        </p:txBody>
      </p:sp>
      <p:pic>
        <p:nvPicPr>
          <p:cNvPr id="32772" name="Picture 5">
            <a:extLst>
              <a:ext uri="{FF2B5EF4-FFF2-40B4-BE49-F238E27FC236}">
                <a16:creationId xmlns:a16="http://schemas.microsoft.com/office/drawing/2014/main" id="{A39BFF88-8A6E-56FD-78A0-1F8818CDE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266950"/>
            <a:ext cx="8785225" cy="1087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3" name="AutoShape 4">
            <a:extLst>
              <a:ext uri="{FF2B5EF4-FFF2-40B4-BE49-F238E27FC236}">
                <a16:creationId xmlns:a16="http://schemas.microsoft.com/office/drawing/2014/main" id="{F6360CF0-A066-E1EB-96B6-48DAE719F077}"/>
              </a:ext>
            </a:extLst>
          </p:cNvPr>
          <p:cNvSpPr>
            <a:spLocks noChangeArrowheads="1"/>
          </p:cNvSpPr>
          <p:nvPr/>
        </p:nvSpPr>
        <p:spPr bwMode="auto">
          <a:xfrm>
            <a:off x="7407275" y="1036638"/>
            <a:ext cx="1474788" cy="798512"/>
          </a:xfrm>
          <a:prstGeom prst="cloudCallout">
            <a:avLst>
              <a:gd name="adj1" fmla="val 53875"/>
              <a:gd name="adj2" fmla="val 73259"/>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宋体" panose="02010600030101010101" pitchFamily="2" charset="-122"/>
                <a:ea typeface="宋体" panose="02010600030101010101" pitchFamily="2" charset="-122"/>
              </a:rPr>
              <a:t>3)</a:t>
            </a:r>
            <a:r>
              <a:rPr lang="zh-CN" altLang="en-US" sz="1200">
                <a:solidFill>
                  <a:schemeClr val="tx1"/>
                </a:solidFill>
                <a:latin typeface="宋体" panose="02010600030101010101" pitchFamily="2" charset="-122"/>
                <a:ea typeface="宋体" panose="02010600030101010101" pitchFamily="2" charset="-122"/>
              </a:rPr>
              <a:t> 如何确定缓冲区中的无用区块？</a:t>
            </a:r>
            <a:endParaRPr lang="en-US" altLang="zh-CN" sz="1200">
              <a:solidFill>
                <a:schemeClr val="tx1"/>
              </a:solidFill>
              <a:latin typeface="宋体" panose="02010600030101010101" pitchFamily="2" charset="-122"/>
              <a:ea typeface="宋体" panose="02010600030101010101" pitchFamily="2" charset="-122"/>
            </a:endParaRPr>
          </a:p>
        </p:txBody>
      </p:sp>
      <p:grpSp>
        <p:nvGrpSpPr>
          <p:cNvPr id="734245" name="Group 37">
            <a:extLst>
              <a:ext uri="{FF2B5EF4-FFF2-40B4-BE49-F238E27FC236}">
                <a16:creationId xmlns:a16="http://schemas.microsoft.com/office/drawing/2014/main" id="{111CAA2C-3A50-7805-0965-8822CDFD62B7}"/>
              </a:ext>
            </a:extLst>
          </p:cNvPr>
          <p:cNvGrpSpPr>
            <a:grpSpLocks/>
          </p:cNvGrpSpPr>
          <p:nvPr/>
        </p:nvGrpSpPr>
        <p:grpSpPr bwMode="auto">
          <a:xfrm>
            <a:off x="280988" y="2811463"/>
            <a:ext cx="8653462" cy="569912"/>
            <a:chOff x="177" y="1771"/>
            <a:chExt cx="5451" cy="359"/>
          </a:xfrm>
        </p:grpSpPr>
        <p:sp>
          <p:nvSpPr>
            <p:cNvPr id="734222" name="Line 14">
              <a:extLst>
                <a:ext uri="{FF2B5EF4-FFF2-40B4-BE49-F238E27FC236}">
                  <a16:creationId xmlns:a16="http://schemas.microsoft.com/office/drawing/2014/main" id="{09C82029-EE10-799E-57F5-B0602541358F}"/>
                </a:ext>
              </a:extLst>
            </p:cNvPr>
            <p:cNvSpPr>
              <a:spLocks noChangeShapeType="1"/>
            </p:cNvSpPr>
            <p:nvPr/>
          </p:nvSpPr>
          <p:spPr bwMode="auto">
            <a:xfrm>
              <a:off x="1635" y="1771"/>
              <a:ext cx="489"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4223" name="Line 15">
              <a:extLst>
                <a:ext uri="{FF2B5EF4-FFF2-40B4-BE49-F238E27FC236}">
                  <a16:creationId xmlns:a16="http://schemas.microsoft.com/office/drawing/2014/main" id="{B26F29D0-23BD-18AA-9432-A333A5925198}"/>
                </a:ext>
              </a:extLst>
            </p:cNvPr>
            <p:cNvSpPr>
              <a:spLocks noChangeShapeType="1"/>
            </p:cNvSpPr>
            <p:nvPr/>
          </p:nvSpPr>
          <p:spPr bwMode="auto">
            <a:xfrm>
              <a:off x="4525" y="1777"/>
              <a:ext cx="1103"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4225" name="Line 17">
              <a:extLst>
                <a:ext uri="{FF2B5EF4-FFF2-40B4-BE49-F238E27FC236}">
                  <a16:creationId xmlns:a16="http://schemas.microsoft.com/office/drawing/2014/main" id="{D9884A08-0D4D-7D46-4C4E-5BB26D8FF188}"/>
                </a:ext>
              </a:extLst>
            </p:cNvPr>
            <p:cNvSpPr>
              <a:spLocks noChangeShapeType="1"/>
            </p:cNvSpPr>
            <p:nvPr/>
          </p:nvSpPr>
          <p:spPr bwMode="auto">
            <a:xfrm>
              <a:off x="177" y="1946"/>
              <a:ext cx="1690" cy="5"/>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4227" name="Rectangle 19">
              <a:extLst>
                <a:ext uri="{FF2B5EF4-FFF2-40B4-BE49-F238E27FC236}">
                  <a16:creationId xmlns:a16="http://schemas.microsoft.com/office/drawing/2014/main" id="{E325F0A4-7DB0-2A57-CEB0-DB0CC87F537F}"/>
                </a:ext>
              </a:extLst>
            </p:cNvPr>
            <p:cNvSpPr>
              <a:spLocks noChangeArrowheads="1"/>
            </p:cNvSpPr>
            <p:nvPr/>
          </p:nvSpPr>
          <p:spPr bwMode="auto">
            <a:xfrm>
              <a:off x="402" y="1967"/>
              <a:ext cx="750" cy="163"/>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pic>
        <p:nvPicPr>
          <p:cNvPr id="32779" name="Picture 7">
            <a:extLst>
              <a:ext uri="{FF2B5EF4-FFF2-40B4-BE49-F238E27FC236}">
                <a16:creationId xmlns:a16="http://schemas.microsoft.com/office/drawing/2014/main" id="{57321E20-128D-5F82-BB18-23909CB8B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3427413"/>
            <a:ext cx="8761413" cy="1343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734248" name="Group 40">
            <a:extLst>
              <a:ext uri="{FF2B5EF4-FFF2-40B4-BE49-F238E27FC236}">
                <a16:creationId xmlns:a16="http://schemas.microsoft.com/office/drawing/2014/main" id="{4F0A9770-5A7D-D34A-9FED-649BC6A5257D}"/>
              </a:ext>
            </a:extLst>
          </p:cNvPr>
          <p:cNvGrpSpPr>
            <a:grpSpLocks/>
          </p:cNvGrpSpPr>
          <p:nvPr/>
        </p:nvGrpSpPr>
        <p:grpSpPr bwMode="auto">
          <a:xfrm>
            <a:off x="-23813" y="3392488"/>
            <a:ext cx="8961438" cy="1111250"/>
            <a:chOff x="-15" y="2137"/>
            <a:chExt cx="5645" cy="700"/>
          </a:xfrm>
        </p:grpSpPr>
        <p:sp>
          <p:nvSpPr>
            <p:cNvPr id="734229" name="Line 21">
              <a:extLst>
                <a:ext uri="{FF2B5EF4-FFF2-40B4-BE49-F238E27FC236}">
                  <a16:creationId xmlns:a16="http://schemas.microsoft.com/office/drawing/2014/main" id="{F773E7D7-1D16-F27E-7D1E-2F4263F5B06B}"/>
                </a:ext>
              </a:extLst>
            </p:cNvPr>
            <p:cNvSpPr>
              <a:spLocks noChangeShapeType="1"/>
            </p:cNvSpPr>
            <p:nvPr/>
          </p:nvSpPr>
          <p:spPr bwMode="auto">
            <a:xfrm flipV="1">
              <a:off x="678" y="2308"/>
              <a:ext cx="450" cy="1"/>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32782" name="Rectangle 22">
              <a:extLst>
                <a:ext uri="{FF2B5EF4-FFF2-40B4-BE49-F238E27FC236}">
                  <a16:creationId xmlns:a16="http://schemas.microsoft.com/office/drawing/2014/main" id="{A0A80752-1F12-5004-625F-615BF9F02516}"/>
                </a:ext>
              </a:extLst>
            </p:cNvPr>
            <p:cNvSpPr>
              <a:spLocks noChangeArrowheads="1"/>
            </p:cNvSpPr>
            <p:nvPr/>
          </p:nvSpPr>
          <p:spPr bwMode="auto">
            <a:xfrm>
              <a:off x="-15" y="2137"/>
              <a:ext cx="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数据库</a:t>
              </a:r>
              <a:r>
                <a:rPr lang="en-US" altLang="zh-CN" sz="1200">
                  <a:latin typeface="宋体" panose="02010600030101010101" pitchFamily="2" charset="-122"/>
                  <a:ea typeface="宋体" panose="02010600030101010101" pitchFamily="2" charset="-122"/>
                </a:rPr>
                <a:t>:</a:t>
              </a:r>
            </a:p>
          </p:txBody>
        </p:sp>
        <p:sp>
          <p:nvSpPr>
            <p:cNvPr id="734231" name="Line 23">
              <a:extLst>
                <a:ext uri="{FF2B5EF4-FFF2-40B4-BE49-F238E27FC236}">
                  <a16:creationId xmlns:a16="http://schemas.microsoft.com/office/drawing/2014/main" id="{21BE403D-60F7-1647-92A9-1258DCF8D891}"/>
                </a:ext>
              </a:extLst>
            </p:cNvPr>
            <p:cNvSpPr>
              <a:spLocks noChangeShapeType="1"/>
            </p:cNvSpPr>
            <p:nvPr/>
          </p:nvSpPr>
          <p:spPr bwMode="auto">
            <a:xfrm>
              <a:off x="4744" y="2315"/>
              <a:ext cx="88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4232" name="Line 24">
              <a:extLst>
                <a:ext uri="{FF2B5EF4-FFF2-40B4-BE49-F238E27FC236}">
                  <a16:creationId xmlns:a16="http://schemas.microsoft.com/office/drawing/2014/main" id="{E3A60433-EEF9-C81A-BDFB-7E3514A448EE}"/>
                </a:ext>
              </a:extLst>
            </p:cNvPr>
            <p:cNvSpPr>
              <a:spLocks noChangeShapeType="1"/>
            </p:cNvSpPr>
            <p:nvPr/>
          </p:nvSpPr>
          <p:spPr bwMode="auto">
            <a:xfrm>
              <a:off x="185" y="2494"/>
              <a:ext cx="231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4236" name="Rectangle 28">
              <a:extLst>
                <a:ext uri="{FF2B5EF4-FFF2-40B4-BE49-F238E27FC236}">
                  <a16:creationId xmlns:a16="http://schemas.microsoft.com/office/drawing/2014/main" id="{E0D0EE86-BCD9-0F38-B62E-3B8C2887B848}"/>
                </a:ext>
              </a:extLst>
            </p:cNvPr>
            <p:cNvSpPr>
              <a:spLocks noChangeArrowheads="1"/>
            </p:cNvSpPr>
            <p:nvPr/>
          </p:nvSpPr>
          <p:spPr bwMode="auto">
            <a:xfrm>
              <a:off x="4738" y="2674"/>
              <a:ext cx="593" cy="163"/>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734242" name="Line 34">
            <a:extLst>
              <a:ext uri="{FF2B5EF4-FFF2-40B4-BE49-F238E27FC236}">
                <a16:creationId xmlns:a16="http://schemas.microsoft.com/office/drawing/2014/main" id="{A6866977-B9C5-9E28-C0F2-AFE89D9863D7}"/>
              </a:ext>
            </a:extLst>
          </p:cNvPr>
          <p:cNvSpPr>
            <a:spLocks noChangeShapeType="1"/>
          </p:cNvSpPr>
          <p:nvPr/>
        </p:nvSpPr>
        <p:spPr bwMode="auto">
          <a:xfrm>
            <a:off x="2847975" y="8213725"/>
            <a:ext cx="765175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nvGrpSpPr>
          <p:cNvPr id="32787" name="Group 12">
            <a:extLst>
              <a:ext uri="{FF2B5EF4-FFF2-40B4-BE49-F238E27FC236}">
                <a16:creationId xmlns:a16="http://schemas.microsoft.com/office/drawing/2014/main" id="{C8EEA71B-0C11-F4AD-0F9E-2B01DB347806}"/>
              </a:ext>
            </a:extLst>
          </p:cNvPr>
          <p:cNvGrpSpPr>
            <a:grpSpLocks/>
          </p:cNvGrpSpPr>
          <p:nvPr/>
        </p:nvGrpSpPr>
        <p:grpSpPr bwMode="auto">
          <a:xfrm>
            <a:off x="198438" y="4859338"/>
            <a:ext cx="8785225" cy="1612900"/>
            <a:chOff x="125" y="3061"/>
            <a:chExt cx="5534" cy="1016"/>
          </a:xfrm>
        </p:grpSpPr>
        <p:pic>
          <p:nvPicPr>
            <p:cNvPr id="32788" name="Picture 8">
              <a:extLst>
                <a:ext uri="{FF2B5EF4-FFF2-40B4-BE49-F238E27FC236}">
                  <a16:creationId xmlns:a16="http://schemas.microsoft.com/office/drawing/2014/main" id="{04DD870D-45CA-F8E3-6B96-40D44E6D6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 y="3061"/>
              <a:ext cx="5514" cy="5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789" name="Picture 9">
              <a:extLst>
                <a:ext uri="{FF2B5EF4-FFF2-40B4-BE49-F238E27FC236}">
                  <a16:creationId xmlns:a16="http://schemas.microsoft.com/office/drawing/2014/main" id="{C534593B-BC09-1B45-2F05-C2A8BF7E9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 y="3553"/>
              <a:ext cx="5517"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34219" name="Line 11">
              <a:extLst>
                <a:ext uri="{FF2B5EF4-FFF2-40B4-BE49-F238E27FC236}">
                  <a16:creationId xmlns:a16="http://schemas.microsoft.com/office/drawing/2014/main" id="{B1BC68DF-8153-0515-A6A4-FD51F12B4268}"/>
                </a:ext>
              </a:extLst>
            </p:cNvPr>
            <p:cNvSpPr>
              <a:spLocks noChangeShapeType="1"/>
            </p:cNvSpPr>
            <p:nvPr/>
          </p:nvSpPr>
          <p:spPr bwMode="auto">
            <a:xfrm>
              <a:off x="125" y="3553"/>
              <a:ext cx="5532" cy="0"/>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34249" name="Group 41">
            <a:extLst>
              <a:ext uri="{FF2B5EF4-FFF2-40B4-BE49-F238E27FC236}">
                <a16:creationId xmlns:a16="http://schemas.microsoft.com/office/drawing/2014/main" id="{788869CB-8FD9-0B3B-6E34-4525322660BC}"/>
              </a:ext>
            </a:extLst>
          </p:cNvPr>
          <p:cNvGrpSpPr>
            <a:grpSpLocks/>
          </p:cNvGrpSpPr>
          <p:nvPr/>
        </p:nvGrpSpPr>
        <p:grpSpPr bwMode="auto">
          <a:xfrm>
            <a:off x="-23813" y="4824413"/>
            <a:ext cx="8926513" cy="1387475"/>
            <a:chOff x="-15" y="3039"/>
            <a:chExt cx="5623" cy="874"/>
          </a:xfrm>
        </p:grpSpPr>
        <p:sp>
          <p:nvSpPr>
            <p:cNvPr id="32792" name="Rectangle 29">
              <a:extLst>
                <a:ext uri="{FF2B5EF4-FFF2-40B4-BE49-F238E27FC236}">
                  <a16:creationId xmlns:a16="http://schemas.microsoft.com/office/drawing/2014/main" id="{EF899074-1498-F773-CD67-54E9F0A11A0B}"/>
                </a:ext>
              </a:extLst>
            </p:cNvPr>
            <p:cNvSpPr>
              <a:spLocks noChangeArrowheads="1"/>
            </p:cNvSpPr>
            <p:nvPr/>
          </p:nvSpPr>
          <p:spPr bwMode="auto">
            <a:xfrm>
              <a:off x="-15" y="3039"/>
              <a:ext cx="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数据库</a:t>
              </a:r>
              <a:r>
                <a:rPr lang="en-US" altLang="zh-CN" sz="1200">
                  <a:latin typeface="宋体" panose="02010600030101010101" pitchFamily="2" charset="-122"/>
                  <a:ea typeface="宋体" panose="02010600030101010101" pitchFamily="2" charset="-122"/>
                </a:rPr>
                <a:t>:</a:t>
              </a:r>
            </a:p>
          </p:txBody>
        </p:sp>
        <p:sp>
          <p:nvSpPr>
            <p:cNvPr id="734238" name="Line 30">
              <a:extLst>
                <a:ext uri="{FF2B5EF4-FFF2-40B4-BE49-F238E27FC236}">
                  <a16:creationId xmlns:a16="http://schemas.microsoft.com/office/drawing/2014/main" id="{3DD5E364-F924-9B17-AE8D-B9736B1532DA}"/>
                </a:ext>
              </a:extLst>
            </p:cNvPr>
            <p:cNvSpPr>
              <a:spLocks noChangeShapeType="1"/>
            </p:cNvSpPr>
            <p:nvPr/>
          </p:nvSpPr>
          <p:spPr bwMode="auto">
            <a:xfrm flipV="1">
              <a:off x="433" y="3215"/>
              <a:ext cx="456" cy="1"/>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4239" name="Line 31">
              <a:extLst>
                <a:ext uri="{FF2B5EF4-FFF2-40B4-BE49-F238E27FC236}">
                  <a16:creationId xmlns:a16="http://schemas.microsoft.com/office/drawing/2014/main" id="{237677C8-AE90-62C0-B1E0-CE6DFD04E512}"/>
                </a:ext>
              </a:extLst>
            </p:cNvPr>
            <p:cNvSpPr>
              <a:spLocks noChangeShapeType="1"/>
            </p:cNvSpPr>
            <p:nvPr/>
          </p:nvSpPr>
          <p:spPr bwMode="auto">
            <a:xfrm>
              <a:off x="788" y="3391"/>
              <a:ext cx="482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4240" name="Line 32">
              <a:extLst>
                <a:ext uri="{FF2B5EF4-FFF2-40B4-BE49-F238E27FC236}">
                  <a16:creationId xmlns:a16="http://schemas.microsoft.com/office/drawing/2014/main" id="{5C351D91-F7BC-E077-24A9-8B8F5EE9080A}"/>
                </a:ext>
              </a:extLst>
            </p:cNvPr>
            <p:cNvSpPr>
              <a:spLocks noChangeShapeType="1"/>
            </p:cNvSpPr>
            <p:nvPr/>
          </p:nvSpPr>
          <p:spPr bwMode="auto">
            <a:xfrm>
              <a:off x="179" y="3570"/>
              <a:ext cx="46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4241" name="Rectangle 33">
              <a:extLst>
                <a:ext uri="{FF2B5EF4-FFF2-40B4-BE49-F238E27FC236}">
                  <a16:creationId xmlns:a16="http://schemas.microsoft.com/office/drawing/2014/main" id="{71564DE5-698E-436C-3390-30E88FA2CE0B}"/>
                </a:ext>
              </a:extLst>
            </p:cNvPr>
            <p:cNvSpPr>
              <a:spLocks noChangeArrowheads="1"/>
            </p:cNvSpPr>
            <p:nvPr/>
          </p:nvSpPr>
          <p:spPr bwMode="auto">
            <a:xfrm>
              <a:off x="1408" y="3750"/>
              <a:ext cx="750" cy="163"/>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4245"/>
                                        </p:tgtEl>
                                        <p:attrNameLst>
                                          <p:attrName>style.visibility</p:attrName>
                                        </p:attrNameLst>
                                      </p:cBhvr>
                                      <p:to>
                                        <p:strVal val="visible"/>
                                      </p:to>
                                    </p:set>
                                    <p:anim calcmode="lin" valueType="num">
                                      <p:cBhvr>
                                        <p:cTn id="7" dur="500" fill="hold"/>
                                        <p:tgtEl>
                                          <p:spTgt spid="734245"/>
                                        </p:tgtEl>
                                        <p:attrNameLst>
                                          <p:attrName>ppt_x</p:attrName>
                                        </p:attrNameLst>
                                      </p:cBhvr>
                                      <p:tavLst>
                                        <p:tav tm="0">
                                          <p:val>
                                            <p:strVal val="#ppt_x"/>
                                          </p:val>
                                        </p:tav>
                                        <p:tav tm="100000">
                                          <p:val>
                                            <p:strVal val="#ppt_x"/>
                                          </p:val>
                                        </p:tav>
                                      </p:tavLst>
                                    </p:anim>
                                    <p:anim calcmode="lin" valueType="num">
                                      <p:cBhvr>
                                        <p:cTn id="8" dur="500" fill="hold"/>
                                        <p:tgtEl>
                                          <p:spTgt spid="73424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p:cTn id="12" dur="500"/>
                                        <p:tgtEl>
                                          <p:spTgt spid="734245"/>
                                        </p:tgtEl>
                                        <p:attrNameLst>
                                          <p:attrName>ppt_x</p:attrName>
                                        </p:attrNameLst>
                                      </p:cBhvr>
                                      <p:tavLst>
                                        <p:tav tm="0">
                                          <p:val>
                                            <p:strVal val="ppt_x"/>
                                          </p:val>
                                        </p:tav>
                                        <p:tav tm="100000">
                                          <p:val>
                                            <p:strVal val="ppt_x"/>
                                          </p:val>
                                        </p:tav>
                                      </p:tavLst>
                                    </p:anim>
                                    <p:anim calcmode="lin" valueType="num">
                                      <p:cBhvr>
                                        <p:cTn id="13" dur="500"/>
                                        <p:tgtEl>
                                          <p:spTgt spid="734245"/>
                                        </p:tgtEl>
                                        <p:attrNameLst>
                                          <p:attrName>ppt_y</p:attrName>
                                        </p:attrNameLst>
                                      </p:cBhvr>
                                      <p:tavLst>
                                        <p:tav tm="0">
                                          <p:val>
                                            <p:strVal val="ppt_y"/>
                                          </p:val>
                                        </p:tav>
                                        <p:tav tm="100000">
                                          <p:val>
                                            <p:strVal val="1+ppt_h/2"/>
                                          </p:val>
                                        </p:tav>
                                      </p:tavLst>
                                    </p:anim>
                                    <p:set>
                                      <p:cBhvr>
                                        <p:cTn id="14" dur="1" fill="hold">
                                          <p:stCondLst>
                                            <p:cond delay="499"/>
                                          </p:stCondLst>
                                        </p:cTn>
                                        <p:tgtEl>
                                          <p:spTgt spid="73424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734248"/>
                                        </p:tgtEl>
                                        <p:attrNameLst>
                                          <p:attrName>style.visibility</p:attrName>
                                        </p:attrNameLst>
                                      </p:cBhvr>
                                      <p:to>
                                        <p:strVal val="visible"/>
                                      </p:to>
                                    </p:set>
                                    <p:anim calcmode="lin" valueType="num">
                                      <p:cBhvr>
                                        <p:cTn id="17" dur="500" fill="hold"/>
                                        <p:tgtEl>
                                          <p:spTgt spid="734248"/>
                                        </p:tgtEl>
                                        <p:attrNameLst>
                                          <p:attrName>ppt_x</p:attrName>
                                        </p:attrNameLst>
                                      </p:cBhvr>
                                      <p:tavLst>
                                        <p:tav tm="0">
                                          <p:val>
                                            <p:strVal val="#ppt_x"/>
                                          </p:val>
                                        </p:tav>
                                        <p:tav tm="100000">
                                          <p:val>
                                            <p:strVal val="#ppt_x"/>
                                          </p:val>
                                        </p:tav>
                                      </p:tavLst>
                                    </p:anim>
                                    <p:anim calcmode="lin" valueType="num">
                                      <p:cBhvr>
                                        <p:cTn id="18" dur="500" fill="hold"/>
                                        <p:tgtEl>
                                          <p:spTgt spid="73424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xit" presetSubtype="4" fill="hold" nodeType="clickEffect">
                                  <p:stCondLst>
                                    <p:cond delay="0"/>
                                  </p:stCondLst>
                                  <p:childTnLst>
                                    <p:anim calcmode="lin" valueType="num">
                                      <p:cBhvr>
                                        <p:cTn id="22" dur="500"/>
                                        <p:tgtEl>
                                          <p:spTgt spid="734248"/>
                                        </p:tgtEl>
                                        <p:attrNameLst>
                                          <p:attrName>ppt_x</p:attrName>
                                        </p:attrNameLst>
                                      </p:cBhvr>
                                      <p:tavLst>
                                        <p:tav tm="0">
                                          <p:val>
                                            <p:strVal val="ppt_x"/>
                                          </p:val>
                                        </p:tav>
                                        <p:tav tm="100000">
                                          <p:val>
                                            <p:strVal val="ppt_x"/>
                                          </p:val>
                                        </p:tav>
                                      </p:tavLst>
                                    </p:anim>
                                    <p:anim calcmode="lin" valueType="num">
                                      <p:cBhvr>
                                        <p:cTn id="23" dur="500"/>
                                        <p:tgtEl>
                                          <p:spTgt spid="734248"/>
                                        </p:tgtEl>
                                        <p:attrNameLst>
                                          <p:attrName>ppt_y</p:attrName>
                                        </p:attrNameLst>
                                      </p:cBhvr>
                                      <p:tavLst>
                                        <p:tav tm="0">
                                          <p:val>
                                            <p:strVal val="ppt_y"/>
                                          </p:val>
                                        </p:tav>
                                        <p:tav tm="100000">
                                          <p:val>
                                            <p:strVal val="1+ppt_h/2"/>
                                          </p:val>
                                        </p:tav>
                                      </p:tavLst>
                                    </p:anim>
                                    <p:set>
                                      <p:cBhvr>
                                        <p:cTn id="24" dur="1" fill="hold">
                                          <p:stCondLst>
                                            <p:cond delay="499"/>
                                          </p:stCondLst>
                                        </p:cTn>
                                        <p:tgtEl>
                                          <p:spTgt spid="734248"/>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734249"/>
                                        </p:tgtEl>
                                        <p:attrNameLst>
                                          <p:attrName>style.visibility</p:attrName>
                                        </p:attrNameLst>
                                      </p:cBhvr>
                                      <p:to>
                                        <p:strVal val="visible"/>
                                      </p:to>
                                    </p:set>
                                    <p:anim calcmode="lin" valueType="num">
                                      <p:cBhvr>
                                        <p:cTn id="27" dur="500" fill="hold"/>
                                        <p:tgtEl>
                                          <p:spTgt spid="734249"/>
                                        </p:tgtEl>
                                        <p:attrNameLst>
                                          <p:attrName>ppt_x</p:attrName>
                                        </p:attrNameLst>
                                      </p:cBhvr>
                                      <p:tavLst>
                                        <p:tav tm="0">
                                          <p:val>
                                            <p:strVal val="#ppt_x"/>
                                          </p:val>
                                        </p:tav>
                                        <p:tav tm="100000">
                                          <p:val>
                                            <p:strVal val="#ppt_x"/>
                                          </p:val>
                                        </p:tav>
                                      </p:tavLst>
                                    </p:anim>
                                    <p:anim calcmode="lin" valueType="num">
                                      <p:cBhvr>
                                        <p:cTn id="28" dur="500" fill="hold"/>
                                        <p:tgtEl>
                                          <p:spTgt spid="734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幻灯片编号占位符 5">
            <a:extLst>
              <a:ext uri="{FF2B5EF4-FFF2-40B4-BE49-F238E27FC236}">
                <a16:creationId xmlns:a16="http://schemas.microsoft.com/office/drawing/2014/main" id="{DC9CEB0F-A39C-FC21-2E74-29CF85869095}"/>
              </a:ext>
            </a:extLst>
          </p:cNvPr>
          <p:cNvSpPr>
            <a:spLocks noGrp="1"/>
          </p:cNvSpPr>
          <p:nvPr>
            <p:ph type="sldNum" sz="quarter" idx="12"/>
          </p:nvPr>
        </p:nvSpPr>
        <p:spPr/>
        <p:txBody>
          <a:bodyPr/>
          <a:lstStyle/>
          <a:p>
            <a:fld id="{C9D332E1-1328-4887-AD91-77A70C4BA0AA}" type="slidenum">
              <a:rPr lang="zh-CN" altLang="en-US"/>
              <a:pPr/>
              <a:t>284</a:t>
            </a:fld>
            <a:endParaRPr lang="en-US" altLang="zh-CN"/>
          </a:p>
        </p:txBody>
      </p:sp>
      <p:sp>
        <p:nvSpPr>
          <p:cNvPr id="11266" name="Rectangle 2">
            <a:extLst>
              <a:ext uri="{FF2B5EF4-FFF2-40B4-BE49-F238E27FC236}">
                <a16:creationId xmlns:a16="http://schemas.microsoft.com/office/drawing/2014/main" id="{441A31F0-FE92-8822-6271-4A1C8BE758BB}"/>
              </a:ext>
            </a:extLst>
          </p:cNvPr>
          <p:cNvSpPr>
            <a:spLocks noGrp="1" noChangeArrowheads="1"/>
          </p:cNvSpPr>
          <p:nvPr>
            <p:ph type="title"/>
          </p:nvPr>
        </p:nvSpPr>
        <p:spPr>
          <a:xfrm>
            <a:off x="563563" y="142875"/>
            <a:ext cx="7772400" cy="419100"/>
          </a:xfrm>
        </p:spPr>
        <p:txBody>
          <a:bodyPr/>
          <a:lstStyle/>
          <a:p>
            <a:pPr algn="l"/>
            <a:r>
              <a:rPr lang="zh-CN" altLang="en-US" sz="2800" b="1">
                <a:latin typeface="黑体" panose="02010609060101010101" pitchFamily="49" charset="-122"/>
                <a:ea typeface="黑体" panose="02010609060101010101" pitchFamily="49" charset="-122"/>
              </a:rPr>
              <a:t>一 索引简介</a:t>
            </a:r>
          </a:p>
        </p:txBody>
      </p:sp>
      <p:sp>
        <p:nvSpPr>
          <p:cNvPr id="11267" name="AutoShape 4">
            <a:extLst>
              <a:ext uri="{FF2B5EF4-FFF2-40B4-BE49-F238E27FC236}">
                <a16:creationId xmlns:a16="http://schemas.microsoft.com/office/drawing/2014/main" id="{04506E6D-4E3A-868C-EBE6-A1BF7107E895}"/>
              </a:ext>
            </a:extLst>
          </p:cNvPr>
          <p:cNvSpPr>
            <a:spLocks noChangeArrowheads="1"/>
          </p:cNvSpPr>
          <p:nvPr/>
        </p:nvSpPr>
        <p:spPr bwMode="auto">
          <a:xfrm>
            <a:off x="141288" y="931863"/>
            <a:ext cx="1749425" cy="627062"/>
          </a:xfrm>
          <a:prstGeom prst="cloudCallout">
            <a:avLst>
              <a:gd name="adj1" fmla="val -48366"/>
              <a:gd name="adj2" fmla="val 86454"/>
            </a:avLst>
          </a:prstGeom>
          <a:solidFill>
            <a:srgbClr val="FF9900"/>
          </a:solidFill>
          <a:ln w="9525">
            <a:solidFill>
              <a:schemeClr val="tx1"/>
            </a:solidFill>
            <a:round/>
            <a:headEnd/>
            <a:tailEnd/>
          </a:ln>
        </p:spPr>
        <p:txBody>
          <a:bodyPr lIns="0" tIns="0" rIns="0" bIns="0"/>
          <a:lstStyle/>
          <a:p>
            <a:pPr algn="ctr" eaLnBrk="0" hangingPunct="0"/>
            <a:r>
              <a:rPr lang="zh-CN" altLang="en-US" sz="1200">
                <a:solidFill>
                  <a:schemeClr val="tx1"/>
                </a:solidFill>
                <a:latin typeface="Tahoma" panose="020B0604030504040204" pitchFamily="34" charset="0"/>
                <a:ea typeface="宋体" panose="02010600030101010101" pitchFamily="2" charset="-122"/>
              </a:rPr>
              <a:t>讨论</a:t>
            </a:r>
            <a:r>
              <a:rPr lang="en-US" altLang="zh-CN" sz="1200">
                <a:solidFill>
                  <a:schemeClr val="tx1"/>
                </a:solidFill>
                <a:latin typeface="Tahoma" panose="020B0604030504040204" pitchFamily="34" charset="0"/>
                <a:ea typeface="宋体" panose="02010600030101010101" pitchFamily="2" charset="-122"/>
              </a:rPr>
              <a:t>1. </a:t>
            </a:r>
            <a:r>
              <a:rPr lang="zh-CN" altLang="en-US" sz="1200">
                <a:solidFill>
                  <a:schemeClr val="tx1"/>
                </a:solidFill>
                <a:latin typeface="Tahoma" panose="020B0604030504040204" pitchFamily="34" charset="0"/>
                <a:ea typeface="宋体" panose="02010600030101010101" pitchFamily="2" charset="-122"/>
              </a:rPr>
              <a:t>数据库索引及其作用？</a:t>
            </a:r>
            <a:r>
              <a:rPr lang="zh-CN" altLang="en-US"/>
              <a:t> </a:t>
            </a:r>
          </a:p>
        </p:txBody>
      </p:sp>
      <p:sp>
        <p:nvSpPr>
          <p:cNvPr id="11268" name="AutoShape 4">
            <a:extLst>
              <a:ext uri="{FF2B5EF4-FFF2-40B4-BE49-F238E27FC236}">
                <a16:creationId xmlns:a16="http://schemas.microsoft.com/office/drawing/2014/main" id="{F1670199-1984-F116-4803-40575F90064C}"/>
              </a:ext>
            </a:extLst>
          </p:cNvPr>
          <p:cNvSpPr>
            <a:spLocks noChangeArrowheads="1"/>
          </p:cNvSpPr>
          <p:nvPr/>
        </p:nvSpPr>
        <p:spPr bwMode="auto">
          <a:xfrm>
            <a:off x="7232650" y="900113"/>
            <a:ext cx="1604963" cy="615950"/>
          </a:xfrm>
          <a:prstGeom prst="cloudCallout">
            <a:avLst>
              <a:gd name="adj1" fmla="val 53560"/>
              <a:gd name="adj2" fmla="val 80153"/>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1)</a:t>
            </a:r>
            <a:r>
              <a:rPr lang="zh-CN" altLang="en-US" sz="1200">
                <a:solidFill>
                  <a:schemeClr val="tx1"/>
                </a:solidFill>
                <a:latin typeface="Tahoma" panose="020B0604030504040204" pitchFamily="34" charset="0"/>
                <a:ea typeface="宋体" panose="02010600030101010101" pitchFamily="2" charset="-122"/>
              </a:rPr>
              <a:t>到底什么是</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数据库</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索引</a:t>
            </a:r>
            <a:r>
              <a:rPr lang="en-US" altLang="zh-CN" sz="1200">
                <a:solidFill>
                  <a:schemeClr val="tx1"/>
                </a:solidFill>
                <a:latin typeface="Tahoma" panose="020B0604030504040204" pitchFamily="34" charset="0"/>
                <a:ea typeface="宋体" panose="02010600030101010101" pitchFamily="2" charset="-122"/>
              </a:rPr>
              <a:t>? </a:t>
            </a:r>
          </a:p>
        </p:txBody>
      </p:sp>
      <p:sp>
        <p:nvSpPr>
          <p:cNvPr id="736263" name="Rectangle 7">
            <a:extLst>
              <a:ext uri="{FF2B5EF4-FFF2-40B4-BE49-F238E27FC236}">
                <a16:creationId xmlns:a16="http://schemas.microsoft.com/office/drawing/2014/main" id="{787B3859-5016-F4A8-82B1-23AAAAE61142}"/>
              </a:ext>
            </a:extLst>
          </p:cNvPr>
          <p:cNvSpPr>
            <a:spLocks noChangeArrowheads="1"/>
          </p:cNvSpPr>
          <p:nvPr/>
        </p:nvSpPr>
        <p:spPr bwMode="auto">
          <a:xfrm>
            <a:off x="584200" y="1639888"/>
            <a:ext cx="8264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数据库</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索引是一种与</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数据库</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文件相关联的附加结构，额外增加的一个辅助文件！</a:t>
            </a:r>
            <a:r>
              <a:rPr lang="en-US" altLang="zh-CN" sz="1200">
                <a:solidFill>
                  <a:schemeClr val="tx1"/>
                </a:solidFill>
                <a:latin typeface="宋体" panose="02010600030101010101" pitchFamily="2" charset="-122"/>
                <a:ea typeface="宋体" panose="02010600030101010101" pitchFamily="2" charset="-122"/>
              </a:rPr>
              <a:t>P.268</a:t>
            </a:r>
          </a:p>
        </p:txBody>
      </p:sp>
      <p:pic>
        <p:nvPicPr>
          <p:cNvPr id="11270" name="Picture 8">
            <a:extLst>
              <a:ext uri="{FF2B5EF4-FFF2-40B4-BE49-F238E27FC236}">
                <a16:creationId xmlns:a16="http://schemas.microsoft.com/office/drawing/2014/main" id="{4BC27ADB-E236-636D-F035-7DD25A197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2070100"/>
            <a:ext cx="83312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6282" name="Group 26">
            <a:extLst>
              <a:ext uri="{FF2B5EF4-FFF2-40B4-BE49-F238E27FC236}">
                <a16:creationId xmlns:a16="http://schemas.microsoft.com/office/drawing/2014/main" id="{F09B7A52-F717-D1B7-61F9-F1825BA5D4D8}"/>
              </a:ext>
            </a:extLst>
          </p:cNvPr>
          <p:cNvGrpSpPr>
            <a:grpSpLocks/>
          </p:cNvGrpSpPr>
          <p:nvPr/>
        </p:nvGrpSpPr>
        <p:grpSpPr bwMode="auto">
          <a:xfrm>
            <a:off x="2441575" y="2078038"/>
            <a:ext cx="4259263" cy="649287"/>
            <a:chOff x="1538" y="1554"/>
            <a:chExt cx="2683" cy="409"/>
          </a:xfrm>
        </p:grpSpPr>
        <p:sp>
          <p:nvSpPr>
            <p:cNvPr id="736265" name="Line 9">
              <a:extLst>
                <a:ext uri="{FF2B5EF4-FFF2-40B4-BE49-F238E27FC236}">
                  <a16:creationId xmlns:a16="http://schemas.microsoft.com/office/drawing/2014/main" id="{1152B7F9-AE87-D396-8976-AB41C28CE19B}"/>
                </a:ext>
              </a:extLst>
            </p:cNvPr>
            <p:cNvSpPr>
              <a:spLocks noChangeShapeType="1"/>
            </p:cNvSpPr>
            <p:nvPr/>
          </p:nvSpPr>
          <p:spPr bwMode="auto">
            <a:xfrm>
              <a:off x="1695" y="1744"/>
              <a:ext cx="94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66" name="Line 10">
              <a:extLst>
                <a:ext uri="{FF2B5EF4-FFF2-40B4-BE49-F238E27FC236}">
                  <a16:creationId xmlns:a16="http://schemas.microsoft.com/office/drawing/2014/main" id="{9AB69323-976A-7674-DE8F-22DAE45CAD30}"/>
                </a:ext>
              </a:extLst>
            </p:cNvPr>
            <p:cNvSpPr>
              <a:spLocks noChangeShapeType="1"/>
            </p:cNvSpPr>
            <p:nvPr/>
          </p:nvSpPr>
          <p:spPr bwMode="auto">
            <a:xfrm>
              <a:off x="3652" y="1733"/>
              <a:ext cx="229" cy="1"/>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67" name="Rectangle 11">
              <a:extLst>
                <a:ext uri="{FF2B5EF4-FFF2-40B4-BE49-F238E27FC236}">
                  <a16:creationId xmlns:a16="http://schemas.microsoft.com/office/drawing/2014/main" id="{8199CBA3-2C98-A4D1-72E6-40E94FC3B083}"/>
                </a:ext>
              </a:extLst>
            </p:cNvPr>
            <p:cNvSpPr>
              <a:spLocks noChangeArrowheads="1"/>
            </p:cNvSpPr>
            <p:nvPr/>
          </p:nvSpPr>
          <p:spPr bwMode="auto">
            <a:xfrm>
              <a:off x="3027" y="1554"/>
              <a:ext cx="239" cy="179"/>
            </a:xfrm>
            <a:prstGeom prst="rect">
              <a:avLst/>
            </a:prstGeom>
            <a:noFill/>
            <a:ln w="19050">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69" name="Line 13">
              <a:extLst>
                <a:ext uri="{FF2B5EF4-FFF2-40B4-BE49-F238E27FC236}">
                  <a16:creationId xmlns:a16="http://schemas.microsoft.com/office/drawing/2014/main" id="{668D4CB0-2497-2B06-033E-035CAF1F8581}"/>
                </a:ext>
              </a:extLst>
            </p:cNvPr>
            <p:cNvSpPr>
              <a:spLocks noChangeShapeType="1"/>
            </p:cNvSpPr>
            <p:nvPr/>
          </p:nvSpPr>
          <p:spPr bwMode="auto">
            <a:xfrm>
              <a:off x="1538" y="1961"/>
              <a:ext cx="205" cy="2"/>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71" name="Line 15">
              <a:extLst>
                <a:ext uri="{FF2B5EF4-FFF2-40B4-BE49-F238E27FC236}">
                  <a16:creationId xmlns:a16="http://schemas.microsoft.com/office/drawing/2014/main" id="{C969DC1F-05DC-373A-FDDA-3F86B13500A2}"/>
                </a:ext>
              </a:extLst>
            </p:cNvPr>
            <p:cNvSpPr>
              <a:spLocks noChangeShapeType="1"/>
            </p:cNvSpPr>
            <p:nvPr/>
          </p:nvSpPr>
          <p:spPr bwMode="auto">
            <a:xfrm>
              <a:off x="4010" y="1950"/>
              <a:ext cx="205" cy="2"/>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72" name="Line 16">
              <a:extLst>
                <a:ext uri="{FF2B5EF4-FFF2-40B4-BE49-F238E27FC236}">
                  <a16:creationId xmlns:a16="http://schemas.microsoft.com/office/drawing/2014/main" id="{DB384F3D-2EF8-38FD-02FE-8895C7D81CED}"/>
                </a:ext>
              </a:extLst>
            </p:cNvPr>
            <p:cNvSpPr>
              <a:spLocks noChangeShapeType="1"/>
            </p:cNvSpPr>
            <p:nvPr/>
          </p:nvSpPr>
          <p:spPr bwMode="auto">
            <a:xfrm>
              <a:off x="4016" y="1733"/>
              <a:ext cx="205" cy="2"/>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grpSp>
      <p:grpSp>
        <p:nvGrpSpPr>
          <p:cNvPr id="736283" name="Group 27">
            <a:extLst>
              <a:ext uri="{FF2B5EF4-FFF2-40B4-BE49-F238E27FC236}">
                <a16:creationId xmlns:a16="http://schemas.microsoft.com/office/drawing/2014/main" id="{08214608-C69F-25E8-320F-069B25DE8880}"/>
              </a:ext>
            </a:extLst>
          </p:cNvPr>
          <p:cNvGrpSpPr>
            <a:grpSpLocks/>
          </p:cNvGrpSpPr>
          <p:nvPr/>
        </p:nvGrpSpPr>
        <p:grpSpPr bwMode="auto">
          <a:xfrm>
            <a:off x="346075" y="3398838"/>
            <a:ext cx="8259763" cy="369887"/>
            <a:chOff x="218" y="2386"/>
            <a:chExt cx="5203" cy="233"/>
          </a:xfrm>
        </p:grpSpPr>
        <p:sp>
          <p:nvSpPr>
            <p:cNvPr id="736274" name="Line 18">
              <a:extLst>
                <a:ext uri="{FF2B5EF4-FFF2-40B4-BE49-F238E27FC236}">
                  <a16:creationId xmlns:a16="http://schemas.microsoft.com/office/drawing/2014/main" id="{24A1BFB6-4D55-793A-B592-F47AB93B006C}"/>
                </a:ext>
              </a:extLst>
            </p:cNvPr>
            <p:cNvSpPr>
              <a:spLocks noChangeShapeType="1"/>
            </p:cNvSpPr>
            <p:nvPr/>
          </p:nvSpPr>
          <p:spPr bwMode="auto">
            <a:xfrm>
              <a:off x="924" y="2391"/>
              <a:ext cx="837"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75" name="Line 19">
              <a:extLst>
                <a:ext uri="{FF2B5EF4-FFF2-40B4-BE49-F238E27FC236}">
                  <a16:creationId xmlns:a16="http://schemas.microsoft.com/office/drawing/2014/main" id="{35601B59-41E4-B1BD-781B-8821FAA820DF}"/>
                </a:ext>
              </a:extLst>
            </p:cNvPr>
            <p:cNvSpPr>
              <a:spLocks noChangeShapeType="1"/>
            </p:cNvSpPr>
            <p:nvPr/>
          </p:nvSpPr>
          <p:spPr bwMode="auto">
            <a:xfrm flipV="1">
              <a:off x="218" y="2619"/>
              <a:ext cx="723"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76" name="Line 20">
              <a:extLst>
                <a:ext uri="{FF2B5EF4-FFF2-40B4-BE49-F238E27FC236}">
                  <a16:creationId xmlns:a16="http://schemas.microsoft.com/office/drawing/2014/main" id="{CEA34F14-5FF5-7CD1-483E-21FC4F75253F}"/>
                </a:ext>
              </a:extLst>
            </p:cNvPr>
            <p:cNvSpPr>
              <a:spLocks noChangeShapeType="1"/>
            </p:cNvSpPr>
            <p:nvPr/>
          </p:nvSpPr>
          <p:spPr bwMode="auto">
            <a:xfrm>
              <a:off x="5216" y="2396"/>
              <a:ext cx="205" cy="2"/>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77" name="Line 21">
              <a:extLst>
                <a:ext uri="{FF2B5EF4-FFF2-40B4-BE49-F238E27FC236}">
                  <a16:creationId xmlns:a16="http://schemas.microsoft.com/office/drawing/2014/main" id="{E07A566F-6336-77ED-34D3-01993A38B571}"/>
                </a:ext>
              </a:extLst>
            </p:cNvPr>
            <p:cNvSpPr>
              <a:spLocks noChangeShapeType="1"/>
            </p:cNvSpPr>
            <p:nvPr/>
          </p:nvSpPr>
          <p:spPr bwMode="auto">
            <a:xfrm>
              <a:off x="4190" y="2619"/>
              <a:ext cx="837"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79" name="Line 23">
              <a:extLst>
                <a:ext uri="{FF2B5EF4-FFF2-40B4-BE49-F238E27FC236}">
                  <a16:creationId xmlns:a16="http://schemas.microsoft.com/office/drawing/2014/main" id="{DB1A67E3-2E0C-B03C-3420-D6949A1D225A}"/>
                </a:ext>
              </a:extLst>
            </p:cNvPr>
            <p:cNvSpPr>
              <a:spLocks noChangeShapeType="1"/>
            </p:cNvSpPr>
            <p:nvPr/>
          </p:nvSpPr>
          <p:spPr bwMode="auto">
            <a:xfrm flipV="1">
              <a:off x="2685" y="2386"/>
              <a:ext cx="1445" cy="11"/>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grpSp>
      <p:grpSp>
        <p:nvGrpSpPr>
          <p:cNvPr id="736284" name="Group 28">
            <a:extLst>
              <a:ext uri="{FF2B5EF4-FFF2-40B4-BE49-F238E27FC236}">
                <a16:creationId xmlns:a16="http://schemas.microsoft.com/office/drawing/2014/main" id="{7E3CF3A0-5BAE-C431-4BA1-2F9FEBEBBA39}"/>
              </a:ext>
            </a:extLst>
          </p:cNvPr>
          <p:cNvGrpSpPr>
            <a:grpSpLocks/>
          </p:cNvGrpSpPr>
          <p:nvPr/>
        </p:nvGrpSpPr>
        <p:grpSpPr bwMode="auto">
          <a:xfrm>
            <a:off x="1009650" y="4097338"/>
            <a:ext cx="1898650" cy="1062037"/>
            <a:chOff x="636" y="2826"/>
            <a:chExt cx="1196" cy="669"/>
          </a:xfrm>
        </p:grpSpPr>
        <p:sp>
          <p:nvSpPr>
            <p:cNvPr id="736278" name="Line 22">
              <a:extLst>
                <a:ext uri="{FF2B5EF4-FFF2-40B4-BE49-F238E27FC236}">
                  <a16:creationId xmlns:a16="http://schemas.microsoft.com/office/drawing/2014/main" id="{CBDB619C-B837-3730-675C-CC1C676228CC}"/>
                </a:ext>
              </a:extLst>
            </p:cNvPr>
            <p:cNvSpPr>
              <a:spLocks noChangeShapeType="1"/>
            </p:cNvSpPr>
            <p:nvPr/>
          </p:nvSpPr>
          <p:spPr bwMode="auto">
            <a:xfrm>
              <a:off x="728" y="2826"/>
              <a:ext cx="1104"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80" name="Line 24">
              <a:extLst>
                <a:ext uri="{FF2B5EF4-FFF2-40B4-BE49-F238E27FC236}">
                  <a16:creationId xmlns:a16="http://schemas.microsoft.com/office/drawing/2014/main" id="{CDF5B056-7672-3933-BF71-F7EA1CEC7EFF}"/>
                </a:ext>
              </a:extLst>
            </p:cNvPr>
            <p:cNvSpPr>
              <a:spLocks noChangeShapeType="1"/>
            </p:cNvSpPr>
            <p:nvPr/>
          </p:nvSpPr>
          <p:spPr bwMode="auto">
            <a:xfrm>
              <a:off x="642" y="3272"/>
              <a:ext cx="43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6281" name="Line 25">
              <a:extLst>
                <a:ext uri="{FF2B5EF4-FFF2-40B4-BE49-F238E27FC236}">
                  <a16:creationId xmlns:a16="http://schemas.microsoft.com/office/drawing/2014/main" id="{360E1623-6518-60F8-D466-9EB309B3FF70}"/>
                </a:ext>
              </a:extLst>
            </p:cNvPr>
            <p:cNvSpPr>
              <a:spLocks noChangeShapeType="1"/>
            </p:cNvSpPr>
            <p:nvPr/>
          </p:nvSpPr>
          <p:spPr bwMode="auto">
            <a:xfrm>
              <a:off x="636" y="3495"/>
              <a:ext cx="43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grpSp>
      <p:sp>
        <p:nvSpPr>
          <p:cNvPr id="11288" name="AutoShape 4">
            <a:extLst>
              <a:ext uri="{FF2B5EF4-FFF2-40B4-BE49-F238E27FC236}">
                <a16:creationId xmlns:a16="http://schemas.microsoft.com/office/drawing/2014/main" id="{9C74D51B-74DB-8590-3B3A-042851228C65}"/>
              </a:ext>
            </a:extLst>
          </p:cNvPr>
          <p:cNvSpPr>
            <a:spLocks noChangeArrowheads="1"/>
          </p:cNvSpPr>
          <p:nvPr/>
        </p:nvSpPr>
        <p:spPr bwMode="auto">
          <a:xfrm>
            <a:off x="7207250" y="4159250"/>
            <a:ext cx="1604963" cy="573088"/>
          </a:xfrm>
          <a:prstGeom prst="cloudCallout">
            <a:avLst>
              <a:gd name="adj1" fmla="val 53560"/>
              <a:gd name="adj2" fmla="val 82412"/>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2)</a:t>
            </a:r>
            <a:r>
              <a:rPr lang="zh-CN" altLang="en-US" sz="1200">
                <a:solidFill>
                  <a:schemeClr val="tx1"/>
                </a:solidFill>
                <a:latin typeface="Tahoma" panose="020B0604030504040204" pitchFamily="34" charset="0"/>
                <a:ea typeface="宋体" panose="02010600030101010101" pitchFamily="2" charset="-122"/>
              </a:rPr>
              <a:t> 索引的作用和类型</a:t>
            </a:r>
            <a:r>
              <a:rPr lang="en-US" altLang="zh-CN" sz="1200">
                <a:solidFill>
                  <a:schemeClr val="tx1"/>
                </a:solidFill>
                <a:latin typeface="Tahoma" panose="020B0604030504040204" pitchFamily="34" charset="0"/>
                <a:ea typeface="宋体" panose="02010600030101010101" pitchFamily="2" charset="-122"/>
              </a:rPr>
              <a:t>? </a:t>
            </a:r>
          </a:p>
        </p:txBody>
      </p:sp>
      <p:sp>
        <p:nvSpPr>
          <p:cNvPr id="11289" name="AutoShape 4">
            <a:extLst>
              <a:ext uri="{FF2B5EF4-FFF2-40B4-BE49-F238E27FC236}">
                <a16:creationId xmlns:a16="http://schemas.microsoft.com/office/drawing/2014/main" id="{34F29593-5A77-4A1B-8A07-65C6F5A4320B}"/>
              </a:ext>
            </a:extLst>
          </p:cNvPr>
          <p:cNvSpPr>
            <a:spLocks noChangeArrowheads="1"/>
          </p:cNvSpPr>
          <p:nvPr/>
        </p:nvSpPr>
        <p:spPr bwMode="auto">
          <a:xfrm>
            <a:off x="7481888" y="5154613"/>
            <a:ext cx="1604962" cy="719137"/>
          </a:xfrm>
          <a:prstGeom prst="cloudCallout">
            <a:avLst>
              <a:gd name="adj1" fmla="val 53560"/>
              <a:gd name="adj2" fmla="val 75829"/>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3)</a:t>
            </a:r>
            <a:r>
              <a:rPr lang="zh-CN" altLang="en-US" sz="1200">
                <a:solidFill>
                  <a:schemeClr val="tx1"/>
                </a:solidFill>
                <a:latin typeface="Tahoma" panose="020B0604030504040204" pitchFamily="34" charset="0"/>
                <a:ea typeface="宋体" panose="02010600030101010101" pitchFamily="2" charset="-122"/>
              </a:rPr>
              <a:t> 什么是</a:t>
            </a:r>
            <a:r>
              <a:rPr lang="zh-CN" altLang="en-US" sz="1200">
                <a:solidFill>
                  <a:srgbClr val="0066FF"/>
                </a:solidFill>
                <a:latin typeface="Tahoma" panose="020B0604030504040204" pitchFamily="34" charset="0"/>
                <a:ea typeface="宋体" panose="02010600030101010101" pitchFamily="2" charset="-122"/>
              </a:rPr>
              <a:t>搜索码</a:t>
            </a:r>
            <a:r>
              <a:rPr lang="zh-CN" altLang="en-US" sz="1200">
                <a:solidFill>
                  <a:schemeClr val="tx1"/>
                </a:solidFill>
                <a:latin typeface="Tahoma" panose="020B0604030504040204" pitchFamily="34" charset="0"/>
                <a:ea typeface="宋体" panose="02010600030101010101" pitchFamily="2" charset="-122"/>
              </a:rPr>
              <a:t>和</a:t>
            </a:r>
            <a:r>
              <a:rPr lang="zh-CN" altLang="en-US" sz="1200">
                <a:solidFill>
                  <a:srgbClr val="0066FF"/>
                </a:solidFill>
                <a:latin typeface="Tahoma" panose="020B0604030504040204" pitchFamily="34" charset="0"/>
                <a:ea typeface="宋体" panose="02010600030101010101" pitchFamily="2" charset="-122"/>
              </a:rPr>
              <a:t>索引项</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索引记录</a:t>
            </a:r>
            <a:r>
              <a:rPr lang="en-US" altLang="zh-CN" sz="1200">
                <a:solidFill>
                  <a:schemeClr val="tx1"/>
                </a:solidFill>
                <a:latin typeface="Tahoma" panose="020B0604030504040204" pitchFamily="34" charset="0"/>
                <a:ea typeface="宋体" panose="02010600030101010101" pitchFamily="2" charset="-122"/>
              </a:rPr>
              <a:t>)? </a:t>
            </a:r>
          </a:p>
        </p:txBody>
      </p:sp>
      <p:sp>
        <p:nvSpPr>
          <p:cNvPr id="736287" name="Rectangle 31">
            <a:extLst>
              <a:ext uri="{FF2B5EF4-FFF2-40B4-BE49-F238E27FC236}">
                <a16:creationId xmlns:a16="http://schemas.microsoft.com/office/drawing/2014/main" id="{802F05F6-3E39-E6EA-10FB-57E54CA6503C}"/>
              </a:ext>
            </a:extLst>
          </p:cNvPr>
          <p:cNvSpPr>
            <a:spLocks noChangeArrowheads="1"/>
          </p:cNvSpPr>
          <p:nvPr/>
        </p:nvSpPr>
        <p:spPr bwMode="auto">
          <a:xfrm>
            <a:off x="273050" y="5584825"/>
            <a:ext cx="77501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a:solidFill>
                  <a:srgbClr val="0066FF"/>
                </a:solidFill>
                <a:latin typeface="宋体" panose="02010600030101010101" pitchFamily="2" charset="-122"/>
                <a:ea typeface="宋体" panose="02010600030101010101" pitchFamily="2" charset="-122"/>
              </a:rPr>
              <a:t>搜索码：用于在文件中查找记录的属性</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属性组；</a:t>
            </a:r>
            <a:r>
              <a:rPr lang="en-US" altLang="zh-CN" sz="1200">
                <a:solidFill>
                  <a:schemeClr val="tx1"/>
                </a:solidFill>
                <a:latin typeface="宋体" panose="02010600030101010101" pitchFamily="2" charset="-122"/>
                <a:ea typeface="宋体" panose="02010600030101010101" pitchFamily="2" charset="-122"/>
              </a:rPr>
              <a:t>p.268</a:t>
            </a:r>
          </a:p>
          <a:p>
            <a:pPr eaLnBrk="0" hangingPunct="0"/>
            <a:r>
              <a:rPr lang="zh-CN" altLang="en-US" sz="1600">
                <a:solidFill>
                  <a:srgbClr val="0066FF"/>
                </a:solidFill>
                <a:latin typeface="宋体" panose="02010600030101010101" pitchFamily="2" charset="-122"/>
                <a:ea typeface="宋体" panose="02010600030101010101" pitchFamily="2" charset="-122"/>
              </a:rPr>
              <a:t>索引项：由一个搜索码值和指向具有该搜索码值的一条</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多条记录的指针构成。</a:t>
            </a:r>
            <a:r>
              <a:rPr lang="en-US" altLang="zh-CN" sz="1200">
                <a:solidFill>
                  <a:schemeClr val="tx1"/>
                </a:solidFill>
                <a:latin typeface="宋体" panose="02010600030101010101" pitchFamily="2" charset="-122"/>
                <a:ea typeface="宋体" panose="02010600030101010101" pitchFamily="2" charset="-122"/>
              </a:rPr>
              <a:t>P.269</a:t>
            </a:r>
          </a:p>
          <a:p>
            <a:pPr eaLnBrk="0" hangingPunct="0"/>
            <a:r>
              <a:rPr lang="en-US" altLang="zh-CN" sz="1600">
                <a:solidFill>
                  <a:srgbClr val="0066FF"/>
                </a:solidFill>
                <a:latin typeface="宋体" panose="02010600030101010101" pitchFamily="2" charset="-122"/>
                <a:ea typeface="宋体" panose="02010600030101010101" pitchFamily="2" charset="-122"/>
              </a:rPr>
              <a:t>        </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索引项</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索引记录是构成索引结构</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索引文件中的基本要素</a:t>
            </a:r>
            <a:r>
              <a:rPr lang="en-US" altLang="zh-CN" sz="1600">
                <a:latin typeface="宋体" panose="02010600030101010101" pitchFamily="2" charset="-122"/>
                <a:ea typeface="宋体" panose="02010600030101010101" pitchFamily="2" charset="-122"/>
              </a:rPr>
              <a:t>)</a:t>
            </a:r>
          </a:p>
        </p:txBody>
      </p:sp>
      <p:sp>
        <p:nvSpPr>
          <p:cNvPr id="736288" name="Rectangle 32">
            <a:extLst>
              <a:ext uri="{FF2B5EF4-FFF2-40B4-BE49-F238E27FC236}">
                <a16:creationId xmlns:a16="http://schemas.microsoft.com/office/drawing/2014/main" id="{034443DD-A7B8-D5E8-9C85-76D5EAD4F71A}"/>
              </a:ext>
            </a:extLst>
          </p:cNvPr>
          <p:cNvSpPr>
            <a:spLocks noChangeArrowheads="1"/>
          </p:cNvSpPr>
          <p:nvPr/>
        </p:nvSpPr>
        <p:spPr bwMode="auto">
          <a:xfrm>
            <a:off x="2379663" y="2751138"/>
            <a:ext cx="6407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ea typeface="宋体" panose="02010600030101010101" pitchFamily="2" charset="-122"/>
              </a:rPr>
              <a:t>显然：在满足条件的记录数较少</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这种应用占多数情况</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时，索引的效果才明显！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36263"/>
                                        </p:tgtEl>
                                        <p:attrNameLst>
                                          <p:attrName>style.visibility</p:attrName>
                                        </p:attrNameLst>
                                      </p:cBhvr>
                                      <p:to>
                                        <p:strVal val="visible"/>
                                      </p:to>
                                    </p:set>
                                    <p:anim calcmode="lin" valueType="num">
                                      <p:cBhvr additive="base">
                                        <p:cTn id="7" dur="500" fill="hold"/>
                                        <p:tgtEl>
                                          <p:spTgt spid="736263"/>
                                        </p:tgtEl>
                                        <p:attrNameLst>
                                          <p:attrName>ppt_x</p:attrName>
                                        </p:attrNameLst>
                                      </p:cBhvr>
                                      <p:tavLst>
                                        <p:tav tm="0">
                                          <p:val>
                                            <p:strVal val="#ppt_x"/>
                                          </p:val>
                                        </p:tav>
                                        <p:tav tm="100000">
                                          <p:val>
                                            <p:strVal val="#ppt_x"/>
                                          </p:val>
                                        </p:tav>
                                      </p:tavLst>
                                    </p:anim>
                                    <p:anim calcmode="lin" valueType="num">
                                      <p:cBhvr additive="base">
                                        <p:cTn id="8" dur="500" fill="hold"/>
                                        <p:tgtEl>
                                          <p:spTgt spid="73626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36282"/>
                                        </p:tgtEl>
                                        <p:attrNameLst>
                                          <p:attrName>style.visibility</p:attrName>
                                        </p:attrNameLst>
                                      </p:cBhvr>
                                      <p:to>
                                        <p:strVal val="visible"/>
                                      </p:to>
                                    </p:set>
                                    <p:anim calcmode="lin" valueType="num">
                                      <p:cBhvr additive="base">
                                        <p:cTn id="13" dur="500" fill="hold"/>
                                        <p:tgtEl>
                                          <p:spTgt spid="736282"/>
                                        </p:tgtEl>
                                        <p:attrNameLst>
                                          <p:attrName>ppt_x</p:attrName>
                                        </p:attrNameLst>
                                      </p:cBhvr>
                                      <p:tavLst>
                                        <p:tav tm="0">
                                          <p:val>
                                            <p:strVal val="#ppt_x"/>
                                          </p:val>
                                        </p:tav>
                                        <p:tav tm="100000">
                                          <p:val>
                                            <p:strVal val="#ppt_x"/>
                                          </p:val>
                                        </p:tav>
                                      </p:tavLst>
                                    </p:anim>
                                    <p:anim calcmode="lin" valueType="num">
                                      <p:cBhvr additive="base">
                                        <p:cTn id="14" dur="500" fill="hold"/>
                                        <p:tgtEl>
                                          <p:spTgt spid="73628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36288"/>
                                        </p:tgtEl>
                                        <p:attrNameLst>
                                          <p:attrName>style.visibility</p:attrName>
                                        </p:attrNameLst>
                                      </p:cBhvr>
                                      <p:to>
                                        <p:strVal val="visible"/>
                                      </p:to>
                                    </p:set>
                                    <p:anim calcmode="lin" valueType="num">
                                      <p:cBhvr additive="base">
                                        <p:cTn id="17" dur="500" fill="hold"/>
                                        <p:tgtEl>
                                          <p:spTgt spid="736288"/>
                                        </p:tgtEl>
                                        <p:attrNameLst>
                                          <p:attrName>ppt_x</p:attrName>
                                        </p:attrNameLst>
                                      </p:cBhvr>
                                      <p:tavLst>
                                        <p:tav tm="0">
                                          <p:val>
                                            <p:strVal val="#ppt_x"/>
                                          </p:val>
                                        </p:tav>
                                        <p:tav tm="100000">
                                          <p:val>
                                            <p:strVal val="#ppt_x"/>
                                          </p:val>
                                        </p:tav>
                                      </p:tavLst>
                                    </p:anim>
                                    <p:anim calcmode="lin" valueType="num">
                                      <p:cBhvr additive="base">
                                        <p:cTn id="18" dur="500" fill="hold"/>
                                        <p:tgtEl>
                                          <p:spTgt spid="73628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736283"/>
                                        </p:tgtEl>
                                        <p:attrNameLst>
                                          <p:attrName>style.visibility</p:attrName>
                                        </p:attrNameLst>
                                      </p:cBhvr>
                                      <p:to>
                                        <p:strVal val="visible"/>
                                      </p:to>
                                    </p:set>
                                    <p:anim calcmode="lin" valueType="num">
                                      <p:cBhvr additive="base">
                                        <p:cTn id="23" dur="500" fill="hold"/>
                                        <p:tgtEl>
                                          <p:spTgt spid="736283"/>
                                        </p:tgtEl>
                                        <p:attrNameLst>
                                          <p:attrName>ppt_x</p:attrName>
                                        </p:attrNameLst>
                                      </p:cBhvr>
                                      <p:tavLst>
                                        <p:tav tm="0">
                                          <p:val>
                                            <p:strVal val="#ppt_x"/>
                                          </p:val>
                                        </p:tav>
                                        <p:tav tm="100000">
                                          <p:val>
                                            <p:strVal val="#ppt_x"/>
                                          </p:val>
                                        </p:tav>
                                      </p:tavLst>
                                    </p:anim>
                                    <p:anim calcmode="lin" valueType="num">
                                      <p:cBhvr additive="base">
                                        <p:cTn id="24" dur="500" fill="hold"/>
                                        <p:tgtEl>
                                          <p:spTgt spid="73628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736284"/>
                                        </p:tgtEl>
                                        <p:attrNameLst>
                                          <p:attrName>style.visibility</p:attrName>
                                        </p:attrNameLst>
                                      </p:cBhvr>
                                      <p:to>
                                        <p:strVal val="visible"/>
                                      </p:to>
                                    </p:set>
                                    <p:anim calcmode="lin" valueType="num">
                                      <p:cBhvr additive="base">
                                        <p:cTn id="29" dur="500" fill="hold"/>
                                        <p:tgtEl>
                                          <p:spTgt spid="736284"/>
                                        </p:tgtEl>
                                        <p:attrNameLst>
                                          <p:attrName>ppt_x</p:attrName>
                                        </p:attrNameLst>
                                      </p:cBhvr>
                                      <p:tavLst>
                                        <p:tav tm="0">
                                          <p:val>
                                            <p:strVal val="#ppt_x"/>
                                          </p:val>
                                        </p:tav>
                                        <p:tav tm="100000">
                                          <p:val>
                                            <p:strVal val="#ppt_x"/>
                                          </p:val>
                                        </p:tav>
                                      </p:tavLst>
                                    </p:anim>
                                    <p:anim calcmode="lin" valueType="num">
                                      <p:cBhvr additive="base">
                                        <p:cTn id="30" dur="500" fill="hold"/>
                                        <p:tgtEl>
                                          <p:spTgt spid="73628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36287"/>
                                        </p:tgtEl>
                                        <p:attrNameLst>
                                          <p:attrName>style.visibility</p:attrName>
                                        </p:attrNameLst>
                                      </p:cBhvr>
                                      <p:to>
                                        <p:strVal val="visible"/>
                                      </p:to>
                                    </p:set>
                                    <p:anim calcmode="lin" valueType="num">
                                      <p:cBhvr additive="base">
                                        <p:cTn id="35" dur="500" fill="hold"/>
                                        <p:tgtEl>
                                          <p:spTgt spid="736287"/>
                                        </p:tgtEl>
                                        <p:attrNameLst>
                                          <p:attrName>ppt_x</p:attrName>
                                        </p:attrNameLst>
                                      </p:cBhvr>
                                      <p:tavLst>
                                        <p:tav tm="0">
                                          <p:val>
                                            <p:strVal val="#ppt_x"/>
                                          </p:val>
                                        </p:tav>
                                        <p:tav tm="100000">
                                          <p:val>
                                            <p:strVal val="#ppt_x"/>
                                          </p:val>
                                        </p:tav>
                                      </p:tavLst>
                                    </p:anim>
                                    <p:anim calcmode="lin" valueType="num">
                                      <p:cBhvr additive="base">
                                        <p:cTn id="36" dur="500" fill="hold"/>
                                        <p:tgtEl>
                                          <p:spTgt spid="7362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63" grpId="0"/>
      <p:bldP spid="736287" grpId="0"/>
      <p:bldP spid="736288"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幻灯片编号占位符 5">
            <a:extLst>
              <a:ext uri="{FF2B5EF4-FFF2-40B4-BE49-F238E27FC236}">
                <a16:creationId xmlns:a16="http://schemas.microsoft.com/office/drawing/2014/main" id="{E618A973-67C0-35E1-78B2-E8CEE7F5CCDA}"/>
              </a:ext>
            </a:extLst>
          </p:cNvPr>
          <p:cNvSpPr>
            <a:spLocks noGrp="1"/>
          </p:cNvSpPr>
          <p:nvPr>
            <p:ph type="sldNum" sz="quarter" idx="12"/>
          </p:nvPr>
        </p:nvSpPr>
        <p:spPr/>
        <p:txBody>
          <a:bodyPr/>
          <a:lstStyle/>
          <a:p>
            <a:fld id="{7740C837-F713-48E4-BB11-B26CA42AD038}" type="slidenum">
              <a:rPr lang="zh-CN" altLang="en-US"/>
              <a:pPr/>
              <a:t>285</a:t>
            </a:fld>
            <a:endParaRPr lang="en-US" altLang="zh-CN"/>
          </a:p>
        </p:txBody>
      </p:sp>
      <p:sp>
        <p:nvSpPr>
          <p:cNvPr id="13314" name="Rectangle 2">
            <a:extLst>
              <a:ext uri="{FF2B5EF4-FFF2-40B4-BE49-F238E27FC236}">
                <a16:creationId xmlns:a16="http://schemas.microsoft.com/office/drawing/2014/main" id="{BB3CD054-8CC2-3DD3-C8DB-6682408F1177}"/>
              </a:ext>
            </a:extLst>
          </p:cNvPr>
          <p:cNvSpPr>
            <a:spLocks noGrp="1" noChangeArrowheads="1"/>
          </p:cNvSpPr>
          <p:nvPr>
            <p:ph type="title"/>
          </p:nvPr>
        </p:nvSpPr>
        <p:spPr>
          <a:xfrm>
            <a:off x="514350" y="71438"/>
            <a:ext cx="7772400" cy="574675"/>
          </a:xfrm>
        </p:spPr>
        <p:txBody>
          <a:bodyPr/>
          <a:lstStyle/>
          <a:p>
            <a:pPr algn="l"/>
            <a:r>
              <a:rPr lang="zh-CN" altLang="en-US" sz="2800" b="1">
                <a:latin typeface="黑体" panose="02010609060101010101" pitchFamily="49" charset="-122"/>
                <a:ea typeface="黑体" panose="02010609060101010101" pitchFamily="49" charset="-122"/>
              </a:rPr>
              <a:t>二 顺序索引</a:t>
            </a:r>
          </a:p>
        </p:txBody>
      </p:sp>
      <p:sp>
        <p:nvSpPr>
          <p:cNvPr id="13315" name="AutoShape 4">
            <a:extLst>
              <a:ext uri="{FF2B5EF4-FFF2-40B4-BE49-F238E27FC236}">
                <a16:creationId xmlns:a16="http://schemas.microsoft.com/office/drawing/2014/main" id="{BB7859ED-D050-7B6F-18DA-4D0A012A555A}"/>
              </a:ext>
            </a:extLst>
          </p:cNvPr>
          <p:cNvSpPr>
            <a:spLocks noChangeArrowheads="1"/>
          </p:cNvSpPr>
          <p:nvPr/>
        </p:nvSpPr>
        <p:spPr bwMode="auto">
          <a:xfrm>
            <a:off x="119063" y="919163"/>
            <a:ext cx="1749425" cy="627062"/>
          </a:xfrm>
          <a:prstGeom prst="cloudCallout">
            <a:avLst>
              <a:gd name="adj1" fmla="val -48366"/>
              <a:gd name="adj2" fmla="val 86454"/>
            </a:avLst>
          </a:prstGeom>
          <a:solidFill>
            <a:srgbClr val="FF9900"/>
          </a:solidFill>
          <a:ln w="9525">
            <a:solidFill>
              <a:schemeClr val="tx1"/>
            </a:solidFill>
            <a:round/>
            <a:headEnd/>
            <a:tailEnd/>
          </a:ln>
        </p:spPr>
        <p:txBody>
          <a:bodyPr lIns="0" tIns="0" rIns="0" bIns="0"/>
          <a:lstStyle/>
          <a:p>
            <a:pPr algn="ctr" eaLnBrk="0" hangingPunct="0"/>
            <a:r>
              <a:rPr lang="zh-CN" altLang="en-US" sz="1200">
                <a:solidFill>
                  <a:schemeClr val="tx1"/>
                </a:solidFill>
                <a:latin typeface="Tahoma" panose="020B0604030504040204" pitchFamily="34" charset="0"/>
                <a:ea typeface="宋体" panose="02010600030101010101" pitchFamily="2" charset="-122"/>
              </a:rPr>
              <a:t>讨论</a:t>
            </a:r>
            <a:r>
              <a:rPr lang="en-US" altLang="zh-CN" sz="1200">
                <a:solidFill>
                  <a:schemeClr val="tx1"/>
                </a:solidFill>
                <a:latin typeface="Tahoma" panose="020B0604030504040204" pitchFamily="34" charset="0"/>
                <a:ea typeface="宋体" panose="02010600030101010101" pitchFamily="2" charset="-122"/>
              </a:rPr>
              <a:t>2. </a:t>
            </a:r>
            <a:r>
              <a:rPr lang="zh-CN" altLang="en-US" sz="1200">
                <a:solidFill>
                  <a:schemeClr val="tx1"/>
                </a:solidFill>
                <a:latin typeface="Tahoma" panose="020B0604030504040204" pitchFamily="34" charset="0"/>
                <a:ea typeface="宋体" panose="02010600030101010101" pitchFamily="2" charset="-122"/>
              </a:rPr>
              <a:t>顺序索引及其特点 ？ </a:t>
            </a:r>
          </a:p>
        </p:txBody>
      </p:sp>
      <p:sp>
        <p:nvSpPr>
          <p:cNvPr id="13316" name="AutoShape 4">
            <a:extLst>
              <a:ext uri="{FF2B5EF4-FFF2-40B4-BE49-F238E27FC236}">
                <a16:creationId xmlns:a16="http://schemas.microsoft.com/office/drawing/2014/main" id="{7CC929C0-FCA8-3FE9-86D7-60CF1BB62174}"/>
              </a:ext>
            </a:extLst>
          </p:cNvPr>
          <p:cNvSpPr>
            <a:spLocks noChangeArrowheads="1"/>
          </p:cNvSpPr>
          <p:nvPr/>
        </p:nvSpPr>
        <p:spPr bwMode="auto">
          <a:xfrm>
            <a:off x="7224713" y="939800"/>
            <a:ext cx="1604962" cy="806450"/>
          </a:xfrm>
          <a:prstGeom prst="cloudCallout">
            <a:avLst>
              <a:gd name="adj1" fmla="val 53560"/>
              <a:gd name="adj2" fmla="val 73032"/>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1)</a:t>
            </a:r>
            <a:r>
              <a:rPr lang="zh-CN" altLang="en-US" sz="1200">
                <a:solidFill>
                  <a:schemeClr val="tx1"/>
                </a:solidFill>
                <a:latin typeface="Tahoma" panose="020B0604030504040204" pitchFamily="34" charset="0"/>
                <a:ea typeface="宋体" panose="02010600030101010101" pitchFamily="2" charset="-122"/>
              </a:rPr>
              <a:t>什么是顺序索引，有哪些不同类型</a:t>
            </a:r>
            <a:r>
              <a:rPr lang="en-US" altLang="zh-CN" sz="1200">
                <a:solidFill>
                  <a:schemeClr val="tx1"/>
                </a:solidFill>
                <a:latin typeface="Tahoma" panose="020B0604030504040204" pitchFamily="34" charset="0"/>
                <a:ea typeface="宋体" panose="02010600030101010101" pitchFamily="2" charset="-122"/>
              </a:rPr>
              <a:t>? </a:t>
            </a:r>
          </a:p>
        </p:txBody>
      </p:sp>
      <p:sp>
        <p:nvSpPr>
          <p:cNvPr id="737286" name="Rectangle 6">
            <a:extLst>
              <a:ext uri="{FF2B5EF4-FFF2-40B4-BE49-F238E27FC236}">
                <a16:creationId xmlns:a16="http://schemas.microsoft.com/office/drawing/2014/main" id="{77E4C230-2EFA-9008-4840-DD338F3DB876}"/>
              </a:ext>
            </a:extLst>
          </p:cNvPr>
          <p:cNvSpPr>
            <a:spLocks noChangeArrowheads="1"/>
          </p:cNvSpPr>
          <p:nvPr/>
        </p:nvSpPr>
        <p:spPr bwMode="auto">
          <a:xfrm>
            <a:off x="5643563" y="1970088"/>
            <a:ext cx="3082925" cy="527050"/>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a:latin typeface="宋体" panose="02010600030101010101" pitchFamily="2" charset="-122"/>
                <a:ea typeface="宋体" panose="02010600030101010101" pitchFamily="2" charset="-122"/>
              </a:rPr>
              <a:t>顺序索引</a:t>
            </a:r>
            <a:r>
              <a:rPr lang="zh-CN" altLang="en-US">
                <a:solidFill>
                  <a:srgbClr val="0066FF"/>
                </a:solidFill>
                <a:latin typeface="宋体" panose="02010600030101010101" pitchFamily="2" charset="-122"/>
                <a:ea typeface="宋体" panose="02010600030101010101" pitchFamily="2" charset="-122"/>
              </a:rPr>
              <a:t>：基于搜索码值的顺序排序</a:t>
            </a:r>
          </a:p>
          <a:p>
            <a:pPr eaLnBrk="0" hangingPunct="0"/>
            <a:r>
              <a:rPr lang="en-US" altLang="zh-CN">
                <a:solidFill>
                  <a:srgbClr val="0066FF"/>
                </a:solidFill>
                <a:latin typeface="宋体" panose="02010600030101010101" pitchFamily="2" charset="-122"/>
                <a:ea typeface="宋体" panose="02010600030101010101" pitchFamily="2" charset="-122"/>
              </a:rPr>
              <a:t>          (</a:t>
            </a:r>
            <a:r>
              <a:rPr lang="zh-CN" altLang="en-US">
                <a:solidFill>
                  <a:srgbClr val="0066FF"/>
                </a:solidFill>
                <a:latin typeface="宋体" panose="02010600030101010101" pitchFamily="2" charset="-122"/>
                <a:ea typeface="宋体" panose="02010600030101010101" pitchFamily="2" charset="-122"/>
              </a:rPr>
              <a:t>指索引项在索引文件中</a:t>
            </a:r>
            <a:r>
              <a:rPr lang="en-US" altLang="zh-CN">
                <a:solidFill>
                  <a:srgbClr val="0066FF"/>
                </a:solidFill>
                <a:latin typeface="宋体" panose="02010600030101010101" pitchFamily="2" charset="-122"/>
                <a:ea typeface="宋体" panose="02010600030101010101" pitchFamily="2" charset="-122"/>
              </a:rPr>
              <a:t>)</a:t>
            </a:r>
          </a:p>
        </p:txBody>
      </p:sp>
      <p:pic>
        <p:nvPicPr>
          <p:cNvPr id="13318" name="Picture 7">
            <a:extLst>
              <a:ext uri="{FF2B5EF4-FFF2-40B4-BE49-F238E27FC236}">
                <a16:creationId xmlns:a16="http://schemas.microsoft.com/office/drawing/2014/main" id="{B8695A3C-D013-5DDA-2788-969470039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4176713"/>
            <a:ext cx="8589962"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294" name="Rectangle 14">
            <a:extLst>
              <a:ext uri="{FF2B5EF4-FFF2-40B4-BE49-F238E27FC236}">
                <a16:creationId xmlns:a16="http://schemas.microsoft.com/office/drawing/2014/main" id="{DB79F328-0589-F93F-45C1-83BFC105040F}"/>
              </a:ext>
            </a:extLst>
          </p:cNvPr>
          <p:cNvSpPr>
            <a:spLocks noChangeArrowheads="1"/>
          </p:cNvSpPr>
          <p:nvPr/>
        </p:nvSpPr>
        <p:spPr bwMode="auto">
          <a:xfrm>
            <a:off x="5843588" y="2809875"/>
            <a:ext cx="2874962" cy="527050"/>
          </a:xfrm>
          <a:prstGeom prst="rect">
            <a:avLst/>
          </a:prstGeom>
          <a:noFill/>
          <a:ln w="9525">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zh-CN" altLang="en-US" dirty="0">
                <a:latin typeface="宋体" panose="02010600030101010101" pitchFamily="2" charset="-122"/>
                <a:ea typeface="宋体" panose="02010600030101010101" pitchFamily="2" charset="-122"/>
              </a:rPr>
              <a:t>主索引</a:t>
            </a:r>
            <a:r>
              <a:rPr lang="zh-CN" altLang="en-US" dirty="0">
                <a:solidFill>
                  <a:srgbClr val="0066FF"/>
                </a:solidFill>
                <a:latin typeface="宋体" panose="02010600030101010101" pitchFamily="2" charset="-122"/>
                <a:ea typeface="宋体" panose="02010600030101010101" pitchFamily="2" charset="-122"/>
              </a:rPr>
              <a:t>：索引文件排序与数据文件</a:t>
            </a:r>
          </a:p>
          <a:p>
            <a:pPr eaLnBrk="0" hangingPunct="0">
              <a:defRPr/>
            </a:pPr>
            <a:r>
              <a:rPr lang="zh-CN" altLang="en-US" dirty="0">
                <a:solidFill>
                  <a:srgbClr val="0066FF"/>
                </a:solidFill>
                <a:latin typeface="宋体" panose="02010600030101010101" pitchFamily="2" charset="-122"/>
                <a:ea typeface="宋体" panose="02010600030101010101" pitchFamily="2" charset="-122"/>
              </a:rPr>
              <a:t>        排序相同（只能有</a:t>
            </a:r>
            <a:r>
              <a:rPr lang="zh-CN" altLang="en-US" dirty="0">
                <a:latin typeface="宋体" panose="02010600030101010101" pitchFamily="2" charset="-122"/>
                <a:ea typeface="宋体" panose="02010600030101010101" pitchFamily="2" charset="-122"/>
              </a:rPr>
              <a:t>一个</a:t>
            </a:r>
            <a:r>
              <a:rPr lang="zh-CN" altLang="en-US" dirty="0">
                <a:solidFill>
                  <a:srgbClr val="0066FF"/>
                </a:solidFill>
                <a:latin typeface="宋体" panose="02010600030101010101" pitchFamily="2" charset="-122"/>
                <a:ea typeface="宋体" panose="02010600030101010101" pitchFamily="2" charset="-122"/>
              </a:rPr>
              <a:t>）</a:t>
            </a:r>
          </a:p>
        </p:txBody>
      </p:sp>
      <p:grpSp>
        <p:nvGrpSpPr>
          <p:cNvPr id="737307" name="Group 27">
            <a:extLst>
              <a:ext uri="{FF2B5EF4-FFF2-40B4-BE49-F238E27FC236}">
                <a16:creationId xmlns:a16="http://schemas.microsoft.com/office/drawing/2014/main" id="{FA6F3E4B-D6B9-831D-0C53-2B5301AFFB65}"/>
              </a:ext>
            </a:extLst>
          </p:cNvPr>
          <p:cNvGrpSpPr>
            <a:grpSpLocks/>
          </p:cNvGrpSpPr>
          <p:nvPr/>
        </p:nvGrpSpPr>
        <p:grpSpPr bwMode="auto">
          <a:xfrm>
            <a:off x="615950" y="4465638"/>
            <a:ext cx="6099175" cy="336550"/>
            <a:chOff x="388" y="2813"/>
            <a:chExt cx="3842" cy="212"/>
          </a:xfrm>
        </p:grpSpPr>
        <p:sp>
          <p:nvSpPr>
            <p:cNvPr id="737288" name="Line 8">
              <a:extLst>
                <a:ext uri="{FF2B5EF4-FFF2-40B4-BE49-F238E27FC236}">
                  <a16:creationId xmlns:a16="http://schemas.microsoft.com/office/drawing/2014/main" id="{1563A52A-6667-92EC-D04A-60E2F3440F30}"/>
                </a:ext>
              </a:extLst>
            </p:cNvPr>
            <p:cNvSpPr>
              <a:spLocks noChangeShapeType="1"/>
            </p:cNvSpPr>
            <p:nvPr/>
          </p:nvSpPr>
          <p:spPr bwMode="auto">
            <a:xfrm>
              <a:off x="388" y="2813"/>
              <a:ext cx="2951"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7289" name="Line 9">
              <a:extLst>
                <a:ext uri="{FF2B5EF4-FFF2-40B4-BE49-F238E27FC236}">
                  <a16:creationId xmlns:a16="http://schemas.microsoft.com/office/drawing/2014/main" id="{C3DA72EF-59B9-F06B-0128-3EDF185B84E2}"/>
                </a:ext>
              </a:extLst>
            </p:cNvPr>
            <p:cNvSpPr>
              <a:spLocks noChangeShapeType="1"/>
            </p:cNvSpPr>
            <p:nvPr/>
          </p:nvSpPr>
          <p:spPr bwMode="auto">
            <a:xfrm flipV="1">
              <a:off x="1552" y="3021"/>
              <a:ext cx="2678" cy="4"/>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grpSp>
      <p:pic>
        <p:nvPicPr>
          <p:cNvPr id="13323" name="Picture 19">
            <a:extLst>
              <a:ext uri="{FF2B5EF4-FFF2-40B4-BE49-F238E27FC236}">
                <a16:creationId xmlns:a16="http://schemas.microsoft.com/office/drawing/2014/main" id="{C73F77CA-F843-3089-7A8E-ADF4525CF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 y="1858963"/>
            <a:ext cx="486410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20">
            <a:extLst>
              <a:ext uri="{FF2B5EF4-FFF2-40B4-BE49-F238E27FC236}">
                <a16:creationId xmlns:a16="http://schemas.microsoft.com/office/drawing/2014/main" id="{FBCAA8DD-0513-BB34-C0EF-2261345C52DF}"/>
              </a:ext>
            </a:extLst>
          </p:cNvPr>
          <p:cNvSpPr>
            <a:spLocks noChangeArrowheads="1"/>
          </p:cNvSpPr>
          <p:nvPr/>
        </p:nvSpPr>
        <p:spPr bwMode="auto">
          <a:xfrm>
            <a:off x="2411413" y="1066800"/>
            <a:ext cx="454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400"/>
              <a:t>1. </a:t>
            </a:r>
            <a:r>
              <a:rPr lang="zh-CN" altLang="en-US" sz="2400"/>
              <a:t>顺序索引的基本概念</a:t>
            </a:r>
            <a:r>
              <a:rPr lang="en-US" altLang="zh-CN" sz="1600">
                <a:solidFill>
                  <a:schemeClr val="tx1"/>
                </a:solidFill>
              </a:rPr>
              <a:t>p.269</a:t>
            </a:r>
          </a:p>
        </p:txBody>
      </p:sp>
      <p:grpSp>
        <p:nvGrpSpPr>
          <p:cNvPr id="737308" name="Group 28">
            <a:extLst>
              <a:ext uri="{FF2B5EF4-FFF2-40B4-BE49-F238E27FC236}">
                <a16:creationId xmlns:a16="http://schemas.microsoft.com/office/drawing/2014/main" id="{F8D53B3D-4624-6318-BF46-988AB9387E0E}"/>
              </a:ext>
            </a:extLst>
          </p:cNvPr>
          <p:cNvGrpSpPr>
            <a:grpSpLocks/>
          </p:cNvGrpSpPr>
          <p:nvPr/>
        </p:nvGrpSpPr>
        <p:grpSpPr bwMode="auto">
          <a:xfrm>
            <a:off x="203200" y="4843463"/>
            <a:ext cx="8574088" cy="596900"/>
            <a:chOff x="128" y="3051"/>
            <a:chExt cx="5401" cy="376"/>
          </a:xfrm>
        </p:grpSpPr>
        <p:sp>
          <p:nvSpPr>
            <p:cNvPr id="737290" name="Rectangle 10">
              <a:extLst>
                <a:ext uri="{FF2B5EF4-FFF2-40B4-BE49-F238E27FC236}">
                  <a16:creationId xmlns:a16="http://schemas.microsoft.com/office/drawing/2014/main" id="{578ABE88-2267-6A09-92F9-A4F5B651BA94}"/>
                </a:ext>
              </a:extLst>
            </p:cNvPr>
            <p:cNvSpPr>
              <a:spLocks noChangeArrowheads="1"/>
            </p:cNvSpPr>
            <p:nvPr/>
          </p:nvSpPr>
          <p:spPr bwMode="auto">
            <a:xfrm>
              <a:off x="3393" y="3051"/>
              <a:ext cx="495" cy="163"/>
            </a:xfrm>
            <a:prstGeom prst="rect">
              <a:avLst/>
            </a:prstGeom>
            <a:noFill/>
            <a:ln w="6350">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7295" name="Line 15">
              <a:extLst>
                <a:ext uri="{FF2B5EF4-FFF2-40B4-BE49-F238E27FC236}">
                  <a16:creationId xmlns:a16="http://schemas.microsoft.com/office/drawing/2014/main" id="{FCA146BB-9774-9BC4-C2E3-AFF17B45F0DE}"/>
                </a:ext>
              </a:extLst>
            </p:cNvPr>
            <p:cNvSpPr>
              <a:spLocks noChangeShapeType="1"/>
            </p:cNvSpPr>
            <p:nvPr/>
          </p:nvSpPr>
          <p:spPr bwMode="auto">
            <a:xfrm>
              <a:off x="5409" y="3220"/>
              <a:ext cx="120"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7296" name="Line 16">
              <a:extLst>
                <a:ext uri="{FF2B5EF4-FFF2-40B4-BE49-F238E27FC236}">
                  <a16:creationId xmlns:a16="http://schemas.microsoft.com/office/drawing/2014/main" id="{D67D7173-C1B2-6B1E-709A-7C4AE2C77A9F}"/>
                </a:ext>
              </a:extLst>
            </p:cNvPr>
            <p:cNvSpPr>
              <a:spLocks noChangeShapeType="1"/>
            </p:cNvSpPr>
            <p:nvPr/>
          </p:nvSpPr>
          <p:spPr bwMode="auto">
            <a:xfrm>
              <a:off x="128" y="3427"/>
              <a:ext cx="120"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7297" name="Rectangle 17">
              <a:extLst>
                <a:ext uri="{FF2B5EF4-FFF2-40B4-BE49-F238E27FC236}">
                  <a16:creationId xmlns:a16="http://schemas.microsoft.com/office/drawing/2014/main" id="{2A5E0E75-2B11-FC45-5B28-5BD5025E9E7E}"/>
                </a:ext>
              </a:extLst>
            </p:cNvPr>
            <p:cNvSpPr>
              <a:spLocks noChangeArrowheads="1"/>
            </p:cNvSpPr>
            <p:nvPr/>
          </p:nvSpPr>
          <p:spPr bwMode="auto">
            <a:xfrm>
              <a:off x="367" y="3247"/>
              <a:ext cx="381" cy="163"/>
            </a:xfrm>
            <a:prstGeom prst="rect">
              <a:avLst/>
            </a:prstGeom>
            <a:noFill/>
            <a:ln w="2857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7305" name="Line 25">
              <a:extLst>
                <a:ext uri="{FF2B5EF4-FFF2-40B4-BE49-F238E27FC236}">
                  <a16:creationId xmlns:a16="http://schemas.microsoft.com/office/drawing/2014/main" id="{DCBF4799-44EE-7CF4-E4F0-FF9426DE8D52}"/>
                </a:ext>
              </a:extLst>
            </p:cNvPr>
            <p:cNvSpPr>
              <a:spLocks noChangeShapeType="1"/>
            </p:cNvSpPr>
            <p:nvPr/>
          </p:nvSpPr>
          <p:spPr bwMode="auto">
            <a:xfrm>
              <a:off x="130" y="3206"/>
              <a:ext cx="158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grpSp>
      <p:grpSp>
        <p:nvGrpSpPr>
          <p:cNvPr id="737309" name="Group 29">
            <a:extLst>
              <a:ext uri="{FF2B5EF4-FFF2-40B4-BE49-F238E27FC236}">
                <a16:creationId xmlns:a16="http://schemas.microsoft.com/office/drawing/2014/main" id="{14618A0D-3696-CF8A-3827-E677C7EA403B}"/>
              </a:ext>
            </a:extLst>
          </p:cNvPr>
          <p:cNvGrpSpPr>
            <a:grpSpLocks/>
          </p:cNvGrpSpPr>
          <p:nvPr/>
        </p:nvGrpSpPr>
        <p:grpSpPr bwMode="auto">
          <a:xfrm>
            <a:off x="636588" y="5757863"/>
            <a:ext cx="5707062" cy="314325"/>
            <a:chOff x="401" y="3627"/>
            <a:chExt cx="3595" cy="198"/>
          </a:xfrm>
        </p:grpSpPr>
        <p:sp>
          <p:nvSpPr>
            <p:cNvPr id="737292" name="Rectangle 12">
              <a:extLst>
                <a:ext uri="{FF2B5EF4-FFF2-40B4-BE49-F238E27FC236}">
                  <a16:creationId xmlns:a16="http://schemas.microsoft.com/office/drawing/2014/main" id="{B3E47C47-912C-721C-67AB-200C05107251}"/>
                </a:ext>
              </a:extLst>
            </p:cNvPr>
            <p:cNvSpPr>
              <a:spLocks noChangeArrowheads="1"/>
            </p:cNvSpPr>
            <p:nvPr/>
          </p:nvSpPr>
          <p:spPr bwMode="auto">
            <a:xfrm>
              <a:off x="1703" y="3627"/>
              <a:ext cx="609" cy="198"/>
            </a:xfrm>
            <a:prstGeom prst="rect">
              <a:avLst/>
            </a:prstGeom>
            <a:noFill/>
            <a:ln w="6350">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solidFill>
                  <a:srgbClr val="0066FF"/>
                </a:solidFill>
                <a:latin typeface="黑体" panose="02010609060101010101" pitchFamily="6" charset="-122"/>
                <a:ea typeface="黑体" panose="02010609060101010101" pitchFamily="6" charset="-122"/>
              </a:endParaRPr>
            </a:p>
          </p:txBody>
        </p:sp>
        <p:sp>
          <p:nvSpPr>
            <p:cNvPr id="737293" name="Rectangle 13">
              <a:extLst>
                <a:ext uri="{FF2B5EF4-FFF2-40B4-BE49-F238E27FC236}">
                  <a16:creationId xmlns:a16="http://schemas.microsoft.com/office/drawing/2014/main" id="{8094D524-9223-9AD7-F2B9-2F8EA5C68917}"/>
                </a:ext>
              </a:extLst>
            </p:cNvPr>
            <p:cNvSpPr>
              <a:spLocks noChangeArrowheads="1"/>
            </p:cNvSpPr>
            <p:nvPr/>
          </p:nvSpPr>
          <p:spPr bwMode="auto">
            <a:xfrm>
              <a:off x="3501" y="3649"/>
              <a:ext cx="495" cy="163"/>
            </a:xfrm>
            <a:prstGeom prst="rect">
              <a:avLst/>
            </a:prstGeom>
            <a:noFill/>
            <a:ln w="2857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7298" name="Line 18">
              <a:extLst>
                <a:ext uri="{FF2B5EF4-FFF2-40B4-BE49-F238E27FC236}">
                  <a16:creationId xmlns:a16="http://schemas.microsoft.com/office/drawing/2014/main" id="{30B2EACB-36BA-D6DB-202C-3FBC398128CA}"/>
                </a:ext>
              </a:extLst>
            </p:cNvPr>
            <p:cNvSpPr>
              <a:spLocks noChangeShapeType="1"/>
            </p:cNvSpPr>
            <p:nvPr/>
          </p:nvSpPr>
          <p:spPr bwMode="auto">
            <a:xfrm>
              <a:off x="3350" y="3817"/>
              <a:ext cx="120"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7306" name="Line 26">
              <a:extLst>
                <a:ext uri="{FF2B5EF4-FFF2-40B4-BE49-F238E27FC236}">
                  <a16:creationId xmlns:a16="http://schemas.microsoft.com/office/drawing/2014/main" id="{4A413753-A14B-D510-05F2-79C19DB43D94}"/>
                </a:ext>
              </a:extLst>
            </p:cNvPr>
            <p:cNvSpPr>
              <a:spLocks noChangeShapeType="1"/>
            </p:cNvSpPr>
            <p:nvPr/>
          </p:nvSpPr>
          <p:spPr bwMode="auto">
            <a:xfrm>
              <a:off x="401" y="3822"/>
              <a:ext cx="69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grpSp>
      <p:sp>
        <p:nvSpPr>
          <p:cNvPr id="737311" name="Rectangle 31">
            <a:extLst>
              <a:ext uri="{FF2B5EF4-FFF2-40B4-BE49-F238E27FC236}">
                <a16:creationId xmlns:a16="http://schemas.microsoft.com/office/drawing/2014/main" id="{49B4CA51-03F3-AEEA-DBD2-D45CABAF850F}"/>
              </a:ext>
            </a:extLst>
          </p:cNvPr>
          <p:cNvSpPr>
            <a:spLocks noChangeArrowheads="1"/>
          </p:cNvSpPr>
          <p:nvPr/>
        </p:nvSpPr>
        <p:spPr bwMode="auto">
          <a:xfrm>
            <a:off x="5853113" y="3414713"/>
            <a:ext cx="2874962" cy="527050"/>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a:ea typeface="宋体" panose="02010600030101010101" pitchFamily="2" charset="-122"/>
              </a:rPr>
              <a:t>辅助索引</a:t>
            </a:r>
            <a:r>
              <a:rPr lang="zh-CN" altLang="en-US">
                <a:solidFill>
                  <a:srgbClr val="0066FF"/>
                </a:solidFill>
                <a:ea typeface="宋体" panose="02010600030101010101" pitchFamily="2" charset="-122"/>
              </a:rPr>
              <a:t>：索引文件排序与数据文</a:t>
            </a:r>
          </a:p>
          <a:p>
            <a:pPr eaLnBrk="0" hangingPunct="0"/>
            <a:r>
              <a:rPr lang="zh-CN" altLang="en-US">
                <a:solidFill>
                  <a:srgbClr val="0066FF"/>
                </a:solidFill>
                <a:ea typeface="宋体" panose="02010600030101010101" pitchFamily="2" charset="-122"/>
              </a:rPr>
              <a:t>        件排序</a:t>
            </a:r>
            <a:r>
              <a:rPr lang="zh-CN" altLang="en-US">
                <a:solidFill>
                  <a:srgbClr val="428E5B"/>
                </a:solidFill>
                <a:ea typeface="宋体" panose="02010600030101010101" pitchFamily="2" charset="-122"/>
              </a:rPr>
              <a:t>不</a:t>
            </a:r>
            <a:r>
              <a:rPr lang="zh-CN" altLang="en-US">
                <a:solidFill>
                  <a:srgbClr val="0066FF"/>
                </a:solidFill>
                <a:ea typeface="宋体" panose="02010600030101010101" pitchFamily="2" charset="-122"/>
              </a:rPr>
              <a:t>相同（可</a:t>
            </a:r>
            <a:r>
              <a:rPr lang="zh-CN" altLang="en-US">
                <a:ea typeface="宋体" panose="02010600030101010101" pitchFamily="2" charset="-122"/>
              </a:rPr>
              <a:t>多个</a:t>
            </a:r>
            <a:r>
              <a:rPr lang="zh-CN" altLang="en-US">
                <a:solidFill>
                  <a:srgbClr val="0066FF"/>
                </a:solidFill>
                <a:ea typeface="宋体" panose="02010600030101010101" pitchFamily="2" charset="-122"/>
              </a:rPr>
              <a:t>）</a:t>
            </a:r>
          </a:p>
        </p:txBody>
      </p:sp>
      <p:grpSp>
        <p:nvGrpSpPr>
          <p:cNvPr id="737320" name="Group 40">
            <a:extLst>
              <a:ext uri="{FF2B5EF4-FFF2-40B4-BE49-F238E27FC236}">
                <a16:creationId xmlns:a16="http://schemas.microsoft.com/office/drawing/2014/main" id="{DEEF007C-13DA-458E-6EEE-27E15BCA7D01}"/>
              </a:ext>
            </a:extLst>
          </p:cNvPr>
          <p:cNvGrpSpPr>
            <a:grpSpLocks/>
          </p:cNvGrpSpPr>
          <p:nvPr/>
        </p:nvGrpSpPr>
        <p:grpSpPr bwMode="auto">
          <a:xfrm>
            <a:off x="41275" y="1624013"/>
            <a:ext cx="4627563" cy="2522537"/>
            <a:chOff x="26" y="1023"/>
            <a:chExt cx="2915" cy="1589"/>
          </a:xfrm>
        </p:grpSpPr>
        <p:sp>
          <p:nvSpPr>
            <p:cNvPr id="737301" name="Rectangle 21">
              <a:extLst>
                <a:ext uri="{FF2B5EF4-FFF2-40B4-BE49-F238E27FC236}">
                  <a16:creationId xmlns:a16="http://schemas.microsoft.com/office/drawing/2014/main" id="{2B645A06-4385-85EA-AD1F-D8ABAF09D375}"/>
                </a:ext>
              </a:extLst>
            </p:cNvPr>
            <p:cNvSpPr>
              <a:spLocks noChangeArrowheads="1"/>
            </p:cNvSpPr>
            <p:nvPr/>
          </p:nvSpPr>
          <p:spPr bwMode="auto">
            <a:xfrm>
              <a:off x="26" y="2455"/>
              <a:ext cx="676"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sz="1000" dirty="0">
                  <a:latin typeface="宋体" panose="02010600030101010101" pitchFamily="2" charset="-122"/>
                  <a:ea typeface="宋体" panose="02010600030101010101" pitchFamily="2" charset="-122"/>
                </a:rPr>
                <a:t>索引的</a:t>
              </a:r>
              <a:r>
                <a:rPr lang="zh-CN" altLang="en-US" sz="1000" b="0" dirty="0">
                  <a:latin typeface="宋体" panose="02010600030101010101" pitchFamily="2" charset="-122"/>
                  <a:ea typeface="宋体" panose="02010600030101010101" pitchFamily="2" charset="-122"/>
                </a:rPr>
                <a:t>顺</a:t>
              </a:r>
              <a:r>
                <a:rPr lang="zh-CN" altLang="en-US" sz="1000" dirty="0">
                  <a:latin typeface="宋体" panose="02010600030101010101" pitchFamily="2" charset="-122"/>
                  <a:ea typeface="宋体" panose="02010600030101010101" pitchFamily="2" charset="-122"/>
                </a:rPr>
                <a:t>序文件</a:t>
              </a:r>
              <a:endParaRPr lang="en-US" altLang="zh-CN" sz="1000" dirty="0">
                <a:latin typeface="宋体" panose="02010600030101010101" pitchFamily="2" charset="-122"/>
                <a:ea typeface="宋体" panose="02010600030101010101" pitchFamily="2" charset="-122"/>
              </a:endParaRPr>
            </a:p>
          </p:txBody>
        </p:sp>
        <p:sp>
          <p:nvSpPr>
            <p:cNvPr id="13339" name="Rectangle 22">
              <a:extLst>
                <a:ext uri="{FF2B5EF4-FFF2-40B4-BE49-F238E27FC236}">
                  <a16:creationId xmlns:a16="http://schemas.microsoft.com/office/drawing/2014/main" id="{9B61DF9C-96BD-D8F4-E2B6-26ED23E6CB71}"/>
                </a:ext>
              </a:extLst>
            </p:cNvPr>
            <p:cNvSpPr>
              <a:spLocks noChangeArrowheads="1"/>
            </p:cNvSpPr>
            <p:nvPr/>
          </p:nvSpPr>
          <p:spPr bwMode="auto">
            <a:xfrm>
              <a:off x="1505" y="2456"/>
              <a:ext cx="14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solidFill>
                    <a:schemeClr val="tx1"/>
                  </a:solidFill>
                  <a:latin typeface="宋体" panose="02010600030101010101" pitchFamily="2" charset="-122"/>
                  <a:ea typeface="宋体" panose="02010600030101010101" pitchFamily="2" charset="-122"/>
                </a:rPr>
                <a:t>图</a:t>
              </a:r>
              <a:r>
                <a:rPr lang="en-US" altLang="zh-CN" sz="1000">
                  <a:solidFill>
                    <a:schemeClr val="tx1"/>
                  </a:solidFill>
                  <a:latin typeface="宋体" panose="02010600030101010101" pitchFamily="2" charset="-122"/>
                  <a:ea typeface="宋体" panose="02010600030101010101" pitchFamily="2" charset="-122"/>
                </a:rPr>
                <a:t>11-1 (instructor)</a:t>
              </a:r>
              <a:r>
                <a:rPr lang="zh-CN" altLang="en-US" sz="1000">
                  <a:latin typeface="宋体" panose="02010600030101010101" pitchFamily="2" charset="-122"/>
                  <a:ea typeface="宋体" panose="02010600030101010101" pitchFamily="2" charset="-122"/>
                </a:rPr>
                <a:t>记录的</a:t>
              </a:r>
              <a:r>
                <a:rPr lang="zh-CN" altLang="en-US" sz="1000" b="0">
                  <a:latin typeface="宋体" panose="02010600030101010101" pitchFamily="2" charset="-122"/>
                  <a:ea typeface="宋体" panose="02010600030101010101" pitchFamily="2" charset="-122"/>
                </a:rPr>
                <a:t>顺</a:t>
              </a:r>
              <a:r>
                <a:rPr lang="zh-CN" altLang="en-US" sz="1000">
                  <a:latin typeface="宋体" panose="02010600030101010101" pitchFamily="2" charset="-122"/>
                  <a:ea typeface="宋体" panose="02010600030101010101" pitchFamily="2" charset="-122"/>
                </a:rPr>
                <a:t>序文件</a:t>
              </a:r>
              <a:endParaRPr lang="en-US" altLang="zh-CN" sz="1000">
                <a:latin typeface="宋体" panose="02010600030101010101" pitchFamily="2" charset="-122"/>
                <a:ea typeface="宋体" panose="02010600030101010101" pitchFamily="2" charset="-122"/>
              </a:endParaRPr>
            </a:p>
          </p:txBody>
        </p:sp>
        <p:sp>
          <p:nvSpPr>
            <p:cNvPr id="13340" name="Rectangle 23">
              <a:extLst>
                <a:ext uri="{FF2B5EF4-FFF2-40B4-BE49-F238E27FC236}">
                  <a16:creationId xmlns:a16="http://schemas.microsoft.com/office/drawing/2014/main" id="{339C884F-41E0-B6E4-469B-206576093E99}"/>
                </a:ext>
              </a:extLst>
            </p:cNvPr>
            <p:cNvSpPr>
              <a:spLocks noChangeArrowheads="1"/>
            </p:cNvSpPr>
            <p:nvPr/>
          </p:nvSpPr>
          <p:spPr bwMode="auto">
            <a:xfrm>
              <a:off x="617" y="1643"/>
              <a:ext cx="25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eaLnBrk="0" hangingPunct="0">
                <a:lnSpc>
                  <a:spcPct val="140000"/>
                </a:lnSpc>
              </a:pPr>
              <a:r>
                <a:rPr lang="zh-CN" altLang="en-US" sz="1000">
                  <a:solidFill>
                    <a:srgbClr val="0066FF"/>
                  </a:solidFill>
                  <a:latin typeface="宋体" panose="02010600030101010101" pitchFamily="2" charset="-122"/>
                  <a:ea typeface="宋体" panose="02010600030101010101" pitchFamily="2" charset="-122"/>
                </a:rPr>
                <a:t>此为主索引</a:t>
              </a:r>
            </a:p>
          </p:txBody>
        </p:sp>
        <p:sp>
          <p:nvSpPr>
            <p:cNvPr id="13341" name="Rectangle 32">
              <a:extLst>
                <a:ext uri="{FF2B5EF4-FFF2-40B4-BE49-F238E27FC236}">
                  <a16:creationId xmlns:a16="http://schemas.microsoft.com/office/drawing/2014/main" id="{B9726224-334E-C954-B397-A396E5AC7AF2}"/>
                </a:ext>
              </a:extLst>
            </p:cNvPr>
            <p:cNvSpPr>
              <a:spLocks noChangeArrowheads="1"/>
            </p:cNvSpPr>
            <p:nvPr/>
          </p:nvSpPr>
          <p:spPr bwMode="auto">
            <a:xfrm>
              <a:off x="689" y="2458"/>
              <a:ext cx="6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latin typeface="宋体" panose="02010600030101010101" pitchFamily="2" charset="-122"/>
                  <a:ea typeface="宋体" panose="02010600030101010101" pitchFamily="2" charset="-122"/>
                </a:rPr>
                <a:t>索引项</a:t>
              </a:r>
              <a:r>
                <a:rPr lang="en-US" altLang="zh-CN" sz="1000">
                  <a:solidFill>
                    <a:srgbClr val="0066FF"/>
                  </a:solidFill>
                  <a:latin typeface="宋体" panose="02010600030101010101" pitchFamily="2" charset="-122"/>
                  <a:ea typeface="宋体" panose="02010600030101010101" pitchFamily="2" charset="-122"/>
                </a:rPr>
                <a:t>(</a:t>
              </a:r>
              <a:r>
                <a:rPr lang="zh-CN" altLang="en-US" sz="1000">
                  <a:solidFill>
                    <a:srgbClr val="0066FF"/>
                  </a:solidFill>
                  <a:latin typeface="宋体" panose="02010600030101010101" pitchFamily="2" charset="-122"/>
                  <a:ea typeface="宋体" panose="02010600030101010101" pitchFamily="2" charset="-122"/>
                </a:rPr>
                <a:t>每一行</a:t>
              </a:r>
              <a:r>
                <a:rPr lang="en-US" altLang="zh-CN" sz="1000">
                  <a:solidFill>
                    <a:srgbClr val="0066FF"/>
                  </a:solidFill>
                  <a:latin typeface="宋体" panose="02010600030101010101" pitchFamily="2" charset="-122"/>
                  <a:ea typeface="宋体" panose="02010600030101010101" pitchFamily="2" charset="-122"/>
                </a:rPr>
                <a:t>)</a:t>
              </a:r>
            </a:p>
          </p:txBody>
        </p:sp>
        <p:sp>
          <p:nvSpPr>
            <p:cNvPr id="737313" name="Line 33">
              <a:extLst>
                <a:ext uri="{FF2B5EF4-FFF2-40B4-BE49-F238E27FC236}">
                  <a16:creationId xmlns:a16="http://schemas.microsoft.com/office/drawing/2014/main" id="{D5B87299-5277-324E-2273-94B652DEBD24}"/>
                </a:ext>
              </a:extLst>
            </p:cNvPr>
            <p:cNvSpPr>
              <a:spLocks noChangeShapeType="1"/>
            </p:cNvSpPr>
            <p:nvPr/>
          </p:nvSpPr>
          <p:spPr bwMode="auto">
            <a:xfrm>
              <a:off x="624" y="2430"/>
              <a:ext cx="115" cy="81"/>
            </a:xfrm>
            <a:prstGeom prst="line">
              <a:avLst/>
            </a:prstGeom>
            <a:noFill/>
            <a:ln w="9525">
              <a:solidFill>
                <a:srgbClr val="0066FF"/>
              </a:solidFill>
              <a:prstDash val="dash"/>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13343" name="Rectangle 35">
              <a:extLst>
                <a:ext uri="{FF2B5EF4-FFF2-40B4-BE49-F238E27FC236}">
                  <a16:creationId xmlns:a16="http://schemas.microsoft.com/office/drawing/2014/main" id="{B09D605B-B5B1-C9C3-B0E9-7B2E8D682F97}"/>
                </a:ext>
              </a:extLst>
            </p:cNvPr>
            <p:cNvSpPr>
              <a:spLocks noChangeArrowheads="1"/>
            </p:cNvSpPr>
            <p:nvPr/>
          </p:nvSpPr>
          <p:spPr bwMode="auto">
            <a:xfrm>
              <a:off x="236" y="1023"/>
              <a:ext cx="8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latin typeface="宋体" panose="02010600030101010101" pitchFamily="2" charset="-122"/>
                  <a:ea typeface="宋体" panose="02010600030101010101" pitchFamily="2" charset="-122"/>
                </a:rPr>
                <a:t>搜索码</a:t>
              </a:r>
              <a:r>
                <a:rPr lang="en-US" altLang="zh-CN" sz="1000">
                  <a:solidFill>
                    <a:srgbClr val="0066FF"/>
                  </a:solidFill>
                  <a:latin typeface="宋体" panose="02010600030101010101" pitchFamily="2" charset="-122"/>
                  <a:ea typeface="宋体" panose="02010600030101010101" pitchFamily="2" charset="-122"/>
                </a:rPr>
                <a:t>,</a:t>
              </a:r>
              <a:r>
                <a:rPr lang="zh-CN" altLang="en-US" sz="1000">
                  <a:solidFill>
                    <a:srgbClr val="0066FF"/>
                  </a:solidFill>
                  <a:latin typeface="宋体" panose="02010600030101010101" pitchFamily="2" charset="-122"/>
                  <a:ea typeface="宋体" panose="02010600030101010101" pitchFamily="2" charset="-122"/>
                </a:rPr>
                <a:t>记录地址指针</a:t>
              </a:r>
            </a:p>
          </p:txBody>
        </p:sp>
        <p:sp>
          <p:nvSpPr>
            <p:cNvPr id="737316" name="Line 36">
              <a:extLst>
                <a:ext uri="{FF2B5EF4-FFF2-40B4-BE49-F238E27FC236}">
                  <a16:creationId xmlns:a16="http://schemas.microsoft.com/office/drawing/2014/main" id="{D3E4A169-B972-454B-FB6C-7A212AE863C8}"/>
                </a:ext>
              </a:extLst>
            </p:cNvPr>
            <p:cNvSpPr>
              <a:spLocks noChangeShapeType="1"/>
            </p:cNvSpPr>
            <p:nvPr/>
          </p:nvSpPr>
          <p:spPr bwMode="auto">
            <a:xfrm flipH="1">
              <a:off x="228" y="1157"/>
              <a:ext cx="131" cy="55"/>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7317" name="Line 37">
              <a:extLst>
                <a:ext uri="{FF2B5EF4-FFF2-40B4-BE49-F238E27FC236}">
                  <a16:creationId xmlns:a16="http://schemas.microsoft.com/office/drawing/2014/main" id="{4625E0A9-17C8-88D7-AD45-CE0534028AD8}"/>
                </a:ext>
              </a:extLst>
            </p:cNvPr>
            <p:cNvSpPr>
              <a:spLocks noChangeShapeType="1"/>
            </p:cNvSpPr>
            <p:nvPr/>
          </p:nvSpPr>
          <p:spPr bwMode="auto">
            <a:xfrm flipH="1">
              <a:off x="553" y="1151"/>
              <a:ext cx="147" cy="71"/>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7286"/>
                                        </p:tgtEl>
                                        <p:attrNameLst>
                                          <p:attrName>style.visibility</p:attrName>
                                        </p:attrNameLst>
                                      </p:cBhvr>
                                      <p:to>
                                        <p:strVal val="visible"/>
                                      </p:to>
                                    </p:set>
                                    <p:anim calcmode="lin" valueType="num">
                                      <p:cBhvr additive="base">
                                        <p:cTn id="7" dur="500" fill="hold"/>
                                        <p:tgtEl>
                                          <p:spTgt spid="737286"/>
                                        </p:tgtEl>
                                        <p:attrNameLst>
                                          <p:attrName>ppt_x</p:attrName>
                                        </p:attrNameLst>
                                      </p:cBhvr>
                                      <p:tavLst>
                                        <p:tav tm="0">
                                          <p:val>
                                            <p:strVal val="#ppt_x"/>
                                          </p:val>
                                        </p:tav>
                                        <p:tav tm="100000">
                                          <p:val>
                                            <p:strVal val="#ppt_x"/>
                                          </p:val>
                                        </p:tav>
                                      </p:tavLst>
                                    </p:anim>
                                    <p:anim calcmode="lin" valueType="num">
                                      <p:cBhvr additive="base">
                                        <p:cTn id="8" dur="500" fill="hold"/>
                                        <p:tgtEl>
                                          <p:spTgt spid="7372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37307"/>
                                        </p:tgtEl>
                                        <p:attrNameLst>
                                          <p:attrName>style.visibility</p:attrName>
                                        </p:attrNameLst>
                                      </p:cBhvr>
                                      <p:to>
                                        <p:strVal val="visible"/>
                                      </p:to>
                                    </p:set>
                                    <p:anim calcmode="lin" valueType="num">
                                      <p:cBhvr additive="base">
                                        <p:cTn id="13" dur="500" fill="hold"/>
                                        <p:tgtEl>
                                          <p:spTgt spid="737307"/>
                                        </p:tgtEl>
                                        <p:attrNameLst>
                                          <p:attrName>ppt_x</p:attrName>
                                        </p:attrNameLst>
                                      </p:cBhvr>
                                      <p:tavLst>
                                        <p:tav tm="0">
                                          <p:val>
                                            <p:strVal val="#ppt_x"/>
                                          </p:val>
                                        </p:tav>
                                        <p:tav tm="100000">
                                          <p:val>
                                            <p:strVal val="#ppt_x"/>
                                          </p:val>
                                        </p:tav>
                                      </p:tavLst>
                                    </p:anim>
                                    <p:anim calcmode="lin" valueType="num">
                                      <p:cBhvr additive="base">
                                        <p:cTn id="14" dur="500" fill="hold"/>
                                        <p:tgtEl>
                                          <p:spTgt spid="73730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37294"/>
                                        </p:tgtEl>
                                        <p:attrNameLst>
                                          <p:attrName>style.visibility</p:attrName>
                                        </p:attrNameLst>
                                      </p:cBhvr>
                                      <p:to>
                                        <p:strVal val="visible"/>
                                      </p:to>
                                    </p:set>
                                    <p:anim calcmode="lin" valueType="num">
                                      <p:cBhvr additive="base">
                                        <p:cTn id="19" dur="500" fill="hold"/>
                                        <p:tgtEl>
                                          <p:spTgt spid="737294"/>
                                        </p:tgtEl>
                                        <p:attrNameLst>
                                          <p:attrName>ppt_x</p:attrName>
                                        </p:attrNameLst>
                                      </p:cBhvr>
                                      <p:tavLst>
                                        <p:tav tm="0">
                                          <p:val>
                                            <p:strVal val="#ppt_x"/>
                                          </p:val>
                                        </p:tav>
                                        <p:tav tm="100000">
                                          <p:val>
                                            <p:strVal val="#ppt_x"/>
                                          </p:val>
                                        </p:tav>
                                      </p:tavLst>
                                    </p:anim>
                                    <p:anim calcmode="lin" valueType="num">
                                      <p:cBhvr additive="base">
                                        <p:cTn id="20" dur="500" fill="hold"/>
                                        <p:tgtEl>
                                          <p:spTgt spid="73729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37308"/>
                                        </p:tgtEl>
                                        <p:attrNameLst>
                                          <p:attrName>style.visibility</p:attrName>
                                        </p:attrNameLst>
                                      </p:cBhvr>
                                      <p:to>
                                        <p:strVal val="visible"/>
                                      </p:to>
                                    </p:set>
                                    <p:anim calcmode="lin" valueType="num">
                                      <p:cBhvr additive="base">
                                        <p:cTn id="23" dur="500" fill="hold"/>
                                        <p:tgtEl>
                                          <p:spTgt spid="737308"/>
                                        </p:tgtEl>
                                        <p:attrNameLst>
                                          <p:attrName>ppt_x</p:attrName>
                                        </p:attrNameLst>
                                      </p:cBhvr>
                                      <p:tavLst>
                                        <p:tav tm="0">
                                          <p:val>
                                            <p:strVal val="#ppt_x"/>
                                          </p:val>
                                        </p:tav>
                                        <p:tav tm="100000">
                                          <p:val>
                                            <p:strVal val="#ppt_x"/>
                                          </p:val>
                                        </p:tav>
                                      </p:tavLst>
                                    </p:anim>
                                    <p:anim calcmode="lin" valueType="num">
                                      <p:cBhvr additive="base">
                                        <p:cTn id="24" dur="500" fill="hold"/>
                                        <p:tgtEl>
                                          <p:spTgt spid="73730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737311"/>
                                        </p:tgtEl>
                                        <p:attrNameLst>
                                          <p:attrName>style.visibility</p:attrName>
                                        </p:attrNameLst>
                                      </p:cBhvr>
                                      <p:to>
                                        <p:strVal val="visible"/>
                                      </p:to>
                                    </p:set>
                                    <p:anim calcmode="lin" valueType="num">
                                      <p:cBhvr additive="base">
                                        <p:cTn id="29" dur="500" fill="hold"/>
                                        <p:tgtEl>
                                          <p:spTgt spid="737311"/>
                                        </p:tgtEl>
                                        <p:attrNameLst>
                                          <p:attrName>ppt_x</p:attrName>
                                        </p:attrNameLst>
                                      </p:cBhvr>
                                      <p:tavLst>
                                        <p:tav tm="0">
                                          <p:val>
                                            <p:strVal val="#ppt_x"/>
                                          </p:val>
                                        </p:tav>
                                        <p:tav tm="100000">
                                          <p:val>
                                            <p:strVal val="#ppt_x"/>
                                          </p:val>
                                        </p:tav>
                                      </p:tavLst>
                                    </p:anim>
                                    <p:anim calcmode="lin" valueType="num">
                                      <p:cBhvr additive="base">
                                        <p:cTn id="30" dur="500" fill="hold"/>
                                        <p:tgtEl>
                                          <p:spTgt spid="7373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37309"/>
                                        </p:tgtEl>
                                        <p:attrNameLst>
                                          <p:attrName>style.visibility</p:attrName>
                                        </p:attrNameLst>
                                      </p:cBhvr>
                                      <p:to>
                                        <p:strVal val="visible"/>
                                      </p:to>
                                    </p:set>
                                    <p:anim calcmode="lin" valueType="num">
                                      <p:cBhvr additive="base">
                                        <p:cTn id="33" dur="500" fill="hold"/>
                                        <p:tgtEl>
                                          <p:spTgt spid="737309"/>
                                        </p:tgtEl>
                                        <p:attrNameLst>
                                          <p:attrName>ppt_x</p:attrName>
                                        </p:attrNameLst>
                                      </p:cBhvr>
                                      <p:tavLst>
                                        <p:tav tm="0">
                                          <p:val>
                                            <p:strVal val="#ppt_x"/>
                                          </p:val>
                                        </p:tav>
                                        <p:tav tm="100000">
                                          <p:val>
                                            <p:strVal val="#ppt_x"/>
                                          </p:val>
                                        </p:tav>
                                      </p:tavLst>
                                    </p:anim>
                                    <p:anim calcmode="lin" valueType="num">
                                      <p:cBhvr additive="base">
                                        <p:cTn id="34" dur="500" fill="hold"/>
                                        <p:tgtEl>
                                          <p:spTgt spid="737309"/>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737320"/>
                                        </p:tgtEl>
                                        <p:attrNameLst>
                                          <p:attrName>style.visibility</p:attrName>
                                        </p:attrNameLst>
                                      </p:cBhvr>
                                      <p:to>
                                        <p:strVal val="visible"/>
                                      </p:to>
                                    </p:set>
                                    <p:anim calcmode="lin" valueType="num">
                                      <p:cBhvr additive="base">
                                        <p:cTn id="39" dur="500" fill="hold"/>
                                        <p:tgtEl>
                                          <p:spTgt spid="737320"/>
                                        </p:tgtEl>
                                        <p:attrNameLst>
                                          <p:attrName>ppt_x</p:attrName>
                                        </p:attrNameLst>
                                      </p:cBhvr>
                                      <p:tavLst>
                                        <p:tav tm="0">
                                          <p:val>
                                            <p:strVal val="#ppt_x"/>
                                          </p:val>
                                        </p:tav>
                                        <p:tav tm="100000">
                                          <p:val>
                                            <p:strVal val="#ppt_x"/>
                                          </p:val>
                                        </p:tav>
                                      </p:tavLst>
                                    </p:anim>
                                    <p:anim calcmode="lin" valueType="num">
                                      <p:cBhvr additive="base">
                                        <p:cTn id="40" dur="500" fill="hold"/>
                                        <p:tgtEl>
                                          <p:spTgt spid="7373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6" grpId="0" animBg="1"/>
      <p:bldP spid="737294" grpId="0" animBg="1"/>
      <p:bldP spid="737311"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幻灯片编号占位符 5">
            <a:extLst>
              <a:ext uri="{FF2B5EF4-FFF2-40B4-BE49-F238E27FC236}">
                <a16:creationId xmlns:a16="http://schemas.microsoft.com/office/drawing/2014/main" id="{8AF3E893-F2DF-AD3A-0A07-949A6CE6BD76}"/>
              </a:ext>
            </a:extLst>
          </p:cNvPr>
          <p:cNvSpPr>
            <a:spLocks noGrp="1"/>
          </p:cNvSpPr>
          <p:nvPr>
            <p:ph type="sldNum" sz="quarter" idx="12"/>
          </p:nvPr>
        </p:nvSpPr>
        <p:spPr/>
        <p:txBody>
          <a:bodyPr/>
          <a:lstStyle/>
          <a:p>
            <a:fld id="{D28E292F-5C24-476E-B489-BD1985F826FE}" type="slidenum">
              <a:rPr lang="zh-CN" altLang="en-US"/>
              <a:pPr/>
              <a:t>286</a:t>
            </a:fld>
            <a:endParaRPr lang="en-US" altLang="zh-CN"/>
          </a:p>
        </p:txBody>
      </p:sp>
      <p:sp>
        <p:nvSpPr>
          <p:cNvPr id="738306" name="Rectangle 2">
            <a:extLst>
              <a:ext uri="{FF2B5EF4-FFF2-40B4-BE49-F238E27FC236}">
                <a16:creationId xmlns:a16="http://schemas.microsoft.com/office/drawing/2014/main" id="{43D6F064-4F58-1D77-9D23-548785CA689D}"/>
              </a:ext>
            </a:extLst>
          </p:cNvPr>
          <p:cNvSpPr>
            <a:spLocks noGrp="1" noChangeArrowheads="1"/>
          </p:cNvSpPr>
          <p:nvPr>
            <p:ph type="title"/>
          </p:nvPr>
        </p:nvSpPr>
        <p:spPr>
          <a:xfrm>
            <a:off x="530225" y="769938"/>
            <a:ext cx="3597275" cy="874712"/>
          </a:xfrm>
        </p:spPr>
        <p:txBody>
          <a:bodyPr/>
          <a:lstStyle/>
          <a:p>
            <a:pPr>
              <a:defRPr/>
            </a:pPr>
            <a:r>
              <a:rPr lang="en-US" altLang="zh-CN" sz="2400" b="1">
                <a:latin typeface="黑体" panose="02010609060101010101" pitchFamily="6" charset="-122"/>
                <a:ea typeface="黑体" panose="02010609060101010101" pitchFamily="6" charset="-122"/>
              </a:rPr>
              <a:t>2.</a:t>
            </a:r>
            <a:r>
              <a:rPr lang="zh-CN" altLang="en-US" sz="2400" b="1">
                <a:latin typeface="黑体" panose="02010609060101010101" pitchFamily="6" charset="-122"/>
                <a:ea typeface="黑体" panose="02010609060101010101" pitchFamily="6" charset="-122"/>
              </a:rPr>
              <a:t>稠密索引和稀疏索引</a:t>
            </a:r>
            <a:br>
              <a:rPr lang="zh-CN" altLang="en-US" sz="2400" b="1">
                <a:latin typeface="黑体" panose="02010609060101010101" pitchFamily="6" charset="-122"/>
                <a:ea typeface="黑体" panose="02010609060101010101" pitchFamily="6" charset="-122"/>
              </a:rPr>
            </a:br>
            <a:r>
              <a:rPr lang="en-US" altLang="zh-CN" sz="1600" b="1">
                <a:solidFill>
                  <a:schemeClr val="tx1"/>
                </a:solidFill>
                <a:latin typeface="黑体" panose="02010609060101010101" pitchFamily="6" charset="-122"/>
                <a:ea typeface="黑体" panose="02010609060101010101" pitchFamily="6" charset="-122"/>
              </a:rPr>
              <a:t>p.269</a:t>
            </a:r>
          </a:p>
        </p:txBody>
      </p:sp>
      <p:sp>
        <p:nvSpPr>
          <p:cNvPr id="14339" name="Rectangle 4">
            <a:extLst>
              <a:ext uri="{FF2B5EF4-FFF2-40B4-BE49-F238E27FC236}">
                <a16:creationId xmlns:a16="http://schemas.microsoft.com/office/drawing/2014/main" id="{A459F5C3-4AEC-726F-ED9C-0214A2E9315E}"/>
              </a:ext>
            </a:extLst>
          </p:cNvPr>
          <p:cNvSpPr>
            <a:spLocks noChangeArrowheads="1"/>
          </p:cNvSpPr>
          <p:nvPr/>
        </p:nvSpPr>
        <p:spPr bwMode="auto">
          <a:xfrm>
            <a:off x="1003300" y="15875"/>
            <a:ext cx="77724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t>二 顺序索引</a:t>
            </a:r>
          </a:p>
        </p:txBody>
      </p:sp>
      <p:pic>
        <p:nvPicPr>
          <p:cNvPr id="14340" name="Picture 5">
            <a:extLst>
              <a:ext uri="{FF2B5EF4-FFF2-40B4-BE49-F238E27FC236}">
                <a16:creationId xmlns:a16="http://schemas.microsoft.com/office/drawing/2014/main" id="{76840D6B-58B7-3A13-533E-84AADDD0A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900" y="822325"/>
            <a:ext cx="442436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6">
            <a:extLst>
              <a:ext uri="{FF2B5EF4-FFF2-40B4-BE49-F238E27FC236}">
                <a16:creationId xmlns:a16="http://schemas.microsoft.com/office/drawing/2014/main" id="{32285062-6E99-8E62-2E9E-246ACF32A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2986088"/>
            <a:ext cx="4454525"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8314" name="AutoShape 4">
            <a:extLst>
              <a:ext uri="{FF2B5EF4-FFF2-40B4-BE49-F238E27FC236}">
                <a16:creationId xmlns:a16="http://schemas.microsoft.com/office/drawing/2014/main" id="{D9F1AF0E-5E0B-23E9-2F54-9218BD379774}"/>
              </a:ext>
            </a:extLst>
          </p:cNvPr>
          <p:cNvSpPr>
            <a:spLocks noChangeArrowheads="1"/>
          </p:cNvSpPr>
          <p:nvPr/>
        </p:nvSpPr>
        <p:spPr bwMode="auto">
          <a:xfrm>
            <a:off x="309563" y="1560513"/>
            <a:ext cx="1604962" cy="806450"/>
          </a:xfrm>
          <a:prstGeom prst="cloudCallout">
            <a:avLst>
              <a:gd name="adj1" fmla="val -42681"/>
              <a:gd name="adj2" fmla="val 82676"/>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latin typeface="Tahoma" panose="020B0604030504040204" pitchFamily="34" charset="0"/>
              </a:rPr>
              <a:t>2)</a:t>
            </a:r>
            <a:r>
              <a:rPr lang="zh-CN" altLang="en-US" sz="1200">
                <a:latin typeface="Tahoma" panose="020B0604030504040204" pitchFamily="34" charset="0"/>
              </a:rPr>
              <a:t>稠密索引与稀疏索引有何不同</a:t>
            </a:r>
            <a:r>
              <a:rPr lang="en-US" altLang="zh-CN" sz="1200">
                <a:latin typeface="Tahoma" panose="020B0604030504040204" pitchFamily="34" charset="0"/>
              </a:rPr>
              <a:t>? </a:t>
            </a:r>
          </a:p>
        </p:txBody>
      </p:sp>
      <p:sp>
        <p:nvSpPr>
          <p:cNvPr id="738315" name="Rectangle 11">
            <a:extLst>
              <a:ext uri="{FF2B5EF4-FFF2-40B4-BE49-F238E27FC236}">
                <a16:creationId xmlns:a16="http://schemas.microsoft.com/office/drawing/2014/main" id="{AFD2137B-34F1-55F1-9800-7DE1B41DAC09}"/>
              </a:ext>
            </a:extLst>
          </p:cNvPr>
          <p:cNvSpPr>
            <a:spLocks noChangeArrowheads="1"/>
          </p:cNvSpPr>
          <p:nvPr/>
        </p:nvSpPr>
        <p:spPr bwMode="auto">
          <a:xfrm>
            <a:off x="1935163" y="2014538"/>
            <a:ext cx="2174875" cy="466725"/>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稠密</a:t>
            </a:r>
            <a:r>
              <a:rPr lang="zh-CN" altLang="en-US" sz="1200">
                <a:solidFill>
                  <a:srgbClr val="0066FF"/>
                </a:solidFill>
                <a:latin typeface="宋体" panose="02010600030101010101" pitchFamily="2" charset="-122"/>
                <a:ea typeface="宋体" panose="02010600030101010101" pitchFamily="2" charset="-122"/>
              </a:rPr>
              <a:t>索引：索引文件中，</a:t>
            </a:r>
            <a:r>
              <a:rPr lang="zh-CN" altLang="en-US" sz="1200">
                <a:latin typeface="宋体" panose="02010600030101010101" pitchFamily="2" charset="-122"/>
                <a:ea typeface="宋体" panose="02010600030101010101" pitchFamily="2" charset="-122"/>
              </a:rPr>
              <a:t>每个</a:t>
            </a:r>
            <a:endParaRPr lang="zh-CN" altLang="en-US" sz="1200">
              <a:solidFill>
                <a:srgbClr val="0066FF"/>
              </a:solidFill>
              <a:latin typeface="宋体" panose="02010600030101010101" pitchFamily="2" charset="-122"/>
              <a:ea typeface="宋体" panose="02010600030101010101" pitchFamily="2" charset="-122"/>
            </a:endParaRPr>
          </a:p>
          <a:p>
            <a:pPr eaLnBrk="0" hangingPunct="0"/>
            <a:r>
              <a:rPr lang="zh-CN" altLang="en-US" sz="1200">
                <a:solidFill>
                  <a:srgbClr val="0066FF"/>
                </a:solidFill>
                <a:latin typeface="宋体" panose="02010600030101010101" pitchFamily="2" charset="-122"/>
                <a:ea typeface="宋体" panose="02010600030101010101" pitchFamily="2" charset="-122"/>
              </a:rPr>
              <a:t>      搜索码都有一个索引项</a:t>
            </a:r>
            <a:endParaRPr lang="en-US" altLang="zh-CN" sz="1200">
              <a:solidFill>
                <a:srgbClr val="0066FF"/>
              </a:solidFill>
              <a:latin typeface="宋体" panose="02010600030101010101" pitchFamily="2" charset="-122"/>
              <a:ea typeface="宋体" panose="02010600030101010101" pitchFamily="2" charset="-122"/>
            </a:endParaRPr>
          </a:p>
        </p:txBody>
      </p:sp>
      <p:sp>
        <p:nvSpPr>
          <p:cNvPr id="14344" name="AutoShape 4">
            <a:extLst>
              <a:ext uri="{FF2B5EF4-FFF2-40B4-BE49-F238E27FC236}">
                <a16:creationId xmlns:a16="http://schemas.microsoft.com/office/drawing/2014/main" id="{9990E910-8ACB-FA23-F875-83AFBC8434DF}"/>
              </a:ext>
            </a:extLst>
          </p:cNvPr>
          <p:cNvSpPr>
            <a:spLocks noChangeArrowheads="1"/>
          </p:cNvSpPr>
          <p:nvPr/>
        </p:nvSpPr>
        <p:spPr bwMode="auto">
          <a:xfrm>
            <a:off x="231775" y="3130550"/>
            <a:ext cx="1812925" cy="788988"/>
          </a:xfrm>
          <a:prstGeom prst="cloudCallout">
            <a:avLst>
              <a:gd name="adj1" fmla="val -47199"/>
              <a:gd name="adj2" fmla="val 78972"/>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3)</a:t>
            </a:r>
            <a:r>
              <a:rPr lang="zh-CN" altLang="en-US" sz="1200">
                <a:solidFill>
                  <a:schemeClr val="tx1"/>
                </a:solidFill>
                <a:latin typeface="Tahoma" panose="020B0604030504040204" pitchFamily="34" charset="0"/>
                <a:ea typeface="宋体" panose="02010600030101010101" pitchFamily="2" charset="-122"/>
              </a:rPr>
              <a:t> 索引项的次序必需与记录的次序相同吗</a:t>
            </a:r>
            <a:r>
              <a:rPr lang="en-US" altLang="zh-CN" sz="1200">
                <a:solidFill>
                  <a:schemeClr val="tx1"/>
                </a:solidFill>
                <a:latin typeface="Tahoma" panose="020B0604030504040204" pitchFamily="34" charset="0"/>
                <a:ea typeface="宋体" panose="02010600030101010101" pitchFamily="2" charset="-122"/>
              </a:rPr>
              <a:t>?</a:t>
            </a:r>
          </a:p>
        </p:txBody>
      </p:sp>
      <p:sp>
        <p:nvSpPr>
          <p:cNvPr id="738323" name="Rectangle 19">
            <a:extLst>
              <a:ext uri="{FF2B5EF4-FFF2-40B4-BE49-F238E27FC236}">
                <a16:creationId xmlns:a16="http://schemas.microsoft.com/office/drawing/2014/main" id="{78013F45-88BD-22C1-1101-93949F46AF4A}"/>
              </a:ext>
            </a:extLst>
          </p:cNvPr>
          <p:cNvSpPr>
            <a:spLocks noChangeArrowheads="1"/>
          </p:cNvSpPr>
          <p:nvPr/>
        </p:nvSpPr>
        <p:spPr bwMode="auto">
          <a:xfrm>
            <a:off x="1946275" y="2547938"/>
            <a:ext cx="2174875" cy="466725"/>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稀疏</a:t>
            </a:r>
            <a:r>
              <a:rPr lang="zh-CN" altLang="en-US" sz="1200">
                <a:solidFill>
                  <a:srgbClr val="0066FF"/>
                </a:solidFill>
                <a:latin typeface="宋体" panose="02010600030101010101" pitchFamily="2" charset="-122"/>
                <a:ea typeface="宋体" panose="02010600030101010101" pitchFamily="2" charset="-122"/>
              </a:rPr>
              <a:t>索引：索引文件中，只为</a:t>
            </a:r>
          </a:p>
          <a:p>
            <a:pPr eaLnBrk="0" hangingPunct="0"/>
            <a:r>
              <a:rPr lang="zh-CN" altLang="en-US" sz="1200">
                <a:latin typeface="宋体" panose="02010600030101010101" pitchFamily="2" charset="-122"/>
                <a:ea typeface="宋体" panose="02010600030101010101" pitchFamily="2" charset="-122"/>
              </a:rPr>
              <a:t>      某些</a:t>
            </a:r>
            <a:r>
              <a:rPr lang="zh-CN" altLang="en-US" sz="1200">
                <a:solidFill>
                  <a:srgbClr val="0066FF"/>
                </a:solidFill>
                <a:latin typeface="宋体" panose="02010600030101010101" pitchFamily="2" charset="-122"/>
                <a:ea typeface="宋体" panose="02010600030101010101" pitchFamily="2" charset="-122"/>
              </a:rPr>
              <a:t>搜索码建立索引项</a:t>
            </a:r>
            <a:endParaRPr lang="en-US" altLang="zh-CN" sz="1200">
              <a:solidFill>
                <a:srgbClr val="0066FF"/>
              </a:solidFill>
              <a:latin typeface="宋体" panose="02010600030101010101" pitchFamily="2" charset="-122"/>
              <a:ea typeface="宋体" panose="02010600030101010101" pitchFamily="2" charset="-122"/>
            </a:endParaRPr>
          </a:p>
        </p:txBody>
      </p:sp>
      <p:sp>
        <p:nvSpPr>
          <p:cNvPr id="738324" name="Rectangle 20">
            <a:extLst>
              <a:ext uri="{FF2B5EF4-FFF2-40B4-BE49-F238E27FC236}">
                <a16:creationId xmlns:a16="http://schemas.microsoft.com/office/drawing/2014/main" id="{A63BA691-D1FD-103A-5CFA-4F3FA522EE81}"/>
              </a:ext>
            </a:extLst>
          </p:cNvPr>
          <p:cNvSpPr>
            <a:spLocks noChangeArrowheads="1"/>
          </p:cNvSpPr>
          <p:nvPr/>
        </p:nvSpPr>
        <p:spPr bwMode="auto">
          <a:xfrm>
            <a:off x="2384425" y="3362325"/>
            <a:ext cx="1717675" cy="649288"/>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稠密索引</a:t>
            </a:r>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可次序不同</a:t>
            </a:r>
            <a:r>
              <a:rPr lang="en-US" altLang="zh-CN" sz="1200">
                <a:latin typeface="宋体" panose="02010600030101010101" pitchFamily="2" charset="-122"/>
                <a:ea typeface="宋体" panose="02010600030101010101" pitchFamily="2" charset="-122"/>
              </a:rPr>
              <a:t>.</a:t>
            </a:r>
          </a:p>
          <a:p>
            <a:pPr eaLnBrk="0" hangingPunct="0"/>
            <a:r>
              <a:rPr lang="zh-CN" altLang="en-US" sz="1200">
                <a:solidFill>
                  <a:srgbClr val="0066FF"/>
                </a:solidFill>
                <a:latin typeface="宋体" panose="02010600030101010101" pitchFamily="2" charset="-122"/>
                <a:ea typeface="宋体" panose="02010600030101010101" pitchFamily="2" charset="-122"/>
              </a:rPr>
              <a:t>图</a:t>
            </a:r>
            <a:r>
              <a:rPr lang="en-US" altLang="zh-CN" sz="1200">
                <a:solidFill>
                  <a:srgbClr val="0066FF"/>
                </a:solidFill>
                <a:latin typeface="宋体" panose="02010600030101010101" pitchFamily="2" charset="-122"/>
                <a:ea typeface="宋体" panose="02010600030101010101" pitchFamily="2" charset="-122"/>
              </a:rPr>
              <a:t>1</a:t>
            </a:r>
            <a:r>
              <a:rPr lang="zh-CN" altLang="en-US" sz="1200">
                <a:solidFill>
                  <a:srgbClr val="0066FF"/>
                </a:solidFill>
                <a:latin typeface="宋体" panose="02010600030101010101" pitchFamily="2" charset="-122"/>
                <a:ea typeface="宋体" panose="02010600030101010101" pitchFamily="2" charset="-122"/>
              </a:rPr>
              <a:t>中的次序相同，</a:t>
            </a:r>
          </a:p>
          <a:p>
            <a:pPr eaLnBrk="0" hangingPunct="0"/>
            <a:r>
              <a:rPr lang="zh-CN" altLang="en-US" sz="1200">
                <a:solidFill>
                  <a:srgbClr val="0066FF"/>
                </a:solidFill>
                <a:latin typeface="宋体" panose="02010600030101010101" pitchFamily="2" charset="-122"/>
                <a:ea typeface="宋体" panose="02010600030101010101" pitchFamily="2" charset="-122"/>
              </a:rPr>
              <a:t>因为它恰巧是主索引！</a:t>
            </a:r>
            <a:endParaRPr lang="en-US" altLang="zh-CN" sz="1200">
              <a:solidFill>
                <a:srgbClr val="0066FF"/>
              </a:solidFill>
              <a:latin typeface="宋体" panose="02010600030101010101" pitchFamily="2" charset="-122"/>
              <a:ea typeface="宋体" panose="02010600030101010101" pitchFamily="2" charset="-122"/>
            </a:endParaRPr>
          </a:p>
        </p:txBody>
      </p:sp>
      <p:sp>
        <p:nvSpPr>
          <p:cNvPr id="738325" name="Rectangle 21">
            <a:extLst>
              <a:ext uri="{FF2B5EF4-FFF2-40B4-BE49-F238E27FC236}">
                <a16:creationId xmlns:a16="http://schemas.microsoft.com/office/drawing/2014/main" id="{B0CD31EE-D5DA-C086-C220-7EB327ADD2F1}"/>
              </a:ext>
            </a:extLst>
          </p:cNvPr>
          <p:cNvSpPr>
            <a:spLocks noChangeArrowheads="1"/>
          </p:cNvSpPr>
          <p:nvPr/>
        </p:nvSpPr>
        <p:spPr bwMode="auto">
          <a:xfrm>
            <a:off x="2384425" y="4078288"/>
            <a:ext cx="1717675" cy="466725"/>
          </a:xfrm>
          <a:prstGeom prst="rect">
            <a:avLst/>
          </a:prstGeom>
          <a:noFill/>
          <a:ln w="9525">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稀疏索引</a:t>
            </a:r>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次序需相同</a:t>
            </a:r>
            <a:r>
              <a:rPr lang="en-US" altLang="zh-CN" sz="1200">
                <a:latin typeface="宋体" panose="02010600030101010101" pitchFamily="2" charset="-122"/>
                <a:ea typeface="宋体" panose="02010600030101010101" pitchFamily="2" charset="-122"/>
              </a:rPr>
              <a:t>.</a:t>
            </a:r>
          </a:p>
          <a:p>
            <a:pPr eaLnBrk="0" hangingPunct="0"/>
            <a:r>
              <a:rPr lang="zh-CN" altLang="en-US" sz="1200">
                <a:solidFill>
                  <a:srgbClr val="0066FF"/>
                </a:solidFill>
                <a:latin typeface="宋体" panose="02010600030101010101" pitchFamily="2" charset="-122"/>
                <a:ea typeface="宋体" panose="02010600030101010101" pitchFamily="2" charset="-122"/>
              </a:rPr>
              <a:t>只有主索引才能使用！</a:t>
            </a:r>
            <a:endParaRPr lang="en-US" altLang="zh-CN" sz="1200">
              <a:solidFill>
                <a:srgbClr val="0066FF"/>
              </a:solidFill>
              <a:latin typeface="宋体" panose="02010600030101010101" pitchFamily="2" charset="-122"/>
              <a:ea typeface="宋体" panose="02010600030101010101" pitchFamily="2" charset="-122"/>
            </a:endParaRPr>
          </a:p>
        </p:txBody>
      </p:sp>
      <p:sp>
        <p:nvSpPr>
          <p:cNvPr id="738326" name="AutoShape 4">
            <a:extLst>
              <a:ext uri="{FF2B5EF4-FFF2-40B4-BE49-F238E27FC236}">
                <a16:creationId xmlns:a16="http://schemas.microsoft.com/office/drawing/2014/main" id="{4193E501-17EE-F0A1-8731-C7B04EB799BE}"/>
              </a:ext>
            </a:extLst>
          </p:cNvPr>
          <p:cNvSpPr>
            <a:spLocks noChangeArrowheads="1"/>
          </p:cNvSpPr>
          <p:nvPr/>
        </p:nvSpPr>
        <p:spPr bwMode="auto">
          <a:xfrm>
            <a:off x="231775" y="4327525"/>
            <a:ext cx="1812925" cy="720725"/>
          </a:xfrm>
          <a:prstGeom prst="cloudCallout">
            <a:avLst>
              <a:gd name="adj1" fmla="val -47199"/>
              <a:gd name="adj2" fmla="val 81718"/>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4)</a:t>
            </a:r>
            <a:r>
              <a:rPr lang="zh-CN" altLang="en-US" sz="1200">
                <a:solidFill>
                  <a:schemeClr val="tx1"/>
                </a:solidFill>
                <a:latin typeface="Tahoma" panose="020B0604030504040204" pitchFamily="34" charset="0"/>
                <a:ea typeface="宋体" panose="02010600030101010101" pitchFamily="2" charset="-122"/>
              </a:rPr>
              <a:t>稀疏索引相比稠密索引的好处</a:t>
            </a:r>
            <a:r>
              <a:rPr lang="en-US" altLang="zh-CN" sz="1000">
                <a:solidFill>
                  <a:srgbClr val="0066FF"/>
                </a:solidFill>
                <a:latin typeface="Tahoma" panose="020B0604030504040204" pitchFamily="34" charset="0"/>
                <a:ea typeface="宋体" panose="02010600030101010101" pitchFamily="2" charset="-122"/>
              </a:rPr>
              <a:t>p.270</a:t>
            </a:r>
            <a:r>
              <a:rPr lang="en-US" altLang="zh-CN" sz="1200">
                <a:solidFill>
                  <a:schemeClr val="tx1"/>
                </a:solidFill>
                <a:latin typeface="Tahoma" panose="020B0604030504040204" pitchFamily="34" charset="0"/>
                <a:ea typeface="宋体" panose="02010600030101010101" pitchFamily="2" charset="-122"/>
              </a:rPr>
              <a:t>?</a:t>
            </a:r>
          </a:p>
        </p:txBody>
      </p:sp>
      <p:sp>
        <p:nvSpPr>
          <p:cNvPr id="738327" name="Rectangle 23">
            <a:extLst>
              <a:ext uri="{FF2B5EF4-FFF2-40B4-BE49-F238E27FC236}">
                <a16:creationId xmlns:a16="http://schemas.microsoft.com/office/drawing/2014/main" id="{E651D688-7CE5-52AF-5234-4D1151A337B2}"/>
              </a:ext>
            </a:extLst>
          </p:cNvPr>
          <p:cNvSpPr>
            <a:spLocks noChangeArrowheads="1"/>
          </p:cNvSpPr>
          <p:nvPr/>
        </p:nvSpPr>
        <p:spPr bwMode="auto">
          <a:xfrm>
            <a:off x="2073275" y="4933950"/>
            <a:ext cx="2022475" cy="466725"/>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en-US" altLang="zh-CN" sz="1200">
                <a:solidFill>
                  <a:srgbClr val="0066FF"/>
                </a:solidFill>
                <a:latin typeface="宋体" panose="02010600030101010101" pitchFamily="2" charset="-122"/>
                <a:ea typeface="宋体" panose="02010600030101010101" pitchFamily="2" charset="-122"/>
              </a:rPr>
              <a:t>1)</a:t>
            </a:r>
            <a:r>
              <a:rPr lang="zh-CN" altLang="en-US" sz="1200">
                <a:solidFill>
                  <a:srgbClr val="0066FF"/>
                </a:solidFill>
                <a:latin typeface="宋体" panose="02010600030101010101" pitchFamily="2" charset="-122"/>
                <a:ea typeface="宋体" panose="02010600030101010101" pitchFamily="2" charset="-122"/>
              </a:rPr>
              <a:t>降低索引文件空间开销，</a:t>
            </a:r>
          </a:p>
          <a:p>
            <a:pPr eaLnBrk="0" hangingPunct="0"/>
            <a:r>
              <a:rPr lang="en-US" altLang="zh-CN" sz="1200">
                <a:solidFill>
                  <a:srgbClr val="0066FF"/>
                </a:solidFill>
                <a:latin typeface="宋体" panose="02010600030101010101" pitchFamily="2" charset="-122"/>
                <a:ea typeface="宋体" panose="02010600030101010101" pitchFamily="2" charset="-122"/>
              </a:rPr>
              <a:t>2)</a:t>
            </a:r>
            <a:r>
              <a:rPr lang="zh-CN" altLang="en-US" sz="1200">
                <a:solidFill>
                  <a:srgbClr val="0066FF"/>
                </a:solidFill>
                <a:latin typeface="宋体" panose="02010600030101010101" pitchFamily="2" charset="-122"/>
                <a:ea typeface="宋体" panose="02010600030101010101" pitchFamily="2" charset="-122"/>
              </a:rPr>
              <a:t>提高搜索效率</a:t>
            </a:r>
            <a:r>
              <a:rPr lang="en-US" altLang="zh-CN" sz="1200">
                <a:solidFill>
                  <a:srgbClr val="0066FF"/>
                </a:solidFill>
                <a:latin typeface="宋体" panose="02010600030101010101" pitchFamily="2" charset="-122"/>
                <a:ea typeface="宋体" panose="02010600030101010101" pitchFamily="2" charset="-122"/>
              </a:rPr>
              <a:t>(</a:t>
            </a:r>
            <a:r>
              <a:rPr lang="zh-CN" altLang="en-US" sz="1200">
                <a:solidFill>
                  <a:srgbClr val="0066FF"/>
                </a:solidFill>
                <a:latin typeface="宋体" panose="02010600030101010101" pitchFamily="2" charset="-122"/>
                <a:ea typeface="宋体" panose="02010600030101010101" pitchFamily="2" charset="-122"/>
              </a:rPr>
              <a:t>跳跃查找</a:t>
            </a:r>
            <a:r>
              <a:rPr lang="en-US" altLang="zh-CN" sz="1200">
                <a:solidFill>
                  <a:srgbClr val="0066FF"/>
                </a:solidFill>
                <a:latin typeface="宋体" panose="02010600030101010101" pitchFamily="2" charset="-122"/>
                <a:ea typeface="宋体" panose="02010600030101010101" pitchFamily="2" charset="-122"/>
              </a:rPr>
              <a:t>)</a:t>
            </a:r>
          </a:p>
        </p:txBody>
      </p:sp>
      <p:sp>
        <p:nvSpPr>
          <p:cNvPr id="738328" name="AutoShape 4">
            <a:extLst>
              <a:ext uri="{FF2B5EF4-FFF2-40B4-BE49-F238E27FC236}">
                <a16:creationId xmlns:a16="http://schemas.microsoft.com/office/drawing/2014/main" id="{CF3228BA-1D9D-3507-875D-07D56D57E9D2}"/>
              </a:ext>
            </a:extLst>
          </p:cNvPr>
          <p:cNvSpPr>
            <a:spLocks noChangeArrowheads="1"/>
          </p:cNvSpPr>
          <p:nvPr/>
        </p:nvSpPr>
        <p:spPr bwMode="auto">
          <a:xfrm>
            <a:off x="217488" y="5295900"/>
            <a:ext cx="1812925" cy="720725"/>
          </a:xfrm>
          <a:prstGeom prst="cloudCallout">
            <a:avLst>
              <a:gd name="adj1" fmla="val -47199"/>
              <a:gd name="adj2" fmla="val 81718"/>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5)(</a:t>
            </a:r>
            <a:r>
              <a:rPr lang="zh-CN" altLang="en-US" sz="1200">
                <a:solidFill>
                  <a:schemeClr val="tx1"/>
                </a:solidFill>
                <a:latin typeface="Tahoma" panose="020B0604030504040204" pitchFamily="34" charset="0"/>
                <a:ea typeface="宋体" panose="02010600030101010101" pitchFamily="2" charset="-122"/>
              </a:rPr>
              <a:t>即使稠密</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索引为何能加快查找效率</a:t>
            </a:r>
            <a:r>
              <a:rPr lang="en-US" altLang="zh-CN" sz="1200">
                <a:solidFill>
                  <a:schemeClr val="tx1"/>
                </a:solidFill>
                <a:latin typeface="Tahoma" panose="020B0604030504040204" pitchFamily="34" charset="0"/>
                <a:ea typeface="宋体" panose="02010600030101010101" pitchFamily="2" charset="-122"/>
              </a:rPr>
              <a:t>?</a:t>
            </a:r>
          </a:p>
        </p:txBody>
      </p:sp>
      <p:sp>
        <p:nvSpPr>
          <p:cNvPr id="738329" name="Rectangle 25">
            <a:extLst>
              <a:ext uri="{FF2B5EF4-FFF2-40B4-BE49-F238E27FC236}">
                <a16:creationId xmlns:a16="http://schemas.microsoft.com/office/drawing/2014/main" id="{4E664863-C648-E02E-6710-76C16A59F329}"/>
              </a:ext>
            </a:extLst>
          </p:cNvPr>
          <p:cNvSpPr>
            <a:spLocks noChangeArrowheads="1"/>
          </p:cNvSpPr>
          <p:nvPr/>
        </p:nvSpPr>
        <p:spPr bwMode="auto">
          <a:xfrm>
            <a:off x="2082800" y="5791200"/>
            <a:ext cx="2022475" cy="649288"/>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en-US" altLang="zh-CN" sz="1200">
                <a:latin typeface="宋体" panose="02010600030101010101" pitchFamily="2" charset="-122"/>
                <a:ea typeface="宋体" panose="02010600030101010101" pitchFamily="2" charset="-122"/>
              </a:rPr>
              <a:t>1)</a:t>
            </a:r>
            <a:r>
              <a:rPr lang="zh-CN" altLang="en-US" sz="1200">
                <a:latin typeface="宋体" panose="02010600030101010101" pitchFamily="2" charset="-122"/>
                <a:ea typeface="宋体" panose="02010600030101010101" pitchFamily="2" charset="-122"/>
              </a:rPr>
              <a:t>索引小，可在内存中处理</a:t>
            </a:r>
          </a:p>
          <a:p>
            <a:pPr eaLnBrk="0" hangingPunct="0"/>
            <a:r>
              <a:rPr lang="en-US" altLang="zh-CN" sz="1200">
                <a:latin typeface="宋体" panose="02010600030101010101" pitchFamily="2" charset="-122"/>
                <a:ea typeface="宋体" panose="02010600030101010101" pitchFamily="2" charset="-122"/>
              </a:rPr>
              <a:t>2)</a:t>
            </a:r>
            <a:r>
              <a:rPr lang="zh-CN" altLang="en-US" sz="1200">
                <a:latin typeface="宋体" panose="02010600030101010101" pitchFamily="2" charset="-122"/>
                <a:ea typeface="宋体" panose="02010600030101010101" pitchFamily="2" charset="-122"/>
              </a:rPr>
              <a:t>索引排了序，查找效率高</a:t>
            </a:r>
          </a:p>
          <a:p>
            <a:pPr eaLnBrk="0" hangingPunct="0"/>
            <a:r>
              <a:rPr lang="en-US" altLang="zh-CN" sz="1200">
                <a:latin typeface="宋体" panose="02010600030101010101" pitchFamily="2" charset="-122"/>
                <a:ea typeface="宋体" panose="02010600030101010101" pitchFamily="2" charset="-122"/>
              </a:rPr>
              <a:t>3)</a:t>
            </a:r>
            <a:r>
              <a:rPr lang="zh-CN" altLang="en-US" sz="1200">
                <a:latin typeface="宋体" panose="02010600030101010101" pitchFamily="2" charset="-122"/>
                <a:ea typeface="宋体" panose="02010600030101010101" pitchFamily="2" charset="-122"/>
              </a:rPr>
              <a:t>避免逐个读全部记录文件</a:t>
            </a:r>
          </a:p>
        </p:txBody>
      </p:sp>
      <p:pic>
        <p:nvPicPr>
          <p:cNvPr id="14352" name="Picture 26">
            <a:extLst>
              <a:ext uri="{FF2B5EF4-FFF2-40B4-BE49-F238E27FC236}">
                <a16:creationId xmlns:a16="http://schemas.microsoft.com/office/drawing/2014/main" id="{00FC1068-2469-D8AD-BDB5-D2481ED612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413" y="4697413"/>
            <a:ext cx="440848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8315"/>
                                        </p:tgtEl>
                                        <p:attrNameLst>
                                          <p:attrName>style.visibility</p:attrName>
                                        </p:attrNameLst>
                                      </p:cBhvr>
                                      <p:to>
                                        <p:strVal val="visible"/>
                                      </p:to>
                                    </p:set>
                                    <p:anim calcmode="lin" valueType="num">
                                      <p:cBhvr additive="base">
                                        <p:cTn id="7" dur="500" fill="hold"/>
                                        <p:tgtEl>
                                          <p:spTgt spid="738315"/>
                                        </p:tgtEl>
                                        <p:attrNameLst>
                                          <p:attrName>ppt_x</p:attrName>
                                        </p:attrNameLst>
                                      </p:cBhvr>
                                      <p:tavLst>
                                        <p:tav tm="0">
                                          <p:val>
                                            <p:strVal val="#ppt_x"/>
                                          </p:val>
                                        </p:tav>
                                        <p:tav tm="100000">
                                          <p:val>
                                            <p:strVal val="#ppt_x"/>
                                          </p:val>
                                        </p:tav>
                                      </p:tavLst>
                                    </p:anim>
                                    <p:anim calcmode="lin" valueType="num">
                                      <p:cBhvr additive="base">
                                        <p:cTn id="8" dur="500" fill="hold"/>
                                        <p:tgtEl>
                                          <p:spTgt spid="7383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38323"/>
                                        </p:tgtEl>
                                        <p:attrNameLst>
                                          <p:attrName>style.visibility</p:attrName>
                                        </p:attrNameLst>
                                      </p:cBhvr>
                                      <p:to>
                                        <p:strVal val="visible"/>
                                      </p:to>
                                    </p:set>
                                    <p:anim calcmode="lin" valueType="num">
                                      <p:cBhvr additive="base">
                                        <p:cTn id="11" dur="500" fill="hold"/>
                                        <p:tgtEl>
                                          <p:spTgt spid="738323"/>
                                        </p:tgtEl>
                                        <p:attrNameLst>
                                          <p:attrName>ppt_x</p:attrName>
                                        </p:attrNameLst>
                                      </p:cBhvr>
                                      <p:tavLst>
                                        <p:tav tm="0">
                                          <p:val>
                                            <p:strVal val="#ppt_x"/>
                                          </p:val>
                                        </p:tav>
                                        <p:tav tm="100000">
                                          <p:val>
                                            <p:strVal val="#ppt_x"/>
                                          </p:val>
                                        </p:tav>
                                      </p:tavLst>
                                    </p:anim>
                                    <p:anim calcmode="lin" valueType="num">
                                      <p:cBhvr additive="base">
                                        <p:cTn id="12" dur="500" fill="hold"/>
                                        <p:tgtEl>
                                          <p:spTgt spid="7383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38324"/>
                                        </p:tgtEl>
                                        <p:attrNameLst>
                                          <p:attrName>style.visibility</p:attrName>
                                        </p:attrNameLst>
                                      </p:cBhvr>
                                      <p:to>
                                        <p:strVal val="visible"/>
                                      </p:to>
                                    </p:set>
                                    <p:anim calcmode="lin" valueType="num">
                                      <p:cBhvr additive="base">
                                        <p:cTn id="15" dur="500" fill="hold"/>
                                        <p:tgtEl>
                                          <p:spTgt spid="738324"/>
                                        </p:tgtEl>
                                        <p:attrNameLst>
                                          <p:attrName>ppt_x</p:attrName>
                                        </p:attrNameLst>
                                      </p:cBhvr>
                                      <p:tavLst>
                                        <p:tav tm="0">
                                          <p:val>
                                            <p:strVal val="#ppt_x"/>
                                          </p:val>
                                        </p:tav>
                                        <p:tav tm="100000">
                                          <p:val>
                                            <p:strVal val="#ppt_x"/>
                                          </p:val>
                                        </p:tav>
                                      </p:tavLst>
                                    </p:anim>
                                    <p:anim calcmode="lin" valueType="num">
                                      <p:cBhvr additive="base">
                                        <p:cTn id="16" dur="500" fill="hold"/>
                                        <p:tgtEl>
                                          <p:spTgt spid="7383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38325"/>
                                        </p:tgtEl>
                                        <p:attrNameLst>
                                          <p:attrName>style.visibility</p:attrName>
                                        </p:attrNameLst>
                                      </p:cBhvr>
                                      <p:to>
                                        <p:strVal val="visible"/>
                                      </p:to>
                                    </p:set>
                                    <p:anim calcmode="lin" valueType="num">
                                      <p:cBhvr additive="base">
                                        <p:cTn id="19" dur="500" fill="hold"/>
                                        <p:tgtEl>
                                          <p:spTgt spid="738325"/>
                                        </p:tgtEl>
                                        <p:attrNameLst>
                                          <p:attrName>ppt_x</p:attrName>
                                        </p:attrNameLst>
                                      </p:cBhvr>
                                      <p:tavLst>
                                        <p:tav tm="0">
                                          <p:val>
                                            <p:strVal val="#ppt_x"/>
                                          </p:val>
                                        </p:tav>
                                        <p:tav tm="100000">
                                          <p:val>
                                            <p:strVal val="#ppt_x"/>
                                          </p:val>
                                        </p:tav>
                                      </p:tavLst>
                                    </p:anim>
                                    <p:anim calcmode="lin" valueType="num">
                                      <p:cBhvr additive="base">
                                        <p:cTn id="20" dur="500" fill="hold"/>
                                        <p:tgtEl>
                                          <p:spTgt spid="73832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38326"/>
                                        </p:tgtEl>
                                        <p:attrNameLst>
                                          <p:attrName>style.visibility</p:attrName>
                                        </p:attrNameLst>
                                      </p:cBhvr>
                                      <p:to>
                                        <p:strVal val="visible"/>
                                      </p:to>
                                    </p:set>
                                    <p:anim calcmode="lin" valueType="num">
                                      <p:cBhvr additive="base">
                                        <p:cTn id="25" dur="500" fill="hold"/>
                                        <p:tgtEl>
                                          <p:spTgt spid="738326"/>
                                        </p:tgtEl>
                                        <p:attrNameLst>
                                          <p:attrName>ppt_x</p:attrName>
                                        </p:attrNameLst>
                                      </p:cBhvr>
                                      <p:tavLst>
                                        <p:tav tm="0">
                                          <p:val>
                                            <p:strVal val="#ppt_x"/>
                                          </p:val>
                                        </p:tav>
                                        <p:tav tm="100000">
                                          <p:val>
                                            <p:strVal val="#ppt_x"/>
                                          </p:val>
                                        </p:tav>
                                      </p:tavLst>
                                    </p:anim>
                                    <p:anim calcmode="lin" valueType="num">
                                      <p:cBhvr additive="base">
                                        <p:cTn id="26" dur="500" fill="hold"/>
                                        <p:tgtEl>
                                          <p:spTgt spid="7383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38328"/>
                                        </p:tgtEl>
                                        <p:attrNameLst>
                                          <p:attrName>style.visibility</p:attrName>
                                        </p:attrNameLst>
                                      </p:cBhvr>
                                      <p:to>
                                        <p:strVal val="visible"/>
                                      </p:to>
                                    </p:set>
                                    <p:anim calcmode="lin" valueType="num">
                                      <p:cBhvr additive="base">
                                        <p:cTn id="29" dur="500" fill="hold"/>
                                        <p:tgtEl>
                                          <p:spTgt spid="738328"/>
                                        </p:tgtEl>
                                        <p:attrNameLst>
                                          <p:attrName>ppt_x</p:attrName>
                                        </p:attrNameLst>
                                      </p:cBhvr>
                                      <p:tavLst>
                                        <p:tav tm="0">
                                          <p:val>
                                            <p:strVal val="#ppt_x"/>
                                          </p:val>
                                        </p:tav>
                                        <p:tav tm="100000">
                                          <p:val>
                                            <p:strVal val="#ppt_x"/>
                                          </p:val>
                                        </p:tav>
                                      </p:tavLst>
                                    </p:anim>
                                    <p:anim calcmode="lin" valueType="num">
                                      <p:cBhvr additive="base">
                                        <p:cTn id="30" dur="500" fill="hold"/>
                                        <p:tgtEl>
                                          <p:spTgt spid="73832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38327"/>
                                        </p:tgtEl>
                                        <p:attrNameLst>
                                          <p:attrName>style.visibility</p:attrName>
                                        </p:attrNameLst>
                                      </p:cBhvr>
                                      <p:to>
                                        <p:strVal val="visible"/>
                                      </p:to>
                                    </p:set>
                                    <p:anim calcmode="lin" valueType="num">
                                      <p:cBhvr additive="base">
                                        <p:cTn id="35" dur="500" fill="hold"/>
                                        <p:tgtEl>
                                          <p:spTgt spid="738327"/>
                                        </p:tgtEl>
                                        <p:attrNameLst>
                                          <p:attrName>ppt_x</p:attrName>
                                        </p:attrNameLst>
                                      </p:cBhvr>
                                      <p:tavLst>
                                        <p:tav tm="0">
                                          <p:val>
                                            <p:strVal val="#ppt_x"/>
                                          </p:val>
                                        </p:tav>
                                        <p:tav tm="100000">
                                          <p:val>
                                            <p:strVal val="#ppt_x"/>
                                          </p:val>
                                        </p:tav>
                                      </p:tavLst>
                                    </p:anim>
                                    <p:anim calcmode="lin" valueType="num">
                                      <p:cBhvr additive="base">
                                        <p:cTn id="36" dur="500" fill="hold"/>
                                        <p:tgtEl>
                                          <p:spTgt spid="73832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38329"/>
                                        </p:tgtEl>
                                        <p:attrNameLst>
                                          <p:attrName>style.visibility</p:attrName>
                                        </p:attrNameLst>
                                      </p:cBhvr>
                                      <p:to>
                                        <p:strVal val="visible"/>
                                      </p:to>
                                    </p:set>
                                    <p:anim calcmode="lin" valueType="num">
                                      <p:cBhvr additive="base">
                                        <p:cTn id="39" dur="500" fill="hold"/>
                                        <p:tgtEl>
                                          <p:spTgt spid="738329"/>
                                        </p:tgtEl>
                                        <p:attrNameLst>
                                          <p:attrName>ppt_x</p:attrName>
                                        </p:attrNameLst>
                                      </p:cBhvr>
                                      <p:tavLst>
                                        <p:tav tm="0">
                                          <p:val>
                                            <p:strVal val="#ppt_x"/>
                                          </p:val>
                                        </p:tav>
                                        <p:tav tm="100000">
                                          <p:val>
                                            <p:strVal val="#ppt_x"/>
                                          </p:val>
                                        </p:tav>
                                      </p:tavLst>
                                    </p:anim>
                                    <p:anim calcmode="lin" valueType="num">
                                      <p:cBhvr additive="base">
                                        <p:cTn id="40" dur="500" fill="hold"/>
                                        <p:tgtEl>
                                          <p:spTgt spid="7383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15" grpId="0" animBg="1"/>
      <p:bldP spid="738323" grpId="0" animBg="1"/>
      <p:bldP spid="738324" grpId="0" animBg="1"/>
      <p:bldP spid="738325" grpId="0" animBg="1"/>
      <p:bldP spid="738326" grpId="0" animBg="1"/>
      <p:bldP spid="738327" grpId="0" animBg="1"/>
      <p:bldP spid="738328" grpId="0" animBg="1"/>
      <p:bldP spid="738329"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幻灯片编号占位符 5">
            <a:extLst>
              <a:ext uri="{FF2B5EF4-FFF2-40B4-BE49-F238E27FC236}">
                <a16:creationId xmlns:a16="http://schemas.microsoft.com/office/drawing/2014/main" id="{747E598B-1C71-EC50-253F-B41C6DA763FE}"/>
              </a:ext>
            </a:extLst>
          </p:cNvPr>
          <p:cNvSpPr>
            <a:spLocks noGrp="1"/>
          </p:cNvSpPr>
          <p:nvPr>
            <p:ph type="sldNum" sz="quarter" idx="12"/>
          </p:nvPr>
        </p:nvSpPr>
        <p:spPr/>
        <p:txBody>
          <a:bodyPr/>
          <a:lstStyle/>
          <a:p>
            <a:fld id="{044067E2-5722-4F69-BD2B-81A2C45DC4DD}" type="slidenum">
              <a:rPr lang="zh-CN" altLang="en-US"/>
              <a:pPr/>
              <a:t>287</a:t>
            </a:fld>
            <a:endParaRPr lang="en-US" altLang="zh-CN"/>
          </a:p>
        </p:txBody>
      </p:sp>
      <p:sp>
        <p:nvSpPr>
          <p:cNvPr id="15362" name="Rectangle 2">
            <a:extLst>
              <a:ext uri="{FF2B5EF4-FFF2-40B4-BE49-F238E27FC236}">
                <a16:creationId xmlns:a16="http://schemas.microsoft.com/office/drawing/2014/main" id="{040A4875-D664-5873-05FE-266E7DB387A8}"/>
              </a:ext>
            </a:extLst>
          </p:cNvPr>
          <p:cNvSpPr>
            <a:spLocks noGrp="1" noChangeArrowheads="1"/>
          </p:cNvSpPr>
          <p:nvPr>
            <p:ph type="title"/>
          </p:nvPr>
        </p:nvSpPr>
        <p:spPr>
          <a:xfrm>
            <a:off x="2936875" y="836613"/>
            <a:ext cx="3235325" cy="434975"/>
          </a:xfrm>
        </p:spPr>
        <p:txBody>
          <a:bodyPr/>
          <a:lstStyle/>
          <a:p>
            <a:pPr algn="l"/>
            <a:r>
              <a:rPr lang="en-US" altLang="zh-CN" sz="2400" b="1">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多级索引</a:t>
            </a:r>
            <a:r>
              <a:rPr lang="en-US" altLang="zh-CN" sz="1800" b="1">
                <a:solidFill>
                  <a:schemeClr val="tx1"/>
                </a:solidFill>
                <a:sym typeface="Monotype Sorts" pitchFamily="1" charset="2"/>
              </a:rPr>
              <a:t>p.271</a:t>
            </a:r>
            <a:endParaRPr lang="zh-CN" altLang="en-US" sz="1800" b="1">
              <a:solidFill>
                <a:schemeClr val="tx1"/>
              </a:solidFill>
              <a:sym typeface="Monotype Sorts" pitchFamily="1" charset="2"/>
            </a:endParaRPr>
          </a:p>
        </p:txBody>
      </p:sp>
      <p:sp>
        <p:nvSpPr>
          <p:cNvPr id="15363" name="AutoShape 4">
            <a:extLst>
              <a:ext uri="{FF2B5EF4-FFF2-40B4-BE49-F238E27FC236}">
                <a16:creationId xmlns:a16="http://schemas.microsoft.com/office/drawing/2014/main" id="{E77AC79A-11EC-8F63-B27C-798066BA6673}"/>
              </a:ext>
            </a:extLst>
          </p:cNvPr>
          <p:cNvSpPr>
            <a:spLocks noChangeArrowheads="1"/>
          </p:cNvSpPr>
          <p:nvPr/>
        </p:nvSpPr>
        <p:spPr bwMode="auto">
          <a:xfrm>
            <a:off x="7558088" y="1035050"/>
            <a:ext cx="1406525" cy="814388"/>
          </a:xfrm>
          <a:prstGeom prst="cloudCallout">
            <a:avLst>
              <a:gd name="adj1" fmla="val 54065"/>
              <a:gd name="adj2" fmla="val 7280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6)</a:t>
            </a:r>
            <a:r>
              <a:rPr lang="zh-CN" altLang="en-US" sz="1200">
                <a:solidFill>
                  <a:schemeClr val="tx1"/>
                </a:solidFill>
                <a:latin typeface="Tahoma" panose="020B0604030504040204" pitchFamily="34" charset="0"/>
                <a:ea typeface="宋体" panose="02010600030101010101" pitchFamily="2" charset="-122"/>
              </a:rPr>
              <a:t>什么是多级索引，有何好处</a:t>
            </a:r>
            <a:r>
              <a:rPr lang="en-US" altLang="zh-CN" sz="1200">
                <a:solidFill>
                  <a:schemeClr val="tx1"/>
                </a:solidFill>
                <a:latin typeface="Tahoma" panose="020B0604030504040204" pitchFamily="34" charset="0"/>
                <a:ea typeface="宋体" panose="02010600030101010101" pitchFamily="2" charset="-122"/>
              </a:rPr>
              <a:t>? </a:t>
            </a:r>
          </a:p>
        </p:txBody>
      </p:sp>
      <p:sp>
        <p:nvSpPr>
          <p:cNvPr id="15364" name="Rectangle 102">
            <a:extLst>
              <a:ext uri="{FF2B5EF4-FFF2-40B4-BE49-F238E27FC236}">
                <a16:creationId xmlns:a16="http://schemas.microsoft.com/office/drawing/2014/main" id="{1F11775A-A8ED-432B-FB34-38AD00D3C6C5}"/>
              </a:ext>
            </a:extLst>
          </p:cNvPr>
          <p:cNvSpPr>
            <a:spLocks noChangeArrowheads="1"/>
          </p:cNvSpPr>
          <p:nvPr/>
        </p:nvSpPr>
        <p:spPr bwMode="auto">
          <a:xfrm>
            <a:off x="1003300" y="15875"/>
            <a:ext cx="77724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t>二 顺序索引</a:t>
            </a:r>
          </a:p>
        </p:txBody>
      </p:sp>
      <p:sp>
        <p:nvSpPr>
          <p:cNvPr id="627816" name="Rectangle 104">
            <a:extLst>
              <a:ext uri="{FF2B5EF4-FFF2-40B4-BE49-F238E27FC236}">
                <a16:creationId xmlns:a16="http://schemas.microsoft.com/office/drawing/2014/main" id="{40F274C5-9D9D-2BA7-DC63-4DC15E75ED9B}"/>
              </a:ext>
            </a:extLst>
          </p:cNvPr>
          <p:cNvSpPr>
            <a:spLocks noChangeArrowheads="1"/>
          </p:cNvSpPr>
          <p:nvPr/>
        </p:nvSpPr>
        <p:spPr bwMode="auto">
          <a:xfrm>
            <a:off x="4716463" y="1527175"/>
            <a:ext cx="3028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rPr>
              <a:t>多级索引：在索引文件上再建索引！</a:t>
            </a:r>
          </a:p>
        </p:txBody>
      </p:sp>
      <p:sp>
        <p:nvSpPr>
          <p:cNvPr id="627817" name="Rectangle 105">
            <a:extLst>
              <a:ext uri="{FF2B5EF4-FFF2-40B4-BE49-F238E27FC236}">
                <a16:creationId xmlns:a16="http://schemas.microsoft.com/office/drawing/2014/main" id="{EE887DC5-7F65-CB05-0007-4EA6369B8801}"/>
              </a:ext>
            </a:extLst>
          </p:cNvPr>
          <p:cNvSpPr>
            <a:spLocks noChangeArrowheads="1"/>
          </p:cNvSpPr>
          <p:nvPr/>
        </p:nvSpPr>
        <p:spPr bwMode="auto">
          <a:xfrm>
            <a:off x="404813" y="1879600"/>
            <a:ext cx="3895725" cy="15906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en-US" altLang="zh-CN">
                <a:solidFill>
                  <a:schemeClr val="tx1"/>
                </a:solidFill>
                <a:latin typeface="宋体" panose="02010600030101010101" pitchFamily="2" charset="-122"/>
                <a:ea typeface="宋体" panose="02010600030101010101" pitchFamily="2" charset="-122"/>
              </a:rPr>
              <a:t>(1)</a:t>
            </a:r>
            <a:r>
              <a:rPr lang="zh-CN" altLang="en-US">
                <a:solidFill>
                  <a:schemeClr val="tx1"/>
                </a:solidFill>
                <a:latin typeface="宋体" panose="02010600030101010101" pitchFamily="2" charset="-122"/>
                <a:ea typeface="宋体" panose="02010600030101010101" pitchFamily="2" charset="-122"/>
              </a:rPr>
              <a:t>稠密索引的空间占用分析：</a:t>
            </a:r>
          </a:p>
          <a:p>
            <a:pPr eaLnBrk="0" hangingPunct="0"/>
            <a:r>
              <a:rPr lang="en-US" altLang="zh-CN">
                <a:solidFill>
                  <a:schemeClr val="tx1"/>
                </a:solidFill>
                <a:latin typeface="宋体" panose="02010600030101010101" pitchFamily="2" charset="-122"/>
                <a:ea typeface="宋体" panose="02010600030101010101" pitchFamily="2" charset="-122"/>
              </a:rPr>
              <a:t>1,000,000(</a:t>
            </a:r>
            <a:r>
              <a:rPr lang="zh-CN" altLang="en-US">
                <a:solidFill>
                  <a:schemeClr val="tx1"/>
                </a:solidFill>
                <a:latin typeface="宋体" panose="02010600030101010101" pitchFamily="2" charset="-122"/>
                <a:ea typeface="宋体" panose="02010600030101010101" pitchFamily="2" charset="-122"/>
              </a:rPr>
              <a:t>百万</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记录 </a:t>
            </a:r>
            <a:r>
              <a:rPr lang="en-US" altLang="zh-CN">
                <a:solidFill>
                  <a:schemeClr val="tx1"/>
                </a:solidFill>
                <a:latin typeface="宋体" panose="02010600030101010101" pitchFamily="2" charset="-122"/>
                <a:ea typeface="宋体" panose="02010600030101010101" pitchFamily="2" charset="-122"/>
              </a:rPr>
              <a:t>R</a:t>
            </a:r>
            <a:r>
              <a:rPr lang="zh-CN" altLang="en-US">
                <a:solidFill>
                  <a:schemeClr val="tx1"/>
                </a:solidFill>
                <a:latin typeface="宋体" panose="02010600030101010101" pitchFamily="2" charset="-122"/>
                <a:ea typeface="宋体" panose="02010600030101010101" pitchFamily="2" charset="-122"/>
              </a:rPr>
              <a:t>，索引占</a:t>
            </a:r>
            <a:r>
              <a:rPr lang="en-US" altLang="zh-CN">
                <a:solidFill>
                  <a:schemeClr val="tx1"/>
                </a:solidFill>
                <a:latin typeface="宋体" panose="02010600030101010101" pitchFamily="2" charset="-122"/>
                <a:ea typeface="宋体" panose="02010600030101010101" pitchFamily="2" charset="-122"/>
              </a:rPr>
              <a:t>10,000</a:t>
            </a:r>
            <a:r>
              <a:rPr lang="zh-CN" altLang="en-US">
                <a:solidFill>
                  <a:schemeClr val="tx1"/>
                </a:solidFill>
                <a:latin typeface="宋体" panose="02010600030101010101" pitchFamily="2" charset="-122"/>
                <a:ea typeface="宋体" panose="02010600030101010101" pitchFamily="2" charset="-122"/>
              </a:rPr>
              <a:t>块空间                               </a:t>
            </a:r>
          </a:p>
          <a:p>
            <a:pPr eaLnBrk="0" hangingPunct="0"/>
            <a:r>
              <a:rPr lang="en-US" altLang="zh-CN">
                <a:solidFill>
                  <a:schemeClr val="tx1"/>
                </a:solidFill>
                <a:latin typeface="宋体" panose="02010600030101010101" pitchFamily="2" charset="-122"/>
                <a:ea typeface="宋体" panose="02010600030101010101" pitchFamily="2" charset="-122"/>
              </a:rPr>
              <a:t>   </a:t>
            </a:r>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设</a:t>
            </a:r>
            <a:r>
              <a:rPr lang="en-US" altLang="zh-CN">
                <a:solidFill>
                  <a:srgbClr val="428E5B"/>
                </a:solidFill>
                <a:latin typeface="宋体" panose="02010600030101010101" pitchFamily="2" charset="-122"/>
                <a:ea typeface="宋体" panose="02010600030101010101" pitchFamily="2" charset="-122"/>
              </a:rPr>
              <a:t>1</a:t>
            </a:r>
            <a:r>
              <a:rPr lang="zh-CN" altLang="en-US">
                <a:solidFill>
                  <a:srgbClr val="428E5B"/>
                </a:solidFill>
                <a:latin typeface="宋体" panose="02010600030101010101" pitchFamily="2" charset="-122"/>
                <a:ea typeface="宋体" panose="02010600030101010101" pitchFamily="2" charset="-122"/>
              </a:rPr>
              <a:t>块</a:t>
            </a:r>
            <a:r>
              <a:rPr lang="en-US" altLang="zh-CN">
                <a:solidFill>
                  <a:srgbClr val="428E5B"/>
                </a:solidFill>
                <a:latin typeface="宋体" panose="02010600030101010101" pitchFamily="2" charset="-122"/>
                <a:ea typeface="宋体" panose="02010600030101010101" pitchFamily="2" charset="-122"/>
              </a:rPr>
              <a:t>(4KB)</a:t>
            </a:r>
            <a:r>
              <a:rPr lang="zh-CN" altLang="en-US">
                <a:solidFill>
                  <a:srgbClr val="428E5B"/>
                </a:solidFill>
                <a:latin typeface="宋体" panose="02010600030101010101" pitchFamily="2" charset="-122"/>
                <a:ea typeface="宋体" panose="02010600030101010101" pitchFamily="2" charset="-122"/>
              </a:rPr>
              <a:t>存放</a:t>
            </a:r>
            <a:r>
              <a:rPr lang="en-US" altLang="zh-CN">
                <a:solidFill>
                  <a:srgbClr val="428E5B"/>
                </a:solidFill>
                <a:latin typeface="宋体" panose="02010600030101010101" pitchFamily="2" charset="-122"/>
                <a:ea typeface="宋体" panose="02010600030101010101" pitchFamily="2" charset="-122"/>
              </a:rPr>
              <a:t>100</a:t>
            </a:r>
            <a:r>
              <a:rPr lang="zh-CN" altLang="en-US">
                <a:solidFill>
                  <a:srgbClr val="428E5B"/>
                </a:solidFill>
                <a:latin typeface="宋体" panose="02010600030101010101" pitchFamily="2" charset="-122"/>
                <a:ea typeface="宋体" panose="02010600030101010101" pitchFamily="2" charset="-122"/>
              </a:rPr>
              <a:t>条索引项</a:t>
            </a:r>
            <a:r>
              <a:rPr lang="en-US" altLang="zh-CN">
                <a:solidFill>
                  <a:srgbClr val="428E5B"/>
                </a:solidFill>
                <a:latin typeface="宋体" panose="02010600030101010101" pitchFamily="2" charset="-122"/>
                <a:ea typeface="宋体" panose="02010600030101010101" pitchFamily="2" charset="-122"/>
              </a:rPr>
              <a:t>)   </a:t>
            </a:r>
            <a:r>
              <a:rPr lang="en-US" altLang="zh-CN">
                <a:solidFill>
                  <a:schemeClr val="tx1"/>
                </a:solidFill>
                <a:latin typeface="宋体" panose="02010600030101010101" pitchFamily="2" charset="-122"/>
                <a:ea typeface="宋体" panose="02010600030101010101" pitchFamily="2" charset="-122"/>
              </a:rPr>
              <a:t>40MB</a:t>
            </a:r>
            <a:r>
              <a:rPr lang="zh-CN" altLang="en-US">
                <a:solidFill>
                  <a:schemeClr val="tx1"/>
                </a:solidFill>
                <a:latin typeface="宋体" panose="02010600030101010101" pitchFamily="2" charset="-122"/>
                <a:ea typeface="宋体" panose="02010600030101010101" pitchFamily="2" charset="-122"/>
              </a:rPr>
              <a:t>空间</a:t>
            </a:r>
            <a:endParaRPr lang="zh-CN" altLang="en-US">
              <a:solidFill>
                <a:srgbClr val="428E5B"/>
              </a:solidFill>
              <a:latin typeface="宋体" panose="02010600030101010101" pitchFamily="2" charset="-122"/>
              <a:ea typeface="宋体" panose="02010600030101010101" pitchFamily="2" charset="-122"/>
            </a:endParaRPr>
          </a:p>
          <a:p>
            <a:pPr eaLnBrk="0" hangingPunct="0"/>
            <a:r>
              <a:rPr lang="en-US" altLang="zh-CN">
                <a:solidFill>
                  <a:schemeClr val="tx1"/>
                </a:solidFill>
                <a:latin typeface="宋体" panose="02010600030101010101" pitchFamily="2" charset="-122"/>
                <a:ea typeface="宋体" panose="02010600030101010101" pitchFamily="2" charset="-122"/>
              </a:rPr>
              <a:t>100,000,000(1</a:t>
            </a:r>
            <a:r>
              <a:rPr lang="zh-CN" altLang="en-US">
                <a:solidFill>
                  <a:schemeClr val="tx1"/>
                </a:solidFill>
                <a:latin typeface="宋体" panose="02010600030101010101" pitchFamily="2" charset="-122"/>
                <a:ea typeface="宋体" panose="02010600030101010101" pitchFamily="2" charset="-122"/>
              </a:rPr>
              <a:t>亿</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元组</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索引占</a:t>
            </a:r>
            <a:r>
              <a:rPr lang="en-US" altLang="zh-CN">
                <a:solidFill>
                  <a:schemeClr val="tx1"/>
                </a:solidFill>
                <a:latin typeface="宋体" panose="02010600030101010101" pitchFamily="2" charset="-122"/>
                <a:ea typeface="宋体" panose="02010600030101010101" pitchFamily="2" charset="-122"/>
              </a:rPr>
              <a:t>1000,000</a:t>
            </a:r>
            <a:r>
              <a:rPr lang="zh-CN" altLang="en-US">
                <a:solidFill>
                  <a:schemeClr val="tx1"/>
                </a:solidFill>
                <a:latin typeface="宋体" panose="02010600030101010101" pitchFamily="2" charset="-122"/>
                <a:ea typeface="宋体" panose="02010600030101010101" pitchFamily="2" charset="-122"/>
              </a:rPr>
              <a:t>块空间</a:t>
            </a:r>
          </a:p>
          <a:p>
            <a:pPr eaLnBrk="0" hangingPunct="0"/>
            <a:r>
              <a:rPr lang="en-US" altLang="zh-CN">
                <a:solidFill>
                  <a:schemeClr val="tx1"/>
                </a:solidFill>
                <a:latin typeface="宋体" panose="02010600030101010101" pitchFamily="2" charset="-122"/>
                <a:ea typeface="宋体" panose="02010600030101010101" pitchFamily="2" charset="-122"/>
              </a:rPr>
              <a:t>                                  4GB</a:t>
            </a:r>
            <a:r>
              <a:rPr lang="zh-CN" altLang="en-US">
                <a:solidFill>
                  <a:schemeClr val="tx1"/>
                </a:solidFill>
                <a:latin typeface="宋体" panose="02010600030101010101" pitchFamily="2" charset="-122"/>
                <a:ea typeface="宋体" panose="02010600030101010101" pitchFamily="2" charset="-122"/>
              </a:rPr>
              <a:t>空间</a:t>
            </a:r>
          </a:p>
          <a:p>
            <a:pPr eaLnBrk="0" hangingPunct="0"/>
            <a:r>
              <a:rPr lang="zh-CN" altLang="en-US">
                <a:solidFill>
                  <a:schemeClr val="tx1"/>
                </a:solidFill>
                <a:latin typeface="宋体" panose="02010600030101010101" pitchFamily="2" charset="-122"/>
                <a:ea typeface="宋体" panose="02010600030101010101" pitchFamily="2" charset="-122"/>
              </a:rPr>
              <a:t>若采用普通顺序索引</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因主存</a:t>
            </a:r>
            <a:r>
              <a:rPr lang="zh-CN" altLang="en-US">
                <a:latin typeface="宋体" panose="02010600030101010101" pitchFamily="2" charset="-122"/>
                <a:ea typeface="宋体" panose="02010600030101010101" pitchFamily="2" charset="-122"/>
              </a:rPr>
              <a:t>无法容纳</a:t>
            </a:r>
            <a:r>
              <a:rPr lang="zh-CN" altLang="en-US">
                <a:solidFill>
                  <a:schemeClr val="tx1"/>
                </a:solidFill>
                <a:latin typeface="宋体" panose="02010600030101010101" pitchFamily="2" charset="-122"/>
                <a:ea typeface="宋体" panose="02010600030101010101" pitchFamily="2" charset="-122"/>
              </a:rPr>
              <a:t>索引文件</a:t>
            </a:r>
          </a:p>
          <a:p>
            <a:pPr eaLnBrk="0" hangingPunct="0"/>
            <a:r>
              <a:rPr lang="zh-CN" altLang="en-US">
                <a:solidFill>
                  <a:schemeClr val="tx1"/>
                </a:solidFill>
                <a:latin typeface="宋体" panose="02010600030101010101" pitchFamily="2" charset="-122"/>
                <a:ea typeface="宋体" panose="02010600030101010101" pitchFamily="2" charset="-122"/>
              </a:rPr>
              <a:t>一次搜索</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搜索一个记录</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需要</a:t>
            </a:r>
            <a:r>
              <a:rPr lang="zh-CN" altLang="en-US">
                <a:latin typeface="宋体" panose="02010600030101010101" pitchFamily="2" charset="-122"/>
                <a:ea typeface="宋体" panose="02010600030101010101" pitchFamily="2" charset="-122"/>
              </a:rPr>
              <a:t>多次读入</a:t>
            </a:r>
            <a:r>
              <a:rPr lang="zh-CN" altLang="en-US">
                <a:solidFill>
                  <a:schemeClr val="tx1"/>
                </a:solidFill>
                <a:latin typeface="宋体" panose="02010600030101010101" pitchFamily="2" charset="-122"/>
                <a:ea typeface="宋体" panose="02010600030101010101" pitchFamily="2" charset="-122"/>
              </a:rPr>
              <a:t>磁盘块</a:t>
            </a:r>
          </a:p>
        </p:txBody>
      </p:sp>
      <p:sp>
        <p:nvSpPr>
          <p:cNvPr id="627819" name="Rectangle 107">
            <a:extLst>
              <a:ext uri="{FF2B5EF4-FFF2-40B4-BE49-F238E27FC236}">
                <a16:creationId xmlns:a16="http://schemas.microsoft.com/office/drawing/2014/main" id="{97CF1A84-28DC-CC56-66A6-2B6E109D9A96}"/>
              </a:ext>
            </a:extLst>
          </p:cNvPr>
          <p:cNvSpPr>
            <a:spLocks noChangeArrowheads="1"/>
          </p:cNvSpPr>
          <p:nvPr/>
        </p:nvSpPr>
        <p:spPr bwMode="auto">
          <a:xfrm>
            <a:off x="398463" y="3602038"/>
            <a:ext cx="3952875" cy="137795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en-US" altLang="zh-CN">
                <a:solidFill>
                  <a:schemeClr val="tx1"/>
                </a:solidFill>
                <a:latin typeface="宋体" panose="02010600030101010101" pitchFamily="2" charset="-122"/>
                <a:ea typeface="宋体" panose="02010600030101010101" pitchFamily="2" charset="-122"/>
              </a:rPr>
              <a:t>(2)</a:t>
            </a:r>
            <a:r>
              <a:rPr lang="zh-CN" altLang="en-US">
                <a:solidFill>
                  <a:schemeClr val="tx1"/>
                </a:solidFill>
                <a:latin typeface="宋体" panose="02010600030101010101" pitchFamily="2" charset="-122"/>
                <a:ea typeface="宋体" panose="02010600030101010101" pitchFamily="2" charset="-122"/>
              </a:rPr>
              <a:t>不同索引搜索效率分析：</a:t>
            </a:r>
          </a:p>
          <a:p>
            <a:pPr eaLnBrk="0" hangingPunct="0"/>
            <a:r>
              <a:rPr lang="zh-CN" altLang="en-US">
                <a:solidFill>
                  <a:schemeClr val="tx1"/>
                </a:solidFill>
                <a:latin typeface="宋体" panose="02010600030101010101" pitchFamily="2" charset="-122"/>
                <a:ea typeface="宋体" panose="02010600030101010101" pitchFamily="2" charset="-122"/>
              </a:rPr>
              <a:t>即使采用</a:t>
            </a:r>
            <a:r>
              <a:rPr lang="zh-CN" altLang="en-US">
                <a:latin typeface="宋体" panose="02010600030101010101" pitchFamily="2" charset="-122"/>
                <a:ea typeface="宋体" panose="02010600030101010101" pitchFamily="2" charset="-122"/>
              </a:rPr>
              <a:t>二分法搜索</a:t>
            </a:r>
            <a:r>
              <a:rPr lang="zh-CN" altLang="en-US">
                <a:solidFill>
                  <a:schemeClr val="tx1"/>
                </a:solidFill>
                <a:latin typeface="宋体" panose="02010600030101010101" pitchFamily="2" charset="-122"/>
                <a:ea typeface="宋体" panose="02010600030101010101" pitchFamily="2" charset="-122"/>
              </a:rPr>
              <a:t>：需读</a:t>
            </a:r>
            <a:r>
              <a:rPr lang="en-US" altLang="zh-CN">
                <a:solidFill>
                  <a:schemeClr val="tx1"/>
                </a:solidFill>
                <a:latin typeface="Times New Roman" panose="02020603050405020304" pitchFamily="18" charset="0"/>
              </a:rPr>
              <a:t>log</a:t>
            </a:r>
            <a:r>
              <a:rPr lang="en-US" altLang="zh-CN" baseline="-25000">
                <a:solidFill>
                  <a:schemeClr val="tx1"/>
                </a:solidFill>
                <a:latin typeface="Times New Roman" panose="02020603050405020304" pitchFamily="18" charset="0"/>
              </a:rPr>
              <a:t>2</a:t>
            </a:r>
            <a:r>
              <a:rPr lang="en-US" altLang="zh-CN">
                <a:solidFill>
                  <a:schemeClr val="tx1"/>
                </a:solidFill>
                <a:latin typeface="Times New Roman" panose="02020603050405020304" pitchFamily="18" charset="0"/>
              </a:rPr>
              <a:t>(b)</a:t>
            </a:r>
            <a:r>
              <a:rPr lang="zh-CN" altLang="en-US">
                <a:solidFill>
                  <a:schemeClr val="tx1"/>
                </a:solidFill>
                <a:latin typeface="宋体" panose="02010600030101010101" pitchFamily="2" charset="-122"/>
                <a:ea typeface="宋体" panose="02010600030101010101" pitchFamily="2" charset="-122"/>
              </a:rPr>
              <a:t>个索引文件块</a:t>
            </a:r>
          </a:p>
          <a:p>
            <a:pPr eaLnBrk="0" hangingPunct="0"/>
            <a:r>
              <a:rPr lang="en-US" altLang="zh-CN">
                <a:solidFill>
                  <a:schemeClr val="tx1"/>
                </a:solidFill>
                <a:latin typeface="宋体" panose="02010600030101010101" pitchFamily="2" charset="-122"/>
                <a:ea typeface="宋体" panose="02010600030101010101" pitchFamily="2" charset="-122"/>
              </a:rPr>
              <a:t>                   </a:t>
            </a:r>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设 </a:t>
            </a:r>
            <a:r>
              <a:rPr lang="en-US" altLang="zh-CN">
                <a:solidFill>
                  <a:srgbClr val="428E5B"/>
                </a:solidFill>
                <a:latin typeface="宋体" panose="02010600030101010101" pitchFamily="2" charset="-122"/>
                <a:ea typeface="宋体" panose="02010600030101010101" pitchFamily="2" charset="-122"/>
              </a:rPr>
              <a:t>b</a:t>
            </a:r>
            <a:r>
              <a:rPr lang="en-US" altLang="zh-CN" sz="1200">
                <a:solidFill>
                  <a:srgbClr val="428E5B"/>
                </a:solidFill>
                <a:latin typeface="宋体" panose="02010600030101010101" pitchFamily="2" charset="-122"/>
                <a:ea typeface="宋体" panose="02010600030101010101" pitchFamily="2" charset="-122"/>
              </a:rPr>
              <a:t> </a:t>
            </a:r>
            <a:r>
              <a:rPr lang="zh-CN" altLang="en-US">
                <a:solidFill>
                  <a:srgbClr val="428E5B"/>
                </a:solidFill>
                <a:latin typeface="宋体" panose="02010600030101010101" pitchFamily="2" charset="-122"/>
                <a:ea typeface="宋体" panose="02010600030101010101" pitchFamily="2" charset="-122"/>
              </a:rPr>
              <a:t>为索引占用的块数</a:t>
            </a:r>
            <a:r>
              <a:rPr lang="en-US" altLang="zh-CN">
                <a:solidFill>
                  <a:srgbClr val="428E5B"/>
                </a:solidFill>
                <a:latin typeface="宋体" panose="02010600030101010101" pitchFamily="2" charset="-122"/>
                <a:ea typeface="宋体" panose="02010600030101010101" pitchFamily="2" charset="-122"/>
              </a:rPr>
              <a:t>)</a:t>
            </a:r>
          </a:p>
          <a:p>
            <a:pPr eaLnBrk="0" hangingPunct="0"/>
            <a:r>
              <a:rPr lang="en-US" altLang="zh-CN">
                <a:solidFill>
                  <a:schemeClr val="tx1"/>
                </a:solidFill>
                <a:latin typeface="宋体" panose="02010600030101010101" pitchFamily="2" charset="-122"/>
                <a:ea typeface="宋体" panose="02010600030101010101" pitchFamily="2" charset="-122"/>
              </a:rPr>
              <a:t>b=10,000</a:t>
            </a:r>
            <a:r>
              <a:rPr lang="zh-CN" altLang="en-US">
                <a:solidFill>
                  <a:schemeClr val="tx1"/>
                </a:solidFill>
                <a:latin typeface="宋体" panose="02010600030101010101" pitchFamily="2" charset="-122"/>
                <a:ea typeface="宋体" panose="02010600030101010101" pitchFamily="2" charset="-122"/>
              </a:rPr>
              <a:t>块</a:t>
            </a:r>
            <a:r>
              <a:rPr lang="en-US" altLang="zh-CN">
                <a:solidFill>
                  <a:schemeClr val="tx1"/>
                </a:solidFill>
                <a:latin typeface="宋体" panose="02010600030101010101" pitchFamily="2" charset="-122"/>
                <a:ea typeface="宋体" panose="02010600030101010101" pitchFamily="2" charset="-122"/>
              </a:rPr>
              <a:t>(2</a:t>
            </a:r>
            <a:r>
              <a:rPr lang="zh-CN" altLang="en-US">
                <a:solidFill>
                  <a:schemeClr val="tx1"/>
                </a:solidFill>
                <a:latin typeface="宋体" panose="02010600030101010101" pitchFamily="2" charset="-122"/>
                <a:ea typeface="宋体" panose="02010600030101010101" pitchFamily="2" charset="-122"/>
              </a:rPr>
              <a:t>的</a:t>
            </a:r>
            <a:r>
              <a:rPr lang="en-US" altLang="zh-CN">
                <a:solidFill>
                  <a:schemeClr val="tx1"/>
                </a:solidFill>
                <a:latin typeface="宋体" panose="02010600030101010101" pitchFamily="2" charset="-122"/>
                <a:ea typeface="宋体" panose="02010600030101010101" pitchFamily="2" charset="-122"/>
              </a:rPr>
              <a:t>14</a:t>
            </a:r>
            <a:r>
              <a:rPr lang="zh-CN" altLang="en-US">
                <a:solidFill>
                  <a:schemeClr val="tx1"/>
                </a:solidFill>
                <a:latin typeface="宋体" panose="02010600030101010101" pitchFamily="2" charset="-122"/>
                <a:ea typeface="宋体" panose="02010600030101010101" pitchFamily="2" charset="-122"/>
              </a:rPr>
              <a:t>次方</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一次查询</a:t>
            </a:r>
            <a:r>
              <a:rPr lang="en-US" altLang="zh-CN">
                <a:solidFill>
                  <a:schemeClr val="tx1"/>
                </a:solidFill>
                <a:latin typeface="宋体" panose="02010600030101010101" pitchFamily="2" charset="-122"/>
                <a:ea typeface="宋体" panose="02010600030101010101" pitchFamily="2" charset="-122"/>
              </a:rPr>
              <a:t>14</a:t>
            </a:r>
            <a:r>
              <a:rPr lang="zh-CN" altLang="en-US">
                <a:solidFill>
                  <a:schemeClr val="tx1"/>
                </a:solidFill>
                <a:latin typeface="宋体" panose="02010600030101010101" pitchFamily="2" charset="-122"/>
                <a:ea typeface="宋体" panose="02010600030101010101" pitchFamily="2" charset="-122"/>
              </a:rPr>
              <a:t>次读块操作</a:t>
            </a:r>
          </a:p>
          <a:p>
            <a:pPr algn="r" eaLnBrk="0" hangingPunct="0"/>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设一次读块操作需</a:t>
            </a:r>
            <a:r>
              <a:rPr lang="en-US" altLang="zh-CN">
                <a:solidFill>
                  <a:srgbClr val="428E5B"/>
                </a:solidFill>
                <a:latin typeface="宋体" panose="02010600030101010101" pitchFamily="2" charset="-122"/>
                <a:ea typeface="宋体" panose="02010600030101010101" pitchFamily="2" charset="-122"/>
              </a:rPr>
              <a:t>10</a:t>
            </a:r>
            <a:r>
              <a:rPr lang="zh-CN" altLang="en-US">
                <a:solidFill>
                  <a:srgbClr val="428E5B"/>
                </a:solidFill>
                <a:latin typeface="宋体" panose="02010600030101010101" pitchFamily="2" charset="-122"/>
                <a:ea typeface="宋体" panose="02010600030101010101" pitchFamily="2" charset="-122"/>
              </a:rPr>
              <a:t>毫秒，一次搜索</a:t>
            </a:r>
            <a:r>
              <a:rPr lang="en-US" altLang="zh-CN">
                <a:solidFill>
                  <a:srgbClr val="428E5B"/>
                </a:solidFill>
                <a:latin typeface="宋体" panose="02010600030101010101" pitchFamily="2" charset="-122"/>
                <a:ea typeface="宋体" panose="02010600030101010101" pitchFamily="2" charset="-122"/>
              </a:rPr>
              <a:t>140</a:t>
            </a:r>
            <a:r>
              <a:rPr lang="zh-CN" altLang="en-US">
                <a:solidFill>
                  <a:srgbClr val="428E5B"/>
                </a:solidFill>
                <a:latin typeface="宋体" panose="02010600030101010101" pitchFamily="2" charset="-122"/>
                <a:ea typeface="宋体" panose="02010600030101010101" pitchFamily="2" charset="-122"/>
              </a:rPr>
              <a:t>毫秒</a:t>
            </a:r>
            <a:r>
              <a:rPr lang="en-US" altLang="zh-CN">
                <a:solidFill>
                  <a:srgbClr val="428E5B"/>
                </a:solidFill>
                <a:latin typeface="宋体" panose="02010600030101010101" pitchFamily="2" charset="-122"/>
                <a:ea typeface="宋体" panose="02010600030101010101" pitchFamily="2" charset="-122"/>
              </a:rPr>
              <a:t>)</a:t>
            </a:r>
          </a:p>
          <a:p>
            <a:pPr algn="r" eaLnBrk="0" hangingPunct="0"/>
            <a:r>
              <a:rPr lang="zh-CN" altLang="en-US">
                <a:solidFill>
                  <a:schemeClr val="tx1"/>
                </a:solidFill>
                <a:latin typeface="宋体" panose="02010600030101010101" pitchFamily="2" charset="-122"/>
                <a:ea typeface="宋体" panose="02010600030101010101" pitchFamily="2" charset="-122"/>
              </a:rPr>
              <a:t>即</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秒可执行约</a:t>
            </a:r>
            <a:r>
              <a:rPr lang="en-US" altLang="zh-CN">
                <a:latin typeface="宋体" panose="02010600030101010101" pitchFamily="2" charset="-122"/>
                <a:ea typeface="宋体" panose="02010600030101010101" pitchFamily="2" charset="-122"/>
              </a:rPr>
              <a:t>7</a:t>
            </a:r>
            <a:r>
              <a:rPr lang="zh-CN" altLang="en-US">
                <a:latin typeface="宋体" panose="02010600030101010101" pitchFamily="2" charset="-122"/>
                <a:ea typeface="宋体" panose="02010600030101010101" pitchFamily="2" charset="-122"/>
              </a:rPr>
              <a:t>次搜索</a:t>
            </a:r>
          </a:p>
        </p:txBody>
      </p:sp>
      <p:sp>
        <p:nvSpPr>
          <p:cNvPr id="627820" name="Rectangle 108">
            <a:extLst>
              <a:ext uri="{FF2B5EF4-FFF2-40B4-BE49-F238E27FC236}">
                <a16:creationId xmlns:a16="http://schemas.microsoft.com/office/drawing/2014/main" id="{933EB838-BECB-60C9-57DB-C953CA7B258F}"/>
              </a:ext>
            </a:extLst>
          </p:cNvPr>
          <p:cNvSpPr>
            <a:spLocks noChangeArrowheads="1"/>
          </p:cNvSpPr>
          <p:nvPr/>
        </p:nvSpPr>
        <p:spPr bwMode="auto">
          <a:xfrm>
            <a:off x="381000" y="5118100"/>
            <a:ext cx="3927475" cy="116522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r" eaLnBrk="0" hangingPunct="0"/>
            <a:r>
              <a:rPr lang="zh-CN" altLang="en-US">
                <a:solidFill>
                  <a:schemeClr val="tx1"/>
                </a:solidFill>
                <a:latin typeface="宋体" panose="02010600030101010101" pitchFamily="2" charset="-122"/>
                <a:ea typeface="宋体" panose="02010600030101010101" pitchFamily="2" charset="-122"/>
              </a:rPr>
              <a:t>但用</a:t>
            </a:r>
            <a:r>
              <a:rPr lang="zh-CN" altLang="en-US">
                <a:latin typeface="宋体" panose="02010600030101010101" pitchFamily="2" charset="-122"/>
                <a:ea typeface="宋体" panose="02010600030101010101" pitchFamily="2" charset="-122"/>
              </a:rPr>
              <a:t>二级索引</a:t>
            </a:r>
            <a:r>
              <a:rPr lang="zh-CN" altLang="en-US">
                <a:solidFill>
                  <a:schemeClr val="tx1"/>
                </a:solidFill>
                <a:latin typeface="宋体" panose="02010600030101010101" pitchFamily="2" charset="-122"/>
                <a:ea typeface="宋体" panose="02010600030101010101" pitchFamily="2" charset="-122"/>
              </a:rPr>
              <a:t>：因内层</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下层</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占</a:t>
            </a:r>
            <a:r>
              <a:rPr lang="en-US" altLang="zh-CN">
                <a:solidFill>
                  <a:schemeClr val="tx1"/>
                </a:solidFill>
                <a:latin typeface="宋体" panose="02010600030101010101" pitchFamily="2" charset="-122"/>
                <a:ea typeface="宋体" panose="02010600030101010101" pitchFamily="2" charset="-122"/>
              </a:rPr>
              <a:t>10,000</a:t>
            </a:r>
            <a:r>
              <a:rPr lang="zh-CN" altLang="en-US">
                <a:solidFill>
                  <a:schemeClr val="tx1"/>
                </a:solidFill>
                <a:latin typeface="宋体" panose="02010600030101010101" pitchFamily="2" charset="-122"/>
                <a:ea typeface="宋体" panose="02010600030101010101" pitchFamily="2" charset="-122"/>
              </a:rPr>
              <a:t>个磁盘块</a:t>
            </a:r>
          </a:p>
          <a:p>
            <a:pPr algn="r" eaLnBrk="0" hangingPunct="0"/>
            <a:r>
              <a:rPr lang="zh-CN" altLang="en-US">
                <a:solidFill>
                  <a:schemeClr val="tx1"/>
                </a:solidFill>
                <a:latin typeface="宋体" panose="02010600030101010101" pitchFamily="2" charset="-122"/>
                <a:ea typeface="宋体" panose="02010600030101010101" pitchFamily="2" charset="-122"/>
              </a:rPr>
              <a:t>故外层</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上层）有</a:t>
            </a:r>
            <a:r>
              <a:rPr lang="en-US" altLang="zh-CN">
                <a:solidFill>
                  <a:schemeClr val="tx1"/>
                </a:solidFill>
                <a:latin typeface="宋体" panose="02010600030101010101" pitchFamily="2" charset="-122"/>
                <a:ea typeface="宋体" panose="02010600030101010101" pitchFamily="2" charset="-122"/>
              </a:rPr>
              <a:t>10,000</a:t>
            </a:r>
            <a:r>
              <a:rPr lang="zh-CN" altLang="en-US">
                <a:solidFill>
                  <a:schemeClr val="tx1"/>
                </a:solidFill>
                <a:latin typeface="宋体" panose="02010600030101010101" pitchFamily="2" charset="-122"/>
                <a:ea typeface="宋体" panose="02010600030101010101" pitchFamily="2" charset="-122"/>
              </a:rPr>
              <a:t>个索引项，占用</a:t>
            </a:r>
            <a:r>
              <a:rPr lang="en-US" altLang="zh-CN">
                <a:solidFill>
                  <a:schemeClr val="tx1"/>
                </a:solidFill>
                <a:latin typeface="宋体" panose="02010600030101010101" pitchFamily="2" charset="-122"/>
                <a:ea typeface="宋体" panose="02010600030101010101" pitchFamily="2" charset="-122"/>
              </a:rPr>
              <a:t>100</a:t>
            </a:r>
            <a:r>
              <a:rPr lang="zh-CN" altLang="en-US">
                <a:solidFill>
                  <a:schemeClr val="tx1"/>
                </a:solidFill>
                <a:latin typeface="宋体" panose="02010600030101010101" pitchFamily="2" charset="-122"/>
                <a:ea typeface="宋体" panose="02010600030101010101" pitchFamily="2" charset="-122"/>
              </a:rPr>
              <a:t>个块</a:t>
            </a:r>
          </a:p>
          <a:p>
            <a:pPr algn="r" eaLnBrk="0" hangingPunct="0"/>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设外层的</a:t>
            </a:r>
            <a:r>
              <a:rPr lang="en-US" altLang="zh-CN">
                <a:solidFill>
                  <a:srgbClr val="428E5B"/>
                </a:solidFill>
                <a:latin typeface="宋体" panose="02010600030101010101" pitchFamily="2" charset="-122"/>
                <a:ea typeface="宋体" panose="02010600030101010101" pitchFamily="2" charset="-122"/>
              </a:rPr>
              <a:t>100</a:t>
            </a:r>
            <a:r>
              <a:rPr lang="zh-CN" altLang="en-US">
                <a:solidFill>
                  <a:srgbClr val="428E5B"/>
                </a:solidFill>
                <a:latin typeface="宋体" panose="02010600030101010101" pitchFamily="2" charset="-122"/>
                <a:ea typeface="宋体" panose="02010600030101010101" pitchFamily="2" charset="-122"/>
              </a:rPr>
              <a:t>块已放在主存中，因占空间小</a:t>
            </a:r>
            <a:r>
              <a:rPr lang="en-US" altLang="zh-CN">
                <a:solidFill>
                  <a:srgbClr val="428E5B"/>
                </a:solidFill>
                <a:latin typeface="宋体" panose="02010600030101010101" pitchFamily="2" charset="-122"/>
                <a:ea typeface="宋体" panose="02010600030101010101" pitchFamily="2" charset="-122"/>
              </a:rPr>
              <a:t>)</a:t>
            </a:r>
          </a:p>
          <a:p>
            <a:pPr algn="r" eaLnBrk="0" hangingPunct="0"/>
            <a:r>
              <a:rPr lang="zh-CN" altLang="en-US">
                <a:solidFill>
                  <a:schemeClr val="tx1"/>
                </a:solidFill>
                <a:latin typeface="宋体" panose="02010600030101010101" pitchFamily="2" charset="-122"/>
                <a:ea typeface="宋体" panose="02010600030101010101" pitchFamily="2" charset="-122"/>
              </a:rPr>
              <a:t>则一次查询只需读入</a:t>
            </a:r>
            <a:r>
              <a:rPr lang="en-US" altLang="zh-CN">
                <a:solidFill>
                  <a:schemeClr val="tx1"/>
                </a:solidFill>
                <a:latin typeface="宋体" panose="02010600030101010101" pitchFamily="2" charset="-122"/>
                <a:ea typeface="宋体" panose="02010600030101010101" pitchFamily="2" charset="-122"/>
              </a:rPr>
              <a:t>1</a:t>
            </a:r>
            <a:r>
              <a:rPr lang="zh-CN" altLang="en-US">
                <a:solidFill>
                  <a:schemeClr val="tx1"/>
                </a:solidFill>
                <a:latin typeface="宋体" panose="02010600030101010101" pitchFamily="2" charset="-122"/>
                <a:ea typeface="宋体" panose="02010600030101010101" pitchFamily="2" charset="-122"/>
              </a:rPr>
              <a:t>个索引块</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而非</a:t>
            </a:r>
            <a:r>
              <a:rPr lang="en-US" altLang="zh-CN">
                <a:solidFill>
                  <a:schemeClr val="tx1"/>
                </a:solidFill>
                <a:latin typeface="宋体" panose="02010600030101010101" pitchFamily="2" charset="-122"/>
                <a:ea typeface="宋体" panose="02010600030101010101" pitchFamily="2" charset="-122"/>
              </a:rPr>
              <a:t>14</a:t>
            </a:r>
            <a:r>
              <a:rPr lang="zh-CN" altLang="en-US">
                <a:solidFill>
                  <a:schemeClr val="tx1"/>
                </a:solidFill>
                <a:latin typeface="宋体" panose="02010600030101010101" pitchFamily="2" charset="-122"/>
                <a:ea typeface="宋体" panose="02010600030101010101" pitchFamily="2" charset="-122"/>
              </a:rPr>
              <a:t>次读操作</a:t>
            </a:r>
          </a:p>
          <a:p>
            <a:pPr algn="r" eaLnBrk="0" hangingPunct="0"/>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提高</a:t>
            </a:r>
            <a:r>
              <a:rPr lang="en-US" altLang="zh-CN">
                <a:solidFill>
                  <a:schemeClr val="tx1"/>
                </a:solidFill>
                <a:latin typeface="宋体" panose="02010600030101010101" pitchFamily="2" charset="-122"/>
                <a:ea typeface="宋体" panose="02010600030101010101" pitchFamily="2" charset="-122"/>
              </a:rPr>
              <a:t>14</a:t>
            </a:r>
            <a:r>
              <a:rPr lang="zh-CN" altLang="en-US">
                <a:solidFill>
                  <a:schemeClr val="tx1"/>
                </a:solidFill>
                <a:latin typeface="宋体" panose="02010600030101010101" pitchFamily="2" charset="-122"/>
                <a:ea typeface="宋体" panose="02010600030101010101" pitchFamily="2" charset="-122"/>
              </a:rPr>
              <a:t>倍</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即</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秒可执行</a:t>
            </a:r>
            <a:r>
              <a:rPr lang="en-US" altLang="zh-CN">
                <a:latin typeface="宋体" panose="02010600030101010101" pitchFamily="2" charset="-122"/>
                <a:ea typeface="宋体" panose="02010600030101010101" pitchFamily="2" charset="-122"/>
              </a:rPr>
              <a:t>100</a:t>
            </a:r>
            <a:r>
              <a:rPr lang="zh-CN" altLang="en-US">
                <a:latin typeface="宋体" panose="02010600030101010101" pitchFamily="2" charset="-122"/>
                <a:ea typeface="宋体" panose="02010600030101010101" pitchFamily="2" charset="-122"/>
              </a:rPr>
              <a:t>次搜索</a:t>
            </a:r>
          </a:p>
        </p:txBody>
      </p:sp>
      <p:grpSp>
        <p:nvGrpSpPr>
          <p:cNvPr id="15369" name="Group 114">
            <a:extLst>
              <a:ext uri="{FF2B5EF4-FFF2-40B4-BE49-F238E27FC236}">
                <a16:creationId xmlns:a16="http://schemas.microsoft.com/office/drawing/2014/main" id="{7ACC979B-0F28-B298-3A8C-CBAE6D1D23E8}"/>
              </a:ext>
            </a:extLst>
          </p:cNvPr>
          <p:cNvGrpSpPr>
            <a:grpSpLocks/>
          </p:cNvGrpSpPr>
          <p:nvPr/>
        </p:nvGrpSpPr>
        <p:grpSpPr bwMode="auto">
          <a:xfrm>
            <a:off x="4727575" y="1828800"/>
            <a:ext cx="3386138" cy="3646488"/>
            <a:chOff x="3063" y="1137"/>
            <a:chExt cx="2133" cy="2297"/>
          </a:xfrm>
        </p:grpSpPr>
        <p:pic>
          <p:nvPicPr>
            <p:cNvPr id="15370" name="Picture 103">
              <a:extLst>
                <a:ext uri="{FF2B5EF4-FFF2-40B4-BE49-F238E27FC236}">
                  <a16:creationId xmlns:a16="http://schemas.microsoft.com/office/drawing/2014/main" id="{011039F2-5091-ABA5-577C-E158C184E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 y="1137"/>
              <a:ext cx="2133" cy="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7821" name="Line 109">
              <a:extLst>
                <a:ext uri="{FF2B5EF4-FFF2-40B4-BE49-F238E27FC236}">
                  <a16:creationId xmlns:a16="http://schemas.microsoft.com/office/drawing/2014/main" id="{77F25816-3717-0D5B-0BDC-984B390C94E7}"/>
                </a:ext>
              </a:extLst>
            </p:cNvPr>
            <p:cNvSpPr>
              <a:spLocks noChangeShapeType="1"/>
            </p:cNvSpPr>
            <p:nvPr/>
          </p:nvSpPr>
          <p:spPr bwMode="auto">
            <a:xfrm>
              <a:off x="3142" y="2064"/>
              <a:ext cx="359"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grpSp>
      <p:sp>
        <p:nvSpPr>
          <p:cNvPr id="627822" name="Line 110">
            <a:extLst>
              <a:ext uri="{FF2B5EF4-FFF2-40B4-BE49-F238E27FC236}">
                <a16:creationId xmlns:a16="http://schemas.microsoft.com/office/drawing/2014/main" id="{DED4C4E8-D68C-6CC2-09BA-CCCBC409D131}"/>
              </a:ext>
            </a:extLst>
          </p:cNvPr>
          <p:cNvSpPr>
            <a:spLocks noChangeShapeType="1"/>
          </p:cNvSpPr>
          <p:nvPr/>
        </p:nvSpPr>
        <p:spPr bwMode="auto">
          <a:xfrm>
            <a:off x="6146800" y="3590925"/>
            <a:ext cx="569913"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627823" name="Rectangle 111">
            <a:extLst>
              <a:ext uri="{FF2B5EF4-FFF2-40B4-BE49-F238E27FC236}">
                <a16:creationId xmlns:a16="http://schemas.microsoft.com/office/drawing/2014/main" id="{536600F5-7BD3-4859-963E-0B1859433DF2}"/>
              </a:ext>
            </a:extLst>
          </p:cNvPr>
          <p:cNvSpPr>
            <a:spLocks noChangeArrowheads="1"/>
          </p:cNvSpPr>
          <p:nvPr/>
        </p:nvSpPr>
        <p:spPr bwMode="auto">
          <a:xfrm>
            <a:off x="415925" y="1550988"/>
            <a:ext cx="3562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rPr>
              <a:t>多级索引好处：进一步提高记录查找效率！</a:t>
            </a:r>
          </a:p>
        </p:txBody>
      </p:sp>
      <p:sp>
        <p:nvSpPr>
          <p:cNvPr id="627825" name="Rectangle 113">
            <a:extLst>
              <a:ext uri="{FF2B5EF4-FFF2-40B4-BE49-F238E27FC236}">
                <a16:creationId xmlns:a16="http://schemas.microsoft.com/office/drawing/2014/main" id="{70CF25E4-804D-66A7-DEFD-84CAABCDC989}"/>
              </a:ext>
            </a:extLst>
          </p:cNvPr>
          <p:cNvSpPr>
            <a:spLocks noChangeArrowheads="1"/>
          </p:cNvSpPr>
          <p:nvPr/>
        </p:nvSpPr>
        <p:spPr bwMode="auto">
          <a:xfrm>
            <a:off x="4432300" y="5538788"/>
            <a:ext cx="4314825" cy="7397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r" eaLnBrk="0" hangingPunct="0"/>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即使外层</a:t>
            </a:r>
            <a:r>
              <a:rPr lang="en-US" altLang="zh-CN">
                <a:solidFill>
                  <a:srgbClr val="428E5B"/>
                </a:solidFill>
                <a:latin typeface="宋体" panose="02010600030101010101" pitchFamily="2" charset="-122"/>
                <a:ea typeface="宋体" panose="02010600030101010101" pitchFamily="2" charset="-122"/>
              </a:rPr>
              <a:t>100</a:t>
            </a:r>
            <a:r>
              <a:rPr lang="zh-CN" altLang="en-US">
                <a:solidFill>
                  <a:srgbClr val="428E5B"/>
                </a:solidFill>
                <a:latin typeface="宋体" panose="02010600030101010101" pitchFamily="2" charset="-122"/>
                <a:ea typeface="宋体" panose="02010600030101010101" pitchFamily="2" charset="-122"/>
              </a:rPr>
              <a:t>块需临时读入，二分搜索需</a:t>
            </a:r>
            <a:r>
              <a:rPr lang="en-US" altLang="zh-CN">
                <a:solidFill>
                  <a:srgbClr val="428E5B"/>
                </a:solidFill>
                <a:latin typeface="宋体" panose="02010600030101010101" pitchFamily="2" charset="-122"/>
                <a:ea typeface="宋体" panose="02010600030101010101" pitchFamily="2" charset="-122"/>
              </a:rPr>
              <a:t>7</a:t>
            </a:r>
            <a:r>
              <a:rPr lang="zh-CN" altLang="en-US">
                <a:solidFill>
                  <a:srgbClr val="428E5B"/>
                </a:solidFill>
                <a:latin typeface="宋体" panose="02010600030101010101" pitchFamily="2" charset="-122"/>
                <a:ea typeface="宋体" panose="02010600030101010101" pitchFamily="2" charset="-122"/>
              </a:rPr>
              <a:t>次读操作</a:t>
            </a:r>
            <a:r>
              <a:rPr lang="en-US" altLang="zh-CN">
                <a:solidFill>
                  <a:srgbClr val="428E5B"/>
                </a:solidFill>
                <a:latin typeface="宋体" panose="02010600030101010101" pitchFamily="2" charset="-122"/>
                <a:ea typeface="宋体" panose="02010600030101010101" pitchFamily="2" charset="-122"/>
              </a:rPr>
              <a:t>)</a:t>
            </a:r>
          </a:p>
          <a:p>
            <a:pPr algn="r" eaLnBrk="0" hangingPunct="0"/>
            <a:r>
              <a:rPr lang="zh-CN" altLang="en-US">
                <a:solidFill>
                  <a:schemeClr val="tx1"/>
                </a:solidFill>
                <a:latin typeface="宋体" panose="02010600030101010101" pitchFamily="2" charset="-122"/>
                <a:ea typeface="宋体" panose="02010600030101010101" pitchFamily="2" charset="-122"/>
              </a:rPr>
              <a:t>则一次搜索共需</a:t>
            </a:r>
            <a:r>
              <a:rPr lang="en-US" altLang="zh-CN">
                <a:solidFill>
                  <a:schemeClr val="tx1"/>
                </a:solidFill>
                <a:latin typeface="宋体" panose="02010600030101010101" pitchFamily="2" charset="-122"/>
                <a:ea typeface="宋体" panose="02010600030101010101" pitchFamily="2" charset="-122"/>
              </a:rPr>
              <a:t>1+7</a:t>
            </a:r>
            <a:r>
              <a:rPr lang="zh-CN" altLang="en-US">
                <a:solidFill>
                  <a:schemeClr val="tx1"/>
                </a:solidFill>
                <a:latin typeface="宋体" panose="02010600030101010101" pitchFamily="2" charset="-122"/>
                <a:ea typeface="宋体" panose="02010600030101010101" pitchFamily="2" charset="-122"/>
              </a:rPr>
              <a:t>次读操作</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也非</a:t>
            </a:r>
            <a:r>
              <a:rPr lang="en-US" altLang="zh-CN">
                <a:solidFill>
                  <a:schemeClr val="tx1"/>
                </a:solidFill>
                <a:latin typeface="宋体" panose="02010600030101010101" pitchFamily="2" charset="-122"/>
                <a:ea typeface="宋体" panose="02010600030101010101" pitchFamily="2" charset="-122"/>
              </a:rPr>
              <a:t>14</a:t>
            </a:r>
            <a:r>
              <a:rPr lang="zh-CN" altLang="en-US">
                <a:solidFill>
                  <a:schemeClr val="tx1"/>
                </a:solidFill>
                <a:latin typeface="宋体" panose="02010600030101010101" pitchFamily="2" charset="-122"/>
                <a:ea typeface="宋体" panose="02010600030101010101" pitchFamily="2" charset="-122"/>
              </a:rPr>
              <a:t>次读操作</a:t>
            </a:r>
          </a:p>
          <a:p>
            <a:pPr algn="r" eaLnBrk="0" hangingPunct="0"/>
            <a:r>
              <a:rPr lang="zh-CN" altLang="en-US">
                <a:solidFill>
                  <a:schemeClr val="tx1"/>
                </a:solidFill>
                <a:latin typeface="宋体" panose="02010600030101010101" pitchFamily="2" charset="-122"/>
                <a:ea typeface="宋体" panose="02010600030101010101" pitchFamily="2" charset="-122"/>
              </a:rPr>
              <a:t>即</a:t>
            </a:r>
            <a:r>
              <a:rPr lang="en-US" altLang="zh-CN">
                <a:solidFill>
                  <a:schemeClr val="tx1"/>
                </a:solidFill>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rPr>
              <a:t>一次搜索仅</a:t>
            </a:r>
            <a:r>
              <a:rPr lang="en-US" altLang="zh-CN">
                <a:solidFill>
                  <a:schemeClr val="tx1"/>
                </a:solidFill>
                <a:latin typeface="宋体" panose="02010600030101010101" pitchFamily="2" charset="-122"/>
                <a:ea typeface="宋体" panose="02010600030101010101" pitchFamily="2" charset="-122"/>
              </a:rPr>
              <a:t>80</a:t>
            </a:r>
            <a:r>
              <a:rPr lang="zh-CN" altLang="en-US">
                <a:solidFill>
                  <a:schemeClr val="tx1"/>
                </a:solidFill>
                <a:latin typeface="宋体" panose="02010600030101010101" pitchFamily="2" charset="-122"/>
                <a:ea typeface="宋体" panose="02010600030101010101" pitchFamily="2" charset="-122"/>
              </a:rPr>
              <a:t>豪秒</a:t>
            </a:r>
            <a:r>
              <a:rPr lang="en-US" altLang="zh-CN">
                <a:solidFill>
                  <a:schemeClr val="tx1"/>
                </a:solidFill>
                <a:latin typeface="宋体" panose="02010600030101010101" pitchFamily="2" charset="-122"/>
                <a:ea typeface="宋体" panose="02010600030101010101" pitchFamily="2" charset="-122"/>
              </a:rPr>
              <a:t>)</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秒可执行</a:t>
            </a:r>
            <a:r>
              <a:rPr lang="en-US" altLang="zh-CN">
                <a:latin typeface="宋体" panose="02010600030101010101" pitchFamily="2" charset="-122"/>
                <a:ea typeface="宋体" panose="02010600030101010101" pitchFamily="2" charset="-122"/>
              </a:rPr>
              <a:t>12</a:t>
            </a:r>
            <a:r>
              <a:rPr lang="zh-CN" altLang="en-US">
                <a:latin typeface="宋体" panose="02010600030101010101" pitchFamily="2" charset="-122"/>
                <a:ea typeface="宋体" panose="02010600030101010101" pitchFamily="2" charset="-122"/>
              </a:rPr>
              <a:t>次搜索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627816"/>
                                        </p:tgtEl>
                                        <p:attrNameLst>
                                          <p:attrName>style.visibility</p:attrName>
                                        </p:attrNameLst>
                                      </p:cBhvr>
                                      <p:to>
                                        <p:strVal val="visible"/>
                                      </p:to>
                                    </p:set>
                                    <p:anim calcmode="lin" valueType="num">
                                      <p:cBhvr additive="base">
                                        <p:cTn id="7" dur="500" fill="hold"/>
                                        <p:tgtEl>
                                          <p:spTgt spid="627816"/>
                                        </p:tgtEl>
                                        <p:attrNameLst>
                                          <p:attrName>ppt_x</p:attrName>
                                        </p:attrNameLst>
                                      </p:cBhvr>
                                      <p:tavLst>
                                        <p:tav tm="0">
                                          <p:val>
                                            <p:strVal val="1+#ppt_w/2"/>
                                          </p:val>
                                        </p:tav>
                                        <p:tav tm="100000">
                                          <p:val>
                                            <p:strVal val="#ppt_x"/>
                                          </p:val>
                                        </p:tav>
                                      </p:tavLst>
                                    </p:anim>
                                    <p:anim calcmode="lin" valueType="num">
                                      <p:cBhvr additive="base">
                                        <p:cTn id="8" dur="500" fill="hold"/>
                                        <p:tgtEl>
                                          <p:spTgt spid="62781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nodeType="clickEffect">
                                  <p:stCondLst>
                                    <p:cond delay="0"/>
                                  </p:stCondLst>
                                  <p:childTnLst>
                                    <p:set>
                                      <p:cBhvr>
                                        <p:cTn id="12" dur="1" fill="hold">
                                          <p:stCondLst>
                                            <p:cond delay="0"/>
                                          </p:stCondLst>
                                        </p:cTn>
                                        <p:tgtEl>
                                          <p:spTgt spid="627823"/>
                                        </p:tgtEl>
                                        <p:attrNameLst>
                                          <p:attrName>style.visibility</p:attrName>
                                        </p:attrNameLst>
                                      </p:cBhvr>
                                      <p:to>
                                        <p:strVal val="visible"/>
                                      </p:to>
                                    </p:set>
                                    <p:anim calcmode="lin" valueType="num">
                                      <p:cBhvr additive="base">
                                        <p:cTn id="13" dur="500" fill="hold"/>
                                        <p:tgtEl>
                                          <p:spTgt spid="627823"/>
                                        </p:tgtEl>
                                        <p:attrNameLst>
                                          <p:attrName>ppt_x</p:attrName>
                                        </p:attrNameLst>
                                      </p:cBhvr>
                                      <p:tavLst>
                                        <p:tav tm="0">
                                          <p:val>
                                            <p:strVal val="0-#ppt_w/2"/>
                                          </p:val>
                                        </p:tav>
                                        <p:tav tm="100000">
                                          <p:val>
                                            <p:strVal val="#ppt_x"/>
                                          </p:val>
                                        </p:tav>
                                      </p:tavLst>
                                    </p:anim>
                                    <p:anim calcmode="lin" valueType="num">
                                      <p:cBhvr additive="base">
                                        <p:cTn id="14" dur="500" fill="hold"/>
                                        <p:tgtEl>
                                          <p:spTgt spid="627823"/>
                                        </p:tgtEl>
                                        <p:attrNameLst>
                                          <p:attrName>ppt_y</p:attrName>
                                        </p:attrNameLst>
                                      </p:cBhvr>
                                      <p:tavLst>
                                        <p:tav tm="0">
                                          <p:val>
                                            <p:strVal val="0-#ppt_h/2"/>
                                          </p:val>
                                        </p:tav>
                                        <p:tav tm="100000">
                                          <p:val>
                                            <p:strVal val="#ppt_y"/>
                                          </p:val>
                                        </p:tav>
                                      </p:tavLst>
                                    </p:anim>
                                  </p:childTnLst>
                                </p:cTn>
                              </p:par>
                              <p:par>
                                <p:cTn id="15" presetID="2" presetClass="entr" presetSubtype="9" fill="hold" nodeType="withEffect">
                                  <p:stCondLst>
                                    <p:cond delay="0"/>
                                  </p:stCondLst>
                                  <p:childTnLst>
                                    <p:set>
                                      <p:cBhvr>
                                        <p:cTn id="16" dur="1" fill="hold">
                                          <p:stCondLst>
                                            <p:cond delay="0"/>
                                          </p:stCondLst>
                                        </p:cTn>
                                        <p:tgtEl>
                                          <p:spTgt spid="627817"/>
                                        </p:tgtEl>
                                        <p:attrNameLst>
                                          <p:attrName>style.visibility</p:attrName>
                                        </p:attrNameLst>
                                      </p:cBhvr>
                                      <p:to>
                                        <p:strVal val="visible"/>
                                      </p:to>
                                    </p:set>
                                    <p:anim calcmode="lin" valueType="num">
                                      <p:cBhvr additive="base">
                                        <p:cTn id="17" dur="500" fill="hold"/>
                                        <p:tgtEl>
                                          <p:spTgt spid="627817"/>
                                        </p:tgtEl>
                                        <p:attrNameLst>
                                          <p:attrName>ppt_x</p:attrName>
                                        </p:attrNameLst>
                                      </p:cBhvr>
                                      <p:tavLst>
                                        <p:tav tm="0">
                                          <p:val>
                                            <p:strVal val="0-#ppt_w/2"/>
                                          </p:val>
                                        </p:tav>
                                        <p:tav tm="100000">
                                          <p:val>
                                            <p:strVal val="#ppt_x"/>
                                          </p:val>
                                        </p:tav>
                                      </p:tavLst>
                                    </p:anim>
                                    <p:anim calcmode="lin" valueType="num">
                                      <p:cBhvr additive="base">
                                        <p:cTn id="18" dur="500" fill="hold"/>
                                        <p:tgtEl>
                                          <p:spTgt spid="627817"/>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627819"/>
                                        </p:tgtEl>
                                        <p:attrNameLst>
                                          <p:attrName>style.visibility</p:attrName>
                                        </p:attrNameLst>
                                      </p:cBhvr>
                                      <p:to>
                                        <p:strVal val="visible"/>
                                      </p:to>
                                    </p:set>
                                    <p:anim calcmode="lin" valueType="num">
                                      <p:cBhvr additive="base">
                                        <p:cTn id="23" dur="500" fill="hold"/>
                                        <p:tgtEl>
                                          <p:spTgt spid="627819"/>
                                        </p:tgtEl>
                                        <p:attrNameLst>
                                          <p:attrName>ppt_x</p:attrName>
                                        </p:attrNameLst>
                                      </p:cBhvr>
                                      <p:tavLst>
                                        <p:tav tm="0">
                                          <p:val>
                                            <p:strVal val="#ppt_x"/>
                                          </p:val>
                                        </p:tav>
                                        <p:tav tm="100000">
                                          <p:val>
                                            <p:strVal val="#ppt_x"/>
                                          </p:val>
                                        </p:tav>
                                      </p:tavLst>
                                    </p:anim>
                                    <p:anim calcmode="lin" valueType="num">
                                      <p:cBhvr additive="base">
                                        <p:cTn id="24" dur="500" fill="hold"/>
                                        <p:tgtEl>
                                          <p:spTgt spid="6278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27820"/>
                                        </p:tgtEl>
                                        <p:attrNameLst>
                                          <p:attrName>style.visibility</p:attrName>
                                        </p:attrNameLst>
                                      </p:cBhvr>
                                      <p:to>
                                        <p:strVal val="visible"/>
                                      </p:to>
                                    </p:set>
                                    <p:anim calcmode="lin" valueType="num">
                                      <p:cBhvr additive="base">
                                        <p:cTn id="27" dur="500" fill="hold"/>
                                        <p:tgtEl>
                                          <p:spTgt spid="627820"/>
                                        </p:tgtEl>
                                        <p:attrNameLst>
                                          <p:attrName>ppt_x</p:attrName>
                                        </p:attrNameLst>
                                      </p:cBhvr>
                                      <p:tavLst>
                                        <p:tav tm="0">
                                          <p:val>
                                            <p:strVal val="#ppt_x"/>
                                          </p:val>
                                        </p:tav>
                                        <p:tav tm="100000">
                                          <p:val>
                                            <p:strVal val="#ppt_x"/>
                                          </p:val>
                                        </p:tav>
                                      </p:tavLst>
                                    </p:anim>
                                    <p:anim calcmode="lin" valueType="num">
                                      <p:cBhvr additive="base">
                                        <p:cTn id="28" dur="500" fill="hold"/>
                                        <p:tgtEl>
                                          <p:spTgt spid="627820"/>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627825"/>
                                        </p:tgtEl>
                                        <p:attrNameLst>
                                          <p:attrName>style.visibility</p:attrName>
                                        </p:attrNameLst>
                                      </p:cBhvr>
                                      <p:to>
                                        <p:strVal val="visible"/>
                                      </p:to>
                                    </p:set>
                                    <p:anim calcmode="lin" valueType="num">
                                      <p:cBhvr additive="base">
                                        <p:cTn id="33" dur="500" fill="hold"/>
                                        <p:tgtEl>
                                          <p:spTgt spid="627825"/>
                                        </p:tgtEl>
                                        <p:attrNameLst>
                                          <p:attrName>ppt_x</p:attrName>
                                        </p:attrNameLst>
                                      </p:cBhvr>
                                      <p:tavLst>
                                        <p:tav tm="0">
                                          <p:val>
                                            <p:strVal val="#ppt_x"/>
                                          </p:val>
                                        </p:tav>
                                        <p:tav tm="100000">
                                          <p:val>
                                            <p:strVal val="#ppt_x"/>
                                          </p:val>
                                        </p:tav>
                                      </p:tavLst>
                                    </p:anim>
                                    <p:anim calcmode="lin" valueType="num">
                                      <p:cBhvr additive="base">
                                        <p:cTn id="34" dur="500" fill="hold"/>
                                        <p:tgtEl>
                                          <p:spTgt spid="6278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816" grpId="0"/>
      <p:bldP spid="627817" grpId="0" animBg="1"/>
      <p:bldP spid="627819" grpId="0" animBg="1"/>
      <p:bldP spid="627820" grpId="0" animBg="1"/>
      <p:bldP spid="627823" grpId="0"/>
      <p:bldP spid="627825"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编号占位符 5">
            <a:extLst>
              <a:ext uri="{FF2B5EF4-FFF2-40B4-BE49-F238E27FC236}">
                <a16:creationId xmlns:a16="http://schemas.microsoft.com/office/drawing/2014/main" id="{EB179856-E20E-CA74-269C-BA0464995AC9}"/>
              </a:ext>
            </a:extLst>
          </p:cNvPr>
          <p:cNvSpPr>
            <a:spLocks noGrp="1"/>
          </p:cNvSpPr>
          <p:nvPr>
            <p:ph type="sldNum" sz="quarter" idx="12"/>
          </p:nvPr>
        </p:nvSpPr>
        <p:spPr/>
        <p:txBody>
          <a:bodyPr/>
          <a:lstStyle/>
          <a:p>
            <a:fld id="{8177DA28-8BF1-4B20-8224-B6695B6C76EB}" type="slidenum">
              <a:rPr lang="zh-CN" altLang="en-US"/>
              <a:pPr/>
              <a:t>288</a:t>
            </a:fld>
            <a:endParaRPr lang="en-US" altLang="zh-CN"/>
          </a:p>
        </p:txBody>
      </p:sp>
      <p:sp>
        <p:nvSpPr>
          <p:cNvPr id="16386" name="Rectangle 2">
            <a:extLst>
              <a:ext uri="{FF2B5EF4-FFF2-40B4-BE49-F238E27FC236}">
                <a16:creationId xmlns:a16="http://schemas.microsoft.com/office/drawing/2014/main" id="{E08FCDD2-51C1-21A5-D43E-19E840CA6B45}"/>
              </a:ext>
            </a:extLst>
          </p:cNvPr>
          <p:cNvSpPr>
            <a:spLocks noGrp="1" noChangeArrowheads="1"/>
          </p:cNvSpPr>
          <p:nvPr>
            <p:ph type="title"/>
          </p:nvPr>
        </p:nvSpPr>
        <p:spPr/>
        <p:txBody>
          <a:bodyPr/>
          <a:lstStyle/>
          <a:p>
            <a:r>
              <a:rPr lang="en-US" altLang="zh-CN" sz="2400" b="1">
                <a:latin typeface="黑体" panose="02010609060101010101" pitchFamily="49" charset="-122"/>
                <a:ea typeface="黑体" panose="02010609060101010101" pitchFamily="49" charset="-122"/>
              </a:rPr>
              <a:t>4.</a:t>
            </a:r>
            <a:r>
              <a:rPr lang="zh-CN" altLang="en-US" sz="2400" b="1">
                <a:latin typeface="黑体" panose="02010609060101010101" pitchFamily="49" charset="-122"/>
                <a:ea typeface="黑体" panose="02010609060101010101" pitchFamily="49" charset="-122"/>
              </a:rPr>
              <a:t>辅助索引</a:t>
            </a:r>
            <a:r>
              <a:rPr lang="en-US" altLang="zh-CN" sz="1600" b="1">
                <a:solidFill>
                  <a:schemeClr val="tx1"/>
                </a:solidFill>
                <a:latin typeface="黑体" panose="02010609060101010101" pitchFamily="49" charset="-122"/>
                <a:ea typeface="黑体" panose="02010609060101010101" pitchFamily="49" charset="-122"/>
              </a:rPr>
              <a:t>P.273</a:t>
            </a:r>
          </a:p>
        </p:txBody>
      </p:sp>
      <p:sp>
        <p:nvSpPr>
          <p:cNvPr id="16387" name="Rectangle 4">
            <a:extLst>
              <a:ext uri="{FF2B5EF4-FFF2-40B4-BE49-F238E27FC236}">
                <a16:creationId xmlns:a16="http://schemas.microsoft.com/office/drawing/2014/main" id="{49F0BE9A-BFEB-2B0D-F5B6-5426BB59F6E5}"/>
              </a:ext>
            </a:extLst>
          </p:cNvPr>
          <p:cNvSpPr>
            <a:spLocks noChangeArrowheads="1"/>
          </p:cNvSpPr>
          <p:nvPr/>
        </p:nvSpPr>
        <p:spPr bwMode="auto">
          <a:xfrm>
            <a:off x="987425" y="88900"/>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t>二 顺序索引</a:t>
            </a:r>
          </a:p>
        </p:txBody>
      </p:sp>
      <p:sp>
        <p:nvSpPr>
          <p:cNvPr id="16388" name="AutoShape 4">
            <a:extLst>
              <a:ext uri="{FF2B5EF4-FFF2-40B4-BE49-F238E27FC236}">
                <a16:creationId xmlns:a16="http://schemas.microsoft.com/office/drawing/2014/main" id="{A9FFC0CA-7C5D-87D6-7A4A-A030658311B4}"/>
              </a:ext>
            </a:extLst>
          </p:cNvPr>
          <p:cNvSpPr>
            <a:spLocks noChangeArrowheads="1"/>
          </p:cNvSpPr>
          <p:nvPr/>
        </p:nvSpPr>
        <p:spPr bwMode="auto">
          <a:xfrm>
            <a:off x="309563" y="1846263"/>
            <a:ext cx="1604962" cy="584200"/>
          </a:xfrm>
          <a:prstGeom prst="cloudCallout">
            <a:avLst>
              <a:gd name="adj1" fmla="val -42681"/>
              <a:gd name="adj2" fmla="val 9510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7)</a:t>
            </a:r>
            <a:r>
              <a:rPr lang="zh-CN" altLang="en-US" sz="1200">
                <a:solidFill>
                  <a:schemeClr val="tx1"/>
                </a:solidFill>
                <a:latin typeface="Tahoma" panose="020B0604030504040204" pitchFamily="34" charset="0"/>
                <a:ea typeface="宋体" panose="02010600030101010101" pitchFamily="2" charset="-122"/>
              </a:rPr>
              <a:t> 辅助索引有何特点</a:t>
            </a:r>
            <a:r>
              <a:rPr lang="en-US" altLang="zh-CN" sz="1200">
                <a:solidFill>
                  <a:schemeClr val="tx1"/>
                </a:solidFill>
                <a:latin typeface="Tahoma" panose="020B0604030504040204" pitchFamily="34" charset="0"/>
                <a:ea typeface="宋体" panose="02010600030101010101" pitchFamily="2" charset="-122"/>
              </a:rPr>
              <a:t>? </a:t>
            </a:r>
          </a:p>
        </p:txBody>
      </p:sp>
      <p:sp>
        <p:nvSpPr>
          <p:cNvPr id="739335" name="Rectangle 7">
            <a:extLst>
              <a:ext uri="{FF2B5EF4-FFF2-40B4-BE49-F238E27FC236}">
                <a16:creationId xmlns:a16="http://schemas.microsoft.com/office/drawing/2014/main" id="{461B0887-BCD6-B742-FDA9-27554B9E46CB}"/>
              </a:ext>
            </a:extLst>
          </p:cNvPr>
          <p:cNvSpPr>
            <a:spLocks noChangeArrowheads="1"/>
          </p:cNvSpPr>
          <p:nvPr/>
        </p:nvSpPr>
        <p:spPr bwMode="auto">
          <a:xfrm>
            <a:off x="190500" y="3141663"/>
            <a:ext cx="2571750" cy="7397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a:solidFill>
                  <a:srgbClr val="0066FF"/>
                </a:solidFill>
              </a:rPr>
              <a:t>辅助索引：必须是稠密索引！</a:t>
            </a:r>
          </a:p>
          <a:p>
            <a:pPr eaLnBrk="0" hangingPunct="0"/>
            <a:r>
              <a:rPr lang="zh-CN" altLang="en-US">
                <a:solidFill>
                  <a:schemeClr val="tx1"/>
                </a:solidFill>
              </a:rPr>
              <a:t>对每个搜索码都有一索引项，</a:t>
            </a:r>
          </a:p>
          <a:p>
            <a:pPr eaLnBrk="0" hangingPunct="0"/>
            <a:r>
              <a:rPr lang="zh-CN" altLang="en-US">
                <a:solidFill>
                  <a:schemeClr val="tx1"/>
                </a:solidFill>
              </a:rPr>
              <a:t>对每个记录有一个地址指针。</a:t>
            </a:r>
          </a:p>
        </p:txBody>
      </p:sp>
      <p:grpSp>
        <p:nvGrpSpPr>
          <p:cNvPr id="16390" name="Group 9">
            <a:extLst>
              <a:ext uri="{FF2B5EF4-FFF2-40B4-BE49-F238E27FC236}">
                <a16:creationId xmlns:a16="http://schemas.microsoft.com/office/drawing/2014/main" id="{7235D1B9-C8D4-1E52-20E2-7422BB429157}"/>
              </a:ext>
            </a:extLst>
          </p:cNvPr>
          <p:cNvGrpSpPr>
            <a:grpSpLocks/>
          </p:cNvGrpSpPr>
          <p:nvPr/>
        </p:nvGrpSpPr>
        <p:grpSpPr bwMode="auto">
          <a:xfrm>
            <a:off x="3117850" y="2322513"/>
            <a:ext cx="5589588" cy="3643312"/>
            <a:chOff x="1833" y="1553"/>
            <a:chExt cx="3521" cy="2295"/>
          </a:xfrm>
        </p:grpSpPr>
        <p:pic>
          <p:nvPicPr>
            <p:cNvPr id="16391" name="Picture 6">
              <a:extLst>
                <a:ext uri="{FF2B5EF4-FFF2-40B4-BE49-F238E27FC236}">
                  <a16:creationId xmlns:a16="http://schemas.microsoft.com/office/drawing/2014/main" id="{D6BBD7ED-C51B-B5AF-8C36-1177A119D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 y="1553"/>
              <a:ext cx="3521" cy="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Rectangle 8">
              <a:extLst>
                <a:ext uri="{FF2B5EF4-FFF2-40B4-BE49-F238E27FC236}">
                  <a16:creationId xmlns:a16="http://schemas.microsoft.com/office/drawing/2014/main" id="{81D3CF48-629A-0796-F735-68059D83F4AC}"/>
                </a:ext>
              </a:extLst>
            </p:cNvPr>
            <p:cNvSpPr>
              <a:spLocks noChangeArrowheads="1"/>
            </p:cNvSpPr>
            <p:nvPr/>
          </p:nvSpPr>
          <p:spPr bwMode="auto">
            <a:xfrm>
              <a:off x="2058" y="3656"/>
              <a:ext cx="32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chemeClr val="tx1"/>
                  </a:solidFill>
                  <a:latin typeface="宋体" panose="02010600030101010101" pitchFamily="2" charset="-122"/>
                  <a:ea typeface="宋体" panose="02010600030101010101" pitchFamily="2" charset="-122"/>
                </a:rPr>
                <a:t>图</a:t>
              </a:r>
              <a:r>
                <a:rPr lang="en-US" altLang="zh-CN">
                  <a:solidFill>
                    <a:schemeClr val="tx1"/>
                  </a:solidFill>
                  <a:latin typeface="宋体" panose="02010600030101010101" pitchFamily="2" charset="-122"/>
                  <a:ea typeface="宋体" panose="02010600030101010101" pitchFamily="2" charset="-122"/>
                </a:rPr>
                <a:t>11-6 instructor</a:t>
              </a:r>
              <a:r>
                <a:rPr lang="zh-CN" altLang="en-US">
                  <a:solidFill>
                    <a:schemeClr val="tx1"/>
                  </a:solidFill>
                  <a:latin typeface="宋体" panose="02010600030101010101" pitchFamily="2" charset="-122"/>
                  <a:ea typeface="宋体" panose="02010600030101010101" pitchFamily="2" charset="-122"/>
                </a:rPr>
                <a:t>的辅助索引（基于非候选码</a:t>
              </a:r>
              <a:r>
                <a:rPr lang="en-US" altLang="zh-CN">
                  <a:solidFill>
                    <a:schemeClr val="tx1"/>
                  </a:solidFill>
                  <a:latin typeface="宋体" panose="02010600030101010101" pitchFamily="2" charset="-122"/>
                  <a:ea typeface="宋体" panose="02010600030101010101" pitchFamily="2" charset="-122"/>
                </a:rPr>
                <a:t>salary-</a:t>
              </a:r>
              <a:r>
                <a:rPr lang="zh-CN" altLang="en-US">
                  <a:latin typeface="宋体" panose="02010600030101010101" pitchFamily="2" charset="-122"/>
                  <a:ea typeface="宋体" panose="02010600030101010101" pitchFamily="2" charset="-122"/>
                </a:rPr>
                <a:t>索引码</a:t>
              </a:r>
              <a:r>
                <a:rPr lang="zh-CN" altLang="en-US">
                  <a:solidFill>
                    <a:schemeClr val="tx1"/>
                  </a:solidFill>
                  <a:latin typeface="宋体" panose="02010600030101010101" pitchFamily="2" charset="-122"/>
                  <a:ea typeface="宋体" panose="02010600030101010101" pitchFamily="2" charset="-122"/>
                </a:rPr>
                <a:t>）</a:t>
              </a:r>
            </a:p>
          </p:txBody>
        </p:sp>
      </p:grpSp>
      <p:grpSp>
        <p:nvGrpSpPr>
          <p:cNvPr id="739344" name="Group 16">
            <a:extLst>
              <a:ext uri="{FF2B5EF4-FFF2-40B4-BE49-F238E27FC236}">
                <a16:creationId xmlns:a16="http://schemas.microsoft.com/office/drawing/2014/main" id="{E7914F52-1701-F1D8-4019-D143047FA1A0}"/>
              </a:ext>
            </a:extLst>
          </p:cNvPr>
          <p:cNvGrpSpPr>
            <a:grpSpLocks/>
          </p:cNvGrpSpPr>
          <p:nvPr/>
        </p:nvGrpSpPr>
        <p:grpSpPr bwMode="auto">
          <a:xfrm>
            <a:off x="3044825" y="2255838"/>
            <a:ext cx="4902200" cy="3465512"/>
            <a:chOff x="1918" y="1381"/>
            <a:chExt cx="3088" cy="2183"/>
          </a:xfrm>
        </p:grpSpPr>
        <p:sp>
          <p:nvSpPr>
            <p:cNvPr id="739338" name="Rectangle 10">
              <a:extLst>
                <a:ext uri="{FF2B5EF4-FFF2-40B4-BE49-F238E27FC236}">
                  <a16:creationId xmlns:a16="http://schemas.microsoft.com/office/drawing/2014/main" id="{4287C07C-822D-07F1-449A-0672545DEBC5}"/>
                </a:ext>
              </a:extLst>
            </p:cNvPr>
            <p:cNvSpPr>
              <a:spLocks noChangeArrowheads="1"/>
            </p:cNvSpPr>
            <p:nvPr/>
          </p:nvSpPr>
          <p:spPr bwMode="auto">
            <a:xfrm>
              <a:off x="1998" y="1381"/>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latin typeface="宋体" panose="02010600030101010101" pitchFamily="2" charset="-122"/>
                  <a:ea typeface="宋体" panose="02010600030101010101" pitchFamily="2" charset="-122"/>
                </a:rPr>
                <a:t>有序</a:t>
              </a:r>
            </a:p>
          </p:txBody>
        </p:sp>
        <p:sp>
          <p:nvSpPr>
            <p:cNvPr id="739339" name="Rectangle 11">
              <a:extLst>
                <a:ext uri="{FF2B5EF4-FFF2-40B4-BE49-F238E27FC236}">
                  <a16:creationId xmlns:a16="http://schemas.microsoft.com/office/drawing/2014/main" id="{E78AB05A-80FF-6E4F-D838-C26550A83204}"/>
                </a:ext>
              </a:extLst>
            </p:cNvPr>
            <p:cNvSpPr>
              <a:spLocks noChangeArrowheads="1"/>
            </p:cNvSpPr>
            <p:nvPr/>
          </p:nvSpPr>
          <p:spPr bwMode="auto">
            <a:xfrm>
              <a:off x="4666" y="1382"/>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latin typeface="宋体" panose="02010600030101010101" pitchFamily="2" charset="-122"/>
                  <a:ea typeface="宋体" panose="02010600030101010101" pitchFamily="2" charset="-122"/>
                </a:rPr>
                <a:t>无序</a:t>
              </a:r>
            </a:p>
          </p:txBody>
        </p:sp>
        <p:sp>
          <p:nvSpPr>
            <p:cNvPr id="739340" name="AutoShape 12">
              <a:extLst>
                <a:ext uri="{FF2B5EF4-FFF2-40B4-BE49-F238E27FC236}">
                  <a16:creationId xmlns:a16="http://schemas.microsoft.com/office/drawing/2014/main" id="{5668EABD-7526-5F41-AA1E-286837BE2A42}"/>
                </a:ext>
              </a:extLst>
            </p:cNvPr>
            <p:cNvSpPr>
              <a:spLocks noChangeArrowheads="1"/>
            </p:cNvSpPr>
            <p:nvPr/>
          </p:nvSpPr>
          <p:spPr bwMode="auto">
            <a:xfrm>
              <a:off x="2146" y="1598"/>
              <a:ext cx="82" cy="141"/>
            </a:xfrm>
            <a:prstGeom prst="downArrow">
              <a:avLst>
                <a:gd name="adj1" fmla="val 50000"/>
                <a:gd name="adj2" fmla="val 42988"/>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9341" name="AutoShape 13">
              <a:extLst>
                <a:ext uri="{FF2B5EF4-FFF2-40B4-BE49-F238E27FC236}">
                  <a16:creationId xmlns:a16="http://schemas.microsoft.com/office/drawing/2014/main" id="{EC2F027F-213F-FCF0-C89A-181F1E5B946A}"/>
                </a:ext>
              </a:extLst>
            </p:cNvPr>
            <p:cNvSpPr>
              <a:spLocks noChangeArrowheads="1"/>
            </p:cNvSpPr>
            <p:nvPr/>
          </p:nvSpPr>
          <p:spPr bwMode="auto">
            <a:xfrm>
              <a:off x="4798" y="1575"/>
              <a:ext cx="82" cy="141"/>
            </a:xfrm>
            <a:prstGeom prst="downArrow">
              <a:avLst>
                <a:gd name="adj1" fmla="val 50000"/>
                <a:gd name="adj2" fmla="val 42988"/>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6" charset="-122"/>
                <a:ea typeface="黑体" panose="02010609060101010101" pitchFamily="6" charset="-122"/>
              </a:endParaRPr>
            </a:p>
          </p:txBody>
        </p:sp>
        <p:sp>
          <p:nvSpPr>
            <p:cNvPr id="739342" name="Rectangle 14">
              <a:extLst>
                <a:ext uri="{FF2B5EF4-FFF2-40B4-BE49-F238E27FC236}">
                  <a16:creationId xmlns:a16="http://schemas.microsoft.com/office/drawing/2014/main" id="{08615276-E0D9-67F5-9729-C91E93CF6691}"/>
                </a:ext>
              </a:extLst>
            </p:cNvPr>
            <p:cNvSpPr>
              <a:spLocks noChangeArrowheads="1"/>
            </p:cNvSpPr>
            <p:nvPr/>
          </p:nvSpPr>
          <p:spPr bwMode="auto">
            <a:xfrm>
              <a:off x="1918" y="3370"/>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solidFill>
                    <a:srgbClr val="0066FF"/>
                  </a:solidFill>
                  <a:latin typeface="宋体" panose="02010600030101010101" pitchFamily="2" charset="-122"/>
                  <a:ea typeface="宋体" panose="02010600030101010101" pitchFamily="2" charset="-122"/>
                </a:rPr>
                <a:t>索引文件</a:t>
              </a:r>
            </a:p>
          </p:txBody>
        </p:sp>
        <p:sp>
          <p:nvSpPr>
            <p:cNvPr id="16399" name="Rectangle 15">
              <a:extLst>
                <a:ext uri="{FF2B5EF4-FFF2-40B4-BE49-F238E27FC236}">
                  <a16:creationId xmlns:a16="http://schemas.microsoft.com/office/drawing/2014/main" id="{5E0A5896-2734-AB67-3B8F-19800AA039A2}"/>
                </a:ext>
              </a:extLst>
            </p:cNvPr>
            <p:cNvSpPr>
              <a:spLocks noChangeArrowheads="1"/>
            </p:cNvSpPr>
            <p:nvPr/>
          </p:nvSpPr>
          <p:spPr bwMode="auto">
            <a:xfrm>
              <a:off x="4091" y="3372"/>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ea typeface="宋体" panose="02010600030101010101" pitchFamily="2" charset="-122"/>
                </a:rPr>
                <a:t>记录文件</a:t>
              </a:r>
            </a:p>
          </p:txBody>
        </p:sp>
      </p:grpSp>
      <p:sp>
        <p:nvSpPr>
          <p:cNvPr id="16400" name="AutoShape 4">
            <a:extLst>
              <a:ext uri="{FF2B5EF4-FFF2-40B4-BE49-F238E27FC236}">
                <a16:creationId xmlns:a16="http://schemas.microsoft.com/office/drawing/2014/main" id="{86D1F0A8-8504-20B5-F7EB-74808FBDF434}"/>
              </a:ext>
            </a:extLst>
          </p:cNvPr>
          <p:cNvSpPr>
            <a:spLocks noChangeArrowheads="1"/>
          </p:cNvSpPr>
          <p:nvPr/>
        </p:nvSpPr>
        <p:spPr bwMode="auto">
          <a:xfrm>
            <a:off x="414338" y="4140200"/>
            <a:ext cx="1604962" cy="800100"/>
          </a:xfrm>
          <a:prstGeom prst="cloudCallout">
            <a:avLst>
              <a:gd name="adj1" fmla="val -42681"/>
              <a:gd name="adj2" fmla="val 82935"/>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8)</a:t>
            </a:r>
            <a:r>
              <a:rPr lang="zh-CN" altLang="en-US" sz="1200">
                <a:solidFill>
                  <a:schemeClr val="tx1"/>
                </a:solidFill>
                <a:latin typeface="Tahoma" panose="020B0604030504040204" pitchFamily="34" charset="0"/>
                <a:ea typeface="宋体" panose="02010600030101010101" pitchFamily="2" charset="-122"/>
              </a:rPr>
              <a:t> 辅助索引中</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为何需要引入间接指针</a:t>
            </a:r>
            <a:r>
              <a:rPr lang="en-US" altLang="zh-CN" sz="1200">
                <a:solidFill>
                  <a:schemeClr val="tx1"/>
                </a:solidFill>
                <a:latin typeface="Tahoma" panose="020B0604030504040204" pitchFamily="34" charset="0"/>
                <a:ea typeface="宋体" panose="02010600030101010101" pitchFamily="2" charset="-122"/>
              </a:rPr>
              <a:t>? </a:t>
            </a:r>
          </a:p>
        </p:txBody>
      </p:sp>
      <p:sp>
        <p:nvSpPr>
          <p:cNvPr id="16401" name="Rectangle 18">
            <a:extLst>
              <a:ext uri="{FF2B5EF4-FFF2-40B4-BE49-F238E27FC236}">
                <a16:creationId xmlns:a16="http://schemas.microsoft.com/office/drawing/2014/main" id="{04A5AA08-47E5-0AC5-5AE1-294EF4E59282}"/>
              </a:ext>
            </a:extLst>
          </p:cNvPr>
          <p:cNvSpPr>
            <a:spLocks noChangeArrowheads="1"/>
          </p:cNvSpPr>
          <p:nvPr/>
        </p:nvSpPr>
        <p:spPr bwMode="auto">
          <a:xfrm>
            <a:off x="4005263" y="1976438"/>
            <a:ext cx="1073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rPr>
              <a:t>间接指针层</a:t>
            </a:r>
          </a:p>
        </p:txBody>
      </p:sp>
      <p:grpSp>
        <p:nvGrpSpPr>
          <p:cNvPr id="739351" name="Group 23">
            <a:extLst>
              <a:ext uri="{FF2B5EF4-FFF2-40B4-BE49-F238E27FC236}">
                <a16:creationId xmlns:a16="http://schemas.microsoft.com/office/drawing/2014/main" id="{E0F50F17-2401-1B7D-FAAB-F682FF9D5607}"/>
              </a:ext>
            </a:extLst>
          </p:cNvPr>
          <p:cNvGrpSpPr>
            <a:grpSpLocks/>
          </p:cNvGrpSpPr>
          <p:nvPr/>
        </p:nvGrpSpPr>
        <p:grpSpPr bwMode="auto">
          <a:xfrm>
            <a:off x="4235450" y="1978025"/>
            <a:ext cx="3138488" cy="2590800"/>
            <a:chOff x="2668" y="1206"/>
            <a:chExt cx="1977" cy="1632"/>
          </a:xfrm>
        </p:grpSpPr>
        <p:grpSp>
          <p:nvGrpSpPr>
            <p:cNvPr id="16403" name="Group 21">
              <a:extLst>
                <a:ext uri="{FF2B5EF4-FFF2-40B4-BE49-F238E27FC236}">
                  <a16:creationId xmlns:a16="http://schemas.microsoft.com/office/drawing/2014/main" id="{10869586-8C81-41EC-69E2-55D95009A8B2}"/>
                </a:ext>
              </a:extLst>
            </p:cNvPr>
            <p:cNvGrpSpPr>
              <a:grpSpLocks/>
            </p:cNvGrpSpPr>
            <p:nvPr/>
          </p:nvGrpSpPr>
          <p:grpSpPr bwMode="auto">
            <a:xfrm>
              <a:off x="2668" y="1206"/>
              <a:ext cx="1977" cy="1632"/>
              <a:chOff x="2668" y="1206"/>
              <a:chExt cx="1977" cy="1632"/>
            </a:xfrm>
          </p:grpSpPr>
          <p:sp>
            <p:nvSpPr>
              <p:cNvPr id="16404" name="Rectangle 19">
                <a:extLst>
                  <a:ext uri="{FF2B5EF4-FFF2-40B4-BE49-F238E27FC236}">
                    <a16:creationId xmlns:a16="http://schemas.microsoft.com/office/drawing/2014/main" id="{8DA749CC-B011-FE46-6858-B2DD529FED78}"/>
                  </a:ext>
                </a:extLst>
              </p:cNvPr>
              <p:cNvSpPr>
                <a:spLocks noChangeArrowheads="1"/>
              </p:cNvSpPr>
              <p:nvPr/>
            </p:nvSpPr>
            <p:spPr bwMode="auto">
              <a:xfrm>
                <a:off x="3073" y="1206"/>
                <a:ext cx="15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t>（包含记录地址指针间的桶）</a:t>
                </a:r>
              </a:p>
            </p:txBody>
          </p:sp>
          <p:sp>
            <p:nvSpPr>
              <p:cNvPr id="739348" name="Oval 20">
                <a:extLst>
                  <a:ext uri="{FF2B5EF4-FFF2-40B4-BE49-F238E27FC236}">
                    <a16:creationId xmlns:a16="http://schemas.microsoft.com/office/drawing/2014/main" id="{0F9161FB-8A47-207F-D2C4-6ED568940E20}"/>
                  </a:ext>
                </a:extLst>
              </p:cNvPr>
              <p:cNvSpPr>
                <a:spLocks noChangeArrowheads="1"/>
              </p:cNvSpPr>
              <p:nvPr/>
            </p:nvSpPr>
            <p:spPr bwMode="auto">
              <a:xfrm>
                <a:off x="2668" y="2496"/>
                <a:ext cx="359" cy="342"/>
              </a:xfrm>
              <a:prstGeom prst="ellipse">
                <a:avLst/>
              </a:prstGeom>
              <a:noFill/>
              <a:ln w="19050">
                <a:solidFill>
                  <a:schemeClr val="tx2"/>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6" charset="-122"/>
                  <a:ea typeface="黑体" panose="02010609060101010101" pitchFamily="6" charset="-122"/>
                </a:endParaRPr>
              </a:p>
            </p:txBody>
          </p:sp>
        </p:grpSp>
        <p:sp>
          <p:nvSpPr>
            <p:cNvPr id="16406" name="Rectangle 22">
              <a:extLst>
                <a:ext uri="{FF2B5EF4-FFF2-40B4-BE49-F238E27FC236}">
                  <a16:creationId xmlns:a16="http://schemas.microsoft.com/office/drawing/2014/main" id="{BB3E6EA7-17A2-38F9-4879-1A550BF0E973}"/>
                </a:ext>
              </a:extLst>
            </p:cNvPr>
            <p:cNvSpPr>
              <a:spLocks noChangeArrowheads="1"/>
            </p:cNvSpPr>
            <p:nvPr/>
          </p:nvSpPr>
          <p:spPr bwMode="auto">
            <a:xfrm>
              <a:off x="3114" y="1358"/>
              <a:ext cx="15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减少索引文件</a:t>
              </a:r>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尤其重复值多时</a:t>
              </a:r>
              <a:r>
                <a:rPr lang="en-US" altLang="zh-CN" sz="1200">
                  <a:latin typeface="宋体" panose="02010600030101010101" pitchFamily="2" charset="-122"/>
                  <a:ea typeface="宋体" panose="02010600030101010101" pitchFamily="2" charset="-122"/>
                </a:rPr>
                <a:t>)</a:t>
              </a:r>
            </a:p>
          </p:txBody>
        </p:sp>
      </p:grpSp>
      <p:sp>
        <p:nvSpPr>
          <p:cNvPr id="739352" name="Rectangle 24">
            <a:extLst>
              <a:ext uri="{FF2B5EF4-FFF2-40B4-BE49-F238E27FC236}">
                <a16:creationId xmlns:a16="http://schemas.microsoft.com/office/drawing/2014/main" id="{B114DF9E-1125-F8AD-5189-2FBC9E1C7074}"/>
              </a:ext>
            </a:extLst>
          </p:cNvPr>
          <p:cNvSpPr>
            <a:spLocks noChangeArrowheads="1"/>
          </p:cNvSpPr>
          <p:nvPr/>
        </p:nvSpPr>
        <p:spPr bwMode="auto">
          <a:xfrm>
            <a:off x="190500" y="5529263"/>
            <a:ext cx="2593975" cy="52705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eaLnBrk="0" hangingPunct="0"/>
            <a:r>
              <a:rPr lang="zh-CN" altLang="en-US">
                <a:latin typeface="宋体" panose="02010600030101010101" pitchFamily="2" charset="-122"/>
                <a:ea typeface="宋体" panose="02010600030101010101" pitchFamily="2" charset="-122"/>
              </a:rPr>
              <a:t>注</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可建立多属性上的复合索引</a:t>
            </a:r>
          </a:p>
          <a:p>
            <a:pPr algn="ctr" eaLnBrk="0" hangingPunct="0"/>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请自行举出一个实例</a:t>
            </a:r>
            <a:r>
              <a:rPr lang="en-US" altLang="zh-CN" sz="1200">
                <a:latin typeface="宋体" panose="02010600030101010101" pitchFamily="2" charset="-122"/>
                <a:ea typeface="宋体" panose="02010600030101010101" pitchFamily="2" charset="-122"/>
              </a:rPr>
              <a:t>) </a:t>
            </a:r>
            <a:r>
              <a:rPr lang="en-US" altLang="zh-CN">
                <a:solidFill>
                  <a:schemeClr val="tx1"/>
                </a:solidFill>
                <a:latin typeface="宋体" panose="02010600030101010101" pitchFamily="2" charset="-122"/>
                <a:ea typeface="宋体" panose="02010600030101010101" pitchFamily="2" charset="-122"/>
              </a:rPr>
              <a:t>p.273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9335"/>
                                        </p:tgtEl>
                                        <p:attrNameLst>
                                          <p:attrName>style.visibility</p:attrName>
                                        </p:attrNameLst>
                                      </p:cBhvr>
                                      <p:to>
                                        <p:strVal val="visible"/>
                                      </p:to>
                                    </p:set>
                                    <p:anim calcmode="lin" valueType="num">
                                      <p:cBhvr additive="base">
                                        <p:cTn id="7" dur="500" fill="hold"/>
                                        <p:tgtEl>
                                          <p:spTgt spid="739335"/>
                                        </p:tgtEl>
                                        <p:attrNameLst>
                                          <p:attrName>ppt_x</p:attrName>
                                        </p:attrNameLst>
                                      </p:cBhvr>
                                      <p:tavLst>
                                        <p:tav tm="0">
                                          <p:val>
                                            <p:strVal val="#ppt_x"/>
                                          </p:val>
                                        </p:tav>
                                        <p:tav tm="100000">
                                          <p:val>
                                            <p:strVal val="#ppt_x"/>
                                          </p:val>
                                        </p:tav>
                                      </p:tavLst>
                                    </p:anim>
                                    <p:anim calcmode="lin" valueType="num">
                                      <p:cBhvr additive="base">
                                        <p:cTn id="8" dur="500" fill="hold"/>
                                        <p:tgtEl>
                                          <p:spTgt spid="73933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39344"/>
                                        </p:tgtEl>
                                        <p:attrNameLst>
                                          <p:attrName>style.visibility</p:attrName>
                                        </p:attrNameLst>
                                      </p:cBhvr>
                                      <p:to>
                                        <p:strVal val="visible"/>
                                      </p:to>
                                    </p:set>
                                    <p:anim calcmode="lin" valueType="num">
                                      <p:cBhvr additive="base">
                                        <p:cTn id="13" dur="500" fill="hold"/>
                                        <p:tgtEl>
                                          <p:spTgt spid="739344"/>
                                        </p:tgtEl>
                                        <p:attrNameLst>
                                          <p:attrName>ppt_x</p:attrName>
                                        </p:attrNameLst>
                                      </p:cBhvr>
                                      <p:tavLst>
                                        <p:tav tm="0">
                                          <p:val>
                                            <p:strVal val="#ppt_x"/>
                                          </p:val>
                                        </p:tav>
                                        <p:tav tm="100000">
                                          <p:val>
                                            <p:strVal val="#ppt_x"/>
                                          </p:val>
                                        </p:tav>
                                      </p:tavLst>
                                    </p:anim>
                                    <p:anim calcmode="lin" valueType="num">
                                      <p:cBhvr additive="base">
                                        <p:cTn id="14" dur="500" fill="hold"/>
                                        <p:tgtEl>
                                          <p:spTgt spid="73934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39351"/>
                                        </p:tgtEl>
                                        <p:attrNameLst>
                                          <p:attrName>style.visibility</p:attrName>
                                        </p:attrNameLst>
                                      </p:cBhvr>
                                      <p:to>
                                        <p:strVal val="visible"/>
                                      </p:to>
                                    </p:set>
                                    <p:anim calcmode="lin" valueType="num">
                                      <p:cBhvr additive="base">
                                        <p:cTn id="19" dur="500" fill="hold"/>
                                        <p:tgtEl>
                                          <p:spTgt spid="739351"/>
                                        </p:tgtEl>
                                        <p:attrNameLst>
                                          <p:attrName>ppt_x</p:attrName>
                                        </p:attrNameLst>
                                      </p:cBhvr>
                                      <p:tavLst>
                                        <p:tav tm="0">
                                          <p:val>
                                            <p:strVal val="#ppt_x"/>
                                          </p:val>
                                        </p:tav>
                                        <p:tav tm="100000">
                                          <p:val>
                                            <p:strVal val="#ppt_x"/>
                                          </p:val>
                                        </p:tav>
                                      </p:tavLst>
                                    </p:anim>
                                    <p:anim calcmode="lin" valueType="num">
                                      <p:cBhvr additive="base">
                                        <p:cTn id="20" dur="500" fill="hold"/>
                                        <p:tgtEl>
                                          <p:spTgt spid="73935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39352"/>
                                        </p:tgtEl>
                                        <p:attrNameLst>
                                          <p:attrName>style.visibility</p:attrName>
                                        </p:attrNameLst>
                                      </p:cBhvr>
                                      <p:to>
                                        <p:strVal val="visible"/>
                                      </p:to>
                                    </p:set>
                                    <p:anim calcmode="lin" valueType="num">
                                      <p:cBhvr additive="base">
                                        <p:cTn id="25" dur="500" fill="hold"/>
                                        <p:tgtEl>
                                          <p:spTgt spid="739352"/>
                                        </p:tgtEl>
                                        <p:attrNameLst>
                                          <p:attrName>ppt_x</p:attrName>
                                        </p:attrNameLst>
                                      </p:cBhvr>
                                      <p:tavLst>
                                        <p:tav tm="0">
                                          <p:val>
                                            <p:strVal val="#ppt_x"/>
                                          </p:val>
                                        </p:tav>
                                        <p:tav tm="100000">
                                          <p:val>
                                            <p:strVal val="#ppt_x"/>
                                          </p:val>
                                        </p:tav>
                                      </p:tavLst>
                                    </p:anim>
                                    <p:anim calcmode="lin" valueType="num">
                                      <p:cBhvr additive="base">
                                        <p:cTn id="26" dur="500" fill="hold"/>
                                        <p:tgtEl>
                                          <p:spTgt spid="7393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5" grpId="0" animBg="1"/>
      <p:bldP spid="739352"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幻灯片编号占位符 5">
            <a:extLst>
              <a:ext uri="{FF2B5EF4-FFF2-40B4-BE49-F238E27FC236}">
                <a16:creationId xmlns:a16="http://schemas.microsoft.com/office/drawing/2014/main" id="{F3BB25C3-8EF0-ED81-67B6-BF6639142947}"/>
              </a:ext>
            </a:extLst>
          </p:cNvPr>
          <p:cNvSpPr>
            <a:spLocks noGrp="1"/>
          </p:cNvSpPr>
          <p:nvPr>
            <p:ph type="sldNum" sz="quarter" idx="12"/>
          </p:nvPr>
        </p:nvSpPr>
        <p:spPr/>
        <p:txBody>
          <a:bodyPr/>
          <a:lstStyle/>
          <a:p>
            <a:fld id="{3F6E6EA1-9397-4D14-A205-ADFFC86003AF}" type="slidenum">
              <a:rPr lang="zh-CN" altLang="en-US"/>
              <a:pPr/>
              <a:t>289</a:t>
            </a:fld>
            <a:endParaRPr lang="en-US" altLang="zh-CN"/>
          </a:p>
        </p:txBody>
      </p:sp>
      <p:sp>
        <p:nvSpPr>
          <p:cNvPr id="627714" name="Rectangle 2">
            <a:extLst>
              <a:ext uri="{FF2B5EF4-FFF2-40B4-BE49-F238E27FC236}">
                <a16:creationId xmlns:a16="http://schemas.microsoft.com/office/drawing/2014/main" id="{424BE0A8-12CE-9D71-5CC8-37E7796F949E}"/>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endParaRPr lang="zh-CN" altLang="en-US" sz="2000" b="1">
              <a:solidFill>
                <a:schemeClr val="tx1"/>
              </a:solidFill>
              <a:sym typeface="Monotype Sorts" charset="2"/>
            </a:endParaRPr>
          </a:p>
        </p:txBody>
      </p:sp>
      <p:sp>
        <p:nvSpPr>
          <p:cNvPr id="10243" name="AutoShape 4">
            <a:extLst>
              <a:ext uri="{FF2B5EF4-FFF2-40B4-BE49-F238E27FC236}">
                <a16:creationId xmlns:a16="http://schemas.microsoft.com/office/drawing/2014/main" id="{A2B51FC2-16D0-D395-DB3A-59DAED86CEB6}"/>
              </a:ext>
            </a:extLst>
          </p:cNvPr>
          <p:cNvSpPr>
            <a:spLocks noChangeArrowheads="1"/>
          </p:cNvSpPr>
          <p:nvPr/>
        </p:nvSpPr>
        <p:spPr bwMode="auto">
          <a:xfrm>
            <a:off x="234950" y="1347788"/>
            <a:ext cx="1749425" cy="842962"/>
          </a:xfrm>
          <a:prstGeom prst="cloudCallout">
            <a:avLst>
              <a:gd name="adj1" fmla="val -48366"/>
              <a:gd name="adj2" fmla="val 77120"/>
            </a:avLst>
          </a:prstGeom>
          <a:solidFill>
            <a:srgbClr val="FF9900"/>
          </a:solidFill>
          <a:ln w="9525">
            <a:solidFill>
              <a:schemeClr val="tx1"/>
            </a:solidFill>
            <a:round/>
            <a:headEnd/>
            <a:tailEnd/>
          </a:ln>
        </p:spPr>
        <p:txBody>
          <a:bodyPr lIns="0" tIns="0" rIns="0" bIns="0"/>
          <a:lstStyle/>
          <a:p>
            <a:pPr algn="ctr" eaLnBrk="0" hangingPunct="0"/>
            <a:r>
              <a:rPr lang="zh-CN" altLang="en-US" sz="1200">
                <a:solidFill>
                  <a:schemeClr val="tx1"/>
                </a:solidFill>
                <a:latin typeface="Tahoma" panose="020B0604030504040204" pitchFamily="34" charset="0"/>
                <a:ea typeface="宋体" panose="02010600030101010101" pitchFamily="2" charset="-122"/>
              </a:rPr>
              <a:t>讨论</a:t>
            </a:r>
            <a:r>
              <a:rPr lang="en-US" altLang="zh-CN" sz="1200">
                <a:solidFill>
                  <a:schemeClr val="tx1"/>
                </a:solidFill>
                <a:latin typeface="Tahoma" panose="020B0604030504040204" pitchFamily="34" charset="0"/>
                <a:ea typeface="宋体" panose="02010600030101010101" pitchFamily="2" charset="-122"/>
              </a:rPr>
              <a:t>1.RDBMS</a:t>
            </a:r>
            <a:r>
              <a:rPr lang="zh-CN" altLang="en-US" sz="1200">
                <a:solidFill>
                  <a:schemeClr val="tx1"/>
                </a:solidFill>
                <a:latin typeface="Tahoma" panose="020B0604030504040204" pitchFamily="34" charset="0"/>
                <a:ea typeface="宋体" panose="02010600030101010101" pitchFamily="2" charset="-122"/>
              </a:rPr>
              <a:t>如何实现查询语句的执行 ？</a:t>
            </a:r>
          </a:p>
        </p:txBody>
      </p:sp>
      <p:sp>
        <p:nvSpPr>
          <p:cNvPr id="10244" name="AutoShape 4">
            <a:extLst>
              <a:ext uri="{FF2B5EF4-FFF2-40B4-BE49-F238E27FC236}">
                <a16:creationId xmlns:a16="http://schemas.microsoft.com/office/drawing/2014/main" id="{D6D11C73-A538-4290-A070-D302B411E627}"/>
              </a:ext>
            </a:extLst>
          </p:cNvPr>
          <p:cNvSpPr>
            <a:spLocks noChangeArrowheads="1"/>
          </p:cNvSpPr>
          <p:nvPr/>
        </p:nvSpPr>
        <p:spPr bwMode="auto">
          <a:xfrm>
            <a:off x="7154863" y="1527175"/>
            <a:ext cx="1692275" cy="762000"/>
          </a:xfrm>
          <a:prstGeom prst="cloudCallout">
            <a:avLst>
              <a:gd name="adj1" fmla="val 53375"/>
              <a:gd name="adj2" fmla="val 74375"/>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1)</a:t>
            </a:r>
            <a:r>
              <a:rPr lang="zh-CN" altLang="en-US" sz="1200">
                <a:solidFill>
                  <a:schemeClr val="tx1"/>
                </a:solidFill>
                <a:latin typeface="Tahoma" panose="020B0604030504040204" pitchFamily="34" charset="0"/>
                <a:ea typeface="宋体" panose="02010600030101010101" pitchFamily="2" charset="-122"/>
              </a:rPr>
              <a:t>查询处理包含哪些环节，及各环节的任务 </a:t>
            </a:r>
            <a:r>
              <a:rPr lang="en-US" altLang="zh-CN" sz="1200">
                <a:solidFill>
                  <a:schemeClr val="tx1"/>
                </a:solidFill>
                <a:latin typeface="Tahoma" panose="020B0604030504040204" pitchFamily="34" charset="0"/>
                <a:ea typeface="宋体" panose="02010600030101010101" pitchFamily="2" charset="-122"/>
              </a:rPr>
              <a:t>? </a:t>
            </a:r>
          </a:p>
        </p:txBody>
      </p:sp>
      <p:pic>
        <p:nvPicPr>
          <p:cNvPr id="10245" name="Picture 102">
            <a:extLst>
              <a:ext uri="{FF2B5EF4-FFF2-40B4-BE49-F238E27FC236}">
                <a16:creationId xmlns:a16="http://schemas.microsoft.com/office/drawing/2014/main" id="{F08CB267-29C3-C506-DC98-CDC9353B2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2514600"/>
            <a:ext cx="489585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7835" name="Group 123">
            <a:extLst>
              <a:ext uri="{FF2B5EF4-FFF2-40B4-BE49-F238E27FC236}">
                <a16:creationId xmlns:a16="http://schemas.microsoft.com/office/drawing/2014/main" id="{ADB5F0FE-01BC-2AB7-9243-2A3B20D3791D}"/>
              </a:ext>
            </a:extLst>
          </p:cNvPr>
          <p:cNvGrpSpPr>
            <a:grpSpLocks/>
          </p:cNvGrpSpPr>
          <p:nvPr/>
        </p:nvGrpSpPr>
        <p:grpSpPr bwMode="auto">
          <a:xfrm>
            <a:off x="1358900" y="2503488"/>
            <a:ext cx="4897438" cy="2922587"/>
            <a:chOff x="1386" y="1435"/>
            <a:chExt cx="3085" cy="1841"/>
          </a:xfrm>
        </p:grpSpPr>
        <p:grpSp>
          <p:nvGrpSpPr>
            <p:cNvPr id="10247" name="Group 121">
              <a:extLst>
                <a:ext uri="{FF2B5EF4-FFF2-40B4-BE49-F238E27FC236}">
                  <a16:creationId xmlns:a16="http://schemas.microsoft.com/office/drawing/2014/main" id="{2C8A1607-5CB8-47A3-200B-1D2989A0DEF6}"/>
                </a:ext>
              </a:extLst>
            </p:cNvPr>
            <p:cNvGrpSpPr>
              <a:grpSpLocks/>
            </p:cNvGrpSpPr>
            <p:nvPr/>
          </p:nvGrpSpPr>
          <p:grpSpPr bwMode="auto">
            <a:xfrm>
              <a:off x="2016" y="1440"/>
              <a:ext cx="2455" cy="1836"/>
              <a:chOff x="2016" y="1440"/>
              <a:chExt cx="2455" cy="1836"/>
            </a:xfrm>
          </p:grpSpPr>
          <p:sp>
            <p:nvSpPr>
              <p:cNvPr id="627815" name="Rectangle 103">
                <a:extLst>
                  <a:ext uri="{FF2B5EF4-FFF2-40B4-BE49-F238E27FC236}">
                    <a16:creationId xmlns:a16="http://schemas.microsoft.com/office/drawing/2014/main" id="{EF0C8BED-F650-3E10-2F20-4458FF37BA99}"/>
                  </a:ext>
                </a:extLst>
              </p:cNvPr>
              <p:cNvSpPr>
                <a:spLocks noChangeArrowheads="1"/>
              </p:cNvSpPr>
              <p:nvPr/>
            </p:nvSpPr>
            <p:spPr bwMode="auto">
              <a:xfrm>
                <a:off x="2016" y="1440"/>
                <a:ext cx="2455" cy="1836"/>
              </a:xfrm>
              <a:prstGeom prst="rect">
                <a:avLst/>
              </a:prstGeom>
              <a:noFill/>
              <a:ln w="9525">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627816" name="Rectangle 104">
                <a:extLst>
                  <a:ext uri="{FF2B5EF4-FFF2-40B4-BE49-F238E27FC236}">
                    <a16:creationId xmlns:a16="http://schemas.microsoft.com/office/drawing/2014/main" id="{4247D458-7984-C659-223F-9CF01AA80623}"/>
                  </a:ext>
                </a:extLst>
              </p:cNvPr>
              <p:cNvSpPr>
                <a:spLocks noChangeArrowheads="1"/>
              </p:cNvSpPr>
              <p:nvPr/>
            </p:nvSpPr>
            <p:spPr bwMode="auto">
              <a:xfrm>
                <a:off x="4062" y="1450"/>
                <a:ext cx="3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altLang="zh-CN">
                    <a:solidFill>
                      <a:srgbClr val="3399FF"/>
                    </a:solidFill>
                    <a:latin typeface="宋体" panose="02010600030101010101" pitchFamily="2" charset="-122"/>
                    <a:ea typeface="宋体" panose="02010600030101010101" pitchFamily="2" charset="-122"/>
                  </a:rPr>
                  <a:t>RDBMS</a:t>
                </a:r>
                <a:endParaRPr lang="zh-CN" altLang="en-US">
                  <a:solidFill>
                    <a:srgbClr val="3399FF"/>
                  </a:solidFill>
                  <a:latin typeface="宋体" panose="02010600030101010101" pitchFamily="2" charset="-122"/>
                  <a:ea typeface="宋体" panose="02010600030101010101" pitchFamily="2" charset="-122"/>
                </a:endParaRPr>
              </a:p>
            </p:txBody>
          </p:sp>
        </p:grpSp>
        <p:grpSp>
          <p:nvGrpSpPr>
            <p:cNvPr id="10250" name="Group 122">
              <a:extLst>
                <a:ext uri="{FF2B5EF4-FFF2-40B4-BE49-F238E27FC236}">
                  <a16:creationId xmlns:a16="http://schemas.microsoft.com/office/drawing/2014/main" id="{2328D12F-2027-D4A4-8DCB-404F89968E8D}"/>
                </a:ext>
              </a:extLst>
            </p:cNvPr>
            <p:cNvGrpSpPr>
              <a:grpSpLocks/>
            </p:cNvGrpSpPr>
            <p:nvPr/>
          </p:nvGrpSpPr>
          <p:grpSpPr bwMode="auto">
            <a:xfrm>
              <a:off x="1386" y="1435"/>
              <a:ext cx="489" cy="1396"/>
              <a:chOff x="1386" y="1435"/>
              <a:chExt cx="489" cy="1396"/>
            </a:xfrm>
          </p:grpSpPr>
          <p:sp>
            <p:nvSpPr>
              <p:cNvPr id="10251" name="Rectangle 106">
                <a:extLst>
                  <a:ext uri="{FF2B5EF4-FFF2-40B4-BE49-F238E27FC236}">
                    <a16:creationId xmlns:a16="http://schemas.microsoft.com/office/drawing/2014/main" id="{5790B01A-C590-7015-4059-F830D612C9EF}"/>
                  </a:ext>
                </a:extLst>
              </p:cNvPr>
              <p:cNvSpPr>
                <a:spLocks noChangeArrowheads="1"/>
              </p:cNvSpPr>
              <p:nvPr/>
            </p:nvSpPr>
            <p:spPr bwMode="auto">
              <a:xfrm>
                <a:off x="1419" y="2510"/>
                <a:ext cx="4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200">
                    <a:solidFill>
                      <a:srgbClr val="3399FF"/>
                    </a:solidFill>
                    <a:ea typeface="宋体" panose="02010600030101010101" pitchFamily="2" charset="-122"/>
                  </a:rPr>
                  <a:t>用户或</a:t>
                </a:r>
              </a:p>
              <a:p>
                <a:pPr eaLnBrk="0" hangingPunct="0"/>
                <a:r>
                  <a:rPr lang="zh-CN" altLang="en-US" sz="1200">
                    <a:solidFill>
                      <a:srgbClr val="3399FF"/>
                    </a:solidFill>
                    <a:ea typeface="宋体" panose="02010600030101010101" pitchFamily="2" charset="-122"/>
                  </a:rPr>
                  <a:t>应用</a:t>
                </a:r>
                <a:endParaRPr lang="zh-CN" altLang="en-US" sz="1200">
                  <a:solidFill>
                    <a:srgbClr val="3399FF"/>
                  </a:solidFill>
                  <a:latin typeface="Tahoma" panose="020B0604030504040204" pitchFamily="34" charset="0"/>
                  <a:ea typeface="宋体" panose="02010600030101010101" pitchFamily="2" charset="-122"/>
                </a:endParaRPr>
              </a:p>
            </p:txBody>
          </p:sp>
          <p:sp>
            <p:nvSpPr>
              <p:cNvPr id="627819" name="Rectangle 107">
                <a:extLst>
                  <a:ext uri="{FF2B5EF4-FFF2-40B4-BE49-F238E27FC236}">
                    <a16:creationId xmlns:a16="http://schemas.microsoft.com/office/drawing/2014/main" id="{23D19C43-E1FC-A893-BE90-A7C9D54E21A9}"/>
                  </a:ext>
                </a:extLst>
              </p:cNvPr>
              <p:cNvSpPr>
                <a:spLocks noChangeArrowheads="1"/>
              </p:cNvSpPr>
              <p:nvPr/>
            </p:nvSpPr>
            <p:spPr bwMode="auto">
              <a:xfrm>
                <a:off x="1386" y="1435"/>
                <a:ext cx="489" cy="1396"/>
              </a:xfrm>
              <a:prstGeom prst="rect">
                <a:avLst/>
              </a:prstGeom>
              <a:noFill/>
              <a:ln w="9525">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sp>
        <p:nvSpPr>
          <p:cNvPr id="627822" name="Rectangle 110">
            <a:extLst>
              <a:ext uri="{FF2B5EF4-FFF2-40B4-BE49-F238E27FC236}">
                <a16:creationId xmlns:a16="http://schemas.microsoft.com/office/drawing/2014/main" id="{23693083-B81A-4136-4F0E-CCE9F9050CF1}"/>
              </a:ext>
            </a:extLst>
          </p:cNvPr>
          <p:cNvSpPr>
            <a:spLocks noChangeArrowheads="1"/>
          </p:cNvSpPr>
          <p:nvPr/>
        </p:nvSpPr>
        <p:spPr bwMode="auto">
          <a:xfrm>
            <a:off x="1339850" y="5168900"/>
            <a:ext cx="957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200">
                <a:latin typeface="宋体" panose="02010600030101010101" pitchFamily="2" charset="-122"/>
                <a:ea typeface="宋体" panose="02010600030101010101" pitchFamily="2" charset="-122"/>
              </a:rPr>
              <a:t>这里</a:t>
            </a:r>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忽略</a:t>
            </a:r>
          </a:p>
          <a:p>
            <a:pPr eaLnBrk="0" hangingPunct="0"/>
            <a:r>
              <a:rPr lang="zh-CN" altLang="en-US" sz="1200">
                <a:latin typeface="宋体" panose="02010600030101010101" pitchFamily="2" charset="-122"/>
                <a:ea typeface="宋体" panose="02010600030101010101" pitchFamily="2" charset="-122"/>
              </a:rPr>
              <a:t>权限检查！</a:t>
            </a:r>
          </a:p>
        </p:txBody>
      </p:sp>
      <p:grpSp>
        <p:nvGrpSpPr>
          <p:cNvPr id="627829" name="Group 117">
            <a:extLst>
              <a:ext uri="{FF2B5EF4-FFF2-40B4-BE49-F238E27FC236}">
                <a16:creationId xmlns:a16="http://schemas.microsoft.com/office/drawing/2014/main" id="{EA1EDC21-434B-7195-51D7-BA7546A8B58C}"/>
              </a:ext>
            </a:extLst>
          </p:cNvPr>
          <p:cNvGrpSpPr>
            <a:grpSpLocks/>
          </p:cNvGrpSpPr>
          <p:nvPr/>
        </p:nvGrpSpPr>
        <p:grpSpPr bwMode="auto">
          <a:xfrm>
            <a:off x="2820988" y="1771650"/>
            <a:ext cx="1957387" cy="682625"/>
            <a:chOff x="2017" y="1089"/>
            <a:chExt cx="1233" cy="430"/>
          </a:xfrm>
        </p:grpSpPr>
        <p:sp>
          <p:nvSpPr>
            <p:cNvPr id="10255" name="Rectangle 109">
              <a:extLst>
                <a:ext uri="{FF2B5EF4-FFF2-40B4-BE49-F238E27FC236}">
                  <a16:creationId xmlns:a16="http://schemas.microsoft.com/office/drawing/2014/main" id="{CB9A81D1-A840-90CC-FB8C-D25D3FF711D6}"/>
                </a:ext>
              </a:extLst>
            </p:cNvPr>
            <p:cNvSpPr>
              <a:spLocks noChangeArrowheads="1"/>
            </p:cNvSpPr>
            <p:nvPr/>
          </p:nvSpPr>
          <p:spPr bwMode="auto">
            <a:xfrm>
              <a:off x="2017" y="1089"/>
              <a:ext cx="1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200">
                  <a:latin typeface="宋体" panose="02010600030101010101" pitchFamily="2" charset="-122"/>
                  <a:ea typeface="宋体" panose="02010600030101010101" pitchFamily="2" charset="-122"/>
                </a:rPr>
                <a:t>检查语法和关系有效性 </a:t>
              </a:r>
              <a:r>
                <a:rPr lang="en-US" altLang="zh-CN" sz="1200">
                  <a:latin typeface="宋体" panose="02010600030101010101" pitchFamily="2" charset="-122"/>
                  <a:ea typeface="宋体" panose="02010600030101010101" pitchFamily="2" charset="-122"/>
                </a:rPr>
                <a:t>+ </a:t>
              </a:r>
              <a:r>
                <a:rPr lang="zh-CN" altLang="en-US" sz="1200">
                  <a:latin typeface="宋体" panose="02010600030101010101" pitchFamily="2" charset="-122"/>
                  <a:ea typeface="宋体" panose="02010600030101010101" pitchFamily="2" charset="-122"/>
                </a:rPr>
                <a:t>转换为关系代数操作操作</a:t>
              </a:r>
            </a:p>
          </p:txBody>
        </p:sp>
        <p:sp>
          <p:nvSpPr>
            <p:cNvPr id="627823" name="AutoShape 111">
              <a:extLst>
                <a:ext uri="{FF2B5EF4-FFF2-40B4-BE49-F238E27FC236}">
                  <a16:creationId xmlns:a16="http://schemas.microsoft.com/office/drawing/2014/main" id="{B43677E4-4971-928E-D205-A4A0065A3FB7}"/>
                </a:ext>
              </a:extLst>
            </p:cNvPr>
            <p:cNvSpPr>
              <a:spLocks noChangeArrowheads="1"/>
            </p:cNvSpPr>
            <p:nvPr/>
          </p:nvSpPr>
          <p:spPr bwMode="auto">
            <a:xfrm>
              <a:off x="2306" y="1372"/>
              <a:ext cx="103" cy="147"/>
            </a:xfrm>
            <a:prstGeom prst="upArrow">
              <a:avLst>
                <a:gd name="adj1" fmla="val 50000"/>
                <a:gd name="adj2" fmla="val 35680"/>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627832" name="Group 120">
            <a:extLst>
              <a:ext uri="{FF2B5EF4-FFF2-40B4-BE49-F238E27FC236}">
                <a16:creationId xmlns:a16="http://schemas.microsoft.com/office/drawing/2014/main" id="{06D284E6-3962-FBB7-296F-2173967C8FAD}"/>
              </a:ext>
            </a:extLst>
          </p:cNvPr>
          <p:cNvGrpSpPr>
            <a:grpSpLocks/>
          </p:cNvGrpSpPr>
          <p:nvPr/>
        </p:nvGrpSpPr>
        <p:grpSpPr bwMode="auto">
          <a:xfrm>
            <a:off x="3924300" y="4235450"/>
            <a:ext cx="1189038" cy="763588"/>
            <a:chOff x="3002" y="2476"/>
            <a:chExt cx="749" cy="481"/>
          </a:xfrm>
        </p:grpSpPr>
        <p:sp>
          <p:nvSpPr>
            <p:cNvPr id="10258" name="Rectangle 115">
              <a:extLst>
                <a:ext uri="{FF2B5EF4-FFF2-40B4-BE49-F238E27FC236}">
                  <a16:creationId xmlns:a16="http://schemas.microsoft.com/office/drawing/2014/main" id="{14C6E404-358E-B9BD-768D-AE31F5774E98}"/>
                </a:ext>
              </a:extLst>
            </p:cNvPr>
            <p:cNvSpPr>
              <a:spLocks noChangeArrowheads="1"/>
            </p:cNvSpPr>
            <p:nvPr/>
          </p:nvSpPr>
          <p:spPr bwMode="auto">
            <a:xfrm>
              <a:off x="3002" y="2669"/>
              <a:ext cx="7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200">
                  <a:latin typeface="宋体" panose="02010600030101010101" pitchFamily="2" charset="-122"/>
                  <a:ea typeface="宋体" panose="02010600030101010101" pitchFamily="2" charset="-122"/>
                </a:rPr>
                <a:t>执行优化计划</a:t>
              </a:r>
              <a:r>
                <a:rPr lang="en-US" altLang="zh-CN" sz="1200">
                  <a:latin typeface="宋体" panose="02010600030101010101" pitchFamily="2" charset="-122"/>
                  <a:ea typeface="宋体" panose="02010600030101010101" pitchFamily="2" charset="-122"/>
                </a:rPr>
                <a:t>,</a:t>
              </a:r>
            </a:p>
            <a:p>
              <a:pPr eaLnBrk="0" hangingPunct="0"/>
              <a:r>
                <a:rPr lang="zh-CN" altLang="en-US" sz="1200">
                  <a:latin typeface="宋体" panose="02010600030101010101" pitchFamily="2" charset="-122"/>
                  <a:ea typeface="宋体" panose="02010600030101010101" pitchFamily="2" charset="-122"/>
                </a:rPr>
                <a:t>形成返回结果</a:t>
              </a:r>
            </a:p>
          </p:txBody>
        </p:sp>
        <p:sp>
          <p:nvSpPr>
            <p:cNvPr id="627828" name="AutoShape 116">
              <a:extLst>
                <a:ext uri="{FF2B5EF4-FFF2-40B4-BE49-F238E27FC236}">
                  <a16:creationId xmlns:a16="http://schemas.microsoft.com/office/drawing/2014/main" id="{9E4950BF-23A3-BDB6-695D-9FD798AA4E33}"/>
                </a:ext>
              </a:extLst>
            </p:cNvPr>
            <p:cNvSpPr>
              <a:spLocks noChangeArrowheads="1"/>
            </p:cNvSpPr>
            <p:nvPr/>
          </p:nvSpPr>
          <p:spPr bwMode="auto">
            <a:xfrm>
              <a:off x="3078" y="2476"/>
              <a:ext cx="114" cy="169"/>
            </a:xfrm>
            <a:prstGeom prst="downArrow">
              <a:avLst>
                <a:gd name="adj1" fmla="val 50000"/>
                <a:gd name="adj2" fmla="val 37061"/>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627842" name="Group 130">
            <a:extLst>
              <a:ext uri="{FF2B5EF4-FFF2-40B4-BE49-F238E27FC236}">
                <a16:creationId xmlns:a16="http://schemas.microsoft.com/office/drawing/2014/main" id="{A2B772BA-298A-554B-9424-2FEFF6CB6A34}"/>
              </a:ext>
            </a:extLst>
          </p:cNvPr>
          <p:cNvGrpSpPr>
            <a:grpSpLocks/>
          </p:cNvGrpSpPr>
          <p:nvPr/>
        </p:nvGrpSpPr>
        <p:grpSpPr bwMode="auto">
          <a:xfrm>
            <a:off x="5529263" y="3081338"/>
            <a:ext cx="3260725" cy="2289175"/>
            <a:chOff x="3483" y="1941"/>
            <a:chExt cx="2054" cy="1442"/>
          </a:xfrm>
        </p:grpSpPr>
        <p:sp>
          <p:nvSpPr>
            <p:cNvPr id="627825" name="Rectangle 113">
              <a:extLst>
                <a:ext uri="{FF2B5EF4-FFF2-40B4-BE49-F238E27FC236}">
                  <a16:creationId xmlns:a16="http://schemas.microsoft.com/office/drawing/2014/main" id="{F96ACE56-BEC5-F5F5-AACD-BD5848C2C983}"/>
                </a:ext>
              </a:extLst>
            </p:cNvPr>
            <p:cNvSpPr>
              <a:spLocks noChangeArrowheads="1"/>
            </p:cNvSpPr>
            <p:nvPr/>
          </p:nvSpPr>
          <p:spPr bwMode="auto">
            <a:xfrm>
              <a:off x="4030" y="2430"/>
              <a:ext cx="147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altLang="zh-CN" b="0">
                  <a:solidFill>
                    <a:srgbClr val="0066FF"/>
                  </a:solidFill>
                  <a:latin typeface="Times New Roman" panose="02020603050405020304" pitchFamily="18" charset="0"/>
                  <a:ea typeface="宋体" panose="02010600030101010101" pitchFamily="2" charset="-122"/>
                  <a:sym typeface="Symbol" panose="05050102010706020507" pitchFamily="18" charset="2"/>
                </a:rPr>
                <a:t></a:t>
              </a:r>
              <a:r>
                <a:rPr lang="en-US" altLang="zh-CN" b="0" i="1" baseline="-25000">
                  <a:solidFill>
                    <a:srgbClr val="0066FF"/>
                  </a:solidFill>
                  <a:latin typeface="Times New Roman" panose="02020603050405020304" pitchFamily="18" charset="0"/>
                  <a:ea typeface="宋体" panose="02010600030101010101" pitchFamily="2" charset="-122"/>
                  <a:sym typeface="Symbol" panose="05050102010706020507" pitchFamily="18" charset="2"/>
                </a:rPr>
                <a:t>salary</a:t>
              </a:r>
              <a:r>
                <a:rPr lang="en-US" altLang="zh-CN" b="0" baseline="-25000">
                  <a:solidFill>
                    <a:srgbClr val="0066FF"/>
                  </a:solidFill>
                  <a:latin typeface="Times New Roman" panose="02020603050405020304" pitchFamily="18" charset="0"/>
                  <a:ea typeface="宋体" panose="02010600030101010101" pitchFamily="2" charset="-122"/>
                  <a:sym typeface="Symbol" panose="05050102010706020507" pitchFamily="18" charset="2"/>
                </a:rPr>
                <a:t>75000</a:t>
              </a:r>
              <a:r>
                <a:rPr lang="en-US" altLang="zh-CN" b="0">
                  <a:solidFill>
                    <a:srgbClr val="0066FF"/>
                  </a:solidFill>
                  <a:latin typeface="Times New Roman" panose="02020603050405020304" pitchFamily="18" charset="0"/>
                  <a:ea typeface="宋体" panose="02010600030101010101" pitchFamily="2" charset="-122"/>
                  <a:sym typeface="Symbol" panose="05050102010706020507" pitchFamily="18" charset="2"/>
                </a:rPr>
                <a:t>(</a:t>
              </a:r>
              <a:r>
                <a:rPr lang="en-US" altLang="zh-CN" b="0" i="1" baseline="-25000">
                  <a:solidFill>
                    <a:srgbClr val="0066FF"/>
                  </a:solidFill>
                  <a:latin typeface="Times New Roman" panose="02020603050405020304" pitchFamily="18" charset="0"/>
                  <a:ea typeface="宋体" panose="02010600030101010101" pitchFamily="2" charset="-122"/>
                  <a:sym typeface="Symbol" panose="05050102010706020507" pitchFamily="18" charset="2"/>
                </a:rPr>
                <a:t>salary</a:t>
              </a:r>
              <a:r>
                <a:rPr lang="en-US" altLang="zh-CN" b="0">
                  <a:solidFill>
                    <a:srgbClr val="0066FF"/>
                  </a:solidFill>
                  <a:latin typeface="Times New Roman" panose="02020603050405020304" pitchFamily="18" charset="0"/>
                  <a:ea typeface="宋体" panose="02010600030101010101" pitchFamily="2" charset="-122"/>
                  <a:sym typeface="Symbol" panose="05050102010706020507" pitchFamily="18" charset="2"/>
                </a:rPr>
                <a:t>(</a:t>
              </a:r>
              <a:r>
                <a:rPr lang="en-US" altLang="zh-CN" b="0" i="1">
                  <a:solidFill>
                    <a:srgbClr val="0066FF"/>
                  </a:solidFill>
                  <a:latin typeface="Times New Roman" panose="02020603050405020304" pitchFamily="18" charset="0"/>
                  <a:ea typeface="宋体" panose="02010600030101010101" pitchFamily="2" charset="-122"/>
                  <a:sym typeface="Symbol" panose="05050102010706020507" pitchFamily="18" charset="2"/>
                </a:rPr>
                <a:t>instructor)) </a:t>
              </a:r>
            </a:p>
            <a:p>
              <a:pPr eaLnBrk="0" hangingPunct="0">
                <a:defRPr/>
              </a:pPr>
              <a:r>
                <a:rPr lang="en-US" altLang="zh-CN" b="0">
                  <a:solidFill>
                    <a:srgbClr val="0066FF"/>
                  </a:solidFill>
                  <a:latin typeface="Times New Roman" panose="02020603050405020304" pitchFamily="18" charset="0"/>
                  <a:ea typeface="宋体" panose="02010600030101010101" pitchFamily="2" charset="-122"/>
                  <a:sym typeface="Symbol" panose="05050102010706020507" pitchFamily="18" charset="2"/>
                </a:rPr>
                <a:t></a:t>
              </a:r>
              <a:r>
                <a:rPr lang="en-US" altLang="zh-CN" b="0" i="1" baseline="-25000">
                  <a:solidFill>
                    <a:srgbClr val="0066FF"/>
                  </a:solidFill>
                  <a:latin typeface="Times New Roman" panose="02020603050405020304" pitchFamily="18" charset="0"/>
                  <a:ea typeface="宋体" panose="02010600030101010101" pitchFamily="2" charset="-122"/>
                  <a:sym typeface="Symbol" panose="05050102010706020507" pitchFamily="18" charset="2"/>
                </a:rPr>
                <a:t>salary</a:t>
              </a:r>
              <a:r>
                <a:rPr lang="en-US" altLang="zh-CN" b="0">
                  <a:solidFill>
                    <a:srgbClr val="0066FF"/>
                  </a:solidFill>
                  <a:latin typeface="Times New Roman" panose="02020603050405020304" pitchFamily="18" charset="0"/>
                  <a:ea typeface="宋体" panose="02010600030101010101" pitchFamily="2" charset="-122"/>
                  <a:sym typeface="Symbol" panose="05050102010706020507" pitchFamily="18" charset="2"/>
                </a:rPr>
                <a:t>(</a:t>
              </a:r>
              <a:r>
                <a:rPr lang="en-US" altLang="zh-CN" b="0" i="1" baseline="-25000">
                  <a:solidFill>
                    <a:srgbClr val="0066FF"/>
                  </a:solidFill>
                  <a:latin typeface="Times New Roman" panose="02020603050405020304" pitchFamily="18" charset="0"/>
                  <a:ea typeface="宋体" panose="02010600030101010101" pitchFamily="2" charset="-122"/>
                  <a:sym typeface="Symbol" panose="05050102010706020507" pitchFamily="18" charset="2"/>
                </a:rPr>
                <a:t>salary</a:t>
              </a:r>
              <a:r>
                <a:rPr lang="en-US" altLang="zh-CN" b="0" baseline="-25000">
                  <a:solidFill>
                    <a:srgbClr val="0066FF"/>
                  </a:solidFill>
                  <a:latin typeface="Times New Roman" panose="02020603050405020304" pitchFamily="18" charset="0"/>
                  <a:ea typeface="宋体" panose="02010600030101010101" pitchFamily="2" charset="-122"/>
                  <a:sym typeface="Symbol" panose="05050102010706020507" pitchFamily="18" charset="2"/>
                </a:rPr>
                <a:t>75000</a:t>
              </a:r>
              <a:r>
                <a:rPr lang="en-US" altLang="zh-CN" b="0">
                  <a:solidFill>
                    <a:srgbClr val="0066FF"/>
                  </a:solidFill>
                  <a:latin typeface="Times New Roman" panose="02020603050405020304" pitchFamily="18" charset="0"/>
                  <a:ea typeface="宋体" panose="02010600030101010101" pitchFamily="2" charset="-122"/>
                  <a:sym typeface="Symbol" panose="05050102010706020507" pitchFamily="18" charset="2"/>
                </a:rPr>
                <a:t>(</a:t>
              </a:r>
              <a:r>
                <a:rPr lang="en-US" altLang="zh-CN" b="0" i="1">
                  <a:solidFill>
                    <a:srgbClr val="0066FF"/>
                  </a:solidFill>
                  <a:latin typeface="Times New Roman" panose="02020603050405020304" pitchFamily="18" charset="0"/>
                  <a:ea typeface="宋体" panose="02010600030101010101" pitchFamily="2" charset="-122"/>
                  <a:sym typeface="Symbol" panose="05050102010706020507" pitchFamily="18" charset="2"/>
                </a:rPr>
                <a:t>instructor))</a:t>
              </a:r>
              <a:endParaRPr lang="zh-CN" altLang="en-US" b="0" i="1">
                <a:solidFill>
                  <a:srgbClr val="0066FF"/>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10262" name="Rectangle 112">
              <a:extLst>
                <a:ext uri="{FF2B5EF4-FFF2-40B4-BE49-F238E27FC236}">
                  <a16:creationId xmlns:a16="http://schemas.microsoft.com/office/drawing/2014/main" id="{09C580B9-744E-C0B7-1551-23C9DE42A823}"/>
                </a:ext>
              </a:extLst>
            </p:cNvPr>
            <p:cNvSpPr>
              <a:spLocks noChangeArrowheads="1"/>
            </p:cNvSpPr>
            <p:nvPr/>
          </p:nvSpPr>
          <p:spPr bwMode="auto">
            <a:xfrm>
              <a:off x="4108" y="1941"/>
              <a:ext cx="142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200">
                  <a:latin typeface="宋体" panose="02010600030101010101" pitchFamily="2" charset="-122"/>
                  <a:ea typeface="宋体" panose="02010600030101010101" pitchFamily="2" charset="-122"/>
                </a:rPr>
                <a:t>通过等价变换得到</a:t>
              </a:r>
              <a:r>
                <a:rPr lang="zh-CN" altLang="en-US" sz="1200">
                  <a:solidFill>
                    <a:srgbClr val="0066FF"/>
                  </a:solidFill>
                  <a:latin typeface="宋体" panose="02010600030101010101" pitchFamily="2" charset="-122"/>
                  <a:ea typeface="宋体" panose="02010600030101010101" pitchFamily="2" charset="-122"/>
                </a:rPr>
                <a:t>优化</a:t>
              </a:r>
              <a:r>
                <a:rPr lang="zh-CN" altLang="en-US" sz="1200">
                  <a:latin typeface="宋体" panose="02010600030101010101" pitchFamily="2" charset="-122"/>
                  <a:ea typeface="宋体" panose="02010600030101010101" pitchFamily="2" charset="-122"/>
                </a:rPr>
                <a:t>执行方案（操作执行次序）</a:t>
              </a:r>
            </a:p>
            <a:p>
              <a:pPr eaLnBrk="0" hangingPunct="0"/>
              <a:r>
                <a:rPr lang="zh-CN" altLang="en-US" sz="1200">
                  <a:latin typeface="宋体" panose="02010600030101010101" pitchFamily="2" charset="-122"/>
                  <a:ea typeface="宋体" panose="02010600030101010101" pitchFamily="2" charset="-122"/>
                </a:rPr>
                <a:t>含</a:t>
              </a:r>
              <a:r>
                <a:rPr lang="zh-CN" altLang="en-US" sz="1200">
                  <a:solidFill>
                    <a:srgbClr val="0066FF"/>
                  </a:solidFill>
                  <a:latin typeface="宋体" panose="02010600030101010101" pitchFamily="2" charset="-122"/>
                  <a:ea typeface="宋体" panose="02010600030101010101" pitchFamily="2" charset="-122"/>
                </a:rPr>
                <a:t>注释</a:t>
              </a:r>
              <a:r>
                <a:rPr lang="zh-CN" altLang="en-US" sz="1200">
                  <a:latin typeface="宋体" panose="02010600030101010101" pitchFamily="2" charset="-122"/>
                  <a:ea typeface="宋体" panose="02010600030101010101" pitchFamily="2" charset="-122"/>
                </a:rPr>
                <a:t>是否需要采用索引</a:t>
              </a:r>
            </a:p>
            <a:p>
              <a:pPr eaLnBrk="0" hangingPunct="0"/>
              <a:r>
                <a:rPr lang="zh-CN" altLang="en-US" sz="1200">
                  <a:latin typeface="宋体" panose="02010600030101010101" pitchFamily="2" charset="-122"/>
                  <a:ea typeface="宋体" panose="02010600030101010101" pitchFamily="2" charset="-122"/>
                </a:rPr>
                <a:t>具体采用的操作执行算法</a:t>
              </a:r>
            </a:p>
          </p:txBody>
        </p:sp>
        <p:sp>
          <p:nvSpPr>
            <p:cNvPr id="627826" name="AutoShape 114">
              <a:extLst>
                <a:ext uri="{FF2B5EF4-FFF2-40B4-BE49-F238E27FC236}">
                  <a16:creationId xmlns:a16="http://schemas.microsoft.com/office/drawing/2014/main" id="{BE95C09B-52BA-24CA-494E-F8FDDE2A3437}"/>
                </a:ext>
              </a:extLst>
            </p:cNvPr>
            <p:cNvSpPr>
              <a:spLocks noChangeArrowheads="1"/>
            </p:cNvSpPr>
            <p:nvPr/>
          </p:nvSpPr>
          <p:spPr bwMode="auto">
            <a:xfrm>
              <a:off x="3723" y="2156"/>
              <a:ext cx="352" cy="114"/>
            </a:xfrm>
            <a:prstGeom prst="rightArrow">
              <a:avLst>
                <a:gd name="adj1" fmla="val 50000"/>
                <a:gd name="adj2" fmla="val 77193"/>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627836" name="Line 124">
              <a:extLst>
                <a:ext uri="{FF2B5EF4-FFF2-40B4-BE49-F238E27FC236}">
                  <a16:creationId xmlns:a16="http://schemas.microsoft.com/office/drawing/2014/main" id="{6EA88BFB-CE8E-D6DE-FE3C-28573AC1B123}"/>
                </a:ext>
              </a:extLst>
            </p:cNvPr>
            <p:cNvSpPr>
              <a:spLocks noChangeShapeType="1"/>
            </p:cNvSpPr>
            <p:nvPr/>
          </p:nvSpPr>
          <p:spPr bwMode="auto">
            <a:xfrm>
              <a:off x="3483" y="3383"/>
              <a:ext cx="424"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627838" name="AutoShape 4">
            <a:extLst>
              <a:ext uri="{FF2B5EF4-FFF2-40B4-BE49-F238E27FC236}">
                <a16:creationId xmlns:a16="http://schemas.microsoft.com/office/drawing/2014/main" id="{0A4435D2-4071-9E67-0807-6F0BC4E7B8C7}"/>
              </a:ext>
            </a:extLst>
          </p:cNvPr>
          <p:cNvSpPr>
            <a:spLocks noChangeArrowheads="1"/>
          </p:cNvSpPr>
          <p:nvPr/>
        </p:nvSpPr>
        <p:spPr bwMode="auto">
          <a:xfrm>
            <a:off x="7186613" y="4668838"/>
            <a:ext cx="1692275" cy="588962"/>
          </a:xfrm>
          <a:prstGeom prst="cloudCallout">
            <a:avLst>
              <a:gd name="adj1" fmla="val 53375"/>
              <a:gd name="adj2" fmla="val 81537"/>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2)</a:t>
            </a:r>
            <a:r>
              <a:rPr lang="zh-CN" altLang="en-US" sz="1200">
                <a:solidFill>
                  <a:schemeClr val="tx1"/>
                </a:solidFill>
                <a:latin typeface="Tahoma" panose="020B0604030504040204" pitchFamily="34" charset="0"/>
                <a:ea typeface="宋体" panose="02010600030101010101" pitchFamily="2" charset="-122"/>
              </a:rPr>
              <a:t>什么是查询执行计划 </a:t>
            </a:r>
            <a:r>
              <a:rPr lang="en-US" altLang="zh-CN" sz="1200">
                <a:solidFill>
                  <a:srgbClr val="0066FF"/>
                </a:solidFill>
                <a:latin typeface="宋体" panose="02010600030101010101" pitchFamily="2" charset="-122"/>
                <a:ea typeface="宋体" panose="02010600030101010101" pitchFamily="2" charset="-122"/>
              </a:rPr>
              <a:t>p.306</a:t>
            </a:r>
            <a:r>
              <a:rPr lang="en-US" altLang="zh-CN" sz="1200">
                <a:solidFill>
                  <a:schemeClr val="tx1"/>
                </a:solidFill>
                <a:latin typeface="Tahoma" panose="020B0604030504040204" pitchFamily="34" charset="0"/>
                <a:ea typeface="宋体" panose="02010600030101010101" pitchFamily="2" charset="-122"/>
              </a:rPr>
              <a:t>? </a:t>
            </a:r>
          </a:p>
        </p:txBody>
      </p:sp>
      <p:sp>
        <p:nvSpPr>
          <p:cNvPr id="627839" name="Rectangle 127">
            <a:extLst>
              <a:ext uri="{FF2B5EF4-FFF2-40B4-BE49-F238E27FC236}">
                <a16:creationId xmlns:a16="http://schemas.microsoft.com/office/drawing/2014/main" id="{BA1888DE-36DC-CF5C-BA8A-B3D132A061B7}"/>
              </a:ext>
            </a:extLst>
          </p:cNvPr>
          <p:cNvSpPr>
            <a:spLocks noChangeArrowheads="1"/>
          </p:cNvSpPr>
          <p:nvPr/>
        </p:nvSpPr>
        <p:spPr bwMode="auto">
          <a:xfrm>
            <a:off x="6516688" y="5649913"/>
            <a:ext cx="20891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指</a:t>
            </a:r>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执行一个查询的计算原语</a:t>
            </a:r>
          </a:p>
          <a:p>
            <a:pPr eaLnBrk="0" hangingPunct="0"/>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标注了如何执行的一个或多</a:t>
            </a:r>
          </a:p>
          <a:p>
            <a:pPr eaLnBrk="0" hangingPunct="0"/>
            <a:r>
              <a:rPr lang="zh-CN" altLang="en-US" sz="1200">
                <a:latin typeface="宋体" panose="02010600030101010101" pitchFamily="2" charset="-122"/>
                <a:ea typeface="宋体" panose="02010600030101010101" pitchFamily="2" charset="-122"/>
              </a:rPr>
              <a:t>个关系代数操作</a:t>
            </a:r>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的操作序列</a:t>
            </a:r>
          </a:p>
        </p:txBody>
      </p:sp>
      <p:sp>
        <p:nvSpPr>
          <p:cNvPr id="10267" name="Rectangle 129">
            <a:extLst>
              <a:ext uri="{FF2B5EF4-FFF2-40B4-BE49-F238E27FC236}">
                <a16:creationId xmlns:a16="http://schemas.microsoft.com/office/drawing/2014/main" id="{7F145504-3E5F-72B5-6200-D292377FADD1}"/>
              </a:ext>
            </a:extLst>
          </p:cNvPr>
          <p:cNvSpPr>
            <a:spLocks noChangeArrowheads="1"/>
          </p:cNvSpPr>
          <p:nvPr/>
        </p:nvSpPr>
        <p:spPr bwMode="auto">
          <a:xfrm>
            <a:off x="2795588" y="1030288"/>
            <a:ext cx="347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400"/>
              <a:t>1.</a:t>
            </a:r>
            <a:r>
              <a:rPr lang="zh-CN" altLang="en-US" sz="2400"/>
              <a:t>查询处理过程</a:t>
            </a:r>
            <a:endParaRPr lang="en-US" altLang="zh-CN" sz="1600">
              <a:solidFill>
                <a:schemeClr val="tx1"/>
              </a:solidFill>
              <a:sym typeface="Monotype Sorts" pitchFamily="1"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7835"/>
                                        </p:tgtEl>
                                        <p:attrNameLst>
                                          <p:attrName>style.visibility</p:attrName>
                                        </p:attrNameLst>
                                      </p:cBhvr>
                                      <p:to>
                                        <p:strVal val="visible"/>
                                      </p:to>
                                    </p:set>
                                    <p:animEffect transition="in" filter="blinds(horizontal)">
                                      <p:cBhvr>
                                        <p:cTn id="7" dur="500"/>
                                        <p:tgtEl>
                                          <p:spTgt spid="6278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627829"/>
                                        </p:tgtEl>
                                        <p:attrNameLst>
                                          <p:attrName>style.visibility</p:attrName>
                                        </p:attrNameLst>
                                      </p:cBhvr>
                                      <p:to>
                                        <p:strVal val="visible"/>
                                      </p:to>
                                    </p:set>
                                    <p:anim calcmode="lin" valueType="num">
                                      <p:cBhvr additive="base">
                                        <p:cTn id="12" dur="500" fill="hold"/>
                                        <p:tgtEl>
                                          <p:spTgt spid="627829"/>
                                        </p:tgtEl>
                                        <p:attrNameLst>
                                          <p:attrName>ppt_x</p:attrName>
                                        </p:attrNameLst>
                                      </p:cBhvr>
                                      <p:tavLst>
                                        <p:tav tm="0">
                                          <p:val>
                                            <p:strVal val="#ppt_x"/>
                                          </p:val>
                                        </p:tav>
                                        <p:tav tm="100000">
                                          <p:val>
                                            <p:strVal val="#ppt_x"/>
                                          </p:val>
                                        </p:tav>
                                      </p:tavLst>
                                    </p:anim>
                                    <p:anim calcmode="lin" valueType="num">
                                      <p:cBhvr additive="base">
                                        <p:cTn id="13" dur="500" fill="hold"/>
                                        <p:tgtEl>
                                          <p:spTgt spid="627829"/>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27842"/>
                                        </p:tgtEl>
                                        <p:attrNameLst>
                                          <p:attrName>style.visibility</p:attrName>
                                        </p:attrNameLst>
                                      </p:cBhvr>
                                      <p:to>
                                        <p:strVal val="visible"/>
                                      </p:to>
                                    </p:set>
                                    <p:anim calcmode="lin" valueType="num">
                                      <p:cBhvr additive="base">
                                        <p:cTn id="18" dur="500" fill="hold"/>
                                        <p:tgtEl>
                                          <p:spTgt spid="627842"/>
                                        </p:tgtEl>
                                        <p:attrNameLst>
                                          <p:attrName>ppt_x</p:attrName>
                                        </p:attrNameLst>
                                      </p:cBhvr>
                                      <p:tavLst>
                                        <p:tav tm="0">
                                          <p:val>
                                            <p:strVal val="#ppt_x"/>
                                          </p:val>
                                        </p:tav>
                                        <p:tav tm="100000">
                                          <p:val>
                                            <p:strVal val="#ppt_x"/>
                                          </p:val>
                                        </p:tav>
                                      </p:tavLst>
                                    </p:anim>
                                    <p:anim calcmode="lin" valueType="num">
                                      <p:cBhvr additive="base">
                                        <p:cTn id="19" dur="500" fill="hold"/>
                                        <p:tgtEl>
                                          <p:spTgt spid="62784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627832"/>
                                        </p:tgtEl>
                                        <p:attrNameLst>
                                          <p:attrName>style.visibility</p:attrName>
                                        </p:attrNameLst>
                                      </p:cBhvr>
                                      <p:to>
                                        <p:strVal val="visible"/>
                                      </p:to>
                                    </p:set>
                                    <p:anim calcmode="lin" valueType="num">
                                      <p:cBhvr additive="base">
                                        <p:cTn id="24" dur="500" fill="hold"/>
                                        <p:tgtEl>
                                          <p:spTgt spid="627832"/>
                                        </p:tgtEl>
                                        <p:attrNameLst>
                                          <p:attrName>ppt_x</p:attrName>
                                        </p:attrNameLst>
                                      </p:cBhvr>
                                      <p:tavLst>
                                        <p:tav tm="0">
                                          <p:val>
                                            <p:strVal val="#ppt_x"/>
                                          </p:val>
                                        </p:tav>
                                        <p:tav tm="100000">
                                          <p:val>
                                            <p:strVal val="#ppt_x"/>
                                          </p:val>
                                        </p:tav>
                                      </p:tavLst>
                                    </p:anim>
                                    <p:anim calcmode="lin" valueType="num">
                                      <p:cBhvr additive="base">
                                        <p:cTn id="25" dur="500" fill="hold"/>
                                        <p:tgtEl>
                                          <p:spTgt spid="627832"/>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627822"/>
                                        </p:tgtEl>
                                        <p:attrNameLst>
                                          <p:attrName>style.visibility</p:attrName>
                                        </p:attrNameLst>
                                      </p:cBhvr>
                                      <p:to>
                                        <p:strVal val="visible"/>
                                      </p:to>
                                    </p:set>
                                    <p:anim calcmode="lin" valueType="num">
                                      <p:cBhvr additive="base">
                                        <p:cTn id="30" dur="500" fill="hold"/>
                                        <p:tgtEl>
                                          <p:spTgt spid="627822"/>
                                        </p:tgtEl>
                                        <p:attrNameLst>
                                          <p:attrName>ppt_x</p:attrName>
                                        </p:attrNameLst>
                                      </p:cBhvr>
                                      <p:tavLst>
                                        <p:tav tm="0">
                                          <p:val>
                                            <p:strVal val="0-#ppt_w/2"/>
                                          </p:val>
                                        </p:tav>
                                        <p:tav tm="100000">
                                          <p:val>
                                            <p:strVal val="#ppt_x"/>
                                          </p:val>
                                        </p:tav>
                                      </p:tavLst>
                                    </p:anim>
                                    <p:anim calcmode="lin" valueType="num">
                                      <p:cBhvr additive="base">
                                        <p:cTn id="31" dur="500" fill="hold"/>
                                        <p:tgtEl>
                                          <p:spTgt spid="627822"/>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627838"/>
                                        </p:tgtEl>
                                        <p:attrNameLst>
                                          <p:attrName>style.visibility</p:attrName>
                                        </p:attrNameLst>
                                      </p:cBhvr>
                                      <p:to>
                                        <p:strVal val="visible"/>
                                      </p:to>
                                    </p:set>
                                    <p:animEffect transition="in" filter="blinds(horizontal)">
                                      <p:cBhvr>
                                        <p:cTn id="36" dur="500"/>
                                        <p:tgtEl>
                                          <p:spTgt spid="62783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627839"/>
                                        </p:tgtEl>
                                        <p:attrNameLst>
                                          <p:attrName>style.visibility</p:attrName>
                                        </p:attrNameLst>
                                      </p:cBhvr>
                                      <p:to>
                                        <p:strVal val="visible"/>
                                      </p:to>
                                    </p:set>
                                    <p:anim calcmode="lin" valueType="num">
                                      <p:cBhvr additive="base">
                                        <p:cTn id="41" dur="500" fill="hold"/>
                                        <p:tgtEl>
                                          <p:spTgt spid="627839"/>
                                        </p:tgtEl>
                                        <p:attrNameLst>
                                          <p:attrName>ppt_x</p:attrName>
                                        </p:attrNameLst>
                                      </p:cBhvr>
                                      <p:tavLst>
                                        <p:tav tm="0">
                                          <p:val>
                                            <p:strVal val="#ppt_x"/>
                                          </p:val>
                                        </p:tav>
                                        <p:tav tm="100000">
                                          <p:val>
                                            <p:strVal val="#ppt_x"/>
                                          </p:val>
                                        </p:tav>
                                      </p:tavLst>
                                    </p:anim>
                                    <p:anim calcmode="lin" valueType="num">
                                      <p:cBhvr additive="base">
                                        <p:cTn id="42" dur="500" fill="hold"/>
                                        <p:tgtEl>
                                          <p:spTgt spid="6278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822" grpId="0"/>
      <p:bldP spid="627838" grpId="0" animBg="1"/>
      <p:bldP spid="6278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4"/>
          <p:cNvPicPr>
            <a:picLocks noChangeAspect="1" noChangeArrowheads="1"/>
          </p:cNvPicPr>
          <p:nvPr/>
        </p:nvPicPr>
        <p:blipFill>
          <a:blip r:embed="rId2">
            <a:extLst>
              <a:ext uri="{28A0092B-C50C-407E-A947-70E740481C1C}">
                <a14:useLocalDpi xmlns:a14="http://schemas.microsoft.com/office/drawing/2010/main" val="0"/>
              </a:ext>
            </a:extLst>
          </a:blip>
          <a:srcRect l="3358" t="14328" r="1120" b="10448"/>
          <a:stretch>
            <a:fillRect/>
          </a:stretch>
        </p:blipFill>
        <p:spPr bwMode="auto">
          <a:xfrm>
            <a:off x="3311525" y="2017713"/>
            <a:ext cx="5724525" cy="4033837"/>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56322" name="幻灯片编号占位符 4"/>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3DA15ABA-3C80-4688-ABBE-DFCF8129D7A6}" type="slidenum">
              <a:rPr kumimoji="0" lang="zh-CN" altLang="en-US" sz="1400"/>
              <a:t>29</a:t>
            </a:fld>
            <a:endParaRPr kumimoji="0" lang="en-US" altLang="zh-CN" sz="1400"/>
          </a:p>
        </p:txBody>
      </p:sp>
      <p:sp>
        <p:nvSpPr>
          <p:cNvPr id="56323" name="Rectangle 2"/>
          <p:cNvSpPr>
            <a:spLocks noGrp="1" noChangeArrowheads="1"/>
          </p:cNvSpPr>
          <p:nvPr>
            <p:ph type="title"/>
          </p:nvPr>
        </p:nvSpPr>
        <p:spPr>
          <a:xfrm>
            <a:off x="2879725" y="908050"/>
            <a:ext cx="4213225" cy="708025"/>
          </a:xfrm>
        </p:spPr>
        <p:txBody>
          <a:bodyPr/>
          <a:lstStyle/>
          <a:p>
            <a:r>
              <a:rPr lang="zh-CN" altLang="en-US" sz="2400" b="1">
                <a:latin typeface="黑体" panose="02010609060101010101" pitchFamily="49" charset="-122"/>
                <a:ea typeface="黑体" panose="02010609060101010101" pitchFamily="49" charset="-122"/>
              </a:rPr>
              <a:t>数据库视图技术</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数据抽象</a:t>
            </a:r>
            <a:r>
              <a:rPr lang="en-US" altLang="zh-CN" sz="2400" b="1">
                <a:latin typeface="黑体" panose="02010609060101010101" pitchFamily="49" charset="-122"/>
                <a:ea typeface="黑体" panose="02010609060101010101" pitchFamily="49" charset="-122"/>
              </a:rPr>
              <a:t>)</a:t>
            </a:r>
            <a:br>
              <a:rPr lang="zh-CN" altLang="en-US" sz="2400" b="1">
                <a:latin typeface="黑体" panose="02010609060101010101" pitchFamily="49" charset="-122"/>
                <a:ea typeface="黑体" panose="02010609060101010101" pitchFamily="49" charset="-122"/>
              </a:rPr>
            </a:br>
            <a:endParaRPr lang="zh-CN" altLang="en-US" sz="1800">
              <a:solidFill>
                <a:srgbClr val="0066FF"/>
              </a:solidFill>
              <a:latin typeface="黑体" panose="02010609060101010101" pitchFamily="49" charset="-122"/>
              <a:ea typeface="黑体" panose="02010609060101010101" pitchFamily="49" charset="-122"/>
            </a:endParaRPr>
          </a:p>
        </p:txBody>
      </p:sp>
      <p:sp>
        <p:nvSpPr>
          <p:cNvPr id="56324" name="AutoShape 25"/>
          <p:cNvSpPr>
            <a:spLocks noChangeArrowheads="1"/>
          </p:cNvSpPr>
          <p:nvPr/>
        </p:nvSpPr>
        <p:spPr bwMode="auto">
          <a:xfrm>
            <a:off x="34925" y="1341438"/>
            <a:ext cx="3816350" cy="784225"/>
          </a:xfrm>
          <a:prstGeom prst="cloudCallout">
            <a:avLst>
              <a:gd name="adj1" fmla="val -46500"/>
              <a:gd name="adj2" fmla="val 61722"/>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如何保证数据结构独立性</a:t>
            </a:r>
            <a:r>
              <a:rPr kumimoji="0" lang="zh-CN" altLang="zh-CN" sz="1600">
                <a:latin typeface="Tahoma" panose="020B0604030504040204" pitchFamily="2" charset="0"/>
              </a:rPr>
              <a:t>?</a:t>
            </a:r>
            <a:endParaRPr kumimoji="0" lang="en-US" altLang="zh-CN" sz="1600">
              <a:latin typeface="Tahoma" panose="020B0604030504040204" pitchFamily="2" charset="0"/>
            </a:endParaRPr>
          </a:p>
          <a:p>
            <a:pPr algn="ctr">
              <a:spcBef>
                <a:spcPct val="0"/>
              </a:spcBef>
              <a:buFontTx/>
              <a:buNone/>
            </a:pPr>
            <a:r>
              <a:rPr kumimoji="0" lang="en-US" altLang="zh-CN" sz="1600">
                <a:latin typeface="Tahoma" panose="020B0604030504040204" pitchFamily="2" charset="0"/>
              </a:rPr>
              <a:t>(</a:t>
            </a:r>
            <a:r>
              <a:rPr kumimoji="0" lang="zh-CN" altLang="en-US" sz="1600">
                <a:latin typeface="Tahoma" panose="020B0604030504040204" pitchFamily="2" charset="0"/>
              </a:rPr>
              <a:t>应用程序与</a:t>
            </a:r>
            <a:r>
              <a:rPr kumimoji="0" lang="zh-CN" altLang="en-US" sz="1600">
                <a:latin typeface="Tahoma" panose="020B0604030504040204" pitchFamily="2" charset="0"/>
                <a:sym typeface="Wingdings" panose="05000000000000000000" pitchFamily="2" charset="2"/>
              </a:rPr>
              <a:t>物理数据</a:t>
            </a:r>
            <a:r>
              <a:rPr kumimoji="0" lang="zh-CN" altLang="en-US" sz="1600">
                <a:latin typeface="Tahoma" panose="020B0604030504040204" pitchFamily="2" charset="0"/>
              </a:rPr>
              <a:t>间</a:t>
            </a:r>
            <a:r>
              <a:rPr kumimoji="0" lang="en-US" altLang="zh-CN" sz="1600">
                <a:latin typeface="Tahoma" panose="020B0604030504040204" pitchFamily="2" charset="0"/>
              </a:rPr>
              <a:t>)</a:t>
            </a:r>
            <a:endParaRPr kumimoji="0" lang="zh-CN" altLang="en-US" sz="1600">
              <a:latin typeface="Tahoma" panose="020B0604030504040204" pitchFamily="2" charset="0"/>
            </a:endParaRPr>
          </a:p>
        </p:txBody>
      </p:sp>
      <p:grpSp>
        <p:nvGrpSpPr>
          <p:cNvPr id="56325" name="Group 37"/>
          <p:cNvGrpSpPr/>
          <p:nvPr/>
        </p:nvGrpSpPr>
        <p:grpSpPr bwMode="auto">
          <a:xfrm>
            <a:off x="36513" y="3033713"/>
            <a:ext cx="3527425" cy="3149600"/>
            <a:chOff x="1" y="1384"/>
            <a:chExt cx="2148" cy="1984"/>
          </a:xfrm>
        </p:grpSpPr>
        <p:sp>
          <p:nvSpPr>
            <p:cNvPr id="56343" name="Rectangle 26"/>
            <p:cNvSpPr>
              <a:spLocks noChangeArrowheads="1"/>
            </p:cNvSpPr>
            <p:nvPr/>
          </p:nvSpPr>
          <p:spPr bwMode="auto">
            <a:xfrm>
              <a:off x="1" y="2622"/>
              <a:ext cx="1267" cy="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b="0">
                  <a:solidFill>
                    <a:srgbClr val="009999"/>
                  </a:solidFill>
                </a:rPr>
                <a:t>数据：</a:t>
              </a:r>
              <a:r>
                <a:rPr kumimoji="0" lang="en-US" altLang="zh-CN" sz="1400" b="0">
                  <a:solidFill>
                    <a:srgbClr val="009999"/>
                  </a:solidFill>
                  <a:latin typeface="Tahoma" panose="020B0604030504040204" pitchFamily="2" charset="0"/>
                </a:rPr>
                <a:t>…</a:t>
              </a:r>
              <a:r>
                <a:rPr kumimoji="0" lang="zh-CN" altLang="en-US" sz="1400" b="0">
                  <a:solidFill>
                    <a:srgbClr val="009999"/>
                  </a:solidFill>
                </a:rPr>
                <a:t>按学号存放</a:t>
              </a:r>
              <a:r>
                <a:rPr kumimoji="0" lang="en-US" altLang="zh-CN" sz="1400" b="0">
                  <a:solidFill>
                    <a:srgbClr val="009999"/>
                  </a:solidFill>
                  <a:latin typeface="Tahoma" panose="020B0604030504040204" pitchFamily="2" charset="0"/>
                </a:rPr>
                <a:t>…</a:t>
              </a:r>
              <a:br>
                <a:rPr kumimoji="0" lang="en-US" altLang="zh-CN" sz="1400" b="0">
                  <a:solidFill>
                    <a:srgbClr val="F6C438"/>
                  </a:solidFill>
                </a:rPr>
              </a:br>
              <a:r>
                <a:rPr kumimoji="0" lang="en-US" altLang="zh-CN" sz="1400" b="0">
                  <a:solidFill>
                    <a:srgbClr val="0066FF"/>
                  </a:solidFill>
                </a:rPr>
                <a:t>(101,</a:t>
              </a:r>
              <a:r>
                <a:rPr kumimoji="0" lang="zh-CN" altLang="en-US" sz="1400" b="0">
                  <a:solidFill>
                    <a:srgbClr val="0066FF"/>
                  </a:solidFill>
                </a:rPr>
                <a:t>张三</a:t>
              </a:r>
              <a:r>
                <a:rPr kumimoji="0" lang="en-US" altLang="zh-CN" sz="1400" b="0">
                  <a:solidFill>
                    <a:srgbClr val="0066FF"/>
                  </a:solidFill>
                </a:rPr>
                <a:t>,20,CS,</a:t>
              </a:r>
              <a:r>
                <a:rPr kumimoji="0" lang="zh-CN" altLang="en-US" sz="1400" b="0">
                  <a:solidFill>
                    <a:srgbClr val="0066FF"/>
                  </a:solidFill>
                </a:rPr>
                <a:t>男</a:t>
              </a:r>
              <a:r>
                <a:rPr kumimoji="0" lang="en-US" altLang="zh-CN" sz="1400" b="0">
                  <a:solidFill>
                    <a:srgbClr val="0066FF"/>
                  </a:solidFill>
                </a:rPr>
                <a:t>)</a:t>
              </a:r>
              <a:br>
                <a:rPr kumimoji="0" lang="en-US" altLang="zh-CN" sz="1400" b="0">
                  <a:solidFill>
                    <a:srgbClr val="0066FF"/>
                  </a:solidFill>
                </a:rPr>
              </a:br>
              <a:r>
                <a:rPr kumimoji="0" lang="en-US" altLang="zh-CN" sz="1400" b="0">
                  <a:solidFill>
                    <a:srgbClr val="0066FF"/>
                  </a:solidFill>
                </a:rPr>
                <a:t>(102,</a:t>
              </a:r>
              <a:r>
                <a:rPr kumimoji="0" lang="zh-CN" altLang="en-US" sz="1400" b="0">
                  <a:solidFill>
                    <a:srgbClr val="0066FF"/>
                  </a:solidFill>
                </a:rPr>
                <a:t>李四</a:t>
              </a:r>
              <a:r>
                <a:rPr kumimoji="0" lang="en-US" altLang="zh-CN" sz="1400" b="0">
                  <a:solidFill>
                    <a:srgbClr val="0066FF"/>
                  </a:solidFill>
                </a:rPr>
                <a:t>,18,CS,</a:t>
              </a:r>
              <a:r>
                <a:rPr kumimoji="0" lang="zh-CN" altLang="en-US" sz="1400" b="0">
                  <a:solidFill>
                    <a:srgbClr val="0066FF"/>
                  </a:solidFill>
                </a:rPr>
                <a:t>女</a:t>
              </a:r>
              <a:r>
                <a:rPr kumimoji="0" lang="en-US" altLang="zh-CN" sz="1400" b="0">
                  <a:solidFill>
                    <a:srgbClr val="0066FF"/>
                  </a:solidFill>
                </a:rPr>
                <a:t>)</a:t>
              </a:r>
              <a:br>
                <a:rPr kumimoji="0" lang="en-US" altLang="zh-CN" sz="1400" b="0">
                  <a:solidFill>
                    <a:srgbClr val="0066FF"/>
                  </a:solidFill>
                </a:rPr>
              </a:br>
              <a:r>
                <a:rPr kumimoji="0" lang="en-US" altLang="zh-CN" sz="1400" b="0">
                  <a:solidFill>
                    <a:srgbClr val="0066FF"/>
                  </a:solidFill>
                </a:rPr>
                <a:t>(103,</a:t>
              </a:r>
              <a:r>
                <a:rPr kumimoji="0" lang="zh-CN" altLang="en-US" sz="1400" b="0">
                  <a:solidFill>
                    <a:srgbClr val="0066FF"/>
                  </a:solidFill>
                </a:rPr>
                <a:t>王五</a:t>
              </a:r>
              <a:r>
                <a:rPr kumimoji="0" lang="en-US" altLang="zh-CN" sz="1400" b="0">
                  <a:solidFill>
                    <a:srgbClr val="0066FF"/>
                  </a:solidFill>
                </a:rPr>
                <a:t>,19,EE,</a:t>
              </a:r>
              <a:r>
                <a:rPr kumimoji="0" lang="zh-CN" altLang="en-US" sz="1400" b="0">
                  <a:solidFill>
                    <a:srgbClr val="0066FF"/>
                  </a:solidFill>
                </a:rPr>
                <a:t>女</a:t>
              </a:r>
              <a:r>
                <a:rPr kumimoji="0" lang="en-US" altLang="zh-CN" sz="1400" b="0">
                  <a:solidFill>
                    <a:srgbClr val="0066FF"/>
                  </a:solidFill>
                </a:rPr>
                <a:t>)</a:t>
              </a:r>
              <a:br>
                <a:rPr kumimoji="0" lang="en-US" altLang="zh-CN" sz="1400" b="0">
                  <a:solidFill>
                    <a:srgbClr val="0066FF"/>
                  </a:solidFill>
                </a:rPr>
              </a:br>
              <a:r>
                <a:rPr kumimoji="0" lang="en-US" altLang="zh-CN" sz="1400" b="0">
                  <a:solidFill>
                    <a:srgbClr val="0066FF"/>
                  </a:solidFill>
                </a:rPr>
                <a:t>    </a:t>
              </a:r>
              <a:r>
                <a:rPr kumimoji="0" lang="en-US" altLang="zh-CN" sz="1400" b="0">
                  <a:solidFill>
                    <a:srgbClr val="009999"/>
                  </a:solidFill>
                  <a:latin typeface="Tahoma" panose="020B0604030504040204" pitchFamily="2" charset="0"/>
                </a:rPr>
                <a:t>…</a:t>
              </a:r>
              <a:r>
                <a:rPr kumimoji="0" lang="zh-CN" altLang="en-US" sz="1400" b="0">
                  <a:solidFill>
                    <a:srgbClr val="009999"/>
                  </a:solidFill>
                </a:rPr>
                <a:t>按年龄建索引</a:t>
              </a:r>
              <a:r>
                <a:rPr kumimoji="0" lang="en-US" altLang="zh-CN" sz="1400" b="0">
                  <a:solidFill>
                    <a:srgbClr val="009999"/>
                  </a:solidFill>
                  <a:latin typeface="Tahoma" panose="020B0604030504040204" pitchFamily="2" charset="0"/>
                </a:rPr>
                <a:t>…</a:t>
              </a:r>
              <a:endParaRPr kumimoji="0" lang="en-US" altLang="zh-CN" sz="1400" b="0">
                <a:solidFill>
                  <a:srgbClr val="009999"/>
                </a:solidFill>
              </a:endParaRPr>
            </a:p>
          </p:txBody>
        </p:sp>
        <p:sp>
          <p:nvSpPr>
            <p:cNvPr id="56344" name="Rectangle 27"/>
            <p:cNvSpPr>
              <a:spLocks noChangeArrowheads="1"/>
            </p:cNvSpPr>
            <p:nvPr/>
          </p:nvSpPr>
          <p:spPr bwMode="auto">
            <a:xfrm>
              <a:off x="1" y="2199"/>
              <a:ext cx="1973"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b="0">
                  <a:solidFill>
                    <a:srgbClr val="009999"/>
                  </a:solidFill>
                </a:rPr>
                <a:t>结构：</a:t>
              </a:r>
              <a:r>
                <a:rPr kumimoji="0" lang="en-US" altLang="zh-CN" sz="1600" b="0">
                  <a:solidFill>
                    <a:srgbClr val="009999"/>
                  </a:solidFill>
                  <a:latin typeface="Tahoma" panose="020B0604030504040204" pitchFamily="2" charset="0"/>
                </a:rPr>
                <a:t>”</a:t>
              </a:r>
              <a:r>
                <a:rPr kumimoji="0" lang="zh-CN" altLang="en-US" sz="1600" b="0">
                  <a:solidFill>
                    <a:srgbClr val="009999"/>
                  </a:solidFill>
                </a:rPr>
                <a:t>学生</a:t>
              </a:r>
              <a:r>
                <a:rPr kumimoji="0" lang="en-US" altLang="zh-CN" sz="1600" b="0">
                  <a:solidFill>
                    <a:srgbClr val="009999"/>
                  </a:solidFill>
                  <a:latin typeface="Tahoma" panose="020B0604030504040204" pitchFamily="2" charset="0"/>
                </a:rPr>
                <a:t>”</a:t>
              </a:r>
              <a:r>
                <a:rPr kumimoji="0" lang="en-US" altLang="zh-CN" sz="1600" b="0">
                  <a:solidFill>
                    <a:srgbClr val="009999"/>
                  </a:solidFill>
                </a:rPr>
                <a:t>        </a:t>
              </a:r>
              <a:r>
                <a:rPr kumimoji="0" lang="en-US" altLang="zh-CN" sz="1600" b="0">
                  <a:solidFill>
                    <a:srgbClr val="009999"/>
                  </a:solidFill>
                  <a:latin typeface="Tahoma" panose="020B0604030504040204" pitchFamily="2" charset="0"/>
                </a:rPr>
                <a:t>”</a:t>
              </a:r>
              <a:r>
                <a:rPr kumimoji="0" lang="zh-CN" altLang="en-US" sz="1600" b="0">
                  <a:solidFill>
                    <a:srgbClr val="009999"/>
                  </a:solidFill>
                </a:rPr>
                <a:t>宿舍</a:t>
              </a:r>
              <a:r>
                <a:rPr kumimoji="0" lang="en-US" altLang="zh-CN" sz="1600" b="0">
                  <a:solidFill>
                    <a:srgbClr val="009999"/>
                  </a:solidFill>
                  <a:latin typeface="Tahoma" panose="020B0604030504040204" pitchFamily="2" charset="0"/>
                </a:rPr>
                <a:t>”</a:t>
              </a:r>
              <a:br>
                <a:rPr kumimoji="0" lang="en-US" altLang="zh-CN" sz="1600" b="0">
                  <a:solidFill>
                    <a:srgbClr val="009999"/>
                  </a:solidFill>
                </a:rPr>
              </a:br>
              <a:r>
                <a:rPr kumimoji="0" lang="en-US" altLang="zh-CN" sz="1200" b="0">
                  <a:solidFill>
                    <a:srgbClr val="0066FF"/>
                  </a:solidFill>
                </a:rPr>
                <a:t>(</a:t>
              </a:r>
              <a:r>
                <a:rPr kumimoji="0" lang="zh-CN" altLang="en-US" sz="1200" b="0">
                  <a:solidFill>
                    <a:srgbClr val="0066FF"/>
                  </a:solidFill>
                </a:rPr>
                <a:t>学号</a:t>
              </a:r>
              <a:r>
                <a:rPr kumimoji="0" lang="en-US" altLang="zh-CN" sz="1200" b="0">
                  <a:solidFill>
                    <a:srgbClr val="0066FF"/>
                  </a:solidFill>
                </a:rPr>
                <a:t>,</a:t>
              </a:r>
              <a:r>
                <a:rPr kumimoji="0" lang="zh-CN" altLang="en-US" sz="1200" b="0">
                  <a:solidFill>
                    <a:srgbClr val="0066FF"/>
                  </a:solidFill>
                </a:rPr>
                <a:t>姓名</a:t>
              </a:r>
              <a:r>
                <a:rPr kumimoji="0" lang="en-US" altLang="zh-CN" sz="1200" b="0">
                  <a:solidFill>
                    <a:srgbClr val="0066FF"/>
                  </a:solidFill>
                </a:rPr>
                <a:t>,</a:t>
              </a:r>
              <a:r>
                <a:rPr kumimoji="0" lang="zh-CN" altLang="en-US" sz="1200" b="0">
                  <a:solidFill>
                    <a:srgbClr val="0066FF"/>
                  </a:solidFill>
                </a:rPr>
                <a:t>年龄</a:t>
              </a:r>
              <a:r>
                <a:rPr kumimoji="0" lang="en-US" altLang="zh-CN" sz="1200" b="0">
                  <a:solidFill>
                    <a:srgbClr val="0066FF"/>
                  </a:solidFill>
                </a:rPr>
                <a:t>,</a:t>
              </a:r>
              <a:r>
                <a:rPr kumimoji="0" lang="zh-CN" altLang="en-US" sz="1200" b="0">
                  <a:solidFill>
                    <a:srgbClr val="0066FF"/>
                  </a:solidFill>
                </a:rPr>
                <a:t>专业</a:t>
              </a:r>
              <a:r>
                <a:rPr kumimoji="0" lang="en-US" altLang="zh-CN" sz="1200" b="0">
                  <a:solidFill>
                    <a:srgbClr val="0066FF"/>
                  </a:solidFill>
                </a:rPr>
                <a:t>,</a:t>
              </a:r>
              <a:r>
                <a:rPr kumimoji="0" lang="zh-CN" altLang="en-US" sz="1200" b="0">
                  <a:solidFill>
                    <a:srgbClr val="0066FF"/>
                  </a:solidFill>
                </a:rPr>
                <a:t>性别</a:t>
              </a:r>
              <a:r>
                <a:rPr kumimoji="0" lang="en-US" altLang="zh-CN" sz="1200" b="0">
                  <a:solidFill>
                    <a:srgbClr val="0066FF"/>
                  </a:solidFill>
                </a:rPr>
                <a:t>)</a:t>
              </a:r>
              <a:br>
                <a:rPr kumimoji="0" lang="en-US" altLang="zh-CN" sz="1200" b="0">
                  <a:solidFill>
                    <a:srgbClr val="0066FF"/>
                  </a:solidFill>
                </a:rPr>
              </a:br>
              <a:endParaRPr kumimoji="0" lang="en-US" altLang="zh-CN" sz="1400" b="0">
                <a:solidFill>
                  <a:srgbClr val="0066FF"/>
                </a:solidFill>
              </a:endParaRPr>
            </a:p>
          </p:txBody>
        </p:sp>
        <p:sp>
          <p:nvSpPr>
            <p:cNvPr id="56345" name="Rectangle 28"/>
            <p:cNvSpPr>
              <a:spLocks noChangeArrowheads="1"/>
            </p:cNvSpPr>
            <p:nvPr/>
          </p:nvSpPr>
          <p:spPr bwMode="auto">
            <a:xfrm>
              <a:off x="614" y="1407"/>
              <a:ext cx="1271"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b="0">
                  <a:solidFill>
                    <a:srgbClr val="009999"/>
                  </a:solidFill>
                </a:rPr>
                <a:t>视图：</a:t>
              </a:r>
              <a:br>
                <a:rPr kumimoji="0" lang="zh-CN" altLang="en-US" sz="1400" b="0">
                  <a:solidFill>
                    <a:srgbClr val="009999"/>
                  </a:solidFill>
                </a:rPr>
              </a:br>
              <a:r>
                <a:rPr kumimoji="0" lang="en-US" altLang="zh-CN" sz="1400" b="0">
                  <a:solidFill>
                    <a:srgbClr val="0066FF"/>
                  </a:solidFill>
                </a:rPr>
                <a:t>(</a:t>
              </a:r>
              <a:r>
                <a:rPr kumimoji="0" lang="zh-CN" altLang="en-US" sz="1400" b="0">
                  <a:solidFill>
                    <a:srgbClr val="0066FF"/>
                  </a:solidFill>
                </a:rPr>
                <a:t>学号</a:t>
              </a:r>
              <a:r>
                <a:rPr kumimoji="0" lang="en-US" altLang="zh-CN" sz="1400" b="0">
                  <a:solidFill>
                    <a:srgbClr val="0066FF"/>
                  </a:solidFill>
                </a:rPr>
                <a:t>,</a:t>
              </a:r>
              <a:r>
                <a:rPr kumimoji="0" lang="zh-CN" altLang="en-US" sz="1400" b="0">
                  <a:solidFill>
                    <a:srgbClr val="0066FF"/>
                  </a:solidFill>
                </a:rPr>
                <a:t>姓名</a:t>
              </a:r>
              <a:r>
                <a:rPr kumimoji="0" lang="en-US" altLang="zh-CN" sz="1400" b="0">
                  <a:solidFill>
                    <a:srgbClr val="0066FF"/>
                  </a:solidFill>
                </a:rPr>
                <a:t>,</a:t>
              </a:r>
              <a:r>
                <a:rPr kumimoji="0" lang="zh-CN" altLang="en-US" sz="1400" b="0">
                  <a:solidFill>
                    <a:srgbClr val="0066FF"/>
                  </a:solidFill>
                </a:rPr>
                <a:t>专业</a:t>
              </a:r>
              <a:r>
                <a:rPr kumimoji="0" lang="en-US" altLang="zh-CN" sz="1400" b="0">
                  <a:solidFill>
                    <a:srgbClr val="0066FF"/>
                  </a:solidFill>
                </a:rPr>
                <a:t>,</a:t>
              </a:r>
              <a:r>
                <a:rPr kumimoji="0" lang="zh-CN" altLang="en-US" sz="1400" b="0">
                  <a:solidFill>
                    <a:srgbClr val="0066FF"/>
                  </a:solidFill>
                </a:rPr>
                <a:t>宿舍</a:t>
              </a:r>
              <a:r>
                <a:rPr kumimoji="0" lang="en-US" altLang="zh-CN" sz="1400" b="0">
                  <a:solidFill>
                    <a:srgbClr val="0066FF"/>
                  </a:solidFill>
                </a:rPr>
                <a:t>)</a:t>
              </a:r>
              <a:br>
                <a:rPr kumimoji="0" lang="en-US" altLang="zh-CN" sz="1400" b="0">
                  <a:solidFill>
                    <a:srgbClr val="0066FF"/>
                  </a:solidFill>
                </a:rPr>
              </a:br>
              <a:endParaRPr kumimoji="0" lang="en-US" altLang="zh-CN" sz="1400" b="0">
                <a:solidFill>
                  <a:srgbClr val="0066FF"/>
                </a:solidFill>
              </a:endParaRPr>
            </a:p>
          </p:txBody>
        </p:sp>
        <p:sp>
          <p:nvSpPr>
            <p:cNvPr id="56346" name="Rectangle 29"/>
            <p:cNvSpPr>
              <a:spLocks noChangeArrowheads="1"/>
            </p:cNvSpPr>
            <p:nvPr/>
          </p:nvSpPr>
          <p:spPr bwMode="auto">
            <a:xfrm>
              <a:off x="1178" y="2736"/>
              <a:ext cx="971"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600" b="0">
                  <a:solidFill>
                    <a:srgbClr val="0066FF"/>
                  </a:solidFill>
                </a:rPr>
                <a:t>(101,5</a:t>
              </a:r>
              <a:r>
                <a:rPr kumimoji="0" lang="zh-CN" altLang="en-US" sz="1600" b="0">
                  <a:solidFill>
                    <a:srgbClr val="0066FF"/>
                  </a:solidFill>
                </a:rPr>
                <a:t>舍</a:t>
              </a:r>
              <a:r>
                <a:rPr kumimoji="0" lang="en-US" altLang="zh-CN" sz="1600" b="0">
                  <a:solidFill>
                    <a:srgbClr val="0066FF"/>
                  </a:solidFill>
                </a:rPr>
                <a:t>201)</a:t>
              </a:r>
              <a:br>
                <a:rPr kumimoji="0" lang="en-US" altLang="zh-CN" sz="1600" b="0">
                  <a:solidFill>
                    <a:srgbClr val="0066FF"/>
                  </a:solidFill>
                </a:rPr>
              </a:br>
              <a:r>
                <a:rPr kumimoji="0" lang="en-US" altLang="zh-CN" sz="1600" b="0">
                  <a:solidFill>
                    <a:srgbClr val="0066FF"/>
                  </a:solidFill>
                </a:rPr>
                <a:t>(102,4</a:t>
              </a:r>
              <a:r>
                <a:rPr kumimoji="0" lang="zh-CN" altLang="en-US" sz="1600" b="0">
                  <a:solidFill>
                    <a:srgbClr val="0066FF"/>
                  </a:solidFill>
                </a:rPr>
                <a:t>舍</a:t>
              </a:r>
              <a:r>
                <a:rPr kumimoji="0" lang="en-US" altLang="zh-CN" sz="1600" b="0">
                  <a:solidFill>
                    <a:srgbClr val="0066FF"/>
                  </a:solidFill>
                </a:rPr>
                <a:t>402)</a:t>
              </a:r>
              <a:br>
                <a:rPr kumimoji="0" lang="en-US" altLang="zh-CN" sz="1600" b="0">
                  <a:solidFill>
                    <a:srgbClr val="0066FF"/>
                  </a:solidFill>
                </a:rPr>
              </a:br>
              <a:r>
                <a:rPr kumimoji="0" lang="en-US" altLang="zh-CN" sz="1600" b="0">
                  <a:solidFill>
                    <a:srgbClr val="0066FF"/>
                  </a:solidFill>
                </a:rPr>
                <a:t>(103,4</a:t>
              </a:r>
              <a:r>
                <a:rPr kumimoji="0" lang="zh-CN" altLang="en-US" sz="1600" b="0">
                  <a:solidFill>
                    <a:srgbClr val="0066FF"/>
                  </a:solidFill>
                </a:rPr>
                <a:t>舍</a:t>
              </a:r>
              <a:r>
                <a:rPr kumimoji="0" lang="en-US" altLang="zh-CN" sz="1600" b="0">
                  <a:solidFill>
                    <a:srgbClr val="0066FF"/>
                  </a:solidFill>
                </a:rPr>
                <a:t>402)</a:t>
              </a:r>
            </a:p>
          </p:txBody>
        </p:sp>
        <p:sp>
          <p:nvSpPr>
            <p:cNvPr id="56347" name="Rectangle 30"/>
            <p:cNvSpPr>
              <a:spLocks noChangeArrowheads="1"/>
            </p:cNvSpPr>
            <p:nvPr/>
          </p:nvSpPr>
          <p:spPr bwMode="auto">
            <a:xfrm>
              <a:off x="1294" y="2259"/>
              <a:ext cx="676"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200" b="0">
                  <a:solidFill>
                    <a:srgbClr val="0066FF"/>
                  </a:solidFill>
                </a:rPr>
                <a:t>(</a:t>
              </a:r>
              <a:r>
                <a:rPr kumimoji="0" lang="zh-CN" altLang="en-US" sz="1200" b="0">
                  <a:solidFill>
                    <a:srgbClr val="0066FF"/>
                  </a:solidFill>
                </a:rPr>
                <a:t>学号</a:t>
              </a:r>
              <a:r>
                <a:rPr kumimoji="0" lang="en-US" altLang="zh-CN" sz="1200" b="0">
                  <a:solidFill>
                    <a:srgbClr val="0066FF"/>
                  </a:solidFill>
                </a:rPr>
                <a:t>,</a:t>
              </a:r>
              <a:r>
                <a:rPr kumimoji="0" lang="zh-CN" altLang="en-US" sz="1200" b="0">
                  <a:solidFill>
                    <a:srgbClr val="0066FF"/>
                  </a:solidFill>
                </a:rPr>
                <a:t>宿舍号</a:t>
              </a:r>
              <a:r>
                <a:rPr kumimoji="0" lang="en-US" altLang="zh-CN" sz="1200" b="0">
                  <a:solidFill>
                    <a:srgbClr val="0066FF"/>
                  </a:solidFill>
                </a:rPr>
                <a:t>)</a:t>
              </a:r>
              <a:br>
                <a:rPr kumimoji="0" lang="en-US" altLang="zh-CN" sz="1200" b="0">
                  <a:solidFill>
                    <a:srgbClr val="0066FF"/>
                  </a:solidFill>
                </a:rPr>
              </a:br>
              <a:endParaRPr kumimoji="0" lang="en-US" altLang="zh-CN" sz="1200" b="0">
                <a:solidFill>
                  <a:srgbClr val="0066FF"/>
                </a:solidFill>
              </a:endParaRPr>
            </a:p>
          </p:txBody>
        </p:sp>
        <p:sp>
          <p:nvSpPr>
            <p:cNvPr id="56348" name="Rectangle 31"/>
            <p:cNvSpPr>
              <a:spLocks noChangeArrowheads="1"/>
            </p:cNvSpPr>
            <p:nvPr/>
          </p:nvSpPr>
          <p:spPr bwMode="auto">
            <a:xfrm>
              <a:off x="66" y="1384"/>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0066FF"/>
                  </a:solidFill>
                  <a:latin typeface="Tahoma" panose="020B0604030504040204" pitchFamily="2" charset="0"/>
                </a:rPr>
                <a:t>案例：</a:t>
              </a:r>
              <a:endParaRPr kumimoji="0" lang="zh-CN" altLang="en-US" sz="1800">
                <a:solidFill>
                  <a:srgbClr val="0066FF"/>
                </a:solidFill>
                <a:latin typeface="Tahoma" panose="020B0604030504040204" pitchFamily="2" charset="0"/>
              </a:endParaRPr>
            </a:p>
          </p:txBody>
        </p:sp>
        <p:sp>
          <p:nvSpPr>
            <p:cNvPr id="56349" name="AutoShape 33"/>
            <p:cNvSpPr>
              <a:spLocks noChangeArrowheads="1"/>
            </p:cNvSpPr>
            <p:nvPr/>
          </p:nvSpPr>
          <p:spPr bwMode="auto">
            <a:xfrm>
              <a:off x="461" y="2460"/>
              <a:ext cx="68" cy="174"/>
            </a:xfrm>
            <a:prstGeom prst="upDownArrow">
              <a:avLst>
                <a:gd name="adj1" fmla="val 50000"/>
                <a:gd name="adj2" fmla="val 51176"/>
              </a:avLst>
            </a:prstGeom>
            <a:solidFill>
              <a:srgbClr val="FFCC00"/>
            </a:solidFill>
            <a:ln w="9525">
              <a:solidFill>
                <a:schemeClr val="tx2"/>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200">
                <a:latin typeface="Tahoma" panose="020B0604030504040204" pitchFamily="2" charset="0"/>
              </a:endParaRPr>
            </a:p>
          </p:txBody>
        </p:sp>
        <p:sp>
          <p:nvSpPr>
            <p:cNvPr id="56350" name="AutoShape 34"/>
            <p:cNvSpPr>
              <a:spLocks noChangeArrowheads="1"/>
            </p:cNvSpPr>
            <p:nvPr/>
          </p:nvSpPr>
          <p:spPr bwMode="auto">
            <a:xfrm>
              <a:off x="1404" y="2486"/>
              <a:ext cx="69" cy="174"/>
            </a:xfrm>
            <a:prstGeom prst="upDownArrow">
              <a:avLst>
                <a:gd name="adj1" fmla="val 50000"/>
                <a:gd name="adj2" fmla="val 51170"/>
              </a:avLst>
            </a:prstGeom>
            <a:solidFill>
              <a:srgbClr val="FFCC00"/>
            </a:solidFill>
            <a:ln w="9525">
              <a:solidFill>
                <a:schemeClr val="tx2"/>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200">
                <a:latin typeface="Tahoma" panose="020B0604030504040204" pitchFamily="2" charset="0"/>
              </a:endParaRPr>
            </a:p>
          </p:txBody>
        </p:sp>
        <p:sp>
          <p:nvSpPr>
            <p:cNvPr id="56351" name="Line 35"/>
            <p:cNvSpPr>
              <a:spLocks noChangeShapeType="1"/>
            </p:cNvSpPr>
            <p:nvPr/>
          </p:nvSpPr>
          <p:spPr bwMode="auto">
            <a:xfrm flipH="1">
              <a:off x="505" y="1679"/>
              <a:ext cx="285" cy="535"/>
            </a:xfrm>
            <a:prstGeom prst="line">
              <a:avLst/>
            </a:prstGeom>
            <a:noFill/>
            <a:ln w="28575">
              <a:solidFill>
                <a:srgbClr val="F6C43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52" name="Line 36"/>
            <p:cNvSpPr>
              <a:spLocks noChangeShapeType="1"/>
            </p:cNvSpPr>
            <p:nvPr/>
          </p:nvSpPr>
          <p:spPr bwMode="auto">
            <a:xfrm>
              <a:off x="790" y="1679"/>
              <a:ext cx="636" cy="535"/>
            </a:xfrm>
            <a:prstGeom prst="line">
              <a:avLst/>
            </a:prstGeom>
            <a:noFill/>
            <a:ln w="28575">
              <a:solidFill>
                <a:srgbClr val="F6C43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组 3"/>
          <p:cNvGrpSpPr/>
          <p:nvPr/>
        </p:nvGrpSpPr>
        <p:grpSpPr bwMode="auto">
          <a:xfrm>
            <a:off x="3313113" y="3522663"/>
            <a:ext cx="5002212" cy="1309687"/>
            <a:chOff x="3313694" y="3522910"/>
            <a:chExt cx="5002213" cy="1309242"/>
          </a:xfrm>
        </p:grpSpPr>
        <p:sp>
          <p:nvSpPr>
            <p:cNvPr id="56337" name="Rectangle 8"/>
            <p:cNvSpPr>
              <a:spLocks noChangeArrowheads="1"/>
            </p:cNvSpPr>
            <p:nvPr/>
          </p:nvSpPr>
          <p:spPr bwMode="auto">
            <a:xfrm>
              <a:off x="4499556" y="3968845"/>
              <a:ext cx="2592389" cy="17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solidFill>
                    <a:schemeClr val="tx2"/>
                  </a:solidFill>
                </a:rPr>
                <a:t>第一级映射</a:t>
              </a:r>
              <a:endParaRPr kumimoji="0" lang="zh-CN" altLang="en-US" sz="1600" b="0"/>
            </a:p>
          </p:txBody>
        </p:sp>
        <p:sp>
          <p:nvSpPr>
            <p:cNvPr id="56338" name="Rectangle 17"/>
            <p:cNvSpPr>
              <a:spLocks noChangeArrowheads="1"/>
            </p:cNvSpPr>
            <p:nvPr/>
          </p:nvSpPr>
          <p:spPr bwMode="auto">
            <a:xfrm>
              <a:off x="3313694" y="4005346"/>
              <a:ext cx="1835150" cy="82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t>具有两级独立：</a:t>
              </a:r>
              <a:br>
                <a:rPr kumimoji="0" lang="zh-CN" altLang="en-US" sz="1600">
                  <a:solidFill>
                    <a:schemeClr val="tx2"/>
                  </a:solidFill>
                </a:rPr>
              </a:br>
              <a:r>
                <a:rPr kumimoji="0" lang="zh-CN" altLang="en-US" sz="1600"/>
                <a:t>支持应用独立性</a:t>
              </a:r>
            </a:p>
          </p:txBody>
        </p:sp>
        <p:sp>
          <p:nvSpPr>
            <p:cNvPr id="56339" name="Line 19"/>
            <p:cNvSpPr>
              <a:spLocks noChangeShapeType="1"/>
            </p:cNvSpPr>
            <p:nvPr/>
          </p:nvSpPr>
          <p:spPr bwMode="auto">
            <a:xfrm flipV="1">
              <a:off x="4898019" y="4154520"/>
              <a:ext cx="325437" cy="322153"/>
            </a:xfrm>
            <a:prstGeom prst="line">
              <a:avLst/>
            </a:prstGeom>
            <a:noFill/>
            <a:ln w="9525">
              <a:solidFill>
                <a:schemeClr val="tx2"/>
              </a:solidFill>
              <a:prstDash val="dash"/>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0" name="Rectangle 23"/>
            <p:cNvSpPr>
              <a:spLocks noChangeArrowheads="1"/>
            </p:cNvSpPr>
            <p:nvPr/>
          </p:nvSpPr>
          <p:spPr bwMode="auto">
            <a:xfrm>
              <a:off x="6325182" y="4473499"/>
              <a:ext cx="1990725" cy="33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600">
                  <a:latin typeface="Tahoma" panose="020B0604030504040204" pitchFamily="2" charset="0"/>
                </a:rPr>
                <a:t>        (</a:t>
              </a:r>
              <a:r>
                <a:rPr kumimoji="0" lang="zh-CN" altLang="en-US" sz="1600">
                  <a:latin typeface="Tahoma" panose="020B0604030504040204" pitchFamily="2" charset="0"/>
                </a:rPr>
                <a:t>数据逻辑结构</a:t>
              </a:r>
              <a:r>
                <a:rPr kumimoji="0" lang="en-US" altLang="zh-CN" sz="1600">
                  <a:latin typeface="Tahoma" panose="020B0604030504040204" pitchFamily="2" charset="0"/>
                </a:rPr>
                <a:t>)</a:t>
              </a:r>
            </a:p>
          </p:txBody>
        </p:sp>
        <p:sp>
          <p:nvSpPr>
            <p:cNvPr id="56341" name="Rectangle 24"/>
            <p:cNvSpPr>
              <a:spLocks noChangeArrowheads="1"/>
            </p:cNvSpPr>
            <p:nvPr/>
          </p:nvSpPr>
          <p:spPr bwMode="auto">
            <a:xfrm>
              <a:off x="6264857" y="3522910"/>
              <a:ext cx="1601788" cy="33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600">
                  <a:latin typeface="Tahoma" panose="020B0604030504040204" pitchFamily="2" charset="0"/>
                </a:rPr>
                <a:t>(</a:t>
              </a:r>
              <a:r>
                <a:rPr kumimoji="0" lang="zh-CN" altLang="en-US" sz="1600">
                  <a:latin typeface="Tahoma" panose="020B0604030504040204" pitchFamily="2" charset="0"/>
                </a:rPr>
                <a:t>数据逻辑重构</a:t>
              </a:r>
              <a:r>
                <a:rPr kumimoji="0" lang="en-US" altLang="zh-CN" sz="1600">
                  <a:latin typeface="Tahoma" panose="020B0604030504040204" pitchFamily="2" charset="0"/>
                </a:rPr>
                <a:t>)</a:t>
              </a:r>
            </a:p>
          </p:txBody>
        </p:sp>
        <p:sp>
          <p:nvSpPr>
            <p:cNvPr id="56342" name="AutoShape 14"/>
            <p:cNvSpPr>
              <a:spLocks noChangeArrowheads="1"/>
            </p:cNvSpPr>
            <p:nvPr/>
          </p:nvSpPr>
          <p:spPr bwMode="auto">
            <a:xfrm>
              <a:off x="5794956" y="3897433"/>
              <a:ext cx="107950" cy="215827"/>
            </a:xfrm>
            <a:prstGeom prst="upDownArrow">
              <a:avLst>
                <a:gd name="adj1" fmla="val 50000"/>
                <a:gd name="adj2" fmla="val 39996"/>
              </a:avLst>
            </a:prstGeom>
            <a:solidFill>
              <a:srgbClr val="FFFF00"/>
            </a:solidFill>
            <a:ln w="9525">
              <a:solidFill>
                <a:srgbClr val="FF0000"/>
              </a:solidFill>
              <a:miter lim="800000"/>
            </a:ln>
          </p:spPr>
          <p:txBody>
            <a:bodyPr wrap="none" t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600">
                <a:latin typeface="Tahoma" panose="020B0604030504040204" pitchFamily="2" charset="0"/>
              </a:endParaRPr>
            </a:p>
          </p:txBody>
        </p:sp>
      </p:grpSp>
      <p:sp>
        <p:nvSpPr>
          <p:cNvPr id="140328" name="Rectangle 40"/>
          <p:cNvSpPr>
            <a:spLocks noChangeArrowheads="1"/>
          </p:cNvSpPr>
          <p:nvPr/>
        </p:nvSpPr>
        <p:spPr bwMode="auto">
          <a:xfrm>
            <a:off x="4572000" y="1557338"/>
            <a:ext cx="3633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000">
                <a:solidFill>
                  <a:srgbClr val="0066FF"/>
                </a:solidFill>
              </a:rPr>
              <a:t>“</a:t>
            </a:r>
            <a:r>
              <a:rPr kumimoji="0" lang="zh-CN" altLang="en-US" sz="2000">
                <a:solidFill>
                  <a:srgbClr val="0066FF"/>
                </a:solidFill>
                <a:latin typeface="Tahoma" panose="020B0604030504040204" pitchFamily="2" charset="0"/>
              </a:rPr>
              <a:t>三层模式</a:t>
            </a:r>
            <a:r>
              <a:rPr kumimoji="0" lang="en-US" altLang="zh-CN" sz="2000">
                <a:solidFill>
                  <a:srgbClr val="0066FF"/>
                </a:solidFill>
                <a:latin typeface="Tahoma" panose="020B0604030504040204" pitchFamily="2" charset="0"/>
              </a:rPr>
              <a:t>-</a:t>
            </a:r>
            <a:r>
              <a:rPr kumimoji="0" lang="zh-CN" altLang="en-US" sz="2000">
                <a:solidFill>
                  <a:srgbClr val="0066FF"/>
                </a:solidFill>
                <a:latin typeface="Tahoma" panose="020B0604030504040204" pitchFamily="2" charset="0"/>
              </a:rPr>
              <a:t>两级映射</a:t>
            </a:r>
            <a:r>
              <a:rPr kumimoji="0" lang="zh-CN" altLang="en-US" sz="2000">
                <a:solidFill>
                  <a:srgbClr val="0066FF"/>
                </a:solidFill>
              </a:rPr>
              <a:t>”</a:t>
            </a:r>
            <a:r>
              <a:rPr kumimoji="0" lang="zh-CN" altLang="en-US" sz="2000">
                <a:solidFill>
                  <a:srgbClr val="0066FF"/>
                </a:solidFill>
                <a:latin typeface="Tahoma" panose="020B0604030504040204" pitchFamily="2" charset="0"/>
              </a:rPr>
              <a:t>及优点</a:t>
            </a:r>
          </a:p>
        </p:txBody>
      </p:sp>
      <p:sp>
        <p:nvSpPr>
          <p:cNvPr id="56328" name="Rectangle 42"/>
          <p:cNvSpPr>
            <a:spLocks noChangeArrowheads="1"/>
          </p:cNvSpPr>
          <p:nvPr/>
        </p:nvSpPr>
        <p:spPr bwMode="auto">
          <a:xfrm>
            <a:off x="1008063" y="2349500"/>
            <a:ext cx="901700" cy="306388"/>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b="0">
                <a:solidFill>
                  <a:srgbClr val="0066FF"/>
                </a:solidFill>
                <a:latin typeface="Tahoma" panose="020B0604030504040204" pitchFamily="2" charset="0"/>
              </a:rPr>
              <a:t>应用程序</a:t>
            </a:r>
          </a:p>
        </p:txBody>
      </p:sp>
      <p:sp>
        <p:nvSpPr>
          <p:cNvPr id="56329" name="AutoShape 43"/>
          <p:cNvSpPr>
            <a:spLocks noChangeArrowheads="1"/>
          </p:cNvSpPr>
          <p:nvPr/>
        </p:nvSpPr>
        <p:spPr bwMode="auto">
          <a:xfrm>
            <a:off x="1343025" y="2711450"/>
            <a:ext cx="117475" cy="276225"/>
          </a:xfrm>
          <a:prstGeom prst="upDownArrow">
            <a:avLst>
              <a:gd name="adj1" fmla="val 50000"/>
              <a:gd name="adj2" fmla="val 47027"/>
            </a:avLst>
          </a:prstGeom>
          <a:solidFill>
            <a:schemeClr val="tx2"/>
          </a:solidFill>
          <a:ln w="9525">
            <a:solidFill>
              <a:schemeClr val="tx2"/>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200">
              <a:latin typeface="Tahoma" panose="020B0604030504040204" pitchFamily="2" charset="0"/>
            </a:endParaRPr>
          </a:p>
        </p:txBody>
      </p:sp>
      <p:grpSp>
        <p:nvGrpSpPr>
          <p:cNvPr id="5" name="组 4"/>
          <p:cNvGrpSpPr/>
          <p:nvPr/>
        </p:nvGrpSpPr>
        <p:grpSpPr bwMode="auto">
          <a:xfrm>
            <a:off x="3333750" y="4638675"/>
            <a:ext cx="4951413" cy="1287463"/>
            <a:chOff x="3334263" y="4638618"/>
            <a:chExt cx="4951482" cy="1287672"/>
          </a:xfrm>
        </p:grpSpPr>
        <p:sp>
          <p:nvSpPr>
            <p:cNvPr id="56332" name="Rectangle 13"/>
            <p:cNvSpPr>
              <a:spLocks noChangeArrowheads="1"/>
            </p:cNvSpPr>
            <p:nvPr/>
          </p:nvSpPr>
          <p:spPr bwMode="auto">
            <a:xfrm>
              <a:off x="4536018" y="5013329"/>
              <a:ext cx="2592423" cy="17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solidFill>
                    <a:schemeClr val="tx2"/>
                  </a:solidFill>
                </a:rPr>
                <a:t>第二级映射</a:t>
              </a:r>
              <a:endParaRPr kumimoji="0" lang="zh-CN" altLang="en-US" sz="1600" b="0"/>
            </a:p>
          </p:txBody>
        </p:sp>
        <p:sp>
          <p:nvSpPr>
            <p:cNvPr id="56333" name="AutoShape 15"/>
            <p:cNvSpPr>
              <a:spLocks noChangeArrowheads="1"/>
            </p:cNvSpPr>
            <p:nvPr/>
          </p:nvSpPr>
          <p:spPr bwMode="auto">
            <a:xfrm>
              <a:off x="5759997" y="4975223"/>
              <a:ext cx="107952" cy="215935"/>
            </a:xfrm>
            <a:prstGeom prst="upDownArrow">
              <a:avLst>
                <a:gd name="adj1" fmla="val 50000"/>
                <a:gd name="adj2" fmla="val 39996"/>
              </a:avLst>
            </a:prstGeom>
            <a:solidFill>
              <a:srgbClr val="FFFF00"/>
            </a:solidFill>
            <a:ln w="9525">
              <a:solidFill>
                <a:srgbClr val="FF0000"/>
              </a:solidFill>
              <a:miter lim="800000"/>
            </a:ln>
          </p:spPr>
          <p:txBody>
            <a:bodyPr wrap="none" t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600">
                <a:latin typeface="Tahoma" panose="020B0604030504040204" pitchFamily="2" charset="0"/>
              </a:endParaRPr>
            </a:p>
          </p:txBody>
        </p:sp>
        <p:sp>
          <p:nvSpPr>
            <p:cNvPr id="56334" name="Line 20"/>
            <p:cNvSpPr>
              <a:spLocks noChangeShapeType="1"/>
            </p:cNvSpPr>
            <p:nvPr/>
          </p:nvSpPr>
          <p:spPr bwMode="auto">
            <a:xfrm>
              <a:off x="4212163" y="5014917"/>
              <a:ext cx="395293" cy="107968"/>
            </a:xfrm>
            <a:prstGeom prst="line">
              <a:avLst/>
            </a:prstGeom>
            <a:noFill/>
            <a:ln w="9525">
              <a:solidFill>
                <a:schemeClr val="tx2"/>
              </a:solidFill>
              <a:prstDash val="dash"/>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5" name="Rectangle 22"/>
            <p:cNvSpPr>
              <a:spLocks noChangeArrowheads="1"/>
            </p:cNvSpPr>
            <p:nvPr/>
          </p:nvSpPr>
          <p:spPr bwMode="auto">
            <a:xfrm>
              <a:off x="6776011" y="5588097"/>
              <a:ext cx="1509734" cy="33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600">
                  <a:latin typeface="Tahoma" panose="020B0604030504040204" pitchFamily="2" charset="0"/>
                </a:rPr>
                <a:t>(</a:t>
              </a:r>
              <a:r>
                <a:rPr kumimoji="0" lang="zh-CN" altLang="en-US" sz="1600">
                  <a:latin typeface="Tahoma" panose="020B0604030504040204" pitchFamily="2" charset="0"/>
                </a:rPr>
                <a:t>数据物理存储</a:t>
              </a:r>
              <a:r>
                <a:rPr kumimoji="0" lang="en-US" altLang="zh-CN" sz="1600">
                  <a:latin typeface="Tahoma" panose="020B0604030504040204" pitchFamily="2" charset="0"/>
                </a:rPr>
                <a:t>)</a:t>
              </a:r>
            </a:p>
          </p:txBody>
        </p:sp>
        <p:sp>
          <p:nvSpPr>
            <p:cNvPr id="56336" name="矩形 1"/>
            <p:cNvSpPr>
              <a:spLocks noChangeArrowheads="1"/>
            </p:cNvSpPr>
            <p:nvPr/>
          </p:nvSpPr>
          <p:spPr bwMode="auto">
            <a:xfrm>
              <a:off x="3334263" y="4638618"/>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t>支持物理独立性</a:t>
              </a:r>
              <a:endParaRPr kumimoji="0" lang="zh-CN" altLang="en-US" sz="1600">
                <a:latin typeface="Tahoma" panose="020B0604030504040204" pitchFamily="2" charset="0"/>
              </a:endParaRPr>
            </a:p>
          </p:txBody>
        </p:sp>
      </p:grpSp>
      <p:sp>
        <p:nvSpPr>
          <p:cNvPr id="56331" name="Text Box 4"/>
          <p:cNvSpPr txBox="1">
            <a:spLocks noChangeArrowheads="1"/>
          </p:cNvSpPr>
          <p:nvPr/>
        </p:nvSpPr>
        <p:spPr bwMode="auto">
          <a:xfrm>
            <a:off x="503238" y="134938"/>
            <a:ext cx="7021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sym typeface="+mn-ea"/>
              </a:rPr>
              <a:t>六</a:t>
            </a:r>
            <a:r>
              <a:rPr kumimoji="0" lang="zh-CN" altLang="en-US" sz="2800" dirty="0">
                <a:solidFill>
                  <a:schemeClr val="tx2"/>
                </a:solidFill>
                <a:latin typeface="黑体" panose="02010609060101010101" pitchFamily="49" charset="-122"/>
                <a:ea typeface="黑体" panose="02010609060101010101" pitchFamily="49" charset="-122"/>
              </a:rPr>
              <a:t>  数据库系统&amp;数据库的开发运行环节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328"/>
                                        </p:tgtEl>
                                        <p:attrNameLst>
                                          <p:attrName>style.visibility</p:attrName>
                                        </p:attrNameLst>
                                      </p:cBhvr>
                                      <p:to>
                                        <p:strVal val="visible"/>
                                      </p:to>
                                    </p:set>
                                    <p:animEffect transition="in" filter="blinds(horizontal)">
                                      <p:cBhvr>
                                        <p:cTn id="7" dur="500"/>
                                        <p:tgtEl>
                                          <p:spTgt spid="1403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28"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幻灯片编号占位符 5">
            <a:extLst>
              <a:ext uri="{FF2B5EF4-FFF2-40B4-BE49-F238E27FC236}">
                <a16:creationId xmlns:a16="http://schemas.microsoft.com/office/drawing/2014/main" id="{77646691-6F6D-8A79-458F-CA68D12A41F6}"/>
              </a:ext>
            </a:extLst>
          </p:cNvPr>
          <p:cNvSpPr>
            <a:spLocks noGrp="1"/>
          </p:cNvSpPr>
          <p:nvPr>
            <p:ph type="sldNum" sz="quarter" idx="12"/>
          </p:nvPr>
        </p:nvSpPr>
        <p:spPr/>
        <p:txBody>
          <a:bodyPr/>
          <a:lstStyle/>
          <a:p>
            <a:fld id="{B1436A14-77DA-4D01-9E8B-23D4BD56678D}" type="slidenum">
              <a:rPr lang="zh-CN" altLang="en-US"/>
              <a:pPr/>
              <a:t>290</a:t>
            </a:fld>
            <a:endParaRPr lang="en-US" altLang="zh-CN"/>
          </a:p>
        </p:txBody>
      </p:sp>
      <p:sp>
        <p:nvSpPr>
          <p:cNvPr id="11266" name="Rectangle 2">
            <a:extLst>
              <a:ext uri="{FF2B5EF4-FFF2-40B4-BE49-F238E27FC236}">
                <a16:creationId xmlns:a16="http://schemas.microsoft.com/office/drawing/2014/main" id="{5627D3B1-4E09-F471-FD84-49ADFCAC50AB}"/>
              </a:ext>
            </a:extLst>
          </p:cNvPr>
          <p:cNvSpPr>
            <a:spLocks noGrp="1" noChangeArrowheads="1"/>
          </p:cNvSpPr>
          <p:nvPr>
            <p:ph type="title"/>
          </p:nvPr>
        </p:nvSpPr>
        <p:spPr>
          <a:xfrm>
            <a:off x="1452563" y="1239838"/>
            <a:ext cx="5124450" cy="469900"/>
          </a:xfrm>
        </p:spPr>
        <p:txBody>
          <a:bodyPr/>
          <a:lstStyle/>
          <a:p>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查询代价的度量</a:t>
            </a:r>
            <a:endParaRPr lang="en-US" altLang="zh-CN" sz="1600" b="1">
              <a:solidFill>
                <a:schemeClr val="tx1"/>
              </a:solidFill>
              <a:latin typeface="黑体" panose="02010609060101010101" pitchFamily="49" charset="-122"/>
              <a:ea typeface="黑体" panose="02010609060101010101" pitchFamily="49" charset="-122"/>
            </a:endParaRPr>
          </a:p>
        </p:txBody>
      </p:sp>
      <p:sp>
        <p:nvSpPr>
          <p:cNvPr id="738308" name="Rectangle 4">
            <a:extLst>
              <a:ext uri="{FF2B5EF4-FFF2-40B4-BE49-F238E27FC236}">
                <a16:creationId xmlns:a16="http://schemas.microsoft.com/office/drawing/2014/main" id="{4758B236-0D71-C4C8-3C77-EC86E460E6BD}"/>
              </a:ext>
            </a:extLst>
          </p:cNvPr>
          <p:cNvSpPr>
            <a:spLocks noChangeArrowheads="1"/>
          </p:cNvSpPr>
          <p:nvPr/>
        </p:nvSpPr>
        <p:spPr bwMode="auto">
          <a:xfrm>
            <a:off x="987425" y="104775"/>
            <a:ext cx="77724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a:defRPr sz="4400">
                <a:solidFill>
                  <a:schemeClr val="tx2"/>
                </a:solidFill>
                <a:latin typeface="宋体" panose="02010600030101010101" pitchFamily="2" charset="-122"/>
                <a:ea typeface="宋体" panose="02010600030101010101" pitchFamily="2" charset="-122"/>
              </a:defRPr>
            </a:lvl1pPr>
            <a:lvl2pPr algn="ctr">
              <a:defRPr sz="4400">
                <a:solidFill>
                  <a:schemeClr val="tx2"/>
                </a:solidFill>
                <a:latin typeface="宋体" panose="02010600030101010101" pitchFamily="2" charset="-122"/>
                <a:ea typeface="宋体" panose="02010600030101010101" pitchFamily="2" charset="-122"/>
              </a:defRPr>
            </a:lvl2pPr>
            <a:lvl3pPr algn="ctr">
              <a:defRPr sz="4400">
                <a:solidFill>
                  <a:schemeClr val="tx2"/>
                </a:solidFill>
                <a:latin typeface="宋体" panose="02010600030101010101" pitchFamily="2" charset="-122"/>
                <a:ea typeface="宋体" panose="02010600030101010101" pitchFamily="2" charset="-122"/>
              </a:defRPr>
            </a:lvl3pPr>
            <a:lvl4pPr algn="ctr">
              <a:defRPr sz="4400">
                <a:solidFill>
                  <a:schemeClr val="tx2"/>
                </a:solidFill>
                <a:latin typeface="宋体" panose="02010600030101010101" pitchFamily="2" charset="-122"/>
                <a:ea typeface="宋体" panose="02010600030101010101" pitchFamily="2" charset="-122"/>
              </a:defRPr>
            </a:lvl4pPr>
            <a:lvl5pPr algn="ctr">
              <a:defRPr sz="4400">
                <a:solidFill>
                  <a:schemeClr val="tx2"/>
                </a:solidFill>
                <a:latin typeface="宋体" panose="02010600030101010101" pitchFamily="2" charset="-122"/>
                <a:ea typeface="宋体" panose="02010600030101010101" pitchFamily="2" charset="-122"/>
              </a:defRPr>
            </a:lvl5pPr>
            <a:lvl6pPr marL="457200" algn="ctr"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r" eaLnBrk="0" hangingPunct="0">
              <a:defRPr/>
            </a:pPr>
            <a:r>
              <a:rPr lang="zh-CN" altLang="en-US" sz="1800">
                <a:latin typeface="黑体" panose="02010609060101010101" pitchFamily="2" charset="-122"/>
                <a:ea typeface="黑体" panose="02010609060101010101" pitchFamily="2" charset="-122"/>
              </a:rPr>
              <a:t>一 概述</a:t>
            </a:r>
            <a:endParaRPr lang="zh-CN" altLang="en-US" sz="1400">
              <a:solidFill>
                <a:schemeClr val="tx1"/>
              </a:solidFill>
              <a:sym typeface="Monotype Sorts" charset="2"/>
            </a:endParaRPr>
          </a:p>
        </p:txBody>
      </p:sp>
      <p:sp>
        <p:nvSpPr>
          <p:cNvPr id="11268" name="AutoShape 4">
            <a:extLst>
              <a:ext uri="{FF2B5EF4-FFF2-40B4-BE49-F238E27FC236}">
                <a16:creationId xmlns:a16="http://schemas.microsoft.com/office/drawing/2014/main" id="{15DDC4A8-AA61-A555-50DD-6EACC0BC5D96}"/>
              </a:ext>
            </a:extLst>
          </p:cNvPr>
          <p:cNvSpPr>
            <a:spLocks noChangeArrowheads="1"/>
          </p:cNvSpPr>
          <p:nvPr/>
        </p:nvSpPr>
        <p:spPr bwMode="auto">
          <a:xfrm>
            <a:off x="7154863" y="1092200"/>
            <a:ext cx="1692275" cy="855663"/>
          </a:xfrm>
          <a:prstGeom prst="cloudCallout">
            <a:avLst>
              <a:gd name="adj1" fmla="val 53375"/>
              <a:gd name="adj2" fmla="val 71708"/>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3)</a:t>
            </a:r>
            <a:r>
              <a:rPr lang="zh-CN" altLang="en-US" sz="1200">
                <a:solidFill>
                  <a:schemeClr val="tx1"/>
                </a:solidFill>
                <a:latin typeface="Tahoma" panose="020B0604030504040204" pitchFamily="34" charset="0"/>
                <a:ea typeface="宋体" panose="02010600030101010101" pitchFamily="2" charset="-122"/>
              </a:rPr>
              <a:t>影响查询时间有哪些因素，及关键因素</a:t>
            </a:r>
            <a:r>
              <a:rPr lang="en-US" altLang="zh-CN" sz="1200">
                <a:solidFill>
                  <a:schemeClr val="tx1"/>
                </a:solidFill>
                <a:latin typeface="Tahoma" panose="020B0604030504040204" pitchFamily="34" charset="0"/>
                <a:ea typeface="宋体" panose="02010600030101010101" pitchFamily="2" charset="-122"/>
              </a:rPr>
              <a:t>? </a:t>
            </a:r>
          </a:p>
        </p:txBody>
      </p:sp>
      <p:grpSp>
        <p:nvGrpSpPr>
          <p:cNvPr id="11269" name="Group 10">
            <a:extLst>
              <a:ext uri="{FF2B5EF4-FFF2-40B4-BE49-F238E27FC236}">
                <a16:creationId xmlns:a16="http://schemas.microsoft.com/office/drawing/2014/main" id="{015E1E92-A383-914A-821C-42EB77817F54}"/>
              </a:ext>
            </a:extLst>
          </p:cNvPr>
          <p:cNvGrpSpPr>
            <a:grpSpLocks/>
          </p:cNvGrpSpPr>
          <p:nvPr/>
        </p:nvGrpSpPr>
        <p:grpSpPr bwMode="auto">
          <a:xfrm>
            <a:off x="542925" y="2178050"/>
            <a:ext cx="7947025" cy="3740150"/>
            <a:chOff x="435" y="1186"/>
            <a:chExt cx="5006" cy="1944"/>
          </a:xfrm>
        </p:grpSpPr>
        <p:pic>
          <p:nvPicPr>
            <p:cNvPr id="11270" name="Picture 7">
              <a:extLst>
                <a:ext uri="{FF2B5EF4-FFF2-40B4-BE49-F238E27FC236}">
                  <a16:creationId xmlns:a16="http://schemas.microsoft.com/office/drawing/2014/main" id="{BC49CD80-74F2-F738-0863-26C53076E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 y="1186"/>
              <a:ext cx="4998" cy="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8">
              <a:extLst>
                <a:ext uri="{FF2B5EF4-FFF2-40B4-BE49-F238E27FC236}">
                  <a16:creationId xmlns:a16="http://schemas.microsoft.com/office/drawing/2014/main" id="{8C6018E3-C64C-0EBE-7941-D8B334441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 y="2746"/>
              <a:ext cx="50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9">
              <a:extLst>
                <a:ext uri="{FF2B5EF4-FFF2-40B4-BE49-F238E27FC236}">
                  <a16:creationId xmlns:a16="http://schemas.microsoft.com/office/drawing/2014/main" id="{59EFB04F-0AB8-5BD1-3331-38BF3311ED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 y="2956"/>
              <a:ext cx="233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8319" name="Group 15">
            <a:extLst>
              <a:ext uri="{FF2B5EF4-FFF2-40B4-BE49-F238E27FC236}">
                <a16:creationId xmlns:a16="http://schemas.microsoft.com/office/drawing/2014/main" id="{201D2C10-7DF2-2798-F994-A86A16C4D8C7}"/>
              </a:ext>
            </a:extLst>
          </p:cNvPr>
          <p:cNvGrpSpPr>
            <a:grpSpLocks/>
          </p:cNvGrpSpPr>
          <p:nvPr/>
        </p:nvGrpSpPr>
        <p:grpSpPr bwMode="auto">
          <a:xfrm>
            <a:off x="1941513" y="2481263"/>
            <a:ext cx="6081712" cy="334962"/>
            <a:chOff x="1223" y="1563"/>
            <a:chExt cx="3831" cy="211"/>
          </a:xfrm>
        </p:grpSpPr>
        <p:sp>
          <p:nvSpPr>
            <p:cNvPr id="738315" name="Line 11">
              <a:extLst>
                <a:ext uri="{FF2B5EF4-FFF2-40B4-BE49-F238E27FC236}">
                  <a16:creationId xmlns:a16="http://schemas.microsoft.com/office/drawing/2014/main" id="{9544359B-8708-1BF5-9B1C-16F4A9F57768}"/>
                </a:ext>
              </a:extLst>
            </p:cNvPr>
            <p:cNvSpPr>
              <a:spLocks noChangeShapeType="1"/>
            </p:cNvSpPr>
            <p:nvPr/>
          </p:nvSpPr>
          <p:spPr bwMode="auto">
            <a:xfrm flipV="1">
              <a:off x="4385" y="1569"/>
              <a:ext cx="212" cy="1"/>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16" name="Line 12">
              <a:extLst>
                <a:ext uri="{FF2B5EF4-FFF2-40B4-BE49-F238E27FC236}">
                  <a16:creationId xmlns:a16="http://schemas.microsoft.com/office/drawing/2014/main" id="{BC0BD9FC-081F-AF9E-238A-56267141C934}"/>
                </a:ext>
              </a:extLst>
            </p:cNvPr>
            <p:cNvSpPr>
              <a:spLocks noChangeShapeType="1"/>
            </p:cNvSpPr>
            <p:nvPr/>
          </p:nvSpPr>
          <p:spPr bwMode="auto">
            <a:xfrm flipV="1">
              <a:off x="1223" y="1769"/>
              <a:ext cx="430" cy="1"/>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17" name="Line 13">
              <a:extLst>
                <a:ext uri="{FF2B5EF4-FFF2-40B4-BE49-F238E27FC236}">
                  <a16:creationId xmlns:a16="http://schemas.microsoft.com/office/drawing/2014/main" id="{E654DFDA-45A4-AF68-86A1-CB90935C090D}"/>
                </a:ext>
              </a:extLst>
            </p:cNvPr>
            <p:cNvSpPr>
              <a:spLocks noChangeShapeType="1"/>
            </p:cNvSpPr>
            <p:nvPr/>
          </p:nvSpPr>
          <p:spPr bwMode="auto">
            <a:xfrm flipV="1">
              <a:off x="4641" y="1563"/>
              <a:ext cx="413" cy="1"/>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18" name="Line 14">
              <a:extLst>
                <a:ext uri="{FF2B5EF4-FFF2-40B4-BE49-F238E27FC236}">
                  <a16:creationId xmlns:a16="http://schemas.microsoft.com/office/drawing/2014/main" id="{D628A85C-7951-AF86-ED13-0AB4B5F0FC7D}"/>
                </a:ext>
              </a:extLst>
            </p:cNvPr>
            <p:cNvSpPr>
              <a:spLocks noChangeShapeType="1"/>
            </p:cNvSpPr>
            <p:nvPr/>
          </p:nvSpPr>
          <p:spPr bwMode="auto">
            <a:xfrm flipV="1">
              <a:off x="3576" y="1773"/>
              <a:ext cx="430" cy="1"/>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38322" name="Group 18">
            <a:extLst>
              <a:ext uri="{FF2B5EF4-FFF2-40B4-BE49-F238E27FC236}">
                <a16:creationId xmlns:a16="http://schemas.microsoft.com/office/drawing/2014/main" id="{8504BB2F-D6AB-142E-D8DA-FA248147B6A7}"/>
              </a:ext>
            </a:extLst>
          </p:cNvPr>
          <p:cNvGrpSpPr>
            <a:grpSpLocks/>
          </p:cNvGrpSpPr>
          <p:nvPr/>
        </p:nvGrpSpPr>
        <p:grpSpPr bwMode="auto">
          <a:xfrm>
            <a:off x="3260725" y="3476625"/>
            <a:ext cx="3381375" cy="681038"/>
            <a:chOff x="2054" y="2190"/>
            <a:chExt cx="2130" cy="429"/>
          </a:xfrm>
        </p:grpSpPr>
        <p:sp>
          <p:nvSpPr>
            <p:cNvPr id="738320" name="Line 16">
              <a:extLst>
                <a:ext uri="{FF2B5EF4-FFF2-40B4-BE49-F238E27FC236}">
                  <a16:creationId xmlns:a16="http://schemas.microsoft.com/office/drawing/2014/main" id="{E1BCAAB2-9A57-CE60-373F-93056CE4196F}"/>
                </a:ext>
              </a:extLst>
            </p:cNvPr>
            <p:cNvSpPr>
              <a:spLocks noChangeShapeType="1"/>
            </p:cNvSpPr>
            <p:nvPr/>
          </p:nvSpPr>
          <p:spPr bwMode="auto">
            <a:xfrm>
              <a:off x="2054" y="2190"/>
              <a:ext cx="2130" cy="5"/>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21" name="Line 17">
              <a:extLst>
                <a:ext uri="{FF2B5EF4-FFF2-40B4-BE49-F238E27FC236}">
                  <a16:creationId xmlns:a16="http://schemas.microsoft.com/office/drawing/2014/main" id="{E8385BA3-7E86-A23A-ADA2-DEA940226748}"/>
                </a:ext>
              </a:extLst>
            </p:cNvPr>
            <p:cNvSpPr>
              <a:spLocks noChangeShapeType="1"/>
            </p:cNvSpPr>
            <p:nvPr/>
          </p:nvSpPr>
          <p:spPr bwMode="auto">
            <a:xfrm>
              <a:off x="2169" y="2614"/>
              <a:ext cx="1918" cy="5"/>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38356" name="Group 52">
            <a:extLst>
              <a:ext uri="{FF2B5EF4-FFF2-40B4-BE49-F238E27FC236}">
                <a16:creationId xmlns:a16="http://schemas.microsoft.com/office/drawing/2014/main" id="{076B10D3-E1C6-2B45-94DB-7BAE9D225134}"/>
              </a:ext>
            </a:extLst>
          </p:cNvPr>
          <p:cNvGrpSpPr>
            <a:grpSpLocks/>
          </p:cNvGrpSpPr>
          <p:nvPr/>
        </p:nvGrpSpPr>
        <p:grpSpPr bwMode="auto">
          <a:xfrm>
            <a:off x="981075" y="5165725"/>
            <a:ext cx="7516813" cy="754063"/>
            <a:chOff x="618" y="3254"/>
            <a:chExt cx="4735" cy="475"/>
          </a:xfrm>
        </p:grpSpPr>
        <p:grpSp>
          <p:nvGrpSpPr>
            <p:cNvPr id="11282" name="Group 24">
              <a:extLst>
                <a:ext uri="{FF2B5EF4-FFF2-40B4-BE49-F238E27FC236}">
                  <a16:creationId xmlns:a16="http://schemas.microsoft.com/office/drawing/2014/main" id="{20A2B272-F956-3C37-D788-76CD967F1680}"/>
                </a:ext>
              </a:extLst>
            </p:cNvPr>
            <p:cNvGrpSpPr>
              <a:grpSpLocks/>
            </p:cNvGrpSpPr>
            <p:nvPr/>
          </p:nvGrpSpPr>
          <p:grpSpPr bwMode="auto">
            <a:xfrm>
              <a:off x="618" y="3254"/>
              <a:ext cx="4735" cy="475"/>
              <a:chOff x="618" y="3254"/>
              <a:chExt cx="4735" cy="475"/>
            </a:xfrm>
          </p:grpSpPr>
          <p:sp>
            <p:nvSpPr>
              <p:cNvPr id="738323" name="Line 19">
                <a:extLst>
                  <a:ext uri="{FF2B5EF4-FFF2-40B4-BE49-F238E27FC236}">
                    <a16:creationId xmlns:a16="http://schemas.microsoft.com/office/drawing/2014/main" id="{FEC15687-8160-D84B-CEE8-BA88C7237674}"/>
                  </a:ext>
                </a:extLst>
              </p:cNvPr>
              <p:cNvSpPr>
                <a:spLocks noChangeShapeType="1"/>
              </p:cNvSpPr>
              <p:nvPr/>
            </p:nvSpPr>
            <p:spPr bwMode="auto">
              <a:xfrm>
                <a:off x="967" y="3256"/>
                <a:ext cx="620"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24" name="Line 20">
                <a:extLst>
                  <a:ext uri="{FF2B5EF4-FFF2-40B4-BE49-F238E27FC236}">
                    <a16:creationId xmlns:a16="http://schemas.microsoft.com/office/drawing/2014/main" id="{995F5F12-F223-8C59-8908-4241ACE65762}"/>
                  </a:ext>
                </a:extLst>
              </p:cNvPr>
              <p:cNvSpPr>
                <a:spLocks noChangeShapeType="1"/>
              </p:cNvSpPr>
              <p:nvPr/>
            </p:nvSpPr>
            <p:spPr bwMode="auto">
              <a:xfrm>
                <a:off x="1853" y="3254"/>
                <a:ext cx="620"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25" name="Line 21">
                <a:extLst>
                  <a:ext uri="{FF2B5EF4-FFF2-40B4-BE49-F238E27FC236}">
                    <a16:creationId xmlns:a16="http://schemas.microsoft.com/office/drawing/2014/main" id="{2337B813-A375-4D5E-4C7C-6144727634F0}"/>
                  </a:ext>
                </a:extLst>
              </p:cNvPr>
              <p:cNvSpPr>
                <a:spLocks noChangeShapeType="1"/>
              </p:cNvSpPr>
              <p:nvPr/>
            </p:nvSpPr>
            <p:spPr bwMode="auto">
              <a:xfrm>
                <a:off x="2152" y="3724"/>
                <a:ext cx="778" cy="5"/>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26" name="Line 22">
                <a:extLst>
                  <a:ext uri="{FF2B5EF4-FFF2-40B4-BE49-F238E27FC236}">
                    <a16:creationId xmlns:a16="http://schemas.microsoft.com/office/drawing/2014/main" id="{A03A0F28-5909-3725-5CA1-1A1558B13928}"/>
                  </a:ext>
                </a:extLst>
              </p:cNvPr>
              <p:cNvSpPr>
                <a:spLocks noChangeShapeType="1"/>
              </p:cNvSpPr>
              <p:nvPr/>
            </p:nvSpPr>
            <p:spPr bwMode="auto">
              <a:xfrm>
                <a:off x="4733" y="3495"/>
                <a:ext cx="62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27" name="Line 23">
                <a:extLst>
                  <a:ext uri="{FF2B5EF4-FFF2-40B4-BE49-F238E27FC236}">
                    <a16:creationId xmlns:a16="http://schemas.microsoft.com/office/drawing/2014/main" id="{876AACDD-9C74-6806-71E6-101418D2505E}"/>
                  </a:ext>
                </a:extLst>
              </p:cNvPr>
              <p:cNvSpPr>
                <a:spLocks noChangeShapeType="1"/>
              </p:cNvSpPr>
              <p:nvPr/>
            </p:nvSpPr>
            <p:spPr bwMode="auto">
              <a:xfrm flipV="1">
                <a:off x="618" y="3716"/>
                <a:ext cx="881" cy="11"/>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738329" name="Rectangle 25">
              <a:extLst>
                <a:ext uri="{FF2B5EF4-FFF2-40B4-BE49-F238E27FC236}">
                  <a16:creationId xmlns:a16="http://schemas.microsoft.com/office/drawing/2014/main" id="{E4B5BF07-972D-51D5-C8EC-B3465512FBD3}"/>
                </a:ext>
              </a:extLst>
            </p:cNvPr>
            <p:cNvSpPr>
              <a:spLocks noChangeArrowheads="1"/>
            </p:cNvSpPr>
            <p:nvPr/>
          </p:nvSpPr>
          <p:spPr bwMode="auto">
            <a:xfrm>
              <a:off x="1160" y="3304"/>
              <a:ext cx="336" cy="240"/>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30" name="Rectangle 26">
              <a:extLst>
                <a:ext uri="{FF2B5EF4-FFF2-40B4-BE49-F238E27FC236}">
                  <a16:creationId xmlns:a16="http://schemas.microsoft.com/office/drawing/2014/main" id="{704920BC-FB84-B669-7C18-50D0DA28DCC4}"/>
                </a:ext>
              </a:extLst>
            </p:cNvPr>
            <p:cNvSpPr>
              <a:spLocks noChangeArrowheads="1"/>
            </p:cNvSpPr>
            <p:nvPr/>
          </p:nvSpPr>
          <p:spPr bwMode="auto">
            <a:xfrm>
              <a:off x="4072" y="3280"/>
              <a:ext cx="336" cy="240"/>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31" name="Rectangle 27">
              <a:extLst>
                <a:ext uri="{FF2B5EF4-FFF2-40B4-BE49-F238E27FC236}">
                  <a16:creationId xmlns:a16="http://schemas.microsoft.com/office/drawing/2014/main" id="{496AF34C-2C88-6AF1-1BDE-11B798DBDBCA}"/>
                </a:ext>
              </a:extLst>
            </p:cNvPr>
            <p:cNvSpPr>
              <a:spLocks noChangeArrowheads="1"/>
            </p:cNvSpPr>
            <p:nvPr/>
          </p:nvSpPr>
          <p:spPr bwMode="auto">
            <a:xfrm>
              <a:off x="1160" y="3304"/>
              <a:ext cx="336" cy="240"/>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32" name="Rectangle 28">
              <a:extLst>
                <a:ext uri="{FF2B5EF4-FFF2-40B4-BE49-F238E27FC236}">
                  <a16:creationId xmlns:a16="http://schemas.microsoft.com/office/drawing/2014/main" id="{14844961-0FD3-758B-6AEB-894E9588B7F7}"/>
                </a:ext>
              </a:extLst>
            </p:cNvPr>
            <p:cNvSpPr>
              <a:spLocks noChangeArrowheads="1"/>
            </p:cNvSpPr>
            <p:nvPr/>
          </p:nvSpPr>
          <p:spPr bwMode="auto">
            <a:xfrm>
              <a:off x="4072" y="3280"/>
              <a:ext cx="336" cy="240"/>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39" name="Rectangle 35">
              <a:extLst>
                <a:ext uri="{FF2B5EF4-FFF2-40B4-BE49-F238E27FC236}">
                  <a16:creationId xmlns:a16="http://schemas.microsoft.com/office/drawing/2014/main" id="{EE4624B4-C8FB-B451-E326-22DE992B99FC}"/>
                </a:ext>
              </a:extLst>
            </p:cNvPr>
            <p:cNvSpPr>
              <a:spLocks noChangeArrowheads="1"/>
            </p:cNvSpPr>
            <p:nvPr/>
          </p:nvSpPr>
          <p:spPr bwMode="auto">
            <a:xfrm>
              <a:off x="1160" y="3304"/>
              <a:ext cx="336" cy="240"/>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38340" name="Rectangle 36">
              <a:extLst>
                <a:ext uri="{FF2B5EF4-FFF2-40B4-BE49-F238E27FC236}">
                  <a16:creationId xmlns:a16="http://schemas.microsoft.com/office/drawing/2014/main" id="{887761A5-89FB-A2E7-52E4-9AE837CB7D4B}"/>
                </a:ext>
              </a:extLst>
            </p:cNvPr>
            <p:cNvSpPr>
              <a:spLocks noChangeArrowheads="1"/>
            </p:cNvSpPr>
            <p:nvPr/>
          </p:nvSpPr>
          <p:spPr bwMode="auto">
            <a:xfrm>
              <a:off x="4072" y="3280"/>
              <a:ext cx="336" cy="240"/>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38319"/>
                                        </p:tgtEl>
                                        <p:attrNameLst>
                                          <p:attrName>style.visibility</p:attrName>
                                        </p:attrNameLst>
                                      </p:cBhvr>
                                      <p:to>
                                        <p:strVal val="visible"/>
                                      </p:to>
                                    </p:set>
                                    <p:anim calcmode="lin" valueType="num">
                                      <p:cBhvr additive="base">
                                        <p:cTn id="7" dur="500" fill="hold"/>
                                        <p:tgtEl>
                                          <p:spTgt spid="738319"/>
                                        </p:tgtEl>
                                        <p:attrNameLst>
                                          <p:attrName>ppt_x</p:attrName>
                                        </p:attrNameLst>
                                      </p:cBhvr>
                                      <p:tavLst>
                                        <p:tav tm="0">
                                          <p:val>
                                            <p:strVal val="#ppt_x"/>
                                          </p:val>
                                        </p:tav>
                                        <p:tav tm="100000">
                                          <p:val>
                                            <p:strVal val="#ppt_x"/>
                                          </p:val>
                                        </p:tav>
                                      </p:tavLst>
                                    </p:anim>
                                    <p:anim calcmode="lin" valueType="num">
                                      <p:cBhvr additive="base">
                                        <p:cTn id="8" dur="500" fill="hold"/>
                                        <p:tgtEl>
                                          <p:spTgt spid="73831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38322"/>
                                        </p:tgtEl>
                                        <p:attrNameLst>
                                          <p:attrName>style.visibility</p:attrName>
                                        </p:attrNameLst>
                                      </p:cBhvr>
                                      <p:to>
                                        <p:strVal val="visible"/>
                                      </p:to>
                                    </p:set>
                                    <p:anim calcmode="lin" valueType="num">
                                      <p:cBhvr additive="base">
                                        <p:cTn id="13" dur="500" fill="hold"/>
                                        <p:tgtEl>
                                          <p:spTgt spid="738322"/>
                                        </p:tgtEl>
                                        <p:attrNameLst>
                                          <p:attrName>ppt_x</p:attrName>
                                        </p:attrNameLst>
                                      </p:cBhvr>
                                      <p:tavLst>
                                        <p:tav tm="0">
                                          <p:val>
                                            <p:strVal val="#ppt_x"/>
                                          </p:val>
                                        </p:tav>
                                        <p:tav tm="100000">
                                          <p:val>
                                            <p:strVal val="#ppt_x"/>
                                          </p:val>
                                        </p:tav>
                                      </p:tavLst>
                                    </p:anim>
                                    <p:anim calcmode="lin" valueType="num">
                                      <p:cBhvr additive="base">
                                        <p:cTn id="14" dur="500" fill="hold"/>
                                        <p:tgtEl>
                                          <p:spTgt spid="73832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38356"/>
                                        </p:tgtEl>
                                        <p:attrNameLst>
                                          <p:attrName>style.visibility</p:attrName>
                                        </p:attrNameLst>
                                      </p:cBhvr>
                                      <p:to>
                                        <p:strVal val="visible"/>
                                      </p:to>
                                    </p:set>
                                    <p:anim calcmode="lin" valueType="num">
                                      <p:cBhvr additive="base">
                                        <p:cTn id="19" dur="500" fill="hold"/>
                                        <p:tgtEl>
                                          <p:spTgt spid="738356"/>
                                        </p:tgtEl>
                                        <p:attrNameLst>
                                          <p:attrName>ppt_x</p:attrName>
                                        </p:attrNameLst>
                                      </p:cBhvr>
                                      <p:tavLst>
                                        <p:tav tm="0">
                                          <p:val>
                                            <p:strVal val="#ppt_x"/>
                                          </p:val>
                                        </p:tav>
                                        <p:tav tm="100000">
                                          <p:val>
                                            <p:strVal val="#ppt_x"/>
                                          </p:val>
                                        </p:tav>
                                      </p:tavLst>
                                    </p:anim>
                                    <p:anim calcmode="lin" valueType="num">
                                      <p:cBhvr additive="base">
                                        <p:cTn id="20" dur="500" fill="hold"/>
                                        <p:tgtEl>
                                          <p:spTgt spid="738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3">
            <a:extLst>
              <a:ext uri="{FF2B5EF4-FFF2-40B4-BE49-F238E27FC236}">
                <a16:creationId xmlns:a16="http://schemas.microsoft.com/office/drawing/2014/main" id="{3F07A76B-FEDD-A07F-38DB-6088D3EC8C28}"/>
              </a:ext>
            </a:extLst>
          </p:cNvPr>
          <p:cNvSpPr>
            <a:spLocks noGrp="1" noChangeArrowheads="1"/>
          </p:cNvSpPr>
          <p:nvPr>
            <p:ph idx="1"/>
          </p:nvPr>
        </p:nvSpPr>
        <p:spPr/>
        <p:txBody>
          <a:bodyPr/>
          <a:lstStyle/>
          <a:p>
            <a:r>
              <a:rPr lang="zh-CN" altLang="en-US" b="1"/>
              <a:t>［例</a:t>
            </a:r>
            <a:r>
              <a:rPr lang="en-US" altLang="zh-CN" b="1"/>
              <a:t>1</a:t>
            </a:r>
            <a:r>
              <a:rPr lang="zh-CN" altLang="en-US" b="1"/>
              <a:t>］</a:t>
            </a:r>
            <a:r>
              <a:rPr lang="en-US" altLang="zh-CN" b="1"/>
              <a:t>Select * from student where &lt;</a:t>
            </a:r>
            <a:r>
              <a:rPr lang="zh-CN" altLang="en-US" b="1"/>
              <a:t>条件表达式</a:t>
            </a:r>
            <a:r>
              <a:rPr lang="en-US" altLang="zh-CN" b="1"/>
              <a:t>&gt; </a:t>
            </a:r>
            <a:r>
              <a:rPr lang="zh-CN" altLang="en-US" b="1"/>
              <a:t>；</a:t>
            </a:r>
          </a:p>
          <a:p>
            <a:pPr>
              <a:buFont typeface="Wingdings" panose="05000000000000000000" pitchFamily="2" charset="2"/>
              <a:buNone/>
            </a:pPr>
            <a:r>
              <a:rPr lang="zh-CN" altLang="en-US" b="1"/>
              <a:t>	考虑</a:t>
            </a:r>
            <a:r>
              <a:rPr lang="en-US" altLang="zh-CN" b="1"/>
              <a:t>&lt;</a:t>
            </a:r>
            <a:r>
              <a:rPr lang="zh-CN" altLang="en-US" b="1"/>
              <a:t>条件表达式</a:t>
            </a:r>
            <a:r>
              <a:rPr lang="en-US" altLang="zh-CN" b="1"/>
              <a:t>&gt;</a:t>
            </a:r>
            <a:r>
              <a:rPr lang="zh-CN" altLang="en-US" b="1"/>
              <a:t>的几种情况：</a:t>
            </a:r>
          </a:p>
          <a:p>
            <a:pPr>
              <a:buFont typeface="Wingdings" panose="05000000000000000000" pitchFamily="2" charset="2"/>
              <a:buNone/>
            </a:pPr>
            <a:r>
              <a:rPr lang="zh-CN" altLang="en-US" b="1"/>
              <a:t>   </a:t>
            </a:r>
            <a:r>
              <a:rPr lang="en-US" altLang="zh-CN" sz="2400" b="1"/>
              <a:t>C1</a:t>
            </a:r>
            <a:r>
              <a:rPr lang="zh-CN" altLang="en-US" sz="2400" b="1"/>
              <a:t>：无条件；</a:t>
            </a:r>
          </a:p>
          <a:p>
            <a:pPr>
              <a:buFont typeface="Wingdings" panose="05000000000000000000" pitchFamily="2" charset="2"/>
              <a:buNone/>
            </a:pPr>
            <a:r>
              <a:rPr lang="zh-CN" altLang="en-US" sz="2400" b="1"/>
              <a:t>	 </a:t>
            </a:r>
            <a:r>
              <a:rPr lang="en-US" altLang="zh-CN" sz="2400" b="1"/>
              <a:t>C2</a:t>
            </a:r>
            <a:r>
              <a:rPr lang="zh-CN" altLang="en-US" sz="2400" b="1"/>
              <a:t>：</a:t>
            </a:r>
            <a:r>
              <a:rPr lang="en-US" altLang="zh-CN" sz="2400" b="1"/>
              <a:t>Sno</a:t>
            </a:r>
            <a:r>
              <a:rPr lang="zh-CN" altLang="en-US" sz="2400" b="1"/>
              <a:t>＝</a:t>
            </a:r>
            <a:r>
              <a:rPr lang="en-US" altLang="zh-CN" sz="2400" b="1"/>
              <a:t>'200215121'</a:t>
            </a:r>
            <a:r>
              <a:rPr lang="zh-CN" altLang="en-US" sz="2400" b="1"/>
              <a:t>；</a:t>
            </a:r>
          </a:p>
          <a:p>
            <a:pPr>
              <a:buFont typeface="Wingdings" panose="05000000000000000000" pitchFamily="2" charset="2"/>
              <a:buNone/>
            </a:pPr>
            <a:r>
              <a:rPr lang="zh-CN" altLang="en-US" sz="2400" b="1"/>
              <a:t>	 </a:t>
            </a:r>
            <a:r>
              <a:rPr lang="en-US" altLang="zh-CN" sz="2400" b="1"/>
              <a:t>C3</a:t>
            </a:r>
            <a:r>
              <a:rPr lang="zh-CN" altLang="en-US" sz="2400" b="1"/>
              <a:t>：</a:t>
            </a:r>
            <a:r>
              <a:rPr lang="en-US" altLang="zh-CN" sz="2400" b="1"/>
              <a:t>Sage&gt;20</a:t>
            </a:r>
            <a:r>
              <a:rPr lang="zh-CN" altLang="en-US" sz="2400" b="1"/>
              <a:t>；</a:t>
            </a:r>
          </a:p>
          <a:p>
            <a:pPr>
              <a:buFont typeface="Wingdings" panose="05000000000000000000" pitchFamily="2" charset="2"/>
              <a:buNone/>
            </a:pPr>
            <a:r>
              <a:rPr lang="zh-CN" altLang="en-US" sz="2400" b="1"/>
              <a:t>	 </a:t>
            </a:r>
            <a:r>
              <a:rPr lang="en-US" altLang="zh-CN" sz="2400" b="1"/>
              <a:t>C4</a:t>
            </a:r>
            <a:r>
              <a:rPr lang="zh-CN" altLang="en-US" sz="2400" b="1"/>
              <a:t>：</a:t>
            </a:r>
            <a:r>
              <a:rPr lang="en-US" altLang="zh-CN" sz="2400" b="1"/>
              <a:t>Sdept</a:t>
            </a:r>
            <a:r>
              <a:rPr lang="zh-CN" altLang="en-US" sz="2400" b="1"/>
              <a:t>＝</a:t>
            </a:r>
            <a:r>
              <a:rPr lang="en-US" altLang="zh-CN" sz="2400" b="1"/>
              <a:t>'CS' AND Sage&gt;20</a:t>
            </a:r>
            <a:r>
              <a:rPr lang="zh-CN" altLang="en-US" sz="2400" b="1"/>
              <a:t>；</a:t>
            </a:r>
            <a:r>
              <a:rPr lang="zh-CN" altLang="en-US" b="1"/>
              <a:t> </a:t>
            </a:r>
          </a:p>
        </p:txBody>
      </p:sp>
      <p:sp>
        <p:nvSpPr>
          <p:cNvPr id="12290" name="Rectangle 2">
            <a:extLst>
              <a:ext uri="{FF2B5EF4-FFF2-40B4-BE49-F238E27FC236}">
                <a16:creationId xmlns:a16="http://schemas.microsoft.com/office/drawing/2014/main" id="{B3983C8C-A73C-2111-727C-2CF512A54459}"/>
              </a:ext>
            </a:extLst>
          </p:cNvPr>
          <p:cNvSpPr>
            <a:spLocks noGrp="1" noChangeArrowheads="1"/>
          </p:cNvSpPr>
          <p:nvPr>
            <p:ph type="title"/>
          </p:nvPr>
        </p:nvSpPr>
        <p:spPr/>
        <p:txBody>
          <a:bodyPr/>
          <a:lstStyle/>
          <a:p>
            <a:r>
              <a:rPr lang="zh-CN" altLang="en-US" sz="3200" b="1"/>
              <a:t>二、 选择操作的实现 </a:t>
            </a:r>
          </a:p>
        </p:txBody>
      </p:sp>
      <p:sp>
        <p:nvSpPr>
          <p:cNvPr id="29699" name="灯片编号占位符 5">
            <a:extLst>
              <a:ext uri="{FF2B5EF4-FFF2-40B4-BE49-F238E27FC236}">
                <a16:creationId xmlns:a16="http://schemas.microsoft.com/office/drawing/2014/main" id="{BFE4D5FE-D6CE-002B-A3EA-28B314B0B6DF}"/>
              </a:ext>
            </a:extLst>
          </p:cNvPr>
          <p:cNvSpPr>
            <a:spLocks noGrp="1"/>
          </p:cNvSpPr>
          <p:nvPr>
            <p:ph type="sldNum" sz="quarter" idx="12"/>
          </p:nvPr>
        </p:nvSpPr>
        <p:spPr/>
        <p:txBody>
          <a:bodyPr/>
          <a:lstStyle/>
          <a:p>
            <a:fld id="{D1607896-E404-4B18-B7F6-F361AAD386E1}" type="slidenum">
              <a:rPr lang="en-US" altLang="zh-CN"/>
              <a:pPr/>
              <a:t>291</a:t>
            </a:fld>
            <a:endParaRPr lang="en-US" altLang="zh-CN"/>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3">
            <a:extLst>
              <a:ext uri="{FF2B5EF4-FFF2-40B4-BE49-F238E27FC236}">
                <a16:creationId xmlns:a16="http://schemas.microsoft.com/office/drawing/2014/main" id="{9AF98C55-C878-CC7A-9802-5A2106A6FB8D}"/>
              </a:ext>
            </a:extLst>
          </p:cNvPr>
          <p:cNvSpPr>
            <a:spLocks noGrp="1" noChangeArrowheads="1"/>
          </p:cNvSpPr>
          <p:nvPr>
            <p:ph idx="1"/>
          </p:nvPr>
        </p:nvSpPr>
        <p:spPr>
          <a:xfrm>
            <a:off x="508000" y="1670050"/>
            <a:ext cx="8413750" cy="4114800"/>
          </a:xfrm>
        </p:spPr>
        <p:txBody>
          <a:bodyPr/>
          <a:lstStyle/>
          <a:p>
            <a:r>
              <a:rPr lang="zh-CN" altLang="en-US" sz="2400" b="1"/>
              <a:t>选择操作典型实现方法：</a:t>
            </a:r>
          </a:p>
          <a:p>
            <a:pPr lvl="1">
              <a:lnSpc>
                <a:spcPct val="110000"/>
              </a:lnSpc>
            </a:pPr>
            <a:r>
              <a:rPr lang="en-US" altLang="zh-CN" sz="2400" b="1"/>
              <a:t>1. </a:t>
            </a:r>
            <a:r>
              <a:rPr lang="zh-CN" altLang="en-US" sz="2400" b="1"/>
              <a:t>简单的全表扫描方法 </a:t>
            </a:r>
          </a:p>
          <a:p>
            <a:pPr lvl="2">
              <a:lnSpc>
                <a:spcPct val="110000"/>
              </a:lnSpc>
              <a:buFont typeface="Wingdings" panose="05000000000000000000" pitchFamily="2" charset="2"/>
              <a:buChar char="Ø"/>
            </a:pPr>
            <a:r>
              <a:rPr lang="zh-CN" altLang="en-US" b="1"/>
              <a:t>对查询的基本表顺序扫描，逐一检查每个元组是否满足选择条件，把满足条件的元组作为结果输出 </a:t>
            </a:r>
          </a:p>
          <a:p>
            <a:pPr lvl="2">
              <a:lnSpc>
                <a:spcPct val="110000"/>
              </a:lnSpc>
              <a:buFont typeface="Wingdings" panose="05000000000000000000" pitchFamily="2" charset="2"/>
              <a:buChar char="Ø"/>
            </a:pPr>
            <a:r>
              <a:rPr lang="zh-CN" altLang="en-US" b="1"/>
              <a:t>适合小表，不适合大表</a:t>
            </a:r>
          </a:p>
          <a:p>
            <a:pPr lvl="1">
              <a:lnSpc>
                <a:spcPct val="110000"/>
              </a:lnSpc>
            </a:pPr>
            <a:r>
              <a:rPr lang="en-US" altLang="zh-CN" sz="2400" b="1"/>
              <a:t>2. </a:t>
            </a:r>
            <a:r>
              <a:rPr lang="zh-CN" altLang="en-US" sz="2400" b="1"/>
              <a:t>索引</a:t>
            </a:r>
            <a:r>
              <a:rPr lang="en-US" altLang="zh-CN" sz="2400" b="1"/>
              <a:t>(</a:t>
            </a:r>
            <a:r>
              <a:rPr lang="zh-CN" altLang="en-US" sz="2400" b="1"/>
              <a:t>或散列</a:t>
            </a:r>
            <a:r>
              <a:rPr lang="en-US" altLang="zh-CN" sz="2400" b="1"/>
              <a:t>)</a:t>
            </a:r>
            <a:r>
              <a:rPr lang="zh-CN" altLang="en-US" sz="2400" b="1"/>
              <a:t>扫描方法 </a:t>
            </a:r>
          </a:p>
          <a:p>
            <a:pPr lvl="2">
              <a:lnSpc>
                <a:spcPct val="110000"/>
              </a:lnSpc>
              <a:buFont typeface="Wingdings" panose="05000000000000000000" pitchFamily="2" charset="2"/>
              <a:buChar char="Ø"/>
            </a:pPr>
            <a:r>
              <a:rPr lang="zh-CN" altLang="en-US" b="1"/>
              <a:t>适合选择条件中的属性上有索引</a:t>
            </a:r>
            <a:r>
              <a:rPr lang="en-US" altLang="zh-CN" b="1"/>
              <a:t>(</a:t>
            </a:r>
            <a:r>
              <a:rPr lang="zh-CN" altLang="en-US" b="1"/>
              <a:t>例如</a:t>
            </a:r>
            <a:r>
              <a:rPr lang="en-US" altLang="zh-CN" b="1"/>
              <a:t>B+</a:t>
            </a:r>
            <a:r>
              <a:rPr lang="zh-CN" altLang="en-US" b="1"/>
              <a:t>树索引或</a:t>
            </a:r>
            <a:r>
              <a:rPr lang="en-US" altLang="zh-CN" b="1"/>
              <a:t>Hash</a:t>
            </a:r>
            <a:r>
              <a:rPr lang="zh-CN" altLang="en-US" b="1"/>
              <a:t>索引</a:t>
            </a:r>
            <a:r>
              <a:rPr lang="en-US" altLang="zh-CN" b="1"/>
              <a:t>) </a:t>
            </a:r>
          </a:p>
          <a:p>
            <a:pPr lvl="2">
              <a:lnSpc>
                <a:spcPct val="110000"/>
              </a:lnSpc>
              <a:buFont typeface="Wingdings" panose="05000000000000000000" pitchFamily="2" charset="2"/>
              <a:buChar char="Ø"/>
            </a:pPr>
            <a:r>
              <a:rPr lang="zh-CN" altLang="en-US" b="1"/>
              <a:t>通过索引先找到满足条件的元组主码或元组指针，再通过元组指针直接在查询的基本表中找到元组 </a:t>
            </a:r>
          </a:p>
        </p:txBody>
      </p:sp>
      <p:sp>
        <p:nvSpPr>
          <p:cNvPr id="13314" name="Rectangle 2">
            <a:extLst>
              <a:ext uri="{FF2B5EF4-FFF2-40B4-BE49-F238E27FC236}">
                <a16:creationId xmlns:a16="http://schemas.microsoft.com/office/drawing/2014/main" id="{81D97FEC-7D81-E41E-3C51-21D2FF3FA08C}"/>
              </a:ext>
            </a:extLst>
          </p:cNvPr>
          <p:cNvSpPr>
            <a:spLocks noGrp="1" noChangeArrowheads="1"/>
          </p:cNvSpPr>
          <p:nvPr>
            <p:ph type="title"/>
          </p:nvPr>
        </p:nvSpPr>
        <p:spPr>
          <a:xfrm>
            <a:off x="685800" y="254000"/>
            <a:ext cx="7772400" cy="1143000"/>
          </a:xfrm>
        </p:spPr>
        <p:txBody>
          <a:bodyPr/>
          <a:lstStyle/>
          <a:p>
            <a:r>
              <a:rPr lang="zh-CN" altLang="en-US" sz="3200"/>
              <a:t>选择操作的实现（续）</a:t>
            </a:r>
          </a:p>
        </p:txBody>
      </p:sp>
      <p:sp>
        <p:nvSpPr>
          <p:cNvPr id="30723" name="灯片编号占位符 5">
            <a:extLst>
              <a:ext uri="{FF2B5EF4-FFF2-40B4-BE49-F238E27FC236}">
                <a16:creationId xmlns:a16="http://schemas.microsoft.com/office/drawing/2014/main" id="{C50C7257-F860-A41A-C638-6C5F574AB891}"/>
              </a:ext>
            </a:extLst>
          </p:cNvPr>
          <p:cNvSpPr>
            <a:spLocks noGrp="1"/>
          </p:cNvSpPr>
          <p:nvPr>
            <p:ph type="sldNum" sz="quarter" idx="12"/>
          </p:nvPr>
        </p:nvSpPr>
        <p:spPr/>
        <p:txBody>
          <a:bodyPr/>
          <a:lstStyle/>
          <a:p>
            <a:fld id="{BCD93943-2D3A-4E6B-93BF-167F97817B4B}" type="slidenum">
              <a:rPr lang="en-US" altLang="zh-CN"/>
              <a:pPr/>
              <a:t>292</a:t>
            </a:fld>
            <a:endParaRPr lang="en-US" altLang="zh-CN"/>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3">
            <a:extLst>
              <a:ext uri="{FF2B5EF4-FFF2-40B4-BE49-F238E27FC236}">
                <a16:creationId xmlns:a16="http://schemas.microsoft.com/office/drawing/2014/main" id="{F5D9E9DC-630B-FCD0-64CB-79F504E9AFC9}"/>
              </a:ext>
            </a:extLst>
          </p:cNvPr>
          <p:cNvSpPr>
            <a:spLocks noGrp="1" noChangeArrowheads="1"/>
          </p:cNvSpPr>
          <p:nvPr>
            <p:ph idx="1"/>
          </p:nvPr>
        </p:nvSpPr>
        <p:spPr>
          <a:xfrm>
            <a:off x="685800" y="1784350"/>
            <a:ext cx="8197850" cy="4114800"/>
          </a:xfrm>
        </p:spPr>
        <p:txBody>
          <a:bodyPr/>
          <a:lstStyle/>
          <a:p>
            <a:r>
              <a:rPr lang="zh-CN" altLang="en-US" sz="2400" b="1"/>
              <a:t>［例</a:t>
            </a:r>
            <a:r>
              <a:rPr lang="en-US" altLang="zh-CN" sz="2400" b="1"/>
              <a:t>1-C2</a:t>
            </a:r>
            <a:r>
              <a:rPr lang="zh-CN" altLang="en-US" sz="2400" b="1"/>
              <a:t>］  以</a:t>
            </a:r>
            <a:r>
              <a:rPr lang="en-US" altLang="zh-CN" sz="2400" b="1"/>
              <a:t>C2</a:t>
            </a:r>
            <a:r>
              <a:rPr lang="zh-CN" altLang="en-US" sz="2400" b="1"/>
              <a:t>为例，</a:t>
            </a:r>
            <a:r>
              <a:rPr lang="en-US" altLang="zh-CN" sz="2400" b="1"/>
              <a:t>Sno</a:t>
            </a:r>
            <a:r>
              <a:rPr lang="zh-CN" altLang="en-US" sz="2400" b="1"/>
              <a:t>＝‘</a:t>
            </a:r>
            <a:r>
              <a:rPr lang="en-US" altLang="zh-CN" sz="2400" b="1"/>
              <a:t>200215121’</a:t>
            </a:r>
            <a:r>
              <a:rPr lang="zh-CN" altLang="en-US" sz="2400" b="1"/>
              <a:t>，并且</a:t>
            </a:r>
            <a:r>
              <a:rPr lang="en-US" altLang="zh-CN" sz="2400" b="1"/>
              <a:t>Sno</a:t>
            </a:r>
            <a:r>
              <a:rPr lang="zh-CN" altLang="en-US" sz="2400" b="1"/>
              <a:t>上有索引</a:t>
            </a:r>
            <a:r>
              <a:rPr lang="en-US" altLang="zh-CN" sz="2400" b="1"/>
              <a:t>(</a:t>
            </a:r>
            <a:r>
              <a:rPr lang="zh-CN" altLang="en-US" sz="2400" b="1"/>
              <a:t>或</a:t>
            </a:r>
            <a:r>
              <a:rPr lang="en-US" altLang="zh-CN" sz="2400" b="1"/>
              <a:t>Sno</a:t>
            </a:r>
            <a:r>
              <a:rPr lang="zh-CN" altLang="en-US" sz="2400" b="1"/>
              <a:t>是散列码</a:t>
            </a:r>
            <a:r>
              <a:rPr lang="en-US" altLang="zh-CN" sz="2400" b="1"/>
              <a:t>)</a:t>
            </a:r>
          </a:p>
          <a:p>
            <a:pPr lvl="1"/>
            <a:r>
              <a:rPr lang="zh-CN" altLang="en-US" sz="2200" b="1"/>
              <a:t>使用索引</a:t>
            </a:r>
            <a:r>
              <a:rPr lang="en-US" altLang="zh-CN" sz="2200" b="1"/>
              <a:t>(</a:t>
            </a:r>
            <a:r>
              <a:rPr lang="zh-CN" altLang="en-US" sz="2200" b="1"/>
              <a:t>或散列</a:t>
            </a:r>
            <a:r>
              <a:rPr lang="en-US" altLang="zh-CN" sz="2200" b="1"/>
              <a:t>)</a:t>
            </a:r>
            <a:r>
              <a:rPr lang="zh-CN" altLang="en-US" sz="2200" b="1"/>
              <a:t>得到</a:t>
            </a:r>
            <a:r>
              <a:rPr lang="en-US" altLang="zh-CN" sz="2200" b="1"/>
              <a:t>Sno</a:t>
            </a:r>
            <a:r>
              <a:rPr lang="zh-CN" altLang="en-US" sz="2200" b="1"/>
              <a:t>为‘</a:t>
            </a:r>
            <a:r>
              <a:rPr lang="en-US" altLang="zh-CN" sz="2200" b="1"/>
              <a:t>200215121’ </a:t>
            </a:r>
            <a:r>
              <a:rPr lang="zh-CN" altLang="en-US" sz="2200" b="1"/>
              <a:t>元组的指针</a:t>
            </a:r>
          </a:p>
          <a:p>
            <a:pPr lvl="1"/>
            <a:r>
              <a:rPr lang="zh-CN" altLang="en-US" sz="2200" b="1"/>
              <a:t>通过元组指针在</a:t>
            </a:r>
            <a:r>
              <a:rPr lang="en-US" altLang="zh-CN" sz="2200" b="1"/>
              <a:t>student</a:t>
            </a:r>
            <a:r>
              <a:rPr lang="zh-CN" altLang="en-US" sz="2200" b="1"/>
              <a:t>表中检索到该学生</a:t>
            </a:r>
          </a:p>
          <a:p>
            <a:endParaRPr lang="zh-CN" altLang="en-US" sz="2200" b="1"/>
          </a:p>
          <a:p>
            <a:r>
              <a:rPr lang="zh-CN" altLang="en-US" sz="2400" b="1"/>
              <a:t>［例</a:t>
            </a:r>
            <a:r>
              <a:rPr lang="en-US" altLang="zh-CN" sz="2400" b="1"/>
              <a:t>1-C3</a:t>
            </a:r>
            <a:r>
              <a:rPr lang="zh-CN" altLang="en-US" sz="2400" b="1"/>
              <a:t>］  以</a:t>
            </a:r>
            <a:r>
              <a:rPr lang="en-US" altLang="zh-CN" sz="2400" b="1"/>
              <a:t>C3</a:t>
            </a:r>
            <a:r>
              <a:rPr lang="zh-CN" altLang="en-US" sz="2400" b="1"/>
              <a:t>为例，</a:t>
            </a:r>
            <a:r>
              <a:rPr lang="en-US" altLang="zh-CN" sz="2400" b="1"/>
              <a:t>Sage&gt;20</a:t>
            </a:r>
            <a:r>
              <a:rPr lang="zh-CN" altLang="en-US" sz="2400" b="1"/>
              <a:t>，并且</a:t>
            </a:r>
            <a:r>
              <a:rPr lang="en-US" altLang="zh-CN" sz="2400" b="1"/>
              <a:t>Sage </a:t>
            </a:r>
            <a:r>
              <a:rPr lang="zh-CN" altLang="en-US" sz="2400" b="1"/>
              <a:t>上有</a:t>
            </a:r>
            <a:r>
              <a:rPr lang="en-US" altLang="zh-CN" sz="2400" b="1"/>
              <a:t>B+</a:t>
            </a:r>
            <a:r>
              <a:rPr lang="zh-CN" altLang="en-US" sz="2400" b="1"/>
              <a:t>树索引</a:t>
            </a:r>
          </a:p>
          <a:p>
            <a:pPr lvl="1"/>
            <a:r>
              <a:rPr lang="zh-CN" altLang="en-US" sz="2200" b="1"/>
              <a:t>使用</a:t>
            </a:r>
            <a:r>
              <a:rPr lang="en-US" altLang="zh-CN" sz="2200" b="1"/>
              <a:t>B+</a:t>
            </a:r>
            <a:r>
              <a:rPr lang="zh-CN" altLang="en-US" sz="2200" b="1"/>
              <a:t>树索引找到</a:t>
            </a:r>
            <a:r>
              <a:rPr lang="en-US" altLang="zh-CN" sz="2200" b="1"/>
              <a:t>Sage</a:t>
            </a:r>
            <a:r>
              <a:rPr lang="zh-CN" altLang="en-US" sz="2200" b="1"/>
              <a:t>＝</a:t>
            </a:r>
            <a:r>
              <a:rPr lang="en-US" altLang="zh-CN" sz="2200" b="1"/>
              <a:t>20</a:t>
            </a:r>
            <a:r>
              <a:rPr lang="zh-CN" altLang="en-US" sz="2200" b="1"/>
              <a:t>的索引项，以此为入口点在</a:t>
            </a:r>
            <a:r>
              <a:rPr lang="en-US" altLang="zh-CN" sz="2200" b="1"/>
              <a:t>B+</a:t>
            </a:r>
            <a:r>
              <a:rPr lang="zh-CN" altLang="en-US" sz="2200" b="1"/>
              <a:t>树的顺序集上得到</a:t>
            </a:r>
            <a:r>
              <a:rPr lang="en-US" altLang="zh-CN" sz="2200" b="1"/>
              <a:t>Sage&gt;20</a:t>
            </a:r>
            <a:r>
              <a:rPr lang="zh-CN" altLang="en-US" sz="2200" b="1"/>
              <a:t>的所有元组指针</a:t>
            </a:r>
          </a:p>
          <a:p>
            <a:pPr lvl="1"/>
            <a:r>
              <a:rPr lang="zh-CN" altLang="en-US" sz="2200" b="1"/>
              <a:t>通过这些元组指针到</a:t>
            </a:r>
            <a:r>
              <a:rPr lang="en-US" altLang="zh-CN" sz="2200" b="1"/>
              <a:t>student</a:t>
            </a:r>
            <a:r>
              <a:rPr lang="zh-CN" altLang="en-US" sz="2200" b="1"/>
              <a:t>表中检索到所有年龄大于</a:t>
            </a:r>
            <a:r>
              <a:rPr lang="en-US" altLang="zh-CN" sz="2200" b="1"/>
              <a:t>20</a:t>
            </a:r>
            <a:r>
              <a:rPr lang="zh-CN" altLang="en-US" sz="2200" b="1"/>
              <a:t>的学生。</a:t>
            </a:r>
            <a:r>
              <a:rPr lang="zh-CN" altLang="en-US" sz="2000" b="1"/>
              <a:t> </a:t>
            </a:r>
          </a:p>
        </p:txBody>
      </p:sp>
      <p:sp>
        <p:nvSpPr>
          <p:cNvPr id="14338" name="Rectangle 2">
            <a:extLst>
              <a:ext uri="{FF2B5EF4-FFF2-40B4-BE49-F238E27FC236}">
                <a16:creationId xmlns:a16="http://schemas.microsoft.com/office/drawing/2014/main" id="{37D95272-9F46-8031-C40E-FA5CE1505DD4}"/>
              </a:ext>
            </a:extLst>
          </p:cNvPr>
          <p:cNvSpPr>
            <a:spLocks noGrp="1" noChangeArrowheads="1"/>
          </p:cNvSpPr>
          <p:nvPr>
            <p:ph type="title"/>
          </p:nvPr>
        </p:nvSpPr>
        <p:spPr>
          <a:xfrm>
            <a:off x="685800" y="412750"/>
            <a:ext cx="7772400" cy="1143000"/>
          </a:xfrm>
        </p:spPr>
        <p:txBody>
          <a:bodyPr/>
          <a:lstStyle/>
          <a:p>
            <a:r>
              <a:rPr lang="zh-CN" altLang="en-US" sz="3200"/>
              <a:t>选择操作的实现（续）</a:t>
            </a:r>
          </a:p>
        </p:txBody>
      </p:sp>
      <p:sp>
        <p:nvSpPr>
          <p:cNvPr id="31747" name="灯片编号占位符 5">
            <a:extLst>
              <a:ext uri="{FF2B5EF4-FFF2-40B4-BE49-F238E27FC236}">
                <a16:creationId xmlns:a16="http://schemas.microsoft.com/office/drawing/2014/main" id="{04D22917-11F6-9E1A-BD21-72E0CE96679A}"/>
              </a:ext>
            </a:extLst>
          </p:cNvPr>
          <p:cNvSpPr>
            <a:spLocks noGrp="1"/>
          </p:cNvSpPr>
          <p:nvPr>
            <p:ph type="sldNum" sz="quarter" idx="12"/>
          </p:nvPr>
        </p:nvSpPr>
        <p:spPr/>
        <p:txBody>
          <a:bodyPr/>
          <a:lstStyle/>
          <a:p>
            <a:fld id="{542C6400-705D-4E95-A526-12B65817E051}" type="slidenum">
              <a:rPr lang="en-US" altLang="zh-CN"/>
              <a:pPr/>
              <a:t>293</a:t>
            </a:fld>
            <a:endParaRPr lang="en-US" altLang="zh-CN"/>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a:extLst>
              <a:ext uri="{FF2B5EF4-FFF2-40B4-BE49-F238E27FC236}">
                <a16:creationId xmlns:a16="http://schemas.microsoft.com/office/drawing/2014/main" id="{F4A2A6CF-DB2A-1458-AD0B-9C00CF0EF0F4}"/>
              </a:ext>
            </a:extLst>
          </p:cNvPr>
          <p:cNvSpPr>
            <a:spLocks noGrp="1" noChangeArrowheads="1"/>
          </p:cNvSpPr>
          <p:nvPr>
            <p:ph idx="1"/>
          </p:nvPr>
        </p:nvSpPr>
        <p:spPr>
          <a:xfrm>
            <a:off x="685800" y="1670050"/>
            <a:ext cx="8108950" cy="4114800"/>
          </a:xfrm>
        </p:spPr>
        <p:txBody>
          <a:bodyPr/>
          <a:lstStyle/>
          <a:p>
            <a:pPr>
              <a:lnSpc>
                <a:spcPct val="80000"/>
              </a:lnSpc>
            </a:pPr>
            <a:r>
              <a:rPr lang="zh-CN" altLang="en-US" b="1"/>
              <a:t>［</a:t>
            </a:r>
            <a:r>
              <a:rPr lang="zh-CN" altLang="en-US" sz="2400" b="1"/>
              <a:t>例</a:t>
            </a:r>
            <a:r>
              <a:rPr lang="en-US" altLang="zh-CN" sz="2400" b="1"/>
              <a:t>1-C4</a:t>
            </a:r>
            <a:r>
              <a:rPr lang="zh-CN" altLang="en-US" sz="2400" b="1"/>
              <a:t>］  以</a:t>
            </a:r>
            <a:r>
              <a:rPr lang="en-US" altLang="zh-CN" sz="2400" b="1"/>
              <a:t>C4</a:t>
            </a:r>
            <a:r>
              <a:rPr lang="zh-CN" altLang="en-US" sz="2400" b="1"/>
              <a:t>为例，</a:t>
            </a:r>
            <a:r>
              <a:rPr lang="en-US" altLang="zh-CN" sz="2400" b="1"/>
              <a:t>Sdept</a:t>
            </a:r>
            <a:r>
              <a:rPr lang="zh-CN" altLang="en-US" sz="2400" b="1"/>
              <a:t>＝‘</a:t>
            </a:r>
            <a:r>
              <a:rPr lang="en-US" altLang="zh-CN" sz="2400" b="1"/>
              <a:t>CS’ AND Sage&gt;20</a:t>
            </a:r>
            <a:r>
              <a:rPr lang="zh-CN" altLang="en-US" sz="2400" b="1"/>
              <a:t>，如果</a:t>
            </a:r>
            <a:r>
              <a:rPr lang="en-US" altLang="zh-CN" sz="2400" b="1"/>
              <a:t>Sdept</a:t>
            </a:r>
            <a:r>
              <a:rPr lang="zh-CN" altLang="en-US" sz="2400" b="1"/>
              <a:t>和</a:t>
            </a:r>
            <a:r>
              <a:rPr lang="en-US" altLang="zh-CN" sz="2400" b="1"/>
              <a:t>Sage</a:t>
            </a:r>
            <a:r>
              <a:rPr lang="zh-CN" altLang="en-US" sz="2400" b="1"/>
              <a:t>上都有索引：</a:t>
            </a:r>
          </a:p>
          <a:p>
            <a:pPr lvl="1">
              <a:lnSpc>
                <a:spcPct val="80000"/>
              </a:lnSpc>
            </a:pPr>
            <a:r>
              <a:rPr lang="zh-CN" altLang="en-US" sz="2200" b="1"/>
              <a:t>算法一：分别用上面两种方法分别找到</a:t>
            </a:r>
            <a:r>
              <a:rPr lang="en-US" altLang="zh-CN" sz="2200" b="1"/>
              <a:t>Sdept</a:t>
            </a:r>
            <a:r>
              <a:rPr lang="zh-CN" altLang="en-US" sz="2200" b="1"/>
              <a:t>＝‘</a:t>
            </a:r>
            <a:r>
              <a:rPr lang="en-US" altLang="zh-CN" sz="2200" b="1"/>
              <a:t>CS’</a:t>
            </a:r>
            <a:r>
              <a:rPr lang="zh-CN" altLang="en-US" sz="2200" b="1"/>
              <a:t>的一组元组指针和</a:t>
            </a:r>
            <a:r>
              <a:rPr lang="en-US" altLang="zh-CN" sz="2200" b="1"/>
              <a:t>Sage&gt;20</a:t>
            </a:r>
            <a:r>
              <a:rPr lang="zh-CN" altLang="en-US" sz="2200" b="1"/>
              <a:t>的另一组元组指针</a:t>
            </a:r>
          </a:p>
          <a:p>
            <a:pPr lvl="2">
              <a:lnSpc>
                <a:spcPct val="80000"/>
              </a:lnSpc>
              <a:buFont typeface="Wingdings" panose="05000000000000000000" pitchFamily="2" charset="2"/>
              <a:buChar char="Ø"/>
            </a:pPr>
            <a:r>
              <a:rPr lang="zh-CN" altLang="en-US" b="1"/>
              <a:t>求这</a:t>
            </a:r>
            <a:r>
              <a:rPr lang="en-US" altLang="zh-CN" b="1"/>
              <a:t>2</a:t>
            </a:r>
            <a:r>
              <a:rPr lang="zh-CN" altLang="en-US" b="1"/>
              <a:t>组指针的交集</a:t>
            </a:r>
          </a:p>
          <a:p>
            <a:pPr lvl="2">
              <a:lnSpc>
                <a:spcPct val="80000"/>
              </a:lnSpc>
              <a:buFont typeface="Wingdings" panose="05000000000000000000" pitchFamily="2" charset="2"/>
              <a:buChar char="Ø"/>
            </a:pPr>
            <a:r>
              <a:rPr lang="zh-CN" altLang="en-US" b="1"/>
              <a:t>到</a:t>
            </a:r>
            <a:r>
              <a:rPr lang="en-US" altLang="zh-CN" b="1"/>
              <a:t>student</a:t>
            </a:r>
            <a:r>
              <a:rPr lang="zh-CN" altLang="en-US" b="1"/>
              <a:t>表中检索</a:t>
            </a:r>
          </a:p>
          <a:p>
            <a:pPr lvl="2">
              <a:lnSpc>
                <a:spcPct val="80000"/>
              </a:lnSpc>
              <a:buFont typeface="Wingdings" panose="05000000000000000000" pitchFamily="2" charset="2"/>
              <a:buChar char="Ø"/>
            </a:pPr>
            <a:r>
              <a:rPr lang="zh-CN" altLang="en-US" b="1"/>
              <a:t>得到计算机系年龄大于</a:t>
            </a:r>
            <a:r>
              <a:rPr lang="en-US" altLang="zh-CN" b="1"/>
              <a:t>20</a:t>
            </a:r>
            <a:r>
              <a:rPr lang="zh-CN" altLang="en-US" b="1"/>
              <a:t>的学生</a:t>
            </a:r>
          </a:p>
          <a:p>
            <a:pPr lvl="2">
              <a:lnSpc>
                <a:spcPct val="80000"/>
              </a:lnSpc>
            </a:pPr>
            <a:endParaRPr lang="zh-CN" altLang="en-US" b="1"/>
          </a:p>
          <a:p>
            <a:pPr lvl="1">
              <a:lnSpc>
                <a:spcPct val="80000"/>
              </a:lnSpc>
            </a:pPr>
            <a:r>
              <a:rPr lang="zh-CN" altLang="en-US" sz="2200" b="1"/>
              <a:t>算法二：找到</a:t>
            </a:r>
            <a:r>
              <a:rPr lang="en-US" altLang="zh-CN" sz="2200" b="1"/>
              <a:t>Sdept</a:t>
            </a:r>
            <a:r>
              <a:rPr lang="zh-CN" altLang="en-US" sz="2200" b="1"/>
              <a:t>＝‘</a:t>
            </a:r>
            <a:r>
              <a:rPr lang="en-US" altLang="zh-CN" sz="2200" b="1"/>
              <a:t>CS’</a:t>
            </a:r>
            <a:r>
              <a:rPr lang="zh-CN" altLang="en-US" sz="2200" b="1"/>
              <a:t>的一组元组指针，</a:t>
            </a:r>
          </a:p>
          <a:p>
            <a:pPr lvl="2">
              <a:lnSpc>
                <a:spcPct val="80000"/>
              </a:lnSpc>
              <a:buFont typeface="Wingdings" panose="05000000000000000000" pitchFamily="2" charset="2"/>
              <a:buChar char="Ø"/>
            </a:pPr>
            <a:r>
              <a:rPr lang="zh-CN" altLang="en-US" b="1"/>
              <a:t>通过这些元组指针到</a:t>
            </a:r>
            <a:r>
              <a:rPr lang="en-US" altLang="zh-CN" b="1"/>
              <a:t>student</a:t>
            </a:r>
            <a:r>
              <a:rPr lang="zh-CN" altLang="en-US" b="1"/>
              <a:t>表中检索</a:t>
            </a:r>
          </a:p>
          <a:p>
            <a:pPr lvl="2">
              <a:lnSpc>
                <a:spcPct val="80000"/>
              </a:lnSpc>
              <a:buFont typeface="Wingdings" panose="05000000000000000000" pitchFamily="2" charset="2"/>
              <a:buChar char="Ø"/>
            </a:pPr>
            <a:r>
              <a:rPr lang="zh-CN" altLang="en-US" b="1"/>
              <a:t>对得到的元组检查另一些选择条件</a:t>
            </a:r>
            <a:r>
              <a:rPr lang="en-US" altLang="zh-CN" b="1"/>
              <a:t>(</a:t>
            </a:r>
            <a:r>
              <a:rPr lang="zh-CN" altLang="en-US" b="1"/>
              <a:t>如</a:t>
            </a:r>
            <a:r>
              <a:rPr lang="en-US" altLang="zh-CN" b="1"/>
              <a:t>Sage&gt;20)</a:t>
            </a:r>
            <a:r>
              <a:rPr lang="zh-CN" altLang="en-US" b="1"/>
              <a:t>是否满足</a:t>
            </a:r>
          </a:p>
          <a:p>
            <a:pPr lvl="2">
              <a:lnSpc>
                <a:spcPct val="80000"/>
              </a:lnSpc>
              <a:buFont typeface="Wingdings" panose="05000000000000000000" pitchFamily="2" charset="2"/>
              <a:buChar char="Ø"/>
            </a:pPr>
            <a:r>
              <a:rPr lang="zh-CN" altLang="en-US" b="1"/>
              <a:t>把满足条件的元组作为结果输出。  </a:t>
            </a:r>
          </a:p>
        </p:txBody>
      </p:sp>
      <p:sp>
        <p:nvSpPr>
          <p:cNvPr id="15362" name="Rectangle 2">
            <a:extLst>
              <a:ext uri="{FF2B5EF4-FFF2-40B4-BE49-F238E27FC236}">
                <a16:creationId xmlns:a16="http://schemas.microsoft.com/office/drawing/2014/main" id="{FDB1ADCB-401E-DB10-2D51-8F74C1D5B9D6}"/>
              </a:ext>
            </a:extLst>
          </p:cNvPr>
          <p:cNvSpPr>
            <a:spLocks noGrp="1" noChangeArrowheads="1"/>
          </p:cNvSpPr>
          <p:nvPr>
            <p:ph type="title"/>
          </p:nvPr>
        </p:nvSpPr>
        <p:spPr>
          <a:xfrm>
            <a:off x="685800" y="298450"/>
            <a:ext cx="7772400" cy="1143000"/>
          </a:xfrm>
        </p:spPr>
        <p:txBody>
          <a:bodyPr/>
          <a:lstStyle/>
          <a:p>
            <a:r>
              <a:rPr lang="zh-CN" altLang="en-US" sz="3200"/>
              <a:t>选择操作的实现（续）</a:t>
            </a:r>
          </a:p>
        </p:txBody>
      </p:sp>
      <p:sp>
        <p:nvSpPr>
          <p:cNvPr id="32771" name="灯片编号占位符 5">
            <a:extLst>
              <a:ext uri="{FF2B5EF4-FFF2-40B4-BE49-F238E27FC236}">
                <a16:creationId xmlns:a16="http://schemas.microsoft.com/office/drawing/2014/main" id="{86AAB29B-A0D5-8416-D6DB-8C49AF1892B9}"/>
              </a:ext>
            </a:extLst>
          </p:cNvPr>
          <p:cNvSpPr>
            <a:spLocks noGrp="1"/>
          </p:cNvSpPr>
          <p:nvPr>
            <p:ph type="sldNum" sz="quarter" idx="12"/>
          </p:nvPr>
        </p:nvSpPr>
        <p:spPr/>
        <p:txBody>
          <a:bodyPr/>
          <a:lstStyle/>
          <a:p>
            <a:fld id="{2BCB8178-990D-47B8-9134-9659876204A5}" type="slidenum">
              <a:rPr lang="en-US" altLang="zh-CN"/>
              <a:pPr/>
              <a:t>294</a:t>
            </a:fld>
            <a:endParaRPr lang="en-US" altLang="zh-CN"/>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a:extLst>
              <a:ext uri="{FF2B5EF4-FFF2-40B4-BE49-F238E27FC236}">
                <a16:creationId xmlns:a16="http://schemas.microsoft.com/office/drawing/2014/main" id="{AE856A5C-7DED-9003-4C0F-87A96CBB38C3}"/>
              </a:ext>
            </a:extLst>
          </p:cNvPr>
          <p:cNvSpPr>
            <a:spLocks noGrp="1" noChangeArrowheads="1"/>
          </p:cNvSpPr>
          <p:nvPr>
            <p:ph idx="1"/>
          </p:nvPr>
        </p:nvSpPr>
        <p:spPr>
          <a:xfrm>
            <a:off x="685800" y="1963738"/>
            <a:ext cx="8074025" cy="4114800"/>
          </a:xfrm>
        </p:spPr>
        <p:txBody>
          <a:bodyPr/>
          <a:lstStyle/>
          <a:p>
            <a:pPr>
              <a:lnSpc>
                <a:spcPct val="120000"/>
              </a:lnSpc>
            </a:pPr>
            <a:r>
              <a:rPr lang="zh-CN" altLang="en-US" b="1"/>
              <a:t>连接操作是查询处理中最耗时的操作之一 </a:t>
            </a:r>
          </a:p>
          <a:p>
            <a:pPr>
              <a:lnSpc>
                <a:spcPct val="120000"/>
              </a:lnSpc>
            </a:pPr>
            <a:r>
              <a:rPr lang="zh-CN" altLang="en-US" b="1"/>
              <a:t>只讨论等值连接</a:t>
            </a:r>
            <a:r>
              <a:rPr lang="en-US" altLang="zh-CN" b="1"/>
              <a:t>(</a:t>
            </a:r>
            <a:r>
              <a:rPr lang="zh-CN" altLang="en-US" b="1"/>
              <a:t>或自然连接</a:t>
            </a:r>
            <a:r>
              <a:rPr lang="en-US" altLang="zh-CN" b="1"/>
              <a:t>)</a:t>
            </a:r>
            <a:r>
              <a:rPr lang="zh-CN" altLang="en-US" b="1"/>
              <a:t>最常用的实现算法 </a:t>
            </a:r>
          </a:p>
          <a:p>
            <a:endParaRPr lang="zh-CN" altLang="en-US" b="1"/>
          </a:p>
          <a:p>
            <a:r>
              <a:rPr lang="zh-CN" altLang="en-US" sz="2400" b="1"/>
              <a:t>［例</a:t>
            </a:r>
            <a:r>
              <a:rPr lang="en-US" altLang="zh-CN" sz="2400" b="1"/>
              <a:t>2</a:t>
            </a:r>
            <a:r>
              <a:rPr lang="zh-CN" altLang="en-US" sz="2400" b="1"/>
              <a:t>］   </a:t>
            </a:r>
            <a:r>
              <a:rPr lang="en-US" altLang="zh-CN" sz="2400" b="1"/>
              <a:t>SELECT * FROM Student</a:t>
            </a:r>
            <a:r>
              <a:rPr lang="zh-CN" altLang="en-US" sz="2400" b="1"/>
              <a:t>，</a:t>
            </a:r>
            <a:r>
              <a:rPr lang="en-US" altLang="zh-CN" sz="2400" b="1"/>
              <a:t>SC 		      </a:t>
            </a:r>
          </a:p>
          <a:p>
            <a:pPr>
              <a:buFont typeface="Wingdings" panose="05000000000000000000" pitchFamily="2" charset="2"/>
              <a:buNone/>
            </a:pPr>
            <a:r>
              <a:rPr lang="en-US" altLang="zh-CN" sz="2400" b="1"/>
              <a:t>                    WHERE Student.Sno=SC.Sno</a:t>
            </a:r>
            <a:r>
              <a:rPr lang="zh-CN" altLang="en-US" sz="2400" b="1"/>
              <a:t>； </a:t>
            </a:r>
          </a:p>
        </p:txBody>
      </p:sp>
      <p:sp>
        <p:nvSpPr>
          <p:cNvPr id="16386" name="Rectangle 2">
            <a:extLst>
              <a:ext uri="{FF2B5EF4-FFF2-40B4-BE49-F238E27FC236}">
                <a16:creationId xmlns:a16="http://schemas.microsoft.com/office/drawing/2014/main" id="{07A2A914-EDA9-5344-6EDB-3DAC8B8E3841}"/>
              </a:ext>
            </a:extLst>
          </p:cNvPr>
          <p:cNvSpPr>
            <a:spLocks noGrp="1" noChangeArrowheads="1"/>
          </p:cNvSpPr>
          <p:nvPr>
            <p:ph type="title"/>
          </p:nvPr>
        </p:nvSpPr>
        <p:spPr>
          <a:xfrm>
            <a:off x="685800" y="592138"/>
            <a:ext cx="7772400" cy="1143000"/>
          </a:xfrm>
        </p:spPr>
        <p:txBody>
          <a:bodyPr/>
          <a:lstStyle/>
          <a:p>
            <a:r>
              <a:rPr lang="zh-CN" altLang="en-US" sz="3200"/>
              <a:t>三、 连接操作的实现 </a:t>
            </a:r>
          </a:p>
        </p:txBody>
      </p:sp>
      <p:sp>
        <p:nvSpPr>
          <p:cNvPr id="33795" name="灯片编号占位符 5">
            <a:extLst>
              <a:ext uri="{FF2B5EF4-FFF2-40B4-BE49-F238E27FC236}">
                <a16:creationId xmlns:a16="http://schemas.microsoft.com/office/drawing/2014/main" id="{C84E0CCF-BAEF-79B7-5E80-0C986DC5A7BE}"/>
              </a:ext>
            </a:extLst>
          </p:cNvPr>
          <p:cNvSpPr>
            <a:spLocks noGrp="1"/>
          </p:cNvSpPr>
          <p:nvPr>
            <p:ph type="sldNum" sz="quarter" idx="12"/>
          </p:nvPr>
        </p:nvSpPr>
        <p:spPr/>
        <p:txBody>
          <a:bodyPr/>
          <a:lstStyle/>
          <a:p>
            <a:fld id="{CF33FEC5-E443-4414-AE27-0B8D18C42AB2}" type="slidenum">
              <a:rPr lang="en-US" altLang="zh-CN"/>
              <a:pPr/>
              <a:t>295</a:t>
            </a:fld>
            <a:endParaRPr lang="en-US" altLang="zh-CN"/>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a:extLst>
              <a:ext uri="{FF2B5EF4-FFF2-40B4-BE49-F238E27FC236}">
                <a16:creationId xmlns:a16="http://schemas.microsoft.com/office/drawing/2014/main" id="{5D5B5BF4-893D-CD80-5CB3-64C966985571}"/>
              </a:ext>
            </a:extLst>
          </p:cNvPr>
          <p:cNvSpPr>
            <a:spLocks noGrp="1" noChangeArrowheads="1"/>
          </p:cNvSpPr>
          <p:nvPr>
            <p:ph idx="1"/>
          </p:nvPr>
        </p:nvSpPr>
        <p:spPr>
          <a:xfrm>
            <a:off x="457200" y="1828800"/>
            <a:ext cx="8686800" cy="4495800"/>
          </a:xfrm>
        </p:spPr>
        <p:txBody>
          <a:bodyPr/>
          <a:lstStyle/>
          <a:p>
            <a:r>
              <a:rPr lang="zh-CN" altLang="en-US" sz="2800" b="1"/>
              <a:t>嵌套循环方法</a:t>
            </a:r>
            <a:r>
              <a:rPr lang="en-US" altLang="zh-CN" sz="2800" b="1"/>
              <a:t>(nested loop) </a:t>
            </a:r>
          </a:p>
          <a:p>
            <a:endParaRPr lang="en-US" altLang="zh-CN" sz="2800" b="1"/>
          </a:p>
          <a:p>
            <a:r>
              <a:rPr lang="zh-CN" altLang="en-US" sz="2800" b="1"/>
              <a:t>排序</a:t>
            </a:r>
            <a:r>
              <a:rPr lang="en-US" altLang="zh-CN" sz="2800" b="1"/>
              <a:t>-</a:t>
            </a:r>
            <a:r>
              <a:rPr lang="zh-CN" altLang="en-US" sz="2800" b="1"/>
              <a:t>合并方法</a:t>
            </a:r>
            <a:r>
              <a:rPr lang="en-US" altLang="zh-CN" sz="2800" b="1"/>
              <a:t>(sort-merge join </a:t>
            </a:r>
            <a:r>
              <a:rPr lang="zh-CN" altLang="en-US" sz="2800" b="1"/>
              <a:t>或</a:t>
            </a:r>
            <a:r>
              <a:rPr lang="en-US" altLang="zh-CN" sz="2800" b="1"/>
              <a:t>merge join)</a:t>
            </a:r>
          </a:p>
          <a:p>
            <a:pPr>
              <a:buFont typeface="Wingdings" panose="05000000000000000000" pitchFamily="2" charset="2"/>
              <a:buNone/>
            </a:pPr>
            <a:endParaRPr lang="en-US" altLang="zh-CN" sz="2800" b="1"/>
          </a:p>
          <a:p>
            <a:r>
              <a:rPr lang="zh-CN" altLang="en-US" sz="2800" b="1"/>
              <a:t>索引连接</a:t>
            </a:r>
            <a:r>
              <a:rPr lang="en-US" altLang="zh-CN" sz="2800" b="1"/>
              <a:t>(index join)</a:t>
            </a:r>
            <a:r>
              <a:rPr lang="zh-CN" altLang="en-US" sz="2800" b="1"/>
              <a:t>方法 </a:t>
            </a:r>
          </a:p>
          <a:p>
            <a:endParaRPr lang="zh-CN" altLang="en-US" sz="2800" b="1"/>
          </a:p>
          <a:p>
            <a:r>
              <a:rPr lang="en-US" altLang="zh-CN" sz="2800" b="1"/>
              <a:t>Hash Join</a:t>
            </a:r>
            <a:r>
              <a:rPr lang="zh-CN" altLang="en-US" sz="2800" b="1"/>
              <a:t>方法 </a:t>
            </a:r>
          </a:p>
        </p:txBody>
      </p:sp>
      <p:sp>
        <p:nvSpPr>
          <p:cNvPr id="17410" name="Rectangle 2">
            <a:extLst>
              <a:ext uri="{FF2B5EF4-FFF2-40B4-BE49-F238E27FC236}">
                <a16:creationId xmlns:a16="http://schemas.microsoft.com/office/drawing/2014/main" id="{9DB78E3A-8F90-E74B-39B0-D794874E74AB}"/>
              </a:ext>
            </a:extLst>
          </p:cNvPr>
          <p:cNvSpPr>
            <a:spLocks noGrp="1" noChangeArrowheads="1"/>
          </p:cNvSpPr>
          <p:nvPr>
            <p:ph type="title"/>
          </p:nvPr>
        </p:nvSpPr>
        <p:spPr/>
        <p:txBody>
          <a:bodyPr/>
          <a:lstStyle/>
          <a:p>
            <a:r>
              <a:rPr lang="zh-CN" altLang="en-US" sz="3200"/>
              <a:t>连接操作的实现（续）</a:t>
            </a:r>
          </a:p>
        </p:txBody>
      </p:sp>
      <p:sp>
        <p:nvSpPr>
          <p:cNvPr id="34819" name="灯片编号占位符 5">
            <a:extLst>
              <a:ext uri="{FF2B5EF4-FFF2-40B4-BE49-F238E27FC236}">
                <a16:creationId xmlns:a16="http://schemas.microsoft.com/office/drawing/2014/main" id="{C9E609CE-037E-E6FA-8910-2A9C3939EAE9}"/>
              </a:ext>
            </a:extLst>
          </p:cNvPr>
          <p:cNvSpPr>
            <a:spLocks noGrp="1"/>
          </p:cNvSpPr>
          <p:nvPr>
            <p:ph type="sldNum" sz="quarter" idx="12"/>
          </p:nvPr>
        </p:nvSpPr>
        <p:spPr/>
        <p:txBody>
          <a:bodyPr/>
          <a:lstStyle/>
          <a:p>
            <a:fld id="{34873729-D599-441A-8305-7ACD963E8451}" type="slidenum">
              <a:rPr lang="en-US" altLang="zh-CN"/>
              <a:pPr/>
              <a:t>296</a:t>
            </a:fld>
            <a:endParaRPr lang="en-US" altLang="zh-CN"/>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DD47320F-D33D-ED27-3701-BD42F73A6F61}"/>
              </a:ext>
            </a:extLst>
          </p:cNvPr>
          <p:cNvSpPr>
            <a:spLocks noGrp="1" noChangeArrowheads="1"/>
          </p:cNvSpPr>
          <p:nvPr>
            <p:ph idx="1"/>
          </p:nvPr>
        </p:nvSpPr>
        <p:spPr>
          <a:xfrm>
            <a:off x="685800" y="1638300"/>
            <a:ext cx="7772400" cy="4114800"/>
          </a:xfrm>
        </p:spPr>
        <p:txBody>
          <a:bodyPr/>
          <a:lstStyle/>
          <a:p>
            <a:pPr marL="533400" indent="-533400">
              <a:lnSpc>
                <a:spcPct val="140000"/>
              </a:lnSpc>
              <a:buFont typeface="Wingdings" panose="05000000000000000000" pitchFamily="2" charset="2"/>
              <a:buAutoNum type="arabicPeriod"/>
            </a:pPr>
            <a:r>
              <a:rPr lang="zh-CN" altLang="en-US" sz="2400" b="1"/>
              <a:t>嵌套循环方法</a:t>
            </a:r>
            <a:r>
              <a:rPr lang="en-US" altLang="zh-CN" sz="2400" b="1"/>
              <a:t>(nested loop)</a:t>
            </a:r>
          </a:p>
          <a:p>
            <a:pPr marL="914400" lvl="1" indent="-457200">
              <a:lnSpc>
                <a:spcPct val="140000"/>
              </a:lnSpc>
            </a:pPr>
            <a:r>
              <a:rPr lang="zh-CN" altLang="en-US" b="1"/>
              <a:t>对外层循环</a:t>
            </a:r>
            <a:r>
              <a:rPr lang="en-US" altLang="zh-CN" b="1"/>
              <a:t>(Student)</a:t>
            </a:r>
            <a:r>
              <a:rPr lang="zh-CN" altLang="en-US" b="1"/>
              <a:t>的每一个元组</a:t>
            </a:r>
            <a:r>
              <a:rPr lang="en-US" altLang="zh-CN" b="1"/>
              <a:t>(s)</a:t>
            </a:r>
            <a:r>
              <a:rPr lang="zh-CN" altLang="en-US" b="1"/>
              <a:t>，检索内层循环</a:t>
            </a:r>
            <a:r>
              <a:rPr lang="en-US" altLang="zh-CN" b="1"/>
              <a:t>(SC)</a:t>
            </a:r>
            <a:r>
              <a:rPr lang="zh-CN" altLang="en-US" b="1"/>
              <a:t>中的每一个元组</a:t>
            </a:r>
            <a:r>
              <a:rPr lang="en-US" altLang="zh-CN" b="1"/>
              <a:t>(sc)</a:t>
            </a:r>
          </a:p>
          <a:p>
            <a:pPr marL="914400" lvl="1" indent="-457200">
              <a:lnSpc>
                <a:spcPct val="140000"/>
              </a:lnSpc>
            </a:pPr>
            <a:r>
              <a:rPr lang="zh-CN" altLang="en-US" b="1"/>
              <a:t>检查这两个元组在连接属性</a:t>
            </a:r>
            <a:r>
              <a:rPr lang="en-US" altLang="zh-CN" b="1"/>
              <a:t>(sno)</a:t>
            </a:r>
            <a:r>
              <a:rPr lang="zh-CN" altLang="en-US" b="1"/>
              <a:t>上是否相等</a:t>
            </a:r>
          </a:p>
          <a:p>
            <a:pPr marL="914400" lvl="1" indent="-457200">
              <a:lnSpc>
                <a:spcPct val="140000"/>
              </a:lnSpc>
            </a:pPr>
            <a:r>
              <a:rPr lang="zh-CN" altLang="en-US" b="1"/>
              <a:t>如果满足连接条件，则串接后作为结果输出，直到外层循环表中的元组处理完为止 </a:t>
            </a:r>
          </a:p>
        </p:txBody>
      </p:sp>
      <p:sp>
        <p:nvSpPr>
          <p:cNvPr id="18434" name="Rectangle 2">
            <a:extLst>
              <a:ext uri="{FF2B5EF4-FFF2-40B4-BE49-F238E27FC236}">
                <a16:creationId xmlns:a16="http://schemas.microsoft.com/office/drawing/2014/main" id="{029AEFBA-C5C1-4368-5254-311E05645533}"/>
              </a:ext>
            </a:extLst>
          </p:cNvPr>
          <p:cNvSpPr>
            <a:spLocks noGrp="1" noChangeArrowheads="1"/>
          </p:cNvSpPr>
          <p:nvPr>
            <p:ph type="title"/>
          </p:nvPr>
        </p:nvSpPr>
        <p:spPr>
          <a:xfrm>
            <a:off x="685800" y="266700"/>
            <a:ext cx="7772400" cy="1143000"/>
          </a:xfrm>
        </p:spPr>
        <p:txBody>
          <a:bodyPr/>
          <a:lstStyle/>
          <a:p>
            <a:r>
              <a:rPr lang="zh-CN" altLang="en-US" sz="3200"/>
              <a:t>连接操作的实现（续）</a:t>
            </a:r>
          </a:p>
        </p:txBody>
      </p:sp>
      <p:sp>
        <p:nvSpPr>
          <p:cNvPr id="35843" name="灯片编号占位符 5">
            <a:extLst>
              <a:ext uri="{FF2B5EF4-FFF2-40B4-BE49-F238E27FC236}">
                <a16:creationId xmlns:a16="http://schemas.microsoft.com/office/drawing/2014/main" id="{DA0B513F-31B1-DEB4-CF24-B62406331C07}"/>
              </a:ext>
            </a:extLst>
          </p:cNvPr>
          <p:cNvSpPr>
            <a:spLocks noGrp="1"/>
          </p:cNvSpPr>
          <p:nvPr>
            <p:ph type="sldNum" sz="quarter" idx="12"/>
          </p:nvPr>
        </p:nvSpPr>
        <p:spPr/>
        <p:txBody>
          <a:bodyPr/>
          <a:lstStyle/>
          <a:p>
            <a:fld id="{D3079355-BD94-489D-942A-4AE3E1767233}" type="slidenum">
              <a:rPr lang="en-US" altLang="zh-CN"/>
              <a:pPr/>
              <a:t>297</a:t>
            </a:fld>
            <a:endParaRPr lang="en-US" altLang="zh-CN"/>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a:extLst>
              <a:ext uri="{FF2B5EF4-FFF2-40B4-BE49-F238E27FC236}">
                <a16:creationId xmlns:a16="http://schemas.microsoft.com/office/drawing/2014/main" id="{BFE34C45-897E-75CB-41C3-4582AD5A5F55}"/>
              </a:ext>
            </a:extLst>
          </p:cNvPr>
          <p:cNvSpPr>
            <a:spLocks noGrp="1" noChangeArrowheads="1"/>
          </p:cNvSpPr>
          <p:nvPr>
            <p:ph idx="1"/>
          </p:nvPr>
        </p:nvSpPr>
        <p:spPr>
          <a:xfrm>
            <a:off x="395288" y="1700213"/>
            <a:ext cx="8374062" cy="4752975"/>
          </a:xfrm>
        </p:spPr>
        <p:txBody>
          <a:bodyPr/>
          <a:lstStyle/>
          <a:p>
            <a:pPr>
              <a:lnSpc>
                <a:spcPct val="150000"/>
              </a:lnSpc>
              <a:buFont typeface="Wingdings" panose="05000000000000000000" pitchFamily="2" charset="2"/>
              <a:buNone/>
            </a:pPr>
            <a:r>
              <a:rPr lang="en-US" altLang="zh-CN" sz="2400" b="1"/>
              <a:t>2. </a:t>
            </a:r>
            <a:r>
              <a:rPr lang="zh-CN" altLang="en-US" sz="2400" b="1"/>
              <a:t>排序</a:t>
            </a:r>
            <a:r>
              <a:rPr lang="en-US" altLang="zh-CN" sz="2400" b="1"/>
              <a:t>-</a:t>
            </a:r>
            <a:r>
              <a:rPr lang="zh-CN" altLang="en-US" sz="2400" b="1"/>
              <a:t>合并方法</a:t>
            </a:r>
            <a:r>
              <a:rPr lang="en-US" altLang="zh-CN" sz="2400" b="1"/>
              <a:t>(sort-merge join </a:t>
            </a:r>
            <a:r>
              <a:rPr lang="zh-CN" altLang="en-US" sz="2400" b="1"/>
              <a:t>或</a:t>
            </a:r>
            <a:r>
              <a:rPr lang="en-US" altLang="zh-CN" sz="2400" b="1"/>
              <a:t>merge join) </a:t>
            </a:r>
          </a:p>
          <a:p>
            <a:pPr lvl="1">
              <a:lnSpc>
                <a:spcPct val="150000"/>
              </a:lnSpc>
            </a:pPr>
            <a:r>
              <a:rPr lang="zh-CN" altLang="en-US" b="1"/>
              <a:t>适合连接的诸表已经排好序的情况 </a:t>
            </a:r>
          </a:p>
          <a:p>
            <a:pPr lvl="1">
              <a:lnSpc>
                <a:spcPct val="150000"/>
              </a:lnSpc>
            </a:pPr>
            <a:r>
              <a:rPr lang="zh-CN" altLang="en-US" b="1"/>
              <a:t>排序－合并连接方法的步骤：</a:t>
            </a:r>
          </a:p>
          <a:p>
            <a:pPr lvl="2">
              <a:lnSpc>
                <a:spcPct val="150000"/>
              </a:lnSpc>
              <a:buFont typeface="Wingdings" panose="05000000000000000000" pitchFamily="2" charset="2"/>
              <a:buChar char="Ø"/>
            </a:pPr>
            <a:r>
              <a:rPr lang="zh-CN" altLang="en-US" b="1"/>
              <a:t>如果连接的表没有排好序，先对</a:t>
            </a:r>
            <a:r>
              <a:rPr lang="en-US" altLang="zh-CN" b="1"/>
              <a:t>Student</a:t>
            </a:r>
            <a:r>
              <a:rPr lang="zh-CN" altLang="en-US" b="1"/>
              <a:t>表和</a:t>
            </a:r>
            <a:r>
              <a:rPr lang="en-US" altLang="zh-CN" b="1"/>
              <a:t>SC</a:t>
            </a:r>
            <a:r>
              <a:rPr lang="zh-CN" altLang="en-US" b="1"/>
              <a:t>表按连接属性</a:t>
            </a:r>
            <a:r>
              <a:rPr lang="en-US" altLang="zh-CN" b="1"/>
              <a:t>Sno</a:t>
            </a:r>
            <a:r>
              <a:rPr lang="zh-CN" altLang="en-US" b="1"/>
              <a:t>排序 </a:t>
            </a:r>
          </a:p>
          <a:p>
            <a:pPr lvl="2">
              <a:lnSpc>
                <a:spcPct val="150000"/>
              </a:lnSpc>
              <a:buFont typeface="Wingdings" panose="05000000000000000000" pitchFamily="2" charset="2"/>
              <a:buChar char="Ø"/>
            </a:pPr>
            <a:r>
              <a:rPr lang="zh-CN" altLang="en-US" b="1"/>
              <a:t>取</a:t>
            </a:r>
            <a:r>
              <a:rPr lang="en-US" altLang="zh-CN" b="1"/>
              <a:t>Student</a:t>
            </a:r>
            <a:r>
              <a:rPr lang="zh-CN" altLang="en-US" b="1"/>
              <a:t>表中第一个</a:t>
            </a:r>
            <a:r>
              <a:rPr lang="en-US" altLang="zh-CN" b="1"/>
              <a:t>Sno</a:t>
            </a:r>
            <a:r>
              <a:rPr lang="zh-CN" altLang="en-US" b="1"/>
              <a:t>，依次扫描</a:t>
            </a:r>
            <a:r>
              <a:rPr lang="en-US" altLang="zh-CN" b="1"/>
              <a:t>SC</a:t>
            </a:r>
            <a:r>
              <a:rPr lang="zh-CN" altLang="en-US" b="1"/>
              <a:t>表中具有相同</a:t>
            </a:r>
            <a:r>
              <a:rPr lang="en-US" altLang="zh-CN" b="1"/>
              <a:t>Sno</a:t>
            </a:r>
            <a:r>
              <a:rPr lang="zh-CN" altLang="en-US" b="1"/>
              <a:t>的元组 </a:t>
            </a:r>
          </a:p>
        </p:txBody>
      </p:sp>
      <p:sp>
        <p:nvSpPr>
          <p:cNvPr id="19458" name="Rectangle 2">
            <a:extLst>
              <a:ext uri="{FF2B5EF4-FFF2-40B4-BE49-F238E27FC236}">
                <a16:creationId xmlns:a16="http://schemas.microsoft.com/office/drawing/2014/main" id="{5913B645-464B-5FE0-EB69-ABA98CE13BA3}"/>
              </a:ext>
            </a:extLst>
          </p:cNvPr>
          <p:cNvSpPr>
            <a:spLocks noGrp="1" noChangeArrowheads="1"/>
          </p:cNvSpPr>
          <p:nvPr>
            <p:ph type="title"/>
          </p:nvPr>
        </p:nvSpPr>
        <p:spPr/>
        <p:txBody>
          <a:bodyPr/>
          <a:lstStyle/>
          <a:p>
            <a:r>
              <a:rPr lang="zh-CN" altLang="en-US" sz="3200"/>
              <a:t>连接操作的实现（续）</a:t>
            </a:r>
          </a:p>
        </p:txBody>
      </p:sp>
      <p:sp>
        <p:nvSpPr>
          <p:cNvPr id="36867" name="灯片编号占位符 5">
            <a:extLst>
              <a:ext uri="{FF2B5EF4-FFF2-40B4-BE49-F238E27FC236}">
                <a16:creationId xmlns:a16="http://schemas.microsoft.com/office/drawing/2014/main" id="{FA3A13E3-962C-BC24-B61A-755EBB2DC614}"/>
              </a:ext>
            </a:extLst>
          </p:cNvPr>
          <p:cNvSpPr>
            <a:spLocks noGrp="1"/>
          </p:cNvSpPr>
          <p:nvPr>
            <p:ph type="sldNum" sz="quarter" idx="12"/>
          </p:nvPr>
        </p:nvSpPr>
        <p:spPr/>
        <p:txBody>
          <a:bodyPr/>
          <a:lstStyle/>
          <a:p>
            <a:fld id="{7EA901AA-0A35-4421-AC14-F2C3B55FBC5B}" type="slidenum">
              <a:rPr lang="en-US" altLang="zh-CN"/>
              <a:pPr/>
              <a:t>298</a:t>
            </a:fld>
            <a:endParaRPr lang="en-US" altLang="zh-CN"/>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D8F5F108-1A04-42DF-7457-0BCA5CE7FF67}"/>
              </a:ext>
            </a:extLst>
          </p:cNvPr>
          <p:cNvSpPr>
            <a:spLocks noGrp="1" noChangeArrowheads="1"/>
          </p:cNvSpPr>
          <p:nvPr>
            <p:ph type="title"/>
          </p:nvPr>
        </p:nvSpPr>
        <p:spPr/>
        <p:txBody>
          <a:bodyPr/>
          <a:lstStyle/>
          <a:p>
            <a:r>
              <a:rPr lang="zh-CN" altLang="en-US" sz="3200"/>
              <a:t>连接操作的实现（续）</a:t>
            </a:r>
          </a:p>
        </p:txBody>
      </p:sp>
      <p:grpSp>
        <p:nvGrpSpPr>
          <p:cNvPr id="20482" name="Group 4">
            <a:extLst>
              <a:ext uri="{FF2B5EF4-FFF2-40B4-BE49-F238E27FC236}">
                <a16:creationId xmlns:a16="http://schemas.microsoft.com/office/drawing/2014/main" id="{B4016F2C-7F95-861A-AE99-4102A82A6897}"/>
              </a:ext>
            </a:extLst>
          </p:cNvPr>
          <p:cNvGrpSpPr>
            <a:grpSpLocks/>
          </p:cNvGrpSpPr>
          <p:nvPr/>
        </p:nvGrpSpPr>
        <p:grpSpPr bwMode="auto">
          <a:xfrm>
            <a:off x="1403350" y="2020888"/>
            <a:ext cx="6859588" cy="3452812"/>
            <a:chOff x="884" y="2160"/>
            <a:chExt cx="3584" cy="1996"/>
          </a:xfrm>
        </p:grpSpPr>
        <p:sp>
          <p:nvSpPr>
            <p:cNvPr id="20483" name="Rectangle 5">
              <a:extLst>
                <a:ext uri="{FF2B5EF4-FFF2-40B4-BE49-F238E27FC236}">
                  <a16:creationId xmlns:a16="http://schemas.microsoft.com/office/drawing/2014/main" id="{518F3C87-9D70-7BA3-C4C6-79F8ECE1B0F3}"/>
                </a:ext>
              </a:extLst>
            </p:cNvPr>
            <p:cNvSpPr>
              <a:spLocks noChangeArrowheads="1"/>
            </p:cNvSpPr>
            <p:nvPr/>
          </p:nvSpPr>
          <p:spPr bwMode="auto">
            <a:xfrm>
              <a:off x="884" y="2160"/>
              <a:ext cx="953" cy="15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400" b="1">
                  <a:solidFill>
                    <a:schemeClr val="tx2"/>
                  </a:solidFill>
                  <a:latin typeface="黑体" panose="02010609060101010101" pitchFamily="49" charset="-122"/>
                  <a:ea typeface="黑体" panose="02010609060101010101" pitchFamily="49" charset="-122"/>
                </a:defRPr>
              </a:lvl1pPr>
              <a:lvl2pPr>
                <a:defRPr sz="1400" b="1">
                  <a:solidFill>
                    <a:schemeClr val="tx2"/>
                  </a:solidFill>
                  <a:latin typeface="黑体" panose="02010609060101010101" pitchFamily="49" charset="-122"/>
                  <a:ea typeface="黑体" panose="02010609060101010101" pitchFamily="49" charset="-122"/>
                </a:defRPr>
              </a:lvl2pPr>
              <a:lvl3pPr>
                <a:defRPr sz="1400" b="1">
                  <a:solidFill>
                    <a:schemeClr val="tx2"/>
                  </a:solidFill>
                  <a:latin typeface="黑体" panose="02010609060101010101" pitchFamily="49" charset="-122"/>
                  <a:ea typeface="黑体" panose="02010609060101010101" pitchFamily="49" charset="-122"/>
                </a:defRPr>
              </a:lvl3pPr>
              <a:lvl4pPr>
                <a:defRPr sz="1400" b="1">
                  <a:solidFill>
                    <a:schemeClr val="tx2"/>
                  </a:solidFill>
                  <a:latin typeface="黑体" panose="02010609060101010101" pitchFamily="49" charset="-122"/>
                  <a:ea typeface="黑体" panose="02010609060101010101" pitchFamily="49" charset="-122"/>
                </a:defRPr>
              </a:lvl4pPr>
              <a:lvl5pPr>
                <a:defRPr sz="1400" b="1">
                  <a:solidFill>
                    <a:schemeClr val="tx2"/>
                  </a:solidFill>
                  <a:latin typeface="黑体" panose="02010609060101010101" pitchFamily="49" charset="-122"/>
                  <a:ea typeface="黑体" panose="02010609060101010101" pitchFamily="49" charset="-122"/>
                </a:defRPr>
              </a:lvl5pPr>
              <a:lvl6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6pPr>
              <a:lvl7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7pPr>
              <a:lvl8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8pPr>
              <a:lvl9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9pPr>
            </a:lstStyle>
            <a:p>
              <a:pPr algn="ctr" eaLnBrk="0" hangingPunct="0">
                <a:lnSpc>
                  <a:spcPct val="170000"/>
                </a:lnSpc>
              </a:pPr>
              <a:r>
                <a:rPr lang="en-US" altLang="zh-CN" sz="2000">
                  <a:solidFill>
                    <a:schemeClr val="tx1"/>
                  </a:solidFill>
                  <a:latin typeface="Tahoma" panose="020B0604030504040204" pitchFamily="34" charset="0"/>
                  <a:ea typeface="宋体" panose="02010600030101010101" pitchFamily="2" charset="-122"/>
                </a:rPr>
                <a:t>200215121</a:t>
              </a:r>
            </a:p>
            <a:p>
              <a:pPr algn="ctr" eaLnBrk="0" hangingPunct="0">
                <a:lnSpc>
                  <a:spcPct val="170000"/>
                </a:lnSpc>
              </a:pPr>
              <a:r>
                <a:rPr lang="en-US" altLang="zh-CN" sz="2000">
                  <a:solidFill>
                    <a:schemeClr val="tx1"/>
                  </a:solidFill>
                  <a:latin typeface="Tahoma" panose="020B0604030504040204" pitchFamily="34" charset="0"/>
                  <a:ea typeface="宋体" panose="02010600030101010101" pitchFamily="2" charset="-122"/>
                </a:rPr>
                <a:t>200215122</a:t>
              </a:r>
            </a:p>
            <a:p>
              <a:pPr algn="ctr" eaLnBrk="0" hangingPunct="0">
                <a:lnSpc>
                  <a:spcPct val="170000"/>
                </a:lnSpc>
              </a:pPr>
              <a:r>
                <a:rPr lang="en-US" altLang="zh-CN" sz="2000">
                  <a:solidFill>
                    <a:schemeClr val="tx1"/>
                  </a:solidFill>
                  <a:latin typeface="Tahoma" panose="020B0604030504040204" pitchFamily="34" charset="0"/>
                  <a:ea typeface="宋体" panose="02010600030101010101" pitchFamily="2" charset="-122"/>
                </a:rPr>
                <a:t>200215123</a:t>
              </a:r>
            </a:p>
            <a:p>
              <a:pPr algn="ctr" eaLnBrk="0" hangingPunct="0">
                <a:lnSpc>
                  <a:spcPct val="170000"/>
                </a:lnSpc>
              </a:pPr>
              <a:r>
                <a:rPr lang="en-US" altLang="zh-CN" sz="2000">
                  <a:solidFill>
                    <a:schemeClr val="tx1"/>
                  </a:solidFill>
                  <a:latin typeface="Tahoma" panose="020B0604030504040204" pitchFamily="34" charset="0"/>
                  <a:ea typeface="宋体" panose="02010600030101010101" pitchFamily="2" charset="-122"/>
                </a:rPr>
                <a:t>200215124</a:t>
              </a:r>
            </a:p>
            <a:p>
              <a:pPr algn="ctr" eaLnBrk="0" hangingPunct="0">
                <a:lnSpc>
                  <a:spcPct val="20000"/>
                </a:lnSpc>
              </a:pPr>
              <a:r>
                <a:rPr lang="en-US" altLang="zh-CN" sz="2000">
                  <a:solidFill>
                    <a:schemeClr val="tx1"/>
                  </a:solidFill>
                  <a:latin typeface="Tahoma" panose="020B0604030504040204" pitchFamily="34" charset="0"/>
                  <a:ea typeface="宋体" panose="02010600030101010101" pitchFamily="2" charset="-122"/>
                </a:rPr>
                <a:t>.</a:t>
              </a:r>
            </a:p>
            <a:p>
              <a:pPr algn="ctr" eaLnBrk="0" hangingPunct="0">
                <a:lnSpc>
                  <a:spcPct val="20000"/>
                </a:lnSpc>
              </a:pPr>
              <a:r>
                <a:rPr lang="en-US" altLang="zh-CN" sz="2000">
                  <a:solidFill>
                    <a:schemeClr val="tx1"/>
                  </a:solidFill>
                  <a:latin typeface="Tahoma" panose="020B0604030504040204" pitchFamily="34" charset="0"/>
                  <a:ea typeface="宋体" panose="02010600030101010101" pitchFamily="2" charset="-122"/>
                </a:rPr>
                <a:t>.</a:t>
              </a:r>
            </a:p>
            <a:p>
              <a:pPr algn="ctr" eaLnBrk="0" hangingPunct="0">
                <a:lnSpc>
                  <a:spcPct val="20000"/>
                </a:lnSpc>
              </a:pPr>
              <a:r>
                <a:rPr lang="en-US" altLang="zh-CN" sz="2000">
                  <a:solidFill>
                    <a:schemeClr val="tx1"/>
                  </a:solidFill>
                  <a:latin typeface="Tahoma" panose="020B0604030504040204" pitchFamily="34" charset="0"/>
                  <a:ea typeface="宋体" panose="02010600030101010101" pitchFamily="2" charset="-122"/>
                </a:rPr>
                <a:t>.</a:t>
              </a:r>
            </a:p>
            <a:p>
              <a:pPr algn="ctr" eaLnBrk="0" hangingPunct="0">
                <a:lnSpc>
                  <a:spcPct val="20000"/>
                </a:lnSpc>
              </a:pPr>
              <a:endParaRPr lang="en-US" altLang="zh-CN" sz="2000">
                <a:solidFill>
                  <a:schemeClr val="tx1"/>
                </a:solidFill>
                <a:latin typeface="Tahoma" panose="020B0604030504040204" pitchFamily="34" charset="0"/>
                <a:ea typeface="宋体" panose="02010600030101010101" pitchFamily="2" charset="-122"/>
              </a:endParaRPr>
            </a:p>
          </p:txBody>
        </p:sp>
        <p:sp>
          <p:nvSpPr>
            <p:cNvPr id="20484" name="Rectangle 6">
              <a:extLst>
                <a:ext uri="{FF2B5EF4-FFF2-40B4-BE49-F238E27FC236}">
                  <a16:creationId xmlns:a16="http://schemas.microsoft.com/office/drawing/2014/main" id="{EADF7526-28DB-219F-3E89-274937DDC2BB}"/>
                </a:ext>
              </a:extLst>
            </p:cNvPr>
            <p:cNvSpPr>
              <a:spLocks noChangeArrowheads="1"/>
            </p:cNvSpPr>
            <p:nvPr/>
          </p:nvSpPr>
          <p:spPr bwMode="auto">
            <a:xfrm>
              <a:off x="3243" y="2160"/>
              <a:ext cx="1225" cy="152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400" b="1">
                  <a:solidFill>
                    <a:schemeClr val="tx2"/>
                  </a:solidFill>
                  <a:latin typeface="黑体" panose="02010609060101010101" pitchFamily="49" charset="-122"/>
                  <a:ea typeface="黑体" panose="02010609060101010101" pitchFamily="49" charset="-122"/>
                </a:defRPr>
              </a:lvl1pPr>
              <a:lvl2pPr>
                <a:defRPr sz="1400" b="1">
                  <a:solidFill>
                    <a:schemeClr val="tx2"/>
                  </a:solidFill>
                  <a:latin typeface="黑体" panose="02010609060101010101" pitchFamily="49" charset="-122"/>
                  <a:ea typeface="黑体" panose="02010609060101010101" pitchFamily="49" charset="-122"/>
                </a:defRPr>
              </a:lvl2pPr>
              <a:lvl3pPr>
                <a:defRPr sz="1400" b="1">
                  <a:solidFill>
                    <a:schemeClr val="tx2"/>
                  </a:solidFill>
                  <a:latin typeface="黑体" panose="02010609060101010101" pitchFamily="49" charset="-122"/>
                  <a:ea typeface="黑体" panose="02010609060101010101" pitchFamily="49" charset="-122"/>
                </a:defRPr>
              </a:lvl3pPr>
              <a:lvl4pPr>
                <a:defRPr sz="1400" b="1">
                  <a:solidFill>
                    <a:schemeClr val="tx2"/>
                  </a:solidFill>
                  <a:latin typeface="黑体" panose="02010609060101010101" pitchFamily="49" charset="-122"/>
                  <a:ea typeface="黑体" panose="02010609060101010101" pitchFamily="49" charset="-122"/>
                </a:defRPr>
              </a:lvl4pPr>
              <a:lvl5pPr>
                <a:defRPr sz="1400" b="1">
                  <a:solidFill>
                    <a:schemeClr val="tx2"/>
                  </a:solidFill>
                  <a:latin typeface="黑体" panose="02010609060101010101" pitchFamily="49" charset="-122"/>
                  <a:ea typeface="黑体" panose="02010609060101010101" pitchFamily="49" charset="-122"/>
                </a:defRPr>
              </a:lvl5pPr>
              <a:lvl6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6pPr>
              <a:lvl7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7pPr>
              <a:lvl8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8pPr>
              <a:lvl9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9pPr>
            </a:lstStyle>
            <a:p>
              <a:pPr algn="ctr" eaLnBrk="0" hangingPunct="0">
                <a:lnSpc>
                  <a:spcPct val="130000"/>
                </a:lnSpc>
              </a:pPr>
              <a:r>
                <a:rPr lang="en-US" altLang="zh-CN" sz="2000">
                  <a:solidFill>
                    <a:schemeClr val="tx1"/>
                  </a:solidFill>
                  <a:latin typeface="Tahoma" panose="020B0604030504040204" pitchFamily="34" charset="0"/>
                  <a:ea typeface="宋体" panose="02010600030101010101" pitchFamily="2" charset="-122"/>
                </a:rPr>
                <a:t>200215121  1  92</a:t>
              </a:r>
            </a:p>
            <a:p>
              <a:pPr algn="ctr" eaLnBrk="0" hangingPunct="0">
                <a:lnSpc>
                  <a:spcPct val="130000"/>
                </a:lnSpc>
              </a:pPr>
              <a:r>
                <a:rPr lang="en-US" altLang="zh-CN" sz="2000">
                  <a:solidFill>
                    <a:schemeClr val="tx1"/>
                  </a:solidFill>
                  <a:latin typeface="Tahoma" panose="020B0604030504040204" pitchFamily="34" charset="0"/>
                  <a:ea typeface="宋体" panose="02010600030101010101" pitchFamily="2" charset="-122"/>
                </a:rPr>
                <a:t>200215121  2  85</a:t>
              </a:r>
            </a:p>
            <a:p>
              <a:pPr algn="ctr" eaLnBrk="0" hangingPunct="0">
                <a:lnSpc>
                  <a:spcPct val="130000"/>
                </a:lnSpc>
              </a:pPr>
              <a:r>
                <a:rPr lang="en-US" altLang="zh-CN" sz="2000">
                  <a:solidFill>
                    <a:schemeClr val="tx1"/>
                  </a:solidFill>
                  <a:latin typeface="Tahoma" panose="020B0604030504040204" pitchFamily="34" charset="0"/>
                  <a:ea typeface="宋体" panose="02010600030101010101" pitchFamily="2" charset="-122"/>
                </a:rPr>
                <a:t>200215121  3  88</a:t>
              </a:r>
            </a:p>
            <a:p>
              <a:pPr algn="ctr" eaLnBrk="0" hangingPunct="0">
                <a:lnSpc>
                  <a:spcPct val="130000"/>
                </a:lnSpc>
              </a:pPr>
              <a:r>
                <a:rPr lang="en-US" altLang="zh-CN" sz="2000">
                  <a:solidFill>
                    <a:schemeClr val="tx1"/>
                  </a:solidFill>
                  <a:latin typeface="Tahoma" panose="020B0604030504040204" pitchFamily="34" charset="0"/>
                  <a:ea typeface="宋体" panose="02010600030101010101" pitchFamily="2" charset="-122"/>
                </a:rPr>
                <a:t>200215122  2  90</a:t>
              </a:r>
            </a:p>
            <a:p>
              <a:pPr algn="ctr" eaLnBrk="0" hangingPunct="0">
                <a:lnSpc>
                  <a:spcPct val="130000"/>
                </a:lnSpc>
              </a:pPr>
              <a:r>
                <a:rPr lang="en-US" altLang="zh-CN" sz="2000">
                  <a:solidFill>
                    <a:schemeClr val="tx1"/>
                  </a:solidFill>
                  <a:latin typeface="Tahoma" panose="020B0604030504040204" pitchFamily="34" charset="0"/>
                  <a:ea typeface="宋体" panose="02010600030101010101" pitchFamily="2" charset="-122"/>
                </a:rPr>
                <a:t>200215122  3  80</a:t>
              </a:r>
            </a:p>
            <a:p>
              <a:pPr algn="ctr" eaLnBrk="0" hangingPunct="0">
                <a:lnSpc>
                  <a:spcPct val="30000"/>
                </a:lnSpc>
              </a:pPr>
              <a:r>
                <a:rPr lang="en-US" altLang="zh-CN" sz="1200">
                  <a:solidFill>
                    <a:schemeClr val="tx1"/>
                  </a:solidFill>
                  <a:latin typeface="Tahoma" panose="020B0604030504040204" pitchFamily="34" charset="0"/>
                  <a:ea typeface="宋体" panose="02010600030101010101" pitchFamily="2" charset="-122"/>
                </a:rPr>
                <a:t>.</a:t>
              </a:r>
            </a:p>
            <a:p>
              <a:pPr algn="ctr" eaLnBrk="0" hangingPunct="0">
                <a:lnSpc>
                  <a:spcPct val="30000"/>
                </a:lnSpc>
              </a:pPr>
              <a:r>
                <a:rPr lang="en-US" altLang="zh-CN" sz="1200">
                  <a:solidFill>
                    <a:schemeClr val="tx1"/>
                  </a:solidFill>
                  <a:latin typeface="Tahoma" panose="020B0604030504040204" pitchFamily="34" charset="0"/>
                  <a:ea typeface="宋体" panose="02010600030101010101" pitchFamily="2" charset="-122"/>
                </a:rPr>
                <a:t>.</a:t>
              </a:r>
            </a:p>
            <a:p>
              <a:pPr algn="ctr" eaLnBrk="0" hangingPunct="0">
                <a:lnSpc>
                  <a:spcPct val="30000"/>
                </a:lnSpc>
              </a:pPr>
              <a:r>
                <a:rPr lang="en-US" altLang="zh-CN" sz="1200">
                  <a:solidFill>
                    <a:schemeClr val="tx1"/>
                  </a:solidFill>
                  <a:latin typeface="Tahoma" panose="020B0604030504040204" pitchFamily="34" charset="0"/>
                  <a:ea typeface="宋体" panose="02010600030101010101" pitchFamily="2" charset="-122"/>
                </a:rPr>
                <a:t>.</a:t>
              </a:r>
            </a:p>
          </p:txBody>
        </p:sp>
        <p:sp>
          <p:nvSpPr>
            <p:cNvPr id="20485" name="Line 7">
              <a:extLst>
                <a:ext uri="{FF2B5EF4-FFF2-40B4-BE49-F238E27FC236}">
                  <a16:creationId xmlns:a16="http://schemas.microsoft.com/office/drawing/2014/main" id="{96159FFF-D0A1-C533-7BC2-662B32CCA463}"/>
                </a:ext>
              </a:extLst>
            </p:cNvPr>
            <p:cNvSpPr>
              <a:spLocks noChangeShapeType="1"/>
            </p:cNvSpPr>
            <p:nvPr/>
          </p:nvSpPr>
          <p:spPr bwMode="auto">
            <a:xfrm>
              <a:off x="1837" y="2387"/>
              <a:ext cx="140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86" name="Line 8">
              <a:extLst>
                <a:ext uri="{FF2B5EF4-FFF2-40B4-BE49-F238E27FC236}">
                  <a16:creationId xmlns:a16="http://schemas.microsoft.com/office/drawing/2014/main" id="{0E56F4A3-42BE-9848-667F-F9C9C1589CAE}"/>
                </a:ext>
              </a:extLst>
            </p:cNvPr>
            <p:cNvSpPr>
              <a:spLocks noChangeShapeType="1"/>
            </p:cNvSpPr>
            <p:nvPr/>
          </p:nvSpPr>
          <p:spPr bwMode="auto">
            <a:xfrm>
              <a:off x="1837" y="2387"/>
              <a:ext cx="1406" cy="499"/>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87" name="Line 9">
              <a:extLst>
                <a:ext uri="{FF2B5EF4-FFF2-40B4-BE49-F238E27FC236}">
                  <a16:creationId xmlns:a16="http://schemas.microsoft.com/office/drawing/2014/main" id="{C3048A78-4348-DE1C-708B-CE054BDB1B07}"/>
                </a:ext>
              </a:extLst>
            </p:cNvPr>
            <p:cNvSpPr>
              <a:spLocks noChangeShapeType="1"/>
            </p:cNvSpPr>
            <p:nvPr/>
          </p:nvSpPr>
          <p:spPr bwMode="auto">
            <a:xfrm>
              <a:off x="1837" y="2750"/>
              <a:ext cx="1406" cy="40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88" name="Line 10">
              <a:extLst>
                <a:ext uri="{FF2B5EF4-FFF2-40B4-BE49-F238E27FC236}">
                  <a16:creationId xmlns:a16="http://schemas.microsoft.com/office/drawing/2014/main" id="{34C5D8C6-5890-278B-32AD-3168AFD44A2A}"/>
                </a:ext>
              </a:extLst>
            </p:cNvPr>
            <p:cNvSpPr>
              <a:spLocks noChangeShapeType="1"/>
            </p:cNvSpPr>
            <p:nvPr/>
          </p:nvSpPr>
          <p:spPr bwMode="auto">
            <a:xfrm>
              <a:off x="1837" y="2750"/>
              <a:ext cx="1406" cy="63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89" name="Text Box 11">
              <a:extLst>
                <a:ext uri="{FF2B5EF4-FFF2-40B4-BE49-F238E27FC236}">
                  <a16:creationId xmlns:a16="http://schemas.microsoft.com/office/drawing/2014/main" id="{3FBF3ADE-E689-0A94-BFA4-2DC70BC659E3}"/>
                </a:ext>
              </a:extLst>
            </p:cNvPr>
            <p:cNvSpPr txBox="1">
              <a:spLocks noChangeArrowheads="1"/>
            </p:cNvSpPr>
            <p:nvPr/>
          </p:nvSpPr>
          <p:spPr bwMode="auto">
            <a:xfrm>
              <a:off x="1841" y="3944"/>
              <a:ext cx="15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defRPr sz="1400" b="1">
                  <a:solidFill>
                    <a:schemeClr val="tx2"/>
                  </a:solidFill>
                  <a:latin typeface="黑体" panose="02010609060101010101" pitchFamily="49" charset="-122"/>
                  <a:ea typeface="黑体" panose="02010609060101010101" pitchFamily="49" charset="-122"/>
                </a:defRPr>
              </a:lvl1pPr>
              <a:lvl2pPr>
                <a:defRPr sz="1400" b="1">
                  <a:solidFill>
                    <a:schemeClr val="tx2"/>
                  </a:solidFill>
                  <a:latin typeface="黑体" panose="02010609060101010101" pitchFamily="49" charset="-122"/>
                  <a:ea typeface="黑体" panose="02010609060101010101" pitchFamily="49" charset="-122"/>
                </a:defRPr>
              </a:lvl2pPr>
              <a:lvl3pPr>
                <a:defRPr sz="1400" b="1">
                  <a:solidFill>
                    <a:schemeClr val="tx2"/>
                  </a:solidFill>
                  <a:latin typeface="黑体" panose="02010609060101010101" pitchFamily="49" charset="-122"/>
                  <a:ea typeface="黑体" panose="02010609060101010101" pitchFamily="49" charset="-122"/>
                </a:defRPr>
              </a:lvl3pPr>
              <a:lvl4pPr>
                <a:defRPr sz="1400" b="1">
                  <a:solidFill>
                    <a:schemeClr val="tx2"/>
                  </a:solidFill>
                  <a:latin typeface="黑体" panose="02010609060101010101" pitchFamily="49" charset="-122"/>
                  <a:ea typeface="黑体" panose="02010609060101010101" pitchFamily="49" charset="-122"/>
                </a:defRPr>
              </a:lvl4pPr>
              <a:lvl5pPr>
                <a:defRPr sz="1400" b="1">
                  <a:solidFill>
                    <a:schemeClr val="tx2"/>
                  </a:solidFill>
                  <a:latin typeface="黑体" panose="02010609060101010101" pitchFamily="49" charset="-122"/>
                  <a:ea typeface="黑体" panose="02010609060101010101" pitchFamily="49" charset="-122"/>
                </a:defRPr>
              </a:lvl5pPr>
              <a:lvl6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6pPr>
              <a:lvl7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7pPr>
              <a:lvl8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8pPr>
              <a:lvl9pPr fontAlgn="base">
                <a:spcBef>
                  <a:spcPct val="0"/>
                </a:spcBef>
                <a:spcAft>
                  <a:spcPct val="0"/>
                </a:spcAft>
                <a:defRPr sz="1400" b="1">
                  <a:solidFill>
                    <a:schemeClr val="tx2"/>
                  </a:solidFill>
                  <a:latin typeface="黑体" panose="02010609060101010101" pitchFamily="49" charset="-122"/>
                  <a:ea typeface="黑体" panose="02010609060101010101" pitchFamily="49" charset="-122"/>
                </a:defRPr>
              </a:lvl9pPr>
            </a:lstStyle>
            <a:p>
              <a:pPr algn="ctr" eaLnBrk="0" hangingPunct="0"/>
              <a:r>
                <a:rPr lang="zh-CN" altLang="en-US" sz="1600" b="0">
                  <a:solidFill>
                    <a:schemeClr val="tx1"/>
                  </a:solidFill>
                  <a:latin typeface="Tahoma" panose="020B0604030504040204" pitchFamily="34" charset="0"/>
                  <a:ea typeface="宋体" panose="02010600030101010101" pitchFamily="2" charset="-122"/>
                </a:rPr>
                <a:t>排序</a:t>
              </a:r>
              <a:r>
                <a:rPr lang="en-US" altLang="zh-CN" sz="1600" b="0">
                  <a:solidFill>
                    <a:schemeClr val="tx1"/>
                  </a:solidFill>
                  <a:latin typeface="Tahoma" panose="020B0604030504040204" pitchFamily="34" charset="0"/>
                  <a:ea typeface="宋体" panose="02010600030101010101" pitchFamily="2" charset="-122"/>
                </a:rPr>
                <a:t>-</a:t>
              </a:r>
              <a:r>
                <a:rPr lang="zh-CN" altLang="en-US" sz="1600" b="0">
                  <a:solidFill>
                    <a:schemeClr val="tx1"/>
                  </a:solidFill>
                  <a:latin typeface="Tahoma" panose="020B0604030504040204" pitchFamily="34" charset="0"/>
                  <a:ea typeface="宋体" panose="02010600030101010101" pitchFamily="2" charset="-122"/>
                </a:rPr>
                <a:t>合并连接方法示意图</a:t>
              </a:r>
            </a:p>
          </p:txBody>
        </p:sp>
      </p:grpSp>
      <p:sp>
        <p:nvSpPr>
          <p:cNvPr id="37891" name="灯片编号占位符 12">
            <a:extLst>
              <a:ext uri="{FF2B5EF4-FFF2-40B4-BE49-F238E27FC236}">
                <a16:creationId xmlns:a16="http://schemas.microsoft.com/office/drawing/2014/main" id="{A5EA763B-62CF-7092-A0B7-15FEB5E17558}"/>
              </a:ext>
            </a:extLst>
          </p:cNvPr>
          <p:cNvSpPr>
            <a:spLocks noGrp="1"/>
          </p:cNvSpPr>
          <p:nvPr>
            <p:ph type="sldNum" sz="quarter" idx="12"/>
          </p:nvPr>
        </p:nvSpPr>
        <p:spPr/>
        <p:txBody>
          <a:bodyPr/>
          <a:lstStyle/>
          <a:p>
            <a:fld id="{29521FD3-966A-48F0-88F9-A12F01BB03C2}" type="slidenum">
              <a:rPr lang="en-US" altLang="zh-CN"/>
              <a:pPr/>
              <a:t>299</a:t>
            </a:fld>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288" y="800100"/>
            <a:ext cx="8569325" cy="5616575"/>
          </a:xfrm>
        </p:spPr>
        <p:txBody>
          <a:bodyPr/>
          <a:lstStyle/>
          <a:p>
            <a:pPr marL="0" indent="0">
              <a:buFontTx/>
              <a:buNone/>
            </a:pPr>
            <a:r>
              <a:rPr kumimoji="0" lang="en-US" altLang="zh-CN" sz="2400"/>
              <a:t>   </a:t>
            </a:r>
            <a:r>
              <a:rPr kumimoji="0" lang="zh-CN" altLang="en-US" sz="2400"/>
              <a:t>如</a:t>
            </a:r>
            <a:r>
              <a:rPr kumimoji="0" lang="zh-CN" altLang="en-US" sz="2400">
                <a:solidFill>
                  <a:srgbClr val="800000"/>
                </a:solidFill>
              </a:rPr>
              <a:t>学校</a:t>
            </a:r>
            <a:r>
              <a:rPr kumimoji="0" lang="zh-CN" altLang="en-US" sz="2400"/>
              <a:t>这样的应用系统，其客观数据对象</a:t>
            </a:r>
            <a:r>
              <a:rPr kumimoji="0" lang="en-US" altLang="zh-CN" sz="2400"/>
              <a:t>(</a:t>
            </a:r>
            <a:r>
              <a:rPr kumimoji="0" lang="zh-CN" altLang="en-US" sz="2400">
                <a:solidFill>
                  <a:srgbClr val="FF0000"/>
                </a:solidFill>
              </a:rPr>
              <a:t>事物</a:t>
            </a:r>
            <a:r>
              <a:rPr kumimoji="0" lang="zh-CN" altLang="en-US" sz="2400"/>
              <a:t>－</a:t>
            </a:r>
            <a:r>
              <a:rPr kumimoji="0" lang="zh-CN" altLang="en-US" sz="2400">
                <a:solidFill>
                  <a:srgbClr val="0000FF"/>
                </a:solidFill>
              </a:rPr>
              <a:t>事</a:t>
            </a:r>
            <a:r>
              <a:rPr kumimoji="0" lang="zh-CN" altLang="en-US" sz="2400"/>
              <a:t>与</a:t>
            </a:r>
            <a:r>
              <a:rPr kumimoji="0" lang="zh-CN" altLang="en-US" sz="2400">
                <a:solidFill>
                  <a:srgbClr val="0000FF"/>
                </a:solidFill>
              </a:rPr>
              <a:t>物</a:t>
            </a:r>
            <a:r>
              <a:rPr kumimoji="0" lang="en-US" altLang="zh-CN" sz="2400"/>
              <a:t>)</a:t>
            </a:r>
            <a:r>
              <a:rPr kumimoji="0" lang="zh-CN" altLang="en-US" sz="2400"/>
              <a:t>及相互联系，可以这样来描述：</a:t>
            </a:r>
            <a:endParaRPr kumimoji="0" lang="en-US" altLang="zh-CN" sz="2400"/>
          </a:p>
          <a:p>
            <a:pPr marL="0" indent="0">
              <a:lnSpc>
                <a:spcPts val="2200"/>
              </a:lnSpc>
            </a:pPr>
            <a:r>
              <a:rPr kumimoji="0" lang="zh-CN" altLang="en-US" sz="2400">
                <a:solidFill>
                  <a:srgbClr val="0000FF"/>
                </a:solidFill>
              </a:rPr>
              <a:t>学生</a:t>
            </a:r>
            <a:r>
              <a:rPr kumimoji="0" lang="zh-CN" altLang="en-US" sz="2400"/>
              <a:t>的内涵和外延</a:t>
            </a:r>
            <a:r>
              <a:rPr kumimoji="0" lang="zh-CN" altLang="en-US" sz="2400">
                <a:solidFill>
                  <a:srgbClr val="0000FF"/>
                </a:solidFill>
              </a:rPr>
              <a:t>：</a:t>
            </a:r>
            <a:r>
              <a:rPr kumimoji="0" lang="en-US" altLang="zh-CN" sz="2400"/>
              <a:t>(</a:t>
            </a:r>
            <a:r>
              <a:rPr kumimoji="0" lang="zh-CN" altLang="en-US" sz="2400"/>
              <a:t>物</a:t>
            </a:r>
            <a:r>
              <a:rPr kumimoji="0" lang="en-US" altLang="zh-CN" sz="2400"/>
              <a:t>)</a:t>
            </a:r>
          </a:p>
          <a:p>
            <a:pPr marL="0" indent="0">
              <a:lnSpc>
                <a:spcPts val="2200"/>
              </a:lnSpc>
              <a:buFontTx/>
              <a:buNone/>
            </a:pPr>
            <a:r>
              <a:rPr kumimoji="0" lang="en-US" altLang="zh-CN" sz="2400"/>
              <a:t>  </a:t>
            </a:r>
            <a:r>
              <a:rPr kumimoji="0" lang="zh-CN" altLang="en-US" sz="2000" b="1">
                <a:latin typeface="黑体" panose="02010609060101010101" pitchFamily="49" charset="-122"/>
                <a:ea typeface="黑体" panose="02010609060101010101" pitchFamily="49" charset="-122"/>
              </a:rPr>
              <a:t>学号</a:t>
            </a:r>
            <a:r>
              <a:rPr kumimoji="0" lang="zh-CN" altLang="en-US" sz="2000"/>
              <a:t>，姓名，性别，籍贯，民族</a:t>
            </a:r>
            <a:r>
              <a:rPr kumimoji="0" lang="zh-CN" altLang="zh-CN" sz="2000"/>
              <a:t>，</a:t>
            </a:r>
            <a:r>
              <a:rPr kumimoji="0" lang="en-US" altLang="zh-CN" sz="2000"/>
              <a:t>…</a:t>
            </a:r>
            <a:r>
              <a:rPr kumimoji="0" lang="zh-CN" altLang="en-US" sz="2000"/>
              <a:t>等</a:t>
            </a:r>
            <a:r>
              <a:rPr kumimoji="0" lang="zh-CN" altLang="en-US" sz="2000" b="1">
                <a:solidFill>
                  <a:srgbClr val="464660"/>
                </a:solidFill>
              </a:rPr>
              <a:t>属性</a:t>
            </a:r>
            <a:r>
              <a:rPr kumimoji="0" lang="zh-CN" altLang="en-US" sz="2000"/>
              <a:t>（</a:t>
            </a:r>
            <a:r>
              <a:rPr kumimoji="0" lang="zh-CN" altLang="en-US" sz="2000">
                <a:solidFill>
                  <a:srgbClr val="0000FF"/>
                </a:solidFill>
              </a:rPr>
              <a:t>内涵</a:t>
            </a:r>
            <a:r>
              <a:rPr kumimoji="0" lang="zh-CN" altLang="en-US" sz="2000"/>
              <a:t>）</a:t>
            </a:r>
            <a:endParaRPr kumimoji="0" lang="zh-CN" altLang="zh-CN" sz="2400"/>
          </a:p>
          <a:p>
            <a:pPr lvl="1">
              <a:lnSpc>
                <a:spcPts val="2200"/>
              </a:lnSpc>
              <a:buFontTx/>
              <a:buNone/>
            </a:pPr>
            <a:r>
              <a:rPr kumimoji="0" lang="en-US" altLang="zh-CN" sz="2000"/>
              <a:t>   </a:t>
            </a:r>
            <a:r>
              <a:rPr kumimoji="0" lang="zh-CN" altLang="en-US" sz="2000"/>
              <a:t>属性也可以有许多分类，</a:t>
            </a:r>
            <a:r>
              <a:rPr kumimoji="0" lang="zh-CN" altLang="zh-CN" sz="2000"/>
              <a:t>比如：</a:t>
            </a:r>
          </a:p>
          <a:p>
            <a:pPr lvl="1">
              <a:lnSpc>
                <a:spcPts val="2200"/>
              </a:lnSpc>
              <a:buFontTx/>
              <a:buNone/>
            </a:pPr>
            <a:r>
              <a:rPr kumimoji="0" lang="en-US" altLang="zh-CN" sz="2000"/>
              <a:t>      </a:t>
            </a:r>
            <a:r>
              <a:rPr kumimoji="0" lang="zh-CN" altLang="en-US" sz="2000"/>
              <a:t>自然属性</a:t>
            </a:r>
            <a:r>
              <a:rPr kumimoji="0" lang="en-US" altLang="zh-CN" sz="2000"/>
              <a:t>(</a:t>
            </a:r>
            <a:r>
              <a:rPr kumimoji="0" lang="zh-CN" altLang="en-US" sz="2000"/>
              <a:t>性别，出生日期等</a:t>
            </a:r>
            <a:r>
              <a:rPr kumimoji="0" lang="en-US" altLang="zh-CN" sz="2000"/>
              <a:t>)</a:t>
            </a:r>
            <a:r>
              <a:rPr kumimoji="0" lang="zh-CN" altLang="en-US" sz="2000"/>
              <a:t>和社会属性</a:t>
            </a:r>
            <a:r>
              <a:rPr kumimoji="0" lang="en-US" altLang="zh-CN" sz="2000"/>
              <a:t>(</a:t>
            </a:r>
            <a:r>
              <a:rPr kumimoji="0" lang="zh-CN" altLang="en-US" sz="2000"/>
              <a:t>党员，国籍等</a:t>
            </a:r>
            <a:r>
              <a:rPr kumimoji="0" lang="en-US" altLang="zh-CN" sz="2000"/>
              <a:t>)</a:t>
            </a:r>
            <a:endParaRPr kumimoji="0" lang="zh-CN" altLang="zh-CN" sz="2000"/>
          </a:p>
          <a:p>
            <a:pPr marL="0" indent="0">
              <a:lnSpc>
                <a:spcPts val="2200"/>
              </a:lnSpc>
              <a:buFontTx/>
              <a:buNone/>
            </a:pPr>
            <a:r>
              <a:rPr kumimoji="0" lang="en-US" altLang="zh-CN" sz="2400"/>
              <a:t>        </a:t>
            </a:r>
            <a:r>
              <a:rPr kumimoji="0" lang="zh-CN" altLang="en-US" sz="2000"/>
              <a:t>客观属性(住址，电话等</a:t>
            </a:r>
            <a:r>
              <a:rPr kumimoji="0" lang="en-US" altLang="zh-CN" sz="2000"/>
              <a:t>)</a:t>
            </a:r>
            <a:r>
              <a:rPr kumimoji="0" lang="zh-CN" altLang="en-US" sz="2000"/>
              <a:t>和</a:t>
            </a:r>
            <a:r>
              <a:rPr kumimoji="0" lang="zh-CN" altLang="zh-CN" sz="2000"/>
              <a:t>主观属性</a:t>
            </a:r>
            <a:r>
              <a:rPr kumimoji="0" lang="en-US" altLang="zh-CN" sz="2000"/>
              <a:t>(</a:t>
            </a:r>
            <a:r>
              <a:rPr kumimoji="0" lang="zh-CN" altLang="en-US" sz="2000"/>
              <a:t>偶像，喜好，信仰等</a:t>
            </a:r>
            <a:r>
              <a:rPr kumimoji="0" lang="en-US" altLang="zh-CN" sz="2000"/>
              <a:t>)</a:t>
            </a:r>
          </a:p>
          <a:p>
            <a:pPr marL="0" indent="0">
              <a:lnSpc>
                <a:spcPts val="2200"/>
              </a:lnSpc>
              <a:buFontTx/>
              <a:buNone/>
            </a:pPr>
            <a:r>
              <a:rPr kumimoji="0" lang="en-US" altLang="zh-CN" sz="2000"/>
              <a:t>   </a:t>
            </a:r>
            <a:r>
              <a:rPr kumimoji="0" lang="zh-CN" altLang="en-US" sz="2000"/>
              <a:t>张三；李四；王麻子</a:t>
            </a:r>
            <a:r>
              <a:rPr kumimoji="0" lang="en-US" altLang="zh-CN" sz="2000"/>
              <a:t>;</a:t>
            </a:r>
            <a:r>
              <a:rPr kumimoji="0" lang="is-IS" altLang="zh-CN" sz="2000"/>
              <a:t>…</a:t>
            </a:r>
            <a:r>
              <a:rPr kumimoji="0" lang="zh-CN" altLang="en-US" sz="2000"/>
              <a:t>同类型的不同客观个体（</a:t>
            </a:r>
            <a:r>
              <a:rPr kumimoji="0" lang="zh-CN" altLang="en-US" sz="2000">
                <a:solidFill>
                  <a:srgbClr val="0000FF"/>
                </a:solidFill>
              </a:rPr>
              <a:t>外延</a:t>
            </a:r>
            <a:r>
              <a:rPr kumimoji="0" lang="zh-CN" altLang="en-US" sz="2000"/>
              <a:t>）</a:t>
            </a:r>
            <a:endParaRPr kumimoji="0" lang="zh-CN" altLang="zh-CN" sz="2400"/>
          </a:p>
          <a:p>
            <a:pPr marL="0" indent="0">
              <a:lnSpc>
                <a:spcPts val="2200"/>
              </a:lnSpc>
            </a:pPr>
            <a:r>
              <a:rPr kumimoji="0" lang="zh-CN" altLang="en-US" sz="2400">
                <a:solidFill>
                  <a:srgbClr val="0000FF"/>
                </a:solidFill>
              </a:rPr>
              <a:t>课程</a:t>
            </a:r>
            <a:r>
              <a:rPr kumimoji="0" lang="zh-CN" altLang="en-US" sz="2400"/>
              <a:t>的内涵和外延</a:t>
            </a:r>
            <a:r>
              <a:rPr kumimoji="0" lang="zh-CN" altLang="en-US" sz="2400">
                <a:solidFill>
                  <a:srgbClr val="0000FF"/>
                </a:solidFill>
              </a:rPr>
              <a:t>：</a:t>
            </a:r>
            <a:r>
              <a:rPr kumimoji="0" lang="zh-CN" altLang="en-US" sz="2400"/>
              <a:t>（物）</a:t>
            </a:r>
            <a:endParaRPr kumimoji="0" lang="en-US" altLang="zh-CN" sz="2400"/>
          </a:p>
          <a:p>
            <a:pPr marL="0" indent="0">
              <a:lnSpc>
                <a:spcPts val="2200"/>
              </a:lnSpc>
              <a:buFontTx/>
              <a:buNone/>
            </a:pPr>
            <a:r>
              <a:rPr kumimoji="0" lang="en-US" altLang="zh-CN" sz="2400"/>
              <a:t>  </a:t>
            </a:r>
            <a:r>
              <a:rPr kumimoji="0" lang="zh-CN" altLang="en-US" sz="2000" b="1">
                <a:latin typeface="黑体" panose="02010609060101010101" pitchFamily="49" charset="-122"/>
                <a:ea typeface="黑体" panose="02010609060101010101" pitchFamily="49" charset="-122"/>
              </a:rPr>
              <a:t>课程号</a:t>
            </a:r>
            <a:r>
              <a:rPr kumimoji="0" lang="zh-CN" altLang="en-US" sz="2000"/>
              <a:t>，课程名，学分，学时数</a:t>
            </a:r>
            <a:r>
              <a:rPr kumimoji="0" lang="zh-CN" altLang="zh-CN" sz="2000"/>
              <a:t>，</a:t>
            </a:r>
            <a:r>
              <a:rPr kumimoji="0" lang="en-US" altLang="zh-CN" sz="2000"/>
              <a:t>…</a:t>
            </a:r>
            <a:r>
              <a:rPr kumimoji="0" lang="zh-CN" altLang="en-US" sz="2000"/>
              <a:t>（内涵）</a:t>
            </a:r>
            <a:endParaRPr kumimoji="0" lang="en-US" altLang="zh-CN" sz="2400"/>
          </a:p>
          <a:p>
            <a:pPr marL="0" indent="0">
              <a:lnSpc>
                <a:spcPts val="2200"/>
              </a:lnSpc>
              <a:buFontTx/>
              <a:buNone/>
            </a:pPr>
            <a:r>
              <a:rPr kumimoji="0" lang="en-US" altLang="zh-CN" sz="2400"/>
              <a:t>  </a:t>
            </a:r>
            <a:r>
              <a:rPr kumimoji="0" lang="en-US" altLang="zh-CN" sz="2000"/>
              <a:t>C</a:t>
            </a:r>
            <a:r>
              <a:rPr kumimoji="0" lang="zh-CN" altLang="en-US" sz="2000"/>
              <a:t>语言，高等数学，大学物理，</a:t>
            </a:r>
            <a:r>
              <a:rPr kumimoji="0" lang="is-IS" altLang="zh-CN" sz="2000"/>
              <a:t>…</a:t>
            </a:r>
            <a:r>
              <a:rPr kumimoji="0" lang="zh-CN" altLang="en-US" sz="2000"/>
              <a:t>（外延）</a:t>
            </a:r>
            <a:endParaRPr kumimoji="0" lang="en-US" altLang="zh-CN" sz="2400"/>
          </a:p>
          <a:p>
            <a:pPr marL="0" indent="0">
              <a:lnSpc>
                <a:spcPts val="2200"/>
              </a:lnSpc>
            </a:pPr>
            <a:r>
              <a:rPr kumimoji="0" lang="zh-CN" altLang="en-US" sz="2400">
                <a:solidFill>
                  <a:srgbClr val="0000FF"/>
                </a:solidFill>
              </a:rPr>
              <a:t>选课</a:t>
            </a:r>
            <a:r>
              <a:rPr kumimoji="0" lang="zh-CN" altLang="en-US" sz="2400"/>
              <a:t>的内涵和外延</a:t>
            </a:r>
            <a:r>
              <a:rPr kumimoji="0" lang="zh-CN" altLang="en-US" sz="2400">
                <a:solidFill>
                  <a:srgbClr val="0000FF"/>
                </a:solidFill>
              </a:rPr>
              <a:t>：</a:t>
            </a:r>
            <a:r>
              <a:rPr kumimoji="0" lang="zh-CN" altLang="en-US" sz="2400"/>
              <a:t>（事）</a:t>
            </a:r>
            <a:endParaRPr kumimoji="0" lang="en-US" altLang="zh-CN" sz="2400">
              <a:sym typeface="Wingdings" panose="05000000000000000000" pitchFamily="2" charset="2"/>
            </a:endParaRPr>
          </a:p>
          <a:p>
            <a:pPr marL="0" indent="0">
              <a:lnSpc>
                <a:spcPts val="2200"/>
              </a:lnSpc>
              <a:buFontTx/>
              <a:buNone/>
            </a:pPr>
            <a:r>
              <a:rPr kumimoji="0" lang="en-US" altLang="zh-CN" sz="2000"/>
              <a:t>   </a:t>
            </a:r>
            <a:r>
              <a:rPr kumimoji="0" lang="zh-CN" altLang="en-US" sz="2000"/>
              <a:t>简单有效的方式：</a:t>
            </a:r>
            <a:endParaRPr kumimoji="0" lang="en-US" altLang="zh-CN" sz="2000"/>
          </a:p>
          <a:p>
            <a:pPr lvl="1">
              <a:lnSpc>
                <a:spcPts val="2200"/>
              </a:lnSpc>
              <a:buFontTx/>
              <a:buNone/>
            </a:pPr>
            <a:r>
              <a:rPr kumimoji="0" lang="en-US" altLang="zh-CN" sz="2000"/>
              <a:t>   </a:t>
            </a:r>
            <a:r>
              <a:rPr kumimoji="0" lang="zh-CN" altLang="en-US" sz="2000"/>
              <a:t>选课注册表：</a:t>
            </a:r>
            <a:r>
              <a:rPr kumimoji="0" lang="zh-CN" altLang="en-US" sz="2000" b="1">
                <a:latin typeface="黑体" panose="02010609060101010101" pitchFamily="49" charset="-122"/>
                <a:ea typeface="黑体" panose="02010609060101010101" pitchFamily="49" charset="-122"/>
              </a:rPr>
              <a:t>学号</a:t>
            </a:r>
            <a:r>
              <a:rPr kumimoji="0" lang="zh-CN" altLang="en-US" sz="2000"/>
              <a:t>，</a:t>
            </a:r>
            <a:r>
              <a:rPr kumimoji="0" lang="zh-CN" altLang="en-US" sz="2000" b="1">
                <a:latin typeface="黑体" panose="02010609060101010101" pitchFamily="49" charset="-122"/>
                <a:ea typeface="黑体" panose="02010609060101010101" pitchFamily="49" charset="-122"/>
              </a:rPr>
              <a:t>课程号</a:t>
            </a:r>
            <a:r>
              <a:rPr kumimoji="0" lang="zh-CN" altLang="en-US" sz="2000"/>
              <a:t>，选课日期，课程成绩，</a:t>
            </a:r>
            <a:r>
              <a:rPr kumimoji="0" lang="is-IS" altLang="zh-CN" sz="2000"/>
              <a:t>…</a:t>
            </a:r>
            <a:r>
              <a:rPr kumimoji="0" lang="zh-CN" altLang="en-US" sz="2000"/>
              <a:t>（内涵）</a:t>
            </a:r>
            <a:endParaRPr kumimoji="0" lang="en-US" altLang="zh-CN" sz="2000"/>
          </a:p>
          <a:p>
            <a:pPr lvl="1">
              <a:lnSpc>
                <a:spcPts val="2200"/>
              </a:lnSpc>
              <a:buFontTx/>
              <a:buNone/>
            </a:pPr>
            <a:r>
              <a:rPr kumimoji="0" lang="en-US" altLang="zh-CN" sz="2000"/>
              <a:t>   </a:t>
            </a:r>
            <a:r>
              <a:rPr kumimoji="0" lang="zh-CN" altLang="en-US" sz="2000"/>
              <a:t>注册表上的各个行</a:t>
            </a:r>
            <a:r>
              <a:rPr kumimoji="0" lang="is-IS" altLang="zh-CN" sz="2000"/>
              <a:t>…</a:t>
            </a:r>
            <a:r>
              <a:rPr kumimoji="0" lang="zh-CN" altLang="en-US" sz="2000"/>
              <a:t>（外延）</a:t>
            </a:r>
            <a:endParaRPr kumimoji="0" lang="is-IS" altLang="zh-CN" sz="2000"/>
          </a:p>
          <a:p>
            <a:pPr marL="0" indent="0">
              <a:lnSpc>
                <a:spcPts val="2200"/>
              </a:lnSpc>
              <a:buFontTx/>
              <a:buNone/>
            </a:pPr>
            <a:r>
              <a:rPr kumimoji="0" lang="zh-CN" altLang="zh-CN" sz="2400"/>
              <a:t> </a:t>
            </a:r>
            <a:r>
              <a:rPr kumimoji="0" lang="zh-CN" altLang="en-US" sz="2400"/>
              <a:t> </a:t>
            </a:r>
            <a:r>
              <a:rPr kumimoji="0" lang="zh-CN" altLang="en-US" sz="2000"/>
              <a:t>其它可能的描述方式：学生课程之间有某种特殊联系</a:t>
            </a:r>
            <a:endParaRPr kumimoji="0" lang="zh-CN" altLang="zh-CN" sz="2400"/>
          </a:p>
          <a:p>
            <a:pPr marL="0" indent="0">
              <a:lnSpc>
                <a:spcPts val="2200"/>
              </a:lnSpc>
            </a:pPr>
            <a:endParaRPr kumimoji="0" lang="zh-CN" altLang="en-US" sz="2400"/>
          </a:p>
        </p:txBody>
      </p:sp>
      <p:sp>
        <p:nvSpPr>
          <p:cNvPr id="2150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3F415005-9EC8-4C18-A3FE-16A4322E318F}" type="slidenum">
              <a:rPr kumimoji="0" lang="zh-CN" altLang="en-US" sz="1400"/>
              <a:t>3</a:t>
            </a:fld>
            <a:endParaRPr kumimoji="0" lang="en-US" altLang="zh-CN" sz="1400"/>
          </a:p>
        </p:txBody>
      </p:sp>
      <p:sp>
        <p:nvSpPr>
          <p:cNvPr id="21507" name="矩形 3"/>
          <p:cNvSpPr>
            <a:spLocks noChangeArrowheads="1"/>
          </p:cNvSpPr>
          <p:nvPr/>
        </p:nvSpPr>
        <p:spPr bwMode="auto">
          <a:xfrm>
            <a:off x="395288" y="122238"/>
            <a:ext cx="5256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400">
                <a:solidFill>
                  <a:schemeClr val="tx2"/>
                </a:solidFill>
                <a:latin typeface="黑体" panose="02010609060101010101" pitchFamily="49" charset="-122"/>
                <a:ea typeface="黑体" panose="02010609060101010101" pitchFamily="49" charset="-122"/>
              </a:rPr>
              <a:t>(</a:t>
            </a:r>
            <a:r>
              <a:rPr kumimoji="0" lang="zh-CN" altLang="en-US" sz="2400">
                <a:solidFill>
                  <a:schemeClr val="tx2"/>
                </a:solidFill>
                <a:latin typeface="黑体" panose="02010609060101010101" pitchFamily="49" charset="-122"/>
                <a:ea typeface="黑体" panose="02010609060101010101" pitchFamily="49" charset="-122"/>
              </a:rPr>
              <a:t>三</a:t>
            </a:r>
            <a:r>
              <a:rPr kumimoji="0" lang="en-US" altLang="zh-CN" sz="2400">
                <a:solidFill>
                  <a:schemeClr val="tx2"/>
                </a:solidFill>
                <a:latin typeface="黑体" panose="02010609060101010101" pitchFamily="49" charset="-122"/>
                <a:ea typeface="黑体" panose="02010609060101010101" pitchFamily="49" charset="-122"/>
              </a:rPr>
              <a:t>)</a:t>
            </a:r>
            <a:r>
              <a:rPr kumimoji="0" lang="zh-CN" altLang="en-US" sz="2400">
                <a:solidFill>
                  <a:schemeClr val="tx2"/>
                </a:solidFill>
                <a:latin typeface="黑体" panose="02010609060101010101" pitchFamily="49" charset="-122"/>
                <a:ea typeface="黑体" panose="02010609060101010101" pitchFamily="49" charset="-122"/>
              </a:rPr>
              <a:t>“谁”的描述方法直观例示</a:t>
            </a:r>
          </a:p>
        </p:txBody>
      </p:sp>
      <p:sp>
        <p:nvSpPr>
          <p:cNvPr id="21508" name="AutoShape 6"/>
          <p:cNvSpPr>
            <a:spLocks noChangeArrowheads="1"/>
          </p:cNvSpPr>
          <p:nvPr/>
        </p:nvSpPr>
        <p:spPr bwMode="auto">
          <a:xfrm>
            <a:off x="6300788" y="3933825"/>
            <a:ext cx="2339975" cy="779463"/>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＊这些事和物该如何表示</a:t>
            </a:r>
            <a:r>
              <a:rPr kumimoji="0" lang="zh-CN" altLang="zh-CN" sz="1600"/>
              <a:t>？</a:t>
            </a:r>
            <a:endParaRPr kumimoji="0" lang="zh-CN" altLang="en-US" sz="1600">
              <a:latin typeface="Tahoma" panose="020B0604030504040204" pitchFamily="2" charset="0"/>
            </a:endParaRPr>
          </a:p>
        </p:txBody>
      </p:sp>
      <p:sp>
        <p:nvSpPr>
          <p:cNvPr id="21509" name="标题 1"/>
          <p:cNvSpPr>
            <a:spLocks noGrp="1"/>
          </p:cNvSpPr>
          <p:nvPr>
            <p:ph type="title"/>
          </p:nvPr>
        </p:nvSpPr>
        <p:spPr>
          <a:xfrm>
            <a:off x="4679950" y="49213"/>
            <a:ext cx="4356100" cy="534987"/>
          </a:xfrm>
        </p:spPr>
        <p:txBody>
          <a:bodyPr/>
          <a:lstStyle/>
          <a:p>
            <a:pPr algn="r"/>
            <a:r>
              <a:rPr kumimoji="0" lang="en-US" altLang="zh-CN" sz="2000" b="1">
                <a:solidFill>
                  <a:srgbClr val="428E5B"/>
                </a:solidFill>
                <a:latin typeface="黑体" panose="02010609060101010101" pitchFamily="49" charset="-122"/>
                <a:ea typeface="黑体" panose="02010609060101010101" pitchFamily="49" charset="-122"/>
              </a:rPr>
              <a:t>1</a:t>
            </a:r>
            <a:r>
              <a:rPr kumimoji="0" lang="zh-CN" altLang="en-US" sz="2000" b="1">
                <a:solidFill>
                  <a:srgbClr val="428E5B"/>
                </a:solidFill>
                <a:latin typeface="黑体" panose="02010609060101010101" pitchFamily="49" charset="-122"/>
                <a:ea typeface="黑体" panose="02010609060101010101" pitchFamily="49" charset="-122"/>
              </a:rPr>
              <a:t>.</a:t>
            </a:r>
            <a:r>
              <a:rPr kumimoji="0" lang="en-US" altLang="zh-CN" sz="2000" b="1">
                <a:solidFill>
                  <a:srgbClr val="428E5B"/>
                </a:solidFill>
                <a:latin typeface="黑体" panose="02010609060101010101" pitchFamily="49" charset="-122"/>
                <a:ea typeface="黑体" panose="02010609060101010101" pitchFamily="49" charset="-122"/>
              </a:rPr>
              <a:t>2</a:t>
            </a:r>
            <a:r>
              <a:rPr kumimoji="0" lang="zh-CN" altLang="en-US" sz="2000" b="1">
                <a:solidFill>
                  <a:srgbClr val="428E5B"/>
                </a:solidFill>
                <a:latin typeface="黑体" panose="02010609060101010101" pitchFamily="49" charset="-122"/>
                <a:ea typeface="黑体" panose="02010609060101010101" pitchFamily="49" charset="-122"/>
              </a:rPr>
              <a:t> </a:t>
            </a:r>
            <a:r>
              <a:rPr kumimoji="0" lang="zh-CN" altLang="zh-CN" sz="2000" b="1">
                <a:solidFill>
                  <a:srgbClr val="428E5B"/>
                </a:solidFill>
                <a:latin typeface="黑体" panose="02010609060101010101" pitchFamily="49" charset="-122"/>
                <a:ea typeface="黑体" panose="02010609060101010101" pitchFamily="49" charset="-122"/>
              </a:rPr>
              <a:t>数据库如何描述客观世界</a:t>
            </a:r>
            <a:endParaRPr kumimoji="0" lang="zh-CN" altLang="en-US" sz="2000">
              <a:solidFill>
                <a:srgbClr val="428E5B"/>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linds(horizontal)">
                                      <p:cBhvr>
                                        <p:cTn id="24" dur="500"/>
                                        <p:tgtEl>
                                          <p:spTgt spid="3">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blinds(horizontal)">
                                      <p:cBhvr>
                                        <p:cTn id="32" dur="500"/>
                                        <p:tgtEl>
                                          <p:spTgt spid="3">
                                            <p:txEl>
                                              <p:pRg st="11" end="11"/>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blinds(horizontal)">
                                      <p:cBhvr>
                                        <p:cTn id="35" dur="500"/>
                                        <p:tgtEl>
                                          <p:spTgt spid="3">
                                            <p:txEl>
                                              <p:pRg st="12" end="12"/>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blinds(horizontal)">
                                      <p:cBhvr>
                                        <p:cTn id="38" dur="500"/>
                                        <p:tgtEl>
                                          <p:spTgt spid="3">
                                            <p:txEl>
                                              <p:pRg st="13" end="13"/>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animEffect transition="in" filter="blinds(horizontal)">
                                      <p:cBhvr>
                                        <p:cTn id="4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6F38BC84-DDD9-43A7-9831-A40D022EE077}" type="slidenum">
              <a:rPr kumimoji="0" lang="zh-CN" altLang="en-US" sz="1400"/>
              <a:t>30</a:t>
            </a:fld>
            <a:endParaRPr kumimoji="0" lang="en-US" altLang="zh-CN" sz="1400"/>
          </a:p>
        </p:txBody>
      </p:sp>
      <p:sp>
        <p:nvSpPr>
          <p:cNvPr id="125955" name="Rectangle 3"/>
          <p:cNvSpPr>
            <a:spLocks noGrp="1" noChangeArrowheads="1"/>
          </p:cNvSpPr>
          <p:nvPr>
            <p:ph type="body" idx="1"/>
          </p:nvPr>
        </p:nvSpPr>
        <p:spPr>
          <a:xfrm>
            <a:off x="2879725" y="1412875"/>
            <a:ext cx="5292725" cy="4824413"/>
          </a:xfrm>
        </p:spPr>
        <p:txBody>
          <a:bodyPr/>
          <a:lstStyle/>
          <a:p>
            <a:pPr>
              <a:lnSpc>
                <a:spcPct val="105000"/>
              </a:lnSpc>
            </a:pPr>
            <a:r>
              <a:rPr lang="zh-CN" altLang="en-US" sz="2400" b="1"/>
              <a:t>数据存储设计</a:t>
            </a:r>
            <a:r>
              <a:rPr lang="en-US" altLang="zh-CN" sz="2400"/>
              <a:t>(</a:t>
            </a:r>
            <a:r>
              <a:rPr lang="zh-CN" altLang="en-US" sz="2400" b="1">
                <a:solidFill>
                  <a:srgbClr val="009999"/>
                </a:solidFill>
                <a:latin typeface="黑体" panose="02010609060101010101" pitchFamily="49" charset="-122"/>
                <a:ea typeface="黑体" panose="02010609060101010101" pitchFamily="49" charset="-122"/>
              </a:rPr>
              <a:t>物理设计</a:t>
            </a:r>
            <a:r>
              <a:rPr lang="en-US" altLang="zh-CN" sz="2400"/>
              <a:t>)</a:t>
            </a:r>
          </a:p>
          <a:p>
            <a:pPr lvl="1">
              <a:lnSpc>
                <a:spcPct val="105000"/>
              </a:lnSpc>
            </a:pPr>
            <a:r>
              <a:rPr lang="zh-CN" altLang="en-US" sz="2000"/>
              <a:t>分析数据需求和使用需要</a:t>
            </a:r>
          </a:p>
          <a:p>
            <a:pPr lvl="2">
              <a:lnSpc>
                <a:spcPct val="105000"/>
              </a:lnSpc>
            </a:pPr>
            <a:r>
              <a:rPr lang="zh-CN" altLang="en-US" sz="2000"/>
              <a:t>对关联数据的使用要求</a:t>
            </a:r>
          </a:p>
          <a:p>
            <a:pPr lvl="2">
              <a:lnSpc>
                <a:spcPct val="105000"/>
              </a:lnSpc>
            </a:pPr>
            <a:r>
              <a:rPr lang="zh-CN" altLang="en-US" sz="2000"/>
              <a:t>访问效率要求</a:t>
            </a:r>
          </a:p>
          <a:p>
            <a:pPr lvl="2">
              <a:lnSpc>
                <a:spcPct val="105000"/>
              </a:lnSpc>
            </a:pPr>
            <a:r>
              <a:rPr lang="zh-CN" altLang="en-US" sz="2000"/>
              <a:t>安全性要求</a:t>
            </a:r>
          </a:p>
          <a:p>
            <a:pPr lvl="1">
              <a:lnSpc>
                <a:spcPct val="105000"/>
              </a:lnSpc>
            </a:pPr>
            <a:r>
              <a:rPr lang="zh-CN" altLang="en-US" sz="2000"/>
              <a:t>设计数据物理存储模式</a:t>
            </a:r>
          </a:p>
          <a:p>
            <a:pPr lvl="2">
              <a:lnSpc>
                <a:spcPct val="105000"/>
              </a:lnSpc>
            </a:pPr>
            <a:r>
              <a:rPr lang="zh-CN" altLang="en-US" sz="2000"/>
              <a:t>如何数据存放</a:t>
            </a:r>
          </a:p>
          <a:p>
            <a:pPr lvl="2">
              <a:lnSpc>
                <a:spcPct val="105000"/>
              </a:lnSpc>
            </a:pPr>
            <a:r>
              <a:rPr lang="zh-CN" altLang="en-US" sz="2000"/>
              <a:t>如何支持快速访问</a:t>
            </a:r>
          </a:p>
          <a:p>
            <a:pPr lvl="2">
              <a:lnSpc>
                <a:spcPct val="105000"/>
              </a:lnSpc>
            </a:pPr>
            <a:r>
              <a:rPr lang="zh-CN" altLang="en-US" sz="2000"/>
              <a:t>如何保证数据安全*</a:t>
            </a:r>
          </a:p>
          <a:p>
            <a:pPr>
              <a:lnSpc>
                <a:spcPct val="105000"/>
              </a:lnSpc>
            </a:pPr>
            <a:r>
              <a:rPr lang="zh-CN" altLang="en-US" sz="2400" b="1">
                <a:solidFill>
                  <a:srgbClr val="0000FF"/>
                </a:solidFill>
              </a:rPr>
              <a:t>相关数据库技术</a:t>
            </a:r>
            <a:endParaRPr lang="zh-CN" altLang="en-US" sz="2400">
              <a:solidFill>
                <a:srgbClr val="0000FF"/>
              </a:solidFill>
            </a:endParaRPr>
          </a:p>
          <a:p>
            <a:pPr lvl="1">
              <a:lnSpc>
                <a:spcPct val="105000"/>
              </a:lnSpc>
            </a:pPr>
            <a:r>
              <a:rPr lang="zh-CN" altLang="en-US" sz="2000">
                <a:solidFill>
                  <a:srgbClr val="0000FF"/>
                </a:solidFill>
              </a:rPr>
              <a:t>存储和文件结构</a:t>
            </a:r>
            <a:r>
              <a:rPr lang="zh-CN" altLang="en-US" sz="2000" baseline="30000">
                <a:solidFill>
                  <a:srgbClr val="0000FF"/>
                </a:solidFill>
              </a:rPr>
              <a:t>*</a:t>
            </a:r>
            <a:r>
              <a:rPr lang="en-US" altLang="zh-CN" sz="2000">
                <a:solidFill>
                  <a:srgbClr val="0000FF"/>
                </a:solidFill>
              </a:rPr>
              <a:t>(10</a:t>
            </a:r>
            <a:r>
              <a:rPr lang="zh-CN" altLang="en-US" sz="2000">
                <a:solidFill>
                  <a:srgbClr val="0000FF"/>
                </a:solidFill>
              </a:rPr>
              <a:t>章</a:t>
            </a:r>
            <a:r>
              <a:rPr lang="en-US" altLang="zh-CN" sz="2000">
                <a:solidFill>
                  <a:srgbClr val="0000FF"/>
                </a:solidFill>
              </a:rPr>
              <a:t>)</a:t>
            </a:r>
          </a:p>
          <a:p>
            <a:pPr lvl="1">
              <a:lnSpc>
                <a:spcPct val="105000"/>
              </a:lnSpc>
            </a:pPr>
            <a:r>
              <a:rPr lang="zh-CN" altLang="en-US" sz="2000">
                <a:solidFill>
                  <a:srgbClr val="0000FF"/>
                </a:solidFill>
              </a:rPr>
              <a:t>索引与散列</a:t>
            </a:r>
            <a:r>
              <a:rPr lang="en-US" altLang="zh-CN" sz="2000">
                <a:solidFill>
                  <a:srgbClr val="0000FF"/>
                </a:solidFill>
              </a:rPr>
              <a:t>(11</a:t>
            </a:r>
            <a:r>
              <a:rPr lang="zh-CN" altLang="en-US" sz="2000">
                <a:solidFill>
                  <a:srgbClr val="0000FF"/>
                </a:solidFill>
              </a:rPr>
              <a:t>章</a:t>
            </a:r>
            <a:r>
              <a:rPr lang="en-US" altLang="zh-CN" sz="2000">
                <a:solidFill>
                  <a:srgbClr val="0000FF"/>
                </a:solidFill>
              </a:rPr>
              <a:t>)</a:t>
            </a:r>
            <a:endParaRPr lang="zh-CN" altLang="en-US" sz="2000">
              <a:solidFill>
                <a:srgbClr val="0000FF"/>
              </a:solidFill>
            </a:endParaRPr>
          </a:p>
        </p:txBody>
      </p:sp>
      <p:sp>
        <p:nvSpPr>
          <p:cNvPr id="57347" name="Text Box 7"/>
          <p:cNvSpPr txBox="1">
            <a:spLocks noChangeArrowheads="1"/>
          </p:cNvSpPr>
          <p:nvPr/>
        </p:nvSpPr>
        <p:spPr bwMode="auto">
          <a:xfrm>
            <a:off x="611188" y="703263"/>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400">
                <a:solidFill>
                  <a:schemeClr val="tx2"/>
                </a:solidFill>
                <a:latin typeface="黑体" panose="02010609060101010101" pitchFamily="49" charset="-122"/>
                <a:ea typeface="黑体" panose="02010609060101010101" pitchFamily="49" charset="-122"/>
              </a:rPr>
              <a:t>数据存储</a:t>
            </a:r>
            <a:r>
              <a:rPr kumimoji="0" lang="en-US" altLang="zh-CN" sz="2400">
                <a:solidFill>
                  <a:schemeClr val="tx2"/>
                </a:solidFill>
                <a:latin typeface="黑体" panose="02010609060101010101" pitchFamily="49" charset="-122"/>
                <a:ea typeface="黑体" panose="02010609060101010101" pitchFamily="49" charset="-122"/>
              </a:rPr>
              <a:t>&amp;</a:t>
            </a:r>
            <a:r>
              <a:rPr kumimoji="0" lang="zh-CN" altLang="en-US" sz="2400">
                <a:solidFill>
                  <a:schemeClr val="tx2"/>
                </a:solidFill>
                <a:latin typeface="黑体" panose="02010609060101010101" pitchFamily="49" charset="-122"/>
                <a:ea typeface="黑体" panose="02010609060101010101" pitchFamily="49" charset="-122"/>
              </a:rPr>
              <a:t>数据库技术</a:t>
            </a:r>
            <a:endParaRPr kumimoji="0" lang="en-US" altLang="zh-CN" sz="2400">
              <a:solidFill>
                <a:schemeClr val="tx2"/>
              </a:solidFill>
              <a:latin typeface="黑体" panose="02010609060101010101" pitchFamily="49" charset="-122"/>
              <a:ea typeface="黑体" panose="02010609060101010101" pitchFamily="49" charset="-122"/>
            </a:endParaRPr>
          </a:p>
        </p:txBody>
      </p:sp>
      <p:sp>
        <p:nvSpPr>
          <p:cNvPr id="57348" name="AutoShape 9"/>
          <p:cNvSpPr>
            <a:spLocks noChangeArrowheads="1"/>
          </p:cNvSpPr>
          <p:nvPr/>
        </p:nvSpPr>
        <p:spPr bwMode="auto">
          <a:xfrm>
            <a:off x="487363" y="1736725"/>
            <a:ext cx="2463800" cy="900113"/>
          </a:xfrm>
          <a:prstGeom prst="cloudCallout">
            <a:avLst>
              <a:gd name="adj1" fmla="val -38245"/>
              <a:gd name="adj2" fmla="val 81472"/>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数据存储设计的任务是什么?</a:t>
            </a:r>
          </a:p>
        </p:txBody>
      </p:sp>
      <p:sp>
        <p:nvSpPr>
          <p:cNvPr id="57349" name="Text Box 4"/>
          <p:cNvSpPr txBox="1">
            <a:spLocks noChangeArrowheads="1"/>
          </p:cNvSpPr>
          <p:nvPr/>
        </p:nvSpPr>
        <p:spPr bwMode="auto">
          <a:xfrm>
            <a:off x="503238" y="134938"/>
            <a:ext cx="7021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sym typeface="+mn-ea"/>
              </a:rPr>
              <a:t>六</a:t>
            </a:r>
            <a:r>
              <a:rPr kumimoji="0" lang="zh-CN" altLang="en-US" sz="2800" dirty="0">
                <a:solidFill>
                  <a:schemeClr val="tx2"/>
                </a:solidFill>
                <a:latin typeface="黑体" panose="02010609060101010101" pitchFamily="49" charset="-122"/>
                <a:ea typeface="黑体" panose="02010609060101010101" pitchFamily="49" charset="-122"/>
              </a:rPr>
              <a:t>  数据库系统&amp;数据库的开发运行环节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955">
                                            <p:txEl>
                                              <p:pRg st="1" end="1"/>
                                            </p:txEl>
                                          </p:spTgt>
                                        </p:tgtEl>
                                        <p:attrNameLst>
                                          <p:attrName>style.visibility</p:attrName>
                                        </p:attrNameLst>
                                      </p:cBhvr>
                                      <p:to>
                                        <p:strVal val="visible"/>
                                      </p:to>
                                    </p:set>
                                    <p:anim calcmode="lin" valueType="num">
                                      <p:cBhvr additive="base">
                                        <p:cTn id="7" dur="500" fill="hold"/>
                                        <p:tgtEl>
                                          <p:spTgt spid="1259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9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5955">
                                            <p:txEl>
                                              <p:pRg st="0" end="0"/>
                                            </p:txEl>
                                          </p:spTgt>
                                        </p:tgtEl>
                                        <p:attrNameLst>
                                          <p:attrName>style.visibility</p:attrName>
                                        </p:attrNameLst>
                                      </p:cBhvr>
                                      <p:to>
                                        <p:strVal val="visible"/>
                                      </p:to>
                                    </p:set>
                                    <p:anim calcmode="lin" valueType="num">
                                      <p:cBhvr additive="base">
                                        <p:cTn id="11" dur="500" fill="hold"/>
                                        <p:tgtEl>
                                          <p:spTgt spid="1259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595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5955">
                                            <p:txEl>
                                              <p:pRg st="2" end="2"/>
                                            </p:txEl>
                                          </p:spTgt>
                                        </p:tgtEl>
                                        <p:attrNameLst>
                                          <p:attrName>style.visibility</p:attrName>
                                        </p:attrNameLst>
                                      </p:cBhvr>
                                      <p:to>
                                        <p:strVal val="visible"/>
                                      </p:to>
                                    </p:set>
                                    <p:anim calcmode="lin" valueType="num">
                                      <p:cBhvr additive="base">
                                        <p:cTn id="15" dur="500" fill="hold"/>
                                        <p:tgtEl>
                                          <p:spTgt spid="12595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595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5955">
                                            <p:txEl>
                                              <p:pRg st="3" end="3"/>
                                            </p:txEl>
                                          </p:spTgt>
                                        </p:tgtEl>
                                        <p:attrNameLst>
                                          <p:attrName>style.visibility</p:attrName>
                                        </p:attrNameLst>
                                      </p:cBhvr>
                                      <p:to>
                                        <p:strVal val="visible"/>
                                      </p:to>
                                    </p:set>
                                    <p:anim calcmode="lin" valueType="num">
                                      <p:cBhvr additive="base">
                                        <p:cTn id="19" dur="500" fill="hold"/>
                                        <p:tgtEl>
                                          <p:spTgt spid="12595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595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5955">
                                            <p:txEl>
                                              <p:pRg st="4" end="4"/>
                                            </p:txEl>
                                          </p:spTgt>
                                        </p:tgtEl>
                                        <p:attrNameLst>
                                          <p:attrName>style.visibility</p:attrName>
                                        </p:attrNameLst>
                                      </p:cBhvr>
                                      <p:to>
                                        <p:strVal val="visible"/>
                                      </p:to>
                                    </p:set>
                                    <p:anim calcmode="lin" valueType="num">
                                      <p:cBhvr additive="base">
                                        <p:cTn id="23" dur="500" fill="hold"/>
                                        <p:tgtEl>
                                          <p:spTgt spid="12595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59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5955">
                                            <p:txEl>
                                              <p:pRg st="5" end="5"/>
                                            </p:txEl>
                                          </p:spTgt>
                                        </p:tgtEl>
                                        <p:attrNameLst>
                                          <p:attrName>style.visibility</p:attrName>
                                        </p:attrNameLst>
                                      </p:cBhvr>
                                      <p:to>
                                        <p:strVal val="visible"/>
                                      </p:to>
                                    </p:set>
                                    <p:anim calcmode="lin" valueType="num">
                                      <p:cBhvr additive="base">
                                        <p:cTn id="29" dur="500" fill="hold"/>
                                        <p:tgtEl>
                                          <p:spTgt spid="12595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595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5955">
                                            <p:txEl>
                                              <p:pRg st="6" end="6"/>
                                            </p:txEl>
                                          </p:spTgt>
                                        </p:tgtEl>
                                        <p:attrNameLst>
                                          <p:attrName>style.visibility</p:attrName>
                                        </p:attrNameLst>
                                      </p:cBhvr>
                                      <p:to>
                                        <p:strVal val="visible"/>
                                      </p:to>
                                    </p:set>
                                    <p:anim calcmode="lin" valueType="num">
                                      <p:cBhvr additive="base">
                                        <p:cTn id="33" dur="500" fill="hold"/>
                                        <p:tgtEl>
                                          <p:spTgt spid="12595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595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5955">
                                            <p:txEl>
                                              <p:pRg st="7" end="7"/>
                                            </p:txEl>
                                          </p:spTgt>
                                        </p:tgtEl>
                                        <p:attrNameLst>
                                          <p:attrName>style.visibility</p:attrName>
                                        </p:attrNameLst>
                                      </p:cBhvr>
                                      <p:to>
                                        <p:strVal val="visible"/>
                                      </p:to>
                                    </p:set>
                                    <p:anim calcmode="lin" valueType="num">
                                      <p:cBhvr additive="base">
                                        <p:cTn id="37" dur="500" fill="hold"/>
                                        <p:tgtEl>
                                          <p:spTgt spid="12595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595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5955">
                                            <p:txEl>
                                              <p:pRg st="8" end="8"/>
                                            </p:txEl>
                                          </p:spTgt>
                                        </p:tgtEl>
                                        <p:attrNameLst>
                                          <p:attrName>style.visibility</p:attrName>
                                        </p:attrNameLst>
                                      </p:cBhvr>
                                      <p:to>
                                        <p:strVal val="visible"/>
                                      </p:to>
                                    </p:set>
                                    <p:anim calcmode="lin" valueType="num">
                                      <p:cBhvr additive="base">
                                        <p:cTn id="41" dur="500" fill="hold"/>
                                        <p:tgtEl>
                                          <p:spTgt spid="12595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595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5955">
                                            <p:txEl>
                                              <p:pRg st="9" end="9"/>
                                            </p:txEl>
                                          </p:spTgt>
                                        </p:tgtEl>
                                        <p:attrNameLst>
                                          <p:attrName>style.visibility</p:attrName>
                                        </p:attrNameLst>
                                      </p:cBhvr>
                                      <p:to>
                                        <p:strVal val="visible"/>
                                      </p:to>
                                    </p:set>
                                    <p:anim calcmode="lin" valueType="num">
                                      <p:cBhvr additive="base">
                                        <p:cTn id="47" dur="500" fill="hold"/>
                                        <p:tgtEl>
                                          <p:spTgt spid="12595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595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5955">
                                            <p:txEl>
                                              <p:pRg st="10" end="10"/>
                                            </p:txEl>
                                          </p:spTgt>
                                        </p:tgtEl>
                                        <p:attrNameLst>
                                          <p:attrName>style.visibility</p:attrName>
                                        </p:attrNameLst>
                                      </p:cBhvr>
                                      <p:to>
                                        <p:strVal val="visible"/>
                                      </p:to>
                                    </p:set>
                                    <p:anim calcmode="lin" valueType="num">
                                      <p:cBhvr additive="base">
                                        <p:cTn id="51" dur="500" fill="hold"/>
                                        <p:tgtEl>
                                          <p:spTgt spid="12595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595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5955">
                                            <p:txEl>
                                              <p:pRg st="11" end="11"/>
                                            </p:txEl>
                                          </p:spTgt>
                                        </p:tgtEl>
                                        <p:attrNameLst>
                                          <p:attrName>style.visibility</p:attrName>
                                        </p:attrNameLst>
                                      </p:cBhvr>
                                      <p:to>
                                        <p:strVal val="visible"/>
                                      </p:to>
                                    </p:set>
                                    <p:anim calcmode="lin" valueType="num">
                                      <p:cBhvr additive="base">
                                        <p:cTn id="55" dur="500" fill="hold"/>
                                        <p:tgtEl>
                                          <p:spTgt spid="12595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2595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a:extLst>
              <a:ext uri="{FF2B5EF4-FFF2-40B4-BE49-F238E27FC236}">
                <a16:creationId xmlns:a16="http://schemas.microsoft.com/office/drawing/2014/main" id="{2798F41D-92C3-A54F-B958-8E217F436066}"/>
              </a:ext>
            </a:extLst>
          </p:cNvPr>
          <p:cNvSpPr>
            <a:spLocks noGrp="1" noChangeArrowheads="1"/>
          </p:cNvSpPr>
          <p:nvPr>
            <p:ph idx="1"/>
          </p:nvPr>
        </p:nvSpPr>
        <p:spPr/>
        <p:txBody>
          <a:bodyPr/>
          <a:lstStyle/>
          <a:p>
            <a:pPr lvl="1">
              <a:lnSpc>
                <a:spcPct val="170000"/>
              </a:lnSpc>
            </a:pPr>
            <a:r>
              <a:rPr lang="zh-CN" altLang="en-US" b="1"/>
              <a:t>排序－合并连接方法的步骤（续）：</a:t>
            </a:r>
          </a:p>
          <a:p>
            <a:pPr lvl="2">
              <a:lnSpc>
                <a:spcPct val="170000"/>
              </a:lnSpc>
              <a:buFont typeface="Wingdings" panose="05000000000000000000" pitchFamily="2" charset="2"/>
              <a:buChar char="Ø"/>
            </a:pPr>
            <a:r>
              <a:rPr lang="zh-CN" altLang="en-US" b="1"/>
              <a:t>当扫描到</a:t>
            </a:r>
            <a:r>
              <a:rPr lang="en-US" altLang="zh-CN" b="1"/>
              <a:t>Sno</a:t>
            </a:r>
            <a:r>
              <a:rPr lang="zh-CN" altLang="en-US" b="1"/>
              <a:t>不相同的第一个</a:t>
            </a:r>
            <a:r>
              <a:rPr lang="en-US" altLang="zh-CN" b="1"/>
              <a:t>SC</a:t>
            </a:r>
            <a:r>
              <a:rPr lang="zh-CN" altLang="en-US" b="1"/>
              <a:t>元组时，返回</a:t>
            </a:r>
            <a:r>
              <a:rPr lang="en-US" altLang="zh-CN" b="1"/>
              <a:t>Student</a:t>
            </a:r>
            <a:r>
              <a:rPr lang="zh-CN" altLang="en-US" b="1"/>
              <a:t>表扫描它的下一个元组，再扫描</a:t>
            </a:r>
            <a:r>
              <a:rPr lang="en-US" altLang="zh-CN" b="1"/>
              <a:t>SC</a:t>
            </a:r>
            <a:r>
              <a:rPr lang="zh-CN" altLang="en-US" b="1"/>
              <a:t>表中具有相同</a:t>
            </a:r>
            <a:r>
              <a:rPr lang="en-US" altLang="zh-CN" b="1"/>
              <a:t>Sno</a:t>
            </a:r>
            <a:r>
              <a:rPr lang="zh-CN" altLang="en-US" b="1"/>
              <a:t>的元组，把它们连接起来 </a:t>
            </a:r>
          </a:p>
          <a:p>
            <a:pPr lvl="2">
              <a:lnSpc>
                <a:spcPct val="170000"/>
              </a:lnSpc>
              <a:buFont typeface="Wingdings" panose="05000000000000000000" pitchFamily="2" charset="2"/>
              <a:buChar char="Ø"/>
            </a:pPr>
            <a:r>
              <a:rPr lang="zh-CN" altLang="en-US" b="1"/>
              <a:t>重复上述步骤直到</a:t>
            </a:r>
            <a:r>
              <a:rPr lang="en-US" altLang="zh-CN" b="1"/>
              <a:t>Student </a:t>
            </a:r>
            <a:r>
              <a:rPr lang="zh-CN" altLang="en-US" b="1"/>
              <a:t>表扫描完</a:t>
            </a:r>
          </a:p>
          <a:p>
            <a:endParaRPr lang="en-US" altLang="zh-CN"/>
          </a:p>
        </p:txBody>
      </p:sp>
      <p:sp>
        <p:nvSpPr>
          <p:cNvPr id="21506" name="Rectangle 2">
            <a:extLst>
              <a:ext uri="{FF2B5EF4-FFF2-40B4-BE49-F238E27FC236}">
                <a16:creationId xmlns:a16="http://schemas.microsoft.com/office/drawing/2014/main" id="{C33EAC77-DF7A-CDB1-9E7D-1FFD092A5BCF}"/>
              </a:ext>
            </a:extLst>
          </p:cNvPr>
          <p:cNvSpPr>
            <a:spLocks noGrp="1" noChangeArrowheads="1"/>
          </p:cNvSpPr>
          <p:nvPr>
            <p:ph type="title"/>
          </p:nvPr>
        </p:nvSpPr>
        <p:spPr/>
        <p:txBody>
          <a:bodyPr/>
          <a:lstStyle/>
          <a:p>
            <a:r>
              <a:rPr lang="zh-CN" altLang="en-US" sz="3200"/>
              <a:t>连接操作的实现（续）</a:t>
            </a:r>
          </a:p>
        </p:txBody>
      </p:sp>
      <p:sp>
        <p:nvSpPr>
          <p:cNvPr id="38915" name="灯片编号占位符 5">
            <a:extLst>
              <a:ext uri="{FF2B5EF4-FFF2-40B4-BE49-F238E27FC236}">
                <a16:creationId xmlns:a16="http://schemas.microsoft.com/office/drawing/2014/main" id="{7AFDC672-7736-C3DB-45BC-6571398F14CD}"/>
              </a:ext>
            </a:extLst>
          </p:cNvPr>
          <p:cNvSpPr>
            <a:spLocks noGrp="1"/>
          </p:cNvSpPr>
          <p:nvPr>
            <p:ph type="sldNum" sz="quarter" idx="12"/>
          </p:nvPr>
        </p:nvSpPr>
        <p:spPr/>
        <p:txBody>
          <a:bodyPr/>
          <a:lstStyle/>
          <a:p>
            <a:fld id="{D5A382B5-492A-4A29-8BC8-108FC35B0494}" type="slidenum">
              <a:rPr lang="en-US" altLang="zh-CN"/>
              <a:pPr/>
              <a:t>300</a:t>
            </a:fld>
            <a:endParaRPr lang="en-US" altLang="zh-CN"/>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3">
            <a:extLst>
              <a:ext uri="{FF2B5EF4-FFF2-40B4-BE49-F238E27FC236}">
                <a16:creationId xmlns:a16="http://schemas.microsoft.com/office/drawing/2014/main" id="{020CDA3F-1D68-F5C3-4C4C-DC5B2E9DF0EC}"/>
              </a:ext>
            </a:extLst>
          </p:cNvPr>
          <p:cNvSpPr>
            <a:spLocks noGrp="1" noChangeArrowheads="1"/>
          </p:cNvSpPr>
          <p:nvPr>
            <p:ph idx="1"/>
          </p:nvPr>
        </p:nvSpPr>
        <p:spPr/>
        <p:txBody>
          <a:bodyPr/>
          <a:lstStyle/>
          <a:p>
            <a:pPr>
              <a:lnSpc>
                <a:spcPct val="150000"/>
              </a:lnSpc>
            </a:pPr>
            <a:r>
              <a:rPr lang="en-US" altLang="zh-CN" sz="2400" b="1"/>
              <a:t>Student</a:t>
            </a:r>
            <a:r>
              <a:rPr lang="zh-CN" altLang="en-US" sz="2400" b="1"/>
              <a:t>表和</a:t>
            </a:r>
            <a:r>
              <a:rPr lang="en-US" altLang="zh-CN" sz="2400" b="1"/>
              <a:t>SC</a:t>
            </a:r>
            <a:r>
              <a:rPr lang="zh-CN" altLang="en-US" sz="2400" b="1"/>
              <a:t>表都只要扫描一遍</a:t>
            </a:r>
          </a:p>
          <a:p>
            <a:pPr>
              <a:lnSpc>
                <a:spcPct val="150000"/>
              </a:lnSpc>
            </a:pPr>
            <a:r>
              <a:rPr lang="zh-CN" altLang="en-US" sz="2400" b="1"/>
              <a:t>如果</a:t>
            </a:r>
            <a:r>
              <a:rPr lang="en-US" altLang="zh-CN" sz="2400" b="1"/>
              <a:t>2</a:t>
            </a:r>
            <a:r>
              <a:rPr lang="zh-CN" altLang="en-US" sz="2400" b="1"/>
              <a:t>个表原来无序，执行时间要加上对两个表的排序时间</a:t>
            </a:r>
          </a:p>
          <a:p>
            <a:pPr>
              <a:lnSpc>
                <a:spcPct val="150000"/>
              </a:lnSpc>
            </a:pPr>
            <a:r>
              <a:rPr lang="zh-CN" altLang="en-US" sz="2400" b="1"/>
              <a:t>对于</a:t>
            </a:r>
            <a:r>
              <a:rPr lang="en-US" altLang="zh-CN" sz="2400" b="1"/>
              <a:t>2</a:t>
            </a:r>
            <a:r>
              <a:rPr lang="zh-CN" altLang="en-US" sz="2400" b="1"/>
              <a:t>个大表，先排序后使用</a:t>
            </a:r>
            <a:r>
              <a:rPr lang="en-US" altLang="zh-CN" sz="2400" b="1"/>
              <a:t>sort-merge join</a:t>
            </a:r>
            <a:r>
              <a:rPr lang="zh-CN" altLang="en-US" sz="2400" b="1"/>
              <a:t>方法执行连接，总的时间一般仍会大大减少</a:t>
            </a:r>
            <a:r>
              <a:rPr lang="zh-CN" altLang="en-US" b="1"/>
              <a:t> </a:t>
            </a:r>
          </a:p>
        </p:txBody>
      </p:sp>
      <p:sp>
        <p:nvSpPr>
          <p:cNvPr id="22530" name="Rectangle 2">
            <a:extLst>
              <a:ext uri="{FF2B5EF4-FFF2-40B4-BE49-F238E27FC236}">
                <a16:creationId xmlns:a16="http://schemas.microsoft.com/office/drawing/2014/main" id="{B89C66D3-8281-672E-C3E3-2EB999E6072F}"/>
              </a:ext>
            </a:extLst>
          </p:cNvPr>
          <p:cNvSpPr>
            <a:spLocks noGrp="1" noChangeArrowheads="1"/>
          </p:cNvSpPr>
          <p:nvPr>
            <p:ph type="title"/>
          </p:nvPr>
        </p:nvSpPr>
        <p:spPr/>
        <p:txBody>
          <a:bodyPr/>
          <a:lstStyle/>
          <a:p>
            <a:r>
              <a:rPr lang="zh-CN" altLang="en-US" sz="3200"/>
              <a:t>连接操作的实现（续）</a:t>
            </a:r>
          </a:p>
        </p:txBody>
      </p:sp>
      <p:sp>
        <p:nvSpPr>
          <p:cNvPr id="39939" name="灯片编号占位符 5">
            <a:extLst>
              <a:ext uri="{FF2B5EF4-FFF2-40B4-BE49-F238E27FC236}">
                <a16:creationId xmlns:a16="http://schemas.microsoft.com/office/drawing/2014/main" id="{70CB7244-475B-64C0-D8A8-35A758A613DA}"/>
              </a:ext>
            </a:extLst>
          </p:cNvPr>
          <p:cNvSpPr>
            <a:spLocks noGrp="1"/>
          </p:cNvSpPr>
          <p:nvPr>
            <p:ph type="sldNum" sz="quarter" idx="12"/>
          </p:nvPr>
        </p:nvSpPr>
        <p:spPr/>
        <p:txBody>
          <a:bodyPr/>
          <a:lstStyle/>
          <a:p>
            <a:fld id="{D5E0255E-70E5-4413-B064-10959C748E04}" type="slidenum">
              <a:rPr lang="en-US" altLang="zh-CN"/>
              <a:pPr/>
              <a:t>301</a:t>
            </a:fld>
            <a:endParaRPr lang="en-US" altLang="zh-CN"/>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a:extLst>
              <a:ext uri="{FF2B5EF4-FFF2-40B4-BE49-F238E27FC236}">
                <a16:creationId xmlns:a16="http://schemas.microsoft.com/office/drawing/2014/main" id="{C79E02BC-1C2F-1E51-ADEE-3044C14880E4}"/>
              </a:ext>
            </a:extLst>
          </p:cNvPr>
          <p:cNvSpPr>
            <a:spLocks noGrp="1" noChangeArrowheads="1"/>
          </p:cNvSpPr>
          <p:nvPr>
            <p:ph idx="1"/>
          </p:nvPr>
        </p:nvSpPr>
        <p:spPr>
          <a:xfrm>
            <a:off x="685800" y="1704975"/>
            <a:ext cx="8243888" cy="4114800"/>
          </a:xfrm>
        </p:spPr>
        <p:txBody>
          <a:bodyPr/>
          <a:lstStyle/>
          <a:p>
            <a:pPr>
              <a:buFont typeface="Wingdings" panose="05000000000000000000" pitchFamily="2" charset="2"/>
              <a:buNone/>
            </a:pPr>
            <a:r>
              <a:rPr lang="en-US" altLang="zh-CN" sz="2400" b="1"/>
              <a:t>3. </a:t>
            </a:r>
            <a:r>
              <a:rPr lang="zh-CN" altLang="en-US" sz="2400" b="1"/>
              <a:t>索引连接</a:t>
            </a:r>
            <a:r>
              <a:rPr lang="en-US" altLang="zh-CN" sz="2400" b="1"/>
              <a:t>(index join)</a:t>
            </a:r>
            <a:r>
              <a:rPr lang="zh-CN" altLang="en-US" sz="2400" b="1"/>
              <a:t>方法</a:t>
            </a:r>
          </a:p>
          <a:p>
            <a:r>
              <a:rPr lang="zh-CN" altLang="en-US" sz="2400" b="1"/>
              <a:t>步骤：</a:t>
            </a:r>
          </a:p>
          <a:p>
            <a:pPr lvl="1">
              <a:lnSpc>
                <a:spcPct val="140000"/>
              </a:lnSpc>
              <a:buFont typeface="Wingdings" panose="05000000000000000000" pitchFamily="2" charset="2"/>
              <a:buNone/>
            </a:pPr>
            <a:r>
              <a:rPr lang="zh-CN" altLang="en-US" sz="2400" b="1"/>
              <a:t>① 在</a:t>
            </a:r>
            <a:r>
              <a:rPr lang="en-US" altLang="zh-CN" sz="2400" b="1"/>
              <a:t>SC</a:t>
            </a:r>
            <a:r>
              <a:rPr lang="zh-CN" altLang="en-US" sz="2400" b="1"/>
              <a:t>表上建立属性</a:t>
            </a:r>
            <a:r>
              <a:rPr lang="en-US" altLang="zh-CN" sz="2400" b="1"/>
              <a:t>Sno</a:t>
            </a:r>
            <a:r>
              <a:rPr lang="zh-CN" altLang="en-US" sz="2400" b="1"/>
              <a:t>的索引，如果原来没有该索引</a:t>
            </a:r>
          </a:p>
          <a:p>
            <a:pPr lvl="1">
              <a:lnSpc>
                <a:spcPct val="140000"/>
              </a:lnSpc>
              <a:buFont typeface="Wingdings" panose="05000000000000000000" pitchFamily="2" charset="2"/>
              <a:buNone/>
            </a:pPr>
            <a:r>
              <a:rPr lang="zh-CN" altLang="en-US" sz="2400" b="1"/>
              <a:t>② 对</a:t>
            </a:r>
            <a:r>
              <a:rPr lang="en-US" altLang="zh-CN" sz="2400" b="1"/>
              <a:t>Student</a:t>
            </a:r>
            <a:r>
              <a:rPr lang="zh-CN" altLang="en-US" sz="2400" b="1"/>
              <a:t>中每一个元组，由</a:t>
            </a:r>
            <a:r>
              <a:rPr lang="en-US" altLang="zh-CN" sz="2400" b="1"/>
              <a:t>Sno</a:t>
            </a:r>
            <a:r>
              <a:rPr lang="zh-CN" altLang="en-US" sz="2400" b="1"/>
              <a:t>值通过</a:t>
            </a:r>
            <a:r>
              <a:rPr lang="en-US" altLang="zh-CN" sz="2400" b="1"/>
              <a:t>SC</a:t>
            </a:r>
            <a:r>
              <a:rPr lang="zh-CN" altLang="en-US" sz="2400" b="1"/>
              <a:t>的索引查找相应的</a:t>
            </a:r>
            <a:r>
              <a:rPr lang="en-US" altLang="zh-CN" sz="2400" b="1"/>
              <a:t>SC</a:t>
            </a:r>
            <a:r>
              <a:rPr lang="zh-CN" altLang="en-US" sz="2400" b="1"/>
              <a:t>元组 </a:t>
            </a:r>
          </a:p>
          <a:p>
            <a:pPr lvl="1">
              <a:lnSpc>
                <a:spcPct val="140000"/>
              </a:lnSpc>
              <a:buFont typeface="Wingdings" panose="05000000000000000000" pitchFamily="2" charset="2"/>
              <a:buNone/>
            </a:pPr>
            <a:r>
              <a:rPr lang="zh-CN" altLang="en-US" sz="2400" b="1"/>
              <a:t>③ 把这些</a:t>
            </a:r>
            <a:r>
              <a:rPr lang="en-US" altLang="zh-CN" sz="2400" b="1"/>
              <a:t>SC</a:t>
            </a:r>
            <a:r>
              <a:rPr lang="zh-CN" altLang="en-US" sz="2400" b="1"/>
              <a:t>元组和</a:t>
            </a:r>
            <a:r>
              <a:rPr lang="en-US" altLang="zh-CN" sz="2400" b="1"/>
              <a:t>Student</a:t>
            </a:r>
            <a:r>
              <a:rPr lang="zh-CN" altLang="en-US" sz="2400" b="1"/>
              <a:t>元组连接起来   </a:t>
            </a:r>
          </a:p>
          <a:p>
            <a:pPr lvl="1">
              <a:lnSpc>
                <a:spcPct val="140000"/>
              </a:lnSpc>
              <a:buFont typeface="Wingdings" panose="05000000000000000000" pitchFamily="2" charset="2"/>
              <a:buNone/>
            </a:pPr>
            <a:r>
              <a:rPr lang="zh-CN" altLang="en-US" sz="2400" b="1"/>
              <a:t>循环执行②③，直到</a:t>
            </a:r>
            <a:r>
              <a:rPr lang="en-US" altLang="zh-CN" sz="2400" b="1"/>
              <a:t>Student</a:t>
            </a:r>
            <a:r>
              <a:rPr lang="zh-CN" altLang="en-US" sz="2400" b="1"/>
              <a:t>表中的元组处理完为止 </a:t>
            </a:r>
          </a:p>
        </p:txBody>
      </p:sp>
      <p:sp>
        <p:nvSpPr>
          <p:cNvPr id="23554" name="Rectangle 2">
            <a:extLst>
              <a:ext uri="{FF2B5EF4-FFF2-40B4-BE49-F238E27FC236}">
                <a16:creationId xmlns:a16="http://schemas.microsoft.com/office/drawing/2014/main" id="{DDCFA05E-04D7-4EA2-D138-D4BC7B7ABFBA}"/>
              </a:ext>
            </a:extLst>
          </p:cNvPr>
          <p:cNvSpPr>
            <a:spLocks noGrp="1" noChangeArrowheads="1"/>
          </p:cNvSpPr>
          <p:nvPr>
            <p:ph type="title"/>
          </p:nvPr>
        </p:nvSpPr>
        <p:spPr>
          <a:xfrm>
            <a:off x="685800" y="333375"/>
            <a:ext cx="7772400" cy="1143000"/>
          </a:xfrm>
        </p:spPr>
        <p:txBody>
          <a:bodyPr/>
          <a:lstStyle/>
          <a:p>
            <a:r>
              <a:rPr lang="zh-CN" altLang="en-US" sz="3200" b="1"/>
              <a:t>连接操作的实现（续）</a:t>
            </a:r>
          </a:p>
        </p:txBody>
      </p:sp>
      <p:sp>
        <p:nvSpPr>
          <p:cNvPr id="40963" name="灯片编号占位符 5">
            <a:extLst>
              <a:ext uri="{FF2B5EF4-FFF2-40B4-BE49-F238E27FC236}">
                <a16:creationId xmlns:a16="http://schemas.microsoft.com/office/drawing/2014/main" id="{2B675ACE-E494-0B95-1C85-31C7ACAA33B8}"/>
              </a:ext>
            </a:extLst>
          </p:cNvPr>
          <p:cNvSpPr>
            <a:spLocks noGrp="1"/>
          </p:cNvSpPr>
          <p:nvPr>
            <p:ph type="sldNum" sz="quarter" idx="12"/>
          </p:nvPr>
        </p:nvSpPr>
        <p:spPr/>
        <p:txBody>
          <a:bodyPr/>
          <a:lstStyle/>
          <a:p>
            <a:fld id="{658E50A1-FDA1-4D28-9A2C-D27C679BB6EB}" type="slidenum">
              <a:rPr lang="en-US" altLang="zh-CN"/>
              <a:pPr/>
              <a:t>302</a:t>
            </a:fld>
            <a:endParaRPr lang="en-US" altLang="zh-CN"/>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a:extLst>
              <a:ext uri="{FF2B5EF4-FFF2-40B4-BE49-F238E27FC236}">
                <a16:creationId xmlns:a16="http://schemas.microsoft.com/office/drawing/2014/main" id="{BA941B9B-AF6B-D5B5-340F-45CC8EBDDD57}"/>
              </a:ext>
            </a:extLst>
          </p:cNvPr>
          <p:cNvSpPr>
            <a:spLocks noGrp="1" noChangeArrowheads="1"/>
          </p:cNvSpPr>
          <p:nvPr>
            <p:ph idx="1"/>
          </p:nvPr>
        </p:nvSpPr>
        <p:spPr>
          <a:xfrm>
            <a:off x="457200" y="1557338"/>
            <a:ext cx="8507413" cy="4767262"/>
          </a:xfrm>
        </p:spPr>
        <p:txBody>
          <a:bodyPr/>
          <a:lstStyle/>
          <a:p>
            <a:pPr>
              <a:buFont typeface="Wingdings" panose="05000000000000000000" pitchFamily="2" charset="2"/>
              <a:buNone/>
            </a:pPr>
            <a:r>
              <a:rPr lang="en-US" altLang="zh-CN" sz="2400" b="1"/>
              <a:t>4. Hash Join</a:t>
            </a:r>
            <a:r>
              <a:rPr lang="zh-CN" altLang="en-US" sz="2400" b="1"/>
              <a:t>方法 </a:t>
            </a:r>
          </a:p>
          <a:p>
            <a:pPr lvl="1"/>
            <a:r>
              <a:rPr lang="zh-CN" altLang="en-US" sz="2600" b="1"/>
              <a:t>把连接属性作为</a:t>
            </a:r>
            <a:r>
              <a:rPr lang="en-US" altLang="zh-CN" sz="2600" b="1"/>
              <a:t>hash</a:t>
            </a:r>
            <a:r>
              <a:rPr lang="zh-CN" altLang="en-US" sz="2600" b="1"/>
              <a:t>码，用同一个</a:t>
            </a:r>
            <a:r>
              <a:rPr lang="en-US" altLang="zh-CN" sz="2600" b="1"/>
              <a:t>hash</a:t>
            </a:r>
            <a:r>
              <a:rPr lang="zh-CN" altLang="en-US" sz="2600" b="1"/>
              <a:t>函数把</a:t>
            </a:r>
            <a:r>
              <a:rPr lang="en-US" altLang="zh-CN" sz="2600" b="1"/>
              <a:t>R</a:t>
            </a:r>
            <a:r>
              <a:rPr lang="zh-CN" altLang="en-US" sz="2600" b="1"/>
              <a:t>和</a:t>
            </a:r>
            <a:r>
              <a:rPr lang="en-US" altLang="zh-CN" sz="2600" b="1"/>
              <a:t>S</a:t>
            </a:r>
            <a:r>
              <a:rPr lang="zh-CN" altLang="en-US" sz="2600" b="1"/>
              <a:t>中的元组散列到同一个</a:t>
            </a:r>
            <a:r>
              <a:rPr lang="en-US" altLang="zh-CN" sz="2600" b="1"/>
              <a:t>hash</a:t>
            </a:r>
            <a:r>
              <a:rPr lang="zh-CN" altLang="en-US" sz="2600" b="1"/>
              <a:t>文件中</a:t>
            </a:r>
            <a:endParaRPr lang="zh-CN" altLang="en-US" b="1"/>
          </a:p>
          <a:p>
            <a:pPr lvl="1"/>
            <a:r>
              <a:rPr lang="zh-CN" altLang="en-US" b="1"/>
              <a:t>步骤：</a:t>
            </a:r>
          </a:p>
          <a:p>
            <a:pPr lvl="2"/>
            <a:r>
              <a:rPr lang="zh-CN" altLang="en-US" b="1"/>
              <a:t>划分阶段</a:t>
            </a:r>
            <a:r>
              <a:rPr lang="en-US" altLang="zh-CN" b="1"/>
              <a:t>(partitioning phase)</a:t>
            </a:r>
            <a:r>
              <a:rPr lang="zh-CN" altLang="en-US" b="1"/>
              <a:t>：</a:t>
            </a:r>
          </a:p>
          <a:p>
            <a:pPr lvl="3"/>
            <a:r>
              <a:rPr lang="zh-CN" altLang="en-US" sz="1800" b="1"/>
              <a:t>对包含较少元组的表</a:t>
            </a:r>
            <a:r>
              <a:rPr lang="en-US" altLang="zh-CN" sz="1800" b="1"/>
              <a:t>(</a:t>
            </a:r>
            <a:r>
              <a:rPr lang="zh-CN" altLang="en-US" sz="1800" b="1"/>
              <a:t>比如</a:t>
            </a:r>
            <a:r>
              <a:rPr lang="en-US" altLang="zh-CN" sz="1800" b="1"/>
              <a:t>R)</a:t>
            </a:r>
            <a:r>
              <a:rPr lang="zh-CN" altLang="en-US" sz="1800" b="1"/>
              <a:t>进行一遍处理</a:t>
            </a:r>
          </a:p>
          <a:p>
            <a:pPr lvl="3"/>
            <a:r>
              <a:rPr lang="zh-CN" altLang="en-US" sz="1800" b="1"/>
              <a:t>把它的元组按</a:t>
            </a:r>
            <a:r>
              <a:rPr lang="en-US" altLang="zh-CN" sz="1800" b="1"/>
              <a:t>hash</a:t>
            </a:r>
            <a:r>
              <a:rPr lang="zh-CN" altLang="en-US" sz="1800" b="1"/>
              <a:t>函数分散到</a:t>
            </a:r>
            <a:r>
              <a:rPr lang="en-US" altLang="zh-CN" sz="1800" b="1"/>
              <a:t>hash</a:t>
            </a:r>
            <a:r>
              <a:rPr lang="zh-CN" altLang="en-US" sz="1800" b="1"/>
              <a:t>表的桶中</a:t>
            </a:r>
          </a:p>
          <a:p>
            <a:pPr lvl="2"/>
            <a:r>
              <a:rPr lang="zh-CN" altLang="en-US" b="1"/>
              <a:t>试探阶段</a:t>
            </a:r>
            <a:r>
              <a:rPr lang="en-US" altLang="zh-CN" b="1"/>
              <a:t>(probing phase)</a:t>
            </a:r>
            <a:r>
              <a:rPr lang="zh-CN" altLang="en-US" b="1"/>
              <a:t>：也称为连接阶段</a:t>
            </a:r>
            <a:r>
              <a:rPr lang="en-US" altLang="zh-CN" b="1"/>
              <a:t>(join phase) </a:t>
            </a:r>
          </a:p>
          <a:p>
            <a:pPr lvl="3"/>
            <a:r>
              <a:rPr lang="zh-CN" altLang="en-US" sz="1800" b="1"/>
              <a:t>对另一个表</a:t>
            </a:r>
            <a:r>
              <a:rPr lang="en-US" altLang="zh-CN" sz="1800" b="1"/>
              <a:t>(S)</a:t>
            </a:r>
            <a:r>
              <a:rPr lang="zh-CN" altLang="en-US" sz="1800" b="1"/>
              <a:t>进行一遍处理</a:t>
            </a:r>
          </a:p>
          <a:p>
            <a:pPr lvl="3"/>
            <a:r>
              <a:rPr lang="zh-CN" altLang="en-US" sz="1800" b="1"/>
              <a:t>把</a:t>
            </a:r>
            <a:r>
              <a:rPr lang="en-US" altLang="zh-CN" sz="1800" b="1"/>
              <a:t>S</a:t>
            </a:r>
            <a:r>
              <a:rPr lang="zh-CN" altLang="en-US" sz="1800" b="1"/>
              <a:t>的元组散列到适当的</a:t>
            </a:r>
            <a:r>
              <a:rPr lang="en-US" altLang="zh-CN" sz="1800" b="1"/>
              <a:t>hash</a:t>
            </a:r>
            <a:r>
              <a:rPr lang="zh-CN" altLang="en-US" sz="1800" b="1"/>
              <a:t>桶中</a:t>
            </a:r>
          </a:p>
          <a:p>
            <a:pPr lvl="3"/>
            <a:r>
              <a:rPr lang="zh-CN" altLang="en-US" sz="1800" b="1"/>
              <a:t>把元组与桶中所有来自</a:t>
            </a:r>
            <a:r>
              <a:rPr lang="en-US" altLang="zh-CN" sz="1800" b="1"/>
              <a:t>R</a:t>
            </a:r>
            <a:r>
              <a:rPr lang="zh-CN" altLang="en-US" sz="1800" b="1"/>
              <a:t>并与之相匹配的元组连接起来</a:t>
            </a:r>
            <a:r>
              <a:rPr lang="zh-CN" altLang="en-US" sz="2200" b="1"/>
              <a:t> </a:t>
            </a:r>
          </a:p>
        </p:txBody>
      </p:sp>
      <p:sp>
        <p:nvSpPr>
          <p:cNvPr id="24578" name="Rectangle 2">
            <a:extLst>
              <a:ext uri="{FF2B5EF4-FFF2-40B4-BE49-F238E27FC236}">
                <a16:creationId xmlns:a16="http://schemas.microsoft.com/office/drawing/2014/main" id="{7262E312-F2B0-C9E3-C17C-EDB854D52BAB}"/>
              </a:ext>
            </a:extLst>
          </p:cNvPr>
          <p:cNvSpPr>
            <a:spLocks noGrp="1" noChangeArrowheads="1"/>
          </p:cNvSpPr>
          <p:nvPr>
            <p:ph type="title"/>
          </p:nvPr>
        </p:nvSpPr>
        <p:spPr/>
        <p:txBody>
          <a:bodyPr/>
          <a:lstStyle/>
          <a:p>
            <a:r>
              <a:rPr lang="zh-CN" altLang="en-US" sz="3200"/>
              <a:t>连接操作的实现（续）</a:t>
            </a:r>
          </a:p>
        </p:txBody>
      </p:sp>
      <p:sp>
        <p:nvSpPr>
          <p:cNvPr id="41987" name="灯片编号占位符 5">
            <a:extLst>
              <a:ext uri="{FF2B5EF4-FFF2-40B4-BE49-F238E27FC236}">
                <a16:creationId xmlns:a16="http://schemas.microsoft.com/office/drawing/2014/main" id="{F783A440-8244-B6DA-B5F3-3FCA461A8CBD}"/>
              </a:ext>
            </a:extLst>
          </p:cNvPr>
          <p:cNvSpPr>
            <a:spLocks noGrp="1"/>
          </p:cNvSpPr>
          <p:nvPr>
            <p:ph type="sldNum" sz="quarter" idx="12"/>
          </p:nvPr>
        </p:nvSpPr>
        <p:spPr/>
        <p:txBody>
          <a:bodyPr/>
          <a:lstStyle/>
          <a:p>
            <a:fld id="{2419B0C4-2C6F-4341-9341-5793695840CA}" type="slidenum">
              <a:rPr lang="en-US" altLang="zh-CN"/>
              <a:pPr/>
              <a:t>303</a:t>
            </a:fld>
            <a:endParaRPr lang="en-US" altLang="zh-CN"/>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a:extLst>
              <a:ext uri="{FF2B5EF4-FFF2-40B4-BE49-F238E27FC236}">
                <a16:creationId xmlns:a16="http://schemas.microsoft.com/office/drawing/2014/main" id="{68568954-E9E1-A134-711D-AA01287D1394}"/>
              </a:ext>
            </a:extLst>
          </p:cNvPr>
          <p:cNvSpPr>
            <a:spLocks noGrp="1" noChangeArrowheads="1"/>
          </p:cNvSpPr>
          <p:nvPr>
            <p:ph idx="1"/>
          </p:nvPr>
        </p:nvSpPr>
        <p:spPr/>
        <p:txBody>
          <a:bodyPr/>
          <a:lstStyle/>
          <a:p>
            <a:r>
              <a:rPr lang="zh-CN" altLang="en-US" b="1"/>
              <a:t>上面</a:t>
            </a:r>
            <a:r>
              <a:rPr lang="en-US" altLang="zh-CN" b="1"/>
              <a:t>hash join</a:t>
            </a:r>
            <a:r>
              <a:rPr lang="zh-CN" altLang="en-US" b="1"/>
              <a:t>算法前提：假设两个表中较小的表在第一阶段后可以完全放入内存的</a:t>
            </a:r>
            <a:r>
              <a:rPr lang="en-US" altLang="zh-CN" b="1"/>
              <a:t>hash</a:t>
            </a:r>
            <a:r>
              <a:rPr lang="zh-CN" altLang="en-US" b="1"/>
              <a:t>桶中 </a:t>
            </a:r>
          </a:p>
          <a:p>
            <a:endParaRPr lang="zh-CN" altLang="en-US" b="1"/>
          </a:p>
          <a:p>
            <a:r>
              <a:rPr lang="zh-CN" altLang="en-US" b="1"/>
              <a:t>以上的算法思想可以推广到更加一般的多个表的连接算法上 </a:t>
            </a:r>
          </a:p>
        </p:txBody>
      </p:sp>
      <p:sp>
        <p:nvSpPr>
          <p:cNvPr id="25602" name="Rectangle 2">
            <a:extLst>
              <a:ext uri="{FF2B5EF4-FFF2-40B4-BE49-F238E27FC236}">
                <a16:creationId xmlns:a16="http://schemas.microsoft.com/office/drawing/2014/main" id="{50CF20BB-D7E5-A87E-4C2C-C6553A4970D3}"/>
              </a:ext>
            </a:extLst>
          </p:cNvPr>
          <p:cNvSpPr>
            <a:spLocks noGrp="1" noChangeArrowheads="1"/>
          </p:cNvSpPr>
          <p:nvPr>
            <p:ph type="title"/>
          </p:nvPr>
        </p:nvSpPr>
        <p:spPr/>
        <p:txBody>
          <a:bodyPr/>
          <a:lstStyle/>
          <a:p>
            <a:r>
              <a:rPr lang="zh-CN" altLang="en-US" sz="3200" b="1"/>
              <a:t>连接操作的实现（续）</a:t>
            </a:r>
          </a:p>
        </p:txBody>
      </p:sp>
      <p:sp>
        <p:nvSpPr>
          <p:cNvPr id="43011" name="灯片编号占位符 5">
            <a:extLst>
              <a:ext uri="{FF2B5EF4-FFF2-40B4-BE49-F238E27FC236}">
                <a16:creationId xmlns:a16="http://schemas.microsoft.com/office/drawing/2014/main" id="{C356D3D7-5828-7D37-C97B-FC8DF0783240}"/>
              </a:ext>
            </a:extLst>
          </p:cNvPr>
          <p:cNvSpPr>
            <a:spLocks noGrp="1"/>
          </p:cNvSpPr>
          <p:nvPr>
            <p:ph type="sldNum" sz="quarter" idx="12"/>
          </p:nvPr>
        </p:nvSpPr>
        <p:spPr/>
        <p:txBody>
          <a:bodyPr/>
          <a:lstStyle/>
          <a:p>
            <a:fld id="{F4121EC5-E70B-43C3-BB3D-9489E70832FE}" type="slidenum">
              <a:rPr lang="en-US" altLang="zh-CN"/>
              <a:pPr/>
              <a:t>304</a:t>
            </a:fld>
            <a:endParaRPr lang="en-US" altLang="zh-CN"/>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幻灯片编号占位符 3">
            <a:extLst>
              <a:ext uri="{FF2B5EF4-FFF2-40B4-BE49-F238E27FC236}">
                <a16:creationId xmlns:a16="http://schemas.microsoft.com/office/drawing/2014/main" id="{F9BDEB8D-310E-95F5-AC47-A1486AABB874}"/>
              </a:ext>
            </a:extLst>
          </p:cNvPr>
          <p:cNvSpPr>
            <a:spLocks noGrp="1"/>
          </p:cNvSpPr>
          <p:nvPr>
            <p:ph type="sldNum" sz="quarter" idx="12"/>
          </p:nvPr>
        </p:nvSpPr>
        <p:spPr/>
        <p:txBody>
          <a:bodyPr/>
          <a:lstStyle/>
          <a:p>
            <a:fld id="{420D1669-097D-47E6-9785-C0BD92D0EFE3}" type="slidenum">
              <a:rPr lang="zh-CN" altLang="en-US"/>
              <a:pPr/>
              <a:t>305</a:t>
            </a:fld>
            <a:endParaRPr lang="en-US" altLang="zh-CN"/>
          </a:p>
        </p:txBody>
      </p:sp>
      <p:sp>
        <p:nvSpPr>
          <p:cNvPr id="26626" name="Rectangle 2">
            <a:extLst>
              <a:ext uri="{FF2B5EF4-FFF2-40B4-BE49-F238E27FC236}">
                <a16:creationId xmlns:a16="http://schemas.microsoft.com/office/drawing/2014/main" id="{2C21539D-5CC0-B82F-6BA9-7BEB1FC07783}"/>
              </a:ext>
            </a:extLst>
          </p:cNvPr>
          <p:cNvSpPr>
            <a:spLocks noGrp="1" noChangeArrowheads="1"/>
          </p:cNvSpPr>
          <p:nvPr>
            <p:ph type="title" idx="4294967295"/>
          </p:nvPr>
        </p:nvSpPr>
        <p:spPr>
          <a:xfrm>
            <a:off x="447675" y="271463"/>
            <a:ext cx="7772400" cy="501650"/>
          </a:xfrm>
        </p:spPr>
        <p:txBody>
          <a:bodyPr anchor="b"/>
          <a:lstStyle/>
          <a:p>
            <a:pPr algn="l"/>
            <a:r>
              <a:rPr lang="zh-CN" altLang="en-US" sz="2800" b="1">
                <a:latin typeface="黑体" panose="02010609060101010101" pitchFamily="49" charset="-122"/>
                <a:ea typeface="黑体" panose="02010609060101010101" pitchFamily="49" charset="-122"/>
              </a:rPr>
              <a:t>四 表达式计算</a:t>
            </a:r>
            <a:r>
              <a:rPr lang="en-US" altLang="zh-CN" sz="2800" b="1">
                <a:latin typeface="黑体" panose="02010609060101010101" pitchFamily="49" charset="-122"/>
                <a:ea typeface="黑体" panose="02010609060101010101" pitchFamily="49" charset="-122"/>
              </a:rPr>
              <a:t>(SQL</a:t>
            </a:r>
            <a:r>
              <a:rPr lang="zh-CN" altLang="en-US" sz="2800" b="1">
                <a:latin typeface="黑体" panose="02010609060101010101" pitchFamily="49" charset="-122"/>
                <a:ea typeface="黑体" panose="02010609060101010101" pitchFamily="49" charset="-122"/>
              </a:rPr>
              <a:t>查询</a:t>
            </a:r>
            <a:r>
              <a:rPr lang="en-US" altLang="zh-CN" sz="2800" b="1">
                <a:latin typeface="黑体" panose="02010609060101010101" pitchFamily="49" charset="-122"/>
                <a:ea typeface="黑体" panose="02010609060101010101" pitchFamily="49" charset="-122"/>
              </a:rPr>
              <a:t>)</a:t>
            </a:r>
          </a:p>
        </p:txBody>
      </p:sp>
      <p:sp>
        <p:nvSpPr>
          <p:cNvPr id="26627" name="Rectangle 2">
            <a:extLst>
              <a:ext uri="{FF2B5EF4-FFF2-40B4-BE49-F238E27FC236}">
                <a16:creationId xmlns:a16="http://schemas.microsoft.com/office/drawing/2014/main" id="{114AF52C-BE0F-D67F-C802-729918467D14}"/>
              </a:ext>
            </a:extLst>
          </p:cNvPr>
          <p:cNvSpPr>
            <a:spLocks noChangeArrowheads="1"/>
          </p:cNvSpPr>
          <p:nvPr/>
        </p:nvSpPr>
        <p:spPr bwMode="auto">
          <a:xfrm>
            <a:off x="203200" y="1092200"/>
            <a:ext cx="80772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eaLnBrk="0" hangingPunct="0"/>
            <a:r>
              <a:rPr lang="en-US" altLang="zh-CN" sz="2400"/>
              <a:t>1.(</a:t>
            </a:r>
            <a:r>
              <a:rPr lang="zh-CN" altLang="en-US" sz="2400"/>
              <a:t>表达式计算中的</a:t>
            </a:r>
            <a:r>
              <a:rPr lang="en-US" altLang="zh-CN" sz="2400"/>
              <a:t>)</a:t>
            </a:r>
            <a:r>
              <a:rPr lang="zh-CN" altLang="en-US" sz="2400"/>
              <a:t>物化计算</a:t>
            </a:r>
          </a:p>
        </p:txBody>
      </p:sp>
      <p:sp>
        <p:nvSpPr>
          <p:cNvPr id="26628" name="AutoShape 5">
            <a:extLst>
              <a:ext uri="{FF2B5EF4-FFF2-40B4-BE49-F238E27FC236}">
                <a16:creationId xmlns:a16="http://schemas.microsoft.com/office/drawing/2014/main" id="{A5FFC995-2380-8FCE-BB23-BDB07C8CAF4C}"/>
              </a:ext>
            </a:extLst>
          </p:cNvPr>
          <p:cNvSpPr>
            <a:spLocks noChangeArrowheads="1"/>
          </p:cNvSpPr>
          <p:nvPr/>
        </p:nvSpPr>
        <p:spPr bwMode="auto">
          <a:xfrm>
            <a:off x="215900" y="977900"/>
            <a:ext cx="1755775" cy="758825"/>
          </a:xfrm>
          <a:prstGeom prst="cloudCallout">
            <a:avLst>
              <a:gd name="adj1" fmla="val -47741"/>
              <a:gd name="adj2" fmla="val 80542"/>
            </a:avLst>
          </a:prstGeom>
          <a:solidFill>
            <a:srgbClr val="FF9900"/>
          </a:solidFill>
          <a:ln w="9525">
            <a:solidFill>
              <a:schemeClr val="tx1"/>
            </a:solidFill>
            <a:round/>
            <a:headEnd/>
            <a:tailEnd/>
          </a:ln>
        </p:spPr>
        <p:txBody>
          <a:bodyPr lIns="0" tIns="0" rIns="0" bIns="0"/>
          <a:lstStyle/>
          <a:p>
            <a:pPr algn="ctr" eaLnBrk="0" hangingPunct="0"/>
            <a:r>
              <a:rPr lang="zh-CN" altLang="en-US" sz="1200">
                <a:solidFill>
                  <a:schemeClr val="tx1"/>
                </a:solidFill>
                <a:latin typeface="Tahoma" panose="020B0604030504040204" pitchFamily="34" charset="0"/>
                <a:ea typeface="宋体" panose="02010600030101010101" pitchFamily="2" charset="-122"/>
              </a:rPr>
              <a:t>讨论</a:t>
            </a:r>
            <a:r>
              <a:rPr lang="en-US" altLang="zh-CN" sz="1200">
                <a:solidFill>
                  <a:schemeClr val="tx1"/>
                </a:solidFill>
                <a:latin typeface="Tahoma" panose="020B0604030504040204" pitchFamily="34" charset="0"/>
                <a:ea typeface="宋体" panose="02010600030101010101" pitchFamily="2" charset="-122"/>
              </a:rPr>
              <a:t>4. </a:t>
            </a:r>
            <a:r>
              <a:rPr lang="zh-CN" altLang="en-US" sz="1200">
                <a:solidFill>
                  <a:schemeClr val="tx1"/>
                </a:solidFill>
                <a:latin typeface="Tahoma" panose="020B0604030504040204" pitchFamily="34" charset="0"/>
                <a:ea typeface="宋体" panose="02010600030101010101" pitchFamily="2" charset="-122"/>
              </a:rPr>
              <a:t>表达式</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复合操作</a:t>
            </a:r>
            <a:r>
              <a:rPr lang="en-US" altLang="zh-CN" sz="1200">
                <a:solidFill>
                  <a:schemeClr val="tx1"/>
                </a:solidFill>
                <a:latin typeface="Tahoma" panose="020B0604030504040204" pitchFamily="34" charset="0"/>
                <a:ea typeface="宋体" panose="02010600030101010101" pitchFamily="2" charset="-122"/>
              </a:rPr>
              <a:t>)</a:t>
            </a:r>
            <a:r>
              <a:rPr lang="zh-CN" altLang="en-US" sz="1200">
                <a:solidFill>
                  <a:schemeClr val="tx1"/>
                </a:solidFill>
                <a:latin typeface="Tahoma" panose="020B0604030504040204" pitchFamily="34" charset="0"/>
                <a:ea typeface="宋体" panose="02010600030101010101" pitchFamily="2" charset="-122"/>
              </a:rPr>
              <a:t>的计算如何执行？</a:t>
            </a:r>
          </a:p>
        </p:txBody>
      </p:sp>
      <p:sp>
        <p:nvSpPr>
          <p:cNvPr id="26629" name="AutoShape 5">
            <a:extLst>
              <a:ext uri="{FF2B5EF4-FFF2-40B4-BE49-F238E27FC236}">
                <a16:creationId xmlns:a16="http://schemas.microsoft.com/office/drawing/2014/main" id="{CA9F650D-BAB9-D977-C365-A227A807FE57}"/>
              </a:ext>
            </a:extLst>
          </p:cNvPr>
          <p:cNvSpPr>
            <a:spLocks noChangeArrowheads="1"/>
          </p:cNvSpPr>
          <p:nvPr/>
        </p:nvSpPr>
        <p:spPr bwMode="auto">
          <a:xfrm>
            <a:off x="6964363" y="1314450"/>
            <a:ext cx="1743075" cy="546100"/>
          </a:xfrm>
          <a:prstGeom prst="cloudCallout">
            <a:avLst>
              <a:gd name="adj1" fmla="val 54282"/>
              <a:gd name="adj2" fmla="val 9011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1)</a:t>
            </a:r>
            <a:r>
              <a:rPr lang="zh-CN" altLang="en-US" sz="1200">
                <a:solidFill>
                  <a:schemeClr val="tx1"/>
                </a:solidFill>
                <a:latin typeface="Tahoma" panose="020B0604030504040204" pitchFamily="34" charset="0"/>
                <a:ea typeface="宋体" panose="02010600030101010101" pitchFamily="2" charset="-122"/>
              </a:rPr>
              <a:t> 什么是物化，主要作用？</a:t>
            </a:r>
          </a:p>
        </p:txBody>
      </p:sp>
      <p:grpSp>
        <p:nvGrpSpPr>
          <p:cNvPr id="26630" name="Group 15">
            <a:extLst>
              <a:ext uri="{FF2B5EF4-FFF2-40B4-BE49-F238E27FC236}">
                <a16:creationId xmlns:a16="http://schemas.microsoft.com/office/drawing/2014/main" id="{09C684CA-30BD-EFA7-0EF4-F1158BC57324}"/>
              </a:ext>
            </a:extLst>
          </p:cNvPr>
          <p:cNvGrpSpPr>
            <a:grpSpLocks/>
          </p:cNvGrpSpPr>
          <p:nvPr/>
        </p:nvGrpSpPr>
        <p:grpSpPr bwMode="auto">
          <a:xfrm>
            <a:off x="376238" y="2057400"/>
            <a:ext cx="5832475" cy="2357438"/>
            <a:chOff x="237" y="1152"/>
            <a:chExt cx="3674" cy="1485"/>
          </a:xfrm>
        </p:grpSpPr>
        <p:pic>
          <p:nvPicPr>
            <p:cNvPr id="26631" name="Picture 12">
              <a:extLst>
                <a:ext uri="{FF2B5EF4-FFF2-40B4-BE49-F238E27FC236}">
                  <a16:creationId xmlns:a16="http://schemas.microsoft.com/office/drawing/2014/main" id="{6D456FA6-5556-24F0-84D7-188058110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 y="1152"/>
              <a:ext cx="3665" cy="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14">
              <a:extLst>
                <a:ext uri="{FF2B5EF4-FFF2-40B4-BE49-F238E27FC236}">
                  <a16:creationId xmlns:a16="http://schemas.microsoft.com/office/drawing/2014/main" id="{52EA71CF-A7C5-8EB4-E818-334E52847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2406"/>
              <a:ext cx="2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13">
              <a:extLst>
                <a:ext uri="{FF2B5EF4-FFF2-40B4-BE49-F238E27FC236}">
                  <a16:creationId xmlns:a16="http://schemas.microsoft.com/office/drawing/2014/main" id="{2F25DE1B-6620-77C4-D1CB-8FA175D450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 y="2253"/>
              <a:ext cx="30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0862" name="Group 30">
            <a:extLst>
              <a:ext uri="{FF2B5EF4-FFF2-40B4-BE49-F238E27FC236}">
                <a16:creationId xmlns:a16="http://schemas.microsoft.com/office/drawing/2014/main" id="{532C174A-1F8D-9C6F-6380-7FD4D0D6BC1E}"/>
              </a:ext>
            </a:extLst>
          </p:cNvPr>
          <p:cNvGrpSpPr>
            <a:grpSpLocks/>
          </p:cNvGrpSpPr>
          <p:nvPr/>
        </p:nvGrpSpPr>
        <p:grpSpPr bwMode="auto">
          <a:xfrm>
            <a:off x="695325" y="2409825"/>
            <a:ext cx="4876800" cy="2933700"/>
            <a:chOff x="438" y="1446"/>
            <a:chExt cx="3072" cy="1848"/>
          </a:xfrm>
        </p:grpSpPr>
        <p:sp>
          <p:nvSpPr>
            <p:cNvPr id="760848" name="Line 16">
              <a:extLst>
                <a:ext uri="{FF2B5EF4-FFF2-40B4-BE49-F238E27FC236}">
                  <a16:creationId xmlns:a16="http://schemas.microsoft.com/office/drawing/2014/main" id="{87EF68C0-D4F2-245A-4664-57A152FAD0E9}"/>
                </a:ext>
              </a:extLst>
            </p:cNvPr>
            <p:cNvSpPr>
              <a:spLocks noChangeShapeType="1"/>
            </p:cNvSpPr>
            <p:nvPr/>
          </p:nvSpPr>
          <p:spPr bwMode="auto">
            <a:xfrm flipV="1">
              <a:off x="2292" y="1446"/>
              <a:ext cx="1218" cy="6"/>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60849" name="Line 17">
              <a:extLst>
                <a:ext uri="{FF2B5EF4-FFF2-40B4-BE49-F238E27FC236}">
                  <a16:creationId xmlns:a16="http://schemas.microsoft.com/office/drawing/2014/main" id="{3FFD3582-83D9-8A97-909F-E388FBC8D25A}"/>
                </a:ext>
              </a:extLst>
            </p:cNvPr>
            <p:cNvSpPr>
              <a:spLocks noChangeShapeType="1"/>
            </p:cNvSpPr>
            <p:nvPr/>
          </p:nvSpPr>
          <p:spPr bwMode="auto">
            <a:xfrm flipV="1">
              <a:off x="1374" y="1674"/>
              <a:ext cx="28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nvGrpSpPr>
            <p:cNvPr id="26637" name="Group 20">
              <a:extLst>
                <a:ext uri="{FF2B5EF4-FFF2-40B4-BE49-F238E27FC236}">
                  <a16:creationId xmlns:a16="http://schemas.microsoft.com/office/drawing/2014/main" id="{E091B1D4-DAB9-6B22-7F42-6CB67FDBE231}"/>
                </a:ext>
              </a:extLst>
            </p:cNvPr>
            <p:cNvGrpSpPr>
              <a:grpSpLocks/>
            </p:cNvGrpSpPr>
            <p:nvPr/>
          </p:nvGrpSpPr>
          <p:grpSpPr bwMode="auto">
            <a:xfrm>
              <a:off x="1912" y="3102"/>
              <a:ext cx="1034" cy="192"/>
              <a:chOff x="1894" y="3294"/>
              <a:chExt cx="1034" cy="192"/>
            </a:xfrm>
          </p:grpSpPr>
          <p:sp>
            <p:nvSpPr>
              <p:cNvPr id="760850" name="Line 18">
                <a:extLst>
                  <a:ext uri="{FF2B5EF4-FFF2-40B4-BE49-F238E27FC236}">
                    <a16:creationId xmlns:a16="http://schemas.microsoft.com/office/drawing/2014/main" id="{C303DD75-113C-D8FE-BD7B-3607CC20EF6A}"/>
                  </a:ext>
                </a:extLst>
              </p:cNvPr>
              <p:cNvSpPr>
                <a:spLocks noChangeShapeType="1"/>
              </p:cNvSpPr>
              <p:nvPr/>
            </p:nvSpPr>
            <p:spPr bwMode="auto">
              <a:xfrm>
                <a:off x="2688" y="3396"/>
                <a:ext cx="240"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26639" name="Rectangle 19">
                <a:extLst>
                  <a:ext uri="{FF2B5EF4-FFF2-40B4-BE49-F238E27FC236}">
                    <a16:creationId xmlns:a16="http://schemas.microsoft.com/office/drawing/2014/main" id="{07596070-A40A-5217-D16D-B727DF2F7289}"/>
                  </a:ext>
                </a:extLst>
              </p:cNvPr>
              <p:cNvSpPr>
                <a:spLocks noChangeArrowheads="1"/>
              </p:cNvSpPr>
              <p:nvPr/>
            </p:nvSpPr>
            <p:spPr bwMode="auto">
              <a:xfrm>
                <a:off x="1894" y="3294"/>
                <a:ext cx="7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t>最底层的运算</a:t>
                </a:r>
              </a:p>
            </p:txBody>
          </p:sp>
        </p:grpSp>
        <p:sp>
          <p:nvSpPr>
            <p:cNvPr id="760853" name="Line 21">
              <a:extLst>
                <a:ext uri="{FF2B5EF4-FFF2-40B4-BE49-F238E27FC236}">
                  <a16:creationId xmlns:a16="http://schemas.microsoft.com/office/drawing/2014/main" id="{C5C3CC8C-6613-2AB6-0081-E8B5BC2892B7}"/>
                </a:ext>
              </a:extLst>
            </p:cNvPr>
            <p:cNvSpPr>
              <a:spLocks noChangeShapeType="1"/>
            </p:cNvSpPr>
            <p:nvPr/>
          </p:nvSpPr>
          <p:spPr bwMode="auto">
            <a:xfrm flipV="1">
              <a:off x="438" y="2328"/>
              <a:ext cx="166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760861" name="Group 29">
            <a:extLst>
              <a:ext uri="{FF2B5EF4-FFF2-40B4-BE49-F238E27FC236}">
                <a16:creationId xmlns:a16="http://schemas.microsoft.com/office/drawing/2014/main" id="{43CE4D4E-9DC5-E716-AECB-BD0F1D1549AD}"/>
              </a:ext>
            </a:extLst>
          </p:cNvPr>
          <p:cNvGrpSpPr>
            <a:grpSpLocks/>
          </p:cNvGrpSpPr>
          <p:nvPr/>
        </p:nvGrpSpPr>
        <p:grpSpPr bwMode="auto">
          <a:xfrm>
            <a:off x="409575" y="3790950"/>
            <a:ext cx="5791200" cy="638175"/>
            <a:chOff x="258" y="2316"/>
            <a:chExt cx="3648" cy="402"/>
          </a:xfrm>
        </p:grpSpPr>
        <p:sp>
          <p:nvSpPr>
            <p:cNvPr id="760855" name="Line 23">
              <a:extLst>
                <a:ext uri="{FF2B5EF4-FFF2-40B4-BE49-F238E27FC236}">
                  <a16:creationId xmlns:a16="http://schemas.microsoft.com/office/drawing/2014/main" id="{DFEB50DA-791A-EF5F-70A8-97B06242596B}"/>
                </a:ext>
              </a:extLst>
            </p:cNvPr>
            <p:cNvSpPr>
              <a:spLocks noChangeShapeType="1"/>
            </p:cNvSpPr>
            <p:nvPr/>
          </p:nvSpPr>
          <p:spPr bwMode="auto">
            <a:xfrm flipV="1">
              <a:off x="3480" y="2328"/>
              <a:ext cx="40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60854" name="Line 22">
              <a:extLst>
                <a:ext uri="{FF2B5EF4-FFF2-40B4-BE49-F238E27FC236}">
                  <a16:creationId xmlns:a16="http://schemas.microsoft.com/office/drawing/2014/main" id="{6061119A-F3F9-FAD1-D84F-D5149D2CAA56}"/>
                </a:ext>
              </a:extLst>
            </p:cNvPr>
            <p:cNvSpPr>
              <a:spLocks noChangeShapeType="1"/>
            </p:cNvSpPr>
            <p:nvPr/>
          </p:nvSpPr>
          <p:spPr bwMode="auto">
            <a:xfrm>
              <a:off x="2730" y="2316"/>
              <a:ext cx="444"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60856" name="Line 24">
              <a:extLst>
                <a:ext uri="{FF2B5EF4-FFF2-40B4-BE49-F238E27FC236}">
                  <a16:creationId xmlns:a16="http://schemas.microsoft.com/office/drawing/2014/main" id="{CA62DA72-4445-2EC2-585F-70B16B4C8788}"/>
                </a:ext>
              </a:extLst>
            </p:cNvPr>
            <p:cNvSpPr>
              <a:spLocks noChangeShapeType="1"/>
            </p:cNvSpPr>
            <p:nvPr/>
          </p:nvSpPr>
          <p:spPr bwMode="auto">
            <a:xfrm flipV="1">
              <a:off x="258" y="2514"/>
              <a:ext cx="76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nvGrpSpPr>
            <p:cNvPr id="26645" name="Group 25">
              <a:extLst>
                <a:ext uri="{FF2B5EF4-FFF2-40B4-BE49-F238E27FC236}">
                  <a16:creationId xmlns:a16="http://schemas.microsoft.com/office/drawing/2014/main" id="{26064563-6D9F-3A1D-88AA-3F2D7F6A5AB0}"/>
                </a:ext>
              </a:extLst>
            </p:cNvPr>
            <p:cNvGrpSpPr>
              <a:grpSpLocks/>
            </p:cNvGrpSpPr>
            <p:nvPr/>
          </p:nvGrpSpPr>
          <p:grpSpPr bwMode="auto">
            <a:xfrm>
              <a:off x="2872" y="2526"/>
              <a:ext cx="1034" cy="192"/>
              <a:chOff x="1894" y="3294"/>
              <a:chExt cx="1034" cy="192"/>
            </a:xfrm>
          </p:grpSpPr>
          <p:sp>
            <p:nvSpPr>
              <p:cNvPr id="760858" name="Line 26">
                <a:extLst>
                  <a:ext uri="{FF2B5EF4-FFF2-40B4-BE49-F238E27FC236}">
                    <a16:creationId xmlns:a16="http://schemas.microsoft.com/office/drawing/2014/main" id="{A0945891-BFA8-E340-FF6E-678F319BD56B}"/>
                  </a:ext>
                </a:extLst>
              </p:cNvPr>
              <p:cNvSpPr>
                <a:spLocks noChangeShapeType="1"/>
              </p:cNvSpPr>
              <p:nvPr/>
            </p:nvSpPr>
            <p:spPr bwMode="auto">
              <a:xfrm>
                <a:off x="2688" y="3396"/>
                <a:ext cx="240" cy="0"/>
              </a:xfrm>
              <a:prstGeom prst="line">
                <a:avLst/>
              </a:prstGeom>
              <a:noFill/>
              <a:ln w="2857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26647" name="Rectangle 27">
                <a:extLst>
                  <a:ext uri="{FF2B5EF4-FFF2-40B4-BE49-F238E27FC236}">
                    <a16:creationId xmlns:a16="http://schemas.microsoft.com/office/drawing/2014/main" id="{66DD86E3-12F2-85EB-4EA4-D0CC89555508}"/>
                  </a:ext>
                </a:extLst>
              </p:cNvPr>
              <p:cNvSpPr>
                <a:spLocks noChangeArrowheads="1"/>
              </p:cNvSpPr>
              <p:nvPr/>
            </p:nvSpPr>
            <p:spPr bwMode="auto">
              <a:xfrm>
                <a:off x="1894" y="3294"/>
                <a:ext cx="7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rPr>
                  <a:t>高一层的运算</a:t>
                </a:r>
              </a:p>
            </p:txBody>
          </p:sp>
        </p:grpSp>
      </p:grpSp>
      <p:sp>
        <p:nvSpPr>
          <p:cNvPr id="760863" name="Rectangle 31">
            <a:extLst>
              <a:ext uri="{FF2B5EF4-FFF2-40B4-BE49-F238E27FC236}">
                <a16:creationId xmlns:a16="http://schemas.microsoft.com/office/drawing/2014/main" id="{78D88D6D-97DB-601F-8040-3B39A8F45BFA}"/>
              </a:ext>
            </a:extLst>
          </p:cNvPr>
          <p:cNvSpPr>
            <a:spLocks noChangeArrowheads="1"/>
          </p:cNvSpPr>
          <p:nvPr/>
        </p:nvSpPr>
        <p:spPr bwMode="auto">
          <a:xfrm>
            <a:off x="482600" y="4964113"/>
            <a:ext cx="23383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zh-CN" altLang="en-US" sz="1600">
                <a:solidFill>
                  <a:srgbClr val="428E5B"/>
                </a:solidFill>
                <a:latin typeface="宋体" panose="02010600030101010101" pitchFamily="2" charset="-122"/>
                <a:ea typeface="宋体" panose="02010600030101010101" pitchFamily="2" charset="-122"/>
              </a:rPr>
              <a:t>物化</a:t>
            </a:r>
            <a:r>
              <a:rPr lang="en-US" altLang="zh-CN" sz="1600">
                <a:solidFill>
                  <a:srgbClr val="428E5B"/>
                </a:solidFill>
                <a:latin typeface="宋体" panose="02010600030101010101" pitchFamily="2" charset="-122"/>
                <a:ea typeface="宋体" panose="02010600030101010101" pitchFamily="2" charset="-122"/>
              </a:rPr>
              <a:t>-</a:t>
            </a:r>
            <a:r>
              <a:rPr lang="zh-CN" altLang="en-US" sz="1600">
                <a:solidFill>
                  <a:srgbClr val="428E5B"/>
                </a:solidFill>
                <a:latin typeface="宋体" panose="02010600030101010101" pitchFamily="2" charset="-122"/>
                <a:ea typeface="宋体" panose="02010600030101010101" pitchFamily="2" charset="-122"/>
              </a:rPr>
              <a:t>将中间计算结果作</a:t>
            </a:r>
          </a:p>
          <a:p>
            <a:pPr algn="r" eaLnBrk="0" hangingPunct="0"/>
            <a:r>
              <a:rPr lang="zh-CN" altLang="en-US" sz="1600">
                <a:solidFill>
                  <a:srgbClr val="428E5B"/>
                </a:solidFill>
                <a:latin typeface="宋体" panose="02010600030101010101" pitchFamily="2" charset="-122"/>
                <a:ea typeface="宋体" panose="02010600030101010101" pitchFamily="2" charset="-122"/>
              </a:rPr>
              <a:t>     为临时关系存放，</a:t>
            </a:r>
          </a:p>
          <a:p>
            <a:pPr algn="r" eaLnBrk="0" hangingPunct="0"/>
            <a:r>
              <a:rPr lang="zh-CN" altLang="en-US" sz="1600">
                <a:solidFill>
                  <a:srgbClr val="428E5B"/>
                </a:solidFill>
                <a:latin typeface="宋体" panose="02010600030101010101" pitchFamily="2" charset="-122"/>
                <a:ea typeface="宋体" panose="02010600030101010101" pitchFamily="2" charset="-122"/>
              </a:rPr>
              <a:t>支持上一层计算！</a:t>
            </a:r>
          </a:p>
        </p:txBody>
      </p:sp>
      <p:grpSp>
        <p:nvGrpSpPr>
          <p:cNvPr id="26649" name="Group 33">
            <a:extLst>
              <a:ext uri="{FF2B5EF4-FFF2-40B4-BE49-F238E27FC236}">
                <a16:creationId xmlns:a16="http://schemas.microsoft.com/office/drawing/2014/main" id="{E8DFABAB-824F-10E0-3F1F-5EE5A2E6641B}"/>
              </a:ext>
            </a:extLst>
          </p:cNvPr>
          <p:cNvGrpSpPr>
            <a:grpSpLocks/>
          </p:cNvGrpSpPr>
          <p:nvPr/>
        </p:nvGrpSpPr>
        <p:grpSpPr bwMode="auto">
          <a:xfrm>
            <a:off x="4800600" y="3186113"/>
            <a:ext cx="3827463" cy="3087687"/>
            <a:chOff x="3024" y="2007"/>
            <a:chExt cx="2411" cy="1945"/>
          </a:xfrm>
        </p:grpSpPr>
        <p:pic>
          <p:nvPicPr>
            <p:cNvPr id="26650" name="Picture 14">
              <a:extLst>
                <a:ext uri="{FF2B5EF4-FFF2-40B4-BE49-F238E27FC236}">
                  <a16:creationId xmlns:a16="http://schemas.microsoft.com/office/drawing/2014/main" id="{ED28D45A-7C2E-826F-E51F-2E23F3AED9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 y="2007"/>
              <a:ext cx="2411" cy="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0864" name="Rectangle 32">
              <a:extLst>
                <a:ext uri="{FF2B5EF4-FFF2-40B4-BE49-F238E27FC236}">
                  <a16:creationId xmlns:a16="http://schemas.microsoft.com/office/drawing/2014/main" id="{354168D2-C39E-2BC5-C814-2C98091E698B}"/>
                </a:ext>
              </a:extLst>
            </p:cNvPr>
            <p:cNvSpPr>
              <a:spLocks noChangeArrowheads="1"/>
            </p:cNvSpPr>
            <p:nvPr/>
          </p:nvSpPr>
          <p:spPr bwMode="auto">
            <a:xfrm>
              <a:off x="4318" y="3714"/>
              <a:ext cx="50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solidFill>
                    <a:schemeClr val="tx1"/>
                  </a:solidFill>
                  <a:latin typeface="宋体" panose="02010600030101010101" pitchFamily="2" charset="-122"/>
                  <a:ea typeface="宋体" panose="02010600030101010101" pitchFamily="2" charset="-122"/>
                </a:rPr>
                <a:t>图</a:t>
              </a:r>
              <a:r>
                <a:rPr lang="en-US" altLang="zh-CN">
                  <a:solidFill>
                    <a:schemeClr val="tx1"/>
                  </a:solidFill>
                  <a:latin typeface="宋体" panose="02010600030101010101" pitchFamily="2" charset="-122"/>
                  <a:ea typeface="宋体" panose="02010600030101010101" pitchFamily="2" charset="-122"/>
                </a:rPr>
                <a:t>12-11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60862"/>
                                        </p:tgtEl>
                                        <p:attrNameLst>
                                          <p:attrName>style.visibility</p:attrName>
                                        </p:attrNameLst>
                                      </p:cBhvr>
                                      <p:to>
                                        <p:strVal val="visible"/>
                                      </p:to>
                                    </p:set>
                                    <p:anim calcmode="lin" valueType="num">
                                      <p:cBhvr additive="base">
                                        <p:cTn id="7" dur="500" fill="hold"/>
                                        <p:tgtEl>
                                          <p:spTgt spid="760862"/>
                                        </p:tgtEl>
                                        <p:attrNameLst>
                                          <p:attrName>ppt_x</p:attrName>
                                        </p:attrNameLst>
                                      </p:cBhvr>
                                      <p:tavLst>
                                        <p:tav tm="0">
                                          <p:val>
                                            <p:strVal val="#ppt_x"/>
                                          </p:val>
                                        </p:tav>
                                        <p:tav tm="100000">
                                          <p:val>
                                            <p:strVal val="#ppt_x"/>
                                          </p:val>
                                        </p:tav>
                                      </p:tavLst>
                                    </p:anim>
                                    <p:anim calcmode="lin" valueType="num">
                                      <p:cBhvr additive="base">
                                        <p:cTn id="8" dur="500" fill="hold"/>
                                        <p:tgtEl>
                                          <p:spTgt spid="7608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60861"/>
                                        </p:tgtEl>
                                        <p:attrNameLst>
                                          <p:attrName>style.visibility</p:attrName>
                                        </p:attrNameLst>
                                      </p:cBhvr>
                                      <p:to>
                                        <p:strVal val="visible"/>
                                      </p:to>
                                    </p:set>
                                    <p:anim calcmode="lin" valueType="num">
                                      <p:cBhvr additive="base">
                                        <p:cTn id="13" dur="500" fill="hold"/>
                                        <p:tgtEl>
                                          <p:spTgt spid="760861"/>
                                        </p:tgtEl>
                                        <p:attrNameLst>
                                          <p:attrName>ppt_x</p:attrName>
                                        </p:attrNameLst>
                                      </p:cBhvr>
                                      <p:tavLst>
                                        <p:tav tm="0">
                                          <p:val>
                                            <p:strVal val="#ppt_x"/>
                                          </p:val>
                                        </p:tav>
                                        <p:tav tm="100000">
                                          <p:val>
                                            <p:strVal val="#ppt_x"/>
                                          </p:val>
                                        </p:tav>
                                      </p:tavLst>
                                    </p:anim>
                                    <p:anim calcmode="lin" valueType="num">
                                      <p:cBhvr additive="base">
                                        <p:cTn id="14" dur="500" fill="hold"/>
                                        <p:tgtEl>
                                          <p:spTgt spid="76086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60863"/>
                                        </p:tgtEl>
                                        <p:attrNameLst>
                                          <p:attrName>style.visibility</p:attrName>
                                        </p:attrNameLst>
                                      </p:cBhvr>
                                      <p:to>
                                        <p:strVal val="visible"/>
                                      </p:to>
                                    </p:set>
                                    <p:anim calcmode="lin" valueType="num">
                                      <p:cBhvr additive="base">
                                        <p:cTn id="19" dur="500" fill="hold"/>
                                        <p:tgtEl>
                                          <p:spTgt spid="760863"/>
                                        </p:tgtEl>
                                        <p:attrNameLst>
                                          <p:attrName>ppt_x</p:attrName>
                                        </p:attrNameLst>
                                      </p:cBhvr>
                                      <p:tavLst>
                                        <p:tav tm="0">
                                          <p:val>
                                            <p:strVal val="#ppt_x"/>
                                          </p:val>
                                        </p:tav>
                                        <p:tav tm="100000">
                                          <p:val>
                                            <p:strVal val="#ppt_x"/>
                                          </p:val>
                                        </p:tav>
                                      </p:tavLst>
                                    </p:anim>
                                    <p:anim calcmode="lin" valueType="num">
                                      <p:cBhvr additive="base">
                                        <p:cTn id="20" dur="500" fill="hold"/>
                                        <p:tgtEl>
                                          <p:spTgt spid="7608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63"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幻灯片编号占位符 5">
            <a:extLst>
              <a:ext uri="{FF2B5EF4-FFF2-40B4-BE49-F238E27FC236}">
                <a16:creationId xmlns:a16="http://schemas.microsoft.com/office/drawing/2014/main" id="{49997AFE-88AE-7200-2D24-EC653E716E25}"/>
              </a:ext>
            </a:extLst>
          </p:cNvPr>
          <p:cNvSpPr>
            <a:spLocks noGrp="1"/>
          </p:cNvSpPr>
          <p:nvPr>
            <p:ph type="sldNum" sz="quarter" idx="12"/>
          </p:nvPr>
        </p:nvSpPr>
        <p:spPr/>
        <p:txBody>
          <a:bodyPr/>
          <a:lstStyle/>
          <a:p>
            <a:fld id="{AE4F0494-9DF3-4DB8-AF9A-D073027DF00A}" type="slidenum">
              <a:rPr lang="zh-CN" altLang="en-US"/>
              <a:pPr/>
              <a:t>306</a:t>
            </a:fld>
            <a:endParaRPr lang="en-US" altLang="zh-CN"/>
          </a:p>
        </p:txBody>
      </p:sp>
      <p:grpSp>
        <p:nvGrpSpPr>
          <p:cNvPr id="28674" name="Group 9">
            <a:extLst>
              <a:ext uri="{FF2B5EF4-FFF2-40B4-BE49-F238E27FC236}">
                <a16:creationId xmlns:a16="http://schemas.microsoft.com/office/drawing/2014/main" id="{8999D372-71BF-BD5B-3235-81F2F51B9FC1}"/>
              </a:ext>
            </a:extLst>
          </p:cNvPr>
          <p:cNvGrpSpPr>
            <a:grpSpLocks/>
          </p:cNvGrpSpPr>
          <p:nvPr/>
        </p:nvGrpSpPr>
        <p:grpSpPr bwMode="auto">
          <a:xfrm>
            <a:off x="5886450" y="114300"/>
            <a:ext cx="3036888" cy="2044700"/>
            <a:chOff x="3024" y="2007"/>
            <a:chExt cx="2411" cy="2003"/>
          </a:xfrm>
        </p:grpSpPr>
        <p:pic>
          <p:nvPicPr>
            <p:cNvPr id="28675" name="Picture 14">
              <a:extLst>
                <a:ext uri="{FF2B5EF4-FFF2-40B4-BE49-F238E27FC236}">
                  <a16:creationId xmlns:a16="http://schemas.microsoft.com/office/drawing/2014/main" id="{31BADDFE-EC86-C70E-99D7-F3BFD80EE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 y="2007"/>
              <a:ext cx="2411" cy="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1627" name="Rectangle 11">
              <a:extLst>
                <a:ext uri="{FF2B5EF4-FFF2-40B4-BE49-F238E27FC236}">
                  <a16:creationId xmlns:a16="http://schemas.microsoft.com/office/drawing/2014/main" id="{031E3353-4331-07CB-0B22-365F914F7F85}"/>
                </a:ext>
              </a:extLst>
            </p:cNvPr>
            <p:cNvSpPr>
              <a:spLocks noChangeArrowheads="1"/>
            </p:cNvSpPr>
            <p:nvPr/>
          </p:nvSpPr>
          <p:spPr bwMode="auto">
            <a:xfrm>
              <a:off x="4318" y="3741"/>
              <a:ext cx="57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sz="1200">
                  <a:solidFill>
                    <a:schemeClr val="tx1"/>
                  </a:solidFill>
                  <a:latin typeface="宋体" panose="02010600030101010101" pitchFamily="2" charset="-122"/>
                  <a:ea typeface="宋体" panose="02010600030101010101" pitchFamily="2" charset="-122"/>
                </a:rPr>
                <a:t>图</a:t>
              </a:r>
              <a:r>
                <a:rPr lang="en-US" altLang="zh-CN" sz="1200">
                  <a:solidFill>
                    <a:schemeClr val="tx1"/>
                  </a:solidFill>
                  <a:latin typeface="宋体" panose="02010600030101010101" pitchFamily="2" charset="-122"/>
                  <a:ea typeface="宋体" panose="02010600030101010101" pitchFamily="2" charset="-122"/>
                </a:rPr>
                <a:t>12-11</a:t>
              </a:r>
            </a:p>
          </p:txBody>
        </p:sp>
      </p:grpSp>
      <p:sp>
        <p:nvSpPr>
          <p:cNvPr id="28677" name="Rectangle 2">
            <a:extLst>
              <a:ext uri="{FF2B5EF4-FFF2-40B4-BE49-F238E27FC236}">
                <a16:creationId xmlns:a16="http://schemas.microsoft.com/office/drawing/2014/main" id="{6FB22F38-D958-232A-3CB6-619BD05B1EA1}"/>
              </a:ext>
            </a:extLst>
          </p:cNvPr>
          <p:cNvSpPr>
            <a:spLocks noGrp="1" noChangeArrowheads="1"/>
          </p:cNvSpPr>
          <p:nvPr>
            <p:ph type="title"/>
          </p:nvPr>
        </p:nvSpPr>
        <p:spPr>
          <a:xfrm>
            <a:off x="1657350" y="847725"/>
            <a:ext cx="4810125" cy="1057275"/>
          </a:xfrm>
        </p:spPr>
        <p:txBody>
          <a:bodyPr/>
          <a:lstStyle/>
          <a:p>
            <a:r>
              <a:rPr lang="en-US" altLang="zh-CN" sz="2000" b="1">
                <a:latin typeface="黑体" panose="02010609060101010101" pitchFamily="49" charset="-122"/>
                <a:ea typeface="黑体" panose="02010609060101010101" pitchFamily="49" charset="-122"/>
              </a:rPr>
              <a:t>2.(</a:t>
            </a:r>
            <a:r>
              <a:rPr lang="zh-CN" altLang="en-US" sz="2000" b="1">
                <a:latin typeface="黑体" panose="02010609060101010101" pitchFamily="49" charset="-122"/>
                <a:ea typeface="黑体" panose="02010609060101010101" pitchFamily="49" charset="-122"/>
              </a:rPr>
              <a:t>表达式计算中的</a:t>
            </a:r>
            <a:r>
              <a:rPr lang="en-US" altLang="zh-CN" sz="2000" b="1">
                <a:latin typeface="黑体" panose="02010609060101010101" pitchFamily="49" charset="-122"/>
                <a:ea typeface="黑体" panose="02010609060101010101" pitchFamily="49" charset="-122"/>
              </a:rPr>
              <a:t>)</a:t>
            </a:r>
            <a:r>
              <a:rPr lang="zh-CN" altLang="en-US" sz="2000" b="1">
                <a:latin typeface="黑体" panose="02010609060101010101" pitchFamily="49" charset="-122"/>
                <a:ea typeface="黑体" panose="02010609060101010101" pitchFamily="49" charset="-122"/>
              </a:rPr>
              <a:t>流水线计算</a:t>
            </a:r>
          </a:p>
        </p:txBody>
      </p:sp>
      <p:sp>
        <p:nvSpPr>
          <p:cNvPr id="28678" name="AutoShape 5">
            <a:extLst>
              <a:ext uri="{FF2B5EF4-FFF2-40B4-BE49-F238E27FC236}">
                <a16:creationId xmlns:a16="http://schemas.microsoft.com/office/drawing/2014/main" id="{442CF908-BA53-5742-3B90-5AB2993CA897}"/>
              </a:ext>
            </a:extLst>
          </p:cNvPr>
          <p:cNvSpPr>
            <a:spLocks noChangeArrowheads="1"/>
          </p:cNvSpPr>
          <p:nvPr/>
        </p:nvSpPr>
        <p:spPr bwMode="auto">
          <a:xfrm>
            <a:off x="192088" y="790575"/>
            <a:ext cx="1743075" cy="584200"/>
          </a:xfrm>
          <a:prstGeom prst="cloudCallout">
            <a:avLst>
              <a:gd name="adj1" fmla="val -52278"/>
              <a:gd name="adj2" fmla="val 79347"/>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2)</a:t>
            </a:r>
            <a:r>
              <a:rPr lang="zh-CN" altLang="en-US" sz="1200">
                <a:solidFill>
                  <a:schemeClr val="tx1"/>
                </a:solidFill>
                <a:latin typeface="Tahoma" panose="020B0604030504040204" pitchFamily="34" charset="0"/>
                <a:ea typeface="宋体" panose="02010600030101010101" pitchFamily="2" charset="-122"/>
              </a:rPr>
              <a:t> 什么是流水线，主要作用？</a:t>
            </a:r>
          </a:p>
        </p:txBody>
      </p:sp>
      <p:sp>
        <p:nvSpPr>
          <p:cNvPr id="28679" name="AutoShape 5">
            <a:extLst>
              <a:ext uri="{FF2B5EF4-FFF2-40B4-BE49-F238E27FC236}">
                <a16:creationId xmlns:a16="http://schemas.microsoft.com/office/drawing/2014/main" id="{961198E3-EE33-3E4C-574E-F27CA6CDA064}"/>
              </a:ext>
            </a:extLst>
          </p:cNvPr>
          <p:cNvSpPr>
            <a:spLocks noChangeArrowheads="1"/>
          </p:cNvSpPr>
          <p:nvPr/>
        </p:nvSpPr>
        <p:spPr bwMode="auto">
          <a:xfrm>
            <a:off x="149225" y="1462088"/>
            <a:ext cx="1743075" cy="546100"/>
          </a:xfrm>
          <a:prstGeom prst="cloudCallout">
            <a:avLst>
              <a:gd name="adj1" fmla="val -52824"/>
              <a:gd name="adj2" fmla="val 72676"/>
            </a:avLst>
          </a:prstGeom>
          <a:solidFill>
            <a:schemeClr val="accent1"/>
          </a:solidFill>
          <a:ln w="9525">
            <a:solidFill>
              <a:schemeClr val="tx1"/>
            </a:solidFill>
            <a:round/>
            <a:headEnd/>
            <a:tailEnd/>
          </a:ln>
        </p:spPr>
        <p:txBody>
          <a:bodyPr lIns="0" tIns="0" rIns="0" bIns="0"/>
          <a:lstStyle/>
          <a:p>
            <a:pPr algn="ctr" eaLnBrk="0" hangingPunct="0"/>
            <a:r>
              <a:rPr lang="en-US" altLang="zh-CN" sz="1200">
                <a:solidFill>
                  <a:schemeClr val="tx1"/>
                </a:solidFill>
                <a:latin typeface="Tahoma" panose="020B0604030504040204" pitchFamily="34" charset="0"/>
                <a:ea typeface="宋体" panose="02010600030101010101" pitchFamily="2" charset="-122"/>
              </a:rPr>
              <a:t>3)</a:t>
            </a:r>
            <a:r>
              <a:rPr lang="zh-CN" altLang="en-US" sz="1200">
                <a:solidFill>
                  <a:schemeClr val="tx1"/>
                </a:solidFill>
                <a:latin typeface="Tahoma" panose="020B0604030504040204" pitchFamily="34" charset="0"/>
                <a:ea typeface="宋体" panose="02010600030101010101" pitchFamily="2" charset="-122"/>
              </a:rPr>
              <a:t> 流水线的执行过程？</a:t>
            </a:r>
          </a:p>
        </p:txBody>
      </p:sp>
      <p:pic>
        <p:nvPicPr>
          <p:cNvPr id="28680" name="Picture 7">
            <a:extLst>
              <a:ext uri="{FF2B5EF4-FFF2-40B4-BE49-F238E27FC236}">
                <a16:creationId xmlns:a16="http://schemas.microsoft.com/office/drawing/2014/main" id="{32573941-EA49-2134-9BAC-4D8C4B424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3176588"/>
            <a:ext cx="8686800" cy="1092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28681" name="Picture 8">
            <a:extLst>
              <a:ext uri="{FF2B5EF4-FFF2-40B4-BE49-F238E27FC236}">
                <a16:creationId xmlns:a16="http://schemas.microsoft.com/office/drawing/2014/main" id="{B7FF4527-9EBF-6385-C85F-ADDEB56B1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 y="4400550"/>
            <a:ext cx="8653463" cy="199072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28682" name="Picture 6">
            <a:extLst>
              <a:ext uri="{FF2B5EF4-FFF2-40B4-BE49-F238E27FC236}">
                <a16:creationId xmlns:a16="http://schemas.microsoft.com/office/drawing/2014/main" id="{4977CE20-ADED-D3FA-6FB4-66EA47277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63" y="2185988"/>
            <a:ext cx="8720137" cy="85725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grpSp>
        <p:nvGrpSpPr>
          <p:cNvPr id="751649" name="Group 33">
            <a:extLst>
              <a:ext uri="{FF2B5EF4-FFF2-40B4-BE49-F238E27FC236}">
                <a16:creationId xmlns:a16="http://schemas.microsoft.com/office/drawing/2014/main" id="{3335587A-F323-7206-0304-641342EB949B}"/>
              </a:ext>
            </a:extLst>
          </p:cNvPr>
          <p:cNvGrpSpPr>
            <a:grpSpLocks/>
          </p:cNvGrpSpPr>
          <p:nvPr/>
        </p:nvGrpSpPr>
        <p:grpSpPr bwMode="auto">
          <a:xfrm>
            <a:off x="238125" y="2447925"/>
            <a:ext cx="8658225" cy="609600"/>
            <a:chOff x="150" y="1542"/>
            <a:chExt cx="5454" cy="384"/>
          </a:xfrm>
        </p:grpSpPr>
        <p:sp>
          <p:nvSpPr>
            <p:cNvPr id="751628" name="Line 12">
              <a:extLst>
                <a:ext uri="{FF2B5EF4-FFF2-40B4-BE49-F238E27FC236}">
                  <a16:creationId xmlns:a16="http://schemas.microsoft.com/office/drawing/2014/main" id="{967C98A0-150C-332F-7D44-AED0504CF9BB}"/>
                </a:ext>
              </a:extLst>
            </p:cNvPr>
            <p:cNvSpPr>
              <a:spLocks noChangeShapeType="1"/>
            </p:cNvSpPr>
            <p:nvPr/>
          </p:nvSpPr>
          <p:spPr bwMode="auto">
            <a:xfrm>
              <a:off x="5094" y="1548"/>
              <a:ext cx="51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29" name="Line 13">
              <a:extLst>
                <a:ext uri="{FF2B5EF4-FFF2-40B4-BE49-F238E27FC236}">
                  <a16:creationId xmlns:a16="http://schemas.microsoft.com/office/drawing/2014/main" id="{521BEDE8-D558-3898-2BE4-BEDB14F5576C}"/>
                </a:ext>
              </a:extLst>
            </p:cNvPr>
            <p:cNvSpPr>
              <a:spLocks noChangeShapeType="1"/>
            </p:cNvSpPr>
            <p:nvPr/>
          </p:nvSpPr>
          <p:spPr bwMode="auto">
            <a:xfrm>
              <a:off x="150" y="1746"/>
              <a:ext cx="196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30" name="Line 14">
              <a:extLst>
                <a:ext uri="{FF2B5EF4-FFF2-40B4-BE49-F238E27FC236}">
                  <a16:creationId xmlns:a16="http://schemas.microsoft.com/office/drawing/2014/main" id="{FAB420B0-0781-06F3-507F-6F863D28D032}"/>
                </a:ext>
              </a:extLst>
            </p:cNvPr>
            <p:cNvSpPr>
              <a:spLocks noChangeShapeType="1"/>
            </p:cNvSpPr>
            <p:nvPr/>
          </p:nvSpPr>
          <p:spPr bwMode="auto">
            <a:xfrm flipV="1">
              <a:off x="4116" y="1542"/>
              <a:ext cx="696" cy="6"/>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31" name="Line 15">
              <a:extLst>
                <a:ext uri="{FF2B5EF4-FFF2-40B4-BE49-F238E27FC236}">
                  <a16:creationId xmlns:a16="http://schemas.microsoft.com/office/drawing/2014/main" id="{B5ACCC66-FE81-4ECE-9411-E4FF215A23F3}"/>
                </a:ext>
              </a:extLst>
            </p:cNvPr>
            <p:cNvSpPr>
              <a:spLocks noChangeShapeType="1"/>
            </p:cNvSpPr>
            <p:nvPr/>
          </p:nvSpPr>
          <p:spPr bwMode="auto">
            <a:xfrm flipV="1">
              <a:off x="2754" y="1728"/>
              <a:ext cx="2226" cy="12"/>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28688" name="Rectangle 16">
              <a:extLst>
                <a:ext uri="{FF2B5EF4-FFF2-40B4-BE49-F238E27FC236}">
                  <a16:creationId xmlns:a16="http://schemas.microsoft.com/office/drawing/2014/main" id="{3E18D0FA-230B-FE3F-9BD3-4A217EDE9CC2}"/>
                </a:ext>
              </a:extLst>
            </p:cNvPr>
            <p:cNvSpPr>
              <a:spLocks noChangeArrowheads="1"/>
            </p:cNvSpPr>
            <p:nvPr/>
          </p:nvSpPr>
          <p:spPr bwMode="auto">
            <a:xfrm>
              <a:off x="3196" y="1734"/>
              <a:ext cx="14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ea typeface="宋体" panose="02010600030101010101" pitchFamily="2" charset="-122"/>
                </a:rPr>
                <a:t>而不需要作为临时关系存储</a:t>
              </a:r>
            </a:p>
          </p:txBody>
        </p:sp>
      </p:grpSp>
      <p:grpSp>
        <p:nvGrpSpPr>
          <p:cNvPr id="751639" name="Group 23">
            <a:extLst>
              <a:ext uri="{FF2B5EF4-FFF2-40B4-BE49-F238E27FC236}">
                <a16:creationId xmlns:a16="http://schemas.microsoft.com/office/drawing/2014/main" id="{F02C3C62-92CF-E424-0D07-54BE7C95AB0C}"/>
              </a:ext>
            </a:extLst>
          </p:cNvPr>
          <p:cNvGrpSpPr>
            <a:grpSpLocks/>
          </p:cNvGrpSpPr>
          <p:nvPr/>
        </p:nvGrpSpPr>
        <p:grpSpPr bwMode="auto">
          <a:xfrm>
            <a:off x="247650" y="3476625"/>
            <a:ext cx="8534400" cy="533400"/>
            <a:chOff x="156" y="2190"/>
            <a:chExt cx="5376" cy="336"/>
          </a:xfrm>
        </p:grpSpPr>
        <p:sp>
          <p:nvSpPr>
            <p:cNvPr id="751634" name="Line 18">
              <a:extLst>
                <a:ext uri="{FF2B5EF4-FFF2-40B4-BE49-F238E27FC236}">
                  <a16:creationId xmlns:a16="http://schemas.microsoft.com/office/drawing/2014/main" id="{8873FCD1-FDF6-205C-29AB-E9067BAFFA86}"/>
                </a:ext>
              </a:extLst>
            </p:cNvPr>
            <p:cNvSpPr>
              <a:spLocks noChangeShapeType="1"/>
            </p:cNvSpPr>
            <p:nvPr/>
          </p:nvSpPr>
          <p:spPr bwMode="auto">
            <a:xfrm flipV="1">
              <a:off x="1368" y="2196"/>
              <a:ext cx="80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35" name="Line 19">
              <a:extLst>
                <a:ext uri="{FF2B5EF4-FFF2-40B4-BE49-F238E27FC236}">
                  <a16:creationId xmlns:a16="http://schemas.microsoft.com/office/drawing/2014/main" id="{7F108C9B-B355-7995-3117-C9E31DC92E48}"/>
                </a:ext>
              </a:extLst>
            </p:cNvPr>
            <p:cNvSpPr>
              <a:spLocks noChangeShapeType="1"/>
            </p:cNvSpPr>
            <p:nvPr/>
          </p:nvSpPr>
          <p:spPr bwMode="auto">
            <a:xfrm flipV="1">
              <a:off x="372" y="2190"/>
              <a:ext cx="264" cy="0"/>
            </a:xfrm>
            <a:prstGeom prst="line">
              <a:avLst/>
            </a:prstGeom>
            <a:noFill/>
            <a:ln w="3810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36" name="Line 20">
              <a:extLst>
                <a:ext uri="{FF2B5EF4-FFF2-40B4-BE49-F238E27FC236}">
                  <a16:creationId xmlns:a16="http://schemas.microsoft.com/office/drawing/2014/main" id="{7B99B060-7E9D-EAC4-165B-B00DC65F7822}"/>
                </a:ext>
              </a:extLst>
            </p:cNvPr>
            <p:cNvSpPr>
              <a:spLocks noChangeShapeType="1"/>
            </p:cNvSpPr>
            <p:nvPr/>
          </p:nvSpPr>
          <p:spPr bwMode="auto">
            <a:xfrm flipV="1">
              <a:off x="4200" y="2346"/>
              <a:ext cx="133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37" name="Line 21">
              <a:extLst>
                <a:ext uri="{FF2B5EF4-FFF2-40B4-BE49-F238E27FC236}">
                  <a16:creationId xmlns:a16="http://schemas.microsoft.com/office/drawing/2014/main" id="{5AF822AD-8AE8-FA3D-53B3-3F3DAC08CAC3}"/>
                </a:ext>
              </a:extLst>
            </p:cNvPr>
            <p:cNvSpPr>
              <a:spLocks noChangeShapeType="1"/>
            </p:cNvSpPr>
            <p:nvPr/>
          </p:nvSpPr>
          <p:spPr bwMode="auto">
            <a:xfrm flipV="1">
              <a:off x="156" y="2526"/>
              <a:ext cx="33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38" name="Line 22">
              <a:extLst>
                <a:ext uri="{FF2B5EF4-FFF2-40B4-BE49-F238E27FC236}">
                  <a16:creationId xmlns:a16="http://schemas.microsoft.com/office/drawing/2014/main" id="{BB6763D5-51B1-9E1D-5612-BDC9669A887A}"/>
                </a:ext>
              </a:extLst>
            </p:cNvPr>
            <p:cNvSpPr>
              <a:spLocks noChangeShapeType="1"/>
            </p:cNvSpPr>
            <p:nvPr/>
          </p:nvSpPr>
          <p:spPr bwMode="auto">
            <a:xfrm flipV="1">
              <a:off x="1014" y="2526"/>
              <a:ext cx="145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751650" name="Rectangle 34">
            <a:extLst>
              <a:ext uri="{FF2B5EF4-FFF2-40B4-BE49-F238E27FC236}">
                <a16:creationId xmlns:a16="http://schemas.microsoft.com/office/drawing/2014/main" id="{EF24DFFC-D29A-674E-13BC-6F1A889C2175}"/>
              </a:ext>
            </a:extLst>
          </p:cNvPr>
          <p:cNvSpPr>
            <a:spLocks noChangeArrowheads="1"/>
          </p:cNvSpPr>
          <p:nvPr/>
        </p:nvSpPr>
        <p:spPr bwMode="auto">
          <a:xfrm>
            <a:off x="4343400" y="5248275"/>
            <a:ext cx="4451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428E5B"/>
                </a:solidFill>
                <a:latin typeface="宋体" panose="02010600030101010101" pitchFamily="2" charset="-122"/>
                <a:ea typeface="宋体" panose="02010600030101010101" pitchFamily="2" charset="-122"/>
              </a:rPr>
              <a:t>流水线作用：避免中间结果表的创建，提供执行效率！</a:t>
            </a:r>
          </a:p>
        </p:txBody>
      </p:sp>
      <p:grpSp>
        <p:nvGrpSpPr>
          <p:cNvPr id="751652" name="Group 36">
            <a:extLst>
              <a:ext uri="{FF2B5EF4-FFF2-40B4-BE49-F238E27FC236}">
                <a16:creationId xmlns:a16="http://schemas.microsoft.com/office/drawing/2014/main" id="{2A7DFA48-252D-37E9-D681-34E329EC5760}"/>
              </a:ext>
            </a:extLst>
          </p:cNvPr>
          <p:cNvGrpSpPr>
            <a:grpSpLocks/>
          </p:cNvGrpSpPr>
          <p:nvPr/>
        </p:nvGrpSpPr>
        <p:grpSpPr bwMode="auto">
          <a:xfrm>
            <a:off x="866775" y="4657725"/>
            <a:ext cx="7162800" cy="1162050"/>
            <a:chOff x="546" y="2934"/>
            <a:chExt cx="4512" cy="732"/>
          </a:xfrm>
        </p:grpSpPr>
        <p:grpSp>
          <p:nvGrpSpPr>
            <p:cNvPr id="28697" name="Group 32">
              <a:extLst>
                <a:ext uri="{FF2B5EF4-FFF2-40B4-BE49-F238E27FC236}">
                  <a16:creationId xmlns:a16="http://schemas.microsoft.com/office/drawing/2014/main" id="{A5E79479-F901-BB8C-FAE2-328CD566AB3E}"/>
                </a:ext>
              </a:extLst>
            </p:cNvPr>
            <p:cNvGrpSpPr>
              <a:grpSpLocks/>
            </p:cNvGrpSpPr>
            <p:nvPr/>
          </p:nvGrpSpPr>
          <p:grpSpPr bwMode="auto">
            <a:xfrm>
              <a:off x="546" y="3120"/>
              <a:ext cx="4512" cy="546"/>
              <a:chOff x="546" y="3120"/>
              <a:chExt cx="4512" cy="546"/>
            </a:xfrm>
          </p:grpSpPr>
          <p:grpSp>
            <p:nvGrpSpPr>
              <p:cNvPr id="28698" name="Group 31">
                <a:extLst>
                  <a:ext uri="{FF2B5EF4-FFF2-40B4-BE49-F238E27FC236}">
                    <a16:creationId xmlns:a16="http://schemas.microsoft.com/office/drawing/2014/main" id="{83D0FF80-4426-A0D4-7024-4E491027AAE3}"/>
                  </a:ext>
                </a:extLst>
              </p:cNvPr>
              <p:cNvGrpSpPr>
                <a:grpSpLocks/>
              </p:cNvGrpSpPr>
              <p:nvPr/>
            </p:nvGrpSpPr>
            <p:grpSpPr bwMode="auto">
              <a:xfrm>
                <a:off x="1038" y="3120"/>
                <a:ext cx="4020" cy="6"/>
                <a:chOff x="1038" y="3120"/>
                <a:chExt cx="4020" cy="6"/>
              </a:xfrm>
            </p:grpSpPr>
            <p:sp>
              <p:nvSpPr>
                <p:cNvPr id="751640" name="Line 24">
                  <a:extLst>
                    <a:ext uri="{FF2B5EF4-FFF2-40B4-BE49-F238E27FC236}">
                      <a16:creationId xmlns:a16="http://schemas.microsoft.com/office/drawing/2014/main" id="{A2B8BE00-B351-C8B9-623B-725304151F8D}"/>
                    </a:ext>
                  </a:extLst>
                </p:cNvPr>
                <p:cNvSpPr>
                  <a:spLocks noChangeShapeType="1"/>
                </p:cNvSpPr>
                <p:nvPr/>
              </p:nvSpPr>
              <p:spPr bwMode="auto">
                <a:xfrm flipV="1">
                  <a:off x="1038" y="3126"/>
                  <a:ext cx="134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41" name="Line 25">
                  <a:extLst>
                    <a:ext uri="{FF2B5EF4-FFF2-40B4-BE49-F238E27FC236}">
                      <a16:creationId xmlns:a16="http://schemas.microsoft.com/office/drawing/2014/main" id="{5876E5EF-AF87-78FC-3B40-8C08AC10F42B}"/>
                    </a:ext>
                  </a:extLst>
                </p:cNvPr>
                <p:cNvSpPr>
                  <a:spLocks noChangeShapeType="1"/>
                </p:cNvSpPr>
                <p:nvPr/>
              </p:nvSpPr>
              <p:spPr bwMode="auto">
                <a:xfrm flipV="1">
                  <a:off x="2478" y="3126"/>
                  <a:ext cx="134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42" name="Line 26">
                  <a:extLst>
                    <a:ext uri="{FF2B5EF4-FFF2-40B4-BE49-F238E27FC236}">
                      <a16:creationId xmlns:a16="http://schemas.microsoft.com/office/drawing/2014/main" id="{45BAB429-3A98-3D6C-E1C2-98DB152F7D9C}"/>
                    </a:ext>
                  </a:extLst>
                </p:cNvPr>
                <p:cNvSpPr>
                  <a:spLocks noChangeShapeType="1"/>
                </p:cNvSpPr>
                <p:nvPr/>
              </p:nvSpPr>
              <p:spPr bwMode="auto">
                <a:xfrm flipV="1">
                  <a:off x="4416" y="3120"/>
                  <a:ext cx="642"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nvGrpSpPr>
              <p:cNvPr id="28702" name="Group 30">
                <a:extLst>
                  <a:ext uri="{FF2B5EF4-FFF2-40B4-BE49-F238E27FC236}">
                    <a16:creationId xmlns:a16="http://schemas.microsoft.com/office/drawing/2014/main" id="{EA492EAF-C06D-D27B-2E0C-110103371BCC}"/>
                  </a:ext>
                </a:extLst>
              </p:cNvPr>
              <p:cNvGrpSpPr>
                <a:grpSpLocks/>
              </p:cNvGrpSpPr>
              <p:nvPr/>
            </p:nvGrpSpPr>
            <p:grpSpPr bwMode="auto">
              <a:xfrm>
                <a:off x="546" y="3660"/>
                <a:ext cx="2646" cy="6"/>
                <a:chOff x="546" y="3660"/>
                <a:chExt cx="2646" cy="6"/>
              </a:xfrm>
            </p:grpSpPr>
            <p:sp>
              <p:nvSpPr>
                <p:cNvPr id="751643" name="Line 27">
                  <a:extLst>
                    <a:ext uri="{FF2B5EF4-FFF2-40B4-BE49-F238E27FC236}">
                      <a16:creationId xmlns:a16="http://schemas.microsoft.com/office/drawing/2014/main" id="{C1EFC3DD-04A9-BD01-D4AD-7793C4910398}"/>
                    </a:ext>
                  </a:extLst>
                </p:cNvPr>
                <p:cNvSpPr>
                  <a:spLocks noChangeShapeType="1"/>
                </p:cNvSpPr>
                <p:nvPr/>
              </p:nvSpPr>
              <p:spPr bwMode="auto">
                <a:xfrm flipV="1">
                  <a:off x="546" y="3666"/>
                  <a:ext cx="40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44" name="Line 28">
                  <a:extLst>
                    <a:ext uri="{FF2B5EF4-FFF2-40B4-BE49-F238E27FC236}">
                      <a16:creationId xmlns:a16="http://schemas.microsoft.com/office/drawing/2014/main" id="{2ADF37E6-03CB-29E1-8DAA-9449313F0B6A}"/>
                    </a:ext>
                  </a:extLst>
                </p:cNvPr>
                <p:cNvSpPr>
                  <a:spLocks noChangeShapeType="1"/>
                </p:cNvSpPr>
                <p:nvPr/>
              </p:nvSpPr>
              <p:spPr bwMode="auto">
                <a:xfrm flipV="1">
                  <a:off x="1644" y="3660"/>
                  <a:ext cx="40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sp>
              <p:nvSpPr>
                <p:cNvPr id="751645" name="Line 29">
                  <a:extLst>
                    <a:ext uri="{FF2B5EF4-FFF2-40B4-BE49-F238E27FC236}">
                      <a16:creationId xmlns:a16="http://schemas.microsoft.com/office/drawing/2014/main" id="{D963AA30-001E-AB4A-BCEB-F608DC2D2C9D}"/>
                    </a:ext>
                  </a:extLst>
                </p:cNvPr>
                <p:cNvSpPr>
                  <a:spLocks noChangeShapeType="1"/>
                </p:cNvSpPr>
                <p:nvPr/>
              </p:nvSpPr>
              <p:spPr bwMode="auto">
                <a:xfrm flipV="1">
                  <a:off x="2358" y="3660"/>
                  <a:ext cx="834"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grpSp>
        <p:sp>
          <p:nvSpPr>
            <p:cNvPr id="751651" name="Rectangle 35">
              <a:extLst>
                <a:ext uri="{FF2B5EF4-FFF2-40B4-BE49-F238E27FC236}">
                  <a16:creationId xmlns:a16="http://schemas.microsoft.com/office/drawing/2014/main" id="{C5B411DC-E8FF-B98D-4E1F-6EDCD4E36E20}"/>
                </a:ext>
              </a:extLst>
            </p:cNvPr>
            <p:cNvSpPr>
              <a:spLocks noChangeArrowheads="1"/>
            </p:cNvSpPr>
            <p:nvPr/>
          </p:nvSpPr>
          <p:spPr bwMode="auto">
            <a:xfrm>
              <a:off x="3306" y="2934"/>
              <a:ext cx="516" cy="174"/>
            </a:xfrm>
            <a:prstGeom prst="rect">
              <a:avLst/>
            </a:prstGeom>
            <a:noFill/>
            <a:ln w="952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2" charset="-122"/>
                <a:ea typeface="黑体" panose="02010609060101010101" pitchFamily="2" charset="-122"/>
              </a:endParaRPr>
            </a:p>
          </p:txBody>
        </p:sp>
      </p:grpSp>
      <p:sp>
        <p:nvSpPr>
          <p:cNvPr id="28707" name="Rectangle 2">
            <a:extLst>
              <a:ext uri="{FF2B5EF4-FFF2-40B4-BE49-F238E27FC236}">
                <a16:creationId xmlns:a16="http://schemas.microsoft.com/office/drawing/2014/main" id="{C6078279-1FDE-537A-00DA-FA8B7EA20CEE}"/>
              </a:ext>
            </a:extLst>
          </p:cNvPr>
          <p:cNvSpPr>
            <a:spLocks noChangeArrowheads="1"/>
          </p:cNvSpPr>
          <p:nvPr/>
        </p:nvSpPr>
        <p:spPr bwMode="auto">
          <a:xfrm>
            <a:off x="982663" y="160338"/>
            <a:ext cx="50673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r>
              <a:rPr lang="zh-CN" altLang="en-US" sz="1800"/>
              <a:t>四 表达式计算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1649"/>
                                        </p:tgtEl>
                                        <p:attrNameLst>
                                          <p:attrName>style.visibility</p:attrName>
                                        </p:attrNameLst>
                                      </p:cBhvr>
                                      <p:to>
                                        <p:strVal val="visible"/>
                                      </p:to>
                                    </p:set>
                                    <p:anim calcmode="lin" valueType="num">
                                      <p:cBhvr additive="base">
                                        <p:cTn id="7" dur="500" fill="hold"/>
                                        <p:tgtEl>
                                          <p:spTgt spid="751649"/>
                                        </p:tgtEl>
                                        <p:attrNameLst>
                                          <p:attrName>ppt_x</p:attrName>
                                        </p:attrNameLst>
                                      </p:cBhvr>
                                      <p:tavLst>
                                        <p:tav tm="0">
                                          <p:val>
                                            <p:strVal val="#ppt_x"/>
                                          </p:val>
                                        </p:tav>
                                        <p:tav tm="100000">
                                          <p:val>
                                            <p:strVal val="#ppt_x"/>
                                          </p:val>
                                        </p:tav>
                                      </p:tavLst>
                                    </p:anim>
                                    <p:anim calcmode="lin" valueType="num">
                                      <p:cBhvr additive="base">
                                        <p:cTn id="8" dur="500" fill="hold"/>
                                        <p:tgtEl>
                                          <p:spTgt spid="75164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51639"/>
                                        </p:tgtEl>
                                        <p:attrNameLst>
                                          <p:attrName>style.visibility</p:attrName>
                                        </p:attrNameLst>
                                      </p:cBhvr>
                                      <p:to>
                                        <p:strVal val="visible"/>
                                      </p:to>
                                    </p:set>
                                    <p:anim calcmode="lin" valueType="num">
                                      <p:cBhvr additive="base">
                                        <p:cTn id="13" dur="500" fill="hold"/>
                                        <p:tgtEl>
                                          <p:spTgt spid="751639"/>
                                        </p:tgtEl>
                                        <p:attrNameLst>
                                          <p:attrName>ppt_x</p:attrName>
                                        </p:attrNameLst>
                                      </p:cBhvr>
                                      <p:tavLst>
                                        <p:tav tm="0">
                                          <p:val>
                                            <p:strVal val="#ppt_x"/>
                                          </p:val>
                                        </p:tav>
                                        <p:tav tm="100000">
                                          <p:val>
                                            <p:strVal val="#ppt_x"/>
                                          </p:val>
                                        </p:tav>
                                      </p:tavLst>
                                    </p:anim>
                                    <p:anim calcmode="lin" valueType="num">
                                      <p:cBhvr additive="base">
                                        <p:cTn id="14" dur="500" fill="hold"/>
                                        <p:tgtEl>
                                          <p:spTgt spid="75163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51652"/>
                                        </p:tgtEl>
                                        <p:attrNameLst>
                                          <p:attrName>style.visibility</p:attrName>
                                        </p:attrNameLst>
                                      </p:cBhvr>
                                      <p:to>
                                        <p:strVal val="visible"/>
                                      </p:to>
                                    </p:set>
                                    <p:anim calcmode="lin" valueType="num">
                                      <p:cBhvr additive="base">
                                        <p:cTn id="19" dur="500" fill="hold"/>
                                        <p:tgtEl>
                                          <p:spTgt spid="751652"/>
                                        </p:tgtEl>
                                        <p:attrNameLst>
                                          <p:attrName>ppt_x</p:attrName>
                                        </p:attrNameLst>
                                      </p:cBhvr>
                                      <p:tavLst>
                                        <p:tav tm="0">
                                          <p:val>
                                            <p:strVal val="#ppt_x"/>
                                          </p:val>
                                        </p:tav>
                                        <p:tav tm="100000">
                                          <p:val>
                                            <p:strVal val="#ppt_x"/>
                                          </p:val>
                                        </p:tav>
                                      </p:tavLst>
                                    </p:anim>
                                    <p:anim calcmode="lin" valueType="num">
                                      <p:cBhvr additive="base">
                                        <p:cTn id="20" dur="500" fill="hold"/>
                                        <p:tgtEl>
                                          <p:spTgt spid="75165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51650"/>
                                        </p:tgtEl>
                                        <p:attrNameLst>
                                          <p:attrName>style.visibility</p:attrName>
                                        </p:attrNameLst>
                                      </p:cBhvr>
                                      <p:to>
                                        <p:strVal val="visible"/>
                                      </p:to>
                                    </p:set>
                                    <p:anim calcmode="lin" valueType="num">
                                      <p:cBhvr additive="base">
                                        <p:cTn id="25" dur="500" fill="hold"/>
                                        <p:tgtEl>
                                          <p:spTgt spid="751650"/>
                                        </p:tgtEl>
                                        <p:attrNameLst>
                                          <p:attrName>ppt_x</p:attrName>
                                        </p:attrNameLst>
                                      </p:cBhvr>
                                      <p:tavLst>
                                        <p:tav tm="0">
                                          <p:val>
                                            <p:strVal val="#ppt_x"/>
                                          </p:val>
                                        </p:tav>
                                        <p:tav tm="100000">
                                          <p:val>
                                            <p:strVal val="#ppt_x"/>
                                          </p:val>
                                        </p:tav>
                                      </p:tavLst>
                                    </p:anim>
                                    <p:anim calcmode="lin" valueType="num">
                                      <p:cBhvr additive="base">
                                        <p:cTn id="26" dur="500" fill="hold"/>
                                        <p:tgtEl>
                                          <p:spTgt spid="7516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50"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a:extLst>
              <a:ext uri="{FF2B5EF4-FFF2-40B4-BE49-F238E27FC236}">
                <a16:creationId xmlns:a16="http://schemas.microsoft.com/office/drawing/2014/main" id="{29EFCAB6-42CF-2F0A-890D-5AB23BB97274}"/>
              </a:ext>
            </a:extLst>
          </p:cNvPr>
          <p:cNvSpPr>
            <a:spLocks noGrp="1" noChangeArrowheads="1"/>
          </p:cNvSpPr>
          <p:nvPr>
            <p:ph type="title"/>
          </p:nvPr>
        </p:nvSpPr>
        <p:spPr/>
        <p:txBody>
          <a:bodyPr/>
          <a:lstStyle/>
          <a:p>
            <a:r>
              <a:rPr lang="zh-CN" altLang="en-US"/>
              <a:t>数据库的</a:t>
            </a:r>
            <a:r>
              <a:rPr lang="en-US" altLang="zh-CN"/>
              <a:t>SQL</a:t>
            </a:r>
            <a:r>
              <a:rPr lang="zh-CN" altLang="en-US"/>
              <a:t>引擎</a:t>
            </a:r>
            <a:r>
              <a:rPr lang="en-US" altLang="zh-CN"/>
              <a:t>-OpenGauss</a:t>
            </a:r>
          </a:p>
        </p:txBody>
      </p:sp>
      <p:sp>
        <p:nvSpPr>
          <p:cNvPr id="29698" name="内容占位符 2">
            <a:extLst>
              <a:ext uri="{FF2B5EF4-FFF2-40B4-BE49-F238E27FC236}">
                <a16:creationId xmlns:a16="http://schemas.microsoft.com/office/drawing/2014/main" id="{862BF864-63CF-FD31-06E8-8E375DA95146}"/>
              </a:ext>
            </a:extLst>
          </p:cNvPr>
          <p:cNvSpPr>
            <a:spLocks noGrp="1" noChangeArrowheads="1"/>
          </p:cNvSpPr>
          <p:nvPr>
            <p:ph idx="1"/>
          </p:nvPr>
        </p:nvSpPr>
        <p:spPr/>
        <p:txBody>
          <a:bodyPr/>
          <a:lstStyle/>
          <a:p>
            <a:r>
              <a:rPr lang="zh-CN" altLang="en-US" b="1"/>
              <a:t>数据库的SQL引擎是数据库重要的子系统之一</a:t>
            </a:r>
          </a:p>
          <a:p>
            <a:r>
              <a:rPr lang="zh-CN" altLang="en-US" b="1"/>
              <a:t>它对上负责承接应用程序发送的SQL语句，对下负责指挥执行器运行执行计划。</a:t>
            </a:r>
          </a:p>
          <a:p>
            <a:endParaRPr lang="zh-CN" altLang="en-US" b="1"/>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55FDE9D1-5D0C-B765-B2D0-7F3579DD3591}"/>
              </a:ext>
            </a:extLst>
          </p:cNvPr>
          <p:cNvSpPr>
            <a:spLocks noGrp="1" noChangeArrowheads="1"/>
          </p:cNvSpPr>
          <p:nvPr>
            <p:ph type="title"/>
          </p:nvPr>
        </p:nvSpPr>
        <p:spPr/>
        <p:txBody>
          <a:bodyPr/>
          <a:lstStyle/>
          <a:p>
            <a:r>
              <a:rPr lang="zh-CN" altLang="en-US"/>
              <a:t>数据库的</a:t>
            </a:r>
            <a:r>
              <a:rPr lang="en-US" altLang="zh-CN"/>
              <a:t>SQL</a:t>
            </a:r>
            <a:r>
              <a:rPr lang="zh-CN" altLang="en-US"/>
              <a:t>引擎</a:t>
            </a:r>
            <a:r>
              <a:rPr lang="en-US" altLang="zh-CN"/>
              <a:t>-OpenGauss</a:t>
            </a:r>
            <a:endParaRPr lang="zh-CN" altLang="en-US"/>
          </a:p>
        </p:txBody>
      </p:sp>
      <p:sp>
        <p:nvSpPr>
          <p:cNvPr id="30722" name="内容占位符 2">
            <a:extLst>
              <a:ext uri="{FF2B5EF4-FFF2-40B4-BE49-F238E27FC236}">
                <a16:creationId xmlns:a16="http://schemas.microsoft.com/office/drawing/2014/main" id="{E3800F4A-36E1-6F94-488B-34E72DA7C90D}"/>
              </a:ext>
            </a:extLst>
          </p:cNvPr>
          <p:cNvSpPr>
            <a:spLocks noGrp="1" noChangeArrowheads="1"/>
          </p:cNvSpPr>
          <p:nvPr>
            <p:ph idx="1"/>
          </p:nvPr>
        </p:nvSpPr>
        <p:spPr/>
        <p:txBody>
          <a:bodyPr/>
          <a:lstStyle/>
          <a:p>
            <a:r>
              <a:rPr lang="zh-CN" altLang="en-US" sz="2800" b="1"/>
              <a:t>SQL引擎是数据库系统的重要组成部分。</a:t>
            </a:r>
          </a:p>
          <a:p>
            <a:r>
              <a:rPr lang="zh-CN" altLang="en-US" sz="2800" b="1"/>
              <a:t>主要职责是将应用程序输入的SQL语句在当前负载场景下生成高效的执行计划，在SQL语句的高效执行上扮演重要角色。</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a:extLst>
              <a:ext uri="{FF2B5EF4-FFF2-40B4-BE49-F238E27FC236}">
                <a16:creationId xmlns:a16="http://schemas.microsoft.com/office/drawing/2014/main" id="{2640A435-E804-0E82-4B7F-C3056DB322E1}"/>
              </a:ext>
            </a:extLst>
          </p:cNvPr>
          <p:cNvSpPr>
            <a:spLocks noGrp="1" noChangeArrowheads="1"/>
          </p:cNvSpPr>
          <p:nvPr>
            <p:ph type="title"/>
          </p:nvPr>
        </p:nvSpPr>
        <p:spPr/>
        <p:txBody>
          <a:bodyPr/>
          <a:lstStyle/>
          <a:p>
            <a:r>
              <a:rPr lang="zh-CN" altLang="en-US">
                <a:sym typeface="宋体" panose="02010600030101010101" pitchFamily="2" charset="-122"/>
              </a:rPr>
              <a:t>数据库的</a:t>
            </a:r>
            <a:r>
              <a:rPr lang="en-US" altLang="zh-CN">
                <a:sym typeface="宋体" panose="02010600030101010101" pitchFamily="2" charset="-122"/>
              </a:rPr>
              <a:t>SQL</a:t>
            </a:r>
            <a:r>
              <a:rPr lang="zh-CN" altLang="en-US">
                <a:sym typeface="宋体" panose="02010600030101010101" pitchFamily="2" charset="-122"/>
              </a:rPr>
              <a:t>引擎</a:t>
            </a:r>
            <a:r>
              <a:rPr lang="en-US" altLang="zh-CN">
                <a:sym typeface="宋体" panose="02010600030101010101" pitchFamily="2" charset="-122"/>
              </a:rPr>
              <a:t>-OpenGauss</a:t>
            </a:r>
            <a:endParaRPr lang="zh-CN" altLang="en-US"/>
          </a:p>
        </p:txBody>
      </p:sp>
      <p:sp>
        <p:nvSpPr>
          <p:cNvPr id="31746" name="内容占位符 2">
            <a:extLst>
              <a:ext uri="{FF2B5EF4-FFF2-40B4-BE49-F238E27FC236}">
                <a16:creationId xmlns:a16="http://schemas.microsoft.com/office/drawing/2014/main" id="{CDBCB2CC-6BA0-7E5A-BF7C-C1CBBD138326}"/>
              </a:ext>
            </a:extLst>
          </p:cNvPr>
          <p:cNvSpPr>
            <a:spLocks noGrp="1" noChangeArrowheads="1"/>
          </p:cNvSpPr>
          <p:nvPr>
            <p:ph idx="1"/>
          </p:nvPr>
        </p:nvSpPr>
        <p:spPr>
          <a:xfrm>
            <a:off x="685800" y="2133600"/>
            <a:ext cx="4033838" cy="4114800"/>
          </a:xfrm>
        </p:spPr>
        <p:txBody>
          <a:bodyPr/>
          <a:lstStyle/>
          <a:p>
            <a:r>
              <a:rPr lang="zh-CN" altLang="en-US" sz="2400" b="1"/>
              <a:t>应用程序的SQL语句需要经过SQL解析生成逻辑执行计划、经过查询优化生成物理执行计划，然后将物理执行计划转交给查询执行引擎做物理算子的执行操作</a:t>
            </a:r>
          </a:p>
        </p:txBody>
      </p:sp>
      <p:pic>
        <p:nvPicPr>
          <p:cNvPr id="31747" name="图片 4" descr="微信图片_20210310223353">
            <a:extLst>
              <a:ext uri="{FF2B5EF4-FFF2-40B4-BE49-F238E27FC236}">
                <a16:creationId xmlns:a16="http://schemas.microsoft.com/office/drawing/2014/main" id="{06E4D04E-31F9-87A5-A90A-4522D89F5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050" y="1647825"/>
            <a:ext cx="353377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F0EFFDF5-8A54-4DE9-91A7-9AD1B8630365}" type="slidenum">
              <a:rPr kumimoji="0" lang="zh-CN" altLang="en-US" sz="1400"/>
              <a:t>31</a:t>
            </a:fld>
            <a:endParaRPr kumimoji="0" lang="en-US" altLang="zh-CN" sz="1400"/>
          </a:p>
        </p:txBody>
      </p:sp>
      <p:sp>
        <p:nvSpPr>
          <p:cNvPr id="126979" name="Rectangle 3"/>
          <p:cNvSpPr>
            <a:spLocks noGrp="1" noChangeArrowheads="1"/>
          </p:cNvSpPr>
          <p:nvPr>
            <p:ph type="body" idx="1"/>
          </p:nvPr>
        </p:nvSpPr>
        <p:spPr>
          <a:xfrm>
            <a:off x="2843213" y="1943100"/>
            <a:ext cx="4824412" cy="4114800"/>
          </a:xfrm>
        </p:spPr>
        <p:txBody>
          <a:bodyPr/>
          <a:lstStyle/>
          <a:p>
            <a:pPr lvl="1">
              <a:lnSpc>
                <a:spcPct val="90000"/>
              </a:lnSpc>
            </a:pPr>
            <a:r>
              <a:rPr lang="zh-CN" altLang="en-US" sz="2000"/>
              <a:t>分析数据查询要求</a:t>
            </a:r>
          </a:p>
          <a:p>
            <a:pPr lvl="1">
              <a:lnSpc>
                <a:spcPct val="90000"/>
              </a:lnSpc>
            </a:pPr>
            <a:r>
              <a:rPr lang="zh-CN" altLang="en-US" sz="2000"/>
              <a:t>设计数据访问方法</a:t>
            </a:r>
          </a:p>
          <a:p>
            <a:pPr>
              <a:lnSpc>
                <a:spcPct val="90000"/>
              </a:lnSpc>
            </a:pPr>
            <a:endParaRPr lang="zh-CN" altLang="en-US" sz="2400"/>
          </a:p>
          <a:p>
            <a:pPr>
              <a:lnSpc>
                <a:spcPct val="90000"/>
              </a:lnSpc>
              <a:buFontTx/>
              <a:buNone/>
            </a:pPr>
            <a:r>
              <a:rPr lang="zh-CN" altLang="en-US" sz="2400" b="1">
                <a:solidFill>
                  <a:srgbClr val="0000FF"/>
                </a:solidFill>
              </a:rPr>
              <a:t>相关数据库技术：</a:t>
            </a:r>
            <a:endParaRPr lang="zh-CN" altLang="en-US" sz="2000">
              <a:solidFill>
                <a:srgbClr val="0000FF"/>
              </a:solidFill>
            </a:endParaRPr>
          </a:p>
          <a:p>
            <a:pPr>
              <a:lnSpc>
                <a:spcPct val="90000"/>
              </a:lnSpc>
            </a:pPr>
            <a:endParaRPr lang="zh-CN" altLang="en-US" sz="2000">
              <a:solidFill>
                <a:srgbClr val="0000FF"/>
              </a:solidFill>
            </a:endParaRPr>
          </a:p>
          <a:p>
            <a:pPr lvl="1">
              <a:lnSpc>
                <a:spcPct val="90000"/>
              </a:lnSpc>
            </a:pPr>
            <a:r>
              <a:rPr lang="en-US" altLang="zh-CN" sz="2000">
                <a:solidFill>
                  <a:srgbClr val="0000FF"/>
                </a:solidFill>
              </a:rPr>
              <a:t>SQL</a:t>
            </a:r>
            <a:r>
              <a:rPr lang="zh-CN" altLang="en-US" sz="2000">
                <a:solidFill>
                  <a:srgbClr val="0000FF"/>
                </a:solidFill>
              </a:rPr>
              <a:t>（</a:t>
            </a:r>
            <a:r>
              <a:rPr lang="en-US" altLang="zh-CN" sz="2000">
                <a:solidFill>
                  <a:srgbClr val="0000FF"/>
                </a:solidFill>
              </a:rPr>
              <a:t>3</a:t>
            </a:r>
            <a:r>
              <a:rPr lang="zh-CN" altLang="en-US" sz="2000">
                <a:solidFill>
                  <a:srgbClr val="0000FF"/>
                </a:solidFill>
              </a:rPr>
              <a:t>章）</a:t>
            </a:r>
          </a:p>
          <a:p>
            <a:pPr lvl="1">
              <a:lnSpc>
                <a:spcPct val="90000"/>
              </a:lnSpc>
            </a:pPr>
            <a:r>
              <a:rPr lang="zh-CN" altLang="en-US" sz="2000">
                <a:solidFill>
                  <a:srgbClr val="0000FF"/>
                </a:solidFill>
              </a:rPr>
              <a:t>中级</a:t>
            </a:r>
            <a:r>
              <a:rPr lang="en-US" altLang="zh-CN" sz="2000">
                <a:solidFill>
                  <a:srgbClr val="0000FF"/>
                </a:solidFill>
              </a:rPr>
              <a:t>SQL</a:t>
            </a:r>
            <a:r>
              <a:rPr lang="zh-CN" altLang="en-US" sz="2000">
                <a:solidFill>
                  <a:srgbClr val="0000FF"/>
                </a:solidFill>
              </a:rPr>
              <a:t>（</a:t>
            </a:r>
            <a:r>
              <a:rPr lang="en-US" altLang="zh-CN" sz="2000">
                <a:solidFill>
                  <a:srgbClr val="0000FF"/>
                </a:solidFill>
              </a:rPr>
              <a:t>4</a:t>
            </a:r>
            <a:r>
              <a:rPr lang="zh-CN" altLang="en-US" sz="2000">
                <a:solidFill>
                  <a:srgbClr val="0000FF"/>
                </a:solidFill>
              </a:rPr>
              <a:t>章）</a:t>
            </a:r>
          </a:p>
          <a:p>
            <a:pPr lvl="1">
              <a:lnSpc>
                <a:spcPct val="90000"/>
              </a:lnSpc>
            </a:pPr>
            <a:r>
              <a:rPr lang="zh-CN" altLang="en-US" sz="2000">
                <a:solidFill>
                  <a:srgbClr val="0000FF"/>
                </a:solidFill>
              </a:rPr>
              <a:t>高级</a:t>
            </a:r>
            <a:r>
              <a:rPr lang="en-US" altLang="zh-CN" sz="2000">
                <a:solidFill>
                  <a:srgbClr val="0000FF"/>
                </a:solidFill>
              </a:rPr>
              <a:t>SQL</a:t>
            </a:r>
            <a:r>
              <a:rPr lang="zh-CN" altLang="en-US" sz="2000">
                <a:solidFill>
                  <a:srgbClr val="0000FF"/>
                </a:solidFill>
              </a:rPr>
              <a:t>（</a:t>
            </a:r>
            <a:r>
              <a:rPr lang="en-US" altLang="zh-CN" sz="2000">
                <a:solidFill>
                  <a:srgbClr val="0000FF"/>
                </a:solidFill>
              </a:rPr>
              <a:t>5</a:t>
            </a:r>
            <a:r>
              <a:rPr lang="zh-CN" altLang="en-US" sz="2000">
                <a:solidFill>
                  <a:srgbClr val="0000FF"/>
                </a:solidFill>
              </a:rPr>
              <a:t>章）</a:t>
            </a:r>
          </a:p>
          <a:p>
            <a:pPr lvl="1">
              <a:lnSpc>
                <a:spcPct val="90000"/>
              </a:lnSpc>
            </a:pPr>
            <a:r>
              <a:rPr lang="zh-CN" altLang="en-US" sz="2000">
                <a:solidFill>
                  <a:srgbClr val="0000FF"/>
                </a:solidFill>
              </a:rPr>
              <a:t>查询处理（</a:t>
            </a:r>
            <a:r>
              <a:rPr lang="en-US" altLang="zh-CN" sz="2000">
                <a:solidFill>
                  <a:srgbClr val="0000FF"/>
                </a:solidFill>
              </a:rPr>
              <a:t>12</a:t>
            </a:r>
            <a:r>
              <a:rPr lang="zh-CN" altLang="en-US" sz="2000">
                <a:solidFill>
                  <a:srgbClr val="0000FF"/>
                </a:solidFill>
              </a:rPr>
              <a:t>章）</a:t>
            </a:r>
          </a:p>
          <a:p>
            <a:pPr lvl="1">
              <a:lnSpc>
                <a:spcPct val="90000"/>
              </a:lnSpc>
            </a:pPr>
            <a:r>
              <a:rPr lang="zh-CN" altLang="en-US" sz="2000">
                <a:solidFill>
                  <a:srgbClr val="0000FF"/>
                </a:solidFill>
              </a:rPr>
              <a:t>查询优化（</a:t>
            </a:r>
            <a:r>
              <a:rPr lang="en-US" altLang="zh-CN" sz="2000">
                <a:solidFill>
                  <a:srgbClr val="0000FF"/>
                </a:solidFill>
              </a:rPr>
              <a:t>13</a:t>
            </a:r>
            <a:r>
              <a:rPr lang="zh-CN" altLang="en-US" sz="2000">
                <a:solidFill>
                  <a:srgbClr val="0000FF"/>
                </a:solidFill>
              </a:rPr>
              <a:t>章）</a:t>
            </a:r>
          </a:p>
          <a:p>
            <a:pPr lvl="1">
              <a:lnSpc>
                <a:spcPct val="90000"/>
              </a:lnSpc>
            </a:pPr>
            <a:r>
              <a:rPr lang="zh-CN" altLang="en-US" sz="2000">
                <a:solidFill>
                  <a:srgbClr val="0000FF"/>
                </a:solidFill>
              </a:rPr>
              <a:t>信息检索（</a:t>
            </a:r>
            <a:r>
              <a:rPr lang="en-US" altLang="zh-CN" sz="2000">
                <a:solidFill>
                  <a:srgbClr val="0000FF"/>
                </a:solidFill>
              </a:rPr>
              <a:t>21</a:t>
            </a:r>
            <a:r>
              <a:rPr lang="zh-CN" altLang="en-US" sz="2000">
                <a:solidFill>
                  <a:srgbClr val="0000FF"/>
                </a:solidFill>
              </a:rPr>
              <a:t>章</a:t>
            </a:r>
            <a:r>
              <a:rPr lang="zh-CN" altLang="en-US" sz="2000" baseline="30000">
                <a:solidFill>
                  <a:srgbClr val="0000FF"/>
                </a:solidFill>
              </a:rPr>
              <a:t>*</a:t>
            </a:r>
            <a:r>
              <a:rPr lang="zh-CN" altLang="en-US" sz="2000">
                <a:solidFill>
                  <a:srgbClr val="0000FF"/>
                </a:solidFill>
              </a:rPr>
              <a:t>）</a:t>
            </a:r>
          </a:p>
        </p:txBody>
      </p:sp>
      <p:sp>
        <p:nvSpPr>
          <p:cNvPr id="58371" name="AutoShape 5"/>
          <p:cNvSpPr>
            <a:spLocks noChangeArrowheads="1"/>
          </p:cNvSpPr>
          <p:nvPr/>
        </p:nvSpPr>
        <p:spPr bwMode="auto">
          <a:xfrm>
            <a:off x="358775" y="1160463"/>
            <a:ext cx="2413000" cy="711200"/>
          </a:xfrm>
          <a:prstGeom prst="cloudCallout">
            <a:avLst>
              <a:gd name="adj1" fmla="val -38292"/>
              <a:gd name="adj2" fmla="val 81472"/>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数据访问设计的任务？</a:t>
            </a:r>
          </a:p>
        </p:txBody>
      </p:sp>
      <p:sp>
        <p:nvSpPr>
          <p:cNvPr id="58372" name="Text Box 7"/>
          <p:cNvSpPr txBox="1">
            <a:spLocks noChangeArrowheads="1"/>
          </p:cNvSpPr>
          <p:nvPr/>
        </p:nvSpPr>
        <p:spPr bwMode="auto">
          <a:xfrm>
            <a:off x="611188" y="703263"/>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400">
                <a:solidFill>
                  <a:schemeClr val="tx2"/>
                </a:solidFill>
                <a:latin typeface="黑体" panose="02010609060101010101" pitchFamily="49" charset="-122"/>
                <a:ea typeface="黑体" panose="02010609060101010101" pitchFamily="49" charset="-122"/>
              </a:rPr>
              <a:t>数据存储</a:t>
            </a:r>
            <a:r>
              <a:rPr kumimoji="0" lang="en-US" altLang="zh-CN" sz="2400">
                <a:solidFill>
                  <a:schemeClr val="tx2"/>
                </a:solidFill>
                <a:latin typeface="黑体" panose="02010609060101010101" pitchFamily="49" charset="-122"/>
                <a:ea typeface="黑体" panose="02010609060101010101" pitchFamily="49" charset="-122"/>
              </a:rPr>
              <a:t>&amp;</a:t>
            </a:r>
            <a:r>
              <a:rPr kumimoji="0" lang="zh-CN" altLang="en-US" sz="2400">
                <a:solidFill>
                  <a:schemeClr val="tx2"/>
                </a:solidFill>
                <a:latin typeface="黑体" panose="02010609060101010101" pitchFamily="49" charset="-122"/>
                <a:ea typeface="黑体" panose="02010609060101010101" pitchFamily="49" charset="-122"/>
              </a:rPr>
              <a:t>数据库技术</a:t>
            </a:r>
            <a:endParaRPr kumimoji="0" lang="en-US" altLang="zh-CN" sz="2400">
              <a:solidFill>
                <a:schemeClr val="tx2"/>
              </a:solidFill>
              <a:latin typeface="黑体" panose="02010609060101010101" pitchFamily="49" charset="-122"/>
              <a:ea typeface="黑体" panose="02010609060101010101" pitchFamily="49" charset="-122"/>
            </a:endParaRPr>
          </a:p>
        </p:txBody>
      </p:sp>
      <p:sp>
        <p:nvSpPr>
          <p:cNvPr id="58373" name="Text Box 4"/>
          <p:cNvSpPr txBox="1">
            <a:spLocks noChangeArrowheads="1"/>
          </p:cNvSpPr>
          <p:nvPr/>
        </p:nvSpPr>
        <p:spPr bwMode="auto">
          <a:xfrm>
            <a:off x="503238" y="134938"/>
            <a:ext cx="7021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sym typeface="+mn-ea"/>
              </a:rPr>
              <a:t>六</a:t>
            </a:r>
            <a:r>
              <a:rPr kumimoji="0" lang="zh-CN" altLang="en-US" sz="2800" dirty="0">
                <a:solidFill>
                  <a:schemeClr val="tx2"/>
                </a:solidFill>
                <a:latin typeface="黑体" panose="02010609060101010101" pitchFamily="49" charset="-122"/>
                <a:ea typeface="黑体" panose="02010609060101010101" pitchFamily="49" charset="-122"/>
              </a:rPr>
              <a:t>  数据库系统&amp;数据库的开发运行环节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 calcmode="lin" valueType="num">
                                      <p:cBhvr additive="base">
                                        <p:cTn id="7" dur="500" fill="hold"/>
                                        <p:tgtEl>
                                          <p:spTgt spid="1269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69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6979">
                                            <p:txEl>
                                              <p:pRg st="1" end="1"/>
                                            </p:txEl>
                                          </p:spTgt>
                                        </p:tgtEl>
                                        <p:attrNameLst>
                                          <p:attrName>style.visibility</p:attrName>
                                        </p:attrNameLst>
                                      </p:cBhvr>
                                      <p:to>
                                        <p:strVal val="visible"/>
                                      </p:to>
                                    </p:set>
                                    <p:anim calcmode="lin" valueType="num">
                                      <p:cBhvr additive="base">
                                        <p:cTn id="11" dur="500" fill="hold"/>
                                        <p:tgtEl>
                                          <p:spTgt spid="1269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69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6979">
                                            <p:txEl>
                                              <p:pRg st="3" end="3"/>
                                            </p:txEl>
                                          </p:spTgt>
                                        </p:tgtEl>
                                        <p:attrNameLst>
                                          <p:attrName>style.visibility</p:attrName>
                                        </p:attrNameLst>
                                      </p:cBhvr>
                                      <p:to>
                                        <p:strVal val="visible"/>
                                      </p:to>
                                    </p:set>
                                    <p:anim calcmode="lin" valueType="num">
                                      <p:cBhvr additive="base">
                                        <p:cTn id="17" dur="500" fill="hold"/>
                                        <p:tgtEl>
                                          <p:spTgt spid="12697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697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6979">
                                            <p:txEl>
                                              <p:pRg st="5" end="5"/>
                                            </p:txEl>
                                          </p:spTgt>
                                        </p:tgtEl>
                                        <p:attrNameLst>
                                          <p:attrName>style.visibility</p:attrName>
                                        </p:attrNameLst>
                                      </p:cBhvr>
                                      <p:to>
                                        <p:strVal val="visible"/>
                                      </p:to>
                                    </p:set>
                                    <p:anim calcmode="lin" valueType="num">
                                      <p:cBhvr additive="base">
                                        <p:cTn id="21" dur="500" fill="hold"/>
                                        <p:tgtEl>
                                          <p:spTgt spid="126979">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6979">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6979">
                                            <p:txEl>
                                              <p:pRg st="6" end="6"/>
                                            </p:txEl>
                                          </p:spTgt>
                                        </p:tgtEl>
                                        <p:attrNameLst>
                                          <p:attrName>style.visibility</p:attrName>
                                        </p:attrNameLst>
                                      </p:cBhvr>
                                      <p:to>
                                        <p:strVal val="visible"/>
                                      </p:to>
                                    </p:set>
                                    <p:anim calcmode="lin" valueType="num">
                                      <p:cBhvr additive="base">
                                        <p:cTn id="25" dur="500" fill="hold"/>
                                        <p:tgtEl>
                                          <p:spTgt spid="12697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6979">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6979">
                                            <p:txEl>
                                              <p:pRg st="7" end="7"/>
                                            </p:txEl>
                                          </p:spTgt>
                                        </p:tgtEl>
                                        <p:attrNameLst>
                                          <p:attrName>style.visibility</p:attrName>
                                        </p:attrNameLst>
                                      </p:cBhvr>
                                      <p:to>
                                        <p:strVal val="visible"/>
                                      </p:to>
                                    </p:set>
                                    <p:anim calcmode="lin" valueType="num">
                                      <p:cBhvr additive="base">
                                        <p:cTn id="29" dur="500" fill="hold"/>
                                        <p:tgtEl>
                                          <p:spTgt spid="126979">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6979">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6979">
                                            <p:txEl>
                                              <p:pRg st="8" end="8"/>
                                            </p:txEl>
                                          </p:spTgt>
                                        </p:tgtEl>
                                        <p:attrNameLst>
                                          <p:attrName>style.visibility</p:attrName>
                                        </p:attrNameLst>
                                      </p:cBhvr>
                                      <p:to>
                                        <p:strVal val="visible"/>
                                      </p:to>
                                    </p:set>
                                    <p:anim calcmode="lin" valueType="num">
                                      <p:cBhvr additive="base">
                                        <p:cTn id="33" dur="500" fill="hold"/>
                                        <p:tgtEl>
                                          <p:spTgt spid="126979">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6979">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6979">
                                            <p:txEl>
                                              <p:pRg st="9" end="9"/>
                                            </p:txEl>
                                          </p:spTgt>
                                        </p:tgtEl>
                                        <p:attrNameLst>
                                          <p:attrName>style.visibility</p:attrName>
                                        </p:attrNameLst>
                                      </p:cBhvr>
                                      <p:to>
                                        <p:strVal val="visible"/>
                                      </p:to>
                                    </p:set>
                                    <p:anim calcmode="lin" valueType="num">
                                      <p:cBhvr additive="base">
                                        <p:cTn id="37" dur="500" fill="hold"/>
                                        <p:tgtEl>
                                          <p:spTgt spid="126979">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6979">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6979">
                                            <p:txEl>
                                              <p:pRg st="10" end="10"/>
                                            </p:txEl>
                                          </p:spTgt>
                                        </p:tgtEl>
                                        <p:attrNameLst>
                                          <p:attrName>style.visibility</p:attrName>
                                        </p:attrNameLst>
                                      </p:cBhvr>
                                      <p:to>
                                        <p:strVal val="visible"/>
                                      </p:to>
                                    </p:set>
                                    <p:anim calcmode="lin" valueType="num">
                                      <p:cBhvr additive="base">
                                        <p:cTn id="41" dur="500" fill="hold"/>
                                        <p:tgtEl>
                                          <p:spTgt spid="126979">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697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3D8DD224-C0DD-5CA0-4753-C902A5E2C7E5}"/>
              </a:ext>
            </a:extLst>
          </p:cNvPr>
          <p:cNvSpPr>
            <a:spLocks noGrp="1" noChangeArrowheads="1"/>
          </p:cNvSpPr>
          <p:nvPr>
            <p:ph type="title"/>
          </p:nvPr>
        </p:nvSpPr>
        <p:spPr/>
        <p:txBody>
          <a:bodyPr/>
          <a:lstStyle/>
          <a:p>
            <a:r>
              <a:rPr lang="zh-CN" altLang="en-US">
                <a:sym typeface="宋体" panose="02010600030101010101" pitchFamily="2" charset="-122"/>
              </a:rPr>
              <a:t>数据库的</a:t>
            </a:r>
            <a:r>
              <a:rPr lang="en-US" altLang="zh-CN">
                <a:sym typeface="宋体" panose="02010600030101010101" pitchFamily="2" charset="-122"/>
              </a:rPr>
              <a:t>SQL</a:t>
            </a:r>
            <a:r>
              <a:rPr lang="zh-CN" altLang="en-US">
                <a:sym typeface="宋体" panose="02010600030101010101" pitchFamily="2" charset="-122"/>
              </a:rPr>
              <a:t>引擎</a:t>
            </a:r>
            <a:r>
              <a:rPr lang="en-US" altLang="zh-CN">
                <a:sym typeface="宋体" panose="02010600030101010101" pitchFamily="2" charset="-122"/>
              </a:rPr>
              <a:t>-OpenGauss</a:t>
            </a:r>
            <a:endParaRPr lang="zh-CN" altLang="en-US"/>
          </a:p>
        </p:txBody>
      </p:sp>
      <p:sp>
        <p:nvSpPr>
          <p:cNvPr id="32770" name="内容占位符 2">
            <a:extLst>
              <a:ext uri="{FF2B5EF4-FFF2-40B4-BE49-F238E27FC236}">
                <a16:creationId xmlns:a16="http://schemas.microsoft.com/office/drawing/2014/main" id="{F8CA1E9E-C78E-B7F8-DA72-F6B513FF0767}"/>
              </a:ext>
            </a:extLst>
          </p:cNvPr>
          <p:cNvSpPr>
            <a:spLocks noGrp="1" noChangeArrowheads="1"/>
          </p:cNvSpPr>
          <p:nvPr>
            <p:ph idx="1"/>
          </p:nvPr>
        </p:nvSpPr>
        <p:spPr/>
        <p:txBody>
          <a:bodyPr/>
          <a:lstStyle/>
          <a:p>
            <a:r>
              <a:rPr lang="zh-CN" altLang="en-US" sz="2400" b="1"/>
              <a:t>SQL解析通常包含词法分析、语法分析、语义分析几个子模块。</a:t>
            </a:r>
          </a:p>
          <a:p>
            <a:r>
              <a:rPr lang="zh-CN" altLang="en-US" sz="2400" b="1"/>
              <a:t>SQL是介于关系演算和关系代数之间的一种描述性语言，它吸取了关系代数中一部分逻辑算子的描述，而放弃了关系代数中“过程化”的部分。</a:t>
            </a:r>
          </a:p>
          <a:p>
            <a:r>
              <a:rPr lang="zh-CN" altLang="en-US" sz="2400" b="1"/>
              <a:t>SQL解析主要的作用就是将一个SQL语句编译成为一个由关系算子组成的逻辑执行计划</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F1AA952D-179C-725D-811B-7C8848AF666C}"/>
              </a:ext>
            </a:extLst>
          </p:cNvPr>
          <p:cNvSpPr>
            <a:spLocks noGrp="1" noChangeArrowheads="1"/>
          </p:cNvSpPr>
          <p:nvPr>
            <p:ph type="title"/>
          </p:nvPr>
        </p:nvSpPr>
        <p:spPr/>
        <p:txBody>
          <a:bodyPr/>
          <a:lstStyle/>
          <a:p>
            <a:r>
              <a:rPr lang="zh-CN" altLang="en-US">
                <a:sym typeface="宋体" panose="02010600030101010101" pitchFamily="2" charset="-122"/>
              </a:rPr>
              <a:t>数据库的</a:t>
            </a:r>
            <a:r>
              <a:rPr lang="en-US" altLang="zh-CN">
                <a:sym typeface="宋体" panose="02010600030101010101" pitchFamily="2" charset="-122"/>
              </a:rPr>
              <a:t>SQL</a:t>
            </a:r>
            <a:r>
              <a:rPr lang="zh-CN" altLang="en-US">
                <a:sym typeface="宋体" panose="02010600030101010101" pitchFamily="2" charset="-122"/>
              </a:rPr>
              <a:t>引擎</a:t>
            </a:r>
            <a:r>
              <a:rPr lang="en-US" altLang="zh-CN">
                <a:sym typeface="宋体" panose="02010600030101010101" pitchFamily="2" charset="-122"/>
              </a:rPr>
              <a:t>-OpenGauss</a:t>
            </a:r>
            <a:endParaRPr lang="zh-CN" altLang="en-US"/>
          </a:p>
        </p:txBody>
      </p:sp>
      <p:sp>
        <p:nvSpPr>
          <p:cNvPr id="33794" name="内容占位符 2">
            <a:extLst>
              <a:ext uri="{FF2B5EF4-FFF2-40B4-BE49-F238E27FC236}">
                <a16:creationId xmlns:a16="http://schemas.microsoft.com/office/drawing/2014/main" id="{6BEE7458-93F9-BB8D-2FBC-F6E48085648F}"/>
              </a:ext>
            </a:extLst>
          </p:cNvPr>
          <p:cNvSpPr>
            <a:spLocks noGrp="1" noChangeArrowheads="1"/>
          </p:cNvSpPr>
          <p:nvPr>
            <p:ph idx="1"/>
          </p:nvPr>
        </p:nvSpPr>
        <p:spPr/>
        <p:txBody>
          <a:bodyPr/>
          <a:lstStyle/>
          <a:p>
            <a:r>
              <a:rPr lang="zh-CN" altLang="en-US" sz="2400" b="1"/>
              <a:t>词法分析:从查询语句中识别出系统支持的关键字、标识符、运算符、终结符等，确定每个词固有的词性。</a:t>
            </a:r>
          </a:p>
          <a:p>
            <a:r>
              <a:rPr lang="zh-CN" altLang="en-US" sz="2400" b="1"/>
              <a:t>语法分析:根据SQL的标准定义语法规则，使用词法分析中产生的词去匹配语法规则，如果一个 SQL 语句能够匹配一个语法规则，则生成对应的抽象语法树（Abstract Syntax Tree，AST）。</a:t>
            </a:r>
          </a:p>
          <a:p>
            <a:r>
              <a:rPr lang="zh-CN" altLang="en-US" sz="2400" b="1"/>
              <a:t>语义分析:对语法树进行有效性检查，检查语法树中对应的表、列、函数、表达式是否有对应的元数据，将抽象语法树转换为逻辑执行计划(关系代数表达式)。</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0FA0F64F-0928-CA05-2063-516CC2BD4A51}"/>
              </a:ext>
            </a:extLst>
          </p:cNvPr>
          <p:cNvSpPr>
            <a:spLocks noGrp="1" noChangeArrowheads="1"/>
          </p:cNvSpPr>
          <p:nvPr>
            <p:ph type="title"/>
          </p:nvPr>
        </p:nvSpPr>
        <p:spPr/>
        <p:txBody>
          <a:bodyPr/>
          <a:lstStyle/>
          <a:p>
            <a:r>
              <a:rPr lang="zh-CN" altLang="en-US">
                <a:sym typeface="宋体" panose="02010600030101010101" pitchFamily="2" charset="-122"/>
              </a:rPr>
              <a:t>数据库的</a:t>
            </a:r>
            <a:r>
              <a:rPr lang="en-US" altLang="zh-CN">
                <a:sym typeface="宋体" panose="02010600030101010101" pitchFamily="2" charset="-122"/>
              </a:rPr>
              <a:t>SQL</a:t>
            </a:r>
            <a:r>
              <a:rPr lang="zh-CN" altLang="en-US">
                <a:sym typeface="宋体" panose="02010600030101010101" pitchFamily="2" charset="-122"/>
              </a:rPr>
              <a:t>引擎</a:t>
            </a:r>
            <a:r>
              <a:rPr lang="en-US" altLang="zh-CN">
                <a:sym typeface="宋体" panose="02010600030101010101" pitchFamily="2" charset="-122"/>
              </a:rPr>
              <a:t>-OpenGauss</a:t>
            </a:r>
            <a:endParaRPr lang="zh-CN" altLang="en-US"/>
          </a:p>
        </p:txBody>
      </p:sp>
      <p:sp>
        <p:nvSpPr>
          <p:cNvPr id="34818" name="内容占位符 2">
            <a:extLst>
              <a:ext uri="{FF2B5EF4-FFF2-40B4-BE49-F238E27FC236}">
                <a16:creationId xmlns:a16="http://schemas.microsoft.com/office/drawing/2014/main" id="{F68F4EF3-9BD1-C92A-2048-7EB0C2485679}"/>
              </a:ext>
            </a:extLst>
          </p:cNvPr>
          <p:cNvSpPr>
            <a:spLocks noGrp="1" noChangeArrowheads="1"/>
          </p:cNvSpPr>
          <p:nvPr>
            <p:ph idx="1"/>
          </p:nvPr>
        </p:nvSpPr>
        <p:spPr/>
        <p:txBody>
          <a:bodyPr/>
          <a:lstStyle/>
          <a:p>
            <a:r>
              <a:rPr lang="zh-CN" altLang="en-US" sz="2400" b="1"/>
              <a:t>SELECT w_name FROM warehouse WHERE w_no = 1;</a:t>
            </a:r>
          </a:p>
          <a:p>
            <a:r>
              <a:rPr lang="zh-CN" altLang="en-US" sz="2400" b="1"/>
              <a:t>词法分析：该SQL语句可以划分的关键字、标识符、运算符、常量等原子单位如表1所示</a:t>
            </a:r>
          </a:p>
        </p:txBody>
      </p:sp>
      <p:pic>
        <p:nvPicPr>
          <p:cNvPr id="34819" name="图片 3">
            <a:extLst>
              <a:ext uri="{FF2B5EF4-FFF2-40B4-BE49-F238E27FC236}">
                <a16:creationId xmlns:a16="http://schemas.microsoft.com/office/drawing/2014/main" id="{0DE93B44-1A85-11D8-6CF6-5C0B9D002A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675" y="3679825"/>
            <a:ext cx="65532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a:extLst>
              <a:ext uri="{FF2B5EF4-FFF2-40B4-BE49-F238E27FC236}">
                <a16:creationId xmlns:a16="http://schemas.microsoft.com/office/drawing/2014/main" id="{D74231F0-6166-4104-4500-B7FD53347F75}"/>
              </a:ext>
            </a:extLst>
          </p:cNvPr>
          <p:cNvSpPr>
            <a:spLocks noGrp="1" noChangeArrowheads="1"/>
          </p:cNvSpPr>
          <p:nvPr>
            <p:ph type="title"/>
          </p:nvPr>
        </p:nvSpPr>
        <p:spPr/>
        <p:txBody>
          <a:bodyPr/>
          <a:lstStyle/>
          <a:p>
            <a:r>
              <a:rPr lang="zh-CN" altLang="en-US">
                <a:sym typeface="宋体" panose="02010600030101010101" pitchFamily="2" charset="-122"/>
              </a:rPr>
              <a:t>数据库的</a:t>
            </a:r>
            <a:r>
              <a:rPr lang="en-US" altLang="zh-CN">
                <a:sym typeface="宋体" panose="02010600030101010101" pitchFamily="2" charset="-122"/>
              </a:rPr>
              <a:t>SQL</a:t>
            </a:r>
            <a:r>
              <a:rPr lang="zh-CN" altLang="en-US">
                <a:sym typeface="宋体" panose="02010600030101010101" pitchFamily="2" charset="-122"/>
              </a:rPr>
              <a:t>引擎</a:t>
            </a:r>
            <a:r>
              <a:rPr lang="en-US" altLang="zh-CN">
                <a:sym typeface="宋体" panose="02010600030101010101" pitchFamily="2" charset="-122"/>
              </a:rPr>
              <a:t>-OpenGauss</a:t>
            </a:r>
            <a:endParaRPr lang="zh-CN" altLang="en-US"/>
          </a:p>
        </p:txBody>
      </p:sp>
      <p:sp>
        <p:nvSpPr>
          <p:cNvPr id="35842" name="内容占位符 2">
            <a:extLst>
              <a:ext uri="{FF2B5EF4-FFF2-40B4-BE49-F238E27FC236}">
                <a16:creationId xmlns:a16="http://schemas.microsoft.com/office/drawing/2014/main" id="{B19DADA1-551B-B255-D0E2-974522E4592A}"/>
              </a:ext>
            </a:extLst>
          </p:cNvPr>
          <p:cNvSpPr>
            <a:spLocks noGrp="1" noChangeArrowheads="1"/>
          </p:cNvSpPr>
          <p:nvPr>
            <p:ph idx="1"/>
          </p:nvPr>
        </p:nvSpPr>
        <p:spPr/>
        <p:txBody>
          <a:bodyPr/>
          <a:lstStyle/>
          <a:p>
            <a:r>
              <a:rPr lang="zh-CN" altLang="en-US" sz="2400" b="1"/>
              <a:t>语法分析会根据词法分析获得的词来匹配语法规则，最终生成一个抽象语法树，每个词作为语法树的叶子节点出现，如下图所示</a:t>
            </a:r>
          </a:p>
        </p:txBody>
      </p:sp>
      <p:pic>
        <p:nvPicPr>
          <p:cNvPr id="35843" name="图片 3" descr="11">
            <a:extLst>
              <a:ext uri="{FF2B5EF4-FFF2-40B4-BE49-F238E27FC236}">
                <a16:creationId xmlns:a16="http://schemas.microsoft.com/office/drawing/2014/main" id="{FCC352DC-D110-FA6F-A3FC-56C99EA42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788" y="3487738"/>
            <a:ext cx="5207000"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a:extLst>
              <a:ext uri="{FF2B5EF4-FFF2-40B4-BE49-F238E27FC236}">
                <a16:creationId xmlns:a16="http://schemas.microsoft.com/office/drawing/2014/main" id="{B0CB14E2-4E0B-015C-75FA-DB7C16B3CAB6}"/>
              </a:ext>
            </a:extLst>
          </p:cNvPr>
          <p:cNvSpPr>
            <a:spLocks noGrp="1" noChangeArrowheads="1"/>
          </p:cNvSpPr>
          <p:nvPr>
            <p:ph type="title"/>
          </p:nvPr>
        </p:nvSpPr>
        <p:spPr/>
        <p:txBody>
          <a:bodyPr/>
          <a:lstStyle/>
          <a:p>
            <a:r>
              <a:rPr lang="zh-CN" altLang="en-US">
                <a:sym typeface="宋体" panose="02010600030101010101" pitchFamily="2" charset="-122"/>
              </a:rPr>
              <a:t>数据库的</a:t>
            </a:r>
            <a:r>
              <a:rPr lang="en-US" altLang="zh-CN">
                <a:sym typeface="宋体" panose="02010600030101010101" pitchFamily="2" charset="-122"/>
              </a:rPr>
              <a:t>SQL</a:t>
            </a:r>
            <a:r>
              <a:rPr lang="zh-CN" altLang="en-US">
                <a:sym typeface="宋体" panose="02010600030101010101" pitchFamily="2" charset="-122"/>
              </a:rPr>
              <a:t>引擎</a:t>
            </a:r>
            <a:r>
              <a:rPr lang="en-US" altLang="zh-CN">
                <a:sym typeface="宋体" panose="02010600030101010101" pitchFamily="2" charset="-122"/>
              </a:rPr>
              <a:t>-OpenGauss</a:t>
            </a:r>
            <a:endParaRPr lang="zh-CN" altLang="en-US"/>
          </a:p>
        </p:txBody>
      </p:sp>
      <p:sp>
        <p:nvSpPr>
          <p:cNvPr id="3" name="内容占位符 2">
            <a:extLst>
              <a:ext uri="{FF2B5EF4-FFF2-40B4-BE49-F238E27FC236}">
                <a16:creationId xmlns:a16="http://schemas.microsoft.com/office/drawing/2014/main" id="{A717B9DA-1BCE-3566-0F70-8D97D7715EFE}"/>
              </a:ext>
            </a:extLst>
          </p:cNvPr>
          <p:cNvSpPr>
            <a:spLocks noGrp="1"/>
          </p:cNvSpPr>
          <p:nvPr>
            <p:ph idx="1"/>
          </p:nvPr>
        </p:nvSpPr>
        <p:spPr/>
        <p:txBody>
          <a:bodyPr/>
          <a:lstStyle/>
          <a:p>
            <a:r>
              <a:rPr lang="zh-CN" altLang="en-US" sz="2000" b="1" noProof="1"/>
              <a:t>抽象语法树表达的语义还仅仅限制在能够保证应用的SQL语句符合SQL标准的规范，但是对于SQL语句的内在含义还需要做有效性检查。</a:t>
            </a:r>
          </a:p>
          <a:p>
            <a:pPr marL="0" indent="0">
              <a:buFontTx/>
              <a:buNone/>
            </a:pPr>
            <a:r>
              <a:rPr lang="zh-CN" altLang="en-US" sz="2000" b="1" noProof="1"/>
              <a:t>(1)检查关系的使用:FROM 子句中出现的关系必须是该查询对应模式中的关系或视图。</a:t>
            </a:r>
          </a:p>
          <a:p>
            <a:pPr marL="0" indent="0">
              <a:buFontTx/>
              <a:buNone/>
            </a:pPr>
            <a:r>
              <a:rPr lang="zh-CN" altLang="en-US" sz="2000" b="1" noProof="1"/>
              <a:t>(2)检查与解析属性的使用:在SELECT语句中或者WHERE子句中出现的各个属性必须是FROM子句中某个关系或视图的属性。</a:t>
            </a:r>
          </a:p>
          <a:p>
            <a:pPr marL="0" indent="0">
              <a:buFontTx/>
              <a:buNone/>
            </a:pPr>
            <a:r>
              <a:rPr lang="zh-CN" altLang="en-US" sz="2000" b="1" noProof="1"/>
              <a:t>(3)检查数据类型:所有属性的数据类型必须是匹配的。在有效性检查的同时，语义分析的过程还是有效性语义绑定(Bind)的过程，通过语义分析的检查，抽象语法树就转换成一个逻辑执行计划。逻辑执行计划可以通过关系代数表达式的形式来表现。</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96BD18D3-86DD-96DA-6FFC-692F985F3E04}"/>
              </a:ext>
            </a:extLst>
          </p:cNvPr>
          <p:cNvSpPr>
            <a:spLocks noGrp="1" noChangeArrowheads="1"/>
          </p:cNvSpPr>
          <p:nvPr>
            <p:ph type="title"/>
          </p:nvPr>
        </p:nvSpPr>
        <p:spPr/>
        <p:txBody>
          <a:bodyPr/>
          <a:lstStyle/>
          <a:p>
            <a:r>
              <a:rPr lang="zh-CN" altLang="en-US">
                <a:sym typeface="宋体" panose="02010600030101010101" pitchFamily="2" charset="-122"/>
              </a:rPr>
              <a:t>数据库的</a:t>
            </a:r>
            <a:r>
              <a:rPr lang="en-US" altLang="zh-CN">
                <a:sym typeface="宋体" panose="02010600030101010101" pitchFamily="2" charset="-122"/>
              </a:rPr>
              <a:t>SQL</a:t>
            </a:r>
            <a:r>
              <a:rPr lang="zh-CN" altLang="en-US">
                <a:sym typeface="宋体" panose="02010600030101010101" pitchFamily="2" charset="-122"/>
              </a:rPr>
              <a:t>引擎</a:t>
            </a:r>
            <a:r>
              <a:rPr lang="en-US" altLang="zh-CN">
                <a:sym typeface="宋体" panose="02010600030101010101" pitchFamily="2" charset="-122"/>
              </a:rPr>
              <a:t>-OpenGauss</a:t>
            </a:r>
            <a:endParaRPr lang="zh-CN" altLang="en-US"/>
          </a:p>
        </p:txBody>
      </p:sp>
      <p:sp>
        <p:nvSpPr>
          <p:cNvPr id="37890" name="内容占位符 2">
            <a:extLst>
              <a:ext uri="{FF2B5EF4-FFF2-40B4-BE49-F238E27FC236}">
                <a16:creationId xmlns:a16="http://schemas.microsoft.com/office/drawing/2014/main" id="{105E5EC0-BB67-3F77-1946-1D1528ABFE2F}"/>
              </a:ext>
            </a:extLst>
          </p:cNvPr>
          <p:cNvSpPr>
            <a:spLocks noGrp="1" noChangeArrowheads="1"/>
          </p:cNvSpPr>
          <p:nvPr>
            <p:ph idx="1"/>
          </p:nvPr>
        </p:nvSpPr>
        <p:spPr/>
        <p:txBody>
          <a:bodyPr/>
          <a:lstStyle/>
          <a:p>
            <a:endParaRPr lang="zh-CN" altLang="en-US"/>
          </a:p>
        </p:txBody>
      </p:sp>
      <p:pic>
        <p:nvPicPr>
          <p:cNvPr id="37891" name="图片 3" descr="222">
            <a:extLst>
              <a:ext uri="{FF2B5EF4-FFF2-40B4-BE49-F238E27FC236}">
                <a16:creationId xmlns:a16="http://schemas.microsoft.com/office/drawing/2014/main" id="{8BBDFBCB-5FB5-1719-CAD0-FA70895E9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2360613"/>
            <a:ext cx="1651000"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a:extLst>
              <a:ext uri="{FF2B5EF4-FFF2-40B4-BE49-F238E27FC236}">
                <a16:creationId xmlns:a16="http://schemas.microsoft.com/office/drawing/2014/main" id="{B50C6B04-1E85-4486-8A88-AD487C5E2A30}"/>
              </a:ext>
            </a:extLst>
          </p:cNvPr>
          <p:cNvSpPr>
            <a:spLocks noGrp="1" noChangeArrowheads="1"/>
          </p:cNvSpPr>
          <p:nvPr>
            <p:ph type="title"/>
          </p:nvPr>
        </p:nvSpPr>
        <p:spPr/>
        <p:txBody>
          <a:bodyPr/>
          <a:lstStyle/>
          <a:p>
            <a:r>
              <a:rPr lang="zh-CN" altLang="en-US">
                <a:sym typeface="宋体" panose="02010600030101010101" pitchFamily="2" charset="-122"/>
              </a:rPr>
              <a:t>数据库的</a:t>
            </a:r>
            <a:r>
              <a:rPr lang="en-US" altLang="zh-CN">
                <a:sym typeface="宋体" panose="02010600030101010101" pitchFamily="2" charset="-122"/>
              </a:rPr>
              <a:t>SQL</a:t>
            </a:r>
            <a:r>
              <a:rPr lang="zh-CN" altLang="en-US">
                <a:sym typeface="宋体" panose="02010600030101010101" pitchFamily="2" charset="-122"/>
              </a:rPr>
              <a:t>引擎</a:t>
            </a:r>
            <a:r>
              <a:rPr lang="en-US" altLang="zh-CN">
                <a:sym typeface="宋体" panose="02010600030101010101" pitchFamily="2" charset="-122"/>
              </a:rPr>
              <a:t>-OpenGauss</a:t>
            </a:r>
            <a:endParaRPr lang="zh-CN" altLang="en-US"/>
          </a:p>
        </p:txBody>
      </p:sp>
      <p:sp>
        <p:nvSpPr>
          <p:cNvPr id="38914" name="内容占位符 2">
            <a:extLst>
              <a:ext uri="{FF2B5EF4-FFF2-40B4-BE49-F238E27FC236}">
                <a16:creationId xmlns:a16="http://schemas.microsoft.com/office/drawing/2014/main" id="{5B972613-5018-6170-62CC-FEFF0935231C}"/>
              </a:ext>
            </a:extLst>
          </p:cNvPr>
          <p:cNvSpPr>
            <a:spLocks noGrp="1" noChangeArrowheads="1"/>
          </p:cNvSpPr>
          <p:nvPr>
            <p:ph idx="1"/>
          </p:nvPr>
        </p:nvSpPr>
        <p:spPr/>
        <p:txBody>
          <a:bodyPr/>
          <a:lstStyle/>
          <a:p>
            <a:r>
              <a:rPr lang="zh-CN" altLang="en-US" sz="2400" b="1"/>
              <a:t>查询重写则是在逻辑执行计划的基础上进行等价的关系代数变换，这种优化也可以称为代数优化。</a:t>
            </a:r>
          </a:p>
          <a:p>
            <a:r>
              <a:rPr lang="zh-CN" altLang="en-US" sz="2400" b="1"/>
              <a:t>虽然两个关系代数式获得的结果完全相同，但是它们的执行代价却可能有很大的差异，这就构成了查询重写优化的基础。</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3">
            <a:extLst>
              <a:ext uri="{FF2B5EF4-FFF2-40B4-BE49-F238E27FC236}">
                <a16:creationId xmlns:a16="http://schemas.microsoft.com/office/drawing/2014/main" id="{317668A7-6165-0BD8-2F00-04BBCC91634C}"/>
              </a:ext>
            </a:extLst>
          </p:cNvPr>
          <p:cNvSpPr>
            <a:spLocks noGrp="1" noChangeArrowheads="1"/>
          </p:cNvSpPr>
          <p:nvPr>
            <p:ph idx="1"/>
          </p:nvPr>
        </p:nvSpPr>
        <p:spPr>
          <a:xfrm>
            <a:off x="382588" y="1508125"/>
            <a:ext cx="8435975" cy="4495800"/>
          </a:xfrm>
        </p:spPr>
        <p:txBody>
          <a:bodyPr/>
          <a:lstStyle/>
          <a:p>
            <a:r>
              <a:rPr lang="zh-CN" altLang="en-US" b="1"/>
              <a:t>查询优化在关系数据库系统中有着非常重要的地位 </a:t>
            </a:r>
          </a:p>
          <a:p>
            <a:r>
              <a:rPr lang="zh-CN" altLang="en-US" b="1"/>
              <a:t>关系查询优化是影响</a:t>
            </a:r>
            <a:r>
              <a:rPr lang="en-US" altLang="zh-CN" b="1"/>
              <a:t>RDBMS</a:t>
            </a:r>
            <a:r>
              <a:rPr lang="zh-CN" altLang="en-US" b="1"/>
              <a:t>性能的关键因素 </a:t>
            </a:r>
          </a:p>
          <a:p>
            <a:endParaRPr lang="zh-CN" altLang="en-US" b="1"/>
          </a:p>
          <a:p>
            <a:r>
              <a:rPr lang="zh-CN" altLang="en-US" b="1"/>
              <a:t>由于关系表达式的语义级别很高，使关系系统可以从关系表达式中分析查询语义，提供了执行查询优化的可能性  </a:t>
            </a:r>
          </a:p>
        </p:txBody>
      </p:sp>
      <p:sp>
        <p:nvSpPr>
          <p:cNvPr id="13314" name="Rectangle 2">
            <a:extLst>
              <a:ext uri="{FF2B5EF4-FFF2-40B4-BE49-F238E27FC236}">
                <a16:creationId xmlns:a16="http://schemas.microsoft.com/office/drawing/2014/main" id="{17652B8D-0206-F210-6DA2-4CB3B87788AA}"/>
              </a:ext>
            </a:extLst>
          </p:cNvPr>
          <p:cNvSpPr>
            <a:spLocks noGrp="1" noChangeArrowheads="1"/>
          </p:cNvSpPr>
          <p:nvPr>
            <p:ph type="title"/>
          </p:nvPr>
        </p:nvSpPr>
        <p:spPr>
          <a:xfrm>
            <a:off x="611188" y="441325"/>
            <a:ext cx="7772400" cy="1143000"/>
          </a:xfrm>
        </p:spPr>
        <p:txBody>
          <a:bodyPr/>
          <a:lstStyle/>
          <a:p>
            <a:r>
              <a:rPr lang="zh-CN" altLang="en-US" sz="3200" b="1"/>
              <a:t>关系数据库系统的查询优化</a:t>
            </a:r>
          </a:p>
        </p:txBody>
      </p:sp>
      <p:sp>
        <p:nvSpPr>
          <p:cNvPr id="18435" name="灯片编号占位符 5">
            <a:extLst>
              <a:ext uri="{FF2B5EF4-FFF2-40B4-BE49-F238E27FC236}">
                <a16:creationId xmlns:a16="http://schemas.microsoft.com/office/drawing/2014/main" id="{9AA0BE00-D9A1-FC05-3786-59AE99838477}"/>
              </a:ext>
            </a:extLst>
          </p:cNvPr>
          <p:cNvSpPr>
            <a:spLocks noGrp="1"/>
          </p:cNvSpPr>
          <p:nvPr>
            <p:ph type="sldNum" sz="quarter" idx="12"/>
          </p:nvPr>
        </p:nvSpPr>
        <p:spPr/>
        <p:txBody>
          <a:bodyPr/>
          <a:lstStyle/>
          <a:p>
            <a:fld id="{5D4A15FD-4603-4B9C-AB6A-53E9FEB38763}" type="slidenum">
              <a:rPr lang="en-US" altLang="zh-CN"/>
              <a:pPr/>
              <a:t>317</a:t>
            </a:fld>
            <a:endParaRPr lang="en-US" altLang="zh-CN"/>
          </a:p>
        </p:txBody>
      </p:sp>
      <p:sp>
        <p:nvSpPr>
          <p:cNvPr id="5" name="Rectangle 2">
            <a:extLst>
              <a:ext uri="{FF2B5EF4-FFF2-40B4-BE49-F238E27FC236}">
                <a16:creationId xmlns:a16="http://schemas.microsoft.com/office/drawing/2014/main" id="{B4E14EF9-E2D8-DC47-B4B4-0685142CCAAE}"/>
              </a:ext>
            </a:extLst>
          </p:cNvPr>
          <p:cNvSpPr txBox="1">
            <a:spLocks noChangeArrowheads="1"/>
          </p:cNvSpPr>
          <p:nvPr/>
        </p:nvSpPr>
        <p:spPr bwMode="auto">
          <a:xfrm>
            <a:off x="530225" y="136525"/>
            <a:ext cx="77724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2pPr>
            <a:lvl3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3pPr>
            <a:lvl4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4pPr>
            <a:lvl5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zh-CN" altLang="en-US" sz="2800">
                <a:latin typeface="黑体" panose="02010609060101010101" pitchFamily="2" charset="-122"/>
                <a:ea typeface="黑体" panose="02010609060101010101" pitchFamily="2" charset="-122"/>
              </a:rPr>
              <a:t>一 概述</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3">
            <a:extLst>
              <a:ext uri="{FF2B5EF4-FFF2-40B4-BE49-F238E27FC236}">
                <a16:creationId xmlns:a16="http://schemas.microsoft.com/office/drawing/2014/main" id="{91FBFC4A-6A88-8BE0-3824-021DF855509A}"/>
              </a:ext>
            </a:extLst>
          </p:cNvPr>
          <p:cNvSpPr>
            <a:spLocks noGrp="1" noChangeArrowheads="1"/>
          </p:cNvSpPr>
          <p:nvPr>
            <p:ph idx="1"/>
          </p:nvPr>
        </p:nvSpPr>
        <p:spPr>
          <a:xfrm>
            <a:off x="382588" y="1579563"/>
            <a:ext cx="8229600" cy="5029200"/>
          </a:xfrm>
        </p:spPr>
        <p:txBody>
          <a:bodyPr/>
          <a:lstStyle/>
          <a:p>
            <a:pPr>
              <a:lnSpc>
                <a:spcPct val="140000"/>
              </a:lnSpc>
            </a:pPr>
            <a:r>
              <a:rPr lang="zh-CN" altLang="en-US" sz="2400" b="1"/>
              <a:t>查询优化器的优点不仅在于用户不必考虑如何最好地表达查询以获得较好的效率，而且在于系统可以比用户程序的“优化”做得更好 </a:t>
            </a:r>
          </a:p>
          <a:p>
            <a:pPr marL="457200" lvl="1" indent="0">
              <a:lnSpc>
                <a:spcPct val="150000"/>
              </a:lnSpc>
              <a:buFontTx/>
              <a:buNone/>
            </a:pPr>
            <a:r>
              <a:rPr lang="en-US" altLang="zh-CN" sz="2200" b="1"/>
              <a:t>(1) </a:t>
            </a:r>
            <a:r>
              <a:rPr lang="zh-CN" altLang="en-US" sz="2200" b="1"/>
              <a:t>优化器可以从数据字典中获取许多统计信息，而用户程序则难以获得这些信息</a:t>
            </a:r>
          </a:p>
          <a:p>
            <a:pPr marL="457200" lvl="1" indent="0">
              <a:lnSpc>
                <a:spcPct val="150000"/>
              </a:lnSpc>
              <a:buFontTx/>
              <a:buNone/>
            </a:pPr>
            <a:r>
              <a:rPr lang="en-US" altLang="zh-CN" sz="2200" b="1"/>
              <a:t>(2)</a:t>
            </a:r>
            <a:r>
              <a:rPr lang="zh-CN" altLang="en-US" sz="2200" b="1"/>
              <a:t>如果数据库的物理统计信息改变了，系统可以自动对查询重新优化以选择相适应的执行计划。在非关系系统中必须重写程序，而重写程序在实际应用中往往是不太可能的。</a:t>
            </a:r>
          </a:p>
        </p:txBody>
      </p:sp>
      <p:sp>
        <p:nvSpPr>
          <p:cNvPr id="14338" name="Rectangle 2">
            <a:extLst>
              <a:ext uri="{FF2B5EF4-FFF2-40B4-BE49-F238E27FC236}">
                <a16:creationId xmlns:a16="http://schemas.microsoft.com/office/drawing/2014/main" id="{6E140191-D67F-E867-125C-2A1C57212EA6}"/>
              </a:ext>
            </a:extLst>
          </p:cNvPr>
          <p:cNvSpPr>
            <a:spLocks noGrp="1" noChangeArrowheads="1"/>
          </p:cNvSpPr>
          <p:nvPr>
            <p:ph type="title"/>
          </p:nvPr>
        </p:nvSpPr>
        <p:spPr>
          <a:xfrm>
            <a:off x="611188" y="512763"/>
            <a:ext cx="7772400" cy="1143000"/>
          </a:xfrm>
        </p:spPr>
        <p:txBody>
          <a:bodyPr/>
          <a:lstStyle/>
          <a:p>
            <a:r>
              <a:rPr lang="zh-CN" altLang="en-US" sz="3200" b="1"/>
              <a:t>查询优化概述</a:t>
            </a:r>
          </a:p>
        </p:txBody>
      </p:sp>
      <p:sp>
        <p:nvSpPr>
          <p:cNvPr id="19459" name="灯片编号占位符 5">
            <a:extLst>
              <a:ext uri="{FF2B5EF4-FFF2-40B4-BE49-F238E27FC236}">
                <a16:creationId xmlns:a16="http://schemas.microsoft.com/office/drawing/2014/main" id="{D5D9C108-F81D-0870-E542-568DAFFA4609}"/>
              </a:ext>
            </a:extLst>
          </p:cNvPr>
          <p:cNvSpPr>
            <a:spLocks noGrp="1"/>
          </p:cNvSpPr>
          <p:nvPr>
            <p:ph type="sldNum" sz="quarter" idx="12"/>
          </p:nvPr>
        </p:nvSpPr>
        <p:spPr/>
        <p:txBody>
          <a:bodyPr/>
          <a:lstStyle/>
          <a:p>
            <a:fld id="{F7F4AA83-DADB-4784-AD85-A91172F04AB1}" type="slidenum">
              <a:rPr lang="en-US" altLang="zh-CN"/>
              <a:pPr/>
              <a:t>318</a:t>
            </a:fld>
            <a:endParaRPr lang="en-US" altLang="zh-CN"/>
          </a:p>
        </p:txBody>
      </p:sp>
      <p:sp>
        <p:nvSpPr>
          <p:cNvPr id="5" name="Rectangle 2">
            <a:extLst>
              <a:ext uri="{FF2B5EF4-FFF2-40B4-BE49-F238E27FC236}">
                <a16:creationId xmlns:a16="http://schemas.microsoft.com/office/drawing/2014/main" id="{6D8E985E-7434-502C-8EB5-EBFB9976FE3A}"/>
              </a:ext>
            </a:extLst>
          </p:cNvPr>
          <p:cNvSpPr txBox="1">
            <a:spLocks noChangeArrowheads="1"/>
          </p:cNvSpPr>
          <p:nvPr/>
        </p:nvSpPr>
        <p:spPr bwMode="auto">
          <a:xfrm>
            <a:off x="530225" y="136525"/>
            <a:ext cx="77724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2pPr>
            <a:lvl3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3pPr>
            <a:lvl4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4pPr>
            <a:lvl5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zh-CN" altLang="en-US" sz="2800">
                <a:latin typeface="黑体" panose="02010609060101010101" pitchFamily="2" charset="-122"/>
                <a:ea typeface="黑体" panose="02010609060101010101" pitchFamily="2" charset="-122"/>
              </a:rPr>
              <a:t>一 概述</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a:extLst>
              <a:ext uri="{FF2B5EF4-FFF2-40B4-BE49-F238E27FC236}">
                <a16:creationId xmlns:a16="http://schemas.microsoft.com/office/drawing/2014/main" id="{2D8A5084-B662-1C98-C98F-163E56BA4DF6}"/>
              </a:ext>
            </a:extLst>
          </p:cNvPr>
          <p:cNvSpPr>
            <a:spLocks noGrp="1" noChangeArrowheads="1"/>
          </p:cNvSpPr>
          <p:nvPr>
            <p:ph idx="1"/>
          </p:nvPr>
        </p:nvSpPr>
        <p:spPr/>
        <p:txBody>
          <a:bodyPr/>
          <a:lstStyle/>
          <a:p>
            <a:pPr marL="457200" lvl="1" indent="0">
              <a:lnSpc>
                <a:spcPct val="170000"/>
              </a:lnSpc>
              <a:buFontTx/>
              <a:buNone/>
            </a:pPr>
            <a:r>
              <a:rPr lang="en-US" altLang="zh-CN" sz="2200" b="1"/>
              <a:t>(3)</a:t>
            </a:r>
            <a:r>
              <a:rPr lang="zh-CN" altLang="en-US" sz="2200" b="1"/>
              <a:t>优化器可以考虑数百种不同的执行计划，程序员一般只能考虑有限的几种可能性。</a:t>
            </a:r>
          </a:p>
          <a:p>
            <a:pPr marL="457200" lvl="1" indent="0">
              <a:lnSpc>
                <a:spcPct val="170000"/>
              </a:lnSpc>
              <a:buFontTx/>
              <a:buNone/>
            </a:pPr>
            <a:r>
              <a:rPr lang="en-US" altLang="zh-CN" sz="2200" b="1"/>
              <a:t>(4)</a:t>
            </a:r>
            <a:r>
              <a:rPr lang="zh-CN" altLang="en-US" sz="2200" b="1"/>
              <a:t>优化器中包括了很多复杂的优化技术，这些优化技术往往只有最好的程序员才能掌握。系统的自动优化相当于使得所有人都拥有这些优化技术</a:t>
            </a:r>
          </a:p>
          <a:p>
            <a:endParaRPr lang="en-US" altLang="zh-CN" sz="2200" b="1"/>
          </a:p>
        </p:txBody>
      </p:sp>
      <p:sp>
        <p:nvSpPr>
          <p:cNvPr id="15362" name="Rectangle 2">
            <a:extLst>
              <a:ext uri="{FF2B5EF4-FFF2-40B4-BE49-F238E27FC236}">
                <a16:creationId xmlns:a16="http://schemas.microsoft.com/office/drawing/2014/main" id="{571B7328-A009-CA57-3303-D1C4F0168310}"/>
              </a:ext>
            </a:extLst>
          </p:cNvPr>
          <p:cNvSpPr>
            <a:spLocks noGrp="1" noChangeArrowheads="1"/>
          </p:cNvSpPr>
          <p:nvPr>
            <p:ph type="title"/>
          </p:nvPr>
        </p:nvSpPr>
        <p:spPr/>
        <p:txBody>
          <a:bodyPr/>
          <a:lstStyle/>
          <a:p>
            <a:r>
              <a:rPr lang="zh-CN" altLang="en-US" sz="3200" b="1"/>
              <a:t>查询优化概述</a:t>
            </a:r>
          </a:p>
        </p:txBody>
      </p:sp>
      <p:sp>
        <p:nvSpPr>
          <p:cNvPr id="20483" name="灯片编号占位符 5">
            <a:extLst>
              <a:ext uri="{FF2B5EF4-FFF2-40B4-BE49-F238E27FC236}">
                <a16:creationId xmlns:a16="http://schemas.microsoft.com/office/drawing/2014/main" id="{F3F52C49-E54F-D1D4-F84B-F44BF9D49690}"/>
              </a:ext>
            </a:extLst>
          </p:cNvPr>
          <p:cNvSpPr>
            <a:spLocks noGrp="1"/>
          </p:cNvSpPr>
          <p:nvPr>
            <p:ph type="sldNum" sz="quarter" idx="12"/>
          </p:nvPr>
        </p:nvSpPr>
        <p:spPr/>
        <p:txBody>
          <a:bodyPr/>
          <a:lstStyle/>
          <a:p>
            <a:fld id="{12E279C4-7329-4A28-8279-66A8BE44E3B1}" type="slidenum">
              <a:rPr lang="en-US" altLang="zh-CN"/>
              <a:pPr/>
              <a:t>319</a:t>
            </a:fld>
            <a:endParaRPr lang="en-US" altLang="zh-CN"/>
          </a:p>
        </p:txBody>
      </p:sp>
      <p:sp>
        <p:nvSpPr>
          <p:cNvPr id="5" name="Rectangle 2">
            <a:extLst>
              <a:ext uri="{FF2B5EF4-FFF2-40B4-BE49-F238E27FC236}">
                <a16:creationId xmlns:a16="http://schemas.microsoft.com/office/drawing/2014/main" id="{47DFF7A0-1573-93A6-E3C5-533CE253002F}"/>
              </a:ext>
            </a:extLst>
          </p:cNvPr>
          <p:cNvSpPr txBox="1">
            <a:spLocks noChangeArrowheads="1"/>
          </p:cNvSpPr>
          <p:nvPr/>
        </p:nvSpPr>
        <p:spPr bwMode="auto">
          <a:xfrm>
            <a:off x="530225" y="136525"/>
            <a:ext cx="77724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2pPr>
            <a:lvl3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3pPr>
            <a:lvl4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4pPr>
            <a:lvl5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zh-CN" altLang="en-US" sz="2800">
                <a:latin typeface="黑体" panose="02010609060101010101" pitchFamily="2" charset="-122"/>
                <a:ea typeface="黑体" panose="02010609060101010101" pitchFamily="2" charset="-122"/>
              </a:rPr>
              <a:t>一 概述</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FF7CE87B-EA32-4527-8A05-4FBE27AF1F44}" type="slidenum">
              <a:rPr kumimoji="0" lang="zh-CN" altLang="en-US" sz="1400"/>
              <a:t>32</a:t>
            </a:fld>
            <a:endParaRPr kumimoji="0" lang="en-US" altLang="zh-CN" sz="1400"/>
          </a:p>
        </p:txBody>
      </p:sp>
      <p:sp>
        <p:nvSpPr>
          <p:cNvPr id="131074" name="Rectangle 2"/>
          <p:cNvSpPr>
            <a:spLocks noGrp="1" noChangeArrowheads="1"/>
          </p:cNvSpPr>
          <p:nvPr>
            <p:ph type="body" idx="1"/>
          </p:nvPr>
        </p:nvSpPr>
        <p:spPr>
          <a:xfrm>
            <a:off x="1265238" y="2384425"/>
            <a:ext cx="6367462" cy="3863975"/>
          </a:xfrm>
        </p:spPr>
        <p:txBody>
          <a:bodyPr/>
          <a:lstStyle/>
          <a:p>
            <a:pPr lvl="1">
              <a:lnSpc>
                <a:spcPct val="110000"/>
              </a:lnSpc>
            </a:pPr>
            <a:r>
              <a:rPr lang="zh-CN" altLang="en-US" sz="2000"/>
              <a:t>如何控制数据处理过程（系统架构）</a:t>
            </a:r>
          </a:p>
          <a:p>
            <a:pPr lvl="1">
              <a:lnSpc>
                <a:spcPct val="110000"/>
              </a:lnSpc>
            </a:pPr>
            <a:r>
              <a:rPr lang="zh-CN" altLang="en-US" sz="2000"/>
              <a:t>如何支持多用户并发访问</a:t>
            </a:r>
          </a:p>
          <a:p>
            <a:pPr>
              <a:lnSpc>
                <a:spcPct val="110000"/>
              </a:lnSpc>
              <a:buFontTx/>
              <a:buNone/>
            </a:pPr>
            <a:r>
              <a:rPr lang="zh-CN" altLang="en-US" sz="2400" b="1">
                <a:solidFill>
                  <a:srgbClr val="0000FF"/>
                </a:solidFill>
              </a:rPr>
              <a:t>相关数据库技术：</a:t>
            </a:r>
            <a:endParaRPr lang="zh-CN" altLang="en-US" sz="2400">
              <a:solidFill>
                <a:srgbClr val="0000FF"/>
              </a:solidFill>
            </a:endParaRPr>
          </a:p>
          <a:p>
            <a:pPr lvl="1">
              <a:lnSpc>
                <a:spcPct val="110000"/>
              </a:lnSpc>
            </a:pPr>
            <a:r>
              <a:rPr lang="zh-CN" altLang="en-US" sz="2000">
                <a:solidFill>
                  <a:srgbClr val="0000FF"/>
                </a:solidFill>
              </a:rPr>
              <a:t>事务管理（</a:t>
            </a:r>
            <a:r>
              <a:rPr lang="en-US" altLang="zh-CN" sz="2000">
                <a:solidFill>
                  <a:srgbClr val="0000FF"/>
                </a:solidFill>
              </a:rPr>
              <a:t>14</a:t>
            </a:r>
            <a:r>
              <a:rPr lang="zh-CN" altLang="en-US" sz="2000">
                <a:solidFill>
                  <a:srgbClr val="0000FF"/>
                </a:solidFill>
              </a:rPr>
              <a:t>章）</a:t>
            </a:r>
          </a:p>
          <a:p>
            <a:pPr lvl="1">
              <a:lnSpc>
                <a:spcPct val="110000"/>
              </a:lnSpc>
            </a:pPr>
            <a:r>
              <a:rPr lang="zh-CN" altLang="en-US" sz="2000">
                <a:solidFill>
                  <a:srgbClr val="0000FF"/>
                </a:solidFill>
              </a:rPr>
              <a:t>并发控制（</a:t>
            </a:r>
            <a:r>
              <a:rPr lang="en-US" altLang="zh-CN" sz="2000">
                <a:solidFill>
                  <a:srgbClr val="0000FF"/>
                </a:solidFill>
              </a:rPr>
              <a:t>15</a:t>
            </a:r>
            <a:r>
              <a:rPr lang="zh-CN" altLang="en-US" sz="2000">
                <a:solidFill>
                  <a:srgbClr val="0000FF"/>
                </a:solidFill>
              </a:rPr>
              <a:t>章）</a:t>
            </a:r>
          </a:p>
          <a:p>
            <a:pPr lvl="1">
              <a:lnSpc>
                <a:spcPct val="110000"/>
              </a:lnSpc>
            </a:pPr>
            <a:r>
              <a:rPr lang="zh-CN" altLang="en-US" sz="2000">
                <a:solidFill>
                  <a:srgbClr val="0000FF"/>
                </a:solidFill>
              </a:rPr>
              <a:t>数据库系统的体系结构（</a:t>
            </a:r>
            <a:r>
              <a:rPr lang="en-US" altLang="zh-CN" sz="2000">
                <a:solidFill>
                  <a:srgbClr val="0000FF"/>
                </a:solidFill>
              </a:rPr>
              <a:t>17</a:t>
            </a:r>
            <a:r>
              <a:rPr lang="zh-CN" altLang="en-US" sz="2000">
                <a:solidFill>
                  <a:srgbClr val="0000FF"/>
                </a:solidFill>
              </a:rPr>
              <a:t>章）</a:t>
            </a:r>
          </a:p>
          <a:p>
            <a:pPr lvl="1">
              <a:lnSpc>
                <a:spcPct val="110000"/>
              </a:lnSpc>
            </a:pPr>
            <a:r>
              <a:rPr lang="zh-CN" altLang="en-US" sz="2000">
                <a:solidFill>
                  <a:srgbClr val="0000FF"/>
                </a:solidFill>
              </a:rPr>
              <a:t>并行数据库</a:t>
            </a:r>
            <a:r>
              <a:rPr lang="zh-CN" altLang="en-US" sz="2000" baseline="30000">
                <a:solidFill>
                  <a:srgbClr val="0000FF"/>
                </a:solidFill>
              </a:rPr>
              <a:t>*</a:t>
            </a:r>
            <a:r>
              <a:rPr lang="zh-CN" altLang="en-US" sz="2000">
                <a:solidFill>
                  <a:srgbClr val="0000FF"/>
                </a:solidFill>
              </a:rPr>
              <a:t>（</a:t>
            </a:r>
            <a:r>
              <a:rPr lang="en-US" altLang="zh-CN" sz="2000">
                <a:solidFill>
                  <a:srgbClr val="0000FF"/>
                </a:solidFill>
              </a:rPr>
              <a:t>18</a:t>
            </a:r>
            <a:r>
              <a:rPr lang="zh-CN" altLang="en-US" sz="2000">
                <a:solidFill>
                  <a:srgbClr val="0000FF"/>
                </a:solidFill>
              </a:rPr>
              <a:t>章）</a:t>
            </a:r>
          </a:p>
          <a:p>
            <a:pPr lvl="1">
              <a:lnSpc>
                <a:spcPct val="110000"/>
              </a:lnSpc>
            </a:pPr>
            <a:r>
              <a:rPr lang="zh-CN" altLang="en-US" sz="2000">
                <a:solidFill>
                  <a:srgbClr val="0000FF"/>
                </a:solidFill>
              </a:rPr>
              <a:t>分布式数据库</a:t>
            </a:r>
            <a:r>
              <a:rPr lang="zh-CN" altLang="en-US" sz="2000" baseline="30000">
                <a:solidFill>
                  <a:srgbClr val="0000FF"/>
                </a:solidFill>
              </a:rPr>
              <a:t>*</a:t>
            </a:r>
            <a:r>
              <a:rPr lang="zh-CN" altLang="en-US" sz="2000">
                <a:solidFill>
                  <a:srgbClr val="0000FF"/>
                </a:solidFill>
              </a:rPr>
              <a:t>（</a:t>
            </a:r>
            <a:r>
              <a:rPr lang="en-US" altLang="zh-CN" sz="2000">
                <a:solidFill>
                  <a:srgbClr val="0000FF"/>
                </a:solidFill>
              </a:rPr>
              <a:t>19</a:t>
            </a:r>
            <a:r>
              <a:rPr lang="zh-CN" altLang="en-US" sz="2000">
                <a:solidFill>
                  <a:srgbClr val="0000FF"/>
                </a:solidFill>
              </a:rPr>
              <a:t>章）</a:t>
            </a:r>
          </a:p>
        </p:txBody>
      </p:sp>
      <p:sp>
        <p:nvSpPr>
          <p:cNvPr id="59395" name="AutoShape 4"/>
          <p:cNvSpPr>
            <a:spLocks noChangeArrowheads="1"/>
          </p:cNvSpPr>
          <p:nvPr/>
        </p:nvSpPr>
        <p:spPr bwMode="auto">
          <a:xfrm>
            <a:off x="358775" y="1412875"/>
            <a:ext cx="3060700" cy="720725"/>
          </a:xfrm>
          <a:prstGeom prst="cloudCallout">
            <a:avLst>
              <a:gd name="adj1" fmla="val -40769"/>
              <a:gd name="adj2" fmla="val 8105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数据控制设计的任务是什么？</a:t>
            </a:r>
          </a:p>
        </p:txBody>
      </p:sp>
      <p:sp>
        <p:nvSpPr>
          <p:cNvPr id="59396" name="Text Box 7"/>
          <p:cNvSpPr txBox="1">
            <a:spLocks noChangeArrowheads="1"/>
          </p:cNvSpPr>
          <p:nvPr/>
        </p:nvSpPr>
        <p:spPr bwMode="auto">
          <a:xfrm>
            <a:off x="504825" y="788988"/>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400">
                <a:solidFill>
                  <a:schemeClr val="tx2"/>
                </a:solidFill>
                <a:latin typeface="黑体" panose="02010609060101010101" pitchFamily="49" charset="-122"/>
                <a:ea typeface="黑体" panose="02010609060101010101" pitchFamily="49" charset="-122"/>
              </a:rPr>
              <a:t>数据控制</a:t>
            </a:r>
            <a:endParaRPr kumimoji="0" lang="en-US" altLang="zh-CN" sz="2400">
              <a:solidFill>
                <a:schemeClr val="tx2"/>
              </a:solidFill>
              <a:latin typeface="黑体" panose="02010609060101010101" pitchFamily="49" charset="-122"/>
              <a:ea typeface="黑体" panose="02010609060101010101" pitchFamily="49" charset="-122"/>
            </a:endParaRPr>
          </a:p>
        </p:txBody>
      </p:sp>
      <p:sp>
        <p:nvSpPr>
          <p:cNvPr id="59397" name="Text Box 4"/>
          <p:cNvSpPr txBox="1">
            <a:spLocks noChangeArrowheads="1"/>
          </p:cNvSpPr>
          <p:nvPr/>
        </p:nvSpPr>
        <p:spPr bwMode="auto">
          <a:xfrm>
            <a:off x="503238" y="134938"/>
            <a:ext cx="7021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sym typeface="+mn-ea"/>
              </a:rPr>
              <a:t>六</a:t>
            </a:r>
            <a:r>
              <a:rPr kumimoji="0" lang="zh-CN" altLang="en-US" sz="2800" dirty="0">
                <a:solidFill>
                  <a:schemeClr val="tx2"/>
                </a:solidFill>
                <a:latin typeface="黑体" panose="02010609060101010101" pitchFamily="49" charset="-122"/>
                <a:ea typeface="黑体" panose="02010609060101010101" pitchFamily="49" charset="-122"/>
              </a:rPr>
              <a:t>  数据库系统&amp;数据库的开发运行环节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4">
                                            <p:txEl>
                                              <p:pRg st="0" end="0"/>
                                            </p:txEl>
                                          </p:spTgt>
                                        </p:tgtEl>
                                        <p:attrNameLst>
                                          <p:attrName>style.visibility</p:attrName>
                                        </p:attrNameLst>
                                      </p:cBhvr>
                                      <p:to>
                                        <p:strVal val="visible"/>
                                      </p:to>
                                    </p:set>
                                    <p:anim calcmode="lin" valueType="num">
                                      <p:cBhvr additive="base">
                                        <p:cTn id="7" dur="500" fill="hold"/>
                                        <p:tgtEl>
                                          <p:spTgt spid="1310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4">
                                            <p:txEl>
                                              <p:pRg st="1" end="1"/>
                                            </p:txEl>
                                          </p:spTgt>
                                        </p:tgtEl>
                                        <p:attrNameLst>
                                          <p:attrName>style.visibility</p:attrName>
                                        </p:attrNameLst>
                                      </p:cBhvr>
                                      <p:to>
                                        <p:strVal val="visible"/>
                                      </p:to>
                                    </p:set>
                                    <p:anim calcmode="lin" valueType="num">
                                      <p:cBhvr additive="base">
                                        <p:cTn id="11" dur="500" fill="hold"/>
                                        <p:tgtEl>
                                          <p:spTgt spid="13107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4">
                                            <p:txEl>
                                              <p:pRg st="2" end="2"/>
                                            </p:txEl>
                                          </p:spTgt>
                                        </p:tgtEl>
                                        <p:attrNameLst>
                                          <p:attrName>style.visibility</p:attrName>
                                        </p:attrNameLst>
                                      </p:cBhvr>
                                      <p:to>
                                        <p:strVal val="visible"/>
                                      </p:to>
                                    </p:set>
                                    <p:anim calcmode="lin" valueType="num">
                                      <p:cBhvr additive="base">
                                        <p:cTn id="17" dur="500" fill="hold"/>
                                        <p:tgtEl>
                                          <p:spTgt spid="13107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4">
                                            <p:txEl>
                                              <p:pRg st="3" end="3"/>
                                            </p:txEl>
                                          </p:spTgt>
                                        </p:tgtEl>
                                        <p:attrNameLst>
                                          <p:attrName>style.visibility</p:attrName>
                                        </p:attrNameLst>
                                      </p:cBhvr>
                                      <p:to>
                                        <p:strVal val="visible"/>
                                      </p:to>
                                    </p:set>
                                    <p:anim calcmode="lin" valueType="num">
                                      <p:cBhvr additive="base">
                                        <p:cTn id="21" dur="500" fill="hold"/>
                                        <p:tgtEl>
                                          <p:spTgt spid="13107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1074">
                                            <p:txEl>
                                              <p:pRg st="4" end="4"/>
                                            </p:txEl>
                                          </p:spTgt>
                                        </p:tgtEl>
                                        <p:attrNameLst>
                                          <p:attrName>style.visibility</p:attrName>
                                        </p:attrNameLst>
                                      </p:cBhvr>
                                      <p:to>
                                        <p:strVal val="visible"/>
                                      </p:to>
                                    </p:set>
                                    <p:anim calcmode="lin" valueType="num">
                                      <p:cBhvr additive="base">
                                        <p:cTn id="25" dur="500" fill="hold"/>
                                        <p:tgtEl>
                                          <p:spTgt spid="13107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107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1074">
                                            <p:txEl>
                                              <p:pRg st="5" end="5"/>
                                            </p:txEl>
                                          </p:spTgt>
                                        </p:tgtEl>
                                        <p:attrNameLst>
                                          <p:attrName>style.visibility</p:attrName>
                                        </p:attrNameLst>
                                      </p:cBhvr>
                                      <p:to>
                                        <p:strVal val="visible"/>
                                      </p:to>
                                    </p:set>
                                    <p:anim calcmode="lin" valueType="num">
                                      <p:cBhvr additive="base">
                                        <p:cTn id="29" dur="500" fill="hold"/>
                                        <p:tgtEl>
                                          <p:spTgt spid="13107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107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1074">
                                            <p:txEl>
                                              <p:pRg st="6" end="6"/>
                                            </p:txEl>
                                          </p:spTgt>
                                        </p:tgtEl>
                                        <p:attrNameLst>
                                          <p:attrName>style.visibility</p:attrName>
                                        </p:attrNameLst>
                                      </p:cBhvr>
                                      <p:to>
                                        <p:strVal val="visible"/>
                                      </p:to>
                                    </p:set>
                                    <p:anim calcmode="lin" valueType="num">
                                      <p:cBhvr additive="base">
                                        <p:cTn id="33" dur="500" fill="hold"/>
                                        <p:tgtEl>
                                          <p:spTgt spid="13107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107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1074">
                                            <p:txEl>
                                              <p:pRg st="7" end="7"/>
                                            </p:txEl>
                                          </p:spTgt>
                                        </p:tgtEl>
                                        <p:attrNameLst>
                                          <p:attrName>style.visibility</p:attrName>
                                        </p:attrNameLst>
                                      </p:cBhvr>
                                      <p:to>
                                        <p:strVal val="visible"/>
                                      </p:to>
                                    </p:set>
                                    <p:anim calcmode="lin" valueType="num">
                                      <p:cBhvr additive="base">
                                        <p:cTn id="37" dur="500" fill="hold"/>
                                        <p:tgtEl>
                                          <p:spTgt spid="13107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107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a:extLst>
              <a:ext uri="{FF2B5EF4-FFF2-40B4-BE49-F238E27FC236}">
                <a16:creationId xmlns:a16="http://schemas.microsoft.com/office/drawing/2014/main" id="{F3CDA9C8-3FD4-1FC7-0C3A-A156541F167D}"/>
              </a:ext>
            </a:extLst>
          </p:cNvPr>
          <p:cNvSpPr>
            <a:spLocks noGrp="1" noChangeArrowheads="1"/>
          </p:cNvSpPr>
          <p:nvPr>
            <p:ph idx="1"/>
          </p:nvPr>
        </p:nvSpPr>
        <p:spPr>
          <a:xfrm>
            <a:off x="685800" y="1452563"/>
            <a:ext cx="7772400" cy="4114800"/>
          </a:xfrm>
        </p:spPr>
        <p:txBody>
          <a:bodyPr/>
          <a:lstStyle/>
          <a:p>
            <a:pPr algn="just">
              <a:lnSpc>
                <a:spcPct val="110000"/>
              </a:lnSpc>
            </a:pPr>
            <a:r>
              <a:rPr lang="en-US" altLang="zh-CN" sz="2400" b="1"/>
              <a:t>RDBMS</a:t>
            </a:r>
            <a:r>
              <a:rPr lang="zh-CN" altLang="en-US" sz="2400" b="1"/>
              <a:t>通过某种代价模型计算出各种查询执行策略的执行代价，然后选取代价最小的执行方案</a:t>
            </a:r>
          </a:p>
          <a:p>
            <a:pPr lvl="1" algn="just">
              <a:lnSpc>
                <a:spcPct val="110000"/>
              </a:lnSpc>
            </a:pPr>
            <a:r>
              <a:rPr lang="zh-CN" altLang="en-US" b="1"/>
              <a:t>集中式数据库</a:t>
            </a:r>
          </a:p>
          <a:p>
            <a:pPr lvl="2" algn="just">
              <a:lnSpc>
                <a:spcPct val="110000"/>
              </a:lnSpc>
              <a:buFont typeface="Wingdings" panose="05000000000000000000" pitchFamily="2" charset="2"/>
              <a:buChar char="Ø"/>
            </a:pPr>
            <a:r>
              <a:rPr lang="zh-CN" altLang="en-US" b="1"/>
              <a:t>执行开销主要包括：</a:t>
            </a:r>
          </a:p>
          <a:p>
            <a:pPr lvl="3" algn="just">
              <a:lnSpc>
                <a:spcPct val="110000"/>
              </a:lnSpc>
            </a:pPr>
            <a:r>
              <a:rPr lang="zh-CN" altLang="en-US" sz="2200" b="1"/>
              <a:t>磁盘存取块数</a:t>
            </a:r>
            <a:r>
              <a:rPr lang="en-US" altLang="zh-CN" sz="2200" b="1"/>
              <a:t>(I/O</a:t>
            </a:r>
            <a:r>
              <a:rPr lang="zh-CN" altLang="en-US" sz="2200" b="1"/>
              <a:t>代价</a:t>
            </a:r>
            <a:r>
              <a:rPr lang="en-US" altLang="zh-CN" sz="2200" b="1"/>
              <a:t>)</a:t>
            </a:r>
          </a:p>
          <a:p>
            <a:pPr lvl="3" algn="just">
              <a:lnSpc>
                <a:spcPct val="110000"/>
              </a:lnSpc>
            </a:pPr>
            <a:r>
              <a:rPr lang="zh-CN" altLang="en-US" sz="2200" b="1"/>
              <a:t>处理机时间</a:t>
            </a:r>
            <a:r>
              <a:rPr lang="en-US" altLang="zh-CN" sz="2200" b="1"/>
              <a:t>(CPU</a:t>
            </a:r>
            <a:r>
              <a:rPr lang="zh-CN" altLang="en-US" sz="2200" b="1"/>
              <a:t>代价</a:t>
            </a:r>
            <a:r>
              <a:rPr lang="en-US" altLang="zh-CN" sz="2200" b="1"/>
              <a:t>)</a:t>
            </a:r>
          </a:p>
          <a:p>
            <a:pPr lvl="3" algn="just">
              <a:lnSpc>
                <a:spcPct val="110000"/>
              </a:lnSpc>
            </a:pPr>
            <a:r>
              <a:rPr lang="zh-CN" altLang="en-US" sz="2200" b="1"/>
              <a:t>查询的内存开销 </a:t>
            </a:r>
          </a:p>
          <a:p>
            <a:pPr lvl="2" algn="just">
              <a:lnSpc>
                <a:spcPct val="110000"/>
              </a:lnSpc>
              <a:buFont typeface="Wingdings" panose="05000000000000000000" pitchFamily="2" charset="2"/>
              <a:buChar char="Ø"/>
            </a:pPr>
            <a:r>
              <a:rPr lang="en-US" altLang="zh-CN" b="1"/>
              <a:t>I/O</a:t>
            </a:r>
            <a:r>
              <a:rPr lang="zh-CN" altLang="en-US" b="1"/>
              <a:t>代价是最主要的 	</a:t>
            </a:r>
            <a:endParaRPr lang="zh-CN" altLang="en-US" sz="2100" b="1"/>
          </a:p>
          <a:p>
            <a:pPr lvl="1" algn="just">
              <a:lnSpc>
                <a:spcPct val="110000"/>
              </a:lnSpc>
            </a:pPr>
            <a:r>
              <a:rPr lang="zh-CN" altLang="en-US" b="1"/>
              <a:t>分布式数据库</a:t>
            </a:r>
          </a:p>
          <a:p>
            <a:pPr lvl="2" algn="just">
              <a:lnSpc>
                <a:spcPct val="110000"/>
              </a:lnSpc>
              <a:buFont typeface="Wingdings" panose="05000000000000000000" pitchFamily="2" charset="2"/>
              <a:buChar char="Ø"/>
            </a:pPr>
            <a:r>
              <a:rPr lang="zh-CN" altLang="en-US" b="1"/>
              <a:t>总代价</a:t>
            </a:r>
            <a:r>
              <a:rPr lang="en-US" altLang="zh-CN" b="1"/>
              <a:t>=I/O</a:t>
            </a:r>
            <a:r>
              <a:rPr lang="zh-CN" altLang="en-US" b="1"/>
              <a:t>代价</a:t>
            </a:r>
            <a:r>
              <a:rPr lang="en-US" altLang="zh-CN" b="1"/>
              <a:t>+CPU</a:t>
            </a:r>
            <a:r>
              <a:rPr lang="zh-CN" altLang="en-US" b="1"/>
              <a:t>代价</a:t>
            </a:r>
            <a:r>
              <a:rPr lang="en-US" altLang="zh-CN" b="1"/>
              <a:t>+</a:t>
            </a:r>
            <a:r>
              <a:rPr lang="zh-CN" altLang="en-US" b="1"/>
              <a:t>内存代价＋通信代价 </a:t>
            </a:r>
          </a:p>
        </p:txBody>
      </p:sp>
      <p:sp>
        <p:nvSpPr>
          <p:cNvPr id="16386" name="Rectangle 2">
            <a:extLst>
              <a:ext uri="{FF2B5EF4-FFF2-40B4-BE49-F238E27FC236}">
                <a16:creationId xmlns:a16="http://schemas.microsoft.com/office/drawing/2014/main" id="{44FE7923-11F8-6B36-6BB9-FCE51936EB4E}"/>
              </a:ext>
            </a:extLst>
          </p:cNvPr>
          <p:cNvSpPr>
            <a:spLocks noGrp="1" noChangeArrowheads="1"/>
          </p:cNvSpPr>
          <p:nvPr>
            <p:ph type="title"/>
          </p:nvPr>
        </p:nvSpPr>
        <p:spPr>
          <a:xfrm>
            <a:off x="685800" y="195263"/>
            <a:ext cx="7772400" cy="1143000"/>
          </a:xfrm>
        </p:spPr>
        <p:txBody>
          <a:bodyPr/>
          <a:lstStyle/>
          <a:p>
            <a:r>
              <a:rPr lang="zh-CN" altLang="en-US" sz="3200" b="1"/>
              <a:t>查询优化概述</a:t>
            </a:r>
          </a:p>
        </p:txBody>
      </p:sp>
      <p:sp>
        <p:nvSpPr>
          <p:cNvPr id="21507" name="灯片编号占位符 5">
            <a:extLst>
              <a:ext uri="{FF2B5EF4-FFF2-40B4-BE49-F238E27FC236}">
                <a16:creationId xmlns:a16="http://schemas.microsoft.com/office/drawing/2014/main" id="{5BC893E6-D209-92C9-7B7A-E4BD28A6FDEC}"/>
              </a:ext>
            </a:extLst>
          </p:cNvPr>
          <p:cNvSpPr>
            <a:spLocks noGrp="1"/>
          </p:cNvSpPr>
          <p:nvPr>
            <p:ph type="sldNum" sz="quarter" idx="12"/>
          </p:nvPr>
        </p:nvSpPr>
        <p:spPr/>
        <p:txBody>
          <a:bodyPr/>
          <a:lstStyle/>
          <a:p>
            <a:fld id="{E8167EAB-E2D7-4652-9032-24423B4864D6}" type="slidenum">
              <a:rPr lang="en-US" altLang="zh-CN"/>
              <a:pPr/>
              <a:t>320</a:t>
            </a:fld>
            <a:endParaRPr lang="en-US" altLang="zh-CN"/>
          </a:p>
        </p:txBody>
      </p:sp>
      <p:sp>
        <p:nvSpPr>
          <p:cNvPr id="5" name="Rectangle 2">
            <a:extLst>
              <a:ext uri="{FF2B5EF4-FFF2-40B4-BE49-F238E27FC236}">
                <a16:creationId xmlns:a16="http://schemas.microsoft.com/office/drawing/2014/main" id="{CC567BFA-9536-64EB-CB97-90B01CFA28FA}"/>
              </a:ext>
            </a:extLst>
          </p:cNvPr>
          <p:cNvSpPr txBox="1">
            <a:spLocks noChangeArrowheads="1"/>
          </p:cNvSpPr>
          <p:nvPr/>
        </p:nvSpPr>
        <p:spPr bwMode="auto">
          <a:xfrm>
            <a:off x="530225" y="136525"/>
            <a:ext cx="77724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2pPr>
            <a:lvl3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3pPr>
            <a:lvl4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4pPr>
            <a:lvl5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zh-CN" altLang="en-US" sz="2800">
                <a:latin typeface="黑体" panose="02010609060101010101" pitchFamily="2" charset="-122"/>
                <a:ea typeface="黑体" panose="02010609060101010101" pitchFamily="2" charset="-122"/>
              </a:rPr>
              <a:t>一 概述</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a:extLst>
              <a:ext uri="{FF2B5EF4-FFF2-40B4-BE49-F238E27FC236}">
                <a16:creationId xmlns:a16="http://schemas.microsoft.com/office/drawing/2014/main" id="{7092997C-4EB0-98BA-EEB0-19D33FE01F5A}"/>
              </a:ext>
            </a:extLst>
          </p:cNvPr>
          <p:cNvSpPr>
            <a:spLocks noGrp="1" noChangeArrowheads="1"/>
          </p:cNvSpPr>
          <p:nvPr>
            <p:ph idx="1"/>
          </p:nvPr>
        </p:nvSpPr>
        <p:spPr/>
        <p:txBody>
          <a:bodyPr/>
          <a:lstStyle/>
          <a:p>
            <a:pPr>
              <a:lnSpc>
                <a:spcPct val="140000"/>
              </a:lnSpc>
            </a:pPr>
            <a:r>
              <a:rPr lang="zh-CN" altLang="en-US" b="1"/>
              <a:t>查询优化的总目标：</a:t>
            </a:r>
          </a:p>
          <a:p>
            <a:pPr lvl="1">
              <a:lnSpc>
                <a:spcPct val="140000"/>
              </a:lnSpc>
            </a:pPr>
            <a:r>
              <a:rPr lang="zh-CN" altLang="en-US" b="1"/>
              <a:t>选择有效的策略</a:t>
            </a:r>
          </a:p>
          <a:p>
            <a:pPr lvl="1">
              <a:lnSpc>
                <a:spcPct val="140000"/>
              </a:lnSpc>
            </a:pPr>
            <a:r>
              <a:rPr lang="zh-CN" altLang="en-US" b="1"/>
              <a:t>求得给定关系表达式的值</a:t>
            </a:r>
          </a:p>
          <a:p>
            <a:pPr lvl="1">
              <a:lnSpc>
                <a:spcPct val="140000"/>
              </a:lnSpc>
            </a:pPr>
            <a:r>
              <a:rPr lang="zh-CN" altLang="en-US" b="1"/>
              <a:t>使得查询代价最小</a:t>
            </a:r>
            <a:r>
              <a:rPr lang="en-US" altLang="zh-CN" b="1"/>
              <a:t>(</a:t>
            </a:r>
            <a:r>
              <a:rPr lang="zh-CN" altLang="en-US" b="1"/>
              <a:t>实际上是较小</a:t>
            </a:r>
            <a:r>
              <a:rPr lang="en-US" altLang="zh-CN" b="1"/>
              <a:t>) </a:t>
            </a:r>
          </a:p>
        </p:txBody>
      </p:sp>
      <p:sp>
        <p:nvSpPr>
          <p:cNvPr id="17410" name="Rectangle 2">
            <a:extLst>
              <a:ext uri="{FF2B5EF4-FFF2-40B4-BE49-F238E27FC236}">
                <a16:creationId xmlns:a16="http://schemas.microsoft.com/office/drawing/2014/main" id="{0DCD23A7-FD0B-4741-F0E1-5AE7E3B99AAA}"/>
              </a:ext>
            </a:extLst>
          </p:cNvPr>
          <p:cNvSpPr>
            <a:spLocks noGrp="1" noChangeArrowheads="1"/>
          </p:cNvSpPr>
          <p:nvPr>
            <p:ph type="title"/>
          </p:nvPr>
        </p:nvSpPr>
        <p:spPr/>
        <p:txBody>
          <a:bodyPr/>
          <a:lstStyle/>
          <a:p>
            <a:r>
              <a:rPr lang="zh-CN" altLang="en-US" sz="3200" b="1"/>
              <a:t>查询优化概述</a:t>
            </a:r>
          </a:p>
        </p:txBody>
      </p:sp>
      <p:sp>
        <p:nvSpPr>
          <p:cNvPr id="22531" name="灯片编号占位符 5">
            <a:extLst>
              <a:ext uri="{FF2B5EF4-FFF2-40B4-BE49-F238E27FC236}">
                <a16:creationId xmlns:a16="http://schemas.microsoft.com/office/drawing/2014/main" id="{9DE27321-CA26-3E23-F09B-1B1C571F0D4B}"/>
              </a:ext>
            </a:extLst>
          </p:cNvPr>
          <p:cNvSpPr>
            <a:spLocks noGrp="1"/>
          </p:cNvSpPr>
          <p:nvPr>
            <p:ph type="sldNum" sz="quarter" idx="12"/>
          </p:nvPr>
        </p:nvSpPr>
        <p:spPr/>
        <p:txBody>
          <a:bodyPr/>
          <a:lstStyle/>
          <a:p>
            <a:fld id="{BEEAF0EF-BBEB-4A92-A83A-EEDFE7D533AA}" type="slidenum">
              <a:rPr lang="en-US" altLang="zh-CN"/>
              <a:pPr/>
              <a:t>321</a:t>
            </a:fld>
            <a:endParaRPr lang="en-US" altLang="zh-CN"/>
          </a:p>
        </p:txBody>
      </p:sp>
      <p:sp>
        <p:nvSpPr>
          <p:cNvPr id="5" name="Rectangle 2">
            <a:extLst>
              <a:ext uri="{FF2B5EF4-FFF2-40B4-BE49-F238E27FC236}">
                <a16:creationId xmlns:a16="http://schemas.microsoft.com/office/drawing/2014/main" id="{676A70B7-BE6E-5605-E7D8-CB131C7BA320}"/>
              </a:ext>
            </a:extLst>
          </p:cNvPr>
          <p:cNvSpPr txBox="1">
            <a:spLocks noChangeArrowheads="1"/>
          </p:cNvSpPr>
          <p:nvPr/>
        </p:nvSpPr>
        <p:spPr bwMode="auto">
          <a:xfrm>
            <a:off x="530225" y="136525"/>
            <a:ext cx="77724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2pPr>
            <a:lvl3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3pPr>
            <a:lvl4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4pPr>
            <a:lvl5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zh-CN" altLang="en-US" sz="2800">
                <a:latin typeface="黑体" panose="02010609060101010101" pitchFamily="2" charset="-122"/>
                <a:ea typeface="黑体" panose="02010609060101010101" pitchFamily="2" charset="-122"/>
              </a:rPr>
              <a:t>一 概述</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2124625B-E549-B811-3849-829B47FB2249}"/>
              </a:ext>
            </a:extLst>
          </p:cNvPr>
          <p:cNvSpPr>
            <a:spLocks noGrp="1" noChangeArrowheads="1"/>
          </p:cNvSpPr>
          <p:nvPr>
            <p:ph idx="1"/>
          </p:nvPr>
        </p:nvSpPr>
        <p:spPr/>
        <p:txBody>
          <a:bodyPr/>
          <a:lstStyle/>
          <a:p>
            <a:pPr lvl="1" algn="just">
              <a:lnSpc>
                <a:spcPct val="140000"/>
              </a:lnSpc>
              <a:buFont typeface="Wingdings" panose="05000000000000000000" pitchFamily="2" charset="2"/>
              <a:buNone/>
            </a:pPr>
            <a:r>
              <a:rPr lang="en-US" altLang="zh-CN" sz="2000" b="1"/>
              <a:t>1. </a:t>
            </a:r>
            <a:r>
              <a:rPr lang="zh-CN" altLang="en-US" sz="2000" b="1"/>
              <a:t>将查询转换成某种内部表示，通常是语法树</a:t>
            </a:r>
          </a:p>
          <a:p>
            <a:pPr lvl="1" algn="just">
              <a:lnSpc>
                <a:spcPct val="140000"/>
              </a:lnSpc>
              <a:buFont typeface="Wingdings" panose="05000000000000000000" pitchFamily="2" charset="2"/>
              <a:buNone/>
            </a:pPr>
            <a:r>
              <a:rPr lang="en-US" altLang="zh-CN" sz="2000" b="1"/>
              <a:t>2. </a:t>
            </a:r>
            <a:r>
              <a:rPr lang="zh-CN" altLang="en-US" sz="2000" b="1"/>
              <a:t>根据一定的等价变换规则把语法树转换成标准</a:t>
            </a:r>
          </a:p>
          <a:p>
            <a:pPr lvl="1" algn="just">
              <a:lnSpc>
                <a:spcPct val="140000"/>
              </a:lnSpc>
              <a:buFont typeface="Wingdings" panose="05000000000000000000" pitchFamily="2" charset="2"/>
              <a:buNone/>
            </a:pPr>
            <a:r>
              <a:rPr lang="zh-CN" altLang="en-US" sz="2000" b="1"/>
              <a:t> （优化）形式</a:t>
            </a:r>
            <a:endParaRPr lang="zh-CN" altLang="en-US" b="1"/>
          </a:p>
          <a:p>
            <a:pPr lvl="1" algn="just">
              <a:lnSpc>
                <a:spcPct val="160000"/>
              </a:lnSpc>
              <a:buFont typeface="Wingdings" panose="05000000000000000000" pitchFamily="2" charset="2"/>
              <a:buNone/>
            </a:pPr>
            <a:r>
              <a:rPr lang="en-US" altLang="zh-CN" sz="1800" b="1"/>
              <a:t>3. </a:t>
            </a:r>
            <a:r>
              <a:rPr lang="zh-CN" altLang="en-US" sz="1800" b="1"/>
              <a:t>选择低层的操作算法</a:t>
            </a:r>
          </a:p>
          <a:p>
            <a:pPr lvl="3" algn="just">
              <a:lnSpc>
                <a:spcPct val="160000"/>
              </a:lnSpc>
              <a:buFontTx/>
              <a:buNone/>
            </a:pPr>
            <a:r>
              <a:rPr lang="zh-CN" altLang="en-US" sz="1800" b="1"/>
              <a:t>对于语法树中的每一个操作</a:t>
            </a:r>
            <a:endParaRPr lang="zh-CN" altLang="en-US" sz="1600" b="1"/>
          </a:p>
          <a:p>
            <a:pPr lvl="3" algn="just">
              <a:lnSpc>
                <a:spcPct val="160000"/>
              </a:lnSpc>
            </a:pPr>
            <a:r>
              <a:rPr lang="zh-CN" altLang="en-US" sz="1800" b="1"/>
              <a:t>计算各种执行算法的执行代价</a:t>
            </a:r>
          </a:p>
          <a:p>
            <a:pPr lvl="3" algn="just">
              <a:lnSpc>
                <a:spcPct val="160000"/>
              </a:lnSpc>
            </a:pPr>
            <a:r>
              <a:rPr lang="zh-CN" altLang="en-US" sz="1800" b="1"/>
              <a:t>选择代价小的执行算法</a:t>
            </a:r>
          </a:p>
          <a:p>
            <a:pPr lvl="1" algn="just">
              <a:lnSpc>
                <a:spcPct val="160000"/>
              </a:lnSpc>
              <a:buFont typeface="Wingdings" panose="05000000000000000000" pitchFamily="2" charset="2"/>
              <a:buNone/>
            </a:pPr>
            <a:r>
              <a:rPr lang="en-US" altLang="zh-CN" sz="1800" b="1"/>
              <a:t>4. </a:t>
            </a:r>
            <a:r>
              <a:rPr lang="zh-CN" altLang="en-US" sz="1800" b="1"/>
              <a:t>生成查询计划</a:t>
            </a:r>
            <a:r>
              <a:rPr lang="en-US" altLang="zh-CN" sz="1800" b="1"/>
              <a:t>(</a:t>
            </a:r>
            <a:r>
              <a:rPr lang="zh-CN" altLang="en-US" sz="1800" b="1"/>
              <a:t>查询执行方案</a:t>
            </a:r>
            <a:r>
              <a:rPr lang="en-US" altLang="zh-CN" sz="1800" b="1"/>
              <a:t>)</a:t>
            </a:r>
          </a:p>
          <a:p>
            <a:pPr lvl="3" algn="just">
              <a:lnSpc>
                <a:spcPct val="160000"/>
              </a:lnSpc>
            </a:pPr>
            <a:r>
              <a:rPr lang="zh-CN" altLang="en-US" sz="1800" b="1"/>
              <a:t>查询计划是由一系列内部操作组成的。</a:t>
            </a:r>
          </a:p>
        </p:txBody>
      </p:sp>
      <p:sp>
        <p:nvSpPr>
          <p:cNvPr id="18434" name="Rectangle 2">
            <a:extLst>
              <a:ext uri="{FF2B5EF4-FFF2-40B4-BE49-F238E27FC236}">
                <a16:creationId xmlns:a16="http://schemas.microsoft.com/office/drawing/2014/main" id="{2667F4C3-3C18-F7C2-89B0-4BBB69305ACA}"/>
              </a:ext>
            </a:extLst>
          </p:cNvPr>
          <p:cNvSpPr>
            <a:spLocks noGrp="1" noChangeArrowheads="1"/>
          </p:cNvSpPr>
          <p:nvPr>
            <p:ph type="title"/>
          </p:nvPr>
        </p:nvSpPr>
        <p:spPr/>
        <p:txBody>
          <a:bodyPr/>
          <a:lstStyle/>
          <a:p>
            <a:r>
              <a:rPr lang="zh-CN" altLang="en-US" sz="3200" b="1"/>
              <a:t>实际系统的查询优化步骤</a:t>
            </a:r>
          </a:p>
        </p:txBody>
      </p:sp>
      <p:sp>
        <p:nvSpPr>
          <p:cNvPr id="23555" name="灯片编号占位符 5">
            <a:extLst>
              <a:ext uri="{FF2B5EF4-FFF2-40B4-BE49-F238E27FC236}">
                <a16:creationId xmlns:a16="http://schemas.microsoft.com/office/drawing/2014/main" id="{1AF6E117-DD62-831B-77D0-780F7EF6DF3E}"/>
              </a:ext>
            </a:extLst>
          </p:cNvPr>
          <p:cNvSpPr>
            <a:spLocks noGrp="1"/>
          </p:cNvSpPr>
          <p:nvPr>
            <p:ph type="sldNum" sz="quarter" idx="12"/>
          </p:nvPr>
        </p:nvSpPr>
        <p:spPr/>
        <p:txBody>
          <a:bodyPr/>
          <a:lstStyle/>
          <a:p>
            <a:fld id="{7B031B5C-90AC-411B-87A0-BD141129AA53}" type="slidenum">
              <a:rPr lang="en-US" altLang="zh-CN"/>
              <a:pPr/>
              <a:t>322</a:t>
            </a:fld>
            <a:endParaRPr lang="en-US" altLang="zh-CN"/>
          </a:p>
        </p:txBody>
      </p:sp>
      <p:sp>
        <p:nvSpPr>
          <p:cNvPr id="5" name="Rectangle 2">
            <a:extLst>
              <a:ext uri="{FF2B5EF4-FFF2-40B4-BE49-F238E27FC236}">
                <a16:creationId xmlns:a16="http://schemas.microsoft.com/office/drawing/2014/main" id="{5964DB35-7DE4-7F16-E311-93EF6F2A8533}"/>
              </a:ext>
            </a:extLst>
          </p:cNvPr>
          <p:cNvSpPr txBox="1">
            <a:spLocks noChangeArrowheads="1"/>
          </p:cNvSpPr>
          <p:nvPr/>
        </p:nvSpPr>
        <p:spPr bwMode="auto">
          <a:xfrm>
            <a:off x="530225" y="136525"/>
            <a:ext cx="77724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2pPr>
            <a:lvl3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3pPr>
            <a:lvl4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4pPr>
            <a:lvl5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zh-CN" altLang="en-US" sz="2800">
                <a:latin typeface="黑体" panose="02010609060101010101" pitchFamily="2" charset="-122"/>
                <a:ea typeface="黑体" panose="02010609060101010101" pitchFamily="2" charset="-122"/>
              </a:rPr>
              <a:t>一 概述</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a:extLst>
              <a:ext uri="{FF2B5EF4-FFF2-40B4-BE49-F238E27FC236}">
                <a16:creationId xmlns:a16="http://schemas.microsoft.com/office/drawing/2014/main" id="{E2BE5B43-7F8C-6CB1-5FEF-3CF4365666D4}"/>
              </a:ext>
            </a:extLst>
          </p:cNvPr>
          <p:cNvSpPr>
            <a:spLocks noGrp="1" noChangeArrowheads="1"/>
          </p:cNvSpPr>
          <p:nvPr>
            <p:ph idx="1"/>
          </p:nvPr>
        </p:nvSpPr>
        <p:spPr>
          <a:xfrm>
            <a:off x="395288" y="908050"/>
            <a:ext cx="8291512" cy="5099050"/>
          </a:xfrm>
        </p:spPr>
        <p:txBody>
          <a:bodyPr/>
          <a:lstStyle/>
          <a:p>
            <a:pPr>
              <a:buFont typeface="Wingdings" panose="05000000000000000000" pitchFamily="2" charset="2"/>
              <a:buNone/>
            </a:pPr>
            <a:r>
              <a:rPr lang="en-US" altLang="zh-CN" b="1"/>
              <a:t>[</a:t>
            </a:r>
            <a:r>
              <a:rPr lang="zh-CN" altLang="en-US" b="1"/>
              <a:t>例</a:t>
            </a:r>
            <a:r>
              <a:rPr lang="en-US" altLang="zh-CN" b="1"/>
              <a:t>1] </a:t>
            </a:r>
            <a:r>
              <a:rPr lang="zh-CN" altLang="en-US" b="1"/>
              <a:t>求选修了</a:t>
            </a:r>
            <a:r>
              <a:rPr lang="en-US" altLang="zh-CN" b="1"/>
              <a:t>2</a:t>
            </a:r>
            <a:r>
              <a:rPr lang="zh-CN" altLang="en-US" b="1"/>
              <a:t>号课程的学生姓名。用</a:t>
            </a:r>
            <a:r>
              <a:rPr lang="en-US" altLang="zh-CN" b="1"/>
              <a:t>SQL</a:t>
            </a:r>
            <a:r>
              <a:rPr lang="zh-CN" altLang="en-US" b="1"/>
              <a:t>表达：</a:t>
            </a:r>
          </a:p>
          <a:p>
            <a:pPr>
              <a:buFont typeface="Wingdings" panose="05000000000000000000" pitchFamily="2" charset="2"/>
              <a:buNone/>
            </a:pPr>
            <a:r>
              <a:rPr lang="zh-CN" altLang="en-US" b="1"/>
              <a:t>    </a:t>
            </a:r>
            <a:r>
              <a:rPr lang="en-US" altLang="zh-CN" sz="2400" b="1"/>
              <a:t>SELECT  Student.Sname</a:t>
            </a:r>
          </a:p>
          <a:p>
            <a:pPr>
              <a:buFont typeface="Wingdings" panose="05000000000000000000" pitchFamily="2" charset="2"/>
              <a:buNone/>
            </a:pPr>
            <a:r>
              <a:rPr lang="en-US" altLang="zh-CN" sz="2400" b="1"/>
              <a:t>	   FROM  Student</a:t>
            </a:r>
            <a:r>
              <a:rPr lang="zh-CN" altLang="en-US" sz="2400" b="1"/>
              <a:t>，</a:t>
            </a:r>
            <a:r>
              <a:rPr lang="en-US" altLang="zh-CN" sz="2400" b="1"/>
              <a:t>SC</a:t>
            </a:r>
          </a:p>
          <a:p>
            <a:pPr>
              <a:buFont typeface="Wingdings" panose="05000000000000000000" pitchFamily="2" charset="2"/>
              <a:buNone/>
            </a:pPr>
            <a:r>
              <a:rPr lang="en-US" altLang="zh-CN" sz="2400" b="1"/>
              <a:t>	   WHERE  Student.Sno=SC.Sno AND 				 SC.Cno=‘2’</a:t>
            </a:r>
            <a:r>
              <a:rPr lang="zh-CN" altLang="en-US" sz="2400" b="1"/>
              <a:t>； </a:t>
            </a:r>
          </a:p>
          <a:p>
            <a:pPr>
              <a:buFont typeface="Wingdings" panose="05000000000000000000" pitchFamily="2" charset="2"/>
              <a:buNone/>
            </a:pPr>
            <a:endParaRPr lang="zh-CN" altLang="en-US" sz="2400" b="1"/>
          </a:p>
          <a:p>
            <a:pPr lvl="1">
              <a:buSzPct val="75000"/>
              <a:buFont typeface="Wingdings" panose="05000000000000000000" pitchFamily="2" charset="2"/>
              <a:buChar char="n"/>
            </a:pPr>
            <a:r>
              <a:rPr lang="zh-CN" altLang="en-US" b="1"/>
              <a:t>假定学生</a:t>
            </a:r>
            <a:r>
              <a:rPr lang="en-US" altLang="zh-CN" b="1"/>
              <a:t>-</a:t>
            </a:r>
            <a:r>
              <a:rPr lang="zh-CN" altLang="en-US" b="1"/>
              <a:t>课程数据库中有</a:t>
            </a:r>
            <a:r>
              <a:rPr lang="en-US" altLang="zh-CN" b="1"/>
              <a:t>1000</a:t>
            </a:r>
            <a:r>
              <a:rPr lang="zh-CN" altLang="en-US" b="1"/>
              <a:t>个学生记录，</a:t>
            </a:r>
            <a:r>
              <a:rPr lang="en-US" altLang="zh-CN" b="1"/>
              <a:t>10000</a:t>
            </a:r>
            <a:r>
              <a:rPr lang="zh-CN" altLang="en-US" b="1"/>
              <a:t>个选课记录</a:t>
            </a:r>
          </a:p>
          <a:p>
            <a:pPr lvl="1">
              <a:buSzPct val="75000"/>
              <a:buFont typeface="Wingdings" panose="05000000000000000000" pitchFamily="2" charset="2"/>
              <a:buChar char="n"/>
            </a:pPr>
            <a:r>
              <a:rPr lang="zh-CN" altLang="en-US" b="1"/>
              <a:t>其中选修</a:t>
            </a:r>
            <a:r>
              <a:rPr lang="en-US" altLang="zh-CN" b="1"/>
              <a:t>2</a:t>
            </a:r>
            <a:r>
              <a:rPr lang="zh-CN" altLang="en-US" b="1"/>
              <a:t>号课程的选课记录为</a:t>
            </a:r>
            <a:r>
              <a:rPr lang="en-US" altLang="zh-CN" b="1"/>
              <a:t>50</a:t>
            </a:r>
            <a:r>
              <a:rPr lang="zh-CN" altLang="en-US" b="1"/>
              <a:t>个 </a:t>
            </a:r>
          </a:p>
        </p:txBody>
      </p:sp>
      <p:sp>
        <p:nvSpPr>
          <p:cNvPr id="24578" name="灯片编号占位符 5">
            <a:extLst>
              <a:ext uri="{FF2B5EF4-FFF2-40B4-BE49-F238E27FC236}">
                <a16:creationId xmlns:a16="http://schemas.microsoft.com/office/drawing/2014/main" id="{171F6ED0-51F2-BC80-B393-61452E0AE6E1}"/>
              </a:ext>
            </a:extLst>
          </p:cNvPr>
          <p:cNvSpPr>
            <a:spLocks noGrp="1"/>
          </p:cNvSpPr>
          <p:nvPr>
            <p:ph type="sldNum" sz="quarter" idx="12"/>
          </p:nvPr>
        </p:nvSpPr>
        <p:spPr/>
        <p:txBody>
          <a:bodyPr/>
          <a:lstStyle/>
          <a:p>
            <a:fld id="{7C9FFA00-1DBB-400C-8B0A-CCD2D793DFC7}" type="slidenum">
              <a:rPr lang="en-US" altLang="zh-CN"/>
              <a:pPr/>
              <a:t>323</a:t>
            </a:fld>
            <a:endParaRPr lang="en-US" altLang="zh-CN"/>
          </a:p>
        </p:txBody>
      </p:sp>
      <p:sp>
        <p:nvSpPr>
          <p:cNvPr id="4" name="Rectangle 2">
            <a:extLst>
              <a:ext uri="{FF2B5EF4-FFF2-40B4-BE49-F238E27FC236}">
                <a16:creationId xmlns:a16="http://schemas.microsoft.com/office/drawing/2014/main" id="{25D70490-1A81-7BA7-983B-1FCE441B888F}"/>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a:extLst>
              <a:ext uri="{FF2B5EF4-FFF2-40B4-BE49-F238E27FC236}">
                <a16:creationId xmlns:a16="http://schemas.microsoft.com/office/drawing/2014/main" id="{D2A1067A-B8E5-DE91-3C68-D7A397A25C4D}"/>
              </a:ext>
            </a:extLst>
          </p:cNvPr>
          <p:cNvSpPr>
            <a:spLocks noGrp="1" noChangeArrowheads="1"/>
          </p:cNvSpPr>
          <p:nvPr>
            <p:ph idx="1"/>
          </p:nvPr>
        </p:nvSpPr>
        <p:spPr>
          <a:xfrm>
            <a:off x="685800" y="1304925"/>
            <a:ext cx="7772400" cy="4114800"/>
          </a:xfrm>
        </p:spPr>
        <p:txBody>
          <a:bodyPr/>
          <a:lstStyle/>
          <a:p>
            <a:r>
              <a:rPr lang="zh-CN" altLang="en-US" b="1"/>
              <a:t>系统可以用多种等价的关系代数表达式来完成这一查询</a:t>
            </a:r>
          </a:p>
          <a:p>
            <a:pPr>
              <a:lnSpc>
                <a:spcPct val="130000"/>
              </a:lnSpc>
              <a:buFont typeface="Wingdings" panose="05000000000000000000" pitchFamily="2" charset="2"/>
              <a:buNone/>
            </a:pPr>
            <a:r>
              <a:rPr lang="en-US" altLang="zh-CN" sz="2400" b="1" i="1"/>
              <a:t>Q</a:t>
            </a:r>
            <a:r>
              <a:rPr lang="en-US" altLang="zh-CN" sz="2400" b="1" baseline="-25000"/>
              <a:t>1</a:t>
            </a:r>
            <a:r>
              <a:rPr lang="en-US" altLang="zh-CN" sz="2400" b="1"/>
              <a:t>=</a:t>
            </a:r>
            <a:r>
              <a:rPr lang="en-US" altLang="zh-CN" b="1"/>
              <a:t>π</a:t>
            </a:r>
            <a:r>
              <a:rPr lang="en-US" altLang="zh-CN" b="1" baseline="-25000"/>
              <a:t>Sname</a:t>
            </a:r>
            <a:r>
              <a:rPr lang="en-US" altLang="zh-CN" b="1"/>
              <a:t>(σ</a:t>
            </a:r>
            <a:r>
              <a:rPr lang="en-US" altLang="zh-CN" b="1" baseline="-25000"/>
              <a:t>Student.Sno=SC.Sno∧Sc.Cno='2'</a:t>
            </a:r>
            <a:r>
              <a:rPr lang="en-US" altLang="zh-CN" b="1"/>
              <a:t> </a:t>
            </a:r>
            <a:r>
              <a:rPr lang="en-US" altLang="zh-CN" sz="2400" b="1"/>
              <a:t>(Student×SC))</a:t>
            </a:r>
            <a:endParaRPr lang="en-US" altLang="zh-CN" sz="2400" b="1" i="1"/>
          </a:p>
          <a:p>
            <a:pPr>
              <a:lnSpc>
                <a:spcPct val="130000"/>
              </a:lnSpc>
              <a:buFont typeface="Wingdings" panose="05000000000000000000" pitchFamily="2" charset="2"/>
              <a:buNone/>
            </a:pPr>
            <a:r>
              <a:rPr lang="en-US" altLang="zh-CN" sz="2400" b="1" i="1"/>
              <a:t>Q</a:t>
            </a:r>
            <a:r>
              <a:rPr lang="en-US" altLang="zh-CN" sz="2400" b="1" baseline="-25000"/>
              <a:t>2</a:t>
            </a:r>
            <a:r>
              <a:rPr lang="en-US" altLang="zh-CN" sz="2400" b="1"/>
              <a:t>=π</a:t>
            </a:r>
            <a:r>
              <a:rPr lang="en-US" altLang="zh-CN" sz="2400" b="1" baseline="-25000"/>
              <a:t>Sname</a:t>
            </a:r>
            <a:r>
              <a:rPr lang="en-US" altLang="zh-CN" sz="2400" b="1"/>
              <a:t>(</a:t>
            </a:r>
            <a:r>
              <a:rPr lang="en-US" altLang="zh-CN" b="1"/>
              <a:t>σ</a:t>
            </a:r>
            <a:r>
              <a:rPr lang="en-US" altLang="zh-CN" sz="2400" b="1" baseline="-25000"/>
              <a:t>Sc.Cno='2'</a:t>
            </a:r>
            <a:r>
              <a:rPr lang="en-US" altLang="zh-CN" sz="2400" b="1"/>
              <a:t> (Student     SC))</a:t>
            </a:r>
          </a:p>
          <a:p>
            <a:pPr>
              <a:lnSpc>
                <a:spcPct val="130000"/>
              </a:lnSpc>
              <a:buFont typeface="Wingdings" panose="05000000000000000000" pitchFamily="2" charset="2"/>
              <a:buNone/>
            </a:pPr>
            <a:r>
              <a:rPr lang="en-US" altLang="zh-CN" sz="2400" b="1" i="1"/>
              <a:t>Q</a:t>
            </a:r>
            <a:r>
              <a:rPr lang="en-US" altLang="zh-CN" sz="2400" b="1" baseline="-25000"/>
              <a:t>3</a:t>
            </a:r>
            <a:r>
              <a:rPr lang="en-US" altLang="zh-CN" sz="2400" b="1"/>
              <a:t>=π</a:t>
            </a:r>
            <a:r>
              <a:rPr lang="en-US" altLang="zh-CN" sz="2400" b="1" i="1" baseline="-25000"/>
              <a:t>Sname</a:t>
            </a:r>
            <a:r>
              <a:rPr lang="en-US" altLang="zh-CN" sz="2400" b="1"/>
              <a:t>(Student      </a:t>
            </a:r>
            <a:r>
              <a:rPr lang="en-US" altLang="zh-CN" b="1"/>
              <a:t>σ</a:t>
            </a:r>
            <a:r>
              <a:rPr lang="en-US" altLang="zh-CN" sz="2400" b="1" baseline="-25000"/>
              <a:t>Sc.Cno=‘2’</a:t>
            </a:r>
            <a:r>
              <a:rPr lang="zh-CN" altLang="en-US" sz="2400" b="1" baseline="-25000"/>
              <a:t>  </a:t>
            </a:r>
            <a:r>
              <a:rPr lang="en-US" altLang="zh-CN" sz="2400" b="1"/>
              <a:t>(SC))</a:t>
            </a:r>
          </a:p>
          <a:p>
            <a:pPr>
              <a:buFont typeface="Wingdings" panose="05000000000000000000" pitchFamily="2" charset="2"/>
              <a:buNone/>
            </a:pPr>
            <a:endParaRPr lang="en-US" altLang="zh-CN" sz="2400" b="1"/>
          </a:p>
          <a:p>
            <a:pPr>
              <a:buFont typeface="Wingdings" panose="05000000000000000000" pitchFamily="2" charset="2"/>
              <a:buNone/>
            </a:pPr>
            <a:r>
              <a:rPr lang="en-US" altLang="zh-CN" b="1"/>
              <a:t>	</a:t>
            </a:r>
          </a:p>
        </p:txBody>
      </p:sp>
      <p:pic>
        <p:nvPicPr>
          <p:cNvPr id="20482" name="Picture 4" descr="2A4">
            <a:extLst>
              <a:ext uri="{FF2B5EF4-FFF2-40B4-BE49-F238E27FC236}">
                <a16:creationId xmlns:a16="http://schemas.microsoft.com/office/drawing/2014/main" id="{102C4D86-A25C-0729-DB8D-1AEE22AF45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938" y="4652963"/>
            <a:ext cx="3603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5" descr="2A4">
            <a:extLst>
              <a:ext uri="{FF2B5EF4-FFF2-40B4-BE49-F238E27FC236}">
                <a16:creationId xmlns:a16="http://schemas.microsoft.com/office/drawing/2014/main" id="{F8E00F6D-20C4-658E-9767-8C5FBD60C8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263" y="3900488"/>
            <a:ext cx="3603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灯片编号占位符 7">
            <a:extLst>
              <a:ext uri="{FF2B5EF4-FFF2-40B4-BE49-F238E27FC236}">
                <a16:creationId xmlns:a16="http://schemas.microsoft.com/office/drawing/2014/main" id="{6489D22A-2E66-72C9-DE22-3C98226387EC}"/>
              </a:ext>
            </a:extLst>
          </p:cNvPr>
          <p:cNvSpPr>
            <a:spLocks noGrp="1"/>
          </p:cNvSpPr>
          <p:nvPr>
            <p:ph type="sldNum" sz="quarter" idx="12"/>
          </p:nvPr>
        </p:nvSpPr>
        <p:spPr/>
        <p:txBody>
          <a:bodyPr/>
          <a:lstStyle/>
          <a:p>
            <a:fld id="{68FADBC5-667D-4587-8703-95642C34F54A}" type="slidenum">
              <a:rPr lang="en-US" altLang="zh-CN"/>
              <a:pPr/>
              <a:t>324</a:t>
            </a:fld>
            <a:endParaRPr lang="en-US" altLang="zh-CN"/>
          </a:p>
        </p:txBody>
      </p:sp>
      <p:sp>
        <p:nvSpPr>
          <p:cNvPr id="6" name="Rectangle 2">
            <a:extLst>
              <a:ext uri="{FF2B5EF4-FFF2-40B4-BE49-F238E27FC236}">
                <a16:creationId xmlns:a16="http://schemas.microsoft.com/office/drawing/2014/main" id="{140F43FF-F440-307A-74FB-76CBBD87D035}"/>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a:extLst>
              <a:ext uri="{FF2B5EF4-FFF2-40B4-BE49-F238E27FC236}">
                <a16:creationId xmlns:a16="http://schemas.microsoft.com/office/drawing/2014/main" id="{E65C9932-C015-CCE7-407D-152CA118AA68}"/>
              </a:ext>
            </a:extLst>
          </p:cNvPr>
          <p:cNvSpPr>
            <a:spLocks noGrp="1" noChangeArrowheads="1"/>
          </p:cNvSpPr>
          <p:nvPr>
            <p:ph idx="1"/>
          </p:nvPr>
        </p:nvSpPr>
        <p:spPr>
          <a:xfrm>
            <a:off x="358775" y="584200"/>
            <a:ext cx="8424863" cy="6021388"/>
          </a:xfrm>
        </p:spPr>
        <p:txBody>
          <a:bodyPr/>
          <a:lstStyle/>
          <a:p>
            <a:pPr>
              <a:lnSpc>
                <a:spcPct val="150000"/>
              </a:lnSpc>
            </a:pPr>
            <a:r>
              <a:rPr lang="zh-CN" altLang="en-US" sz="2400" b="1"/>
              <a:t>一、第一种情况</a:t>
            </a:r>
          </a:p>
          <a:p>
            <a:pPr>
              <a:lnSpc>
                <a:spcPct val="150000"/>
              </a:lnSpc>
              <a:buFont typeface="Wingdings" panose="05000000000000000000" pitchFamily="2" charset="2"/>
              <a:buNone/>
            </a:pPr>
            <a:r>
              <a:rPr lang="zh-CN" altLang="en-US" sz="2400" b="1"/>
              <a:t> </a:t>
            </a:r>
            <a:r>
              <a:rPr lang="en-US" altLang="zh-CN" sz="2400" b="1" i="1"/>
              <a:t>Q</a:t>
            </a:r>
            <a:r>
              <a:rPr lang="en-US" altLang="zh-CN" sz="2400" b="1" baseline="-25000"/>
              <a:t>1</a:t>
            </a:r>
            <a:r>
              <a:rPr lang="en-US" altLang="zh-CN" sz="2400" b="1"/>
              <a:t>=π</a:t>
            </a:r>
            <a:r>
              <a:rPr lang="en-US" altLang="zh-CN" sz="2400" b="1" baseline="-25000"/>
              <a:t>Sname</a:t>
            </a:r>
            <a:r>
              <a:rPr lang="en-US" altLang="zh-CN" sz="2400" b="1"/>
              <a:t>(σ</a:t>
            </a:r>
            <a:r>
              <a:rPr lang="en-US" altLang="zh-CN" sz="2400" b="1" baseline="-25000"/>
              <a:t>Student.Sno=SC.Sno∧Sc.Cno='2'</a:t>
            </a:r>
            <a:r>
              <a:rPr lang="en-US" altLang="zh-CN" sz="2400" b="1"/>
              <a:t> Student×SC))</a:t>
            </a:r>
          </a:p>
          <a:p>
            <a:pPr>
              <a:lnSpc>
                <a:spcPct val="90000"/>
              </a:lnSpc>
              <a:buFont typeface="Wingdings" panose="05000000000000000000" pitchFamily="2" charset="2"/>
              <a:buNone/>
            </a:pPr>
            <a:r>
              <a:rPr lang="en-US" altLang="zh-CN" sz="2400" b="1"/>
              <a:t>1. </a:t>
            </a:r>
            <a:r>
              <a:rPr lang="zh-CN" altLang="en-US" sz="2400" b="1"/>
              <a:t>计算广义笛卡尔积 </a:t>
            </a:r>
          </a:p>
          <a:p>
            <a:pPr>
              <a:lnSpc>
                <a:spcPct val="110000"/>
              </a:lnSpc>
            </a:pPr>
            <a:r>
              <a:rPr lang="zh-CN" altLang="en-US" sz="2400" b="1"/>
              <a:t>把</a:t>
            </a:r>
            <a:r>
              <a:rPr lang="en-US" altLang="zh-CN" sz="2400" b="1"/>
              <a:t>Student</a:t>
            </a:r>
            <a:r>
              <a:rPr lang="zh-CN" altLang="en-US" sz="2400" b="1"/>
              <a:t>和</a:t>
            </a:r>
            <a:r>
              <a:rPr lang="en-US" altLang="zh-CN" sz="2400" b="1"/>
              <a:t>SC</a:t>
            </a:r>
            <a:r>
              <a:rPr lang="zh-CN" altLang="en-US" sz="2400" b="1"/>
              <a:t>的每个元组连接起来的做法：</a:t>
            </a:r>
          </a:p>
          <a:p>
            <a:pPr lvl="1">
              <a:lnSpc>
                <a:spcPct val="110000"/>
              </a:lnSpc>
            </a:pPr>
            <a:r>
              <a:rPr lang="zh-CN" altLang="en-US" sz="2400" b="1"/>
              <a:t>在内存中尽可能多地装入某个表</a:t>
            </a:r>
            <a:r>
              <a:rPr lang="en-US" altLang="zh-CN" sz="2400" b="1"/>
              <a:t>(</a:t>
            </a:r>
            <a:r>
              <a:rPr lang="zh-CN" altLang="en-US" sz="2400" b="1"/>
              <a:t>如</a:t>
            </a:r>
            <a:r>
              <a:rPr lang="en-US" altLang="zh-CN" sz="2400" b="1"/>
              <a:t>Student</a:t>
            </a:r>
            <a:r>
              <a:rPr lang="zh-CN" altLang="en-US" sz="2400" b="1"/>
              <a:t>表</a:t>
            </a:r>
            <a:r>
              <a:rPr lang="en-US" altLang="zh-CN" sz="2400" b="1"/>
              <a:t>)</a:t>
            </a:r>
            <a:r>
              <a:rPr lang="zh-CN" altLang="en-US" sz="2400" b="1"/>
              <a:t>的若干块，留出一块存放另一个表</a:t>
            </a:r>
            <a:r>
              <a:rPr lang="en-US" altLang="zh-CN" sz="2400" b="1"/>
              <a:t>(</a:t>
            </a:r>
            <a:r>
              <a:rPr lang="zh-CN" altLang="en-US" sz="2400" b="1"/>
              <a:t>如</a:t>
            </a:r>
            <a:r>
              <a:rPr lang="en-US" altLang="zh-CN" sz="2400" b="1"/>
              <a:t>SC</a:t>
            </a:r>
            <a:r>
              <a:rPr lang="zh-CN" altLang="en-US" sz="2400" b="1"/>
              <a:t>表</a:t>
            </a:r>
            <a:r>
              <a:rPr lang="en-US" altLang="zh-CN" sz="2400" b="1"/>
              <a:t>)</a:t>
            </a:r>
            <a:r>
              <a:rPr lang="zh-CN" altLang="en-US" sz="2400" b="1"/>
              <a:t>的元组。</a:t>
            </a:r>
          </a:p>
          <a:p>
            <a:pPr lvl="1">
              <a:lnSpc>
                <a:spcPct val="110000"/>
              </a:lnSpc>
            </a:pPr>
            <a:r>
              <a:rPr lang="zh-CN" altLang="en-US" sz="2400" b="1"/>
              <a:t>把</a:t>
            </a:r>
            <a:r>
              <a:rPr lang="en-US" altLang="zh-CN" sz="2400" b="1"/>
              <a:t>SC</a:t>
            </a:r>
            <a:r>
              <a:rPr lang="zh-CN" altLang="en-US" sz="2400" b="1"/>
              <a:t>中的每个元组和</a:t>
            </a:r>
            <a:r>
              <a:rPr lang="en-US" altLang="zh-CN" sz="2400" b="1"/>
              <a:t>Student</a:t>
            </a:r>
            <a:r>
              <a:rPr lang="zh-CN" altLang="en-US" sz="2400" b="1"/>
              <a:t>中每个元组连接，连接后的元组装满一块后就写到中间文件上</a:t>
            </a:r>
          </a:p>
          <a:p>
            <a:pPr lvl="1">
              <a:lnSpc>
                <a:spcPct val="110000"/>
              </a:lnSpc>
            </a:pPr>
            <a:r>
              <a:rPr lang="zh-CN" altLang="en-US" sz="2400" b="1"/>
              <a:t>从</a:t>
            </a:r>
            <a:r>
              <a:rPr lang="en-US" altLang="zh-CN" sz="2400" b="1"/>
              <a:t>SC</a:t>
            </a:r>
            <a:r>
              <a:rPr lang="zh-CN" altLang="en-US" sz="2400" b="1"/>
              <a:t>中读入一块和内存中的</a:t>
            </a:r>
            <a:r>
              <a:rPr lang="en-US" altLang="zh-CN" sz="2400" b="1"/>
              <a:t>Student</a:t>
            </a:r>
            <a:r>
              <a:rPr lang="zh-CN" altLang="en-US" sz="2400" b="1"/>
              <a:t>元组连接，直到</a:t>
            </a:r>
            <a:r>
              <a:rPr lang="en-US" altLang="zh-CN" sz="2400" b="1"/>
              <a:t>SC</a:t>
            </a:r>
            <a:r>
              <a:rPr lang="zh-CN" altLang="en-US" sz="2400" b="1"/>
              <a:t>表处理完。</a:t>
            </a:r>
          </a:p>
          <a:p>
            <a:pPr lvl="1">
              <a:lnSpc>
                <a:spcPct val="110000"/>
              </a:lnSpc>
            </a:pPr>
            <a:r>
              <a:rPr lang="zh-CN" altLang="en-US" sz="2400" b="1"/>
              <a:t>再读入若干块</a:t>
            </a:r>
            <a:r>
              <a:rPr lang="en-US" altLang="zh-CN" sz="2400" b="1"/>
              <a:t>Student</a:t>
            </a:r>
            <a:r>
              <a:rPr lang="zh-CN" altLang="en-US" sz="2400" b="1"/>
              <a:t>元组，读入一块</a:t>
            </a:r>
            <a:r>
              <a:rPr lang="en-US" altLang="zh-CN" sz="2400" b="1"/>
              <a:t>SC</a:t>
            </a:r>
            <a:r>
              <a:rPr lang="zh-CN" altLang="en-US" sz="2400" b="1"/>
              <a:t>元组</a:t>
            </a:r>
          </a:p>
          <a:p>
            <a:pPr lvl="1">
              <a:lnSpc>
                <a:spcPct val="110000"/>
              </a:lnSpc>
            </a:pPr>
            <a:r>
              <a:rPr lang="zh-CN" altLang="en-US" sz="2400" b="1"/>
              <a:t>重复上述处理过程，直到把</a:t>
            </a:r>
            <a:r>
              <a:rPr lang="en-US" altLang="zh-CN" sz="2400" b="1"/>
              <a:t>Student</a:t>
            </a:r>
            <a:r>
              <a:rPr lang="zh-CN" altLang="en-US" sz="2400" b="1"/>
              <a:t>表处理完</a:t>
            </a:r>
          </a:p>
        </p:txBody>
      </p:sp>
      <p:sp>
        <p:nvSpPr>
          <p:cNvPr id="26626" name="灯片编号占位符 5">
            <a:extLst>
              <a:ext uri="{FF2B5EF4-FFF2-40B4-BE49-F238E27FC236}">
                <a16:creationId xmlns:a16="http://schemas.microsoft.com/office/drawing/2014/main" id="{D57E7583-8316-B803-0F36-75EDBE008DBA}"/>
              </a:ext>
            </a:extLst>
          </p:cNvPr>
          <p:cNvSpPr>
            <a:spLocks noGrp="1"/>
          </p:cNvSpPr>
          <p:nvPr>
            <p:ph type="sldNum" sz="quarter" idx="12"/>
          </p:nvPr>
        </p:nvSpPr>
        <p:spPr/>
        <p:txBody>
          <a:bodyPr/>
          <a:lstStyle/>
          <a:p>
            <a:fld id="{173A28CA-8026-48BC-9A92-6A51937772BE}" type="slidenum">
              <a:rPr lang="en-US" altLang="zh-CN"/>
              <a:pPr/>
              <a:t>325</a:t>
            </a:fld>
            <a:endParaRPr lang="en-US" altLang="zh-CN"/>
          </a:p>
        </p:txBody>
      </p:sp>
      <p:sp>
        <p:nvSpPr>
          <p:cNvPr id="4" name="Rectangle 2">
            <a:extLst>
              <a:ext uri="{FF2B5EF4-FFF2-40B4-BE49-F238E27FC236}">
                <a16:creationId xmlns:a16="http://schemas.microsoft.com/office/drawing/2014/main" id="{C40C32FD-A00E-B8BA-F260-8807DDDE55D2}"/>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3">
            <a:extLst>
              <a:ext uri="{FF2B5EF4-FFF2-40B4-BE49-F238E27FC236}">
                <a16:creationId xmlns:a16="http://schemas.microsoft.com/office/drawing/2014/main" id="{96344840-A542-8266-17A0-1776FC2DBF1E}"/>
              </a:ext>
            </a:extLst>
          </p:cNvPr>
          <p:cNvSpPr>
            <a:spLocks noGrp="1" noChangeArrowheads="1"/>
          </p:cNvSpPr>
          <p:nvPr>
            <p:ph idx="1"/>
          </p:nvPr>
        </p:nvSpPr>
        <p:spPr>
          <a:xfrm>
            <a:off x="528638" y="965200"/>
            <a:ext cx="8075612" cy="4695825"/>
          </a:xfrm>
        </p:spPr>
        <p:txBody>
          <a:bodyPr/>
          <a:lstStyle/>
          <a:p>
            <a:r>
              <a:rPr lang="zh-CN" altLang="en-US" sz="2400" b="1"/>
              <a:t>设一个块能装</a:t>
            </a:r>
            <a:r>
              <a:rPr lang="en-US" altLang="zh-CN" sz="2400" b="1"/>
              <a:t>10</a:t>
            </a:r>
            <a:r>
              <a:rPr lang="zh-CN" altLang="en-US" sz="2400" b="1"/>
              <a:t>个</a:t>
            </a:r>
            <a:r>
              <a:rPr lang="en-US" altLang="zh-CN" sz="2400" b="1"/>
              <a:t>Student</a:t>
            </a:r>
            <a:r>
              <a:rPr lang="zh-CN" altLang="en-US" sz="2400" b="1"/>
              <a:t>元组或</a:t>
            </a:r>
            <a:r>
              <a:rPr lang="en-US" altLang="zh-CN" sz="2400" b="1"/>
              <a:t>100</a:t>
            </a:r>
            <a:r>
              <a:rPr lang="zh-CN" altLang="en-US" sz="2400" b="1"/>
              <a:t>个</a:t>
            </a:r>
            <a:r>
              <a:rPr lang="en-US" altLang="zh-CN" sz="2400" b="1"/>
              <a:t>SC</a:t>
            </a:r>
            <a:r>
              <a:rPr lang="zh-CN" altLang="en-US" sz="2400" b="1"/>
              <a:t>元组，在内存中存放</a:t>
            </a:r>
            <a:r>
              <a:rPr lang="en-US" altLang="zh-CN" sz="2400" b="1"/>
              <a:t>5</a:t>
            </a:r>
            <a:r>
              <a:rPr lang="zh-CN" altLang="en-US" sz="2400" b="1"/>
              <a:t>块</a:t>
            </a:r>
            <a:r>
              <a:rPr lang="en-US" altLang="zh-CN" sz="2400" b="1"/>
              <a:t>Student</a:t>
            </a:r>
            <a:r>
              <a:rPr lang="zh-CN" altLang="en-US" sz="2400" b="1"/>
              <a:t>元组和</a:t>
            </a:r>
            <a:r>
              <a:rPr lang="en-US" altLang="zh-CN" sz="2400" b="1"/>
              <a:t>1</a:t>
            </a:r>
            <a:r>
              <a:rPr lang="zh-CN" altLang="en-US" sz="2400" b="1"/>
              <a:t>块</a:t>
            </a:r>
            <a:r>
              <a:rPr lang="en-US" altLang="zh-CN" sz="2400" b="1"/>
              <a:t>SC</a:t>
            </a:r>
            <a:r>
              <a:rPr lang="zh-CN" altLang="en-US" sz="2400" b="1"/>
              <a:t>元组，则读取总块数为</a:t>
            </a:r>
            <a:r>
              <a:rPr lang="zh-CN" altLang="en-US" b="1"/>
              <a:t> </a:t>
            </a:r>
          </a:p>
          <a:p>
            <a:pPr>
              <a:buFont typeface="Wingdings" panose="05000000000000000000" pitchFamily="2" charset="2"/>
              <a:buNone/>
            </a:pPr>
            <a:r>
              <a:rPr lang="zh-CN" altLang="en-US" sz="1600" b="1"/>
              <a:t>                                                                                </a:t>
            </a:r>
          </a:p>
          <a:p>
            <a:pPr>
              <a:buFont typeface="Wingdings" panose="05000000000000000000" pitchFamily="2" charset="2"/>
              <a:buNone/>
            </a:pPr>
            <a:r>
              <a:rPr lang="zh-CN" altLang="en-US" sz="1600" b="1"/>
              <a:t>              ＋                          </a:t>
            </a:r>
            <a:r>
              <a:rPr lang="en-US" altLang="zh-CN" sz="2000" b="1"/>
              <a:t>=100+20×100=2100</a:t>
            </a:r>
            <a:r>
              <a:rPr lang="zh-CN" altLang="en-US" sz="2000" b="1"/>
              <a:t>块</a:t>
            </a:r>
          </a:p>
          <a:p>
            <a:endParaRPr lang="zh-CN" altLang="en-US" sz="2000" b="1"/>
          </a:p>
          <a:p>
            <a:pPr>
              <a:lnSpc>
                <a:spcPct val="120000"/>
              </a:lnSpc>
            </a:pPr>
            <a:r>
              <a:rPr lang="zh-CN" altLang="en-US" sz="2400" b="1"/>
              <a:t>其中，读</a:t>
            </a:r>
            <a:r>
              <a:rPr lang="en-US" altLang="zh-CN" sz="2400" b="1"/>
              <a:t>Student</a:t>
            </a:r>
            <a:r>
              <a:rPr lang="zh-CN" altLang="en-US" sz="2400" b="1"/>
              <a:t>表</a:t>
            </a:r>
            <a:r>
              <a:rPr lang="en-US" altLang="zh-CN" sz="2400" b="1"/>
              <a:t>100</a:t>
            </a:r>
            <a:r>
              <a:rPr lang="zh-CN" altLang="en-US" sz="2400" b="1"/>
              <a:t>块。读</a:t>
            </a:r>
            <a:r>
              <a:rPr lang="en-US" altLang="zh-CN" sz="2400" b="1"/>
              <a:t>SC</a:t>
            </a:r>
            <a:r>
              <a:rPr lang="zh-CN" altLang="en-US" sz="2400" b="1"/>
              <a:t>表</a:t>
            </a:r>
            <a:r>
              <a:rPr lang="en-US" altLang="zh-CN" sz="2400" b="1"/>
              <a:t>20</a:t>
            </a:r>
            <a:r>
              <a:rPr lang="zh-CN" altLang="en-US" sz="2400" b="1"/>
              <a:t>遍，每遍</a:t>
            </a:r>
            <a:r>
              <a:rPr lang="en-US" altLang="zh-CN" sz="2400" b="1"/>
              <a:t>100</a:t>
            </a:r>
            <a:r>
              <a:rPr lang="zh-CN" altLang="en-US" sz="2400" b="1"/>
              <a:t>块。若每秒读写</a:t>
            </a:r>
            <a:r>
              <a:rPr lang="en-US" altLang="zh-CN" sz="2400" b="1"/>
              <a:t>20</a:t>
            </a:r>
            <a:r>
              <a:rPr lang="zh-CN" altLang="en-US" sz="2400" b="1"/>
              <a:t>块，则总计要花</a:t>
            </a:r>
            <a:r>
              <a:rPr lang="en-US" altLang="zh-CN" sz="2400" b="1"/>
              <a:t>105s </a:t>
            </a:r>
          </a:p>
          <a:p>
            <a:pPr>
              <a:lnSpc>
                <a:spcPct val="120000"/>
              </a:lnSpc>
            </a:pPr>
            <a:r>
              <a:rPr lang="zh-CN" altLang="en-US" sz="2400" b="1"/>
              <a:t>连接后的元组数为</a:t>
            </a:r>
            <a:r>
              <a:rPr lang="en-US" altLang="zh-CN" sz="2400" b="1"/>
              <a:t>10</a:t>
            </a:r>
            <a:r>
              <a:rPr lang="en-US" altLang="zh-CN" sz="2400" b="1" baseline="30000"/>
              <a:t>3</a:t>
            </a:r>
            <a:r>
              <a:rPr lang="en-US" altLang="zh-CN" sz="2400" b="1"/>
              <a:t>×10</a:t>
            </a:r>
            <a:r>
              <a:rPr lang="en-US" altLang="zh-CN" sz="2400" b="1" baseline="30000"/>
              <a:t>4</a:t>
            </a:r>
            <a:r>
              <a:rPr lang="en-US" altLang="zh-CN" sz="2400" b="1"/>
              <a:t>=10</a:t>
            </a:r>
            <a:r>
              <a:rPr lang="en-US" altLang="zh-CN" sz="2400" b="1" baseline="30000"/>
              <a:t>7</a:t>
            </a:r>
            <a:r>
              <a:rPr lang="zh-CN" altLang="en-US" sz="2400" b="1"/>
              <a:t>。设每块能装</a:t>
            </a:r>
            <a:r>
              <a:rPr lang="en-US" altLang="zh-CN" sz="2400" b="1"/>
              <a:t>10</a:t>
            </a:r>
            <a:r>
              <a:rPr lang="zh-CN" altLang="en-US" sz="2400" b="1"/>
              <a:t>个元组，则写出这些块要用</a:t>
            </a:r>
            <a:r>
              <a:rPr lang="en-US" altLang="zh-CN" sz="2400" b="1"/>
              <a:t>10</a:t>
            </a:r>
            <a:r>
              <a:rPr lang="en-US" altLang="zh-CN" sz="2400" b="1" baseline="30000"/>
              <a:t>6</a:t>
            </a:r>
            <a:r>
              <a:rPr lang="en-US" altLang="zh-CN" sz="2400" b="1"/>
              <a:t>/20=5×10</a:t>
            </a:r>
            <a:r>
              <a:rPr lang="en-US" altLang="zh-CN" sz="2400" b="1" baseline="30000"/>
              <a:t>4</a:t>
            </a:r>
            <a:r>
              <a:rPr lang="en-US" altLang="zh-CN" sz="2400" b="1"/>
              <a:t>s</a:t>
            </a:r>
            <a:r>
              <a:rPr lang="en-US" altLang="zh-CN" b="1"/>
              <a:t> </a:t>
            </a:r>
          </a:p>
          <a:p>
            <a:pPr>
              <a:lnSpc>
                <a:spcPct val="120000"/>
              </a:lnSpc>
            </a:pPr>
            <a:endParaRPr lang="en-US" altLang="zh-CN" b="1"/>
          </a:p>
        </p:txBody>
      </p:sp>
      <p:sp>
        <p:nvSpPr>
          <p:cNvPr id="22530" name="Rectangle 19">
            <a:extLst>
              <a:ext uri="{FF2B5EF4-FFF2-40B4-BE49-F238E27FC236}">
                <a16:creationId xmlns:a16="http://schemas.microsoft.com/office/drawing/2014/main" id="{11711039-0C05-EA4E-224C-73701303BA87}"/>
              </a:ext>
            </a:extLst>
          </p:cNvPr>
          <p:cNvSpPr>
            <a:spLocks noChangeArrowheads="1"/>
          </p:cNvSpPr>
          <p:nvPr/>
        </p:nvSpPr>
        <p:spPr bwMode="auto">
          <a:xfrm>
            <a:off x="0" y="3230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p>
            <a:pPr algn="ctr" eaLnBrk="0" hangingPunct="0"/>
            <a:endParaRPr lang="zh-CN" altLang="en-US"/>
          </a:p>
        </p:txBody>
      </p:sp>
      <p:graphicFrame>
        <p:nvGraphicFramePr>
          <p:cNvPr id="22531" name="Object 18">
            <a:extLst>
              <a:ext uri="{FF2B5EF4-FFF2-40B4-BE49-F238E27FC236}">
                <a16:creationId xmlns:a16="http://schemas.microsoft.com/office/drawing/2014/main" id="{39434B2D-7388-EEA2-00C6-996C7AB8946C}"/>
              </a:ext>
            </a:extLst>
          </p:cNvPr>
          <p:cNvGraphicFramePr>
            <a:graphicFrameLocks noChangeAspect="1"/>
          </p:cNvGraphicFramePr>
          <p:nvPr/>
        </p:nvGraphicFramePr>
        <p:xfrm>
          <a:off x="1331913" y="2095500"/>
          <a:ext cx="587375" cy="649288"/>
        </p:xfrm>
        <a:graphic>
          <a:graphicData uri="http://schemas.openxmlformats.org/presentationml/2006/ole">
            <mc:AlternateContent xmlns:mc="http://schemas.openxmlformats.org/markup-compatibility/2006">
              <mc:Choice xmlns:v="urn:schemas-microsoft-com:vml" Requires="v">
                <p:oleObj r:id="rId2" imgW="6143625" imgH="6800850" progId="Equation.3">
                  <p:embed/>
                </p:oleObj>
              </mc:Choice>
              <mc:Fallback>
                <p:oleObj r:id="rId2" imgW="6143625" imgH="6800850" progId="Equation.3">
                  <p:embed/>
                  <p:pic>
                    <p:nvPicPr>
                      <p:cNvPr id="22531" name="Object 18">
                        <a:extLst>
                          <a:ext uri="{FF2B5EF4-FFF2-40B4-BE49-F238E27FC236}">
                            <a16:creationId xmlns:a16="http://schemas.microsoft.com/office/drawing/2014/main" id="{39434B2D-7388-EEA2-00C6-996C7AB89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095500"/>
                        <a:ext cx="5873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32" name="Rectangle 21">
            <a:extLst>
              <a:ext uri="{FF2B5EF4-FFF2-40B4-BE49-F238E27FC236}">
                <a16:creationId xmlns:a16="http://schemas.microsoft.com/office/drawing/2014/main" id="{FF0A1E9C-F161-65E7-406F-CB4B457B2472}"/>
              </a:ext>
            </a:extLst>
          </p:cNvPr>
          <p:cNvSpPr>
            <a:spLocks noChangeArrowheads="1"/>
          </p:cNvSpPr>
          <p:nvPr/>
        </p:nvSpPr>
        <p:spPr bwMode="auto">
          <a:xfrm>
            <a:off x="0" y="323056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p>
            <a:pPr algn="ctr" eaLnBrk="0" hangingPunct="0"/>
            <a:endParaRPr lang="zh-CN" altLang="en-US"/>
          </a:p>
        </p:txBody>
      </p:sp>
      <p:graphicFrame>
        <p:nvGraphicFramePr>
          <p:cNvPr id="22533" name="Object 20">
            <a:extLst>
              <a:ext uri="{FF2B5EF4-FFF2-40B4-BE49-F238E27FC236}">
                <a16:creationId xmlns:a16="http://schemas.microsoft.com/office/drawing/2014/main" id="{14FFDC7E-7CDA-67A9-29D9-F3C59DD09708}"/>
              </a:ext>
            </a:extLst>
          </p:cNvPr>
          <p:cNvGraphicFramePr>
            <a:graphicFrameLocks noChangeAspect="1"/>
          </p:cNvGraphicFramePr>
          <p:nvPr/>
        </p:nvGraphicFramePr>
        <p:xfrm>
          <a:off x="2422525" y="2068513"/>
          <a:ext cx="709613" cy="639762"/>
        </p:xfrm>
        <a:graphic>
          <a:graphicData uri="http://schemas.openxmlformats.org/presentationml/2006/ole">
            <mc:AlternateContent xmlns:mc="http://schemas.openxmlformats.org/markup-compatibility/2006">
              <mc:Choice xmlns:v="urn:schemas-microsoft-com:vml" Requires="v">
                <p:oleObj r:id="rId4" imgW="7019925" imgH="6800850" progId="Equation.3">
                  <p:embed/>
                </p:oleObj>
              </mc:Choice>
              <mc:Fallback>
                <p:oleObj r:id="rId4" imgW="7019925" imgH="6800850" progId="Equation.3">
                  <p:embed/>
                  <p:pic>
                    <p:nvPicPr>
                      <p:cNvPr id="22533" name="Object 20">
                        <a:extLst>
                          <a:ext uri="{FF2B5EF4-FFF2-40B4-BE49-F238E27FC236}">
                            <a16:creationId xmlns:a16="http://schemas.microsoft.com/office/drawing/2014/main" id="{14FFDC7E-7CDA-67A9-29D9-F3C59DD097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2525" y="2068513"/>
                        <a:ext cx="70961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34" name="Object 22">
            <a:extLst>
              <a:ext uri="{FF2B5EF4-FFF2-40B4-BE49-F238E27FC236}">
                <a16:creationId xmlns:a16="http://schemas.microsoft.com/office/drawing/2014/main" id="{D3736127-A70D-8E20-05CD-4E0AFB7FF6AE}"/>
              </a:ext>
            </a:extLst>
          </p:cNvPr>
          <p:cNvGraphicFramePr>
            <a:graphicFrameLocks noChangeAspect="1"/>
          </p:cNvGraphicFramePr>
          <p:nvPr/>
        </p:nvGraphicFramePr>
        <p:xfrm>
          <a:off x="3071813" y="2065338"/>
          <a:ext cx="1392237" cy="642937"/>
        </p:xfrm>
        <a:graphic>
          <a:graphicData uri="http://schemas.openxmlformats.org/presentationml/2006/ole">
            <mc:AlternateContent xmlns:mc="http://schemas.openxmlformats.org/markup-compatibility/2006">
              <mc:Choice xmlns:v="urn:schemas-microsoft-com:vml" Requires="v">
                <p:oleObj r:id="rId6" imgW="9220200" imgH="6800850" progId="Equation.3">
                  <p:embed/>
                </p:oleObj>
              </mc:Choice>
              <mc:Fallback>
                <p:oleObj r:id="rId6" imgW="9220200" imgH="6800850" progId="Equation.3">
                  <p:embed/>
                  <p:pic>
                    <p:nvPicPr>
                      <p:cNvPr id="22534" name="Object 22">
                        <a:extLst>
                          <a:ext uri="{FF2B5EF4-FFF2-40B4-BE49-F238E27FC236}">
                            <a16:creationId xmlns:a16="http://schemas.microsoft.com/office/drawing/2014/main" id="{D3736127-A70D-8E20-05CD-4E0AFB7FF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1813" y="2065338"/>
                        <a:ext cx="139223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55" name="灯片编号占位符 10">
            <a:extLst>
              <a:ext uri="{FF2B5EF4-FFF2-40B4-BE49-F238E27FC236}">
                <a16:creationId xmlns:a16="http://schemas.microsoft.com/office/drawing/2014/main" id="{E8EBAF4F-570C-2552-80A2-92572630D4D9}"/>
              </a:ext>
            </a:extLst>
          </p:cNvPr>
          <p:cNvSpPr>
            <a:spLocks noGrp="1"/>
          </p:cNvSpPr>
          <p:nvPr>
            <p:ph type="sldNum" sz="quarter" idx="12"/>
          </p:nvPr>
        </p:nvSpPr>
        <p:spPr/>
        <p:txBody>
          <a:bodyPr/>
          <a:lstStyle/>
          <a:p>
            <a:fld id="{41C4E844-2BEC-497C-866D-DD0C0BBDC005}" type="slidenum">
              <a:rPr lang="en-US" altLang="zh-CN"/>
              <a:pPr/>
              <a:t>326</a:t>
            </a:fld>
            <a:endParaRPr lang="en-US" altLang="zh-CN"/>
          </a:p>
        </p:txBody>
      </p:sp>
      <p:sp>
        <p:nvSpPr>
          <p:cNvPr id="9" name="Rectangle 2">
            <a:extLst>
              <a:ext uri="{FF2B5EF4-FFF2-40B4-BE49-F238E27FC236}">
                <a16:creationId xmlns:a16="http://schemas.microsoft.com/office/drawing/2014/main" id="{17ED108C-6A26-0441-71FF-24CA60127E9E}"/>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a:extLst>
              <a:ext uri="{FF2B5EF4-FFF2-40B4-BE49-F238E27FC236}">
                <a16:creationId xmlns:a16="http://schemas.microsoft.com/office/drawing/2014/main" id="{FF579B42-1116-2A49-99ED-A7481DDE6736}"/>
              </a:ext>
            </a:extLst>
          </p:cNvPr>
          <p:cNvSpPr>
            <a:spLocks noGrp="1" noChangeArrowheads="1"/>
          </p:cNvSpPr>
          <p:nvPr>
            <p:ph idx="1"/>
          </p:nvPr>
        </p:nvSpPr>
        <p:spPr>
          <a:xfrm>
            <a:off x="539750" y="1268413"/>
            <a:ext cx="7772400" cy="4114800"/>
          </a:xfrm>
        </p:spPr>
        <p:txBody>
          <a:bodyPr/>
          <a:lstStyle/>
          <a:p>
            <a:pPr>
              <a:buFont typeface="Wingdings" panose="05000000000000000000" pitchFamily="2" charset="2"/>
              <a:buNone/>
            </a:pPr>
            <a:r>
              <a:rPr lang="en-US" altLang="zh-CN" sz="2800" b="1"/>
              <a:t>2. </a:t>
            </a:r>
            <a:r>
              <a:rPr lang="zh-CN" altLang="en-US" sz="2800" b="1"/>
              <a:t>作选择操作 </a:t>
            </a:r>
          </a:p>
          <a:p>
            <a:pPr lvl="1"/>
            <a:r>
              <a:rPr lang="zh-CN" altLang="en-US" b="1"/>
              <a:t>依次读入连接后的元组，按照选择条件选取满足要求的记录 </a:t>
            </a:r>
          </a:p>
          <a:p>
            <a:pPr lvl="1"/>
            <a:r>
              <a:rPr lang="zh-CN" altLang="en-US" b="1"/>
              <a:t>假定内存处理时间忽略。读取中间文件花费的时间</a:t>
            </a:r>
            <a:r>
              <a:rPr lang="en-US" altLang="zh-CN" b="1"/>
              <a:t>(</a:t>
            </a:r>
            <a:r>
              <a:rPr lang="zh-CN" altLang="en-US" b="1"/>
              <a:t>同写中间文件一样</a:t>
            </a:r>
            <a:r>
              <a:rPr lang="en-US" altLang="zh-CN" b="1"/>
              <a:t>)</a:t>
            </a:r>
            <a:r>
              <a:rPr lang="zh-CN" altLang="en-US" b="1"/>
              <a:t>需</a:t>
            </a:r>
            <a:r>
              <a:rPr lang="en-US" altLang="zh-CN" b="1"/>
              <a:t>5×10</a:t>
            </a:r>
            <a:r>
              <a:rPr lang="en-US" altLang="zh-CN" b="1" baseline="30000"/>
              <a:t>4</a:t>
            </a:r>
            <a:r>
              <a:rPr lang="en-US" altLang="zh-CN" b="1"/>
              <a:t>s </a:t>
            </a:r>
          </a:p>
          <a:p>
            <a:pPr lvl="1"/>
            <a:r>
              <a:rPr lang="zh-CN" altLang="en-US" b="1"/>
              <a:t>满足条件的元组假设仅</a:t>
            </a:r>
            <a:r>
              <a:rPr lang="en-US" altLang="zh-CN" b="1"/>
              <a:t>50</a:t>
            </a:r>
            <a:r>
              <a:rPr lang="zh-CN" altLang="en-US" b="1"/>
              <a:t>个，均可放在内存 </a:t>
            </a:r>
          </a:p>
        </p:txBody>
      </p:sp>
      <p:sp>
        <p:nvSpPr>
          <p:cNvPr id="28674" name="灯片编号占位符 5">
            <a:extLst>
              <a:ext uri="{FF2B5EF4-FFF2-40B4-BE49-F238E27FC236}">
                <a16:creationId xmlns:a16="http://schemas.microsoft.com/office/drawing/2014/main" id="{9C80FC23-5DE3-4BD0-D15A-4495B1C9E57E}"/>
              </a:ext>
            </a:extLst>
          </p:cNvPr>
          <p:cNvSpPr>
            <a:spLocks noGrp="1"/>
          </p:cNvSpPr>
          <p:nvPr>
            <p:ph type="sldNum" sz="quarter" idx="12"/>
          </p:nvPr>
        </p:nvSpPr>
        <p:spPr/>
        <p:txBody>
          <a:bodyPr/>
          <a:lstStyle/>
          <a:p>
            <a:fld id="{013C2BD1-9709-49F3-B41E-5A9ED4FE0643}" type="slidenum">
              <a:rPr lang="en-US" altLang="zh-CN"/>
              <a:pPr/>
              <a:t>327</a:t>
            </a:fld>
            <a:endParaRPr lang="en-US" altLang="zh-CN"/>
          </a:p>
        </p:txBody>
      </p:sp>
      <p:sp>
        <p:nvSpPr>
          <p:cNvPr id="4" name="Rectangle 2">
            <a:extLst>
              <a:ext uri="{FF2B5EF4-FFF2-40B4-BE49-F238E27FC236}">
                <a16:creationId xmlns:a16="http://schemas.microsoft.com/office/drawing/2014/main" id="{45C66A96-30E4-FFAF-41FF-5B7FC3B92054}"/>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a:extLst>
              <a:ext uri="{FF2B5EF4-FFF2-40B4-BE49-F238E27FC236}">
                <a16:creationId xmlns:a16="http://schemas.microsoft.com/office/drawing/2014/main" id="{EDB6193A-A15F-5D18-C3ED-82E041FDF498}"/>
              </a:ext>
            </a:extLst>
          </p:cNvPr>
          <p:cNvSpPr>
            <a:spLocks noGrp="1" noChangeArrowheads="1"/>
          </p:cNvSpPr>
          <p:nvPr>
            <p:ph idx="1"/>
          </p:nvPr>
        </p:nvSpPr>
        <p:spPr>
          <a:xfrm>
            <a:off x="611188" y="1052513"/>
            <a:ext cx="7772400" cy="4114800"/>
          </a:xfrm>
        </p:spPr>
        <p:txBody>
          <a:bodyPr/>
          <a:lstStyle/>
          <a:p>
            <a:pPr>
              <a:lnSpc>
                <a:spcPct val="140000"/>
              </a:lnSpc>
              <a:buFont typeface="Wingdings" panose="05000000000000000000" pitchFamily="2" charset="2"/>
              <a:buNone/>
            </a:pPr>
            <a:r>
              <a:rPr lang="en-US" altLang="zh-CN" sz="2800" b="1"/>
              <a:t>3. </a:t>
            </a:r>
            <a:r>
              <a:rPr lang="zh-CN" altLang="en-US" sz="2800" b="1"/>
              <a:t>作投影操作 </a:t>
            </a:r>
          </a:p>
          <a:p>
            <a:pPr lvl="1">
              <a:lnSpc>
                <a:spcPct val="140000"/>
              </a:lnSpc>
            </a:pPr>
            <a:r>
              <a:rPr lang="zh-CN" altLang="en-US" b="1"/>
              <a:t>把第</a:t>
            </a:r>
            <a:r>
              <a:rPr lang="en-US" altLang="zh-CN" b="1"/>
              <a:t>2</a:t>
            </a:r>
            <a:r>
              <a:rPr lang="zh-CN" altLang="en-US" b="1"/>
              <a:t>步的结果在</a:t>
            </a:r>
            <a:r>
              <a:rPr lang="en-US" altLang="zh-CN" b="1"/>
              <a:t>Sname</a:t>
            </a:r>
            <a:r>
              <a:rPr lang="zh-CN" altLang="en-US" b="1"/>
              <a:t>上作投影输出，得到最终结果 </a:t>
            </a:r>
          </a:p>
          <a:p>
            <a:pPr lvl="1">
              <a:lnSpc>
                <a:spcPct val="140000"/>
              </a:lnSpc>
            </a:pPr>
            <a:r>
              <a:rPr lang="zh-CN" altLang="en-US" b="1"/>
              <a:t>第一种情况下执行查询的总时间≈</a:t>
            </a:r>
            <a:r>
              <a:rPr lang="en-US" altLang="zh-CN" b="1"/>
              <a:t>105+2×5×10</a:t>
            </a:r>
            <a:r>
              <a:rPr lang="en-US" altLang="zh-CN" b="1" baseline="30000"/>
              <a:t>4</a:t>
            </a:r>
            <a:r>
              <a:rPr lang="en-US" altLang="zh-CN" b="1"/>
              <a:t>≈10</a:t>
            </a:r>
            <a:r>
              <a:rPr lang="en-US" altLang="zh-CN" b="1" baseline="30000"/>
              <a:t>5</a:t>
            </a:r>
            <a:r>
              <a:rPr lang="en-US" altLang="zh-CN" b="1"/>
              <a:t>s</a:t>
            </a:r>
          </a:p>
          <a:p>
            <a:pPr lvl="1">
              <a:lnSpc>
                <a:spcPct val="140000"/>
              </a:lnSpc>
            </a:pPr>
            <a:r>
              <a:rPr lang="zh-CN" altLang="en-US" b="1"/>
              <a:t>所有内存处理时间均忽略不计 </a:t>
            </a:r>
          </a:p>
          <a:p>
            <a:endParaRPr lang="en-US" altLang="zh-CN" b="1"/>
          </a:p>
        </p:txBody>
      </p:sp>
      <p:sp>
        <p:nvSpPr>
          <p:cNvPr id="29698" name="灯片编号占位符 5">
            <a:extLst>
              <a:ext uri="{FF2B5EF4-FFF2-40B4-BE49-F238E27FC236}">
                <a16:creationId xmlns:a16="http://schemas.microsoft.com/office/drawing/2014/main" id="{6200F5E7-5C4C-E368-3DBA-7C6F342BF1C0}"/>
              </a:ext>
            </a:extLst>
          </p:cNvPr>
          <p:cNvSpPr>
            <a:spLocks noGrp="1"/>
          </p:cNvSpPr>
          <p:nvPr>
            <p:ph type="sldNum" sz="quarter" idx="12"/>
          </p:nvPr>
        </p:nvSpPr>
        <p:spPr/>
        <p:txBody>
          <a:bodyPr/>
          <a:lstStyle/>
          <a:p>
            <a:fld id="{A816E375-7DFC-4C44-93D6-D252C163BF45}" type="slidenum">
              <a:rPr lang="en-US" altLang="zh-CN"/>
              <a:pPr/>
              <a:t>328</a:t>
            </a:fld>
            <a:endParaRPr lang="en-US" altLang="zh-CN"/>
          </a:p>
        </p:txBody>
      </p:sp>
      <p:sp>
        <p:nvSpPr>
          <p:cNvPr id="4" name="Rectangle 2">
            <a:extLst>
              <a:ext uri="{FF2B5EF4-FFF2-40B4-BE49-F238E27FC236}">
                <a16:creationId xmlns:a16="http://schemas.microsoft.com/office/drawing/2014/main" id="{C04B6156-1327-E8CC-62A9-95C60D434567}"/>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a:extLst>
              <a:ext uri="{FF2B5EF4-FFF2-40B4-BE49-F238E27FC236}">
                <a16:creationId xmlns:a16="http://schemas.microsoft.com/office/drawing/2014/main" id="{8ABCD9C9-3022-AA19-8D59-06F858F05343}"/>
              </a:ext>
            </a:extLst>
          </p:cNvPr>
          <p:cNvSpPr>
            <a:spLocks noGrp="1" noChangeArrowheads="1"/>
          </p:cNvSpPr>
          <p:nvPr>
            <p:ph idx="1"/>
          </p:nvPr>
        </p:nvSpPr>
        <p:spPr>
          <a:xfrm>
            <a:off x="107950" y="728663"/>
            <a:ext cx="8891588" cy="6129337"/>
          </a:xfrm>
        </p:spPr>
        <p:txBody>
          <a:bodyPr/>
          <a:lstStyle/>
          <a:p>
            <a:pPr>
              <a:lnSpc>
                <a:spcPct val="90000"/>
              </a:lnSpc>
            </a:pPr>
            <a:r>
              <a:rPr lang="zh-CN" altLang="en-US" sz="2800" b="1"/>
              <a:t>二、 第二种情况 </a:t>
            </a:r>
          </a:p>
          <a:p>
            <a:pPr>
              <a:lnSpc>
                <a:spcPct val="90000"/>
              </a:lnSpc>
              <a:buFont typeface="Wingdings" panose="05000000000000000000" pitchFamily="2" charset="2"/>
              <a:buNone/>
            </a:pPr>
            <a:r>
              <a:rPr lang="zh-CN" altLang="en-US" sz="2800" b="1" i="1"/>
              <a:t>    </a:t>
            </a:r>
            <a:r>
              <a:rPr lang="en-US" altLang="zh-CN" sz="2800" b="1" i="1"/>
              <a:t>Q</a:t>
            </a:r>
            <a:r>
              <a:rPr lang="en-US" altLang="zh-CN" sz="2800" b="1" baseline="-25000"/>
              <a:t>2</a:t>
            </a:r>
            <a:r>
              <a:rPr lang="en-US" altLang="zh-CN" sz="2800" b="1"/>
              <a:t>=π</a:t>
            </a:r>
            <a:r>
              <a:rPr lang="en-US" altLang="zh-CN" sz="2800" b="1" baseline="-25000"/>
              <a:t>Sname</a:t>
            </a:r>
            <a:r>
              <a:rPr lang="en-US" altLang="zh-CN" sz="2800" b="1"/>
              <a:t>(σ</a:t>
            </a:r>
            <a:r>
              <a:rPr lang="en-US" altLang="zh-CN" sz="2800" b="1" baseline="-25000"/>
              <a:t>Sc.Cno='2'</a:t>
            </a:r>
            <a:r>
              <a:rPr lang="en-US" altLang="zh-CN" sz="2800" b="1"/>
              <a:t> (Student     SC))</a:t>
            </a:r>
          </a:p>
          <a:p>
            <a:pPr lvl="1">
              <a:lnSpc>
                <a:spcPct val="90000"/>
              </a:lnSpc>
              <a:buFont typeface="Wingdings" panose="05000000000000000000" pitchFamily="2" charset="2"/>
              <a:buNone/>
            </a:pPr>
            <a:r>
              <a:rPr lang="en-US" altLang="zh-CN" b="1"/>
              <a:t>1. </a:t>
            </a:r>
            <a:r>
              <a:rPr lang="zh-CN" altLang="en-US" b="1"/>
              <a:t>计算自然连接 </a:t>
            </a:r>
          </a:p>
          <a:p>
            <a:pPr lvl="2">
              <a:lnSpc>
                <a:spcPct val="90000"/>
              </a:lnSpc>
              <a:buFont typeface="Wingdings" panose="05000000000000000000" pitchFamily="2" charset="2"/>
              <a:buChar char="Ø"/>
            </a:pPr>
            <a:r>
              <a:rPr lang="zh-CN" altLang="en-US" sz="2800" b="1"/>
              <a:t>执行自然连接，读取</a:t>
            </a:r>
            <a:r>
              <a:rPr lang="en-US" altLang="zh-CN" sz="2800" b="1"/>
              <a:t>Student</a:t>
            </a:r>
            <a:r>
              <a:rPr lang="zh-CN" altLang="en-US" sz="2800" b="1"/>
              <a:t>和</a:t>
            </a:r>
            <a:r>
              <a:rPr lang="en-US" altLang="zh-CN" sz="2800" b="1"/>
              <a:t>SC</a:t>
            </a:r>
            <a:r>
              <a:rPr lang="zh-CN" altLang="en-US" sz="2800" b="1"/>
              <a:t>表的策略不变，总的读取块数仍为</a:t>
            </a:r>
            <a:r>
              <a:rPr lang="en-US" altLang="zh-CN" sz="2800" b="1"/>
              <a:t>2100</a:t>
            </a:r>
            <a:r>
              <a:rPr lang="zh-CN" altLang="en-US" sz="2800" b="1"/>
              <a:t>块花费</a:t>
            </a:r>
            <a:r>
              <a:rPr lang="en-US" altLang="zh-CN" sz="2800" b="1"/>
              <a:t>105 s </a:t>
            </a:r>
          </a:p>
          <a:p>
            <a:pPr lvl="2">
              <a:lnSpc>
                <a:spcPct val="90000"/>
              </a:lnSpc>
              <a:buFont typeface="Wingdings" panose="05000000000000000000" pitchFamily="2" charset="2"/>
              <a:buChar char="Ø"/>
            </a:pPr>
            <a:r>
              <a:rPr lang="zh-CN" altLang="en-US" sz="2800" b="1"/>
              <a:t>自然连接的结果比第一种情况大大减少，为</a:t>
            </a:r>
            <a:r>
              <a:rPr lang="en-US" altLang="zh-CN" sz="2800" b="1"/>
              <a:t>10</a:t>
            </a:r>
            <a:r>
              <a:rPr lang="en-US" altLang="zh-CN" sz="2800" b="1" baseline="30000"/>
              <a:t>4</a:t>
            </a:r>
            <a:r>
              <a:rPr lang="zh-CN" altLang="en-US" sz="2800" b="1"/>
              <a:t>个 </a:t>
            </a:r>
          </a:p>
          <a:p>
            <a:pPr lvl="2">
              <a:lnSpc>
                <a:spcPct val="90000"/>
              </a:lnSpc>
              <a:buFont typeface="Wingdings" panose="05000000000000000000" pitchFamily="2" charset="2"/>
              <a:buChar char="Ø"/>
            </a:pPr>
            <a:r>
              <a:rPr lang="zh-CN" altLang="en-US" sz="2800" b="1"/>
              <a:t>写出这些元组时间为</a:t>
            </a:r>
            <a:r>
              <a:rPr lang="en-US" altLang="zh-CN" sz="2800" b="1"/>
              <a:t>10</a:t>
            </a:r>
            <a:r>
              <a:rPr lang="en-US" altLang="zh-CN" sz="2800" b="1" baseline="30000"/>
              <a:t>4</a:t>
            </a:r>
            <a:r>
              <a:rPr lang="en-US" altLang="zh-CN" sz="2800" b="1"/>
              <a:t>/10/20=50s</a:t>
            </a:r>
            <a:r>
              <a:rPr lang="zh-CN" altLang="en-US" sz="2800" b="1"/>
              <a:t>，为第一种情况的千分之一 </a:t>
            </a:r>
          </a:p>
          <a:p>
            <a:pPr lvl="1">
              <a:lnSpc>
                <a:spcPct val="90000"/>
              </a:lnSpc>
              <a:buFont typeface="Wingdings" panose="05000000000000000000" pitchFamily="2" charset="2"/>
              <a:buNone/>
            </a:pPr>
            <a:r>
              <a:rPr lang="en-US" altLang="zh-CN" b="1"/>
              <a:t>2. </a:t>
            </a:r>
            <a:r>
              <a:rPr lang="zh-CN" altLang="en-US" b="1"/>
              <a:t>读取中间文件块，执行选择运算，花费时间也为</a:t>
            </a:r>
            <a:r>
              <a:rPr lang="en-US" altLang="zh-CN" b="1"/>
              <a:t>50s</a:t>
            </a:r>
            <a:r>
              <a:rPr lang="zh-CN" altLang="en-US" b="1"/>
              <a:t>。</a:t>
            </a:r>
          </a:p>
          <a:p>
            <a:pPr lvl="1">
              <a:lnSpc>
                <a:spcPct val="90000"/>
              </a:lnSpc>
              <a:buFont typeface="Wingdings" panose="05000000000000000000" pitchFamily="2" charset="2"/>
              <a:buNone/>
            </a:pPr>
            <a:r>
              <a:rPr lang="en-US" altLang="zh-CN" b="1"/>
              <a:t>3. </a:t>
            </a:r>
            <a:r>
              <a:rPr lang="zh-CN" altLang="en-US" b="1"/>
              <a:t>把第</a:t>
            </a:r>
            <a:r>
              <a:rPr lang="en-US" altLang="zh-CN" b="1"/>
              <a:t>2</a:t>
            </a:r>
            <a:r>
              <a:rPr lang="zh-CN" altLang="en-US" b="1"/>
              <a:t>步结果投影输出。</a:t>
            </a:r>
          </a:p>
          <a:p>
            <a:pPr lvl="1">
              <a:lnSpc>
                <a:spcPct val="90000"/>
              </a:lnSpc>
              <a:buFont typeface="Wingdings" panose="05000000000000000000" pitchFamily="2" charset="2"/>
              <a:buNone/>
            </a:pPr>
            <a:r>
              <a:rPr lang="zh-CN" altLang="en-US" b="1"/>
              <a:t>    第二种情况总的执行时间≈</a:t>
            </a:r>
            <a:r>
              <a:rPr lang="en-US" altLang="zh-CN" b="1"/>
              <a:t>105+50+50≈205s </a:t>
            </a:r>
          </a:p>
        </p:txBody>
      </p:sp>
      <p:pic>
        <p:nvPicPr>
          <p:cNvPr id="25602" name="Picture 4" descr="2A4">
            <a:extLst>
              <a:ext uri="{FF2B5EF4-FFF2-40B4-BE49-F238E27FC236}">
                <a16:creationId xmlns:a16="http://schemas.microsoft.com/office/drawing/2014/main" id="{A124BEC8-27F6-25EB-A568-3340D210BA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6938" y="1385888"/>
            <a:ext cx="3603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灯片编号占位符 6">
            <a:extLst>
              <a:ext uri="{FF2B5EF4-FFF2-40B4-BE49-F238E27FC236}">
                <a16:creationId xmlns:a16="http://schemas.microsoft.com/office/drawing/2014/main" id="{57C02130-3962-A594-4AE3-C7C8D52B1DC8}"/>
              </a:ext>
            </a:extLst>
          </p:cNvPr>
          <p:cNvSpPr>
            <a:spLocks noGrp="1"/>
          </p:cNvSpPr>
          <p:nvPr>
            <p:ph type="sldNum" sz="quarter" idx="12"/>
          </p:nvPr>
        </p:nvSpPr>
        <p:spPr/>
        <p:txBody>
          <a:bodyPr/>
          <a:lstStyle/>
          <a:p>
            <a:fld id="{B8EDC43B-2C95-4EB6-B47B-3326CC3374D9}" type="slidenum">
              <a:rPr lang="en-US" altLang="zh-CN"/>
              <a:pPr/>
              <a:t>329</a:t>
            </a:fld>
            <a:endParaRPr lang="en-US" altLang="zh-CN"/>
          </a:p>
        </p:txBody>
      </p:sp>
      <p:sp>
        <p:nvSpPr>
          <p:cNvPr id="5" name="Rectangle 2">
            <a:extLst>
              <a:ext uri="{FF2B5EF4-FFF2-40B4-BE49-F238E27FC236}">
                <a16:creationId xmlns:a16="http://schemas.microsoft.com/office/drawing/2014/main" id="{01639728-7188-D6E5-EEF3-5CA712A6BA67}"/>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B2693BFE-55AF-488A-99F7-A5D9E3B28CCB}" type="slidenum">
              <a:rPr kumimoji="0" lang="zh-CN" altLang="en-US" sz="1400"/>
              <a:t>33</a:t>
            </a:fld>
            <a:endParaRPr kumimoji="0" lang="en-US" altLang="zh-CN" sz="1400"/>
          </a:p>
        </p:txBody>
      </p:sp>
      <p:sp>
        <p:nvSpPr>
          <p:cNvPr id="128003" name="Rectangle 3"/>
          <p:cNvSpPr>
            <a:spLocks noGrp="1" noChangeArrowheads="1"/>
          </p:cNvSpPr>
          <p:nvPr>
            <p:ph type="body" idx="1"/>
          </p:nvPr>
        </p:nvSpPr>
        <p:spPr>
          <a:xfrm>
            <a:off x="1335088" y="1484313"/>
            <a:ext cx="6440487" cy="4489450"/>
          </a:xfrm>
        </p:spPr>
        <p:txBody>
          <a:bodyPr/>
          <a:lstStyle/>
          <a:p>
            <a:pPr>
              <a:lnSpc>
                <a:spcPct val="110000"/>
              </a:lnSpc>
            </a:pPr>
            <a:r>
              <a:rPr lang="zh-CN" altLang="en-US" sz="2400" b="1"/>
              <a:t>数据维护的任务</a:t>
            </a:r>
            <a:endParaRPr lang="zh-CN" altLang="en-US" sz="2400"/>
          </a:p>
          <a:p>
            <a:pPr lvl="1">
              <a:lnSpc>
                <a:spcPct val="110000"/>
              </a:lnSpc>
            </a:pPr>
            <a:r>
              <a:rPr lang="zh-CN" altLang="en-US" sz="2000"/>
              <a:t>数据录入与更新</a:t>
            </a:r>
          </a:p>
          <a:p>
            <a:pPr lvl="1">
              <a:lnSpc>
                <a:spcPct val="110000"/>
              </a:lnSpc>
            </a:pPr>
            <a:r>
              <a:rPr lang="zh-CN" altLang="en-US" sz="2000"/>
              <a:t>更改数据结构</a:t>
            </a:r>
          </a:p>
          <a:p>
            <a:pPr lvl="1">
              <a:lnSpc>
                <a:spcPct val="110000"/>
              </a:lnSpc>
            </a:pPr>
            <a:r>
              <a:rPr lang="zh-CN" altLang="en-US" sz="2000"/>
              <a:t>更改用户访问权限</a:t>
            </a:r>
          </a:p>
          <a:p>
            <a:pPr lvl="1">
              <a:lnSpc>
                <a:spcPct val="110000"/>
              </a:lnSpc>
            </a:pPr>
            <a:r>
              <a:rPr lang="zh-CN" altLang="en-US" sz="2000"/>
              <a:t>备份和恢复数据</a:t>
            </a:r>
          </a:p>
          <a:p>
            <a:pPr>
              <a:lnSpc>
                <a:spcPct val="110000"/>
              </a:lnSpc>
            </a:pPr>
            <a:r>
              <a:rPr lang="zh-CN" altLang="en-US" sz="2400" b="1">
                <a:solidFill>
                  <a:srgbClr val="0000FF"/>
                </a:solidFill>
              </a:rPr>
              <a:t>相关数据库技术</a:t>
            </a:r>
            <a:endParaRPr lang="zh-CN" altLang="en-US" sz="2400">
              <a:solidFill>
                <a:srgbClr val="0000FF"/>
              </a:solidFill>
            </a:endParaRPr>
          </a:p>
          <a:p>
            <a:pPr lvl="1">
              <a:lnSpc>
                <a:spcPct val="110000"/>
              </a:lnSpc>
            </a:pPr>
            <a:r>
              <a:rPr lang="en-US" altLang="zh-CN" sz="2000">
                <a:solidFill>
                  <a:srgbClr val="0000FF"/>
                </a:solidFill>
              </a:rPr>
              <a:t>SQL</a:t>
            </a:r>
            <a:r>
              <a:rPr lang="zh-CN" altLang="en-US" sz="2000">
                <a:solidFill>
                  <a:srgbClr val="0000FF"/>
                </a:solidFill>
              </a:rPr>
              <a:t>语言（</a:t>
            </a:r>
            <a:r>
              <a:rPr lang="en-US" altLang="zh-CN" sz="2000">
                <a:solidFill>
                  <a:srgbClr val="0000FF"/>
                </a:solidFill>
              </a:rPr>
              <a:t>3</a:t>
            </a:r>
            <a:r>
              <a:rPr lang="zh-CN" altLang="en-US" sz="2000">
                <a:solidFill>
                  <a:srgbClr val="0000FF"/>
                </a:solidFill>
              </a:rPr>
              <a:t>章</a:t>
            </a:r>
            <a:r>
              <a:rPr lang="en-US" altLang="zh-CN" sz="2000">
                <a:solidFill>
                  <a:srgbClr val="0000FF"/>
                </a:solidFill>
              </a:rPr>
              <a:t>,4</a:t>
            </a:r>
            <a:r>
              <a:rPr lang="zh-CN" altLang="en-US" sz="2000">
                <a:solidFill>
                  <a:srgbClr val="0000FF"/>
                </a:solidFill>
              </a:rPr>
              <a:t>章</a:t>
            </a:r>
            <a:r>
              <a:rPr lang="en-US" altLang="zh-CN" sz="2000">
                <a:solidFill>
                  <a:srgbClr val="0000FF"/>
                </a:solidFill>
              </a:rPr>
              <a:t>,5</a:t>
            </a:r>
            <a:r>
              <a:rPr lang="zh-CN" altLang="en-US" sz="2000">
                <a:solidFill>
                  <a:srgbClr val="0000FF"/>
                </a:solidFill>
              </a:rPr>
              <a:t>章）</a:t>
            </a:r>
          </a:p>
          <a:p>
            <a:pPr lvl="1">
              <a:lnSpc>
                <a:spcPct val="110000"/>
              </a:lnSpc>
            </a:pPr>
            <a:r>
              <a:rPr lang="zh-CN" altLang="en-US" sz="2000">
                <a:solidFill>
                  <a:srgbClr val="0000FF"/>
                </a:solidFill>
              </a:rPr>
              <a:t>备份与恢复系统（</a:t>
            </a:r>
            <a:r>
              <a:rPr lang="en-US" altLang="zh-CN" sz="2000">
                <a:solidFill>
                  <a:srgbClr val="0000FF"/>
                </a:solidFill>
              </a:rPr>
              <a:t>16</a:t>
            </a:r>
            <a:r>
              <a:rPr lang="zh-CN" altLang="en-US" sz="2000">
                <a:solidFill>
                  <a:srgbClr val="0000FF"/>
                </a:solidFill>
              </a:rPr>
              <a:t>章）</a:t>
            </a:r>
          </a:p>
        </p:txBody>
      </p:sp>
      <p:sp>
        <p:nvSpPr>
          <p:cNvPr id="60419" name="AutoShape 10"/>
          <p:cNvSpPr>
            <a:spLocks noChangeArrowheads="1"/>
          </p:cNvSpPr>
          <p:nvPr/>
        </p:nvSpPr>
        <p:spPr bwMode="auto">
          <a:xfrm>
            <a:off x="5445125" y="1943100"/>
            <a:ext cx="2682875" cy="787400"/>
          </a:xfrm>
          <a:prstGeom prst="cloudCallout">
            <a:avLst>
              <a:gd name="adj1" fmla="val 49292"/>
              <a:gd name="adj2" fmla="val 7600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数据维护的任务和重要性？</a:t>
            </a:r>
          </a:p>
        </p:txBody>
      </p:sp>
      <p:sp>
        <p:nvSpPr>
          <p:cNvPr id="60420" name="Text Box 4"/>
          <p:cNvSpPr txBox="1">
            <a:spLocks noChangeArrowheads="1"/>
          </p:cNvSpPr>
          <p:nvPr/>
        </p:nvSpPr>
        <p:spPr bwMode="auto">
          <a:xfrm>
            <a:off x="503238" y="134938"/>
            <a:ext cx="7021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sym typeface="+mn-ea"/>
              </a:rPr>
              <a:t>六</a:t>
            </a:r>
            <a:r>
              <a:rPr kumimoji="0" lang="zh-CN" altLang="en-US" sz="2800" dirty="0">
                <a:solidFill>
                  <a:schemeClr val="tx2"/>
                </a:solidFill>
                <a:latin typeface="黑体" panose="02010609060101010101" pitchFamily="49" charset="-122"/>
                <a:ea typeface="黑体" panose="02010609060101010101" pitchFamily="49" charset="-122"/>
              </a:rPr>
              <a:t>  数据库系统&amp;数据库的开发运行环节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003">
                                            <p:txEl>
                                              <p:pRg st="2" end="2"/>
                                            </p:txEl>
                                          </p:spTgt>
                                        </p:tgtEl>
                                        <p:attrNameLst>
                                          <p:attrName>style.visibility</p:attrName>
                                        </p:attrNameLst>
                                      </p:cBhvr>
                                      <p:to>
                                        <p:strVal val="visible"/>
                                      </p:to>
                                    </p:set>
                                    <p:anim calcmode="lin" valueType="num">
                                      <p:cBhvr additive="base">
                                        <p:cTn id="7" dur="500" fill="hold"/>
                                        <p:tgtEl>
                                          <p:spTgt spid="12800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8003">
                                            <p:txEl>
                                              <p:pRg st="3" end="3"/>
                                            </p:txEl>
                                          </p:spTgt>
                                        </p:tgtEl>
                                        <p:attrNameLst>
                                          <p:attrName>style.visibility</p:attrName>
                                        </p:attrNameLst>
                                      </p:cBhvr>
                                      <p:to>
                                        <p:strVal val="visible"/>
                                      </p:to>
                                    </p:set>
                                    <p:anim calcmode="lin" valueType="num">
                                      <p:cBhvr additive="base">
                                        <p:cTn id="11" dur="500" fill="hold"/>
                                        <p:tgtEl>
                                          <p:spTgt spid="12800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800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8003">
                                            <p:txEl>
                                              <p:pRg st="1" end="1"/>
                                            </p:txEl>
                                          </p:spTgt>
                                        </p:tgtEl>
                                        <p:attrNameLst>
                                          <p:attrName>style.visibility</p:attrName>
                                        </p:attrNameLst>
                                      </p:cBhvr>
                                      <p:to>
                                        <p:strVal val="visible"/>
                                      </p:to>
                                    </p:set>
                                    <p:anim calcmode="lin" valueType="num">
                                      <p:cBhvr additive="base">
                                        <p:cTn id="15" dur="500" fill="hold"/>
                                        <p:tgtEl>
                                          <p:spTgt spid="12800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800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8003">
                                            <p:txEl>
                                              <p:pRg st="0" end="0"/>
                                            </p:txEl>
                                          </p:spTgt>
                                        </p:tgtEl>
                                        <p:attrNameLst>
                                          <p:attrName>style.visibility</p:attrName>
                                        </p:attrNameLst>
                                      </p:cBhvr>
                                      <p:to>
                                        <p:strVal val="visible"/>
                                      </p:to>
                                    </p:set>
                                    <p:anim calcmode="lin" valueType="num">
                                      <p:cBhvr additive="base">
                                        <p:cTn id="19" dur="500" fill="hold"/>
                                        <p:tgtEl>
                                          <p:spTgt spid="1280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00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8003">
                                            <p:txEl>
                                              <p:pRg st="4" end="4"/>
                                            </p:txEl>
                                          </p:spTgt>
                                        </p:tgtEl>
                                        <p:attrNameLst>
                                          <p:attrName>style.visibility</p:attrName>
                                        </p:attrNameLst>
                                      </p:cBhvr>
                                      <p:to>
                                        <p:strVal val="visible"/>
                                      </p:to>
                                    </p:set>
                                    <p:anim calcmode="lin" valueType="num">
                                      <p:cBhvr additive="base">
                                        <p:cTn id="23" dur="500" fill="hold"/>
                                        <p:tgtEl>
                                          <p:spTgt spid="12800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80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8003">
                                            <p:txEl>
                                              <p:pRg st="5" end="5"/>
                                            </p:txEl>
                                          </p:spTgt>
                                        </p:tgtEl>
                                        <p:attrNameLst>
                                          <p:attrName>style.visibility</p:attrName>
                                        </p:attrNameLst>
                                      </p:cBhvr>
                                      <p:to>
                                        <p:strVal val="visible"/>
                                      </p:to>
                                    </p:set>
                                    <p:anim calcmode="lin" valueType="num">
                                      <p:cBhvr additive="base">
                                        <p:cTn id="29" dur="500" fill="hold"/>
                                        <p:tgtEl>
                                          <p:spTgt spid="12800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800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8003">
                                            <p:txEl>
                                              <p:pRg st="6" end="6"/>
                                            </p:txEl>
                                          </p:spTgt>
                                        </p:tgtEl>
                                        <p:attrNameLst>
                                          <p:attrName>style.visibility</p:attrName>
                                        </p:attrNameLst>
                                      </p:cBhvr>
                                      <p:to>
                                        <p:strVal val="visible"/>
                                      </p:to>
                                    </p:set>
                                    <p:anim calcmode="lin" valueType="num">
                                      <p:cBhvr additive="base">
                                        <p:cTn id="33" dur="500" fill="hold"/>
                                        <p:tgtEl>
                                          <p:spTgt spid="12800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800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8003">
                                            <p:txEl>
                                              <p:pRg st="7" end="7"/>
                                            </p:txEl>
                                          </p:spTgt>
                                        </p:tgtEl>
                                        <p:attrNameLst>
                                          <p:attrName>style.visibility</p:attrName>
                                        </p:attrNameLst>
                                      </p:cBhvr>
                                      <p:to>
                                        <p:strVal val="visible"/>
                                      </p:to>
                                    </p:set>
                                    <p:anim calcmode="lin" valueType="num">
                                      <p:cBhvr additive="base">
                                        <p:cTn id="37" dur="500" fill="hold"/>
                                        <p:tgtEl>
                                          <p:spTgt spid="12800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800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a:extLst>
              <a:ext uri="{FF2B5EF4-FFF2-40B4-BE49-F238E27FC236}">
                <a16:creationId xmlns:a16="http://schemas.microsoft.com/office/drawing/2014/main" id="{2B7BE554-220A-0568-D7C7-62C60A7AB56C}"/>
              </a:ext>
            </a:extLst>
          </p:cNvPr>
          <p:cNvSpPr>
            <a:spLocks noGrp="1" noChangeArrowheads="1"/>
          </p:cNvSpPr>
          <p:nvPr>
            <p:ph idx="1"/>
          </p:nvPr>
        </p:nvSpPr>
        <p:spPr>
          <a:xfrm>
            <a:off x="468313" y="620713"/>
            <a:ext cx="8218487" cy="5703887"/>
          </a:xfrm>
        </p:spPr>
        <p:txBody>
          <a:bodyPr/>
          <a:lstStyle/>
          <a:p>
            <a:r>
              <a:rPr lang="zh-CN" altLang="en-US" sz="2800" b="1"/>
              <a:t>三、 第三种情况</a:t>
            </a:r>
          </a:p>
          <a:p>
            <a:pPr>
              <a:lnSpc>
                <a:spcPct val="130000"/>
              </a:lnSpc>
              <a:buFont typeface="Wingdings" panose="05000000000000000000" pitchFamily="2" charset="2"/>
              <a:buNone/>
            </a:pPr>
            <a:r>
              <a:rPr lang="zh-CN" altLang="en-US" sz="2800" b="1" i="1"/>
              <a:t>    </a:t>
            </a:r>
            <a:r>
              <a:rPr lang="en-US" altLang="zh-CN" sz="2800" b="1" i="1"/>
              <a:t>Q</a:t>
            </a:r>
            <a:r>
              <a:rPr lang="en-US" altLang="zh-CN" sz="2800" b="1" baseline="-25000"/>
              <a:t>3</a:t>
            </a:r>
            <a:r>
              <a:rPr lang="en-US" altLang="zh-CN" sz="2800" b="1"/>
              <a:t>=π</a:t>
            </a:r>
            <a:r>
              <a:rPr lang="en-US" altLang="zh-CN" sz="2800" b="1" i="1" baseline="-25000"/>
              <a:t>Sname</a:t>
            </a:r>
            <a:r>
              <a:rPr lang="en-US" altLang="zh-CN" sz="2800" b="1"/>
              <a:t>(Student      σ</a:t>
            </a:r>
            <a:r>
              <a:rPr lang="en-US" altLang="zh-CN" sz="2800" b="1" baseline="-25000"/>
              <a:t>Sc.Cno='2'</a:t>
            </a:r>
            <a:r>
              <a:rPr lang="en-US" altLang="zh-CN" sz="2800" b="1"/>
              <a:t>(SC))</a:t>
            </a:r>
          </a:p>
          <a:p>
            <a:pPr lvl="1">
              <a:buFont typeface="Wingdings" panose="05000000000000000000" pitchFamily="2" charset="2"/>
              <a:buNone/>
            </a:pPr>
            <a:r>
              <a:rPr lang="en-US" altLang="zh-CN" b="1"/>
              <a:t>1. </a:t>
            </a:r>
            <a:r>
              <a:rPr lang="zh-CN" altLang="en-US" b="1"/>
              <a:t>先对</a:t>
            </a:r>
            <a:r>
              <a:rPr lang="en-US" altLang="zh-CN" b="1"/>
              <a:t>SC</a:t>
            </a:r>
            <a:r>
              <a:rPr lang="zh-CN" altLang="en-US" b="1"/>
              <a:t>表作选择运算，只需读一遍</a:t>
            </a:r>
            <a:r>
              <a:rPr lang="en-US" altLang="zh-CN" b="1"/>
              <a:t>SC</a:t>
            </a:r>
            <a:r>
              <a:rPr lang="zh-CN" altLang="en-US" b="1"/>
              <a:t>表，存取</a:t>
            </a:r>
            <a:r>
              <a:rPr lang="en-US" altLang="zh-CN" b="1"/>
              <a:t>100</a:t>
            </a:r>
            <a:r>
              <a:rPr lang="zh-CN" altLang="en-US" b="1"/>
              <a:t>块花费时间为</a:t>
            </a:r>
            <a:r>
              <a:rPr lang="en-US" altLang="zh-CN" b="1"/>
              <a:t>5s</a:t>
            </a:r>
            <a:r>
              <a:rPr lang="zh-CN" altLang="en-US" b="1"/>
              <a:t>，因为满足条件的元组仅</a:t>
            </a:r>
            <a:r>
              <a:rPr lang="en-US" altLang="zh-CN" b="1"/>
              <a:t>50</a:t>
            </a:r>
            <a:r>
              <a:rPr lang="zh-CN" altLang="en-US" b="1"/>
              <a:t>个，不必使用中间文件。</a:t>
            </a:r>
          </a:p>
          <a:p>
            <a:pPr lvl="1">
              <a:buFont typeface="Wingdings" panose="05000000000000000000" pitchFamily="2" charset="2"/>
              <a:buNone/>
            </a:pPr>
            <a:r>
              <a:rPr lang="en-US" altLang="zh-CN" b="1"/>
              <a:t>2. </a:t>
            </a:r>
            <a:r>
              <a:rPr lang="zh-CN" altLang="en-US" b="1"/>
              <a:t>读取</a:t>
            </a:r>
            <a:r>
              <a:rPr lang="en-US" altLang="zh-CN" b="1"/>
              <a:t>Student</a:t>
            </a:r>
            <a:r>
              <a:rPr lang="zh-CN" altLang="en-US" b="1"/>
              <a:t>表，把读入的</a:t>
            </a:r>
            <a:r>
              <a:rPr lang="en-US" altLang="zh-CN" b="1"/>
              <a:t>Student</a:t>
            </a:r>
            <a:r>
              <a:rPr lang="zh-CN" altLang="en-US" b="1"/>
              <a:t>元组和内存中的</a:t>
            </a:r>
            <a:r>
              <a:rPr lang="en-US" altLang="zh-CN" b="1"/>
              <a:t>SC</a:t>
            </a:r>
            <a:r>
              <a:rPr lang="zh-CN" altLang="en-US" b="1"/>
              <a:t>元组作连接。也只需读一遍</a:t>
            </a:r>
            <a:r>
              <a:rPr lang="en-US" altLang="zh-CN" b="1"/>
              <a:t>Student</a:t>
            </a:r>
            <a:r>
              <a:rPr lang="zh-CN" altLang="en-US" b="1"/>
              <a:t>表共</a:t>
            </a:r>
            <a:r>
              <a:rPr lang="en-US" altLang="zh-CN" b="1"/>
              <a:t>100</a:t>
            </a:r>
            <a:r>
              <a:rPr lang="zh-CN" altLang="en-US" b="1"/>
              <a:t>块，花费时间为</a:t>
            </a:r>
            <a:r>
              <a:rPr lang="en-US" altLang="zh-CN" b="1">
                <a:solidFill>
                  <a:srgbClr val="FF00FF"/>
                </a:solidFill>
              </a:rPr>
              <a:t>5s</a:t>
            </a:r>
            <a:r>
              <a:rPr lang="zh-CN" altLang="en-US" b="1"/>
              <a:t>。</a:t>
            </a:r>
          </a:p>
          <a:p>
            <a:pPr lvl="1">
              <a:buFont typeface="Wingdings" panose="05000000000000000000" pitchFamily="2" charset="2"/>
              <a:buNone/>
            </a:pPr>
            <a:r>
              <a:rPr lang="en-US" altLang="zh-CN" b="1"/>
              <a:t>3. </a:t>
            </a:r>
            <a:r>
              <a:rPr lang="zh-CN" altLang="en-US" b="1"/>
              <a:t>把连接结果投影输出  </a:t>
            </a:r>
          </a:p>
          <a:p>
            <a:pPr lvl="1">
              <a:buFont typeface="Wingdings" panose="05000000000000000000" pitchFamily="2" charset="2"/>
              <a:buNone/>
            </a:pPr>
            <a:r>
              <a:rPr lang="zh-CN" altLang="en-US" b="1"/>
              <a:t>    第三种情况总的执行时间≈</a:t>
            </a:r>
            <a:r>
              <a:rPr lang="en-US" altLang="zh-CN" b="1"/>
              <a:t>5+5≈</a:t>
            </a:r>
            <a:r>
              <a:rPr lang="en-US" altLang="zh-CN" b="1">
                <a:solidFill>
                  <a:srgbClr val="FF00FF"/>
                </a:solidFill>
              </a:rPr>
              <a:t>10s </a:t>
            </a:r>
          </a:p>
        </p:txBody>
      </p:sp>
      <p:pic>
        <p:nvPicPr>
          <p:cNvPr id="26626" name="Picture 4" descr="2A4">
            <a:extLst>
              <a:ext uri="{FF2B5EF4-FFF2-40B4-BE49-F238E27FC236}">
                <a16:creationId xmlns:a16="http://schemas.microsoft.com/office/drawing/2014/main" id="{0C5A409B-3AE3-1B08-FDAA-4196540643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538" y="1335088"/>
            <a:ext cx="3603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灯片编号占位符 6">
            <a:extLst>
              <a:ext uri="{FF2B5EF4-FFF2-40B4-BE49-F238E27FC236}">
                <a16:creationId xmlns:a16="http://schemas.microsoft.com/office/drawing/2014/main" id="{4AE1A627-F25C-7E89-48FE-F5E91EB149D3}"/>
              </a:ext>
            </a:extLst>
          </p:cNvPr>
          <p:cNvSpPr>
            <a:spLocks noGrp="1"/>
          </p:cNvSpPr>
          <p:nvPr>
            <p:ph type="sldNum" sz="quarter" idx="12"/>
          </p:nvPr>
        </p:nvSpPr>
        <p:spPr/>
        <p:txBody>
          <a:bodyPr/>
          <a:lstStyle/>
          <a:p>
            <a:fld id="{B8FDFD84-0233-4ED8-A54D-A5EEA8A5CCFF}" type="slidenum">
              <a:rPr lang="en-US" altLang="zh-CN"/>
              <a:pPr/>
              <a:t>330</a:t>
            </a:fld>
            <a:endParaRPr lang="en-US" altLang="zh-CN"/>
          </a:p>
        </p:txBody>
      </p:sp>
      <p:sp>
        <p:nvSpPr>
          <p:cNvPr id="5" name="Rectangle 2">
            <a:extLst>
              <a:ext uri="{FF2B5EF4-FFF2-40B4-BE49-F238E27FC236}">
                <a16:creationId xmlns:a16="http://schemas.microsoft.com/office/drawing/2014/main" id="{C95275B0-4698-470E-526C-884AA6C6F559}"/>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3">
            <a:extLst>
              <a:ext uri="{FF2B5EF4-FFF2-40B4-BE49-F238E27FC236}">
                <a16:creationId xmlns:a16="http://schemas.microsoft.com/office/drawing/2014/main" id="{A9419D8B-5AC0-F4B1-50F4-4843BA023652}"/>
              </a:ext>
            </a:extLst>
          </p:cNvPr>
          <p:cNvSpPr>
            <a:spLocks noGrp="1" noChangeArrowheads="1"/>
          </p:cNvSpPr>
          <p:nvPr>
            <p:ph idx="1"/>
          </p:nvPr>
        </p:nvSpPr>
        <p:spPr>
          <a:xfrm>
            <a:off x="468313" y="692150"/>
            <a:ext cx="8218487" cy="5689600"/>
          </a:xfrm>
        </p:spPr>
        <p:txBody>
          <a:bodyPr/>
          <a:lstStyle/>
          <a:p>
            <a:r>
              <a:rPr lang="zh-CN" altLang="en-US" sz="2400" b="1"/>
              <a:t>假如</a:t>
            </a:r>
            <a:r>
              <a:rPr lang="en-US" altLang="zh-CN" sz="2400" b="1"/>
              <a:t>SC</a:t>
            </a:r>
            <a:r>
              <a:rPr lang="zh-CN" altLang="en-US" sz="2400" b="1"/>
              <a:t>表的</a:t>
            </a:r>
            <a:r>
              <a:rPr lang="en-US" altLang="zh-CN" sz="2400" b="1"/>
              <a:t>Cno</a:t>
            </a:r>
            <a:r>
              <a:rPr lang="zh-CN" altLang="en-US" sz="2400" b="1"/>
              <a:t>字段上有索引</a:t>
            </a:r>
          </a:p>
          <a:p>
            <a:pPr lvl="1"/>
            <a:r>
              <a:rPr lang="zh-CN" altLang="en-US" sz="2400" b="1"/>
              <a:t>第一步就不必读取所有的</a:t>
            </a:r>
            <a:r>
              <a:rPr lang="en-US" altLang="zh-CN" sz="2400" b="1"/>
              <a:t>SC</a:t>
            </a:r>
            <a:r>
              <a:rPr lang="zh-CN" altLang="en-US" sz="2400" b="1"/>
              <a:t>元组而只需读取</a:t>
            </a:r>
            <a:r>
              <a:rPr lang="en-US" altLang="zh-CN" sz="2400" b="1"/>
              <a:t>Cno=‘2’</a:t>
            </a:r>
            <a:r>
              <a:rPr lang="zh-CN" altLang="en-US" sz="2400" b="1"/>
              <a:t>的那些元组</a:t>
            </a:r>
            <a:r>
              <a:rPr lang="en-US" altLang="zh-CN" sz="2400" b="1"/>
              <a:t>(50</a:t>
            </a:r>
            <a:r>
              <a:rPr lang="zh-CN" altLang="en-US" sz="2400" b="1"/>
              <a:t>个</a:t>
            </a:r>
            <a:r>
              <a:rPr lang="en-US" altLang="zh-CN" sz="2400" b="1"/>
              <a:t>)</a:t>
            </a:r>
          </a:p>
          <a:p>
            <a:pPr lvl="1"/>
            <a:r>
              <a:rPr lang="zh-CN" altLang="en-US" sz="2400" b="1"/>
              <a:t>存取的索引块和</a:t>
            </a:r>
            <a:r>
              <a:rPr lang="en-US" altLang="zh-CN" sz="2400" b="1"/>
              <a:t>SC</a:t>
            </a:r>
            <a:r>
              <a:rPr lang="zh-CN" altLang="en-US" sz="2400" b="1"/>
              <a:t>中满足条件的数据块大约总共</a:t>
            </a:r>
            <a:r>
              <a:rPr lang="en-US" altLang="zh-CN" sz="2400" b="1"/>
              <a:t>3</a:t>
            </a:r>
            <a:r>
              <a:rPr lang="zh-CN" altLang="en-US" sz="2400" b="1"/>
              <a:t>～</a:t>
            </a:r>
            <a:r>
              <a:rPr lang="en-US" altLang="zh-CN" sz="2400" b="1"/>
              <a:t>4</a:t>
            </a:r>
            <a:r>
              <a:rPr lang="zh-CN" altLang="en-US" sz="2400" b="1"/>
              <a:t>块</a:t>
            </a:r>
          </a:p>
          <a:p>
            <a:pPr lvl="1"/>
            <a:endParaRPr lang="zh-CN" altLang="en-US" sz="2400" b="1"/>
          </a:p>
          <a:p>
            <a:r>
              <a:rPr lang="zh-CN" altLang="en-US" sz="2400" b="1"/>
              <a:t>若</a:t>
            </a:r>
            <a:r>
              <a:rPr lang="en-US" altLang="zh-CN" sz="2400" b="1"/>
              <a:t>Student</a:t>
            </a:r>
            <a:r>
              <a:rPr lang="zh-CN" altLang="en-US" sz="2400" b="1"/>
              <a:t>表在</a:t>
            </a:r>
            <a:r>
              <a:rPr lang="en-US" altLang="zh-CN" sz="2400" b="1"/>
              <a:t>Sno</a:t>
            </a:r>
            <a:r>
              <a:rPr lang="zh-CN" altLang="en-US" sz="2400" b="1"/>
              <a:t>上也有索引</a:t>
            </a:r>
          </a:p>
          <a:p>
            <a:pPr lvl="1"/>
            <a:r>
              <a:rPr lang="zh-CN" altLang="en-US" sz="2400" b="1"/>
              <a:t>第二步也不必读取所有的</a:t>
            </a:r>
            <a:r>
              <a:rPr lang="en-US" altLang="zh-CN" sz="2400" b="1"/>
              <a:t>Student</a:t>
            </a:r>
            <a:r>
              <a:rPr lang="zh-CN" altLang="en-US" sz="2400" b="1"/>
              <a:t>元组</a:t>
            </a:r>
          </a:p>
          <a:p>
            <a:pPr lvl="1"/>
            <a:r>
              <a:rPr lang="zh-CN" altLang="en-US" sz="2400" b="1"/>
              <a:t>因为满足条件的</a:t>
            </a:r>
            <a:r>
              <a:rPr lang="en-US" altLang="zh-CN" sz="2400" b="1"/>
              <a:t>SC</a:t>
            </a:r>
            <a:r>
              <a:rPr lang="zh-CN" altLang="en-US" sz="2400" b="1"/>
              <a:t>记录仅</a:t>
            </a:r>
            <a:r>
              <a:rPr lang="en-US" altLang="zh-CN" sz="2400" b="1"/>
              <a:t>50</a:t>
            </a:r>
            <a:r>
              <a:rPr lang="zh-CN" altLang="en-US" sz="2400" b="1"/>
              <a:t>个，涉及最多</a:t>
            </a:r>
            <a:r>
              <a:rPr lang="en-US" altLang="zh-CN" sz="2400" b="1"/>
              <a:t>50</a:t>
            </a:r>
            <a:r>
              <a:rPr lang="zh-CN" altLang="en-US" sz="2400" b="1"/>
              <a:t>个</a:t>
            </a:r>
            <a:r>
              <a:rPr lang="en-US" altLang="zh-CN" sz="2400" b="1"/>
              <a:t>Student</a:t>
            </a:r>
            <a:r>
              <a:rPr lang="zh-CN" altLang="en-US" sz="2400" b="1"/>
              <a:t>记录</a:t>
            </a:r>
          </a:p>
          <a:p>
            <a:pPr lvl="1"/>
            <a:r>
              <a:rPr lang="zh-CN" altLang="en-US" sz="2400" b="1"/>
              <a:t>读取</a:t>
            </a:r>
            <a:r>
              <a:rPr lang="en-US" altLang="zh-CN" sz="2400" b="1"/>
              <a:t>Student</a:t>
            </a:r>
            <a:r>
              <a:rPr lang="zh-CN" altLang="en-US" sz="2400" b="1"/>
              <a:t>表的块数也可大大减少 </a:t>
            </a:r>
          </a:p>
          <a:p>
            <a:pPr lvl="1"/>
            <a:endParaRPr lang="zh-CN" altLang="en-US" sz="2400" b="1"/>
          </a:p>
          <a:p>
            <a:r>
              <a:rPr lang="zh-CN" altLang="en-US" sz="2400" b="1"/>
              <a:t>总的存取时间将进一步减少到数秒 </a:t>
            </a:r>
          </a:p>
        </p:txBody>
      </p:sp>
      <p:sp>
        <p:nvSpPr>
          <p:cNvPr id="32770" name="灯片编号占位符 5">
            <a:extLst>
              <a:ext uri="{FF2B5EF4-FFF2-40B4-BE49-F238E27FC236}">
                <a16:creationId xmlns:a16="http://schemas.microsoft.com/office/drawing/2014/main" id="{65879D6B-D7DB-A14E-BF5B-EAFC370AE526}"/>
              </a:ext>
            </a:extLst>
          </p:cNvPr>
          <p:cNvSpPr>
            <a:spLocks noGrp="1"/>
          </p:cNvSpPr>
          <p:nvPr>
            <p:ph type="sldNum" sz="quarter" idx="12"/>
          </p:nvPr>
        </p:nvSpPr>
        <p:spPr/>
        <p:txBody>
          <a:bodyPr/>
          <a:lstStyle/>
          <a:p>
            <a:fld id="{D48E9103-9202-4505-B22F-5C6BC081446A}" type="slidenum">
              <a:rPr lang="en-US" altLang="zh-CN"/>
              <a:pPr/>
              <a:t>331</a:t>
            </a:fld>
            <a:endParaRPr lang="en-US" altLang="zh-CN"/>
          </a:p>
        </p:txBody>
      </p:sp>
      <p:sp>
        <p:nvSpPr>
          <p:cNvPr id="4" name="Rectangle 2">
            <a:extLst>
              <a:ext uri="{FF2B5EF4-FFF2-40B4-BE49-F238E27FC236}">
                <a16:creationId xmlns:a16="http://schemas.microsoft.com/office/drawing/2014/main" id="{D8A1B61C-9447-4707-873A-014090AFF2A0}"/>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a:extLst>
              <a:ext uri="{FF2B5EF4-FFF2-40B4-BE49-F238E27FC236}">
                <a16:creationId xmlns:a16="http://schemas.microsoft.com/office/drawing/2014/main" id="{4FDCA74B-8E0E-D33D-11D7-4F597EE3F9CD}"/>
              </a:ext>
            </a:extLst>
          </p:cNvPr>
          <p:cNvSpPr>
            <a:spLocks noGrp="1" noChangeArrowheads="1"/>
          </p:cNvSpPr>
          <p:nvPr>
            <p:ph idx="1"/>
          </p:nvPr>
        </p:nvSpPr>
        <p:spPr>
          <a:xfrm>
            <a:off x="468313" y="765175"/>
            <a:ext cx="8218487" cy="5559425"/>
          </a:xfrm>
        </p:spPr>
        <p:txBody>
          <a:bodyPr/>
          <a:lstStyle/>
          <a:p>
            <a:pPr>
              <a:lnSpc>
                <a:spcPct val="140000"/>
              </a:lnSpc>
            </a:pPr>
            <a:endParaRPr lang="en-US" altLang="zh-CN" sz="2400" b="1"/>
          </a:p>
          <a:p>
            <a:pPr>
              <a:lnSpc>
                <a:spcPct val="140000"/>
              </a:lnSpc>
            </a:pPr>
            <a:endParaRPr lang="en-US" altLang="zh-CN" sz="2400" b="1"/>
          </a:p>
          <a:p>
            <a:pPr>
              <a:lnSpc>
                <a:spcPct val="140000"/>
              </a:lnSpc>
            </a:pPr>
            <a:r>
              <a:rPr lang="zh-CN" altLang="en-US" sz="2400" b="1"/>
              <a:t>把代数表达式</a:t>
            </a:r>
            <a:r>
              <a:rPr lang="en-US" altLang="zh-CN" sz="2400" b="1" i="1"/>
              <a:t>Q</a:t>
            </a:r>
            <a:r>
              <a:rPr lang="en-US" altLang="zh-CN" sz="2400" b="1" baseline="-25000"/>
              <a:t>1</a:t>
            </a:r>
            <a:r>
              <a:rPr lang="zh-CN" altLang="en-US" sz="2400" b="1"/>
              <a:t>变换为</a:t>
            </a:r>
            <a:r>
              <a:rPr lang="en-US" altLang="zh-CN" sz="2400" b="1" i="1"/>
              <a:t>Q</a:t>
            </a:r>
            <a:r>
              <a:rPr lang="en-US" altLang="zh-CN" sz="2400" b="1" baseline="-25000"/>
              <a:t>2</a:t>
            </a:r>
            <a:r>
              <a:rPr lang="zh-CN" altLang="en-US" sz="2400" b="1"/>
              <a:t>、 </a:t>
            </a:r>
            <a:r>
              <a:rPr lang="en-US" altLang="zh-CN" sz="2400" b="1" i="1"/>
              <a:t>Q</a:t>
            </a:r>
            <a:r>
              <a:rPr lang="en-US" altLang="zh-CN" sz="2400" b="1" baseline="-25000"/>
              <a:t>3</a:t>
            </a:r>
            <a:r>
              <a:rPr lang="zh-CN" altLang="en-US" sz="2400" b="1"/>
              <a:t>，</a:t>
            </a:r>
          </a:p>
          <a:p>
            <a:pPr lvl="1">
              <a:lnSpc>
                <a:spcPct val="140000"/>
              </a:lnSpc>
            </a:pPr>
            <a:r>
              <a:rPr lang="zh-CN" altLang="en-US" sz="2400" b="1"/>
              <a:t>即有选择和连接操作时，先做选择操作，这样参加连接的元组就可以大大减少，这是代数优化</a:t>
            </a:r>
          </a:p>
          <a:p>
            <a:pPr>
              <a:lnSpc>
                <a:spcPct val="140000"/>
              </a:lnSpc>
            </a:pPr>
            <a:r>
              <a:rPr lang="zh-CN" altLang="en-US" sz="2400" b="1"/>
              <a:t>在</a:t>
            </a:r>
            <a:r>
              <a:rPr lang="en-US" altLang="zh-CN" sz="2400" b="1" i="1"/>
              <a:t>Q</a:t>
            </a:r>
            <a:r>
              <a:rPr lang="en-US" altLang="zh-CN" sz="2400" b="1" baseline="-25000"/>
              <a:t>3</a:t>
            </a:r>
            <a:r>
              <a:rPr lang="zh-CN" altLang="en-US" sz="2400" b="1"/>
              <a:t>中</a:t>
            </a:r>
          </a:p>
          <a:p>
            <a:pPr lvl="1">
              <a:lnSpc>
                <a:spcPct val="140000"/>
              </a:lnSpc>
            </a:pPr>
            <a:r>
              <a:rPr lang="en-US" altLang="zh-CN" sz="2400" b="1"/>
              <a:t>SC</a:t>
            </a:r>
            <a:r>
              <a:rPr lang="zh-CN" altLang="en-US" sz="2400" b="1"/>
              <a:t>表的选择操作算法有全表扫描和索引扫描</a:t>
            </a:r>
            <a:r>
              <a:rPr lang="en-US" altLang="zh-CN" sz="2400" b="1"/>
              <a:t>2</a:t>
            </a:r>
            <a:r>
              <a:rPr lang="zh-CN" altLang="en-US" sz="2400" b="1"/>
              <a:t>种方法，经过初步估算，索引扫描方法较优 </a:t>
            </a:r>
          </a:p>
          <a:p>
            <a:pPr lvl="1">
              <a:lnSpc>
                <a:spcPct val="140000"/>
              </a:lnSpc>
            </a:pPr>
            <a:r>
              <a:rPr lang="zh-CN" altLang="en-US" sz="2400" b="1"/>
              <a:t>对于</a:t>
            </a:r>
            <a:r>
              <a:rPr lang="en-US" altLang="zh-CN" sz="2400" b="1"/>
              <a:t>Student</a:t>
            </a:r>
            <a:r>
              <a:rPr lang="zh-CN" altLang="en-US" sz="2400" b="1"/>
              <a:t>和</a:t>
            </a:r>
            <a:r>
              <a:rPr lang="en-US" altLang="zh-CN" sz="2400" b="1"/>
              <a:t>SC</a:t>
            </a:r>
            <a:r>
              <a:rPr lang="zh-CN" altLang="en-US" sz="2400" b="1"/>
              <a:t>表的连接，利用</a:t>
            </a:r>
            <a:r>
              <a:rPr lang="en-US" altLang="zh-CN" sz="2400" b="1"/>
              <a:t>Student</a:t>
            </a:r>
            <a:r>
              <a:rPr lang="zh-CN" altLang="en-US" sz="2400" b="1"/>
              <a:t>表上的索引，采用</a:t>
            </a:r>
            <a:r>
              <a:rPr lang="en-US" altLang="zh-CN" sz="2400" b="1"/>
              <a:t>index join</a:t>
            </a:r>
            <a:r>
              <a:rPr lang="zh-CN" altLang="en-US" sz="2400" b="1"/>
              <a:t>代价也较小，这就是物理优化 </a:t>
            </a:r>
          </a:p>
        </p:txBody>
      </p:sp>
      <p:sp>
        <p:nvSpPr>
          <p:cNvPr id="33794" name="灯片编号占位符 5">
            <a:extLst>
              <a:ext uri="{FF2B5EF4-FFF2-40B4-BE49-F238E27FC236}">
                <a16:creationId xmlns:a16="http://schemas.microsoft.com/office/drawing/2014/main" id="{B2BDD98F-DE49-2BD1-508B-EB3A6A0E2164}"/>
              </a:ext>
            </a:extLst>
          </p:cNvPr>
          <p:cNvSpPr>
            <a:spLocks noGrp="1"/>
          </p:cNvSpPr>
          <p:nvPr>
            <p:ph type="sldNum" sz="quarter" idx="12"/>
          </p:nvPr>
        </p:nvSpPr>
        <p:spPr/>
        <p:txBody>
          <a:bodyPr/>
          <a:lstStyle/>
          <a:p>
            <a:fld id="{D944EA8D-5B53-4780-8AE4-D64AD4DD63F2}" type="slidenum">
              <a:rPr lang="en-US" altLang="zh-CN"/>
              <a:pPr/>
              <a:t>332</a:t>
            </a:fld>
            <a:endParaRPr lang="en-US" altLang="zh-CN"/>
          </a:p>
        </p:txBody>
      </p:sp>
      <p:pic>
        <p:nvPicPr>
          <p:cNvPr id="28675" name="图片 1">
            <a:extLst>
              <a:ext uri="{FF2B5EF4-FFF2-40B4-BE49-F238E27FC236}">
                <a16:creationId xmlns:a16="http://schemas.microsoft.com/office/drawing/2014/main" id="{C530C9BC-C291-5958-C146-9DFE2CE7C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788" y="-11113"/>
            <a:ext cx="5248275" cy="178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AD0F43C-85D1-907E-744D-D3D698718631}"/>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幻灯片编号占位符 5">
            <a:extLst>
              <a:ext uri="{FF2B5EF4-FFF2-40B4-BE49-F238E27FC236}">
                <a16:creationId xmlns:a16="http://schemas.microsoft.com/office/drawing/2014/main" id="{3FA1745C-B3D5-8398-73E0-CBE0DA4CDE91}"/>
              </a:ext>
            </a:extLst>
          </p:cNvPr>
          <p:cNvSpPr>
            <a:spLocks noGrp="1"/>
          </p:cNvSpPr>
          <p:nvPr>
            <p:ph type="sldNum" sz="quarter" idx="12"/>
          </p:nvPr>
        </p:nvSpPr>
        <p:spPr/>
        <p:txBody>
          <a:bodyPr/>
          <a:lstStyle/>
          <a:p>
            <a:fld id="{AC6F5A4B-1422-419E-A5D9-874EC04437FB}" type="slidenum">
              <a:rPr lang="zh-CN" altLang="en-US"/>
              <a:pPr/>
              <a:t>333</a:t>
            </a:fld>
            <a:endParaRPr lang="en-US" altLang="zh-CN"/>
          </a:p>
        </p:txBody>
      </p:sp>
      <p:grpSp>
        <p:nvGrpSpPr>
          <p:cNvPr id="29698" name="Group 161">
            <a:extLst>
              <a:ext uri="{FF2B5EF4-FFF2-40B4-BE49-F238E27FC236}">
                <a16:creationId xmlns:a16="http://schemas.microsoft.com/office/drawing/2014/main" id="{D03A5951-F099-D591-5DB8-70A4EA9F5C6D}"/>
              </a:ext>
            </a:extLst>
          </p:cNvPr>
          <p:cNvGrpSpPr>
            <a:grpSpLocks/>
          </p:cNvGrpSpPr>
          <p:nvPr/>
        </p:nvGrpSpPr>
        <p:grpSpPr bwMode="auto">
          <a:xfrm>
            <a:off x="796925" y="3217863"/>
            <a:ext cx="7350125" cy="3241675"/>
            <a:chOff x="502" y="2027"/>
            <a:chExt cx="4630" cy="2042"/>
          </a:xfrm>
        </p:grpSpPr>
        <p:pic>
          <p:nvPicPr>
            <p:cNvPr id="29699" name="Picture 12" descr="13">
              <a:extLst>
                <a:ext uri="{FF2B5EF4-FFF2-40B4-BE49-F238E27FC236}">
                  <a16:creationId xmlns:a16="http://schemas.microsoft.com/office/drawing/2014/main" id="{D3F40395-F5C3-A98C-6F68-025A40C40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 y="2027"/>
              <a:ext cx="4630" cy="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7868" name="Rectangle 156">
              <a:extLst>
                <a:ext uri="{FF2B5EF4-FFF2-40B4-BE49-F238E27FC236}">
                  <a16:creationId xmlns:a16="http://schemas.microsoft.com/office/drawing/2014/main" id="{CFCBE37C-408A-68F3-013F-C0AB4D634D71}"/>
                </a:ext>
              </a:extLst>
            </p:cNvPr>
            <p:cNvSpPr>
              <a:spLocks noChangeArrowheads="1"/>
            </p:cNvSpPr>
            <p:nvPr/>
          </p:nvSpPr>
          <p:spPr bwMode="auto">
            <a:xfrm>
              <a:off x="4052" y="3570"/>
              <a:ext cx="53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en-US" altLang="zh-CN" sz="1400">
                  <a:latin typeface="Times New Roman" panose="02020603050405020304" pitchFamily="18" charset="0"/>
                  <a:sym typeface="Symbol" panose="05050102010706020507" pitchFamily="18" charset="2"/>
                </a:rPr>
                <a:t></a:t>
              </a:r>
              <a:r>
                <a:rPr lang="en-US" altLang="ja-JP" sz="1400" i="1" baseline="-25000">
                  <a:latin typeface="Times New Roman" panose="02020603050405020304" pitchFamily="18" charset="0"/>
                  <a:sym typeface="Symbol" panose="05050102010706020507" pitchFamily="18" charset="2"/>
                </a:rPr>
                <a:t>year</a:t>
              </a:r>
              <a:r>
                <a:rPr lang="en-US" altLang="ja-JP" sz="1400" baseline="-25000">
                  <a:latin typeface="Times New Roman" panose="02020603050405020304" pitchFamily="18" charset="0"/>
                  <a:sym typeface="Symbol" panose="05050102010706020507" pitchFamily="18" charset="2"/>
                </a:rPr>
                <a:t> = 2009</a:t>
              </a:r>
              <a:endParaRPr lang="zh-CN" altLang="en-US" sz="1400" baseline="-25000">
                <a:latin typeface="Times New Roman" panose="02020603050405020304" pitchFamily="18" charset="0"/>
                <a:sym typeface="Symbol" panose="05050102010706020507" pitchFamily="18" charset="2"/>
              </a:endParaRPr>
            </a:p>
          </p:txBody>
        </p:sp>
        <p:sp>
          <p:nvSpPr>
            <p:cNvPr id="627872" name="Rectangle 160">
              <a:extLst>
                <a:ext uri="{FF2B5EF4-FFF2-40B4-BE49-F238E27FC236}">
                  <a16:creationId xmlns:a16="http://schemas.microsoft.com/office/drawing/2014/main" id="{6C104327-F46A-442A-5112-7BB76FC03870}"/>
                </a:ext>
              </a:extLst>
            </p:cNvPr>
            <p:cNvSpPr>
              <a:spLocks noChangeArrowheads="1"/>
            </p:cNvSpPr>
            <p:nvPr/>
          </p:nvSpPr>
          <p:spPr bwMode="auto">
            <a:xfrm>
              <a:off x="1387" y="2766"/>
              <a:ext cx="7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en-US" altLang="zh-CN" sz="1400" b="0">
                  <a:latin typeface="Times New Roman" panose="02020603050405020304" pitchFamily="18" charset="0"/>
                  <a:sym typeface="Symbol" panose="05050102010706020507" pitchFamily="18" charset="2"/>
                </a:rPr>
                <a:t> </a:t>
              </a:r>
              <a:r>
                <a:rPr lang="en-US" altLang="ja-JP" sz="1400">
                  <a:latin typeface="黑体" panose="02010609060101010101" pitchFamily="2" charset="-122"/>
                  <a:ea typeface="黑体" panose="02010609060101010101" pitchFamily="2" charset="-122"/>
                  <a:sym typeface="Symbol" panose="05050102010706020507" pitchFamily="18" charset="2"/>
                </a:rPr>
                <a:t></a:t>
              </a:r>
              <a:r>
                <a:rPr lang="en-US" altLang="zh-CN" sz="1400" b="0">
                  <a:latin typeface="Times New Roman" panose="02020603050405020304" pitchFamily="18" charset="0"/>
                  <a:sym typeface="Symbol" panose="05050102010706020507" pitchFamily="18" charset="2"/>
                </a:rPr>
                <a:t> </a:t>
              </a:r>
              <a:r>
                <a:rPr lang="en-US" altLang="ja-JP" sz="1400" b="0">
                  <a:latin typeface="Times New Roman" panose="02020603050405020304" pitchFamily="18" charset="0"/>
                  <a:sym typeface="Symbol" panose="05050102010706020507" pitchFamily="18" charset="2"/>
                </a:rPr>
                <a:t>year = 2009</a:t>
              </a:r>
              <a:endParaRPr lang="zh-CN" altLang="en-US" sz="1400" b="0">
                <a:latin typeface="Times New Roman" panose="02020603050405020304" pitchFamily="18" charset="0"/>
                <a:sym typeface="Symbol" panose="05050102010706020507" pitchFamily="18" charset="2"/>
              </a:endParaRPr>
            </a:p>
          </p:txBody>
        </p:sp>
      </p:grpSp>
      <p:sp>
        <p:nvSpPr>
          <p:cNvPr id="627714" name="Rectangle 2">
            <a:extLst>
              <a:ext uri="{FF2B5EF4-FFF2-40B4-BE49-F238E27FC236}">
                <a16:creationId xmlns:a16="http://schemas.microsoft.com/office/drawing/2014/main" id="{90EDB024-DA77-1389-5EE2-394A6243C782}"/>
              </a:ext>
            </a:extLst>
          </p:cNvPr>
          <p:cNvSpPr>
            <a:spLocks noGrp="1" noChangeArrowheads="1"/>
          </p:cNvSpPr>
          <p:nvPr>
            <p:ph type="title"/>
          </p:nvPr>
        </p:nvSpPr>
        <p:spPr>
          <a:xfrm>
            <a:off x="530225" y="136525"/>
            <a:ext cx="7772400" cy="434975"/>
          </a:xfrm>
        </p:spPr>
        <p:txBody>
          <a:bodyPr/>
          <a:lstStyle/>
          <a:p>
            <a:pPr algn="l">
              <a:defRPr/>
            </a:pPr>
            <a:r>
              <a:rPr lang="zh-CN" altLang="en-US" sz="2800" b="1">
                <a:latin typeface="黑体" panose="02010609060101010101" pitchFamily="2" charset="-122"/>
                <a:ea typeface="黑体" panose="02010609060101010101" pitchFamily="2" charset="-122"/>
              </a:rPr>
              <a:t>一 概述</a:t>
            </a:r>
          </a:p>
        </p:txBody>
      </p:sp>
      <p:sp>
        <p:nvSpPr>
          <p:cNvPr id="29703" name="AutoShape 4">
            <a:extLst>
              <a:ext uri="{FF2B5EF4-FFF2-40B4-BE49-F238E27FC236}">
                <a16:creationId xmlns:a16="http://schemas.microsoft.com/office/drawing/2014/main" id="{D203232E-5405-D569-9F50-427A0726DB6A}"/>
              </a:ext>
            </a:extLst>
          </p:cNvPr>
          <p:cNvSpPr>
            <a:spLocks noChangeArrowheads="1"/>
          </p:cNvSpPr>
          <p:nvPr/>
        </p:nvSpPr>
        <p:spPr bwMode="auto">
          <a:xfrm>
            <a:off x="149225" y="833438"/>
            <a:ext cx="1749425" cy="842962"/>
          </a:xfrm>
          <a:prstGeom prst="cloudCallout">
            <a:avLst>
              <a:gd name="adj1" fmla="val -48366"/>
              <a:gd name="adj2" fmla="val 77120"/>
            </a:avLst>
          </a:prstGeom>
          <a:solidFill>
            <a:srgbClr val="FF9900"/>
          </a:solidFill>
          <a:ln w="9525">
            <a:solidFill>
              <a:schemeClr val="tx1"/>
            </a:solidFill>
            <a:round/>
            <a:headEnd/>
            <a:tailEnd/>
          </a:ln>
        </p:spPr>
        <p:txBody>
          <a:bodyPr lIns="0" tIns="0" rIns="0" bIns="0"/>
          <a:lstStyle/>
          <a:p>
            <a:pPr algn="ctr" eaLnBrk="0" hangingPunct="0"/>
            <a:r>
              <a:rPr lang="zh-CN" altLang="en-US"/>
              <a:t>讨论</a:t>
            </a:r>
            <a:r>
              <a:rPr lang="en-US" altLang="zh-CN"/>
              <a:t>1.</a:t>
            </a:r>
            <a:r>
              <a:rPr lang="zh-CN" altLang="en-US"/>
              <a:t>查询优化涉及哪些方面，大致过程？</a:t>
            </a:r>
          </a:p>
        </p:txBody>
      </p:sp>
      <p:sp>
        <p:nvSpPr>
          <p:cNvPr id="29704" name="AutoShape 4">
            <a:extLst>
              <a:ext uri="{FF2B5EF4-FFF2-40B4-BE49-F238E27FC236}">
                <a16:creationId xmlns:a16="http://schemas.microsoft.com/office/drawing/2014/main" id="{7BADA0EB-D64D-1C44-78EF-BD9EE7151B4F}"/>
              </a:ext>
            </a:extLst>
          </p:cNvPr>
          <p:cNvSpPr>
            <a:spLocks noChangeArrowheads="1"/>
          </p:cNvSpPr>
          <p:nvPr/>
        </p:nvSpPr>
        <p:spPr bwMode="auto">
          <a:xfrm>
            <a:off x="7192963" y="1012825"/>
            <a:ext cx="1692275" cy="581025"/>
          </a:xfrm>
          <a:prstGeom prst="cloudCallout">
            <a:avLst>
              <a:gd name="adj1" fmla="val 53375"/>
              <a:gd name="adj2" fmla="val 81968"/>
            </a:avLst>
          </a:prstGeom>
          <a:solidFill>
            <a:schemeClr val="accent1"/>
          </a:solidFill>
          <a:ln w="9525">
            <a:solidFill>
              <a:schemeClr val="tx1"/>
            </a:solidFill>
            <a:round/>
            <a:headEnd/>
            <a:tailEnd/>
          </a:ln>
        </p:spPr>
        <p:txBody>
          <a:bodyPr lIns="0" tIns="0" rIns="0" bIns="0"/>
          <a:lstStyle/>
          <a:p>
            <a:pPr algn="ctr" eaLnBrk="0" hangingPunct="0"/>
            <a:r>
              <a:rPr lang="en-US" altLang="zh-CN"/>
              <a:t>1)</a:t>
            </a:r>
            <a:r>
              <a:rPr lang="zh-CN" altLang="en-US"/>
              <a:t>查询优化的基本过程</a:t>
            </a:r>
            <a:r>
              <a:rPr lang="en-US" altLang="zh-CN"/>
              <a:t>? </a:t>
            </a:r>
          </a:p>
        </p:txBody>
      </p:sp>
      <p:sp>
        <p:nvSpPr>
          <p:cNvPr id="627847" name="Rectangle 135">
            <a:extLst>
              <a:ext uri="{FF2B5EF4-FFF2-40B4-BE49-F238E27FC236}">
                <a16:creationId xmlns:a16="http://schemas.microsoft.com/office/drawing/2014/main" id="{7D72FAE8-3FB3-7F63-14AD-860E4E474526}"/>
              </a:ext>
            </a:extLst>
          </p:cNvPr>
          <p:cNvSpPr>
            <a:spLocks noChangeArrowheads="1"/>
          </p:cNvSpPr>
          <p:nvPr/>
        </p:nvSpPr>
        <p:spPr bwMode="auto">
          <a:xfrm>
            <a:off x="1023938" y="1968500"/>
            <a:ext cx="615950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lnSpc>
                <a:spcPct val="90000"/>
              </a:lnSpc>
              <a:defRPr/>
            </a:pPr>
            <a:r>
              <a:rPr lang="en-US" altLang="zh-CN" sz="1400" dirty="0">
                <a:latin typeface="Times New Roman" panose="02020603050405020304" pitchFamily="18" charset="0"/>
              </a:rPr>
              <a:t>select </a:t>
            </a:r>
            <a:r>
              <a:rPr lang="en-US" altLang="zh-CN" sz="1400" dirty="0" err="1">
                <a:latin typeface="Times New Roman" panose="02020603050405020304" pitchFamily="18" charset="0"/>
              </a:rPr>
              <a:t>name,title</a:t>
            </a:r>
            <a:r>
              <a:rPr lang="en-US" altLang="zh-CN" sz="1400" dirty="0">
                <a:latin typeface="Times New Roman" panose="02020603050405020304" pitchFamily="18" charset="0"/>
              </a:rPr>
              <a:t> from </a:t>
            </a:r>
            <a:r>
              <a:rPr lang="en-US" altLang="zh-CN" sz="1400" dirty="0" err="1">
                <a:latin typeface="Times New Roman" panose="02020603050405020304" pitchFamily="18" charset="0"/>
              </a:rPr>
              <a:t>instuctor,teaches,course</a:t>
            </a:r>
            <a:endParaRPr lang="en-US" altLang="zh-CN" sz="1400" dirty="0">
              <a:latin typeface="Times New Roman" panose="02020603050405020304" pitchFamily="18" charset="0"/>
            </a:endParaRPr>
          </a:p>
          <a:p>
            <a:pPr eaLnBrk="0" hangingPunct="0">
              <a:lnSpc>
                <a:spcPct val="90000"/>
              </a:lnSpc>
              <a:defRPr/>
            </a:pPr>
            <a:r>
              <a:rPr lang="en-US" altLang="zh-CN" sz="1400" dirty="0">
                <a:latin typeface="Times New Roman" panose="02020603050405020304" pitchFamily="18" charset="0"/>
              </a:rPr>
              <a:t>where </a:t>
            </a:r>
            <a:r>
              <a:rPr lang="en-US" altLang="zh-CN" sz="1400" dirty="0" err="1">
                <a:latin typeface="Times New Roman" panose="02020603050405020304" pitchFamily="18" charset="0"/>
              </a:rPr>
              <a:t>instructor.ID</a:t>
            </a:r>
            <a:r>
              <a:rPr lang="en-US" altLang="zh-CN" sz="1400" dirty="0">
                <a:latin typeface="Times New Roman" panose="02020603050405020304" pitchFamily="18" charset="0"/>
              </a:rPr>
              <a:t>=</a:t>
            </a:r>
            <a:r>
              <a:rPr lang="en-US" altLang="zh-CN" sz="1400" dirty="0" err="1">
                <a:latin typeface="Times New Roman" panose="02020603050405020304" pitchFamily="18" charset="0"/>
              </a:rPr>
              <a:t>teaches.ID</a:t>
            </a:r>
            <a:r>
              <a:rPr lang="en-US" altLang="zh-CN" sz="1400" dirty="0">
                <a:latin typeface="Times New Roman" panose="02020603050405020304" pitchFamily="18" charset="0"/>
              </a:rPr>
              <a:t> and </a:t>
            </a:r>
            <a:r>
              <a:rPr lang="en-US" altLang="zh-CN" sz="1400" dirty="0" err="1">
                <a:latin typeface="Times New Roman" panose="02020603050405020304" pitchFamily="18" charset="0"/>
              </a:rPr>
              <a:t>teaches.course_id</a:t>
            </a:r>
            <a:r>
              <a:rPr lang="en-US" altLang="zh-CN" sz="1400" dirty="0">
                <a:latin typeface="Times New Roman" panose="02020603050405020304" pitchFamily="18" charset="0"/>
              </a:rPr>
              <a:t>=</a:t>
            </a:r>
            <a:r>
              <a:rPr lang="en-US" altLang="zh-CN" sz="1400" dirty="0" err="1">
                <a:latin typeface="Times New Roman" panose="02020603050405020304" pitchFamily="18" charset="0"/>
              </a:rPr>
              <a:t>course.course_id</a:t>
            </a:r>
            <a:r>
              <a:rPr lang="en-US" altLang="zh-CN" sz="1400" dirty="0">
                <a:latin typeface="Times New Roman" panose="02020603050405020304" pitchFamily="18" charset="0"/>
              </a:rPr>
              <a:t> </a:t>
            </a:r>
          </a:p>
          <a:p>
            <a:pPr eaLnBrk="0" hangingPunct="0">
              <a:lnSpc>
                <a:spcPct val="90000"/>
              </a:lnSpc>
              <a:defRPr/>
            </a:pPr>
            <a:r>
              <a:rPr lang="en-US" altLang="zh-CN" sz="1400" dirty="0">
                <a:latin typeface="Times New Roman" panose="02020603050405020304" pitchFamily="18" charset="0"/>
              </a:rPr>
              <a:t>           and </a:t>
            </a:r>
            <a:r>
              <a:rPr lang="en-US" altLang="zh-CN" sz="1400" dirty="0" err="1">
                <a:latin typeface="Times New Roman" panose="02020603050405020304" pitchFamily="18" charset="0"/>
              </a:rPr>
              <a:t>instructor.dept_name</a:t>
            </a:r>
            <a:r>
              <a:rPr lang="en-US" altLang="zh-CN" sz="1400" dirty="0">
                <a:latin typeface="Times New Roman" panose="02020603050405020304" pitchFamily="18" charset="0"/>
              </a:rPr>
              <a:t>=‘Music’ and year=2009</a:t>
            </a:r>
          </a:p>
        </p:txBody>
      </p:sp>
      <p:grpSp>
        <p:nvGrpSpPr>
          <p:cNvPr id="627856" name="Group 144">
            <a:extLst>
              <a:ext uri="{FF2B5EF4-FFF2-40B4-BE49-F238E27FC236}">
                <a16:creationId xmlns:a16="http://schemas.microsoft.com/office/drawing/2014/main" id="{74B7EBE3-541F-9394-EBB5-784C156B3EFA}"/>
              </a:ext>
            </a:extLst>
          </p:cNvPr>
          <p:cNvGrpSpPr>
            <a:grpSpLocks/>
          </p:cNvGrpSpPr>
          <p:nvPr/>
        </p:nvGrpSpPr>
        <p:grpSpPr bwMode="auto">
          <a:xfrm>
            <a:off x="6276975" y="2516188"/>
            <a:ext cx="2557463" cy="3030537"/>
            <a:chOff x="4038" y="1489"/>
            <a:chExt cx="1611" cy="1909"/>
          </a:xfrm>
        </p:grpSpPr>
        <p:sp>
          <p:nvSpPr>
            <p:cNvPr id="29707" name="Rectangle 136">
              <a:extLst>
                <a:ext uri="{FF2B5EF4-FFF2-40B4-BE49-F238E27FC236}">
                  <a16:creationId xmlns:a16="http://schemas.microsoft.com/office/drawing/2014/main" id="{C00D624F-07CE-3ECE-57AD-0CE5D5C0FBA2}"/>
                </a:ext>
              </a:extLst>
            </p:cNvPr>
            <p:cNvSpPr>
              <a:spLocks noChangeArrowheads="1"/>
            </p:cNvSpPr>
            <p:nvPr/>
          </p:nvSpPr>
          <p:spPr bwMode="auto">
            <a:xfrm>
              <a:off x="4336" y="1489"/>
              <a:ext cx="11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solidFill>
                    <a:srgbClr val="0066FF"/>
                  </a:solidFill>
                  <a:latin typeface="Times New Roman" panose="02020603050405020304" pitchFamily="18" charset="0"/>
                </a:rPr>
                <a:t>SQL</a:t>
              </a:r>
              <a:r>
                <a:rPr lang="zh-CN" altLang="en-US" sz="1400">
                  <a:solidFill>
                    <a:srgbClr val="0066FF"/>
                  </a:solidFill>
                  <a:latin typeface="Times New Roman" panose="02020603050405020304" pitchFamily="18" charset="0"/>
                </a:rPr>
                <a:t>转换为关系代数</a:t>
              </a:r>
            </a:p>
          </p:txBody>
        </p:sp>
        <p:sp>
          <p:nvSpPr>
            <p:cNvPr id="29708" name="Rectangle 137">
              <a:extLst>
                <a:ext uri="{FF2B5EF4-FFF2-40B4-BE49-F238E27FC236}">
                  <a16:creationId xmlns:a16="http://schemas.microsoft.com/office/drawing/2014/main" id="{42F14E79-D031-0D30-71C8-28DEB2DA2CCA}"/>
                </a:ext>
              </a:extLst>
            </p:cNvPr>
            <p:cNvSpPr>
              <a:spLocks noChangeArrowheads="1"/>
            </p:cNvSpPr>
            <p:nvPr/>
          </p:nvSpPr>
          <p:spPr bwMode="auto">
            <a:xfrm>
              <a:off x="4276" y="1908"/>
              <a:ext cx="123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400">
                  <a:solidFill>
                    <a:srgbClr val="0066FF"/>
                  </a:solidFill>
                  <a:latin typeface="Times New Roman" panose="02020603050405020304" pitchFamily="18" charset="0"/>
                </a:rPr>
                <a:t>关系代数转换为查询树</a:t>
              </a:r>
            </a:p>
            <a:p>
              <a:pPr algn="ctr" eaLnBrk="0" hangingPunct="0"/>
              <a:r>
                <a:rPr lang="en-US" altLang="zh-CN" sz="1400">
                  <a:solidFill>
                    <a:srgbClr val="0066FF"/>
                  </a:solidFill>
                  <a:latin typeface="Times New Roman" panose="02020603050405020304" pitchFamily="18" charset="0"/>
                </a:rPr>
                <a:t>(</a:t>
              </a:r>
              <a:r>
                <a:rPr lang="zh-CN" altLang="en-US" sz="1400">
                  <a:solidFill>
                    <a:srgbClr val="0066FF"/>
                  </a:solidFill>
                  <a:latin typeface="Times New Roman" panose="02020603050405020304" pitchFamily="18" charset="0"/>
                </a:rPr>
                <a:t>表示式树</a:t>
              </a:r>
              <a:r>
                <a:rPr lang="en-US" altLang="zh-CN" sz="1400">
                  <a:solidFill>
                    <a:srgbClr val="0066FF"/>
                  </a:solidFill>
                  <a:latin typeface="Times New Roman" panose="02020603050405020304" pitchFamily="18" charset="0"/>
                </a:rPr>
                <a:t>)</a:t>
              </a:r>
            </a:p>
          </p:txBody>
        </p:sp>
        <p:sp>
          <p:nvSpPr>
            <p:cNvPr id="627850" name="AutoShape 138">
              <a:extLst>
                <a:ext uri="{FF2B5EF4-FFF2-40B4-BE49-F238E27FC236}">
                  <a16:creationId xmlns:a16="http://schemas.microsoft.com/office/drawing/2014/main" id="{BFBD0786-D7EA-9118-117C-77EE489F7998}"/>
                </a:ext>
              </a:extLst>
            </p:cNvPr>
            <p:cNvSpPr>
              <a:spLocks noChangeArrowheads="1"/>
            </p:cNvSpPr>
            <p:nvPr/>
          </p:nvSpPr>
          <p:spPr bwMode="auto">
            <a:xfrm>
              <a:off x="4038" y="1524"/>
              <a:ext cx="150" cy="174"/>
            </a:xfrm>
            <a:prstGeom prst="downArrow">
              <a:avLst>
                <a:gd name="adj1" fmla="val 50000"/>
                <a:gd name="adj2" fmla="val 29000"/>
              </a:avLst>
            </a:prstGeom>
            <a:solidFill>
              <a:srgbClr val="0066FF"/>
            </a:solidFill>
            <a:ln w="9525">
              <a:solidFill>
                <a:srgbClr val="0066FF"/>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endParaRPr lang="zh-CN" altLang="en-US"/>
            </a:p>
          </p:txBody>
        </p:sp>
        <p:sp>
          <p:nvSpPr>
            <p:cNvPr id="627851" name="AutoShape 139">
              <a:extLst>
                <a:ext uri="{FF2B5EF4-FFF2-40B4-BE49-F238E27FC236}">
                  <a16:creationId xmlns:a16="http://schemas.microsoft.com/office/drawing/2014/main" id="{0A20E261-2D13-D689-4D47-24291C4AA673}"/>
                </a:ext>
              </a:extLst>
            </p:cNvPr>
            <p:cNvSpPr>
              <a:spLocks noChangeArrowheads="1"/>
            </p:cNvSpPr>
            <p:nvPr/>
          </p:nvSpPr>
          <p:spPr bwMode="auto">
            <a:xfrm>
              <a:off x="4044" y="1974"/>
              <a:ext cx="150" cy="174"/>
            </a:xfrm>
            <a:prstGeom prst="downArrow">
              <a:avLst>
                <a:gd name="adj1" fmla="val 50000"/>
                <a:gd name="adj2" fmla="val 29000"/>
              </a:avLst>
            </a:prstGeom>
            <a:solidFill>
              <a:srgbClr val="0066FF"/>
            </a:solidFill>
            <a:ln w="9525">
              <a:solidFill>
                <a:srgbClr val="0066FF"/>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endParaRPr lang="zh-CN" altLang="en-US"/>
            </a:p>
          </p:txBody>
        </p:sp>
        <p:sp>
          <p:nvSpPr>
            <p:cNvPr id="29711" name="Rectangle 140">
              <a:extLst>
                <a:ext uri="{FF2B5EF4-FFF2-40B4-BE49-F238E27FC236}">
                  <a16:creationId xmlns:a16="http://schemas.microsoft.com/office/drawing/2014/main" id="{1232B768-51E8-9865-9A6C-61532CD8998D}"/>
                </a:ext>
              </a:extLst>
            </p:cNvPr>
            <p:cNvSpPr>
              <a:spLocks noChangeArrowheads="1"/>
            </p:cNvSpPr>
            <p:nvPr/>
          </p:nvSpPr>
          <p:spPr bwMode="auto">
            <a:xfrm>
              <a:off x="4778" y="2682"/>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400">
                  <a:solidFill>
                    <a:srgbClr val="0066FF"/>
                  </a:solidFill>
                  <a:latin typeface="Times New Roman" panose="02020603050405020304" pitchFamily="18" charset="0"/>
                </a:rPr>
                <a:t>查询树变换</a:t>
              </a:r>
              <a:endParaRPr lang="en-US" altLang="zh-CN" sz="1400">
                <a:solidFill>
                  <a:schemeClr val="tx2"/>
                </a:solidFill>
                <a:latin typeface="Times New Roman" panose="02020603050405020304" pitchFamily="18" charset="0"/>
              </a:endParaRPr>
            </a:p>
          </p:txBody>
        </p:sp>
        <p:sp>
          <p:nvSpPr>
            <p:cNvPr id="29712" name="Rectangle 142">
              <a:extLst>
                <a:ext uri="{FF2B5EF4-FFF2-40B4-BE49-F238E27FC236}">
                  <a16:creationId xmlns:a16="http://schemas.microsoft.com/office/drawing/2014/main" id="{A3AAB883-CDCF-B962-8E86-9EF67BA3A1A3}"/>
                </a:ext>
              </a:extLst>
            </p:cNvPr>
            <p:cNvSpPr>
              <a:spLocks noChangeArrowheads="1"/>
            </p:cNvSpPr>
            <p:nvPr/>
          </p:nvSpPr>
          <p:spPr bwMode="auto">
            <a:xfrm>
              <a:off x="4787" y="3072"/>
              <a:ext cx="86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400">
                  <a:solidFill>
                    <a:srgbClr val="428E5B"/>
                  </a:solidFill>
                  <a:latin typeface="Times New Roman" panose="02020603050405020304" pitchFamily="18" charset="0"/>
                </a:rPr>
                <a:t>某一颗最优树</a:t>
              </a:r>
            </a:p>
            <a:p>
              <a:pPr algn="ctr" eaLnBrk="0" hangingPunct="0"/>
              <a:r>
                <a:rPr lang="en-US" altLang="zh-CN" sz="1400">
                  <a:solidFill>
                    <a:srgbClr val="428E5B"/>
                  </a:solidFill>
                  <a:latin typeface="Times New Roman" panose="02020603050405020304" pitchFamily="18" charset="0"/>
                </a:rPr>
                <a:t>(</a:t>
              </a:r>
              <a:r>
                <a:rPr lang="zh-CN" altLang="en-US" sz="1400">
                  <a:solidFill>
                    <a:srgbClr val="428E5B"/>
                  </a:solidFill>
                  <a:latin typeface="Times New Roman" panose="02020603050405020304" pitchFamily="18" charset="0"/>
                </a:rPr>
                <a:t>执行效率最佳</a:t>
              </a:r>
              <a:r>
                <a:rPr lang="en-US" altLang="zh-CN" sz="1400">
                  <a:solidFill>
                    <a:srgbClr val="428E5B"/>
                  </a:solidFill>
                  <a:latin typeface="Times New Roman" panose="02020603050405020304" pitchFamily="18" charset="0"/>
                </a:rPr>
                <a:t>)</a:t>
              </a:r>
            </a:p>
          </p:txBody>
        </p:sp>
        <p:sp>
          <p:nvSpPr>
            <p:cNvPr id="627855" name="Line 143">
              <a:extLst>
                <a:ext uri="{FF2B5EF4-FFF2-40B4-BE49-F238E27FC236}">
                  <a16:creationId xmlns:a16="http://schemas.microsoft.com/office/drawing/2014/main" id="{40428BA3-867F-5965-69E7-2B249DE953BA}"/>
                </a:ext>
              </a:extLst>
            </p:cNvPr>
            <p:cNvSpPr>
              <a:spLocks noChangeShapeType="1"/>
            </p:cNvSpPr>
            <p:nvPr/>
          </p:nvSpPr>
          <p:spPr bwMode="auto">
            <a:xfrm>
              <a:off x="4494" y="2736"/>
              <a:ext cx="372" cy="288"/>
            </a:xfrm>
            <a:prstGeom prst="line">
              <a:avLst/>
            </a:prstGeom>
            <a:noFill/>
            <a:ln w="76200">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p>
          </p:txBody>
        </p:sp>
      </p:grpSp>
      <p:sp>
        <p:nvSpPr>
          <p:cNvPr id="29714" name="AutoShape 4">
            <a:extLst>
              <a:ext uri="{FF2B5EF4-FFF2-40B4-BE49-F238E27FC236}">
                <a16:creationId xmlns:a16="http://schemas.microsoft.com/office/drawing/2014/main" id="{ED558AB0-E66A-FCD7-0D29-2A7F98341342}"/>
              </a:ext>
            </a:extLst>
          </p:cNvPr>
          <p:cNvSpPr>
            <a:spLocks noChangeArrowheads="1"/>
          </p:cNvSpPr>
          <p:nvPr/>
        </p:nvSpPr>
        <p:spPr bwMode="auto">
          <a:xfrm>
            <a:off x="7202488" y="3813175"/>
            <a:ext cx="1692275" cy="581025"/>
          </a:xfrm>
          <a:prstGeom prst="cloudCallout">
            <a:avLst>
              <a:gd name="adj1" fmla="val 53375"/>
              <a:gd name="adj2" fmla="val 81968"/>
            </a:avLst>
          </a:prstGeom>
          <a:solidFill>
            <a:schemeClr val="accent1"/>
          </a:solidFill>
          <a:ln w="9525">
            <a:solidFill>
              <a:schemeClr val="tx1"/>
            </a:solidFill>
            <a:round/>
            <a:headEnd/>
            <a:tailEnd/>
          </a:ln>
        </p:spPr>
        <p:txBody>
          <a:bodyPr lIns="0" tIns="0" rIns="0" bIns="0"/>
          <a:lstStyle/>
          <a:p>
            <a:pPr algn="ctr" eaLnBrk="0" hangingPunct="0"/>
            <a:r>
              <a:rPr lang="en-US" altLang="zh-CN"/>
              <a:t>2)</a:t>
            </a:r>
            <a:r>
              <a:rPr lang="zh-CN" altLang="en-US"/>
              <a:t>查询优化的关键任务是什么</a:t>
            </a:r>
            <a:r>
              <a:rPr lang="en-US" altLang="zh-CN"/>
              <a:t>? </a:t>
            </a:r>
          </a:p>
        </p:txBody>
      </p:sp>
      <p:grpSp>
        <p:nvGrpSpPr>
          <p:cNvPr id="627860" name="Group 148">
            <a:extLst>
              <a:ext uri="{FF2B5EF4-FFF2-40B4-BE49-F238E27FC236}">
                <a16:creationId xmlns:a16="http://schemas.microsoft.com/office/drawing/2014/main" id="{83492099-D88D-CA97-DDE4-011A342B452E}"/>
              </a:ext>
            </a:extLst>
          </p:cNvPr>
          <p:cNvGrpSpPr>
            <a:grpSpLocks/>
          </p:cNvGrpSpPr>
          <p:nvPr/>
        </p:nvGrpSpPr>
        <p:grpSpPr bwMode="auto">
          <a:xfrm>
            <a:off x="3781425" y="4038600"/>
            <a:ext cx="4864100" cy="1065213"/>
            <a:chOff x="2340" y="2454"/>
            <a:chExt cx="3064" cy="671"/>
          </a:xfrm>
        </p:grpSpPr>
        <p:sp>
          <p:nvSpPr>
            <p:cNvPr id="29716" name="Rectangle 145">
              <a:extLst>
                <a:ext uri="{FF2B5EF4-FFF2-40B4-BE49-F238E27FC236}">
                  <a16:creationId xmlns:a16="http://schemas.microsoft.com/office/drawing/2014/main" id="{03844227-ADA5-2EE8-6828-10BA38A23A15}"/>
                </a:ext>
              </a:extLst>
            </p:cNvPr>
            <p:cNvSpPr>
              <a:spLocks noChangeArrowheads="1"/>
            </p:cNvSpPr>
            <p:nvPr/>
          </p:nvSpPr>
          <p:spPr bwMode="auto">
            <a:xfrm>
              <a:off x="2340" y="2454"/>
              <a:ext cx="123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400">
                  <a:solidFill>
                    <a:schemeClr val="tx2"/>
                  </a:solidFill>
                  <a:latin typeface="宋体" panose="02010600030101010101" pitchFamily="2" charset="-122"/>
                </a:rPr>
                <a:t>这两棵树为等价表达式</a:t>
              </a:r>
            </a:p>
            <a:p>
              <a:pPr algn="ctr" eaLnBrk="0" hangingPunct="0"/>
              <a:r>
                <a:rPr lang="zh-CN" altLang="en-US" sz="1400">
                  <a:solidFill>
                    <a:schemeClr val="tx2"/>
                  </a:solidFill>
                  <a:latin typeface="宋体" panose="02010600030101010101" pitchFamily="2" charset="-122"/>
                </a:rPr>
                <a:t>但它们的执行效果不同</a:t>
              </a:r>
            </a:p>
          </p:txBody>
        </p:sp>
        <p:sp>
          <p:nvSpPr>
            <p:cNvPr id="29717" name="Rectangle 147">
              <a:extLst>
                <a:ext uri="{FF2B5EF4-FFF2-40B4-BE49-F238E27FC236}">
                  <a16:creationId xmlns:a16="http://schemas.microsoft.com/office/drawing/2014/main" id="{9C6E5F75-D7B4-B7F7-FB5B-3EC14CF2E2CA}"/>
                </a:ext>
              </a:extLst>
            </p:cNvPr>
            <p:cNvSpPr>
              <a:spLocks noChangeArrowheads="1"/>
            </p:cNvSpPr>
            <p:nvPr/>
          </p:nvSpPr>
          <p:spPr bwMode="auto">
            <a:xfrm>
              <a:off x="4712" y="2837"/>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a:solidFill>
                    <a:schemeClr val="tx2"/>
                  </a:solidFill>
                  <a:latin typeface="宋体" panose="02010600030101010101" pitchFamily="2" charset="-122"/>
                </a:rPr>
                <a:t>(</a:t>
              </a:r>
              <a:r>
                <a:rPr lang="zh-CN" altLang="en-US">
                  <a:solidFill>
                    <a:schemeClr val="tx2"/>
                  </a:solidFill>
                  <a:latin typeface="宋体" panose="02010600030101010101" pitchFamily="2" charset="-122"/>
                </a:rPr>
                <a:t>关键任务</a:t>
              </a:r>
              <a:r>
                <a:rPr lang="en-US" altLang="zh-CN">
                  <a:solidFill>
                    <a:schemeClr val="tx2"/>
                  </a:solidFill>
                  <a:latin typeface="宋体" panose="02010600030101010101" pitchFamily="2" charset="-122"/>
                </a:rPr>
                <a:t>)</a:t>
              </a:r>
            </a:p>
            <a:p>
              <a:pPr algn="ctr" eaLnBrk="0" hangingPunct="0"/>
              <a:r>
                <a:rPr lang="zh-CN" altLang="en-US">
                  <a:solidFill>
                    <a:schemeClr val="tx2"/>
                  </a:solidFill>
                  <a:latin typeface="宋体" panose="02010600030101010101" pitchFamily="2" charset="-122"/>
                </a:rPr>
                <a:t>操作执行次序</a:t>
              </a:r>
            </a:p>
          </p:txBody>
        </p:sp>
      </p:grpSp>
      <p:sp>
        <p:nvSpPr>
          <p:cNvPr id="29718" name="Rectangle 149">
            <a:extLst>
              <a:ext uri="{FF2B5EF4-FFF2-40B4-BE49-F238E27FC236}">
                <a16:creationId xmlns:a16="http://schemas.microsoft.com/office/drawing/2014/main" id="{55D574CA-2056-77C2-5EC8-B512CB61D018}"/>
              </a:ext>
            </a:extLst>
          </p:cNvPr>
          <p:cNvSpPr>
            <a:spLocks noChangeArrowheads="1"/>
          </p:cNvSpPr>
          <p:nvPr/>
        </p:nvSpPr>
        <p:spPr bwMode="auto">
          <a:xfrm>
            <a:off x="2886075" y="923925"/>
            <a:ext cx="3629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400">
                <a:solidFill>
                  <a:schemeClr val="tx2"/>
                </a:solidFill>
                <a:latin typeface="黑体" panose="02010609060101010101" pitchFamily="49" charset="-122"/>
                <a:ea typeface="黑体" panose="02010609060101010101" pitchFamily="49" charset="-122"/>
              </a:rPr>
              <a:t>查询优化任务及过程</a:t>
            </a:r>
          </a:p>
        </p:txBody>
      </p:sp>
      <p:sp>
        <p:nvSpPr>
          <p:cNvPr id="627862" name="Rectangle 150">
            <a:extLst>
              <a:ext uri="{FF2B5EF4-FFF2-40B4-BE49-F238E27FC236}">
                <a16:creationId xmlns:a16="http://schemas.microsoft.com/office/drawing/2014/main" id="{60DFFA9B-687F-B8F6-E87F-E3217AB7FC5C}"/>
              </a:ext>
            </a:extLst>
          </p:cNvPr>
          <p:cNvSpPr>
            <a:spLocks noChangeArrowheads="1"/>
          </p:cNvSpPr>
          <p:nvPr/>
        </p:nvSpPr>
        <p:spPr bwMode="auto">
          <a:xfrm>
            <a:off x="7581900" y="5791200"/>
            <a:ext cx="1162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en-US" altLang="zh-CN" sz="1400">
                <a:solidFill>
                  <a:schemeClr val="tx2"/>
                </a:solidFill>
                <a:latin typeface="黑体" panose="02010609060101010101" pitchFamily="2" charset="-122"/>
                <a:ea typeface="黑体" panose="02010609060101010101" pitchFamily="2" charset="-122"/>
              </a:rPr>
              <a:t>p.330</a:t>
            </a:r>
            <a:r>
              <a:rPr lang="zh-CN" altLang="en-US" sz="1400">
                <a:solidFill>
                  <a:srgbClr val="428E5B"/>
                </a:solidFill>
                <a:latin typeface="黑体" panose="02010609060101010101" pitchFamily="2" charset="-122"/>
                <a:ea typeface="黑体" panose="02010609060101010101" pitchFamily="2" charset="-122"/>
                <a:hlinkClick r:id="" action="ppaction://hlinkshowjump?jump=nextslide"/>
              </a:rPr>
              <a:t>图</a:t>
            </a:r>
            <a:r>
              <a:rPr lang="en-US" altLang="zh-CN" sz="1400">
                <a:solidFill>
                  <a:srgbClr val="428E5B"/>
                </a:solidFill>
                <a:latin typeface="黑体" panose="02010609060101010101" pitchFamily="2" charset="-122"/>
                <a:ea typeface="黑体" panose="02010609060101010101" pitchFamily="2" charset="-122"/>
                <a:hlinkClick r:id="" action="ppaction://hlinkshowjump?jump=nextslide"/>
              </a:rPr>
              <a:t>13-2</a:t>
            </a:r>
            <a:endParaRPr lang="zh-CN" altLang="en-US" sz="1400">
              <a:solidFill>
                <a:srgbClr val="428E5B"/>
              </a:solidFill>
              <a:latin typeface="黑体" panose="02010609060101010101" pitchFamily="2" charset="-122"/>
              <a:ea typeface="黑体" panose="02010609060101010101" pitchFamily="2" charset="-122"/>
            </a:endParaRPr>
          </a:p>
        </p:txBody>
      </p:sp>
      <p:grpSp>
        <p:nvGrpSpPr>
          <p:cNvPr id="29720" name="Group 155">
            <a:extLst>
              <a:ext uri="{FF2B5EF4-FFF2-40B4-BE49-F238E27FC236}">
                <a16:creationId xmlns:a16="http://schemas.microsoft.com/office/drawing/2014/main" id="{1DE96486-4664-73BE-7A17-C2563030A6F7}"/>
              </a:ext>
            </a:extLst>
          </p:cNvPr>
          <p:cNvGrpSpPr>
            <a:grpSpLocks/>
          </p:cNvGrpSpPr>
          <p:nvPr/>
        </p:nvGrpSpPr>
        <p:grpSpPr bwMode="auto">
          <a:xfrm>
            <a:off x="1316038" y="2493963"/>
            <a:ext cx="5021262" cy="679450"/>
            <a:chOff x="829" y="1595"/>
            <a:chExt cx="3163" cy="428"/>
          </a:xfrm>
        </p:grpSpPr>
        <p:sp>
          <p:nvSpPr>
            <p:cNvPr id="627864" name="Rectangle 152">
              <a:extLst>
                <a:ext uri="{FF2B5EF4-FFF2-40B4-BE49-F238E27FC236}">
                  <a16:creationId xmlns:a16="http://schemas.microsoft.com/office/drawing/2014/main" id="{26AA4B2A-B061-3C73-7642-4C07556A83B5}"/>
                </a:ext>
              </a:extLst>
            </p:cNvPr>
            <p:cNvSpPr>
              <a:spLocks noChangeArrowheads="1"/>
            </p:cNvSpPr>
            <p:nvPr/>
          </p:nvSpPr>
          <p:spPr bwMode="auto">
            <a:xfrm>
              <a:off x="829" y="1595"/>
              <a:ext cx="3163"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lnSpc>
                  <a:spcPct val="120000"/>
                </a:lnSpc>
                <a:defRPr/>
              </a:pPr>
              <a:r>
                <a:rPr lang="en-US" altLang="zh-CN" sz="1600" dirty="0">
                  <a:latin typeface="Times New Roman" panose="02020603050405020304" pitchFamily="18" charset="0"/>
                  <a:sym typeface="Symbol" panose="05050102010706020507" pitchFamily="18" charset="2"/>
                </a:rPr>
                <a:t></a:t>
              </a:r>
              <a:r>
                <a:rPr lang="en-US" altLang="zh-CN" sz="1600" i="1" baseline="-25000" dirty="0">
                  <a:latin typeface="Times New Roman" panose="02020603050405020304" pitchFamily="18" charset="0"/>
                  <a:sym typeface="Symbol" panose="05050102010706020507" pitchFamily="18" charset="2"/>
                </a:rPr>
                <a:t>name, title</a:t>
              </a:r>
              <a:r>
                <a:rPr lang="en-US" altLang="zh-CN" sz="1600" dirty="0">
                  <a:latin typeface="Times New Roman" panose="02020603050405020304" pitchFamily="18" charset="0"/>
                  <a:sym typeface="Symbol" panose="05050102010706020507" pitchFamily="18" charset="2"/>
                </a:rPr>
                <a:t>(</a:t>
              </a:r>
              <a:r>
                <a:rPr lang="en-US" altLang="zh-CN" sz="1600" i="1" baseline="-25000" dirty="0" err="1">
                  <a:latin typeface="Times New Roman" panose="02020603050405020304" pitchFamily="18" charset="0"/>
                  <a:sym typeface="Symbol" panose="05050102010706020507" pitchFamily="18" charset="2"/>
                </a:rPr>
                <a:t>dept_name</a:t>
              </a:r>
              <a:r>
                <a:rPr lang="en-US" altLang="zh-CN" sz="1600" i="1" baseline="-25000" dirty="0">
                  <a:latin typeface="Times New Roman" panose="02020603050405020304" pitchFamily="18" charset="0"/>
                  <a:sym typeface="Symbol" panose="05050102010706020507" pitchFamily="18" charset="2"/>
                </a:rPr>
                <a:t>= </a:t>
              </a:r>
              <a:r>
                <a:rPr lang="ja-JP" altLang="en-US" sz="1600" i="1" baseline="-25000">
                  <a:latin typeface="Times New Roman" panose="02020603050405020304" pitchFamily="18" charset="0"/>
                  <a:sym typeface="Symbol" panose="05050102010706020507" pitchFamily="18" charset="2"/>
                </a:rPr>
                <a:t>“</a:t>
              </a:r>
              <a:r>
                <a:rPr lang="en-US" altLang="ja-JP" sz="1600" baseline="-25000" dirty="0">
                  <a:latin typeface="Times New Roman" panose="02020603050405020304" pitchFamily="18" charset="0"/>
                  <a:sym typeface="Symbol" panose="05050102010706020507" pitchFamily="18" charset="2"/>
                </a:rPr>
                <a:t>Music</a:t>
              </a:r>
              <a:r>
                <a:rPr lang="ja-JP" altLang="en-US" sz="1600" baseline="-25000">
                  <a:latin typeface="Times New Roman" panose="02020603050405020304" pitchFamily="18" charset="0"/>
                  <a:sym typeface="Symbol" panose="05050102010706020507" pitchFamily="18" charset="2"/>
                </a:rPr>
                <a:t>”</a:t>
              </a:r>
              <a:r>
                <a:rPr lang="en-US" altLang="ja-JP" sz="1600" baseline="-25000" dirty="0">
                  <a:latin typeface="Times New Roman" panose="02020603050405020304" pitchFamily="18" charset="0"/>
                  <a:sym typeface="Symbol" panose="05050102010706020507" pitchFamily="18" charset="2"/>
                </a:rPr>
                <a:t></a:t>
              </a:r>
              <a:r>
                <a:rPr lang="en-US" altLang="ja-JP" sz="1600" i="1" baseline="-25000" dirty="0">
                  <a:latin typeface="Times New Roman" panose="02020603050405020304" pitchFamily="18" charset="0"/>
                  <a:sym typeface="Symbol" panose="05050102010706020507" pitchFamily="18" charset="2"/>
                </a:rPr>
                <a:t>year</a:t>
              </a:r>
              <a:r>
                <a:rPr lang="en-US" altLang="ja-JP" sz="1600" baseline="-25000" dirty="0">
                  <a:latin typeface="Times New Roman" panose="02020603050405020304" pitchFamily="18" charset="0"/>
                  <a:sym typeface="Symbol" panose="05050102010706020507" pitchFamily="18" charset="2"/>
                </a:rPr>
                <a:t> = 2009</a:t>
              </a:r>
              <a:r>
                <a:rPr lang="en-US" altLang="ja-JP" sz="1600" dirty="0">
                  <a:latin typeface="Times New Roman" panose="02020603050405020304" pitchFamily="18" charset="0"/>
                  <a:sym typeface="Symbol" panose="05050102010706020507" pitchFamily="18" charset="2"/>
                </a:rPr>
                <a:t>	</a:t>
              </a:r>
              <a:br>
                <a:rPr lang="en-US" altLang="ja-JP" sz="1600" dirty="0">
                  <a:latin typeface="Times New Roman" panose="02020603050405020304" pitchFamily="18" charset="0"/>
                  <a:sym typeface="Symbol" panose="05050102010706020507" pitchFamily="18" charset="2"/>
                </a:rPr>
              </a:br>
              <a:r>
                <a:rPr lang="en-US" altLang="ja-JP" sz="1600" dirty="0">
                  <a:latin typeface="Times New Roman" panose="02020603050405020304" pitchFamily="18" charset="0"/>
                  <a:sym typeface="Symbol" panose="05050102010706020507" pitchFamily="18" charset="2"/>
                </a:rPr>
                <a:t>    (</a:t>
              </a:r>
              <a:r>
                <a:rPr lang="en-US" altLang="ja-JP" sz="1600" i="1" dirty="0">
                  <a:latin typeface="Times New Roman" panose="02020603050405020304" pitchFamily="18" charset="0"/>
                  <a:sym typeface="Symbol" panose="05050102010706020507" pitchFamily="18" charset="2"/>
                </a:rPr>
                <a:t>instructor</a:t>
              </a:r>
              <a:r>
                <a:rPr lang="en-US" altLang="zh-CN" sz="1600" i="1" dirty="0">
                  <a:latin typeface="Times New Roman" panose="02020603050405020304" pitchFamily="18" charset="0"/>
                  <a:sym typeface="Symbol" panose="05050102010706020507" pitchFamily="18" charset="2"/>
                </a:rPr>
                <a:t>  </a:t>
              </a:r>
              <a:r>
                <a:rPr lang="en-US" altLang="ja-JP" sz="1600" i="1" dirty="0">
                  <a:latin typeface="Times New Roman" panose="02020603050405020304" pitchFamily="18" charset="0"/>
                  <a:sym typeface="Symbol" panose="05050102010706020507" pitchFamily="18" charset="2"/>
                </a:rPr>
                <a:t>     (teaches       </a:t>
              </a:r>
              <a:r>
                <a:rPr lang="en-US" altLang="ja-JP" sz="1600" dirty="0">
                  <a:latin typeface="Times New Roman" panose="02020603050405020304" pitchFamily="18" charset="0"/>
                  <a:sym typeface="Symbol" panose="05050102010706020507" pitchFamily="18" charset="2"/>
                </a:rPr>
                <a:t></a:t>
              </a:r>
              <a:r>
                <a:rPr lang="en-US" altLang="ja-JP" sz="1600" i="1" dirty="0" err="1">
                  <a:latin typeface="Times New Roman" panose="02020603050405020304" pitchFamily="18" charset="0"/>
                  <a:sym typeface="Symbol" panose="05050102010706020507" pitchFamily="18" charset="2"/>
                </a:rPr>
                <a:t>course_id</a:t>
              </a:r>
              <a:r>
                <a:rPr lang="en-US" altLang="ja-JP" sz="1600" i="1" dirty="0">
                  <a:latin typeface="Times New Roman" panose="02020603050405020304" pitchFamily="18" charset="0"/>
                  <a:sym typeface="Symbol" panose="05050102010706020507" pitchFamily="18" charset="2"/>
                </a:rPr>
                <a:t>, title </a:t>
              </a:r>
              <a:r>
                <a:rPr lang="en-US" altLang="ja-JP" sz="1600" dirty="0">
                  <a:latin typeface="Times New Roman" panose="02020603050405020304" pitchFamily="18" charset="0"/>
                  <a:sym typeface="Symbol" panose="05050102010706020507" pitchFamily="18" charset="2"/>
                </a:rPr>
                <a:t>(</a:t>
              </a:r>
              <a:r>
                <a:rPr lang="en-US" altLang="ja-JP" sz="1600" i="1" dirty="0">
                  <a:latin typeface="Times New Roman" panose="02020603050405020304" pitchFamily="18" charset="0"/>
                  <a:sym typeface="Symbol" panose="05050102010706020507" pitchFamily="18" charset="2"/>
                </a:rPr>
                <a:t>course</a:t>
              </a:r>
              <a:r>
                <a:rPr lang="en-US" altLang="ja-JP" sz="1600" dirty="0">
                  <a:latin typeface="Times New Roman" panose="02020603050405020304" pitchFamily="18" charset="0"/>
                  <a:sym typeface="Symbol" panose="05050102010706020507" pitchFamily="18" charset="2"/>
                </a:rPr>
                <a:t>))))</a:t>
              </a:r>
              <a:endParaRPr lang="zh-CN" altLang="en-US" sz="1600" dirty="0">
                <a:latin typeface="Times New Roman" panose="02020603050405020304" pitchFamily="18" charset="0"/>
                <a:sym typeface="Symbol" panose="05050102010706020507" pitchFamily="18" charset="2"/>
              </a:endParaRPr>
            </a:p>
          </p:txBody>
        </p:sp>
        <p:sp>
          <p:nvSpPr>
            <p:cNvPr id="29722" name="AutoShape 10">
              <a:extLst>
                <a:ext uri="{FF2B5EF4-FFF2-40B4-BE49-F238E27FC236}">
                  <a16:creationId xmlns:a16="http://schemas.microsoft.com/office/drawing/2014/main" id="{2E777C4B-CCE8-A9DE-7509-0561911F2B1E}"/>
                </a:ext>
              </a:extLst>
            </p:cNvPr>
            <p:cNvSpPr>
              <a:spLocks noChangeArrowheads="1"/>
            </p:cNvSpPr>
            <p:nvPr/>
          </p:nvSpPr>
          <p:spPr bwMode="auto">
            <a:xfrm rot="5400000">
              <a:off x="2297" y="1852"/>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sp>
          <p:nvSpPr>
            <p:cNvPr id="29723" name="AutoShape 11">
              <a:extLst>
                <a:ext uri="{FF2B5EF4-FFF2-40B4-BE49-F238E27FC236}">
                  <a16:creationId xmlns:a16="http://schemas.microsoft.com/office/drawing/2014/main" id="{C38B094A-E7E9-7190-A150-C05D81A75D0B}"/>
                </a:ext>
              </a:extLst>
            </p:cNvPr>
            <p:cNvSpPr>
              <a:spLocks noChangeArrowheads="1"/>
            </p:cNvSpPr>
            <p:nvPr/>
          </p:nvSpPr>
          <p:spPr bwMode="auto">
            <a:xfrm rot="5400000">
              <a:off x="1616" y="1846"/>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grpSp>
      <p:sp>
        <p:nvSpPr>
          <p:cNvPr id="627874" name="Line 162">
            <a:extLst>
              <a:ext uri="{FF2B5EF4-FFF2-40B4-BE49-F238E27FC236}">
                <a16:creationId xmlns:a16="http://schemas.microsoft.com/office/drawing/2014/main" id="{90431D42-CCF5-F18A-E85F-BACEDE11482A}"/>
              </a:ext>
            </a:extLst>
          </p:cNvPr>
          <p:cNvSpPr>
            <a:spLocks noChangeShapeType="1"/>
          </p:cNvSpPr>
          <p:nvPr/>
        </p:nvSpPr>
        <p:spPr bwMode="auto">
          <a:xfrm>
            <a:off x="7705725" y="5514975"/>
            <a:ext cx="0" cy="342900"/>
          </a:xfrm>
          <a:prstGeom prst="line">
            <a:avLst/>
          </a:prstGeom>
          <a:noFill/>
          <a:ln w="57150">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29725" name="Rectangle 163">
            <a:extLst>
              <a:ext uri="{FF2B5EF4-FFF2-40B4-BE49-F238E27FC236}">
                <a16:creationId xmlns:a16="http://schemas.microsoft.com/office/drawing/2014/main" id="{4C5ED6F9-53C4-B492-6D51-A85ABB03BFA0}"/>
              </a:ext>
            </a:extLst>
          </p:cNvPr>
          <p:cNvSpPr>
            <a:spLocks noChangeArrowheads="1"/>
          </p:cNvSpPr>
          <p:nvPr/>
        </p:nvSpPr>
        <p:spPr bwMode="auto">
          <a:xfrm>
            <a:off x="7820025" y="5576888"/>
            <a:ext cx="9144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生成执行计划</a:t>
            </a:r>
          </a:p>
        </p:txBody>
      </p:sp>
      <p:sp>
        <p:nvSpPr>
          <p:cNvPr id="29726" name="文本框 1">
            <a:extLst>
              <a:ext uri="{FF2B5EF4-FFF2-40B4-BE49-F238E27FC236}">
                <a16:creationId xmlns:a16="http://schemas.microsoft.com/office/drawing/2014/main" id="{9B1116E6-28FA-C058-9B14-996AA987A747}"/>
              </a:ext>
            </a:extLst>
          </p:cNvPr>
          <p:cNvSpPr txBox="1">
            <a:spLocks noChangeArrowheads="1"/>
          </p:cNvSpPr>
          <p:nvPr/>
        </p:nvSpPr>
        <p:spPr bwMode="auto">
          <a:xfrm>
            <a:off x="698500" y="1639888"/>
            <a:ext cx="8623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a:t>查询：</a:t>
            </a:r>
            <a:r>
              <a:rPr lang="en-US" altLang="zh-CN" sz="1800"/>
              <a:t>2009</a:t>
            </a:r>
            <a:r>
              <a:rPr lang="zh-CN" altLang="en-US" sz="1800"/>
              <a:t>年有课的</a:t>
            </a:r>
            <a:r>
              <a:rPr lang="en-US" altLang="zh-CN" sz="1800"/>
              <a:t>Music</a:t>
            </a:r>
            <a:r>
              <a:rPr lang="zh-CN" altLang="en-US" sz="1800"/>
              <a:t>系的所有教师名字以及每个教师所教授的课程名称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7856"/>
                                        </p:tgtEl>
                                        <p:attrNameLst>
                                          <p:attrName>style.visibility</p:attrName>
                                        </p:attrNameLst>
                                      </p:cBhvr>
                                      <p:to>
                                        <p:strVal val="visible"/>
                                      </p:to>
                                    </p:set>
                                    <p:anim calcmode="lin" valueType="num">
                                      <p:cBhvr additive="base">
                                        <p:cTn id="7" dur="500" fill="hold"/>
                                        <p:tgtEl>
                                          <p:spTgt spid="627856"/>
                                        </p:tgtEl>
                                        <p:attrNameLst>
                                          <p:attrName>ppt_x</p:attrName>
                                        </p:attrNameLst>
                                      </p:cBhvr>
                                      <p:tavLst>
                                        <p:tav tm="0">
                                          <p:val>
                                            <p:strVal val="#ppt_x"/>
                                          </p:val>
                                        </p:tav>
                                        <p:tav tm="100000">
                                          <p:val>
                                            <p:strVal val="#ppt_x"/>
                                          </p:val>
                                        </p:tav>
                                      </p:tavLst>
                                    </p:anim>
                                    <p:anim calcmode="lin" valueType="num">
                                      <p:cBhvr additive="base">
                                        <p:cTn id="8" dur="500" fill="hold"/>
                                        <p:tgtEl>
                                          <p:spTgt spid="6278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27860"/>
                                        </p:tgtEl>
                                        <p:attrNameLst>
                                          <p:attrName>style.visibility</p:attrName>
                                        </p:attrNameLst>
                                      </p:cBhvr>
                                      <p:to>
                                        <p:strVal val="visible"/>
                                      </p:to>
                                    </p:set>
                                    <p:anim calcmode="lin" valueType="num">
                                      <p:cBhvr additive="base">
                                        <p:cTn id="13" dur="500" fill="hold"/>
                                        <p:tgtEl>
                                          <p:spTgt spid="627860"/>
                                        </p:tgtEl>
                                        <p:attrNameLst>
                                          <p:attrName>ppt_x</p:attrName>
                                        </p:attrNameLst>
                                      </p:cBhvr>
                                      <p:tavLst>
                                        <p:tav tm="0">
                                          <p:val>
                                            <p:strVal val="#ppt_x"/>
                                          </p:val>
                                        </p:tav>
                                        <p:tav tm="100000">
                                          <p:val>
                                            <p:strVal val="#ppt_x"/>
                                          </p:val>
                                        </p:tav>
                                      </p:tavLst>
                                    </p:anim>
                                    <p:anim calcmode="lin" valueType="num">
                                      <p:cBhvr additive="base">
                                        <p:cTn id="14" dur="500" fill="hold"/>
                                        <p:tgtEl>
                                          <p:spTgt spid="62786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27862"/>
                                        </p:tgtEl>
                                        <p:attrNameLst>
                                          <p:attrName>style.visibility</p:attrName>
                                        </p:attrNameLst>
                                      </p:cBhvr>
                                      <p:to>
                                        <p:strVal val="visible"/>
                                      </p:to>
                                    </p:set>
                                    <p:anim calcmode="lin" valueType="num">
                                      <p:cBhvr additive="base">
                                        <p:cTn id="17" dur="500" fill="hold"/>
                                        <p:tgtEl>
                                          <p:spTgt spid="627862"/>
                                        </p:tgtEl>
                                        <p:attrNameLst>
                                          <p:attrName>ppt_x</p:attrName>
                                        </p:attrNameLst>
                                      </p:cBhvr>
                                      <p:tavLst>
                                        <p:tav tm="0">
                                          <p:val>
                                            <p:strVal val="#ppt_x"/>
                                          </p:val>
                                        </p:tav>
                                        <p:tav tm="100000">
                                          <p:val>
                                            <p:strVal val="#ppt_x"/>
                                          </p:val>
                                        </p:tav>
                                      </p:tavLst>
                                    </p:anim>
                                    <p:anim calcmode="lin" valueType="num">
                                      <p:cBhvr additive="base">
                                        <p:cTn id="18" dur="500" fill="hold"/>
                                        <p:tgtEl>
                                          <p:spTgt spid="6278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862"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幻灯片编号占位符 3">
            <a:extLst>
              <a:ext uri="{FF2B5EF4-FFF2-40B4-BE49-F238E27FC236}">
                <a16:creationId xmlns:a16="http://schemas.microsoft.com/office/drawing/2014/main" id="{34C7A4EE-80C3-3930-061F-F542BDD05A8F}"/>
              </a:ext>
            </a:extLst>
          </p:cNvPr>
          <p:cNvSpPr>
            <a:spLocks noGrp="1"/>
          </p:cNvSpPr>
          <p:nvPr>
            <p:ph type="sldNum" sz="quarter" idx="12"/>
          </p:nvPr>
        </p:nvSpPr>
        <p:spPr/>
        <p:txBody>
          <a:bodyPr/>
          <a:lstStyle/>
          <a:p>
            <a:fld id="{6C008B3E-DEBB-4777-B109-46F07161E00A}" type="slidenum">
              <a:rPr lang="zh-CN" altLang="en-US"/>
              <a:pPr/>
              <a:t>334</a:t>
            </a:fld>
            <a:endParaRPr lang="en-US" altLang="zh-CN"/>
          </a:p>
        </p:txBody>
      </p:sp>
      <p:sp>
        <p:nvSpPr>
          <p:cNvPr id="30722" name="Rectangle 2">
            <a:extLst>
              <a:ext uri="{FF2B5EF4-FFF2-40B4-BE49-F238E27FC236}">
                <a16:creationId xmlns:a16="http://schemas.microsoft.com/office/drawing/2014/main" id="{605F2721-2A28-6676-8E2A-44341E4AC9AE}"/>
              </a:ext>
            </a:extLst>
          </p:cNvPr>
          <p:cNvSpPr>
            <a:spLocks noGrp="1" noChangeArrowheads="1"/>
          </p:cNvSpPr>
          <p:nvPr>
            <p:ph type="title" idx="4294967295"/>
          </p:nvPr>
        </p:nvSpPr>
        <p:spPr/>
        <p:txBody>
          <a:bodyPr anchor="b"/>
          <a:lstStyle/>
          <a:p>
            <a:r>
              <a:rPr lang="zh-CN" altLang="en-US" sz="2400" b="1">
                <a:latin typeface="Times New Roman" panose="02020603050405020304" pitchFamily="18" charset="0"/>
                <a:ea typeface="黑体" panose="02010609060101010101" pitchFamily="49" charset="-122"/>
              </a:rPr>
              <a:t>优化的查询树</a:t>
            </a:r>
            <a:r>
              <a:rPr lang="en-US" altLang="zh-CN" sz="2400" b="1">
                <a:latin typeface="Times New Roman" panose="02020603050405020304" pitchFamily="18" charset="0"/>
                <a:ea typeface="黑体" panose="02010609060101010101" pitchFamily="49" charset="-122"/>
              </a:rPr>
              <a:t>&amp;</a:t>
            </a:r>
            <a:r>
              <a:rPr lang="zh-CN" altLang="en-US" sz="2400" b="1">
                <a:latin typeface="Times New Roman" panose="02020603050405020304" pitchFamily="18" charset="0"/>
                <a:ea typeface="黑体" panose="02010609060101010101" pitchFamily="49" charset="-122"/>
              </a:rPr>
              <a:t>执行计划</a:t>
            </a:r>
          </a:p>
        </p:txBody>
      </p:sp>
      <p:sp>
        <p:nvSpPr>
          <p:cNvPr id="30723" name="AutoShape 5">
            <a:extLst>
              <a:ext uri="{FF2B5EF4-FFF2-40B4-BE49-F238E27FC236}">
                <a16:creationId xmlns:a16="http://schemas.microsoft.com/office/drawing/2014/main" id="{7DD66493-1A06-CF31-F834-0BEB507050A0}"/>
              </a:ext>
            </a:extLst>
          </p:cNvPr>
          <p:cNvSpPr>
            <a:spLocks noChangeArrowheads="1"/>
          </p:cNvSpPr>
          <p:nvPr/>
        </p:nvSpPr>
        <p:spPr bwMode="auto">
          <a:xfrm>
            <a:off x="225425" y="1150938"/>
            <a:ext cx="1577975" cy="795337"/>
          </a:xfrm>
          <a:prstGeom prst="cloudCallout">
            <a:avLst>
              <a:gd name="adj1" fmla="val -49093"/>
              <a:gd name="adj2" fmla="val 78343"/>
            </a:avLst>
          </a:prstGeom>
          <a:solidFill>
            <a:schemeClr val="accent1"/>
          </a:solidFill>
          <a:ln w="9525">
            <a:solidFill>
              <a:schemeClr val="tx1"/>
            </a:solidFill>
            <a:round/>
            <a:headEnd/>
            <a:tailEnd/>
          </a:ln>
        </p:spPr>
        <p:txBody>
          <a:bodyPr lIns="0" tIns="0" rIns="0" bIns="0"/>
          <a:lstStyle/>
          <a:p>
            <a:pPr algn="ctr" eaLnBrk="0" hangingPunct="0"/>
            <a:r>
              <a:rPr lang="en-US" altLang="zh-CN"/>
              <a:t>3) DBMS</a:t>
            </a:r>
            <a:r>
              <a:rPr lang="zh-CN" altLang="en-US"/>
              <a:t>生成最终执行计划的内涵？</a:t>
            </a:r>
          </a:p>
        </p:txBody>
      </p:sp>
      <p:sp>
        <p:nvSpPr>
          <p:cNvPr id="765964" name="Rectangle 12">
            <a:extLst>
              <a:ext uri="{FF2B5EF4-FFF2-40B4-BE49-F238E27FC236}">
                <a16:creationId xmlns:a16="http://schemas.microsoft.com/office/drawing/2014/main" id="{18226B2B-885A-0CA0-7977-83A64A4F015D}"/>
              </a:ext>
            </a:extLst>
          </p:cNvPr>
          <p:cNvSpPr>
            <a:spLocks noChangeArrowheads="1"/>
          </p:cNvSpPr>
          <p:nvPr/>
        </p:nvSpPr>
        <p:spPr bwMode="auto">
          <a:xfrm>
            <a:off x="5435600" y="225425"/>
            <a:ext cx="3276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r" eaLnBrk="0" hangingPunct="0"/>
            <a:r>
              <a:rPr lang="en-US" altLang="zh-CN" sz="2000" noProof="1">
                <a:solidFill>
                  <a:srgbClr val="000000"/>
                </a:solidFill>
                <a:effectLst>
                  <a:outerShdw blurRad="38100" dist="38100" dir="2700000">
                    <a:srgbClr val="FFFFFF"/>
                  </a:outerShdw>
                </a:effectLst>
              </a:rPr>
              <a:t>1.1 </a:t>
            </a:r>
            <a:r>
              <a:rPr lang="zh-CN" altLang="en-US" sz="2000" noProof="1">
                <a:solidFill>
                  <a:srgbClr val="000000"/>
                </a:solidFill>
                <a:effectLst>
                  <a:outerShdw blurRad="38100" dist="38100" dir="2700000">
                    <a:srgbClr val="FFFFFF"/>
                  </a:outerShdw>
                </a:effectLst>
              </a:rPr>
              <a:t>查询的等价表示与优化</a:t>
            </a:r>
          </a:p>
        </p:txBody>
      </p:sp>
      <p:pic>
        <p:nvPicPr>
          <p:cNvPr id="30725" name="Picture 7" descr="13">
            <a:extLst>
              <a:ext uri="{FF2B5EF4-FFF2-40B4-BE49-F238E27FC236}">
                <a16:creationId xmlns:a16="http://schemas.microsoft.com/office/drawing/2014/main" id="{74551D72-E5AA-7A8A-B9BA-1AD8F818B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263" y="1974850"/>
            <a:ext cx="5961062"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5968" name="Group 16">
            <a:extLst>
              <a:ext uri="{FF2B5EF4-FFF2-40B4-BE49-F238E27FC236}">
                <a16:creationId xmlns:a16="http://schemas.microsoft.com/office/drawing/2014/main" id="{775C47B3-EA95-3315-A9BE-D14ED5FD529E}"/>
              </a:ext>
            </a:extLst>
          </p:cNvPr>
          <p:cNvGrpSpPr>
            <a:grpSpLocks/>
          </p:cNvGrpSpPr>
          <p:nvPr/>
        </p:nvGrpSpPr>
        <p:grpSpPr bwMode="auto">
          <a:xfrm>
            <a:off x="1466850" y="3556000"/>
            <a:ext cx="5592763" cy="2265363"/>
            <a:chOff x="816" y="2434"/>
            <a:chExt cx="3523" cy="1427"/>
          </a:xfrm>
        </p:grpSpPr>
        <p:sp>
          <p:nvSpPr>
            <p:cNvPr id="30727" name="Rectangle 7">
              <a:extLst>
                <a:ext uri="{FF2B5EF4-FFF2-40B4-BE49-F238E27FC236}">
                  <a16:creationId xmlns:a16="http://schemas.microsoft.com/office/drawing/2014/main" id="{526B1D02-B213-54BD-0E73-9E173CA8F1EE}"/>
                </a:ext>
              </a:extLst>
            </p:cNvPr>
            <p:cNvSpPr>
              <a:spLocks noChangeArrowheads="1"/>
            </p:cNvSpPr>
            <p:nvPr/>
          </p:nvSpPr>
          <p:spPr bwMode="auto">
            <a:xfrm>
              <a:off x="3402" y="2931"/>
              <a:ext cx="9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400">
                  <a:solidFill>
                    <a:srgbClr val="0066FF"/>
                  </a:solidFill>
                  <a:latin typeface="Helvetica" panose="020B0604020202020204" pitchFamily="34" charset="0"/>
                </a:rPr>
                <a:t>流水线</a:t>
              </a:r>
              <a:r>
                <a:rPr lang="en-US" altLang="zh-CN" sz="1400">
                  <a:solidFill>
                    <a:srgbClr val="0066FF"/>
                  </a:solidFill>
                  <a:latin typeface="Helvetica" panose="020B0604020202020204" pitchFamily="34" charset="0"/>
                </a:rPr>
                <a:t>-</a:t>
              </a:r>
              <a:r>
                <a:rPr lang="zh-CN" altLang="en-US" sz="1400">
                  <a:solidFill>
                    <a:srgbClr val="0066FF"/>
                  </a:solidFill>
                  <a:latin typeface="Helvetica" panose="020B0604020202020204" pitchFamily="34" charset="0"/>
                </a:rPr>
                <a:t>合并执行</a:t>
              </a:r>
            </a:p>
          </p:txBody>
        </p:sp>
        <p:sp>
          <p:nvSpPr>
            <p:cNvPr id="30728" name="Oval 10">
              <a:extLst>
                <a:ext uri="{FF2B5EF4-FFF2-40B4-BE49-F238E27FC236}">
                  <a16:creationId xmlns:a16="http://schemas.microsoft.com/office/drawing/2014/main" id="{B7BD76E4-63C7-A867-4C9C-B3DB4758ABE1}"/>
                </a:ext>
              </a:extLst>
            </p:cNvPr>
            <p:cNvSpPr>
              <a:spLocks noChangeArrowheads="1"/>
            </p:cNvSpPr>
            <p:nvPr/>
          </p:nvSpPr>
          <p:spPr bwMode="auto">
            <a:xfrm>
              <a:off x="816" y="2434"/>
              <a:ext cx="2563" cy="1427"/>
            </a:xfrm>
            <a:prstGeom prst="ellipse">
              <a:avLst/>
            </a:prstGeom>
            <a:noFill/>
            <a:ln w="9525">
              <a:solidFill>
                <a:srgbClr val="0066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grpSp>
      <p:grpSp>
        <p:nvGrpSpPr>
          <p:cNvPr id="765971" name="Group 19">
            <a:extLst>
              <a:ext uri="{FF2B5EF4-FFF2-40B4-BE49-F238E27FC236}">
                <a16:creationId xmlns:a16="http://schemas.microsoft.com/office/drawing/2014/main" id="{88F785A1-CED0-B552-4C61-B116B2E42BBE}"/>
              </a:ext>
            </a:extLst>
          </p:cNvPr>
          <p:cNvGrpSpPr>
            <a:grpSpLocks/>
          </p:cNvGrpSpPr>
          <p:nvPr/>
        </p:nvGrpSpPr>
        <p:grpSpPr bwMode="auto">
          <a:xfrm>
            <a:off x="2403475" y="1908175"/>
            <a:ext cx="5519738" cy="2265363"/>
            <a:chOff x="1406" y="1394"/>
            <a:chExt cx="3477" cy="1427"/>
          </a:xfrm>
        </p:grpSpPr>
        <p:sp>
          <p:nvSpPr>
            <p:cNvPr id="30730" name="Rectangle 7">
              <a:extLst>
                <a:ext uri="{FF2B5EF4-FFF2-40B4-BE49-F238E27FC236}">
                  <a16:creationId xmlns:a16="http://schemas.microsoft.com/office/drawing/2014/main" id="{EB3EB38F-722F-484B-0DB9-1116D0B5EDD7}"/>
                </a:ext>
              </a:extLst>
            </p:cNvPr>
            <p:cNvSpPr>
              <a:spLocks noChangeArrowheads="1"/>
            </p:cNvSpPr>
            <p:nvPr/>
          </p:nvSpPr>
          <p:spPr bwMode="auto">
            <a:xfrm>
              <a:off x="3946" y="2001"/>
              <a:ext cx="9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400">
                  <a:solidFill>
                    <a:srgbClr val="0066FF"/>
                  </a:solidFill>
                  <a:latin typeface="Helvetica" panose="020B0604020202020204" pitchFamily="34" charset="0"/>
                </a:rPr>
                <a:t>流水线</a:t>
              </a:r>
              <a:r>
                <a:rPr lang="en-US" altLang="zh-CN" sz="1400">
                  <a:solidFill>
                    <a:srgbClr val="0066FF"/>
                  </a:solidFill>
                  <a:latin typeface="Helvetica" panose="020B0604020202020204" pitchFamily="34" charset="0"/>
                </a:rPr>
                <a:t>-</a:t>
              </a:r>
              <a:r>
                <a:rPr lang="zh-CN" altLang="en-US" sz="1400">
                  <a:solidFill>
                    <a:srgbClr val="0066FF"/>
                  </a:solidFill>
                  <a:latin typeface="Helvetica" panose="020B0604020202020204" pitchFamily="34" charset="0"/>
                </a:rPr>
                <a:t>合并执行</a:t>
              </a:r>
            </a:p>
          </p:txBody>
        </p:sp>
        <p:sp>
          <p:nvSpPr>
            <p:cNvPr id="30731" name="Oval 10">
              <a:extLst>
                <a:ext uri="{FF2B5EF4-FFF2-40B4-BE49-F238E27FC236}">
                  <a16:creationId xmlns:a16="http://schemas.microsoft.com/office/drawing/2014/main" id="{2EB698D7-47A2-21C4-31EA-DFB25786BE1C}"/>
                </a:ext>
              </a:extLst>
            </p:cNvPr>
            <p:cNvSpPr>
              <a:spLocks noChangeArrowheads="1"/>
            </p:cNvSpPr>
            <p:nvPr/>
          </p:nvSpPr>
          <p:spPr bwMode="auto">
            <a:xfrm>
              <a:off x="1406" y="1394"/>
              <a:ext cx="2563" cy="1427"/>
            </a:xfrm>
            <a:prstGeom prst="ellipse">
              <a:avLst/>
            </a:prstGeom>
            <a:noFill/>
            <a:ln w="9525">
              <a:solidFill>
                <a:srgbClr val="0066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grpSp>
      <p:sp>
        <p:nvSpPr>
          <p:cNvPr id="765974" name="Rectangle 22">
            <a:extLst>
              <a:ext uri="{FF2B5EF4-FFF2-40B4-BE49-F238E27FC236}">
                <a16:creationId xmlns:a16="http://schemas.microsoft.com/office/drawing/2014/main" id="{68E8356F-31F0-CBFD-CE1F-8AE9D1C2A9A8}"/>
              </a:ext>
            </a:extLst>
          </p:cNvPr>
          <p:cNvSpPr>
            <a:spLocks noChangeArrowheads="1"/>
          </p:cNvSpPr>
          <p:nvPr/>
        </p:nvSpPr>
        <p:spPr bwMode="auto">
          <a:xfrm>
            <a:off x="2570163" y="5918200"/>
            <a:ext cx="5092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a:solidFill>
                  <a:schemeClr val="tx2"/>
                </a:solidFill>
              </a:rPr>
              <a:t>+</a:t>
            </a:r>
            <a:r>
              <a:rPr lang="zh-CN" altLang="en-US" sz="1400">
                <a:solidFill>
                  <a:schemeClr val="tx2"/>
                </a:solidFill>
              </a:rPr>
              <a:t>标注（确定复合操作及确定各基本操作的执行算法）</a:t>
            </a:r>
            <a:r>
              <a:rPr lang="en-US" altLang="zh-CN" sz="1400">
                <a:solidFill>
                  <a:schemeClr val="tx2"/>
                </a:solidFill>
              </a:rPr>
              <a:t>=</a:t>
            </a:r>
            <a:r>
              <a:rPr lang="zh-CN" altLang="en-US" sz="1400">
                <a:solidFill>
                  <a:schemeClr val="tx2"/>
                </a:solidFill>
              </a:rPr>
              <a:t>执行计划</a:t>
            </a:r>
          </a:p>
        </p:txBody>
      </p:sp>
      <p:grpSp>
        <p:nvGrpSpPr>
          <p:cNvPr id="765980" name="Group 28">
            <a:extLst>
              <a:ext uri="{FF2B5EF4-FFF2-40B4-BE49-F238E27FC236}">
                <a16:creationId xmlns:a16="http://schemas.microsoft.com/office/drawing/2014/main" id="{D8C51C11-AE56-48E2-459B-5ECC2845CF2A}"/>
              </a:ext>
            </a:extLst>
          </p:cNvPr>
          <p:cNvGrpSpPr>
            <a:grpSpLocks/>
          </p:cNvGrpSpPr>
          <p:nvPr/>
        </p:nvGrpSpPr>
        <p:grpSpPr bwMode="auto">
          <a:xfrm>
            <a:off x="2476500" y="2209800"/>
            <a:ext cx="4467225" cy="2781300"/>
            <a:chOff x="1560" y="1392"/>
            <a:chExt cx="2814" cy="1752"/>
          </a:xfrm>
        </p:grpSpPr>
        <p:sp>
          <p:nvSpPr>
            <p:cNvPr id="765975" name="Line 23">
              <a:extLst>
                <a:ext uri="{FF2B5EF4-FFF2-40B4-BE49-F238E27FC236}">
                  <a16:creationId xmlns:a16="http://schemas.microsoft.com/office/drawing/2014/main" id="{3D08BDA3-D7FB-4DB9-DE50-002E21189677}"/>
                </a:ext>
              </a:extLst>
            </p:cNvPr>
            <p:cNvSpPr>
              <a:spLocks noChangeShapeType="1"/>
            </p:cNvSpPr>
            <p:nvPr/>
          </p:nvSpPr>
          <p:spPr bwMode="auto">
            <a:xfrm>
              <a:off x="1560" y="3144"/>
              <a:ext cx="57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65976" name="Line 24">
              <a:extLst>
                <a:ext uri="{FF2B5EF4-FFF2-40B4-BE49-F238E27FC236}">
                  <a16:creationId xmlns:a16="http://schemas.microsoft.com/office/drawing/2014/main" id="{694F8D61-C187-335D-8306-1E4FB9AC078C}"/>
                </a:ext>
              </a:extLst>
            </p:cNvPr>
            <p:cNvSpPr>
              <a:spLocks noChangeShapeType="1"/>
            </p:cNvSpPr>
            <p:nvPr/>
          </p:nvSpPr>
          <p:spPr bwMode="auto">
            <a:xfrm>
              <a:off x="3018" y="3102"/>
              <a:ext cx="57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65977" name="Line 25">
              <a:extLst>
                <a:ext uri="{FF2B5EF4-FFF2-40B4-BE49-F238E27FC236}">
                  <a16:creationId xmlns:a16="http://schemas.microsoft.com/office/drawing/2014/main" id="{13068357-8870-5F66-D5DF-F679B66AE4BB}"/>
                </a:ext>
              </a:extLst>
            </p:cNvPr>
            <p:cNvSpPr>
              <a:spLocks noChangeShapeType="1"/>
            </p:cNvSpPr>
            <p:nvPr/>
          </p:nvSpPr>
          <p:spPr bwMode="auto">
            <a:xfrm>
              <a:off x="2352" y="2448"/>
              <a:ext cx="57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65978" name="Line 26">
              <a:extLst>
                <a:ext uri="{FF2B5EF4-FFF2-40B4-BE49-F238E27FC236}">
                  <a16:creationId xmlns:a16="http://schemas.microsoft.com/office/drawing/2014/main" id="{3A278BFC-6A1D-3B2D-67E9-4B7D0E1C586D}"/>
                </a:ext>
              </a:extLst>
            </p:cNvPr>
            <p:cNvSpPr>
              <a:spLocks noChangeShapeType="1"/>
            </p:cNvSpPr>
            <p:nvPr/>
          </p:nvSpPr>
          <p:spPr bwMode="auto">
            <a:xfrm>
              <a:off x="2988" y="1974"/>
              <a:ext cx="57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65979" name="Line 27">
              <a:extLst>
                <a:ext uri="{FF2B5EF4-FFF2-40B4-BE49-F238E27FC236}">
                  <a16:creationId xmlns:a16="http://schemas.microsoft.com/office/drawing/2014/main" id="{7EBEB762-CE12-5292-C3F4-AA7C5091E05E}"/>
                </a:ext>
              </a:extLst>
            </p:cNvPr>
            <p:cNvSpPr>
              <a:spLocks noChangeShapeType="1"/>
            </p:cNvSpPr>
            <p:nvPr/>
          </p:nvSpPr>
          <p:spPr bwMode="auto">
            <a:xfrm>
              <a:off x="3798" y="1392"/>
              <a:ext cx="57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sp>
        <p:nvSpPr>
          <p:cNvPr id="30739" name="Rectangle 29">
            <a:extLst>
              <a:ext uri="{FF2B5EF4-FFF2-40B4-BE49-F238E27FC236}">
                <a16:creationId xmlns:a16="http://schemas.microsoft.com/office/drawing/2014/main" id="{75524EA9-6E55-C94B-A481-9E2405A18EBD}"/>
              </a:ext>
            </a:extLst>
          </p:cNvPr>
          <p:cNvSpPr>
            <a:spLocks noChangeArrowheads="1"/>
          </p:cNvSpPr>
          <p:nvPr/>
        </p:nvSpPr>
        <p:spPr bwMode="auto">
          <a:xfrm>
            <a:off x="1704975" y="5943600"/>
            <a:ext cx="762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优化查询树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65968"/>
                                        </p:tgtEl>
                                        <p:attrNameLst>
                                          <p:attrName>style.visibility</p:attrName>
                                        </p:attrNameLst>
                                      </p:cBhvr>
                                      <p:to>
                                        <p:strVal val="visible"/>
                                      </p:to>
                                    </p:set>
                                    <p:anim calcmode="lin" valueType="num">
                                      <p:cBhvr additive="base">
                                        <p:cTn id="7" dur="500" fill="hold"/>
                                        <p:tgtEl>
                                          <p:spTgt spid="765968"/>
                                        </p:tgtEl>
                                        <p:attrNameLst>
                                          <p:attrName>ppt_x</p:attrName>
                                        </p:attrNameLst>
                                      </p:cBhvr>
                                      <p:tavLst>
                                        <p:tav tm="0">
                                          <p:val>
                                            <p:strVal val="#ppt_x"/>
                                          </p:val>
                                        </p:tav>
                                        <p:tav tm="100000">
                                          <p:val>
                                            <p:strVal val="#ppt_x"/>
                                          </p:val>
                                        </p:tav>
                                      </p:tavLst>
                                    </p:anim>
                                    <p:anim calcmode="lin" valueType="num">
                                      <p:cBhvr additive="base">
                                        <p:cTn id="8" dur="500" fill="hold"/>
                                        <p:tgtEl>
                                          <p:spTgt spid="76596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65971"/>
                                        </p:tgtEl>
                                        <p:attrNameLst>
                                          <p:attrName>style.visibility</p:attrName>
                                        </p:attrNameLst>
                                      </p:cBhvr>
                                      <p:to>
                                        <p:strVal val="visible"/>
                                      </p:to>
                                    </p:set>
                                    <p:anim calcmode="lin" valueType="num">
                                      <p:cBhvr additive="base">
                                        <p:cTn id="13" dur="500" fill="hold"/>
                                        <p:tgtEl>
                                          <p:spTgt spid="765971"/>
                                        </p:tgtEl>
                                        <p:attrNameLst>
                                          <p:attrName>ppt_x</p:attrName>
                                        </p:attrNameLst>
                                      </p:cBhvr>
                                      <p:tavLst>
                                        <p:tav tm="0">
                                          <p:val>
                                            <p:strVal val="#ppt_x"/>
                                          </p:val>
                                        </p:tav>
                                        <p:tav tm="100000">
                                          <p:val>
                                            <p:strVal val="#ppt_x"/>
                                          </p:val>
                                        </p:tav>
                                      </p:tavLst>
                                    </p:anim>
                                    <p:anim calcmode="lin" valueType="num">
                                      <p:cBhvr additive="base">
                                        <p:cTn id="14" dur="500" fill="hold"/>
                                        <p:tgtEl>
                                          <p:spTgt spid="76597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65980"/>
                                        </p:tgtEl>
                                        <p:attrNameLst>
                                          <p:attrName>style.visibility</p:attrName>
                                        </p:attrNameLst>
                                      </p:cBhvr>
                                      <p:to>
                                        <p:strVal val="visible"/>
                                      </p:to>
                                    </p:set>
                                    <p:anim calcmode="lin" valueType="num">
                                      <p:cBhvr additive="base">
                                        <p:cTn id="19" dur="500" fill="hold"/>
                                        <p:tgtEl>
                                          <p:spTgt spid="765980"/>
                                        </p:tgtEl>
                                        <p:attrNameLst>
                                          <p:attrName>ppt_x</p:attrName>
                                        </p:attrNameLst>
                                      </p:cBhvr>
                                      <p:tavLst>
                                        <p:tav tm="0">
                                          <p:val>
                                            <p:strVal val="#ppt_x"/>
                                          </p:val>
                                        </p:tav>
                                        <p:tav tm="100000">
                                          <p:val>
                                            <p:strVal val="#ppt_x"/>
                                          </p:val>
                                        </p:tav>
                                      </p:tavLst>
                                    </p:anim>
                                    <p:anim calcmode="lin" valueType="num">
                                      <p:cBhvr additive="base">
                                        <p:cTn id="20" dur="500" fill="hold"/>
                                        <p:tgtEl>
                                          <p:spTgt spid="76598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65974"/>
                                        </p:tgtEl>
                                        <p:attrNameLst>
                                          <p:attrName>style.visibility</p:attrName>
                                        </p:attrNameLst>
                                      </p:cBhvr>
                                      <p:to>
                                        <p:strVal val="visible"/>
                                      </p:to>
                                    </p:set>
                                    <p:anim calcmode="lin" valueType="num">
                                      <p:cBhvr additive="base">
                                        <p:cTn id="25" dur="500" fill="hold"/>
                                        <p:tgtEl>
                                          <p:spTgt spid="765974"/>
                                        </p:tgtEl>
                                        <p:attrNameLst>
                                          <p:attrName>ppt_x</p:attrName>
                                        </p:attrNameLst>
                                      </p:cBhvr>
                                      <p:tavLst>
                                        <p:tav tm="0">
                                          <p:val>
                                            <p:strVal val="#ppt_x"/>
                                          </p:val>
                                        </p:tav>
                                        <p:tav tm="100000">
                                          <p:val>
                                            <p:strVal val="#ppt_x"/>
                                          </p:val>
                                        </p:tav>
                                      </p:tavLst>
                                    </p:anim>
                                    <p:anim calcmode="lin" valueType="num">
                                      <p:cBhvr additive="base">
                                        <p:cTn id="26" dur="500" fill="hold"/>
                                        <p:tgtEl>
                                          <p:spTgt spid="7659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74"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幻灯片编号占位符 3">
            <a:extLst>
              <a:ext uri="{FF2B5EF4-FFF2-40B4-BE49-F238E27FC236}">
                <a16:creationId xmlns:a16="http://schemas.microsoft.com/office/drawing/2014/main" id="{D6596BA9-D8DA-9AD5-233F-1A3718E6889E}"/>
              </a:ext>
            </a:extLst>
          </p:cNvPr>
          <p:cNvSpPr>
            <a:spLocks noGrp="1"/>
          </p:cNvSpPr>
          <p:nvPr>
            <p:ph type="sldNum" sz="quarter" idx="12"/>
          </p:nvPr>
        </p:nvSpPr>
        <p:spPr/>
        <p:txBody>
          <a:bodyPr/>
          <a:lstStyle/>
          <a:p>
            <a:fld id="{1FDA304F-15E8-4778-B06D-5C4306051D49}" type="slidenum">
              <a:rPr lang="zh-CN" altLang="en-US"/>
              <a:pPr/>
              <a:t>335</a:t>
            </a:fld>
            <a:endParaRPr lang="en-US" altLang="zh-CN"/>
          </a:p>
        </p:txBody>
      </p:sp>
      <p:sp>
        <p:nvSpPr>
          <p:cNvPr id="32770" name="Rectangle 2">
            <a:extLst>
              <a:ext uri="{FF2B5EF4-FFF2-40B4-BE49-F238E27FC236}">
                <a16:creationId xmlns:a16="http://schemas.microsoft.com/office/drawing/2014/main" id="{62585658-74F3-7B04-5FBB-CBCC9D8CDD6F}"/>
              </a:ext>
            </a:extLst>
          </p:cNvPr>
          <p:cNvSpPr>
            <a:spLocks noGrp="1" noChangeArrowheads="1"/>
          </p:cNvSpPr>
          <p:nvPr>
            <p:ph type="title" idx="4294967295"/>
          </p:nvPr>
        </p:nvSpPr>
        <p:spPr>
          <a:xfrm>
            <a:off x="576263" y="314325"/>
            <a:ext cx="7772400" cy="1143000"/>
          </a:xfrm>
        </p:spPr>
        <p:txBody>
          <a:bodyPr anchor="b"/>
          <a:lstStyle/>
          <a:p>
            <a:r>
              <a:rPr lang="en-US" altLang="zh-CN" sz="2400" b="1">
                <a:latin typeface="黑体" panose="02010609060101010101" pitchFamily="49" charset="-122"/>
                <a:ea typeface="黑体" panose="02010609060101010101" pitchFamily="49" charset="-122"/>
              </a:rPr>
              <a:t>1.</a:t>
            </a:r>
            <a:r>
              <a:rPr lang="zh-CN" altLang="en-US" sz="2400" b="1">
                <a:latin typeface="黑体" panose="02010609060101010101" pitchFamily="49" charset="-122"/>
                <a:ea typeface="黑体" panose="02010609060101010101" pitchFamily="49" charset="-122"/>
              </a:rPr>
              <a:t>用于表达式转换的等价规则</a:t>
            </a:r>
            <a:r>
              <a:rPr lang="en-US" altLang="zh-CN" sz="1800" b="1">
                <a:solidFill>
                  <a:schemeClr val="tx1"/>
                </a:solidFill>
                <a:latin typeface="黑体" panose="02010609060101010101" pitchFamily="49" charset="-122"/>
                <a:ea typeface="黑体" panose="02010609060101010101" pitchFamily="49" charset="-122"/>
              </a:rPr>
              <a:t>(</a:t>
            </a:r>
            <a:r>
              <a:rPr lang="zh-CN" altLang="en-US" sz="1800" b="1">
                <a:solidFill>
                  <a:schemeClr val="tx1"/>
                </a:solidFill>
                <a:latin typeface="黑体" panose="02010609060101010101" pitchFamily="49" charset="-122"/>
                <a:ea typeface="黑体" panose="02010609060101010101" pitchFamily="49" charset="-122"/>
              </a:rPr>
              <a:t>略讲</a:t>
            </a:r>
            <a:r>
              <a:rPr lang="en-US" altLang="zh-CN" sz="1800" b="1">
                <a:solidFill>
                  <a:schemeClr val="tx1"/>
                </a:solidFill>
                <a:latin typeface="黑体" panose="02010609060101010101" pitchFamily="49" charset="-122"/>
                <a:ea typeface="黑体" panose="02010609060101010101" pitchFamily="49" charset="-122"/>
              </a:rPr>
              <a:t>)</a:t>
            </a:r>
          </a:p>
        </p:txBody>
      </p:sp>
      <p:sp>
        <p:nvSpPr>
          <p:cNvPr id="32771" name="Rectangle 2">
            <a:extLst>
              <a:ext uri="{FF2B5EF4-FFF2-40B4-BE49-F238E27FC236}">
                <a16:creationId xmlns:a16="http://schemas.microsoft.com/office/drawing/2014/main" id="{DD94A4CB-B013-B557-00DB-77AEEA00AD51}"/>
              </a:ext>
            </a:extLst>
          </p:cNvPr>
          <p:cNvSpPr>
            <a:spLocks noChangeArrowheads="1"/>
          </p:cNvSpPr>
          <p:nvPr/>
        </p:nvSpPr>
        <p:spPr bwMode="auto">
          <a:xfrm>
            <a:off x="576263" y="260350"/>
            <a:ext cx="53482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2800">
                <a:solidFill>
                  <a:schemeClr val="tx2"/>
                </a:solidFill>
                <a:latin typeface="黑体" panose="02010609060101010101" pitchFamily="49" charset="-122"/>
                <a:ea typeface="黑体" panose="02010609060101010101" pitchFamily="49" charset="-122"/>
              </a:rPr>
              <a:t>二 关系表达式的转换</a:t>
            </a:r>
          </a:p>
        </p:txBody>
      </p:sp>
      <p:sp>
        <p:nvSpPr>
          <p:cNvPr id="32772" name="AutoShape 18">
            <a:extLst>
              <a:ext uri="{FF2B5EF4-FFF2-40B4-BE49-F238E27FC236}">
                <a16:creationId xmlns:a16="http://schemas.microsoft.com/office/drawing/2014/main" id="{9D8D0544-DFC9-42A1-3FCF-5A5C16D74999}"/>
              </a:ext>
            </a:extLst>
          </p:cNvPr>
          <p:cNvSpPr>
            <a:spLocks noChangeArrowheads="1"/>
          </p:cNvSpPr>
          <p:nvPr/>
        </p:nvSpPr>
        <p:spPr bwMode="auto">
          <a:xfrm>
            <a:off x="173038" y="946150"/>
            <a:ext cx="1920875" cy="833438"/>
          </a:xfrm>
          <a:prstGeom prst="cloudCallout">
            <a:avLst>
              <a:gd name="adj1" fmla="val -48514"/>
              <a:gd name="adj2" fmla="val 77431"/>
            </a:avLst>
          </a:prstGeom>
          <a:solidFill>
            <a:srgbClr val="FF9900"/>
          </a:solidFill>
          <a:ln w="9525">
            <a:solidFill>
              <a:schemeClr val="tx1"/>
            </a:solidFill>
            <a:round/>
            <a:headEnd/>
            <a:tailEnd/>
          </a:ln>
        </p:spPr>
        <p:txBody>
          <a:bodyPr lIns="0" tIns="0" rIns="0" bIns="0"/>
          <a:lstStyle/>
          <a:p>
            <a:pPr algn="ctr" eaLnBrk="0" hangingPunct="0"/>
            <a:r>
              <a:rPr lang="zh-CN" altLang="en-US"/>
              <a:t>讨论</a:t>
            </a:r>
            <a:r>
              <a:rPr lang="en-US" altLang="zh-CN"/>
              <a:t>2.</a:t>
            </a:r>
            <a:r>
              <a:rPr lang="zh-CN" altLang="en-US"/>
              <a:t>关系表达式进行等价转换的依据是什么？</a:t>
            </a:r>
          </a:p>
        </p:txBody>
      </p:sp>
      <p:sp>
        <p:nvSpPr>
          <p:cNvPr id="32773" name="AutoShape 4">
            <a:extLst>
              <a:ext uri="{FF2B5EF4-FFF2-40B4-BE49-F238E27FC236}">
                <a16:creationId xmlns:a16="http://schemas.microsoft.com/office/drawing/2014/main" id="{3A473FE2-3D05-1349-714D-A6385264A6BB}"/>
              </a:ext>
            </a:extLst>
          </p:cNvPr>
          <p:cNvSpPr>
            <a:spLocks noChangeArrowheads="1"/>
          </p:cNvSpPr>
          <p:nvPr/>
        </p:nvSpPr>
        <p:spPr bwMode="auto">
          <a:xfrm>
            <a:off x="7221538" y="927100"/>
            <a:ext cx="1530350" cy="723900"/>
          </a:xfrm>
          <a:prstGeom prst="cloudCallout">
            <a:avLst>
              <a:gd name="adj1" fmla="val 53736"/>
              <a:gd name="adj2" fmla="val 75657"/>
            </a:avLst>
          </a:prstGeom>
          <a:solidFill>
            <a:schemeClr val="accent1"/>
          </a:solidFill>
          <a:ln w="9525">
            <a:solidFill>
              <a:schemeClr val="tx1"/>
            </a:solidFill>
            <a:round/>
            <a:headEnd/>
            <a:tailEnd/>
          </a:ln>
        </p:spPr>
        <p:txBody>
          <a:bodyPr lIns="0" tIns="0" rIns="0" bIns="0"/>
          <a:lstStyle/>
          <a:p>
            <a:pPr algn="ctr" eaLnBrk="0" hangingPunct="0"/>
            <a:r>
              <a:rPr lang="en-US" altLang="zh-CN"/>
              <a:t>1)</a:t>
            </a:r>
            <a:r>
              <a:rPr lang="zh-CN" altLang="en-US"/>
              <a:t>什么是等价规则，常用的有哪些</a:t>
            </a:r>
            <a:r>
              <a:rPr lang="en-US" altLang="zh-CN"/>
              <a:t>? </a:t>
            </a:r>
          </a:p>
        </p:txBody>
      </p:sp>
      <p:pic>
        <p:nvPicPr>
          <p:cNvPr id="32774" name="图片 1">
            <a:extLst>
              <a:ext uri="{FF2B5EF4-FFF2-40B4-BE49-F238E27FC236}">
                <a16:creationId xmlns:a16="http://schemas.microsoft.com/office/drawing/2014/main" id="{7C29A4F8-D282-2E16-5BE8-4E19F80C4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2486025"/>
            <a:ext cx="857567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图片 2">
            <a:extLst>
              <a:ext uri="{FF2B5EF4-FFF2-40B4-BE49-F238E27FC236}">
                <a16:creationId xmlns:a16="http://schemas.microsoft.com/office/drawing/2014/main" id="{E7213352-FEAC-573E-028F-556692F48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8" y="3516313"/>
            <a:ext cx="8575675"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幻灯片编号占位符 3">
            <a:extLst>
              <a:ext uri="{FF2B5EF4-FFF2-40B4-BE49-F238E27FC236}">
                <a16:creationId xmlns:a16="http://schemas.microsoft.com/office/drawing/2014/main" id="{334CE293-8806-B1F6-F2C5-615CF489074F}"/>
              </a:ext>
            </a:extLst>
          </p:cNvPr>
          <p:cNvSpPr>
            <a:spLocks noGrp="1"/>
          </p:cNvSpPr>
          <p:nvPr>
            <p:ph type="sldNum" sz="quarter" idx="12"/>
          </p:nvPr>
        </p:nvSpPr>
        <p:spPr/>
        <p:txBody>
          <a:bodyPr/>
          <a:lstStyle/>
          <a:p>
            <a:fld id="{D5EC6120-E4DB-4FBF-84FC-A19FB78F0305}" type="slidenum">
              <a:rPr lang="zh-CN" altLang="en-US"/>
              <a:pPr/>
              <a:t>336</a:t>
            </a:fld>
            <a:endParaRPr lang="en-US" altLang="zh-CN"/>
          </a:p>
        </p:txBody>
      </p:sp>
      <p:sp>
        <p:nvSpPr>
          <p:cNvPr id="34818" name="AutoShape 14">
            <a:extLst>
              <a:ext uri="{FF2B5EF4-FFF2-40B4-BE49-F238E27FC236}">
                <a16:creationId xmlns:a16="http://schemas.microsoft.com/office/drawing/2014/main" id="{8F6EF81E-66BD-79CD-D265-871E440397B0}"/>
              </a:ext>
            </a:extLst>
          </p:cNvPr>
          <p:cNvSpPr>
            <a:spLocks noChangeArrowheads="1"/>
          </p:cNvSpPr>
          <p:nvPr/>
        </p:nvSpPr>
        <p:spPr bwMode="auto">
          <a:xfrm>
            <a:off x="7335838" y="719138"/>
            <a:ext cx="1296987" cy="538162"/>
          </a:xfrm>
          <a:prstGeom prst="cloudCallout">
            <a:avLst>
              <a:gd name="adj1" fmla="val 62731"/>
              <a:gd name="adj2" fmla="val 79500"/>
            </a:avLst>
          </a:prstGeom>
          <a:solidFill>
            <a:schemeClr val="bg1"/>
          </a:solidFill>
          <a:ln w="9525">
            <a:solidFill>
              <a:schemeClr val="tx1"/>
            </a:solidFill>
            <a:round/>
            <a:headEnd/>
            <a:tailEnd/>
          </a:ln>
        </p:spPr>
        <p:txBody>
          <a:bodyPr lIns="0" tIns="0" rIns="0" bIns="0"/>
          <a:lstStyle/>
          <a:p>
            <a:pPr algn="ctr" eaLnBrk="0" hangingPunct="0"/>
            <a:r>
              <a:rPr lang="zh-CN" altLang="en-US"/>
              <a:t>这些等价式说明什么？</a:t>
            </a:r>
          </a:p>
        </p:txBody>
      </p:sp>
      <p:sp>
        <p:nvSpPr>
          <p:cNvPr id="34819" name="Rectangle 21">
            <a:extLst>
              <a:ext uri="{FF2B5EF4-FFF2-40B4-BE49-F238E27FC236}">
                <a16:creationId xmlns:a16="http://schemas.microsoft.com/office/drawing/2014/main" id="{6E2D4778-780F-7DED-9359-2014AFB5AC97}"/>
              </a:ext>
            </a:extLst>
          </p:cNvPr>
          <p:cNvSpPr>
            <a:spLocks noChangeArrowheads="1"/>
          </p:cNvSpPr>
          <p:nvPr/>
        </p:nvSpPr>
        <p:spPr bwMode="auto">
          <a:xfrm>
            <a:off x="2116138" y="985838"/>
            <a:ext cx="499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2400">
                <a:solidFill>
                  <a:schemeClr val="tx2"/>
                </a:solidFill>
                <a:latin typeface="黑体" panose="02010609060101010101" pitchFamily="49" charset="-122"/>
                <a:ea typeface="黑体" panose="02010609060101010101" pitchFamily="49" charset="-122"/>
              </a:rPr>
              <a:t>等价规则（续</a:t>
            </a:r>
            <a:r>
              <a:rPr lang="en-US" altLang="zh-CN" sz="2400">
                <a:solidFill>
                  <a:schemeClr val="tx2"/>
                </a:solidFill>
                <a:latin typeface="黑体" panose="02010609060101010101" pitchFamily="49" charset="-122"/>
                <a:ea typeface="黑体" panose="02010609060101010101" pitchFamily="49" charset="-122"/>
              </a:rPr>
              <a:t>1</a:t>
            </a:r>
            <a:r>
              <a:rPr lang="zh-CN" altLang="en-US" sz="2400">
                <a:solidFill>
                  <a:schemeClr val="tx2"/>
                </a:solidFill>
                <a:latin typeface="黑体" panose="02010609060101010101" pitchFamily="49" charset="-122"/>
                <a:ea typeface="黑体" panose="02010609060101010101" pitchFamily="49" charset="-122"/>
              </a:rPr>
              <a:t>）</a:t>
            </a:r>
          </a:p>
        </p:txBody>
      </p:sp>
      <p:sp>
        <p:nvSpPr>
          <p:cNvPr id="34820" name="Rectangle 2">
            <a:extLst>
              <a:ext uri="{FF2B5EF4-FFF2-40B4-BE49-F238E27FC236}">
                <a16:creationId xmlns:a16="http://schemas.microsoft.com/office/drawing/2014/main" id="{0CB9F8E6-9462-799F-CC20-CF5DAED87EE6}"/>
              </a:ext>
            </a:extLst>
          </p:cNvPr>
          <p:cNvSpPr>
            <a:spLocks noChangeArrowheads="1"/>
          </p:cNvSpPr>
          <p:nvPr/>
        </p:nvSpPr>
        <p:spPr bwMode="auto">
          <a:xfrm>
            <a:off x="3452813" y="136525"/>
            <a:ext cx="53482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r>
              <a:rPr lang="zh-CN" altLang="en-US" sz="1800">
                <a:solidFill>
                  <a:schemeClr val="tx2"/>
                </a:solidFill>
                <a:latin typeface="黑体" panose="02010609060101010101" pitchFamily="49" charset="-122"/>
                <a:ea typeface="黑体" panose="02010609060101010101" pitchFamily="49" charset="-122"/>
              </a:rPr>
              <a:t>二 关系表达式的转换</a:t>
            </a:r>
          </a:p>
        </p:txBody>
      </p:sp>
      <p:pic>
        <p:nvPicPr>
          <p:cNvPr id="34821" name="图片 1">
            <a:extLst>
              <a:ext uri="{FF2B5EF4-FFF2-40B4-BE49-F238E27FC236}">
                <a16:creationId xmlns:a16="http://schemas.microsoft.com/office/drawing/2014/main" id="{B3465E7D-C5FF-6A6A-9AC7-0D0ACE83A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1712913"/>
            <a:ext cx="80676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图片 2">
            <a:extLst>
              <a:ext uri="{FF2B5EF4-FFF2-40B4-BE49-F238E27FC236}">
                <a16:creationId xmlns:a16="http://schemas.microsoft.com/office/drawing/2014/main" id="{1850E45A-36BB-F247-F0C7-C89DA33CB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3462338"/>
            <a:ext cx="8407400"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图片 3">
            <a:extLst>
              <a:ext uri="{FF2B5EF4-FFF2-40B4-BE49-F238E27FC236}">
                <a16:creationId xmlns:a16="http://schemas.microsoft.com/office/drawing/2014/main" id="{2F43CE0F-F9B0-85A3-2305-CFF1A8BA7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2713" y="2816225"/>
            <a:ext cx="57277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幻灯片编号占位符 3">
            <a:extLst>
              <a:ext uri="{FF2B5EF4-FFF2-40B4-BE49-F238E27FC236}">
                <a16:creationId xmlns:a16="http://schemas.microsoft.com/office/drawing/2014/main" id="{E46E502D-7AAF-EA56-C3AD-87B320BABD01}"/>
              </a:ext>
            </a:extLst>
          </p:cNvPr>
          <p:cNvSpPr>
            <a:spLocks noGrp="1"/>
          </p:cNvSpPr>
          <p:nvPr>
            <p:ph type="sldNum" sz="quarter" idx="12"/>
          </p:nvPr>
        </p:nvSpPr>
        <p:spPr/>
        <p:txBody>
          <a:bodyPr/>
          <a:lstStyle/>
          <a:p>
            <a:fld id="{CA7EAEB1-76D8-455D-9A6F-DFE550CC34F2}" type="slidenum">
              <a:rPr lang="zh-CN" altLang="en-US"/>
              <a:pPr/>
              <a:t>337</a:t>
            </a:fld>
            <a:endParaRPr lang="en-US" altLang="zh-CN"/>
          </a:p>
        </p:txBody>
      </p:sp>
      <p:sp>
        <p:nvSpPr>
          <p:cNvPr id="36866" name="Rectangle 2">
            <a:extLst>
              <a:ext uri="{FF2B5EF4-FFF2-40B4-BE49-F238E27FC236}">
                <a16:creationId xmlns:a16="http://schemas.microsoft.com/office/drawing/2014/main" id="{C7C09DCE-4ED5-ED91-74CD-6486E0B6E87F}"/>
              </a:ext>
            </a:extLst>
          </p:cNvPr>
          <p:cNvSpPr>
            <a:spLocks noGrp="1" noChangeArrowheads="1"/>
          </p:cNvSpPr>
          <p:nvPr>
            <p:ph type="title" idx="4294967295"/>
          </p:nvPr>
        </p:nvSpPr>
        <p:spPr>
          <a:xfrm>
            <a:off x="685800" y="187325"/>
            <a:ext cx="7772400" cy="1143000"/>
          </a:xfrm>
        </p:spPr>
        <p:txBody>
          <a:bodyPr anchor="b"/>
          <a:lstStyle/>
          <a:p>
            <a:r>
              <a:rPr lang="zh-CN" altLang="en-US" sz="2400" b="1">
                <a:latin typeface="黑体" panose="02010609060101010101" pitchFamily="49" charset="-122"/>
                <a:ea typeface="黑体" panose="02010609060101010101" pitchFamily="49" charset="-122"/>
              </a:rPr>
              <a:t>等价规则（续</a:t>
            </a:r>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a:t>
            </a:r>
            <a:endParaRPr lang="en-US" altLang="zh-CN" sz="2400" b="1">
              <a:latin typeface="黑体" panose="02010609060101010101" pitchFamily="49" charset="-122"/>
              <a:ea typeface="黑体" panose="02010609060101010101" pitchFamily="49" charset="-122"/>
            </a:endParaRPr>
          </a:p>
        </p:txBody>
      </p:sp>
      <p:sp>
        <p:nvSpPr>
          <p:cNvPr id="36867" name="AutoShape 8">
            <a:extLst>
              <a:ext uri="{FF2B5EF4-FFF2-40B4-BE49-F238E27FC236}">
                <a16:creationId xmlns:a16="http://schemas.microsoft.com/office/drawing/2014/main" id="{4D3199DC-3709-90CD-FDEB-E76967532E9C}"/>
              </a:ext>
            </a:extLst>
          </p:cNvPr>
          <p:cNvSpPr>
            <a:spLocks noChangeArrowheads="1"/>
          </p:cNvSpPr>
          <p:nvPr/>
        </p:nvSpPr>
        <p:spPr bwMode="auto">
          <a:xfrm>
            <a:off x="200025" y="906463"/>
            <a:ext cx="1296988" cy="538162"/>
          </a:xfrm>
          <a:prstGeom prst="cloudCallout">
            <a:avLst>
              <a:gd name="adj1" fmla="val -48898"/>
              <a:gd name="adj2" fmla="val 91889"/>
            </a:avLst>
          </a:prstGeom>
          <a:solidFill>
            <a:schemeClr val="bg1"/>
          </a:solidFill>
          <a:ln w="9525">
            <a:solidFill>
              <a:schemeClr val="tx1"/>
            </a:solidFill>
            <a:round/>
            <a:headEnd/>
            <a:tailEnd/>
          </a:ln>
        </p:spPr>
        <p:txBody>
          <a:bodyPr lIns="0" tIns="0" rIns="0" bIns="0"/>
          <a:lstStyle/>
          <a:p>
            <a:pPr algn="ctr" eaLnBrk="0" hangingPunct="0"/>
            <a:r>
              <a:rPr lang="zh-CN" altLang="en-US"/>
              <a:t>这些等价式说明什么？</a:t>
            </a:r>
          </a:p>
        </p:txBody>
      </p:sp>
      <p:sp>
        <p:nvSpPr>
          <p:cNvPr id="36868" name="Rectangle 2">
            <a:extLst>
              <a:ext uri="{FF2B5EF4-FFF2-40B4-BE49-F238E27FC236}">
                <a16:creationId xmlns:a16="http://schemas.microsoft.com/office/drawing/2014/main" id="{5F0CCD9A-9600-9718-0B6B-0057662A0438}"/>
              </a:ext>
            </a:extLst>
          </p:cNvPr>
          <p:cNvSpPr>
            <a:spLocks noChangeArrowheads="1"/>
          </p:cNvSpPr>
          <p:nvPr/>
        </p:nvSpPr>
        <p:spPr bwMode="auto">
          <a:xfrm>
            <a:off x="3452813" y="136525"/>
            <a:ext cx="53482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r>
              <a:rPr lang="zh-CN" altLang="en-US" sz="1800">
                <a:solidFill>
                  <a:schemeClr val="tx2"/>
                </a:solidFill>
                <a:latin typeface="黑体" panose="02010609060101010101" pitchFamily="49" charset="-122"/>
                <a:ea typeface="黑体" panose="02010609060101010101" pitchFamily="49" charset="-122"/>
              </a:rPr>
              <a:t>二 关系表达式的转换</a:t>
            </a:r>
          </a:p>
        </p:txBody>
      </p:sp>
      <p:pic>
        <p:nvPicPr>
          <p:cNvPr id="36869" name="图片 1">
            <a:extLst>
              <a:ext uri="{FF2B5EF4-FFF2-40B4-BE49-F238E27FC236}">
                <a16:creationId xmlns:a16="http://schemas.microsoft.com/office/drawing/2014/main" id="{632D08BE-3830-A1C5-048B-2A207FC13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14500"/>
            <a:ext cx="82804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编号占位符 3">
            <a:extLst>
              <a:ext uri="{FF2B5EF4-FFF2-40B4-BE49-F238E27FC236}">
                <a16:creationId xmlns:a16="http://schemas.microsoft.com/office/drawing/2014/main" id="{8CEB75F6-96A9-36DB-186F-E33D4EB90AC1}"/>
              </a:ext>
            </a:extLst>
          </p:cNvPr>
          <p:cNvSpPr>
            <a:spLocks noGrp="1"/>
          </p:cNvSpPr>
          <p:nvPr>
            <p:ph type="sldNum" sz="quarter" idx="12"/>
          </p:nvPr>
        </p:nvSpPr>
        <p:spPr/>
        <p:txBody>
          <a:bodyPr/>
          <a:lstStyle/>
          <a:p>
            <a:fld id="{7808D74D-B11A-466B-A625-E600F422A53B}" type="slidenum">
              <a:rPr lang="zh-CN" altLang="en-US"/>
              <a:pPr/>
              <a:t>338</a:t>
            </a:fld>
            <a:endParaRPr lang="en-US" altLang="zh-CN"/>
          </a:p>
        </p:txBody>
      </p:sp>
      <p:sp>
        <p:nvSpPr>
          <p:cNvPr id="38914" name="Rectangle 2">
            <a:extLst>
              <a:ext uri="{FF2B5EF4-FFF2-40B4-BE49-F238E27FC236}">
                <a16:creationId xmlns:a16="http://schemas.microsoft.com/office/drawing/2014/main" id="{34CC4663-678D-2991-B92C-AA252520EFB5}"/>
              </a:ext>
            </a:extLst>
          </p:cNvPr>
          <p:cNvSpPr>
            <a:spLocks noGrp="1" noChangeArrowheads="1"/>
          </p:cNvSpPr>
          <p:nvPr>
            <p:ph type="title" idx="4294967295"/>
          </p:nvPr>
        </p:nvSpPr>
        <p:spPr>
          <a:xfrm>
            <a:off x="647700" y="792163"/>
            <a:ext cx="8077200" cy="609600"/>
          </a:xfrm>
        </p:spPr>
        <p:txBody>
          <a:bodyPr anchor="b"/>
          <a:lstStyle/>
          <a:p>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等价规则的图示化</a:t>
            </a:r>
            <a:endParaRPr lang="en-US" altLang="zh-CN" sz="2400" b="1">
              <a:latin typeface="黑体" panose="02010609060101010101" pitchFamily="49" charset="-122"/>
              <a:ea typeface="黑体" panose="02010609060101010101" pitchFamily="49" charset="-122"/>
            </a:endParaRPr>
          </a:p>
        </p:txBody>
      </p:sp>
      <p:pic>
        <p:nvPicPr>
          <p:cNvPr id="38915" name="Picture 5">
            <a:extLst>
              <a:ext uri="{FF2B5EF4-FFF2-40B4-BE49-F238E27FC236}">
                <a16:creationId xmlns:a16="http://schemas.microsoft.com/office/drawing/2014/main" id="{00846346-E1B0-5EDE-6CD2-8F270A3CE366}"/>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l="642" t="2286" r="642" b="2000"/>
          <a:stretch>
            <a:fillRect/>
          </a:stretch>
        </p:blipFill>
        <p:spPr>
          <a:xfrm>
            <a:off x="684213" y="1835150"/>
            <a:ext cx="6157912" cy="4114800"/>
          </a:xfrm>
        </p:spPr>
      </p:pic>
      <p:sp>
        <p:nvSpPr>
          <p:cNvPr id="779269" name="Rectangle 5">
            <a:extLst>
              <a:ext uri="{FF2B5EF4-FFF2-40B4-BE49-F238E27FC236}">
                <a16:creationId xmlns:a16="http://schemas.microsoft.com/office/drawing/2014/main" id="{6334396A-DF3C-F83A-3163-713CE24A4E07}"/>
              </a:ext>
            </a:extLst>
          </p:cNvPr>
          <p:cNvSpPr>
            <a:spLocks noChangeArrowheads="1"/>
          </p:cNvSpPr>
          <p:nvPr/>
        </p:nvSpPr>
        <p:spPr bwMode="auto">
          <a:xfrm>
            <a:off x="7164388" y="2205038"/>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l-GR" altLang="zh-CN" sz="1600" b="0">
                <a:solidFill>
                  <a:srgbClr val="009999"/>
                </a:solidFill>
                <a:latin typeface="Arial" panose="020B0604020202020204" pitchFamily="34" charset="0"/>
                <a:ea typeface="MS PGothic" panose="020B0600070205080204" pitchFamily="34" charset="-128"/>
                <a:sym typeface="Symbol" panose="05050102010706020507" pitchFamily="18" charset="2"/>
              </a:rPr>
              <a:t>θ</a:t>
            </a:r>
            <a:r>
              <a:rPr lang="zh-CN" altLang="en-US" sz="1600" b="0">
                <a:solidFill>
                  <a:srgbClr val="009999"/>
                </a:solidFill>
                <a:latin typeface="Helvetica" panose="020B0604020202020204" pitchFamily="34" charset="0"/>
              </a:rPr>
              <a:t>连接的交换律！</a:t>
            </a:r>
          </a:p>
        </p:txBody>
      </p:sp>
      <p:sp>
        <p:nvSpPr>
          <p:cNvPr id="779270" name="Rectangle 6">
            <a:extLst>
              <a:ext uri="{FF2B5EF4-FFF2-40B4-BE49-F238E27FC236}">
                <a16:creationId xmlns:a16="http://schemas.microsoft.com/office/drawing/2014/main" id="{A1B671A6-35E1-6095-20D4-CD0D671E23E4}"/>
              </a:ext>
            </a:extLst>
          </p:cNvPr>
          <p:cNvSpPr>
            <a:spLocks noChangeArrowheads="1"/>
          </p:cNvSpPr>
          <p:nvPr/>
        </p:nvSpPr>
        <p:spPr bwMode="auto">
          <a:xfrm>
            <a:off x="7019925" y="3348038"/>
            <a:ext cx="2012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b="0">
                <a:solidFill>
                  <a:srgbClr val="009999"/>
                </a:solidFill>
                <a:latin typeface="Helvetica" panose="020B0604020202020204" pitchFamily="34" charset="0"/>
              </a:rPr>
              <a:t>自然连接的结合律！</a:t>
            </a:r>
          </a:p>
        </p:txBody>
      </p:sp>
      <p:sp>
        <p:nvSpPr>
          <p:cNvPr id="779271" name="Rectangle 7">
            <a:extLst>
              <a:ext uri="{FF2B5EF4-FFF2-40B4-BE49-F238E27FC236}">
                <a16:creationId xmlns:a16="http://schemas.microsoft.com/office/drawing/2014/main" id="{AC2395FB-BD56-9BDF-4A48-7067EB0AB3FC}"/>
              </a:ext>
            </a:extLst>
          </p:cNvPr>
          <p:cNvSpPr>
            <a:spLocks noChangeArrowheads="1"/>
          </p:cNvSpPr>
          <p:nvPr/>
        </p:nvSpPr>
        <p:spPr bwMode="auto">
          <a:xfrm>
            <a:off x="6896100" y="5056188"/>
            <a:ext cx="2139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400" b="0">
                <a:solidFill>
                  <a:srgbClr val="009999"/>
                </a:solidFill>
                <a:latin typeface="Arial" panose="020B0604020202020204" pitchFamily="34" charset="0"/>
                <a:sym typeface="Symbol" panose="05050102010706020507" pitchFamily="18" charset="2"/>
              </a:rPr>
              <a:t>选择对</a:t>
            </a:r>
            <a:r>
              <a:rPr lang="el-GR" altLang="zh-CN" sz="1400" b="0">
                <a:solidFill>
                  <a:srgbClr val="009999"/>
                </a:solidFill>
                <a:latin typeface="Arial" panose="020B0604020202020204" pitchFamily="34" charset="0"/>
                <a:ea typeface="MS PGothic" panose="020B0600070205080204" pitchFamily="34" charset="-128"/>
                <a:sym typeface="Symbol" panose="05050102010706020507" pitchFamily="18" charset="2"/>
              </a:rPr>
              <a:t>θ</a:t>
            </a:r>
            <a:r>
              <a:rPr lang="zh-CN" altLang="en-US" sz="1400" b="0">
                <a:solidFill>
                  <a:srgbClr val="009999"/>
                </a:solidFill>
                <a:latin typeface="Helvetica" panose="020B0604020202020204" pitchFamily="34" charset="0"/>
              </a:rPr>
              <a:t>连接的分配律！</a:t>
            </a:r>
          </a:p>
        </p:txBody>
      </p:sp>
      <p:sp>
        <p:nvSpPr>
          <p:cNvPr id="779272" name="Rectangle 8">
            <a:extLst>
              <a:ext uri="{FF2B5EF4-FFF2-40B4-BE49-F238E27FC236}">
                <a16:creationId xmlns:a16="http://schemas.microsoft.com/office/drawing/2014/main" id="{816889F6-935C-DAD3-3D9B-45DAB0039B56}"/>
              </a:ext>
            </a:extLst>
          </p:cNvPr>
          <p:cNvSpPr>
            <a:spLocks noChangeArrowheads="1"/>
          </p:cNvSpPr>
          <p:nvPr/>
        </p:nvSpPr>
        <p:spPr bwMode="auto">
          <a:xfrm>
            <a:off x="7073900" y="5337175"/>
            <a:ext cx="1962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400" b="0">
                <a:solidFill>
                  <a:srgbClr val="0000FF"/>
                </a:solidFill>
                <a:latin typeface="Helvetica" panose="020B0604020202020204" pitchFamily="34" charset="0"/>
              </a:rPr>
              <a:t>选择涉及单个关系时！</a:t>
            </a:r>
          </a:p>
        </p:txBody>
      </p:sp>
      <p:sp>
        <p:nvSpPr>
          <p:cNvPr id="38920" name="AutoShape 9">
            <a:extLst>
              <a:ext uri="{FF2B5EF4-FFF2-40B4-BE49-F238E27FC236}">
                <a16:creationId xmlns:a16="http://schemas.microsoft.com/office/drawing/2014/main" id="{835382A1-033D-134E-7042-D3F39F8DBE14}"/>
              </a:ext>
            </a:extLst>
          </p:cNvPr>
          <p:cNvSpPr>
            <a:spLocks noChangeArrowheads="1"/>
          </p:cNvSpPr>
          <p:nvPr/>
        </p:nvSpPr>
        <p:spPr bwMode="auto">
          <a:xfrm>
            <a:off x="142875" y="1035050"/>
            <a:ext cx="1868488" cy="623888"/>
          </a:xfrm>
          <a:prstGeom prst="cloudCallout">
            <a:avLst>
              <a:gd name="adj1" fmla="val -49236"/>
              <a:gd name="adj2" fmla="val 86134"/>
            </a:avLst>
          </a:prstGeom>
          <a:solidFill>
            <a:schemeClr val="accent1"/>
          </a:solidFill>
          <a:ln w="9525">
            <a:solidFill>
              <a:schemeClr val="tx1"/>
            </a:solidFill>
            <a:round/>
            <a:headEnd/>
            <a:tailEnd/>
          </a:ln>
        </p:spPr>
        <p:txBody>
          <a:bodyPr lIns="0" tIns="0" rIns="0" bIns="0"/>
          <a:lstStyle/>
          <a:p>
            <a:pPr algn="ctr" eaLnBrk="0" hangingPunct="0"/>
            <a:r>
              <a:rPr lang="en-US" altLang="zh-CN"/>
              <a:t>2)</a:t>
            </a:r>
            <a:r>
              <a:rPr lang="zh-CN" altLang="en-US"/>
              <a:t>这些图</a:t>
            </a:r>
            <a:r>
              <a:rPr lang="en-US" altLang="zh-CN"/>
              <a:t>(</a:t>
            </a:r>
            <a:r>
              <a:rPr lang="zh-CN" altLang="en-US"/>
              <a:t>查询子树</a:t>
            </a:r>
            <a:r>
              <a:rPr lang="en-US" altLang="zh-CN"/>
              <a:t>)</a:t>
            </a:r>
            <a:r>
              <a:rPr lang="zh-CN" altLang="en-US"/>
              <a:t>说明什么？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79269"/>
                                        </p:tgtEl>
                                        <p:attrNameLst>
                                          <p:attrName>style.visibility</p:attrName>
                                        </p:attrNameLst>
                                      </p:cBhvr>
                                      <p:to>
                                        <p:strVal val="visible"/>
                                      </p:to>
                                    </p:set>
                                    <p:anim calcmode="lin" valueType="num">
                                      <p:cBhvr additive="base">
                                        <p:cTn id="7" dur="500" fill="hold"/>
                                        <p:tgtEl>
                                          <p:spTgt spid="779269"/>
                                        </p:tgtEl>
                                        <p:attrNameLst>
                                          <p:attrName>ppt_x</p:attrName>
                                        </p:attrNameLst>
                                      </p:cBhvr>
                                      <p:tavLst>
                                        <p:tav tm="0">
                                          <p:val>
                                            <p:strVal val="#ppt_x"/>
                                          </p:val>
                                        </p:tav>
                                        <p:tav tm="100000">
                                          <p:val>
                                            <p:strVal val="#ppt_x"/>
                                          </p:val>
                                        </p:tav>
                                      </p:tavLst>
                                    </p:anim>
                                    <p:anim calcmode="lin" valueType="num">
                                      <p:cBhvr additive="base">
                                        <p:cTn id="8" dur="500" fill="hold"/>
                                        <p:tgtEl>
                                          <p:spTgt spid="77926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79270"/>
                                        </p:tgtEl>
                                        <p:attrNameLst>
                                          <p:attrName>style.visibility</p:attrName>
                                        </p:attrNameLst>
                                      </p:cBhvr>
                                      <p:to>
                                        <p:strVal val="visible"/>
                                      </p:to>
                                    </p:set>
                                    <p:anim calcmode="lin" valueType="num">
                                      <p:cBhvr additive="base">
                                        <p:cTn id="11" dur="500" fill="hold"/>
                                        <p:tgtEl>
                                          <p:spTgt spid="779270"/>
                                        </p:tgtEl>
                                        <p:attrNameLst>
                                          <p:attrName>ppt_x</p:attrName>
                                        </p:attrNameLst>
                                      </p:cBhvr>
                                      <p:tavLst>
                                        <p:tav tm="0">
                                          <p:val>
                                            <p:strVal val="#ppt_x"/>
                                          </p:val>
                                        </p:tav>
                                        <p:tav tm="100000">
                                          <p:val>
                                            <p:strVal val="#ppt_x"/>
                                          </p:val>
                                        </p:tav>
                                      </p:tavLst>
                                    </p:anim>
                                    <p:anim calcmode="lin" valueType="num">
                                      <p:cBhvr additive="base">
                                        <p:cTn id="12" dur="500" fill="hold"/>
                                        <p:tgtEl>
                                          <p:spTgt spid="77927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79271"/>
                                        </p:tgtEl>
                                        <p:attrNameLst>
                                          <p:attrName>style.visibility</p:attrName>
                                        </p:attrNameLst>
                                      </p:cBhvr>
                                      <p:to>
                                        <p:strVal val="visible"/>
                                      </p:to>
                                    </p:set>
                                    <p:anim calcmode="lin" valueType="num">
                                      <p:cBhvr additive="base">
                                        <p:cTn id="15" dur="500" fill="hold"/>
                                        <p:tgtEl>
                                          <p:spTgt spid="779271"/>
                                        </p:tgtEl>
                                        <p:attrNameLst>
                                          <p:attrName>ppt_x</p:attrName>
                                        </p:attrNameLst>
                                      </p:cBhvr>
                                      <p:tavLst>
                                        <p:tav tm="0">
                                          <p:val>
                                            <p:strVal val="#ppt_x"/>
                                          </p:val>
                                        </p:tav>
                                        <p:tav tm="100000">
                                          <p:val>
                                            <p:strVal val="#ppt_x"/>
                                          </p:val>
                                        </p:tav>
                                      </p:tavLst>
                                    </p:anim>
                                    <p:anim calcmode="lin" valueType="num">
                                      <p:cBhvr additive="base">
                                        <p:cTn id="16" dur="500" fill="hold"/>
                                        <p:tgtEl>
                                          <p:spTgt spid="77927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9272"/>
                                        </p:tgtEl>
                                        <p:attrNameLst>
                                          <p:attrName>style.visibility</p:attrName>
                                        </p:attrNameLst>
                                      </p:cBhvr>
                                      <p:to>
                                        <p:strVal val="visible"/>
                                      </p:to>
                                    </p:set>
                                    <p:anim calcmode="lin" valueType="num">
                                      <p:cBhvr additive="base">
                                        <p:cTn id="19" dur="500" fill="hold"/>
                                        <p:tgtEl>
                                          <p:spTgt spid="779272"/>
                                        </p:tgtEl>
                                        <p:attrNameLst>
                                          <p:attrName>ppt_x</p:attrName>
                                        </p:attrNameLst>
                                      </p:cBhvr>
                                      <p:tavLst>
                                        <p:tav tm="0">
                                          <p:val>
                                            <p:strVal val="#ppt_x"/>
                                          </p:val>
                                        </p:tav>
                                        <p:tav tm="100000">
                                          <p:val>
                                            <p:strVal val="#ppt_x"/>
                                          </p:val>
                                        </p:tav>
                                      </p:tavLst>
                                    </p:anim>
                                    <p:anim calcmode="lin" valueType="num">
                                      <p:cBhvr additive="base">
                                        <p:cTn id="20" dur="500" fill="hold"/>
                                        <p:tgtEl>
                                          <p:spTgt spid="779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9" grpId="0"/>
      <p:bldP spid="779270" grpId="0"/>
      <p:bldP spid="779271" grpId="0"/>
      <p:bldP spid="779272"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幻灯片编号占位符 3">
            <a:extLst>
              <a:ext uri="{FF2B5EF4-FFF2-40B4-BE49-F238E27FC236}">
                <a16:creationId xmlns:a16="http://schemas.microsoft.com/office/drawing/2014/main" id="{50FEAF2F-2635-230E-53EC-B020EC189524}"/>
              </a:ext>
            </a:extLst>
          </p:cNvPr>
          <p:cNvSpPr>
            <a:spLocks noGrp="1"/>
          </p:cNvSpPr>
          <p:nvPr>
            <p:ph type="sldNum" sz="quarter" idx="12"/>
          </p:nvPr>
        </p:nvSpPr>
        <p:spPr/>
        <p:txBody>
          <a:bodyPr/>
          <a:lstStyle/>
          <a:p>
            <a:fld id="{F1B12BE7-95EA-489B-BAE1-BC004777C174}" type="slidenum">
              <a:rPr lang="zh-CN" altLang="en-US"/>
              <a:pPr/>
              <a:t>339</a:t>
            </a:fld>
            <a:endParaRPr lang="en-US" altLang="zh-CN"/>
          </a:p>
        </p:txBody>
      </p:sp>
      <p:sp>
        <p:nvSpPr>
          <p:cNvPr id="40962" name="Rectangle 2">
            <a:extLst>
              <a:ext uri="{FF2B5EF4-FFF2-40B4-BE49-F238E27FC236}">
                <a16:creationId xmlns:a16="http://schemas.microsoft.com/office/drawing/2014/main" id="{78391D3F-08C1-12FF-35D0-0DFDC4279DC0}"/>
              </a:ext>
            </a:extLst>
          </p:cNvPr>
          <p:cNvSpPr>
            <a:spLocks noGrp="1" noChangeArrowheads="1"/>
          </p:cNvSpPr>
          <p:nvPr>
            <p:ph type="title" idx="4294967295"/>
          </p:nvPr>
        </p:nvSpPr>
        <p:spPr>
          <a:xfrm>
            <a:off x="614363" y="552450"/>
            <a:ext cx="7772400" cy="717550"/>
          </a:xfrm>
        </p:spPr>
        <p:txBody>
          <a:bodyPr anchor="b"/>
          <a:lstStyle/>
          <a:p>
            <a:r>
              <a:rPr lang="en-US" altLang="zh-CN" sz="2400" b="1">
                <a:latin typeface="黑体" panose="02010609060101010101" pitchFamily="49" charset="-122"/>
                <a:ea typeface="黑体" panose="02010609060101010101" pitchFamily="49" charset="-122"/>
              </a:rPr>
              <a:t>1.</a:t>
            </a:r>
            <a:r>
              <a:rPr lang="zh-CN" altLang="en-US" sz="2400" b="1">
                <a:latin typeface="黑体" panose="02010609060101010101" pitchFamily="49" charset="-122"/>
                <a:ea typeface="黑体" panose="02010609060101010101" pitchFamily="49" charset="-122"/>
              </a:rPr>
              <a:t>“选择下移”优化策略</a:t>
            </a:r>
            <a:endParaRPr lang="en-US" altLang="zh-CN" sz="2400" b="1">
              <a:latin typeface="黑体" panose="02010609060101010101" pitchFamily="49" charset="-122"/>
              <a:ea typeface="黑体" panose="02010609060101010101" pitchFamily="49" charset="-122"/>
            </a:endParaRPr>
          </a:p>
        </p:txBody>
      </p:sp>
      <p:sp>
        <p:nvSpPr>
          <p:cNvPr id="40963" name="Rectangle 3">
            <a:extLst>
              <a:ext uri="{FF2B5EF4-FFF2-40B4-BE49-F238E27FC236}">
                <a16:creationId xmlns:a16="http://schemas.microsoft.com/office/drawing/2014/main" id="{0FCE1886-2FE5-27C8-9B99-C9A6D445071D}"/>
              </a:ext>
            </a:extLst>
          </p:cNvPr>
          <p:cNvSpPr>
            <a:spLocks noGrp="1" noChangeArrowheads="1"/>
          </p:cNvSpPr>
          <p:nvPr>
            <p:ph type="body" idx="4294967295"/>
          </p:nvPr>
        </p:nvSpPr>
        <p:spPr>
          <a:xfrm>
            <a:off x="685800" y="1666875"/>
            <a:ext cx="7772400" cy="4740275"/>
          </a:xfrm>
        </p:spPr>
        <p:txBody>
          <a:bodyPr/>
          <a:lstStyle/>
          <a:p>
            <a:pPr>
              <a:lnSpc>
                <a:spcPct val="110000"/>
              </a:lnSpc>
            </a:pPr>
            <a:endParaRPr lang="zh-CN" altLang="en-US" sz="2000">
              <a:latin typeface="Times New Roman" panose="02020603050405020304" pitchFamily="18" charset="0"/>
            </a:endParaRPr>
          </a:p>
          <a:p>
            <a:pPr>
              <a:lnSpc>
                <a:spcPct val="110000"/>
              </a:lnSpc>
              <a:buFontTx/>
              <a:buNone/>
            </a:pPr>
            <a:endParaRPr lang="zh-CN" altLang="en-US" sz="2000">
              <a:latin typeface="Times New Roman" panose="02020603050405020304" pitchFamily="18" charset="0"/>
            </a:endParaRPr>
          </a:p>
          <a:p>
            <a:pPr>
              <a:lnSpc>
                <a:spcPct val="110000"/>
              </a:lnSpc>
              <a:buFontTx/>
              <a:buNone/>
            </a:pPr>
            <a:endParaRPr lang="en-US" altLang="zh-CN" sz="2000">
              <a:latin typeface="Times New Roman" panose="02020603050405020304" pitchFamily="18" charset="0"/>
            </a:endParaRPr>
          </a:p>
          <a:p>
            <a:pPr>
              <a:lnSpc>
                <a:spcPct val="110000"/>
              </a:lnSpc>
              <a:buFontTx/>
              <a:buNone/>
            </a:pPr>
            <a:endParaRPr lang="zh-CN" altLang="en-US" sz="2000">
              <a:latin typeface="Times New Roman" panose="02020603050405020304" pitchFamily="18" charset="0"/>
              <a:sym typeface="Symbol" panose="05050102010706020507" pitchFamily="18" charset="2"/>
            </a:endParaRPr>
          </a:p>
          <a:p>
            <a:pPr>
              <a:lnSpc>
                <a:spcPct val="110000"/>
              </a:lnSpc>
            </a:pPr>
            <a:r>
              <a:rPr lang="zh-CN" altLang="en-US" sz="2000">
                <a:latin typeface="Times New Roman" panose="02020603050405020304" pitchFamily="18" charset="0"/>
                <a:sym typeface="Symbol" panose="05050102010706020507" pitchFamily="18" charset="2"/>
              </a:rPr>
              <a:t>使用自然连接的结合律</a:t>
            </a:r>
            <a:r>
              <a:rPr lang="en-US" altLang="zh-CN" sz="2000">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Rule 6a</a:t>
            </a:r>
            <a:r>
              <a:rPr lang="en-US" altLang="zh-CN" sz="2000">
                <a:latin typeface="Times New Roman" panose="02020603050405020304" pitchFamily="18" charset="0"/>
                <a:sym typeface="Symbol" panose="05050102010706020507" pitchFamily="18" charset="2"/>
              </a:rPr>
              <a:t>):</a:t>
            </a:r>
          </a:p>
          <a:p>
            <a:pPr>
              <a:lnSpc>
                <a:spcPct val="110000"/>
              </a:lnSpc>
            </a:pPr>
            <a:endParaRPr lang="zh-CN" altLang="en-US" sz="2000" b="1">
              <a:latin typeface="Times New Roman" panose="02020603050405020304" pitchFamily="18" charset="0"/>
              <a:sym typeface="Symbol" panose="05050102010706020507" pitchFamily="18" charset="2"/>
            </a:endParaRPr>
          </a:p>
          <a:p>
            <a:pPr>
              <a:lnSpc>
                <a:spcPct val="110000"/>
              </a:lnSpc>
              <a:buFontTx/>
              <a:buNone/>
            </a:pPr>
            <a:endParaRPr lang="zh-CN" altLang="en-US" sz="2000" b="1">
              <a:latin typeface="Times New Roman" panose="02020603050405020304" pitchFamily="18" charset="0"/>
              <a:sym typeface="Symbol" panose="05050102010706020507" pitchFamily="18" charset="2"/>
            </a:endParaRPr>
          </a:p>
          <a:p>
            <a:pPr>
              <a:lnSpc>
                <a:spcPct val="110000"/>
              </a:lnSpc>
            </a:pPr>
            <a:r>
              <a:rPr lang="zh-CN" altLang="en-US" sz="2000" b="1">
                <a:latin typeface="Times New Roman" panose="02020603050405020304" pitchFamily="18" charset="0"/>
                <a:sym typeface="Symbol" panose="05050102010706020507" pitchFamily="18" charset="2"/>
              </a:rPr>
              <a:t>尽早执行选择</a:t>
            </a:r>
          </a:p>
          <a:p>
            <a:pPr>
              <a:lnSpc>
                <a:spcPct val="110000"/>
              </a:lnSpc>
            </a:pPr>
            <a:endParaRPr lang="zh-CN" altLang="en-US" sz="2000" b="1">
              <a:latin typeface="Times New Roman" panose="02020603050405020304" pitchFamily="18" charset="0"/>
              <a:sym typeface="Symbol" panose="05050102010706020507" pitchFamily="18" charset="2"/>
            </a:endParaRPr>
          </a:p>
          <a:p>
            <a:pPr>
              <a:lnSpc>
                <a:spcPct val="110000"/>
              </a:lnSpc>
            </a:pPr>
            <a:endParaRPr lang="zh-CN" altLang="en-US" sz="2000" b="1">
              <a:latin typeface="Times New Roman" panose="02020603050405020304" pitchFamily="18" charset="0"/>
              <a:sym typeface="Symbol" panose="05050102010706020507" pitchFamily="18" charset="2"/>
            </a:endParaRPr>
          </a:p>
          <a:p>
            <a:pPr>
              <a:lnSpc>
                <a:spcPct val="110000"/>
              </a:lnSpc>
            </a:pPr>
            <a:endParaRPr lang="zh-CN" altLang="en-US" sz="2000" b="1">
              <a:latin typeface="Times New Roman" panose="02020603050405020304" pitchFamily="18" charset="0"/>
              <a:sym typeface="Symbol" panose="05050102010706020507" pitchFamily="18" charset="2"/>
            </a:endParaRPr>
          </a:p>
          <a:p>
            <a:pPr>
              <a:lnSpc>
                <a:spcPct val="110000"/>
              </a:lnSpc>
            </a:pPr>
            <a:r>
              <a:rPr lang="ja-JP" altLang="en-US" sz="2000" b="1">
                <a:latin typeface="Times New Roman" panose="02020603050405020304" pitchFamily="18" charset="0"/>
                <a:sym typeface="Symbol" panose="05050102010706020507" pitchFamily="18" charset="2"/>
              </a:rPr>
              <a:t>查询</a:t>
            </a:r>
            <a:r>
              <a:rPr lang="zh-CN" altLang="en-US" sz="2000" b="1">
                <a:latin typeface="Times New Roman" panose="02020603050405020304" pitchFamily="18" charset="0"/>
                <a:sym typeface="Symbol" panose="05050102010706020507" pitchFamily="18" charset="2"/>
              </a:rPr>
              <a:t>树优化过程</a:t>
            </a:r>
            <a:r>
              <a:rPr lang="en-US" altLang="zh-CN" sz="2000" b="1">
                <a:latin typeface="Times New Roman" panose="02020603050405020304" pitchFamily="18" charset="0"/>
                <a:sym typeface="Symbol" panose="05050102010706020507" pitchFamily="18" charset="2"/>
              </a:rPr>
              <a:t>(</a:t>
            </a:r>
            <a:r>
              <a:rPr lang="zh-CN" altLang="en-US" sz="2000" b="1">
                <a:latin typeface="Times New Roman" panose="02020603050405020304" pitchFamily="18" charset="0"/>
                <a:sym typeface="Symbol" panose="05050102010706020507" pitchFamily="18" charset="2"/>
                <a:hlinkClick r:id="" action="ppaction://hlinkshowjump?jump=nextslide"/>
              </a:rPr>
              <a:t>图示法</a:t>
            </a:r>
            <a:r>
              <a:rPr lang="en-US" altLang="zh-CN" sz="2000" b="1">
                <a:latin typeface="Times New Roman" panose="02020603050405020304" pitchFamily="18" charset="0"/>
                <a:sym typeface="Symbol" panose="05050102010706020507" pitchFamily="18" charset="2"/>
              </a:rPr>
              <a:t>)</a:t>
            </a:r>
          </a:p>
        </p:txBody>
      </p:sp>
      <p:sp>
        <p:nvSpPr>
          <p:cNvPr id="40964" name="Rectangle 2">
            <a:extLst>
              <a:ext uri="{FF2B5EF4-FFF2-40B4-BE49-F238E27FC236}">
                <a16:creationId xmlns:a16="http://schemas.microsoft.com/office/drawing/2014/main" id="{CCB055E3-F28B-0D64-B6B3-B27A10B59966}"/>
              </a:ext>
            </a:extLst>
          </p:cNvPr>
          <p:cNvSpPr>
            <a:spLocks noChangeArrowheads="1"/>
          </p:cNvSpPr>
          <p:nvPr/>
        </p:nvSpPr>
        <p:spPr bwMode="auto">
          <a:xfrm>
            <a:off x="546100" y="227013"/>
            <a:ext cx="79105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2800">
                <a:solidFill>
                  <a:schemeClr val="tx2"/>
                </a:solidFill>
                <a:latin typeface="黑体" panose="02010609060101010101" pitchFamily="49" charset="-122"/>
                <a:ea typeface="黑体" panose="02010609060101010101" pitchFamily="49" charset="-122"/>
              </a:rPr>
              <a:t>三 查询树的基本优化策略</a:t>
            </a:r>
            <a:endParaRPr lang="en-US" altLang="zh-CN" sz="2800">
              <a:solidFill>
                <a:schemeClr val="tx2"/>
              </a:solidFill>
              <a:latin typeface="黑体" panose="02010609060101010101" pitchFamily="49" charset="-122"/>
              <a:ea typeface="黑体" panose="02010609060101010101" pitchFamily="49" charset="-122"/>
            </a:endParaRPr>
          </a:p>
        </p:txBody>
      </p:sp>
      <p:sp>
        <p:nvSpPr>
          <p:cNvPr id="40965" name="AutoShape 17">
            <a:extLst>
              <a:ext uri="{FF2B5EF4-FFF2-40B4-BE49-F238E27FC236}">
                <a16:creationId xmlns:a16="http://schemas.microsoft.com/office/drawing/2014/main" id="{F6DB7ECC-0152-1C34-DCEA-07D955192ED4}"/>
              </a:ext>
            </a:extLst>
          </p:cNvPr>
          <p:cNvSpPr>
            <a:spLocks noChangeArrowheads="1"/>
          </p:cNvSpPr>
          <p:nvPr/>
        </p:nvSpPr>
        <p:spPr bwMode="auto">
          <a:xfrm>
            <a:off x="6915150" y="1103313"/>
            <a:ext cx="1800225" cy="538162"/>
          </a:xfrm>
          <a:prstGeom prst="cloudCallout">
            <a:avLst>
              <a:gd name="adj1" fmla="val 50264"/>
              <a:gd name="adj2" fmla="val 83037"/>
            </a:avLst>
          </a:prstGeom>
          <a:solidFill>
            <a:schemeClr val="accent1"/>
          </a:solidFill>
          <a:ln w="9525">
            <a:solidFill>
              <a:schemeClr val="tx1"/>
            </a:solidFill>
            <a:round/>
            <a:headEnd/>
            <a:tailEnd/>
          </a:ln>
        </p:spPr>
        <p:txBody>
          <a:bodyPr lIns="0" tIns="0" rIns="0" bIns="0"/>
          <a:lstStyle/>
          <a:p>
            <a:pPr algn="ctr" eaLnBrk="0" hangingPunct="0"/>
            <a:r>
              <a:rPr lang="en-US" altLang="zh-CN"/>
              <a:t>1)“</a:t>
            </a:r>
            <a:r>
              <a:rPr lang="zh-CN" altLang="en-US"/>
              <a:t>选择下移”有何优化效果？</a:t>
            </a:r>
          </a:p>
        </p:txBody>
      </p:sp>
      <p:sp>
        <p:nvSpPr>
          <p:cNvPr id="782355" name="Line 19">
            <a:extLst>
              <a:ext uri="{FF2B5EF4-FFF2-40B4-BE49-F238E27FC236}">
                <a16:creationId xmlns:a16="http://schemas.microsoft.com/office/drawing/2014/main" id="{DC2AFD92-62FF-7321-7540-AECBA61BD6E1}"/>
              </a:ext>
            </a:extLst>
          </p:cNvPr>
          <p:cNvSpPr>
            <a:spLocks noChangeShapeType="1"/>
          </p:cNvSpPr>
          <p:nvPr/>
        </p:nvSpPr>
        <p:spPr bwMode="auto">
          <a:xfrm>
            <a:off x="1838325" y="3175"/>
            <a:ext cx="2000250" cy="0"/>
          </a:xfrm>
          <a:prstGeom prst="line">
            <a:avLst/>
          </a:prstGeom>
          <a:noFill/>
          <a:ln w="19050">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p>
        </p:txBody>
      </p:sp>
      <p:sp>
        <p:nvSpPr>
          <p:cNvPr id="40967" name="AutoShape 24">
            <a:extLst>
              <a:ext uri="{FF2B5EF4-FFF2-40B4-BE49-F238E27FC236}">
                <a16:creationId xmlns:a16="http://schemas.microsoft.com/office/drawing/2014/main" id="{B41C5289-BA4B-067F-6451-2EAADE6817F5}"/>
              </a:ext>
            </a:extLst>
          </p:cNvPr>
          <p:cNvSpPr>
            <a:spLocks noChangeArrowheads="1"/>
          </p:cNvSpPr>
          <p:nvPr/>
        </p:nvSpPr>
        <p:spPr bwMode="auto">
          <a:xfrm>
            <a:off x="149225" y="957263"/>
            <a:ext cx="1920875" cy="833437"/>
          </a:xfrm>
          <a:prstGeom prst="cloudCallout">
            <a:avLst>
              <a:gd name="adj1" fmla="val -48514"/>
              <a:gd name="adj2" fmla="val 77431"/>
            </a:avLst>
          </a:prstGeom>
          <a:solidFill>
            <a:srgbClr val="FF9900"/>
          </a:solidFill>
          <a:ln w="9525">
            <a:solidFill>
              <a:schemeClr val="tx1"/>
            </a:solidFill>
            <a:round/>
            <a:headEnd/>
            <a:tailEnd/>
          </a:ln>
        </p:spPr>
        <p:txBody>
          <a:bodyPr lIns="0" tIns="0" rIns="0" bIns="0"/>
          <a:lstStyle/>
          <a:p>
            <a:pPr algn="ctr" eaLnBrk="0" hangingPunct="0"/>
            <a:r>
              <a:rPr lang="zh-CN" altLang="en-US"/>
              <a:t>讨论</a:t>
            </a:r>
            <a:r>
              <a:rPr lang="en-US" altLang="zh-CN"/>
              <a:t>3.</a:t>
            </a:r>
            <a:r>
              <a:rPr lang="zh-CN" altLang="en-US"/>
              <a:t>如何利用等价规则进行关系表达式的转换？</a:t>
            </a:r>
          </a:p>
        </p:txBody>
      </p:sp>
      <p:pic>
        <p:nvPicPr>
          <p:cNvPr id="40968" name="图片 2">
            <a:extLst>
              <a:ext uri="{FF2B5EF4-FFF2-40B4-BE49-F238E27FC236}">
                <a16:creationId xmlns:a16="http://schemas.microsoft.com/office/drawing/2014/main" id="{532319EB-5858-A521-6AB0-635D7F799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63" y="2314575"/>
            <a:ext cx="6624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图片 3">
            <a:extLst>
              <a:ext uri="{FF2B5EF4-FFF2-40B4-BE49-F238E27FC236}">
                <a16:creationId xmlns:a16="http://schemas.microsoft.com/office/drawing/2014/main" id="{0E421072-FF51-69CB-5A1F-14042ED75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 y="3598863"/>
            <a:ext cx="62420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矩形 1">
            <a:extLst>
              <a:ext uri="{FF2B5EF4-FFF2-40B4-BE49-F238E27FC236}">
                <a16:creationId xmlns:a16="http://schemas.microsoft.com/office/drawing/2014/main" id="{DF1B0BDA-6BA0-3CD0-2B3F-F9602103752A}"/>
              </a:ext>
            </a:extLst>
          </p:cNvPr>
          <p:cNvSpPr>
            <a:spLocks noChangeArrowheads="1"/>
          </p:cNvSpPr>
          <p:nvPr/>
        </p:nvSpPr>
        <p:spPr bwMode="auto">
          <a:xfrm>
            <a:off x="717550" y="1898650"/>
            <a:ext cx="8275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a:t>查询：</a:t>
            </a:r>
            <a:r>
              <a:rPr lang="en-US" altLang="zh-CN" sz="1800"/>
              <a:t>2009</a:t>
            </a:r>
            <a:r>
              <a:rPr lang="zh-CN" altLang="en-US" sz="1800"/>
              <a:t>年有课的</a:t>
            </a:r>
            <a:r>
              <a:rPr lang="en-US" altLang="zh-CN" sz="1800"/>
              <a:t>Music</a:t>
            </a:r>
            <a:r>
              <a:rPr lang="zh-CN" altLang="en-US" sz="1800"/>
              <a:t>系的所有教师名字以及每个教师所教授的课程名称</a:t>
            </a:r>
          </a:p>
        </p:txBody>
      </p:sp>
      <p:pic>
        <p:nvPicPr>
          <p:cNvPr id="40971" name="图片 2">
            <a:extLst>
              <a:ext uri="{FF2B5EF4-FFF2-40B4-BE49-F238E27FC236}">
                <a16:creationId xmlns:a16="http://schemas.microsoft.com/office/drawing/2014/main" id="{5C3C89FF-F4AE-331A-0DD2-ED04DA15C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4954588"/>
            <a:ext cx="71247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9F54ACB6-944B-466F-B45F-087052D21ADE}" type="slidenum">
              <a:rPr kumimoji="0" lang="zh-CN" altLang="en-US" sz="1400"/>
              <a:t>34</a:t>
            </a:fld>
            <a:endParaRPr kumimoji="0" lang="en-US" altLang="zh-CN" sz="1400"/>
          </a:p>
        </p:txBody>
      </p:sp>
      <p:sp>
        <p:nvSpPr>
          <p:cNvPr id="132099" name="Rectangle 3"/>
          <p:cNvSpPr>
            <a:spLocks noGrp="1" noChangeArrowheads="1"/>
          </p:cNvSpPr>
          <p:nvPr>
            <p:ph type="body" idx="1"/>
          </p:nvPr>
        </p:nvSpPr>
        <p:spPr>
          <a:xfrm>
            <a:off x="1339850" y="1190625"/>
            <a:ext cx="6623050" cy="5011738"/>
          </a:xfrm>
        </p:spPr>
        <p:txBody>
          <a:bodyPr/>
          <a:lstStyle/>
          <a:p>
            <a:pPr>
              <a:lnSpc>
                <a:spcPct val="110000"/>
              </a:lnSpc>
            </a:pPr>
            <a:r>
              <a:rPr lang="zh-CN" altLang="en-US" sz="2000" b="1"/>
              <a:t>应用开发的任务</a:t>
            </a:r>
            <a:endParaRPr lang="zh-CN" altLang="en-US" sz="2000"/>
          </a:p>
          <a:p>
            <a:pPr lvl="1">
              <a:lnSpc>
                <a:spcPct val="110000"/>
              </a:lnSpc>
            </a:pPr>
            <a:r>
              <a:rPr lang="zh-CN" altLang="en-US" sz="1800"/>
              <a:t>算法与程序实现</a:t>
            </a:r>
          </a:p>
          <a:p>
            <a:pPr lvl="1">
              <a:lnSpc>
                <a:spcPct val="110000"/>
              </a:lnSpc>
            </a:pPr>
            <a:r>
              <a:rPr lang="zh-CN" altLang="en-US" sz="1800"/>
              <a:t>如何提高开发效率</a:t>
            </a:r>
          </a:p>
          <a:p>
            <a:pPr lvl="1">
              <a:lnSpc>
                <a:spcPct val="110000"/>
              </a:lnSpc>
            </a:pPr>
            <a:r>
              <a:rPr lang="zh-CN" altLang="en-US" sz="1800"/>
              <a:t>如何高效访问数据</a:t>
            </a:r>
          </a:p>
          <a:p>
            <a:pPr lvl="1">
              <a:lnSpc>
                <a:spcPct val="110000"/>
              </a:lnSpc>
            </a:pPr>
            <a:r>
              <a:rPr lang="zh-CN" altLang="en-US" sz="1800"/>
              <a:t>数据分析</a:t>
            </a:r>
          </a:p>
          <a:p>
            <a:pPr>
              <a:lnSpc>
                <a:spcPct val="110000"/>
              </a:lnSpc>
            </a:pPr>
            <a:r>
              <a:rPr lang="zh-CN" altLang="en-US" sz="2000" b="1">
                <a:solidFill>
                  <a:srgbClr val="0000FF"/>
                </a:solidFill>
              </a:rPr>
              <a:t>相关据库技术</a:t>
            </a:r>
            <a:endParaRPr lang="zh-CN" altLang="en-US" sz="1800">
              <a:solidFill>
                <a:srgbClr val="0000FF"/>
              </a:solidFill>
            </a:endParaRPr>
          </a:p>
          <a:p>
            <a:pPr lvl="1">
              <a:lnSpc>
                <a:spcPct val="110000"/>
              </a:lnSpc>
            </a:pPr>
            <a:r>
              <a:rPr lang="zh-CN" altLang="en-US" sz="1800">
                <a:solidFill>
                  <a:srgbClr val="0000FF"/>
                </a:solidFill>
              </a:rPr>
              <a:t>数据视图（</a:t>
            </a:r>
            <a:r>
              <a:rPr lang="en-US" altLang="zh-CN" sz="1800">
                <a:solidFill>
                  <a:srgbClr val="0000FF"/>
                </a:solidFill>
              </a:rPr>
              <a:t>4</a:t>
            </a:r>
            <a:r>
              <a:rPr lang="zh-CN" altLang="en-US" sz="1800">
                <a:solidFill>
                  <a:srgbClr val="0000FF"/>
                </a:solidFill>
              </a:rPr>
              <a:t>章）</a:t>
            </a:r>
          </a:p>
          <a:p>
            <a:pPr lvl="1">
              <a:lnSpc>
                <a:spcPct val="110000"/>
              </a:lnSpc>
            </a:pPr>
            <a:r>
              <a:rPr lang="zh-CN" altLang="en-US" sz="1800">
                <a:solidFill>
                  <a:srgbClr val="0000FF"/>
                </a:solidFill>
              </a:rPr>
              <a:t>嵌入式</a:t>
            </a:r>
            <a:r>
              <a:rPr lang="en-US" altLang="zh-CN" sz="1800">
                <a:solidFill>
                  <a:srgbClr val="0000FF"/>
                </a:solidFill>
              </a:rPr>
              <a:t>SQL</a:t>
            </a:r>
            <a:r>
              <a:rPr lang="zh-CN" altLang="en-US" sz="1800">
                <a:solidFill>
                  <a:srgbClr val="0000FF"/>
                </a:solidFill>
              </a:rPr>
              <a:t>（</a:t>
            </a:r>
            <a:r>
              <a:rPr lang="en-US" altLang="zh-CN" sz="1800">
                <a:solidFill>
                  <a:srgbClr val="0000FF"/>
                </a:solidFill>
              </a:rPr>
              <a:t>5</a:t>
            </a:r>
            <a:r>
              <a:rPr lang="zh-CN" altLang="en-US" sz="1800">
                <a:solidFill>
                  <a:srgbClr val="0000FF"/>
                </a:solidFill>
              </a:rPr>
              <a:t>章）</a:t>
            </a:r>
          </a:p>
          <a:p>
            <a:pPr lvl="1">
              <a:lnSpc>
                <a:spcPct val="110000"/>
              </a:lnSpc>
            </a:pPr>
            <a:r>
              <a:rPr lang="zh-CN" altLang="en-US" sz="1800">
                <a:solidFill>
                  <a:srgbClr val="0000FF"/>
                </a:solidFill>
              </a:rPr>
              <a:t>完整性约束（</a:t>
            </a:r>
            <a:r>
              <a:rPr lang="en-US" altLang="zh-CN" sz="1800">
                <a:solidFill>
                  <a:srgbClr val="0000FF"/>
                </a:solidFill>
              </a:rPr>
              <a:t>4</a:t>
            </a:r>
            <a:r>
              <a:rPr lang="zh-CN" altLang="en-US" sz="1800">
                <a:solidFill>
                  <a:srgbClr val="0000FF"/>
                </a:solidFill>
              </a:rPr>
              <a:t>章）</a:t>
            </a:r>
          </a:p>
          <a:p>
            <a:pPr lvl="1">
              <a:lnSpc>
                <a:spcPct val="110000"/>
              </a:lnSpc>
            </a:pPr>
            <a:r>
              <a:rPr lang="zh-CN" altLang="en-US" sz="1800">
                <a:solidFill>
                  <a:srgbClr val="0000FF"/>
                </a:solidFill>
              </a:rPr>
              <a:t>索引技术（</a:t>
            </a:r>
            <a:r>
              <a:rPr lang="en-US" altLang="zh-CN" sz="1800">
                <a:solidFill>
                  <a:srgbClr val="0000FF"/>
                </a:solidFill>
              </a:rPr>
              <a:t>11</a:t>
            </a:r>
            <a:r>
              <a:rPr lang="zh-CN" altLang="en-US" sz="1800">
                <a:solidFill>
                  <a:srgbClr val="0000FF"/>
                </a:solidFill>
              </a:rPr>
              <a:t>章）</a:t>
            </a:r>
          </a:p>
          <a:p>
            <a:pPr lvl="1">
              <a:lnSpc>
                <a:spcPct val="110000"/>
              </a:lnSpc>
            </a:pPr>
            <a:r>
              <a:rPr lang="zh-CN" altLang="en-US" sz="1800">
                <a:solidFill>
                  <a:srgbClr val="0000FF"/>
                </a:solidFill>
              </a:rPr>
              <a:t>用户访问授权（</a:t>
            </a:r>
            <a:r>
              <a:rPr lang="en-US" altLang="zh-CN" sz="1800">
                <a:solidFill>
                  <a:srgbClr val="0000FF"/>
                </a:solidFill>
              </a:rPr>
              <a:t>4</a:t>
            </a:r>
            <a:r>
              <a:rPr lang="zh-CN" altLang="en-US" sz="1800">
                <a:solidFill>
                  <a:srgbClr val="0000FF"/>
                </a:solidFill>
              </a:rPr>
              <a:t>章）</a:t>
            </a:r>
          </a:p>
          <a:p>
            <a:pPr lvl="1">
              <a:lnSpc>
                <a:spcPct val="110000"/>
              </a:lnSpc>
            </a:pPr>
            <a:r>
              <a:rPr lang="zh-CN" altLang="en-US" sz="1800">
                <a:solidFill>
                  <a:srgbClr val="0000FF"/>
                </a:solidFill>
              </a:rPr>
              <a:t>存储过程</a:t>
            </a:r>
            <a:r>
              <a:rPr lang="en-US" altLang="zh-CN" sz="1800">
                <a:solidFill>
                  <a:srgbClr val="0000FF"/>
                </a:solidFill>
              </a:rPr>
              <a:t>[</a:t>
            </a:r>
            <a:r>
              <a:rPr lang="zh-CN" altLang="en-US" sz="1800">
                <a:solidFill>
                  <a:srgbClr val="0000FF"/>
                </a:solidFill>
              </a:rPr>
              <a:t>函数，过程，触发器</a:t>
            </a:r>
            <a:r>
              <a:rPr lang="en-US" altLang="zh-CN" sz="1800">
                <a:solidFill>
                  <a:srgbClr val="0000FF"/>
                </a:solidFill>
              </a:rPr>
              <a:t>]</a:t>
            </a:r>
            <a:r>
              <a:rPr lang="zh-CN" altLang="en-US" sz="1800">
                <a:solidFill>
                  <a:srgbClr val="0000FF"/>
                </a:solidFill>
              </a:rPr>
              <a:t>（</a:t>
            </a:r>
            <a:r>
              <a:rPr lang="en-US" altLang="zh-CN" sz="1800">
                <a:solidFill>
                  <a:srgbClr val="0000FF"/>
                </a:solidFill>
              </a:rPr>
              <a:t>5</a:t>
            </a:r>
            <a:r>
              <a:rPr lang="zh-CN" altLang="en-US" sz="1800">
                <a:solidFill>
                  <a:srgbClr val="0000FF"/>
                </a:solidFill>
              </a:rPr>
              <a:t>章）</a:t>
            </a:r>
          </a:p>
          <a:p>
            <a:pPr lvl="1">
              <a:lnSpc>
                <a:spcPct val="110000"/>
              </a:lnSpc>
            </a:pPr>
            <a:r>
              <a:rPr lang="zh-CN" altLang="en-US" sz="2000">
                <a:solidFill>
                  <a:srgbClr val="0000FF"/>
                </a:solidFill>
              </a:rPr>
              <a:t>数据创库与数据挖掘</a:t>
            </a:r>
            <a:r>
              <a:rPr lang="zh-CN" altLang="en-US" sz="2000" baseline="30000">
                <a:solidFill>
                  <a:srgbClr val="0000FF"/>
                </a:solidFill>
              </a:rPr>
              <a:t>*</a:t>
            </a:r>
            <a:r>
              <a:rPr lang="zh-CN" altLang="en-US" sz="2000">
                <a:solidFill>
                  <a:srgbClr val="0000FF"/>
                </a:solidFill>
              </a:rPr>
              <a:t>（</a:t>
            </a:r>
            <a:r>
              <a:rPr lang="en-US" altLang="zh-CN" sz="2000">
                <a:solidFill>
                  <a:srgbClr val="0000FF"/>
                </a:solidFill>
              </a:rPr>
              <a:t>20</a:t>
            </a:r>
            <a:r>
              <a:rPr lang="zh-CN" altLang="en-US" sz="2000">
                <a:solidFill>
                  <a:srgbClr val="0000FF"/>
                </a:solidFill>
              </a:rPr>
              <a:t>章）</a:t>
            </a:r>
          </a:p>
        </p:txBody>
      </p:sp>
      <p:sp>
        <p:nvSpPr>
          <p:cNvPr id="61443" name="AutoShape 8"/>
          <p:cNvSpPr>
            <a:spLocks noChangeArrowheads="1"/>
          </p:cNvSpPr>
          <p:nvPr/>
        </p:nvSpPr>
        <p:spPr bwMode="auto">
          <a:xfrm>
            <a:off x="5207000" y="2066925"/>
            <a:ext cx="3006725" cy="787400"/>
          </a:xfrm>
          <a:prstGeom prst="cloudCallout">
            <a:avLst>
              <a:gd name="adj1" fmla="val 49366"/>
              <a:gd name="adj2" fmla="val 7600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应用功能开发需要数据库技术吗？</a:t>
            </a:r>
          </a:p>
        </p:txBody>
      </p:sp>
      <p:sp>
        <p:nvSpPr>
          <p:cNvPr id="61444" name="Text Box 4"/>
          <p:cNvSpPr txBox="1">
            <a:spLocks noChangeArrowheads="1"/>
          </p:cNvSpPr>
          <p:nvPr/>
        </p:nvSpPr>
        <p:spPr bwMode="auto">
          <a:xfrm>
            <a:off x="503238" y="134938"/>
            <a:ext cx="7021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sym typeface="+mn-ea"/>
              </a:rPr>
              <a:t>六</a:t>
            </a:r>
            <a:r>
              <a:rPr kumimoji="0" lang="zh-CN" altLang="en-US" sz="2800" dirty="0">
                <a:solidFill>
                  <a:schemeClr val="tx2"/>
                </a:solidFill>
                <a:latin typeface="黑体" panose="02010609060101010101" pitchFamily="49" charset="-122"/>
                <a:ea typeface="黑体" panose="02010609060101010101" pitchFamily="49" charset="-122"/>
              </a:rPr>
              <a:t>  数据库系统&amp;数据库的开发运行环节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 calcmode="lin" valueType="num">
                                      <p:cBhvr additive="base">
                                        <p:cTn id="7" dur="500" fill="hold"/>
                                        <p:tgtEl>
                                          <p:spTgt spid="1320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09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2099">
                                            <p:txEl>
                                              <p:pRg st="2" end="2"/>
                                            </p:txEl>
                                          </p:spTgt>
                                        </p:tgtEl>
                                        <p:attrNameLst>
                                          <p:attrName>style.visibility</p:attrName>
                                        </p:attrNameLst>
                                      </p:cBhvr>
                                      <p:to>
                                        <p:strVal val="visible"/>
                                      </p:to>
                                    </p:set>
                                    <p:anim calcmode="lin" valueType="num">
                                      <p:cBhvr additive="base">
                                        <p:cTn id="11" dur="500" fill="hold"/>
                                        <p:tgtEl>
                                          <p:spTgt spid="13209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209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2099">
                                            <p:txEl>
                                              <p:pRg st="1" end="1"/>
                                            </p:txEl>
                                          </p:spTgt>
                                        </p:tgtEl>
                                        <p:attrNameLst>
                                          <p:attrName>style.visibility</p:attrName>
                                        </p:attrNameLst>
                                      </p:cBhvr>
                                      <p:to>
                                        <p:strVal val="visible"/>
                                      </p:to>
                                    </p:set>
                                    <p:anim calcmode="lin" valueType="num">
                                      <p:cBhvr additive="base">
                                        <p:cTn id="15" dur="500" fill="hold"/>
                                        <p:tgtEl>
                                          <p:spTgt spid="132099">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2099">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2099">
                                            <p:txEl>
                                              <p:pRg st="3" end="3"/>
                                            </p:txEl>
                                          </p:spTgt>
                                        </p:tgtEl>
                                        <p:attrNameLst>
                                          <p:attrName>style.visibility</p:attrName>
                                        </p:attrNameLst>
                                      </p:cBhvr>
                                      <p:to>
                                        <p:strVal val="visible"/>
                                      </p:to>
                                    </p:set>
                                    <p:anim calcmode="lin" valueType="num">
                                      <p:cBhvr additive="base">
                                        <p:cTn id="19" dur="500" fill="hold"/>
                                        <p:tgtEl>
                                          <p:spTgt spid="13209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209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2099">
                                            <p:txEl>
                                              <p:pRg st="4" end="4"/>
                                            </p:txEl>
                                          </p:spTgt>
                                        </p:tgtEl>
                                        <p:attrNameLst>
                                          <p:attrName>style.visibility</p:attrName>
                                        </p:attrNameLst>
                                      </p:cBhvr>
                                      <p:to>
                                        <p:strVal val="visible"/>
                                      </p:to>
                                    </p:set>
                                    <p:anim calcmode="lin" valueType="num">
                                      <p:cBhvr additive="base">
                                        <p:cTn id="23" dur="500" fill="hold"/>
                                        <p:tgtEl>
                                          <p:spTgt spid="13209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20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2099">
                                            <p:txEl>
                                              <p:pRg st="5" end="5"/>
                                            </p:txEl>
                                          </p:spTgt>
                                        </p:tgtEl>
                                        <p:attrNameLst>
                                          <p:attrName>style.visibility</p:attrName>
                                        </p:attrNameLst>
                                      </p:cBhvr>
                                      <p:to>
                                        <p:strVal val="visible"/>
                                      </p:to>
                                    </p:set>
                                    <p:anim calcmode="lin" valueType="num">
                                      <p:cBhvr additive="base">
                                        <p:cTn id="29" dur="500" fill="hold"/>
                                        <p:tgtEl>
                                          <p:spTgt spid="13209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209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2099">
                                            <p:txEl>
                                              <p:pRg st="6" end="6"/>
                                            </p:txEl>
                                          </p:spTgt>
                                        </p:tgtEl>
                                        <p:attrNameLst>
                                          <p:attrName>style.visibility</p:attrName>
                                        </p:attrNameLst>
                                      </p:cBhvr>
                                      <p:to>
                                        <p:strVal val="visible"/>
                                      </p:to>
                                    </p:set>
                                    <p:anim calcmode="lin" valueType="num">
                                      <p:cBhvr additive="base">
                                        <p:cTn id="33" dur="500" fill="hold"/>
                                        <p:tgtEl>
                                          <p:spTgt spid="13209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209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2099">
                                            <p:txEl>
                                              <p:pRg st="7" end="7"/>
                                            </p:txEl>
                                          </p:spTgt>
                                        </p:tgtEl>
                                        <p:attrNameLst>
                                          <p:attrName>style.visibility</p:attrName>
                                        </p:attrNameLst>
                                      </p:cBhvr>
                                      <p:to>
                                        <p:strVal val="visible"/>
                                      </p:to>
                                    </p:set>
                                    <p:anim calcmode="lin" valueType="num">
                                      <p:cBhvr additive="base">
                                        <p:cTn id="37" dur="500" fill="hold"/>
                                        <p:tgtEl>
                                          <p:spTgt spid="13209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209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2099">
                                            <p:txEl>
                                              <p:pRg st="8" end="8"/>
                                            </p:txEl>
                                          </p:spTgt>
                                        </p:tgtEl>
                                        <p:attrNameLst>
                                          <p:attrName>style.visibility</p:attrName>
                                        </p:attrNameLst>
                                      </p:cBhvr>
                                      <p:to>
                                        <p:strVal val="visible"/>
                                      </p:to>
                                    </p:set>
                                    <p:anim calcmode="lin" valueType="num">
                                      <p:cBhvr additive="base">
                                        <p:cTn id="41" dur="500" fill="hold"/>
                                        <p:tgtEl>
                                          <p:spTgt spid="13209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2099">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2099">
                                            <p:txEl>
                                              <p:pRg st="9" end="9"/>
                                            </p:txEl>
                                          </p:spTgt>
                                        </p:tgtEl>
                                        <p:attrNameLst>
                                          <p:attrName>style.visibility</p:attrName>
                                        </p:attrNameLst>
                                      </p:cBhvr>
                                      <p:to>
                                        <p:strVal val="visible"/>
                                      </p:to>
                                    </p:set>
                                    <p:anim calcmode="lin" valueType="num">
                                      <p:cBhvr additive="base">
                                        <p:cTn id="45" dur="500" fill="hold"/>
                                        <p:tgtEl>
                                          <p:spTgt spid="132099">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2099">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2099">
                                            <p:txEl>
                                              <p:pRg st="10" end="10"/>
                                            </p:txEl>
                                          </p:spTgt>
                                        </p:tgtEl>
                                        <p:attrNameLst>
                                          <p:attrName>style.visibility</p:attrName>
                                        </p:attrNameLst>
                                      </p:cBhvr>
                                      <p:to>
                                        <p:strVal val="visible"/>
                                      </p:to>
                                    </p:set>
                                    <p:anim calcmode="lin" valueType="num">
                                      <p:cBhvr additive="base">
                                        <p:cTn id="49" dur="500" fill="hold"/>
                                        <p:tgtEl>
                                          <p:spTgt spid="132099">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2099">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2099">
                                            <p:txEl>
                                              <p:pRg st="11" end="11"/>
                                            </p:txEl>
                                          </p:spTgt>
                                        </p:tgtEl>
                                        <p:attrNameLst>
                                          <p:attrName>style.visibility</p:attrName>
                                        </p:attrNameLst>
                                      </p:cBhvr>
                                      <p:to>
                                        <p:strVal val="visible"/>
                                      </p:to>
                                    </p:set>
                                    <p:anim calcmode="lin" valueType="num">
                                      <p:cBhvr additive="base">
                                        <p:cTn id="53" dur="500" fill="hold"/>
                                        <p:tgtEl>
                                          <p:spTgt spid="132099">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32099">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2099">
                                            <p:txEl>
                                              <p:pRg st="12" end="12"/>
                                            </p:txEl>
                                          </p:spTgt>
                                        </p:tgtEl>
                                        <p:attrNameLst>
                                          <p:attrName>style.visibility</p:attrName>
                                        </p:attrNameLst>
                                      </p:cBhvr>
                                      <p:to>
                                        <p:strVal val="visible"/>
                                      </p:to>
                                    </p:set>
                                    <p:anim calcmode="lin" valueType="num">
                                      <p:cBhvr additive="base">
                                        <p:cTn id="57" dur="500" fill="hold"/>
                                        <p:tgtEl>
                                          <p:spTgt spid="132099">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32099">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编号占位符 3">
            <a:extLst>
              <a:ext uri="{FF2B5EF4-FFF2-40B4-BE49-F238E27FC236}">
                <a16:creationId xmlns:a16="http://schemas.microsoft.com/office/drawing/2014/main" id="{3A0EEE2D-40EC-53C8-B24D-A9903A5DD5EF}"/>
              </a:ext>
            </a:extLst>
          </p:cNvPr>
          <p:cNvSpPr>
            <a:spLocks noGrp="1"/>
          </p:cNvSpPr>
          <p:nvPr>
            <p:ph type="sldNum" sz="quarter" idx="12"/>
          </p:nvPr>
        </p:nvSpPr>
        <p:spPr/>
        <p:txBody>
          <a:bodyPr/>
          <a:lstStyle/>
          <a:p>
            <a:fld id="{7B607E09-3195-4AC6-B5E4-5B2A4A2D800C}" type="slidenum">
              <a:rPr lang="zh-CN" altLang="en-US"/>
              <a:pPr/>
              <a:t>340</a:t>
            </a:fld>
            <a:endParaRPr lang="en-US" altLang="zh-CN"/>
          </a:p>
        </p:txBody>
      </p:sp>
      <p:sp>
        <p:nvSpPr>
          <p:cNvPr id="41986" name="Rectangle 2">
            <a:extLst>
              <a:ext uri="{FF2B5EF4-FFF2-40B4-BE49-F238E27FC236}">
                <a16:creationId xmlns:a16="http://schemas.microsoft.com/office/drawing/2014/main" id="{B9F89CFC-AEA3-C330-A732-1BE7B58F5B6D}"/>
              </a:ext>
            </a:extLst>
          </p:cNvPr>
          <p:cNvSpPr>
            <a:spLocks noGrp="1" noChangeArrowheads="1"/>
          </p:cNvSpPr>
          <p:nvPr>
            <p:ph type="title" idx="4294967295"/>
          </p:nvPr>
        </p:nvSpPr>
        <p:spPr>
          <a:xfrm>
            <a:off x="685800" y="206375"/>
            <a:ext cx="7772400" cy="1143000"/>
          </a:xfrm>
        </p:spPr>
        <p:txBody>
          <a:bodyPr anchor="b"/>
          <a:lstStyle/>
          <a:p>
            <a:r>
              <a:rPr lang="zh-CN" altLang="en-US" sz="2400" b="1">
                <a:latin typeface="Times New Roman" panose="02020603050405020304" pitchFamily="18" charset="0"/>
                <a:ea typeface="黑体" panose="02010609060101010101" pitchFamily="49" charset="-122"/>
                <a:sym typeface="Symbol" panose="05050102010706020507" pitchFamily="18" charset="2"/>
              </a:rPr>
              <a:t>“选择下移”</a:t>
            </a:r>
            <a:r>
              <a:rPr lang="ja-JP" altLang="en-US" sz="2400" b="1">
                <a:latin typeface="Times New Roman" panose="02020603050405020304" pitchFamily="18" charset="0"/>
                <a:ea typeface="黑体" panose="02010609060101010101" pitchFamily="49" charset="-122"/>
                <a:sym typeface="Symbol" panose="05050102010706020507" pitchFamily="18" charset="2"/>
              </a:rPr>
              <a:t>查询</a:t>
            </a:r>
            <a:r>
              <a:rPr lang="zh-CN" altLang="en-US" sz="2400" b="1">
                <a:latin typeface="Times New Roman" panose="02020603050405020304" pitchFamily="18" charset="0"/>
                <a:ea typeface="黑体" panose="02010609060101010101" pitchFamily="49" charset="-122"/>
                <a:sym typeface="Symbol" panose="05050102010706020507" pitchFamily="18" charset="2"/>
              </a:rPr>
              <a:t>树优化过程</a:t>
            </a:r>
            <a:endParaRPr lang="en-US" altLang="zh-CN" sz="2400" b="1">
              <a:latin typeface="Times New Roman" panose="02020603050405020304" pitchFamily="18" charset="0"/>
              <a:ea typeface="黑体" panose="02010609060101010101" pitchFamily="49" charset="-122"/>
              <a:sym typeface="Symbol" panose="05050102010706020507" pitchFamily="18" charset="2"/>
            </a:endParaRPr>
          </a:p>
        </p:txBody>
      </p:sp>
      <p:pic>
        <p:nvPicPr>
          <p:cNvPr id="41987" name="Picture 6" descr="13">
            <a:extLst>
              <a:ext uri="{FF2B5EF4-FFF2-40B4-BE49-F238E27FC236}">
                <a16:creationId xmlns:a16="http://schemas.microsoft.com/office/drawing/2014/main" id="{E70E144C-5F32-7FD6-D9D7-5FA986692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725613"/>
            <a:ext cx="8018463"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AutoShape 4">
            <a:extLst>
              <a:ext uri="{FF2B5EF4-FFF2-40B4-BE49-F238E27FC236}">
                <a16:creationId xmlns:a16="http://schemas.microsoft.com/office/drawing/2014/main" id="{C465EB37-C3C6-2AC6-04B8-863DC14AF26D}"/>
              </a:ext>
            </a:extLst>
          </p:cNvPr>
          <p:cNvSpPr>
            <a:spLocks noChangeArrowheads="1"/>
          </p:cNvSpPr>
          <p:nvPr/>
        </p:nvSpPr>
        <p:spPr bwMode="auto">
          <a:xfrm>
            <a:off x="142875" y="950913"/>
            <a:ext cx="1692275" cy="633412"/>
          </a:xfrm>
          <a:prstGeom prst="cloudCallout">
            <a:avLst>
              <a:gd name="adj1" fmla="val -49157"/>
              <a:gd name="adj2" fmla="val 85588"/>
            </a:avLst>
          </a:prstGeom>
          <a:solidFill>
            <a:schemeClr val="bg1"/>
          </a:solidFill>
          <a:ln w="9525">
            <a:solidFill>
              <a:schemeClr val="tx1"/>
            </a:solidFill>
            <a:round/>
            <a:headEnd/>
            <a:tailEnd/>
          </a:ln>
        </p:spPr>
        <p:txBody>
          <a:bodyPr lIns="0" tIns="0" rIns="0" bIns="0"/>
          <a:lstStyle/>
          <a:p>
            <a:pPr algn="ctr" eaLnBrk="0" hangingPunct="0"/>
            <a:r>
              <a:rPr lang="zh-CN" altLang="en-US"/>
              <a:t>优化前、后的查询树有何不同？</a:t>
            </a:r>
          </a:p>
        </p:txBody>
      </p:sp>
      <p:grpSp>
        <p:nvGrpSpPr>
          <p:cNvPr id="783365" name="Group 5">
            <a:extLst>
              <a:ext uri="{FF2B5EF4-FFF2-40B4-BE49-F238E27FC236}">
                <a16:creationId xmlns:a16="http://schemas.microsoft.com/office/drawing/2014/main" id="{BF14464E-0E95-8592-AC74-738E914805FB}"/>
              </a:ext>
            </a:extLst>
          </p:cNvPr>
          <p:cNvGrpSpPr>
            <a:grpSpLocks/>
          </p:cNvGrpSpPr>
          <p:nvPr/>
        </p:nvGrpSpPr>
        <p:grpSpPr bwMode="auto">
          <a:xfrm>
            <a:off x="3384550" y="2889250"/>
            <a:ext cx="3348038" cy="1116013"/>
            <a:chOff x="2132" y="1820"/>
            <a:chExt cx="2109" cy="703"/>
          </a:xfrm>
        </p:grpSpPr>
        <p:sp>
          <p:nvSpPr>
            <p:cNvPr id="783366" name="Line 6">
              <a:extLst>
                <a:ext uri="{FF2B5EF4-FFF2-40B4-BE49-F238E27FC236}">
                  <a16:creationId xmlns:a16="http://schemas.microsoft.com/office/drawing/2014/main" id="{74D923D8-7038-CA04-E998-7A61632E47FE}"/>
                </a:ext>
              </a:extLst>
            </p:cNvPr>
            <p:cNvSpPr>
              <a:spLocks noChangeShapeType="1"/>
            </p:cNvSpPr>
            <p:nvPr/>
          </p:nvSpPr>
          <p:spPr bwMode="auto">
            <a:xfrm>
              <a:off x="2313" y="1820"/>
              <a:ext cx="703" cy="658"/>
            </a:xfrm>
            <a:prstGeom prst="line">
              <a:avLst/>
            </a:prstGeom>
            <a:noFill/>
            <a:ln w="9525">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3367" name="Line 7">
              <a:extLst>
                <a:ext uri="{FF2B5EF4-FFF2-40B4-BE49-F238E27FC236}">
                  <a16:creationId xmlns:a16="http://schemas.microsoft.com/office/drawing/2014/main" id="{EDAE4677-C94C-FF6A-4C32-CA0A1CDE481C}"/>
                </a:ext>
              </a:extLst>
            </p:cNvPr>
            <p:cNvSpPr>
              <a:spLocks noChangeShapeType="1"/>
            </p:cNvSpPr>
            <p:nvPr/>
          </p:nvSpPr>
          <p:spPr bwMode="auto">
            <a:xfrm>
              <a:off x="2132" y="1933"/>
              <a:ext cx="2109" cy="590"/>
            </a:xfrm>
            <a:prstGeom prst="line">
              <a:avLst/>
            </a:prstGeom>
            <a:noFill/>
            <a:ln w="9525">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41992" name="Rectangle 8">
              <a:extLst>
                <a:ext uri="{FF2B5EF4-FFF2-40B4-BE49-F238E27FC236}">
                  <a16:creationId xmlns:a16="http://schemas.microsoft.com/office/drawing/2014/main" id="{038279AE-6D0C-B279-975F-1086F25EF780}"/>
                </a:ext>
              </a:extLst>
            </p:cNvPr>
            <p:cNvSpPr>
              <a:spLocks noChangeArrowheads="1"/>
            </p:cNvSpPr>
            <p:nvPr/>
          </p:nvSpPr>
          <p:spPr bwMode="auto">
            <a:xfrm>
              <a:off x="2539" y="1918"/>
              <a:ext cx="96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400">
                  <a:solidFill>
                    <a:schemeClr val="tx2"/>
                  </a:solidFill>
                  <a:sym typeface="Symbol" panose="05050102010706020507" pitchFamily="18" charset="2"/>
                </a:rPr>
                <a:t>将选择操作下移！</a:t>
              </a:r>
            </a:p>
            <a:p>
              <a:pPr algn="ctr" eaLnBrk="0" hangingPunct="0"/>
              <a:r>
                <a:rPr lang="en-US" altLang="zh-CN" sz="1400">
                  <a:solidFill>
                    <a:srgbClr val="0066FF"/>
                  </a:solidFill>
                  <a:sym typeface="Symbol" panose="05050102010706020507" pitchFamily="18" charset="2"/>
                </a:rPr>
                <a:t>(</a:t>
              </a:r>
              <a:r>
                <a:rPr lang="zh-CN" altLang="en-US" sz="1400">
                  <a:solidFill>
                    <a:srgbClr val="0066FF"/>
                  </a:solidFill>
                  <a:sym typeface="Symbol" panose="05050102010706020507" pitchFamily="18" charset="2"/>
                </a:rPr>
                <a:t>使关系变小</a:t>
              </a:r>
              <a:r>
                <a:rPr lang="en-US" altLang="zh-CN" sz="1400">
                  <a:solidFill>
                    <a:srgbClr val="0066FF"/>
                  </a:solidFill>
                  <a:sym typeface="Symbol" panose="05050102010706020507" pitchFamily="18" charset="2"/>
                </a:rPr>
                <a:t>)</a:t>
              </a:r>
            </a:p>
          </p:txBody>
        </p:sp>
      </p:grpSp>
      <p:sp>
        <p:nvSpPr>
          <p:cNvPr id="41993" name="Rectangle 2">
            <a:extLst>
              <a:ext uri="{FF2B5EF4-FFF2-40B4-BE49-F238E27FC236}">
                <a16:creationId xmlns:a16="http://schemas.microsoft.com/office/drawing/2014/main" id="{8ABB6731-4369-E462-2E07-E845CAE2402A}"/>
              </a:ext>
            </a:extLst>
          </p:cNvPr>
          <p:cNvSpPr>
            <a:spLocks noChangeArrowheads="1"/>
          </p:cNvSpPr>
          <p:nvPr/>
        </p:nvSpPr>
        <p:spPr bwMode="auto">
          <a:xfrm>
            <a:off x="879475" y="112713"/>
            <a:ext cx="79105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r>
              <a:rPr lang="zh-CN" altLang="en-US" sz="1800">
                <a:solidFill>
                  <a:schemeClr val="tx2"/>
                </a:solidFill>
                <a:latin typeface="黑体" panose="02010609060101010101" pitchFamily="49" charset="-122"/>
                <a:ea typeface="黑体" panose="02010609060101010101" pitchFamily="49" charset="-122"/>
              </a:rPr>
              <a:t>三 查询树的基本优化策略</a:t>
            </a:r>
            <a:endParaRPr lang="en-US" altLang="zh-CN" sz="1800">
              <a:solidFill>
                <a:schemeClr val="tx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83365"/>
                                        </p:tgtEl>
                                        <p:attrNameLst>
                                          <p:attrName>style.visibility</p:attrName>
                                        </p:attrNameLst>
                                      </p:cBhvr>
                                      <p:to>
                                        <p:strVal val="visible"/>
                                      </p:to>
                                    </p:set>
                                    <p:anim calcmode="lin" valueType="num">
                                      <p:cBhvr additive="base">
                                        <p:cTn id="7" dur="500" fill="hold"/>
                                        <p:tgtEl>
                                          <p:spTgt spid="783365"/>
                                        </p:tgtEl>
                                        <p:attrNameLst>
                                          <p:attrName>ppt_x</p:attrName>
                                        </p:attrNameLst>
                                      </p:cBhvr>
                                      <p:tavLst>
                                        <p:tav tm="0">
                                          <p:val>
                                            <p:strVal val="#ppt_x"/>
                                          </p:val>
                                        </p:tav>
                                        <p:tav tm="100000">
                                          <p:val>
                                            <p:strVal val="#ppt_x"/>
                                          </p:val>
                                        </p:tav>
                                      </p:tavLst>
                                    </p:anim>
                                    <p:anim calcmode="lin" valueType="num">
                                      <p:cBhvr additive="base">
                                        <p:cTn id="8" dur="500" fill="hold"/>
                                        <p:tgtEl>
                                          <p:spTgt spid="783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幻灯片编号占位符 3">
            <a:extLst>
              <a:ext uri="{FF2B5EF4-FFF2-40B4-BE49-F238E27FC236}">
                <a16:creationId xmlns:a16="http://schemas.microsoft.com/office/drawing/2014/main" id="{6283BF2C-3AF0-9767-5561-A2F7E8EE20B7}"/>
              </a:ext>
            </a:extLst>
          </p:cNvPr>
          <p:cNvSpPr>
            <a:spLocks noGrp="1"/>
          </p:cNvSpPr>
          <p:nvPr>
            <p:ph type="sldNum" sz="quarter" idx="12"/>
          </p:nvPr>
        </p:nvSpPr>
        <p:spPr/>
        <p:txBody>
          <a:bodyPr/>
          <a:lstStyle/>
          <a:p>
            <a:fld id="{317AEB8E-FEDF-4A17-BDED-774074C6EC48}" type="slidenum">
              <a:rPr lang="zh-CN" altLang="en-US"/>
              <a:pPr/>
              <a:t>341</a:t>
            </a:fld>
            <a:endParaRPr lang="en-US" altLang="zh-CN"/>
          </a:p>
        </p:txBody>
      </p:sp>
      <p:sp>
        <p:nvSpPr>
          <p:cNvPr id="44034" name="Rectangle 2">
            <a:extLst>
              <a:ext uri="{FF2B5EF4-FFF2-40B4-BE49-F238E27FC236}">
                <a16:creationId xmlns:a16="http://schemas.microsoft.com/office/drawing/2014/main" id="{1E860722-F298-0788-3E70-0043381F869E}"/>
              </a:ext>
            </a:extLst>
          </p:cNvPr>
          <p:cNvSpPr>
            <a:spLocks noGrp="1" noChangeArrowheads="1"/>
          </p:cNvSpPr>
          <p:nvPr>
            <p:ph type="title" idx="4294967295"/>
          </p:nvPr>
        </p:nvSpPr>
        <p:spPr>
          <a:xfrm>
            <a:off x="692150" y="228600"/>
            <a:ext cx="7772400" cy="1143000"/>
          </a:xfrm>
        </p:spPr>
        <p:txBody>
          <a:bodyPr anchor="b"/>
          <a:lstStyle/>
          <a:p>
            <a:r>
              <a:rPr lang="en-US" altLang="zh-CN" sz="2400" b="1">
                <a:latin typeface="黑体" panose="02010609060101010101" pitchFamily="49" charset="-122"/>
                <a:ea typeface="黑体" panose="02010609060101010101" pitchFamily="49" charset="-122"/>
              </a:rPr>
              <a:t>2.</a:t>
            </a:r>
            <a:r>
              <a:rPr lang="zh-CN" altLang="en-US" sz="2400" b="1">
                <a:latin typeface="Times New Roman" panose="02020603050405020304" pitchFamily="18" charset="0"/>
                <a:ea typeface="黑体" panose="02010609060101010101" pitchFamily="49" charset="-122"/>
              </a:rPr>
              <a:t>“</a:t>
            </a:r>
            <a:r>
              <a:rPr lang="zh-CN" altLang="en-US" sz="2400" b="1">
                <a:latin typeface="黑体" panose="02010609060101010101" pitchFamily="49" charset="-122"/>
                <a:ea typeface="黑体" panose="02010609060101010101" pitchFamily="49" charset="-122"/>
              </a:rPr>
              <a:t>投影下移</a:t>
            </a:r>
            <a:r>
              <a:rPr lang="zh-CN" altLang="en-US" sz="2400" b="1">
                <a:latin typeface="Times New Roman" panose="02020603050405020304" pitchFamily="18" charset="0"/>
                <a:ea typeface="黑体" panose="02010609060101010101" pitchFamily="49" charset="-122"/>
              </a:rPr>
              <a:t>”</a:t>
            </a:r>
            <a:r>
              <a:rPr lang="zh-CN" altLang="en-US" sz="2400" b="1">
                <a:latin typeface="黑体" panose="02010609060101010101" pitchFamily="49" charset="-122"/>
                <a:ea typeface="黑体" panose="02010609060101010101" pitchFamily="49" charset="-122"/>
              </a:rPr>
              <a:t>优化策略</a:t>
            </a:r>
            <a:endParaRPr lang="en-US" altLang="zh-CN" sz="2400" b="1">
              <a:latin typeface="黑体" panose="02010609060101010101" pitchFamily="49" charset="-122"/>
              <a:ea typeface="黑体" panose="02010609060101010101" pitchFamily="49" charset="-122"/>
            </a:endParaRPr>
          </a:p>
        </p:txBody>
      </p:sp>
      <p:sp>
        <p:nvSpPr>
          <p:cNvPr id="44035" name="Rectangle 3">
            <a:extLst>
              <a:ext uri="{FF2B5EF4-FFF2-40B4-BE49-F238E27FC236}">
                <a16:creationId xmlns:a16="http://schemas.microsoft.com/office/drawing/2014/main" id="{1088F909-EDFE-65A1-D47C-DA0B2D010D09}"/>
              </a:ext>
            </a:extLst>
          </p:cNvPr>
          <p:cNvSpPr>
            <a:spLocks noGrp="1" noChangeArrowheads="1"/>
          </p:cNvSpPr>
          <p:nvPr>
            <p:ph type="body" idx="4294967295"/>
          </p:nvPr>
        </p:nvSpPr>
        <p:spPr>
          <a:xfrm>
            <a:off x="684213" y="1617663"/>
            <a:ext cx="7772400" cy="4897437"/>
          </a:xfrm>
        </p:spPr>
        <p:txBody>
          <a:bodyPr/>
          <a:lstStyle/>
          <a:p>
            <a:pPr>
              <a:lnSpc>
                <a:spcPct val="80000"/>
              </a:lnSpc>
            </a:pPr>
            <a:r>
              <a:rPr lang="zh-CN" altLang="en-US" sz="2000">
                <a:latin typeface="Times New Roman" panose="02020603050405020304" pitchFamily="18" charset="0"/>
              </a:rPr>
              <a:t>考虑：</a:t>
            </a:r>
          </a:p>
          <a:p>
            <a:pPr>
              <a:lnSpc>
                <a:spcPct val="80000"/>
              </a:lnSpc>
            </a:pPr>
            <a:endParaRPr lang="zh-CN" altLang="en-US" sz="2000">
              <a:latin typeface="Times New Roman" panose="02020603050405020304" pitchFamily="18" charset="0"/>
            </a:endParaRPr>
          </a:p>
          <a:p>
            <a:pPr>
              <a:lnSpc>
                <a:spcPct val="80000"/>
              </a:lnSpc>
            </a:pPr>
            <a:endParaRPr lang="zh-CN" altLang="en-US" sz="2000">
              <a:latin typeface="Times New Roman" panose="02020603050405020304" pitchFamily="18" charset="0"/>
            </a:endParaRPr>
          </a:p>
          <a:p>
            <a:pPr>
              <a:lnSpc>
                <a:spcPct val="80000"/>
              </a:lnSpc>
            </a:pPr>
            <a:r>
              <a:rPr lang="en-US" altLang="zh-CN" sz="2000">
                <a:latin typeface="Times New Roman" panose="02020603050405020304" pitchFamily="18" charset="0"/>
              </a:rPr>
              <a:t>When we compute</a:t>
            </a:r>
          </a:p>
          <a:p>
            <a:pPr>
              <a:lnSpc>
                <a:spcPct val="80000"/>
              </a:lnSpc>
              <a:buFontTx/>
              <a:buNone/>
            </a:pPr>
            <a:r>
              <a:rPr lang="en-US" altLang="zh-CN" sz="1800">
                <a:latin typeface="Times New Roman" panose="02020603050405020304" pitchFamily="18" charset="0"/>
              </a:rPr>
              <a:t>		</a:t>
            </a:r>
            <a:r>
              <a:rPr lang="en-US" altLang="zh-CN" sz="1800">
                <a:solidFill>
                  <a:srgbClr val="428E5B"/>
                </a:solidFill>
                <a:latin typeface="Times New Roman" panose="02020603050405020304" pitchFamily="18" charset="0"/>
                <a:sym typeface="Symbol" panose="05050102010706020507" pitchFamily="18" charset="2"/>
              </a:rPr>
              <a:t></a:t>
            </a:r>
            <a:r>
              <a:rPr lang="en-US" altLang="zh-CN" sz="2000" i="1" baseline="-25000">
                <a:solidFill>
                  <a:srgbClr val="428E5B"/>
                </a:solidFill>
                <a:latin typeface="Times New Roman" panose="02020603050405020304" pitchFamily="18" charset="0"/>
                <a:sym typeface="Symbol" panose="05050102010706020507" pitchFamily="18" charset="2"/>
              </a:rPr>
              <a:t>dept_name</a:t>
            </a:r>
            <a:r>
              <a:rPr lang="en-US" altLang="zh-CN" sz="2000" baseline="-25000">
                <a:solidFill>
                  <a:srgbClr val="428E5B"/>
                </a:solidFill>
                <a:latin typeface="Times New Roman" panose="02020603050405020304" pitchFamily="18" charset="0"/>
                <a:sym typeface="Symbol" panose="05050102010706020507" pitchFamily="18" charset="2"/>
              </a:rPr>
              <a:t> = </a:t>
            </a:r>
            <a:r>
              <a:rPr lang="ja-JP" altLang="en-US" sz="2000" baseline="-25000">
                <a:solidFill>
                  <a:srgbClr val="428E5B"/>
                </a:solidFill>
                <a:latin typeface="Times New Roman" panose="02020603050405020304" pitchFamily="18" charset="0"/>
                <a:sym typeface="Symbol" panose="05050102010706020507" pitchFamily="18" charset="2"/>
              </a:rPr>
              <a:t>“</a:t>
            </a:r>
            <a:r>
              <a:rPr lang="en-US" altLang="ja-JP" sz="2000" baseline="-25000">
                <a:solidFill>
                  <a:srgbClr val="428E5B"/>
                </a:solidFill>
                <a:latin typeface="Times New Roman" panose="02020603050405020304" pitchFamily="18" charset="0"/>
                <a:sym typeface="Symbol" panose="05050102010706020507" pitchFamily="18" charset="2"/>
              </a:rPr>
              <a:t>Music</a:t>
            </a:r>
            <a:r>
              <a:rPr lang="ja-JP" altLang="en-US" sz="2000" baseline="-25000">
                <a:solidFill>
                  <a:srgbClr val="428E5B"/>
                </a:solidFill>
                <a:latin typeface="Times New Roman" panose="02020603050405020304" pitchFamily="18" charset="0"/>
                <a:sym typeface="Symbol" panose="05050102010706020507" pitchFamily="18" charset="2"/>
              </a:rPr>
              <a:t>”</a:t>
            </a:r>
            <a:r>
              <a:rPr lang="en-US" altLang="ja-JP" sz="1800">
                <a:solidFill>
                  <a:srgbClr val="428E5B"/>
                </a:solidFill>
                <a:latin typeface="Times New Roman" panose="02020603050405020304" pitchFamily="18" charset="0"/>
                <a:sym typeface="Symbol" panose="05050102010706020507" pitchFamily="18" charset="2"/>
              </a:rPr>
              <a:t> (</a:t>
            </a:r>
            <a:r>
              <a:rPr lang="en-US" altLang="ja-JP" sz="1800" i="1">
                <a:solidFill>
                  <a:srgbClr val="428E5B"/>
                </a:solidFill>
                <a:latin typeface="Times New Roman" panose="02020603050405020304" pitchFamily="18" charset="0"/>
                <a:sym typeface="Symbol" panose="05050102010706020507" pitchFamily="18" charset="2"/>
              </a:rPr>
              <a:t>instructor</a:t>
            </a:r>
            <a:r>
              <a:rPr lang="en-US" altLang="ja-JP" sz="1800">
                <a:solidFill>
                  <a:srgbClr val="428E5B"/>
                </a:solidFill>
                <a:latin typeface="Times New Roman" panose="02020603050405020304" pitchFamily="18" charset="0"/>
                <a:sym typeface="Symbol" panose="05050102010706020507" pitchFamily="18" charset="2"/>
              </a:rPr>
              <a:t>)</a:t>
            </a:r>
            <a:r>
              <a:rPr lang="en-US" altLang="zh-CN" sz="1800">
                <a:solidFill>
                  <a:srgbClr val="428E5B"/>
                </a:solidFill>
                <a:latin typeface="Times New Roman" panose="02020603050405020304" pitchFamily="18" charset="0"/>
                <a:sym typeface="Symbol" panose="05050102010706020507" pitchFamily="18" charset="2"/>
              </a:rPr>
              <a:t>   </a:t>
            </a:r>
            <a:r>
              <a:rPr lang="en-US" altLang="ja-JP" sz="1800">
                <a:solidFill>
                  <a:srgbClr val="428E5B"/>
                </a:solidFill>
                <a:latin typeface="Times New Roman" panose="02020603050405020304" pitchFamily="18" charset="0"/>
                <a:sym typeface="Symbol" panose="05050102010706020507" pitchFamily="18" charset="2"/>
              </a:rPr>
              <a:t> </a:t>
            </a:r>
            <a:r>
              <a:rPr lang="en-US" altLang="zh-CN" sz="1800">
                <a:solidFill>
                  <a:srgbClr val="428E5B"/>
                </a:solidFill>
                <a:latin typeface="Times New Roman" panose="02020603050405020304" pitchFamily="18" charset="0"/>
                <a:sym typeface="Symbol" panose="05050102010706020507" pitchFamily="18" charset="2"/>
              </a:rPr>
              <a:t>  </a:t>
            </a:r>
            <a:r>
              <a:rPr lang="en-US" altLang="ja-JP" sz="1800" i="1">
                <a:solidFill>
                  <a:srgbClr val="428E5B"/>
                </a:solidFill>
                <a:latin typeface="Times New Roman" panose="02020603050405020304" pitchFamily="18" charset="0"/>
                <a:sym typeface="Symbol" panose="05050102010706020507" pitchFamily="18" charset="2"/>
              </a:rPr>
              <a:t>teaches</a:t>
            </a:r>
            <a:endParaRPr lang="en-US" altLang="ja-JP" sz="1800">
              <a:solidFill>
                <a:srgbClr val="428E5B"/>
              </a:solidFill>
              <a:latin typeface="Times New Roman" panose="02020603050405020304" pitchFamily="18" charset="0"/>
              <a:sym typeface="Symbol" panose="05050102010706020507" pitchFamily="18" charset="2"/>
            </a:endParaRPr>
          </a:p>
          <a:p>
            <a:pPr>
              <a:lnSpc>
                <a:spcPct val="80000"/>
              </a:lnSpc>
              <a:buFontTx/>
              <a:buNone/>
            </a:pPr>
            <a:br>
              <a:rPr lang="en-US" altLang="zh-CN" sz="1800">
                <a:latin typeface="Times New Roman" panose="02020603050405020304" pitchFamily="18" charset="0"/>
                <a:sym typeface="Symbol" panose="05050102010706020507" pitchFamily="18" charset="2"/>
              </a:rPr>
            </a:br>
            <a:r>
              <a:rPr lang="en-US" altLang="zh-CN" sz="2000">
                <a:latin typeface="Times New Roman" panose="02020603050405020304" pitchFamily="18" charset="0"/>
                <a:sym typeface="Symbol" panose="05050102010706020507" pitchFamily="18" charset="2"/>
              </a:rPr>
              <a:t>we obtain a relation whose schema is:</a:t>
            </a:r>
            <a:br>
              <a:rPr lang="en-US" altLang="zh-CN" sz="2000">
                <a:latin typeface="Times New Roman" panose="02020603050405020304" pitchFamily="18" charset="0"/>
                <a:sym typeface="Symbol" panose="05050102010706020507" pitchFamily="18" charset="2"/>
              </a:rPr>
            </a:br>
            <a:r>
              <a:rPr lang="en-US" altLang="zh-CN" sz="2000">
                <a:solidFill>
                  <a:srgbClr val="428E5B"/>
                </a:solidFill>
                <a:latin typeface="Times New Roman" panose="02020603050405020304" pitchFamily="18" charset="0"/>
                <a:sym typeface="Symbol" panose="05050102010706020507" pitchFamily="18" charset="2"/>
              </a:rPr>
              <a:t>(</a:t>
            </a:r>
            <a:r>
              <a:rPr lang="en-US" altLang="zh-CN" sz="2000" i="1">
                <a:solidFill>
                  <a:srgbClr val="428E5B"/>
                </a:solidFill>
                <a:latin typeface="Times New Roman" panose="02020603050405020304" pitchFamily="18" charset="0"/>
                <a:sym typeface="Symbol" panose="05050102010706020507" pitchFamily="18" charset="2"/>
              </a:rPr>
              <a:t>ID, name, dept_name, salary, course_id, sec_id, semester, year)</a:t>
            </a:r>
          </a:p>
          <a:p>
            <a:pPr>
              <a:lnSpc>
                <a:spcPct val="120000"/>
              </a:lnSpc>
            </a:pPr>
            <a:endParaRPr lang="zh-CN" altLang="en-US" sz="2000">
              <a:latin typeface="Times New Roman" panose="02020603050405020304" pitchFamily="18" charset="0"/>
            </a:endParaRPr>
          </a:p>
          <a:p>
            <a:pPr>
              <a:lnSpc>
                <a:spcPct val="120000"/>
              </a:lnSpc>
            </a:pPr>
            <a:br>
              <a:rPr lang="en-US" altLang="zh-CN" sz="2000">
                <a:latin typeface="Times New Roman" panose="02020603050405020304" pitchFamily="18" charset="0"/>
              </a:rPr>
            </a:br>
            <a:r>
              <a:rPr lang="en-US" altLang="zh-CN" sz="2000">
                <a:latin typeface="Times New Roman" panose="02020603050405020304" pitchFamily="18" charset="0"/>
                <a:sym typeface="Symbol" panose="05050102010706020507" pitchFamily="18" charset="2"/>
              </a:rPr>
              <a:t></a:t>
            </a:r>
            <a:r>
              <a:rPr lang="en-US" altLang="zh-CN" sz="2400" i="1" baseline="-25000">
                <a:latin typeface="Times New Roman" panose="02020603050405020304" pitchFamily="18" charset="0"/>
                <a:sym typeface="Symbol" panose="05050102010706020507" pitchFamily="18" charset="2"/>
              </a:rPr>
              <a:t>name, title</a:t>
            </a:r>
            <a:r>
              <a:rPr lang="en-US" altLang="zh-CN" sz="2000" b="1">
                <a:latin typeface="Times New Roman" panose="02020603050405020304" pitchFamily="18" charset="0"/>
                <a:sym typeface="Symbol" panose="05050102010706020507" pitchFamily="18" charset="2"/>
              </a:rPr>
              <a:t>(</a:t>
            </a:r>
            <a:r>
              <a:rPr lang="en-US" altLang="zh-CN" sz="2000">
                <a:solidFill>
                  <a:srgbClr val="0066FF"/>
                </a:solidFill>
                <a:latin typeface="Times New Roman" panose="02020603050405020304" pitchFamily="18" charset="0"/>
                <a:sym typeface="Symbol" panose="05050102010706020507" pitchFamily="18" charset="2"/>
              </a:rPr>
              <a:t></a:t>
            </a:r>
            <a:r>
              <a:rPr lang="en-US" altLang="zh-CN" sz="2400" i="1" baseline="-25000">
                <a:solidFill>
                  <a:srgbClr val="0066FF"/>
                </a:solidFill>
                <a:latin typeface="Times New Roman" panose="02020603050405020304" pitchFamily="18" charset="0"/>
                <a:sym typeface="Symbol" panose="05050102010706020507" pitchFamily="18" charset="2"/>
              </a:rPr>
              <a:t>name, course_id</a:t>
            </a:r>
            <a:r>
              <a:rPr lang="en-US" altLang="zh-CN" sz="2000">
                <a:solidFill>
                  <a:srgbClr val="0066FF"/>
                </a:solidFill>
                <a:latin typeface="Times New Roman" panose="02020603050405020304" pitchFamily="18" charset="0"/>
                <a:sym typeface="Symbol" panose="05050102010706020507" pitchFamily="18" charset="2"/>
              </a:rPr>
              <a:t> (</a:t>
            </a:r>
            <a:r>
              <a:rPr lang="en-US" altLang="zh-CN" sz="2400" i="1" baseline="-25000">
                <a:solidFill>
                  <a:srgbClr val="0066FF"/>
                </a:solidFill>
                <a:latin typeface="Times New Roman" panose="02020603050405020304" pitchFamily="18" charset="0"/>
                <a:sym typeface="Symbol" panose="05050102010706020507" pitchFamily="18" charset="2"/>
              </a:rPr>
              <a:t>dept_name= </a:t>
            </a:r>
            <a:r>
              <a:rPr lang="ja-JP" altLang="en-US" sz="2400" i="1" baseline="-25000">
                <a:solidFill>
                  <a:srgbClr val="0066FF"/>
                </a:solidFill>
                <a:latin typeface="Times New Roman" panose="02020603050405020304" pitchFamily="18" charset="0"/>
                <a:sym typeface="Symbol" panose="05050102010706020507" pitchFamily="18" charset="2"/>
              </a:rPr>
              <a:t>“</a:t>
            </a:r>
            <a:r>
              <a:rPr lang="en-US" altLang="ja-JP" sz="2400" baseline="-25000">
                <a:solidFill>
                  <a:srgbClr val="0066FF"/>
                </a:solidFill>
                <a:latin typeface="Times New Roman" panose="02020603050405020304" pitchFamily="18" charset="0"/>
                <a:sym typeface="Symbol" panose="05050102010706020507" pitchFamily="18" charset="2"/>
              </a:rPr>
              <a:t>Music</a:t>
            </a:r>
            <a:r>
              <a:rPr lang="ja-JP" altLang="en-US" sz="2400" baseline="-25000">
                <a:solidFill>
                  <a:srgbClr val="0066FF"/>
                </a:solidFill>
                <a:latin typeface="Times New Roman" panose="02020603050405020304" pitchFamily="18" charset="0"/>
                <a:sym typeface="Symbol" panose="05050102010706020507" pitchFamily="18" charset="2"/>
              </a:rPr>
              <a:t>”</a:t>
            </a:r>
            <a:r>
              <a:rPr lang="en-US" altLang="ja-JP" sz="2400" baseline="-25000">
                <a:solidFill>
                  <a:srgbClr val="0066FF"/>
                </a:solidFill>
                <a:latin typeface="Times New Roman" panose="02020603050405020304" pitchFamily="18" charset="0"/>
                <a:sym typeface="Symbol" panose="05050102010706020507" pitchFamily="18" charset="2"/>
              </a:rPr>
              <a:t> </a:t>
            </a:r>
            <a:r>
              <a:rPr lang="en-US" altLang="ja-JP" sz="2000">
                <a:solidFill>
                  <a:srgbClr val="0066FF"/>
                </a:solidFill>
                <a:latin typeface="Times New Roman" panose="02020603050405020304" pitchFamily="18" charset="0"/>
                <a:sym typeface="Symbol" panose="05050102010706020507" pitchFamily="18" charset="2"/>
              </a:rPr>
              <a:t>(</a:t>
            </a:r>
            <a:r>
              <a:rPr lang="en-US" altLang="ja-JP" sz="2000" i="1">
                <a:solidFill>
                  <a:srgbClr val="0066FF"/>
                </a:solidFill>
                <a:latin typeface="Times New Roman" panose="02020603050405020304" pitchFamily="18" charset="0"/>
                <a:sym typeface="Symbol" panose="05050102010706020507" pitchFamily="18" charset="2"/>
              </a:rPr>
              <a:t>instructor)     teaches</a:t>
            </a:r>
            <a:r>
              <a:rPr lang="en-US" altLang="ja-JP" sz="2000">
                <a:solidFill>
                  <a:srgbClr val="0066FF"/>
                </a:solidFill>
                <a:latin typeface="Times New Roman" panose="02020603050405020304" pitchFamily="18" charset="0"/>
                <a:sym typeface="Symbol" panose="05050102010706020507" pitchFamily="18" charset="2"/>
              </a:rPr>
              <a:t>)</a:t>
            </a:r>
            <a:r>
              <a:rPr lang="en-US" altLang="ja-JP" sz="2000">
                <a:latin typeface="Times New Roman" panose="02020603050405020304" pitchFamily="18" charset="0"/>
                <a:sym typeface="Symbol" panose="05050102010706020507" pitchFamily="18" charset="2"/>
              </a:rPr>
              <a:t> </a:t>
            </a:r>
            <a:br>
              <a:rPr lang="en-US" altLang="ja-JP" sz="2000" i="1">
                <a:latin typeface="Times New Roman" panose="02020603050405020304" pitchFamily="18" charset="0"/>
                <a:sym typeface="Symbol" panose="05050102010706020507" pitchFamily="18" charset="2"/>
              </a:rPr>
            </a:br>
            <a:r>
              <a:rPr lang="en-US" altLang="ja-JP" sz="2000" i="1">
                <a:latin typeface="Times New Roman" panose="02020603050405020304" pitchFamily="18" charset="0"/>
                <a:sym typeface="Symbol" panose="05050102010706020507" pitchFamily="18" charset="2"/>
              </a:rPr>
              <a:t>                       </a:t>
            </a:r>
            <a:r>
              <a:rPr lang="en-US" altLang="ja-JP" sz="2000">
                <a:latin typeface="Times New Roman" panose="02020603050405020304" pitchFamily="18" charset="0"/>
                <a:sym typeface="Symbol" panose="05050102010706020507" pitchFamily="18" charset="2"/>
              </a:rPr>
              <a:t></a:t>
            </a:r>
            <a:r>
              <a:rPr lang="en-US" altLang="ja-JP" sz="2400" i="1" baseline="-25000">
                <a:latin typeface="Times New Roman" panose="02020603050405020304" pitchFamily="18" charset="0"/>
                <a:sym typeface="Symbol" panose="05050102010706020507" pitchFamily="18" charset="2"/>
              </a:rPr>
              <a:t>course_id, title</a:t>
            </a:r>
            <a:r>
              <a:rPr lang="en-US" altLang="ja-JP" sz="2000" i="1">
                <a:latin typeface="Times New Roman" panose="02020603050405020304" pitchFamily="18" charset="0"/>
                <a:sym typeface="Symbol" panose="05050102010706020507" pitchFamily="18" charset="2"/>
              </a:rPr>
              <a:t> </a:t>
            </a:r>
            <a:r>
              <a:rPr lang="en-US" altLang="ja-JP" sz="2000">
                <a:latin typeface="Times New Roman" panose="02020603050405020304" pitchFamily="18" charset="0"/>
                <a:sym typeface="Symbol" panose="05050102010706020507" pitchFamily="18" charset="2"/>
              </a:rPr>
              <a:t>(</a:t>
            </a:r>
            <a:r>
              <a:rPr lang="en-US" altLang="ja-JP" sz="2000" i="1">
                <a:latin typeface="Times New Roman" panose="02020603050405020304" pitchFamily="18" charset="0"/>
                <a:sym typeface="Symbol" panose="05050102010706020507" pitchFamily="18" charset="2"/>
              </a:rPr>
              <a:t>course</a:t>
            </a:r>
            <a:r>
              <a:rPr lang="en-US" altLang="ja-JP" sz="2000">
                <a:latin typeface="Times New Roman" panose="02020603050405020304" pitchFamily="18" charset="0"/>
                <a:sym typeface="Symbol" panose="05050102010706020507" pitchFamily="18" charset="2"/>
              </a:rPr>
              <a:t>)</a:t>
            </a:r>
            <a:r>
              <a:rPr lang="en-US" altLang="ja-JP" sz="2000" b="1">
                <a:latin typeface="Times New Roman" panose="02020603050405020304" pitchFamily="18" charset="0"/>
                <a:sym typeface="Symbol" panose="05050102010706020507" pitchFamily="18" charset="2"/>
              </a:rPr>
              <a:t>)</a:t>
            </a:r>
          </a:p>
          <a:p>
            <a:pPr>
              <a:lnSpc>
                <a:spcPct val="80000"/>
              </a:lnSpc>
              <a:spcBef>
                <a:spcPct val="40000"/>
              </a:spcBef>
            </a:pPr>
            <a:r>
              <a:rPr lang="zh-CN" altLang="en-US" sz="2000">
                <a:latin typeface="Times New Roman" panose="02020603050405020304" pitchFamily="18" charset="0"/>
                <a:sym typeface="Symbol" panose="05050102010706020507" pitchFamily="18" charset="2"/>
              </a:rPr>
              <a:t>通过去除不必要的属性，可以减少中间结果的列数，从而减少中间结果的大小。</a:t>
            </a:r>
            <a:endParaRPr lang="en-US" altLang="zh-CN" sz="2000">
              <a:latin typeface="Times New Roman" panose="02020603050405020304" pitchFamily="18" charset="0"/>
              <a:sym typeface="Symbol" panose="05050102010706020507" pitchFamily="18" charset="2"/>
            </a:endParaRPr>
          </a:p>
          <a:p>
            <a:pPr>
              <a:lnSpc>
                <a:spcPct val="110000"/>
              </a:lnSpc>
            </a:pPr>
            <a:r>
              <a:rPr lang="ja-JP" altLang="en-US" sz="2000" b="1">
                <a:latin typeface="Times New Roman" panose="02020603050405020304" pitchFamily="18" charset="0"/>
                <a:sym typeface="Symbol" panose="05050102010706020507" pitchFamily="18" charset="2"/>
              </a:rPr>
              <a:t>查询</a:t>
            </a:r>
            <a:r>
              <a:rPr lang="zh-CN" altLang="en-US" sz="2000" b="1">
                <a:latin typeface="Times New Roman" panose="02020603050405020304" pitchFamily="18" charset="0"/>
                <a:sym typeface="Symbol" panose="05050102010706020507" pitchFamily="18" charset="2"/>
              </a:rPr>
              <a:t>树优化过程</a:t>
            </a:r>
            <a:r>
              <a:rPr lang="en-US" altLang="zh-CN" sz="2000" b="1">
                <a:latin typeface="Times New Roman" panose="02020603050405020304" pitchFamily="18" charset="0"/>
                <a:sym typeface="Symbol" panose="05050102010706020507" pitchFamily="18" charset="2"/>
              </a:rPr>
              <a:t>(</a:t>
            </a:r>
            <a:r>
              <a:rPr lang="zh-CN" altLang="en-US" sz="2000" b="1">
                <a:latin typeface="Times New Roman" panose="02020603050405020304" pitchFamily="18" charset="0"/>
                <a:sym typeface="Symbol" panose="05050102010706020507" pitchFamily="18" charset="2"/>
                <a:hlinkClick r:id="" action="ppaction://hlinkshowjump?jump=nextslide"/>
              </a:rPr>
              <a:t>图示法</a:t>
            </a:r>
            <a:r>
              <a:rPr lang="en-US" altLang="zh-CN" sz="2000" b="1">
                <a:latin typeface="Times New Roman" panose="02020603050405020304" pitchFamily="18" charset="0"/>
                <a:sym typeface="Symbol" panose="05050102010706020507" pitchFamily="18" charset="2"/>
              </a:rPr>
              <a:t>)</a:t>
            </a:r>
            <a:endParaRPr lang="en-US" altLang="zh-CN" sz="2000">
              <a:latin typeface="Times New Roman" panose="02020603050405020304" pitchFamily="18" charset="0"/>
              <a:sym typeface="Symbol" panose="05050102010706020507" pitchFamily="18" charset="2"/>
            </a:endParaRPr>
          </a:p>
        </p:txBody>
      </p:sp>
      <p:sp>
        <p:nvSpPr>
          <p:cNvPr id="44036" name="AutoShape 8">
            <a:extLst>
              <a:ext uri="{FF2B5EF4-FFF2-40B4-BE49-F238E27FC236}">
                <a16:creationId xmlns:a16="http://schemas.microsoft.com/office/drawing/2014/main" id="{05431AEA-D27B-70F0-363E-B84FCCB83D7B}"/>
              </a:ext>
            </a:extLst>
          </p:cNvPr>
          <p:cNvSpPr>
            <a:spLocks noChangeArrowheads="1"/>
          </p:cNvSpPr>
          <p:nvPr/>
        </p:nvSpPr>
        <p:spPr bwMode="auto">
          <a:xfrm rot="5400000">
            <a:off x="4678362" y="2903538"/>
            <a:ext cx="188913" cy="173038"/>
          </a:xfrm>
          <a:prstGeom prst="flowChartCollate">
            <a:avLst/>
          </a:prstGeom>
          <a:noFill/>
          <a:ln w="19050">
            <a:solidFill>
              <a:srgbClr val="428E5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sp>
        <p:nvSpPr>
          <p:cNvPr id="44037" name="AutoShape 10">
            <a:extLst>
              <a:ext uri="{FF2B5EF4-FFF2-40B4-BE49-F238E27FC236}">
                <a16:creationId xmlns:a16="http://schemas.microsoft.com/office/drawing/2014/main" id="{B397DD25-41E0-AB16-BB84-F7FB15FFEB8F}"/>
              </a:ext>
            </a:extLst>
          </p:cNvPr>
          <p:cNvSpPr>
            <a:spLocks noChangeArrowheads="1"/>
          </p:cNvSpPr>
          <p:nvPr/>
        </p:nvSpPr>
        <p:spPr bwMode="auto">
          <a:xfrm rot="5400000">
            <a:off x="2279651" y="5181600"/>
            <a:ext cx="188912" cy="173037"/>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sp>
        <p:nvSpPr>
          <p:cNvPr id="44038" name="AutoShape 10">
            <a:extLst>
              <a:ext uri="{FF2B5EF4-FFF2-40B4-BE49-F238E27FC236}">
                <a16:creationId xmlns:a16="http://schemas.microsoft.com/office/drawing/2014/main" id="{DAD9D153-844F-03C6-EE0D-3E42AA58EE02}"/>
              </a:ext>
            </a:extLst>
          </p:cNvPr>
          <p:cNvSpPr>
            <a:spLocks noChangeArrowheads="1"/>
          </p:cNvSpPr>
          <p:nvPr/>
        </p:nvSpPr>
        <p:spPr bwMode="auto">
          <a:xfrm rot="5400000">
            <a:off x="7396956" y="4796632"/>
            <a:ext cx="188913" cy="171450"/>
          </a:xfrm>
          <a:prstGeom prst="flowChartCollate">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sp>
        <p:nvSpPr>
          <p:cNvPr id="44039" name="AutoShape 10">
            <a:extLst>
              <a:ext uri="{FF2B5EF4-FFF2-40B4-BE49-F238E27FC236}">
                <a16:creationId xmlns:a16="http://schemas.microsoft.com/office/drawing/2014/main" id="{5F2996ED-5F42-256F-03FE-709D047FB143}"/>
              </a:ext>
            </a:extLst>
          </p:cNvPr>
          <p:cNvSpPr>
            <a:spLocks noChangeArrowheads="1"/>
          </p:cNvSpPr>
          <p:nvPr/>
        </p:nvSpPr>
        <p:spPr bwMode="auto">
          <a:xfrm>
            <a:off x="107950" y="1019175"/>
            <a:ext cx="1800225" cy="538163"/>
          </a:xfrm>
          <a:prstGeom prst="cloudCallout">
            <a:avLst>
              <a:gd name="adj1" fmla="val -49208"/>
              <a:gd name="adj2" fmla="val 91889"/>
            </a:avLst>
          </a:prstGeom>
          <a:solidFill>
            <a:schemeClr val="accent1"/>
          </a:solidFill>
          <a:ln w="9525">
            <a:solidFill>
              <a:schemeClr val="tx1"/>
            </a:solidFill>
            <a:round/>
            <a:headEnd/>
            <a:tailEnd/>
          </a:ln>
        </p:spPr>
        <p:txBody>
          <a:bodyPr lIns="0" tIns="0" rIns="0" bIns="0"/>
          <a:lstStyle/>
          <a:p>
            <a:pPr algn="ctr" eaLnBrk="0" hangingPunct="0"/>
            <a:r>
              <a:rPr lang="en-US" altLang="zh-CN"/>
              <a:t>2)“</a:t>
            </a:r>
            <a:r>
              <a:rPr lang="zh-CN" altLang="en-US"/>
              <a:t>投影下移” 有何优化效果？</a:t>
            </a:r>
          </a:p>
        </p:txBody>
      </p:sp>
      <p:grpSp>
        <p:nvGrpSpPr>
          <p:cNvPr id="785431" name="Group 23">
            <a:extLst>
              <a:ext uri="{FF2B5EF4-FFF2-40B4-BE49-F238E27FC236}">
                <a16:creationId xmlns:a16="http://schemas.microsoft.com/office/drawing/2014/main" id="{3D0C10AA-6F7D-DF44-BE86-8F34F548CF03}"/>
              </a:ext>
            </a:extLst>
          </p:cNvPr>
          <p:cNvGrpSpPr>
            <a:grpSpLocks/>
          </p:cNvGrpSpPr>
          <p:nvPr/>
        </p:nvGrpSpPr>
        <p:grpSpPr bwMode="auto">
          <a:xfrm>
            <a:off x="1755775" y="2652713"/>
            <a:ext cx="6070600" cy="936625"/>
            <a:chOff x="1106" y="1671"/>
            <a:chExt cx="3824" cy="590"/>
          </a:xfrm>
        </p:grpSpPr>
        <p:sp>
          <p:nvSpPr>
            <p:cNvPr id="785419" name="Rectangle 11">
              <a:extLst>
                <a:ext uri="{FF2B5EF4-FFF2-40B4-BE49-F238E27FC236}">
                  <a16:creationId xmlns:a16="http://schemas.microsoft.com/office/drawing/2014/main" id="{351B1E55-A0A5-FE1B-90E1-D49A457E270A}"/>
                </a:ext>
              </a:extLst>
            </p:cNvPr>
            <p:cNvSpPr>
              <a:spLocks noChangeArrowheads="1"/>
            </p:cNvSpPr>
            <p:nvPr/>
          </p:nvSpPr>
          <p:spPr bwMode="auto">
            <a:xfrm>
              <a:off x="2828" y="1671"/>
              <a:ext cx="8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i="1">
                  <a:solidFill>
                    <a:schemeClr val="tx2"/>
                  </a:solidFill>
                  <a:sym typeface="Symbol" panose="05050102010706020507" pitchFamily="18" charset="2"/>
                </a:rPr>
                <a:t>id</a:t>
              </a:r>
              <a:endParaRPr lang="zh-CN" altLang="en-US" i="1">
                <a:solidFill>
                  <a:schemeClr val="tx2"/>
                </a:solidFill>
                <a:sym typeface="Symbol" panose="05050102010706020507" pitchFamily="18" charset="2"/>
              </a:endParaRPr>
            </a:p>
          </p:txBody>
        </p:sp>
        <p:sp>
          <p:nvSpPr>
            <p:cNvPr id="785422" name="Line 14">
              <a:extLst>
                <a:ext uri="{FF2B5EF4-FFF2-40B4-BE49-F238E27FC236}">
                  <a16:creationId xmlns:a16="http://schemas.microsoft.com/office/drawing/2014/main" id="{60F6471A-B767-EF4C-FDE3-310457D78700}"/>
                </a:ext>
              </a:extLst>
            </p:cNvPr>
            <p:cNvSpPr>
              <a:spLocks noChangeShapeType="1"/>
            </p:cNvSpPr>
            <p:nvPr/>
          </p:nvSpPr>
          <p:spPr bwMode="auto">
            <a:xfrm flipV="1">
              <a:off x="1106" y="1973"/>
              <a:ext cx="2336" cy="23"/>
            </a:xfrm>
            <a:prstGeom prst="line">
              <a:avLst/>
            </a:prstGeom>
            <a:noFill/>
            <a:ln w="19050">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5424" name="Line 16">
              <a:extLst>
                <a:ext uri="{FF2B5EF4-FFF2-40B4-BE49-F238E27FC236}">
                  <a16:creationId xmlns:a16="http://schemas.microsoft.com/office/drawing/2014/main" id="{85A1B0FD-E5D3-FBF8-1396-E14F275A7783}"/>
                </a:ext>
              </a:extLst>
            </p:cNvPr>
            <p:cNvSpPr>
              <a:spLocks noChangeShapeType="1"/>
            </p:cNvSpPr>
            <p:nvPr/>
          </p:nvSpPr>
          <p:spPr bwMode="auto">
            <a:xfrm>
              <a:off x="3873" y="1989"/>
              <a:ext cx="0" cy="272"/>
            </a:xfrm>
            <a:prstGeom prst="line">
              <a:avLst/>
            </a:prstGeom>
            <a:noFill/>
            <a:ln w="19050">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44044" name="Rectangle 18">
              <a:extLst>
                <a:ext uri="{FF2B5EF4-FFF2-40B4-BE49-F238E27FC236}">
                  <a16:creationId xmlns:a16="http://schemas.microsoft.com/office/drawing/2014/main" id="{694A146E-1DDF-B418-BC76-EB22B55440E4}"/>
                </a:ext>
              </a:extLst>
            </p:cNvPr>
            <p:cNvSpPr>
              <a:spLocks noChangeArrowheads="1"/>
            </p:cNvSpPr>
            <p:nvPr/>
          </p:nvSpPr>
          <p:spPr bwMode="auto">
            <a:xfrm>
              <a:off x="3300" y="1820"/>
              <a:ext cx="163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solidFill>
                    <a:schemeClr val="tx2"/>
                  </a:solidFill>
                  <a:sym typeface="Symbol" panose="05050102010706020507" pitchFamily="18" charset="2"/>
                </a:rPr>
                <a:t>          含</a:t>
              </a:r>
              <a:r>
                <a:rPr lang="en-US" altLang="zh-CN" sz="1600">
                  <a:solidFill>
                    <a:schemeClr val="tx2"/>
                  </a:solidFill>
                  <a:sym typeface="Symbol" panose="05050102010706020507" pitchFamily="18" charset="2"/>
                </a:rPr>
                <a:t>8</a:t>
              </a:r>
              <a:r>
                <a:rPr lang="zh-CN" altLang="en-US" sz="1600">
                  <a:solidFill>
                    <a:schemeClr val="tx2"/>
                  </a:solidFill>
                  <a:sym typeface="Symbol" panose="05050102010706020507" pitchFamily="18" charset="2"/>
                </a:rPr>
                <a:t>个属性的大关系！</a:t>
              </a:r>
            </a:p>
          </p:txBody>
        </p:sp>
      </p:grpSp>
      <p:sp>
        <p:nvSpPr>
          <p:cNvPr id="785427" name="Rectangle 19">
            <a:extLst>
              <a:ext uri="{FF2B5EF4-FFF2-40B4-BE49-F238E27FC236}">
                <a16:creationId xmlns:a16="http://schemas.microsoft.com/office/drawing/2014/main" id="{E6ACE21A-DC19-A177-9549-4E90BC1821E1}"/>
              </a:ext>
            </a:extLst>
          </p:cNvPr>
          <p:cNvSpPr>
            <a:spLocks noChangeArrowheads="1"/>
          </p:cNvSpPr>
          <p:nvPr/>
        </p:nvSpPr>
        <p:spPr bwMode="auto">
          <a:xfrm>
            <a:off x="2025650" y="5376863"/>
            <a:ext cx="620713"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1000" i="1">
                <a:solidFill>
                  <a:schemeClr val="tx2"/>
                </a:solidFill>
                <a:sym typeface="Symbol" panose="05050102010706020507" pitchFamily="18" charset="2"/>
              </a:rPr>
              <a:t>course_id</a:t>
            </a:r>
            <a:endParaRPr lang="zh-CN" altLang="en-US" sz="1000" i="1">
              <a:solidFill>
                <a:schemeClr val="tx2"/>
              </a:solidFill>
              <a:sym typeface="Symbol" panose="05050102010706020507" pitchFamily="18" charset="2"/>
            </a:endParaRPr>
          </a:p>
        </p:txBody>
      </p:sp>
      <p:grpSp>
        <p:nvGrpSpPr>
          <p:cNvPr id="785433" name="Group 25">
            <a:extLst>
              <a:ext uri="{FF2B5EF4-FFF2-40B4-BE49-F238E27FC236}">
                <a16:creationId xmlns:a16="http://schemas.microsoft.com/office/drawing/2014/main" id="{7E67E338-581F-6698-15A8-1136923E0652}"/>
              </a:ext>
            </a:extLst>
          </p:cNvPr>
          <p:cNvGrpSpPr>
            <a:grpSpLocks/>
          </p:cNvGrpSpPr>
          <p:nvPr/>
        </p:nvGrpSpPr>
        <p:grpSpPr bwMode="auto">
          <a:xfrm>
            <a:off x="2265363" y="2219325"/>
            <a:ext cx="6138862" cy="3165475"/>
            <a:chOff x="1427" y="1398"/>
            <a:chExt cx="3867" cy="1994"/>
          </a:xfrm>
        </p:grpSpPr>
        <p:sp>
          <p:nvSpPr>
            <p:cNvPr id="44047" name="Rectangle 15">
              <a:extLst>
                <a:ext uri="{FF2B5EF4-FFF2-40B4-BE49-F238E27FC236}">
                  <a16:creationId xmlns:a16="http://schemas.microsoft.com/office/drawing/2014/main" id="{98E222EE-B530-D7F7-7938-E079A2834C96}"/>
                </a:ext>
              </a:extLst>
            </p:cNvPr>
            <p:cNvSpPr>
              <a:spLocks noChangeArrowheads="1"/>
            </p:cNvSpPr>
            <p:nvPr/>
          </p:nvSpPr>
          <p:spPr bwMode="auto">
            <a:xfrm>
              <a:off x="4051" y="3238"/>
              <a:ext cx="12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solidFill>
                    <a:schemeClr val="tx2"/>
                  </a:solidFill>
                  <a:sym typeface="Symbol" panose="05050102010706020507" pitchFamily="18" charset="2"/>
                </a:rPr>
                <a:t>含</a:t>
              </a:r>
              <a:r>
                <a:rPr lang="en-US" altLang="zh-CN" sz="1600">
                  <a:solidFill>
                    <a:schemeClr val="tx2"/>
                  </a:solidFill>
                  <a:sym typeface="Symbol" panose="05050102010706020507" pitchFamily="18" charset="2"/>
                </a:rPr>
                <a:t>2</a:t>
              </a:r>
              <a:r>
                <a:rPr lang="zh-CN" altLang="en-US" sz="1600">
                  <a:solidFill>
                    <a:schemeClr val="tx2"/>
                  </a:solidFill>
                  <a:sym typeface="Symbol" panose="05050102010706020507" pitchFamily="18" charset="2"/>
                </a:rPr>
                <a:t>个属性的小关系！</a:t>
              </a:r>
            </a:p>
          </p:txBody>
        </p:sp>
        <p:sp>
          <p:nvSpPr>
            <p:cNvPr id="785425" name="Line 17">
              <a:extLst>
                <a:ext uri="{FF2B5EF4-FFF2-40B4-BE49-F238E27FC236}">
                  <a16:creationId xmlns:a16="http://schemas.microsoft.com/office/drawing/2014/main" id="{6DC5F0DE-E763-5C59-A048-D99DDBBB32B5}"/>
                </a:ext>
              </a:extLst>
            </p:cNvPr>
            <p:cNvSpPr>
              <a:spLocks noChangeShapeType="1"/>
            </p:cNvSpPr>
            <p:nvPr/>
          </p:nvSpPr>
          <p:spPr bwMode="auto">
            <a:xfrm flipV="1">
              <a:off x="1427" y="3211"/>
              <a:ext cx="3765" cy="0"/>
            </a:xfrm>
            <a:prstGeom prst="line">
              <a:avLst/>
            </a:prstGeom>
            <a:noFill/>
            <a:ln w="19050">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5428" name="Rectangle 20">
              <a:extLst>
                <a:ext uri="{FF2B5EF4-FFF2-40B4-BE49-F238E27FC236}">
                  <a16:creationId xmlns:a16="http://schemas.microsoft.com/office/drawing/2014/main" id="{E8C9CE89-F2DF-B580-C2C2-CE182E19EFF7}"/>
                </a:ext>
              </a:extLst>
            </p:cNvPr>
            <p:cNvSpPr>
              <a:spLocks noChangeArrowheads="1"/>
            </p:cNvSpPr>
            <p:nvPr/>
          </p:nvSpPr>
          <p:spPr bwMode="auto">
            <a:xfrm>
              <a:off x="4511" y="2844"/>
              <a:ext cx="8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i="1">
                  <a:solidFill>
                    <a:schemeClr val="tx2"/>
                  </a:solidFill>
                  <a:sym typeface="Symbol" panose="05050102010706020507" pitchFamily="18" charset="2"/>
                </a:rPr>
                <a:t>id</a:t>
              </a:r>
              <a:endParaRPr lang="zh-CN" altLang="en-US" i="1">
                <a:solidFill>
                  <a:schemeClr val="tx2"/>
                </a:solidFill>
                <a:sym typeface="Symbol" panose="05050102010706020507" pitchFamily="18" charset="2"/>
              </a:endParaRPr>
            </a:p>
          </p:txBody>
        </p:sp>
        <p:sp>
          <p:nvSpPr>
            <p:cNvPr id="785430" name="AutoShape 22">
              <a:extLst>
                <a:ext uri="{FF2B5EF4-FFF2-40B4-BE49-F238E27FC236}">
                  <a16:creationId xmlns:a16="http://schemas.microsoft.com/office/drawing/2014/main" id="{4B7FB958-0288-E5D8-1A7D-E17EB8E1FC3C}"/>
                </a:ext>
              </a:extLst>
            </p:cNvPr>
            <p:cNvSpPr>
              <a:spLocks noChangeArrowheads="1"/>
            </p:cNvSpPr>
            <p:nvPr/>
          </p:nvSpPr>
          <p:spPr bwMode="auto">
            <a:xfrm>
              <a:off x="4848" y="1398"/>
              <a:ext cx="108" cy="1554"/>
            </a:xfrm>
            <a:prstGeom prst="downArrow">
              <a:avLst>
                <a:gd name="adj1" fmla="val 50000"/>
                <a:gd name="adj2" fmla="val 359722"/>
              </a:avLst>
            </a:prstGeom>
            <a:noFill/>
            <a:ln w="9525">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endParaRPr lang="zh-CN" altLang="en-US"/>
            </a:p>
          </p:txBody>
        </p:sp>
      </p:grpSp>
      <p:sp>
        <p:nvSpPr>
          <p:cNvPr id="44051" name="Rectangle 2">
            <a:extLst>
              <a:ext uri="{FF2B5EF4-FFF2-40B4-BE49-F238E27FC236}">
                <a16:creationId xmlns:a16="http://schemas.microsoft.com/office/drawing/2014/main" id="{E5D41BD1-3C20-6F50-7264-8DCF09508B3D}"/>
              </a:ext>
            </a:extLst>
          </p:cNvPr>
          <p:cNvSpPr>
            <a:spLocks noChangeArrowheads="1"/>
          </p:cNvSpPr>
          <p:nvPr/>
        </p:nvSpPr>
        <p:spPr bwMode="auto">
          <a:xfrm>
            <a:off x="879475" y="112713"/>
            <a:ext cx="79105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r>
              <a:rPr lang="zh-CN" altLang="en-US" sz="1800">
                <a:solidFill>
                  <a:schemeClr val="tx2"/>
                </a:solidFill>
                <a:latin typeface="黑体" panose="02010609060101010101" pitchFamily="49" charset="-122"/>
                <a:ea typeface="黑体" panose="02010609060101010101" pitchFamily="49" charset="-122"/>
              </a:rPr>
              <a:t>三 查询树的基本优化策略</a:t>
            </a:r>
            <a:endParaRPr lang="en-US" altLang="zh-CN" sz="1800">
              <a:solidFill>
                <a:schemeClr val="tx2"/>
              </a:solidFill>
              <a:latin typeface="黑体" panose="02010609060101010101" pitchFamily="49" charset="-122"/>
              <a:ea typeface="黑体" panose="02010609060101010101" pitchFamily="49" charset="-122"/>
            </a:endParaRPr>
          </a:p>
        </p:txBody>
      </p:sp>
      <p:pic>
        <p:nvPicPr>
          <p:cNvPr id="44052" name="图片 1">
            <a:extLst>
              <a:ext uri="{FF2B5EF4-FFF2-40B4-BE49-F238E27FC236}">
                <a16:creationId xmlns:a16="http://schemas.microsoft.com/office/drawing/2014/main" id="{BC045995-7462-CD0E-7426-7BA39DD7E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477963"/>
            <a:ext cx="653415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3" name="图片 2">
            <a:extLst>
              <a:ext uri="{FF2B5EF4-FFF2-40B4-BE49-F238E27FC236}">
                <a16:creationId xmlns:a16="http://schemas.microsoft.com/office/drawing/2014/main" id="{4F91A8DA-5146-7CA4-524F-10B36C2D2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5" y="3968750"/>
            <a:ext cx="68611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85431"/>
                                        </p:tgtEl>
                                        <p:attrNameLst>
                                          <p:attrName>style.visibility</p:attrName>
                                        </p:attrNameLst>
                                      </p:cBhvr>
                                      <p:to>
                                        <p:strVal val="visible"/>
                                      </p:to>
                                    </p:set>
                                    <p:anim calcmode="lin" valueType="num">
                                      <p:cBhvr additive="base">
                                        <p:cTn id="7" dur="500" fill="hold"/>
                                        <p:tgtEl>
                                          <p:spTgt spid="785431"/>
                                        </p:tgtEl>
                                        <p:attrNameLst>
                                          <p:attrName>ppt_x</p:attrName>
                                        </p:attrNameLst>
                                      </p:cBhvr>
                                      <p:tavLst>
                                        <p:tav tm="0">
                                          <p:val>
                                            <p:strVal val="#ppt_x"/>
                                          </p:val>
                                        </p:tav>
                                        <p:tav tm="100000">
                                          <p:val>
                                            <p:strVal val="#ppt_x"/>
                                          </p:val>
                                        </p:tav>
                                      </p:tavLst>
                                    </p:anim>
                                    <p:anim calcmode="lin" valueType="num">
                                      <p:cBhvr additive="base">
                                        <p:cTn id="8" dur="500" fill="hold"/>
                                        <p:tgtEl>
                                          <p:spTgt spid="78543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85433"/>
                                        </p:tgtEl>
                                        <p:attrNameLst>
                                          <p:attrName>style.visibility</p:attrName>
                                        </p:attrNameLst>
                                      </p:cBhvr>
                                      <p:to>
                                        <p:strVal val="visible"/>
                                      </p:to>
                                    </p:set>
                                    <p:anim calcmode="lin" valueType="num">
                                      <p:cBhvr additive="base">
                                        <p:cTn id="13" dur="500" fill="hold"/>
                                        <p:tgtEl>
                                          <p:spTgt spid="785433"/>
                                        </p:tgtEl>
                                        <p:attrNameLst>
                                          <p:attrName>ppt_x</p:attrName>
                                        </p:attrNameLst>
                                      </p:cBhvr>
                                      <p:tavLst>
                                        <p:tav tm="0">
                                          <p:val>
                                            <p:strVal val="#ppt_x"/>
                                          </p:val>
                                        </p:tav>
                                        <p:tav tm="100000">
                                          <p:val>
                                            <p:strVal val="#ppt_x"/>
                                          </p:val>
                                        </p:tav>
                                      </p:tavLst>
                                    </p:anim>
                                    <p:anim calcmode="lin" valueType="num">
                                      <p:cBhvr additive="base">
                                        <p:cTn id="14" dur="500" fill="hold"/>
                                        <p:tgtEl>
                                          <p:spTgt spid="7854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幻灯片编号占位符 5">
            <a:extLst>
              <a:ext uri="{FF2B5EF4-FFF2-40B4-BE49-F238E27FC236}">
                <a16:creationId xmlns:a16="http://schemas.microsoft.com/office/drawing/2014/main" id="{F23E64DC-DD7B-026D-9D80-DF853E264A4B}"/>
              </a:ext>
            </a:extLst>
          </p:cNvPr>
          <p:cNvSpPr>
            <a:spLocks noGrp="1"/>
          </p:cNvSpPr>
          <p:nvPr>
            <p:ph type="sldNum" sz="quarter" idx="12"/>
          </p:nvPr>
        </p:nvSpPr>
        <p:spPr/>
        <p:txBody>
          <a:bodyPr/>
          <a:lstStyle/>
          <a:p>
            <a:fld id="{3B9AD847-5043-4C94-AFB7-00A1DFD58C5B}" type="slidenum">
              <a:rPr lang="zh-CN" altLang="en-US"/>
              <a:pPr/>
              <a:t>342</a:t>
            </a:fld>
            <a:endParaRPr lang="en-US" altLang="zh-CN"/>
          </a:p>
        </p:txBody>
      </p:sp>
      <p:sp>
        <p:nvSpPr>
          <p:cNvPr id="46082" name="Rectangle 2">
            <a:extLst>
              <a:ext uri="{FF2B5EF4-FFF2-40B4-BE49-F238E27FC236}">
                <a16:creationId xmlns:a16="http://schemas.microsoft.com/office/drawing/2014/main" id="{CC9191E7-7790-FA50-5C45-B46F5E990A60}"/>
              </a:ext>
            </a:extLst>
          </p:cNvPr>
          <p:cNvSpPr>
            <a:spLocks noGrp="1" noChangeArrowheads="1"/>
          </p:cNvSpPr>
          <p:nvPr>
            <p:ph type="title"/>
          </p:nvPr>
        </p:nvSpPr>
        <p:spPr>
          <a:xfrm>
            <a:off x="684213" y="1098550"/>
            <a:ext cx="7772400" cy="1143000"/>
          </a:xfrm>
        </p:spPr>
        <p:txBody>
          <a:bodyPr/>
          <a:lstStyle/>
          <a:p>
            <a:r>
              <a:rPr lang="zh-CN" altLang="en-US" sz="2400" b="1">
                <a:latin typeface="Times New Roman" panose="02020603050405020304" pitchFamily="18" charset="0"/>
                <a:ea typeface="黑体" panose="02010609060101010101" pitchFamily="49" charset="-122"/>
                <a:sym typeface="Symbol" panose="05050102010706020507" pitchFamily="18" charset="2"/>
              </a:rPr>
              <a:t>“投影下移”</a:t>
            </a:r>
            <a:r>
              <a:rPr lang="ja-JP" altLang="en-US" sz="2400" b="1">
                <a:latin typeface="Times New Roman" panose="02020603050405020304" pitchFamily="18" charset="0"/>
                <a:ea typeface="黑体" panose="02010609060101010101" pitchFamily="49" charset="-122"/>
                <a:sym typeface="Symbol" panose="05050102010706020507" pitchFamily="18" charset="2"/>
              </a:rPr>
              <a:t>查询</a:t>
            </a:r>
            <a:r>
              <a:rPr lang="zh-CN" altLang="en-US" sz="2400" b="1">
                <a:latin typeface="Times New Roman" panose="02020603050405020304" pitchFamily="18" charset="0"/>
                <a:ea typeface="黑体" panose="02010609060101010101" pitchFamily="49" charset="-122"/>
                <a:sym typeface="Symbol" panose="05050102010706020507" pitchFamily="18" charset="2"/>
              </a:rPr>
              <a:t>树优化过程</a:t>
            </a:r>
          </a:p>
        </p:txBody>
      </p:sp>
      <p:grpSp>
        <p:nvGrpSpPr>
          <p:cNvPr id="46083" name="Group 3">
            <a:extLst>
              <a:ext uri="{FF2B5EF4-FFF2-40B4-BE49-F238E27FC236}">
                <a16:creationId xmlns:a16="http://schemas.microsoft.com/office/drawing/2014/main" id="{C82BBBBF-745A-C134-EBF4-91384F959203}"/>
              </a:ext>
            </a:extLst>
          </p:cNvPr>
          <p:cNvGrpSpPr>
            <a:grpSpLocks/>
          </p:cNvGrpSpPr>
          <p:nvPr/>
        </p:nvGrpSpPr>
        <p:grpSpPr bwMode="auto">
          <a:xfrm>
            <a:off x="841375" y="2486025"/>
            <a:ext cx="3608388" cy="2490788"/>
            <a:chOff x="530" y="1523"/>
            <a:chExt cx="2273" cy="1569"/>
          </a:xfrm>
        </p:grpSpPr>
        <p:sp>
          <p:nvSpPr>
            <p:cNvPr id="786436" name="Rectangle 4">
              <a:extLst>
                <a:ext uri="{FF2B5EF4-FFF2-40B4-BE49-F238E27FC236}">
                  <a16:creationId xmlns:a16="http://schemas.microsoft.com/office/drawing/2014/main" id="{D5D1F67F-DD2D-387A-4566-7AA2A6028B0E}"/>
                </a:ext>
              </a:extLst>
            </p:cNvPr>
            <p:cNvSpPr>
              <a:spLocks noChangeArrowheads="1"/>
            </p:cNvSpPr>
            <p:nvPr/>
          </p:nvSpPr>
          <p:spPr bwMode="auto">
            <a:xfrm>
              <a:off x="530" y="2638"/>
              <a:ext cx="10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1400">
                  <a:sym typeface="Symbol" panose="05050102010706020507" pitchFamily="18" charset="2"/>
                </a:rPr>
                <a:t></a:t>
              </a:r>
              <a:r>
                <a:rPr lang="en-US" altLang="zh-CN" sz="1600" i="1" baseline="-25000">
                  <a:sym typeface="Symbol" panose="05050102010706020507" pitchFamily="18" charset="2"/>
                </a:rPr>
                <a:t>dept_name= </a:t>
              </a:r>
              <a:r>
                <a:rPr lang="ja-JP" altLang="en-US" sz="1600" i="1" baseline="-25000">
                  <a:sym typeface="Symbol" panose="05050102010706020507" pitchFamily="18" charset="2"/>
                </a:rPr>
                <a:t>“</a:t>
              </a:r>
              <a:r>
                <a:rPr lang="en-US" altLang="ja-JP" sz="1600" baseline="-25000">
                  <a:sym typeface="Symbol" panose="05050102010706020507" pitchFamily="18" charset="2"/>
                </a:rPr>
                <a:t>Music</a:t>
              </a:r>
              <a:r>
                <a:rPr lang="ja-JP" altLang="en-US" sz="1600" baseline="-25000">
                  <a:sym typeface="Symbol" panose="05050102010706020507" pitchFamily="18" charset="2"/>
                </a:rPr>
                <a:t>”</a:t>
              </a:r>
              <a:endParaRPr lang="zh-CN" altLang="en-US" sz="1600" baseline="-25000">
                <a:sym typeface="Symbol" panose="05050102010706020507" pitchFamily="18" charset="2"/>
              </a:endParaRPr>
            </a:p>
          </p:txBody>
        </p:sp>
        <p:sp>
          <p:nvSpPr>
            <p:cNvPr id="786437" name="Rectangle 5">
              <a:extLst>
                <a:ext uri="{FF2B5EF4-FFF2-40B4-BE49-F238E27FC236}">
                  <a16:creationId xmlns:a16="http://schemas.microsoft.com/office/drawing/2014/main" id="{E23095C9-C84C-DA35-A59B-E22C7CDC01D8}"/>
                </a:ext>
              </a:extLst>
            </p:cNvPr>
            <p:cNvSpPr>
              <a:spLocks noChangeArrowheads="1"/>
            </p:cNvSpPr>
            <p:nvPr/>
          </p:nvSpPr>
          <p:spPr bwMode="auto">
            <a:xfrm>
              <a:off x="1711" y="1523"/>
              <a:ext cx="55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ym typeface="Symbol" panose="05050102010706020507" pitchFamily="18" charset="2"/>
                </a:rPr>
                <a:t></a:t>
              </a:r>
              <a:r>
                <a:rPr lang="en-US" altLang="zh-CN" sz="1600" i="1" baseline="-25000">
                  <a:sym typeface="Symbol" panose="05050102010706020507" pitchFamily="18" charset="2"/>
                </a:rPr>
                <a:t>name, title</a:t>
              </a:r>
              <a:endParaRPr lang="zh-CN" altLang="en-US" sz="1600" i="1" baseline="-25000">
                <a:sym typeface="Symbol" panose="05050102010706020507" pitchFamily="18" charset="2"/>
              </a:endParaRPr>
            </a:p>
          </p:txBody>
        </p:sp>
        <p:sp>
          <p:nvSpPr>
            <p:cNvPr id="786438" name="Rectangle 6">
              <a:extLst>
                <a:ext uri="{FF2B5EF4-FFF2-40B4-BE49-F238E27FC236}">
                  <a16:creationId xmlns:a16="http://schemas.microsoft.com/office/drawing/2014/main" id="{9297EAA7-6B4D-A809-4B5F-CE0D8B673729}"/>
                </a:ext>
              </a:extLst>
            </p:cNvPr>
            <p:cNvSpPr>
              <a:spLocks noChangeArrowheads="1"/>
            </p:cNvSpPr>
            <p:nvPr/>
          </p:nvSpPr>
          <p:spPr bwMode="auto">
            <a:xfrm>
              <a:off x="2066" y="2251"/>
              <a:ext cx="737"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a:sym typeface="Symbol" panose="05050102010706020507" pitchFamily="18" charset="2"/>
                </a:rPr>
                <a:t></a:t>
              </a:r>
              <a:r>
                <a:rPr lang="en-US" altLang="ja-JP" sz="1600" i="1" baseline="-25000">
                  <a:sym typeface="Symbol" panose="05050102010706020507" pitchFamily="18" charset="2"/>
                </a:rPr>
                <a:t>course_id, title</a:t>
              </a:r>
              <a:endParaRPr lang="zh-CN" altLang="en-US" sz="1600" i="1" baseline="-25000">
                <a:sym typeface="Symbol" panose="05050102010706020507" pitchFamily="18" charset="2"/>
              </a:endParaRPr>
            </a:p>
          </p:txBody>
        </p:sp>
        <p:sp>
          <p:nvSpPr>
            <p:cNvPr id="786439" name="Rectangle 7">
              <a:extLst>
                <a:ext uri="{FF2B5EF4-FFF2-40B4-BE49-F238E27FC236}">
                  <a16:creationId xmlns:a16="http://schemas.microsoft.com/office/drawing/2014/main" id="{D49979AE-B3F4-6797-17A8-4307FA34C69E}"/>
                </a:ext>
              </a:extLst>
            </p:cNvPr>
            <p:cNvSpPr>
              <a:spLocks noChangeArrowheads="1"/>
            </p:cNvSpPr>
            <p:nvPr/>
          </p:nvSpPr>
          <p:spPr bwMode="auto">
            <a:xfrm>
              <a:off x="899" y="2977"/>
              <a:ext cx="474"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sym typeface="Symbol" panose="05050102010706020507" pitchFamily="18" charset="2"/>
                </a:rPr>
                <a:t>instructor</a:t>
              </a:r>
              <a:endParaRPr lang="zh-CN" altLang="en-US" i="1">
                <a:sym typeface="Symbol" panose="05050102010706020507" pitchFamily="18" charset="2"/>
              </a:endParaRPr>
            </a:p>
          </p:txBody>
        </p:sp>
        <p:sp>
          <p:nvSpPr>
            <p:cNvPr id="786440" name="Rectangle 8">
              <a:extLst>
                <a:ext uri="{FF2B5EF4-FFF2-40B4-BE49-F238E27FC236}">
                  <a16:creationId xmlns:a16="http://schemas.microsoft.com/office/drawing/2014/main" id="{71AF7A17-238E-7B38-DF02-E248B37DD401}"/>
                </a:ext>
              </a:extLst>
            </p:cNvPr>
            <p:cNvSpPr>
              <a:spLocks noChangeArrowheads="1"/>
            </p:cNvSpPr>
            <p:nvPr/>
          </p:nvSpPr>
          <p:spPr bwMode="auto">
            <a:xfrm>
              <a:off x="1579" y="2682"/>
              <a:ext cx="372"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sym typeface="Symbol" panose="05050102010706020507" pitchFamily="18" charset="2"/>
                </a:rPr>
                <a:t>teaches</a:t>
              </a:r>
              <a:endParaRPr lang="zh-CN" altLang="en-US" i="1">
                <a:sym typeface="Symbol" panose="05050102010706020507" pitchFamily="18" charset="2"/>
              </a:endParaRPr>
            </a:p>
          </p:txBody>
        </p:sp>
        <p:sp>
          <p:nvSpPr>
            <p:cNvPr id="786441" name="Rectangle 9">
              <a:extLst>
                <a:ext uri="{FF2B5EF4-FFF2-40B4-BE49-F238E27FC236}">
                  <a16:creationId xmlns:a16="http://schemas.microsoft.com/office/drawing/2014/main" id="{42A0D531-C281-7131-6D2E-6AA10D22035A}"/>
                </a:ext>
              </a:extLst>
            </p:cNvPr>
            <p:cNvSpPr>
              <a:spLocks noChangeArrowheads="1"/>
            </p:cNvSpPr>
            <p:nvPr/>
          </p:nvSpPr>
          <p:spPr bwMode="auto">
            <a:xfrm>
              <a:off x="2308" y="2681"/>
              <a:ext cx="31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sym typeface="Symbol" panose="05050102010706020507" pitchFamily="18" charset="2"/>
                </a:rPr>
                <a:t>course</a:t>
              </a:r>
              <a:endParaRPr lang="zh-CN" altLang="en-US" i="1">
                <a:sym typeface="Symbol" panose="05050102010706020507" pitchFamily="18" charset="2"/>
              </a:endParaRPr>
            </a:p>
          </p:txBody>
        </p:sp>
        <p:sp>
          <p:nvSpPr>
            <p:cNvPr id="46090" name="AutoShape 7">
              <a:extLst>
                <a:ext uri="{FF2B5EF4-FFF2-40B4-BE49-F238E27FC236}">
                  <a16:creationId xmlns:a16="http://schemas.microsoft.com/office/drawing/2014/main" id="{491B0939-4B0A-FC3D-FC67-55C0896C50EC}"/>
                </a:ext>
              </a:extLst>
            </p:cNvPr>
            <p:cNvSpPr>
              <a:spLocks noChangeArrowheads="1"/>
            </p:cNvSpPr>
            <p:nvPr/>
          </p:nvSpPr>
          <p:spPr bwMode="auto">
            <a:xfrm rot="5400000">
              <a:off x="1417" y="2313"/>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a:latin typeface="Helvetica" panose="020B0604020202020204" pitchFamily="34" charset="0"/>
                <a:ea typeface="MS PGothic" panose="020B0600070205080204" pitchFamily="34" charset="-128"/>
              </a:endParaRPr>
            </a:p>
          </p:txBody>
        </p:sp>
        <p:sp>
          <p:nvSpPr>
            <p:cNvPr id="46091" name="AutoShape 7">
              <a:extLst>
                <a:ext uri="{FF2B5EF4-FFF2-40B4-BE49-F238E27FC236}">
                  <a16:creationId xmlns:a16="http://schemas.microsoft.com/office/drawing/2014/main" id="{92446F9A-F74F-A017-C8F6-5EF44245AF6E}"/>
                </a:ext>
              </a:extLst>
            </p:cNvPr>
            <p:cNvSpPr>
              <a:spLocks noChangeArrowheads="1"/>
            </p:cNvSpPr>
            <p:nvPr/>
          </p:nvSpPr>
          <p:spPr bwMode="auto">
            <a:xfrm rot="5400000">
              <a:off x="1938" y="1882"/>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a:latin typeface="Helvetica" panose="020B0604020202020204" pitchFamily="34" charset="0"/>
                <a:ea typeface="MS PGothic" panose="020B0600070205080204" pitchFamily="34" charset="-128"/>
              </a:endParaRPr>
            </a:p>
          </p:txBody>
        </p:sp>
        <p:sp>
          <p:nvSpPr>
            <p:cNvPr id="786444" name="Line 12">
              <a:extLst>
                <a:ext uri="{FF2B5EF4-FFF2-40B4-BE49-F238E27FC236}">
                  <a16:creationId xmlns:a16="http://schemas.microsoft.com/office/drawing/2014/main" id="{9F33A513-33E3-BBE1-8341-C42094E70757}"/>
                </a:ext>
              </a:extLst>
            </p:cNvPr>
            <p:cNvSpPr>
              <a:spLocks noChangeShapeType="1"/>
            </p:cNvSpPr>
            <p:nvPr/>
          </p:nvSpPr>
          <p:spPr bwMode="auto">
            <a:xfrm>
              <a:off x="2085" y="2024"/>
              <a:ext cx="386"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45" name="Line 13">
              <a:extLst>
                <a:ext uri="{FF2B5EF4-FFF2-40B4-BE49-F238E27FC236}">
                  <a16:creationId xmlns:a16="http://schemas.microsoft.com/office/drawing/2014/main" id="{425B93EF-AECE-537B-B17E-BAB69FE2AABF}"/>
                </a:ext>
              </a:extLst>
            </p:cNvPr>
            <p:cNvSpPr>
              <a:spLocks noChangeShapeType="1"/>
            </p:cNvSpPr>
            <p:nvPr/>
          </p:nvSpPr>
          <p:spPr bwMode="auto">
            <a:xfrm flipH="1">
              <a:off x="1496" y="2024"/>
              <a:ext cx="431" cy="29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46" name="Line 14">
              <a:extLst>
                <a:ext uri="{FF2B5EF4-FFF2-40B4-BE49-F238E27FC236}">
                  <a16:creationId xmlns:a16="http://schemas.microsoft.com/office/drawing/2014/main" id="{D1EDB430-846F-799C-DC06-6AD71046F601}"/>
                </a:ext>
              </a:extLst>
            </p:cNvPr>
            <p:cNvSpPr>
              <a:spLocks noChangeShapeType="1"/>
            </p:cNvSpPr>
            <p:nvPr/>
          </p:nvSpPr>
          <p:spPr bwMode="auto">
            <a:xfrm>
              <a:off x="1994" y="1707"/>
              <a:ext cx="0" cy="1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47" name="Line 15">
              <a:extLst>
                <a:ext uri="{FF2B5EF4-FFF2-40B4-BE49-F238E27FC236}">
                  <a16:creationId xmlns:a16="http://schemas.microsoft.com/office/drawing/2014/main" id="{2B40A47C-D45E-57EA-9D9A-24D76C4C5373}"/>
                </a:ext>
              </a:extLst>
            </p:cNvPr>
            <p:cNvSpPr>
              <a:spLocks noChangeShapeType="1"/>
            </p:cNvSpPr>
            <p:nvPr/>
          </p:nvSpPr>
          <p:spPr bwMode="auto">
            <a:xfrm flipH="1">
              <a:off x="1156" y="2456"/>
              <a:ext cx="249" cy="2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48" name="Line 16">
              <a:extLst>
                <a:ext uri="{FF2B5EF4-FFF2-40B4-BE49-F238E27FC236}">
                  <a16:creationId xmlns:a16="http://schemas.microsoft.com/office/drawing/2014/main" id="{82B653D2-90A4-71BE-6924-7F29A0F87C43}"/>
                </a:ext>
              </a:extLst>
            </p:cNvPr>
            <p:cNvSpPr>
              <a:spLocks noChangeShapeType="1"/>
            </p:cNvSpPr>
            <p:nvPr/>
          </p:nvSpPr>
          <p:spPr bwMode="auto">
            <a:xfrm>
              <a:off x="1564" y="2456"/>
              <a:ext cx="181" cy="2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49" name="Line 17">
              <a:extLst>
                <a:ext uri="{FF2B5EF4-FFF2-40B4-BE49-F238E27FC236}">
                  <a16:creationId xmlns:a16="http://schemas.microsoft.com/office/drawing/2014/main" id="{4AAA1E2D-8EF0-8CFC-5D38-E589E7D9C01D}"/>
                </a:ext>
              </a:extLst>
            </p:cNvPr>
            <p:cNvSpPr>
              <a:spLocks noChangeShapeType="1"/>
            </p:cNvSpPr>
            <p:nvPr/>
          </p:nvSpPr>
          <p:spPr bwMode="auto">
            <a:xfrm>
              <a:off x="2494" y="2432"/>
              <a:ext cx="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50" name="Line 18">
              <a:extLst>
                <a:ext uri="{FF2B5EF4-FFF2-40B4-BE49-F238E27FC236}">
                  <a16:creationId xmlns:a16="http://schemas.microsoft.com/office/drawing/2014/main" id="{4861A1D0-855F-2F0A-9A71-EAD84DBFB7D3}"/>
                </a:ext>
              </a:extLst>
            </p:cNvPr>
            <p:cNvSpPr>
              <a:spLocks noChangeShapeType="1"/>
            </p:cNvSpPr>
            <p:nvPr/>
          </p:nvSpPr>
          <p:spPr bwMode="auto">
            <a:xfrm>
              <a:off x="1156" y="2796"/>
              <a:ext cx="0" cy="2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grpSp>
        <p:nvGrpSpPr>
          <p:cNvPr id="46099" name="Group 19">
            <a:extLst>
              <a:ext uri="{FF2B5EF4-FFF2-40B4-BE49-F238E27FC236}">
                <a16:creationId xmlns:a16="http://schemas.microsoft.com/office/drawing/2014/main" id="{A7D7DCD5-35AB-9A9C-4B57-E0097AD23996}"/>
              </a:ext>
            </a:extLst>
          </p:cNvPr>
          <p:cNvGrpSpPr>
            <a:grpSpLocks/>
          </p:cNvGrpSpPr>
          <p:nvPr/>
        </p:nvGrpSpPr>
        <p:grpSpPr bwMode="auto">
          <a:xfrm>
            <a:off x="5118100" y="2384425"/>
            <a:ext cx="3402013" cy="3065463"/>
            <a:chOff x="3224" y="1502"/>
            <a:chExt cx="2143" cy="1931"/>
          </a:xfrm>
        </p:grpSpPr>
        <p:sp>
          <p:nvSpPr>
            <p:cNvPr id="786452" name="Rectangle 20">
              <a:extLst>
                <a:ext uri="{FF2B5EF4-FFF2-40B4-BE49-F238E27FC236}">
                  <a16:creationId xmlns:a16="http://schemas.microsoft.com/office/drawing/2014/main" id="{C36A7D9D-4D75-2388-52F9-554EC46D2DB9}"/>
                </a:ext>
              </a:extLst>
            </p:cNvPr>
            <p:cNvSpPr>
              <a:spLocks noChangeArrowheads="1"/>
            </p:cNvSpPr>
            <p:nvPr/>
          </p:nvSpPr>
          <p:spPr bwMode="auto">
            <a:xfrm>
              <a:off x="3224" y="2976"/>
              <a:ext cx="85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1400">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sym typeface="Symbol" panose="05050102010706020507" pitchFamily="18" charset="2"/>
                </a:rPr>
                <a:t>dept_name= </a:t>
              </a:r>
              <a:r>
                <a:rPr lang="ja-JP" altLang="en-US" sz="1600" i="1" baseline="-25000">
                  <a:latin typeface="Times New Roman" panose="02020603050405020304" pitchFamily="18" charset="0"/>
                  <a:sym typeface="Symbol" panose="05050102010706020507" pitchFamily="18" charset="2"/>
                </a:rPr>
                <a:t>“</a:t>
              </a:r>
              <a:r>
                <a:rPr lang="en-US" altLang="ja-JP" sz="1600" baseline="-25000">
                  <a:latin typeface="Times New Roman" panose="02020603050405020304" pitchFamily="18" charset="0"/>
                  <a:sym typeface="Symbol" panose="05050102010706020507" pitchFamily="18" charset="2"/>
                </a:rPr>
                <a:t>Music</a:t>
              </a:r>
              <a:r>
                <a:rPr lang="ja-JP" altLang="en-US" sz="1600" baseline="-25000">
                  <a:latin typeface="Times New Roman" panose="02020603050405020304" pitchFamily="18" charset="0"/>
                  <a:sym typeface="Symbol" panose="05050102010706020507" pitchFamily="18" charset="2"/>
                </a:rPr>
                <a:t>”</a:t>
              </a:r>
              <a:endParaRPr lang="zh-CN" altLang="en-US" sz="1600" baseline="-25000">
                <a:latin typeface="Times New Roman" panose="02020603050405020304" pitchFamily="18" charset="0"/>
                <a:sym typeface="Symbol" panose="05050102010706020507" pitchFamily="18" charset="2"/>
              </a:endParaRPr>
            </a:p>
          </p:txBody>
        </p:sp>
        <p:sp>
          <p:nvSpPr>
            <p:cNvPr id="786453" name="Rectangle 21">
              <a:extLst>
                <a:ext uri="{FF2B5EF4-FFF2-40B4-BE49-F238E27FC236}">
                  <a16:creationId xmlns:a16="http://schemas.microsoft.com/office/drawing/2014/main" id="{AE28A680-9718-A396-A841-537176561D79}"/>
                </a:ext>
              </a:extLst>
            </p:cNvPr>
            <p:cNvSpPr>
              <a:spLocks noChangeArrowheads="1"/>
            </p:cNvSpPr>
            <p:nvPr/>
          </p:nvSpPr>
          <p:spPr bwMode="auto">
            <a:xfrm>
              <a:off x="4392" y="1502"/>
              <a:ext cx="45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sym typeface="Symbol" panose="05050102010706020507" pitchFamily="18" charset="2"/>
                </a:rPr>
                <a:t>name, title</a:t>
              </a:r>
              <a:endParaRPr lang="zh-CN" altLang="en-US" sz="1600" i="1" baseline="-25000">
                <a:latin typeface="Times New Roman" panose="02020603050405020304" pitchFamily="18" charset="0"/>
                <a:sym typeface="Symbol" panose="05050102010706020507" pitchFamily="18" charset="2"/>
              </a:endParaRPr>
            </a:p>
          </p:txBody>
        </p:sp>
        <p:sp>
          <p:nvSpPr>
            <p:cNvPr id="786454" name="Rectangle 22">
              <a:extLst>
                <a:ext uri="{FF2B5EF4-FFF2-40B4-BE49-F238E27FC236}">
                  <a16:creationId xmlns:a16="http://schemas.microsoft.com/office/drawing/2014/main" id="{89CD3690-C4C7-DC5A-FBC5-B842FD03D389}"/>
                </a:ext>
              </a:extLst>
            </p:cNvPr>
            <p:cNvSpPr>
              <a:spLocks noChangeArrowheads="1"/>
            </p:cNvSpPr>
            <p:nvPr/>
          </p:nvSpPr>
          <p:spPr bwMode="auto">
            <a:xfrm>
              <a:off x="4763" y="2228"/>
              <a:ext cx="604"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a:latin typeface="Times New Roman" panose="02020603050405020304" pitchFamily="18" charset="0"/>
                  <a:sym typeface="Symbol" panose="05050102010706020507" pitchFamily="18" charset="2"/>
                </a:rPr>
                <a:t></a:t>
              </a:r>
              <a:r>
                <a:rPr lang="en-US" altLang="ja-JP" sz="1600" i="1" baseline="-25000">
                  <a:latin typeface="Times New Roman" panose="02020603050405020304" pitchFamily="18" charset="0"/>
                  <a:sym typeface="Symbol" panose="05050102010706020507" pitchFamily="18" charset="2"/>
                </a:rPr>
                <a:t>course_id, title</a:t>
              </a:r>
              <a:endParaRPr lang="zh-CN" altLang="en-US" sz="1600" i="1" baseline="-25000">
                <a:latin typeface="Times New Roman" panose="02020603050405020304" pitchFamily="18" charset="0"/>
                <a:sym typeface="Symbol" panose="05050102010706020507" pitchFamily="18" charset="2"/>
              </a:endParaRPr>
            </a:p>
          </p:txBody>
        </p:sp>
        <p:sp>
          <p:nvSpPr>
            <p:cNvPr id="786455" name="Rectangle 23">
              <a:extLst>
                <a:ext uri="{FF2B5EF4-FFF2-40B4-BE49-F238E27FC236}">
                  <a16:creationId xmlns:a16="http://schemas.microsoft.com/office/drawing/2014/main" id="{A3A96EEC-1586-08FC-B081-95BE9AF14665}"/>
                </a:ext>
              </a:extLst>
            </p:cNvPr>
            <p:cNvSpPr>
              <a:spLocks noChangeArrowheads="1"/>
            </p:cNvSpPr>
            <p:nvPr/>
          </p:nvSpPr>
          <p:spPr bwMode="auto">
            <a:xfrm>
              <a:off x="3595" y="3318"/>
              <a:ext cx="38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latin typeface="Times New Roman" panose="02020603050405020304" pitchFamily="18" charset="0"/>
                  <a:sym typeface="Symbol" panose="05050102010706020507" pitchFamily="18" charset="2"/>
                </a:rPr>
                <a:t>instructor</a:t>
              </a:r>
              <a:endParaRPr lang="zh-CN" altLang="en-US" i="1">
                <a:latin typeface="Times New Roman" panose="02020603050405020304" pitchFamily="18" charset="0"/>
                <a:sym typeface="Symbol" panose="05050102010706020507" pitchFamily="18" charset="2"/>
              </a:endParaRPr>
            </a:p>
          </p:txBody>
        </p:sp>
        <p:sp>
          <p:nvSpPr>
            <p:cNvPr id="786456" name="Rectangle 24">
              <a:extLst>
                <a:ext uri="{FF2B5EF4-FFF2-40B4-BE49-F238E27FC236}">
                  <a16:creationId xmlns:a16="http://schemas.microsoft.com/office/drawing/2014/main" id="{16CC7596-8A33-9B7E-ACB3-D7D23D0E1074}"/>
                </a:ext>
              </a:extLst>
            </p:cNvPr>
            <p:cNvSpPr>
              <a:spLocks noChangeArrowheads="1"/>
            </p:cNvSpPr>
            <p:nvPr/>
          </p:nvSpPr>
          <p:spPr bwMode="auto">
            <a:xfrm>
              <a:off x="4272" y="3023"/>
              <a:ext cx="294"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latin typeface="Times New Roman" panose="02020603050405020304" pitchFamily="18" charset="0"/>
                  <a:sym typeface="Symbol" panose="05050102010706020507" pitchFamily="18" charset="2"/>
                </a:rPr>
                <a:t>teaches</a:t>
              </a:r>
              <a:endParaRPr lang="zh-CN" altLang="en-US" i="1">
                <a:latin typeface="Times New Roman" panose="02020603050405020304" pitchFamily="18" charset="0"/>
                <a:sym typeface="Symbol" panose="05050102010706020507" pitchFamily="18" charset="2"/>
              </a:endParaRPr>
            </a:p>
          </p:txBody>
        </p:sp>
        <p:sp>
          <p:nvSpPr>
            <p:cNvPr id="786457" name="Rectangle 25">
              <a:extLst>
                <a:ext uri="{FF2B5EF4-FFF2-40B4-BE49-F238E27FC236}">
                  <a16:creationId xmlns:a16="http://schemas.microsoft.com/office/drawing/2014/main" id="{03356431-3165-B655-3733-A6456D02F879}"/>
                </a:ext>
              </a:extLst>
            </p:cNvPr>
            <p:cNvSpPr>
              <a:spLocks noChangeArrowheads="1"/>
            </p:cNvSpPr>
            <p:nvPr/>
          </p:nvSpPr>
          <p:spPr bwMode="auto">
            <a:xfrm>
              <a:off x="4968" y="2661"/>
              <a:ext cx="26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latin typeface="Times New Roman" panose="02020603050405020304" pitchFamily="18" charset="0"/>
                  <a:sym typeface="Symbol" panose="05050102010706020507" pitchFamily="18" charset="2"/>
                </a:rPr>
                <a:t>course</a:t>
              </a:r>
              <a:endParaRPr lang="zh-CN" altLang="en-US" i="1">
                <a:latin typeface="Times New Roman" panose="02020603050405020304" pitchFamily="18" charset="0"/>
                <a:sym typeface="Symbol" panose="05050102010706020507" pitchFamily="18" charset="2"/>
              </a:endParaRPr>
            </a:p>
          </p:txBody>
        </p:sp>
        <p:sp>
          <p:nvSpPr>
            <p:cNvPr id="46106" name="AutoShape 7">
              <a:extLst>
                <a:ext uri="{FF2B5EF4-FFF2-40B4-BE49-F238E27FC236}">
                  <a16:creationId xmlns:a16="http://schemas.microsoft.com/office/drawing/2014/main" id="{6F6B27D0-28C3-4C02-DD02-7F910151C815}"/>
                </a:ext>
              </a:extLst>
            </p:cNvPr>
            <p:cNvSpPr>
              <a:spLocks noChangeArrowheads="1"/>
            </p:cNvSpPr>
            <p:nvPr/>
          </p:nvSpPr>
          <p:spPr bwMode="auto">
            <a:xfrm rot="5400000">
              <a:off x="4071" y="2651"/>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a:latin typeface="Times New Roman" panose="02020603050405020304" pitchFamily="18" charset="0"/>
                <a:ea typeface="MS PGothic" panose="020B0600070205080204" pitchFamily="34" charset="-128"/>
              </a:endParaRPr>
            </a:p>
          </p:txBody>
        </p:sp>
        <p:sp>
          <p:nvSpPr>
            <p:cNvPr id="46107" name="AutoShape 7">
              <a:extLst>
                <a:ext uri="{FF2B5EF4-FFF2-40B4-BE49-F238E27FC236}">
                  <a16:creationId xmlns:a16="http://schemas.microsoft.com/office/drawing/2014/main" id="{8BA66452-8CAD-5FC0-55C1-79ED1B57CF39}"/>
                </a:ext>
              </a:extLst>
            </p:cNvPr>
            <p:cNvSpPr>
              <a:spLocks noChangeArrowheads="1"/>
            </p:cNvSpPr>
            <p:nvPr/>
          </p:nvSpPr>
          <p:spPr bwMode="auto">
            <a:xfrm rot="5400000">
              <a:off x="4569" y="1859"/>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a:latin typeface="Times New Roman" panose="02020603050405020304" pitchFamily="18" charset="0"/>
                <a:ea typeface="MS PGothic" panose="020B0600070205080204" pitchFamily="34" charset="-128"/>
              </a:endParaRPr>
            </a:p>
          </p:txBody>
        </p:sp>
        <p:sp>
          <p:nvSpPr>
            <p:cNvPr id="786460" name="Line 28">
              <a:extLst>
                <a:ext uri="{FF2B5EF4-FFF2-40B4-BE49-F238E27FC236}">
                  <a16:creationId xmlns:a16="http://schemas.microsoft.com/office/drawing/2014/main" id="{21FB30F4-F96A-2121-3B3D-8FADC4C9EF25}"/>
                </a:ext>
              </a:extLst>
            </p:cNvPr>
            <p:cNvSpPr>
              <a:spLocks noChangeShapeType="1"/>
            </p:cNvSpPr>
            <p:nvPr/>
          </p:nvSpPr>
          <p:spPr bwMode="auto">
            <a:xfrm>
              <a:off x="4716" y="2001"/>
              <a:ext cx="386"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61" name="Line 29">
              <a:extLst>
                <a:ext uri="{FF2B5EF4-FFF2-40B4-BE49-F238E27FC236}">
                  <a16:creationId xmlns:a16="http://schemas.microsoft.com/office/drawing/2014/main" id="{3C28C32D-7B42-5F2B-4C34-33766FAC87E0}"/>
                </a:ext>
              </a:extLst>
            </p:cNvPr>
            <p:cNvSpPr>
              <a:spLocks noChangeShapeType="1"/>
            </p:cNvSpPr>
            <p:nvPr/>
          </p:nvSpPr>
          <p:spPr bwMode="auto">
            <a:xfrm flipH="1">
              <a:off x="4150" y="2001"/>
              <a:ext cx="408"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62" name="Line 30">
              <a:extLst>
                <a:ext uri="{FF2B5EF4-FFF2-40B4-BE49-F238E27FC236}">
                  <a16:creationId xmlns:a16="http://schemas.microsoft.com/office/drawing/2014/main" id="{BD64A81D-D27F-1C05-FAD2-B6A06A32C8AF}"/>
                </a:ext>
              </a:extLst>
            </p:cNvPr>
            <p:cNvSpPr>
              <a:spLocks noChangeShapeType="1"/>
            </p:cNvSpPr>
            <p:nvPr/>
          </p:nvSpPr>
          <p:spPr bwMode="auto">
            <a:xfrm>
              <a:off x="4625" y="1684"/>
              <a:ext cx="0" cy="1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63" name="Line 31">
              <a:extLst>
                <a:ext uri="{FF2B5EF4-FFF2-40B4-BE49-F238E27FC236}">
                  <a16:creationId xmlns:a16="http://schemas.microsoft.com/office/drawing/2014/main" id="{A0018CDF-101F-3284-EC15-6FA9256E2825}"/>
                </a:ext>
              </a:extLst>
            </p:cNvPr>
            <p:cNvSpPr>
              <a:spLocks noChangeShapeType="1"/>
            </p:cNvSpPr>
            <p:nvPr/>
          </p:nvSpPr>
          <p:spPr bwMode="auto">
            <a:xfrm flipH="1">
              <a:off x="3810" y="2794"/>
              <a:ext cx="249" cy="2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64" name="Line 32">
              <a:extLst>
                <a:ext uri="{FF2B5EF4-FFF2-40B4-BE49-F238E27FC236}">
                  <a16:creationId xmlns:a16="http://schemas.microsoft.com/office/drawing/2014/main" id="{8FE0C0BC-9483-9A75-2FE9-61C1AE6CD1D9}"/>
                </a:ext>
              </a:extLst>
            </p:cNvPr>
            <p:cNvSpPr>
              <a:spLocks noChangeShapeType="1"/>
            </p:cNvSpPr>
            <p:nvPr/>
          </p:nvSpPr>
          <p:spPr bwMode="auto">
            <a:xfrm>
              <a:off x="4218" y="2794"/>
              <a:ext cx="181" cy="2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65" name="Line 33">
              <a:extLst>
                <a:ext uri="{FF2B5EF4-FFF2-40B4-BE49-F238E27FC236}">
                  <a16:creationId xmlns:a16="http://schemas.microsoft.com/office/drawing/2014/main" id="{6487BAD8-6648-158E-2F8B-96004437A1CD}"/>
                </a:ext>
              </a:extLst>
            </p:cNvPr>
            <p:cNvSpPr>
              <a:spLocks noChangeShapeType="1"/>
            </p:cNvSpPr>
            <p:nvPr/>
          </p:nvSpPr>
          <p:spPr bwMode="auto">
            <a:xfrm>
              <a:off x="5125" y="2409"/>
              <a:ext cx="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66" name="Line 34">
              <a:extLst>
                <a:ext uri="{FF2B5EF4-FFF2-40B4-BE49-F238E27FC236}">
                  <a16:creationId xmlns:a16="http://schemas.microsoft.com/office/drawing/2014/main" id="{31BE2135-1C9F-C308-6FB7-BA5BC6D355E6}"/>
                </a:ext>
              </a:extLst>
            </p:cNvPr>
            <p:cNvSpPr>
              <a:spLocks noChangeShapeType="1"/>
            </p:cNvSpPr>
            <p:nvPr/>
          </p:nvSpPr>
          <p:spPr bwMode="auto">
            <a:xfrm>
              <a:off x="3810" y="3134"/>
              <a:ext cx="0" cy="2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6467" name="Rectangle 35">
              <a:extLst>
                <a:ext uri="{FF2B5EF4-FFF2-40B4-BE49-F238E27FC236}">
                  <a16:creationId xmlns:a16="http://schemas.microsoft.com/office/drawing/2014/main" id="{AAD13B95-ADDC-CE6D-3A48-E8DEFAA74812}"/>
                </a:ext>
              </a:extLst>
            </p:cNvPr>
            <p:cNvSpPr>
              <a:spLocks noChangeArrowheads="1"/>
            </p:cNvSpPr>
            <p:nvPr/>
          </p:nvSpPr>
          <p:spPr bwMode="auto">
            <a:xfrm>
              <a:off x="3749" y="2228"/>
              <a:ext cx="66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rgbClr val="0066FF"/>
                  </a:solidFill>
                  <a:latin typeface="Times New Roman" panose="02020603050405020304" pitchFamily="18" charset="0"/>
                  <a:sym typeface="Symbol" panose="05050102010706020507" pitchFamily="18" charset="2"/>
                </a:rPr>
                <a:t></a:t>
              </a:r>
              <a:r>
                <a:rPr lang="en-US" altLang="zh-CN" sz="1600" i="1" baseline="-25000">
                  <a:solidFill>
                    <a:srgbClr val="0066FF"/>
                  </a:solidFill>
                  <a:latin typeface="Times New Roman" panose="02020603050405020304" pitchFamily="18" charset="0"/>
                  <a:sym typeface="Symbol" panose="05050102010706020507" pitchFamily="18" charset="2"/>
                </a:rPr>
                <a:t>name, course_id</a:t>
              </a:r>
              <a:endParaRPr lang="zh-CN" altLang="en-US" sz="1600" i="1" baseline="-25000">
                <a:solidFill>
                  <a:srgbClr val="0066FF"/>
                </a:solidFill>
                <a:latin typeface="Times New Roman" panose="02020603050405020304" pitchFamily="18" charset="0"/>
                <a:sym typeface="Symbol" panose="05050102010706020507" pitchFamily="18" charset="2"/>
              </a:endParaRPr>
            </a:p>
          </p:txBody>
        </p:sp>
        <p:sp>
          <p:nvSpPr>
            <p:cNvPr id="786468" name="Line 36">
              <a:extLst>
                <a:ext uri="{FF2B5EF4-FFF2-40B4-BE49-F238E27FC236}">
                  <a16:creationId xmlns:a16="http://schemas.microsoft.com/office/drawing/2014/main" id="{C1105BBE-39DB-DCFD-4654-3BFDEBC085D9}"/>
                </a:ext>
              </a:extLst>
            </p:cNvPr>
            <p:cNvSpPr>
              <a:spLocks noChangeShapeType="1"/>
            </p:cNvSpPr>
            <p:nvPr/>
          </p:nvSpPr>
          <p:spPr bwMode="auto">
            <a:xfrm>
              <a:off x="4127" y="2387"/>
              <a:ext cx="0"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sp>
        <p:nvSpPr>
          <p:cNvPr id="46117" name="AutoShape 37">
            <a:extLst>
              <a:ext uri="{FF2B5EF4-FFF2-40B4-BE49-F238E27FC236}">
                <a16:creationId xmlns:a16="http://schemas.microsoft.com/office/drawing/2014/main" id="{C8B8EF2F-2FC1-41DE-1E8D-F8064C8495F0}"/>
              </a:ext>
            </a:extLst>
          </p:cNvPr>
          <p:cNvSpPr>
            <a:spLocks noChangeArrowheads="1"/>
          </p:cNvSpPr>
          <p:nvPr/>
        </p:nvSpPr>
        <p:spPr bwMode="auto">
          <a:xfrm>
            <a:off x="276225" y="1446213"/>
            <a:ext cx="1692275" cy="633412"/>
          </a:xfrm>
          <a:prstGeom prst="cloudCallout">
            <a:avLst>
              <a:gd name="adj1" fmla="val -49157"/>
              <a:gd name="adj2" fmla="val 85588"/>
            </a:avLst>
          </a:prstGeom>
          <a:solidFill>
            <a:schemeClr val="bg1"/>
          </a:solidFill>
          <a:ln w="9525">
            <a:solidFill>
              <a:schemeClr val="tx1"/>
            </a:solidFill>
            <a:round/>
            <a:headEnd/>
            <a:tailEnd/>
          </a:ln>
        </p:spPr>
        <p:txBody>
          <a:bodyPr lIns="0" tIns="0" rIns="0" bIns="0"/>
          <a:lstStyle/>
          <a:p>
            <a:pPr algn="ctr" eaLnBrk="0" hangingPunct="0"/>
            <a:r>
              <a:rPr lang="zh-CN" altLang="en-US"/>
              <a:t>优化前、后的查询树有何不同？</a:t>
            </a:r>
          </a:p>
        </p:txBody>
      </p:sp>
      <p:grpSp>
        <p:nvGrpSpPr>
          <p:cNvPr id="786470" name="Group 38">
            <a:extLst>
              <a:ext uri="{FF2B5EF4-FFF2-40B4-BE49-F238E27FC236}">
                <a16:creationId xmlns:a16="http://schemas.microsoft.com/office/drawing/2014/main" id="{C6C9871C-69E4-9250-DC2B-8AE65D52A8AD}"/>
              </a:ext>
            </a:extLst>
          </p:cNvPr>
          <p:cNvGrpSpPr>
            <a:grpSpLocks/>
          </p:cNvGrpSpPr>
          <p:nvPr/>
        </p:nvGrpSpPr>
        <p:grpSpPr bwMode="auto">
          <a:xfrm>
            <a:off x="865188" y="2673350"/>
            <a:ext cx="6513512" cy="2879725"/>
            <a:chOff x="545" y="1684"/>
            <a:chExt cx="4103" cy="1814"/>
          </a:xfrm>
        </p:grpSpPr>
        <p:sp>
          <p:nvSpPr>
            <p:cNvPr id="786471" name="Oval 39">
              <a:extLst>
                <a:ext uri="{FF2B5EF4-FFF2-40B4-BE49-F238E27FC236}">
                  <a16:creationId xmlns:a16="http://schemas.microsoft.com/office/drawing/2014/main" id="{EBBBBA87-7C92-BF92-F1F3-BF44FD0B4A98}"/>
                </a:ext>
              </a:extLst>
            </p:cNvPr>
            <p:cNvSpPr>
              <a:spLocks noChangeArrowheads="1"/>
            </p:cNvSpPr>
            <p:nvPr/>
          </p:nvSpPr>
          <p:spPr bwMode="auto">
            <a:xfrm>
              <a:off x="545" y="2296"/>
              <a:ext cx="1473" cy="907"/>
            </a:xfrm>
            <a:prstGeom prst="ellipse">
              <a:avLst/>
            </a:prstGeom>
            <a:noFill/>
            <a:ln w="9525">
              <a:solidFill>
                <a:schemeClr val="tx2"/>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hangingPunct="0">
                <a:defRPr/>
              </a:pPr>
              <a:endParaRPr lang="zh-CN" altLang="en-US"/>
            </a:p>
          </p:txBody>
        </p:sp>
        <p:sp>
          <p:nvSpPr>
            <p:cNvPr id="786472" name="Oval 40">
              <a:extLst>
                <a:ext uri="{FF2B5EF4-FFF2-40B4-BE49-F238E27FC236}">
                  <a16:creationId xmlns:a16="http://schemas.microsoft.com/office/drawing/2014/main" id="{3A4E1CC8-0B9E-1327-BE70-F26A7CA99B62}"/>
                </a:ext>
              </a:extLst>
            </p:cNvPr>
            <p:cNvSpPr>
              <a:spLocks noChangeArrowheads="1"/>
            </p:cNvSpPr>
            <p:nvPr/>
          </p:nvSpPr>
          <p:spPr bwMode="auto">
            <a:xfrm>
              <a:off x="3175" y="2591"/>
              <a:ext cx="1473" cy="907"/>
            </a:xfrm>
            <a:prstGeom prst="ellipse">
              <a:avLst/>
            </a:prstGeom>
            <a:noFill/>
            <a:ln w="9525">
              <a:solidFill>
                <a:schemeClr val="tx2"/>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hangingPunct="0">
                <a:defRPr/>
              </a:pPr>
              <a:endParaRPr lang="zh-CN" altLang="en-US"/>
            </a:p>
          </p:txBody>
        </p:sp>
        <p:sp>
          <p:nvSpPr>
            <p:cNvPr id="46121" name="Rectangle 41">
              <a:extLst>
                <a:ext uri="{FF2B5EF4-FFF2-40B4-BE49-F238E27FC236}">
                  <a16:creationId xmlns:a16="http://schemas.microsoft.com/office/drawing/2014/main" id="{25F84646-7F17-6D78-7A51-1CEAC7B4D4CE}"/>
                </a:ext>
              </a:extLst>
            </p:cNvPr>
            <p:cNvSpPr>
              <a:spLocks noChangeArrowheads="1"/>
            </p:cNvSpPr>
            <p:nvPr/>
          </p:nvSpPr>
          <p:spPr bwMode="auto">
            <a:xfrm>
              <a:off x="2744" y="1684"/>
              <a:ext cx="1089"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en-US" altLang="zh-CN" sz="1400">
                  <a:solidFill>
                    <a:schemeClr val="tx2"/>
                  </a:solidFill>
                  <a:latin typeface="Times New Roman" panose="02020603050405020304" pitchFamily="18" charset="0"/>
                  <a:sym typeface="Symbol" panose="05050102010706020507" pitchFamily="18" charset="2"/>
                </a:rPr>
                <a:t></a:t>
              </a:r>
              <a:r>
                <a:rPr lang="zh-CN" altLang="en-US" sz="1400">
                  <a:solidFill>
                    <a:schemeClr val="tx2"/>
                  </a:solidFill>
                  <a:latin typeface="Times New Roman" panose="02020603050405020304" pitchFamily="18" charset="0"/>
                  <a:sym typeface="Symbol" panose="05050102010706020507" pitchFamily="18" charset="2"/>
                </a:rPr>
                <a:t>投影操作下移时，</a:t>
              </a:r>
            </a:p>
            <a:p>
              <a:pPr algn="ctr" eaLnBrk="0" hangingPunct="0"/>
              <a:r>
                <a:rPr lang="zh-CN" altLang="en-US" sz="1400">
                  <a:solidFill>
                    <a:schemeClr val="tx2"/>
                  </a:solidFill>
                  <a:latin typeface="Times New Roman" panose="02020603050405020304" pitchFamily="18" charset="0"/>
                  <a:sym typeface="Symbol" panose="05050102010706020507" pitchFamily="18" charset="2"/>
                </a:rPr>
                <a:t>增加了一个投影！</a:t>
              </a:r>
            </a:p>
            <a:p>
              <a:pPr algn="ctr" eaLnBrk="0" hangingPunct="0"/>
              <a:r>
                <a:rPr lang="en-US" altLang="zh-CN" sz="1400">
                  <a:solidFill>
                    <a:schemeClr val="tx2"/>
                  </a:solidFill>
                  <a:latin typeface="Times New Roman" panose="02020603050405020304" pitchFamily="18" charset="0"/>
                  <a:sym typeface="Symbol" panose="05050102010706020507" pitchFamily="18" charset="2"/>
                </a:rPr>
                <a:t>(</a:t>
              </a:r>
              <a:r>
                <a:rPr lang="zh-CN" altLang="en-US" sz="1400">
                  <a:solidFill>
                    <a:schemeClr val="tx2"/>
                  </a:solidFill>
                  <a:latin typeface="Times New Roman" panose="02020603050405020304" pitchFamily="18" charset="0"/>
                  <a:sym typeface="Symbol" panose="05050102010706020507" pitchFamily="18" charset="2"/>
                </a:rPr>
                <a:t>使关系列数变少</a:t>
              </a:r>
              <a:r>
                <a:rPr lang="en-US" altLang="zh-CN" sz="1400">
                  <a:solidFill>
                    <a:schemeClr val="tx2"/>
                  </a:solidFill>
                  <a:latin typeface="Times New Roman" panose="02020603050405020304" pitchFamily="18" charset="0"/>
                  <a:sym typeface="Symbol" panose="05050102010706020507" pitchFamily="18" charset="2"/>
                </a:rPr>
                <a:t>)</a:t>
              </a:r>
            </a:p>
          </p:txBody>
        </p:sp>
        <p:sp>
          <p:nvSpPr>
            <p:cNvPr id="786474" name="Line 42">
              <a:extLst>
                <a:ext uri="{FF2B5EF4-FFF2-40B4-BE49-F238E27FC236}">
                  <a16:creationId xmlns:a16="http://schemas.microsoft.com/office/drawing/2014/main" id="{820CD9DC-93D0-6529-1D1B-0FB49CB23D51}"/>
                </a:ext>
              </a:extLst>
            </p:cNvPr>
            <p:cNvSpPr>
              <a:spLocks noChangeShapeType="1"/>
            </p:cNvSpPr>
            <p:nvPr/>
          </p:nvSpPr>
          <p:spPr bwMode="auto">
            <a:xfrm>
              <a:off x="3447" y="2069"/>
              <a:ext cx="227" cy="159"/>
            </a:xfrm>
            <a:prstGeom prst="line">
              <a:avLst/>
            </a:prstGeom>
            <a:noFill/>
            <a:ln w="12700">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sp>
        <p:nvSpPr>
          <p:cNvPr id="46123" name="Rectangle 2">
            <a:extLst>
              <a:ext uri="{FF2B5EF4-FFF2-40B4-BE49-F238E27FC236}">
                <a16:creationId xmlns:a16="http://schemas.microsoft.com/office/drawing/2014/main" id="{8333045C-26D1-0E47-9952-75DD42C8F666}"/>
              </a:ext>
            </a:extLst>
          </p:cNvPr>
          <p:cNvSpPr>
            <a:spLocks noChangeArrowheads="1"/>
          </p:cNvSpPr>
          <p:nvPr/>
        </p:nvSpPr>
        <p:spPr bwMode="auto">
          <a:xfrm>
            <a:off x="879475" y="112713"/>
            <a:ext cx="79105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r>
              <a:rPr lang="zh-CN" altLang="en-US" sz="1800">
                <a:solidFill>
                  <a:schemeClr val="tx2"/>
                </a:solidFill>
                <a:latin typeface="黑体" panose="02010609060101010101" pitchFamily="49" charset="-122"/>
                <a:ea typeface="黑体" panose="02010609060101010101" pitchFamily="49" charset="-122"/>
              </a:rPr>
              <a:t>三 查询树的基本优化策略</a:t>
            </a:r>
            <a:endParaRPr lang="en-US" altLang="zh-CN" sz="1800">
              <a:solidFill>
                <a:schemeClr val="tx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86470"/>
                                        </p:tgtEl>
                                        <p:attrNameLst>
                                          <p:attrName>style.visibility</p:attrName>
                                        </p:attrNameLst>
                                      </p:cBhvr>
                                      <p:to>
                                        <p:strVal val="visible"/>
                                      </p:to>
                                    </p:set>
                                    <p:anim calcmode="lin" valueType="num">
                                      <p:cBhvr additive="base">
                                        <p:cTn id="7" dur="500" fill="hold"/>
                                        <p:tgtEl>
                                          <p:spTgt spid="786470"/>
                                        </p:tgtEl>
                                        <p:attrNameLst>
                                          <p:attrName>ppt_x</p:attrName>
                                        </p:attrNameLst>
                                      </p:cBhvr>
                                      <p:tavLst>
                                        <p:tav tm="0">
                                          <p:val>
                                            <p:strVal val="#ppt_x"/>
                                          </p:val>
                                        </p:tav>
                                        <p:tav tm="100000">
                                          <p:val>
                                            <p:strVal val="#ppt_x"/>
                                          </p:val>
                                        </p:tav>
                                      </p:tavLst>
                                    </p:anim>
                                    <p:anim calcmode="lin" valueType="num">
                                      <p:cBhvr additive="base">
                                        <p:cTn id="8" dur="500" fill="hold"/>
                                        <p:tgtEl>
                                          <p:spTgt spid="7864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幻灯片编号占位符 3">
            <a:extLst>
              <a:ext uri="{FF2B5EF4-FFF2-40B4-BE49-F238E27FC236}">
                <a16:creationId xmlns:a16="http://schemas.microsoft.com/office/drawing/2014/main" id="{C4B4DDAD-34DD-0C96-8253-5BD210188B4B}"/>
              </a:ext>
            </a:extLst>
          </p:cNvPr>
          <p:cNvSpPr>
            <a:spLocks noGrp="1"/>
          </p:cNvSpPr>
          <p:nvPr>
            <p:ph type="sldNum" sz="quarter" idx="12"/>
          </p:nvPr>
        </p:nvSpPr>
        <p:spPr/>
        <p:txBody>
          <a:bodyPr/>
          <a:lstStyle/>
          <a:p>
            <a:fld id="{771DB0A5-5782-422A-9DB1-8D70B1D9F886}" type="slidenum">
              <a:rPr lang="zh-CN" altLang="en-US"/>
              <a:pPr/>
              <a:t>343</a:t>
            </a:fld>
            <a:endParaRPr lang="en-US" altLang="zh-CN"/>
          </a:p>
        </p:txBody>
      </p:sp>
      <p:sp>
        <p:nvSpPr>
          <p:cNvPr id="47106" name="Rectangle 2">
            <a:extLst>
              <a:ext uri="{FF2B5EF4-FFF2-40B4-BE49-F238E27FC236}">
                <a16:creationId xmlns:a16="http://schemas.microsoft.com/office/drawing/2014/main" id="{F85914F0-B9C2-34BE-A1A1-F3A4C7B508A5}"/>
              </a:ext>
            </a:extLst>
          </p:cNvPr>
          <p:cNvSpPr>
            <a:spLocks noGrp="1" noChangeArrowheads="1"/>
          </p:cNvSpPr>
          <p:nvPr>
            <p:ph type="title" idx="4294967295"/>
          </p:nvPr>
        </p:nvSpPr>
        <p:spPr>
          <a:xfrm>
            <a:off x="790575" y="563563"/>
            <a:ext cx="7772400" cy="695325"/>
          </a:xfrm>
        </p:spPr>
        <p:txBody>
          <a:bodyPr anchor="b"/>
          <a:lstStyle/>
          <a:p>
            <a:r>
              <a:rPr lang="en-US" altLang="zh-CN" sz="2400" b="1">
                <a:latin typeface="黑体" panose="02010609060101010101" pitchFamily="49" charset="-122"/>
                <a:ea typeface="黑体" panose="02010609060101010101" pitchFamily="49" charset="-122"/>
              </a:rPr>
              <a:t>3.</a:t>
            </a:r>
            <a:r>
              <a:rPr lang="zh-CN" altLang="en-US" sz="2400" b="1">
                <a:latin typeface="Times New Roman" panose="02020603050405020304" pitchFamily="18" charset="0"/>
                <a:ea typeface="黑体" panose="02010609060101010101" pitchFamily="49" charset="-122"/>
              </a:rPr>
              <a:t>“</a:t>
            </a:r>
            <a:r>
              <a:rPr lang="zh-CN" altLang="en-US" sz="2400" b="1">
                <a:latin typeface="黑体" panose="02010609060101010101" pitchFamily="49" charset="-122"/>
                <a:ea typeface="黑体" panose="02010609060101010101" pitchFamily="49" charset="-122"/>
              </a:rPr>
              <a:t>选择连接顺序</a:t>
            </a:r>
            <a:r>
              <a:rPr lang="zh-CN" altLang="en-US" sz="2400" b="1">
                <a:latin typeface="Times New Roman" panose="02020603050405020304" pitchFamily="18" charset="0"/>
                <a:ea typeface="黑体" panose="02010609060101010101" pitchFamily="49" charset="-122"/>
              </a:rPr>
              <a:t>”</a:t>
            </a:r>
            <a:r>
              <a:rPr lang="zh-CN" altLang="en-US" sz="2400" b="1">
                <a:latin typeface="黑体" panose="02010609060101010101" pitchFamily="49" charset="-122"/>
                <a:ea typeface="黑体" panose="02010609060101010101" pitchFamily="49" charset="-122"/>
              </a:rPr>
              <a:t>优化策略</a:t>
            </a:r>
            <a:endParaRPr lang="en-US" altLang="zh-CN" sz="2400" b="1">
              <a:latin typeface="黑体" panose="02010609060101010101" pitchFamily="49" charset="-122"/>
              <a:ea typeface="黑体" panose="02010609060101010101" pitchFamily="49" charset="-122"/>
            </a:endParaRPr>
          </a:p>
        </p:txBody>
      </p:sp>
      <p:sp>
        <p:nvSpPr>
          <p:cNvPr id="47107" name="Rectangle 3">
            <a:extLst>
              <a:ext uri="{FF2B5EF4-FFF2-40B4-BE49-F238E27FC236}">
                <a16:creationId xmlns:a16="http://schemas.microsoft.com/office/drawing/2014/main" id="{13F2CB44-64A3-0C60-9C29-7C3CBED415D6}"/>
              </a:ext>
            </a:extLst>
          </p:cNvPr>
          <p:cNvSpPr>
            <a:spLocks noGrp="1" noChangeArrowheads="1"/>
          </p:cNvSpPr>
          <p:nvPr>
            <p:ph type="body" idx="4294967295"/>
          </p:nvPr>
        </p:nvSpPr>
        <p:spPr>
          <a:xfrm>
            <a:off x="685800" y="1881188"/>
            <a:ext cx="7989888" cy="4379912"/>
          </a:xfrm>
        </p:spPr>
        <p:txBody>
          <a:bodyPr/>
          <a:lstStyle/>
          <a:p>
            <a:pPr>
              <a:lnSpc>
                <a:spcPct val="80000"/>
              </a:lnSpc>
              <a:tabLst>
                <a:tab pos="1198563" algn="l"/>
              </a:tabLst>
            </a:pPr>
            <a:r>
              <a:rPr lang="zh-CN" altLang="en-US" sz="2000">
                <a:latin typeface="Times New Roman" panose="02020603050405020304" pitchFamily="18" charset="0"/>
              </a:rPr>
              <a:t>考虑如下表达式</a:t>
            </a:r>
            <a:r>
              <a:rPr lang="en-US" altLang="zh-CN" sz="2000">
                <a:latin typeface="Times New Roman" panose="02020603050405020304" pitchFamily="18" charset="0"/>
              </a:rPr>
              <a:t>:</a:t>
            </a:r>
          </a:p>
          <a:p>
            <a:pPr>
              <a:lnSpc>
                <a:spcPct val="120000"/>
              </a:lnSpc>
              <a:buFontTx/>
              <a:buNone/>
              <a:tabLst>
                <a:tab pos="1198563" algn="l"/>
              </a:tabLst>
            </a:pPr>
            <a:r>
              <a:rPr lang="en-US" altLang="zh-CN" sz="2000">
                <a:latin typeface="Times New Roman" panose="02020603050405020304" pitchFamily="18" charset="0"/>
              </a:rPr>
              <a:t>		</a:t>
            </a:r>
            <a:r>
              <a:rPr lang="en-US" altLang="zh-CN" sz="2000">
                <a:latin typeface="Times New Roman" panose="02020603050405020304" pitchFamily="18" charset="0"/>
                <a:sym typeface="Symbol" panose="05050102010706020507" pitchFamily="18" charset="2"/>
              </a:rPr>
              <a:t></a:t>
            </a:r>
            <a:r>
              <a:rPr lang="en-US" altLang="zh-CN" sz="2400" i="1" baseline="-25000">
                <a:latin typeface="Times New Roman" panose="02020603050405020304" pitchFamily="18" charset="0"/>
                <a:sym typeface="Symbol" panose="05050102010706020507" pitchFamily="18" charset="2"/>
              </a:rPr>
              <a:t>name, title</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400" i="1" baseline="-25000">
                <a:latin typeface="Times New Roman" panose="02020603050405020304" pitchFamily="18" charset="0"/>
                <a:sym typeface="Symbol" panose="05050102010706020507" pitchFamily="18" charset="2"/>
              </a:rPr>
              <a:t>dept_name= </a:t>
            </a:r>
            <a:r>
              <a:rPr lang="ja-JP" altLang="en-US" sz="2400" i="1" baseline="-25000">
                <a:latin typeface="Times New Roman" panose="02020603050405020304" pitchFamily="18" charset="0"/>
                <a:sym typeface="Symbol" panose="05050102010706020507" pitchFamily="18" charset="2"/>
              </a:rPr>
              <a:t>“</a:t>
            </a:r>
            <a:r>
              <a:rPr lang="en-US" altLang="ja-JP" sz="2400" baseline="-25000">
                <a:latin typeface="Times New Roman" panose="02020603050405020304" pitchFamily="18" charset="0"/>
                <a:sym typeface="Symbol" panose="05050102010706020507" pitchFamily="18" charset="2"/>
              </a:rPr>
              <a:t>Music</a:t>
            </a:r>
            <a:r>
              <a:rPr lang="ja-JP" altLang="en-US" sz="2400" baseline="-25000">
                <a:latin typeface="Times New Roman" panose="02020603050405020304" pitchFamily="18" charset="0"/>
                <a:sym typeface="Symbol" panose="05050102010706020507" pitchFamily="18" charset="2"/>
              </a:rPr>
              <a:t>”</a:t>
            </a:r>
            <a:r>
              <a:rPr lang="en-US" altLang="ja-JP" sz="2400" baseline="-25000">
                <a:latin typeface="Times New Roman" panose="02020603050405020304" pitchFamily="18" charset="0"/>
                <a:sym typeface="Symbol" panose="05050102010706020507" pitchFamily="18" charset="2"/>
              </a:rPr>
              <a:t> </a:t>
            </a:r>
            <a:r>
              <a:rPr lang="en-US" altLang="ja-JP" sz="2000">
                <a:latin typeface="Times New Roman" panose="02020603050405020304" pitchFamily="18" charset="0"/>
                <a:sym typeface="Symbol" panose="05050102010706020507" pitchFamily="18" charset="2"/>
              </a:rPr>
              <a:t>(</a:t>
            </a:r>
            <a:r>
              <a:rPr lang="en-US" altLang="ja-JP" sz="2000" i="1">
                <a:latin typeface="Times New Roman" panose="02020603050405020304" pitchFamily="18" charset="0"/>
                <a:sym typeface="Symbol" panose="05050102010706020507" pitchFamily="18" charset="2"/>
              </a:rPr>
              <a:t>instructor)     teaches</a:t>
            </a:r>
            <a:r>
              <a:rPr lang="en-US" altLang="ja-JP" sz="2000">
                <a:latin typeface="Times New Roman" panose="02020603050405020304" pitchFamily="18" charset="0"/>
                <a:sym typeface="Symbol" panose="05050102010706020507" pitchFamily="18" charset="2"/>
              </a:rPr>
              <a:t>) </a:t>
            </a:r>
            <a:br>
              <a:rPr lang="en-US" altLang="ja-JP" sz="2000" i="1">
                <a:latin typeface="Times New Roman" panose="02020603050405020304" pitchFamily="18" charset="0"/>
                <a:sym typeface="Symbol" panose="05050102010706020507" pitchFamily="18" charset="2"/>
              </a:rPr>
            </a:br>
            <a:r>
              <a:rPr lang="en-US" altLang="ja-JP" sz="2000" i="1">
                <a:latin typeface="Times New Roman" panose="02020603050405020304" pitchFamily="18" charset="0"/>
                <a:sym typeface="Symbol" panose="05050102010706020507" pitchFamily="18" charset="2"/>
              </a:rPr>
              <a:t>                                                      </a:t>
            </a:r>
            <a:r>
              <a:rPr lang="en-US" altLang="ja-JP" sz="2000">
                <a:latin typeface="Times New Roman" panose="02020603050405020304" pitchFamily="18" charset="0"/>
                <a:sym typeface="Symbol" panose="05050102010706020507" pitchFamily="18" charset="2"/>
              </a:rPr>
              <a:t></a:t>
            </a:r>
            <a:r>
              <a:rPr lang="en-US" altLang="ja-JP" sz="2400" i="1" baseline="-25000">
                <a:latin typeface="Times New Roman" panose="02020603050405020304" pitchFamily="18" charset="0"/>
                <a:sym typeface="Symbol" panose="05050102010706020507" pitchFamily="18" charset="2"/>
              </a:rPr>
              <a:t>course_id, title</a:t>
            </a:r>
            <a:r>
              <a:rPr lang="en-US" altLang="ja-JP" sz="2000" i="1">
                <a:latin typeface="Times New Roman" panose="02020603050405020304" pitchFamily="18" charset="0"/>
                <a:sym typeface="Symbol" panose="05050102010706020507" pitchFamily="18" charset="2"/>
              </a:rPr>
              <a:t> </a:t>
            </a:r>
            <a:r>
              <a:rPr lang="en-US" altLang="ja-JP" sz="2000">
                <a:latin typeface="Times New Roman" panose="02020603050405020304" pitchFamily="18" charset="0"/>
                <a:sym typeface="Symbol" panose="05050102010706020507" pitchFamily="18" charset="2"/>
              </a:rPr>
              <a:t>(</a:t>
            </a:r>
            <a:r>
              <a:rPr lang="en-US" altLang="ja-JP" sz="2000" i="1">
                <a:latin typeface="Times New Roman" panose="02020603050405020304" pitchFamily="18" charset="0"/>
                <a:sym typeface="Symbol" panose="05050102010706020507" pitchFamily="18" charset="2"/>
              </a:rPr>
              <a:t>course</a:t>
            </a:r>
            <a:r>
              <a:rPr lang="en-US" altLang="ja-JP" sz="2000">
                <a:latin typeface="Times New Roman" panose="02020603050405020304" pitchFamily="18" charset="0"/>
                <a:sym typeface="Symbol" panose="05050102010706020507" pitchFamily="18" charset="2"/>
              </a:rPr>
              <a:t>)</a:t>
            </a:r>
            <a:r>
              <a:rPr lang="en-US" altLang="ja-JP" sz="2000" b="1">
                <a:latin typeface="Times New Roman" panose="02020603050405020304" pitchFamily="18" charset="0"/>
                <a:sym typeface="Symbol" panose="05050102010706020507" pitchFamily="18" charset="2"/>
              </a:rPr>
              <a:t>)</a:t>
            </a:r>
          </a:p>
          <a:p>
            <a:pPr>
              <a:lnSpc>
                <a:spcPct val="110000"/>
              </a:lnSpc>
              <a:tabLst>
                <a:tab pos="1198563" algn="l"/>
              </a:tabLst>
            </a:pPr>
            <a:r>
              <a:rPr lang="zh-CN" altLang="en-US" sz="2000" b="1">
                <a:latin typeface="Times New Roman" panose="02020603050405020304" pitchFamily="18" charset="0"/>
              </a:rPr>
              <a:t>能够首先计算  </a:t>
            </a:r>
            <a:r>
              <a:rPr lang="en-US" altLang="zh-CN" sz="2000">
                <a:latin typeface="Times New Roman" panose="02020603050405020304" pitchFamily="18" charset="0"/>
              </a:rPr>
              <a:t>:   </a:t>
            </a:r>
            <a:r>
              <a:rPr lang="en-US" altLang="zh-CN" sz="2000" i="1">
                <a:solidFill>
                  <a:srgbClr val="0066FF"/>
                </a:solidFill>
                <a:latin typeface="Times New Roman" panose="02020603050405020304" pitchFamily="18" charset="0"/>
              </a:rPr>
              <a:t>teaches      </a:t>
            </a:r>
            <a:r>
              <a:rPr lang="en-US" altLang="zh-CN" sz="2000">
                <a:solidFill>
                  <a:srgbClr val="0066FF"/>
                </a:solidFill>
                <a:latin typeface="Times New Roman" panose="02020603050405020304" pitchFamily="18" charset="0"/>
                <a:sym typeface="Symbol" panose="05050102010706020507" pitchFamily="18" charset="2"/>
              </a:rPr>
              <a:t></a:t>
            </a:r>
            <a:r>
              <a:rPr lang="en-US" altLang="zh-CN" sz="2400" i="1" baseline="-25000">
                <a:solidFill>
                  <a:srgbClr val="0066FF"/>
                </a:solidFill>
                <a:latin typeface="Times New Roman" panose="02020603050405020304" pitchFamily="18" charset="0"/>
                <a:sym typeface="Symbol" panose="05050102010706020507" pitchFamily="18" charset="2"/>
              </a:rPr>
              <a:t>course_id, title</a:t>
            </a:r>
            <a:r>
              <a:rPr lang="en-US" altLang="zh-CN" sz="2000" i="1">
                <a:solidFill>
                  <a:srgbClr val="0066FF"/>
                </a:solidFill>
                <a:latin typeface="Times New Roman" panose="02020603050405020304" pitchFamily="18" charset="0"/>
                <a:sym typeface="Symbol" panose="05050102010706020507" pitchFamily="18" charset="2"/>
              </a:rPr>
              <a:t> </a:t>
            </a:r>
            <a:r>
              <a:rPr lang="en-US" altLang="zh-CN" sz="2000">
                <a:solidFill>
                  <a:srgbClr val="0066FF"/>
                </a:solidFill>
                <a:latin typeface="Times New Roman" panose="02020603050405020304" pitchFamily="18" charset="0"/>
                <a:sym typeface="Symbol" panose="05050102010706020507" pitchFamily="18" charset="2"/>
              </a:rPr>
              <a:t>(</a:t>
            </a:r>
            <a:r>
              <a:rPr lang="en-US" altLang="zh-CN" sz="2000" i="1">
                <a:solidFill>
                  <a:srgbClr val="0066FF"/>
                </a:solidFill>
                <a:latin typeface="Times New Roman" panose="02020603050405020304" pitchFamily="18" charset="0"/>
                <a:sym typeface="Symbol" panose="05050102010706020507" pitchFamily="18" charset="2"/>
              </a:rPr>
              <a:t>course</a:t>
            </a:r>
            <a:r>
              <a:rPr lang="en-US" altLang="zh-CN" sz="2000">
                <a:solidFill>
                  <a:srgbClr val="0066FF"/>
                </a:solidFill>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rPr>
              <a:t>, </a:t>
            </a:r>
            <a:r>
              <a:rPr lang="zh-CN" altLang="en-US" sz="2000">
                <a:latin typeface="Times New Roman" panose="02020603050405020304" pitchFamily="18" charset="0"/>
              </a:rPr>
              <a:t>然后在与下面表达式做连接</a:t>
            </a:r>
            <a:r>
              <a:rPr lang="en-US" altLang="zh-CN" sz="2000">
                <a:latin typeface="Times New Roman" panose="02020603050405020304" pitchFamily="18" charset="0"/>
              </a:rPr>
              <a:t> </a:t>
            </a:r>
            <a:br>
              <a:rPr lang="en-US" altLang="zh-CN" sz="2000">
                <a:latin typeface="Times New Roman" panose="02020603050405020304" pitchFamily="18" charset="0"/>
              </a:rPr>
            </a:br>
            <a:r>
              <a:rPr lang="en-US" altLang="zh-CN" sz="2000">
                <a:latin typeface="Times New Roman" panose="02020603050405020304" pitchFamily="18" charset="0"/>
              </a:rPr>
              <a:t>	 </a:t>
            </a:r>
            <a:r>
              <a:rPr lang="en-US" altLang="zh-CN" sz="2000">
                <a:latin typeface="Times New Roman" panose="02020603050405020304" pitchFamily="18" charset="0"/>
                <a:sym typeface="Symbol" panose="05050102010706020507" pitchFamily="18" charset="2"/>
              </a:rPr>
              <a:t></a:t>
            </a:r>
            <a:r>
              <a:rPr lang="en-US" altLang="zh-CN" sz="2400" i="1" baseline="-25000">
                <a:latin typeface="Times New Roman" panose="02020603050405020304" pitchFamily="18" charset="0"/>
                <a:sym typeface="Symbol" panose="05050102010706020507" pitchFamily="18" charset="2"/>
              </a:rPr>
              <a:t>dept_name= </a:t>
            </a:r>
            <a:r>
              <a:rPr lang="ja-JP" altLang="en-US" sz="2400" i="1" baseline="-25000">
                <a:latin typeface="Times New Roman" panose="02020603050405020304" pitchFamily="18" charset="0"/>
                <a:sym typeface="Symbol" panose="05050102010706020507" pitchFamily="18" charset="2"/>
              </a:rPr>
              <a:t>“</a:t>
            </a:r>
            <a:r>
              <a:rPr lang="en-US" altLang="ja-JP" sz="2400" baseline="-25000">
                <a:latin typeface="Times New Roman" panose="02020603050405020304" pitchFamily="18" charset="0"/>
                <a:sym typeface="Symbol" panose="05050102010706020507" pitchFamily="18" charset="2"/>
              </a:rPr>
              <a:t>Music</a:t>
            </a:r>
            <a:r>
              <a:rPr lang="ja-JP" altLang="en-US" sz="2400" baseline="-25000">
                <a:latin typeface="Times New Roman" panose="02020603050405020304" pitchFamily="18" charset="0"/>
                <a:sym typeface="Symbol" panose="05050102010706020507" pitchFamily="18" charset="2"/>
              </a:rPr>
              <a:t>”</a:t>
            </a:r>
            <a:r>
              <a:rPr lang="en-US" altLang="ja-JP" sz="2400" baseline="-25000">
                <a:latin typeface="Times New Roman" panose="02020603050405020304" pitchFamily="18" charset="0"/>
                <a:sym typeface="Symbol" panose="05050102010706020507" pitchFamily="18" charset="2"/>
              </a:rPr>
              <a:t> </a:t>
            </a:r>
            <a:r>
              <a:rPr lang="en-US" altLang="ja-JP" sz="2000">
                <a:latin typeface="Times New Roman" panose="02020603050405020304" pitchFamily="18" charset="0"/>
                <a:sym typeface="Symbol" panose="05050102010706020507" pitchFamily="18" charset="2"/>
              </a:rPr>
              <a:t>(</a:t>
            </a:r>
            <a:r>
              <a:rPr lang="en-US" altLang="ja-JP" sz="2000" i="1">
                <a:latin typeface="Times New Roman" panose="02020603050405020304" pitchFamily="18" charset="0"/>
                <a:sym typeface="Symbol" panose="05050102010706020507" pitchFamily="18" charset="2"/>
              </a:rPr>
              <a:t>instructor</a:t>
            </a:r>
            <a:r>
              <a:rPr lang="en-US" altLang="ja-JP" sz="2000">
                <a:latin typeface="Times New Roman" panose="02020603050405020304" pitchFamily="18" charset="0"/>
                <a:sym typeface="Symbol" panose="05050102010706020507" pitchFamily="18" charset="2"/>
              </a:rPr>
              <a:t>)</a:t>
            </a:r>
            <a:r>
              <a:rPr lang="en-US" altLang="ja-JP" sz="2000" i="1">
                <a:latin typeface="Times New Roman" panose="02020603050405020304" pitchFamily="18" charset="0"/>
                <a:sym typeface="Symbol" panose="05050102010706020507" pitchFamily="18" charset="2"/>
              </a:rPr>
              <a:t> </a:t>
            </a:r>
            <a:r>
              <a:rPr lang="en-US" altLang="zh-CN" sz="2000" i="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rPr>
              <a:t>?</a:t>
            </a:r>
            <a:r>
              <a:rPr lang="en-US" altLang="ja-JP" sz="2000" b="1" i="1">
                <a:latin typeface="Times New Roman" panose="02020603050405020304" pitchFamily="18" charset="0"/>
                <a:sym typeface="Symbol" panose="05050102010706020507" pitchFamily="18" charset="2"/>
              </a:rPr>
              <a:t> </a:t>
            </a:r>
            <a:br>
              <a:rPr lang="en-US" altLang="ja-JP" sz="2000" i="1">
                <a:latin typeface="Times New Roman" panose="02020603050405020304" pitchFamily="18" charset="0"/>
                <a:sym typeface="Symbol" panose="05050102010706020507" pitchFamily="18" charset="2"/>
              </a:rPr>
            </a:br>
            <a:r>
              <a:rPr lang="zh-CN" altLang="en-US" sz="2000" b="1">
                <a:latin typeface="Times New Roman" panose="02020603050405020304" pitchFamily="18" charset="0"/>
                <a:sym typeface="Symbol" panose="05050102010706020507" pitchFamily="18" charset="2"/>
              </a:rPr>
              <a:t>但是第一个连接可能得到一个很大的结果</a:t>
            </a:r>
            <a:r>
              <a:rPr lang="en-US" altLang="ja-JP" sz="2000">
                <a:latin typeface="Times New Roman" panose="02020603050405020304" pitchFamily="18" charset="0"/>
                <a:sym typeface="Symbol" panose="05050102010706020507" pitchFamily="18" charset="2"/>
              </a:rPr>
              <a:t>.</a:t>
            </a:r>
          </a:p>
          <a:p>
            <a:pPr>
              <a:lnSpc>
                <a:spcPct val="80000"/>
              </a:lnSpc>
              <a:tabLst>
                <a:tab pos="1198563" algn="l"/>
              </a:tabLst>
            </a:pPr>
            <a:r>
              <a:rPr lang="zh-CN" altLang="en-US" sz="2000">
                <a:latin typeface="Times New Roman" panose="02020603050405020304" pitchFamily="18" charset="0"/>
                <a:sym typeface="Symbol" panose="05050102010706020507" pitchFamily="18" charset="2"/>
              </a:rPr>
              <a:t>大学老师中属于音乐学院的老师只有很少的一部分</a:t>
            </a:r>
          </a:p>
          <a:p>
            <a:pPr>
              <a:lnSpc>
                <a:spcPct val="80000"/>
              </a:lnSpc>
              <a:tabLst>
                <a:tab pos="1198563" algn="l"/>
              </a:tabLst>
            </a:pPr>
            <a:endParaRPr lang="zh-CN" altLang="en-US" sz="2000">
              <a:latin typeface="Times New Roman" panose="02020603050405020304" pitchFamily="18" charset="0"/>
              <a:sym typeface="Symbol" panose="05050102010706020507" pitchFamily="18" charset="2"/>
            </a:endParaRPr>
          </a:p>
          <a:p>
            <a:pPr>
              <a:lnSpc>
                <a:spcPct val="80000"/>
              </a:lnSpc>
              <a:tabLst>
                <a:tab pos="1198563" algn="l"/>
              </a:tabLst>
            </a:pPr>
            <a:r>
              <a:rPr lang="en-US" altLang="zh-CN" sz="1800">
                <a:latin typeface="Times New Roman" panose="02020603050405020304" pitchFamily="18" charset="0"/>
                <a:sym typeface="Symbol" panose="05050102010706020507" pitchFamily="18" charset="2"/>
              </a:rPr>
              <a:t> </a:t>
            </a:r>
            <a:r>
              <a:rPr lang="zh-CN" altLang="en-US" sz="2000" b="1">
                <a:latin typeface="Times New Roman" panose="02020603050405020304" pitchFamily="18" charset="0"/>
                <a:sym typeface="Symbol" panose="05050102010706020507" pitchFamily="18" charset="2"/>
              </a:rPr>
              <a:t>因此最好先计算</a:t>
            </a:r>
          </a:p>
          <a:p>
            <a:pPr>
              <a:lnSpc>
                <a:spcPct val="80000"/>
              </a:lnSpc>
              <a:tabLst>
                <a:tab pos="1198563" algn="l"/>
              </a:tabLst>
            </a:pPr>
            <a:r>
              <a:rPr lang="zh-CN" altLang="en-US" sz="2000">
                <a:latin typeface="Times New Roman" panose="02020603050405020304" pitchFamily="18" charset="0"/>
                <a:sym typeface="Symbol" panose="05050102010706020507" pitchFamily="18" charset="2"/>
              </a:rPr>
              <a:t>               </a:t>
            </a:r>
            <a:r>
              <a:rPr lang="en-US" altLang="zh-CN" sz="2000">
                <a:latin typeface="Times New Roman" panose="02020603050405020304" pitchFamily="18" charset="0"/>
                <a:sym typeface="Symbol" panose="05050102010706020507" pitchFamily="18" charset="2"/>
              </a:rPr>
              <a:t></a:t>
            </a:r>
            <a:r>
              <a:rPr lang="en-US" altLang="zh-CN" sz="2400" i="1" baseline="-25000">
                <a:latin typeface="Times New Roman" panose="02020603050405020304" pitchFamily="18" charset="0"/>
                <a:sym typeface="Symbol" panose="05050102010706020507" pitchFamily="18" charset="2"/>
              </a:rPr>
              <a:t>dept_name= </a:t>
            </a:r>
            <a:r>
              <a:rPr lang="ja-JP" altLang="en-US" sz="2400" i="1" baseline="-25000">
                <a:latin typeface="Times New Roman" panose="02020603050405020304" pitchFamily="18" charset="0"/>
                <a:sym typeface="Symbol" panose="05050102010706020507" pitchFamily="18" charset="2"/>
              </a:rPr>
              <a:t>“</a:t>
            </a:r>
            <a:r>
              <a:rPr lang="en-US" altLang="ja-JP" sz="2400" baseline="-25000">
                <a:latin typeface="Times New Roman" panose="02020603050405020304" pitchFamily="18" charset="0"/>
                <a:sym typeface="Symbol" panose="05050102010706020507" pitchFamily="18" charset="2"/>
              </a:rPr>
              <a:t>Music</a:t>
            </a:r>
            <a:r>
              <a:rPr lang="ja-JP" altLang="en-US" sz="2400" baseline="-25000">
                <a:latin typeface="Times New Roman" panose="02020603050405020304" pitchFamily="18" charset="0"/>
                <a:sym typeface="Symbol" panose="05050102010706020507" pitchFamily="18" charset="2"/>
              </a:rPr>
              <a:t>”</a:t>
            </a:r>
            <a:r>
              <a:rPr lang="en-US" altLang="ja-JP" sz="2400" baseline="-25000">
                <a:latin typeface="Times New Roman" panose="02020603050405020304" pitchFamily="18" charset="0"/>
                <a:sym typeface="Symbol" panose="05050102010706020507" pitchFamily="18" charset="2"/>
              </a:rPr>
              <a:t> </a:t>
            </a:r>
            <a:r>
              <a:rPr lang="en-US" altLang="ja-JP" sz="2000">
                <a:latin typeface="Times New Roman" panose="02020603050405020304" pitchFamily="18" charset="0"/>
                <a:sym typeface="Symbol" panose="05050102010706020507" pitchFamily="18" charset="2"/>
              </a:rPr>
              <a:t>(</a:t>
            </a:r>
            <a:r>
              <a:rPr lang="en-US" altLang="ja-JP" sz="2000" i="1">
                <a:latin typeface="Times New Roman" panose="02020603050405020304" pitchFamily="18" charset="0"/>
                <a:sym typeface="Symbol" panose="05050102010706020507" pitchFamily="18" charset="2"/>
              </a:rPr>
              <a:t>instructor)     teaches </a:t>
            </a:r>
          </a:p>
          <a:p>
            <a:pPr>
              <a:lnSpc>
                <a:spcPct val="140000"/>
              </a:lnSpc>
              <a:buFontTx/>
              <a:buNone/>
              <a:tabLst>
                <a:tab pos="1198563" algn="l"/>
              </a:tabLst>
            </a:pPr>
            <a:r>
              <a:rPr lang="en-US" altLang="zh-CN" sz="1800" b="1" i="1">
                <a:latin typeface="Times New Roman" panose="02020603050405020304" pitchFamily="18" charset="0"/>
                <a:sym typeface="Symbol" panose="05050102010706020507" pitchFamily="18" charset="2"/>
              </a:rPr>
              <a:t>	</a:t>
            </a:r>
            <a:endParaRPr lang="zh-CN" altLang="en-US" sz="2000" b="1">
              <a:latin typeface="Times New Roman" panose="02020603050405020304" pitchFamily="18" charset="0"/>
            </a:endParaRPr>
          </a:p>
        </p:txBody>
      </p:sp>
      <p:sp>
        <p:nvSpPr>
          <p:cNvPr id="47108" name="Rectangle 8">
            <a:extLst>
              <a:ext uri="{FF2B5EF4-FFF2-40B4-BE49-F238E27FC236}">
                <a16:creationId xmlns:a16="http://schemas.microsoft.com/office/drawing/2014/main" id="{B0A1E681-EBB8-5FFC-DE42-BE7DF4350730}"/>
              </a:ext>
            </a:extLst>
          </p:cNvPr>
          <p:cNvSpPr>
            <a:spLocks noChangeArrowheads="1"/>
          </p:cNvSpPr>
          <p:nvPr/>
        </p:nvSpPr>
        <p:spPr bwMode="auto">
          <a:xfrm>
            <a:off x="820738" y="6043613"/>
            <a:ext cx="27447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buFontTx/>
              <a:buChar char="•"/>
            </a:pPr>
            <a:r>
              <a:rPr lang="ja-JP" altLang="zh-CN" sz="1800">
                <a:ea typeface="MS PGothic" panose="020B0600070205080204" pitchFamily="34" charset="-128"/>
                <a:sym typeface="Symbol" panose="05050102010706020507" pitchFamily="18" charset="2"/>
              </a:rPr>
              <a:t> </a:t>
            </a:r>
            <a:r>
              <a:rPr lang="ja-JP" altLang="en-US" sz="1800">
                <a:ea typeface="MS PGothic" panose="020B0600070205080204" pitchFamily="34" charset="-128"/>
                <a:sym typeface="Symbol" panose="05050102010706020507" pitchFamily="18" charset="2"/>
              </a:rPr>
              <a:t> 查询</a:t>
            </a:r>
            <a:r>
              <a:rPr lang="zh-CN" altLang="en-US" sz="1800">
                <a:ea typeface="MS PGothic" panose="020B0600070205080204" pitchFamily="34" charset="-128"/>
                <a:sym typeface="Symbol" panose="05050102010706020507" pitchFamily="18" charset="2"/>
              </a:rPr>
              <a:t>树优化过程</a:t>
            </a:r>
            <a:r>
              <a:rPr lang="en-US" altLang="zh-CN" sz="1800">
                <a:ea typeface="MS PGothic" panose="020B0600070205080204" pitchFamily="34" charset="-128"/>
                <a:sym typeface="Symbol" panose="05050102010706020507" pitchFamily="18" charset="2"/>
              </a:rPr>
              <a:t>(</a:t>
            </a:r>
            <a:r>
              <a:rPr lang="zh-CN" altLang="en-US" sz="1800">
                <a:ea typeface="MS PGothic" panose="020B0600070205080204" pitchFamily="34" charset="-128"/>
                <a:sym typeface="Symbol" panose="05050102010706020507" pitchFamily="18" charset="2"/>
                <a:hlinkClick r:id="" action="ppaction://hlinkshowjump?jump=nextslide"/>
              </a:rPr>
              <a:t>图示法</a:t>
            </a:r>
            <a:r>
              <a:rPr lang="en-US" altLang="zh-CN" sz="1800">
                <a:ea typeface="MS PGothic" panose="020B0600070205080204" pitchFamily="34" charset="-128"/>
                <a:sym typeface="Symbol" panose="05050102010706020507" pitchFamily="18" charset="2"/>
              </a:rPr>
              <a:t>)</a:t>
            </a:r>
            <a:endParaRPr lang="zh-CN" altLang="en-US" sz="1800">
              <a:ea typeface="MS PGothic" panose="020B0600070205080204" pitchFamily="34" charset="-128"/>
              <a:sym typeface="Symbol" panose="05050102010706020507" pitchFamily="18" charset="2"/>
            </a:endParaRPr>
          </a:p>
        </p:txBody>
      </p:sp>
      <p:sp>
        <p:nvSpPr>
          <p:cNvPr id="47109" name="AutoShape 11">
            <a:extLst>
              <a:ext uri="{FF2B5EF4-FFF2-40B4-BE49-F238E27FC236}">
                <a16:creationId xmlns:a16="http://schemas.microsoft.com/office/drawing/2014/main" id="{C96CCE43-283C-89B1-3080-BF7FEBE00662}"/>
              </a:ext>
            </a:extLst>
          </p:cNvPr>
          <p:cNvSpPr>
            <a:spLocks noChangeArrowheads="1"/>
          </p:cNvSpPr>
          <p:nvPr/>
        </p:nvSpPr>
        <p:spPr bwMode="auto">
          <a:xfrm>
            <a:off x="209550" y="1057275"/>
            <a:ext cx="1895475" cy="642938"/>
          </a:xfrm>
          <a:prstGeom prst="cloudCallout">
            <a:avLst>
              <a:gd name="adj1" fmla="val -49245"/>
              <a:gd name="adj2" fmla="val 85060"/>
            </a:avLst>
          </a:prstGeom>
          <a:solidFill>
            <a:schemeClr val="accent1"/>
          </a:solidFill>
          <a:ln w="9525">
            <a:solidFill>
              <a:schemeClr val="tx1"/>
            </a:solidFill>
            <a:round/>
            <a:headEnd/>
            <a:tailEnd/>
          </a:ln>
        </p:spPr>
        <p:txBody>
          <a:bodyPr lIns="0" tIns="0" rIns="0" bIns="0"/>
          <a:lstStyle/>
          <a:p>
            <a:pPr algn="ctr" eaLnBrk="0" hangingPunct="0"/>
            <a:r>
              <a:rPr lang="en-US" altLang="zh-CN"/>
              <a:t>3)“</a:t>
            </a:r>
            <a:r>
              <a:rPr lang="zh-CN" altLang="en-US"/>
              <a:t>选择连接”次序有何优化效果？</a:t>
            </a:r>
          </a:p>
        </p:txBody>
      </p:sp>
      <p:grpSp>
        <p:nvGrpSpPr>
          <p:cNvPr id="47110" name="Group 25">
            <a:extLst>
              <a:ext uri="{FF2B5EF4-FFF2-40B4-BE49-F238E27FC236}">
                <a16:creationId xmlns:a16="http://schemas.microsoft.com/office/drawing/2014/main" id="{EE0E44C7-825D-9C99-DF4B-964882176864}"/>
              </a:ext>
            </a:extLst>
          </p:cNvPr>
          <p:cNvGrpSpPr>
            <a:grpSpLocks/>
          </p:cNvGrpSpPr>
          <p:nvPr/>
        </p:nvGrpSpPr>
        <p:grpSpPr bwMode="auto">
          <a:xfrm>
            <a:off x="2114550" y="2351088"/>
            <a:ext cx="6667500" cy="3335337"/>
            <a:chOff x="1332" y="1481"/>
            <a:chExt cx="4200" cy="2101"/>
          </a:xfrm>
        </p:grpSpPr>
        <p:sp>
          <p:nvSpPr>
            <p:cNvPr id="47111" name="AutoShape 5">
              <a:extLst>
                <a:ext uri="{FF2B5EF4-FFF2-40B4-BE49-F238E27FC236}">
                  <a16:creationId xmlns:a16="http://schemas.microsoft.com/office/drawing/2014/main" id="{3115F7D6-94D2-EF08-B7E1-78A2A8C95792}"/>
                </a:ext>
              </a:extLst>
            </p:cNvPr>
            <p:cNvSpPr>
              <a:spLocks noChangeArrowheads="1"/>
            </p:cNvSpPr>
            <p:nvPr/>
          </p:nvSpPr>
          <p:spPr bwMode="auto">
            <a:xfrm rot="5400000">
              <a:off x="4185" y="1480"/>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sp>
          <p:nvSpPr>
            <p:cNvPr id="47112" name="AutoShape 6">
              <a:extLst>
                <a:ext uri="{FF2B5EF4-FFF2-40B4-BE49-F238E27FC236}">
                  <a16:creationId xmlns:a16="http://schemas.microsoft.com/office/drawing/2014/main" id="{6A2C2036-D6A4-E7F4-2FA7-5A15D04C62C6}"/>
                </a:ext>
              </a:extLst>
            </p:cNvPr>
            <p:cNvSpPr>
              <a:spLocks noChangeArrowheads="1"/>
            </p:cNvSpPr>
            <p:nvPr/>
          </p:nvSpPr>
          <p:spPr bwMode="auto">
            <a:xfrm rot="5400000">
              <a:off x="2419" y="1969"/>
              <a:ext cx="119" cy="109"/>
            </a:xfrm>
            <a:prstGeom prst="flowChartCollate">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sp>
          <p:nvSpPr>
            <p:cNvPr id="47113" name="AutoShape 7">
              <a:extLst>
                <a:ext uri="{FF2B5EF4-FFF2-40B4-BE49-F238E27FC236}">
                  <a16:creationId xmlns:a16="http://schemas.microsoft.com/office/drawing/2014/main" id="{09149917-92B3-3BDD-0337-BB93A177C72E}"/>
                </a:ext>
              </a:extLst>
            </p:cNvPr>
            <p:cNvSpPr>
              <a:spLocks noChangeArrowheads="1"/>
            </p:cNvSpPr>
            <p:nvPr/>
          </p:nvSpPr>
          <p:spPr bwMode="auto">
            <a:xfrm rot="5400000">
              <a:off x="3448" y="3367"/>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sp>
          <p:nvSpPr>
            <p:cNvPr id="47114" name="AutoShape 8">
              <a:extLst>
                <a:ext uri="{FF2B5EF4-FFF2-40B4-BE49-F238E27FC236}">
                  <a16:creationId xmlns:a16="http://schemas.microsoft.com/office/drawing/2014/main" id="{10C7EE43-479D-D45C-4D5A-3A09AAF06384}"/>
                </a:ext>
              </a:extLst>
            </p:cNvPr>
            <p:cNvSpPr>
              <a:spLocks noChangeArrowheads="1"/>
            </p:cNvSpPr>
            <p:nvPr/>
          </p:nvSpPr>
          <p:spPr bwMode="auto">
            <a:xfrm rot="5400000">
              <a:off x="2686" y="1725"/>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sp>
          <p:nvSpPr>
            <p:cNvPr id="789514" name="Line 10">
              <a:extLst>
                <a:ext uri="{FF2B5EF4-FFF2-40B4-BE49-F238E27FC236}">
                  <a16:creationId xmlns:a16="http://schemas.microsoft.com/office/drawing/2014/main" id="{207696CC-B043-D425-53AE-36C1F1FE1B70}"/>
                </a:ext>
              </a:extLst>
            </p:cNvPr>
            <p:cNvSpPr>
              <a:spLocks noChangeShapeType="1"/>
            </p:cNvSpPr>
            <p:nvPr/>
          </p:nvSpPr>
          <p:spPr bwMode="auto">
            <a:xfrm>
              <a:off x="2050" y="2092"/>
              <a:ext cx="0" cy="497"/>
            </a:xfrm>
            <a:prstGeom prst="line">
              <a:avLst/>
            </a:prstGeom>
            <a:noFill/>
            <a:ln w="9525">
              <a:solidFill>
                <a:srgbClr val="0066FF"/>
              </a:solidFill>
              <a:prstDash val="dash"/>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89519" name="Line 15">
              <a:extLst>
                <a:ext uri="{FF2B5EF4-FFF2-40B4-BE49-F238E27FC236}">
                  <a16:creationId xmlns:a16="http://schemas.microsoft.com/office/drawing/2014/main" id="{CF8F6C45-BC8B-2113-F280-D8B006B4C26B}"/>
                </a:ext>
              </a:extLst>
            </p:cNvPr>
            <p:cNvSpPr>
              <a:spLocks noChangeShapeType="1"/>
            </p:cNvSpPr>
            <p:nvPr/>
          </p:nvSpPr>
          <p:spPr bwMode="auto">
            <a:xfrm>
              <a:off x="3390" y="1656"/>
              <a:ext cx="55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endParaRPr lang="zh-CN" altLang="en-US"/>
            </a:p>
          </p:txBody>
        </p:sp>
        <p:sp>
          <p:nvSpPr>
            <p:cNvPr id="789520" name="Line 16">
              <a:extLst>
                <a:ext uri="{FF2B5EF4-FFF2-40B4-BE49-F238E27FC236}">
                  <a16:creationId xmlns:a16="http://schemas.microsoft.com/office/drawing/2014/main" id="{9D085EB8-358D-7695-1B1D-42C8D2C8A8A8}"/>
                </a:ext>
              </a:extLst>
            </p:cNvPr>
            <p:cNvSpPr>
              <a:spLocks noChangeShapeType="1"/>
            </p:cNvSpPr>
            <p:nvPr/>
          </p:nvSpPr>
          <p:spPr bwMode="auto">
            <a:xfrm>
              <a:off x="4230" y="1650"/>
              <a:ext cx="50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p>
          </p:txBody>
        </p:sp>
        <p:sp>
          <p:nvSpPr>
            <p:cNvPr id="789521" name="Line 17">
              <a:extLst>
                <a:ext uri="{FF2B5EF4-FFF2-40B4-BE49-F238E27FC236}">
                  <a16:creationId xmlns:a16="http://schemas.microsoft.com/office/drawing/2014/main" id="{D2D42EA6-DCE0-F62C-C707-E4BCE10EE913}"/>
                </a:ext>
              </a:extLst>
            </p:cNvPr>
            <p:cNvSpPr>
              <a:spLocks noChangeShapeType="1"/>
            </p:cNvSpPr>
            <p:nvPr/>
          </p:nvSpPr>
          <p:spPr bwMode="auto">
            <a:xfrm flipV="1">
              <a:off x="3846" y="1878"/>
              <a:ext cx="46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p>
          </p:txBody>
        </p:sp>
        <p:grpSp>
          <p:nvGrpSpPr>
            <p:cNvPr id="47119" name="Group 20">
              <a:extLst>
                <a:ext uri="{FF2B5EF4-FFF2-40B4-BE49-F238E27FC236}">
                  <a16:creationId xmlns:a16="http://schemas.microsoft.com/office/drawing/2014/main" id="{4C11DBE0-3674-0977-9795-967987701B23}"/>
                </a:ext>
              </a:extLst>
            </p:cNvPr>
            <p:cNvGrpSpPr>
              <a:grpSpLocks/>
            </p:cNvGrpSpPr>
            <p:nvPr/>
          </p:nvGrpSpPr>
          <p:grpSpPr bwMode="auto">
            <a:xfrm>
              <a:off x="3954" y="2214"/>
              <a:ext cx="1578" cy="332"/>
              <a:chOff x="3564" y="2214"/>
              <a:chExt cx="1578" cy="332"/>
            </a:xfrm>
          </p:grpSpPr>
          <p:sp>
            <p:nvSpPr>
              <p:cNvPr id="47120" name="Rectangle 14">
                <a:extLst>
                  <a:ext uri="{FF2B5EF4-FFF2-40B4-BE49-F238E27FC236}">
                    <a16:creationId xmlns:a16="http://schemas.microsoft.com/office/drawing/2014/main" id="{B0D0E0BC-266D-6A88-BDFF-BFB4AA65C333}"/>
                  </a:ext>
                </a:extLst>
              </p:cNvPr>
              <p:cNvSpPr>
                <a:spLocks noChangeArrowheads="1"/>
              </p:cNvSpPr>
              <p:nvPr/>
            </p:nvSpPr>
            <p:spPr bwMode="auto">
              <a:xfrm>
                <a:off x="3564" y="2214"/>
                <a:ext cx="1578" cy="33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1400">
                    <a:solidFill>
                      <a:schemeClr val="tx2"/>
                    </a:solidFill>
                    <a:latin typeface="宋体" panose="02010600030101010101" pitchFamily="2" charset="-122"/>
                    <a:sym typeface="Symbol" panose="05050102010706020507" pitchFamily="18" charset="2"/>
                  </a:rPr>
                  <a:t>是先做</a:t>
                </a:r>
                <a:r>
                  <a:rPr lang="en-US" altLang="zh-CN" sz="1400">
                    <a:solidFill>
                      <a:schemeClr val="tx2"/>
                    </a:solidFill>
                    <a:latin typeface="宋体" panose="02010600030101010101" pitchFamily="2" charset="-122"/>
                    <a:sym typeface="Symbol" panose="05050102010706020507" pitchFamily="18" charset="2"/>
                  </a:rPr>
                  <a:t>teaches   course</a:t>
                </a:r>
                <a:r>
                  <a:rPr lang="zh-CN" altLang="en-US" sz="1400">
                    <a:solidFill>
                      <a:schemeClr val="tx2"/>
                    </a:solidFill>
                    <a:latin typeface="宋体" panose="02010600030101010101" pitchFamily="2" charset="-122"/>
                    <a:sym typeface="Symbol" panose="05050102010706020507" pitchFamily="18" charset="2"/>
                  </a:rPr>
                  <a:t>好？</a:t>
                </a:r>
              </a:p>
              <a:p>
                <a:pPr eaLnBrk="0" hangingPunct="0"/>
                <a:r>
                  <a:rPr lang="zh-CN" altLang="en-US" sz="1400">
                    <a:solidFill>
                      <a:schemeClr val="tx2"/>
                    </a:solidFill>
                    <a:latin typeface="宋体" panose="02010600030101010101" pitchFamily="2" charset="-122"/>
                    <a:sym typeface="Symbol" panose="05050102010706020507" pitchFamily="18" charset="2"/>
                  </a:rPr>
                  <a:t>还是</a:t>
                </a:r>
                <a:r>
                  <a:rPr lang="en-US" altLang="zh-CN" sz="1400">
                    <a:solidFill>
                      <a:schemeClr val="tx2"/>
                    </a:solidFill>
                    <a:latin typeface="宋体" panose="02010600030101010101" pitchFamily="2" charset="-122"/>
                    <a:sym typeface="Symbol" panose="05050102010706020507" pitchFamily="18" charset="2"/>
                  </a:rPr>
                  <a:t>instructor   teaches</a:t>
                </a:r>
                <a:r>
                  <a:rPr lang="zh-CN" altLang="en-US" sz="1400">
                    <a:solidFill>
                      <a:schemeClr val="tx2"/>
                    </a:solidFill>
                    <a:latin typeface="宋体" panose="02010600030101010101" pitchFamily="2" charset="-122"/>
                    <a:sym typeface="Symbol" panose="05050102010706020507" pitchFamily="18" charset="2"/>
                  </a:rPr>
                  <a:t>？</a:t>
                </a:r>
              </a:p>
            </p:txBody>
          </p:sp>
          <p:sp>
            <p:nvSpPr>
              <p:cNvPr id="47121" name="AutoShape 5">
                <a:extLst>
                  <a:ext uri="{FF2B5EF4-FFF2-40B4-BE49-F238E27FC236}">
                    <a16:creationId xmlns:a16="http://schemas.microsoft.com/office/drawing/2014/main" id="{B9D99B14-11FE-43E4-4E83-42EAB74BAB38}"/>
                  </a:ext>
                </a:extLst>
              </p:cNvPr>
              <p:cNvSpPr>
                <a:spLocks noChangeArrowheads="1"/>
              </p:cNvSpPr>
              <p:nvPr/>
            </p:nvSpPr>
            <p:spPr bwMode="auto">
              <a:xfrm rot="5400000">
                <a:off x="4399" y="2278"/>
                <a:ext cx="77" cy="103"/>
              </a:xfrm>
              <a:prstGeom prst="flowChartCollate">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sp>
            <p:nvSpPr>
              <p:cNvPr id="47122" name="AutoShape 5">
                <a:extLst>
                  <a:ext uri="{FF2B5EF4-FFF2-40B4-BE49-F238E27FC236}">
                    <a16:creationId xmlns:a16="http://schemas.microsoft.com/office/drawing/2014/main" id="{C290790D-678B-F287-659E-E78C501A39D3}"/>
                  </a:ext>
                </a:extLst>
              </p:cNvPr>
              <p:cNvSpPr>
                <a:spLocks noChangeArrowheads="1"/>
              </p:cNvSpPr>
              <p:nvPr/>
            </p:nvSpPr>
            <p:spPr bwMode="auto">
              <a:xfrm rot="5400000">
                <a:off x="4453" y="2404"/>
                <a:ext cx="77" cy="103"/>
              </a:xfrm>
              <a:prstGeom prst="flowChartCollate">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Helvetica" panose="020B0604020202020204" pitchFamily="34" charset="0"/>
                  <a:ea typeface="MS PGothic" panose="020B0600070205080204" pitchFamily="34" charset="-128"/>
                </a:endParaRPr>
              </a:p>
            </p:txBody>
          </p:sp>
        </p:grpSp>
        <p:sp>
          <p:nvSpPr>
            <p:cNvPr id="789527" name="Line 23">
              <a:extLst>
                <a:ext uri="{FF2B5EF4-FFF2-40B4-BE49-F238E27FC236}">
                  <a16:creationId xmlns:a16="http://schemas.microsoft.com/office/drawing/2014/main" id="{174E3708-3517-715E-D5E7-A09E83C446C8}"/>
                </a:ext>
              </a:extLst>
            </p:cNvPr>
            <p:cNvSpPr>
              <a:spLocks noChangeShapeType="1"/>
            </p:cNvSpPr>
            <p:nvPr/>
          </p:nvSpPr>
          <p:spPr bwMode="auto">
            <a:xfrm>
              <a:off x="1332" y="3582"/>
              <a:ext cx="2640" cy="0"/>
            </a:xfrm>
            <a:prstGeom prst="line">
              <a:avLst/>
            </a:prstGeom>
            <a:noFill/>
            <a:ln w="9525">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endParaRPr lang="zh-CN" altLang="en-US"/>
            </a:p>
          </p:txBody>
        </p:sp>
        <p:sp>
          <p:nvSpPr>
            <p:cNvPr id="789528" name="Line 24">
              <a:extLst>
                <a:ext uri="{FF2B5EF4-FFF2-40B4-BE49-F238E27FC236}">
                  <a16:creationId xmlns:a16="http://schemas.microsoft.com/office/drawing/2014/main" id="{1B7F5435-419E-5C20-21FA-5D334FBC7196}"/>
                </a:ext>
              </a:extLst>
            </p:cNvPr>
            <p:cNvSpPr>
              <a:spLocks noChangeShapeType="1"/>
            </p:cNvSpPr>
            <p:nvPr/>
          </p:nvSpPr>
          <p:spPr bwMode="auto">
            <a:xfrm flipV="1">
              <a:off x="1878" y="2178"/>
              <a:ext cx="2172" cy="0"/>
            </a:xfrm>
            <a:prstGeom prst="line">
              <a:avLst/>
            </a:prstGeom>
            <a:noFill/>
            <a:ln w="9525">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p>
          </p:txBody>
        </p:sp>
      </p:grpSp>
      <p:grpSp>
        <p:nvGrpSpPr>
          <p:cNvPr id="789532" name="Group 28">
            <a:extLst>
              <a:ext uri="{FF2B5EF4-FFF2-40B4-BE49-F238E27FC236}">
                <a16:creationId xmlns:a16="http://schemas.microsoft.com/office/drawing/2014/main" id="{32D8FA47-A429-9C25-4F7B-D5D638040F87}"/>
              </a:ext>
            </a:extLst>
          </p:cNvPr>
          <p:cNvGrpSpPr>
            <a:grpSpLocks/>
          </p:cNvGrpSpPr>
          <p:nvPr/>
        </p:nvGrpSpPr>
        <p:grpSpPr bwMode="auto">
          <a:xfrm>
            <a:off x="2114550" y="3438525"/>
            <a:ext cx="6762750" cy="2525713"/>
            <a:chOff x="1332" y="2166"/>
            <a:chExt cx="4260" cy="1591"/>
          </a:xfrm>
        </p:grpSpPr>
        <p:grpSp>
          <p:nvGrpSpPr>
            <p:cNvPr id="47126" name="Group 22">
              <a:extLst>
                <a:ext uri="{FF2B5EF4-FFF2-40B4-BE49-F238E27FC236}">
                  <a16:creationId xmlns:a16="http://schemas.microsoft.com/office/drawing/2014/main" id="{99A0FFAA-F0FE-5F74-3418-9D724621F02F}"/>
                </a:ext>
              </a:extLst>
            </p:cNvPr>
            <p:cNvGrpSpPr>
              <a:grpSpLocks/>
            </p:cNvGrpSpPr>
            <p:nvPr/>
          </p:nvGrpSpPr>
          <p:grpSpPr bwMode="auto">
            <a:xfrm>
              <a:off x="1332" y="3289"/>
              <a:ext cx="4260" cy="468"/>
              <a:chOff x="1332" y="3289"/>
              <a:chExt cx="4260" cy="468"/>
            </a:xfrm>
          </p:grpSpPr>
          <p:sp>
            <p:nvSpPr>
              <p:cNvPr id="47127" name="Rectangle 13">
                <a:extLst>
                  <a:ext uri="{FF2B5EF4-FFF2-40B4-BE49-F238E27FC236}">
                    <a16:creationId xmlns:a16="http://schemas.microsoft.com/office/drawing/2014/main" id="{BE6D6DB0-B3D4-8338-B101-575336F45AD1}"/>
                  </a:ext>
                </a:extLst>
              </p:cNvPr>
              <p:cNvSpPr>
                <a:spLocks noChangeArrowheads="1"/>
              </p:cNvSpPr>
              <p:nvPr/>
            </p:nvSpPr>
            <p:spPr bwMode="auto">
              <a:xfrm>
                <a:off x="4178" y="3289"/>
                <a:ext cx="1414" cy="468"/>
              </a:xfrm>
              <a:prstGeom prst="rect">
                <a:avLst/>
              </a:prstGeom>
              <a:noFill/>
              <a:ln w="9525">
                <a:solidFill>
                  <a:srgbClr val="428E5B"/>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r>
                  <a:rPr lang="zh-CN" altLang="en-US" sz="1600">
                    <a:solidFill>
                      <a:srgbClr val="428E5B"/>
                    </a:solidFill>
                    <a:latin typeface="宋体" panose="02010600030101010101" pitchFamily="2" charset="-122"/>
                    <a:sym typeface="Symbol" panose="05050102010706020507" pitchFamily="18" charset="2"/>
                  </a:rPr>
                  <a:t>优化策略是：</a:t>
                </a:r>
              </a:p>
              <a:p>
                <a:pPr eaLnBrk="0" hangingPunct="0"/>
                <a:r>
                  <a:rPr lang="zh-CN" altLang="en-US" sz="1600">
                    <a:solidFill>
                      <a:srgbClr val="428E5B"/>
                    </a:solidFill>
                    <a:latin typeface="宋体" panose="02010600030101010101" pitchFamily="2" charset="-122"/>
                    <a:sym typeface="Symbol" panose="05050102010706020507" pitchFamily="18" charset="2"/>
                  </a:rPr>
                  <a:t>小关系的连接应优先</a:t>
                </a:r>
              </a:p>
              <a:p>
                <a:pPr eaLnBrk="0" hangingPunct="0"/>
                <a:r>
                  <a:rPr lang="en-US" altLang="zh-CN" sz="1600">
                    <a:solidFill>
                      <a:srgbClr val="428E5B"/>
                    </a:solidFill>
                    <a:latin typeface="宋体" panose="02010600030101010101" pitchFamily="2" charset="-122"/>
                    <a:sym typeface="Symbol" panose="05050102010706020507" pitchFamily="18" charset="2"/>
                  </a:rPr>
                  <a:t>(</a:t>
                </a:r>
                <a:r>
                  <a:rPr lang="zh-CN" altLang="en-US" sz="1600">
                    <a:solidFill>
                      <a:srgbClr val="428E5B"/>
                    </a:solidFill>
                    <a:latin typeface="宋体" panose="02010600030101010101" pitchFamily="2" charset="-122"/>
                    <a:sym typeface="Symbol" panose="05050102010706020507" pitchFamily="18" charset="2"/>
                  </a:rPr>
                  <a:t>中间结果的元组数更少</a:t>
                </a:r>
                <a:r>
                  <a:rPr lang="en-US" altLang="zh-CN" sz="1600">
                    <a:solidFill>
                      <a:srgbClr val="428E5B"/>
                    </a:solidFill>
                    <a:latin typeface="宋体" panose="02010600030101010101" pitchFamily="2" charset="-122"/>
                    <a:sym typeface="Symbol" panose="05050102010706020507" pitchFamily="18" charset="2"/>
                  </a:rPr>
                  <a:t>)</a:t>
                </a:r>
              </a:p>
            </p:txBody>
          </p:sp>
          <p:sp>
            <p:nvSpPr>
              <p:cNvPr id="789525" name="Line 21">
                <a:extLst>
                  <a:ext uri="{FF2B5EF4-FFF2-40B4-BE49-F238E27FC236}">
                    <a16:creationId xmlns:a16="http://schemas.microsoft.com/office/drawing/2014/main" id="{EE8C1195-4264-FB44-4DB9-1E17DD18B493}"/>
                  </a:ext>
                </a:extLst>
              </p:cNvPr>
              <p:cNvSpPr>
                <a:spLocks noChangeShapeType="1"/>
              </p:cNvSpPr>
              <p:nvPr/>
            </p:nvSpPr>
            <p:spPr bwMode="auto">
              <a:xfrm flipV="1">
                <a:off x="1332" y="3558"/>
                <a:ext cx="2652" cy="0"/>
              </a:xfrm>
              <a:prstGeom prst="line">
                <a:avLst/>
              </a:prstGeom>
              <a:noFill/>
              <a:ln w="19050">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p>
            </p:txBody>
          </p:sp>
        </p:grpSp>
        <p:sp>
          <p:nvSpPr>
            <p:cNvPr id="47129" name="Rectangle 26">
              <a:extLst>
                <a:ext uri="{FF2B5EF4-FFF2-40B4-BE49-F238E27FC236}">
                  <a16:creationId xmlns:a16="http://schemas.microsoft.com/office/drawing/2014/main" id="{00B7704A-4F15-1757-4EB7-5AD3BA7EB831}"/>
                </a:ext>
              </a:extLst>
            </p:cNvPr>
            <p:cNvSpPr>
              <a:spLocks noChangeArrowheads="1"/>
            </p:cNvSpPr>
            <p:nvPr/>
          </p:nvSpPr>
          <p:spPr bwMode="auto">
            <a:xfrm>
              <a:off x="2242" y="2166"/>
              <a:ext cx="13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400">
                  <a:solidFill>
                    <a:srgbClr val="428E5B"/>
                  </a:solidFill>
                  <a:latin typeface="黑体" panose="02010609060101010101" pitchFamily="49" charset="-122"/>
                  <a:ea typeface="黑体" panose="02010609060101010101" pitchFamily="49" charset="-122"/>
                  <a:sym typeface="Symbol" panose="05050102010706020507" pitchFamily="18" charset="2"/>
                </a:rPr>
                <a:t>连接结果（记录数）更大</a:t>
              </a:r>
            </a:p>
          </p:txBody>
        </p:sp>
      </p:grpSp>
      <p:sp>
        <p:nvSpPr>
          <p:cNvPr id="47130" name="Rectangle 2">
            <a:extLst>
              <a:ext uri="{FF2B5EF4-FFF2-40B4-BE49-F238E27FC236}">
                <a16:creationId xmlns:a16="http://schemas.microsoft.com/office/drawing/2014/main" id="{28DF01A3-E3AF-6B85-04B1-641BAD81F8FD}"/>
              </a:ext>
            </a:extLst>
          </p:cNvPr>
          <p:cNvSpPr>
            <a:spLocks noChangeArrowheads="1"/>
          </p:cNvSpPr>
          <p:nvPr/>
        </p:nvSpPr>
        <p:spPr bwMode="auto">
          <a:xfrm>
            <a:off x="879475" y="112713"/>
            <a:ext cx="79105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r>
              <a:rPr lang="zh-CN" altLang="en-US" sz="1800">
                <a:solidFill>
                  <a:schemeClr val="tx2"/>
                </a:solidFill>
                <a:latin typeface="黑体" panose="02010609060101010101" pitchFamily="49" charset="-122"/>
                <a:ea typeface="黑体" panose="02010609060101010101" pitchFamily="49" charset="-122"/>
              </a:rPr>
              <a:t>三 查询树的基本优化策略</a:t>
            </a:r>
            <a:endParaRPr lang="en-US" altLang="zh-CN" sz="1800">
              <a:solidFill>
                <a:schemeClr val="tx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89532"/>
                                        </p:tgtEl>
                                        <p:attrNameLst>
                                          <p:attrName>style.visibility</p:attrName>
                                        </p:attrNameLst>
                                      </p:cBhvr>
                                      <p:to>
                                        <p:strVal val="visible"/>
                                      </p:to>
                                    </p:set>
                                    <p:anim calcmode="lin" valueType="num">
                                      <p:cBhvr additive="base">
                                        <p:cTn id="7" dur="500" fill="hold"/>
                                        <p:tgtEl>
                                          <p:spTgt spid="789532"/>
                                        </p:tgtEl>
                                        <p:attrNameLst>
                                          <p:attrName>ppt_x</p:attrName>
                                        </p:attrNameLst>
                                      </p:cBhvr>
                                      <p:tavLst>
                                        <p:tav tm="0">
                                          <p:val>
                                            <p:strVal val="#ppt_x"/>
                                          </p:val>
                                        </p:tav>
                                        <p:tav tm="100000">
                                          <p:val>
                                            <p:strVal val="#ppt_x"/>
                                          </p:val>
                                        </p:tav>
                                      </p:tavLst>
                                    </p:anim>
                                    <p:anim calcmode="lin" valueType="num">
                                      <p:cBhvr additive="base">
                                        <p:cTn id="8" dur="500" fill="hold"/>
                                        <p:tgtEl>
                                          <p:spTgt spid="789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幻灯片编号占位符 5">
            <a:extLst>
              <a:ext uri="{FF2B5EF4-FFF2-40B4-BE49-F238E27FC236}">
                <a16:creationId xmlns:a16="http://schemas.microsoft.com/office/drawing/2014/main" id="{83DFDB9A-9E9C-06F1-118C-A1D5542E0883}"/>
              </a:ext>
            </a:extLst>
          </p:cNvPr>
          <p:cNvSpPr>
            <a:spLocks noGrp="1"/>
          </p:cNvSpPr>
          <p:nvPr>
            <p:ph type="sldNum" sz="quarter" idx="12"/>
          </p:nvPr>
        </p:nvSpPr>
        <p:spPr/>
        <p:txBody>
          <a:bodyPr/>
          <a:lstStyle/>
          <a:p>
            <a:fld id="{34A22290-5846-402F-AE4B-BCB84B2A4998}" type="slidenum">
              <a:rPr lang="zh-CN" altLang="en-US"/>
              <a:pPr/>
              <a:t>344</a:t>
            </a:fld>
            <a:endParaRPr lang="en-US" altLang="zh-CN"/>
          </a:p>
        </p:txBody>
      </p:sp>
      <p:sp>
        <p:nvSpPr>
          <p:cNvPr id="49154" name="Rectangle 2">
            <a:extLst>
              <a:ext uri="{FF2B5EF4-FFF2-40B4-BE49-F238E27FC236}">
                <a16:creationId xmlns:a16="http://schemas.microsoft.com/office/drawing/2014/main" id="{2F30A213-67C9-0413-24BB-822EDB0ACCB9}"/>
              </a:ext>
            </a:extLst>
          </p:cNvPr>
          <p:cNvSpPr>
            <a:spLocks noGrp="1" noChangeArrowheads="1"/>
          </p:cNvSpPr>
          <p:nvPr>
            <p:ph type="title"/>
          </p:nvPr>
        </p:nvSpPr>
        <p:spPr>
          <a:xfrm>
            <a:off x="950913" y="1222375"/>
            <a:ext cx="7772400" cy="1143000"/>
          </a:xfrm>
        </p:spPr>
        <p:txBody>
          <a:bodyPr/>
          <a:lstStyle/>
          <a:p>
            <a:r>
              <a:rPr lang="zh-CN" altLang="en-US" sz="2400" b="1">
                <a:latin typeface="Times New Roman" panose="02020603050405020304" pitchFamily="18" charset="0"/>
                <a:ea typeface="黑体" panose="02010609060101010101" pitchFamily="49" charset="-122"/>
              </a:rPr>
              <a:t>“</a:t>
            </a:r>
            <a:r>
              <a:rPr lang="zh-CN" altLang="en-US" sz="2400" b="1">
                <a:latin typeface="黑体" panose="02010609060101010101" pitchFamily="49" charset="-122"/>
                <a:ea typeface="黑体" panose="02010609060101010101" pitchFamily="49" charset="-122"/>
              </a:rPr>
              <a:t>选择连接顺序</a:t>
            </a:r>
            <a:r>
              <a:rPr lang="zh-CN" altLang="en-US" sz="2400" b="1">
                <a:latin typeface="Times New Roman" panose="02020603050405020304" pitchFamily="18" charset="0"/>
                <a:ea typeface="黑体" panose="02010609060101010101" pitchFamily="49" charset="-122"/>
              </a:rPr>
              <a:t>”</a:t>
            </a:r>
            <a:r>
              <a:rPr lang="ja-JP" altLang="en-US" sz="2400" b="1">
                <a:latin typeface="黑体" panose="02010609060101010101" pitchFamily="49" charset="-122"/>
                <a:ea typeface="黑体" panose="02010609060101010101" pitchFamily="49" charset="-122"/>
                <a:sym typeface="Symbol" panose="05050102010706020507" pitchFamily="18" charset="2"/>
              </a:rPr>
              <a:t>查询</a:t>
            </a:r>
            <a:r>
              <a:rPr lang="zh-CN" altLang="en-US" sz="2400" b="1">
                <a:latin typeface="黑体" panose="02010609060101010101" pitchFamily="49" charset="-122"/>
                <a:ea typeface="黑体" panose="02010609060101010101" pitchFamily="49" charset="-122"/>
                <a:sym typeface="Symbol" panose="05050102010706020507" pitchFamily="18" charset="2"/>
              </a:rPr>
              <a:t>树优化过程</a:t>
            </a:r>
          </a:p>
        </p:txBody>
      </p:sp>
      <p:grpSp>
        <p:nvGrpSpPr>
          <p:cNvPr id="49155" name="Group 3">
            <a:extLst>
              <a:ext uri="{FF2B5EF4-FFF2-40B4-BE49-F238E27FC236}">
                <a16:creationId xmlns:a16="http://schemas.microsoft.com/office/drawing/2014/main" id="{161FFD62-0EB0-EF59-3B2C-E73BFDA42754}"/>
              </a:ext>
            </a:extLst>
          </p:cNvPr>
          <p:cNvGrpSpPr>
            <a:grpSpLocks/>
          </p:cNvGrpSpPr>
          <p:nvPr/>
        </p:nvGrpSpPr>
        <p:grpSpPr bwMode="auto">
          <a:xfrm>
            <a:off x="815975" y="2708275"/>
            <a:ext cx="3144838" cy="2641600"/>
            <a:chOff x="969" y="1566"/>
            <a:chExt cx="1981" cy="1664"/>
          </a:xfrm>
        </p:grpSpPr>
        <p:sp>
          <p:nvSpPr>
            <p:cNvPr id="791556" name="Rectangle 4">
              <a:extLst>
                <a:ext uri="{FF2B5EF4-FFF2-40B4-BE49-F238E27FC236}">
                  <a16:creationId xmlns:a16="http://schemas.microsoft.com/office/drawing/2014/main" id="{8ADBA924-1ECF-9E5F-DBBB-9918B9282A5B}"/>
                </a:ext>
              </a:extLst>
            </p:cNvPr>
            <p:cNvSpPr>
              <a:spLocks noChangeArrowheads="1"/>
            </p:cNvSpPr>
            <p:nvPr/>
          </p:nvSpPr>
          <p:spPr bwMode="auto">
            <a:xfrm>
              <a:off x="969" y="2364"/>
              <a:ext cx="85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1400">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sym typeface="Symbol" panose="05050102010706020507" pitchFamily="18" charset="2"/>
                </a:rPr>
                <a:t>dept_name= </a:t>
              </a:r>
              <a:r>
                <a:rPr lang="ja-JP" altLang="en-US" sz="1600" i="1" baseline="-25000">
                  <a:latin typeface="Times New Roman" panose="02020603050405020304" pitchFamily="18" charset="0"/>
                  <a:sym typeface="Symbol" panose="05050102010706020507" pitchFamily="18" charset="2"/>
                </a:rPr>
                <a:t>“</a:t>
              </a:r>
              <a:r>
                <a:rPr lang="en-US" altLang="ja-JP" sz="1600" baseline="-25000">
                  <a:latin typeface="Times New Roman" panose="02020603050405020304" pitchFamily="18" charset="0"/>
                  <a:sym typeface="Symbol" panose="05050102010706020507" pitchFamily="18" charset="2"/>
                </a:rPr>
                <a:t>Music</a:t>
              </a:r>
              <a:r>
                <a:rPr lang="ja-JP" altLang="en-US" sz="1600" baseline="-25000">
                  <a:latin typeface="Times New Roman" panose="02020603050405020304" pitchFamily="18" charset="0"/>
                  <a:sym typeface="Symbol" panose="05050102010706020507" pitchFamily="18" charset="2"/>
                </a:rPr>
                <a:t>”</a:t>
              </a:r>
              <a:endParaRPr lang="zh-CN" altLang="en-US" sz="1600" baseline="-25000">
                <a:latin typeface="Times New Roman" panose="02020603050405020304" pitchFamily="18" charset="0"/>
                <a:sym typeface="Symbol" panose="05050102010706020507" pitchFamily="18" charset="2"/>
              </a:endParaRPr>
            </a:p>
          </p:txBody>
        </p:sp>
        <p:sp>
          <p:nvSpPr>
            <p:cNvPr id="791557" name="Rectangle 5">
              <a:extLst>
                <a:ext uri="{FF2B5EF4-FFF2-40B4-BE49-F238E27FC236}">
                  <a16:creationId xmlns:a16="http://schemas.microsoft.com/office/drawing/2014/main" id="{4D9CDED7-2775-C621-1A0B-1E1D9D15994B}"/>
                </a:ext>
              </a:extLst>
            </p:cNvPr>
            <p:cNvSpPr>
              <a:spLocks noChangeArrowheads="1"/>
            </p:cNvSpPr>
            <p:nvPr/>
          </p:nvSpPr>
          <p:spPr bwMode="auto">
            <a:xfrm>
              <a:off x="1761" y="1566"/>
              <a:ext cx="45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sym typeface="Symbol" panose="05050102010706020507" pitchFamily="18" charset="2"/>
                </a:rPr>
                <a:t>name, title</a:t>
              </a:r>
              <a:endParaRPr lang="zh-CN" altLang="en-US" sz="1600" i="1" baseline="-25000">
                <a:latin typeface="Times New Roman" panose="02020603050405020304" pitchFamily="18" charset="0"/>
                <a:sym typeface="Symbol" panose="05050102010706020507" pitchFamily="18" charset="2"/>
              </a:endParaRPr>
            </a:p>
          </p:txBody>
        </p:sp>
        <p:sp>
          <p:nvSpPr>
            <p:cNvPr id="791558" name="Rectangle 6">
              <a:extLst>
                <a:ext uri="{FF2B5EF4-FFF2-40B4-BE49-F238E27FC236}">
                  <a16:creationId xmlns:a16="http://schemas.microsoft.com/office/drawing/2014/main" id="{F49B62C9-C76C-15DE-8891-846716022AA0}"/>
                </a:ext>
              </a:extLst>
            </p:cNvPr>
            <p:cNvSpPr>
              <a:spLocks noChangeArrowheads="1"/>
            </p:cNvSpPr>
            <p:nvPr/>
          </p:nvSpPr>
          <p:spPr bwMode="auto">
            <a:xfrm>
              <a:off x="2346" y="2682"/>
              <a:ext cx="604"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a:latin typeface="Times New Roman" panose="02020603050405020304" pitchFamily="18" charset="0"/>
                  <a:sym typeface="Symbol" panose="05050102010706020507" pitchFamily="18" charset="2"/>
                </a:rPr>
                <a:t></a:t>
              </a:r>
              <a:r>
                <a:rPr lang="en-US" altLang="ja-JP" sz="1600" i="1" baseline="-25000">
                  <a:latin typeface="Times New Roman" panose="02020603050405020304" pitchFamily="18" charset="0"/>
                  <a:sym typeface="Symbol" panose="05050102010706020507" pitchFamily="18" charset="2"/>
                </a:rPr>
                <a:t>course_id, title</a:t>
              </a:r>
              <a:endParaRPr lang="zh-CN" altLang="en-US" sz="1600" i="1" baseline="-25000">
                <a:latin typeface="Times New Roman" panose="02020603050405020304" pitchFamily="18" charset="0"/>
                <a:sym typeface="Symbol" panose="05050102010706020507" pitchFamily="18" charset="2"/>
              </a:endParaRPr>
            </a:p>
          </p:txBody>
        </p:sp>
        <p:sp>
          <p:nvSpPr>
            <p:cNvPr id="791559" name="Rectangle 7">
              <a:extLst>
                <a:ext uri="{FF2B5EF4-FFF2-40B4-BE49-F238E27FC236}">
                  <a16:creationId xmlns:a16="http://schemas.microsoft.com/office/drawing/2014/main" id="{423BB414-2B08-CDC6-47A6-CF17CC25F0D5}"/>
                </a:ext>
              </a:extLst>
            </p:cNvPr>
            <p:cNvSpPr>
              <a:spLocks noChangeArrowheads="1"/>
            </p:cNvSpPr>
            <p:nvPr/>
          </p:nvSpPr>
          <p:spPr bwMode="auto">
            <a:xfrm>
              <a:off x="1304" y="2706"/>
              <a:ext cx="38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latin typeface="Times New Roman" panose="02020603050405020304" pitchFamily="18" charset="0"/>
                  <a:sym typeface="Symbol" panose="05050102010706020507" pitchFamily="18" charset="2"/>
                </a:rPr>
                <a:t>instructor</a:t>
              </a:r>
              <a:endParaRPr lang="zh-CN" altLang="en-US" i="1">
                <a:latin typeface="Times New Roman" panose="02020603050405020304" pitchFamily="18" charset="0"/>
                <a:sym typeface="Symbol" panose="05050102010706020507" pitchFamily="18" charset="2"/>
              </a:endParaRPr>
            </a:p>
          </p:txBody>
        </p:sp>
        <p:sp>
          <p:nvSpPr>
            <p:cNvPr id="791560" name="Rectangle 8">
              <a:extLst>
                <a:ext uri="{FF2B5EF4-FFF2-40B4-BE49-F238E27FC236}">
                  <a16:creationId xmlns:a16="http://schemas.microsoft.com/office/drawing/2014/main" id="{0EBA30BC-9B1C-712C-4CB8-C211CF6671F8}"/>
                </a:ext>
              </a:extLst>
            </p:cNvPr>
            <p:cNvSpPr>
              <a:spLocks noChangeArrowheads="1"/>
            </p:cNvSpPr>
            <p:nvPr/>
          </p:nvSpPr>
          <p:spPr bwMode="auto">
            <a:xfrm>
              <a:off x="1853" y="2707"/>
              <a:ext cx="294"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latin typeface="Times New Roman" panose="02020603050405020304" pitchFamily="18" charset="0"/>
                  <a:sym typeface="Symbol" panose="05050102010706020507" pitchFamily="18" charset="2"/>
                </a:rPr>
                <a:t>teaches</a:t>
              </a:r>
              <a:endParaRPr lang="zh-CN" altLang="en-US" i="1">
                <a:latin typeface="Times New Roman" panose="02020603050405020304" pitchFamily="18" charset="0"/>
                <a:sym typeface="Symbol" panose="05050102010706020507" pitchFamily="18" charset="2"/>
              </a:endParaRPr>
            </a:p>
          </p:txBody>
        </p:sp>
        <p:sp>
          <p:nvSpPr>
            <p:cNvPr id="791561" name="Rectangle 9">
              <a:extLst>
                <a:ext uri="{FF2B5EF4-FFF2-40B4-BE49-F238E27FC236}">
                  <a16:creationId xmlns:a16="http://schemas.microsoft.com/office/drawing/2014/main" id="{B661DF46-7C9C-434F-B9B6-F13ECAB70482}"/>
                </a:ext>
              </a:extLst>
            </p:cNvPr>
            <p:cNvSpPr>
              <a:spLocks noChangeArrowheads="1"/>
            </p:cNvSpPr>
            <p:nvPr/>
          </p:nvSpPr>
          <p:spPr bwMode="auto">
            <a:xfrm>
              <a:off x="2551" y="3115"/>
              <a:ext cx="26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latin typeface="Times New Roman" panose="02020603050405020304" pitchFamily="18" charset="0"/>
                  <a:sym typeface="Symbol" panose="05050102010706020507" pitchFamily="18" charset="2"/>
                </a:rPr>
                <a:t>course</a:t>
              </a:r>
              <a:endParaRPr lang="zh-CN" altLang="en-US" i="1">
                <a:latin typeface="Times New Roman" panose="02020603050405020304" pitchFamily="18" charset="0"/>
                <a:sym typeface="Symbol" panose="05050102010706020507" pitchFamily="18" charset="2"/>
              </a:endParaRPr>
            </a:p>
          </p:txBody>
        </p:sp>
        <p:sp>
          <p:nvSpPr>
            <p:cNvPr id="49162" name="AutoShape 7">
              <a:extLst>
                <a:ext uri="{FF2B5EF4-FFF2-40B4-BE49-F238E27FC236}">
                  <a16:creationId xmlns:a16="http://schemas.microsoft.com/office/drawing/2014/main" id="{FF2D2752-03F7-6E54-104D-013442A904C9}"/>
                </a:ext>
              </a:extLst>
            </p:cNvPr>
            <p:cNvSpPr>
              <a:spLocks noChangeArrowheads="1"/>
            </p:cNvSpPr>
            <p:nvPr/>
          </p:nvSpPr>
          <p:spPr bwMode="auto">
            <a:xfrm rot="5400000">
              <a:off x="2415" y="2318"/>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a:latin typeface="Times New Roman" panose="02020603050405020304" pitchFamily="18" charset="0"/>
                <a:ea typeface="MS PGothic" panose="020B0600070205080204" pitchFamily="34" charset="-128"/>
              </a:endParaRPr>
            </a:p>
          </p:txBody>
        </p:sp>
        <p:sp>
          <p:nvSpPr>
            <p:cNvPr id="49163" name="AutoShape 7">
              <a:extLst>
                <a:ext uri="{FF2B5EF4-FFF2-40B4-BE49-F238E27FC236}">
                  <a16:creationId xmlns:a16="http://schemas.microsoft.com/office/drawing/2014/main" id="{13DE50F3-EC97-5F6A-04A3-DC9553747376}"/>
                </a:ext>
              </a:extLst>
            </p:cNvPr>
            <p:cNvSpPr>
              <a:spLocks noChangeArrowheads="1"/>
            </p:cNvSpPr>
            <p:nvPr/>
          </p:nvSpPr>
          <p:spPr bwMode="auto">
            <a:xfrm rot="5400000">
              <a:off x="1938" y="1925"/>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a:latin typeface="Times New Roman" panose="02020603050405020304" pitchFamily="18" charset="0"/>
                <a:ea typeface="MS PGothic" panose="020B0600070205080204" pitchFamily="34" charset="-128"/>
              </a:endParaRPr>
            </a:p>
          </p:txBody>
        </p:sp>
        <p:sp>
          <p:nvSpPr>
            <p:cNvPr id="791564" name="Line 12">
              <a:extLst>
                <a:ext uri="{FF2B5EF4-FFF2-40B4-BE49-F238E27FC236}">
                  <a16:creationId xmlns:a16="http://schemas.microsoft.com/office/drawing/2014/main" id="{258E575E-3EAF-5505-FD86-98AC0C41A2E4}"/>
                </a:ext>
              </a:extLst>
            </p:cNvPr>
            <p:cNvSpPr>
              <a:spLocks noChangeShapeType="1"/>
            </p:cNvSpPr>
            <p:nvPr/>
          </p:nvSpPr>
          <p:spPr bwMode="auto">
            <a:xfrm>
              <a:off x="2086" y="2069"/>
              <a:ext cx="386"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65" name="Line 13">
              <a:extLst>
                <a:ext uri="{FF2B5EF4-FFF2-40B4-BE49-F238E27FC236}">
                  <a16:creationId xmlns:a16="http://schemas.microsoft.com/office/drawing/2014/main" id="{AD4345B2-AC57-1989-3732-1F9AB8091956}"/>
                </a:ext>
              </a:extLst>
            </p:cNvPr>
            <p:cNvSpPr>
              <a:spLocks noChangeShapeType="1"/>
            </p:cNvSpPr>
            <p:nvPr/>
          </p:nvSpPr>
          <p:spPr bwMode="auto">
            <a:xfrm flipH="1">
              <a:off x="1496" y="2067"/>
              <a:ext cx="431" cy="29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66" name="Line 14">
              <a:extLst>
                <a:ext uri="{FF2B5EF4-FFF2-40B4-BE49-F238E27FC236}">
                  <a16:creationId xmlns:a16="http://schemas.microsoft.com/office/drawing/2014/main" id="{999F5A6F-FD7B-026B-CE2C-4CD719E115E6}"/>
                </a:ext>
              </a:extLst>
            </p:cNvPr>
            <p:cNvSpPr>
              <a:spLocks noChangeShapeType="1"/>
            </p:cNvSpPr>
            <p:nvPr/>
          </p:nvSpPr>
          <p:spPr bwMode="auto">
            <a:xfrm>
              <a:off x="1994" y="1750"/>
              <a:ext cx="0" cy="1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67" name="Line 15">
              <a:extLst>
                <a:ext uri="{FF2B5EF4-FFF2-40B4-BE49-F238E27FC236}">
                  <a16:creationId xmlns:a16="http://schemas.microsoft.com/office/drawing/2014/main" id="{01C4D8C1-2B50-20B0-45A9-F44BE3C38EC8}"/>
                </a:ext>
              </a:extLst>
            </p:cNvPr>
            <p:cNvSpPr>
              <a:spLocks noChangeShapeType="1"/>
            </p:cNvSpPr>
            <p:nvPr/>
          </p:nvSpPr>
          <p:spPr bwMode="auto">
            <a:xfrm flipH="1">
              <a:off x="2109" y="2455"/>
              <a:ext cx="272"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68" name="Line 16">
              <a:extLst>
                <a:ext uri="{FF2B5EF4-FFF2-40B4-BE49-F238E27FC236}">
                  <a16:creationId xmlns:a16="http://schemas.microsoft.com/office/drawing/2014/main" id="{08B864E6-92F5-4B61-4EAB-BDF4A39A6F84}"/>
                </a:ext>
              </a:extLst>
            </p:cNvPr>
            <p:cNvSpPr>
              <a:spLocks noChangeShapeType="1"/>
            </p:cNvSpPr>
            <p:nvPr/>
          </p:nvSpPr>
          <p:spPr bwMode="auto">
            <a:xfrm>
              <a:off x="2562" y="2478"/>
              <a:ext cx="181" cy="2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69" name="Line 17">
              <a:extLst>
                <a:ext uri="{FF2B5EF4-FFF2-40B4-BE49-F238E27FC236}">
                  <a16:creationId xmlns:a16="http://schemas.microsoft.com/office/drawing/2014/main" id="{159C2801-0F54-258F-E011-82764D46E6C9}"/>
                </a:ext>
              </a:extLst>
            </p:cNvPr>
            <p:cNvSpPr>
              <a:spLocks noChangeShapeType="1"/>
            </p:cNvSpPr>
            <p:nvPr/>
          </p:nvSpPr>
          <p:spPr bwMode="auto">
            <a:xfrm>
              <a:off x="2708" y="2863"/>
              <a:ext cx="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70" name="Line 18">
              <a:extLst>
                <a:ext uri="{FF2B5EF4-FFF2-40B4-BE49-F238E27FC236}">
                  <a16:creationId xmlns:a16="http://schemas.microsoft.com/office/drawing/2014/main" id="{7305FAA5-8517-1797-B030-30CA415F8A94}"/>
                </a:ext>
              </a:extLst>
            </p:cNvPr>
            <p:cNvSpPr>
              <a:spLocks noChangeShapeType="1"/>
            </p:cNvSpPr>
            <p:nvPr/>
          </p:nvSpPr>
          <p:spPr bwMode="auto">
            <a:xfrm>
              <a:off x="1519" y="2522"/>
              <a:ext cx="0" cy="2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grpSp>
        <p:nvGrpSpPr>
          <p:cNvPr id="49171" name="Group 19">
            <a:extLst>
              <a:ext uri="{FF2B5EF4-FFF2-40B4-BE49-F238E27FC236}">
                <a16:creationId xmlns:a16="http://schemas.microsoft.com/office/drawing/2014/main" id="{3BAD875D-5D11-DB9F-251A-E48377E820F7}"/>
              </a:ext>
            </a:extLst>
          </p:cNvPr>
          <p:cNvGrpSpPr>
            <a:grpSpLocks/>
          </p:cNvGrpSpPr>
          <p:nvPr/>
        </p:nvGrpSpPr>
        <p:grpSpPr bwMode="auto">
          <a:xfrm>
            <a:off x="4848225" y="2701925"/>
            <a:ext cx="3381375" cy="2495550"/>
            <a:chOff x="606" y="1523"/>
            <a:chExt cx="2130" cy="1572"/>
          </a:xfrm>
        </p:grpSpPr>
        <p:sp>
          <p:nvSpPr>
            <p:cNvPr id="791572" name="Rectangle 20">
              <a:extLst>
                <a:ext uri="{FF2B5EF4-FFF2-40B4-BE49-F238E27FC236}">
                  <a16:creationId xmlns:a16="http://schemas.microsoft.com/office/drawing/2014/main" id="{F61B8800-6867-14AD-F336-69506D3DFDBF}"/>
                </a:ext>
              </a:extLst>
            </p:cNvPr>
            <p:cNvSpPr>
              <a:spLocks noChangeArrowheads="1"/>
            </p:cNvSpPr>
            <p:nvPr/>
          </p:nvSpPr>
          <p:spPr bwMode="auto">
            <a:xfrm>
              <a:off x="606" y="2638"/>
              <a:ext cx="85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1400">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sym typeface="Symbol" panose="05050102010706020507" pitchFamily="18" charset="2"/>
                </a:rPr>
                <a:t>dept_name= </a:t>
              </a:r>
              <a:r>
                <a:rPr lang="ja-JP" altLang="en-US" sz="1600" i="1" baseline="-25000">
                  <a:latin typeface="Times New Roman" panose="02020603050405020304" pitchFamily="18" charset="0"/>
                  <a:sym typeface="Symbol" panose="05050102010706020507" pitchFamily="18" charset="2"/>
                </a:rPr>
                <a:t>“</a:t>
              </a:r>
              <a:r>
                <a:rPr lang="en-US" altLang="ja-JP" sz="1600" baseline="-25000">
                  <a:latin typeface="Times New Roman" panose="02020603050405020304" pitchFamily="18" charset="0"/>
                  <a:sym typeface="Symbol" panose="05050102010706020507" pitchFamily="18" charset="2"/>
                </a:rPr>
                <a:t>Music</a:t>
              </a:r>
              <a:r>
                <a:rPr lang="ja-JP" altLang="en-US" sz="1600" baseline="-25000">
                  <a:latin typeface="Times New Roman" panose="02020603050405020304" pitchFamily="18" charset="0"/>
                  <a:sym typeface="Symbol" panose="05050102010706020507" pitchFamily="18" charset="2"/>
                </a:rPr>
                <a:t>”</a:t>
              </a:r>
              <a:endParaRPr lang="zh-CN" altLang="en-US" sz="1600" baseline="-25000">
                <a:latin typeface="Times New Roman" panose="02020603050405020304" pitchFamily="18" charset="0"/>
                <a:sym typeface="Symbol" panose="05050102010706020507" pitchFamily="18" charset="2"/>
              </a:endParaRPr>
            </a:p>
          </p:txBody>
        </p:sp>
        <p:sp>
          <p:nvSpPr>
            <p:cNvPr id="791573" name="Rectangle 21">
              <a:extLst>
                <a:ext uri="{FF2B5EF4-FFF2-40B4-BE49-F238E27FC236}">
                  <a16:creationId xmlns:a16="http://schemas.microsoft.com/office/drawing/2014/main" id="{D868BB8C-CE41-7E76-2BEE-67DA520D102A}"/>
                </a:ext>
              </a:extLst>
            </p:cNvPr>
            <p:cNvSpPr>
              <a:spLocks noChangeArrowheads="1"/>
            </p:cNvSpPr>
            <p:nvPr/>
          </p:nvSpPr>
          <p:spPr bwMode="auto">
            <a:xfrm>
              <a:off x="1761" y="1523"/>
              <a:ext cx="45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sym typeface="Symbol" panose="05050102010706020507" pitchFamily="18" charset="2"/>
                </a:rPr>
                <a:t>name, title</a:t>
              </a:r>
              <a:endParaRPr lang="zh-CN" altLang="en-US" sz="1600" i="1" baseline="-25000">
                <a:latin typeface="Times New Roman" panose="02020603050405020304" pitchFamily="18" charset="0"/>
                <a:sym typeface="Symbol" panose="05050102010706020507" pitchFamily="18" charset="2"/>
              </a:endParaRPr>
            </a:p>
          </p:txBody>
        </p:sp>
        <p:sp>
          <p:nvSpPr>
            <p:cNvPr id="791574" name="Rectangle 22">
              <a:extLst>
                <a:ext uri="{FF2B5EF4-FFF2-40B4-BE49-F238E27FC236}">
                  <a16:creationId xmlns:a16="http://schemas.microsoft.com/office/drawing/2014/main" id="{5534B8E6-729A-C54C-4F7F-193603712777}"/>
                </a:ext>
              </a:extLst>
            </p:cNvPr>
            <p:cNvSpPr>
              <a:spLocks noChangeArrowheads="1"/>
            </p:cNvSpPr>
            <p:nvPr/>
          </p:nvSpPr>
          <p:spPr bwMode="auto">
            <a:xfrm>
              <a:off x="2132" y="2251"/>
              <a:ext cx="604"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a:latin typeface="Times New Roman" panose="02020603050405020304" pitchFamily="18" charset="0"/>
                  <a:sym typeface="Symbol" panose="05050102010706020507" pitchFamily="18" charset="2"/>
                </a:rPr>
                <a:t></a:t>
              </a:r>
              <a:r>
                <a:rPr lang="en-US" altLang="ja-JP" sz="1600" i="1" baseline="-25000">
                  <a:latin typeface="Times New Roman" panose="02020603050405020304" pitchFamily="18" charset="0"/>
                  <a:sym typeface="Symbol" panose="05050102010706020507" pitchFamily="18" charset="2"/>
                </a:rPr>
                <a:t>course_id, title</a:t>
              </a:r>
              <a:endParaRPr lang="zh-CN" altLang="en-US" sz="1600" i="1" baseline="-25000">
                <a:latin typeface="Times New Roman" panose="02020603050405020304" pitchFamily="18" charset="0"/>
                <a:sym typeface="Symbol" panose="05050102010706020507" pitchFamily="18" charset="2"/>
              </a:endParaRPr>
            </a:p>
          </p:txBody>
        </p:sp>
        <p:sp>
          <p:nvSpPr>
            <p:cNvPr id="791575" name="Rectangle 23">
              <a:extLst>
                <a:ext uri="{FF2B5EF4-FFF2-40B4-BE49-F238E27FC236}">
                  <a16:creationId xmlns:a16="http://schemas.microsoft.com/office/drawing/2014/main" id="{714BC8F1-20FB-8414-42E3-21823DA4BC1D}"/>
                </a:ext>
              </a:extLst>
            </p:cNvPr>
            <p:cNvSpPr>
              <a:spLocks noChangeArrowheads="1"/>
            </p:cNvSpPr>
            <p:nvPr/>
          </p:nvSpPr>
          <p:spPr bwMode="auto">
            <a:xfrm>
              <a:off x="941" y="2980"/>
              <a:ext cx="38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latin typeface="Times New Roman" panose="02020603050405020304" pitchFamily="18" charset="0"/>
                  <a:sym typeface="Symbol" panose="05050102010706020507" pitchFamily="18" charset="2"/>
                </a:rPr>
                <a:t>instructor</a:t>
              </a:r>
              <a:endParaRPr lang="zh-CN" altLang="en-US" i="1">
                <a:latin typeface="Times New Roman" panose="02020603050405020304" pitchFamily="18" charset="0"/>
                <a:sym typeface="Symbol" panose="05050102010706020507" pitchFamily="18" charset="2"/>
              </a:endParaRPr>
            </a:p>
          </p:txBody>
        </p:sp>
        <p:sp>
          <p:nvSpPr>
            <p:cNvPr id="791576" name="Rectangle 24">
              <a:extLst>
                <a:ext uri="{FF2B5EF4-FFF2-40B4-BE49-F238E27FC236}">
                  <a16:creationId xmlns:a16="http://schemas.microsoft.com/office/drawing/2014/main" id="{511AC534-1AC2-0675-E6AF-9C7230D986F3}"/>
                </a:ext>
              </a:extLst>
            </p:cNvPr>
            <p:cNvSpPr>
              <a:spLocks noChangeArrowheads="1"/>
            </p:cNvSpPr>
            <p:nvPr/>
          </p:nvSpPr>
          <p:spPr bwMode="auto">
            <a:xfrm>
              <a:off x="1618" y="2685"/>
              <a:ext cx="294"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latin typeface="Times New Roman" panose="02020603050405020304" pitchFamily="18" charset="0"/>
                  <a:sym typeface="Symbol" panose="05050102010706020507" pitchFamily="18" charset="2"/>
                </a:rPr>
                <a:t>teaches</a:t>
              </a:r>
              <a:endParaRPr lang="zh-CN" altLang="en-US" i="1">
                <a:latin typeface="Times New Roman" panose="02020603050405020304" pitchFamily="18" charset="0"/>
                <a:sym typeface="Symbol" panose="05050102010706020507" pitchFamily="18" charset="2"/>
              </a:endParaRPr>
            </a:p>
          </p:txBody>
        </p:sp>
        <p:sp>
          <p:nvSpPr>
            <p:cNvPr id="791577" name="Rectangle 25">
              <a:extLst>
                <a:ext uri="{FF2B5EF4-FFF2-40B4-BE49-F238E27FC236}">
                  <a16:creationId xmlns:a16="http://schemas.microsoft.com/office/drawing/2014/main" id="{E419566B-61DB-EA60-CF2E-4D0ED2C5683B}"/>
                </a:ext>
              </a:extLst>
            </p:cNvPr>
            <p:cNvSpPr>
              <a:spLocks noChangeArrowheads="1"/>
            </p:cNvSpPr>
            <p:nvPr/>
          </p:nvSpPr>
          <p:spPr bwMode="auto">
            <a:xfrm>
              <a:off x="2337" y="2684"/>
              <a:ext cx="26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ja-JP" i="1">
                  <a:latin typeface="Times New Roman" panose="02020603050405020304" pitchFamily="18" charset="0"/>
                  <a:sym typeface="Symbol" panose="05050102010706020507" pitchFamily="18" charset="2"/>
                </a:rPr>
                <a:t>course</a:t>
              </a:r>
              <a:endParaRPr lang="zh-CN" altLang="en-US" i="1">
                <a:latin typeface="Times New Roman" panose="02020603050405020304" pitchFamily="18" charset="0"/>
                <a:sym typeface="Symbol" panose="05050102010706020507" pitchFamily="18" charset="2"/>
              </a:endParaRPr>
            </a:p>
          </p:txBody>
        </p:sp>
        <p:sp>
          <p:nvSpPr>
            <p:cNvPr id="49178" name="AutoShape 7">
              <a:extLst>
                <a:ext uri="{FF2B5EF4-FFF2-40B4-BE49-F238E27FC236}">
                  <a16:creationId xmlns:a16="http://schemas.microsoft.com/office/drawing/2014/main" id="{2FAFC0C0-595C-784C-2666-73054AF44920}"/>
                </a:ext>
              </a:extLst>
            </p:cNvPr>
            <p:cNvSpPr>
              <a:spLocks noChangeArrowheads="1"/>
            </p:cNvSpPr>
            <p:nvPr/>
          </p:nvSpPr>
          <p:spPr bwMode="auto">
            <a:xfrm rot="5400000">
              <a:off x="1417" y="2313"/>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a:latin typeface="Times New Roman" panose="02020603050405020304" pitchFamily="18" charset="0"/>
                <a:ea typeface="MS PGothic" panose="020B0600070205080204" pitchFamily="34" charset="-128"/>
              </a:endParaRPr>
            </a:p>
          </p:txBody>
        </p:sp>
        <p:sp>
          <p:nvSpPr>
            <p:cNvPr id="49179" name="AutoShape 7">
              <a:extLst>
                <a:ext uri="{FF2B5EF4-FFF2-40B4-BE49-F238E27FC236}">
                  <a16:creationId xmlns:a16="http://schemas.microsoft.com/office/drawing/2014/main" id="{E05E6774-D64C-87B6-67F4-14D7A1D874C6}"/>
                </a:ext>
              </a:extLst>
            </p:cNvPr>
            <p:cNvSpPr>
              <a:spLocks noChangeArrowheads="1"/>
            </p:cNvSpPr>
            <p:nvPr/>
          </p:nvSpPr>
          <p:spPr bwMode="auto">
            <a:xfrm rot="5400000">
              <a:off x="1938" y="1882"/>
              <a:ext cx="119" cy="109"/>
            </a:xfrm>
            <a:prstGeom prst="flowChartCollat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a:latin typeface="Times New Roman" panose="02020603050405020304" pitchFamily="18" charset="0"/>
                <a:ea typeface="MS PGothic" panose="020B0600070205080204" pitchFamily="34" charset="-128"/>
              </a:endParaRPr>
            </a:p>
          </p:txBody>
        </p:sp>
        <p:sp>
          <p:nvSpPr>
            <p:cNvPr id="791580" name="Line 28">
              <a:extLst>
                <a:ext uri="{FF2B5EF4-FFF2-40B4-BE49-F238E27FC236}">
                  <a16:creationId xmlns:a16="http://schemas.microsoft.com/office/drawing/2014/main" id="{13D79C43-1590-D35D-3A7F-4AD7BD2CF9FC}"/>
                </a:ext>
              </a:extLst>
            </p:cNvPr>
            <p:cNvSpPr>
              <a:spLocks noChangeShapeType="1"/>
            </p:cNvSpPr>
            <p:nvPr/>
          </p:nvSpPr>
          <p:spPr bwMode="auto">
            <a:xfrm>
              <a:off x="2085" y="2024"/>
              <a:ext cx="386"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81" name="Line 29">
              <a:extLst>
                <a:ext uri="{FF2B5EF4-FFF2-40B4-BE49-F238E27FC236}">
                  <a16:creationId xmlns:a16="http://schemas.microsoft.com/office/drawing/2014/main" id="{E787A549-4405-1838-C571-500EE1BF1469}"/>
                </a:ext>
              </a:extLst>
            </p:cNvPr>
            <p:cNvSpPr>
              <a:spLocks noChangeShapeType="1"/>
            </p:cNvSpPr>
            <p:nvPr/>
          </p:nvSpPr>
          <p:spPr bwMode="auto">
            <a:xfrm flipH="1">
              <a:off x="1496" y="2024"/>
              <a:ext cx="431" cy="29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82" name="Line 30">
              <a:extLst>
                <a:ext uri="{FF2B5EF4-FFF2-40B4-BE49-F238E27FC236}">
                  <a16:creationId xmlns:a16="http://schemas.microsoft.com/office/drawing/2014/main" id="{D582C562-5BB9-F780-9400-4CE5075A8B67}"/>
                </a:ext>
              </a:extLst>
            </p:cNvPr>
            <p:cNvSpPr>
              <a:spLocks noChangeShapeType="1"/>
            </p:cNvSpPr>
            <p:nvPr/>
          </p:nvSpPr>
          <p:spPr bwMode="auto">
            <a:xfrm>
              <a:off x="1994" y="1707"/>
              <a:ext cx="0" cy="1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83" name="Line 31">
              <a:extLst>
                <a:ext uri="{FF2B5EF4-FFF2-40B4-BE49-F238E27FC236}">
                  <a16:creationId xmlns:a16="http://schemas.microsoft.com/office/drawing/2014/main" id="{29B15CB0-62AB-205C-97E4-4ED643FEA747}"/>
                </a:ext>
              </a:extLst>
            </p:cNvPr>
            <p:cNvSpPr>
              <a:spLocks noChangeShapeType="1"/>
            </p:cNvSpPr>
            <p:nvPr/>
          </p:nvSpPr>
          <p:spPr bwMode="auto">
            <a:xfrm flipH="1">
              <a:off x="1156" y="2456"/>
              <a:ext cx="249" cy="2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84" name="Line 32">
              <a:extLst>
                <a:ext uri="{FF2B5EF4-FFF2-40B4-BE49-F238E27FC236}">
                  <a16:creationId xmlns:a16="http://schemas.microsoft.com/office/drawing/2014/main" id="{B8BC2FB1-4F22-7A6B-F54E-1774ED16B21E}"/>
                </a:ext>
              </a:extLst>
            </p:cNvPr>
            <p:cNvSpPr>
              <a:spLocks noChangeShapeType="1"/>
            </p:cNvSpPr>
            <p:nvPr/>
          </p:nvSpPr>
          <p:spPr bwMode="auto">
            <a:xfrm>
              <a:off x="1564" y="2456"/>
              <a:ext cx="181" cy="2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85" name="Line 33">
              <a:extLst>
                <a:ext uri="{FF2B5EF4-FFF2-40B4-BE49-F238E27FC236}">
                  <a16:creationId xmlns:a16="http://schemas.microsoft.com/office/drawing/2014/main" id="{248522BD-5B31-FC11-A4A3-27E9C5ECC01C}"/>
                </a:ext>
              </a:extLst>
            </p:cNvPr>
            <p:cNvSpPr>
              <a:spLocks noChangeShapeType="1"/>
            </p:cNvSpPr>
            <p:nvPr/>
          </p:nvSpPr>
          <p:spPr bwMode="auto">
            <a:xfrm>
              <a:off x="2494" y="2432"/>
              <a:ext cx="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1586" name="Line 34">
              <a:extLst>
                <a:ext uri="{FF2B5EF4-FFF2-40B4-BE49-F238E27FC236}">
                  <a16:creationId xmlns:a16="http://schemas.microsoft.com/office/drawing/2014/main" id="{5F63D4AC-3ACD-F93F-00A0-EDAE8B94D12A}"/>
                </a:ext>
              </a:extLst>
            </p:cNvPr>
            <p:cNvSpPr>
              <a:spLocks noChangeShapeType="1"/>
            </p:cNvSpPr>
            <p:nvPr/>
          </p:nvSpPr>
          <p:spPr bwMode="auto">
            <a:xfrm>
              <a:off x="1156" y="2796"/>
              <a:ext cx="0" cy="2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grpSp>
        <p:nvGrpSpPr>
          <p:cNvPr id="791587" name="Group 35">
            <a:extLst>
              <a:ext uri="{FF2B5EF4-FFF2-40B4-BE49-F238E27FC236}">
                <a16:creationId xmlns:a16="http://schemas.microsoft.com/office/drawing/2014/main" id="{941BC976-D5DD-30B1-E5C4-E48ABF99B5DC}"/>
              </a:ext>
            </a:extLst>
          </p:cNvPr>
          <p:cNvGrpSpPr>
            <a:grpSpLocks/>
          </p:cNvGrpSpPr>
          <p:nvPr/>
        </p:nvGrpSpPr>
        <p:grpSpPr bwMode="auto">
          <a:xfrm>
            <a:off x="2159000" y="3097213"/>
            <a:ext cx="4859338" cy="2419350"/>
            <a:chOff x="1360" y="1951"/>
            <a:chExt cx="3061" cy="1524"/>
          </a:xfrm>
        </p:grpSpPr>
        <p:sp>
          <p:nvSpPr>
            <p:cNvPr id="791588" name="Oval 36">
              <a:extLst>
                <a:ext uri="{FF2B5EF4-FFF2-40B4-BE49-F238E27FC236}">
                  <a16:creationId xmlns:a16="http://schemas.microsoft.com/office/drawing/2014/main" id="{6A3C412C-3475-C3BC-7995-17A52AFC8719}"/>
                </a:ext>
              </a:extLst>
            </p:cNvPr>
            <p:cNvSpPr>
              <a:spLocks noChangeArrowheads="1"/>
            </p:cNvSpPr>
            <p:nvPr/>
          </p:nvSpPr>
          <p:spPr bwMode="auto">
            <a:xfrm>
              <a:off x="1360" y="2409"/>
              <a:ext cx="1202" cy="1066"/>
            </a:xfrm>
            <a:prstGeom prst="ellipse">
              <a:avLst/>
            </a:prstGeom>
            <a:noFill/>
            <a:ln w="9525">
              <a:solidFill>
                <a:schemeClr val="tx2"/>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hangingPunct="0">
                <a:defRPr/>
              </a:pPr>
              <a:endParaRPr lang="zh-CN" altLang="en-US"/>
            </a:p>
          </p:txBody>
        </p:sp>
        <p:sp>
          <p:nvSpPr>
            <p:cNvPr id="791589" name="Oval 37">
              <a:extLst>
                <a:ext uri="{FF2B5EF4-FFF2-40B4-BE49-F238E27FC236}">
                  <a16:creationId xmlns:a16="http://schemas.microsoft.com/office/drawing/2014/main" id="{55D84444-B1BB-CEF7-195F-3FAF99D04161}"/>
                </a:ext>
              </a:extLst>
            </p:cNvPr>
            <p:cNvSpPr>
              <a:spLocks noChangeArrowheads="1"/>
            </p:cNvSpPr>
            <p:nvPr/>
          </p:nvSpPr>
          <p:spPr bwMode="auto">
            <a:xfrm>
              <a:off x="2948" y="2432"/>
              <a:ext cx="1473" cy="907"/>
            </a:xfrm>
            <a:prstGeom prst="ellipse">
              <a:avLst/>
            </a:prstGeom>
            <a:noFill/>
            <a:ln w="9525">
              <a:solidFill>
                <a:schemeClr val="tx2"/>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hangingPunct="0">
                <a:defRPr/>
              </a:pPr>
              <a:endParaRPr lang="zh-CN" altLang="en-US"/>
            </a:p>
          </p:txBody>
        </p:sp>
        <p:grpSp>
          <p:nvGrpSpPr>
            <p:cNvPr id="49190" name="Group 38">
              <a:extLst>
                <a:ext uri="{FF2B5EF4-FFF2-40B4-BE49-F238E27FC236}">
                  <a16:creationId xmlns:a16="http://schemas.microsoft.com/office/drawing/2014/main" id="{848AAC1C-492F-8980-716C-D019A84A945E}"/>
                </a:ext>
              </a:extLst>
            </p:cNvPr>
            <p:cNvGrpSpPr>
              <a:grpSpLocks/>
            </p:cNvGrpSpPr>
            <p:nvPr/>
          </p:nvGrpSpPr>
          <p:grpSpPr bwMode="auto">
            <a:xfrm>
              <a:off x="2358" y="1951"/>
              <a:ext cx="1089" cy="402"/>
              <a:chOff x="2472" y="1888"/>
              <a:chExt cx="1089" cy="402"/>
            </a:xfrm>
          </p:grpSpPr>
          <p:sp>
            <p:nvSpPr>
              <p:cNvPr id="49191" name="Rectangle 39">
                <a:extLst>
                  <a:ext uri="{FF2B5EF4-FFF2-40B4-BE49-F238E27FC236}">
                    <a16:creationId xmlns:a16="http://schemas.microsoft.com/office/drawing/2014/main" id="{21B0D43F-8D69-7621-AA43-40DF831D2DAD}"/>
                  </a:ext>
                </a:extLst>
              </p:cNvPr>
              <p:cNvSpPr>
                <a:spLocks noChangeArrowheads="1"/>
              </p:cNvSpPr>
              <p:nvPr/>
            </p:nvSpPr>
            <p:spPr bwMode="auto">
              <a:xfrm>
                <a:off x="2472" y="1888"/>
                <a:ext cx="1089"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zh-CN" altLang="en-US" sz="1400">
                    <a:solidFill>
                      <a:schemeClr val="tx2"/>
                    </a:solidFill>
                    <a:sym typeface="Symbol" panose="05050102010706020507" pitchFamily="18" charset="2"/>
                  </a:rPr>
                  <a:t>结果小的     连接</a:t>
                </a:r>
              </a:p>
              <a:p>
                <a:pPr algn="ctr" eaLnBrk="0" hangingPunct="0"/>
                <a:r>
                  <a:rPr lang="zh-CN" altLang="en-US" sz="1400">
                    <a:solidFill>
                      <a:schemeClr val="tx2"/>
                    </a:solidFill>
                    <a:sym typeface="Symbol" panose="05050102010706020507" pitchFamily="18" charset="2"/>
                  </a:rPr>
                  <a:t>操作应优先先做！</a:t>
                </a:r>
              </a:p>
              <a:p>
                <a:pPr algn="ctr" eaLnBrk="0" hangingPunct="0"/>
                <a:r>
                  <a:rPr lang="en-US" altLang="zh-CN" sz="1400">
                    <a:solidFill>
                      <a:schemeClr val="tx2"/>
                    </a:solidFill>
                    <a:sym typeface="Symbol" panose="05050102010706020507" pitchFamily="18" charset="2"/>
                  </a:rPr>
                  <a:t>(</a:t>
                </a:r>
                <a:r>
                  <a:rPr lang="zh-CN" altLang="en-US" sz="1400">
                    <a:solidFill>
                      <a:schemeClr val="tx2"/>
                    </a:solidFill>
                    <a:sym typeface="Symbol" panose="05050102010706020507" pitchFamily="18" charset="2"/>
                  </a:rPr>
                  <a:t>使中间结果更小</a:t>
                </a:r>
                <a:r>
                  <a:rPr lang="en-US" altLang="zh-CN" sz="1400">
                    <a:solidFill>
                      <a:schemeClr val="tx2"/>
                    </a:solidFill>
                    <a:sym typeface="Symbol" panose="05050102010706020507" pitchFamily="18" charset="2"/>
                  </a:rPr>
                  <a:t>)</a:t>
                </a:r>
              </a:p>
            </p:txBody>
          </p:sp>
          <p:sp>
            <p:nvSpPr>
              <p:cNvPr id="49192" name="AutoShape 4">
                <a:extLst>
                  <a:ext uri="{FF2B5EF4-FFF2-40B4-BE49-F238E27FC236}">
                    <a16:creationId xmlns:a16="http://schemas.microsoft.com/office/drawing/2014/main" id="{F6479519-C712-27A9-D024-6E3494DED473}"/>
                  </a:ext>
                </a:extLst>
              </p:cNvPr>
              <p:cNvSpPr>
                <a:spLocks noChangeArrowheads="1"/>
              </p:cNvSpPr>
              <p:nvPr/>
            </p:nvSpPr>
            <p:spPr bwMode="auto">
              <a:xfrm rot="5400000">
                <a:off x="3067" y="1893"/>
                <a:ext cx="68" cy="91"/>
              </a:xfrm>
              <a:prstGeom prst="flowChartCollate">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800">
                  <a:latin typeface="Helvetica" panose="020B0604020202020204" pitchFamily="34" charset="0"/>
                  <a:ea typeface="MS PGothic" panose="020B0600070205080204" pitchFamily="34" charset="-128"/>
                </a:endParaRPr>
              </a:p>
            </p:txBody>
          </p:sp>
        </p:grpSp>
        <p:sp>
          <p:nvSpPr>
            <p:cNvPr id="791593" name="Line 41">
              <a:extLst>
                <a:ext uri="{FF2B5EF4-FFF2-40B4-BE49-F238E27FC236}">
                  <a16:creationId xmlns:a16="http://schemas.microsoft.com/office/drawing/2014/main" id="{A1E0C101-7C81-FB4E-3D1E-A867A2220288}"/>
                </a:ext>
              </a:extLst>
            </p:cNvPr>
            <p:cNvSpPr>
              <a:spLocks noChangeShapeType="1"/>
            </p:cNvSpPr>
            <p:nvPr/>
          </p:nvSpPr>
          <p:spPr bwMode="auto">
            <a:xfrm>
              <a:off x="3243" y="2319"/>
              <a:ext cx="136" cy="136"/>
            </a:xfrm>
            <a:prstGeom prst="line">
              <a:avLst/>
            </a:prstGeom>
            <a:noFill/>
            <a:ln w="9525">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sp>
        <p:nvSpPr>
          <p:cNvPr id="49194" name="AutoShape 42">
            <a:extLst>
              <a:ext uri="{FF2B5EF4-FFF2-40B4-BE49-F238E27FC236}">
                <a16:creationId xmlns:a16="http://schemas.microsoft.com/office/drawing/2014/main" id="{5036E653-7D04-0053-46EB-FF424569214E}"/>
              </a:ext>
            </a:extLst>
          </p:cNvPr>
          <p:cNvSpPr>
            <a:spLocks noChangeArrowheads="1"/>
          </p:cNvSpPr>
          <p:nvPr/>
        </p:nvSpPr>
        <p:spPr bwMode="auto">
          <a:xfrm>
            <a:off x="407988" y="1422400"/>
            <a:ext cx="1692275" cy="604838"/>
          </a:xfrm>
          <a:prstGeom prst="cloudCallout">
            <a:avLst>
              <a:gd name="adj1" fmla="val -49157"/>
              <a:gd name="adj2" fmla="val 87269"/>
            </a:avLst>
          </a:prstGeom>
          <a:solidFill>
            <a:schemeClr val="bg1"/>
          </a:solidFill>
          <a:ln w="9525">
            <a:solidFill>
              <a:schemeClr val="tx1"/>
            </a:solidFill>
            <a:round/>
            <a:headEnd/>
            <a:tailEnd/>
          </a:ln>
        </p:spPr>
        <p:txBody>
          <a:bodyPr lIns="0" tIns="0" rIns="0" bIns="0"/>
          <a:lstStyle/>
          <a:p>
            <a:pPr algn="ctr" eaLnBrk="0" hangingPunct="0"/>
            <a:r>
              <a:rPr lang="zh-CN" altLang="en-US"/>
              <a:t>优化前、后的查询树有何不同？</a:t>
            </a:r>
          </a:p>
        </p:txBody>
      </p:sp>
      <p:sp>
        <p:nvSpPr>
          <p:cNvPr id="49195" name="Rectangle 2">
            <a:extLst>
              <a:ext uri="{FF2B5EF4-FFF2-40B4-BE49-F238E27FC236}">
                <a16:creationId xmlns:a16="http://schemas.microsoft.com/office/drawing/2014/main" id="{82413C2F-9E76-C295-1446-62DBAD6F8E30}"/>
              </a:ext>
            </a:extLst>
          </p:cNvPr>
          <p:cNvSpPr>
            <a:spLocks noChangeArrowheads="1"/>
          </p:cNvSpPr>
          <p:nvPr/>
        </p:nvSpPr>
        <p:spPr bwMode="auto">
          <a:xfrm>
            <a:off x="879475" y="112713"/>
            <a:ext cx="79105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r>
              <a:rPr lang="zh-CN" altLang="en-US" sz="1800">
                <a:solidFill>
                  <a:schemeClr val="tx2"/>
                </a:solidFill>
                <a:latin typeface="黑体" panose="02010609060101010101" pitchFamily="49" charset="-122"/>
                <a:ea typeface="黑体" panose="02010609060101010101" pitchFamily="49" charset="-122"/>
              </a:rPr>
              <a:t>三 查询树的基本优化策略</a:t>
            </a:r>
            <a:endParaRPr lang="en-US" altLang="zh-CN" sz="1800">
              <a:solidFill>
                <a:schemeClr val="tx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1587"/>
                                        </p:tgtEl>
                                        <p:attrNameLst>
                                          <p:attrName>style.visibility</p:attrName>
                                        </p:attrNameLst>
                                      </p:cBhvr>
                                      <p:to>
                                        <p:strVal val="visible"/>
                                      </p:to>
                                    </p:set>
                                    <p:anim calcmode="lin" valueType="num">
                                      <p:cBhvr additive="base">
                                        <p:cTn id="7" dur="500" fill="hold"/>
                                        <p:tgtEl>
                                          <p:spTgt spid="791587"/>
                                        </p:tgtEl>
                                        <p:attrNameLst>
                                          <p:attrName>ppt_x</p:attrName>
                                        </p:attrNameLst>
                                      </p:cBhvr>
                                      <p:tavLst>
                                        <p:tav tm="0">
                                          <p:val>
                                            <p:strVal val="#ppt_x"/>
                                          </p:val>
                                        </p:tav>
                                        <p:tav tm="100000">
                                          <p:val>
                                            <p:strVal val="#ppt_x"/>
                                          </p:val>
                                        </p:tav>
                                      </p:tavLst>
                                    </p:anim>
                                    <p:anim calcmode="lin" valueType="num">
                                      <p:cBhvr additive="base">
                                        <p:cTn id="8" dur="500" fill="hold"/>
                                        <p:tgtEl>
                                          <p:spTgt spid="791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B7E01-7F36-6106-F97E-880D0072899C}"/>
              </a:ext>
            </a:extLst>
          </p:cNvPr>
          <p:cNvSpPr>
            <a:spLocks noGrp="1"/>
          </p:cNvSpPr>
          <p:nvPr>
            <p:ph type="title"/>
          </p:nvPr>
        </p:nvSpPr>
        <p:spPr/>
        <p:txBody>
          <a:bodyPr/>
          <a:lstStyle/>
          <a:p>
            <a:pPr>
              <a:defRPr/>
            </a:pPr>
            <a:r>
              <a:rPr kumimoji="1" lang="zh-CN" altLang="en-US" dirty="0"/>
              <a:t>例子</a:t>
            </a:r>
          </a:p>
        </p:txBody>
      </p:sp>
      <p:sp>
        <p:nvSpPr>
          <p:cNvPr id="50178" name="内容占位符 2">
            <a:extLst>
              <a:ext uri="{FF2B5EF4-FFF2-40B4-BE49-F238E27FC236}">
                <a16:creationId xmlns:a16="http://schemas.microsoft.com/office/drawing/2014/main" id="{EB6A5AAA-4C9F-9747-670A-A695EB5466B8}"/>
              </a:ext>
            </a:extLst>
          </p:cNvPr>
          <p:cNvSpPr>
            <a:spLocks noGrp="1" noChangeArrowheads="1"/>
          </p:cNvSpPr>
          <p:nvPr>
            <p:ph idx="1"/>
          </p:nvPr>
        </p:nvSpPr>
        <p:spPr/>
        <p:txBody>
          <a:bodyPr/>
          <a:lstStyle/>
          <a:p>
            <a:r>
              <a:rPr lang="zh-CN" altLang="en-US"/>
              <a:t>查询：“张三”老师所在学院的预算和地址。</a:t>
            </a:r>
          </a:p>
        </p:txBody>
      </p:sp>
      <p:sp>
        <p:nvSpPr>
          <p:cNvPr id="4" name="幻灯片编号占位符 3">
            <a:extLst>
              <a:ext uri="{FF2B5EF4-FFF2-40B4-BE49-F238E27FC236}">
                <a16:creationId xmlns:a16="http://schemas.microsoft.com/office/drawing/2014/main" id="{BA2B750E-D765-D843-1416-29565E7FBDC5}"/>
              </a:ext>
            </a:extLst>
          </p:cNvPr>
          <p:cNvSpPr>
            <a:spLocks noGrp="1"/>
          </p:cNvSpPr>
          <p:nvPr>
            <p:ph type="sldNum" sz="quarter" idx="12"/>
          </p:nvPr>
        </p:nvSpPr>
        <p:spPr/>
        <p:txBody>
          <a:bodyPr/>
          <a:lstStyle/>
          <a:p>
            <a:fld id="{47D37042-DA70-482B-8E18-EF41E7F430CB}" type="slidenum">
              <a:rPr lang="zh-CN" altLang="en-US"/>
              <a:pPr/>
              <a:t>345</a:t>
            </a:fld>
            <a:endParaRPr lang="en-US" altLang="zh-CN"/>
          </a:p>
        </p:txBody>
      </p:sp>
      <p:pic>
        <p:nvPicPr>
          <p:cNvPr id="50180" name="图片 4">
            <a:extLst>
              <a:ext uri="{FF2B5EF4-FFF2-40B4-BE49-F238E27FC236}">
                <a16:creationId xmlns:a16="http://schemas.microsoft.com/office/drawing/2014/main" id="{CA420D14-D92A-311A-6609-A8BE70A09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54400"/>
            <a:ext cx="33020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图片 5">
            <a:extLst>
              <a:ext uri="{FF2B5EF4-FFF2-40B4-BE49-F238E27FC236}">
                <a16:creationId xmlns:a16="http://schemas.microsoft.com/office/drawing/2014/main" id="{503DB2F0-7713-5E3E-B290-BF50C949A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0" y="3575050"/>
            <a:ext cx="26289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幻灯片编号占位符 5">
            <a:extLst>
              <a:ext uri="{FF2B5EF4-FFF2-40B4-BE49-F238E27FC236}">
                <a16:creationId xmlns:a16="http://schemas.microsoft.com/office/drawing/2014/main" id="{3BDFA2AB-BDCD-AA1C-2A8B-DEC46303293A}"/>
              </a:ext>
            </a:extLst>
          </p:cNvPr>
          <p:cNvSpPr>
            <a:spLocks noGrp="1"/>
          </p:cNvSpPr>
          <p:nvPr>
            <p:ph type="sldNum" sz="quarter" idx="12"/>
          </p:nvPr>
        </p:nvSpPr>
        <p:spPr/>
        <p:txBody>
          <a:bodyPr/>
          <a:lstStyle/>
          <a:p>
            <a:fld id="{98FE4E6D-6677-42B8-914E-5E3498C6E049}" type="slidenum">
              <a:rPr lang="zh-CN" altLang="en-US"/>
              <a:pPr/>
              <a:t>346</a:t>
            </a:fld>
            <a:endParaRPr lang="en-US" altLang="zh-CN"/>
          </a:p>
        </p:txBody>
      </p:sp>
      <p:pic>
        <p:nvPicPr>
          <p:cNvPr id="51202" name="Picture 5">
            <a:extLst>
              <a:ext uri="{FF2B5EF4-FFF2-40B4-BE49-F238E27FC236}">
                <a16:creationId xmlns:a16="http://schemas.microsoft.com/office/drawing/2014/main" id="{FE36ED88-FF3E-6176-18BF-285E6FEB7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4443413"/>
            <a:ext cx="87312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2">
            <a:extLst>
              <a:ext uri="{FF2B5EF4-FFF2-40B4-BE49-F238E27FC236}">
                <a16:creationId xmlns:a16="http://schemas.microsoft.com/office/drawing/2014/main" id="{E8378F6B-0FC6-900D-129F-517FE28EE4A7}"/>
              </a:ext>
            </a:extLst>
          </p:cNvPr>
          <p:cNvSpPr>
            <a:spLocks noGrp="1" noChangeArrowheads="1"/>
          </p:cNvSpPr>
          <p:nvPr>
            <p:ph type="title"/>
          </p:nvPr>
        </p:nvSpPr>
        <p:spPr>
          <a:xfrm>
            <a:off x="285750" y="981075"/>
            <a:ext cx="2657475" cy="485775"/>
          </a:xfrm>
        </p:spPr>
        <p:txBody>
          <a:bodyPr/>
          <a:lstStyle/>
          <a:p>
            <a:r>
              <a:rPr lang="en-US" altLang="zh-CN" sz="2400" b="1">
                <a:latin typeface="黑体" panose="02010609060101010101" pitchFamily="49" charset="-122"/>
                <a:ea typeface="黑体" panose="02010609060101010101" pitchFamily="49" charset="-122"/>
              </a:rPr>
              <a:t>4.</a:t>
            </a:r>
            <a:r>
              <a:rPr lang="zh-CN" altLang="en-US" sz="2400" b="1">
                <a:latin typeface="黑体" panose="02010609060101010101" pitchFamily="49" charset="-122"/>
                <a:ea typeface="黑体" panose="02010609060101010101" pitchFamily="49" charset="-122"/>
              </a:rPr>
              <a:t>执行计划</a:t>
            </a:r>
          </a:p>
        </p:txBody>
      </p:sp>
      <p:pic>
        <p:nvPicPr>
          <p:cNvPr id="51204" name="Picture 4">
            <a:extLst>
              <a:ext uri="{FF2B5EF4-FFF2-40B4-BE49-F238E27FC236}">
                <a16:creationId xmlns:a16="http://schemas.microsoft.com/office/drawing/2014/main" id="{A041E992-14DB-6B98-9385-78A0B8287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766763"/>
            <a:ext cx="541972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AutoShape 6">
            <a:extLst>
              <a:ext uri="{FF2B5EF4-FFF2-40B4-BE49-F238E27FC236}">
                <a16:creationId xmlns:a16="http://schemas.microsoft.com/office/drawing/2014/main" id="{35556FEC-7BEF-1E24-7347-306A1516D659}"/>
              </a:ext>
            </a:extLst>
          </p:cNvPr>
          <p:cNvSpPr>
            <a:spLocks noChangeArrowheads="1"/>
          </p:cNvSpPr>
          <p:nvPr/>
        </p:nvSpPr>
        <p:spPr bwMode="auto">
          <a:xfrm>
            <a:off x="228600" y="1847850"/>
            <a:ext cx="1895475" cy="642938"/>
          </a:xfrm>
          <a:prstGeom prst="cloudCallout">
            <a:avLst>
              <a:gd name="adj1" fmla="val -49245"/>
              <a:gd name="adj2" fmla="val 85060"/>
            </a:avLst>
          </a:prstGeom>
          <a:solidFill>
            <a:schemeClr val="accent1"/>
          </a:solidFill>
          <a:ln w="9525">
            <a:solidFill>
              <a:schemeClr val="tx1"/>
            </a:solidFill>
            <a:round/>
            <a:headEnd/>
            <a:tailEnd/>
          </a:ln>
        </p:spPr>
        <p:txBody>
          <a:bodyPr lIns="0" tIns="0" rIns="0" bIns="0"/>
          <a:lstStyle/>
          <a:p>
            <a:pPr algn="ctr" eaLnBrk="0" hangingPunct="0"/>
            <a:r>
              <a:rPr lang="en-US" altLang="zh-CN"/>
              <a:t>4)</a:t>
            </a:r>
            <a:r>
              <a:rPr lang="zh-CN" altLang="en-US"/>
              <a:t>什么是“执行计划”，如何形成？</a:t>
            </a:r>
          </a:p>
        </p:txBody>
      </p:sp>
      <p:sp>
        <p:nvSpPr>
          <p:cNvPr id="51206" name="Rectangle 2">
            <a:extLst>
              <a:ext uri="{FF2B5EF4-FFF2-40B4-BE49-F238E27FC236}">
                <a16:creationId xmlns:a16="http://schemas.microsoft.com/office/drawing/2014/main" id="{A3C95C73-6B06-E3EE-933B-82D7511A8CAA}"/>
              </a:ext>
            </a:extLst>
          </p:cNvPr>
          <p:cNvSpPr>
            <a:spLocks noChangeArrowheads="1"/>
          </p:cNvSpPr>
          <p:nvPr/>
        </p:nvSpPr>
        <p:spPr bwMode="auto">
          <a:xfrm>
            <a:off x="879475" y="112713"/>
            <a:ext cx="79105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r>
              <a:rPr lang="zh-CN" altLang="en-US" sz="1800">
                <a:solidFill>
                  <a:schemeClr val="tx2"/>
                </a:solidFill>
                <a:latin typeface="黑体" panose="02010609060101010101" pitchFamily="49" charset="-122"/>
                <a:ea typeface="黑体" panose="02010609060101010101" pitchFamily="49" charset="-122"/>
              </a:rPr>
              <a:t>三 查询树的基本优化策略</a:t>
            </a:r>
            <a:endParaRPr lang="en-US" altLang="zh-CN" sz="1800">
              <a:solidFill>
                <a:schemeClr val="tx2"/>
              </a:solidFill>
              <a:latin typeface="黑体" panose="02010609060101010101" pitchFamily="49" charset="-122"/>
              <a:ea typeface="黑体" panose="02010609060101010101" pitchFamily="49" charset="-122"/>
            </a:endParaRPr>
          </a:p>
        </p:txBody>
      </p:sp>
      <p:grpSp>
        <p:nvGrpSpPr>
          <p:cNvPr id="793620" name="Group 20">
            <a:extLst>
              <a:ext uri="{FF2B5EF4-FFF2-40B4-BE49-F238E27FC236}">
                <a16:creationId xmlns:a16="http://schemas.microsoft.com/office/drawing/2014/main" id="{D7287E90-B6E0-34E2-462D-854B67925D51}"/>
              </a:ext>
            </a:extLst>
          </p:cNvPr>
          <p:cNvGrpSpPr>
            <a:grpSpLocks/>
          </p:cNvGrpSpPr>
          <p:nvPr/>
        </p:nvGrpSpPr>
        <p:grpSpPr bwMode="auto">
          <a:xfrm>
            <a:off x="152400" y="4262438"/>
            <a:ext cx="8667750" cy="1014412"/>
            <a:chOff x="96" y="2685"/>
            <a:chExt cx="5460" cy="639"/>
          </a:xfrm>
        </p:grpSpPr>
        <p:sp>
          <p:nvSpPr>
            <p:cNvPr id="793608" name="Line 8">
              <a:extLst>
                <a:ext uri="{FF2B5EF4-FFF2-40B4-BE49-F238E27FC236}">
                  <a16:creationId xmlns:a16="http://schemas.microsoft.com/office/drawing/2014/main" id="{B68497FF-620F-4E06-FDB1-0D1C76E27774}"/>
                </a:ext>
              </a:extLst>
            </p:cNvPr>
            <p:cNvSpPr>
              <a:spLocks noChangeShapeType="1"/>
            </p:cNvSpPr>
            <p:nvPr/>
          </p:nvSpPr>
          <p:spPr bwMode="auto">
            <a:xfrm>
              <a:off x="1422" y="2976"/>
              <a:ext cx="162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51209" name="Rectangle 11">
              <a:extLst>
                <a:ext uri="{FF2B5EF4-FFF2-40B4-BE49-F238E27FC236}">
                  <a16:creationId xmlns:a16="http://schemas.microsoft.com/office/drawing/2014/main" id="{CDAD87E6-68D3-E21B-4225-AB5BB5D86834}"/>
                </a:ext>
              </a:extLst>
            </p:cNvPr>
            <p:cNvSpPr>
              <a:spLocks noChangeArrowheads="1"/>
            </p:cNvSpPr>
            <p:nvPr/>
          </p:nvSpPr>
          <p:spPr bwMode="auto">
            <a:xfrm>
              <a:off x="1434" y="268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rgbClr val="0066FF"/>
                  </a:solidFill>
                </a:rPr>
                <a:t>算法选择</a:t>
              </a:r>
            </a:p>
          </p:txBody>
        </p:sp>
        <p:grpSp>
          <p:nvGrpSpPr>
            <p:cNvPr id="51210" name="Group 15">
              <a:extLst>
                <a:ext uri="{FF2B5EF4-FFF2-40B4-BE49-F238E27FC236}">
                  <a16:creationId xmlns:a16="http://schemas.microsoft.com/office/drawing/2014/main" id="{74667902-758C-32BF-D72A-5ED6822E3AF3}"/>
                </a:ext>
              </a:extLst>
            </p:cNvPr>
            <p:cNvGrpSpPr>
              <a:grpSpLocks/>
            </p:cNvGrpSpPr>
            <p:nvPr/>
          </p:nvGrpSpPr>
          <p:grpSpPr bwMode="auto">
            <a:xfrm>
              <a:off x="96" y="3138"/>
              <a:ext cx="5460" cy="186"/>
              <a:chOff x="96" y="3138"/>
              <a:chExt cx="5460" cy="186"/>
            </a:xfrm>
          </p:grpSpPr>
          <p:sp>
            <p:nvSpPr>
              <p:cNvPr id="793613" name="Line 13">
                <a:extLst>
                  <a:ext uri="{FF2B5EF4-FFF2-40B4-BE49-F238E27FC236}">
                    <a16:creationId xmlns:a16="http://schemas.microsoft.com/office/drawing/2014/main" id="{CF51F5C4-F355-33A3-40E6-6B096C3C2767}"/>
                  </a:ext>
                </a:extLst>
              </p:cNvPr>
              <p:cNvSpPr>
                <a:spLocks noChangeShapeType="1"/>
              </p:cNvSpPr>
              <p:nvPr/>
            </p:nvSpPr>
            <p:spPr bwMode="auto">
              <a:xfrm>
                <a:off x="3798" y="3138"/>
                <a:ext cx="175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3614" name="Line 14">
                <a:extLst>
                  <a:ext uri="{FF2B5EF4-FFF2-40B4-BE49-F238E27FC236}">
                    <a16:creationId xmlns:a16="http://schemas.microsoft.com/office/drawing/2014/main" id="{0BBF45FC-41DC-0D36-700C-563E60A1E80E}"/>
                  </a:ext>
                </a:extLst>
              </p:cNvPr>
              <p:cNvSpPr>
                <a:spLocks noChangeShapeType="1"/>
              </p:cNvSpPr>
              <p:nvPr/>
            </p:nvSpPr>
            <p:spPr bwMode="auto">
              <a:xfrm>
                <a:off x="96" y="3324"/>
                <a:ext cx="24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grpSp>
      <p:grpSp>
        <p:nvGrpSpPr>
          <p:cNvPr id="793624" name="Group 24">
            <a:extLst>
              <a:ext uri="{FF2B5EF4-FFF2-40B4-BE49-F238E27FC236}">
                <a16:creationId xmlns:a16="http://schemas.microsoft.com/office/drawing/2014/main" id="{9ABA72C5-DEF0-07E7-9ACB-99AB6119F261}"/>
              </a:ext>
            </a:extLst>
          </p:cNvPr>
          <p:cNvGrpSpPr>
            <a:grpSpLocks/>
          </p:cNvGrpSpPr>
          <p:nvPr/>
        </p:nvGrpSpPr>
        <p:grpSpPr bwMode="auto">
          <a:xfrm>
            <a:off x="695325" y="6124575"/>
            <a:ext cx="5924550" cy="323850"/>
            <a:chOff x="438" y="3858"/>
            <a:chExt cx="3732" cy="204"/>
          </a:xfrm>
        </p:grpSpPr>
        <p:sp>
          <p:nvSpPr>
            <p:cNvPr id="793616" name="Line 16">
              <a:extLst>
                <a:ext uri="{FF2B5EF4-FFF2-40B4-BE49-F238E27FC236}">
                  <a16:creationId xmlns:a16="http://schemas.microsoft.com/office/drawing/2014/main" id="{57849B98-39C4-487B-A8C2-5591D3F0856B}"/>
                </a:ext>
              </a:extLst>
            </p:cNvPr>
            <p:cNvSpPr>
              <a:spLocks noChangeShapeType="1"/>
            </p:cNvSpPr>
            <p:nvPr/>
          </p:nvSpPr>
          <p:spPr bwMode="auto">
            <a:xfrm>
              <a:off x="1854" y="3858"/>
              <a:ext cx="231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nvGrpSpPr>
            <p:cNvPr id="51215" name="Group 19">
              <a:extLst>
                <a:ext uri="{FF2B5EF4-FFF2-40B4-BE49-F238E27FC236}">
                  <a16:creationId xmlns:a16="http://schemas.microsoft.com/office/drawing/2014/main" id="{7571E9A1-9ADD-E5BF-790F-43917151D568}"/>
                </a:ext>
              </a:extLst>
            </p:cNvPr>
            <p:cNvGrpSpPr>
              <a:grpSpLocks/>
            </p:cNvGrpSpPr>
            <p:nvPr/>
          </p:nvGrpSpPr>
          <p:grpSpPr bwMode="auto">
            <a:xfrm>
              <a:off x="438" y="4044"/>
              <a:ext cx="2400" cy="18"/>
              <a:chOff x="438" y="4044"/>
              <a:chExt cx="2400" cy="18"/>
            </a:xfrm>
          </p:grpSpPr>
          <p:sp>
            <p:nvSpPr>
              <p:cNvPr id="793617" name="Line 17">
                <a:extLst>
                  <a:ext uri="{FF2B5EF4-FFF2-40B4-BE49-F238E27FC236}">
                    <a16:creationId xmlns:a16="http://schemas.microsoft.com/office/drawing/2014/main" id="{27DAD485-F527-F3C8-0F85-63957918DD77}"/>
                  </a:ext>
                </a:extLst>
              </p:cNvPr>
              <p:cNvSpPr>
                <a:spLocks noChangeShapeType="1"/>
              </p:cNvSpPr>
              <p:nvPr/>
            </p:nvSpPr>
            <p:spPr bwMode="auto">
              <a:xfrm>
                <a:off x="438" y="4062"/>
                <a:ext cx="63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793618" name="Line 18">
                <a:extLst>
                  <a:ext uri="{FF2B5EF4-FFF2-40B4-BE49-F238E27FC236}">
                    <a16:creationId xmlns:a16="http://schemas.microsoft.com/office/drawing/2014/main" id="{DBF7BAB8-CD22-1C46-B8B7-4C91333FD24A}"/>
                  </a:ext>
                </a:extLst>
              </p:cNvPr>
              <p:cNvSpPr>
                <a:spLocks noChangeShapeType="1"/>
              </p:cNvSpPr>
              <p:nvPr/>
            </p:nvSpPr>
            <p:spPr bwMode="auto">
              <a:xfrm>
                <a:off x="2202" y="4044"/>
                <a:ext cx="63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grpSp>
      <p:grpSp>
        <p:nvGrpSpPr>
          <p:cNvPr id="793623" name="Group 23">
            <a:extLst>
              <a:ext uri="{FF2B5EF4-FFF2-40B4-BE49-F238E27FC236}">
                <a16:creationId xmlns:a16="http://schemas.microsoft.com/office/drawing/2014/main" id="{85A09096-5218-1462-4FB6-C0665A053566}"/>
              </a:ext>
            </a:extLst>
          </p:cNvPr>
          <p:cNvGrpSpPr>
            <a:grpSpLocks/>
          </p:cNvGrpSpPr>
          <p:nvPr/>
        </p:nvGrpSpPr>
        <p:grpSpPr bwMode="auto">
          <a:xfrm>
            <a:off x="2657475" y="657225"/>
            <a:ext cx="6210300" cy="4048125"/>
            <a:chOff x="1674" y="414"/>
            <a:chExt cx="3912" cy="2550"/>
          </a:xfrm>
        </p:grpSpPr>
        <p:sp>
          <p:nvSpPr>
            <p:cNvPr id="793609" name="Line 9">
              <a:extLst>
                <a:ext uri="{FF2B5EF4-FFF2-40B4-BE49-F238E27FC236}">
                  <a16:creationId xmlns:a16="http://schemas.microsoft.com/office/drawing/2014/main" id="{BA3D4902-DEE2-E2EC-2127-A848517AF0B1}"/>
                </a:ext>
              </a:extLst>
            </p:cNvPr>
            <p:cNvSpPr>
              <a:spLocks noChangeShapeType="1"/>
            </p:cNvSpPr>
            <p:nvPr/>
          </p:nvSpPr>
          <p:spPr bwMode="auto">
            <a:xfrm flipV="1">
              <a:off x="3192" y="2958"/>
              <a:ext cx="1818"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51220" name="Rectangle 12">
              <a:extLst>
                <a:ext uri="{FF2B5EF4-FFF2-40B4-BE49-F238E27FC236}">
                  <a16:creationId xmlns:a16="http://schemas.microsoft.com/office/drawing/2014/main" id="{E19F3CF1-43B4-F6C4-DEA3-FBAB151334EC}"/>
                </a:ext>
              </a:extLst>
            </p:cNvPr>
            <p:cNvSpPr>
              <a:spLocks noChangeArrowheads="1"/>
            </p:cNvSpPr>
            <p:nvPr/>
          </p:nvSpPr>
          <p:spPr bwMode="auto">
            <a:xfrm>
              <a:off x="4208" y="2700"/>
              <a:ext cx="81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rgbClr val="0066FF"/>
                  </a:solidFill>
                </a:rPr>
                <a:t>流水线</a:t>
              </a:r>
              <a:r>
                <a:rPr lang="en-US" altLang="zh-CN">
                  <a:solidFill>
                    <a:srgbClr val="0066FF"/>
                  </a:solidFill>
                </a:rPr>
                <a:t>(</a:t>
              </a:r>
              <a:r>
                <a:rPr lang="zh-CN" altLang="en-US">
                  <a:solidFill>
                    <a:srgbClr val="0066FF"/>
                  </a:solidFill>
                </a:rPr>
                <a:t>复合操作）</a:t>
              </a:r>
            </a:p>
          </p:txBody>
        </p:sp>
        <p:sp>
          <p:nvSpPr>
            <p:cNvPr id="793621" name="Oval 21">
              <a:extLst>
                <a:ext uri="{FF2B5EF4-FFF2-40B4-BE49-F238E27FC236}">
                  <a16:creationId xmlns:a16="http://schemas.microsoft.com/office/drawing/2014/main" id="{EFECF69F-64BC-D09B-6CAD-B3A88842C10A}"/>
                </a:ext>
              </a:extLst>
            </p:cNvPr>
            <p:cNvSpPr>
              <a:spLocks noChangeArrowheads="1"/>
            </p:cNvSpPr>
            <p:nvPr/>
          </p:nvSpPr>
          <p:spPr bwMode="auto">
            <a:xfrm>
              <a:off x="3324" y="1512"/>
              <a:ext cx="2262" cy="1200"/>
            </a:xfrm>
            <a:prstGeom prst="ellipse">
              <a:avLst/>
            </a:prstGeom>
            <a:noFill/>
            <a:ln w="9525">
              <a:solidFill>
                <a:schemeClr val="tx2"/>
              </a:solidFill>
              <a:prstDash val="dash"/>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hangingPunct="0">
                <a:defRPr/>
              </a:pPr>
              <a:endParaRPr lang="zh-CN" altLang="en-US"/>
            </a:p>
          </p:txBody>
        </p:sp>
        <p:sp>
          <p:nvSpPr>
            <p:cNvPr id="793622" name="Oval 22">
              <a:extLst>
                <a:ext uri="{FF2B5EF4-FFF2-40B4-BE49-F238E27FC236}">
                  <a16:creationId xmlns:a16="http://schemas.microsoft.com/office/drawing/2014/main" id="{119EF5D2-E489-3765-32D5-C3C87842DA53}"/>
                </a:ext>
              </a:extLst>
            </p:cNvPr>
            <p:cNvSpPr>
              <a:spLocks noChangeArrowheads="1"/>
            </p:cNvSpPr>
            <p:nvPr/>
          </p:nvSpPr>
          <p:spPr bwMode="auto">
            <a:xfrm>
              <a:off x="1674" y="414"/>
              <a:ext cx="2790" cy="2196"/>
            </a:xfrm>
            <a:prstGeom prst="ellipse">
              <a:avLst/>
            </a:prstGeom>
            <a:noFill/>
            <a:ln w="9525">
              <a:solidFill>
                <a:schemeClr val="tx2"/>
              </a:solidFill>
              <a:prstDash val="dash"/>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hangingPunct="0">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3620"/>
                                        </p:tgtEl>
                                        <p:attrNameLst>
                                          <p:attrName>style.visibility</p:attrName>
                                        </p:attrNameLst>
                                      </p:cBhvr>
                                      <p:to>
                                        <p:strVal val="visible"/>
                                      </p:to>
                                    </p:set>
                                    <p:anim calcmode="lin" valueType="num">
                                      <p:cBhvr additive="base">
                                        <p:cTn id="7" dur="500" fill="hold"/>
                                        <p:tgtEl>
                                          <p:spTgt spid="793620"/>
                                        </p:tgtEl>
                                        <p:attrNameLst>
                                          <p:attrName>ppt_x</p:attrName>
                                        </p:attrNameLst>
                                      </p:cBhvr>
                                      <p:tavLst>
                                        <p:tav tm="0">
                                          <p:val>
                                            <p:strVal val="#ppt_x"/>
                                          </p:val>
                                        </p:tav>
                                        <p:tav tm="100000">
                                          <p:val>
                                            <p:strVal val="#ppt_x"/>
                                          </p:val>
                                        </p:tav>
                                      </p:tavLst>
                                    </p:anim>
                                    <p:anim calcmode="lin" valueType="num">
                                      <p:cBhvr additive="base">
                                        <p:cTn id="8" dur="500" fill="hold"/>
                                        <p:tgtEl>
                                          <p:spTgt spid="7936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93623"/>
                                        </p:tgtEl>
                                        <p:attrNameLst>
                                          <p:attrName>style.visibility</p:attrName>
                                        </p:attrNameLst>
                                      </p:cBhvr>
                                      <p:to>
                                        <p:strVal val="visible"/>
                                      </p:to>
                                    </p:set>
                                    <p:anim calcmode="lin" valueType="num">
                                      <p:cBhvr additive="base">
                                        <p:cTn id="13" dur="500" fill="hold"/>
                                        <p:tgtEl>
                                          <p:spTgt spid="793623"/>
                                        </p:tgtEl>
                                        <p:attrNameLst>
                                          <p:attrName>ppt_x</p:attrName>
                                        </p:attrNameLst>
                                      </p:cBhvr>
                                      <p:tavLst>
                                        <p:tav tm="0">
                                          <p:val>
                                            <p:strVal val="#ppt_x"/>
                                          </p:val>
                                        </p:tav>
                                        <p:tav tm="100000">
                                          <p:val>
                                            <p:strVal val="#ppt_x"/>
                                          </p:val>
                                        </p:tav>
                                      </p:tavLst>
                                    </p:anim>
                                    <p:anim calcmode="lin" valueType="num">
                                      <p:cBhvr additive="base">
                                        <p:cTn id="14" dur="500" fill="hold"/>
                                        <p:tgtEl>
                                          <p:spTgt spid="7936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93624"/>
                                        </p:tgtEl>
                                        <p:attrNameLst>
                                          <p:attrName>style.visibility</p:attrName>
                                        </p:attrNameLst>
                                      </p:cBhvr>
                                      <p:to>
                                        <p:strVal val="visible"/>
                                      </p:to>
                                    </p:set>
                                    <p:anim calcmode="lin" valueType="num">
                                      <p:cBhvr additive="base">
                                        <p:cTn id="19" dur="500" fill="hold"/>
                                        <p:tgtEl>
                                          <p:spTgt spid="793624"/>
                                        </p:tgtEl>
                                        <p:attrNameLst>
                                          <p:attrName>ppt_x</p:attrName>
                                        </p:attrNameLst>
                                      </p:cBhvr>
                                      <p:tavLst>
                                        <p:tav tm="0">
                                          <p:val>
                                            <p:strVal val="#ppt_x"/>
                                          </p:val>
                                        </p:tav>
                                        <p:tav tm="100000">
                                          <p:val>
                                            <p:strVal val="#ppt_x"/>
                                          </p:val>
                                        </p:tav>
                                      </p:tavLst>
                                    </p:anim>
                                    <p:anim calcmode="lin" valueType="num">
                                      <p:cBhvr additive="base">
                                        <p:cTn id="20" dur="500" fill="hold"/>
                                        <p:tgtEl>
                                          <p:spTgt spid="7936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a:extLst>
              <a:ext uri="{FF2B5EF4-FFF2-40B4-BE49-F238E27FC236}">
                <a16:creationId xmlns:a16="http://schemas.microsoft.com/office/drawing/2014/main" id="{D927505E-92C5-A3CB-F328-DAB81652C41C}"/>
              </a:ext>
            </a:extLst>
          </p:cNvPr>
          <p:cNvSpPr>
            <a:spLocks noGrp="1" noChangeArrowheads="1"/>
          </p:cNvSpPr>
          <p:nvPr>
            <p:ph type="title"/>
          </p:nvPr>
        </p:nvSpPr>
        <p:spPr/>
        <p:txBody>
          <a:bodyPr/>
          <a:lstStyle/>
          <a:p>
            <a:r>
              <a:rPr lang="zh-CN" altLang="en-US"/>
              <a:t>查询优化</a:t>
            </a:r>
            <a:r>
              <a:rPr lang="en-US" altLang="zh-CN"/>
              <a:t>-</a:t>
            </a:r>
            <a:r>
              <a:rPr lang="zh-CN" altLang="en-US"/>
              <a:t>openGauss </a:t>
            </a:r>
            <a:endParaRPr lang="en-US" altLang="zh-CN"/>
          </a:p>
        </p:txBody>
      </p:sp>
      <p:sp>
        <p:nvSpPr>
          <p:cNvPr id="3" name="内容占位符 2">
            <a:extLst>
              <a:ext uri="{FF2B5EF4-FFF2-40B4-BE49-F238E27FC236}">
                <a16:creationId xmlns:a16="http://schemas.microsoft.com/office/drawing/2014/main" id="{0423257A-4A68-DA63-F4FB-6361A6ED8940}"/>
              </a:ext>
            </a:extLst>
          </p:cNvPr>
          <p:cNvSpPr>
            <a:spLocks noGrp="1"/>
          </p:cNvSpPr>
          <p:nvPr>
            <p:ph idx="1"/>
          </p:nvPr>
        </p:nvSpPr>
        <p:spPr/>
        <p:txBody>
          <a:bodyPr/>
          <a:lstStyle/>
          <a:p>
            <a:pPr marL="0" indent="0">
              <a:buFontTx/>
              <a:buNone/>
            </a:pPr>
            <a:r>
              <a:rPr lang="zh-CN" altLang="en-US" b="1" noProof="1"/>
              <a:t>查询重写</a:t>
            </a:r>
          </a:p>
          <a:p>
            <a:r>
              <a:rPr lang="zh-CN" altLang="en-US" sz="2400" b="1" noProof="1"/>
              <a:t>查询重写利用已有语句特征和关系代数运算来生成更高效的等价语句，在数据库优化器中扮演关键角色，尤其在复杂查询中，能够在性能上带来数量级的提升，可谓是“立竿见影”的“黑科技”。</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a:extLst>
              <a:ext uri="{FF2B5EF4-FFF2-40B4-BE49-F238E27FC236}">
                <a16:creationId xmlns:a16="http://schemas.microsoft.com/office/drawing/2014/main" id="{333F5C60-D813-D8BF-76CC-B760ABBCF8F1}"/>
              </a:ext>
            </a:extLst>
          </p:cNvPr>
          <p:cNvSpPr>
            <a:spLocks noGrp="1" noChangeArrowheads="1"/>
          </p:cNvSpPr>
          <p:nvPr>
            <p:ph type="title"/>
          </p:nvPr>
        </p:nvSpPr>
        <p:spPr/>
        <p:txBody>
          <a:bodyPr/>
          <a:lstStyle/>
          <a:p>
            <a:r>
              <a:rPr lang="zh-CN" altLang="en-US"/>
              <a:t>查询优化</a:t>
            </a:r>
            <a:r>
              <a:rPr lang="en-US" altLang="zh-CN"/>
              <a:t>-</a:t>
            </a:r>
            <a:r>
              <a:rPr lang="zh-CN" altLang="en-US">
                <a:sym typeface="宋体" panose="02010600030101010101" pitchFamily="2" charset="-122"/>
              </a:rPr>
              <a:t>openGauss </a:t>
            </a:r>
            <a:endParaRPr lang="zh-CN" altLang="en-US"/>
          </a:p>
        </p:txBody>
      </p:sp>
      <p:sp>
        <p:nvSpPr>
          <p:cNvPr id="3" name="内容占位符 2">
            <a:extLst>
              <a:ext uri="{FF2B5EF4-FFF2-40B4-BE49-F238E27FC236}">
                <a16:creationId xmlns:a16="http://schemas.microsoft.com/office/drawing/2014/main" id="{3809F5AB-ECE3-9E5C-05CC-5EA586394051}"/>
              </a:ext>
            </a:extLst>
          </p:cNvPr>
          <p:cNvSpPr>
            <a:spLocks noGrp="1"/>
          </p:cNvSpPr>
          <p:nvPr>
            <p:ph idx="1"/>
          </p:nvPr>
        </p:nvSpPr>
        <p:spPr>
          <a:xfrm>
            <a:off x="569913" y="2133600"/>
            <a:ext cx="7888287" cy="4114800"/>
          </a:xfrm>
        </p:spPr>
        <p:txBody>
          <a:bodyPr/>
          <a:lstStyle/>
          <a:p>
            <a:r>
              <a:rPr lang="zh-CN" altLang="en-US" sz="2000" b="1" noProof="1"/>
              <a:t>SQL是丰富多样的，应用非常灵活，不同的开发人员依据不同的经验，编写的SQL语句也是各式各样，SQL语句还可以通过工具自动生成。SQL是一种描述性语言，数据库的使用者只是描述了想要的结果，而不关心数据的具体获取方式。输入数据库的SQL语句很难做到以最优形式表示，往往隐含了冗余信息，这些信息可以被挖掘以生成更加高效的SQL语句。</a:t>
            </a:r>
          </a:p>
          <a:p>
            <a:r>
              <a:rPr lang="zh-CN" altLang="en-US" sz="2000" b="1" noProof="1"/>
              <a:t>查询重写就是把用户输入的 SQL 语句转换为更高效的等价SQL。</a:t>
            </a:r>
            <a:r>
              <a:rPr lang="zh-CN" altLang="en-US" sz="2000" b="1" noProof="1">
                <a:solidFill>
                  <a:srgbClr val="FF0000"/>
                </a:solidFill>
              </a:rPr>
              <a:t>查询重写遵循两个基本原则:</a:t>
            </a:r>
            <a:endParaRPr lang="zh-CN" altLang="en-US" sz="2000" b="1" noProof="1"/>
          </a:p>
          <a:p>
            <a:pPr marL="0" indent="0">
              <a:buFontTx/>
              <a:buNone/>
            </a:pPr>
            <a:r>
              <a:rPr lang="zh-CN" altLang="en-US" sz="2000" b="1" noProof="1"/>
              <a:t>(1)等价性:原语句和重写后的语句输出结果相同。</a:t>
            </a:r>
          </a:p>
          <a:p>
            <a:pPr marL="0" indent="0">
              <a:buFontTx/>
              <a:buNone/>
            </a:pPr>
            <a:r>
              <a:rPr lang="zh-CN" altLang="en-US" sz="2000" b="1" noProof="1"/>
              <a:t>(2)高效性:重写后的语句比原语句执行时间短，且资源使用更高效。</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a:extLst>
              <a:ext uri="{FF2B5EF4-FFF2-40B4-BE49-F238E27FC236}">
                <a16:creationId xmlns:a16="http://schemas.microsoft.com/office/drawing/2014/main" id="{0820EA32-BF0B-7711-03BA-3B65E6F6DE9D}"/>
              </a:ext>
            </a:extLst>
          </p:cNvPr>
          <p:cNvSpPr>
            <a:spLocks noGrp="1" noChangeArrowheads="1"/>
          </p:cNvSpPr>
          <p:nvPr>
            <p:ph type="title"/>
          </p:nvPr>
        </p:nvSpPr>
        <p:spPr/>
        <p:txBody>
          <a:bodyPr/>
          <a:lstStyle/>
          <a:p>
            <a:r>
              <a:rPr lang="zh-CN" altLang="en-US">
                <a:sym typeface="宋体" panose="02010600030101010101" pitchFamily="2" charset="-122"/>
              </a:rPr>
              <a:t>查询优化</a:t>
            </a:r>
            <a:r>
              <a:rPr lang="en-US" altLang="zh-CN">
                <a:sym typeface="宋体" panose="02010600030101010101" pitchFamily="2" charset="-122"/>
              </a:rPr>
              <a:t>-</a:t>
            </a:r>
            <a:r>
              <a:rPr lang="zh-CN" altLang="en-US">
                <a:sym typeface="宋体" panose="02010600030101010101" pitchFamily="2" charset="-122"/>
              </a:rPr>
              <a:t>openGauss </a:t>
            </a:r>
            <a:endParaRPr lang="zh-CN" altLang="en-US"/>
          </a:p>
        </p:txBody>
      </p:sp>
      <p:sp>
        <p:nvSpPr>
          <p:cNvPr id="58370" name="内容占位符 2">
            <a:extLst>
              <a:ext uri="{FF2B5EF4-FFF2-40B4-BE49-F238E27FC236}">
                <a16:creationId xmlns:a16="http://schemas.microsoft.com/office/drawing/2014/main" id="{18C80773-C04D-C5D7-D7AE-8094117C1E85}"/>
              </a:ext>
            </a:extLst>
          </p:cNvPr>
          <p:cNvSpPr>
            <a:spLocks noGrp="1" noChangeArrowheads="1"/>
          </p:cNvSpPr>
          <p:nvPr>
            <p:ph idx="1"/>
          </p:nvPr>
        </p:nvSpPr>
        <p:spPr/>
        <p:txBody>
          <a:bodyPr/>
          <a:lstStyle/>
          <a:p>
            <a:r>
              <a:rPr lang="zh-CN" altLang="en-US"/>
              <a:t>openGauss几个关键的查询重写技术:常量表达式化简、子查询优化、 </a:t>
            </a:r>
            <a:r>
              <a:rPr lang="zh-CN" altLang="en-US">
                <a:solidFill>
                  <a:srgbClr val="FF0000"/>
                </a:solidFill>
              </a:rPr>
              <a:t>选择下推和等价推理</a:t>
            </a:r>
            <a:r>
              <a:rPr lang="zh-CN" altLang="en-US"/>
              <a:t>、外连接消除、DISTINCT 消除、IN 谓词展开、视图展开等</a:t>
            </a:r>
          </a:p>
        </p:txBody>
      </p:sp>
      <p:sp>
        <p:nvSpPr>
          <p:cNvPr id="58371" name="文本框 3">
            <a:extLst>
              <a:ext uri="{FF2B5EF4-FFF2-40B4-BE49-F238E27FC236}">
                <a16:creationId xmlns:a16="http://schemas.microsoft.com/office/drawing/2014/main" id="{D153B0F3-0EB7-C2DB-0E64-1222D4DF4E77}"/>
              </a:ext>
            </a:extLst>
          </p:cNvPr>
          <p:cNvSpPr txBox="1">
            <a:spLocks noChangeArrowheads="1"/>
          </p:cNvSpPr>
          <p:nvPr/>
        </p:nvSpPr>
        <p:spPr bwMode="auto">
          <a:xfrm>
            <a:off x="719138" y="5126038"/>
            <a:ext cx="78803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t>https://mp.weixin.qq.com/s/ktJaRjBfOwV51ViM-xMhOA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AE8D551-10E5-427F-A1AB-5F085E0FD935}" type="slidenum">
              <a:rPr kumimoji="0" lang="zh-CN" altLang="en-US" sz="1400"/>
              <a:t>35</a:t>
            </a:fld>
            <a:endParaRPr kumimoji="0" lang="en-US" altLang="zh-CN" sz="1400"/>
          </a:p>
        </p:txBody>
      </p:sp>
      <p:sp>
        <p:nvSpPr>
          <p:cNvPr id="152578" name="Rectangle 2"/>
          <p:cNvSpPr>
            <a:spLocks noGrp="1" noChangeArrowheads="1"/>
          </p:cNvSpPr>
          <p:nvPr>
            <p:ph type="body" idx="1"/>
          </p:nvPr>
        </p:nvSpPr>
        <p:spPr>
          <a:xfrm>
            <a:off x="476250" y="700088"/>
            <a:ext cx="8429625" cy="5822950"/>
          </a:xfrm>
        </p:spPr>
        <p:txBody>
          <a:bodyPr/>
          <a:lstStyle/>
          <a:p>
            <a:pPr>
              <a:lnSpc>
                <a:spcPct val="80000"/>
              </a:lnSpc>
              <a:buFontTx/>
              <a:buNone/>
            </a:pPr>
            <a:r>
              <a:rPr lang="en-US" altLang="zh-CN" sz="1800" b="1">
                <a:solidFill>
                  <a:schemeClr val="tx2"/>
                </a:solidFill>
                <a:latin typeface="黑体" panose="02010609060101010101" pitchFamily="49" charset="-122"/>
                <a:ea typeface="黑体" panose="02010609060101010101" pitchFamily="49" charset="-122"/>
              </a:rPr>
              <a:t>1. </a:t>
            </a:r>
            <a:r>
              <a:rPr lang="zh-CN" altLang="en-US" sz="1800" b="1">
                <a:solidFill>
                  <a:schemeClr val="tx2"/>
                </a:solidFill>
                <a:latin typeface="黑体" panose="02010609060101010101" pitchFamily="49" charset="-122"/>
                <a:ea typeface="黑体" panose="02010609060101010101" pitchFamily="49" charset="-122"/>
              </a:rPr>
              <a:t>数据库系统开发的主要过程：</a:t>
            </a:r>
            <a:r>
              <a:rPr lang="zh-CN" altLang="en-US" sz="1800" b="1">
                <a:solidFill>
                  <a:schemeClr val="tx2"/>
                </a:solidFill>
              </a:rPr>
              <a:t>	       </a:t>
            </a:r>
            <a:endParaRPr lang="en-US" altLang="zh-CN" sz="2000"/>
          </a:p>
          <a:p>
            <a:pPr lvl="1">
              <a:lnSpc>
                <a:spcPct val="80000"/>
              </a:lnSpc>
            </a:pPr>
            <a:r>
              <a:rPr lang="en-US" altLang="zh-CN" sz="1600" b="1">
                <a:latin typeface="黑体" panose="02010609060101010101" pitchFamily="49" charset="-122"/>
                <a:ea typeface="黑体" panose="02010609060101010101" pitchFamily="49" charset="-122"/>
              </a:rPr>
              <a:t>Step1: </a:t>
            </a:r>
            <a:r>
              <a:rPr lang="zh-CN" altLang="en-US" sz="1600" b="1">
                <a:latin typeface="黑体" panose="02010609060101010101" pitchFamily="49" charset="-122"/>
                <a:ea typeface="黑体" panose="02010609060101010101" pitchFamily="49" charset="-122"/>
              </a:rPr>
              <a:t>需求分析</a:t>
            </a:r>
            <a:r>
              <a:rPr lang="zh-CN" altLang="en-US" sz="1600" b="1"/>
              <a:t>	</a:t>
            </a:r>
            <a:r>
              <a:rPr lang="zh-CN" altLang="en-US" sz="1600"/>
              <a:t>       （编写数据流程图</a:t>
            </a:r>
            <a:r>
              <a:rPr lang="en-US" altLang="zh-CN" sz="1600"/>
              <a:t>-</a:t>
            </a:r>
            <a:r>
              <a:rPr lang="zh-CN" altLang="en-US" sz="1600">
                <a:hlinkClick r:id="rId2" action="ppaction://hlinksldjump"/>
              </a:rPr>
              <a:t>补充自学</a:t>
            </a:r>
            <a:r>
              <a:rPr lang="en-US" altLang="zh-CN" sz="1600"/>
              <a:t>/</a:t>
            </a:r>
            <a:r>
              <a:rPr lang="zh-CN" altLang="en-US" sz="1600"/>
              <a:t>统一建模语言</a:t>
            </a:r>
            <a:r>
              <a:rPr lang="en-US" altLang="zh-CN" sz="1600"/>
              <a:t>UML</a:t>
            </a:r>
            <a:r>
              <a:rPr lang="zh-CN" altLang="en-US" sz="1600"/>
              <a:t>）</a:t>
            </a:r>
          </a:p>
          <a:p>
            <a:pPr lvl="2">
              <a:lnSpc>
                <a:spcPct val="80000"/>
              </a:lnSpc>
            </a:pPr>
            <a:r>
              <a:rPr lang="zh-CN" altLang="en-US" sz="1600"/>
              <a:t>功能需求 	       （功能需求说明书）</a:t>
            </a:r>
            <a:r>
              <a:rPr lang="en-US" altLang="zh-CN" sz="1600"/>
              <a:t>       /</a:t>
            </a:r>
            <a:r>
              <a:rPr lang="zh-CN" altLang="en-US" sz="1600"/>
              <a:t>用例图</a:t>
            </a:r>
            <a:r>
              <a:rPr lang="en-US" altLang="zh-CN" sz="1600"/>
              <a:t>+</a:t>
            </a:r>
            <a:r>
              <a:rPr lang="zh-CN" altLang="en-US" sz="1600"/>
              <a:t>时序图</a:t>
            </a:r>
          </a:p>
          <a:p>
            <a:pPr lvl="2">
              <a:lnSpc>
                <a:spcPct val="80000"/>
              </a:lnSpc>
            </a:pPr>
            <a:r>
              <a:rPr lang="zh-CN" altLang="en-US" sz="1600" b="1">
                <a:solidFill>
                  <a:srgbClr val="545472"/>
                </a:solidFill>
                <a:latin typeface="黑体" panose="02010609060101010101" pitchFamily="49" charset="-122"/>
                <a:ea typeface="黑体" panose="02010609060101010101" pitchFamily="49" charset="-122"/>
              </a:rPr>
              <a:t>数据需求</a:t>
            </a:r>
            <a:r>
              <a:rPr lang="en-US" altLang="zh-CN" sz="1600" baseline="30000"/>
              <a:t> 	          </a:t>
            </a:r>
            <a:r>
              <a:rPr lang="zh-CN" altLang="en-US" sz="1600"/>
              <a:t>（数据需求说明书）</a:t>
            </a:r>
            <a:r>
              <a:rPr lang="en-US" altLang="zh-CN" sz="1600"/>
              <a:t>       /</a:t>
            </a:r>
            <a:r>
              <a:rPr lang="zh-CN" altLang="en-US" sz="1600"/>
              <a:t>用例图</a:t>
            </a:r>
            <a:r>
              <a:rPr lang="en-US" altLang="zh-CN" sz="1600"/>
              <a:t>+</a:t>
            </a:r>
            <a:r>
              <a:rPr lang="zh-CN" altLang="en-US" sz="1600"/>
              <a:t>时序图</a:t>
            </a:r>
            <a:endParaRPr lang="en-US" altLang="zh-CN" sz="1600" baseline="30000"/>
          </a:p>
          <a:p>
            <a:pPr lvl="1">
              <a:lnSpc>
                <a:spcPct val="80000"/>
              </a:lnSpc>
            </a:pPr>
            <a:r>
              <a:rPr lang="en-US" altLang="zh-CN" sz="1600" b="1">
                <a:latin typeface="黑体" panose="02010609060101010101" pitchFamily="49" charset="-122"/>
                <a:ea typeface="黑体" panose="02010609060101010101" pitchFamily="49" charset="-122"/>
              </a:rPr>
              <a:t>Step2: </a:t>
            </a:r>
            <a:r>
              <a:rPr lang="zh-CN" altLang="en-US" sz="1600" b="1">
                <a:latin typeface="黑体" panose="02010609060101010101" pitchFamily="49" charset="-122"/>
                <a:ea typeface="黑体" panose="02010609060101010101" pitchFamily="49" charset="-122"/>
              </a:rPr>
              <a:t>系统设计</a:t>
            </a:r>
            <a:r>
              <a:rPr lang="en-US" altLang="zh-CN" sz="1600"/>
              <a:t>[</a:t>
            </a:r>
            <a:r>
              <a:rPr lang="zh-CN" altLang="en-US" sz="1600"/>
              <a:t>总体设计与详细设计</a:t>
            </a:r>
            <a:r>
              <a:rPr lang="en-US" altLang="zh-CN" sz="1600"/>
              <a:t>]</a:t>
            </a:r>
            <a:endParaRPr lang="zh-CN" altLang="en-US" sz="1600"/>
          </a:p>
          <a:p>
            <a:pPr lvl="2">
              <a:lnSpc>
                <a:spcPct val="80000"/>
              </a:lnSpc>
            </a:pPr>
            <a:r>
              <a:rPr lang="zh-CN" altLang="en-US" sz="1600"/>
              <a:t>系统功能设计</a:t>
            </a:r>
            <a:endParaRPr lang="en-US" altLang="zh-CN" sz="1600"/>
          </a:p>
          <a:p>
            <a:pPr lvl="2">
              <a:lnSpc>
                <a:spcPct val="80000"/>
              </a:lnSpc>
            </a:pPr>
            <a:r>
              <a:rPr lang="zh-CN" altLang="en-US" sz="1600"/>
              <a:t>数据结构设计</a:t>
            </a:r>
            <a:r>
              <a:rPr lang="zh-CN" altLang="en-US" sz="1400"/>
              <a:t>	</a:t>
            </a:r>
          </a:p>
          <a:p>
            <a:pPr lvl="1">
              <a:lnSpc>
                <a:spcPct val="80000"/>
              </a:lnSpc>
              <a:buFontTx/>
              <a:buNone/>
            </a:pPr>
            <a:r>
              <a:rPr lang="zh-CN" altLang="en-US" sz="1600"/>
              <a:t>	    </a:t>
            </a:r>
            <a:r>
              <a:rPr lang="zh-CN" altLang="en-US" sz="1600" b="1">
                <a:solidFill>
                  <a:srgbClr val="0000FF"/>
                </a:solidFill>
                <a:latin typeface="黑体" panose="02010609060101010101" pitchFamily="49" charset="-122"/>
                <a:ea typeface="黑体" panose="02010609060101010101" pitchFamily="49" charset="-122"/>
              </a:rPr>
              <a:t>概念设计</a:t>
            </a:r>
            <a:r>
              <a:rPr lang="en-US" altLang="zh-CN" sz="1600" baseline="30000">
                <a:solidFill>
                  <a:srgbClr val="0000FF"/>
                </a:solidFill>
              </a:rPr>
              <a:t> </a:t>
            </a:r>
            <a:r>
              <a:rPr lang="en-US" altLang="zh-CN" sz="1600" baseline="30000"/>
              <a:t>	           </a:t>
            </a:r>
            <a:r>
              <a:rPr lang="zh-CN" altLang="en-US" sz="1600">
                <a:solidFill>
                  <a:srgbClr val="0000FF"/>
                </a:solidFill>
              </a:rPr>
              <a:t>（建立概念模型</a:t>
            </a:r>
            <a:r>
              <a:rPr lang="en-US" altLang="zh-CN" sz="1600">
                <a:solidFill>
                  <a:srgbClr val="0000FF"/>
                </a:solidFill>
              </a:rPr>
              <a:t>-</a:t>
            </a:r>
            <a:r>
              <a:rPr lang="zh-CN" altLang="en-US" sz="1600">
                <a:solidFill>
                  <a:srgbClr val="0000FF"/>
                </a:solidFill>
              </a:rPr>
              <a:t>抽象结构，与</a:t>
            </a:r>
            <a:r>
              <a:rPr lang="en-US" altLang="zh-CN" sz="1600">
                <a:solidFill>
                  <a:srgbClr val="0000FF"/>
                </a:solidFill>
              </a:rPr>
              <a:t>DBMS</a:t>
            </a:r>
            <a:r>
              <a:rPr lang="zh-CN" altLang="en-US" sz="1600">
                <a:solidFill>
                  <a:srgbClr val="0000FF"/>
                </a:solidFill>
              </a:rPr>
              <a:t>无关）如</a:t>
            </a:r>
            <a:r>
              <a:rPr lang="en-US" altLang="zh-CN" sz="1600" b="1">
                <a:solidFill>
                  <a:srgbClr val="0000FF"/>
                </a:solidFill>
                <a:latin typeface="黑体" panose="02010609060101010101" pitchFamily="49" charset="-122"/>
                <a:ea typeface="黑体" panose="02010609060101010101" pitchFamily="49" charset="-122"/>
              </a:rPr>
              <a:t>E-R</a:t>
            </a:r>
            <a:r>
              <a:rPr lang="zh-CN" altLang="en-US" sz="1600" b="1">
                <a:solidFill>
                  <a:srgbClr val="0000FF"/>
                </a:solidFill>
                <a:latin typeface="黑体" panose="02010609060101010101" pitchFamily="49" charset="-122"/>
                <a:ea typeface="黑体" panose="02010609060101010101" pitchFamily="49" charset="-122"/>
              </a:rPr>
              <a:t>模型</a:t>
            </a:r>
            <a:endParaRPr lang="zh-CN" altLang="en-US" sz="1600" b="1" baseline="30000">
              <a:solidFill>
                <a:srgbClr val="0000FF"/>
              </a:solidFill>
              <a:latin typeface="黑体" panose="02010609060101010101" pitchFamily="49" charset="-122"/>
              <a:ea typeface="黑体" panose="02010609060101010101" pitchFamily="49" charset="-122"/>
            </a:endParaRPr>
          </a:p>
          <a:p>
            <a:pPr lvl="1">
              <a:lnSpc>
                <a:spcPct val="80000"/>
              </a:lnSpc>
              <a:buFontTx/>
              <a:buNone/>
            </a:pPr>
            <a:r>
              <a:rPr lang="zh-CN" altLang="en-US" sz="1600">
                <a:solidFill>
                  <a:srgbClr val="0000FF"/>
                </a:solidFill>
              </a:rPr>
              <a:t>	    </a:t>
            </a:r>
            <a:r>
              <a:rPr lang="zh-CN" altLang="en-US" sz="1600" b="1">
                <a:solidFill>
                  <a:srgbClr val="0000FF"/>
                </a:solidFill>
                <a:latin typeface="黑体" panose="02010609060101010101" pitchFamily="49" charset="-122"/>
                <a:ea typeface="黑体" panose="02010609060101010101" pitchFamily="49" charset="-122"/>
              </a:rPr>
              <a:t>逻辑设计</a:t>
            </a:r>
            <a:r>
              <a:rPr lang="en-US" altLang="zh-CN" sz="1600" baseline="30000">
                <a:solidFill>
                  <a:srgbClr val="0000FF"/>
                </a:solidFill>
              </a:rPr>
              <a:t>	           </a:t>
            </a:r>
            <a:r>
              <a:rPr lang="zh-CN" altLang="en-US" sz="1600">
                <a:solidFill>
                  <a:srgbClr val="0000FF"/>
                </a:solidFill>
              </a:rPr>
              <a:t>（建立逻辑模型</a:t>
            </a:r>
            <a:r>
              <a:rPr lang="en-US" altLang="zh-CN" sz="1600">
                <a:solidFill>
                  <a:srgbClr val="0000FF"/>
                </a:solidFill>
              </a:rPr>
              <a:t>-</a:t>
            </a:r>
            <a:r>
              <a:rPr lang="zh-CN" altLang="en-US" sz="1600">
                <a:solidFill>
                  <a:srgbClr val="0000FF"/>
                </a:solidFill>
              </a:rPr>
              <a:t>与</a:t>
            </a:r>
            <a:r>
              <a:rPr lang="en-US" altLang="zh-CN" sz="1600">
                <a:solidFill>
                  <a:srgbClr val="0000FF"/>
                </a:solidFill>
              </a:rPr>
              <a:t>DBMS</a:t>
            </a:r>
            <a:r>
              <a:rPr lang="zh-CN" altLang="en-US" sz="1600">
                <a:solidFill>
                  <a:srgbClr val="0000FF"/>
                </a:solidFill>
              </a:rPr>
              <a:t>密切相关）如</a:t>
            </a:r>
            <a:r>
              <a:rPr lang="zh-CN" altLang="en-US" sz="1600" b="1">
                <a:solidFill>
                  <a:srgbClr val="0000FF"/>
                </a:solidFill>
                <a:latin typeface="黑体" panose="02010609060101010101" pitchFamily="49" charset="-122"/>
                <a:ea typeface="黑体" panose="02010609060101010101" pitchFamily="49" charset="-122"/>
              </a:rPr>
              <a:t>关系模型</a:t>
            </a:r>
          </a:p>
          <a:p>
            <a:pPr lvl="1">
              <a:lnSpc>
                <a:spcPct val="80000"/>
              </a:lnSpc>
              <a:buFontTx/>
              <a:buNone/>
            </a:pPr>
            <a:r>
              <a:rPr lang="en-US" altLang="zh-CN" sz="1600">
                <a:solidFill>
                  <a:srgbClr val="0000FF"/>
                </a:solidFill>
              </a:rPr>
              <a:t>		   	  </a:t>
            </a:r>
            <a:r>
              <a:rPr lang="zh-CN" altLang="en-US" sz="1600">
                <a:solidFill>
                  <a:srgbClr val="0000FF"/>
                </a:solidFill>
              </a:rPr>
              <a:t>还应包括：	数据结构优化设计（建立良好的结构）</a:t>
            </a:r>
          </a:p>
          <a:p>
            <a:pPr lvl="2">
              <a:lnSpc>
                <a:spcPct val="80000"/>
              </a:lnSpc>
              <a:buFontTx/>
              <a:buNone/>
            </a:pPr>
            <a:r>
              <a:rPr lang="zh-CN" altLang="en-US" sz="1400">
                <a:solidFill>
                  <a:srgbClr val="0000FF"/>
                </a:solidFill>
              </a:rPr>
              <a:t>				数据完整性设计（建立完整性约束）</a:t>
            </a:r>
          </a:p>
          <a:p>
            <a:pPr lvl="2">
              <a:lnSpc>
                <a:spcPct val="80000"/>
              </a:lnSpc>
              <a:buFontTx/>
              <a:buNone/>
            </a:pPr>
            <a:r>
              <a:rPr lang="zh-CN" altLang="en-US" sz="1400">
                <a:solidFill>
                  <a:srgbClr val="0000FF"/>
                </a:solidFill>
              </a:rPr>
              <a:t>				数据安全设计（用户访问授权）</a:t>
            </a:r>
          </a:p>
          <a:p>
            <a:pPr lvl="2">
              <a:lnSpc>
                <a:spcPct val="80000"/>
              </a:lnSpc>
            </a:pPr>
            <a:r>
              <a:rPr lang="zh-CN" altLang="en-US" sz="1600">
                <a:solidFill>
                  <a:srgbClr val="0000FF"/>
                </a:solidFill>
              </a:rPr>
              <a:t>数据存储设计</a:t>
            </a:r>
          </a:p>
          <a:p>
            <a:pPr lvl="1">
              <a:lnSpc>
                <a:spcPct val="80000"/>
              </a:lnSpc>
              <a:buFontTx/>
              <a:buNone/>
            </a:pPr>
            <a:r>
              <a:rPr lang="zh-CN" altLang="en-US" sz="1600">
                <a:solidFill>
                  <a:srgbClr val="0000FF"/>
                </a:solidFill>
              </a:rPr>
              <a:t>	    </a:t>
            </a:r>
            <a:r>
              <a:rPr lang="zh-CN" altLang="en-US" sz="1600" b="1">
                <a:solidFill>
                  <a:srgbClr val="0000FF"/>
                </a:solidFill>
                <a:latin typeface="黑体" panose="02010609060101010101" pitchFamily="49" charset="-122"/>
                <a:ea typeface="黑体" panose="02010609060101010101" pitchFamily="49" charset="-122"/>
              </a:rPr>
              <a:t>物理设计</a:t>
            </a:r>
            <a:r>
              <a:rPr lang="zh-CN" altLang="en-US" sz="1600" b="1">
                <a:solidFill>
                  <a:srgbClr val="0000FF"/>
                </a:solidFill>
              </a:rPr>
              <a:t>		</a:t>
            </a:r>
            <a:r>
              <a:rPr lang="zh-CN" altLang="en-US" sz="1600">
                <a:solidFill>
                  <a:srgbClr val="0000FF"/>
                </a:solidFill>
              </a:rPr>
              <a:t>（建立</a:t>
            </a:r>
            <a:r>
              <a:rPr lang="zh-CN" altLang="en-US" sz="1600" b="1">
                <a:solidFill>
                  <a:srgbClr val="0000FF"/>
                </a:solidFill>
                <a:latin typeface="黑体" panose="02010609060101010101" pitchFamily="49" charset="-122"/>
                <a:ea typeface="黑体" panose="02010609060101010101" pitchFamily="49" charset="-122"/>
              </a:rPr>
              <a:t>物理存储模型</a:t>
            </a:r>
            <a:r>
              <a:rPr lang="zh-CN" altLang="en-US" sz="1600">
                <a:solidFill>
                  <a:srgbClr val="0000FF"/>
                </a:solidFill>
              </a:rPr>
              <a:t>）</a:t>
            </a:r>
          </a:p>
          <a:p>
            <a:pPr lvl="1">
              <a:lnSpc>
                <a:spcPct val="80000"/>
              </a:lnSpc>
            </a:pPr>
            <a:r>
              <a:rPr lang="en-US" altLang="zh-CN" sz="1600" b="1">
                <a:latin typeface="黑体" panose="02010609060101010101" pitchFamily="49" charset="-122"/>
                <a:ea typeface="黑体" panose="02010609060101010101" pitchFamily="49" charset="-122"/>
              </a:rPr>
              <a:t>Step3:</a:t>
            </a:r>
            <a:r>
              <a:rPr lang="zh-CN" altLang="en-US" sz="1600" b="1">
                <a:latin typeface="黑体" panose="02010609060101010101" pitchFamily="49" charset="-122"/>
                <a:ea typeface="黑体" panose="02010609060101010101" pitchFamily="49" charset="-122"/>
              </a:rPr>
              <a:t>系统实现</a:t>
            </a:r>
          </a:p>
          <a:p>
            <a:pPr lvl="2">
              <a:lnSpc>
                <a:spcPct val="80000"/>
              </a:lnSpc>
            </a:pPr>
            <a:r>
              <a:rPr lang="zh-CN" altLang="en-US" sz="1600" b="1">
                <a:solidFill>
                  <a:srgbClr val="0000FF"/>
                </a:solidFill>
                <a:latin typeface="黑体" panose="02010609060101010101" pitchFamily="49" charset="-122"/>
                <a:ea typeface="黑体" panose="02010609060101010101" pitchFamily="49" charset="-122"/>
              </a:rPr>
              <a:t>数据库实现</a:t>
            </a:r>
            <a:r>
              <a:rPr lang="zh-CN" altLang="en-US" sz="1600" b="1">
                <a:latin typeface="黑体" panose="02010609060101010101" pitchFamily="49" charset="-122"/>
                <a:ea typeface="黑体" panose="02010609060101010101" pitchFamily="49" charset="-122"/>
              </a:rPr>
              <a:t> 		</a:t>
            </a:r>
            <a:r>
              <a:rPr lang="en-US" altLang="zh-CN" sz="1600"/>
              <a:t>(</a:t>
            </a:r>
            <a:r>
              <a:rPr lang="zh-CN" altLang="en-US" sz="1600" b="1"/>
              <a:t>创建数据库</a:t>
            </a:r>
            <a:r>
              <a:rPr lang="zh-CN" altLang="en-US" sz="1600"/>
              <a:t>、或分布式数据库、或并行数据库</a:t>
            </a:r>
            <a:r>
              <a:rPr lang="en-US" altLang="zh-CN" sz="1600"/>
              <a:t>)</a:t>
            </a:r>
          </a:p>
          <a:p>
            <a:pPr lvl="2">
              <a:lnSpc>
                <a:spcPct val="80000"/>
              </a:lnSpc>
            </a:pPr>
            <a:r>
              <a:rPr lang="zh-CN" altLang="en-US" sz="1600"/>
              <a:t>应用开发</a:t>
            </a:r>
            <a:r>
              <a:rPr lang="en-US" altLang="zh-CN" sz="1600"/>
              <a:t>[</a:t>
            </a:r>
            <a:r>
              <a:rPr lang="zh-CN" altLang="en-US" sz="1600"/>
              <a:t>程序代码</a:t>
            </a:r>
            <a:r>
              <a:rPr lang="en-US" altLang="zh-CN" sz="1600"/>
              <a:t>]</a:t>
            </a:r>
            <a:r>
              <a:rPr lang="zh-CN" altLang="en-US" sz="1600">
                <a:solidFill>
                  <a:srgbClr val="0000FF"/>
                </a:solidFill>
              </a:rPr>
              <a:t>（</a:t>
            </a:r>
            <a:r>
              <a:rPr lang="zh-CN" altLang="en-US" sz="1600"/>
              <a:t>访问数据：</a:t>
            </a:r>
            <a:r>
              <a:rPr lang="en-US" altLang="zh-CN" sz="1600">
                <a:solidFill>
                  <a:srgbClr val="0000FF"/>
                </a:solidFill>
              </a:rPr>
              <a:t>SQL</a:t>
            </a:r>
            <a:r>
              <a:rPr lang="zh-CN" altLang="en-US" sz="1600">
                <a:solidFill>
                  <a:srgbClr val="0000FF"/>
                </a:solidFill>
              </a:rPr>
              <a:t>、编程</a:t>
            </a:r>
            <a:r>
              <a:rPr lang="en-US" altLang="zh-CN" sz="1600">
                <a:solidFill>
                  <a:srgbClr val="0000FF"/>
                </a:solidFill>
              </a:rPr>
              <a:t>SQL</a:t>
            </a:r>
            <a:r>
              <a:rPr lang="zh-CN" altLang="en-US" sz="1600">
                <a:solidFill>
                  <a:srgbClr val="0000FF"/>
                </a:solidFill>
              </a:rPr>
              <a:t>）</a:t>
            </a:r>
          </a:p>
          <a:p>
            <a:pPr lvl="1">
              <a:lnSpc>
                <a:spcPct val="80000"/>
              </a:lnSpc>
            </a:pPr>
            <a:r>
              <a:rPr lang="en-US" altLang="zh-CN" sz="1600" b="1">
                <a:latin typeface="黑体" panose="02010609060101010101" pitchFamily="49" charset="-122"/>
                <a:ea typeface="黑体" panose="02010609060101010101" pitchFamily="49" charset="-122"/>
              </a:rPr>
              <a:t>Step4:</a:t>
            </a:r>
            <a:r>
              <a:rPr lang="zh-CN" altLang="en-US" sz="1600" b="1">
                <a:latin typeface="黑体" panose="02010609060101010101" pitchFamily="49" charset="-122"/>
                <a:ea typeface="黑体" panose="02010609060101010101" pitchFamily="49" charset="-122"/>
              </a:rPr>
              <a:t>系统运行</a:t>
            </a:r>
            <a:r>
              <a:rPr lang="en-US" altLang="zh-CN" sz="1600" b="1">
                <a:latin typeface="黑体" panose="02010609060101010101" pitchFamily="49" charset="-122"/>
                <a:ea typeface="黑体" panose="02010609060101010101" pitchFamily="49" charset="-122"/>
              </a:rPr>
              <a:t>(</a:t>
            </a:r>
            <a:r>
              <a:rPr lang="zh-CN" altLang="en-US" sz="1600" b="1">
                <a:latin typeface="黑体" panose="02010609060101010101" pitchFamily="49" charset="-122"/>
                <a:ea typeface="黑体" panose="02010609060101010101" pitchFamily="49" charset="-122"/>
              </a:rPr>
              <a:t>与维护</a:t>
            </a:r>
            <a:r>
              <a:rPr lang="en-US" altLang="zh-CN" sz="1600" b="1">
                <a:latin typeface="黑体" panose="02010609060101010101" pitchFamily="49" charset="-122"/>
                <a:ea typeface="黑体" panose="02010609060101010101" pitchFamily="49" charset="-122"/>
              </a:rPr>
              <a:t>)</a:t>
            </a:r>
          </a:p>
          <a:p>
            <a:pPr lvl="2">
              <a:lnSpc>
                <a:spcPct val="80000"/>
              </a:lnSpc>
            </a:pPr>
            <a:r>
              <a:rPr lang="zh-CN" altLang="en-US" sz="1600"/>
              <a:t>运行系统</a:t>
            </a:r>
            <a:r>
              <a:rPr lang="zh-CN" altLang="en-US" sz="1600" b="1"/>
              <a:t>	       </a:t>
            </a:r>
            <a:endParaRPr lang="zh-CN" altLang="en-US" sz="1600">
              <a:solidFill>
                <a:srgbClr val="0000FF"/>
              </a:solidFill>
            </a:endParaRPr>
          </a:p>
          <a:p>
            <a:pPr lvl="2">
              <a:lnSpc>
                <a:spcPct val="80000"/>
              </a:lnSpc>
            </a:pPr>
            <a:r>
              <a:rPr lang="zh-CN" altLang="en-US" sz="1600" b="1">
                <a:solidFill>
                  <a:srgbClr val="0000FF"/>
                </a:solidFill>
                <a:latin typeface="黑体" panose="02010609060101010101" pitchFamily="49" charset="-122"/>
                <a:ea typeface="黑体" panose="02010609060101010101" pitchFamily="49" charset="-122"/>
              </a:rPr>
              <a:t>数据维护</a:t>
            </a:r>
            <a:r>
              <a:rPr lang="zh-CN" altLang="en-US" sz="1600" b="1">
                <a:solidFill>
                  <a:srgbClr val="0000FF"/>
                </a:solidFill>
              </a:rPr>
              <a:t> </a:t>
            </a:r>
            <a:r>
              <a:rPr lang="zh-CN" altLang="en-US" sz="1600" b="1"/>
              <a:t>        	 </a:t>
            </a:r>
            <a:r>
              <a:rPr lang="en-US" altLang="zh-CN" sz="1600"/>
              <a:t>(</a:t>
            </a:r>
            <a:r>
              <a:rPr lang="zh-CN" altLang="en-US" sz="1600"/>
              <a:t>数据更新，结构修改，</a:t>
            </a:r>
            <a:r>
              <a:rPr lang="zh-CN" altLang="en-US" sz="1600" b="1">
                <a:latin typeface="黑体" panose="02010609060101010101" pitchFamily="49" charset="-122"/>
                <a:ea typeface="黑体" panose="02010609060101010101" pitchFamily="49" charset="-122"/>
              </a:rPr>
              <a:t>数据备份</a:t>
            </a:r>
            <a:r>
              <a:rPr lang="en-US" altLang="zh-CN" sz="1600"/>
              <a:t>)</a:t>
            </a:r>
            <a:endParaRPr lang="zh-CN" altLang="en-US" sz="1600"/>
          </a:p>
          <a:p>
            <a:pPr lvl="2">
              <a:lnSpc>
                <a:spcPct val="80000"/>
              </a:lnSpc>
            </a:pPr>
            <a:r>
              <a:rPr lang="zh-CN" altLang="en-US" sz="1600" b="1">
                <a:solidFill>
                  <a:srgbClr val="0000FF"/>
                </a:solidFill>
                <a:latin typeface="黑体" panose="02010609060101010101" pitchFamily="49" charset="-122"/>
                <a:ea typeface="黑体" panose="02010609060101010101" pitchFamily="49" charset="-122"/>
              </a:rPr>
              <a:t>数据分析</a:t>
            </a:r>
            <a:r>
              <a:rPr lang="zh-CN" altLang="en-US" sz="1600" b="1">
                <a:solidFill>
                  <a:srgbClr val="0000FF"/>
                </a:solidFill>
              </a:rPr>
              <a:t>	</a:t>
            </a:r>
            <a:r>
              <a:rPr lang="zh-CN" altLang="en-US" sz="1600" b="1"/>
              <a:t>         </a:t>
            </a:r>
            <a:r>
              <a:rPr lang="zh-CN" altLang="en-US" sz="1600"/>
              <a:t>（数据仓库，数据挖掘）</a:t>
            </a:r>
          </a:p>
          <a:p>
            <a:pPr>
              <a:lnSpc>
                <a:spcPct val="80000"/>
              </a:lnSpc>
              <a:buFontTx/>
              <a:buNone/>
            </a:pPr>
            <a:r>
              <a:rPr lang="en-US" altLang="zh-CN" sz="1800" b="1">
                <a:solidFill>
                  <a:schemeClr val="tx2"/>
                </a:solidFill>
                <a:latin typeface="黑体" panose="02010609060101010101" pitchFamily="49" charset="-122"/>
                <a:ea typeface="黑体" panose="02010609060101010101" pitchFamily="49" charset="-122"/>
              </a:rPr>
              <a:t>2. </a:t>
            </a:r>
            <a:r>
              <a:rPr lang="zh-CN" altLang="en-US" sz="1800" b="1">
                <a:solidFill>
                  <a:schemeClr val="tx2"/>
                </a:solidFill>
                <a:latin typeface="黑体" panose="02010609060101010101" pitchFamily="49" charset="-122"/>
                <a:ea typeface="黑体" panose="02010609060101010101" pitchFamily="49" charset="-122"/>
              </a:rPr>
              <a:t>数据库开发的主要过程</a:t>
            </a:r>
            <a:r>
              <a:rPr lang="en-US" altLang="zh-CN" sz="1800" b="1">
                <a:solidFill>
                  <a:schemeClr val="tx2"/>
                </a:solidFill>
                <a:latin typeface="黑体" panose="02010609060101010101" pitchFamily="49" charset="-122"/>
                <a:ea typeface="黑体" panose="02010609060101010101" pitchFamily="49" charset="-122"/>
              </a:rPr>
              <a:t>:</a:t>
            </a:r>
          </a:p>
          <a:p>
            <a:pPr>
              <a:lnSpc>
                <a:spcPct val="80000"/>
              </a:lnSpc>
              <a:buFontTx/>
              <a:buNone/>
            </a:pPr>
            <a:r>
              <a:rPr lang="zh-CN" altLang="en-US" sz="2000"/>
              <a:t>	</a:t>
            </a:r>
            <a:r>
              <a:rPr lang="zh-CN" altLang="en-US" sz="1800"/>
              <a:t>数据需求</a:t>
            </a:r>
            <a:r>
              <a:rPr lang="en-US" altLang="zh-CN" sz="1800">
                <a:sym typeface="Wingdings" panose="05000000000000000000" pitchFamily="2" charset="2"/>
              </a:rPr>
              <a:t>(</a:t>
            </a:r>
            <a:r>
              <a:rPr lang="zh-CN" altLang="en-US" sz="1800" b="1">
                <a:solidFill>
                  <a:srgbClr val="0000FF"/>
                </a:solidFill>
                <a:latin typeface="黑体" panose="02010609060101010101" pitchFamily="49" charset="-122"/>
                <a:ea typeface="黑体" panose="02010609060101010101" pitchFamily="49" charset="-122"/>
              </a:rPr>
              <a:t>概念设计</a:t>
            </a:r>
            <a:r>
              <a:rPr lang="en-US" altLang="zh-CN" sz="1800" b="1">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zh-CN" altLang="en-US" sz="1800" b="1">
                <a:solidFill>
                  <a:srgbClr val="0000FF"/>
                </a:solidFill>
                <a:latin typeface="黑体" panose="02010609060101010101" pitchFamily="49" charset="-122"/>
                <a:ea typeface="黑体" panose="02010609060101010101" pitchFamily="49" charset="-122"/>
              </a:rPr>
              <a:t>逻辑设计</a:t>
            </a:r>
            <a:r>
              <a:rPr lang="en-US" altLang="zh-CN" sz="1800" b="1">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zh-CN" altLang="en-US" sz="1800" b="1">
                <a:solidFill>
                  <a:srgbClr val="0000FF"/>
                </a:solidFill>
                <a:latin typeface="黑体" panose="02010609060101010101" pitchFamily="49" charset="-122"/>
                <a:ea typeface="黑体" panose="02010609060101010101" pitchFamily="49" charset="-122"/>
              </a:rPr>
              <a:t>物理设计</a:t>
            </a:r>
            <a:r>
              <a:rPr lang="en-US" altLang="zh-CN" sz="1800" b="1">
                <a:solidFill>
                  <a:srgbClr val="545472"/>
                </a:solidFill>
                <a:latin typeface="黑体" panose="02010609060101010101" pitchFamily="49" charset="-122"/>
                <a:ea typeface="黑体" panose="02010609060101010101" pitchFamily="49" charset="-122"/>
              </a:rPr>
              <a:t>)</a:t>
            </a:r>
            <a:r>
              <a:rPr lang="en-US" altLang="zh-CN" sz="1800">
                <a:sym typeface="Wingdings" panose="05000000000000000000" pitchFamily="2" charset="2"/>
              </a:rPr>
              <a:t></a:t>
            </a:r>
            <a:r>
              <a:rPr lang="zh-CN" altLang="en-US" sz="1600"/>
              <a:t>数据库实现</a:t>
            </a:r>
            <a:r>
              <a:rPr lang="en-US" altLang="zh-CN" sz="1600">
                <a:sym typeface="Wingdings" panose="05000000000000000000" pitchFamily="2" charset="2"/>
              </a:rPr>
              <a:t></a:t>
            </a:r>
            <a:r>
              <a:rPr lang="zh-CN" altLang="en-US" sz="1600">
                <a:sym typeface="Wingdings" panose="05000000000000000000" pitchFamily="2" charset="2"/>
              </a:rPr>
              <a:t>数据维护</a:t>
            </a:r>
            <a:r>
              <a:rPr lang="en-US" altLang="zh-CN" sz="1600">
                <a:sym typeface="Wingdings" panose="05000000000000000000" pitchFamily="2" charset="2"/>
              </a:rPr>
              <a:t></a:t>
            </a:r>
            <a:r>
              <a:rPr lang="zh-CN" altLang="en-US" sz="1600">
                <a:sym typeface="Wingdings" panose="05000000000000000000" pitchFamily="2" charset="2"/>
              </a:rPr>
              <a:t>数据分析</a:t>
            </a:r>
            <a:r>
              <a:rPr lang="en-US" altLang="zh-CN" sz="1600" b="1"/>
              <a:t> </a:t>
            </a:r>
          </a:p>
        </p:txBody>
      </p:sp>
      <p:sp>
        <p:nvSpPr>
          <p:cNvPr id="62467" name="Text Box 3"/>
          <p:cNvSpPr txBox="1">
            <a:spLocks noChangeArrowheads="1"/>
          </p:cNvSpPr>
          <p:nvPr/>
        </p:nvSpPr>
        <p:spPr bwMode="auto">
          <a:xfrm>
            <a:off x="611188" y="134938"/>
            <a:ext cx="688498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sym typeface="+mn-ea"/>
              </a:rPr>
              <a:t>六</a:t>
            </a:r>
            <a:r>
              <a:rPr kumimoji="0" lang="zh-CN" altLang="en-US" sz="2800" dirty="0">
                <a:solidFill>
                  <a:schemeClr val="tx2"/>
                </a:solidFill>
                <a:latin typeface="黑体" panose="02010609060101010101" pitchFamily="49" charset="-122"/>
                <a:ea typeface="黑体" panose="02010609060101010101" pitchFamily="49" charset="-122"/>
              </a:rPr>
              <a:t> 总结</a:t>
            </a:r>
            <a:r>
              <a:rPr kumimoji="0" lang="zh-CN" altLang="zh-CN" sz="2800" dirty="0">
                <a:solidFill>
                  <a:schemeClr val="tx2"/>
                </a:solidFill>
                <a:latin typeface="黑体" panose="02010609060101010101" pitchFamily="49" charset="-122"/>
                <a:ea typeface="黑体" panose="02010609060101010101" pitchFamily="49" charset="-122"/>
              </a:rPr>
              <a:t>：</a:t>
            </a:r>
            <a:r>
              <a:rPr kumimoji="0" lang="zh-CN" altLang="en-US" sz="2400" dirty="0">
                <a:solidFill>
                  <a:schemeClr val="tx2"/>
                </a:solidFill>
                <a:latin typeface="黑体" panose="02010609060101010101" pitchFamily="49" charset="-122"/>
                <a:ea typeface="黑体" panose="02010609060101010101" pitchFamily="49" charset="-122"/>
              </a:rPr>
              <a:t>数据库系统开发环节</a:t>
            </a:r>
            <a:endParaRPr kumimoji="0" lang="en-US" altLang="zh-CN" sz="2400" dirty="0">
              <a:solidFill>
                <a:schemeClr val="tx2"/>
              </a:solidFill>
              <a:latin typeface="黑体" panose="02010609060101010101" pitchFamily="49" charset="-122"/>
              <a:ea typeface="黑体" panose="02010609060101010101" pitchFamily="49" charset="-122"/>
            </a:endParaRPr>
          </a:p>
        </p:txBody>
      </p:sp>
      <p:sp>
        <p:nvSpPr>
          <p:cNvPr id="152582" name="Line 6"/>
          <p:cNvSpPr>
            <a:spLocks noChangeShapeType="1"/>
          </p:cNvSpPr>
          <p:nvPr/>
        </p:nvSpPr>
        <p:spPr bwMode="auto">
          <a:xfrm>
            <a:off x="2124075" y="6429375"/>
            <a:ext cx="3200400" cy="0"/>
          </a:xfrm>
          <a:prstGeom prst="line">
            <a:avLst/>
          </a:prstGeom>
          <a:noFill/>
          <a:ln w="28575">
            <a:solidFill>
              <a:srgbClr val="33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52583" name="Rectangle 7"/>
          <p:cNvSpPr>
            <a:spLocks noChangeArrowheads="1"/>
          </p:cNvSpPr>
          <p:nvPr/>
        </p:nvSpPr>
        <p:spPr bwMode="auto">
          <a:xfrm>
            <a:off x="1400175" y="2457450"/>
            <a:ext cx="7410450" cy="1638300"/>
          </a:xfrm>
          <a:prstGeom prst="rect">
            <a:avLst/>
          </a:prstGeom>
          <a:noFill/>
          <a:ln w="19050">
            <a:solidFill>
              <a:srgbClr val="3366FF"/>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200">
              <a:latin typeface="Tahoma" panose="020B0604030504040204" pitchFamily="2" charset="0"/>
            </a:endParaRPr>
          </a:p>
        </p:txBody>
      </p:sp>
      <p:sp>
        <p:nvSpPr>
          <p:cNvPr id="152584" name="Rectangle 8"/>
          <p:cNvSpPr>
            <a:spLocks noChangeArrowheads="1"/>
          </p:cNvSpPr>
          <p:nvPr/>
        </p:nvSpPr>
        <p:spPr bwMode="auto">
          <a:xfrm>
            <a:off x="301625" y="1177925"/>
            <a:ext cx="7461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200" b="0">
                <a:solidFill>
                  <a:srgbClr val="009999"/>
                </a:solidFill>
                <a:latin typeface="Tahoma" panose="020B0604030504040204" pitchFamily="2" charset="0"/>
              </a:rPr>
              <a:t>(</a:t>
            </a:r>
            <a:r>
              <a:rPr kumimoji="0" lang="zh-CN" altLang="en-US" sz="1200" b="0">
                <a:solidFill>
                  <a:srgbClr val="009999"/>
                </a:solidFill>
                <a:latin typeface="Tahoma" panose="020B0604030504040204" pitchFamily="2" charset="0"/>
              </a:rPr>
              <a:t>顶层</a:t>
            </a:r>
            <a:r>
              <a:rPr kumimoji="0" lang="en-US" altLang="zh-CN" sz="1200" b="0">
                <a:solidFill>
                  <a:srgbClr val="009999"/>
                </a:solidFill>
                <a:latin typeface="Tahoma" panose="020B0604030504040204" pitchFamily="2" charset="0"/>
              </a:rPr>
              <a:t>)</a:t>
            </a:r>
          </a:p>
        </p:txBody>
      </p:sp>
      <p:sp>
        <p:nvSpPr>
          <p:cNvPr id="152585" name="Rectangle 9"/>
          <p:cNvSpPr>
            <a:spLocks noChangeArrowheads="1"/>
          </p:cNvSpPr>
          <p:nvPr/>
        </p:nvSpPr>
        <p:spPr bwMode="auto">
          <a:xfrm>
            <a:off x="309563" y="2921000"/>
            <a:ext cx="7461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200" b="0">
                <a:solidFill>
                  <a:srgbClr val="009999"/>
                </a:solidFill>
                <a:latin typeface="Tahoma" panose="020B0604030504040204" pitchFamily="2" charset="0"/>
              </a:rPr>
              <a:t>(</a:t>
            </a:r>
            <a:r>
              <a:rPr kumimoji="0" lang="zh-CN" altLang="en-US" sz="1200" b="0">
                <a:solidFill>
                  <a:srgbClr val="009999"/>
                </a:solidFill>
                <a:latin typeface="Tahoma" panose="020B0604030504040204" pitchFamily="2" charset="0"/>
              </a:rPr>
              <a:t>展开</a:t>
            </a:r>
            <a:r>
              <a:rPr kumimoji="0" lang="en-US" altLang="zh-CN" sz="1200" b="0">
                <a:solidFill>
                  <a:srgbClr val="009999"/>
                </a:solidFill>
                <a:latin typeface="Tahoma" panose="020B0604030504040204" pitchFamily="2" charset="0"/>
              </a:rPr>
              <a:t>)</a:t>
            </a:r>
          </a:p>
        </p:txBody>
      </p:sp>
      <p:sp>
        <p:nvSpPr>
          <p:cNvPr id="152586" name="Rectangle 10"/>
          <p:cNvSpPr>
            <a:spLocks noChangeArrowheads="1"/>
          </p:cNvSpPr>
          <p:nvPr/>
        </p:nvSpPr>
        <p:spPr bwMode="auto">
          <a:xfrm>
            <a:off x="2706688" y="6570663"/>
            <a:ext cx="2801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a:latin typeface="Tahoma" panose="020B0604030504040204" pitchFamily="2" charset="0"/>
              </a:rPr>
              <a:t>附：*</a:t>
            </a:r>
            <a:r>
              <a:rPr kumimoji="0" lang="en-US" altLang="zh-CN" sz="1400">
                <a:latin typeface="Tahoma" panose="020B0604030504040204" pitchFamily="2" charset="0"/>
              </a:rPr>
              <a:t>DBS</a:t>
            </a:r>
            <a:r>
              <a:rPr kumimoji="0" lang="zh-CN" altLang="en-US" sz="1400">
                <a:latin typeface="Tahoma" panose="020B0604030504040204" pitchFamily="2" charset="0"/>
              </a:rPr>
              <a:t>系统体系结构（</a:t>
            </a:r>
            <a:r>
              <a:rPr kumimoji="0" lang="zh-CN" altLang="en-US" sz="1400">
                <a:latin typeface="Tahoma" panose="020B0604030504040204" pitchFamily="2" charset="0"/>
                <a:hlinkClick r:id="rId3" action="ppaction://hlinksldjump"/>
              </a:rPr>
              <a:t>选讲</a:t>
            </a:r>
            <a:r>
              <a:rPr kumimoji="0" lang="zh-CN" altLang="en-US" sz="1400">
                <a:latin typeface="Tahoma" panose="020B0604030504040204" pitchFamily="2"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2578">
                                            <p:txEl>
                                              <p:pRg st="0" end="0"/>
                                            </p:txEl>
                                          </p:spTgt>
                                        </p:tgtEl>
                                        <p:attrNameLst>
                                          <p:attrName>style.visibility</p:attrName>
                                        </p:attrNameLst>
                                      </p:cBhvr>
                                      <p:to>
                                        <p:strVal val="visible"/>
                                      </p:to>
                                    </p:set>
                                    <p:anim calcmode="lin" valueType="num">
                                      <p:cBhvr additive="base">
                                        <p:cTn id="7" dur="500" fill="hold"/>
                                        <p:tgtEl>
                                          <p:spTgt spid="1525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257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2584"/>
                                        </p:tgtEl>
                                        <p:attrNameLst>
                                          <p:attrName>style.visibility</p:attrName>
                                        </p:attrNameLst>
                                      </p:cBhvr>
                                      <p:to>
                                        <p:strVal val="visible"/>
                                      </p:to>
                                    </p:set>
                                    <p:anim calcmode="lin" valueType="num">
                                      <p:cBhvr additive="base">
                                        <p:cTn id="11" dur="500" fill="hold"/>
                                        <p:tgtEl>
                                          <p:spTgt spid="152584"/>
                                        </p:tgtEl>
                                        <p:attrNameLst>
                                          <p:attrName>ppt_x</p:attrName>
                                        </p:attrNameLst>
                                      </p:cBhvr>
                                      <p:tavLst>
                                        <p:tav tm="0">
                                          <p:val>
                                            <p:strVal val="#ppt_x"/>
                                          </p:val>
                                        </p:tav>
                                        <p:tav tm="100000">
                                          <p:val>
                                            <p:strVal val="#ppt_x"/>
                                          </p:val>
                                        </p:tav>
                                      </p:tavLst>
                                    </p:anim>
                                    <p:anim calcmode="lin" valueType="num">
                                      <p:cBhvr additive="base">
                                        <p:cTn id="12" dur="500" fill="hold"/>
                                        <p:tgtEl>
                                          <p:spTgt spid="15258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2578">
                                            <p:txEl>
                                              <p:pRg st="1" end="1"/>
                                            </p:txEl>
                                          </p:spTgt>
                                        </p:tgtEl>
                                        <p:attrNameLst>
                                          <p:attrName>style.visibility</p:attrName>
                                        </p:attrNameLst>
                                      </p:cBhvr>
                                      <p:to>
                                        <p:strVal val="visible"/>
                                      </p:to>
                                    </p:set>
                                    <p:anim calcmode="lin" valueType="num">
                                      <p:cBhvr additive="base">
                                        <p:cTn id="15" dur="500" fill="hold"/>
                                        <p:tgtEl>
                                          <p:spTgt spid="152578">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2578">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2578">
                                            <p:txEl>
                                              <p:pRg st="4" end="4"/>
                                            </p:txEl>
                                          </p:spTgt>
                                        </p:tgtEl>
                                        <p:attrNameLst>
                                          <p:attrName>style.visibility</p:attrName>
                                        </p:attrNameLst>
                                      </p:cBhvr>
                                      <p:to>
                                        <p:strVal val="visible"/>
                                      </p:to>
                                    </p:set>
                                    <p:anim calcmode="lin" valueType="num">
                                      <p:cBhvr additive="base">
                                        <p:cTn id="19" dur="500" fill="hold"/>
                                        <p:tgtEl>
                                          <p:spTgt spid="15257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2578">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2578">
                                            <p:txEl>
                                              <p:pRg st="14" end="14"/>
                                            </p:txEl>
                                          </p:spTgt>
                                        </p:tgtEl>
                                        <p:attrNameLst>
                                          <p:attrName>style.visibility</p:attrName>
                                        </p:attrNameLst>
                                      </p:cBhvr>
                                      <p:to>
                                        <p:strVal val="visible"/>
                                      </p:to>
                                    </p:set>
                                    <p:anim calcmode="lin" valueType="num">
                                      <p:cBhvr additive="base">
                                        <p:cTn id="23" dur="500" fill="hold"/>
                                        <p:tgtEl>
                                          <p:spTgt spid="152578">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2578">
                                            <p:txEl>
                                              <p:pRg st="14" end="1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2578">
                                            <p:txEl>
                                              <p:pRg st="17" end="17"/>
                                            </p:txEl>
                                          </p:spTgt>
                                        </p:tgtEl>
                                        <p:attrNameLst>
                                          <p:attrName>style.visibility</p:attrName>
                                        </p:attrNameLst>
                                      </p:cBhvr>
                                      <p:to>
                                        <p:strVal val="visible"/>
                                      </p:to>
                                    </p:set>
                                    <p:anim calcmode="lin" valueType="num">
                                      <p:cBhvr additive="base">
                                        <p:cTn id="27" dur="500" fill="hold"/>
                                        <p:tgtEl>
                                          <p:spTgt spid="152578">
                                            <p:txEl>
                                              <p:pRg st="17" end="1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2578">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2585"/>
                                        </p:tgtEl>
                                        <p:attrNameLst>
                                          <p:attrName>style.visibility</p:attrName>
                                        </p:attrNameLst>
                                      </p:cBhvr>
                                      <p:to>
                                        <p:strVal val="visible"/>
                                      </p:to>
                                    </p:set>
                                    <p:anim calcmode="lin" valueType="num">
                                      <p:cBhvr additive="base">
                                        <p:cTn id="33" dur="500" fill="hold"/>
                                        <p:tgtEl>
                                          <p:spTgt spid="152585"/>
                                        </p:tgtEl>
                                        <p:attrNameLst>
                                          <p:attrName>ppt_x</p:attrName>
                                        </p:attrNameLst>
                                      </p:cBhvr>
                                      <p:tavLst>
                                        <p:tav tm="0">
                                          <p:val>
                                            <p:strVal val="#ppt_x"/>
                                          </p:val>
                                        </p:tav>
                                        <p:tav tm="100000">
                                          <p:val>
                                            <p:strVal val="#ppt_x"/>
                                          </p:val>
                                        </p:tav>
                                      </p:tavLst>
                                    </p:anim>
                                    <p:anim calcmode="lin" valueType="num">
                                      <p:cBhvr additive="base">
                                        <p:cTn id="34" dur="500" fill="hold"/>
                                        <p:tgtEl>
                                          <p:spTgt spid="15258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2578">
                                            <p:txEl>
                                              <p:pRg st="2" end="2"/>
                                            </p:txEl>
                                          </p:spTgt>
                                        </p:tgtEl>
                                        <p:attrNameLst>
                                          <p:attrName>style.visibility</p:attrName>
                                        </p:attrNameLst>
                                      </p:cBhvr>
                                      <p:to>
                                        <p:strVal val="visible"/>
                                      </p:to>
                                    </p:set>
                                    <p:anim calcmode="lin" valueType="num">
                                      <p:cBhvr additive="base">
                                        <p:cTn id="37" dur="500" fill="hold"/>
                                        <p:tgtEl>
                                          <p:spTgt spid="152578">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2578">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2578">
                                            <p:txEl>
                                              <p:pRg st="3" end="3"/>
                                            </p:txEl>
                                          </p:spTgt>
                                        </p:tgtEl>
                                        <p:attrNameLst>
                                          <p:attrName>style.visibility</p:attrName>
                                        </p:attrNameLst>
                                      </p:cBhvr>
                                      <p:to>
                                        <p:strVal val="visible"/>
                                      </p:to>
                                    </p:set>
                                    <p:anim calcmode="lin" valueType="num">
                                      <p:cBhvr additive="base">
                                        <p:cTn id="41" dur="500" fill="hold"/>
                                        <p:tgtEl>
                                          <p:spTgt spid="152578">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2578">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2578">
                                            <p:txEl>
                                              <p:pRg st="5" end="5"/>
                                            </p:txEl>
                                          </p:spTgt>
                                        </p:tgtEl>
                                        <p:attrNameLst>
                                          <p:attrName>style.visibility</p:attrName>
                                        </p:attrNameLst>
                                      </p:cBhvr>
                                      <p:to>
                                        <p:strVal val="visible"/>
                                      </p:to>
                                    </p:set>
                                    <p:anim calcmode="lin" valueType="num">
                                      <p:cBhvr additive="base">
                                        <p:cTn id="45" dur="500" fill="hold"/>
                                        <p:tgtEl>
                                          <p:spTgt spid="152578">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2578">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2578">
                                            <p:txEl>
                                              <p:pRg st="6" end="6"/>
                                            </p:txEl>
                                          </p:spTgt>
                                        </p:tgtEl>
                                        <p:attrNameLst>
                                          <p:attrName>style.visibility</p:attrName>
                                        </p:attrNameLst>
                                      </p:cBhvr>
                                      <p:to>
                                        <p:strVal val="visible"/>
                                      </p:to>
                                    </p:set>
                                    <p:anim calcmode="lin" valueType="num">
                                      <p:cBhvr additive="base">
                                        <p:cTn id="49" dur="500" fill="hold"/>
                                        <p:tgtEl>
                                          <p:spTgt spid="152578">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2578">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52578">
                                            <p:txEl>
                                              <p:pRg st="7" end="7"/>
                                            </p:txEl>
                                          </p:spTgt>
                                        </p:tgtEl>
                                        <p:attrNameLst>
                                          <p:attrName>style.visibility</p:attrName>
                                        </p:attrNameLst>
                                      </p:cBhvr>
                                      <p:to>
                                        <p:strVal val="visible"/>
                                      </p:to>
                                    </p:set>
                                    <p:anim calcmode="lin" valueType="num">
                                      <p:cBhvr additive="base">
                                        <p:cTn id="53" dur="500" fill="hold"/>
                                        <p:tgtEl>
                                          <p:spTgt spid="152578">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2578">
                                            <p:txEl>
                                              <p:pRg st="7" end="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52578">
                                            <p:txEl>
                                              <p:pRg st="8" end="8"/>
                                            </p:txEl>
                                          </p:spTgt>
                                        </p:tgtEl>
                                        <p:attrNameLst>
                                          <p:attrName>style.visibility</p:attrName>
                                        </p:attrNameLst>
                                      </p:cBhvr>
                                      <p:to>
                                        <p:strVal val="visible"/>
                                      </p:to>
                                    </p:set>
                                    <p:anim calcmode="lin" valueType="num">
                                      <p:cBhvr additive="base">
                                        <p:cTn id="57" dur="500" fill="hold"/>
                                        <p:tgtEl>
                                          <p:spTgt spid="152578">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52578">
                                            <p:txEl>
                                              <p:pRg st="8" end="8"/>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52578">
                                            <p:txEl>
                                              <p:pRg st="12" end="12"/>
                                            </p:txEl>
                                          </p:spTgt>
                                        </p:tgtEl>
                                        <p:attrNameLst>
                                          <p:attrName>style.visibility</p:attrName>
                                        </p:attrNameLst>
                                      </p:cBhvr>
                                      <p:to>
                                        <p:strVal val="visible"/>
                                      </p:to>
                                    </p:set>
                                    <p:anim calcmode="lin" valueType="num">
                                      <p:cBhvr additive="base">
                                        <p:cTn id="61" dur="500" fill="hold"/>
                                        <p:tgtEl>
                                          <p:spTgt spid="152578">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52578">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52578">
                                            <p:txEl>
                                              <p:pRg st="13" end="13"/>
                                            </p:txEl>
                                          </p:spTgt>
                                        </p:tgtEl>
                                        <p:attrNameLst>
                                          <p:attrName>style.visibility</p:attrName>
                                        </p:attrNameLst>
                                      </p:cBhvr>
                                      <p:to>
                                        <p:strVal val="visible"/>
                                      </p:to>
                                    </p:set>
                                    <p:anim calcmode="lin" valueType="num">
                                      <p:cBhvr additive="base">
                                        <p:cTn id="65" dur="500" fill="hold"/>
                                        <p:tgtEl>
                                          <p:spTgt spid="152578">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52578">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52578">
                                            <p:txEl>
                                              <p:pRg st="9" end="9"/>
                                            </p:txEl>
                                          </p:spTgt>
                                        </p:tgtEl>
                                        <p:attrNameLst>
                                          <p:attrName>style.visibility</p:attrName>
                                        </p:attrNameLst>
                                      </p:cBhvr>
                                      <p:to>
                                        <p:strVal val="visible"/>
                                      </p:to>
                                    </p:set>
                                    <p:anim calcmode="lin" valueType="num">
                                      <p:cBhvr additive="base">
                                        <p:cTn id="69" dur="500" fill="hold"/>
                                        <p:tgtEl>
                                          <p:spTgt spid="152578">
                                            <p:txEl>
                                              <p:pRg st="9" end="9"/>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52578">
                                            <p:txEl>
                                              <p:pRg st="9" end="9"/>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52578">
                                            <p:txEl>
                                              <p:pRg st="10" end="10"/>
                                            </p:txEl>
                                          </p:spTgt>
                                        </p:tgtEl>
                                        <p:attrNameLst>
                                          <p:attrName>style.visibility</p:attrName>
                                        </p:attrNameLst>
                                      </p:cBhvr>
                                      <p:to>
                                        <p:strVal val="visible"/>
                                      </p:to>
                                    </p:set>
                                    <p:anim calcmode="lin" valueType="num">
                                      <p:cBhvr additive="base">
                                        <p:cTn id="73" dur="500" fill="hold"/>
                                        <p:tgtEl>
                                          <p:spTgt spid="152578">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52578">
                                            <p:txEl>
                                              <p:pRg st="10" end="10"/>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52578">
                                            <p:txEl>
                                              <p:pRg st="11" end="11"/>
                                            </p:txEl>
                                          </p:spTgt>
                                        </p:tgtEl>
                                        <p:attrNameLst>
                                          <p:attrName>style.visibility</p:attrName>
                                        </p:attrNameLst>
                                      </p:cBhvr>
                                      <p:to>
                                        <p:strVal val="visible"/>
                                      </p:to>
                                    </p:set>
                                    <p:anim calcmode="lin" valueType="num">
                                      <p:cBhvr additive="base">
                                        <p:cTn id="77" dur="500" fill="hold"/>
                                        <p:tgtEl>
                                          <p:spTgt spid="152578">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52578">
                                            <p:txEl>
                                              <p:pRg st="11" end="11"/>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52578">
                                            <p:txEl>
                                              <p:pRg st="15" end="15"/>
                                            </p:txEl>
                                          </p:spTgt>
                                        </p:tgtEl>
                                        <p:attrNameLst>
                                          <p:attrName>style.visibility</p:attrName>
                                        </p:attrNameLst>
                                      </p:cBhvr>
                                      <p:to>
                                        <p:strVal val="visible"/>
                                      </p:to>
                                    </p:set>
                                    <p:anim calcmode="lin" valueType="num">
                                      <p:cBhvr additive="base">
                                        <p:cTn id="81" dur="500" fill="hold"/>
                                        <p:tgtEl>
                                          <p:spTgt spid="152578">
                                            <p:txEl>
                                              <p:pRg st="15" end="15"/>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52578">
                                            <p:txEl>
                                              <p:pRg st="15" end="15"/>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52578">
                                            <p:txEl>
                                              <p:pRg st="16" end="16"/>
                                            </p:txEl>
                                          </p:spTgt>
                                        </p:tgtEl>
                                        <p:attrNameLst>
                                          <p:attrName>style.visibility</p:attrName>
                                        </p:attrNameLst>
                                      </p:cBhvr>
                                      <p:to>
                                        <p:strVal val="visible"/>
                                      </p:to>
                                    </p:set>
                                    <p:anim calcmode="lin" valueType="num">
                                      <p:cBhvr additive="base">
                                        <p:cTn id="85" dur="500" fill="hold"/>
                                        <p:tgtEl>
                                          <p:spTgt spid="152578">
                                            <p:txEl>
                                              <p:pRg st="16" end="16"/>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52578">
                                            <p:txEl>
                                              <p:pRg st="16" end="16"/>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52578">
                                            <p:txEl>
                                              <p:pRg st="18" end="18"/>
                                            </p:txEl>
                                          </p:spTgt>
                                        </p:tgtEl>
                                        <p:attrNameLst>
                                          <p:attrName>style.visibility</p:attrName>
                                        </p:attrNameLst>
                                      </p:cBhvr>
                                      <p:to>
                                        <p:strVal val="visible"/>
                                      </p:to>
                                    </p:set>
                                    <p:anim calcmode="lin" valueType="num">
                                      <p:cBhvr additive="base">
                                        <p:cTn id="89" dur="500" fill="hold"/>
                                        <p:tgtEl>
                                          <p:spTgt spid="152578">
                                            <p:txEl>
                                              <p:pRg st="18" end="18"/>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152578">
                                            <p:txEl>
                                              <p:pRg st="18" end="18"/>
                                            </p:txEl>
                                          </p:spTgt>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52578">
                                            <p:txEl>
                                              <p:pRg st="19" end="19"/>
                                            </p:txEl>
                                          </p:spTgt>
                                        </p:tgtEl>
                                        <p:attrNameLst>
                                          <p:attrName>style.visibility</p:attrName>
                                        </p:attrNameLst>
                                      </p:cBhvr>
                                      <p:to>
                                        <p:strVal val="visible"/>
                                      </p:to>
                                    </p:set>
                                    <p:anim calcmode="lin" valueType="num">
                                      <p:cBhvr additive="base">
                                        <p:cTn id="93" dur="500" fill="hold"/>
                                        <p:tgtEl>
                                          <p:spTgt spid="152578">
                                            <p:txEl>
                                              <p:pRg st="19" end="19"/>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152578">
                                            <p:txEl>
                                              <p:pRg st="19" end="19"/>
                                            </p:txEl>
                                          </p:spTgt>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52578">
                                            <p:txEl>
                                              <p:pRg st="20" end="20"/>
                                            </p:txEl>
                                          </p:spTgt>
                                        </p:tgtEl>
                                        <p:attrNameLst>
                                          <p:attrName>style.visibility</p:attrName>
                                        </p:attrNameLst>
                                      </p:cBhvr>
                                      <p:to>
                                        <p:strVal val="visible"/>
                                      </p:to>
                                    </p:set>
                                    <p:anim calcmode="lin" valueType="num">
                                      <p:cBhvr additive="base">
                                        <p:cTn id="97" dur="500" fill="hold"/>
                                        <p:tgtEl>
                                          <p:spTgt spid="152578">
                                            <p:txEl>
                                              <p:pRg st="20" end="2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52578">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52578">
                                            <p:txEl>
                                              <p:pRg st="21" end="21"/>
                                            </p:txEl>
                                          </p:spTgt>
                                        </p:tgtEl>
                                        <p:attrNameLst>
                                          <p:attrName>style.visibility</p:attrName>
                                        </p:attrNameLst>
                                      </p:cBhvr>
                                      <p:to>
                                        <p:strVal val="visible"/>
                                      </p:to>
                                    </p:set>
                                    <p:anim calcmode="lin" valueType="num">
                                      <p:cBhvr additive="base">
                                        <p:cTn id="103" dur="500" fill="hold"/>
                                        <p:tgtEl>
                                          <p:spTgt spid="152578">
                                            <p:txEl>
                                              <p:pRg st="21" end="21"/>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52578">
                                            <p:txEl>
                                              <p:pRg st="21" end="21"/>
                                            </p:txEl>
                                          </p:spTgt>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152578">
                                            <p:txEl>
                                              <p:pRg st="22" end="22"/>
                                            </p:txEl>
                                          </p:spTgt>
                                        </p:tgtEl>
                                        <p:attrNameLst>
                                          <p:attrName>style.visibility</p:attrName>
                                        </p:attrNameLst>
                                      </p:cBhvr>
                                      <p:to>
                                        <p:strVal val="visible"/>
                                      </p:to>
                                    </p:set>
                                    <p:anim calcmode="lin" valueType="num">
                                      <p:cBhvr additive="base">
                                        <p:cTn id="107" dur="500" fill="hold"/>
                                        <p:tgtEl>
                                          <p:spTgt spid="152578">
                                            <p:txEl>
                                              <p:pRg st="22" end="22"/>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152578">
                                            <p:txEl>
                                              <p:pRg st="22" end="22"/>
                                            </p:txEl>
                                          </p:spTgt>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52583"/>
                                        </p:tgtEl>
                                        <p:attrNameLst>
                                          <p:attrName>style.visibility</p:attrName>
                                        </p:attrNameLst>
                                      </p:cBhvr>
                                      <p:to>
                                        <p:strVal val="visible"/>
                                      </p:to>
                                    </p:set>
                                    <p:anim calcmode="lin" valueType="num">
                                      <p:cBhvr additive="base">
                                        <p:cTn id="111" dur="500" fill="hold"/>
                                        <p:tgtEl>
                                          <p:spTgt spid="152583"/>
                                        </p:tgtEl>
                                        <p:attrNameLst>
                                          <p:attrName>ppt_x</p:attrName>
                                        </p:attrNameLst>
                                      </p:cBhvr>
                                      <p:tavLst>
                                        <p:tav tm="0">
                                          <p:val>
                                            <p:strVal val="#ppt_x"/>
                                          </p:val>
                                        </p:tav>
                                        <p:tav tm="100000">
                                          <p:val>
                                            <p:strVal val="#ppt_x"/>
                                          </p:val>
                                        </p:tav>
                                      </p:tavLst>
                                    </p:anim>
                                    <p:anim calcmode="lin" valueType="num">
                                      <p:cBhvr additive="base">
                                        <p:cTn id="112" dur="500" fill="hold"/>
                                        <p:tgtEl>
                                          <p:spTgt spid="152583"/>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152582"/>
                                        </p:tgtEl>
                                        <p:attrNameLst>
                                          <p:attrName>style.visibility</p:attrName>
                                        </p:attrNameLst>
                                      </p:cBhvr>
                                      <p:to>
                                        <p:strVal val="visible"/>
                                      </p:to>
                                    </p:set>
                                    <p:anim calcmode="lin" valueType="num">
                                      <p:cBhvr additive="base">
                                        <p:cTn id="115" dur="500" fill="hold"/>
                                        <p:tgtEl>
                                          <p:spTgt spid="152582"/>
                                        </p:tgtEl>
                                        <p:attrNameLst>
                                          <p:attrName>ppt_x</p:attrName>
                                        </p:attrNameLst>
                                      </p:cBhvr>
                                      <p:tavLst>
                                        <p:tav tm="0">
                                          <p:val>
                                            <p:strVal val="#ppt_x"/>
                                          </p:val>
                                        </p:tav>
                                        <p:tav tm="100000">
                                          <p:val>
                                            <p:strVal val="#ppt_x"/>
                                          </p:val>
                                        </p:tav>
                                      </p:tavLst>
                                    </p:anim>
                                    <p:anim calcmode="lin" valueType="num">
                                      <p:cBhvr additive="base">
                                        <p:cTn id="116" dur="500" fill="hold"/>
                                        <p:tgtEl>
                                          <p:spTgt spid="152582"/>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2586"/>
                                        </p:tgtEl>
                                        <p:attrNameLst>
                                          <p:attrName>style.visibility</p:attrName>
                                        </p:attrNameLst>
                                      </p:cBhvr>
                                      <p:to>
                                        <p:strVal val="visible"/>
                                      </p:to>
                                    </p:set>
                                    <p:anim calcmode="lin" valueType="num">
                                      <p:cBhvr additive="base">
                                        <p:cTn id="121" dur="500" fill="hold"/>
                                        <p:tgtEl>
                                          <p:spTgt spid="152586"/>
                                        </p:tgtEl>
                                        <p:attrNameLst>
                                          <p:attrName>ppt_x</p:attrName>
                                        </p:attrNameLst>
                                      </p:cBhvr>
                                      <p:tavLst>
                                        <p:tav tm="0">
                                          <p:val>
                                            <p:strVal val="#ppt_x"/>
                                          </p:val>
                                        </p:tav>
                                        <p:tav tm="100000">
                                          <p:val>
                                            <p:strVal val="#ppt_x"/>
                                          </p:val>
                                        </p:tav>
                                      </p:tavLst>
                                    </p:anim>
                                    <p:anim calcmode="lin" valueType="num">
                                      <p:cBhvr additive="base">
                                        <p:cTn id="122" dur="500" fill="hold"/>
                                        <p:tgtEl>
                                          <p:spTgt spid="1525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3" grpId="0" bldLvl="0" animBg="1"/>
      <p:bldP spid="152584" grpId="0"/>
      <p:bldP spid="152585" grpId="0"/>
      <p:bldP spid="152586"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a:extLst>
              <a:ext uri="{FF2B5EF4-FFF2-40B4-BE49-F238E27FC236}">
                <a16:creationId xmlns:a16="http://schemas.microsoft.com/office/drawing/2014/main" id="{863093DF-C62F-2786-41F0-F4CDE8B3C72D}"/>
              </a:ext>
            </a:extLst>
          </p:cNvPr>
          <p:cNvSpPr>
            <a:spLocks noGrp="1" noChangeArrowheads="1"/>
          </p:cNvSpPr>
          <p:nvPr>
            <p:ph type="title"/>
          </p:nvPr>
        </p:nvSpPr>
        <p:spPr/>
        <p:txBody>
          <a:bodyPr/>
          <a:lstStyle/>
          <a:p>
            <a:r>
              <a:rPr lang="zh-CN" altLang="en-US">
                <a:sym typeface="宋体" panose="02010600030101010101" pitchFamily="2" charset="-122"/>
              </a:rPr>
              <a:t>查询优化</a:t>
            </a:r>
            <a:r>
              <a:rPr lang="en-US" altLang="zh-CN">
                <a:sym typeface="宋体" panose="02010600030101010101" pitchFamily="2" charset="-122"/>
              </a:rPr>
              <a:t>-</a:t>
            </a:r>
            <a:r>
              <a:rPr lang="zh-CN" altLang="en-US">
                <a:sym typeface="宋体" panose="02010600030101010101" pitchFamily="2" charset="-122"/>
              </a:rPr>
              <a:t>openGauss </a:t>
            </a:r>
            <a:endParaRPr lang="zh-CN" altLang="en-US"/>
          </a:p>
        </p:txBody>
      </p:sp>
      <p:sp>
        <p:nvSpPr>
          <p:cNvPr id="3" name="内容占位符 2">
            <a:extLst>
              <a:ext uri="{FF2B5EF4-FFF2-40B4-BE49-F238E27FC236}">
                <a16:creationId xmlns:a16="http://schemas.microsoft.com/office/drawing/2014/main" id="{4E7B3810-066A-E274-C9BF-0D812CBC0548}"/>
              </a:ext>
            </a:extLst>
          </p:cNvPr>
          <p:cNvSpPr>
            <a:spLocks noGrp="1"/>
          </p:cNvSpPr>
          <p:nvPr>
            <p:ph idx="1"/>
          </p:nvPr>
        </p:nvSpPr>
        <p:spPr/>
        <p:txBody>
          <a:bodyPr/>
          <a:lstStyle/>
          <a:p>
            <a:pPr marL="0" indent="0">
              <a:buFontTx/>
              <a:buNone/>
            </a:pPr>
            <a:r>
              <a:rPr lang="zh-CN" altLang="en-US" sz="2400" b="1" noProof="1"/>
              <a:t>1)常量表达式化简</a:t>
            </a:r>
          </a:p>
          <a:p>
            <a:r>
              <a:rPr lang="zh-CN" altLang="en-US" sz="2400" b="1" noProof="1"/>
              <a:t>常量表达式即用户输入的 SQL 语句中包含运算结果为常量的表达式，如算数表达式、逻辑运算表达式、函数表达式，查询重写可以对常量表达式预先计算以提升效率。</a:t>
            </a:r>
          </a:p>
        </p:txBody>
      </p:sp>
      <p:pic>
        <p:nvPicPr>
          <p:cNvPr id="59395" name="图片 3">
            <a:extLst>
              <a:ext uri="{FF2B5EF4-FFF2-40B4-BE49-F238E27FC236}">
                <a16:creationId xmlns:a16="http://schemas.microsoft.com/office/drawing/2014/main" id="{9FFF980C-0C01-E04F-30F1-A47721122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63" y="3952875"/>
            <a:ext cx="40894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图片 4">
            <a:extLst>
              <a:ext uri="{FF2B5EF4-FFF2-40B4-BE49-F238E27FC236}">
                <a16:creationId xmlns:a16="http://schemas.microsoft.com/office/drawing/2014/main" id="{B6A50B8D-4852-4A7C-FAD9-E9D8749DF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250" y="5040313"/>
            <a:ext cx="3910013"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图片 5">
            <a:extLst>
              <a:ext uri="{FF2B5EF4-FFF2-40B4-BE49-F238E27FC236}">
                <a16:creationId xmlns:a16="http://schemas.microsoft.com/office/drawing/2014/main" id="{5560C627-06F2-0C4E-36C5-10E2F0C2F9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1250" y="5876925"/>
            <a:ext cx="380682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a:extLst>
              <a:ext uri="{FF2B5EF4-FFF2-40B4-BE49-F238E27FC236}">
                <a16:creationId xmlns:a16="http://schemas.microsoft.com/office/drawing/2014/main" id="{FD9FA6C7-CF90-C8D4-F04B-672CDDC35AB7}"/>
              </a:ext>
            </a:extLst>
          </p:cNvPr>
          <p:cNvSpPr>
            <a:spLocks noGrp="1" noChangeArrowheads="1"/>
          </p:cNvSpPr>
          <p:nvPr>
            <p:ph type="title"/>
          </p:nvPr>
        </p:nvSpPr>
        <p:spPr/>
        <p:txBody>
          <a:bodyPr/>
          <a:lstStyle/>
          <a:p>
            <a:r>
              <a:rPr lang="zh-CN" altLang="en-US">
                <a:sym typeface="宋体" panose="02010600030101010101" pitchFamily="2" charset="-122"/>
              </a:rPr>
              <a:t>查询优化</a:t>
            </a:r>
            <a:r>
              <a:rPr lang="en-US" altLang="zh-CN">
                <a:sym typeface="宋体" panose="02010600030101010101" pitchFamily="2" charset="-122"/>
              </a:rPr>
              <a:t>-</a:t>
            </a:r>
            <a:r>
              <a:rPr lang="zh-CN" altLang="en-US">
                <a:sym typeface="宋体" panose="02010600030101010101" pitchFamily="2" charset="-122"/>
              </a:rPr>
              <a:t>openGauss</a:t>
            </a:r>
            <a:endParaRPr lang="zh-CN" altLang="en-US"/>
          </a:p>
        </p:txBody>
      </p:sp>
      <p:sp>
        <p:nvSpPr>
          <p:cNvPr id="3" name="内容占位符 2">
            <a:extLst>
              <a:ext uri="{FF2B5EF4-FFF2-40B4-BE49-F238E27FC236}">
                <a16:creationId xmlns:a16="http://schemas.microsoft.com/office/drawing/2014/main" id="{8B6330EE-0B3A-0A91-FB9F-58A516554B6D}"/>
              </a:ext>
            </a:extLst>
          </p:cNvPr>
          <p:cNvSpPr>
            <a:spLocks noGrp="1"/>
          </p:cNvSpPr>
          <p:nvPr>
            <p:ph idx="1"/>
          </p:nvPr>
        </p:nvSpPr>
        <p:spPr>
          <a:xfrm>
            <a:off x="685800" y="1928813"/>
            <a:ext cx="7772400" cy="4114800"/>
          </a:xfrm>
        </p:spPr>
        <p:txBody>
          <a:bodyPr/>
          <a:lstStyle/>
          <a:p>
            <a:pPr marL="0" indent="0">
              <a:buFontTx/>
              <a:buNone/>
            </a:pPr>
            <a:r>
              <a:rPr lang="zh-CN" altLang="en-US" sz="2400" b="1" noProof="1"/>
              <a:t>2)子查询优化</a:t>
            </a:r>
          </a:p>
          <a:p>
            <a:r>
              <a:rPr lang="zh-CN" altLang="en-US" sz="2000" b="1" noProof="1"/>
              <a:t>由于子查询表示的结构更清晰，符合人们的阅读理解习惯，用户输入的SQL语句往往包含了大量的子查询。子查询有几种分类方法，根据子查询是否可以独立求解，分为相关子查询和非相关子查询</a:t>
            </a:r>
            <a:r>
              <a:rPr lang="zh-CN" altLang="en-US" sz="2000" noProof="1"/>
              <a:t>。</a:t>
            </a:r>
          </a:p>
        </p:txBody>
      </p:sp>
      <p:pic>
        <p:nvPicPr>
          <p:cNvPr id="60419" name="图片 3">
            <a:extLst>
              <a:ext uri="{FF2B5EF4-FFF2-40B4-BE49-F238E27FC236}">
                <a16:creationId xmlns:a16="http://schemas.microsoft.com/office/drawing/2014/main" id="{7C866CB0-74AD-96D3-BB30-DDA58B3D3D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3550" y="3503613"/>
            <a:ext cx="729932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a:extLst>
              <a:ext uri="{FF2B5EF4-FFF2-40B4-BE49-F238E27FC236}">
                <a16:creationId xmlns:a16="http://schemas.microsoft.com/office/drawing/2014/main" id="{A6839FFE-6904-3E8F-0D74-7F5481857B66}"/>
              </a:ext>
            </a:extLst>
          </p:cNvPr>
          <p:cNvSpPr>
            <a:spLocks noGrp="1" noChangeArrowheads="1"/>
          </p:cNvSpPr>
          <p:nvPr>
            <p:ph type="title"/>
          </p:nvPr>
        </p:nvSpPr>
        <p:spPr/>
        <p:txBody>
          <a:bodyPr/>
          <a:lstStyle/>
          <a:p>
            <a:r>
              <a:rPr lang="zh-CN" altLang="en-US">
                <a:sym typeface="宋体" panose="02010600030101010101" pitchFamily="2" charset="-122"/>
              </a:rPr>
              <a:t>查询优化</a:t>
            </a:r>
            <a:r>
              <a:rPr lang="en-US" altLang="zh-CN">
                <a:sym typeface="宋体" panose="02010600030101010101" pitchFamily="2" charset="-122"/>
              </a:rPr>
              <a:t>-</a:t>
            </a:r>
            <a:r>
              <a:rPr lang="zh-CN" altLang="en-US">
                <a:sym typeface="宋体" panose="02010600030101010101" pitchFamily="2" charset="-122"/>
              </a:rPr>
              <a:t>openGauss</a:t>
            </a:r>
            <a:endParaRPr lang="zh-CN" altLang="en-US"/>
          </a:p>
        </p:txBody>
      </p:sp>
      <p:pic>
        <p:nvPicPr>
          <p:cNvPr id="61442" name="内容占位符 3">
            <a:extLst>
              <a:ext uri="{FF2B5EF4-FFF2-40B4-BE49-F238E27FC236}">
                <a16:creationId xmlns:a16="http://schemas.microsoft.com/office/drawing/2014/main" id="{BBDD7CE5-3D6B-4B7C-39C0-FAF9EDA83B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7913" y="4494213"/>
            <a:ext cx="7821612" cy="1066800"/>
          </a:xfrm>
        </p:spPr>
      </p:pic>
      <p:sp>
        <p:nvSpPr>
          <p:cNvPr id="61443" name="文本框 4">
            <a:extLst>
              <a:ext uri="{FF2B5EF4-FFF2-40B4-BE49-F238E27FC236}">
                <a16:creationId xmlns:a16="http://schemas.microsoft.com/office/drawing/2014/main" id="{59F2FB22-B599-90FB-6EF7-8854B751DAD1}"/>
              </a:ext>
            </a:extLst>
          </p:cNvPr>
          <p:cNvSpPr txBox="1">
            <a:spLocks noChangeArrowheads="1"/>
          </p:cNvSpPr>
          <p:nvPr/>
        </p:nvSpPr>
        <p:spPr bwMode="auto">
          <a:xfrm>
            <a:off x="1027113" y="2112963"/>
            <a:ext cx="7389812"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200" b="1">
                <a:solidFill>
                  <a:schemeClr val="tx1"/>
                </a:solidFill>
                <a:latin typeface="Tahoma" panose="020B0604030504040204" pitchFamily="34" charset="0"/>
                <a:ea typeface="宋体" panose="02010600030101010101" pitchFamily="2" charset="-122"/>
              </a:defRPr>
            </a:lvl1pPr>
            <a:lvl2pPr>
              <a:defRPr sz="1200" b="1">
                <a:solidFill>
                  <a:schemeClr val="tx1"/>
                </a:solidFill>
                <a:latin typeface="Tahoma" panose="020B0604030504040204" pitchFamily="34" charset="0"/>
                <a:ea typeface="宋体" panose="02010600030101010101" pitchFamily="2" charset="-122"/>
              </a:defRPr>
            </a:lvl2pPr>
            <a:lvl3pPr>
              <a:defRPr sz="1200" b="1">
                <a:solidFill>
                  <a:schemeClr val="tx1"/>
                </a:solidFill>
                <a:latin typeface="Tahoma" panose="020B0604030504040204" pitchFamily="34" charset="0"/>
                <a:ea typeface="宋体" panose="02010600030101010101" pitchFamily="2" charset="-122"/>
              </a:defRPr>
            </a:lvl3pPr>
            <a:lvl4pPr>
              <a:defRPr sz="1200" b="1">
                <a:solidFill>
                  <a:schemeClr val="tx1"/>
                </a:solidFill>
                <a:latin typeface="Tahoma" panose="020B0604030504040204" pitchFamily="34" charset="0"/>
                <a:ea typeface="宋体" panose="02010600030101010101" pitchFamily="2" charset="-122"/>
              </a:defRPr>
            </a:lvl4pPr>
            <a:lvl5pPr>
              <a:defRPr sz="12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l"/>
            </a:pPr>
            <a:r>
              <a:rPr lang="zh-CN" altLang="en-US" sz="2000">
                <a:solidFill>
                  <a:srgbClr val="FF0000"/>
                </a:solidFill>
              </a:rPr>
              <a:t>相关子查询</a:t>
            </a:r>
            <a:r>
              <a:rPr lang="zh-CN" altLang="en-US" sz="2000"/>
              <a:t>需要父查询执行出一条结果，然后驱动子查询运算，这种嵌套循环的方式执行效率较低。如果能把子查询提升为与父查询同级别，那么子查询中的表就能和父查询中的表直接做Join(连接)操作，由于Join操作可以有多种实现方法，优 化器就可以从多种实现方法中选择最优的一种，就有可能提高查询的执行效率</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a:extLst>
              <a:ext uri="{FF2B5EF4-FFF2-40B4-BE49-F238E27FC236}">
                <a16:creationId xmlns:a16="http://schemas.microsoft.com/office/drawing/2014/main" id="{CCF97645-147A-3F8A-F8C5-5CC2F62C31C6}"/>
              </a:ext>
            </a:extLst>
          </p:cNvPr>
          <p:cNvSpPr>
            <a:spLocks noGrp="1" noChangeArrowheads="1"/>
          </p:cNvSpPr>
          <p:nvPr>
            <p:ph type="title"/>
          </p:nvPr>
        </p:nvSpPr>
        <p:spPr/>
        <p:txBody>
          <a:bodyPr/>
          <a:lstStyle/>
          <a:p>
            <a:r>
              <a:rPr lang="zh-CN" altLang="en-US">
                <a:sym typeface="宋体" panose="02010600030101010101" pitchFamily="2" charset="-122"/>
              </a:rPr>
              <a:t>查询优化</a:t>
            </a:r>
            <a:r>
              <a:rPr lang="en-US" altLang="zh-CN">
                <a:sym typeface="宋体" panose="02010600030101010101" pitchFamily="2" charset="-122"/>
              </a:rPr>
              <a:t>-</a:t>
            </a:r>
            <a:r>
              <a:rPr lang="zh-CN" altLang="en-US">
                <a:sym typeface="宋体" panose="02010600030101010101" pitchFamily="2" charset="-122"/>
              </a:rPr>
              <a:t>openGauss</a:t>
            </a:r>
            <a:endParaRPr lang="zh-CN" altLang="en-US"/>
          </a:p>
        </p:txBody>
      </p:sp>
      <p:sp>
        <p:nvSpPr>
          <p:cNvPr id="3" name="内容占位符 2">
            <a:extLst>
              <a:ext uri="{FF2B5EF4-FFF2-40B4-BE49-F238E27FC236}">
                <a16:creationId xmlns:a16="http://schemas.microsoft.com/office/drawing/2014/main" id="{C11C7690-ACC6-2506-B42C-1E857035F57A}"/>
              </a:ext>
            </a:extLst>
          </p:cNvPr>
          <p:cNvSpPr>
            <a:spLocks noGrp="1"/>
          </p:cNvSpPr>
          <p:nvPr>
            <p:ph idx="1"/>
          </p:nvPr>
        </p:nvSpPr>
        <p:spPr/>
        <p:txBody>
          <a:bodyPr/>
          <a:lstStyle/>
          <a:p>
            <a:pPr marL="0" indent="0">
              <a:buFontTx/>
              <a:buNone/>
            </a:pPr>
            <a:r>
              <a:rPr lang="zh-CN" altLang="en-US" sz="2000" b="1" noProof="1"/>
              <a:t>3)选择下推和等价推理</a:t>
            </a:r>
          </a:p>
          <a:p>
            <a:r>
              <a:rPr lang="zh-CN" altLang="en-US" sz="2000" b="1" noProof="1"/>
              <a:t>选择下推能够极大降低上层算子的计算量，从而达到优化的效果，如果选择条件存在等值操作，那么还可以借助等值操作的特性来实现等价推理，从而获得新的选择条件。</a:t>
            </a:r>
          </a:p>
          <a:p>
            <a:pPr marL="0" indent="0">
              <a:buFontTx/>
              <a:buNone/>
            </a:pPr>
            <a:r>
              <a:rPr lang="zh-CN" altLang="en-US" sz="2000" b="1" noProof="1"/>
              <a:t>4)外连接消除</a:t>
            </a:r>
          </a:p>
          <a:p>
            <a:r>
              <a:rPr lang="zh-CN" altLang="en-US" sz="2000" b="1" noProof="1"/>
              <a:t>外连接和内连接的主要区别是对于不能产生连接结果的元组需要补充NULL值，如果SQL语句中有过滤条件符合空值拒绝的条件(即会将补充的NULL值再过滤掉)，则可以直接消除外连接。</a:t>
            </a:r>
          </a:p>
          <a:p>
            <a:pPr marL="0" indent="0">
              <a:buFontTx/>
              <a:buNone/>
            </a:pPr>
            <a:r>
              <a:rPr lang="zh-CN" altLang="en-US" sz="2000" b="1" noProof="1"/>
              <a:t>5)DISTINCT 消除</a:t>
            </a:r>
          </a:p>
          <a:p>
            <a:r>
              <a:rPr lang="zh-CN" altLang="en-US" sz="2000" b="1" noProof="1"/>
              <a:t>DISTINCT列上如果有主键约束，则此列不可能为空，且无重复值，因此可以不需要 DISTINCT操作，减少计算量。</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a:extLst>
              <a:ext uri="{FF2B5EF4-FFF2-40B4-BE49-F238E27FC236}">
                <a16:creationId xmlns:a16="http://schemas.microsoft.com/office/drawing/2014/main" id="{C7957C92-2160-AC54-5934-061F11F6595B}"/>
              </a:ext>
            </a:extLst>
          </p:cNvPr>
          <p:cNvSpPr>
            <a:spLocks noGrp="1" noChangeArrowheads="1"/>
          </p:cNvSpPr>
          <p:nvPr>
            <p:ph type="title"/>
          </p:nvPr>
        </p:nvSpPr>
        <p:spPr/>
        <p:txBody>
          <a:bodyPr/>
          <a:lstStyle/>
          <a:p>
            <a:r>
              <a:rPr lang="zh-CN" altLang="en-US">
                <a:sym typeface="宋体" panose="02010600030101010101" pitchFamily="2" charset="-122"/>
              </a:rPr>
              <a:t>查询优化</a:t>
            </a:r>
            <a:r>
              <a:rPr lang="en-US" altLang="zh-CN">
                <a:sym typeface="宋体" panose="02010600030101010101" pitchFamily="2" charset="-122"/>
              </a:rPr>
              <a:t>-</a:t>
            </a:r>
            <a:r>
              <a:rPr lang="zh-CN" altLang="en-US">
                <a:sym typeface="宋体" panose="02010600030101010101" pitchFamily="2" charset="-122"/>
              </a:rPr>
              <a:t>openGauss</a:t>
            </a:r>
            <a:endParaRPr lang="zh-CN" altLang="en-US"/>
          </a:p>
        </p:txBody>
      </p:sp>
      <p:sp>
        <p:nvSpPr>
          <p:cNvPr id="3" name="内容占位符 2">
            <a:extLst>
              <a:ext uri="{FF2B5EF4-FFF2-40B4-BE49-F238E27FC236}">
                <a16:creationId xmlns:a16="http://schemas.microsoft.com/office/drawing/2014/main" id="{61069D4E-4F65-08B0-FF4D-CDF81A81333A}"/>
              </a:ext>
            </a:extLst>
          </p:cNvPr>
          <p:cNvSpPr>
            <a:spLocks noGrp="1"/>
          </p:cNvSpPr>
          <p:nvPr>
            <p:ph idx="1"/>
          </p:nvPr>
        </p:nvSpPr>
        <p:spPr/>
        <p:txBody>
          <a:bodyPr/>
          <a:lstStyle/>
          <a:p>
            <a:pPr marL="0" indent="0">
              <a:buFontTx/>
              <a:buNone/>
            </a:pPr>
            <a:r>
              <a:rPr lang="zh-CN" altLang="en-US" sz="2400" b="1" noProof="1"/>
              <a:t>6)IN 谓词展开</a:t>
            </a:r>
          </a:p>
          <a:p>
            <a:r>
              <a:rPr lang="zh-CN" altLang="en-US" sz="2400" b="1" noProof="1"/>
              <a:t>将IN 运算符改写成等值的过滤条件，便于借助索引减少计算量。</a:t>
            </a:r>
          </a:p>
          <a:p>
            <a:pPr marL="0" indent="0">
              <a:buFontTx/>
              <a:buNone/>
            </a:pPr>
            <a:r>
              <a:rPr lang="zh-CN" altLang="en-US" sz="2400" b="1" noProof="1"/>
              <a:t>7)视图展开</a:t>
            </a:r>
          </a:p>
          <a:p>
            <a:r>
              <a:rPr lang="zh-CN" altLang="en-US" sz="2400" b="1" noProof="1"/>
              <a:t>视图从逻辑上可以简化书写SQL的难度，提高查询的易用性，而视图本身是虚拟的，因此在查询重写的过程中，需要展开视图。</a:t>
            </a:r>
          </a:p>
          <a:p>
            <a:r>
              <a:rPr lang="zh-CN" altLang="en-US" sz="2400" b="1" noProof="1"/>
              <a:t>可以将视图查询重写成子查询的形式，然后再对子查询做简化</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内容占位符 2">
            <a:extLst>
              <a:ext uri="{FF2B5EF4-FFF2-40B4-BE49-F238E27FC236}">
                <a16:creationId xmlns:a16="http://schemas.microsoft.com/office/drawing/2014/main" id="{95B54973-3876-44E5-8391-98AEB4E201E6}"/>
              </a:ext>
            </a:extLst>
          </p:cNvPr>
          <p:cNvSpPr>
            <a:spLocks noGrp="1" noChangeArrowheads="1"/>
          </p:cNvSpPr>
          <p:nvPr>
            <p:ph idx="1"/>
          </p:nvPr>
        </p:nvSpPr>
        <p:spPr>
          <a:xfrm>
            <a:off x="339725" y="1244600"/>
            <a:ext cx="8156575" cy="4876800"/>
          </a:xfrm>
        </p:spPr>
        <p:txBody>
          <a:bodyPr/>
          <a:lstStyle/>
          <a:p>
            <a:r>
              <a:rPr lang="zh-CN" altLang="en-US"/>
              <a:t>转账、取钱</a:t>
            </a:r>
          </a:p>
          <a:p>
            <a:endParaRPr lang="zh-CN" altLang="en-US"/>
          </a:p>
          <a:p>
            <a:endParaRPr lang="zh-CN" altLang="en-US"/>
          </a:p>
          <a:p>
            <a:endParaRPr lang="zh-CN" altLang="en-US"/>
          </a:p>
          <a:p>
            <a:endParaRPr lang="zh-CN" altLang="en-US"/>
          </a:p>
          <a:p>
            <a:r>
              <a:rPr lang="en-US" altLang="zh-CN"/>
              <a:t>Update</a:t>
            </a:r>
            <a:r>
              <a:rPr lang="zh-CN" altLang="en-US"/>
              <a:t> 更新数据库多条记录</a:t>
            </a:r>
          </a:p>
          <a:p>
            <a:endParaRPr lang="zh-CN" altLang="en-US"/>
          </a:p>
        </p:txBody>
      </p:sp>
      <p:sp>
        <p:nvSpPr>
          <p:cNvPr id="4" name="幻灯片编号占位符 3">
            <a:extLst>
              <a:ext uri="{FF2B5EF4-FFF2-40B4-BE49-F238E27FC236}">
                <a16:creationId xmlns:a16="http://schemas.microsoft.com/office/drawing/2014/main" id="{D54785D6-D5A0-7DF7-7623-C1D722E000F4}"/>
              </a:ext>
            </a:extLst>
          </p:cNvPr>
          <p:cNvSpPr>
            <a:spLocks noGrp="1"/>
          </p:cNvSpPr>
          <p:nvPr>
            <p:ph type="sldNum" sz="quarter" idx="12"/>
          </p:nvPr>
        </p:nvSpPr>
        <p:spPr/>
        <p:txBody>
          <a:bodyPr/>
          <a:lstStyle/>
          <a:p>
            <a:fld id="{9130B68D-BF9A-47DF-811A-3BA26D396429}" type="slidenum">
              <a:rPr lang="zh-CN" altLang="en-US"/>
              <a:pPr/>
              <a:t>355</a:t>
            </a:fld>
            <a:endParaRPr lang="en-US" altLang="zh-CN"/>
          </a:p>
        </p:txBody>
      </p:sp>
      <p:sp>
        <p:nvSpPr>
          <p:cNvPr id="12291" name="Rectangle 2">
            <a:extLst>
              <a:ext uri="{FF2B5EF4-FFF2-40B4-BE49-F238E27FC236}">
                <a16:creationId xmlns:a16="http://schemas.microsoft.com/office/drawing/2014/main" id="{53FAE4E7-B6D8-65EA-8C4E-D8BB9DD9631F}"/>
              </a:ext>
            </a:extLst>
          </p:cNvPr>
          <p:cNvSpPr txBox="1">
            <a:spLocks noChangeArrowheads="1"/>
          </p:cNvSpPr>
          <p:nvPr/>
        </p:nvSpPr>
        <p:spPr bwMode="auto">
          <a:xfrm>
            <a:off x="581025" y="180975"/>
            <a:ext cx="777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800">
                <a:solidFill>
                  <a:schemeClr val="tx2"/>
                </a:solidFill>
                <a:latin typeface="黑体" panose="02010609060101010101" pitchFamily="49" charset="-122"/>
                <a:ea typeface="黑体" panose="02010609060101010101" pitchFamily="49" charset="-122"/>
              </a:rPr>
              <a:t>一 事务</a:t>
            </a:r>
          </a:p>
        </p:txBody>
      </p:sp>
      <p:sp>
        <p:nvSpPr>
          <p:cNvPr id="12292" name="Rectangle 63">
            <a:extLst>
              <a:ext uri="{FF2B5EF4-FFF2-40B4-BE49-F238E27FC236}">
                <a16:creationId xmlns:a16="http://schemas.microsoft.com/office/drawing/2014/main" id="{09F1E08D-5517-D871-38E9-7810B2677F25}"/>
              </a:ext>
            </a:extLst>
          </p:cNvPr>
          <p:cNvSpPr>
            <a:spLocks noChangeArrowheads="1"/>
          </p:cNvSpPr>
          <p:nvPr/>
        </p:nvSpPr>
        <p:spPr bwMode="auto">
          <a:xfrm>
            <a:off x="3224213" y="676275"/>
            <a:ext cx="16970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en-US" altLang="zh-CN" sz="2000">
                <a:solidFill>
                  <a:schemeClr val="tx2"/>
                </a:solidFill>
                <a:latin typeface="黑体" panose="02010609060101010101" pitchFamily="49" charset="-122"/>
                <a:ea typeface="黑体" panose="02010609060101010101" pitchFamily="49" charset="-122"/>
              </a:rPr>
              <a:t>1.</a:t>
            </a:r>
            <a:r>
              <a:rPr lang="zh-CN" altLang="en-US" sz="2000">
                <a:solidFill>
                  <a:schemeClr val="tx2"/>
                </a:solidFill>
                <a:latin typeface="黑体" panose="02010609060101010101" pitchFamily="49" charset="-122"/>
                <a:ea typeface="黑体" panose="02010609060101010101" pitchFamily="49" charset="-122"/>
              </a:rPr>
              <a:t>事务概念</a:t>
            </a:r>
          </a:p>
        </p:txBody>
      </p:sp>
      <p:sp>
        <p:nvSpPr>
          <p:cNvPr id="12293" name="Rectangle 2">
            <a:extLst>
              <a:ext uri="{FF2B5EF4-FFF2-40B4-BE49-F238E27FC236}">
                <a16:creationId xmlns:a16="http://schemas.microsoft.com/office/drawing/2014/main" id="{EA6D7523-BAB7-ACCE-C330-B5B6A8E137B6}"/>
              </a:ext>
            </a:extLst>
          </p:cNvPr>
          <p:cNvSpPr>
            <a:spLocks noChangeArrowheads="1"/>
          </p:cNvSpPr>
          <p:nvPr/>
        </p:nvSpPr>
        <p:spPr bwMode="auto">
          <a:xfrm>
            <a:off x="-2413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eaLnBrk="0" hangingPunct="0"/>
            <a:endParaRPr lang="zh-CN" altLang="en-US"/>
          </a:p>
        </p:txBody>
      </p:sp>
      <p:pic>
        <p:nvPicPr>
          <p:cNvPr id="12294" name="图片 1">
            <a:extLst>
              <a:ext uri="{FF2B5EF4-FFF2-40B4-BE49-F238E27FC236}">
                <a16:creationId xmlns:a16="http://schemas.microsoft.com/office/drawing/2014/main" id="{9D1A7692-1174-5796-15DA-6A50D14CC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900" y="2070100"/>
            <a:ext cx="13335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AutoShape 4">
            <a:extLst>
              <a:ext uri="{FF2B5EF4-FFF2-40B4-BE49-F238E27FC236}">
                <a16:creationId xmlns:a16="http://schemas.microsoft.com/office/drawing/2014/main" id="{AA073B5B-AB57-8A09-B6DD-7C10BED5E216}"/>
              </a:ext>
            </a:extLst>
          </p:cNvPr>
          <p:cNvSpPr>
            <a:spLocks noChangeArrowheads="1"/>
          </p:cNvSpPr>
          <p:nvPr/>
        </p:nvSpPr>
        <p:spPr bwMode="auto">
          <a:xfrm>
            <a:off x="5908675" y="2606675"/>
            <a:ext cx="1597025" cy="552450"/>
          </a:xfrm>
          <a:prstGeom prst="cloudCallout">
            <a:avLst>
              <a:gd name="adj1" fmla="val 53579"/>
              <a:gd name="adj2" fmla="val 83620"/>
            </a:avLst>
          </a:prstGeom>
          <a:solidFill>
            <a:schemeClr val="accent1"/>
          </a:solidFill>
          <a:ln w="9525">
            <a:solidFill>
              <a:schemeClr val="tx1"/>
            </a:solidFill>
            <a:round/>
            <a:headEnd/>
            <a:tailEnd/>
          </a:ln>
        </p:spPr>
        <p:txBody>
          <a:bodyPr lIns="0" tIns="0" rIns="0" bIns="0"/>
          <a:lstStyle/>
          <a:p>
            <a:pPr algn="ctr" eaLnBrk="0" hangingPunct="0"/>
            <a:r>
              <a:rPr lang="en-US" altLang="zh-CN"/>
              <a:t>1)</a:t>
            </a:r>
            <a:r>
              <a:rPr lang="zh-CN" altLang="en-US"/>
              <a:t>为什么使用事务</a:t>
            </a:r>
            <a:r>
              <a:rPr lang="en-US" altLang="zh-CN"/>
              <a:t>? </a:t>
            </a:r>
          </a:p>
        </p:txBody>
      </p:sp>
      <p:sp>
        <p:nvSpPr>
          <p:cNvPr id="12296" name="文本框 7">
            <a:extLst>
              <a:ext uri="{FF2B5EF4-FFF2-40B4-BE49-F238E27FC236}">
                <a16:creationId xmlns:a16="http://schemas.microsoft.com/office/drawing/2014/main" id="{8C636327-DDD6-60E6-7712-D32EA493D600}"/>
              </a:ext>
            </a:extLst>
          </p:cNvPr>
          <p:cNvSpPr txBox="1">
            <a:spLocks noChangeArrowheads="1"/>
          </p:cNvSpPr>
          <p:nvPr/>
        </p:nvSpPr>
        <p:spPr bwMode="auto">
          <a:xfrm>
            <a:off x="1600200" y="3838575"/>
            <a:ext cx="596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1</a:t>
            </a:r>
            <a:endParaRPr lang="zh-CN" altLang="en-US"/>
          </a:p>
        </p:txBody>
      </p:sp>
      <p:sp>
        <p:nvSpPr>
          <p:cNvPr id="12297" name="AutoShape 4">
            <a:extLst>
              <a:ext uri="{FF2B5EF4-FFF2-40B4-BE49-F238E27FC236}">
                <a16:creationId xmlns:a16="http://schemas.microsoft.com/office/drawing/2014/main" id="{B30E3CAC-B986-B873-A921-01A8C4985782}"/>
              </a:ext>
            </a:extLst>
          </p:cNvPr>
          <p:cNvSpPr>
            <a:spLocks noChangeArrowheads="1"/>
          </p:cNvSpPr>
          <p:nvPr/>
        </p:nvSpPr>
        <p:spPr bwMode="auto">
          <a:xfrm>
            <a:off x="6707188" y="268288"/>
            <a:ext cx="1606550" cy="833437"/>
          </a:xfrm>
          <a:prstGeom prst="cloudCallout">
            <a:avLst>
              <a:gd name="adj1" fmla="val -51778"/>
              <a:gd name="adj2" fmla="val 72856"/>
            </a:avLst>
          </a:prstGeom>
          <a:solidFill>
            <a:srgbClr val="FF9900"/>
          </a:solidFill>
          <a:ln w="9525">
            <a:solidFill>
              <a:schemeClr val="tx1"/>
            </a:solidFill>
            <a:round/>
            <a:headEnd/>
            <a:tailEnd/>
          </a:ln>
        </p:spPr>
        <p:txBody>
          <a:bodyPr lIns="0" tIns="0" rIns="0" bIns="0"/>
          <a:lstStyle/>
          <a:p>
            <a:pPr algn="ctr" eaLnBrk="0" hangingPunct="0"/>
            <a:r>
              <a:rPr lang="zh-CN" altLang="en-US"/>
              <a:t>讨论</a:t>
            </a:r>
            <a:r>
              <a:rPr lang="en-US" altLang="zh-CN"/>
              <a:t>1.</a:t>
            </a:r>
            <a:r>
              <a:rPr lang="zh-CN" altLang="en-US"/>
              <a:t> 什么是事务？</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幻灯片编号占位符 5">
            <a:extLst>
              <a:ext uri="{FF2B5EF4-FFF2-40B4-BE49-F238E27FC236}">
                <a16:creationId xmlns:a16="http://schemas.microsoft.com/office/drawing/2014/main" id="{C492E3B9-62DC-9220-7F15-E35CF1BBC867}"/>
              </a:ext>
            </a:extLst>
          </p:cNvPr>
          <p:cNvSpPr>
            <a:spLocks noGrp="1"/>
          </p:cNvSpPr>
          <p:nvPr>
            <p:ph type="sldNum" sz="quarter" idx="12"/>
          </p:nvPr>
        </p:nvSpPr>
        <p:spPr/>
        <p:txBody>
          <a:bodyPr/>
          <a:lstStyle/>
          <a:p>
            <a:fld id="{B728A609-42C2-4206-8B8F-9C118E3AE750}" type="slidenum">
              <a:rPr lang="zh-CN" altLang="en-US"/>
              <a:pPr/>
              <a:t>356</a:t>
            </a:fld>
            <a:endParaRPr lang="en-US" altLang="zh-CN"/>
          </a:p>
        </p:txBody>
      </p:sp>
      <p:grpSp>
        <p:nvGrpSpPr>
          <p:cNvPr id="798770" name="Group 50">
            <a:extLst>
              <a:ext uri="{FF2B5EF4-FFF2-40B4-BE49-F238E27FC236}">
                <a16:creationId xmlns:a16="http://schemas.microsoft.com/office/drawing/2014/main" id="{EB5FEC1D-93AE-E1B4-5F5D-27A6CE9FC51A}"/>
              </a:ext>
            </a:extLst>
          </p:cNvPr>
          <p:cNvGrpSpPr>
            <a:grpSpLocks/>
          </p:cNvGrpSpPr>
          <p:nvPr/>
        </p:nvGrpSpPr>
        <p:grpSpPr bwMode="auto">
          <a:xfrm>
            <a:off x="895350" y="1862138"/>
            <a:ext cx="7372350" cy="4824412"/>
            <a:chOff x="564" y="1173"/>
            <a:chExt cx="4644" cy="3039"/>
          </a:xfrm>
        </p:grpSpPr>
        <p:grpSp>
          <p:nvGrpSpPr>
            <p:cNvPr id="13315" name="Group 26">
              <a:extLst>
                <a:ext uri="{FF2B5EF4-FFF2-40B4-BE49-F238E27FC236}">
                  <a16:creationId xmlns:a16="http://schemas.microsoft.com/office/drawing/2014/main" id="{0EFCA4A7-EDC7-BD5C-E91A-BA4745670DD5}"/>
                </a:ext>
              </a:extLst>
            </p:cNvPr>
            <p:cNvGrpSpPr>
              <a:grpSpLocks/>
            </p:cNvGrpSpPr>
            <p:nvPr/>
          </p:nvGrpSpPr>
          <p:grpSpPr bwMode="auto">
            <a:xfrm>
              <a:off x="564" y="1173"/>
              <a:ext cx="4644" cy="2901"/>
              <a:chOff x="564" y="1173"/>
              <a:chExt cx="4644" cy="2901"/>
            </a:xfrm>
          </p:grpSpPr>
          <p:pic>
            <p:nvPicPr>
              <p:cNvPr id="13316" name="Picture 16">
                <a:extLst>
                  <a:ext uri="{FF2B5EF4-FFF2-40B4-BE49-F238E27FC236}">
                    <a16:creationId xmlns:a16="http://schemas.microsoft.com/office/drawing/2014/main" id="{8AF2A009-8618-FF39-2A06-4F33C997C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1620"/>
                <a:ext cx="4626"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5">
                <a:extLst>
                  <a:ext uri="{FF2B5EF4-FFF2-40B4-BE49-F238E27FC236}">
                    <a16:creationId xmlns:a16="http://schemas.microsoft.com/office/drawing/2014/main" id="{AC8210EA-C0DB-1476-6693-545BBEE9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 y="1173"/>
                <a:ext cx="4626"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9">
                <a:extLst>
                  <a:ext uri="{FF2B5EF4-FFF2-40B4-BE49-F238E27FC236}">
                    <a16:creationId xmlns:a16="http://schemas.microsoft.com/office/drawing/2014/main" id="{5A10C156-81F0-4203-6B2E-576829E37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 y="2688"/>
                <a:ext cx="4638"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20">
                <a:extLst>
                  <a:ext uri="{FF2B5EF4-FFF2-40B4-BE49-F238E27FC236}">
                    <a16:creationId xmlns:a16="http://schemas.microsoft.com/office/drawing/2014/main" id="{3E57B9D3-4796-7FC7-B762-637CEE1889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 y="3294"/>
                <a:ext cx="4632"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0" name="Group 25">
                <a:extLst>
                  <a:ext uri="{FF2B5EF4-FFF2-40B4-BE49-F238E27FC236}">
                    <a16:creationId xmlns:a16="http://schemas.microsoft.com/office/drawing/2014/main" id="{1F5E004B-7A7B-EC8C-8674-2D275F2FD09D}"/>
                  </a:ext>
                </a:extLst>
              </p:cNvPr>
              <p:cNvGrpSpPr>
                <a:grpSpLocks/>
              </p:cNvGrpSpPr>
              <p:nvPr/>
            </p:nvGrpSpPr>
            <p:grpSpPr bwMode="auto">
              <a:xfrm>
                <a:off x="564" y="2250"/>
                <a:ext cx="4638" cy="468"/>
                <a:chOff x="564" y="2244"/>
                <a:chExt cx="4638" cy="468"/>
              </a:xfrm>
            </p:grpSpPr>
            <p:pic>
              <p:nvPicPr>
                <p:cNvPr id="13321" name="Picture 18">
                  <a:extLst>
                    <a:ext uri="{FF2B5EF4-FFF2-40B4-BE49-F238E27FC236}">
                      <a16:creationId xmlns:a16="http://schemas.microsoft.com/office/drawing/2014/main" id="{116EF4DC-43B4-38B3-4A5A-C6DCC64AD9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 y="2244"/>
                  <a:ext cx="463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21">
                  <a:extLst>
                    <a:ext uri="{FF2B5EF4-FFF2-40B4-BE49-F238E27FC236}">
                      <a16:creationId xmlns:a16="http://schemas.microsoft.com/office/drawing/2014/main" id="{22153046-1A29-7B74-F55F-51A40FE368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 y="2250"/>
                  <a:ext cx="276"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2">
                  <a:extLst>
                    <a:ext uri="{FF2B5EF4-FFF2-40B4-BE49-F238E27FC236}">
                      <a16:creationId xmlns:a16="http://schemas.microsoft.com/office/drawing/2014/main" id="{3730C865-9477-5B17-0179-A5794BD305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8" y="2547"/>
                  <a:ext cx="3984"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324" name="Group 49">
              <a:extLst>
                <a:ext uri="{FF2B5EF4-FFF2-40B4-BE49-F238E27FC236}">
                  <a16:creationId xmlns:a16="http://schemas.microsoft.com/office/drawing/2014/main" id="{8F325388-FF27-9CA3-1DDE-B96B95677075}"/>
                </a:ext>
              </a:extLst>
            </p:cNvPr>
            <p:cNvGrpSpPr>
              <a:grpSpLocks/>
            </p:cNvGrpSpPr>
            <p:nvPr/>
          </p:nvGrpSpPr>
          <p:grpSpPr bwMode="auto">
            <a:xfrm>
              <a:off x="564" y="4065"/>
              <a:ext cx="4629" cy="147"/>
              <a:chOff x="564" y="4065"/>
              <a:chExt cx="4629" cy="147"/>
            </a:xfrm>
          </p:grpSpPr>
          <p:grpSp>
            <p:nvGrpSpPr>
              <p:cNvPr id="13325" name="Group 47">
                <a:extLst>
                  <a:ext uri="{FF2B5EF4-FFF2-40B4-BE49-F238E27FC236}">
                    <a16:creationId xmlns:a16="http://schemas.microsoft.com/office/drawing/2014/main" id="{D48BA129-4943-30D1-1B21-A37086198B13}"/>
                  </a:ext>
                </a:extLst>
              </p:cNvPr>
              <p:cNvGrpSpPr>
                <a:grpSpLocks/>
              </p:cNvGrpSpPr>
              <p:nvPr/>
            </p:nvGrpSpPr>
            <p:grpSpPr bwMode="auto">
              <a:xfrm>
                <a:off x="696" y="4065"/>
                <a:ext cx="4497" cy="147"/>
                <a:chOff x="696" y="4089"/>
                <a:chExt cx="4731" cy="147"/>
              </a:xfrm>
            </p:grpSpPr>
            <p:pic>
              <p:nvPicPr>
                <p:cNvPr id="13326" name="Picture 44">
                  <a:extLst>
                    <a:ext uri="{FF2B5EF4-FFF2-40B4-BE49-F238E27FC236}">
                      <a16:creationId xmlns:a16="http://schemas.microsoft.com/office/drawing/2014/main" id="{A06D37E7-AB3F-EC92-D164-C0F265220B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 y="4089"/>
                  <a:ext cx="206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45">
                  <a:extLst>
                    <a:ext uri="{FF2B5EF4-FFF2-40B4-BE49-F238E27FC236}">
                      <a16:creationId xmlns:a16="http://schemas.microsoft.com/office/drawing/2014/main" id="{8013D26F-3476-76C8-4474-C4603507F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3" y="4098"/>
                  <a:ext cx="81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46">
                  <a:extLst>
                    <a:ext uri="{FF2B5EF4-FFF2-40B4-BE49-F238E27FC236}">
                      <a16:creationId xmlns:a16="http://schemas.microsoft.com/office/drawing/2014/main" id="{9AD0884A-4A2D-9B00-122E-C6D7E1A485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5" y="4092"/>
                  <a:ext cx="18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9" name="Picture 48">
                <a:extLst>
                  <a:ext uri="{FF2B5EF4-FFF2-40B4-BE49-F238E27FC236}">
                    <a16:creationId xmlns:a16="http://schemas.microsoft.com/office/drawing/2014/main" id="{DA1F086A-49C0-A4C5-3D75-7FB7A8A1F8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 y="4068"/>
                <a:ext cx="138"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3330" name="Rectangle 2">
            <a:extLst>
              <a:ext uri="{FF2B5EF4-FFF2-40B4-BE49-F238E27FC236}">
                <a16:creationId xmlns:a16="http://schemas.microsoft.com/office/drawing/2014/main" id="{B2F15B60-DD8A-42F1-689F-D056C64AC302}"/>
              </a:ext>
            </a:extLst>
          </p:cNvPr>
          <p:cNvSpPr>
            <a:spLocks noGrp="1" noChangeArrowheads="1"/>
          </p:cNvSpPr>
          <p:nvPr>
            <p:ph type="title"/>
          </p:nvPr>
        </p:nvSpPr>
        <p:spPr>
          <a:xfrm>
            <a:off x="581025" y="180975"/>
            <a:ext cx="7772400" cy="323850"/>
          </a:xfrm>
        </p:spPr>
        <p:txBody>
          <a:bodyPr/>
          <a:lstStyle/>
          <a:p>
            <a:pPr algn="l"/>
            <a:r>
              <a:rPr lang="zh-CN" altLang="en-US" sz="2800" b="1">
                <a:latin typeface="黑体" panose="02010609060101010101" pitchFamily="49" charset="-122"/>
                <a:ea typeface="黑体" panose="02010609060101010101" pitchFamily="49" charset="-122"/>
              </a:rPr>
              <a:t>一 事务</a:t>
            </a:r>
          </a:p>
        </p:txBody>
      </p:sp>
      <p:sp>
        <p:nvSpPr>
          <p:cNvPr id="13331" name="AutoShape 4">
            <a:extLst>
              <a:ext uri="{FF2B5EF4-FFF2-40B4-BE49-F238E27FC236}">
                <a16:creationId xmlns:a16="http://schemas.microsoft.com/office/drawing/2014/main" id="{A7DAD835-D1B6-C212-AA68-A7ACBA92A960}"/>
              </a:ext>
            </a:extLst>
          </p:cNvPr>
          <p:cNvSpPr>
            <a:spLocks noChangeArrowheads="1"/>
          </p:cNvSpPr>
          <p:nvPr/>
        </p:nvSpPr>
        <p:spPr bwMode="auto">
          <a:xfrm>
            <a:off x="7402513" y="574675"/>
            <a:ext cx="1597025" cy="552450"/>
          </a:xfrm>
          <a:prstGeom prst="cloudCallout">
            <a:avLst>
              <a:gd name="adj1" fmla="val 53579"/>
              <a:gd name="adj2" fmla="val 83620"/>
            </a:avLst>
          </a:prstGeom>
          <a:solidFill>
            <a:schemeClr val="accent1"/>
          </a:solidFill>
          <a:ln w="9525">
            <a:solidFill>
              <a:schemeClr val="tx1"/>
            </a:solidFill>
            <a:round/>
            <a:headEnd/>
            <a:tailEnd/>
          </a:ln>
        </p:spPr>
        <p:txBody>
          <a:bodyPr lIns="0" tIns="0" rIns="0" bIns="0"/>
          <a:lstStyle/>
          <a:p>
            <a:pPr algn="ctr" eaLnBrk="0" hangingPunct="0"/>
            <a:r>
              <a:rPr lang="en-US" altLang="zh-CN"/>
              <a:t>2)</a:t>
            </a:r>
            <a:r>
              <a:rPr lang="zh-CN" altLang="en-US"/>
              <a:t>什么是事务</a:t>
            </a:r>
            <a:r>
              <a:rPr lang="en-US" altLang="zh-CN"/>
              <a:t>,</a:t>
            </a:r>
            <a:r>
              <a:rPr lang="zh-CN" altLang="en-US"/>
              <a:t>有何作用</a:t>
            </a:r>
            <a:r>
              <a:rPr lang="en-US" altLang="zh-CN"/>
              <a:t>? </a:t>
            </a:r>
          </a:p>
        </p:txBody>
      </p:sp>
      <p:sp>
        <p:nvSpPr>
          <p:cNvPr id="798728" name="Rectangle 8">
            <a:extLst>
              <a:ext uri="{FF2B5EF4-FFF2-40B4-BE49-F238E27FC236}">
                <a16:creationId xmlns:a16="http://schemas.microsoft.com/office/drawing/2014/main" id="{0609CC76-D003-6BF3-AE68-C6690ADBC953}"/>
              </a:ext>
            </a:extLst>
          </p:cNvPr>
          <p:cNvSpPr>
            <a:spLocks noChangeArrowheads="1"/>
          </p:cNvSpPr>
          <p:nvPr/>
        </p:nvSpPr>
        <p:spPr bwMode="auto">
          <a:xfrm>
            <a:off x="1565275" y="995363"/>
            <a:ext cx="4181475" cy="192087"/>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zh-CN" altLang="en-US">
                <a:solidFill>
                  <a:srgbClr val="0066FF"/>
                </a:solidFill>
              </a:rPr>
              <a:t>事务</a:t>
            </a:r>
            <a:r>
              <a:rPr lang="zh-CN" altLang="en-US"/>
              <a:t>：构成单一</a:t>
            </a:r>
            <a:r>
              <a:rPr lang="zh-CN" altLang="en-US">
                <a:solidFill>
                  <a:srgbClr val="0066FF"/>
                </a:solidFill>
              </a:rPr>
              <a:t>逻辑工作单元</a:t>
            </a:r>
            <a:r>
              <a:rPr lang="zh-CN" altLang="en-US"/>
              <a:t>的操作集合。</a:t>
            </a:r>
          </a:p>
        </p:txBody>
      </p:sp>
      <p:sp>
        <p:nvSpPr>
          <p:cNvPr id="798733" name="Rectangle 13">
            <a:extLst>
              <a:ext uri="{FF2B5EF4-FFF2-40B4-BE49-F238E27FC236}">
                <a16:creationId xmlns:a16="http://schemas.microsoft.com/office/drawing/2014/main" id="{A19BBAB1-FC26-881A-A977-1A8D624757D9}"/>
              </a:ext>
            </a:extLst>
          </p:cNvPr>
          <p:cNvSpPr>
            <a:spLocks noChangeArrowheads="1"/>
          </p:cNvSpPr>
          <p:nvPr/>
        </p:nvSpPr>
        <p:spPr bwMode="auto">
          <a:xfrm>
            <a:off x="1528763" y="1233488"/>
            <a:ext cx="4235450" cy="590550"/>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algn="ctr" eaLnBrk="0" hangingPunct="0">
              <a:spcBef>
                <a:spcPct val="20000"/>
              </a:spcBef>
            </a:pPr>
            <a:r>
              <a:rPr lang="zh-CN" altLang="en-US">
                <a:solidFill>
                  <a:srgbClr val="0066FF"/>
                </a:solidFill>
              </a:rPr>
              <a:t>作用</a:t>
            </a:r>
            <a:r>
              <a:rPr lang="zh-CN" altLang="en-US"/>
              <a:t>：</a:t>
            </a:r>
            <a:r>
              <a:rPr lang="en-US" altLang="zh-CN"/>
              <a:t>DBMS</a:t>
            </a:r>
            <a:r>
              <a:rPr lang="zh-CN" altLang="en-US"/>
              <a:t>通过保证要么执行整个事务，要么一个操作也不执行，达到使数据始终处于一个</a:t>
            </a:r>
            <a:r>
              <a:rPr lang="zh-CN" altLang="en-US">
                <a:solidFill>
                  <a:schemeClr val="tx2"/>
                </a:solidFill>
              </a:rPr>
              <a:t>一致</a:t>
            </a:r>
            <a:r>
              <a:rPr lang="zh-CN" altLang="en-US"/>
              <a:t>状态。</a:t>
            </a:r>
          </a:p>
          <a:p>
            <a:pPr eaLnBrk="0" hangingPunct="0">
              <a:spcBef>
                <a:spcPct val="20000"/>
              </a:spcBef>
            </a:pPr>
            <a:r>
              <a:rPr lang="en-US" altLang="zh-CN"/>
              <a:t>     (</a:t>
            </a:r>
            <a:r>
              <a:rPr lang="zh-CN" altLang="en-US"/>
              <a:t>事务是访问并可能更新各种数据项的一个</a:t>
            </a:r>
            <a:r>
              <a:rPr lang="zh-CN" altLang="en-US">
                <a:solidFill>
                  <a:srgbClr val="0066FF"/>
                </a:solidFill>
              </a:rPr>
              <a:t>程序执行单元</a:t>
            </a:r>
            <a:r>
              <a:rPr lang="en-US" altLang="zh-CN"/>
              <a:t>)</a:t>
            </a:r>
          </a:p>
        </p:txBody>
      </p:sp>
      <p:sp>
        <p:nvSpPr>
          <p:cNvPr id="13334" name="AutoShape 4">
            <a:extLst>
              <a:ext uri="{FF2B5EF4-FFF2-40B4-BE49-F238E27FC236}">
                <a16:creationId xmlns:a16="http://schemas.microsoft.com/office/drawing/2014/main" id="{F046252E-CC51-1612-4016-10FA63B689A6}"/>
              </a:ext>
            </a:extLst>
          </p:cNvPr>
          <p:cNvSpPr>
            <a:spLocks noChangeArrowheads="1"/>
          </p:cNvSpPr>
          <p:nvPr/>
        </p:nvSpPr>
        <p:spPr bwMode="auto">
          <a:xfrm>
            <a:off x="7380288" y="1279525"/>
            <a:ext cx="1606550" cy="552450"/>
          </a:xfrm>
          <a:prstGeom prst="cloudCallout">
            <a:avLst>
              <a:gd name="adj1" fmla="val 53556"/>
              <a:gd name="adj2" fmla="val 83620"/>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3) </a:t>
            </a:r>
            <a:r>
              <a:rPr lang="zh-CN" altLang="en-US">
                <a:latin typeface="宋体" panose="02010600030101010101" pitchFamily="2" charset="-122"/>
              </a:rPr>
              <a:t>事务必须具备什么特性</a:t>
            </a:r>
            <a:r>
              <a:rPr lang="en-US" altLang="zh-CN">
                <a:latin typeface="宋体" panose="02010600030101010101" pitchFamily="2" charset="-122"/>
              </a:rPr>
              <a:t>? </a:t>
            </a:r>
          </a:p>
        </p:txBody>
      </p:sp>
      <p:grpSp>
        <p:nvGrpSpPr>
          <p:cNvPr id="798774" name="Group 54">
            <a:extLst>
              <a:ext uri="{FF2B5EF4-FFF2-40B4-BE49-F238E27FC236}">
                <a16:creationId xmlns:a16="http://schemas.microsoft.com/office/drawing/2014/main" id="{8E666803-8EB2-AFB7-B27F-7790D267E8A6}"/>
              </a:ext>
            </a:extLst>
          </p:cNvPr>
          <p:cNvGrpSpPr>
            <a:grpSpLocks/>
          </p:cNvGrpSpPr>
          <p:nvPr/>
        </p:nvGrpSpPr>
        <p:grpSpPr bwMode="auto">
          <a:xfrm>
            <a:off x="239713" y="1909763"/>
            <a:ext cx="8645525" cy="681037"/>
            <a:chOff x="151" y="1203"/>
            <a:chExt cx="5446" cy="429"/>
          </a:xfrm>
        </p:grpSpPr>
        <p:grpSp>
          <p:nvGrpSpPr>
            <p:cNvPr id="13336" name="Group 35">
              <a:extLst>
                <a:ext uri="{FF2B5EF4-FFF2-40B4-BE49-F238E27FC236}">
                  <a16:creationId xmlns:a16="http://schemas.microsoft.com/office/drawing/2014/main" id="{03E26F5B-9653-7C64-D409-EFB9CA7839BD}"/>
                </a:ext>
              </a:extLst>
            </p:cNvPr>
            <p:cNvGrpSpPr>
              <a:grpSpLocks/>
            </p:cNvGrpSpPr>
            <p:nvPr/>
          </p:nvGrpSpPr>
          <p:grpSpPr bwMode="auto">
            <a:xfrm>
              <a:off x="151" y="1203"/>
              <a:ext cx="5446" cy="429"/>
              <a:chOff x="151" y="1203"/>
              <a:chExt cx="5446" cy="429"/>
            </a:xfrm>
          </p:grpSpPr>
          <p:sp>
            <p:nvSpPr>
              <p:cNvPr id="13337" name="Rectangle 28">
                <a:extLst>
                  <a:ext uri="{FF2B5EF4-FFF2-40B4-BE49-F238E27FC236}">
                    <a16:creationId xmlns:a16="http://schemas.microsoft.com/office/drawing/2014/main" id="{F580FFCD-C993-E370-40E4-17BBB3E5285B}"/>
                  </a:ext>
                </a:extLst>
              </p:cNvPr>
              <p:cNvSpPr>
                <a:spLocks noChangeArrowheads="1"/>
              </p:cNvSpPr>
              <p:nvPr/>
            </p:nvSpPr>
            <p:spPr bwMode="auto">
              <a:xfrm>
                <a:off x="4868" y="1494"/>
                <a:ext cx="72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事务的</a:t>
                </a:r>
                <a:r>
                  <a:rPr lang="en-US" altLang="zh-CN">
                    <a:solidFill>
                      <a:schemeClr val="tx2"/>
                    </a:solidFill>
                  </a:rPr>
                  <a:t>ACID</a:t>
                </a:r>
                <a:r>
                  <a:rPr lang="zh-CN" altLang="en-US">
                    <a:solidFill>
                      <a:schemeClr val="tx2"/>
                    </a:solidFill>
                  </a:rPr>
                  <a:t>特性</a:t>
                </a:r>
              </a:p>
            </p:txBody>
          </p:sp>
          <p:sp>
            <p:nvSpPr>
              <p:cNvPr id="798749" name="Rectangle 29">
                <a:extLst>
                  <a:ext uri="{FF2B5EF4-FFF2-40B4-BE49-F238E27FC236}">
                    <a16:creationId xmlns:a16="http://schemas.microsoft.com/office/drawing/2014/main" id="{19745397-928F-B922-0A76-8E4E586DEEA8}"/>
                  </a:ext>
                </a:extLst>
              </p:cNvPr>
              <p:cNvSpPr>
                <a:spLocks noChangeArrowheads="1"/>
              </p:cNvSpPr>
              <p:nvPr/>
            </p:nvSpPr>
            <p:spPr bwMode="auto">
              <a:xfrm>
                <a:off x="151" y="1203"/>
                <a:ext cx="47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chemeClr val="tx2"/>
                    </a:solidFill>
                  </a:rPr>
                  <a:t>C-</a:t>
                </a:r>
                <a:r>
                  <a:rPr lang="zh-CN" altLang="en-US">
                    <a:solidFill>
                      <a:schemeClr val="tx2"/>
                    </a:solidFill>
                  </a:rPr>
                  <a:t>特性</a:t>
                </a:r>
              </a:p>
              <a:p>
                <a:pPr algn="ctr" eaLnBrk="0" hangingPunct="0">
                  <a:defRPr/>
                </a:pPr>
                <a:r>
                  <a:rPr lang="en-US" altLang="zh-CN" sz="1000">
                    <a:solidFill>
                      <a:schemeClr val="tx2"/>
                    </a:solidFill>
                  </a:rPr>
                  <a:t>Consistensy</a:t>
                </a:r>
              </a:p>
              <a:p>
                <a:pPr algn="ctr" eaLnBrk="0" hangingPunct="0">
                  <a:defRPr/>
                </a:pPr>
                <a:endParaRPr lang="zh-CN" altLang="en-US">
                  <a:solidFill>
                    <a:schemeClr val="tx2"/>
                  </a:solidFill>
                </a:endParaRPr>
              </a:p>
            </p:txBody>
          </p:sp>
          <p:sp>
            <p:nvSpPr>
              <p:cNvPr id="798753" name="Line 33">
                <a:extLst>
                  <a:ext uri="{FF2B5EF4-FFF2-40B4-BE49-F238E27FC236}">
                    <a16:creationId xmlns:a16="http://schemas.microsoft.com/office/drawing/2014/main" id="{74FC77E3-219F-1A2A-EDAC-84993301D8FA}"/>
                  </a:ext>
                </a:extLst>
              </p:cNvPr>
              <p:cNvSpPr>
                <a:spLocks noChangeShapeType="1"/>
              </p:cNvSpPr>
              <p:nvPr/>
            </p:nvSpPr>
            <p:spPr bwMode="auto">
              <a:xfrm>
                <a:off x="2730" y="1476"/>
                <a:ext cx="244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54" name="Line 34">
                <a:extLst>
                  <a:ext uri="{FF2B5EF4-FFF2-40B4-BE49-F238E27FC236}">
                    <a16:creationId xmlns:a16="http://schemas.microsoft.com/office/drawing/2014/main" id="{8F60994F-8682-CA43-E432-882159B1F921}"/>
                  </a:ext>
                </a:extLst>
              </p:cNvPr>
              <p:cNvSpPr>
                <a:spLocks noChangeShapeType="1"/>
              </p:cNvSpPr>
              <p:nvPr/>
            </p:nvSpPr>
            <p:spPr bwMode="auto">
              <a:xfrm>
                <a:off x="732" y="1632"/>
                <a:ext cx="112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798773" name="Line 53">
              <a:extLst>
                <a:ext uri="{FF2B5EF4-FFF2-40B4-BE49-F238E27FC236}">
                  <a16:creationId xmlns:a16="http://schemas.microsoft.com/office/drawing/2014/main" id="{9E72A59E-308A-8B13-A2FC-22E36EE374FC}"/>
                </a:ext>
              </a:extLst>
            </p:cNvPr>
            <p:cNvSpPr>
              <a:spLocks noChangeShapeType="1"/>
            </p:cNvSpPr>
            <p:nvPr/>
          </p:nvSpPr>
          <p:spPr bwMode="auto">
            <a:xfrm>
              <a:off x="2766" y="1326"/>
              <a:ext cx="846" cy="0"/>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798778" name="Group 58">
            <a:extLst>
              <a:ext uri="{FF2B5EF4-FFF2-40B4-BE49-F238E27FC236}">
                <a16:creationId xmlns:a16="http://schemas.microsoft.com/office/drawing/2014/main" id="{69BA1401-D536-A676-D530-15BFC71AB388}"/>
              </a:ext>
            </a:extLst>
          </p:cNvPr>
          <p:cNvGrpSpPr>
            <a:grpSpLocks/>
          </p:cNvGrpSpPr>
          <p:nvPr/>
        </p:nvGrpSpPr>
        <p:grpSpPr bwMode="auto">
          <a:xfrm>
            <a:off x="258763" y="2633663"/>
            <a:ext cx="7989887" cy="1662112"/>
            <a:chOff x="163" y="1659"/>
            <a:chExt cx="5033" cy="1047"/>
          </a:xfrm>
        </p:grpSpPr>
        <p:grpSp>
          <p:nvGrpSpPr>
            <p:cNvPr id="13343" name="Group 40">
              <a:extLst>
                <a:ext uri="{FF2B5EF4-FFF2-40B4-BE49-F238E27FC236}">
                  <a16:creationId xmlns:a16="http://schemas.microsoft.com/office/drawing/2014/main" id="{B48110C2-64E8-D160-5692-B35E1B333F0B}"/>
                </a:ext>
              </a:extLst>
            </p:cNvPr>
            <p:cNvGrpSpPr>
              <a:grpSpLocks/>
            </p:cNvGrpSpPr>
            <p:nvPr/>
          </p:nvGrpSpPr>
          <p:grpSpPr bwMode="auto">
            <a:xfrm>
              <a:off x="163" y="1659"/>
              <a:ext cx="5033" cy="1047"/>
              <a:chOff x="163" y="1659"/>
              <a:chExt cx="5033" cy="1047"/>
            </a:xfrm>
          </p:grpSpPr>
          <p:sp>
            <p:nvSpPr>
              <p:cNvPr id="798750" name="Rectangle 30">
                <a:extLst>
                  <a:ext uri="{FF2B5EF4-FFF2-40B4-BE49-F238E27FC236}">
                    <a16:creationId xmlns:a16="http://schemas.microsoft.com/office/drawing/2014/main" id="{AA59C2F3-510E-8ABA-69A2-E910A2537921}"/>
                  </a:ext>
                </a:extLst>
              </p:cNvPr>
              <p:cNvSpPr>
                <a:spLocks noChangeArrowheads="1"/>
              </p:cNvSpPr>
              <p:nvPr/>
            </p:nvSpPr>
            <p:spPr bwMode="auto">
              <a:xfrm>
                <a:off x="163" y="1659"/>
                <a:ext cx="38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chemeClr val="tx2"/>
                    </a:solidFill>
                  </a:rPr>
                  <a:t>A-</a:t>
                </a:r>
                <a:r>
                  <a:rPr lang="zh-CN" altLang="en-US">
                    <a:solidFill>
                      <a:schemeClr val="tx2"/>
                    </a:solidFill>
                  </a:rPr>
                  <a:t>特性</a:t>
                </a:r>
              </a:p>
              <a:p>
                <a:pPr algn="ctr" eaLnBrk="0" hangingPunct="0">
                  <a:defRPr/>
                </a:pPr>
                <a:r>
                  <a:rPr lang="en-US" altLang="zh-CN" sz="1000">
                    <a:solidFill>
                      <a:schemeClr val="tx2"/>
                    </a:solidFill>
                  </a:rPr>
                  <a:t>Atomicity</a:t>
                </a:r>
              </a:p>
            </p:txBody>
          </p:sp>
          <p:sp>
            <p:nvSpPr>
              <p:cNvPr id="798756" name="Line 36">
                <a:extLst>
                  <a:ext uri="{FF2B5EF4-FFF2-40B4-BE49-F238E27FC236}">
                    <a16:creationId xmlns:a16="http://schemas.microsoft.com/office/drawing/2014/main" id="{31EE0606-139C-6684-0AC3-29EDBCAF7A4A}"/>
                  </a:ext>
                </a:extLst>
              </p:cNvPr>
              <p:cNvSpPr>
                <a:spLocks noChangeShapeType="1"/>
              </p:cNvSpPr>
              <p:nvPr/>
            </p:nvSpPr>
            <p:spPr bwMode="auto">
              <a:xfrm>
                <a:off x="3150" y="2550"/>
                <a:ext cx="204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57" name="Line 37">
                <a:extLst>
                  <a:ext uri="{FF2B5EF4-FFF2-40B4-BE49-F238E27FC236}">
                    <a16:creationId xmlns:a16="http://schemas.microsoft.com/office/drawing/2014/main" id="{6699B1F1-CA93-53A8-656D-B5205EDBE130}"/>
                  </a:ext>
                </a:extLst>
              </p:cNvPr>
              <p:cNvSpPr>
                <a:spLocks noChangeShapeType="1"/>
              </p:cNvSpPr>
              <p:nvPr/>
            </p:nvSpPr>
            <p:spPr bwMode="auto">
              <a:xfrm>
                <a:off x="690" y="2700"/>
                <a:ext cx="450"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798775" name="Line 55">
              <a:extLst>
                <a:ext uri="{FF2B5EF4-FFF2-40B4-BE49-F238E27FC236}">
                  <a16:creationId xmlns:a16="http://schemas.microsoft.com/office/drawing/2014/main" id="{35D817DC-B859-BEE4-A80A-58A1FE49F79D}"/>
                </a:ext>
              </a:extLst>
            </p:cNvPr>
            <p:cNvSpPr>
              <a:spLocks noChangeShapeType="1"/>
            </p:cNvSpPr>
            <p:nvPr/>
          </p:nvSpPr>
          <p:spPr bwMode="auto">
            <a:xfrm>
              <a:off x="3828" y="1944"/>
              <a:ext cx="1332" cy="0"/>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76" name="Line 56">
              <a:extLst>
                <a:ext uri="{FF2B5EF4-FFF2-40B4-BE49-F238E27FC236}">
                  <a16:creationId xmlns:a16="http://schemas.microsoft.com/office/drawing/2014/main" id="{4F6F04C0-B86E-41AB-7777-1A4AE4B501E0}"/>
                </a:ext>
              </a:extLst>
            </p:cNvPr>
            <p:cNvSpPr>
              <a:spLocks noChangeShapeType="1"/>
            </p:cNvSpPr>
            <p:nvPr/>
          </p:nvSpPr>
          <p:spPr bwMode="auto">
            <a:xfrm flipV="1">
              <a:off x="762" y="2100"/>
              <a:ext cx="1422" cy="6"/>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798779" name="Group 59">
            <a:extLst>
              <a:ext uri="{FF2B5EF4-FFF2-40B4-BE49-F238E27FC236}">
                <a16:creationId xmlns:a16="http://schemas.microsoft.com/office/drawing/2014/main" id="{5431E00F-D08D-A3C9-F46D-6C234F5321C2}"/>
              </a:ext>
            </a:extLst>
          </p:cNvPr>
          <p:cNvGrpSpPr>
            <a:grpSpLocks/>
          </p:cNvGrpSpPr>
          <p:nvPr/>
        </p:nvGrpSpPr>
        <p:grpSpPr bwMode="auto">
          <a:xfrm>
            <a:off x="209550" y="4348163"/>
            <a:ext cx="8048625" cy="909637"/>
            <a:chOff x="132" y="2739"/>
            <a:chExt cx="5070" cy="573"/>
          </a:xfrm>
        </p:grpSpPr>
        <p:grpSp>
          <p:nvGrpSpPr>
            <p:cNvPr id="13350" name="Group 42">
              <a:extLst>
                <a:ext uri="{FF2B5EF4-FFF2-40B4-BE49-F238E27FC236}">
                  <a16:creationId xmlns:a16="http://schemas.microsoft.com/office/drawing/2014/main" id="{F9AB438C-8AD6-B0F2-20FE-DDA0C3DDBE66}"/>
                </a:ext>
              </a:extLst>
            </p:cNvPr>
            <p:cNvGrpSpPr>
              <a:grpSpLocks/>
            </p:cNvGrpSpPr>
            <p:nvPr/>
          </p:nvGrpSpPr>
          <p:grpSpPr bwMode="auto">
            <a:xfrm>
              <a:off x="132" y="2739"/>
              <a:ext cx="5070" cy="573"/>
              <a:chOff x="132" y="2739"/>
              <a:chExt cx="5070" cy="573"/>
            </a:xfrm>
          </p:grpSpPr>
          <p:sp>
            <p:nvSpPr>
              <p:cNvPr id="798751" name="Rectangle 31">
                <a:extLst>
                  <a:ext uri="{FF2B5EF4-FFF2-40B4-BE49-F238E27FC236}">
                    <a16:creationId xmlns:a16="http://schemas.microsoft.com/office/drawing/2014/main" id="{0ECC49AC-A16F-F7B5-E2BA-5B69C1834D71}"/>
                  </a:ext>
                </a:extLst>
              </p:cNvPr>
              <p:cNvSpPr>
                <a:spLocks noChangeArrowheads="1"/>
              </p:cNvSpPr>
              <p:nvPr/>
            </p:nvSpPr>
            <p:spPr bwMode="auto">
              <a:xfrm>
                <a:off x="132" y="2739"/>
                <a:ext cx="39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chemeClr val="tx2"/>
                    </a:solidFill>
                  </a:rPr>
                  <a:t>D-</a:t>
                </a:r>
                <a:r>
                  <a:rPr lang="zh-CN" altLang="en-US">
                    <a:solidFill>
                      <a:schemeClr val="tx2"/>
                    </a:solidFill>
                  </a:rPr>
                  <a:t>特性</a:t>
                </a:r>
              </a:p>
              <a:p>
                <a:pPr algn="ctr" eaLnBrk="0" hangingPunct="0">
                  <a:defRPr/>
                </a:pPr>
                <a:r>
                  <a:rPr lang="en-US" altLang="zh-CN" sz="1000">
                    <a:solidFill>
                      <a:schemeClr val="tx2"/>
                    </a:solidFill>
                  </a:rPr>
                  <a:t>Durability</a:t>
                </a:r>
              </a:p>
            </p:txBody>
          </p:sp>
          <p:sp>
            <p:nvSpPr>
              <p:cNvPr id="798758" name="Line 38">
                <a:extLst>
                  <a:ext uri="{FF2B5EF4-FFF2-40B4-BE49-F238E27FC236}">
                    <a16:creationId xmlns:a16="http://schemas.microsoft.com/office/drawing/2014/main" id="{2EEBA33C-04DB-A03E-3A3A-E7937C8E19C6}"/>
                  </a:ext>
                </a:extLst>
              </p:cNvPr>
              <p:cNvSpPr>
                <a:spLocks noChangeShapeType="1"/>
              </p:cNvSpPr>
              <p:nvPr/>
            </p:nvSpPr>
            <p:spPr bwMode="auto">
              <a:xfrm>
                <a:off x="4410" y="3006"/>
                <a:ext cx="76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59" name="Line 39">
                <a:extLst>
                  <a:ext uri="{FF2B5EF4-FFF2-40B4-BE49-F238E27FC236}">
                    <a16:creationId xmlns:a16="http://schemas.microsoft.com/office/drawing/2014/main" id="{3260D690-7F8B-6EE9-80E6-EAD859D75385}"/>
                  </a:ext>
                </a:extLst>
              </p:cNvPr>
              <p:cNvSpPr>
                <a:spLocks noChangeShapeType="1"/>
              </p:cNvSpPr>
              <p:nvPr/>
            </p:nvSpPr>
            <p:spPr bwMode="auto">
              <a:xfrm flipV="1">
                <a:off x="738" y="3156"/>
                <a:ext cx="446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61" name="Line 41">
                <a:extLst>
                  <a:ext uri="{FF2B5EF4-FFF2-40B4-BE49-F238E27FC236}">
                    <a16:creationId xmlns:a16="http://schemas.microsoft.com/office/drawing/2014/main" id="{2BD2941E-59D0-D045-66C1-5A2B0FEDE5DC}"/>
                  </a:ext>
                </a:extLst>
              </p:cNvPr>
              <p:cNvSpPr>
                <a:spLocks noChangeShapeType="1"/>
              </p:cNvSpPr>
              <p:nvPr/>
            </p:nvSpPr>
            <p:spPr bwMode="auto">
              <a:xfrm flipV="1">
                <a:off x="726" y="3306"/>
                <a:ext cx="240"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798777" name="Line 57">
              <a:extLst>
                <a:ext uri="{FF2B5EF4-FFF2-40B4-BE49-F238E27FC236}">
                  <a16:creationId xmlns:a16="http://schemas.microsoft.com/office/drawing/2014/main" id="{BE23EC06-A0A7-732D-06E8-CC0165365BF6}"/>
                </a:ext>
              </a:extLst>
            </p:cNvPr>
            <p:cNvSpPr>
              <a:spLocks noChangeShapeType="1"/>
            </p:cNvSpPr>
            <p:nvPr/>
          </p:nvSpPr>
          <p:spPr bwMode="auto">
            <a:xfrm flipV="1">
              <a:off x="1380" y="3012"/>
              <a:ext cx="666" cy="0"/>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798782" name="Group 62">
            <a:extLst>
              <a:ext uri="{FF2B5EF4-FFF2-40B4-BE49-F238E27FC236}">
                <a16:creationId xmlns:a16="http://schemas.microsoft.com/office/drawing/2014/main" id="{1FF8B4D7-ED7B-9332-CBEA-CAB5DE1A4FA1}"/>
              </a:ext>
            </a:extLst>
          </p:cNvPr>
          <p:cNvGrpSpPr>
            <a:grpSpLocks/>
          </p:cNvGrpSpPr>
          <p:nvPr/>
        </p:nvGrpSpPr>
        <p:grpSpPr bwMode="auto">
          <a:xfrm>
            <a:off x="239713" y="5310188"/>
            <a:ext cx="7961312" cy="1395412"/>
            <a:chOff x="151" y="3345"/>
            <a:chExt cx="5015" cy="879"/>
          </a:xfrm>
        </p:grpSpPr>
        <p:grpSp>
          <p:nvGrpSpPr>
            <p:cNvPr id="13357" name="Group 52">
              <a:extLst>
                <a:ext uri="{FF2B5EF4-FFF2-40B4-BE49-F238E27FC236}">
                  <a16:creationId xmlns:a16="http://schemas.microsoft.com/office/drawing/2014/main" id="{507B2FDB-3BC8-4455-CAD4-07414B28CD7F}"/>
                </a:ext>
              </a:extLst>
            </p:cNvPr>
            <p:cNvGrpSpPr>
              <a:grpSpLocks/>
            </p:cNvGrpSpPr>
            <p:nvPr/>
          </p:nvGrpSpPr>
          <p:grpSpPr bwMode="auto">
            <a:xfrm>
              <a:off x="151" y="3345"/>
              <a:ext cx="5003" cy="879"/>
              <a:chOff x="151" y="3345"/>
              <a:chExt cx="5003" cy="879"/>
            </a:xfrm>
          </p:grpSpPr>
          <p:sp>
            <p:nvSpPr>
              <p:cNvPr id="798752" name="Rectangle 32">
                <a:extLst>
                  <a:ext uri="{FF2B5EF4-FFF2-40B4-BE49-F238E27FC236}">
                    <a16:creationId xmlns:a16="http://schemas.microsoft.com/office/drawing/2014/main" id="{BFC8ECCF-6D55-BFA4-C902-FBF24AB16B92}"/>
                  </a:ext>
                </a:extLst>
              </p:cNvPr>
              <p:cNvSpPr>
                <a:spLocks noChangeArrowheads="1"/>
              </p:cNvSpPr>
              <p:nvPr/>
            </p:nvSpPr>
            <p:spPr bwMode="auto">
              <a:xfrm>
                <a:off x="151" y="3345"/>
                <a:ext cx="35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chemeClr val="tx2"/>
                    </a:solidFill>
                  </a:rPr>
                  <a:t>I-</a:t>
                </a:r>
                <a:r>
                  <a:rPr lang="zh-CN" altLang="en-US">
                    <a:solidFill>
                      <a:schemeClr val="tx2"/>
                    </a:solidFill>
                  </a:rPr>
                  <a:t>特性</a:t>
                </a:r>
              </a:p>
              <a:p>
                <a:pPr algn="ctr" eaLnBrk="0" hangingPunct="0">
                  <a:defRPr/>
                </a:pPr>
                <a:r>
                  <a:rPr lang="en-US" altLang="zh-CN" sz="1000">
                    <a:solidFill>
                      <a:schemeClr val="tx2"/>
                    </a:solidFill>
                  </a:rPr>
                  <a:t>Isolation</a:t>
                </a:r>
              </a:p>
            </p:txBody>
          </p:sp>
          <p:sp>
            <p:nvSpPr>
              <p:cNvPr id="798771" name="Line 51">
                <a:extLst>
                  <a:ext uri="{FF2B5EF4-FFF2-40B4-BE49-F238E27FC236}">
                    <a16:creationId xmlns:a16="http://schemas.microsoft.com/office/drawing/2014/main" id="{A883E713-2BA5-336B-87F7-23D3F0FBDE62}"/>
                  </a:ext>
                </a:extLst>
              </p:cNvPr>
              <p:cNvSpPr>
                <a:spLocks noChangeShapeType="1"/>
              </p:cNvSpPr>
              <p:nvPr/>
            </p:nvSpPr>
            <p:spPr bwMode="auto">
              <a:xfrm>
                <a:off x="726" y="4218"/>
                <a:ext cx="4428"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798780" name="Line 60">
              <a:extLst>
                <a:ext uri="{FF2B5EF4-FFF2-40B4-BE49-F238E27FC236}">
                  <a16:creationId xmlns:a16="http://schemas.microsoft.com/office/drawing/2014/main" id="{8A5466EE-BB95-9E86-4D8B-1990FAD84399}"/>
                </a:ext>
              </a:extLst>
            </p:cNvPr>
            <p:cNvSpPr>
              <a:spLocks noChangeShapeType="1"/>
            </p:cNvSpPr>
            <p:nvPr/>
          </p:nvSpPr>
          <p:spPr bwMode="auto">
            <a:xfrm>
              <a:off x="714" y="4062"/>
              <a:ext cx="2544" cy="6"/>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81" name="Line 61">
              <a:extLst>
                <a:ext uri="{FF2B5EF4-FFF2-40B4-BE49-F238E27FC236}">
                  <a16:creationId xmlns:a16="http://schemas.microsoft.com/office/drawing/2014/main" id="{EFEEAE50-4DAC-FC3A-A886-91A1DA4536DF}"/>
                </a:ext>
              </a:extLst>
            </p:cNvPr>
            <p:cNvSpPr>
              <a:spLocks noChangeShapeType="1"/>
            </p:cNvSpPr>
            <p:nvPr/>
          </p:nvSpPr>
          <p:spPr bwMode="auto">
            <a:xfrm flipV="1">
              <a:off x="4860" y="3918"/>
              <a:ext cx="306" cy="6"/>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13362" name="Rectangle 63">
            <a:extLst>
              <a:ext uri="{FF2B5EF4-FFF2-40B4-BE49-F238E27FC236}">
                <a16:creationId xmlns:a16="http://schemas.microsoft.com/office/drawing/2014/main" id="{56B96AA5-4A49-67BF-E155-A7284B787B14}"/>
              </a:ext>
            </a:extLst>
          </p:cNvPr>
          <p:cNvSpPr>
            <a:spLocks noChangeArrowheads="1"/>
          </p:cNvSpPr>
          <p:nvPr/>
        </p:nvSpPr>
        <p:spPr bwMode="auto">
          <a:xfrm>
            <a:off x="3224213" y="676275"/>
            <a:ext cx="16970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en-US" altLang="zh-CN" sz="2000">
                <a:solidFill>
                  <a:schemeClr val="tx2"/>
                </a:solidFill>
                <a:latin typeface="黑体" panose="02010609060101010101" pitchFamily="49" charset="-122"/>
                <a:ea typeface="黑体" panose="02010609060101010101" pitchFamily="49" charset="-122"/>
              </a:rPr>
              <a:t>1.</a:t>
            </a:r>
            <a:r>
              <a:rPr lang="zh-CN" altLang="en-US" sz="2000">
                <a:solidFill>
                  <a:schemeClr val="tx2"/>
                </a:solidFill>
                <a:latin typeface="黑体" panose="02010609060101010101" pitchFamily="49" charset="-122"/>
                <a:ea typeface="黑体" panose="02010609060101010101" pitchFamily="49" charset="-122"/>
              </a:rPr>
              <a:t>事务概念</a:t>
            </a:r>
          </a:p>
        </p:txBody>
      </p:sp>
      <p:sp>
        <p:nvSpPr>
          <p:cNvPr id="13363" name="矩形 1">
            <a:extLst>
              <a:ext uri="{FF2B5EF4-FFF2-40B4-BE49-F238E27FC236}">
                <a16:creationId xmlns:a16="http://schemas.microsoft.com/office/drawing/2014/main" id="{93F8880D-842F-A30B-ECE0-0890CFD3B752}"/>
              </a:ext>
            </a:extLst>
          </p:cNvPr>
          <p:cNvSpPr>
            <a:spLocks noChangeArrowheads="1"/>
          </p:cNvSpPr>
          <p:nvPr/>
        </p:nvSpPr>
        <p:spPr bwMode="auto">
          <a:xfrm>
            <a:off x="3775075" y="34925"/>
            <a:ext cx="3978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400">
                <a:solidFill>
                  <a:srgbClr val="2F2F2F"/>
                </a:solidFill>
                <a:latin typeface="-apple-system"/>
              </a:rPr>
              <a:t>事务执行的前后都是合法的数据状态，不会违背任何的数据完整性，这就是“一致”的意思。</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8728"/>
                                        </p:tgtEl>
                                        <p:attrNameLst>
                                          <p:attrName>style.visibility</p:attrName>
                                        </p:attrNameLst>
                                      </p:cBhvr>
                                      <p:to>
                                        <p:strVal val="visible"/>
                                      </p:to>
                                    </p:set>
                                    <p:anim calcmode="lin" valueType="num">
                                      <p:cBhvr additive="base">
                                        <p:cTn id="7" dur="500" fill="hold"/>
                                        <p:tgtEl>
                                          <p:spTgt spid="798728"/>
                                        </p:tgtEl>
                                        <p:attrNameLst>
                                          <p:attrName>ppt_x</p:attrName>
                                        </p:attrNameLst>
                                      </p:cBhvr>
                                      <p:tavLst>
                                        <p:tav tm="0">
                                          <p:val>
                                            <p:strVal val="#ppt_x"/>
                                          </p:val>
                                        </p:tav>
                                        <p:tav tm="100000">
                                          <p:val>
                                            <p:strVal val="#ppt_x"/>
                                          </p:val>
                                        </p:tav>
                                      </p:tavLst>
                                    </p:anim>
                                    <p:anim calcmode="lin" valueType="num">
                                      <p:cBhvr additive="base">
                                        <p:cTn id="8" dur="500" fill="hold"/>
                                        <p:tgtEl>
                                          <p:spTgt spid="7987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98733"/>
                                        </p:tgtEl>
                                        <p:attrNameLst>
                                          <p:attrName>style.visibility</p:attrName>
                                        </p:attrNameLst>
                                      </p:cBhvr>
                                      <p:to>
                                        <p:strVal val="visible"/>
                                      </p:to>
                                    </p:set>
                                    <p:anim calcmode="lin" valueType="num">
                                      <p:cBhvr additive="base">
                                        <p:cTn id="11" dur="500" fill="hold"/>
                                        <p:tgtEl>
                                          <p:spTgt spid="798733"/>
                                        </p:tgtEl>
                                        <p:attrNameLst>
                                          <p:attrName>ppt_x</p:attrName>
                                        </p:attrNameLst>
                                      </p:cBhvr>
                                      <p:tavLst>
                                        <p:tav tm="0">
                                          <p:val>
                                            <p:strVal val="#ppt_x"/>
                                          </p:val>
                                        </p:tav>
                                        <p:tav tm="100000">
                                          <p:val>
                                            <p:strVal val="#ppt_x"/>
                                          </p:val>
                                        </p:tav>
                                      </p:tavLst>
                                    </p:anim>
                                    <p:anim calcmode="lin" valueType="num">
                                      <p:cBhvr additive="base">
                                        <p:cTn id="12" dur="500" fill="hold"/>
                                        <p:tgtEl>
                                          <p:spTgt spid="79873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98770"/>
                                        </p:tgtEl>
                                        <p:attrNameLst>
                                          <p:attrName>style.visibility</p:attrName>
                                        </p:attrNameLst>
                                      </p:cBhvr>
                                      <p:to>
                                        <p:strVal val="visible"/>
                                      </p:to>
                                    </p:set>
                                    <p:anim calcmode="lin" valueType="num">
                                      <p:cBhvr additive="base">
                                        <p:cTn id="17" dur="500" fill="hold"/>
                                        <p:tgtEl>
                                          <p:spTgt spid="798770"/>
                                        </p:tgtEl>
                                        <p:attrNameLst>
                                          <p:attrName>ppt_x</p:attrName>
                                        </p:attrNameLst>
                                      </p:cBhvr>
                                      <p:tavLst>
                                        <p:tav tm="0">
                                          <p:val>
                                            <p:strVal val="#ppt_x"/>
                                          </p:val>
                                        </p:tav>
                                        <p:tav tm="100000">
                                          <p:val>
                                            <p:strVal val="#ppt_x"/>
                                          </p:val>
                                        </p:tav>
                                      </p:tavLst>
                                    </p:anim>
                                    <p:anim calcmode="lin" valueType="num">
                                      <p:cBhvr additive="base">
                                        <p:cTn id="18" dur="500" fill="hold"/>
                                        <p:tgtEl>
                                          <p:spTgt spid="79877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798774"/>
                                        </p:tgtEl>
                                        <p:attrNameLst>
                                          <p:attrName>style.visibility</p:attrName>
                                        </p:attrNameLst>
                                      </p:cBhvr>
                                      <p:to>
                                        <p:strVal val="visible"/>
                                      </p:to>
                                    </p:set>
                                    <p:anim calcmode="lin" valueType="num">
                                      <p:cBhvr additive="base">
                                        <p:cTn id="23" dur="500" fill="hold"/>
                                        <p:tgtEl>
                                          <p:spTgt spid="798774"/>
                                        </p:tgtEl>
                                        <p:attrNameLst>
                                          <p:attrName>ppt_x</p:attrName>
                                        </p:attrNameLst>
                                      </p:cBhvr>
                                      <p:tavLst>
                                        <p:tav tm="0">
                                          <p:val>
                                            <p:strVal val="#ppt_x"/>
                                          </p:val>
                                        </p:tav>
                                        <p:tav tm="100000">
                                          <p:val>
                                            <p:strVal val="#ppt_x"/>
                                          </p:val>
                                        </p:tav>
                                      </p:tavLst>
                                    </p:anim>
                                    <p:anim calcmode="lin" valueType="num">
                                      <p:cBhvr additive="base">
                                        <p:cTn id="24" dur="500" fill="hold"/>
                                        <p:tgtEl>
                                          <p:spTgt spid="79877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798778"/>
                                        </p:tgtEl>
                                        <p:attrNameLst>
                                          <p:attrName>style.visibility</p:attrName>
                                        </p:attrNameLst>
                                      </p:cBhvr>
                                      <p:to>
                                        <p:strVal val="visible"/>
                                      </p:to>
                                    </p:set>
                                    <p:anim calcmode="lin" valueType="num">
                                      <p:cBhvr additive="base">
                                        <p:cTn id="29" dur="500" fill="hold"/>
                                        <p:tgtEl>
                                          <p:spTgt spid="798778"/>
                                        </p:tgtEl>
                                        <p:attrNameLst>
                                          <p:attrName>ppt_x</p:attrName>
                                        </p:attrNameLst>
                                      </p:cBhvr>
                                      <p:tavLst>
                                        <p:tav tm="0">
                                          <p:val>
                                            <p:strVal val="#ppt_x"/>
                                          </p:val>
                                        </p:tav>
                                        <p:tav tm="100000">
                                          <p:val>
                                            <p:strVal val="#ppt_x"/>
                                          </p:val>
                                        </p:tav>
                                      </p:tavLst>
                                    </p:anim>
                                    <p:anim calcmode="lin" valueType="num">
                                      <p:cBhvr additive="base">
                                        <p:cTn id="30" dur="500" fill="hold"/>
                                        <p:tgtEl>
                                          <p:spTgt spid="79877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98779"/>
                                        </p:tgtEl>
                                        <p:attrNameLst>
                                          <p:attrName>style.visibility</p:attrName>
                                        </p:attrNameLst>
                                      </p:cBhvr>
                                      <p:to>
                                        <p:strVal val="visible"/>
                                      </p:to>
                                    </p:set>
                                    <p:anim calcmode="lin" valueType="num">
                                      <p:cBhvr additive="base">
                                        <p:cTn id="35" dur="500" fill="hold"/>
                                        <p:tgtEl>
                                          <p:spTgt spid="798779"/>
                                        </p:tgtEl>
                                        <p:attrNameLst>
                                          <p:attrName>ppt_x</p:attrName>
                                        </p:attrNameLst>
                                      </p:cBhvr>
                                      <p:tavLst>
                                        <p:tav tm="0">
                                          <p:val>
                                            <p:strVal val="#ppt_x"/>
                                          </p:val>
                                        </p:tav>
                                        <p:tav tm="100000">
                                          <p:val>
                                            <p:strVal val="#ppt_x"/>
                                          </p:val>
                                        </p:tav>
                                      </p:tavLst>
                                    </p:anim>
                                    <p:anim calcmode="lin" valueType="num">
                                      <p:cBhvr additive="base">
                                        <p:cTn id="36" dur="500" fill="hold"/>
                                        <p:tgtEl>
                                          <p:spTgt spid="798779"/>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798782"/>
                                        </p:tgtEl>
                                        <p:attrNameLst>
                                          <p:attrName>style.visibility</p:attrName>
                                        </p:attrNameLst>
                                      </p:cBhvr>
                                      <p:to>
                                        <p:strVal val="visible"/>
                                      </p:to>
                                    </p:set>
                                    <p:anim calcmode="lin" valueType="num">
                                      <p:cBhvr additive="base">
                                        <p:cTn id="41" dur="500" fill="hold"/>
                                        <p:tgtEl>
                                          <p:spTgt spid="798782"/>
                                        </p:tgtEl>
                                        <p:attrNameLst>
                                          <p:attrName>ppt_x</p:attrName>
                                        </p:attrNameLst>
                                      </p:cBhvr>
                                      <p:tavLst>
                                        <p:tav tm="0">
                                          <p:val>
                                            <p:strVal val="#ppt_x"/>
                                          </p:val>
                                        </p:tav>
                                        <p:tav tm="100000">
                                          <p:val>
                                            <p:strVal val="#ppt_x"/>
                                          </p:val>
                                        </p:tav>
                                      </p:tavLst>
                                    </p:anim>
                                    <p:anim calcmode="lin" valueType="num">
                                      <p:cBhvr additive="base">
                                        <p:cTn id="42" dur="500" fill="hold"/>
                                        <p:tgtEl>
                                          <p:spTgt spid="7987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28" grpId="0" animBg="1"/>
      <p:bldP spid="798733"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幻灯片编号占位符 5">
            <a:extLst>
              <a:ext uri="{FF2B5EF4-FFF2-40B4-BE49-F238E27FC236}">
                <a16:creationId xmlns:a16="http://schemas.microsoft.com/office/drawing/2014/main" id="{67E96BF6-5ADD-303A-D3FC-7B669DF3CCF1}"/>
              </a:ext>
            </a:extLst>
          </p:cNvPr>
          <p:cNvSpPr>
            <a:spLocks noGrp="1"/>
          </p:cNvSpPr>
          <p:nvPr>
            <p:ph type="sldNum" sz="quarter" idx="12"/>
          </p:nvPr>
        </p:nvSpPr>
        <p:spPr/>
        <p:txBody>
          <a:bodyPr/>
          <a:lstStyle/>
          <a:p>
            <a:fld id="{2F2C9C00-BE91-4F38-9027-619C7EF85C4F}" type="slidenum">
              <a:rPr lang="zh-CN" altLang="en-US"/>
              <a:pPr/>
              <a:t>357</a:t>
            </a:fld>
            <a:endParaRPr lang="en-US" altLang="zh-CN"/>
          </a:p>
        </p:txBody>
      </p:sp>
      <p:sp>
        <p:nvSpPr>
          <p:cNvPr id="14338" name="Rectangle 2">
            <a:extLst>
              <a:ext uri="{FF2B5EF4-FFF2-40B4-BE49-F238E27FC236}">
                <a16:creationId xmlns:a16="http://schemas.microsoft.com/office/drawing/2014/main" id="{BC08A485-BE91-533E-3B00-551D61AFE33A}"/>
              </a:ext>
            </a:extLst>
          </p:cNvPr>
          <p:cNvSpPr>
            <a:spLocks noGrp="1" noChangeArrowheads="1"/>
          </p:cNvSpPr>
          <p:nvPr>
            <p:ph type="title"/>
          </p:nvPr>
        </p:nvSpPr>
        <p:spPr>
          <a:xfrm>
            <a:off x="1000125" y="923925"/>
            <a:ext cx="5495925" cy="476250"/>
          </a:xfrm>
        </p:spPr>
        <p:txBody>
          <a:bodyPr/>
          <a:lstStyle/>
          <a:p>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事务的原子性和持久性</a:t>
            </a:r>
          </a:p>
        </p:txBody>
      </p:sp>
      <p:sp>
        <p:nvSpPr>
          <p:cNvPr id="14339" name="Rectangle 6">
            <a:extLst>
              <a:ext uri="{FF2B5EF4-FFF2-40B4-BE49-F238E27FC236}">
                <a16:creationId xmlns:a16="http://schemas.microsoft.com/office/drawing/2014/main" id="{94DCAEA2-49FA-0A73-60C1-27BD3259CACB}"/>
              </a:ext>
            </a:extLst>
          </p:cNvPr>
          <p:cNvSpPr>
            <a:spLocks noChangeArrowheads="1"/>
          </p:cNvSpPr>
          <p:nvPr/>
        </p:nvSpPr>
        <p:spPr bwMode="auto">
          <a:xfrm>
            <a:off x="685800" y="152400"/>
            <a:ext cx="5114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solidFill>
                  <a:schemeClr val="tx2"/>
                </a:solidFill>
                <a:latin typeface="黑体" panose="02010609060101010101" pitchFamily="49" charset="-122"/>
                <a:ea typeface="黑体" panose="02010609060101010101" pitchFamily="49" charset="-122"/>
              </a:rPr>
              <a:t>一 事务</a:t>
            </a:r>
          </a:p>
        </p:txBody>
      </p:sp>
      <p:pic>
        <p:nvPicPr>
          <p:cNvPr id="14340" name="Picture 7">
            <a:extLst>
              <a:ext uri="{FF2B5EF4-FFF2-40B4-BE49-F238E27FC236}">
                <a16:creationId xmlns:a16="http://schemas.microsoft.com/office/drawing/2014/main" id="{7D8F374A-3091-8B47-2243-6822B2CEA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550" y="47625"/>
            <a:ext cx="3289300" cy="1971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1" name="AutoShape 4">
            <a:extLst>
              <a:ext uri="{FF2B5EF4-FFF2-40B4-BE49-F238E27FC236}">
                <a16:creationId xmlns:a16="http://schemas.microsoft.com/office/drawing/2014/main" id="{B6013B87-6DF2-F7D0-8AD4-8A4A9368FE3A}"/>
              </a:ext>
            </a:extLst>
          </p:cNvPr>
          <p:cNvSpPr>
            <a:spLocks noChangeArrowheads="1"/>
          </p:cNvSpPr>
          <p:nvPr/>
        </p:nvSpPr>
        <p:spPr bwMode="auto">
          <a:xfrm>
            <a:off x="192088" y="765175"/>
            <a:ext cx="1597025" cy="828675"/>
          </a:xfrm>
          <a:prstGeom prst="cloudCallout">
            <a:avLst>
              <a:gd name="adj1" fmla="val -56162"/>
              <a:gd name="adj2" fmla="val 74713"/>
            </a:avLst>
          </a:prstGeom>
          <a:solidFill>
            <a:schemeClr val="accent1"/>
          </a:solidFill>
          <a:ln w="9525">
            <a:solidFill>
              <a:schemeClr val="tx1"/>
            </a:solidFill>
            <a:round/>
            <a:headEnd/>
            <a:tailEnd/>
          </a:ln>
        </p:spPr>
        <p:txBody>
          <a:bodyPr lIns="0" tIns="0" rIns="0" bIns="0"/>
          <a:lstStyle/>
          <a:p>
            <a:pPr algn="ctr" eaLnBrk="0" hangingPunct="0"/>
            <a:r>
              <a:rPr lang="en-US" altLang="zh-CN"/>
              <a:t>4)</a:t>
            </a:r>
            <a:r>
              <a:rPr lang="zh-CN" altLang="en-US"/>
              <a:t>如何理解事务状态图，有何用途</a:t>
            </a:r>
            <a:r>
              <a:rPr lang="en-US" altLang="zh-CN"/>
              <a:t>? </a:t>
            </a:r>
          </a:p>
        </p:txBody>
      </p:sp>
      <p:grpSp>
        <p:nvGrpSpPr>
          <p:cNvPr id="14342" name="Group 16">
            <a:extLst>
              <a:ext uri="{FF2B5EF4-FFF2-40B4-BE49-F238E27FC236}">
                <a16:creationId xmlns:a16="http://schemas.microsoft.com/office/drawing/2014/main" id="{6C2667BC-8217-A6F2-3D2D-F9EF389C7DE6}"/>
              </a:ext>
            </a:extLst>
          </p:cNvPr>
          <p:cNvGrpSpPr>
            <a:grpSpLocks/>
          </p:cNvGrpSpPr>
          <p:nvPr/>
        </p:nvGrpSpPr>
        <p:grpSpPr bwMode="auto">
          <a:xfrm>
            <a:off x="130175" y="2038350"/>
            <a:ext cx="8328025" cy="4772025"/>
            <a:chOff x="124" y="1350"/>
            <a:chExt cx="5123" cy="2718"/>
          </a:xfrm>
        </p:grpSpPr>
        <p:pic>
          <p:nvPicPr>
            <p:cNvPr id="14343" name="Picture 9">
              <a:extLst>
                <a:ext uri="{FF2B5EF4-FFF2-40B4-BE49-F238E27FC236}">
                  <a16:creationId xmlns:a16="http://schemas.microsoft.com/office/drawing/2014/main" id="{DBADCE39-5D8E-B068-609C-7CB6FD238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 y="1350"/>
              <a:ext cx="5120"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10">
              <a:extLst>
                <a:ext uri="{FF2B5EF4-FFF2-40B4-BE49-F238E27FC236}">
                  <a16:creationId xmlns:a16="http://schemas.microsoft.com/office/drawing/2014/main" id="{F4DCD340-2735-4D38-7AE4-36729B676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 y="1914"/>
              <a:ext cx="510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5" name="Group 13">
              <a:extLst>
                <a:ext uri="{FF2B5EF4-FFF2-40B4-BE49-F238E27FC236}">
                  <a16:creationId xmlns:a16="http://schemas.microsoft.com/office/drawing/2014/main" id="{1F2D1FC6-4EEF-073B-C6C3-A2E25B8644C0}"/>
                </a:ext>
              </a:extLst>
            </p:cNvPr>
            <p:cNvGrpSpPr>
              <a:grpSpLocks/>
            </p:cNvGrpSpPr>
            <p:nvPr/>
          </p:nvGrpSpPr>
          <p:grpSpPr bwMode="auto">
            <a:xfrm>
              <a:off x="135" y="2224"/>
              <a:ext cx="5112" cy="1844"/>
              <a:chOff x="267" y="1950"/>
              <a:chExt cx="4806" cy="1524"/>
            </a:xfrm>
          </p:grpSpPr>
          <p:pic>
            <p:nvPicPr>
              <p:cNvPr id="14346" name="Picture 11">
                <a:extLst>
                  <a:ext uri="{FF2B5EF4-FFF2-40B4-BE49-F238E27FC236}">
                    <a16:creationId xmlns:a16="http://schemas.microsoft.com/office/drawing/2014/main" id="{59C6704D-C3F8-85EF-7918-2C680F216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 y="1950"/>
                <a:ext cx="4806" cy="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12">
                <a:extLst>
                  <a:ext uri="{FF2B5EF4-FFF2-40B4-BE49-F238E27FC236}">
                    <a16:creationId xmlns:a16="http://schemas.microsoft.com/office/drawing/2014/main" id="{8CE8DBF6-5390-8756-5D61-1287DC9734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 y="3186"/>
                <a:ext cx="48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99761" name="Rectangle 17">
            <a:extLst>
              <a:ext uri="{FF2B5EF4-FFF2-40B4-BE49-F238E27FC236}">
                <a16:creationId xmlns:a16="http://schemas.microsoft.com/office/drawing/2014/main" id="{1DF7D084-121F-D311-685A-7C097BBF329D}"/>
              </a:ext>
            </a:extLst>
          </p:cNvPr>
          <p:cNvSpPr>
            <a:spLocks noChangeArrowheads="1"/>
          </p:cNvSpPr>
          <p:nvPr/>
        </p:nvSpPr>
        <p:spPr bwMode="auto">
          <a:xfrm>
            <a:off x="6791325" y="4300538"/>
            <a:ext cx="2066925" cy="630237"/>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zh-CN" altLang="en-US">
                <a:solidFill>
                  <a:srgbClr val="0066FF"/>
                </a:solidFill>
              </a:rPr>
              <a:t>事务状态图作用：</a:t>
            </a:r>
          </a:p>
          <a:p>
            <a:pPr eaLnBrk="0" hangingPunct="0">
              <a:spcBef>
                <a:spcPct val="20000"/>
              </a:spcBef>
            </a:pPr>
            <a:r>
              <a:rPr lang="zh-CN" altLang="en-US">
                <a:solidFill>
                  <a:srgbClr val="0066FF"/>
                </a:solidFill>
              </a:rPr>
              <a:t>便于系统跟踪各事务执行情况</a:t>
            </a:r>
          </a:p>
          <a:p>
            <a:pPr eaLnBrk="0" hangingPunct="0">
              <a:spcBef>
                <a:spcPct val="20000"/>
              </a:spcBef>
            </a:pPr>
            <a:r>
              <a:rPr lang="zh-CN" altLang="en-US">
                <a:solidFill>
                  <a:srgbClr val="0066FF"/>
                </a:solidFill>
              </a:rPr>
              <a:t>保证事务原子性和持久性特点</a:t>
            </a:r>
          </a:p>
        </p:txBody>
      </p:sp>
      <p:grpSp>
        <p:nvGrpSpPr>
          <p:cNvPr id="799771" name="Group 27">
            <a:extLst>
              <a:ext uri="{FF2B5EF4-FFF2-40B4-BE49-F238E27FC236}">
                <a16:creationId xmlns:a16="http://schemas.microsoft.com/office/drawing/2014/main" id="{B690610D-4110-C370-E0B0-42F1AEC91A5B}"/>
              </a:ext>
            </a:extLst>
          </p:cNvPr>
          <p:cNvGrpSpPr>
            <a:grpSpLocks/>
          </p:cNvGrpSpPr>
          <p:nvPr/>
        </p:nvGrpSpPr>
        <p:grpSpPr bwMode="auto">
          <a:xfrm>
            <a:off x="752475" y="2352675"/>
            <a:ext cx="6858000" cy="676275"/>
            <a:chOff x="474" y="1482"/>
            <a:chExt cx="4320" cy="426"/>
          </a:xfrm>
        </p:grpSpPr>
        <p:sp>
          <p:nvSpPr>
            <p:cNvPr id="799762" name="Line 18">
              <a:extLst>
                <a:ext uri="{FF2B5EF4-FFF2-40B4-BE49-F238E27FC236}">
                  <a16:creationId xmlns:a16="http://schemas.microsoft.com/office/drawing/2014/main" id="{67398157-0540-BFC9-0A2E-5691F349E437}"/>
                </a:ext>
              </a:extLst>
            </p:cNvPr>
            <p:cNvSpPr>
              <a:spLocks noChangeShapeType="1"/>
            </p:cNvSpPr>
            <p:nvPr/>
          </p:nvSpPr>
          <p:spPr bwMode="auto">
            <a:xfrm>
              <a:off x="1752" y="1500"/>
              <a:ext cx="151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9764" name="Line 20">
              <a:extLst>
                <a:ext uri="{FF2B5EF4-FFF2-40B4-BE49-F238E27FC236}">
                  <a16:creationId xmlns:a16="http://schemas.microsoft.com/office/drawing/2014/main" id="{824ABF24-9F29-7C8C-AF57-41D65147EC93}"/>
                </a:ext>
              </a:extLst>
            </p:cNvPr>
            <p:cNvSpPr>
              <a:spLocks noChangeShapeType="1"/>
            </p:cNvSpPr>
            <p:nvPr/>
          </p:nvSpPr>
          <p:spPr bwMode="auto">
            <a:xfrm>
              <a:off x="474" y="1692"/>
              <a:ext cx="2940"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9765" name="Line 21">
              <a:extLst>
                <a:ext uri="{FF2B5EF4-FFF2-40B4-BE49-F238E27FC236}">
                  <a16:creationId xmlns:a16="http://schemas.microsoft.com/office/drawing/2014/main" id="{2959836A-76DB-A758-6296-10DC64C2B512}"/>
                </a:ext>
              </a:extLst>
            </p:cNvPr>
            <p:cNvSpPr>
              <a:spLocks noChangeShapeType="1"/>
            </p:cNvSpPr>
            <p:nvPr/>
          </p:nvSpPr>
          <p:spPr bwMode="auto">
            <a:xfrm>
              <a:off x="714" y="1902"/>
              <a:ext cx="43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9766" name="Line 22">
              <a:extLst>
                <a:ext uri="{FF2B5EF4-FFF2-40B4-BE49-F238E27FC236}">
                  <a16:creationId xmlns:a16="http://schemas.microsoft.com/office/drawing/2014/main" id="{ED89197C-C4FB-32FB-6964-7035530A1967}"/>
                </a:ext>
              </a:extLst>
            </p:cNvPr>
            <p:cNvSpPr>
              <a:spLocks noChangeShapeType="1"/>
            </p:cNvSpPr>
            <p:nvPr/>
          </p:nvSpPr>
          <p:spPr bwMode="auto">
            <a:xfrm>
              <a:off x="3738" y="1896"/>
              <a:ext cx="960" cy="12"/>
            </a:xfrm>
            <a:prstGeom prst="line">
              <a:avLst/>
            </a:prstGeom>
            <a:noFill/>
            <a:ln w="28575">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9767" name="Line 23">
              <a:extLst>
                <a:ext uri="{FF2B5EF4-FFF2-40B4-BE49-F238E27FC236}">
                  <a16:creationId xmlns:a16="http://schemas.microsoft.com/office/drawing/2014/main" id="{75E343E8-A0EF-57EF-C91A-C2F0ACF84CF0}"/>
                </a:ext>
              </a:extLst>
            </p:cNvPr>
            <p:cNvSpPr>
              <a:spLocks noChangeShapeType="1"/>
            </p:cNvSpPr>
            <p:nvPr/>
          </p:nvSpPr>
          <p:spPr bwMode="auto">
            <a:xfrm>
              <a:off x="4134" y="1482"/>
              <a:ext cx="660" cy="0"/>
            </a:xfrm>
            <a:prstGeom prst="line">
              <a:avLst/>
            </a:prstGeom>
            <a:noFill/>
            <a:ln w="28575">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799772" name="Group 28">
            <a:extLst>
              <a:ext uri="{FF2B5EF4-FFF2-40B4-BE49-F238E27FC236}">
                <a16:creationId xmlns:a16="http://schemas.microsoft.com/office/drawing/2014/main" id="{2F616A96-2564-F88A-4842-D2773F447D8F}"/>
              </a:ext>
            </a:extLst>
          </p:cNvPr>
          <p:cNvGrpSpPr>
            <a:grpSpLocks/>
          </p:cNvGrpSpPr>
          <p:nvPr/>
        </p:nvGrpSpPr>
        <p:grpSpPr bwMode="auto">
          <a:xfrm>
            <a:off x="581025" y="3305175"/>
            <a:ext cx="4638675" cy="276225"/>
            <a:chOff x="366" y="2082"/>
            <a:chExt cx="2922" cy="174"/>
          </a:xfrm>
        </p:grpSpPr>
        <p:sp>
          <p:nvSpPr>
            <p:cNvPr id="799768" name="Line 24">
              <a:extLst>
                <a:ext uri="{FF2B5EF4-FFF2-40B4-BE49-F238E27FC236}">
                  <a16:creationId xmlns:a16="http://schemas.microsoft.com/office/drawing/2014/main" id="{0EECDD52-52F7-3AC5-DD3E-7FA602CF0190}"/>
                </a:ext>
              </a:extLst>
            </p:cNvPr>
            <p:cNvSpPr>
              <a:spLocks noChangeShapeType="1"/>
            </p:cNvSpPr>
            <p:nvPr/>
          </p:nvSpPr>
          <p:spPr bwMode="auto">
            <a:xfrm flipV="1">
              <a:off x="366" y="2082"/>
              <a:ext cx="95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9769" name="Line 25">
              <a:extLst>
                <a:ext uri="{FF2B5EF4-FFF2-40B4-BE49-F238E27FC236}">
                  <a16:creationId xmlns:a16="http://schemas.microsoft.com/office/drawing/2014/main" id="{0BFE3E71-CAA7-5503-444C-5FE3E3E67AE4}"/>
                </a:ext>
              </a:extLst>
            </p:cNvPr>
            <p:cNvSpPr>
              <a:spLocks noChangeShapeType="1"/>
            </p:cNvSpPr>
            <p:nvPr/>
          </p:nvSpPr>
          <p:spPr bwMode="auto">
            <a:xfrm>
              <a:off x="1608" y="2082"/>
              <a:ext cx="948" cy="0"/>
            </a:xfrm>
            <a:prstGeom prst="line">
              <a:avLst/>
            </a:prstGeom>
            <a:noFill/>
            <a:ln w="28575">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9770" name="Line 26">
              <a:extLst>
                <a:ext uri="{FF2B5EF4-FFF2-40B4-BE49-F238E27FC236}">
                  <a16:creationId xmlns:a16="http://schemas.microsoft.com/office/drawing/2014/main" id="{2D0C2026-7502-AD80-D78F-41E856FA5F8C}"/>
                </a:ext>
              </a:extLst>
            </p:cNvPr>
            <p:cNvSpPr>
              <a:spLocks noChangeShapeType="1"/>
            </p:cNvSpPr>
            <p:nvPr/>
          </p:nvSpPr>
          <p:spPr bwMode="auto">
            <a:xfrm>
              <a:off x="1290" y="2256"/>
              <a:ext cx="199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799778" name="Group 34">
            <a:extLst>
              <a:ext uri="{FF2B5EF4-FFF2-40B4-BE49-F238E27FC236}">
                <a16:creationId xmlns:a16="http://schemas.microsoft.com/office/drawing/2014/main" id="{45F649FB-DE3D-A56D-409F-2A57B4CFE104}"/>
              </a:ext>
            </a:extLst>
          </p:cNvPr>
          <p:cNvGrpSpPr>
            <a:grpSpLocks/>
          </p:cNvGrpSpPr>
          <p:nvPr/>
        </p:nvGrpSpPr>
        <p:grpSpPr bwMode="auto">
          <a:xfrm>
            <a:off x="295275" y="3876675"/>
            <a:ext cx="7620000" cy="2628900"/>
            <a:chOff x="186" y="2442"/>
            <a:chExt cx="4800" cy="1656"/>
          </a:xfrm>
        </p:grpSpPr>
        <p:sp>
          <p:nvSpPr>
            <p:cNvPr id="799773" name="Line 29">
              <a:extLst>
                <a:ext uri="{FF2B5EF4-FFF2-40B4-BE49-F238E27FC236}">
                  <a16:creationId xmlns:a16="http://schemas.microsoft.com/office/drawing/2014/main" id="{231A8CEE-E1F0-DE75-A864-8BC1E50E83A4}"/>
                </a:ext>
              </a:extLst>
            </p:cNvPr>
            <p:cNvSpPr>
              <a:spLocks noChangeShapeType="1"/>
            </p:cNvSpPr>
            <p:nvPr/>
          </p:nvSpPr>
          <p:spPr bwMode="auto">
            <a:xfrm>
              <a:off x="3348" y="2442"/>
              <a:ext cx="163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9775" name="AutoShape 31">
              <a:extLst>
                <a:ext uri="{FF2B5EF4-FFF2-40B4-BE49-F238E27FC236}">
                  <a16:creationId xmlns:a16="http://schemas.microsoft.com/office/drawing/2014/main" id="{7B2E73BE-C986-D393-D6A1-151D3B20AE37}"/>
                </a:ext>
              </a:extLst>
            </p:cNvPr>
            <p:cNvSpPr/>
            <p:nvPr/>
          </p:nvSpPr>
          <p:spPr bwMode="auto">
            <a:xfrm>
              <a:off x="186" y="2718"/>
              <a:ext cx="110" cy="948"/>
            </a:xfrm>
            <a:prstGeom prst="leftBrace">
              <a:avLst>
                <a:gd name="adj1" fmla="val 71818"/>
                <a:gd name="adj2" fmla="val 50000"/>
              </a:avLst>
            </a:prstGeom>
            <a:noFill/>
            <a:ln w="19050">
              <a:solidFill>
                <a:schemeClr val="tx2"/>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799776" name="Line 32">
              <a:extLst>
                <a:ext uri="{FF2B5EF4-FFF2-40B4-BE49-F238E27FC236}">
                  <a16:creationId xmlns:a16="http://schemas.microsoft.com/office/drawing/2014/main" id="{55D79B0C-86E3-1A72-46C6-320C8B1B157D}"/>
                </a:ext>
              </a:extLst>
            </p:cNvPr>
            <p:cNvSpPr>
              <a:spLocks noChangeShapeType="1"/>
            </p:cNvSpPr>
            <p:nvPr/>
          </p:nvSpPr>
          <p:spPr bwMode="auto">
            <a:xfrm>
              <a:off x="2142" y="3888"/>
              <a:ext cx="2700" cy="12"/>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9777" name="Line 33">
              <a:extLst>
                <a:ext uri="{FF2B5EF4-FFF2-40B4-BE49-F238E27FC236}">
                  <a16:creationId xmlns:a16="http://schemas.microsoft.com/office/drawing/2014/main" id="{C8472119-364F-8F19-8A05-C94DE4602BA4}"/>
                </a:ext>
              </a:extLst>
            </p:cNvPr>
            <p:cNvSpPr>
              <a:spLocks noChangeShapeType="1"/>
            </p:cNvSpPr>
            <p:nvPr/>
          </p:nvSpPr>
          <p:spPr bwMode="auto">
            <a:xfrm>
              <a:off x="336" y="4086"/>
              <a:ext cx="2430" cy="12"/>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9771"/>
                                        </p:tgtEl>
                                        <p:attrNameLst>
                                          <p:attrName>style.visibility</p:attrName>
                                        </p:attrNameLst>
                                      </p:cBhvr>
                                      <p:to>
                                        <p:strVal val="visible"/>
                                      </p:to>
                                    </p:set>
                                    <p:anim calcmode="lin" valueType="num">
                                      <p:cBhvr additive="base">
                                        <p:cTn id="7" dur="500" fill="hold"/>
                                        <p:tgtEl>
                                          <p:spTgt spid="799771"/>
                                        </p:tgtEl>
                                        <p:attrNameLst>
                                          <p:attrName>ppt_x</p:attrName>
                                        </p:attrNameLst>
                                      </p:cBhvr>
                                      <p:tavLst>
                                        <p:tav tm="0">
                                          <p:val>
                                            <p:strVal val="#ppt_x"/>
                                          </p:val>
                                        </p:tav>
                                        <p:tav tm="100000">
                                          <p:val>
                                            <p:strVal val="#ppt_x"/>
                                          </p:val>
                                        </p:tav>
                                      </p:tavLst>
                                    </p:anim>
                                    <p:anim calcmode="lin" valueType="num">
                                      <p:cBhvr additive="base">
                                        <p:cTn id="8" dur="500" fill="hold"/>
                                        <p:tgtEl>
                                          <p:spTgt spid="7997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99772"/>
                                        </p:tgtEl>
                                        <p:attrNameLst>
                                          <p:attrName>style.visibility</p:attrName>
                                        </p:attrNameLst>
                                      </p:cBhvr>
                                      <p:to>
                                        <p:strVal val="visible"/>
                                      </p:to>
                                    </p:set>
                                    <p:anim calcmode="lin" valueType="num">
                                      <p:cBhvr additive="base">
                                        <p:cTn id="13" dur="500" fill="hold"/>
                                        <p:tgtEl>
                                          <p:spTgt spid="799772"/>
                                        </p:tgtEl>
                                        <p:attrNameLst>
                                          <p:attrName>ppt_x</p:attrName>
                                        </p:attrNameLst>
                                      </p:cBhvr>
                                      <p:tavLst>
                                        <p:tav tm="0">
                                          <p:val>
                                            <p:strVal val="#ppt_x"/>
                                          </p:val>
                                        </p:tav>
                                        <p:tav tm="100000">
                                          <p:val>
                                            <p:strVal val="#ppt_x"/>
                                          </p:val>
                                        </p:tav>
                                      </p:tavLst>
                                    </p:anim>
                                    <p:anim calcmode="lin" valueType="num">
                                      <p:cBhvr additive="base">
                                        <p:cTn id="14" dur="500" fill="hold"/>
                                        <p:tgtEl>
                                          <p:spTgt spid="79977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99778"/>
                                        </p:tgtEl>
                                        <p:attrNameLst>
                                          <p:attrName>style.visibility</p:attrName>
                                        </p:attrNameLst>
                                      </p:cBhvr>
                                      <p:to>
                                        <p:strVal val="visible"/>
                                      </p:to>
                                    </p:set>
                                    <p:anim calcmode="lin" valueType="num">
                                      <p:cBhvr additive="base">
                                        <p:cTn id="19" dur="500" fill="hold"/>
                                        <p:tgtEl>
                                          <p:spTgt spid="799778"/>
                                        </p:tgtEl>
                                        <p:attrNameLst>
                                          <p:attrName>ppt_x</p:attrName>
                                        </p:attrNameLst>
                                      </p:cBhvr>
                                      <p:tavLst>
                                        <p:tav tm="0">
                                          <p:val>
                                            <p:strVal val="#ppt_x"/>
                                          </p:val>
                                        </p:tav>
                                        <p:tav tm="100000">
                                          <p:val>
                                            <p:strVal val="#ppt_x"/>
                                          </p:val>
                                        </p:tav>
                                      </p:tavLst>
                                    </p:anim>
                                    <p:anim calcmode="lin" valueType="num">
                                      <p:cBhvr additive="base">
                                        <p:cTn id="20" dur="500" fill="hold"/>
                                        <p:tgtEl>
                                          <p:spTgt spid="79977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99761"/>
                                        </p:tgtEl>
                                        <p:attrNameLst>
                                          <p:attrName>style.visibility</p:attrName>
                                        </p:attrNameLst>
                                      </p:cBhvr>
                                      <p:to>
                                        <p:strVal val="visible"/>
                                      </p:to>
                                    </p:set>
                                    <p:anim calcmode="lin" valueType="num">
                                      <p:cBhvr additive="base">
                                        <p:cTn id="25" dur="500" fill="hold"/>
                                        <p:tgtEl>
                                          <p:spTgt spid="799761"/>
                                        </p:tgtEl>
                                        <p:attrNameLst>
                                          <p:attrName>ppt_x</p:attrName>
                                        </p:attrNameLst>
                                      </p:cBhvr>
                                      <p:tavLst>
                                        <p:tav tm="0">
                                          <p:val>
                                            <p:strVal val="#ppt_x"/>
                                          </p:val>
                                        </p:tav>
                                        <p:tav tm="100000">
                                          <p:val>
                                            <p:strVal val="#ppt_x"/>
                                          </p:val>
                                        </p:tav>
                                      </p:tavLst>
                                    </p:anim>
                                    <p:anim calcmode="lin" valueType="num">
                                      <p:cBhvr additive="base">
                                        <p:cTn id="26" dur="500" fill="hold"/>
                                        <p:tgtEl>
                                          <p:spTgt spid="7997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61"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幻灯片编号占位符 5">
            <a:extLst>
              <a:ext uri="{FF2B5EF4-FFF2-40B4-BE49-F238E27FC236}">
                <a16:creationId xmlns:a16="http://schemas.microsoft.com/office/drawing/2014/main" id="{9122AF84-C9FE-77AF-EEE3-C473938B78F3}"/>
              </a:ext>
            </a:extLst>
          </p:cNvPr>
          <p:cNvSpPr>
            <a:spLocks noGrp="1"/>
          </p:cNvSpPr>
          <p:nvPr>
            <p:ph type="sldNum" sz="quarter" idx="12"/>
          </p:nvPr>
        </p:nvSpPr>
        <p:spPr/>
        <p:txBody>
          <a:bodyPr/>
          <a:lstStyle/>
          <a:p>
            <a:fld id="{8A3CBAB6-802F-4A20-9136-DB898721EA10}" type="slidenum">
              <a:rPr lang="zh-CN" altLang="en-US"/>
              <a:pPr/>
              <a:t>358</a:t>
            </a:fld>
            <a:endParaRPr lang="en-US" altLang="zh-CN"/>
          </a:p>
        </p:txBody>
      </p:sp>
      <p:grpSp>
        <p:nvGrpSpPr>
          <p:cNvPr id="15362" name="Group 56">
            <a:extLst>
              <a:ext uri="{FF2B5EF4-FFF2-40B4-BE49-F238E27FC236}">
                <a16:creationId xmlns:a16="http://schemas.microsoft.com/office/drawing/2014/main" id="{F80EDFD1-B961-0230-25B0-D946FE353E52}"/>
              </a:ext>
            </a:extLst>
          </p:cNvPr>
          <p:cNvGrpSpPr>
            <a:grpSpLocks/>
          </p:cNvGrpSpPr>
          <p:nvPr/>
        </p:nvGrpSpPr>
        <p:grpSpPr bwMode="auto">
          <a:xfrm>
            <a:off x="5829300" y="1752600"/>
            <a:ext cx="2600325" cy="3476625"/>
            <a:chOff x="3672" y="1104"/>
            <a:chExt cx="1638" cy="2190"/>
          </a:xfrm>
        </p:grpSpPr>
        <p:pic>
          <p:nvPicPr>
            <p:cNvPr id="15363" name="图片 1">
              <a:extLst>
                <a:ext uri="{FF2B5EF4-FFF2-40B4-BE49-F238E27FC236}">
                  <a16:creationId xmlns:a16="http://schemas.microsoft.com/office/drawing/2014/main" id="{1682A47A-7FA2-D3D7-0181-CC6B8568B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 y="1104"/>
              <a:ext cx="1638" cy="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9">
              <a:extLst>
                <a:ext uri="{FF2B5EF4-FFF2-40B4-BE49-F238E27FC236}">
                  <a16:creationId xmlns:a16="http://schemas.microsoft.com/office/drawing/2014/main" id="{0B5B78DC-5A5B-F339-04ED-63A15A1FDCC7}"/>
                </a:ext>
              </a:extLst>
            </p:cNvPr>
            <p:cNvSpPr>
              <a:spLocks noChangeArrowheads="1"/>
            </p:cNvSpPr>
            <p:nvPr/>
          </p:nvSpPr>
          <p:spPr bwMode="auto">
            <a:xfrm>
              <a:off x="3821" y="3179"/>
              <a:ext cx="10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t>图</a:t>
              </a:r>
              <a:r>
                <a:rPr lang="en-US" altLang="zh-CN"/>
                <a:t>14-5</a:t>
              </a:r>
              <a:r>
                <a:rPr lang="zh-CN" altLang="en-US"/>
                <a:t>： 并行调度示例</a:t>
              </a:r>
            </a:p>
          </p:txBody>
        </p:sp>
      </p:grpSp>
      <p:sp>
        <p:nvSpPr>
          <p:cNvPr id="15365" name="Rectangle 2">
            <a:extLst>
              <a:ext uri="{FF2B5EF4-FFF2-40B4-BE49-F238E27FC236}">
                <a16:creationId xmlns:a16="http://schemas.microsoft.com/office/drawing/2014/main" id="{8BDD8E5A-3025-4D32-51AE-42D5118FCEB8}"/>
              </a:ext>
            </a:extLst>
          </p:cNvPr>
          <p:cNvSpPr>
            <a:spLocks noGrp="1" noChangeArrowheads="1"/>
          </p:cNvSpPr>
          <p:nvPr>
            <p:ph type="title"/>
          </p:nvPr>
        </p:nvSpPr>
        <p:spPr>
          <a:xfrm>
            <a:off x="600075" y="152400"/>
            <a:ext cx="7772400" cy="323850"/>
          </a:xfrm>
        </p:spPr>
        <p:txBody>
          <a:bodyPr/>
          <a:lstStyle/>
          <a:p>
            <a:pPr algn="l"/>
            <a:r>
              <a:rPr lang="zh-CN" altLang="en-US" sz="2800" b="1">
                <a:latin typeface="黑体" panose="02010609060101010101" pitchFamily="49" charset="-122"/>
                <a:ea typeface="黑体" panose="02010609060101010101" pitchFamily="49" charset="-122"/>
              </a:rPr>
              <a:t>二 可串行化调度</a:t>
            </a:r>
          </a:p>
        </p:txBody>
      </p:sp>
      <p:sp>
        <p:nvSpPr>
          <p:cNvPr id="15366" name="AutoShape 4">
            <a:extLst>
              <a:ext uri="{FF2B5EF4-FFF2-40B4-BE49-F238E27FC236}">
                <a16:creationId xmlns:a16="http://schemas.microsoft.com/office/drawing/2014/main" id="{60565DDA-CBF9-00E9-FC99-FA981F2E22C6}"/>
              </a:ext>
            </a:extLst>
          </p:cNvPr>
          <p:cNvSpPr>
            <a:spLocks noChangeArrowheads="1"/>
          </p:cNvSpPr>
          <p:nvPr/>
        </p:nvSpPr>
        <p:spPr bwMode="auto">
          <a:xfrm>
            <a:off x="244475" y="842963"/>
            <a:ext cx="1606550" cy="833437"/>
          </a:xfrm>
          <a:prstGeom prst="cloudCallout">
            <a:avLst>
              <a:gd name="adj1" fmla="val -51778"/>
              <a:gd name="adj2" fmla="val 72856"/>
            </a:avLst>
          </a:prstGeom>
          <a:solidFill>
            <a:srgbClr val="FF9900"/>
          </a:solidFill>
          <a:ln w="9525">
            <a:solidFill>
              <a:schemeClr val="tx1"/>
            </a:solidFill>
            <a:round/>
            <a:headEnd/>
            <a:tailEnd/>
          </a:ln>
        </p:spPr>
        <p:txBody>
          <a:bodyPr lIns="0" tIns="0" rIns="0" bIns="0"/>
          <a:lstStyle/>
          <a:p>
            <a:pPr algn="ctr" eaLnBrk="0" hangingPunct="0"/>
            <a:r>
              <a:rPr lang="zh-CN" altLang="en-US"/>
              <a:t>讨论</a:t>
            </a:r>
            <a:r>
              <a:rPr lang="en-US" altLang="zh-CN"/>
              <a:t>2.</a:t>
            </a:r>
            <a:r>
              <a:rPr lang="zh-CN" altLang="en-US"/>
              <a:t> 什么是可串行化调度？</a:t>
            </a:r>
          </a:p>
        </p:txBody>
      </p:sp>
      <p:sp>
        <p:nvSpPr>
          <p:cNvPr id="15367" name="AutoShape 4">
            <a:extLst>
              <a:ext uri="{FF2B5EF4-FFF2-40B4-BE49-F238E27FC236}">
                <a16:creationId xmlns:a16="http://schemas.microsoft.com/office/drawing/2014/main" id="{A6CA3B2D-1413-F466-A41F-6138CFB2CB50}"/>
              </a:ext>
            </a:extLst>
          </p:cNvPr>
          <p:cNvSpPr>
            <a:spLocks noChangeArrowheads="1"/>
          </p:cNvSpPr>
          <p:nvPr/>
        </p:nvSpPr>
        <p:spPr bwMode="auto">
          <a:xfrm>
            <a:off x="7270750" y="5327650"/>
            <a:ext cx="1597025" cy="981075"/>
          </a:xfrm>
          <a:prstGeom prst="cloudCallout">
            <a:avLst>
              <a:gd name="adj1" fmla="val 54176"/>
              <a:gd name="adj2" fmla="val 60194"/>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3)</a:t>
            </a:r>
            <a:r>
              <a:rPr lang="zh-CN" altLang="en-US">
                <a:latin typeface="宋体" panose="02010600030101010101" pitchFamily="2" charset="-122"/>
              </a:rPr>
              <a:t> 串行调度、并行调度和可串行化调度各自的特点</a:t>
            </a:r>
            <a:r>
              <a:rPr lang="en-US" altLang="zh-CN">
                <a:latin typeface="宋体" panose="02010600030101010101" pitchFamily="2" charset="-122"/>
              </a:rPr>
              <a:t>? </a:t>
            </a:r>
          </a:p>
        </p:txBody>
      </p:sp>
      <p:grpSp>
        <p:nvGrpSpPr>
          <p:cNvPr id="15368" name="Group 10">
            <a:extLst>
              <a:ext uri="{FF2B5EF4-FFF2-40B4-BE49-F238E27FC236}">
                <a16:creationId xmlns:a16="http://schemas.microsoft.com/office/drawing/2014/main" id="{4FEEF6CD-F3C0-DBAF-3B72-5F3013ACEB2A}"/>
              </a:ext>
            </a:extLst>
          </p:cNvPr>
          <p:cNvGrpSpPr>
            <a:grpSpLocks/>
          </p:cNvGrpSpPr>
          <p:nvPr/>
        </p:nvGrpSpPr>
        <p:grpSpPr bwMode="auto">
          <a:xfrm>
            <a:off x="2462213" y="1695450"/>
            <a:ext cx="2697162" cy="3559175"/>
            <a:chOff x="1605" y="1278"/>
            <a:chExt cx="1645" cy="2105"/>
          </a:xfrm>
        </p:grpSpPr>
        <p:pic>
          <p:nvPicPr>
            <p:cNvPr id="15369" name="图片 1">
              <a:extLst>
                <a:ext uri="{FF2B5EF4-FFF2-40B4-BE49-F238E27FC236}">
                  <a16:creationId xmlns:a16="http://schemas.microsoft.com/office/drawing/2014/main" id="{A6820A95-0C0C-0B93-6F0F-961B17930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 y="1278"/>
              <a:ext cx="1645" cy="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Rectangle 8">
              <a:extLst>
                <a:ext uri="{FF2B5EF4-FFF2-40B4-BE49-F238E27FC236}">
                  <a16:creationId xmlns:a16="http://schemas.microsoft.com/office/drawing/2014/main" id="{CDCAD95C-02D4-0203-90B3-592171D89EDB}"/>
                </a:ext>
              </a:extLst>
            </p:cNvPr>
            <p:cNvSpPr>
              <a:spLocks noChangeArrowheads="1"/>
            </p:cNvSpPr>
            <p:nvPr/>
          </p:nvSpPr>
          <p:spPr bwMode="auto">
            <a:xfrm>
              <a:off x="1982" y="3276"/>
              <a:ext cx="9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t>图</a:t>
              </a:r>
              <a:r>
                <a:rPr lang="en-US" altLang="zh-CN"/>
                <a:t>14-2</a:t>
              </a:r>
              <a:r>
                <a:rPr lang="zh-CN" altLang="en-US"/>
                <a:t>：串行调度示例</a:t>
              </a:r>
            </a:p>
          </p:txBody>
        </p:sp>
      </p:grpSp>
      <p:sp>
        <p:nvSpPr>
          <p:cNvPr id="15371" name="AutoShape 4">
            <a:extLst>
              <a:ext uri="{FF2B5EF4-FFF2-40B4-BE49-F238E27FC236}">
                <a16:creationId xmlns:a16="http://schemas.microsoft.com/office/drawing/2014/main" id="{300E34E9-DFB0-8505-1C7F-053E01151BAA}"/>
              </a:ext>
            </a:extLst>
          </p:cNvPr>
          <p:cNvSpPr>
            <a:spLocks noChangeArrowheads="1"/>
          </p:cNvSpPr>
          <p:nvPr/>
        </p:nvSpPr>
        <p:spPr bwMode="auto">
          <a:xfrm>
            <a:off x="7278688" y="936625"/>
            <a:ext cx="1597025" cy="733425"/>
          </a:xfrm>
          <a:prstGeom prst="cloudCallout">
            <a:avLst>
              <a:gd name="adj1" fmla="val 53579"/>
              <a:gd name="adj2" fmla="val 75324"/>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1)</a:t>
            </a:r>
            <a:r>
              <a:rPr lang="zh-CN" altLang="en-US">
                <a:latin typeface="宋体" panose="02010600030101010101" pitchFamily="2" charset="-122"/>
              </a:rPr>
              <a:t>什么是调度</a:t>
            </a:r>
            <a:r>
              <a:rPr lang="en-US" altLang="zh-CN">
                <a:latin typeface="宋体" panose="02010600030101010101" pitchFamily="2" charset="-122"/>
              </a:rPr>
              <a:t>,</a:t>
            </a:r>
            <a:r>
              <a:rPr lang="zh-CN" altLang="en-US">
                <a:latin typeface="宋体" panose="02010600030101010101" pitchFamily="2" charset="-122"/>
              </a:rPr>
              <a:t>串行调度 和</a:t>
            </a:r>
          </a:p>
          <a:p>
            <a:pPr algn="ctr" eaLnBrk="0" hangingPunct="0"/>
            <a:r>
              <a:rPr lang="zh-CN" altLang="en-US">
                <a:latin typeface="宋体" panose="02010600030101010101" pitchFamily="2" charset="-122"/>
              </a:rPr>
              <a:t>并行调度</a:t>
            </a:r>
            <a:r>
              <a:rPr lang="en-US" altLang="zh-CN">
                <a:latin typeface="宋体" panose="02010600030101010101" pitchFamily="2" charset="-122"/>
              </a:rPr>
              <a:t>? </a:t>
            </a:r>
          </a:p>
        </p:txBody>
      </p:sp>
      <p:grpSp>
        <p:nvGrpSpPr>
          <p:cNvPr id="802859" name="Group 43">
            <a:extLst>
              <a:ext uri="{FF2B5EF4-FFF2-40B4-BE49-F238E27FC236}">
                <a16:creationId xmlns:a16="http://schemas.microsoft.com/office/drawing/2014/main" id="{65C95162-9D68-AAB0-FA71-2A873F911E07}"/>
              </a:ext>
            </a:extLst>
          </p:cNvPr>
          <p:cNvGrpSpPr>
            <a:grpSpLocks/>
          </p:cNvGrpSpPr>
          <p:nvPr/>
        </p:nvGrpSpPr>
        <p:grpSpPr bwMode="auto">
          <a:xfrm>
            <a:off x="180975" y="1847850"/>
            <a:ext cx="5753100" cy="3397250"/>
            <a:chOff x="114" y="1164"/>
            <a:chExt cx="3624" cy="2140"/>
          </a:xfrm>
        </p:grpSpPr>
        <p:grpSp>
          <p:nvGrpSpPr>
            <p:cNvPr id="15373" name="Group 16">
              <a:extLst>
                <a:ext uri="{FF2B5EF4-FFF2-40B4-BE49-F238E27FC236}">
                  <a16:creationId xmlns:a16="http://schemas.microsoft.com/office/drawing/2014/main" id="{4C492183-7DD8-8300-B973-6293E2408469}"/>
                </a:ext>
              </a:extLst>
            </p:cNvPr>
            <p:cNvGrpSpPr>
              <a:grpSpLocks/>
            </p:cNvGrpSpPr>
            <p:nvPr/>
          </p:nvGrpSpPr>
          <p:grpSpPr bwMode="auto">
            <a:xfrm>
              <a:off x="3450" y="1164"/>
              <a:ext cx="288" cy="2140"/>
              <a:chOff x="3222" y="1218"/>
              <a:chExt cx="288" cy="2140"/>
            </a:xfrm>
          </p:grpSpPr>
          <p:sp>
            <p:nvSpPr>
              <p:cNvPr id="802830" name="Line 14">
                <a:extLst>
                  <a:ext uri="{FF2B5EF4-FFF2-40B4-BE49-F238E27FC236}">
                    <a16:creationId xmlns:a16="http://schemas.microsoft.com/office/drawing/2014/main" id="{DB23DC21-3B9D-1A3A-F9B4-3E2D63A846D4}"/>
                  </a:ext>
                </a:extLst>
              </p:cNvPr>
              <p:cNvSpPr>
                <a:spLocks noChangeShapeType="1"/>
              </p:cNvSpPr>
              <p:nvPr/>
            </p:nvSpPr>
            <p:spPr bwMode="auto">
              <a:xfrm>
                <a:off x="3354" y="1218"/>
                <a:ext cx="0" cy="1944"/>
              </a:xfrm>
              <a:prstGeom prst="line">
                <a:avLst/>
              </a:prstGeom>
              <a:noFill/>
              <a:ln w="19050">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31" name="Rectangle 15">
                <a:extLst>
                  <a:ext uri="{FF2B5EF4-FFF2-40B4-BE49-F238E27FC236}">
                    <a16:creationId xmlns:a16="http://schemas.microsoft.com/office/drawing/2014/main" id="{0893A92F-6354-2A99-D12A-4F9524DFE7B6}"/>
                  </a:ext>
                </a:extLst>
              </p:cNvPr>
              <p:cNvSpPr>
                <a:spLocks noChangeArrowheads="1"/>
              </p:cNvSpPr>
              <p:nvPr/>
            </p:nvSpPr>
            <p:spPr bwMode="auto">
              <a:xfrm>
                <a:off x="3222" y="3243"/>
                <a:ext cx="28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zh-CN" altLang="en-US">
                    <a:solidFill>
                      <a:schemeClr val="tx2"/>
                    </a:solidFill>
                  </a:rPr>
                  <a:t>时间轴</a:t>
                </a:r>
              </a:p>
            </p:txBody>
          </p:sp>
        </p:grpSp>
        <p:sp>
          <p:nvSpPr>
            <p:cNvPr id="15376" name="Rectangle 13">
              <a:extLst>
                <a:ext uri="{FF2B5EF4-FFF2-40B4-BE49-F238E27FC236}">
                  <a16:creationId xmlns:a16="http://schemas.microsoft.com/office/drawing/2014/main" id="{F2F9438D-63DE-B513-0AD0-953438A64E94}"/>
                </a:ext>
              </a:extLst>
            </p:cNvPr>
            <p:cNvSpPr>
              <a:spLocks noChangeArrowheads="1"/>
            </p:cNvSpPr>
            <p:nvPr/>
          </p:nvSpPr>
          <p:spPr bwMode="auto">
            <a:xfrm>
              <a:off x="114" y="1227"/>
              <a:ext cx="1362" cy="512"/>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algn="r" eaLnBrk="0" hangingPunct="0">
                <a:spcBef>
                  <a:spcPct val="20000"/>
                </a:spcBef>
              </a:pPr>
              <a:r>
                <a:rPr lang="zh-CN" altLang="en-US">
                  <a:solidFill>
                    <a:srgbClr val="0066FF"/>
                  </a:solidFill>
                </a:rPr>
                <a:t>调度</a:t>
              </a:r>
              <a:r>
                <a:rPr lang="zh-CN" altLang="en-US"/>
                <a:t>：一组指令</a:t>
              </a:r>
              <a:r>
                <a:rPr lang="zh-CN" altLang="en-US">
                  <a:solidFill>
                    <a:srgbClr val="428E5B"/>
                  </a:solidFill>
                </a:rPr>
                <a:t>包括</a:t>
              </a:r>
              <a:r>
                <a:rPr lang="zh-CN" altLang="en-US"/>
                <a:t>指令在系统中执行的特定时间顺序。</a:t>
              </a:r>
            </a:p>
            <a:p>
              <a:pPr algn="r" eaLnBrk="0" hangingPunct="0">
                <a:spcBef>
                  <a:spcPct val="20000"/>
                </a:spcBef>
              </a:pPr>
              <a:r>
                <a:rPr lang="en-US" altLang="zh-CN"/>
                <a:t>(</a:t>
              </a:r>
              <a:r>
                <a:rPr lang="zh-CN" altLang="en-US"/>
                <a:t>指令可能来自</a:t>
              </a:r>
              <a:r>
                <a:rPr lang="zh-CN" altLang="en-US">
                  <a:solidFill>
                    <a:srgbClr val="428E5B"/>
                  </a:solidFill>
                </a:rPr>
                <a:t>多个</a:t>
              </a:r>
              <a:r>
                <a:rPr lang="zh-CN" altLang="en-US"/>
                <a:t>事务</a:t>
              </a:r>
              <a:r>
                <a:rPr lang="en-US" altLang="zh-CN"/>
                <a:t>)</a:t>
              </a:r>
            </a:p>
            <a:p>
              <a:pPr algn="r" eaLnBrk="0" hangingPunct="0">
                <a:spcBef>
                  <a:spcPct val="20000"/>
                </a:spcBef>
              </a:pPr>
              <a:r>
                <a:rPr lang="zh-CN" altLang="en-US"/>
                <a:t>包括</a:t>
              </a:r>
              <a:r>
                <a:rPr lang="en-US" altLang="zh-CN">
                  <a:solidFill>
                    <a:srgbClr val="428E5B"/>
                  </a:solidFill>
                </a:rPr>
                <a:t>commit,abort</a:t>
              </a:r>
              <a:r>
                <a:rPr lang="zh-CN" altLang="en-US"/>
                <a:t>指令</a:t>
              </a:r>
              <a:endParaRPr lang="en-US" altLang="zh-CN"/>
            </a:p>
          </p:txBody>
        </p:sp>
      </p:grpSp>
      <p:grpSp>
        <p:nvGrpSpPr>
          <p:cNvPr id="802843" name="Group 27">
            <a:extLst>
              <a:ext uri="{FF2B5EF4-FFF2-40B4-BE49-F238E27FC236}">
                <a16:creationId xmlns:a16="http://schemas.microsoft.com/office/drawing/2014/main" id="{5E79EA6F-8ACF-74CF-B445-9F1C88F067E6}"/>
              </a:ext>
            </a:extLst>
          </p:cNvPr>
          <p:cNvGrpSpPr>
            <a:grpSpLocks/>
          </p:cNvGrpSpPr>
          <p:nvPr/>
        </p:nvGrpSpPr>
        <p:grpSpPr bwMode="auto">
          <a:xfrm>
            <a:off x="180975" y="3024188"/>
            <a:ext cx="2171700" cy="1973262"/>
            <a:chOff x="114" y="1905"/>
            <a:chExt cx="1368" cy="1243"/>
          </a:xfrm>
        </p:grpSpPr>
        <p:sp>
          <p:nvSpPr>
            <p:cNvPr id="15378" name="Rectangle 17">
              <a:extLst>
                <a:ext uri="{FF2B5EF4-FFF2-40B4-BE49-F238E27FC236}">
                  <a16:creationId xmlns:a16="http://schemas.microsoft.com/office/drawing/2014/main" id="{EEFB0B77-3149-DD35-09EE-3BA564E14F08}"/>
                </a:ext>
              </a:extLst>
            </p:cNvPr>
            <p:cNvSpPr>
              <a:spLocks noChangeArrowheads="1"/>
            </p:cNvSpPr>
            <p:nvPr/>
          </p:nvSpPr>
          <p:spPr bwMode="auto">
            <a:xfrm>
              <a:off x="114" y="1905"/>
              <a:ext cx="1356" cy="6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zh-CN" altLang="en-US">
                  <a:solidFill>
                    <a:srgbClr val="0066FF"/>
                  </a:solidFill>
                </a:rPr>
                <a:t>串行调度</a:t>
              </a:r>
              <a:r>
                <a:rPr lang="zh-CN" altLang="en-US"/>
                <a:t>：</a:t>
              </a:r>
            </a:p>
            <a:p>
              <a:pPr eaLnBrk="0" hangingPunct="0">
                <a:spcBef>
                  <a:spcPct val="20000"/>
                </a:spcBef>
              </a:pPr>
              <a:r>
                <a:rPr lang="zh-CN" altLang="en-US"/>
                <a:t>          调度中凡属于同一个事务</a:t>
              </a:r>
            </a:p>
            <a:p>
              <a:pPr eaLnBrk="0" hangingPunct="0">
                <a:spcBef>
                  <a:spcPct val="20000"/>
                </a:spcBef>
              </a:pPr>
              <a:r>
                <a:rPr lang="zh-CN" altLang="en-US"/>
                <a:t>          的指令都</a:t>
              </a:r>
              <a:r>
                <a:rPr lang="zh-CN" altLang="en-US">
                  <a:solidFill>
                    <a:srgbClr val="428E5B"/>
                  </a:solidFill>
                </a:rPr>
                <a:t>紧挨着</a:t>
              </a:r>
              <a:r>
                <a:rPr lang="zh-CN" altLang="en-US"/>
                <a:t>一起。</a:t>
              </a:r>
            </a:p>
            <a:p>
              <a:pPr eaLnBrk="0" hangingPunct="0">
                <a:spcBef>
                  <a:spcPct val="20000"/>
                </a:spcBef>
              </a:pPr>
              <a:r>
                <a:rPr lang="zh-CN" altLang="en-US"/>
                <a:t>         </a:t>
              </a:r>
              <a:r>
                <a:rPr lang="zh-CN" altLang="en-US">
                  <a:solidFill>
                    <a:schemeClr val="tx2"/>
                  </a:solidFill>
                </a:rPr>
                <a:t> </a:t>
              </a:r>
              <a:r>
                <a:rPr lang="zh-CN" altLang="en-US"/>
                <a:t>即一个事务的指令都执行</a:t>
              </a:r>
            </a:p>
            <a:p>
              <a:pPr eaLnBrk="0" hangingPunct="0">
                <a:spcBef>
                  <a:spcPct val="20000"/>
                </a:spcBef>
              </a:pPr>
              <a:r>
                <a:rPr lang="zh-CN" altLang="en-US"/>
                <a:t>          </a:t>
              </a:r>
              <a:r>
                <a:rPr lang="zh-CN" altLang="en-US">
                  <a:solidFill>
                    <a:srgbClr val="428E5B"/>
                  </a:solidFill>
                </a:rPr>
                <a:t>完成后</a:t>
              </a:r>
              <a:r>
                <a:rPr lang="zh-CN" altLang="en-US"/>
                <a:t>在执行下一事务</a:t>
              </a:r>
            </a:p>
          </p:txBody>
        </p:sp>
        <p:sp>
          <p:nvSpPr>
            <p:cNvPr id="15379" name="Rectangle 18">
              <a:extLst>
                <a:ext uri="{FF2B5EF4-FFF2-40B4-BE49-F238E27FC236}">
                  <a16:creationId xmlns:a16="http://schemas.microsoft.com/office/drawing/2014/main" id="{4786FA60-531B-665D-4B1D-2B6E88E7CF56}"/>
                </a:ext>
              </a:extLst>
            </p:cNvPr>
            <p:cNvSpPr>
              <a:spLocks noChangeArrowheads="1"/>
            </p:cNvSpPr>
            <p:nvPr/>
          </p:nvSpPr>
          <p:spPr bwMode="auto">
            <a:xfrm>
              <a:off x="120" y="2751"/>
              <a:ext cx="1362" cy="397"/>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zh-CN" altLang="en-US">
                  <a:solidFill>
                    <a:srgbClr val="0066FF"/>
                  </a:solidFill>
                </a:rPr>
                <a:t>并行调度</a:t>
              </a:r>
              <a:r>
                <a:rPr lang="zh-CN" altLang="en-US"/>
                <a:t>：</a:t>
              </a:r>
            </a:p>
            <a:p>
              <a:pPr eaLnBrk="0" hangingPunct="0">
                <a:spcBef>
                  <a:spcPct val="20000"/>
                </a:spcBef>
              </a:pPr>
              <a:r>
                <a:rPr lang="zh-CN" altLang="en-US"/>
                <a:t>          调度中多个事务的指令在  </a:t>
              </a:r>
            </a:p>
            <a:p>
              <a:pPr eaLnBrk="0" hangingPunct="0">
                <a:spcBef>
                  <a:spcPct val="20000"/>
                </a:spcBef>
              </a:pPr>
              <a:r>
                <a:rPr lang="zh-CN" altLang="en-US"/>
                <a:t>          时间上相互交叉地在执行</a:t>
              </a:r>
            </a:p>
          </p:txBody>
        </p:sp>
      </p:grpSp>
      <p:sp>
        <p:nvSpPr>
          <p:cNvPr id="802835" name="Rectangle 19">
            <a:extLst>
              <a:ext uri="{FF2B5EF4-FFF2-40B4-BE49-F238E27FC236}">
                <a16:creationId xmlns:a16="http://schemas.microsoft.com/office/drawing/2014/main" id="{75AE47D0-A93C-19ED-FF02-E81227C70B37}"/>
              </a:ext>
            </a:extLst>
          </p:cNvPr>
          <p:cNvSpPr>
            <a:spLocks noChangeArrowheads="1"/>
          </p:cNvSpPr>
          <p:nvPr/>
        </p:nvSpPr>
        <p:spPr bwMode="auto">
          <a:xfrm>
            <a:off x="190500" y="5338763"/>
            <a:ext cx="2162175" cy="849312"/>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zh-CN" altLang="en-US">
                <a:solidFill>
                  <a:srgbClr val="0066FF"/>
                </a:solidFill>
              </a:rPr>
              <a:t>可串行化调度</a:t>
            </a:r>
            <a:r>
              <a:rPr lang="zh-CN" altLang="en-US"/>
              <a:t>：</a:t>
            </a:r>
          </a:p>
          <a:p>
            <a:pPr eaLnBrk="0" hangingPunct="0">
              <a:spcBef>
                <a:spcPct val="20000"/>
              </a:spcBef>
            </a:pPr>
            <a:r>
              <a:rPr lang="zh-CN" altLang="en-US"/>
              <a:t>          虽然可能是一个并行调度</a:t>
            </a:r>
          </a:p>
          <a:p>
            <a:pPr eaLnBrk="0" hangingPunct="0">
              <a:spcBef>
                <a:spcPct val="20000"/>
              </a:spcBef>
            </a:pPr>
            <a:r>
              <a:rPr lang="zh-CN" altLang="en-US"/>
              <a:t>          但在执行的效果上等同于       </a:t>
            </a:r>
          </a:p>
          <a:p>
            <a:pPr eaLnBrk="0" hangingPunct="0">
              <a:spcBef>
                <a:spcPct val="20000"/>
              </a:spcBef>
            </a:pPr>
            <a:r>
              <a:rPr lang="zh-CN" altLang="en-US"/>
              <a:t>          某一个串行调度执行结果</a:t>
            </a:r>
          </a:p>
        </p:txBody>
      </p:sp>
      <p:sp>
        <p:nvSpPr>
          <p:cNvPr id="15381" name="AutoShape 4">
            <a:extLst>
              <a:ext uri="{FF2B5EF4-FFF2-40B4-BE49-F238E27FC236}">
                <a16:creationId xmlns:a16="http://schemas.microsoft.com/office/drawing/2014/main" id="{C7F959C8-9920-D33F-AA59-2455F3407410}"/>
              </a:ext>
            </a:extLst>
          </p:cNvPr>
          <p:cNvSpPr>
            <a:spLocks noChangeArrowheads="1"/>
          </p:cNvSpPr>
          <p:nvPr/>
        </p:nvSpPr>
        <p:spPr bwMode="auto">
          <a:xfrm>
            <a:off x="7346950" y="3546475"/>
            <a:ext cx="1597025" cy="647700"/>
          </a:xfrm>
          <a:prstGeom prst="cloudCallout">
            <a:avLst>
              <a:gd name="adj1" fmla="val 53579"/>
              <a:gd name="adj2" fmla="val 78676"/>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2)</a:t>
            </a:r>
            <a:r>
              <a:rPr lang="zh-CN" altLang="en-US">
                <a:latin typeface="宋体" panose="02010600030101010101" pitchFamily="2" charset="-122"/>
              </a:rPr>
              <a:t>什么是可串行化调度</a:t>
            </a:r>
            <a:r>
              <a:rPr lang="en-US" altLang="zh-CN">
                <a:latin typeface="宋体" panose="02010600030101010101" pitchFamily="2" charset="-122"/>
              </a:rPr>
              <a:t>? </a:t>
            </a:r>
          </a:p>
        </p:txBody>
      </p:sp>
      <p:grpSp>
        <p:nvGrpSpPr>
          <p:cNvPr id="802841" name="Group 25">
            <a:extLst>
              <a:ext uri="{FF2B5EF4-FFF2-40B4-BE49-F238E27FC236}">
                <a16:creationId xmlns:a16="http://schemas.microsoft.com/office/drawing/2014/main" id="{A057F82C-C462-AC50-A141-9C34F671F5DC}"/>
              </a:ext>
            </a:extLst>
          </p:cNvPr>
          <p:cNvGrpSpPr>
            <a:grpSpLocks/>
          </p:cNvGrpSpPr>
          <p:nvPr/>
        </p:nvGrpSpPr>
        <p:grpSpPr bwMode="auto">
          <a:xfrm>
            <a:off x="2352675" y="3548063"/>
            <a:ext cx="1409700" cy="2365375"/>
            <a:chOff x="1482" y="2277"/>
            <a:chExt cx="888" cy="1490"/>
          </a:xfrm>
        </p:grpSpPr>
        <p:sp>
          <p:nvSpPr>
            <p:cNvPr id="15383" name="Rectangle 21">
              <a:extLst>
                <a:ext uri="{FF2B5EF4-FFF2-40B4-BE49-F238E27FC236}">
                  <a16:creationId xmlns:a16="http://schemas.microsoft.com/office/drawing/2014/main" id="{520585A7-6E6D-DF95-41B6-3291C0DCB218}"/>
                </a:ext>
              </a:extLst>
            </p:cNvPr>
            <p:cNvSpPr>
              <a:spLocks noChangeArrowheads="1"/>
            </p:cNvSpPr>
            <p:nvPr/>
          </p:nvSpPr>
          <p:spPr bwMode="auto">
            <a:xfrm>
              <a:off x="1482" y="2865"/>
              <a:ext cx="8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虽应用并发执行度高</a:t>
              </a:r>
            </a:p>
            <a:p>
              <a:pPr algn="ctr" eaLnBrk="0" hangingPunct="0"/>
              <a:r>
                <a:rPr lang="zh-CN" altLang="en-US">
                  <a:solidFill>
                    <a:schemeClr val="tx2"/>
                  </a:solidFill>
                </a:rPr>
                <a:t>但执行结果可能错误</a:t>
              </a:r>
            </a:p>
          </p:txBody>
        </p:sp>
        <p:sp>
          <p:nvSpPr>
            <p:cNvPr id="15384" name="Rectangle 22">
              <a:extLst>
                <a:ext uri="{FF2B5EF4-FFF2-40B4-BE49-F238E27FC236}">
                  <a16:creationId xmlns:a16="http://schemas.microsoft.com/office/drawing/2014/main" id="{904EB6F9-BE2B-AE93-395E-1EF8C79FA587}"/>
                </a:ext>
              </a:extLst>
            </p:cNvPr>
            <p:cNvSpPr>
              <a:spLocks noChangeArrowheads="1"/>
            </p:cNvSpPr>
            <p:nvPr/>
          </p:nvSpPr>
          <p:spPr bwMode="auto">
            <a:xfrm>
              <a:off x="1488" y="2277"/>
              <a:ext cx="8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虽保证执行结果正确</a:t>
              </a:r>
            </a:p>
            <a:p>
              <a:pPr algn="ctr" eaLnBrk="0" hangingPunct="0"/>
              <a:r>
                <a:rPr lang="zh-CN" altLang="en-US">
                  <a:solidFill>
                    <a:schemeClr val="tx2"/>
                  </a:solidFill>
                </a:rPr>
                <a:t>但应用并发执行度差</a:t>
              </a:r>
            </a:p>
          </p:txBody>
        </p:sp>
        <p:sp>
          <p:nvSpPr>
            <p:cNvPr id="15385" name="Rectangle 23">
              <a:extLst>
                <a:ext uri="{FF2B5EF4-FFF2-40B4-BE49-F238E27FC236}">
                  <a16:creationId xmlns:a16="http://schemas.microsoft.com/office/drawing/2014/main" id="{C120FF54-9EED-F99F-6C14-0E37214062DC}"/>
                </a:ext>
              </a:extLst>
            </p:cNvPr>
            <p:cNvSpPr>
              <a:spLocks noChangeArrowheads="1"/>
            </p:cNvSpPr>
            <p:nvPr/>
          </p:nvSpPr>
          <p:spPr bwMode="auto">
            <a:xfrm>
              <a:off x="1506" y="3537"/>
              <a:ext cx="8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应用并发执行度较高</a:t>
              </a:r>
            </a:p>
            <a:p>
              <a:pPr algn="ctr" eaLnBrk="0" hangingPunct="0"/>
              <a:r>
                <a:rPr lang="zh-CN" altLang="en-US">
                  <a:solidFill>
                    <a:schemeClr val="tx2"/>
                  </a:solidFill>
                </a:rPr>
                <a:t>且执行结果依然正确</a:t>
              </a:r>
            </a:p>
          </p:txBody>
        </p:sp>
      </p:grpSp>
      <p:sp>
        <p:nvSpPr>
          <p:cNvPr id="15386" name="Rectangle 28">
            <a:extLst>
              <a:ext uri="{FF2B5EF4-FFF2-40B4-BE49-F238E27FC236}">
                <a16:creationId xmlns:a16="http://schemas.microsoft.com/office/drawing/2014/main" id="{69DA62CA-7F02-32F3-4444-EC267DB21067}"/>
              </a:ext>
            </a:extLst>
          </p:cNvPr>
          <p:cNvSpPr>
            <a:spLocks noChangeArrowheads="1"/>
          </p:cNvSpPr>
          <p:nvPr/>
        </p:nvSpPr>
        <p:spPr bwMode="auto">
          <a:xfrm>
            <a:off x="3157538" y="963613"/>
            <a:ext cx="28606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en-US" altLang="zh-CN" sz="2400">
                <a:solidFill>
                  <a:schemeClr val="tx2"/>
                </a:solidFill>
                <a:latin typeface="黑体" panose="02010609060101010101" pitchFamily="49" charset="-122"/>
                <a:ea typeface="黑体" panose="02010609060101010101" pitchFamily="49" charset="-122"/>
              </a:rPr>
              <a:t>1.</a:t>
            </a:r>
            <a:r>
              <a:rPr lang="zh-CN" altLang="en-US" sz="2400">
                <a:solidFill>
                  <a:schemeClr val="tx2"/>
                </a:solidFill>
                <a:latin typeface="黑体" panose="02010609060101010101" pitchFamily="49" charset="-122"/>
                <a:ea typeface="黑体" panose="02010609060101010101" pitchFamily="49" charset="-122"/>
              </a:rPr>
              <a:t>调度基本概念</a:t>
            </a:r>
          </a:p>
        </p:txBody>
      </p:sp>
      <p:grpSp>
        <p:nvGrpSpPr>
          <p:cNvPr id="802865" name="Group 49">
            <a:extLst>
              <a:ext uri="{FF2B5EF4-FFF2-40B4-BE49-F238E27FC236}">
                <a16:creationId xmlns:a16="http://schemas.microsoft.com/office/drawing/2014/main" id="{590019B7-9DB5-5F38-55DF-915D5963D456}"/>
              </a:ext>
            </a:extLst>
          </p:cNvPr>
          <p:cNvGrpSpPr>
            <a:grpSpLocks/>
          </p:cNvGrpSpPr>
          <p:nvPr/>
        </p:nvGrpSpPr>
        <p:grpSpPr bwMode="auto">
          <a:xfrm>
            <a:off x="4732338" y="2157413"/>
            <a:ext cx="3825875" cy="2693987"/>
            <a:chOff x="2981" y="1359"/>
            <a:chExt cx="2410" cy="1697"/>
          </a:xfrm>
        </p:grpSpPr>
        <p:sp>
          <p:nvSpPr>
            <p:cNvPr id="802846" name="Rectangle 30">
              <a:extLst>
                <a:ext uri="{FF2B5EF4-FFF2-40B4-BE49-F238E27FC236}">
                  <a16:creationId xmlns:a16="http://schemas.microsoft.com/office/drawing/2014/main" id="{E9F9435F-CCCC-907D-656A-41569210697B}"/>
                </a:ext>
              </a:extLst>
            </p:cNvPr>
            <p:cNvSpPr>
              <a:spLocks noChangeArrowheads="1"/>
            </p:cNvSpPr>
            <p:nvPr/>
          </p:nvSpPr>
          <p:spPr bwMode="auto">
            <a:xfrm>
              <a:off x="2984" y="1359"/>
              <a:ext cx="542" cy="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A=1000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B=2000</a:t>
              </a:r>
            </a:p>
          </p:txBody>
        </p:sp>
        <p:sp>
          <p:nvSpPr>
            <p:cNvPr id="802847" name="Rectangle 31">
              <a:extLst>
                <a:ext uri="{FF2B5EF4-FFF2-40B4-BE49-F238E27FC236}">
                  <a16:creationId xmlns:a16="http://schemas.microsoft.com/office/drawing/2014/main" id="{12872626-25E9-D506-39A3-F3E572BD451D}"/>
                </a:ext>
              </a:extLst>
            </p:cNvPr>
            <p:cNvSpPr>
              <a:spLocks noChangeArrowheads="1"/>
            </p:cNvSpPr>
            <p:nvPr/>
          </p:nvSpPr>
          <p:spPr bwMode="auto">
            <a:xfrm>
              <a:off x="3022" y="1948"/>
              <a:ext cx="506" cy="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a:t>
              </a:r>
              <a:r>
                <a:rPr lang="en-US" altLang="zh-CN" sz="900">
                  <a:solidFill>
                    <a:schemeClr val="tx2"/>
                  </a:solidFill>
                  <a:latin typeface="Times New Roman" panose="02020603050405020304" pitchFamily="18" charset="0"/>
                </a:rPr>
                <a:t>900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B=2000</a:t>
              </a:r>
            </a:p>
          </p:txBody>
        </p:sp>
        <p:sp>
          <p:nvSpPr>
            <p:cNvPr id="802848" name="Rectangle 32">
              <a:extLst>
                <a:ext uri="{FF2B5EF4-FFF2-40B4-BE49-F238E27FC236}">
                  <a16:creationId xmlns:a16="http://schemas.microsoft.com/office/drawing/2014/main" id="{3C5C9725-A3DB-7D6B-18C3-265D4E7056F0}"/>
                </a:ext>
              </a:extLst>
            </p:cNvPr>
            <p:cNvSpPr>
              <a:spLocks noChangeArrowheads="1"/>
            </p:cNvSpPr>
            <p:nvPr/>
          </p:nvSpPr>
          <p:spPr bwMode="auto">
            <a:xfrm>
              <a:off x="3012" y="2969"/>
              <a:ext cx="511"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dirty="0">
                  <a:solidFill>
                    <a:srgbClr val="0066FF"/>
                  </a:solidFill>
                  <a:latin typeface="Times New Roman" panose="02020603050405020304" pitchFamily="18" charset="0"/>
                </a:rPr>
                <a:t>A=950</a:t>
              </a:r>
              <a:r>
                <a:rPr lang="zh-CN" altLang="en-US" sz="900" dirty="0">
                  <a:solidFill>
                    <a:srgbClr val="0066FF"/>
                  </a:solidFill>
                  <a:latin typeface="Times New Roman" panose="02020603050405020304" pitchFamily="18" charset="0"/>
                </a:rPr>
                <a:t>，</a:t>
              </a:r>
              <a:r>
                <a:rPr lang="en-US" altLang="zh-CN" sz="900" dirty="0">
                  <a:solidFill>
                    <a:srgbClr val="0066FF"/>
                  </a:solidFill>
                  <a:latin typeface="Times New Roman" panose="02020603050405020304" pitchFamily="18" charset="0"/>
                </a:rPr>
                <a:t>B=2100</a:t>
              </a:r>
            </a:p>
          </p:txBody>
        </p:sp>
        <p:sp>
          <p:nvSpPr>
            <p:cNvPr id="802849" name="Rectangle 33">
              <a:extLst>
                <a:ext uri="{FF2B5EF4-FFF2-40B4-BE49-F238E27FC236}">
                  <a16:creationId xmlns:a16="http://schemas.microsoft.com/office/drawing/2014/main" id="{F024020B-66B0-B5AF-A6E9-426A6C47AAF5}"/>
                </a:ext>
              </a:extLst>
            </p:cNvPr>
            <p:cNvSpPr>
              <a:spLocks noChangeArrowheads="1"/>
            </p:cNvSpPr>
            <p:nvPr/>
          </p:nvSpPr>
          <p:spPr bwMode="auto">
            <a:xfrm>
              <a:off x="5242" y="1703"/>
              <a:ext cx="149" cy="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=100</a:t>
              </a:r>
              <a:endParaRPr lang="zh-CN" altLang="en-US" sz="900">
                <a:solidFill>
                  <a:srgbClr val="0066FF"/>
                </a:solidFill>
                <a:latin typeface="Times New Roman" panose="02020603050405020304" pitchFamily="18" charset="0"/>
              </a:endParaRPr>
            </a:p>
          </p:txBody>
        </p:sp>
        <p:sp>
          <p:nvSpPr>
            <p:cNvPr id="802850" name="Line 34">
              <a:extLst>
                <a:ext uri="{FF2B5EF4-FFF2-40B4-BE49-F238E27FC236}">
                  <a16:creationId xmlns:a16="http://schemas.microsoft.com/office/drawing/2014/main" id="{2E0D42F6-7C86-BB3F-E809-2E43A00D06B4}"/>
                </a:ext>
              </a:extLst>
            </p:cNvPr>
            <p:cNvSpPr>
              <a:spLocks noChangeShapeType="1"/>
            </p:cNvSpPr>
            <p:nvPr/>
          </p:nvSpPr>
          <p:spPr bwMode="auto">
            <a:xfrm>
              <a:off x="3543" y="1408"/>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1" name="Line 35">
              <a:extLst>
                <a:ext uri="{FF2B5EF4-FFF2-40B4-BE49-F238E27FC236}">
                  <a16:creationId xmlns:a16="http://schemas.microsoft.com/office/drawing/2014/main" id="{A8D3367C-A407-E878-D965-FB46DEC138DC}"/>
                </a:ext>
              </a:extLst>
            </p:cNvPr>
            <p:cNvSpPr>
              <a:spLocks noChangeShapeType="1"/>
            </p:cNvSpPr>
            <p:nvPr/>
          </p:nvSpPr>
          <p:spPr bwMode="auto">
            <a:xfrm>
              <a:off x="3560" y="1984"/>
              <a:ext cx="177"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2" name="Line 36">
              <a:extLst>
                <a:ext uri="{FF2B5EF4-FFF2-40B4-BE49-F238E27FC236}">
                  <a16:creationId xmlns:a16="http://schemas.microsoft.com/office/drawing/2014/main" id="{94BC07B9-054A-D6B4-8095-5B53E80129BF}"/>
                </a:ext>
              </a:extLst>
            </p:cNvPr>
            <p:cNvSpPr>
              <a:spLocks noChangeShapeType="1"/>
            </p:cNvSpPr>
            <p:nvPr/>
          </p:nvSpPr>
          <p:spPr bwMode="auto">
            <a:xfrm>
              <a:off x="3548" y="3006"/>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3" name="Rectangle 37">
              <a:extLst>
                <a:ext uri="{FF2B5EF4-FFF2-40B4-BE49-F238E27FC236}">
                  <a16:creationId xmlns:a16="http://schemas.microsoft.com/office/drawing/2014/main" id="{0ECC28DA-7541-D8D4-FCA5-1F527DDD5086}"/>
                </a:ext>
              </a:extLst>
            </p:cNvPr>
            <p:cNvSpPr>
              <a:spLocks noChangeArrowheads="1"/>
            </p:cNvSpPr>
            <p:nvPr/>
          </p:nvSpPr>
          <p:spPr bwMode="auto">
            <a:xfrm>
              <a:off x="2981" y="1479"/>
              <a:ext cx="542" cy="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 = </a:t>
              </a:r>
              <a:r>
                <a:rPr lang="en-US" altLang="zh-CN" sz="900">
                  <a:solidFill>
                    <a:schemeClr val="tx2"/>
                  </a:solidFill>
                  <a:latin typeface="Times New Roman" panose="02020603050405020304" pitchFamily="18" charset="0"/>
                </a:rPr>
                <a:t>950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B=2000</a:t>
              </a:r>
            </a:p>
          </p:txBody>
        </p:sp>
        <p:sp>
          <p:nvSpPr>
            <p:cNvPr id="802854" name="Line 38">
              <a:extLst>
                <a:ext uri="{FF2B5EF4-FFF2-40B4-BE49-F238E27FC236}">
                  <a16:creationId xmlns:a16="http://schemas.microsoft.com/office/drawing/2014/main" id="{B1DF5FAB-B2B2-FFF2-61BA-C9F416A4DF11}"/>
                </a:ext>
              </a:extLst>
            </p:cNvPr>
            <p:cNvSpPr>
              <a:spLocks noChangeShapeType="1"/>
            </p:cNvSpPr>
            <p:nvPr/>
          </p:nvSpPr>
          <p:spPr bwMode="auto">
            <a:xfrm>
              <a:off x="3537" y="1515"/>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5" name="Rectangle 39">
              <a:extLst>
                <a:ext uri="{FF2B5EF4-FFF2-40B4-BE49-F238E27FC236}">
                  <a16:creationId xmlns:a16="http://schemas.microsoft.com/office/drawing/2014/main" id="{C39475F1-A55D-1A5B-6CA9-95A359A5B2BB}"/>
                </a:ext>
              </a:extLst>
            </p:cNvPr>
            <p:cNvSpPr>
              <a:spLocks noChangeArrowheads="1"/>
            </p:cNvSpPr>
            <p:nvPr/>
          </p:nvSpPr>
          <p:spPr bwMode="auto">
            <a:xfrm>
              <a:off x="3013" y="2632"/>
              <a:ext cx="506" cy="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A=950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B=2050</a:t>
              </a:r>
            </a:p>
          </p:txBody>
        </p:sp>
        <p:sp>
          <p:nvSpPr>
            <p:cNvPr id="802856" name="Line 40">
              <a:extLst>
                <a:ext uri="{FF2B5EF4-FFF2-40B4-BE49-F238E27FC236}">
                  <a16:creationId xmlns:a16="http://schemas.microsoft.com/office/drawing/2014/main" id="{656098ED-FC17-E81D-8685-8FCDAA5781D9}"/>
                </a:ext>
              </a:extLst>
            </p:cNvPr>
            <p:cNvSpPr>
              <a:spLocks noChangeShapeType="1"/>
            </p:cNvSpPr>
            <p:nvPr/>
          </p:nvSpPr>
          <p:spPr bwMode="auto">
            <a:xfrm>
              <a:off x="3551" y="2674"/>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7" name="Rectangle 41">
              <a:extLst>
                <a:ext uri="{FF2B5EF4-FFF2-40B4-BE49-F238E27FC236}">
                  <a16:creationId xmlns:a16="http://schemas.microsoft.com/office/drawing/2014/main" id="{A8C64833-56CC-A1DC-79CA-61166AA7D390}"/>
                </a:ext>
              </a:extLst>
            </p:cNvPr>
            <p:cNvSpPr>
              <a:spLocks noChangeArrowheads="1"/>
            </p:cNvSpPr>
            <p:nvPr/>
          </p:nvSpPr>
          <p:spPr bwMode="auto">
            <a:xfrm>
              <a:off x="3021" y="2178"/>
              <a:ext cx="506" cy="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a:t>
              </a:r>
              <a:r>
                <a:rPr lang="en-US" altLang="zh-CN" sz="900">
                  <a:solidFill>
                    <a:schemeClr val="tx2"/>
                  </a:solidFill>
                  <a:latin typeface="Times New Roman" panose="02020603050405020304" pitchFamily="18" charset="0"/>
                </a:rPr>
                <a:t>950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B=2000</a:t>
              </a:r>
            </a:p>
          </p:txBody>
        </p:sp>
        <p:sp>
          <p:nvSpPr>
            <p:cNvPr id="802858" name="Line 42">
              <a:extLst>
                <a:ext uri="{FF2B5EF4-FFF2-40B4-BE49-F238E27FC236}">
                  <a16:creationId xmlns:a16="http://schemas.microsoft.com/office/drawing/2014/main" id="{B8958452-AE4D-BBB1-8586-9856F7440295}"/>
                </a:ext>
              </a:extLst>
            </p:cNvPr>
            <p:cNvSpPr>
              <a:spLocks noChangeShapeType="1"/>
            </p:cNvSpPr>
            <p:nvPr/>
          </p:nvSpPr>
          <p:spPr bwMode="auto">
            <a:xfrm>
              <a:off x="3565" y="2208"/>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02870" name="Group 54">
            <a:extLst>
              <a:ext uri="{FF2B5EF4-FFF2-40B4-BE49-F238E27FC236}">
                <a16:creationId xmlns:a16="http://schemas.microsoft.com/office/drawing/2014/main" id="{48E56BE6-2E96-4A18-9F6C-63358A2A6B9B}"/>
              </a:ext>
            </a:extLst>
          </p:cNvPr>
          <p:cNvGrpSpPr>
            <a:grpSpLocks/>
          </p:cNvGrpSpPr>
          <p:nvPr/>
        </p:nvGrpSpPr>
        <p:grpSpPr bwMode="auto">
          <a:xfrm>
            <a:off x="4406900" y="3154363"/>
            <a:ext cx="2822575" cy="3189287"/>
            <a:chOff x="2776" y="1987"/>
            <a:chExt cx="1778" cy="2009"/>
          </a:xfrm>
        </p:grpSpPr>
        <p:sp>
          <p:nvSpPr>
            <p:cNvPr id="15402" name="Rectangle 45">
              <a:extLst>
                <a:ext uri="{FF2B5EF4-FFF2-40B4-BE49-F238E27FC236}">
                  <a16:creationId xmlns:a16="http://schemas.microsoft.com/office/drawing/2014/main" id="{1CE321D8-92BE-E273-F65C-C0775E485470}"/>
                </a:ext>
              </a:extLst>
            </p:cNvPr>
            <p:cNvSpPr>
              <a:spLocks noChangeArrowheads="1"/>
            </p:cNvSpPr>
            <p:nvPr/>
          </p:nvSpPr>
          <p:spPr bwMode="auto">
            <a:xfrm>
              <a:off x="3756" y="3415"/>
              <a:ext cx="713" cy="581"/>
            </a:xfrm>
            <a:prstGeom prst="rect">
              <a:avLst/>
            </a:prstGeom>
            <a:noFill/>
            <a:ln w="9525">
              <a:solidFill>
                <a:srgbClr val="428E5B"/>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zh-CN" altLang="en-US">
                  <a:solidFill>
                    <a:schemeClr val="tx2"/>
                  </a:solidFill>
                  <a:latin typeface="宋体" panose="02010600030101010101" pitchFamily="2" charset="-122"/>
                </a:rPr>
                <a:t>图</a:t>
              </a:r>
              <a:r>
                <a:rPr lang="en-US" altLang="zh-CN">
                  <a:solidFill>
                    <a:schemeClr val="tx2"/>
                  </a:solidFill>
                  <a:latin typeface="宋体" panose="02010600030101010101" pitchFamily="2" charset="-122"/>
                </a:rPr>
                <a:t>14-5</a:t>
              </a:r>
              <a:r>
                <a:rPr lang="zh-CN" altLang="en-US">
                  <a:solidFill>
                    <a:schemeClr val="tx2"/>
                  </a:solidFill>
                  <a:latin typeface="宋体" panose="02010600030101010101" pitchFamily="2" charset="-122"/>
                </a:rPr>
                <a:t>调度不是</a:t>
              </a:r>
            </a:p>
            <a:p>
              <a:pPr eaLnBrk="0" hangingPunct="0"/>
              <a:r>
                <a:rPr lang="zh-CN" altLang="en-US">
                  <a:solidFill>
                    <a:schemeClr val="tx2"/>
                  </a:solidFill>
                  <a:latin typeface="宋体" panose="02010600030101010101" pitchFamily="2" charset="-122"/>
                </a:rPr>
                <a:t>一个可串行调度</a:t>
              </a:r>
            </a:p>
            <a:p>
              <a:pPr eaLnBrk="0" hangingPunct="0"/>
              <a:r>
                <a:rPr lang="zh-CN" altLang="en-US">
                  <a:solidFill>
                    <a:srgbClr val="428E5B"/>
                  </a:solidFill>
                  <a:latin typeface="宋体" panose="02010600030101010101" pitchFamily="2" charset="-122"/>
                </a:rPr>
                <a:t>结果与串行调度</a:t>
              </a:r>
            </a:p>
            <a:p>
              <a:pPr eaLnBrk="0" hangingPunct="0"/>
              <a:r>
                <a:rPr lang="en-US" altLang="zh-CN">
                  <a:solidFill>
                    <a:srgbClr val="428E5B"/>
                  </a:solidFill>
                  <a:latin typeface="宋体" panose="02010600030101010101" pitchFamily="2" charset="-122"/>
                </a:rPr>
                <a:t>T1</a:t>
              </a:r>
              <a:r>
                <a:rPr lang="en-US" altLang="zh-CN">
                  <a:solidFill>
                    <a:srgbClr val="428E5B"/>
                  </a:solidFill>
                  <a:latin typeface="宋体" panose="02010600030101010101" pitchFamily="2" charset="-122"/>
                  <a:sym typeface="Wingdings" panose="05000000000000000000" pitchFamily="2" charset="2"/>
                </a:rPr>
                <a:t></a:t>
              </a:r>
              <a:r>
                <a:rPr lang="en-US" altLang="zh-CN">
                  <a:solidFill>
                    <a:srgbClr val="428E5B"/>
                  </a:solidFill>
                  <a:latin typeface="宋体" panose="02010600030101010101" pitchFamily="2" charset="-122"/>
                </a:rPr>
                <a:t>T2</a:t>
              </a:r>
              <a:r>
                <a:rPr lang="zh-CN" altLang="en-US">
                  <a:solidFill>
                    <a:srgbClr val="428E5B"/>
                  </a:solidFill>
                  <a:latin typeface="宋体" panose="02010600030101010101" pitchFamily="2" charset="-122"/>
                </a:rPr>
                <a:t>和</a:t>
              </a:r>
              <a:r>
                <a:rPr lang="en-US" altLang="zh-CN">
                  <a:solidFill>
                    <a:srgbClr val="428E5B"/>
                  </a:solidFill>
                  <a:latin typeface="宋体" panose="02010600030101010101" pitchFamily="2" charset="-122"/>
                </a:rPr>
                <a:t>T2</a:t>
              </a:r>
              <a:r>
                <a:rPr lang="en-US" altLang="zh-CN">
                  <a:solidFill>
                    <a:srgbClr val="428E5B"/>
                  </a:solidFill>
                  <a:latin typeface="宋体" panose="02010600030101010101" pitchFamily="2" charset="-122"/>
                  <a:sym typeface="Wingdings" panose="05000000000000000000" pitchFamily="2" charset="2"/>
                </a:rPr>
                <a:t></a:t>
              </a:r>
              <a:r>
                <a:rPr lang="en-US" altLang="zh-CN">
                  <a:solidFill>
                    <a:srgbClr val="428E5B"/>
                  </a:solidFill>
                  <a:latin typeface="宋体" panose="02010600030101010101" pitchFamily="2" charset="-122"/>
                </a:rPr>
                <a:t>T1</a:t>
              </a:r>
            </a:p>
            <a:p>
              <a:pPr eaLnBrk="0" hangingPunct="0"/>
              <a:r>
                <a:rPr lang="zh-CN" altLang="en-US">
                  <a:solidFill>
                    <a:srgbClr val="428E5B"/>
                  </a:solidFill>
                  <a:latin typeface="宋体" panose="02010600030101010101" pitchFamily="2" charset="-122"/>
                </a:rPr>
                <a:t>的结果都不相同</a:t>
              </a:r>
            </a:p>
          </p:txBody>
        </p:sp>
        <p:grpSp>
          <p:nvGrpSpPr>
            <p:cNvPr id="15403" name="Group 53">
              <a:extLst>
                <a:ext uri="{FF2B5EF4-FFF2-40B4-BE49-F238E27FC236}">
                  <a16:creationId xmlns:a16="http://schemas.microsoft.com/office/drawing/2014/main" id="{EC9C69C7-6084-833E-671C-869823395126}"/>
                </a:ext>
              </a:extLst>
            </p:cNvPr>
            <p:cNvGrpSpPr>
              <a:grpSpLocks/>
            </p:cNvGrpSpPr>
            <p:nvPr/>
          </p:nvGrpSpPr>
          <p:grpSpPr bwMode="auto">
            <a:xfrm>
              <a:off x="2776" y="1987"/>
              <a:ext cx="1778" cy="1658"/>
              <a:chOff x="2776" y="1987"/>
              <a:chExt cx="1778" cy="1658"/>
            </a:xfrm>
          </p:grpSpPr>
          <p:sp>
            <p:nvSpPr>
              <p:cNvPr id="15404" name="Rectangle 44">
                <a:extLst>
                  <a:ext uri="{FF2B5EF4-FFF2-40B4-BE49-F238E27FC236}">
                    <a16:creationId xmlns:a16="http://schemas.microsoft.com/office/drawing/2014/main" id="{81C83C33-D688-DFC2-B14E-0DA470B46C22}"/>
                  </a:ext>
                </a:extLst>
              </p:cNvPr>
              <p:cNvSpPr>
                <a:spLocks noChangeArrowheads="1"/>
              </p:cNvSpPr>
              <p:nvPr/>
            </p:nvSpPr>
            <p:spPr bwMode="auto">
              <a:xfrm>
                <a:off x="2801" y="3530"/>
                <a:ext cx="8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chemeClr val="tx2"/>
                    </a:solidFill>
                    <a:latin typeface="Times New Roman" panose="02020603050405020304" pitchFamily="18" charset="0"/>
                  </a:rPr>
                  <a:t>(T</a:t>
                </a:r>
                <a:r>
                  <a:rPr lang="en-US" altLang="zh-CN" baseline="-25000">
                    <a:solidFill>
                      <a:schemeClr val="tx2"/>
                    </a:solidFill>
                    <a:latin typeface="Times New Roman" panose="02020603050405020304" pitchFamily="18" charset="0"/>
                  </a:rPr>
                  <a:t>2</a:t>
                </a:r>
                <a:r>
                  <a:rPr lang="zh-CN" altLang="en-US" sz="1000">
                    <a:solidFill>
                      <a:schemeClr val="tx2"/>
                    </a:solidFill>
                    <a:latin typeface="Times New Roman" panose="02020603050405020304" pitchFamily="18" charset="0"/>
                  </a:rPr>
                  <a:t>写的中间结果被覆盖</a:t>
                </a:r>
                <a:r>
                  <a:rPr lang="en-US" altLang="zh-CN">
                    <a:solidFill>
                      <a:schemeClr val="tx2"/>
                    </a:solidFill>
                    <a:latin typeface="Times New Roman" panose="02020603050405020304" pitchFamily="18" charset="0"/>
                  </a:rPr>
                  <a:t>)</a:t>
                </a:r>
              </a:p>
            </p:txBody>
          </p:sp>
          <p:sp>
            <p:nvSpPr>
              <p:cNvPr id="802862" name="Line 46">
                <a:extLst>
                  <a:ext uri="{FF2B5EF4-FFF2-40B4-BE49-F238E27FC236}">
                    <a16:creationId xmlns:a16="http://schemas.microsoft.com/office/drawing/2014/main" id="{59E3E4DA-08BA-6CF8-A0C5-36E20722B489}"/>
                  </a:ext>
                </a:extLst>
              </p:cNvPr>
              <p:cNvSpPr>
                <a:spLocks noChangeShapeType="1"/>
              </p:cNvSpPr>
              <p:nvPr/>
            </p:nvSpPr>
            <p:spPr bwMode="auto">
              <a:xfrm flipV="1">
                <a:off x="3676" y="1987"/>
                <a:ext cx="878" cy="1615"/>
              </a:xfrm>
              <a:prstGeom prst="line">
                <a:avLst/>
              </a:prstGeom>
              <a:noFill/>
              <a:ln w="9525">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15406" name="Rectangle 50">
                <a:extLst>
                  <a:ext uri="{FF2B5EF4-FFF2-40B4-BE49-F238E27FC236}">
                    <a16:creationId xmlns:a16="http://schemas.microsoft.com/office/drawing/2014/main" id="{BC0D99A9-9182-7676-111F-ECCF9EF4D6E7}"/>
                  </a:ext>
                </a:extLst>
              </p:cNvPr>
              <p:cNvSpPr>
                <a:spLocks noChangeArrowheads="1"/>
              </p:cNvSpPr>
              <p:nvPr/>
            </p:nvSpPr>
            <p:spPr bwMode="auto">
              <a:xfrm>
                <a:off x="2776" y="3411"/>
                <a:ext cx="9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chemeClr val="tx2"/>
                    </a:solidFill>
                    <a:latin typeface="Times New Roman" panose="02020603050405020304" pitchFamily="18" charset="0"/>
                  </a:rPr>
                  <a:t>A+B=3050</a:t>
                </a:r>
                <a:r>
                  <a:rPr lang="zh-CN" altLang="en-US">
                    <a:solidFill>
                      <a:schemeClr val="tx2"/>
                    </a:solidFill>
                    <a:latin typeface="Times New Roman" panose="02020603050405020304" pitchFamily="18" charset="0"/>
                  </a:rPr>
                  <a:t>，异常结果</a:t>
                </a:r>
              </a:p>
            </p:txBody>
          </p:sp>
        </p:grpSp>
        <p:sp>
          <p:nvSpPr>
            <p:cNvPr id="802867" name="Rectangle 51">
              <a:extLst>
                <a:ext uri="{FF2B5EF4-FFF2-40B4-BE49-F238E27FC236}">
                  <a16:creationId xmlns:a16="http://schemas.microsoft.com/office/drawing/2014/main" id="{B1A641ED-9D1E-CE22-51B5-2DF7197D9221}"/>
                </a:ext>
              </a:extLst>
            </p:cNvPr>
            <p:cNvSpPr>
              <a:spLocks noChangeArrowheads="1"/>
            </p:cNvSpPr>
            <p:nvPr/>
          </p:nvSpPr>
          <p:spPr bwMode="auto">
            <a:xfrm>
              <a:off x="2793" y="3736"/>
              <a:ext cx="842"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rgbClr val="428E5B"/>
                  </a:solidFill>
                </a:rPr>
                <a:t>T2</a:t>
              </a:r>
              <a:r>
                <a:rPr lang="en-US" altLang="zh-CN">
                  <a:solidFill>
                    <a:srgbClr val="428E5B"/>
                  </a:solidFill>
                  <a:sym typeface="Wingdings" panose="05000000000000000000" pitchFamily="2" charset="2"/>
                </a:rPr>
                <a:t></a:t>
              </a:r>
              <a:r>
                <a:rPr lang="en-US" altLang="zh-CN">
                  <a:solidFill>
                    <a:srgbClr val="428E5B"/>
                  </a:solidFill>
                </a:rPr>
                <a:t>T1 </a:t>
              </a:r>
              <a:r>
                <a:rPr lang="zh-CN" altLang="en-US">
                  <a:solidFill>
                    <a:srgbClr val="428E5B"/>
                  </a:solidFill>
                </a:rPr>
                <a:t>：</a:t>
              </a:r>
              <a:r>
                <a:rPr lang="en-US" altLang="zh-CN">
                  <a:solidFill>
                    <a:srgbClr val="428E5B"/>
                  </a:solidFill>
                  <a:latin typeface="黑体" panose="02010609060101010101" pitchFamily="2" charset="-122"/>
                  <a:ea typeface="黑体" panose="02010609060101010101" pitchFamily="2" charset="-122"/>
                </a:rPr>
                <a:t>A+B=3000</a:t>
              </a:r>
            </a:p>
          </p:txBody>
        </p:sp>
        <p:sp>
          <p:nvSpPr>
            <p:cNvPr id="802868" name="Rectangle 52">
              <a:extLst>
                <a:ext uri="{FF2B5EF4-FFF2-40B4-BE49-F238E27FC236}">
                  <a16:creationId xmlns:a16="http://schemas.microsoft.com/office/drawing/2014/main" id="{335E3879-F1B6-E40B-7799-FDAF4298CE87}"/>
                </a:ext>
              </a:extLst>
            </p:cNvPr>
            <p:cNvSpPr>
              <a:spLocks noChangeArrowheads="1"/>
            </p:cNvSpPr>
            <p:nvPr/>
          </p:nvSpPr>
          <p:spPr bwMode="auto">
            <a:xfrm>
              <a:off x="2799" y="3880"/>
              <a:ext cx="842"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dirty="0">
                  <a:solidFill>
                    <a:srgbClr val="428E5B"/>
                  </a:solidFill>
                </a:rPr>
                <a:t>T1</a:t>
              </a:r>
              <a:r>
                <a:rPr lang="en-US" altLang="zh-CN" dirty="0">
                  <a:solidFill>
                    <a:srgbClr val="428E5B"/>
                  </a:solidFill>
                  <a:sym typeface="Wingdings" panose="05000000000000000000" pitchFamily="2" charset="2"/>
                </a:rPr>
                <a:t></a:t>
              </a:r>
              <a:r>
                <a:rPr lang="en-US" altLang="zh-CN" dirty="0">
                  <a:solidFill>
                    <a:srgbClr val="428E5B"/>
                  </a:solidFill>
                </a:rPr>
                <a:t>T2 </a:t>
              </a:r>
              <a:r>
                <a:rPr lang="zh-CN" altLang="en-US" dirty="0">
                  <a:solidFill>
                    <a:srgbClr val="428E5B"/>
                  </a:solidFill>
                </a:rPr>
                <a:t>：</a:t>
              </a:r>
              <a:r>
                <a:rPr lang="en-US" altLang="zh-CN" dirty="0">
                  <a:solidFill>
                    <a:srgbClr val="428E5B"/>
                  </a:solidFill>
                  <a:latin typeface="黑体" panose="02010609060101010101" pitchFamily="2" charset="-122"/>
                  <a:ea typeface="黑体" panose="02010609060101010101" pitchFamily="2" charset="-122"/>
                </a:rPr>
                <a:t>A+B=3000</a:t>
              </a:r>
            </a:p>
          </p:txBody>
        </p:sp>
      </p:grpSp>
      <p:sp>
        <p:nvSpPr>
          <p:cNvPr id="802871" name="Rectangle 55">
            <a:extLst>
              <a:ext uri="{FF2B5EF4-FFF2-40B4-BE49-F238E27FC236}">
                <a16:creationId xmlns:a16="http://schemas.microsoft.com/office/drawing/2014/main" id="{FA9DB69C-0370-AED3-80C7-CF5F569351F9}"/>
              </a:ext>
            </a:extLst>
          </p:cNvPr>
          <p:cNvSpPr>
            <a:spLocks noChangeArrowheads="1"/>
          </p:cNvSpPr>
          <p:nvPr/>
        </p:nvSpPr>
        <p:spPr bwMode="auto">
          <a:xfrm>
            <a:off x="2368550" y="6115050"/>
            <a:ext cx="1727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rgbClr val="0066FF"/>
                </a:solidFill>
              </a:rPr>
              <a:t>图</a:t>
            </a:r>
            <a:r>
              <a:rPr lang="en-US" altLang="zh-CN">
                <a:solidFill>
                  <a:srgbClr val="0066FF"/>
                </a:solidFill>
              </a:rPr>
              <a:t>14-5</a:t>
            </a:r>
            <a:r>
              <a:rPr lang="zh-CN" altLang="en-US">
                <a:solidFill>
                  <a:srgbClr val="0066FF"/>
                </a:solidFill>
              </a:rPr>
              <a:t>是可串行化调度？</a:t>
            </a:r>
          </a:p>
        </p:txBody>
      </p:sp>
      <p:sp>
        <p:nvSpPr>
          <p:cNvPr id="15410" name="文本框 50">
            <a:extLst>
              <a:ext uri="{FF2B5EF4-FFF2-40B4-BE49-F238E27FC236}">
                <a16:creationId xmlns:a16="http://schemas.microsoft.com/office/drawing/2014/main" id="{BE4CE6B9-D53F-633B-EE22-F200D8AA87C8}"/>
              </a:ext>
            </a:extLst>
          </p:cNvPr>
          <p:cNvSpPr txBox="1">
            <a:spLocks noChangeArrowheads="1"/>
          </p:cNvSpPr>
          <p:nvPr/>
        </p:nvSpPr>
        <p:spPr bwMode="auto">
          <a:xfrm>
            <a:off x="3811588" y="5283200"/>
            <a:ext cx="596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2</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02859"/>
                                        </p:tgtEl>
                                        <p:attrNameLst>
                                          <p:attrName>style.visibility</p:attrName>
                                        </p:attrNameLst>
                                      </p:cBhvr>
                                      <p:to>
                                        <p:strVal val="visible"/>
                                      </p:to>
                                    </p:set>
                                    <p:anim calcmode="lin" valueType="num">
                                      <p:cBhvr additive="base">
                                        <p:cTn id="7" dur="500" fill="hold"/>
                                        <p:tgtEl>
                                          <p:spTgt spid="802859"/>
                                        </p:tgtEl>
                                        <p:attrNameLst>
                                          <p:attrName>ppt_x</p:attrName>
                                        </p:attrNameLst>
                                      </p:cBhvr>
                                      <p:tavLst>
                                        <p:tav tm="0">
                                          <p:val>
                                            <p:strVal val="#ppt_x"/>
                                          </p:val>
                                        </p:tav>
                                        <p:tav tm="100000">
                                          <p:val>
                                            <p:strVal val="#ppt_x"/>
                                          </p:val>
                                        </p:tav>
                                      </p:tavLst>
                                    </p:anim>
                                    <p:anim calcmode="lin" valueType="num">
                                      <p:cBhvr additive="base">
                                        <p:cTn id="8" dur="500" fill="hold"/>
                                        <p:tgtEl>
                                          <p:spTgt spid="80285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02843"/>
                                        </p:tgtEl>
                                        <p:attrNameLst>
                                          <p:attrName>style.visibility</p:attrName>
                                        </p:attrNameLst>
                                      </p:cBhvr>
                                      <p:to>
                                        <p:strVal val="visible"/>
                                      </p:to>
                                    </p:set>
                                    <p:anim calcmode="lin" valueType="num">
                                      <p:cBhvr additive="base">
                                        <p:cTn id="13" dur="500" fill="hold"/>
                                        <p:tgtEl>
                                          <p:spTgt spid="802843"/>
                                        </p:tgtEl>
                                        <p:attrNameLst>
                                          <p:attrName>ppt_x</p:attrName>
                                        </p:attrNameLst>
                                      </p:cBhvr>
                                      <p:tavLst>
                                        <p:tav tm="0">
                                          <p:val>
                                            <p:strVal val="#ppt_x"/>
                                          </p:val>
                                        </p:tav>
                                        <p:tav tm="100000">
                                          <p:val>
                                            <p:strVal val="#ppt_x"/>
                                          </p:val>
                                        </p:tav>
                                      </p:tavLst>
                                    </p:anim>
                                    <p:anim calcmode="lin" valueType="num">
                                      <p:cBhvr additive="base">
                                        <p:cTn id="14" dur="500" fill="hold"/>
                                        <p:tgtEl>
                                          <p:spTgt spid="80284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02835"/>
                                        </p:tgtEl>
                                        <p:attrNameLst>
                                          <p:attrName>style.visibility</p:attrName>
                                        </p:attrNameLst>
                                      </p:cBhvr>
                                      <p:to>
                                        <p:strVal val="visible"/>
                                      </p:to>
                                    </p:set>
                                    <p:anim calcmode="lin" valueType="num">
                                      <p:cBhvr additive="base">
                                        <p:cTn id="19" dur="500" fill="hold"/>
                                        <p:tgtEl>
                                          <p:spTgt spid="802835"/>
                                        </p:tgtEl>
                                        <p:attrNameLst>
                                          <p:attrName>ppt_x</p:attrName>
                                        </p:attrNameLst>
                                      </p:cBhvr>
                                      <p:tavLst>
                                        <p:tav tm="0">
                                          <p:val>
                                            <p:strVal val="#ppt_x"/>
                                          </p:val>
                                        </p:tav>
                                        <p:tav tm="100000">
                                          <p:val>
                                            <p:strVal val="#ppt_x"/>
                                          </p:val>
                                        </p:tav>
                                      </p:tavLst>
                                    </p:anim>
                                    <p:anim calcmode="lin" valueType="num">
                                      <p:cBhvr additive="base">
                                        <p:cTn id="20" dur="500" fill="hold"/>
                                        <p:tgtEl>
                                          <p:spTgt spid="80283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02841"/>
                                        </p:tgtEl>
                                        <p:attrNameLst>
                                          <p:attrName>style.visibility</p:attrName>
                                        </p:attrNameLst>
                                      </p:cBhvr>
                                      <p:to>
                                        <p:strVal val="visible"/>
                                      </p:to>
                                    </p:set>
                                    <p:anim calcmode="lin" valueType="num">
                                      <p:cBhvr additive="base">
                                        <p:cTn id="25" dur="500" fill="hold"/>
                                        <p:tgtEl>
                                          <p:spTgt spid="802841"/>
                                        </p:tgtEl>
                                        <p:attrNameLst>
                                          <p:attrName>ppt_x</p:attrName>
                                        </p:attrNameLst>
                                      </p:cBhvr>
                                      <p:tavLst>
                                        <p:tav tm="0">
                                          <p:val>
                                            <p:strVal val="#ppt_x"/>
                                          </p:val>
                                        </p:tav>
                                        <p:tav tm="100000">
                                          <p:val>
                                            <p:strVal val="#ppt_x"/>
                                          </p:val>
                                        </p:tav>
                                      </p:tavLst>
                                    </p:anim>
                                    <p:anim calcmode="lin" valueType="num">
                                      <p:cBhvr additive="base">
                                        <p:cTn id="26" dur="500" fill="hold"/>
                                        <p:tgtEl>
                                          <p:spTgt spid="80284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02871"/>
                                        </p:tgtEl>
                                        <p:attrNameLst>
                                          <p:attrName>style.visibility</p:attrName>
                                        </p:attrNameLst>
                                      </p:cBhvr>
                                      <p:to>
                                        <p:strVal val="visible"/>
                                      </p:to>
                                    </p:set>
                                    <p:anim calcmode="lin" valueType="num">
                                      <p:cBhvr additive="base">
                                        <p:cTn id="31" dur="500" fill="hold"/>
                                        <p:tgtEl>
                                          <p:spTgt spid="802871"/>
                                        </p:tgtEl>
                                        <p:attrNameLst>
                                          <p:attrName>ppt_x</p:attrName>
                                        </p:attrNameLst>
                                      </p:cBhvr>
                                      <p:tavLst>
                                        <p:tav tm="0">
                                          <p:val>
                                            <p:strVal val="#ppt_x"/>
                                          </p:val>
                                        </p:tav>
                                        <p:tav tm="100000">
                                          <p:val>
                                            <p:strVal val="#ppt_x"/>
                                          </p:val>
                                        </p:tav>
                                      </p:tavLst>
                                    </p:anim>
                                    <p:anim calcmode="lin" valueType="num">
                                      <p:cBhvr additive="base">
                                        <p:cTn id="32" dur="500" fill="hold"/>
                                        <p:tgtEl>
                                          <p:spTgt spid="80287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02865"/>
                                        </p:tgtEl>
                                        <p:attrNameLst>
                                          <p:attrName>style.visibility</p:attrName>
                                        </p:attrNameLst>
                                      </p:cBhvr>
                                      <p:to>
                                        <p:strVal val="visible"/>
                                      </p:to>
                                    </p:set>
                                    <p:anim calcmode="lin" valueType="num">
                                      <p:cBhvr additive="base">
                                        <p:cTn id="37" dur="500" fill="hold"/>
                                        <p:tgtEl>
                                          <p:spTgt spid="802865"/>
                                        </p:tgtEl>
                                        <p:attrNameLst>
                                          <p:attrName>ppt_x</p:attrName>
                                        </p:attrNameLst>
                                      </p:cBhvr>
                                      <p:tavLst>
                                        <p:tav tm="0">
                                          <p:val>
                                            <p:strVal val="#ppt_x"/>
                                          </p:val>
                                        </p:tav>
                                        <p:tav tm="100000">
                                          <p:val>
                                            <p:strVal val="#ppt_x"/>
                                          </p:val>
                                        </p:tav>
                                      </p:tavLst>
                                    </p:anim>
                                    <p:anim calcmode="lin" valueType="num">
                                      <p:cBhvr additive="base">
                                        <p:cTn id="38" dur="500" fill="hold"/>
                                        <p:tgtEl>
                                          <p:spTgt spid="80286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02870"/>
                                        </p:tgtEl>
                                        <p:attrNameLst>
                                          <p:attrName>style.visibility</p:attrName>
                                        </p:attrNameLst>
                                      </p:cBhvr>
                                      <p:to>
                                        <p:strVal val="visible"/>
                                      </p:to>
                                    </p:set>
                                    <p:anim calcmode="lin" valueType="num">
                                      <p:cBhvr additive="base">
                                        <p:cTn id="43" dur="500" fill="hold"/>
                                        <p:tgtEl>
                                          <p:spTgt spid="802870"/>
                                        </p:tgtEl>
                                        <p:attrNameLst>
                                          <p:attrName>ppt_x</p:attrName>
                                        </p:attrNameLst>
                                      </p:cBhvr>
                                      <p:tavLst>
                                        <p:tav tm="0">
                                          <p:val>
                                            <p:strVal val="#ppt_x"/>
                                          </p:val>
                                        </p:tav>
                                        <p:tav tm="100000">
                                          <p:val>
                                            <p:strVal val="#ppt_x"/>
                                          </p:val>
                                        </p:tav>
                                      </p:tavLst>
                                    </p:anim>
                                    <p:anim calcmode="lin" valueType="num">
                                      <p:cBhvr additive="base">
                                        <p:cTn id="44" dur="500" fill="hold"/>
                                        <p:tgtEl>
                                          <p:spTgt spid="8028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35" grpId="0" animBg="1"/>
      <p:bldP spid="802871"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幻灯片编号占位符 5">
            <a:extLst>
              <a:ext uri="{FF2B5EF4-FFF2-40B4-BE49-F238E27FC236}">
                <a16:creationId xmlns:a16="http://schemas.microsoft.com/office/drawing/2014/main" id="{C1EA1209-10E0-3A98-4E0B-48D5D2F3AD57}"/>
              </a:ext>
            </a:extLst>
          </p:cNvPr>
          <p:cNvSpPr>
            <a:spLocks noGrp="1"/>
          </p:cNvSpPr>
          <p:nvPr>
            <p:ph type="sldNum" sz="quarter" idx="12"/>
          </p:nvPr>
        </p:nvSpPr>
        <p:spPr/>
        <p:txBody>
          <a:bodyPr/>
          <a:lstStyle/>
          <a:p>
            <a:fld id="{FF6A5093-0F4E-44B2-A63D-472F0255949A}" type="slidenum">
              <a:rPr lang="zh-CN" altLang="en-US"/>
              <a:pPr/>
              <a:t>359</a:t>
            </a:fld>
            <a:endParaRPr lang="en-US" altLang="zh-CN"/>
          </a:p>
        </p:txBody>
      </p:sp>
      <p:grpSp>
        <p:nvGrpSpPr>
          <p:cNvPr id="16386" name="Group 13">
            <a:extLst>
              <a:ext uri="{FF2B5EF4-FFF2-40B4-BE49-F238E27FC236}">
                <a16:creationId xmlns:a16="http://schemas.microsoft.com/office/drawing/2014/main" id="{51A0235A-4F68-F7C7-2FB0-29A885B32CE1}"/>
              </a:ext>
            </a:extLst>
          </p:cNvPr>
          <p:cNvGrpSpPr>
            <a:grpSpLocks/>
          </p:cNvGrpSpPr>
          <p:nvPr/>
        </p:nvGrpSpPr>
        <p:grpSpPr bwMode="auto">
          <a:xfrm>
            <a:off x="3590925" y="3114675"/>
            <a:ext cx="2686050" cy="3305175"/>
            <a:chOff x="1644" y="1950"/>
            <a:chExt cx="1692" cy="2082"/>
          </a:xfrm>
        </p:grpSpPr>
        <p:pic>
          <p:nvPicPr>
            <p:cNvPr id="16387" name="图片 1">
              <a:extLst>
                <a:ext uri="{FF2B5EF4-FFF2-40B4-BE49-F238E27FC236}">
                  <a16:creationId xmlns:a16="http://schemas.microsoft.com/office/drawing/2014/main" id="{91AEFA8B-B4F8-F914-FE14-8297F25C1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 y="1950"/>
              <a:ext cx="169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12">
              <a:extLst>
                <a:ext uri="{FF2B5EF4-FFF2-40B4-BE49-F238E27FC236}">
                  <a16:creationId xmlns:a16="http://schemas.microsoft.com/office/drawing/2014/main" id="{C38CA865-100B-D60E-128E-2531A8D87221}"/>
                </a:ext>
              </a:extLst>
            </p:cNvPr>
            <p:cNvSpPr>
              <a:spLocks noChangeArrowheads="1"/>
            </p:cNvSpPr>
            <p:nvPr/>
          </p:nvSpPr>
          <p:spPr bwMode="auto">
            <a:xfrm>
              <a:off x="1925" y="3917"/>
              <a:ext cx="10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t>图</a:t>
              </a:r>
              <a:r>
                <a:rPr lang="en-US" altLang="zh-CN"/>
                <a:t>14-4</a:t>
              </a:r>
              <a:r>
                <a:rPr lang="zh-CN" altLang="en-US"/>
                <a:t>： 并行调度示例</a:t>
              </a:r>
            </a:p>
          </p:txBody>
        </p:sp>
      </p:grpSp>
      <p:pic>
        <p:nvPicPr>
          <p:cNvPr id="16389" name="Picture 18">
            <a:extLst>
              <a:ext uri="{FF2B5EF4-FFF2-40B4-BE49-F238E27FC236}">
                <a16:creationId xmlns:a16="http://schemas.microsoft.com/office/drawing/2014/main" id="{75B45A68-EB3E-B17A-B56E-07D51ADE7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2305050"/>
            <a:ext cx="62801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3842" name="Rectangle 2">
            <a:extLst>
              <a:ext uri="{FF2B5EF4-FFF2-40B4-BE49-F238E27FC236}">
                <a16:creationId xmlns:a16="http://schemas.microsoft.com/office/drawing/2014/main" id="{5FCF5153-11BA-CEF9-E0A2-3B10B5C6A2E4}"/>
              </a:ext>
            </a:extLst>
          </p:cNvPr>
          <p:cNvSpPr>
            <a:spLocks noGrp="1" noChangeArrowheads="1"/>
          </p:cNvSpPr>
          <p:nvPr>
            <p:ph type="title"/>
          </p:nvPr>
        </p:nvSpPr>
        <p:spPr>
          <a:xfrm>
            <a:off x="323850" y="762000"/>
            <a:ext cx="7772400" cy="809625"/>
          </a:xfrm>
        </p:spPr>
        <p:txBody>
          <a:bodyPr/>
          <a:lstStyle/>
          <a:p>
            <a:pPr>
              <a:defRPr/>
            </a:pPr>
            <a:r>
              <a:rPr lang="en-US" altLang="zh-CN" sz="2400" b="1">
                <a:latin typeface="黑体" panose="02010609060101010101" pitchFamily="2" charset="-122"/>
                <a:ea typeface="黑体" panose="02010609060101010101" pitchFamily="2" charset="-122"/>
              </a:rPr>
              <a:t>2.</a:t>
            </a:r>
            <a:r>
              <a:rPr lang="zh-CN" altLang="en-US" sz="2400" b="1">
                <a:latin typeface="黑体" panose="02010609060101010101" pitchFamily="2" charset="-122"/>
                <a:ea typeface="黑体" panose="02010609060101010101" pitchFamily="2" charset="-122"/>
              </a:rPr>
              <a:t>冲突可串行化</a:t>
            </a:r>
          </a:p>
        </p:txBody>
      </p:sp>
      <p:sp>
        <p:nvSpPr>
          <p:cNvPr id="16391" name="AutoShape 4">
            <a:extLst>
              <a:ext uri="{FF2B5EF4-FFF2-40B4-BE49-F238E27FC236}">
                <a16:creationId xmlns:a16="http://schemas.microsoft.com/office/drawing/2014/main" id="{FD22B41A-BD93-7A2F-5B0C-02EF898EF49A}"/>
              </a:ext>
            </a:extLst>
          </p:cNvPr>
          <p:cNvSpPr>
            <a:spLocks noChangeArrowheads="1"/>
          </p:cNvSpPr>
          <p:nvPr/>
        </p:nvSpPr>
        <p:spPr bwMode="auto">
          <a:xfrm>
            <a:off x="7107238" y="1060450"/>
            <a:ext cx="1768475" cy="838200"/>
          </a:xfrm>
          <a:prstGeom prst="cloudCallout">
            <a:avLst>
              <a:gd name="adj1" fmla="val 53231"/>
              <a:gd name="adj2" fmla="val 72157"/>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4)</a:t>
            </a:r>
            <a:r>
              <a:rPr lang="zh-CN" altLang="en-US">
                <a:latin typeface="宋体" panose="02010600030101010101" pitchFamily="2" charset="-122"/>
              </a:rPr>
              <a:t>什么是冲突指令和冲突可串行化调度</a:t>
            </a:r>
            <a:r>
              <a:rPr lang="en-US" altLang="zh-CN">
                <a:latin typeface="宋体" panose="02010600030101010101" pitchFamily="2" charset="-122"/>
              </a:rPr>
              <a:t>? </a:t>
            </a:r>
          </a:p>
        </p:txBody>
      </p:sp>
      <p:sp>
        <p:nvSpPr>
          <p:cNvPr id="16392" name="Rectangle 5">
            <a:extLst>
              <a:ext uri="{FF2B5EF4-FFF2-40B4-BE49-F238E27FC236}">
                <a16:creationId xmlns:a16="http://schemas.microsoft.com/office/drawing/2014/main" id="{D433835A-E468-F3E7-B17A-B9FA8A08B40C}"/>
              </a:ext>
            </a:extLst>
          </p:cNvPr>
          <p:cNvSpPr>
            <a:spLocks noChangeArrowheads="1"/>
          </p:cNvSpPr>
          <p:nvPr/>
        </p:nvSpPr>
        <p:spPr bwMode="auto">
          <a:xfrm>
            <a:off x="1009650" y="142875"/>
            <a:ext cx="777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solidFill>
                  <a:schemeClr val="tx2"/>
                </a:solidFill>
                <a:latin typeface="黑体" panose="02010609060101010101" pitchFamily="49" charset="-122"/>
                <a:ea typeface="黑体" panose="02010609060101010101" pitchFamily="49" charset="-122"/>
              </a:rPr>
              <a:t>二 可串行化调度</a:t>
            </a:r>
          </a:p>
        </p:txBody>
      </p:sp>
      <p:sp>
        <p:nvSpPr>
          <p:cNvPr id="803846" name="AutoShape 4">
            <a:extLst>
              <a:ext uri="{FF2B5EF4-FFF2-40B4-BE49-F238E27FC236}">
                <a16:creationId xmlns:a16="http://schemas.microsoft.com/office/drawing/2014/main" id="{C3D000AB-64F5-4777-6C9E-C0D2898E8083}"/>
              </a:ext>
            </a:extLst>
          </p:cNvPr>
          <p:cNvSpPr>
            <a:spLocks noChangeArrowheads="1"/>
          </p:cNvSpPr>
          <p:nvPr/>
        </p:nvSpPr>
        <p:spPr bwMode="auto">
          <a:xfrm>
            <a:off x="7088188" y="2003425"/>
            <a:ext cx="1768475" cy="838200"/>
          </a:xfrm>
          <a:prstGeom prst="cloudCallout">
            <a:avLst>
              <a:gd name="adj1" fmla="val 53231"/>
              <a:gd name="adj2" fmla="val 72157"/>
            </a:avLst>
          </a:prstGeom>
          <a:solidFill>
            <a:schemeClr val="accent1"/>
          </a:solidFill>
          <a:ln w="9525">
            <a:solidFill>
              <a:schemeClr val="tx1"/>
            </a:solidFill>
            <a:round/>
            <a:headEnd/>
            <a:tailEnd/>
          </a:ln>
        </p:spPr>
        <p:txBody>
          <a:bodyPr lIns="0" tIns="0" rIns="0" bIns="0"/>
          <a:lstStyle/>
          <a:p>
            <a:pPr algn="ctr" eaLnBrk="0" hangingPunct="0"/>
            <a:r>
              <a:rPr lang="zh-CN" altLang="en-US">
                <a:latin typeface="宋体" panose="02010600030101010101" pitchFamily="2" charset="-122"/>
              </a:rPr>
              <a:t>图</a:t>
            </a:r>
            <a:r>
              <a:rPr lang="en-US" altLang="zh-CN">
                <a:latin typeface="宋体" panose="02010600030101010101" pitchFamily="2" charset="-122"/>
              </a:rPr>
              <a:t>14-4</a:t>
            </a:r>
            <a:r>
              <a:rPr lang="zh-CN" altLang="en-US">
                <a:latin typeface="宋体" panose="02010600030101010101" pitchFamily="2" charset="-122"/>
              </a:rPr>
              <a:t>和</a:t>
            </a:r>
            <a:r>
              <a:rPr lang="en-US" altLang="zh-CN">
                <a:latin typeface="宋体" panose="02010600030101010101" pitchFamily="2" charset="-122"/>
              </a:rPr>
              <a:t>14-5</a:t>
            </a:r>
            <a:r>
              <a:rPr lang="zh-CN" altLang="en-US">
                <a:latin typeface="宋体" panose="02010600030101010101" pitchFamily="2" charset="-122"/>
              </a:rPr>
              <a:t>都是冲突可串行化调度？</a:t>
            </a:r>
            <a:r>
              <a:rPr lang="en-US" altLang="zh-CN">
                <a:latin typeface="宋体" panose="02010600030101010101" pitchFamily="2" charset="-122"/>
              </a:rPr>
              <a:t> </a:t>
            </a:r>
          </a:p>
        </p:txBody>
      </p:sp>
      <p:grpSp>
        <p:nvGrpSpPr>
          <p:cNvPr id="16394" name="Group 14">
            <a:extLst>
              <a:ext uri="{FF2B5EF4-FFF2-40B4-BE49-F238E27FC236}">
                <a16:creationId xmlns:a16="http://schemas.microsoft.com/office/drawing/2014/main" id="{4609D51A-EAE8-5D51-C73C-4C8374CDFC43}"/>
              </a:ext>
            </a:extLst>
          </p:cNvPr>
          <p:cNvGrpSpPr>
            <a:grpSpLocks/>
          </p:cNvGrpSpPr>
          <p:nvPr/>
        </p:nvGrpSpPr>
        <p:grpSpPr bwMode="auto">
          <a:xfrm>
            <a:off x="6343650" y="3114675"/>
            <a:ext cx="2600325" cy="3333750"/>
            <a:chOff x="3504" y="1944"/>
            <a:chExt cx="1638" cy="2100"/>
          </a:xfrm>
        </p:grpSpPr>
        <p:pic>
          <p:nvPicPr>
            <p:cNvPr id="16395" name="图片 1">
              <a:extLst>
                <a:ext uri="{FF2B5EF4-FFF2-40B4-BE49-F238E27FC236}">
                  <a16:creationId xmlns:a16="http://schemas.microsoft.com/office/drawing/2014/main" id="{9AFCD000-C900-2F0A-D246-B17F395A9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1944"/>
              <a:ext cx="1638" cy="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Rectangle 11">
              <a:extLst>
                <a:ext uri="{FF2B5EF4-FFF2-40B4-BE49-F238E27FC236}">
                  <a16:creationId xmlns:a16="http://schemas.microsoft.com/office/drawing/2014/main" id="{9CCA7A9C-6A41-6A12-5A7B-608D08CACA78}"/>
                </a:ext>
              </a:extLst>
            </p:cNvPr>
            <p:cNvSpPr>
              <a:spLocks noChangeArrowheads="1"/>
            </p:cNvSpPr>
            <p:nvPr/>
          </p:nvSpPr>
          <p:spPr bwMode="auto">
            <a:xfrm>
              <a:off x="3779" y="3929"/>
              <a:ext cx="10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t>图</a:t>
              </a:r>
              <a:r>
                <a:rPr lang="en-US" altLang="zh-CN"/>
                <a:t>14-5</a:t>
              </a:r>
              <a:r>
                <a:rPr lang="zh-CN" altLang="en-US"/>
                <a:t>： 并行调度示例</a:t>
              </a:r>
            </a:p>
          </p:txBody>
        </p:sp>
      </p:grpSp>
      <p:pic>
        <p:nvPicPr>
          <p:cNvPr id="16397" name="Picture 15">
            <a:extLst>
              <a:ext uri="{FF2B5EF4-FFF2-40B4-BE49-F238E27FC236}">
                <a16:creationId xmlns:a16="http://schemas.microsoft.com/office/drawing/2014/main" id="{87FE1180-A551-936D-BBE6-E26040373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13" y="1619250"/>
            <a:ext cx="62452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3863" name="Group 23">
            <a:extLst>
              <a:ext uri="{FF2B5EF4-FFF2-40B4-BE49-F238E27FC236}">
                <a16:creationId xmlns:a16="http://schemas.microsoft.com/office/drawing/2014/main" id="{C9B16A9B-3CB7-6371-18D4-FD71170B5479}"/>
              </a:ext>
            </a:extLst>
          </p:cNvPr>
          <p:cNvGrpSpPr>
            <a:grpSpLocks/>
          </p:cNvGrpSpPr>
          <p:nvPr/>
        </p:nvGrpSpPr>
        <p:grpSpPr bwMode="auto">
          <a:xfrm>
            <a:off x="971550" y="1895475"/>
            <a:ext cx="3705225" cy="295275"/>
            <a:chOff x="612" y="1278"/>
            <a:chExt cx="2334" cy="186"/>
          </a:xfrm>
        </p:grpSpPr>
        <p:sp>
          <p:nvSpPr>
            <p:cNvPr id="803856" name="Line 16">
              <a:extLst>
                <a:ext uri="{FF2B5EF4-FFF2-40B4-BE49-F238E27FC236}">
                  <a16:creationId xmlns:a16="http://schemas.microsoft.com/office/drawing/2014/main" id="{8A6E721B-CE75-6FFC-8067-0C8625A012EC}"/>
                </a:ext>
              </a:extLst>
            </p:cNvPr>
            <p:cNvSpPr>
              <a:spLocks noChangeShapeType="1"/>
            </p:cNvSpPr>
            <p:nvPr/>
          </p:nvSpPr>
          <p:spPr bwMode="auto">
            <a:xfrm flipV="1">
              <a:off x="1638" y="1278"/>
              <a:ext cx="130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3857" name="Line 17">
              <a:extLst>
                <a:ext uri="{FF2B5EF4-FFF2-40B4-BE49-F238E27FC236}">
                  <a16:creationId xmlns:a16="http://schemas.microsoft.com/office/drawing/2014/main" id="{26607F04-4C27-52CA-C9FA-E46C4D991398}"/>
                </a:ext>
              </a:extLst>
            </p:cNvPr>
            <p:cNvSpPr>
              <a:spLocks noChangeShapeType="1"/>
            </p:cNvSpPr>
            <p:nvPr/>
          </p:nvSpPr>
          <p:spPr bwMode="auto">
            <a:xfrm flipV="1">
              <a:off x="612" y="1464"/>
              <a:ext cx="49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03864" name="Group 24">
            <a:extLst>
              <a:ext uri="{FF2B5EF4-FFF2-40B4-BE49-F238E27FC236}">
                <a16:creationId xmlns:a16="http://schemas.microsoft.com/office/drawing/2014/main" id="{F3FA54A6-0FCE-516E-9105-0E51BF63C2CB}"/>
              </a:ext>
            </a:extLst>
          </p:cNvPr>
          <p:cNvGrpSpPr>
            <a:grpSpLocks/>
          </p:cNvGrpSpPr>
          <p:nvPr/>
        </p:nvGrpSpPr>
        <p:grpSpPr bwMode="auto">
          <a:xfrm>
            <a:off x="381000" y="2590800"/>
            <a:ext cx="6162675" cy="285750"/>
            <a:chOff x="240" y="1716"/>
            <a:chExt cx="3882" cy="180"/>
          </a:xfrm>
        </p:grpSpPr>
        <p:sp>
          <p:nvSpPr>
            <p:cNvPr id="803859" name="Line 19">
              <a:extLst>
                <a:ext uri="{FF2B5EF4-FFF2-40B4-BE49-F238E27FC236}">
                  <a16:creationId xmlns:a16="http://schemas.microsoft.com/office/drawing/2014/main" id="{1A7185CF-D5C2-9A15-5E0A-03A5E459BA78}"/>
                </a:ext>
              </a:extLst>
            </p:cNvPr>
            <p:cNvSpPr>
              <a:spLocks noChangeShapeType="1"/>
            </p:cNvSpPr>
            <p:nvPr/>
          </p:nvSpPr>
          <p:spPr bwMode="auto">
            <a:xfrm flipV="1">
              <a:off x="1866" y="1896"/>
              <a:ext cx="99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3860" name="Line 20">
              <a:extLst>
                <a:ext uri="{FF2B5EF4-FFF2-40B4-BE49-F238E27FC236}">
                  <a16:creationId xmlns:a16="http://schemas.microsoft.com/office/drawing/2014/main" id="{F9C2FC78-B55E-C6A4-B5D2-2F809AAEF16E}"/>
                </a:ext>
              </a:extLst>
            </p:cNvPr>
            <p:cNvSpPr>
              <a:spLocks noChangeShapeType="1"/>
            </p:cNvSpPr>
            <p:nvPr/>
          </p:nvSpPr>
          <p:spPr bwMode="auto">
            <a:xfrm flipV="1">
              <a:off x="240" y="1896"/>
              <a:ext cx="100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3861" name="Line 21">
              <a:extLst>
                <a:ext uri="{FF2B5EF4-FFF2-40B4-BE49-F238E27FC236}">
                  <a16:creationId xmlns:a16="http://schemas.microsoft.com/office/drawing/2014/main" id="{42E754F0-860C-F070-E107-9CD61FD78E73}"/>
                </a:ext>
              </a:extLst>
            </p:cNvPr>
            <p:cNvSpPr>
              <a:spLocks noChangeShapeType="1"/>
            </p:cNvSpPr>
            <p:nvPr/>
          </p:nvSpPr>
          <p:spPr bwMode="auto">
            <a:xfrm flipV="1">
              <a:off x="3420" y="1716"/>
              <a:ext cx="70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803847" name="Rectangle 7">
            <a:extLst>
              <a:ext uri="{FF2B5EF4-FFF2-40B4-BE49-F238E27FC236}">
                <a16:creationId xmlns:a16="http://schemas.microsoft.com/office/drawing/2014/main" id="{57E8BF91-DF7C-7FDE-6A07-4CBC05DCFB10}"/>
              </a:ext>
            </a:extLst>
          </p:cNvPr>
          <p:cNvSpPr>
            <a:spLocks noChangeArrowheads="1"/>
          </p:cNvSpPr>
          <p:nvPr/>
        </p:nvSpPr>
        <p:spPr bwMode="auto">
          <a:xfrm>
            <a:off x="176213" y="3529013"/>
            <a:ext cx="2170112" cy="1073150"/>
          </a:xfrm>
          <a:prstGeom prst="rect">
            <a:avLst/>
          </a:prstGeom>
          <a:noFill/>
          <a:ln w="9525">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r>
              <a:rPr lang="en-US" altLang="zh-CN">
                <a:solidFill>
                  <a:srgbClr val="428E5B"/>
                </a:solidFill>
                <a:latin typeface="Times New Roman" panose="02020603050405020304" pitchFamily="18" charset="0"/>
              </a:rPr>
              <a:t>     </a:t>
            </a:r>
            <a:r>
              <a:rPr lang="en-US" altLang="zh-CN" sz="1400">
                <a:latin typeface="Times New Roman" panose="02020603050405020304" pitchFamily="18" charset="0"/>
              </a:rPr>
              <a:t>T1</a:t>
            </a:r>
            <a:r>
              <a:rPr lang="zh-CN" altLang="en-US" sz="1400">
                <a:latin typeface="Times New Roman" panose="02020603050405020304" pitchFamily="18" charset="0"/>
              </a:rPr>
              <a:t>的指令       </a:t>
            </a:r>
            <a:r>
              <a:rPr lang="en-US" altLang="zh-CN" sz="1400">
                <a:latin typeface="Times New Roman" panose="02020603050405020304" pitchFamily="18" charset="0"/>
              </a:rPr>
              <a:t>T2</a:t>
            </a:r>
            <a:r>
              <a:rPr lang="zh-CN" altLang="en-US" sz="1400">
                <a:latin typeface="Times New Roman" panose="02020603050405020304" pitchFamily="18" charset="0"/>
              </a:rPr>
              <a:t>的指令</a:t>
            </a:r>
          </a:p>
          <a:p>
            <a:pPr eaLnBrk="0" hangingPunct="0"/>
            <a:r>
              <a:rPr lang="en-US" altLang="zh-CN" sz="1400">
                <a:latin typeface="Times New Roman" panose="02020603050405020304" pitchFamily="18" charset="0"/>
              </a:rPr>
              <a:t>1.  </a:t>
            </a:r>
            <a:r>
              <a:rPr lang="en-US" altLang="zh-CN" sz="1400" i="1">
                <a:latin typeface="Times New Roman" panose="02020603050405020304" pitchFamily="18" charset="0"/>
              </a:rPr>
              <a:t>l</a:t>
            </a:r>
            <a:r>
              <a:rPr lang="en-US" altLang="zh-CN" sz="1400" i="1" baseline="-25000">
                <a:latin typeface="Times New Roman" panose="02020603050405020304" pitchFamily="18" charset="0"/>
              </a:rPr>
              <a:t>i</a:t>
            </a:r>
            <a:r>
              <a:rPr lang="en-US" altLang="zh-CN" sz="1400">
                <a:latin typeface="Times New Roman" panose="02020603050405020304" pitchFamily="18" charset="0"/>
              </a:rPr>
              <a:t> = read(</a:t>
            </a:r>
            <a:r>
              <a:rPr lang="en-US" altLang="zh-CN" sz="1400" i="1">
                <a:latin typeface="Times New Roman" panose="02020603050405020304" pitchFamily="18" charset="0"/>
              </a:rPr>
              <a:t>Q),  l</a:t>
            </a:r>
            <a:r>
              <a:rPr lang="en-US" altLang="zh-CN" sz="1400" i="1" baseline="-25000">
                <a:latin typeface="Times New Roman" panose="02020603050405020304" pitchFamily="18" charset="0"/>
              </a:rPr>
              <a:t>j </a:t>
            </a:r>
            <a:r>
              <a:rPr lang="en-US" altLang="zh-CN" sz="1400" i="1">
                <a:latin typeface="Times New Roman" panose="02020603050405020304" pitchFamily="18" charset="0"/>
              </a:rPr>
              <a:t>= </a:t>
            </a:r>
            <a:r>
              <a:rPr lang="en-US" altLang="zh-CN" sz="1400">
                <a:latin typeface="Times New Roman" panose="02020603050405020304" pitchFamily="18" charset="0"/>
              </a:rPr>
              <a:t>read(</a:t>
            </a:r>
            <a:r>
              <a:rPr lang="en-US" altLang="zh-CN" sz="1400" i="1">
                <a:latin typeface="Times New Roman" panose="02020603050405020304" pitchFamily="18" charset="0"/>
              </a:rPr>
              <a:t>Q</a:t>
            </a:r>
            <a:r>
              <a:rPr lang="en-US" altLang="zh-CN" sz="1400">
                <a:latin typeface="Times New Roman" panose="02020603050405020304" pitchFamily="18" charset="0"/>
              </a:rPr>
              <a:t>)</a:t>
            </a:r>
            <a:r>
              <a:rPr lang="en-US" altLang="zh-CN" sz="1400">
                <a:solidFill>
                  <a:srgbClr val="428E5B"/>
                </a:solidFill>
                <a:latin typeface="Times New Roman" panose="02020603050405020304" pitchFamily="18" charset="0"/>
              </a:rPr>
              <a:t> </a:t>
            </a:r>
            <a:br>
              <a:rPr lang="en-US" altLang="zh-CN" sz="1400">
                <a:latin typeface="Times New Roman" panose="02020603050405020304" pitchFamily="18" charset="0"/>
              </a:rPr>
            </a:br>
            <a:r>
              <a:rPr lang="en-US" altLang="zh-CN" sz="1400">
                <a:solidFill>
                  <a:srgbClr val="0066FF"/>
                </a:solidFill>
                <a:latin typeface="Times New Roman" panose="02020603050405020304" pitchFamily="18" charset="0"/>
              </a:rPr>
              <a:t>2.  </a:t>
            </a:r>
            <a:r>
              <a:rPr lang="en-US" altLang="zh-CN" sz="1400" i="1">
                <a:solidFill>
                  <a:srgbClr val="0066FF"/>
                </a:solidFill>
                <a:latin typeface="Times New Roman" panose="02020603050405020304" pitchFamily="18" charset="0"/>
              </a:rPr>
              <a:t>l</a:t>
            </a:r>
            <a:r>
              <a:rPr lang="en-US" altLang="zh-CN" sz="1400" i="1" baseline="-25000">
                <a:solidFill>
                  <a:srgbClr val="0066FF"/>
                </a:solidFill>
                <a:latin typeface="Times New Roman" panose="02020603050405020304" pitchFamily="18" charset="0"/>
              </a:rPr>
              <a:t>i </a:t>
            </a:r>
            <a:r>
              <a:rPr lang="en-US" altLang="zh-CN" sz="1400">
                <a:solidFill>
                  <a:srgbClr val="0066FF"/>
                </a:solidFill>
                <a:latin typeface="Times New Roman" panose="02020603050405020304" pitchFamily="18" charset="0"/>
              </a:rPr>
              <a:t>= read(</a:t>
            </a:r>
            <a:r>
              <a:rPr lang="en-US" altLang="zh-CN" sz="1400" i="1">
                <a:solidFill>
                  <a:srgbClr val="0066FF"/>
                </a:solidFill>
                <a:latin typeface="Times New Roman" panose="02020603050405020304" pitchFamily="18" charset="0"/>
              </a:rPr>
              <a:t>Q),  l</a:t>
            </a:r>
            <a:r>
              <a:rPr lang="en-US" altLang="zh-CN" sz="1400" i="1" baseline="-25000">
                <a:solidFill>
                  <a:srgbClr val="0066FF"/>
                </a:solidFill>
                <a:latin typeface="Times New Roman" panose="02020603050405020304" pitchFamily="18" charset="0"/>
              </a:rPr>
              <a:t>j</a:t>
            </a:r>
            <a:r>
              <a:rPr lang="en-US" altLang="zh-CN" sz="1400" i="1">
                <a:solidFill>
                  <a:srgbClr val="0066FF"/>
                </a:solidFill>
                <a:latin typeface="Times New Roman" panose="02020603050405020304" pitchFamily="18" charset="0"/>
              </a:rPr>
              <a:t> = </a:t>
            </a:r>
            <a:r>
              <a:rPr lang="en-US" altLang="zh-CN" sz="1400">
                <a:solidFill>
                  <a:srgbClr val="0066FF"/>
                </a:solidFill>
                <a:latin typeface="Times New Roman" panose="02020603050405020304" pitchFamily="18" charset="0"/>
              </a:rPr>
              <a:t>write(</a:t>
            </a:r>
            <a:r>
              <a:rPr lang="en-US" altLang="zh-CN" sz="1400" i="1">
                <a:solidFill>
                  <a:srgbClr val="0066FF"/>
                </a:solidFill>
                <a:latin typeface="Times New Roman" panose="02020603050405020304" pitchFamily="18" charset="0"/>
              </a:rPr>
              <a:t>Q</a:t>
            </a:r>
            <a:r>
              <a:rPr lang="en-US" altLang="zh-CN" sz="1400">
                <a:solidFill>
                  <a:srgbClr val="0066FF"/>
                </a:solidFill>
                <a:latin typeface="Times New Roman" panose="02020603050405020304" pitchFamily="18" charset="0"/>
              </a:rPr>
              <a:t>) </a:t>
            </a:r>
            <a:br>
              <a:rPr lang="zh-CN" altLang="en-US" sz="1400">
                <a:solidFill>
                  <a:srgbClr val="0066FF"/>
                </a:solidFill>
                <a:latin typeface="Times New Roman" panose="02020603050405020304" pitchFamily="18" charset="0"/>
              </a:rPr>
            </a:br>
            <a:r>
              <a:rPr lang="en-US" altLang="zh-CN" sz="1400">
                <a:solidFill>
                  <a:srgbClr val="0066FF"/>
                </a:solidFill>
                <a:latin typeface="Times New Roman" panose="02020603050405020304" pitchFamily="18" charset="0"/>
              </a:rPr>
              <a:t>3.  </a:t>
            </a:r>
            <a:r>
              <a:rPr lang="en-US" altLang="zh-CN" sz="1400" i="1">
                <a:solidFill>
                  <a:srgbClr val="0066FF"/>
                </a:solidFill>
                <a:latin typeface="Times New Roman" panose="02020603050405020304" pitchFamily="18" charset="0"/>
              </a:rPr>
              <a:t>l</a:t>
            </a:r>
            <a:r>
              <a:rPr lang="en-US" altLang="zh-CN" sz="1400" i="1" baseline="-25000">
                <a:solidFill>
                  <a:srgbClr val="0066FF"/>
                </a:solidFill>
                <a:latin typeface="Times New Roman" panose="02020603050405020304" pitchFamily="18" charset="0"/>
              </a:rPr>
              <a:t>i </a:t>
            </a:r>
            <a:r>
              <a:rPr lang="en-US" altLang="zh-CN" sz="1400">
                <a:solidFill>
                  <a:srgbClr val="0066FF"/>
                </a:solidFill>
                <a:latin typeface="Times New Roman" panose="02020603050405020304" pitchFamily="18" charset="0"/>
              </a:rPr>
              <a:t>= write(</a:t>
            </a:r>
            <a:r>
              <a:rPr lang="en-US" altLang="zh-CN" sz="1400" i="1">
                <a:solidFill>
                  <a:srgbClr val="0066FF"/>
                </a:solidFill>
                <a:latin typeface="Times New Roman" panose="02020603050405020304" pitchFamily="18" charset="0"/>
              </a:rPr>
              <a:t>Q), l</a:t>
            </a:r>
            <a:r>
              <a:rPr lang="en-US" altLang="zh-CN" sz="1400" i="1" baseline="-25000">
                <a:solidFill>
                  <a:srgbClr val="0066FF"/>
                </a:solidFill>
                <a:latin typeface="Times New Roman" panose="02020603050405020304" pitchFamily="18" charset="0"/>
              </a:rPr>
              <a:t>j </a:t>
            </a:r>
            <a:r>
              <a:rPr lang="en-US" altLang="zh-CN" sz="1400" i="1">
                <a:solidFill>
                  <a:srgbClr val="0066FF"/>
                </a:solidFill>
                <a:latin typeface="Times New Roman" panose="02020603050405020304" pitchFamily="18" charset="0"/>
              </a:rPr>
              <a:t>= </a:t>
            </a:r>
            <a:r>
              <a:rPr lang="en-US" altLang="zh-CN" sz="1400">
                <a:solidFill>
                  <a:srgbClr val="0066FF"/>
                </a:solidFill>
                <a:latin typeface="Times New Roman" panose="02020603050405020304" pitchFamily="18" charset="0"/>
              </a:rPr>
              <a:t>read(</a:t>
            </a:r>
            <a:r>
              <a:rPr lang="en-US" altLang="zh-CN" sz="1400" i="1">
                <a:solidFill>
                  <a:srgbClr val="0066FF"/>
                </a:solidFill>
                <a:latin typeface="Times New Roman" panose="02020603050405020304" pitchFamily="18" charset="0"/>
              </a:rPr>
              <a:t>Q</a:t>
            </a:r>
            <a:r>
              <a:rPr lang="en-US" altLang="zh-CN" sz="1400">
                <a:solidFill>
                  <a:srgbClr val="0066FF"/>
                </a:solidFill>
                <a:latin typeface="Times New Roman" panose="02020603050405020304" pitchFamily="18" charset="0"/>
              </a:rPr>
              <a:t>) </a:t>
            </a:r>
          </a:p>
          <a:p>
            <a:pPr eaLnBrk="0" hangingPunct="0"/>
            <a:r>
              <a:rPr lang="en-US" altLang="zh-CN" sz="1400">
                <a:solidFill>
                  <a:srgbClr val="0066FF"/>
                </a:solidFill>
                <a:latin typeface="Times New Roman" panose="02020603050405020304" pitchFamily="18" charset="0"/>
              </a:rPr>
              <a:t>4.  </a:t>
            </a:r>
            <a:r>
              <a:rPr lang="en-US" altLang="zh-CN" sz="1400" i="1">
                <a:solidFill>
                  <a:srgbClr val="0066FF"/>
                </a:solidFill>
                <a:latin typeface="Times New Roman" panose="02020603050405020304" pitchFamily="18" charset="0"/>
              </a:rPr>
              <a:t>l</a:t>
            </a:r>
            <a:r>
              <a:rPr lang="en-US" altLang="zh-CN" sz="1400" i="1" baseline="-25000">
                <a:solidFill>
                  <a:srgbClr val="0066FF"/>
                </a:solidFill>
                <a:latin typeface="Times New Roman" panose="02020603050405020304" pitchFamily="18" charset="0"/>
              </a:rPr>
              <a:t>i </a:t>
            </a:r>
            <a:r>
              <a:rPr lang="en-US" altLang="zh-CN" sz="1400">
                <a:solidFill>
                  <a:srgbClr val="0066FF"/>
                </a:solidFill>
                <a:latin typeface="Times New Roman" panose="02020603050405020304" pitchFamily="18" charset="0"/>
              </a:rPr>
              <a:t>= write(</a:t>
            </a:r>
            <a:r>
              <a:rPr lang="en-US" altLang="zh-CN" sz="1400" i="1">
                <a:solidFill>
                  <a:srgbClr val="0066FF"/>
                </a:solidFill>
                <a:latin typeface="Times New Roman" panose="02020603050405020304" pitchFamily="18" charset="0"/>
              </a:rPr>
              <a:t>Q), l</a:t>
            </a:r>
            <a:r>
              <a:rPr lang="en-US" altLang="zh-CN" sz="1400" i="1" baseline="-25000">
                <a:solidFill>
                  <a:srgbClr val="0066FF"/>
                </a:solidFill>
                <a:latin typeface="Times New Roman" panose="02020603050405020304" pitchFamily="18" charset="0"/>
              </a:rPr>
              <a:t>j </a:t>
            </a:r>
            <a:r>
              <a:rPr lang="en-US" altLang="zh-CN" sz="1400" i="1">
                <a:solidFill>
                  <a:srgbClr val="0066FF"/>
                </a:solidFill>
                <a:latin typeface="Times New Roman" panose="02020603050405020304" pitchFamily="18" charset="0"/>
              </a:rPr>
              <a:t>= </a:t>
            </a:r>
            <a:r>
              <a:rPr lang="en-US" altLang="zh-CN" sz="1400">
                <a:solidFill>
                  <a:srgbClr val="0066FF"/>
                </a:solidFill>
                <a:latin typeface="Times New Roman" panose="02020603050405020304" pitchFamily="18" charset="0"/>
              </a:rPr>
              <a:t>write(</a:t>
            </a:r>
            <a:r>
              <a:rPr lang="en-US" altLang="zh-CN" sz="1400" i="1">
                <a:solidFill>
                  <a:srgbClr val="0066FF"/>
                </a:solidFill>
                <a:latin typeface="Times New Roman" panose="02020603050405020304" pitchFamily="18" charset="0"/>
              </a:rPr>
              <a:t>Q</a:t>
            </a:r>
            <a:r>
              <a:rPr lang="en-US" altLang="zh-CN" sz="1400">
                <a:solidFill>
                  <a:srgbClr val="0066FF"/>
                </a:solidFill>
                <a:latin typeface="Times New Roman" panose="02020603050405020304" pitchFamily="18" charset="0"/>
              </a:rPr>
              <a:t>)</a:t>
            </a:r>
            <a:endParaRPr lang="zh-CN" altLang="en-US" sz="1400">
              <a:solidFill>
                <a:srgbClr val="0066FF"/>
              </a:solidFill>
              <a:latin typeface="Times New Roman" panose="02020603050405020304" pitchFamily="18" charset="0"/>
            </a:endParaRPr>
          </a:p>
        </p:txBody>
      </p:sp>
      <p:sp>
        <p:nvSpPr>
          <p:cNvPr id="803849" name="Rectangle 9">
            <a:extLst>
              <a:ext uri="{FF2B5EF4-FFF2-40B4-BE49-F238E27FC236}">
                <a16:creationId xmlns:a16="http://schemas.microsoft.com/office/drawing/2014/main" id="{CFBD33A7-7C5D-4720-92DF-5C613D9C26AA}"/>
              </a:ext>
            </a:extLst>
          </p:cNvPr>
          <p:cNvSpPr>
            <a:spLocks noChangeArrowheads="1"/>
          </p:cNvSpPr>
          <p:nvPr/>
        </p:nvSpPr>
        <p:spPr bwMode="auto">
          <a:xfrm>
            <a:off x="2405063" y="3746500"/>
            <a:ext cx="1119187"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r>
              <a:rPr lang="zh-CN" altLang="en-US" sz="1400">
                <a:latin typeface="Times New Roman" panose="02020603050405020304" pitchFamily="18" charset="0"/>
              </a:rPr>
              <a:t>非冲突指令</a:t>
            </a:r>
            <a:br>
              <a:rPr lang="en-US" altLang="zh-CN" sz="1400">
                <a:latin typeface="Times New Roman" panose="02020603050405020304" pitchFamily="18" charset="0"/>
              </a:rPr>
            </a:br>
            <a:r>
              <a:rPr lang="zh-CN" altLang="en-US" sz="1400">
                <a:solidFill>
                  <a:srgbClr val="0066FF"/>
                </a:solidFill>
                <a:latin typeface="Times New Roman" panose="02020603050405020304" pitchFamily="18" charset="0"/>
              </a:rPr>
              <a:t>冲突</a:t>
            </a:r>
            <a:r>
              <a:rPr lang="zh-CN" altLang="en-US" sz="1400">
                <a:solidFill>
                  <a:srgbClr val="0066FF"/>
                </a:solidFill>
              </a:rPr>
              <a:t>指令 </a:t>
            </a:r>
            <a:br>
              <a:rPr lang="zh-CN" altLang="en-US" sz="1400">
                <a:solidFill>
                  <a:srgbClr val="0066FF"/>
                </a:solidFill>
                <a:latin typeface="Times New Roman" panose="02020603050405020304" pitchFamily="18" charset="0"/>
              </a:rPr>
            </a:br>
            <a:r>
              <a:rPr lang="zh-CN" altLang="en-US" sz="1400">
                <a:solidFill>
                  <a:srgbClr val="0066FF"/>
                </a:solidFill>
                <a:latin typeface="Times New Roman" panose="02020603050405020304" pitchFamily="18" charset="0"/>
              </a:rPr>
              <a:t>冲突操作</a:t>
            </a:r>
            <a:r>
              <a:rPr lang="zh-CN" altLang="en-US" sz="1400">
                <a:solidFill>
                  <a:srgbClr val="0066FF"/>
                </a:solidFill>
              </a:rPr>
              <a:t>指令 </a:t>
            </a:r>
            <a:br>
              <a:rPr lang="en-US" altLang="zh-CN" sz="1400">
                <a:solidFill>
                  <a:srgbClr val="0066FF"/>
                </a:solidFill>
                <a:latin typeface="Times New Roman" panose="02020603050405020304" pitchFamily="18" charset="0"/>
              </a:rPr>
            </a:br>
            <a:r>
              <a:rPr lang="zh-CN" altLang="en-US" sz="1400">
                <a:solidFill>
                  <a:srgbClr val="0066FF"/>
                </a:solidFill>
                <a:latin typeface="Times New Roman" panose="02020603050405020304" pitchFamily="18" charset="0"/>
              </a:rPr>
              <a:t>冲突操作</a:t>
            </a:r>
            <a:r>
              <a:rPr lang="zh-CN" altLang="en-US" sz="1400">
                <a:solidFill>
                  <a:srgbClr val="0066FF"/>
                </a:solidFill>
              </a:rPr>
              <a:t>指令</a:t>
            </a:r>
          </a:p>
        </p:txBody>
      </p:sp>
      <p:grpSp>
        <p:nvGrpSpPr>
          <p:cNvPr id="803868" name="Group 28">
            <a:extLst>
              <a:ext uri="{FF2B5EF4-FFF2-40B4-BE49-F238E27FC236}">
                <a16:creationId xmlns:a16="http://schemas.microsoft.com/office/drawing/2014/main" id="{25B6577C-0185-CC49-209D-3A89FF59F71A}"/>
              </a:ext>
            </a:extLst>
          </p:cNvPr>
          <p:cNvGrpSpPr>
            <a:grpSpLocks/>
          </p:cNvGrpSpPr>
          <p:nvPr/>
        </p:nvGrpSpPr>
        <p:grpSpPr bwMode="auto">
          <a:xfrm>
            <a:off x="504825" y="3205163"/>
            <a:ext cx="1676400" cy="604837"/>
            <a:chOff x="318" y="2019"/>
            <a:chExt cx="1056" cy="381"/>
          </a:xfrm>
        </p:grpSpPr>
        <p:sp>
          <p:nvSpPr>
            <p:cNvPr id="16408" name="Rectangle 25">
              <a:extLst>
                <a:ext uri="{FF2B5EF4-FFF2-40B4-BE49-F238E27FC236}">
                  <a16:creationId xmlns:a16="http://schemas.microsoft.com/office/drawing/2014/main" id="{77D4AFE1-3347-F6B1-D01F-C2D986F60521}"/>
                </a:ext>
              </a:extLst>
            </p:cNvPr>
            <p:cNvSpPr>
              <a:spLocks noChangeArrowheads="1"/>
            </p:cNvSpPr>
            <p:nvPr/>
          </p:nvSpPr>
          <p:spPr bwMode="auto">
            <a:xfrm>
              <a:off x="318" y="2019"/>
              <a:ext cx="10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rgbClr val="428E5B"/>
                  </a:solidFill>
                </a:rPr>
                <a:t>注意：针对同一数据对象</a:t>
              </a:r>
            </a:p>
          </p:txBody>
        </p:sp>
        <p:sp>
          <p:nvSpPr>
            <p:cNvPr id="803866" name="Line 26">
              <a:extLst>
                <a:ext uri="{FF2B5EF4-FFF2-40B4-BE49-F238E27FC236}">
                  <a16:creationId xmlns:a16="http://schemas.microsoft.com/office/drawing/2014/main" id="{835C333A-C7C5-135B-505D-99F291940825}"/>
                </a:ext>
              </a:extLst>
            </p:cNvPr>
            <p:cNvSpPr>
              <a:spLocks noChangeShapeType="1"/>
            </p:cNvSpPr>
            <p:nvPr/>
          </p:nvSpPr>
          <p:spPr bwMode="auto">
            <a:xfrm flipH="1">
              <a:off x="732" y="2154"/>
              <a:ext cx="258" cy="222"/>
            </a:xfrm>
            <a:prstGeom prst="line">
              <a:avLst/>
            </a:prstGeom>
            <a:noFill/>
            <a:ln w="9525">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3867" name="Line 27">
              <a:extLst>
                <a:ext uri="{FF2B5EF4-FFF2-40B4-BE49-F238E27FC236}">
                  <a16:creationId xmlns:a16="http://schemas.microsoft.com/office/drawing/2014/main" id="{6B009F8E-FAED-63CA-8329-D984EC17C40E}"/>
                </a:ext>
              </a:extLst>
            </p:cNvPr>
            <p:cNvSpPr>
              <a:spLocks noChangeShapeType="1"/>
            </p:cNvSpPr>
            <p:nvPr/>
          </p:nvSpPr>
          <p:spPr bwMode="auto">
            <a:xfrm>
              <a:off x="1200" y="2148"/>
              <a:ext cx="108" cy="252"/>
            </a:xfrm>
            <a:prstGeom prst="line">
              <a:avLst/>
            </a:prstGeom>
            <a:noFill/>
            <a:ln w="9525">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803869" name="Rectangle 29">
            <a:extLst>
              <a:ext uri="{FF2B5EF4-FFF2-40B4-BE49-F238E27FC236}">
                <a16:creationId xmlns:a16="http://schemas.microsoft.com/office/drawing/2014/main" id="{2ED4E768-B8B7-BC55-9F01-186D3BD515D3}"/>
              </a:ext>
            </a:extLst>
          </p:cNvPr>
          <p:cNvSpPr>
            <a:spLocks noChangeArrowheads="1"/>
          </p:cNvSpPr>
          <p:nvPr/>
        </p:nvSpPr>
        <p:spPr bwMode="auto">
          <a:xfrm>
            <a:off x="523875" y="4879975"/>
            <a:ext cx="2201863" cy="43497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r>
              <a:rPr lang="zh-CN" altLang="en-US" sz="1400">
                <a:solidFill>
                  <a:schemeClr val="tx2"/>
                </a:solidFill>
              </a:rPr>
              <a:t>图</a:t>
            </a:r>
            <a:r>
              <a:rPr lang="en-US" altLang="zh-CN" sz="1400">
                <a:solidFill>
                  <a:schemeClr val="tx2"/>
                </a:solidFill>
              </a:rPr>
              <a:t>14-4</a:t>
            </a:r>
            <a:r>
              <a:rPr lang="zh-CN" altLang="en-US" sz="1400">
                <a:solidFill>
                  <a:schemeClr val="tx2"/>
                </a:solidFill>
              </a:rPr>
              <a:t>是冲突可串行化调度</a:t>
            </a:r>
          </a:p>
          <a:p>
            <a:pPr eaLnBrk="0" hangingPunct="0"/>
            <a:r>
              <a:rPr lang="zh-CN" altLang="en-US" sz="1400">
                <a:solidFill>
                  <a:srgbClr val="428E5B"/>
                </a:solidFill>
              </a:rPr>
              <a:t>因① </a:t>
            </a:r>
            <a:r>
              <a:rPr lang="en-US" altLang="zh-CN" sz="1400">
                <a:solidFill>
                  <a:srgbClr val="428E5B"/>
                </a:solidFill>
              </a:rPr>
              <a:t>②</a:t>
            </a:r>
            <a:r>
              <a:rPr lang="zh-CN" altLang="en-US" sz="1400">
                <a:solidFill>
                  <a:srgbClr val="428E5B"/>
                </a:solidFill>
              </a:rPr>
              <a:t>两组指令可依次交换</a:t>
            </a:r>
          </a:p>
        </p:txBody>
      </p:sp>
      <p:sp>
        <p:nvSpPr>
          <p:cNvPr id="803877" name="Rectangle 37">
            <a:extLst>
              <a:ext uri="{FF2B5EF4-FFF2-40B4-BE49-F238E27FC236}">
                <a16:creationId xmlns:a16="http://schemas.microsoft.com/office/drawing/2014/main" id="{EAA06036-F8E4-B91E-882D-1A9D61A5A143}"/>
              </a:ext>
            </a:extLst>
          </p:cNvPr>
          <p:cNvSpPr>
            <a:spLocks noChangeArrowheads="1"/>
          </p:cNvSpPr>
          <p:nvPr/>
        </p:nvSpPr>
        <p:spPr bwMode="auto">
          <a:xfrm>
            <a:off x="523875" y="5530850"/>
            <a:ext cx="2320925" cy="860425"/>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r>
              <a:rPr lang="zh-CN" altLang="en-US" sz="1400">
                <a:solidFill>
                  <a:schemeClr val="tx2"/>
                </a:solidFill>
                <a:latin typeface="宋体" panose="02010600030101010101" pitchFamily="2" charset="-122"/>
              </a:rPr>
              <a:t>图</a:t>
            </a:r>
            <a:r>
              <a:rPr lang="en-US" altLang="zh-CN" sz="1400">
                <a:solidFill>
                  <a:schemeClr val="tx2"/>
                </a:solidFill>
                <a:latin typeface="宋体" panose="02010600030101010101" pitchFamily="2" charset="-122"/>
              </a:rPr>
              <a:t>14-5</a:t>
            </a:r>
            <a:r>
              <a:rPr lang="zh-CN" altLang="en-US" sz="1400">
                <a:solidFill>
                  <a:schemeClr val="tx2"/>
                </a:solidFill>
                <a:latin typeface="宋体" panose="02010600030101010101" pitchFamily="2" charset="-122"/>
              </a:rPr>
              <a:t>不是冲突可串行化调度</a:t>
            </a:r>
          </a:p>
          <a:p>
            <a:pPr eaLnBrk="0" hangingPunct="0"/>
            <a:r>
              <a:rPr lang="zh-CN" altLang="en-US" sz="1400">
                <a:solidFill>
                  <a:srgbClr val="428E5B"/>
                </a:solidFill>
                <a:latin typeface="宋体" panose="02010600030101010101" pitchFamily="2" charset="-122"/>
              </a:rPr>
              <a:t>因如图中标出的两对冲突指令</a:t>
            </a:r>
          </a:p>
          <a:p>
            <a:pPr eaLnBrk="0" hangingPunct="0"/>
            <a:r>
              <a:rPr lang="zh-CN" altLang="en-US" sz="1400">
                <a:solidFill>
                  <a:srgbClr val="428E5B"/>
                </a:solidFill>
                <a:latin typeface="宋体" panose="02010600030101010101" pitchFamily="2" charset="-122"/>
              </a:rPr>
              <a:t>即不能转换为串行调度</a:t>
            </a:r>
            <a:r>
              <a:rPr lang="en-US" altLang="zh-CN" sz="1400">
                <a:solidFill>
                  <a:srgbClr val="428E5B"/>
                </a:solidFill>
                <a:latin typeface="宋体" panose="02010600030101010101" pitchFamily="2" charset="-122"/>
              </a:rPr>
              <a:t>T1</a:t>
            </a:r>
            <a:r>
              <a:rPr lang="en-US" altLang="zh-CN" sz="1400">
                <a:solidFill>
                  <a:srgbClr val="428E5B"/>
                </a:solidFill>
                <a:latin typeface="宋体" panose="02010600030101010101" pitchFamily="2" charset="-122"/>
                <a:sym typeface="Wingdings" panose="05000000000000000000" pitchFamily="2" charset="2"/>
              </a:rPr>
              <a:t>T2</a:t>
            </a:r>
            <a:endParaRPr lang="zh-CN" altLang="en-US" sz="1400">
              <a:solidFill>
                <a:srgbClr val="428E5B"/>
              </a:solidFill>
              <a:latin typeface="宋体" panose="02010600030101010101" pitchFamily="2" charset="-122"/>
              <a:sym typeface="Wingdings" panose="05000000000000000000" pitchFamily="2" charset="2"/>
            </a:endParaRPr>
          </a:p>
          <a:p>
            <a:pPr eaLnBrk="0" hangingPunct="0"/>
            <a:r>
              <a:rPr lang="zh-CN" altLang="en-US" sz="1400">
                <a:solidFill>
                  <a:srgbClr val="428E5B"/>
                </a:solidFill>
                <a:latin typeface="宋体" panose="02010600030101010101" pitchFamily="2" charset="-122"/>
              </a:rPr>
              <a:t>也不能转换为串行调度</a:t>
            </a:r>
            <a:r>
              <a:rPr lang="en-US" altLang="zh-CN" sz="1400">
                <a:solidFill>
                  <a:srgbClr val="428E5B"/>
                </a:solidFill>
                <a:latin typeface="宋体" panose="02010600030101010101" pitchFamily="2" charset="-122"/>
              </a:rPr>
              <a:t>T2</a:t>
            </a:r>
            <a:r>
              <a:rPr lang="en-US" altLang="zh-CN" sz="1400">
                <a:solidFill>
                  <a:srgbClr val="428E5B"/>
                </a:solidFill>
                <a:latin typeface="宋体" panose="02010600030101010101" pitchFamily="2" charset="-122"/>
                <a:sym typeface="Wingdings" panose="05000000000000000000" pitchFamily="2" charset="2"/>
              </a:rPr>
              <a:t>T1</a:t>
            </a:r>
            <a:endParaRPr lang="zh-CN" altLang="en-US" sz="1400">
              <a:solidFill>
                <a:srgbClr val="428E5B"/>
              </a:solidFill>
              <a:latin typeface="宋体" panose="02010600030101010101" pitchFamily="2" charset="-122"/>
              <a:sym typeface="Wingdings" panose="05000000000000000000" pitchFamily="2" charset="2"/>
            </a:endParaRPr>
          </a:p>
        </p:txBody>
      </p:sp>
      <p:grpSp>
        <p:nvGrpSpPr>
          <p:cNvPr id="803884" name="Group 44">
            <a:extLst>
              <a:ext uri="{FF2B5EF4-FFF2-40B4-BE49-F238E27FC236}">
                <a16:creationId xmlns:a16="http://schemas.microsoft.com/office/drawing/2014/main" id="{A78A5B2A-2991-50A3-6C99-1A6D79B1F87D}"/>
              </a:ext>
            </a:extLst>
          </p:cNvPr>
          <p:cNvGrpSpPr>
            <a:grpSpLocks/>
          </p:cNvGrpSpPr>
          <p:nvPr/>
        </p:nvGrpSpPr>
        <p:grpSpPr bwMode="auto">
          <a:xfrm>
            <a:off x="7115175" y="3590925"/>
            <a:ext cx="619125" cy="1247775"/>
            <a:chOff x="4482" y="2262"/>
            <a:chExt cx="390" cy="786"/>
          </a:xfrm>
        </p:grpSpPr>
        <p:sp>
          <p:nvSpPr>
            <p:cNvPr id="803879" name="Line 39">
              <a:extLst>
                <a:ext uri="{FF2B5EF4-FFF2-40B4-BE49-F238E27FC236}">
                  <a16:creationId xmlns:a16="http://schemas.microsoft.com/office/drawing/2014/main" id="{3EFF1B89-34CB-73A5-9370-BF644290E2DC}"/>
                </a:ext>
              </a:extLst>
            </p:cNvPr>
            <p:cNvSpPr>
              <a:spLocks noChangeShapeType="1"/>
            </p:cNvSpPr>
            <p:nvPr/>
          </p:nvSpPr>
          <p:spPr bwMode="auto">
            <a:xfrm flipV="1">
              <a:off x="4482" y="2820"/>
              <a:ext cx="390" cy="228"/>
            </a:xfrm>
            <a:prstGeom prst="line">
              <a:avLst/>
            </a:prstGeom>
            <a:noFill/>
            <a:ln w="9525">
              <a:solidFill>
                <a:srgbClr val="428E5B"/>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3880" name="Line 40">
              <a:extLst>
                <a:ext uri="{FF2B5EF4-FFF2-40B4-BE49-F238E27FC236}">
                  <a16:creationId xmlns:a16="http://schemas.microsoft.com/office/drawing/2014/main" id="{2C9B0509-5D3C-71CE-5573-9E69E1CCFCCE}"/>
                </a:ext>
              </a:extLst>
            </p:cNvPr>
            <p:cNvSpPr>
              <a:spLocks noChangeShapeType="1"/>
            </p:cNvSpPr>
            <p:nvPr/>
          </p:nvSpPr>
          <p:spPr bwMode="auto">
            <a:xfrm>
              <a:off x="4500" y="2262"/>
              <a:ext cx="366" cy="540"/>
            </a:xfrm>
            <a:prstGeom prst="line">
              <a:avLst/>
            </a:prstGeom>
            <a:noFill/>
            <a:ln w="9525">
              <a:solidFill>
                <a:srgbClr val="428E5B"/>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03885" name="Group 45">
            <a:extLst>
              <a:ext uri="{FF2B5EF4-FFF2-40B4-BE49-F238E27FC236}">
                <a16:creationId xmlns:a16="http://schemas.microsoft.com/office/drawing/2014/main" id="{7D5E53C2-9A42-2B65-4896-BC6B65B50998}"/>
              </a:ext>
            </a:extLst>
          </p:cNvPr>
          <p:cNvGrpSpPr>
            <a:grpSpLocks/>
          </p:cNvGrpSpPr>
          <p:nvPr/>
        </p:nvGrpSpPr>
        <p:grpSpPr bwMode="auto">
          <a:xfrm>
            <a:off x="3228975" y="4095750"/>
            <a:ext cx="2219325" cy="1314450"/>
            <a:chOff x="2034" y="2580"/>
            <a:chExt cx="1398" cy="828"/>
          </a:xfrm>
        </p:grpSpPr>
        <p:sp>
          <p:nvSpPr>
            <p:cNvPr id="803870" name="AutoShape 30">
              <a:extLst>
                <a:ext uri="{FF2B5EF4-FFF2-40B4-BE49-F238E27FC236}">
                  <a16:creationId xmlns:a16="http://schemas.microsoft.com/office/drawing/2014/main" id="{6D6C7574-9AB3-2887-25F3-0B0DD482C675}"/>
                </a:ext>
              </a:extLst>
            </p:cNvPr>
            <p:cNvSpPr/>
            <p:nvPr/>
          </p:nvSpPr>
          <p:spPr bwMode="auto">
            <a:xfrm>
              <a:off x="2152" y="3012"/>
              <a:ext cx="92" cy="396"/>
            </a:xfrm>
            <a:prstGeom prst="leftBrace">
              <a:avLst>
                <a:gd name="adj1" fmla="val 35870"/>
                <a:gd name="adj2" fmla="val 50000"/>
              </a:avLst>
            </a:prstGeom>
            <a:noFill/>
            <a:ln w="9525">
              <a:solidFill>
                <a:srgbClr val="428E5B"/>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803871" name="AutoShape 31">
              <a:extLst>
                <a:ext uri="{FF2B5EF4-FFF2-40B4-BE49-F238E27FC236}">
                  <a16:creationId xmlns:a16="http://schemas.microsoft.com/office/drawing/2014/main" id="{49EFDA95-7D97-3234-F2FD-EA0B6170699D}"/>
                </a:ext>
              </a:extLst>
            </p:cNvPr>
            <p:cNvSpPr/>
            <p:nvPr/>
          </p:nvSpPr>
          <p:spPr bwMode="auto">
            <a:xfrm>
              <a:off x="2956" y="2580"/>
              <a:ext cx="92" cy="396"/>
            </a:xfrm>
            <a:prstGeom prst="leftBrace">
              <a:avLst>
                <a:gd name="adj1" fmla="val 35870"/>
                <a:gd name="adj2" fmla="val 50000"/>
              </a:avLst>
            </a:prstGeom>
            <a:noFill/>
            <a:ln w="9525">
              <a:solidFill>
                <a:srgbClr val="428E5B"/>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803875" name="Rectangle 35">
              <a:extLst>
                <a:ext uri="{FF2B5EF4-FFF2-40B4-BE49-F238E27FC236}">
                  <a16:creationId xmlns:a16="http://schemas.microsoft.com/office/drawing/2014/main" id="{AE97F7FC-BB71-988C-6781-884E79C13BC4}"/>
                </a:ext>
              </a:extLst>
            </p:cNvPr>
            <p:cNvSpPr>
              <a:spLocks noChangeArrowheads="1"/>
            </p:cNvSpPr>
            <p:nvPr/>
          </p:nvSpPr>
          <p:spPr bwMode="auto">
            <a:xfrm>
              <a:off x="2034" y="3153"/>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zh-CN" altLang="en-US">
                  <a:solidFill>
                    <a:srgbClr val="428E5B"/>
                  </a:solidFill>
                </a:rPr>
                <a:t>①</a:t>
              </a:r>
            </a:p>
          </p:txBody>
        </p:sp>
        <p:sp>
          <p:nvSpPr>
            <p:cNvPr id="803876" name="Rectangle 36">
              <a:extLst>
                <a:ext uri="{FF2B5EF4-FFF2-40B4-BE49-F238E27FC236}">
                  <a16:creationId xmlns:a16="http://schemas.microsoft.com/office/drawing/2014/main" id="{EB110194-AF38-584A-80A4-DF1BEA6A7993}"/>
                </a:ext>
              </a:extLst>
            </p:cNvPr>
            <p:cNvSpPr>
              <a:spLocks noChangeArrowheads="1"/>
            </p:cNvSpPr>
            <p:nvPr/>
          </p:nvSpPr>
          <p:spPr bwMode="auto">
            <a:xfrm>
              <a:off x="2844" y="2721"/>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zh-CN" altLang="en-US">
                  <a:solidFill>
                    <a:srgbClr val="428E5B"/>
                  </a:solidFill>
                </a:rPr>
                <a:t>②</a:t>
              </a:r>
            </a:p>
          </p:txBody>
        </p:sp>
        <p:sp>
          <p:nvSpPr>
            <p:cNvPr id="803881" name="AutoShape 41">
              <a:extLst>
                <a:ext uri="{FF2B5EF4-FFF2-40B4-BE49-F238E27FC236}">
                  <a16:creationId xmlns:a16="http://schemas.microsoft.com/office/drawing/2014/main" id="{D44B9697-9670-1381-9809-07DA83785CF1}"/>
                </a:ext>
              </a:extLst>
            </p:cNvPr>
            <p:cNvSpPr>
              <a:spLocks noChangeArrowheads="1"/>
            </p:cNvSpPr>
            <p:nvPr/>
          </p:nvSpPr>
          <p:spPr bwMode="auto">
            <a:xfrm>
              <a:off x="3318" y="3060"/>
              <a:ext cx="114" cy="312"/>
            </a:xfrm>
            <a:prstGeom prst="downArrow">
              <a:avLst>
                <a:gd name="adj1" fmla="val 50000"/>
                <a:gd name="adj2" fmla="val 68421"/>
              </a:avLst>
            </a:prstGeom>
            <a:solidFill>
              <a:schemeClr val="accent1"/>
            </a:solidFill>
            <a:ln w="9525">
              <a:solidFill>
                <a:srgbClr val="428E5B"/>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803882" name="AutoShape 42">
              <a:extLst>
                <a:ext uri="{FF2B5EF4-FFF2-40B4-BE49-F238E27FC236}">
                  <a16:creationId xmlns:a16="http://schemas.microsoft.com/office/drawing/2014/main" id="{AEBB0646-8498-C4F0-93F5-3B84D229D4AB}"/>
                </a:ext>
              </a:extLst>
            </p:cNvPr>
            <p:cNvSpPr>
              <a:spLocks noChangeArrowheads="1"/>
            </p:cNvSpPr>
            <p:nvPr/>
          </p:nvSpPr>
          <p:spPr bwMode="auto">
            <a:xfrm>
              <a:off x="2460" y="2580"/>
              <a:ext cx="96" cy="336"/>
            </a:xfrm>
            <a:prstGeom prst="upArrow">
              <a:avLst>
                <a:gd name="adj1" fmla="val 50000"/>
                <a:gd name="adj2" fmla="val 87500"/>
              </a:avLst>
            </a:prstGeom>
            <a:solidFill>
              <a:schemeClr val="accent1"/>
            </a:solidFill>
            <a:ln w="9525">
              <a:solidFill>
                <a:srgbClr val="428E5B"/>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grpSp>
      <p:sp>
        <p:nvSpPr>
          <p:cNvPr id="16423" name="文本框 39">
            <a:extLst>
              <a:ext uri="{FF2B5EF4-FFF2-40B4-BE49-F238E27FC236}">
                <a16:creationId xmlns:a16="http://schemas.microsoft.com/office/drawing/2014/main" id="{3ECB2411-86AE-BA99-D05C-56A904C8AF32}"/>
              </a:ext>
            </a:extLst>
          </p:cNvPr>
          <p:cNvSpPr txBox="1">
            <a:spLocks noChangeArrowheads="1"/>
          </p:cNvSpPr>
          <p:nvPr/>
        </p:nvSpPr>
        <p:spPr bwMode="auto">
          <a:xfrm>
            <a:off x="5807075" y="6470650"/>
            <a:ext cx="596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3</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03868"/>
                                        </p:tgtEl>
                                        <p:attrNameLst>
                                          <p:attrName>style.visibility</p:attrName>
                                        </p:attrNameLst>
                                      </p:cBhvr>
                                      <p:to>
                                        <p:strVal val="visible"/>
                                      </p:to>
                                    </p:set>
                                    <p:anim calcmode="lin" valueType="num">
                                      <p:cBhvr additive="base">
                                        <p:cTn id="7" dur="500" fill="hold"/>
                                        <p:tgtEl>
                                          <p:spTgt spid="803868"/>
                                        </p:tgtEl>
                                        <p:attrNameLst>
                                          <p:attrName>ppt_x</p:attrName>
                                        </p:attrNameLst>
                                      </p:cBhvr>
                                      <p:tavLst>
                                        <p:tav tm="0">
                                          <p:val>
                                            <p:strVal val="#ppt_x"/>
                                          </p:val>
                                        </p:tav>
                                        <p:tav tm="100000">
                                          <p:val>
                                            <p:strVal val="#ppt_x"/>
                                          </p:val>
                                        </p:tav>
                                      </p:tavLst>
                                    </p:anim>
                                    <p:anim calcmode="lin" valueType="num">
                                      <p:cBhvr additive="base">
                                        <p:cTn id="8" dur="500" fill="hold"/>
                                        <p:tgtEl>
                                          <p:spTgt spid="80386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03849"/>
                                        </p:tgtEl>
                                        <p:attrNameLst>
                                          <p:attrName>style.visibility</p:attrName>
                                        </p:attrNameLst>
                                      </p:cBhvr>
                                      <p:to>
                                        <p:strVal val="visible"/>
                                      </p:to>
                                    </p:set>
                                    <p:anim calcmode="lin" valueType="num">
                                      <p:cBhvr additive="base">
                                        <p:cTn id="11" dur="500" fill="hold"/>
                                        <p:tgtEl>
                                          <p:spTgt spid="803849"/>
                                        </p:tgtEl>
                                        <p:attrNameLst>
                                          <p:attrName>ppt_x</p:attrName>
                                        </p:attrNameLst>
                                      </p:cBhvr>
                                      <p:tavLst>
                                        <p:tav tm="0">
                                          <p:val>
                                            <p:strVal val="#ppt_x"/>
                                          </p:val>
                                        </p:tav>
                                        <p:tav tm="100000">
                                          <p:val>
                                            <p:strVal val="#ppt_x"/>
                                          </p:val>
                                        </p:tav>
                                      </p:tavLst>
                                    </p:anim>
                                    <p:anim calcmode="lin" valueType="num">
                                      <p:cBhvr additive="base">
                                        <p:cTn id="12" dur="500" fill="hold"/>
                                        <p:tgtEl>
                                          <p:spTgt spid="80384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803863"/>
                                        </p:tgtEl>
                                        <p:attrNameLst>
                                          <p:attrName>style.visibility</p:attrName>
                                        </p:attrNameLst>
                                      </p:cBhvr>
                                      <p:to>
                                        <p:strVal val="visible"/>
                                      </p:to>
                                    </p:set>
                                    <p:anim calcmode="lin" valueType="num">
                                      <p:cBhvr additive="base">
                                        <p:cTn id="17" dur="500" fill="hold"/>
                                        <p:tgtEl>
                                          <p:spTgt spid="803863"/>
                                        </p:tgtEl>
                                        <p:attrNameLst>
                                          <p:attrName>ppt_x</p:attrName>
                                        </p:attrNameLst>
                                      </p:cBhvr>
                                      <p:tavLst>
                                        <p:tav tm="0">
                                          <p:val>
                                            <p:strVal val="#ppt_x"/>
                                          </p:val>
                                        </p:tav>
                                        <p:tav tm="100000">
                                          <p:val>
                                            <p:strVal val="#ppt_x"/>
                                          </p:val>
                                        </p:tav>
                                      </p:tavLst>
                                    </p:anim>
                                    <p:anim calcmode="lin" valueType="num">
                                      <p:cBhvr additive="base">
                                        <p:cTn id="18" dur="500" fill="hold"/>
                                        <p:tgtEl>
                                          <p:spTgt spid="80386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03864"/>
                                        </p:tgtEl>
                                        <p:attrNameLst>
                                          <p:attrName>style.visibility</p:attrName>
                                        </p:attrNameLst>
                                      </p:cBhvr>
                                      <p:to>
                                        <p:strVal val="visible"/>
                                      </p:to>
                                    </p:set>
                                    <p:anim calcmode="lin" valueType="num">
                                      <p:cBhvr additive="base">
                                        <p:cTn id="21" dur="500" fill="hold"/>
                                        <p:tgtEl>
                                          <p:spTgt spid="803864"/>
                                        </p:tgtEl>
                                        <p:attrNameLst>
                                          <p:attrName>ppt_x</p:attrName>
                                        </p:attrNameLst>
                                      </p:cBhvr>
                                      <p:tavLst>
                                        <p:tav tm="0">
                                          <p:val>
                                            <p:strVal val="#ppt_x"/>
                                          </p:val>
                                        </p:tav>
                                        <p:tav tm="100000">
                                          <p:val>
                                            <p:strVal val="#ppt_x"/>
                                          </p:val>
                                        </p:tav>
                                      </p:tavLst>
                                    </p:anim>
                                    <p:anim calcmode="lin" valueType="num">
                                      <p:cBhvr additive="base">
                                        <p:cTn id="22" dur="500" fill="hold"/>
                                        <p:tgtEl>
                                          <p:spTgt spid="80386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03846"/>
                                        </p:tgtEl>
                                        <p:attrNameLst>
                                          <p:attrName>style.visibility</p:attrName>
                                        </p:attrNameLst>
                                      </p:cBhvr>
                                      <p:to>
                                        <p:strVal val="visible"/>
                                      </p:to>
                                    </p:set>
                                    <p:anim calcmode="lin" valueType="num">
                                      <p:cBhvr additive="base">
                                        <p:cTn id="25" dur="500" fill="hold"/>
                                        <p:tgtEl>
                                          <p:spTgt spid="803846"/>
                                        </p:tgtEl>
                                        <p:attrNameLst>
                                          <p:attrName>ppt_x</p:attrName>
                                        </p:attrNameLst>
                                      </p:cBhvr>
                                      <p:tavLst>
                                        <p:tav tm="0">
                                          <p:val>
                                            <p:strVal val="#ppt_x"/>
                                          </p:val>
                                        </p:tav>
                                        <p:tav tm="100000">
                                          <p:val>
                                            <p:strVal val="#ppt_x"/>
                                          </p:val>
                                        </p:tav>
                                      </p:tavLst>
                                    </p:anim>
                                    <p:anim calcmode="lin" valueType="num">
                                      <p:cBhvr additive="base">
                                        <p:cTn id="26" dur="500" fill="hold"/>
                                        <p:tgtEl>
                                          <p:spTgt spid="80384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03885"/>
                                        </p:tgtEl>
                                        <p:attrNameLst>
                                          <p:attrName>style.visibility</p:attrName>
                                        </p:attrNameLst>
                                      </p:cBhvr>
                                      <p:to>
                                        <p:strVal val="visible"/>
                                      </p:to>
                                    </p:set>
                                    <p:anim calcmode="lin" valueType="num">
                                      <p:cBhvr additive="base">
                                        <p:cTn id="31" dur="500" fill="hold"/>
                                        <p:tgtEl>
                                          <p:spTgt spid="803885"/>
                                        </p:tgtEl>
                                        <p:attrNameLst>
                                          <p:attrName>ppt_x</p:attrName>
                                        </p:attrNameLst>
                                      </p:cBhvr>
                                      <p:tavLst>
                                        <p:tav tm="0">
                                          <p:val>
                                            <p:strVal val="#ppt_x"/>
                                          </p:val>
                                        </p:tav>
                                        <p:tav tm="100000">
                                          <p:val>
                                            <p:strVal val="#ppt_x"/>
                                          </p:val>
                                        </p:tav>
                                      </p:tavLst>
                                    </p:anim>
                                    <p:anim calcmode="lin" valueType="num">
                                      <p:cBhvr additive="base">
                                        <p:cTn id="32" dur="500" fill="hold"/>
                                        <p:tgtEl>
                                          <p:spTgt spid="80388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03869"/>
                                        </p:tgtEl>
                                        <p:attrNameLst>
                                          <p:attrName>style.visibility</p:attrName>
                                        </p:attrNameLst>
                                      </p:cBhvr>
                                      <p:to>
                                        <p:strVal val="visible"/>
                                      </p:to>
                                    </p:set>
                                    <p:anim calcmode="lin" valueType="num">
                                      <p:cBhvr additive="base">
                                        <p:cTn id="35" dur="500" fill="hold"/>
                                        <p:tgtEl>
                                          <p:spTgt spid="803869"/>
                                        </p:tgtEl>
                                        <p:attrNameLst>
                                          <p:attrName>ppt_x</p:attrName>
                                        </p:attrNameLst>
                                      </p:cBhvr>
                                      <p:tavLst>
                                        <p:tav tm="0">
                                          <p:val>
                                            <p:strVal val="#ppt_x"/>
                                          </p:val>
                                        </p:tav>
                                        <p:tav tm="100000">
                                          <p:val>
                                            <p:strVal val="#ppt_x"/>
                                          </p:val>
                                        </p:tav>
                                      </p:tavLst>
                                    </p:anim>
                                    <p:anim calcmode="lin" valueType="num">
                                      <p:cBhvr additive="base">
                                        <p:cTn id="36" dur="500" fill="hold"/>
                                        <p:tgtEl>
                                          <p:spTgt spid="803869"/>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803884"/>
                                        </p:tgtEl>
                                        <p:attrNameLst>
                                          <p:attrName>style.visibility</p:attrName>
                                        </p:attrNameLst>
                                      </p:cBhvr>
                                      <p:to>
                                        <p:strVal val="visible"/>
                                      </p:to>
                                    </p:set>
                                    <p:anim calcmode="lin" valueType="num">
                                      <p:cBhvr additive="base">
                                        <p:cTn id="41" dur="500" fill="hold"/>
                                        <p:tgtEl>
                                          <p:spTgt spid="803884"/>
                                        </p:tgtEl>
                                        <p:attrNameLst>
                                          <p:attrName>ppt_x</p:attrName>
                                        </p:attrNameLst>
                                      </p:cBhvr>
                                      <p:tavLst>
                                        <p:tav tm="0">
                                          <p:val>
                                            <p:strVal val="#ppt_x"/>
                                          </p:val>
                                        </p:tav>
                                        <p:tav tm="100000">
                                          <p:val>
                                            <p:strVal val="#ppt_x"/>
                                          </p:val>
                                        </p:tav>
                                      </p:tavLst>
                                    </p:anim>
                                    <p:anim calcmode="lin" valueType="num">
                                      <p:cBhvr additive="base">
                                        <p:cTn id="42" dur="500" fill="hold"/>
                                        <p:tgtEl>
                                          <p:spTgt spid="80388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03877"/>
                                        </p:tgtEl>
                                        <p:attrNameLst>
                                          <p:attrName>style.visibility</p:attrName>
                                        </p:attrNameLst>
                                      </p:cBhvr>
                                      <p:to>
                                        <p:strVal val="visible"/>
                                      </p:to>
                                    </p:set>
                                    <p:anim calcmode="lin" valueType="num">
                                      <p:cBhvr additive="base">
                                        <p:cTn id="45" dur="500" fill="hold"/>
                                        <p:tgtEl>
                                          <p:spTgt spid="803877"/>
                                        </p:tgtEl>
                                        <p:attrNameLst>
                                          <p:attrName>ppt_x</p:attrName>
                                        </p:attrNameLst>
                                      </p:cBhvr>
                                      <p:tavLst>
                                        <p:tav tm="0">
                                          <p:val>
                                            <p:strVal val="#ppt_x"/>
                                          </p:val>
                                        </p:tav>
                                        <p:tav tm="100000">
                                          <p:val>
                                            <p:strVal val="#ppt_x"/>
                                          </p:val>
                                        </p:tav>
                                      </p:tavLst>
                                    </p:anim>
                                    <p:anim calcmode="lin" valueType="num">
                                      <p:cBhvr additive="base">
                                        <p:cTn id="46" dur="500" fill="hold"/>
                                        <p:tgtEl>
                                          <p:spTgt spid="8038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46" grpId="0" animBg="1"/>
      <p:bldP spid="803849" grpId="0"/>
      <p:bldP spid="803869" grpId="0" animBg="1"/>
      <p:bldP spid="80387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a:extLst>
              <a:ext uri="{FF2B5EF4-FFF2-40B4-BE49-F238E27FC236}">
                <a16:creationId xmlns:a16="http://schemas.microsoft.com/office/drawing/2014/main" id="{66A4D700-8A4A-4A33-8F4C-408F3B276209}"/>
              </a:ext>
            </a:extLst>
          </p:cNvPr>
          <p:cNvSpPr>
            <a:spLocks noGrp="1"/>
          </p:cNvSpPr>
          <p:nvPr>
            <p:ph type="title"/>
          </p:nvPr>
        </p:nvSpPr>
        <p:spPr/>
        <p:txBody>
          <a:bodyPr/>
          <a:lstStyle/>
          <a:p>
            <a:pPr algn="l"/>
            <a:r>
              <a:rPr kumimoji="0" lang="zh-CN" altLang="en-US" sz="3200" b="1">
                <a:latin typeface="黑体" panose="02010609060101010101" pitchFamily="49" charset="-122"/>
                <a:ea typeface="黑体" panose="02010609060101010101" pitchFamily="49" charset="-122"/>
              </a:rPr>
              <a:t>一 需求分析</a:t>
            </a:r>
            <a:r>
              <a:rPr kumimoji="0" lang="en-US" altLang="zh-CN" sz="2400" b="1">
                <a:solidFill>
                  <a:srgbClr val="0000FF"/>
                </a:solidFill>
                <a:latin typeface="黑体" panose="02010609060101010101" pitchFamily="49" charset="-122"/>
                <a:ea typeface="黑体" panose="02010609060101010101" pitchFamily="49" charset="-122"/>
              </a:rPr>
              <a:t>(</a:t>
            </a:r>
            <a:r>
              <a:rPr kumimoji="0" lang="zh-CN" altLang="en-US" sz="2400" b="1">
                <a:solidFill>
                  <a:srgbClr val="0000FF"/>
                </a:solidFill>
                <a:latin typeface="黑体" panose="02010609060101010101" pitchFamily="49" charset="-122"/>
                <a:ea typeface="黑体" panose="02010609060101010101" pitchFamily="49" charset="-122"/>
              </a:rPr>
              <a:t>针对一个应用系统</a:t>
            </a:r>
            <a:r>
              <a:rPr kumimoji="0" lang="en-US" altLang="zh-CN" sz="2400" b="1">
                <a:solidFill>
                  <a:srgbClr val="0000FF"/>
                </a:solidFill>
                <a:latin typeface="黑体" panose="02010609060101010101" pitchFamily="49" charset="-122"/>
                <a:ea typeface="黑体" panose="02010609060101010101" pitchFamily="49" charset="-122"/>
              </a:rPr>
              <a:t>)</a:t>
            </a:r>
            <a:br>
              <a:rPr kumimoji="0" lang="zh-CN" altLang="en-US" sz="3600" b="1">
                <a:latin typeface="黑体" panose="02010609060101010101" pitchFamily="49" charset="-122"/>
                <a:ea typeface="黑体" panose="02010609060101010101" pitchFamily="49" charset="-122"/>
              </a:rPr>
            </a:br>
            <a:r>
              <a:rPr kumimoji="0" lang="en-US" altLang="zh-CN" sz="2800" b="1">
                <a:latin typeface="黑体" panose="02010609060101010101" pitchFamily="49" charset="-122"/>
                <a:ea typeface="黑体" panose="02010609060101010101" pitchFamily="49" charset="-122"/>
              </a:rPr>
              <a:t>1.1 </a:t>
            </a:r>
            <a:r>
              <a:rPr kumimoji="0" lang="zh-CN" altLang="en-US" sz="2800" b="1">
                <a:latin typeface="黑体" panose="02010609060101010101" pitchFamily="49" charset="-122"/>
                <a:ea typeface="黑体" panose="02010609060101010101" pitchFamily="49" charset="-122"/>
              </a:rPr>
              <a:t>需求分析的基本任务</a:t>
            </a:r>
          </a:p>
        </p:txBody>
      </p:sp>
      <p:sp>
        <p:nvSpPr>
          <p:cNvPr id="5123" name="内容占位符 2">
            <a:extLst>
              <a:ext uri="{FF2B5EF4-FFF2-40B4-BE49-F238E27FC236}">
                <a16:creationId xmlns:a16="http://schemas.microsoft.com/office/drawing/2014/main" id="{F302F95A-8563-42E0-909B-1823F4CE247F}"/>
              </a:ext>
            </a:extLst>
          </p:cNvPr>
          <p:cNvSpPr>
            <a:spLocks noGrp="1"/>
          </p:cNvSpPr>
          <p:nvPr>
            <p:ph idx="1"/>
          </p:nvPr>
        </p:nvSpPr>
        <p:spPr>
          <a:xfrm>
            <a:off x="569913" y="3579813"/>
            <a:ext cx="8123237" cy="2668587"/>
          </a:xfrm>
        </p:spPr>
        <p:txBody>
          <a:bodyPr/>
          <a:lstStyle/>
          <a:p>
            <a:pPr marL="0" indent="0">
              <a:buFontTx/>
              <a:buNone/>
            </a:pPr>
            <a:r>
              <a:rPr kumimoji="0" lang="zh-CN" altLang="en-US" sz="2800" b="1"/>
              <a:t>基本任务：</a:t>
            </a:r>
            <a:endParaRPr kumimoji="0" lang="en-US" altLang="zh-CN" sz="2800" b="1"/>
          </a:p>
          <a:p>
            <a:pPr marL="0" indent="0">
              <a:buFontTx/>
              <a:buNone/>
            </a:pPr>
            <a:r>
              <a:rPr kumimoji="0" lang="zh-CN" altLang="en-US" sz="2400" b="1"/>
              <a:t>（</a:t>
            </a:r>
            <a:r>
              <a:rPr kumimoji="0" lang="zh-CN" altLang="en-US" sz="2400" b="1">
                <a:solidFill>
                  <a:srgbClr val="800000"/>
                </a:solidFill>
              </a:rPr>
              <a:t>应用需求</a:t>
            </a:r>
            <a:r>
              <a:rPr kumimoji="0" lang="zh-CN" altLang="en-US" sz="2400" b="1"/>
              <a:t>：</a:t>
            </a:r>
            <a:r>
              <a:rPr kumimoji="0" lang="zh-CN" altLang="en-US" sz="2400" b="1">
                <a:solidFill>
                  <a:srgbClr val="2A2A39"/>
                </a:solidFill>
              </a:rPr>
              <a:t>有哪些应用；</a:t>
            </a:r>
            <a:r>
              <a:rPr kumimoji="0" lang="zh-CN" altLang="en-US" sz="2400" b="1">
                <a:solidFill>
                  <a:srgbClr val="800000"/>
                </a:solidFill>
              </a:rPr>
              <a:t>数据需求</a:t>
            </a:r>
            <a:r>
              <a:rPr kumimoji="0" lang="zh-CN" altLang="en-US" sz="2400" b="1">
                <a:solidFill>
                  <a:srgbClr val="2A2A39"/>
                </a:solidFill>
              </a:rPr>
              <a:t>：涉及哪些数据</a:t>
            </a:r>
            <a:r>
              <a:rPr kumimoji="0" lang="zh-CN" altLang="en-US" sz="2400" b="1"/>
              <a:t>）</a:t>
            </a:r>
            <a:endParaRPr kumimoji="0" lang="en-US" altLang="zh-CN" sz="2400" b="1"/>
          </a:p>
          <a:p>
            <a:pPr marL="0" indent="0"/>
            <a:r>
              <a:rPr kumimoji="0" lang="zh-CN" altLang="en-US" sz="2400" b="1"/>
              <a:t>详细调查客观世界</a:t>
            </a:r>
            <a:r>
              <a:rPr kumimoji="0" lang="zh-CN" altLang="zh-CN" sz="2400" b="1"/>
              <a:t>（</a:t>
            </a:r>
            <a:r>
              <a:rPr kumimoji="0" lang="zh-CN" altLang="en-US" sz="2400" b="1"/>
              <a:t>处理对象，包括</a:t>
            </a:r>
            <a:r>
              <a:rPr kumimoji="0" lang="zh-CN" altLang="en-US" sz="2400" b="1">
                <a:solidFill>
                  <a:srgbClr val="0000FF"/>
                </a:solidFill>
              </a:rPr>
              <a:t>事</a:t>
            </a:r>
            <a:r>
              <a:rPr kumimoji="0" lang="zh-CN" altLang="en-US" sz="2400" b="1"/>
              <a:t>和</a:t>
            </a:r>
            <a:r>
              <a:rPr kumimoji="0" lang="zh-CN" altLang="en-US" sz="2400" b="1">
                <a:solidFill>
                  <a:srgbClr val="0000FF"/>
                </a:solidFill>
              </a:rPr>
              <a:t>物</a:t>
            </a:r>
            <a:r>
              <a:rPr kumimoji="0" lang="zh-CN" altLang="en-US" sz="2400" b="1"/>
              <a:t>）</a:t>
            </a:r>
          </a:p>
          <a:p>
            <a:pPr marL="0" indent="0"/>
            <a:r>
              <a:rPr kumimoji="0" lang="zh-CN" altLang="en-US" sz="2400" b="1"/>
              <a:t>充分了解系统工作概况（客观运作流程）    </a:t>
            </a:r>
          </a:p>
          <a:p>
            <a:pPr marL="0" indent="0"/>
            <a:r>
              <a:rPr kumimoji="0" lang="zh-CN" altLang="en-US" sz="2400" b="1"/>
              <a:t>明确用户的详细需求（哪些应用</a:t>
            </a:r>
            <a:r>
              <a:rPr kumimoji="0" lang="en-US" altLang="zh-CN" sz="2400" b="1"/>
              <a:t>&amp;</a:t>
            </a:r>
            <a:r>
              <a:rPr kumimoji="0" lang="zh-CN" altLang="en-US" sz="2400" b="1"/>
              <a:t>处理要求）</a:t>
            </a:r>
          </a:p>
          <a:p>
            <a:pPr marL="0" indent="0"/>
            <a:r>
              <a:rPr kumimoji="0" lang="zh-CN" altLang="en-US" sz="2400" b="1"/>
              <a:t>描述新系统的应用功能（应用计算过程</a:t>
            </a:r>
            <a:r>
              <a:rPr kumimoji="0" lang="en-US" altLang="zh-CN" sz="2400" b="1"/>
              <a:t>&amp;</a:t>
            </a:r>
            <a:r>
              <a:rPr kumimoji="0" lang="zh-CN" altLang="en-US" sz="2400" b="1"/>
              <a:t>涉及相关数据） </a:t>
            </a:r>
          </a:p>
        </p:txBody>
      </p:sp>
      <p:sp>
        <p:nvSpPr>
          <p:cNvPr id="17411" name="灯片编号占位符 3">
            <a:extLst>
              <a:ext uri="{FF2B5EF4-FFF2-40B4-BE49-F238E27FC236}">
                <a16:creationId xmlns:a16="http://schemas.microsoft.com/office/drawing/2014/main" id="{6D272843-AA19-4E4C-8E5C-E7BDCE02DA3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E7D9DE7-C2E0-43FC-B31A-1BB5EDBC308B}" type="slidenum">
              <a:rPr kumimoji="0" lang="zh-CN" altLang="en-US" sz="1400"/>
              <a:pPr>
                <a:spcBef>
                  <a:spcPct val="0"/>
                </a:spcBef>
                <a:buFontTx/>
                <a:buNone/>
              </a:pPr>
              <a:t>36</a:t>
            </a:fld>
            <a:endParaRPr kumimoji="0" lang="en-US" altLang="zh-CN" sz="1400"/>
          </a:p>
        </p:txBody>
      </p:sp>
      <p:sp>
        <p:nvSpPr>
          <p:cNvPr id="2" name="云形标注 1">
            <a:extLst>
              <a:ext uri="{FF2B5EF4-FFF2-40B4-BE49-F238E27FC236}">
                <a16:creationId xmlns:a16="http://schemas.microsoft.com/office/drawing/2014/main" id="{A25D256B-E16A-4CA5-AFD9-9B48B37073C6}"/>
              </a:ext>
            </a:extLst>
          </p:cNvPr>
          <p:cNvSpPr/>
          <p:nvPr/>
        </p:nvSpPr>
        <p:spPr bwMode="auto">
          <a:xfrm>
            <a:off x="593725" y="2276475"/>
            <a:ext cx="2589213" cy="906463"/>
          </a:xfrm>
          <a:prstGeom prst="cloudCallout">
            <a:avLst>
              <a:gd name="adj1" fmla="val -38667"/>
              <a:gd name="adj2" fmla="val 69773"/>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哪两大基本任务？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linds(horizontal)">
                                      <p:cBhvr>
                                        <p:cTn id="7" dur="500"/>
                                        <p:tgtEl>
                                          <p:spTgt spid="512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3">
                                            <p:txEl>
                                              <p:pRg st="1" end="1"/>
                                            </p:txEl>
                                          </p:spTgt>
                                        </p:tgtEl>
                                        <p:attrNameLst>
                                          <p:attrName>style.visibility</p:attrName>
                                        </p:attrNameLst>
                                      </p:cBhvr>
                                      <p:to>
                                        <p:strVal val="visible"/>
                                      </p:to>
                                    </p:set>
                                    <p:animEffect transition="in" filter="blinds(horizontal)">
                                      <p:cBhvr>
                                        <p:cTn id="10" dur="500"/>
                                        <p:tgtEl>
                                          <p:spTgt spid="51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animEffect transition="in" filter="blinds(horizontal)">
                                      <p:cBhvr>
                                        <p:cTn id="15" dur="500"/>
                                        <p:tgtEl>
                                          <p:spTgt spid="512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123">
                                            <p:txEl>
                                              <p:pRg st="3" end="3"/>
                                            </p:txEl>
                                          </p:spTgt>
                                        </p:tgtEl>
                                        <p:attrNameLst>
                                          <p:attrName>style.visibility</p:attrName>
                                        </p:attrNameLst>
                                      </p:cBhvr>
                                      <p:to>
                                        <p:strVal val="visible"/>
                                      </p:to>
                                    </p:set>
                                    <p:animEffect transition="in" filter="blinds(horizontal)">
                                      <p:cBhvr>
                                        <p:cTn id="20" dur="500"/>
                                        <p:tgtEl>
                                          <p:spTgt spid="512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123">
                                            <p:txEl>
                                              <p:pRg st="4" end="4"/>
                                            </p:txEl>
                                          </p:spTgt>
                                        </p:tgtEl>
                                        <p:attrNameLst>
                                          <p:attrName>style.visibility</p:attrName>
                                        </p:attrNameLst>
                                      </p:cBhvr>
                                      <p:to>
                                        <p:strVal val="visible"/>
                                      </p:to>
                                    </p:set>
                                    <p:animEffect transition="in" filter="blinds(horizontal)">
                                      <p:cBhvr>
                                        <p:cTn id="25" dur="500"/>
                                        <p:tgtEl>
                                          <p:spTgt spid="512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123">
                                            <p:txEl>
                                              <p:pRg st="5" end="5"/>
                                            </p:txEl>
                                          </p:spTgt>
                                        </p:tgtEl>
                                        <p:attrNameLst>
                                          <p:attrName>style.visibility</p:attrName>
                                        </p:attrNameLst>
                                      </p:cBhvr>
                                      <p:to>
                                        <p:strVal val="visible"/>
                                      </p:to>
                                    </p:set>
                                    <p:animEffect transition="in" filter="blinds(horizontal)">
                                      <p:cBhvr>
                                        <p:cTn id="30" dur="500"/>
                                        <p:tgtEl>
                                          <p:spTgt spid="5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幻灯片编号占位符 5">
            <a:extLst>
              <a:ext uri="{FF2B5EF4-FFF2-40B4-BE49-F238E27FC236}">
                <a16:creationId xmlns:a16="http://schemas.microsoft.com/office/drawing/2014/main" id="{ABA58ED6-79ED-6FA3-C5FA-B986FBC9ABE5}"/>
              </a:ext>
            </a:extLst>
          </p:cNvPr>
          <p:cNvSpPr>
            <a:spLocks noGrp="1"/>
          </p:cNvSpPr>
          <p:nvPr>
            <p:ph type="sldNum" sz="quarter" idx="12"/>
          </p:nvPr>
        </p:nvSpPr>
        <p:spPr/>
        <p:txBody>
          <a:bodyPr/>
          <a:lstStyle/>
          <a:p>
            <a:fld id="{F1FC762B-D02E-4138-9884-AAB6834D88F6}" type="slidenum">
              <a:rPr lang="zh-CN" altLang="en-US"/>
              <a:pPr/>
              <a:t>360</a:t>
            </a:fld>
            <a:endParaRPr lang="en-US" altLang="zh-CN"/>
          </a:p>
        </p:txBody>
      </p:sp>
      <p:grpSp>
        <p:nvGrpSpPr>
          <p:cNvPr id="17410" name="Group 26">
            <a:extLst>
              <a:ext uri="{FF2B5EF4-FFF2-40B4-BE49-F238E27FC236}">
                <a16:creationId xmlns:a16="http://schemas.microsoft.com/office/drawing/2014/main" id="{4D9C22F9-D17D-052D-EC5D-257F3A3D20FC}"/>
              </a:ext>
            </a:extLst>
          </p:cNvPr>
          <p:cNvGrpSpPr>
            <a:grpSpLocks/>
          </p:cNvGrpSpPr>
          <p:nvPr/>
        </p:nvGrpSpPr>
        <p:grpSpPr bwMode="auto">
          <a:xfrm>
            <a:off x="366713" y="1624013"/>
            <a:ext cx="8434387" cy="3876675"/>
            <a:chOff x="231" y="1125"/>
            <a:chExt cx="5313" cy="2442"/>
          </a:xfrm>
        </p:grpSpPr>
        <p:grpSp>
          <p:nvGrpSpPr>
            <p:cNvPr id="17411" name="Group 9">
              <a:extLst>
                <a:ext uri="{FF2B5EF4-FFF2-40B4-BE49-F238E27FC236}">
                  <a16:creationId xmlns:a16="http://schemas.microsoft.com/office/drawing/2014/main" id="{7220CAB8-1B24-F9D7-1C19-8ADDAE06BDA6}"/>
                </a:ext>
              </a:extLst>
            </p:cNvPr>
            <p:cNvGrpSpPr>
              <a:grpSpLocks/>
            </p:cNvGrpSpPr>
            <p:nvPr/>
          </p:nvGrpSpPr>
          <p:grpSpPr bwMode="auto">
            <a:xfrm>
              <a:off x="231" y="1125"/>
              <a:ext cx="5313" cy="2442"/>
              <a:chOff x="231" y="1125"/>
              <a:chExt cx="5313" cy="2442"/>
            </a:xfrm>
          </p:grpSpPr>
          <p:pic>
            <p:nvPicPr>
              <p:cNvPr id="17412" name="Picture 7">
                <a:extLst>
                  <a:ext uri="{FF2B5EF4-FFF2-40B4-BE49-F238E27FC236}">
                    <a16:creationId xmlns:a16="http://schemas.microsoft.com/office/drawing/2014/main" id="{23274137-0480-44B0-583C-8ED3506A5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 y="1125"/>
                <a:ext cx="5313" cy="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8">
                <a:extLst>
                  <a:ext uri="{FF2B5EF4-FFF2-40B4-BE49-F238E27FC236}">
                    <a16:creationId xmlns:a16="http://schemas.microsoft.com/office/drawing/2014/main" id="{816488B4-E51F-36E9-1E47-6F38969BF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 y="1146"/>
                <a:ext cx="347"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4883" name="Rectangle 19">
              <a:extLst>
                <a:ext uri="{FF2B5EF4-FFF2-40B4-BE49-F238E27FC236}">
                  <a16:creationId xmlns:a16="http://schemas.microsoft.com/office/drawing/2014/main" id="{04C3DBDF-8623-2065-BF39-625233F70B39}"/>
                </a:ext>
              </a:extLst>
            </p:cNvPr>
            <p:cNvSpPr>
              <a:spLocks noChangeArrowheads="1"/>
            </p:cNvSpPr>
            <p:nvPr/>
          </p:nvSpPr>
          <p:spPr bwMode="auto">
            <a:xfrm>
              <a:off x="787" y="1686"/>
              <a:ext cx="118" cy="1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eaLnBrk="0" hangingPunct="0">
                <a:lnSpc>
                  <a:spcPct val="120000"/>
                </a:lnSpc>
                <a:defRPr/>
              </a:pPr>
              <a:r>
                <a:rPr lang="en-US" altLang="zh-CN" sz="1400" i="1">
                  <a:latin typeface="Times New Roman" panose="02020603050405020304" pitchFamily="18" charset="0"/>
                </a:rPr>
                <a:t>Tj</a:t>
              </a:r>
            </a:p>
          </p:txBody>
        </p:sp>
        <p:sp>
          <p:nvSpPr>
            <p:cNvPr id="804884" name="Rectangle 20">
              <a:extLst>
                <a:ext uri="{FF2B5EF4-FFF2-40B4-BE49-F238E27FC236}">
                  <a16:creationId xmlns:a16="http://schemas.microsoft.com/office/drawing/2014/main" id="{9EA1D7E5-5802-770B-EC19-4441D1924697}"/>
                </a:ext>
              </a:extLst>
            </p:cNvPr>
            <p:cNvSpPr>
              <a:spLocks noChangeArrowheads="1"/>
            </p:cNvSpPr>
            <p:nvPr/>
          </p:nvSpPr>
          <p:spPr bwMode="auto">
            <a:xfrm>
              <a:off x="1973" y="1685"/>
              <a:ext cx="122" cy="1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eaLnBrk="0" hangingPunct="0">
                <a:lnSpc>
                  <a:spcPct val="130000"/>
                </a:lnSpc>
                <a:defRPr/>
              </a:pPr>
              <a:r>
                <a:rPr lang="en-US" altLang="zh-CN" sz="1400" i="1">
                  <a:latin typeface="Times New Roman" panose="02020603050405020304" pitchFamily="18" charset="0"/>
                </a:rPr>
                <a:t>Ti</a:t>
              </a:r>
            </a:p>
          </p:txBody>
        </p:sp>
        <p:sp>
          <p:nvSpPr>
            <p:cNvPr id="804885" name="Rectangle 21">
              <a:extLst>
                <a:ext uri="{FF2B5EF4-FFF2-40B4-BE49-F238E27FC236}">
                  <a16:creationId xmlns:a16="http://schemas.microsoft.com/office/drawing/2014/main" id="{B018C950-34F5-C804-8507-A51D49641F87}"/>
                </a:ext>
              </a:extLst>
            </p:cNvPr>
            <p:cNvSpPr>
              <a:spLocks noChangeArrowheads="1"/>
            </p:cNvSpPr>
            <p:nvPr/>
          </p:nvSpPr>
          <p:spPr bwMode="auto">
            <a:xfrm>
              <a:off x="793" y="1866"/>
              <a:ext cx="112" cy="1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eaLnBrk="0" hangingPunct="0">
                <a:lnSpc>
                  <a:spcPct val="120000"/>
                </a:lnSpc>
                <a:defRPr/>
              </a:pPr>
              <a:r>
                <a:rPr lang="en-US" altLang="zh-CN" sz="1400" i="1">
                  <a:latin typeface="Times New Roman" panose="02020603050405020304" pitchFamily="18" charset="0"/>
                </a:rPr>
                <a:t>Tj</a:t>
              </a:r>
            </a:p>
          </p:txBody>
        </p:sp>
        <p:sp>
          <p:nvSpPr>
            <p:cNvPr id="804886" name="Rectangle 22">
              <a:extLst>
                <a:ext uri="{FF2B5EF4-FFF2-40B4-BE49-F238E27FC236}">
                  <a16:creationId xmlns:a16="http://schemas.microsoft.com/office/drawing/2014/main" id="{36F23FB9-3ADB-9C2F-83E7-CDB3D585C8DC}"/>
                </a:ext>
              </a:extLst>
            </p:cNvPr>
            <p:cNvSpPr>
              <a:spLocks noChangeArrowheads="1"/>
            </p:cNvSpPr>
            <p:nvPr/>
          </p:nvSpPr>
          <p:spPr bwMode="auto">
            <a:xfrm>
              <a:off x="799" y="2046"/>
              <a:ext cx="118" cy="1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eaLnBrk="0" hangingPunct="0">
                <a:lnSpc>
                  <a:spcPct val="120000"/>
                </a:lnSpc>
                <a:defRPr/>
              </a:pPr>
              <a:r>
                <a:rPr lang="en-US" altLang="zh-CN" sz="1400" i="1">
                  <a:latin typeface="Times New Roman" panose="02020603050405020304" pitchFamily="18" charset="0"/>
                </a:rPr>
                <a:t>Tj</a:t>
              </a:r>
            </a:p>
          </p:txBody>
        </p:sp>
        <p:sp>
          <p:nvSpPr>
            <p:cNvPr id="804887" name="Rectangle 23">
              <a:extLst>
                <a:ext uri="{FF2B5EF4-FFF2-40B4-BE49-F238E27FC236}">
                  <a16:creationId xmlns:a16="http://schemas.microsoft.com/office/drawing/2014/main" id="{5E4CDCD5-6DBA-6BD7-E33D-561DCB857A9B}"/>
                </a:ext>
              </a:extLst>
            </p:cNvPr>
            <p:cNvSpPr>
              <a:spLocks noChangeArrowheads="1"/>
            </p:cNvSpPr>
            <p:nvPr/>
          </p:nvSpPr>
          <p:spPr bwMode="auto">
            <a:xfrm>
              <a:off x="1979" y="1853"/>
              <a:ext cx="122" cy="1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eaLnBrk="0" hangingPunct="0">
                <a:lnSpc>
                  <a:spcPct val="130000"/>
                </a:lnSpc>
                <a:defRPr/>
              </a:pPr>
              <a:r>
                <a:rPr lang="en-US" altLang="zh-CN" sz="1400" i="1">
                  <a:latin typeface="Times New Roman" panose="02020603050405020304" pitchFamily="18" charset="0"/>
                </a:rPr>
                <a:t>Ti</a:t>
              </a:r>
            </a:p>
          </p:txBody>
        </p:sp>
        <p:sp>
          <p:nvSpPr>
            <p:cNvPr id="804888" name="Rectangle 24">
              <a:extLst>
                <a:ext uri="{FF2B5EF4-FFF2-40B4-BE49-F238E27FC236}">
                  <a16:creationId xmlns:a16="http://schemas.microsoft.com/office/drawing/2014/main" id="{5EDB3A89-B3D9-BA84-9582-B8A069A2723A}"/>
                </a:ext>
              </a:extLst>
            </p:cNvPr>
            <p:cNvSpPr>
              <a:spLocks noChangeArrowheads="1"/>
            </p:cNvSpPr>
            <p:nvPr/>
          </p:nvSpPr>
          <p:spPr bwMode="auto">
            <a:xfrm>
              <a:off x="1985" y="2027"/>
              <a:ext cx="122" cy="1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eaLnBrk="0" hangingPunct="0">
                <a:lnSpc>
                  <a:spcPct val="130000"/>
                </a:lnSpc>
                <a:defRPr/>
              </a:pPr>
              <a:r>
                <a:rPr lang="en-US" altLang="zh-CN" sz="1400" i="1">
                  <a:latin typeface="Times New Roman" panose="02020603050405020304" pitchFamily="18" charset="0"/>
                </a:rPr>
                <a:t>Ti</a:t>
              </a:r>
            </a:p>
          </p:txBody>
        </p:sp>
        <p:sp>
          <p:nvSpPr>
            <p:cNvPr id="804889" name="Rectangle 25">
              <a:extLst>
                <a:ext uri="{FF2B5EF4-FFF2-40B4-BE49-F238E27FC236}">
                  <a16:creationId xmlns:a16="http://schemas.microsoft.com/office/drawing/2014/main" id="{B1DEFBCD-502D-49B8-4D55-8D7394D5CB04}"/>
                </a:ext>
              </a:extLst>
            </p:cNvPr>
            <p:cNvSpPr>
              <a:spLocks noChangeArrowheads="1"/>
            </p:cNvSpPr>
            <p:nvPr/>
          </p:nvSpPr>
          <p:spPr bwMode="auto">
            <a:xfrm>
              <a:off x="2945" y="1493"/>
              <a:ext cx="374" cy="1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eaLnBrk="0" hangingPunct="0">
                <a:lnSpc>
                  <a:spcPct val="130000"/>
                </a:lnSpc>
                <a:defRPr/>
              </a:pPr>
              <a:r>
                <a:rPr lang="en-US" altLang="zh-CN" sz="1400" i="1">
                  <a:latin typeface="Times New Roman" panose="02020603050405020304" pitchFamily="18" charset="0"/>
                </a:rPr>
                <a:t>Ti </a:t>
              </a:r>
              <a:r>
                <a:rPr lang="en-US" altLang="zh-CN" sz="1400" i="1">
                  <a:latin typeface="Times New Roman" panose="02020603050405020304" pitchFamily="18" charset="0"/>
                  <a:sym typeface="Wingdings" panose="05000000000000000000" pitchFamily="2" charset="2"/>
                </a:rPr>
                <a:t></a:t>
              </a:r>
              <a:r>
                <a:rPr lang="en-US" altLang="zh-CN" i="1"/>
                <a:t>Tj</a:t>
              </a:r>
            </a:p>
          </p:txBody>
        </p:sp>
      </p:grpSp>
      <p:sp>
        <p:nvSpPr>
          <p:cNvPr id="17421" name="Rectangle 2">
            <a:extLst>
              <a:ext uri="{FF2B5EF4-FFF2-40B4-BE49-F238E27FC236}">
                <a16:creationId xmlns:a16="http://schemas.microsoft.com/office/drawing/2014/main" id="{C239B6D3-126D-D890-97AB-3615CCB648B8}"/>
              </a:ext>
            </a:extLst>
          </p:cNvPr>
          <p:cNvSpPr>
            <a:spLocks noGrp="1" noChangeArrowheads="1"/>
          </p:cNvSpPr>
          <p:nvPr>
            <p:ph type="title"/>
          </p:nvPr>
        </p:nvSpPr>
        <p:spPr>
          <a:xfrm>
            <a:off x="542925" y="742950"/>
            <a:ext cx="7772400" cy="809625"/>
          </a:xfrm>
        </p:spPr>
        <p:txBody>
          <a:bodyPr/>
          <a:lstStyle/>
          <a:p>
            <a:r>
              <a:rPr lang="en-US" altLang="zh-CN" sz="2800" b="1">
                <a:latin typeface="黑体" panose="02010609060101010101" pitchFamily="49" charset="-122"/>
                <a:ea typeface="黑体" panose="02010609060101010101" pitchFamily="49" charset="-122"/>
              </a:rPr>
              <a:t>3.</a:t>
            </a:r>
            <a:r>
              <a:rPr lang="zh-CN" altLang="en-US" sz="2800" b="1">
                <a:latin typeface="黑体" panose="02010609060101010101" pitchFamily="49" charset="-122"/>
                <a:ea typeface="黑体" panose="02010609060101010101" pitchFamily="49" charset="-122"/>
              </a:rPr>
              <a:t>调度优先图</a:t>
            </a:r>
          </a:p>
        </p:txBody>
      </p:sp>
      <p:sp>
        <p:nvSpPr>
          <p:cNvPr id="17422" name="AutoShape 4">
            <a:extLst>
              <a:ext uri="{FF2B5EF4-FFF2-40B4-BE49-F238E27FC236}">
                <a16:creationId xmlns:a16="http://schemas.microsoft.com/office/drawing/2014/main" id="{D9389F74-7E73-F3F4-B962-8608842F043C}"/>
              </a:ext>
            </a:extLst>
          </p:cNvPr>
          <p:cNvSpPr>
            <a:spLocks noChangeArrowheads="1"/>
          </p:cNvSpPr>
          <p:nvPr/>
        </p:nvSpPr>
        <p:spPr bwMode="auto">
          <a:xfrm>
            <a:off x="7107238" y="1069975"/>
            <a:ext cx="1768475" cy="619125"/>
          </a:xfrm>
          <a:prstGeom prst="cloudCallout">
            <a:avLst>
              <a:gd name="adj1" fmla="val 53231"/>
              <a:gd name="adj2" fmla="val 80000"/>
            </a:avLst>
          </a:prstGeom>
          <a:solidFill>
            <a:schemeClr val="accent1"/>
          </a:solidFill>
          <a:ln w="9525">
            <a:solidFill>
              <a:schemeClr val="tx1"/>
            </a:solidFill>
            <a:round/>
            <a:headEnd/>
            <a:tailEnd/>
          </a:ln>
        </p:spPr>
        <p:txBody>
          <a:bodyPr lIns="0" tIns="0" rIns="0" bIns="0"/>
          <a:lstStyle/>
          <a:p>
            <a:pPr algn="ctr" eaLnBrk="0" hangingPunct="0"/>
            <a:r>
              <a:rPr lang="zh-CN" altLang="en-US">
                <a:latin typeface="宋体" panose="02010600030101010101" pitchFamily="2" charset="-122"/>
              </a:rPr>
              <a:t>什么是调度优先图，如何绘制</a:t>
            </a:r>
            <a:r>
              <a:rPr lang="en-US" altLang="zh-CN">
                <a:latin typeface="宋体" panose="02010600030101010101" pitchFamily="2" charset="-122"/>
              </a:rPr>
              <a:t>? </a:t>
            </a:r>
          </a:p>
        </p:txBody>
      </p:sp>
      <p:sp>
        <p:nvSpPr>
          <p:cNvPr id="17423" name="Rectangle 5">
            <a:extLst>
              <a:ext uri="{FF2B5EF4-FFF2-40B4-BE49-F238E27FC236}">
                <a16:creationId xmlns:a16="http://schemas.microsoft.com/office/drawing/2014/main" id="{B8507608-5F6C-AEFD-FB9B-566B94F61C2D}"/>
              </a:ext>
            </a:extLst>
          </p:cNvPr>
          <p:cNvSpPr>
            <a:spLocks noChangeArrowheads="1"/>
          </p:cNvSpPr>
          <p:nvPr/>
        </p:nvSpPr>
        <p:spPr bwMode="auto">
          <a:xfrm>
            <a:off x="1009650" y="142875"/>
            <a:ext cx="777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solidFill>
                  <a:schemeClr val="tx2"/>
                </a:solidFill>
                <a:latin typeface="黑体" panose="02010609060101010101" pitchFamily="49" charset="-122"/>
                <a:ea typeface="黑体" panose="02010609060101010101" pitchFamily="49" charset="-122"/>
              </a:rPr>
              <a:t>二 可串行化调度</a:t>
            </a:r>
          </a:p>
        </p:txBody>
      </p:sp>
      <p:grpSp>
        <p:nvGrpSpPr>
          <p:cNvPr id="804893" name="Group 29">
            <a:extLst>
              <a:ext uri="{FF2B5EF4-FFF2-40B4-BE49-F238E27FC236}">
                <a16:creationId xmlns:a16="http://schemas.microsoft.com/office/drawing/2014/main" id="{D7D4D435-B815-2F88-2080-987811FAB30E}"/>
              </a:ext>
            </a:extLst>
          </p:cNvPr>
          <p:cNvGrpSpPr>
            <a:grpSpLocks/>
          </p:cNvGrpSpPr>
          <p:nvPr/>
        </p:nvGrpSpPr>
        <p:grpSpPr bwMode="auto">
          <a:xfrm>
            <a:off x="409575" y="2200275"/>
            <a:ext cx="7334250" cy="1095375"/>
            <a:chOff x="258" y="1488"/>
            <a:chExt cx="4620" cy="690"/>
          </a:xfrm>
        </p:grpSpPr>
        <p:sp>
          <p:nvSpPr>
            <p:cNvPr id="804877" name="Line 13">
              <a:extLst>
                <a:ext uri="{FF2B5EF4-FFF2-40B4-BE49-F238E27FC236}">
                  <a16:creationId xmlns:a16="http://schemas.microsoft.com/office/drawing/2014/main" id="{B9AB0B9E-3568-5CCA-85EF-BBA1CBC1DED9}"/>
                </a:ext>
              </a:extLst>
            </p:cNvPr>
            <p:cNvSpPr>
              <a:spLocks noChangeShapeType="1"/>
            </p:cNvSpPr>
            <p:nvPr/>
          </p:nvSpPr>
          <p:spPr bwMode="auto">
            <a:xfrm flipV="1">
              <a:off x="4536" y="1488"/>
              <a:ext cx="342" cy="0"/>
            </a:xfrm>
            <a:prstGeom prst="line">
              <a:avLst/>
            </a:prstGeom>
            <a:noFill/>
            <a:ln w="28575">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878" name="Line 14">
              <a:extLst>
                <a:ext uri="{FF2B5EF4-FFF2-40B4-BE49-F238E27FC236}">
                  <a16:creationId xmlns:a16="http://schemas.microsoft.com/office/drawing/2014/main" id="{EBEE3AE9-9638-4EB3-C62F-E3F4384A164C}"/>
                </a:ext>
              </a:extLst>
            </p:cNvPr>
            <p:cNvSpPr>
              <a:spLocks noChangeShapeType="1"/>
            </p:cNvSpPr>
            <p:nvPr/>
          </p:nvSpPr>
          <p:spPr bwMode="auto">
            <a:xfrm flipV="1">
              <a:off x="258" y="1662"/>
              <a:ext cx="804"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879" name="Line 15">
              <a:extLst>
                <a:ext uri="{FF2B5EF4-FFF2-40B4-BE49-F238E27FC236}">
                  <a16:creationId xmlns:a16="http://schemas.microsoft.com/office/drawing/2014/main" id="{9F60230A-D435-58F8-C672-DC9E72B993E8}"/>
                </a:ext>
              </a:extLst>
            </p:cNvPr>
            <p:cNvSpPr>
              <a:spLocks noChangeShapeType="1"/>
            </p:cNvSpPr>
            <p:nvPr/>
          </p:nvSpPr>
          <p:spPr bwMode="auto">
            <a:xfrm>
              <a:off x="2028" y="1674"/>
              <a:ext cx="906"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880" name="Line 16">
              <a:extLst>
                <a:ext uri="{FF2B5EF4-FFF2-40B4-BE49-F238E27FC236}">
                  <a16:creationId xmlns:a16="http://schemas.microsoft.com/office/drawing/2014/main" id="{2F85AF9B-E62C-CE34-376B-4C3411351A24}"/>
                </a:ext>
              </a:extLst>
            </p:cNvPr>
            <p:cNvSpPr>
              <a:spLocks noChangeShapeType="1"/>
            </p:cNvSpPr>
            <p:nvPr/>
          </p:nvSpPr>
          <p:spPr bwMode="auto">
            <a:xfrm flipV="1">
              <a:off x="1206" y="1668"/>
              <a:ext cx="204" cy="0"/>
            </a:xfrm>
            <a:prstGeom prst="line">
              <a:avLst/>
            </a:prstGeom>
            <a:noFill/>
            <a:ln w="28575">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nvGrpSpPr>
            <p:cNvPr id="17429" name="Group 28">
              <a:extLst>
                <a:ext uri="{FF2B5EF4-FFF2-40B4-BE49-F238E27FC236}">
                  <a16:creationId xmlns:a16="http://schemas.microsoft.com/office/drawing/2014/main" id="{8A9E9D92-E6FC-7760-D690-E128A095B9E8}"/>
                </a:ext>
              </a:extLst>
            </p:cNvPr>
            <p:cNvGrpSpPr>
              <a:grpSpLocks/>
            </p:cNvGrpSpPr>
            <p:nvPr/>
          </p:nvGrpSpPr>
          <p:grpSpPr bwMode="auto">
            <a:xfrm>
              <a:off x="390" y="1722"/>
              <a:ext cx="3053" cy="456"/>
              <a:chOff x="390" y="1722"/>
              <a:chExt cx="3053" cy="456"/>
            </a:xfrm>
          </p:grpSpPr>
          <p:sp>
            <p:nvSpPr>
              <p:cNvPr id="804882" name="AutoShape 18">
                <a:extLst>
                  <a:ext uri="{FF2B5EF4-FFF2-40B4-BE49-F238E27FC236}">
                    <a16:creationId xmlns:a16="http://schemas.microsoft.com/office/drawing/2014/main" id="{61866CA7-000C-D8FE-B673-798B3F8590DB}"/>
                  </a:ext>
                </a:extLst>
              </p:cNvPr>
              <p:cNvSpPr/>
              <p:nvPr/>
            </p:nvSpPr>
            <p:spPr bwMode="auto">
              <a:xfrm>
                <a:off x="390" y="1722"/>
                <a:ext cx="98" cy="456"/>
              </a:xfrm>
              <a:prstGeom prst="leftBrace">
                <a:avLst>
                  <a:gd name="adj1" fmla="val 38776"/>
                  <a:gd name="adj2" fmla="val 50000"/>
                </a:avLst>
              </a:prstGeom>
              <a:noFill/>
              <a:ln w="19050">
                <a:solidFill>
                  <a:srgbClr val="00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17431" name="Rectangle 27">
                <a:extLst>
                  <a:ext uri="{FF2B5EF4-FFF2-40B4-BE49-F238E27FC236}">
                    <a16:creationId xmlns:a16="http://schemas.microsoft.com/office/drawing/2014/main" id="{DB5A76C0-D72C-A6F9-4AB3-BD66F272CCD4}"/>
                  </a:ext>
                </a:extLst>
              </p:cNvPr>
              <p:cNvSpPr>
                <a:spLocks noChangeArrowheads="1"/>
              </p:cNvSpPr>
              <p:nvPr/>
            </p:nvSpPr>
            <p:spPr bwMode="auto">
              <a:xfrm>
                <a:off x="3059" y="1809"/>
                <a:ext cx="384"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同一数据</a:t>
                </a:r>
              </a:p>
              <a:p>
                <a:pPr algn="ctr" eaLnBrk="0" hangingPunct="0"/>
                <a:r>
                  <a:rPr lang="zh-CN" altLang="en-US">
                    <a:solidFill>
                      <a:srgbClr val="0066FF"/>
                    </a:solidFill>
                  </a:rPr>
                  <a:t>即有三种</a:t>
                </a:r>
              </a:p>
              <a:p>
                <a:pPr algn="ctr" eaLnBrk="0" hangingPunct="0"/>
                <a:r>
                  <a:rPr lang="zh-CN" altLang="en-US">
                    <a:solidFill>
                      <a:srgbClr val="0066FF"/>
                    </a:solidFill>
                  </a:rPr>
                  <a:t>冲突指令</a:t>
                </a:r>
              </a:p>
            </p:txBody>
          </p:sp>
        </p:grpSp>
      </p:grpSp>
      <p:grpSp>
        <p:nvGrpSpPr>
          <p:cNvPr id="804895" name="Group 31">
            <a:extLst>
              <a:ext uri="{FF2B5EF4-FFF2-40B4-BE49-F238E27FC236}">
                <a16:creationId xmlns:a16="http://schemas.microsoft.com/office/drawing/2014/main" id="{973CFFCE-3C1E-98BB-8168-EA5DC45CEBBA}"/>
              </a:ext>
            </a:extLst>
          </p:cNvPr>
          <p:cNvGrpSpPr>
            <a:grpSpLocks/>
          </p:cNvGrpSpPr>
          <p:nvPr/>
        </p:nvGrpSpPr>
        <p:grpSpPr bwMode="auto">
          <a:xfrm>
            <a:off x="1247775" y="1638300"/>
            <a:ext cx="5191125" cy="571500"/>
            <a:chOff x="786" y="1134"/>
            <a:chExt cx="3270" cy="360"/>
          </a:xfrm>
        </p:grpSpPr>
        <p:sp>
          <p:nvSpPr>
            <p:cNvPr id="804874" name="Line 10">
              <a:extLst>
                <a:ext uri="{FF2B5EF4-FFF2-40B4-BE49-F238E27FC236}">
                  <a16:creationId xmlns:a16="http://schemas.microsoft.com/office/drawing/2014/main" id="{79D17F44-D4F7-DE0F-5DCE-ED87F7B9403C}"/>
                </a:ext>
              </a:extLst>
            </p:cNvPr>
            <p:cNvSpPr>
              <a:spLocks noChangeShapeType="1"/>
            </p:cNvSpPr>
            <p:nvPr/>
          </p:nvSpPr>
          <p:spPr bwMode="auto">
            <a:xfrm>
              <a:off x="786" y="1314"/>
              <a:ext cx="78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875" name="Line 11">
              <a:extLst>
                <a:ext uri="{FF2B5EF4-FFF2-40B4-BE49-F238E27FC236}">
                  <a16:creationId xmlns:a16="http://schemas.microsoft.com/office/drawing/2014/main" id="{FDCBB12B-974D-6A29-2E01-C2C99AA67D29}"/>
                </a:ext>
              </a:extLst>
            </p:cNvPr>
            <p:cNvSpPr>
              <a:spLocks noChangeShapeType="1"/>
            </p:cNvSpPr>
            <p:nvPr/>
          </p:nvSpPr>
          <p:spPr bwMode="auto">
            <a:xfrm flipV="1">
              <a:off x="2304" y="1308"/>
              <a:ext cx="936"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876" name="Rectangle 12">
              <a:extLst>
                <a:ext uri="{FF2B5EF4-FFF2-40B4-BE49-F238E27FC236}">
                  <a16:creationId xmlns:a16="http://schemas.microsoft.com/office/drawing/2014/main" id="{033EDBD0-B4C8-F0EE-3279-A00C7614F24D}"/>
                </a:ext>
              </a:extLst>
            </p:cNvPr>
            <p:cNvSpPr>
              <a:spLocks noChangeArrowheads="1"/>
            </p:cNvSpPr>
            <p:nvPr/>
          </p:nvSpPr>
          <p:spPr bwMode="auto">
            <a:xfrm>
              <a:off x="3654" y="1134"/>
              <a:ext cx="402" cy="174"/>
            </a:xfrm>
            <a:prstGeom prst="rect">
              <a:avLst/>
            </a:prstGeom>
            <a:noFill/>
            <a:ln w="19050">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804894" name="Line 30">
              <a:extLst>
                <a:ext uri="{FF2B5EF4-FFF2-40B4-BE49-F238E27FC236}">
                  <a16:creationId xmlns:a16="http://schemas.microsoft.com/office/drawing/2014/main" id="{B74B6831-102C-7215-2775-8F0DB9E7AF8A}"/>
                </a:ext>
              </a:extLst>
            </p:cNvPr>
            <p:cNvSpPr>
              <a:spLocks noChangeShapeType="1"/>
            </p:cNvSpPr>
            <p:nvPr/>
          </p:nvSpPr>
          <p:spPr bwMode="auto">
            <a:xfrm flipV="1">
              <a:off x="2298" y="1494"/>
              <a:ext cx="55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17437" name="Group 57">
            <a:extLst>
              <a:ext uri="{FF2B5EF4-FFF2-40B4-BE49-F238E27FC236}">
                <a16:creationId xmlns:a16="http://schemas.microsoft.com/office/drawing/2014/main" id="{AF1C4B8D-9D16-04D8-ECE1-E4624BC1D251}"/>
              </a:ext>
            </a:extLst>
          </p:cNvPr>
          <p:cNvGrpSpPr>
            <a:grpSpLocks/>
          </p:cNvGrpSpPr>
          <p:nvPr/>
        </p:nvGrpSpPr>
        <p:grpSpPr bwMode="auto">
          <a:xfrm>
            <a:off x="160338" y="3957638"/>
            <a:ext cx="1927225" cy="2595562"/>
            <a:chOff x="101" y="2595"/>
            <a:chExt cx="1214" cy="1635"/>
          </a:xfrm>
        </p:grpSpPr>
        <p:pic>
          <p:nvPicPr>
            <p:cNvPr id="17438" name="Picture 13">
              <a:extLst>
                <a:ext uri="{FF2B5EF4-FFF2-40B4-BE49-F238E27FC236}">
                  <a16:creationId xmlns:a16="http://schemas.microsoft.com/office/drawing/2014/main" id="{EE93013E-B0AA-0372-78C5-6FD7474F1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 y="2595"/>
              <a:ext cx="1214" cy="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9" name="Rectangle 53">
              <a:extLst>
                <a:ext uri="{FF2B5EF4-FFF2-40B4-BE49-F238E27FC236}">
                  <a16:creationId xmlns:a16="http://schemas.microsoft.com/office/drawing/2014/main" id="{E8F5C968-3174-FA6B-671B-4D318FE3B984}"/>
                </a:ext>
              </a:extLst>
            </p:cNvPr>
            <p:cNvSpPr>
              <a:spLocks noChangeArrowheads="1"/>
            </p:cNvSpPr>
            <p:nvPr/>
          </p:nvSpPr>
          <p:spPr bwMode="auto">
            <a:xfrm>
              <a:off x="162" y="3972"/>
              <a:ext cx="2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t>调度</a:t>
              </a:r>
              <a:r>
                <a:rPr lang="en-US" altLang="zh-CN"/>
                <a:t>1</a:t>
              </a:r>
            </a:p>
          </p:txBody>
        </p:sp>
      </p:grpSp>
      <p:grpSp>
        <p:nvGrpSpPr>
          <p:cNvPr id="17440" name="Group 56">
            <a:extLst>
              <a:ext uri="{FF2B5EF4-FFF2-40B4-BE49-F238E27FC236}">
                <a16:creationId xmlns:a16="http://schemas.microsoft.com/office/drawing/2014/main" id="{C291B416-7FC1-2E30-C599-E6F12ED0B5CD}"/>
              </a:ext>
            </a:extLst>
          </p:cNvPr>
          <p:cNvGrpSpPr>
            <a:grpSpLocks/>
          </p:cNvGrpSpPr>
          <p:nvPr/>
        </p:nvGrpSpPr>
        <p:grpSpPr bwMode="auto">
          <a:xfrm>
            <a:off x="7005638" y="3952875"/>
            <a:ext cx="1992312" cy="2439988"/>
            <a:chOff x="4413" y="2568"/>
            <a:chExt cx="1255" cy="1561"/>
          </a:xfrm>
        </p:grpSpPr>
        <p:pic>
          <p:nvPicPr>
            <p:cNvPr id="17441" name="Picture 11">
              <a:extLst>
                <a:ext uri="{FF2B5EF4-FFF2-40B4-BE49-F238E27FC236}">
                  <a16:creationId xmlns:a16="http://schemas.microsoft.com/office/drawing/2014/main" id="{B3D679A3-618B-ABC7-EF69-C1DA023AC7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 y="2568"/>
              <a:ext cx="1255" cy="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2" name="Rectangle 54">
              <a:extLst>
                <a:ext uri="{FF2B5EF4-FFF2-40B4-BE49-F238E27FC236}">
                  <a16:creationId xmlns:a16="http://schemas.microsoft.com/office/drawing/2014/main" id="{6F84AB7E-3BE0-EF4B-A6FE-C76DBDD8DB1A}"/>
                </a:ext>
              </a:extLst>
            </p:cNvPr>
            <p:cNvSpPr>
              <a:spLocks noChangeArrowheads="1"/>
            </p:cNvSpPr>
            <p:nvPr/>
          </p:nvSpPr>
          <p:spPr bwMode="auto">
            <a:xfrm>
              <a:off x="5256" y="3990"/>
              <a:ext cx="253"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t>调度</a:t>
              </a:r>
              <a:r>
                <a:rPr lang="en-US" altLang="zh-CN"/>
                <a:t>2</a:t>
              </a:r>
            </a:p>
          </p:txBody>
        </p:sp>
      </p:grpSp>
      <p:grpSp>
        <p:nvGrpSpPr>
          <p:cNvPr id="804929" name="Group 65">
            <a:extLst>
              <a:ext uri="{FF2B5EF4-FFF2-40B4-BE49-F238E27FC236}">
                <a16:creationId xmlns:a16="http://schemas.microsoft.com/office/drawing/2014/main" id="{E2161BAD-6611-93BF-B86E-6B7B794CFF9C}"/>
              </a:ext>
            </a:extLst>
          </p:cNvPr>
          <p:cNvGrpSpPr>
            <a:grpSpLocks/>
          </p:cNvGrpSpPr>
          <p:nvPr/>
        </p:nvGrpSpPr>
        <p:grpSpPr bwMode="auto">
          <a:xfrm>
            <a:off x="6276975" y="2328863"/>
            <a:ext cx="1762125" cy="766762"/>
            <a:chOff x="3954" y="1467"/>
            <a:chExt cx="1110" cy="483"/>
          </a:xfrm>
        </p:grpSpPr>
        <p:sp>
          <p:nvSpPr>
            <p:cNvPr id="804896" name="Rectangle 32">
              <a:extLst>
                <a:ext uri="{FF2B5EF4-FFF2-40B4-BE49-F238E27FC236}">
                  <a16:creationId xmlns:a16="http://schemas.microsoft.com/office/drawing/2014/main" id="{0EF5FB5C-3F98-57A2-1BFA-CC9B296A0806}"/>
                </a:ext>
              </a:extLst>
            </p:cNvPr>
            <p:cNvSpPr>
              <a:spLocks noChangeArrowheads="1"/>
            </p:cNvSpPr>
            <p:nvPr/>
          </p:nvSpPr>
          <p:spPr bwMode="auto">
            <a:xfrm>
              <a:off x="4044" y="1707"/>
              <a:ext cx="408"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lnSpc>
                  <a:spcPct val="130000"/>
                </a:lnSpc>
                <a:defRPr/>
              </a:pPr>
              <a:r>
                <a:rPr lang="en-US" altLang="zh-CN" i="1">
                  <a:solidFill>
                    <a:schemeClr val="tx2"/>
                  </a:solidFill>
                </a:rPr>
                <a:t>T3      T4</a:t>
              </a:r>
            </a:p>
          </p:txBody>
        </p:sp>
        <p:sp>
          <p:nvSpPr>
            <p:cNvPr id="804897" name="Line 33">
              <a:extLst>
                <a:ext uri="{FF2B5EF4-FFF2-40B4-BE49-F238E27FC236}">
                  <a16:creationId xmlns:a16="http://schemas.microsoft.com/office/drawing/2014/main" id="{F75F47BA-0004-C676-8170-4797C8BC22BA}"/>
                </a:ext>
              </a:extLst>
            </p:cNvPr>
            <p:cNvSpPr>
              <a:spLocks noChangeShapeType="1"/>
            </p:cNvSpPr>
            <p:nvPr/>
          </p:nvSpPr>
          <p:spPr bwMode="auto">
            <a:xfrm>
              <a:off x="4932" y="1680"/>
              <a:ext cx="132" cy="90"/>
            </a:xfrm>
            <a:prstGeom prst="line">
              <a:avLst/>
            </a:prstGeom>
            <a:noFill/>
            <a:ln w="9525">
              <a:solidFill>
                <a:srgbClr val="0066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912" name="Line 48">
              <a:extLst>
                <a:ext uri="{FF2B5EF4-FFF2-40B4-BE49-F238E27FC236}">
                  <a16:creationId xmlns:a16="http://schemas.microsoft.com/office/drawing/2014/main" id="{68E18E13-0451-4C82-8189-8F569C0639B3}"/>
                </a:ext>
              </a:extLst>
            </p:cNvPr>
            <p:cNvSpPr>
              <a:spLocks noChangeShapeType="1"/>
            </p:cNvSpPr>
            <p:nvPr/>
          </p:nvSpPr>
          <p:spPr bwMode="auto">
            <a:xfrm flipV="1">
              <a:off x="4938" y="1836"/>
              <a:ext cx="114" cy="114"/>
            </a:xfrm>
            <a:prstGeom prst="line">
              <a:avLst/>
            </a:prstGeom>
            <a:noFill/>
            <a:ln w="9525">
              <a:solidFill>
                <a:srgbClr val="428E5B"/>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17447" name="Rectangle 49">
              <a:extLst>
                <a:ext uri="{FF2B5EF4-FFF2-40B4-BE49-F238E27FC236}">
                  <a16:creationId xmlns:a16="http://schemas.microsoft.com/office/drawing/2014/main" id="{C03644B0-78BE-F8CE-E440-DC5941324EB4}"/>
                </a:ext>
              </a:extLst>
            </p:cNvPr>
            <p:cNvSpPr>
              <a:spLocks noChangeArrowheads="1"/>
            </p:cNvSpPr>
            <p:nvPr/>
          </p:nvSpPr>
          <p:spPr bwMode="auto">
            <a:xfrm>
              <a:off x="3954" y="1467"/>
              <a:ext cx="54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30000"/>
                </a:lnSpc>
              </a:pPr>
              <a:r>
                <a:rPr lang="zh-CN" altLang="en-US">
                  <a:solidFill>
                    <a:schemeClr val="tx2"/>
                  </a:solidFill>
                </a:rPr>
                <a:t>调度</a:t>
              </a:r>
              <a:r>
                <a:rPr lang="en-US" altLang="zh-CN">
                  <a:solidFill>
                    <a:schemeClr val="tx2"/>
                  </a:solidFill>
                </a:rPr>
                <a:t>7</a:t>
              </a:r>
              <a:r>
                <a:rPr lang="zh-CN" altLang="en-US">
                  <a:solidFill>
                    <a:schemeClr val="tx2"/>
                  </a:solidFill>
                </a:rPr>
                <a:t>优先图</a:t>
              </a:r>
            </a:p>
          </p:txBody>
        </p:sp>
        <p:sp>
          <p:nvSpPr>
            <p:cNvPr id="804923" name="Line 59">
              <a:extLst>
                <a:ext uri="{FF2B5EF4-FFF2-40B4-BE49-F238E27FC236}">
                  <a16:creationId xmlns:a16="http://schemas.microsoft.com/office/drawing/2014/main" id="{4C42642C-FB0C-D43A-8CCB-15256D2DF8FE}"/>
                </a:ext>
              </a:extLst>
            </p:cNvPr>
            <p:cNvSpPr>
              <a:spLocks noChangeShapeType="1"/>
            </p:cNvSpPr>
            <p:nvPr/>
          </p:nvSpPr>
          <p:spPr bwMode="auto">
            <a:xfrm flipH="1">
              <a:off x="4272" y="1878"/>
              <a:ext cx="114" cy="66"/>
            </a:xfrm>
            <a:prstGeom prst="line">
              <a:avLst/>
            </a:prstGeom>
            <a:noFill/>
            <a:ln w="952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924" name="Line 60">
              <a:extLst>
                <a:ext uri="{FF2B5EF4-FFF2-40B4-BE49-F238E27FC236}">
                  <a16:creationId xmlns:a16="http://schemas.microsoft.com/office/drawing/2014/main" id="{BBF9B55E-8A91-C13B-597E-A67AAD1FBF15}"/>
                </a:ext>
              </a:extLst>
            </p:cNvPr>
            <p:cNvSpPr>
              <a:spLocks noChangeShapeType="1"/>
            </p:cNvSpPr>
            <p:nvPr/>
          </p:nvSpPr>
          <p:spPr bwMode="auto">
            <a:xfrm flipH="1" flipV="1">
              <a:off x="4146" y="1860"/>
              <a:ext cx="126" cy="84"/>
            </a:xfrm>
            <a:prstGeom prst="line">
              <a:avLst/>
            </a:prstGeom>
            <a:noFill/>
            <a:ln w="9525">
              <a:solidFill>
                <a:srgbClr val="428E5B"/>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925" name="Line 61">
              <a:extLst>
                <a:ext uri="{FF2B5EF4-FFF2-40B4-BE49-F238E27FC236}">
                  <a16:creationId xmlns:a16="http://schemas.microsoft.com/office/drawing/2014/main" id="{199D5EA6-6AC0-4685-546D-8F182099391C}"/>
                </a:ext>
              </a:extLst>
            </p:cNvPr>
            <p:cNvSpPr>
              <a:spLocks noChangeShapeType="1"/>
            </p:cNvSpPr>
            <p:nvPr/>
          </p:nvSpPr>
          <p:spPr bwMode="auto">
            <a:xfrm flipV="1">
              <a:off x="4146" y="1638"/>
              <a:ext cx="114" cy="78"/>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926" name="Line 62">
              <a:extLst>
                <a:ext uri="{FF2B5EF4-FFF2-40B4-BE49-F238E27FC236}">
                  <a16:creationId xmlns:a16="http://schemas.microsoft.com/office/drawing/2014/main" id="{49170301-E731-5473-372D-61772E6A2C54}"/>
                </a:ext>
              </a:extLst>
            </p:cNvPr>
            <p:cNvSpPr>
              <a:spLocks noChangeShapeType="1"/>
            </p:cNvSpPr>
            <p:nvPr/>
          </p:nvSpPr>
          <p:spPr bwMode="auto">
            <a:xfrm>
              <a:off x="4260" y="1638"/>
              <a:ext cx="102" cy="102"/>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4927" name="Oval 63">
              <a:extLst>
                <a:ext uri="{FF2B5EF4-FFF2-40B4-BE49-F238E27FC236}">
                  <a16:creationId xmlns:a16="http://schemas.microsoft.com/office/drawing/2014/main" id="{208A080A-603D-1018-9C27-D383A4E76C65}"/>
                </a:ext>
              </a:extLst>
            </p:cNvPr>
            <p:cNvSpPr>
              <a:spLocks noChangeArrowheads="1"/>
            </p:cNvSpPr>
            <p:nvPr/>
          </p:nvSpPr>
          <p:spPr bwMode="auto">
            <a:xfrm>
              <a:off x="3978" y="1716"/>
              <a:ext cx="264" cy="150"/>
            </a:xfrm>
            <a:prstGeom prst="ellipse">
              <a:avLst/>
            </a:prstGeom>
            <a:noFill/>
            <a:ln w="952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804928" name="Oval 64">
              <a:extLst>
                <a:ext uri="{FF2B5EF4-FFF2-40B4-BE49-F238E27FC236}">
                  <a16:creationId xmlns:a16="http://schemas.microsoft.com/office/drawing/2014/main" id="{35318A13-366B-4DF1-7A89-6413D412A549}"/>
                </a:ext>
              </a:extLst>
            </p:cNvPr>
            <p:cNvSpPr>
              <a:spLocks noChangeArrowheads="1"/>
            </p:cNvSpPr>
            <p:nvPr/>
          </p:nvSpPr>
          <p:spPr bwMode="auto">
            <a:xfrm>
              <a:off x="4284" y="1728"/>
              <a:ext cx="264" cy="150"/>
            </a:xfrm>
            <a:prstGeom prst="ellipse">
              <a:avLst/>
            </a:prstGeom>
            <a:noFill/>
            <a:ln w="952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grpSp>
      <p:sp>
        <p:nvSpPr>
          <p:cNvPr id="17454" name="Rectangle 66">
            <a:extLst>
              <a:ext uri="{FF2B5EF4-FFF2-40B4-BE49-F238E27FC236}">
                <a16:creationId xmlns:a16="http://schemas.microsoft.com/office/drawing/2014/main" id="{92C94D1F-B080-BE6C-B646-35C618D67695}"/>
              </a:ext>
            </a:extLst>
          </p:cNvPr>
          <p:cNvSpPr>
            <a:spLocks noChangeArrowheads="1"/>
          </p:cNvSpPr>
          <p:nvPr/>
        </p:nvSpPr>
        <p:spPr bwMode="auto">
          <a:xfrm>
            <a:off x="3219450" y="5853113"/>
            <a:ext cx="2984500" cy="254000"/>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30000"/>
              </a:spcBef>
            </a:pPr>
            <a:r>
              <a:rPr lang="zh-CN" altLang="en-US" sz="1600">
                <a:solidFill>
                  <a:schemeClr val="tx2"/>
                </a:solidFill>
              </a:rPr>
              <a:t>复杂情形优先图的绘制</a:t>
            </a:r>
            <a:r>
              <a:rPr lang="en-US" altLang="zh-CN" sz="1600">
                <a:solidFill>
                  <a:schemeClr val="tx2"/>
                </a:solidFill>
              </a:rPr>
              <a:t>(</a:t>
            </a:r>
            <a:r>
              <a:rPr lang="zh-CN" altLang="en-US" sz="1600">
                <a:solidFill>
                  <a:schemeClr val="tx2"/>
                </a:solidFill>
                <a:hlinkClick r:id="" action="ppaction://hlinkshowjump?jump=nextslide"/>
              </a:rPr>
              <a:t>示例</a:t>
            </a:r>
            <a:r>
              <a:rPr lang="en-US" altLang="zh-CN" sz="1600">
                <a:solidFill>
                  <a:schemeClr val="tx2"/>
                </a:solidFill>
              </a:rPr>
              <a:t>)</a:t>
            </a:r>
            <a:endParaRPr lang="zh-CN" altLang="en-US" sz="1600">
              <a:solidFill>
                <a:schemeClr val="tx2"/>
              </a:solidFill>
            </a:endParaRPr>
          </a:p>
        </p:txBody>
      </p:sp>
      <p:sp>
        <p:nvSpPr>
          <p:cNvPr id="804922" name="Rectangle 58">
            <a:extLst>
              <a:ext uri="{FF2B5EF4-FFF2-40B4-BE49-F238E27FC236}">
                <a16:creationId xmlns:a16="http://schemas.microsoft.com/office/drawing/2014/main" id="{8A02BA78-1681-CD7B-0998-A87C2043CF04}"/>
              </a:ext>
            </a:extLst>
          </p:cNvPr>
          <p:cNvSpPr>
            <a:spLocks noChangeArrowheads="1"/>
          </p:cNvSpPr>
          <p:nvPr/>
        </p:nvSpPr>
        <p:spPr bwMode="auto">
          <a:xfrm>
            <a:off x="152400" y="3943350"/>
            <a:ext cx="8858250" cy="2543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804932" name="Line 68">
            <a:extLst>
              <a:ext uri="{FF2B5EF4-FFF2-40B4-BE49-F238E27FC236}">
                <a16:creationId xmlns:a16="http://schemas.microsoft.com/office/drawing/2014/main" id="{0A3C5D76-D793-1279-02CA-F88BA542C050}"/>
              </a:ext>
            </a:extLst>
          </p:cNvPr>
          <p:cNvSpPr>
            <a:spLocks noChangeShapeType="1"/>
          </p:cNvSpPr>
          <p:nvPr/>
        </p:nvSpPr>
        <p:spPr bwMode="auto">
          <a:xfrm>
            <a:off x="4714875" y="2495550"/>
            <a:ext cx="52387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50" name="AutoShape 4">
            <a:extLst>
              <a:ext uri="{FF2B5EF4-FFF2-40B4-BE49-F238E27FC236}">
                <a16:creationId xmlns:a16="http://schemas.microsoft.com/office/drawing/2014/main" id="{17CC7707-ADA6-D62F-732F-675C3C5F157A}"/>
              </a:ext>
            </a:extLst>
          </p:cNvPr>
          <p:cNvSpPr>
            <a:spLocks noChangeArrowheads="1"/>
          </p:cNvSpPr>
          <p:nvPr/>
        </p:nvSpPr>
        <p:spPr bwMode="auto">
          <a:xfrm>
            <a:off x="557213" y="504825"/>
            <a:ext cx="1530350" cy="619125"/>
          </a:xfrm>
          <a:prstGeom prst="cloudCallout">
            <a:avLst>
              <a:gd name="adj1" fmla="val 53736"/>
              <a:gd name="adj2" fmla="val 80000"/>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5</a:t>
            </a:r>
            <a:r>
              <a:rPr lang="zh-CN" altLang="en-US">
                <a:latin typeface="宋体" panose="02010600030101010101" pitchFamily="2" charset="-122"/>
              </a:rPr>
              <a:t>）调度优先图的作用</a:t>
            </a:r>
            <a:r>
              <a:rPr lang="en-US" altLang="zh-CN">
                <a:latin typeface="宋体" panose="02010600030101010101" pitchFamily="2" charset="-122"/>
              </a:rPr>
              <a:t>? </a:t>
            </a:r>
          </a:p>
        </p:txBody>
      </p:sp>
      <p:sp>
        <p:nvSpPr>
          <p:cNvPr id="17458" name="文本框 50">
            <a:extLst>
              <a:ext uri="{FF2B5EF4-FFF2-40B4-BE49-F238E27FC236}">
                <a16:creationId xmlns:a16="http://schemas.microsoft.com/office/drawing/2014/main" id="{C50CF5E4-F645-3351-81A4-3C2C055E141B}"/>
              </a:ext>
            </a:extLst>
          </p:cNvPr>
          <p:cNvSpPr txBox="1">
            <a:spLocks noChangeArrowheads="1"/>
          </p:cNvSpPr>
          <p:nvPr/>
        </p:nvSpPr>
        <p:spPr bwMode="auto">
          <a:xfrm>
            <a:off x="7693025" y="3705225"/>
            <a:ext cx="5969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4</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04895"/>
                                        </p:tgtEl>
                                        <p:attrNameLst>
                                          <p:attrName>style.visibility</p:attrName>
                                        </p:attrNameLst>
                                      </p:cBhvr>
                                      <p:to>
                                        <p:strVal val="visible"/>
                                      </p:to>
                                    </p:set>
                                    <p:anim calcmode="lin" valueType="num">
                                      <p:cBhvr additive="base">
                                        <p:cTn id="7" dur="500" fill="hold"/>
                                        <p:tgtEl>
                                          <p:spTgt spid="804895"/>
                                        </p:tgtEl>
                                        <p:attrNameLst>
                                          <p:attrName>ppt_x</p:attrName>
                                        </p:attrNameLst>
                                      </p:cBhvr>
                                      <p:tavLst>
                                        <p:tav tm="0">
                                          <p:val>
                                            <p:strVal val="#ppt_x"/>
                                          </p:val>
                                        </p:tav>
                                        <p:tav tm="100000">
                                          <p:val>
                                            <p:strVal val="#ppt_x"/>
                                          </p:val>
                                        </p:tav>
                                      </p:tavLst>
                                    </p:anim>
                                    <p:anim calcmode="lin" valueType="num">
                                      <p:cBhvr additive="base">
                                        <p:cTn id="8" dur="500" fill="hold"/>
                                        <p:tgtEl>
                                          <p:spTgt spid="8048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04893"/>
                                        </p:tgtEl>
                                        <p:attrNameLst>
                                          <p:attrName>style.visibility</p:attrName>
                                        </p:attrNameLst>
                                      </p:cBhvr>
                                      <p:to>
                                        <p:strVal val="visible"/>
                                      </p:to>
                                    </p:set>
                                    <p:anim calcmode="lin" valueType="num">
                                      <p:cBhvr additive="base">
                                        <p:cTn id="13" dur="500" fill="hold"/>
                                        <p:tgtEl>
                                          <p:spTgt spid="804893"/>
                                        </p:tgtEl>
                                        <p:attrNameLst>
                                          <p:attrName>ppt_x</p:attrName>
                                        </p:attrNameLst>
                                      </p:cBhvr>
                                      <p:tavLst>
                                        <p:tav tm="0">
                                          <p:val>
                                            <p:strVal val="#ppt_x"/>
                                          </p:val>
                                        </p:tav>
                                        <p:tav tm="100000">
                                          <p:val>
                                            <p:strVal val="#ppt_x"/>
                                          </p:val>
                                        </p:tav>
                                      </p:tavLst>
                                    </p:anim>
                                    <p:anim calcmode="lin" valueType="num">
                                      <p:cBhvr additive="base">
                                        <p:cTn id="14" dur="500" fill="hold"/>
                                        <p:tgtEl>
                                          <p:spTgt spid="80489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04932"/>
                                        </p:tgtEl>
                                        <p:attrNameLst>
                                          <p:attrName>style.visibility</p:attrName>
                                        </p:attrNameLst>
                                      </p:cBhvr>
                                      <p:to>
                                        <p:strVal val="visible"/>
                                      </p:to>
                                    </p:set>
                                    <p:anim calcmode="lin" valueType="num">
                                      <p:cBhvr additive="base">
                                        <p:cTn id="17" dur="500" fill="hold"/>
                                        <p:tgtEl>
                                          <p:spTgt spid="804932"/>
                                        </p:tgtEl>
                                        <p:attrNameLst>
                                          <p:attrName>ppt_x</p:attrName>
                                        </p:attrNameLst>
                                      </p:cBhvr>
                                      <p:tavLst>
                                        <p:tav tm="0">
                                          <p:val>
                                            <p:strVal val="#ppt_x"/>
                                          </p:val>
                                        </p:tav>
                                        <p:tav tm="100000">
                                          <p:val>
                                            <p:strVal val="#ppt_x"/>
                                          </p:val>
                                        </p:tav>
                                      </p:tavLst>
                                    </p:anim>
                                    <p:anim calcmode="lin" valueType="num">
                                      <p:cBhvr additive="base">
                                        <p:cTn id="18" dur="500" fill="hold"/>
                                        <p:tgtEl>
                                          <p:spTgt spid="80493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04929"/>
                                        </p:tgtEl>
                                        <p:attrNameLst>
                                          <p:attrName>style.visibility</p:attrName>
                                        </p:attrNameLst>
                                      </p:cBhvr>
                                      <p:to>
                                        <p:strVal val="visible"/>
                                      </p:to>
                                    </p:set>
                                    <p:anim calcmode="lin" valueType="num">
                                      <p:cBhvr additive="base">
                                        <p:cTn id="23" dur="500" fill="hold"/>
                                        <p:tgtEl>
                                          <p:spTgt spid="804929"/>
                                        </p:tgtEl>
                                        <p:attrNameLst>
                                          <p:attrName>ppt_x</p:attrName>
                                        </p:attrNameLst>
                                      </p:cBhvr>
                                      <p:tavLst>
                                        <p:tav tm="0">
                                          <p:val>
                                            <p:strVal val="#ppt_x"/>
                                          </p:val>
                                        </p:tav>
                                        <p:tav tm="100000">
                                          <p:val>
                                            <p:strVal val="#ppt_x"/>
                                          </p:val>
                                        </p:tav>
                                      </p:tavLst>
                                    </p:anim>
                                    <p:anim calcmode="lin" valueType="num">
                                      <p:cBhvr additive="base">
                                        <p:cTn id="24" dur="500" fill="hold"/>
                                        <p:tgtEl>
                                          <p:spTgt spid="80492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xit" presetSubtype="10" fill="hold" nodeType="clickEffect">
                                  <p:stCondLst>
                                    <p:cond delay="0"/>
                                  </p:stCondLst>
                                  <p:childTnLst>
                                    <p:animEffect transition="out" filter="blinds(horizontal)">
                                      <p:cBhvr>
                                        <p:cTn id="28" dur="500"/>
                                        <p:tgtEl>
                                          <p:spTgt spid="804922"/>
                                        </p:tgtEl>
                                      </p:cBhvr>
                                    </p:animEffect>
                                    <p:set>
                                      <p:cBhvr>
                                        <p:cTn id="29" dur="1" fill="hold">
                                          <p:stCondLst>
                                            <p:cond delay="499"/>
                                          </p:stCondLst>
                                        </p:cTn>
                                        <p:tgtEl>
                                          <p:spTgt spid="804922"/>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additive="base">
                                        <p:cTn id="34" dur="500" fill="hold"/>
                                        <p:tgtEl>
                                          <p:spTgt spid="50"/>
                                        </p:tgtEl>
                                        <p:attrNameLst>
                                          <p:attrName>ppt_x</p:attrName>
                                        </p:attrNameLst>
                                      </p:cBhvr>
                                      <p:tavLst>
                                        <p:tav tm="0">
                                          <p:val>
                                            <p:strVal val="#ppt_x"/>
                                          </p:val>
                                        </p:tav>
                                        <p:tav tm="100000">
                                          <p:val>
                                            <p:strVal val="#ppt_x"/>
                                          </p:val>
                                        </p:tav>
                                      </p:tavLst>
                                    </p:anim>
                                    <p:anim calcmode="lin" valueType="num">
                                      <p:cBhvr additive="base">
                                        <p:cTn id="3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922" grpId="0" animBg="1"/>
      <p:bldP spid="50"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幻灯片编号占位符 3">
            <a:extLst>
              <a:ext uri="{FF2B5EF4-FFF2-40B4-BE49-F238E27FC236}">
                <a16:creationId xmlns:a16="http://schemas.microsoft.com/office/drawing/2014/main" id="{E5B0E2E5-87F3-D7D1-D4F3-CD5A1DCAC7B1}"/>
              </a:ext>
            </a:extLst>
          </p:cNvPr>
          <p:cNvSpPr>
            <a:spLocks noGrp="1"/>
          </p:cNvSpPr>
          <p:nvPr>
            <p:ph type="sldNum" sz="quarter" idx="12"/>
          </p:nvPr>
        </p:nvSpPr>
        <p:spPr/>
        <p:txBody>
          <a:bodyPr/>
          <a:lstStyle/>
          <a:p>
            <a:fld id="{9C3C969A-40C9-4FD0-B984-1164EA1F05C3}" type="slidenum">
              <a:rPr lang="zh-CN" altLang="en-US"/>
              <a:pPr/>
              <a:t>361</a:t>
            </a:fld>
            <a:endParaRPr lang="en-US" altLang="zh-CN"/>
          </a:p>
        </p:txBody>
      </p:sp>
      <p:sp>
        <p:nvSpPr>
          <p:cNvPr id="806914" name="Rectangle 2">
            <a:extLst>
              <a:ext uri="{FF2B5EF4-FFF2-40B4-BE49-F238E27FC236}">
                <a16:creationId xmlns:a16="http://schemas.microsoft.com/office/drawing/2014/main" id="{CF61181A-8150-7FAB-9A52-5F18DD311C6C}"/>
              </a:ext>
            </a:extLst>
          </p:cNvPr>
          <p:cNvSpPr>
            <a:spLocks noGrp="1" noChangeArrowheads="1"/>
          </p:cNvSpPr>
          <p:nvPr>
            <p:ph type="title" idx="4294967295"/>
          </p:nvPr>
        </p:nvSpPr>
        <p:spPr>
          <a:xfrm>
            <a:off x="1979613" y="873125"/>
            <a:ext cx="5076825" cy="647700"/>
          </a:xfrm>
        </p:spPr>
        <p:txBody>
          <a:bodyPr/>
          <a:lstStyle/>
          <a:p>
            <a:pPr>
              <a:lnSpc>
                <a:spcPct val="80000"/>
              </a:lnSpc>
              <a:defRPr/>
            </a:pPr>
            <a:r>
              <a:rPr lang="en-US" altLang="zh-CN" sz="2400" b="1">
                <a:latin typeface="Times New Roman" panose="02020603050405020304" pitchFamily="18" charset="0"/>
                <a:ea typeface="黑体" panose="02010609060101010101" pitchFamily="2" charset="-122"/>
              </a:rPr>
              <a:t>Example of Precedence Graph</a:t>
            </a:r>
          </a:p>
        </p:txBody>
      </p:sp>
      <p:sp>
        <p:nvSpPr>
          <p:cNvPr id="806915" name="Rectangle 3">
            <a:extLst>
              <a:ext uri="{FF2B5EF4-FFF2-40B4-BE49-F238E27FC236}">
                <a16:creationId xmlns:a16="http://schemas.microsoft.com/office/drawing/2014/main" id="{DE070853-4DC4-2C94-083D-8883D946A130}"/>
              </a:ext>
            </a:extLst>
          </p:cNvPr>
          <p:cNvSpPr>
            <a:spLocks noGrp="1" noChangeArrowheads="1"/>
          </p:cNvSpPr>
          <p:nvPr>
            <p:ph type="body" idx="4294967295"/>
          </p:nvPr>
        </p:nvSpPr>
        <p:spPr>
          <a:xfrm>
            <a:off x="215900" y="1614488"/>
            <a:ext cx="6724650" cy="4983162"/>
          </a:xfrm>
        </p:spPr>
        <p:txBody>
          <a:bodyPr/>
          <a:lstStyle/>
          <a:p>
            <a:pPr marL="346075" indent="0">
              <a:lnSpc>
                <a:spcPct val="90000"/>
              </a:lnSpc>
              <a:spcBef>
                <a:spcPct val="0"/>
              </a:spcBef>
              <a:buFontTx/>
              <a:buNone/>
              <a:tabLst>
                <a:tab pos="635000" algn="l"/>
                <a:tab pos="1485900" algn="l"/>
                <a:tab pos="1717675" algn="l"/>
                <a:tab pos="2684463" algn="l"/>
                <a:tab pos="2973388" algn="l"/>
                <a:tab pos="3767138" algn="l"/>
                <a:tab pos="3940175" algn="l"/>
                <a:tab pos="4805363" algn="l"/>
                <a:tab pos="4978400" algn="l"/>
              </a:tabLst>
            </a:pPr>
            <a:r>
              <a:rPr lang="zh-CN" altLang="en-US" sz="2000">
                <a:latin typeface="Times New Roman" panose="02020603050405020304" pitchFamily="18" charset="0"/>
              </a:rPr>
              <a:t>	</a:t>
            </a:r>
            <a:r>
              <a:rPr lang="en-US" altLang="zh-CN" sz="2000" i="1">
                <a:latin typeface="Times New Roman" panose="02020603050405020304" pitchFamily="18" charset="0"/>
              </a:rPr>
              <a:t>T</a:t>
            </a:r>
            <a:r>
              <a:rPr lang="en-US" altLang="zh-CN" sz="2000" baseline="-25000">
                <a:latin typeface="Times New Roman" panose="02020603050405020304" pitchFamily="18" charset="0"/>
              </a:rPr>
              <a:t>1		 </a:t>
            </a:r>
            <a:r>
              <a:rPr lang="en-US" altLang="zh-CN" sz="2000" i="1">
                <a:latin typeface="Times New Roman" panose="02020603050405020304" pitchFamily="18" charset="0"/>
              </a:rPr>
              <a:t>T</a:t>
            </a:r>
            <a:r>
              <a:rPr lang="en-US" altLang="zh-CN" sz="2000" baseline="-25000">
                <a:latin typeface="Times New Roman" panose="02020603050405020304" pitchFamily="18" charset="0"/>
              </a:rPr>
              <a:t>2		 </a:t>
            </a:r>
            <a:r>
              <a:rPr lang="en-US" altLang="zh-CN" sz="2000" i="1">
                <a:latin typeface="Times New Roman" panose="02020603050405020304" pitchFamily="18" charset="0"/>
              </a:rPr>
              <a:t>T</a:t>
            </a:r>
            <a:r>
              <a:rPr lang="en-US" altLang="zh-CN" sz="2000" baseline="-25000">
                <a:latin typeface="Times New Roman" panose="02020603050405020304" pitchFamily="18" charset="0"/>
              </a:rPr>
              <a:t>3		 </a:t>
            </a:r>
            <a:r>
              <a:rPr lang="en-US" altLang="zh-CN" sz="2000" i="1">
                <a:latin typeface="Times New Roman" panose="02020603050405020304" pitchFamily="18" charset="0"/>
              </a:rPr>
              <a:t>T</a:t>
            </a:r>
            <a:r>
              <a:rPr lang="en-US" altLang="zh-CN" sz="2000" baseline="-25000">
                <a:latin typeface="Times New Roman" panose="02020603050405020304" pitchFamily="18" charset="0"/>
              </a:rPr>
              <a:t>4		 </a:t>
            </a:r>
            <a:r>
              <a:rPr lang="en-US" altLang="zh-CN" sz="2000" i="1">
                <a:latin typeface="Times New Roman" panose="02020603050405020304" pitchFamily="18" charset="0"/>
              </a:rPr>
              <a:t>T</a:t>
            </a:r>
            <a:r>
              <a:rPr lang="en-US" altLang="zh-CN" sz="2000" baseline="-25000">
                <a:latin typeface="Times New Roman" panose="02020603050405020304" pitchFamily="18" charset="0"/>
              </a:rPr>
              <a:t>5</a:t>
            </a:r>
            <a:br>
              <a:rPr lang="en-US" altLang="zh-CN" sz="2000">
                <a:latin typeface="Times New Roman" panose="02020603050405020304" pitchFamily="18" charset="0"/>
              </a:rPr>
            </a:br>
            <a:r>
              <a:rPr lang="en-US" altLang="zh-CN" sz="2000">
                <a:latin typeface="Times New Roman" panose="02020603050405020304" pitchFamily="18" charset="0"/>
              </a:rPr>
              <a:t>		read(X)</a:t>
            </a:r>
            <a:br>
              <a:rPr lang="en-US" altLang="zh-CN" sz="2000">
                <a:latin typeface="Times New Roman" panose="02020603050405020304" pitchFamily="18" charset="0"/>
              </a:rPr>
            </a:br>
            <a:r>
              <a:rPr lang="en-US" altLang="zh-CN" sz="2000">
                <a:latin typeface="Times New Roman" panose="02020603050405020304" pitchFamily="18" charset="0"/>
              </a:rPr>
              <a:t>read(Y)</a:t>
            </a:r>
            <a:br>
              <a:rPr lang="en-US" altLang="zh-CN" sz="2000">
                <a:latin typeface="Times New Roman" panose="02020603050405020304" pitchFamily="18" charset="0"/>
              </a:rPr>
            </a:br>
            <a:r>
              <a:rPr lang="en-US" altLang="zh-CN" sz="2000">
                <a:latin typeface="Times New Roman" panose="02020603050405020304" pitchFamily="18" charset="0"/>
              </a:rPr>
              <a:t>read(Z)</a:t>
            </a:r>
            <a:br>
              <a:rPr lang="en-US" altLang="zh-CN" sz="2000">
                <a:latin typeface="Times New Roman" panose="02020603050405020304" pitchFamily="18" charset="0"/>
              </a:rPr>
            </a:br>
            <a:r>
              <a:rPr lang="en-US" altLang="zh-CN" sz="2000">
                <a:latin typeface="Times New Roman" panose="02020603050405020304" pitchFamily="18" charset="0"/>
              </a:rPr>
              <a:t>								read(V)</a:t>
            </a:r>
            <a:br>
              <a:rPr lang="en-US" altLang="zh-CN" sz="2000">
                <a:latin typeface="Times New Roman" panose="02020603050405020304" pitchFamily="18" charset="0"/>
              </a:rPr>
            </a:br>
            <a:r>
              <a:rPr lang="en-US" altLang="zh-CN" sz="2000">
                <a:latin typeface="Times New Roman" panose="02020603050405020304" pitchFamily="18" charset="0"/>
              </a:rPr>
              <a:t>								read(W)</a:t>
            </a:r>
            <a:br>
              <a:rPr lang="en-US" altLang="zh-CN" sz="2000">
                <a:latin typeface="Times New Roman" panose="02020603050405020304" pitchFamily="18" charset="0"/>
              </a:rPr>
            </a:br>
            <a:r>
              <a:rPr lang="en-US" altLang="zh-CN" sz="2000">
                <a:latin typeface="Times New Roman" panose="02020603050405020304" pitchFamily="18" charset="0"/>
              </a:rPr>
              <a:t>								read(W)</a:t>
            </a:r>
            <a:br>
              <a:rPr lang="en-US" altLang="zh-CN" sz="2000">
                <a:latin typeface="Times New Roman" panose="02020603050405020304" pitchFamily="18" charset="0"/>
              </a:rPr>
            </a:br>
            <a:r>
              <a:rPr lang="en-US" altLang="zh-CN" sz="2000">
                <a:latin typeface="Times New Roman" panose="02020603050405020304" pitchFamily="18" charset="0"/>
              </a:rPr>
              <a:t>		read(Y)</a:t>
            </a:r>
            <a:br>
              <a:rPr lang="en-US" altLang="zh-CN" sz="2000">
                <a:latin typeface="Times New Roman" panose="02020603050405020304" pitchFamily="18" charset="0"/>
              </a:rPr>
            </a:br>
            <a:r>
              <a:rPr lang="en-US" altLang="zh-CN" sz="2000">
                <a:latin typeface="Times New Roman" panose="02020603050405020304" pitchFamily="18" charset="0"/>
              </a:rPr>
              <a:t>		write(Y)</a:t>
            </a:r>
            <a:br>
              <a:rPr lang="en-US" altLang="zh-CN" sz="2000">
                <a:latin typeface="Times New Roman" panose="02020603050405020304" pitchFamily="18" charset="0"/>
              </a:rPr>
            </a:br>
            <a:r>
              <a:rPr lang="en-US" altLang="zh-CN" sz="2000">
                <a:latin typeface="Times New Roman" panose="02020603050405020304" pitchFamily="18" charset="0"/>
              </a:rPr>
              <a:t>				write(Z)</a:t>
            </a:r>
            <a:br>
              <a:rPr lang="en-US" altLang="zh-CN" sz="2000">
                <a:latin typeface="Times New Roman" panose="02020603050405020304" pitchFamily="18" charset="0"/>
              </a:rPr>
            </a:br>
            <a:r>
              <a:rPr lang="en-US" altLang="zh-CN" sz="2000">
                <a:latin typeface="Times New Roman" panose="02020603050405020304" pitchFamily="18" charset="0"/>
              </a:rPr>
              <a:t>read(U)</a:t>
            </a:r>
            <a:br>
              <a:rPr lang="en-US" altLang="zh-CN" sz="2000">
                <a:latin typeface="Times New Roman" panose="02020603050405020304" pitchFamily="18" charset="0"/>
              </a:rPr>
            </a:br>
            <a:r>
              <a:rPr lang="en-US" altLang="zh-CN" sz="2000">
                <a:latin typeface="Times New Roman" panose="02020603050405020304" pitchFamily="18" charset="0"/>
              </a:rPr>
              <a:t>						read(Y)</a:t>
            </a:r>
            <a:br>
              <a:rPr lang="en-US" altLang="zh-CN" sz="2000">
                <a:latin typeface="Times New Roman" panose="02020603050405020304" pitchFamily="18" charset="0"/>
              </a:rPr>
            </a:br>
            <a:r>
              <a:rPr lang="en-US" altLang="zh-CN" sz="2000">
                <a:latin typeface="Times New Roman" panose="02020603050405020304" pitchFamily="18" charset="0"/>
              </a:rPr>
              <a:t>						write(Y)</a:t>
            </a:r>
            <a:br>
              <a:rPr lang="en-US" altLang="zh-CN" sz="2000">
                <a:latin typeface="Times New Roman" panose="02020603050405020304" pitchFamily="18" charset="0"/>
              </a:rPr>
            </a:br>
            <a:r>
              <a:rPr lang="en-US" altLang="zh-CN" sz="2000">
                <a:latin typeface="Times New Roman" panose="02020603050405020304" pitchFamily="18" charset="0"/>
              </a:rPr>
              <a:t>						read(Z)</a:t>
            </a:r>
            <a:br>
              <a:rPr lang="en-US" altLang="zh-CN" sz="2000">
                <a:latin typeface="Times New Roman" panose="02020603050405020304" pitchFamily="18" charset="0"/>
              </a:rPr>
            </a:br>
            <a:r>
              <a:rPr lang="en-US" altLang="zh-CN" sz="2000">
                <a:latin typeface="Times New Roman" panose="02020603050405020304" pitchFamily="18" charset="0"/>
              </a:rPr>
              <a:t>						write(Z)</a:t>
            </a:r>
          </a:p>
          <a:p>
            <a:pPr marL="346075" indent="0">
              <a:lnSpc>
                <a:spcPct val="90000"/>
              </a:lnSpc>
              <a:spcBef>
                <a:spcPct val="0"/>
              </a:spcBef>
              <a:buFontTx/>
              <a:buNone/>
              <a:tabLst>
                <a:tab pos="635000" algn="l"/>
                <a:tab pos="1485900" algn="l"/>
                <a:tab pos="1717675" algn="l"/>
                <a:tab pos="2684463" algn="l"/>
                <a:tab pos="2973388" algn="l"/>
                <a:tab pos="3767138" algn="l"/>
                <a:tab pos="3940175" algn="l"/>
                <a:tab pos="4805363" algn="l"/>
                <a:tab pos="4978400" algn="l"/>
              </a:tabLst>
            </a:pPr>
            <a:r>
              <a:rPr lang="en-US" altLang="zh-CN" sz="2000">
                <a:latin typeface="Times New Roman" panose="02020603050405020304" pitchFamily="18" charset="0"/>
              </a:rPr>
              <a:t>read(U)</a:t>
            </a:r>
            <a:br>
              <a:rPr lang="en-US" altLang="zh-CN" sz="2000">
                <a:latin typeface="Times New Roman" panose="02020603050405020304" pitchFamily="18" charset="0"/>
              </a:rPr>
            </a:br>
            <a:r>
              <a:rPr lang="en-US" altLang="zh-CN" sz="2000">
                <a:latin typeface="Times New Roman" panose="02020603050405020304" pitchFamily="18" charset="0"/>
              </a:rPr>
              <a:t>write(U)</a:t>
            </a:r>
            <a:endParaRPr lang="en-US" altLang="zh-CN" sz="2000" baseline="-25000">
              <a:latin typeface="Times New Roman" panose="02020603050405020304" pitchFamily="18" charset="0"/>
            </a:endParaRPr>
          </a:p>
        </p:txBody>
      </p:sp>
      <p:grpSp>
        <p:nvGrpSpPr>
          <p:cNvPr id="18436" name="Group 4">
            <a:extLst>
              <a:ext uri="{FF2B5EF4-FFF2-40B4-BE49-F238E27FC236}">
                <a16:creationId xmlns:a16="http://schemas.microsoft.com/office/drawing/2014/main" id="{20207945-DE7F-341F-6562-66BF4DF4686C}"/>
              </a:ext>
            </a:extLst>
          </p:cNvPr>
          <p:cNvGrpSpPr>
            <a:grpSpLocks/>
          </p:cNvGrpSpPr>
          <p:nvPr/>
        </p:nvGrpSpPr>
        <p:grpSpPr bwMode="auto">
          <a:xfrm>
            <a:off x="615950" y="1651000"/>
            <a:ext cx="5443538" cy="4806950"/>
            <a:chOff x="997" y="485"/>
            <a:chExt cx="3429" cy="3028"/>
          </a:xfrm>
        </p:grpSpPr>
        <p:sp>
          <p:nvSpPr>
            <p:cNvPr id="806917" name="Line 5">
              <a:extLst>
                <a:ext uri="{FF2B5EF4-FFF2-40B4-BE49-F238E27FC236}">
                  <a16:creationId xmlns:a16="http://schemas.microsoft.com/office/drawing/2014/main" id="{7EF774F3-6E86-8EB7-DD29-4BC223CF585A}"/>
                </a:ext>
              </a:extLst>
            </p:cNvPr>
            <p:cNvSpPr>
              <a:spLocks noChangeShapeType="1"/>
            </p:cNvSpPr>
            <p:nvPr/>
          </p:nvSpPr>
          <p:spPr bwMode="auto">
            <a:xfrm>
              <a:off x="1019" y="682"/>
              <a:ext cx="340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grpSp>
          <p:nvGrpSpPr>
            <p:cNvPr id="18438" name="Group 6">
              <a:extLst>
                <a:ext uri="{FF2B5EF4-FFF2-40B4-BE49-F238E27FC236}">
                  <a16:creationId xmlns:a16="http://schemas.microsoft.com/office/drawing/2014/main" id="{083034D4-9CEB-98D7-7A36-31302BF7B6A9}"/>
                </a:ext>
              </a:extLst>
            </p:cNvPr>
            <p:cNvGrpSpPr>
              <a:grpSpLocks/>
            </p:cNvGrpSpPr>
            <p:nvPr/>
          </p:nvGrpSpPr>
          <p:grpSpPr bwMode="auto">
            <a:xfrm>
              <a:off x="997" y="485"/>
              <a:ext cx="3427" cy="3028"/>
              <a:chOff x="1005" y="485"/>
              <a:chExt cx="3427" cy="3696"/>
            </a:xfrm>
          </p:grpSpPr>
          <p:sp>
            <p:nvSpPr>
              <p:cNvPr id="806919" name="Line 7">
                <a:extLst>
                  <a:ext uri="{FF2B5EF4-FFF2-40B4-BE49-F238E27FC236}">
                    <a16:creationId xmlns:a16="http://schemas.microsoft.com/office/drawing/2014/main" id="{B6EE1241-DC49-4FB0-0480-2848566F0D9C}"/>
                  </a:ext>
                </a:extLst>
              </p:cNvPr>
              <p:cNvSpPr>
                <a:spLocks noChangeShapeType="1"/>
              </p:cNvSpPr>
              <p:nvPr/>
            </p:nvSpPr>
            <p:spPr bwMode="auto">
              <a:xfrm>
                <a:off x="1005" y="485"/>
                <a:ext cx="0" cy="36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0" name="Line 8">
                <a:extLst>
                  <a:ext uri="{FF2B5EF4-FFF2-40B4-BE49-F238E27FC236}">
                    <a16:creationId xmlns:a16="http://schemas.microsoft.com/office/drawing/2014/main" id="{408E3D19-9ADE-58C4-27BE-E24C03705DF5}"/>
                  </a:ext>
                </a:extLst>
              </p:cNvPr>
              <p:cNvSpPr>
                <a:spLocks noChangeShapeType="1"/>
              </p:cNvSpPr>
              <p:nvPr/>
            </p:nvSpPr>
            <p:spPr bwMode="auto">
              <a:xfrm>
                <a:off x="1721" y="485"/>
                <a:ext cx="0" cy="36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1" name="Line 9">
                <a:extLst>
                  <a:ext uri="{FF2B5EF4-FFF2-40B4-BE49-F238E27FC236}">
                    <a16:creationId xmlns:a16="http://schemas.microsoft.com/office/drawing/2014/main" id="{E14768F4-A479-58AE-6D6F-3D9AB54F3FC4}"/>
                  </a:ext>
                </a:extLst>
              </p:cNvPr>
              <p:cNvSpPr>
                <a:spLocks noChangeShapeType="1"/>
              </p:cNvSpPr>
              <p:nvPr/>
            </p:nvSpPr>
            <p:spPr bwMode="auto">
              <a:xfrm>
                <a:off x="2428" y="485"/>
                <a:ext cx="0" cy="36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2" name="Line 10">
                <a:extLst>
                  <a:ext uri="{FF2B5EF4-FFF2-40B4-BE49-F238E27FC236}">
                    <a16:creationId xmlns:a16="http://schemas.microsoft.com/office/drawing/2014/main" id="{C47B8613-8D48-DB2E-375A-B49B33AC5C4B}"/>
                  </a:ext>
                </a:extLst>
              </p:cNvPr>
              <p:cNvSpPr>
                <a:spLocks noChangeShapeType="1"/>
              </p:cNvSpPr>
              <p:nvPr/>
            </p:nvSpPr>
            <p:spPr bwMode="auto">
              <a:xfrm>
                <a:off x="3099" y="485"/>
                <a:ext cx="0" cy="36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3" name="Line 11">
                <a:extLst>
                  <a:ext uri="{FF2B5EF4-FFF2-40B4-BE49-F238E27FC236}">
                    <a16:creationId xmlns:a16="http://schemas.microsoft.com/office/drawing/2014/main" id="{51B70512-5A1D-ECA1-97E6-84C8B3531001}"/>
                  </a:ext>
                </a:extLst>
              </p:cNvPr>
              <p:cNvSpPr>
                <a:spLocks noChangeShapeType="1"/>
              </p:cNvSpPr>
              <p:nvPr/>
            </p:nvSpPr>
            <p:spPr bwMode="auto">
              <a:xfrm>
                <a:off x="3761" y="485"/>
                <a:ext cx="0" cy="36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4" name="Line 12">
                <a:extLst>
                  <a:ext uri="{FF2B5EF4-FFF2-40B4-BE49-F238E27FC236}">
                    <a16:creationId xmlns:a16="http://schemas.microsoft.com/office/drawing/2014/main" id="{C5B8A480-A62D-2D41-8B14-2E27A40C62C7}"/>
                  </a:ext>
                </a:extLst>
              </p:cNvPr>
              <p:cNvSpPr>
                <a:spLocks noChangeShapeType="1"/>
              </p:cNvSpPr>
              <p:nvPr/>
            </p:nvSpPr>
            <p:spPr bwMode="auto">
              <a:xfrm>
                <a:off x="4432" y="485"/>
                <a:ext cx="0" cy="36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grpSp>
      </p:grpSp>
      <p:grpSp>
        <p:nvGrpSpPr>
          <p:cNvPr id="303143" name="Group 39">
            <a:extLst>
              <a:ext uri="{FF2B5EF4-FFF2-40B4-BE49-F238E27FC236}">
                <a16:creationId xmlns:a16="http://schemas.microsoft.com/office/drawing/2014/main" id="{91396EB1-A76D-1697-ABE1-5E4C85829796}"/>
              </a:ext>
            </a:extLst>
          </p:cNvPr>
          <p:cNvGrpSpPr>
            <a:grpSpLocks/>
          </p:cNvGrpSpPr>
          <p:nvPr/>
        </p:nvGrpSpPr>
        <p:grpSpPr bwMode="auto">
          <a:xfrm>
            <a:off x="3851275" y="4386263"/>
            <a:ext cx="4213225" cy="900112"/>
            <a:chOff x="2426" y="2704"/>
            <a:chExt cx="2654" cy="567"/>
          </a:xfrm>
        </p:grpSpPr>
        <p:sp>
          <p:nvSpPr>
            <p:cNvPr id="806926" name="Line 28">
              <a:extLst>
                <a:ext uri="{FF2B5EF4-FFF2-40B4-BE49-F238E27FC236}">
                  <a16:creationId xmlns:a16="http://schemas.microsoft.com/office/drawing/2014/main" id="{A6EA06FF-480B-A4E0-6BBC-4928DAA53420}"/>
                </a:ext>
              </a:extLst>
            </p:cNvPr>
            <p:cNvSpPr>
              <a:spLocks noChangeShapeType="1"/>
            </p:cNvSpPr>
            <p:nvPr/>
          </p:nvSpPr>
          <p:spPr bwMode="auto">
            <a:xfrm>
              <a:off x="2426" y="2704"/>
              <a:ext cx="477" cy="567"/>
            </a:xfrm>
            <a:prstGeom prst="line">
              <a:avLst/>
            </a:prstGeom>
            <a:noFill/>
            <a:ln w="9525">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18447" name="Arc 15">
              <a:extLst>
                <a:ext uri="{FF2B5EF4-FFF2-40B4-BE49-F238E27FC236}">
                  <a16:creationId xmlns:a16="http://schemas.microsoft.com/office/drawing/2014/main" id="{11F4D768-C083-1994-48CC-CC69E8A46307}"/>
                </a:ext>
              </a:extLst>
            </p:cNvPr>
            <p:cNvSpPr>
              <a:spLocks noChangeArrowheads="1"/>
            </p:cNvSpPr>
            <p:nvPr/>
          </p:nvSpPr>
          <p:spPr bwMode="auto">
            <a:xfrm rot="10800000">
              <a:off x="4332" y="2742"/>
              <a:ext cx="748" cy="234"/>
            </a:xfrm>
            <a:custGeom>
              <a:avLst/>
              <a:gdLst>
                <a:gd name="T0" fmla="*/ -1 w 36403"/>
                <a:gd name="T1" fmla="*/ 14913 h 21600"/>
                <a:gd name="T2" fmla="*/ 20539 w 36403"/>
                <a:gd name="T3" fmla="*/ 0 h 21600"/>
                <a:gd name="T4" fmla="*/ 36403 w 36403"/>
                <a:gd name="T5" fmla="*/ 6940 h 21600"/>
                <a:gd name="T6" fmla="*/ -1 w 36403"/>
                <a:gd name="T7" fmla="*/ 14913 h 21600"/>
                <a:gd name="T8" fmla="*/ 20539 w 36403"/>
                <a:gd name="T9" fmla="*/ 0 h 21600"/>
                <a:gd name="T10" fmla="*/ 36403 w 36403"/>
                <a:gd name="T11" fmla="*/ 6940 h 21600"/>
                <a:gd name="T12" fmla="*/ 20539 w 36403"/>
                <a:gd name="T13" fmla="*/ 21600 h 21600"/>
                <a:gd name="T14" fmla="*/ -1 w 36403"/>
                <a:gd name="T15" fmla="*/ 14913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03" h="21600" fill="none">
                  <a:moveTo>
                    <a:pt x="-1" y="14913"/>
                  </a:moveTo>
                  <a:cubicBezTo>
                    <a:pt x="2895" y="6020"/>
                    <a:pt x="11185" y="-1"/>
                    <a:pt x="20539" y="0"/>
                  </a:cubicBezTo>
                  <a:cubicBezTo>
                    <a:pt x="26563" y="0"/>
                    <a:pt x="32314" y="2516"/>
                    <a:pt x="36403" y="6940"/>
                  </a:cubicBezTo>
                </a:path>
                <a:path w="36403" h="21600" stroke="0">
                  <a:moveTo>
                    <a:pt x="-1" y="14913"/>
                  </a:moveTo>
                  <a:cubicBezTo>
                    <a:pt x="2895" y="6020"/>
                    <a:pt x="11185" y="-1"/>
                    <a:pt x="20539" y="0"/>
                  </a:cubicBezTo>
                  <a:cubicBezTo>
                    <a:pt x="26563" y="0"/>
                    <a:pt x="32314" y="2516"/>
                    <a:pt x="36403" y="6940"/>
                  </a:cubicBezTo>
                  <a:lnTo>
                    <a:pt x="20539" y="21600"/>
                  </a:lnTo>
                  <a:lnTo>
                    <a:pt x="-1" y="14913"/>
                  </a:lnTo>
                  <a:close/>
                </a:path>
              </a:pathLst>
            </a:custGeom>
            <a:noFill/>
            <a:ln w="19050">
              <a:solidFill>
                <a:srgbClr val="000000"/>
              </a:solidFill>
              <a:prstDash val="dash"/>
              <a:round/>
              <a:headEnd type="stealth" w="lg"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3142" name="Group 38">
            <a:extLst>
              <a:ext uri="{FF2B5EF4-FFF2-40B4-BE49-F238E27FC236}">
                <a16:creationId xmlns:a16="http://schemas.microsoft.com/office/drawing/2014/main" id="{CCA16ED5-C346-658C-8D12-C25BE3C982F8}"/>
              </a:ext>
            </a:extLst>
          </p:cNvPr>
          <p:cNvGrpSpPr>
            <a:grpSpLocks/>
          </p:cNvGrpSpPr>
          <p:nvPr/>
        </p:nvGrpSpPr>
        <p:grpSpPr bwMode="auto">
          <a:xfrm>
            <a:off x="2700338" y="3070225"/>
            <a:ext cx="5811837" cy="2000250"/>
            <a:chOff x="1701" y="1875"/>
            <a:chExt cx="3661" cy="1260"/>
          </a:xfrm>
        </p:grpSpPr>
        <p:sp>
          <p:nvSpPr>
            <p:cNvPr id="806929" name="Line 26">
              <a:extLst>
                <a:ext uri="{FF2B5EF4-FFF2-40B4-BE49-F238E27FC236}">
                  <a16:creationId xmlns:a16="http://schemas.microsoft.com/office/drawing/2014/main" id="{27AF6733-10EB-6CE8-7F6E-617E9DDD1023}"/>
                </a:ext>
              </a:extLst>
            </p:cNvPr>
            <p:cNvSpPr>
              <a:spLocks noChangeShapeType="1"/>
            </p:cNvSpPr>
            <p:nvPr/>
          </p:nvSpPr>
          <p:spPr bwMode="auto">
            <a:xfrm>
              <a:off x="1701" y="2478"/>
              <a:ext cx="861" cy="657"/>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18450" name="Arc 18">
              <a:extLst>
                <a:ext uri="{FF2B5EF4-FFF2-40B4-BE49-F238E27FC236}">
                  <a16:creationId xmlns:a16="http://schemas.microsoft.com/office/drawing/2014/main" id="{F3C16D03-6713-9D29-26D8-E6AEC661A90A}"/>
                </a:ext>
              </a:extLst>
            </p:cNvPr>
            <p:cNvSpPr>
              <a:spLocks noChangeArrowheads="1"/>
            </p:cNvSpPr>
            <p:nvPr/>
          </p:nvSpPr>
          <p:spPr bwMode="auto">
            <a:xfrm rot="16200000" flipV="1">
              <a:off x="4855" y="2089"/>
              <a:ext cx="721" cy="287"/>
            </a:xfrm>
            <a:custGeom>
              <a:avLst/>
              <a:gdLst>
                <a:gd name="T0" fmla="*/ 0 w 33913"/>
                <a:gd name="T1" fmla="*/ 8547 h 21600"/>
                <a:gd name="T2" fmla="*/ 17210 w 33913"/>
                <a:gd name="T3" fmla="*/ 0 h 21600"/>
                <a:gd name="T4" fmla="*/ 33912 w 33913"/>
                <a:gd name="T5" fmla="*/ 7904 h 21600"/>
                <a:gd name="T6" fmla="*/ 0 w 33913"/>
                <a:gd name="T7" fmla="*/ 8547 h 21600"/>
                <a:gd name="T8" fmla="*/ 17210 w 33913"/>
                <a:gd name="T9" fmla="*/ 0 h 21600"/>
                <a:gd name="T10" fmla="*/ 33912 w 33913"/>
                <a:gd name="T11" fmla="*/ 7904 h 21600"/>
                <a:gd name="T12" fmla="*/ 17210 w 33913"/>
                <a:gd name="T13" fmla="*/ 21600 h 21600"/>
                <a:gd name="T14" fmla="*/ 0 w 33913"/>
                <a:gd name="T15" fmla="*/ 8547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13" h="21600" fill="none">
                  <a:moveTo>
                    <a:pt x="0" y="8547"/>
                  </a:moveTo>
                  <a:cubicBezTo>
                    <a:pt x="4083" y="3162"/>
                    <a:pt x="10452" y="-1"/>
                    <a:pt x="17210" y="0"/>
                  </a:cubicBezTo>
                  <a:cubicBezTo>
                    <a:pt x="23680" y="0"/>
                    <a:pt x="29810" y="2900"/>
                    <a:pt x="33912" y="7904"/>
                  </a:cubicBezTo>
                </a:path>
                <a:path w="33913" h="21600" stroke="0">
                  <a:moveTo>
                    <a:pt x="0" y="8547"/>
                  </a:moveTo>
                  <a:cubicBezTo>
                    <a:pt x="4083" y="3162"/>
                    <a:pt x="10452" y="-1"/>
                    <a:pt x="17210" y="0"/>
                  </a:cubicBezTo>
                  <a:cubicBezTo>
                    <a:pt x="23680" y="0"/>
                    <a:pt x="29810" y="2900"/>
                    <a:pt x="33912" y="7904"/>
                  </a:cubicBezTo>
                  <a:lnTo>
                    <a:pt x="17210" y="21600"/>
                  </a:lnTo>
                  <a:lnTo>
                    <a:pt x="0" y="8547"/>
                  </a:lnTo>
                  <a:close/>
                </a:path>
              </a:pathLst>
            </a:custGeom>
            <a:noFill/>
            <a:ln w="19050">
              <a:solidFill>
                <a:srgbClr val="0066FF"/>
              </a:solidFill>
              <a:prstDash val="dash"/>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3141" name="Group 37">
            <a:extLst>
              <a:ext uri="{FF2B5EF4-FFF2-40B4-BE49-F238E27FC236}">
                <a16:creationId xmlns:a16="http://schemas.microsoft.com/office/drawing/2014/main" id="{8282C16D-5712-2AB3-F34F-4960501F2835}"/>
              </a:ext>
            </a:extLst>
          </p:cNvPr>
          <p:cNvGrpSpPr>
            <a:grpSpLocks/>
          </p:cNvGrpSpPr>
          <p:nvPr/>
        </p:nvGrpSpPr>
        <p:grpSpPr bwMode="auto">
          <a:xfrm>
            <a:off x="1403350" y="2693988"/>
            <a:ext cx="5329238" cy="1692275"/>
            <a:chOff x="884" y="1638"/>
            <a:chExt cx="3357" cy="1066"/>
          </a:xfrm>
        </p:grpSpPr>
        <p:sp>
          <p:nvSpPr>
            <p:cNvPr id="806932" name="Line 29">
              <a:extLst>
                <a:ext uri="{FF2B5EF4-FFF2-40B4-BE49-F238E27FC236}">
                  <a16:creationId xmlns:a16="http://schemas.microsoft.com/office/drawing/2014/main" id="{F782E935-BBE7-CAC6-87A8-C2319645C70E}"/>
                </a:ext>
              </a:extLst>
            </p:cNvPr>
            <p:cNvSpPr>
              <a:spLocks noChangeShapeType="1"/>
            </p:cNvSpPr>
            <p:nvPr/>
          </p:nvSpPr>
          <p:spPr bwMode="auto">
            <a:xfrm>
              <a:off x="884" y="1638"/>
              <a:ext cx="1316" cy="908"/>
            </a:xfrm>
            <a:prstGeom prst="line">
              <a:avLst/>
            </a:prstGeom>
            <a:noFill/>
            <a:ln w="9525">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18453" name="Arc 21">
              <a:extLst>
                <a:ext uri="{FF2B5EF4-FFF2-40B4-BE49-F238E27FC236}">
                  <a16:creationId xmlns:a16="http://schemas.microsoft.com/office/drawing/2014/main" id="{FE5C076F-B707-1130-5D4F-1C65DA0D6D3D}"/>
                </a:ext>
              </a:extLst>
            </p:cNvPr>
            <p:cNvSpPr>
              <a:spLocks noChangeArrowheads="1"/>
            </p:cNvSpPr>
            <p:nvPr/>
          </p:nvSpPr>
          <p:spPr bwMode="auto">
            <a:xfrm rot="-5400000">
              <a:off x="3666" y="2129"/>
              <a:ext cx="832" cy="318"/>
            </a:xfrm>
            <a:custGeom>
              <a:avLst/>
              <a:gdLst>
                <a:gd name="T0" fmla="*/ 0 w 34854"/>
                <a:gd name="T1" fmla="*/ 7666 h 21600"/>
                <a:gd name="T2" fmla="*/ 16505 w 34854"/>
                <a:gd name="T3" fmla="*/ 0 h 21600"/>
                <a:gd name="T4" fmla="*/ 34854 w 34854"/>
                <a:gd name="T5" fmla="*/ 10203 h 21600"/>
                <a:gd name="T6" fmla="*/ 0 w 34854"/>
                <a:gd name="T7" fmla="*/ 7666 h 21600"/>
                <a:gd name="T8" fmla="*/ 16505 w 34854"/>
                <a:gd name="T9" fmla="*/ 0 h 21600"/>
                <a:gd name="T10" fmla="*/ 34854 w 34854"/>
                <a:gd name="T11" fmla="*/ 10203 h 21600"/>
                <a:gd name="T12" fmla="*/ 16505 w 34854"/>
                <a:gd name="T13" fmla="*/ 21600 h 21600"/>
                <a:gd name="T14" fmla="*/ 0 w 34854"/>
                <a:gd name="T15" fmla="*/ 7666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54" h="21600" fill="none">
                  <a:moveTo>
                    <a:pt x="0" y="7666"/>
                  </a:moveTo>
                  <a:cubicBezTo>
                    <a:pt x="4104" y="2804"/>
                    <a:pt x="10142" y="-1"/>
                    <a:pt x="16505" y="0"/>
                  </a:cubicBezTo>
                  <a:cubicBezTo>
                    <a:pt x="23974" y="0"/>
                    <a:pt x="30913" y="3858"/>
                    <a:pt x="34854" y="10203"/>
                  </a:cubicBezTo>
                </a:path>
                <a:path w="34854" h="21600" stroke="0">
                  <a:moveTo>
                    <a:pt x="0" y="7666"/>
                  </a:moveTo>
                  <a:cubicBezTo>
                    <a:pt x="4104" y="2804"/>
                    <a:pt x="10142" y="-1"/>
                    <a:pt x="16505" y="0"/>
                  </a:cubicBezTo>
                  <a:cubicBezTo>
                    <a:pt x="23974" y="0"/>
                    <a:pt x="30913" y="3858"/>
                    <a:pt x="34854" y="10203"/>
                  </a:cubicBezTo>
                  <a:lnTo>
                    <a:pt x="16505" y="21600"/>
                  </a:lnTo>
                  <a:lnTo>
                    <a:pt x="0" y="7666"/>
                  </a:lnTo>
                  <a:close/>
                </a:path>
              </a:pathLst>
            </a:custGeom>
            <a:noFill/>
            <a:ln w="19050">
              <a:solidFill>
                <a:srgbClr val="428E5B"/>
              </a:solidFill>
              <a:prstDash val="dash"/>
              <a:round/>
              <a:headEnd type="stealth" w="lg"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3140" name="Group 36">
            <a:extLst>
              <a:ext uri="{FF2B5EF4-FFF2-40B4-BE49-F238E27FC236}">
                <a16:creationId xmlns:a16="http://schemas.microsoft.com/office/drawing/2014/main" id="{E4583C28-D5CE-AD62-DCE8-D7756A9DC56A}"/>
              </a:ext>
            </a:extLst>
          </p:cNvPr>
          <p:cNvGrpSpPr>
            <a:grpSpLocks/>
          </p:cNvGrpSpPr>
          <p:nvPr/>
        </p:nvGrpSpPr>
        <p:grpSpPr bwMode="auto">
          <a:xfrm>
            <a:off x="1476375" y="2443163"/>
            <a:ext cx="6588125" cy="2592387"/>
            <a:chOff x="930" y="1480"/>
            <a:chExt cx="4150" cy="1633"/>
          </a:xfrm>
        </p:grpSpPr>
        <p:sp>
          <p:nvSpPr>
            <p:cNvPr id="806935" name="Line 24">
              <a:extLst>
                <a:ext uri="{FF2B5EF4-FFF2-40B4-BE49-F238E27FC236}">
                  <a16:creationId xmlns:a16="http://schemas.microsoft.com/office/drawing/2014/main" id="{808D040E-8329-B46B-632E-199D0CBE81F1}"/>
                </a:ext>
              </a:extLst>
            </p:cNvPr>
            <p:cNvSpPr>
              <a:spLocks noChangeShapeType="1"/>
            </p:cNvSpPr>
            <p:nvPr/>
          </p:nvSpPr>
          <p:spPr bwMode="auto">
            <a:xfrm>
              <a:off x="930" y="1480"/>
              <a:ext cx="204" cy="929"/>
            </a:xfrm>
            <a:prstGeom prst="line">
              <a:avLst/>
            </a:prstGeom>
            <a:noFill/>
            <a:ln w="9525">
              <a:solidFill>
                <a:srgbClr val="FF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806936" name="Line 25">
              <a:extLst>
                <a:ext uri="{FF2B5EF4-FFF2-40B4-BE49-F238E27FC236}">
                  <a16:creationId xmlns:a16="http://schemas.microsoft.com/office/drawing/2014/main" id="{7CC8ACB0-5282-4757-58B1-F4BB6D45C394}"/>
                </a:ext>
              </a:extLst>
            </p:cNvPr>
            <p:cNvSpPr>
              <a:spLocks noChangeShapeType="1"/>
            </p:cNvSpPr>
            <p:nvPr/>
          </p:nvSpPr>
          <p:spPr bwMode="auto">
            <a:xfrm>
              <a:off x="930" y="1480"/>
              <a:ext cx="1632" cy="1633"/>
            </a:xfrm>
            <a:prstGeom prst="line">
              <a:avLst/>
            </a:prstGeom>
            <a:noFill/>
            <a:ln w="9525">
              <a:solidFill>
                <a:srgbClr val="FF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18457" name="Arc 20">
              <a:extLst>
                <a:ext uri="{FF2B5EF4-FFF2-40B4-BE49-F238E27FC236}">
                  <a16:creationId xmlns:a16="http://schemas.microsoft.com/office/drawing/2014/main" id="{25C7EC2A-A815-AD0C-0477-E693ECC9C8AF}"/>
                </a:ext>
              </a:extLst>
            </p:cNvPr>
            <p:cNvSpPr>
              <a:spLocks noChangeArrowheads="1"/>
            </p:cNvSpPr>
            <p:nvPr/>
          </p:nvSpPr>
          <p:spPr bwMode="auto">
            <a:xfrm rot="10800000" flipV="1">
              <a:off x="4255" y="1566"/>
              <a:ext cx="790" cy="270"/>
            </a:xfrm>
            <a:custGeom>
              <a:avLst/>
              <a:gdLst>
                <a:gd name="T0" fmla="*/ -1 w 35504"/>
                <a:gd name="T1" fmla="*/ 11072 h 21600"/>
                <a:gd name="T2" fmla="*/ 18861 w 35504"/>
                <a:gd name="T3" fmla="*/ 0 h 21600"/>
                <a:gd name="T4" fmla="*/ 35504 w 35504"/>
                <a:gd name="T5" fmla="*/ 7831 h 21600"/>
                <a:gd name="T6" fmla="*/ -1 w 35504"/>
                <a:gd name="T7" fmla="*/ 11072 h 21600"/>
                <a:gd name="T8" fmla="*/ 18861 w 35504"/>
                <a:gd name="T9" fmla="*/ 0 h 21600"/>
                <a:gd name="T10" fmla="*/ 35504 w 35504"/>
                <a:gd name="T11" fmla="*/ 7831 h 21600"/>
                <a:gd name="T12" fmla="*/ 18861 w 35504"/>
                <a:gd name="T13" fmla="*/ 21600 h 21600"/>
                <a:gd name="T14" fmla="*/ -1 w 35504"/>
                <a:gd name="T15" fmla="*/ 11072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04" h="21600" fill="none">
                  <a:moveTo>
                    <a:pt x="-1" y="11072"/>
                  </a:moveTo>
                  <a:cubicBezTo>
                    <a:pt x="3815" y="4236"/>
                    <a:pt x="11031" y="-1"/>
                    <a:pt x="18861" y="0"/>
                  </a:cubicBezTo>
                  <a:cubicBezTo>
                    <a:pt x="25298" y="0"/>
                    <a:pt x="31400" y="2871"/>
                    <a:pt x="35504" y="7831"/>
                  </a:cubicBezTo>
                </a:path>
                <a:path w="35504" h="21600" stroke="0">
                  <a:moveTo>
                    <a:pt x="-1" y="11072"/>
                  </a:moveTo>
                  <a:cubicBezTo>
                    <a:pt x="3815" y="4236"/>
                    <a:pt x="11031" y="-1"/>
                    <a:pt x="18861" y="0"/>
                  </a:cubicBezTo>
                  <a:cubicBezTo>
                    <a:pt x="25298" y="0"/>
                    <a:pt x="31400" y="2871"/>
                    <a:pt x="35504" y="7831"/>
                  </a:cubicBezTo>
                  <a:lnTo>
                    <a:pt x="18861" y="21600"/>
                  </a:lnTo>
                  <a:lnTo>
                    <a:pt x="-1" y="11072"/>
                  </a:lnTo>
                  <a:close/>
                </a:path>
              </a:pathLst>
            </a:custGeom>
            <a:noFill/>
            <a:ln w="19050">
              <a:solidFill>
                <a:srgbClr val="B12E05"/>
              </a:solidFill>
              <a:prstDash val="dash"/>
              <a:round/>
              <a:headEnd type="stealth" w="lg"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6938" name="Line 22">
              <a:extLst>
                <a:ext uri="{FF2B5EF4-FFF2-40B4-BE49-F238E27FC236}">
                  <a16:creationId xmlns:a16="http://schemas.microsoft.com/office/drawing/2014/main" id="{08D199A8-FB80-AA6B-CDE9-26F39C05598D}"/>
                </a:ext>
              </a:extLst>
            </p:cNvPr>
            <p:cNvSpPr>
              <a:spLocks noChangeShapeType="1"/>
            </p:cNvSpPr>
            <p:nvPr/>
          </p:nvSpPr>
          <p:spPr bwMode="auto">
            <a:xfrm>
              <a:off x="4241" y="1888"/>
              <a:ext cx="839" cy="726"/>
            </a:xfrm>
            <a:prstGeom prst="line">
              <a:avLst/>
            </a:prstGeom>
            <a:noFill/>
            <a:ln w="19050">
              <a:solidFill>
                <a:srgbClr val="B12E05"/>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grpSp>
      <p:grpSp>
        <p:nvGrpSpPr>
          <p:cNvPr id="303144" name="Group 40">
            <a:extLst>
              <a:ext uri="{FF2B5EF4-FFF2-40B4-BE49-F238E27FC236}">
                <a16:creationId xmlns:a16="http://schemas.microsoft.com/office/drawing/2014/main" id="{8E548641-6E47-0FD9-F249-565028772F87}"/>
              </a:ext>
            </a:extLst>
          </p:cNvPr>
          <p:cNvGrpSpPr>
            <a:grpSpLocks/>
          </p:cNvGrpSpPr>
          <p:nvPr/>
        </p:nvGrpSpPr>
        <p:grpSpPr bwMode="auto">
          <a:xfrm>
            <a:off x="6311900" y="2636838"/>
            <a:ext cx="2239963" cy="3057525"/>
            <a:chOff x="3964" y="1620"/>
            <a:chExt cx="1411" cy="1926"/>
          </a:xfrm>
        </p:grpSpPr>
        <p:sp>
          <p:nvSpPr>
            <p:cNvPr id="806940" name="Text Box 14">
              <a:extLst>
                <a:ext uri="{FF2B5EF4-FFF2-40B4-BE49-F238E27FC236}">
                  <a16:creationId xmlns:a16="http://schemas.microsoft.com/office/drawing/2014/main" id="{8C5BBC3E-9D0E-907B-E3D3-3E2078B227B2}"/>
                </a:ext>
              </a:extLst>
            </p:cNvPr>
            <p:cNvSpPr txBox="1">
              <a:spLocks noChangeArrowheads="1"/>
            </p:cNvSpPr>
            <p:nvPr/>
          </p:nvSpPr>
          <p:spPr bwMode="auto">
            <a:xfrm>
              <a:off x="4037" y="2695"/>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0" hangingPunct="0">
                <a:spcBef>
                  <a:spcPct val="50000"/>
                </a:spcBef>
                <a:defRPr/>
              </a:pPr>
              <a:r>
                <a:rPr lang="en-US" altLang="zh-CN" sz="2000" b="0" i="1">
                  <a:latin typeface="Helvetica" charset="0"/>
                </a:rPr>
                <a:t>T</a:t>
              </a:r>
              <a:r>
                <a:rPr lang="en-US" altLang="zh-CN" sz="2000" b="0" baseline="-25000">
                  <a:latin typeface="Helvetica" charset="0"/>
                </a:rPr>
                <a:t>3</a:t>
              </a:r>
              <a:endParaRPr lang="en-US" altLang="zh-CN" sz="2000" b="0" i="1">
                <a:latin typeface="Helvetica" charset="0"/>
              </a:endParaRPr>
            </a:p>
          </p:txBody>
        </p:sp>
        <p:sp>
          <p:nvSpPr>
            <p:cNvPr id="806941" name="Text Box 16">
              <a:extLst>
                <a:ext uri="{FF2B5EF4-FFF2-40B4-BE49-F238E27FC236}">
                  <a16:creationId xmlns:a16="http://schemas.microsoft.com/office/drawing/2014/main" id="{D0EABE55-AC94-B200-EAC8-09630711284D}"/>
                </a:ext>
              </a:extLst>
            </p:cNvPr>
            <p:cNvSpPr txBox="1">
              <a:spLocks noChangeArrowheads="1"/>
            </p:cNvSpPr>
            <p:nvPr/>
          </p:nvSpPr>
          <p:spPr bwMode="auto">
            <a:xfrm>
              <a:off x="5091" y="2607"/>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0" hangingPunct="0">
                <a:spcBef>
                  <a:spcPct val="50000"/>
                </a:spcBef>
                <a:defRPr/>
              </a:pPr>
              <a:r>
                <a:rPr lang="en-US" altLang="zh-CN" sz="2000" b="0" i="1">
                  <a:latin typeface="Helvetica" charset="0"/>
                </a:rPr>
                <a:t>T</a:t>
              </a:r>
              <a:r>
                <a:rPr lang="en-US" altLang="zh-CN" sz="2000" b="0" baseline="-25000">
                  <a:latin typeface="Helvetica" charset="0"/>
                </a:rPr>
                <a:t>4</a:t>
              </a:r>
              <a:endParaRPr lang="en-US" altLang="zh-CN" sz="2000" b="0" i="1">
                <a:latin typeface="Helvetica" charset="0"/>
              </a:endParaRPr>
            </a:p>
          </p:txBody>
        </p:sp>
        <p:sp>
          <p:nvSpPr>
            <p:cNvPr id="806942" name="Text Box 17">
              <a:extLst>
                <a:ext uri="{FF2B5EF4-FFF2-40B4-BE49-F238E27FC236}">
                  <a16:creationId xmlns:a16="http://schemas.microsoft.com/office/drawing/2014/main" id="{AE172036-F05D-04A1-4660-5931F7B02C6D}"/>
                </a:ext>
              </a:extLst>
            </p:cNvPr>
            <p:cNvSpPr txBox="1">
              <a:spLocks noChangeArrowheads="1"/>
            </p:cNvSpPr>
            <p:nvPr/>
          </p:nvSpPr>
          <p:spPr bwMode="auto">
            <a:xfrm>
              <a:off x="3964" y="1620"/>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0" hangingPunct="0">
                <a:spcBef>
                  <a:spcPct val="50000"/>
                </a:spcBef>
                <a:defRPr/>
              </a:pPr>
              <a:r>
                <a:rPr lang="en-US" altLang="zh-CN" sz="2000" b="0" i="1">
                  <a:latin typeface="Helvetica" charset="0"/>
                </a:rPr>
                <a:t>T</a:t>
              </a:r>
              <a:r>
                <a:rPr lang="en-US" altLang="zh-CN" sz="2000" b="0" baseline="-25000">
                  <a:latin typeface="Helvetica" charset="0"/>
                </a:rPr>
                <a:t>1</a:t>
              </a:r>
              <a:endParaRPr lang="en-US" altLang="zh-CN" sz="2000" b="0" i="1">
                <a:latin typeface="Helvetica" charset="0"/>
              </a:endParaRPr>
            </a:p>
          </p:txBody>
        </p:sp>
        <p:sp>
          <p:nvSpPr>
            <p:cNvPr id="806943" name="Text Box 19">
              <a:extLst>
                <a:ext uri="{FF2B5EF4-FFF2-40B4-BE49-F238E27FC236}">
                  <a16:creationId xmlns:a16="http://schemas.microsoft.com/office/drawing/2014/main" id="{4F2F9169-85E7-BEFC-17A2-DA5E7A01CFFF}"/>
                </a:ext>
              </a:extLst>
            </p:cNvPr>
            <p:cNvSpPr txBox="1">
              <a:spLocks noChangeArrowheads="1"/>
            </p:cNvSpPr>
            <p:nvPr/>
          </p:nvSpPr>
          <p:spPr bwMode="auto">
            <a:xfrm>
              <a:off x="5051" y="1620"/>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0" hangingPunct="0">
                <a:spcBef>
                  <a:spcPct val="50000"/>
                </a:spcBef>
                <a:defRPr/>
              </a:pPr>
              <a:r>
                <a:rPr lang="en-US" altLang="zh-CN" sz="2000" b="0" i="1">
                  <a:latin typeface="Helvetica" charset="0"/>
                </a:rPr>
                <a:t>T</a:t>
              </a:r>
              <a:r>
                <a:rPr lang="en-US" altLang="zh-CN" sz="2000" b="0" baseline="-25000">
                  <a:latin typeface="Helvetica" charset="0"/>
                </a:rPr>
                <a:t>2</a:t>
              </a:r>
              <a:endParaRPr lang="en-US" altLang="zh-CN" sz="2000" b="0" i="1">
                <a:latin typeface="Helvetica" charset="0"/>
              </a:endParaRPr>
            </a:p>
          </p:txBody>
        </p:sp>
        <p:sp>
          <p:nvSpPr>
            <p:cNvPr id="806944" name="Text Box 30">
              <a:extLst>
                <a:ext uri="{FF2B5EF4-FFF2-40B4-BE49-F238E27FC236}">
                  <a16:creationId xmlns:a16="http://schemas.microsoft.com/office/drawing/2014/main" id="{33365BDE-5BA7-D988-735C-11141082BF7C}"/>
                </a:ext>
              </a:extLst>
            </p:cNvPr>
            <p:cNvSpPr txBox="1">
              <a:spLocks noChangeArrowheads="1"/>
            </p:cNvSpPr>
            <p:nvPr/>
          </p:nvSpPr>
          <p:spPr bwMode="auto">
            <a:xfrm>
              <a:off x="4626" y="3284"/>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0" hangingPunct="0">
                <a:spcBef>
                  <a:spcPct val="50000"/>
                </a:spcBef>
                <a:defRPr/>
              </a:pPr>
              <a:r>
                <a:rPr lang="en-US" altLang="zh-CN" sz="2000" b="0" i="1">
                  <a:latin typeface="Helvetica" charset="0"/>
                </a:rPr>
                <a:t>T</a:t>
              </a:r>
              <a:r>
                <a:rPr lang="en-US" altLang="zh-CN" sz="2000" b="0" baseline="-25000">
                  <a:latin typeface="Helvetica" charset="0"/>
                </a:rPr>
                <a:t>5</a:t>
              </a:r>
              <a:endParaRPr lang="en-US" altLang="zh-CN" sz="2000" b="0" i="1">
                <a:latin typeface="Helvetica" charset="0"/>
              </a:endParaRPr>
            </a:p>
          </p:txBody>
        </p:sp>
      </p:grpSp>
      <p:sp>
        <p:nvSpPr>
          <p:cNvPr id="18465" name="Text Box 35">
            <a:extLst>
              <a:ext uri="{FF2B5EF4-FFF2-40B4-BE49-F238E27FC236}">
                <a16:creationId xmlns:a16="http://schemas.microsoft.com/office/drawing/2014/main" id="{84B48EF1-87D2-CE86-1222-7FF8449902E5}"/>
              </a:ext>
            </a:extLst>
          </p:cNvPr>
          <p:cNvSpPr txBox="1">
            <a:spLocks noChangeArrowheads="1"/>
          </p:cNvSpPr>
          <p:nvPr/>
        </p:nvSpPr>
        <p:spPr bwMode="auto">
          <a:xfrm>
            <a:off x="3889375" y="152400"/>
            <a:ext cx="4895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r" eaLnBrk="0" hangingPunct="0">
              <a:spcBef>
                <a:spcPct val="50000"/>
              </a:spcBef>
            </a:pPr>
            <a:r>
              <a:rPr lang="en-US" altLang="zh-CN" sz="2000"/>
              <a:t>3.4 (</a:t>
            </a:r>
            <a:r>
              <a:rPr lang="zh-CN" altLang="en-US" sz="2000"/>
              <a:t>冲突</a:t>
            </a:r>
            <a:r>
              <a:rPr lang="en-US" altLang="zh-CN" sz="2000"/>
              <a:t>)</a:t>
            </a:r>
            <a:r>
              <a:rPr lang="zh-CN" altLang="en-US" sz="2000"/>
              <a:t>可串行化调度的检测</a:t>
            </a:r>
            <a:endParaRPr lang="en-US" altLang="zh-CN" sz="2000"/>
          </a:p>
        </p:txBody>
      </p:sp>
      <p:sp>
        <p:nvSpPr>
          <p:cNvPr id="806946" name="Line 34">
            <a:extLst>
              <a:ext uri="{FF2B5EF4-FFF2-40B4-BE49-F238E27FC236}">
                <a16:creationId xmlns:a16="http://schemas.microsoft.com/office/drawing/2014/main" id="{8991D381-0966-8CD0-74FC-1854D1BF5B14}"/>
              </a:ext>
            </a:extLst>
          </p:cNvPr>
          <p:cNvSpPr>
            <a:spLocks noChangeShapeType="1"/>
          </p:cNvSpPr>
          <p:nvPr/>
        </p:nvSpPr>
        <p:spPr bwMode="auto">
          <a:xfrm>
            <a:off x="3851275" y="4459288"/>
            <a:ext cx="684213" cy="1150937"/>
          </a:xfrm>
          <a:prstGeom prst="line">
            <a:avLst/>
          </a:prstGeom>
          <a:noFill/>
          <a:ln w="9525">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806947" name="Line 35">
            <a:extLst>
              <a:ext uri="{FF2B5EF4-FFF2-40B4-BE49-F238E27FC236}">
                <a16:creationId xmlns:a16="http://schemas.microsoft.com/office/drawing/2014/main" id="{E741364E-9974-189C-2700-95C958C41D06}"/>
              </a:ext>
            </a:extLst>
          </p:cNvPr>
          <p:cNvSpPr>
            <a:spLocks noChangeShapeType="1"/>
          </p:cNvSpPr>
          <p:nvPr/>
        </p:nvSpPr>
        <p:spPr bwMode="auto">
          <a:xfrm>
            <a:off x="1403350" y="2693988"/>
            <a:ext cx="2628900" cy="2916237"/>
          </a:xfrm>
          <a:prstGeom prst="line">
            <a:avLst/>
          </a:prstGeom>
          <a:noFill/>
          <a:ln w="9525">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806948" name="Line 36">
            <a:extLst>
              <a:ext uri="{FF2B5EF4-FFF2-40B4-BE49-F238E27FC236}">
                <a16:creationId xmlns:a16="http://schemas.microsoft.com/office/drawing/2014/main" id="{3D918A4C-112E-46E5-7D5C-34F1F64B4FED}"/>
              </a:ext>
            </a:extLst>
          </p:cNvPr>
          <p:cNvSpPr>
            <a:spLocks noChangeShapeType="1"/>
          </p:cNvSpPr>
          <p:nvPr/>
        </p:nvSpPr>
        <p:spPr bwMode="auto">
          <a:xfrm>
            <a:off x="2700338" y="4027488"/>
            <a:ext cx="1331912" cy="827087"/>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806949" name="AutoShape 37">
            <a:hlinkClick r:id="" action="ppaction://hlinkshowjump?jump=lastslideviewed" highlightClick="1"/>
            <a:extLst>
              <a:ext uri="{FF2B5EF4-FFF2-40B4-BE49-F238E27FC236}">
                <a16:creationId xmlns:a16="http://schemas.microsoft.com/office/drawing/2014/main" id="{D6D844BC-0C46-9B31-7692-968C80568F2A}"/>
              </a:ext>
            </a:extLst>
          </p:cNvPr>
          <p:cNvSpPr>
            <a:spLocks noChangeArrowheads="1"/>
          </p:cNvSpPr>
          <p:nvPr/>
        </p:nvSpPr>
        <p:spPr bwMode="auto">
          <a:xfrm>
            <a:off x="8280400" y="981075"/>
            <a:ext cx="481013" cy="166688"/>
          </a:xfrm>
          <a:prstGeom prst="actionButtonBlank">
            <a:avLst/>
          </a:prstGeom>
          <a:solidFill>
            <a:srgbClr val="FF9900"/>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algn="ctr" eaLnBrk="0" hangingPunct="0">
              <a:defRPr/>
            </a:pPr>
            <a:r>
              <a:rPr lang="zh-CN" altLang="en-US" sz="1000">
                <a:solidFill>
                  <a:schemeClr val="tx2"/>
                </a:solidFill>
              </a:rPr>
              <a:t>返回</a:t>
            </a:r>
          </a:p>
        </p:txBody>
      </p:sp>
      <p:sp>
        <p:nvSpPr>
          <p:cNvPr id="18470" name="AutoShape 38">
            <a:extLst>
              <a:ext uri="{FF2B5EF4-FFF2-40B4-BE49-F238E27FC236}">
                <a16:creationId xmlns:a16="http://schemas.microsoft.com/office/drawing/2014/main" id="{3811CCAC-9C9D-1FDE-BB58-2C3D14F09CB7}"/>
              </a:ext>
            </a:extLst>
          </p:cNvPr>
          <p:cNvSpPr>
            <a:spLocks noChangeArrowheads="1"/>
          </p:cNvSpPr>
          <p:nvPr/>
        </p:nvSpPr>
        <p:spPr bwMode="auto">
          <a:xfrm>
            <a:off x="179388" y="979488"/>
            <a:ext cx="1568450" cy="539750"/>
          </a:xfrm>
          <a:prstGeom prst="cloudCallout">
            <a:avLst>
              <a:gd name="adj1" fmla="val -45750"/>
              <a:gd name="adj2" fmla="val 96472"/>
            </a:avLst>
          </a:prstGeom>
          <a:solidFill>
            <a:schemeClr val="bg1"/>
          </a:solidFill>
          <a:ln w="9525">
            <a:solidFill>
              <a:schemeClr val="tx1"/>
            </a:solidFill>
            <a:round/>
            <a:headEnd/>
            <a:tailEnd/>
          </a:ln>
        </p:spPr>
        <p:txBody>
          <a:bodyPr lIns="0" tIns="0" rIns="0" bIns="0"/>
          <a:lstStyle/>
          <a:p>
            <a:pPr algn="ctr" eaLnBrk="0" hangingPunct="0"/>
            <a:r>
              <a:rPr lang="zh-CN" altLang="en-US"/>
              <a:t>该调度的优先图什么样？</a:t>
            </a:r>
          </a:p>
        </p:txBody>
      </p:sp>
      <p:sp>
        <p:nvSpPr>
          <p:cNvPr id="806951" name="AutoShape 39">
            <a:hlinkClick r:id="" action="ppaction://hlinkshowjump?jump=nextslide" highlightClick="1"/>
            <a:extLst>
              <a:ext uri="{FF2B5EF4-FFF2-40B4-BE49-F238E27FC236}">
                <a16:creationId xmlns:a16="http://schemas.microsoft.com/office/drawing/2014/main" id="{FF6413D6-59A2-7471-55B2-C42BA43ADAE5}"/>
              </a:ext>
            </a:extLst>
          </p:cNvPr>
          <p:cNvSpPr>
            <a:spLocks noChangeArrowheads="1"/>
          </p:cNvSpPr>
          <p:nvPr/>
        </p:nvSpPr>
        <p:spPr bwMode="auto">
          <a:xfrm>
            <a:off x="8610600" y="6219825"/>
            <a:ext cx="228600" cy="200025"/>
          </a:xfrm>
          <a:prstGeom prst="actionButtonForwardNex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806952" name="Rectangle 40">
            <a:extLst>
              <a:ext uri="{FF2B5EF4-FFF2-40B4-BE49-F238E27FC236}">
                <a16:creationId xmlns:a16="http://schemas.microsoft.com/office/drawing/2014/main" id="{4879B8A9-7241-EC17-45EB-EE041C2BB4EC}"/>
              </a:ext>
            </a:extLst>
          </p:cNvPr>
          <p:cNvSpPr>
            <a:spLocks noChangeArrowheads="1"/>
          </p:cNvSpPr>
          <p:nvPr/>
        </p:nvSpPr>
        <p:spPr bwMode="auto">
          <a:xfrm>
            <a:off x="7019925" y="5838825"/>
            <a:ext cx="1219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rgbClr val="0066FF"/>
                </a:solidFill>
              </a:rPr>
              <a:t>孤立点（无连线）</a:t>
            </a:r>
          </a:p>
        </p:txBody>
      </p:sp>
      <p:pic>
        <p:nvPicPr>
          <p:cNvPr id="18473" name="图片 2">
            <a:extLst>
              <a:ext uri="{FF2B5EF4-FFF2-40B4-BE49-F238E27FC236}">
                <a16:creationId xmlns:a16="http://schemas.microsoft.com/office/drawing/2014/main" id="{497D7D04-B4FA-2C33-D2A9-FA7FA3D4C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975" y="1547813"/>
            <a:ext cx="23336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4" name="文本框 42">
            <a:extLst>
              <a:ext uri="{FF2B5EF4-FFF2-40B4-BE49-F238E27FC236}">
                <a16:creationId xmlns:a16="http://schemas.microsoft.com/office/drawing/2014/main" id="{D51FECA2-ED6A-A678-0002-EC5E0EDC5C90}"/>
              </a:ext>
            </a:extLst>
          </p:cNvPr>
          <p:cNvSpPr txBox="1">
            <a:spLocks noChangeArrowheads="1"/>
          </p:cNvSpPr>
          <p:nvPr/>
        </p:nvSpPr>
        <p:spPr bwMode="auto">
          <a:xfrm>
            <a:off x="4237038" y="6526213"/>
            <a:ext cx="596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5</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3144"/>
                                        </p:tgtEl>
                                        <p:attrNameLst>
                                          <p:attrName>style.visibility</p:attrName>
                                        </p:attrNameLst>
                                      </p:cBhvr>
                                      <p:to>
                                        <p:strVal val="visible"/>
                                      </p:to>
                                    </p:set>
                                    <p:anim calcmode="lin" valueType="num">
                                      <p:cBhvr additive="base">
                                        <p:cTn id="7" dur="500" fill="hold"/>
                                        <p:tgtEl>
                                          <p:spTgt spid="303144"/>
                                        </p:tgtEl>
                                        <p:attrNameLst>
                                          <p:attrName>ppt_x</p:attrName>
                                        </p:attrNameLst>
                                      </p:cBhvr>
                                      <p:tavLst>
                                        <p:tav tm="0">
                                          <p:val>
                                            <p:strVal val="#ppt_x"/>
                                          </p:val>
                                        </p:tav>
                                        <p:tav tm="100000">
                                          <p:val>
                                            <p:strVal val="#ppt_x"/>
                                          </p:val>
                                        </p:tav>
                                      </p:tavLst>
                                    </p:anim>
                                    <p:anim calcmode="lin" valueType="num">
                                      <p:cBhvr additive="base">
                                        <p:cTn id="8" dur="500" fill="hold"/>
                                        <p:tgtEl>
                                          <p:spTgt spid="30314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3140"/>
                                        </p:tgtEl>
                                        <p:attrNameLst>
                                          <p:attrName>style.visibility</p:attrName>
                                        </p:attrNameLst>
                                      </p:cBhvr>
                                      <p:to>
                                        <p:strVal val="visible"/>
                                      </p:to>
                                    </p:set>
                                    <p:anim calcmode="lin" valueType="num">
                                      <p:cBhvr additive="base">
                                        <p:cTn id="13" dur="500" fill="hold"/>
                                        <p:tgtEl>
                                          <p:spTgt spid="303140"/>
                                        </p:tgtEl>
                                        <p:attrNameLst>
                                          <p:attrName>ppt_x</p:attrName>
                                        </p:attrNameLst>
                                      </p:cBhvr>
                                      <p:tavLst>
                                        <p:tav tm="0">
                                          <p:val>
                                            <p:strVal val="#ppt_x"/>
                                          </p:val>
                                        </p:tav>
                                        <p:tav tm="100000">
                                          <p:val>
                                            <p:strVal val="#ppt_x"/>
                                          </p:val>
                                        </p:tav>
                                      </p:tavLst>
                                    </p:anim>
                                    <p:anim calcmode="lin" valueType="num">
                                      <p:cBhvr additive="base">
                                        <p:cTn id="14" dur="500" fill="hold"/>
                                        <p:tgtEl>
                                          <p:spTgt spid="30314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3141"/>
                                        </p:tgtEl>
                                        <p:attrNameLst>
                                          <p:attrName>style.visibility</p:attrName>
                                        </p:attrNameLst>
                                      </p:cBhvr>
                                      <p:to>
                                        <p:strVal val="visible"/>
                                      </p:to>
                                    </p:set>
                                    <p:anim calcmode="lin" valueType="num">
                                      <p:cBhvr additive="base">
                                        <p:cTn id="19" dur="500" fill="hold"/>
                                        <p:tgtEl>
                                          <p:spTgt spid="303141"/>
                                        </p:tgtEl>
                                        <p:attrNameLst>
                                          <p:attrName>ppt_x</p:attrName>
                                        </p:attrNameLst>
                                      </p:cBhvr>
                                      <p:tavLst>
                                        <p:tav tm="0">
                                          <p:val>
                                            <p:strVal val="#ppt_x"/>
                                          </p:val>
                                        </p:tav>
                                        <p:tav tm="100000">
                                          <p:val>
                                            <p:strVal val="#ppt_x"/>
                                          </p:val>
                                        </p:tav>
                                      </p:tavLst>
                                    </p:anim>
                                    <p:anim calcmode="lin" valueType="num">
                                      <p:cBhvr additive="base">
                                        <p:cTn id="20" dur="500" fill="hold"/>
                                        <p:tgtEl>
                                          <p:spTgt spid="30314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06947"/>
                                        </p:tgtEl>
                                        <p:attrNameLst>
                                          <p:attrName>style.visibility</p:attrName>
                                        </p:attrNameLst>
                                      </p:cBhvr>
                                      <p:to>
                                        <p:strVal val="visible"/>
                                      </p:to>
                                    </p:set>
                                    <p:anim calcmode="lin" valueType="num">
                                      <p:cBhvr additive="base">
                                        <p:cTn id="23" dur="500" fill="hold"/>
                                        <p:tgtEl>
                                          <p:spTgt spid="806947"/>
                                        </p:tgtEl>
                                        <p:attrNameLst>
                                          <p:attrName>ppt_x</p:attrName>
                                        </p:attrNameLst>
                                      </p:cBhvr>
                                      <p:tavLst>
                                        <p:tav tm="0">
                                          <p:val>
                                            <p:strVal val="#ppt_x"/>
                                          </p:val>
                                        </p:tav>
                                        <p:tav tm="100000">
                                          <p:val>
                                            <p:strVal val="#ppt_x"/>
                                          </p:val>
                                        </p:tav>
                                      </p:tavLst>
                                    </p:anim>
                                    <p:anim calcmode="lin" valueType="num">
                                      <p:cBhvr additive="base">
                                        <p:cTn id="24" dur="500" fill="hold"/>
                                        <p:tgtEl>
                                          <p:spTgt spid="80694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03142"/>
                                        </p:tgtEl>
                                        <p:attrNameLst>
                                          <p:attrName>style.visibility</p:attrName>
                                        </p:attrNameLst>
                                      </p:cBhvr>
                                      <p:to>
                                        <p:strVal val="visible"/>
                                      </p:to>
                                    </p:set>
                                    <p:anim calcmode="lin" valueType="num">
                                      <p:cBhvr additive="base">
                                        <p:cTn id="29" dur="500" fill="hold"/>
                                        <p:tgtEl>
                                          <p:spTgt spid="303142"/>
                                        </p:tgtEl>
                                        <p:attrNameLst>
                                          <p:attrName>ppt_x</p:attrName>
                                        </p:attrNameLst>
                                      </p:cBhvr>
                                      <p:tavLst>
                                        <p:tav tm="0">
                                          <p:val>
                                            <p:strVal val="#ppt_x"/>
                                          </p:val>
                                        </p:tav>
                                        <p:tav tm="100000">
                                          <p:val>
                                            <p:strVal val="#ppt_x"/>
                                          </p:val>
                                        </p:tav>
                                      </p:tavLst>
                                    </p:anim>
                                    <p:anim calcmode="lin" valueType="num">
                                      <p:cBhvr additive="base">
                                        <p:cTn id="30" dur="500" fill="hold"/>
                                        <p:tgtEl>
                                          <p:spTgt spid="30314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06948"/>
                                        </p:tgtEl>
                                        <p:attrNameLst>
                                          <p:attrName>style.visibility</p:attrName>
                                        </p:attrNameLst>
                                      </p:cBhvr>
                                      <p:to>
                                        <p:strVal val="visible"/>
                                      </p:to>
                                    </p:set>
                                    <p:anim calcmode="lin" valueType="num">
                                      <p:cBhvr additive="base">
                                        <p:cTn id="33" dur="500" fill="hold"/>
                                        <p:tgtEl>
                                          <p:spTgt spid="806948"/>
                                        </p:tgtEl>
                                        <p:attrNameLst>
                                          <p:attrName>ppt_x</p:attrName>
                                        </p:attrNameLst>
                                      </p:cBhvr>
                                      <p:tavLst>
                                        <p:tav tm="0">
                                          <p:val>
                                            <p:strVal val="#ppt_x"/>
                                          </p:val>
                                        </p:tav>
                                        <p:tav tm="100000">
                                          <p:val>
                                            <p:strVal val="#ppt_x"/>
                                          </p:val>
                                        </p:tav>
                                      </p:tavLst>
                                    </p:anim>
                                    <p:anim calcmode="lin" valueType="num">
                                      <p:cBhvr additive="base">
                                        <p:cTn id="34" dur="500" fill="hold"/>
                                        <p:tgtEl>
                                          <p:spTgt spid="806948"/>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303143"/>
                                        </p:tgtEl>
                                        <p:attrNameLst>
                                          <p:attrName>style.visibility</p:attrName>
                                        </p:attrNameLst>
                                      </p:cBhvr>
                                      <p:to>
                                        <p:strVal val="visible"/>
                                      </p:to>
                                    </p:set>
                                    <p:anim calcmode="lin" valueType="num">
                                      <p:cBhvr additive="base">
                                        <p:cTn id="39" dur="500" fill="hold"/>
                                        <p:tgtEl>
                                          <p:spTgt spid="303143"/>
                                        </p:tgtEl>
                                        <p:attrNameLst>
                                          <p:attrName>ppt_x</p:attrName>
                                        </p:attrNameLst>
                                      </p:cBhvr>
                                      <p:tavLst>
                                        <p:tav tm="0">
                                          <p:val>
                                            <p:strVal val="#ppt_x"/>
                                          </p:val>
                                        </p:tav>
                                        <p:tav tm="100000">
                                          <p:val>
                                            <p:strVal val="#ppt_x"/>
                                          </p:val>
                                        </p:tav>
                                      </p:tavLst>
                                    </p:anim>
                                    <p:anim calcmode="lin" valueType="num">
                                      <p:cBhvr additive="base">
                                        <p:cTn id="40" dur="500" fill="hold"/>
                                        <p:tgtEl>
                                          <p:spTgt spid="30314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06946"/>
                                        </p:tgtEl>
                                        <p:attrNameLst>
                                          <p:attrName>style.visibility</p:attrName>
                                        </p:attrNameLst>
                                      </p:cBhvr>
                                      <p:to>
                                        <p:strVal val="visible"/>
                                      </p:to>
                                    </p:set>
                                    <p:anim calcmode="lin" valueType="num">
                                      <p:cBhvr additive="base">
                                        <p:cTn id="43" dur="500" fill="hold"/>
                                        <p:tgtEl>
                                          <p:spTgt spid="806946"/>
                                        </p:tgtEl>
                                        <p:attrNameLst>
                                          <p:attrName>ppt_x</p:attrName>
                                        </p:attrNameLst>
                                      </p:cBhvr>
                                      <p:tavLst>
                                        <p:tav tm="0">
                                          <p:val>
                                            <p:strVal val="#ppt_x"/>
                                          </p:val>
                                        </p:tav>
                                        <p:tav tm="100000">
                                          <p:val>
                                            <p:strVal val="#ppt_x"/>
                                          </p:val>
                                        </p:tav>
                                      </p:tavLst>
                                    </p:anim>
                                    <p:anim calcmode="lin" valueType="num">
                                      <p:cBhvr additive="base">
                                        <p:cTn id="44" dur="500" fill="hold"/>
                                        <p:tgtEl>
                                          <p:spTgt spid="806946"/>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806952"/>
                                        </p:tgtEl>
                                        <p:attrNameLst>
                                          <p:attrName>style.visibility</p:attrName>
                                        </p:attrNameLst>
                                      </p:cBhvr>
                                      <p:to>
                                        <p:strVal val="visible"/>
                                      </p:to>
                                    </p:set>
                                    <p:anim calcmode="lin" valueType="num">
                                      <p:cBhvr additive="base">
                                        <p:cTn id="49" dur="500" fill="hold"/>
                                        <p:tgtEl>
                                          <p:spTgt spid="806952"/>
                                        </p:tgtEl>
                                        <p:attrNameLst>
                                          <p:attrName>ppt_x</p:attrName>
                                        </p:attrNameLst>
                                      </p:cBhvr>
                                      <p:tavLst>
                                        <p:tav tm="0">
                                          <p:val>
                                            <p:strVal val="#ppt_x"/>
                                          </p:val>
                                        </p:tav>
                                        <p:tav tm="100000">
                                          <p:val>
                                            <p:strVal val="#ppt_x"/>
                                          </p:val>
                                        </p:tav>
                                      </p:tavLst>
                                    </p:anim>
                                    <p:anim calcmode="lin" valueType="num">
                                      <p:cBhvr additive="base">
                                        <p:cTn id="50" dur="500" fill="hold"/>
                                        <p:tgtEl>
                                          <p:spTgt spid="806952"/>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806951"/>
                                        </p:tgtEl>
                                        <p:attrNameLst>
                                          <p:attrName>style.visibility</p:attrName>
                                        </p:attrNameLst>
                                      </p:cBhvr>
                                      <p:to>
                                        <p:strVal val="visible"/>
                                      </p:to>
                                    </p:set>
                                    <p:anim calcmode="lin" valueType="num">
                                      <p:cBhvr additive="base">
                                        <p:cTn id="55" dur="500" fill="hold"/>
                                        <p:tgtEl>
                                          <p:spTgt spid="806951"/>
                                        </p:tgtEl>
                                        <p:attrNameLst>
                                          <p:attrName>ppt_x</p:attrName>
                                        </p:attrNameLst>
                                      </p:cBhvr>
                                      <p:tavLst>
                                        <p:tav tm="0">
                                          <p:val>
                                            <p:strVal val="#ppt_x"/>
                                          </p:val>
                                        </p:tav>
                                        <p:tav tm="100000">
                                          <p:val>
                                            <p:strVal val="#ppt_x"/>
                                          </p:val>
                                        </p:tav>
                                      </p:tavLst>
                                    </p:anim>
                                    <p:anim calcmode="lin" valueType="num">
                                      <p:cBhvr additive="base">
                                        <p:cTn id="56" dur="500" fill="hold"/>
                                        <p:tgtEl>
                                          <p:spTgt spid="8069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51" grpId="0" animBg="1"/>
      <p:bldP spid="806952"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幻灯片编号占位符 5">
            <a:extLst>
              <a:ext uri="{FF2B5EF4-FFF2-40B4-BE49-F238E27FC236}">
                <a16:creationId xmlns:a16="http://schemas.microsoft.com/office/drawing/2014/main" id="{E06A4C16-6EEA-33E1-C222-19A9E5A29292}"/>
              </a:ext>
            </a:extLst>
          </p:cNvPr>
          <p:cNvSpPr>
            <a:spLocks noGrp="1"/>
          </p:cNvSpPr>
          <p:nvPr>
            <p:ph type="sldNum" sz="quarter" idx="12"/>
          </p:nvPr>
        </p:nvSpPr>
        <p:spPr/>
        <p:txBody>
          <a:bodyPr/>
          <a:lstStyle/>
          <a:p>
            <a:fld id="{3680EC94-EC15-4558-8167-0A6F0FA6E12F}" type="slidenum">
              <a:rPr lang="zh-CN" altLang="en-US"/>
              <a:pPr/>
              <a:t>362</a:t>
            </a:fld>
            <a:endParaRPr lang="en-US" altLang="zh-CN"/>
          </a:p>
        </p:txBody>
      </p:sp>
      <p:sp>
        <p:nvSpPr>
          <p:cNvPr id="805890" name="Rectangle 2">
            <a:extLst>
              <a:ext uri="{FF2B5EF4-FFF2-40B4-BE49-F238E27FC236}">
                <a16:creationId xmlns:a16="http://schemas.microsoft.com/office/drawing/2014/main" id="{9FD7E4BC-A88F-4BED-CA2C-9D9CCE31AE27}"/>
              </a:ext>
            </a:extLst>
          </p:cNvPr>
          <p:cNvSpPr>
            <a:spLocks noGrp="1" noChangeArrowheads="1"/>
          </p:cNvSpPr>
          <p:nvPr>
            <p:ph type="title"/>
          </p:nvPr>
        </p:nvSpPr>
        <p:spPr>
          <a:xfrm>
            <a:off x="542925" y="762000"/>
            <a:ext cx="7772400" cy="542925"/>
          </a:xfrm>
        </p:spPr>
        <p:txBody>
          <a:bodyPr/>
          <a:lstStyle/>
          <a:p>
            <a:pPr>
              <a:defRPr/>
            </a:pPr>
            <a:r>
              <a:rPr lang="en-US" altLang="zh-CN" sz="2400" b="1">
                <a:latin typeface="黑体" panose="02010609060101010101" pitchFamily="2" charset="-122"/>
                <a:ea typeface="黑体" panose="02010609060101010101" pitchFamily="2" charset="-122"/>
              </a:rPr>
              <a:t>4.</a:t>
            </a:r>
            <a:r>
              <a:rPr lang="zh-CN" altLang="en-US" sz="2400" b="1">
                <a:latin typeface="黑体" panose="02010609060101010101" pitchFamily="2" charset="-122"/>
                <a:ea typeface="黑体" panose="02010609060101010101" pitchFamily="2" charset="-122"/>
              </a:rPr>
              <a:t>冲突可串行化的判定方法</a:t>
            </a:r>
          </a:p>
        </p:txBody>
      </p:sp>
      <p:sp>
        <p:nvSpPr>
          <p:cNvPr id="19459" name="Rectangle 5">
            <a:extLst>
              <a:ext uri="{FF2B5EF4-FFF2-40B4-BE49-F238E27FC236}">
                <a16:creationId xmlns:a16="http://schemas.microsoft.com/office/drawing/2014/main" id="{9AA726BC-B3C5-E22F-D1E3-3EA0D4806A05}"/>
              </a:ext>
            </a:extLst>
          </p:cNvPr>
          <p:cNvSpPr>
            <a:spLocks noChangeArrowheads="1"/>
          </p:cNvSpPr>
          <p:nvPr/>
        </p:nvSpPr>
        <p:spPr bwMode="auto">
          <a:xfrm>
            <a:off x="1009650" y="142875"/>
            <a:ext cx="777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solidFill>
                  <a:schemeClr val="tx2"/>
                </a:solidFill>
                <a:latin typeface="黑体" panose="02010609060101010101" pitchFamily="49" charset="-122"/>
                <a:ea typeface="黑体" panose="02010609060101010101" pitchFamily="49" charset="-122"/>
              </a:rPr>
              <a:t>二 可串行化调度</a:t>
            </a:r>
          </a:p>
        </p:txBody>
      </p:sp>
      <p:grpSp>
        <p:nvGrpSpPr>
          <p:cNvPr id="19460" name="Group 15">
            <a:extLst>
              <a:ext uri="{FF2B5EF4-FFF2-40B4-BE49-F238E27FC236}">
                <a16:creationId xmlns:a16="http://schemas.microsoft.com/office/drawing/2014/main" id="{2C860D44-F30D-A212-730E-7A8B54BA7CFA}"/>
              </a:ext>
            </a:extLst>
          </p:cNvPr>
          <p:cNvGrpSpPr>
            <a:grpSpLocks/>
          </p:cNvGrpSpPr>
          <p:nvPr/>
        </p:nvGrpSpPr>
        <p:grpSpPr bwMode="auto">
          <a:xfrm>
            <a:off x="266700" y="1309688"/>
            <a:ext cx="6992938" cy="1100137"/>
            <a:chOff x="246" y="1131"/>
            <a:chExt cx="4405" cy="633"/>
          </a:xfrm>
        </p:grpSpPr>
        <p:pic>
          <p:nvPicPr>
            <p:cNvPr id="19461" name="Picture 4">
              <a:extLst>
                <a:ext uri="{FF2B5EF4-FFF2-40B4-BE49-F238E27FC236}">
                  <a16:creationId xmlns:a16="http://schemas.microsoft.com/office/drawing/2014/main" id="{F6AF97B4-D21F-8E52-5AD0-24D2EB372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 y="1131"/>
              <a:ext cx="43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a:extLst>
                <a:ext uri="{FF2B5EF4-FFF2-40B4-BE49-F238E27FC236}">
                  <a16:creationId xmlns:a16="http://schemas.microsoft.com/office/drawing/2014/main" id="{2B93D773-65C1-EB06-A070-EEF0C6225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 y="1437"/>
              <a:ext cx="440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3" name="Group 10">
            <a:extLst>
              <a:ext uri="{FF2B5EF4-FFF2-40B4-BE49-F238E27FC236}">
                <a16:creationId xmlns:a16="http://schemas.microsoft.com/office/drawing/2014/main" id="{49408598-9BDE-F684-A10E-73CF5E26861C}"/>
              </a:ext>
            </a:extLst>
          </p:cNvPr>
          <p:cNvGrpSpPr>
            <a:grpSpLocks/>
          </p:cNvGrpSpPr>
          <p:nvPr/>
        </p:nvGrpSpPr>
        <p:grpSpPr bwMode="auto">
          <a:xfrm>
            <a:off x="388938" y="2690813"/>
            <a:ext cx="2352675" cy="3186112"/>
            <a:chOff x="227" y="1875"/>
            <a:chExt cx="1482" cy="1809"/>
          </a:xfrm>
        </p:grpSpPr>
        <p:pic>
          <p:nvPicPr>
            <p:cNvPr id="19464" name="Picture 15">
              <a:extLst>
                <a:ext uri="{FF2B5EF4-FFF2-40B4-BE49-F238E27FC236}">
                  <a16:creationId xmlns:a16="http://schemas.microsoft.com/office/drawing/2014/main" id="{C20E6F8D-2179-4658-AD5D-9A8400E8D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 y="1875"/>
              <a:ext cx="1482" cy="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9">
              <a:extLst>
                <a:ext uri="{FF2B5EF4-FFF2-40B4-BE49-F238E27FC236}">
                  <a16:creationId xmlns:a16="http://schemas.microsoft.com/office/drawing/2014/main" id="{C48E249F-09F1-42D8-8E0B-E48F54050504}"/>
                </a:ext>
              </a:extLst>
            </p:cNvPr>
            <p:cNvSpPr>
              <a:spLocks noChangeArrowheads="1"/>
            </p:cNvSpPr>
            <p:nvPr/>
          </p:nvSpPr>
          <p:spPr bwMode="auto">
            <a:xfrm>
              <a:off x="276" y="3531"/>
              <a:ext cx="576"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latin typeface="宋体" panose="02010600030101010101" pitchFamily="2" charset="-122"/>
                </a:rPr>
                <a:t>图</a:t>
              </a:r>
              <a:r>
                <a:rPr lang="en-US" altLang="zh-CN">
                  <a:latin typeface="宋体" panose="02010600030101010101" pitchFamily="2" charset="-122"/>
                </a:rPr>
                <a:t>14-5 </a:t>
              </a:r>
              <a:r>
                <a:rPr lang="zh-CN" altLang="en-US">
                  <a:latin typeface="宋体" panose="02010600030101010101" pitchFamily="2" charset="-122"/>
                </a:rPr>
                <a:t>调度</a:t>
              </a:r>
              <a:r>
                <a:rPr lang="en-US" altLang="zh-CN">
                  <a:latin typeface="宋体" panose="02010600030101010101" pitchFamily="2" charset="-122"/>
                </a:rPr>
                <a:t>4</a:t>
              </a:r>
              <a:endParaRPr lang="zh-CN" altLang="en-US">
                <a:latin typeface="宋体" panose="02010600030101010101" pitchFamily="2" charset="-122"/>
              </a:endParaRPr>
            </a:p>
          </p:txBody>
        </p:sp>
      </p:grpSp>
      <p:pic>
        <p:nvPicPr>
          <p:cNvPr id="805899" name="Picture 11">
            <a:extLst>
              <a:ext uri="{FF2B5EF4-FFF2-40B4-BE49-F238E27FC236}">
                <a16:creationId xmlns:a16="http://schemas.microsoft.com/office/drawing/2014/main" id="{1A63E2DE-7546-EE12-4D17-F4DC35599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7538" y="2682875"/>
            <a:ext cx="19939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5902" name="Rectangle 14">
            <a:extLst>
              <a:ext uri="{FF2B5EF4-FFF2-40B4-BE49-F238E27FC236}">
                <a16:creationId xmlns:a16="http://schemas.microsoft.com/office/drawing/2014/main" id="{1ECB3C2E-4818-68D6-9181-48473D5738A8}"/>
              </a:ext>
            </a:extLst>
          </p:cNvPr>
          <p:cNvSpPr>
            <a:spLocks noChangeArrowheads="1"/>
          </p:cNvSpPr>
          <p:nvPr/>
        </p:nvSpPr>
        <p:spPr bwMode="auto">
          <a:xfrm>
            <a:off x="7315200" y="1663700"/>
            <a:ext cx="1289050" cy="647700"/>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zh-CN" altLang="en-US" sz="1400">
                <a:solidFill>
                  <a:schemeClr val="tx2"/>
                </a:solidFill>
              </a:rPr>
              <a:t>用于判断一个并</a:t>
            </a:r>
          </a:p>
          <a:p>
            <a:pPr eaLnBrk="0" hangingPunct="0"/>
            <a:r>
              <a:rPr lang="zh-CN" altLang="en-US" sz="1400">
                <a:solidFill>
                  <a:schemeClr val="tx2"/>
                </a:solidFill>
              </a:rPr>
              <a:t>行调度是否为冲突可串行化调度</a:t>
            </a:r>
          </a:p>
        </p:txBody>
      </p:sp>
      <p:sp>
        <p:nvSpPr>
          <p:cNvPr id="805904" name="AutoShape 4">
            <a:extLst>
              <a:ext uri="{FF2B5EF4-FFF2-40B4-BE49-F238E27FC236}">
                <a16:creationId xmlns:a16="http://schemas.microsoft.com/office/drawing/2014/main" id="{5A54C1B1-6DD2-55E8-EAA6-AD65F7CA0379}"/>
              </a:ext>
            </a:extLst>
          </p:cNvPr>
          <p:cNvSpPr>
            <a:spLocks noChangeArrowheads="1"/>
          </p:cNvSpPr>
          <p:nvPr/>
        </p:nvSpPr>
        <p:spPr bwMode="auto">
          <a:xfrm>
            <a:off x="7345363" y="889000"/>
            <a:ext cx="1530350" cy="619125"/>
          </a:xfrm>
          <a:prstGeom prst="cloudCallout">
            <a:avLst>
              <a:gd name="adj1" fmla="val 53736"/>
              <a:gd name="adj2" fmla="val 80000"/>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5</a:t>
            </a:r>
            <a:r>
              <a:rPr lang="zh-CN" altLang="en-US">
                <a:latin typeface="宋体" panose="02010600030101010101" pitchFamily="2" charset="-122"/>
              </a:rPr>
              <a:t>）调度优先图的作用</a:t>
            </a:r>
            <a:r>
              <a:rPr lang="en-US" altLang="zh-CN">
                <a:latin typeface="宋体" panose="02010600030101010101" pitchFamily="2" charset="-122"/>
              </a:rPr>
              <a:t>? </a:t>
            </a:r>
          </a:p>
        </p:txBody>
      </p:sp>
      <p:pic>
        <p:nvPicPr>
          <p:cNvPr id="19469" name="Picture 7">
            <a:extLst>
              <a:ext uri="{FF2B5EF4-FFF2-40B4-BE49-F238E27FC236}">
                <a16:creationId xmlns:a16="http://schemas.microsoft.com/office/drawing/2014/main" id="{73BDDBC2-BE68-D894-2903-C1E1E70E68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4575" y="2476500"/>
            <a:ext cx="2659063" cy="3956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05912" name="AutoShape 4">
            <a:extLst>
              <a:ext uri="{FF2B5EF4-FFF2-40B4-BE49-F238E27FC236}">
                <a16:creationId xmlns:a16="http://schemas.microsoft.com/office/drawing/2014/main" id="{C59F2FBC-CE75-8426-B7CC-442AA6DA567E}"/>
              </a:ext>
            </a:extLst>
          </p:cNvPr>
          <p:cNvSpPr>
            <a:spLocks noChangeArrowheads="1"/>
          </p:cNvSpPr>
          <p:nvPr/>
        </p:nvSpPr>
        <p:spPr bwMode="auto">
          <a:xfrm>
            <a:off x="3297238" y="4451350"/>
            <a:ext cx="1739900" cy="619125"/>
          </a:xfrm>
          <a:prstGeom prst="cloudCallout">
            <a:avLst>
              <a:gd name="adj1" fmla="val -51824"/>
              <a:gd name="adj2" fmla="val 83079"/>
            </a:avLst>
          </a:prstGeom>
          <a:solidFill>
            <a:schemeClr val="bg1"/>
          </a:solidFill>
          <a:ln w="9525">
            <a:solidFill>
              <a:schemeClr val="tx1"/>
            </a:solidFill>
            <a:round/>
            <a:headEnd/>
            <a:tailEnd/>
          </a:ln>
        </p:spPr>
        <p:txBody>
          <a:bodyPr lIns="0" tIns="0" rIns="0" bIns="0"/>
          <a:lstStyle/>
          <a:p>
            <a:pPr algn="ctr" eaLnBrk="0" hangingPunct="0"/>
            <a:r>
              <a:rPr lang="zh-CN" altLang="en-US">
                <a:solidFill>
                  <a:srgbClr val="0066FF"/>
                </a:solidFill>
                <a:latin typeface="宋体" panose="02010600030101010101" pitchFamily="2" charset="-122"/>
              </a:rPr>
              <a:t>这两个调度是否</a:t>
            </a:r>
            <a:r>
              <a:rPr lang="zh-CN" altLang="en-US">
                <a:solidFill>
                  <a:srgbClr val="0066FF"/>
                </a:solidFill>
              </a:rPr>
              <a:t>冲突可串行化</a:t>
            </a:r>
            <a:r>
              <a:rPr lang="en-US" altLang="zh-CN">
                <a:solidFill>
                  <a:srgbClr val="0066FF"/>
                </a:solidFill>
                <a:latin typeface="宋体" panose="02010600030101010101" pitchFamily="2" charset="-122"/>
              </a:rPr>
              <a:t>? </a:t>
            </a:r>
          </a:p>
        </p:txBody>
      </p:sp>
      <p:sp>
        <p:nvSpPr>
          <p:cNvPr id="805913" name="AutoShape 4">
            <a:extLst>
              <a:ext uri="{FF2B5EF4-FFF2-40B4-BE49-F238E27FC236}">
                <a16:creationId xmlns:a16="http://schemas.microsoft.com/office/drawing/2014/main" id="{18F02206-DD9B-8A93-6639-CE90A370CCB5}"/>
              </a:ext>
            </a:extLst>
          </p:cNvPr>
          <p:cNvSpPr>
            <a:spLocks noChangeArrowheads="1"/>
          </p:cNvSpPr>
          <p:nvPr/>
        </p:nvSpPr>
        <p:spPr bwMode="auto">
          <a:xfrm>
            <a:off x="3306763" y="5213350"/>
            <a:ext cx="1739900" cy="847725"/>
          </a:xfrm>
          <a:prstGeom prst="cloudCallout">
            <a:avLst>
              <a:gd name="adj1" fmla="val -51824"/>
              <a:gd name="adj2" fmla="val 74157"/>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8)</a:t>
            </a:r>
            <a:r>
              <a:rPr lang="zh-CN" altLang="en-US">
                <a:latin typeface="宋体" panose="02010600030101010101" pitchFamily="2" charset="-122"/>
              </a:rPr>
              <a:t>冲突可串行化调度等价的串行调度如何得到</a:t>
            </a:r>
            <a:r>
              <a:rPr lang="en-US" altLang="zh-CN">
                <a:latin typeface="宋体" panose="02010600030101010101" pitchFamily="2" charset="-122"/>
              </a:rPr>
              <a:t>? </a:t>
            </a:r>
          </a:p>
        </p:txBody>
      </p:sp>
      <p:grpSp>
        <p:nvGrpSpPr>
          <p:cNvPr id="805919" name="Group 31">
            <a:extLst>
              <a:ext uri="{FF2B5EF4-FFF2-40B4-BE49-F238E27FC236}">
                <a16:creationId xmlns:a16="http://schemas.microsoft.com/office/drawing/2014/main" id="{A78F8B85-8B25-30E2-44E6-AC9C9F30B714}"/>
              </a:ext>
            </a:extLst>
          </p:cNvPr>
          <p:cNvGrpSpPr>
            <a:grpSpLocks/>
          </p:cNvGrpSpPr>
          <p:nvPr/>
        </p:nvGrpSpPr>
        <p:grpSpPr bwMode="auto">
          <a:xfrm>
            <a:off x="266700" y="1581150"/>
            <a:ext cx="6877050" cy="276225"/>
            <a:chOff x="168" y="996"/>
            <a:chExt cx="4332" cy="174"/>
          </a:xfrm>
        </p:grpSpPr>
        <p:sp>
          <p:nvSpPr>
            <p:cNvPr id="805914" name="Line 26">
              <a:extLst>
                <a:ext uri="{FF2B5EF4-FFF2-40B4-BE49-F238E27FC236}">
                  <a16:creationId xmlns:a16="http://schemas.microsoft.com/office/drawing/2014/main" id="{7A1F882D-EADC-F78E-824E-8B7C8B05BB8A}"/>
                </a:ext>
              </a:extLst>
            </p:cNvPr>
            <p:cNvSpPr>
              <a:spLocks noChangeShapeType="1"/>
            </p:cNvSpPr>
            <p:nvPr/>
          </p:nvSpPr>
          <p:spPr bwMode="auto">
            <a:xfrm>
              <a:off x="990" y="1002"/>
              <a:ext cx="45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5915" name="Line 27">
              <a:extLst>
                <a:ext uri="{FF2B5EF4-FFF2-40B4-BE49-F238E27FC236}">
                  <a16:creationId xmlns:a16="http://schemas.microsoft.com/office/drawing/2014/main" id="{AC437A57-CD13-B608-07C9-957331A0E866}"/>
                </a:ext>
              </a:extLst>
            </p:cNvPr>
            <p:cNvSpPr>
              <a:spLocks noChangeShapeType="1"/>
            </p:cNvSpPr>
            <p:nvPr/>
          </p:nvSpPr>
          <p:spPr bwMode="auto">
            <a:xfrm>
              <a:off x="2052" y="1008"/>
              <a:ext cx="66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5916" name="Line 28">
              <a:extLst>
                <a:ext uri="{FF2B5EF4-FFF2-40B4-BE49-F238E27FC236}">
                  <a16:creationId xmlns:a16="http://schemas.microsoft.com/office/drawing/2014/main" id="{9C29A616-E81D-0B05-6F5E-4E3E4E136F62}"/>
                </a:ext>
              </a:extLst>
            </p:cNvPr>
            <p:cNvSpPr>
              <a:spLocks noChangeShapeType="1"/>
            </p:cNvSpPr>
            <p:nvPr/>
          </p:nvSpPr>
          <p:spPr bwMode="auto">
            <a:xfrm>
              <a:off x="3150" y="996"/>
              <a:ext cx="45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5917" name="Line 29">
              <a:extLst>
                <a:ext uri="{FF2B5EF4-FFF2-40B4-BE49-F238E27FC236}">
                  <a16:creationId xmlns:a16="http://schemas.microsoft.com/office/drawing/2014/main" id="{9841A385-BF0B-750A-1336-938B01895D8D}"/>
                </a:ext>
              </a:extLst>
            </p:cNvPr>
            <p:cNvSpPr>
              <a:spLocks noChangeShapeType="1"/>
            </p:cNvSpPr>
            <p:nvPr/>
          </p:nvSpPr>
          <p:spPr bwMode="auto">
            <a:xfrm>
              <a:off x="168" y="1170"/>
              <a:ext cx="45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5918" name="Line 30">
              <a:extLst>
                <a:ext uri="{FF2B5EF4-FFF2-40B4-BE49-F238E27FC236}">
                  <a16:creationId xmlns:a16="http://schemas.microsoft.com/office/drawing/2014/main" id="{BC40FC62-CB82-E1E1-2DD1-87D7BBE98C35}"/>
                </a:ext>
              </a:extLst>
            </p:cNvPr>
            <p:cNvSpPr>
              <a:spLocks noChangeShapeType="1"/>
            </p:cNvSpPr>
            <p:nvPr/>
          </p:nvSpPr>
          <p:spPr bwMode="auto">
            <a:xfrm>
              <a:off x="4134" y="996"/>
              <a:ext cx="36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05924" name="Group 36">
            <a:extLst>
              <a:ext uri="{FF2B5EF4-FFF2-40B4-BE49-F238E27FC236}">
                <a16:creationId xmlns:a16="http://schemas.microsoft.com/office/drawing/2014/main" id="{08B862BA-60C6-DFD0-7337-2E1E5424ECEE}"/>
              </a:ext>
            </a:extLst>
          </p:cNvPr>
          <p:cNvGrpSpPr>
            <a:grpSpLocks/>
          </p:cNvGrpSpPr>
          <p:nvPr/>
        </p:nvGrpSpPr>
        <p:grpSpPr bwMode="auto">
          <a:xfrm>
            <a:off x="1066800" y="2114550"/>
            <a:ext cx="4762500" cy="1924050"/>
            <a:chOff x="672" y="1332"/>
            <a:chExt cx="3000" cy="1212"/>
          </a:xfrm>
        </p:grpSpPr>
        <p:grpSp>
          <p:nvGrpSpPr>
            <p:cNvPr id="19479" name="Group 34">
              <a:extLst>
                <a:ext uri="{FF2B5EF4-FFF2-40B4-BE49-F238E27FC236}">
                  <a16:creationId xmlns:a16="http://schemas.microsoft.com/office/drawing/2014/main" id="{189A04D4-2E42-39AA-1193-EB643AAB3572}"/>
                </a:ext>
              </a:extLst>
            </p:cNvPr>
            <p:cNvGrpSpPr>
              <a:grpSpLocks/>
            </p:cNvGrpSpPr>
            <p:nvPr/>
          </p:nvGrpSpPr>
          <p:grpSpPr bwMode="auto">
            <a:xfrm>
              <a:off x="672" y="1698"/>
              <a:ext cx="1980" cy="846"/>
              <a:chOff x="672" y="1698"/>
              <a:chExt cx="1980" cy="846"/>
            </a:xfrm>
          </p:grpSpPr>
          <p:sp>
            <p:nvSpPr>
              <p:cNvPr id="805920" name="Line 32">
                <a:extLst>
                  <a:ext uri="{FF2B5EF4-FFF2-40B4-BE49-F238E27FC236}">
                    <a16:creationId xmlns:a16="http://schemas.microsoft.com/office/drawing/2014/main" id="{076244F5-6F6B-553E-94B4-75388C0B3EB5}"/>
                  </a:ext>
                </a:extLst>
              </p:cNvPr>
              <p:cNvSpPr>
                <a:spLocks noChangeShapeType="1"/>
              </p:cNvSpPr>
              <p:nvPr/>
            </p:nvSpPr>
            <p:spPr bwMode="auto">
              <a:xfrm>
                <a:off x="672" y="1998"/>
                <a:ext cx="354" cy="546"/>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5921" name="Rectangle 33">
                <a:extLst>
                  <a:ext uri="{FF2B5EF4-FFF2-40B4-BE49-F238E27FC236}">
                    <a16:creationId xmlns:a16="http://schemas.microsoft.com/office/drawing/2014/main" id="{2016C5C1-583A-0AA2-6DF1-A9F18864C90B}"/>
                  </a:ext>
                </a:extLst>
              </p:cNvPr>
              <p:cNvSpPr>
                <a:spLocks noChangeArrowheads="1"/>
              </p:cNvSpPr>
              <p:nvPr/>
            </p:nvSpPr>
            <p:spPr bwMode="auto">
              <a:xfrm>
                <a:off x="2586" y="1698"/>
                <a:ext cx="6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a:solidFill>
                      <a:srgbClr val="0066FF"/>
                    </a:solidFill>
                  </a:rPr>
                  <a:t>A</a:t>
                </a:r>
              </a:p>
            </p:txBody>
          </p:sp>
        </p:grpSp>
        <p:sp>
          <p:nvSpPr>
            <p:cNvPr id="805923" name="Line 35">
              <a:extLst>
                <a:ext uri="{FF2B5EF4-FFF2-40B4-BE49-F238E27FC236}">
                  <a16:creationId xmlns:a16="http://schemas.microsoft.com/office/drawing/2014/main" id="{88867663-8656-23A1-DE11-FDDF20AEB3CD}"/>
                </a:ext>
              </a:extLst>
            </p:cNvPr>
            <p:cNvSpPr>
              <a:spLocks noChangeShapeType="1"/>
            </p:cNvSpPr>
            <p:nvPr/>
          </p:nvSpPr>
          <p:spPr bwMode="auto">
            <a:xfrm>
              <a:off x="2052" y="1332"/>
              <a:ext cx="162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05928" name="Group 40">
            <a:extLst>
              <a:ext uri="{FF2B5EF4-FFF2-40B4-BE49-F238E27FC236}">
                <a16:creationId xmlns:a16="http://schemas.microsoft.com/office/drawing/2014/main" id="{0D5DF286-DC23-7884-CBA2-1A6A502C6FC6}"/>
              </a:ext>
            </a:extLst>
          </p:cNvPr>
          <p:cNvGrpSpPr>
            <a:grpSpLocks/>
          </p:cNvGrpSpPr>
          <p:nvPr/>
        </p:nvGrpSpPr>
        <p:grpSpPr bwMode="auto">
          <a:xfrm>
            <a:off x="1076325" y="2419350"/>
            <a:ext cx="3128963" cy="2543175"/>
            <a:chOff x="678" y="1524"/>
            <a:chExt cx="1971" cy="1602"/>
          </a:xfrm>
        </p:grpSpPr>
        <p:sp>
          <p:nvSpPr>
            <p:cNvPr id="805925" name="Line 37">
              <a:extLst>
                <a:ext uri="{FF2B5EF4-FFF2-40B4-BE49-F238E27FC236}">
                  <a16:creationId xmlns:a16="http://schemas.microsoft.com/office/drawing/2014/main" id="{E8DC9BF3-2660-3705-6E78-081D280CCEDB}"/>
                </a:ext>
              </a:extLst>
            </p:cNvPr>
            <p:cNvSpPr>
              <a:spLocks noChangeShapeType="1"/>
            </p:cNvSpPr>
            <p:nvPr/>
          </p:nvSpPr>
          <p:spPr bwMode="auto">
            <a:xfrm flipH="1">
              <a:off x="678" y="2712"/>
              <a:ext cx="354" cy="414"/>
            </a:xfrm>
            <a:prstGeom prst="line">
              <a:avLst/>
            </a:prstGeom>
            <a:noFill/>
            <a:ln w="9525">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5926" name="Rectangle 38">
              <a:extLst>
                <a:ext uri="{FF2B5EF4-FFF2-40B4-BE49-F238E27FC236}">
                  <a16:creationId xmlns:a16="http://schemas.microsoft.com/office/drawing/2014/main" id="{2B245DC7-298C-7C99-1C13-E95A797EDD25}"/>
                </a:ext>
              </a:extLst>
            </p:cNvPr>
            <p:cNvSpPr>
              <a:spLocks noChangeArrowheads="1"/>
            </p:cNvSpPr>
            <p:nvPr/>
          </p:nvSpPr>
          <p:spPr bwMode="auto">
            <a:xfrm>
              <a:off x="2583" y="2211"/>
              <a:ext cx="6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a:solidFill>
                    <a:schemeClr val="tx2"/>
                  </a:solidFill>
                </a:rPr>
                <a:t>B</a:t>
              </a:r>
              <a:endParaRPr lang="zh-CN" altLang="en-US">
                <a:solidFill>
                  <a:schemeClr val="tx2"/>
                </a:solidFill>
              </a:endParaRPr>
            </a:p>
          </p:txBody>
        </p:sp>
        <p:sp>
          <p:nvSpPr>
            <p:cNvPr id="805927" name="Line 39">
              <a:extLst>
                <a:ext uri="{FF2B5EF4-FFF2-40B4-BE49-F238E27FC236}">
                  <a16:creationId xmlns:a16="http://schemas.microsoft.com/office/drawing/2014/main" id="{EBE0638A-5C4D-00AA-21A0-497E11CB7AEC}"/>
                </a:ext>
              </a:extLst>
            </p:cNvPr>
            <p:cNvSpPr>
              <a:spLocks noChangeShapeType="1"/>
            </p:cNvSpPr>
            <p:nvPr/>
          </p:nvSpPr>
          <p:spPr bwMode="auto">
            <a:xfrm>
              <a:off x="894" y="1524"/>
              <a:ext cx="167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05930" name="Group 42">
            <a:extLst>
              <a:ext uri="{FF2B5EF4-FFF2-40B4-BE49-F238E27FC236}">
                <a16:creationId xmlns:a16="http://schemas.microsoft.com/office/drawing/2014/main" id="{828F649B-1288-B619-45DC-A45496F45BF8}"/>
              </a:ext>
            </a:extLst>
          </p:cNvPr>
          <p:cNvGrpSpPr>
            <a:grpSpLocks/>
          </p:cNvGrpSpPr>
          <p:nvPr/>
        </p:nvGrpSpPr>
        <p:grpSpPr bwMode="auto">
          <a:xfrm>
            <a:off x="600075" y="2124075"/>
            <a:ext cx="4356100" cy="1892300"/>
            <a:chOff x="378" y="1338"/>
            <a:chExt cx="2744" cy="1192"/>
          </a:xfrm>
        </p:grpSpPr>
        <p:sp>
          <p:nvSpPr>
            <p:cNvPr id="19488" name="Rectangle 12">
              <a:extLst>
                <a:ext uri="{FF2B5EF4-FFF2-40B4-BE49-F238E27FC236}">
                  <a16:creationId xmlns:a16="http://schemas.microsoft.com/office/drawing/2014/main" id="{EDE19C7B-E9C7-198C-0D7D-87C200A1FC13}"/>
                </a:ext>
              </a:extLst>
            </p:cNvPr>
            <p:cNvSpPr>
              <a:spLocks noChangeArrowheads="1"/>
            </p:cNvSpPr>
            <p:nvPr/>
          </p:nvSpPr>
          <p:spPr bwMode="auto">
            <a:xfrm>
              <a:off x="2076" y="2415"/>
              <a:ext cx="104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rgbClr val="428E5B"/>
                  </a:solidFill>
                </a:rPr>
                <a:t>图</a:t>
              </a:r>
              <a:r>
                <a:rPr lang="en-US" altLang="zh-CN">
                  <a:solidFill>
                    <a:srgbClr val="428E5B"/>
                  </a:solidFill>
                </a:rPr>
                <a:t>14-11 </a:t>
              </a:r>
              <a:r>
                <a:rPr lang="zh-CN" altLang="en-US">
                  <a:solidFill>
                    <a:srgbClr val="428E5B"/>
                  </a:solidFill>
                </a:rPr>
                <a:t>调度</a:t>
              </a:r>
              <a:r>
                <a:rPr lang="en-US" altLang="zh-CN">
                  <a:solidFill>
                    <a:srgbClr val="428E5B"/>
                  </a:solidFill>
                </a:rPr>
                <a:t>4</a:t>
              </a:r>
              <a:r>
                <a:rPr lang="zh-CN" altLang="en-US">
                  <a:solidFill>
                    <a:srgbClr val="428E5B"/>
                  </a:solidFill>
                </a:rPr>
                <a:t>的优先图</a:t>
              </a:r>
            </a:p>
          </p:txBody>
        </p:sp>
        <p:sp>
          <p:nvSpPr>
            <p:cNvPr id="805929" name="Line 41">
              <a:extLst>
                <a:ext uri="{FF2B5EF4-FFF2-40B4-BE49-F238E27FC236}">
                  <a16:creationId xmlns:a16="http://schemas.microsoft.com/office/drawing/2014/main" id="{C3AC1C79-AB7C-DA3B-213E-42713F96BAB9}"/>
                </a:ext>
              </a:extLst>
            </p:cNvPr>
            <p:cNvSpPr>
              <a:spLocks noChangeShapeType="1"/>
            </p:cNvSpPr>
            <p:nvPr/>
          </p:nvSpPr>
          <p:spPr bwMode="auto">
            <a:xfrm>
              <a:off x="378" y="1338"/>
              <a:ext cx="1386" cy="0"/>
            </a:xfrm>
            <a:prstGeom prst="line">
              <a:avLst/>
            </a:prstGeom>
            <a:noFill/>
            <a:ln w="28575">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805931" name="Rectangle 43">
            <a:extLst>
              <a:ext uri="{FF2B5EF4-FFF2-40B4-BE49-F238E27FC236}">
                <a16:creationId xmlns:a16="http://schemas.microsoft.com/office/drawing/2014/main" id="{8C9A14B7-94B8-06FE-56C7-0C747E4EAF7D}"/>
              </a:ext>
            </a:extLst>
          </p:cNvPr>
          <p:cNvSpPr>
            <a:spLocks noChangeArrowheads="1"/>
          </p:cNvSpPr>
          <p:nvPr/>
        </p:nvSpPr>
        <p:spPr bwMode="auto">
          <a:xfrm>
            <a:off x="3048000" y="4090988"/>
            <a:ext cx="22812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chemeClr val="tx2"/>
                </a:solidFill>
              </a:rPr>
              <a:t>图</a:t>
            </a:r>
            <a:r>
              <a:rPr lang="en-US" altLang="zh-CN">
                <a:solidFill>
                  <a:schemeClr val="tx2"/>
                </a:solidFill>
              </a:rPr>
              <a:t>14-11</a:t>
            </a:r>
            <a:r>
              <a:rPr lang="zh-CN" altLang="en-US">
                <a:solidFill>
                  <a:schemeClr val="tx2"/>
                </a:solidFill>
              </a:rPr>
              <a:t>不是冲突可串行化调度！</a:t>
            </a:r>
          </a:p>
        </p:txBody>
      </p:sp>
      <p:sp>
        <p:nvSpPr>
          <p:cNvPr id="805932" name="Rectangle 44">
            <a:extLst>
              <a:ext uri="{FF2B5EF4-FFF2-40B4-BE49-F238E27FC236}">
                <a16:creationId xmlns:a16="http://schemas.microsoft.com/office/drawing/2014/main" id="{A3D115D4-3622-D2B5-E9B7-A2205107D0DE}"/>
              </a:ext>
            </a:extLst>
          </p:cNvPr>
          <p:cNvSpPr>
            <a:spLocks noChangeArrowheads="1"/>
          </p:cNvSpPr>
          <p:nvPr/>
        </p:nvSpPr>
        <p:spPr bwMode="auto">
          <a:xfrm>
            <a:off x="5353050" y="2533650"/>
            <a:ext cx="18288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chemeClr val="tx2"/>
                </a:solidFill>
              </a:rPr>
              <a:t>该图是冲突可串行化调度！</a:t>
            </a:r>
          </a:p>
        </p:txBody>
      </p:sp>
      <p:grpSp>
        <p:nvGrpSpPr>
          <p:cNvPr id="805934" name="Group 46">
            <a:extLst>
              <a:ext uri="{FF2B5EF4-FFF2-40B4-BE49-F238E27FC236}">
                <a16:creationId xmlns:a16="http://schemas.microsoft.com/office/drawing/2014/main" id="{823BA15D-74BF-9094-D979-5FFCE6B4F9EB}"/>
              </a:ext>
            </a:extLst>
          </p:cNvPr>
          <p:cNvGrpSpPr>
            <a:grpSpLocks/>
          </p:cNvGrpSpPr>
          <p:nvPr/>
        </p:nvGrpSpPr>
        <p:grpSpPr bwMode="auto">
          <a:xfrm>
            <a:off x="6694488" y="3979863"/>
            <a:ext cx="1406525" cy="1881187"/>
            <a:chOff x="4241" y="2519"/>
            <a:chExt cx="862" cy="1125"/>
          </a:xfrm>
        </p:grpSpPr>
        <p:grpSp>
          <p:nvGrpSpPr>
            <p:cNvPr id="19493" name="Group 19">
              <a:extLst>
                <a:ext uri="{FF2B5EF4-FFF2-40B4-BE49-F238E27FC236}">
                  <a16:creationId xmlns:a16="http://schemas.microsoft.com/office/drawing/2014/main" id="{0C680C8C-6A49-2CD4-F2E9-463A887E0096}"/>
                </a:ext>
              </a:extLst>
            </p:cNvPr>
            <p:cNvGrpSpPr>
              <a:grpSpLocks/>
            </p:cNvGrpSpPr>
            <p:nvPr/>
          </p:nvGrpSpPr>
          <p:grpSpPr bwMode="auto">
            <a:xfrm>
              <a:off x="4241" y="2519"/>
              <a:ext cx="862" cy="172"/>
              <a:chOff x="4173" y="2115"/>
              <a:chExt cx="862" cy="204"/>
            </a:xfrm>
          </p:grpSpPr>
          <p:grpSp>
            <p:nvGrpSpPr>
              <p:cNvPr id="19494" name="Group 20">
                <a:extLst>
                  <a:ext uri="{FF2B5EF4-FFF2-40B4-BE49-F238E27FC236}">
                    <a16:creationId xmlns:a16="http://schemas.microsoft.com/office/drawing/2014/main" id="{3D898AF7-C75A-4440-7877-B5FCAF79C70E}"/>
                  </a:ext>
                </a:extLst>
              </p:cNvPr>
              <p:cNvGrpSpPr>
                <a:grpSpLocks/>
              </p:cNvGrpSpPr>
              <p:nvPr/>
            </p:nvGrpSpPr>
            <p:grpSpPr bwMode="auto">
              <a:xfrm>
                <a:off x="4173" y="2115"/>
                <a:ext cx="862" cy="204"/>
                <a:chOff x="4150" y="1888"/>
                <a:chExt cx="862" cy="204"/>
              </a:xfrm>
            </p:grpSpPr>
            <p:sp>
              <p:nvSpPr>
                <p:cNvPr id="805909" name="Line 21">
                  <a:extLst>
                    <a:ext uri="{FF2B5EF4-FFF2-40B4-BE49-F238E27FC236}">
                      <a16:creationId xmlns:a16="http://schemas.microsoft.com/office/drawing/2014/main" id="{8556A4FE-B227-9B7E-E5EB-28608690C229}"/>
                    </a:ext>
                  </a:extLst>
                </p:cNvPr>
                <p:cNvSpPr>
                  <a:spLocks noChangeShapeType="1"/>
                </p:cNvSpPr>
                <p:nvPr/>
              </p:nvSpPr>
              <p:spPr bwMode="auto">
                <a:xfrm flipH="1">
                  <a:off x="4150" y="1911"/>
                  <a:ext cx="136" cy="181"/>
                </a:xfrm>
                <a:prstGeom prst="line">
                  <a:avLst/>
                </a:prstGeom>
                <a:noFill/>
                <a:ln w="76200" cmpd="tri">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5910" name="Line 22">
                  <a:extLst>
                    <a:ext uri="{FF2B5EF4-FFF2-40B4-BE49-F238E27FC236}">
                      <a16:creationId xmlns:a16="http://schemas.microsoft.com/office/drawing/2014/main" id="{9878F298-D15A-C498-D79E-90DA6A37E277}"/>
                    </a:ext>
                  </a:extLst>
                </p:cNvPr>
                <p:cNvSpPr>
                  <a:spLocks noChangeShapeType="1"/>
                </p:cNvSpPr>
                <p:nvPr/>
              </p:nvSpPr>
              <p:spPr bwMode="auto">
                <a:xfrm>
                  <a:off x="4898" y="1888"/>
                  <a:ext cx="114" cy="181"/>
                </a:xfrm>
                <a:prstGeom prst="line">
                  <a:avLst/>
                </a:prstGeom>
                <a:noFill/>
                <a:ln w="76200" cmpd="tri">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805911" name="Rectangle 23">
                <a:extLst>
                  <a:ext uri="{FF2B5EF4-FFF2-40B4-BE49-F238E27FC236}">
                    <a16:creationId xmlns:a16="http://schemas.microsoft.com/office/drawing/2014/main" id="{D4B18887-BF86-97C9-73EC-4D5572D53164}"/>
                  </a:ext>
                </a:extLst>
              </p:cNvPr>
              <p:cNvSpPr>
                <a:spLocks noChangeArrowheads="1"/>
              </p:cNvSpPr>
              <p:nvPr/>
            </p:nvSpPr>
            <p:spPr bwMode="auto">
              <a:xfrm>
                <a:off x="4605" y="2138"/>
                <a:ext cx="109"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zh-CN" altLang="en-US" sz="1400">
                    <a:solidFill>
                      <a:srgbClr val="0066FF"/>
                    </a:solidFill>
                  </a:rPr>
                  <a:t>或</a:t>
                </a:r>
              </a:p>
            </p:txBody>
          </p:sp>
        </p:grpSp>
        <p:sp>
          <p:nvSpPr>
            <p:cNvPr id="19498" name="Rectangle 45">
              <a:extLst>
                <a:ext uri="{FF2B5EF4-FFF2-40B4-BE49-F238E27FC236}">
                  <a16:creationId xmlns:a16="http://schemas.microsoft.com/office/drawing/2014/main" id="{96AB0632-4C62-09C0-2274-BFAA3D384A36}"/>
                </a:ext>
              </a:extLst>
            </p:cNvPr>
            <p:cNvSpPr>
              <a:spLocks noChangeArrowheads="1"/>
            </p:cNvSpPr>
            <p:nvPr/>
          </p:nvSpPr>
          <p:spPr bwMode="auto">
            <a:xfrm>
              <a:off x="4689" y="2694"/>
              <a:ext cx="119"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p>
              <a:pPr eaLnBrk="0" hangingPunct="0"/>
              <a:r>
                <a:rPr lang="zh-CN" altLang="en-US">
                  <a:solidFill>
                    <a:srgbClr val="0066FF"/>
                  </a:solidFill>
                </a:rPr>
                <a:t>（等价的串行化调度）</a:t>
              </a:r>
            </a:p>
          </p:txBody>
        </p:sp>
      </p:grpSp>
      <p:sp>
        <p:nvSpPr>
          <p:cNvPr id="19499" name="Rectangle 47">
            <a:extLst>
              <a:ext uri="{FF2B5EF4-FFF2-40B4-BE49-F238E27FC236}">
                <a16:creationId xmlns:a16="http://schemas.microsoft.com/office/drawing/2014/main" id="{470103EB-ABE8-096D-F54D-53B87AA59401}"/>
              </a:ext>
            </a:extLst>
          </p:cNvPr>
          <p:cNvSpPr>
            <a:spLocks noChangeArrowheads="1"/>
          </p:cNvSpPr>
          <p:nvPr/>
        </p:nvSpPr>
        <p:spPr bwMode="auto">
          <a:xfrm>
            <a:off x="390525" y="5986463"/>
            <a:ext cx="2540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zh-CN" altLang="en-US" sz="1600">
                <a:solidFill>
                  <a:srgbClr val="0066FF"/>
                </a:solidFill>
              </a:rPr>
              <a:t>调度</a:t>
            </a:r>
            <a:r>
              <a:rPr lang="en-US" altLang="zh-CN" sz="1600">
                <a:solidFill>
                  <a:srgbClr val="0066FF"/>
                </a:solidFill>
              </a:rPr>
              <a:t>4</a:t>
            </a:r>
            <a:r>
              <a:rPr lang="zh-CN" altLang="en-US" sz="1600">
                <a:solidFill>
                  <a:srgbClr val="0066FF"/>
                </a:solidFill>
              </a:rPr>
              <a:t>的优先图什么样？</a:t>
            </a:r>
          </a:p>
        </p:txBody>
      </p:sp>
      <p:sp>
        <p:nvSpPr>
          <p:cNvPr id="805936" name="Rectangle 48">
            <a:extLst>
              <a:ext uri="{FF2B5EF4-FFF2-40B4-BE49-F238E27FC236}">
                <a16:creationId xmlns:a16="http://schemas.microsoft.com/office/drawing/2014/main" id="{C36A839D-BB0E-6F95-15A6-37D9B94F62AB}"/>
              </a:ext>
            </a:extLst>
          </p:cNvPr>
          <p:cNvSpPr>
            <a:spLocks noChangeArrowheads="1"/>
          </p:cNvSpPr>
          <p:nvPr/>
        </p:nvSpPr>
        <p:spPr bwMode="auto">
          <a:xfrm>
            <a:off x="6686550" y="5810250"/>
            <a:ext cx="15240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chemeClr val="tx2"/>
                </a:solidFill>
              </a:rPr>
              <a:t>从第</a:t>
            </a:r>
            <a:r>
              <a:rPr lang="en-US" altLang="zh-CN">
                <a:solidFill>
                  <a:schemeClr val="tx2"/>
                </a:solidFill>
              </a:rPr>
              <a:t>1</a:t>
            </a:r>
            <a:r>
              <a:rPr lang="zh-CN" altLang="en-US">
                <a:solidFill>
                  <a:schemeClr val="tx2"/>
                </a:solidFill>
              </a:rPr>
              <a:t>个无出弧点开始</a:t>
            </a:r>
          </a:p>
          <a:p>
            <a:pPr eaLnBrk="0" hangingPunct="0"/>
            <a:r>
              <a:rPr lang="zh-CN" altLang="en-US">
                <a:solidFill>
                  <a:schemeClr val="tx2"/>
                </a:solidFill>
              </a:rPr>
              <a:t>反复</a:t>
            </a:r>
            <a:r>
              <a:rPr lang="en-US" altLang="zh-CN">
                <a:solidFill>
                  <a:schemeClr val="tx2"/>
                </a:solidFill>
              </a:rPr>
              <a:t>”</a:t>
            </a:r>
            <a:r>
              <a:rPr lang="zh-CN" altLang="en-US">
                <a:solidFill>
                  <a:schemeClr val="tx2"/>
                </a:solidFill>
              </a:rPr>
              <a:t>拿出</a:t>
            </a:r>
            <a:r>
              <a:rPr lang="en-US" altLang="zh-CN">
                <a:solidFill>
                  <a:schemeClr val="tx2"/>
                </a:solidFill>
              </a:rPr>
              <a:t>--</a:t>
            </a:r>
            <a:r>
              <a:rPr lang="zh-CN" altLang="en-US">
                <a:solidFill>
                  <a:schemeClr val="tx2"/>
                </a:solidFill>
              </a:rPr>
              <a:t>去相关弧</a:t>
            </a:r>
            <a:r>
              <a:rPr lang="en-US" altLang="zh-CN">
                <a:solidFill>
                  <a:schemeClr val="tx2"/>
                </a:solidFill>
              </a:rPr>
              <a:t>”</a:t>
            </a:r>
          </a:p>
          <a:p>
            <a:pPr eaLnBrk="0" hangingPunct="0"/>
            <a:r>
              <a:rPr lang="zh-CN" altLang="en-US">
                <a:solidFill>
                  <a:schemeClr val="tx2"/>
                </a:solidFill>
              </a:rPr>
              <a:t>最终所得到的节点序列</a:t>
            </a:r>
          </a:p>
        </p:txBody>
      </p:sp>
      <p:sp>
        <p:nvSpPr>
          <p:cNvPr id="805937" name="Rectangle 49">
            <a:extLst>
              <a:ext uri="{FF2B5EF4-FFF2-40B4-BE49-F238E27FC236}">
                <a16:creationId xmlns:a16="http://schemas.microsoft.com/office/drawing/2014/main" id="{1AF3CD56-4D23-0F98-0656-033ECCB6BDB9}"/>
              </a:ext>
            </a:extLst>
          </p:cNvPr>
          <p:cNvSpPr>
            <a:spLocks noChangeArrowheads="1"/>
          </p:cNvSpPr>
          <p:nvPr/>
        </p:nvSpPr>
        <p:spPr bwMode="auto">
          <a:xfrm>
            <a:off x="3781425" y="6224588"/>
            <a:ext cx="21209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chemeClr val="tx2"/>
                </a:solidFill>
              </a:rPr>
              <a:t>可串行化调度串行化</a:t>
            </a:r>
            <a:r>
              <a:rPr lang="en-US" altLang="zh-CN">
                <a:solidFill>
                  <a:schemeClr val="tx2"/>
                </a:solidFill>
              </a:rPr>
              <a:t>(</a:t>
            </a:r>
            <a:r>
              <a:rPr lang="zh-CN" altLang="en-US">
                <a:solidFill>
                  <a:schemeClr val="tx2"/>
                </a:solidFill>
                <a:hlinkClick r:id="rId7" action="ppaction://hlinksldjump"/>
              </a:rPr>
              <a:t>又一例</a:t>
            </a:r>
            <a:r>
              <a:rPr lang="en-US" altLang="zh-CN">
                <a:solidFill>
                  <a:schemeClr val="tx2"/>
                </a:solidFill>
              </a:rPr>
              <a:t>)</a:t>
            </a:r>
            <a:r>
              <a:rPr lang="zh-CN" altLang="en-US">
                <a:solidFill>
                  <a:schemeClr val="tx2"/>
                </a:solidFill>
              </a:rPr>
              <a:t>！</a:t>
            </a:r>
          </a:p>
        </p:txBody>
      </p:sp>
      <p:sp>
        <p:nvSpPr>
          <p:cNvPr id="805938" name="AutoShape 50">
            <a:hlinkClick r:id="" action="ppaction://hlinkshowjump?jump=nextslide" highlightClick="1"/>
            <a:extLst>
              <a:ext uri="{FF2B5EF4-FFF2-40B4-BE49-F238E27FC236}">
                <a16:creationId xmlns:a16="http://schemas.microsoft.com/office/drawing/2014/main" id="{12EDF566-8EE9-1D97-CEF6-8A3278745BB3}"/>
              </a:ext>
            </a:extLst>
          </p:cNvPr>
          <p:cNvSpPr>
            <a:spLocks noChangeArrowheads="1"/>
          </p:cNvSpPr>
          <p:nvPr/>
        </p:nvSpPr>
        <p:spPr bwMode="auto">
          <a:xfrm>
            <a:off x="8582025" y="6486525"/>
            <a:ext cx="228600" cy="200025"/>
          </a:xfrm>
          <a:prstGeom prst="actionButtonForwardNex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19503" name="文本框 47">
            <a:extLst>
              <a:ext uri="{FF2B5EF4-FFF2-40B4-BE49-F238E27FC236}">
                <a16:creationId xmlns:a16="http://schemas.microsoft.com/office/drawing/2014/main" id="{731BD155-579F-A6EA-553E-D30A39C2CBF2}"/>
              </a:ext>
            </a:extLst>
          </p:cNvPr>
          <p:cNvSpPr txBox="1">
            <a:spLocks noChangeArrowheads="1"/>
          </p:cNvSpPr>
          <p:nvPr/>
        </p:nvSpPr>
        <p:spPr bwMode="auto">
          <a:xfrm>
            <a:off x="2560638" y="6357938"/>
            <a:ext cx="596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6</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05930"/>
                                        </p:tgtEl>
                                        <p:attrNameLst>
                                          <p:attrName>style.visibility</p:attrName>
                                        </p:attrNameLst>
                                      </p:cBhvr>
                                      <p:to>
                                        <p:strVal val="visible"/>
                                      </p:to>
                                    </p:set>
                                    <p:anim calcmode="lin" valueType="num">
                                      <p:cBhvr additive="base">
                                        <p:cTn id="7" dur="500" fill="hold"/>
                                        <p:tgtEl>
                                          <p:spTgt spid="805930"/>
                                        </p:tgtEl>
                                        <p:attrNameLst>
                                          <p:attrName>ppt_x</p:attrName>
                                        </p:attrNameLst>
                                      </p:cBhvr>
                                      <p:tavLst>
                                        <p:tav tm="0">
                                          <p:val>
                                            <p:strVal val="#ppt_x"/>
                                          </p:val>
                                        </p:tav>
                                        <p:tav tm="100000">
                                          <p:val>
                                            <p:strVal val="#ppt_x"/>
                                          </p:val>
                                        </p:tav>
                                      </p:tavLst>
                                    </p:anim>
                                    <p:anim calcmode="lin" valueType="num">
                                      <p:cBhvr additive="base">
                                        <p:cTn id="8" dur="500" fill="hold"/>
                                        <p:tgtEl>
                                          <p:spTgt spid="8059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05899"/>
                                        </p:tgtEl>
                                        <p:attrNameLst>
                                          <p:attrName>style.visibility</p:attrName>
                                        </p:attrNameLst>
                                      </p:cBhvr>
                                      <p:to>
                                        <p:strVal val="visible"/>
                                      </p:to>
                                    </p:set>
                                    <p:anim calcmode="lin" valueType="num">
                                      <p:cBhvr additive="base">
                                        <p:cTn id="11" dur="500" fill="hold"/>
                                        <p:tgtEl>
                                          <p:spTgt spid="805899"/>
                                        </p:tgtEl>
                                        <p:attrNameLst>
                                          <p:attrName>ppt_x</p:attrName>
                                        </p:attrNameLst>
                                      </p:cBhvr>
                                      <p:tavLst>
                                        <p:tav tm="0">
                                          <p:val>
                                            <p:strVal val="#ppt_x"/>
                                          </p:val>
                                        </p:tav>
                                        <p:tav tm="100000">
                                          <p:val>
                                            <p:strVal val="#ppt_x"/>
                                          </p:val>
                                        </p:tav>
                                      </p:tavLst>
                                    </p:anim>
                                    <p:anim calcmode="lin" valueType="num">
                                      <p:cBhvr additive="base">
                                        <p:cTn id="12" dur="500" fill="hold"/>
                                        <p:tgtEl>
                                          <p:spTgt spid="80589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805924"/>
                                        </p:tgtEl>
                                        <p:attrNameLst>
                                          <p:attrName>style.visibility</p:attrName>
                                        </p:attrNameLst>
                                      </p:cBhvr>
                                      <p:to>
                                        <p:strVal val="visible"/>
                                      </p:to>
                                    </p:set>
                                    <p:anim calcmode="lin" valueType="num">
                                      <p:cBhvr additive="base">
                                        <p:cTn id="17" dur="500" fill="hold"/>
                                        <p:tgtEl>
                                          <p:spTgt spid="805924"/>
                                        </p:tgtEl>
                                        <p:attrNameLst>
                                          <p:attrName>ppt_x</p:attrName>
                                        </p:attrNameLst>
                                      </p:cBhvr>
                                      <p:tavLst>
                                        <p:tav tm="0">
                                          <p:val>
                                            <p:strVal val="#ppt_x"/>
                                          </p:val>
                                        </p:tav>
                                        <p:tav tm="100000">
                                          <p:val>
                                            <p:strVal val="#ppt_x"/>
                                          </p:val>
                                        </p:tav>
                                      </p:tavLst>
                                    </p:anim>
                                    <p:anim calcmode="lin" valueType="num">
                                      <p:cBhvr additive="base">
                                        <p:cTn id="18" dur="500" fill="hold"/>
                                        <p:tgtEl>
                                          <p:spTgt spid="80592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05928"/>
                                        </p:tgtEl>
                                        <p:attrNameLst>
                                          <p:attrName>style.visibility</p:attrName>
                                        </p:attrNameLst>
                                      </p:cBhvr>
                                      <p:to>
                                        <p:strVal val="visible"/>
                                      </p:to>
                                    </p:set>
                                    <p:anim calcmode="lin" valueType="num">
                                      <p:cBhvr additive="base">
                                        <p:cTn id="23" dur="500" fill="hold"/>
                                        <p:tgtEl>
                                          <p:spTgt spid="805928"/>
                                        </p:tgtEl>
                                        <p:attrNameLst>
                                          <p:attrName>ppt_x</p:attrName>
                                        </p:attrNameLst>
                                      </p:cBhvr>
                                      <p:tavLst>
                                        <p:tav tm="0">
                                          <p:val>
                                            <p:strVal val="#ppt_x"/>
                                          </p:val>
                                        </p:tav>
                                        <p:tav tm="100000">
                                          <p:val>
                                            <p:strVal val="#ppt_x"/>
                                          </p:val>
                                        </p:tav>
                                      </p:tavLst>
                                    </p:anim>
                                    <p:anim calcmode="lin" valueType="num">
                                      <p:cBhvr additive="base">
                                        <p:cTn id="24" dur="500" fill="hold"/>
                                        <p:tgtEl>
                                          <p:spTgt spid="80592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805904"/>
                                        </p:tgtEl>
                                        <p:attrNameLst>
                                          <p:attrName>style.visibility</p:attrName>
                                        </p:attrNameLst>
                                      </p:cBhvr>
                                      <p:to>
                                        <p:strVal val="visible"/>
                                      </p:to>
                                    </p:set>
                                    <p:anim calcmode="lin" valueType="num">
                                      <p:cBhvr additive="base">
                                        <p:cTn id="29" dur="500" fill="hold"/>
                                        <p:tgtEl>
                                          <p:spTgt spid="805904"/>
                                        </p:tgtEl>
                                        <p:attrNameLst>
                                          <p:attrName>ppt_x</p:attrName>
                                        </p:attrNameLst>
                                      </p:cBhvr>
                                      <p:tavLst>
                                        <p:tav tm="0">
                                          <p:val>
                                            <p:strVal val="#ppt_x"/>
                                          </p:val>
                                        </p:tav>
                                        <p:tav tm="100000">
                                          <p:val>
                                            <p:strVal val="#ppt_x"/>
                                          </p:val>
                                        </p:tav>
                                      </p:tavLst>
                                    </p:anim>
                                    <p:anim calcmode="lin" valueType="num">
                                      <p:cBhvr additive="base">
                                        <p:cTn id="30" dur="500" fill="hold"/>
                                        <p:tgtEl>
                                          <p:spTgt spid="80590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805902"/>
                                        </p:tgtEl>
                                        <p:attrNameLst>
                                          <p:attrName>style.visibility</p:attrName>
                                        </p:attrNameLst>
                                      </p:cBhvr>
                                      <p:to>
                                        <p:strVal val="visible"/>
                                      </p:to>
                                    </p:set>
                                    <p:anim calcmode="lin" valueType="num">
                                      <p:cBhvr additive="base">
                                        <p:cTn id="35" dur="500" fill="hold"/>
                                        <p:tgtEl>
                                          <p:spTgt spid="805902"/>
                                        </p:tgtEl>
                                        <p:attrNameLst>
                                          <p:attrName>ppt_x</p:attrName>
                                        </p:attrNameLst>
                                      </p:cBhvr>
                                      <p:tavLst>
                                        <p:tav tm="0">
                                          <p:val>
                                            <p:strVal val="#ppt_x"/>
                                          </p:val>
                                        </p:tav>
                                        <p:tav tm="100000">
                                          <p:val>
                                            <p:strVal val="#ppt_x"/>
                                          </p:val>
                                        </p:tav>
                                      </p:tavLst>
                                    </p:anim>
                                    <p:anim calcmode="lin" valueType="num">
                                      <p:cBhvr additive="base">
                                        <p:cTn id="36" dur="500" fill="hold"/>
                                        <p:tgtEl>
                                          <p:spTgt spid="80590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05919"/>
                                        </p:tgtEl>
                                        <p:attrNameLst>
                                          <p:attrName>style.visibility</p:attrName>
                                        </p:attrNameLst>
                                      </p:cBhvr>
                                      <p:to>
                                        <p:strVal val="visible"/>
                                      </p:to>
                                    </p:set>
                                    <p:anim calcmode="lin" valueType="num">
                                      <p:cBhvr additive="base">
                                        <p:cTn id="39" dur="500" fill="hold"/>
                                        <p:tgtEl>
                                          <p:spTgt spid="805919"/>
                                        </p:tgtEl>
                                        <p:attrNameLst>
                                          <p:attrName>ppt_x</p:attrName>
                                        </p:attrNameLst>
                                      </p:cBhvr>
                                      <p:tavLst>
                                        <p:tav tm="0">
                                          <p:val>
                                            <p:strVal val="#ppt_x"/>
                                          </p:val>
                                        </p:tav>
                                        <p:tav tm="100000">
                                          <p:val>
                                            <p:strVal val="#ppt_x"/>
                                          </p:val>
                                        </p:tav>
                                      </p:tavLst>
                                    </p:anim>
                                    <p:anim calcmode="lin" valueType="num">
                                      <p:cBhvr additive="base">
                                        <p:cTn id="40" dur="500" fill="hold"/>
                                        <p:tgtEl>
                                          <p:spTgt spid="805919"/>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805912"/>
                                        </p:tgtEl>
                                        <p:attrNameLst>
                                          <p:attrName>style.visibility</p:attrName>
                                        </p:attrNameLst>
                                      </p:cBhvr>
                                      <p:to>
                                        <p:strVal val="visible"/>
                                      </p:to>
                                    </p:set>
                                    <p:anim calcmode="lin" valueType="num">
                                      <p:cBhvr additive="base">
                                        <p:cTn id="45" dur="500" fill="hold"/>
                                        <p:tgtEl>
                                          <p:spTgt spid="805912"/>
                                        </p:tgtEl>
                                        <p:attrNameLst>
                                          <p:attrName>ppt_x</p:attrName>
                                        </p:attrNameLst>
                                      </p:cBhvr>
                                      <p:tavLst>
                                        <p:tav tm="0">
                                          <p:val>
                                            <p:strVal val="#ppt_x"/>
                                          </p:val>
                                        </p:tav>
                                        <p:tav tm="100000">
                                          <p:val>
                                            <p:strVal val="#ppt_x"/>
                                          </p:val>
                                        </p:tav>
                                      </p:tavLst>
                                    </p:anim>
                                    <p:anim calcmode="lin" valueType="num">
                                      <p:cBhvr additive="base">
                                        <p:cTn id="46" dur="500" fill="hold"/>
                                        <p:tgtEl>
                                          <p:spTgt spid="80591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5913"/>
                                        </p:tgtEl>
                                        <p:attrNameLst>
                                          <p:attrName>style.visibility</p:attrName>
                                        </p:attrNameLst>
                                      </p:cBhvr>
                                      <p:to>
                                        <p:strVal val="visible"/>
                                      </p:to>
                                    </p:set>
                                    <p:anim calcmode="lin" valueType="num">
                                      <p:cBhvr additive="base">
                                        <p:cTn id="49" dur="500" fill="hold"/>
                                        <p:tgtEl>
                                          <p:spTgt spid="805913"/>
                                        </p:tgtEl>
                                        <p:attrNameLst>
                                          <p:attrName>ppt_x</p:attrName>
                                        </p:attrNameLst>
                                      </p:cBhvr>
                                      <p:tavLst>
                                        <p:tav tm="0">
                                          <p:val>
                                            <p:strVal val="#ppt_x"/>
                                          </p:val>
                                        </p:tav>
                                        <p:tav tm="100000">
                                          <p:val>
                                            <p:strVal val="#ppt_x"/>
                                          </p:val>
                                        </p:tav>
                                      </p:tavLst>
                                    </p:anim>
                                    <p:anim calcmode="lin" valueType="num">
                                      <p:cBhvr additive="base">
                                        <p:cTn id="50" dur="500" fill="hold"/>
                                        <p:tgtEl>
                                          <p:spTgt spid="80591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805931"/>
                                        </p:tgtEl>
                                        <p:attrNameLst>
                                          <p:attrName>style.visibility</p:attrName>
                                        </p:attrNameLst>
                                      </p:cBhvr>
                                      <p:to>
                                        <p:strVal val="visible"/>
                                      </p:to>
                                    </p:set>
                                    <p:anim calcmode="lin" valueType="num">
                                      <p:cBhvr additive="base">
                                        <p:cTn id="55" dur="500" fill="hold"/>
                                        <p:tgtEl>
                                          <p:spTgt spid="805931"/>
                                        </p:tgtEl>
                                        <p:attrNameLst>
                                          <p:attrName>ppt_x</p:attrName>
                                        </p:attrNameLst>
                                      </p:cBhvr>
                                      <p:tavLst>
                                        <p:tav tm="0">
                                          <p:val>
                                            <p:strVal val="#ppt_x"/>
                                          </p:val>
                                        </p:tav>
                                        <p:tav tm="100000">
                                          <p:val>
                                            <p:strVal val="#ppt_x"/>
                                          </p:val>
                                        </p:tav>
                                      </p:tavLst>
                                    </p:anim>
                                    <p:anim calcmode="lin" valueType="num">
                                      <p:cBhvr additive="base">
                                        <p:cTn id="56" dur="500" fill="hold"/>
                                        <p:tgtEl>
                                          <p:spTgt spid="805931"/>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805932"/>
                                        </p:tgtEl>
                                        <p:attrNameLst>
                                          <p:attrName>style.visibility</p:attrName>
                                        </p:attrNameLst>
                                      </p:cBhvr>
                                      <p:to>
                                        <p:strVal val="visible"/>
                                      </p:to>
                                    </p:set>
                                    <p:anim calcmode="lin" valueType="num">
                                      <p:cBhvr additive="base">
                                        <p:cTn id="61" dur="500" fill="hold"/>
                                        <p:tgtEl>
                                          <p:spTgt spid="805932"/>
                                        </p:tgtEl>
                                        <p:attrNameLst>
                                          <p:attrName>ppt_x</p:attrName>
                                        </p:attrNameLst>
                                      </p:cBhvr>
                                      <p:tavLst>
                                        <p:tav tm="0">
                                          <p:val>
                                            <p:strVal val="#ppt_x"/>
                                          </p:val>
                                        </p:tav>
                                        <p:tav tm="100000">
                                          <p:val>
                                            <p:strVal val="#ppt_x"/>
                                          </p:val>
                                        </p:tav>
                                      </p:tavLst>
                                    </p:anim>
                                    <p:anim calcmode="lin" valueType="num">
                                      <p:cBhvr additive="base">
                                        <p:cTn id="62" dur="500" fill="hold"/>
                                        <p:tgtEl>
                                          <p:spTgt spid="80593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805934"/>
                                        </p:tgtEl>
                                        <p:attrNameLst>
                                          <p:attrName>style.visibility</p:attrName>
                                        </p:attrNameLst>
                                      </p:cBhvr>
                                      <p:to>
                                        <p:strVal val="visible"/>
                                      </p:to>
                                    </p:set>
                                    <p:anim calcmode="lin" valueType="num">
                                      <p:cBhvr additive="base">
                                        <p:cTn id="65" dur="500" fill="hold"/>
                                        <p:tgtEl>
                                          <p:spTgt spid="805934"/>
                                        </p:tgtEl>
                                        <p:attrNameLst>
                                          <p:attrName>ppt_x</p:attrName>
                                        </p:attrNameLst>
                                      </p:cBhvr>
                                      <p:tavLst>
                                        <p:tav tm="0">
                                          <p:val>
                                            <p:strVal val="#ppt_x"/>
                                          </p:val>
                                        </p:tav>
                                        <p:tav tm="100000">
                                          <p:val>
                                            <p:strVal val="#ppt_x"/>
                                          </p:val>
                                        </p:tav>
                                      </p:tavLst>
                                    </p:anim>
                                    <p:anim calcmode="lin" valueType="num">
                                      <p:cBhvr additive="base">
                                        <p:cTn id="66" dur="500" fill="hold"/>
                                        <p:tgtEl>
                                          <p:spTgt spid="80593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805936"/>
                                        </p:tgtEl>
                                        <p:attrNameLst>
                                          <p:attrName>style.visibility</p:attrName>
                                        </p:attrNameLst>
                                      </p:cBhvr>
                                      <p:to>
                                        <p:strVal val="visible"/>
                                      </p:to>
                                    </p:set>
                                    <p:anim calcmode="lin" valueType="num">
                                      <p:cBhvr additive="base">
                                        <p:cTn id="69" dur="500" fill="hold"/>
                                        <p:tgtEl>
                                          <p:spTgt spid="805936"/>
                                        </p:tgtEl>
                                        <p:attrNameLst>
                                          <p:attrName>ppt_x</p:attrName>
                                        </p:attrNameLst>
                                      </p:cBhvr>
                                      <p:tavLst>
                                        <p:tav tm="0">
                                          <p:val>
                                            <p:strVal val="#ppt_x"/>
                                          </p:val>
                                        </p:tav>
                                        <p:tav tm="100000">
                                          <p:val>
                                            <p:strVal val="#ppt_x"/>
                                          </p:val>
                                        </p:tav>
                                      </p:tavLst>
                                    </p:anim>
                                    <p:anim calcmode="lin" valueType="num">
                                      <p:cBhvr additive="base">
                                        <p:cTn id="70" dur="500" fill="hold"/>
                                        <p:tgtEl>
                                          <p:spTgt spid="805936"/>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nodeType="clickEffect">
                                  <p:stCondLst>
                                    <p:cond delay="0"/>
                                  </p:stCondLst>
                                  <p:childTnLst>
                                    <p:set>
                                      <p:cBhvr>
                                        <p:cTn id="74" dur="1" fill="hold">
                                          <p:stCondLst>
                                            <p:cond delay="0"/>
                                          </p:stCondLst>
                                        </p:cTn>
                                        <p:tgtEl>
                                          <p:spTgt spid="805937"/>
                                        </p:tgtEl>
                                        <p:attrNameLst>
                                          <p:attrName>style.visibility</p:attrName>
                                        </p:attrNameLst>
                                      </p:cBhvr>
                                      <p:to>
                                        <p:strVal val="visible"/>
                                      </p:to>
                                    </p:set>
                                    <p:anim calcmode="lin" valueType="num">
                                      <p:cBhvr additive="base">
                                        <p:cTn id="75" dur="500" fill="hold"/>
                                        <p:tgtEl>
                                          <p:spTgt spid="805937"/>
                                        </p:tgtEl>
                                        <p:attrNameLst>
                                          <p:attrName>ppt_x</p:attrName>
                                        </p:attrNameLst>
                                      </p:cBhvr>
                                      <p:tavLst>
                                        <p:tav tm="0">
                                          <p:val>
                                            <p:strVal val="#ppt_x"/>
                                          </p:val>
                                        </p:tav>
                                        <p:tav tm="100000">
                                          <p:val>
                                            <p:strVal val="#ppt_x"/>
                                          </p:val>
                                        </p:tav>
                                      </p:tavLst>
                                    </p:anim>
                                    <p:anim calcmode="lin" valueType="num">
                                      <p:cBhvr additive="base">
                                        <p:cTn id="76" dur="500" fill="hold"/>
                                        <p:tgtEl>
                                          <p:spTgt spid="805937"/>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805938"/>
                                        </p:tgtEl>
                                        <p:attrNameLst>
                                          <p:attrName>style.visibility</p:attrName>
                                        </p:attrNameLst>
                                      </p:cBhvr>
                                      <p:to>
                                        <p:strVal val="visible"/>
                                      </p:to>
                                    </p:set>
                                    <p:anim calcmode="lin" valueType="num">
                                      <p:cBhvr additive="base">
                                        <p:cTn id="81" dur="500" fill="hold"/>
                                        <p:tgtEl>
                                          <p:spTgt spid="805938"/>
                                        </p:tgtEl>
                                        <p:attrNameLst>
                                          <p:attrName>ppt_x</p:attrName>
                                        </p:attrNameLst>
                                      </p:cBhvr>
                                      <p:tavLst>
                                        <p:tav tm="0">
                                          <p:val>
                                            <p:strVal val="#ppt_x"/>
                                          </p:val>
                                        </p:tav>
                                        <p:tav tm="100000">
                                          <p:val>
                                            <p:strVal val="#ppt_x"/>
                                          </p:val>
                                        </p:tav>
                                      </p:tavLst>
                                    </p:anim>
                                    <p:anim calcmode="lin" valueType="num">
                                      <p:cBhvr additive="base">
                                        <p:cTn id="82" dur="500" fill="hold"/>
                                        <p:tgtEl>
                                          <p:spTgt spid="8059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02" grpId="0" animBg="1"/>
      <p:bldP spid="805904" grpId="0" animBg="1"/>
      <p:bldP spid="805912" grpId="0" animBg="1"/>
      <p:bldP spid="805913" grpId="0" animBg="1"/>
      <p:bldP spid="805931" grpId="0"/>
      <p:bldP spid="805932" grpId="0"/>
      <p:bldP spid="805936" grpId="0"/>
      <p:bldP spid="805937" grpId="0"/>
      <p:bldP spid="805938"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幻灯片编号占位符 5">
            <a:extLst>
              <a:ext uri="{FF2B5EF4-FFF2-40B4-BE49-F238E27FC236}">
                <a16:creationId xmlns:a16="http://schemas.microsoft.com/office/drawing/2014/main" id="{4516C7B1-0E39-7211-8B8B-57AA2DFBE867}"/>
              </a:ext>
            </a:extLst>
          </p:cNvPr>
          <p:cNvSpPr>
            <a:spLocks noGrp="1"/>
          </p:cNvSpPr>
          <p:nvPr>
            <p:ph type="sldNum" sz="quarter" idx="12"/>
          </p:nvPr>
        </p:nvSpPr>
        <p:spPr/>
        <p:txBody>
          <a:bodyPr/>
          <a:lstStyle/>
          <a:p>
            <a:fld id="{2401B52D-240F-496B-9235-86B91473C866}" type="slidenum">
              <a:rPr lang="zh-CN" altLang="en-US"/>
              <a:pPr/>
              <a:t>363</a:t>
            </a:fld>
            <a:endParaRPr lang="en-US" altLang="zh-CN"/>
          </a:p>
        </p:txBody>
      </p:sp>
      <p:sp>
        <p:nvSpPr>
          <p:cNvPr id="20482" name="Rectangle 2">
            <a:extLst>
              <a:ext uri="{FF2B5EF4-FFF2-40B4-BE49-F238E27FC236}">
                <a16:creationId xmlns:a16="http://schemas.microsoft.com/office/drawing/2014/main" id="{6B237C7A-386F-FAD9-BC35-C69D6C624AC4}"/>
              </a:ext>
            </a:extLst>
          </p:cNvPr>
          <p:cNvSpPr>
            <a:spLocks noGrp="1" noChangeArrowheads="1"/>
          </p:cNvSpPr>
          <p:nvPr>
            <p:ph type="title"/>
          </p:nvPr>
        </p:nvSpPr>
        <p:spPr>
          <a:xfrm>
            <a:off x="542925" y="47625"/>
            <a:ext cx="7772400" cy="561975"/>
          </a:xfrm>
        </p:spPr>
        <p:txBody>
          <a:bodyPr/>
          <a:lstStyle/>
          <a:p>
            <a:pPr algn="l"/>
            <a:r>
              <a:rPr lang="zh-CN" altLang="en-US" sz="2800" b="1">
                <a:latin typeface="黑体" panose="02010609060101010101" pitchFamily="49" charset="-122"/>
                <a:ea typeface="黑体" panose="02010609060101010101" pitchFamily="49" charset="-122"/>
              </a:rPr>
              <a:t>三 事务隔离性和原子性</a:t>
            </a:r>
            <a:endParaRPr lang="en-US" altLang="zh-CN" sz="2800" b="1">
              <a:latin typeface="黑体" panose="02010609060101010101" pitchFamily="49" charset="-122"/>
              <a:ea typeface="黑体" panose="02010609060101010101" pitchFamily="49" charset="-122"/>
            </a:endParaRPr>
          </a:p>
        </p:txBody>
      </p:sp>
      <p:sp>
        <p:nvSpPr>
          <p:cNvPr id="20483" name="Rectangle 3">
            <a:extLst>
              <a:ext uri="{FF2B5EF4-FFF2-40B4-BE49-F238E27FC236}">
                <a16:creationId xmlns:a16="http://schemas.microsoft.com/office/drawing/2014/main" id="{6432EE7D-A3CB-9E44-31A4-A76B3744EC00}"/>
              </a:ext>
            </a:extLst>
          </p:cNvPr>
          <p:cNvSpPr>
            <a:spLocks noGrp="1" noChangeArrowheads="1"/>
          </p:cNvSpPr>
          <p:nvPr>
            <p:ph idx="1"/>
          </p:nvPr>
        </p:nvSpPr>
        <p:spPr>
          <a:xfrm>
            <a:off x="657225" y="800100"/>
            <a:ext cx="7772400" cy="438150"/>
          </a:xfrm>
        </p:spPr>
        <p:txBody>
          <a:bodyPr/>
          <a:lstStyle/>
          <a:p>
            <a:pPr algn="ctr">
              <a:lnSpc>
                <a:spcPct val="80000"/>
              </a:lnSpc>
              <a:buFontTx/>
              <a:buNone/>
            </a:pPr>
            <a:r>
              <a:rPr lang="en-US" altLang="zh-CN" sz="2000" b="1">
                <a:solidFill>
                  <a:schemeClr val="tx2"/>
                </a:solidFill>
                <a:latin typeface="黑体" panose="02010609060101010101" pitchFamily="49" charset="-122"/>
                <a:ea typeface="黑体" panose="02010609060101010101" pitchFamily="49" charset="-122"/>
              </a:rPr>
              <a:t>1.</a:t>
            </a:r>
            <a:r>
              <a:rPr lang="zh-CN" altLang="en-US" sz="2000" b="1">
                <a:solidFill>
                  <a:schemeClr val="tx2"/>
                </a:solidFill>
                <a:latin typeface="黑体" panose="02010609060101010101" pitchFamily="49" charset="-122"/>
                <a:ea typeface="黑体" panose="02010609060101010101" pitchFamily="49" charset="-122"/>
              </a:rPr>
              <a:t>可恢复调度</a:t>
            </a:r>
            <a:r>
              <a:rPr lang="en-US" altLang="zh-CN" sz="2000" b="1">
                <a:solidFill>
                  <a:schemeClr val="tx2"/>
                </a:solidFill>
                <a:latin typeface="黑体" panose="02010609060101010101" pitchFamily="49" charset="-122"/>
                <a:ea typeface="黑体" panose="02010609060101010101" pitchFamily="49" charset="-122"/>
              </a:rPr>
              <a:t>&amp;</a:t>
            </a:r>
            <a:r>
              <a:rPr lang="zh-CN" altLang="en-US" sz="2000" b="1">
                <a:solidFill>
                  <a:schemeClr val="tx2"/>
                </a:solidFill>
                <a:latin typeface="黑体" panose="02010609060101010101" pitchFamily="49" charset="-122"/>
                <a:ea typeface="黑体" panose="02010609060101010101" pitchFamily="49" charset="-122"/>
              </a:rPr>
              <a:t>无级联调度</a:t>
            </a:r>
            <a:r>
              <a:rPr lang="en-US" altLang="zh-CN" sz="1400" b="1">
                <a:latin typeface="黑体" panose="02010609060101010101" pitchFamily="49" charset="-122"/>
                <a:ea typeface="黑体" panose="02010609060101010101" pitchFamily="49" charset="-122"/>
              </a:rPr>
              <a:t>p.366</a:t>
            </a:r>
          </a:p>
        </p:txBody>
      </p:sp>
      <p:pic>
        <p:nvPicPr>
          <p:cNvPr id="20484" name="Picture 7">
            <a:extLst>
              <a:ext uri="{FF2B5EF4-FFF2-40B4-BE49-F238E27FC236}">
                <a16:creationId xmlns:a16="http://schemas.microsoft.com/office/drawing/2014/main" id="{5A6B7B88-8BAA-FFA0-8899-BF4D5C3F7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377950"/>
            <a:ext cx="1714500" cy="199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85" name="Picture 9">
            <a:extLst>
              <a:ext uri="{FF2B5EF4-FFF2-40B4-BE49-F238E27FC236}">
                <a16:creationId xmlns:a16="http://schemas.microsoft.com/office/drawing/2014/main" id="{FBA6A0DE-005E-952C-F7B1-E2C745B73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025" y="1681163"/>
            <a:ext cx="2390775" cy="1714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486" name="AutoShape 4">
            <a:extLst>
              <a:ext uri="{FF2B5EF4-FFF2-40B4-BE49-F238E27FC236}">
                <a16:creationId xmlns:a16="http://schemas.microsoft.com/office/drawing/2014/main" id="{EEE367A2-6342-B360-2701-AEB99E0236C4}"/>
              </a:ext>
            </a:extLst>
          </p:cNvPr>
          <p:cNvSpPr>
            <a:spLocks noChangeArrowheads="1"/>
          </p:cNvSpPr>
          <p:nvPr/>
        </p:nvSpPr>
        <p:spPr bwMode="auto">
          <a:xfrm>
            <a:off x="7154863" y="384175"/>
            <a:ext cx="1844675" cy="809625"/>
          </a:xfrm>
          <a:prstGeom prst="cloudCallout">
            <a:avLst>
              <a:gd name="adj1" fmla="val 53097"/>
              <a:gd name="adj2" fmla="val 67060"/>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1) </a:t>
            </a:r>
            <a:r>
              <a:rPr lang="zh-CN" altLang="en-US">
                <a:latin typeface="宋体" panose="02010600030101010101" pitchFamily="2" charset="-122"/>
              </a:rPr>
              <a:t>如何理解可恢复调度与无级联调度</a:t>
            </a:r>
            <a:r>
              <a:rPr lang="en-US" altLang="zh-CN">
                <a:latin typeface="宋体" panose="02010600030101010101" pitchFamily="2" charset="-122"/>
              </a:rPr>
              <a:t>? </a:t>
            </a:r>
          </a:p>
        </p:txBody>
      </p:sp>
      <p:sp>
        <p:nvSpPr>
          <p:cNvPr id="20487" name="AutoShape 12">
            <a:extLst>
              <a:ext uri="{FF2B5EF4-FFF2-40B4-BE49-F238E27FC236}">
                <a16:creationId xmlns:a16="http://schemas.microsoft.com/office/drawing/2014/main" id="{A626ACC7-4098-6030-6E3D-72A732EC6C95}"/>
              </a:ext>
            </a:extLst>
          </p:cNvPr>
          <p:cNvSpPr>
            <a:spLocks noChangeArrowheads="1"/>
          </p:cNvSpPr>
          <p:nvPr/>
        </p:nvSpPr>
        <p:spPr bwMode="auto">
          <a:xfrm>
            <a:off x="111125" y="652463"/>
            <a:ext cx="2130425" cy="557212"/>
          </a:xfrm>
          <a:prstGeom prst="cloudCallout">
            <a:avLst>
              <a:gd name="adj1" fmla="val -51343"/>
              <a:gd name="adj2" fmla="val 84190"/>
            </a:avLst>
          </a:prstGeom>
          <a:solidFill>
            <a:srgbClr val="FF9900"/>
          </a:solidFill>
          <a:ln w="9525">
            <a:solidFill>
              <a:schemeClr val="tx1"/>
            </a:solidFill>
            <a:round/>
            <a:headEnd/>
            <a:tailEnd/>
          </a:ln>
        </p:spPr>
        <p:txBody>
          <a:bodyPr lIns="0" tIns="0" rIns="0" bIns="0"/>
          <a:lstStyle/>
          <a:p>
            <a:pPr algn="ctr" eaLnBrk="0" hangingPunct="0"/>
            <a:r>
              <a:rPr lang="zh-CN" altLang="en-US"/>
              <a:t>讨论</a:t>
            </a:r>
            <a:r>
              <a:rPr lang="en-US" altLang="zh-CN"/>
              <a:t>3.</a:t>
            </a:r>
            <a:r>
              <a:rPr lang="zh-CN" altLang="en-US"/>
              <a:t>何谓事务的可恢复性，有何意义</a:t>
            </a:r>
            <a:r>
              <a:rPr lang="en-US" altLang="zh-CN"/>
              <a:t>?</a:t>
            </a:r>
            <a:endParaRPr lang="zh-CN" altLang="en-US"/>
          </a:p>
        </p:txBody>
      </p:sp>
      <p:sp>
        <p:nvSpPr>
          <p:cNvPr id="20488" name="文本框 52">
            <a:extLst>
              <a:ext uri="{FF2B5EF4-FFF2-40B4-BE49-F238E27FC236}">
                <a16:creationId xmlns:a16="http://schemas.microsoft.com/office/drawing/2014/main" id="{CB71AC42-D4CC-E1B4-9E78-C329150BC792}"/>
              </a:ext>
            </a:extLst>
          </p:cNvPr>
          <p:cNvSpPr txBox="1">
            <a:spLocks noChangeArrowheads="1"/>
          </p:cNvSpPr>
          <p:nvPr/>
        </p:nvSpPr>
        <p:spPr bwMode="auto">
          <a:xfrm>
            <a:off x="1049338" y="3633788"/>
            <a:ext cx="5969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7</a:t>
            </a:r>
            <a:endParaRPr lang="zh-CN" altLang="en-US"/>
          </a:p>
        </p:txBody>
      </p:sp>
      <p:sp>
        <p:nvSpPr>
          <p:cNvPr id="20489" name="文本框 55">
            <a:extLst>
              <a:ext uri="{FF2B5EF4-FFF2-40B4-BE49-F238E27FC236}">
                <a16:creationId xmlns:a16="http://schemas.microsoft.com/office/drawing/2014/main" id="{BA64602A-F5AD-CA96-5B1E-B95C55D75B79}"/>
              </a:ext>
            </a:extLst>
          </p:cNvPr>
          <p:cNvSpPr txBox="1">
            <a:spLocks noChangeArrowheads="1"/>
          </p:cNvSpPr>
          <p:nvPr/>
        </p:nvSpPr>
        <p:spPr bwMode="auto">
          <a:xfrm>
            <a:off x="5335588" y="3559175"/>
            <a:ext cx="5969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8</a:t>
            </a:r>
            <a:endParaRPr lang="zh-CN" altLang="en-US"/>
          </a:p>
        </p:txBody>
      </p:sp>
      <p:pic>
        <p:nvPicPr>
          <p:cNvPr id="20490" name="图片 1">
            <a:extLst>
              <a:ext uri="{FF2B5EF4-FFF2-40B4-BE49-F238E27FC236}">
                <a16:creationId xmlns:a16="http://schemas.microsoft.com/office/drawing/2014/main" id="{5D67319E-CA47-3C7E-434F-29C17DE96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50" y="4071938"/>
            <a:ext cx="8232775"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图片 2">
            <a:extLst>
              <a:ext uri="{FF2B5EF4-FFF2-40B4-BE49-F238E27FC236}">
                <a16:creationId xmlns:a16="http://schemas.microsoft.com/office/drawing/2014/main" id="{9A078982-BD98-E39C-E7B3-43B64D772D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675" y="5284788"/>
            <a:ext cx="70564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5DDC754-AFF6-8CCE-92B5-C208944B106D}"/>
              </a:ext>
            </a:extLst>
          </p:cNvPr>
          <p:cNvSpPr/>
          <p:nvPr/>
        </p:nvSpPr>
        <p:spPr bwMode="auto">
          <a:xfrm>
            <a:off x="760413" y="5294313"/>
            <a:ext cx="690562" cy="214312"/>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0"/>
          <a:lstStyle/>
          <a:p>
            <a:pPr eaLnBrk="0" hangingPunct="0">
              <a:defRPr/>
            </a:pPr>
            <a:endParaRPr lang="zh-CN" altLang="en-US"/>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幻灯片编号占位符 5">
            <a:extLst>
              <a:ext uri="{FF2B5EF4-FFF2-40B4-BE49-F238E27FC236}">
                <a16:creationId xmlns:a16="http://schemas.microsoft.com/office/drawing/2014/main" id="{125BFB2C-6CEC-16EE-C245-E0FE7023349A}"/>
              </a:ext>
            </a:extLst>
          </p:cNvPr>
          <p:cNvSpPr>
            <a:spLocks noGrp="1"/>
          </p:cNvSpPr>
          <p:nvPr>
            <p:ph type="sldNum" sz="quarter" idx="12"/>
          </p:nvPr>
        </p:nvSpPr>
        <p:spPr/>
        <p:txBody>
          <a:bodyPr/>
          <a:lstStyle/>
          <a:p>
            <a:fld id="{A44171C6-C455-49F0-A8FC-987DB44F9A1F}" type="slidenum">
              <a:rPr lang="zh-CN" altLang="en-US"/>
              <a:pPr/>
              <a:t>364</a:t>
            </a:fld>
            <a:endParaRPr lang="en-US" altLang="zh-CN"/>
          </a:p>
        </p:txBody>
      </p:sp>
      <p:sp>
        <p:nvSpPr>
          <p:cNvPr id="21506" name="Rectangle 2">
            <a:extLst>
              <a:ext uri="{FF2B5EF4-FFF2-40B4-BE49-F238E27FC236}">
                <a16:creationId xmlns:a16="http://schemas.microsoft.com/office/drawing/2014/main" id="{6E9B01D5-79FB-DFEB-BF90-BEE8526147C6}"/>
              </a:ext>
            </a:extLst>
          </p:cNvPr>
          <p:cNvSpPr>
            <a:spLocks noGrp="1" noChangeArrowheads="1"/>
          </p:cNvSpPr>
          <p:nvPr>
            <p:ph type="title"/>
          </p:nvPr>
        </p:nvSpPr>
        <p:spPr>
          <a:xfrm>
            <a:off x="447675" y="762000"/>
            <a:ext cx="7772400" cy="847725"/>
          </a:xfrm>
        </p:spPr>
        <p:txBody>
          <a:bodyPr/>
          <a:lstStyle/>
          <a:p>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事务隔离性级别</a:t>
            </a:r>
          </a:p>
        </p:txBody>
      </p:sp>
      <p:sp>
        <p:nvSpPr>
          <p:cNvPr id="21507" name="Rectangle 4">
            <a:extLst>
              <a:ext uri="{FF2B5EF4-FFF2-40B4-BE49-F238E27FC236}">
                <a16:creationId xmlns:a16="http://schemas.microsoft.com/office/drawing/2014/main" id="{6947C53F-E010-F9B5-5EDC-30F0E748D414}"/>
              </a:ext>
            </a:extLst>
          </p:cNvPr>
          <p:cNvSpPr>
            <a:spLocks noChangeArrowheads="1"/>
          </p:cNvSpPr>
          <p:nvPr/>
        </p:nvSpPr>
        <p:spPr bwMode="auto">
          <a:xfrm>
            <a:off x="990600" y="123825"/>
            <a:ext cx="77724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solidFill>
                  <a:schemeClr val="tx2"/>
                </a:solidFill>
                <a:latin typeface="黑体" panose="02010609060101010101" pitchFamily="49" charset="-122"/>
                <a:ea typeface="黑体" panose="02010609060101010101" pitchFamily="49" charset="-122"/>
              </a:rPr>
              <a:t>三 事务隔离性和原子性</a:t>
            </a:r>
            <a:endParaRPr lang="en-US" altLang="zh-CN" sz="1800">
              <a:solidFill>
                <a:schemeClr val="tx2"/>
              </a:solidFill>
              <a:latin typeface="黑体" panose="02010609060101010101" pitchFamily="49" charset="-122"/>
              <a:ea typeface="黑体" panose="02010609060101010101" pitchFamily="49" charset="-122"/>
            </a:endParaRPr>
          </a:p>
        </p:txBody>
      </p:sp>
      <p:grpSp>
        <p:nvGrpSpPr>
          <p:cNvPr id="21508" name="Group 40">
            <a:extLst>
              <a:ext uri="{FF2B5EF4-FFF2-40B4-BE49-F238E27FC236}">
                <a16:creationId xmlns:a16="http://schemas.microsoft.com/office/drawing/2014/main" id="{44125377-0DFE-C51B-95F5-6132CBF3F701}"/>
              </a:ext>
            </a:extLst>
          </p:cNvPr>
          <p:cNvGrpSpPr>
            <a:grpSpLocks/>
          </p:cNvGrpSpPr>
          <p:nvPr/>
        </p:nvGrpSpPr>
        <p:grpSpPr bwMode="auto">
          <a:xfrm>
            <a:off x="242888" y="1681163"/>
            <a:ext cx="8548687" cy="3324225"/>
            <a:chOff x="153" y="897"/>
            <a:chExt cx="5385" cy="2094"/>
          </a:xfrm>
        </p:grpSpPr>
        <p:grpSp>
          <p:nvGrpSpPr>
            <p:cNvPr id="21509" name="Group 7">
              <a:extLst>
                <a:ext uri="{FF2B5EF4-FFF2-40B4-BE49-F238E27FC236}">
                  <a16:creationId xmlns:a16="http://schemas.microsoft.com/office/drawing/2014/main" id="{879E6329-B79F-F50E-13F1-C28C6D96AE8F}"/>
                </a:ext>
              </a:extLst>
            </p:cNvPr>
            <p:cNvGrpSpPr>
              <a:grpSpLocks/>
            </p:cNvGrpSpPr>
            <p:nvPr/>
          </p:nvGrpSpPr>
          <p:grpSpPr bwMode="auto">
            <a:xfrm>
              <a:off x="153" y="897"/>
              <a:ext cx="5385" cy="2094"/>
              <a:chOff x="495" y="939"/>
              <a:chExt cx="4647" cy="1566"/>
            </a:xfrm>
          </p:grpSpPr>
          <p:pic>
            <p:nvPicPr>
              <p:cNvPr id="21510" name="Picture 5">
                <a:extLst>
                  <a:ext uri="{FF2B5EF4-FFF2-40B4-BE49-F238E27FC236}">
                    <a16:creationId xmlns:a16="http://schemas.microsoft.com/office/drawing/2014/main" id="{E899D889-97DA-5B39-0BA6-CB12B1223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 y="939"/>
                <a:ext cx="4644"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6">
                <a:extLst>
                  <a:ext uri="{FF2B5EF4-FFF2-40B4-BE49-F238E27FC236}">
                    <a16:creationId xmlns:a16="http://schemas.microsoft.com/office/drawing/2014/main" id="{7A0B866D-47C5-47C8-E0D1-70B69939D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 y="1407"/>
                <a:ext cx="4644"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9992" name="Line 8">
              <a:extLst>
                <a:ext uri="{FF2B5EF4-FFF2-40B4-BE49-F238E27FC236}">
                  <a16:creationId xmlns:a16="http://schemas.microsoft.com/office/drawing/2014/main" id="{D59EB5C2-6793-6A32-58BF-96DD2EF9AB34}"/>
                </a:ext>
              </a:extLst>
            </p:cNvPr>
            <p:cNvSpPr>
              <a:spLocks noChangeShapeType="1"/>
            </p:cNvSpPr>
            <p:nvPr/>
          </p:nvSpPr>
          <p:spPr bwMode="auto">
            <a:xfrm>
              <a:off x="192" y="1104"/>
              <a:ext cx="52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10012" name="Group 28">
            <a:extLst>
              <a:ext uri="{FF2B5EF4-FFF2-40B4-BE49-F238E27FC236}">
                <a16:creationId xmlns:a16="http://schemas.microsoft.com/office/drawing/2014/main" id="{7C13C8C6-6927-B653-1153-33E92D7C3029}"/>
              </a:ext>
            </a:extLst>
          </p:cNvPr>
          <p:cNvGrpSpPr>
            <a:grpSpLocks/>
          </p:cNvGrpSpPr>
          <p:nvPr/>
        </p:nvGrpSpPr>
        <p:grpSpPr bwMode="auto">
          <a:xfrm>
            <a:off x="552450" y="2362200"/>
            <a:ext cx="3724275" cy="9525"/>
            <a:chOff x="348" y="1326"/>
            <a:chExt cx="2346" cy="6"/>
          </a:xfrm>
        </p:grpSpPr>
        <p:sp>
          <p:nvSpPr>
            <p:cNvPr id="809993" name="Line 9">
              <a:extLst>
                <a:ext uri="{FF2B5EF4-FFF2-40B4-BE49-F238E27FC236}">
                  <a16:creationId xmlns:a16="http://schemas.microsoft.com/office/drawing/2014/main" id="{88216270-6DA1-DA42-981A-FD4986E0534A}"/>
                </a:ext>
              </a:extLst>
            </p:cNvPr>
            <p:cNvSpPr>
              <a:spLocks noChangeShapeType="1"/>
            </p:cNvSpPr>
            <p:nvPr/>
          </p:nvSpPr>
          <p:spPr bwMode="auto">
            <a:xfrm>
              <a:off x="348" y="1326"/>
              <a:ext cx="528"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9997" name="Line 13">
              <a:extLst>
                <a:ext uri="{FF2B5EF4-FFF2-40B4-BE49-F238E27FC236}">
                  <a16:creationId xmlns:a16="http://schemas.microsoft.com/office/drawing/2014/main" id="{59075F42-B97B-F9C7-86C1-092849B37CDC}"/>
                </a:ext>
              </a:extLst>
            </p:cNvPr>
            <p:cNvSpPr>
              <a:spLocks noChangeShapeType="1"/>
            </p:cNvSpPr>
            <p:nvPr/>
          </p:nvSpPr>
          <p:spPr bwMode="auto">
            <a:xfrm>
              <a:off x="1944" y="1332"/>
              <a:ext cx="75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10011" name="Group 27">
            <a:extLst>
              <a:ext uri="{FF2B5EF4-FFF2-40B4-BE49-F238E27FC236}">
                <a16:creationId xmlns:a16="http://schemas.microsoft.com/office/drawing/2014/main" id="{AF9EA8AA-7DA1-D52A-63EC-C27DAEC5FB5B}"/>
              </a:ext>
            </a:extLst>
          </p:cNvPr>
          <p:cNvGrpSpPr>
            <a:grpSpLocks/>
          </p:cNvGrpSpPr>
          <p:nvPr/>
        </p:nvGrpSpPr>
        <p:grpSpPr bwMode="auto">
          <a:xfrm>
            <a:off x="542925" y="5010150"/>
            <a:ext cx="4438650" cy="9525"/>
            <a:chOff x="342" y="2994"/>
            <a:chExt cx="2796" cy="6"/>
          </a:xfrm>
        </p:grpSpPr>
        <p:sp>
          <p:nvSpPr>
            <p:cNvPr id="809996" name="Line 12">
              <a:extLst>
                <a:ext uri="{FF2B5EF4-FFF2-40B4-BE49-F238E27FC236}">
                  <a16:creationId xmlns:a16="http://schemas.microsoft.com/office/drawing/2014/main" id="{9E473D6B-C8CB-80CE-1262-4EAC7CA3B52E}"/>
                </a:ext>
              </a:extLst>
            </p:cNvPr>
            <p:cNvSpPr>
              <a:spLocks noChangeShapeType="1"/>
            </p:cNvSpPr>
            <p:nvPr/>
          </p:nvSpPr>
          <p:spPr bwMode="auto">
            <a:xfrm>
              <a:off x="342" y="2994"/>
              <a:ext cx="528"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10010" name="Line 26">
              <a:extLst>
                <a:ext uri="{FF2B5EF4-FFF2-40B4-BE49-F238E27FC236}">
                  <a16:creationId xmlns:a16="http://schemas.microsoft.com/office/drawing/2014/main" id="{D5B79045-7094-5949-0D06-5D48A5647794}"/>
                </a:ext>
              </a:extLst>
            </p:cNvPr>
            <p:cNvSpPr>
              <a:spLocks noChangeShapeType="1"/>
            </p:cNvSpPr>
            <p:nvPr/>
          </p:nvSpPr>
          <p:spPr bwMode="auto">
            <a:xfrm>
              <a:off x="2016" y="3000"/>
              <a:ext cx="112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10016" name="Group 32">
            <a:extLst>
              <a:ext uri="{FF2B5EF4-FFF2-40B4-BE49-F238E27FC236}">
                <a16:creationId xmlns:a16="http://schemas.microsoft.com/office/drawing/2014/main" id="{3E6E7D5E-AE20-91BE-17D0-A0BE98CC90FE}"/>
              </a:ext>
            </a:extLst>
          </p:cNvPr>
          <p:cNvGrpSpPr>
            <a:grpSpLocks/>
          </p:cNvGrpSpPr>
          <p:nvPr/>
        </p:nvGrpSpPr>
        <p:grpSpPr bwMode="auto">
          <a:xfrm>
            <a:off x="552450" y="4343400"/>
            <a:ext cx="7712075" cy="277813"/>
            <a:chOff x="348" y="2574"/>
            <a:chExt cx="4858" cy="175"/>
          </a:xfrm>
        </p:grpSpPr>
        <p:grpSp>
          <p:nvGrpSpPr>
            <p:cNvPr id="21520" name="Group 25">
              <a:extLst>
                <a:ext uri="{FF2B5EF4-FFF2-40B4-BE49-F238E27FC236}">
                  <a16:creationId xmlns:a16="http://schemas.microsoft.com/office/drawing/2014/main" id="{38EF0732-4A13-8412-6C32-F21741726261}"/>
                </a:ext>
              </a:extLst>
            </p:cNvPr>
            <p:cNvGrpSpPr>
              <a:grpSpLocks/>
            </p:cNvGrpSpPr>
            <p:nvPr/>
          </p:nvGrpSpPr>
          <p:grpSpPr bwMode="auto">
            <a:xfrm>
              <a:off x="348" y="2574"/>
              <a:ext cx="4272" cy="12"/>
              <a:chOff x="348" y="2574"/>
              <a:chExt cx="4272" cy="12"/>
            </a:xfrm>
          </p:grpSpPr>
          <p:sp>
            <p:nvSpPr>
              <p:cNvPr id="809995" name="Line 11">
                <a:extLst>
                  <a:ext uri="{FF2B5EF4-FFF2-40B4-BE49-F238E27FC236}">
                    <a16:creationId xmlns:a16="http://schemas.microsoft.com/office/drawing/2014/main" id="{4B3B494A-3DB0-0E26-9A73-F14A87F69E13}"/>
                  </a:ext>
                </a:extLst>
              </p:cNvPr>
              <p:cNvSpPr>
                <a:spLocks noChangeShapeType="1"/>
              </p:cNvSpPr>
              <p:nvPr/>
            </p:nvSpPr>
            <p:spPr bwMode="auto">
              <a:xfrm>
                <a:off x="348" y="2574"/>
                <a:ext cx="528"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10003" name="Line 19">
                <a:extLst>
                  <a:ext uri="{FF2B5EF4-FFF2-40B4-BE49-F238E27FC236}">
                    <a16:creationId xmlns:a16="http://schemas.microsoft.com/office/drawing/2014/main" id="{6C9E59EB-37CF-FBE6-DB08-F6D9E91AA22C}"/>
                  </a:ext>
                </a:extLst>
              </p:cNvPr>
              <p:cNvSpPr>
                <a:spLocks noChangeShapeType="1"/>
              </p:cNvSpPr>
              <p:nvPr/>
            </p:nvSpPr>
            <p:spPr bwMode="auto">
              <a:xfrm>
                <a:off x="1890" y="2580"/>
                <a:ext cx="124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10004" name="Line 20">
                <a:extLst>
                  <a:ext uri="{FF2B5EF4-FFF2-40B4-BE49-F238E27FC236}">
                    <a16:creationId xmlns:a16="http://schemas.microsoft.com/office/drawing/2014/main" id="{42066385-AD32-834B-99D1-357685C55618}"/>
                  </a:ext>
                </a:extLst>
              </p:cNvPr>
              <p:cNvSpPr>
                <a:spLocks noChangeShapeType="1"/>
              </p:cNvSpPr>
              <p:nvPr/>
            </p:nvSpPr>
            <p:spPr bwMode="auto">
              <a:xfrm flipV="1">
                <a:off x="3270" y="2586"/>
                <a:ext cx="98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10005" name="Line 21">
                <a:extLst>
                  <a:ext uri="{FF2B5EF4-FFF2-40B4-BE49-F238E27FC236}">
                    <a16:creationId xmlns:a16="http://schemas.microsoft.com/office/drawing/2014/main" id="{F24BEC2C-B044-C551-DFA8-63C8A2EA6FEC}"/>
                  </a:ext>
                </a:extLst>
              </p:cNvPr>
              <p:cNvSpPr>
                <a:spLocks noChangeShapeType="1"/>
              </p:cNvSpPr>
              <p:nvPr/>
            </p:nvSpPr>
            <p:spPr bwMode="auto">
              <a:xfrm>
                <a:off x="4404" y="2580"/>
                <a:ext cx="216" cy="0"/>
              </a:xfrm>
              <a:prstGeom prst="line">
                <a:avLst/>
              </a:prstGeom>
              <a:noFill/>
              <a:ln w="19050">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21525" name="Rectangle 30">
              <a:extLst>
                <a:ext uri="{FF2B5EF4-FFF2-40B4-BE49-F238E27FC236}">
                  <a16:creationId xmlns:a16="http://schemas.microsoft.com/office/drawing/2014/main" id="{0BD3897E-77E9-21E5-9F89-99D2088B14B2}"/>
                </a:ext>
              </a:extLst>
            </p:cNvPr>
            <p:cNvSpPr>
              <a:spLocks noChangeArrowheads="1"/>
            </p:cNvSpPr>
            <p:nvPr/>
          </p:nvSpPr>
          <p:spPr bwMode="auto">
            <a:xfrm>
              <a:off x="4158" y="2634"/>
              <a:ext cx="10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chemeClr val="tx2"/>
                  </a:solidFill>
                </a:rPr>
                <a:t>不独占</a:t>
              </a:r>
              <a:r>
                <a:rPr lang="en-US" altLang="zh-CN">
                  <a:solidFill>
                    <a:schemeClr val="tx2"/>
                  </a:solidFill>
                </a:rPr>
                <a:t>(</a:t>
              </a:r>
              <a:r>
                <a:rPr lang="zh-CN" altLang="en-US">
                  <a:solidFill>
                    <a:schemeClr val="tx2"/>
                  </a:solidFill>
                </a:rPr>
                <a:t>封锁</a:t>
              </a:r>
              <a:r>
                <a:rPr lang="en-US" altLang="zh-CN">
                  <a:solidFill>
                    <a:schemeClr val="tx2"/>
                  </a:solidFill>
                </a:rPr>
                <a:t>)</a:t>
              </a:r>
              <a:r>
                <a:rPr lang="zh-CN" altLang="en-US">
                  <a:solidFill>
                    <a:schemeClr val="tx2"/>
                  </a:solidFill>
                </a:rPr>
                <a:t>所读数据项</a:t>
              </a:r>
            </a:p>
          </p:txBody>
        </p:sp>
      </p:grpSp>
      <p:sp>
        <p:nvSpPr>
          <p:cNvPr id="21526" name="AutoShape 4">
            <a:extLst>
              <a:ext uri="{FF2B5EF4-FFF2-40B4-BE49-F238E27FC236}">
                <a16:creationId xmlns:a16="http://schemas.microsoft.com/office/drawing/2014/main" id="{E89BF71A-E924-A802-B839-901A45AD3DA6}"/>
              </a:ext>
            </a:extLst>
          </p:cNvPr>
          <p:cNvSpPr>
            <a:spLocks noChangeArrowheads="1"/>
          </p:cNvSpPr>
          <p:nvPr/>
        </p:nvSpPr>
        <p:spPr bwMode="auto">
          <a:xfrm>
            <a:off x="7097713" y="1050925"/>
            <a:ext cx="1625600" cy="800100"/>
          </a:xfrm>
          <a:prstGeom prst="cloudCallout">
            <a:avLst>
              <a:gd name="adj1" fmla="val 53514"/>
              <a:gd name="adj2" fmla="val 67264"/>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2)</a:t>
            </a:r>
            <a:r>
              <a:rPr lang="zh-CN" altLang="en-US">
                <a:latin typeface="宋体" panose="02010600030101010101" pitchFamily="2" charset="-122"/>
              </a:rPr>
              <a:t>隔离性级别有哪些，为何需求分级</a:t>
            </a:r>
            <a:r>
              <a:rPr lang="en-US" altLang="zh-CN">
                <a:latin typeface="宋体" panose="02010600030101010101" pitchFamily="2" charset="-122"/>
              </a:rPr>
              <a:t>? </a:t>
            </a:r>
          </a:p>
        </p:txBody>
      </p:sp>
      <p:sp>
        <p:nvSpPr>
          <p:cNvPr id="810018" name="Rectangle 34">
            <a:extLst>
              <a:ext uri="{FF2B5EF4-FFF2-40B4-BE49-F238E27FC236}">
                <a16:creationId xmlns:a16="http://schemas.microsoft.com/office/drawing/2014/main" id="{EFC72B69-3319-96BD-7584-10E4DE96C850}"/>
              </a:ext>
            </a:extLst>
          </p:cNvPr>
          <p:cNvSpPr>
            <a:spLocks noChangeArrowheads="1"/>
          </p:cNvSpPr>
          <p:nvPr/>
        </p:nvSpPr>
        <p:spPr bwMode="auto">
          <a:xfrm>
            <a:off x="1552575" y="5318125"/>
            <a:ext cx="4454525" cy="8604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r>
              <a:rPr lang="zh-CN" altLang="en-US" sz="1400">
                <a:solidFill>
                  <a:schemeClr val="tx2"/>
                </a:solidFill>
              </a:rPr>
              <a:t>通常情况下，要求数据库</a:t>
            </a:r>
            <a:r>
              <a:rPr lang="en-US" altLang="zh-CN" sz="1400">
                <a:solidFill>
                  <a:schemeClr val="tx2"/>
                </a:solidFill>
              </a:rPr>
              <a:t>DBMS</a:t>
            </a:r>
            <a:r>
              <a:rPr lang="zh-CN" altLang="en-US" sz="1400">
                <a:solidFill>
                  <a:schemeClr val="tx2"/>
                </a:solidFill>
              </a:rPr>
              <a:t>始终保持数据的一致性。</a:t>
            </a:r>
          </a:p>
          <a:p>
            <a:pPr eaLnBrk="0" hangingPunct="0"/>
            <a:r>
              <a:rPr lang="zh-CN" altLang="en-US" sz="1400">
                <a:solidFill>
                  <a:schemeClr val="tx2"/>
                </a:solidFill>
              </a:rPr>
              <a:t>但特殊情况，可以允许放松要求，如数据字典中统计值；</a:t>
            </a:r>
          </a:p>
          <a:p>
            <a:pPr eaLnBrk="0" hangingPunct="0"/>
            <a:r>
              <a:rPr lang="zh-CN" altLang="en-US" sz="1400">
                <a:solidFill>
                  <a:srgbClr val="0066FF"/>
                </a:solidFill>
              </a:rPr>
              <a:t>又如，当一些应用仅仅需要粗略（非精确）统计信息时。</a:t>
            </a:r>
          </a:p>
          <a:p>
            <a:pPr eaLnBrk="0" hangingPunct="0"/>
            <a:r>
              <a:rPr lang="zh-CN" altLang="en-US" sz="1400">
                <a:solidFill>
                  <a:srgbClr val="0066FF"/>
                </a:solidFill>
              </a:rPr>
              <a:t>（实例：房地产全国销售数量和金额实时监测</a:t>
            </a:r>
            <a:r>
              <a:rPr lang="en-US" altLang="zh-CN" sz="1400">
                <a:solidFill>
                  <a:srgbClr val="0066FF"/>
                </a:solidFill>
              </a:rPr>
              <a:t>/</a:t>
            </a:r>
            <a:r>
              <a:rPr lang="zh-CN" altLang="en-US" sz="1400">
                <a:solidFill>
                  <a:srgbClr val="0066FF"/>
                </a:solidFill>
              </a:rPr>
              <a:t>估算值）</a:t>
            </a:r>
          </a:p>
        </p:txBody>
      </p:sp>
      <p:grpSp>
        <p:nvGrpSpPr>
          <p:cNvPr id="810023" name="Group 39">
            <a:extLst>
              <a:ext uri="{FF2B5EF4-FFF2-40B4-BE49-F238E27FC236}">
                <a16:creationId xmlns:a16="http://schemas.microsoft.com/office/drawing/2014/main" id="{E20994A9-9BD5-F9FD-081A-B6104607F920}"/>
              </a:ext>
            </a:extLst>
          </p:cNvPr>
          <p:cNvGrpSpPr>
            <a:grpSpLocks/>
          </p:cNvGrpSpPr>
          <p:nvPr/>
        </p:nvGrpSpPr>
        <p:grpSpPr bwMode="auto">
          <a:xfrm>
            <a:off x="5934075" y="5338763"/>
            <a:ext cx="1524000" cy="814387"/>
            <a:chOff x="4332" y="3273"/>
            <a:chExt cx="960" cy="513"/>
          </a:xfrm>
        </p:grpSpPr>
        <p:sp>
          <p:nvSpPr>
            <p:cNvPr id="21529" name="Rectangle 35">
              <a:extLst>
                <a:ext uri="{FF2B5EF4-FFF2-40B4-BE49-F238E27FC236}">
                  <a16:creationId xmlns:a16="http://schemas.microsoft.com/office/drawing/2014/main" id="{6526D71B-5585-FB24-BA04-9CDD2A7C2AA9}"/>
                </a:ext>
              </a:extLst>
            </p:cNvPr>
            <p:cNvSpPr>
              <a:spLocks noChangeArrowheads="1"/>
            </p:cNvSpPr>
            <p:nvPr/>
          </p:nvSpPr>
          <p:spPr bwMode="auto">
            <a:xfrm>
              <a:off x="4506" y="3273"/>
              <a:ext cx="76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rgbClr val="428E5B"/>
                  </a:solidFill>
                </a:rPr>
                <a:t>采用可串行化级别</a:t>
              </a:r>
            </a:p>
          </p:txBody>
        </p:sp>
        <p:sp>
          <p:nvSpPr>
            <p:cNvPr id="21530" name="Rectangle 36">
              <a:extLst>
                <a:ext uri="{FF2B5EF4-FFF2-40B4-BE49-F238E27FC236}">
                  <a16:creationId xmlns:a16="http://schemas.microsoft.com/office/drawing/2014/main" id="{726D0C61-F16D-6444-9D7C-1705AD1B5B4A}"/>
                </a:ext>
              </a:extLst>
            </p:cNvPr>
            <p:cNvSpPr>
              <a:spLocks noChangeArrowheads="1"/>
            </p:cNvSpPr>
            <p:nvPr/>
          </p:nvSpPr>
          <p:spPr bwMode="auto">
            <a:xfrm>
              <a:off x="4524" y="3561"/>
              <a:ext cx="76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rgbClr val="428E5B"/>
                  </a:solidFill>
                </a:rPr>
                <a:t>可选用后三种级别</a:t>
              </a:r>
            </a:p>
          </p:txBody>
        </p:sp>
        <p:sp>
          <p:nvSpPr>
            <p:cNvPr id="810021" name="Line 37">
              <a:extLst>
                <a:ext uri="{FF2B5EF4-FFF2-40B4-BE49-F238E27FC236}">
                  <a16:creationId xmlns:a16="http://schemas.microsoft.com/office/drawing/2014/main" id="{527E6B8F-1859-6194-D853-CDFCC4B801AC}"/>
                </a:ext>
              </a:extLst>
            </p:cNvPr>
            <p:cNvSpPr>
              <a:spLocks noChangeShapeType="1"/>
            </p:cNvSpPr>
            <p:nvPr/>
          </p:nvSpPr>
          <p:spPr bwMode="auto">
            <a:xfrm>
              <a:off x="4332" y="3336"/>
              <a:ext cx="132" cy="0"/>
            </a:xfrm>
            <a:prstGeom prst="line">
              <a:avLst/>
            </a:prstGeom>
            <a:noFill/>
            <a:ln w="9525">
              <a:solidFill>
                <a:srgbClr val="428E5B"/>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10022" name="AutoShape 38">
              <a:extLst>
                <a:ext uri="{FF2B5EF4-FFF2-40B4-BE49-F238E27FC236}">
                  <a16:creationId xmlns:a16="http://schemas.microsoft.com/office/drawing/2014/main" id="{6EACDC3B-2D33-F7A2-2181-EE51A2029381}"/>
                </a:ext>
              </a:extLst>
            </p:cNvPr>
            <p:cNvSpPr/>
            <p:nvPr/>
          </p:nvSpPr>
          <p:spPr bwMode="auto">
            <a:xfrm>
              <a:off x="4398" y="3450"/>
              <a:ext cx="66" cy="336"/>
            </a:xfrm>
            <a:prstGeom prst="rightBrace">
              <a:avLst>
                <a:gd name="adj1" fmla="val 42424"/>
                <a:gd name="adj2" fmla="val 50000"/>
              </a:avLst>
            </a:prstGeom>
            <a:noFill/>
            <a:ln w="19050">
              <a:solidFill>
                <a:srgbClr val="428E5B"/>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grpSp>
      <p:grpSp>
        <p:nvGrpSpPr>
          <p:cNvPr id="810027" name="Group 43">
            <a:extLst>
              <a:ext uri="{FF2B5EF4-FFF2-40B4-BE49-F238E27FC236}">
                <a16:creationId xmlns:a16="http://schemas.microsoft.com/office/drawing/2014/main" id="{65651DFD-D2C4-C78A-09D1-CB73BF989AAB}"/>
              </a:ext>
            </a:extLst>
          </p:cNvPr>
          <p:cNvGrpSpPr>
            <a:grpSpLocks/>
          </p:cNvGrpSpPr>
          <p:nvPr/>
        </p:nvGrpSpPr>
        <p:grpSpPr bwMode="auto">
          <a:xfrm>
            <a:off x="581025" y="3009900"/>
            <a:ext cx="7826375" cy="877888"/>
            <a:chOff x="366" y="1896"/>
            <a:chExt cx="4930" cy="553"/>
          </a:xfrm>
        </p:grpSpPr>
        <p:grpSp>
          <p:nvGrpSpPr>
            <p:cNvPr id="21534" name="Group 31">
              <a:extLst>
                <a:ext uri="{FF2B5EF4-FFF2-40B4-BE49-F238E27FC236}">
                  <a16:creationId xmlns:a16="http://schemas.microsoft.com/office/drawing/2014/main" id="{70498DCE-308B-10D6-CCFB-F8C645664D6D}"/>
                </a:ext>
              </a:extLst>
            </p:cNvPr>
            <p:cNvGrpSpPr>
              <a:grpSpLocks/>
            </p:cNvGrpSpPr>
            <p:nvPr/>
          </p:nvGrpSpPr>
          <p:grpSpPr bwMode="auto">
            <a:xfrm>
              <a:off x="366" y="1896"/>
              <a:ext cx="4930" cy="553"/>
              <a:chOff x="366" y="1734"/>
              <a:chExt cx="4930" cy="553"/>
            </a:xfrm>
          </p:grpSpPr>
          <p:grpSp>
            <p:nvGrpSpPr>
              <p:cNvPr id="21535" name="Group 18">
                <a:extLst>
                  <a:ext uri="{FF2B5EF4-FFF2-40B4-BE49-F238E27FC236}">
                    <a16:creationId xmlns:a16="http://schemas.microsoft.com/office/drawing/2014/main" id="{2759994D-4F19-5679-FD06-980946AA9A91}"/>
                  </a:ext>
                </a:extLst>
              </p:cNvPr>
              <p:cNvGrpSpPr>
                <a:grpSpLocks/>
              </p:cNvGrpSpPr>
              <p:nvPr/>
            </p:nvGrpSpPr>
            <p:grpSpPr bwMode="auto">
              <a:xfrm>
                <a:off x="366" y="1734"/>
                <a:ext cx="4362" cy="204"/>
                <a:chOff x="366" y="1734"/>
                <a:chExt cx="4362" cy="204"/>
              </a:xfrm>
            </p:grpSpPr>
            <p:sp>
              <p:nvSpPr>
                <p:cNvPr id="809994" name="Line 10">
                  <a:extLst>
                    <a:ext uri="{FF2B5EF4-FFF2-40B4-BE49-F238E27FC236}">
                      <a16:creationId xmlns:a16="http://schemas.microsoft.com/office/drawing/2014/main" id="{218486D1-745F-E353-20DA-EDCC0B01C49B}"/>
                    </a:ext>
                  </a:extLst>
                </p:cNvPr>
                <p:cNvSpPr>
                  <a:spLocks noChangeShapeType="1"/>
                </p:cNvSpPr>
                <p:nvPr/>
              </p:nvSpPr>
              <p:spPr bwMode="auto">
                <a:xfrm>
                  <a:off x="366" y="1752"/>
                  <a:ext cx="528"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9998" name="Line 14">
                  <a:extLst>
                    <a:ext uri="{FF2B5EF4-FFF2-40B4-BE49-F238E27FC236}">
                      <a16:creationId xmlns:a16="http://schemas.microsoft.com/office/drawing/2014/main" id="{EC9C07E8-10D3-D303-4D3D-7FF2315ADC7A}"/>
                    </a:ext>
                  </a:extLst>
                </p:cNvPr>
                <p:cNvSpPr>
                  <a:spLocks noChangeShapeType="1"/>
                </p:cNvSpPr>
                <p:nvPr/>
              </p:nvSpPr>
              <p:spPr bwMode="auto">
                <a:xfrm>
                  <a:off x="1902" y="1734"/>
                  <a:ext cx="130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9999" name="Line 15">
                  <a:extLst>
                    <a:ext uri="{FF2B5EF4-FFF2-40B4-BE49-F238E27FC236}">
                      <a16:creationId xmlns:a16="http://schemas.microsoft.com/office/drawing/2014/main" id="{6A2FDDCB-3230-08E6-EB75-1584CB590D3F}"/>
                    </a:ext>
                  </a:extLst>
                </p:cNvPr>
                <p:cNvSpPr>
                  <a:spLocks noChangeShapeType="1"/>
                </p:cNvSpPr>
                <p:nvPr/>
              </p:nvSpPr>
              <p:spPr bwMode="auto">
                <a:xfrm flipV="1">
                  <a:off x="3318" y="1734"/>
                  <a:ext cx="1410"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10000" name="Line 16">
                  <a:extLst>
                    <a:ext uri="{FF2B5EF4-FFF2-40B4-BE49-F238E27FC236}">
                      <a16:creationId xmlns:a16="http://schemas.microsoft.com/office/drawing/2014/main" id="{85999762-D18C-ACFD-907D-1F0E1065C565}"/>
                    </a:ext>
                  </a:extLst>
                </p:cNvPr>
                <p:cNvSpPr>
                  <a:spLocks noChangeShapeType="1"/>
                </p:cNvSpPr>
                <p:nvPr/>
              </p:nvSpPr>
              <p:spPr bwMode="auto">
                <a:xfrm flipV="1">
                  <a:off x="594" y="1938"/>
                  <a:ext cx="136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21540" name="Rectangle 29">
                <a:extLst>
                  <a:ext uri="{FF2B5EF4-FFF2-40B4-BE49-F238E27FC236}">
                    <a16:creationId xmlns:a16="http://schemas.microsoft.com/office/drawing/2014/main" id="{DCF10F82-DDB8-FF65-1B0E-F8C527210605}"/>
                  </a:ext>
                </a:extLst>
              </p:cNvPr>
              <p:cNvSpPr>
                <a:spLocks noChangeArrowheads="1"/>
              </p:cNvSpPr>
              <p:nvPr/>
            </p:nvSpPr>
            <p:spPr bwMode="auto">
              <a:xfrm>
                <a:off x="4152" y="2172"/>
                <a:ext cx="114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chemeClr val="tx2"/>
                    </a:solidFill>
                  </a:rPr>
                  <a:t>要求独占</a:t>
                </a:r>
                <a:r>
                  <a:rPr lang="en-US" altLang="zh-CN">
                    <a:solidFill>
                      <a:schemeClr val="tx2"/>
                    </a:solidFill>
                  </a:rPr>
                  <a:t>(</a:t>
                </a:r>
                <a:r>
                  <a:rPr lang="zh-CN" altLang="en-US">
                    <a:solidFill>
                      <a:schemeClr val="tx2"/>
                    </a:solidFill>
                  </a:rPr>
                  <a:t>封锁</a:t>
                </a:r>
                <a:r>
                  <a:rPr lang="en-US" altLang="zh-CN">
                    <a:solidFill>
                      <a:schemeClr val="tx2"/>
                    </a:solidFill>
                  </a:rPr>
                  <a:t>)</a:t>
                </a:r>
                <a:r>
                  <a:rPr lang="zh-CN" altLang="en-US">
                    <a:solidFill>
                      <a:schemeClr val="tx2"/>
                    </a:solidFill>
                  </a:rPr>
                  <a:t>所读数据项</a:t>
                </a:r>
              </a:p>
            </p:txBody>
          </p:sp>
        </p:grpSp>
        <p:sp>
          <p:nvSpPr>
            <p:cNvPr id="810026" name="Line 42">
              <a:extLst>
                <a:ext uri="{FF2B5EF4-FFF2-40B4-BE49-F238E27FC236}">
                  <a16:creationId xmlns:a16="http://schemas.microsoft.com/office/drawing/2014/main" id="{84508EAA-FEC5-8D71-7A2F-15300115A8DA}"/>
                </a:ext>
              </a:extLst>
            </p:cNvPr>
            <p:cNvSpPr>
              <a:spLocks noChangeShapeType="1"/>
            </p:cNvSpPr>
            <p:nvPr/>
          </p:nvSpPr>
          <p:spPr bwMode="auto">
            <a:xfrm>
              <a:off x="2628" y="2118"/>
              <a:ext cx="150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21542" name="Group 46">
            <a:extLst>
              <a:ext uri="{FF2B5EF4-FFF2-40B4-BE49-F238E27FC236}">
                <a16:creationId xmlns:a16="http://schemas.microsoft.com/office/drawing/2014/main" id="{8F84CDE4-127D-F99C-8846-076971B378F7}"/>
              </a:ext>
            </a:extLst>
          </p:cNvPr>
          <p:cNvGrpSpPr>
            <a:grpSpLocks/>
          </p:cNvGrpSpPr>
          <p:nvPr/>
        </p:nvGrpSpPr>
        <p:grpSpPr bwMode="auto">
          <a:xfrm>
            <a:off x="150813" y="2133600"/>
            <a:ext cx="182562" cy="3892550"/>
            <a:chOff x="95" y="1344"/>
            <a:chExt cx="115" cy="2452"/>
          </a:xfrm>
        </p:grpSpPr>
        <p:sp>
          <p:nvSpPr>
            <p:cNvPr id="810028" name="Line 44">
              <a:extLst>
                <a:ext uri="{FF2B5EF4-FFF2-40B4-BE49-F238E27FC236}">
                  <a16:creationId xmlns:a16="http://schemas.microsoft.com/office/drawing/2014/main" id="{86E433DB-10D6-F89D-6FA3-0AD0B5A41DD0}"/>
                </a:ext>
              </a:extLst>
            </p:cNvPr>
            <p:cNvSpPr>
              <a:spLocks noChangeShapeType="1"/>
            </p:cNvSpPr>
            <p:nvPr/>
          </p:nvSpPr>
          <p:spPr bwMode="auto">
            <a:xfrm flipH="1">
              <a:off x="144" y="1344"/>
              <a:ext cx="6" cy="1908"/>
            </a:xfrm>
            <a:prstGeom prst="line">
              <a:avLst/>
            </a:prstGeom>
            <a:noFill/>
            <a:ln w="19050">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21544" name="Rectangle 45">
              <a:extLst>
                <a:ext uri="{FF2B5EF4-FFF2-40B4-BE49-F238E27FC236}">
                  <a16:creationId xmlns:a16="http://schemas.microsoft.com/office/drawing/2014/main" id="{C67D4565-2658-15C9-2231-33B79944C411}"/>
                </a:ext>
              </a:extLst>
            </p:cNvPr>
            <p:cNvSpPr>
              <a:spLocks noChangeArrowheads="1"/>
            </p:cNvSpPr>
            <p:nvPr/>
          </p:nvSpPr>
          <p:spPr bwMode="auto">
            <a:xfrm>
              <a:off x="95" y="3321"/>
              <a:ext cx="115"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eaLnBrk="0" hangingPunct="0"/>
              <a:r>
                <a:rPr lang="zh-CN" altLang="en-US">
                  <a:solidFill>
                    <a:srgbClr val="428E5B"/>
                  </a:solidFill>
                </a:rPr>
                <a:t>隔离性降低</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0012"/>
                                        </p:tgtEl>
                                        <p:attrNameLst>
                                          <p:attrName>style.visibility</p:attrName>
                                        </p:attrNameLst>
                                      </p:cBhvr>
                                      <p:to>
                                        <p:strVal val="visible"/>
                                      </p:to>
                                    </p:set>
                                    <p:anim calcmode="lin" valueType="num">
                                      <p:cBhvr additive="base">
                                        <p:cTn id="7" dur="500" fill="hold"/>
                                        <p:tgtEl>
                                          <p:spTgt spid="810012"/>
                                        </p:tgtEl>
                                        <p:attrNameLst>
                                          <p:attrName>ppt_x</p:attrName>
                                        </p:attrNameLst>
                                      </p:cBhvr>
                                      <p:tavLst>
                                        <p:tav tm="0">
                                          <p:val>
                                            <p:strVal val="#ppt_x"/>
                                          </p:val>
                                        </p:tav>
                                        <p:tav tm="100000">
                                          <p:val>
                                            <p:strVal val="#ppt_x"/>
                                          </p:val>
                                        </p:tav>
                                      </p:tavLst>
                                    </p:anim>
                                    <p:anim calcmode="lin" valueType="num">
                                      <p:cBhvr additive="base">
                                        <p:cTn id="8" dur="500" fill="hold"/>
                                        <p:tgtEl>
                                          <p:spTgt spid="8100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0027"/>
                                        </p:tgtEl>
                                        <p:attrNameLst>
                                          <p:attrName>style.visibility</p:attrName>
                                        </p:attrNameLst>
                                      </p:cBhvr>
                                      <p:to>
                                        <p:strVal val="visible"/>
                                      </p:to>
                                    </p:set>
                                    <p:anim calcmode="lin" valueType="num">
                                      <p:cBhvr additive="base">
                                        <p:cTn id="13" dur="500" fill="hold"/>
                                        <p:tgtEl>
                                          <p:spTgt spid="810027"/>
                                        </p:tgtEl>
                                        <p:attrNameLst>
                                          <p:attrName>ppt_x</p:attrName>
                                        </p:attrNameLst>
                                      </p:cBhvr>
                                      <p:tavLst>
                                        <p:tav tm="0">
                                          <p:val>
                                            <p:strVal val="#ppt_x"/>
                                          </p:val>
                                        </p:tav>
                                        <p:tav tm="100000">
                                          <p:val>
                                            <p:strVal val="#ppt_x"/>
                                          </p:val>
                                        </p:tav>
                                      </p:tavLst>
                                    </p:anim>
                                    <p:anim calcmode="lin" valueType="num">
                                      <p:cBhvr additive="base">
                                        <p:cTn id="14" dur="500" fill="hold"/>
                                        <p:tgtEl>
                                          <p:spTgt spid="81002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10016"/>
                                        </p:tgtEl>
                                        <p:attrNameLst>
                                          <p:attrName>style.visibility</p:attrName>
                                        </p:attrNameLst>
                                      </p:cBhvr>
                                      <p:to>
                                        <p:strVal val="visible"/>
                                      </p:to>
                                    </p:set>
                                    <p:anim calcmode="lin" valueType="num">
                                      <p:cBhvr additive="base">
                                        <p:cTn id="19" dur="500" fill="hold"/>
                                        <p:tgtEl>
                                          <p:spTgt spid="810016"/>
                                        </p:tgtEl>
                                        <p:attrNameLst>
                                          <p:attrName>ppt_x</p:attrName>
                                        </p:attrNameLst>
                                      </p:cBhvr>
                                      <p:tavLst>
                                        <p:tav tm="0">
                                          <p:val>
                                            <p:strVal val="#ppt_x"/>
                                          </p:val>
                                        </p:tav>
                                        <p:tav tm="100000">
                                          <p:val>
                                            <p:strVal val="#ppt_x"/>
                                          </p:val>
                                        </p:tav>
                                      </p:tavLst>
                                    </p:anim>
                                    <p:anim calcmode="lin" valueType="num">
                                      <p:cBhvr additive="base">
                                        <p:cTn id="20" dur="500" fill="hold"/>
                                        <p:tgtEl>
                                          <p:spTgt spid="81001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10011"/>
                                        </p:tgtEl>
                                        <p:attrNameLst>
                                          <p:attrName>style.visibility</p:attrName>
                                        </p:attrNameLst>
                                      </p:cBhvr>
                                      <p:to>
                                        <p:strVal val="visible"/>
                                      </p:to>
                                    </p:set>
                                    <p:anim calcmode="lin" valueType="num">
                                      <p:cBhvr additive="base">
                                        <p:cTn id="25" dur="500" fill="hold"/>
                                        <p:tgtEl>
                                          <p:spTgt spid="810011"/>
                                        </p:tgtEl>
                                        <p:attrNameLst>
                                          <p:attrName>ppt_x</p:attrName>
                                        </p:attrNameLst>
                                      </p:cBhvr>
                                      <p:tavLst>
                                        <p:tav tm="0">
                                          <p:val>
                                            <p:strVal val="#ppt_x"/>
                                          </p:val>
                                        </p:tav>
                                        <p:tav tm="100000">
                                          <p:val>
                                            <p:strVal val="#ppt_x"/>
                                          </p:val>
                                        </p:tav>
                                      </p:tavLst>
                                    </p:anim>
                                    <p:anim calcmode="lin" valueType="num">
                                      <p:cBhvr additive="base">
                                        <p:cTn id="26" dur="500" fill="hold"/>
                                        <p:tgtEl>
                                          <p:spTgt spid="81001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10018"/>
                                        </p:tgtEl>
                                        <p:attrNameLst>
                                          <p:attrName>style.visibility</p:attrName>
                                        </p:attrNameLst>
                                      </p:cBhvr>
                                      <p:to>
                                        <p:strVal val="visible"/>
                                      </p:to>
                                    </p:set>
                                    <p:anim calcmode="lin" valueType="num">
                                      <p:cBhvr additive="base">
                                        <p:cTn id="31" dur="500" fill="hold"/>
                                        <p:tgtEl>
                                          <p:spTgt spid="810018"/>
                                        </p:tgtEl>
                                        <p:attrNameLst>
                                          <p:attrName>ppt_x</p:attrName>
                                        </p:attrNameLst>
                                      </p:cBhvr>
                                      <p:tavLst>
                                        <p:tav tm="0">
                                          <p:val>
                                            <p:strVal val="#ppt_x"/>
                                          </p:val>
                                        </p:tav>
                                        <p:tav tm="100000">
                                          <p:val>
                                            <p:strVal val="#ppt_x"/>
                                          </p:val>
                                        </p:tav>
                                      </p:tavLst>
                                    </p:anim>
                                    <p:anim calcmode="lin" valueType="num">
                                      <p:cBhvr additive="base">
                                        <p:cTn id="32" dur="500" fill="hold"/>
                                        <p:tgtEl>
                                          <p:spTgt spid="81001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10023"/>
                                        </p:tgtEl>
                                        <p:attrNameLst>
                                          <p:attrName>style.visibility</p:attrName>
                                        </p:attrNameLst>
                                      </p:cBhvr>
                                      <p:to>
                                        <p:strVal val="visible"/>
                                      </p:to>
                                    </p:set>
                                    <p:anim calcmode="lin" valueType="num">
                                      <p:cBhvr additive="base">
                                        <p:cTn id="37" dur="500" fill="hold"/>
                                        <p:tgtEl>
                                          <p:spTgt spid="810023"/>
                                        </p:tgtEl>
                                        <p:attrNameLst>
                                          <p:attrName>ppt_x</p:attrName>
                                        </p:attrNameLst>
                                      </p:cBhvr>
                                      <p:tavLst>
                                        <p:tav tm="0">
                                          <p:val>
                                            <p:strVal val="#ppt_x"/>
                                          </p:val>
                                        </p:tav>
                                        <p:tav tm="100000">
                                          <p:val>
                                            <p:strVal val="#ppt_x"/>
                                          </p:val>
                                        </p:tav>
                                      </p:tavLst>
                                    </p:anim>
                                    <p:anim calcmode="lin" valueType="num">
                                      <p:cBhvr additive="base">
                                        <p:cTn id="38" dur="500" fill="hold"/>
                                        <p:tgtEl>
                                          <p:spTgt spid="8100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018"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259BFD68-C489-CABD-20DE-89E3F3E06F22}"/>
              </a:ext>
            </a:extLst>
          </p:cNvPr>
          <p:cNvSpPr>
            <a:spLocks noGrp="1" noChangeArrowheads="1"/>
          </p:cNvSpPr>
          <p:nvPr>
            <p:ph type="title"/>
          </p:nvPr>
        </p:nvSpPr>
        <p:spPr/>
        <p:txBody>
          <a:bodyPr/>
          <a:lstStyle/>
          <a:p>
            <a:r>
              <a:rPr lang="zh-CN" altLang="en-US"/>
              <a:t>已提交读</a:t>
            </a:r>
          </a:p>
        </p:txBody>
      </p:sp>
      <p:sp>
        <p:nvSpPr>
          <p:cNvPr id="22530" name="内容占位符 2">
            <a:extLst>
              <a:ext uri="{FF2B5EF4-FFF2-40B4-BE49-F238E27FC236}">
                <a16:creationId xmlns:a16="http://schemas.microsoft.com/office/drawing/2014/main" id="{FE9ABCED-37AF-07F5-810A-7C0DC21914FB}"/>
              </a:ext>
            </a:extLst>
          </p:cNvPr>
          <p:cNvSpPr>
            <a:spLocks noGrp="1" noChangeArrowheads="1"/>
          </p:cNvSpPr>
          <p:nvPr>
            <p:ph idx="1"/>
          </p:nvPr>
        </p:nvSpPr>
        <p:spPr>
          <a:xfrm>
            <a:off x="685800" y="1803400"/>
            <a:ext cx="7772400" cy="4114800"/>
          </a:xfrm>
        </p:spPr>
        <p:txBody>
          <a:bodyPr/>
          <a:lstStyle/>
          <a:p>
            <a:pPr eaLnBrk="1" hangingPunct="1">
              <a:lnSpc>
                <a:spcPct val="150000"/>
              </a:lnSpc>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例如：</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拿着工资卡去消费，系统读取到卡里确实有</a:t>
            </a:r>
            <a:r>
              <a:rPr lang="en-US" altLang="zh-CN" sz="2400">
                <a:latin typeface="微软雅黑" panose="020B0503020204020204" pitchFamily="34" charset="-122"/>
                <a:ea typeface="微软雅黑" panose="020B0503020204020204" pitchFamily="34" charset="-122"/>
              </a:rPr>
              <a:t>2000</a:t>
            </a:r>
            <a:r>
              <a:rPr lang="zh-CN" altLang="en-US" sz="2400">
                <a:latin typeface="微软雅黑" panose="020B0503020204020204" pitchFamily="34" charset="-122"/>
                <a:ea typeface="微软雅黑" panose="020B0503020204020204" pitchFamily="34" charset="-122"/>
              </a:rPr>
              <a:t>元，而此时她的老婆也正好在网上转账，把</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工资卡的</a:t>
            </a:r>
            <a:r>
              <a:rPr lang="en-US" altLang="zh-CN" sz="2400">
                <a:latin typeface="微软雅黑" panose="020B0503020204020204" pitchFamily="34" charset="-122"/>
                <a:ea typeface="微软雅黑" panose="020B0503020204020204" pitchFamily="34" charset="-122"/>
              </a:rPr>
              <a:t>2000</a:t>
            </a:r>
            <a:r>
              <a:rPr lang="zh-CN" altLang="en-US" sz="2400">
                <a:latin typeface="微软雅黑" panose="020B0503020204020204" pitchFamily="34" charset="-122"/>
                <a:ea typeface="微软雅黑" panose="020B0503020204020204" pitchFamily="34" charset="-122"/>
              </a:rPr>
              <a:t>元转到另一账户，并在</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之前提交了事务，当</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扣款时，系统检查到</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的工资卡已经没有钱，扣款失败。</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zh-CN" sz="2400">
                <a:latin typeface="微软雅黑" panose="020B0503020204020204" pitchFamily="34" charset="-122"/>
                <a:ea typeface="微软雅黑" panose="020B0503020204020204" pitchFamily="34" charset="-122"/>
              </a:rPr>
              <a:t>事务</a:t>
            </a:r>
            <a:r>
              <a:rPr lang="en-US" altLang="zh-CN" sz="2400">
                <a:latin typeface="微软雅黑" panose="020B0503020204020204" pitchFamily="34" charset="-122"/>
                <a:ea typeface="微软雅黑" panose="020B0503020204020204" pitchFamily="34" charset="-122"/>
              </a:rPr>
              <a:t>A</a:t>
            </a:r>
            <a:r>
              <a:rPr lang="zh-CN" altLang="zh-CN" sz="2400">
                <a:latin typeface="微软雅黑" panose="020B0503020204020204" pitchFamily="34" charset="-122"/>
                <a:ea typeface="微软雅黑" panose="020B0503020204020204" pitchFamily="34" charset="-122"/>
              </a:rPr>
              <a:t>事先读取了数据，事务</a:t>
            </a:r>
            <a:r>
              <a:rPr lang="en-US" altLang="zh-CN" sz="2400">
                <a:latin typeface="微软雅黑" panose="020B0503020204020204" pitchFamily="34" charset="-122"/>
                <a:ea typeface="微软雅黑" panose="020B0503020204020204" pitchFamily="34" charset="-122"/>
              </a:rPr>
              <a:t>B</a:t>
            </a:r>
            <a:r>
              <a:rPr lang="zh-CN" altLang="zh-CN" sz="2400">
                <a:latin typeface="微软雅黑" panose="020B0503020204020204" pitchFamily="34" charset="-122"/>
                <a:ea typeface="微软雅黑" panose="020B0503020204020204" pitchFamily="34" charset="-122"/>
              </a:rPr>
              <a:t>紧接了更新了数据，并提交了事务，而事务</a:t>
            </a:r>
            <a:r>
              <a:rPr lang="en-US" altLang="zh-CN" sz="2400">
                <a:latin typeface="微软雅黑" panose="020B0503020204020204" pitchFamily="34" charset="-122"/>
                <a:ea typeface="微软雅黑" panose="020B0503020204020204" pitchFamily="34" charset="-122"/>
              </a:rPr>
              <a:t>A</a:t>
            </a:r>
            <a:r>
              <a:rPr lang="zh-CN" altLang="zh-CN" sz="2400">
                <a:latin typeface="微软雅黑" panose="020B0503020204020204" pitchFamily="34" charset="-122"/>
                <a:ea typeface="微软雅黑" panose="020B0503020204020204" pitchFamily="34" charset="-122"/>
              </a:rPr>
              <a:t>再次读取该数据时，数据已经发生了改变。</a:t>
            </a:r>
          </a:p>
          <a:p>
            <a:endParaRPr lang="zh-CN" altLang="en-US" sz="2400"/>
          </a:p>
        </p:txBody>
      </p:sp>
      <p:sp>
        <p:nvSpPr>
          <p:cNvPr id="4" name="幻灯片编号占位符 3">
            <a:extLst>
              <a:ext uri="{FF2B5EF4-FFF2-40B4-BE49-F238E27FC236}">
                <a16:creationId xmlns:a16="http://schemas.microsoft.com/office/drawing/2014/main" id="{9F67BBB9-E5FC-CFA4-610E-0A74D1C22E6C}"/>
              </a:ext>
            </a:extLst>
          </p:cNvPr>
          <p:cNvSpPr>
            <a:spLocks noGrp="1"/>
          </p:cNvSpPr>
          <p:nvPr>
            <p:ph type="sldNum" sz="quarter" idx="12"/>
          </p:nvPr>
        </p:nvSpPr>
        <p:spPr/>
        <p:txBody>
          <a:bodyPr/>
          <a:lstStyle/>
          <a:p>
            <a:fld id="{897A1586-595B-4F94-8FB3-2A2B6A70CCEB}" type="slidenum">
              <a:rPr lang="zh-CN" altLang="en-US"/>
              <a:pPr/>
              <a:t>365</a:t>
            </a:fld>
            <a:endParaRPr lang="en-US" altLang="zh-CN"/>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a:extLst>
              <a:ext uri="{FF2B5EF4-FFF2-40B4-BE49-F238E27FC236}">
                <a16:creationId xmlns:a16="http://schemas.microsoft.com/office/drawing/2014/main" id="{20A56C0D-2DAE-ABAF-89B6-232E2C602F39}"/>
              </a:ext>
            </a:extLst>
          </p:cNvPr>
          <p:cNvSpPr>
            <a:spLocks noGrp="1" noChangeArrowheads="1"/>
          </p:cNvSpPr>
          <p:nvPr>
            <p:ph type="title"/>
          </p:nvPr>
        </p:nvSpPr>
        <p:spPr/>
        <p:txBody>
          <a:bodyPr/>
          <a:lstStyle/>
          <a:p>
            <a:r>
              <a:rPr lang="zh-CN" altLang="en-US"/>
              <a:t>未提交读</a:t>
            </a:r>
          </a:p>
        </p:txBody>
      </p:sp>
      <p:sp>
        <p:nvSpPr>
          <p:cNvPr id="23554" name="内容占位符 2">
            <a:extLst>
              <a:ext uri="{FF2B5EF4-FFF2-40B4-BE49-F238E27FC236}">
                <a16:creationId xmlns:a16="http://schemas.microsoft.com/office/drawing/2014/main" id="{910073B5-CDCD-BF4B-CBE8-63D1B0D98FFE}"/>
              </a:ext>
            </a:extLst>
          </p:cNvPr>
          <p:cNvSpPr>
            <a:spLocks noGrp="1" noChangeArrowheads="1"/>
          </p:cNvSpPr>
          <p:nvPr>
            <p:ph idx="1"/>
          </p:nvPr>
        </p:nvSpPr>
        <p:spPr/>
        <p:txBody>
          <a:bodyPr/>
          <a:lstStyle/>
          <a:p>
            <a:pPr>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例如：公司发工资了，领导把</a:t>
            </a:r>
            <a:r>
              <a:rPr lang="en-US" altLang="zh-CN" sz="2400">
                <a:latin typeface="微软雅黑" panose="020B0503020204020204" pitchFamily="34" charset="-122"/>
                <a:ea typeface="微软雅黑" panose="020B0503020204020204" pitchFamily="34" charset="-122"/>
              </a:rPr>
              <a:t>5000</a:t>
            </a:r>
            <a:r>
              <a:rPr lang="zh-CN" altLang="en-US" sz="2400">
                <a:latin typeface="微软雅黑" panose="020B0503020204020204" pitchFamily="34" charset="-122"/>
                <a:ea typeface="微软雅黑" panose="020B0503020204020204" pitchFamily="34" charset="-122"/>
              </a:rPr>
              <a:t>元打到</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的账号上，但是该事务并未提交，而</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正好去查看账户，发现工资已经到账，是</a:t>
            </a:r>
            <a:r>
              <a:rPr lang="en-US" altLang="zh-CN" sz="2400">
                <a:latin typeface="微软雅黑" panose="020B0503020204020204" pitchFamily="34" charset="-122"/>
                <a:ea typeface="微软雅黑" panose="020B0503020204020204" pitchFamily="34" charset="-122"/>
              </a:rPr>
              <a:t>5000</a:t>
            </a:r>
            <a:r>
              <a:rPr lang="zh-CN" altLang="en-US" sz="2400">
                <a:latin typeface="微软雅黑" panose="020B0503020204020204" pitchFamily="34" charset="-122"/>
                <a:ea typeface="微软雅黑" panose="020B0503020204020204" pitchFamily="34" charset="-122"/>
              </a:rPr>
              <a:t>元整，非常高兴。可是不幸的是，领导发现发给</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的工资金额不对，是</a:t>
            </a:r>
            <a:r>
              <a:rPr lang="en-US" altLang="zh-CN" sz="2400">
                <a:latin typeface="微软雅黑" panose="020B0503020204020204" pitchFamily="34" charset="-122"/>
                <a:ea typeface="微软雅黑" panose="020B0503020204020204" pitchFamily="34" charset="-122"/>
              </a:rPr>
              <a:t>2000</a:t>
            </a:r>
            <a:r>
              <a:rPr lang="zh-CN" altLang="en-US" sz="2400">
                <a:latin typeface="微软雅黑" panose="020B0503020204020204" pitchFamily="34" charset="-122"/>
                <a:ea typeface="微软雅黑" panose="020B0503020204020204" pitchFamily="34" charset="-122"/>
              </a:rPr>
              <a:t>元，于是迅速回滚了事务，修改金额后，将事务提交，最后</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实际的工资只有</a:t>
            </a:r>
            <a:r>
              <a:rPr lang="en-US" altLang="zh-CN" sz="2400">
                <a:latin typeface="微软雅黑" panose="020B0503020204020204" pitchFamily="34" charset="-122"/>
                <a:ea typeface="微软雅黑" panose="020B0503020204020204" pitchFamily="34" charset="-122"/>
              </a:rPr>
              <a:t>2000</a:t>
            </a:r>
            <a:r>
              <a:rPr lang="zh-CN" altLang="en-US" sz="2400">
                <a:latin typeface="微软雅黑" panose="020B0503020204020204" pitchFamily="34" charset="-122"/>
                <a:ea typeface="微软雅黑" panose="020B0503020204020204" pitchFamily="34" charset="-122"/>
              </a:rPr>
              <a:t>元，</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空欢喜一场。</a:t>
            </a:r>
          </a:p>
          <a:p>
            <a:endParaRPr lang="zh-CN" altLang="en-US"/>
          </a:p>
        </p:txBody>
      </p:sp>
      <p:sp>
        <p:nvSpPr>
          <p:cNvPr id="4" name="幻灯片编号占位符 3">
            <a:extLst>
              <a:ext uri="{FF2B5EF4-FFF2-40B4-BE49-F238E27FC236}">
                <a16:creationId xmlns:a16="http://schemas.microsoft.com/office/drawing/2014/main" id="{0D79C7C0-560F-69FA-C3DE-935FDB4A067B}"/>
              </a:ext>
            </a:extLst>
          </p:cNvPr>
          <p:cNvSpPr>
            <a:spLocks noGrp="1"/>
          </p:cNvSpPr>
          <p:nvPr>
            <p:ph type="sldNum" sz="quarter" idx="12"/>
          </p:nvPr>
        </p:nvSpPr>
        <p:spPr/>
        <p:txBody>
          <a:bodyPr/>
          <a:lstStyle/>
          <a:p>
            <a:fld id="{F115923B-0501-4D82-A28B-8BCA3FF4BE12}" type="slidenum">
              <a:rPr lang="zh-CN" altLang="en-US"/>
              <a:pPr/>
              <a:t>366</a:t>
            </a:fld>
            <a:endParaRPr lang="en-US" altLang="zh-CN"/>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A4561D8E-B584-732D-AE2D-B70304447260}"/>
              </a:ext>
            </a:extLst>
          </p:cNvPr>
          <p:cNvSpPr>
            <a:spLocks noGrp="1" noChangeArrowheads="1"/>
          </p:cNvSpPr>
          <p:nvPr>
            <p:ph type="title"/>
          </p:nvPr>
        </p:nvSpPr>
        <p:spPr/>
        <p:txBody>
          <a:bodyPr/>
          <a:lstStyle/>
          <a:p>
            <a:r>
              <a:rPr lang="zh-CN" altLang="en-US"/>
              <a:t>可重复读</a:t>
            </a:r>
          </a:p>
        </p:txBody>
      </p:sp>
      <p:sp>
        <p:nvSpPr>
          <p:cNvPr id="24578" name="内容占位符 2">
            <a:extLst>
              <a:ext uri="{FF2B5EF4-FFF2-40B4-BE49-F238E27FC236}">
                <a16:creationId xmlns:a16="http://schemas.microsoft.com/office/drawing/2014/main" id="{5DA8894E-3D8F-8FC3-42AA-17DA97F1F360}"/>
              </a:ext>
            </a:extLst>
          </p:cNvPr>
          <p:cNvSpPr>
            <a:spLocks noGrp="1" noChangeArrowheads="1"/>
          </p:cNvSpPr>
          <p:nvPr>
            <p:ph idx="1"/>
          </p:nvPr>
        </p:nvSpPr>
        <p:spPr/>
        <p:txBody>
          <a:bodyPr/>
          <a:lstStyle/>
          <a:p>
            <a:pPr eaLnBrk="1" hangingPunct="1">
              <a:lnSpc>
                <a:spcPct val="150000"/>
              </a:lnSpc>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当隔离级别设置为</a:t>
            </a:r>
            <a:r>
              <a:rPr lang="en-US" altLang="zh-CN" sz="2400">
                <a:latin typeface="微软雅黑" panose="020B0503020204020204" pitchFamily="34" charset="-122"/>
                <a:ea typeface="微软雅黑" panose="020B0503020204020204" pitchFamily="34" charset="-122"/>
              </a:rPr>
              <a:t>Repeatable read</a:t>
            </a:r>
            <a:r>
              <a:rPr lang="zh-CN" altLang="en-US" sz="2400">
                <a:latin typeface="微软雅黑" panose="020B0503020204020204" pitchFamily="34" charset="-122"/>
                <a:ea typeface="微软雅黑" panose="020B0503020204020204" pitchFamily="34" charset="-122"/>
              </a:rPr>
              <a:t>时，可以避免不可重复读。</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当</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拿着工资卡去消费时，一旦系统开始读取工资卡信息（即事务开始），</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的老婆就不可能对该记录进行修改，也就是</a:t>
            </a:r>
            <a:r>
              <a:rPr lang="en-US" altLang="zh-CN" sz="2400">
                <a:latin typeface="微软雅黑" panose="020B0503020204020204" pitchFamily="34" charset="-122"/>
                <a:ea typeface="微软雅黑" panose="020B0503020204020204" pitchFamily="34" charset="-122"/>
              </a:rPr>
              <a:t>singo</a:t>
            </a:r>
            <a:r>
              <a:rPr lang="zh-CN" altLang="en-US" sz="2400">
                <a:latin typeface="微软雅黑" panose="020B0503020204020204" pitchFamily="34" charset="-122"/>
                <a:ea typeface="微软雅黑" panose="020B0503020204020204" pitchFamily="34" charset="-122"/>
              </a:rPr>
              <a:t>的老婆不能在此时转账。</a:t>
            </a:r>
            <a:endParaRPr lang="en-US" altLang="zh-CN" sz="2400">
              <a:latin typeface="微软雅黑" panose="020B0503020204020204" pitchFamily="34" charset="-122"/>
              <a:ea typeface="微软雅黑" panose="020B0503020204020204" pitchFamily="34" charset="-122"/>
            </a:endParaRPr>
          </a:p>
          <a:p>
            <a:endParaRPr lang="zh-CN" altLang="en-US" sz="2400"/>
          </a:p>
        </p:txBody>
      </p:sp>
      <p:sp>
        <p:nvSpPr>
          <p:cNvPr id="4" name="幻灯片编号占位符 3">
            <a:extLst>
              <a:ext uri="{FF2B5EF4-FFF2-40B4-BE49-F238E27FC236}">
                <a16:creationId xmlns:a16="http://schemas.microsoft.com/office/drawing/2014/main" id="{C9E9D685-F60E-15D7-8B8C-7A03548B3B06}"/>
              </a:ext>
            </a:extLst>
          </p:cNvPr>
          <p:cNvSpPr>
            <a:spLocks noGrp="1"/>
          </p:cNvSpPr>
          <p:nvPr>
            <p:ph type="sldNum" sz="quarter" idx="12"/>
          </p:nvPr>
        </p:nvSpPr>
        <p:spPr/>
        <p:txBody>
          <a:bodyPr/>
          <a:lstStyle/>
          <a:p>
            <a:fld id="{89415CEA-B584-482F-918B-D1D6E5260DC0}" type="slidenum">
              <a:rPr lang="zh-CN" altLang="en-US"/>
              <a:pPr/>
              <a:t>367</a:t>
            </a:fld>
            <a:endParaRPr lang="en-US" altLang="zh-CN"/>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a:extLst>
              <a:ext uri="{FF2B5EF4-FFF2-40B4-BE49-F238E27FC236}">
                <a16:creationId xmlns:a16="http://schemas.microsoft.com/office/drawing/2014/main" id="{6859E72A-B7B8-EB29-E682-6A4CF20DAB5B}"/>
              </a:ext>
            </a:extLst>
          </p:cNvPr>
          <p:cNvSpPr>
            <a:spLocks noChangeArrowheads="1"/>
          </p:cNvSpPr>
          <p:nvPr/>
        </p:nvSpPr>
        <p:spPr bwMode="auto">
          <a:xfrm>
            <a:off x="457200" y="1412875"/>
            <a:ext cx="83058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200" b="1">
                <a:solidFill>
                  <a:schemeClr val="tx1"/>
                </a:solidFill>
                <a:latin typeface="Tahoma" panose="020B0604030504040204" pitchFamily="34" charset="0"/>
                <a:ea typeface="宋体" panose="02010600030101010101" pitchFamily="2" charset="-122"/>
              </a:defRPr>
            </a:lvl1pPr>
            <a:lvl2pPr marL="800100" indent="-342900">
              <a:defRPr sz="1200" b="1">
                <a:solidFill>
                  <a:schemeClr val="tx1"/>
                </a:solidFill>
                <a:latin typeface="Tahoma" panose="020B0604030504040204" pitchFamily="34" charset="0"/>
                <a:ea typeface="宋体" panose="02010600030101010101" pitchFamily="2" charset="-122"/>
              </a:defRPr>
            </a:lvl2pPr>
            <a:lvl3pPr>
              <a:defRPr sz="1200" b="1">
                <a:solidFill>
                  <a:schemeClr val="tx1"/>
                </a:solidFill>
                <a:latin typeface="Tahoma" panose="020B0604030504040204" pitchFamily="34" charset="0"/>
                <a:ea typeface="宋体" panose="02010600030101010101" pitchFamily="2" charset="-122"/>
              </a:defRPr>
            </a:lvl3pPr>
            <a:lvl4pPr>
              <a:defRPr sz="1200" b="1">
                <a:solidFill>
                  <a:schemeClr val="tx1"/>
                </a:solidFill>
                <a:latin typeface="Tahoma" panose="020B0604030504040204" pitchFamily="34" charset="0"/>
                <a:ea typeface="宋体" panose="02010600030101010101" pitchFamily="2" charset="-122"/>
              </a:defRPr>
            </a:lvl4pPr>
            <a:lvl5pPr>
              <a:defRPr sz="12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事务处理（</a:t>
            </a:r>
            <a:r>
              <a:rPr lang="en-US" altLang="zh-CN" sz="2000">
                <a:latin typeface="微软雅黑" panose="020B0503020204020204" pitchFamily="34" charset="-122"/>
                <a:ea typeface="微软雅黑" panose="020B0503020204020204" pitchFamily="34" charset="-122"/>
              </a:rPr>
              <a:t>transaction</a:t>
            </a:r>
            <a:r>
              <a:rPr lang="zh-CN" altLang="en-US" sz="2000">
                <a:latin typeface="微软雅黑" panose="020B0503020204020204" pitchFamily="34" charset="-122"/>
                <a:ea typeface="微软雅黑" panose="020B0503020204020204" pitchFamily="34" charset="-122"/>
              </a:rPr>
              <a:t>）在各种管理系统中都有着广泛的应用， 很多同步数据库操作大都需要用到事务处理。</a:t>
            </a:r>
            <a:endParaRPr lang="en-US" altLang="zh-CN" sz="200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Ø"/>
            </a:pPr>
            <a:r>
              <a:rPr lang="zh-CN" altLang="zh-CN" sz="2000">
                <a:latin typeface="微软雅黑" panose="020B0503020204020204" pitchFamily="34" charset="-122"/>
                <a:ea typeface="微软雅黑" panose="020B0503020204020204" pitchFamily="34" charset="-122"/>
              </a:rPr>
              <a:t>删除一个人员</a:t>
            </a:r>
            <a:endParaRPr lang="en-US" altLang="zh-CN" sz="200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把</a:t>
            </a:r>
            <a:r>
              <a:rPr lang="zh-CN" altLang="zh-CN" sz="2000">
                <a:latin typeface="微软雅黑" panose="020B0503020204020204" pitchFamily="34" charset="-122"/>
                <a:ea typeface="微软雅黑" panose="020B0503020204020204" pitchFamily="34" charset="-122"/>
              </a:rPr>
              <a:t>书卖给顾客</a:t>
            </a:r>
            <a:endParaRPr lang="en-US" altLang="zh-CN" sz="200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Ø"/>
            </a:pPr>
            <a:r>
              <a:rPr lang="zh-CN" altLang="zh-CN" sz="2000">
                <a:latin typeface="微软雅黑" panose="020B0503020204020204" pitchFamily="34" charset="-122"/>
                <a:ea typeface="微软雅黑" panose="020B0503020204020204" pitchFamily="34" charset="-122"/>
              </a:rPr>
              <a:t>两个人同时试图购买仓库里特定的最后一本书</a:t>
            </a:r>
            <a:endParaRPr lang="zh-CN" altLang="en-US" sz="2000">
              <a:latin typeface="微软雅黑" panose="020B0503020204020204" pitchFamily="34" charset="-122"/>
              <a:ea typeface="微软雅黑" panose="020B0503020204020204" pitchFamily="34" charset="-122"/>
              <a:sym typeface="宋体" panose="02010600030101010101" pitchFamily="2" charset="-122"/>
            </a:endParaRPr>
          </a:p>
        </p:txBody>
      </p:sp>
      <p:sp>
        <p:nvSpPr>
          <p:cNvPr id="26626" name="标题 1">
            <a:extLst>
              <a:ext uri="{FF2B5EF4-FFF2-40B4-BE49-F238E27FC236}">
                <a16:creationId xmlns:a16="http://schemas.microsoft.com/office/drawing/2014/main" id="{3D9C8B8C-003E-6EAD-7E56-1260631AFA76}"/>
              </a:ext>
            </a:extLst>
          </p:cNvPr>
          <p:cNvSpPr txBox="1">
            <a:spLocks noChangeArrowheads="1"/>
          </p:cNvSpPr>
          <p:nvPr/>
        </p:nvSpPr>
        <p:spPr bwMode="auto">
          <a:xfrm>
            <a:off x="723900" y="368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400" b="0">
                <a:solidFill>
                  <a:schemeClr val="tx2"/>
                </a:solidFill>
                <a:latin typeface="宋体" panose="02010600030101010101" pitchFamily="2" charset="-122"/>
              </a:rPr>
              <a:t>SQL</a:t>
            </a:r>
            <a:r>
              <a:rPr lang="zh-CN" altLang="en-US" sz="4400" b="0">
                <a:solidFill>
                  <a:schemeClr val="tx2"/>
                </a:solidFill>
                <a:latin typeface="宋体" panose="02010600030101010101" pitchFamily="2" charset="-122"/>
              </a:rPr>
              <a:t>事务处理</a:t>
            </a:r>
          </a:p>
        </p:txBody>
      </p:sp>
      <p:sp>
        <p:nvSpPr>
          <p:cNvPr id="26627" name="AutoShape 12">
            <a:extLst>
              <a:ext uri="{FF2B5EF4-FFF2-40B4-BE49-F238E27FC236}">
                <a16:creationId xmlns:a16="http://schemas.microsoft.com/office/drawing/2014/main" id="{8358CBBD-D899-0F36-9DF9-AA001AA5A6BA}"/>
              </a:ext>
            </a:extLst>
          </p:cNvPr>
          <p:cNvSpPr>
            <a:spLocks noChangeArrowheads="1"/>
          </p:cNvSpPr>
          <p:nvPr/>
        </p:nvSpPr>
        <p:spPr bwMode="auto">
          <a:xfrm>
            <a:off x="111125" y="652463"/>
            <a:ext cx="2130425" cy="557212"/>
          </a:xfrm>
          <a:prstGeom prst="cloudCallout">
            <a:avLst>
              <a:gd name="adj1" fmla="val -51343"/>
              <a:gd name="adj2" fmla="val 84190"/>
            </a:avLst>
          </a:prstGeom>
          <a:solidFill>
            <a:srgbClr val="FF9900"/>
          </a:solidFill>
          <a:ln w="9525">
            <a:solidFill>
              <a:schemeClr val="tx1"/>
            </a:solidFill>
            <a:round/>
            <a:headEnd/>
            <a:tailEnd/>
          </a:ln>
        </p:spPr>
        <p:txBody>
          <a:bodyPr lIns="0" tIns="0" rIns="0" bIns="0"/>
          <a:lstStyle/>
          <a:p>
            <a:pPr algn="ctr" eaLnBrk="0" hangingPunct="0"/>
            <a:r>
              <a:rPr lang="zh-CN" altLang="en-US"/>
              <a:t>讨论</a:t>
            </a:r>
            <a:r>
              <a:rPr lang="en-US" altLang="zh-CN"/>
              <a:t>4. SQL</a:t>
            </a:r>
            <a:r>
              <a:rPr lang="zh-CN" altLang="zh-CN"/>
              <a:t>中，如何表示一个事务 </a:t>
            </a:r>
            <a:r>
              <a:rPr lang="en-US" altLang="zh-CN"/>
              <a:t>?</a:t>
            </a:r>
            <a:endParaRPr lang="zh-CN" altLang="en-US"/>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3">
            <a:extLst>
              <a:ext uri="{FF2B5EF4-FFF2-40B4-BE49-F238E27FC236}">
                <a16:creationId xmlns:a16="http://schemas.microsoft.com/office/drawing/2014/main" id="{86503725-7989-29F3-62AA-2E464D9CC8EF}"/>
              </a:ext>
            </a:extLst>
          </p:cNvPr>
          <p:cNvSpPr>
            <a:spLocks noChangeArrowheads="1"/>
          </p:cNvSpPr>
          <p:nvPr/>
        </p:nvSpPr>
        <p:spPr bwMode="auto">
          <a:xfrm>
            <a:off x="457200" y="1601788"/>
            <a:ext cx="8305800"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Tahoma" panose="020B0604030504040204" pitchFamily="34" charset="0"/>
                <a:ea typeface="宋体" panose="02010600030101010101" pitchFamily="2" charset="-122"/>
              </a:defRPr>
            </a:lvl1pPr>
            <a:lvl2pPr marL="800100" indent="-342900">
              <a:defRPr sz="1200" b="1">
                <a:solidFill>
                  <a:schemeClr val="tx1"/>
                </a:solidFill>
                <a:latin typeface="Tahoma" panose="020B0604030504040204" pitchFamily="34" charset="0"/>
                <a:ea typeface="宋体" panose="02010600030101010101" pitchFamily="2" charset="-122"/>
              </a:defRPr>
            </a:lvl2pPr>
            <a:lvl3pPr>
              <a:defRPr sz="1200" b="1">
                <a:solidFill>
                  <a:schemeClr val="tx1"/>
                </a:solidFill>
                <a:latin typeface="Tahoma" panose="020B0604030504040204" pitchFamily="34" charset="0"/>
                <a:ea typeface="宋体" panose="02010600030101010101" pitchFamily="2" charset="-122"/>
              </a:defRPr>
            </a:lvl3pPr>
            <a:lvl4pPr>
              <a:defRPr sz="1200" b="1">
                <a:solidFill>
                  <a:schemeClr val="tx1"/>
                </a:solidFill>
                <a:latin typeface="Tahoma" panose="020B0604030504040204" pitchFamily="34" charset="0"/>
                <a:ea typeface="宋体" panose="02010600030101010101" pitchFamily="2" charset="-122"/>
              </a:defRPr>
            </a:lvl4pPr>
            <a:lvl5pPr>
              <a:defRPr sz="12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nSpc>
                <a:spcPct val="150000"/>
              </a:lnSpc>
              <a:spcBef>
                <a:spcPct val="20000"/>
              </a:spcBef>
            </a:pPr>
            <a:r>
              <a:rPr lang="zh-CN" altLang="en-US" sz="2000">
                <a:latin typeface="微软雅黑" panose="020B0503020204020204" pitchFamily="34" charset="-122"/>
                <a:ea typeface="微软雅黑" panose="020B0503020204020204" pitchFamily="34" charset="-122"/>
              </a:rPr>
              <a:t>按事务的启动与执行方式，可以将事务分为三类</a:t>
            </a:r>
            <a:r>
              <a:rPr lang="en-US" altLang="zh-CN" sz="2000">
                <a:latin typeface="微软雅黑" panose="020B0503020204020204" pitchFamily="34" charset="-122"/>
                <a:ea typeface="微软雅黑" panose="020B0503020204020204" pitchFamily="34" charset="-122"/>
              </a:rPr>
              <a:t>:</a:t>
            </a:r>
          </a:p>
          <a:p>
            <a:pPr lvl="1">
              <a:lnSpc>
                <a:spcPct val="150000"/>
              </a:lnSpc>
              <a:spcBef>
                <a:spcPct val="20000"/>
              </a:spcBef>
              <a:buFont typeface="Wingdings" panose="05000000000000000000" pitchFamily="2" charset="2"/>
              <a:buChar char="Ø"/>
            </a:pPr>
            <a:r>
              <a:rPr lang="zh-CN" altLang="en-US" sz="2400">
                <a:solidFill>
                  <a:srgbClr val="F39F5B"/>
                </a:solidFill>
                <a:latin typeface="微软雅黑" panose="020B0503020204020204" pitchFamily="34" charset="-122"/>
                <a:ea typeface="微软雅黑" panose="020B0503020204020204" pitchFamily="34" charset="-122"/>
              </a:rPr>
              <a:t>显示事务  </a:t>
            </a:r>
          </a:p>
          <a:p>
            <a:pPr lvl="1">
              <a:lnSpc>
                <a:spcPct val="150000"/>
              </a:lnSpc>
              <a:spcBef>
                <a:spcPct val="20000"/>
              </a:spcBef>
              <a:buFont typeface="Wingdings" panose="05000000000000000000" pitchFamily="2" charset="2"/>
              <a:buChar char="Ø"/>
            </a:pPr>
            <a:r>
              <a:rPr lang="zh-CN" altLang="en-US" sz="2400">
                <a:solidFill>
                  <a:srgbClr val="F39F5B"/>
                </a:solidFill>
                <a:latin typeface="微软雅黑" panose="020B0503020204020204" pitchFamily="34" charset="-122"/>
                <a:ea typeface="微软雅黑" panose="020B0503020204020204" pitchFamily="34" charset="-122"/>
              </a:rPr>
              <a:t>自动提交事务</a:t>
            </a:r>
          </a:p>
          <a:p>
            <a:pPr lvl="1">
              <a:lnSpc>
                <a:spcPct val="150000"/>
              </a:lnSpc>
              <a:spcBef>
                <a:spcPct val="20000"/>
              </a:spcBef>
              <a:buFont typeface="Wingdings" panose="05000000000000000000" pitchFamily="2" charset="2"/>
              <a:buChar char="Ø"/>
            </a:pPr>
            <a:r>
              <a:rPr lang="zh-CN" altLang="en-US" sz="2400">
                <a:solidFill>
                  <a:srgbClr val="F39F5B"/>
                </a:solidFill>
                <a:latin typeface="微软雅黑" panose="020B0503020204020204" pitchFamily="34" charset="-122"/>
                <a:ea typeface="微软雅黑" panose="020B0503020204020204" pitchFamily="34" charset="-122"/>
              </a:rPr>
              <a:t>隐性事务</a:t>
            </a:r>
          </a:p>
        </p:txBody>
      </p:sp>
      <p:sp>
        <p:nvSpPr>
          <p:cNvPr id="27650" name="标题 1">
            <a:extLst>
              <a:ext uri="{FF2B5EF4-FFF2-40B4-BE49-F238E27FC236}">
                <a16:creationId xmlns:a16="http://schemas.microsoft.com/office/drawing/2014/main" id="{0AAEEF4E-6BE1-852B-B07C-042F1B769ECB}"/>
              </a:ext>
            </a:extLst>
          </p:cNvPr>
          <p:cNvSpPr txBox="1">
            <a:spLocks noChangeArrowheads="1"/>
          </p:cNvSpPr>
          <p:nvPr/>
        </p:nvSpPr>
        <p:spPr bwMode="auto">
          <a:xfrm>
            <a:off x="723900" y="368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400" b="0">
                <a:solidFill>
                  <a:schemeClr val="tx2"/>
                </a:solidFill>
                <a:latin typeface="宋体" panose="02010600030101010101" pitchFamily="2" charset="-122"/>
              </a:rPr>
              <a:t>SQL</a:t>
            </a:r>
            <a:r>
              <a:rPr lang="zh-CN" altLang="en-US" sz="4400" b="0">
                <a:solidFill>
                  <a:schemeClr val="tx2"/>
                </a:solidFill>
                <a:latin typeface="宋体" panose="02010600030101010101" pitchFamily="2" charset="-122"/>
              </a:rPr>
              <a:t>事务处理</a:t>
            </a:r>
          </a:p>
        </p:txBody>
      </p:sp>
      <p:sp>
        <p:nvSpPr>
          <p:cNvPr id="27651" name="AutoShape 4">
            <a:extLst>
              <a:ext uri="{FF2B5EF4-FFF2-40B4-BE49-F238E27FC236}">
                <a16:creationId xmlns:a16="http://schemas.microsoft.com/office/drawing/2014/main" id="{AA19B0D0-16A9-65F2-E45C-E4DCC5704B8C}"/>
              </a:ext>
            </a:extLst>
          </p:cNvPr>
          <p:cNvSpPr>
            <a:spLocks noChangeArrowheads="1"/>
          </p:cNvSpPr>
          <p:nvPr/>
        </p:nvSpPr>
        <p:spPr bwMode="auto">
          <a:xfrm>
            <a:off x="7154863" y="384175"/>
            <a:ext cx="1844675" cy="809625"/>
          </a:xfrm>
          <a:prstGeom prst="cloudCallout">
            <a:avLst>
              <a:gd name="adj1" fmla="val 53097"/>
              <a:gd name="adj2" fmla="val 67060"/>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1) </a:t>
            </a:r>
            <a:r>
              <a:rPr lang="en-US" altLang="zh-CN"/>
              <a:t>SQL</a:t>
            </a:r>
            <a:r>
              <a:rPr lang="zh-CN" altLang="zh-CN"/>
              <a:t>中表示事务的方式种类 </a:t>
            </a:r>
            <a:r>
              <a:rPr lang="en-US" altLang="zh-CN">
                <a:latin typeface="宋体" panose="02010600030101010101" pitchFamily="2" charset="-122"/>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a:extLst>
              <a:ext uri="{FF2B5EF4-FFF2-40B4-BE49-F238E27FC236}">
                <a16:creationId xmlns:a16="http://schemas.microsoft.com/office/drawing/2014/main" id="{230C76D9-8594-45A4-86D3-717C10A58E10}"/>
              </a:ext>
            </a:extLst>
          </p:cNvPr>
          <p:cNvSpPr>
            <a:spLocks noGrp="1"/>
          </p:cNvSpPr>
          <p:nvPr>
            <p:ph type="title"/>
          </p:nvPr>
        </p:nvSpPr>
        <p:spPr/>
        <p:txBody>
          <a:bodyPr/>
          <a:lstStyle/>
          <a:p>
            <a:pPr algn="l"/>
            <a:r>
              <a:rPr kumimoji="0" lang="en-US" altLang="zh-CN" sz="2800" b="1">
                <a:latin typeface="黑体" panose="02010609060101010101" pitchFamily="49" charset="-122"/>
                <a:ea typeface="黑体" panose="02010609060101010101" pitchFamily="49" charset="-122"/>
              </a:rPr>
              <a:t>1.2 </a:t>
            </a:r>
            <a:r>
              <a:rPr kumimoji="0" lang="zh-CN" altLang="en-US" sz="2800" b="1">
                <a:latin typeface="黑体" panose="02010609060101010101" pitchFamily="49" charset="-122"/>
                <a:ea typeface="黑体" panose="02010609060101010101" pitchFamily="49" charset="-122"/>
              </a:rPr>
              <a:t>需求分析的基本方法</a:t>
            </a:r>
          </a:p>
        </p:txBody>
      </p:sp>
      <p:sp>
        <p:nvSpPr>
          <p:cNvPr id="5123" name="内容占位符 2">
            <a:extLst>
              <a:ext uri="{FF2B5EF4-FFF2-40B4-BE49-F238E27FC236}">
                <a16:creationId xmlns:a16="http://schemas.microsoft.com/office/drawing/2014/main" id="{30C0E2F3-F697-46A8-AAFA-53B7F660438B}"/>
              </a:ext>
            </a:extLst>
          </p:cNvPr>
          <p:cNvSpPr>
            <a:spLocks noGrp="1"/>
          </p:cNvSpPr>
          <p:nvPr>
            <p:ph idx="1"/>
          </p:nvPr>
        </p:nvSpPr>
        <p:spPr>
          <a:xfrm>
            <a:off x="569913" y="5526088"/>
            <a:ext cx="8123237" cy="939800"/>
          </a:xfrm>
        </p:spPr>
        <p:txBody>
          <a:bodyPr/>
          <a:lstStyle/>
          <a:p>
            <a:r>
              <a:rPr kumimoji="0" lang="zh-CN" altLang="en-US" sz="2400" b="1"/>
              <a:t>一是：</a:t>
            </a:r>
            <a:r>
              <a:rPr kumimoji="0" lang="zh-CN" altLang="en-US" sz="2400" b="1">
                <a:solidFill>
                  <a:srgbClr val="800000"/>
                </a:solidFill>
              </a:rPr>
              <a:t>数据流程图</a:t>
            </a:r>
            <a:endParaRPr kumimoji="0" lang="en-US" altLang="zh-CN" sz="2400" b="1">
              <a:solidFill>
                <a:srgbClr val="2A2A39"/>
              </a:solidFill>
            </a:endParaRPr>
          </a:p>
          <a:p>
            <a:r>
              <a:rPr kumimoji="0" lang="zh-CN" altLang="en-US" sz="2400" b="1">
                <a:solidFill>
                  <a:srgbClr val="2A2A39"/>
                </a:solidFill>
              </a:rPr>
              <a:t>二是：面向对象分析方法</a:t>
            </a:r>
            <a:r>
              <a:rPr kumimoji="0" lang="en-US" altLang="zh-CN" sz="2400" b="1">
                <a:solidFill>
                  <a:srgbClr val="800000"/>
                </a:solidFill>
              </a:rPr>
              <a:t>UML</a:t>
            </a:r>
            <a:r>
              <a:rPr kumimoji="0" lang="en-US" altLang="zh-CN" sz="2400" b="1"/>
              <a:t>(</a:t>
            </a:r>
            <a:r>
              <a:rPr kumimoji="0" lang="zh-CN" altLang="en-US" sz="2400" b="1"/>
              <a:t>用例图</a:t>
            </a:r>
            <a:r>
              <a:rPr kumimoji="0" lang="en-US" altLang="zh-CN" sz="2400" b="1"/>
              <a:t>/</a:t>
            </a:r>
            <a:r>
              <a:rPr kumimoji="0" lang="zh-CN" altLang="en-US" sz="2400" b="1"/>
              <a:t>类图</a:t>
            </a:r>
            <a:r>
              <a:rPr kumimoji="0" lang="en-US" altLang="zh-CN" sz="2400" b="1"/>
              <a:t>/</a:t>
            </a:r>
            <a:r>
              <a:rPr kumimoji="0" lang="zh-CN" altLang="en-US" sz="2400" b="1"/>
              <a:t>时序图</a:t>
            </a:r>
            <a:r>
              <a:rPr kumimoji="0" lang="en-US" altLang="zh-CN" sz="2400" b="1"/>
              <a:t>/</a:t>
            </a:r>
            <a:r>
              <a:rPr kumimoji="0" lang="is-IS" altLang="zh-CN" sz="2400" b="1"/>
              <a:t>…</a:t>
            </a:r>
            <a:r>
              <a:rPr kumimoji="0" lang="en-US" altLang="zh-CN" sz="2400" b="1"/>
              <a:t>)</a:t>
            </a:r>
          </a:p>
        </p:txBody>
      </p:sp>
      <p:sp>
        <p:nvSpPr>
          <p:cNvPr id="18435" name="灯片编号占位符 3">
            <a:extLst>
              <a:ext uri="{FF2B5EF4-FFF2-40B4-BE49-F238E27FC236}">
                <a16:creationId xmlns:a16="http://schemas.microsoft.com/office/drawing/2014/main" id="{9F9FE2C9-712B-4844-A9D7-1706B83401B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7EAFBF9-445F-4ABE-8C07-0C093C114227}" type="slidenum">
              <a:rPr kumimoji="0" lang="zh-CN" altLang="en-US" sz="1400"/>
              <a:pPr>
                <a:spcBef>
                  <a:spcPct val="0"/>
                </a:spcBef>
                <a:buFontTx/>
                <a:buNone/>
              </a:pPr>
              <a:t>37</a:t>
            </a:fld>
            <a:endParaRPr kumimoji="0" lang="en-US" altLang="zh-CN" sz="1400"/>
          </a:p>
        </p:txBody>
      </p:sp>
      <p:sp>
        <p:nvSpPr>
          <p:cNvPr id="18436" name="矩形 2">
            <a:extLst>
              <a:ext uri="{FF2B5EF4-FFF2-40B4-BE49-F238E27FC236}">
                <a16:creationId xmlns:a16="http://schemas.microsoft.com/office/drawing/2014/main" id="{9C8656B7-97BD-4911-BFD4-31A07838625D}"/>
              </a:ext>
            </a:extLst>
          </p:cNvPr>
          <p:cNvSpPr>
            <a:spLocks noChangeArrowheads="1"/>
          </p:cNvSpPr>
          <p:nvPr/>
        </p:nvSpPr>
        <p:spPr bwMode="auto">
          <a:xfrm>
            <a:off x="6981825" y="179388"/>
            <a:ext cx="1878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一 需求分析</a:t>
            </a:r>
            <a:endParaRPr kumimoji="0" lang="zh-CN" altLang="en-US" sz="2400">
              <a:solidFill>
                <a:srgbClr val="800000"/>
              </a:solidFill>
              <a:latin typeface="Tahoma" panose="020B0604030504040204" pitchFamily="34" charset="0"/>
              <a:ea typeface="黑体" panose="02010609060101010101" pitchFamily="49" charset="-122"/>
            </a:endParaRPr>
          </a:p>
        </p:txBody>
      </p:sp>
      <p:grpSp>
        <p:nvGrpSpPr>
          <p:cNvPr id="18437" name="Group 30">
            <a:extLst>
              <a:ext uri="{FF2B5EF4-FFF2-40B4-BE49-F238E27FC236}">
                <a16:creationId xmlns:a16="http://schemas.microsoft.com/office/drawing/2014/main" id="{E48B5144-247A-40E3-9470-9997774946DF}"/>
              </a:ext>
            </a:extLst>
          </p:cNvPr>
          <p:cNvGrpSpPr>
            <a:grpSpLocks/>
          </p:cNvGrpSpPr>
          <p:nvPr/>
        </p:nvGrpSpPr>
        <p:grpSpPr bwMode="auto">
          <a:xfrm>
            <a:off x="176213" y="2093913"/>
            <a:ext cx="8718550" cy="3382962"/>
            <a:chOff x="163" y="1174"/>
            <a:chExt cx="5492" cy="2131"/>
          </a:xfrm>
        </p:grpSpPr>
        <p:grpSp>
          <p:nvGrpSpPr>
            <p:cNvPr id="18440" name="Group 21">
              <a:extLst>
                <a:ext uri="{FF2B5EF4-FFF2-40B4-BE49-F238E27FC236}">
                  <a16:creationId xmlns:a16="http://schemas.microsoft.com/office/drawing/2014/main" id="{DB423CAC-4765-421E-80F9-1D92E778CD0F}"/>
                </a:ext>
              </a:extLst>
            </p:cNvPr>
            <p:cNvGrpSpPr>
              <a:grpSpLocks/>
            </p:cNvGrpSpPr>
            <p:nvPr/>
          </p:nvGrpSpPr>
          <p:grpSpPr bwMode="auto">
            <a:xfrm>
              <a:off x="163" y="1174"/>
              <a:ext cx="5492" cy="2131"/>
              <a:chOff x="163" y="1174"/>
              <a:chExt cx="5492" cy="2131"/>
            </a:xfrm>
          </p:grpSpPr>
          <p:grpSp>
            <p:nvGrpSpPr>
              <p:cNvPr id="18443" name="Group 15">
                <a:extLst>
                  <a:ext uri="{FF2B5EF4-FFF2-40B4-BE49-F238E27FC236}">
                    <a16:creationId xmlns:a16="http://schemas.microsoft.com/office/drawing/2014/main" id="{EDB2F968-AA52-449B-BB60-783E5AE212B0}"/>
                  </a:ext>
                </a:extLst>
              </p:cNvPr>
              <p:cNvGrpSpPr>
                <a:grpSpLocks/>
              </p:cNvGrpSpPr>
              <p:nvPr/>
            </p:nvGrpSpPr>
            <p:grpSpPr bwMode="auto">
              <a:xfrm>
                <a:off x="163" y="1174"/>
                <a:ext cx="5492" cy="2131"/>
                <a:chOff x="163" y="1174"/>
                <a:chExt cx="5492" cy="2131"/>
              </a:xfrm>
            </p:grpSpPr>
            <p:grpSp>
              <p:nvGrpSpPr>
                <p:cNvPr id="18449" name="Group 9">
                  <a:extLst>
                    <a:ext uri="{FF2B5EF4-FFF2-40B4-BE49-F238E27FC236}">
                      <a16:creationId xmlns:a16="http://schemas.microsoft.com/office/drawing/2014/main" id="{112604FC-3E28-41CD-A37D-6B26AB35748B}"/>
                    </a:ext>
                  </a:extLst>
                </p:cNvPr>
                <p:cNvGrpSpPr>
                  <a:grpSpLocks/>
                </p:cNvGrpSpPr>
                <p:nvPr/>
              </p:nvGrpSpPr>
              <p:grpSpPr bwMode="auto">
                <a:xfrm>
                  <a:off x="163" y="1174"/>
                  <a:ext cx="5492" cy="2131"/>
                  <a:chOff x="163" y="1174"/>
                  <a:chExt cx="5492" cy="2131"/>
                </a:xfrm>
              </p:grpSpPr>
              <p:pic>
                <p:nvPicPr>
                  <p:cNvPr id="18455" name="Picture 2">
                    <a:extLst>
                      <a:ext uri="{FF2B5EF4-FFF2-40B4-BE49-F238E27FC236}">
                        <a16:creationId xmlns:a16="http://schemas.microsoft.com/office/drawing/2014/main" id="{88D98923-8B42-4824-8A89-FAFFD0FEC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 y="1174"/>
                    <a:ext cx="5492"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ine 8">
                    <a:extLst>
                      <a:ext uri="{FF2B5EF4-FFF2-40B4-BE49-F238E27FC236}">
                        <a16:creationId xmlns:a16="http://schemas.microsoft.com/office/drawing/2014/main" id="{01708CB6-69EA-4D22-9994-AF49C086843E}"/>
                      </a:ext>
                    </a:extLst>
                  </p:cNvPr>
                  <p:cNvSpPr>
                    <a:spLocks noChangeShapeType="1"/>
                  </p:cNvSpPr>
                  <p:nvPr/>
                </p:nvSpPr>
                <p:spPr bwMode="auto">
                  <a:xfrm>
                    <a:off x="299" y="1424"/>
                    <a:ext cx="424" cy="0"/>
                  </a:xfrm>
                  <a:prstGeom prst="line">
                    <a:avLst/>
                  </a:prstGeom>
                  <a:noFill/>
                  <a:ln w="28575">
                    <a:noFill/>
                    <a:round/>
                    <a:headEnd/>
                    <a:tailEnd/>
                  </a:ln>
                  <a:effectLst/>
                  <a:extLst>
                    <a:ext uri="{909E8E84-426E-40dd-AFC4-6F175D3DCCD1}"/>
                    <a:ext uri="{AF507438-7753-43e0-B8FC-AC1667EBCBE1}"/>
                  </a:extLst>
                </p:spPr>
                <p:txBody>
                  <a:bodyP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grpSp>
            <p:sp>
              <p:nvSpPr>
                <p:cNvPr id="18" name="AutoShape 10">
                  <a:extLst>
                    <a:ext uri="{FF2B5EF4-FFF2-40B4-BE49-F238E27FC236}">
                      <a16:creationId xmlns:a16="http://schemas.microsoft.com/office/drawing/2014/main" id="{224253DC-37A9-4CAC-81A1-846FDD3FF10E}"/>
                    </a:ext>
                  </a:extLst>
                </p:cNvPr>
                <p:cNvSpPr>
                  <a:spLocks noChangeArrowheads="1"/>
                </p:cNvSpPr>
                <p:nvPr/>
              </p:nvSpPr>
              <p:spPr bwMode="auto">
                <a:xfrm>
                  <a:off x="995" y="1386"/>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19" name="AutoShape 11">
                  <a:extLst>
                    <a:ext uri="{FF2B5EF4-FFF2-40B4-BE49-F238E27FC236}">
                      <a16:creationId xmlns:a16="http://schemas.microsoft.com/office/drawing/2014/main" id="{D67A5A12-82EC-413F-98D5-B5B0E4052932}"/>
                    </a:ext>
                  </a:extLst>
                </p:cNvPr>
                <p:cNvSpPr>
                  <a:spLocks noChangeArrowheads="1"/>
                </p:cNvSpPr>
                <p:nvPr/>
              </p:nvSpPr>
              <p:spPr bwMode="auto">
                <a:xfrm>
                  <a:off x="2125" y="2984"/>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20" name="AutoShape 12">
                  <a:extLst>
                    <a:ext uri="{FF2B5EF4-FFF2-40B4-BE49-F238E27FC236}">
                      <a16:creationId xmlns:a16="http://schemas.microsoft.com/office/drawing/2014/main" id="{E7C247B1-93E5-4E82-9662-446171EA7E51}"/>
                    </a:ext>
                  </a:extLst>
                </p:cNvPr>
                <p:cNvSpPr>
                  <a:spLocks noChangeArrowheads="1"/>
                </p:cNvSpPr>
                <p:nvPr/>
              </p:nvSpPr>
              <p:spPr bwMode="auto">
                <a:xfrm>
                  <a:off x="550" y="3028"/>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21" name="AutoShape 13">
                  <a:extLst>
                    <a:ext uri="{FF2B5EF4-FFF2-40B4-BE49-F238E27FC236}">
                      <a16:creationId xmlns:a16="http://schemas.microsoft.com/office/drawing/2014/main" id="{915C704E-AB08-47A8-A34C-ED1E174A8EDC}"/>
                    </a:ext>
                  </a:extLst>
                </p:cNvPr>
                <p:cNvSpPr>
                  <a:spLocks noChangeArrowheads="1"/>
                </p:cNvSpPr>
                <p:nvPr/>
              </p:nvSpPr>
              <p:spPr bwMode="auto">
                <a:xfrm>
                  <a:off x="4316" y="1394"/>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22" name="AutoShape 14">
                  <a:extLst>
                    <a:ext uri="{FF2B5EF4-FFF2-40B4-BE49-F238E27FC236}">
                      <a16:creationId xmlns:a16="http://schemas.microsoft.com/office/drawing/2014/main" id="{DA7F6DC5-F4E9-42CE-9096-1978F9709AF1}"/>
                    </a:ext>
                  </a:extLst>
                </p:cNvPr>
                <p:cNvSpPr>
                  <a:spLocks noChangeArrowheads="1"/>
                </p:cNvSpPr>
                <p:nvPr/>
              </p:nvSpPr>
              <p:spPr bwMode="auto">
                <a:xfrm>
                  <a:off x="4386" y="2903"/>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grpSp>
          <p:sp>
            <p:nvSpPr>
              <p:cNvPr id="12" name="Rectangle 16">
                <a:extLst>
                  <a:ext uri="{FF2B5EF4-FFF2-40B4-BE49-F238E27FC236}">
                    <a16:creationId xmlns:a16="http://schemas.microsoft.com/office/drawing/2014/main" id="{6D11B840-4F56-42FB-B898-BCF24CE7C595}"/>
                  </a:ext>
                </a:extLst>
              </p:cNvPr>
              <p:cNvSpPr>
                <a:spLocks noChangeArrowheads="1"/>
              </p:cNvSpPr>
              <p:nvPr/>
            </p:nvSpPr>
            <p:spPr bwMode="auto">
              <a:xfrm>
                <a:off x="505" y="1456"/>
                <a:ext cx="408" cy="201"/>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a:solidFill>
                      <a:srgbClr val="2A2A39"/>
                    </a:solidFill>
                  </a:rPr>
                  <a:t>顾客</a:t>
                </a:r>
              </a:p>
            </p:txBody>
          </p:sp>
          <p:sp>
            <p:nvSpPr>
              <p:cNvPr id="13" name="Rectangle 17">
                <a:extLst>
                  <a:ext uri="{FF2B5EF4-FFF2-40B4-BE49-F238E27FC236}">
                    <a16:creationId xmlns:a16="http://schemas.microsoft.com/office/drawing/2014/main" id="{6BAD006F-AC4D-4945-B0AF-7C5277BDBAD8}"/>
                  </a:ext>
                </a:extLst>
              </p:cNvPr>
              <p:cNvSpPr>
                <a:spLocks noChangeArrowheads="1"/>
              </p:cNvSpPr>
              <p:nvPr/>
            </p:nvSpPr>
            <p:spPr bwMode="auto">
              <a:xfrm>
                <a:off x="3190" y="3031"/>
                <a:ext cx="565" cy="212"/>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a:solidFill>
                      <a:srgbClr val="2A2A39"/>
                    </a:solidFill>
                  </a:rPr>
                  <a:t>采购部门</a:t>
                </a:r>
              </a:p>
            </p:txBody>
          </p:sp>
          <p:sp>
            <p:nvSpPr>
              <p:cNvPr id="14" name="Line 18">
                <a:extLst>
                  <a:ext uri="{FF2B5EF4-FFF2-40B4-BE49-F238E27FC236}">
                    <a16:creationId xmlns:a16="http://schemas.microsoft.com/office/drawing/2014/main" id="{36BBDC78-3C8B-4B3D-921C-E2710F5BA085}"/>
                  </a:ext>
                </a:extLst>
              </p:cNvPr>
              <p:cNvSpPr>
                <a:spLocks noChangeShapeType="1"/>
              </p:cNvSpPr>
              <p:nvPr/>
            </p:nvSpPr>
            <p:spPr bwMode="auto">
              <a:xfrm>
                <a:off x="1576" y="3103"/>
                <a:ext cx="1592" cy="92"/>
              </a:xfrm>
              <a:prstGeom prst="line">
                <a:avLst/>
              </a:prstGeom>
              <a:noFill/>
              <a:ln w="19050">
                <a:solidFill>
                  <a:schemeClr val="tx1">
                    <a:lumMod val="50000"/>
                  </a:schemeClr>
                </a:solidFill>
                <a:prstDash val="dash"/>
                <a:round/>
                <a:headEnd/>
                <a:tailEnd type="triangle" w="med" len="med"/>
              </a:ln>
              <a:effectLst/>
              <a:extLst>
                <a:ext uri="{909E8E84-426E-40dd-AFC4-6F175D3DCCD1}"/>
                <a:ext uri="{AF507438-7753-43e0-B8FC-AC1667EBCBE1}"/>
              </a:extLst>
            </p:spPr>
            <p:txBody>
              <a:bodyP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15" name="Rectangle 19">
                <a:extLst>
                  <a:ext uri="{FF2B5EF4-FFF2-40B4-BE49-F238E27FC236}">
                    <a16:creationId xmlns:a16="http://schemas.microsoft.com/office/drawing/2014/main" id="{51AF7D5A-4B0F-4531-B0CE-984B9DE16A02}"/>
                  </a:ext>
                </a:extLst>
              </p:cNvPr>
              <p:cNvSpPr>
                <a:spLocks noChangeArrowheads="1"/>
              </p:cNvSpPr>
              <p:nvPr/>
            </p:nvSpPr>
            <p:spPr bwMode="auto">
              <a:xfrm>
                <a:off x="5026" y="1456"/>
                <a:ext cx="408" cy="201"/>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r>
                  <a:rPr lang="zh-CN" altLang="en-US">
                    <a:solidFill>
                      <a:schemeClr val="tx1">
                        <a:lumMod val="50000"/>
                      </a:schemeClr>
                    </a:solidFill>
                    <a:latin typeface="Tahoma" charset="0"/>
                    <a:ea typeface="宋体" charset="0"/>
                    <a:cs typeface="宋体" charset="0"/>
                  </a:rPr>
                  <a:t>仓库</a:t>
                </a:r>
              </a:p>
            </p:txBody>
          </p:sp>
          <p:sp>
            <p:nvSpPr>
              <p:cNvPr id="16" name="Rectangle 20">
                <a:extLst>
                  <a:ext uri="{FF2B5EF4-FFF2-40B4-BE49-F238E27FC236}">
                    <a16:creationId xmlns:a16="http://schemas.microsoft.com/office/drawing/2014/main" id="{13BD0A73-9001-4D5B-B500-01F11B767880}"/>
                  </a:ext>
                </a:extLst>
              </p:cNvPr>
              <p:cNvSpPr>
                <a:spLocks noChangeArrowheads="1"/>
              </p:cNvSpPr>
              <p:nvPr/>
            </p:nvSpPr>
            <p:spPr bwMode="auto">
              <a:xfrm>
                <a:off x="5026" y="2885"/>
                <a:ext cx="408" cy="201"/>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a:solidFill>
                      <a:srgbClr val="2A2A39"/>
                    </a:solidFill>
                  </a:rPr>
                  <a:t>经理</a:t>
                </a:r>
              </a:p>
            </p:txBody>
          </p:sp>
        </p:grpSp>
        <p:sp>
          <p:nvSpPr>
            <p:cNvPr id="9" name="Rectangle 23">
              <a:extLst>
                <a:ext uri="{FF2B5EF4-FFF2-40B4-BE49-F238E27FC236}">
                  <a16:creationId xmlns:a16="http://schemas.microsoft.com/office/drawing/2014/main" id="{B859A50D-D6D4-4A45-8543-F83A3565C1BF}"/>
                </a:ext>
              </a:extLst>
            </p:cNvPr>
            <p:cNvSpPr>
              <a:spLocks noChangeArrowheads="1"/>
            </p:cNvSpPr>
            <p:nvPr/>
          </p:nvSpPr>
          <p:spPr bwMode="auto">
            <a:xfrm>
              <a:off x="3244" y="2185"/>
              <a:ext cx="635" cy="576"/>
            </a:xfrm>
            <a:prstGeom prst="rect">
              <a:avLst/>
            </a:prstGeom>
            <a:noFill/>
            <a:ln w="9525">
              <a:no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1400">
                  <a:solidFill>
                    <a:srgbClr val="2A2A39"/>
                  </a:solidFill>
                </a:rPr>
                <a:t>可供货订单</a:t>
              </a:r>
            </a:p>
          </p:txBody>
        </p:sp>
        <p:sp>
          <p:nvSpPr>
            <p:cNvPr id="10" name="Rectangle 28">
              <a:extLst>
                <a:ext uri="{FF2B5EF4-FFF2-40B4-BE49-F238E27FC236}">
                  <a16:creationId xmlns:a16="http://schemas.microsoft.com/office/drawing/2014/main" id="{A5851D93-B7E8-4F9E-9E6D-CA887B53959C}"/>
                </a:ext>
              </a:extLst>
            </p:cNvPr>
            <p:cNvSpPr>
              <a:spLocks noChangeArrowheads="1"/>
            </p:cNvSpPr>
            <p:nvPr/>
          </p:nvSpPr>
          <p:spPr bwMode="auto">
            <a:xfrm>
              <a:off x="2613" y="1349"/>
              <a:ext cx="635" cy="179"/>
            </a:xfrm>
            <a:prstGeom prst="rect">
              <a:avLst/>
            </a:prstGeom>
            <a:solidFill>
              <a:schemeClr val="bg1"/>
            </a:solidFill>
            <a:ln w="9525">
              <a:noFill/>
              <a:miter lim="800000"/>
              <a:headEnd/>
              <a:tailEnd/>
            </a:ln>
            <a:effectLst/>
            <a:extLst>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1400">
                  <a:solidFill>
                    <a:srgbClr val="2A2A39"/>
                  </a:solidFill>
                </a:rPr>
                <a:t>可供货订单</a:t>
              </a:r>
            </a:p>
          </p:txBody>
        </p:sp>
      </p:grpSp>
      <p:sp>
        <p:nvSpPr>
          <p:cNvPr id="2" name="云形标注 1">
            <a:extLst>
              <a:ext uri="{FF2B5EF4-FFF2-40B4-BE49-F238E27FC236}">
                <a16:creationId xmlns:a16="http://schemas.microsoft.com/office/drawing/2014/main" id="{AA946B06-F87C-4449-BA27-CA6028719CFB}"/>
              </a:ext>
            </a:extLst>
          </p:cNvPr>
          <p:cNvSpPr/>
          <p:nvPr/>
        </p:nvSpPr>
        <p:spPr bwMode="auto">
          <a:xfrm>
            <a:off x="5970588" y="890588"/>
            <a:ext cx="2589212" cy="908050"/>
          </a:xfrm>
          <a:prstGeom prst="cloudCallout">
            <a:avLst>
              <a:gd name="adj1" fmla="val 39677"/>
              <a:gd name="adj2" fmla="val 62500"/>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哪两大基本方法？</a:t>
            </a:r>
          </a:p>
        </p:txBody>
      </p:sp>
      <p:sp>
        <p:nvSpPr>
          <p:cNvPr id="5" name="矩形 4">
            <a:extLst>
              <a:ext uri="{FF2B5EF4-FFF2-40B4-BE49-F238E27FC236}">
                <a16:creationId xmlns:a16="http://schemas.microsoft.com/office/drawing/2014/main" id="{8447CE2F-481F-462C-AF5A-A8BEBE49A1CE}"/>
              </a:ext>
            </a:extLst>
          </p:cNvPr>
          <p:cNvSpPr/>
          <p:nvPr/>
        </p:nvSpPr>
        <p:spPr>
          <a:xfrm>
            <a:off x="7854950" y="5522913"/>
            <a:ext cx="725488" cy="298450"/>
          </a:xfrm>
          <a:prstGeom prst="rect">
            <a:avLst/>
          </a:prstGeom>
        </p:spPr>
        <p:txBody>
          <a:bodyPr wrap="none">
            <a:spAutoFit/>
          </a:bodyPr>
          <a:lstStyle/>
          <a:p>
            <a:pPr algn="ctr">
              <a:lnSpc>
                <a:spcPct val="80000"/>
              </a:lnSpc>
              <a:spcBef>
                <a:spcPct val="20000"/>
              </a:spcBef>
              <a:defRPr/>
            </a:pPr>
            <a:r>
              <a:rPr lang="zh-CN" altLang="en-US" dirty="0">
                <a:solidFill>
                  <a:schemeClr val="tx1">
                    <a:lumMod val="50000"/>
                  </a:schemeClr>
                </a:solidFill>
                <a:cs typeface="宋体" charset="0"/>
              </a:rPr>
              <a:t>案例</a:t>
            </a:r>
            <a:r>
              <a:rPr lang="en-US" altLang="zh-CN" dirty="0">
                <a:solidFill>
                  <a:schemeClr val="tx1">
                    <a:lumMod val="50000"/>
                  </a:schemeClr>
                </a:solidFill>
                <a:cs typeface="宋体" charset="0"/>
              </a:rPr>
              <a:t>1</a:t>
            </a:r>
            <a:endParaRPr lang="zh-CN" altLang="en-US" dirty="0">
              <a:latin typeface="Tahoma" charset="0"/>
              <a:ea typeface="宋体" charset="0"/>
              <a:cs typeface="宋体"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linds(horizontal)">
                                      <p:cBhvr>
                                        <p:cTn id="7" dur="500"/>
                                        <p:tgtEl>
                                          <p:spTgt spid="5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blinds(horizontal)">
                                      <p:cBhvr>
                                        <p:cTn id="12" dur="500"/>
                                        <p:tgtEl>
                                          <p:spTgt spid="51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5123">
                                            <p:txEl>
                                              <p:pRg st="0" end="0"/>
                                            </p:txEl>
                                          </p:spTgt>
                                        </p:tgtEl>
                                        <p:attrNameLst>
                                          <p:attrName>style.visibility</p:attrName>
                                        </p:attrNameLst>
                                      </p:cBhvr>
                                      <p:to>
                                        <p:strVal val="visible"/>
                                      </p:to>
                                    </p:set>
                                    <p:animEffect transition="in" filter="blinds(horizontal)">
                                      <p:cBhvr>
                                        <p:cTn id="17" dur="500"/>
                                        <p:tgtEl>
                                          <p:spTgt spid="512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1" nodeType="clickEffect">
                                  <p:stCondLst>
                                    <p:cond delay="0"/>
                                  </p:stCondLst>
                                  <p:childTnLst>
                                    <p:set>
                                      <p:cBhvr>
                                        <p:cTn id="21" dur="1" fill="hold">
                                          <p:stCondLst>
                                            <p:cond delay="0"/>
                                          </p:stCondLst>
                                        </p:cTn>
                                        <p:tgtEl>
                                          <p:spTgt spid="5123">
                                            <p:txEl>
                                              <p:pRg st="1" end="1"/>
                                            </p:txEl>
                                          </p:spTgt>
                                        </p:tgtEl>
                                        <p:attrNameLst>
                                          <p:attrName>style.visibility</p:attrName>
                                        </p:attrNameLst>
                                      </p:cBhvr>
                                      <p:to>
                                        <p:strVal val="visible"/>
                                      </p:to>
                                    </p:set>
                                    <p:animEffect transition="in" filter="blinds(horizontal)">
                                      <p:cBhvr>
                                        <p:cTn id="22" dur="500"/>
                                        <p:tgtEl>
                                          <p:spTgt spid="51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P spid="5123" grpId="1" build="p"/>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a:extLst>
              <a:ext uri="{FF2B5EF4-FFF2-40B4-BE49-F238E27FC236}">
                <a16:creationId xmlns:a16="http://schemas.microsoft.com/office/drawing/2014/main" id="{5CCCA4F5-DF93-CF2E-7AE1-A77CDA55EABC}"/>
              </a:ext>
            </a:extLst>
          </p:cNvPr>
          <p:cNvSpPr>
            <a:spLocks noChangeArrowheads="1"/>
          </p:cNvSpPr>
          <p:nvPr/>
        </p:nvSpPr>
        <p:spPr bwMode="auto">
          <a:xfrm>
            <a:off x="457200" y="1601788"/>
            <a:ext cx="8305800"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ct val="20000"/>
              </a:spcBef>
            </a:pPr>
            <a:r>
              <a:rPr lang="zh-CN" altLang="en-US" sz="2400">
                <a:solidFill>
                  <a:srgbClr val="F39F5B"/>
                </a:solidFill>
                <a:latin typeface="微软雅黑" panose="020B0503020204020204" pitchFamily="34" charset="-122"/>
                <a:ea typeface="微软雅黑" panose="020B0503020204020204" pitchFamily="34" charset="-122"/>
              </a:rPr>
              <a:t>显示事务  </a:t>
            </a: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也称之为用户定义或用户指定的事务，即可以显式地定义启动和结束的事务。分布式事务属于显示事务。</a:t>
            </a: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zh-CN" altLang="en-US" sz="2000">
              <a:latin typeface="微软雅黑" panose="020B0503020204020204" pitchFamily="34" charset="-122"/>
              <a:ea typeface="微软雅黑" panose="020B0503020204020204" pitchFamily="34" charset="-122"/>
            </a:endParaRPr>
          </a:p>
        </p:txBody>
      </p:sp>
      <p:sp>
        <p:nvSpPr>
          <p:cNvPr id="28674" name="标题 1">
            <a:extLst>
              <a:ext uri="{FF2B5EF4-FFF2-40B4-BE49-F238E27FC236}">
                <a16:creationId xmlns:a16="http://schemas.microsoft.com/office/drawing/2014/main" id="{EE9B2B98-5C6B-78B0-C81D-3062614D29CE}"/>
              </a:ext>
            </a:extLst>
          </p:cNvPr>
          <p:cNvSpPr txBox="1">
            <a:spLocks noChangeArrowheads="1"/>
          </p:cNvSpPr>
          <p:nvPr/>
        </p:nvSpPr>
        <p:spPr bwMode="auto">
          <a:xfrm>
            <a:off x="723900" y="368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400" b="0">
                <a:solidFill>
                  <a:schemeClr val="tx2"/>
                </a:solidFill>
                <a:latin typeface="宋体" panose="02010600030101010101" pitchFamily="2" charset="-122"/>
              </a:rPr>
              <a:t>SQL</a:t>
            </a:r>
            <a:r>
              <a:rPr lang="zh-CN" altLang="en-US" sz="4400" b="0">
                <a:solidFill>
                  <a:schemeClr val="tx2"/>
                </a:solidFill>
                <a:latin typeface="宋体" panose="02010600030101010101" pitchFamily="2" charset="-122"/>
              </a:rPr>
              <a:t>事务处理</a:t>
            </a:r>
          </a:p>
        </p:txBody>
      </p:sp>
      <p:sp>
        <p:nvSpPr>
          <p:cNvPr id="28675" name="AutoShape 4">
            <a:extLst>
              <a:ext uri="{FF2B5EF4-FFF2-40B4-BE49-F238E27FC236}">
                <a16:creationId xmlns:a16="http://schemas.microsoft.com/office/drawing/2014/main" id="{D95DE94D-D33B-E9B3-A4CF-2AD4C33022BB}"/>
              </a:ext>
            </a:extLst>
          </p:cNvPr>
          <p:cNvSpPr>
            <a:spLocks noChangeArrowheads="1"/>
          </p:cNvSpPr>
          <p:nvPr/>
        </p:nvSpPr>
        <p:spPr bwMode="auto">
          <a:xfrm>
            <a:off x="7154863" y="384175"/>
            <a:ext cx="1844675" cy="809625"/>
          </a:xfrm>
          <a:prstGeom prst="cloudCallout">
            <a:avLst>
              <a:gd name="adj1" fmla="val 53097"/>
              <a:gd name="adj2" fmla="val 67060"/>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2) </a:t>
            </a:r>
            <a:r>
              <a:rPr lang="en-US" altLang="zh-CN"/>
              <a:t>SQL</a:t>
            </a:r>
            <a:r>
              <a:rPr lang="zh-CN" altLang="en-US"/>
              <a:t>如何表示事务</a:t>
            </a:r>
            <a:r>
              <a:rPr lang="en-US" altLang="zh-CN">
                <a:latin typeface="宋体" panose="02010600030101010101" pitchFamily="2" charset="-122"/>
              </a:rPr>
              <a:t>? </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3">
            <a:extLst>
              <a:ext uri="{FF2B5EF4-FFF2-40B4-BE49-F238E27FC236}">
                <a16:creationId xmlns:a16="http://schemas.microsoft.com/office/drawing/2014/main" id="{D594A016-E5DB-21B7-5A12-08559D9C4B5F}"/>
              </a:ext>
            </a:extLst>
          </p:cNvPr>
          <p:cNvSpPr>
            <a:spLocks noChangeArrowheads="1"/>
          </p:cNvSpPr>
          <p:nvPr/>
        </p:nvSpPr>
        <p:spPr bwMode="auto">
          <a:xfrm>
            <a:off x="457200" y="1601788"/>
            <a:ext cx="8305800"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200" b="1">
                <a:solidFill>
                  <a:schemeClr val="tx1"/>
                </a:solidFill>
                <a:latin typeface="Tahoma" panose="020B0604030504040204" pitchFamily="34" charset="0"/>
                <a:ea typeface="宋体" panose="02010600030101010101" pitchFamily="2" charset="-122"/>
              </a:defRPr>
            </a:lvl1pPr>
            <a:lvl2pPr>
              <a:defRPr sz="1200" b="1">
                <a:solidFill>
                  <a:schemeClr val="tx1"/>
                </a:solidFill>
                <a:latin typeface="Tahoma" panose="020B0604030504040204" pitchFamily="34" charset="0"/>
                <a:ea typeface="宋体" panose="02010600030101010101" pitchFamily="2" charset="-122"/>
              </a:defRPr>
            </a:lvl2pPr>
            <a:lvl3pPr>
              <a:defRPr sz="1200" b="1">
                <a:solidFill>
                  <a:schemeClr val="tx1"/>
                </a:solidFill>
                <a:latin typeface="Tahoma" panose="020B0604030504040204" pitchFamily="34" charset="0"/>
                <a:ea typeface="宋体" panose="02010600030101010101" pitchFamily="2" charset="-122"/>
              </a:defRPr>
            </a:lvl3pPr>
            <a:lvl4pPr>
              <a:defRPr sz="1200" b="1">
                <a:solidFill>
                  <a:schemeClr val="tx1"/>
                </a:solidFill>
                <a:latin typeface="Tahoma" panose="020B0604030504040204" pitchFamily="34" charset="0"/>
                <a:ea typeface="宋体" panose="02010600030101010101" pitchFamily="2" charset="-122"/>
              </a:defRPr>
            </a:lvl4pPr>
            <a:lvl5pPr>
              <a:defRPr sz="12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通过</a:t>
            </a:r>
            <a:r>
              <a:rPr lang="en-US" altLang="zh-CN" sz="2000">
                <a:latin typeface="微软雅黑" panose="020B0503020204020204" pitchFamily="34" charset="-122"/>
                <a:ea typeface="微软雅黑" panose="020B0503020204020204" pitchFamily="34" charset="-122"/>
              </a:rPr>
              <a:t>begin transacton</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commit transaction</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commit work</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rollback transaction</a:t>
            </a:r>
            <a:r>
              <a:rPr lang="zh-CN" altLang="en-US" sz="2000">
                <a:latin typeface="微软雅黑" panose="020B0503020204020204" pitchFamily="34" charset="-122"/>
                <a:ea typeface="微软雅黑" panose="020B0503020204020204" pitchFamily="34" charset="-122"/>
              </a:rPr>
              <a:t>或</a:t>
            </a:r>
            <a:r>
              <a:rPr lang="en-US" altLang="zh-CN" sz="2000">
                <a:latin typeface="微软雅黑" panose="020B0503020204020204" pitchFamily="34" charset="-122"/>
                <a:ea typeface="微软雅黑" panose="020B0503020204020204" pitchFamily="34" charset="-122"/>
              </a:rPr>
              <a:t>rollback work</a:t>
            </a:r>
            <a:r>
              <a:rPr lang="zh-CN" altLang="en-US" sz="2000">
                <a:latin typeface="微软雅黑" panose="020B0503020204020204" pitchFamily="34" charset="-122"/>
                <a:ea typeface="微软雅黑" panose="020B0503020204020204" pitchFamily="34" charset="-122"/>
              </a:rPr>
              <a:t>等语句完成。</a:t>
            </a: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启动事务</a:t>
            </a:r>
          </a:p>
          <a:p>
            <a:pPr>
              <a:lnSpc>
                <a:spcPct val="150000"/>
              </a:lnSpc>
              <a:spcBef>
                <a:spcPct val="20000"/>
              </a:spcBef>
            </a:pPr>
            <a:r>
              <a:rPr lang="zh-CN" altLang="en-US" sz="2000">
                <a:latin typeface="微软雅黑" panose="020B0503020204020204" pitchFamily="34" charset="-122"/>
                <a:ea typeface="微软雅黑" panose="020B0503020204020204" pitchFamily="34" charset="-122"/>
              </a:rPr>
              <a:t>     格式</a:t>
            </a:r>
            <a:r>
              <a:rPr lang="en-US" altLang="zh-CN" sz="2000">
                <a:latin typeface="微软雅黑" panose="020B0503020204020204" pitchFamily="34" charset="-122"/>
                <a:ea typeface="微软雅黑" panose="020B0503020204020204" pitchFamily="34" charset="-122"/>
              </a:rPr>
              <a:t>:begin tran </a:t>
            </a:r>
            <a:r>
              <a:rPr lang="zh-CN" altLang="en-US" sz="2000">
                <a:latin typeface="微软雅黑" panose="020B0503020204020204" pitchFamily="34" charset="-122"/>
                <a:ea typeface="微软雅黑" panose="020B0503020204020204" pitchFamily="34" charset="-122"/>
              </a:rPr>
              <a:t>事务名或变量 </a:t>
            </a:r>
            <a:r>
              <a:rPr lang="en-US" altLang="zh-CN" sz="2000">
                <a:latin typeface="微软雅黑" panose="020B0503020204020204" pitchFamily="34" charset="-122"/>
                <a:ea typeface="微软雅黑" panose="020B0503020204020204" pitchFamily="34" charset="-122"/>
              </a:rPr>
              <a:t>with mark </a:t>
            </a:r>
            <a:r>
              <a:rPr lang="zh-CN" altLang="en-US" sz="2000">
                <a:latin typeface="微软雅黑" panose="020B0503020204020204" pitchFamily="34" charset="-122"/>
                <a:ea typeface="微软雅黑" panose="020B0503020204020204" pitchFamily="34" charset="-122"/>
              </a:rPr>
              <a:t>描述</a:t>
            </a: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结束事务</a:t>
            </a:r>
          </a:p>
          <a:p>
            <a:pPr>
              <a:lnSpc>
                <a:spcPct val="150000"/>
              </a:lnSpc>
              <a:spcBef>
                <a:spcPct val="20000"/>
              </a:spcBef>
            </a:pPr>
            <a:r>
              <a:rPr lang="zh-CN" altLang="en-US" sz="2000">
                <a:latin typeface="微软雅黑" panose="020B0503020204020204" pitchFamily="34" charset="-122"/>
                <a:ea typeface="微软雅黑" panose="020B0503020204020204" pitchFamily="34" charset="-122"/>
              </a:rPr>
              <a:t>    格式</a:t>
            </a:r>
            <a:r>
              <a:rPr lang="en-US" altLang="zh-CN" sz="2000">
                <a:latin typeface="微软雅黑" panose="020B0503020204020204" pitchFamily="34" charset="-122"/>
                <a:ea typeface="微软雅黑" panose="020B0503020204020204" pitchFamily="34" charset="-122"/>
              </a:rPr>
              <a:t>:commit tran </a:t>
            </a:r>
            <a:r>
              <a:rPr lang="zh-CN" altLang="en-US" sz="2000">
                <a:latin typeface="微软雅黑" panose="020B0503020204020204" pitchFamily="34" charset="-122"/>
                <a:ea typeface="微软雅黑" panose="020B0503020204020204" pitchFamily="34" charset="-122"/>
              </a:rPr>
              <a:t>事务名或变量或</a:t>
            </a:r>
            <a:r>
              <a:rPr lang="en-US" altLang="zh-CN" sz="2000">
                <a:latin typeface="微软雅黑" panose="020B0503020204020204" pitchFamily="34" charset="-122"/>
                <a:ea typeface="微软雅黑" panose="020B0503020204020204" pitchFamily="34" charset="-122"/>
              </a:rPr>
              <a:t>commit work </a:t>
            </a:r>
            <a:r>
              <a:rPr lang="zh-CN" altLang="en-US" sz="2000">
                <a:latin typeface="微软雅黑" panose="020B0503020204020204" pitchFamily="34" charset="-122"/>
                <a:ea typeface="微软雅黑" panose="020B0503020204020204" pitchFamily="34" charset="-122"/>
              </a:rPr>
              <a:t>但此没有参数</a:t>
            </a:r>
          </a:p>
        </p:txBody>
      </p:sp>
      <p:sp>
        <p:nvSpPr>
          <p:cNvPr id="29698" name="标题 1">
            <a:extLst>
              <a:ext uri="{FF2B5EF4-FFF2-40B4-BE49-F238E27FC236}">
                <a16:creationId xmlns:a16="http://schemas.microsoft.com/office/drawing/2014/main" id="{2EC7DD5E-3FF9-EAAD-952F-368604F45BA4}"/>
              </a:ext>
            </a:extLst>
          </p:cNvPr>
          <p:cNvSpPr txBox="1">
            <a:spLocks noChangeArrowheads="1"/>
          </p:cNvSpPr>
          <p:nvPr/>
        </p:nvSpPr>
        <p:spPr bwMode="auto">
          <a:xfrm>
            <a:off x="723900" y="368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400" b="0">
                <a:solidFill>
                  <a:schemeClr val="tx2"/>
                </a:solidFill>
                <a:latin typeface="宋体" panose="02010600030101010101" pitchFamily="2" charset="-122"/>
              </a:rPr>
              <a:t>SQL</a:t>
            </a:r>
            <a:r>
              <a:rPr lang="zh-CN" altLang="en-US" sz="4400" b="0">
                <a:solidFill>
                  <a:schemeClr val="tx2"/>
                </a:solidFill>
                <a:latin typeface="宋体" panose="02010600030101010101" pitchFamily="2" charset="-122"/>
              </a:rPr>
              <a:t>事务处理</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a:extLst>
              <a:ext uri="{FF2B5EF4-FFF2-40B4-BE49-F238E27FC236}">
                <a16:creationId xmlns:a16="http://schemas.microsoft.com/office/drawing/2014/main" id="{0C05C2DB-A829-0FB1-E7B5-35843BF02D0C}"/>
              </a:ext>
            </a:extLst>
          </p:cNvPr>
          <p:cNvSpPr>
            <a:spLocks noChangeArrowheads="1"/>
          </p:cNvSpPr>
          <p:nvPr/>
        </p:nvSpPr>
        <p:spPr bwMode="auto">
          <a:xfrm>
            <a:off x="457200" y="1601788"/>
            <a:ext cx="8305800"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200" b="1">
                <a:solidFill>
                  <a:schemeClr val="tx1"/>
                </a:solidFill>
                <a:latin typeface="Tahoma" panose="020B0604030504040204" pitchFamily="34" charset="0"/>
                <a:ea typeface="宋体" panose="02010600030101010101" pitchFamily="2" charset="-122"/>
              </a:defRPr>
            </a:lvl1pPr>
            <a:lvl2pPr>
              <a:defRPr sz="1200" b="1">
                <a:solidFill>
                  <a:schemeClr val="tx1"/>
                </a:solidFill>
                <a:latin typeface="Tahoma" panose="020B0604030504040204" pitchFamily="34" charset="0"/>
                <a:ea typeface="宋体" panose="02010600030101010101" pitchFamily="2" charset="-122"/>
              </a:defRPr>
            </a:lvl2pPr>
            <a:lvl3pPr>
              <a:defRPr sz="1200" b="1">
                <a:solidFill>
                  <a:schemeClr val="tx1"/>
                </a:solidFill>
                <a:latin typeface="Tahoma" panose="020B0604030504040204" pitchFamily="34" charset="0"/>
                <a:ea typeface="宋体" panose="02010600030101010101" pitchFamily="2" charset="-122"/>
              </a:defRPr>
            </a:lvl3pPr>
            <a:lvl4pPr>
              <a:defRPr sz="1200" b="1">
                <a:solidFill>
                  <a:schemeClr val="tx1"/>
                </a:solidFill>
                <a:latin typeface="Tahoma" panose="020B0604030504040204" pitchFamily="34" charset="0"/>
                <a:ea typeface="宋体" panose="02010600030101010101" pitchFamily="2" charset="-122"/>
              </a:defRPr>
            </a:lvl4pPr>
            <a:lvl5pPr>
              <a:defRPr sz="12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回滚事务</a:t>
            </a:r>
          </a:p>
          <a:p>
            <a:pPr>
              <a:lnSpc>
                <a:spcPct val="150000"/>
              </a:lnSpc>
              <a:spcBef>
                <a:spcPct val="20000"/>
              </a:spcBef>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rollback tran </a:t>
            </a:r>
            <a:r>
              <a:rPr lang="zh-CN" altLang="en-US" sz="2000">
                <a:latin typeface="微软雅黑" panose="020B0503020204020204" pitchFamily="34" charset="-122"/>
                <a:ea typeface="微软雅黑" panose="020B0503020204020204" pitchFamily="34" charset="-122"/>
              </a:rPr>
              <a:t>事务名或变量 </a:t>
            </a:r>
            <a:r>
              <a:rPr lang="en-US" altLang="zh-CN" sz="2000">
                <a:latin typeface="微软雅黑" panose="020B0503020204020204" pitchFamily="34" charset="-122"/>
                <a:ea typeface="微软雅黑" panose="020B0503020204020204" pitchFamily="34" charset="-122"/>
              </a:rPr>
              <a:t>| savepoint_name | savepoint_variable  </a:t>
            </a:r>
          </a:p>
          <a:p>
            <a:pPr>
              <a:lnSpc>
                <a:spcPct val="150000"/>
              </a:lnSpc>
              <a:spcBef>
                <a:spcPct val="20000"/>
              </a:spcBef>
            </a:pPr>
            <a:r>
              <a:rPr lang="zh-CN" altLang="en-US" sz="2000">
                <a:latin typeface="微软雅黑" panose="020B0503020204020204" pitchFamily="34" charset="-122"/>
                <a:ea typeface="微软雅黑" panose="020B0503020204020204" pitchFamily="34" charset="-122"/>
              </a:rPr>
              <a:t>或</a:t>
            </a:r>
            <a:r>
              <a:rPr lang="en-US" altLang="zh-CN" sz="2000">
                <a:latin typeface="微软雅黑" panose="020B0503020204020204" pitchFamily="34" charset="-122"/>
                <a:ea typeface="微软雅黑" panose="020B0503020204020204" pitchFamily="34" charset="-122"/>
              </a:rPr>
              <a:t>rollback work</a:t>
            </a:r>
          </a:p>
          <a:p>
            <a:pPr>
              <a:lnSpc>
                <a:spcPct val="150000"/>
              </a:lnSpc>
              <a:spcBef>
                <a:spcPct val="20000"/>
              </a:spcBef>
            </a:pPr>
            <a:r>
              <a:rPr lang="zh-CN" altLang="en-US" sz="2000">
                <a:latin typeface="微软雅黑" panose="020B0503020204020204" pitchFamily="34" charset="-122"/>
                <a:ea typeface="微软雅黑" panose="020B0503020204020204" pitchFamily="34" charset="-122"/>
              </a:rPr>
              <a:t>    说明</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清除自事务的起点或到某个保存点所做的所有数据修改</a:t>
            </a: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在事务内设置保存点</a:t>
            </a:r>
          </a:p>
          <a:p>
            <a:pPr>
              <a:lnSpc>
                <a:spcPct val="150000"/>
              </a:lnSpc>
              <a:spcBef>
                <a:spcPct val="20000"/>
              </a:spcBef>
            </a:pPr>
            <a:r>
              <a:rPr lang="zh-CN" altLang="en-US" sz="2000">
                <a:latin typeface="微软雅黑" panose="020B0503020204020204" pitchFamily="34" charset="-122"/>
                <a:ea typeface="微软雅黑" panose="020B0503020204020204" pitchFamily="34" charset="-122"/>
              </a:rPr>
              <a:t>    格式</a:t>
            </a:r>
            <a:r>
              <a:rPr lang="en-US" altLang="zh-CN" sz="2000">
                <a:latin typeface="微软雅黑" panose="020B0503020204020204" pitchFamily="34" charset="-122"/>
                <a:ea typeface="微软雅黑" panose="020B0503020204020204" pitchFamily="34" charset="-122"/>
              </a:rPr>
              <a:t>:save tran savepoint_name | savepoint_variable </a:t>
            </a:r>
          </a:p>
          <a:p>
            <a:pPr>
              <a:lnSpc>
                <a:spcPct val="150000"/>
              </a:lnSpc>
              <a:spcBef>
                <a:spcPct val="20000"/>
              </a:spcBef>
              <a:buFont typeface="Wingdings" panose="05000000000000000000" pitchFamily="2" charset="2"/>
              <a:buChar char="Ø"/>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zh-CN" altLang="en-US" sz="2000">
              <a:latin typeface="微软雅黑" panose="020B0503020204020204" pitchFamily="34" charset="-122"/>
              <a:ea typeface="微软雅黑" panose="020B0503020204020204" pitchFamily="34" charset="-122"/>
            </a:endParaRPr>
          </a:p>
        </p:txBody>
      </p:sp>
      <p:sp>
        <p:nvSpPr>
          <p:cNvPr id="30722" name="标题 1">
            <a:extLst>
              <a:ext uri="{FF2B5EF4-FFF2-40B4-BE49-F238E27FC236}">
                <a16:creationId xmlns:a16="http://schemas.microsoft.com/office/drawing/2014/main" id="{12B7332C-C05D-E638-70F8-E1B83B660AFB}"/>
              </a:ext>
            </a:extLst>
          </p:cNvPr>
          <p:cNvSpPr txBox="1">
            <a:spLocks noChangeArrowheads="1"/>
          </p:cNvSpPr>
          <p:nvPr/>
        </p:nvSpPr>
        <p:spPr bwMode="auto">
          <a:xfrm>
            <a:off x="723900" y="368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400" b="0">
                <a:solidFill>
                  <a:schemeClr val="tx2"/>
                </a:solidFill>
                <a:latin typeface="宋体" panose="02010600030101010101" pitchFamily="2" charset="-122"/>
              </a:rPr>
              <a:t>SQL</a:t>
            </a:r>
            <a:r>
              <a:rPr lang="zh-CN" altLang="en-US" sz="4400" b="0">
                <a:solidFill>
                  <a:schemeClr val="tx2"/>
                </a:solidFill>
                <a:latin typeface="宋体" panose="02010600030101010101" pitchFamily="2" charset="-122"/>
              </a:rPr>
              <a:t>事务处理</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a:extLst>
              <a:ext uri="{FF2B5EF4-FFF2-40B4-BE49-F238E27FC236}">
                <a16:creationId xmlns:a16="http://schemas.microsoft.com/office/drawing/2014/main" id="{D69B6092-8824-E0E9-442A-601100575728}"/>
              </a:ext>
            </a:extLst>
          </p:cNvPr>
          <p:cNvSpPr>
            <a:spLocks noChangeArrowheads="1"/>
          </p:cNvSpPr>
          <p:nvPr/>
        </p:nvSpPr>
        <p:spPr bwMode="auto">
          <a:xfrm>
            <a:off x="457200" y="1601788"/>
            <a:ext cx="8305800"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200" b="1">
                <a:solidFill>
                  <a:schemeClr val="tx1"/>
                </a:solidFill>
                <a:latin typeface="Tahoma" panose="020B0604030504040204" pitchFamily="34" charset="0"/>
                <a:ea typeface="宋体" panose="02010600030101010101" pitchFamily="2" charset="-122"/>
              </a:defRPr>
            </a:lvl1pPr>
            <a:lvl2pPr>
              <a:defRPr sz="1200" b="1">
                <a:solidFill>
                  <a:schemeClr val="tx1"/>
                </a:solidFill>
                <a:latin typeface="Tahoma" panose="020B0604030504040204" pitchFamily="34" charset="0"/>
                <a:ea typeface="宋体" panose="02010600030101010101" pitchFamily="2" charset="-122"/>
              </a:defRPr>
            </a:lvl2pPr>
            <a:lvl3pPr>
              <a:defRPr sz="1200" b="1">
                <a:solidFill>
                  <a:schemeClr val="tx1"/>
                </a:solidFill>
                <a:latin typeface="Tahoma" panose="020B0604030504040204" pitchFamily="34" charset="0"/>
                <a:ea typeface="宋体" panose="02010600030101010101" pitchFamily="2" charset="-122"/>
              </a:defRPr>
            </a:lvl3pPr>
            <a:lvl4pPr>
              <a:defRPr sz="1200" b="1">
                <a:solidFill>
                  <a:schemeClr val="tx1"/>
                </a:solidFill>
                <a:latin typeface="Tahoma" panose="020B0604030504040204" pitchFamily="34" charset="0"/>
                <a:ea typeface="宋体" panose="02010600030101010101" pitchFamily="2" charset="-122"/>
              </a:defRPr>
            </a:lvl4pPr>
            <a:lvl5pPr>
              <a:defRPr sz="12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示例：</a:t>
            </a:r>
          </a:p>
          <a:p>
            <a:pPr>
              <a:lnSpc>
                <a:spcPct val="150000"/>
              </a:lnSpc>
              <a:spcBef>
                <a:spcPct val="20000"/>
              </a:spcBef>
              <a:buFont typeface="Wingdings" panose="05000000000000000000" pitchFamily="2" charset="2"/>
              <a:buChar char="Ø"/>
            </a:pPr>
            <a:endParaRPr lang="zh-CN" altLang="en-US" sz="2000">
              <a:latin typeface="微软雅黑" panose="020B0503020204020204" pitchFamily="34" charset="-122"/>
              <a:ea typeface="微软雅黑" panose="020B0503020204020204" pitchFamily="34" charset="-122"/>
            </a:endParaRPr>
          </a:p>
        </p:txBody>
      </p:sp>
      <p:pic>
        <p:nvPicPr>
          <p:cNvPr id="31746" name="Picture 2">
            <a:extLst>
              <a:ext uri="{FF2B5EF4-FFF2-40B4-BE49-F238E27FC236}">
                <a16:creationId xmlns:a16="http://schemas.microsoft.com/office/drawing/2014/main" id="{BE41166C-8BA4-3CFF-0979-73CA2F93B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1628775"/>
            <a:ext cx="5838825"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标题 1">
            <a:extLst>
              <a:ext uri="{FF2B5EF4-FFF2-40B4-BE49-F238E27FC236}">
                <a16:creationId xmlns:a16="http://schemas.microsoft.com/office/drawing/2014/main" id="{60C1469A-FE69-395F-03B1-C02112A9F3AF}"/>
              </a:ext>
            </a:extLst>
          </p:cNvPr>
          <p:cNvSpPr txBox="1">
            <a:spLocks noChangeArrowheads="1"/>
          </p:cNvSpPr>
          <p:nvPr/>
        </p:nvSpPr>
        <p:spPr bwMode="auto">
          <a:xfrm>
            <a:off x="723900" y="368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400" b="0">
                <a:solidFill>
                  <a:schemeClr val="tx2"/>
                </a:solidFill>
                <a:latin typeface="宋体" panose="02010600030101010101" pitchFamily="2" charset="-122"/>
              </a:rPr>
              <a:t>SQL</a:t>
            </a:r>
            <a:r>
              <a:rPr lang="zh-CN" altLang="en-US" sz="4400" b="0">
                <a:solidFill>
                  <a:schemeClr val="tx2"/>
                </a:solidFill>
                <a:latin typeface="宋体" panose="02010600030101010101" pitchFamily="2" charset="-122"/>
              </a:rPr>
              <a:t>事务处理</a:t>
            </a:r>
          </a:p>
        </p:txBody>
      </p:sp>
      <p:sp>
        <p:nvSpPr>
          <p:cNvPr id="31748" name="文本框 4">
            <a:extLst>
              <a:ext uri="{FF2B5EF4-FFF2-40B4-BE49-F238E27FC236}">
                <a16:creationId xmlns:a16="http://schemas.microsoft.com/office/drawing/2014/main" id="{10200376-F774-EB01-A78F-FABC08DA1305}"/>
              </a:ext>
            </a:extLst>
          </p:cNvPr>
          <p:cNvSpPr txBox="1">
            <a:spLocks noChangeArrowheads="1"/>
          </p:cNvSpPr>
          <p:nvPr/>
        </p:nvSpPr>
        <p:spPr bwMode="auto">
          <a:xfrm>
            <a:off x="4778375" y="5751513"/>
            <a:ext cx="596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9</a:t>
            </a:r>
            <a:endParaRPr lang="zh-CN" altLang="en-US"/>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a:extLst>
              <a:ext uri="{FF2B5EF4-FFF2-40B4-BE49-F238E27FC236}">
                <a16:creationId xmlns:a16="http://schemas.microsoft.com/office/drawing/2014/main" id="{E89FD6CE-3E8E-12BB-B446-FBB17AADBE7C}"/>
              </a:ext>
            </a:extLst>
          </p:cNvPr>
          <p:cNvSpPr>
            <a:spLocks noChangeArrowheads="1"/>
          </p:cNvSpPr>
          <p:nvPr/>
        </p:nvSpPr>
        <p:spPr bwMode="auto">
          <a:xfrm>
            <a:off x="457200" y="1601788"/>
            <a:ext cx="8305800"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ct val="20000"/>
              </a:spcBef>
            </a:pPr>
            <a:r>
              <a:rPr lang="zh-CN" altLang="en-US" sz="2400">
                <a:solidFill>
                  <a:srgbClr val="F39F5B"/>
                </a:solidFill>
                <a:latin typeface="微软雅黑" panose="020B0503020204020204" pitchFamily="34" charset="-122"/>
                <a:ea typeface="微软雅黑" panose="020B0503020204020204" pitchFamily="34" charset="-122"/>
              </a:rPr>
              <a:t>自动提交事务</a:t>
            </a: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默认事务管理模式。</a:t>
            </a: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如果一个语句成功地完成，则提交该语句；如果遇到错误，则回滚该语句。</a:t>
            </a: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sql</a:t>
            </a:r>
            <a:r>
              <a:rPr lang="zh-CN" altLang="en-US" sz="2000">
                <a:latin typeface="微软雅黑" panose="020B0503020204020204" pitchFamily="34" charset="-122"/>
                <a:ea typeface="微软雅黑" panose="020B0503020204020204" pitchFamily="34" charset="-122"/>
              </a:rPr>
              <a:t>连接在</a:t>
            </a:r>
            <a:r>
              <a:rPr lang="en-US" altLang="zh-CN" sz="2000">
                <a:latin typeface="微软雅黑" panose="020B0503020204020204" pitchFamily="34" charset="-122"/>
                <a:ea typeface="微软雅黑" panose="020B0503020204020204" pitchFamily="34" charset="-122"/>
              </a:rPr>
              <a:t>begin tran </a:t>
            </a:r>
            <a:r>
              <a:rPr lang="zh-CN" altLang="en-US" sz="2000">
                <a:latin typeface="微软雅黑" panose="020B0503020204020204" pitchFamily="34" charset="-122"/>
                <a:ea typeface="微软雅黑" panose="020B0503020204020204" pitchFamily="34" charset="-122"/>
              </a:rPr>
              <a:t>语句启动显式事务，或隐性事务模式设置为打开之前，将以自动提交模式进行操作。当提交或回滚显式事务，或者关闭隐性事务模式时，将返回到自动提交模式。</a:t>
            </a:r>
          </a:p>
          <a:p>
            <a:pPr>
              <a:lnSpc>
                <a:spcPct val="150000"/>
              </a:lnSpc>
              <a:spcBef>
                <a:spcPct val="20000"/>
              </a:spcBef>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p:txBody>
      </p:sp>
      <p:sp>
        <p:nvSpPr>
          <p:cNvPr id="32770" name="标题 1">
            <a:extLst>
              <a:ext uri="{FF2B5EF4-FFF2-40B4-BE49-F238E27FC236}">
                <a16:creationId xmlns:a16="http://schemas.microsoft.com/office/drawing/2014/main" id="{1CA38B28-0D6D-27C0-7CD4-6DA79D9EDD4C}"/>
              </a:ext>
            </a:extLst>
          </p:cNvPr>
          <p:cNvSpPr txBox="1">
            <a:spLocks noChangeArrowheads="1"/>
          </p:cNvSpPr>
          <p:nvPr/>
        </p:nvSpPr>
        <p:spPr bwMode="auto">
          <a:xfrm>
            <a:off x="723900" y="368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400" b="0">
                <a:solidFill>
                  <a:schemeClr val="tx2"/>
                </a:solidFill>
                <a:latin typeface="宋体" panose="02010600030101010101" pitchFamily="2" charset="-122"/>
              </a:rPr>
              <a:t>SQL</a:t>
            </a:r>
            <a:r>
              <a:rPr lang="zh-CN" altLang="en-US" sz="4400" b="0">
                <a:solidFill>
                  <a:schemeClr val="tx2"/>
                </a:solidFill>
                <a:latin typeface="宋体" panose="02010600030101010101" pitchFamily="2" charset="-122"/>
              </a:rPr>
              <a:t>事务处理</a:t>
            </a: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a:extLst>
              <a:ext uri="{FF2B5EF4-FFF2-40B4-BE49-F238E27FC236}">
                <a16:creationId xmlns:a16="http://schemas.microsoft.com/office/drawing/2014/main" id="{5DD2F8A7-B3BE-554C-561B-95AA07D7A949}"/>
              </a:ext>
            </a:extLst>
          </p:cNvPr>
          <p:cNvSpPr>
            <a:spLocks noChangeArrowheads="1"/>
          </p:cNvSpPr>
          <p:nvPr/>
        </p:nvSpPr>
        <p:spPr bwMode="auto">
          <a:xfrm>
            <a:off x="449263" y="1412875"/>
            <a:ext cx="8305800"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200" b="1">
                <a:solidFill>
                  <a:schemeClr val="tx1"/>
                </a:solidFill>
                <a:latin typeface="Tahoma" panose="020B0604030504040204" pitchFamily="34" charset="0"/>
                <a:ea typeface="宋体" panose="02010600030101010101" pitchFamily="2" charset="-122"/>
              </a:defRPr>
            </a:lvl1pPr>
            <a:lvl2pPr>
              <a:defRPr sz="1200" b="1">
                <a:solidFill>
                  <a:schemeClr val="tx1"/>
                </a:solidFill>
                <a:latin typeface="Tahoma" panose="020B0604030504040204" pitchFamily="34" charset="0"/>
                <a:ea typeface="宋体" panose="02010600030101010101" pitchFamily="2" charset="-122"/>
              </a:defRPr>
            </a:lvl2pPr>
            <a:lvl3pPr>
              <a:defRPr sz="1200" b="1">
                <a:solidFill>
                  <a:schemeClr val="tx1"/>
                </a:solidFill>
                <a:latin typeface="Tahoma" panose="020B0604030504040204" pitchFamily="34" charset="0"/>
                <a:ea typeface="宋体" panose="02010600030101010101" pitchFamily="2" charset="-122"/>
              </a:defRPr>
            </a:lvl3pPr>
            <a:lvl4pPr>
              <a:defRPr sz="1200" b="1">
                <a:solidFill>
                  <a:schemeClr val="tx1"/>
                </a:solidFill>
                <a:latin typeface="Tahoma" panose="020B0604030504040204" pitchFamily="34" charset="0"/>
                <a:ea typeface="宋体" panose="02010600030101010101" pitchFamily="2" charset="-122"/>
              </a:defRPr>
            </a:lvl4pPr>
            <a:lvl5pPr>
              <a:defRPr sz="12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示例</a:t>
            </a:r>
            <a:r>
              <a:rPr lang="en-US" altLang="zh-CN" sz="2000">
                <a:latin typeface="微软雅黑" panose="020B0503020204020204" pitchFamily="34" charset="-122"/>
                <a:ea typeface="微软雅黑" panose="020B0503020204020204" pitchFamily="34" charset="-122"/>
              </a:rPr>
              <a:t>:</a:t>
            </a: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由于编译错误，使得三个</a:t>
            </a:r>
            <a:r>
              <a:rPr lang="en-US" altLang="zh-CN" sz="2000">
                <a:latin typeface="微软雅黑" panose="020B0503020204020204" pitchFamily="34" charset="-122"/>
                <a:ea typeface="微软雅黑" panose="020B0503020204020204" pitchFamily="34" charset="-122"/>
              </a:rPr>
              <a:t>insert</a:t>
            </a:r>
            <a:r>
              <a:rPr lang="zh-CN" altLang="en-US" sz="2000">
                <a:latin typeface="微软雅黑" panose="020B0503020204020204" pitchFamily="34" charset="-122"/>
                <a:ea typeface="微软雅黑" panose="020B0503020204020204" pitchFamily="34" charset="-122"/>
              </a:rPr>
              <a:t>都没执行</a:t>
            </a:r>
          </a:p>
          <a:p>
            <a:pPr>
              <a:lnSpc>
                <a:spcPct val="150000"/>
              </a:lnSpc>
              <a:spcBef>
                <a:spcPct val="20000"/>
              </a:spcBef>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zh-CN" altLang="en-US"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没有任何结果返回</a:t>
            </a:r>
          </a:p>
          <a:p>
            <a:pPr>
              <a:lnSpc>
                <a:spcPct val="150000"/>
              </a:lnSpc>
              <a:spcBef>
                <a:spcPct val="20000"/>
              </a:spcBef>
              <a:buFont typeface="Wingdings" panose="05000000000000000000" pitchFamily="2" charset="2"/>
              <a:buChar char="Ø"/>
            </a:pPr>
            <a:endParaRPr lang="zh-CN"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p:txBody>
      </p:sp>
      <p:pic>
        <p:nvPicPr>
          <p:cNvPr id="33794" name="Picture 3">
            <a:extLst>
              <a:ext uri="{FF2B5EF4-FFF2-40B4-BE49-F238E27FC236}">
                <a16:creationId xmlns:a16="http://schemas.microsoft.com/office/drawing/2014/main" id="{6C532B48-DE03-EB33-BABD-93A7B63B1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492375"/>
            <a:ext cx="6143625"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标题 1">
            <a:extLst>
              <a:ext uri="{FF2B5EF4-FFF2-40B4-BE49-F238E27FC236}">
                <a16:creationId xmlns:a16="http://schemas.microsoft.com/office/drawing/2014/main" id="{AF2882B8-5A65-06FD-B822-38BA6051D271}"/>
              </a:ext>
            </a:extLst>
          </p:cNvPr>
          <p:cNvSpPr txBox="1">
            <a:spLocks noChangeArrowheads="1"/>
          </p:cNvSpPr>
          <p:nvPr/>
        </p:nvSpPr>
        <p:spPr bwMode="auto">
          <a:xfrm>
            <a:off x="723900" y="368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400" b="0">
                <a:solidFill>
                  <a:schemeClr val="tx2"/>
                </a:solidFill>
                <a:latin typeface="宋体" panose="02010600030101010101" pitchFamily="2" charset="-122"/>
              </a:rPr>
              <a:t>SQL</a:t>
            </a:r>
            <a:r>
              <a:rPr lang="zh-CN" altLang="en-US" sz="4400" b="0">
                <a:solidFill>
                  <a:schemeClr val="tx2"/>
                </a:solidFill>
                <a:latin typeface="宋体" panose="02010600030101010101" pitchFamily="2" charset="-122"/>
              </a:rPr>
              <a:t>事务处理</a:t>
            </a:r>
          </a:p>
        </p:txBody>
      </p:sp>
      <p:sp>
        <p:nvSpPr>
          <p:cNvPr id="33796" name="文本框 4">
            <a:extLst>
              <a:ext uri="{FF2B5EF4-FFF2-40B4-BE49-F238E27FC236}">
                <a16:creationId xmlns:a16="http://schemas.microsoft.com/office/drawing/2014/main" id="{146C3828-5BB1-9166-1B29-BB6FC7F37FEA}"/>
              </a:ext>
            </a:extLst>
          </p:cNvPr>
          <p:cNvSpPr txBox="1">
            <a:spLocks noChangeArrowheads="1"/>
          </p:cNvSpPr>
          <p:nvPr/>
        </p:nvSpPr>
        <p:spPr bwMode="auto">
          <a:xfrm>
            <a:off x="4141788" y="5267325"/>
            <a:ext cx="8667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10</a:t>
            </a:r>
            <a:endParaRPr lang="zh-CN" altLang="en-US"/>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a:extLst>
              <a:ext uri="{FF2B5EF4-FFF2-40B4-BE49-F238E27FC236}">
                <a16:creationId xmlns:a16="http://schemas.microsoft.com/office/drawing/2014/main" id="{E89695B4-09D1-4AEA-7C52-6C781E4A5109}"/>
              </a:ext>
            </a:extLst>
          </p:cNvPr>
          <p:cNvSpPr>
            <a:spLocks noChangeArrowheads="1"/>
          </p:cNvSpPr>
          <p:nvPr/>
        </p:nvSpPr>
        <p:spPr bwMode="auto">
          <a:xfrm>
            <a:off x="457200" y="1601788"/>
            <a:ext cx="8305800"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ct val="20000"/>
              </a:spcBef>
            </a:pPr>
            <a:r>
              <a:rPr lang="zh-CN" altLang="en-US" sz="2400">
                <a:solidFill>
                  <a:srgbClr val="F39F5B"/>
                </a:solidFill>
                <a:latin typeface="微软雅黑" panose="020B0503020204020204" pitchFamily="34" charset="-122"/>
                <a:ea typeface="微软雅黑" panose="020B0503020204020204" pitchFamily="34" charset="-122"/>
              </a:rPr>
              <a:t>隐性事务</a:t>
            </a: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当连接以此模式进行操作时，</a:t>
            </a:r>
            <a:r>
              <a:rPr lang="en-US" altLang="zh-CN" sz="2000">
                <a:latin typeface="微软雅黑" panose="020B0503020204020204" pitchFamily="34" charset="-122"/>
                <a:ea typeface="微软雅黑" panose="020B0503020204020204" pitchFamily="34" charset="-122"/>
              </a:rPr>
              <a:t>sql</a:t>
            </a:r>
            <a:r>
              <a:rPr lang="zh-CN" altLang="en-US" sz="2000">
                <a:latin typeface="微软雅黑" panose="020B0503020204020204" pitchFamily="34" charset="-122"/>
                <a:ea typeface="微软雅黑" panose="020B0503020204020204" pitchFamily="34" charset="-122"/>
              </a:rPr>
              <a:t>将在提交或回滚当前事务后自动启动新事务。</a:t>
            </a: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无须描述事务的开始，只需提交或回滚每个事务。它生成连续的事务链。 </a:t>
            </a: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r>
              <a:rPr lang="zh-CN" altLang="zh-CN" sz="2000">
                <a:latin typeface="微软雅黑" panose="020B0503020204020204" pitchFamily="34" charset="-122"/>
                <a:ea typeface="微软雅黑" panose="020B0503020204020204" pitchFamily="34" charset="-122"/>
              </a:rPr>
              <a:t>通过</a:t>
            </a:r>
            <a:r>
              <a:rPr lang="en-US" altLang="zh-CN" sz="2000">
                <a:latin typeface="微软雅黑" panose="020B0503020204020204" pitchFamily="34" charset="-122"/>
                <a:ea typeface="微软雅黑" panose="020B0503020204020204" pitchFamily="34" charset="-122"/>
              </a:rPr>
              <a:t> API </a:t>
            </a:r>
            <a:r>
              <a:rPr lang="zh-CN" altLang="zh-CN" sz="2000">
                <a:latin typeface="微软雅黑" panose="020B0503020204020204" pitchFamily="34" charset="-122"/>
                <a:ea typeface="微软雅黑" panose="020B0503020204020204" pitchFamily="34" charset="-122"/>
              </a:rPr>
              <a:t>函数或</a:t>
            </a:r>
            <a:r>
              <a:rPr lang="en-US" altLang="zh-CN" sz="2000">
                <a:latin typeface="微软雅黑" panose="020B0503020204020204" pitchFamily="34" charset="-122"/>
                <a:ea typeface="微软雅黑" panose="020B0503020204020204" pitchFamily="34" charset="-122"/>
              </a:rPr>
              <a:t> Transact-SQL SET IMPLICIT_TRANSACTIONS ON </a:t>
            </a:r>
            <a:r>
              <a:rPr lang="zh-CN" altLang="zh-CN" sz="2000">
                <a:latin typeface="微软雅黑" panose="020B0503020204020204" pitchFamily="34" charset="-122"/>
                <a:ea typeface="微软雅黑" panose="020B0503020204020204" pitchFamily="34" charset="-122"/>
              </a:rPr>
              <a:t>语句，将隐性事务模式设置为打开。下一个语句自动启动一个新事务。当该事务完成时，再下一个</a:t>
            </a:r>
            <a:r>
              <a:rPr lang="en-US" altLang="zh-CN" sz="2000">
                <a:latin typeface="微软雅黑" panose="020B0503020204020204" pitchFamily="34" charset="-122"/>
                <a:ea typeface="微软雅黑" panose="020B0503020204020204" pitchFamily="34" charset="-122"/>
              </a:rPr>
              <a:t> Transact-SQL </a:t>
            </a:r>
            <a:r>
              <a:rPr lang="zh-CN" altLang="zh-CN" sz="2000">
                <a:latin typeface="微软雅黑" panose="020B0503020204020204" pitchFamily="34" charset="-122"/>
                <a:ea typeface="微软雅黑" panose="020B0503020204020204" pitchFamily="34" charset="-122"/>
              </a:rPr>
              <a:t>语句又将启动一个新事务。</a:t>
            </a:r>
          </a:p>
          <a:p>
            <a:pPr>
              <a:lnSpc>
                <a:spcPct val="150000"/>
              </a:lnSpc>
              <a:spcBef>
                <a:spcPct val="20000"/>
              </a:spcBef>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p:txBody>
      </p:sp>
      <p:sp>
        <p:nvSpPr>
          <p:cNvPr id="34818" name="标题 1">
            <a:extLst>
              <a:ext uri="{FF2B5EF4-FFF2-40B4-BE49-F238E27FC236}">
                <a16:creationId xmlns:a16="http://schemas.microsoft.com/office/drawing/2014/main" id="{A4331915-B85A-F242-F194-2511C4A2BA8C}"/>
              </a:ext>
            </a:extLst>
          </p:cNvPr>
          <p:cNvSpPr txBox="1">
            <a:spLocks noChangeArrowheads="1"/>
          </p:cNvSpPr>
          <p:nvPr/>
        </p:nvSpPr>
        <p:spPr bwMode="auto">
          <a:xfrm>
            <a:off x="723900" y="368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400" b="0">
                <a:solidFill>
                  <a:schemeClr val="tx2"/>
                </a:solidFill>
                <a:latin typeface="宋体" panose="02010600030101010101" pitchFamily="2" charset="-122"/>
              </a:rPr>
              <a:t>SQL</a:t>
            </a:r>
            <a:r>
              <a:rPr lang="zh-CN" altLang="en-US" sz="4400" b="0">
                <a:solidFill>
                  <a:schemeClr val="tx2"/>
                </a:solidFill>
                <a:latin typeface="宋体" panose="02010600030101010101" pitchFamily="2" charset="-122"/>
              </a:rPr>
              <a:t>事务处理</a:t>
            </a: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2">
            <a:extLst>
              <a:ext uri="{FF2B5EF4-FFF2-40B4-BE49-F238E27FC236}">
                <a16:creationId xmlns:a16="http://schemas.microsoft.com/office/drawing/2014/main" id="{AAD0ABC5-9FC4-8D13-8675-8FE77F01F967}"/>
              </a:ext>
            </a:extLst>
          </p:cNvPr>
          <p:cNvSpPr>
            <a:spLocks noGrp="1" noChangeArrowheads="1"/>
          </p:cNvSpPr>
          <p:nvPr>
            <p:ph idx="1"/>
          </p:nvPr>
        </p:nvSpPr>
        <p:spPr/>
        <p:txBody>
          <a:bodyPr/>
          <a:lstStyle/>
          <a:p>
            <a:r>
              <a:rPr lang="zh-CN" altLang="en-US"/>
              <a:t>案例</a:t>
            </a:r>
            <a:r>
              <a:rPr lang="en-US" altLang="zh-CN"/>
              <a:t>1</a:t>
            </a:r>
            <a:r>
              <a:rPr lang="zh-CN" altLang="en-US"/>
              <a:t>：</a:t>
            </a:r>
          </a:p>
        </p:txBody>
      </p:sp>
      <p:sp>
        <p:nvSpPr>
          <p:cNvPr id="10242" name="幻灯片编号占位符 3">
            <a:extLst>
              <a:ext uri="{FF2B5EF4-FFF2-40B4-BE49-F238E27FC236}">
                <a16:creationId xmlns:a16="http://schemas.microsoft.com/office/drawing/2014/main" id="{9525C194-C084-A9A6-4D18-E996DC12D64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77A45B-0ADF-4DB6-900B-B68D12438DC2}" type="slidenum">
              <a:rPr lang="zh-CN" altLang="en-US"/>
              <a:pPr/>
              <a:t>377</a:t>
            </a:fld>
            <a:endParaRPr lang="zh-CN" altLang="en-US"/>
          </a:p>
        </p:txBody>
      </p:sp>
      <p:pic>
        <p:nvPicPr>
          <p:cNvPr id="10243" name="图片 4">
            <a:extLst>
              <a:ext uri="{FF2B5EF4-FFF2-40B4-BE49-F238E27FC236}">
                <a16:creationId xmlns:a16="http://schemas.microsoft.com/office/drawing/2014/main" id="{BA780D99-920F-6CFF-CFE2-75EE776AA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013" y="1682750"/>
            <a:ext cx="4787900"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AutoShape 4">
            <a:extLst>
              <a:ext uri="{FF2B5EF4-FFF2-40B4-BE49-F238E27FC236}">
                <a16:creationId xmlns:a16="http://schemas.microsoft.com/office/drawing/2014/main" id="{9033E673-EC03-2C65-DB58-3DC3BD5330C4}"/>
              </a:ext>
            </a:extLst>
          </p:cNvPr>
          <p:cNvSpPr>
            <a:spLocks noChangeArrowheads="1"/>
          </p:cNvSpPr>
          <p:nvPr/>
        </p:nvSpPr>
        <p:spPr bwMode="auto">
          <a:xfrm>
            <a:off x="0" y="1025525"/>
            <a:ext cx="1787525" cy="471488"/>
          </a:xfrm>
          <a:prstGeom prst="cloudCallout">
            <a:avLst>
              <a:gd name="adj1" fmla="val 53199"/>
              <a:gd name="adj2" fmla="val 72940"/>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1)</a:t>
            </a:r>
            <a:r>
              <a:rPr lang="zh-CN" altLang="en-US">
                <a:solidFill>
                  <a:schemeClr val="tx1"/>
                </a:solidFill>
              </a:rPr>
              <a:t>什么是并发</a:t>
            </a:r>
            <a:r>
              <a:rPr lang="en-US" altLang="zh-CN">
                <a:solidFill>
                  <a:schemeClr val="tx1"/>
                </a:solidFill>
              </a:rPr>
              <a:t>? </a:t>
            </a:r>
          </a:p>
        </p:txBody>
      </p:sp>
      <p:sp>
        <p:nvSpPr>
          <p:cNvPr id="10245" name="AutoShape 4">
            <a:extLst>
              <a:ext uri="{FF2B5EF4-FFF2-40B4-BE49-F238E27FC236}">
                <a16:creationId xmlns:a16="http://schemas.microsoft.com/office/drawing/2014/main" id="{A12FCBE6-F6D8-BA0C-D528-5E0C612206C7}"/>
              </a:ext>
            </a:extLst>
          </p:cNvPr>
          <p:cNvSpPr>
            <a:spLocks noChangeArrowheads="1"/>
          </p:cNvSpPr>
          <p:nvPr/>
        </p:nvSpPr>
        <p:spPr bwMode="auto">
          <a:xfrm>
            <a:off x="73025" y="4905375"/>
            <a:ext cx="1787525" cy="469900"/>
          </a:xfrm>
          <a:prstGeom prst="cloudCallout">
            <a:avLst>
              <a:gd name="adj1" fmla="val 53199"/>
              <a:gd name="adj2" fmla="val 72940"/>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2)</a:t>
            </a:r>
            <a:r>
              <a:rPr lang="zh-CN" altLang="en-US">
                <a:solidFill>
                  <a:schemeClr val="tx1"/>
                </a:solidFill>
              </a:rPr>
              <a:t>并发的重要性</a:t>
            </a:r>
            <a:r>
              <a:rPr lang="en-US" altLang="zh-CN">
                <a:solidFill>
                  <a:schemeClr val="tx1"/>
                </a:solidFill>
              </a:rPr>
              <a:t>? </a:t>
            </a:r>
          </a:p>
        </p:txBody>
      </p:sp>
      <p:sp>
        <p:nvSpPr>
          <p:cNvPr id="8" name="Rectangle 69">
            <a:extLst>
              <a:ext uri="{FF2B5EF4-FFF2-40B4-BE49-F238E27FC236}">
                <a16:creationId xmlns:a16="http://schemas.microsoft.com/office/drawing/2014/main" id="{E13DD5E8-6649-F89B-B2FA-7E58ECD0A62F}"/>
              </a:ext>
            </a:extLst>
          </p:cNvPr>
          <p:cNvSpPr>
            <a:spLocks noChangeArrowheads="1"/>
          </p:cNvSpPr>
          <p:nvPr/>
        </p:nvSpPr>
        <p:spPr bwMode="auto">
          <a:xfrm>
            <a:off x="1927225" y="5729288"/>
            <a:ext cx="2428875" cy="430212"/>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en-US" altLang="zh-CN" sz="1400">
                <a:solidFill>
                  <a:srgbClr val="0066FF"/>
                </a:solidFill>
              </a:rPr>
              <a:t>1.</a:t>
            </a:r>
            <a:r>
              <a:rPr lang="zh-CN" altLang="en-US" sz="1400">
                <a:solidFill>
                  <a:srgbClr val="0066FF"/>
                </a:solidFill>
              </a:rPr>
              <a:t>提高吞吐量和资源利用率</a:t>
            </a:r>
          </a:p>
          <a:p>
            <a:pPr eaLnBrk="0" hangingPunct="0"/>
            <a:r>
              <a:rPr lang="en-US" altLang="zh-CN" sz="1400">
                <a:solidFill>
                  <a:srgbClr val="0066FF"/>
                </a:solidFill>
              </a:rPr>
              <a:t>2.</a:t>
            </a:r>
            <a:r>
              <a:rPr lang="zh-CN" altLang="en-US" sz="1400">
                <a:solidFill>
                  <a:srgbClr val="0066FF"/>
                </a:solidFill>
              </a:rPr>
              <a:t>减少等待时间</a:t>
            </a:r>
            <a:endParaRPr lang="en-US" altLang="zh-CN" sz="1400">
              <a:solidFill>
                <a:srgbClr val="0066FF"/>
              </a:solidFill>
            </a:endParaRPr>
          </a:p>
        </p:txBody>
      </p:sp>
      <p:sp>
        <p:nvSpPr>
          <p:cNvPr id="10247" name="Rectangle 2">
            <a:extLst>
              <a:ext uri="{FF2B5EF4-FFF2-40B4-BE49-F238E27FC236}">
                <a16:creationId xmlns:a16="http://schemas.microsoft.com/office/drawing/2014/main" id="{0463E279-0BE6-709A-6223-CDB103DB60E8}"/>
              </a:ext>
            </a:extLst>
          </p:cNvPr>
          <p:cNvSpPr txBox="1">
            <a:spLocks noChangeArrowheads="1"/>
          </p:cNvSpPr>
          <p:nvPr/>
        </p:nvSpPr>
        <p:spPr bwMode="auto">
          <a:xfrm>
            <a:off x="266700" y="104775"/>
            <a:ext cx="370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3200">
                <a:latin typeface="黑体" panose="02010609060101010101" pitchFamily="49" charset="-122"/>
                <a:ea typeface="黑体" panose="02010609060101010101" pitchFamily="49" charset="-122"/>
              </a:rPr>
              <a:t>一 并发控制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内容占位符 2">
            <a:extLst>
              <a:ext uri="{FF2B5EF4-FFF2-40B4-BE49-F238E27FC236}">
                <a16:creationId xmlns:a16="http://schemas.microsoft.com/office/drawing/2014/main" id="{ABEBBF5D-06BF-1348-2A80-B4D25EC65430}"/>
              </a:ext>
            </a:extLst>
          </p:cNvPr>
          <p:cNvSpPr>
            <a:spLocks noGrp="1" noChangeArrowheads="1"/>
          </p:cNvSpPr>
          <p:nvPr>
            <p:ph idx="1"/>
          </p:nvPr>
        </p:nvSpPr>
        <p:spPr/>
        <p:txBody>
          <a:bodyPr/>
          <a:lstStyle/>
          <a:p>
            <a:endParaRPr lang="zh-CN" altLang="en-US"/>
          </a:p>
        </p:txBody>
      </p:sp>
      <p:sp>
        <p:nvSpPr>
          <p:cNvPr id="11266" name="幻灯片编号占位符 3">
            <a:extLst>
              <a:ext uri="{FF2B5EF4-FFF2-40B4-BE49-F238E27FC236}">
                <a16:creationId xmlns:a16="http://schemas.microsoft.com/office/drawing/2014/main" id="{21C7446E-7CA5-E5DD-A3CF-B3E1BCE1603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F93337-E197-43E7-808C-D45D93AB5D5E}" type="slidenum">
              <a:rPr lang="zh-CN" altLang="en-US"/>
              <a:pPr/>
              <a:t>378</a:t>
            </a:fld>
            <a:endParaRPr lang="zh-CN" altLang="en-US"/>
          </a:p>
        </p:txBody>
      </p:sp>
      <p:sp>
        <p:nvSpPr>
          <p:cNvPr id="11267" name="Rectangle 2">
            <a:extLst>
              <a:ext uri="{FF2B5EF4-FFF2-40B4-BE49-F238E27FC236}">
                <a16:creationId xmlns:a16="http://schemas.microsoft.com/office/drawing/2014/main" id="{10489D33-FF3E-2302-F697-7C8997370F84}"/>
              </a:ext>
            </a:extLst>
          </p:cNvPr>
          <p:cNvSpPr>
            <a:spLocks noChangeArrowheads="1"/>
          </p:cNvSpPr>
          <p:nvPr/>
        </p:nvSpPr>
        <p:spPr bwMode="auto">
          <a:xfrm>
            <a:off x="685800" y="2133600"/>
            <a:ext cx="1554797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eaLnBrk="0" hangingPunct="0"/>
            <a:endParaRPr lang="zh-CN" altLang="en-US"/>
          </a:p>
        </p:txBody>
      </p:sp>
      <p:sp>
        <p:nvSpPr>
          <p:cNvPr id="11268" name="AutoShape 4">
            <a:extLst>
              <a:ext uri="{FF2B5EF4-FFF2-40B4-BE49-F238E27FC236}">
                <a16:creationId xmlns:a16="http://schemas.microsoft.com/office/drawing/2014/main" id="{77272186-98F8-5CAA-7C93-6E7E285DB1BC}"/>
              </a:ext>
            </a:extLst>
          </p:cNvPr>
          <p:cNvSpPr>
            <a:spLocks noChangeArrowheads="1"/>
          </p:cNvSpPr>
          <p:nvPr/>
        </p:nvSpPr>
        <p:spPr bwMode="auto">
          <a:xfrm>
            <a:off x="3175" y="850900"/>
            <a:ext cx="1787525" cy="809625"/>
          </a:xfrm>
          <a:prstGeom prst="cloudCallout">
            <a:avLst>
              <a:gd name="adj1" fmla="val 53199"/>
              <a:gd name="adj2" fmla="val 72940"/>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3</a:t>
            </a:r>
            <a:r>
              <a:rPr lang="zh-CN" altLang="en-US">
                <a:solidFill>
                  <a:schemeClr val="tx1"/>
                </a:solidFill>
              </a:rPr>
              <a:t>）不加控制的并发会怎么样</a:t>
            </a:r>
            <a:r>
              <a:rPr lang="en-US" altLang="zh-CN">
                <a:solidFill>
                  <a:schemeClr val="tx1"/>
                </a:solidFill>
              </a:rPr>
              <a:t>? </a:t>
            </a:r>
          </a:p>
        </p:txBody>
      </p:sp>
      <p:pic>
        <p:nvPicPr>
          <p:cNvPr id="11269" name="图片 3">
            <a:extLst>
              <a:ext uri="{FF2B5EF4-FFF2-40B4-BE49-F238E27FC236}">
                <a16:creationId xmlns:a16="http://schemas.microsoft.com/office/drawing/2014/main" id="{162CF5E0-B2ED-BCDB-8275-11E1659D1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881188"/>
            <a:ext cx="38354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图片 5">
            <a:extLst>
              <a:ext uri="{FF2B5EF4-FFF2-40B4-BE49-F238E27FC236}">
                <a16:creationId xmlns:a16="http://schemas.microsoft.com/office/drawing/2014/main" id="{642D752E-CD4E-BE62-1A69-8A2E6FE7C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675" y="1804988"/>
            <a:ext cx="38481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2">
            <a:extLst>
              <a:ext uri="{FF2B5EF4-FFF2-40B4-BE49-F238E27FC236}">
                <a16:creationId xmlns:a16="http://schemas.microsoft.com/office/drawing/2014/main" id="{10BBC649-2FA8-903D-8213-FA5746D290A0}"/>
              </a:ext>
            </a:extLst>
          </p:cNvPr>
          <p:cNvSpPr txBox="1">
            <a:spLocks noChangeArrowheads="1"/>
          </p:cNvSpPr>
          <p:nvPr/>
        </p:nvSpPr>
        <p:spPr bwMode="auto">
          <a:xfrm>
            <a:off x="266700" y="104775"/>
            <a:ext cx="370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3200">
                <a:latin typeface="黑体" panose="02010609060101010101" pitchFamily="49" charset="-122"/>
                <a:ea typeface="黑体" panose="02010609060101010101" pitchFamily="49" charset="-122"/>
              </a:rPr>
              <a:t>一 并发控制</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内容占位符 2">
            <a:extLst>
              <a:ext uri="{FF2B5EF4-FFF2-40B4-BE49-F238E27FC236}">
                <a16:creationId xmlns:a16="http://schemas.microsoft.com/office/drawing/2014/main" id="{64DEDF94-909B-B6B4-6299-156C268D592C}"/>
              </a:ext>
            </a:extLst>
          </p:cNvPr>
          <p:cNvSpPr>
            <a:spLocks noGrp="1" noChangeArrowheads="1"/>
          </p:cNvSpPr>
          <p:nvPr>
            <p:ph idx="1"/>
          </p:nvPr>
        </p:nvSpPr>
        <p:spPr/>
        <p:txBody>
          <a:bodyPr/>
          <a:lstStyle/>
          <a:p>
            <a:endParaRPr lang="zh-CN" altLang="en-US"/>
          </a:p>
        </p:txBody>
      </p:sp>
      <p:sp>
        <p:nvSpPr>
          <p:cNvPr id="12290" name="幻灯片编号占位符 3">
            <a:extLst>
              <a:ext uri="{FF2B5EF4-FFF2-40B4-BE49-F238E27FC236}">
                <a16:creationId xmlns:a16="http://schemas.microsoft.com/office/drawing/2014/main" id="{25C22849-F9FF-EB7F-FED3-832F2B459ED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85AF28F-329B-47C7-9C37-8793B663762B}" type="slidenum">
              <a:rPr lang="zh-CN" altLang="en-US"/>
              <a:pPr/>
              <a:t>379</a:t>
            </a:fld>
            <a:endParaRPr lang="zh-CN" altLang="en-US"/>
          </a:p>
        </p:txBody>
      </p:sp>
      <p:sp>
        <p:nvSpPr>
          <p:cNvPr id="12291" name="Rectangle 2">
            <a:extLst>
              <a:ext uri="{FF2B5EF4-FFF2-40B4-BE49-F238E27FC236}">
                <a16:creationId xmlns:a16="http://schemas.microsoft.com/office/drawing/2014/main" id="{C2A0C009-BD23-949E-BD66-2AA23EF271CD}"/>
              </a:ext>
            </a:extLst>
          </p:cNvPr>
          <p:cNvSpPr>
            <a:spLocks noChangeArrowheads="1"/>
          </p:cNvSpPr>
          <p:nvPr/>
        </p:nvSpPr>
        <p:spPr bwMode="auto">
          <a:xfrm>
            <a:off x="685800" y="2133600"/>
            <a:ext cx="1554797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eaLnBrk="0" hangingPunct="0"/>
            <a:endParaRPr lang="zh-CN" altLang="en-US"/>
          </a:p>
        </p:txBody>
      </p:sp>
      <p:pic>
        <p:nvPicPr>
          <p:cNvPr id="12292" name="图片 1">
            <a:extLst>
              <a:ext uri="{FF2B5EF4-FFF2-40B4-BE49-F238E27FC236}">
                <a16:creationId xmlns:a16="http://schemas.microsoft.com/office/drawing/2014/main" id="{240A43F7-AEC2-6A33-561E-3DB4A477B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1997075"/>
            <a:ext cx="8026400"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AutoShape 4">
            <a:extLst>
              <a:ext uri="{FF2B5EF4-FFF2-40B4-BE49-F238E27FC236}">
                <a16:creationId xmlns:a16="http://schemas.microsoft.com/office/drawing/2014/main" id="{1BF15489-5AC3-172E-E256-C2764477EAE7}"/>
              </a:ext>
            </a:extLst>
          </p:cNvPr>
          <p:cNvSpPr>
            <a:spLocks noChangeArrowheads="1"/>
          </p:cNvSpPr>
          <p:nvPr/>
        </p:nvSpPr>
        <p:spPr bwMode="auto">
          <a:xfrm>
            <a:off x="3175" y="850900"/>
            <a:ext cx="1787525" cy="809625"/>
          </a:xfrm>
          <a:prstGeom prst="cloudCallout">
            <a:avLst>
              <a:gd name="adj1" fmla="val 53199"/>
              <a:gd name="adj2" fmla="val 72940"/>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3</a:t>
            </a:r>
            <a:r>
              <a:rPr lang="zh-CN" altLang="en-US">
                <a:solidFill>
                  <a:schemeClr val="tx1"/>
                </a:solidFill>
              </a:rPr>
              <a:t>）不加控制的并发会怎么样</a:t>
            </a:r>
            <a:r>
              <a:rPr lang="en-US" altLang="zh-CN">
                <a:solidFill>
                  <a:schemeClr val="tx1"/>
                </a:solidFill>
              </a:rPr>
              <a:t>? </a:t>
            </a:r>
          </a:p>
        </p:txBody>
      </p:sp>
      <p:sp>
        <p:nvSpPr>
          <p:cNvPr id="12294" name="Rectangle 2">
            <a:extLst>
              <a:ext uri="{FF2B5EF4-FFF2-40B4-BE49-F238E27FC236}">
                <a16:creationId xmlns:a16="http://schemas.microsoft.com/office/drawing/2014/main" id="{524AFDF8-9E5C-D6E6-7C41-65D0FE316B6F}"/>
              </a:ext>
            </a:extLst>
          </p:cNvPr>
          <p:cNvSpPr txBox="1">
            <a:spLocks noChangeArrowheads="1"/>
          </p:cNvSpPr>
          <p:nvPr/>
        </p:nvSpPr>
        <p:spPr bwMode="auto">
          <a:xfrm>
            <a:off x="266700" y="104775"/>
            <a:ext cx="370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3200">
                <a:latin typeface="黑体" panose="02010609060101010101" pitchFamily="49" charset="-122"/>
                <a:ea typeface="黑体" panose="02010609060101010101" pitchFamily="49" charset="-122"/>
              </a:rPr>
              <a:t>一 并发控制</a:t>
            </a:r>
          </a:p>
        </p:txBody>
      </p:sp>
      <p:sp>
        <p:nvSpPr>
          <p:cNvPr id="12295" name="标题 3">
            <a:extLst>
              <a:ext uri="{FF2B5EF4-FFF2-40B4-BE49-F238E27FC236}">
                <a16:creationId xmlns:a16="http://schemas.microsoft.com/office/drawing/2014/main" id="{52D8DCF7-FC62-CB03-813D-C085702CA805}"/>
              </a:ext>
            </a:extLst>
          </p:cNvPr>
          <p:cNvSpPr>
            <a:spLocks noGrp="1" noChangeArrowheads="1"/>
          </p:cNvSpPr>
          <p:nvPr>
            <p:ph type="title"/>
          </p:nvPr>
        </p:nvSpPr>
        <p:spPr/>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a:extLst>
              <a:ext uri="{FF2B5EF4-FFF2-40B4-BE49-F238E27FC236}">
                <a16:creationId xmlns:a16="http://schemas.microsoft.com/office/drawing/2014/main" id="{DAD8826E-5D56-4867-9CD9-6F7F29FEAE47}"/>
              </a:ext>
            </a:extLst>
          </p:cNvPr>
          <p:cNvSpPr>
            <a:spLocks noGrp="1"/>
          </p:cNvSpPr>
          <p:nvPr>
            <p:ph type="title"/>
          </p:nvPr>
        </p:nvSpPr>
        <p:spPr>
          <a:xfrm>
            <a:off x="685800" y="663575"/>
            <a:ext cx="7772400" cy="1143000"/>
          </a:xfrm>
        </p:spPr>
        <p:txBody>
          <a:bodyPr/>
          <a:lstStyle/>
          <a:p>
            <a:pPr algn="l"/>
            <a:r>
              <a:rPr kumimoji="0" lang="en-US" altLang="zh-CN" sz="2800" b="1">
                <a:latin typeface="黑体" panose="02010609060101010101" pitchFamily="49" charset="-122"/>
                <a:ea typeface="黑体" panose="02010609060101010101" pitchFamily="49" charset="-122"/>
              </a:rPr>
              <a:t>1.</a:t>
            </a:r>
            <a:r>
              <a:rPr kumimoji="0" lang="zh-CN" altLang="zh-CN" sz="2800" b="1">
                <a:latin typeface="黑体" panose="02010609060101010101" pitchFamily="49" charset="-122"/>
                <a:ea typeface="黑体" panose="02010609060101010101" pitchFamily="49" charset="-122"/>
              </a:rPr>
              <a:t>3</a:t>
            </a:r>
            <a:r>
              <a:rPr kumimoji="0" lang="en-US" altLang="zh-CN" sz="2800" b="1">
                <a:latin typeface="黑体" panose="02010609060101010101" pitchFamily="49" charset="-122"/>
                <a:ea typeface="黑体" panose="02010609060101010101" pitchFamily="49" charset="-122"/>
              </a:rPr>
              <a:t> </a:t>
            </a:r>
            <a:r>
              <a:rPr kumimoji="0" lang="zh-CN" altLang="en-US" sz="2800" b="1">
                <a:latin typeface="黑体" panose="02010609060101010101" pitchFamily="49" charset="-122"/>
                <a:ea typeface="黑体" panose="02010609060101010101" pitchFamily="49" charset="-122"/>
              </a:rPr>
              <a:t>需求分析的结果</a:t>
            </a:r>
          </a:p>
        </p:txBody>
      </p:sp>
      <p:sp>
        <p:nvSpPr>
          <p:cNvPr id="5123" name="内容占位符 2">
            <a:extLst>
              <a:ext uri="{FF2B5EF4-FFF2-40B4-BE49-F238E27FC236}">
                <a16:creationId xmlns:a16="http://schemas.microsoft.com/office/drawing/2014/main" id="{6CAF2D5A-2F56-460B-B502-B265D5A9DEE9}"/>
              </a:ext>
            </a:extLst>
          </p:cNvPr>
          <p:cNvSpPr>
            <a:spLocks noGrp="1"/>
          </p:cNvSpPr>
          <p:nvPr>
            <p:ph idx="1"/>
          </p:nvPr>
        </p:nvSpPr>
        <p:spPr>
          <a:xfrm>
            <a:off x="569913" y="5162550"/>
            <a:ext cx="8123237" cy="1352550"/>
          </a:xfrm>
        </p:spPr>
        <p:txBody>
          <a:bodyPr/>
          <a:lstStyle/>
          <a:p>
            <a:pPr marL="0" indent="0">
              <a:buFontTx/>
              <a:buNone/>
            </a:pPr>
            <a:r>
              <a:rPr kumimoji="0" lang="zh-CN" altLang="en-US" sz="2400">
                <a:solidFill>
                  <a:srgbClr val="800000"/>
                </a:solidFill>
              </a:rPr>
              <a:t>最终结果：</a:t>
            </a:r>
            <a:r>
              <a:rPr kumimoji="0" lang="zh-CN" altLang="zh-CN" sz="2400">
                <a:solidFill>
                  <a:srgbClr val="800000"/>
                </a:solidFill>
              </a:rPr>
              <a:t>一套形式化的规范文档！</a:t>
            </a:r>
            <a:endParaRPr kumimoji="0" lang="en-US" altLang="zh-CN" sz="2400" b="1">
              <a:solidFill>
                <a:srgbClr val="800000"/>
              </a:solidFill>
            </a:endParaRPr>
          </a:p>
          <a:p>
            <a:pPr marL="0" indent="0"/>
            <a:r>
              <a:rPr kumimoji="0" lang="zh-CN" altLang="en-US" sz="2400" b="1">
                <a:solidFill>
                  <a:srgbClr val="2A2A39"/>
                </a:solidFill>
              </a:rPr>
              <a:t>数据流程图，</a:t>
            </a:r>
            <a:r>
              <a:rPr kumimoji="0" lang="zh-CN" altLang="en-US" sz="2400" b="1">
                <a:solidFill>
                  <a:srgbClr val="0000FF"/>
                </a:solidFill>
              </a:rPr>
              <a:t>或者</a:t>
            </a:r>
            <a:endParaRPr kumimoji="0" lang="en-US" altLang="zh-CN" sz="2400" b="1">
              <a:solidFill>
                <a:srgbClr val="0000FF"/>
              </a:solidFill>
            </a:endParaRPr>
          </a:p>
          <a:p>
            <a:pPr marL="0" indent="0"/>
            <a:r>
              <a:rPr kumimoji="0" lang="en-US" altLang="zh-CN" sz="2400" b="1">
                <a:solidFill>
                  <a:srgbClr val="2A2A39"/>
                </a:solidFill>
              </a:rPr>
              <a:t>UML</a:t>
            </a:r>
            <a:r>
              <a:rPr kumimoji="0" lang="zh-CN" altLang="en-US" sz="2400" b="1">
                <a:solidFill>
                  <a:srgbClr val="2A2A39"/>
                </a:solidFill>
              </a:rPr>
              <a:t>图</a:t>
            </a:r>
            <a:r>
              <a:rPr kumimoji="0" lang="en-US" altLang="zh-CN" sz="2400" b="1"/>
              <a:t>(</a:t>
            </a:r>
            <a:r>
              <a:rPr kumimoji="0" lang="zh-CN" altLang="en-US" sz="2400" b="1"/>
              <a:t>用例图</a:t>
            </a:r>
            <a:r>
              <a:rPr kumimoji="0" lang="en-US" altLang="zh-CN" sz="2400" b="1"/>
              <a:t>/</a:t>
            </a:r>
            <a:r>
              <a:rPr kumimoji="0" lang="zh-CN" altLang="en-US" sz="2400" b="1"/>
              <a:t>类图</a:t>
            </a:r>
            <a:r>
              <a:rPr kumimoji="0" lang="en-US" altLang="zh-CN" sz="2400" b="1"/>
              <a:t>/</a:t>
            </a:r>
            <a:r>
              <a:rPr kumimoji="0" lang="zh-CN" altLang="en-US" sz="2400" b="1"/>
              <a:t>时序图</a:t>
            </a:r>
            <a:r>
              <a:rPr kumimoji="0" lang="en-US" altLang="zh-CN" sz="2400" b="1"/>
              <a:t>/</a:t>
            </a:r>
            <a:r>
              <a:rPr kumimoji="0" lang="is-IS" altLang="zh-CN" sz="2400" b="1"/>
              <a:t>…</a:t>
            </a:r>
            <a:r>
              <a:rPr kumimoji="0" lang="en-US" altLang="zh-CN" sz="2400" b="1"/>
              <a:t>)</a:t>
            </a:r>
          </a:p>
        </p:txBody>
      </p:sp>
      <p:sp>
        <p:nvSpPr>
          <p:cNvPr id="19459" name="灯片编号占位符 3">
            <a:extLst>
              <a:ext uri="{FF2B5EF4-FFF2-40B4-BE49-F238E27FC236}">
                <a16:creationId xmlns:a16="http://schemas.microsoft.com/office/drawing/2014/main" id="{072ADD39-DCAF-4E21-98FC-F57D6814E9D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6872B238-3711-4FA4-8B60-750A139D91BF}" type="slidenum">
              <a:rPr kumimoji="0" lang="zh-CN" altLang="en-US" sz="1400"/>
              <a:pPr>
                <a:spcBef>
                  <a:spcPct val="0"/>
                </a:spcBef>
                <a:buFontTx/>
                <a:buNone/>
              </a:pPr>
              <a:t>38</a:t>
            </a:fld>
            <a:endParaRPr kumimoji="0" lang="en-US" altLang="zh-CN" sz="1400"/>
          </a:p>
        </p:txBody>
      </p:sp>
      <p:sp>
        <p:nvSpPr>
          <p:cNvPr id="19460" name="矩形 2">
            <a:extLst>
              <a:ext uri="{FF2B5EF4-FFF2-40B4-BE49-F238E27FC236}">
                <a16:creationId xmlns:a16="http://schemas.microsoft.com/office/drawing/2014/main" id="{BA47C4AC-99A7-42D0-8EC4-9AECD3717D73}"/>
              </a:ext>
            </a:extLst>
          </p:cNvPr>
          <p:cNvSpPr>
            <a:spLocks noChangeArrowheads="1"/>
          </p:cNvSpPr>
          <p:nvPr/>
        </p:nvSpPr>
        <p:spPr bwMode="auto">
          <a:xfrm>
            <a:off x="6981825" y="179388"/>
            <a:ext cx="1878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一 需求分析</a:t>
            </a:r>
            <a:endParaRPr kumimoji="0" lang="zh-CN" altLang="en-US" sz="2400">
              <a:solidFill>
                <a:srgbClr val="800000"/>
              </a:solidFill>
              <a:latin typeface="Tahoma" panose="020B0604030504040204" pitchFamily="34" charset="0"/>
              <a:ea typeface="黑体" panose="02010609060101010101" pitchFamily="49" charset="-122"/>
            </a:endParaRPr>
          </a:p>
        </p:txBody>
      </p:sp>
      <p:grpSp>
        <p:nvGrpSpPr>
          <p:cNvPr id="19461" name="Group 30">
            <a:extLst>
              <a:ext uri="{FF2B5EF4-FFF2-40B4-BE49-F238E27FC236}">
                <a16:creationId xmlns:a16="http://schemas.microsoft.com/office/drawing/2014/main" id="{E3789520-AC9B-4CCB-86F6-70665217822D}"/>
              </a:ext>
            </a:extLst>
          </p:cNvPr>
          <p:cNvGrpSpPr>
            <a:grpSpLocks/>
          </p:cNvGrpSpPr>
          <p:nvPr/>
        </p:nvGrpSpPr>
        <p:grpSpPr bwMode="auto">
          <a:xfrm>
            <a:off x="176213" y="1797050"/>
            <a:ext cx="8718550" cy="3382963"/>
            <a:chOff x="163" y="1174"/>
            <a:chExt cx="5492" cy="2131"/>
          </a:xfrm>
        </p:grpSpPr>
        <p:grpSp>
          <p:nvGrpSpPr>
            <p:cNvPr id="19464" name="Group 21">
              <a:extLst>
                <a:ext uri="{FF2B5EF4-FFF2-40B4-BE49-F238E27FC236}">
                  <a16:creationId xmlns:a16="http://schemas.microsoft.com/office/drawing/2014/main" id="{5EB2C22A-2E5C-4BBF-9B2A-E10DEBD6871A}"/>
                </a:ext>
              </a:extLst>
            </p:cNvPr>
            <p:cNvGrpSpPr>
              <a:grpSpLocks/>
            </p:cNvGrpSpPr>
            <p:nvPr/>
          </p:nvGrpSpPr>
          <p:grpSpPr bwMode="auto">
            <a:xfrm>
              <a:off x="163" y="1174"/>
              <a:ext cx="5492" cy="2131"/>
              <a:chOff x="163" y="1174"/>
              <a:chExt cx="5492" cy="2131"/>
            </a:xfrm>
          </p:grpSpPr>
          <p:grpSp>
            <p:nvGrpSpPr>
              <p:cNvPr id="19467" name="Group 15">
                <a:extLst>
                  <a:ext uri="{FF2B5EF4-FFF2-40B4-BE49-F238E27FC236}">
                    <a16:creationId xmlns:a16="http://schemas.microsoft.com/office/drawing/2014/main" id="{6C03B3BE-9554-4775-A0F5-4BEC1F8623DA}"/>
                  </a:ext>
                </a:extLst>
              </p:cNvPr>
              <p:cNvGrpSpPr>
                <a:grpSpLocks/>
              </p:cNvGrpSpPr>
              <p:nvPr/>
            </p:nvGrpSpPr>
            <p:grpSpPr bwMode="auto">
              <a:xfrm>
                <a:off x="163" y="1174"/>
                <a:ext cx="5492" cy="2131"/>
                <a:chOff x="163" y="1174"/>
                <a:chExt cx="5492" cy="2131"/>
              </a:xfrm>
            </p:grpSpPr>
            <p:grpSp>
              <p:nvGrpSpPr>
                <p:cNvPr id="19473" name="Group 9">
                  <a:extLst>
                    <a:ext uri="{FF2B5EF4-FFF2-40B4-BE49-F238E27FC236}">
                      <a16:creationId xmlns:a16="http://schemas.microsoft.com/office/drawing/2014/main" id="{20ECDD76-2D85-4110-96B0-00EE5E7AB2B3}"/>
                    </a:ext>
                  </a:extLst>
                </p:cNvPr>
                <p:cNvGrpSpPr>
                  <a:grpSpLocks/>
                </p:cNvGrpSpPr>
                <p:nvPr/>
              </p:nvGrpSpPr>
              <p:grpSpPr bwMode="auto">
                <a:xfrm>
                  <a:off x="163" y="1174"/>
                  <a:ext cx="5492" cy="2131"/>
                  <a:chOff x="163" y="1174"/>
                  <a:chExt cx="5492" cy="2131"/>
                </a:xfrm>
              </p:grpSpPr>
              <p:pic>
                <p:nvPicPr>
                  <p:cNvPr id="19479" name="Picture 2">
                    <a:extLst>
                      <a:ext uri="{FF2B5EF4-FFF2-40B4-BE49-F238E27FC236}">
                        <a16:creationId xmlns:a16="http://schemas.microsoft.com/office/drawing/2014/main" id="{25620860-1A68-4194-AC3F-437FEB6BA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 y="1174"/>
                    <a:ext cx="5492"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ine 8">
                    <a:extLst>
                      <a:ext uri="{FF2B5EF4-FFF2-40B4-BE49-F238E27FC236}">
                        <a16:creationId xmlns:a16="http://schemas.microsoft.com/office/drawing/2014/main" id="{3961CDCC-4FC8-4C88-86A6-BEC9488D5053}"/>
                      </a:ext>
                    </a:extLst>
                  </p:cNvPr>
                  <p:cNvSpPr>
                    <a:spLocks noChangeShapeType="1"/>
                  </p:cNvSpPr>
                  <p:nvPr/>
                </p:nvSpPr>
                <p:spPr bwMode="auto">
                  <a:xfrm>
                    <a:off x="299" y="1424"/>
                    <a:ext cx="424" cy="0"/>
                  </a:xfrm>
                  <a:prstGeom prst="line">
                    <a:avLst/>
                  </a:prstGeom>
                  <a:noFill/>
                  <a:ln w="28575">
                    <a:noFill/>
                    <a:round/>
                    <a:headEnd/>
                    <a:tailEnd/>
                  </a:ln>
                  <a:effectLst/>
                  <a:extLst>
                    <a:ext uri="{909E8E84-426E-40dd-AFC4-6F175D3DCCD1}"/>
                    <a:ext uri="{AF507438-7753-43e0-B8FC-AC1667EBCBE1}"/>
                  </a:extLst>
                </p:spPr>
                <p:txBody>
                  <a:bodyP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grpSp>
            <p:sp>
              <p:nvSpPr>
                <p:cNvPr id="18" name="AutoShape 10">
                  <a:extLst>
                    <a:ext uri="{FF2B5EF4-FFF2-40B4-BE49-F238E27FC236}">
                      <a16:creationId xmlns:a16="http://schemas.microsoft.com/office/drawing/2014/main" id="{6651679A-F53F-42ED-8CD0-65457A056507}"/>
                    </a:ext>
                  </a:extLst>
                </p:cNvPr>
                <p:cNvSpPr>
                  <a:spLocks noChangeArrowheads="1"/>
                </p:cNvSpPr>
                <p:nvPr/>
              </p:nvSpPr>
              <p:spPr bwMode="auto">
                <a:xfrm>
                  <a:off x="995" y="1386"/>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19" name="AutoShape 11">
                  <a:extLst>
                    <a:ext uri="{FF2B5EF4-FFF2-40B4-BE49-F238E27FC236}">
                      <a16:creationId xmlns:a16="http://schemas.microsoft.com/office/drawing/2014/main" id="{E09EDF15-ECA1-42A7-9949-7F39A9F29FA2}"/>
                    </a:ext>
                  </a:extLst>
                </p:cNvPr>
                <p:cNvSpPr>
                  <a:spLocks noChangeArrowheads="1"/>
                </p:cNvSpPr>
                <p:nvPr/>
              </p:nvSpPr>
              <p:spPr bwMode="auto">
                <a:xfrm>
                  <a:off x="2125" y="2984"/>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20" name="AutoShape 12">
                  <a:extLst>
                    <a:ext uri="{FF2B5EF4-FFF2-40B4-BE49-F238E27FC236}">
                      <a16:creationId xmlns:a16="http://schemas.microsoft.com/office/drawing/2014/main" id="{7C810ECA-7575-44B4-B8EC-590B9004BA94}"/>
                    </a:ext>
                  </a:extLst>
                </p:cNvPr>
                <p:cNvSpPr>
                  <a:spLocks noChangeArrowheads="1"/>
                </p:cNvSpPr>
                <p:nvPr/>
              </p:nvSpPr>
              <p:spPr bwMode="auto">
                <a:xfrm>
                  <a:off x="550" y="3028"/>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21" name="AutoShape 13">
                  <a:extLst>
                    <a:ext uri="{FF2B5EF4-FFF2-40B4-BE49-F238E27FC236}">
                      <a16:creationId xmlns:a16="http://schemas.microsoft.com/office/drawing/2014/main" id="{DA1A7522-0C02-4E38-A441-BB47A1A16007}"/>
                    </a:ext>
                  </a:extLst>
                </p:cNvPr>
                <p:cNvSpPr>
                  <a:spLocks noChangeArrowheads="1"/>
                </p:cNvSpPr>
                <p:nvPr/>
              </p:nvSpPr>
              <p:spPr bwMode="auto">
                <a:xfrm>
                  <a:off x="4316" y="1394"/>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22" name="AutoShape 14">
                  <a:extLst>
                    <a:ext uri="{FF2B5EF4-FFF2-40B4-BE49-F238E27FC236}">
                      <a16:creationId xmlns:a16="http://schemas.microsoft.com/office/drawing/2014/main" id="{8ABC8527-009C-4356-BE8A-7A083E77FEAE}"/>
                    </a:ext>
                  </a:extLst>
                </p:cNvPr>
                <p:cNvSpPr>
                  <a:spLocks noChangeArrowheads="1"/>
                </p:cNvSpPr>
                <p:nvPr/>
              </p:nvSpPr>
              <p:spPr bwMode="auto">
                <a:xfrm>
                  <a:off x="4386" y="2903"/>
                  <a:ext cx="120" cy="126"/>
                </a:xfrm>
                <a:prstGeom prst="star4">
                  <a:avLst>
                    <a:gd name="adj" fmla="val 12500"/>
                  </a:avLst>
                </a:prstGeom>
                <a:noFill/>
                <a:ln w="19050">
                  <a:no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grpSp>
          <p:sp>
            <p:nvSpPr>
              <p:cNvPr id="12" name="Rectangle 16">
                <a:extLst>
                  <a:ext uri="{FF2B5EF4-FFF2-40B4-BE49-F238E27FC236}">
                    <a16:creationId xmlns:a16="http://schemas.microsoft.com/office/drawing/2014/main" id="{9DC1181A-E220-4101-9084-F110D6D1099B}"/>
                  </a:ext>
                </a:extLst>
              </p:cNvPr>
              <p:cNvSpPr>
                <a:spLocks noChangeArrowheads="1"/>
              </p:cNvSpPr>
              <p:nvPr/>
            </p:nvSpPr>
            <p:spPr bwMode="auto">
              <a:xfrm>
                <a:off x="505" y="1456"/>
                <a:ext cx="408" cy="201"/>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a:solidFill>
                      <a:srgbClr val="2A2A39"/>
                    </a:solidFill>
                  </a:rPr>
                  <a:t>顾客</a:t>
                </a:r>
              </a:p>
            </p:txBody>
          </p:sp>
          <p:sp>
            <p:nvSpPr>
              <p:cNvPr id="13" name="Rectangle 17">
                <a:extLst>
                  <a:ext uri="{FF2B5EF4-FFF2-40B4-BE49-F238E27FC236}">
                    <a16:creationId xmlns:a16="http://schemas.microsoft.com/office/drawing/2014/main" id="{A7032B4A-1048-4F44-8995-E0365E126E1F}"/>
                  </a:ext>
                </a:extLst>
              </p:cNvPr>
              <p:cNvSpPr>
                <a:spLocks noChangeArrowheads="1"/>
              </p:cNvSpPr>
              <p:nvPr/>
            </p:nvSpPr>
            <p:spPr bwMode="auto">
              <a:xfrm>
                <a:off x="3190" y="3031"/>
                <a:ext cx="565" cy="212"/>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a:solidFill>
                      <a:srgbClr val="2A2A39"/>
                    </a:solidFill>
                  </a:rPr>
                  <a:t>采购部门</a:t>
                </a:r>
              </a:p>
            </p:txBody>
          </p:sp>
          <p:sp>
            <p:nvSpPr>
              <p:cNvPr id="14" name="Line 18">
                <a:extLst>
                  <a:ext uri="{FF2B5EF4-FFF2-40B4-BE49-F238E27FC236}">
                    <a16:creationId xmlns:a16="http://schemas.microsoft.com/office/drawing/2014/main" id="{3D54CABF-1ACC-47BF-AE0A-EE9E0AF265A3}"/>
                  </a:ext>
                </a:extLst>
              </p:cNvPr>
              <p:cNvSpPr>
                <a:spLocks noChangeShapeType="1"/>
              </p:cNvSpPr>
              <p:nvPr/>
            </p:nvSpPr>
            <p:spPr bwMode="auto">
              <a:xfrm>
                <a:off x="1576" y="3103"/>
                <a:ext cx="1592" cy="92"/>
              </a:xfrm>
              <a:prstGeom prst="line">
                <a:avLst/>
              </a:prstGeom>
              <a:noFill/>
              <a:ln w="19050">
                <a:solidFill>
                  <a:schemeClr val="tx1">
                    <a:lumMod val="50000"/>
                  </a:schemeClr>
                </a:solidFill>
                <a:prstDash val="dash"/>
                <a:round/>
                <a:headEnd/>
                <a:tailEnd type="triangle" w="med" len="med"/>
              </a:ln>
              <a:effectLst/>
              <a:extLst>
                <a:ext uri="{909E8E84-426E-40dd-AFC4-6F175D3DCCD1}"/>
                <a:ext uri="{AF507438-7753-43e0-B8FC-AC1667EBCBE1}"/>
              </a:extLst>
            </p:spPr>
            <p:txBody>
              <a:bodyPr/>
              <a:lstStyle/>
              <a:p>
                <a:pPr algn="ctr">
                  <a:lnSpc>
                    <a:spcPct val="80000"/>
                  </a:lnSpc>
                  <a:spcBef>
                    <a:spcPct val="20000"/>
                  </a:spcBef>
                  <a:defRPr/>
                </a:pPr>
                <a:endParaRPr lang="zh-CN" altLang="en-US">
                  <a:solidFill>
                    <a:schemeClr val="tx1">
                      <a:lumMod val="50000"/>
                    </a:schemeClr>
                  </a:solidFill>
                  <a:latin typeface="Tahoma" charset="0"/>
                  <a:ea typeface="宋体" charset="0"/>
                  <a:cs typeface="宋体" charset="0"/>
                </a:endParaRPr>
              </a:p>
            </p:txBody>
          </p:sp>
          <p:sp>
            <p:nvSpPr>
              <p:cNvPr id="15" name="Rectangle 19">
                <a:extLst>
                  <a:ext uri="{FF2B5EF4-FFF2-40B4-BE49-F238E27FC236}">
                    <a16:creationId xmlns:a16="http://schemas.microsoft.com/office/drawing/2014/main" id="{0BADF54A-42F8-430D-AFA0-8AFD18D6690E}"/>
                  </a:ext>
                </a:extLst>
              </p:cNvPr>
              <p:cNvSpPr>
                <a:spLocks noChangeArrowheads="1"/>
              </p:cNvSpPr>
              <p:nvPr/>
            </p:nvSpPr>
            <p:spPr bwMode="auto">
              <a:xfrm>
                <a:off x="5026" y="1456"/>
                <a:ext cx="408" cy="201"/>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r>
                  <a:rPr lang="zh-CN" altLang="en-US">
                    <a:solidFill>
                      <a:schemeClr val="tx1">
                        <a:lumMod val="50000"/>
                      </a:schemeClr>
                    </a:solidFill>
                    <a:latin typeface="Tahoma" charset="0"/>
                    <a:ea typeface="宋体" charset="0"/>
                    <a:cs typeface="宋体" charset="0"/>
                  </a:rPr>
                  <a:t>仓库</a:t>
                </a:r>
              </a:p>
            </p:txBody>
          </p:sp>
          <p:sp>
            <p:nvSpPr>
              <p:cNvPr id="16" name="Rectangle 20">
                <a:extLst>
                  <a:ext uri="{FF2B5EF4-FFF2-40B4-BE49-F238E27FC236}">
                    <a16:creationId xmlns:a16="http://schemas.microsoft.com/office/drawing/2014/main" id="{1E5049C1-F0E0-4726-863A-9ECE9CAAFEC4}"/>
                  </a:ext>
                </a:extLst>
              </p:cNvPr>
              <p:cNvSpPr>
                <a:spLocks noChangeArrowheads="1"/>
              </p:cNvSpPr>
              <p:nvPr/>
            </p:nvSpPr>
            <p:spPr bwMode="auto">
              <a:xfrm>
                <a:off x="5026" y="2885"/>
                <a:ext cx="408" cy="201"/>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a:solidFill>
                      <a:srgbClr val="2A2A39"/>
                    </a:solidFill>
                  </a:rPr>
                  <a:t>经理</a:t>
                </a:r>
              </a:p>
            </p:txBody>
          </p:sp>
        </p:grpSp>
        <p:sp>
          <p:nvSpPr>
            <p:cNvPr id="9" name="Rectangle 23">
              <a:extLst>
                <a:ext uri="{FF2B5EF4-FFF2-40B4-BE49-F238E27FC236}">
                  <a16:creationId xmlns:a16="http://schemas.microsoft.com/office/drawing/2014/main" id="{AC2BE435-170B-485F-87CD-7A38753507F9}"/>
                </a:ext>
              </a:extLst>
            </p:cNvPr>
            <p:cNvSpPr>
              <a:spLocks noChangeArrowheads="1"/>
            </p:cNvSpPr>
            <p:nvPr/>
          </p:nvSpPr>
          <p:spPr bwMode="auto">
            <a:xfrm>
              <a:off x="3244" y="2185"/>
              <a:ext cx="635" cy="576"/>
            </a:xfrm>
            <a:prstGeom prst="rect">
              <a:avLst/>
            </a:prstGeom>
            <a:noFill/>
            <a:ln w="9525">
              <a:no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1400">
                  <a:solidFill>
                    <a:srgbClr val="2A2A39"/>
                  </a:solidFill>
                </a:rPr>
                <a:t>可供货订单</a:t>
              </a:r>
            </a:p>
          </p:txBody>
        </p:sp>
        <p:sp>
          <p:nvSpPr>
            <p:cNvPr id="10" name="Rectangle 28">
              <a:extLst>
                <a:ext uri="{FF2B5EF4-FFF2-40B4-BE49-F238E27FC236}">
                  <a16:creationId xmlns:a16="http://schemas.microsoft.com/office/drawing/2014/main" id="{542D1E64-D837-437B-91E8-BC424EA8B4F0}"/>
                </a:ext>
              </a:extLst>
            </p:cNvPr>
            <p:cNvSpPr>
              <a:spLocks noChangeArrowheads="1"/>
            </p:cNvSpPr>
            <p:nvPr/>
          </p:nvSpPr>
          <p:spPr bwMode="auto">
            <a:xfrm>
              <a:off x="2613" y="1349"/>
              <a:ext cx="635" cy="179"/>
            </a:xfrm>
            <a:prstGeom prst="rect">
              <a:avLst/>
            </a:prstGeom>
            <a:solidFill>
              <a:schemeClr val="bg1"/>
            </a:solidFill>
            <a:ln w="9525">
              <a:noFill/>
              <a:miter lim="800000"/>
              <a:headEnd/>
              <a:tailEnd/>
            </a:ln>
            <a:effectLst/>
            <a:extLst>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1400">
                  <a:solidFill>
                    <a:srgbClr val="2A2A39"/>
                  </a:solidFill>
                </a:rPr>
                <a:t>可供货订单</a:t>
              </a:r>
            </a:p>
          </p:txBody>
        </p:sp>
      </p:grpSp>
      <p:sp>
        <p:nvSpPr>
          <p:cNvPr id="2" name="云形标注 1">
            <a:extLst>
              <a:ext uri="{FF2B5EF4-FFF2-40B4-BE49-F238E27FC236}">
                <a16:creationId xmlns:a16="http://schemas.microsoft.com/office/drawing/2014/main" id="{CB44E9AA-844A-43E9-80C6-4BFCB5E051D5}"/>
              </a:ext>
            </a:extLst>
          </p:cNvPr>
          <p:cNvSpPr/>
          <p:nvPr/>
        </p:nvSpPr>
        <p:spPr bwMode="auto">
          <a:xfrm>
            <a:off x="5970588" y="890588"/>
            <a:ext cx="2589212" cy="908050"/>
          </a:xfrm>
          <a:prstGeom prst="cloudCallout">
            <a:avLst>
              <a:gd name="adj1" fmla="val 39677"/>
              <a:gd name="adj2" fmla="val 62500"/>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最终结果是什么？</a:t>
            </a:r>
          </a:p>
        </p:txBody>
      </p:sp>
      <p:sp>
        <p:nvSpPr>
          <p:cNvPr id="5" name="矩形 4">
            <a:extLst>
              <a:ext uri="{FF2B5EF4-FFF2-40B4-BE49-F238E27FC236}">
                <a16:creationId xmlns:a16="http://schemas.microsoft.com/office/drawing/2014/main" id="{5111E6D3-C823-46E2-8A79-AD93008BBB97}"/>
              </a:ext>
            </a:extLst>
          </p:cNvPr>
          <p:cNvSpPr/>
          <p:nvPr/>
        </p:nvSpPr>
        <p:spPr>
          <a:xfrm>
            <a:off x="7937500" y="5276850"/>
            <a:ext cx="725488" cy="296863"/>
          </a:xfrm>
          <a:prstGeom prst="rect">
            <a:avLst/>
          </a:prstGeom>
        </p:spPr>
        <p:txBody>
          <a:bodyPr wrap="none">
            <a:spAutoFit/>
          </a:bodyPr>
          <a:lstStyle/>
          <a:p>
            <a:pPr algn="ctr">
              <a:lnSpc>
                <a:spcPct val="80000"/>
              </a:lnSpc>
              <a:spcBef>
                <a:spcPct val="20000"/>
              </a:spcBef>
              <a:defRPr/>
            </a:pPr>
            <a:r>
              <a:rPr lang="zh-CN" altLang="en-US" dirty="0">
                <a:solidFill>
                  <a:schemeClr val="tx1">
                    <a:lumMod val="50000"/>
                  </a:schemeClr>
                </a:solidFill>
                <a:cs typeface="宋体" charset="0"/>
              </a:rPr>
              <a:t>案例</a:t>
            </a:r>
            <a:r>
              <a:rPr lang="en-US" altLang="zh-CN" dirty="0">
                <a:solidFill>
                  <a:schemeClr val="tx1">
                    <a:lumMod val="50000"/>
                  </a:schemeClr>
                </a:solidFill>
                <a:cs typeface="宋体" charset="0"/>
              </a:rPr>
              <a:t>1</a:t>
            </a:r>
            <a:endParaRPr lang="zh-CN" altLang="en-US" dirty="0">
              <a:latin typeface="Tahoma" charset="0"/>
              <a:ea typeface="宋体" charset="0"/>
              <a:cs typeface="宋体"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linds(horizontal)">
                                      <p:cBhvr>
                                        <p:cTn id="7" dur="500"/>
                                        <p:tgtEl>
                                          <p:spTgt spid="5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blinds(horizontal)">
                                      <p:cBhvr>
                                        <p:cTn id="12" dur="500"/>
                                        <p:tgtEl>
                                          <p:spTgt spid="5123">
                                            <p:txEl>
                                              <p:pRg st="1" end="1"/>
                                            </p:txEl>
                                          </p:spTgt>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5123">
                                            <p:txEl>
                                              <p:pRg st="2" end="2"/>
                                            </p:txEl>
                                          </p:spTgt>
                                        </p:tgtEl>
                                        <p:attrNameLst>
                                          <p:attrName>style.visibility</p:attrName>
                                        </p:attrNameLst>
                                      </p:cBhvr>
                                      <p:to>
                                        <p:strVal val="visible"/>
                                      </p:to>
                                    </p:set>
                                    <p:animEffect transition="in" filter="blinds(horizontal)">
                                      <p:cBhvr>
                                        <p:cTn id="16" dur="500"/>
                                        <p:tgtEl>
                                          <p:spTgt spid="512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1" nodeType="clickEffect">
                                  <p:stCondLst>
                                    <p:cond delay="0"/>
                                  </p:stCondLst>
                                  <p:childTnLst>
                                    <p:set>
                                      <p:cBhvr>
                                        <p:cTn id="20" dur="1" fill="hold">
                                          <p:stCondLst>
                                            <p:cond delay="0"/>
                                          </p:stCondLst>
                                        </p:cTn>
                                        <p:tgtEl>
                                          <p:spTgt spid="5123">
                                            <p:txEl>
                                              <p:pRg st="0" end="0"/>
                                            </p:txEl>
                                          </p:spTgt>
                                        </p:tgtEl>
                                        <p:attrNameLst>
                                          <p:attrName>style.visibility</p:attrName>
                                        </p:attrNameLst>
                                      </p:cBhvr>
                                      <p:to>
                                        <p:strVal val="visible"/>
                                      </p:to>
                                    </p:set>
                                    <p:animEffect transition="in" filter="blinds(horizontal)">
                                      <p:cBhvr>
                                        <p:cTn id="21" dur="500"/>
                                        <p:tgtEl>
                                          <p:spTgt spid="5123">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1" nodeType="clickEffect">
                                  <p:stCondLst>
                                    <p:cond delay="0"/>
                                  </p:stCondLst>
                                  <p:childTnLst>
                                    <p:set>
                                      <p:cBhvr>
                                        <p:cTn id="25" dur="1" fill="hold">
                                          <p:stCondLst>
                                            <p:cond delay="0"/>
                                          </p:stCondLst>
                                        </p:cTn>
                                        <p:tgtEl>
                                          <p:spTgt spid="5123">
                                            <p:txEl>
                                              <p:pRg st="1" end="1"/>
                                            </p:txEl>
                                          </p:spTgt>
                                        </p:tgtEl>
                                        <p:attrNameLst>
                                          <p:attrName>style.visibility</p:attrName>
                                        </p:attrNameLst>
                                      </p:cBhvr>
                                      <p:to>
                                        <p:strVal val="visible"/>
                                      </p:to>
                                    </p:set>
                                    <p:animEffect transition="in" filter="blinds(horizontal)">
                                      <p:cBhvr>
                                        <p:cTn id="26" dur="500"/>
                                        <p:tgtEl>
                                          <p:spTgt spid="5123">
                                            <p:txEl>
                                              <p:pRg st="1" end="1"/>
                                            </p:txEl>
                                          </p:spTgt>
                                        </p:tgtEl>
                                      </p:cBhvr>
                                    </p:animEffect>
                                  </p:childTnLst>
                                </p:cTn>
                              </p:par>
                            </p:childTnLst>
                          </p:cTn>
                        </p:par>
                        <p:par>
                          <p:cTn id="27" fill="hold" nodeType="afterGroup">
                            <p:stCondLst>
                              <p:cond delay="500"/>
                            </p:stCondLst>
                            <p:childTnLst>
                              <p:par>
                                <p:cTn id="28" presetID="3" presetClass="entr" presetSubtype="10" fill="hold" grpId="1" nodeType="afterEffect">
                                  <p:stCondLst>
                                    <p:cond delay="0"/>
                                  </p:stCondLst>
                                  <p:childTnLst>
                                    <p:set>
                                      <p:cBhvr>
                                        <p:cTn id="29" dur="1" fill="hold">
                                          <p:stCondLst>
                                            <p:cond delay="0"/>
                                          </p:stCondLst>
                                        </p:cTn>
                                        <p:tgtEl>
                                          <p:spTgt spid="5123">
                                            <p:txEl>
                                              <p:pRg st="2" end="2"/>
                                            </p:txEl>
                                          </p:spTgt>
                                        </p:tgtEl>
                                        <p:attrNameLst>
                                          <p:attrName>style.visibility</p:attrName>
                                        </p:attrNameLst>
                                      </p:cBhvr>
                                      <p:to>
                                        <p:strVal val="visible"/>
                                      </p:to>
                                    </p:set>
                                    <p:animEffect transition="in" filter="blinds(horizontal)">
                                      <p:cBhvr>
                                        <p:cTn id="30" dur="500"/>
                                        <p:tgtEl>
                                          <p:spTgt spid="5123">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2" nodeType="clickEffect">
                                  <p:stCondLst>
                                    <p:cond delay="0"/>
                                  </p:stCondLst>
                                  <p:childTnLst>
                                    <p:set>
                                      <p:cBhvr>
                                        <p:cTn id="34" dur="1" fill="hold">
                                          <p:stCondLst>
                                            <p:cond delay="0"/>
                                          </p:stCondLst>
                                        </p:cTn>
                                        <p:tgtEl>
                                          <p:spTgt spid="5123">
                                            <p:txEl>
                                              <p:pRg st="0" end="0"/>
                                            </p:txEl>
                                          </p:spTgt>
                                        </p:tgtEl>
                                        <p:attrNameLst>
                                          <p:attrName>style.visibility</p:attrName>
                                        </p:attrNameLst>
                                      </p:cBhvr>
                                      <p:to>
                                        <p:strVal val="visible"/>
                                      </p:to>
                                    </p:set>
                                    <p:animEffect transition="in" filter="blinds(horizontal)">
                                      <p:cBhvr>
                                        <p:cTn id="35" dur="500"/>
                                        <p:tgtEl>
                                          <p:spTgt spid="5123">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2" nodeType="clickEffect">
                                  <p:stCondLst>
                                    <p:cond delay="0"/>
                                  </p:stCondLst>
                                  <p:childTnLst>
                                    <p:set>
                                      <p:cBhvr>
                                        <p:cTn id="39" dur="1" fill="hold">
                                          <p:stCondLst>
                                            <p:cond delay="0"/>
                                          </p:stCondLst>
                                        </p:cTn>
                                        <p:tgtEl>
                                          <p:spTgt spid="5123">
                                            <p:txEl>
                                              <p:pRg st="1" end="1"/>
                                            </p:txEl>
                                          </p:spTgt>
                                        </p:tgtEl>
                                        <p:attrNameLst>
                                          <p:attrName>style.visibility</p:attrName>
                                        </p:attrNameLst>
                                      </p:cBhvr>
                                      <p:to>
                                        <p:strVal val="visible"/>
                                      </p:to>
                                    </p:set>
                                    <p:animEffect transition="in" filter="blinds(horizontal)">
                                      <p:cBhvr>
                                        <p:cTn id="40" dur="500"/>
                                        <p:tgtEl>
                                          <p:spTgt spid="5123">
                                            <p:txEl>
                                              <p:pRg st="1" end="1"/>
                                            </p:txEl>
                                          </p:spTgt>
                                        </p:tgtEl>
                                      </p:cBhvr>
                                    </p:animEffect>
                                  </p:childTnLst>
                                </p:cTn>
                              </p:par>
                            </p:childTnLst>
                          </p:cTn>
                        </p:par>
                        <p:par>
                          <p:cTn id="41" fill="hold" nodeType="afterGroup">
                            <p:stCondLst>
                              <p:cond delay="500"/>
                            </p:stCondLst>
                            <p:childTnLst>
                              <p:par>
                                <p:cTn id="42" presetID="3" presetClass="entr" presetSubtype="10" fill="hold" grpId="2" nodeType="afterEffect">
                                  <p:stCondLst>
                                    <p:cond delay="0"/>
                                  </p:stCondLst>
                                  <p:childTnLst>
                                    <p:set>
                                      <p:cBhvr>
                                        <p:cTn id="43" dur="1" fill="hold">
                                          <p:stCondLst>
                                            <p:cond delay="0"/>
                                          </p:stCondLst>
                                        </p:cTn>
                                        <p:tgtEl>
                                          <p:spTgt spid="5123">
                                            <p:txEl>
                                              <p:pRg st="2" end="2"/>
                                            </p:txEl>
                                          </p:spTgt>
                                        </p:tgtEl>
                                        <p:attrNameLst>
                                          <p:attrName>style.visibility</p:attrName>
                                        </p:attrNameLst>
                                      </p:cBhvr>
                                      <p:to>
                                        <p:strVal val="visible"/>
                                      </p:to>
                                    </p:set>
                                    <p:animEffect transition="in" filter="blinds(horizontal)">
                                      <p:cBhvr>
                                        <p:cTn id="44" dur="500"/>
                                        <p:tgtEl>
                                          <p:spTgt spid="51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P spid="5123" grpId="1" build="p"/>
      <p:bldP spid="5123" grpId="2" build="p"/>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内容占位符 2">
            <a:extLst>
              <a:ext uri="{FF2B5EF4-FFF2-40B4-BE49-F238E27FC236}">
                <a16:creationId xmlns:a16="http://schemas.microsoft.com/office/drawing/2014/main" id="{7C000CD1-DEF7-2358-EAFD-F1EA68113611}"/>
              </a:ext>
            </a:extLst>
          </p:cNvPr>
          <p:cNvSpPr>
            <a:spLocks noGrp="1" noChangeArrowheads="1"/>
          </p:cNvSpPr>
          <p:nvPr>
            <p:ph idx="1"/>
          </p:nvPr>
        </p:nvSpPr>
        <p:spPr/>
        <p:txBody>
          <a:bodyPr/>
          <a:lstStyle/>
          <a:p>
            <a:pPr marL="0" indent="0">
              <a:buFontTx/>
              <a:buNone/>
            </a:pPr>
            <a:r>
              <a:rPr lang="zh-CN" altLang="en-US" b="1"/>
              <a:t>案例</a:t>
            </a:r>
            <a:r>
              <a:rPr lang="en-US" altLang="zh-CN" b="1"/>
              <a:t>2</a:t>
            </a:r>
            <a:endParaRPr lang="zh-CN" altLang="en-US" b="1"/>
          </a:p>
          <a:p>
            <a:pPr marL="0" indent="0"/>
            <a:r>
              <a:rPr lang="zh-CN" altLang="en-US" b="1"/>
              <a:t>更新数据库中某表的操作。</a:t>
            </a:r>
          </a:p>
          <a:p>
            <a:pPr marL="0" indent="0">
              <a:buFontTx/>
              <a:buNone/>
            </a:pPr>
            <a:r>
              <a:rPr lang="en-US" altLang="zh-CN" b="1"/>
              <a:t>  Update product</a:t>
            </a:r>
          </a:p>
          <a:p>
            <a:pPr marL="0" indent="0">
              <a:buFontTx/>
              <a:buNone/>
            </a:pPr>
            <a:r>
              <a:rPr lang="en-US" altLang="zh-CN" b="1"/>
              <a:t>  set price= price*1.02</a:t>
            </a:r>
          </a:p>
          <a:p>
            <a:pPr marL="0" indent="0"/>
            <a:r>
              <a:rPr lang="zh-CN" altLang="en-US" b="1"/>
              <a:t>具体怎么操作？</a:t>
            </a:r>
          </a:p>
          <a:p>
            <a:pPr marL="0" indent="0"/>
            <a:r>
              <a:rPr lang="zh-CN" altLang="en-US" b="1"/>
              <a:t>如果有一个读操作同时执行会怎么样？</a:t>
            </a:r>
          </a:p>
          <a:p>
            <a:pPr marL="0" indent="0">
              <a:buFontTx/>
              <a:buNone/>
            </a:pPr>
            <a:r>
              <a:rPr lang="en-US" altLang="zh-CN" b="1"/>
              <a:t>  Select price from product</a:t>
            </a:r>
            <a:endParaRPr lang="zh-CN" altLang="en-US" b="1"/>
          </a:p>
          <a:p>
            <a:pPr marL="0" indent="0">
              <a:buFontTx/>
              <a:buNone/>
            </a:pPr>
            <a:r>
              <a:rPr lang="zh-CN" altLang="en-US" b="1"/>
              <a:t>							</a:t>
            </a:r>
          </a:p>
        </p:txBody>
      </p:sp>
      <p:sp>
        <p:nvSpPr>
          <p:cNvPr id="13314" name="幻灯片编号占位符 3">
            <a:extLst>
              <a:ext uri="{FF2B5EF4-FFF2-40B4-BE49-F238E27FC236}">
                <a16:creationId xmlns:a16="http://schemas.microsoft.com/office/drawing/2014/main" id="{897D3BDE-3035-0C07-E231-ECC534C957B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CC12CA-7FCA-4EE4-ADEA-34DD034C3C0B}" type="slidenum">
              <a:rPr lang="zh-CN" altLang="en-US"/>
              <a:pPr/>
              <a:t>380</a:t>
            </a:fld>
            <a:endParaRPr lang="zh-CN" altLang="en-US"/>
          </a:p>
        </p:txBody>
      </p:sp>
      <p:sp>
        <p:nvSpPr>
          <p:cNvPr id="13315" name="Rectangle 2">
            <a:extLst>
              <a:ext uri="{FF2B5EF4-FFF2-40B4-BE49-F238E27FC236}">
                <a16:creationId xmlns:a16="http://schemas.microsoft.com/office/drawing/2014/main" id="{7592772C-39E0-1313-0EE7-5AC84B5AE17D}"/>
              </a:ext>
            </a:extLst>
          </p:cNvPr>
          <p:cNvSpPr>
            <a:spLocks noChangeArrowheads="1"/>
          </p:cNvSpPr>
          <p:nvPr/>
        </p:nvSpPr>
        <p:spPr bwMode="auto">
          <a:xfrm>
            <a:off x="685800" y="2133600"/>
            <a:ext cx="1554797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eaLnBrk="0" hangingPunct="0"/>
            <a:endParaRPr lang="zh-CN" altLang="en-US"/>
          </a:p>
        </p:txBody>
      </p:sp>
      <p:sp>
        <p:nvSpPr>
          <p:cNvPr id="13316" name="AutoShape 4">
            <a:extLst>
              <a:ext uri="{FF2B5EF4-FFF2-40B4-BE49-F238E27FC236}">
                <a16:creationId xmlns:a16="http://schemas.microsoft.com/office/drawing/2014/main" id="{335EEA0C-978A-0721-A7AA-34C64001E2AE}"/>
              </a:ext>
            </a:extLst>
          </p:cNvPr>
          <p:cNvSpPr>
            <a:spLocks noChangeArrowheads="1"/>
          </p:cNvSpPr>
          <p:nvPr/>
        </p:nvSpPr>
        <p:spPr bwMode="auto">
          <a:xfrm>
            <a:off x="3175" y="850900"/>
            <a:ext cx="1787525" cy="809625"/>
          </a:xfrm>
          <a:prstGeom prst="cloudCallout">
            <a:avLst>
              <a:gd name="adj1" fmla="val 53199"/>
              <a:gd name="adj2" fmla="val 72940"/>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3</a:t>
            </a:r>
            <a:r>
              <a:rPr lang="zh-CN" altLang="en-US">
                <a:solidFill>
                  <a:schemeClr val="tx1"/>
                </a:solidFill>
              </a:rPr>
              <a:t>）不加控制的并发会怎么样</a:t>
            </a:r>
            <a:r>
              <a:rPr lang="en-US" altLang="zh-CN">
                <a:solidFill>
                  <a:schemeClr val="tx1"/>
                </a:solidFill>
              </a:rPr>
              <a:t>? </a:t>
            </a:r>
          </a:p>
        </p:txBody>
      </p:sp>
      <p:sp>
        <p:nvSpPr>
          <p:cNvPr id="13317" name="Rectangle 2">
            <a:extLst>
              <a:ext uri="{FF2B5EF4-FFF2-40B4-BE49-F238E27FC236}">
                <a16:creationId xmlns:a16="http://schemas.microsoft.com/office/drawing/2014/main" id="{3F65575D-6FAD-5E95-D20D-B1B57FBB4CE9}"/>
              </a:ext>
            </a:extLst>
          </p:cNvPr>
          <p:cNvSpPr txBox="1">
            <a:spLocks noChangeArrowheads="1"/>
          </p:cNvSpPr>
          <p:nvPr/>
        </p:nvSpPr>
        <p:spPr bwMode="auto">
          <a:xfrm>
            <a:off x="266700" y="104775"/>
            <a:ext cx="370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3200">
                <a:latin typeface="黑体" panose="02010609060101010101" pitchFamily="49" charset="-122"/>
                <a:ea typeface="黑体" panose="02010609060101010101" pitchFamily="49" charset="-122"/>
              </a:rPr>
              <a:t>一 并发控制</a:t>
            </a:r>
          </a:p>
        </p:txBody>
      </p:sp>
      <p:sp>
        <p:nvSpPr>
          <p:cNvPr id="13318" name="标题 3">
            <a:extLst>
              <a:ext uri="{FF2B5EF4-FFF2-40B4-BE49-F238E27FC236}">
                <a16:creationId xmlns:a16="http://schemas.microsoft.com/office/drawing/2014/main" id="{7C31C41E-0A3B-917A-A6F7-626F3E4A4F78}"/>
              </a:ext>
            </a:extLst>
          </p:cNvPr>
          <p:cNvSpPr>
            <a:spLocks noGrp="1" noChangeArrowheads="1"/>
          </p:cNvSpPr>
          <p:nvPr>
            <p:ph type="title"/>
          </p:nvPr>
        </p:nvSpPr>
        <p:spPr/>
        <p:txBody>
          <a:bodyPr/>
          <a:lstStyle/>
          <a:p>
            <a:endParaRPr lang="zh-CN" altLang="en-US"/>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a:extLst>
              <a:ext uri="{FF2B5EF4-FFF2-40B4-BE49-F238E27FC236}">
                <a16:creationId xmlns:a16="http://schemas.microsoft.com/office/drawing/2014/main" id="{80CC63FE-11A5-2467-7C6A-4BB6D6C254D6}"/>
              </a:ext>
            </a:extLst>
          </p:cNvPr>
          <p:cNvSpPr>
            <a:spLocks noGrp="1" noChangeArrowheads="1"/>
          </p:cNvSpPr>
          <p:nvPr>
            <p:ph type="title"/>
          </p:nvPr>
        </p:nvSpPr>
        <p:spPr/>
        <p:txBody>
          <a:bodyPr/>
          <a:lstStyle/>
          <a:p>
            <a:r>
              <a:rPr lang="zh-CN" altLang="en-US"/>
              <a:t>有效的并发</a:t>
            </a:r>
          </a:p>
        </p:txBody>
      </p:sp>
      <p:sp>
        <p:nvSpPr>
          <p:cNvPr id="14338" name="幻灯片编号占位符 3">
            <a:extLst>
              <a:ext uri="{FF2B5EF4-FFF2-40B4-BE49-F238E27FC236}">
                <a16:creationId xmlns:a16="http://schemas.microsoft.com/office/drawing/2014/main" id="{F36DC7C1-332A-F17A-8417-4E67474AF0C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5D1D60-C1B5-407D-9369-EE1FF04889D0}" type="slidenum">
              <a:rPr lang="zh-CN" altLang="en-US"/>
              <a:pPr/>
              <a:t>381</a:t>
            </a:fld>
            <a:endParaRPr lang="zh-CN" altLang="en-US"/>
          </a:p>
        </p:txBody>
      </p:sp>
      <p:pic>
        <p:nvPicPr>
          <p:cNvPr id="14339" name="图片 1">
            <a:extLst>
              <a:ext uri="{FF2B5EF4-FFF2-40B4-BE49-F238E27FC236}">
                <a16:creationId xmlns:a16="http://schemas.microsoft.com/office/drawing/2014/main" id="{4741CAEA-4277-17AD-39BE-C586E5397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08188"/>
            <a:ext cx="25781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5">
            <a:extLst>
              <a:ext uri="{FF2B5EF4-FFF2-40B4-BE49-F238E27FC236}">
                <a16:creationId xmlns:a16="http://schemas.microsoft.com/office/drawing/2014/main" id="{CE3F242D-4BDE-CBDC-6C94-843460BE5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838" y="2019300"/>
            <a:ext cx="24003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AutoShape 4">
            <a:extLst>
              <a:ext uri="{FF2B5EF4-FFF2-40B4-BE49-F238E27FC236}">
                <a16:creationId xmlns:a16="http://schemas.microsoft.com/office/drawing/2014/main" id="{85AD10B9-CB4C-BB88-6930-BC86FE050E8E}"/>
              </a:ext>
            </a:extLst>
          </p:cNvPr>
          <p:cNvSpPr>
            <a:spLocks noChangeArrowheads="1"/>
          </p:cNvSpPr>
          <p:nvPr/>
        </p:nvSpPr>
        <p:spPr bwMode="auto">
          <a:xfrm>
            <a:off x="7173913" y="1127125"/>
            <a:ext cx="1787525" cy="809625"/>
          </a:xfrm>
          <a:prstGeom prst="cloudCallout">
            <a:avLst>
              <a:gd name="adj1" fmla="val 53199"/>
              <a:gd name="adj2" fmla="val 72940"/>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1)</a:t>
            </a:r>
            <a:r>
              <a:rPr lang="zh-CN" altLang="en-US">
                <a:solidFill>
                  <a:schemeClr val="tx1"/>
                </a:solidFill>
              </a:rPr>
              <a:t>实现有效并发的手段？</a:t>
            </a:r>
            <a:r>
              <a:rPr lang="en-US" altLang="zh-CN">
                <a:solidFill>
                  <a:schemeClr val="tx1"/>
                </a:solidFill>
              </a:rPr>
              <a:t> </a:t>
            </a:r>
          </a:p>
        </p:txBody>
      </p:sp>
      <p:pic>
        <p:nvPicPr>
          <p:cNvPr id="14342" name="Picture 7">
            <a:extLst>
              <a:ext uri="{FF2B5EF4-FFF2-40B4-BE49-F238E27FC236}">
                <a16:creationId xmlns:a16="http://schemas.microsoft.com/office/drawing/2014/main" id="{EE9E7348-2453-67E9-143F-C44B0DEF12F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116013" y="4156075"/>
            <a:ext cx="2501900" cy="2273300"/>
          </a:xfrm>
        </p:spPr>
      </p:pic>
      <p:sp>
        <p:nvSpPr>
          <p:cNvPr id="12" name="Rectangle 69">
            <a:extLst>
              <a:ext uri="{FF2B5EF4-FFF2-40B4-BE49-F238E27FC236}">
                <a16:creationId xmlns:a16="http://schemas.microsoft.com/office/drawing/2014/main" id="{302D023C-5226-C82C-BD67-212A56123DE6}"/>
              </a:ext>
            </a:extLst>
          </p:cNvPr>
          <p:cNvSpPr>
            <a:spLocks noChangeArrowheads="1"/>
          </p:cNvSpPr>
          <p:nvPr/>
        </p:nvSpPr>
        <p:spPr bwMode="auto">
          <a:xfrm>
            <a:off x="6291263" y="5092700"/>
            <a:ext cx="2166937" cy="738188"/>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zh-CN" altLang="en-US" sz="1600">
                <a:solidFill>
                  <a:srgbClr val="0066FF"/>
                </a:solidFill>
              </a:rPr>
              <a:t>基于图</a:t>
            </a:r>
          </a:p>
          <a:p>
            <a:pPr eaLnBrk="0" hangingPunct="0"/>
            <a:r>
              <a:rPr lang="zh-CN" altLang="en-US" sz="1600">
                <a:solidFill>
                  <a:srgbClr val="0066FF"/>
                </a:solidFill>
              </a:rPr>
              <a:t>基于时间戳</a:t>
            </a:r>
          </a:p>
          <a:p>
            <a:pPr eaLnBrk="0" hangingPunct="0"/>
            <a:r>
              <a:rPr lang="zh-CN" altLang="en-US" sz="1600">
                <a:solidFill>
                  <a:srgbClr val="0066FF"/>
                </a:solidFill>
              </a:rPr>
              <a:t>快照隔离</a:t>
            </a:r>
          </a:p>
        </p:txBody>
      </p:sp>
      <p:sp>
        <p:nvSpPr>
          <p:cNvPr id="14344" name="矩形 13">
            <a:extLst>
              <a:ext uri="{FF2B5EF4-FFF2-40B4-BE49-F238E27FC236}">
                <a16:creationId xmlns:a16="http://schemas.microsoft.com/office/drawing/2014/main" id="{4A5556E6-55F9-29F3-DF0C-A87A99FE34CE}"/>
              </a:ext>
            </a:extLst>
          </p:cNvPr>
          <p:cNvSpPr>
            <a:spLocks noChangeArrowheads="1"/>
          </p:cNvSpPr>
          <p:nvPr/>
        </p:nvSpPr>
        <p:spPr bwMode="auto">
          <a:xfrm>
            <a:off x="4056063" y="6027738"/>
            <a:ext cx="588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chemeClr val="tx1"/>
                </a:solidFill>
                <a:latin typeface="Tahoma" panose="020B0604030504040204" pitchFamily="34" charset="0"/>
              </a:rPr>
              <a:t>案例</a:t>
            </a:r>
            <a:r>
              <a:rPr lang="en-US" altLang="zh-CN">
                <a:solidFill>
                  <a:schemeClr val="tx1"/>
                </a:solidFill>
                <a:latin typeface="Tahoma" panose="020B0604030504040204" pitchFamily="34" charset="0"/>
              </a:rPr>
              <a:t>3</a:t>
            </a:r>
            <a:endParaRPr lang="zh-CN" altLang="en-US">
              <a:solidFill>
                <a:schemeClr val="tx1"/>
              </a:solidFill>
              <a:latin typeface="Tahoma" panose="020B0604030504040204" pitchFamily="34" charset="0"/>
            </a:endParaRPr>
          </a:p>
        </p:txBody>
      </p:sp>
      <p:sp>
        <p:nvSpPr>
          <p:cNvPr id="14345" name="Rectangle 2">
            <a:extLst>
              <a:ext uri="{FF2B5EF4-FFF2-40B4-BE49-F238E27FC236}">
                <a16:creationId xmlns:a16="http://schemas.microsoft.com/office/drawing/2014/main" id="{DF55E8BA-B734-605B-FD24-01ACAD46ABBF}"/>
              </a:ext>
            </a:extLst>
          </p:cNvPr>
          <p:cNvSpPr txBox="1">
            <a:spLocks noChangeArrowheads="1"/>
          </p:cNvSpPr>
          <p:nvPr/>
        </p:nvSpPr>
        <p:spPr bwMode="auto">
          <a:xfrm>
            <a:off x="266700" y="104775"/>
            <a:ext cx="370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3200">
                <a:latin typeface="黑体" panose="02010609060101010101" pitchFamily="49" charset="-122"/>
                <a:ea typeface="黑体" panose="02010609060101010101" pitchFamily="49" charset="-122"/>
              </a:rPr>
              <a:t>一 并发控制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a:extLst>
              <a:ext uri="{FF2B5EF4-FFF2-40B4-BE49-F238E27FC236}">
                <a16:creationId xmlns:a16="http://schemas.microsoft.com/office/drawing/2014/main" id="{3D12CB45-80D5-92BF-F3E4-EB281F06548B}"/>
              </a:ext>
            </a:extLst>
          </p:cNvPr>
          <p:cNvSpPr>
            <a:spLocks noGrp="1" noChangeArrowheads="1"/>
          </p:cNvSpPr>
          <p:nvPr>
            <p:ph type="title"/>
          </p:nvPr>
        </p:nvSpPr>
        <p:spPr>
          <a:xfrm>
            <a:off x="868363" y="298450"/>
            <a:ext cx="7772400" cy="1143000"/>
          </a:xfrm>
        </p:spPr>
        <p:txBody>
          <a:bodyPr/>
          <a:lstStyle/>
          <a:p>
            <a:r>
              <a:rPr lang="zh-CN" altLang="en-US" b="1"/>
              <a:t>有效的并发</a:t>
            </a:r>
          </a:p>
        </p:txBody>
      </p:sp>
      <p:sp>
        <p:nvSpPr>
          <p:cNvPr id="15362" name="幻灯片编号占位符 3">
            <a:extLst>
              <a:ext uri="{FF2B5EF4-FFF2-40B4-BE49-F238E27FC236}">
                <a16:creationId xmlns:a16="http://schemas.microsoft.com/office/drawing/2014/main" id="{4F537729-F8EE-F79D-1FCC-BEE923F1C29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FCA6C1-3C8F-4322-BBD6-D0F8B9D60BE3}" type="slidenum">
              <a:rPr lang="zh-CN" altLang="en-US"/>
              <a:pPr/>
              <a:t>382</a:t>
            </a:fld>
            <a:endParaRPr lang="zh-CN" altLang="en-US"/>
          </a:p>
        </p:txBody>
      </p:sp>
      <p:pic>
        <p:nvPicPr>
          <p:cNvPr id="15363" name="图片 5">
            <a:extLst>
              <a:ext uri="{FF2B5EF4-FFF2-40B4-BE49-F238E27FC236}">
                <a16:creationId xmlns:a16="http://schemas.microsoft.com/office/drawing/2014/main" id="{093C45B3-1C71-389A-88D6-78F4997A6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100" y="3798888"/>
            <a:ext cx="25781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5">
            <a:extLst>
              <a:ext uri="{FF2B5EF4-FFF2-40B4-BE49-F238E27FC236}">
                <a16:creationId xmlns:a16="http://schemas.microsoft.com/office/drawing/2014/main" id="{31B63DBB-C9A8-05B9-3563-34A51D5DC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63" y="3952875"/>
            <a:ext cx="24003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AutoShape 4">
            <a:extLst>
              <a:ext uri="{FF2B5EF4-FFF2-40B4-BE49-F238E27FC236}">
                <a16:creationId xmlns:a16="http://schemas.microsoft.com/office/drawing/2014/main" id="{776578FB-EDDA-5891-CD65-4CE7DA2938D8}"/>
              </a:ext>
            </a:extLst>
          </p:cNvPr>
          <p:cNvSpPr>
            <a:spLocks noChangeArrowheads="1"/>
          </p:cNvSpPr>
          <p:nvPr/>
        </p:nvSpPr>
        <p:spPr bwMode="auto">
          <a:xfrm>
            <a:off x="7013575" y="304800"/>
            <a:ext cx="1787525" cy="809625"/>
          </a:xfrm>
          <a:prstGeom prst="cloudCallout">
            <a:avLst>
              <a:gd name="adj1" fmla="val 53199"/>
              <a:gd name="adj2" fmla="val 72940"/>
            </a:avLst>
          </a:prstGeom>
          <a:solidFill>
            <a:schemeClr val="accent1"/>
          </a:solidFill>
          <a:ln w="9525">
            <a:solidFill>
              <a:schemeClr val="tx1"/>
            </a:solidFill>
            <a:round/>
            <a:headEnd/>
            <a:tailEnd/>
          </a:ln>
        </p:spPr>
        <p:txBody>
          <a:bodyPr lIns="0" tIns="0" rIns="0" bIns="0"/>
          <a:lstStyle/>
          <a:p>
            <a:pPr algn="ctr" eaLnBrk="0" hangingPunct="0"/>
            <a:r>
              <a:rPr lang="en-US" altLang="zh-CN">
                <a:solidFill>
                  <a:schemeClr val="tx1"/>
                </a:solidFill>
              </a:rPr>
              <a:t>2)</a:t>
            </a:r>
            <a:r>
              <a:rPr lang="zh-CN" altLang="en-US">
                <a:solidFill>
                  <a:schemeClr val="tx1"/>
                </a:solidFill>
              </a:rPr>
              <a:t>两种锁的区别是什么？为什么需要</a:t>
            </a:r>
            <a:r>
              <a:rPr lang="en-US" altLang="zh-CN">
                <a:solidFill>
                  <a:schemeClr val="tx1"/>
                </a:solidFill>
              </a:rPr>
              <a:t>s</a:t>
            </a:r>
            <a:r>
              <a:rPr lang="zh-CN" altLang="en-US">
                <a:solidFill>
                  <a:schemeClr val="tx1"/>
                </a:solidFill>
              </a:rPr>
              <a:t>锁？</a:t>
            </a:r>
            <a:r>
              <a:rPr lang="en-US" altLang="zh-CN">
                <a:solidFill>
                  <a:schemeClr val="tx1"/>
                </a:solidFill>
              </a:rPr>
              <a:t> </a:t>
            </a:r>
          </a:p>
        </p:txBody>
      </p:sp>
      <p:sp>
        <p:nvSpPr>
          <p:cNvPr id="15366" name="Rectangle 2">
            <a:extLst>
              <a:ext uri="{FF2B5EF4-FFF2-40B4-BE49-F238E27FC236}">
                <a16:creationId xmlns:a16="http://schemas.microsoft.com/office/drawing/2014/main" id="{BD8D21BF-6853-73A3-B095-98852A2A480C}"/>
              </a:ext>
            </a:extLst>
          </p:cNvPr>
          <p:cNvSpPr txBox="1">
            <a:spLocks noChangeArrowheads="1"/>
          </p:cNvSpPr>
          <p:nvPr/>
        </p:nvSpPr>
        <p:spPr bwMode="auto">
          <a:xfrm>
            <a:off x="266700" y="104775"/>
            <a:ext cx="370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3200">
                <a:latin typeface="黑体" panose="02010609060101010101" pitchFamily="49" charset="-122"/>
                <a:ea typeface="黑体" panose="02010609060101010101" pitchFamily="49" charset="-122"/>
              </a:rPr>
              <a:t>一 并发控制</a:t>
            </a:r>
          </a:p>
        </p:txBody>
      </p:sp>
      <p:pic>
        <p:nvPicPr>
          <p:cNvPr id="15367" name="Picture 68">
            <a:extLst>
              <a:ext uri="{FF2B5EF4-FFF2-40B4-BE49-F238E27FC236}">
                <a16:creationId xmlns:a16="http://schemas.microsoft.com/office/drawing/2014/main" id="{6E50FC6E-85ED-8031-6D3E-B33BB29DDFB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384175" y="1914525"/>
            <a:ext cx="8256588" cy="1395413"/>
          </a:xfr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编号占位符 5">
            <a:extLst>
              <a:ext uri="{FF2B5EF4-FFF2-40B4-BE49-F238E27FC236}">
                <a16:creationId xmlns:a16="http://schemas.microsoft.com/office/drawing/2014/main" id="{F309893B-7913-B92A-1561-BC74BE9A60F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3F07F1-B3F5-4FB8-9800-35D58FBF6AF0}" type="slidenum">
              <a:rPr lang="zh-CN" altLang="en-US"/>
              <a:pPr/>
              <a:t>383</a:t>
            </a:fld>
            <a:endParaRPr lang="zh-CN" altLang="en-US"/>
          </a:p>
        </p:txBody>
      </p:sp>
      <p:sp>
        <p:nvSpPr>
          <p:cNvPr id="16386" name="Rectangle 2">
            <a:extLst>
              <a:ext uri="{FF2B5EF4-FFF2-40B4-BE49-F238E27FC236}">
                <a16:creationId xmlns:a16="http://schemas.microsoft.com/office/drawing/2014/main" id="{F64D3067-828B-8CB6-7412-FD3013EA2584}"/>
              </a:ext>
            </a:extLst>
          </p:cNvPr>
          <p:cNvSpPr>
            <a:spLocks noGrp="1" noChangeArrowheads="1"/>
          </p:cNvSpPr>
          <p:nvPr>
            <p:ph type="title"/>
          </p:nvPr>
        </p:nvSpPr>
        <p:spPr>
          <a:xfrm>
            <a:off x="266700" y="104775"/>
            <a:ext cx="3708400" cy="400050"/>
          </a:xfrm>
        </p:spPr>
        <p:txBody>
          <a:bodyPr/>
          <a:lstStyle/>
          <a:p>
            <a:pPr algn="l"/>
            <a:r>
              <a:rPr lang="zh-CN" altLang="en-US" sz="3200" b="1">
                <a:latin typeface="黑体" panose="02010609060101010101" pitchFamily="49" charset="-122"/>
                <a:ea typeface="黑体" panose="02010609060101010101" pitchFamily="49" charset="-122"/>
              </a:rPr>
              <a:t>二 锁与封锁协议</a:t>
            </a:r>
          </a:p>
        </p:txBody>
      </p:sp>
      <p:sp>
        <p:nvSpPr>
          <p:cNvPr id="16387" name="Rectangle 63">
            <a:extLst>
              <a:ext uri="{FF2B5EF4-FFF2-40B4-BE49-F238E27FC236}">
                <a16:creationId xmlns:a16="http://schemas.microsoft.com/office/drawing/2014/main" id="{63FD8DD9-9EAD-D3C4-1E58-FFA28B93D03D}"/>
              </a:ext>
            </a:extLst>
          </p:cNvPr>
          <p:cNvSpPr>
            <a:spLocks noChangeArrowheads="1"/>
          </p:cNvSpPr>
          <p:nvPr/>
        </p:nvSpPr>
        <p:spPr bwMode="auto">
          <a:xfrm>
            <a:off x="334963" y="727075"/>
            <a:ext cx="36115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zh-CN" sz="2800">
                <a:latin typeface="黑体" panose="02010609060101010101" pitchFamily="49" charset="-122"/>
                <a:ea typeface="黑体" panose="02010609060101010101" pitchFamily="49" charset="-122"/>
              </a:rPr>
              <a:t>2.1</a:t>
            </a:r>
            <a:r>
              <a:rPr lang="zh-CN" altLang="en-US" sz="2800">
                <a:latin typeface="黑体" panose="02010609060101010101" pitchFamily="49" charset="-122"/>
                <a:ea typeface="黑体" panose="02010609060101010101" pitchFamily="49" charset="-122"/>
              </a:rPr>
              <a:t> 锁</a:t>
            </a:r>
          </a:p>
        </p:txBody>
      </p:sp>
      <p:sp>
        <p:nvSpPr>
          <p:cNvPr id="16388" name="AutoShape 4">
            <a:extLst>
              <a:ext uri="{FF2B5EF4-FFF2-40B4-BE49-F238E27FC236}">
                <a16:creationId xmlns:a16="http://schemas.microsoft.com/office/drawing/2014/main" id="{2F05D6F8-D462-0F95-77F6-A81B11776C4C}"/>
              </a:ext>
            </a:extLst>
          </p:cNvPr>
          <p:cNvSpPr>
            <a:spLocks noChangeArrowheads="1"/>
          </p:cNvSpPr>
          <p:nvPr/>
        </p:nvSpPr>
        <p:spPr bwMode="auto">
          <a:xfrm>
            <a:off x="6559550" y="3586163"/>
            <a:ext cx="2447925" cy="1017587"/>
          </a:xfrm>
          <a:prstGeom prst="cloudCallout">
            <a:avLst>
              <a:gd name="adj1" fmla="val 53019"/>
              <a:gd name="adj2" fmla="val 72157"/>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何谓锁相容矩阵</a:t>
            </a:r>
            <a:r>
              <a:rPr lang="en-US" altLang="zh-CN" sz="1600">
                <a:solidFill>
                  <a:schemeClr val="tx1"/>
                </a:solidFill>
                <a:latin typeface="Tahoma" panose="020B0604030504040204" pitchFamily="34" charset="0"/>
              </a:rPr>
              <a:t>,</a:t>
            </a:r>
            <a:r>
              <a:rPr lang="en-US" altLang="zh-CN" sz="1600">
                <a:solidFill>
                  <a:schemeClr val="tx1"/>
                </a:solidFill>
              </a:rPr>
              <a:t>S</a:t>
            </a:r>
            <a:r>
              <a:rPr lang="zh-CN" altLang="en-US" sz="1600">
                <a:solidFill>
                  <a:schemeClr val="tx1"/>
                </a:solidFill>
              </a:rPr>
              <a:t>锁带来多大并发能力</a:t>
            </a:r>
            <a:r>
              <a:rPr lang="en-US" altLang="zh-CN" sz="1600">
                <a:solidFill>
                  <a:schemeClr val="tx1"/>
                </a:solidFill>
              </a:rPr>
              <a:t>? </a:t>
            </a:r>
          </a:p>
        </p:txBody>
      </p:sp>
      <p:pic>
        <p:nvPicPr>
          <p:cNvPr id="16389" name="Picture 68">
            <a:extLst>
              <a:ext uri="{FF2B5EF4-FFF2-40B4-BE49-F238E27FC236}">
                <a16:creationId xmlns:a16="http://schemas.microsoft.com/office/drawing/2014/main" id="{EE924274-8B26-6DF2-3B80-806FA53A9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0238"/>
            <a:ext cx="866616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AutoShape 4">
            <a:extLst>
              <a:ext uri="{FF2B5EF4-FFF2-40B4-BE49-F238E27FC236}">
                <a16:creationId xmlns:a16="http://schemas.microsoft.com/office/drawing/2014/main" id="{1F8D2872-A4C9-DC0B-0110-4A98F0587242}"/>
              </a:ext>
            </a:extLst>
          </p:cNvPr>
          <p:cNvSpPr>
            <a:spLocks noChangeArrowheads="1"/>
          </p:cNvSpPr>
          <p:nvPr/>
        </p:nvSpPr>
        <p:spPr bwMode="auto">
          <a:xfrm>
            <a:off x="6110288" y="1046163"/>
            <a:ext cx="2790825" cy="801687"/>
          </a:xfrm>
          <a:prstGeom prst="cloudCallout">
            <a:avLst>
              <a:gd name="adj1" fmla="val 53199"/>
              <a:gd name="adj2" fmla="val 72940"/>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rPr>
              <a:t>为何引入锁</a:t>
            </a:r>
            <a:r>
              <a:rPr lang="en-US" altLang="zh-CN" sz="1600">
                <a:solidFill>
                  <a:schemeClr val="tx1"/>
                </a:solidFill>
              </a:rPr>
              <a:t>,</a:t>
            </a:r>
            <a:r>
              <a:rPr lang="zh-CN" altLang="en-US" sz="1600">
                <a:solidFill>
                  <a:schemeClr val="tx1"/>
                </a:solidFill>
                <a:latin typeface="Tahoma" panose="020B0604030504040204" pitchFamily="34" charset="0"/>
              </a:rPr>
              <a:t>不同类型锁的作用</a:t>
            </a:r>
            <a:r>
              <a:rPr lang="en-US" altLang="zh-CN" sz="1600">
                <a:solidFill>
                  <a:schemeClr val="tx1"/>
                </a:solidFill>
              </a:rPr>
              <a:t>? </a:t>
            </a:r>
          </a:p>
        </p:txBody>
      </p:sp>
      <p:sp>
        <p:nvSpPr>
          <p:cNvPr id="798789" name="Rectangle 69">
            <a:extLst>
              <a:ext uri="{FF2B5EF4-FFF2-40B4-BE49-F238E27FC236}">
                <a16:creationId xmlns:a16="http://schemas.microsoft.com/office/drawing/2014/main" id="{CBFF00DC-ADB0-809E-A25B-B9B5F6BD8366}"/>
              </a:ext>
            </a:extLst>
          </p:cNvPr>
          <p:cNvSpPr>
            <a:spLocks noChangeArrowheads="1"/>
          </p:cNvSpPr>
          <p:nvPr/>
        </p:nvSpPr>
        <p:spPr bwMode="auto">
          <a:xfrm>
            <a:off x="211138" y="3662363"/>
            <a:ext cx="6273800" cy="1131887"/>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zh-CN" altLang="en-US" sz="1600">
                <a:solidFill>
                  <a:srgbClr val="0066FF"/>
                </a:solidFill>
                <a:latin typeface="Tahoma" panose="020B0604030504040204" pitchFamily="34" charset="0"/>
              </a:rPr>
              <a:t>引入锁机制：</a:t>
            </a:r>
            <a:endParaRPr lang="en-US" altLang="zh-CN" sz="1600">
              <a:solidFill>
                <a:srgbClr val="0066FF"/>
              </a:solidFill>
              <a:latin typeface="Tahoma" panose="020B0604030504040204" pitchFamily="34" charset="0"/>
            </a:endParaRPr>
          </a:p>
          <a:p>
            <a:pPr eaLnBrk="0" hangingPunct="0">
              <a:spcBef>
                <a:spcPct val="20000"/>
              </a:spcBef>
            </a:pPr>
            <a:r>
              <a:rPr lang="zh-CN" altLang="en-US" sz="1600">
                <a:solidFill>
                  <a:srgbClr val="0066FF"/>
                </a:solidFill>
                <a:latin typeface="Tahoma" panose="020B0604030504040204" pitchFamily="34" charset="0"/>
              </a:rPr>
              <a:t>是为了保证数据的一致性</a:t>
            </a:r>
            <a:r>
              <a:rPr lang="en-US" altLang="zh-CN" sz="1600">
                <a:solidFill>
                  <a:srgbClr val="0066FF"/>
                </a:solidFill>
                <a:latin typeface="Tahoma" panose="020B0604030504040204" pitchFamily="34" charset="0"/>
              </a:rPr>
              <a:t>(</a:t>
            </a:r>
            <a:r>
              <a:rPr lang="zh-CN" altLang="en-US" sz="1600">
                <a:solidFill>
                  <a:srgbClr val="0066FF"/>
                </a:solidFill>
                <a:latin typeface="Tahoma" panose="020B0604030504040204" pitchFamily="34" charset="0"/>
              </a:rPr>
              <a:t>事务的隔离性</a:t>
            </a:r>
            <a:r>
              <a:rPr lang="en-US" altLang="zh-CN" sz="1600">
                <a:solidFill>
                  <a:srgbClr val="0066FF"/>
                </a:solidFill>
                <a:latin typeface="Tahoma" panose="020B0604030504040204" pitchFamily="34" charset="0"/>
              </a:rPr>
              <a:t>)</a:t>
            </a:r>
            <a:r>
              <a:rPr lang="zh-CN" altLang="en-US" sz="1600">
                <a:solidFill>
                  <a:srgbClr val="0066FF"/>
                </a:solidFill>
                <a:latin typeface="Tahoma" panose="020B0604030504040204" pitchFamily="34" charset="0"/>
              </a:rPr>
              <a:t>和提高系统的并发处理能力</a:t>
            </a:r>
            <a:r>
              <a:rPr lang="en-US" altLang="zh-CN" sz="1600">
                <a:solidFill>
                  <a:srgbClr val="0066FF"/>
                </a:solidFill>
                <a:latin typeface="Tahoma" panose="020B0604030504040204" pitchFamily="34" charset="0"/>
              </a:rPr>
              <a:t>!</a:t>
            </a:r>
          </a:p>
          <a:p>
            <a:pPr eaLnBrk="0" hangingPunct="0">
              <a:spcBef>
                <a:spcPct val="20000"/>
              </a:spcBef>
            </a:pPr>
            <a:r>
              <a:rPr lang="zh-CN" altLang="en-US" sz="1600">
                <a:solidFill>
                  <a:srgbClr val="0066FF"/>
                </a:solidFill>
                <a:latin typeface="Tahoma" panose="020B0604030504040204" pitchFamily="34" charset="0"/>
              </a:rPr>
              <a:t>或者说，为保了证应用的有效性</a:t>
            </a:r>
            <a:r>
              <a:rPr lang="en-US" altLang="zh-CN" sz="1600">
                <a:solidFill>
                  <a:srgbClr val="0066FF"/>
                </a:solidFill>
                <a:latin typeface="Tahoma" panose="020B0604030504040204" pitchFamily="34" charset="0"/>
              </a:rPr>
              <a:t>(</a:t>
            </a:r>
            <a:r>
              <a:rPr lang="zh-CN" altLang="en-US" sz="1600">
                <a:solidFill>
                  <a:srgbClr val="0066FF"/>
                </a:solidFill>
                <a:latin typeface="Tahoma" panose="020B0604030504040204" pitchFamily="34" charset="0"/>
              </a:rPr>
              <a:t>两人不会订到同一位置火车票，查看</a:t>
            </a:r>
          </a:p>
          <a:p>
            <a:pPr eaLnBrk="0" hangingPunct="0">
              <a:spcBef>
                <a:spcPct val="20000"/>
              </a:spcBef>
            </a:pPr>
            <a:r>
              <a:rPr lang="zh-CN" altLang="en-US" sz="1600">
                <a:solidFill>
                  <a:srgbClr val="0066FF"/>
                </a:solidFill>
                <a:latin typeface="Tahoma" panose="020B0604030504040204" pitchFamily="34" charset="0"/>
              </a:rPr>
              <a:t>到一个不存在的成绩</a:t>
            </a:r>
            <a:r>
              <a:rPr lang="en-US" altLang="zh-CN" sz="1600">
                <a:solidFill>
                  <a:srgbClr val="0066FF"/>
                </a:solidFill>
                <a:latin typeface="Tahoma" panose="020B0604030504040204" pitchFamily="34" charset="0"/>
              </a:rPr>
              <a:t>--</a:t>
            </a:r>
            <a:r>
              <a:rPr lang="zh-CN" altLang="en-US" sz="1600">
                <a:solidFill>
                  <a:srgbClr val="0066FF"/>
                </a:solidFill>
                <a:latin typeface="Tahoma" panose="020B0604030504040204" pitchFamily="34" charset="0"/>
              </a:rPr>
              <a:t>如教务处刚误输一个学生的成绩后马上又删除</a:t>
            </a:r>
            <a:r>
              <a:rPr lang="en-US" altLang="zh-CN" sz="1600">
                <a:solidFill>
                  <a:srgbClr val="0066FF"/>
                </a:solidFill>
                <a:latin typeface="Tahoma" panose="020B0604030504040204" pitchFamily="34" charset="0"/>
              </a:rPr>
              <a:t>)</a:t>
            </a:r>
          </a:p>
        </p:txBody>
      </p:sp>
      <p:grpSp>
        <p:nvGrpSpPr>
          <p:cNvPr id="798795" name="Group 75">
            <a:extLst>
              <a:ext uri="{FF2B5EF4-FFF2-40B4-BE49-F238E27FC236}">
                <a16:creationId xmlns:a16="http://schemas.microsoft.com/office/drawing/2014/main" id="{AA19E0AC-42D1-66F5-EB39-CF57D6AA186D}"/>
              </a:ext>
            </a:extLst>
          </p:cNvPr>
          <p:cNvGrpSpPr>
            <a:grpSpLocks/>
          </p:cNvGrpSpPr>
          <p:nvPr/>
        </p:nvGrpSpPr>
        <p:grpSpPr bwMode="auto">
          <a:xfrm>
            <a:off x="819150" y="2200275"/>
            <a:ext cx="4772025" cy="1162050"/>
            <a:chOff x="516" y="1176"/>
            <a:chExt cx="3006" cy="732"/>
          </a:xfrm>
        </p:grpSpPr>
        <p:sp>
          <p:nvSpPr>
            <p:cNvPr id="16393" name="Line 71">
              <a:extLst>
                <a:ext uri="{FF2B5EF4-FFF2-40B4-BE49-F238E27FC236}">
                  <a16:creationId xmlns:a16="http://schemas.microsoft.com/office/drawing/2014/main" id="{B495E818-0354-1206-3FCA-B63C69162083}"/>
                </a:ext>
              </a:extLst>
            </p:cNvPr>
            <p:cNvSpPr>
              <a:spLocks noChangeShapeType="1"/>
            </p:cNvSpPr>
            <p:nvPr/>
          </p:nvSpPr>
          <p:spPr bwMode="auto">
            <a:xfrm flipV="1">
              <a:off x="516" y="1548"/>
              <a:ext cx="84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 name="Line 72">
              <a:extLst>
                <a:ext uri="{FF2B5EF4-FFF2-40B4-BE49-F238E27FC236}">
                  <a16:creationId xmlns:a16="http://schemas.microsoft.com/office/drawing/2014/main" id="{342E7E1E-CEB2-B785-07A5-2C807995FE50}"/>
                </a:ext>
              </a:extLst>
            </p:cNvPr>
            <p:cNvSpPr>
              <a:spLocks noChangeShapeType="1"/>
            </p:cNvSpPr>
            <p:nvPr/>
          </p:nvSpPr>
          <p:spPr bwMode="auto">
            <a:xfrm flipV="1">
              <a:off x="660" y="1908"/>
              <a:ext cx="84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 name="Line 73">
              <a:extLst>
                <a:ext uri="{FF2B5EF4-FFF2-40B4-BE49-F238E27FC236}">
                  <a16:creationId xmlns:a16="http://schemas.microsoft.com/office/drawing/2014/main" id="{BA27D744-5FDC-E53B-8AD4-4E505643CA81}"/>
                </a:ext>
              </a:extLst>
            </p:cNvPr>
            <p:cNvSpPr>
              <a:spLocks noChangeShapeType="1"/>
            </p:cNvSpPr>
            <p:nvPr/>
          </p:nvSpPr>
          <p:spPr bwMode="auto">
            <a:xfrm>
              <a:off x="2376" y="1362"/>
              <a:ext cx="504"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 name="Line 74">
              <a:extLst>
                <a:ext uri="{FF2B5EF4-FFF2-40B4-BE49-F238E27FC236}">
                  <a16:creationId xmlns:a16="http://schemas.microsoft.com/office/drawing/2014/main" id="{7B86F374-7CE8-92EA-468D-EF9BF60D39D6}"/>
                </a:ext>
              </a:extLst>
            </p:cNvPr>
            <p:cNvSpPr>
              <a:spLocks noChangeShapeType="1"/>
            </p:cNvSpPr>
            <p:nvPr/>
          </p:nvSpPr>
          <p:spPr bwMode="auto">
            <a:xfrm>
              <a:off x="3018" y="1176"/>
              <a:ext cx="504"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796" name="Rectangle 76">
            <a:extLst>
              <a:ext uri="{FF2B5EF4-FFF2-40B4-BE49-F238E27FC236}">
                <a16:creationId xmlns:a16="http://schemas.microsoft.com/office/drawing/2014/main" id="{7DD07BED-C073-E62C-01DA-2CE3A381EAB5}"/>
              </a:ext>
            </a:extLst>
          </p:cNvPr>
          <p:cNvSpPr>
            <a:spLocks noChangeArrowheads="1"/>
          </p:cNvSpPr>
          <p:nvPr/>
        </p:nvSpPr>
        <p:spPr bwMode="auto">
          <a:xfrm>
            <a:off x="4383088" y="2513013"/>
            <a:ext cx="47005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600">
                <a:solidFill>
                  <a:srgbClr val="0066FF"/>
                </a:solidFill>
                <a:latin typeface="Tahoma" panose="020B0604030504040204" pitchFamily="34" charset="0"/>
              </a:rPr>
              <a:t>可大可小</a:t>
            </a:r>
            <a:r>
              <a:rPr lang="en-US" altLang="zh-CN" sz="1600">
                <a:solidFill>
                  <a:srgbClr val="0066FF"/>
                </a:solidFill>
                <a:latin typeface="Tahoma" panose="020B0604030504040204" pitchFamily="34" charset="0"/>
              </a:rPr>
              <a:t>(</a:t>
            </a:r>
            <a:r>
              <a:rPr lang="zh-CN" altLang="en-US" sz="1600">
                <a:solidFill>
                  <a:srgbClr val="0066FF"/>
                </a:solidFill>
                <a:latin typeface="Tahoma" panose="020B0604030504040204" pitchFamily="34" charset="0"/>
              </a:rPr>
              <a:t>大到整个数据库，小到一个记录或属性值</a:t>
            </a:r>
            <a:r>
              <a:rPr lang="en-US" altLang="zh-CN" sz="1600">
                <a:solidFill>
                  <a:srgbClr val="0066FF"/>
                </a:solidFill>
                <a:latin typeface="Tahoma" panose="020B0604030504040204" pitchFamily="34" charset="0"/>
              </a:rPr>
              <a:t>)</a:t>
            </a:r>
          </a:p>
        </p:txBody>
      </p:sp>
      <p:grpSp>
        <p:nvGrpSpPr>
          <p:cNvPr id="798800" name="Group 80">
            <a:extLst>
              <a:ext uri="{FF2B5EF4-FFF2-40B4-BE49-F238E27FC236}">
                <a16:creationId xmlns:a16="http://schemas.microsoft.com/office/drawing/2014/main" id="{228CD2A6-07DA-A48C-0BCB-37DF19B2DFE9}"/>
              </a:ext>
            </a:extLst>
          </p:cNvPr>
          <p:cNvGrpSpPr>
            <a:grpSpLocks/>
          </p:cNvGrpSpPr>
          <p:nvPr/>
        </p:nvGrpSpPr>
        <p:grpSpPr bwMode="auto">
          <a:xfrm>
            <a:off x="1704975" y="2200275"/>
            <a:ext cx="2333625" cy="582613"/>
            <a:chOff x="1074" y="1176"/>
            <a:chExt cx="1470" cy="367"/>
          </a:xfrm>
        </p:grpSpPr>
        <p:sp>
          <p:nvSpPr>
            <p:cNvPr id="16399" name="Line 70">
              <a:extLst>
                <a:ext uri="{FF2B5EF4-FFF2-40B4-BE49-F238E27FC236}">
                  <a16:creationId xmlns:a16="http://schemas.microsoft.com/office/drawing/2014/main" id="{D99A6A0E-4B86-4AD7-FF67-BC4CA84197E6}"/>
                </a:ext>
              </a:extLst>
            </p:cNvPr>
            <p:cNvSpPr>
              <a:spLocks noChangeShapeType="1"/>
            </p:cNvSpPr>
            <p:nvPr/>
          </p:nvSpPr>
          <p:spPr bwMode="auto">
            <a:xfrm flipV="1">
              <a:off x="1074" y="1176"/>
              <a:ext cx="636" cy="6"/>
            </a:xfrm>
            <a:prstGeom prst="line">
              <a:avLst/>
            </a:prstGeom>
            <a:noFill/>
            <a:ln w="28575">
              <a:solidFill>
                <a:srgbClr val="428E5B"/>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400" name="Group 79">
              <a:extLst>
                <a:ext uri="{FF2B5EF4-FFF2-40B4-BE49-F238E27FC236}">
                  <a16:creationId xmlns:a16="http://schemas.microsoft.com/office/drawing/2014/main" id="{33808313-8DEF-2C78-9110-CAB95429B80D}"/>
                </a:ext>
              </a:extLst>
            </p:cNvPr>
            <p:cNvGrpSpPr>
              <a:grpSpLocks/>
            </p:cNvGrpSpPr>
            <p:nvPr/>
          </p:nvGrpSpPr>
          <p:grpSpPr bwMode="auto">
            <a:xfrm>
              <a:off x="1569" y="1369"/>
              <a:ext cx="975" cy="174"/>
              <a:chOff x="1569" y="1369"/>
              <a:chExt cx="975" cy="174"/>
            </a:xfrm>
          </p:grpSpPr>
          <p:sp>
            <p:nvSpPr>
              <p:cNvPr id="16401" name="Rectangle 77">
                <a:extLst>
                  <a:ext uri="{FF2B5EF4-FFF2-40B4-BE49-F238E27FC236}">
                    <a16:creationId xmlns:a16="http://schemas.microsoft.com/office/drawing/2014/main" id="{09EFFD24-8BD2-DEEB-8A0F-6FE7181FE694}"/>
                  </a:ext>
                </a:extLst>
              </p:cNvPr>
              <p:cNvSpPr>
                <a:spLocks noChangeArrowheads="1"/>
              </p:cNvSpPr>
              <p:nvPr/>
            </p:nvSpPr>
            <p:spPr bwMode="auto">
              <a:xfrm>
                <a:off x="1569" y="1369"/>
                <a:ext cx="8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800">
                    <a:solidFill>
                      <a:srgbClr val="428E5B"/>
                    </a:solidFill>
                    <a:latin typeface="Tahoma" panose="020B0604030504040204" pitchFamily="34" charset="0"/>
                  </a:rPr>
                  <a:t>指多大对象？</a:t>
                </a:r>
              </a:p>
            </p:txBody>
          </p:sp>
          <p:sp>
            <p:nvSpPr>
              <p:cNvPr id="16402" name="Line 78">
                <a:extLst>
                  <a:ext uri="{FF2B5EF4-FFF2-40B4-BE49-F238E27FC236}">
                    <a16:creationId xmlns:a16="http://schemas.microsoft.com/office/drawing/2014/main" id="{C5C35088-F8FE-CB36-2164-867B82259FB2}"/>
                  </a:ext>
                </a:extLst>
              </p:cNvPr>
              <p:cNvSpPr>
                <a:spLocks noChangeShapeType="1"/>
              </p:cNvSpPr>
              <p:nvPr/>
            </p:nvSpPr>
            <p:spPr bwMode="auto">
              <a:xfrm flipH="1">
                <a:off x="2384" y="1383"/>
                <a:ext cx="160" cy="54"/>
              </a:xfrm>
              <a:prstGeom prst="line">
                <a:avLst/>
              </a:prstGeom>
              <a:noFill/>
              <a:ln w="28575">
                <a:solidFill>
                  <a:srgbClr val="428E5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798801" name="Rectangle 81">
            <a:extLst>
              <a:ext uri="{FF2B5EF4-FFF2-40B4-BE49-F238E27FC236}">
                <a16:creationId xmlns:a16="http://schemas.microsoft.com/office/drawing/2014/main" id="{AE2E43D6-B025-2FD9-F3FB-F6D4F1BBCCBF}"/>
              </a:ext>
            </a:extLst>
          </p:cNvPr>
          <p:cNvSpPr>
            <a:spLocks noChangeArrowheads="1"/>
          </p:cNvSpPr>
          <p:nvPr/>
        </p:nvSpPr>
        <p:spPr bwMode="auto">
          <a:xfrm>
            <a:off x="220663" y="5224463"/>
            <a:ext cx="5651500" cy="83502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en-US" altLang="zh-CN" sz="1600">
                <a:solidFill>
                  <a:srgbClr val="0066FF"/>
                </a:solidFill>
                <a:latin typeface="Tahoma" panose="020B0604030504040204" pitchFamily="34" charset="0"/>
              </a:rPr>
              <a:t>S</a:t>
            </a:r>
            <a:r>
              <a:rPr lang="zh-CN" altLang="en-US" sz="1600">
                <a:solidFill>
                  <a:srgbClr val="0066FF"/>
                </a:solidFill>
                <a:latin typeface="Tahoma" panose="020B0604030504040204" pitchFamily="34" charset="0"/>
              </a:rPr>
              <a:t>锁明显增强了并发能力：</a:t>
            </a:r>
          </a:p>
          <a:p>
            <a:pPr eaLnBrk="0" hangingPunct="0">
              <a:spcBef>
                <a:spcPct val="20000"/>
              </a:spcBef>
            </a:pPr>
            <a:r>
              <a:rPr lang="zh-CN" altLang="en-US" sz="1600">
                <a:solidFill>
                  <a:srgbClr val="0066FF"/>
                </a:solidFill>
                <a:latin typeface="Tahoma" panose="020B0604030504040204" pitchFamily="34" charset="0"/>
              </a:rPr>
              <a:t>因为可能</a:t>
            </a:r>
            <a:r>
              <a:rPr lang="en-US" altLang="zh-CN" sz="1600">
                <a:solidFill>
                  <a:srgbClr val="0066FF"/>
                </a:solidFill>
                <a:latin typeface="Tahoma" panose="020B0604030504040204" pitchFamily="34" charset="0"/>
              </a:rPr>
              <a:t>95%</a:t>
            </a:r>
            <a:r>
              <a:rPr lang="zh-CN" altLang="en-US" sz="1600">
                <a:solidFill>
                  <a:srgbClr val="0066FF"/>
                </a:solidFill>
                <a:latin typeface="Tahoma" panose="020B0604030504040204" pitchFamily="34" charset="0"/>
              </a:rPr>
              <a:t>以上的应用是读数据，更新应用的频率非常小。</a:t>
            </a:r>
          </a:p>
          <a:p>
            <a:pPr eaLnBrk="0" hangingPunct="0">
              <a:spcBef>
                <a:spcPct val="20000"/>
              </a:spcBef>
            </a:pPr>
            <a:r>
              <a:rPr lang="zh-CN" altLang="en-US" sz="1600">
                <a:solidFill>
                  <a:srgbClr val="0066FF"/>
                </a:solidFill>
                <a:latin typeface="Tahoma" panose="020B0604030504040204" pitchFamily="34" charset="0"/>
              </a:rPr>
              <a:t>没有</a:t>
            </a:r>
            <a:r>
              <a:rPr lang="en-US" altLang="zh-CN" sz="1600">
                <a:solidFill>
                  <a:srgbClr val="0066FF"/>
                </a:solidFill>
                <a:latin typeface="Tahoma" panose="020B0604030504040204" pitchFamily="34" charset="0"/>
              </a:rPr>
              <a:t>S</a:t>
            </a:r>
            <a:r>
              <a:rPr lang="zh-CN" altLang="en-US" sz="1600">
                <a:solidFill>
                  <a:srgbClr val="0066FF"/>
                </a:solidFill>
                <a:latin typeface="Tahoma" panose="020B0604030504040204" pitchFamily="34" charset="0"/>
              </a:rPr>
              <a:t>锁，系统的发处理能力会大大降低，仅比串行调度略好。</a:t>
            </a:r>
          </a:p>
        </p:txBody>
      </p:sp>
      <p:pic>
        <p:nvPicPr>
          <p:cNvPr id="16404" name="Picture 23">
            <a:extLst>
              <a:ext uri="{FF2B5EF4-FFF2-40B4-BE49-F238E27FC236}">
                <a16:creationId xmlns:a16="http://schemas.microsoft.com/office/drawing/2014/main" id="{C83A55F2-C922-E8C2-0C95-91625CCA1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350" y="4979988"/>
            <a:ext cx="2757488"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5" name="Rectangle 84">
            <a:extLst>
              <a:ext uri="{FF2B5EF4-FFF2-40B4-BE49-F238E27FC236}">
                <a16:creationId xmlns:a16="http://schemas.microsoft.com/office/drawing/2014/main" id="{C36A38E2-DBCD-2298-81B1-742AD4CA3DCA}"/>
              </a:ext>
            </a:extLst>
          </p:cNvPr>
          <p:cNvSpPr>
            <a:spLocks noChangeArrowheads="1"/>
          </p:cNvSpPr>
          <p:nvPr/>
        </p:nvSpPr>
        <p:spPr bwMode="auto">
          <a:xfrm>
            <a:off x="2279650" y="3363913"/>
            <a:ext cx="4040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1800"/>
              <a:t>(</a:t>
            </a:r>
            <a:r>
              <a:rPr lang="zh-CN" altLang="en-US" sz="1800"/>
              <a:t>分析吃自助餐场景：勺子＋四处看看</a:t>
            </a:r>
            <a:r>
              <a:rPr lang="en-US" altLang="zh-CN" sz="1800"/>
              <a:t>)</a:t>
            </a:r>
          </a:p>
        </p:txBody>
      </p:sp>
      <p:sp>
        <p:nvSpPr>
          <p:cNvPr id="798805" name="Rectangle 85">
            <a:extLst>
              <a:ext uri="{FF2B5EF4-FFF2-40B4-BE49-F238E27FC236}">
                <a16:creationId xmlns:a16="http://schemas.microsoft.com/office/drawing/2014/main" id="{993306C4-3A07-A149-F2BD-A19569801F02}"/>
              </a:ext>
            </a:extLst>
          </p:cNvPr>
          <p:cNvSpPr>
            <a:spLocks noChangeArrowheads="1"/>
          </p:cNvSpPr>
          <p:nvPr/>
        </p:nvSpPr>
        <p:spPr bwMode="auto">
          <a:xfrm>
            <a:off x="2701925" y="6126163"/>
            <a:ext cx="2540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1800"/>
              <a:t>(</a:t>
            </a:r>
            <a:r>
              <a:rPr lang="zh-CN" altLang="en-US" sz="1800"/>
              <a:t>自助餐看多，而动手少</a:t>
            </a:r>
            <a:r>
              <a:rPr lang="en-US" altLang="zh-CN" sz="1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8795"/>
                                        </p:tgtEl>
                                        <p:attrNameLst>
                                          <p:attrName>style.visibility</p:attrName>
                                        </p:attrNameLst>
                                      </p:cBhvr>
                                      <p:to>
                                        <p:strVal val="visible"/>
                                      </p:to>
                                    </p:set>
                                    <p:anim calcmode="lin" valueType="num">
                                      <p:cBhvr additive="base">
                                        <p:cTn id="7" dur="500" fill="hold"/>
                                        <p:tgtEl>
                                          <p:spTgt spid="798795"/>
                                        </p:tgtEl>
                                        <p:attrNameLst>
                                          <p:attrName>ppt_x</p:attrName>
                                        </p:attrNameLst>
                                      </p:cBhvr>
                                      <p:tavLst>
                                        <p:tav tm="0">
                                          <p:val>
                                            <p:strVal val="#ppt_x"/>
                                          </p:val>
                                        </p:tav>
                                        <p:tav tm="100000">
                                          <p:val>
                                            <p:strVal val="#ppt_x"/>
                                          </p:val>
                                        </p:tav>
                                      </p:tavLst>
                                    </p:anim>
                                    <p:anim calcmode="lin" valueType="num">
                                      <p:cBhvr additive="base">
                                        <p:cTn id="8" dur="500" fill="hold"/>
                                        <p:tgtEl>
                                          <p:spTgt spid="7987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98800"/>
                                        </p:tgtEl>
                                        <p:attrNameLst>
                                          <p:attrName>style.visibility</p:attrName>
                                        </p:attrNameLst>
                                      </p:cBhvr>
                                      <p:to>
                                        <p:strVal val="visible"/>
                                      </p:to>
                                    </p:set>
                                    <p:anim calcmode="lin" valueType="num">
                                      <p:cBhvr additive="base">
                                        <p:cTn id="13" dur="500" fill="hold"/>
                                        <p:tgtEl>
                                          <p:spTgt spid="798800"/>
                                        </p:tgtEl>
                                        <p:attrNameLst>
                                          <p:attrName>ppt_x</p:attrName>
                                        </p:attrNameLst>
                                      </p:cBhvr>
                                      <p:tavLst>
                                        <p:tav tm="0">
                                          <p:val>
                                            <p:strVal val="#ppt_x"/>
                                          </p:val>
                                        </p:tav>
                                        <p:tav tm="100000">
                                          <p:val>
                                            <p:strVal val="#ppt_x"/>
                                          </p:val>
                                        </p:tav>
                                      </p:tavLst>
                                    </p:anim>
                                    <p:anim calcmode="lin" valueType="num">
                                      <p:cBhvr additive="base">
                                        <p:cTn id="14" dur="500" fill="hold"/>
                                        <p:tgtEl>
                                          <p:spTgt spid="79880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98796"/>
                                        </p:tgtEl>
                                        <p:attrNameLst>
                                          <p:attrName>style.visibility</p:attrName>
                                        </p:attrNameLst>
                                      </p:cBhvr>
                                      <p:to>
                                        <p:strVal val="visible"/>
                                      </p:to>
                                    </p:set>
                                    <p:anim calcmode="lin" valueType="num">
                                      <p:cBhvr additive="base">
                                        <p:cTn id="19" dur="500" fill="hold"/>
                                        <p:tgtEl>
                                          <p:spTgt spid="798796"/>
                                        </p:tgtEl>
                                        <p:attrNameLst>
                                          <p:attrName>ppt_x</p:attrName>
                                        </p:attrNameLst>
                                      </p:cBhvr>
                                      <p:tavLst>
                                        <p:tav tm="0">
                                          <p:val>
                                            <p:strVal val="#ppt_x"/>
                                          </p:val>
                                        </p:tav>
                                        <p:tav tm="100000">
                                          <p:val>
                                            <p:strVal val="#ppt_x"/>
                                          </p:val>
                                        </p:tav>
                                      </p:tavLst>
                                    </p:anim>
                                    <p:anim calcmode="lin" valueType="num">
                                      <p:cBhvr additive="base">
                                        <p:cTn id="20" dur="500" fill="hold"/>
                                        <p:tgtEl>
                                          <p:spTgt spid="79879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98789"/>
                                        </p:tgtEl>
                                        <p:attrNameLst>
                                          <p:attrName>style.visibility</p:attrName>
                                        </p:attrNameLst>
                                      </p:cBhvr>
                                      <p:to>
                                        <p:strVal val="visible"/>
                                      </p:to>
                                    </p:set>
                                    <p:anim calcmode="lin" valueType="num">
                                      <p:cBhvr additive="base">
                                        <p:cTn id="25" dur="500" fill="hold"/>
                                        <p:tgtEl>
                                          <p:spTgt spid="798789"/>
                                        </p:tgtEl>
                                        <p:attrNameLst>
                                          <p:attrName>ppt_x</p:attrName>
                                        </p:attrNameLst>
                                      </p:cBhvr>
                                      <p:tavLst>
                                        <p:tav tm="0">
                                          <p:val>
                                            <p:strVal val="#ppt_x"/>
                                          </p:val>
                                        </p:tav>
                                        <p:tav tm="100000">
                                          <p:val>
                                            <p:strVal val="#ppt_x"/>
                                          </p:val>
                                        </p:tav>
                                      </p:tavLst>
                                    </p:anim>
                                    <p:anim calcmode="lin" valueType="num">
                                      <p:cBhvr additive="base">
                                        <p:cTn id="26" dur="500" fill="hold"/>
                                        <p:tgtEl>
                                          <p:spTgt spid="79878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98801"/>
                                        </p:tgtEl>
                                        <p:attrNameLst>
                                          <p:attrName>style.visibility</p:attrName>
                                        </p:attrNameLst>
                                      </p:cBhvr>
                                      <p:to>
                                        <p:strVal val="visible"/>
                                      </p:to>
                                    </p:set>
                                    <p:anim calcmode="lin" valueType="num">
                                      <p:cBhvr additive="base">
                                        <p:cTn id="31" dur="500" fill="hold"/>
                                        <p:tgtEl>
                                          <p:spTgt spid="798801"/>
                                        </p:tgtEl>
                                        <p:attrNameLst>
                                          <p:attrName>ppt_x</p:attrName>
                                        </p:attrNameLst>
                                      </p:cBhvr>
                                      <p:tavLst>
                                        <p:tav tm="0">
                                          <p:val>
                                            <p:strVal val="#ppt_x"/>
                                          </p:val>
                                        </p:tav>
                                        <p:tav tm="100000">
                                          <p:val>
                                            <p:strVal val="#ppt_x"/>
                                          </p:val>
                                        </p:tav>
                                      </p:tavLst>
                                    </p:anim>
                                    <p:anim calcmode="lin" valueType="num">
                                      <p:cBhvr additive="base">
                                        <p:cTn id="32" dur="500" fill="hold"/>
                                        <p:tgtEl>
                                          <p:spTgt spid="79880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98805"/>
                                        </p:tgtEl>
                                        <p:attrNameLst>
                                          <p:attrName>style.visibility</p:attrName>
                                        </p:attrNameLst>
                                      </p:cBhvr>
                                      <p:to>
                                        <p:strVal val="visible"/>
                                      </p:to>
                                    </p:set>
                                    <p:anim calcmode="lin" valueType="num">
                                      <p:cBhvr additive="base">
                                        <p:cTn id="35" dur="500" fill="hold"/>
                                        <p:tgtEl>
                                          <p:spTgt spid="798805"/>
                                        </p:tgtEl>
                                        <p:attrNameLst>
                                          <p:attrName>ppt_x</p:attrName>
                                        </p:attrNameLst>
                                      </p:cBhvr>
                                      <p:tavLst>
                                        <p:tav tm="0">
                                          <p:val>
                                            <p:strVal val="#ppt_x"/>
                                          </p:val>
                                        </p:tav>
                                        <p:tav tm="100000">
                                          <p:val>
                                            <p:strVal val="#ppt_x"/>
                                          </p:val>
                                        </p:tav>
                                      </p:tavLst>
                                    </p:anim>
                                    <p:anim calcmode="lin" valueType="num">
                                      <p:cBhvr additive="base">
                                        <p:cTn id="36" dur="500" fill="hold"/>
                                        <p:tgtEl>
                                          <p:spTgt spid="7988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9" grpId="0" animBg="1"/>
      <p:bldP spid="798796" grpId="0"/>
      <p:bldP spid="798801" grpId="0" bldLvl="0" animBg="1"/>
      <p:bldP spid="798805" grpId="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编号占位符 3">
            <a:extLst>
              <a:ext uri="{FF2B5EF4-FFF2-40B4-BE49-F238E27FC236}">
                <a16:creationId xmlns:a16="http://schemas.microsoft.com/office/drawing/2014/main" id="{FF1924B7-EB0A-D8EF-403A-E5E9133F735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C462FE-E417-4B31-974E-8EDB74B10927}" type="slidenum">
              <a:rPr lang="zh-CN" altLang="en-US"/>
              <a:pPr/>
              <a:t>384</a:t>
            </a:fld>
            <a:endParaRPr lang="zh-CN" altLang="en-US"/>
          </a:p>
        </p:txBody>
      </p:sp>
      <p:grpSp>
        <p:nvGrpSpPr>
          <p:cNvPr id="17410" name="Group 34">
            <a:extLst>
              <a:ext uri="{FF2B5EF4-FFF2-40B4-BE49-F238E27FC236}">
                <a16:creationId xmlns:a16="http://schemas.microsoft.com/office/drawing/2014/main" id="{8B3E09D4-2D90-DAF6-EB8D-03D5AC790928}"/>
              </a:ext>
            </a:extLst>
          </p:cNvPr>
          <p:cNvGrpSpPr>
            <a:grpSpLocks/>
          </p:cNvGrpSpPr>
          <p:nvPr/>
        </p:nvGrpSpPr>
        <p:grpSpPr bwMode="auto">
          <a:xfrm>
            <a:off x="4238625" y="1431925"/>
            <a:ext cx="3905250" cy="4940300"/>
            <a:chOff x="2049" y="920"/>
            <a:chExt cx="2460" cy="3112"/>
          </a:xfrm>
        </p:grpSpPr>
        <p:grpSp>
          <p:nvGrpSpPr>
            <p:cNvPr id="17411" name="Group 2">
              <a:extLst>
                <a:ext uri="{FF2B5EF4-FFF2-40B4-BE49-F238E27FC236}">
                  <a16:creationId xmlns:a16="http://schemas.microsoft.com/office/drawing/2014/main" id="{F6ADB983-44DD-4EB5-57FD-38047BD5E34C}"/>
                </a:ext>
              </a:extLst>
            </p:cNvPr>
            <p:cNvGrpSpPr>
              <a:grpSpLocks/>
            </p:cNvGrpSpPr>
            <p:nvPr/>
          </p:nvGrpSpPr>
          <p:grpSpPr bwMode="auto">
            <a:xfrm>
              <a:off x="2049" y="920"/>
              <a:ext cx="2460" cy="2941"/>
              <a:chOff x="1383" y="920"/>
              <a:chExt cx="2586" cy="2941"/>
            </a:xfrm>
          </p:grpSpPr>
          <p:sp>
            <p:nvSpPr>
              <p:cNvPr id="17412" name="Rectangle 6">
                <a:extLst>
                  <a:ext uri="{FF2B5EF4-FFF2-40B4-BE49-F238E27FC236}">
                    <a16:creationId xmlns:a16="http://schemas.microsoft.com/office/drawing/2014/main" id="{7C688D66-5CAE-9629-D611-3708A62E8317}"/>
                  </a:ext>
                </a:extLst>
              </p:cNvPr>
              <p:cNvSpPr>
                <a:spLocks noChangeArrowheads="1"/>
              </p:cNvSpPr>
              <p:nvPr/>
            </p:nvSpPr>
            <p:spPr bwMode="auto">
              <a:xfrm>
                <a:off x="1383" y="934"/>
                <a:ext cx="2540" cy="29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tIns="0" bIns="0" anchor="ctr"/>
              <a:lstStyle/>
              <a:p>
                <a:pPr algn="ctr" eaLnBrk="0" hangingPunct="0"/>
                <a:endParaRPr lang="zh-CN" altLang="en-US" sz="1400">
                  <a:solidFill>
                    <a:srgbClr val="428E5B"/>
                  </a:solidFill>
                  <a:latin typeface="Tahoma" panose="020B0604030504040204" pitchFamily="34" charset="0"/>
                </a:endParaRPr>
              </a:p>
            </p:txBody>
          </p:sp>
          <p:sp>
            <p:nvSpPr>
              <p:cNvPr id="17413" name="Rectangle 5">
                <a:extLst>
                  <a:ext uri="{FF2B5EF4-FFF2-40B4-BE49-F238E27FC236}">
                    <a16:creationId xmlns:a16="http://schemas.microsoft.com/office/drawing/2014/main" id="{055B3C5E-EA06-7542-EBF1-8E83C4AB9F2E}"/>
                  </a:ext>
                </a:extLst>
              </p:cNvPr>
              <p:cNvSpPr>
                <a:spLocks noChangeArrowheads="1"/>
              </p:cNvSpPr>
              <p:nvPr/>
            </p:nvSpPr>
            <p:spPr bwMode="auto">
              <a:xfrm>
                <a:off x="2721" y="920"/>
                <a:ext cx="1248" cy="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eaLnBrk="0" hangingPunct="0"/>
                <a:r>
                  <a:rPr lang="en-US" altLang="zh-CN" sz="1800" i="1">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T</a:t>
                </a:r>
                <a:r>
                  <a:rPr lang="en-US" altLang="zh-CN" sz="1800" baseline="-25000">
                    <a:solidFill>
                      <a:schemeClr val="tx1"/>
                    </a:solidFill>
                    <a:latin typeface="Times New Roman" panose="02020603050405020304" pitchFamily="18" charset="0"/>
                  </a:rPr>
                  <a:t>1</a:t>
                </a:r>
                <a:r>
                  <a:rPr lang="en-US" altLang="zh-CN" sz="1800">
                    <a:solidFill>
                      <a:schemeClr val="tx1"/>
                    </a:solidFill>
                    <a:latin typeface="Times New Roman" panose="02020603050405020304" pitchFamily="18" charset="0"/>
                  </a:rPr>
                  <a:t>:</a:t>
                </a:r>
                <a:r>
                  <a:rPr lang="en-US" altLang="zh-CN" sz="1800" i="1">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lock-X</a:t>
                </a:r>
                <a:r>
                  <a:rPr lang="en-US" altLang="zh-CN" sz="1800" i="1">
                    <a:solidFill>
                      <a:schemeClr val="tx1"/>
                    </a:solidFill>
                    <a:latin typeface="Times New Roman" panose="02020603050405020304" pitchFamily="18" charset="0"/>
                  </a:rPr>
                  <a:t>(B);</a:t>
                </a:r>
              </a:p>
              <a:p>
                <a:pPr eaLnBrk="0" hangingPunct="0"/>
                <a:r>
                  <a:rPr lang="en-US" altLang="zh-CN" sz="1800">
                    <a:solidFill>
                      <a:schemeClr val="tx1"/>
                    </a:solidFill>
                    <a:latin typeface="Times New Roman" panose="02020603050405020304" pitchFamily="18" charset="0"/>
                  </a:rPr>
                  <a:t>        read </a:t>
                </a:r>
                <a:r>
                  <a:rPr lang="en-US" altLang="zh-CN" sz="1800" i="1">
                    <a:solidFill>
                      <a:schemeClr val="tx1"/>
                    </a:solidFill>
                    <a:latin typeface="Times New Roman" panose="02020603050405020304" pitchFamily="18" charset="0"/>
                  </a:rPr>
                  <a:t>(B)</a:t>
                </a:r>
                <a:r>
                  <a:rPr lang="en-US" altLang="zh-CN" sz="1800">
                    <a:solidFill>
                      <a:schemeClr val="tx1"/>
                    </a:solidFill>
                    <a:latin typeface="Times New Roman" panose="02020603050405020304" pitchFamily="18" charset="0"/>
                  </a:rPr>
                  <a:t>;</a:t>
                </a:r>
              </a:p>
              <a:p>
                <a:pPr eaLnBrk="0" hangingPunct="0"/>
                <a:r>
                  <a:rPr lang="en-US" altLang="zh-CN" sz="1800">
                    <a:solidFill>
                      <a:schemeClr val="tx1"/>
                    </a:solidFill>
                    <a:latin typeface="Times New Roman" panose="02020603050405020304" pitchFamily="18" charset="0"/>
                  </a:rPr>
                  <a:t>        B:=B</a:t>
                </a:r>
                <a:r>
                  <a:rPr lang="en-US" altLang="zh-CN" sz="1800">
                    <a:solidFill>
                      <a:srgbClr val="0066FF"/>
                    </a:solidFill>
                    <a:latin typeface="Times New Roman" panose="02020603050405020304" pitchFamily="18" charset="0"/>
                  </a:rPr>
                  <a:t>-50</a:t>
                </a:r>
                <a:r>
                  <a:rPr lang="en-US" altLang="zh-CN" sz="1800">
                    <a:solidFill>
                      <a:schemeClr val="tx1"/>
                    </a:solidFill>
                    <a:latin typeface="Times New Roman" panose="02020603050405020304" pitchFamily="18" charset="0"/>
                  </a:rPr>
                  <a:t>;</a:t>
                </a:r>
              </a:p>
              <a:p>
                <a:pPr eaLnBrk="0" hangingPunct="0"/>
                <a:r>
                  <a:rPr lang="en-US" altLang="zh-CN" sz="1800">
                    <a:solidFill>
                      <a:schemeClr val="tx1"/>
                    </a:solidFill>
                    <a:latin typeface="Times New Roman" panose="02020603050405020304" pitchFamily="18" charset="0"/>
                  </a:rPr>
                  <a:t>        write </a:t>
                </a:r>
                <a:r>
                  <a:rPr lang="en-US" altLang="zh-CN" sz="1800" i="1">
                    <a:solidFill>
                      <a:schemeClr val="tx1"/>
                    </a:solidFill>
                    <a:latin typeface="Times New Roman" panose="02020603050405020304" pitchFamily="18" charset="0"/>
                  </a:rPr>
                  <a:t>(B)</a:t>
                </a:r>
                <a:r>
                  <a:rPr lang="en-US" altLang="zh-CN" sz="1800">
                    <a:solidFill>
                      <a:schemeClr val="tx1"/>
                    </a:solidFill>
                    <a:latin typeface="Times New Roman" panose="02020603050405020304" pitchFamily="18" charset="0"/>
                  </a:rPr>
                  <a:t>;</a:t>
                </a:r>
              </a:p>
              <a:p>
                <a:pPr eaLnBrk="0" hangingPunct="0"/>
                <a:r>
                  <a:rPr lang="en-US" altLang="zh-CN" sz="1800">
                    <a:solidFill>
                      <a:schemeClr val="tx1"/>
                    </a:solidFill>
                    <a:latin typeface="Times New Roman" panose="02020603050405020304" pitchFamily="18" charset="0"/>
                  </a:rPr>
                  <a:t>        unlock</a:t>
                </a:r>
                <a:r>
                  <a:rPr lang="en-US" altLang="zh-CN" sz="1800" i="1">
                    <a:solidFill>
                      <a:schemeClr val="tx1"/>
                    </a:solidFill>
                    <a:latin typeface="Times New Roman" panose="02020603050405020304" pitchFamily="18" charset="0"/>
                  </a:rPr>
                  <a:t>(B)</a:t>
                </a:r>
                <a:r>
                  <a:rPr lang="en-US" altLang="zh-CN" sz="1800">
                    <a:solidFill>
                      <a:schemeClr val="tx1"/>
                    </a:solidFill>
                    <a:latin typeface="Times New Roman" panose="02020603050405020304" pitchFamily="18" charset="0"/>
                  </a:rPr>
                  <a:t>;</a:t>
                </a: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r>
                  <a:rPr lang="en-US" altLang="zh-CN" sz="1800">
                    <a:solidFill>
                      <a:schemeClr val="tx1"/>
                    </a:solidFill>
                    <a:latin typeface="Times New Roman" panose="02020603050405020304" pitchFamily="18" charset="0"/>
                  </a:rPr>
                  <a:t>        Lock-X</a:t>
                </a:r>
                <a:r>
                  <a:rPr lang="en-US" altLang="zh-CN" sz="1800" i="1">
                    <a:solidFill>
                      <a:schemeClr val="tx1"/>
                    </a:solidFill>
                    <a:latin typeface="Times New Roman" panose="02020603050405020304" pitchFamily="18" charset="0"/>
                  </a:rPr>
                  <a:t>(A)</a:t>
                </a:r>
              </a:p>
              <a:p>
                <a:pPr eaLnBrk="0" hangingPunct="0"/>
                <a:r>
                  <a:rPr lang="en-US" altLang="zh-CN" sz="1800">
                    <a:solidFill>
                      <a:schemeClr val="tx1"/>
                    </a:solidFill>
                    <a:latin typeface="Times New Roman" panose="02020603050405020304" pitchFamily="18" charset="0"/>
                  </a:rPr>
                  <a:t>        read</a:t>
                </a:r>
                <a:r>
                  <a:rPr lang="en-US" altLang="zh-CN" sz="1800" i="1">
                    <a:solidFill>
                      <a:schemeClr val="tx1"/>
                    </a:solidFill>
                    <a:latin typeface="Times New Roman" panose="02020603050405020304" pitchFamily="18" charset="0"/>
                  </a:rPr>
                  <a:t>(A)</a:t>
                </a:r>
              </a:p>
              <a:p>
                <a:pPr eaLnBrk="0" hangingPunct="0"/>
                <a:r>
                  <a:rPr lang="en-US" altLang="zh-CN" sz="1800">
                    <a:solidFill>
                      <a:schemeClr val="tx1"/>
                    </a:solidFill>
                    <a:latin typeface="Times New Roman" panose="02020603050405020304" pitchFamily="18" charset="0"/>
                  </a:rPr>
                  <a:t>        A:=A</a:t>
                </a:r>
                <a:r>
                  <a:rPr lang="en-US" altLang="zh-CN" sz="1800">
                    <a:solidFill>
                      <a:srgbClr val="0066FF"/>
                    </a:solidFill>
                    <a:latin typeface="Times New Roman" panose="02020603050405020304" pitchFamily="18" charset="0"/>
                  </a:rPr>
                  <a:t>+50</a:t>
                </a:r>
              </a:p>
              <a:p>
                <a:pPr eaLnBrk="0" hangingPunct="0"/>
                <a:r>
                  <a:rPr lang="en-US" altLang="zh-CN" sz="1800">
                    <a:solidFill>
                      <a:schemeClr val="tx1"/>
                    </a:solidFill>
                    <a:latin typeface="Times New Roman" panose="02020603050405020304" pitchFamily="18" charset="0"/>
                  </a:rPr>
                  <a:t>        write</a:t>
                </a:r>
                <a:r>
                  <a:rPr lang="en-US" altLang="zh-CN" sz="1800" i="1">
                    <a:solidFill>
                      <a:schemeClr val="tx1"/>
                    </a:solidFill>
                    <a:latin typeface="Times New Roman" panose="02020603050405020304" pitchFamily="18" charset="0"/>
                  </a:rPr>
                  <a:t>(A)</a:t>
                </a:r>
              </a:p>
              <a:p>
                <a:pPr eaLnBrk="0" hangingPunct="0"/>
                <a:r>
                  <a:rPr lang="en-US" altLang="zh-CN" sz="1800">
                    <a:solidFill>
                      <a:schemeClr val="tx1"/>
                    </a:solidFill>
                    <a:latin typeface="Times New Roman" panose="02020603050405020304" pitchFamily="18" charset="0"/>
                  </a:rPr>
                  <a:t>        unlock</a:t>
                </a:r>
                <a:r>
                  <a:rPr lang="en-US" altLang="zh-CN" sz="1800" i="1">
                    <a:solidFill>
                      <a:schemeClr val="tx1"/>
                    </a:solidFill>
                    <a:latin typeface="Times New Roman" panose="02020603050405020304" pitchFamily="18" charset="0"/>
                  </a:rPr>
                  <a:t>(A)</a:t>
                </a:r>
              </a:p>
            </p:txBody>
          </p:sp>
          <p:sp>
            <p:nvSpPr>
              <p:cNvPr id="17414" name="Line 7">
                <a:extLst>
                  <a:ext uri="{FF2B5EF4-FFF2-40B4-BE49-F238E27FC236}">
                    <a16:creationId xmlns:a16="http://schemas.microsoft.com/office/drawing/2014/main" id="{5F3FA85C-22C7-8FEA-9117-048E5747A768}"/>
                  </a:ext>
                </a:extLst>
              </p:cNvPr>
              <p:cNvSpPr>
                <a:spLocks noChangeShapeType="1"/>
              </p:cNvSpPr>
              <p:nvPr/>
            </p:nvSpPr>
            <p:spPr bwMode="auto">
              <a:xfrm flipH="1">
                <a:off x="2698" y="934"/>
                <a:ext cx="1" cy="29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5" name="Rectangle 6">
                <a:extLst>
                  <a:ext uri="{FF2B5EF4-FFF2-40B4-BE49-F238E27FC236}">
                    <a16:creationId xmlns:a16="http://schemas.microsoft.com/office/drawing/2014/main" id="{3E826240-BC08-46F6-93E4-C4E608512A3C}"/>
                  </a:ext>
                </a:extLst>
              </p:cNvPr>
              <p:cNvSpPr>
                <a:spLocks noChangeArrowheads="1"/>
              </p:cNvSpPr>
              <p:nvPr/>
            </p:nvSpPr>
            <p:spPr bwMode="auto">
              <a:xfrm>
                <a:off x="1473" y="1820"/>
                <a:ext cx="1248" cy="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zh-CN" sz="1800">
                    <a:solidFill>
                      <a:schemeClr val="tx1"/>
                    </a:solidFill>
                    <a:latin typeface="Times New Roman" panose="02020603050405020304" pitchFamily="18" charset="0"/>
                  </a:rPr>
                  <a:t>T2:  lock-S(A);</a:t>
                </a:r>
              </a:p>
              <a:p>
                <a:pPr eaLnBrk="0" hangingPunct="0"/>
                <a:r>
                  <a:rPr lang="en-US" altLang="zh-CN" sz="1800">
                    <a:solidFill>
                      <a:schemeClr val="tx1"/>
                    </a:solidFill>
                    <a:latin typeface="Times New Roman" panose="02020603050405020304" pitchFamily="18" charset="0"/>
                  </a:rPr>
                  <a:t>        read (A);</a:t>
                </a:r>
              </a:p>
              <a:p>
                <a:pPr eaLnBrk="0" hangingPunct="0"/>
                <a:r>
                  <a:rPr lang="en-US" altLang="zh-CN" sz="1800">
                    <a:solidFill>
                      <a:schemeClr val="tx1"/>
                    </a:solidFill>
                    <a:latin typeface="Times New Roman" panose="02020603050405020304" pitchFamily="18" charset="0"/>
                  </a:rPr>
                  <a:t>        unlock(A);</a:t>
                </a:r>
              </a:p>
              <a:p>
                <a:pPr eaLnBrk="0" hangingPunct="0"/>
                <a:r>
                  <a:rPr lang="en-US" altLang="zh-CN" sz="1800">
                    <a:solidFill>
                      <a:schemeClr val="tx1"/>
                    </a:solidFill>
                    <a:latin typeface="Times New Roman" panose="02020603050405020304" pitchFamily="18" charset="0"/>
                  </a:rPr>
                  <a:t>        lock-S(B);</a:t>
                </a:r>
              </a:p>
              <a:p>
                <a:pPr eaLnBrk="0" hangingPunct="0"/>
                <a:r>
                  <a:rPr lang="en-US" altLang="zh-CN" sz="1800">
                    <a:solidFill>
                      <a:schemeClr val="tx1"/>
                    </a:solidFill>
                    <a:latin typeface="Times New Roman" panose="02020603050405020304" pitchFamily="18" charset="0"/>
                  </a:rPr>
                  <a:t>        read (B);</a:t>
                </a:r>
              </a:p>
              <a:p>
                <a:pPr eaLnBrk="0" hangingPunct="0"/>
                <a:r>
                  <a:rPr lang="en-US" altLang="zh-CN" sz="1800">
                    <a:solidFill>
                      <a:schemeClr val="tx1"/>
                    </a:solidFill>
                    <a:latin typeface="Times New Roman" panose="02020603050405020304" pitchFamily="18" charset="0"/>
                  </a:rPr>
                  <a:t>        unlock(B);</a:t>
                </a:r>
              </a:p>
              <a:p>
                <a:pPr eaLnBrk="0" hangingPunct="0"/>
                <a:r>
                  <a:rPr lang="en-US" altLang="zh-CN" sz="1800">
                    <a:solidFill>
                      <a:schemeClr val="tx1"/>
                    </a:solidFill>
                    <a:latin typeface="Times New Roman" panose="02020603050405020304" pitchFamily="18" charset="0"/>
                  </a:rPr>
                  <a:t>        </a:t>
                </a:r>
                <a:r>
                  <a:rPr lang="en-US" altLang="zh-CN" sz="1800">
                    <a:solidFill>
                      <a:srgbClr val="0066FF"/>
                    </a:solidFill>
                    <a:latin typeface="Times New Roman" panose="02020603050405020304" pitchFamily="18" charset="0"/>
                  </a:rPr>
                  <a:t>display(A+B)</a:t>
                </a:r>
                <a:endParaRPr lang="zh-CN" altLang="en-US" sz="1800">
                  <a:solidFill>
                    <a:srgbClr val="0066FF"/>
                  </a:solidFill>
                  <a:latin typeface="Times New Roman" panose="02020603050405020304" pitchFamily="18" charset="0"/>
                </a:endParaRPr>
              </a:p>
            </p:txBody>
          </p:sp>
        </p:grpSp>
        <p:sp>
          <p:nvSpPr>
            <p:cNvPr id="17416" name="Rectangle 33">
              <a:extLst>
                <a:ext uri="{FF2B5EF4-FFF2-40B4-BE49-F238E27FC236}">
                  <a16:creationId xmlns:a16="http://schemas.microsoft.com/office/drawing/2014/main" id="{66C45CE8-98F6-9C5F-47D7-5A3CE666A1BC}"/>
                </a:ext>
              </a:extLst>
            </p:cNvPr>
            <p:cNvSpPr>
              <a:spLocks noChangeArrowheads="1"/>
            </p:cNvSpPr>
            <p:nvPr/>
          </p:nvSpPr>
          <p:spPr bwMode="auto">
            <a:xfrm>
              <a:off x="3170" y="3917"/>
              <a:ext cx="3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chemeClr val="tx1"/>
                  </a:solidFill>
                  <a:latin typeface="Tahoma" panose="020B0604030504040204" pitchFamily="34" charset="0"/>
                </a:rPr>
                <a:t>图</a:t>
              </a:r>
              <a:r>
                <a:rPr lang="en-US" altLang="zh-CN">
                  <a:solidFill>
                    <a:schemeClr val="tx1"/>
                  </a:solidFill>
                  <a:latin typeface="Tahoma" panose="020B0604030504040204" pitchFamily="34" charset="0"/>
                </a:rPr>
                <a:t>25-4</a:t>
              </a:r>
            </a:p>
          </p:txBody>
        </p:sp>
      </p:grpSp>
      <p:sp>
        <p:nvSpPr>
          <p:cNvPr id="17417" name="Rectangle 2">
            <a:extLst>
              <a:ext uri="{FF2B5EF4-FFF2-40B4-BE49-F238E27FC236}">
                <a16:creationId xmlns:a16="http://schemas.microsoft.com/office/drawing/2014/main" id="{EDF2B67C-658A-D905-5EA7-204B5E11731A}"/>
              </a:ext>
            </a:extLst>
          </p:cNvPr>
          <p:cNvSpPr>
            <a:spLocks noGrp="1" noChangeArrowheads="1"/>
          </p:cNvSpPr>
          <p:nvPr>
            <p:ph type="title" idx="4294967295"/>
          </p:nvPr>
        </p:nvSpPr>
        <p:spPr>
          <a:xfrm>
            <a:off x="401638" y="152400"/>
            <a:ext cx="3303587" cy="415925"/>
          </a:xfrm>
        </p:spPr>
        <p:txBody>
          <a:bodyPr/>
          <a:lstStyle/>
          <a:p>
            <a:pPr algn="l"/>
            <a:r>
              <a:rPr lang="en-US" altLang="zh-CN" sz="2800" b="1">
                <a:latin typeface="黑体" panose="02010609060101010101" pitchFamily="49" charset="-122"/>
                <a:ea typeface="黑体" panose="02010609060101010101" pitchFamily="49" charset="-122"/>
              </a:rPr>
              <a:t>2.2 </a:t>
            </a:r>
            <a:r>
              <a:rPr lang="zh-CN" altLang="en-US" sz="2800" b="1">
                <a:latin typeface="黑体" panose="02010609060101010101" pitchFamily="49" charset="-122"/>
                <a:ea typeface="黑体" panose="02010609060101010101" pitchFamily="49" charset="-122"/>
              </a:rPr>
              <a:t>封锁协议</a:t>
            </a:r>
            <a:endParaRPr lang="en-US" altLang="zh-CN" sz="2800" b="1">
              <a:latin typeface="黑体" panose="02010609060101010101" pitchFamily="49" charset="-122"/>
              <a:ea typeface="黑体" panose="02010609060101010101" pitchFamily="49" charset="-122"/>
            </a:endParaRPr>
          </a:p>
        </p:txBody>
      </p:sp>
      <p:sp>
        <p:nvSpPr>
          <p:cNvPr id="17418" name="AutoShape 4">
            <a:extLst>
              <a:ext uri="{FF2B5EF4-FFF2-40B4-BE49-F238E27FC236}">
                <a16:creationId xmlns:a16="http://schemas.microsoft.com/office/drawing/2014/main" id="{2F9B488D-923E-FAC3-84F3-05B4D20C8262}"/>
              </a:ext>
            </a:extLst>
          </p:cNvPr>
          <p:cNvSpPr>
            <a:spLocks noChangeArrowheads="1"/>
          </p:cNvSpPr>
          <p:nvPr/>
        </p:nvSpPr>
        <p:spPr bwMode="auto">
          <a:xfrm>
            <a:off x="176213" y="788988"/>
            <a:ext cx="3540125" cy="801687"/>
          </a:xfrm>
          <a:prstGeom prst="cloudCallout">
            <a:avLst>
              <a:gd name="adj1" fmla="val -49625"/>
              <a:gd name="adj2" fmla="val 63347"/>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rPr>
              <a:t>什么是封锁协议,加锁后的调度是什么样</a:t>
            </a:r>
            <a:r>
              <a:rPr lang="en-US" altLang="zh-CN" sz="1600">
                <a:solidFill>
                  <a:schemeClr val="tx1"/>
                </a:solidFill>
              </a:rPr>
              <a:t>? </a:t>
            </a:r>
          </a:p>
        </p:txBody>
      </p:sp>
      <p:grpSp>
        <p:nvGrpSpPr>
          <p:cNvPr id="17419" name="Group 40">
            <a:extLst>
              <a:ext uri="{FF2B5EF4-FFF2-40B4-BE49-F238E27FC236}">
                <a16:creationId xmlns:a16="http://schemas.microsoft.com/office/drawing/2014/main" id="{7BE51B6C-17B6-8103-7AF0-34D3EF8A4A98}"/>
              </a:ext>
            </a:extLst>
          </p:cNvPr>
          <p:cNvGrpSpPr>
            <a:grpSpLocks/>
          </p:cNvGrpSpPr>
          <p:nvPr/>
        </p:nvGrpSpPr>
        <p:grpSpPr bwMode="auto">
          <a:xfrm>
            <a:off x="384175" y="1720850"/>
            <a:ext cx="1882775" cy="2651125"/>
            <a:chOff x="208" y="1266"/>
            <a:chExt cx="986" cy="1500"/>
          </a:xfrm>
        </p:grpSpPr>
        <p:pic>
          <p:nvPicPr>
            <p:cNvPr id="17420" name="Picture 19">
              <a:extLst>
                <a:ext uri="{FF2B5EF4-FFF2-40B4-BE49-F238E27FC236}">
                  <a16:creationId xmlns:a16="http://schemas.microsoft.com/office/drawing/2014/main" id="{E767DB1E-855A-9E52-8560-92BF18400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 y="1266"/>
              <a:ext cx="986" cy="1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21" name="Rectangle 35">
              <a:extLst>
                <a:ext uri="{FF2B5EF4-FFF2-40B4-BE49-F238E27FC236}">
                  <a16:creationId xmlns:a16="http://schemas.microsoft.com/office/drawing/2014/main" id="{2472BD70-40BB-058E-CE46-C22E701F8C8C}"/>
                </a:ext>
              </a:extLst>
            </p:cNvPr>
            <p:cNvSpPr>
              <a:spLocks noChangeArrowheads="1"/>
            </p:cNvSpPr>
            <p:nvPr/>
          </p:nvSpPr>
          <p:spPr bwMode="auto">
            <a:xfrm>
              <a:off x="236" y="1724"/>
              <a:ext cx="17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eaLnBrk="0" hangingPunct="0"/>
              <a:r>
                <a:rPr lang="zh-CN" altLang="en-US" sz="1800">
                  <a:solidFill>
                    <a:srgbClr val="0066FF"/>
                  </a:solidFill>
                  <a:latin typeface="Tahoma" panose="020B0604030504040204" pitchFamily="34" charset="0"/>
                </a:rPr>
                <a:t>转  账</a:t>
              </a:r>
            </a:p>
          </p:txBody>
        </p:sp>
      </p:grpSp>
      <p:grpSp>
        <p:nvGrpSpPr>
          <p:cNvPr id="17422" name="Group 39">
            <a:extLst>
              <a:ext uri="{FF2B5EF4-FFF2-40B4-BE49-F238E27FC236}">
                <a16:creationId xmlns:a16="http://schemas.microsoft.com/office/drawing/2014/main" id="{E66E7CFF-9A03-A114-B1E2-C76413593B84}"/>
              </a:ext>
            </a:extLst>
          </p:cNvPr>
          <p:cNvGrpSpPr>
            <a:grpSpLocks/>
          </p:cNvGrpSpPr>
          <p:nvPr/>
        </p:nvGrpSpPr>
        <p:grpSpPr bwMode="auto">
          <a:xfrm>
            <a:off x="384175" y="4478338"/>
            <a:ext cx="1900238" cy="2009775"/>
            <a:chOff x="216" y="2868"/>
            <a:chExt cx="978" cy="1152"/>
          </a:xfrm>
        </p:grpSpPr>
        <p:pic>
          <p:nvPicPr>
            <p:cNvPr id="17423" name="Picture 20">
              <a:extLst>
                <a:ext uri="{FF2B5EF4-FFF2-40B4-BE49-F238E27FC236}">
                  <a16:creationId xmlns:a16="http://schemas.microsoft.com/office/drawing/2014/main" id="{FF690F04-FB4E-01B5-48E5-FB622797A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868"/>
              <a:ext cx="978"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24" name="Rectangle 38">
              <a:extLst>
                <a:ext uri="{FF2B5EF4-FFF2-40B4-BE49-F238E27FC236}">
                  <a16:creationId xmlns:a16="http://schemas.microsoft.com/office/drawing/2014/main" id="{B8F1F1BE-7D60-147B-731F-701E38FF5162}"/>
                </a:ext>
              </a:extLst>
            </p:cNvPr>
            <p:cNvSpPr>
              <a:spLocks noChangeArrowheads="1"/>
            </p:cNvSpPr>
            <p:nvPr/>
          </p:nvSpPr>
          <p:spPr bwMode="auto">
            <a:xfrm>
              <a:off x="242" y="3218"/>
              <a:ext cx="17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eaLnBrk="0" hangingPunct="0"/>
              <a:r>
                <a:rPr lang="zh-CN" altLang="en-US" sz="1800">
                  <a:solidFill>
                    <a:srgbClr val="0066FF"/>
                  </a:solidFill>
                  <a:latin typeface="Tahoma" panose="020B0604030504040204" pitchFamily="34" charset="0"/>
                </a:rPr>
                <a:t>查总账</a:t>
              </a:r>
            </a:p>
          </p:txBody>
        </p:sp>
      </p:grpSp>
      <p:sp>
        <p:nvSpPr>
          <p:cNvPr id="818226" name="Rectangle 50">
            <a:extLst>
              <a:ext uri="{FF2B5EF4-FFF2-40B4-BE49-F238E27FC236}">
                <a16:creationId xmlns:a16="http://schemas.microsoft.com/office/drawing/2014/main" id="{344C650D-E793-F458-35F0-F40D4E439E91}"/>
              </a:ext>
            </a:extLst>
          </p:cNvPr>
          <p:cNvSpPr>
            <a:spLocks noChangeArrowheads="1"/>
          </p:cNvSpPr>
          <p:nvPr/>
        </p:nvSpPr>
        <p:spPr bwMode="auto">
          <a:xfrm>
            <a:off x="4775200" y="889000"/>
            <a:ext cx="2462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a:latin typeface="Tahoma" panose="020B0604030504040204" pitchFamily="34" charset="0"/>
              </a:rPr>
              <a:t>指一组加锁规则！</a:t>
            </a:r>
          </a:p>
        </p:txBody>
      </p:sp>
      <p:grpSp>
        <p:nvGrpSpPr>
          <p:cNvPr id="818231" name="Group 55">
            <a:extLst>
              <a:ext uri="{FF2B5EF4-FFF2-40B4-BE49-F238E27FC236}">
                <a16:creationId xmlns:a16="http://schemas.microsoft.com/office/drawing/2014/main" id="{A21FDC4F-0BB4-78F5-F5B0-1C43A05E9361}"/>
              </a:ext>
            </a:extLst>
          </p:cNvPr>
          <p:cNvGrpSpPr>
            <a:grpSpLocks/>
          </p:cNvGrpSpPr>
          <p:nvPr/>
        </p:nvGrpSpPr>
        <p:grpSpPr bwMode="auto">
          <a:xfrm>
            <a:off x="2555875" y="1485900"/>
            <a:ext cx="3649663" cy="4892675"/>
            <a:chOff x="1262" y="1011"/>
            <a:chExt cx="2299" cy="3082"/>
          </a:xfrm>
        </p:grpSpPr>
        <p:grpSp>
          <p:nvGrpSpPr>
            <p:cNvPr id="17427" name="Group 49">
              <a:extLst>
                <a:ext uri="{FF2B5EF4-FFF2-40B4-BE49-F238E27FC236}">
                  <a16:creationId xmlns:a16="http://schemas.microsoft.com/office/drawing/2014/main" id="{E9DD622F-5C18-5389-A23C-65B4D3472C26}"/>
                </a:ext>
              </a:extLst>
            </p:cNvPr>
            <p:cNvGrpSpPr>
              <a:grpSpLocks/>
            </p:cNvGrpSpPr>
            <p:nvPr/>
          </p:nvGrpSpPr>
          <p:grpSpPr bwMode="auto">
            <a:xfrm>
              <a:off x="1262" y="1011"/>
              <a:ext cx="2299" cy="3082"/>
              <a:chOff x="1262" y="1011"/>
              <a:chExt cx="2299" cy="3082"/>
            </a:xfrm>
          </p:grpSpPr>
          <p:grpSp>
            <p:nvGrpSpPr>
              <p:cNvPr id="17428" name="Group 32">
                <a:extLst>
                  <a:ext uri="{FF2B5EF4-FFF2-40B4-BE49-F238E27FC236}">
                    <a16:creationId xmlns:a16="http://schemas.microsoft.com/office/drawing/2014/main" id="{D083354D-28E4-4034-CAF4-7DD1EA9A4643}"/>
                  </a:ext>
                </a:extLst>
              </p:cNvPr>
              <p:cNvGrpSpPr>
                <a:grpSpLocks/>
              </p:cNvGrpSpPr>
              <p:nvPr/>
            </p:nvGrpSpPr>
            <p:grpSpPr bwMode="auto">
              <a:xfrm>
                <a:off x="1262" y="1011"/>
                <a:ext cx="905" cy="3082"/>
                <a:chOff x="1262" y="957"/>
                <a:chExt cx="905" cy="3082"/>
              </a:xfrm>
            </p:grpSpPr>
            <p:sp>
              <p:nvSpPr>
                <p:cNvPr id="17429" name="Rectangle 23">
                  <a:extLst>
                    <a:ext uri="{FF2B5EF4-FFF2-40B4-BE49-F238E27FC236}">
                      <a16:creationId xmlns:a16="http://schemas.microsoft.com/office/drawing/2014/main" id="{4896A060-37CD-319F-8D78-387A7650ACF4}"/>
                    </a:ext>
                  </a:extLst>
                </p:cNvPr>
                <p:cNvSpPr>
                  <a:spLocks noChangeArrowheads="1"/>
                </p:cNvSpPr>
                <p:nvPr/>
              </p:nvSpPr>
              <p:spPr bwMode="auto">
                <a:xfrm>
                  <a:off x="1354" y="957"/>
                  <a:ext cx="6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solidFill>
                        <a:srgbClr val="0066FF"/>
                      </a:solidFill>
                      <a:latin typeface="Tahoma" panose="020B0604030504040204" pitchFamily="34" charset="0"/>
                    </a:rPr>
                    <a:t>grant-X</a:t>
                  </a:r>
                  <a:r>
                    <a:rPr lang="en-US" altLang="zh-CN" i="1">
                      <a:solidFill>
                        <a:srgbClr val="0066FF"/>
                      </a:solidFill>
                      <a:latin typeface="Tahoma" panose="020B0604030504040204" pitchFamily="34" charset="0"/>
                    </a:rPr>
                    <a:t>(B,T1)</a:t>
                  </a:r>
                </a:p>
              </p:txBody>
            </p:sp>
            <p:sp>
              <p:nvSpPr>
                <p:cNvPr id="17430" name="Rectangle 24">
                  <a:extLst>
                    <a:ext uri="{FF2B5EF4-FFF2-40B4-BE49-F238E27FC236}">
                      <a16:creationId xmlns:a16="http://schemas.microsoft.com/office/drawing/2014/main" id="{7807C2AF-2A23-8757-D962-490434F239BB}"/>
                    </a:ext>
                  </a:extLst>
                </p:cNvPr>
                <p:cNvSpPr>
                  <a:spLocks noChangeArrowheads="1"/>
                </p:cNvSpPr>
                <p:nvPr/>
              </p:nvSpPr>
              <p:spPr bwMode="auto">
                <a:xfrm>
                  <a:off x="1354" y="1839"/>
                  <a:ext cx="66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solidFill>
                        <a:srgbClr val="0066FF"/>
                      </a:solidFill>
                      <a:latin typeface="Tahoma" panose="020B0604030504040204" pitchFamily="34" charset="0"/>
                    </a:rPr>
                    <a:t>grant-S</a:t>
                  </a:r>
                  <a:r>
                    <a:rPr lang="en-US" altLang="zh-CN" i="1">
                      <a:solidFill>
                        <a:srgbClr val="0066FF"/>
                      </a:solidFill>
                      <a:latin typeface="Tahoma" panose="020B0604030504040204" pitchFamily="34" charset="0"/>
                    </a:rPr>
                    <a:t>(A,T2)</a:t>
                  </a:r>
                </a:p>
              </p:txBody>
            </p:sp>
            <p:sp>
              <p:nvSpPr>
                <p:cNvPr id="17431" name="Rectangle 25">
                  <a:extLst>
                    <a:ext uri="{FF2B5EF4-FFF2-40B4-BE49-F238E27FC236}">
                      <a16:creationId xmlns:a16="http://schemas.microsoft.com/office/drawing/2014/main" id="{FF75F526-6529-0E51-7390-0ECFC2989A3D}"/>
                    </a:ext>
                  </a:extLst>
                </p:cNvPr>
                <p:cNvSpPr>
                  <a:spLocks noChangeArrowheads="1"/>
                </p:cNvSpPr>
                <p:nvPr/>
              </p:nvSpPr>
              <p:spPr bwMode="auto">
                <a:xfrm>
                  <a:off x="1354" y="2733"/>
                  <a:ext cx="59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latin typeface="Tahoma" panose="020B0604030504040204" pitchFamily="34" charset="0"/>
                    </a:rPr>
                    <a:t>释放</a:t>
                  </a:r>
                  <a:r>
                    <a:rPr lang="en-US" altLang="zh-CN">
                      <a:latin typeface="Tahoma" panose="020B0604030504040204" pitchFamily="34" charset="0"/>
                    </a:rPr>
                    <a:t>-S</a:t>
                  </a:r>
                  <a:r>
                    <a:rPr lang="en-US" altLang="zh-CN" i="1">
                      <a:latin typeface="Tahoma" panose="020B0604030504040204" pitchFamily="34" charset="0"/>
                    </a:rPr>
                    <a:t>(B,T2)</a:t>
                  </a:r>
                </a:p>
              </p:txBody>
            </p:sp>
            <p:sp>
              <p:nvSpPr>
                <p:cNvPr id="17432" name="Rectangle 26">
                  <a:extLst>
                    <a:ext uri="{FF2B5EF4-FFF2-40B4-BE49-F238E27FC236}">
                      <a16:creationId xmlns:a16="http://schemas.microsoft.com/office/drawing/2014/main" id="{2EF7B50D-FEC9-F473-76AE-3714891052AD}"/>
                    </a:ext>
                  </a:extLst>
                </p:cNvPr>
                <p:cNvSpPr>
                  <a:spLocks noChangeArrowheads="1"/>
                </p:cNvSpPr>
                <p:nvPr/>
              </p:nvSpPr>
              <p:spPr bwMode="auto">
                <a:xfrm>
                  <a:off x="1360" y="2199"/>
                  <a:ext cx="59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latin typeface="Tahoma" panose="020B0604030504040204" pitchFamily="34" charset="0"/>
                    </a:rPr>
                    <a:t>释放</a:t>
                  </a:r>
                  <a:r>
                    <a:rPr lang="en-US" altLang="zh-CN">
                      <a:latin typeface="Tahoma" panose="020B0604030504040204" pitchFamily="34" charset="0"/>
                    </a:rPr>
                    <a:t>-S</a:t>
                  </a:r>
                  <a:r>
                    <a:rPr lang="en-US" altLang="zh-CN" i="1">
                      <a:latin typeface="Tahoma" panose="020B0604030504040204" pitchFamily="34" charset="0"/>
                    </a:rPr>
                    <a:t>(A,T2)</a:t>
                  </a:r>
                </a:p>
              </p:txBody>
            </p:sp>
            <p:sp>
              <p:nvSpPr>
                <p:cNvPr id="17433" name="Rectangle 27">
                  <a:extLst>
                    <a:ext uri="{FF2B5EF4-FFF2-40B4-BE49-F238E27FC236}">
                      <a16:creationId xmlns:a16="http://schemas.microsoft.com/office/drawing/2014/main" id="{EB1998A3-D686-409A-9238-7EDA471DC59E}"/>
                    </a:ext>
                  </a:extLst>
                </p:cNvPr>
                <p:cNvSpPr>
                  <a:spLocks noChangeArrowheads="1"/>
                </p:cNvSpPr>
                <p:nvPr/>
              </p:nvSpPr>
              <p:spPr bwMode="auto">
                <a:xfrm>
                  <a:off x="1262" y="3884"/>
                  <a:ext cx="90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600">
                      <a:solidFill>
                        <a:srgbClr val="FF0000"/>
                      </a:solidFill>
                      <a:latin typeface="黑体" panose="02010609060101010101" pitchFamily="49" charset="-122"/>
                      <a:ea typeface="黑体" panose="02010609060101010101" pitchFamily="49" charset="-122"/>
                    </a:rPr>
                    <a:t>（并发控制器）</a:t>
                  </a:r>
                </a:p>
              </p:txBody>
            </p:sp>
            <p:sp>
              <p:nvSpPr>
                <p:cNvPr id="17434" name="Rectangle 28">
                  <a:extLst>
                    <a:ext uri="{FF2B5EF4-FFF2-40B4-BE49-F238E27FC236}">
                      <a16:creationId xmlns:a16="http://schemas.microsoft.com/office/drawing/2014/main" id="{A144816A-6112-C4F6-C98F-5D61702C2C6C}"/>
                    </a:ext>
                  </a:extLst>
                </p:cNvPr>
                <p:cNvSpPr>
                  <a:spLocks noChangeArrowheads="1"/>
                </p:cNvSpPr>
                <p:nvPr/>
              </p:nvSpPr>
              <p:spPr bwMode="auto">
                <a:xfrm>
                  <a:off x="1354" y="1683"/>
                  <a:ext cx="60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latin typeface="Tahoma" panose="020B0604030504040204" pitchFamily="34" charset="0"/>
                    </a:rPr>
                    <a:t>释放</a:t>
                  </a:r>
                  <a:r>
                    <a:rPr lang="en-US" altLang="zh-CN">
                      <a:latin typeface="Tahoma" panose="020B0604030504040204" pitchFamily="34" charset="0"/>
                    </a:rPr>
                    <a:t>-X</a:t>
                  </a:r>
                  <a:r>
                    <a:rPr lang="en-US" altLang="zh-CN" i="1">
                      <a:latin typeface="Tahoma" panose="020B0604030504040204" pitchFamily="34" charset="0"/>
                    </a:rPr>
                    <a:t>(B,T1)</a:t>
                  </a:r>
                </a:p>
              </p:txBody>
            </p:sp>
            <p:sp>
              <p:nvSpPr>
                <p:cNvPr id="17435" name="Rectangle 29">
                  <a:extLst>
                    <a:ext uri="{FF2B5EF4-FFF2-40B4-BE49-F238E27FC236}">
                      <a16:creationId xmlns:a16="http://schemas.microsoft.com/office/drawing/2014/main" id="{2BF72357-898B-368A-5461-CF370427E26F}"/>
                    </a:ext>
                  </a:extLst>
                </p:cNvPr>
                <p:cNvSpPr>
                  <a:spLocks noChangeArrowheads="1"/>
                </p:cNvSpPr>
                <p:nvPr/>
              </p:nvSpPr>
              <p:spPr bwMode="auto">
                <a:xfrm>
                  <a:off x="1360" y="2397"/>
                  <a:ext cx="66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solidFill>
                        <a:srgbClr val="0066FF"/>
                      </a:solidFill>
                      <a:latin typeface="Tahoma" panose="020B0604030504040204" pitchFamily="34" charset="0"/>
                    </a:rPr>
                    <a:t>grant-S</a:t>
                  </a:r>
                  <a:r>
                    <a:rPr lang="en-US" altLang="zh-CN" i="1">
                      <a:solidFill>
                        <a:srgbClr val="0066FF"/>
                      </a:solidFill>
                      <a:latin typeface="Tahoma" panose="020B0604030504040204" pitchFamily="34" charset="0"/>
                    </a:rPr>
                    <a:t>(B,T2)</a:t>
                  </a:r>
                </a:p>
              </p:txBody>
            </p:sp>
            <p:sp>
              <p:nvSpPr>
                <p:cNvPr id="17436" name="Rectangle 30">
                  <a:extLst>
                    <a:ext uri="{FF2B5EF4-FFF2-40B4-BE49-F238E27FC236}">
                      <a16:creationId xmlns:a16="http://schemas.microsoft.com/office/drawing/2014/main" id="{3EBFD9AD-A316-0189-2757-D999E3183533}"/>
                    </a:ext>
                  </a:extLst>
                </p:cNvPr>
                <p:cNvSpPr>
                  <a:spLocks noChangeArrowheads="1"/>
                </p:cNvSpPr>
                <p:nvPr/>
              </p:nvSpPr>
              <p:spPr bwMode="auto">
                <a:xfrm>
                  <a:off x="1354" y="3045"/>
                  <a:ext cx="6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solidFill>
                        <a:srgbClr val="0066FF"/>
                      </a:solidFill>
                      <a:latin typeface="Tahoma" panose="020B0604030504040204" pitchFamily="34" charset="0"/>
                    </a:rPr>
                    <a:t>grant-X</a:t>
                  </a:r>
                  <a:r>
                    <a:rPr lang="en-US" altLang="zh-CN" i="1">
                      <a:solidFill>
                        <a:srgbClr val="0066FF"/>
                      </a:solidFill>
                      <a:latin typeface="Tahoma" panose="020B0604030504040204" pitchFamily="34" charset="0"/>
                    </a:rPr>
                    <a:t>(A,T1)</a:t>
                  </a:r>
                </a:p>
              </p:txBody>
            </p:sp>
            <p:sp>
              <p:nvSpPr>
                <p:cNvPr id="17437" name="Rectangle 31">
                  <a:extLst>
                    <a:ext uri="{FF2B5EF4-FFF2-40B4-BE49-F238E27FC236}">
                      <a16:creationId xmlns:a16="http://schemas.microsoft.com/office/drawing/2014/main" id="{3EF609FC-C783-3CD5-6E87-D5C37A985742}"/>
                    </a:ext>
                  </a:extLst>
                </p:cNvPr>
                <p:cNvSpPr>
                  <a:spLocks noChangeArrowheads="1"/>
                </p:cNvSpPr>
                <p:nvPr/>
              </p:nvSpPr>
              <p:spPr bwMode="auto">
                <a:xfrm>
                  <a:off x="1360" y="3741"/>
                  <a:ext cx="60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latin typeface="Tahoma" panose="020B0604030504040204" pitchFamily="34" charset="0"/>
                    </a:rPr>
                    <a:t>释放</a:t>
                  </a:r>
                  <a:r>
                    <a:rPr lang="en-US" altLang="zh-CN">
                      <a:latin typeface="Tahoma" panose="020B0604030504040204" pitchFamily="34" charset="0"/>
                    </a:rPr>
                    <a:t>-X</a:t>
                  </a:r>
                  <a:r>
                    <a:rPr lang="en-US" altLang="zh-CN" i="1">
                      <a:latin typeface="Tahoma" panose="020B0604030504040204" pitchFamily="34" charset="0"/>
                    </a:rPr>
                    <a:t>(A,T1)</a:t>
                  </a:r>
                </a:p>
              </p:txBody>
            </p:sp>
          </p:grpSp>
          <p:sp>
            <p:nvSpPr>
              <p:cNvPr id="17438" name="Line 45">
                <a:extLst>
                  <a:ext uri="{FF2B5EF4-FFF2-40B4-BE49-F238E27FC236}">
                    <a16:creationId xmlns:a16="http://schemas.microsoft.com/office/drawing/2014/main" id="{86926EE2-D3D7-9175-E025-5803611B6CF2}"/>
                  </a:ext>
                </a:extLst>
              </p:cNvPr>
              <p:cNvSpPr>
                <a:spLocks noChangeShapeType="1"/>
              </p:cNvSpPr>
              <p:nvPr/>
            </p:nvSpPr>
            <p:spPr bwMode="auto">
              <a:xfrm>
                <a:off x="3339" y="1098"/>
                <a:ext cx="222"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9" name="Line 46">
                <a:extLst>
                  <a:ext uri="{FF2B5EF4-FFF2-40B4-BE49-F238E27FC236}">
                    <a16:creationId xmlns:a16="http://schemas.microsoft.com/office/drawing/2014/main" id="{758F426A-8390-0178-8CDE-3C52BB613410}"/>
                  </a:ext>
                </a:extLst>
              </p:cNvPr>
              <p:cNvSpPr>
                <a:spLocks noChangeShapeType="1"/>
              </p:cNvSpPr>
              <p:nvPr/>
            </p:nvSpPr>
            <p:spPr bwMode="auto">
              <a:xfrm>
                <a:off x="2088" y="1986"/>
                <a:ext cx="222"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0" name="Line 47">
                <a:extLst>
                  <a:ext uri="{FF2B5EF4-FFF2-40B4-BE49-F238E27FC236}">
                    <a16:creationId xmlns:a16="http://schemas.microsoft.com/office/drawing/2014/main" id="{4BDF6DCD-7FC6-52F7-5D57-2B1BBDEB3A76}"/>
                  </a:ext>
                </a:extLst>
              </p:cNvPr>
              <p:cNvSpPr>
                <a:spLocks noChangeShapeType="1"/>
              </p:cNvSpPr>
              <p:nvPr/>
            </p:nvSpPr>
            <p:spPr bwMode="auto">
              <a:xfrm>
                <a:off x="2088" y="2520"/>
                <a:ext cx="222"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1" name="Line 48">
                <a:extLst>
                  <a:ext uri="{FF2B5EF4-FFF2-40B4-BE49-F238E27FC236}">
                    <a16:creationId xmlns:a16="http://schemas.microsoft.com/office/drawing/2014/main" id="{00B5DB24-0257-A915-8171-AEBBA39C70FC}"/>
                  </a:ext>
                </a:extLst>
              </p:cNvPr>
              <p:cNvSpPr>
                <a:spLocks noChangeShapeType="1"/>
              </p:cNvSpPr>
              <p:nvPr/>
            </p:nvSpPr>
            <p:spPr bwMode="auto">
              <a:xfrm>
                <a:off x="3330" y="3168"/>
                <a:ext cx="222"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42" name="Line 51">
              <a:extLst>
                <a:ext uri="{FF2B5EF4-FFF2-40B4-BE49-F238E27FC236}">
                  <a16:creationId xmlns:a16="http://schemas.microsoft.com/office/drawing/2014/main" id="{49DE17BE-37D7-1D87-5AE4-03A335EB403C}"/>
                </a:ext>
              </a:extLst>
            </p:cNvPr>
            <p:cNvSpPr>
              <a:spLocks noChangeShapeType="1"/>
            </p:cNvSpPr>
            <p:nvPr/>
          </p:nvSpPr>
          <p:spPr bwMode="auto">
            <a:xfrm>
              <a:off x="3330" y="1779"/>
              <a:ext cx="22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3" name="Line 52">
              <a:extLst>
                <a:ext uri="{FF2B5EF4-FFF2-40B4-BE49-F238E27FC236}">
                  <a16:creationId xmlns:a16="http://schemas.microsoft.com/office/drawing/2014/main" id="{5341FF4A-6682-9F09-EE27-350E5135B975}"/>
                </a:ext>
              </a:extLst>
            </p:cNvPr>
            <p:cNvSpPr>
              <a:spLocks noChangeShapeType="1"/>
            </p:cNvSpPr>
            <p:nvPr/>
          </p:nvSpPr>
          <p:spPr bwMode="auto">
            <a:xfrm>
              <a:off x="2076" y="2316"/>
              <a:ext cx="22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4" name="Line 53">
              <a:extLst>
                <a:ext uri="{FF2B5EF4-FFF2-40B4-BE49-F238E27FC236}">
                  <a16:creationId xmlns:a16="http://schemas.microsoft.com/office/drawing/2014/main" id="{4E5F221A-77CD-CA7F-7741-A04BCB116DC9}"/>
                </a:ext>
              </a:extLst>
            </p:cNvPr>
            <p:cNvSpPr>
              <a:spLocks noChangeShapeType="1"/>
            </p:cNvSpPr>
            <p:nvPr/>
          </p:nvSpPr>
          <p:spPr bwMode="auto">
            <a:xfrm>
              <a:off x="2073" y="2856"/>
              <a:ext cx="22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5" name="Line 54">
              <a:extLst>
                <a:ext uri="{FF2B5EF4-FFF2-40B4-BE49-F238E27FC236}">
                  <a16:creationId xmlns:a16="http://schemas.microsoft.com/office/drawing/2014/main" id="{D2B438B5-AAD5-17CD-BE54-86065DE1132E}"/>
                </a:ext>
              </a:extLst>
            </p:cNvPr>
            <p:cNvSpPr>
              <a:spLocks noChangeShapeType="1"/>
            </p:cNvSpPr>
            <p:nvPr/>
          </p:nvSpPr>
          <p:spPr bwMode="auto">
            <a:xfrm>
              <a:off x="2076" y="3864"/>
              <a:ext cx="22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46" name="Rectangle 56">
            <a:extLst>
              <a:ext uri="{FF2B5EF4-FFF2-40B4-BE49-F238E27FC236}">
                <a16:creationId xmlns:a16="http://schemas.microsoft.com/office/drawing/2014/main" id="{96F3BC76-9D36-B579-4F55-1D92DA8EE80E}"/>
              </a:ext>
            </a:extLst>
          </p:cNvPr>
          <p:cNvSpPr>
            <a:spLocks noChangeArrowheads="1"/>
          </p:cNvSpPr>
          <p:nvPr/>
        </p:nvSpPr>
        <p:spPr bwMode="auto">
          <a:xfrm>
            <a:off x="5797550" y="142875"/>
            <a:ext cx="29654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二 锁与封锁协议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8226"/>
                                        </p:tgtEl>
                                        <p:attrNameLst>
                                          <p:attrName>style.visibility</p:attrName>
                                        </p:attrNameLst>
                                      </p:cBhvr>
                                      <p:to>
                                        <p:strVal val="visible"/>
                                      </p:to>
                                    </p:set>
                                    <p:anim calcmode="lin" valueType="num">
                                      <p:cBhvr additive="base">
                                        <p:cTn id="7" dur="500" fill="hold"/>
                                        <p:tgtEl>
                                          <p:spTgt spid="818226"/>
                                        </p:tgtEl>
                                        <p:attrNameLst>
                                          <p:attrName>ppt_x</p:attrName>
                                        </p:attrNameLst>
                                      </p:cBhvr>
                                      <p:tavLst>
                                        <p:tav tm="0">
                                          <p:val>
                                            <p:strVal val="#ppt_x"/>
                                          </p:val>
                                        </p:tav>
                                        <p:tav tm="100000">
                                          <p:val>
                                            <p:strVal val="#ppt_x"/>
                                          </p:val>
                                        </p:tav>
                                      </p:tavLst>
                                    </p:anim>
                                    <p:anim calcmode="lin" valueType="num">
                                      <p:cBhvr additive="base">
                                        <p:cTn id="8" dur="500" fill="hold"/>
                                        <p:tgtEl>
                                          <p:spTgt spid="8182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8231"/>
                                        </p:tgtEl>
                                        <p:attrNameLst>
                                          <p:attrName>style.visibility</p:attrName>
                                        </p:attrNameLst>
                                      </p:cBhvr>
                                      <p:to>
                                        <p:strVal val="visible"/>
                                      </p:to>
                                    </p:set>
                                    <p:anim calcmode="lin" valueType="num">
                                      <p:cBhvr additive="base">
                                        <p:cTn id="13" dur="500" fill="hold"/>
                                        <p:tgtEl>
                                          <p:spTgt spid="818231"/>
                                        </p:tgtEl>
                                        <p:attrNameLst>
                                          <p:attrName>ppt_x</p:attrName>
                                        </p:attrNameLst>
                                      </p:cBhvr>
                                      <p:tavLst>
                                        <p:tav tm="0">
                                          <p:val>
                                            <p:strVal val="#ppt_x"/>
                                          </p:val>
                                        </p:tav>
                                        <p:tav tm="100000">
                                          <p:val>
                                            <p:strVal val="#ppt_x"/>
                                          </p:val>
                                        </p:tav>
                                      </p:tavLst>
                                    </p:anim>
                                    <p:anim calcmode="lin" valueType="num">
                                      <p:cBhvr additive="base">
                                        <p:cTn id="14" dur="500" fill="hold"/>
                                        <p:tgtEl>
                                          <p:spTgt spid="8182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226"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编号占位符 3">
            <a:extLst>
              <a:ext uri="{FF2B5EF4-FFF2-40B4-BE49-F238E27FC236}">
                <a16:creationId xmlns:a16="http://schemas.microsoft.com/office/drawing/2014/main" id="{77572E0A-B4F0-2217-6523-0FA899CFCBB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B0B2E7-6101-4E7E-93E9-BC6E15C77E04}" type="slidenum">
              <a:rPr lang="zh-CN" altLang="en-US"/>
              <a:pPr/>
              <a:t>385</a:t>
            </a:fld>
            <a:endParaRPr lang="zh-CN" altLang="en-US"/>
          </a:p>
        </p:txBody>
      </p:sp>
      <p:grpSp>
        <p:nvGrpSpPr>
          <p:cNvPr id="18434" name="Group 34">
            <a:extLst>
              <a:ext uri="{FF2B5EF4-FFF2-40B4-BE49-F238E27FC236}">
                <a16:creationId xmlns:a16="http://schemas.microsoft.com/office/drawing/2014/main" id="{8CF35002-FEED-5DDE-7654-21E6928102CA}"/>
              </a:ext>
            </a:extLst>
          </p:cNvPr>
          <p:cNvGrpSpPr>
            <a:grpSpLocks/>
          </p:cNvGrpSpPr>
          <p:nvPr/>
        </p:nvGrpSpPr>
        <p:grpSpPr bwMode="auto">
          <a:xfrm>
            <a:off x="1852613" y="1387475"/>
            <a:ext cx="3905250" cy="4940300"/>
            <a:chOff x="2049" y="920"/>
            <a:chExt cx="2460" cy="3112"/>
          </a:xfrm>
        </p:grpSpPr>
        <p:grpSp>
          <p:nvGrpSpPr>
            <p:cNvPr id="18435" name="Group 2">
              <a:extLst>
                <a:ext uri="{FF2B5EF4-FFF2-40B4-BE49-F238E27FC236}">
                  <a16:creationId xmlns:a16="http://schemas.microsoft.com/office/drawing/2014/main" id="{969C9E4D-18F3-7E3F-4E30-A7399B0B2360}"/>
                </a:ext>
              </a:extLst>
            </p:cNvPr>
            <p:cNvGrpSpPr>
              <a:grpSpLocks/>
            </p:cNvGrpSpPr>
            <p:nvPr/>
          </p:nvGrpSpPr>
          <p:grpSpPr bwMode="auto">
            <a:xfrm>
              <a:off x="2049" y="920"/>
              <a:ext cx="2460" cy="2941"/>
              <a:chOff x="1383" y="920"/>
              <a:chExt cx="2586" cy="2941"/>
            </a:xfrm>
          </p:grpSpPr>
          <p:sp>
            <p:nvSpPr>
              <p:cNvPr id="18436" name="Rectangle 6">
                <a:extLst>
                  <a:ext uri="{FF2B5EF4-FFF2-40B4-BE49-F238E27FC236}">
                    <a16:creationId xmlns:a16="http://schemas.microsoft.com/office/drawing/2014/main" id="{2112B0BC-84E3-2480-E610-AE1170E48D0C}"/>
                  </a:ext>
                </a:extLst>
              </p:cNvPr>
              <p:cNvSpPr>
                <a:spLocks noChangeArrowheads="1"/>
              </p:cNvSpPr>
              <p:nvPr/>
            </p:nvSpPr>
            <p:spPr bwMode="auto">
              <a:xfrm>
                <a:off x="1383" y="934"/>
                <a:ext cx="2540" cy="29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tIns="0" bIns="0" anchor="ctr"/>
              <a:lstStyle/>
              <a:p>
                <a:pPr algn="ctr" eaLnBrk="0" hangingPunct="0"/>
                <a:endParaRPr lang="zh-CN" altLang="en-US" sz="1400">
                  <a:solidFill>
                    <a:srgbClr val="428E5B"/>
                  </a:solidFill>
                  <a:latin typeface="Tahoma" panose="020B0604030504040204" pitchFamily="34" charset="0"/>
                </a:endParaRPr>
              </a:p>
            </p:txBody>
          </p:sp>
          <p:sp>
            <p:nvSpPr>
              <p:cNvPr id="18437" name="Rectangle 5">
                <a:extLst>
                  <a:ext uri="{FF2B5EF4-FFF2-40B4-BE49-F238E27FC236}">
                    <a16:creationId xmlns:a16="http://schemas.microsoft.com/office/drawing/2014/main" id="{8159301E-ACC7-ED82-EF46-1AF8A73CE28A}"/>
                  </a:ext>
                </a:extLst>
              </p:cNvPr>
              <p:cNvSpPr>
                <a:spLocks noChangeArrowheads="1"/>
              </p:cNvSpPr>
              <p:nvPr/>
            </p:nvSpPr>
            <p:spPr bwMode="auto">
              <a:xfrm>
                <a:off x="2721" y="920"/>
                <a:ext cx="1248" cy="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eaLnBrk="0" hangingPunct="0"/>
                <a:r>
                  <a:rPr lang="en-US" altLang="zh-CN" sz="1800" i="1">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T</a:t>
                </a:r>
                <a:r>
                  <a:rPr lang="en-US" altLang="zh-CN" sz="1800" baseline="-25000">
                    <a:solidFill>
                      <a:schemeClr val="tx1"/>
                    </a:solidFill>
                    <a:latin typeface="Times New Roman" panose="02020603050405020304" pitchFamily="18" charset="0"/>
                  </a:rPr>
                  <a:t>1</a:t>
                </a:r>
                <a:r>
                  <a:rPr lang="en-US" altLang="zh-CN" sz="1800">
                    <a:solidFill>
                      <a:schemeClr val="tx1"/>
                    </a:solidFill>
                    <a:latin typeface="Times New Roman" panose="02020603050405020304" pitchFamily="18" charset="0"/>
                  </a:rPr>
                  <a:t>:</a:t>
                </a:r>
                <a:r>
                  <a:rPr lang="en-US" altLang="zh-CN" sz="1800" i="1">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lock-X</a:t>
                </a:r>
                <a:r>
                  <a:rPr lang="en-US" altLang="zh-CN" sz="1800" i="1">
                    <a:solidFill>
                      <a:schemeClr val="tx1"/>
                    </a:solidFill>
                    <a:latin typeface="Times New Roman" panose="02020603050405020304" pitchFamily="18" charset="0"/>
                  </a:rPr>
                  <a:t>(B);</a:t>
                </a:r>
              </a:p>
              <a:p>
                <a:pPr eaLnBrk="0" hangingPunct="0"/>
                <a:r>
                  <a:rPr lang="en-US" altLang="zh-CN" sz="1800">
                    <a:solidFill>
                      <a:schemeClr val="tx1"/>
                    </a:solidFill>
                    <a:latin typeface="Times New Roman" panose="02020603050405020304" pitchFamily="18" charset="0"/>
                  </a:rPr>
                  <a:t>        read </a:t>
                </a:r>
                <a:r>
                  <a:rPr lang="en-US" altLang="zh-CN" sz="1800" i="1">
                    <a:solidFill>
                      <a:schemeClr val="tx1"/>
                    </a:solidFill>
                    <a:latin typeface="Times New Roman" panose="02020603050405020304" pitchFamily="18" charset="0"/>
                  </a:rPr>
                  <a:t>(B)</a:t>
                </a:r>
                <a:r>
                  <a:rPr lang="en-US" altLang="zh-CN" sz="1800">
                    <a:solidFill>
                      <a:schemeClr val="tx1"/>
                    </a:solidFill>
                    <a:latin typeface="Times New Roman" panose="02020603050405020304" pitchFamily="18" charset="0"/>
                  </a:rPr>
                  <a:t>;</a:t>
                </a:r>
              </a:p>
              <a:p>
                <a:pPr eaLnBrk="0" hangingPunct="0"/>
                <a:r>
                  <a:rPr lang="en-US" altLang="zh-CN" sz="1800">
                    <a:solidFill>
                      <a:schemeClr val="tx1"/>
                    </a:solidFill>
                    <a:latin typeface="Times New Roman" panose="02020603050405020304" pitchFamily="18" charset="0"/>
                  </a:rPr>
                  <a:t>        B:=B</a:t>
                </a:r>
                <a:r>
                  <a:rPr lang="en-US" altLang="zh-CN" sz="1800">
                    <a:solidFill>
                      <a:srgbClr val="0066FF"/>
                    </a:solidFill>
                    <a:latin typeface="Times New Roman" panose="02020603050405020304" pitchFamily="18" charset="0"/>
                  </a:rPr>
                  <a:t>-50</a:t>
                </a:r>
                <a:r>
                  <a:rPr lang="en-US" altLang="zh-CN" sz="1800">
                    <a:solidFill>
                      <a:schemeClr val="tx1"/>
                    </a:solidFill>
                    <a:latin typeface="Times New Roman" panose="02020603050405020304" pitchFamily="18" charset="0"/>
                  </a:rPr>
                  <a:t>;</a:t>
                </a:r>
              </a:p>
              <a:p>
                <a:pPr eaLnBrk="0" hangingPunct="0"/>
                <a:r>
                  <a:rPr lang="en-US" altLang="zh-CN" sz="1800">
                    <a:solidFill>
                      <a:schemeClr val="tx1"/>
                    </a:solidFill>
                    <a:latin typeface="Times New Roman" panose="02020603050405020304" pitchFamily="18" charset="0"/>
                  </a:rPr>
                  <a:t>        write </a:t>
                </a:r>
                <a:r>
                  <a:rPr lang="en-US" altLang="zh-CN" sz="1800" i="1">
                    <a:solidFill>
                      <a:schemeClr val="tx1"/>
                    </a:solidFill>
                    <a:latin typeface="Times New Roman" panose="02020603050405020304" pitchFamily="18" charset="0"/>
                  </a:rPr>
                  <a:t>(B)</a:t>
                </a:r>
                <a:r>
                  <a:rPr lang="en-US" altLang="zh-CN" sz="1800">
                    <a:solidFill>
                      <a:schemeClr val="tx1"/>
                    </a:solidFill>
                    <a:latin typeface="Times New Roman" panose="02020603050405020304" pitchFamily="18" charset="0"/>
                  </a:rPr>
                  <a:t>;</a:t>
                </a:r>
              </a:p>
              <a:p>
                <a:pPr eaLnBrk="0" hangingPunct="0"/>
                <a:r>
                  <a:rPr lang="en-US" altLang="zh-CN" sz="1800">
                    <a:solidFill>
                      <a:schemeClr val="tx1"/>
                    </a:solidFill>
                    <a:latin typeface="Times New Roman" panose="02020603050405020304" pitchFamily="18" charset="0"/>
                  </a:rPr>
                  <a:t>        unlock</a:t>
                </a:r>
                <a:r>
                  <a:rPr lang="en-US" altLang="zh-CN" sz="1800" i="1">
                    <a:solidFill>
                      <a:schemeClr val="tx1"/>
                    </a:solidFill>
                    <a:latin typeface="Times New Roman" panose="02020603050405020304" pitchFamily="18" charset="0"/>
                  </a:rPr>
                  <a:t>(B)</a:t>
                </a:r>
                <a:r>
                  <a:rPr lang="en-US" altLang="zh-CN" sz="1800">
                    <a:solidFill>
                      <a:schemeClr val="tx1"/>
                    </a:solidFill>
                    <a:latin typeface="Times New Roman" panose="02020603050405020304" pitchFamily="18" charset="0"/>
                  </a:rPr>
                  <a:t>;</a:t>
                </a: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endParaRPr lang="en-US" altLang="zh-CN" sz="1800">
                  <a:solidFill>
                    <a:schemeClr val="tx1"/>
                  </a:solidFill>
                  <a:latin typeface="Times New Roman" panose="02020603050405020304" pitchFamily="18" charset="0"/>
                </a:endParaRPr>
              </a:p>
              <a:p>
                <a:pPr eaLnBrk="0" hangingPunct="0"/>
                <a:r>
                  <a:rPr lang="en-US" altLang="zh-CN" sz="1800">
                    <a:solidFill>
                      <a:schemeClr val="tx1"/>
                    </a:solidFill>
                    <a:latin typeface="Times New Roman" panose="02020603050405020304" pitchFamily="18" charset="0"/>
                  </a:rPr>
                  <a:t>        Lock-X</a:t>
                </a:r>
                <a:r>
                  <a:rPr lang="en-US" altLang="zh-CN" sz="1800" i="1">
                    <a:solidFill>
                      <a:schemeClr val="tx1"/>
                    </a:solidFill>
                    <a:latin typeface="Times New Roman" panose="02020603050405020304" pitchFamily="18" charset="0"/>
                  </a:rPr>
                  <a:t>(A)</a:t>
                </a:r>
              </a:p>
              <a:p>
                <a:pPr eaLnBrk="0" hangingPunct="0"/>
                <a:r>
                  <a:rPr lang="en-US" altLang="zh-CN" sz="1800">
                    <a:solidFill>
                      <a:schemeClr val="tx1"/>
                    </a:solidFill>
                    <a:latin typeface="Times New Roman" panose="02020603050405020304" pitchFamily="18" charset="0"/>
                  </a:rPr>
                  <a:t>        read</a:t>
                </a:r>
                <a:r>
                  <a:rPr lang="en-US" altLang="zh-CN" sz="1800" i="1">
                    <a:solidFill>
                      <a:schemeClr val="tx1"/>
                    </a:solidFill>
                    <a:latin typeface="Times New Roman" panose="02020603050405020304" pitchFamily="18" charset="0"/>
                  </a:rPr>
                  <a:t>(A)</a:t>
                </a:r>
              </a:p>
              <a:p>
                <a:pPr eaLnBrk="0" hangingPunct="0"/>
                <a:r>
                  <a:rPr lang="en-US" altLang="zh-CN" sz="1800">
                    <a:solidFill>
                      <a:schemeClr val="tx1"/>
                    </a:solidFill>
                    <a:latin typeface="Times New Roman" panose="02020603050405020304" pitchFamily="18" charset="0"/>
                  </a:rPr>
                  <a:t>        A:=A</a:t>
                </a:r>
                <a:r>
                  <a:rPr lang="en-US" altLang="zh-CN" sz="1800">
                    <a:solidFill>
                      <a:srgbClr val="0066FF"/>
                    </a:solidFill>
                    <a:latin typeface="Times New Roman" panose="02020603050405020304" pitchFamily="18" charset="0"/>
                  </a:rPr>
                  <a:t>+50</a:t>
                </a:r>
              </a:p>
              <a:p>
                <a:pPr eaLnBrk="0" hangingPunct="0"/>
                <a:r>
                  <a:rPr lang="en-US" altLang="zh-CN" sz="1800">
                    <a:solidFill>
                      <a:schemeClr val="tx1"/>
                    </a:solidFill>
                    <a:latin typeface="Times New Roman" panose="02020603050405020304" pitchFamily="18" charset="0"/>
                  </a:rPr>
                  <a:t>        write</a:t>
                </a:r>
                <a:r>
                  <a:rPr lang="en-US" altLang="zh-CN" sz="1800" i="1">
                    <a:solidFill>
                      <a:schemeClr val="tx1"/>
                    </a:solidFill>
                    <a:latin typeface="Times New Roman" panose="02020603050405020304" pitchFamily="18" charset="0"/>
                  </a:rPr>
                  <a:t>(A)</a:t>
                </a:r>
              </a:p>
              <a:p>
                <a:pPr eaLnBrk="0" hangingPunct="0"/>
                <a:r>
                  <a:rPr lang="en-US" altLang="zh-CN" sz="1800">
                    <a:solidFill>
                      <a:schemeClr val="tx1"/>
                    </a:solidFill>
                    <a:latin typeface="Times New Roman" panose="02020603050405020304" pitchFamily="18" charset="0"/>
                  </a:rPr>
                  <a:t>        unlock</a:t>
                </a:r>
                <a:r>
                  <a:rPr lang="en-US" altLang="zh-CN" sz="1800" i="1">
                    <a:solidFill>
                      <a:schemeClr val="tx1"/>
                    </a:solidFill>
                    <a:latin typeface="Times New Roman" panose="02020603050405020304" pitchFamily="18" charset="0"/>
                  </a:rPr>
                  <a:t>(A)</a:t>
                </a:r>
              </a:p>
            </p:txBody>
          </p:sp>
          <p:sp>
            <p:nvSpPr>
              <p:cNvPr id="18438" name="Line 7">
                <a:extLst>
                  <a:ext uri="{FF2B5EF4-FFF2-40B4-BE49-F238E27FC236}">
                    <a16:creationId xmlns:a16="http://schemas.microsoft.com/office/drawing/2014/main" id="{C1C0EC15-D6CE-8840-D40B-CD49BBF4EE36}"/>
                  </a:ext>
                </a:extLst>
              </p:cNvPr>
              <p:cNvSpPr>
                <a:spLocks noChangeShapeType="1"/>
              </p:cNvSpPr>
              <p:nvPr/>
            </p:nvSpPr>
            <p:spPr bwMode="auto">
              <a:xfrm flipH="1">
                <a:off x="2698" y="934"/>
                <a:ext cx="1" cy="29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9" name="Rectangle 6">
                <a:extLst>
                  <a:ext uri="{FF2B5EF4-FFF2-40B4-BE49-F238E27FC236}">
                    <a16:creationId xmlns:a16="http://schemas.microsoft.com/office/drawing/2014/main" id="{FE995DE7-A71D-5F7E-E947-451D2A126C2D}"/>
                  </a:ext>
                </a:extLst>
              </p:cNvPr>
              <p:cNvSpPr>
                <a:spLocks noChangeArrowheads="1"/>
              </p:cNvSpPr>
              <p:nvPr/>
            </p:nvSpPr>
            <p:spPr bwMode="auto">
              <a:xfrm>
                <a:off x="1473" y="1820"/>
                <a:ext cx="1248" cy="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zh-CN" sz="1800">
                    <a:solidFill>
                      <a:schemeClr val="tx1"/>
                    </a:solidFill>
                    <a:latin typeface="Times New Roman" panose="02020603050405020304" pitchFamily="18" charset="0"/>
                  </a:rPr>
                  <a:t>T2:  lock-S(A);</a:t>
                </a:r>
              </a:p>
              <a:p>
                <a:pPr eaLnBrk="0" hangingPunct="0"/>
                <a:r>
                  <a:rPr lang="en-US" altLang="zh-CN" sz="1800">
                    <a:solidFill>
                      <a:schemeClr val="tx1"/>
                    </a:solidFill>
                    <a:latin typeface="Times New Roman" panose="02020603050405020304" pitchFamily="18" charset="0"/>
                  </a:rPr>
                  <a:t>        read (A);</a:t>
                </a:r>
              </a:p>
              <a:p>
                <a:pPr eaLnBrk="0" hangingPunct="0"/>
                <a:r>
                  <a:rPr lang="en-US" altLang="zh-CN" sz="1800">
                    <a:solidFill>
                      <a:schemeClr val="tx1"/>
                    </a:solidFill>
                    <a:latin typeface="Times New Roman" panose="02020603050405020304" pitchFamily="18" charset="0"/>
                  </a:rPr>
                  <a:t>        unlock(A);</a:t>
                </a:r>
              </a:p>
              <a:p>
                <a:pPr eaLnBrk="0" hangingPunct="0"/>
                <a:r>
                  <a:rPr lang="en-US" altLang="zh-CN" sz="1800">
                    <a:solidFill>
                      <a:schemeClr val="tx1"/>
                    </a:solidFill>
                    <a:latin typeface="Times New Roman" panose="02020603050405020304" pitchFamily="18" charset="0"/>
                  </a:rPr>
                  <a:t>        lock-S(B);</a:t>
                </a:r>
              </a:p>
              <a:p>
                <a:pPr eaLnBrk="0" hangingPunct="0"/>
                <a:r>
                  <a:rPr lang="en-US" altLang="zh-CN" sz="1800">
                    <a:solidFill>
                      <a:schemeClr val="tx1"/>
                    </a:solidFill>
                    <a:latin typeface="Times New Roman" panose="02020603050405020304" pitchFamily="18" charset="0"/>
                  </a:rPr>
                  <a:t>        read (B);</a:t>
                </a:r>
              </a:p>
              <a:p>
                <a:pPr eaLnBrk="0" hangingPunct="0"/>
                <a:r>
                  <a:rPr lang="en-US" altLang="zh-CN" sz="1800">
                    <a:solidFill>
                      <a:schemeClr val="tx1"/>
                    </a:solidFill>
                    <a:latin typeface="Times New Roman" panose="02020603050405020304" pitchFamily="18" charset="0"/>
                  </a:rPr>
                  <a:t>        unlock(B);</a:t>
                </a:r>
              </a:p>
              <a:p>
                <a:pPr eaLnBrk="0" hangingPunct="0"/>
                <a:r>
                  <a:rPr lang="en-US" altLang="zh-CN" sz="1800">
                    <a:solidFill>
                      <a:schemeClr val="tx1"/>
                    </a:solidFill>
                    <a:latin typeface="Times New Roman" panose="02020603050405020304" pitchFamily="18" charset="0"/>
                  </a:rPr>
                  <a:t>        </a:t>
                </a:r>
                <a:r>
                  <a:rPr lang="en-US" altLang="zh-CN" sz="1800">
                    <a:solidFill>
                      <a:srgbClr val="0066FF"/>
                    </a:solidFill>
                    <a:latin typeface="Times New Roman" panose="02020603050405020304" pitchFamily="18" charset="0"/>
                  </a:rPr>
                  <a:t>display(A+B)</a:t>
                </a:r>
                <a:endParaRPr lang="zh-CN" altLang="en-US" sz="1800">
                  <a:solidFill>
                    <a:srgbClr val="0066FF"/>
                  </a:solidFill>
                  <a:latin typeface="Times New Roman" panose="02020603050405020304" pitchFamily="18" charset="0"/>
                </a:endParaRPr>
              </a:p>
            </p:txBody>
          </p:sp>
        </p:grpSp>
        <p:sp>
          <p:nvSpPr>
            <p:cNvPr id="18440" name="Rectangle 33">
              <a:extLst>
                <a:ext uri="{FF2B5EF4-FFF2-40B4-BE49-F238E27FC236}">
                  <a16:creationId xmlns:a16="http://schemas.microsoft.com/office/drawing/2014/main" id="{69CDBAAA-9118-B82B-D59E-85437C6E5AA6}"/>
                </a:ext>
              </a:extLst>
            </p:cNvPr>
            <p:cNvSpPr>
              <a:spLocks noChangeArrowheads="1"/>
            </p:cNvSpPr>
            <p:nvPr/>
          </p:nvSpPr>
          <p:spPr bwMode="auto">
            <a:xfrm>
              <a:off x="3170" y="3917"/>
              <a:ext cx="3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chemeClr val="tx1"/>
                  </a:solidFill>
                  <a:latin typeface="Tahoma" panose="020B0604030504040204" pitchFamily="34" charset="0"/>
                </a:rPr>
                <a:t>图</a:t>
              </a:r>
              <a:r>
                <a:rPr lang="en-US" altLang="zh-CN">
                  <a:solidFill>
                    <a:schemeClr val="tx1"/>
                  </a:solidFill>
                  <a:latin typeface="Tahoma" panose="020B0604030504040204" pitchFamily="34" charset="0"/>
                </a:rPr>
                <a:t>25-4</a:t>
              </a:r>
            </a:p>
          </p:txBody>
        </p:sp>
      </p:grpSp>
      <p:sp>
        <p:nvSpPr>
          <p:cNvPr id="18441" name="Rectangle 2">
            <a:extLst>
              <a:ext uri="{FF2B5EF4-FFF2-40B4-BE49-F238E27FC236}">
                <a16:creationId xmlns:a16="http://schemas.microsoft.com/office/drawing/2014/main" id="{919E4873-A13B-EA88-044B-B6BAA6EA678C}"/>
              </a:ext>
            </a:extLst>
          </p:cNvPr>
          <p:cNvSpPr>
            <a:spLocks noGrp="1" noChangeArrowheads="1"/>
          </p:cNvSpPr>
          <p:nvPr>
            <p:ph type="title" idx="4294967295"/>
          </p:nvPr>
        </p:nvSpPr>
        <p:spPr>
          <a:xfrm>
            <a:off x="401638" y="152400"/>
            <a:ext cx="3303587" cy="415925"/>
          </a:xfrm>
        </p:spPr>
        <p:txBody>
          <a:bodyPr/>
          <a:lstStyle/>
          <a:p>
            <a:pPr algn="l"/>
            <a:r>
              <a:rPr lang="en-US" altLang="zh-CN" sz="2800" b="1">
                <a:latin typeface="黑体" panose="02010609060101010101" pitchFamily="49" charset="-122"/>
                <a:ea typeface="黑体" panose="02010609060101010101" pitchFamily="49" charset="-122"/>
              </a:rPr>
              <a:t>2.2 </a:t>
            </a:r>
            <a:r>
              <a:rPr lang="zh-CN" altLang="en-US" sz="2800" b="1">
                <a:latin typeface="黑体" panose="02010609060101010101" pitchFamily="49" charset="-122"/>
                <a:ea typeface="黑体" panose="02010609060101010101" pitchFamily="49" charset="-122"/>
              </a:rPr>
              <a:t>封锁协议</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续</a:t>
            </a:r>
            <a:r>
              <a:rPr lang="en-US" altLang="zh-CN" sz="2800" b="1">
                <a:latin typeface="黑体" panose="02010609060101010101" pitchFamily="49" charset="-122"/>
                <a:ea typeface="黑体" panose="02010609060101010101" pitchFamily="49" charset="-122"/>
              </a:rPr>
              <a:t>)</a:t>
            </a:r>
          </a:p>
        </p:txBody>
      </p:sp>
      <p:sp>
        <p:nvSpPr>
          <p:cNvPr id="18442" name="AutoShape 4">
            <a:extLst>
              <a:ext uri="{FF2B5EF4-FFF2-40B4-BE49-F238E27FC236}">
                <a16:creationId xmlns:a16="http://schemas.microsoft.com/office/drawing/2014/main" id="{F99E1231-B09F-DD18-A5D3-A8B24FAA0AFE}"/>
              </a:ext>
            </a:extLst>
          </p:cNvPr>
          <p:cNvSpPr>
            <a:spLocks noChangeArrowheads="1"/>
          </p:cNvSpPr>
          <p:nvPr/>
        </p:nvSpPr>
        <p:spPr bwMode="auto">
          <a:xfrm>
            <a:off x="6369050" y="1076325"/>
            <a:ext cx="2233613" cy="819150"/>
          </a:xfrm>
          <a:prstGeom prst="cloudCallout">
            <a:avLst>
              <a:gd name="adj1" fmla="val 51884"/>
              <a:gd name="adj2" fmla="val 86366"/>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这是一个可串行化调度？</a:t>
            </a:r>
          </a:p>
        </p:txBody>
      </p:sp>
      <p:grpSp>
        <p:nvGrpSpPr>
          <p:cNvPr id="818219" name="Group 43">
            <a:extLst>
              <a:ext uri="{FF2B5EF4-FFF2-40B4-BE49-F238E27FC236}">
                <a16:creationId xmlns:a16="http://schemas.microsoft.com/office/drawing/2014/main" id="{7BF7D942-4371-8614-F077-624904785C4D}"/>
              </a:ext>
            </a:extLst>
          </p:cNvPr>
          <p:cNvGrpSpPr>
            <a:grpSpLocks/>
          </p:cNvGrpSpPr>
          <p:nvPr/>
        </p:nvGrpSpPr>
        <p:grpSpPr bwMode="auto">
          <a:xfrm>
            <a:off x="5935663" y="2270125"/>
            <a:ext cx="2947987" cy="2462213"/>
            <a:chOff x="4505" y="1710"/>
            <a:chExt cx="1857" cy="1551"/>
          </a:xfrm>
        </p:grpSpPr>
        <p:sp>
          <p:nvSpPr>
            <p:cNvPr id="18444" name="Rectangle 9">
              <a:extLst>
                <a:ext uri="{FF2B5EF4-FFF2-40B4-BE49-F238E27FC236}">
                  <a16:creationId xmlns:a16="http://schemas.microsoft.com/office/drawing/2014/main" id="{341B8872-DA9E-F61E-EB0E-7F91EC769E00}"/>
                </a:ext>
              </a:extLst>
            </p:cNvPr>
            <p:cNvSpPr>
              <a:spLocks noChangeArrowheads="1"/>
            </p:cNvSpPr>
            <p:nvPr/>
          </p:nvSpPr>
          <p:spPr bwMode="auto">
            <a:xfrm>
              <a:off x="4752" y="1710"/>
              <a:ext cx="1610" cy="1551"/>
            </a:xfrm>
            <a:prstGeom prst="rect">
              <a:avLst/>
            </a:prstGeom>
            <a:noFill/>
            <a:ln w="9525">
              <a:solidFill>
                <a:srgbClr val="428E5B"/>
              </a:solidFill>
              <a:prstDash val="dash"/>
              <a:miter lim="800000"/>
              <a:headEnd/>
              <a:tailEnd/>
            </a:ln>
            <a:extLst>
              <a:ext uri="{909E8E84-426E-40DD-AFC4-6F175D3DCCD1}">
                <a14:hiddenFill xmlns:a14="http://schemas.microsoft.com/office/drawing/2010/main">
                  <a:solidFill>
                    <a:srgbClr val="FFFFFF"/>
                  </a:solidFill>
                </a14:hiddenFill>
              </a:ext>
            </a:extLst>
          </p:spPr>
          <p:txBody>
            <a:bodyPr tIns="0" bIns="0">
              <a:spAutoFit/>
            </a:bodyPr>
            <a:lstStyle/>
            <a:p>
              <a:pPr eaLnBrk="0" hangingPunct="0"/>
              <a:r>
                <a:rPr lang="zh-CN" altLang="en-US" sz="1800">
                  <a:solidFill>
                    <a:srgbClr val="428E5B"/>
                  </a:solidFill>
                  <a:latin typeface="Tahoma" panose="020B0604030504040204" pitchFamily="34" charset="0"/>
                </a:rPr>
                <a:t>若：</a:t>
              </a:r>
              <a:r>
                <a:rPr lang="en-US" altLang="zh-CN" sz="1800">
                  <a:solidFill>
                    <a:srgbClr val="428E5B"/>
                  </a:solidFill>
                  <a:latin typeface="Tahoma" panose="020B0604030504040204" pitchFamily="34" charset="0"/>
                </a:rPr>
                <a:t>A is 100,B is 200</a:t>
              </a:r>
            </a:p>
            <a:p>
              <a:pPr eaLnBrk="0" hangingPunct="0"/>
              <a:r>
                <a:rPr lang="zh-CN" altLang="en-US" sz="1800">
                  <a:solidFill>
                    <a:srgbClr val="428E5B"/>
                  </a:solidFill>
                  <a:latin typeface="Tahoma" panose="020B0604030504040204" pitchFamily="34" charset="0"/>
                </a:rPr>
                <a:t>则 </a:t>
              </a:r>
              <a:r>
                <a:rPr lang="en-US" altLang="zh-CN" sz="1800">
                  <a:solidFill>
                    <a:srgbClr val="428E5B"/>
                  </a:solidFill>
                  <a:latin typeface="Tahoma" panose="020B0604030504040204" pitchFamily="34" charset="0"/>
                </a:rPr>
                <a:t>T</a:t>
              </a:r>
              <a:r>
                <a:rPr lang="en-US" altLang="zh-CN" sz="1800" baseline="-25000">
                  <a:solidFill>
                    <a:srgbClr val="428E5B"/>
                  </a:solidFill>
                  <a:latin typeface="Tahoma" panose="020B0604030504040204" pitchFamily="34" charset="0"/>
                </a:rPr>
                <a:t>2</a:t>
              </a:r>
              <a:r>
                <a:rPr lang="zh-CN" altLang="en-US" sz="1800">
                  <a:solidFill>
                    <a:srgbClr val="428E5B"/>
                  </a:solidFill>
                  <a:latin typeface="Tahoma" panose="020B0604030504040204" pitchFamily="34" charset="0"/>
                </a:rPr>
                <a:t>调度将会显示：</a:t>
              </a:r>
            </a:p>
            <a:p>
              <a:pPr eaLnBrk="0" hangingPunct="0"/>
              <a:r>
                <a:rPr lang="en-US" altLang="zh-CN" sz="1600">
                  <a:solidFill>
                    <a:srgbClr val="428E5B"/>
                  </a:solidFill>
                  <a:latin typeface="Tahoma" panose="020B0604030504040204" pitchFamily="34" charset="0"/>
                </a:rPr>
                <a:t>A+B</a:t>
              </a:r>
              <a:r>
                <a:rPr lang="en-US" altLang="zh-CN" sz="1800">
                  <a:solidFill>
                    <a:srgbClr val="428E5B"/>
                  </a:solidFill>
                  <a:latin typeface="Tahoma" panose="020B0604030504040204" pitchFamily="34" charset="0"/>
                </a:rPr>
                <a:t>=</a:t>
              </a:r>
              <a:r>
                <a:rPr lang="en-US" altLang="zh-CN" sz="1800">
                  <a:latin typeface="Tahoma" panose="020B0604030504040204" pitchFamily="34" charset="0"/>
                </a:rPr>
                <a:t>250</a:t>
              </a:r>
            </a:p>
            <a:p>
              <a:pPr eaLnBrk="0" hangingPunct="0"/>
              <a:r>
                <a:rPr lang="en-US" altLang="zh-CN" sz="1800">
                  <a:solidFill>
                    <a:srgbClr val="428E5B"/>
                  </a:solidFill>
                  <a:latin typeface="Tahoma" panose="020B0604030504040204" pitchFamily="34" charset="0"/>
                </a:rPr>
                <a:t>-----------</a:t>
              </a:r>
            </a:p>
            <a:p>
              <a:pPr eaLnBrk="0" hangingPunct="0"/>
              <a:r>
                <a:rPr lang="zh-CN" altLang="en-US" sz="1600">
                  <a:solidFill>
                    <a:srgbClr val="428E5B"/>
                  </a:solidFill>
                  <a:latin typeface="Tahoma" panose="020B0604030504040204" pitchFamily="34" charset="0"/>
                </a:rPr>
                <a:t>而串行调度</a:t>
              </a:r>
              <a:r>
                <a:rPr lang="en-US" altLang="zh-CN" sz="1600">
                  <a:solidFill>
                    <a:srgbClr val="428E5B"/>
                  </a:solidFill>
                  <a:latin typeface="Tahoma" panose="020B0604030504040204" pitchFamily="34" charset="0"/>
                </a:rPr>
                <a:t>&lt;T1,T2&gt;</a:t>
              </a:r>
              <a:r>
                <a:rPr lang="zh-CN" altLang="en-US" sz="1600">
                  <a:solidFill>
                    <a:srgbClr val="428E5B"/>
                  </a:solidFill>
                  <a:latin typeface="Tahoma" panose="020B0604030504040204" pitchFamily="34" charset="0"/>
                </a:rPr>
                <a:t>后</a:t>
              </a:r>
            </a:p>
            <a:p>
              <a:pPr eaLnBrk="0" hangingPunct="0"/>
              <a:r>
                <a:rPr lang="en-US" altLang="zh-CN" sz="1800">
                  <a:solidFill>
                    <a:srgbClr val="428E5B"/>
                  </a:solidFill>
                  <a:latin typeface="Tahoma" panose="020B0604030504040204" pitchFamily="34" charset="0"/>
                </a:rPr>
                <a:t>T2</a:t>
              </a:r>
              <a:r>
                <a:rPr lang="zh-CN" altLang="en-US" sz="1800">
                  <a:solidFill>
                    <a:srgbClr val="428E5B"/>
                  </a:solidFill>
                  <a:latin typeface="Tahoma" panose="020B0604030504040204" pitchFamily="34" charset="0"/>
                </a:rPr>
                <a:t>显示</a:t>
              </a:r>
              <a:r>
                <a:rPr lang="en-US" altLang="zh-CN" sz="1600">
                  <a:solidFill>
                    <a:srgbClr val="428E5B"/>
                  </a:solidFill>
                  <a:latin typeface="Tahoma" panose="020B0604030504040204" pitchFamily="34" charset="0"/>
                </a:rPr>
                <a:t>A+B=</a:t>
              </a:r>
              <a:r>
                <a:rPr lang="en-US" altLang="zh-CN" sz="1800">
                  <a:latin typeface="Tahoma" panose="020B0604030504040204" pitchFamily="34" charset="0"/>
                </a:rPr>
                <a:t>300</a:t>
              </a:r>
            </a:p>
            <a:p>
              <a:pPr eaLnBrk="0" hangingPunct="0"/>
              <a:r>
                <a:rPr lang="en-US" altLang="zh-CN" sz="1800">
                  <a:solidFill>
                    <a:srgbClr val="428E5B"/>
                  </a:solidFill>
                  <a:latin typeface="Tahoma" panose="020B0604030504040204" pitchFamily="34" charset="0"/>
                </a:rPr>
                <a:t>-----------</a:t>
              </a:r>
            </a:p>
            <a:p>
              <a:pPr eaLnBrk="0" hangingPunct="0"/>
              <a:r>
                <a:rPr lang="zh-CN" altLang="en-US" sz="1800">
                  <a:solidFill>
                    <a:srgbClr val="428E5B"/>
                  </a:solidFill>
                  <a:latin typeface="Tahoma" panose="020B0604030504040204" pitchFamily="34" charset="0"/>
                </a:rPr>
                <a:t>且串行调度</a:t>
              </a:r>
              <a:r>
                <a:rPr lang="en-US" altLang="zh-CN" sz="1600">
                  <a:solidFill>
                    <a:srgbClr val="428E5B"/>
                  </a:solidFill>
                  <a:latin typeface="Tahoma" panose="020B0604030504040204" pitchFamily="34" charset="0"/>
                </a:rPr>
                <a:t>&lt;T2,T1&gt;</a:t>
              </a:r>
              <a:r>
                <a:rPr lang="zh-CN" altLang="en-US" sz="1800">
                  <a:solidFill>
                    <a:srgbClr val="428E5B"/>
                  </a:solidFill>
                  <a:latin typeface="Tahoma" panose="020B0604030504040204" pitchFamily="34" charset="0"/>
                </a:rPr>
                <a:t>后</a:t>
              </a:r>
              <a:endParaRPr lang="en-US" altLang="zh-CN" sz="1800">
                <a:solidFill>
                  <a:srgbClr val="428E5B"/>
                </a:solidFill>
                <a:latin typeface="Tahoma" panose="020B0604030504040204" pitchFamily="34" charset="0"/>
              </a:endParaRPr>
            </a:p>
            <a:p>
              <a:pPr eaLnBrk="0" hangingPunct="0"/>
              <a:r>
                <a:rPr lang="en-US" altLang="zh-CN" sz="1800">
                  <a:solidFill>
                    <a:srgbClr val="428E5B"/>
                  </a:solidFill>
                  <a:latin typeface="Tahoma" panose="020B0604030504040204" pitchFamily="34" charset="0"/>
                </a:rPr>
                <a:t>T2</a:t>
              </a:r>
              <a:r>
                <a:rPr lang="zh-CN" altLang="en-US" sz="1800">
                  <a:solidFill>
                    <a:srgbClr val="428E5B"/>
                  </a:solidFill>
                  <a:latin typeface="Tahoma" panose="020B0604030504040204" pitchFamily="34" charset="0"/>
                </a:rPr>
                <a:t>显示</a:t>
              </a:r>
              <a:r>
                <a:rPr lang="en-US" altLang="zh-CN" sz="1600">
                  <a:solidFill>
                    <a:srgbClr val="428E5B"/>
                  </a:solidFill>
                  <a:latin typeface="Tahoma" panose="020B0604030504040204" pitchFamily="34" charset="0"/>
                </a:rPr>
                <a:t>A+B=</a:t>
              </a:r>
              <a:r>
                <a:rPr lang="en-US" altLang="zh-CN" sz="1800">
                  <a:latin typeface="Tahoma" panose="020B0604030504040204" pitchFamily="34" charset="0"/>
                </a:rPr>
                <a:t>300</a:t>
              </a:r>
              <a:endParaRPr lang="zh-CN" altLang="en-US" sz="1800">
                <a:latin typeface="Tahoma" panose="020B0604030504040204" pitchFamily="34" charset="0"/>
              </a:endParaRPr>
            </a:p>
          </p:txBody>
        </p:sp>
        <p:sp>
          <p:nvSpPr>
            <p:cNvPr id="18445" name="Line 13">
              <a:extLst>
                <a:ext uri="{FF2B5EF4-FFF2-40B4-BE49-F238E27FC236}">
                  <a16:creationId xmlns:a16="http://schemas.microsoft.com/office/drawing/2014/main" id="{5BC637D0-3F53-DB78-4785-97ABF20753B5}"/>
                </a:ext>
              </a:extLst>
            </p:cNvPr>
            <p:cNvSpPr>
              <a:spLocks noChangeShapeType="1"/>
            </p:cNvSpPr>
            <p:nvPr/>
          </p:nvSpPr>
          <p:spPr bwMode="auto">
            <a:xfrm>
              <a:off x="4505" y="2170"/>
              <a:ext cx="214" cy="0"/>
            </a:xfrm>
            <a:prstGeom prst="line">
              <a:avLst/>
            </a:prstGeom>
            <a:noFill/>
            <a:ln w="9525">
              <a:solidFill>
                <a:srgbClr val="428E5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组 2">
            <a:extLst>
              <a:ext uri="{FF2B5EF4-FFF2-40B4-BE49-F238E27FC236}">
                <a16:creationId xmlns:a16="http://schemas.microsoft.com/office/drawing/2014/main" id="{C71B3667-6AE6-4F7B-5DAF-7E3D9D0407E1}"/>
              </a:ext>
            </a:extLst>
          </p:cNvPr>
          <p:cNvGrpSpPr>
            <a:grpSpLocks/>
          </p:cNvGrpSpPr>
          <p:nvPr/>
        </p:nvGrpSpPr>
        <p:grpSpPr bwMode="auto">
          <a:xfrm>
            <a:off x="3355975" y="2384425"/>
            <a:ext cx="1536700" cy="3311525"/>
            <a:chOff x="3456288" y="2384971"/>
            <a:chExt cx="1536701" cy="3311533"/>
          </a:xfrm>
        </p:grpSpPr>
        <p:grpSp>
          <p:nvGrpSpPr>
            <p:cNvPr id="18447" name="Group 41">
              <a:extLst>
                <a:ext uri="{FF2B5EF4-FFF2-40B4-BE49-F238E27FC236}">
                  <a16:creationId xmlns:a16="http://schemas.microsoft.com/office/drawing/2014/main" id="{7BC0A91C-0F30-EF18-40DF-A6666E43552B}"/>
                </a:ext>
              </a:extLst>
            </p:cNvPr>
            <p:cNvGrpSpPr>
              <a:grpSpLocks/>
            </p:cNvGrpSpPr>
            <p:nvPr/>
          </p:nvGrpSpPr>
          <p:grpSpPr bwMode="auto">
            <a:xfrm>
              <a:off x="3456288" y="2384971"/>
              <a:ext cx="1482726" cy="1719266"/>
              <a:chOff x="2996" y="1540"/>
              <a:chExt cx="934" cy="1083"/>
            </a:xfrm>
          </p:grpSpPr>
          <p:sp>
            <p:nvSpPr>
              <p:cNvPr id="18448" name="Line 14">
                <a:extLst>
                  <a:ext uri="{FF2B5EF4-FFF2-40B4-BE49-F238E27FC236}">
                    <a16:creationId xmlns:a16="http://schemas.microsoft.com/office/drawing/2014/main" id="{97995F60-4269-17DF-0345-2E72AB4A41CA}"/>
                  </a:ext>
                </a:extLst>
              </p:cNvPr>
              <p:cNvSpPr>
                <a:spLocks noChangeShapeType="1"/>
              </p:cNvSpPr>
              <p:nvPr/>
            </p:nvSpPr>
            <p:spPr bwMode="auto">
              <a:xfrm flipH="1">
                <a:off x="2996" y="1540"/>
                <a:ext cx="669" cy="1083"/>
              </a:xfrm>
              <a:prstGeom prst="line">
                <a:avLst/>
              </a:prstGeom>
              <a:noFill/>
              <a:ln w="9525">
                <a:solidFill>
                  <a:schemeClr val="tx2"/>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9" name="Rectangle 16">
                <a:extLst>
                  <a:ext uri="{FF2B5EF4-FFF2-40B4-BE49-F238E27FC236}">
                    <a16:creationId xmlns:a16="http://schemas.microsoft.com/office/drawing/2014/main" id="{9A9CCA58-39C4-A167-353E-BE2D052F32C9}"/>
                  </a:ext>
                </a:extLst>
              </p:cNvPr>
              <p:cNvSpPr>
                <a:spLocks noChangeArrowheads="1"/>
              </p:cNvSpPr>
              <p:nvPr/>
            </p:nvSpPr>
            <p:spPr bwMode="auto">
              <a:xfrm>
                <a:off x="3348" y="2025"/>
                <a:ext cx="58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b="0">
                    <a:latin typeface="Tahoma" panose="020B0604030504040204" pitchFamily="34" charset="0"/>
                  </a:rPr>
                  <a:t>冲突操作</a:t>
                </a:r>
              </a:p>
            </p:txBody>
          </p:sp>
        </p:grpSp>
        <p:grpSp>
          <p:nvGrpSpPr>
            <p:cNvPr id="18450" name="Group 42">
              <a:extLst>
                <a:ext uri="{FF2B5EF4-FFF2-40B4-BE49-F238E27FC236}">
                  <a16:creationId xmlns:a16="http://schemas.microsoft.com/office/drawing/2014/main" id="{B7545E86-5FA3-570D-94B1-B05F41B1F724}"/>
                </a:ext>
              </a:extLst>
            </p:cNvPr>
            <p:cNvGrpSpPr>
              <a:grpSpLocks/>
            </p:cNvGrpSpPr>
            <p:nvPr/>
          </p:nvGrpSpPr>
          <p:grpSpPr bwMode="auto">
            <a:xfrm>
              <a:off x="3488038" y="3288261"/>
              <a:ext cx="1504951" cy="2408243"/>
              <a:chOff x="3016" y="2109"/>
              <a:chExt cx="948" cy="1517"/>
            </a:xfrm>
          </p:grpSpPr>
          <p:sp>
            <p:nvSpPr>
              <p:cNvPr id="18451" name="Line 15">
                <a:extLst>
                  <a:ext uri="{FF2B5EF4-FFF2-40B4-BE49-F238E27FC236}">
                    <a16:creationId xmlns:a16="http://schemas.microsoft.com/office/drawing/2014/main" id="{77818E8F-AD88-A360-65FB-71080E889603}"/>
                  </a:ext>
                </a:extLst>
              </p:cNvPr>
              <p:cNvSpPr>
                <a:spLocks noChangeShapeType="1"/>
              </p:cNvSpPr>
              <p:nvPr/>
            </p:nvSpPr>
            <p:spPr bwMode="auto">
              <a:xfrm>
                <a:off x="3016" y="2109"/>
                <a:ext cx="641" cy="1517"/>
              </a:xfrm>
              <a:prstGeom prst="line">
                <a:avLst/>
              </a:prstGeom>
              <a:noFill/>
              <a:ln w="9525">
                <a:solidFill>
                  <a:schemeClr val="tx2"/>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2" name="Rectangle 17">
                <a:extLst>
                  <a:ext uri="{FF2B5EF4-FFF2-40B4-BE49-F238E27FC236}">
                    <a16:creationId xmlns:a16="http://schemas.microsoft.com/office/drawing/2014/main" id="{0AC3BE76-FE4C-4956-8FFC-7A7D8D1C6DE9}"/>
                  </a:ext>
                </a:extLst>
              </p:cNvPr>
              <p:cNvSpPr>
                <a:spLocks noChangeArrowheads="1"/>
              </p:cNvSpPr>
              <p:nvPr/>
            </p:nvSpPr>
            <p:spPr bwMode="auto">
              <a:xfrm>
                <a:off x="3382" y="2764"/>
                <a:ext cx="58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b="0">
                    <a:latin typeface="Tahoma" panose="020B0604030504040204" pitchFamily="34" charset="0"/>
                  </a:rPr>
                  <a:t>冲突操作</a:t>
                </a:r>
              </a:p>
            </p:txBody>
          </p:sp>
        </p:grpSp>
      </p:grpSp>
      <p:sp>
        <p:nvSpPr>
          <p:cNvPr id="18453" name="Rectangle 56">
            <a:extLst>
              <a:ext uri="{FF2B5EF4-FFF2-40B4-BE49-F238E27FC236}">
                <a16:creationId xmlns:a16="http://schemas.microsoft.com/office/drawing/2014/main" id="{FDEF7390-62E9-5866-29A7-82C3DB2E49F1}"/>
              </a:ext>
            </a:extLst>
          </p:cNvPr>
          <p:cNvSpPr>
            <a:spLocks noChangeArrowheads="1"/>
          </p:cNvSpPr>
          <p:nvPr/>
        </p:nvSpPr>
        <p:spPr bwMode="auto">
          <a:xfrm>
            <a:off x="5797550" y="142875"/>
            <a:ext cx="29654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二 锁与封锁协议</a:t>
            </a:r>
          </a:p>
        </p:txBody>
      </p:sp>
      <p:sp>
        <p:nvSpPr>
          <p:cNvPr id="2" name="矩形 1">
            <a:extLst>
              <a:ext uri="{FF2B5EF4-FFF2-40B4-BE49-F238E27FC236}">
                <a16:creationId xmlns:a16="http://schemas.microsoft.com/office/drawing/2014/main" id="{CBC0697E-17EE-AD4D-7B78-856334534BAE}"/>
              </a:ext>
            </a:extLst>
          </p:cNvPr>
          <p:cNvSpPr>
            <a:spLocks noChangeArrowheads="1"/>
          </p:cNvSpPr>
          <p:nvPr/>
        </p:nvSpPr>
        <p:spPr bwMode="auto">
          <a:xfrm>
            <a:off x="149225" y="1344613"/>
            <a:ext cx="1692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en-US" altLang="zh-CN" sz="1800" b="0">
                <a:solidFill>
                  <a:srgbClr val="428E5B"/>
                </a:solidFill>
                <a:latin typeface="Tahoma" panose="020B0604030504040204" pitchFamily="34" charset="0"/>
              </a:rPr>
              <a:t>A =100,B=200</a:t>
            </a:r>
            <a:endParaRPr lang="zh-CN" altLang="en-US" sz="1800" b="0"/>
          </a:p>
        </p:txBody>
      </p:sp>
      <p:sp>
        <p:nvSpPr>
          <p:cNvPr id="44" name="矩形 43">
            <a:extLst>
              <a:ext uri="{FF2B5EF4-FFF2-40B4-BE49-F238E27FC236}">
                <a16:creationId xmlns:a16="http://schemas.microsoft.com/office/drawing/2014/main" id="{A43A05C2-9A94-9442-1858-4593F8295537}"/>
              </a:ext>
            </a:extLst>
          </p:cNvPr>
          <p:cNvSpPr>
            <a:spLocks noChangeArrowheads="1"/>
          </p:cNvSpPr>
          <p:nvPr/>
        </p:nvSpPr>
        <p:spPr bwMode="auto">
          <a:xfrm>
            <a:off x="234950" y="2466975"/>
            <a:ext cx="16208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en-US" altLang="zh-CN" sz="1800" b="0">
                <a:latin typeface="Tahoma" panose="020B0604030504040204" pitchFamily="34" charset="0"/>
              </a:rPr>
              <a:t>A=100,B=150</a:t>
            </a:r>
            <a:endParaRPr lang="zh-CN" altLang="en-US" sz="1800" b="0"/>
          </a:p>
        </p:txBody>
      </p:sp>
      <p:sp>
        <p:nvSpPr>
          <p:cNvPr id="45" name="矩形 44">
            <a:extLst>
              <a:ext uri="{FF2B5EF4-FFF2-40B4-BE49-F238E27FC236}">
                <a16:creationId xmlns:a16="http://schemas.microsoft.com/office/drawing/2014/main" id="{192B68C3-C2D0-5126-0197-D92CABE7E630}"/>
              </a:ext>
            </a:extLst>
          </p:cNvPr>
          <p:cNvSpPr>
            <a:spLocks noChangeArrowheads="1"/>
          </p:cNvSpPr>
          <p:nvPr/>
        </p:nvSpPr>
        <p:spPr bwMode="auto">
          <a:xfrm>
            <a:off x="236538" y="4440238"/>
            <a:ext cx="1620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en-US" altLang="zh-CN" sz="1800" b="0">
                <a:solidFill>
                  <a:srgbClr val="428E5B"/>
                </a:solidFill>
                <a:latin typeface="Tahoma" panose="020B0604030504040204" pitchFamily="34" charset="0"/>
              </a:rPr>
              <a:t>A=100,B=150</a:t>
            </a:r>
            <a:endParaRPr lang="zh-CN" altLang="en-US" sz="1800" b="0"/>
          </a:p>
        </p:txBody>
      </p:sp>
      <p:sp>
        <p:nvSpPr>
          <p:cNvPr id="46" name="矩形 45">
            <a:extLst>
              <a:ext uri="{FF2B5EF4-FFF2-40B4-BE49-F238E27FC236}">
                <a16:creationId xmlns:a16="http://schemas.microsoft.com/office/drawing/2014/main" id="{D7D1A81F-FB66-3BD4-73A8-658E93589339}"/>
              </a:ext>
            </a:extLst>
          </p:cNvPr>
          <p:cNvSpPr>
            <a:spLocks noChangeArrowheads="1"/>
          </p:cNvSpPr>
          <p:nvPr/>
        </p:nvSpPr>
        <p:spPr bwMode="auto">
          <a:xfrm>
            <a:off x="254000" y="5710238"/>
            <a:ext cx="1597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zh-CN" sz="1800" b="0">
                <a:solidFill>
                  <a:srgbClr val="892D5B"/>
                </a:solidFill>
                <a:latin typeface="Tahoma" panose="020B0604030504040204" pitchFamily="34" charset="0"/>
              </a:rPr>
              <a:t>A</a:t>
            </a:r>
            <a:r>
              <a:rPr lang="en-US" altLang="zh-CN" sz="1800" b="0">
                <a:solidFill>
                  <a:srgbClr val="892D5B"/>
                </a:solidFill>
                <a:latin typeface="Tahoma" panose="020B0604030504040204" pitchFamily="34" charset="0"/>
              </a:rPr>
              <a:t>=150,B=150</a:t>
            </a:r>
          </a:p>
        </p:txBody>
      </p:sp>
      <p:sp>
        <p:nvSpPr>
          <p:cNvPr id="4" name="矩形 3">
            <a:extLst>
              <a:ext uri="{FF2B5EF4-FFF2-40B4-BE49-F238E27FC236}">
                <a16:creationId xmlns:a16="http://schemas.microsoft.com/office/drawing/2014/main" id="{83B1916E-2088-FB6D-1219-81833F5FD680}"/>
              </a:ext>
            </a:extLst>
          </p:cNvPr>
          <p:cNvSpPr>
            <a:spLocks noChangeArrowheads="1"/>
          </p:cNvSpPr>
          <p:nvPr/>
        </p:nvSpPr>
        <p:spPr bwMode="auto">
          <a:xfrm>
            <a:off x="6032500" y="4919663"/>
            <a:ext cx="29733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1800">
                <a:solidFill>
                  <a:srgbClr val="892D5B"/>
                </a:solidFill>
                <a:latin typeface="Tahoma" panose="020B0604030504040204" pitchFamily="34" charset="0"/>
              </a:rPr>
              <a:t>故</a:t>
            </a:r>
            <a:r>
              <a:rPr lang="en-US" altLang="zh-CN" sz="1800">
                <a:solidFill>
                  <a:srgbClr val="892D5B"/>
                </a:solidFill>
                <a:latin typeface="Tahoma" panose="020B0604030504040204" pitchFamily="34" charset="0"/>
              </a:rPr>
              <a:t>:</a:t>
            </a:r>
            <a:r>
              <a:rPr lang="zh-CN" altLang="en-US" sz="1800">
                <a:solidFill>
                  <a:srgbClr val="892D5B"/>
                </a:solidFill>
                <a:latin typeface="Tahoma" panose="020B0604030504040204" pitchFamily="34" charset="0"/>
              </a:rPr>
              <a:t>不是可串行化调度！</a:t>
            </a:r>
          </a:p>
          <a:p>
            <a:pPr algn="ctr" eaLnBrk="0" hangingPunct="0"/>
            <a:r>
              <a:rPr lang="zh-CN" altLang="en-US" sz="1800">
                <a:solidFill>
                  <a:srgbClr val="892D5B"/>
                </a:solidFill>
                <a:latin typeface="Tahoma" panose="020B0604030504040204" pitchFamily="34" charset="0"/>
              </a:rPr>
              <a:t>（调度优先图有环）</a:t>
            </a:r>
            <a:endParaRPr lang="en-US" altLang="zh-CN" sz="1800">
              <a:solidFill>
                <a:srgbClr val="892D5B"/>
              </a:solidFill>
              <a:latin typeface="Tahoma" panose="020B0604030504040204" pitchFamily="34" charset="0"/>
            </a:endParaRPr>
          </a:p>
          <a:p>
            <a:pPr algn="ctr" eaLnBrk="0" hangingPunct="0"/>
            <a:r>
              <a:rPr lang="en-US" altLang="zh-CN" sz="1800">
                <a:solidFill>
                  <a:srgbClr val="892D5B"/>
                </a:solidFill>
                <a:latin typeface="Tahoma" panose="020B0604030504040204" pitchFamily="34" charset="0"/>
              </a:rPr>
              <a:t>T2</a:t>
            </a:r>
            <a:r>
              <a:rPr lang="zh-CN" altLang="en-US" sz="1800">
                <a:solidFill>
                  <a:srgbClr val="892D5B"/>
                </a:solidFill>
                <a:latin typeface="Tahoma" panose="020B0604030504040204" pitchFamily="34" charset="0"/>
              </a:rPr>
              <a:t>读到</a:t>
            </a:r>
            <a:r>
              <a:rPr lang="en-US" altLang="zh-CN" sz="1800">
                <a:solidFill>
                  <a:srgbClr val="892D5B"/>
                </a:solidFill>
                <a:latin typeface="Tahoma" panose="020B0604030504040204" pitchFamily="34" charset="0"/>
              </a:rPr>
              <a:t>T1</a:t>
            </a:r>
            <a:r>
              <a:rPr lang="zh-CN" altLang="en-US" sz="1800">
                <a:solidFill>
                  <a:srgbClr val="892D5B"/>
                </a:solidFill>
                <a:latin typeface="Tahoma" panose="020B0604030504040204" pitchFamily="34" charset="0"/>
              </a:rPr>
              <a:t>未提交数据！</a:t>
            </a:r>
            <a:endParaRPr lang="zh-CN" altLang="en-US" sz="1800"/>
          </a:p>
        </p:txBody>
      </p:sp>
      <p:sp>
        <p:nvSpPr>
          <p:cNvPr id="48" name="Line 15">
            <a:extLst>
              <a:ext uri="{FF2B5EF4-FFF2-40B4-BE49-F238E27FC236}">
                <a16:creationId xmlns:a16="http://schemas.microsoft.com/office/drawing/2014/main" id="{01BF2AE0-4F3E-C3F6-ACBC-3636B33FF3AF}"/>
              </a:ext>
            </a:extLst>
          </p:cNvPr>
          <p:cNvSpPr>
            <a:spLocks noChangeShapeType="1"/>
          </p:cNvSpPr>
          <p:nvPr/>
        </p:nvSpPr>
        <p:spPr bwMode="auto">
          <a:xfrm>
            <a:off x="180975" y="1535113"/>
            <a:ext cx="19050" cy="4481512"/>
          </a:xfrm>
          <a:prstGeom prst="line">
            <a:avLst/>
          </a:prstGeom>
          <a:noFill/>
          <a:ln w="38100">
            <a:solidFill>
              <a:schemeClr val="tx2"/>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 name="矩形 4">
            <a:extLst>
              <a:ext uri="{FF2B5EF4-FFF2-40B4-BE49-F238E27FC236}">
                <a16:creationId xmlns:a16="http://schemas.microsoft.com/office/drawing/2014/main" id="{B9A60624-AC6E-F050-1F11-2C61FD0813A4}"/>
              </a:ext>
            </a:extLst>
          </p:cNvPr>
          <p:cNvSpPr>
            <a:spLocks noChangeArrowheads="1"/>
          </p:cNvSpPr>
          <p:nvPr/>
        </p:nvSpPr>
        <p:spPr bwMode="auto">
          <a:xfrm>
            <a:off x="5006975" y="6130925"/>
            <a:ext cx="410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800">
                <a:solidFill>
                  <a:srgbClr val="FF0000"/>
                </a:solidFill>
                <a:latin typeface="Tahoma" panose="020B0604030504040204" pitchFamily="34" charset="0"/>
              </a:rPr>
              <a:t>仅有封锁未必能保证调度的可串行化！</a:t>
            </a:r>
            <a:endParaRPr lang="zh-CN" altLang="en-US" sz="1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blinds(horizontal)">
                                      <p:cBhvr>
                                        <p:cTn id="12" dur="500"/>
                                        <p:tgtEl>
                                          <p:spTgt spid="48"/>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blinds(horizontal)">
                                      <p:cBhvr>
                                        <p:cTn id="18" dur="500"/>
                                        <p:tgtEl>
                                          <p:spTgt spid="44"/>
                                        </p:tgtEl>
                                      </p:cBhvr>
                                    </p:animEffect>
                                  </p:childTnLst>
                                </p:cTn>
                              </p:par>
                              <p:par>
                                <p:cTn id="19" presetID="3" presetClass="entr" presetSubtype="1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blinds(horizontal)">
                                      <p:cBhvr>
                                        <p:cTn id="21" dur="500"/>
                                        <p:tgtEl>
                                          <p:spTgt spid="45"/>
                                        </p:tgtEl>
                                      </p:cBhvr>
                                    </p:animEffect>
                                  </p:childTnLst>
                                </p:cTn>
                              </p:par>
                              <p:par>
                                <p:cTn id="22" presetID="3" presetClass="entr" presetSubtype="1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blinds(horizontal)">
                                      <p:cBhvr>
                                        <p:cTn id="24" dur="500"/>
                                        <p:tgtEl>
                                          <p:spTgt spid="4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818219"/>
                                        </p:tgtEl>
                                        <p:attrNameLst>
                                          <p:attrName>style.visibility</p:attrName>
                                        </p:attrNameLst>
                                      </p:cBhvr>
                                      <p:to>
                                        <p:strVal val="visible"/>
                                      </p:to>
                                    </p:set>
                                    <p:animEffect transition="in" filter="blinds(horizontal)">
                                      <p:cBhvr>
                                        <p:cTn id="29" dur="500"/>
                                        <p:tgtEl>
                                          <p:spTgt spid="8182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 grpId="0"/>
      <p:bldP spid="45" grpId="0"/>
      <p:bldP spid="46" grpId="0"/>
      <p:bldP spid="4" grpId="0"/>
      <p:bldP spid="5" grpId="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编号占位符 5">
            <a:extLst>
              <a:ext uri="{FF2B5EF4-FFF2-40B4-BE49-F238E27FC236}">
                <a16:creationId xmlns:a16="http://schemas.microsoft.com/office/drawing/2014/main" id="{6C54D517-C7BA-39A9-18C0-10A3907E80C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FF929E-D9A6-40EB-A09F-2197217D9030}" type="slidenum">
              <a:rPr lang="zh-CN" altLang="en-US"/>
              <a:pPr/>
              <a:t>386</a:t>
            </a:fld>
            <a:endParaRPr lang="zh-CN" altLang="en-US"/>
          </a:p>
        </p:txBody>
      </p:sp>
      <p:sp>
        <p:nvSpPr>
          <p:cNvPr id="19458" name="Rectangle 2">
            <a:extLst>
              <a:ext uri="{FF2B5EF4-FFF2-40B4-BE49-F238E27FC236}">
                <a16:creationId xmlns:a16="http://schemas.microsoft.com/office/drawing/2014/main" id="{3694569C-B6A4-7341-3478-9392149FD6EE}"/>
              </a:ext>
            </a:extLst>
          </p:cNvPr>
          <p:cNvSpPr>
            <a:spLocks noGrp="1" noChangeArrowheads="1"/>
          </p:cNvSpPr>
          <p:nvPr>
            <p:ph type="title"/>
          </p:nvPr>
        </p:nvSpPr>
        <p:spPr>
          <a:xfrm>
            <a:off x="317500" y="114300"/>
            <a:ext cx="3224213" cy="469900"/>
          </a:xfrm>
        </p:spPr>
        <p:txBody>
          <a:bodyPr/>
          <a:lstStyle/>
          <a:p>
            <a:pPr algn="l"/>
            <a:r>
              <a:rPr lang="en-US" altLang="zh-CN" sz="2800" b="1">
                <a:latin typeface="黑体" panose="02010609060101010101" pitchFamily="49" charset="-122"/>
                <a:ea typeface="黑体" panose="02010609060101010101" pitchFamily="49" charset="-122"/>
              </a:rPr>
              <a:t>2.3 </a:t>
            </a:r>
            <a:r>
              <a:rPr lang="zh-CN" altLang="en-US" sz="2800" b="1">
                <a:latin typeface="黑体" panose="02010609060101010101" pitchFamily="49" charset="-122"/>
                <a:ea typeface="黑体" panose="02010609060101010101" pitchFamily="49" charset="-122"/>
              </a:rPr>
              <a:t>死锁</a:t>
            </a:r>
          </a:p>
        </p:txBody>
      </p:sp>
      <p:pic>
        <p:nvPicPr>
          <p:cNvPr id="19459" name="图片 1">
            <a:extLst>
              <a:ext uri="{FF2B5EF4-FFF2-40B4-BE49-F238E27FC236}">
                <a16:creationId xmlns:a16="http://schemas.microsoft.com/office/drawing/2014/main" id="{65C51BDE-BCA7-7492-E378-9BBFAB89F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485900"/>
            <a:ext cx="4405313" cy="4005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816150" name="Group 22">
            <a:extLst>
              <a:ext uri="{FF2B5EF4-FFF2-40B4-BE49-F238E27FC236}">
                <a16:creationId xmlns:a16="http://schemas.microsoft.com/office/drawing/2014/main" id="{CD38192B-529D-4CC3-3CD0-B29FFB14F134}"/>
              </a:ext>
            </a:extLst>
          </p:cNvPr>
          <p:cNvGrpSpPr>
            <a:grpSpLocks/>
          </p:cNvGrpSpPr>
          <p:nvPr/>
        </p:nvGrpSpPr>
        <p:grpSpPr bwMode="auto">
          <a:xfrm>
            <a:off x="2471738" y="2189163"/>
            <a:ext cx="6088062" cy="3108325"/>
            <a:chOff x="1056" y="1053"/>
            <a:chExt cx="2141" cy="1159"/>
          </a:xfrm>
        </p:grpSpPr>
        <p:sp>
          <p:nvSpPr>
            <p:cNvPr id="19461" name="Rectangle 13">
              <a:extLst>
                <a:ext uri="{FF2B5EF4-FFF2-40B4-BE49-F238E27FC236}">
                  <a16:creationId xmlns:a16="http://schemas.microsoft.com/office/drawing/2014/main" id="{964B7BC4-5E5C-EE1F-A410-E7EE00402888}"/>
                </a:ext>
              </a:extLst>
            </p:cNvPr>
            <p:cNvSpPr>
              <a:spLocks noChangeArrowheads="1"/>
            </p:cNvSpPr>
            <p:nvPr/>
          </p:nvSpPr>
          <p:spPr bwMode="auto">
            <a:xfrm>
              <a:off x="2119" y="1053"/>
              <a:ext cx="765"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66FF"/>
                  </a:solidFill>
                  <a:latin typeface="Tahoma" panose="020B0604030504040204" pitchFamily="34" charset="0"/>
                </a:rPr>
                <a:t>grant-X</a:t>
              </a:r>
              <a:r>
                <a:rPr lang="en-US" altLang="zh-CN" sz="1800" i="1">
                  <a:solidFill>
                    <a:srgbClr val="0066FF"/>
                  </a:solidFill>
                  <a:latin typeface="Tahoma" panose="020B0604030504040204" pitchFamily="34" charset="0"/>
                </a:rPr>
                <a:t>(B,T3)</a:t>
              </a:r>
              <a:r>
                <a:rPr lang="en-US" altLang="zh-CN" sz="1800">
                  <a:solidFill>
                    <a:srgbClr val="0066FF"/>
                  </a:solidFill>
                  <a:latin typeface="Tahoma" panose="020B0604030504040204" pitchFamily="34" charset="0"/>
                </a:rPr>
                <a:t>-</a:t>
              </a:r>
              <a:r>
                <a:rPr lang="zh-CN" altLang="en-US" sz="1800">
                  <a:solidFill>
                    <a:srgbClr val="0066FF"/>
                  </a:solidFill>
                  <a:latin typeface="Tahoma" panose="020B0604030504040204" pitchFamily="34" charset="0"/>
                </a:rPr>
                <a:t>成功</a:t>
              </a:r>
            </a:p>
          </p:txBody>
        </p:sp>
        <p:sp>
          <p:nvSpPr>
            <p:cNvPr id="19462" name="Rectangle 14">
              <a:extLst>
                <a:ext uri="{FF2B5EF4-FFF2-40B4-BE49-F238E27FC236}">
                  <a16:creationId xmlns:a16="http://schemas.microsoft.com/office/drawing/2014/main" id="{6056A40E-CEA7-FACF-982E-4987AD45D0F4}"/>
                </a:ext>
              </a:extLst>
            </p:cNvPr>
            <p:cNvSpPr>
              <a:spLocks noChangeArrowheads="1"/>
            </p:cNvSpPr>
            <p:nvPr/>
          </p:nvSpPr>
          <p:spPr bwMode="auto">
            <a:xfrm>
              <a:off x="2119" y="1665"/>
              <a:ext cx="784"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66FF"/>
                  </a:solidFill>
                  <a:latin typeface="Tahoma" panose="020B0604030504040204" pitchFamily="34" charset="0"/>
                </a:rPr>
                <a:t>grant-S</a:t>
              </a:r>
              <a:r>
                <a:rPr lang="en-US" altLang="zh-CN" sz="1800" i="1">
                  <a:solidFill>
                    <a:srgbClr val="0066FF"/>
                  </a:solidFill>
                  <a:latin typeface="Tahoma" panose="020B0604030504040204" pitchFamily="34" charset="0"/>
                </a:rPr>
                <a:t>(A,T4) </a:t>
              </a:r>
              <a:r>
                <a:rPr lang="en-US" altLang="zh-CN" sz="1800">
                  <a:solidFill>
                    <a:srgbClr val="0066FF"/>
                  </a:solidFill>
                  <a:latin typeface="Tahoma" panose="020B0604030504040204" pitchFamily="34" charset="0"/>
                </a:rPr>
                <a:t>-</a:t>
              </a:r>
              <a:r>
                <a:rPr lang="zh-CN" altLang="en-US" sz="1800">
                  <a:solidFill>
                    <a:srgbClr val="0066FF"/>
                  </a:solidFill>
                  <a:latin typeface="Tahoma" panose="020B0604030504040204" pitchFamily="34" charset="0"/>
                </a:rPr>
                <a:t>成功</a:t>
              </a:r>
            </a:p>
          </p:txBody>
        </p:sp>
        <p:sp>
          <p:nvSpPr>
            <p:cNvPr id="19463" name="Rectangle 15">
              <a:extLst>
                <a:ext uri="{FF2B5EF4-FFF2-40B4-BE49-F238E27FC236}">
                  <a16:creationId xmlns:a16="http://schemas.microsoft.com/office/drawing/2014/main" id="{D4C19876-AAE1-69B3-C26F-83F4841708E1}"/>
                </a:ext>
              </a:extLst>
            </p:cNvPr>
            <p:cNvSpPr>
              <a:spLocks noChangeArrowheads="1"/>
            </p:cNvSpPr>
            <p:nvPr/>
          </p:nvSpPr>
          <p:spPr bwMode="auto">
            <a:xfrm>
              <a:off x="2119" y="1941"/>
              <a:ext cx="1078"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66FF"/>
                  </a:solidFill>
                  <a:latin typeface="Tahoma" panose="020B0604030504040204" pitchFamily="34" charset="0"/>
                </a:rPr>
                <a:t>grant-S</a:t>
              </a:r>
              <a:r>
                <a:rPr lang="en-US" altLang="zh-CN" sz="1800" i="1">
                  <a:solidFill>
                    <a:srgbClr val="0066FF"/>
                  </a:solidFill>
                  <a:latin typeface="Tahoma" panose="020B0604030504040204" pitchFamily="34" charset="0"/>
                </a:rPr>
                <a:t>(B,T4) </a:t>
              </a:r>
              <a:r>
                <a:rPr lang="en-US" altLang="zh-CN" sz="1800">
                  <a:solidFill>
                    <a:srgbClr val="0066FF"/>
                  </a:solidFill>
                  <a:latin typeface="Tahoma" panose="020B0604030504040204" pitchFamily="34" charset="0"/>
                </a:rPr>
                <a:t>–</a:t>
              </a:r>
              <a:r>
                <a:rPr lang="zh-CN" altLang="en-US" sz="1800">
                  <a:solidFill>
                    <a:srgbClr val="0066FF"/>
                  </a:solidFill>
                  <a:latin typeface="Tahoma" panose="020B0604030504040204" pitchFamily="34" charset="0"/>
                </a:rPr>
                <a:t>等待</a:t>
              </a:r>
              <a:r>
                <a:rPr lang="en-US" altLang="zh-CN" sz="1800">
                  <a:solidFill>
                    <a:srgbClr val="0066FF"/>
                  </a:solidFill>
                  <a:latin typeface="Tahoma" panose="020B0604030504040204" pitchFamily="34" charset="0"/>
                </a:rPr>
                <a:t>T3</a:t>
              </a:r>
              <a:r>
                <a:rPr lang="zh-CN" altLang="en-US" sz="1800">
                  <a:solidFill>
                    <a:srgbClr val="0066FF"/>
                  </a:solidFill>
                  <a:latin typeface="Tahoma" panose="020B0604030504040204" pitchFamily="34" charset="0"/>
                </a:rPr>
                <a:t>释放</a:t>
              </a:r>
            </a:p>
          </p:txBody>
        </p:sp>
        <p:sp>
          <p:nvSpPr>
            <p:cNvPr id="19464" name="Rectangle 16">
              <a:extLst>
                <a:ext uri="{FF2B5EF4-FFF2-40B4-BE49-F238E27FC236}">
                  <a16:creationId xmlns:a16="http://schemas.microsoft.com/office/drawing/2014/main" id="{D99ADCC5-122F-F4BB-056A-A82665613566}"/>
                </a:ext>
              </a:extLst>
            </p:cNvPr>
            <p:cNvSpPr>
              <a:spLocks noChangeArrowheads="1"/>
            </p:cNvSpPr>
            <p:nvPr/>
          </p:nvSpPr>
          <p:spPr bwMode="auto">
            <a:xfrm>
              <a:off x="2119" y="2109"/>
              <a:ext cx="1064"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66FF"/>
                  </a:solidFill>
                  <a:latin typeface="Tahoma" panose="020B0604030504040204" pitchFamily="34" charset="0"/>
                </a:rPr>
                <a:t>grant-X</a:t>
              </a:r>
              <a:r>
                <a:rPr lang="en-US" altLang="zh-CN" sz="1800" i="1">
                  <a:solidFill>
                    <a:srgbClr val="0066FF"/>
                  </a:solidFill>
                  <a:latin typeface="Tahoma" panose="020B0604030504040204" pitchFamily="34" charset="0"/>
                </a:rPr>
                <a:t>(A,T3) </a:t>
              </a:r>
              <a:r>
                <a:rPr lang="en-US" altLang="zh-CN" sz="1800">
                  <a:solidFill>
                    <a:srgbClr val="0066FF"/>
                  </a:solidFill>
                  <a:latin typeface="Tahoma" panose="020B0604030504040204" pitchFamily="34" charset="0"/>
                </a:rPr>
                <a:t>-</a:t>
              </a:r>
              <a:r>
                <a:rPr lang="zh-CN" altLang="en-US" sz="1800">
                  <a:solidFill>
                    <a:srgbClr val="0066FF"/>
                  </a:solidFill>
                  <a:latin typeface="Tahoma" panose="020B0604030504040204" pitchFamily="34" charset="0"/>
                </a:rPr>
                <a:t>等待</a:t>
              </a:r>
              <a:r>
                <a:rPr lang="en-US" altLang="zh-CN" sz="1800">
                  <a:solidFill>
                    <a:srgbClr val="0066FF"/>
                  </a:solidFill>
                  <a:latin typeface="Tahoma" panose="020B0604030504040204" pitchFamily="34" charset="0"/>
                </a:rPr>
                <a:t>T4</a:t>
              </a:r>
              <a:r>
                <a:rPr lang="zh-CN" altLang="en-US" sz="1800">
                  <a:solidFill>
                    <a:srgbClr val="0066FF"/>
                  </a:solidFill>
                  <a:latin typeface="Tahoma" panose="020B0604030504040204" pitchFamily="34" charset="0"/>
                </a:rPr>
                <a:t>释放</a:t>
              </a:r>
            </a:p>
          </p:txBody>
        </p:sp>
        <p:sp>
          <p:nvSpPr>
            <p:cNvPr id="19465" name="Line 17">
              <a:extLst>
                <a:ext uri="{FF2B5EF4-FFF2-40B4-BE49-F238E27FC236}">
                  <a16:creationId xmlns:a16="http://schemas.microsoft.com/office/drawing/2014/main" id="{B21AF92A-A7F3-6467-1385-43AC1D40F9F4}"/>
                </a:ext>
              </a:extLst>
            </p:cNvPr>
            <p:cNvSpPr>
              <a:spLocks noChangeShapeType="1"/>
            </p:cNvSpPr>
            <p:nvPr/>
          </p:nvSpPr>
          <p:spPr bwMode="auto">
            <a:xfrm>
              <a:off x="1056" y="1128"/>
              <a:ext cx="204" cy="0"/>
            </a:xfrm>
            <a:prstGeom prst="line">
              <a:avLst/>
            </a:prstGeom>
            <a:noFill/>
            <a:ln w="9525">
              <a:solidFill>
                <a:srgbClr val="00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466" name="Line 18">
              <a:extLst>
                <a:ext uri="{FF2B5EF4-FFF2-40B4-BE49-F238E27FC236}">
                  <a16:creationId xmlns:a16="http://schemas.microsoft.com/office/drawing/2014/main" id="{6051F775-B0F2-8F48-E75C-EE12493FAB6A}"/>
                </a:ext>
              </a:extLst>
            </p:cNvPr>
            <p:cNvSpPr>
              <a:spLocks noChangeShapeType="1"/>
            </p:cNvSpPr>
            <p:nvPr/>
          </p:nvSpPr>
          <p:spPr bwMode="auto">
            <a:xfrm>
              <a:off x="1824" y="1722"/>
              <a:ext cx="204" cy="0"/>
            </a:xfrm>
            <a:prstGeom prst="line">
              <a:avLst/>
            </a:prstGeom>
            <a:noFill/>
            <a:ln w="9525">
              <a:solidFill>
                <a:srgbClr val="00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467" name="Line 19">
              <a:extLst>
                <a:ext uri="{FF2B5EF4-FFF2-40B4-BE49-F238E27FC236}">
                  <a16:creationId xmlns:a16="http://schemas.microsoft.com/office/drawing/2014/main" id="{FB725D17-9884-9C7F-7EB6-46A1E64FAD91}"/>
                </a:ext>
              </a:extLst>
            </p:cNvPr>
            <p:cNvSpPr>
              <a:spLocks noChangeShapeType="1"/>
            </p:cNvSpPr>
            <p:nvPr/>
          </p:nvSpPr>
          <p:spPr bwMode="auto">
            <a:xfrm>
              <a:off x="1824" y="2004"/>
              <a:ext cx="204" cy="0"/>
            </a:xfrm>
            <a:prstGeom prst="line">
              <a:avLst/>
            </a:prstGeom>
            <a:noFill/>
            <a:ln w="9525">
              <a:solidFill>
                <a:srgbClr val="00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468" name="Line 20">
              <a:extLst>
                <a:ext uri="{FF2B5EF4-FFF2-40B4-BE49-F238E27FC236}">
                  <a16:creationId xmlns:a16="http://schemas.microsoft.com/office/drawing/2014/main" id="{6C1CF450-DF2A-7082-702E-FD3D83A1B1D8}"/>
                </a:ext>
              </a:extLst>
            </p:cNvPr>
            <p:cNvSpPr>
              <a:spLocks noChangeShapeType="1"/>
            </p:cNvSpPr>
            <p:nvPr/>
          </p:nvSpPr>
          <p:spPr bwMode="auto">
            <a:xfrm>
              <a:off x="1824" y="2172"/>
              <a:ext cx="204" cy="0"/>
            </a:xfrm>
            <a:prstGeom prst="line">
              <a:avLst/>
            </a:prstGeom>
            <a:noFill/>
            <a:ln w="9525">
              <a:solidFill>
                <a:srgbClr val="00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816149" name="Rectangle 21">
            <a:extLst>
              <a:ext uri="{FF2B5EF4-FFF2-40B4-BE49-F238E27FC236}">
                <a16:creationId xmlns:a16="http://schemas.microsoft.com/office/drawing/2014/main" id="{CD1B35FA-5CFA-8AAE-C2A7-9F8C9CBA14D8}"/>
              </a:ext>
            </a:extLst>
          </p:cNvPr>
          <p:cNvSpPr>
            <a:spLocks noChangeArrowheads="1"/>
          </p:cNvSpPr>
          <p:nvPr/>
        </p:nvSpPr>
        <p:spPr bwMode="auto">
          <a:xfrm>
            <a:off x="661988" y="5759450"/>
            <a:ext cx="7951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000">
                <a:latin typeface="Tahoma" panose="020B0604030504040204" pitchFamily="34" charset="0"/>
              </a:rPr>
              <a:t>形成两个事务“相互等待”对方释放资源各自才能往下继续做的僵局！</a:t>
            </a:r>
          </a:p>
        </p:txBody>
      </p:sp>
      <p:sp>
        <p:nvSpPr>
          <p:cNvPr id="19470" name="AutoShape 4">
            <a:extLst>
              <a:ext uri="{FF2B5EF4-FFF2-40B4-BE49-F238E27FC236}">
                <a16:creationId xmlns:a16="http://schemas.microsoft.com/office/drawing/2014/main" id="{2240AF05-4802-9AC1-2779-5A25E906F180}"/>
              </a:ext>
            </a:extLst>
          </p:cNvPr>
          <p:cNvSpPr>
            <a:spLocks noChangeArrowheads="1"/>
          </p:cNvSpPr>
          <p:nvPr/>
        </p:nvSpPr>
        <p:spPr bwMode="auto">
          <a:xfrm>
            <a:off x="6532563" y="869950"/>
            <a:ext cx="2155825" cy="1111250"/>
          </a:xfrm>
          <a:prstGeom prst="cloudCallout">
            <a:avLst>
              <a:gd name="adj1" fmla="val 49278"/>
              <a:gd name="adj2" fmla="val 66935"/>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什么是</a:t>
            </a:r>
            <a:r>
              <a:rPr lang="zh-CN" altLang="en-US" sz="1600">
                <a:solidFill>
                  <a:srgbClr val="0066FF"/>
                </a:solidFill>
                <a:latin typeface="Tahoma" panose="020B0604030504040204" pitchFamily="34" charset="0"/>
              </a:rPr>
              <a:t>死锁</a:t>
            </a:r>
            <a:r>
              <a:rPr lang="en-US" altLang="zh-CN" sz="1600">
                <a:solidFill>
                  <a:schemeClr val="tx1"/>
                </a:solidFill>
                <a:latin typeface="Tahoma" panose="020B0604030504040204" pitchFamily="34" charset="0"/>
              </a:rPr>
              <a:t>,</a:t>
            </a:r>
            <a:r>
              <a:rPr lang="zh-CN" altLang="en-US" sz="1600">
                <a:solidFill>
                  <a:schemeClr val="tx1"/>
                </a:solidFill>
                <a:latin typeface="Tahoma" panose="020B0604030504040204" pitchFamily="34" charset="0"/>
              </a:rPr>
              <a:t>如何引起</a:t>
            </a:r>
            <a:r>
              <a:rPr lang="en-US" altLang="zh-CN" sz="1600">
                <a:solidFill>
                  <a:schemeClr val="tx1"/>
                </a:solidFill>
                <a:latin typeface="Tahoma" panose="020B0604030504040204" pitchFamily="34" charset="0"/>
              </a:rPr>
              <a:t>, </a:t>
            </a:r>
          </a:p>
          <a:p>
            <a:pPr algn="ctr" eaLnBrk="0" hangingPunct="0"/>
            <a:r>
              <a:rPr lang="zh-CN" altLang="en-US" sz="1600">
                <a:solidFill>
                  <a:schemeClr val="tx1"/>
                </a:solidFill>
                <a:latin typeface="Tahoma" panose="020B0604030504040204" pitchFamily="34" charset="0"/>
              </a:rPr>
              <a:t>有何危害？</a:t>
            </a:r>
          </a:p>
        </p:txBody>
      </p:sp>
      <p:sp>
        <p:nvSpPr>
          <p:cNvPr id="19471" name="Rectangle 58">
            <a:extLst>
              <a:ext uri="{FF2B5EF4-FFF2-40B4-BE49-F238E27FC236}">
                <a16:creationId xmlns:a16="http://schemas.microsoft.com/office/drawing/2014/main" id="{EB388837-F5B3-DF42-E2CF-6D8C9DF5E956}"/>
              </a:ext>
            </a:extLst>
          </p:cNvPr>
          <p:cNvSpPr>
            <a:spLocks noChangeArrowheads="1"/>
          </p:cNvSpPr>
          <p:nvPr/>
        </p:nvSpPr>
        <p:spPr bwMode="auto">
          <a:xfrm>
            <a:off x="5681663" y="142875"/>
            <a:ext cx="308133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二 锁与封锁协议</a:t>
            </a:r>
          </a:p>
        </p:txBody>
      </p:sp>
      <p:sp>
        <p:nvSpPr>
          <p:cNvPr id="19" name="矩形 18">
            <a:extLst>
              <a:ext uri="{FF2B5EF4-FFF2-40B4-BE49-F238E27FC236}">
                <a16:creationId xmlns:a16="http://schemas.microsoft.com/office/drawing/2014/main" id="{570AA3AE-9557-5B75-C2F5-EB4F74EDEA31}"/>
              </a:ext>
            </a:extLst>
          </p:cNvPr>
          <p:cNvSpPr>
            <a:spLocks noChangeArrowheads="1"/>
          </p:cNvSpPr>
          <p:nvPr/>
        </p:nvSpPr>
        <p:spPr bwMode="auto">
          <a:xfrm>
            <a:off x="1889125" y="6064250"/>
            <a:ext cx="503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800">
                <a:solidFill>
                  <a:srgbClr val="FF0000"/>
                </a:solidFill>
                <a:latin typeface="Tahoma" panose="020B0604030504040204" pitchFamily="34" charset="0"/>
              </a:rPr>
              <a:t>不加控制的封锁机制，可能引起死锁现象发生！</a:t>
            </a:r>
            <a:endParaRPr lang="zh-CN" altLang="en-US" sz="1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6150"/>
                                        </p:tgtEl>
                                        <p:attrNameLst>
                                          <p:attrName>style.visibility</p:attrName>
                                        </p:attrNameLst>
                                      </p:cBhvr>
                                      <p:to>
                                        <p:strVal val="visible"/>
                                      </p:to>
                                    </p:set>
                                    <p:anim calcmode="lin" valueType="num">
                                      <p:cBhvr additive="base">
                                        <p:cTn id="7" dur="500" fill="hold"/>
                                        <p:tgtEl>
                                          <p:spTgt spid="816150"/>
                                        </p:tgtEl>
                                        <p:attrNameLst>
                                          <p:attrName>ppt_x</p:attrName>
                                        </p:attrNameLst>
                                      </p:cBhvr>
                                      <p:tavLst>
                                        <p:tav tm="0">
                                          <p:val>
                                            <p:strVal val="#ppt_x"/>
                                          </p:val>
                                        </p:tav>
                                        <p:tav tm="100000">
                                          <p:val>
                                            <p:strVal val="#ppt_x"/>
                                          </p:val>
                                        </p:tav>
                                      </p:tavLst>
                                    </p:anim>
                                    <p:anim calcmode="lin" valueType="num">
                                      <p:cBhvr additive="base">
                                        <p:cTn id="8" dur="500" fill="hold"/>
                                        <p:tgtEl>
                                          <p:spTgt spid="8161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6149"/>
                                        </p:tgtEl>
                                        <p:attrNameLst>
                                          <p:attrName>style.visibility</p:attrName>
                                        </p:attrNameLst>
                                      </p:cBhvr>
                                      <p:to>
                                        <p:strVal val="visible"/>
                                      </p:to>
                                    </p:set>
                                    <p:anim calcmode="lin" valueType="num">
                                      <p:cBhvr additive="base">
                                        <p:cTn id="11" dur="500" fill="hold"/>
                                        <p:tgtEl>
                                          <p:spTgt spid="816149"/>
                                        </p:tgtEl>
                                        <p:attrNameLst>
                                          <p:attrName>ppt_x</p:attrName>
                                        </p:attrNameLst>
                                      </p:cBhvr>
                                      <p:tavLst>
                                        <p:tav tm="0">
                                          <p:val>
                                            <p:strVal val="#ppt_x"/>
                                          </p:val>
                                        </p:tav>
                                        <p:tav tm="100000">
                                          <p:val>
                                            <p:strVal val="#ppt_x"/>
                                          </p:val>
                                        </p:tav>
                                      </p:tavLst>
                                    </p:anim>
                                    <p:anim calcmode="lin" valueType="num">
                                      <p:cBhvr additive="base">
                                        <p:cTn id="12" dur="500" fill="hold"/>
                                        <p:tgtEl>
                                          <p:spTgt spid="81614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49" grpId="0"/>
      <p:bldP spid="19"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编号占位符 5">
            <a:extLst>
              <a:ext uri="{FF2B5EF4-FFF2-40B4-BE49-F238E27FC236}">
                <a16:creationId xmlns:a16="http://schemas.microsoft.com/office/drawing/2014/main" id="{14892B4B-2ED9-5AB5-483A-F5893DE4C798}"/>
              </a:ext>
            </a:extLst>
          </p:cNvPr>
          <p:cNvSpPr>
            <a:spLocks noGrp="1" noChangeArrowheads="1"/>
          </p:cNvSpPr>
          <p:nvPr>
            <p:ph type="sldNum" sz="quarter" idx="12"/>
          </p:nvPr>
        </p:nvSpPr>
        <p:spPr>
          <a:xfrm>
            <a:off x="6184900" y="65516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39FF7C-DBA9-4323-AD3D-710BFF74D0B0}" type="slidenum">
              <a:rPr lang="zh-CN" altLang="en-US"/>
              <a:pPr/>
              <a:t>387</a:t>
            </a:fld>
            <a:endParaRPr lang="zh-CN" altLang="en-US"/>
          </a:p>
        </p:txBody>
      </p:sp>
      <p:sp>
        <p:nvSpPr>
          <p:cNvPr id="20482" name="Rectangle 2">
            <a:extLst>
              <a:ext uri="{FF2B5EF4-FFF2-40B4-BE49-F238E27FC236}">
                <a16:creationId xmlns:a16="http://schemas.microsoft.com/office/drawing/2014/main" id="{EC97D661-7168-BEAE-39F8-3EE1F3E84799}"/>
              </a:ext>
            </a:extLst>
          </p:cNvPr>
          <p:cNvSpPr>
            <a:spLocks noGrp="1" noChangeArrowheads="1"/>
          </p:cNvSpPr>
          <p:nvPr>
            <p:ph type="title"/>
          </p:nvPr>
        </p:nvSpPr>
        <p:spPr>
          <a:xfrm>
            <a:off x="317500" y="114300"/>
            <a:ext cx="3224213" cy="469900"/>
          </a:xfrm>
        </p:spPr>
        <p:txBody>
          <a:bodyPr/>
          <a:lstStyle/>
          <a:p>
            <a:pPr algn="l"/>
            <a:r>
              <a:rPr lang="en-US" altLang="zh-CN" sz="2800" b="1">
                <a:latin typeface="黑体" panose="02010609060101010101" pitchFamily="49" charset="-122"/>
                <a:ea typeface="黑体" panose="02010609060101010101" pitchFamily="49" charset="-122"/>
              </a:rPr>
              <a:t>2.</a:t>
            </a:r>
            <a:r>
              <a:rPr lang="zh-CN" altLang="zh-CN" sz="2800" b="1">
                <a:latin typeface="黑体" panose="02010609060101010101" pitchFamily="49" charset="-122"/>
                <a:ea typeface="黑体" panose="02010609060101010101" pitchFamily="49" charset="-122"/>
              </a:rPr>
              <a:t>4</a:t>
            </a:r>
            <a:r>
              <a:rPr lang="en-US" altLang="zh-CN" sz="2800" b="1">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活锁</a:t>
            </a:r>
          </a:p>
        </p:txBody>
      </p:sp>
      <p:sp>
        <p:nvSpPr>
          <p:cNvPr id="20483" name="AutoShape 4">
            <a:extLst>
              <a:ext uri="{FF2B5EF4-FFF2-40B4-BE49-F238E27FC236}">
                <a16:creationId xmlns:a16="http://schemas.microsoft.com/office/drawing/2014/main" id="{F966138B-8548-90E8-8814-B9DADE1F4B7E}"/>
              </a:ext>
            </a:extLst>
          </p:cNvPr>
          <p:cNvSpPr>
            <a:spLocks noChangeArrowheads="1"/>
          </p:cNvSpPr>
          <p:nvPr/>
        </p:nvSpPr>
        <p:spPr bwMode="auto">
          <a:xfrm>
            <a:off x="6600825" y="1119188"/>
            <a:ext cx="2206625" cy="1076325"/>
          </a:xfrm>
          <a:prstGeom prst="cloudCallout">
            <a:avLst>
              <a:gd name="adj1" fmla="val 51306"/>
              <a:gd name="adj2" fmla="val 56875"/>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什么是</a:t>
            </a:r>
            <a:r>
              <a:rPr lang="zh-CN" altLang="en-US" sz="1600">
                <a:solidFill>
                  <a:srgbClr val="0066FF"/>
                </a:solidFill>
                <a:latin typeface="Tahoma" panose="020B0604030504040204" pitchFamily="34" charset="0"/>
              </a:rPr>
              <a:t>活锁</a:t>
            </a:r>
            <a:r>
              <a:rPr lang="en-US" altLang="zh-CN" sz="1600">
                <a:solidFill>
                  <a:schemeClr val="tx1"/>
                </a:solidFill>
                <a:latin typeface="Tahoma" panose="020B0604030504040204" pitchFamily="34" charset="0"/>
              </a:rPr>
              <a:t>,</a:t>
            </a:r>
            <a:r>
              <a:rPr lang="zh-CN" altLang="en-US" sz="1600">
                <a:solidFill>
                  <a:schemeClr val="tx1"/>
                </a:solidFill>
                <a:latin typeface="Tahoma" panose="020B0604030504040204" pitchFamily="34" charset="0"/>
              </a:rPr>
              <a:t>如何引起</a:t>
            </a:r>
            <a:r>
              <a:rPr lang="en-US" altLang="zh-CN" sz="1600">
                <a:solidFill>
                  <a:schemeClr val="tx1"/>
                </a:solidFill>
                <a:latin typeface="Tahoma" panose="020B0604030504040204" pitchFamily="34" charset="0"/>
              </a:rPr>
              <a:t>, </a:t>
            </a:r>
          </a:p>
          <a:p>
            <a:pPr algn="ctr" eaLnBrk="0" hangingPunct="0"/>
            <a:r>
              <a:rPr lang="zh-CN" altLang="en-US" sz="1600">
                <a:solidFill>
                  <a:schemeClr val="tx1"/>
                </a:solidFill>
                <a:latin typeface="Tahoma" panose="020B0604030504040204" pitchFamily="34" charset="0"/>
              </a:rPr>
              <a:t>有何危害？</a:t>
            </a:r>
          </a:p>
        </p:txBody>
      </p:sp>
      <p:sp>
        <p:nvSpPr>
          <p:cNvPr id="20484" name="Rectangle 33">
            <a:extLst>
              <a:ext uri="{FF2B5EF4-FFF2-40B4-BE49-F238E27FC236}">
                <a16:creationId xmlns:a16="http://schemas.microsoft.com/office/drawing/2014/main" id="{97644343-9EFD-22FE-3333-D4D7649BFEE2}"/>
              </a:ext>
            </a:extLst>
          </p:cNvPr>
          <p:cNvSpPr>
            <a:spLocks noChangeArrowheads="1"/>
          </p:cNvSpPr>
          <p:nvPr/>
        </p:nvSpPr>
        <p:spPr bwMode="auto">
          <a:xfrm>
            <a:off x="292100" y="4567238"/>
            <a:ext cx="8664575"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lnSpc>
                <a:spcPts val="2000"/>
              </a:lnSpc>
              <a:spcBef>
                <a:spcPct val="20000"/>
              </a:spcBef>
            </a:pPr>
            <a:r>
              <a:rPr lang="en-US" altLang="zh-CN" sz="2000">
                <a:solidFill>
                  <a:srgbClr val="000099"/>
                </a:solidFill>
                <a:latin typeface="Times New Roman" panose="02020603050405020304" pitchFamily="18" charset="0"/>
              </a:rPr>
              <a:t>Starvation</a:t>
            </a:r>
            <a:r>
              <a:rPr lang="zh-CN" altLang="en-US" sz="1800">
                <a:solidFill>
                  <a:srgbClr val="0066FF"/>
                </a:solidFill>
                <a:latin typeface="Times New Roman" panose="02020603050405020304" pitchFamily="18" charset="0"/>
              </a:rPr>
              <a:t>饿死</a:t>
            </a:r>
            <a:r>
              <a:rPr lang="en-US" altLang="zh-CN" sz="1800">
                <a:solidFill>
                  <a:srgbClr val="0066FF"/>
                </a:solidFill>
                <a:latin typeface="Times New Roman" panose="02020603050405020304" pitchFamily="18" charset="0"/>
              </a:rPr>
              <a:t>(</a:t>
            </a:r>
            <a:r>
              <a:rPr lang="zh-CN" altLang="en-US" sz="1800">
                <a:solidFill>
                  <a:srgbClr val="0066FF"/>
                </a:solidFill>
                <a:latin typeface="Times New Roman" panose="02020603050405020304" pitchFamily="18" charset="0"/>
              </a:rPr>
              <a:t>活锁</a:t>
            </a:r>
            <a:r>
              <a:rPr lang="en-US" altLang="zh-CN" sz="1800">
                <a:solidFill>
                  <a:srgbClr val="0066FF"/>
                </a:solidFill>
                <a:latin typeface="Times New Roman" panose="02020603050405020304" pitchFamily="18" charset="0"/>
              </a:rPr>
              <a:t>)</a:t>
            </a:r>
            <a:r>
              <a:rPr lang="en-US" altLang="zh-CN" sz="2000">
                <a:solidFill>
                  <a:schemeClr val="tx1"/>
                </a:solidFill>
                <a:latin typeface="Times New Roman" panose="02020603050405020304" pitchFamily="18" charset="0"/>
              </a:rPr>
              <a:t> is also possible if concurrency control manager is badly designed. For example:</a:t>
            </a:r>
          </a:p>
          <a:p>
            <a:pPr eaLnBrk="0" hangingPunct="0">
              <a:lnSpc>
                <a:spcPts val="2000"/>
              </a:lnSpc>
              <a:spcBef>
                <a:spcPct val="20000"/>
              </a:spcBef>
            </a:pPr>
            <a:r>
              <a:rPr lang="en-US" altLang="zh-CN" sz="2000" b="0">
                <a:solidFill>
                  <a:schemeClr val="tx1"/>
                </a:solidFill>
                <a:latin typeface="黑体" panose="02010609060101010101" pitchFamily="49" charset="-122"/>
                <a:ea typeface="黑体" panose="02010609060101010101" pitchFamily="49" charset="-122"/>
              </a:rPr>
              <a:t>1</a:t>
            </a:r>
            <a:r>
              <a:rPr lang="zh-CN" altLang="en-US" sz="2000" b="0">
                <a:solidFill>
                  <a:schemeClr val="tx1"/>
                </a:solidFill>
                <a:latin typeface="黑体" panose="02010609060101010101" pitchFamily="49" charset="-122"/>
                <a:ea typeface="黑体" panose="02010609060101010101" pitchFamily="49" charset="-122"/>
              </a:rPr>
              <a:t>)</a:t>
            </a:r>
            <a:r>
              <a:rPr lang="en-US" altLang="zh-CN" sz="2000">
                <a:solidFill>
                  <a:schemeClr val="tx1"/>
                </a:solidFill>
                <a:latin typeface="Times New Roman" panose="02020603050405020304" pitchFamily="18" charset="0"/>
              </a:rPr>
              <a:t>A transaction may be </a:t>
            </a:r>
            <a:r>
              <a:rPr lang="en-US" altLang="zh-CN" sz="2000">
                <a:solidFill>
                  <a:srgbClr val="0066FF"/>
                </a:solidFill>
                <a:latin typeface="Times New Roman" panose="02020603050405020304" pitchFamily="18" charset="0"/>
              </a:rPr>
              <a:t>waiting for</a:t>
            </a:r>
            <a:r>
              <a:rPr lang="en-US" altLang="zh-CN" sz="2000">
                <a:solidFill>
                  <a:schemeClr val="tx1"/>
                </a:solidFill>
                <a:latin typeface="Times New Roman" panose="02020603050405020304" pitchFamily="18" charset="0"/>
              </a:rPr>
              <a:t> an X-lock on an item, while </a:t>
            </a:r>
            <a:r>
              <a:rPr lang="en-US" altLang="zh-CN" sz="2000">
                <a:solidFill>
                  <a:srgbClr val="0066FF"/>
                </a:solidFill>
                <a:latin typeface="Times New Roman" panose="02020603050405020304" pitchFamily="18" charset="0"/>
              </a:rPr>
              <a:t>a sequence of</a:t>
            </a:r>
            <a:r>
              <a:rPr lang="en-US" altLang="zh-CN" sz="2000">
                <a:solidFill>
                  <a:schemeClr val="tx1"/>
                </a:solidFill>
                <a:latin typeface="Times New Roman" panose="02020603050405020304" pitchFamily="18" charset="0"/>
              </a:rPr>
              <a:t> </a:t>
            </a:r>
          </a:p>
          <a:p>
            <a:pPr eaLnBrk="0" hangingPunct="0">
              <a:lnSpc>
                <a:spcPts val="2000"/>
              </a:lnSpc>
              <a:spcBef>
                <a:spcPct val="20000"/>
              </a:spcBef>
            </a:pPr>
            <a:r>
              <a:rPr lang="en-US" altLang="zh-CN" sz="2000">
                <a:solidFill>
                  <a:schemeClr val="tx1"/>
                </a:solidFill>
                <a:latin typeface="Times New Roman" panose="02020603050405020304" pitchFamily="18" charset="0"/>
              </a:rPr>
              <a:t>     other transactions request and are granted an S-lock on the same item.  </a:t>
            </a:r>
          </a:p>
          <a:p>
            <a:pPr eaLnBrk="0" hangingPunct="0">
              <a:lnSpc>
                <a:spcPts val="2000"/>
              </a:lnSpc>
              <a:spcBef>
                <a:spcPct val="20000"/>
              </a:spcBef>
            </a:pPr>
            <a:r>
              <a:rPr lang="en-US" altLang="zh-CN" sz="2000">
                <a:solidFill>
                  <a:schemeClr val="tx1"/>
                </a:solidFill>
                <a:latin typeface="Times New Roman" panose="02020603050405020304" pitchFamily="18" charset="0"/>
              </a:rPr>
              <a:t>2) The same transaction is </a:t>
            </a:r>
            <a:r>
              <a:rPr lang="en-US" altLang="zh-CN" sz="2000">
                <a:solidFill>
                  <a:srgbClr val="0000FF"/>
                </a:solidFill>
                <a:latin typeface="Times New Roman" panose="02020603050405020304" pitchFamily="18" charset="0"/>
              </a:rPr>
              <a:t>repeatedly rolled back </a:t>
            </a:r>
            <a:r>
              <a:rPr lang="en-US" altLang="zh-CN" sz="2000">
                <a:solidFill>
                  <a:schemeClr val="tx1"/>
                </a:solidFill>
                <a:latin typeface="Times New Roman" panose="02020603050405020304" pitchFamily="18" charset="0"/>
              </a:rPr>
              <a:t>due to deadlocks.</a:t>
            </a:r>
          </a:p>
        </p:txBody>
      </p:sp>
      <p:sp>
        <p:nvSpPr>
          <p:cNvPr id="816162" name="Rectangle 34">
            <a:extLst>
              <a:ext uri="{FF2B5EF4-FFF2-40B4-BE49-F238E27FC236}">
                <a16:creationId xmlns:a16="http://schemas.microsoft.com/office/drawing/2014/main" id="{38439862-F0B4-FD43-4E94-F2D4216FE260}"/>
              </a:ext>
            </a:extLst>
          </p:cNvPr>
          <p:cNvSpPr>
            <a:spLocks noChangeArrowheads="1"/>
          </p:cNvSpPr>
          <p:nvPr/>
        </p:nvSpPr>
        <p:spPr bwMode="auto">
          <a:xfrm>
            <a:off x="266700" y="6096000"/>
            <a:ext cx="8520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800">
                <a:latin typeface="Tahoma" panose="020B0604030504040204" pitchFamily="34" charset="0"/>
              </a:rPr>
              <a:t>出现一个事务</a:t>
            </a:r>
            <a:r>
              <a:rPr lang="zh-CN" altLang="en-US" sz="1800">
                <a:solidFill>
                  <a:srgbClr val="0066FF"/>
                </a:solidFill>
                <a:latin typeface="Tahoma" panose="020B0604030504040204" pitchFamily="34" charset="0"/>
              </a:rPr>
              <a:t>永远</a:t>
            </a:r>
            <a:r>
              <a:rPr lang="en-US" altLang="zh-CN" sz="1800">
                <a:solidFill>
                  <a:srgbClr val="0066FF"/>
                </a:solidFill>
                <a:latin typeface="Tahoma" panose="020B0604030504040204" pitchFamily="34" charset="0"/>
              </a:rPr>
              <a:t>(</a:t>
            </a:r>
            <a:r>
              <a:rPr lang="zh-CN" altLang="en-US" sz="1800">
                <a:solidFill>
                  <a:srgbClr val="0066FF"/>
                </a:solidFill>
                <a:latin typeface="Tahoma" panose="020B0604030504040204" pitchFamily="34" charset="0"/>
              </a:rPr>
              <a:t>长时间</a:t>
            </a:r>
            <a:r>
              <a:rPr lang="en-US" altLang="zh-CN" sz="1800">
                <a:solidFill>
                  <a:srgbClr val="0066FF"/>
                </a:solidFill>
                <a:latin typeface="Tahoma" panose="020B0604030504040204" pitchFamily="34" charset="0"/>
              </a:rPr>
              <a:t>)</a:t>
            </a:r>
            <a:r>
              <a:rPr lang="zh-CN" altLang="en-US" sz="1800">
                <a:latin typeface="Tahoma" panose="020B0604030504040204" pitchFamily="34" charset="0"/>
              </a:rPr>
              <a:t>等待某一数据项被其它事务释放后才能进行封锁的现象！</a:t>
            </a:r>
          </a:p>
        </p:txBody>
      </p:sp>
      <p:grpSp>
        <p:nvGrpSpPr>
          <p:cNvPr id="20486" name="Group 57">
            <a:extLst>
              <a:ext uri="{FF2B5EF4-FFF2-40B4-BE49-F238E27FC236}">
                <a16:creationId xmlns:a16="http://schemas.microsoft.com/office/drawing/2014/main" id="{7A98C12C-5161-9725-89FD-F0A84F9B9CB7}"/>
              </a:ext>
            </a:extLst>
          </p:cNvPr>
          <p:cNvGrpSpPr>
            <a:grpSpLocks/>
          </p:cNvGrpSpPr>
          <p:nvPr/>
        </p:nvGrpSpPr>
        <p:grpSpPr bwMode="auto">
          <a:xfrm>
            <a:off x="819150" y="873125"/>
            <a:ext cx="4960938" cy="3671888"/>
            <a:chOff x="3024" y="1013"/>
            <a:chExt cx="2365" cy="1477"/>
          </a:xfrm>
        </p:grpSpPr>
        <p:grpSp>
          <p:nvGrpSpPr>
            <p:cNvPr id="20487" name="Group 35">
              <a:extLst>
                <a:ext uri="{FF2B5EF4-FFF2-40B4-BE49-F238E27FC236}">
                  <a16:creationId xmlns:a16="http://schemas.microsoft.com/office/drawing/2014/main" id="{5C0A1F12-90FC-0C5A-6D38-886FC926A4C0}"/>
                </a:ext>
              </a:extLst>
            </p:cNvPr>
            <p:cNvGrpSpPr>
              <a:grpSpLocks/>
            </p:cNvGrpSpPr>
            <p:nvPr/>
          </p:nvGrpSpPr>
          <p:grpSpPr bwMode="auto">
            <a:xfrm>
              <a:off x="3024" y="1038"/>
              <a:ext cx="1705" cy="1452"/>
              <a:chOff x="3651" y="661"/>
              <a:chExt cx="1705" cy="1452"/>
            </a:xfrm>
          </p:grpSpPr>
          <p:grpSp>
            <p:nvGrpSpPr>
              <p:cNvPr id="20488" name="Group 36">
                <a:extLst>
                  <a:ext uri="{FF2B5EF4-FFF2-40B4-BE49-F238E27FC236}">
                    <a16:creationId xmlns:a16="http://schemas.microsoft.com/office/drawing/2014/main" id="{E78FC421-CB14-42DB-7A3E-2320B18D6197}"/>
                  </a:ext>
                </a:extLst>
              </p:cNvPr>
              <p:cNvGrpSpPr>
                <a:grpSpLocks/>
              </p:cNvGrpSpPr>
              <p:nvPr/>
            </p:nvGrpSpPr>
            <p:grpSpPr bwMode="auto">
              <a:xfrm>
                <a:off x="3667" y="661"/>
                <a:ext cx="1689" cy="1452"/>
                <a:chOff x="3735" y="640"/>
                <a:chExt cx="1689" cy="1452"/>
              </a:xfrm>
            </p:grpSpPr>
            <p:sp>
              <p:nvSpPr>
                <p:cNvPr id="20489" name="Rectangle 37">
                  <a:extLst>
                    <a:ext uri="{FF2B5EF4-FFF2-40B4-BE49-F238E27FC236}">
                      <a16:creationId xmlns:a16="http://schemas.microsoft.com/office/drawing/2014/main" id="{2610AE4A-F541-01B8-6209-69712BEB951C}"/>
                    </a:ext>
                  </a:extLst>
                </p:cNvPr>
                <p:cNvSpPr>
                  <a:spLocks noChangeArrowheads="1"/>
                </p:cNvSpPr>
                <p:nvPr/>
              </p:nvSpPr>
              <p:spPr bwMode="auto">
                <a:xfrm>
                  <a:off x="3735" y="640"/>
                  <a:ext cx="1689" cy="14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en-US" altLang="zh-CN" sz="1800" b="0">
                      <a:solidFill>
                        <a:schemeClr val="tx1"/>
                      </a:solidFill>
                      <a:latin typeface="Tahoma" panose="020B0604030504040204" pitchFamily="34" charset="0"/>
                    </a:rPr>
                    <a:t>    T1             T2        	  T3</a:t>
                  </a:r>
                </a:p>
                <a:p>
                  <a:pPr eaLnBrk="0" hangingPunct="0"/>
                  <a:r>
                    <a:rPr lang="en-US" altLang="zh-CN" sz="1800" b="0">
                      <a:solidFill>
                        <a:schemeClr val="tx1"/>
                      </a:solidFill>
                      <a:latin typeface="Tahoma" panose="020B0604030504040204" pitchFamily="34" charset="0"/>
                    </a:rPr>
                    <a:t> Lock-S(A)</a:t>
                  </a:r>
                </a:p>
                <a:p>
                  <a:pPr eaLnBrk="0" hangingPunct="0"/>
                  <a:r>
                    <a:rPr lang="en-US" altLang="zh-CN" sz="1800" b="0">
                      <a:solidFill>
                        <a:schemeClr val="tx1"/>
                      </a:solidFill>
                      <a:latin typeface="Tahoma" panose="020B0604030504040204" pitchFamily="34" charset="0"/>
                    </a:rPr>
                    <a:t> Read(A)</a:t>
                  </a:r>
                </a:p>
                <a:p>
                  <a:pPr eaLnBrk="0" hangingPunct="0"/>
                  <a:r>
                    <a:rPr lang="en-US" altLang="zh-CN" sz="1800" b="0">
                      <a:solidFill>
                        <a:schemeClr val="tx1"/>
                      </a:solidFill>
                      <a:latin typeface="Tahoma" panose="020B0604030504040204" pitchFamily="34" charset="0"/>
                    </a:rPr>
                    <a:t>	     lock-S(B)</a:t>
                  </a:r>
                </a:p>
                <a:p>
                  <a:pPr eaLnBrk="0" hangingPunct="0"/>
                  <a:r>
                    <a:rPr lang="en-US" altLang="zh-CN" sz="1800" b="0">
                      <a:solidFill>
                        <a:schemeClr val="tx1"/>
                      </a:solidFill>
                      <a:latin typeface="Tahoma" panose="020B0604030504040204" pitchFamily="34" charset="0"/>
                    </a:rPr>
                    <a:t>	     read(B)</a:t>
                  </a:r>
                </a:p>
                <a:p>
                  <a:pPr eaLnBrk="0" hangingPunct="0"/>
                  <a:r>
                    <a:rPr lang="en-US" altLang="zh-CN" sz="1800" b="0">
                      <a:solidFill>
                        <a:schemeClr val="tx1"/>
                      </a:solidFill>
                      <a:latin typeface="Tahoma" panose="020B0604030504040204" pitchFamily="34" charset="0"/>
                    </a:rPr>
                    <a:t>	     unlock(B)</a:t>
                  </a:r>
                </a:p>
                <a:p>
                  <a:pPr eaLnBrk="0" hangingPunct="0"/>
                  <a:r>
                    <a:rPr lang="en-US" altLang="zh-CN" sz="1800" b="0">
                      <a:solidFill>
                        <a:schemeClr val="tx1"/>
                      </a:solidFill>
                      <a:latin typeface="Tahoma" panose="020B0604030504040204" pitchFamily="34" charset="0"/>
                    </a:rPr>
                    <a:t>		         lock-S(B)</a:t>
                  </a:r>
                </a:p>
                <a:p>
                  <a:pPr eaLnBrk="0" hangingPunct="0"/>
                  <a:r>
                    <a:rPr lang="en-US" altLang="zh-CN" sz="1800" b="0">
                      <a:solidFill>
                        <a:schemeClr val="tx1"/>
                      </a:solidFill>
                      <a:latin typeface="Tahoma" panose="020B0604030504040204" pitchFamily="34" charset="0"/>
                    </a:rPr>
                    <a:t>		         read(B)</a:t>
                  </a:r>
                </a:p>
                <a:p>
                  <a:pPr eaLnBrk="0" hangingPunct="0"/>
                  <a:r>
                    <a:rPr lang="en-US" altLang="zh-CN" sz="1800" b="0">
                      <a:solidFill>
                        <a:schemeClr val="tx1"/>
                      </a:solidFill>
                      <a:latin typeface="Tahoma" panose="020B0604030504040204" pitchFamily="34" charset="0"/>
                    </a:rPr>
                    <a:t>		         unlock(B)</a:t>
                  </a:r>
                </a:p>
                <a:p>
                  <a:pPr eaLnBrk="0" hangingPunct="0"/>
                  <a:r>
                    <a:rPr lang="en-US" altLang="zh-CN" sz="1800" b="0">
                      <a:solidFill>
                        <a:schemeClr val="tx1"/>
                      </a:solidFill>
                      <a:latin typeface="Tahoma" panose="020B0604030504040204" pitchFamily="34" charset="0"/>
                    </a:rPr>
                    <a:t>                                 </a:t>
                  </a:r>
                </a:p>
                <a:p>
                  <a:pPr eaLnBrk="0" hangingPunct="0"/>
                  <a:r>
                    <a:rPr lang="en-US" altLang="zh-CN" sz="1800" b="0">
                      <a:solidFill>
                        <a:schemeClr val="tx1"/>
                      </a:solidFill>
                      <a:latin typeface="Tahoma" panose="020B0604030504040204" pitchFamily="34" charset="0"/>
                    </a:rPr>
                    <a:t> Lock-X(B) </a:t>
                  </a:r>
                </a:p>
                <a:p>
                  <a:pPr eaLnBrk="0" hangingPunct="0"/>
                  <a:r>
                    <a:rPr lang="en-US" altLang="zh-CN" sz="1800" b="0">
                      <a:solidFill>
                        <a:schemeClr val="tx1"/>
                      </a:solidFill>
                      <a:latin typeface="Tahoma" panose="020B0604030504040204" pitchFamily="34" charset="0"/>
                    </a:rPr>
                    <a:t> Write(B)</a:t>
                  </a:r>
                </a:p>
                <a:p>
                  <a:pPr eaLnBrk="0" hangingPunct="0"/>
                  <a:r>
                    <a:rPr lang="en-US" altLang="zh-CN" sz="1800" b="0">
                      <a:solidFill>
                        <a:schemeClr val="tx1"/>
                      </a:solidFill>
                      <a:latin typeface="Tahoma" panose="020B0604030504040204" pitchFamily="34" charset="0"/>
                    </a:rPr>
                    <a:t> unlock(B)</a:t>
                  </a:r>
                </a:p>
              </p:txBody>
            </p:sp>
            <p:sp>
              <p:nvSpPr>
                <p:cNvPr id="20490" name="Line 38">
                  <a:extLst>
                    <a:ext uri="{FF2B5EF4-FFF2-40B4-BE49-F238E27FC236}">
                      <a16:creationId xmlns:a16="http://schemas.microsoft.com/office/drawing/2014/main" id="{051AB785-6F38-7A2F-A0FD-04AFA7BB206E}"/>
                    </a:ext>
                  </a:extLst>
                </p:cNvPr>
                <p:cNvSpPr>
                  <a:spLocks noChangeShapeType="1"/>
                </p:cNvSpPr>
                <p:nvPr/>
              </p:nvSpPr>
              <p:spPr bwMode="auto">
                <a:xfrm>
                  <a:off x="4262" y="640"/>
                  <a:ext cx="6" cy="14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1" name="Line 39">
                  <a:extLst>
                    <a:ext uri="{FF2B5EF4-FFF2-40B4-BE49-F238E27FC236}">
                      <a16:creationId xmlns:a16="http://schemas.microsoft.com/office/drawing/2014/main" id="{C0111D28-1E25-C8DB-1739-0F2255EF7FF0}"/>
                    </a:ext>
                  </a:extLst>
                </p:cNvPr>
                <p:cNvSpPr>
                  <a:spLocks noChangeShapeType="1"/>
                </p:cNvSpPr>
                <p:nvPr/>
              </p:nvSpPr>
              <p:spPr bwMode="auto">
                <a:xfrm flipH="1">
                  <a:off x="4834" y="640"/>
                  <a:ext cx="3" cy="14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92" name="Line 40">
                <a:extLst>
                  <a:ext uri="{FF2B5EF4-FFF2-40B4-BE49-F238E27FC236}">
                    <a16:creationId xmlns:a16="http://schemas.microsoft.com/office/drawing/2014/main" id="{A190AEEA-DEAA-C0A5-917D-ECD7BBA06786}"/>
                  </a:ext>
                </a:extLst>
              </p:cNvPr>
              <p:cNvSpPr>
                <a:spLocks noChangeShapeType="1"/>
              </p:cNvSpPr>
              <p:nvPr/>
            </p:nvSpPr>
            <p:spPr bwMode="auto">
              <a:xfrm>
                <a:off x="3651" y="771"/>
                <a:ext cx="170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93" name="Rectangle 41">
              <a:extLst>
                <a:ext uri="{FF2B5EF4-FFF2-40B4-BE49-F238E27FC236}">
                  <a16:creationId xmlns:a16="http://schemas.microsoft.com/office/drawing/2014/main" id="{DBB58E86-9435-6348-C663-2ABB4014BE63}"/>
                </a:ext>
              </a:extLst>
            </p:cNvPr>
            <p:cNvSpPr>
              <a:spLocks noChangeArrowheads="1"/>
            </p:cNvSpPr>
            <p:nvPr/>
          </p:nvSpPr>
          <p:spPr bwMode="auto">
            <a:xfrm>
              <a:off x="3592" y="1354"/>
              <a:ext cx="527" cy="34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eaLnBrk="0" hangingPunct="0">
                <a:spcBef>
                  <a:spcPct val="20000"/>
                </a:spcBef>
              </a:pPr>
              <a:endParaRPr lang="zh-CN" altLang="en-US" sz="1600"/>
            </a:p>
          </p:txBody>
        </p:sp>
        <p:sp>
          <p:nvSpPr>
            <p:cNvPr id="20494" name="Rectangle 42">
              <a:extLst>
                <a:ext uri="{FF2B5EF4-FFF2-40B4-BE49-F238E27FC236}">
                  <a16:creationId xmlns:a16="http://schemas.microsoft.com/office/drawing/2014/main" id="{1E2823D1-7356-9824-0377-E24D60720E06}"/>
                </a:ext>
              </a:extLst>
            </p:cNvPr>
            <p:cNvSpPr>
              <a:spLocks noChangeArrowheads="1"/>
            </p:cNvSpPr>
            <p:nvPr/>
          </p:nvSpPr>
          <p:spPr bwMode="auto">
            <a:xfrm>
              <a:off x="4170" y="1707"/>
              <a:ext cx="528" cy="32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eaLnBrk="0" hangingPunct="0">
                <a:spcBef>
                  <a:spcPct val="20000"/>
                </a:spcBef>
              </a:pPr>
              <a:endParaRPr lang="zh-CN" altLang="en-US" sz="1600"/>
            </a:p>
          </p:txBody>
        </p:sp>
        <p:sp>
          <p:nvSpPr>
            <p:cNvPr id="20495" name="Rectangle 43">
              <a:extLst>
                <a:ext uri="{FF2B5EF4-FFF2-40B4-BE49-F238E27FC236}">
                  <a16:creationId xmlns:a16="http://schemas.microsoft.com/office/drawing/2014/main" id="{5C05F5F5-A9BF-C159-F860-D110870CFE87}"/>
                </a:ext>
              </a:extLst>
            </p:cNvPr>
            <p:cNvSpPr>
              <a:spLocks noChangeArrowheads="1"/>
            </p:cNvSpPr>
            <p:nvPr/>
          </p:nvSpPr>
          <p:spPr bwMode="auto">
            <a:xfrm>
              <a:off x="4822" y="2056"/>
              <a:ext cx="527" cy="161"/>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r>
                <a:rPr lang="en-US" altLang="zh-CN" sz="1600">
                  <a:solidFill>
                    <a:schemeClr val="tx1"/>
                  </a:solidFill>
                  <a:latin typeface="Tahoma" panose="020B0604030504040204" pitchFamily="34" charset="0"/>
                </a:rPr>
                <a:t>……</a:t>
              </a:r>
            </a:p>
            <a:p>
              <a:pPr algn="ctr" eaLnBrk="0" hangingPunct="0"/>
              <a:endParaRPr lang="en-US" altLang="zh-CN" sz="1000">
                <a:solidFill>
                  <a:schemeClr val="tx1"/>
                </a:solidFill>
                <a:latin typeface="Tahoma" panose="020B0604030504040204" pitchFamily="34" charset="0"/>
              </a:endParaRPr>
            </a:p>
          </p:txBody>
        </p:sp>
        <p:sp>
          <p:nvSpPr>
            <p:cNvPr id="20496" name="Rectangle 44">
              <a:extLst>
                <a:ext uri="{FF2B5EF4-FFF2-40B4-BE49-F238E27FC236}">
                  <a16:creationId xmlns:a16="http://schemas.microsoft.com/office/drawing/2014/main" id="{1594D0D9-5208-CB36-F204-AF00163E6F9F}"/>
                </a:ext>
              </a:extLst>
            </p:cNvPr>
            <p:cNvSpPr>
              <a:spLocks noChangeArrowheads="1"/>
            </p:cNvSpPr>
            <p:nvPr/>
          </p:nvSpPr>
          <p:spPr bwMode="auto">
            <a:xfrm>
              <a:off x="4811" y="1013"/>
              <a:ext cx="57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2000" b="0">
                  <a:solidFill>
                    <a:schemeClr val="tx1"/>
                  </a:solidFill>
                  <a:latin typeface="Tahoma" panose="020B0604030504040204" pitchFamily="34" charset="0"/>
                </a:rPr>
                <a:t>…… Tn……</a:t>
              </a:r>
              <a:endParaRPr lang="en-US" altLang="zh-CN" sz="1400" b="0">
                <a:solidFill>
                  <a:schemeClr val="tx1"/>
                </a:solidFill>
                <a:latin typeface="Tahoma" panose="020B0604030504040204" pitchFamily="34" charset="0"/>
              </a:endParaRPr>
            </a:p>
          </p:txBody>
        </p:sp>
      </p:grpSp>
      <p:grpSp>
        <p:nvGrpSpPr>
          <p:cNvPr id="816184" name="Group 56">
            <a:extLst>
              <a:ext uri="{FF2B5EF4-FFF2-40B4-BE49-F238E27FC236}">
                <a16:creationId xmlns:a16="http://schemas.microsoft.com/office/drawing/2014/main" id="{DF545A92-3EB8-AD8B-0FD7-FF0893B00A76}"/>
              </a:ext>
            </a:extLst>
          </p:cNvPr>
          <p:cNvGrpSpPr>
            <a:grpSpLocks/>
          </p:cNvGrpSpPr>
          <p:nvPr/>
        </p:nvGrpSpPr>
        <p:grpSpPr bwMode="auto">
          <a:xfrm>
            <a:off x="1928813" y="1657350"/>
            <a:ext cx="5370512" cy="2794000"/>
            <a:chOff x="3300" y="1480"/>
            <a:chExt cx="2560" cy="1124"/>
          </a:xfrm>
        </p:grpSpPr>
        <p:sp>
          <p:nvSpPr>
            <p:cNvPr id="20498" name="Rectangle 45">
              <a:extLst>
                <a:ext uri="{FF2B5EF4-FFF2-40B4-BE49-F238E27FC236}">
                  <a16:creationId xmlns:a16="http://schemas.microsoft.com/office/drawing/2014/main" id="{8FDA1EEA-33DB-3C83-1A45-08AECCC76372}"/>
                </a:ext>
              </a:extLst>
            </p:cNvPr>
            <p:cNvSpPr>
              <a:spLocks noChangeArrowheads="1"/>
            </p:cNvSpPr>
            <p:nvPr/>
          </p:nvSpPr>
          <p:spPr bwMode="auto">
            <a:xfrm>
              <a:off x="3396" y="2493"/>
              <a:ext cx="142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66FF"/>
                  </a:solidFill>
                  <a:latin typeface="Tahoma" panose="020B0604030504040204" pitchFamily="34" charset="0"/>
                </a:rPr>
                <a:t>grant-X</a:t>
              </a:r>
              <a:r>
                <a:rPr lang="en-US" altLang="zh-CN" sz="1800" i="1">
                  <a:solidFill>
                    <a:srgbClr val="0066FF"/>
                  </a:solidFill>
                  <a:latin typeface="Tahoma" panose="020B0604030504040204" pitchFamily="34" charset="0"/>
                </a:rPr>
                <a:t>(B,T1) </a:t>
              </a:r>
              <a:r>
                <a:rPr lang="en-US" altLang="zh-CN" sz="1800">
                  <a:solidFill>
                    <a:srgbClr val="0066FF"/>
                  </a:solidFill>
                  <a:latin typeface="Tahoma" panose="020B0604030504040204" pitchFamily="34" charset="0"/>
                </a:rPr>
                <a:t>–</a:t>
              </a:r>
              <a:r>
                <a:rPr lang="zh-CN" altLang="en-US" sz="1800">
                  <a:solidFill>
                    <a:srgbClr val="0066FF"/>
                  </a:solidFill>
                  <a:latin typeface="Tahoma" panose="020B0604030504040204" pitchFamily="34" charset="0"/>
                </a:rPr>
                <a:t>将永远等待</a:t>
              </a:r>
            </a:p>
          </p:txBody>
        </p:sp>
        <p:sp>
          <p:nvSpPr>
            <p:cNvPr id="20499" name="Line 46">
              <a:extLst>
                <a:ext uri="{FF2B5EF4-FFF2-40B4-BE49-F238E27FC236}">
                  <a16:creationId xmlns:a16="http://schemas.microsoft.com/office/drawing/2014/main" id="{034DC6BB-C507-F55B-AA8E-CF68FE0043AD}"/>
                </a:ext>
              </a:extLst>
            </p:cNvPr>
            <p:cNvSpPr>
              <a:spLocks noChangeShapeType="1"/>
            </p:cNvSpPr>
            <p:nvPr/>
          </p:nvSpPr>
          <p:spPr bwMode="auto">
            <a:xfrm flipH="1" flipV="1">
              <a:off x="3300" y="2352"/>
              <a:ext cx="100" cy="128"/>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0" name="Rectangle 47">
              <a:extLst>
                <a:ext uri="{FF2B5EF4-FFF2-40B4-BE49-F238E27FC236}">
                  <a16:creationId xmlns:a16="http://schemas.microsoft.com/office/drawing/2014/main" id="{58D463FD-85A6-7F86-B966-E89068C1B048}"/>
                </a:ext>
              </a:extLst>
            </p:cNvPr>
            <p:cNvSpPr>
              <a:spLocks noChangeArrowheads="1"/>
            </p:cNvSpPr>
            <p:nvPr/>
          </p:nvSpPr>
          <p:spPr bwMode="auto">
            <a:xfrm>
              <a:off x="4150" y="1480"/>
              <a:ext cx="108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66FF"/>
                  </a:solidFill>
                  <a:latin typeface="Tahoma" panose="020B0604030504040204" pitchFamily="34" charset="0"/>
                </a:rPr>
                <a:t>grant-S</a:t>
              </a:r>
              <a:r>
                <a:rPr lang="en-US" altLang="zh-CN" sz="1800" i="1">
                  <a:solidFill>
                    <a:srgbClr val="0066FF"/>
                  </a:solidFill>
                  <a:latin typeface="Tahoma" panose="020B0604030504040204" pitchFamily="34" charset="0"/>
                </a:rPr>
                <a:t>(B,T2) </a:t>
              </a:r>
              <a:r>
                <a:rPr lang="en-US" altLang="zh-CN" sz="1800">
                  <a:solidFill>
                    <a:srgbClr val="0066FF"/>
                  </a:solidFill>
                  <a:latin typeface="Tahoma" panose="020B0604030504040204" pitchFamily="34" charset="0"/>
                </a:rPr>
                <a:t>–</a:t>
              </a:r>
              <a:r>
                <a:rPr lang="zh-CN" altLang="en-US" sz="1800">
                  <a:solidFill>
                    <a:srgbClr val="0066FF"/>
                  </a:solidFill>
                  <a:latin typeface="Tahoma" panose="020B0604030504040204" pitchFamily="34" charset="0"/>
                </a:rPr>
                <a:t>成功</a:t>
              </a:r>
            </a:p>
          </p:txBody>
        </p:sp>
        <p:sp>
          <p:nvSpPr>
            <p:cNvPr id="20501" name="Rectangle 48">
              <a:extLst>
                <a:ext uri="{FF2B5EF4-FFF2-40B4-BE49-F238E27FC236}">
                  <a16:creationId xmlns:a16="http://schemas.microsoft.com/office/drawing/2014/main" id="{67F6DD94-E0AB-1F7F-7A74-63EFA09C8F32}"/>
                </a:ext>
              </a:extLst>
            </p:cNvPr>
            <p:cNvSpPr>
              <a:spLocks noChangeArrowheads="1"/>
            </p:cNvSpPr>
            <p:nvPr/>
          </p:nvSpPr>
          <p:spPr bwMode="auto">
            <a:xfrm>
              <a:off x="4774" y="1851"/>
              <a:ext cx="108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800">
                  <a:solidFill>
                    <a:srgbClr val="0066FF"/>
                  </a:solidFill>
                  <a:latin typeface="Tahoma" panose="020B0604030504040204" pitchFamily="34" charset="0"/>
                </a:rPr>
                <a:t>grant-S</a:t>
              </a:r>
              <a:r>
                <a:rPr lang="en-US" altLang="zh-CN" sz="1800" i="1">
                  <a:solidFill>
                    <a:srgbClr val="0066FF"/>
                  </a:solidFill>
                  <a:latin typeface="Tahoma" panose="020B0604030504040204" pitchFamily="34" charset="0"/>
                </a:rPr>
                <a:t>(B,T2) </a:t>
              </a:r>
              <a:r>
                <a:rPr lang="en-US" altLang="zh-CN" sz="1800">
                  <a:solidFill>
                    <a:srgbClr val="0066FF"/>
                  </a:solidFill>
                  <a:latin typeface="Tahoma" panose="020B0604030504040204" pitchFamily="34" charset="0"/>
                </a:rPr>
                <a:t>–</a:t>
              </a:r>
              <a:r>
                <a:rPr lang="zh-CN" altLang="en-US" sz="1800">
                  <a:solidFill>
                    <a:srgbClr val="0066FF"/>
                  </a:solidFill>
                  <a:latin typeface="Tahoma" panose="020B0604030504040204" pitchFamily="34" charset="0"/>
                </a:rPr>
                <a:t>成功</a:t>
              </a:r>
            </a:p>
          </p:txBody>
        </p:sp>
        <p:sp>
          <p:nvSpPr>
            <p:cNvPr id="20502" name="Rectangle 49">
              <a:extLst>
                <a:ext uri="{FF2B5EF4-FFF2-40B4-BE49-F238E27FC236}">
                  <a16:creationId xmlns:a16="http://schemas.microsoft.com/office/drawing/2014/main" id="{A4DCFD49-781D-2A70-349A-20D6C8CE18BC}"/>
                </a:ext>
              </a:extLst>
            </p:cNvPr>
            <p:cNvSpPr>
              <a:spLocks noChangeArrowheads="1"/>
            </p:cNvSpPr>
            <p:nvPr/>
          </p:nvSpPr>
          <p:spPr bwMode="auto">
            <a:xfrm>
              <a:off x="4231" y="1742"/>
              <a:ext cx="71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800">
                  <a:latin typeface="Tahoma" panose="020B0604030504040204" pitchFamily="34" charset="0"/>
                </a:rPr>
                <a:t>释放</a:t>
              </a:r>
              <a:r>
                <a:rPr lang="en-US" altLang="zh-CN" sz="1800">
                  <a:latin typeface="Tahoma" panose="020B0604030504040204" pitchFamily="34" charset="0"/>
                </a:rPr>
                <a:t>-S</a:t>
              </a:r>
              <a:r>
                <a:rPr lang="en-US" altLang="zh-CN" sz="1800" i="1">
                  <a:latin typeface="Tahoma" panose="020B0604030504040204" pitchFamily="34" charset="0"/>
                </a:rPr>
                <a:t>(B,T2)</a:t>
              </a:r>
            </a:p>
          </p:txBody>
        </p:sp>
        <p:sp>
          <p:nvSpPr>
            <p:cNvPr id="20503" name="Rectangle 50">
              <a:extLst>
                <a:ext uri="{FF2B5EF4-FFF2-40B4-BE49-F238E27FC236}">
                  <a16:creationId xmlns:a16="http://schemas.microsoft.com/office/drawing/2014/main" id="{5EB40420-740D-1F58-3AEB-6954A406B08A}"/>
                </a:ext>
              </a:extLst>
            </p:cNvPr>
            <p:cNvSpPr>
              <a:spLocks noChangeArrowheads="1"/>
            </p:cNvSpPr>
            <p:nvPr/>
          </p:nvSpPr>
          <p:spPr bwMode="auto">
            <a:xfrm>
              <a:off x="4763" y="2072"/>
              <a:ext cx="71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800">
                  <a:latin typeface="Tahoma" panose="020B0604030504040204" pitchFamily="34" charset="0"/>
                </a:rPr>
                <a:t>释放</a:t>
              </a:r>
              <a:r>
                <a:rPr lang="en-US" altLang="zh-CN" sz="1800">
                  <a:latin typeface="Tahoma" panose="020B0604030504040204" pitchFamily="34" charset="0"/>
                </a:rPr>
                <a:t>-S</a:t>
              </a:r>
              <a:r>
                <a:rPr lang="en-US" altLang="zh-CN" sz="1800" i="1">
                  <a:latin typeface="Tahoma" panose="020B0604030504040204" pitchFamily="34" charset="0"/>
                </a:rPr>
                <a:t>(B,T3)</a:t>
              </a:r>
            </a:p>
          </p:txBody>
        </p:sp>
        <p:sp>
          <p:nvSpPr>
            <p:cNvPr id="20504" name="Line 51">
              <a:extLst>
                <a:ext uri="{FF2B5EF4-FFF2-40B4-BE49-F238E27FC236}">
                  <a16:creationId xmlns:a16="http://schemas.microsoft.com/office/drawing/2014/main" id="{2D0D6D88-8375-46DA-40AF-809B2F93C1FD}"/>
                </a:ext>
              </a:extLst>
            </p:cNvPr>
            <p:cNvSpPr>
              <a:spLocks noChangeShapeType="1"/>
            </p:cNvSpPr>
            <p:nvPr/>
          </p:nvSpPr>
          <p:spPr bwMode="auto">
            <a:xfrm flipH="1">
              <a:off x="4502" y="1902"/>
              <a:ext cx="180"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5" name="Line 52">
              <a:extLst>
                <a:ext uri="{FF2B5EF4-FFF2-40B4-BE49-F238E27FC236}">
                  <a16:creationId xmlns:a16="http://schemas.microsoft.com/office/drawing/2014/main" id="{B2EB0113-1192-8299-F698-651DDA0578BB}"/>
                </a:ext>
              </a:extLst>
            </p:cNvPr>
            <p:cNvSpPr>
              <a:spLocks noChangeShapeType="1"/>
            </p:cNvSpPr>
            <p:nvPr/>
          </p:nvSpPr>
          <p:spPr bwMode="auto">
            <a:xfrm flipH="1">
              <a:off x="3956" y="1805"/>
              <a:ext cx="19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6" name="Line 53">
              <a:extLst>
                <a:ext uri="{FF2B5EF4-FFF2-40B4-BE49-F238E27FC236}">
                  <a16:creationId xmlns:a16="http://schemas.microsoft.com/office/drawing/2014/main" id="{CF328E64-22D1-1B50-D56C-968A0EE3C2A7}"/>
                </a:ext>
              </a:extLst>
            </p:cNvPr>
            <p:cNvSpPr>
              <a:spLocks noChangeShapeType="1"/>
            </p:cNvSpPr>
            <p:nvPr/>
          </p:nvSpPr>
          <p:spPr bwMode="auto">
            <a:xfrm flipH="1">
              <a:off x="4514" y="2129"/>
              <a:ext cx="198"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7" name="Line 54">
              <a:extLst>
                <a:ext uri="{FF2B5EF4-FFF2-40B4-BE49-F238E27FC236}">
                  <a16:creationId xmlns:a16="http://schemas.microsoft.com/office/drawing/2014/main" id="{0614111F-E05D-A6B9-E3F9-426867CC812F}"/>
                </a:ext>
              </a:extLst>
            </p:cNvPr>
            <p:cNvSpPr>
              <a:spLocks noChangeShapeType="1"/>
            </p:cNvSpPr>
            <p:nvPr/>
          </p:nvSpPr>
          <p:spPr bwMode="auto">
            <a:xfrm flipH="1">
              <a:off x="3954" y="1555"/>
              <a:ext cx="180"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508" name="Rectangle 58">
            <a:extLst>
              <a:ext uri="{FF2B5EF4-FFF2-40B4-BE49-F238E27FC236}">
                <a16:creationId xmlns:a16="http://schemas.microsoft.com/office/drawing/2014/main" id="{F21977CE-ED4A-D41E-98CD-2ECC2048906C}"/>
              </a:ext>
            </a:extLst>
          </p:cNvPr>
          <p:cNvSpPr>
            <a:spLocks noChangeArrowheads="1"/>
          </p:cNvSpPr>
          <p:nvPr/>
        </p:nvSpPr>
        <p:spPr bwMode="auto">
          <a:xfrm>
            <a:off x="5397500" y="109538"/>
            <a:ext cx="33655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二 锁与封锁协议</a:t>
            </a:r>
          </a:p>
        </p:txBody>
      </p:sp>
      <p:sp>
        <p:nvSpPr>
          <p:cNvPr id="30" name="矩形 29">
            <a:extLst>
              <a:ext uri="{FF2B5EF4-FFF2-40B4-BE49-F238E27FC236}">
                <a16:creationId xmlns:a16="http://schemas.microsoft.com/office/drawing/2014/main" id="{3D843A57-15FC-0712-AF27-15DDDA920C39}"/>
              </a:ext>
            </a:extLst>
          </p:cNvPr>
          <p:cNvSpPr>
            <a:spLocks noChangeArrowheads="1"/>
          </p:cNvSpPr>
          <p:nvPr/>
        </p:nvSpPr>
        <p:spPr bwMode="auto">
          <a:xfrm>
            <a:off x="6550025" y="3741738"/>
            <a:ext cx="2493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800">
                <a:solidFill>
                  <a:srgbClr val="FF0000"/>
                </a:solidFill>
                <a:latin typeface="Tahoma" panose="020B0604030504040204" pitchFamily="34" charset="0"/>
              </a:rPr>
              <a:t>不加控制的封锁机制，</a:t>
            </a:r>
            <a:endParaRPr lang="en-US" altLang="zh-CN" sz="1800">
              <a:solidFill>
                <a:srgbClr val="FF0000"/>
              </a:solidFill>
              <a:latin typeface="Tahoma" panose="020B0604030504040204" pitchFamily="34" charset="0"/>
            </a:endParaRPr>
          </a:p>
          <a:p>
            <a:pPr algn="ctr" eaLnBrk="0" hangingPunct="0"/>
            <a:r>
              <a:rPr lang="zh-CN" altLang="en-US" sz="1800">
                <a:solidFill>
                  <a:srgbClr val="FF0000"/>
                </a:solidFill>
                <a:latin typeface="Tahoma" panose="020B0604030504040204" pitchFamily="34" charset="0"/>
              </a:rPr>
              <a:t>还可能出现活锁现象！</a:t>
            </a:r>
            <a:endParaRPr lang="zh-CN" altLang="en-US" sz="1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6184"/>
                                        </p:tgtEl>
                                        <p:attrNameLst>
                                          <p:attrName>style.visibility</p:attrName>
                                        </p:attrNameLst>
                                      </p:cBhvr>
                                      <p:to>
                                        <p:strVal val="visible"/>
                                      </p:to>
                                    </p:set>
                                    <p:anim calcmode="lin" valueType="num">
                                      <p:cBhvr additive="base">
                                        <p:cTn id="7" dur="500" fill="hold"/>
                                        <p:tgtEl>
                                          <p:spTgt spid="816184"/>
                                        </p:tgtEl>
                                        <p:attrNameLst>
                                          <p:attrName>ppt_x</p:attrName>
                                        </p:attrNameLst>
                                      </p:cBhvr>
                                      <p:tavLst>
                                        <p:tav tm="0">
                                          <p:val>
                                            <p:strVal val="#ppt_x"/>
                                          </p:val>
                                        </p:tav>
                                        <p:tav tm="100000">
                                          <p:val>
                                            <p:strVal val="#ppt_x"/>
                                          </p:val>
                                        </p:tav>
                                      </p:tavLst>
                                    </p:anim>
                                    <p:anim calcmode="lin" valueType="num">
                                      <p:cBhvr additive="base">
                                        <p:cTn id="8" dur="500" fill="hold"/>
                                        <p:tgtEl>
                                          <p:spTgt spid="8161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6162"/>
                                        </p:tgtEl>
                                        <p:attrNameLst>
                                          <p:attrName>style.visibility</p:attrName>
                                        </p:attrNameLst>
                                      </p:cBhvr>
                                      <p:to>
                                        <p:strVal val="visible"/>
                                      </p:to>
                                    </p:set>
                                    <p:anim calcmode="lin" valueType="num">
                                      <p:cBhvr additive="base">
                                        <p:cTn id="13" dur="500" fill="hold"/>
                                        <p:tgtEl>
                                          <p:spTgt spid="816162"/>
                                        </p:tgtEl>
                                        <p:attrNameLst>
                                          <p:attrName>ppt_x</p:attrName>
                                        </p:attrNameLst>
                                      </p:cBhvr>
                                      <p:tavLst>
                                        <p:tav tm="0">
                                          <p:val>
                                            <p:strVal val="#ppt_x"/>
                                          </p:val>
                                        </p:tav>
                                        <p:tav tm="100000">
                                          <p:val>
                                            <p:strVal val="#ppt_x"/>
                                          </p:val>
                                        </p:tav>
                                      </p:tavLst>
                                    </p:anim>
                                    <p:anim calcmode="lin" valueType="num">
                                      <p:cBhvr additive="base">
                                        <p:cTn id="14" dur="500" fill="hold"/>
                                        <p:tgtEl>
                                          <p:spTgt spid="81616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62" grpId="0"/>
      <p:bldP spid="30"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编号占位符 5">
            <a:extLst>
              <a:ext uri="{FF2B5EF4-FFF2-40B4-BE49-F238E27FC236}">
                <a16:creationId xmlns:a16="http://schemas.microsoft.com/office/drawing/2014/main" id="{0E07DA5B-090A-1E10-44D6-0A22F7B2E68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658D8A-3ED3-437D-AE05-905B70A19A28}" type="slidenum">
              <a:rPr lang="zh-CN" altLang="en-US"/>
              <a:pPr/>
              <a:t>388</a:t>
            </a:fld>
            <a:endParaRPr lang="zh-CN" altLang="en-US"/>
          </a:p>
        </p:txBody>
      </p:sp>
      <p:grpSp>
        <p:nvGrpSpPr>
          <p:cNvPr id="21506" name="Group 60">
            <a:extLst>
              <a:ext uri="{FF2B5EF4-FFF2-40B4-BE49-F238E27FC236}">
                <a16:creationId xmlns:a16="http://schemas.microsoft.com/office/drawing/2014/main" id="{304CC067-6635-335A-55F4-AB9BD3446337}"/>
              </a:ext>
            </a:extLst>
          </p:cNvPr>
          <p:cNvGrpSpPr>
            <a:grpSpLocks/>
          </p:cNvGrpSpPr>
          <p:nvPr/>
        </p:nvGrpSpPr>
        <p:grpSpPr bwMode="auto">
          <a:xfrm>
            <a:off x="209550" y="4840288"/>
            <a:ext cx="8637588" cy="1133475"/>
            <a:chOff x="132" y="3291"/>
            <a:chExt cx="5441" cy="714"/>
          </a:xfrm>
        </p:grpSpPr>
        <p:pic>
          <p:nvPicPr>
            <p:cNvPr id="21507" name="Picture 38">
              <a:extLst>
                <a:ext uri="{FF2B5EF4-FFF2-40B4-BE49-F238E27FC236}">
                  <a16:creationId xmlns:a16="http://schemas.microsoft.com/office/drawing/2014/main" id="{2A2B4F96-B5D3-4323-5CB1-5F0143F4F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 y="3291"/>
              <a:ext cx="5435"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59">
              <a:extLst>
                <a:ext uri="{FF2B5EF4-FFF2-40B4-BE49-F238E27FC236}">
                  <a16:creationId xmlns:a16="http://schemas.microsoft.com/office/drawing/2014/main" id="{ACBB0882-1F72-3105-99F5-4C51E0A0898D}"/>
                </a:ext>
              </a:extLst>
            </p:cNvPr>
            <p:cNvSpPr>
              <a:spLocks noChangeArrowheads="1"/>
            </p:cNvSpPr>
            <p:nvPr/>
          </p:nvSpPr>
          <p:spPr bwMode="auto">
            <a:xfrm>
              <a:off x="132" y="3309"/>
              <a:ext cx="2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a:solidFill>
                    <a:srgbClr val="0066FF"/>
                  </a:solidFill>
                </a:rPr>
                <a:t>p.376</a:t>
              </a:r>
            </a:p>
          </p:txBody>
        </p:sp>
      </p:grpSp>
      <p:sp>
        <p:nvSpPr>
          <p:cNvPr id="21509" name="Rectangle 2">
            <a:extLst>
              <a:ext uri="{FF2B5EF4-FFF2-40B4-BE49-F238E27FC236}">
                <a16:creationId xmlns:a16="http://schemas.microsoft.com/office/drawing/2014/main" id="{C2E664C1-31D2-B696-9657-6787982D5516}"/>
              </a:ext>
            </a:extLst>
          </p:cNvPr>
          <p:cNvSpPr>
            <a:spLocks noGrp="1" noChangeArrowheads="1"/>
          </p:cNvSpPr>
          <p:nvPr>
            <p:ph type="title"/>
          </p:nvPr>
        </p:nvSpPr>
        <p:spPr>
          <a:xfrm>
            <a:off x="396875" y="133350"/>
            <a:ext cx="4265613" cy="447675"/>
          </a:xfrm>
        </p:spPr>
        <p:txBody>
          <a:bodyPr/>
          <a:lstStyle/>
          <a:p>
            <a:pPr algn="l"/>
            <a:r>
              <a:rPr lang="zh-CN" altLang="en-US" sz="3200" b="1">
                <a:latin typeface="黑体" panose="02010609060101010101" pitchFamily="49" charset="-122"/>
                <a:ea typeface="黑体" panose="02010609060101010101" pitchFamily="49" charset="-122"/>
              </a:rPr>
              <a:t>三 两阶段封锁协议</a:t>
            </a:r>
          </a:p>
        </p:txBody>
      </p:sp>
      <p:sp>
        <p:nvSpPr>
          <p:cNvPr id="21510" name="AutoShape 4">
            <a:extLst>
              <a:ext uri="{FF2B5EF4-FFF2-40B4-BE49-F238E27FC236}">
                <a16:creationId xmlns:a16="http://schemas.microsoft.com/office/drawing/2014/main" id="{76263D26-78FE-E2DF-AFE7-9FCCD95F6274}"/>
              </a:ext>
            </a:extLst>
          </p:cNvPr>
          <p:cNvSpPr>
            <a:spLocks noChangeArrowheads="1"/>
          </p:cNvSpPr>
          <p:nvPr/>
        </p:nvSpPr>
        <p:spPr bwMode="auto">
          <a:xfrm>
            <a:off x="6416675" y="501650"/>
            <a:ext cx="2617788" cy="723900"/>
          </a:xfrm>
          <a:prstGeom prst="cloudCallout">
            <a:avLst>
              <a:gd name="adj1" fmla="val 51139"/>
              <a:gd name="adj2" fmla="val 57500"/>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两阶段封锁协议的主要特点？</a:t>
            </a:r>
          </a:p>
        </p:txBody>
      </p:sp>
      <p:sp>
        <p:nvSpPr>
          <p:cNvPr id="21511" name="Rectangle 9">
            <a:extLst>
              <a:ext uri="{FF2B5EF4-FFF2-40B4-BE49-F238E27FC236}">
                <a16:creationId xmlns:a16="http://schemas.microsoft.com/office/drawing/2014/main" id="{9651B690-989A-696C-FA52-B7F72485FD62}"/>
              </a:ext>
            </a:extLst>
          </p:cNvPr>
          <p:cNvSpPr>
            <a:spLocks noChangeArrowheads="1"/>
          </p:cNvSpPr>
          <p:nvPr/>
        </p:nvSpPr>
        <p:spPr bwMode="auto">
          <a:xfrm>
            <a:off x="517525" y="765175"/>
            <a:ext cx="42116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zh-CN" sz="2800">
                <a:latin typeface="Tahoma" panose="020B0604030504040204" pitchFamily="34" charset="0"/>
                <a:ea typeface="黑体" panose="02010609060101010101" pitchFamily="49" charset="-122"/>
              </a:rPr>
              <a:t>3.1  </a:t>
            </a:r>
            <a:r>
              <a:rPr lang="zh-CN" altLang="en-US" sz="2800">
                <a:latin typeface="Tahoma" panose="020B0604030504040204" pitchFamily="34" charset="0"/>
                <a:ea typeface="黑体" panose="02010609060101010101" pitchFamily="49" charset="-122"/>
              </a:rPr>
              <a:t>两阶段封锁协议</a:t>
            </a:r>
          </a:p>
        </p:txBody>
      </p:sp>
      <p:pic>
        <p:nvPicPr>
          <p:cNvPr id="21512" name="Picture 16">
            <a:extLst>
              <a:ext uri="{FF2B5EF4-FFF2-40B4-BE49-F238E27FC236}">
                <a16:creationId xmlns:a16="http://schemas.microsoft.com/office/drawing/2014/main" id="{2961F8FC-8238-80D9-8AF2-E1A381D85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2544763"/>
            <a:ext cx="1533525" cy="2201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13" name="Picture 17">
            <a:extLst>
              <a:ext uri="{FF2B5EF4-FFF2-40B4-BE49-F238E27FC236}">
                <a16:creationId xmlns:a16="http://schemas.microsoft.com/office/drawing/2014/main" id="{E8ACAFD6-F034-F49A-CF3C-FEB103251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2559050"/>
            <a:ext cx="1552575" cy="18526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1514" name="Group 19">
            <a:extLst>
              <a:ext uri="{FF2B5EF4-FFF2-40B4-BE49-F238E27FC236}">
                <a16:creationId xmlns:a16="http://schemas.microsoft.com/office/drawing/2014/main" id="{2331C543-6D99-31C8-2B8A-26480E1BACB7}"/>
              </a:ext>
            </a:extLst>
          </p:cNvPr>
          <p:cNvGrpSpPr>
            <a:grpSpLocks/>
          </p:cNvGrpSpPr>
          <p:nvPr/>
        </p:nvGrpSpPr>
        <p:grpSpPr bwMode="auto">
          <a:xfrm>
            <a:off x="376238" y="1349375"/>
            <a:ext cx="1947862" cy="3400425"/>
            <a:chOff x="369" y="1188"/>
            <a:chExt cx="1137" cy="2214"/>
          </a:xfrm>
        </p:grpSpPr>
        <p:pic>
          <p:nvPicPr>
            <p:cNvPr id="21515" name="Picture 12">
              <a:extLst>
                <a:ext uri="{FF2B5EF4-FFF2-40B4-BE49-F238E27FC236}">
                  <a16:creationId xmlns:a16="http://schemas.microsoft.com/office/drawing/2014/main" id="{0F6474AD-8BE8-E80E-3D2E-DE4A535B97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 y="1188"/>
              <a:ext cx="1134" cy="20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16" name="Picture 14">
              <a:extLst>
                <a:ext uri="{FF2B5EF4-FFF2-40B4-BE49-F238E27FC236}">
                  <a16:creationId xmlns:a16="http://schemas.microsoft.com/office/drawing/2014/main" id="{99C76B4B-A673-3D67-AD11-F6CFF1537B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 y="3258"/>
              <a:ext cx="113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17" name="Line 18">
              <a:extLst>
                <a:ext uri="{FF2B5EF4-FFF2-40B4-BE49-F238E27FC236}">
                  <a16:creationId xmlns:a16="http://schemas.microsoft.com/office/drawing/2014/main" id="{2FEA2BAC-A082-F524-98C0-473A755F596F}"/>
                </a:ext>
              </a:extLst>
            </p:cNvPr>
            <p:cNvSpPr>
              <a:spLocks noChangeShapeType="1"/>
            </p:cNvSpPr>
            <p:nvPr/>
          </p:nvSpPr>
          <p:spPr bwMode="auto">
            <a:xfrm flipV="1">
              <a:off x="372" y="3252"/>
              <a:ext cx="1134" cy="6"/>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18" name="Rectangle 20">
            <a:extLst>
              <a:ext uri="{FF2B5EF4-FFF2-40B4-BE49-F238E27FC236}">
                <a16:creationId xmlns:a16="http://schemas.microsoft.com/office/drawing/2014/main" id="{E2FD5C49-ED96-8A0C-A2C3-2A6B37F5674C}"/>
              </a:ext>
            </a:extLst>
          </p:cNvPr>
          <p:cNvSpPr>
            <a:spLocks noChangeArrowheads="1"/>
          </p:cNvSpPr>
          <p:nvPr/>
        </p:nvSpPr>
        <p:spPr bwMode="auto">
          <a:xfrm>
            <a:off x="6329363" y="2511425"/>
            <a:ext cx="2781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20000"/>
              </a:spcBef>
            </a:pPr>
            <a:r>
              <a:rPr lang="zh-CN" altLang="en-US" sz="1800">
                <a:solidFill>
                  <a:srgbClr val="0066FF"/>
                </a:solidFill>
                <a:latin typeface="Tahoma" panose="020B0604030504040204" pitchFamily="34" charset="0"/>
              </a:rPr>
              <a:t>事务</a:t>
            </a:r>
            <a:r>
              <a:rPr lang="en-US" altLang="zh-CN" sz="1800">
                <a:solidFill>
                  <a:srgbClr val="0066FF"/>
                </a:solidFill>
                <a:latin typeface="Tahoma" panose="020B0604030504040204" pitchFamily="34" charset="0"/>
              </a:rPr>
              <a:t>T1-T4</a:t>
            </a:r>
            <a:r>
              <a:rPr lang="zh-CN" altLang="en-US" sz="1800">
                <a:solidFill>
                  <a:srgbClr val="0066FF"/>
                </a:solidFill>
                <a:latin typeface="Tahoma" panose="020B0604030504040204" pitchFamily="34" charset="0"/>
              </a:rPr>
              <a:t>都是两阶段封锁协议吗，封锁点在何处？</a:t>
            </a:r>
          </a:p>
        </p:txBody>
      </p:sp>
      <p:grpSp>
        <p:nvGrpSpPr>
          <p:cNvPr id="21519" name="Group 30">
            <a:extLst>
              <a:ext uri="{FF2B5EF4-FFF2-40B4-BE49-F238E27FC236}">
                <a16:creationId xmlns:a16="http://schemas.microsoft.com/office/drawing/2014/main" id="{2392F6C4-8354-2BE4-7198-336D50D1CBF5}"/>
              </a:ext>
            </a:extLst>
          </p:cNvPr>
          <p:cNvGrpSpPr>
            <a:grpSpLocks/>
          </p:cNvGrpSpPr>
          <p:nvPr/>
        </p:nvGrpSpPr>
        <p:grpSpPr bwMode="auto">
          <a:xfrm>
            <a:off x="2381250" y="1319213"/>
            <a:ext cx="6391275" cy="1036637"/>
            <a:chOff x="402" y="1000"/>
            <a:chExt cx="4776" cy="566"/>
          </a:xfrm>
        </p:grpSpPr>
        <p:pic>
          <p:nvPicPr>
            <p:cNvPr id="21520" name="Picture 21">
              <a:extLst>
                <a:ext uri="{FF2B5EF4-FFF2-40B4-BE49-F238E27FC236}">
                  <a16:creationId xmlns:a16="http://schemas.microsoft.com/office/drawing/2014/main" id="{4FEF6406-FE8B-B87A-B5A8-FFF3BA57B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 y="1162"/>
              <a:ext cx="4749"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1" name="Picture 23">
              <a:extLst>
                <a:ext uri="{FF2B5EF4-FFF2-40B4-BE49-F238E27FC236}">
                  <a16:creationId xmlns:a16="http://schemas.microsoft.com/office/drawing/2014/main" id="{B29EADD2-0246-CF7D-2565-D0D40E41A9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9" y="1000"/>
              <a:ext cx="131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2" name="Picture 24">
              <a:extLst>
                <a:ext uri="{FF2B5EF4-FFF2-40B4-BE49-F238E27FC236}">
                  <a16:creationId xmlns:a16="http://schemas.microsoft.com/office/drawing/2014/main" id="{8F1B26A6-D141-C13E-3878-568AFEDDDF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 y="1013"/>
              <a:ext cx="115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3" name="Picture 25">
              <a:extLst>
                <a:ext uri="{FF2B5EF4-FFF2-40B4-BE49-F238E27FC236}">
                  <a16:creationId xmlns:a16="http://schemas.microsoft.com/office/drawing/2014/main" id="{055A2237-0C28-379A-964F-7177286656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0" y="1000"/>
              <a:ext cx="220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4" name="Rectangle 28">
              <a:extLst>
                <a:ext uri="{FF2B5EF4-FFF2-40B4-BE49-F238E27FC236}">
                  <a16:creationId xmlns:a16="http://schemas.microsoft.com/office/drawing/2014/main" id="{F24396E8-AEB2-151E-BD8B-90F0F51F4550}"/>
                </a:ext>
              </a:extLst>
            </p:cNvPr>
            <p:cNvSpPr>
              <a:spLocks noChangeArrowheads="1"/>
            </p:cNvSpPr>
            <p:nvPr/>
          </p:nvSpPr>
          <p:spPr bwMode="auto">
            <a:xfrm>
              <a:off x="402" y="1002"/>
              <a:ext cx="4767" cy="56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0" hangingPunct="0">
                <a:spcBef>
                  <a:spcPct val="20000"/>
                </a:spcBef>
              </a:pPr>
              <a:endParaRPr lang="zh-CN" altLang="en-US"/>
            </a:p>
          </p:txBody>
        </p:sp>
      </p:grpSp>
      <p:grpSp>
        <p:nvGrpSpPr>
          <p:cNvPr id="812071" name="Group 39">
            <a:extLst>
              <a:ext uri="{FF2B5EF4-FFF2-40B4-BE49-F238E27FC236}">
                <a16:creationId xmlns:a16="http://schemas.microsoft.com/office/drawing/2014/main" id="{5489DDC4-6DF5-8259-BFCE-C539AADFCBB5}"/>
              </a:ext>
            </a:extLst>
          </p:cNvPr>
          <p:cNvGrpSpPr>
            <a:grpSpLocks/>
          </p:cNvGrpSpPr>
          <p:nvPr/>
        </p:nvGrpSpPr>
        <p:grpSpPr bwMode="auto">
          <a:xfrm>
            <a:off x="5229225" y="1658938"/>
            <a:ext cx="2657475" cy="701675"/>
            <a:chOff x="3294" y="1194"/>
            <a:chExt cx="1674" cy="442"/>
          </a:xfrm>
        </p:grpSpPr>
        <p:sp>
          <p:nvSpPr>
            <p:cNvPr id="21526" name="Line 31">
              <a:extLst>
                <a:ext uri="{FF2B5EF4-FFF2-40B4-BE49-F238E27FC236}">
                  <a16:creationId xmlns:a16="http://schemas.microsoft.com/office/drawing/2014/main" id="{38AA1D65-2CC7-7535-13D5-CA5816ABA48E}"/>
                </a:ext>
              </a:extLst>
            </p:cNvPr>
            <p:cNvSpPr>
              <a:spLocks noChangeShapeType="1"/>
            </p:cNvSpPr>
            <p:nvPr/>
          </p:nvSpPr>
          <p:spPr bwMode="auto">
            <a:xfrm>
              <a:off x="3294" y="1194"/>
              <a:ext cx="690"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7" name="Line 32">
              <a:extLst>
                <a:ext uri="{FF2B5EF4-FFF2-40B4-BE49-F238E27FC236}">
                  <a16:creationId xmlns:a16="http://schemas.microsoft.com/office/drawing/2014/main" id="{4F2B5708-843C-847A-40C4-C9DEBB983F08}"/>
                </a:ext>
              </a:extLst>
            </p:cNvPr>
            <p:cNvSpPr>
              <a:spLocks noChangeShapeType="1"/>
            </p:cNvSpPr>
            <p:nvPr/>
          </p:nvSpPr>
          <p:spPr bwMode="auto">
            <a:xfrm>
              <a:off x="3510" y="1398"/>
              <a:ext cx="138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8" name="Line 33">
              <a:extLst>
                <a:ext uri="{FF2B5EF4-FFF2-40B4-BE49-F238E27FC236}">
                  <a16:creationId xmlns:a16="http://schemas.microsoft.com/office/drawing/2014/main" id="{D4B4F09D-BB6B-D4FF-F1A1-213912C7F97D}"/>
                </a:ext>
              </a:extLst>
            </p:cNvPr>
            <p:cNvSpPr>
              <a:spLocks noChangeShapeType="1"/>
            </p:cNvSpPr>
            <p:nvPr/>
          </p:nvSpPr>
          <p:spPr bwMode="auto">
            <a:xfrm>
              <a:off x="3588" y="1636"/>
              <a:ext cx="138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AutoShape 4">
            <a:extLst>
              <a:ext uri="{FF2B5EF4-FFF2-40B4-BE49-F238E27FC236}">
                <a16:creationId xmlns:a16="http://schemas.microsoft.com/office/drawing/2014/main" id="{2F784686-009C-779F-5EC6-CC7D9B4DE843}"/>
              </a:ext>
            </a:extLst>
          </p:cNvPr>
          <p:cNvSpPr>
            <a:spLocks noChangeArrowheads="1"/>
          </p:cNvSpPr>
          <p:nvPr/>
        </p:nvSpPr>
        <p:spPr bwMode="auto">
          <a:xfrm>
            <a:off x="6399213" y="3910013"/>
            <a:ext cx="2624137" cy="696912"/>
          </a:xfrm>
          <a:prstGeom prst="cloudCallout">
            <a:avLst>
              <a:gd name="adj1" fmla="val 51139"/>
              <a:gd name="adj2" fmla="val 61648"/>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两阶段封锁协议的主要用途？</a:t>
            </a:r>
          </a:p>
        </p:txBody>
      </p:sp>
      <p:sp>
        <p:nvSpPr>
          <p:cNvPr id="812073" name="Rectangle 41">
            <a:extLst>
              <a:ext uri="{FF2B5EF4-FFF2-40B4-BE49-F238E27FC236}">
                <a16:creationId xmlns:a16="http://schemas.microsoft.com/office/drawing/2014/main" id="{8779C6D2-D27F-7E7B-827A-E076718889A2}"/>
              </a:ext>
            </a:extLst>
          </p:cNvPr>
          <p:cNvSpPr>
            <a:spLocks noChangeArrowheads="1"/>
          </p:cNvSpPr>
          <p:nvPr/>
        </p:nvSpPr>
        <p:spPr bwMode="auto">
          <a:xfrm>
            <a:off x="6048375" y="3173413"/>
            <a:ext cx="30908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eaLnBrk="0" hangingPunct="0">
              <a:spcBef>
                <a:spcPct val="20000"/>
              </a:spcBef>
            </a:pPr>
            <a:r>
              <a:rPr lang="en-US" altLang="zh-CN" sz="1800"/>
              <a:t>T1</a:t>
            </a:r>
            <a:r>
              <a:rPr lang="zh-CN" altLang="en-US" sz="1800"/>
              <a:t>和</a:t>
            </a:r>
            <a:r>
              <a:rPr lang="en-US" altLang="zh-CN" sz="1800"/>
              <a:t>T2</a:t>
            </a:r>
            <a:r>
              <a:rPr lang="zh-CN" altLang="en-US" sz="1800"/>
              <a:t>不是两阶段封锁协议，</a:t>
            </a:r>
          </a:p>
          <a:p>
            <a:pPr algn="r" eaLnBrk="0" hangingPunct="0">
              <a:spcBef>
                <a:spcPct val="20000"/>
              </a:spcBef>
            </a:pPr>
            <a:r>
              <a:rPr lang="en-US" altLang="zh-CN" sz="1800"/>
              <a:t>T3</a:t>
            </a:r>
            <a:r>
              <a:rPr lang="zh-CN" altLang="en-US" sz="1800"/>
              <a:t>和</a:t>
            </a:r>
            <a:r>
              <a:rPr lang="en-US" altLang="zh-CN" sz="1800"/>
              <a:t>T4</a:t>
            </a:r>
            <a:r>
              <a:rPr lang="zh-CN" altLang="en-US" sz="1800"/>
              <a:t>都是两阶段封锁协议！</a:t>
            </a:r>
            <a:endParaRPr lang="en-US" altLang="zh-CN" sz="1800"/>
          </a:p>
        </p:txBody>
      </p:sp>
      <p:grpSp>
        <p:nvGrpSpPr>
          <p:cNvPr id="812081" name="Group 49">
            <a:extLst>
              <a:ext uri="{FF2B5EF4-FFF2-40B4-BE49-F238E27FC236}">
                <a16:creationId xmlns:a16="http://schemas.microsoft.com/office/drawing/2014/main" id="{99269810-1FBD-4C87-DC96-F6CF63A8CC68}"/>
              </a:ext>
            </a:extLst>
          </p:cNvPr>
          <p:cNvGrpSpPr>
            <a:grpSpLocks/>
          </p:cNvGrpSpPr>
          <p:nvPr/>
        </p:nvGrpSpPr>
        <p:grpSpPr bwMode="auto">
          <a:xfrm>
            <a:off x="1066800" y="5105400"/>
            <a:ext cx="7715250" cy="600075"/>
            <a:chOff x="672" y="3458"/>
            <a:chExt cx="4860" cy="378"/>
          </a:xfrm>
        </p:grpSpPr>
        <p:sp>
          <p:nvSpPr>
            <p:cNvPr id="21532" name="Line 43">
              <a:extLst>
                <a:ext uri="{FF2B5EF4-FFF2-40B4-BE49-F238E27FC236}">
                  <a16:creationId xmlns:a16="http://schemas.microsoft.com/office/drawing/2014/main" id="{814A18A8-A687-8FDD-0EAB-DA14CE03BDC6}"/>
                </a:ext>
              </a:extLst>
            </p:cNvPr>
            <p:cNvSpPr>
              <a:spLocks noChangeShapeType="1"/>
            </p:cNvSpPr>
            <p:nvPr/>
          </p:nvSpPr>
          <p:spPr bwMode="auto">
            <a:xfrm>
              <a:off x="672" y="3458"/>
              <a:ext cx="2298" cy="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3" name="Line 44">
              <a:extLst>
                <a:ext uri="{FF2B5EF4-FFF2-40B4-BE49-F238E27FC236}">
                  <a16:creationId xmlns:a16="http://schemas.microsoft.com/office/drawing/2014/main" id="{6AF9B7B2-A5C2-F4E6-4722-0EA0FD0EA9F4}"/>
                </a:ext>
              </a:extLst>
            </p:cNvPr>
            <p:cNvSpPr>
              <a:spLocks noChangeShapeType="1"/>
            </p:cNvSpPr>
            <p:nvPr/>
          </p:nvSpPr>
          <p:spPr bwMode="auto">
            <a:xfrm>
              <a:off x="3918" y="3830"/>
              <a:ext cx="92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4" name="Line 47">
              <a:extLst>
                <a:ext uri="{FF2B5EF4-FFF2-40B4-BE49-F238E27FC236}">
                  <a16:creationId xmlns:a16="http://schemas.microsoft.com/office/drawing/2014/main" id="{FCCFF928-D376-A878-C42A-AE9346EF6742}"/>
                </a:ext>
              </a:extLst>
            </p:cNvPr>
            <p:cNvSpPr>
              <a:spLocks noChangeShapeType="1"/>
            </p:cNvSpPr>
            <p:nvPr/>
          </p:nvSpPr>
          <p:spPr bwMode="auto">
            <a:xfrm>
              <a:off x="4470" y="3638"/>
              <a:ext cx="1062"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5" name="Line 48">
              <a:extLst>
                <a:ext uri="{FF2B5EF4-FFF2-40B4-BE49-F238E27FC236}">
                  <a16:creationId xmlns:a16="http://schemas.microsoft.com/office/drawing/2014/main" id="{02D3BB7C-5BF1-A043-B69B-0C8C315B3BBA}"/>
                </a:ext>
              </a:extLst>
            </p:cNvPr>
            <p:cNvSpPr>
              <a:spLocks noChangeShapeType="1"/>
            </p:cNvSpPr>
            <p:nvPr/>
          </p:nvSpPr>
          <p:spPr bwMode="auto">
            <a:xfrm>
              <a:off x="1680" y="3836"/>
              <a:ext cx="168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2086" name="Group 54">
            <a:extLst>
              <a:ext uri="{FF2B5EF4-FFF2-40B4-BE49-F238E27FC236}">
                <a16:creationId xmlns:a16="http://schemas.microsoft.com/office/drawing/2014/main" id="{428F96F1-0A32-9C56-8105-A3A328C16B7C}"/>
              </a:ext>
            </a:extLst>
          </p:cNvPr>
          <p:cNvGrpSpPr>
            <a:grpSpLocks/>
          </p:cNvGrpSpPr>
          <p:nvPr/>
        </p:nvGrpSpPr>
        <p:grpSpPr bwMode="auto">
          <a:xfrm>
            <a:off x="2354263" y="3081338"/>
            <a:ext cx="2495550" cy="614362"/>
            <a:chOff x="1546" y="2130"/>
            <a:chExt cx="1572" cy="387"/>
          </a:xfrm>
        </p:grpSpPr>
        <p:sp>
          <p:nvSpPr>
            <p:cNvPr id="21537" name="Line 50">
              <a:extLst>
                <a:ext uri="{FF2B5EF4-FFF2-40B4-BE49-F238E27FC236}">
                  <a16:creationId xmlns:a16="http://schemas.microsoft.com/office/drawing/2014/main" id="{FDBEEDEB-9429-9919-18D1-8E1A4E6A24B1}"/>
                </a:ext>
              </a:extLst>
            </p:cNvPr>
            <p:cNvSpPr>
              <a:spLocks noChangeShapeType="1"/>
            </p:cNvSpPr>
            <p:nvPr/>
          </p:nvSpPr>
          <p:spPr bwMode="auto">
            <a:xfrm>
              <a:off x="1592" y="2316"/>
              <a:ext cx="3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38" name="Line 51">
              <a:extLst>
                <a:ext uri="{FF2B5EF4-FFF2-40B4-BE49-F238E27FC236}">
                  <a16:creationId xmlns:a16="http://schemas.microsoft.com/office/drawing/2014/main" id="{123BB518-8268-822A-F0D9-B283B47E991A}"/>
                </a:ext>
              </a:extLst>
            </p:cNvPr>
            <p:cNvSpPr>
              <a:spLocks noChangeShapeType="1"/>
            </p:cNvSpPr>
            <p:nvPr/>
          </p:nvSpPr>
          <p:spPr bwMode="auto">
            <a:xfrm flipV="1">
              <a:off x="2785" y="2130"/>
              <a:ext cx="276"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39" name="Rectangle 52">
              <a:extLst>
                <a:ext uri="{FF2B5EF4-FFF2-40B4-BE49-F238E27FC236}">
                  <a16:creationId xmlns:a16="http://schemas.microsoft.com/office/drawing/2014/main" id="{C5B09231-47AA-06F3-4B72-0809285BD9BD}"/>
                </a:ext>
              </a:extLst>
            </p:cNvPr>
            <p:cNvSpPr>
              <a:spLocks noChangeArrowheads="1"/>
            </p:cNvSpPr>
            <p:nvPr/>
          </p:nvSpPr>
          <p:spPr bwMode="auto">
            <a:xfrm>
              <a:off x="1546" y="2362"/>
              <a:ext cx="3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34" charset="0"/>
                </a:rPr>
                <a:t>封锁点</a:t>
              </a:r>
            </a:p>
          </p:txBody>
        </p:sp>
        <p:sp>
          <p:nvSpPr>
            <p:cNvPr id="21540" name="Rectangle 53">
              <a:extLst>
                <a:ext uri="{FF2B5EF4-FFF2-40B4-BE49-F238E27FC236}">
                  <a16:creationId xmlns:a16="http://schemas.microsoft.com/office/drawing/2014/main" id="{20E15BC1-CEFE-C99B-39C3-52C149169D16}"/>
                </a:ext>
              </a:extLst>
            </p:cNvPr>
            <p:cNvSpPr>
              <a:spLocks noChangeArrowheads="1"/>
            </p:cNvSpPr>
            <p:nvPr/>
          </p:nvSpPr>
          <p:spPr bwMode="auto">
            <a:xfrm>
              <a:off x="2730" y="2194"/>
              <a:ext cx="3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34" charset="0"/>
                </a:rPr>
                <a:t>封锁点</a:t>
              </a:r>
            </a:p>
          </p:txBody>
        </p:sp>
      </p:grpSp>
      <p:sp>
        <p:nvSpPr>
          <p:cNvPr id="21541" name="Line 46">
            <a:extLst>
              <a:ext uri="{FF2B5EF4-FFF2-40B4-BE49-F238E27FC236}">
                <a16:creationId xmlns:a16="http://schemas.microsoft.com/office/drawing/2014/main" id="{F0280599-4F93-6DA8-F631-F0C0EFF47223}"/>
              </a:ext>
            </a:extLst>
          </p:cNvPr>
          <p:cNvSpPr>
            <a:spLocks noChangeShapeType="1"/>
          </p:cNvSpPr>
          <p:nvPr/>
        </p:nvSpPr>
        <p:spPr bwMode="auto">
          <a:xfrm>
            <a:off x="2628900" y="5400675"/>
            <a:ext cx="1476375"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2" name="Line 45">
            <a:extLst>
              <a:ext uri="{FF2B5EF4-FFF2-40B4-BE49-F238E27FC236}">
                <a16:creationId xmlns:a16="http://schemas.microsoft.com/office/drawing/2014/main" id="{A487EFF8-4DEB-332D-BB30-04576AA49CD3}"/>
              </a:ext>
            </a:extLst>
          </p:cNvPr>
          <p:cNvSpPr>
            <a:spLocks noChangeShapeType="1"/>
          </p:cNvSpPr>
          <p:nvPr/>
        </p:nvSpPr>
        <p:spPr bwMode="auto">
          <a:xfrm>
            <a:off x="7096125" y="5086350"/>
            <a:ext cx="1704975"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矩形 2">
            <a:extLst>
              <a:ext uri="{FF2B5EF4-FFF2-40B4-BE49-F238E27FC236}">
                <a16:creationId xmlns:a16="http://schemas.microsoft.com/office/drawing/2014/main" id="{904CB571-8288-73E8-98A0-FEECD94B8823}"/>
              </a:ext>
            </a:extLst>
          </p:cNvPr>
          <p:cNvSpPr>
            <a:spLocks noChangeArrowheads="1"/>
          </p:cNvSpPr>
          <p:nvPr/>
        </p:nvSpPr>
        <p:spPr bwMode="auto">
          <a:xfrm>
            <a:off x="1411288" y="5789613"/>
            <a:ext cx="526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sz="1800" b="0">
                <a:solidFill>
                  <a:srgbClr val="0000FF"/>
                </a:solidFill>
                <a:latin typeface="Tahoma" panose="020B0604030504040204" pitchFamily="34" charset="0"/>
                <a:ea typeface="黑体" panose="02010609060101010101" pitchFamily="49" charset="-122"/>
              </a:rPr>
              <a:t>两阶段所要求释放锁的操作必须在事务的末尾吗？</a:t>
            </a:r>
            <a:endParaRPr lang="en-US" altLang="zh-CN" sz="1800" b="0">
              <a:solidFill>
                <a:srgbClr val="0000FF"/>
              </a:solidFill>
              <a:latin typeface="Tahoma" panose="020B0604030504040204" pitchFamily="34" charset="0"/>
              <a:ea typeface="黑体" panose="02010609060101010101" pitchFamily="49" charset="-122"/>
            </a:endParaRPr>
          </a:p>
        </p:txBody>
      </p:sp>
      <p:sp>
        <p:nvSpPr>
          <p:cNvPr id="4" name="矩形 3">
            <a:extLst>
              <a:ext uri="{FF2B5EF4-FFF2-40B4-BE49-F238E27FC236}">
                <a16:creationId xmlns:a16="http://schemas.microsoft.com/office/drawing/2014/main" id="{367B60D5-91C2-CD22-B5C8-BA742A878CAD}"/>
              </a:ext>
            </a:extLst>
          </p:cNvPr>
          <p:cNvSpPr>
            <a:spLocks noChangeArrowheads="1"/>
          </p:cNvSpPr>
          <p:nvPr/>
        </p:nvSpPr>
        <p:spPr bwMode="auto">
          <a:xfrm>
            <a:off x="1414463" y="6146800"/>
            <a:ext cx="6313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sz="1800" b="0">
                <a:solidFill>
                  <a:srgbClr val="FF0000"/>
                </a:solidFill>
                <a:latin typeface="Tahoma" panose="020B0604030504040204" pitchFamily="34" charset="0"/>
                <a:ea typeface="黑体" panose="02010609060101010101" pitchFamily="49" charset="-122"/>
              </a:rPr>
              <a:t>不是必须的！如</a:t>
            </a:r>
            <a:r>
              <a:rPr lang="en-US" altLang="zh-CN" sz="1800" b="0">
                <a:solidFill>
                  <a:srgbClr val="FF0000"/>
                </a:solidFill>
                <a:latin typeface="Tahoma" panose="020B0604030504040204" pitchFamily="34" charset="0"/>
                <a:ea typeface="黑体" panose="02010609060101010101" pitchFamily="49" charset="-122"/>
              </a:rPr>
              <a:t>T3</a:t>
            </a:r>
            <a:r>
              <a:rPr lang="zh-CN" altLang="en-US" sz="1800" b="0">
                <a:solidFill>
                  <a:srgbClr val="FF0000"/>
                </a:solidFill>
                <a:latin typeface="Tahoma" panose="020B0604030504040204" pitchFamily="34" charset="0"/>
                <a:ea typeface="黑体" panose="02010609060101010101" pitchFamily="49" charset="-122"/>
              </a:rPr>
              <a:t>中的</a:t>
            </a:r>
            <a:r>
              <a:rPr lang="en-US" altLang="zh-CN" sz="1800" b="0">
                <a:solidFill>
                  <a:srgbClr val="FF0000"/>
                </a:solidFill>
                <a:latin typeface="Tahoma" panose="020B0604030504040204" pitchFamily="34" charset="0"/>
                <a:ea typeface="黑体" panose="02010609060101010101" pitchFamily="49" charset="-122"/>
              </a:rPr>
              <a:t>unlock(B)</a:t>
            </a:r>
            <a:r>
              <a:rPr lang="zh-CN" altLang="en-US" sz="1800" b="0">
                <a:solidFill>
                  <a:srgbClr val="FF0000"/>
                </a:solidFill>
                <a:latin typeface="Tahoma" panose="020B0604030504040204" pitchFamily="34" charset="0"/>
                <a:ea typeface="黑体" panose="02010609060101010101" pitchFamily="49" charset="-122"/>
              </a:rPr>
              <a:t>可以紧跟在</a:t>
            </a:r>
            <a:r>
              <a:rPr lang="en-US" altLang="zh-CN" sz="1800" b="0">
                <a:solidFill>
                  <a:srgbClr val="FF0000"/>
                </a:solidFill>
                <a:latin typeface="Tahoma" panose="020B0604030504040204" pitchFamily="34" charset="0"/>
                <a:ea typeface="黑体" panose="02010609060101010101" pitchFamily="49" charset="-122"/>
              </a:rPr>
              <a:t>Lock-X(A)</a:t>
            </a:r>
            <a:r>
              <a:rPr lang="zh-CN" altLang="en-US" sz="1800" b="0">
                <a:solidFill>
                  <a:srgbClr val="FF0000"/>
                </a:solidFill>
                <a:latin typeface="Tahoma" panose="020B0604030504040204" pitchFamily="34" charset="0"/>
                <a:ea typeface="黑体" panose="02010609060101010101" pitchFamily="49" charset="-122"/>
              </a:rPr>
              <a:t>之后。</a:t>
            </a:r>
            <a:endParaRPr lang="zh-CN"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2071"/>
                                        </p:tgtEl>
                                        <p:attrNameLst>
                                          <p:attrName>style.visibility</p:attrName>
                                        </p:attrNameLst>
                                      </p:cBhvr>
                                      <p:to>
                                        <p:strVal val="visible"/>
                                      </p:to>
                                    </p:set>
                                    <p:anim calcmode="lin" valueType="num">
                                      <p:cBhvr additive="base">
                                        <p:cTn id="7" dur="500" fill="hold"/>
                                        <p:tgtEl>
                                          <p:spTgt spid="812071"/>
                                        </p:tgtEl>
                                        <p:attrNameLst>
                                          <p:attrName>ppt_x</p:attrName>
                                        </p:attrNameLst>
                                      </p:cBhvr>
                                      <p:tavLst>
                                        <p:tav tm="0">
                                          <p:val>
                                            <p:strVal val="#ppt_x"/>
                                          </p:val>
                                        </p:tav>
                                        <p:tav tm="100000">
                                          <p:val>
                                            <p:strVal val="#ppt_x"/>
                                          </p:val>
                                        </p:tav>
                                      </p:tavLst>
                                    </p:anim>
                                    <p:anim calcmode="lin" valueType="num">
                                      <p:cBhvr additive="base">
                                        <p:cTn id="8" dur="500" fill="hold"/>
                                        <p:tgtEl>
                                          <p:spTgt spid="8120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2073"/>
                                        </p:tgtEl>
                                        <p:attrNameLst>
                                          <p:attrName>style.visibility</p:attrName>
                                        </p:attrNameLst>
                                      </p:cBhvr>
                                      <p:to>
                                        <p:strVal val="visible"/>
                                      </p:to>
                                    </p:set>
                                    <p:anim calcmode="lin" valueType="num">
                                      <p:cBhvr additive="base">
                                        <p:cTn id="13" dur="500" fill="hold"/>
                                        <p:tgtEl>
                                          <p:spTgt spid="812073"/>
                                        </p:tgtEl>
                                        <p:attrNameLst>
                                          <p:attrName>ppt_x</p:attrName>
                                        </p:attrNameLst>
                                      </p:cBhvr>
                                      <p:tavLst>
                                        <p:tav tm="0">
                                          <p:val>
                                            <p:strVal val="#ppt_x"/>
                                          </p:val>
                                        </p:tav>
                                        <p:tav tm="100000">
                                          <p:val>
                                            <p:strVal val="#ppt_x"/>
                                          </p:val>
                                        </p:tav>
                                      </p:tavLst>
                                    </p:anim>
                                    <p:anim calcmode="lin" valueType="num">
                                      <p:cBhvr additive="base">
                                        <p:cTn id="14" dur="500" fill="hold"/>
                                        <p:tgtEl>
                                          <p:spTgt spid="81207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12086"/>
                                        </p:tgtEl>
                                        <p:attrNameLst>
                                          <p:attrName>style.visibility</p:attrName>
                                        </p:attrNameLst>
                                      </p:cBhvr>
                                      <p:to>
                                        <p:strVal val="visible"/>
                                      </p:to>
                                    </p:set>
                                    <p:anim calcmode="lin" valueType="num">
                                      <p:cBhvr additive="base">
                                        <p:cTn id="17" dur="500" fill="hold"/>
                                        <p:tgtEl>
                                          <p:spTgt spid="812086"/>
                                        </p:tgtEl>
                                        <p:attrNameLst>
                                          <p:attrName>ppt_x</p:attrName>
                                        </p:attrNameLst>
                                      </p:cBhvr>
                                      <p:tavLst>
                                        <p:tav tm="0">
                                          <p:val>
                                            <p:strVal val="#ppt_x"/>
                                          </p:val>
                                        </p:tav>
                                        <p:tav tm="100000">
                                          <p:val>
                                            <p:strVal val="#ppt_x"/>
                                          </p:val>
                                        </p:tav>
                                      </p:tavLst>
                                    </p:anim>
                                    <p:anim calcmode="lin" valueType="num">
                                      <p:cBhvr additive="base">
                                        <p:cTn id="18" dur="500" fill="hold"/>
                                        <p:tgtEl>
                                          <p:spTgt spid="81208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812081"/>
                                        </p:tgtEl>
                                        <p:attrNameLst>
                                          <p:attrName>style.visibility</p:attrName>
                                        </p:attrNameLst>
                                      </p:cBhvr>
                                      <p:to>
                                        <p:strVal val="visible"/>
                                      </p:to>
                                    </p:set>
                                    <p:anim calcmode="lin" valueType="num">
                                      <p:cBhvr additive="base">
                                        <p:cTn id="28" dur="500" fill="hold"/>
                                        <p:tgtEl>
                                          <p:spTgt spid="812081"/>
                                        </p:tgtEl>
                                        <p:attrNameLst>
                                          <p:attrName>ppt_x</p:attrName>
                                        </p:attrNameLst>
                                      </p:cBhvr>
                                      <p:tavLst>
                                        <p:tav tm="0">
                                          <p:val>
                                            <p:strVal val="#ppt_x"/>
                                          </p:val>
                                        </p:tav>
                                        <p:tav tm="100000">
                                          <p:val>
                                            <p:strVal val="#ppt_x"/>
                                          </p:val>
                                        </p:tav>
                                      </p:tavLst>
                                    </p:anim>
                                    <p:anim calcmode="lin" valueType="num">
                                      <p:cBhvr additive="base">
                                        <p:cTn id="29" dur="500" fill="hold"/>
                                        <p:tgtEl>
                                          <p:spTgt spid="812081"/>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linds(horizontal)">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12073" grpId="0"/>
      <p:bldP spid="3" grpId="0"/>
      <p:bldP spid="4"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编号占位符 5">
            <a:extLst>
              <a:ext uri="{FF2B5EF4-FFF2-40B4-BE49-F238E27FC236}">
                <a16:creationId xmlns:a16="http://schemas.microsoft.com/office/drawing/2014/main" id="{CEB1B830-08DD-6854-FFAE-BD6264DAFE1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7EE96C-7C2D-4622-9885-6AD02CD53EB4}" type="slidenum">
              <a:rPr lang="zh-CN" altLang="en-US"/>
              <a:pPr/>
              <a:t>389</a:t>
            </a:fld>
            <a:endParaRPr lang="zh-CN" altLang="en-US"/>
          </a:p>
        </p:txBody>
      </p:sp>
      <p:grpSp>
        <p:nvGrpSpPr>
          <p:cNvPr id="23554" name="Group 56">
            <a:extLst>
              <a:ext uri="{FF2B5EF4-FFF2-40B4-BE49-F238E27FC236}">
                <a16:creationId xmlns:a16="http://schemas.microsoft.com/office/drawing/2014/main" id="{1312163F-249B-69A4-233B-6853B5ADABF3}"/>
              </a:ext>
            </a:extLst>
          </p:cNvPr>
          <p:cNvGrpSpPr>
            <a:grpSpLocks/>
          </p:cNvGrpSpPr>
          <p:nvPr/>
        </p:nvGrpSpPr>
        <p:grpSpPr bwMode="auto">
          <a:xfrm>
            <a:off x="6362700" y="1801813"/>
            <a:ext cx="1863725" cy="4295775"/>
            <a:chOff x="4113" y="1146"/>
            <a:chExt cx="1174" cy="2706"/>
          </a:xfrm>
        </p:grpSpPr>
        <p:pic>
          <p:nvPicPr>
            <p:cNvPr id="22531" name="Picture 4">
              <a:extLst>
                <a:ext uri="{FF2B5EF4-FFF2-40B4-BE49-F238E27FC236}">
                  <a16:creationId xmlns:a16="http://schemas.microsoft.com/office/drawing/2014/main" id="{0B69128C-8934-8F4E-8892-6CE6CC0AC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 y="1146"/>
              <a:ext cx="1170" cy="16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2532" name="Picture 5">
              <a:extLst>
                <a:ext uri="{FF2B5EF4-FFF2-40B4-BE49-F238E27FC236}">
                  <a16:creationId xmlns:a16="http://schemas.microsoft.com/office/drawing/2014/main" id="{622F5733-57F0-FFA3-B647-A1E2A7A5E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 y="2646"/>
              <a:ext cx="1171" cy="120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533" name="Line 41">
              <a:extLst>
                <a:ext uri="{FF2B5EF4-FFF2-40B4-BE49-F238E27FC236}">
                  <a16:creationId xmlns:a16="http://schemas.microsoft.com/office/drawing/2014/main" id="{5F5434EB-10FB-AC77-B8E9-DA812F71FDB1}"/>
                </a:ext>
              </a:extLst>
            </p:cNvPr>
            <p:cNvSpPr>
              <a:spLocks noChangeShapeType="1"/>
            </p:cNvSpPr>
            <p:nvPr/>
          </p:nvSpPr>
          <p:spPr bwMode="auto">
            <a:xfrm>
              <a:off x="4122" y="2640"/>
              <a:ext cx="1164" cy="6"/>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4" name="Line 52">
              <a:extLst>
                <a:ext uri="{FF2B5EF4-FFF2-40B4-BE49-F238E27FC236}">
                  <a16:creationId xmlns:a16="http://schemas.microsoft.com/office/drawing/2014/main" id="{B81C0476-F594-6455-5279-E3103B30D9E7}"/>
                </a:ext>
              </a:extLst>
            </p:cNvPr>
            <p:cNvSpPr>
              <a:spLocks noChangeShapeType="1"/>
            </p:cNvSpPr>
            <p:nvPr/>
          </p:nvSpPr>
          <p:spPr bwMode="auto">
            <a:xfrm>
              <a:off x="4242" y="1854"/>
              <a:ext cx="92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5" name="Line 53">
              <a:extLst>
                <a:ext uri="{FF2B5EF4-FFF2-40B4-BE49-F238E27FC236}">
                  <a16:creationId xmlns:a16="http://schemas.microsoft.com/office/drawing/2014/main" id="{4342B551-ED5E-E4CE-636F-8E248178C86D}"/>
                </a:ext>
              </a:extLst>
            </p:cNvPr>
            <p:cNvSpPr>
              <a:spLocks noChangeShapeType="1"/>
            </p:cNvSpPr>
            <p:nvPr/>
          </p:nvSpPr>
          <p:spPr bwMode="auto">
            <a:xfrm>
              <a:off x="4236" y="3071"/>
              <a:ext cx="92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6" name="Rectangle 55">
              <a:extLst>
                <a:ext uri="{FF2B5EF4-FFF2-40B4-BE49-F238E27FC236}">
                  <a16:creationId xmlns:a16="http://schemas.microsoft.com/office/drawing/2014/main" id="{256BC4F3-D1BA-E4F6-0DA4-FD1611E525AF}"/>
                </a:ext>
              </a:extLst>
            </p:cNvPr>
            <p:cNvSpPr>
              <a:spLocks noChangeArrowheads="1"/>
            </p:cNvSpPr>
            <p:nvPr/>
          </p:nvSpPr>
          <p:spPr bwMode="auto">
            <a:xfrm>
              <a:off x="4164" y="3672"/>
              <a:ext cx="1086"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eaLnBrk="0" hangingPunct="0">
                <a:spcBef>
                  <a:spcPct val="20000"/>
                </a:spcBef>
              </a:pPr>
              <a:endParaRPr lang="zh-CN" altLang="en-US"/>
            </a:p>
          </p:txBody>
        </p:sp>
      </p:grpSp>
      <p:grpSp>
        <p:nvGrpSpPr>
          <p:cNvPr id="22537" name="Group 51">
            <a:extLst>
              <a:ext uri="{FF2B5EF4-FFF2-40B4-BE49-F238E27FC236}">
                <a16:creationId xmlns:a16="http://schemas.microsoft.com/office/drawing/2014/main" id="{CEEBC725-E8A5-8A21-97DD-CFE3FAE18CBB}"/>
              </a:ext>
            </a:extLst>
          </p:cNvPr>
          <p:cNvGrpSpPr>
            <a:grpSpLocks/>
          </p:cNvGrpSpPr>
          <p:nvPr/>
        </p:nvGrpSpPr>
        <p:grpSpPr bwMode="auto">
          <a:xfrm>
            <a:off x="293688" y="1782763"/>
            <a:ext cx="4073525" cy="4648200"/>
            <a:chOff x="290" y="1134"/>
            <a:chExt cx="2566" cy="2928"/>
          </a:xfrm>
        </p:grpSpPr>
        <p:grpSp>
          <p:nvGrpSpPr>
            <p:cNvPr id="22538" name="Group 43">
              <a:extLst>
                <a:ext uri="{FF2B5EF4-FFF2-40B4-BE49-F238E27FC236}">
                  <a16:creationId xmlns:a16="http://schemas.microsoft.com/office/drawing/2014/main" id="{D037B4C2-77DA-9193-A7B0-0EE51700E1DA}"/>
                </a:ext>
              </a:extLst>
            </p:cNvPr>
            <p:cNvGrpSpPr>
              <a:grpSpLocks/>
            </p:cNvGrpSpPr>
            <p:nvPr/>
          </p:nvGrpSpPr>
          <p:grpSpPr bwMode="auto">
            <a:xfrm>
              <a:off x="486" y="1134"/>
              <a:ext cx="2370" cy="2928"/>
              <a:chOff x="1866" y="1200"/>
              <a:chExt cx="2370" cy="2928"/>
            </a:xfrm>
          </p:grpSpPr>
          <p:grpSp>
            <p:nvGrpSpPr>
              <p:cNvPr id="22539" name="Group 12">
                <a:extLst>
                  <a:ext uri="{FF2B5EF4-FFF2-40B4-BE49-F238E27FC236}">
                    <a16:creationId xmlns:a16="http://schemas.microsoft.com/office/drawing/2014/main" id="{224E7D60-94DE-DD1E-FE16-CBEDCDD44708}"/>
                  </a:ext>
                </a:extLst>
              </p:cNvPr>
              <p:cNvGrpSpPr>
                <a:grpSpLocks/>
              </p:cNvGrpSpPr>
              <p:nvPr/>
            </p:nvGrpSpPr>
            <p:grpSpPr bwMode="auto">
              <a:xfrm>
                <a:off x="1866" y="1200"/>
                <a:ext cx="2370" cy="2742"/>
                <a:chOff x="1866" y="1278"/>
                <a:chExt cx="2370" cy="2742"/>
              </a:xfrm>
            </p:grpSpPr>
            <p:pic>
              <p:nvPicPr>
                <p:cNvPr id="22540" name="Picture 6">
                  <a:extLst>
                    <a:ext uri="{FF2B5EF4-FFF2-40B4-BE49-F238E27FC236}">
                      <a16:creationId xmlns:a16="http://schemas.microsoft.com/office/drawing/2014/main" id="{56A45ACA-1C04-CB37-B3C2-23FC6AD4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 y="1287"/>
                  <a:ext cx="1097" cy="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7">
                  <a:extLst>
                    <a:ext uri="{FF2B5EF4-FFF2-40B4-BE49-F238E27FC236}">
                      <a16:creationId xmlns:a16="http://schemas.microsoft.com/office/drawing/2014/main" id="{0A238F6B-B66A-7C19-2C56-82C3D41F1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 y="2469"/>
                  <a:ext cx="1080"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8">
                  <a:extLst>
                    <a:ext uri="{FF2B5EF4-FFF2-40B4-BE49-F238E27FC236}">
                      <a16:creationId xmlns:a16="http://schemas.microsoft.com/office/drawing/2014/main" id="{F4D9703B-50FC-B00E-963A-030617B9E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5" y="2130"/>
                  <a:ext cx="127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9">
                  <a:extLst>
                    <a:ext uri="{FF2B5EF4-FFF2-40B4-BE49-F238E27FC236}">
                      <a16:creationId xmlns:a16="http://schemas.microsoft.com/office/drawing/2014/main" id="{BC8714D6-7E80-59AB-7F96-BE45D652A9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 y="3246"/>
                  <a:ext cx="1281"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4" name="Rectangle 10">
                  <a:extLst>
                    <a:ext uri="{FF2B5EF4-FFF2-40B4-BE49-F238E27FC236}">
                      <a16:creationId xmlns:a16="http://schemas.microsoft.com/office/drawing/2014/main" id="{DB465DAE-FB5B-A620-3889-30AE1408339A}"/>
                    </a:ext>
                  </a:extLst>
                </p:cNvPr>
                <p:cNvSpPr>
                  <a:spLocks noChangeArrowheads="1"/>
                </p:cNvSpPr>
                <p:nvPr/>
              </p:nvSpPr>
              <p:spPr bwMode="auto">
                <a:xfrm>
                  <a:off x="1866" y="1278"/>
                  <a:ext cx="2358" cy="2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pPr eaLnBrk="0" hangingPunct="0">
                    <a:spcBef>
                      <a:spcPct val="20000"/>
                    </a:spcBef>
                  </a:pPr>
                  <a:endParaRPr lang="zh-CN" altLang="en-US"/>
                </a:p>
              </p:txBody>
            </p:sp>
            <p:sp>
              <p:nvSpPr>
                <p:cNvPr id="22545" name="Line 11">
                  <a:extLst>
                    <a:ext uri="{FF2B5EF4-FFF2-40B4-BE49-F238E27FC236}">
                      <a16:creationId xmlns:a16="http://schemas.microsoft.com/office/drawing/2014/main" id="{BFB5EAC2-D432-1CEF-0A22-9202E82598F0}"/>
                    </a:ext>
                  </a:extLst>
                </p:cNvPr>
                <p:cNvSpPr>
                  <a:spLocks noChangeShapeType="1"/>
                </p:cNvSpPr>
                <p:nvPr/>
              </p:nvSpPr>
              <p:spPr bwMode="auto">
                <a:xfrm>
                  <a:off x="2946" y="1278"/>
                  <a:ext cx="0" cy="2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46" name="Rectangle 39">
                <a:extLst>
                  <a:ext uri="{FF2B5EF4-FFF2-40B4-BE49-F238E27FC236}">
                    <a16:creationId xmlns:a16="http://schemas.microsoft.com/office/drawing/2014/main" id="{6357DDAD-AFB2-E5B3-5BB8-303AE1314930}"/>
                  </a:ext>
                </a:extLst>
              </p:cNvPr>
              <p:cNvSpPr>
                <a:spLocks noChangeArrowheads="1"/>
              </p:cNvSpPr>
              <p:nvPr/>
            </p:nvSpPr>
            <p:spPr bwMode="auto">
              <a:xfrm>
                <a:off x="2037" y="3954"/>
                <a:ext cx="14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chemeClr val="tx1"/>
                    </a:solidFill>
                    <a:latin typeface="Tahoma" panose="020B0604030504040204" pitchFamily="34" charset="0"/>
                  </a:rPr>
                  <a:t>两阶段封锁</a:t>
                </a:r>
                <a:r>
                  <a:rPr lang="en-US" altLang="zh-CN" sz="1800">
                    <a:solidFill>
                      <a:schemeClr val="tx1"/>
                    </a:solidFill>
                    <a:latin typeface="Tahoma" panose="020B0604030504040204" pitchFamily="34" charset="0"/>
                  </a:rPr>
                  <a:t>-</a:t>
                </a:r>
                <a:r>
                  <a:rPr lang="zh-CN" altLang="en-US" sz="1800">
                    <a:solidFill>
                      <a:schemeClr val="tx1"/>
                    </a:solidFill>
                    <a:latin typeface="Tahoma" panose="020B0604030504040204" pitchFamily="34" charset="0"/>
                  </a:rPr>
                  <a:t>并发调度</a:t>
                </a:r>
                <a:r>
                  <a:rPr lang="en-US" altLang="zh-CN" sz="1800">
                    <a:solidFill>
                      <a:schemeClr val="tx1"/>
                    </a:solidFill>
                    <a:latin typeface="Tahoma" panose="020B0604030504040204" pitchFamily="34" charset="0"/>
                  </a:rPr>
                  <a:t>P</a:t>
                </a:r>
              </a:p>
            </p:txBody>
          </p:sp>
        </p:grpSp>
        <p:grpSp>
          <p:nvGrpSpPr>
            <p:cNvPr id="22547" name="Group 18">
              <a:extLst>
                <a:ext uri="{FF2B5EF4-FFF2-40B4-BE49-F238E27FC236}">
                  <a16:creationId xmlns:a16="http://schemas.microsoft.com/office/drawing/2014/main" id="{6E1DD70F-798D-006D-0270-CDD9C427B81E}"/>
                </a:ext>
              </a:extLst>
            </p:cNvPr>
            <p:cNvGrpSpPr>
              <a:grpSpLocks/>
            </p:cNvGrpSpPr>
            <p:nvPr/>
          </p:nvGrpSpPr>
          <p:grpSpPr bwMode="auto">
            <a:xfrm>
              <a:off x="290" y="1890"/>
              <a:ext cx="388" cy="201"/>
              <a:chOff x="1568" y="2316"/>
              <a:chExt cx="388" cy="201"/>
            </a:xfrm>
          </p:grpSpPr>
          <p:sp>
            <p:nvSpPr>
              <p:cNvPr id="22548" name="Line 14">
                <a:extLst>
                  <a:ext uri="{FF2B5EF4-FFF2-40B4-BE49-F238E27FC236}">
                    <a16:creationId xmlns:a16="http://schemas.microsoft.com/office/drawing/2014/main" id="{27F6A0CB-E8AF-1AA9-D47D-AD2EFBC6F9BC}"/>
                  </a:ext>
                </a:extLst>
              </p:cNvPr>
              <p:cNvSpPr>
                <a:spLocks noChangeShapeType="1"/>
              </p:cNvSpPr>
              <p:nvPr/>
            </p:nvSpPr>
            <p:spPr bwMode="auto">
              <a:xfrm>
                <a:off x="1614" y="2316"/>
                <a:ext cx="3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9" name="Rectangle 16">
                <a:extLst>
                  <a:ext uri="{FF2B5EF4-FFF2-40B4-BE49-F238E27FC236}">
                    <a16:creationId xmlns:a16="http://schemas.microsoft.com/office/drawing/2014/main" id="{D7DB3D45-5453-C6FD-8BB6-33D40238F5C5}"/>
                  </a:ext>
                </a:extLst>
              </p:cNvPr>
              <p:cNvSpPr>
                <a:spLocks noChangeArrowheads="1"/>
              </p:cNvSpPr>
              <p:nvPr/>
            </p:nvSpPr>
            <p:spPr bwMode="auto">
              <a:xfrm>
                <a:off x="1568" y="2362"/>
                <a:ext cx="3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34" charset="0"/>
                  </a:rPr>
                  <a:t>封锁点</a:t>
                </a:r>
              </a:p>
            </p:txBody>
          </p:sp>
        </p:grpSp>
        <p:grpSp>
          <p:nvGrpSpPr>
            <p:cNvPr id="22550" name="Group 19">
              <a:extLst>
                <a:ext uri="{FF2B5EF4-FFF2-40B4-BE49-F238E27FC236}">
                  <a16:creationId xmlns:a16="http://schemas.microsoft.com/office/drawing/2014/main" id="{612683B9-AAEA-9682-18A3-2A73A3AC3C24}"/>
                </a:ext>
              </a:extLst>
            </p:cNvPr>
            <p:cNvGrpSpPr>
              <a:grpSpLocks/>
            </p:cNvGrpSpPr>
            <p:nvPr/>
          </p:nvGrpSpPr>
          <p:grpSpPr bwMode="auto">
            <a:xfrm>
              <a:off x="1376" y="3162"/>
              <a:ext cx="388" cy="219"/>
              <a:chOff x="2774" y="2130"/>
              <a:chExt cx="388" cy="219"/>
            </a:xfrm>
          </p:grpSpPr>
          <p:sp>
            <p:nvSpPr>
              <p:cNvPr id="22551" name="Line 15">
                <a:extLst>
                  <a:ext uri="{FF2B5EF4-FFF2-40B4-BE49-F238E27FC236}">
                    <a16:creationId xmlns:a16="http://schemas.microsoft.com/office/drawing/2014/main" id="{CEA42D47-8F2C-45AD-6DB7-0E4797CCED60}"/>
                  </a:ext>
                </a:extLst>
              </p:cNvPr>
              <p:cNvSpPr>
                <a:spLocks noChangeShapeType="1"/>
              </p:cNvSpPr>
              <p:nvPr/>
            </p:nvSpPr>
            <p:spPr bwMode="auto">
              <a:xfrm flipV="1">
                <a:off x="2796" y="2130"/>
                <a:ext cx="276"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2" name="Rectangle 17">
                <a:extLst>
                  <a:ext uri="{FF2B5EF4-FFF2-40B4-BE49-F238E27FC236}">
                    <a16:creationId xmlns:a16="http://schemas.microsoft.com/office/drawing/2014/main" id="{A1702931-571E-0FE9-1B95-91E295F93554}"/>
                  </a:ext>
                </a:extLst>
              </p:cNvPr>
              <p:cNvSpPr>
                <a:spLocks noChangeArrowheads="1"/>
              </p:cNvSpPr>
              <p:nvPr/>
            </p:nvSpPr>
            <p:spPr bwMode="auto">
              <a:xfrm>
                <a:off x="2774" y="2194"/>
                <a:ext cx="3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34" charset="0"/>
                  </a:rPr>
                  <a:t>封锁点</a:t>
                </a:r>
              </a:p>
            </p:txBody>
          </p:sp>
        </p:grpSp>
      </p:grpSp>
      <p:sp>
        <p:nvSpPr>
          <p:cNvPr id="22553" name="Rectangle 2">
            <a:extLst>
              <a:ext uri="{FF2B5EF4-FFF2-40B4-BE49-F238E27FC236}">
                <a16:creationId xmlns:a16="http://schemas.microsoft.com/office/drawing/2014/main" id="{0E9FB591-B58E-7983-ED33-1D5681F812C3}"/>
              </a:ext>
            </a:extLst>
          </p:cNvPr>
          <p:cNvSpPr>
            <a:spLocks noGrp="1" noChangeArrowheads="1"/>
          </p:cNvSpPr>
          <p:nvPr>
            <p:ph type="title"/>
          </p:nvPr>
        </p:nvSpPr>
        <p:spPr>
          <a:xfrm>
            <a:off x="919163" y="747713"/>
            <a:ext cx="5397500" cy="885825"/>
          </a:xfrm>
        </p:spPr>
        <p:txBody>
          <a:bodyPr/>
          <a:lstStyle/>
          <a:p>
            <a:r>
              <a:rPr lang="zh-CN" altLang="en-US" sz="2400" b="1">
                <a:latin typeface="黑体" panose="02010609060101010101" pitchFamily="49" charset="-122"/>
                <a:ea typeface="黑体" panose="02010609060101010101" pitchFamily="49" charset="-122"/>
              </a:rPr>
              <a:t>示例分析一：</a:t>
            </a:r>
            <a:br>
              <a:rPr lang="en-US" altLang="zh-CN" sz="2400" b="1">
                <a:latin typeface="黑体" panose="02010609060101010101" pitchFamily="49" charset="-122"/>
                <a:ea typeface="黑体" panose="02010609060101010101" pitchFamily="49" charset="-122"/>
              </a:rPr>
            </a:br>
            <a:r>
              <a:rPr lang="zh-CN" altLang="en-US" sz="2400" b="1">
                <a:latin typeface="黑体" panose="02010609060101010101" pitchFamily="49" charset="-122"/>
                <a:ea typeface="黑体" panose="02010609060101010101" pitchFamily="49" charset="-122"/>
              </a:rPr>
              <a:t>两阶段封锁协议&amp;可串行化</a:t>
            </a:r>
            <a:endParaRPr lang="en-US" altLang="zh-CN" sz="2400" b="1">
              <a:latin typeface="黑体" panose="02010609060101010101" pitchFamily="49" charset="-122"/>
              <a:ea typeface="黑体" panose="02010609060101010101" pitchFamily="49" charset="-122"/>
            </a:endParaRPr>
          </a:p>
        </p:txBody>
      </p:sp>
      <p:grpSp>
        <p:nvGrpSpPr>
          <p:cNvPr id="819250" name="Group 50">
            <a:extLst>
              <a:ext uri="{FF2B5EF4-FFF2-40B4-BE49-F238E27FC236}">
                <a16:creationId xmlns:a16="http://schemas.microsoft.com/office/drawing/2014/main" id="{020D7FAF-F95E-F1FA-FEA5-A83A01ECCA36}"/>
              </a:ext>
            </a:extLst>
          </p:cNvPr>
          <p:cNvGrpSpPr>
            <a:grpSpLocks/>
          </p:cNvGrpSpPr>
          <p:nvPr/>
        </p:nvGrpSpPr>
        <p:grpSpPr bwMode="auto">
          <a:xfrm>
            <a:off x="2181225" y="1828800"/>
            <a:ext cx="3975100" cy="4284663"/>
            <a:chOff x="1374" y="1205"/>
            <a:chExt cx="2504" cy="2699"/>
          </a:xfrm>
        </p:grpSpPr>
        <p:sp>
          <p:nvSpPr>
            <p:cNvPr id="22555" name="Rectangle 20">
              <a:extLst>
                <a:ext uri="{FF2B5EF4-FFF2-40B4-BE49-F238E27FC236}">
                  <a16:creationId xmlns:a16="http://schemas.microsoft.com/office/drawing/2014/main" id="{7584C9D6-BC6B-A529-5D16-CB2ED7FA2E8D}"/>
                </a:ext>
              </a:extLst>
            </p:cNvPr>
            <p:cNvSpPr>
              <a:spLocks noChangeArrowheads="1"/>
            </p:cNvSpPr>
            <p:nvPr/>
          </p:nvSpPr>
          <p:spPr bwMode="auto">
            <a:xfrm>
              <a:off x="2580" y="1205"/>
              <a:ext cx="10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grant-X</a:t>
              </a:r>
              <a:r>
                <a:rPr lang="en-US" altLang="zh-CN" sz="1400" i="1">
                  <a:solidFill>
                    <a:srgbClr val="0066FF"/>
                  </a:solidFill>
                  <a:latin typeface="Tahoma" panose="020B0604030504040204" pitchFamily="34" charset="0"/>
                </a:rPr>
                <a:t>(B,T3)</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成功</a:t>
              </a:r>
            </a:p>
          </p:txBody>
        </p:sp>
        <p:sp>
          <p:nvSpPr>
            <p:cNvPr id="22556" name="Line 21">
              <a:extLst>
                <a:ext uri="{FF2B5EF4-FFF2-40B4-BE49-F238E27FC236}">
                  <a16:creationId xmlns:a16="http://schemas.microsoft.com/office/drawing/2014/main" id="{ED5A098C-7010-9345-273D-7814E7B9D009}"/>
                </a:ext>
              </a:extLst>
            </p:cNvPr>
            <p:cNvSpPr>
              <a:spLocks noChangeShapeType="1"/>
            </p:cNvSpPr>
            <p:nvPr/>
          </p:nvSpPr>
          <p:spPr bwMode="auto">
            <a:xfrm flipH="1">
              <a:off x="1398" y="1308"/>
              <a:ext cx="276"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7" name="Rectangle 22">
              <a:extLst>
                <a:ext uri="{FF2B5EF4-FFF2-40B4-BE49-F238E27FC236}">
                  <a16:creationId xmlns:a16="http://schemas.microsoft.com/office/drawing/2014/main" id="{5AD0FE81-D964-757D-1020-03FBA12F4CF1}"/>
                </a:ext>
              </a:extLst>
            </p:cNvPr>
            <p:cNvSpPr>
              <a:spLocks noChangeArrowheads="1"/>
            </p:cNvSpPr>
            <p:nvPr/>
          </p:nvSpPr>
          <p:spPr bwMode="auto">
            <a:xfrm>
              <a:off x="2580" y="1841"/>
              <a:ext cx="10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grant-X</a:t>
              </a:r>
              <a:r>
                <a:rPr lang="en-US" altLang="zh-CN" sz="1400" i="1">
                  <a:solidFill>
                    <a:srgbClr val="0066FF"/>
                  </a:solidFill>
                  <a:latin typeface="Tahoma" panose="020B0604030504040204" pitchFamily="34" charset="0"/>
                </a:rPr>
                <a:t>(A,T3)</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成功</a:t>
              </a:r>
            </a:p>
          </p:txBody>
        </p:sp>
        <p:sp>
          <p:nvSpPr>
            <p:cNvPr id="22558" name="Line 23">
              <a:extLst>
                <a:ext uri="{FF2B5EF4-FFF2-40B4-BE49-F238E27FC236}">
                  <a16:creationId xmlns:a16="http://schemas.microsoft.com/office/drawing/2014/main" id="{41212FC4-3720-9F36-0827-B87598C5A4CC}"/>
                </a:ext>
              </a:extLst>
            </p:cNvPr>
            <p:cNvSpPr>
              <a:spLocks noChangeShapeType="1"/>
            </p:cNvSpPr>
            <p:nvPr/>
          </p:nvSpPr>
          <p:spPr bwMode="auto">
            <a:xfrm flipH="1">
              <a:off x="1398" y="1944"/>
              <a:ext cx="276"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9" name="Rectangle 24">
              <a:extLst>
                <a:ext uri="{FF2B5EF4-FFF2-40B4-BE49-F238E27FC236}">
                  <a16:creationId xmlns:a16="http://schemas.microsoft.com/office/drawing/2014/main" id="{715CAF5F-26BB-4701-1D74-08FBBBB6E692}"/>
                </a:ext>
              </a:extLst>
            </p:cNvPr>
            <p:cNvSpPr>
              <a:spLocks noChangeArrowheads="1"/>
            </p:cNvSpPr>
            <p:nvPr/>
          </p:nvSpPr>
          <p:spPr bwMode="auto">
            <a:xfrm>
              <a:off x="2592" y="2055"/>
              <a:ext cx="105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grant-S</a:t>
              </a:r>
              <a:r>
                <a:rPr lang="en-US" altLang="zh-CN" sz="1400" i="1">
                  <a:solidFill>
                    <a:srgbClr val="0066FF"/>
                  </a:solidFill>
                  <a:latin typeface="Tahoma" panose="020B0604030504040204" pitchFamily="34" charset="0"/>
                </a:rPr>
                <a:t>(A,T4)</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等待</a:t>
              </a:r>
            </a:p>
          </p:txBody>
        </p:sp>
        <p:sp>
          <p:nvSpPr>
            <p:cNvPr id="22560" name="Line 25">
              <a:extLst>
                <a:ext uri="{FF2B5EF4-FFF2-40B4-BE49-F238E27FC236}">
                  <a16:creationId xmlns:a16="http://schemas.microsoft.com/office/drawing/2014/main" id="{88C44D0E-9D8E-399C-1C40-51F1D4325643}"/>
                </a:ext>
              </a:extLst>
            </p:cNvPr>
            <p:cNvSpPr>
              <a:spLocks noChangeShapeType="1"/>
            </p:cNvSpPr>
            <p:nvPr/>
          </p:nvSpPr>
          <p:spPr bwMode="auto">
            <a:xfrm flipH="1">
              <a:off x="2352" y="2126"/>
              <a:ext cx="164" cy="8"/>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1" name="Rectangle 26">
              <a:extLst>
                <a:ext uri="{FF2B5EF4-FFF2-40B4-BE49-F238E27FC236}">
                  <a16:creationId xmlns:a16="http://schemas.microsoft.com/office/drawing/2014/main" id="{52B14825-4470-7D53-1A61-581F29E959C3}"/>
                </a:ext>
              </a:extLst>
            </p:cNvPr>
            <p:cNvSpPr>
              <a:spLocks noChangeArrowheads="1"/>
            </p:cNvSpPr>
            <p:nvPr/>
          </p:nvSpPr>
          <p:spPr bwMode="auto">
            <a:xfrm>
              <a:off x="2587" y="3162"/>
              <a:ext cx="105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grant-S</a:t>
              </a:r>
              <a:r>
                <a:rPr lang="en-US" altLang="zh-CN" sz="1400" i="1">
                  <a:solidFill>
                    <a:srgbClr val="0066FF"/>
                  </a:solidFill>
                  <a:latin typeface="Tahoma" panose="020B0604030504040204" pitchFamily="34" charset="0"/>
                </a:rPr>
                <a:t>(B,T4)</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成功</a:t>
              </a:r>
            </a:p>
          </p:txBody>
        </p:sp>
        <p:sp>
          <p:nvSpPr>
            <p:cNvPr id="22562" name="Line 27">
              <a:extLst>
                <a:ext uri="{FF2B5EF4-FFF2-40B4-BE49-F238E27FC236}">
                  <a16:creationId xmlns:a16="http://schemas.microsoft.com/office/drawing/2014/main" id="{79208F76-D85F-12C5-E900-009FC043A736}"/>
                </a:ext>
              </a:extLst>
            </p:cNvPr>
            <p:cNvSpPr>
              <a:spLocks noChangeShapeType="1"/>
            </p:cNvSpPr>
            <p:nvPr/>
          </p:nvSpPr>
          <p:spPr bwMode="auto">
            <a:xfrm flipH="1">
              <a:off x="2319" y="3233"/>
              <a:ext cx="261" cy="8"/>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3" name="Rectangle 28">
              <a:extLst>
                <a:ext uri="{FF2B5EF4-FFF2-40B4-BE49-F238E27FC236}">
                  <a16:creationId xmlns:a16="http://schemas.microsoft.com/office/drawing/2014/main" id="{7AF66DBD-CE8C-D1AF-1D61-F8D0E90370AF}"/>
                </a:ext>
              </a:extLst>
            </p:cNvPr>
            <p:cNvSpPr>
              <a:spLocks noChangeArrowheads="1"/>
            </p:cNvSpPr>
            <p:nvPr/>
          </p:nvSpPr>
          <p:spPr bwMode="auto">
            <a:xfrm>
              <a:off x="2592" y="3033"/>
              <a:ext cx="128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grant-S</a:t>
              </a:r>
              <a:r>
                <a:rPr lang="en-US" altLang="zh-CN" sz="1400" i="1">
                  <a:solidFill>
                    <a:srgbClr val="0066FF"/>
                  </a:solidFill>
                  <a:latin typeface="Tahoma" panose="020B0604030504040204" pitchFamily="34" charset="0"/>
                </a:rPr>
                <a:t>(A,T4)</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这是成功</a:t>
              </a:r>
            </a:p>
          </p:txBody>
        </p:sp>
        <p:sp>
          <p:nvSpPr>
            <p:cNvPr id="22564" name="Line 29">
              <a:extLst>
                <a:ext uri="{FF2B5EF4-FFF2-40B4-BE49-F238E27FC236}">
                  <a16:creationId xmlns:a16="http://schemas.microsoft.com/office/drawing/2014/main" id="{70555796-54E5-501E-4C69-432D43222C08}"/>
                </a:ext>
              </a:extLst>
            </p:cNvPr>
            <p:cNvSpPr>
              <a:spLocks noChangeShapeType="1"/>
            </p:cNvSpPr>
            <p:nvPr/>
          </p:nvSpPr>
          <p:spPr bwMode="auto">
            <a:xfrm flipH="1" flipV="1">
              <a:off x="2330" y="3123"/>
              <a:ext cx="187" cy="4"/>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5" name="Rectangle 30">
              <a:extLst>
                <a:ext uri="{FF2B5EF4-FFF2-40B4-BE49-F238E27FC236}">
                  <a16:creationId xmlns:a16="http://schemas.microsoft.com/office/drawing/2014/main" id="{B6AC1A87-FE09-7B4E-9AEB-55E2D4ABADE0}"/>
                </a:ext>
              </a:extLst>
            </p:cNvPr>
            <p:cNvSpPr>
              <a:spLocks noChangeArrowheads="1"/>
            </p:cNvSpPr>
            <p:nvPr/>
          </p:nvSpPr>
          <p:spPr bwMode="auto">
            <a:xfrm>
              <a:off x="2916" y="2783"/>
              <a:ext cx="70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400">
                  <a:latin typeface="Tahoma" panose="020B0604030504040204" pitchFamily="34" charset="0"/>
                </a:rPr>
                <a:t>释放</a:t>
              </a:r>
              <a:r>
                <a:rPr lang="en-US" altLang="zh-CN" sz="1400">
                  <a:latin typeface="Tahoma" panose="020B0604030504040204" pitchFamily="34" charset="0"/>
                </a:rPr>
                <a:t>-X</a:t>
              </a:r>
              <a:r>
                <a:rPr lang="en-US" altLang="zh-CN" sz="1400" i="1">
                  <a:latin typeface="Tahoma" panose="020B0604030504040204" pitchFamily="34" charset="0"/>
                </a:rPr>
                <a:t>(B,T3)</a:t>
              </a:r>
            </a:p>
          </p:txBody>
        </p:sp>
        <p:sp>
          <p:nvSpPr>
            <p:cNvPr id="22566" name="Rectangle 31">
              <a:extLst>
                <a:ext uri="{FF2B5EF4-FFF2-40B4-BE49-F238E27FC236}">
                  <a16:creationId xmlns:a16="http://schemas.microsoft.com/office/drawing/2014/main" id="{8C090435-8ECE-6364-AB36-EBC9DB87B393}"/>
                </a:ext>
              </a:extLst>
            </p:cNvPr>
            <p:cNvSpPr>
              <a:spLocks noChangeArrowheads="1"/>
            </p:cNvSpPr>
            <p:nvPr/>
          </p:nvSpPr>
          <p:spPr bwMode="auto">
            <a:xfrm>
              <a:off x="2916" y="2903"/>
              <a:ext cx="70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400">
                  <a:latin typeface="Tahoma" panose="020B0604030504040204" pitchFamily="34" charset="0"/>
                </a:rPr>
                <a:t>释放</a:t>
              </a:r>
              <a:r>
                <a:rPr lang="en-US" altLang="zh-CN" sz="1400">
                  <a:latin typeface="Tahoma" panose="020B0604030504040204" pitchFamily="34" charset="0"/>
                </a:rPr>
                <a:t>-X</a:t>
              </a:r>
              <a:r>
                <a:rPr lang="en-US" altLang="zh-CN" sz="1400" i="1">
                  <a:latin typeface="Tahoma" panose="020B0604030504040204" pitchFamily="34" charset="0"/>
                </a:rPr>
                <a:t>(A,T3)</a:t>
              </a:r>
            </a:p>
          </p:txBody>
        </p:sp>
        <p:sp>
          <p:nvSpPr>
            <p:cNvPr id="22567" name="Line 32">
              <a:extLst>
                <a:ext uri="{FF2B5EF4-FFF2-40B4-BE49-F238E27FC236}">
                  <a16:creationId xmlns:a16="http://schemas.microsoft.com/office/drawing/2014/main" id="{01E3C6BA-4F0A-6F49-6ED7-D525B4832172}"/>
                </a:ext>
              </a:extLst>
            </p:cNvPr>
            <p:cNvSpPr>
              <a:spLocks noChangeShapeType="1"/>
            </p:cNvSpPr>
            <p:nvPr/>
          </p:nvSpPr>
          <p:spPr bwMode="auto">
            <a:xfrm flipH="1">
              <a:off x="1374" y="2904"/>
              <a:ext cx="23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8" name="Line 33">
              <a:extLst>
                <a:ext uri="{FF2B5EF4-FFF2-40B4-BE49-F238E27FC236}">
                  <a16:creationId xmlns:a16="http://schemas.microsoft.com/office/drawing/2014/main" id="{913FF04D-E9CA-A2E7-36E6-4B0428D73F25}"/>
                </a:ext>
              </a:extLst>
            </p:cNvPr>
            <p:cNvSpPr>
              <a:spLocks noChangeShapeType="1"/>
            </p:cNvSpPr>
            <p:nvPr/>
          </p:nvSpPr>
          <p:spPr bwMode="auto">
            <a:xfrm flipH="1">
              <a:off x="1374" y="3054"/>
              <a:ext cx="23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9" name="Line 34">
              <a:extLst>
                <a:ext uri="{FF2B5EF4-FFF2-40B4-BE49-F238E27FC236}">
                  <a16:creationId xmlns:a16="http://schemas.microsoft.com/office/drawing/2014/main" id="{46359CE2-0EF9-3DE6-901B-2E0986399A50}"/>
                </a:ext>
              </a:extLst>
            </p:cNvPr>
            <p:cNvSpPr>
              <a:spLocks noChangeShapeType="1"/>
            </p:cNvSpPr>
            <p:nvPr/>
          </p:nvSpPr>
          <p:spPr bwMode="auto">
            <a:xfrm>
              <a:off x="2794" y="2244"/>
              <a:ext cx="0" cy="768"/>
            </a:xfrm>
            <a:prstGeom prst="line">
              <a:avLst/>
            </a:prstGeom>
            <a:noFill/>
            <a:ln w="28575">
              <a:solidFill>
                <a:srgbClr val="0066FF"/>
              </a:solidFill>
              <a:prstDash val="sysDot"/>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2570" name="Rectangle 35">
              <a:extLst>
                <a:ext uri="{FF2B5EF4-FFF2-40B4-BE49-F238E27FC236}">
                  <a16:creationId xmlns:a16="http://schemas.microsoft.com/office/drawing/2014/main" id="{EC14E803-8664-09F6-238F-5B415AFEB094}"/>
                </a:ext>
              </a:extLst>
            </p:cNvPr>
            <p:cNvSpPr>
              <a:spLocks noChangeArrowheads="1"/>
            </p:cNvSpPr>
            <p:nvPr/>
          </p:nvSpPr>
          <p:spPr bwMode="auto">
            <a:xfrm>
              <a:off x="2904" y="3628"/>
              <a:ext cx="69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400">
                  <a:latin typeface="Tahoma" panose="020B0604030504040204" pitchFamily="34" charset="0"/>
                </a:rPr>
                <a:t>释放</a:t>
              </a:r>
              <a:r>
                <a:rPr lang="en-US" altLang="zh-CN" sz="1400">
                  <a:latin typeface="Tahoma" panose="020B0604030504040204" pitchFamily="34" charset="0"/>
                </a:rPr>
                <a:t>-S</a:t>
              </a:r>
              <a:r>
                <a:rPr lang="en-US" altLang="zh-CN" sz="1400" i="1">
                  <a:latin typeface="Tahoma" panose="020B0604030504040204" pitchFamily="34" charset="0"/>
                </a:rPr>
                <a:t>(A,T4)</a:t>
              </a:r>
            </a:p>
          </p:txBody>
        </p:sp>
        <p:sp>
          <p:nvSpPr>
            <p:cNvPr id="22571" name="Rectangle 36">
              <a:extLst>
                <a:ext uri="{FF2B5EF4-FFF2-40B4-BE49-F238E27FC236}">
                  <a16:creationId xmlns:a16="http://schemas.microsoft.com/office/drawing/2014/main" id="{B4A08767-C6BB-2F56-2F89-3C464F09737C}"/>
                </a:ext>
              </a:extLst>
            </p:cNvPr>
            <p:cNvSpPr>
              <a:spLocks noChangeArrowheads="1"/>
            </p:cNvSpPr>
            <p:nvPr/>
          </p:nvSpPr>
          <p:spPr bwMode="auto">
            <a:xfrm>
              <a:off x="2904" y="3770"/>
              <a:ext cx="69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400">
                  <a:latin typeface="Tahoma" panose="020B0604030504040204" pitchFamily="34" charset="0"/>
                </a:rPr>
                <a:t>释放</a:t>
              </a:r>
              <a:r>
                <a:rPr lang="en-US" altLang="zh-CN" sz="1400">
                  <a:latin typeface="Tahoma" panose="020B0604030504040204" pitchFamily="34" charset="0"/>
                </a:rPr>
                <a:t>-S</a:t>
              </a:r>
              <a:r>
                <a:rPr lang="en-US" altLang="zh-CN" sz="1400" i="1">
                  <a:latin typeface="Tahoma" panose="020B0604030504040204" pitchFamily="34" charset="0"/>
                </a:rPr>
                <a:t>(B,T4)</a:t>
              </a:r>
            </a:p>
          </p:txBody>
        </p:sp>
        <p:sp>
          <p:nvSpPr>
            <p:cNvPr id="22572" name="Line 37">
              <a:extLst>
                <a:ext uri="{FF2B5EF4-FFF2-40B4-BE49-F238E27FC236}">
                  <a16:creationId xmlns:a16="http://schemas.microsoft.com/office/drawing/2014/main" id="{5AC0C454-1D82-08D4-6CA5-53658081531C}"/>
                </a:ext>
              </a:extLst>
            </p:cNvPr>
            <p:cNvSpPr>
              <a:spLocks noChangeShapeType="1"/>
            </p:cNvSpPr>
            <p:nvPr/>
          </p:nvSpPr>
          <p:spPr bwMode="auto">
            <a:xfrm flipH="1">
              <a:off x="2538" y="3689"/>
              <a:ext cx="23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3" name="Line 38">
              <a:extLst>
                <a:ext uri="{FF2B5EF4-FFF2-40B4-BE49-F238E27FC236}">
                  <a16:creationId xmlns:a16="http://schemas.microsoft.com/office/drawing/2014/main" id="{968A4802-F656-4759-6A75-9CAC31E977B4}"/>
                </a:ext>
              </a:extLst>
            </p:cNvPr>
            <p:cNvSpPr>
              <a:spLocks noChangeShapeType="1"/>
            </p:cNvSpPr>
            <p:nvPr/>
          </p:nvSpPr>
          <p:spPr bwMode="auto">
            <a:xfrm flipH="1">
              <a:off x="2538" y="3839"/>
              <a:ext cx="23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19249" name="Group 49">
            <a:extLst>
              <a:ext uri="{FF2B5EF4-FFF2-40B4-BE49-F238E27FC236}">
                <a16:creationId xmlns:a16="http://schemas.microsoft.com/office/drawing/2014/main" id="{AD84BD62-9B1D-76AB-3BBC-9D2A05F1391A}"/>
              </a:ext>
            </a:extLst>
          </p:cNvPr>
          <p:cNvGrpSpPr>
            <a:grpSpLocks/>
          </p:cNvGrpSpPr>
          <p:nvPr/>
        </p:nvGrpSpPr>
        <p:grpSpPr bwMode="auto">
          <a:xfrm>
            <a:off x="5795963" y="3452813"/>
            <a:ext cx="2632075" cy="3014662"/>
            <a:chOff x="3756" y="2186"/>
            <a:chExt cx="1658" cy="1899"/>
          </a:xfrm>
        </p:grpSpPr>
        <p:sp>
          <p:nvSpPr>
            <p:cNvPr id="22575" name="Rectangle 40">
              <a:extLst>
                <a:ext uri="{FF2B5EF4-FFF2-40B4-BE49-F238E27FC236}">
                  <a16:creationId xmlns:a16="http://schemas.microsoft.com/office/drawing/2014/main" id="{85107143-0015-D0A7-5470-AB042ED7A293}"/>
                </a:ext>
              </a:extLst>
            </p:cNvPr>
            <p:cNvSpPr>
              <a:spLocks noChangeArrowheads="1"/>
            </p:cNvSpPr>
            <p:nvPr/>
          </p:nvSpPr>
          <p:spPr bwMode="auto">
            <a:xfrm>
              <a:off x="4041" y="3911"/>
              <a:ext cx="13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chemeClr val="tx1"/>
                  </a:solidFill>
                  <a:latin typeface="Tahoma" panose="020B0604030504040204" pitchFamily="34" charset="0"/>
                </a:rPr>
                <a:t>与</a:t>
              </a:r>
              <a:r>
                <a:rPr lang="en-US" altLang="zh-CN" sz="1800">
                  <a:solidFill>
                    <a:schemeClr val="tx1"/>
                  </a:solidFill>
                  <a:latin typeface="Tahoma" panose="020B0604030504040204" pitchFamily="34" charset="0"/>
                </a:rPr>
                <a:t>P</a:t>
              </a:r>
              <a:r>
                <a:rPr lang="zh-CN" altLang="en-US" sz="1800">
                  <a:solidFill>
                    <a:schemeClr val="tx1"/>
                  </a:solidFill>
                  <a:latin typeface="Tahoma" panose="020B0604030504040204" pitchFamily="34" charset="0"/>
                </a:rPr>
                <a:t>等价的串行调度</a:t>
              </a:r>
              <a:r>
                <a:rPr lang="en-US" altLang="zh-CN" sz="1800">
                  <a:solidFill>
                    <a:schemeClr val="tx1"/>
                  </a:solidFill>
                  <a:latin typeface="Tahoma" panose="020B0604030504040204" pitchFamily="34" charset="0"/>
                </a:rPr>
                <a:t>Q</a:t>
              </a:r>
              <a:endParaRPr lang="zh-CN" altLang="en-US" sz="1800">
                <a:solidFill>
                  <a:schemeClr val="tx1"/>
                </a:solidFill>
                <a:latin typeface="Tahoma" panose="020B0604030504040204" pitchFamily="34" charset="0"/>
              </a:endParaRPr>
            </a:p>
          </p:txBody>
        </p:sp>
        <p:sp>
          <p:nvSpPr>
            <p:cNvPr id="22576" name="AutoShape 44">
              <a:extLst>
                <a:ext uri="{FF2B5EF4-FFF2-40B4-BE49-F238E27FC236}">
                  <a16:creationId xmlns:a16="http://schemas.microsoft.com/office/drawing/2014/main" id="{3CD1A4AB-A75E-1281-44FC-9992DD68D2DD}"/>
                </a:ext>
              </a:extLst>
            </p:cNvPr>
            <p:cNvSpPr>
              <a:spLocks noChangeArrowheads="1"/>
            </p:cNvSpPr>
            <p:nvPr/>
          </p:nvSpPr>
          <p:spPr bwMode="auto">
            <a:xfrm>
              <a:off x="3756" y="2186"/>
              <a:ext cx="276" cy="274"/>
            </a:xfrm>
            <a:prstGeom prst="rightArrow">
              <a:avLst>
                <a:gd name="adj1" fmla="val 50000"/>
                <a:gd name="adj2" fmla="val 25168"/>
              </a:avLst>
            </a:prstGeom>
            <a:solidFill>
              <a:srgbClr val="008000"/>
            </a:solidFill>
            <a:ln w="9525">
              <a:solidFill>
                <a:srgbClr val="008000"/>
              </a:solidFill>
              <a:miter lim="800000"/>
              <a:headEnd/>
              <a:tailEnd/>
            </a:ln>
          </p:spPr>
          <p:txBody>
            <a:bodyPr lIns="0" tIns="0" rIns="0" bIns="0" anchor="ctr">
              <a:spAutoFit/>
            </a:bodyPr>
            <a:lstStyle/>
            <a:p>
              <a:pPr algn="ctr" eaLnBrk="0" hangingPunct="0">
                <a:spcBef>
                  <a:spcPct val="20000"/>
                </a:spcBef>
              </a:pPr>
              <a:endParaRPr lang="zh-CN" altLang="en-US" sz="1400">
                <a:latin typeface="Tahoma" panose="020B0604030504040204" pitchFamily="34" charset="0"/>
              </a:endParaRPr>
            </a:p>
          </p:txBody>
        </p:sp>
      </p:grpSp>
      <p:sp>
        <p:nvSpPr>
          <p:cNvPr id="22577" name="AutoShape 4">
            <a:extLst>
              <a:ext uri="{FF2B5EF4-FFF2-40B4-BE49-F238E27FC236}">
                <a16:creationId xmlns:a16="http://schemas.microsoft.com/office/drawing/2014/main" id="{2BA8DE45-A543-7AA6-9E77-72C66D750BEE}"/>
              </a:ext>
            </a:extLst>
          </p:cNvPr>
          <p:cNvSpPr>
            <a:spLocks noChangeArrowheads="1"/>
          </p:cNvSpPr>
          <p:nvPr/>
        </p:nvSpPr>
        <p:spPr bwMode="auto">
          <a:xfrm>
            <a:off x="5981700" y="852488"/>
            <a:ext cx="2952750" cy="792162"/>
          </a:xfrm>
          <a:prstGeom prst="cloudCallout">
            <a:avLst>
              <a:gd name="adj1" fmla="val 49894"/>
              <a:gd name="adj2" fmla="val 46931"/>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两阶段封锁调度</a:t>
            </a:r>
            <a:r>
              <a:rPr lang="en-US" altLang="zh-CN" sz="1600">
                <a:solidFill>
                  <a:srgbClr val="0066FF"/>
                </a:solidFill>
                <a:latin typeface="Tahoma" panose="020B0604030504040204" pitchFamily="34" charset="0"/>
              </a:rPr>
              <a:t>P</a:t>
            </a:r>
          </a:p>
          <a:p>
            <a:pPr algn="ctr" eaLnBrk="0" hangingPunct="0"/>
            <a:r>
              <a:rPr lang="zh-CN" altLang="en-US" sz="1600">
                <a:solidFill>
                  <a:schemeClr val="tx1"/>
                </a:solidFill>
                <a:latin typeface="Tahoma" panose="020B0604030504040204" pitchFamily="34" charset="0"/>
              </a:rPr>
              <a:t>等价于何串行调度？</a:t>
            </a:r>
          </a:p>
        </p:txBody>
      </p:sp>
      <p:sp>
        <p:nvSpPr>
          <p:cNvPr id="22578" name="Rectangle 58">
            <a:extLst>
              <a:ext uri="{FF2B5EF4-FFF2-40B4-BE49-F238E27FC236}">
                <a16:creationId xmlns:a16="http://schemas.microsoft.com/office/drawing/2014/main" id="{E4B771FA-698C-AE4D-B59B-F7CFD7E979A8}"/>
              </a:ext>
            </a:extLst>
          </p:cNvPr>
          <p:cNvSpPr>
            <a:spLocks noChangeArrowheads="1"/>
          </p:cNvSpPr>
          <p:nvPr/>
        </p:nvSpPr>
        <p:spPr bwMode="auto">
          <a:xfrm>
            <a:off x="5480050" y="77788"/>
            <a:ext cx="32829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en-US" altLang="zh-CN" sz="2000">
                <a:solidFill>
                  <a:srgbClr val="008000"/>
                </a:solidFill>
                <a:latin typeface="Tahoma" panose="020B0604030504040204" pitchFamily="34" charset="0"/>
                <a:ea typeface="黑体" panose="02010609060101010101" pitchFamily="49" charset="-122"/>
              </a:rPr>
              <a:t>3.1  </a:t>
            </a:r>
            <a:r>
              <a:rPr lang="zh-CN" altLang="en-US" sz="2000">
                <a:solidFill>
                  <a:srgbClr val="008000"/>
                </a:solidFill>
                <a:latin typeface="Tahoma" panose="020B0604030504040204" pitchFamily="34" charset="0"/>
                <a:ea typeface="黑体" panose="02010609060101010101" pitchFamily="49" charset="-122"/>
              </a:rPr>
              <a:t>两阶段封锁协议</a:t>
            </a:r>
          </a:p>
        </p:txBody>
      </p:sp>
      <p:sp>
        <p:nvSpPr>
          <p:cNvPr id="819259" name="Rectangle 59">
            <a:extLst>
              <a:ext uri="{FF2B5EF4-FFF2-40B4-BE49-F238E27FC236}">
                <a16:creationId xmlns:a16="http://schemas.microsoft.com/office/drawing/2014/main" id="{D5260FEA-C7F6-4B9C-23A8-53DAE0566CCD}"/>
              </a:ext>
            </a:extLst>
          </p:cNvPr>
          <p:cNvSpPr>
            <a:spLocks noChangeArrowheads="1"/>
          </p:cNvSpPr>
          <p:nvPr/>
        </p:nvSpPr>
        <p:spPr bwMode="auto">
          <a:xfrm>
            <a:off x="4492625" y="3914775"/>
            <a:ext cx="1962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800">
                <a:solidFill>
                  <a:srgbClr val="428E5B"/>
                </a:solidFill>
              </a:rPr>
              <a:t>故调度</a:t>
            </a:r>
            <a:r>
              <a:rPr lang="en-US" altLang="zh-CN" sz="1800">
                <a:solidFill>
                  <a:srgbClr val="428E5B"/>
                </a:solidFill>
              </a:rPr>
              <a:t>A</a:t>
            </a:r>
            <a:r>
              <a:rPr lang="zh-CN" altLang="en-US" sz="1800">
                <a:solidFill>
                  <a:srgbClr val="428E5B"/>
                </a:solidFill>
              </a:rPr>
              <a:t>顺利执行！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250"/>
                                        </p:tgtEl>
                                        <p:attrNameLst>
                                          <p:attrName>style.visibility</p:attrName>
                                        </p:attrNameLst>
                                      </p:cBhvr>
                                      <p:to>
                                        <p:strVal val="visible"/>
                                      </p:to>
                                    </p:set>
                                    <p:anim calcmode="lin" valueType="num">
                                      <p:cBhvr additive="base">
                                        <p:cTn id="7" dur="500" fill="hold"/>
                                        <p:tgtEl>
                                          <p:spTgt spid="819250"/>
                                        </p:tgtEl>
                                        <p:attrNameLst>
                                          <p:attrName>ppt_x</p:attrName>
                                        </p:attrNameLst>
                                      </p:cBhvr>
                                      <p:tavLst>
                                        <p:tav tm="0">
                                          <p:val>
                                            <p:strVal val="#ppt_x"/>
                                          </p:val>
                                        </p:tav>
                                        <p:tav tm="100000">
                                          <p:val>
                                            <p:strVal val="#ppt_x"/>
                                          </p:val>
                                        </p:tav>
                                      </p:tavLst>
                                    </p:anim>
                                    <p:anim calcmode="lin" valueType="num">
                                      <p:cBhvr additive="base">
                                        <p:cTn id="8" dur="500" fill="hold"/>
                                        <p:tgtEl>
                                          <p:spTgt spid="81925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xit" presetSubtype="10" fill="hold" nodeType="clickEffect">
                                  <p:stCondLst>
                                    <p:cond delay="0"/>
                                  </p:stCondLst>
                                  <p:childTnLst>
                                    <p:animEffect transition="out" filter="blinds(horizontal)">
                                      <p:cBhvr>
                                        <p:cTn id="12" dur="500"/>
                                        <p:tgtEl>
                                          <p:spTgt spid="819250"/>
                                        </p:tgtEl>
                                      </p:cBhvr>
                                    </p:animEffect>
                                    <p:set>
                                      <p:cBhvr>
                                        <p:cTn id="13" dur="1" fill="hold">
                                          <p:stCondLst>
                                            <p:cond delay="499"/>
                                          </p:stCondLst>
                                        </p:cTn>
                                        <p:tgtEl>
                                          <p:spTgt spid="819250"/>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819259"/>
                                        </p:tgtEl>
                                        <p:attrNameLst>
                                          <p:attrName>style.visibility</p:attrName>
                                        </p:attrNameLst>
                                      </p:cBhvr>
                                      <p:to>
                                        <p:strVal val="visible"/>
                                      </p:to>
                                    </p:set>
                                    <p:anim calcmode="lin" valueType="num">
                                      <p:cBhvr additive="base">
                                        <p:cTn id="16" dur="500" fill="hold"/>
                                        <p:tgtEl>
                                          <p:spTgt spid="819259"/>
                                        </p:tgtEl>
                                        <p:attrNameLst>
                                          <p:attrName>ppt_x</p:attrName>
                                        </p:attrNameLst>
                                      </p:cBhvr>
                                      <p:tavLst>
                                        <p:tav tm="0">
                                          <p:val>
                                            <p:strVal val="#ppt_x"/>
                                          </p:val>
                                        </p:tav>
                                        <p:tav tm="100000">
                                          <p:val>
                                            <p:strVal val="#ppt_x"/>
                                          </p:val>
                                        </p:tav>
                                      </p:tavLst>
                                    </p:anim>
                                    <p:anim calcmode="lin" valueType="num">
                                      <p:cBhvr additive="base">
                                        <p:cTn id="17" dur="500" fill="hold"/>
                                        <p:tgtEl>
                                          <p:spTgt spid="81925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819249"/>
                                        </p:tgtEl>
                                        <p:attrNameLst>
                                          <p:attrName>style.visibility</p:attrName>
                                        </p:attrNameLst>
                                      </p:cBhvr>
                                      <p:to>
                                        <p:strVal val="visible"/>
                                      </p:to>
                                    </p:set>
                                    <p:anim calcmode="lin" valueType="num">
                                      <p:cBhvr additive="base">
                                        <p:cTn id="20" dur="500" fill="hold"/>
                                        <p:tgtEl>
                                          <p:spTgt spid="819249"/>
                                        </p:tgtEl>
                                        <p:attrNameLst>
                                          <p:attrName>ppt_x</p:attrName>
                                        </p:attrNameLst>
                                      </p:cBhvr>
                                      <p:tavLst>
                                        <p:tav tm="0">
                                          <p:val>
                                            <p:strVal val="#ppt_x"/>
                                          </p:val>
                                        </p:tav>
                                        <p:tav tm="100000">
                                          <p:val>
                                            <p:strVal val="#ppt_x"/>
                                          </p:val>
                                        </p:tav>
                                      </p:tavLst>
                                    </p:anim>
                                    <p:anim calcmode="lin" valueType="num">
                                      <p:cBhvr additive="base">
                                        <p:cTn id="21" dur="500" fill="hold"/>
                                        <p:tgtEl>
                                          <p:spTgt spid="819249"/>
                                        </p:tgtEl>
                                        <p:attrNameLst>
                                          <p:attrName>ppt_y</p:attrName>
                                        </p:attrNameLst>
                                      </p:cBhvr>
                                      <p:tavLst>
                                        <p:tav tm="0">
                                          <p:val>
                                            <p:strVal val="1+#ppt_h/2"/>
                                          </p:val>
                                        </p:tav>
                                        <p:tav tm="100000">
                                          <p:val>
                                            <p:strVal val="#ppt_y"/>
                                          </p:val>
                                        </p:tav>
                                      </p:tavLst>
                                    </p:anim>
                                  </p:childTnLst>
                                </p:cTn>
                              </p:par>
                              <p:par>
                                <p:cTn id="22" presetID="3" presetClass="entr" presetSubtype="10" fill="hold" nodeType="withEffect">
                                  <p:stCondLst>
                                    <p:cond delay="0"/>
                                  </p:stCondLst>
                                  <p:childTnLst>
                                    <p:set>
                                      <p:cBhvr>
                                        <p:cTn id="23" dur="1" fill="hold">
                                          <p:stCondLst>
                                            <p:cond delay="0"/>
                                          </p:stCondLst>
                                        </p:cTn>
                                        <p:tgtEl>
                                          <p:spTgt spid="23554"/>
                                        </p:tgtEl>
                                        <p:attrNameLst>
                                          <p:attrName>style.visibility</p:attrName>
                                        </p:attrNameLst>
                                      </p:cBhvr>
                                      <p:to>
                                        <p:strVal val="visible"/>
                                      </p:to>
                                    </p:set>
                                    <p:animEffect transition="in" filter="blinds(horizontal)">
                                      <p:cBhvr>
                                        <p:cTn id="24" dur="5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a:extLst>
              <a:ext uri="{FF2B5EF4-FFF2-40B4-BE49-F238E27FC236}">
                <a16:creationId xmlns:a16="http://schemas.microsoft.com/office/drawing/2014/main" id="{56E7E294-2183-4DE4-8F26-E1447FD86AAF}"/>
              </a:ext>
            </a:extLst>
          </p:cNvPr>
          <p:cNvSpPr>
            <a:spLocks noGrp="1"/>
          </p:cNvSpPr>
          <p:nvPr>
            <p:ph type="title"/>
          </p:nvPr>
        </p:nvSpPr>
        <p:spPr>
          <a:xfrm>
            <a:off x="685800" y="762000"/>
            <a:ext cx="7772400" cy="969963"/>
          </a:xfrm>
        </p:spPr>
        <p:txBody>
          <a:bodyPr/>
          <a:lstStyle/>
          <a:p>
            <a:pPr algn="l"/>
            <a:r>
              <a:rPr kumimoji="0" lang="en-US" altLang="zh-CN" sz="2800" b="1">
                <a:latin typeface="黑体" panose="02010609060101010101" pitchFamily="49" charset="-122"/>
                <a:ea typeface="黑体" panose="02010609060101010101" pitchFamily="49" charset="-122"/>
              </a:rPr>
              <a:t>1.</a:t>
            </a:r>
            <a:r>
              <a:rPr kumimoji="0" lang="zh-CN" altLang="zh-CN" sz="2800" b="1">
                <a:latin typeface="黑体" panose="02010609060101010101" pitchFamily="49" charset="-122"/>
                <a:ea typeface="黑体" panose="02010609060101010101" pitchFamily="49" charset="-122"/>
              </a:rPr>
              <a:t>4</a:t>
            </a:r>
            <a:r>
              <a:rPr kumimoji="0" lang="en-US" altLang="zh-CN" sz="2800" b="1">
                <a:latin typeface="黑体" panose="02010609060101010101" pitchFamily="49" charset="-122"/>
                <a:ea typeface="黑体" panose="02010609060101010101" pitchFamily="49" charset="-122"/>
              </a:rPr>
              <a:t> </a:t>
            </a:r>
            <a:r>
              <a:rPr kumimoji="0" lang="zh-CN" altLang="en-US" sz="2800" b="1">
                <a:latin typeface="黑体" panose="02010609060101010101" pitchFamily="49" charset="-122"/>
                <a:ea typeface="黑体" panose="02010609060101010101" pitchFamily="49" charset="-122"/>
              </a:rPr>
              <a:t>需求分析的其他任务</a:t>
            </a:r>
          </a:p>
        </p:txBody>
      </p:sp>
      <p:sp>
        <p:nvSpPr>
          <p:cNvPr id="5123" name="内容占位符 2">
            <a:extLst>
              <a:ext uri="{FF2B5EF4-FFF2-40B4-BE49-F238E27FC236}">
                <a16:creationId xmlns:a16="http://schemas.microsoft.com/office/drawing/2014/main" id="{A9EB3E5B-2771-40EE-9ED7-C04DC8E7402C}"/>
              </a:ext>
            </a:extLst>
          </p:cNvPr>
          <p:cNvSpPr>
            <a:spLocks noGrp="1"/>
          </p:cNvSpPr>
          <p:nvPr>
            <p:ph idx="1"/>
          </p:nvPr>
        </p:nvSpPr>
        <p:spPr>
          <a:xfrm>
            <a:off x="569913" y="2178050"/>
            <a:ext cx="8123237" cy="3892550"/>
          </a:xfrm>
        </p:spPr>
        <p:txBody>
          <a:bodyPr/>
          <a:lstStyle/>
          <a:p>
            <a:r>
              <a:rPr kumimoji="0" lang="zh-CN" altLang="en-US" sz="2800" b="1"/>
              <a:t>任务</a:t>
            </a:r>
            <a:r>
              <a:rPr kumimoji="0" lang="zh-CN" altLang="zh-CN" sz="2800" b="1"/>
              <a:t>还应包括</a:t>
            </a:r>
            <a:r>
              <a:rPr kumimoji="0" lang="zh-CN" altLang="zh-CN" sz="2400"/>
              <a:t>：</a:t>
            </a:r>
            <a:endParaRPr kumimoji="0" lang="en-US" altLang="zh-CN" sz="2800"/>
          </a:p>
          <a:p>
            <a:pPr lvl="1"/>
            <a:r>
              <a:rPr kumimoji="0" lang="zh-CN" altLang="zh-CN" sz="2400">
                <a:solidFill>
                  <a:srgbClr val="0000FF"/>
                </a:solidFill>
              </a:rPr>
              <a:t>数据约束</a:t>
            </a:r>
            <a:endParaRPr kumimoji="0" lang="en-US" altLang="zh-CN" sz="2400"/>
          </a:p>
          <a:p>
            <a:pPr lvl="1"/>
            <a:r>
              <a:rPr kumimoji="0" lang="zh-CN" altLang="zh-CN" sz="2400">
                <a:solidFill>
                  <a:srgbClr val="0000FF"/>
                </a:solidFill>
              </a:rPr>
              <a:t>使用频率</a:t>
            </a:r>
            <a:endParaRPr kumimoji="0" lang="en-US" altLang="zh-CN" sz="2400"/>
          </a:p>
          <a:p>
            <a:pPr lvl="1"/>
            <a:r>
              <a:rPr kumimoji="0" lang="zh-CN" altLang="zh-CN" sz="2400">
                <a:solidFill>
                  <a:srgbClr val="0000FF"/>
                </a:solidFill>
              </a:rPr>
              <a:t>性能要求</a:t>
            </a:r>
            <a:endParaRPr kumimoji="0" lang="en-US" altLang="zh-CN" sz="2400"/>
          </a:p>
          <a:p>
            <a:pPr lvl="1"/>
            <a:r>
              <a:rPr kumimoji="0" lang="zh-CN" altLang="zh-CN" sz="2400">
                <a:solidFill>
                  <a:srgbClr val="0000FF"/>
                </a:solidFill>
              </a:rPr>
              <a:t>使用环境</a:t>
            </a:r>
            <a:endParaRPr kumimoji="0" lang="en-US" altLang="zh-CN" sz="2400"/>
          </a:p>
          <a:p>
            <a:pPr lvl="1"/>
            <a:r>
              <a:rPr kumimoji="0" lang="zh-CN" altLang="zh-CN" sz="2400">
                <a:solidFill>
                  <a:srgbClr val="0000FF"/>
                </a:solidFill>
              </a:rPr>
              <a:t>界面友好性</a:t>
            </a:r>
            <a:endParaRPr kumimoji="0" lang="en-US" altLang="zh-CN" sz="2400"/>
          </a:p>
          <a:p>
            <a:pPr lvl="1"/>
            <a:r>
              <a:rPr kumimoji="0" lang="zh-CN" altLang="zh-CN" sz="2400">
                <a:solidFill>
                  <a:srgbClr val="0000FF"/>
                </a:solidFill>
              </a:rPr>
              <a:t>安全要求</a:t>
            </a:r>
            <a:r>
              <a:rPr kumimoji="0" lang="zh-CN" altLang="en-US" sz="2400">
                <a:solidFill>
                  <a:srgbClr val="0000FF"/>
                </a:solidFill>
              </a:rPr>
              <a:t>，</a:t>
            </a:r>
            <a:r>
              <a:rPr kumimoji="0" lang="zh-CN" altLang="zh-CN" sz="2400"/>
              <a:t>等方面</a:t>
            </a:r>
          </a:p>
          <a:p>
            <a:r>
              <a:rPr kumimoji="0" lang="zh-CN" altLang="zh-CN" sz="2800">
                <a:solidFill>
                  <a:srgbClr val="2A2A39"/>
                </a:solidFill>
              </a:rPr>
              <a:t>这些工作</a:t>
            </a:r>
            <a:r>
              <a:rPr kumimoji="0" lang="zh-CN" altLang="en-US" sz="2800">
                <a:solidFill>
                  <a:srgbClr val="2A2A39"/>
                </a:solidFill>
              </a:rPr>
              <a:t>，</a:t>
            </a:r>
            <a:r>
              <a:rPr kumimoji="0" lang="zh-CN" altLang="zh-CN" sz="2800">
                <a:solidFill>
                  <a:srgbClr val="2A2A39"/>
                </a:solidFill>
              </a:rPr>
              <a:t>往往才是应用系统</a:t>
            </a:r>
            <a:r>
              <a:rPr kumimoji="0" lang="zh-CN" altLang="zh-CN" sz="2800">
                <a:solidFill>
                  <a:srgbClr val="800000"/>
                </a:solidFill>
              </a:rPr>
              <a:t>真正可用</a:t>
            </a:r>
            <a:r>
              <a:rPr kumimoji="0" lang="zh-CN" altLang="zh-CN" sz="2800">
                <a:solidFill>
                  <a:srgbClr val="2A2A39"/>
                </a:solidFill>
              </a:rPr>
              <a:t>的关键！</a:t>
            </a:r>
            <a:r>
              <a:rPr kumimoji="0" lang="zh-CN" altLang="zh-CN" sz="2800"/>
              <a:t> </a:t>
            </a:r>
            <a:endParaRPr kumimoji="0" lang="en-US" altLang="zh-CN" sz="2800" b="1"/>
          </a:p>
        </p:txBody>
      </p:sp>
      <p:sp>
        <p:nvSpPr>
          <p:cNvPr id="20483" name="灯片编号占位符 3">
            <a:extLst>
              <a:ext uri="{FF2B5EF4-FFF2-40B4-BE49-F238E27FC236}">
                <a16:creationId xmlns:a16="http://schemas.microsoft.com/office/drawing/2014/main" id="{FA074ACF-E0E4-45B7-88A7-E74A536AD22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C358DD4-21D4-4FE8-A486-0FA9797CF6B3}" type="slidenum">
              <a:rPr kumimoji="0" lang="zh-CN" altLang="en-US" sz="1400"/>
              <a:pPr>
                <a:spcBef>
                  <a:spcPct val="0"/>
                </a:spcBef>
                <a:buFontTx/>
                <a:buNone/>
              </a:pPr>
              <a:t>39</a:t>
            </a:fld>
            <a:endParaRPr kumimoji="0" lang="en-US" altLang="zh-CN" sz="1400"/>
          </a:p>
        </p:txBody>
      </p:sp>
      <p:sp>
        <p:nvSpPr>
          <p:cNvPr id="20484" name="矩形 2">
            <a:extLst>
              <a:ext uri="{FF2B5EF4-FFF2-40B4-BE49-F238E27FC236}">
                <a16:creationId xmlns:a16="http://schemas.microsoft.com/office/drawing/2014/main" id="{4937B3A8-671B-4969-AA48-4F70525DCEDC}"/>
              </a:ext>
            </a:extLst>
          </p:cNvPr>
          <p:cNvSpPr>
            <a:spLocks noChangeArrowheads="1"/>
          </p:cNvSpPr>
          <p:nvPr/>
        </p:nvSpPr>
        <p:spPr bwMode="auto">
          <a:xfrm>
            <a:off x="6981825" y="179388"/>
            <a:ext cx="1878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一 需求分析</a:t>
            </a:r>
            <a:endParaRPr kumimoji="0" lang="zh-CN" altLang="en-US" sz="2400">
              <a:solidFill>
                <a:srgbClr val="800000"/>
              </a:solidFill>
              <a:latin typeface="Tahoma" panose="020B0604030504040204" pitchFamily="34" charset="0"/>
              <a:ea typeface="黑体" panose="02010609060101010101" pitchFamily="49" charset="-122"/>
            </a:endParaRPr>
          </a:p>
        </p:txBody>
      </p:sp>
      <p:sp>
        <p:nvSpPr>
          <p:cNvPr id="2" name="云形标注 1">
            <a:extLst>
              <a:ext uri="{FF2B5EF4-FFF2-40B4-BE49-F238E27FC236}">
                <a16:creationId xmlns:a16="http://schemas.microsoft.com/office/drawing/2014/main" id="{CB0010D7-2B9D-42E0-A477-AE49BE068525}"/>
              </a:ext>
            </a:extLst>
          </p:cNvPr>
          <p:cNvSpPr/>
          <p:nvPr/>
        </p:nvSpPr>
        <p:spPr bwMode="auto">
          <a:xfrm>
            <a:off x="5146675" y="1897063"/>
            <a:ext cx="3067050" cy="906462"/>
          </a:xfrm>
          <a:prstGeom prst="cloudCallout">
            <a:avLst>
              <a:gd name="adj1" fmla="val 44746"/>
              <a:gd name="adj2" fmla="val 60682"/>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需求分析</a:t>
            </a:r>
            <a:r>
              <a:rPr lang="zh-CN" altLang="zh-CN" sz="2000">
                <a:solidFill>
                  <a:srgbClr val="2A2A39"/>
                </a:solidFill>
              </a:rPr>
              <a:t>还应包含哪些工作</a:t>
            </a:r>
            <a:r>
              <a:rPr lang="zh-CN" altLang="en-US" sz="2000">
                <a:solidFill>
                  <a:srgbClr val="2A2A39"/>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linds(horizontal)">
                                      <p:cBhvr>
                                        <p:cTn id="7" dur="500"/>
                                        <p:tgtEl>
                                          <p:spTgt spid="512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3">
                                            <p:txEl>
                                              <p:pRg st="1" end="1"/>
                                            </p:txEl>
                                          </p:spTgt>
                                        </p:tgtEl>
                                        <p:attrNameLst>
                                          <p:attrName>style.visibility</p:attrName>
                                        </p:attrNameLst>
                                      </p:cBhvr>
                                      <p:to>
                                        <p:strVal val="visible"/>
                                      </p:to>
                                    </p:set>
                                    <p:animEffect transition="in" filter="blinds(horizontal)">
                                      <p:cBhvr>
                                        <p:cTn id="10" dur="500"/>
                                        <p:tgtEl>
                                          <p:spTgt spid="512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animEffect transition="in" filter="blinds(horizontal)">
                                      <p:cBhvr>
                                        <p:cTn id="13" dur="500"/>
                                        <p:tgtEl>
                                          <p:spTgt spid="512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3">
                                            <p:txEl>
                                              <p:pRg st="3" end="3"/>
                                            </p:txEl>
                                          </p:spTgt>
                                        </p:tgtEl>
                                        <p:attrNameLst>
                                          <p:attrName>style.visibility</p:attrName>
                                        </p:attrNameLst>
                                      </p:cBhvr>
                                      <p:to>
                                        <p:strVal val="visible"/>
                                      </p:to>
                                    </p:set>
                                    <p:animEffect transition="in" filter="blinds(horizontal)">
                                      <p:cBhvr>
                                        <p:cTn id="16" dur="500"/>
                                        <p:tgtEl>
                                          <p:spTgt spid="512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3">
                                            <p:txEl>
                                              <p:pRg st="4" end="4"/>
                                            </p:txEl>
                                          </p:spTgt>
                                        </p:tgtEl>
                                        <p:attrNameLst>
                                          <p:attrName>style.visibility</p:attrName>
                                        </p:attrNameLst>
                                      </p:cBhvr>
                                      <p:to>
                                        <p:strVal val="visible"/>
                                      </p:to>
                                    </p:set>
                                    <p:animEffect transition="in" filter="blinds(horizontal)">
                                      <p:cBhvr>
                                        <p:cTn id="19" dur="500"/>
                                        <p:tgtEl>
                                          <p:spTgt spid="512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123">
                                            <p:txEl>
                                              <p:pRg st="5" end="5"/>
                                            </p:txEl>
                                          </p:spTgt>
                                        </p:tgtEl>
                                        <p:attrNameLst>
                                          <p:attrName>style.visibility</p:attrName>
                                        </p:attrNameLst>
                                      </p:cBhvr>
                                      <p:to>
                                        <p:strVal val="visible"/>
                                      </p:to>
                                    </p:set>
                                    <p:animEffect transition="in" filter="blinds(horizontal)">
                                      <p:cBhvr>
                                        <p:cTn id="22" dur="500"/>
                                        <p:tgtEl>
                                          <p:spTgt spid="512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123">
                                            <p:txEl>
                                              <p:pRg st="6" end="6"/>
                                            </p:txEl>
                                          </p:spTgt>
                                        </p:tgtEl>
                                        <p:attrNameLst>
                                          <p:attrName>style.visibility</p:attrName>
                                        </p:attrNameLst>
                                      </p:cBhvr>
                                      <p:to>
                                        <p:strVal val="visible"/>
                                      </p:to>
                                    </p:set>
                                    <p:animEffect transition="in" filter="blinds(horizontal)">
                                      <p:cBhvr>
                                        <p:cTn id="25" dur="500"/>
                                        <p:tgtEl>
                                          <p:spTgt spid="5123">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123">
                                            <p:txEl>
                                              <p:pRg st="7" end="7"/>
                                            </p:txEl>
                                          </p:spTgt>
                                        </p:tgtEl>
                                        <p:attrNameLst>
                                          <p:attrName>style.visibility</p:attrName>
                                        </p:attrNameLst>
                                      </p:cBhvr>
                                      <p:to>
                                        <p:strVal val="visible"/>
                                      </p:to>
                                    </p:set>
                                    <p:animEffect transition="in" filter="blinds(horizontal)">
                                      <p:cBhvr>
                                        <p:cTn id="30" dur="500"/>
                                        <p:tgtEl>
                                          <p:spTgt spid="51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编号占位符 5">
            <a:extLst>
              <a:ext uri="{FF2B5EF4-FFF2-40B4-BE49-F238E27FC236}">
                <a16:creationId xmlns:a16="http://schemas.microsoft.com/office/drawing/2014/main" id="{F0E15CC2-074F-899F-6B26-DEE7C2D4135F}"/>
              </a:ext>
            </a:extLst>
          </p:cNvPr>
          <p:cNvSpPr>
            <a:spLocks noGrp="1" noChangeArrowheads="1"/>
          </p:cNvSpPr>
          <p:nvPr>
            <p:ph type="sldNum" sz="quarter" idx="12"/>
          </p:nvPr>
        </p:nvSpPr>
        <p:spPr>
          <a:xfrm>
            <a:off x="6954838"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5973B1-FC15-496E-80D6-05AA4922A02C}" type="slidenum">
              <a:rPr lang="zh-CN" altLang="en-US"/>
              <a:pPr/>
              <a:t>390</a:t>
            </a:fld>
            <a:endParaRPr lang="zh-CN" altLang="en-US"/>
          </a:p>
        </p:txBody>
      </p:sp>
      <p:sp>
        <p:nvSpPr>
          <p:cNvPr id="23554" name="Rectangle 2">
            <a:extLst>
              <a:ext uri="{FF2B5EF4-FFF2-40B4-BE49-F238E27FC236}">
                <a16:creationId xmlns:a16="http://schemas.microsoft.com/office/drawing/2014/main" id="{BDACC053-6F65-FD1E-163E-B5020C8C780F}"/>
              </a:ext>
            </a:extLst>
          </p:cNvPr>
          <p:cNvSpPr>
            <a:spLocks noGrp="1" noChangeArrowheads="1"/>
          </p:cNvSpPr>
          <p:nvPr>
            <p:ph type="title"/>
          </p:nvPr>
        </p:nvSpPr>
        <p:spPr>
          <a:xfrm>
            <a:off x="836613" y="749300"/>
            <a:ext cx="5946775" cy="895350"/>
          </a:xfrm>
        </p:spPr>
        <p:txBody>
          <a:bodyPr/>
          <a:lstStyle/>
          <a:p>
            <a:r>
              <a:rPr lang="zh-CN" altLang="en-US" sz="2400" b="1">
                <a:latin typeface="黑体" panose="02010609060101010101" pitchFamily="49" charset="-122"/>
                <a:ea typeface="黑体" panose="02010609060101010101" pitchFamily="49" charset="-122"/>
              </a:rPr>
              <a:t>示例分析二：</a:t>
            </a:r>
            <a:br>
              <a:rPr lang="en-US" altLang="zh-CN" sz="2400" b="1">
                <a:latin typeface="黑体" panose="02010609060101010101" pitchFamily="49" charset="-122"/>
                <a:ea typeface="黑体" panose="02010609060101010101" pitchFamily="49" charset="-122"/>
              </a:rPr>
            </a:br>
            <a:r>
              <a:rPr lang="zh-CN" altLang="en-US" sz="2400" b="1">
                <a:latin typeface="黑体" panose="02010609060101010101" pitchFamily="49" charset="-122"/>
                <a:ea typeface="黑体" panose="02010609060101010101" pitchFamily="49" charset="-122"/>
              </a:rPr>
              <a:t>两阶段封锁</a:t>
            </a:r>
            <a:r>
              <a:rPr lang="en-US" altLang="zh-CN" sz="2400" b="1">
                <a:latin typeface="黑体" panose="02010609060101010101" pitchFamily="49" charset="-122"/>
                <a:ea typeface="黑体" panose="02010609060101010101" pitchFamily="49" charset="-122"/>
              </a:rPr>
              <a:t>&amp;</a:t>
            </a:r>
            <a:r>
              <a:rPr lang="zh-CN" altLang="en-US" sz="2400" b="1">
                <a:latin typeface="黑体" panose="02010609060101010101" pitchFamily="49" charset="-122"/>
                <a:ea typeface="黑体" panose="02010609060101010101" pitchFamily="49" charset="-122"/>
              </a:rPr>
              <a:t>死锁</a:t>
            </a:r>
            <a:endParaRPr lang="en-US" altLang="zh-CN" sz="2400" b="1">
              <a:latin typeface="黑体" panose="02010609060101010101" pitchFamily="49" charset="-122"/>
              <a:ea typeface="黑体" panose="02010609060101010101" pitchFamily="49" charset="-122"/>
            </a:endParaRPr>
          </a:p>
        </p:txBody>
      </p:sp>
      <p:sp>
        <p:nvSpPr>
          <p:cNvPr id="23555" name="Rectangle 13">
            <a:extLst>
              <a:ext uri="{FF2B5EF4-FFF2-40B4-BE49-F238E27FC236}">
                <a16:creationId xmlns:a16="http://schemas.microsoft.com/office/drawing/2014/main" id="{DF7952F0-4AFD-67D1-F54F-825DA6A38A4D}"/>
              </a:ext>
            </a:extLst>
          </p:cNvPr>
          <p:cNvSpPr>
            <a:spLocks noChangeArrowheads="1"/>
          </p:cNvSpPr>
          <p:nvPr/>
        </p:nvSpPr>
        <p:spPr bwMode="auto">
          <a:xfrm>
            <a:off x="836613" y="6137275"/>
            <a:ext cx="2359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chemeClr val="tx1"/>
                </a:solidFill>
                <a:latin typeface="Tahoma" panose="020B0604030504040204" pitchFamily="34" charset="0"/>
              </a:rPr>
              <a:t>两阶段封锁</a:t>
            </a:r>
            <a:r>
              <a:rPr lang="en-US" altLang="zh-CN" sz="1800">
                <a:solidFill>
                  <a:schemeClr val="tx1"/>
                </a:solidFill>
                <a:latin typeface="Tahoma" panose="020B0604030504040204" pitchFamily="34" charset="0"/>
              </a:rPr>
              <a:t>-</a:t>
            </a:r>
            <a:r>
              <a:rPr lang="zh-CN" altLang="en-US" sz="1800">
                <a:solidFill>
                  <a:schemeClr val="tx1"/>
                </a:solidFill>
                <a:latin typeface="Tahoma" panose="020B0604030504040204" pitchFamily="34" charset="0"/>
              </a:rPr>
              <a:t>并发调度</a:t>
            </a:r>
            <a:r>
              <a:rPr lang="en-US" altLang="zh-CN" sz="1800">
                <a:solidFill>
                  <a:schemeClr val="tx1"/>
                </a:solidFill>
                <a:latin typeface="Tahoma" panose="020B0604030504040204" pitchFamily="34" charset="0"/>
              </a:rPr>
              <a:t>Q</a:t>
            </a:r>
          </a:p>
        </p:txBody>
      </p:sp>
      <p:sp>
        <p:nvSpPr>
          <p:cNvPr id="820272" name="Rectangle 48">
            <a:extLst>
              <a:ext uri="{FF2B5EF4-FFF2-40B4-BE49-F238E27FC236}">
                <a16:creationId xmlns:a16="http://schemas.microsoft.com/office/drawing/2014/main" id="{9BC2F889-48FB-EF28-9CFD-5079156C0516}"/>
              </a:ext>
            </a:extLst>
          </p:cNvPr>
          <p:cNvSpPr>
            <a:spLocks noChangeArrowheads="1"/>
          </p:cNvSpPr>
          <p:nvPr/>
        </p:nvSpPr>
        <p:spPr bwMode="auto">
          <a:xfrm>
            <a:off x="3676650" y="6550025"/>
            <a:ext cx="2308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2000">
                <a:solidFill>
                  <a:srgbClr val="0000FF"/>
                </a:solidFill>
              </a:rPr>
              <a:t>调度</a:t>
            </a:r>
            <a:r>
              <a:rPr lang="en-US" altLang="zh-CN" sz="2000">
                <a:solidFill>
                  <a:srgbClr val="0000FF"/>
                </a:solidFill>
              </a:rPr>
              <a:t>P</a:t>
            </a:r>
            <a:r>
              <a:rPr lang="zh-CN" altLang="en-US" sz="2000">
                <a:solidFill>
                  <a:srgbClr val="0000FF"/>
                </a:solidFill>
              </a:rPr>
              <a:t>和</a:t>
            </a:r>
            <a:r>
              <a:rPr lang="en-US" altLang="zh-CN" sz="2000">
                <a:solidFill>
                  <a:srgbClr val="0000FF"/>
                </a:solidFill>
              </a:rPr>
              <a:t>Q</a:t>
            </a:r>
            <a:r>
              <a:rPr lang="zh-CN" altLang="en-US" sz="2000">
                <a:solidFill>
                  <a:srgbClr val="0000FF"/>
                </a:solidFill>
              </a:rPr>
              <a:t>有何差异？</a:t>
            </a:r>
          </a:p>
        </p:txBody>
      </p:sp>
      <p:grpSp>
        <p:nvGrpSpPr>
          <p:cNvPr id="23557" name="Group 50">
            <a:extLst>
              <a:ext uri="{FF2B5EF4-FFF2-40B4-BE49-F238E27FC236}">
                <a16:creationId xmlns:a16="http://schemas.microsoft.com/office/drawing/2014/main" id="{440987FE-DEB2-D28A-A7F9-CC5591CEC6D1}"/>
              </a:ext>
            </a:extLst>
          </p:cNvPr>
          <p:cNvGrpSpPr>
            <a:grpSpLocks/>
          </p:cNvGrpSpPr>
          <p:nvPr/>
        </p:nvGrpSpPr>
        <p:grpSpPr bwMode="auto">
          <a:xfrm>
            <a:off x="157163" y="1630363"/>
            <a:ext cx="3387725" cy="4457700"/>
            <a:chOff x="416" y="1080"/>
            <a:chExt cx="2134" cy="2808"/>
          </a:xfrm>
        </p:grpSpPr>
        <p:grpSp>
          <p:nvGrpSpPr>
            <p:cNvPr id="23558" name="Group 26">
              <a:extLst>
                <a:ext uri="{FF2B5EF4-FFF2-40B4-BE49-F238E27FC236}">
                  <a16:creationId xmlns:a16="http://schemas.microsoft.com/office/drawing/2014/main" id="{8882EDCD-1CA7-36EE-5904-B96D1AD123D6}"/>
                </a:ext>
              </a:extLst>
            </p:cNvPr>
            <p:cNvGrpSpPr>
              <a:grpSpLocks/>
            </p:cNvGrpSpPr>
            <p:nvPr/>
          </p:nvGrpSpPr>
          <p:grpSpPr bwMode="auto">
            <a:xfrm>
              <a:off x="621" y="1080"/>
              <a:ext cx="1929" cy="2808"/>
              <a:chOff x="2799" y="1164"/>
              <a:chExt cx="2367" cy="2808"/>
            </a:xfrm>
          </p:grpSpPr>
          <p:pic>
            <p:nvPicPr>
              <p:cNvPr id="23559" name="Picture 21">
                <a:extLst>
                  <a:ext uri="{FF2B5EF4-FFF2-40B4-BE49-F238E27FC236}">
                    <a16:creationId xmlns:a16="http://schemas.microsoft.com/office/drawing/2014/main" id="{2E6E1139-9BE1-114C-F3C2-2483AE16F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 y="1182"/>
                <a:ext cx="1155"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22">
                <a:extLst>
                  <a:ext uri="{FF2B5EF4-FFF2-40B4-BE49-F238E27FC236}">
                    <a16:creationId xmlns:a16="http://schemas.microsoft.com/office/drawing/2014/main" id="{F60C5E7B-5736-D207-C4B1-AC9F3C396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 y="2226"/>
                <a:ext cx="1151"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23">
                <a:extLst>
                  <a:ext uri="{FF2B5EF4-FFF2-40B4-BE49-F238E27FC236}">
                    <a16:creationId xmlns:a16="http://schemas.microsoft.com/office/drawing/2014/main" id="{C7FF21FE-84C8-0044-B17D-205C4F7F1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 y="1863"/>
                <a:ext cx="121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24">
                <a:extLst>
                  <a:ext uri="{FF2B5EF4-FFF2-40B4-BE49-F238E27FC236}">
                    <a16:creationId xmlns:a16="http://schemas.microsoft.com/office/drawing/2014/main" id="{BE7D677A-573E-C0E6-B9DF-9BF734E1AD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9" y="3186"/>
                <a:ext cx="1225"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Rectangle 25">
                <a:extLst>
                  <a:ext uri="{FF2B5EF4-FFF2-40B4-BE49-F238E27FC236}">
                    <a16:creationId xmlns:a16="http://schemas.microsoft.com/office/drawing/2014/main" id="{558D89C5-7FAB-37B1-4597-E5DE89DC42E7}"/>
                  </a:ext>
                </a:extLst>
              </p:cNvPr>
              <p:cNvSpPr>
                <a:spLocks noChangeArrowheads="1"/>
              </p:cNvSpPr>
              <p:nvPr/>
            </p:nvSpPr>
            <p:spPr bwMode="auto">
              <a:xfrm>
                <a:off x="2801" y="1164"/>
                <a:ext cx="2365" cy="28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0" hangingPunct="0">
                  <a:spcBef>
                    <a:spcPct val="20000"/>
                  </a:spcBef>
                </a:pPr>
                <a:endParaRPr lang="zh-CN" altLang="en-US"/>
              </a:p>
            </p:txBody>
          </p:sp>
        </p:grpSp>
        <p:grpSp>
          <p:nvGrpSpPr>
            <p:cNvPr id="23564" name="Group 17">
              <a:extLst>
                <a:ext uri="{FF2B5EF4-FFF2-40B4-BE49-F238E27FC236}">
                  <a16:creationId xmlns:a16="http://schemas.microsoft.com/office/drawing/2014/main" id="{0DE1406A-7EF3-B417-B2B2-A6B0806C32CF}"/>
                </a:ext>
              </a:extLst>
            </p:cNvPr>
            <p:cNvGrpSpPr>
              <a:grpSpLocks/>
            </p:cNvGrpSpPr>
            <p:nvPr/>
          </p:nvGrpSpPr>
          <p:grpSpPr bwMode="auto">
            <a:xfrm>
              <a:off x="1346" y="3168"/>
              <a:ext cx="388" cy="219"/>
              <a:chOff x="2774" y="2130"/>
              <a:chExt cx="388" cy="219"/>
            </a:xfrm>
          </p:grpSpPr>
          <p:sp>
            <p:nvSpPr>
              <p:cNvPr id="23565" name="Line 18">
                <a:extLst>
                  <a:ext uri="{FF2B5EF4-FFF2-40B4-BE49-F238E27FC236}">
                    <a16:creationId xmlns:a16="http://schemas.microsoft.com/office/drawing/2014/main" id="{4AF5265B-CA54-A849-E6B8-802A7BD200DA}"/>
                  </a:ext>
                </a:extLst>
              </p:cNvPr>
              <p:cNvSpPr>
                <a:spLocks noChangeShapeType="1"/>
              </p:cNvSpPr>
              <p:nvPr/>
            </p:nvSpPr>
            <p:spPr bwMode="auto">
              <a:xfrm flipV="1">
                <a:off x="2818" y="2130"/>
                <a:ext cx="276"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6" name="Rectangle 19">
                <a:extLst>
                  <a:ext uri="{FF2B5EF4-FFF2-40B4-BE49-F238E27FC236}">
                    <a16:creationId xmlns:a16="http://schemas.microsoft.com/office/drawing/2014/main" id="{2FB1BB33-DDCF-BEA3-F112-F8D85247BF59}"/>
                  </a:ext>
                </a:extLst>
              </p:cNvPr>
              <p:cNvSpPr>
                <a:spLocks noChangeArrowheads="1"/>
              </p:cNvSpPr>
              <p:nvPr/>
            </p:nvSpPr>
            <p:spPr bwMode="auto">
              <a:xfrm>
                <a:off x="2774" y="2194"/>
                <a:ext cx="3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34" charset="0"/>
                  </a:rPr>
                  <a:t>封锁点</a:t>
                </a:r>
              </a:p>
            </p:txBody>
          </p:sp>
        </p:grpSp>
        <p:grpSp>
          <p:nvGrpSpPr>
            <p:cNvPr id="23567" name="Group 14">
              <a:extLst>
                <a:ext uri="{FF2B5EF4-FFF2-40B4-BE49-F238E27FC236}">
                  <a16:creationId xmlns:a16="http://schemas.microsoft.com/office/drawing/2014/main" id="{66736C48-E8D3-EE62-78AE-DFB029BBE8C1}"/>
                </a:ext>
              </a:extLst>
            </p:cNvPr>
            <p:cNvGrpSpPr>
              <a:grpSpLocks/>
            </p:cNvGrpSpPr>
            <p:nvPr/>
          </p:nvGrpSpPr>
          <p:grpSpPr bwMode="auto">
            <a:xfrm>
              <a:off x="416" y="2220"/>
              <a:ext cx="388" cy="201"/>
              <a:chOff x="1568" y="2316"/>
              <a:chExt cx="388" cy="201"/>
            </a:xfrm>
          </p:grpSpPr>
          <p:sp>
            <p:nvSpPr>
              <p:cNvPr id="23568" name="Line 15">
                <a:extLst>
                  <a:ext uri="{FF2B5EF4-FFF2-40B4-BE49-F238E27FC236}">
                    <a16:creationId xmlns:a16="http://schemas.microsoft.com/office/drawing/2014/main" id="{B7FC894D-AA08-75DA-F3C5-3B1AE5FCB244}"/>
                  </a:ext>
                </a:extLst>
              </p:cNvPr>
              <p:cNvSpPr>
                <a:spLocks noChangeShapeType="1"/>
              </p:cNvSpPr>
              <p:nvPr/>
            </p:nvSpPr>
            <p:spPr bwMode="auto">
              <a:xfrm>
                <a:off x="1614" y="2316"/>
                <a:ext cx="3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9" name="Rectangle 16">
                <a:extLst>
                  <a:ext uri="{FF2B5EF4-FFF2-40B4-BE49-F238E27FC236}">
                    <a16:creationId xmlns:a16="http://schemas.microsoft.com/office/drawing/2014/main" id="{741B88FC-3C74-DCC5-EEBC-D2CDC468D682}"/>
                  </a:ext>
                </a:extLst>
              </p:cNvPr>
              <p:cNvSpPr>
                <a:spLocks noChangeArrowheads="1"/>
              </p:cNvSpPr>
              <p:nvPr/>
            </p:nvSpPr>
            <p:spPr bwMode="auto">
              <a:xfrm>
                <a:off x="1568" y="2362"/>
                <a:ext cx="3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34" charset="0"/>
                  </a:rPr>
                  <a:t>封锁点</a:t>
                </a:r>
              </a:p>
            </p:txBody>
          </p:sp>
        </p:grpSp>
      </p:grpSp>
      <p:grpSp>
        <p:nvGrpSpPr>
          <p:cNvPr id="820275" name="Group 51">
            <a:extLst>
              <a:ext uri="{FF2B5EF4-FFF2-40B4-BE49-F238E27FC236}">
                <a16:creationId xmlns:a16="http://schemas.microsoft.com/office/drawing/2014/main" id="{0E9086BE-4466-2936-E967-D06FB650849E}"/>
              </a:ext>
            </a:extLst>
          </p:cNvPr>
          <p:cNvGrpSpPr>
            <a:grpSpLocks/>
          </p:cNvGrpSpPr>
          <p:nvPr/>
        </p:nvGrpSpPr>
        <p:grpSpPr bwMode="auto">
          <a:xfrm>
            <a:off x="1852613" y="1774825"/>
            <a:ext cx="3708400" cy="3243263"/>
            <a:chOff x="1326" y="1255"/>
            <a:chExt cx="2336" cy="2043"/>
          </a:xfrm>
        </p:grpSpPr>
        <p:sp>
          <p:nvSpPr>
            <p:cNvPr id="23571" name="Rectangle 29">
              <a:extLst>
                <a:ext uri="{FF2B5EF4-FFF2-40B4-BE49-F238E27FC236}">
                  <a16:creationId xmlns:a16="http://schemas.microsoft.com/office/drawing/2014/main" id="{AECCF025-DDF3-47D9-35CD-184F5E0280F1}"/>
                </a:ext>
              </a:extLst>
            </p:cNvPr>
            <p:cNvSpPr>
              <a:spLocks noChangeArrowheads="1"/>
            </p:cNvSpPr>
            <p:nvPr/>
          </p:nvSpPr>
          <p:spPr bwMode="auto">
            <a:xfrm>
              <a:off x="2592" y="1255"/>
              <a:ext cx="10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8000"/>
                  </a:solidFill>
                  <a:latin typeface="Tahoma" panose="020B0604030504040204" pitchFamily="34" charset="0"/>
                </a:rPr>
                <a:t>grant-X</a:t>
              </a:r>
              <a:r>
                <a:rPr lang="en-US" altLang="zh-CN" sz="1400" i="1">
                  <a:solidFill>
                    <a:srgbClr val="008000"/>
                  </a:solidFill>
                  <a:latin typeface="Tahoma" panose="020B0604030504040204" pitchFamily="34" charset="0"/>
                </a:rPr>
                <a:t>(B,T3)</a:t>
              </a:r>
              <a:r>
                <a:rPr lang="en-US" altLang="zh-CN" sz="1400">
                  <a:solidFill>
                    <a:srgbClr val="008000"/>
                  </a:solidFill>
                  <a:latin typeface="Tahoma" panose="020B0604030504040204" pitchFamily="34" charset="0"/>
                </a:rPr>
                <a:t>-</a:t>
              </a:r>
              <a:r>
                <a:rPr lang="zh-CN" altLang="en-US" sz="1400">
                  <a:solidFill>
                    <a:srgbClr val="008000"/>
                  </a:solidFill>
                  <a:latin typeface="Tahoma" panose="020B0604030504040204" pitchFamily="34" charset="0"/>
                </a:rPr>
                <a:t>成功</a:t>
              </a:r>
            </a:p>
          </p:txBody>
        </p:sp>
        <p:sp>
          <p:nvSpPr>
            <p:cNvPr id="23572" name="Line 30">
              <a:extLst>
                <a:ext uri="{FF2B5EF4-FFF2-40B4-BE49-F238E27FC236}">
                  <a16:creationId xmlns:a16="http://schemas.microsoft.com/office/drawing/2014/main" id="{00FAB96D-699C-88D9-582B-4276697F3DA5}"/>
                </a:ext>
              </a:extLst>
            </p:cNvPr>
            <p:cNvSpPr>
              <a:spLocks noChangeShapeType="1"/>
            </p:cNvSpPr>
            <p:nvPr/>
          </p:nvSpPr>
          <p:spPr bwMode="auto">
            <a:xfrm flipH="1">
              <a:off x="1326" y="1320"/>
              <a:ext cx="276"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3" name="Rectangle 31">
              <a:extLst>
                <a:ext uri="{FF2B5EF4-FFF2-40B4-BE49-F238E27FC236}">
                  <a16:creationId xmlns:a16="http://schemas.microsoft.com/office/drawing/2014/main" id="{AD385C58-BB43-CA46-31A3-69696988299D}"/>
                </a:ext>
              </a:extLst>
            </p:cNvPr>
            <p:cNvSpPr>
              <a:spLocks noChangeArrowheads="1"/>
            </p:cNvSpPr>
            <p:nvPr/>
          </p:nvSpPr>
          <p:spPr bwMode="auto">
            <a:xfrm>
              <a:off x="2319" y="2237"/>
              <a:ext cx="120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8000"/>
                  </a:solidFill>
                  <a:latin typeface="Tahoma" panose="020B0604030504040204" pitchFamily="34" charset="0"/>
                </a:rPr>
                <a:t>grant-X</a:t>
              </a:r>
              <a:r>
                <a:rPr lang="en-US" altLang="zh-CN" sz="1400" i="1">
                  <a:solidFill>
                    <a:srgbClr val="008000"/>
                  </a:solidFill>
                  <a:latin typeface="Tahoma" panose="020B0604030504040204" pitchFamily="34" charset="0"/>
                </a:rPr>
                <a:t>(A,T3)</a:t>
              </a:r>
              <a:r>
                <a:rPr lang="en-US" altLang="zh-CN" sz="1400">
                  <a:solidFill>
                    <a:srgbClr val="008000"/>
                  </a:solidFill>
                  <a:latin typeface="Tahoma" panose="020B0604030504040204" pitchFamily="34" charset="0"/>
                </a:rPr>
                <a:t>-</a:t>
              </a:r>
              <a:r>
                <a:rPr lang="zh-CN" altLang="en-US" sz="1400">
                  <a:solidFill>
                    <a:srgbClr val="008000"/>
                  </a:solidFill>
                  <a:latin typeface="Tahoma" panose="020B0604030504040204" pitchFamily="34" charset="0"/>
                </a:rPr>
                <a:t>等待</a:t>
              </a:r>
              <a:r>
                <a:rPr lang="en-US" altLang="zh-CN" sz="1400">
                  <a:solidFill>
                    <a:srgbClr val="008000"/>
                  </a:solidFill>
                  <a:latin typeface="Tahoma" panose="020B0604030504040204" pitchFamily="34" charset="0"/>
                </a:rPr>
                <a:t>T4</a:t>
              </a:r>
              <a:endParaRPr lang="zh-CN" altLang="en-US" sz="1400">
                <a:solidFill>
                  <a:srgbClr val="008000"/>
                </a:solidFill>
                <a:latin typeface="Tahoma" panose="020B0604030504040204" pitchFamily="34" charset="0"/>
              </a:endParaRPr>
            </a:p>
          </p:txBody>
        </p:sp>
        <p:sp>
          <p:nvSpPr>
            <p:cNvPr id="23574" name="Line 32">
              <a:extLst>
                <a:ext uri="{FF2B5EF4-FFF2-40B4-BE49-F238E27FC236}">
                  <a16:creationId xmlns:a16="http://schemas.microsoft.com/office/drawing/2014/main" id="{0E207424-E4A1-190E-0B0E-340D9E050A23}"/>
                </a:ext>
              </a:extLst>
            </p:cNvPr>
            <p:cNvSpPr>
              <a:spLocks noChangeShapeType="1"/>
            </p:cNvSpPr>
            <p:nvPr/>
          </p:nvSpPr>
          <p:spPr bwMode="auto">
            <a:xfrm flipH="1">
              <a:off x="2254" y="1980"/>
              <a:ext cx="151" cy="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5" name="Rectangle 33">
              <a:extLst>
                <a:ext uri="{FF2B5EF4-FFF2-40B4-BE49-F238E27FC236}">
                  <a16:creationId xmlns:a16="http://schemas.microsoft.com/office/drawing/2014/main" id="{364F54C7-905F-789E-D76F-7CCF6ADAEA32}"/>
                </a:ext>
              </a:extLst>
            </p:cNvPr>
            <p:cNvSpPr>
              <a:spLocks noChangeArrowheads="1"/>
            </p:cNvSpPr>
            <p:nvPr/>
          </p:nvSpPr>
          <p:spPr bwMode="auto">
            <a:xfrm>
              <a:off x="2473" y="1889"/>
              <a:ext cx="105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8000"/>
                  </a:solidFill>
                  <a:latin typeface="Tahoma" panose="020B0604030504040204" pitchFamily="34" charset="0"/>
                </a:rPr>
                <a:t>grant-S</a:t>
              </a:r>
              <a:r>
                <a:rPr lang="en-US" altLang="zh-CN" sz="1400" i="1">
                  <a:solidFill>
                    <a:srgbClr val="008000"/>
                  </a:solidFill>
                  <a:latin typeface="Tahoma" panose="020B0604030504040204" pitchFamily="34" charset="0"/>
                </a:rPr>
                <a:t>(A,T4)</a:t>
              </a:r>
              <a:r>
                <a:rPr lang="en-US" altLang="zh-CN" sz="1400">
                  <a:solidFill>
                    <a:srgbClr val="008000"/>
                  </a:solidFill>
                  <a:latin typeface="Tahoma" panose="020B0604030504040204" pitchFamily="34" charset="0"/>
                </a:rPr>
                <a:t>-</a:t>
              </a:r>
              <a:r>
                <a:rPr lang="zh-CN" altLang="en-US" sz="1400">
                  <a:solidFill>
                    <a:srgbClr val="008000"/>
                  </a:solidFill>
                  <a:latin typeface="Tahoma" panose="020B0604030504040204" pitchFamily="34" charset="0"/>
                </a:rPr>
                <a:t>成功</a:t>
              </a:r>
            </a:p>
          </p:txBody>
        </p:sp>
        <p:sp>
          <p:nvSpPr>
            <p:cNvPr id="23576" name="Line 34">
              <a:extLst>
                <a:ext uri="{FF2B5EF4-FFF2-40B4-BE49-F238E27FC236}">
                  <a16:creationId xmlns:a16="http://schemas.microsoft.com/office/drawing/2014/main" id="{39BCE279-6E72-0AE7-5356-39D32D447CD3}"/>
                </a:ext>
              </a:extLst>
            </p:cNvPr>
            <p:cNvSpPr>
              <a:spLocks noChangeShapeType="1"/>
            </p:cNvSpPr>
            <p:nvPr/>
          </p:nvSpPr>
          <p:spPr bwMode="auto">
            <a:xfrm flipH="1">
              <a:off x="1344" y="2334"/>
              <a:ext cx="276"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7" name="Rectangle 37">
              <a:extLst>
                <a:ext uri="{FF2B5EF4-FFF2-40B4-BE49-F238E27FC236}">
                  <a16:creationId xmlns:a16="http://schemas.microsoft.com/office/drawing/2014/main" id="{E082BA52-7801-DDD8-FEBF-E16F4D471A0A}"/>
                </a:ext>
              </a:extLst>
            </p:cNvPr>
            <p:cNvSpPr>
              <a:spLocks noChangeArrowheads="1"/>
            </p:cNvSpPr>
            <p:nvPr/>
          </p:nvSpPr>
          <p:spPr bwMode="auto">
            <a:xfrm>
              <a:off x="2461" y="3162"/>
              <a:ext cx="120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8000"/>
                  </a:solidFill>
                  <a:latin typeface="Tahoma" panose="020B0604030504040204" pitchFamily="34" charset="0"/>
                </a:rPr>
                <a:t>grant-S</a:t>
              </a:r>
              <a:r>
                <a:rPr lang="en-US" altLang="zh-CN" sz="1400" i="1">
                  <a:solidFill>
                    <a:srgbClr val="008000"/>
                  </a:solidFill>
                  <a:latin typeface="Tahoma" panose="020B0604030504040204" pitchFamily="34" charset="0"/>
                </a:rPr>
                <a:t>(B,T4)</a:t>
              </a:r>
              <a:r>
                <a:rPr lang="en-US" altLang="zh-CN" sz="1400">
                  <a:solidFill>
                    <a:srgbClr val="008000"/>
                  </a:solidFill>
                  <a:latin typeface="Tahoma" panose="020B0604030504040204" pitchFamily="34" charset="0"/>
                </a:rPr>
                <a:t>-</a:t>
              </a:r>
              <a:r>
                <a:rPr lang="zh-CN" altLang="en-US" sz="1400">
                  <a:solidFill>
                    <a:srgbClr val="008000"/>
                  </a:solidFill>
                  <a:latin typeface="Tahoma" panose="020B0604030504040204" pitchFamily="34" charset="0"/>
                </a:rPr>
                <a:t>等待</a:t>
              </a:r>
              <a:r>
                <a:rPr lang="en-US" altLang="zh-CN" sz="1400">
                  <a:solidFill>
                    <a:srgbClr val="008000"/>
                  </a:solidFill>
                  <a:latin typeface="Tahoma" panose="020B0604030504040204" pitchFamily="34" charset="0"/>
                </a:rPr>
                <a:t>T3</a:t>
              </a:r>
              <a:endParaRPr lang="zh-CN" altLang="en-US" sz="1400">
                <a:solidFill>
                  <a:srgbClr val="008000"/>
                </a:solidFill>
                <a:latin typeface="Tahoma" panose="020B0604030504040204" pitchFamily="34" charset="0"/>
              </a:endParaRPr>
            </a:p>
          </p:txBody>
        </p:sp>
        <p:sp>
          <p:nvSpPr>
            <p:cNvPr id="23578" name="Line 38">
              <a:extLst>
                <a:ext uri="{FF2B5EF4-FFF2-40B4-BE49-F238E27FC236}">
                  <a16:creationId xmlns:a16="http://schemas.microsoft.com/office/drawing/2014/main" id="{62F9A732-CD3F-8370-919A-8B87EF4D9154}"/>
                </a:ext>
              </a:extLst>
            </p:cNvPr>
            <p:cNvSpPr>
              <a:spLocks noChangeShapeType="1"/>
            </p:cNvSpPr>
            <p:nvPr/>
          </p:nvSpPr>
          <p:spPr bwMode="auto">
            <a:xfrm flipH="1" flipV="1">
              <a:off x="2189" y="3252"/>
              <a:ext cx="201" cy="1"/>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9" name="Line 43">
              <a:extLst>
                <a:ext uri="{FF2B5EF4-FFF2-40B4-BE49-F238E27FC236}">
                  <a16:creationId xmlns:a16="http://schemas.microsoft.com/office/drawing/2014/main" id="{F585A12C-02A3-05BB-7E53-2C9EEF83A4FC}"/>
                </a:ext>
              </a:extLst>
            </p:cNvPr>
            <p:cNvSpPr>
              <a:spLocks noChangeShapeType="1"/>
            </p:cNvSpPr>
            <p:nvPr/>
          </p:nvSpPr>
          <p:spPr bwMode="auto">
            <a:xfrm>
              <a:off x="3258" y="2052"/>
              <a:ext cx="0" cy="168"/>
            </a:xfrm>
            <a:prstGeom prst="line">
              <a:avLst/>
            </a:prstGeom>
            <a:noFill/>
            <a:ln w="28575">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0" name="Line 49">
              <a:extLst>
                <a:ext uri="{FF2B5EF4-FFF2-40B4-BE49-F238E27FC236}">
                  <a16:creationId xmlns:a16="http://schemas.microsoft.com/office/drawing/2014/main" id="{23E05DDD-0FFF-F623-16F0-5AF64E68B22A}"/>
                </a:ext>
              </a:extLst>
            </p:cNvPr>
            <p:cNvSpPr>
              <a:spLocks noChangeShapeType="1"/>
            </p:cNvSpPr>
            <p:nvPr/>
          </p:nvSpPr>
          <p:spPr bwMode="auto">
            <a:xfrm>
              <a:off x="3558" y="1398"/>
              <a:ext cx="0" cy="1740"/>
            </a:xfrm>
            <a:prstGeom prst="line">
              <a:avLst/>
            </a:prstGeom>
            <a:noFill/>
            <a:ln w="28575">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0276" name="Group 52">
            <a:extLst>
              <a:ext uri="{FF2B5EF4-FFF2-40B4-BE49-F238E27FC236}">
                <a16:creationId xmlns:a16="http://schemas.microsoft.com/office/drawing/2014/main" id="{E59A7548-8933-06E9-77CB-5353A854A19D}"/>
              </a:ext>
            </a:extLst>
          </p:cNvPr>
          <p:cNvGrpSpPr>
            <a:grpSpLocks/>
          </p:cNvGrpSpPr>
          <p:nvPr/>
        </p:nvGrpSpPr>
        <p:grpSpPr bwMode="auto">
          <a:xfrm>
            <a:off x="5792788" y="1611313"/>
            <a:ext cx="3140075" cy="4813300"/>
            <a:chOff x="290" y="1134"/>
            <a:chExt cx="2566" cy="2934"/>
          </a:xfrm>
        </p:grpSpPr>
        <p:grpSp>
          <p:nvGrpSpPr>
            <p:cNvPr id="23582" name="Group 53">
              <a:extLst>
                <a:ext uri="{FF2B5EF4-FFF2-40B4-BE49-F238E27FC236}">
                  <a16:creationId xmlns:a16="http://schemas.microsoft.com/office/drawing/2014/main" id="{0A64643D-A9F4-5FD8-8242-ADA0A7714CC2}"/>
                </a:ext>
              </a:extLst>
            </p:cNvPr>
            <p:cNvGrpSpPr>
              <a:grpSpLocks/>
            </p:cNvGrpSpPr>
            <p:nvPr/>
          </p:nvGrpSpPr>
          <p:grpSpPr bwMode="auto">
            <a:xfrm>
              <a:off x="486" y="1134"/>
              <a:ext cx="2370" cy="2934"/>
              <a:chOff x="1866" y="1200"/>
              <a:chExt cx="2370" cy="2934"/>
            </a:xfrm>
          </p:grpSpPr>
          <p:grpSp>
            <p:nvGrpSpPr>
              <p:cNvPr id="23583" name="Group 54">
                <a:extLst>
                  <a:ext uri="{FF2B5EF4-FFF2-40B4-BE49-F238E27FC236}">
                    <a16:creationId xmlns:a16="http://schemas.microsoft.com/office/drawing/2014/main" id="{88646324-ACAB-2140-88BD-CDC800608439}"/>
                  </a:ext>
                </a:extLst>
              </p:cNvPr>
              <p:cNvGrpSpPr>
                <a:grpSpLocks/>
              </p:cNvGrpSpPr>
              <p:nvPr/>
            </p:nvGrpSpPr>
            <p:grpSpPr bwMode="auto">
              <a:xfrm>
                <a:off x="1866" y="1200"/>
                <a:ext cx="2370" cy="2742"/>
                <a:chOff x="1866" y="1278"/>
                <a:chExt cx="2370" cy="2742"/>
              </a:xfrm>
            </p:grpSpPr>
            <p:pic>
              <p:nvPicPr>
                <p:cNvPr id="23584" name="Picture 55">
                  <a:extLst>
                    <a:ext uri="{FF2B5EF4-FFF2-40B4-BE49-F238E27FC236}">
                      <a16:creationId xmlns:a16="http://schemas.microsoft.com/office/drawing/2014/main" id="{E36F856D-7159-D0ED-259C-BE9BF7232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 y="1287"/>
                  <a:ext cx="1095" cy="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5" name="Picture 56">
                  <a:extLst>
                    <a:ext uri="{FF2B5EF4-FFF2-40B4-BE49-F238E27FC236}">
                      <a16:creationId xmlns:a16="http://schemas.microsoft.com/office/drawing/2014/main" id="{DBDD7316-3BD5-0066-8272-48835C1B9E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2" y="2469"/>
                  <a:ext cx="1078"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6" name="Picture 57">
                  <a:extLst>
                    <a:ext uri="{FF2B5EF4-FFF2-40B4-BE49-F238E27FC236}">
                      <a16:creationId xmlns:a16="http://schemas.microsoft.com/office/drawing/2014/main" id="{E4F579A9-3CDA-9C14-C4B4-731DE51BC5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 y="2131"/>
                  <a:ext cx="1271"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7" name="Picture 58">
                  <a:extLst>
                    <a:ext uri="{FF2B5EF4-FFF2-40B4-BE49-F238E27FC236}">
                      <a16:creationId xmlns:a16="http://schemas.microsoft.com/office/drawing/2014/main" id="{28FBB4EA-600D-876A-4C59-FC0F4D95F5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 y="3246"/>
                  <a:ext cx="1282"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8" name="Rectangle 59">
                  <a:extLst>
                    <a:ext uri="{FF2B5EF4-FFF2-40B4-BE49-F238E27FC236}">
                      <a16:creationId xmlns:a16="http://schemas.microsoft.com/office/drawing/2014/main" id="{09134845-5611-67C8-FEB9-A420ED4DA80E}"/>
                    </a:ext>
                  </a:extLst>
                </p:cNvPr>
                <p:cNvSpPr>
                  <a:spLocks noChangeArrowheads="1"/>
                </p:cNvSpPr>
                <p:nvPr/>
              </p:nvSpPr>
              <p:spPr bwMode="auto">
                <a:xfrm>
                  <a:off x="1866" y="1278"/>
                  <a:ext cx="2358" cy="2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pPr eaLnBrk="0" hangingPunct="0">
                    <a:spcBef>
                      <a:spcPct val="20000"/>
                    </a:spcBef>
                  </a:pPr>
                  <a:endParaRPr lang="zh-CN" altLang="en-US"/>
                </a:p>
              </p:txBody>
            </p:sp>
            <p:sp>
              <p:nvSpPr>
                <p:cNvPr id="23589" name="Line 60">
                  <a:extLst>
                    <a:ext uri="{FF2B5EF4-FFF2-40B4-BE49-F238E27FC236}">
                      <a16:creationId xmlns:a16="http://schemas.microsoft.com/office/drawing/2014/main" id="{AC194A93-C68F-4231-7B1B-D51ECAC79FEC}"/>
                    </a:ext>
                  </a:extLst>
                </p:cNvPr>
                <p:cNvSpPr>
                  <a:spLocks noChangeShapeType="1"/>
                </p:cNvSpPr>
                <p:nvPr/>
              </p:nvSpPr>
              <p:spPr bwMode="auto">
                <a:xfrm>
                  <a:off x="2947" y="1278"/>
                  <a:ext cx="0" cy="2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590" name="Rectangle 61">
                <a:extLst>
                  <a:ext uri="{FF2B5EF4-FFF2-40B4-BE49-F238E27FC236}">
                    <a16:creationId xmlns:a16="http://schemas.microsoft.com/office/drawing/2014/main" id="{2FF49C57-CD79-F420-A945-799EF6C0FA6E}"/>
                  </a:ext>
                </a:extLst>
              </p:cNvPr>
              <p:cNvSpPr>
                <a:spLocks noChangeArrowheads="1"/>
              </p:cNvSpPr>
              <p:nvPr/>
            </p:nvSpPr>
            <p:spPr bwMode="auto">
              <a:xfrm>
                <a:off x="2051" y="3965"/>
                <a:ext cx="191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chemeClr val="tx1"/>
                    </a:solidFill>
                    <a:latin typeface="Tahoma" panose="020B0604030504040204" pitchFamily="34" charset="0"/>
                  </a:rPr>
                  <a:t>两阶段封锁</a:t>
                </a:r>
                <a:r>
                  <a:rPr lang="en-US" altLang="zh-CN" sz="1800">
                    <a:solidFill>
                      <a:schemeClr val="tx1"/>
                    </a:solidFill>
                    <a:latin typeface="Tahoma" panose="020B0604030504040204" pitchFamily="34" charset="0"/>
                  </a:rPr>
                  <a:t>-</a:t>
                </a:r>
                <a:r>
                  <a:rPr lang="zh-CN" altLang="en-US" sz="1800">
                    <a:solidFill>
                      <a:schemeClr val="tx1"/>
                    </a:solidFill>
                    <a:latin typeface="Tahoma" panose="020B0604030504040204" pitchFamily="34" charset="0"/>
                  </a:rPr>
                  <a:t>并发调度</a:t>
                </a:r>
                <a:r>
                  <a:rPr lang="en-US" altLang="zh-CN" sz="1800">
                    <a:solidFill>
                      <a:schemeClr val="tx1"/>
                    </a:solidFill>
                    <a:latin typeface="Tahoma" panose="020B0604030504040204" pitchFamily="34" charset="0"/>
                  </a:rPr>
                  <a:t>P</a:t>
                </a:r>
              </a:p>
            </p:txBody>
          </p:sp>
        </p:grpSp>
        <p:grpSp>
          <p:nvGrpSpPr>
            <p:cNvPr id="23591" name="Group 62">
              <a:extLst>
                <a:ext uri="{FF2B5EF4-FFF2-40B4-BE49-F238E27FC236}">
                  <a16:creationId xmlns:a16="http://schemas.microsoft.com/office/drawing/2014/main" id="{F41495B9-E0C8-593B-C5BE-2379F0B1E25C}"/>
                </a:ext>
              </a:extLst>
            </p:cNvPr>
            <p:cNvGrpSpPr>
              <a:grpSpLocks/>
            </p:cNvGrpSpPr>
            <p:nvPr/>
          </p:nvGrpSpPr>
          <p:grpSpPr bwMode="auto">
            <a:xfrm>
              <a:off x="290" y="1900"/>
              <a:ext cx="503" cy="184"/>
              <a:chOff x="1568" y="2326"/>
              <a:chExt cx="503" cy="184"/>
            </a:xfrm>
          </p:grpSpPr>
          <p:sp>
            <p:nvSpPr>
              <p:cNvPr id="23592" name="Line 63">
                <a:extLst>
                  <a:ext uri="{FF2B5EF4-FFF2-40B4-BE49-F238E27FC236}">
                    <a16:creationId xmlns:a16="http://schemas.microsoft.com/office/drawing/2014/main" id="{C0B3704E-8BDF-7B73-4112-1513BAEC7185}"/>
                  </a:ext>
                </a:extLst>
              </p:cNvPr>
              <p:cNvSpPr>
                <a:spLocks noChangeShapeType="1"/>
              </p:cNvSpPr>
              <p:nvPr/>
            </p:nvSpPr>
            <p:spPr bwMode="auto">
              <a:xfrm>
                <a:off x="1643" y="2326"/>
                <a:ext cx="301"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3" name="Rectangle 64">
                <a:extLst>
                  <a:ext uri="{FF2B5EF4-FFF2-40B4-BE49-F238E27FC236}">
                    <a16:creationId xmlns:a16="http://schemas.microsoft.com/office/drawing/2014/main" id="{0F4A4ADB-06ED-C6B3-0FF3-B511A09FDEAE}"/>
                  </a:ext>
                </a:extLst>
              </p:cNvPr>
              <p:cNvSpPr>
                <a:spLocks noChangeArrowheads="1"/>
              </p:cNvSpPr>
              <p:nvPr/>
            </p:nvSpPr>
            <p:spPr bwMode="auto">
              <a:xfrm>
                <a:off x="1568" y="2360"/>
                <a:ext cx="50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34" charset="0"/>
                  </a:rPr>
                  <a:t>封锁点</a:t>
                </a:r>
              </a:p>
            </p:txBody>
          </p:sp>
        </p:grpSp>
        <p:grpSp>
          <p:nvGrpSpPr>
            <p:cNvPr id="23594" name="Group 65">
              <a:extLst>
                <a:ext uri="{FF2B5EF4-FFF2-40B4-BE49-F238E27FC236}">
                  <a16:creationId xmlns:a16="http://schemas.microsoft.com/office/drawing/2014/main" id="{04459010-19A0-8771-697B-F179F9166FF8}"/>
                </a:ext>
              </a:extLst>
            </p:cNvPr>
            <p:cNvGrpSpPr>
              <a:grpSpLocks/>
            </p:cNvGrpSpPr>
            <p:nvPr/>
          </p:nvGrpSpPr>
          <p:grpSpPr bwMode="auto">
            <a:xfrm>
              <a:off x="1236" y="3192"/>
              <a:ext cx="503" cy="184"/>
              <a:chOff x="2634" y="2160"/>
              <a:chExt cx="503" cy="184"/>
            </a:xfrm>
          </p:grpSpPr>
          <p:sp>
            <p:nvSpPr>
              <p:cNvPr id="23595" name="Line 66">
                <a:extLst>
                  <a:ext uri="{FF2B5EF4-FFF2-40B4-BE49-F238E27FC236}">
                    <a16:creationId xmlns:a16="http://schemas.microsoft.com/office/drawing/2014/main" id="{ABFBBA08-D282-4750-C6CC-966E358AE09F}"/>
                  </a:ext>
                </a:extLst>
              </p:cNvPr>
              <p:cNvSpPr>
                <a:spLocks noChangeShapeType="1"/>
              </p:cNvSpPr>
              <p:nvPr/>
            </p:nvSpPr>
            <p:spPr bwMode="auto">
              <a:xfrm flipV="1">
                <a:off x="2796" y="2160"/>
                <a:ext cx="276"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96" name="Rectangle 67">
                <a:extLst>
                  <a:ext uri="{FF2B5EF4-FFF2-40B4-BE49-F238E27FC236}">
                    <a16:creationId xmlns:a16="http://schemas.microsoft.com/office/drawing/2014/main" id="{0A161E52-1DE4-52E4-6B4D-BC377A561DBB}"/>
                  </a:ext>
                </a:extLst>
              </p:cNvPr>
              <p:cNvSpPr>
                <a:spLocks noChangeArrowheads="1"/>
              </p:cNvSpPr>
              <p:nvPr/>
            </p:nvSpPr>
            <p:spPr bwMode="auto">
              <a:xfrm>
                <a:off x="2634" y="2194"/>
                <a:ext cx="50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34" charset="0"/>
                  </a:rPr>
                  <a:t>封锁点</a:t>
                </a:r>
              </a:p>
            </p:txBody>
          </p:sp>
        </p:grpSp>
      </p:grpSp>
      <p:sp>
        <p:nvSpPr>
          <p:cNvPr id="820292" name="Rectangle 68">
            <a:extLst>
              <a:ext uri="{FF2B5EF4-FFF2-40B4-BE49-F238E27FC236}">
                <a16:creationId xmlns:a16="http://schemas.microsoft.com/office/drawing/2014/main" id="{833F9B63-AEA6-9F84-564F-C88E320ECBB6}"/>
              </a:ext>
            </a:extLst>
          </p:cNvPr>
          <p:cNvSpPr>
            <a:spLocks noChangeArrowheads="1"/>
          </p:cNvSpPr>
          <p:nvPr/>
        </p:nvSpPr>
        <p:spPr bwMode="auto">
          <a:xfrm>
            <a:off x="1276350" y="6562725"/>
            <a:ext cx="1731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800">
                <a:solidFill>
                  <a:srgbClr val="800000"/>
                </a:solidFill>
              </a:rPr>
              <a:t>调度</a:t>
            </a:r>
            <a:r>
              <a:rPr lang="en-US" altLang="zh-CN" sz="1800">
                <a:solidFill>
                  <a:srgbClr val="800000"/>
                </a:solidFill>
              </a:rPr>
              <a:t>Q</a:t>
            </a:r>
            <a:r>
              <a:rPr lang="zh-CN" altLang="en-US" sz="1800">
                <a:solidFill>
                  <a:srgbClr val="800000"/>
                </a:solidFill>
              </a:rPr>
              <a:t>形成死锁！</a:t>
            </a:r>
          </a:p>
        </p:txBody>
      </p:sp>
      <p:sp>
        <p:nvSpPr>
          <p:cNvPr id="23598" name="AutoShape 4">
            <a:extLst>
              <a:ext uri="{FF2B5EF4-FFF2-40B4-BE49-F238E27FC236}">
                <a16:creationId xmlns:a16="http://schemas.microsoft.com/office/drawing/2014/main" id="{E2D085EC-C211-E4A7-C8F0-F743C9A2AE9C}"/>
              </a:ext>
            </a:extLst>
          </p:cNvPr>
          <p:cNvSpPr>
            <a:spLocks noChangeArrowheads="1"/>
          </p:cNvSpPr>
          <p:nvPr/>
        </p:nvSpPr>
        <p:spPr bwMode="auto">
          <a:xfrm>
            <a:off x="6132513" y="768350"/>
            <a:ext cx="2859087" cy="782638"/>
          </a:xfrm>
          <a:prstGeom prst="cloudCallout">
            <a:avLst>
              <a:gd name="adj1" fmla="val 50611"/>
              <a:gd name="adj2" fmla="val 49296"/>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两阶段封调度</a:t>
            </a:r>
            <a:r>
              <a:rPr lang="en-US" altLang="zh-CN" sz="1600">
                <a:solidFill>
                  <a:srgbClr val="0066FF"/>
                </a:solidFill>
                <a:latin typeface="Tahoma" panose="020B0604030504040204" pitchFamily="34" charset="0"/>
              </a:rPr>
              <a:t>Q</a:t>
            </a:r>
            <a:r>
              <a:rPr lang="zh-CN" altLang="en-US" sz="1600">
                <a:solidFill>
                  <a:schemeClr val="tx1"/>
                </a:solidFill>
                <a:latin typeface="Tahoma" panose="020B0604030504040204" pitchFamily="34" charset="0"/>
              </a:rPr>
              <a:t>能够顺利执行完成？</a:t>
            </a:r>
          </a:p>
        </p:txBody>
      </p:sp>
      <p:grpSp>
        <p:nvGrpSpPr>
          <p:cNvPr id="820299" name="Group 75">
            <a:extLst>
              <a:ext uri="{FF2B5EF4-FFF2-40B4-BE49-F238E27FC236}">
                <a16:creationId xmlns:a16="http://schemas.microsoft.com/office/drawing/2014/main" id="{30F6D80B-4AFF-354D-13B2-CE4B45D217F0}"/>
              </a:ext>
            </a:extLst>
          </p:cNvPr>
          <p:cNvGrpSpPr>
            <a:grpSpLocks/>
          </p:cNvGrpSpPr>
          <p:nvPr/>
        </p:nvGrpSpPr>
        <p:grpSpPr bwMode="auto">
          <a:xfrm>
            <a:off x="5778500" y="2946400"/>
            <a:ext cx="2582863" cy="3890963"/>
            <a:chOff x="3493" y="1920"/>
            <a:chExt cx="1627" cy="2451"/>
          </a:xfrm>
        </p:grpSpPr>
        <p:sp>
          <p:nvSpPr>
            <p:cNvPr id="23600" name="Line 72">
              <a:extLst>
                <a:ext uri="{FF2B5EF4-FFF2-40B4-BE49-F238E27FC236}">
                  <a16:creationId xmlns:a16="http://schemas.microsoft.com/office/drawing/2014/main" id="{40238E8A-368D-23B1-30D2-BA7EBE7A4C45}"/>
                </a:ext>
              </a:extLst>
            </p:cNvPr>
            <p:cNvSpPr>
              <a:spLocks noChangeShapeType="1"/>
            </p:cNvSpPr>
            <p:nvPr/>
          </p:nvSpPr>
          <p:spPr bwMode="auto">
            <a:xfrm>
              <a:off x="3966" y="1920"/>
              <a:ext cx="43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3601" name="Group 74">
              <a:extLst>
                <a:ext uri="{FF2B5EF4-FFF2-40B4-BE49-F238E27FC236}">
                  <a16:creationId xmlns:a16="http://schemas.microsoft.com/office/drawing/2014/main" id="{70C4DFD4-63F2-E354-D78A-AC4B2D572BF0}"/>
                </a:ext>
              </a:extLst>
            </p:cNvPr>
            <p:cNvGrpSpPr>
              <a:grpSpLocks/>
            </p:cNvGrpSpPr>
            <p:nvPr/>
          </p:nvGrpSpPr>
          <p:grpSpPr bwMode="auto">
            <a:xfrm>
              <a:off x="3493" y="1942"/>
              <a:ext cx="1627" cy="2429"/>
              <a:chOff x="3493" y="1942"/>
              <a:chExt cx="1627" cy="2429"/>
            </a:xfrm>
          </p:grpSpPr>
          <p:sp>
            <p:nvSpPr>
              <p:cNvPr id="23602" name="Rectangle 69">
                <a:extLst>
                  <a:ext uri="{FF2B5EF4-FFF2-40B4-BE49-F238E27FC236}">
                    <a16:creationId xmlns:a16="http://schemas.microsoft.com/office/drawing/2014/main" id="{C9DDD236-F422-D550-D1B3-CC2338371010}"/>
                  </a:ext>
                </a:extLst>
              </p:cNvPr>
              <p:cNvSpPr>
                <a:spLocks noChangeArrowheads="1"/>
              </p:cNvSpPr>
              <p:nvPr/>
            </p:nvSpPr>
            <p:spPr bwMode="auto">
              <a:xfrm>
                <a:off x="4029" y="4197"/>
                <a:ext cx="10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800">
                    <a:solidFill>
                      <a:srgbClr val="800000"/>
                    </a:solidFill>
                  </a:rPr>
                  <a:t>调度</a:t>
                </a:r>
                <a:r>
                  <a:rPr lang="en-US" altLang="zh-CN" sz="1800">
                    <a:solidFill>
                      <a:srgbClr val="800000"/>
                    </a:solidFill>
                  </a:rPr>
                  <a:t>P</a:t>
                </a:r>
                <a:r>
                  <a:rPr lang="zh-CN" altLang="en-US" sz="1800">
                    <a:solidFill>
                      <a:srgbClr val="800000"/>
                    </a:solidFill>
                  </a:rPr>
                  <a:t>顺利执行！</a:t>
                </a:r>
              </a:p>
            </p:txBody>
          </p:sp>
          <p:sp>
            <p:nvSpPr>
              <p:cNvPr id="23603" name="AutoShape 71">
                <a:extLst>
                  <a:ext uri="{FF2B5EF4-FFF2-40B4-BE49-F238E27FC236}">
                    <a16:creationId xmlns:a16="http://schemas.microsoft.com/office/drawing/2014/main" id="{A6F49FAB-2289-4776-77EF-A51EFA080AFF}"/>
                  </a:ext>
                </a:extLst>
              </p:cNvPr>
              <p:cNvSpPr>
                <a:spLocks noChangeArrowheads="1"/>
              </p:cNvSpPr>
              <p:nvPr/>
            </p:nvSpPr>
            <p:spPr bwMode="auto">
              <a:xfrm>
                <a:off x="4008" y="1942"/>
                <a:ext cx="149" cy="375"/>
              </a:xfrm>
              <a:prstGeom prst="curvedRightArrow">
                <a:avLst>
                  <a:gd name="adj1" fmla="val 55194"/>
                  <a:gd name="adj2" fmla="val 110400"/>
                  <a:gd name="adj3" fmla="val 33319"/>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0" hangingPunct="0">
                  <a:spcBef>
                    <a:spcPct val="20000"/>
                  </a:spcBef>
                </a:pPr>
                <a:endParaRPr lang="zh-CN" altLang="en-US"/>
              </a:p>
            </p:txBody>
          </p:sp>
          <p:sp>
            <p:nvSpPr>
              <p:cNvPr id="23604" name="Rectangle 73">
                <a:extLst>
                  <a:ext uri="{FF2B5EF4-FFF2-40B4-BE49-F238E27FC236}">
                    <a16:creationId xmlns:a16="http://schemas.microsoft.com/office/drawing/2014/main" id="{BF247818-93FA-E1F7-618D-C9DC2E7FD381}"/>
                  </a:ext>
                </a:extLst>
              </p:cNvPr>
              <p:cNvSpPr>
                <a:spLocks noChangeArrowheads="1"/>
              </p:cNvSpPr>
              <p:nvPr/>
            </p:nvSpPr>
            <p:spPr bwMode="auto">
              <a:xfrm>
                <a:off x="3493" y="2055"/>
                <a:ext cx="46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400">
                    <a:solidFill>
                      <a:srgbClr val="FF0000"/>
                    </a:solidFill>
                  </a:rPr>
                  <a:t>调度</a:t>
                </a:r>
                <a:r>
                  <a:rPr lang="en-US" altLang="zh-CN" sz="1400">
                    <a:solidFill>
                      <a:srgbClr val="FF0000"/>
                    </a:solidFill>
                  </a:rPr>
                  <a:t>B</a:t>
                </a:r>
                <a:r>
                  <a:rPr lang="zh-CN" altLang="en-US" sz="1400">
                    <a:solidFill>
                      <a:srgbClr val="FF0000"/>
                    </a:solidFill>
                  </a:rPr>
                  <a:t>和</a:t>
                </a:r>
                <a:r>
                  <a:rPr lang="en-US" altLang="zh-CN" sz="1400">
                    <a:solidFill>
                      <a:srgbClr val="FF0000"/>
                    </a:solidFill>
                  </a:rPr>
                  <a:t>A</a:t>
                </a:r>
              </a:p>
              <a:p>
                <a:pPr eaLnBrk="0" hangingPunct="0">
                  <a:spcBef>
                    <a:spcPct val="20000"/>
                  </a:spcBef>
                </a:pPr>
                <a:r>
                  <a:rPr lang="zh-CN" altLang="en-US" sz="1400">
                    <a:solidFill>
                      <a:srgbClr val="FF0000"/>
                    </a:solidFill>
                  </a:rPr>
                  <a:t>唯一差异</a:t>
                </a:r>
              </a:p>
            </p:txBody>
          </p:sp>
        </p:grpSp>
      </p:grpSp>
      <p:sp>
        <p:nvSpPr>
          <p:cNvPr id="23605" name="Rectangle 58">
            <a:extLst>
              <a:ext uri="{FF2B5EF4-FFF2-40B4-BE49-F238E27FC236}">
                <a16:creationId xmlns:a16="http://schemas.microsoft.com/office/drawing/2014/main" id="{0729BAD2-B619-A7E5-9E07-23A3F6A7C0D0}"/>
              </a:ext>
            </a:extLst>
          </p:cNvPr>
          <p:cNvSpPr>
            <a:spLocks noChangeArrowheads="1"/>
          </p:cNvSpPr>
          <p:nvPr/>
        </p:nvSpPr>
        <p:spPr bwMode="auto">
          <a:xfrm>
            <a:off x="5480050" y="77788"/>
            <a:ext cx="32829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en-US" altLang="zh-CN" sz="2000">
                <a:solidFill>
                  <a:srgbClr val="008000"/>
                </a:solidFill>
                <a:latin typeface="Tahoma" panose="020B0604030504040204" pitchFamily="34" charset="0"/>
                <a:ea typeface="黑体" panose="02010609060101010101" pitchFamily="49" charset="-122"/>
              </a:rPr>
              <a:t>3.1  </a:t>
            </a:r>
            <a:r>
              <a:rPr lang="zh-CN" altLang="en-US" sz="2000">
                <a:solidFill>
                  <a:srgbClr val="008000"/>
                </a:solidFill>
                <a:latin typeface="Tahoma" panose="020B0604030504040204" pitchFamily="34" charset="0"/>
                <a:ea typeface="黑体" panose="02010609060101010101" pitchFamily="49" charset="-122"/>
              </a:rPr>
              <a:t>两阶段封锁协议</a:t>
            </a:r>
          </a:p>
        </p:txBody>
      </p:sp>
      <p:sp>
        <p:nvSpPr>
          <p:cNvPr id="2" name="矩形 1">
            <a:extLst>
              <a:ext uri="{FF2B5EF4-FFF2-40B4-BE49-F238E27FC236}">
                <a16:creationId xmlns:a16="http://schemas.microsoft.com/office/drawing/2014/main" id="{9B118419-6DCF-AAF8-F513-AEDC00B781EB}"/>
              </a:ext>
            </a:extLst>
          </p:cNvPr>
          <p:cNvSpPr>
            <a:spLocks noChangeArrowheads="1"/>
          </p:cNvSpPr>
          <p:nvPr/>
        </p:nvSpPr>
        <p:spPr bwMode="auto">
          <a:xfrm>
            <a:off x="3570288" y="5062538"/>
            <a:ext cx="2363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en-US" altLang="zh-CN" sz="2000">
                <a:solidFill>
                  <a:srgbClr val="0000FF"/>
                </a:solidFill>
              </a:rPr>
              <a:t>P</a:t>
            </a:r>
            <a:r>
              <a:rPr lang="zh-CN" altLang="en-US" sz="2000">
                <a:solidFill>
                  <a:srgbClr val="0000FF"/>
                </a:solidFill>
              </a:rPr>
              <a:t>还算并行调度吗？</a:t>
            </a:r>
          </a:p>
        </p:txBody>
      </p:sp>
      <p:sp>
        <p:nvSpPr>
          <p:cNvPr id="3" name="矩形 2">
            <a:extLst>
              <a:ext uri="{FF2B5EF4-FFF2-40B4-BE49-F238E27FC236}">
                <a16:creationId xmlns:a16="http://schemas.microsoft.com/office/drawing/2014/main" id="{7C4000E1-0859-B373-EA0D-D220AB756294}"/>
              </a:ext>
            </a:extLst>
          </p:cNvPr>
          <p:cNvSpPr>
            <a:spLocks noChangeArrowheads="1"/>
          </p:cNvSpPr>
          <p:nvPr/>
        </p:nvSpPr>
        <p:spPr bwMode="auto">
          <a:xfrm>
            <a:off x="3552825" y="5462588"/>
            <a:ext cx="237807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sz="1800">
                <a:solidFill>
                  <a:srgbClr val="FF0000"/>
                </a:solidFill>
              </a:rPr>
              <a:t>当然算！如事务</a:t>
            </a:r>
            <a:r>
              <a:rPr lang="en-US" altLang="zh-CN" sz="1800">
                <a:solidFill>
                  <a:srgbClr val="FF0000"/>
                </a:solidFill>
              </a:rPr>
              <a:t>T4</a:t>
            </a:r>
            <a:r>
              <a:rPr lang="zh-CN" altLang="en-US" sz="1800">
                <a:solidFill>
                  <a:srgbClr val="FF0000"/>
                </a:solidFill>
              </a:rPr>
              <a:t>还</a:t>
            </a:r>
            <a:endParaRPr lang="en-US" altLang="zh-CN" sz="1800">
              <a:solidFill>
                <a:srgbClr val="FF0000"/>
              </a:solidFill>
            </a:endParaRPr>
          </a:p>
          <a:p>
            <a:pPr eaLnBrk="0" hangingPunct="0">
              <a:spcBef>
                <a:spcPct val="20000"/>
              </a:spcBef>
            </a:pPr>
            <a:r>
              <a:rPr lang="zh-CN" altLang="en-US" sz="1800">
                <a:solidFill>
                  <a:srgbClr val="FF0000"/>
                </a:solidFill>
              </a:rPr>
              <a:t>可能处理其它数据</a:t>
            </a:r>
            <a:r>
              <a:rPr lang="en-US" altLang="zh-CN" sz="1800">
                <a:solidFill>
                  <a:srgbClr val="FF0000"/>
                </a:solidFill>
              </a:rPr>
              <a:t>C,</a:t>
            </a:r>
          </a:p>
          <a:p>
            <a:pPr eaLnBrk="0" hangingPunct="0">
              <a:spcBef>
                <a:spcPct val="20000"/>
              </a:spcBef>
            </a:pPr>
            <a:r>
              <a:rPr lang="en-US" altLang="zh-CN" sz="1800">
                <a:solidFill>
                  <a:srgbClr val="FF0000"/>
                </a:solidFill>
              </a:rPr>
              <a:t>D</a:t>
            </a:r>
            <a:r>
              <a:rPr lang="zh-CN" altLang="en-US" sz="1800">
                <a:solidFill>
                  <a:srgbClr val="FF0000"/>
                </a:solidFill>
              </a:rPr>
              <a:t>,可与事务</a:t>
            </a:r>
            <a:r>
              <a:rPr lang="en-US" altLang="zh-CN" sz="1800">
                <a:solidFill>
                  <a:srgbClr val="FF0000"/>
                </a:solidFill>
              </a:rPr>
              <a:t>T3</a:t>
            </a:r>
            <a:r>
              <a:rPr lang="zh-CN" altLang="en-US" sz="1800">
                <a:solidFill>
                  <a:srgbClr val="FF0000"/>
                </a:solidFill>
              </a:rPr>
              <a:t>并行做.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0275"/>
                                        </p:tgtEl>
                                        <p:attrNameLst>
                                          <p:attrName>style.visibility</p:attrName>
                                        </p:attrNameLst>
                                      </p:cBhvr>
                                      <p:to>
                                        <p:strVal val="visible"/>
                                      </p:to>
                                    </p:set>
                                    <p:anim calcmode="lin" valueType="num">
                                      <p:cBhvr additive="base">
                                        <p:cTn id="7" dur="500" fill="hold"/>
                                        <p:tgtEl>
                                          <p:spTgt spid="820275"/>
                                        </p:tgtEl>
                                        <p:attrNameLst>
                                          <p:attrName>ppt_x</p:attrName>
                                        </p:attrNameLst>
                                      </p:cBhvr>
                                      <p:tavLst>
                                        <p:tav tm="0">
                                          <p:val>
                                            <p:strVal val="#ppt_x"/>
                                          </p:val>
                                        </p:tav>
                                        <p:tav tm="100000">
                                          <p:val>
                                            <p:strVal val="#ppt_x"/>
                                          </p:val>
                                        </p:tav>
                                      </p:tavLst>
                                    </p:anim>
                                    <p:anim calcmode="lin" valueType="num">
                                      <p:cBhvr additive="base">
                                        <p:cTn id="8" dur="500" fill="hold"/>
                                        <p:tgtEl>
                                          <p:spTgt spid="8202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20292"/>
                                        </p:tgtEl>
                                        <p:attrNameLst>
                                          <p:attrName>style.visibility</p:attrName>
                                        </p:attrNameLst>
                                      </p:cBhvr>
                                      <p:to>
                                        <p:strVal val="visible"/>
                                      </p:to>
                                    </p:set>
                                    <p:anim calcmode="lin" valueType="num">
                                      <p:cBhvr additive="base">
                                        <p:cTn id="13" dur="500" fill="hold"/>
                                        <p:tgtEl>
                                          <p:spTgt spid="820292"/>
                                        </p:tgtEl>
                                        <p:attrNameLst>
                                          <p:attrName>ppt_x</p:attrName>
                                        </p:attrNameLst>
                                      </p:cBhvr>
                                      <p:tavLst>
                                        <p:tav tm="0">
                                          <p:val>
                                            <p:strVal val="#ppt_x"/>
                                          </p:val>
                                        </p:tav>
                                        <p:tav tm="100000">
                                          <p:val>
                                            <p:strVal val="#ppt_x"/>
                                          </p:val>
                                        </p:tav>
                                      </p:tavLst>
                                    </p:anim>
                                    <p:anim calcmode="lin" valueType="num">
                                      <p:cBhvr additive="base">
                                        <p:cTn id="14" dur="500" fill="hold"/>
                                        <p:tgtEl>
                                          <p:spTgt spid="82029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20272"/>
                                        </p:tgtEl>
                                        <p:attrNameLst>
                                          <p:attrName>style.visibility</p:attrName>
                                        </p:attrNameLst>
                                      </p:cBhvr>
                                      <p:to>
                                        <p:strVal val="visible"/>
                                      </p:to>
                                    </p:set>
                                    <p:anim calcmode="lin" valueType="num">
                                      <p:cBhvr additive="base">
                                        <p:cTn id="19" dur="500" fill="hold"/>
                                        <p:tgtEl>
                                          <p:spTgt spid="820272"/>
                                        </p:tgtEl>
                                        <p:attrNameLst>
                                          <p:attrName>ppt_x</p:attrName>
                                        </p:attrNameLst>
                                      </p:cBhvr>
                                      <p:tavLst>
                                        <p:tav tm="0">
                                          <p:val>
                                            <p:strVal val="#ppt_x"/>
                                          </p:val>
                                        </p:tav>
                                        <p:tav tm="100000">
                                          <p:val>
                                            <p:strVal val="#ppt_x"/>
                                          </p:val>
                                        </p:tav>
                                      </p:tavLst>
                                    </p:anim>
                                    <p:anim calcmode="lin" valueType="num">
                                      <p:cBhvr additive="base">
                                        <p:cTn id="20" dur="500" fill="hold"/>
                                        <p:tgtEl>
                                          <p:spTgt spid="82027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20276"/>
                                        </p:tgtEl>
                                        <p:attrNameLst>
                                          <p:attrName>style.visibility</p:attrName>
                                        </p:attrNameLst>
                                      </p:cBhvr>
                                      <p:to>
                                        <p:strVal val="visible"/>
                                      </p:to>
                                    </p:set>
                                    <p:anim calcmode="lin" valueType="num">
                                      <p:cBhvr additive="base">
                                        <p:cTn id="23" dur="500" fill="hold"/>
                                        <p:tgtEl>
                                          <p:spTgt spid="820276"/>
                                        </p:tgtEl>
                                        <p:attrNameLst>
                                          <p:attrName>ppt_x</p:attrName>
                                        </p:attrNameLst>
                                      </p:cBhvr>
                                      <p:tavLst>
                                        <p:tav tm="0">
                                          <p:val>
                                            <p:strVal val="#ppt_x"/>
                                          </p:val>
                                        </p:tav>
                                        <p:tav tm="100000">
                                          <p:val>
                                            <p:strVal val="#ppt_x"/>
                                          </p:val>
                                        </p:tav>
                                      </p:tavLst>
                                    </p:anim>
                                    <p:anim calcmode="lin" valueType="num">
                                      <p:cBhvr additive="base">
                                        <p:cTn id="24" dur="500" fill="hold"/>
                                        <p:tgtEl>
                                          <p:spTgt spid="82027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820299"/>
                                        </p:tgtEl>
                                        <p:attrNameLst>
                                          <p:attrName>style.visibility</p:attrName>
                                        </p:attrNameLst>
                                      </p:cBhvr>
                                      <p:to>
                                        <p:strVal val="visible"/>
                                      </p:to>
                                    </p:set>
                                    <p:anim calcmode="lin" valueType="num">
                                      <p:cBhvr additive="base">
                                        <p:cTn id="29" dur="500" fill="hold"/>
                                        <p:tgtEl>
                                          <p:spTgt spid="820299"/>
                                        </p:tgtEl>
                                        <p:attrNameLst>
                                          <p:attrName>ppt_x</p:attrName>
                                        </p:attrNameLst>
                                      </p:cBhvr>
                                      <p:tavLst>
                                        <p:tav tm="0">
                                          <p:val>
                                            <p:strVal val="#ppt_x"/>
                                          </p:val>
                                        </p:tav>
                                        <p:tav tm="100000">
                                          <p:val>
                                            <p:strVal val="#ppt_x"/>
                                          </p:val>
                                        </p:tav>
                                      </p:tavLst>
                                    </p:anim>
                                    <p:anim calcmode="lin" valueType="num">
                                      <p:cBhvr additive="base">
                                        <p:cTn id="30" dur="500" fill="hold"/>
                                        <p:tgtEl>
                                          <p:spTgt spid="82029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xit" presetSubtype="10" fill="hold" nodeType="clickEffect">
                                  <p:stCondLst>
                                    <p:cond delay="0"/>
                                  </p:stCondLst>
                                  <p:childTnLst>
                                    <p:animEffect transition="out" filter="blinds(horizontal)">
                                      <p:cBhvr>
                                        <p:cTn id="34" dur="500"/>
                                        <p:tgtEl>
                                          <p:spTgt spid="820292"/>
                                        </p:tgtEl>
                                      </p:cBhvr>
                                    </p:animEffect>
                                    <p:set>
                                      <p:cBhvr>
                                        <p:cTn id="35" dur="1" fill="hold">
                                          <p:stCondLst>
                                            <p:cond delay="499"/>
                                          </p:stCondLst>
                                        </p:cTn>
                                        <p:tgtEl>
                                          <p:spTgt spid="820292"/>
                                        </p:tgtEl>
                                        <p:attrNameLst>
                                          <p:attrName>style.visibility</p:attrName>
                                        </p:attrNameLst>
                                      </p:cBhvr>
                                      <p:to>
                                        <p:strVal val="hidden"/>
                                      </p:to>
                                    </p:set>
                                  </p:childTnLst>
                                </p:cTn>
                              </p:par>
                              <p:par>
                                <p:cTn id="36" presetID="3" presetClass="exit" presetSubtype="10" fill="hold" nodeType="withEffect">
                                  <p:stCondLst>
                                    <p:cond delay="0"/>
                                  </p:stCondLst>
                                  <p:childTnLst>
                                    <p:animEffect transition="out" filter="blinds(horizontal)">
                                      <p:cBhvr>
                                        <p:cTn id="37" dur="500"/>
                                        <p:tgtEl>
                                          <p:spTgt spid="820299"/>
                                        </p:tgtEl>
                                      </p:cBhvr>
                                    </p:animEffect>
                                    <p:set>
                                      <p:cBhvr>
                                        <p:cTn id="38" dur="1" fill="hold">
                                          <p:stCondLst>
                                            <p:cond delay="499"/>
                                          </p:stCondLst>
                                        </p:cTn>
                                        <p:tgtEl>
                                          <p:spTgt spid="820299"/>
                                        </p:tgtEl>
                                        <p:attrNameLst>
                                          <p:attrName>style.visibility</p:attrName>
                                        </p:attrNameLst>
                                      </p:cBhvr>
                                      <p:to>
                                        <p:strVal val="hidden"/>
                                      </p:to>
                                    </p:set>
                                  </p:childTnLst>
                                </p:cTn>
                              </p:par>
                              <p:par>
                                <p:cTn id="39" presetID="3" presetClass="exit" presetSubtype="10" fill="hold" nodeType="withEffect">
                                  <p:stCondLst>
                                    <p:cond delay="0"/>
                                  </p:stCondLst>
                                  <p:childTnLst>
                                    <p:animEffect transition="out" filter="blinds(horizontal)">
                                      <p:cBhvr>
                                        <p:cTn id="40" dur="500"/>
                                        <p:tgtEl>
                                          <p:spTgt spid="820272"/>
                                        </p:tgtEl>
                                      </p:cBhvr>
                                    </p:animEffect>
                                    <p:set>
                                      <p:cBhvr>
                                        <p:cTn id="41" dur="1" fill="hold">
                                          <p:stCondLst>
                                            <p:cond delay="499"/>
                                          </p:stCondLst>
                                        </p:cTn>
                                        <p:tgtEl>
                                          <p:spTgt spid="820272"/>
                                        </p:tgtEl>
                                        <p:attrNameLst>
                                          <p:attrName>style.visibility</p:attrName>
                                        </p:attrNameLst>
                                      </p:cBhvr>
                                      <p:to>
                                        <p:strVal val="hidden"/>
                                      </p:to>
                                    </p:set>
                                  </p:childTnLst>
                                </p:cTn>
                              </p:par>
                              <p:par>
                                <p:cTn id="42" presetID="3" presetClass="entr" presetSubtype="1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linds(horizontal)">
                                      <p:cBhvr>
                                        <p:cTn id="44" dur="500"/>
                                        <p:tgtEl>
                                          <p:spTgt spid="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linds(horizontal)">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72" grpId="0"/>
      <p:bldP spid="820272" grpId="1"/>
      <p:bldP spid="820292" grpId="0"/>
      <p:bldP spid="820292" grpId="1"/>
      <p:bldP spid="2" grpId="0"/>
      <p:bldP spid="3"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编号占位符 3">
            <a:extLst>
              <a:ext uri="{FF2B5EF4-FFF2-40B4-BE49-F238E27FC236}">
                <a16:creationId xmlns:a16="http://schemas.microsoft.com/office/drawing/2014/main" id="{15C26478-69BD-0F9F-EF43-06921AA6FF7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A0328C-F818-439C-96D9-2272AF035B45}" type="slidenum">
              <a:rPr lang="zh-CN" altLang="en-US"/>
              <a:pPr/>
              <a:t>391</a:t>
            </a:fld>
            <a:endParaRPr lang="zh-CN" altLang="en-US"/>
          </a:p>
        </p:txBody>
      </p:sp>
      <p:sp>
        <p:nvSpPr>
          <p:cNvPr id="24578" name="Rectangle 2">
            <a:extLst>
              <a:ext uri="{FF2B5EF4-FFF2-40B4-BE49-F238E27FC236}">
                <a16:creationId xmlns:a16="http://schemas.microsoft.com/office/drawing/2014/main" id="{53FFF888-30D0-C154-9710-1D8338A41EA5}"/>
              </a:ext>
            </a:extLst>
          </p:cNvPr>
          <p:cNvSpPr>
            <a:spLocks noGrp="1" noChangeArrowheads="1"/>
          </p:cNvSpPr>
          <p:nvPr>
            <p:ph type="title" idx="4294967295"/>
          </p:nvPr>
        </p:nvSpPr>
        <p:spPr>
          <a:xfrm>
            <a:off x="417513" y="77788"/>
            <a:ext cx="5848350" cy="574675"/>
          </a:xfrm>
        </p:spPr>
        <p:txBody>
          <a:bodyPr anchor="b"/>
          <a:lstStyle/>
          <a:p>
            <a:pPr algn="l"/>
            <a:r>
              <a:rPr lang="en-US" altLang="zh-CN" sz="2800" b="1">
                <a:latin typeface="黑体" panose="02010609060101010101" pitchFamily="49" charset="-122"/>
                <a:ea typeface="黑体" panose="02010609060101010101" pitchFamily="49" charset="-122"/>
              </a:rPr>
              <a:t>3.2 </a:t>
            </a:r>
            <a:r>
              <a:rPr lang="zh-CN" altLang="en-US" sz="2800" b="1">
                <a:latin typeface="黑体" panose="02010609060101010101" pitchFamily="49" charset="-122"/>
                <a:ea typeface="黑体" panose="02010609060101010101" pitchFamily="49" charset="-122"/>
              </a:rPr>
              <a:t>可串行化与两阶段封锁的关系</a:t>
            </a:r>
            <a:endParaRPr lang="en-US" altLang="zh-CN" sz="2800" b="1">
              <a:solidFill>
                <a:schemeClr val="tx1"/>
              </a:solidFill>
              <a:latin typeface="黑体" panose="02010609060101010101" pitchFamily="49" charset="-122"/>
              <a:ea typeface="黑体" panose="02010609060101010101" pitchFamily="49" charset="-122"/>
            </a:endParaRPr>
          </a:p>
        </p:txBody>
      </p:sp>
      <p:sp>
        <p:nvSpPr>
          <p:cNvPr id="24579" name="Rectangle 3">
            <a:extLst>
              <a:ext uri="{FF2B5EF4-FFF2-40B4-BE49-F238E27FC236}">
                <a16:creationId xmlns:a16="http://schemas.microsoft.com/office/drawing/2014/main" id="{A91AB2DD-5471-EE52-13A8-3CF24D62D84E}"/>
              </a:ext>
            </a:extLst>
          </p:cNvPr>
          <p:cNvSpPr>
            <a:spLocks noGrp="1" noChangeArrowheads="1"/>
          </p:cNvSpPr>
          <p:nvPr>
            <p:ph type="body" idx="4294967295"/>
          </p:nvPr>
        </p:nvSpPr>
        <p:spPr>
          <a:xfrm>
            <a:off x="17463" y="3381375"/>
            <a:ext cx="5380037" cy="1584325"/>
          </a:xfrm>
        </p:spPr>
        <p:txBody>
          <a:bodyPr/>
          <a:lstStyle/>
          <a:p>
            <a:r>
              <a:rPr lang="en-US" altLang="zh-CN" sz="2800">
                <a:latin typeface="Times New Roman" panose="02020603050405020304" pitchFamily="18" charset="0"/>
              </a:rPr>
              <a:t>There can be </a:t>
            </a:r>
            <a:r>
              <a:rPr lang="en-US" altLang="zh-CN" sz="2800">
                <a:solidFill>
                  <a:srgbClr val="0066FF"/>
                </a:solidFill>
                <a:latin typeface="Times New Roman" panose="02020603050405020304" pitchFamily="18" charset="0"/>
              </a:rPr>
              <a:t>conflict serializable</a:t>
            </a:r>
            <a:r>
              <a:rPr lang="en-US" altLang="zh-CN" sz="2800">
                <a:latin typeface="Times New Roman" panose="02020603050405020304" pitchFamily="18" charset="0"/>
              </a:rPr>
              <a:t> </a:t>
            </a:r>
          </a:p>
          <a:p>
            <a:pPr>
              <a:buFontTx/>
              <a:buNone/>
            </a:pPr>
            <a:r>
              <a:rPr lang="en-US" altLang="zh-CN" sz="2800">
                <a:latin typeface="Times New Roman" panose="02020603050405020304" pitchFamily="18" charset="0"/>
              </a:rPr>
              <a:t>	schedules that </a:t>
            </a:r>
            <a:r>
              <a:rPr lang="en-US" altLang="zh-CN" sz="2800">
                <a:solidFill>
                  <a:srgbClr val="0066FF"/>
                </a:solidFill>
                <a:latin typeface="Times New Roman" panose="02020603050405020304" pitchFamily="18" charset="0"/>
              </a:rPr>
              <a:t>cannot</a:t>
            </a:r>
            <a:r>
              <a:rPr lang="en-US" altLang="zh-CN" sz="2800">
                <a:latin typeface="Times New Roman" panose="02020603050405020304" pitchFamily="18" charset="0"/>
              </a:rPr>
              <a:t> be obtained </a:t>
            </a:r>
          </a:p>
          <a:p>
            <a:pPr>
              <a:buFontTx/>
              <a:buNone/>
            </a:pPr>
            <a:r>
              <a:rPr lang="en-US" altLang="zh-CN" sz="2800">
                <a:latin typeface="Times New Roman" panose="02020603050405020304" pitchFamily="18" charset="0"/>
              </a:rPr>
              <a:t>	if two-phase locking is used.  </a:t>
            </a:r>
          </a:p>
        </p:txBody>
      </p:sp>
      <p:sp>
        <p:nvSpPr>
          <p:cNvPr id="24580" name="AutoShape 4">
            <a:extLst>
              <a:ext uri="{FF2B5EF4-FFF2-40B4-BE49-F238E27FC236}">
                <a16:creationId xmlns:a16="http://schemas.microsoft.com/office/drawing/2014/main" id="{C918AFF0-A54B-9E97-0EB6-1635B6E740CA}"/>
              </a:ext>
            </a:extLst>
          </p:cNvPr>
          <p:cNvSpPr>
            <a:spLocks noChangeArrowheads="1"/>
          </p:cNvSpPr>
          <p:nvPr/>
        </p:nvSpPr>
        <p:spPr bwMode="auto">
          <a:xfrm>
            <a:off x="269875" y="1270000"/>
            <a:ext cx="1852613" cy="1074738"/>
          </a:xfrm>
          <a:prstGeom prst="cloudCallout">
            <a:avLst>
              <a:gd name="adj1" fmla="val -48375"/>
              <a:gd name="adj2" fmla="val 73481"/>
            </a:avLst>
          </a:prstGeom>
          <a:solidFill>
            <a:schemeClr val="accent1"/>
          </a:solidFill>
          <a:ln w="9525">
            <a:solidFill>
              <a:schemeClr val="tx1"/>
            </a:solidFill>
            <a:round/>
            <a:headEnd/>
            <a:tailEnd/>
          </a:ln>
        </p:spPr>
        <p:txBody>
          <a:bodyPr lIns="0" tIns="0" rIns="0" bIns="0"/>
          <a:lstStyle/>
          <a:p>
            <a:pPr algn="ctr" eaLnBrk="0" hangingPunct="0"/>
            <a:r>
              <a:rPr lang="en-US" altLang="zh-CN" sz="1600">
                <a:solidFill>
                  <a:schemeClr val="tx1"/>
                </a:solidFill>
                <a:latin typeface="Tahoma" panose="020B0604030504040204" pitchFamily="34" charset="0"/>
              </a:rPr>
              <a:t>Q</a:t>
            </a:r>
            <a:r>
              <a:rPr lang="zh-CN" altLang="en-US" sz="1600">
                <a:solidFill>
                  <a:schemeClr val="tx1"/>
                </a:solidFill>
                <a:latin typeface="Tahoma" panose="020B0604030504040204" pitchFamily="34" charset="0"/>
              </a:rPr>
              <a:t>是冲突可串行化调度吗</a:t>
            </a:r>
            <a:r>
              <a:rPr lang="en-US" altLang="zh-CN" sz="1600">
                <a:solidFill>
                  <a:schemeClr val="tx1"/>
                </a:solidFill>
                <a:latin typeface="Tahoma" panose="020B0604030504040204" pitchFamily="34" charset="0"/>
              </a:rPr>
              <a:t>?</a:t>
            </a:r>
            <a:endParaRPr lang="zh-CN" altLang="en-US" sz="1600">
              <a:solidFill>
                <a:schemeClr val="tx1"/>
              </a:solidFill>
              <a:latin typeface="Tahoma" panose="020B0604030504040204" pitchFamily="34" charset="0"/>
            </a:endParaRPr>
          </a:p>
        </p:txBody>
      </p:sp>
      <p:sp>
        <p:nvSpPr>
          <p:cNvPr id="2" name="AutoShape 4">
            <a:extLst>
              <a:ext uri="{FF2B5EF4-FFF2-40B4-BE49-F238E27FC236}">
                <a16:creationId xmlns:a16="http://schemas.microsoft.com/office/drawing/2014/main" id="{02E66209-50F4-246F-32E1-85F3C61784A1}"/>
              </a:ext>
            </a:extLst>
          </p:cNvPr>
          <p:cNvSpPr>
            <a:spLocks noChangeArrowheads="1"/>
          </p:cNvSpPr>
          <p:nvPr/>
        </p:nvSpPr>
        <p:spPr bwMode="auto">
          <a:xfrm>
            <a:off x="3087688" y="1254125"/>
            <a:ext cx="1974850" cy="1071563"/>
          </a:xfrm>
          <a:prstGeom prst="cloudCallout">
            <a:avLst>
              <a:gd name="adj1" fmla="val 51838"/>
              <a:gd name="adj2" fmla="val 63171"/>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调度</a:t>
            </a:r>
            <a:r>
              <a:rPr lang="en-US" altLang="zh-CN" sz="1600">
                <a:solidFill>
                  <a:schemeClr val="tx1"/>
                </a:solidFill>
                <a:latin typeface="Tahoma" panose="020B0604030504040204" pitchFamily="34" charset="0"/>
              </a:rPr>
              <a:t>Q</a:t>
            </a:r>
            <a:r>
              <a:rPr lang="zh-CN" altLang="en-US" sz="1600">
                <a:solidFill>
                  <a:schemeClr val="tx1"/>
                </a:solidFill>
                <a:latin typeface="Tahoma" panose="020B0604030504040204" pitchFamily="34" charset="0"/>
              </a:rPr>
              <a:t>符合两段锁协议吗</a:t>
            </a:r>
            <a:r>
              <a:rPr lang="en-US" altLang="zh-CN" sz="1600">
                <a:solidFill>
                  <a:schemeClr val="tx1"/>
                </a:solidFill>
                <a:latin typeface="Tahoma" panose="020B0604030504040204" pitchFamily="34" charset="0"/>
              </a:rPr>
              <a:t>?</a:t>
            </a:r>
            <a:endParaRPr lang="zh-CN" altLang="en-US" sz="1600">
              <a:solidFill>
                <a:schemeClr val="tx1"/>
              </a:solidFill>
              <a:latin typeface="Tahoma" panose="020B0604030504040204" pitchFamily="34" charset="0"/>
            </a:endParaRPr>
          </a:p>
        </p:txBody>
      </p:sp>
      <p:sp>
        <p:nvSpPr>
          <p:cNvPr id="824324" name="Rectangle 4">
            <a:extLst>
              <a:ext uri="{FF2B5EF4-FFF2-40B4-BE49-F238E27FC236}">
                <a16:creationId xmlns:a16="http://schemas.microsoft.com/office/drawing/2014/main" id="{BC87A7E5-0307-6D24-99DF-2F21F6454168}"/>
              </a:ext>
            </a:extLst>
          </p:cNvPr>
          <p:cNvSpPr>
            <a:spLocks noChangeArrowheads="1"/>
          </p:cNvSpPr>
          <p:nvPr/>
        </p:nvSpPr>
        <p:spPr bwMode="auto">
          <a:xfrm>
            <a:off x="344488" y="2641600"/>
            <a:ext cx="21542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2400">
                <a:latin typeface="Tahoma" panose="020B0604030504040204" pitchFamily="34" charset="0"/>
              </a:rPr>
              <a:t>等价于串行调度</a:t>
            </a:r>
          </a:p>
          <a:p>
            <a:pPr algn="ctr" eaLnBrk="0" hangingPunct="0"/>
            <a:r>
              <a:rPr lang="en-US" altLang="zh-CN" sz="2400">
                <a:latin typeface="Tahoma" panose="020B0604030504040204" pitchFamily="34" charset="0"/>
              </a:rPr>
              <a:t>T1</a:t>
            </a:r>
            <a:r>
              <a:rPr lang="en-US" altLang="zh-CN" sz="2400">
                <a:latin typeface="Tahoma" panose="020B0604030504040204" pitchFamily="34" charset="0"/>
                <a:sym typeface="Wingdings" panose="05000000000000000000" pitchFamily="2" charset="2"/>
              </a:rPr>
              <a:t>T2T3</a:t>
            </a:r>
            <a:endParaRPr lang="en-US" altLang="zh-CN" sz="2400">
              <a:latin typeface="Tahoma" panose="020B0604030504040204" pitchFamily="34" charset="0"/>
            </a:endParaRPr>
          </a:p>
        </p:txBody>
      </p:sp>
      <p:sp>
        <p:nvSpPr>
          <p:cNvPr id="824328" name="Rectangle 8">
            <a:extLst>
              <a:ext uri="{FF2B5EF4-FFF2-40B4-BE49-F238E27FC236}">
                <a16:creationId xmlns:a16="http://schemas.microsoft.com/office/drawing/2014/main" id="{2601B5D4-A295-BB8F-AAD7-1D9E361DC8AC}"/>
              </a:ext>
            </a:extLst>
          </p:cNvPr>
          <p:cNvSpPr>
            <a:spLocks noChangeArrowheads="1"/>
          </p:cNvSpPr>
          <p:nvPr/>
        </p:nvSpPr>
        <p:spPr bwMode="auto">
          <a:xfrm>
            <a:off x="3590925" y="2622550"/>
            <a:ext cx="1231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2400">
                <a:latin typeface="Tahoma" panose="020B0604030504040204" pitchFamily="34" charset="0"/>
              </a:rPr>
              <a:t>不符合！</a:t>
            </a:r>
            <a:endParaRPr lang="en-US" altLang="zh-CN" sz="2400">
              <a:latin typeface="Tahoma" panose="020B0604030504040204" pitchFamily="34" charset="0"/>
            </a:endParaRPr>
          </a:p>
        </p:txBody>
      </p:sp>
      <p:grpSp>
        <p:nvGrpSpPr>
          <p:cNvPr id="24584" name="Group 10">
            <a:extLst>
              <a:ext uri="{FF2B5EF4-FFF2-40B4-BE49-F238E27FC236}">
                <a16:creationId xmlns:a16="http://schemas.microsoft.com/office/drawing/2014/main" id="{BBA308AD-5051-F083-67C4-9513352BAD6F}"/>
              </a:ext>
            </a:extLst>
          </p:cNvPr>
          <p:cNvGrpSpPr>
            <a:grpSpLocks/>
          </p:cNvGrpSpPr>
          <p:nvPr/>
        </p:nvGrpSpPr>
        <p:grpSpPr bwMode="auto">
          <a:xfrm>
            <a:off x="5464175" y="1651000"/>
            <a:ext cx="3408363" cy="3600450"/>
            <a:chOff x="3651" y="661"/>
            <a:chExt cx="1701" cy="1910"/>
          </a:xfrm>
        </p:grpSpPr>
        <p:grpSp>
          <p:nvGrpSpPr>
            <p:cNvPr id="24585" name="Group 11">
              <a:extLst>
                <a:ext uri="{FF2B5EF4-FFF2-40B4-BE49-F238E27FC236}">
                  <a16:creationId xmlns:a16="http://schemas.microsoft.com/office/drawing/2014/main" id="{B2633996-E067-58A8-E429-2CD9AA0DCBD3}"/>
                </a:ext>
              </a:extLst>
            </p:cNvPr>
            <p:cNvGrpSpPr>
              <a:grpSpLocks/>
            </p:cNvGrpSpPr>
            <p:nvPr/>
          </p:nvGrpSpPr>
          <p:grpSpPr bwMode="auto">
            <a:xfrm>
              <a:off x="3651" y="661"/>
              <a:ext cx="1701" cy="1910"/>
              <a:chOff x="3719" y="640"/>
              <a:chExt cx="1701" cy="1910"/>
            </a:xfrm>
          </p:grpSpPr>
          <p:sp>
            <p:nvSpPr>
              <p:cNvPr id="24586" name="Rectangle 12">
                <a:extLst>
                  <a:ext uri="{FF2B5EF4-FFF2-40B4-BE49-F238E27FC236}">
                    <a16:creationId xmlns:a16="http://schemas.microsoft.com/office/drawing/2014/main" id="{909456FD-E48F-0452-26D3-DB8D57BB0FBC}"/>
                  </a:ext>
                </a:extLst>
              </p:cNvPr>
              <p:cNvSpPr>
                <a:spLocks noChangeArrowheads="1"/>
              </p:cNvSpPr>
              <p:nvPr/>
            </p:nvSpPr>
            <p:spPr bwMode="auto">
              <a:xfrm>
                <a:off x="3719" y="640"/>
                <a:ext cx="1701" cy="19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en-US" altLang="zh-CN" sz="1800" b="0">
                    <a:solidFill>
                      <a:schemeClr val="tx1"/>
                    </a:solidFill>
                    <a:latin typeface="Tahoma" panose="020B0604030504040204" pitchFamily="34" charset="0"/>
                  </a:rPr>
                  <a:t>    T2             T3        	  T1</a:t>
                </a:r>
              </a:p>
              <a:p>
                <a:pPr eaLnBrk="0" hangingPunct="0"/>
                <a:r>
                  <a:rPr lang="en-US" altLang="zh-CN" sz="1800" b="0">
                    <a:solidFill>
                      <a:schemeClr val="tx1"/>
                    </a:solidFill>
                    <a:latin typeface="Tahoma" panose="020B0604030504040204" pitchFamily="34" charset="0"/>
                  </a:rPr>
                  <a:t> Lock-S(A)</a:t>
                </a:r>
              </a:p>
              <a:p>
                <a:pPr eaLnBrk="0" hangingPunct="0"/>
                <a:r>
                  <a:rPr lang="en-US" altLang="zh-CN" sz="1800" b="0">
                    <a:solidFill>
                      <a:schemeClr val="tx1"/>
                    </a:solidFill>
                    <a:latin typeface="Tahoma" panose="020B0604030504040204" pitchFamily="34" charset="0"/>
                  </a:rPr>
                  <a:t> Read(A)</a:t>
                </a:r>
              </a:p>
              <a:p>
                <a:pPr eaLnBrk="0" hangingPunct="0"/>
                <a:r>
                  <a:rPr lang="en-US" altLang="zh-CN" sz="1800" b="0">
                    <a:solidFill>
                      <a:schemeClr val="tx1"/>
                    </a:solidFill>
                    <a:latin typeface="Tahoma" panose="020B0604030504040204" pitchFamily="34" charset="0"/>
                  </a:rPr>
                  <a:t> Unlock(A)</a:t>
                </a:r>
              </a:p>
              <a:p>
                <a:pPr eaLnBrk="0" hangingPunct="0"/>
                <a:r>
                  <a:rPr lang="en-US" altLang="zh-CN" sz="1800" b="0">
                    <a:solidFill>
                      <a:schemeClr val="tx1"/>
                    </a:solidFill>
                    <a:latin typeface="Tahoma" panose="020B0604030504040204" pitchFamily="34" charset="0"/>
                  </a:rPr>
                  <a:t>	    lock-X(A)</a:t>
                </a:r>
              </a:p>
              <a:p>
                <a:pPr eaLnBrk="0" hangingPunct="0"/>
                <a:r>
                  <a:rPr lang="en-US" altLang="zh-CN" sz="1800" b="0">
                    <a:solidFill>
                      <a:schemeClr val="tx1"/>
                    </a:solidFill>
                    <a:latin typeface="Tahoma" panose="020B0604030504040204" pitchFamily="34" charset="0"/>
                  </a:rPr>
                  <a:t>	    write(A)</a:t>
                </a:r>
              </a:p>
              <a:p>
                <a:pPr eaLnBrk="0" hangingPunct="0"/>
                <a:r>
                  <a:rPr lang="en-US" altLang="zh-CN" sz="1800" b="0">
                    <a:solidFill>
                      <a:schemeClr val="tx1"/>
                    </a:solidFill>
                    <a:latin typeface="Tahoma" panose="020B0604030504040204" pitchFamily="34" charset="0"/>
                  </a:rPr>
                  <a:t>	    unlock(A)</a:t>
                </a:r>
              </a:p>
              <a:p>
                <a:pPr eaLnBrk="0" hangingPunct="0"/>
                <a:r>
                  <a:rPr lang="en-US" altLang="zh-CN" sz="1800" b="0">
                    <a:solidFill>
                      <a:schemeClr val="tx1"/>
                    </a:solidFill>
                    <a:latin typeface="Tahoma" panose="020B0604030504040204" pitchFamily="34" charset="0"/>
                  </a:rPr>
                  <a:t>		        lock-x(B)</a:t>
                </a:r>
              </a:p>
              <a:p>
                <a:pPr eaLnBrk="0" hangingPunct="0"/>
                <a:r>
                  <a:rPr lang="en-US" altLang="zh-CN" sz="1800" b="0">
                    <a:solidFill>
                      <a:schemeClr val="tx1"/>
                    </a:solidFill>
                    <a:latin typeface="Tahoma" panose="020B0604030504040204" pitchFamily="34" charset="0"/>
                  </a:rPr>
                  <a:t>		        write(B)</a:t>
                </a:r>
              </a:p>
              <a:p>
                <a:pPr eaLnBrk="0" hangingPunct="0"/>
                <a:r>
                  <a:rPr lang="en-US" altLang="zh-CN" sz="1800" b="0">
                    <a:solidFill>
                      <a:schemeClr val="tx1"/>
                    </a:solidFill>
                    <a:latin typeface="Tahoma" panose="020B0604030504040204" pitchFamily="34" charset="0"/>
                  </a:rPr>
                  <a:t> 		        unlock(B)</a:t>
                </a:r>
              </a:p>
              <a:p>
                <a:pPr eaLnBrk="0" hangingPunct="0"/>
                <a:r>
                  <a:rPr lang="en-US" altLang="zh-CN" sz="1800" b="0">
                    <a:solidFill>
                      <a:schemeClr val="tx1"/>
                    </a:solidFill>
                    <a:latin typeface="Tahoma" panose="020B0604030504040204" pitchFamily="34" charset="0"/>
                  </a:rPr>
                  <a:t> Lock-X(B)</a:t>
                </a:r>
              </a:p>
              <a:p>
                <a:pPr eaLnBrk="0" hangingPunct="0"/>
                <a:r>
                  <a:rPr lang="en-US" altLang="zh-CN" sz="1800" b="0">
                    <a:solidFill>
                      <a:schemeClr val="tx1"/>
                    </a:solidFill>
                    <a:latin typeface="Tahoma" panose="020B0604030504040204" pitchFamily="34" charset="0"/>
                  </a:rPr>
                  <a:t> Write(B)</a:t>
                </a:r>
              </a:p>
              <a:p>
                <a:pPr eaLnBrk="0" hangingPunct="0"/>
                <a:r>
                  <a:rPr lang="en-US" altLang="zh-CN" sz="1800" b="0">
                    <a:solidFill>
                      <a:schemeClr val="tx1"/>
                    </a:solidFill>
                    <a:latin typeface="Tahoma" panose="020B0604030504040204" pitchFamily="34" charset="0"/>
                  </a:rPr>
                  <a:t> unlock(B)</a:t>
                </a:r>
              </a:p>
            </p:txBody>
          </p:sp>
          <p:sp>
            <p:nvSpPr>
              <p:cNvPr id="24587" name="Line 13">
                <a:extLst>
                  <a:ext uri="{FF2B5EF4-FFF2-40B4-BE49-F238E27FC236}">
                    <a16:creationId xmlns:a16="http://schemas.microsoft.com/office/drawing/2014/main" id="{3CCAA95C-6E28-5980-0FB1-9D97834A0FC9}"/>
                  </a:ext>
                </a:extLst>
              </p:cNvPr>
              <p:cNvSpPr>
                <a:spLocks noChangeShapeType="1"/>
              </p:cNvSpPr>
              <p:nvPr/>
            </p:nvSpPr>
            <p:spPr bwMode="auto">
              <a:xfrm>
                <a:off x="4286" y="640"/>
                <a:ext cx="0" cy="18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8" name="Line 14">
                <a:extLst>
                  <a:ext uri="{FF2B5EF4-FFF2-40B4-BE49-F238E27FC236}">
                    <a16:creationId xmlns:a16="http://schemas.microsoft.com/office/drawing/2014/main" id="{462741B5-FABE-D354-BB5E-66B3CE847AA7}"/>
                  </a:ext>
                </a:extLst>
              </p:cNvPr>
              <p:cNvSpPr>
                <a:spLocks noChangeShapeType="1"/>
              </p:cNvSpPr>
              <p:nvPr/>
            </p:nvSpPr>
            <p:spPr bwMode="auto">
              <a:xfrm>
                <a:off x="4853" y="640"/>
                <a:ext cx="0" cy="18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589" name="Line 15">
              <a:extLst>
                <a:ext uri="{FF2B5EF4-FFF2-40B4-BE49-F238E27FC236}">
                  <a16:creationId xmlns:a16="http://schemas.microsoft.com/office/drawing/2014/main" id="{080FD683-73E5-75DF-9419-4B96096E8D4F}"/>
                </a:ext>
              </a:extLst>
            </p:cNvPr>
            <p:cNvSpPr>
              <a:spLocks noChangeShapeType="1"/>
            </p:cNvSpPr>
            <p:nvPr/>
          </p:nvSpPr>
          <p:spPr bwMode="auto">
            <a:xfrm>
              <a:off x="3651" y="799"/>
              <a:ext cx="170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4339" name="Rectangle 19">
            <a:extLst>
              <a:ext uri="{FF2B5EF4-FFF2-40B4-BE49-F238E27FC236}">
                <a16:creationId xmlns:a16="http://schemas.microsoft.com/office/drawing/2014/main" id="{FF8A3176-D66A-26F5-752F-BDFABF66E4D7}"/>
              </a:ext>
            </a:extLst>
          </p:cNvPr>
          <p:cNvSpPr>
            <a:spLocks noChangeArrowheads="1"/>
          </p:cNvSpPr>
          <p:nvPr/>
        </p:nvSpPr>
        <p:spPr bwMode="auto">
          <a:xfrm>
            <a:off x="425450" y="5114925"/>
            <a:ext cx="4924425" cy="81280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spcBef>
                <a:spcPct val="20000"/>
              </a:spcBef>
            </a:pPr>
            <a:r>
              <a:rPr lang="zh-CN" altLang="en-US" sz="2400">
                <a:solidFill>
                  <a:srgbClr val="FF0000"/>
                </a:solidFill>
              </a:rPr>
              <a:t>两阶段封锁协议保证冲突可串行化，</a:t>
            </a:r>
          </a:p>
          <a:p>
            <a:pPr eaLnBrk="0" hangingPunct="0">
              <a:spcBef>
                <a:spcPct val="20000"/>
              </a:spcBef>
            </a:pPr>
            <a:r>
              <a:rPr lang="zh-CN" altLang="en-US" sz="2400">
                <a:solidFill>
                  <a:srgbClr val="FF0000"/>
                </a:solidFill>
              </a:rPr>
              <a:t>冲突可串行化未必符合两阶段封锁！</a:t>
            </a:r>
          </a:p>
        </p:txBody>
      </p:sp>
      <p:sp>
        <p:nvSpPr>
          <p:cNvPr id="24591" name="Rectangle 20">
            <a:extLst>
              <a:ext uri="{FF2B5EF4-FFF2-40B4-BE49-F238E27FC236}">
                <a16:creationId xmlns:a16="http://schemas.microsoft.com/office/drawing/2014/main" id="{AB235246-7DC9-596E-E5A9-637BF45C621C}"/>
              </a:ext>
            </a:extLst>
          </p:cNvPr>
          <p:cNvSpPr>
            <a:spLocks noChangeArrowheads="1"/>
          </p:cNvSpPr>
          <p:nvPr/>
        </p:nvSpPr>
        <p:spPr bwMode="auto">
          <a:xfrm>
            <a:off x="5965825" y="95250"/>
            <a:ext cx="28813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两阶段封锁协议</a:t>
            </a:r>
          </a:p>
        </p:txBody>
      </p:sp>
      <p:sp>
        <p:nvSpPr>
          <p:cNvPr id="24592" name="矩形 3">
            <a:extLst>
              <a:ext uri="{FF2B5EF4-FFF2-40B4-BE49-F238E27FC236}">
                <a16:creationId xmlns:a16="http://schemas.microsoft.com/office/drawing/2014/main" id="{158EAF91-DD51-2FE6-B3A0-02D01ADAE268}"/>
              </a:ext>
            </a:extLst>
          </p:cNvPr>
          <p:cNvSpPr>
            <a:spLocks noChangeArrowheads="1"/>
          </p:cNvSpPr>
          <p:nvPr/>
        </p:nvSpPr>
        <p:spPr bwMode="auto">
          <a:xfrm>
            <a:off x="6238875" y="5446713"/>
            <a:ext cx="1979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sz="1800">
                <a:solidFill>
                  <a:schemeClr val="tx1"/>
                </a:solidFill>
                <a:latin typeface="Tahoma" panose="020B0604030504040204" pitchFamily="34" charset="0"/>
              </a:rPr>
              <a:t>案例：并行调度</a:t>
            </a:r>
            <a:r>
              <a:rPr lang="en-US" altLang="zh-CN" sz="1800">
                <a:solidFill>
                  <a:schemeClr val="tx1"/>
                </a:solidFill>
                <a:latin typeface="Tahoma" panose="020B0604030504040204" pitchFamily="34" charset="0"/>
              </a:rPr>
              <a:t>Q</a:t>
            </a:r>
            <a:endParaRPr lang="zh-CN" altLang="en-US" sz="1800"/>
          </a:p>
        </p:txBody>
      </p:sp>
      <p:cxnSp>
        <p:nvCxnSpPr>
          <p:cNvPr id="24593" name="直线箭头连接符 5">
            <a:extLst>
              <a:ext uri="{FF2B5EF4-FFF2-40B4-BE49-F238E27FC236}">
                <a16:creationId xmlns:a16="http://schemas.microsoft.com/office/drawing/2014/main" id="{29421EC7-AE80-AD6C-9CAF-86B651D50EA6}"/>
              </a:ext>
            </a:extLst>
          </p:cNvPr>
          <p:cNvCxnSpPr>
            <a:cxnSpLocks noChangeShapeType="1"/>
          </p:cNvCxnSpPr>
          <p:nvPr/>
        </p:nvCxnSpPr>
        <p:spPr bwMode="auto">
          <a:xfrm>
            <a:off x="6383338" y="2355850"/>
            <a:ext cx="317500" cy="701675"/>
          </a:xfrm>
          <a:prstGeom prst="straightConnector1">
            <a:avLst/>
          </a:prstGeom>
          <a:noFill/>
          <a:ln w="9525">
            <a:solidFill>
              <a:srgbClr val="800000"/>
            </a:solidFill>
            <a:prstDash val="dash"/>
            <a:round/>
            <a:headEnd/>
            <a:tailEnd/>
          </a:ln>
          <a:extLst>
            <a:ext uri="{909E8E84-426E-40DD-AFC4-6F175D3DCCD1}">
              <a14:hiddenFill xmlns:a14="http://schemas.microsoft.com/office/drawing/2010/main">
                <a:noFill/>
              </a14:hiddenFill>
            </a:ext>
          </a:extLst>
        </p:spPr>
      </p:cxnSp>
      <p:cxnSp>
        <p:nvCxnSpPr>
          <p:cNvPr id="24594" name="直线箭头连接符 23">
            <a:extLst>
              <a:ext uri="{FF2B5EF4-FFF2-40B4-BE49-F238E27FC236}">
                <a16:creationId xmlns:a16="http://schemas.microsoft.com/office/drawing/2014/main" id="{42BD4A35-283E-7DA3-18D1-D4BC0C1870EA}"/>
              </a:ext>
            </a:extLst>
          </p:cNvPr>
          <p:cNvCxnSpPr>
            <a:cxnSpLocks noChangeShapeType="1"/>
          </p:cNvCxnSpPr>
          <p:nvPr/>
        </p:nvCxnSpPr>
        <p:spPr bwMode="auto">
          <a:xfrm flipH="1">
            <a:off x="6450013" y="3960813"/>
            <a:ext cx="1352550" cy="835025"/>
          </a:xfrm>
          <a:prstGeom prst="straightConnector1">
            <a:avLst/>
          </a:prstGeom>
          <a:noFill/>
          <a:ln w="9525">
            <a:solidFill>
              <a:srgbClr val="800000"/>
            </a:solidFill>
            <a:prstDash val="dash"/>
            <a:round/>
            <a:headEnd/>
            <a:tailEnd/>
          </a:ln>
          <a:extLst>
            <a:ext uri="{909E8E84-426E-40DD-AFC4-6F175D3DCCD1}">
              <a14:hiddenFill xmlns:a14="http://schemas.microsoft.com/office/drawing/2010/main">
                <a:noFill/>
              </a14:hiddenFill>
            </a:ext>
          </a:extLst>
        </p:spPr>
      </p:cxnSp>
      <p:sp>
        <p:nvSpPr>
          <p:cNvPr id="24595" name="矩形 9">
            <a:extLst>
              <a:ext uri="{FF2B5EF4-FFF2-40B4-BE49-F238E27FC236}">
                <a16:creationId xmlns:a16="http://schemas.microsoft.com/office/drawing/2014/main" id="{A361BD55-8951-537B-FA9E-EC2AA591768D}"/>
              </a:ext>
            </a:extLst>
          </p:cNvPr>
          <p:cNvSpPr>
            <a:spLocks noChangeArrowheads="1"/>
          </p:cNvSpPr>
          <p:nvPr/>
        </p:nvSpPr>
        <p:spPr bwMode="auto">
          <a:xfrm>
            <a:off x="6569075" y="3908425"/>
            <a:ext cx="10048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sz="1600">
                <a:latin typeface="Tahoma" panose="020B0604030504040204" pitchFamily="34" charset="0"/>
              </a:rPr>
              <a:t>冲突操作</a:t>
            </a:r>
            <a:endParaRPr lang="zh-CN" altLang="en-US" sz="1600"/>
          </a:p>
        </p:txBody>
      </p:sp>
      <p:sp>
        <p:nvSpPr>
          <p:cNvPr id="24596" name="矩形 27">
            <a:extLst>
              <a:ext uri="{FF2B5EF4-FFF2-40B4-BE49-F238E27FC236}">
                <a16:creationId xmlns:a16="http://schemas.microsoft.com/office/drawing/2014/main" id="{6529A311-AF99-7AAF-2751-83032537F7F8}"/>
              </a:ext>
            </a:extLst>
          </p:cNvPr>
          <p:cNvSpPr>
            <a:spLocks noChangeArrowheads="1"/>
          </p:cNvSpPr>
          <p:nvPr/>
        </p:nvSpPr>
        <p:spPr bwMode="auto">
          <a:xfrm>
            <a:off x="6570663" y="2255838"/>
            <a:ext cx="10048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sz="1600">
                <a:latin typeface="Tahoma" panose="020B0604030504040204" pitchFamily="34" charset="0"/>
              </a:rPr>
              <a:t>冲突操作</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4324"/>
                                        </p:tgtEl>
                                        <p:attrNameLst>
                                          <p:attrName>style.visibility</p:attrName>
                                        </p:attrNameLst>
                                      </p:cBhvr>
                                      <p:to>
                                        <p:strVal val="visible"/>
                                      </p:to>
                                    </p:set>
                                    <p:animEffect transition="in" filter="blinds(horizontal)">
                                      <p:cBhvr>
                                        <p:cTn id="7" dur="500"/>
                                        <p:tgtEl>
                                          <p:spTgt spid="824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24328"/>
                                        </p:tgtEl>
                                        <p:attrNameLst>
                                          <p:attrName>style.visibility</p:attrName>
                                        </p:attrNameLst>
                                      </p:cBhvr>
                                      <p:to>
                                        <p:strVal val="visible"/>
                                      </p:to>
                                    </p:set>
                                    <p:animEffect transition="in" filter="blinds(horizontal)">
                                      <p:cBhvr>
                                        <p:cTn id="17" dur="500"/>
                                        <p:tgtEl>
                                          <p:spTgt spid="8243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824339"/>
                                        </p:tgtEl>
                                        <p:attrNameLst>
                                          <p:attrName>style.visibility</p:attrName>
                                        </p:attrNameLst>
                                      </p:cBhvr>
                                      <p:to>
                                        <p:strVal val="visible"/>
                                      </p:to>
                                    </p:set>
                                    <p:anim calcmode="lin" valueType="num">
                                      <p:cBhvr additive="base">
                                        <p:cTn id="22" dur="500" fill="hold"/>
                                        <p:tgtEl>
                                          <p:spTgt spid="824339"/>
                                        </p:tgtEl>
                                        <p:attrNameLst>
                                          <p:attrName>ppt_x</p:attrName>
                                        </p:attrNameLst>
                                      </p:cBhvr>
                                      <p:tavLst>
                                        <p:tav tm="0">
                                          <p:val>
                                            <p:strVal val="#ppt_x"/>
                                          </p:val>
                                        </p:tav>
                                        <p:tav tm="100000">
                                          <p:val>
                                            <p:strVal val="#ppt_x"/>
                                          </p:val>
                                        </p:tav>
                                      </p:tavLst>
                                    </p:anim>
                                    <p:anim calcmode="lin" valueType="num">
                                      <p:cBhvr additive="base">
                                        <p:cTn id="23" dur="500" fill="hold"/>
                                        <p:tgtEl>
                                          <p:spTgt spid="82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24324" grpId="0"/>
      <p:bldP spid="824328" grpId="0"/>
      <p:bldP spid="824339" grpId="0" animBg="1"/>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2">
            <a:extLst>
              <a:ext uri="{FF2B5EF4-FFF2-40B4-BE49-F238E27FC236}">
                <a16:creationId xmlns:a16="http://schemas.microsoft.com/office/drawing/2014/main" id="{37F9F8DB-B8CE-7B00-9D25-6600B9A1A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938" y="1965325"/>
            <a:ext cx="3360737" cy="3294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26" name="幻灯片编号占位符 5">
            <a:extLst>
              <a:ext uri="{FF2B5EF4-FFF2-40B4-BE49-F238E27FC236}">
                <a16:creationId xmlns:a16="http://schemas.microsoft.com/office/drawing/2014/main" id="{8FB7C019-4AC1-E4D4-5DA4-93EC21924B6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6874EF-5E01-4B17-977B-BB2D0B5540B8}" type="slidenum">
              <a:rPr lang="zh-CN" altLang="en-US"/>
              <a:pPr/>
              <a:t>392</a:t>
            </a:fld>
            <a:endParaRPr lang="zh-CN" altLang="en-US"/>
          </a:p>
        </p:txBody>
      </p:sp>
      <p:sp>
        <p:nvSpPr>
          <p:cNvPr id="26627" name="Rectangle 2">
            <a:extLst>
              <a:ext uri="{FF2B5EF4-FFF2-40B4-BE49-F238E27FC236}">
                <a16:creationId xmlns:a16="http://schemas.microsoft.com/office/drawing/2014/main" id="{E18C3D6B-83C3-A1CD-9908-D0AF97FAF69C}"/>
              </a:ext>
            </a:extLst>
          </p:cNvPr>
          <p:cNvSpPr>
            <a:spLocks noGrp="1" noChangeArrowheads="1"/>
          </p:cNvSpPr>
          <p:nvPr>
            <p:ph type="title"/>
          </p:nvPr>
        </p:nvSpPr>
        <p:spPr>
          <a:xfrm>
            <a:off x="350838" y="122238"/>
            <a:ext cx="5915025" cy="485775"/>
          </a:xfrm>
        </p:spPr>
        <p:txBody>
          <a:bodyPr/>
          <a:lstStyle/>
          <a:p>
            <a:pPr algn="l"/>
            <a:r>
              <a:rPr lang="en-US" altLang="zh-CN" sz="2800" b="1">
                <a:latin typeface="黑体" panose="02010609060101010101" pitchFamily="49" charset="-122"/>
                <a:ea typeface="黑体" panose="02010609060101010101" pitchFamily="49" charset="-122"/>
              </a:rPr>
              <a:t>3.3 </a:t>
            </a:r>
            <a:r>
              <a:rPr lang="zh-CN" altLang="en-US" sz="2800" b="1">
                <a:latin typeface="黑体" panose="02010609060101010101" pitchFamily="49" charset="-122"/>
                <a:ea typeface="黑体" panose="02010609060101010101" pitchFamily="49" charset="-122"/>
              </a:rPr>
              <a:t>级联调度</a:t>
            </a:r>
            <a:r>
              <a:rPr lang="en-US" altLang="zh-CN" sz="2800" b="1">
                <a:latin typeface="黑体" panose="02010609060101010101" pitchFamily="49" charset="-122"/>
                <a:ea typeface="黑体" panose="02010609060101010101" pitchFamily="49" charset="-122"/>
              </a:rPr>
              <a:t>&amp;</a:t>
            </a:r>
            <a:r>
              <a:rPr lang="zh-CN" altLang="en-US" sz="2800" b="1">
                <a:latin typeface="黑体" panose="02010609060101010101" pitchFamily="49" charset="-122"/>
                <a:ea typeface="黑体" panose="02010609060101010101" pitchFamily="49" charset="-122"/>
              </a:rPr>
              <a:t>两阶段封锁协议</a:t>
            </a:r>
            <a:r>
              <a:rPr lang="en-US" altLang="zh-CN" sz="1800" b="1">
                <a:solidFill>
                  <a:schemeClr val="tx1"/>
                </a:solidFill>
                <a:latin typeface="黑体" panose="02010609060101010101" pitchFamily="49" charset="-122"/>
                <a:ea typeface="黑体" panose="02010609060101010101" pitchFamily="49" charset="-122"/>
              </a:rPr>
              <a:t>p.376</a:t>
            </a:r>
          </a:p>
        </p:txBody>
      </p:sp>
      <p:grpSp>
        <p:nvGrpSpPr>
          <p:cNvPr id="26628" name="Group 48">
            <a:extLst>
              <a:ext uri="{FF2B5EF4-FFF2-40B4-BE49-F238E27FC236}">
                <a16:creationId xmlns:a16="http://schemas.microsoft.com/office/drawing/2014/main" id="{294B3580-0CF9-D323-3675-B19AD17F4D3A}"/>
              </a:ext>
            </a:extLst>
          </p:cNvPr>
          <p:cNvGrpSpPr>
            <a:grpSpLocks/>
          </p:cNvGrpSpPr>
          <p:nvPr/>
        </p:nvGrpSpPr>
        <p:grpSpPr bwMode="auto">
          <a:xfrm>
            <a:off x="388938" y="1747838"/>
            <a:ext cx="2943225" cy="3983037"/>
            <a:chOff x="804" y="1734"/>
            <a:chExt cx="1333" cy="1588"/>
          </a:xfrm>
        </p:grpSpPr>
        <p:pic>
          <p:nvPicPr>
            <p:cNvPr id="26629" name="Picture 5">
              <a:extLst>
                <a:ext uri="{FF2B5EF4-FFF2-40B4-BE49-F238E27FC236}">
                  <a16:creationId xmlns:a16="http://schemas.microsoft.com/office/drawing/2014/main" id="{FB3A3D26-A8E9-1A18-0C7B-7B0A9E0E0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 y="1734"/>
              <a:ext cx="1322" cy="1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30" name="Rectangle 36">
              <a:extLst>
                <a:ext uri="{FF2B5EF4-FFF2-40B4-BE49-F238E27FC236}">
                  <a16:creationId xmlns:a16="http://schemas.microsoft.com/office/drawing/2014/main" id="{4CB57213-1821-281F-1787-356622C2BAD6}"/>
                </a:ext>
              </a:extLst>
            </p:cNvPr>
            <p:cNvSpPr>
              <a:spLocks noChangeArrowheads="1"/>
            </p:cNvSpPr>
            <p:nvPr/>
          </p:nvSpPr>
          <p:spPr bwMode="auto">
            <a:xfrm>
              <a:off x="804" y="3212"/>
              <a:ext cx="131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chemeClr val="tx1"/>
                  </a:solidFill>
                </a:rPr>
                <a:t>调度</a:t>
              </a:r>
              <a:r>
                <a:rPr lang="en-US" altLang="zh-CN" sz="1800">
                  <a:solidFill>
                    <a:schemeClr val="tx1"/>
                  </a:solidFill>
                </a:rPr>
                <a:t>P</a:t>
              </a:r>
              <a:r>
                <a:rPr lang="zh-CN" altLang="en-US" sz="1800">
                  <a:solidFill>
                    <a:schemeClr val="tx1"/>
                  </a:solidFill>
                </a:rPr>
                <a:t>：符合两阶段封锁协议</a:t>
              </a:r>
            </a:p>
          </p:txBody>
        </p:sp>
        <p:sp>
          <p:nvSpPr>
            <p:cNvPr id="815144" name="Rectangle 40">
              <a:extLst>
                <a:ext uri="{FF2B5EF4-FFF2-40B4-BE49-F238E27FC236}">
                  <a16:creationId xmlns:a16="http://schemas.microsoft.com/office/drawing/2014/main" id="{C70BFCA4-1AD6-8449-6991-5B74E2A7AB8F}"/>
                </a:ext>
              </a:extLst>
            </p:cNvPr>
            <p:cNvSpPr>
              <a:spLocks noChangeArrowheads="1"/>
            </p:cNvSpPr>
            <p:nvPr/>
          </p:nvSpPr>
          <p:spPr bwMode="auto">
            <a:xfrm>
              <a:off x="866" y="2487"/>
              <a:ext cx="261" cy="110"/>
            </a:xfrm>
            <a:prstGeom prst="rect">
              <a:avLst/>
            </a:prstGeom>
            <a:noFill/>
            <a:ln>
              <a:noFill/>
            </a:ln>
            <a:effectLst/>
          </p:spPr>
          <p:txBody>
            <a:bodyPr wrap="none" lIns="0" tIns="0" rIns="0" bIns="0">
              <a:spAutoFit/>
            </a:bodyPr>
            <a:lstStyle/>
            <a:p>
              <a:pPr eaLnBrk="0" hangingPunct="0">
                <a:spcBef>
                  <a:spcPct val="20000"/>
                </a:spcBef>
                <a:defRPr/>
              </a:pPr>
              <a:r>
                <a:rPr lang="en-US" altLang="zh-CN" sz="1800" b="0" dirty="0">
                  <a:solidFill>
                    <a:schemeClr val="accent4"/>
                  </a:solidFill>
                </a:rPr>
                <a:t>abort</a:t>
              </a:r>
            </a:p>
          </p:txBody>
        </p:sp>
      </p:grpSp>
      <p:sp>
        <p:nvSpPr>
          <p:cNvPr id="26632" name="Rectangle 26">
            <a:extLst>
              <a:ext uri="{FF2B5EF4-FFF2-40B4-BE49-F238E27FC236}">
                <a16:creationId xmlns:a16="http://schemas.microsoft.com/office/drawing/2014/main" id="{111DF3B1-A318-B266-B1A6-CDAA67C2C33B}"/>
              </a:ext>
            </a:extLst>
          </p:cNvPr>
          <p:cNvSpPr>
            <a:spLocks noChangeArrowheads="1"/>
          </p:cNvSpPr>
          <p:nvPr/>
        </p:nvSpPr>
        <p:spPr bwMode="auto">
          <a:xfrm>
            <a:off x="5651500" y="5334000"/>
            <a:ext cx="28971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chemeClr val="tx1"/>
                </a:solidFill>
              </a:rPr>
              <a:t>调度</a:t>
            </a:r>
            <a:r>
              <a:rPr lang="en-US" altLang="zh-CN" sz="1800">
                <a:solidFill>
                  <a:schemeClr val="tx1"/>
                </a:solidFill>
              </a:rPr>
              <a:t>Q</a:t>
            </a:r>
            <a:r>
              <a:rPr lang="zh-CN" altLang="en-US" sz="1800">
                <a:solidFill>
                  <a:schemeClr val="tx1"/>
                </a:solidFill>
              </a:rPr>
              <a:t>：符合两阶段封锁协议</a:t>
            </a:r>
          </a:p>
        </p:txBody>
      </p:sp>
      <p:grpSp>
        <p:nvGrpSpPr>
          <p:cNvPr id="26633" name="组 3">
            <a:extLst>
              <a:ext uri="{FF2B5EF4-FFF2-40B4-BE49-F238E27FC236}">
                <a16:creationId xmlns:a16="http://schemas.microsoft.com/office/drawing/2014/main" id="{B8C727E6-00F0-A7C1-2133-E476306D1A46}"/>
              </a:ext>
            </a:extLst>
          </p:cNvPr>
          <p:cNvGrpSpPr>
            <a:grpSpLocks/>
          </p:cNvGrpSpPr>
          <p:nvPr/>
        </p:nvGrpSpPr>
        <p:grpSpPr bwMode="auto">
          <a:xfrm>
            <a:off x="3513138" y="2587625"/>
            <a:ext cx="4194175" cy="2379663"/>
            <a:chOff x="3513134" y="2587390"/>
            <a:chExt cx="4193590" cy="2379315"/>
          </a:xfrm>
        </p:grpSpPr>
        <p:sp>
          <p:nvSpPr>
            <p:cNvPr id="26634" name="Rectangle 14">
              <a:extLst>
                <a:ext uri="{FF2B5EF4-FFF2-40B4-BE49-F238E27FC236}">
                  <a16:creationId xmlns:a16="http://schemas.microsoft.com/office/drawing/2014/main" id="{E31A5550-03F8-F43A-C188-056E1E897319}"/>
                </a:ext>
              </a:extLst>
            </p:cNvPr>
            <p:cNvSpPr>
              <a:spLocks noChangeArrowheads="1"/>
            </p:cNvSpPr>
            <p:nvPr/>
          </p:nvSpPr>
          <p:spPr bwMode="auto">
            <a:xfrm>
              <a:off x="4333757" y="2979446"/>
              <a:ext cx="1022207" cy="2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600">
                  <a:solidFill>
                    <a:srgbClr val="0066FF"/>
                  </a:solidFill>
                  <a:latin typeface="Tahoma" panose="020B0604030504040204" pitchFamily="34" charset="0"/>
                </a:rPr>
                <a:t>Lock-S(B)</a:t>
              </a:r>
            </a:p>
          </p:txBody>
        </p:sp>
        <p:sp>
          <p:nvSpPr>
            <p:cNvPr id="26635" name="Rectangle 15">
              <a:extLst>
                <a:ext uri="{FF2B5EF4-FFF2-40B4-BE49-F238E27FC236}">
                  <a16:creationId xmlns:a16="http://schemas.microsoft.com/office/drawing/2014/main" id="{203AA8A4-4C26-9357-8D63-386177BC52A5}"/>
                </a:ext>
              </a:extLst>
            </p:cNvPr>
            <p:cNvSpPr>
              <a:spLocks noChangeArrowheads="1"/>
            </p:cNvSpPr>
            <p:nvPr/>
          </p:nvSpPr>
          <p:spPr bwMode="auto">
            <a:xfrm>
              <a:off x="4341693" y="4241323"/>
              <a:ext cx="1065063" cy="24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a:solidFill>
                    <a:srgbClr val="800000"/>
                  </a:solidFill>
                  <a:latin typeface="Tahoma" panose="020B0604030504040204" pitchFamily="34" charset="0"/>
                </a:rPr>
                <a:t>unLock(A)</a:t>
              </a:r>
              <a:endParaRPr lang="zh-CN" altLang="en-US" sz="1600">
                <a:solidFill>
                  <a:srgbClr val="800000"/>
                </a:solidFill>
                <a:latin typeface="Tahoma" panose="020B0604030504040204" pitchFamily="34" charset="0"/>
              </a:endParaRPr>
            </a:p>
          </p:txBody>
        </p:sp>
        <p:sp>
          <p:nvSpPr>
            <p:cNvPr id="26636" name="Rectangle 16">
              <a:extLst>
                <a:ext uri="{FF2B5EF4-FFF2-40B4-BE49-F238E27FC236}">
                  <a16:creationId xmlns:a16="http://schemas.microsoft.com/office/drawing/2014/main" id="{025CD878-312A-55D0-8C3D-9CFAF0C188AA}"/>
                </a:ext>
              </a:extLst>
            </p:cNvPr>
            <p:cNvSpPr>
              <a:spLocks noChangeArrowheads="1"/>
            </p:cNvSpPr>
            <p:nvPr/>
          </p:nvSpPr>
          <p:spPr bwMode="auto">
            <a:xfrm>
              <a:off x="4367090" y="4720678"/>
              <a:ext cx="1011096" cy="24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600">
                  <a:solidFill>
                    <a:srgbClr val="008000"/>
                  </a:solidFill>
                  <a:latin typeface="Tahoma" panose="020B0604030504040204" pitchFamily="34" charset="0"/>
                </a:rPr>
                <a:t>unlock(A)</a:t>
              </a:r>
            </a:p>
          </p:txBody>
        </p:sp>
        <p:sp>
          <p:nvSpPr>
            <p:cNvPr id="26637" name="Rectangle 17">
              <a:extLst>
                <a:ext uri="{FF2B5EF4-FFF2-40B4-BE49-F238E27FC236}">
                  <a16:creationId xmlns:a16="http://schemas.microsoft.com/office/drawing/2014/main" id="{8586A359-9B1E-3DF8-9620-F42284DFBDF3}"/>
                </a:ext>
              </a:extLst>
            </p:cNvPr>
            <p:cNvSpPr>
              <a:spLocks noChangeArrowheads="1"/>
            </p:cNvSpPr>
            <p:nvPr/>
          </p:nvSpPr>
          <p:spPr bwMode="auto">
            <a:xfrm>
              <a:off x="3513134" y="3579433"/>
              <a:ext cx="1871401" cy="21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a:solidFill>
                    <a:srgbClr val="0066FF"/>
                  </a:solidFill>
                  <a:latin typeface="Tahoma" panose="020B0604030504040204" pitchFamily="34" charset="0"/>
                </a:rPr>
                <a:t>unLock(A),unlock(B)</a:t>
              </a:r>
            </a:p>
          </p:txBody>
        </p:sp>
        <p:sp>
          <p:nvSpPr>
            <p:cNvPr id="26638" name="Line 18">
              <a:extLst>
                <a:ext uri="{FF2B5EF4-FFF2-40B4-BE49-F238E27FC236}">
                  <a16:creationId xmlns:a16="http://schemas.microsoft.com/office/drawing/2014/main" id="{C73E4ED8-B768-F498-C520-D3AF31A61978}"/>
                </a:ext>
              </a:extLst>
            </p:cNvPr>
            <p:cNvSpPr>
              <a:spLocks noChangeShapeType="1"/>
            </p:cNvSpPr>
            <p:nvPr/>
          </p:nvSpPr>
          <p:spPr bwMode="auto">
            <a:xfrm flipV="1">
              <a:off x="5367075" y="3706414"/>
              <a:ext cx="225394"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9" name="Line 19">
              <a:extLst>
                <a:ext uri="{FF2B5EF4-FFF2-40B4-BE49-F238E27FC236}">
                  <a16:creationId xmlns:a16="http://schemas.microsoft.com/office/drawing/2014/main" id="{6DF8A34F-D33F-5F69-B6AB-BAFD8A0FF74D}"/>
                </a:ext>
              </a:extLst>
            </p:cNvPr>
            <p:cNvSpPr>
              <a:spLocks noChangeShapeType="1"/>
            </p:cNvSpPr>
            <p:nvPr/>
          </p:nvSpPr>
          <p:spPr bwMode="auto">
            <a:xfrm>
              <a:off x="6305157" y="4420685"/>
              <a:ext cx="247615" cy="0"/>
            </a:xfrm>
            <a:prstGeom prst="line">
              <a:avLst/>
            </a:prstGeom>
            <a:noFill/>
            <a:ln w="9525">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0" name="Line 20">
              <a:extLst>
                <a:ext uri="{FF2B5EF4-FFF2-40B4-BE49-F238E27FC236}">
                  <a16:creationId xmlns:a16="http://schemas.microsoft.com/office/drawing/2014/main" id="{E965B8AA-3ED9-B4EA-7BAA-30088FB96117}"/>
                </a:ext>
              </a:extLst>
            </p:cNvPr>
            <p:cNvSpPr>
              <a:spLocks noChangeShapeType="1"/>
            </p:cNvSpPr>
            <p:nvPr/>
          </p:nvSpPr>
          <p:spPr bwMode="auto">
            <a:xfrm>
              <a:off x="5368662" y="2742942"/>
              <a:ext cx="207934"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1" name="Line 21">
              <a:extLst>
                <a:ext uri="{FF2B5EF4-FFF2-40B4-BE49-F238E27FC236}">
                  <a16:creationId xmlns:a16="http://schemas.microsoft.com/office/drawing/2014/main" id="{662E85A8-2933-3B99-77C7-5BBA7A4C5AF3}"/>
                </a:ext>
              </a:extLst>
            </p:cNvPr>
            <p:cNvSpPr>
              <a:spLocks noChangeShapeType="1"/>
            </p:cNvSpPr>
            <p:nvPr/>
          </p:nvSpPr>
          <p:spPr bwMode="auto">
            <a:xfrm>
              <a:off x="5368662" y="3111188"/>
              <a:ext cx="206346"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2" name="Line 22">
              <a:extLst>
                <a:ext uri="{FF2B5EF4-FFF2-40B4-BE49-F238E27FC236}">
                  <a16:creationId xmlns:a16="http://schemas.microsoft.com/office/drawing/2014/main" id="{931197B2-2983-2052-AE3B-A50DCD02C231}"/>
                </a:ext>
              </a:extLst>
            </p:cNvPr>
            <p:cNvSpPr>
              <a:spLocks noChangeShapeType="1"/>
            </p:cNvSpPr>
            <p:nvPr/>
          </p:nvSpPr>
          <p:spPr bwMode="auto">
            <a:xfrm flipV="1">
              <a:off x="6282935" y="3844506"/>
              <a:ext cx="261901" cy="0"/>
            </a:xfrm>
            <a:prstGeom prst="line">
              <a:avLst/>
            </a:prstGeom>
            <a:noFill/>
            <a:ln w="9525">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3" name="Line 23">
              <a:extLst>
                <a:ext uri="{FF2B5EF4-FFF2-40B4-BE49-F238E27FC236}">
                  <a16:creationId xmlns:a16="http://schemas.microsoft.com/office/drawing/2014/main" id="{E0BC092C-F395-7F31-6ECC-4D854C4C9B7B}"/>
                </a:ext>
              </a:extLst>
            </p:cNvPr>
            <p:cNvSpPr>
              <a:spLocks noChangeShapeType="1"/>
            </p:cNvSpPr>
            <p:nvPr/>
          </p:nvSpPr>
          <p:spPr bwMode="auto">
            <a:xfrm flipV="1">
              <a:off x="7406728" y="4596871"/>
              <a:ext cx="282536"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4" name="Line 24">
              <a:extLst>
                <a:ext uri="{FF2B5EF4-FFF2-40B4-BE49-F238E27FC236}">
                  <a16:creationId xmlns:a16="http://schemas.microsoft.com/office/drawing/2014/main" id="{BC34E06D-E195-0206-09C5-D72CBD5811D5}"/>
                </a:ext>
              </a:extLst>
            </p:cNvPr>
            <p:cNvSpPr>
              <a:spLocks noChangeShapeType="1"/>
            </p:cNvSpPr>
            <p:nvPr/>
          </p:nvSpPr>
          <p:spPr bwMode="auto">
            <a:xfrm>
              <a:off x="7433712" y="4819089"/>
              <a:ext cx="273012"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5" name="Rectangle 33">
              <a:extLst>
                <a:ext uri="{FF2B5EF4-FFF2-40B4-BE49-F238E27FC236}">
                  <a16:creationId xmlns:a16="http://schemas.microsoft.com/office/drawing/2014/main" id="{6624C815-BC1E-46AF-23C7-F1F1823F38AC}"/>
                </a:ext>
              </a:extLst>
            </p:cNvPr>
            <p:cNvSpPr>
              <a:spLocks noChangeArrowheads="1"/>
            </p:cNvSpPr>
            <p:nvPr/>
          </p:nvSpPr>
          <p:spPr bwMode="auto">
            <a:xfrm>
              <a:off x="4359153" y="2587390"/>
              <a:ext cx="1030144" cy="24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1600">
                  <a:solidFill>
                    <a:srgbClr val="0066FF"/>
                  </a:solidFill>
                  <a:latin typeface="Tahoma" panose="020B0604030504040204" pitchFamily="34" charset="0"/>
                </a:rPr>
                <a:t>Lock-X(A)</a:t>
              </a:r>
              <a:endParaRPr lang="zh-CN" altLang="en-US" sz="1600">
                <a:solidFill>
                  <a:srgbClr val="0066FF"/>
                </a:solidFill>
                <a:latin typeface="Tahoma" panose="020B0604030504040204" pitchFamily="34" charset="0"/>
              </a:endParaRPr>
            </a:p>
          </p:txBody>
        </p:sp>
        <p:sp>
          <p:nvSpPr>
            <p:cNvPr id="26646" name="Rectangle 34">
              <a:extLst>
                <a:ext uri="{FF2B5EF4-FFF2-40B4-BE49-F238E27FC236}">
                  <a16:creationId xmlns:a16="http://schemas.microsoft.com/office/drawing/2014/main" id="{F08374FD-8C8D-AB7B-17E6-A79F00CD6D84}"/>
                </a:ext>
              </a:extLst>
            </p:cNvPr>
            <p:cNvSpPr>
              <a:spLocks noChangeArrowheads="1"/>
            </p:cNvSpPr>
            <p:nvPr/>
          </p:nvSpPr>
          <p:spPr bwMode="auto">
            <a:xfrm>
              <a:off x="4490898" y="3761968"/>
              <a:ext cx="968240" cy="24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a:solidFill>
                    <a:srgbClr val="800000"/>
                  </a:solidFill>
                  <a:latin typeface="tal" charset="-122"/>
                  <a:ea typeface="tal" charset="-122"/>
                </a:rPr>
                <a:t>Lock-X(A)</a:t>
              </a:r>
            </a:p>
          </p:txBody>
        </p:sp>
        <p:sp>
          <p:nvSpPr>
            <p:cNvPr id="26647" name="Rectangle 35">
              <a:extLst>
                <a:ext uri="{FF2B5EF4-FFF2-40B4-BE49-F238E27FC236}">
                  <a16:creationId xmlns:a16="http://schemas.microsoft.com/office/drawing/2014/main" id="{D3D87C83-A7F1-D60D-59C9-23702FB8E494}"/>
                </a:ext>
              </a:extLst>
            </p:cNvPr>
            <p:cNvSpPr>
              <a:spLocks noChangeArrowheads="1"/>
            </p:cNvSpPr>
            <p:nvPr/>
          </p:nvSpPr>
          <p:spPr bwMode="auto">
            <a:xfrm>
              <a:off x="4357566" y="4503223"/>
              <a:ext cx="1020620" cy="2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a:solidFill>
                    <a:srgbClr val="008000"/>
                  </a:solidFill>
                  <a:latin typeface="Tahoma" panose="020B0604030504040204" pitchFamily="34" charset="0"/>
                </a:rPr>
                <a:t>Lock-S(A)</a:t>
              </a:r>
            </a:p>
          </p:txBody>
        </p:sp>
      </p:grpSp>
      <p:sp>
        <p:nvSpPr>
          <p:cNvPr id="815133" name="Rectangle 29">
            <a:extLst>
              <a:ext uri="{FF2B5EF4-FFF2-40B4-BE49-F238E27FC236}">
                <a16:creationId xmlns:a16="http://schemas.microsoft.com/office/drawing/2014/main" id="{11176BB8-6248-9DB8-E625-4C213BE18D07}"/>
              </a:ext>
            </a:extLst>
          </p:cNvPr>
          <p:cNvSpPr>
            <a:spLocks noChangeArrowheads="1"/>
          </p:cNvSpPr>
          <p:nvPr/>
        </p:nvSpPr>
        <p:spPr bwMode="auto">
          <a:xfrm>
            <a:off x="5761038" y="5702300"/>
            <a:ext cx="2790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2000">
                <a:solidFill>
                  <a:srgbClr val="428E5B"/>
                </a:solidFill>
                <a:latin typeface="Tahoma" panose="020B0604030504040204" pitchFamily="34" charset="0"/>
              </a:rPr>
              <a:t>若</a:t>
            </a:r>
            <a:r>
              <a:rPr lang="en-US" altLang="zh-CN" sz="2000">
                <a:solidFill>
                  <a:srgbClr val="428E5B"/>
                </a:solidFill>
                <a:latin typeface="Tahoma" panose="020B0604030504040204" pitchFamily="34" charset="0"/>
              </a:rPr>
              <a:t>T10</a:t>
            </a:r>
            <a:r>
              <a:rPr lang="zh-CN" altLang="en-US" sz="2000">
                <a:solidFill>
                  <a:srgbClr val="428E5B"/>
                </a:solidFill>
                <a:latin typeface="Tahoma" panose="020B0604030504040204" pitchFamily="34" charset="0"/>
              </a:rPr>
              <a:t>撤销引发级联卷回</a:t>
            </a:r>
          </a:p>
        </p:txBody>
      </p:sp>
      <p:sp>
        <p:nvSpPr>
          <p:cNvPr id="815150" name="Rectangle 46">
            <a:extLst>
              <a:ext uri="{FF2B5EF4-FFF2-40B4-BE49-F238E27FC236}">
                <a16:creationId xmlns:a16="http://schemas.microsoft.com/office/drawing/2014/main" id="{1DA383C2-5146-249F-D5AC-167483A49849}"/>
              </a:ext>
            </a:extLst>
          </p:cNvPr>
          <p:cNvSpPr>
            <a:spLocks noChangeArrowheads="1"/>
          </p:cNvSpPr>
          <p:nvPr/>
        </p:nvSpPr>
        <p:spPr bwMode="auto">
          <a:xfrm>
            <a:off x="509588" y="5803900"/>
            <a:ext cx="25654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2000">
                <a:solidFill>
                  <a:srgbClr val="428E5B"/>
                </a:solidFill>
              </a:rPr>
              <a:t>若</a:t>
            </a:r>
            <a:r>
              <a:rPr lang="en-US" altLang="zh-CN" sz="2000">
                <a:solidFill>
                  <a:srgbClr val="428E5B"/>
                </a:solidFill>
              </a:rPr>
              <a:t>T5</a:t>
            </a:r>
            <a:r>
              <a:rPr lang="zh-CN" altLang="en-US" sz="2000">
                <a:solidFill>
                  <a:srgbClr val="428E5B"/>
                </a:solidFill>
              </a:rPr>
              <a:t>撤销</a:t>
            </a:r>
            <a:r>
              <a:rPr lang="zh-CN" altLang="en-US" sz="2000">
                <a:solidFill>
                  <a:srgbClr val="428E5B"/>
                </a:solidFill>
                <a:latin typeface="Tahoma" panose="020B0604030504040204" pitchFamily="34" charset="0"/>
              </a:rPr>
              <a:t>不会级联卷回</a:t>
            </a:r>
          </a:p>
        </p:txBody>
      </p:sp>
      <p:sp>
        <p:nvSpPr>
          <p:cNvPr id="815155" name="Rectangle 51">
            <a:extLst>
              <a:ext uri="{FF2B5EF4-FFF2-40B4-BE49-F238E27FC236}">
                <a16:creationId xmlns:a16="http://schemas.microsoft.com/office/drawing/2014/main" id="{8F8799FE-82A1-FC94-E1E5-12E8EBEDE185}"/>
              </a:ext>
            </a:extLst>
          </p:cNvPr>
          <p:cNvSpPr>
            <a:spLocks noChangeArrowheads="1"/>
          </p:cNvSpPr>
          <p:nvPr/>
        </p:nvSpPr>
        <p:spPr bwMode="auto">
          <a:xfrm>
            <a:off x="5526088" y="6076950"/>
            <a:ext cx="3267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800">
                <a:solidFill>
                  <a:srgbClr val="FF0000"/>
                </a:solidFill>
                <a:latin typeface="Tahoma" panose="020B0604030504040204" pitchFamily="34" charset="0"/>
              </a:rPr>
              <a:t>(</a:t>
            </a:r>
            <a:r>
              <a:rPr lang="zh-CN" altLang="en-US" sz="1800">
                <a:solidFill>
                  <a:srgbClr val="FF0000"/>
                </a:solidFill>
                <a:latin typeface="Tahoma" panose="020B0604030504040204" pitchFamily="34" charset="0"/>
              </a:rPr>
              <a:t>因</a:t>
            </a:r>
            <a:r>
              <a:rPr lang="en-US" altLang="zh-CN" sz="1800">
                <a:solidFill>
                  <a:srgbClr val="FF0000"/>
                </a:solidFill>
                <a:latin typeface="Tahoma" panose="020B0604030504040204" pitchFamily="34" charset="0"/>
              </a:rPr>
              <a:t>T11</a:t>
            </a:r>
            <a:r>
              <a:rPr lang="zh-CN" altLang="en-US" sz="1800">
                <a:solidFill>
                  <a:srgbClr val="FF0000"/>
                </a:solidFill>
                <a:latin typeface="Tahoma" panose="020B0604030504040204" pitchFamily="34" charset="0"/>
              </a:rPr>
              <a:t>  </a:t>
            </a:r>
            <a:r>
              <a:rPr lang="en-US" altLang="zh-CN" sz="1800">
                <a:solidFill>
                  <a:srgbClr val="FF0000"/>
                </a:solidFill>
                <a:latin typeface="Tahoma" panose="020B0604030504040204" pitchFamily="34" charset="0"/>
              </a:rPr>
              <a:t>T12</a:t>
            </a:r>
            <a:r>
              <a:rPr lang="zh-CN" altLang="en-US" sz="1800">
                <a:solidFill>
                  <a:srgbClr val="FF0000"/>
                </a:solidFill>
                <a:latin typeface="Tahoma" panose="020B0604030504040204" pitchFamily="34" charset="0"/>
              </a:rPr>
              <a:t>读了</a:t>
            </a:r>
            <a:r>
              <a:rPr lang="en-US" altLang="zh-CN" sz="1800">
                <a:solidFill>
                  <a:srgbClr val="FF0000"/>
                </a:solidFill>
                <a:latin typeface="Tahoma" panose="020B0604030504040204" pitchFamily="34" charset="0"/>
              </a:rPr>
              <a:t>T10</a:t>
            </a:r>
            <a:r>
              <a:rPr lang="zh-CN" altLang="en-US" sz="1800">
                <a:solidFill>
                  <a:srgbClr val="FF0000"/>
                </a:solidFill>
                <a:latin typeface="Tahoma" panose="020B0604030504040204" pitchFamily="34" charset="0"/>
              </a:rPr>
              <a:t>写的数据</a:t>
            </a:r>
            <a:r>
              <a:rPr lang="en-US" altLang="zh-CN" sz="1800">
                <a:solidFill>
                  <a:srgbClr val="FF0000"/>
                </a:solidFill>
                <a:latin typeface="Tahoma" panose="020B0604030504040204" pitchFamily="34" charset="0"/>
              </a:rPr>
              <a:t>)</a:t>
            </a:r>
            <a:endParaRPr lang="en-US" altLang="zh-CN">
              <a:solidFill>
                <a:srgbClr val="FF0000"/>
              </a:solidFill>
              <a:latin typeface="Tahoma" panose="020B0604030504040204" pitchFamily="34" charset="0"/>
            </a:endParaRPr>
          </a:p>
        </p:txBody>
      </p:sp>
      <p:grpSp>
        <p:nvGrpSpPr>
          <p:cNvPr id="27690" name="Group 56">
            <a:extLst>
              <a:ext uri="{FF2B5EF4-FFF2-40B4-BE49-F238E27FC236}">
                <a16:creationId xmlns:a16="http://schemas.microsoft.com/office/drawing/2014/main" id="{BC71DA81-776D-8C2E-B181-30B24CE8A265}"/>
              </a:ext>
            </a:extLst>
          </p:cNvPr>
          <p:cNvGrpSpPr>
            <a:grpSpLocks/>
          </p:cNvGrpSpPr>
          <p:nvPr/>
        </p:nvGrpSpPr>
        <p:grpSpPr bwMode="auto">
          <a:xfrm>
            <a:off x="458788" y="3916363"/>
            <a:ext cx="820737" cy="1304925"/>
            <a:chOff x="430" y="2574"/>
            <a:chExt cx="517" cy="822"/>
          </a:xfrm>
        </p:grpSpPr>
        <p:sp>
          <p:nvSpPr>
            <p:cNvPr id="26652" name="AutoShape 53">
              <a:extLst>
                <a:ext uri="{FF2B5EF4-FFF2-40B4-BE49-F238E27FC236}">
                  <a16:creationId xmlns:a16="http://schemas.microsoft.com/office/drawing/2014/main" id="{411CACF6-7851-174C-53E6-253C996F7DF4}"/>
                </a:ext>
              </a:extLst>
            </p:cNvPr>
            <p:cNvSpPr>
              <a:spLocks noChangeArrowheads="1"/>
            </p:cNvSpPr>
            <p:nvPr/>
          </p:nvSpPr>
          <p:spPr bwMode="auto">
            <a:xfrm>
              <a:off x="630" y="2574"/>
              <a:ext cx="138" cy="822"/>
            </a:xfrm>
            <a:prstGeom prst="curvedRightArrow">
              <a:avLst>
                <a:gd name="adj1" fmla="val 119130"/>
                <a:gd name="adj2" fmla="val 238261"/>
                <a:gd name="adj3" fmla="val 33319"/>
              </a:avLst>
            </a:prstGeom>
            <a:noFill/>
            <a:ln w="9525">
              <a:solidFill>
                <a:srgbClr val="428E5B"/>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pPr eaLnBrk="0" hangingPunct="0">
                <a:spcBef>
                  <a:spcPct val="20000"/>
                </a:spcBef>
              </a:pPr>
              <a:endParaRPr lang="zh-CN" altLang="en-US"/>
            </a:p>
          </p:txBody>
        </p:sp>
        <p:sp>
          <p:nvSpPr>
            <p:cNvPr id="26653" name="Rectangle 55">
              <a:extLst>
                <a:ext uri="{FF2B5EF4-FFF2-40B4-BE49-F238E27FC236}">
                  <a16:creationId xmlns:a16="http://schemas.microsoft.com/office/drawing/2014/main" id="{9042FA95-B56C-16ED-0D85-0F9E37F7DF27}"/>
                </a:ext>
              </a:extLst>
            </p:cNvPr>
            <p:cNvSpPr>
              <a:spLocks noChangeArrowheads="1"/>
            </p:cNvSpPr>
            <p:nvPr/>
          </p:nvSpPr>
          <p:spPr bwMode="auto">
            <a:xfrm>
              <a:off x="430" y="2859"/>
              <a:ext cx="51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solidFill>
                    <a:srgbClr val="428E5B"/>
                  </a:solidFill>
                </a:rPr>
                <a:t>唯一差别</a:t>
              </a:r>
            </a:p>
          </p:txBody>
        </p:sp>
      </p:grpSp>
      <p:grpSp>
        <p:nvGrpSpPr>
          <p:cNvPr id="27691" name="Group 61">
            <a:extLst>
              <a:ext uri="{FF2B5EF4-FFF2-40B4-BE49-F238E27FC236}">
                <a16:creationId xmlns:a16="http://schemas.microsoft.com/office/drawing/2014/main" id="{E7C2906B-BC70-B7A8-1D1B-65D17A718F7F}"/>
              </a:ext>
            </a:extLst>
          </p:cNvPr>
          <p:cNvGrpSpPr>
            <a:grpSpLocks/>
          </p:cNvGrpSpPr>
          <p:nvPr/>
        </p:nvGrpSpPr>
        <p:grpSpPr bwMode="auto">
          <a:xfrm>
            <a:off x="3175000" y="5381625"/>
            <a:ext cx="2566988" cy="568325"/>
            <a:chOff x="1846" y="3244"/>
            <a:chExt cx="1617" cy="358"/>
          </a:xfrm>
        </p:grpSpPr>
        <p:sp>
          <p:nvSpPr>
            <p:cNvPr id="26655" name="Rectangle 58">
              <a:extLst>
                <a:ext uri="{FF2B5EF4-FFF2-40B4-BE49-F238E27FC236}">
                  <a16:creationId xmlns:a16="http://schemas.microsoft.com/office/drawing/2014/main" id="{696FEA60-C4DC-0B24-0389-2DCDEAFB7B10}"/>
                </a:ext>
              </a:extLst>
            </p:cNvPr>
            <p:cNvSpPr>
              <a:spLocks noChangeArrowheads="1"/>
            </p:cNvSpPr>
            <p:nvPr/>
          </p:nvSpPr>
          <p:spPr bwMode="auto">
            <a:xfrm>
              <a:off x="2031" y="3244"/>
              <a:ext cx="129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t>但执行效果却完全不同</a:t>
              </a:r>
            </a:p>
          </p:txBody>
        </p:sp>
        <p:sp>
          <p:nvSpPr>
            <p:cNvPr id="26656" name="Line 59">
              <a:extLst>
                <a:ext uri="{FF2B5EF4-FFF2-40B4-BE49-F238E27FC236}">
                  <a16:creationId xmlns:a16="http://schemas.microsoft.com/office/drawing/2014/main" id="{A075558B-A828-CE6A-C598-DA88424E94BA}"/>
                </a:ext>
              </a:extLst>
            </p:cNvPr>
            <p:cNvSpPr>
              <a:spLocks noChangeShapeType="1"/>
            </p:cNvSpPr>
            <p:nvPr/>
          </p:nvSpPr>
          <p:spPr bwMode="auto">
            <a:xfrm flipH="1">
              <a:off x="1846" y="3423"/>
              <a:ext cx="168" cy="179"/>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57" name="Line 60">
              <a:extLst>
                <a:ext uri="{FF2B5EF4-FFF2-40B4-BE49-F238E27FC236}">
                  <a16:creationId xmlns:a16="http://schemas.microsoft.com/office/drawing/2014/main" id="{44B2DA8F-E99C-16BE-EF70-2D1196554C09}"/>
                </a:ext>
              </a:extLst>
            </p:cNvPr>
            <p:cNvSpPr>
              <a:spLocks noChangeShapeType="1"/>
            </p:cNvSpPr>
            <p:nvPr/>
          </p:nvSpPr>
          <p:spPr bwMode="auto">
            <a:xfrm>
              <a:off x="3295" y="3413"/>
              <a:ext cx="168" cy="15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6658" name="AutoShape 4">
            <a:extLst>
              <a:ext uri="{FF2B5EF4-FFF2-40B4-BE49-F238E27FC236}">
                <a16:creationId xmlns:a16="http://schemas.microsoft.com/office/drawing/2014/main" id="{DF80FAFC-64A5-E08D-463D-8163B86D2FCC}"/>
              </a:ext>
            </a:extLst>
          </p:cNvPr>
          <p:cNvSpPr>
            <a:spLocks noChangeArrowheads="1"/>
          </p:cNvSpPr>
          <p:nvPr/>
        </p:nvSpPr>
        <p:spPr bwMode="auto">
          <a:xfrm>
            <a:off x="106363" y="919163"/>
            <a:ext cx="2617787" cy="668337"/>
          </a:xfrm>
          <a:prstGeom prst="cloudCallout">
            <a:avLst>
              <a:gd name="adj1" fmla="val -49079"/>
              <a:gd name="adj2" fmla="val 63569"/>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调度</a:t>
            </a:r>
            <a:r>
              <a:rPr lang="en-US" altLang="zh-CN" sz="1600">
                <a:solidFill>
                  <a:schemeClr val="tx1"/>
                </a:solidFill>
                <a:latin typeface="Tahoma" panose="020B0604030504040204" pitchFamily="34" charset="0"/>
              </a:rPr>
              <a:t>P</a:t>
            </a:r>
            <a:r>
              <a:rPr lang="zh-CN" altLang="en-US" sz="1600">
                <a:solidFill>
                  <a:schemeClr val="tx1"/>
                </a:solidFill>
                <a:latin typeface="Tahoma" panose="020B0604030504040204" pitchFamily="34" charset="0"/>
              </a:rPr>
              <a:t>和</a:t>
            </a:r>
            <a:r>
              <a:rPr lang="en-US" altLang="zh-CN" sz="1600">
                <a:solidFill>
                  <a:schemeClr val="tx1"/>
                </a:solidFill>
                <a:latin typeface="Tahoma" panose="020B0604030504040204" pitchFamily="34" charset="0"/>
              </a:rPr>
              <a:t>Q</a:t>
            </a:r>
            <a:r>
              <a:rPr lang="zh-CN" altLang="en-US" sz="1600">
                <a:solidFill>
                  <a:schemeClr val="tx1"/>
                </a:solidFill>
                <a:latin typeface="Tahoma" panose="020B0604030504040204" pitchFamily="34" charset="0"/>
              </a:rPr>
              <a:t>的执行效果有何不同？</a:t>
            </a:r>
          </a:p>
        </p:txBody>
      </p:sp>
      <p:grpSp>
        <p:nvGrpSpPr>
          <p:cNvPr id="27656" name="Group 67">
            <a:extLst>
              <a:ext uri="{FF2B5EF4-FFF2-40B4-BE49-F238E27FC236}">
                <a16:creationId xmlns:a16="http://schemas.microsoft.com/office/drawing/2014/main" id="{D3884A3F-393B-65B6-A84C-36338EEE1EA0}"/>
              </a:ext>
            </a:extLst>
          </p:cNvPr>
          <p:cNvGrpSpPr>
            <a:grpSpLocks/>
          </p:cNvGrpSpPr>
          <p:nvPr/>
        </p:nvGrpSpPr>
        <p:grpSpPr bwMode="auto">
          <a:xfrm>
            <a:off x="3182938" y="852488"/>
            <a:ext cx="5187950" cy="785812"/>
            <a:chOff x="459" y="1086"/>
            <a:chExt cx="2939" cy="327"/>
          </a:xfrm>
        </p:grpSpPr>
        <p:pic>
          <p:nvPicPr>
            <p:cNvPr id="26660" name="Picture 63">
              <a:extLst>
                <a:ext uri="{FF2B5EF4-FFF2-40B4-BE49-F238E27FC236}">
                  <a16:creationId xmlns:a16="http://schemas.microsoft.com/office/drawing/2014/main" id="{3EC8192A-50C4-6961-E98B-A69061D51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 y="1086"/>
              <a:ext cx="293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1" name="Picture 64">
              <a:extLst>
                <a:ext uri="{FF2B5EF4-FFF2-40B4-BE49-F238E27FC236}">
                  <a16:creationId xmlns:a16="http://schemas.microsoft.com/office/drawing/2014/main" id="{E3D84A85-82B9-0834-3052-81D2638BA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 y="1248"/>
              <a:ext cx="116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2" name="Picture 65">
              <a:extLst>
                <a:ext uri="{FF2B5EF4-FFF2-40B4-BE49-F238E27FC236}">
                  <a16:creationId xmlns:a16="http://schemas.microsoft.com/office/drawing/2014/main" id="{3EAFDE4A-616D-048A-2F86-3988200B84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9" y="1239"/>
              <a:ext cx="145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3" name="Rectangle 66">
              <a:extLst>
                <a:ext uri="{FF2B5EF4-FFF2-40B4-BE49-F238E27FC236}">
                  <a16:creationId xmlns:a16="http://schemas.microsoft.com/office/drawing/2014/main" id="{209BB706-D312-4ABB-9DBB-A998E7345D3F}"/>
                </a:ext>
              </a:extLst>
            </p:cNvPr>
            <p:cNvSpPr>
              <a:spLocks noChangeArrowheads="1"/>
            </p:cNvSpPr>
            <p:nvPr/>
          </p:nvSpPr>
          <p:spPr bwMode="auto">
            <a:xfrm>
              <a:off x="468" y="1165"/>
              <a:ext cx="0" cy="1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pPr eaLnBrk="0" hangingPunct="0">
                <a:spcBef>
                  <a:spcPct val="20000"/>
                </a:spcBef>
              </a:pPr>
              <a:endParaRPr lang="zh-CN" altLang="en-US" sz="1400"/>
            </a:p>
          </p:txBody>
        </p:sp>
      </p:grpSp>
      <p:sp>
        <p:nvSpPr>
          <p:cNvPr id="26664" name="Rectangle 73">
            <a:extLst>
              <a:ext uri="{FF2B5EF4-FFF2-40B4-BE49-F238E27FC236}">
                <a16:creationId xmlns:a16="http://schemas.microsoft.com/office/drawing/2014/main" id="{FDE7E229-94B8-A745-ED14-CDEAFE331369}"/>
              </a:ext>
            </a:extLst>
          </p:cNvPr>
          <p:cNvSpPr>
            <a:spLocks noChangeArrowheads="1"/>
          </p:cNvSpPr>
          <p:nvPr/>
        </p:nvSpPr>
        <p:spPr bwMode="auto">
          <a:xfrm>
            <a:off x="6099175" y="95250"/>
            <a:ext cx="27638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两阶段封锁协议</a:t>
            </a:r>
          </a:p>
        </p:txBody>
      </p:sp>
      <p:sp>
        <p:nvSpPr>
          <p:cNvPr id="77" name="Line 19">
            <a:extLst>
              <a:ext uri="{FF2B5EF4-FFF2-40B4-BE49-F238E27FC236}">
                <a16:creationId xmlns:a16="http://schemas.microsoft.com/office/drawing/2014/main" id="{AC56829D-C1AD-2F1C-6BB2-D88FB8D4825E}"/>
              </a:ext>
            </a:extLst>
          </p:cNvPr>
          <p:cNvSpPr>
            <a:spLocks noChangeShapeType="1"/>
          </p:cNvSpPr>
          <p:nvPr/>
        </p:nvSpPr>
        <p:spPr bwMode="auto">
          <a:xfrm flipH="1">
            <a:off x="3441700" y="1654175"/>
            <a:ext cx="4160838" cy="17463"/>
          </a:xfrm>
          <a:prstGeom prst="line">
            <a:avLst/>
          </a:prstGeom>
          <a:noFill/>
          <a:ln w="38100">
            <a:solidFill>
              <a:srgbClr val="8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5150"/>
                                        </p:tgtEl>
                                        <p:attrNameLst>
                                          <p:attrName>style.visibility</p:attrName>
                                        </p:attrNameLst>
                                      </p:cBhvr>
                                      <p:to>
                                        <p:strVal val="visible"/>
                                      </p:to>
                                    </p:set>
                                    <p:animEffect transition="in" filter="blinds(horizontal)">
                                      <p:cBhvr>
                                        <p:cTn id="7" dur="500"/>
                                        <p:tgtEl>
                                          <p:spTgt spid="815150"/>
                                        </p:tgtEl>
                                      </p:cBhvr>
                                    </p:animEffect>
                                  </p:childTnLst>
                                </p:cTn>
                              </p:par>
                              <p:par>
                                <p:cTn id="8" presetID="3" presetClass="entr" presetSubtype="10" fill="hold" nodeType="withEffect">
                                  <p:stCondLst>
                                    <p:cond delay="0"/>
                                  </p:stCondLst>
                                  <p:childTnLst>
                                    <p:set>
                                      <p:cBhvr>
                                        <p:cTn id="9" dur="1" fill="hold">
                                          <p:stCondLst>
                                            <p:cond delay="0"/>
                                          </p:stCondLst>
                                        </p:cTn>
                                        <p:tgtEl>
                                          <p:spTgt spid="815133"/>
                                        </p:tgtEl>
                                        <p:attrNameLst>
                                          <p:attrName>style.visibility</p:attrName>
                                        </p:attrNameLst>
                                      </p:cBhvr>
                                      <p:to>
                                        <p:strVal val="visible"/>
                                      </p:to>
                                    </p:set>
                                    <p:animEffect transition="in" filter="blinds(horizontal)">
                                      <p:cBhvr>
                                        <p:cTn id="10" dur="500"/>
                                        <p:tgtEl>
                                          <p:spTgt spid="815133"/>
                                        </p:tgtEl>
                                      </p:cBhvr>
                                    </p:animEffect>
                                  </p:childTnLst>
                                </p:cTn>
                              </p:par>
                              <p:par>
                                <p:cTn id="11" presetID="3" presetClass="entr" presetSubtype="10" fill="hold" nodeType="withEffect">
                                  <p:stCondLst>
                                    <p:cond delay="0"/>
                                  </p:stCondLst>
                                  <p:childTnLst>
                                    <p:set>
                                      <p:cBhvr>
                                        <p:cTn id="12" dur="1" fill="hold">
                                          <p:stCondLst>
                                            <p:cond delay="0"/>
                                          </p:stCondLst>
                                        </p:cTn>
                                        <p:tgtEl>
                                          <p:spTgt spid="27691"/>
                                        </p:tgtEl>
                                        <p:attrNameLst>
                                          <p:attrName>style.visibility</p:attrName>
                                        </p:attrNameLst>
                                      </p:cBhvr>
                                      <p:to>
                                        <p:strVal val="visible"/>
                                      </p:to>
                                    </p:set>
                                    <p:animEffect transition="in" filter="blinds(horizontal)">
                                      <p:cBhvr>
                                        <p:cTn id="13" dur="500"/>
                                        <p:tgtEl>
                                          <p:spTgt spid="27691"/>
                                        </p:tgtEl>
                                      </p:cBhvr>
                                    </p:animEffect>
                                  </p:childTnLst>
                                </p:cTn>
                              </p:par>
                              <p:par>
                                <p:cTn id="14" presetID="3" presetClass="entr" presetSubtype="10" fill="hold" nodeType="withEffect">
                                  <p:stCondLst>
                                    <p:cond delay="0"/>
                                  </p:stCondLst>
                                  <p:childTnLst>
                                    <p:set>
                                      <p:cBhvr>
                                        <p:cTn id="15" dur="1" fill="hold">
                                          <p:stCondLst>
                                            <p:cond delay="0"/>
                                          </p:stCondLst>
                                        </p:cTn>
                                        <p:tgtEl>
                                          <p:spTgt spid="27690"/>
                                        </p:tgtEl>
                                        <p:attrNameLst>
                                          <p:attrName>style.visibility</p:attrName>
                                        </p:attrNameLst>
                                      </p:cBhvr>
                                      <p:to>
                                        <p:strVal val="visible"/>
                                      </p:to>
                                    </p:set>
                                    <p:animEffect transition="in" filter="blinds(horizontal)">
                                      <p:cBhvr>
                                        <p:cTn id="16" dur="500"/>
                                        <p:tgtEl>
                                          <p:spTgt spid="27690"/>
                                        </p:tgtEl>
                                      </p:cBhvr>
                                    </p:animEffect>
                                  </p:childTnLst>
                                </p:cTn>
                              </p:par>
                              <p:par>
                                <p:cTn id="17" presetID="3" presetClass="entr" presetSubtype="10" fill="hold" nodeType="withEffect">
                                  <p:stCondLst>
                                    <p:cond delay="0"/>
                                  </p:stCondLst>
                                  <p:childTnLst>
                                    <p:set>
                                      <p:cBhvr>
                                        <p:cTn id="18" dur="1" fill="hold">
                                          <p:stCondLst>
                                            <p:cond delay="0"/>
                                          </p:stCondLst>
                                        </p:cTn>
                                        <p:tgtEl>
                                          <p:spTgt spid="815155"/>
                                        </p:tgtEl>
                                        <p:attrNameLst>
                                          <p:attrName>style.visibility</p:attrName>
                                        </p:attrNameLst>
                                      </p:cBhvr>
                                      <p:to>
                                        <p:strVal val="visible"/>
                                      </p:to>
                                    </p:set>
                                    <p:animEffect transition="in" filter="blinds(horizontal)">
                                      <p:cBhvr>
                                        <p:cTn id="19" dur="500"/>
                                        <p:tgtEl>
                                          <p:spTgt spid="8151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7656"/>
                                        </p:tgtEl>
                                        <p:attrNameLst>
                                          <p:attrName>style.visibility</p:attrName>
                                        </p:attrNameLst>
                                      </p:cBhvr>
                                      <p:to>
                                        <p:strVal val="visible"/>
                                      </p:to>
                                    </p:set>
                                    <p:animEffect transition="in" filter="blinds(horizontal)">
                                      <p:cBhvr>
                                        <p:cTn id="24" dur="500"/>
                                        <p:tgtEl>
                                          <p:spTgt spid="27656"/>
                                        </p:tgtEl>
                                      </p:cBhvr>
                                    </p:animEffect>
                                  </p:childTnLst>
                                </p:cTn>
                              </p:par>
                              <p:par>
                                <p:cTn id="25" presetID="3" presetClass="entr" presetSubtype="1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blinds(horizontal)">
                                      <p:cBhvr>
                                        <p:cTn id="2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133" grpId="0"/>
      <p:bldP spid="815150" grpId="0"/>
      <p:bldP spid="815155"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编号占位符 5">
            <a:extLst>
              <a:ext uri="{FF2B5EF4-FFF2-40B4-BE49-F238E27FC236}">
                <a16:creationId xmlns:a16="http://schemas.microsoft.com/office/drawing/2014/main" id="{D0DD7E2B-D270-3EE9-3189-818560CD3FF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5BB68C-FF3A-4963-8AD7-4223EF385891}" type="slidenum">
              <a:rPr lang="zh-CN" altLang="en-US"/>
              <a:pPr/>
              <a:t>393</a:t>
            </a:fld>
            <a:endParaRPr lang="zh-CN" altLang="en-US"/>
          </a:p>
        </p:txBody>
      </p:sp>
      <p:sp>
        <p:nvSpPr>
          <p:cNvPr id="27650" name="Rectangle 2">
            <a:extLst>
              <a:ext uri="{FF2B5EF4-FFF2-40B4-BE49-F238E27FC236}">
                <a16:creationId xmlns:a16="http://schemas.microsoft.com/office/drawing/2014/main" id="{545152F5-D827-B23F-5B78-374F9C5FE7A8}"/>
              </a:ext>
            </a:extLst>
          </p:cNvPr>
          <p:cNvSpPr>
            <a:spLocks noGrp="1" noChangeArrowheads="1"/>
          </p:cNvSpPr>
          <p:nvPr>
            <p:ph type="title"/>
          </p:nvPr>
        </p:nvSpPr>
        <p:spPr>
          <a:xfrm>
            <a:off x="350838" y="122238"/>
            <a:ext cx="5915025" cy="485775"/>
          </a:xfrm>
        </p:spPr>
        <p:txBody>
          <a:bodyPr/>
          <a:lstStyle/>
          <a:p>
            <a:pPr algn="l"/>
            <a:r>
              <a:rPr lang="en-US" altLang="zh-CN" sz="2800" b="1">
                <a:latin typeface="黑体" panose="02010609060101010101" pitchFamily="49" charset="-122"/>
                <a:ea typeface="黑体" panose="02010609060101010101" pitchFamily="49" charset="-122"/>
              </a:rPr>
              <a:t>3.4 </a:t>
            </a:r>
            <a:r>
              <a:rPr lang="zh-CN" altLang="en-US" sz="2800" b="1">
                <a:latin typeface="黑体" panose="02010609060101010101" pitchFamily="49" charset="-122"/>
                <a:ea typeface="黑体" panose="02010609060101010101" pitchFamily="49" charset="-122"/>
              </a:rPr>
              <a:t>严格两阶段封锁协议</a:t>
            </a:r>
            <a:r>
              <a:rPr lang="en-US" altLang="zh-CN" sz="1800" b="1">
                <a:solidFill>
                  <a:schemeClr val="tx1"/>
                </a:solidFill>
                <a:latin typeface="黑体" panose="02010609060101010101" pitchFamily="49" charset="-122"/>
                <a:ea typeface="黑体" panose="02010609060101010101" pitchFamily="49" charset="-122"/>
              </a:rPr>
              <a:t>p.376</a:t>
            </a:r>
          </a:p>
        </p:txBody>
      </p:sp>
      <p:sp>
        <p:nvSpPr>
          <p:cNvPr id="27651" name="Rectangle 26">
            <a:extLst>
              <a:ext uri="{FF2B5EF4-FFF2-40B4-BE49-F238E27FC236}">
                <a16:creationId xmlns:a16="http://schemas.microsoft.com/office/drawing/2014/main" id="{54CF8100-4DC3-45B4-4D63-0B78A0A9604C}"/>
              </a:ext>
            </a:extLst>
          </p:cNvPr>
          <p:cNvSpPr>
            <a:spLocks noChangeArrowheads="1"/>
          </p:cNvSpPr>
          <p:nvPr/>
        </p:nvSpPr>
        <p:spPr bwMode="auto">
          <a:xfrm>
            <a:off x="5511800" y="4281488"/>
            <a:ext cx="2308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rgbClr val="008000"/>
                </a:solidFill>
              </a:rPr>
              <a:t>(符合两阶段封锁协议</a:t>
            </a:r>
            <a:r>
              <a:rPr lang="en-US" altLang="zh-CN" sz="1800">
                <a:solidFill>
                  <a:srgbClr val="008000"/>
                </a:solidFill>
              </a:rPr>
              <a:t>)</a:t>
            </a:r>
            <a:endParaRPr lang="zh-CN" altLang="en-US" sz="1800">
              <a:solidFill>
                <a:srgbClr val="008000"/>
              </a:solidFill>
            </a:endParaRPr>
          </a:p>
        </p:txBody>
      </p:sp>
      <p:sp>
        <p:nvSpPr>
          <p:cNvPr id="27652" name="Rectangle 73">
            <a:extLst>
              <a:ext uri="{FF2B5EF4-FFF2-40B4-BE49-F238E27FC236}">
                <a16:creationId xmlns:a16="http://schemas.microsoft.com/office/drawing/2014/main" id="{B36332DD-0BDA-310C-AE04-CE9B1ED95BB1}"/>
              </a:ext>
            </a:extLst>
          </p:cNvPr>
          <p:cNvSpPr>
            <a:spLocks noChangeArrowheads="1"/>
          </p:cNvSpPr>
          <p:nvPr/>
        </p:nvSpPr>
        <p:spPr bwMode="auto">
          <a:xfrm>
            <a:off x="6099175" y="95250"/>
            <a:ext cx="27638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两阶段封锁协议</a:t>
            </a:r>
          </a:p>
        </p:txBody>
      </p:sp>
      <p:pic>
        <p:nvPicPr>
          <p:cNvPr id="27653" name="图片 42">
            <a:extLst>
              <a:ext uri="{FF2B5EF4-FFF2-40B4-BE49-F238E27FC236}">
                <a16:creationId xmlns:a16="http://schemas.microsoft.com/office/drawing/2014/main" id="{95EF6345-682B-6F75-0783-BDCC4FAE8B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 y="4968875"/>
            <a:ext cx="9031288"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AutoShape 4">
            <a:extLst>
              <a:ext uri="{FF2B5EF4-FFF2-40B4-BE49-F238E27FC236}">
                <a16:creationId xmlns:a16="http://schemas.microsoft.com/office/drawing/2014/main" id="{EE1294F2-6B41-C564-4683-65597DD70523}"/>
              </a:ext>
            </a:extLst>
          </p:cNvPr>
          <p:cNvSpPr>
            <a:spLocks noChangeArrowheads="1"/>
          </p:cNvSpPr>
          <p:nvPr/>
        </p:nvSpPr>
        <p:spPr bwMode="auto">
          <a:xfrm>
            <a:off x="468313" y="1219200"/>
            <a:ext cx="2371725" cy="1100138"/>
          </a:xfrm>
          <a:prstGeom prst="cloudCallout">
            <a:avLst>
              <a:gd name="adj1" fmla="val -60861"/>
              <a:gd name="adj2" fmla="val 61907"/>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什么是严格两阶段封锁协议</a:t>
            </a:r>
            <a:r>
              <a:rPr lang="zh-CN" altLang="zh-CN" sz="1600">
                <a:solidFill>
                  <a:schemeClr val="tx1"/>
                </a:solidFill>
                <a:latin typeface="Tahoma" panose="020B0604030504040204" pitchFamily="34" charset="0"/>
              </a:rPr>
              <a:t>,</a:t>
            </a:r>
            <a:r>
              <a:rPr lang="zh-CN" altLang="en-US" sz="1600">
                <a:solidFill>
                  <a:schemeClr val="tx1"/>
                </a:solidFill>
                <a:latin typeface="Tahoma" panose="020B0604030504040204" pitchFamily="34" charset="0"/>
              </a:rPr>
              <a:t>该调度是吗？</a:t>
            </a:r>
          </a:p>
        </p:txBody>
      </p:sp>
      <p:grpSp>
        <p:nvGrpSpPr>
          <p:cNvPr id="2" name="组 1">
            <a:extLst>
              <a:ext uri="{FF2B5EF4-FFF2-40B4-BE49-F238E27FC236}">
                <a16:creationId xmlns:a16="http://schemas.microsoft.com/office/drawing/2014/main" id="{9739EAD7-529D-FFA7-E647-8BB74684467D}"/>
              </a:ext>
            </a:extLst>
          </p:cNvPr>
          <p:cNvGrpSpPr>
            <a:grpSpLocks/>
          </p:cNvGrpSpPr>
          <p:nvPr/>
        </p:nvGrpSpPr>
        <p:grpSpPr bwMode="auto">
          <a:xfrm>
            <a:off x="1554163" y="4948238"/>
            <a:ext cx="7402512" cy="785812"/>
            <a:chOff x="1554163" y="4948759"/>
            <a:chExt cx="7402513" cy="785813"/>
          </a:xfrm>
        </p:grpSpPr>
        <p:grpSp>
          <p:nvGrpSpPr>
            <p:cNvPr id="27656" name="Group 94">
              <a:extLst>
                <a:ext uri="{FF2B5EF4-FFF2-40B4-BE49-F238E27FC236}">
                  <a16:creationId xmlns:a16="http://schemas.microsoft.com/office/drawing/2014/main" id="{7E9F32B6-CC0D-28B5-77AD-8B371F37FDDD}"/>
                </a:ext>
              </a:extLst>
            </p:cNvPr>
            <p:cNvGrpSpPr>
              <a:grpSpLocks/>
            </p:cNvGrpSpPr>
            <p:nvPr/>
          </p:nvGrpSpPr>
          <p:grpSpPr bwMode="auto">
            <a:xfrm>
              <a:off x="1554163" y="4948759"/>
              <a:ext cx="7402513" cy="785813"/>
              <a:chOff x="979" y="2991"/>
              <a:chExt cx="4663" cy="495"/>
            </a:xfrm>
          </p:grpSpPr>
          <p:sp>
            <p:nvSpPr>
              <p:cNvPr id="27657" name="Line 79">
                <a:extLst>
                  <a:ext uri="{FF2B5EF4-FFF2-40B4-BE49-F238E27FC236}">
                    <a16:creationId xmlns:a16="http://schemas.microsoft.com/office/drawing/2014/main" id="{0A53A3D9-4B83-CF4F-6EAB-4D9BB144EFE1}"/>
                  </a:ext>
                </a:extLst>
              </p:cNvPr>
              <p:cNvSpPr>
                <a:spLocks noChangeShapeType="1"/>
              </p:cNvSpPr>
              <p:nvPr/>
            </p:nvSpPr>
            <p:spPr bwMode="auto">
              <a:xfrm flipV="1">
                <a:off x="979" y="3486"/>
                <a:ext cx="4663"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8" name="Rectangle 80">
                <a:extLst>
                  <a:ext uri="{FF2B5EF4-FFF2-40B4-BE49-F238E27FC236}">
                    <a16:creationId xmlns:a16="http://schemas.microsoft.com/office/drawing/2014/main" id="{46E79A9F-4FE2-FE19-49D5-647F678778B6}"/>
                  </a:ext>
                </a:extLst>
              </p:cNvPr>
              <p:cNvSpPr>
                <a:spLocks noChangeArrowheads="1"/>
              </p:cNvSpPr>
              <p:nvPr/>
            </p:nvSpPr>
            <p:spPr bwMode="auto">
              <a:xfrm>
                <a:off x="2495" y="2991"/>
                <a:ext cx="1166" cy="220"/>
              </a:xfrm>
              <a:prstGeom prst="rect">
                <a:avLst/>
              </a:prstGeom>
              <a:noFill/>
              <a:ln w="19050">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eaLnBrk="0" hangingPunct="0">
                  <a:spcBef>
                    <a:spcPct val="20000"/>
                  </a:spcBef>
                </a:pPr>
                <a:endParaRPr lang="zh-CN" altLang="en-US"/>
              </a:p>
            </p:txBody>
          </p:sp>
        </p:grpSp>
        <p:sp>
          <p:nvSpPr>
            <p:cNvPr id="27659" name="Line 98">
              <a:extLst>
                <a:ext uri="{FF2B5EF4-FFF2-40B4-BE49-F238E27FC236}">
                  <a16:creationId xmlns:a16="http://schemas.microsoft.com/office/drawing/2014/main" id="{FE9873D9-1DED-0CFB-E864-CC0CB7258970}"/>
                </a:ext>
              </a:extLst>
            </p:cNvPr>
            <p:cNvSpPr>
              <a:spLocks noChangeShapeType="1"/>
            </p:cNvSpPr>
            <p:nvPr/>
          </p:nvSpPr>
          <p:spPr bwMode="auto">
            <a:xfrm>
              <a:off x="6200776" y="5675835"/>
              <a:ext cx="552450"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 name="矩形 2">
            <a:extLst>
              <a:ext uri="{FF2B5EF4-FFF2-40B4-BE49-F238E27FC236}">
                <a16:creationId xmlns:a16="http://schemas.microsoft.com/office/drawing/2014/main" id="{F31E1D5E-290F-EB42-981E-95BC56A2E9DB}"/>
              </a:ext>
            </a:extLst>
          </p:cNvPr>
          <p:cNvSpPr>
            <a:spLocks noChangeArrowheads="1"/>
          </p:cNvSpPr>
          <p:nvPr/>
        </p:nvSpPr>
        <p:spPr bwMode="auto">
          <a:xfrm>
            <a:off x="376238" y="3875088"/>
            <a:ext cx="3775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sz="2000">
                <a:solidFill>
                  <a:srgbClr val="FF0000"/>
                </a:solidFill>
                <a:latin typeface="Tahoma" panose="020B0604030504040204" pitchFamily="34" charset="0"/>
              </a:rPr>
              <a:t>可保证调度不会出现级联回滚！</a:t>
            </a:r>
            <a:endParaRPr lang="zh-CN" altLang="en-US" sz="2000">
              <a:solidFill>
                <a:srgbClr val="FF0000"/>
              </a:solidFill>
            </a:endParaRPr>
          </a:p>
        </p:txBody>
      </p:sp>
      <p:sp>
        <p:nvSpPr>
          <p:cNvPr id="27661" name="Rectangle 29">
            <a:extLst>
              <a:ext uri="{FF2B5EF4-FFF2-40B4-BE49-F238E27FC236}">
                <a16:creationId xmlns:a16="http://schemas.microsoft.com/office/drawing/2014/main" id="{1903323B-303E-DECD-4A1B-F061168DE0BB}"/>
              </a:ext>
            </a:extLst>
          </p:cNvPr>
          <p:cNvSpPr>
            <a:spLocks noChangeArrowheads="1"/>
          </p:cNvSpPr>
          <p:nvPr/>
        </p:nvSpPr>
        <p:spPr bwMode="auto">
          <a:xfrm>
            <a:off x="5126038" y="4583113"/>
            <a:ext cx="30908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rgbClr val="428E5B"/>
                </a:solidFill>
                <a:latin typeface="Tahoma" panose="020B0604030504040204" pitchFamily="34" charset="0"/>
              </a:rPr>
              <a:t>(</a:t>
            </a:r>
            <a:r>
              <a:rPr lang="en-US" altLang="zh-CN" sz="1800">
                <a:solidFill>
                  <a:srgbClr val="428E5B"/>
                </a:solidFill>
                <a:latin typeface="Tahoma" panose="020B0604030504040204" pitchFamily="34" charset="0"/>
              </a:rPr>
              <a:t>T</a:t>
            </a:r>
            <a:r>
              <a:rPr lang="en-US" altLang="zh-CN" sz="1800" baseline="-25000">
                <a:solidFill>
                  <a:srgbClr val="428E5B"/>
                </a:solidFill>
                <a:latin typeface="Tahoma" panose="020B0604030504040204" pitchFamily="34" charset="0"/>
              </a:rPr>
              <a:t>5</a:t>
            </a:r>
            <a:r>
              <a:rPr lang="zh-CN" altLang="en-US" sz="1800">
                <a:solidFill>
                  <a:srgbClr val="428E5B"/>
                </a:solidFill>
                <a:latin typeface="Tahoma" panose="020B0604030504040204" pitchFamily="34" charset="0"/>
              </a:rPr>
              <a:t>撤销时引发</a:t>
            </a:r>
            <a:r>
              <a:rPr lang="en-US" altLang="zh-CN" sz="1800">
                <a:solidFill>
                  <a:srgbClr val="428E5B"/>
                </a:solidFill>
                <a:latin typeface="Tahoma" panose="020B0604030504040204" pitchFamily="34" charset="0"/>
              </a:rPr>
              <a:t>T</a:t>
            </a:r>
            <a:r>
              <a:rPr lang="en-US" altLang="zh-CN" sz="1800" baseline="-25000">
                <a:solidFill>
                  <a:srgbClr val="428E5B"/>
                </a:solidFill>
                <a:latin typeface="Tahoma" panose="020B0604030504040204" pitchFamily="34" charset="0"/>
              </a:rPr>
              <a:t>6</a:t>
            </a:r>
            <a:r>
              <a:rPr lang="en-US" altLang="zh-CN" sz="1800">
                <a:solidFill>
                  <a:srgbClr val="428E5B"/>
                </a:solidFill>
                <a:latin typeface="Tahoma" panose="020B0604030504040204" pitchFamily="34" charset="0"/>
              </a:rPr>
              <a:t>,T</a:t>
            </a:r>
            <a:r>
              <a:rPr lang="en-US" altLang="zh-CN" sz="1800" baseline="-25000">
                <a:solidFill>
                  <a:srgbClr val="428E5B"/>
                </a:solidFill>
                <a:latin typeface="Tahoma" panose="020B0604030504040204" pitchFamily="34" charset="0"/>
              </a:rPr>
              <a:t>7</a:t>
            </a:r>
            <a:r>
              <a:rPr lang="zh-CN" altLang="en-US" sz="1800">
                <a:solidFill>
                  <a:srgbClr val="428E5B"/>
                </a:solidFill>
                <a:latin typeface="Tahoma" panose="020B0604030504040204" pitchFamily="34" charset="0"/>
              </a:rPr>
              <a:t>级联卷回</a:t>
            </a:r>
            <a:r>
              <a:rPr lang="en-US" altLang="zh-CN" sz="1800">
                <a:solidFill>
                  <a:srgbClr val="428E5B"/>
                </a:solidFill>
                <a:latin typeface="Tahoma" panose="020B0604030504040204" pitchFamily="34" charset="0"/>
              </a:rPr>
              <a:t>)</a:t>
            </a:r>
            <a:endParaRPr lang="zh-CN" altLang="en-US" sz="1800">
              <a:solidFill>
                <a:srgbClr val="428E5B"/>
              </a:solidFill>
              <a:latin typeface="Tahoma" panose="020B0604030504040204" pitchFamily="34" charset="0"/>
            </a:endParaRPr>
          </a:p>
        </p:txBody>
      </p:sp>
      <p:sp>
        <p:nvSpPr>
          <p:cNvPr id="5" name="矩形 4">
            <a:extLst>
              <a:ext uri="{FF2B5EF4-FFF2-40B4-BE49-F238E27FC236}">
                <a16:creationId xmlns:a16="http://schemas.microsoft.com/office/drawing/2014/main" id="{69811C2E-DAB6-7F1B-E9CF-8DAE2112D311}"/>
              </a:ext>
            </a:extLst>
          </p:cNvPr>
          <p:cNvSpPr>
            <a:spLocks noChangeArrowheads="1"/>
          </p:cNvSpPr>
          <p:nvPr/>
        </p:nvSpPr>
        <p:spPr bwMode="auto">
          <a:xfrm>
            <a:off x="334963" y="3206750"/>
            <a:ext cx="3775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sz="2000">
                <a:solidFill>
                  <a:srgbClr val="0000FF"/>
                </a:solidFill>
                <a:latin typeface="Tahoma" panose="020B0604030504040204" pitchFamily="34" charset="0"/>
              </a:rPr>
              <a:t>严格两阶段封锁协议有何用途？</a:t>
            </a:r>
            <a:endParaRPr lang="zh-CN" altLang="en-US" sz="2000">
              <a:solidFill>
                <a:srgbClr val="0000FF"/>
              </a:solidFill>
            </a:endParaRPr>
          </a:p>
        </p:txBody>
      </p:sp>
      <p:pic>
        <p:nvPicPr>
          <p:cNvPr id="27663" name="图片 5">
            <a:extLst>
              <a:ext uri="{FF2B5EF4-FFF2-40B4-BE49-F238E27FC236}">
                <a16:creationId xmlns:a16="http://schemas.microsoft.com/office/drawing/2014/main" id="{B65F628C-B2AD-50C8-5CDC-6BDE80B247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7550" y="885825"/>
            <a:ext cx="4360863"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3" name="组 7">
            <a:extLst>
              <a:ext uri="{FF2B5EF4-FFF2-40B4-BE49-F238E27FC236}">
                <a16:creationId xmlns:a16="http://schemas.microsoft.com/office/drawing/2014/main" id="{5DB2D768-C2BE-F6CD-C763-ACA6B8DBC53B}"/>
              </a:ext>
            </a:extLst>
          </p:cNvPr>
          <p:cNvGrpSpPr>
            <a:grpSpLocks/>
          </p:cNvGrpSpPr>
          <p:nvPr/>
        </p:nvGrpSpPr>
        <p:grpSpPr bwMode="auto">
          <a:xfrm>
            <a:off x="101600" y="719138"/>
            <a:ext cx="8951913" cy="1236662"/>
            <a:chOff x="251784" y="718594"/>
            <a:chExt cx="8952237" cy="1236654"/>
          </a:xfrm>
        </p:grpSpPr>
        <p:grpSp>
          <p:nvGrpSpPr>
            <p:cNvPr id="28674" name="组 5">
              <a:extLst>
                <a:ext uri="{FF2B5EF4-FFF2-40B4-BE49-F238E27FC236}">
                  <a16:creationId xmlns:a16="http://schemas.microsoft.com/office/drawing/2014/main" id="{AD26E4DA-BA6F-442F-6967-DD371A67F001}"/>
                </a:ext>
              </a:extLst>
            </p:cNvPr>
            <p:cNvGrpSpPr>
              <a:grpSpLocks/>
            </p:cNvGrpSpPr>
            <p:nvPr/>
          </p:nvGrpSpPr>
          <p:grpSpPr bwMode="auto">
            <a:xfrm>
              <a:off x="251784" y="718594"/>
              <a:ext cx="8643954" cy="1236654"/>
              <a:chOff x="218366" y="4879771"/>
              <a:chExt cx="8643954" cy="1236654"/>
            </a:xfrm>
          </p:grpSpPr>
          <p:pic>
            <p:nvPicPr>
              <p:cNvPr id="28675" name="图片 3">
                <a:extLst>
                  <a:ext uri="{FF2B5EF4-FFF2-40B4-BE49-F238E27FC236}">
                    <a16:creationId xmlns:a16="http://schemas.microsoft.com/office/drawing/2014/main" id="{D0ABBBEF-DE5C-4A8D-FBFC-240B2DBD96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366" y="4879771"/>
                <a:ext cx="8643954" cy="1236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矩形 4">
                <a:extLst>
                  <a:ext uri="{FF2B5EF4-FFF2-40B4-BE49-F238E27FC236}">
                    <a16:creationId xmlns:a16="http://schemas.microsoft.com/office/drawing/2014/main" id="{BF33B36D-26F6-8DE7-D663-26E14F4C61F4}"/>
                  </a:ext>
                </a:extLst>
              </p:cNvPr>
              <p:cNvSpPr>
                <a:spLocks noChangeArrowheads="1"/>
              </p:cNvSpPr>
              <p:nvPr/>
            </p:nvSpPr>
            <p:spPr bwMode="auto">
              <a:xfrm>
                <a:off x="5848149" y="5314270"/>
                <a:ext cx="2990911" cy="8021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20000"/>
                  </a:spcBef>
                </a:pPr>
                <a:endParaRPr lang="zh-CN" altLang="en-US"/>
              </a:p>
            </p:txBody>
          </p:sp>
        </p:grpSp>
        <p:pic>
          <p:nvPicPr>
            <p:cNvPr id="28677" name="图片 6">
              <a:extLst>
                <a:ext uri="{FF2B5EF4-FFF2-40B4-BE49-F238E27FC236}">
                  <a16:creationId xmlns:a16="http://schemas.microsoft.com/office/drawing/2014/main" id="{4A537D0E-C29B-F79B-B7BA-BAC4B2DED9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4477" y="1177174"/>
              <a:ext cx="3489544" cy="32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矩形 126">
              <a:extLst>
                <a:ext uri="{FF2B5EF4-FFF2-40B4-BE49-F238E27FC236}">
                  <a16:creationId xmlns:a16="http://schemas.microsoft.com/office/drawing/2014/main" id="{776AFE91-45A6-1FD5-846F-50F8988D5C26}"/>
                </a:ext>
              </a:extLst>
            </p:cNvPr>
            <p:cNvSpPr>
              <a:spLocks noChangeArrowheads="1"/>
            </p:cNvSpPr>
            <p:nvPr/>
          </p:nvSpPr>
          <p:spPr bwMode="auto">
            <a:xfrm>
              <a:off x="286070" y="1604308"/>
              <a:ext cx="3490163" cy="317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20000"/>
                </a:spcBef>
              </a:pPr>
              <a:endParaRPr lang="zh-CN" altLang="en-US"/>
            </a:p>
          </p:txBody>
        </p:sp>
      </p:grpSp>
      <p:sp>
        <p:nvSpPr>
          <p:cNvPr id="28679" name="幻灯片编号占位符 5">
            <a:extLst>
              <a:ext uri="{FF2B5EF4-FFF2-40B4-BE49-F238E27FC236}">
                <a16:creationId xmlns:a16="http://schemas.microsoft.com/office/drawing/2014/main" id="{38316E0C-206A-10F1-4B63-1B46B7875E1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6E1629A-3181-4AC9-B420-845A55FCEB82}" type="slidenum">
              <a:rPr lang="zh-CN" altLang="en-US"/>
              <a:pPr/>
              <a:t>394</a:t>
            </a:fld>
            <a:endParaRPr lang="zh-CN" altLang="en-US"/>
          </a:p>
        </p:txBody>
      </p:sp>
      <p:sp>
        <p:nvSpPr>
          <p:cNvPr id="28680" name="Rectangle 2">
            <a:extLst>
              <a:ext uri="{FF2B5EF4-FFF2-40B4-BE49-F238E27FC236}">
                <a16:creationId xmlns:a16="http://schemas.microsoft.com/office/drawing/2014/main" id="{D67C03D5-A70D-9516-7020-1925C91FF5D2}"/>
              </a:ext>
            </a:extLst>
          </p:cNvPr>
          <p:cNvSpPr>
            <a:spLocks noGrp="1" noChangeArrowheads="1"/>
          </p:cNvSpPr>
          <p:nvPr>
            <p:ph type="title"/>
          </p:nvPr>
        </p:nvSpPr>
        <p:spPr>
          <a:xfrm>
            <a:off x="368300" y="88900"/>
            <a:ext cx="5580063" cy="485775"/>
          </a:xfrm>
        </p:spPr>
        <p:txBody>
          <a:bodyPr/>
          <a:lstStyle/>
          <a:p>
            <a:pPr algn="l"/>
            <a:r>
              <a:rPr lang="en-US" altLang="zh-CN" sz="2800" b="1">
                <a:latin typeface="黑体" panose="02010609060101010101" pitchFamily="49" charset="-122"/>
                <a:ea typeface="黑体" panose="02010609060101010101" pitchFamily="49" charset="-122"/>
              </a:rPr>
              <a:t>3.</a:t>
            </a:r>
            <a:r>
              <a:rPr lang="zh-CN" altLang="zh-CN" sz="2800" b="1">
                <a:latin typeface="黑体" panose="02010609060101010101" pitchFamily="49" charset="-122"/>
                <a:ea typeface="黑体" panose="02010609060101010101" pitchFamily="49" charset="-122"/>
              </a:rPr>
              <a:t>5</a:t>
            </a:r>
            <a:r>
              <a:rPr lang="en-US" altLang="zh-CN" sz="2800" b="1">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强两阶段封锁协议</a:t>
            </a:r>
            <a:r>
              <a:rPr lang="en-US" altLang="zh-CN" sz="1800" b="1">
                <a:solidFill>
                  <a:schemeClr val="tx1"/>
                </a:solidFill>
                <a:latin typeface="黑体" panose="02010609060101010101" pitchFamily="49" charset="-122"/>
                <a:ea typeface="黑体" panose="02010609060101010101" pitchFamily="49" charset="-122"/>
              </a:rPr>
              <a:t>p.376</a:t>
            </a:r>
          </a:p>
        </p:txBody>
      </p:sp>
      <p:sp>
        <p:nvSpPr>
          <p:cNvPr id="28681" name="Rectangle 73">
            <a:extLst>
              <a:ext uri="{FF2B5EF4-FFF2-40B4-BE49-F238E27FC236}">
                <a16:creationId xmlns:a16="http://schemas.microsoft.com/office/drawing/2014/main" id="{869E8EF3-0B05-512C-B07F-C2D07110B060}"/>
              </a:ext>
            </a:extLst>
          </p:cNvPr>
          <p:cNvSpPr>
            <a:spLocks noChangeArrowheads="1"/>
          </p:cNvSpPr>
          <p:nvPr/>
        </p:nvSpPr>
        <p:spPr bwMode="auto">
          <a:xfrm>
            <a:off x="6099175" y="95250"/>
            <a:ext cx="27638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两阶段封锁协议</a:t>
            </a:r>
          </a:p>
        </p:txBody>
      </p:sp>
      <p:grpSp>
        <p:nvGrpSpPr>
          <p:cNvPr id="79" name="Group 56">
            <a:extLst>
              <a:ext uri="{FF2B5EF4-FFF2-40B4-BE49-F238E27FC236}">
                <a16:creationId xmlns:a16="http://schemas.microsoft.com/office/drawing/2014/main" id="{F1F4DAA3-8505-360A-BB32-135B29481B4F}"/>
              </a:ext>
            </a:extLst>
          </p:cNvPr>
          <p:cNvGrpSpPr>
            <a:grpSpLocks/>
          </p:cNvGrpSpPr>
          <p:nvPr/>
        </p:nvGrpSpPr>
        <p:grpSpPr bwMode="auto">
          <a:xfrm>
            <a:off x="6362700" y="1801813"/>
            <a:ext cx="1863725" cy="4295775"/>
            <a:chOff x="4113" y="1146"/>
            <a:chExt cx="1174" cy="2706"/>
          </a:xfrm>
        </p:grpSpPr>
        <p:pic>
          <p:nvPicPr>
            <p:cNvPr id="28683" name="Picture 4">
              <a:extLst>
                <a:ext uri="{FF2B5EF4-FFF2-40B4-BE49-F238E27FC236}">
                  <a16:creationId xmlns:a16="http://schemas.microsoft.com/office/drawing/2014/main" id="{4AD9FB4C-EB4F-741B-FDB8-C1937E8A5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 y="1146"/>
              <a:ext cx="1170" cy="16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84" name="Picture 5">
              <a:extLst>
                <a:ext uri="{FF2B5EF4-FFF2-40B4-BE49-F238E27FC236}">
                  <a16:creationId xmlns:a16="http://schemas.microsoft.com/office/drawing/2014/main" id="{F253B068-D7D8-2E0B-06B7-232369BD98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6" y="2646"/>
              <a:ext cx="1171" cy="120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85" name="Line 41">
              <a:extLst>
                <a:ext uri="{FF2B5EF4-FFF2-40B4-BE49-F238E27FC236}">
                  <a16:creationId xmlns:a16="http://schemas.microsoft.com/office/drawing/2014/main" id="{B4051530-4524-C33C-A0AD-1AD2D6AF8D5F}"/>
                </a:ext>
              </a:extLst>
            </p:cNvPr>
            <p:cNvSpPr>
              <a:spLocks noChangeShapeType="1"/>
            </p:cNvSpPr>
            <p:nvPr/>
          </p:nvSpPr>
          <p:spPr bwMode="auto">
            <a:xfrm>
              <a:off x="4122" y="2640"/>
              <a:ext cx="1164" cy="6"/>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6" name="Rectangle 55">
              <a:extLst>
                <a:ext uri="{FF2B5EF4-FFF2-40B4-BE49-F238E27FC236}">
                  <a16:creationId xmlns:a16="http://schemas.microsoft.com/office/drawing/2014/main" id="{55B9EF17-831E-746A-0920-144EFA342FC3}"/>
                </a:ext>
              </a:extLst>
            </p:cNvPr>
            <p:cNvSpPr>
              <a:spLocks noChangeArrowheads="1"/>
            </p:cNvSpPr>
            <p:nvPr/>
          </p:nvSpPr>
          <p:spPr bwMode="auto">
            <a:xfrm>
              <a:off x="4164" y="3672"/>
              <a:ext cx="1086"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eaLnBrk="0" hangingPunct="0">
                <a:spcBef>
                  <a:spcPct val="20000"/>
                </a:spcBef>
              </a:pPr>
              <a:endParaRPr lang="zh-CN" altLang="en-US"/>
            </a:p>
          </p:txBody>
        </p:sp>
      </p:grpSp>
      <p:grpSp>
        <p:nvGrpSpPr>
          <p:cNvPr id="28687" name="Group 43">
            <a:extLst>
              <a:ext uri="{FF2B5EF4-FFF2-40B4-BE49-F238E27FC236}">
                <a16:creationId xmlns:a16="http://schemas.microsoft.com/office/drawing/2014/main" id="{73EDDE15-E973-6DDD-A0C9-12B3E9CF8BC9}"/>
              </a:ext>
            </a:extLst>
          </p:cNvPr>
          <p:cNvGrpSpPr>
            <a:grpSpLocks/>
          </p:cNvGrpSpPr>
          <p:nvPr/>
        </p:nvGrpSpPr>
        <p:grpSpPr bwMode="auto">
          <a:xfrm>
            <a:off x="638175" y="1782763"/>
            <a:ext cx="3762375" cy="4648200"/>
            <a:chOff x="1866" y="1200"/>
            <a:chExt cx="2370" cy="2928"/>
          </a:xfrm>
        </p:grpSpPr>
        <p:grpSp>
          <p:nvGrpSpPr>
            <p:cNvPr id="28688" name="Group 12">
              <a:extLst>
                <a:ext uri="{FF2B5EF4-FFF2-40B4-BE49-F238E27FC236}">
                  <a16:creationId xmlns:a16="http://schemas.microsoft.com/office/drawing/2014/main" id="{55657BD8-F2FD-EB33-599C-C3DC0457C492}"/>
                </a:ext>
              </a:extLst>
            </p:cNvPr>
            <p:cNvGrpSpPr>
              <a:grpSpLocks/>
            </p:cNvGrpSpPr>
            <p:nvPr/>
          </p:nvGrpSpPr>
          <p:grpSpPr bwMode="auto">
            <a:xfrm>
              <a:off x="1866" y="1200"/>
              <a:ext cx="2370" cy="2742"/>
              <a:chOff x="1866" y="1278"/>
              <a:chExt cx="2370" cy="2742"/>
            </a:xfrm>
          </p:grpSpPr>
          <p:pic>
            <p:nvPicPr>
              <p:cNvPr id="28689" name="Picture 6">
                <a:extLst>
                  <a:ext uri="{FF2B5EF4-FFF2-40B4-BE49-F238E27FC236}">
                    <a16:creationId xmlns:a16="http://schemas.microsoft.com/office/drawing/2014/main" id="{60E9EC3A-CB40-D9F3-54AB-EA63387F7C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9" y="1287"/>
                <a:ext cx="1097" cy="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0" name="Picture 7">
                <a:extLst>
                  <a:ext uri="{FF2B5EF4-FFF2-40B4-BE49-F238E27FC236}">
                    <a16:creationId xmlns:a16="http://schemas.microsoft.com/office/drawing/2014/main" id="{BA9AD81B-12E9-BC30-0B88-C88992CB3B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2" y="2469"/>
                <a:ext cx="1080"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8">
                <a:extLst>
                  <a:ext uri="{FF2B5EF4-FFF2-40B4-BE49-F238E27FC236}">
                    <a16:creationId xmlns:a16="http://schemas.microsoft.com/office/drawing/2014/main" id="{898401ED-5BFE-A62D-60B9-17492F7077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5" y="2130"/>
                <a:ext cx="127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2" name="Picture 9">
                <a:extLst>
                  <a:ext uri="{FF2B5EF4-FFF2-40B4-BE49-F238E27FC236}">
                    <a16:creationId xmlns:a16="http://schemas.microsoft.com/office/drawing/2014/main" id="{A69D8D93-61E5-3B5E-79AD-E73F0050B3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5" y="3246"/>
                <a:ext cx="1281"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Rectangle 10">
                <a:extLst>
                  <a:ext uri="{FF2B5EF4-FFF2-40B4-BE49-F238E27FC236}">
                    <a16:creationId xmlns:a16="http://schemas.microsoft.com/office/drawing/2014/main" id="{F0BF4468-FA3C-67EE-63D2-E9C34B39B4B2}"/>
                  </a:ext>
                </a:extLst>
              </p:cNvPr>
              <p:cNvSpPr>
                <a:spLocks noChangeArrowheads="1"/>
              </p:cNvSpPr>
              <p:nvPr/>
            </p:nvSpPr>
            <p:spPr bwMode="auto">
              <a:xfrm>
                <a:off x="1866" y="1278"/>
                <a:ext cx="2358" cy="2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pPr eaLnBrk="0" hangingPunct="0">
                  <a:spcBef>
                    <a:spcPct val="20000"/>
                  </a:spcBef>
                </a:pPr>
                <a:endParaRPr lang="zh-CN" altLang="en-US"/>
              </a:p>
            </p:txBody>
          </p:sp>
          <p:sp>
            <p:nvSpPr>
              <p:cNvPr id="28694" name="Line 11">
                <a:extLst>
                  <a:ext uri="{FF2B5EF4-FFF2-40B4-BE49-F238E27FC236}">
                    <a16:creationId xmlns:a16="http://schemas.microsoft.com/office/drawing/2014/main" id="{E52983F5-A370-9923-DD74-0D9ED4EC16AD}"/>
                  </a:ext>
                </a:extLst>
              </p:cNvPr>
              <p:cNvSpPr>
                <a:spLocks noChangeShapeType="1"/>
              </p:cNvSpPr>
              <p:nvPr/>
            </p:nvSpPr>
            <p:spPr bwMode="auto">
              <a:xfrm>
                <a:off x="2946" y="1278"/>
                <a:ext cx="0" cy="2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695" name="Rectangle 39">
              <a:extLst>
                <a:ext uri="{FF2B5EF4-FFF2-40B4-BE49-F238E27FC236}">
                  <a16:creationId xmlns:a16="http://schemas.microsoft.com/office/drawing/2014/main" id="{CFBBE8C3-20E4-860E-8DB3-A27D612F7F08}"/>
                </a:ext>
              </a:extLst>
            </p:cNvPr>
            <p:cNvSpPr>
              <a:spLocks noChangeArrowheads="1"/>
            </p:cNvSpPr>
            <p:nvPr/>
          </p:nvSpPr>
          <p:spPr bwMode="auto">
            <a:xfrm>
              <a:off x="2037" y="3954"/>
              <a:ext cx="14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chemeClr val="tx1"/>
                  </a:solidFill>
                  <a:latin typeface="Tahoma" panose="020B0604030504040204" pitchFamily="34" charset="0"/>
                </a:rPr>
                <a:t>两阶段封锁</a:t>
              </a:r>
              <a:r>
                <a:rPr lang="en-US" altLang="zh-CN" sz="1800">
                  <a:solidFill>
                    <a:schemeClr val="tx1"/>
                  </a:solidFill>
                  <a:latin typeface="Tahoma" panose="020B0604030504040204" pitchFamily="34" charset="0"/>
                </a:rPr>
                <a:t>-</a:t>
              </a:r>
              <a:r>
                <a:rPr lang="zh-CN" altLang="en-US" sz="1800">
                  <a:solidFill>
                    <a:schemeClr val="tx1"/>
                  </a:solidFill>
                  <a:latin typeface="Tahoma" panose="020B0604030504040204" pitchFamily="34" charset="0"/>
                </a:rPr>
                <a:t>并发调度</a:t>
              </a:r>
              <a:r>
                <a:rPr lang="en-US" altLang="zh-CN" sz="1800">
                  <a:solidFill>
                    <a:schemeClr val="tx1"/>
                  </a:solidFill>
                  <a:latin typeface="Tahoma" panose="020B0604030504040204" pitchFamily="34" charset="0"/>
                </a:rPr>
                <a:t>P</a:t>
              </a:r>
            </a:p>
          </p:txBody>
        </p:sp>
      </p:grpSp>
      <p:grpSp>
        <p:nvGrpSpPr>
          <p:cNvPr id="102" name="Group 50">
            <a:extLst>
              <a:ext uri="{FF2B5EF4-FFF2-40B4-BE49-F238E27FC236}">
                <a16:creationId xmlns:a16="http://schemas.microsoft.com/office/drawing/2014/main" id="{9561A188-DCCB-78B8-89F9-BEDE7DE335A2}"/>
              </a:ext>
            </a:extLst>
          </p:cNvPr>
          <p:cNvGrpSpPr>
            <a:grpSpLocks/>
          </p:cNvGrpSpPr>
          <p:nvPr/>
        </p:nvGrpSpPr>
        <p:grpSpPr bwMode="auto">
          <a:xfrm>
            <a:off x="2265363" y="1828800"/>
            <a:ext cx="3975100" cy="4284663"/>
            <a:chOff x="1374" y="1205"/>
            <a:chExt cx="2504" cy="2699"/>
          </a:xfrm>
        </p:grpSpPr>
        <p:sp>
          <p:nvSpPr>
            <p:cNvPr id="28697" name="Rectangle 20">
              <a:extLst>
                <a:ext uri="{FF2B5EF4-FFF2-40B4-BE49-F238E27FC236}">
                  <a16:creationId xmlns:a16="http://schemas.microsoft.com/office/drawing/2014/main" id="{E5BF5E3C-2BD9-CE7F-1DAE-26D0B19BE4DA}"/>
                </a:ext>
              </a:extLst>
            </p:cNvPr>
            <p:cNvSpPr>
              <a:spLocks noChangeArrowheads="1"/>
            </p:cNvSpPr>
            <p:nvPr/>
          </p:nvSpPr>
          <p:spPr bwMode="auto">
            <a:xfrm>
              <a:off x="2580" y="1205"/>
              <a:ext cx="10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grant-X</a:t>
              </a:r>
              <a:r>
                <a:rPr lang="en-US" altLang="zh-CN" sz="1400" i="1">
                  <a:solidFill>
                    <a:srgbClr val="0066FF"/>
                  </a:solidFill>
                  <a:latin typeface="Tahoma" panose="020B0604030504040204" pitchFamily="34" charset="0"/>
                </a:rPr>
                <a:t>(B,T3)</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成功</a:t>
              </a:r>
            </a:p>
          </p:txBody>
        </p:sp>
        <p:sp>
          <p:nvSpPr>
            <p:cNvPr id="28698" name="Line 21">
              <a:extLst>
                <a:ext uri="{FF2B5EF4-FFF2-40B4-BE49-F238E27FC236}">
                  <a16:creationId xmlns:a16="http://schemas.microsoft.com/office/drawing/2014/main" id="{85E33F26-0B8D-C013-07CF-60EAC328AEBC}"/>
                </a:ext>
              </a:extLst>
            </p:cNvPr>
            <p:cNvSpPr>
              <a:spLocks noChangeShapeType="1"/>
            </p:cNvSpPr>
            <p:nvPr/>
          </p:nvSpPr>
          <p:spPr bwMode="auto">
            <a:xfrm flipH="1">
              <a:off x="1398" y="1308"/>
              <a:ext cx="276"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9" name="Rectangle 22">
              <a:extLst>
                <a:ext uri="{FF2B5EF4-FFF2-40B4-BE49-F238E27FC236}">
                  <a16:creationId xmlns:a16="http://schemas.microsoft.com/office/drawing/2014/main" id="{93AFF043-4881-0463-4665-2171AB1CA898}"/>
                </a:ext>
              </a:extLst>
            </p:cNvPr>
            <p:cNvSpPr>
              <a:spLocks noChangeArrowheads="1"/>
            </p:cNvSpPr>
            <p:nvPr/>
          </p:nvSpPr>
          <p:spPr bwMode="auto">
            <a:xfrm>
              <a:off x="2580" y="1841"/>
              <a:ext cx="10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grant-X</a:t>
              </a:r>
              <a:r>
                <a:rPr lang="en-US" altLang="zh-CN" sz="1400" i="1">
                  <a:solidFill>
                    <a:srgbClr val="0066FF"/>
                  </a:solidFill>
                  <a:latin typeface="Tahoma" panose="020B0604030504040204" pitchFamily="34" charset="0"/>
                </a:rPr>
                <a:t>(A,T3)</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成功</a:t>
              </a:r>
            </a:p>
          </p:txBody>
        </p:sp>
        <p:sp>
          <p:nvSpPr>
            <p:cNvPr id="28700" name="Line 23">
              <a:extLst>
                <a:ext uri="{FF2B5EF4-FFF2-40B4-BE49-F238E27FC236}">
                  <a16:creationId xmlns:a16="http://schemas.microsoft.com/office/drawing/2014/main" id="{3431B0C3-DE07-3B94-25A5-535B7EDC4350}"/>
                </a:ext>
              </a:extLst>
            </p:cNvPr>
            <p:cNvSpPr>
              <a:spLocks noChangeShapeType="1"/>
            </p:cNvSpPr>
            <p:nvPr/>
          </p:nvSpPr>
          <p:spPr bwMode="auto">
            <a:xfrm flipH="1">
              <a:off x="1398" y="1944"/>
              <a:ext cx="276"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1" name="Rectangle 24">
              <a:extLst>
                <a:ext uri="{FF2B5EF4-FFF2-40B4-BE49-F238E27FC236}">
                  <a16:creationId xmlns:a16="http://schemas.microsoft.com/office/drawing/2014/main" id="{C4E3EFAB-799A-AEBF-A994-AFD378532F99}"/>
                </a:ext>
              </a:extLst>
            </p:cNvPr>
            <p:cNvSpPr>
              <a:spLocks noChangeArrowheads="1"/>
            </p:cNvSpPr>
            <p:nvPr/>
          </p:nvSpPr>
          <p:spPr bwMode="auto">
            <a:xfrm>
              <a:off x="2592" y="2055"/>
              <a:ext cx="105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grant-S</a:t>
              </a:r>
              <a:r>
                <a:rPr lang="en-US" altLang="zh-CN" sz="1400" i="1">
                  <a:solidFill>
                    <a:srgbClr val="0066FF"/>
                  </a:solidFill>
                  <a:latin typeface="Tahoma" panose="020B0604030504040204" pitchFamily="34" charset="0"/>
                </a:rPr>
                <a:t>(A,T4)</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等待</a:t>
              </a:r>
            </a:p>
          </p:txBody>
        </p:sp>
        <p:sp>
          <p:nvSpPr>
            <p:cNvPr id="28702" name="Line 25">
              <a:extLst>
                <a:ext uri="{FF2B5EF4-FFF2-40B4-BE49-F238E27FC236}">
                  <a16:creationId xmlns:a16="http://schemas.microsoft.com/office/drawing/2014/main" id="{C9297F47-442D-2DD9-9996-402FAD6F14D3}"/>
                </a:ext>
              </a:extLst>
            </p:cNvPr>
            <p:cNvSpPr>
              <a:spLocks noChangeShapeType="1"/>
            </p:cNvSpPr>
            <p:nvPr/>
          </p:nvSpPr>
          <p:spPr bwMode="auto">
            <a:xfrm flipH="1">
              <a:off x="2352" y="2126"/>
              <a:ext cx="164" cy="8"/>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3" name="Rectangle 26">
              <a:extLst>
                <a:ext uri="{FF2B5EF4-FFF2-40B4-BE49-F238E27FC236}">
                  <a16:creationId xmlns:a16="http://schemas.microsoft.com/office/drawing/2014/main" id="{0DCD2983-2B6E-8C7E-6C16-592A0CF5D7EF}"/>
                </a:ext>
              </a:extLst>
            </p:cNvPr>
            <p:cNvSpPr>
              <a:spLocks noChangeArrowheads="1"/>
            </p:cNvSpPr>
            <p:nvPr/>
          </p:nvSpPr>
          <p:spPr bwMode="auto">
            <a:xfrm>
              <a:off x="2587" y="3162"/>
              <a:ext cx="105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grant-S</a:t>
              </a:r>
              <a:r>
                <a:rPr lang="en-US" altLang="zh-CN" sz="1400" i="1">
                  <a:solidFill>
                    <a:srgbClr val="0066FF"/>
                  </a:solidFill>
                  <a:latin typeface="Tahoma" panose="020B0604030504040204" pitchFamily="34" charset="0"/>
                </a:rPr>
                <a:t>(B,T4)</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成功</a:t>
              </a:r>
            </a:p>
          </p:txBody>
        </p:sp>
        <p:sp>
          <p:nvSpPr>
            <p:cNvPr id="28704" name="Line 27">
              <a:extLst>
                <a:ext uri="{FF2B5EF4-FFF2-40B4-BE49-F238E27FC236}">
                  <a16:creationId xmlns:a16="http://schemas.microsoft.com/office/drawing/2014/main" id="{CC51D580-3AA4-0C08-8F81-B17E72467B46}"/>
                </a:ext>
              </a:extLst>
            </p:cNvPr>
            <p:cNvSpPr>
              <a:spLocks noChangeShapeType="1"/>
            </p:cNvSpPr>
            <p:nvPr/>
          </p:nvSpPr>
          <p:spPr bwMode="auto">
            <a:xfrm flipH="1">
              <a:off x="2319" y="3233"/>
              <a:ext cx="261" cy="8"/>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5" name="Rectangle 28">
              <a:extLst>
                <a:ext uri="{FF2B5EF4-FFF2-40B4-BE49-F238E27FC236}">
                  <a16:creationId xmlns:a16="http://schemas.microsoft.com/office/drawing/2014/main" id="{2C778269-583D-81E3-4C86-166F7D5F90B5}"/>
                </a:ext>
              </a:extLst>
            </p:cNvPr>
            <p:cNvSpPr>
              <a:spLocks noChangeArrowheads="1"/>
            </p:cNvSpPr>
            <p:nvPr/>
          </p:nvSpPr>
          <p:spPr bwMode="auto">
            <a:xfrm>
              <a:off x="2592" y="3033"/>
              <a:ext cx="128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solidFill>
                    <a:srgbClr val="0066FF"/>
                  </a:solidFill>
                  <a:latin typeface="Tahoma" panose="020B0604030504040204" pitchFamily="34" charset="0"/>
                </a:rPr>
                <a:t>grant-S</a:t>
              </a:r>
              <a:r>
                <a:rPr lang="en-US" altLang="zh-CN" sz="1400" i="1">
                  <a:solidFill>
                    <a:srgbClr val="0066FF"/>
                  </a:solidFill>
                  <a:latin typeface="Tahoma" panose="020B0604030504040204" pitchFamily="34" charset="0"/>
                </a:rPr>
                <a:t>(A,T4)</a:t>
              </a:r>
              <a:r>
                <a:rPr lang="en-US" altLang="zh-CN" sz="1400">
                  <a:solidFill>
                    <a:srgbClr val="0066FF"/>
                  </a:solidFill>
                  <a:latin typeface="Tahoma" panose="020B0604030504040204" pitchFamily="34" charset="0"/>
                </a:rPr>
                <a:t>-</a:t>
              </a:r>
              <a:r>
                <a:rPr lang="zh-CN" altLang="en-US" sz="1400">
                  <a:solidFill>
                    <a:srgbClr val="0066FF"/>
                  </a:solidFill>
                  <a:latin typeface="Tahoma" panose="020B0604030504040204" pitchFamily="34" charset="0"/>
                </a:rPr>
                <a:t>这是成功</a:t>
              </a:r>
            </a:p>
          </p:txBody>
        </p:sp>
        <p:sp>
          <p:nvSpPr>
            <p:cNvPr id="28706" name="Line 29">
              <a:extLst>
                <a:ext uri="{FF2B5EF4-FFF2-40B4-BE49-F238E27FC236}">
                  <a16:creationId xmlns:a16="http://schemas.microsoft.com/office/drawing/2014/main" id="{4A79A42E-2AD1-E9A0-42C5-6AECBDFF1E25}"/>
                </a:ext>
              </a:extLst>
            </p:cNvPr>
            <p:cNvSpPr>
              <a:spLocks noChangeShapeType="1"/>
            </p:cNvSpPr>
            <p:nvPr/>
          </p:nvSpPr>
          <p:spPr bwMode="auto">
            <a:xfrm flipH="1" flipV="1">
              <a:off x="2330" y="3123"/>
              <a:ext cx="187" cy="4"/>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7" name="Rectangle 30">
              <a:extLst>
                <a:ext uri="{FF2B5EF4-FFF2-40B4-BE49-F238E27FC236}">
                  <a16:creationId xmlns:a16="http://schemas.microsoft.com/office/drawing/2014/main" id="{9B407A67-BDFB-2D18-368F-4A98F0ABDA36}"/>
                </a:ext>
              </a:extLst>
            </p:cNvPr>
            <p:cNvSpPr>
              <a:spLocks noChangeArrowheads="1"/>
            </p:cNvSpPr>
            <p:nvPr/>
          </p:nvSpPr>
          <p:spPr bwMode="auto">
            <a:xfrm>
              <a:off x="2916" y="2783"/>
              <a:ext cx="70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400">
                  <a:latin typeface="Tahoma" panose="020B0604030504040204" pitchFamily="34" charset="0"/>
                </a:rPr>
                <a:t>释放</a:t>
              </a:r>
              <a:r>
                <a:rPr lang="en-US" altLang="zh-CN" sz="1400">
                  <a:latin typeface="Tahoma" panose="020B0604030504040204" pitchFamily="34" charset="0"/>
                </a:rPr>
                <a:t>-X</a:t>
              </a:r>
              <a:r>
                <a:rPr lang="en-US" altLang="zh-CN" sz="1400" i="1">
                  <a:latin typeface="Tahoma" panose="020B0604030504040204" pitchFamily="34" charset="0"/>
                </a:rPr>
                <a:t>(B,T3)</a:t>
              </a:r>
            </a:p>
          </p:txBody>
        </p:sp>
        <p:sp>
          <p:nvSpPr>
            <p:cNvPr id="28708" name="Rectangle 31">
              <a:extLst>
                <a:ext uri="{FF2B5EF4-FFF2-40B4-BE49-F238E27FC236}">
                  <a16:creationId xmlns:a16="http://schemas.microsoft.com/office/drawing/2014/main" id="{E9091F83-BC2F-CE51-7BDD-16DD61F3EA87}"/>
                </a:ext>
              </a:extLst>
            </p:cNvPr>
            <p:cNvSpPr>
              <a:spLocks noChangeArrowheads="1"/>
            </p:cNvSpPr>
            <p:nvPr/>
          </p:nvSpPr>
          <p:spPr bwMode="auto">
            <a:xfrm>
              <a:off x="2916" y="2903"/>
              <a:ext cx="70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400">
                  <a:latin typeface="Tahoma" panose="020B0604030504040204" pitchFamily="34" charset="0"/>
                </a:rPr>
                <a:t>释放</a:t>
              </a:r>
              <a:r>
                <a:rPr lang="en-US" altLang="zh-CN" sz="1400">
                  <a:latin typeface="Tahoma" panose="020B0604030504040204" pitchFamily="34" charset="0"/>
                </a:rPr>
                <a:t>-X</a:t>
              </a:r>
              <a:r>
                <a:rPr lang="en-US" altLang="zh-CN" sz="1400" i="1">
                  <a:latin typeface="Tahoma" panose="020B0604030504040204" pitchFamily="34" charset="0"/>
                </a:rPr>
                <a:t>(A,T3)</a:t>
              </a:r>
            </a:p>
          </p:txBody>
        </p:sp>
        <p:sp>
          <p:nvSpPr>
            <p:cNvPr id="28709" name="Line 32">
              <a:extLst>
                <a:ext uri="{FF2B5EF4-FFF2-40B4-BE49-F238E27FC236}">
                  <a16:creationId xmlns:a16="http://schemas.microsoft.com/office/drawing/2014/main" id="{2D7D3724-06DC-0BFD-AF23-5C64436B75A6}"/>
                </a:ext>
              </a:extLst>
            </p:cNvPr>
            <p:cNvSpPr>
              <a:spLocks noChangeShapeType="1"/>
            </p:cNvSpPr>
            <p:nvPr/>
          </p:nvSpPr>
          <p:spPr bwMode="auto">
            <a:xfrm flipH="1">
              <a:off x="1374" y="2904"/>
              <a:ext cx="23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10" name="Line 33">
              <a:extLst>
                <a:ext uri="{FF2B5EF4-FFF2-40B4-BE49-F238E27FC236}">
                  <a16:creationId xmlns:a16="http://schemas.microsoft.com/office/drawing/2014/main" id="{095801E5-D210-E350-3C20-CD19F5750166}"/>
                </a:ext>
              </a:extLst>
            </p:cNvPr>
            <p:cNvSpPr>
              <a:spLocks noChangeShapeType="1"/>
            </p:cNvSpPr>
            <p:nvPr/>
          </p:nvSpPr>
          <p:spPr bwMode="auto">
            <a:xfrm flipH="1">
              <a:off x="1374" y="3054"/>
              <a:ext cx="23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11" name="Line 34">
              <a:extLst>
                <a:ext uri="{FF2B5EF4-FFF2-40B4-BE49-F238E27FC236}">
                  <a16:creationId xmlns:a16="http://schemas.microsoft.com/office/drawing/2014/main" id="{88651D71-DF0B-EF74-04F3-FCC7D228BCA2}"/>
                </a:ext>
              </a:extLst>
            </p:cNvPr>
            <p:cNvSpPr>
              <a:spLocks noChangeShapeType="1"/>
            </p:cNvSpPr>
            <p:nvPr/>
          </p:nvSpPr>
          <p:spPr bwMode="auto">
            <a:xfrm>
              <a:off x="2750" y="2244"/>
              <a:ext cx="0" cy="768"/>
            </a:xfrm>
            <a:prstGeom prst="line">
              <a:avLst/>
            </a:prstGeom>
            <a:noFill/>
            <a:ln w="28575">
              <a:solidFill>
                <a:srgbClr val="0066FF"/>
              </a:solidFill>
              <a:prstDash val="sysDot"/>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8712" name="Rectangle 35">
              <a:extLst>
                <a:ext uri="{FF2B5EF4-FFF2-40B4-BE49-F238E27FC236}">
                  <a16:creationId xmlns:a16="http://schemas.microsoft.com/office/drawing/2014/main" id="{7CEAEC7B-947D-0B68-59B2-B564C02BD1A6}"/>
                </a:ext>
              </a:extLst>
            </p:cNvPr>
            <p:cNvSpPr>
              <a:spLocks noChangeArrowheads="1"/>
            </p:cNvSpPr>
            <p:nvPr/>
          </p:nvSpPr>
          <p:spPr bwMode="auto">
            <a:xfrm>
              <a:off x="2904" y="3628"/>
              <a:ext cx="69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400">
                  <a:latin typeface="Tahoma" panose="020B0604030504040204" pitchFamily="34" charset="0"/>
                </a:rPr>
                <a:t>释放</a:t>
              </a:r>
              <a:r>
                <a:rPr lang="en-US" altLang="zh-CN" sz="1400">
                  <a:latin typeface="Tahoma" panose="020B0604030504040204" pitchFamily="34" charset="0"/>
                </a:rPr>
                <a:t>-S</a:t>
              </a:r>
              <a:r>
                <a:rPr lang="en-US" altLang="zh-CN" sz="1400" i="1">
                  <a:latin typeface="Tahoma" panose="020B0604030504040204" pitchFamily="34" charset="0"/>
                </a:rPr>
                <a:t>(A,T4)</a:t>
              </a:r>
            </a:p>
          </p:txBody>
        </p:sp>
        <p:sp>
          <p:nvSpPr>
            <p:cNvPr id="28713" name="Rectangle 36">
              <a:extLst>
                <a:ext uri="{FF2B5EF4-FFF2-40B4-BE49-F238E27FC236}">
                  <a16:creationId xmlns:a16="http://schemas.microsoft.com/office/drawing/2014/main" id="{1BD31742-BAC0-3E86-DCEE-183EC10BD2FF}"/>
                </a:ext>
              </a:extLst>
            </p:cNvPr>
            <p:cNvSpPr>
              <a:spLocks noChangeArrowheads="1"/>
            </p:cNvSpPr>
            <p:nvPr/>
          </p:nvSpPr>
          <p:spPr bwMode="auto">
            <a:xfrm>
              <a:off x="2904" y="3770"/>
              <a:ext cx="69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400">
                  <a:latin typeface="Tahoma" panose="020B0604030504040204" pitchFamily="34" charset="0"/>
                </a:rPr>
                <a:t>释放</a:t>
              </a:r>
              <a:r>
                <a:rPr lang="en-US" altLang="zh-CN" sz="1400">
                  <a:latin typeface="Tahoma" panose="020B0604030504040204" pitchFamily="34" charset="0"/>
                </a:rPr>
                <a:t>-S</a:t>
              </a:r>
              <a:r>
                <a:rPr lang="en-US" altLang="zh-CN" sz="1400" i="1">
                  <a:latin typeface="Tahoma" panose="020B0604030504040204" pitchFamily="34" charset="0"/>
                </a:rPr>
                <a:t>(B,T4)</a:t>
              </a:r>
            </a:p>
          </p:txBody>
        </p:sp>
        <p:sp>
          <p:nvSpPr>
            <p:cNvPr id="28714" name="Line 37">
              <a:extLst>
                <a:ext uri="{FF2B5EF4-FFF2-40B4-BE49-F238E27FC236}">
                  <a16:creationId xmlns:a16="http://schemas.microsoft.com/office/drawing/2014/main" id="{F4B849F6-DA8B-C6F8-4048-4F15E02383D1}"/>
                </a:ext>
              </a:extLst>
            </p:cNvPr>
            <p:cNvSpPr>
              <a:spLocks noChangeShapeType="1"/>
            </p:cNvSpPr>
            <p:nvPr/>
          </p:nvSpPr>
          <p:spPr bwMode="auto">
            <a:xfrm flipH="1">
              <a:off x="2538" y="3689"/>
              <a:ext cx="23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15" name="Line 38">
              <a:extLst>
                <a:ext uri="{FF2B5EF4-FFF2-40B4-BE49-F238E27FC236}">
                  <a16:creationId xmlns:a16="http://schemas.microsoft.com/office/drawing/2014/main" id="{CE45C29E-8C03-2944-DFEC-123701315B68}"/>
                </a:ext>
              </a:extLst>
            </p:cNvPr>
            <p:cNvSpPr>
              <a:spLocks noChangeShapeType="1"/>
            </p:cNvSpPr>
            <p:nvPr/>
          </p:nvSpPr>
          <p:spPr bwMode="auto">
            <a:xfrm flipH="1">
              <a:off x="2538" y="3839"/>
              <a:ext cx="23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2" name="Group 49">
            <a:extLst>
              <a:ext uri="{FF2B5EF4-FFF2-40B4-BE49-F238E27FC236}">
                <a16:creationId xmlns:a16="http://schemas.microsoft.com/office/drawing/2014/main" id="{06BE728C-FD35-F7AB-2085-F8C4C1B4CDAD}"/>
              </a:ext>
            </a:extLst>
          </p:cNvPr>
          <p:cNvGrpSpPr>
            <a:grpSpLocks/>
          </p:cNvGrpSpPr>
          <p:nvPr/>
        </p:nvGrpSpPr>
        <p:grpSpPr bwMode="auto">
          <a:xfrm>
            <a:off x="5795963" y="3452813"/>
            <a:ext cx="2632075" cy="3014662"/>
            <a:chOff x="3756" y="2186"/>
            <a:chExt cx="1658" cy="1899"/>
          </a:xfrm>
        </p:grpSpPr>
        <p:sp>
          <p:nvSpPr>
            <p:cNvPr id="28717" name="Rectangle 40">
              <a:extLst>
                <a:ext uri="{FF2B5EF4-FFF2-40B4-BE49-F238E27FC236}">
                  <a16:creationId xmlns:a16="http://schemas.microsoft.com/office/drawing/2014/main" id="{AD7D2AF9-69A7-8294-0F86-1F79D5CFE45E}"/>
                </a:ext>
              </a:extLst>
            </p:cNvPr>
            <p:cNvSpPr>
              <a:spLocks noChangeArrowheads="1"/>
            </p:cNvSpPr>
            <p:nvPr/>
          </p:nvSpPr>
          <p:spPr bwMode="auto">
            <a:xfrm>
              <a:off x="4041" y="3911"/>
              <a:ext cx="13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chemeClr val="tx1"/>
                  </a:solidFill>
                  <a:latin typeface="Tahoma" panose="020B0604030504040204" pitchFamily="34" charset="0"/>
                </a:rPr>
                <a:t>与</a:t>
              </a:r>
              <a:r>
                <a:rPr lang="en-US" altLang="zh-CN" sz="1800">
                  <a:solidFill>
                    <a:schemeClr val="tx1"/>
                  </a:solidFill>
                  <a:latin typeface="Tahoma" panose="020B0604030504040204" pitchFamily="34" charset="0"/>
                </a:rPr>
                <a:t>P</a:t>
              </a:r>
              <a:r>
                <a:rPr lang="zh-CN" altLang="en-US" sz="1800">
                  <a:solidFill>
                    <a:schemeClr val="tx1"/>
                  </a:solidFill>
                  <a:latin typeface="Tahoma" panose="020B0604030504040204" pitchFamily="34" charset="0"/>
                </a:rPr>
                <a:t>等价的串行调度</a:t>
              </a:r>
              <a:r>
                <a:rPr lang="en-US" altLang="zh-CN" sz="1800">
                  <a:solidFill>
                    <a:schemeClr val="tx1"/>
                  </a:solidFill>
                  <a:latin typeface="Tahoma" panose="020B0604030504040204" pitchFamily="34" charset="0"/>
                </a:rPr>
                <a:t>Q</a:t>
              </a:r>
              <a:endParaRPr lang="zh-CN" altLang="en-US" sz="1800">
                <a:solidFill>
                  <a:schemeClr val="tx1"/>
                </a:solidFill>
                <a:latin typeface="Tahoma" panose="020B0604030504040204" pitchFamily="34" charset="0"/>
              </a:endParaRPr>
            </a:p>
          </p:txBody>
        </p:sp>
        <p:sp>
          <p:nvSpPr>
            <p:cNvPr id="28718" name="AutoShape 44">
              <a:extLst>
                <a:ext uri="{FF2B5EF4-FFF2-40B4-BE49-F238E27FC236}">
                  <a16:creationId xmlns:a16="http://schemas.microsoft.com/office/drawing/2014/main" id="{3F885A15-DDA5-8927-A203-8858772D5109}"/>
                </a:ext>
              </a:extLst>
            </p:cNvPr>
            <p:cNvSpPr>
              <a:spLocks noChangeArrowheads="1"/>
            </p:cNvSpPr>
            <p:nvPr/>
          </p:nvSpPr>
          <p:spPr bwMode="auto">
            <a:xfrm>
              <a:off x="3756" y="2186"/>
              <a:ext cx="276" cy="274"/>
            </a:xfrm>
            <a:prstGeom prst="rightArrow">
              <a:avLst>
                <a:gd name="adj1" fmla="val 50000"/>
                <a:gd name="adj2" fmla="val 25168"/>
              </a:avLst>
            </a:prstGeom>
            <a:solidFill>
              <a:srgbClr val="008000"/>
            </a:solidFill>
            <a:ln w="9525">
              <a:solidFill>
                <a:srgbClr val="008000"/>
              </a:solidFill>
              <a:miter lim="800000"/>
              <a:headEnd/>
              <a:tailEnd/>
            </a:ln>
          </p:spPr>
          <p:txBody>
            <a:bodyPr lIns="0" tIns="0" rIns="0" bIns="0" anchor="ctr">
              <a:spAutoFit/>
            </a:bodyPr>
            <a:lstStyle/>
            <a:p>
              <a:pPr algn="ctr" eaLnBrk="0" hangingPunct="0">
                <a:spcBef>
                  <a:spcPct val="20000"/>
                </a:spcBef>
              </a:pPr>
              <a:endParaRPr lang="zh-CN" altLang="en-US" sz="1400">
                <a:latin typeface="Tahoma" panose="020B0604030504040204" pitchFamily="34" charset="0"/>
              </a:endParaRPr>
            </a:p>
          </p:txBody>
        </p:sp>
      </p:grpSp>
      <p:sp>
        <p:nvSpPr>
          <p:cNvPr id="125" name="Rectangle 59">
            <a:extLst>
              <a:ext uri="{FF2B5EF4-FFF2-40B4-BE49-F238E27FC236}">
                <a16:creationId xmlns:a16="http://schemas.microsoft.com/office/drawing/2014/main" id="{9585872A-668C-358C-BCA3-453988F884E5}"/>
              </a:ext>
            </a:extLst>
          </p:cNvPr>
          <p:cNvSpPr>
            <a:spLocks noChangeArrowheads="1"/>
          </p:cNvSpPr>
          <p:nvPr/>
        </p:nvSpPr>
        <p:spPr bwMode="auto">
          <a:xfrm>
            <a:off x="4492625" y="3914775"/>
            <a:ext cx="1962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800">
                <a:solidFill>
                  <a:srgbClr val="428E5B"/>
                </a:solidFill>
              </a:rPr>
              <a:t>故调度</a:t>
            </a:r>
            <a:r>
              <a:rPr lang="en-US" altLang="zh-CN" sz="1800">
                <a:solidFill>
                  <a:srgbClr val="428E5B"/>
                </a:solidFill>
              </a:rPr>
              <a:t>A</a:t>
            </a:r>
            <a:r>
              <a:rPr lang="zh-CN" altLang="en-US" sz="1800">
                <a:solidFill>
                  <a:srgbClr val="428E5B"/>
                </a:solidFill>
              </a:rPr>
              <a:t>顺利执行！</a:t>
            </a:r>
          </a:p>
        </p:txBody>
      </p:sp>
      <p:sp>
        <p:nvSpPr>
          <p:cNvPr id="28720" name="AutoShape 4">
            <a:extLst>
              <a:ext uri="{FF2B5EF4-FFF2-40B4-BE49-F238E27FC236}">
                <a16:creationId xmlns:a16="http://schemas.microsoft.com/office/drawing/2014/main" id="{29D5D91E-4C16-B131-913F-BCD797F9F39B}"/>
              </a:ext>
            </a:extLst>
          </p:cNvPr>
          <p:cNvSpPr>
            <a:spLocks noChangeArrowheads="1"/>
          </p:cNvSpPr>
          <p:nvPr/>
        </p:nvSpPr>
        <p:spPr bwMode="auto">
          <a:xfrm>
            <a:off x="133350" y="5013325"/>
            <a:ext cx="1754188" cy="982663"/>
          </a:xfrm>
          <a:prstGeom prst="cloudCallout">
            <a:avLst>
              <a:gd name="adj1" fmla="val -50972"/>
              <a:gd name="adj2" fmla="val 66773"/>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强两阶段封锁协议的特点？</a:t>
            </a:r>
          </a:p>
        </p:txBody>
      </p:sp>
      <p:sp>
        <p:nvSpPr>
          <p:cNvPr id="129" name="Line 19">
            <a:extLst>
              <a:ext uri="{FF2B5EF4-FFF2-40B4-BE49-F238E27FC236}">
                <a16:creationId xmlns:a16="http://schemas.microsoft.com/office/drawing/2014/main" id="{D1B960D4-8F05-1784-370B-E66F5493BE72}"/>
              </a:ext>
            </a:extLst>
          </p:cNvPr>
          <p:cNvSpPr>
            <a:spLocks noChangeShapeType="1"/>
          </p:cNvSpPr>
          <p:nvPr/>
        </p:nvSpPr>
        <p:spPr bwMode="auto">
          <a:xfrm flipH="1">
            <a:off x="3960813" y="1520825"/>
            <a:ext cx="4894262" cy="33338"/>
          </a:xfrm>
          <a:prstGeom prst="line">
            <a:avLst/>
          </a:prstGeom>
          <a:noFill/>
          <a:ln w="38100">
            <a:solidFill>
              <a:srgbClr val="8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 name="组 8">
            <a:extLst>
              <a:ext uri="{FF2B5EF4-FFF2-40B4-BE49-F238E27FC236}">
                <a16:creationId xmlns:a16="http://schemas.microsoft.com/office/drawing/2014/main" id="{4C8211F5-7CBE-090A-360A-FC8E61DA0ADB}"/>
              </a:ext>
            </a:extLst>
          </p:cNvPr>
          <p:cNvGrpSpPr>
            <a:grpSpLocks/>
          </p:cNvGrpSpPr>
          <p:nvPr/>
        </p:nvGrpSpPr>
        <p:grpSpPr bwMode="auto">
          <a:xfrm>
            <a:off x="214313" y="719138"/>
            <a:ext cx="8391525" cy="817562"/>
            <a:chOff x="214038" y="719264"/>
            <a:chExt cx="8391097" cy="817802"/>
          </a:xfrm>
        </p:grpSpPr>
        <p:sp>
          <p:nvSpPr>
            <p:cNvPr id="28723" name="Line 79">
              <a:extLst>
                <a:ext uri="{FF2B5EF4-FFF2-40B4-BE49-F238E27FC236}">
                  <a16:creationId xmlns:a16="http://schemas.microsoft.com/office/drawing/2014/main" id="{859395FF-F98A-3392-45D7-0382B1A870C9}"/>
                </a:ext>
              </a:extLst>
            </p:cNvPr>
            <p:cNvSpPr>
              <a:spLocks noChangeShapeType="1"/>
            </p:cNvSpPr>
            <p:nvPr/>
          </p:nvSpPr>
          <p:spPr bwMode="auto">
            <a:xfrm>
              <a:off x="214038" y="1532303"/>
              <a:ext cx="1973161" cy="4763"/>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4" name="Rectangle 80">
              <a:extLst>
                <a:ext uri="{FF2B5EF4-FFF2-40B4-BE49-F238E27FC236}">
                  <a16:creationId xmlns:a16="http://schemas.microsoft.com/office/drawing/2014/main" id="{26910C4D-42F6-C4C5-320F-67F9E5F17714}"/>
                </a:ext>
              </a:extLst>
            </p:cNvPr>
            <p:cNvSpPr>
              <a:spLocks noChangeArrowheads="1"/>
            </p:cNvSpPr>
            <p:nvPr/>
          </p:nvSpPr>
          <p:spPr bwMode="auto">
            <a:xfrm>
              <a:off x="2830105" y="719264"/>
              <a:ext cx="1596944" cy="384288"/>
            </a:xfrm>
            <a:prstGeom prst="rect">
              <a:avLst/>
            </a:prstGeom>
            <a:noFill/>
            <a:ln w="19050">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eaLnBrk="0" hangingPunct="0">
                <a:spcBef>
                  <a:spcPct val="20000"/>
                </a:spcBef>
              </a:pPr>
              <a:endParaRPr lang="zh-CN" altLang="en-US"/>
            </a:p>
          </p:txBody>
        </p:sp>
        <p:sp>
          <p:nvSpPr>
            <p:cNvPr id="28725" name="Line 98">
              <a:extLst>
                <a:ext uri="{FF2B5EF4-FFF2-40B4-BE49-F238E27FC236}">
                  <a16:creationId xmlns:a16="http://schemas.microsoft.com/office/drawing/2014/main" id="{1C038C61-A533-E82E-4E79-8780F49EB13A}"/>
                </a:ext>
              </a:extLst>
            </p:cNvPr>
            <p:cNvSpPr>
              <a:spLocks noChangeShapeType="1"/>
            </p:cNvSpPr>
            <p:nvPr/>
          </p:nvSpPr>
          <p:spPr bwMode="auto">
            <a:xfrm flipV="1">
              <a:off x="7605061" y="1119431"/>
              <a:ext cx="1000074" cy="11115"/>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blinds(horizontal)">
                                      <p:cBhvr>
                                        <p:cTn id="12" dur="500"/>
                                        <p:tgtEl>
                                          <p:spTgt spid="1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additive="base">
                                        <p:cTn id="17" dur="500" fill="hold"/>
                                        <p:tgtEl>
                                          <p:spTgt spid="102"/>
                                        </p:tgtEl>
                                        <p:attrNameLst>
                                          <p:attrName>ppt_x</p:attrName>
                                        </p:attrNameLst>
                                      </p:cBhvr>
                                      <p:tavLst>
                                        <p:tav tm="0">
                                          <p:val>
                                            <p:strVal val="#ppt_x"/>
                                          </p:val>
                                        </p:tav>
                                        <p:tav tm="100000">
                                          <p:val>
                                            <p:strVal val="#ppt_x"/>
                                          </p:val>
                                        </p:tav>
                                      </p:tavLst>
                                    </p:anim>
                                    <p:anim calcmode="lin" valueType="num">
                                      <p:cBhvr additive="base">
                                        <p:cTn id="1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25"/>
                                        </p:tgtEl>
                                        <p:attrNameLst>
                                          <p:attrName>style.visibility</p:attrName>
                                        </p:attrNameLst>
                                      </p:cBhvr>
                                      <p:to>
                                        <p:strVal val="visible"/>
                                      </p:to>
                                    </p:set>
                                    <p:anim calcmode="lin" valueType="num">
                                      <p:cBhvr additive="base">
                                        <p:cTn id="23" dur="500" fill="hold"/>
                                        <p:tgtEl>
                                          <p:spTgt spid="125"/>
                                        </p:tgtEl>
                                        <p:attrNameLst>
                                          <p:attrName>ppt_x</p:attrName>
                                        </p:attrNameLst>
                                      </p:cBhvr>
                                      <p:tavLst>
                                        <p:tav tm="0">
                                          <p:val>
                                            <p:strVal val="#ppt_x"/>
                                          </p:val>
                                        </p:tav>
                                        <p:tav tm="100000">
                                          <p:val>
                                            <p:strVal val="#ppt_x"/>
                                          </p:val>
                                        </p:tav>
                                      </p:tavLst>
                                    </p:anim>
                                    <p:anim calcmode="lin" valueType="num">
                                      <p:cBhvr additive="base">
                                        <p:cTn id="24" dur="500" fill="hold"/>
                                        <p:tgtEl>
                                          <p:spTgt spid="1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anim calcmode="lin" valueType="num">
                                      <p:cBhvr additive="base">
                                        <p:cTn id="27" dur="500" fill="hold"/>
                                        <p:tgtEl>
                                          <p:spTgt spid="122"/>
                                        </p:tgtEl>
                                        <p:attrNameLst>
                                          <p:attrName>ppt_x</p:attrName>
                                        </p:attrNameLst>
                                      </p:cBhvr>
                                      <p:tavLst>
                                        <p:tav tm="0">
                                          <p:val>
                                            <p:strVal val="#ppt_x"/>
                                          </p:val>
                                        </p:tav>
                                        <p:tav tm="100000">
                                          <p:val>
                                            <p:strVal val="#ppt_x"/>
                                          </p:val>
                                        </p:tav>
                                      </p:tavLst>
                                    </p:anim>
                                    <p:anim calcmode="lin" valueType="num">
                                      <p:cBhvr additive="base">
                                        <p:cTn id="28" dur="500" fill="hold"/>
                                        <p:tgtEl>
                                          <p:spTgt spid="122"/>
                                        </p:tgtEl>
                                        <p:attrNameLst>
                                          <p:attrName>ppt_y</p:attrName>
                                        </p:attrNameLst>
                                      </p:cBhvr>
                                      <p:tavLst>
                                        <p:tav tm="0">
                                          <p:val>
                                            <p:strVal val="1+#ppt_h/2"/>
                                          </p:val>
                                        </p:tav>
                                        <p:tav tm="100000">
                                          <p:val>
                                            <p:strVal val="#ppt_y"/>
                                          </p:val>
                                        </p:tav>
                                      </p:tavLst>
                                    </p:anim>
                                  </p:childTnLst>
                                </p:cTn>
                              </p:par>
                              <p:par>
                                <p:cTn id="29" presetID="3" presetClass="entr" presetSubtype="1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blinds(horizontal)">
                                      <p:cBhvr>
                                        <p:cTn id="31" dur="500"/>
                                        <p:tgtEl>
                                          <p:spTgt spid="79"/>
                                        </p:tgtEl>
                                      </p:cBhvr>
                                    </p:animEffect>
                                  </p:childTnLst>
                                </p:cTn>
                              </p:par>
                              <p:par>
                                <p:cTn id="32" presetID="3" presetClass="entr" presetSubtype="10" fill="hold" nodeType="with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blinds(horizontal)">
                                      <p:cBhvr>
                                        <p:cTn id="34"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3">
            <a:extLst>
              <a:ext uri="{FF2B5EF4-FFF2-40B4-BE49-F238E27FC236}">
                <a16:creationId xmlns:a16="http://schemas.microsoft.com/office/drawing/2014/main" id="{3165692F-D11F-974E-A6E9-8D4C4512E15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B8C096-3630-400D-B09C-3B4DC0FB28F9}" type="slidenum">
              <a:rPr lang="zh-CN" altLang="en-US"/>
              <a:pPr/>
              <a:t>395</a:t>
            </a:fld>
            <a:endParaRPr lang="zh-CN" altLang="en-US"/>
          </a:p>
        </p:txBody>
      </p:sp>
      <p:sp>
        <p:nvSpPr>
          <p:cNvPr id="29698" name="Rectangle 4">
            <a:extLst>
              <a:ext uri="{FF2B5EF4-FFF2-40B4-BE49-F238E27FC236}">
                <a16:creationId xmlns:a16="http://schemas.microsoft.com/office/drawing/2014/main" id="{07B5F670-B837-8335-C393-B79E36BB6197}"/>
              </a:ext>
            </a:extLst>
          </p:cNvPr>
          <p:cNvSpPr>
            <a:spLocks noGrp="1" noChangeArrowheads="1"/>
          </p:cNvSpPr>
          <p:nvPr>
            <p:ph type="body" idx="4294967295"/>
          </p:nvPr>
        </p:nvSpPr>
        <p:spPr>
          <a:xfrm>
            <a:off x="368300" y="2189163"/>
            <a:ext cx="7848600" cy="3779837"/>
          </a:xfrm>
        </p:spPr>
        <p:txBody>
          <a:bodyPr/>
          <a:lstStyle/>
          <a:p>
            <a:pPr>
              <a:lnSpc>
                <a:spcPct val="90000"/>
              </a:lnSpc>
            </a:pPr>
            <a:r>
              <a:rPr lang="zh-CN" altLang="en-US" sz="2400">
                <a:latin typeface="Times New Roman" panose="02020603050405020304" pitchFamily="18" charset="0"/>
              </a:rPr>
              <a:t>带锁转换的两阶段封锁协议</a:t>
            </a:r>
            <a:r>
              <a:rPr lang="en-US" altLang="zh-CN" sz="2400">
                <a:latin typeface="Times New Roman" panose="02020603050405020304" pitchFamily="18" charset="0"/>
              </a:rPr>
              <a:t>:</a:t>
            </a:r>
          </a:p>
          <a:p>
            <a:pPr>
              <a:lnSpc>
                <a:spcPct val="90000"/>
              </a:lnSpc>
              <a:buFontTx/>
              <a:buNone/>
            </a:pPr>
            <a:r>
              <a:rPr lang="en-US" altLang="zh-CN" sz="2400">
                <a:latin typeface="Times New Roman" panose="02020603050405020304" pitchFamily="18" charset="0"/>
              </a:rPr>
              <a:t>     –   </a:t>
            </a:r>
            <a:r>
              <a:rPr lang="zh-CN" altLang="en-US" sz="2400">
                <a:latin typeface="Times New Roman" panose="02020603050405020304" pitchFamily="18" charset="0"/>
              </a:rPr>
              <a:t>第一阶段</a:t>
            </a:r>
            <a:r>
              <a:rPr lang="en-US" altLang="zh-CN" sz="2400">
                <a:latin typeface="Times New Roman" panose="02020603050405020304" pitchFamily="18" charset="0"/>
              </a:rPr>
              <a:t>:        </a:t>
            </a:r>
          </a:p>
          <a:p>
            <a:pPr marL="742950" lvl="1" indent="-285750">
              <a:lnSpc>
                <a:spcPct val="90000"/>
              </a:lnSpc>
            </a:pPr>
            <a:r>
              <a:rPr lang="zh-CN" altLang="en-US" sz="2000">
                <a:latin typeface="Times New Roman" panose="02020603050405020304" pitchFamily="18" charset="0"/>
              </a:rPr>
              <a:t>能申请</a:t>
            </a:r>
            <a:r>
              <a:rPr lang="en-US" altLang="zh-CN" sz="2000">
                <a:latin typeface="Times New Roman" panose="02020603050405020304" pitchFamily="18" charset="0"/>
              </a:rPr>
              <a:t>lock-S </a:t>
            </a:r>
            <a:endParaRPr lang="zh-CN" altLang="en-US" sz="2000">
              <a:latin typeface="Times New Roman" panose="02020603050405020304" pitchFamily="18" charset="0"/>
            </a:endParaRPr>
          </a:p>
          <a:p>
            <a:pPr marL="742950" lvl="1" indent="-285750">
              <a:lnSpc>
                <a:spcPct val="90000"/>
              </a:lnSpc>
            </a:pPr>
            <a:r>
              <a:rPr lang="zh-CN" altLang="en-US" sz="2000">
                <a:latin typeface="Times New Roman" panose="02020603050405020304" pitchFamily="18" charset="0"/>
              </a:rPr>
              <a:t>能申请</a:t>
            </a:r>
            <a:r>
              <a:rPr lang="en-US" altLang="zh-CN" sz="2000">
                <a:latin typeface="Times New Roman" panose="02020603050405020304" pitchFamily="18" charset="0"/>
              </a:rPr>
              <a:t>lock-X</a:t>
            </a:r>
          </a:p>
          <a:p>
            <a:pPr marL="742950" lvl="1" indent="-285750">
              <a:lnSpc>
                <a:spcPct val="90000"/>
              </a:lnSpc>
            </a:pPr>
            <a:r>
              <a:rPr lang="zh-CN" altLang="en-US" sz="2000">
                <a:latin typeface="Times New Roman" panose="02020603050405020304" pitchFamily="18" charset="0"/>
              </a:rPr>
              <a:t>能将</a:t>
            </a:r>
            <a:r>
              <a:rPr lang="en-US" altLang="zh-CN" sz="2000">
                <a:latin typeface="Times New Roman" panose="02020603050405020304" pitchFamily="18" charset="0"/>
              </a:rPr>
              <a:t>lock-S </a:t>
            </a:r>
            <a:r>
              <a:rPr lang="zh-CN" altLang="en-US" sz="2000">
                <a:latin typeface="Times New Roman" panose="02020603050405020304" pitchFamily="18" charset="0"/>
              </a:rPr>
              <a:t>转换为</a:t>
            </a:r>
            <a:r>
              <a:rPr lang="en-US" altLang="zh-CN" sz="2000">
                <a:latin typeface="Times New Roman" panose="02020603050405020304" pitchFamily="18" charset="0"/>
              </a:rPr>
              <a:t>lock-X (upgrade</a:t>
            </a:r>
            <a:r>
              <a:rPr lang="zh-CN" altLang="en-US" sz="1600">
                <a:latin typeface="Times New Roman" panose="02020603050405020304" pitchFamily="18" charset="0"/>
              </a:rPr>
              <a:t>升级</a:t>
            </a:r>
            <a:r>
              <a:rPr lang="en-US" altLang="zh-CN" sz="2000">
                <a:latin typeface="Times New Roman" panose="02020603050405020304" pitchFamily="18" charset="0"/>
              </a:rPr>
              <a:t>)</a:t>
            </a:r>
          </a:p>
          <a:p>
            <a:pPr>
              <a:lnSpc>
                <a:spcPct val="90000"/>
              </a:lnSpc>
              <a:buFontTx/>
              <a:buNone/>
            </a:pPr>
            <a:r>
              <a:rPr lang="en-US" altLang="zh-CN" sz="2400">
                <a:latin typeface="Times New Roman" panose="02020603050405020304" pitchFamily="18" charset="0"/>
              </a:rPr>
              <a:t>     –   </a:t>
            </a:r>
            <a:r>
              <a:rPr lang="zh-CN" altLang="en-US" sz="2400">
                <a:latin typeface="Times New Roman" panose="02020603050405020304" pitchFamily="18" charset="0"/>
              </a:rPr>
              <a:t>第二阶段</a:t>
            </a:r>
            <a:r>
              <a:rPr lang="en-US" altLang="zh-CN" sz="2400">
                <a:latin typeface="Times New Roman" panose="02020603050405020304" pitchFamily="18" charset="0"/>
              </a:rPr>
              <a:t>:</a:t>
            </a:r>
          </a:p>
          <a:p>
            <a:pPr marL="742950" lvl="1" indent="-285750">
              <a:lnSpc>
                <a:spcPct val="90000"/>
              </a:lnSpc>
            </a:pPr>
            <a:r>
              <a:rPr lang="zh-CN" altLang="en-US" sz="2000">
                <a:latin typeface="Times New Roman" panose="02020603050405020304" pitchFamily="18" charset="0"/>
              </a:rPr>
              <a:t>能释放</a:t>
            </a:r>
            <a:r>
              <a:rPr lang="en-US" altLang="zh-CN" sz="2000">
                <a:latin typeface="Times New Roman" panose="02020603050405020304" pitchFamily="18" charset="0"/>
              </a:rPr>
              <a:t> lock-S</a:t>
            </a:r>
          </a:p>
          <a:p>
            <a:pPr marL="742950" lvl="1" indent="-285750">
              <a:lnSpc>
                <a:spcPct val="90000"/>
              </a:lnSpc>
            </a:pPr>
            <a:r>
              <a:rPr lang="zh-CN" altLang="en-US" sz="2000">
                <a:latin typeface="Times New Roman" panose="02020603050405020304" pitchFamily="18" charset="0"/>
              </a:rPr>
              <a:t>能释放</a:t>
            </a:r>
            <a:r>
              <a:rPr lang="en-US" altLang="zh-CN" sz="2000">
                <a:latin typeface="Times New Roman" panose="02020603050405020304" pitchFamily="18" charset="0"/>
              </a:rPr>
              <a:t> lock-X</a:t>
            </a:r>
          </a:p>
          <a:p>
            <a:pPr marL="742950" lvl="1" indent="-285750">
              <a:lnSpc>
                <a:spcPct val="90000"/>
              </a:lnSpc>
            </a:pPr>
            <a:r>
              <a:rPr lang="zh-CN" altLang="en-US" sz="2000">
                <a:latin typeface="Times New Roman" panose="02020603050405020304" pitchFamily="18" charset="0"/>
              </a:rPr>
              <a:t>能将</a:t>
            </a:r>
            <a:r>
              <a:rPr lang="en-US" altLang="zh-CN" sz="2000">
                <a:latin typeface="Times New Roman" panose="02020603050405020304" pitchFamily="18" charset="0"/>
              </a:rPr>
              <a:t>lock-X </a:t>
            </a:r>
            <a:r>
              <a:rPr lang="zh-CN" altLang="en-US" sz="2000">
                <a:latin typeface="Times New Roman" panose="02020603050405020304" pitchFamily="18" charset="0"/>
              </a:rPr>
              <a:t>转换为</a:t>
            </a:r>
            <a:r>
              <a:rPr lang="en-US" altLang="zh-CN" sz="2000">
                <a:latin typeface="Times New Roman" panose="02020603050405020304" pitchFamily="18" charset="0"/>
              </a:rPr>
              <a:t>(downgrade</a:t>
            </a:r>
            <a:r>
              <a:rPr lang="zh-CN" altLang="en-US" sz="1600">
                <a:latin typeface="Times New Roman" panose="02020603050405020304" pitchFamily="18" charset="0"/>
              </a:rPr>
              <a:t>降级</a:t>
            </a:r>
            <a:r>
              <a:rPr lang="en-US" altLang="zh-CN" sz="2000">
                <a:latin typeface="Times New Roman" panose="02020603050405020304" pitchFamily="18" charset="0"/>
              </a:rPr>
              <a:t>)</a:t>
            </a:r>
          </a:p>
          <a:p>
            <a:pPr>
              <a:lnSpc>
                <a:spcPct val="90000"/>
              </a:lnSpc>
            </a:pPr>
            <a:r>
              <a:rPr lang="zh-CN" altLang="en-US" sz="2400">
                <a:latin typeface="Times New Roman" panose="02020603050405020304" pitchFamily="18" charset="0"/>
              </a:rPr>
              <a:t>这个协议</a:t>
            </a:r>
            <a:r>
              <a:rPr lang="zh-CN" altLang="en-US" sz="2400">
                <a:solidFill>
                  <a:schemeClr val="tx2"/>
                </a:solidFill>
                <a:latin typeface="Times New Roman" panose="02020603050405020304" pitchFamily="18" charset="0"/>
              </a:rPr>
              <a:t>确保了</a:t>
            </a:r>
            <a:r>
              <a:rPr lang="zh-CN" altLang="en-US" sz="2400">
                <a:latin typeface="Times New Roman" panose="02020603050405020304" pitchFamily="18" charset="0"/>
              </a:rPr>
              <a:t>冲突可串行化</a:t>
            </a:r>
            <a:r>
              <a:rPr lang="en-US" altLang="zh-CN" sz="2400">
                <a:latin typeface="Times New Roman" panose="02020603050405020304" pitchFamily="18" charset="0"/>
              </a:rPr>
              <a:t>. </a:t>
            </a:r>
          </a:p>
        </p:txBody>
      </p:sp>
      <p:sp>
        <p:nvSpPr>
          <p:cNvPr id="29699" name="Rectangle 4">
            <a:extLst>
              <a:ext uri="{FF2B5EF4-FFF2-40B4-BE49-F238E27FC236}">
                <a16:creationId xmlns:a16="http://schemas.microsoft.com/office/drawing/2014/main" id="{7861A228-9CE7-F14B-BEE0-646472FD42F2}"/>
              </a:ext>
            </a:extLst>
          </p:cNvPr>
          <p:cNvSpPr>
            <a:spLocks noChangeArrowheads="1"/>
          </p:cNvSpPr>
          <p:nvPr/>
        </p:nvSpPr>
        <p:spPr bwMode="auto">
          <a:xfrm>
            <a:off x="7416800" y="974725"/>
            <a:ext cx="1260475" cy="1835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algn="r" eaLnBrk="0" hangingPunct="0"/>
            <a:r>
              <a:rPr lang="zh-CN" altLang="en-US">
                <a:solidFill>
                  <a:srgbClr val="0066FF"/>
                </a:solidFill>
                <a:latin typeface="Tahoma" panose="020B0604030504040204" pitchFamily="34" charset="0"/>
              </a:rPr>
              <a:t>假设：</a:t>
            </a:r>
            <a:r>
              <a:rPr lang="en-US" altLang="zh-CN">
                <a:solidFill>
                  <a:srgbClr val="0066FF"/>
                </a:solidFill>
                <a:latin typeface="Tahoma" panose="020B0604030504040204" pitchFamily="34" charset="0"/>
              </a:rPr>
              <a:t>T8</a:t>
            </a:r>
            <a:r>
              <a:rPr lang="zh-CN" altLang="en-US">
                <a:solidFill>
                  <a:srgbClr val="0066FF"/>
                </a:solidFill>
                <a:latin typeface="Tahoma" panose="020B0604030504040204" pitchFamily="34" charset="0"/>
              </a:rPr>
              <a:t>和</a:t>
            </a:r>
            <a:r>
              <a:rPr lang="en-US" altLang="zh-CN">
                <a:solidFill>
                  <a:srgbClr val="0066FF"/>
                </a:solidFill>
                <a:latin typeface="Tahoma" panose="020B0604030504040204" pitchFamily="34" charset="0"/>
              </a:rPr>
              <a:t>T9</a:t>
            </a:r>
            <a:r>
              <a:rPr lang="zh-CN" altLang="en-US">
                <a:solidFill>
                  <a:srgbClr val="0066FF"/>
                </a:solidFill>
                <a:latin typeface="Tahoma" panose="020B0604030504040204" pitchFamily="34" charset="0"/>
              </a:rPr>
              <a:t>都</a:t>
            </a:r>
          </a:p>
          <a:p>
            <a:pPr algn="r" eaLnBrk="0" hangingPunct="0"/>
            <a:r>
              <a:rPr lang="zh-CN" altLang="en-US">
                <a:solidFill>
                  <a:srgbClr val="0066FF"/>
                </a:solidFill>
                <a:latin typeface="Tahoma" panose="020B0604030504040204" pitchFamily="34" charset="0"/>
              </a:rPr>
              <a:t>符合两段锁协议</a:t>
            </a:r>
            <a:r>
              <a:rPr lang="en-US" altLang="zh-CN">
                <a:solidFill>
                  <a:srgbClr val="0066FF"/>
                </a:solidFill>
                <a:latin typeface="Tahoma" panose="020B0604030504040204" pitchFamily="34" charset="0"/>
              </a:rPr>
              <a:t>.</a:t>
            </a:r>
          </a:p>
          <a:p>
            <a:pPr algn="r" eaLnBrk="0" hangingPunct="0"/>
            <a:r>
              <a:rPr lang="en-US" altLang="zh-CN">
                <a:solidFill>
                  <a:schemeClr val="tx1"/>
                </a:solidFill>
                <a:latin typeface="Tahoma" panose="020B0604030504040204" pitchFamily="34" charset="0"/>
              </a:rPr>
              <a:t>T8</a:t>
            </a:r>
            <a:r>
              <a:rPr lang="zh-CN" altLang="en-US">
                <a:solidFill>
                  <a:schemeClr val="tx1"/>
                </a:solidFill>
                <a:latin typeface="Tahoma" panose="020B0604030504040204" pitchFamily="34" charset="0"/>
              </a:rPr>
              <a:t>：</a:t>
            </a:r>
            <a:r>
              <a:rPr lang="en-US" altLang="zh-CN">
                <a:solidFill>
                  <a:schemeClr val="tx1"/>
                </a:solidFill>
                <a:latin typeface="Tahoma" panose="020B0604030504040204" pitchFamily="34" charset="0"/>
              </a:rPr>
              <a:t>read(a1)</a:t>
            </a:r>
          </a:p>
          <a:p>
            <a:pPr algn="r" eaLnBrk="0" hangingPunct="0"/>
            <a:r>
              <a:rPr lang="en-US" altLang="zh-CN">
                <a:solidFill>
                  <a:schemeClr val="tx1"/>
                </a:solidFill>
                <a:latin typeface="Tahoma" panose="020B0604030504040204" pitchFamily="34" charset="0"/>
              </a:rPr>
              <a:t>read(a2)</a:t>
            </a:r>
          </a:p>
          <a:p>
            <a:pPr algn="r" eaLnBrk="0" hangingPunct="0"/>
            <a:r>
              <a:rPr lang="en-US" altLang="zh-CN">
                <a:solidFill>
                  <a:schemeClr val="tx1"/>
                </a:solidFill>
                <a:latin typeface="Tahoma" panose="020B0604030504040204" pitchFamily="34" charset="0"/>
              </a:rPr>
              <a:t>……</a:t>
            </a:r>
          </a:p>
          <a:p>
            <a:pPr algn="r" eaLnBrk="0" hangingPunct="0"/>
            <a:r>
              <a:rPr lang="en-US" altLang="zh-CN">
                <a:solidFill>
                  <a:schemeClr val="tx1"/>
                </a:solidFill>
                <a:latin typeface="Tahoma" panose="020B0604030504040204" pitchFamily="34" charset="0"/>
              </a:rPr>
              <a:t>read(a</a:t>
            </a:r>
            <a:r>
              <a:rPr lang="en-US" altLang="zh-CN" sz="1600" baseline="-25000">
                <a:solidFill>
                  <a:schemeClr val="tx1"/>
                </a:solidFill>
                <a:latin typeface="Tahoma" panose="020B0604030504040204" pitchFamily="34" charset="0"/>
              </a:rPr>
              <a:t>n</a:t>
            </a:r>
            <a:r>
              <a:rPr lang="en-US" altLang="zh-CN">
                <a:solidFill>
                  <a:schemeClr val="tx1"/>
                </a:solidFill>
                <a:latin typeface="Tahoma" panose="020B0604030504040204" pitchFamily="34" charset="0"/>
              </a:rPr>
              <a:t>)</a:t>
            </a:r>
          </a:p>
          <a:p>
            <a:pPr algn="r" eaLnBrk="0" hangingPunct="0"/>
            <a:r>
              <a:rPr lang="en-US" altLang="zh-CN">
                <a:solidFill>
                  <a:schemeClr val="tx1"/>
                </a:solidFill>
                <a:latin typeface="Tahoma" panose="020B0604030504040204" pitchFamily="34" charset="0"/>
              </a:rPr>
              <a:t>write(a1)</a:t>
            </a:r>
          </a:p>
          <a:p>
            <a:pPr algn="r" eaLnBrk="0" hangingPunct="0"/>
            <a:r>
              <a:rPr lang="en-US" altLang="zh-CN">
                <a:solidFill>
                  <a:schemeClr val="tx1"/>
                </a:solidFill>
                <a:latin typeface="Tahoma" panose="020B0604030504040204" pitchFamily="34" charset="0"/>
              </a:rPr>
              <a:t>T9</a:t>
            </a:r>
            <a:r>
              <a:rPr lang="zh-CN" altLang="en-US">
                <a:solidFill>
                  <a:schemeClr val="tx1"/>
                </a:solidFill>
                <a:latin typeface="Tahoma" panose="020B0604030504040204" pitchFamily="34" charset="0"/>
              </a:rPr>
              <a:t>：</a:t>
            </a:r>
            <a:r>
              <a:rPr lang="en-US" altLang="zh-CN">
                <a:solidFill>
                  <a:schemeClr val="tx1"/>
                </a:solidFill>
                <a:latin typeface="Tahoma" panose="020B0604030504040204" pitchFamily="34" charset="0"/>
              </a:rPr>
              <a:t>read(a1)</a:t>
            </a:r>
          </a:p>
          <a:p>
            <a:pPr algn="r" eaLnBrk="0" hangingPunct="0"/>
            <a:r>
              <a:rPr lang="en-US" altLang="zh-CN">
                <a:solidFill>
                  <a:schemeClr val="tx1"/>
                </a:solidFill>
                <a:latin typeface="Tahoma" panose="020B0604030504040204" pitchFamily="34" charset="0"/>
              </a:rPr>
              <a:t>read(a2)</a:t>
            </a:r>
          </a:p>
          <a:p>
            <a:pPr algn="r" eaLnBrk="0" hangingPunct="0"/>
            <a:r>
              <a:rPr lang="en-US" altLang="zh-CN">
                <a:solidFill>
                  <a:schemeClr val="tx1"/>
                </a:solidFill>
                <a:latin typeface="Tahoma" panose="020B0604030504040204" pitchFamily="34" charset="0"/>
              </a:rPr>
              <a:t>display(a1+a2)</a:t>
            </a:r>
          </a:p>
        </p:txBody>
      </p:sp>
      <p:grpSp>
        <p:nvGrpSpPr>
          <p:cNvPr id="29700" name="Group 8">
            <a:extLst>
              <a:ext uri="{FF2B5EF4-FFF2-40B4-BE49-F238E27FC236}">
                <a16:creationId xmlns:a16="http://schemas.microsoft.com/office/drawing/2014/main" id="{12CFB509-0DDC-C0E7-D509-3A6E4845BB84}"/>
              </a:ext>
            </a:extLst>
          </p:cNvPr>
          <p:cNvGrpSpPr>
            <a:grpSpLocks/>
          </p:cNvGrpSpPr>
          <p:nvPr/>
        </p:nvGrpSpPr>
        <p:grpSpPr bwMode="auto">
          <a:xfrm>
            <a:off x="6911975" y="3567113"/>
            <a:ext cx="2089150" cy="2200275"/>
            <a:chOff x="4354" y="2183"/>
            <a:chExt cx="1316" cy="1386"/>
          </a:xfrm>
        </p:grpSpPr>
        <p:sp>
          <p:nvSpPr>
            <p:cNvPr id="29701" name="Rectangle 6">
              <a:extLst>
                <a:ext uri="{FF2B5EF4-FFF2-40B4-BE49-F238E27FC236}">
                  <a16:creationId xmlns:a16="http://schemas.microsoft.com/office/drawing/2014/main" id="{FE23C5A9-76D5-055F-6755-82C84EB675C0}"/>
                </a:ext>
              </a:extLst>
            </p:cNvPr>
            <p:cNvSpPr>
              <a:spLocks noChangeArrowheads="1"/>
            </p:cNvSpPr>
            <p:nvPr/>
          </p:nvSpPr>
          <p:spPr bwMode="auto">
            <a:xfrm>
              <a:off x="4354" y="2183"/>
              <a:ext cx="1316" cy="13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en-US" altLang="zh-CN">
                  <a:solidFill>
                    <a:schemeClr val="tx1"/>
                  </a:solidFill>
                  <a:latin typeface="Tahoma" panose="020B0604030504040204" pitchFamily="34" charset="0"/>
                </a:rPr>
                <a:t>        T8</a:t>
              </a:r>
              <a:r>
                <a:rPr lang="zh-CN" altLang="en-US">
                  <a:solidFill>
                    <a:schemeClr val="tx1"/>
                  </a:solidFill>
                  <a:latin typeface="Tahoma" panose="020B0604030504040204" pitchFamily="34" charset="0"/>
                </a:rPr>
                <a:t>                  </a:t>
              </a:r>
              <a:r>
                <a:rPr lang="en-US" altLang="zh-CN">
                  <a:solidFill>
                    <a:schemeClr val="tx1"/>
                  </a:solidFill>
                  <a:latin typeface="Tahoma" panose="020B0604030504040204" pitchFamily="34" charset="0"/>
                </a:rPr>
                <a:t>T9</a:t>
              </a:r>
              <a:endParaRPr lang="zh-CN" altLang="en-US">
                <a:solidFill>
                  <a:schemeClr val="tx1"/>
                </a:solidFill>
                <a:latin typeface="Tahoma" panose="020B0604030504040204" pitchFamily="34" charset="0"/>
              </a:endParaRPr>
            </a:p>
            <a:p>
              <a:pPr eaLnBrk="0" hangingPunct="0"/>
              <a:r>
                <a:rPr lang="en-US" altLang="zh-CN">
                  <a:solidFill>
                    <a:schemeClr val="tx1"/>
                  </a:solidFill>
                  <a:latin typeface="Tahoma" panose="020B0604030504040204" pitchFamily="34" charset="0"/>
                </a:rPr>
                <a:t>Lock-S(a1)</a:t>
              </a:r>
            </a:p>
            <a:p>
              <a:pPr eaLnBrk="0" hangingPunct="0"/>
              <a:r>
                <a:rPr lang="en-US" altLang="zh-CN">
                  <a:solidFill>
                    <a:schemeClr val="tx1"/>
                  </a:solidFill>
                  <a:latin typeface="Tahoma" panose="020B0604030504040204" pitchFamily="34" charset="0"/>
                </a:rPr>
                <a:t>                     Lock-S(a1)</a:t>
              </a:r>
              <a:endParaRPr lang="zh-CN" altLang="en-US">
                <a:solidFill>
                  <a:schemeClr val="tx1"/>
                </a:solidFill>
                <a:latin typeface="Tahoma" panose="020B0604030504040204" pitchFamily="34" charset="0"/>
              </a:endParaRPr>
            </a:p>
            <a:p>
              <a:pPr eaLnBrk="0" hangingPunct="0"/>
              <a:r>
                <a:rPr lang="en-US" altLang="zh-CN">
                  <a:solidFill>
                    <a:schemeClr val="tx1"/>
                  </a:solidFill>
                  <a:latin typeface="Tahoma" panose="020B0604030504040204" pitchFamily="34" charset="0"/>
                </a:rPr>
                <a:t>Lock-S(a2)</a:t>
              </a:r>
            </a:p>
            <a:p>
              <a:pPr eaLnBrk="0" hangingPunct="0"/>
              <a:r>
                <a:rPr lang="en-US" altLang="zh-CN">
                  <a:solidFill>
                    <a:schemeClr val="tx1"/>
                  </a:solidFill>
                  <a:latin typeface="Tahoma" panose="020B0604030504040204" pitchFamily="34" charset="0"/>
                </a:rPr>
                <a:t>                     Lock-S(a2)</a:t>
              </a:r>
            </a:p>
            <a:p>
              <a:pPr eaLnBrk="0" hangingPunct="0"/>
              <a:r>
                <a:rPr lang="en-US" altLang="zh-CN">
                  <a:solidFill>
                    <a:schemeClr val="tx1"/>
                  </a:solidFill>
                  <a:latin typeface="Tahoma" panose="020B0604030504040204" pitchFamily="34" charset="0"/>
                </a:rPr>
                <a:t>Lock-S(a3)</a:t>
              </a:r>
            </a:p>
            <a:p>
              <a:pPr eaLnBrk="0" hangingPunct="0"/>
              <a:r>
                <a:rPr lang="en-US" altLang="zh-CN">
                  <a:solidFill>
                    <a:schemeClr val="tx1"/>
                  </a:solidFill>
                  <a:latin typeface="Tahoma" panose="020B0604030504040204" pitchFamily="34" charset="0"/>
                </a:rPr>
                <a:t>Lock-S(a4)</a:t>
              </a:r>
            </a:p>
            <a:p>
              <a:pPr algn="ctr" eaLnBrk="0" hangingPunct="0"/>
              <a:r>
                <a:rPr lang="en-US" altLang="zh-CN">
                  <a:solidFill>
                    <a:schemeClr val="tx1"/>
                  </a:solidFill>
                  <a:latin typeface="Tahoma" panose="020B0604030504040204" pitchFamily="34" charset="0"/>
                </a:rPr>
                <a:t>                    unLock-S(a1)</a:t>
              </a:r>
            </a:p>
            <a:p>
              <a:pPr algn="ctr" eaLnBrk="0" hangingPunct="0"/>
              <a:r>
                <a:rPr lang="en-US" altLang="zh-CN">
                  <a:solidFill>
                    <a:schemeClr val="tx1"/>
                  </a:solidFill>
                  <a:latin typeface="Tahoma" panose="020B0604030504040204" pitchFamily="34" charset="0"/>
                </a:rPr>
                <a:t>                    unLock-S(a2)</a:t>
              </a:r>
            </a:p>
            <a:p>
              <a:pPr eaLnBrk="0" hangingPunct="0"/>
              <a:r>
                <a:rPr lang="en-US" altLang="zh-CN">
                  <a:solidFill>
                    <a:schemeClr val="tx1"/>
                  </a:solidFill>
                  <a:latin typeface="Tahoma" panose="020B0604030504040204" pitchFamily="34" charset="0"/>
                </a:rPr>
                <a:t>     ……</a:t>
              </a:r>
            </a:p>
            <a:p>
              <a:pPr eaLnBrk="0" hangingPunct="0"/>
              <a:r>
                <a:rPr lang="en-US" altLang="zh-CN">
                  <a:solidFill>
                    <a:schemeClr val="tx1"/>
                  </a:solidFill>
                  <a:latin typeface="Tahoma" panose="020B0604030504040204" pitchFamily="34" charset="0"/>
                </a:rPr>
                <a:t>Lock-S(a</a:t>
              </a:r>
              <a:r>
                <a:rPr lang="en-US" altLang="zh-CN" sz="1600" baseline="-25000">
                  <a:solidFill>
                    <a:schemeClr val="tx1"/>
                  </a:solidFill>
                  <a:latin typeface="Tahoma" panose="020B0604030504040204" pitchFamily="34" charset="0"/>
                </a:rPr>
                <a:t>n</a:t>
              </a:r>
              <a:r>
                <a:rPr lang="en-US" altLang="zh-CN">
                  <a:solidFill>
                    <a:schemeClr val="tx1"/>
                  </a:solidFill>
                  <a:latin typeface="Tahoma" panose="020B0604030504040204" pitchFamily="34" charset="0"/>
                </a:rPr>
                <a:t>)</a:t>
              </a:r>
            </a:p>
            <a:p>
              <a:pPr eaLnBrk="0" hangingPunct="0"/>
              <a:r>
                <a:rPr lang="en-US" altLang="zh-CN">
                  <a:solidFill>
                    <a:schemeClr val="tx1"/>
                  </a:solidFill>
                  <a:latin typeface="Tahoma" panose="020B0604030504040204" pitchFamily="34" charset="0"/>
                </a:rPr>
                <a:t>update(a1)    </a:t>
              </a:r>
              <a:r>
                <a:rPr lang="en-US" altLang="zh-CN" b="0">
                  <a:solidFill>
                    <a:srgbClr val="0066FF"/>
                  </a:solidFill>
                  <a:latin typeface="Tahoma" panose="020B0604030504040204" pitchFamily="34" charset="0"/>
                </a:rPr>
                <a:t>S</a:t>
              </a:r>
              <a:r>
                <a:rPr lang="zh-CN" altLang="en-US" b="0">
                  <a:solidFill>
                    <a:srgbClr val="0066FF"/>
                  </a:solidFill>
                  <a:latin typeface="Tahoma" panose="020B0604030504040204" pitchFamily="34" charset="0"/>
                </a:rPr>
                <a:t>锁升级为</a:t>
              </a:r>
              <a:r>
                <a:rPr lang="en-US" altLang="zh-CN" b="0">
                  <a:solidFill>
                    <a:srgbClr val="0066FF"/>
                  </a:solidFill>
                  <a:latin typeface="Tahoma" panose="020B0604030504040204" pitchFamily="34" charset="0"/>
                </a:rPr>
                <a:t>X</a:t>
              </a:r>
              <a:r>
                <a:rPr lang="zh-CN" altLang="en-US" b="0">
                  <a:solidFill>
                    <a:srgbClr val="0066FF"/>
                  </a:solidFill>
                  <a:latin typeface="Tahoma" panose="020B0604030504040204" pitchFamily="34" charset="0"/>
                </a:rPr>
                <a:t>锁</a:t>
              </a:r>
              <a:endParaRPr lang="en-US" altLang="zh-CN" b="0">
                <a:solidFill>
                  <a:srgbClr val="0066FF"/>
                </a:solidFill>
                <a:latin typeface="Tahoma" panose="020B0604030504040204" pitchFamily="34" charset="0"/>
              </a:endParaRPr>
            </a:p>
          </p:txBody>
        </p:sp>
        <p:sp>
          <p:nvSpPr>
            <p:cNvPr id="13327" name="Line 7">
              <a:extLst>
                <a:ext uri="{FF2B5EF4-FFF2-40B4-BE49-F238E27FC236}">
                  <a16:creationId xmlns:a16="http://schemas.microsoft.com/office/drawing/2014/main" id="{A2331BEF-03CB-40E6-845B-23A883E760C5}"/>
                </a:ext>
              </a:extLst>
            </p:cNvPr>
            <p:cNvSpPr>
              <a:spLocks noChangeShapeType="1"/>
            </p:cNvSpPr>
            <p:nvPr/>
          </p:nvSpPr>
          <p:spPr bwMode="auto">
            <a:xfrm>
              <a:off x="4921" y="2183"/>
              <a:ext cx="0" cy="138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grpSp>
      <p:sp>
        <p:nvSpPr>
          <p:cNvPr id="276485" name="Rectangle 5">
            <a:extLst>
              <a:ext uri="{FF2B5EF4-FFF2-40B4-BE49-F238E27FC236}">
                <a16:creationId xmlns:a16="http://schemas.microsoft.com/office/drawing/2014/main" id="{1FBA3E72-F5FD-1A39-591F-95E05B80F262}"/>
              </a:ext>
            </a:extLst>
          </p:cNvPr>
          <p:cNvSpPr>
            <a:spLocks noChangeArrowheads="1"/>
          </p:cNvSpPr>
          <p:nvPr/>
        </p:nvSpPr>
        <p:spPr bwMode="auto">
          <a:xfrm>
            <a:off x="7307263" y="2882900"/>
            <a:ext cx="15494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latin typeface="Tahoma" panose="020B0604030504040204" pitchFamily="34" charset="0"/>
              </a:rPr>
              <a:t>因</a:t>
            </a:r>
            <a:r>
              <a:rPr lang="en-US" altLang="zh-CN">
                <a:latin typeface="Tahoma" panose="020B0604030504040204" pitchFamily="34" charset="0"/>
              </a:rPr>
              <a:t>T8</a:t>
            </a:r>
            <a:r>
              <a:rPr lang="zh-CN" altLang="en-US">
                <a:latin typeface="Tahoma" panose="020B0604030504040204" pitchFamily="34" charset="0"/>
              </a:rPr>
              <a:t>必须对</a:t>
            </a:r>
            <a:r>
              <a:rPr lang="en-US" altLang="zh-CN">
                <a:latin typeface="Tahoma" panose="020B0604030504040204" pitchFamily="34" charset="0"/>
              </a:rPr>
              <a:t>a1</a:t>
            </a:r>
            <a:r>
              <a:rPr lang="zh-CN" altLang="en-US">
                <a:latin typeface="Tahoma" panose="020B0604030504040204" pitchFamily="34" charset="0"/>
              </a:rPr>
              <a:t>加</a:t>
            </a:r>
            <a:r>
              <a:rPr lang="en-US" altLang="zh-CN">
                <a:latin typeface="Tahoma" panose="020B0604030504040204" pitchFamily="34" charset="0"/>
              </a:rPr>
              <a:t>X</a:t>
            </a:r>
            <a:r>
              <a:rPr lang="zh-CN" altLang="en-US">
                <a:latin typeface="Tahoma" panose="020B0604030504040204" pitchFamily="34" charset="0"/>
              </a:rPr>
              <a:t>锁，</a:t>
            </a:r>
          </a:p>
          <a:p>
            <a:pPr algn="ctr" eaLnBrk="0" hangingPunct="0"/>
            <a:r>
              <a:rPr lang="zh-CN" altLang="en-US">
                <a:latin typeface="Tahoma" panose="020B0604030504040204" pitchFamily="34" charset="0"/>
              </a:rPr>
              <a:t>两事务的并发度不高！</a:t>
            </a:r>
          </a:p>
          <a:p>
            <a:pPr algn="ctr" eaLnBrk="0" hangingPunct="0"/>
            <a:r>
              <a:rPr lang="en-US" altLang="zh-CN">
                <a:latin typeface="Tahoma" panose="020B0604030504040204" pitchFamily="34" charset="0"/>
              </a:rPr>
              <a:t>(</a:t>
            </a:r>
            <a:r>
              <a:rPr lang="zh-CN" altLang="en-US">
                <a:latin typeface="Tahoma" panose="020B0604030504040204" pitchFamily="34" charset="0"/>
              </a:rPr>
              <a:t>并发相当于串行执行</a:t>
            </a:r>
            <a:r>
              <a:rPr lang="en-US" altLang="zh-CN">
                <a:latin typeface="Tahoma" panose="020B0604030504040204" pitchFamily="34" charset="0"/>
              </a:rPr>
              <a:t>)</a:t>
            </a:r>
          </a:p>
        </p:txBody>
      </p:sp>
      <p:sp>
        <p:nvSpPr>
          <p:cNvPr id="276489" name="Rectangle 9">
            <a:extLst>
              <a:ext uri="{FF2B5EF4-FFF2-40B4-BE49-F238E27FC236}">
                <a16:creationId xmlns:a16="http://schemas.microsoft.com/office/drawing/2014/main" id="{56BA969A-37E3-5D7D-FB1F-33A2A7099591}"/>
              </a:ext>
            </a:extLst>
          </p:cNvPr>
          <p:cNvSpPr>
            <a:spLocks noChangeArrowheads="1"/>
          </p:cNvSpPr>
          <p:nvPr/>
        </p:nvSpPr>
        <p:spPr bwMode="auto">
          <a:xfrm>
            <a:off x="6948488" y="5835650"/>
            <a:ext cx="19812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latin typeface="Tahoma" panose="020B0604030504040204" pitchFamily="34" charset="0"/>
              </a:rPr>
              <a:t>图</a:t>
            </a:r>
            <a:r>
              <a:rPr lang="en-US" altLang="zh-CN">
                <a:latin typeface="Tahoma" panose="020B0604030504040204" pitchFamily="34" charset="0"/>
              </a:rPr>
              <a:t>15-9. </a:t>
            </a:r>
            <a:r>
              <a:rPr lang="zh-CN" altLang="en-US">
                <a:latin typeface="Tahoma" panose="020B0604030504040204" pitchFamily="34" charset="0"/>
              </a:rPr>
              <a:t>带所转换的协议</a:t>
            </a:r>
            <a:r>
              <a:rPr lang="en-US" altLang="zh-CN">
                <a:latin typeface="Tahoma" panose="020B0604030504040204" pitchFamily="34" charset="0"/>
              </a:rPr>
              <a:t>.</a:t>
            </a:r>
          </a:p>
          <a:p>
            <a:pPr algn="ctr" eaLnBrk="0" hangingPunct="0"/>
            <a:r>
              <a:rPr lang="zh-CN" altLang="en-US">
                <a:latin typeface="Tahoma" panose="020B0604030504040204" pitchFamily="34" charset="0"/>
              </a:rPr>
              <a:t>（直到修改数据时才升级锁）</a:t>
            </a:r>
          </a:p>
          <a:p>
            <a:pPr algn="ctr" eaLnBrk="0" hangingPunct="0"/>
            <a:r>
              <a:rPr lang="zh-CN" altLang="en-US">
                <a:latin typeface="Tahoma" panose="020B0604030504040204" pitchFamily="34" charset="0"/>
              </a:rPr>
              <a:t>提高了事务的并发度！</a:t>
            </a:r>
            <a:endParaRPr lang="en-US" altLang="zh-CN">
              <a:latin typeface="Tahoma" panose="020B0604030504040204" pitchFamily="34" charset="0"/>
            </a:endParaRPr>
          </a:p>
        </p:txBody>
      </p:sp>
      <p:sp>
        <p:nvSpPr>
          <p:cNvPr id="29705" name="AutoShape 4">
            <a:extLst>
              <a:ext uri="{FF2B5EF4-FFF2-40B4-BE49-F238E27FC236}">
                <a16:creationId xmlns:a16="http://schemas.microsoft.com/office/drawing/2014/main" id="{69A1CEBF-C883-DB26-73A1-751FE8E5CFE5}"/>
              </a:ext>
            </a:extLst>
          </p:cNvPr>
          <p:cNvSpPr>
            <a:spLocks noChangeArrowheads="1"/>
          </p:cNvSpPr>
          <p:nvPr/>
        </p:nvSpPr>
        <p:spPr bwMode="auto">
          <a:xfrm>
            <a:off x="1116013" y="981075"/>
            <a:ext cx="1704975" cy="574675"/>
          </a:xfrm>
          <a:prstGeom prst="cloudCallout">
            <a:avLst>
              <a:gd name="adj1" fmla="val -48694"/>
              <a:gd name="adj2" fmla="val 75139"/>
            </a:avLst>
          </a:prstGeom>
          <a:solidFill>
            <a:schemeClr val="accent1"/>
          </a:solidFill>
          <a:ln w="9525">
            <a:solidFill>
              <a:schemeClr val="tx1"/>
            </a:solidFill>
            <a:round/>
            <a:headEnd/>
            <a:tailEnd/>
          </a:ln>
        </p:spPr>
        <p:txBody>
          <a:bodyPr lIns="0" tIns="0" rIns="0" bIns="0"/>
          <a:lstStyle/>
          <a:p>
            <a:pPr algn="ctr" eaLnBrk="0" hangingPunct="0"/>
            <a:r>
              <a:rPr lang="zh-CN" altLang="en-US">
                <a:solidFill>
                  <a:schemeClr val="tx1"/>
                </a:solidFill>
                <a:latin typeface="Tahoma" panose="020B0604030504040204" pitchFamily="34" charset="0"/>
              </a:rPr>
              <a:t>什么是带锁转换的两段锁协议</a:t>
            </a:r>
            <a:r>
              <a:rPr lang="en-US" altLang="zh-CN">
                <a:solidFill>
                  <a:schemeClr val="tx1"/>
                </a:solidFill>
                <a:latin typeface="Tahoma" panose="020B0604030504040204" pitchFamily="34" charset="0"/>
              </a:rPr>
              <a:t>?</a:t>
            </a:r>
            <a:endParaRPr lang="zh-CN" altLang="en-US">
              <a:solidFill>
                <a:schemeClr val="tx1"/>
              </a:solidFill>
              <a:latin typeface="Tahoma" panose="020B0604030504040204" pitchFamily="34" charset="0"/>
            </a:endParaRPr>
          </a:p>
        </p:txBody>
      </p:sp>
      <p:sp>
        <p:nvSpPr>
          <p:cNvPr id="276496" name="Line 16">
            <a:extLst>
              <a:ext uri="{FF2B5EF4-FFF2-40B4-BE49-F238E27FC236}">
                <a16:creationId xmlns:a16="http://schemas.microsoft.com/office/drawing/2014/main" id="{1794A6BA-902B-B4B5-79BD-D493B7C97095}"/>
              </a:ext>
            </a:extLst>
          </p:cNvPr>
          <p:cNvSpPr>
            <a:spLocks noChangeShapeType="1"/>
          </p:cNvSpPr>
          <p:nvPr/>
        </p:nvSpPr>
        <p:spPr bwMode="auto">
          <a:xfrm>
            <a:off x="7019925" y="5768975"/>
            <a:ext cx="0" cy="215900"/>
          </a:xfrm>
          <a:prstGeom prst="line">
            <a:avLst/>
          </a:prstGeom>
          <a:noFill/>
          <a:ln w="9525">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13325" name="Line 17">
            <a:extLst>
              <a:ext uri="{FF2B5EF4-FFF2-40B4-BE49-F238E27FC236}">
                <a16:creationId xmlns:a16="http://schemas.microsoft.com/office/drawing/2014/main" id="{6491D117-5C01-8E6F-5A5B-A93C29F41D13}"/>
              </a:ext>
            </a:extLst>
          </p:cNvPr>
          <p:cNvSpPr>
            <a:spLocks noChangeShapeType="1"/>
          </p:cNvSpPr>
          <p:nvPr/>
        </p:nvSpPr>
        <p:spPr bwMode="auto">
          <a:xfrm flipH="1" flipV="1">
            <a:off x="7775575" y="5661025"/>
            <a:ext cx="144463"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p>
        </p:txBody>
      </p:sp>
      <p:sp>
        <p:nvSpPr>
          <p:cNvPr id="29708" name="Rectangle 73">
            <a:extLst>
              <a:ext uri="{FF2B5EF4-FFF2-40B4-BE49-F238E27FC236}">
                <a16:creationId xmlns:a16="http://schemas.microsoft.com/office/drawing/2014/main" id="{5A13E821-50A4-CE5A-809C-07DCBAC22768}"/>
              </a:ext>
            </a:extLst>
          </p:cNvPr>
          <p:cNvSpPr>
            <a:spLocks noChangeArrowheads="1"/>
          </p:cNvSpPr>
          <p:nvPr/>
        </p:nvSpPr>
        <p:spPr bwMode="auto">
          <a:xfrm>
            <a:off x="6099175" y="95250"/>
            <a:ext cx="27638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两阶段封锁协议</a:t>
            </a:r>
          </a:p>
        </p:txBody>
      </p:sp>
      <p:sp>
        <p:nvSpPr>
          <p:cNvPr id="17" name="Rectangle 2">
            <a:extLst>
              <a:ext uri="{FF2B5EF4-FFF2-40B4-BE49-F238E27FC236}">
                <a16:creationId xmlns:a16="http://schemas.microsoft.com/office/drawing/2014/main" id="{42C06F21-F1C8-3328-F475-ED616C1BBA8F}"/>
              </a:ext>
            </a:extLst>
          </p:cNvPr>
          <p:cNvSpPr txBox="1">
            <a:spLocks noChangeArrowheads="1"/>
          </p:cNvSpPr>
          <p:nvPr/>
        </p:nvSpPr>
        <p:spPr>
          <a:xfrm>
            <a:off x="368300" y="88900"/>
            <a:ext cx="5580063" cy="485775"/>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cs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cs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cs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cs typeface="宋体" panose="02010600030101010101" pitchFamily="2" charset="-122"/>
              </a:defRPr>
            </a:lvl9pPr>
          </a:lstStyle>
          <a:p>
            <a:pPr algn="l">
              <a:defRPr/>
            </a:pPr>
            <a:r>
              <a:rPr kumimoji="0" lang="en-US" altLang="zh-CN" sz="2800" kern="0" dirty="0">
                <a:latin typeface="黑体" panose="02010609060101010101" pitchFamily="1" charset="-122"/>
                <a:ea typeface="黑体" panose="02010609060101010101" pitchFamily="1" charset="-122"/>
              </a:rPr>
              <a:t>3.6 </a:t>
            </a:r>
            <a:r>
              <a:rPr kumimoji="0" lang="zh-CN" altLang="en-US" sz="2800" kern="0" dirty="0">
                <a:latin typeface="黑体" panose="02010609060101010101" pitchFamily="1" charset="-122"/>
                <a:ea typeface="黑体" panose="02010609060101010101" pitchFamily="1" charset="-122"/>
              </a:rPr>
              <a:t>锁转换</a:t>
            </a:r>
            <a:endParaRPr kumimoji="0" lang="en-US" altLang="zh-CN" sz="1800" kern="0" dirty="0">
              <a:solidFill>
                <a:schemeClr val="tx1"/>
              </a:solidFill>
              <a:latin typeface="黑体" panose="02010609060101010101" pitchFamily="1" charset="-122"/>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6485"/>
                                        </p:tgtEl>
                                        <p:attrNameLst>
                                          <p:attrName>style.visibility</p:attrName>
                                        </p:attrNameLst>
                                      </p:cBhvr>
                                      <p:to>
                                        <p:strVal val="visible"/>
                                      </p:to>
                                    </p:set>
                                    <p:anim calcmode="lin" valueType="num">
                                      <p:cBhvr additive="base">
                                        <p:cTn id="7" dur="500" fill="hold"/>
                                        <p:tgtEl>
                                          <p:spTgt spid="276485"/>
                                        </p:tgtEl>
                                        <p:attrNameLst>
                                          <p:attrName>ppt_x</p:attrName>
                                        </p:attrNameLst>
                                      </p:cBhvr>
                                      <p:tavLst>
                                        <p:tav tm="0">
                                          <p:val>
                                            <p:strVal val="#ppt_x"/>
                                          </p:val>
                                        </p:tav>
                                        <p:tav tm="100000">
                                          <p:val>
                                            <p:strVal val="#ppt_x"/>
                                          </p:val>
                                        </p:tav>
                                      </p:tavLst>
                                    </p:anim>
                                    <p:anim calcmode="lin" valueType="num">
                                      <p:cBhvr additive="base">
                                        <p:cTn id="8" dur="500" fill="hold"/>
                                        <p:tgtEl>
                                          <p:spTgt spid="2764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6489"/>
                                        </p:tgtEl>
                                        <p:attrNameLst>
                                          <p:attrName>style.visibility</p:attrName>
                                        </p:attrNameLst>
                                      </p:cBhvr>
                                      <p:to>
                                        <p:strVal val="visible"/>
                                      </p:to>
                                    </p:set>
                                    <p:anim calcmode="lin" valueType="num">
                                      <p:cBhvr additive="base">
                                        <p:cTn id="11" dur="500" fill="hold"/>
                                        <p:tgtEl>
                                          <p:spTgt spid="276489"/>
                                        </p:tgtEl>
                                        <p:attrNameLst>
                                          <p:attrName>ppt_x</p:attrName>
                                        </p:attrNameLst>
                                      </p:cBhvr>
                                      <p:tavLst>
                                        <p:tav tm="0">
                                          <p:val>
                                            <p:strVal val="#ppt_x"/>
                                          </p:val>
                                        </p:tav>
                                        <p:tav tm="100000">
                                          <p:val>
                                            <p:strVal val="#ppt_x"/>
                                          </p:val>
                                        </p:tav>
                                      </p:tavLst>
                                    </p:anim>
                                    <p:anim calcmode="lin" valueType="num">
                                      <p:cBhvr additive="base">
                                        <p:cTn id="12" dur="500" fill="hold"/>
                                        <p:tgtEl>
                                          <p:spTgt spid="2764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6496"/>
                                        </p:tgtEl>
                                        <p:attrNameLst>
                                          <p:attrName>style.visibility</p:attrName>
                                        </p:attrNameLst>
                                      </p:cBhvr>
                                      <p:to>
                                        <p:strVal val="visible"/>
                                      </p:to>
                                    </p:set>
                                    <p:anim calcmode="lin" valueType="num">
                                      <p:cBhvr additive="base">
                                        <p:cTn id="15" dur="500" fill="hold"/>
                                        <p:tgtEl>
                                          <p:spTgt spid="276496"/>
                                        </p:tgtEl>
                                        <p:attrNameLst>
                                          <p:attrName>ppt_x</p:attrName>
                                        </p:attrNameLst>
                                      </p:cBhvr>
                                      <p:tavLst>
                                        <p:tav tm="0">
                                          <p:val>
                                            <p:strVal val="#ppt_x"/>
                                          </p:val>
                                        </p:tav>
                                        <p:tav tm="100000">
                                          <p:val>
                                            <p:strVal val="#ppt_x"/>
                                          </p:val>
                                        </p:tav>
                                      </p:tavLst>
                                    </p:anim>
                                    <p:anim calcmode="lin" valueType="num">
                                      <p:cBhvr additive="base">
                                        <p:cTn id="16" dur="500" fill="hold"/>
                                        <p:tgtEl>
                                          <p:spTgt spid="2764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5" grpId="0"/>
      <p:bldP spid="276489"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编号占位符 5">
            <a:extLst>
              <a:ext uri="{FF2B5EF4-FFF2-40B4-BE49-F238E27FC236}">
                <a16:creationId xmlns:a16="http://schemas.microsoft.com/office/drawing/2014/main" id="{9B335E26-DA4A-5EE0-B5AD-866170404C2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80F1C5C-002C-4D7D-81AF-B760454C4C38}" type="slidenum">
              <a:rPr lang="zh-CN" altLang="en-US"/>
              <a:pPr/>
              <a:t>396</a:t>
            </a:fld>
            <a:endParaRPr lang="zh-CN" altLang="en-US"/>
          </a:p>
        </p:txBody>
      </p:sp>
      <p:grpSp>
        <p:nvGrpSpPr>
          <p:cNvPr id="31746" name="Group 140">
            <a:extLst>
              <a:ext uri="{FF2B5EF4-FFF2-40B4-BE49-F238E27FC236}">
                <a16:creationId xmlns:a16="http://schemas.microsoft.com/office/drawing/2014/main" id="{54A440EA-FC02-CE5E-4919-CE84FBCE5FBA}"/>
              </a:ext>
            </a:extLst>
          </p:cNvPr>
          <p:cNvGrpSpPr>
            <a:grpSpLocks/>
          </p:cNvGrpSpPr>
          <p:nvPr/>
        </p:nvGrpSpPr>
        <p:grpSpPr bwMode="auto">
          <a:xfrm>
            <a:off x="2109788" y="2543175"/>
            <a:ext cx="6886575" cy="2905125"/>
            <a:chOff x="1329" y="1602"/>
            <a:chExt cx="4338" cy="1830"/>
          </a:xfrm>
        </p:grpSpPr>
        <p:pic>
          <p:nvPicPr>
            <p:cNvPr id="31747" name="Picture 100">
              <a:extLst>
                <a:ext uri="{FF2B5EF4-FFF2-40B4-BE49-F238E27FC236}">
                  <a16:creationId xmlns:a16="http://schemas.microsoft.com/office/drawing/2014/main" id="{A9840E94-F0B2-0009-AE06-6091B60A7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 y="1602"/>
              <a:ext cx="4338" cy="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139">
              <a:extLst>
                <a:ext uri="{FF2B5EF4-FFF2-40B4-BE49-F238E27FC236}">
                  <a16:creationId xmlns:a16="http://schemas.microsoft.com/office/drawing/2014/main" id="{852832EA-C7B6-1F0D-78B3-E4CF08E8184C}"/>
                </a:ext>
              </a:extLst>
            </p:cNvPr>
            <p:cNvSpPr>
              <a:spLocks noChangeArrowheads="1"/>
            </p:cNvSpPr>
            <p:nvPr/>
          </p:nvSpPr>
          <p:spPr bwMode="auto">
            <a:xfrm>
              <a:off x="4830" y="3291"/>
              <a:ext cx="2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a:solidFill>
                    <a:schemeClr val="tx1"/>
                  </a:solidFill>
                </a:rPr>
                <a:t>p.378</a:t>
              </a:r>
            </a:p>
          </p:txBody>
        </p:sp>
      </p:grpSp>
      <p:grpSp>
        <p:nvGrpSpPr>
          <p:cNvPr id="31749" name="Group 133">
            <a:extLst>
              <a:ext uri="{FF2B5EF4-FFF2-40B4-BE49-F238E27FC236}">
                <a16:creationId xmlns:a16="http://schemas.microsoft.com/office/drawing/2014/main" id="{9B7DBCA8-D86C-2494-D6E8-D37CBFEB892F}"/>
              </a:ext>
            </a:extLst>
          </p:cNvPr>
          <p:cNvGrpSpPr>
            <a:grpSpLocks/>
          </p:cNvGrpSpPr>
          <p:nvPr/>
        </p:nvGrpSpPr>
        <p:grpSpPr bwMode="auto">
          <a:xfrm>
            <a:off x="260350" y="1452563"/>
            <a:ext cx="4008438" cy="4692650"/>
            <a:chOff x="164" y="915"/>
            <a:chExt cx="2525" cy="2956"/>
          </a:xfrm>
        </p:grpSpPr>
        <p:grpSp>
          <p:nvGrpSpPr>
            <p:cNvPr id="31750" name="Group 33">
              <a:extLst>
                <a:ext uri="{FF2B5EF4-FFF2-40B4-BE49-F238E27FC236}">
                  <a16:creationId xmlns:a16="http://schemas.microsoft.com/office/drawing/2014/main" id="{0EF0D239-1AF7-9032-F2F1-A1CE2C7B44E1}"/>
                </a:ext>
              </a:extLst>
            </p:cNvPr>
            <p:cNvGrpSpPr>
              <a:grpSpLocks noChangeAspect="1"/>
            </p:cNvGrpSpPr>
            <p:nvPr/>
          </p:nvGrpSpPr>
          <p:grpSpPr bwMode="auto">
            <a:xfrm>
              <a:off x="164" y="915"/>
              <a:ext cx="2525" cy="2956"/>
              <a:chOff x="740" y="915"/>
              <a:chExt cx="2525" cy="2956"/>
            </a:xfrm>
          </p:grpSpPr>
          <p:sp>
            <p:nvSpPr>
              <p:cNvPr id="31751" name="AutoShape 32">
                <a:extLst>
                  <a:ext uri="{FF2B5EF4-FFF2-40B4-BE49-F238E27FC236}">
                    <a16:creationId xmlns:a16="http://schemas.microsoft.com/office/drawing/2014/main" id="{1AF90A2B-6A02-C6CB-7BBF-366D6AF8B45C}"/>
                  </a:ext>
                </a:extLst>
              </p:cNvPr>
              <p:cNvSpPr>
                <a:spLocks noChangeAspect="1" noChangeArrowheads="1" noTextEdit="1"/>
              </p:cNvSpPr>
              <p:nvPr/>
            </p:nvSpPr>
            <p:spPr bwMode="auto">
              <a:xfrm>
                <a:off x="740" y="925"/>
                <a:ext cx="2404" cy="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sp>
            <p:nvSpPr>
              <p:cNvPr id="31752" name="Freeform 34">
                <a:extLst>
                  <a:ext uri="{FF2B5EF4-FFF2-40B4-BE49-F238E27FC236}">
                    <a16:creationId xmlns:a16="http://schemas.microsoft.com/office/drawing/2014/main" id="{BE5ADFA4-4206-87B1-98F1-76E06C49B914}"/>
                  </a:ext>
                </a:extLst>
              </p:cNvPr>
              <p:cNvSpPr>
                <a:spLocks noChangeArrowheads="1"/>
              </p:cNvSpPr>
              <p:nvPr/>
            </p:nvSpPr>
            <p:spPr bwMode="auto">
              <a:xfrm>
                <a:off x="743" y="1009"/>
                <a:ext cx="127" cy="0"/>
              </a:xfrm>
              <a:custGeom>
                <a:avLst/>
                <a:gdLst>
                  <a:gd name="T0" fmla="*/ 0 w 139"/>
                  <a:gd name="T1" fmla="*/ 0 h 1"/>
                  <a:gd name="T2" fmla="*/ 0 w 139"/>
                  <a:gd name="T3" fmla="*/ 0 h 1"/>
                  <a:gd name="T4" fmla="*/ 139 w 139"/>
                  <a:gd name="T5" fmla="*/ 0 h 1"/>
                </a:gdLst>
                <a:ahLst/>
                <a:cxnLst>
                  <a:cxn ang="0">
                    <a:pos x="T0" y="T1"/>
                  </a:cxn>
                  <a:cxn ang="0">
                    <a:pos x="T2" y="T3"/>
                  </a:cxn>
                  <a:cxn ang="0">
                    <a:pos x="T4" y="T5"/>
                  </a:cxn>
                </a:cxnLst>
                <a:rect l="0" t="0" r="r" b="b"/>
                <a:pathLst>
                  <a:path w="139" h="1">
                    <a:moveTo>
                      <a:pt x="0" y="0"/>
                    </a:moveTo>
                    <a:lnTo>
                      <a:pt x="0" y="0"/>
                    </a:lnTo>
                    <a:lnTo>
                      <a:pt x="139" y="0"/>
                    </a:lnTo>
                  </a:path>
                </a:pathLst>
              </a:custGeom>
              <a:noFill/>
              <a:ln w="9525"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53" name="Freeform 35">
                <a:extLst>
                  <a:ext uri="{FF2B5EF4-FFF2-40B4-BE49-F238E27FC236}">
                    <a16:creationId xmlns:a16="http://schemas.microsoft.com/office/drawing/2014/main" id="{3EF4C64C-DB19-A1A7-47A4-FD5D56C49AC6}"/>
                  </a:ext>
                </a:extLst>
              </p:cNvPr>
              <p:cNvSpPr>
                <a:spLocks noEditPoints="1" noChangeArrowheads="1"/>
              </p:cNvSpPr>
              <p:nvPr/>
            </p:nvSpPr>
            <p:spPr bwMode="auto">
              <a:xfrm>
                <a:off x="743" y="1125"/>
                <a:ext cx="127" cy="2452"/>
              </a:xfrm>
              <a:custGeom>
                <a:avLst/>
                <a:gdLst>
                  <a:gd name="T0" fmla="*/ 0 w 139"/>
                  <a:gd name="T1" fmla="*/ 3083 h 3083"/>
                  <a:gd name="T2" fmla="*/ 0 w 139"/>
                  <a:gd name="T3" fmla="*/ 2936 h 3083"/>
                  <a:gd name="T4" fmla="*/ 139 w 139"/>
                  <a:gd name="T5" fmla="*/ 2936 h 3083"/>
                  <a:gd name="T6" fmla="*/ 0 w 139"/>
                  <a:gd name="T7" fmla="*/ 2790 h 3083"/>
                  <a:gd name="T8" fmla="*/ 0 w 139"/>
                  <a:gd name="T9" fmla="*/ 2643 h 3083"/>
                  <a:gd name="T10" fmla="*/ 139 w 139"/>
                  <a:gd name="T11" fmla="*/ 2643 h 3083"/>
                  <a:gd name="T12" fmla="*/ 0 w 139"/>
                  <a:gd name="T13" fmla="*/ 2496 h 3083"/>
                  <a:gd name="T14" fmla="*/ 0 w 139"/>
                  <a:gd name="T15" fmla="*/ 2349 h 3083"/>
                  <a:gd name="T16" fmla="*/ 139 w 139"/>
                  <a:gd name="T17" fmla="*/ 2349 h 3083"/>
                  <a:gd name="T18" fmla="*/ 0 w 139"/>
                  <a:gd name="T19" fmla="*/ 2202 h 3083"/>
                  <a:gd name="T20" fmla="*/ 0 w 139"/>
                  <a:gd name="T21" fmla="*/ 2056 h 3083"/>
                  <a:gd name="T22" fmla="*/ 139 w 139"/>
                  <a:gd name="T23" fmla="*/ 2056 h 3083"/>
                  <a:gd name="T24" fmla="*/ 0 w 139"/>
                  <a:gd name="T25" fmla="*/ 1909 h 3083"/>
                  <a:gd name="T26" fmla="*/ 0 w 139"/>
                  <a:gd name="T27" fmla="*/ 1762 h 3083"/>
                  <a:gd name="T28" fmla="*/ 139 w 139"/>
                  <a:gd name="T29" fmla="*/ 1762 h 3083"/>
                  <a:gd name="T30" fmla="*/ 0 w 139"/>
                  <a:gd name="T31" fmla="*/ 1615 h 3083"/>
                  <a:gd name="T32" fmla="*/ 0 w 139"/>
                  <a:gd name="T33" fmla="*/ 1468 h 3083"/>
                  <a:gd name="T34" fmla="*/ 139 w 139"/>
                  <a:gd name="T35" fmla="*/ 1468 h 3083"/>
                  <a:gd name="T36" fmla="*/ 0 w 139"/>
                  <a:gd name="T37" fmla="*/ 1321 h 3083"/>
                  <a:gd name="T38" fmla="*/ 0 w 139"/>
                  <a:gd name="T39" fmla="*/ 1174 h 3083"/>
                  <a:gd name="T40" fmla="*/ 139 w 139"/>
                  <a:gd name="T41" fmla="*/ 1174 h 3083"/>
                  <a:gd name="T42" fmla="*/ 0 w 139"/>
                  <a:gd name="T43" fmla="*/ 1028 h 3083"/>
                  <a:gd name="T44" fmla="*/ 0 w 139"/>
                  <a:gd name="T45" fmla="*/ 881 h 3083"/>
                  <a:gd name="T46" fmla="*/ 139 w 139"/>
                  <a:gd name="T47" fmla="*/ 881 h 3083"/>
                  <a:gd name="T48" fmla="*/ 0 w 139"/>
                  <a:gd name="T49" fmla="*/ 734 h 3083"/>
                  <a:gd name="T50" fmla="*/ 0 w 139"/>
                  <a:gd name="T51" fmla="*/ 587 h 3083"/>
                  <a:gd name="T52" fmla="*/ 139 w 139"/>
                  <a:gd name="T53" fmla="*/ 587 h 3083"/>
                  <a:gd name="T54" fmla="*/ 0 w 139"/>
                  <a:gd name="T55" fmla="*/ 441 h 3083"/>
                  <a:gd name="T56" fmla="*/ 0 w 139"/>
                  <a:gd name="T57" fmla="*/ 294 h 3083"/>
                  <a:gd name="T58" fmla="*/ 139 w 139"/>
                  <a:gd name="T59" fmla="*/ 294 h 3083"/>
                  <a:gd name="T60" fmla="*/ 0 w 139"/>
                  <a:gd name="T61" fmla="*/ 147 h 3083"/>
                  <a:gd name="T62" fmla="*/ 0 w 139"/>
                  <a:gd name="T63" fmla="*/ 0 h 3083"/>
                  <a:gd name="T64" fmla="*/ 139 w 139"/>
                  <a:gd name="T65" fmla="*/ 0 h 3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3083">
                    <a:moveTo>
                      <a:pt x="0" y="3083"/>
                    </a:moveTo>
                    <a:lnTo>
                      <a:pt x="0" y="3083"/>
                    </a:lnTo>
                    <a:lnTo>
                      <a:pt x="139" y="3083"/>
                    </a:lnTo>
                    <a:moveTo>
                      <a:pt x="0" y="2936"/>
                    </a:moveTo>
                    <a:lnTo>
                      <a:pt x="0" y="2936"/>
                    </a:lnTo>
                    <a:lnTo>
                      <a:pt x="139" y="2936"/>
                    </a:lnTo>
                    <a:moveTo>
                      <a:pt x="0" y="2790"/>
                    </a:moveTo>
                    <a:lnTo>
                      <a:pt x="0" y="2790"/>
                    </a:lnTo>
                    <a:lnTo>
                      <a:pt x="139" y="2790"/>
                    </a:lnTo>
                    <a:moveTo>
                      <a:pt x="0" y="2643"/>
                    </a:moveTo>
                    <a:lnTo>
                      <a:pt x="0" y="2643"/>
                    </a:lnTo>
                    <a:lnTo>
                      <a:pt x="139" y="2643"/>
                    </a:lnTo>
                    <a:moveTo>
                      <a:pt x="0" y="2496"/>
                    </a:moveTo>
                    <a:lnTo>
                      <a:pt x="0" y="2496"/>
                    </a:lnTo>
                    <a:lnTo>
                      <a:pt x="139" y="2496"/>
                    </a:lnTo>
                    <a:moveTo>
                      <a:pt x="0" y="2349"/>
                    </a:moveTo>
                    <a:lnTo>
                      <a:pt x="0" y="2349"/>
                    </a:lnTo>
                    <a:lnTo>
                      <a:pt x="139" y="2349"/>
                    </a:lnTo>
                    <a:moveTo>
                      <a:pt x="0" y="2202"/>
                    </a:moveTo>
                    <a:lnTo>
                      <a:pt x="0" y="2202"/>
                    </a:lnTo>
                    <a:lnTo>
                      <a:pt x="139" y="2202"/>
                    </a:lnTo>
                    <a:moveTo>
                      <a:pt x="0" y="2056"/>
                    </a:moveTo>
                    <a:lnTo>
                      <a:pt x="0" y="2056"/>
                    </a:lnTo>
                    <a:lnTo>
                      <a:pt x="139" y="2056"/>
                    </a:lnTo>
                    <a:moveTo>
                      <a:pt x="0" y="1909"/>
                    </a:moveTo>
                    <a:lnTo>
                      <a:pt x="0" y="1909"/>
                    </a:lnTo>
                    <a:lnTo>
                      <a:pt x="139" y="1909"/>
                    </a:lnTo>
                    <a:moveTo>
                      <a:pt x="0" y="1762"/>
                    </a:moveTo>
                    <a:lnTo>
                      <a:pt x="0" y="1762"/>
                    </a:lnTo>
                    <a:lnTo>
                      <a:pt x="139" y="1762"/>
                    </a:lnTo>
                    <a:moveTo>
                      <a:pt x="0" y="1615"/>
                    </a:moveTo>
                    <a:lnTo>
                      <a:pt x="0" y="1615"/>
                    </a:lnTo>
                    <a:lnTo>
                      <a:pt x="139" y="1615"/>
                    </a:lnTo>
                    <a:moveTo>
                      <a:pt x="0" y="1468"/>
                    </a:moveTo>
                    <a:lnTo>
                      <a:pt x="0" y="1468"/>
                    </a:lnTo>
                    <a:lnTo>
                      <a:pt x="139" y="1468"/>
                    </a:lnTo>
                    <a:moveTo>
                      <a:pt x="0" y="1321"/>
                    </a:moveTo>
                    <a:lnTo>
                      <a:pt x="0" y="1321"/>
                    </a:lnTo>
                    <a:lnTo>
                      <a:pt x="139" y="1321"/>
                    </a:lnTo>
                    <a:moveTo>
                      <a:pt x="0" y="1174"/>
                    </a:moveTo>
                    <a:lnTo>
                      <a:pt x="0" y="1174"/>
                    </a:lnTo>
                    <a:lnTo>
                      <a:pt x="139" y="1174"/>
                    </a:lnTo>
                    <a:moveTo>
                      <a:pt x="0" y="1028"/>
                    </a:moveTo>
                    <a:lnTo>
                      <a:pt x="0" y="1028"/>
                    </a:lnTo>
                    <a:lnTo>
                      <a:pt x="139" y="1028"/>
                    </a:lnTo>
                    <a:moveTo>
                      <a:pt x="0" y="881"/>
                    </a:moveTo>
                    <a:lnTo>
                      <a:pt x="0" y="881"/>
                    </a:lnTo>
                    <a:lnTo>
                      <a:pt x="139" y="881"/>
                    </a:lnTo>
                    <a:moveTo>
                      <a:pt x="0" y="734"/>
                    </a:moveTo>
                    <a:lnTo>
                      <a:pt x="0" y="734"/>
                    </a:lnTo>
                    <a:lnTo>
                      <a:pt x="139" y="734"/>
                    </a:lnTo>
                    <a:moveTo>
                      <a:pt x="0" y="587"/>
                    </a:moveTo>
                    <a:lnTo>
                      <a:pt x="0" y="587"/>
                    </a:lnTo>
                    <a:lnTo>
                      <a:pt x="139" y="587"/>
                    </a:lnTo>
                    <a:moveTo>
                      <a:pt x="0" y="441"/>
                    </a:moveTo>
                    <a:lnTo>
                      <a:pt x="0" y="441"/>
                    </a:lnTo>
                    <a:lnTo>
                      <a:pt x="139" y="441"/>
                    </a:lnTo>
                    <a:moveTo>
                      <a:pt x="0" y="294"/>
                    </a:moveTo>
                    <a:lnTo>
                      <a:pt x="0" y="294"/>
                    </a:lnTo>
                    <a:lnTo>
                      <a:pt x="139" y="294"/>
                    </a:lnTo>
                    <a:moveTo>
                      <a:pt x="0" y="147"/>
                    </a:moveTo>
                    <a:lnTo>
                      <a:pt x="0" y="147"/>
                    </a:lnTo>
                    <a:lnTo>
                      <a:pt x="139" y="147"/>
                    </a:lnTo>
                    <a:moveTo>
                      <a:pt x="0" y="0"/>
                    </a:moveTo>
                    <a:lnTo>
                      <a:pt x="0" y="0"/>
                    </a:lnTo>
                    <a:lnTo>
                      <a:pt x="13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54" name="Freeform 36">
                <a:extLst>
                  <a:ext uri="{FF2B5EF4-FFF2-40B4-BE49-F238E27FC236}">
                    <a16:creationId xmlns:a16="http://schemas.microsoft.com/office/drawing/2014/main" id="{F675673B-5EDD-04AB-CC90-4D695AE190A9}"/>
                  </a:ext>
                </a:extLst>
              </p:cNvPr>
              <p:cNvSpPr>
                <a:spLocks noEditPoints="1" noChangeArrowheads="1"/>
              </p:cNvSpPr>
              <p:nvPr/>
            </p:nvSpPr>
            <p:spPr bwMode="auto">
              <a:xfrm>
                <a:off x="743" y="1009"/>
                <a:ext cx="127" cy="2685"/>
              </a:xfrm>
              <a:custGeom>
                <a:avLst/>
                <a:gdLst>
                  <a:gd name="T0" fmla="*/ 139 w 139"/>
                  <a:gd name="T1" fmla="*/ 0 h 3376"/>
                  <a:gd name="T2" fmla="*/ 139 w 139"/>
                  <a:gd name="T3" fmla="*/ 0 h 3376"/>
                  <a:gd name="T4" fmla="*/ 139 w 139"/>
                  <a:gd name="T5" fmla="*/ 3376 h 3376"/>
                  <a:gd name="T6" fmla="*/ 0 w 139"/>
                  <a:gd name="T7" fmla="*/ 0 h 3376"/>
                  <a:gd name="T8" fmla="*/ 0 w 139"/>
                  <a:gd name="T9" fmla="*/ 0 h 3376"/>
                  <a:gd name="T10" fmla="*/ 0 w 139"/>
                  <a:gd name="T11" fmla="*/ 3376 h 3376"/>
                  <a:gd name="T12" fmla="*/ 0 w 139"/>
                  <a:gd name="T13" fmla="*/ 3376 h 3376"/>
                  <a:gd name="T14" fmla="*/ 0 w 139"/>
                  <a:gd name="T15" fmla="*/ 3376 h 3376"/>
                  <a:gd name="T16" fmla="*/ 139 w 139"/>
                  <a:gd name="T17" fmla="*/ 3376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376">
                    <a:moveTo>
                      <a:pt x="139" y="0"/>
                    </a:moveTo>
                    <a:lnTo>
                      <a:pt x="139" y="0"/>
                    </a:lnTo>
                    <a:lnTo>
                      <a:pt x="139" y="3376"/>
                    </a:lnTo>
                    <a:moveTo>
                      <a:pt x="0" y="0"/>
                    </a:moveTo>
                    <a:lnTo>
                      <a:pt x="0" y="0"/>
                    </a:lnTo>
                    <a:lnTo>
                      <a:pt x="0" y="3376"/>
                    </a:lnTo>
                    <a:moveTo>
                      <a:pt x="0" y="3376"/>
                    </a:moveTo>
                    <a:lnTo>
                      <a:pt x="0" y="3376"/>
                    </a:lnTo>
                    <a:lnTo>
                      <a:pt x="139" y="3376"/>
                    </a:lnTo>
                  </a:path>
                </a:pathLst>
              </a:custGeom>
              <a:noFill/>
              <a:ln w="9525"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55" name="Freeform 37">
                <a:extLst>
                  <a:ext uri="{FF2B5EF4-FFF2-40B4-BE49-F238E27FC236}">
                    <a16:creationId xmlns:a16="http://schemas.microsoft.com/office/drawing/2014/main" id="{D2FE02F6-4E50-8E20-E125-B3D150E0F6AE}"/>
                  </a:ext>
                </a:extLst>
              </p:cNvPr>
              <p:cNvSpPr>
                <a:spLocks noChangeArrowheads="1"/>
              </p:cNvSpPr>
              <p:nvPr/>
            </p:nvSpPr>
            <p:spPr bwMode="auto">
              <a:xfrm>
                <a:off x="1290" y="1039"/>
                <a:ext cx="43" cy="36"/>
              </a:xfrm>
              <a:custGeom>
                <a:avLst/>
                <a:gdLst>
                  <a:gd name="T0" fmla="*/ 0 w 46"/>
                  <a:gd name="T1" fmla="*/ 0 h 46"/>
                  <a:gd name="T2" fmla="*/ 0 w 46"/>
                  <a:gd name="T3" fmla="*/ 0 h 46"/>
                  <a:gd name="T4" fmla="*/ 46 w 46"/>
                  <a:gd name="T5" fmla="*/ 23 h 46"/>
                  <a:gd name="T6" fmla="*/ 0 w 46"/>
                  <a:gd name="T7" fmla="*/ 46 h 46"/>
                </a:gdLst>
                <a:ahLst/>
                <a:cxnLst>
                  <a:cxn ang="0">
                    <a:pos x="T0" y="T1"/>
                  </a:cxn>
                  <a:cxn ang="0">
                    <a:pos x="T2" y="T3"/>
                  </a:cxn>
                  <a:cxn ang="0">
                    <a:pos x="T4" y="T5"/>
                  </a:cxn>
                  <a:cxn ang="0">
                    <a:pos x="T6" y="T7"/>
                  </a:cxn>
                </a:cxnLst>
                <a:rect l="0" t="0" r="r" b="b"/>
                <a:pathLst>
                  <a:path w="46" h="46">
                    <a:moveTo>
                      <a:pt x="0" y="0"/>
                    </a:moveTo>
                    <a:lnTo>
                      <a:pt x="0" y="0"/>
                    </a:lnTo>
                    <a:lnTo>
                      <a:pt x="46" y="23"/>
                    </a:lnTo>
                    <a:lnTo>
                      <a:pt x="0" y="46"/>
                    </a:lnTo>
                  </a:path>
                </a:pathLst>
              </a:custGeom>
              <a:solidFill>
                <a:srgbClr val="000000"/>
              </a:solidFill>
              <a:ln w="0">
                <a:solidFill>
                  <a:srgbClr val="000000"/>
                </a:solidFill>
                <a:round/>
                <a:headEnd/>
                <a:tailEnd/>
              </a:ln>
            </p:spPr>
            <p:txBody>
              <a:bodyPr/>
              <a:lstStyle/>
              <a:p>
                <a:endParaRPr lang="zh-CN" altLang="en-US"/>
              </a:p>
            </p:txBody>
          </p:sp>
          <p:sp>
            <p:nvSpPr>
              <p:cNvPr id="31756" name="Freeform 38">
                <a:extLst>
                  <a:ext uri="{FF2B5EF4-FFF2-40B4-BE49-F238E27FC236}">
                    <a16:creationId xmlns:a16="http://schemas.microsoft.com/office/drawing/2014/main" id="{C42E181A-29E0-3130-FB06-905B06C7DE29}"/>
                  </a:ext>
                </a:extLst>
              </p:cNvPr>
              <p:cNvSpPr>
                <a:spLocks noChangeArrowheads="1"/>
              </p:cNvSpPr>
              <p:nvPr/>
            </p:nvSpPr>
            <p:spPr bwMode="auto">
              <a:xfrm>
                <a:off x="825" y="1055"/>
                <a:ext cx="476" cy="4"/>
              </a:xfrm>
              <a:custGeom>
                <a:avLst/>
                <a:gdLst>
                  <a:gd name="T0" fmla="*/ 2 w 520"/>
                  <a:gd name="T1" fmla="*/ 0 h 6"/>
                  <a:gd name="T2" fmla="*/ 2 w 520"/>
                  <a:gd name="T3" fmla="*/ 0 h 6"/>
                  <a:gd name="T4" fmla="*/ 517 w 520"/>
                  <a:gd name="T5" fmla="*/ 0 h 6"/>
                  <a:gd name="T6" fmla="*/ 519 w 520"/>
                  <a:gd name="T7" fmla="*/ 1 h 6"/>
                  <a:gd name="T8" fmla="*/ 520 w 520"/>
                  <a:gd name="T9" fmla="*/ 3 h 6"/>
                  <a:gd name="T10" fmla="*/ 519 w 520"/>
                  <a:gd name="T11" fmla="*/ 5 h 6"/>
                  <a:gd name="T12" fmla="*/ 517 w 520"/>
                  <a:gd name="T13" fmla="*/ 6 h 6"/>
                  <a:gd name="T14" fmla="*/ 2 w 520"/>
                  <a:gd name="T15" fmla="*/ 6 h 6"/>
                  <a:gd name="T16" fmla="*/ 1 w 520"/>
                  <a:gd name="T17" fmla="*/ 5 h 6"/>
                  <a:gd name="T18" fmla="*/ 0 w 520"/>
                  <a:gd name="T19" fmla="*/ 3 h 6"/>
                  <a:gd name="T20" fmla="*/ 1 w 520"/>
                  <a:gd name="T21" fmla="*/ 1 h 6"/>
                  <a:gd name="T22" fmla="*/ 2 w 52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0" h="6">
                    <a:moveTo>
                      <a:pt x="2" y="0"/>
                    </a:moveTo>
                    <a:lnTo>
                      <a:pt x="2" y="0"/>
                    </a:lnTo>
                    <a:lnTo>
                      <a:pt x="517" y="0"/>
                    </a:lnTo>
                    <a:lnTo>
                      <a:pt x="519" y="1"/>
                    </a:lnTo>
                    <a:lnTo>
                      <a:pt x="520" y="3"/>
                    </a:lnTo>
                    <a:lnTo>
                      <a:pt x="519" y="5"/>
                    </a:lnTo>
                    <a:lnTo>
                      <a:pt x="517" y="6"/>
                    </a:lnTo>
                    <a:lnTo>
                      <a:pt x="2" y="6"/>
                    </a:lnTo>
                    <a:lnTo>
                      <a:pt x="1" y="5"/>
                    </a:lnTo>
                    <a:lnTo>
                      <a:pt x="0" y="3"/>
                    </a:lnTo>
                    <a:lnTo>
                      <a:pt x="1" y="1"/>
                    </a:lnTo>
                    <a:lnTo>
                      <a:pt x="2" y="0"/>
                    </a:lnTo>
                    <a:close/>
                  </a:path>
                </a:pathLst>
              </a:custGeom>
              <a:solidFill>
                <a:srgbClr val="000000"/>
              </a:solidFill>
              <a:ln w="0">
                <a:solidFill>
                  <a:srgbClr val="000000"/>
                </a:solidFill>
                <a:round/>
                <a:headEnd/>
                <a:tailEnd/>
              </a:ln>
            </p:spPr>
            <p:txBody>
              <a:bodyPr/>
              <a:lstStyle/>
              <a:p>
                <a:endParaRPr lang="zh-CN" altLang="en-US"/>
              </a:p>
            </p:txBody>
          </p:sp>
          <p:sp>
            <p:nvSpPr>
              <p:cNvPr id="31757" name="Freeform 39">
                <a:extLst>
                  <a:ext uri="{FF2B5EF4-FFF2-40B4-BE49-F238E27FC236}">
                    <a16:creationId xmlns:a16="http://schemas.microsoft.com/office/drawing/2014/main" id="{CA2370BC-5873-0319-0F53-F71F53A015B0}"/>
                  </a:ext>
                </a:extLst>
              </p:cNvPr>
              <p:cNvSpPr>
                <a:spLocks noChangeArrowheads="1"/>
              </p:cNvSpPr>
              <p:nvPr/>
            </p:nvSpPr>
            <p:spPr bwMode="auto">
              <a:xfrm>
                <a:off x="1290" y="1881"/>
                <a:ext cx="43" cy="37"/>
              </a:xfrm>
              <a:custGeom>
                <a:avLst/>
                <a:gdLst>
                  <a:gd name="T0" fmla="*/ 0 w 46"/>
                  <a:gd name="T1" fmla="*/ 0 h 46"/>
                  <a:gd name="T2" fmla="*/ 0 w 46"/>
                  <a:gd name="T3" fmla="*/ 0 h 46"/>
                  <a:gd name="T4" fmla="*/ 46 w 46"/>
                  <a:gd name="T5" fmla="*/ 23 h 46"/>
                  <a:gd name="T6" fmla="*/ 0 w 46"/>
                  <a:gd name="T7" fmla="*/ 46 h 46"/>
                </a:gdLst>
                <a:ahLst/>
                <a:cxnLst>
                  <a:cxn ang="0">
                    <a:pos x="T0" y="T1"/>
                  </a:cxn>
                  <a:cxn ang="0">
                    <a:pos x="T2" y="T3"/>
                  </a:cxn>
                  <a:cxn ang="0">
                    <a:pos x="T4" y="T5"/>
                  </a:cxn>
                  <a:cxn ang="0">
                    <a:pos x="T6" y="T7"/>
                  </a:cxn>
                </a:cxnLst>
                <a:rect l="0" t="0" r="r" b="b"/>
                <a:pathLst>
                  <a:path w="46" h="46">
                    <a:moveTo>
                      <a:pt x="0" y="0"/>
                    </a:moveTo>
                    <a:lnTo>
                      <a:pt x="0" y="0"/>
                    </a:lnTo>
                    <a:lnTo>
                      <a:pt x="46" y="23"/>
                    </a:lnTo>
                    <a:lnTo>
                      <a:pt x="0" y="46"/>
                    </a:lnTo>
                  </a:path>
                </a:pathLst>
              </a:custGeom>
              <a:solidFill>
                <a:srgbClr val="000000"/>
              </a:solidFill>
              <a:ln w="0">
                <a:solidFill>
                  <a:srgbClr val="000000"/>
                </a:solidFill>
                <a:round/>
                <a:headEnd/>
                <a:tailEnd/>
              </a:ln>
            </p:spPr>
            <p:txBody>
              <a:bodyPr/>
              <a:lstStyle/>
              <a:p>
                <a:endParaRPr lang="zh-CN" altLang="en-US"/>
              </a:p>
            </p:txBody>
          </p:sp>
          <p:sp>
            <p:nvSpPr>
              <p:cNvPr id="31758" name="Freeform 40">
                <a:extLst>
                  <a:ext uri="{FF2B5EF4-FFF2-40B4-BE49-F238E27FC236}">
                    <a16:creationId xmlns:a16="http://schemas.microsoft.com/office/drawing/2014/main" id="{8AD90D21-E72E-0409-A520-7D6277519155}"/>
                  </a:ext>
                </a:extLst>
              </p:cNvPr>
              <p:cNvSpPr>
                <a:spLocks noChangeArrowheads="1"/>
              </p:cNvSpPr>
              <p:nvPr/>
            </p:nvSpPr>
            <p:spPr bwMode="auto">
              <a:xfrm>
                <a:off x="825" y="1897"/>
                <a:ext cx="476" cy="5"/>
              </a:xfrm>
              <a:custGeom>
                <a:avLst/>
                <a:gdLst>
                  <a:gd name="T0" fmla="*/ 2 w 520"/>
                  <a:gd name="T1" fmla="*/ 0 h 6"/>
                  <a:gd name="T2" fmla="*/ 2 w 520"/>
                  <a:gd name="T3" fmla="*/ 0 h 6"/>
                  <a:gd name="T4" fmla="*/ 517 w 520"/>
                  <a:gd name="T5" fmla="*/ 0 h 6"/>
                  <a:gd name="T6" fmla="*/ 519 w 520"/>
                  <a:gd name="T7" fmla="*/ 1 h 6"/>
                  <a:gd name="T8" fmla="*/ 520 w 520"/>
                  <a:gd name="T9" fmla="*/ 3 h 6"/>
                  <a:gd name="T10" fmla="*/ 519 w 520"/>
                  <a:gd name="T11" fmla="*/ 5 h 6"/>
                  <a:gd name="T12" fmla="*/ 517 w 520"/>
                  <a:gd name="T13" fmla="*/ 6 h 6"/>
                  <a:gd name="T14" fmla="*/ 2 w 520"/>
                  <a:gd name="T15" fmla="*/ 6 h 6"/>
                  <a:gd name="T16" fmla="*/ 1 w 520"/>
                  <a:gd name="T17" fmla="*/ 5 h 6"/>
                  <a:gd name="T18" fmla="*/ 0 w 520"/>
                  <a:gd name="T19" fmla="*/ 3 h 6"/>
                  <a:gd name="T20" fmla="*/ 1 w 520"/>
                  <a:gd name="T21" fmla="*/ 1 h 6"/>
                  <a:gd name="T22" fmla="*/ 2 w 52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0" h="6">
                    <a:moveTo>
                      <a:pt x="2" y="0"/>
                    </a:moveTo>
                    <a:lnTo>
                      <a:pt x="2" y="0"/>
                    </a:lnTo>
                    <a:lnTo>
                      <a:pt x="517" y="0"/>
                    </a:lnTo>
                    <a:lnTo>
                      <a:pt x="519" y="1"/>
                    </a:lnTo>
                    <a:lnTo>
                      <a:pt x="520" y="3"/>
                    </a:lnTo>
                    <a:lnTo>
                      <a:pt x="519" y="5"/>
                    </a:lnTo>
                    <a:lnTo>
                      <a:pt x="517" y="6"/>
                    </a:lnTo>
                    <a:lnTo>
                      <a:pt x="2" y="6"/>
                    </a:lnTo>
                    <a:lnTo>
                      <a:pt x="1" y="5"/>
                    </a:lnTo>
                    <a:lnTo>
                      <a:pt x="0" y="3"/>
                    </a:lnTo>
                    <a:lnTo>
                      <a:pt x="1" y="1"/>
                    </a:lnTo>
                    <a:lnTo>
                      <a:pt x="2" y="0"/>
                    </a:lnTo>
                    <a:close/>
                  </a:path>
                </a:pathLst>
              </a:custGeom>
              <a:solidFill>
                <a:srgbClr val="000000"/>
              </a:solidFill>
              <a:ln w="0">
                <a:solidFill>
                  <a:srgbClr val="000000"/>
                </a:solidFill>
                <a:round/>
                <a:headEnd/>
                <a:tailEnd/>
              </a:ln>
            </p:spPr>
            <p:txBody>
              <a:bodyPr/>
              <a:lstStyle/>
              <a:p>
                <a:endParaRPr lang="zh-CN" altLang="en-US"/>
              </a:p>
            </p:txBody>
          </p:sp>
          <p:sp>
            <p:nvSpPr>
              <p:cNvPr id="31759" name="Freeform 41">
                <a:extLst>
                  <a:ext uri="{FF2B5EF4-FFF2-40B4-BE49-F238E27FC236}">
                    <a16:creationId xmlns:a16="http://schemas.microsoft.com/office/drawing/2014/main" id="{5F6B7883-AE7A-3AA7-63AB-14053F661028}"/>
                  </a:ext>
                </a:extLst>
              </p:cNvPr>
              <p:cNvSpPr>
                <a:spLocks noChangeArrowheads="1"/>
              </p:cNvSpPr>
              <p:nvPr/>
            </p:nvSpPr>
            <p:spPr bwMode="auto">
              <a:xfrm>
                <a:off x="1290" y="3493"/>
                <a:ext cx="43" cy="37"/>
              </a:xfrm>
              <a:custGeom>
                <a:avLst/>
                <a:gdLst>
                  <a:gd name="T0" fmla="*/ 0 w 46"/>
                  <a:gd name="T1" fmla="*/ 0 h 46"/>
                  <a:gd name="T2" fmla="*/ 0 w 46"/>
                  <a:gd name="T3" fmla="*/ 0 h 46"/>
                  <a:gd name="T4" fmla="*/ 46 w 46"/>
                  <a:gd name="T5" fmla="*/ 23 h 46"/>
                  <a:gd name="T6" fmla="*/ 0 w 46"/>
                  <a:gd name="T7" fmla="*/ 46 h 46"/>
                </a:gdLst>
                <a:ahLst/>
                <a:cxnLst>
                  <a:cxn ang="0">
                    <a:pos x="T0" y="T1"/>
                  </a:cxn>
                  <a:cxn ang="0">
                    <a:pos x="T2" y="T3"/>
                  </a:cxn>
                  <a:cxn ang="0">
                    <a:pos x="T4" y="T5"/>
                  </a:cxn>
                  <a:cxn ang="0">
                    <a:pos x="T6" y="T7"/>
                  </a:cxn>
                </a:cxnLst>
                <a:rect l="0" t="0" r="r" b="b"/>
                <a:pathLst>
                  <a:path w="46" h="46">
                    <a:moveTo>
                      <a:pt x="0" y="0"/>
                    </a:moveTo>
                    <a:lnTo>
                      <a:pt x="0" y="0"/>
                    </a:lnTo>
                    <a:lnTo>
                      <a:pt x="46" y="23"/>
                    </a:lnTo>
                    <a:lnTo>
                      <a:pt x="0" y="46"/>
                    </a:lnTo>
                  </a:path>
                </a:pathLst>
              </a:custGeom>
              <a:solidFill>
                <a:srgbClr val="000000"/>
              </a:solidFill>
              <a:ln w="0">
                <a:solidFill>
                  <a:srgbClr val="000000"/>
                </a:solidFill>
                <a:round/>
                <a:headEnd/>
                <a:tailEnd/>
              </a:ln>
            </p:spPr>
            <p:txBody>
              <a:bodyPr/>
              <a:lstStyle/>
              <a:p>
                <a:endParaRPr lang="zh-CN" altLang="en-US"/>
              </a:p>
            </p:txBody>
          </p:sp>
          <p:sp>
            <p:nvSpPr>
              <p:cNvPr id="31760" name="Freeform 42">
                <a:extLst>
                  <a:ext uri="{FF2B5EF4-FFF2-40B4-BE49-F238E27FC236}">
                    <a16:creationId xmlns:a16="http://schemas.microsoft.com/office/drawing/2014/main" id="{B1915FC2-5D41-5912-6F14-8BB501C98430}"/>
                  </a:ext>
                </a:extLst>
              </p:cNvPr>
              <p:cNvSpPr>
                <a:spLocks noChangeArrowheads="1"/>
              </p:cNvSpPr>
              <p:nvPr/>
            </p:nvSpPr>
            <p:spPr bwMode="auto">
              <a:xfrm>
                <a:off x="825" y="3509"/>
                <a:ext cx="476" cy="5"/>
              </a:xfrm>
              <a:custGeom>
                <a:avLst/>
                <a:gdLst>
                  <a:gd name="T0" fmla="*/ 2 w 520"/>
                  <a:gd name="T1" fmla="*/ 0 h 6"/>
                  <a:gd name="T2" fmla="*/ 2 w 520"/>
                  <a:gd name="T3" fmla="*/ 0 h 6"/>
                  <a:gd name="T4" fmla="*/ 517 w 520"/>
                  <a:gd name="T5" fmla="*/ 0 h 6"/>
                  <a:gd name="T6" fmla="*/ 519 w 520"/>
                  <a:gd name="T7" fmla="*/ 1 h 6"/>
                  <a:gd name="T8" fmla="*/ 520 w 520"/>
                  <a:gd name="T9" fmla="*/ 3 h 6"/>
                  <a:gd name="T10" fmla="*/ 519 w 520"/>
                  <a:gd name="T11" fmla="*/ 5 h 6"/>
                  <a:gd name="T12" fmla="*/ 517 w 520"/>
                  <a:gd name="T13" fmla="*/ 6 h 6"/>
                  <a:gd name="T14" fmla="*/ 2 w 520"/>
                  <a:gd name="T15" fmla="*/ 6 h 6"/>
                  <a:gd name="T16" fmla="*/ 1 w 520"/>
                  <a:gd name="T17" fmla="*/ 5 h 6"/>
                  <a:gd name="T18" fmla="*/ 0 w 520"/>
                  <a:gd name="T19" fmla="*/ 3 h 6"/>
                  <a:gd name="T20" fmla="*/ 1 w 520"/>
                  <a:gd name="T21" fmla="*/ 1 h 6"/>
                  <a:gd name="T22" fmla="*/ 2 w 52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0" h="6">
                    <a:moveTo>
                      <a:pt x="2" y="0"/>
                    </a:moveTo>
                    <a:lnTo>
                      <a:pt x="2" y="0"/>
                    </a:lnTo>
                    <a:lnTo>
                      <a:pt x="517" y="0"/>
                    </a:lnTo>
                    <a:lnTo>
                      <a:pt x="519" y="1"/>
                    </a:lnTo>
                    <a:lnTo>
                      <a:pt x="520" y="3"/>
                    </a:lnTo>
                    <a:lnTo>
                      <a:pt x="519" y="5"/>
                    </a:lnTo>
                    <a:lnTo>
                      <a:pt x="517" y="6"/>
                    </a:lnTo>
                    <a:lnTo>
                      <a:pt x="2" y="6"/>
                    </a:lnTo>
                    <a:lnTo>
                      <a:pt x="1" y="5"/>
                    </a:lnTo>
                    <a:lnTo>
                      <a:pt x="0" y="3"/>
                    </a:lnTo>
                    <a:lnTo>
                      <a:pt x="1" y="1"/>
                    </a:lnTo>
                    <a:lnTo>
                      <a:pt x="2" y="0"/>
                    </a:lnTo>
                    <a:close/>
                  </a:path>
                </a:pathLst>
              </a:custGeom>
              <a:solidFill>
                <a:srgbClr val="000000"/>
              </a:solidFill>
              <a:ln w="0">
                <a:solidFill>
                  <a:srgbClr val="000000"/>
                </a:solidFill>
                <a:round/>
                <a:headEnd/>
                <a:tailEnd/>
              </a:ln>
            </p:spPr>
            <p:txBody>
              <a:bodyPr/>
              <a:lstStyle/>
              <a:p>
                <a:endParaRPr lang="zh-CN" altLang="en-US"/>
              </a:p>
            </p:txBody>
          </p:sp>
          <p:sp>
            <p:nvSpPr>
              <p:cNvPr id="31761" name="Freeform 43">
                <a:extLst>
                  <a:ext uri="{FF2B5EF4-FFF2-40B4-BE49-F238E27FC236}">
                    <a16:creationId xmlns:a16="http://schemas.microsoft.com/office/drawing/2014/main" id="{588C514B-EA65-2282-95A2-696062677324}"/>
                  </a:ext>
                </a:extLst>
              </p:cNvPr>
              <p:cNvSpPr>
                <a:spLocks noChangeArrowheads="1"/>
              </p:cNvSpPr>
              <p:nvPr/>
            </p:nvSpPr>
            <p:spPr bwMode="auto">
              <a:xfrm>
                <a:off x="1290" y="2687"/>
                <a:ext cx="43" cy="36"/>
              </a:xfrm>
              <a:custGeom>
                <a:avLst/>
                <a:gdLst>
                  <a:gd name="T0" fmla="*/ 0 w 46"/>
                  <a:gd name="T1" fmla="*/ 0 h 46"/>
                  <a:gd name="T2" fmla="*/ 0 w 46"/>
                  <a:gd name="T3" fmla="*/ 0 h 46"/>
                  <a:gd name="T4" fmla="*/ 46 w 46"/>
                  <a:gd name="T5" fmla="*/ 23 h 46"/>
                  <a:gd name="T6" fmla="*/ 0 w 46"/>
                  <a:gd name="T7" fmla="*/ 46 h 46"/>
                </a:gdLst>
                <a:ahLst/>
                <a:cxnLst>
                  <a:cxn ang="0">
                    <a:pos x="T0" y="T1"/>
                  </a:cxn>
                  <a:cxn ang="0">
                    <a:pos x="T2" y="T3"/>
                  </a:cxn>
                  <a:cxn ang="0">
                    <a:pos x="T4" y="T5"/>
                  </a:cxn>
                  <a:cxn ang="0">
                    <a:pos x="T6" y="T7"/>
                  </a:cxn>
                </a:cxnLst>
                <a:rect l="0" t="0" r="r" b="b"/>
                <a:pathLst>
                  <a:path w="46" h="46">
                    <a:moveTo>
                      <a:pt x="0" y="0"/>
                    </a:moveTo>
                    <a:lnTo>
                      <a:pt x="0" y="0"/>
                    </a:lnTo>
                    <a:lnTo>
                      <a:pt x="46" y="23"/>
                    </a:lnTo>
                    <a:lnTo>
                      <a:pt x="0" y="46"/>
                    </a:lnTo>
                  </a:path>
                </a:pathLst>
              </a:custGeom>
              <a:solidFill>
                <a:srgbClr val="000000"/>
              </a:solidFill>
              <a:ln w="0">
                <a:solidFill>
                  <a:srgbClr val="000000"/>
                </a:solidFill>
                <a:round/>
                <a:headEnd/>
                <a:tailEnd/>
              </a:ln>
            </p:spPr>
            <p:txBody>
              <a:bodyPr/>
              <a:lstStyle/>
              <a:p>
                <a:endParaRPr lang="zh-CN" altLang="en-US"/>
              </a:p>
            </p:txBody>
          </p:sp>
          <p:sp>
            <p:nvSpPr>
              <p:cNvPr id="31762" name="Freeform 44">
                <a:extLst>
                  <a:ext uri="{FF2B5EF4-FFF2-40B4-BE49-F238E27FC236}">
                    <a16:creationId xmlns:a16="http://schemas.microsoft.com/office/drawing/2014/main" id="{A50EC8BC-43E3-78E5-F645-A8EDE9231F45}"/>
                  </a:ext>
                </a:extLst>
              </p:cNvPr>
              <p:cNvSpPr>
                <a:spLocks noChangeArrowheads="1"/>
              </p:cNvSpPr>
              <p:nvPr/>
            </p:nvSpPr>
            <p:spPr bwMode="auto">
              <a:xfrm>
                <a:off x="867" y="2703"/>
                <a:ext cx="434" cy="4"/>
              </a:xfrm>
              <a:custGeom>
                <a:avLst/>
                <a:gdLst>
                  <a:gd name="T0" fmla="*/ 3 w 474"/>
                  <a:gd name="T1" fmla="*/ 0 h 5"/>
                  <a:gd name="T2" fmla="*/ 3 w 474"/>
                  <a:gd name="T3" fmla="*/ 0 h 5"/>
                  <a:gd name="T4" fmla="*/ 471 w 474"/>
                  <a:gd name="T5" fmla="*/ 0 h 5"/>
                  <a:gd name="T6" fmla="*/ 473 w 474"/>
                  <a:gd name="T7" fmla="*/ 1 h 5"/>
                  <a:gd name="T8" fmla="*/ 474 w 474"/>
                  <a:gd name="T9" fmla="*/ 2 h 5"/>
                  <a:gd name="T10" fmla="*/ 473 w 474"/>
                  <a:gd name="T11" fmla="*/ 4 h 5"/>
                  <a:gd name="T12" fmla="*/ 471 w 474"/>
                  <a:gd name="T13" fmla="*/ 5 h 5"/>
                  <a:gd name="T14" fmla="*/ 3 w 474"/>
                  <a:gd name="T15" fmla="*/ 5 h 5"/>
                  <a:gd name="T16" fmla="*/ 1 w 474"/>
                  <a:gd name="T17" fmla="*/ 4 h 5"/>
                  <a:gd name="T18" fmla="*/ 0 w 474"/>
                  <a:gd name="T19" fmla="*/ 2 h 5"/>
                  <a:gd name="T20" fmla="*/ 1 w 474"/>
                  <a:gd name="T21" fmla="*/ 1 h 5"/>
                  <a:gd name="T22" fmla="*/ 3 w 474"/>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4" h="5">
                    <a:moveTo>
                      <a:pt x="3" y="0"/>
                    </a:moveTo>
                    <a:lnTo>
                      <a:pt x="3" y="0"/>
                    </a:lnTo>
                    <a:lnTo>
                      <a:pt x="471" y="0"/>
                    </a:lnTo>
                    <a:lnTo>
                      <a:pt x="473" y="1"/>
                    </a:lnTo>
                    <a:lnTo>
                      <a:pt x="474" y="2"/>
                    </a:lnTo>
                    <a:lnTo>
                      <a:pt x="473" y="4"/>
                    </a:lnTo>
                    <a:lnTo>
                      <a:pt x="471" y="5"/>
                    </a:lnTo>
                    <a:lnTo>
                      <a:pt x="3" y="5"/>
                    </a:lnTo>
                    <a:lnTo>
                      <a:pt x="1" y="4"/>
                    </a:lnTo>
                    <a:lnTo>
                      <a:pt x="0" y="2"/>
                    </a:lnTo>
                    <a:lnTo>
                      <a:pt x="1" y="1"/>
                    </a:lnTo>
                    <a:lnTo>
                      <a:pt x="3" y="0"/>
                    </a:lnTo>
                    <a:close/>
                  </a:path>
                </a:pathLst>
              </a:custGeom>
              <a:solidFill>
                <a:srgbClr val="000000"/>
              </a:solidFill>
              <a:ln w="0">
                <a:solidFill>
                  <a:srgbClr val="000000"/>
                </a:solidFill>
                <a:round/>
                <a:headEnd/>
                <a:tailEnd/>
              </a:ln>
            </p:spPr>
            <p:txBody>
              <a:bodyPr/>
              <a:lstStyle/>
              <a:p>
                <a:endParaRPr lang="zh-CN" altLang="en-US"/>
              </a:p>
            </p:txBody>
          </p:sp>
          <p:sp>
            <p:nvSpPr>
              <p:cNvPr id="31763" name="Freeform 45">
                <a:extLst>
                  <a:ext uri="{FF2B5EF4-FFF2-40B4-BE49-F238E27FC236}">
                    <a16:creationId xmlns:a16="http://schemas.microsoft.com/office/drawing/2014/main" id="{A67F73D6-CBC8-748E-B270-B14379B5EB57}"/>
                  </a:ext>
                </a:extLst>
              </p:cNvPr>
              <p:cNvSpPr>
                <a:spLocks noEditPoints="1" noChangeArrowheads="1"/>
              </p:cNvSpPr>
              <p:nvPr/>
            </p:nvSpPr>
            <p:spPr bwMode="auto">
              <a:xfrm>
                <a:off x="1333" y="1020"/>
                <a:ext cx="1221" cy="2528"/>
              </a:xfrm>
              <a:custGeom>
                <a:avLst/>
                <a:gdLst>
                  <a:gd name="T0" fmla="*/ 1059 w 1336"/>
                  <a:gd name="T1" fmla="*/ 92 h 3178"/>
                  <a:gd name="T2" fmla="*/ 1059 w 1336"/>
                  <a:gd name="T3" fmla="*/ 92 h 3178"/>
                  <a:gd name="T4" fmla="*/ 1336 w 1336"/>
                  <a:gd name="T5" fmla="*/ 92 h 3178"/>
                  <a:gd name="T6" fmla="*/ 1336 w 1336"/>
                  <a:gd name="T7" fmla="*/ 0 h 3178"/>
                  <a:gd name="T8" fmla="*/ 1059 w 1336"/>
                  <a:gd name="T9" fmla="*/ 0 h 3178"/>
                  <a:gd name="T10" fmla="*/ 1059 w 1336"/>
                  <a:gd name="T11" fmla="*/ 92 h 3178"/>
                  <a:gd name="T12" fmla="*/ 0 w 1336"/>
                  <a:gd name="T13" fmla="*/ 3178 h 3178"/>
                  <a:gd name="T14" fmla="*/ 0 w 1336"/>
                  <a:gd name="T15" fmla="*/ 3178 h 3178"/>
                  <a:gd name="T16" fmla="*/ 276 w 1336"/>
                  <a:gd name="T17" fmla="*/ 3178 h 3178"/>
                  <a:gd name="T18" fmla="*/ 276 w 1336"/>
                  <a:gd name="T19" fmla="*/ 3086 h 3178"/>
                  <a:gd name="T20" fmla="*/ 0 w 1336"/>
                  <a:gd name="T21" fmla="*/ 3086 h 3178"/>
                  <a:gd name="T22" fmla="*/ 0 w 1336"/>
                  <a:gd name="T23" fmla="*/ 3178 h 3178"/>
                  <a:gd name="T24" fmla="*/ 0 w 1336"/>
                  <a:gd name="T25" fmla="*/ 2165 h 3178"/>
                  <a:gd name="T26" fmla="*/ 0 w 1336"/>
                  <a:gd name="T27" fmla="*/ 2165 h 3178"/>
                  <a:gd name="T28" fmla="*/ 276 w 1336"/>
                  <a:gd name="T29" fmla="*/ 2165 h 3178"/>
                  <a:gd name="T30" fmla="*/ 276 w 1336"/>
                  <a:gd name="T31" fmla="*/ 2072 h 3178"/>
                  <a:gd name="T32" fmla="*/ 0 w 1336"/>
                  <a:gd name="T33" fmla="*/ 2072 h 3178"/>
                  <a:gd name="T34" fmla="*/ 0 w 1336"/>
                  <a:gd name="T35" fmla="*/ 2165 h 3178"/>
                  <a:gd name="T36" fmla="*/ 0 w 1336"/>
                  <a:gd name="T37" fmla="*/ 1151 h 3178"/>
                  <a:gd name="T38" fmla="*/ 0 w 1336"/>
                  <a:gd name="T39" fmla="*/ 1151 h 3178"/>
                  <a:gd name="T40" fmla="*/ 276 w 1336"/>
                  <a:gd name="T41" fmla="*/ 1151 h 3178"/>
                  <a:gd name="T42" fmla="*/ 276 w 1336"/>
                  <a:gd name="T43" fmla="*/ 1059 h 3178"/>
                  <a:gd name="T44" fmla="*/ 0 w 1336"/>
                  <a:gd name="T45" fmla="*/ 1059 h 3178"/>
                  <a:gd name="T46" fmla="*/ 0 w 1336"/>
                  <a:gd name="T47" fmla="*/ 1151 h 3178"/>
                  <a:gd name="T48" fmla="*/ 0 w 1336"/>
                  <a:gd name="T49" fmla="*/ 92 h 3178"/>
                  <a:gd name="T50" fmla="*/ 0 w 1336"/>
                  <a:gd name="T51" fmla="*/ 92 h 3178"/>
                  <a:gd name="T52" fmla="*/ 276 w 1336"/>
                  <a:gd name="T53" fmla="*/ 92 h 3178"/>
                  <a:gd name="T54" fmla="*/ 276 w 1336"/>
                  <a:gd name="T55" fmla="*/ 0 h 3178"/>
                  <a:gd name="T56" fmla="*/ 0 w 1336"/>
                  <a:gd name="T57" fmla="*/ 0 h 3178"/>
                  <a:gd name="T58" fmla="*/ 0 w 1336"/>
                  <a:gd name="T59" fmla="*/ 92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6" h="3178">
                    <a:moveTo>
                      <a:pt x="1059" y="92"/>
                    </a:moveTo>
                    <a:lnTo>
                      <a:pt x="1059" y="92"/>
                    </a:lnTo>
                    <a:lnTo>
                      <a:pt x="1336" y="92"/>
                    </a:lnTo>
                    <a:lnTo>
                      <a:pt x="1336" y="0"/>
                    </a:lnTo>
                    <a:lnTo>
                      <a:pt x="1059" y="0"/>
                    </a:lnTo>
                    <a:lnTo>
                      <a:pt x="1059" y="92"/>
                    </a:lnTo>
                    <a:close/>
                    <a:moveTo>
                      <a:pt x="0" y="3178"/>
                    </a:moveTo>
                    <a:lnTo>
                      <a:pt x="0" y="3178"/>
                    </a:lnTo>
                    <a:lnTo>
                      <a:pt x="276" y="3178"/>
                    </a:lnTo>
                    <a:lnTo>
                      <a:pt x="276" y="3086"/>
                    </a:lnTo>
                    <a:lnTo>
                      <a:pt x="0" y="3086"/>
                    </a:lnTo>
                    <a:lnTo>
                      <a:pt x="0" y="3178"/>
                    </a:lnTo>
                    <a:close/>
                    <a:moveTo>
                      <a:pt x="0" y="2165"/>
                    </a:moveTo>
                    <a:lnTo>
                      <a:pt x="0" y="2165"/>
                    </a:lnTo>
                    <a:lnTo>
                      <a:pt x="276" y="2165"/>
                    </a:lnTo>
                    <a:lnTo>
                      <a:pt x="276" y="2072"/>
                    </a:lnTo>
                    <a:lnTo>
                      <a:pt x="0" y="2072"/>
                    </a:lnTo>
                    <a:lnTo>
                      <a:pt x="0" y="2165"/>
                    </a:lnTo>
                    <a:close/>
                    <a:moveTo>
                      <a:pt x="0" y="1151"/>
                    </a:moveTo>
                    <a:lnTo>
                      <a:pt x="0" y="1151"/>
                    </a:lnTo>
                    <a:lnTo>
                      <a:pt x="276" y="1151"/>
                    </a:lnTo>
                    <a:lnTo>
                      <a:pt x="276" y="1059"/>
                    </a:lnTo>
                    <a:lnTo>
                      <a:pt x="0" y="1059"/>
                    </a:lnTo>
                    <a:lnTo>
                      <a:pt x="0" y="1151"/>
                    </a:lnTo>
                    <a:close/>
                    <a:moveTo>
                      <a:pt x="0" y="92"/>
                    </a:moveTo>
                    <a:lnTo>
                      <a:pt x="0" y="92"/>
                    </a:lnTo>
                    <a:lnTo>
                      <a:pt x="276" y="92"/>
                    </a:lnTo>
                    <a:lnTo>
                      <a:pt x="276" y="0"/>
                    </a:lnTo>
                    <a:lnTo>
                      <a:pt x="0" y="0"/>
                    </a:lnTo>
                    <a:lnTo>
                      <a:pt x="0" y="92"/>
                    </a:lnTo>
                    <a:close/>
                  </a:path>
                </a:pathLst>
              </a:cu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64" name="Freeform 46">
                <a:extLst>
                  <a:ext uri="{FF2B5EF4-FFF2-40B4-BE49-F238E27FC236}">
                    <a16:creationId xmlns:a16="http://schemas.microsoft.com/office/drawing/2014/main" id="{8B93D107-B1C3-BC4B-54A4-061F757150AB}"/>
                  </a:ext>
                </a:extLst>
              </p:cNvPr>
              <p:cNvSpPr>
                <a:spLocks noChangeArrowheads="1"/>
              </p:cNvSpPr>
              <p:nvPr/>
            </p:nvSpPr>
            <p:spPr bwMode="auto">
              <a:xfrm>
                <a:off x="2259" y="1039"/>
                <a:ext cx="42" cy="36"/>
              </a:xfrm>
              <a:custGeom>
                <a:avLst/>
                <a:gdLst>
                  <a:gd name="T0" fmla="*/ 0 w 46"/>
                  <a:gd name="T1" fmla="*/ 0 h 46"/>
                  <a:gd name="T2" fmla="*/ 0 w 46"/>
                  <a:gd name="T3" fmla="*/ 0 h 46"/>
                  <a:gd name="T4" fmla="*/ 46 w 46"/>
                  <a:gd name="T5" fmla="*/ 23 h 46"/>
                  <a:gd name="T6" fmla="*/ 0 w 46"/>
                  <a:gd name="T7" fmla="*/ 46 h 46"/>
                </a:gdLst>
                <a:ahLst/>
                <a:cxnLst>
                  <a:cxn ang="0">
                    <a:pos x="T0" y="T1"/>
                  </a:cxn>
                  <a:cxn ang="0">
                    <a:pos x="T2" y="T3"/>
                  </a:cxn>
                  <a:cxn ang="0">
                    <a:pos x="T4" y="T5"/>
                  </a:cxn>
                  <a:cxn ang="0">
                    <a:pos x="T6" y="T7"/>
                  </a:cxn>
                </a:cxnLst>
                <a:rect l="0" t="0" r="r" b="b"/>
                <a:pathLst>
                  <a:path w="46" h="46">
                    <a:moveTo>
                      <a:pt x="0" y="0"/>
                    </a:moveTo>
                    <a:lnTo>
                      <a:pt x="0" y="0"/>
                    </a:lnTo>
                    <a:lnTo>
                      <a:pt x="46" y="23"/>
                    </a:lnTo>
                    <a:lnTo>
                      <a:pt x="0" y="46"/>
                    </a:lnTo>
                  </a:path>
                </a:pathLst>
              </a:custGeom>
              <a:solidFill>
                <a:srgbClr val="000000"/>
              </a:solidFill>
              <a:ln w="0">
                <a:solidFill>
                  <a:srgbClr val="000000"/>
                </a:solidFill>
                <a:round/>
                <a:headEnd/>
                <a:tailEnd/>
              </a:ln>
            </p:spPr>
            <p:txBody>
              <a:bodyPr/>
              <a:lstStyle/>
              <a:p>
                <a:endParaRPr lang="zh-CN" altLang="en-US"/>
              </a:p>
            </p:txBody>
          </p:sp>
          <p:sp>
            <p:nvSpPr>
              <p:cNvPr id="31765" name="Freeform 47">
                <a:extLst>
                  <a:ext uri="{FF2B5EF4-FFF2-40B4-BE49-F238E27FC236}">
                    <a16:creationId xmlns:a16="http://schemas.microsoft.com/office/drawing/2014/main" id="{DFF06BA3-107A-EF4D-99D0-0D9D1BB8E9BE}"/>
                  </a:ext>
                </a:extLst>
              </p:cNvPr>
              <p:cNvSpPr>
                <a:spLocks noChangeArrowheads="1"/>
              </p:cNvSpPr>
              <p:nvPr/>
            </p:nvSpPr>
            <p:spPr bwMode="auto">
              <a:xfrm>
                <a:off x="1583" y="1055"/>
                <a:ext cx="686" cy="4"/>
              </a:xfrm>
              <a:custGeom>
                <a:avLst/>
                <a:gdLst>
                  <a:gd name="T0" fmla="*/ 2 w 750"/>
                  <a:gd name="T1" fmla="*/ 0 h 6"/>
                  <a:gd name="T2" fmla="*/ 2 w 750"/>
                  <a:gd name="T3" fmla="*/ 0 h 6"/>
                  <a:gd name="T4" fmla="*/ 747 w 750"/>
                  <a:gd name="T5" fmla="*/ 0 h 6"/>
                  <a:gd name="T6" fmla="*/ 749 w 750"/>
                  <a:gd name="T7" fmla="*/ 1 h 6"/>
                  <a:gd name="T8" fmla="*/ 750 w 750"/>
                  <a:gd name="T9" fmla="*/ 3 h 6"/>
                  <a:gd name="T10" fmla="*/ 749 w 750"/>
                  <a:gd name="T11" fmla="*/ 5 h 6"/>
                  <a:gd name="T12" fmla="*/ 747 w 750"/>
                  <a:gd name="T13" fmla="*/ 6 h 6"/>
                  <a:gd name="T14" fmla="*/ 2 w 750"/>
                  <a:gd name="T15" fmla="*/ 6 h 6"/>
                  <a:gd name="T16" fmla="*/ 1 w 750"/>
                  <a:gd name="T17" fmla="*/ 5 h 6"/>
                  <a:gd name="T18" fmla="*/ 0 w 750"/>
                  <a:gd name="T19" fmla="*/ 3 h 6"/>
                  <a:gd name="T20" fmla="*/ 1 w 750"/>
                  <a:gd name="T21" fmla="*/ 1 h 6"/>
                  <a:gd name="T22" fmla="*/ 2 w 750"/>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0" h="6">
                    <a:moveTo>
                      <a:pt x="2" y="0"/>
                    </a:moveTo>
                    <a:lnTo>
                      <a:pt x="2" y="0"/>
                    </a:lnTo>
                    <a:lnTo>
                      <a:pt x="747" y="0"/>
                    </a:lnTo>
                    <a:lnTo>
                      <a:pt x="749" y="1"/>
                    </a:lnTo>
                    <a:lnTo>
                      <a:pt x="750" y="3"/>
                    </a:lnTo>
                    <a:lnTo>
                      <a:pt x="749" y="5"/>
                    </a:lnTo>
                    <a:lnTo>
                      <a:pt x="747" y="6"/>
                    </a:lnTo>
                    <a:lnTo>
                      <a:pt x="2" y="6"/>
                    </a:lnTo>
                    <a:lnTo>
                      <a:pt x="1" y="5"/>
                    </a:lnTo>
                    <a:lnTo>
                      <a:pt x="0" y="3"/>
                    </a:lnTo>
                    <a:lnTo>
                      <a:pt x="1" y="1"/>
                    </a:lnTo>
                    <a:lnTo>
                      <a:pt x="2" y="0"/>
                    </a:lnTo>
                    <a:close/>
                  </a:path>
                </a:pathLst>
              </a:custGeom>
              <a:solidFill>
                <a:srgbClr val="000000"/>
              </a:solidFill>
              <a:ln w="0">
                <a:solidFill>
                  <a:srgbClr val="000000"/>
                </a:solidFill>
                <a:round/>
                <a:headEnd/>
                <a:tailEnd/>
              </a:ln>
            </p:spPr>
            <p:txBody>
              <a:bodyPr/>
              <a:lstStyle/>
              <a:p>
                <a:endParaRPr lang="zh-CN" altLang="en-US"/>
              </a:p>
            </p:txBody>
          </p:sp>
          <p:sp>
            <p:nvSpPr>
              <p:cNvPr id="31766" name="Freeform 48">
                <a:extLst>
                  <a:ext uri="{FF2B5EF4-FFF2-40B4-BE49-F238E27FC236}">
                    <a16:creationId xmlns:a16="http://schemas.microsoft.com/office/drawing/2014/main" id="{D23DDF5C-24A2-7CDC-B824-BD99B00A0883}"/>
                  </a:ext>
                </a:extLst>
              </p:cNvPr>
              <p:cNvSpPr>
                <a:spLocks noChangeArrowheads="1"/>
              </p:cNvSpPr>
              <p:nvPr/>
            </p:nvSpPr>
            <p:spPr bwMode="auto">
              <a:xfrm>
                <a:off x="1417" y="1203"/>
                <a:ext cx="126" cy="110"/>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solidFill>
                <a:srgbClr val="00ADEE"/>
              </a:solidFill>
              <a:ln w="0">
                <a:solidFill>
                  <a:srgbClr val="000000"/>
                </a:solidFill>
                <a:round/>
                <a:headEnd/>
                <a:tailEnd/>
              </a:ln>
            </p:spPr>
            <p:txBody>
              <a:bodyPr/>
              <a:lstStyle/>
              <a:p>
                <a:endParaRPr lang="zh-CN" altLang="en-US"/>
              </a:p>
            </p:txBody>
          </p:sp>
          <p:sp>
            <p:nvSpPr>
              <p:cNvPr id="31767" name="Freeform 49">
                <a:extLst>
                  <a:ext uri="{FF2B5EF4-FFF2-40B4-BE49-F238E27FC236}">
                    <a16:creationId xmlns:a16="http://schemas.microsoft.com/office/drawing/2014/main" id="{E123A9C5-7FF8-6ABE-D86F-F75E60BE2AD9}"/>
                  </a:ext>
                </a:extLst>
              </p:cNvPr>
              <p:cNvSpPr>
                <a:spLocks noChangeArrowheads="1"/>
              </p:cNvSpPr>
              <p:nvPr/>
            </p:nvSpPr>
            <p:spPr bwMode="auto">
              <a:xfrm>
                <a:off x="1417" y="1203"/>
                <a:ext cx="126" cy="110"/>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68" name="Freeform 50">
                <a:extLst>
                  <a:ext uri="{FF2B5EF4-FFF2-40B4-BE49-F238E27FC236}">
                    <a16:creationId xmlns:a16="http://schemas.microsoft.com/office/drawing/2014/main" id="{B7438322-B290-8D3E-DB89-DBEDC364FE0F}"/>
                  </a:ext>
                </a:extLst>
              </p:cNvPr>
              <p:cNvSpPr>
                <a:spLocks noChangeArrowheads="1"/>
              </p:cNvSpPr>
              <p:nvPr/>
            </p:nvSpPr>
            <p:spPr bwMode="auto">
              <a:xfrm>
                <a:off x="2344" y="1203"/>
                <a:ext cx="126" cy="110"/>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solidFill>
                <a:srgbClr val="00ADEE"/>
              </a:solidFill>
              <a:ln w="0">
                <a:solidFill>
                  <a:srgbClr val="000000"/>
                </a:solidFill>
                <a:round/>
                <a:headEnd/>
                <a:tailEnd/>
              </a:ln>
            </p:spPr>
            <p:txBody>
              <a:bodyPr/>
              <a:lstStyle/>
              <a:p>
                <a:endParaRPr lang="zh-CN" altLang="en-US"/>
              </a:p>
            </p:txBody>
          </p:sp>
          <p:sp>
            <p:nvSpPr>
              <p:cNvPr id="31769" name="Freeform 51">
                <a:extLst>
                  <a:ext uri="{FF2B5EF4-FFF2-40B4-BE49-F238E27FC236}">
                    <a16:creationId xmlns:a16="http://schemas.microsoft.com/office/drawing/2014/main" id="{84BA7EAA-7711-6088-5B88-31522681B7E0}"/>
                  </a:ext>
                </a:extLst>
              </p:cNvPr>
              <p:cNvSpPr>
                <a:spLocks noChangeArrowheads="1"/>
              </p:cNvSpPr>
              <p:nvPr/>
            </p:nvSpPr>
            <p:spPr bwMode="auto">
              <a:xfrm>
                <a:off x="2344" y="1203"/>
                <a:ext cx="126" cy="110"/>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0" name="Freeform 52">
                <a:extLst>
                  <a:ext uri="{FF2B5EF4-FFF2-40B4-BE49-F238E27FC236}">
                    <a16:creationId xmlns:a16="http://schemas.microsoft.com/office/drawing/2014/main" id="{0AA93C6A-9F44-5F02-EDA5-D0DF29D3B4D7}"/>
                  </a:ext>
                </a:extLst>
              </p:cNvPr>
              <p:cNvSpPr>
                <a:spLocks noChangeArrowheads="1"/>
              </p:cNvSpPr>
              <p:nvPr/>
            </p:nvSpPr>
            <p:spPr bwMode="auto">
              <a:xfrm>
                <a:off x="2596" y="1203"/>
                <a:ext cx="126" cy="110"/>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solidFill>
                <a:srgbClr val="00ADEE"/>
              </a:solidFill>
              <a:ln w="0">
                <a:solidFill>
                  <a:srgbClr val="000000"/>
                </a:solidFill>
                <a:round/>
                <a:headEnd/>
                <a:tailEnd/>
              </a:ln>
            </p:spPr>
            <p:txBody>
              <a:bodyPr/>
              <a:lstStyle/>
              <a:p>
                <a:endParaRPr lang="zh-CN" altLang="en-US"/>
              </a:p>
            </p:txBody>
          </p:sp>
          <p:sp>
            <p:nvSpPr>
              <p:cNvPr id="31771" name="Freeform 53">
                <a:extLst>
                  <a:ext uri="{FF2B5EF4-FFF2-40B4-BE49-F238E27FC236}">
                    <a16:creationId xmlns:a16="http://schemas.microsoft.com/office/drawing/2014/main" id="{C0DF7CE1-FDC1-EB41-6B70-65BDBE0CCD98}"/>
                  </a:ext>
                </a:extLst>
              </p:cNvPr>
              <p:cNvSpPr>
                <a:spLocks noChangeArrowheads="1"/>
              </p:cNvSpPr>
              <p:nvPr/>
            </p:nvSpPr>
            <p:spPr bwMode="auto">
              <a:xfrm>
                <a:off x="2849" y="1203"/>
                <a:ext cx="126" cy="110"/>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solidFill>
                <a:srgbClr val="E5F6FC"/>
              </a:solidFill>
              <a:ln w="0">
                <a:solidFill>
                  <a:srgbClr val="000000"/>
                </a:solidFill>
                <a:round/>
                <a:headEnd/>
                <a:tailEnd/>
              </a:ln>
            </p:spPr>
            <p:txBody>
              <a:bodyPr/>
              <a:lstStyle/>
              <a:p>
                <a:endParaRPr lang="zh-CN" altLang="en-US"/>
              </a:p>
            </p:txBody>
          </p:sp>
          <p:sp>
            <p:nvSpPr>
              <p:cNvPr id="31772" name="Freeform 54">
                <a:extLst>
                  <a:ext uri="{FF2B5EF4-FFF2-40B4-BE49-F238E27FC236}">
                    <a16:creationId xmlns:a16="http://schemas.microsoft.com/office/drawing/2014/main" id="{4C6FB415-9971-815D-BFE9-FEE88CB185CD}"/>
                  </a:ext>
                </a:extLst>
              </p:cNvPr>
              <p:cNvSpPr>
                <a:spLocks noEditPoints="1" noChangeArrowheads="1"/>
              </p:cNvSpPr>
              <p:nvPr/>
            </p:nvSpPr>
            <p:spPr bwMode="auto">
              <a:xfrm>
                <a:off x="2596" y="1203"/>
                <a:ext cx="379" cy="110"/>
              </a:xfrm>
              <a:custGeom>
                <a:avLst/>
                <a:gdLst>
                  <a:gd name="T0" fmla="*/ 276 w 414"/>
                  <a:gd name="T1" fmla="*/ 138 h 138"/>
                  <a:gd name="T2" fmla="*/ 276 w 414"/>
                  <a:gd name="T3" fmla="*/ 138 h 138"/>
                  <a:gd name="T4" fmla="*/ 414 w 414"/>
                  <a:gd name="T5" fmla="*/ 138 h 138"/>
                  <a:gd name="T6" fmla="*/ 414 w 414"/>
                  <a:gd name="T7" fmla="*/ 0 h 138"/>
                  <a:gd name="T8" fmla="*/ 276 w 414"/>
                  <a:gd name="T9" fmla="*/ 0 h 138"/>
                  <a:gd name="T10" fmla="*/ 276 w 414"/>
                  <a:gd name="T11" fmla="*/ 138 h 138"/>
                  <a:gd name="T12" fmla="*/ 0 w 414"/>
                  <a:gd name="T13" fmla="*/ 138 h 138"/>
                  <a:gd name="T14" fmla="*/ 0 w 414"/>
                  <a:gd name="T15" fmla="*/ 138 h 138"/>
                  <a:gd name="T16" fmla="*/ 138 w 414"/>
                  <a:gd name="T17" fmla="*/ 138 h 138"/>
                  <a:gd name="T18" fmla="*/ 138 w 414"/>
                  <a:gd name="T19" fmla="*/ 0 h 138"/>
                  <a:gd name="T20" fmla="*/ 0 w 414"/>
                  <a:gd name="T21" fmla="*/ 0 h 138"/>
                  <a:gd name="T22" fmla="*/ 0 w 414"/>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38">
                    <a:moveTo>
                      <a:pt x="276" y="138"/>
                    </a:moveTo>
                    <a:lnTo>
                      <a:pt x="276" y="138"/>
                    </a:lnTo>
                    <a:lnTo>
                      <a:pt x="414" y="138"/>
                    </a:lnTo>
                    <a:lnTo>
                      <a:pt x="414" y="0"/>
                    </a:lnTo>
                    <a:lnTo>
                      <a:pt x="276" y="0"/>
                    </a:lnTo>
                    <a:lnTo>
                      <a:pt x="276" y="138"/>
                    </a:lnTo>
                    <a:close/>
                    <a:moveTo>
                      <a:pt x="0" y="138"/>
                    </a:moveTo>
                    <a:lnTo>
                      <a:pt x="0" y="138"/>
                    </a:lnTo>
                    <a:lnTo>
                      <a:pt x="138" y="138"/>
                    </a:lnTo>
                    <a:lnTo>
                      <a:pt x="138" y="0"/>
                    </a:lnTo>
                    <a:lnTo>
                      <a:pt x="0" y="0"/>
                    </a:lnTo>
                    <a:lnTo>
                      <a:pt x="0" y="138"/>
                    </a:lnTo>
                    <a:close/>
                  </a:path>
                </a:pathLst>
              </a:cu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3" name="Freeform 55">
                <a:extLst>
                  <a:ext uri="{FF2B5EF4-FFF2-40B4-BE49-F238E27FC236}">
                    <a16:creationId xmlns:a16="http://schemas.microsoft.com/office/drawing/2014/main" id="{4AC45BFA-B8EC-BEDE-BAA8-57B8F2DC515E}"/>
                  </a:ext>
                </a:extLst>
              </p:cNvPr>
              <p:cNvSpPr>
                <a:spLocks noChangeArrowheads="1"/>
              </p:cNvSpPr>
              <p:nvPr/>
            </p:nvSpPr>
            <p:spPr bwMode="auto">
              <a:xfrm>
                <a:off x="1417" y="2046"/>
                <a:ext cx="126" cy="110"/>
              </a:xfrm>
              <a:custGeom>
                <a:avLst/>
                <a:gdLst>
                  <a:gd name="T0" fmla="*/ 0 w 138"/>
                  <a:gd name="T1" fmla="*/ 139 h 139"/>
                  <a:gd name="T2" fmla="*/ 0 w 138"/>
                  <a:gd name="T3" fmla="*/ 139 h 139"/>
                  <a:gd name="T4" fmla="*/ 138 w 138"/>
                  <a:gd name="T5" fmla="*/ 139 h 139"/>
                  <a:gd name="T6" fmla="*/ 138 w 138"/>
                  <a:gd name="T7" fmla="*/ 0 h 139"/>
                  <a:gd name="T8" fmla="*/ 0 w 138"/>
                  <a:gd name="T9" fmla="*/ 0 h 139"/>
                  <a:gd name="T10" fmla="*/ 0 w 138"/>
                  <a:gd name="T11" fmla="*/ 139 h 139"/>
                </a:gdLst>
                <a:ahLst/>
                <a:cxnLst>
                  <a:cxn ang="0">
                    <a:pos x="T0" y="T1"/>
                  </a:cxn>
                  <a:cxn ang="0">
                    <a:pos x="T2" y="T3"/>
                  </a:cxn>
                  <a:cxn ang="0">
                    <a:pos x="T4" y="T5"/>
                  </a:cxn>
                  <a:cxn ang="0">
                    <a:pos x="T6" y="T7"/>
                  </a:cxn>
                  <a:cxn ang="0">
                    <a:pos x="T8" y="T9"/>
                  </a:cxn>
                  <a:cxn ang="0">
                    <a:pos x="T10" y="T11"/>
                  </a:cxn>
                </a:cxnLst>
                <a:rect l="0" t="0" r="r" b="b"/>
                <a:pathLst>
                  <a:path w="138" h="139">
                    <a:moveTo>
                      <a:pt x="0" y="139"/>
                    </a:moveTo>
                    <a:lnTo>
                      <a:pt x="0" y="139"/>
                    </a:lnTo>
                    <a:lnTo>
                      <a:pt x="138" y="139"/>
                    </a:lnTo>
                    <a:lnTo>
                      <a:pt x="138" y="0"/>
                    </a:lnTo>
                    <a:lnTo>
                      <a:pt x="0" y="0"/>
                    </a:lnTo>
                    <a:lnTo>
                      <a:pt x="0" y="139"/>
                    </a:lnTo>
                    <a:close/>
                  </a:path>
                </a:pathLst>
              </a:custGeom>
              <a:solidFill>
                <a:srgbClr val="00ADEE"/>
              </a:solidFill>
              <a:ln w="0">
                <a:solidFill>
                  <a:srgbClr val="000000"/>
                </a:solidFill>
                <a:round/>
                <a:headEnd/>
                <a:tailEnd/>
              </a:ln>
            </p:spPr>
            <p:txBody>
              <a:bodyPr/>
              <a:lstStyle/>
              <a:p>
                <a:endParaRPr lang="zh-CN" altLang="en-US"/>
              </a:p>
            </p:txBody>
          </p:sp>
          <p:sp>
            <p:nvSpPr>
              <p:cNvPr id="31774" name="Freeform 56">
                <a:extLst>
                  <a:ext uri="{FF2B5EF4-FFF2-40B4-BE49-F238E27FC236}">
                    <a16:creationId xmlns:a16="http://schemas.microsoft.com/office/drawing/2014/main" id="{73522E0D-FE66-474A-01FD-ADC8F48DD9E8}"/>
                  </a:ext>
                </a:extLst>
              </p:cNvPr>
              <p:cNvSpPr>
                <a:spLocks noChangeArrowheads="1"/>
              </p:cNvSpPr>
              <p:nvPr/>
            </p:nvSpPr>
            <p:spPr bwMode="auto">
              <a:xfrm>
                <a:off x="1417" y="2046"/>
                <a:ext cx="126" cy="110"/>
              </a:xfrm>
              <a:custGeom>
                <a:avLst/>
                <a:gdLst>
                  <a:gd name="T0" fmla="*/ 0 w 138"/>
                  <a:gd name="T1" fmla="*/ 139 h 139"/>
                  <a:gd name="T2" fmla="*/ 0 w 138"/>
                  <a:gd name="T3" fmla="*/ 139 h 139"/>
                  <a:gd name="T4" fmla="*/ 138 w 138"/>
                  <a:gd name="T5" fmla="*/ 139 h 139"/>
                  <a:gd name="T6" fmla="*/ 138 w 138"/>
                  <a:gd name="T7" fmla="*/ 0 h 139"/>
                  <a:gd name="T8" fmla="*/ 0 w 138"/>
                  <a:gd name="T9" fmla="*/ 0 h 139"/>
                  <a:gd name="T10" fmla="*/ 0 w 138"/>
                  <a:gd name="T11" fmla="*/ 139 h 139"/>
                </a:gdLst>
                <a:ahLst/>
                <a:cxnLst>
                  <a:cxn ang="0">
                    <a:pos x="T0" y="T1"/>
                  </a:cxn>
                  <a:cxn ang="0">
                    <a:pos x="T2" y="T3"/>
                  </a:cxn>
                  <a:cxn ang="0">
                    <a:pos x="T4" y="T5"/>
                  </a:cxn>
                  <a:cxn ang="0">
                    <a:pos x="T6" y="T7"/>
                  </a:cxn>
                  <a:cxn ang="0">
                    <a:pos x="T8" y="T9"/>
                  </a:cxn>
                  <a:cxn ang="0">
                    <a:pos x="T10" y="T11"/>
                  </a:cxn>
                </a:cxnLst>
                <a:rect l="0" t="0" r="r" b="b"/>
                <a:pathLst>
                  <a:path w="138" h="139">
                    <a:moveTo>
                      <a:pt x="0" y="139"/>
                    </a:moveTo>
                    <a:lnTo>
                      <a:pt x="0" y="139"/>
                    </a:lnTo>
                    <a:lnTo>
                      <a:pt x="138" y="139"/>
                    </a:lnTo>
                    <a:lnTo>
                      <a:pt x="138" y="0"/>
                    </a:lnTo>
                    <a:lnTo>
                      <a:pt x="0" y="0"/>
                    </a:lnTo>
                    <a:lnTo>
                      <a:pt x="0" y="139"/>
                    </a:lnTo>
                    <a:close/>
                  </a:path>
                </a:pathLst>
              </a:cu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5" name="Freeform 57">
                <a:extLst>
                  <a:ext uri="{FF2B5EF4-FFF2-40B4-BE49-F238E27FC236}">
                    <a16:creationId xmlns:a16="http://schemas.microsoft.com/office/drawing/2014/main" id="{275E9473-1A91-E513-CBE3-2CB06F3D7C55}"/>
                  </a:ext>
                </a:extLst>
              </p:cNvPr>
              <p:cNvSpPr>
                <a:spLocks noChangeArrowheads="1"/>
              </p:cNvSpPr>
              <p:nvPr/>
            </p:nvSpPr>
            <p:spPr bwMode="auto">
              <a:xfrm>
                <a:off x="1417" y="2852"/>
                <a:ext cx="126" cy="110"/>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solidFill>
                <a:srgbClr val="00ADEE"/>
              </a:solidFill>
              <a:ln w="0">
                <a:solidFill>
                  <a:srgbClr val="000000"/>
                </a:solidFill>
                <a:round/>
                <a:headEnd/>
                <a:tailEnd/>
              </a:ln>
            </p:spPr>
            <p:txBody>
              <a:bodyPr/>
              <a:lstStyle/>
              <a:p>
                <a:endParaRPr lang="zh-CN" altLang="en-US"/>
              </a:p>
            </p:txBody>
          </p:sp>
          <p:sp>
            <p:nvSpPr>
              <p:cNvPr id="31776" name="Freeform 58">
                <a:extLst>
                  <a:ext uri="{FF2B5EF4-FFF2-40B4-BE49-F238E27FC236}">
                    <a16:creationId xmlns:a16="http://schemas.microsoft.com/office/drawing/2014/main" id="{4A0DE891-0DEA-7E30-A569-D822B58FC6EA}"/>
                  </a:ext>
                </a:extLst>
              </p:cNvPr>
              <p:cNvSpPr>
                <a:spLocks noChangeArrowheads="1"/>
              </p:cNvSpPr>
              <p:nvPr/>
            </p:nvSpPr>
            <p:spPr bwMode="auto">
              <a:xfrm>
                <a:off x="1712" y="2852"/>
                <a:ext cx="126" cy="110"/>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solidFill>
                <a:srgbClr val="E5F6FC"/>
              </a:solidFill>
              <a:ln w="0">
                <a:solidFill>
                  <a:srgbClr val="000000"/>
                </a:solidFill>
                <a:round/>
                <a:headEnd/>
                <a:tailEnd/>
              </a:ln>
            </p:spPr>
            <p:txBody>
              <a:bodyPr/>
              <a:lstStyle/>
              <a:p>
                <a:endParaRPr lang="zh-CN" altLang="en-US"/>
              </a:p>
            </p:txBody>
          </p:sp>
          <p:sp>
            <p:nvSpPr>
              <p:cNvPr id="31777" name="Freeform 59">
                <a:extLst>
                  <a:ext uri="{FF2B5EF4-FFF2-40B4-BE49-F238E27FC236}">
                    <a16:creationId xmlns:a16="http://schemas.microsoft.com/office/drawing/2014/main" id="{931B5144-0A2B-9992-7255-AE31EF8F9C6B}"/>
                  </a:ext>
                </a:extLst>
              </p:cNvPr>
              <p:cNvSpPr>
                <a:spLocks noEditPoints="1" noChangeArrowheads="1"/>
              </p:cNvSpPr>
              <p:nvPr/>
            </p:nvSpPr>
            <p:spPr bwMode="auto">
              <a:xfrm>
                <a:off x="1417" y="2852"/>
                <a:ext cx="421" cy="110"/>
              </a:xfrm>
              <a:custGeom>
                <a:avLst/>
                <a:gdLst>
                  <a:gd name="T0" fmla="*/ 323 w 461"/>
                  <a:gd name="T1" fmla="*/ 138 h 138"/>
                  <a:gd name="T2" fmla="*/ 323 w 461"/>
                  <a:gd name="T3" fmla="*/ 138 h 138"/>
                  <a:gd name="T4" fmla="*/ 461 w 461"/>
                  <a:gd name="T5" fmla="*/ 138 h 138"/>
                  <a:gd name="T6" fmla="*/ 461 w 461"/>
                  <a:gd name="T7" fmla="*/ 0 h 138"/>
                  <a:gd name="T8" fmla="*/ 323 w 461"/>
                  <a:gd name="T9" fmla="*/ 0 h 138"/>
                  <a:gd name="T10" fmla="*/ 323 w 461"/>
                  <a:gd name="T11" fmla="*/ 138 h 138"/>
                  <a:gd name="T12" fmla="*/ 0 w 461"/>
                  <a:gd name="T13" fmla="*/ 138 h 138"/>
                  <a:gd name="T14" fmla="*/ 0 w 461"/>
                  <a:gd name="T15" fmla="*/ 138 h 138"/>
                  <a:gd name="T16" fmla="*/ 138 w 461"/>
                  <a:gd name="T17" fmla="*/ 138 h 138"/>
                  <a:gd name="T18" fmla="*/ 138 w 461"/>
                  <a:gd name="T19" fmla="*/ 0 h 138"/>
                  <a:gd name="T20" fmla="*/ 0 w 461"/>
                  <a:gd name="T21" fmla="*/ 0 h 138"/>
                  <a:gd name="T22" fmla="*/ 0 w 461"/>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1" h="138">
                    <a:moveTo>
                      <a:pt x="323" y="138"/>
                    </a:moveTo>
                    <a:lnTo>
                      <a:pt x="323" y="138"/>
                    </a:lnTo>
                    <a:lnTo>
                      <a:pt x="461" y="138"/>
                    </a:lnTo>
                    <a:lnTo>
                      <a:pt x="461" y="0"/>
                    </a:lnTo>
                    <a:lnTo>
                      <a:pt x="323" y="0"/>
                    </a:lnTo>
                    <a:lnTo>
                      <a:pt x="323" y="138"/>
                    </a:lnTo>
                    <a:close/>
                    <a:moveTo>
                      <a:pt x="0" y="138"/>
                    </a:moveTo>
                    <a:lnTo>
                      <a:pt x="0" y="138"/>
                    </a:lnTo>
                    <a:lnTo>
                      <a:pt x="138" y="138"/>
                    </a:lnTo>
                    <a:lnTo>
                      <a:pt x="138" y="0"/>
                    </a:lnTo>
                    <a:lnTo>
                      <a:pt x="0" y="0"/>
                    </a:lnTo>
                    <a:lnTo>
                      <a:pt x="0" y="138"/>
                    </a:lnTo>
                    <a:close/>
                  </a:path>
                </a:pathLst>
              </a:cu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8" name="Freeform 60">
                <a:extLst>
                  <a:ext uri="{FF2B5EF4-FFF2-40B4-BE49-F238E27FC236}">
                    <a16:creationId xmlns:a16="http://schemas.microsoft.com/office/drawing/2014/main" id="{E7E7A0BB-5312-741E-733D-AF8BC4C82182}"/>
                  </a:ext>
                </a:extLst>
              </p:cNvPr>
              <p:cNvSpPr>
                <a:spLocks noChangeArrowheads="1"/>
              </p:cNvSpPr>
              <p:nvPr/>
            </p:nvSpPr>
            <p:spPr bwMode="auto">
              <a:xfrm>
                <a:off x="1417" y="3658"/>
                <a:ext cx="126" cy="109"/>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solidFill>
                <a:srgbClr val="00ADEE"/>
              </a:solidFill>
              <a:ln w="0">
                <a:solidFill>
                  <a:srgbClr val="000000"/>
                </a:solidFill>
                <a:round/>
                <a:headEnd/>
                <a:tailEnd/>
              </a:ln>
            </p:spPr>
            <p:txBody>
              <a:bodyPr/>
              <a:lstStyle/>
              <a:p>
                <a:endParaRPr lang="zh-CN" altLang="en-US"/>
              </a:p>
            </p:txBody>
          </p:sp>
          <p:sp>
            <p:nvSpPr>
              <p:cNvPr id="31779" name="Freeform 61">
                <a:extLst>
                  <a:ext uri="{FF2B5EF4-FFF2-40B4-BE49-F238E27FC236}">
                    <a16:creationId xmlns:a16="http://schemas.microsoft.com/office/drawing/2014/main" id="{CB62A778-913F-D284-85FB-624F6B9ABFF0}"/>
                  </a:ext>
                </a:extLst>
              </p:cNvPr>
              <p:cNvSpPr>
                <a:spLocks noChangeArrowheads="1"/>
              </p:cNvSpPr>
              <p:nvPr/>
            </p:nvSpPr>
            <p:spPr bwMode="auto">
              <a:xfrm>
                <a:off x="1417" y="3658"/>
                <a:ext cx="126" cy="109"/>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80" name="Freeform 62">
                <a:extLst>
                  <a:ext uri="{FF2B5EF4-FFF2-40B4-BE49-F238E27FC236}">
                    <a16:creationId xmlns:a16="http://schemas.microsoft.com/office/drawing/2014/main" id="{6B142907-F57F-526C-3144-64C2377CF00A}"/>
                  </a:ext>
                </a:extLst>
              </p:cNvPr>
              <p:cNvSpPr>
                <a:spLocks noChangeArrowheads="1"/>
              </p:cNvSpPr>
              <p:nvPr/>
            </p:nvSpPr>
            <p:spPr bwMode="auto">
              <a:xfrm>
                <a:off x="2680" y="3511"/>
                <a:ext cx="126" cy="110"/>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solidFill>
                <a:srgbClr val="00ADEE"/>
              </a:solidFill>
              <a:ln w="0">
                <a:solidFill>
                  <a:srgbClr val="000000"/>
                </a:solidFill>
                <a:round/>
                <a:headEnd/>
                <a:tailEnd/>
              </a:ln>
            </p:spPr>
            <p:txBody>
              <a:bodyPr/>
              <a:lstStyle/>
              <a:p>
                <a:endParaRPr lang="zh-CN" altLang="en-US"/>
              </a:p>
            </p:txBody>
          </p:sp>
          <p:sp>
            <p:nvSpPr>
              <p:cNvPr id="31781" name="Freeform 63">
                <a:extLst>
                  <a:ext uri="{FF2B5EF4-FFF2-40B4-BE49-F238E27FC236}">
                    <a16:creationId xmlns:a16="http://schemas.microsoft.com/office/drawing/2014/main" id="{F804F20A-D959-72E5-1924-FF7DB74D1B07}"/>
                  </a:ext>
                </a:extLst>
              </p:cNvPr>
              <p:cNvSpPr>
                <a:spLocks noChangeArrowheads="1"/>
              </p:cNvSpPr>
              <p:nvPr/>
            </p:nvSpPr>
            <p:spPr bwMode="auto">
              <a:xfrm>
                <a:off x="2680" y="3658"/>
                <a:ext cx="126" cy="109"/>
              </a:xfrm>
              <a:custGeom>
                <a:avLst/>
                <a:gdLst>
                  <a:gd name="T0" fmla="*/ 0 w 138"/>
                  <a:gd name="T1" fmla="*/ 138 h 138"/>
                  <a:gd name="T2" fmla="*/ 0 w 138"/>
                  <a:gd name="T3" fmla="*/ 138 h 138"/>
                  <a:gd name="T4" fmla="*/ 138 w 138"/>
                  <a:gd name="T5" fmla="*/ 138 h 138"/>
                  <a:gd name="T6" fmla="*/ 138 w 138"/>
                  <a:gd name="T7" fmla="*/ 0 h 138"/>
                  <a:gd name="T8" fmla="*/ 0 w 138"/>
                  <a:gd name="T9" fmla="*/ 0 h 138"/>
                  <a:gd name="T10" fmla="*/ 0 w 138"/>
                  <a:gd name="T11" fmla="*/ 138 h 138"/>
                </a:gdLst>
                <a:ahLst/>
                <a:cxnLst>
                  <a:cxn ang="0">
                    <a:pos x="T0" y="T1"/>
                  </a:cxn>
                  <a:cxn ang="0">
                    <a:pos x="T2" y="T3"/>
                  </a:cxn>
                  <a:cxn ang="0">
                    <a:pos x="T4" y="T5"/>
                  </a:cxn>
                  <a:cxn ang="0">
                    <a:pos x="T6" y="T7"/>
                  </a:cxn>
                  <a:cxn ang="0">
                    <a:pos x="T8" y="T9"/>
                  </a:cxn>
                  <a:cxn ang="0">
                    <a:pos x="T10" y="T11"/>
                  </a:cxn>
                </a:cxnLst>
                <a:rect l="0" t="0" r="r" b="b"/>
                <a:pathLst>
                  <a:path w="138" h="138">
                    <a:moveTo>
                      <a:pt x="0" y="138"/>
                    </a:moveTo>
                    <a:lnTo>
                      <a:pt x="0" y="138"/>
                    </a:lnTo>
                    <a:lnTo>
                      <a:pt x="138" y="138"/>
                    </a:lnTo>
                    <a:lnTo>
                      <a:pt x="138" y="0"/>
                    </a:lnTo>
                    <a:lnTo>
                      <a:pt x="0" y="0"/>
                    </a:lnTo>
                    <a:lnTo>
                      <a:pt x="0" y="138"/>
                    </a:lnTo>
                    <a:close/>
                  </a:path>
                </a:pathLst>
              </a:custGeom>
              <a:solidFill>
                <a:srgbClr val="E5F6FC"/>
              </a:solidFill>
              <a:ln w="0">
                <a:solidFill>
                  <a:srgbClr val="000000"/>
                </a:solidFill>
                <a:round/>
                <a:headEnd/>
                <a:tailEnd/>
              </a:ln>
            </p:spPr>
            <p:txBody>
              <a:bodyPr/>
              <a:lstStyle/>
              <a:p>
                <a:endParaRPr lang="zh-CN" altLang="en-US"/>
              </a:p>
            </p:txBody>
          </p:sp>
          <p:sp>
            <p:nvSpPr>
              <p:cNvPr id="31782" name="Freeform 64">
                <a:extLst>
                  <a:ext uri="{FF2B5EF4-FFF2-40B4-BE49-F238E27FC236}">
                    <a16:creationId xmlns:a16="http://schemas.microsoft.com/office/drawing/2014/main" id="{6AE92390-3A8F-B7FA-0EBC-18EA77F5520C}"/>
                  </a:ext>
                </a:extLst>
              </p:cNvPr>
              <p:cNvSpPr>
                <a:spLocks noEditPoints="1" noChangeArrowheads="1"/>
              </p:cNvSpPr>
              <p:nvPr/>
            </p:nvSpPr>
            <p:spPr bwMode="auto">
              <a:xfrm>
                <a:off x="2680" y="3511"/>
                <a:ext cx="126" cy="256"/>
              </a:xfrm>
              <a:custGeom>
                <a:avLst/>
                <a:gdLst>
                  <a:gd name="T0" fmla="*/ 0 w 138"/>
                  <a:gd name="T1" fmla="*/ 322 h 322"/>
                  <a:gd name="T2" fmla="*/ 0 w 138"/>
                  <a:gd name="T3" fmla="*/ 322 h 322"/>
                  <a:gd name="T4" fmla="*/ 138 w 138"/>
                  <a:gd name="T5" fmla="*/ 322 h 322"/>
                  <a:gd name="T6" fmla="*/ 138 w 138"/>
                  <a:gd name="T7" fmla="*/ 184 h 322"/>
                  <a:gd name="T8" fmla="*/ 0 w 138"/>
                  <a:gd name="T9" fmla="*/ 184 h 322"/>
                  <a:gd name="T10" fmla="*/ 0 w 138"/>
                  <a:gd name="T11" fmla="*/ 322 h 322"/>
                  <a:gd name="T12" fmla="*/ 0 w 138"/>
                  <a:gd name="T13" fmla="*/ 138 h 322"/>
                  <a:gd name="T14" fmla="*/ 0 w 138"/>
                  <a:gd name="T15" fmla="*/ 138 h 322"/>
                  <a:gd name="T16" fmla="*/ 138 w 138"/>
                  <a:gd name="T17" fmla="*/ 138 h 322"/>
                  <a:gd name="T18" fmla="*/ 138 w 138"/>
                  <a:gd name="T19" fmla="*/ 0 h 322"/>
                  <a:gd name="T20" fmla="*/ 0 w 138"/>
                  <a:gd name="T21" fmla="*/ 0 h 322"/>
                  <a:gd name="T22" fmla="*/ 0 w 138"/>
                  <a:gd name="T23" fmla="*/ 13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322">
                    <a:moveTo>
                      <a:pt x="0" y="322"/>
                    </a:moveTo>
                    <a:lnTo>
                      <a:pt x="0" y="322"/>
                    </a:lnTo>
                    <a:lnTo>
                      <a:pt x="138" y="322"/>
                    </a:lnTo>
                    <a:lnTo>
                      <a:pt x="138" y="184"/>
                    </a:lnTo>
                    <a:lnTo>
                      <a:pt x="0" y="184"/>
                    </a:lnTo>
                    <a:lnTo>
                      <a:pt x="0" y="322"/>
                    </a:lnTo>
                    <a:close/>
                    <a:moveTo>
                      <a:pt x="0" y="138"/>
                    </a:moveTo>
                    <a:lnTo>
                      <a:pt x="0" y="138"/>
                    </a:lnTo>
                    <a:lnTo>
                      <a:pt x="138" y="138"/>
                    </a:lnTo>
                    <a:lnTo>
                      <a:pt x="138" y="0"/>
                    </a:lnTo>
                    <a:lnTo>
                      <a:pt x="0" y="0"/>
                    </a:lnTo>
                    <a:lnTo>
                      <a:pt x="0" y="138"/>
                    </a:lnTo>
                    <a:close/>
                  </a:path>
                </a:pathLst>
              </a:cu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83" name="Rectangle 65">
                <a:extLst>
                  <a:ext uri="{FF2B5EF4-FFF2-40B4-BE49-F238E27FC236}">
                    <a16:creationId xmlns:a16="http://schemas.microsoft.com/office/drawing/2014/main" id="{08AE546D-3C67-783B-D59A-F3C0BDCF11BA}"/>
                  </a:ext>
                </a:extLst>
              </p:cNvPr>
              <p:cNvSpPr>
                <a:spLocks noChangeArrowheads="1"/>
              </p:cNvSpPr>
              <p:nvPr/>
            </p:nvSpPr>
            <p:spPr bwMode="auto">
              <a:xfrm>
                <a:off x="2869" y="3492"/>
                <a:ext cx="39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a:solidFill>
                      <a:srgbClr val="0066FF"/>
                    </a:solidFill>
                    <a:latin typeface="Palatino Linotype" panose="02040502050505030304" pitchFamily="18" charset="0"/>
                  </a:rPr>
                  <a:t>授权成功</a:t>
                </a:r>
                <a:endParaRPr lang="zh-CN" altLang="en-US" sz="2000">
                  <a:solidFill>
                    <a:srgbClr val="0066FF"/>
                  </a:solidFill>
                </a:endParaRPr>
              </a:p>
            </p:txBody>
          </p:sp>
          <p:sp>
            <p:nvSpPr>
              <p:cNvPr id="31784" name="Rectangle 66">
                <a:extLst>
                  <a:ext uri="{FF2B5EF4-FFF2-40B4-BE49-F238E27FC236}">
                    <a16:creationId xmlns:a16="http://schemas.microsoft.com/office/drawing/2014/main" id="{26A916DC-BF37-DB1F-3260-A486F623E343}"/>
                  </a:ext>
                </a:extLst>
              </p:cNvPr>
              <p:cNvSpPr>
                <a:spLocks noChangeArrowheads="1"/>
              </p:cNvSpPr>
              <p:nvPr/>
            </p:nvSpPr>
            <p:spPr bwMode="auto">
              <a:xfrm>
                <a:off x="2869" y="3638"/>
                <a:ext cx="39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a:solidFill>
                      <a:srgbClr val="0066FF"/>
                    </a:solidFill>
                    <a:latin typeface="Palatino Linotype" panose="02040502050505030304" pitchFamily="18" charset="0"/>
                  </a:rPr>
                  <a:t>等待授权</a:t>
                </a:r>
                <a:endParaRPr lang="zh-CN" altLang="en-US" sz="2000">
                  <a:solidFill>
                    <a:srgbClr val="0066FF"/>
                  </a:solidFill>
                </a:endParaRPr>
              </a:p>
            </p:txBody>
          </p:sp>
          <p:sp>
            <p:nvSpPr>
              <p:cNvPr id="31785" name="Rectangle 67">
                <a:extLst>
                  <a:ext uri="{FF2B5EF4-FFF2-40B4-BE49-F238E27FC236}">
                    <a16:creationId xmlns:a16="http://schemas.microsoft.com/office/drawing/2014/main" id="{D111A4E7-255E-5395-FF13-AEB50DEE49A2}"/>
                  </a:ext>
                </a:extLst>
              </p:cNvPr>
              <p:cNvSpPr>
                <a:spLocks noChangeArrowheads="1"/>
              </p:cNvSpPr>
              <p:nvPr/>
            </p:nvSpPr>
            <p:spPr bwMode="auto">
              <a:xfrm>
                <a:off x="1426" y="3781"/>
                <a:ext cx="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T8</a:t>
                </a:r>
                <a:endParaRPr lang="en-US" altLang="zh-CN"/>
              </a:p>
            </p:txBody>
          </p:sp>
          <p:sp>
            <p:nvSpPr>
              <p:cNvPr id="31786" name="Freeform 68">
                <a:extLst>
                  <a:ext uri="{FF2B5EF4-FFF2-40B4-BE49-F238E27FC236}">
                    <a16:creationId xmlns:a16="http://schemas.microsoft.com/office/drawing/2014/main" id="{655E78DF-3A74-D742-D7FB-AE02CA319CFF}"/>
                  </a:ext>
                </a:extLst>
              </p:cNvPr>
              <p:cNvSpPr>
                <a:spLocks noChangeArrowheads="1"/>
              </p:cNvSpPr>
              <p:nvPr/>
            </p:nvSpPr>
            <p:spPr bwMode="auto">
              <a:xfrm>
                <a:off x="1459" y="3621"/>
                <a:ext cx="42" cy="37"/>
              </a:xfrm>
              <a:custGeom>
                <a:avLst/>
                <a:gdLst>
                  <a:gd name="T0" fmla="*/ 46 w 46"/>
                  <a:gd name="T1" fmla="*/ 0 h 46"/>
                  <a:gd name="T2" fmla="*/ 46 w 46"/>
                  <a:gd name="T3" fmla="*/ 0 h 46"/>
                  <a:gd name="T4" fmla="*/ 23 w 46"/>
                  <a:gd name="T5" fmla="*/ 46 h 46"/>
                  <a:gd name="T6" fmla="*/ 0 w 46"/>
                  <a:gd name="T7" fmla="*/ 0 h 46"/>
                </a:gdLst>
                <a:ahLst/>
                <a:cxnLst>
                  <a:cxn ang="0">
                    <a:pos x="T0" y="T1"/>
                  </a:cxn>
                  <a:cxn ang="0">
                    <a:pos x="T2" y="T3"/>
                  </a:cxn>
                  <a:cxn ang="0">
                    <a:pos x="T4" y="T5"/>
                  </a:cxn>
                  <a:cxn ang="0">
                    <a:pos x="T6" y="T7"/>
                  </a:cxn>
                </a:cxnLst>
                <a:rect l="0" t="0" r="r" b="b"/>
                <a:pathLst>
                  <a:path w="46" h="46">
                    <a:moveTo>
                      <a:pt x="46" y="0"/>
                    </a:moveTo>
                    <a:lnTo>
                      <a:pt x="46" y="0"/>
                    </a:lnTo>
                    <a:lnTo>
                      <a:pt x="23" y="46"/>
                    </a:lnTo>
                    <a:lnTo>
                      <a:pt x="0" y="0"/>
                    </a:lnTo>
                  </a:path>
                </a:pathLst>
              </a:custGeom>
              <a:solidFill>
                <a:srgbClr val="000000"/>
              </a:solidFill>
              <a:ln w="0">
                <a:solidFill>
                  <a:srgbClr val="000000"/>
                </a:solidFill>
                <a:round/>
                <a:headEnd/>
                <a:tailEnd/>
              </a:ln>
            </p:spPr>
            <p:txBody>
              <a:bodyPr/>
              <a:lstStyle/>
              <a:p>
                <a:endParaRPr lang="zh-CN" altLang="en-US"/>
              </a:p>
            </p:txBody>
          </p:sp>
          <p:sp>
            <p:nvSpPr>
              <p:cNvPr id="31787" name="Freeform 69">
                <a:extLst>
                  <a:ext uri="{FF2B5EF4-FFF2-40B4-BE49-F238E27FC236}">
                    <a16:creationId xmlns:a16="http://schemas.microsoft.com/office/drawing/2014/main" id="{CC05AD4F-9A62-7590-ABA9-411DAA3367F9}"/>
                  </a:ext>
                </a:extLst>
              </p:cNvPr>
              <p:cNvSpPr>
                <a:spLocks noChangeArrowheads="1"/>
              </p:cNvSpPr>
              <p:nvPr/>
            </p:nvSpPr>
            <p:spPr bwMode="auto">
              <a:xfrm>
                <a:off x="1478" y="3545"/>
                <a:ext cx="4" cy="84"/>
              </a:xfrm>
              <a:custGeom>
                <a:avLst/>
                <a:gdLst>
                  <a:gd name="T0" fmla="*/ 5 w 5"/>
                  <a:gd name="T1" fmla="*/ 3 h 105"/>
                  <a:gd name="T2" fmla="*/ 5 w 5"/>
                  <a:gd name="T3" fmla="*/ 3 h 105"/>
                  <a:gd name="T4" fmla="*/ 5 w 5"/>
                  <a:gd name="T5" fmla="*/ 103 h 105"/>
                  <a:gd name="T6" fmla="*/ 4 w 5"/>
                  <a:gd name="T7" fmla="*/ 105 h 105"/>
                  <a:gd name="T8" fmla="*/ 2 w 5"/>
                  <a:gd name="T9" fmla="*/ 105 h 105"/>
                  <a:gd name="T10" fmla="*/ 1 w 5"/>
                  <a:gd name="T11" fmla="*/ 105 h 105"/>
                  <a:gd name="T12" fmla="*/ 0 w 5"/>
                  <a:gd name="T13" fmla="*/ 103 h 105"/>
                  <a:gd name="T14" fmla="*/ 0 w 5"/>
                  <a:gd name="T15" fmla="*/ 3 h 105"/>
                  <a:gd name="T16" fmla="*/ 1 w 5"/>
                  <a:gd name="T17" fmla="*/ 1 h 105"/>
                  <a:gd name="T18" fmla="*/ 2 w 5"/>
                  <a:gd name="T19" fmla="*/ 0 h 105"/>
                  <a:gd name="T20" fmla="*/ 4 w 5"/>
                  <a:gd name="T21" fmla="*/ 1 h 105"/>
                  <a:gd name="T22" fmla="*/ 5 w 5"/>
                  <a:gd name="T23" fmla="*/ 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05">
                    <a:moveTo>
                      <a:pt x="5" y="3"/>
                    </a:moveTo>
                    <a:lnTo>
                      <a:pt x="5" y="3"/>
                    </a:lnTo>
                    <a:lnTo>
                      <a:pt x="5" y="103"/>
                    </a:lnTo>
                    <a:lnTo>
                      <a:pt x="4" y="105"/>
                    </a:lnTo>
                    <a:lnTo>
                      <a:pt x="2" y="105"/>
                    </a:lnTo>
                    <a:lnTo>
                      <a:pt x="1" y="105"/>
                    </a:lnTo>
                    <a:lnTo>
                      <a:pt x="0" y="103"/>
                    </a:lnTo>
                    <a:lnTo>
                      <a:pt x="0" y="3"/>
                    </a:lnTo>
                    <a:lnTo>
                      <a:pt x="1" y="1"/>
                    </a:lnTo>
                    <a:lnTo>
                      <a:pt x="2" y="0"/>
                    </a:lnTo>
                    <a:lnTo>
                      <a:pt x="4" y="1"/>
                    </a:lnTo>
                    <a:lnTo>
                      <a:pt x="5" y="3"/>
                    </a:lnTo>
                    <a:close/>
                  </a:path>
                </a:pathLst>
              </a:custGeom>
              <a:solidFill>
                <a:srgbClr val="000000"/>
              </a:solidFill>
              <a:ln w="0">
                <a:solidFill>
                  <a:srgbClr val="000000"/>
                </a:solidFill>
                <a:round/>
                <a:headEnd/>
                <a:tailEnd/>
              </a:ln>
            </p:spPr>
            <p:txBody>
              <a:bodyPr/>
              <a:lstStyle/>
              <a:p>
                <a:endParaRPr lang="zh-CN" altLang="en-US"/>
              </a:p>
            </p:txBody>
          </p:sp>
          <p:sp>
            <p:nvSpPr>
              <p:cNvPr id="31788" name="Rectangle 70">
                <a:extLst>
                  <a:ext uri="{FF2B5EF4-FFF2-40B4-BE49-F238E27FC236}">
                    <a16:creationId xmlns:a16="http://schemas.microsoft.com/office/drawing/2014/main" id="{039A25FD-6E28-47F9-B9F6-9658820503D9}"/>
                  </a:ext>
                </a:extLst>
              </p:cNvPr>
              <p:cNvSpPr>
                <a:spLocks noChangeArrowheads="1"/>
              </p:cNvSpPr>
              <p:nvPr/>
            </p:nvSpPr>
            <p:spPr bwMode="auto">
              <a:xfrm>
                <a:off x="1395" y="3378"/>
                <a:ext cx="10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144</a:t>
                </a:r>
                <a:endParaRPr lang="en-US" altLang="zh-CN"/>
              </a:p>
            </p:txBody>
          </p:sp>
          <p:sp>
            <p:nvSpPr>
              <p:cNvPr id="31789" name="Freeform 71">
                <a:extLst>
                  <a:ext uri="{FF2B5EF4-FFF2-40B4-BE49-F238E27FC236}">
                    <a16:creationId xmlns:a16="http://schemas.microsoft.com/office/drawing/2014/main" id="{52C957D0-CE12-80FC-61F2-499B1B77C49F}"/>
                  </a:ext>
                </a:extLst>
              </p:cNvPr>
              <p:cNvSpPr>
                <a:spLocks noChangeArrowheads="1"/>
              </p:cNvSpPr>
              <p:nvPr/>
            </p:nvSpPr>
            <p:spPr bwMode="auto">
              <a:xfrm>
                <a:off x="1449" y="2815"/>
                <a:ext cx="42" cy="37"/>
              </a:xfrm>
              <a:custGeom>
                <a:avLst/>
                <a:gdLst>
                  <a:gd name="T0" fmla="*/ 46 w 46"/>
                  <a:gd name="T1" fmla="*/ 0 h 46"/>
                  <a:gd name="T2" fmla="*/ 46 w 46"/>
                  <a:gd name="T3" fmla="*/ 0 h 46"/>
                  <a:gd name="T4" fmla="*/ 23 w 46"/>
                  <a:gd name="T5" fmla="*/ 46 h 46"/>
                  <a:gd name="T6" fmla="*/ 0 w 46"/>
                  <a:gd name="T7" fmla="*/ 0 h 46"/>
                </a:gdLst>
                <a:ahLst/>
                <a:cxnLst>
                  <a:cxn ang="0">
                    <a:pos x="T0" y="T1"/>
                  </a:cxn>
                  <a:cxn ang="0">
                    <a:pos x="T2" y="T3"/>
                  </a:cxn>
                  <a:cxn ang="0">
                    <a:pos x="T4" y="T5"/>
                  </a:cxn>
                  <a:cxn ang="0">
                    <a:pos x="T6" y="T7"/>
                  </a:cxn>
                </a:cxnLst>
                <a:rect l="0" t="0" r="r" b="b"/>
                <a:pathLst>
                  <a:path w="46" h="46">
                    <a:moveTo>
                      <a:pt x="46" y="0"/>
                    </a:moveTo>
                    <a:lnTo>
                      <a:pt x="46" y="0"/>
                    </a:lnTo>
                    <a:lnTo>
                      <a:pt x="23" y="46"/>
                    </a:lnTo>
                    <a:lnTo>
                      <a:pt x="0" y="0"/>
                    </a:lnTo>
                  </a:path>
                </a:pathLst>
              </a:custGeom>
              <a:solidFill>
                <a:srgbClr val="000000"/>
              </a:solidFill>
              <a:ln w="0">
                <a:solidFill>
                  <a:srgbClr val="000000"/>
                </a:solidFill>
                <a:round/>
                <a:headEnd/>
                <a:tailEnd/>
              </a:ln>
            </p:spPr>
            <p:txBody>
              <a:bodyPr/>
              <a:lstStyle/>
              <a:p>
                <a:endParaRPr lang="zh-CN" altLang="en-US"/>
              </a:p>
            </p:txBody>
          </p:sp>
          <p:sp>
            <p:nvSpPr>
              <p:cNvPr id="31790" name="Freeform 72">
                <a:extLst>
                  <a:ext uri="{FF2B5EF4-FFF2-40B4-BE49-F238E27FC236}">
                    <a16:creationId xmlns:a16="http://schemas.microsoft.com/office/drawing/2014/main" id="{14A04FD7-90E3-4A44-E289-5F1D75D8F72A}"/>
                  </a:ext>
                </a:extLst>
              </p:cNvPr>
              <p:cNvSpPr>
                <a:spLocks noChangeArrowheads="1"/>
              </p:cNvSpPr>
              <p:nvPr/>
            </p:nvSpPr>
            <p:spPr bwMode="auto">
              <a:xfrm>
                <a:off x="1467" y="2742"/>
                <a:ext cx="5" cy="81"/>
              </a:xfrm>
              <a:custGeom>
                <a:avLst/>
                <a:gdLst>
                  <a:gd name="T0" fmla="*/ 6 w 6"/>
                  <a:gd name="T1" fmla="*/ 3 h 102"/>
                  <a:gd name="T2" fmla="*/ 6 w 6"/>
                  <a:gd name="T3" fmla="*/ 3 h 102"/>
                  <a:gd name="T4" fmla="*/ 6 w 6"/>
                  <a:gd name="T5" fmla="*/ 99 h 102"/>
                  <a:gd name="T6" fmla="*/ 5 w 6"/>
                  <a:gd name="T7" fmla="*/ 101 h 102"/>
                  <a:gd name="T8" fmla="*/ 3 w 6"/>
                  <a:gd name="T9" fmla="*/ 102 h 102"/>
                  <a:gd name="T10" fmla="*/ 1 w 6"/>
                  <a:gd name="T11" fmla="*/ 101 h 102"/>
                  <a:gd name="T12" fmla="*/ 0 w 6"/>
                  <a:gd name="T13" fmla="*/ 99 h 102"/>
                  <a:gd name="T14" fmla="*/ 0 w 6"/>
                  <a:gd name="T15" fmla="*/ 3 h 102"/>
                  <a:gd name="T16" fmla="*/ 1 w 6"/>
                  <a:gd name="T17" fmla="*/ 1 h 102"/>
                  <a:gd name="T18" fmla="*/ 3 w 6"/>
                  <a:gd name="T19" fmla="*/ 0 h 102"/>
                  <a:gd name="T20" fmla="*/ 5 w 6"/>
                  <a:gd name="T21" fmla="*/ 1 h 102"/>
                  <a:gd name="T22" fmla="*/ 6 w 6"/>
                  <a:gd name="T23" fmla="*/ 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02">
                    <a:moveTo>
                      <a:pt x="6" y="3"/>
                    </a:moveTo>
                    <a:lnTo>
                      <a:pt x="6" y="3"/>
                    </a:lnTo>
                    <a:lnTo>
                      <a:pt x="6" y="99"/>
                    </a:lnTo>
                    <a:lnTo>
                      <a:pt x="5" y="101"/>
                    </a:lnTo>
                    <a:lnTo>
                      <a:pt x="3" y="102"/>
                    </a:lnTo>
                    <a:lnTo>
                      <a:pt x="1" y="101"/>
                    </a:lnTo>
                    <a:lnTo>
                      <a:pt x="0" y="99"/>
                    </a:lnTo>
                    <a:lnTo>
                      <a:pt x="0" y="3"/>
                    </a:lnTo>
                    <a:lnTo>
                      <a:pt x="1" y="1"/>
                    </a:lnTo>
                    <a:lnTo>
                      <a:pt x="3" y="0"/>
                    </a:lnTo>
                    <a:lnTo>
                      <a:pt x="5" y="1"/>
                    </a:lnTo>
                    <a:lnTo>
                      <a:pt x="6" y="3"/>
                    </a:lnTo>
                    <a:close/>
                  </a:path>
                </a:pathLst>
              </a:custGeom>
              <a:solidFill>
                <a:srgbClr val="000000"/>
              </a:solidFill>
              <a:ln w="0">
                <a:solidFill>
                  <a:srgbClr val="000000"/>
                </a:solidFill>
                <a:round/>
                <a:headEnd/>
                <a:tailEnd/>
              </a:ln>
            </p:spPr>
            <p:txBody>
              <a:bodyPr/>
              <a:lstStyle/>
              <a:p>
                <a:endParaRPr lang="zh-CN" altLang="en-US"/>
              </a:p>
            </p:txBody>
          </p:sp>
          <p:sp>
            <p:nvSpPr>
              <p:cNvPr id="31791" name="Freeform 73">
                <a:extLst>
                  <a:ext uri="{FF2B5EF4-FFF2-40B4-BE49-F238E27FC236}">
                    <a16:creationId xmlns:a16="http://schemas.microsoft.com/office/drawing/2014/main" id="{8E147D73-3E85-A6D6-C19C-AEF86D0FBFB9}"/>
                  </a:ext>
                </a:extLst>
              </p:cNvPr>
              <p:cNvSpPr>
                <a:spLocks noChangeArrowheads="1"/>
              </p:cNvSpPr>
              <p:nvPr/>
            </p:nvSpPr>
            <p:spPr bwMode="auto">
              <a:xfrm>
                <a:off x="1670" y="2889"/>
                <a:ext cx="42" cy="36"/>
              </a:xfrm>
              <a:custGeom>
                <a:avLst/>
                <a:gdLst>
                  <a:gd name="T0" fmla="*/ 0 w 46"/>
                  <a:gd name="T1" fmla="*/ 0 h 46"/>
                  <a:gd name="T2" fmla="*/ 0 w 46"/>
                  <a:gd name="T3" fmla="*/ 0 h 46"/>
                  <a:gd name="T4" fmla="*/ 46 w 46"/>
                  <a:gd name="T5" fmla="*/ 23 h 46"/>
                  <a:gd name="T6" fmla="*/ 0 w 46"/>
                  <a:gd name="T7" fmla="*/ 46 h 46"/>
                </a:gdLst>
                <a:ahLst/>
                <a:cxnLst>
                  <a:cxn ang="0">
                    <a:pos x="T0" y="T1"/>
                  </a:cxn>
                  <a:cxn ang="0">
                    <a:pos x="T2" y="T3"/>
                  </a:cxn>
                  <a:cxn ang="0">
                    <a:pos x="T4" y="T5"/>
                  </a:cxn>
                  <a:cxn ang="0">
                    <a:pos x="T6" y="T7"/>
                  </a:cxn>
                </a:cxnLst>
                <a:rect l="0" t="0" r="r" b="b"/>
                <a:pathLst>
                  <a:path w="46" h="46">
                    <a:moveTo>
                      <a:pt x="0" y="0"/>
                    </a:moveTo>
                    <a:lnTo>
                      <a:pt x="0" y="0"/>
                    </a:lnTo>
                    <a:lnTo>
                      <a:pt x="46" y="23"/>
                    </a:lnTo>
                    <a:lnTo>
                      <a:pt x="0" y="46"/>
                    </a:lnTo>
                  </a:path>
                </a:pathLst>
              </a:custGeom>
              <a:solidFill>
                <a:srgbClr val="000000"/>
              </a:solidFill>
              <a:ln w="0">
                <a:solidFill>
                  <a:srgbClr val="000000"/>
                </a:solidFill>
                <a:round/>
                <a:headEnd/>
                <a:tailEnd/>
              </a:ln>
            </p:spPr>
            <p:txBody>
              <a:bodyPr/>
              <a:lstStyle/>
              <a:p>
                <a:endParaRPr lang="zh-CN" altLang="en-US"/>
              </a:p>
            </p:txBody>
          </p:sp>
          <p:sp>
            <p:nvSpPr>
              <p:cNvPr id="31792" name="Freeform 74">
                <a:extLst>
                  <a:ext uri="{FF2B5EF4-FFF2-40B4-BE49-F238E27FC236}">
                    <a16:creationId xmlns:a16="http://schemas.microsoft.com/office/drawing/2014/main" id="{ACFE0402-BBE3-D941-164E-13DC09846AAB}"/>
                  </a:ext>
                </a:extLst>
              </p:cNvPr>
              <p:cNvSpPr>
                <a:spLocks noChangeArrowheads="1"/>
              </p:cNvSpPr>
              <p:nvPr/>
            </p:nvSpPr>
            <p:spPr bwMode="auto">
              <a:xfrm>
                <a:off x="1541" y="2904"/>
                <a:ext cx="138" cy="5"/>
              </a:xfrm>
              <a:custGeom>
                <a:avLst/>
                <a:gdLst>
                  <a:gd name="T0" fmla="*/ 2 w 151"/>
                  <a:gd name="T1" fmla="*/ 0 h 6"/>
                  <a:gd name="T2" fmla="*/ 2 w 151"/>
                  <a:gd name="T3" fmla="*/ 0 h 6"/>
                  <a:gd name="T4" fmla="*/ 148 w 151"/>
                  <a:gd name="T5" fmla="*/ 0 h 6"/>
                  <a:gd name="T6" fmla="*/ 150 w 151"/>
                  <a:gd name="T7" fmla="*/ 1 h 6"/>
                  <a:gd name="T8" fmla="*/ 151 w 151"/>
                  <a:gd name="T9" fmla="*/ 3 h 6"/>
                  <a:gd name="T10" fmla="*/ 150 w 151"/>
                  <a:gd name="T11" fmla="*/ 5 h 6"/>
                  <a:gd name="T12" fmla="*/ 148 w 151"/>
                  <a:gd name="T13" fmla="*/ 6 h 6"/>
                  <a:gd name="T14" fmla="*/ 2 w 151"/>
                  <a:gd name="T15" fmla="*/ 6 h 6"/>
                  <a:gd name="T16" fmla="*/ 1 w 151"/>
                  <a:gd name="T17" fmla="*/ 5 h 6"/>
                  <a:gd name="T18" fmla="*/ 0 w 151"/>
                  <a:gd name="T19" fmla="*/ 3 h 6"/>
                  <a:gd name="T20" fmla="*/ 1 w 151"/>
                  <a:gd name="T21" fmla="*/ 1 h 6"/>
                  <a:gd name="T22" fmla="*/ 2 w 151"/>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
                    <a:moveTo>
                      <a:pt x="2" y="0"/>
                    </a:moveTo>
                    <a:lnTo>
                      <a:pt x="2" y="0"/>
                    </a:lnTo>
                    <a:lnTo>
                      <a:pt x="148" y="0"/>
                    </a:lnTo>
                    <a:lnTo>
                      <a:pt x="150" y="1"/>
                    </a:lnTo>
                    <a:lnTo>
                      <a:pt x="151" y="3"/>
                    </a:lnTo>
                    <a:lnTo>
                      <a:pt x="150" y="5"/>
                    </a:lnTo>
                    <a:lnTo>
                      <a:pt x="148" y="6"/>
                    </a:lnTo>
                    <a:lnTo>
                      <a:pt x="2" y="6"/>
                    </a:lnTo>
                    <a:lnTo>
                      <a:pt x="1" y="5"/>
                    </a:lnTo>
                    <a:lnTo>
                      <a:pt x="0" y="3"/>
                    </a:lnTo>
                    <a:lnTo>
                      <a:pt x="1" y="1"/>
                    </a:lnTo>
                    <a:lnTo>
                      <a:pt x="2" y="0"/>
                    </a:lnTo>
                    <a:close/>
                  </a:path>
                </a:pathLst>
              </a:custGeom>
              <a:solidFill>
                <a:srgbClr val="000000"/>
              </a:solidFill>
              <a:ln w="0">
                <a:solidFill>
                  <a:srgbClr val="000000"/>
                </a:solidFill>
                <a:round/>
                <a:headEnd/>
                <a:tailEnd/>
              </a:ln>
            </p:spPr>
            <p:txBody>
              <a:bodyPr/>
              <a:lstStyle/>
              <a:p>
                <a:endParaRPr lang="zh-CN" altLang="en-US"/>
              </a:p>
            </p:txBody>
          </p:sp>
          <p:sp>
            <p:nvSpPr>
              <p:cNvPr id="31793" name="Rectangle 75">
                <a:extLst>
                  <a:ext uri="{FF2B5EF4-FFF2-40B4-BE49-F238E27FC236}">
                    <a16:creationId xmlns:a16="http://schemas.microsoft.com/office/drawing/2014/main" id="{FA8BFBFD-C11F-FA04-1F00-810E3DE0A2DF}"/>
                  </a:ext>
                </a:extLst>
              </p:cNvPr>
              <p:cNvSpPr>
                <a:spLocks noChangeArrowheads="1"/>
              </p:cNvSpPr>
              <p:nvPr/>
            </p:nvSpPr>
            <p:spPr bwMode="auto">
              <a:xfrm>
                <a:off x="1440" y="2975"/>
                <a:ext cx="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T1</a:t>
                </a:r>
                <a:endParaRPr lang="en-US" altLang="zh-CN"/>
              </a:p>
            </p:txBody>
          </p:sp>
          <p:sp>
            <p:nvSpPr>
              <p:cNvPr id="31794" name="Rectangle 76">
                <a:extLst>
                  <a:ext uri="{FF2B5EF4-FFF2-40B4-BE49-F238E27FC236}">
                    <a16:creationId xmlns:a16="http://schemas.microsoft.com/office/drawing/2014/main" id="{16C2C7BD-37E5-5644-10C3-CBEE49BA39E8}"/>
                  </a:ext>
                </a:extLst>
              </p:cNvPr>
              <p:cNvSpPr>
                <a:spLocks noChangeArrowheads="1"/>
              </p:cNvSpPr>
              <p:nvPr/>
            </p:nvSpPr>
            <p:spPr bwMode="auto">
              <a:xfrm>
                <a:off x="1703" y="2975"/>
                <a:ext cx="11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T23</a:t>
                </a:r>
                <a:endParaRPr lang="en-US" altLang="zh-CN"/>
              </a:p>
            </p:txBody>
          </p:sp>
          <p:sp>
            <p:nvSpPr>
              <p:cNvPr id="31795" name="Rectangle 77">
                <a:extLst>
                  <a:ext uri="{FF2B5EF4-FFF2-40B4-BE49-F238E27FC236}">
                    <a16:creationId xmlns:a16="http://schemas.microsoft.com/office/drawing/2014/main" id="{CBB352CE-507B-1152-EEF7-5BC7CF405B2F}"/>
                  </a:ext>
                </a:extLst>
              </p:cNvPr>
              <p:cNvSpPr>
                <a:spLocks noChangeArrowheads="1"/>
              </p:cNvSpPr>
              <p:nvPr/>
            </p:nvSpPr>
            <p:spPr bwMode="auto">
              <a:xfrm>
                <a:off x="1423" y="2569"/>
                <a:ext cx="72"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14</a:t>
                </a:r>
                <a:endParaRPr lang="en-US" altLang="zh-CN"/>
              </a:p>
            </p:txBody>
          </p:sp>
          <p:sp>
            <p:nvSpPr>
              <p:cNvPr id="31796" name="Rectangle 78">
                <a:extLst>
                  <a:ext uri="{FF2B5EF4-FFF2-40B4-BE49-F238E27FC236}">
                    <a16:creationId xmlns:a16="http://schemas.microsoft.com/office/drawing/2014/main" id="{AE0C00C3-AA41-218D-ABC0-602409604142}"/>
                  </a:ext>
                </a:extLst>
              </p:cNvPr>
              <p:cNvSpPr>
                <a:spLocks noChangeArrowheads="1"/>
              </p:cNvSpPr>
              <p:nvPr/>
            </p:nvSpPr>
            <p:spPr bwMode="auto">
              <a:xfrm>
                <a:off x="1416" y="2169"/>
                <a:ext cx="11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T23</a:t>
                </a:r>
                <a:endParaRPr lang="en-US" altLang="zh-CN"/>
              </a:p>
            </p:txBody>
          </p:sp>
          <p:sp>
            <p:nvSpPr>
              <p:cNvPr id="31797" name="Freeform 79">
                <a:extLst>
                  <a:ext uri="{FF2B5EF4-FFF2-40B4-BE49-F238E27FC236}">
                    <a16:creationId xmlns:a16="http://schemas.microsoft.com/office/drawing/2014/main" id="{7980005C-9854-C581-46C1-5EA768B86DF4}"/>
                  </a:ext>
                </a:extLst>
              </p:cNvPr>
              <p:cNvSpPr>
                <a:spLocks noChangeArrowheads="1"/>
              </p:cNvSpPr>
              <p:nvPr/>
            </p:nvSpPr>
            <p:spPr bwMode="auto">
              <a:xfrm>
                <a:off x="1456" y="2009"/>
                <a:ext cx="42" cy="37"/>
              </a:xfrm>
              <a:custGeom>
                <a:avLst/>
                <a:gdLst>
                  <a:gd name="T0" fmla="*/ 46 w 46"/>
                  <a:gd name="T1" fmla="*/ 0 h 46"/>
                  <a:gd name="T2" fmla="*/ 46 w 46"/>
                  <a:gd name="T3" fmla="*/ 0 h 46"/>
                  <a:gd name="T4" fmla="*/ 23 w 46"/>
                  <a:gd name="T5" fmla="*/ 46 h 46"/>
                  <a:gd name="T6" fmla="*/ 0 w 46"/>
                  <a:gd name="T7" fmla="*/ 0 h 46"/>
                </a:gdLst>
                <a:ahLst/>
                <a:cxnLst>
                  <a:cxn ang="0">
                    <a:pos x="T0" y="T1"/>
                  </a:cxn>
                  <a:cxn ang="0">
                    <a:pos x="T2" y="T3"/>
                  </a:cxn>
                  <a:cxn ang="0">
                    <a:pos x="T4" y="T5"/>
                  </a:cxn>
                  <a:cxn ang="0">
                    <a:pos x="T6" y="T7"/>
                  </a:cxn>
                </a:cxnLst>
                <a:rect l="0" t="0" r="r" b="b"/>
                <a:pathLst>
                  <a:path w="46" h="46">
                    <a:moveTo>
                      <a:pt x="46" y="0"/>
                    </a:moveTo>
                    <a:lnTo>
                      <a:pt x="46" y="0"/>
                    </a:lnTo>
                    <a:lnTo>
                      <a:pt x="23" y="46"/>
                    </a:lnTo>
                    <a:lnTo>
                      <a:pt x="0" y="0"/>
                    </a:lnTo>
                  </a:path>
                </a:pathLst>
              </a:custGeom>
              <a:solidFill>
                <a:srgbClr val="000000"/>
              </a:solidFill>
              <a:ln w="0">
                <a:solidFill>
                  <a:srgbClr val="000000"/>
                </a:solidFill>
                <a:round/>
                <a:headEnd/>
                <a:tailEnd/>
              </a:ln>
            </p:spPr>
            <p:txBody>
              <a:bodyPr/>
              <a:lstStyle/>
              <a:p>
                <a:endParaRPr lang="zh-CN" altLang="en-US"/>
              </a:p>
            </p:txBody>
          </p:sp>
          <p:sp>
            <p:nvSpPr>
              <p:cNvPr id="31798" name="Freeform 80">
                <a:extLst>
                  <a:ext uri="{FF2B5EF4-FFF2-40B4-BE49-F238E27FC236}">
                    <a16:creationId xmlns:a16="http://schemas.microsoft.com/office/drawing/2014/main" id="{E860BDF6-DE53-059A-918C-7DD9321FAD55}"/>
                  </a:ext>
                </a:extLst>
              </p:cNvPr>
              <p:cNvSpPr>
                <a:spLocks noChangeArrowheads="1"/>
              </p:cNvSpPr>
              <p:nvPr/>
            </p:nvSpPr>
            <p:spPr bwMode="auto">
              <a:xfrm>
                <a:off x="1473" y="1933"/>
                <a:ext cx="6" cy="85"/>
              </a:xfrm>
              <a:custGeom>
                <a:avLst/>
                <a:gdLst>
                  <a:gd name="T0" fmla="*/ 6 w 6"/>
                  <a:gd name="T1" fmla="*/ 3 h 106"/>
                  <a:gd name="T2" fmla="*/ 6 w 6"/>
                  <a:gd name="T3" fmla="*/ 3 h 106"/>
                  <a:gd name="T4" fmla="*/ 6 w 6"/>
                  <a:gd name="T5" fmla="*/ 103 h 106"/>
                  <a:gd name="T6" fmla="*/ 6 w 6"/>
                  <a:gd name="T7" fmla="*/ 105 h 106"/>
                  <a:gd name="T8" fmla="*/ 4 w 6"/>
                  <a:gd name="T9" fmla="*/ 106 h 106"/>
                  <a:gd name="T10" fmla="*/ 1 w 6"/>
                  <a:gd name="T11" fmla="*/ 105 h 106"/>
                  <a:gd name="T12" fmla="*/ 0 w 6"/>
                  <a:gd name="T13" fmla="*/ 103 h 106"/>
                  <a:gd name="T14" fmla="*/ 0 w 6"/>
                  <a:gd name="T15" fmla="*/ 3 h 106"/>
                  <a:gd name="T16" fmla="*/ 1 w 6"/>
                  <a:gd name="T17" fmla="*/ 1 h 106"/>
                  <a:gd name="T18" fmla="*/ 4 w 6"/>
                  <a:gd name="T19" fmla="*/ 0 h 106"/>
                  <a:gd name="T20" fmla="*/ 6 w 6"/>
                  <a:gd name="T21" fmla="*/ 1 h 106"/>
                  <a:gd name="T22" fmla="*/ 6 w 6"/>
                  <a:gd name="T23"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06">
                    <a:moveTo>
                      <a:pt x="6" y="3"/>
                    </a:moveTo>
                    <a:lnTo>
                      <a:pt x="6" y="3"/>
                    </a:lnTo>
                    <a:lnTo>
                      <a:pt x="6" y="103"/>
                    </a:lnTo>
                    <a:lnTo>
                      <a:pt x="6" y="105"/>
                    </a:lnTo>
                    <a:lnTo>
                      <a:pt x="4" y="106"/>
                    </a:lnTo>
                    <a:lnTo>
                      <a:pt x="1" y="105"/>
                    </a:lnTo>
                    <a:lnTo>
                      <a:pt x="0" y="103"/>
                    </a:lnTo>
                    <a:lnTo>
                      <a:pt x="0" y="3"/>
                    </a:lnTo>
                    <a:lnTo>
                      <a:pt x="1" y="1"/>
                    </a:lnTo>
                    <a:lnTo>
                      <a:pt x="4" y="0"/>
                    </a:lnTo>
                    <a:lnTo>
                      <a:pt x="6" y="1"/>
                    </a:lnTo>
                    <a:lnTo>
                      <a:pt x="6" y="3"/>
                    </a:lnTo>
                    <a:close/>
                  </a:path>
                </a:pathLst>
              </a:custGeom>
              <a:solidFill>
                <a:srgbClr val="000000"/>
              </a:solidFill>
              <a:ln w="0">
                <a:solidFill>
                  <a:srgbClr val="000000"/>
                </a:solidFill>
                <a:round/>
                <a:headEnd/>
                <a:tailEnd/>
              </a:ln>
            </p:spPr>
            <p:txBody>
              <a:bodyPr/>
              <a:lstStyle/>
              <a:p>
                <a:endParaRPr lang="zh-CN" altLang="en-US"/>
              </a:p>
            </p:txBody>
          </p:sp>
          <p:sp>
            <p:nvSpPr>
              <p:cNvPr id="31799" name="Freeform 81">
                <a:extLst>
                  <a:ext uri="{FF2B5EF4-FFF2-40B4-BE49-F238E27FC236}">
                    <a16:creationId xmlns:a16="http://schemas.microsoft.com/office/drawing/2014/main" id="{0384FA91-7077-F5AD-7875-B11A5F98E86E}"/>
                  </a:ext>
                </a:extLst>
              </p:cNvPr>
              <p:cNvSpPr>
                <a:spLocks noChangeArrowheads="1"/>
              </p:cNvSpPr>
              <p:nvPr/>
            </p:nvSpPr>
            <p:spPr bwMode="auto">
              <a:xfrm>
                <a:off x="1456" y="1164"/>
                <a:ext cx="42" cy="36"/>
              </a:xfrm>
              <a:custGeom>
                <a:avLst/>
                <a:gdLst>
                  <a:gd name="T0" fmla="*/ 46 w 46"/>
                  <a:gd name="T1" fmla="*/ 0 h 46"/>
                  <a:gd name="T2" fmla="*/ 46 w 46"/>
                  <a:gd name="T3" fmla="*/ 0 h 46"/>
                  <a:gd name="T4" fmla="*/ 23 w 46"/>
                  <a:gd name="T5" fmla="*/ 46 h 46"/>
                  <a:gd name="T6" fmla="*/ 0 w 46"/>
                  <a:gd name="T7" fmla="*/ 0 h 46"/>
                </a:gdLst>
                <a:ahLst/>
                <a:cxnLst>
                  <a:cxn ang="0">
                    <a:pos x="T0" y="T1"/>
                  </a:cxn>
                  <a:cxn ang="0">
                    <a:pos x="T2" y="T3"/>
                  </a:cxn>
                  <a:cxn ang="0">
                    <a:pos x="T4" y="T5"/>
                  </a:cxn>
                  <a:cxn ang="0">
                    <a:pos x="T6" y="T7"/>
                  </a:cxn>
                </a:cxnLst>
                <a:rect l="0" t="0" r="r" b="b"/>
                <a:pathLst>
                  <a:path w="46" h="46">
                    <a:moveTo>
                      <a:pt x="46" y="0"/>
                    </a:moveTo>
                    <a:lnTo>
                      <a:pt x="46" y="0"/>
                    </a:lnTo>
                    <a:lnTo>
                      <a:pt x="23" y="46"/>
                    </a:lnTo>
                    <a:lnTo>
                      <a:pt x="0" y="0"/>
                    </a:lnTo>
                  </a:path>
                </a:pathLst>
              </a:custGeom>
              <a:solidFill>
                <a:srgbClr val="000000"/>
              </a:solidFill>
              <a:ln w="0">
                <a:solidFill>
                  <a:srgbClr val="000000"/>
                </a:solidFill>
                <a:round/>
                <a:headEnd/>
                <a:tailEnd/>
              </a:ln>
            </p:spPr>
            <p:txBody>
              <a:bodyPr/>
              <a:lstStyle/>
              <a:p>
                <a:endParaRPr lang="zh-CN" altLang="en-US"/>
              </a:p>
            </p:txBody>
          </p:sp>
          <p:sp>
            <p:nvSpPr>
              <p:cNvPr id="31800" name="Freeform 82">
                <a:extLst>
                  <a:ext uri="{FF2B5EF4-FFF2-40B4-BE49-F238E27FC236}">
                    <a16:creationId xmlns:a16="http://schemas.microsoft.com/office/drawing/2014/main" id="{24BFB75B-3814-8A2B-F0FD-4B2C9152EAE2}"/>
                  </a:ext>
                </a:extLst>
              </p:cNvPr>
              <p:cNvSpPr>
                <a:spLocks noChangeArrowheads="1"/>
              </p:cNvSpPr>
              <p:nvPr/>
            </p:nvSpPr>
            <p:spPr bwMode="auto">
              <a:xfrm>
                <a:off x="1473" y="1091"/>
                <a:ext cx="6" cy="81"/>
              </a:xfrm>
              <a:custGeom>
                <a:avLst/>
                <a:gdLst>
                  <a:gd name="T0" fmla="*/ 6 w 6"/>
                  <a:gd name="T1" fmla="*/ 3 h 102"/>
                  <a:gd name="T2" fmla="*/ 6 w 6"/>
                  <a:gd name="T3" fmla="*/ 3 h 102"/>
                  <a:gd name="T4" fmla="*/ 6 w 6"/>
                  <a:gd name="T5" fmla="*/ 99 h 102"/>
                  <a:gd name="T6" fmla="*/ 6 w 6"/>
                  <a:gd name="T7" fmla="*/ 101 h 102"/>
                  <a:gd name="T8" fmla="*/ 4 w 6"/>
                  <a:gd name="T9" fmla="*/ 102 h 102"/>
                  <a:gd name="T10" fmla="*/ 1 w 6"/>
                  <a:gd name="T11" fmla="*/ 101 h 102"/>
                  <a:gd name="T12" fmla="*/ 0 w 6"/>
                  <a:gd name="T13" fmla="*/ 99 h 102"/>
                  <a:gd name="T14" fmla="*/ 0 w 6"/>
                  <a:gd name="T15" fmla="*/ 3 h 102"/>
                  <a:gd name="T16" fmla="*/ 1 w 6"/>
                  <a:gd name="T17" fmla="*/ 1 h 102"/>
                  <a:gd name="T18" fmla="*/ 4 w 6"/>
                  <a:gd name="T19" fmla="*/ 0 h 102"/>
                  <a:gd name="T20" fmla="*/ 6 w 6"/>
                  <a:gd name="T21" fmla="*/ 1 h 102"/>
                  <a:gd name="T22" fmla="*/ 6 w 6"/>
                  <a:gd name="T23" fmla="*/ 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02">
                    <a:moveTo>
                      <a:pt x="6" y="3"/>
                    </a:moveTo>
                    <a:lnTo>
                      <a:pt x="6" y="3"/>
                    </a:lnTo>
                    <a:lnTo>
                      <a:pt x="6" y="99"/>
                    </a:lnTo>
                    <a:lnTo>
                      <a:pt x="6" y="101"/>
                    </a:lnTo>
                    <a:lnTo>
                      <a:pt x="4" y="102"/>
                    </a:lnTo>
                    <a:lnTo>
                      <a:pt x="1" y="101"/>
                    </a:lnTo>
                    <a:lnTo>
                      <a:pt x="0" y="99"/>
                    </a:lnTo>
                    <a:lnTo>
                      <a:pt x="0" y="3"/>
                    </a:lnTo>
                    <a:lnTo>
                      <a:pt x="1" y="1"/>
                    </a:lnTo>
                    <a:lnTo>
                      <a:pt x="4" y="0"/>
                    </a:lnTo>
                    <a:lnTo>
                      <a:pt x="6" y="1"/>
                    </a:lnTo>
                    <a:lnTo>
                      <a:pt x="6" y="3"/>
                    </a:lnTo>
                    <a:close/>
                  </a:path>
                </a:pathLst>
              </a:custGeom>
              <a:solidFill>
                <a:srgbClr val="000000"/>
              </a:solidFill>
              <a:ln w="0">
                <a:solidFill>
                  <a:srgbClr val="000000"/>
                </a:solidFill>
                <a:round/>
                <a:headEnd/>
                <a:tailEnd/>
              </a:ln>
            </p:spPr>
            <p:txBody>
              <a:bodyPr/>
              <a:lstStyle/>
              <a:p>
                <a:endParaRPr lang="zh-CN" altLang="en-US"/>
              </a:p>
            </p:txBody>
          </p:sp>
          <p:sp>
            <p:nvSpPr>
              <p:cNvPr id="31801" name="Freeform 83">
                <a:extLst>
                  <a:ext uri="{FF2B5EF4-FFF2-40B4-BE49-F238E27FC236}">
                    <a16:creationId xmlns:a16="http://schemas.microsoft.com/office/drawing/2014/main" id="{A379C019-AB7F-17D3-4E92-CA8FFD479292}"/>
                  </a:ext>
                </a:extLst>
              </p:cNvPr>
              <p:cNvSpPr>
                <a:spLocks noChangeArrowheads="1"/>
              </p:cNvSpPr>
              <p:nvPr/>
            </p:nvSpPr>
            <p:spPr bwMode="auto">
              <a:xfrm>
                <a:off x="2375" y="1167"/>
                <a:ext cx="42" cy="36"/>
              </a:xfrm>
              <a:custGeom>
                <a:avLst/>
                <a:gdLst>
                  <a:gd name="T0" fmla="*/ 46 w 46"/>
                  <a:gd name="T1" fmla="*/ 0 h 46"/>
                  <a:gd name="T2" fmla="*/ 46 w 46"/>
                  <a:gd name="T3" fmla="*/ 0 h 46"/>
                  <a:gd name="T4" fmla="*/ 23 w 46"/>
                  <a:gd name="T5" fmla="*/ 46 h 46"/>
                  <a:gd name="T6" fmla="*/ 0 w 46"/>
                  <a:gd name="T7" fmla="*/ 0 h 46"/>
                </a:gdLst>
                <a:ahLst/>
                <a:cxnLst>
                  <a:cxn ang="0">
                    <a:pos x="T0" y="T1"/>
                  </a:cxn>
                  <a:cxn ang="0">
                    <a:pos x="T2" y="T3"/>
                  </a:cxn>
                  <a:cxn ang="0">
                    <a:pos x="T4" y="T5"/>
                  </a:cxn>
                  <a:cxn ang="0">
                    <a:pos x="T6" y="T7"/>
                  </a:cxn>
                </a:cxnLst>
                <a:rect l="0" t="0" r="r" b="b"/>
                <a:pathLst>
                  <a:path w="46" h="46">
                    <a:moveTo>
                      <a:pt x="46" y="0"/>
                    </a:moveTo>
                    <a:lnTo>
                      <a:pt x="46" y="0"/>
                    </a:lnTo>
                    <a:lnTo>
                      <a:pt x="23" y="46"/>
                    </a:lnTo>
                    <a:lnTo>
                      <a:pt x="0" y="0"/>
                    </a:lnTo>
                  </a:path>
                </a:pathLst>
              </a:custGeom>
              <a:solidFill>
                <a:srgbClr val="000000"/>
              </a:solidFill>
              <a:ln w="0">
                <a:solidFill>
                  <a:srgbClr val="000000"/>
                </a:solidFill>
                <a:round/>
                <a:headEnd/>
                <a:tailEnd/>
              </a:ln>
            </p:spPr>
            <p:txBody>
              <a:bodyPr/>
              <a:lstStyle/>
              <a:p>
                <a:endParaRPr lang="zh-CN" altLang="en-US"/>
              </a:p>
            </p:txBody>
          </p:sp>
          <p:sp>
            <p:nvSpPr>
              <p:cNvPr id="31802" name="Freeform 84">
                <a:extLst>
                  <a:ext uri="{FF2B5EF4-FFF2-40B4-BE49-F238E27FC236}">
                    <a16:creationId xmlns:a16="http://schemas.microsoft.com/office/drawing/2014/main" id="{339F8D0E-8680-3899-8291-6B4F0E70CFAE}"/>
                  </a:ext>
                </a:extLst>
              </p:cNvPr>
              <p:cNvSpPr>
                <a:spLocks noChangeArrowheads="1"/>
              </p:cNvSpPr>
              <p:nvPr/>
            </p:nvSpPr>
            <p:spPr bwMode="auto">
              <a:xfrm>
                <a:off x="2393" y="1091"/>
                <a:ext cx="6" cy="85"/>
              </a:xfrm>
              <a:custGeom>
                <a:avLst/>
                <a:gdLst>
                  <a:gd name="T0" fmla="*/ 6 w 6"/>
                  <a:gd name="T1" fmla="*/ 3 h 106"/>
                  <a:gd name="T2" fmla="*/ 6 w 6"/>
                  <a:gd name="T3" fmla="*/ 3 h 106"/>
                  <a:gd name="T4" fmla="*/ 6 w 6"/>
                  <a:gd name="T5" fmla="*/ 103 h 106"/>
                  <a:gd name="T6" fmla="*/ 5 w 6"/>
                  <a:gd name="T7" fmla="*/ 105 h 106"/>
                  <a:gd name="T8" fmla="*/ 3 w 6"/>
                  <a:gd name="T9" fmla="*/ 106 h 106"/>
                  <a:gd name="T10" fmla="*/ 1 w 6"/>
                  <a:gd name="T11" fmla="*/ 105 h 106"/>
                  <a:gd name="T12" fmla="*/ 0 w 6"/>
                  <a:gd name="T13" fmla="*/ 103 h 106"/>
                  <a:gd name="T14" fmla="*/ 0 w 6"/>
                  <a:gd name="T15" fmla="*/ 3 h 106"/>
                  <a:gd name="T16" fmla="*/ 1 w 6"/>
                  <a:gd name="T17" fmla="*/ 1 h 106"/>
                  <a:gd name="T18" fmla="*/ 3 w 6"/>
                  <a:gd name="T19" fmla="*/ 0 h 106"/>
                  <a:gd name="T20" fmla="*/ 5 w 6"/>
                  <a:gd name="T21" fmla="*/ 1 h 106"/>
                  <a:gd name="T22" fmla="*/ 6 w 6"/>
                  <a:gd name="T23"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06">
                    <a:moveTo>
                      <a:pt x="6" y="3"/>
                    </a:moveTo>
                    <a:lnTo>
                      <a:pt x="6" y="3"/>
                    </a:lnTo>
                    <a:lnTo>
                      <a:pt x="6" y="103"/>
                    </a:lnTo>
                    <a:lnTo>
                      <a:pt x="5" y="105"/>
                    </a:lnTo>
                    <a:lnTo>
                      <a:pt x="3" y="106"/>
                    </a:lnTo>
                    <a:lnTo>
                      <a:pt x="1" y="105"/>
                    </a:lnTo>
                    <a:lnTo>
                      <a:pt x="0" y="103"/>
                    </a:lnTo>
                    <a:lnTo>
                      <a:pt x="0" y="3"/>
                    </a:lnTo>
                    <a:lnTo>
                      <a:pt x="1" y="1"/>
                    </a:lnTo>
                    <a:lnTo>
                      <a:pt x="3" y="0"/>
                    </a:lnTo>
                    <a:lnTo>
                      <a:pt x="5" y="1"/>
                    </a:lnTo>
                    <a:lnTo>
                      <a:pt x="6" y="3"/>
                    </a:lnTo>
                    <a:close/>
                  </a:path>
                </a:pathLst>
              </a:custGeom>
              <a:solidFill>
                <a:srgbClr val="000000"/>
              </a:solidFill>
              <a:ln w="0">
                <a:solidFill>
                  <a:srgbClr val="000000"/>
                </a:solidFill>
                <a:round/>
                <a:headEnd/>
                <a:tailEnd/>
              </a:ln>
            </p:spPr>
            <p:txBody>
              <a:bodyPr/>
              <a:lstStyle/>
              <a:p>
                <a:endParaRPr lang="zh-CN" altLang="en-US"/>
              </a:p>
            </p:txBody>
          </p:sp>
          <p:sp>
            <p:nvSpPr>
              <p:cNvPr id="31803" name="Freeform 85">
                <a:extLst>
                  <a:ext uri="{FF2B5EF4-FFF2-40B4-BE49-F238E27FC236}">
                    <a16:creationId xmlns:a16="http://schemas.microsoft.com/office/drawing/2014/main" id="{1C75C70B-4E77-A745-C97A-11E6E1FE1A0A}"/>
                  </a:ext>
                </a:extLst>
              </p:cNvPr>
              <p:cNvSpPr>
                <a:spLocks noChangeArrowheads="1"/>
              </p:cNvSpPr>
              <p:nvPr/>
            </p:nvSpPr>
            <p:spPr bwMode="auto">
              <a:xfrm>
                <a:off x="2550" y="1246"/>
                <a:ext cx="43" cy="37"/>
              </a:xfrm>
              <a:custGeom>
                <a:avLst/>
                <a:gdLst>
                  <a:gd name="T0" fmla="*/ 0 w 46"/>
                  <a:gd name="T1" fmla="*/ 0 h 46"/>
                  <a:gd name="T2" fmla="*/ 0 w 46"/>
                  <a:gd name="T3" fmla="*/ 0 h 46"/>
                  <a:gd name="T4" fmla="*/ 46 w 46"/>
                  <a:gd name="T5" fmla="*/ 23 h 46"/>
                  <a:gd name="T6" fmla="*/ 0 w 46"/>
                  <a:gd name="T7" fmla="*/ 46 h 46"/>
                </a:gdLst>
                <a:ahLst/>
                <a:cxnLst>
                  <a:cxn ang="0">
                    <a:pos x="T0" y="T1"/>
                  </a:cxn>
                  <a:cxn ang="0">
                    <a:pos x="T2" y="T3"/>
                  </a:cxn>
                  <a:cxn ang="0">
                    <a:pos x="T4" y="T5"/>
                  </a:cxn>
                  <a:cxn ang="0">
                    <a:pos x="T6" y="T7"/>
                  </a:cxn>
                </a:cxnLst>
                <a:rect l="0" t="0" r="r" b="b"/>
                <a:pathLst>
                  <a:path w="46" h="46">
                    <a:moveTo>
                      <a:pt x="0" y="0"/>
                    </a:moveTo>
                    <a:lnTo>
                      <a:pt x="0" y="0"/>
                    </a:lnTo>
                    <a:lnTo>
                      <a:pt x="46" y="23"/>
                    </a:lnTo>
                    <a:lnTo>
                      <a:pt x="0" y="46"/>
                    </a:lnTo>
                  </a:path>
                </a:pathLst>
              </a:custGeom>
              <a:solidFill>
                <a:srgbClr val="000000"/>
              </a:solidFill>
              <a:ln w="0">
                <a:solidFill>
                  <a:srgbClr val="000000"/>
                </a:solidFill>
                <a:round/>
                <a:headEnd/>
                <a:tailEnd/>
              </a:ln>
            </p:spPr>
            <p:txBody>
              <a:bodyPr/>
              <a:lstStyle/>
              <a:p>
                <a:endParaRPr lang="zh-CN" altLang="en-US"/>
              </a:p>
            </p:txBody>
          </p:sp>
          <p:sp>
            <p:nvSpPr>
              <p:cNvPr id="31804" name="Freeform 86">
                <a:extLst>
                  <a:ext uri="{FF2B5EF4-FFF2-40B4-BE49-F238E27FC236}">
                    <a16:creationId xmlns:a16="http://schemas.microsoft.com/office/drawing/2014/main" id="{E099DB77-F728-43A9-B2B5-155598137DFC}"/>
                  </a:ext>
                </a:extLst>
              </p:cNvPr>
              <p:cNvSpPr>
                <a:spLocks noChangeArrowheads="1"/>
              </p:cNvSpPr>
              <p:nvPr/>
            </p:nvSpPr>
            <p:spPr bwMode="auto">
              <a:xfrm>
                <a:off x="2471" y="1262"/>
                <a:ext cx="90" cy="5"/>
              </a:xfrm>
              <a:custGeom>
                <a:avLst/>
                <a:gdLst>
                  <a:gd name="T0" fmla="*/ 2 w 98"/>
                  <a:gd name="T1" fmla="*/ 0 h 6"/>
                  <a:gd name="T2" fmla="*/ 2 w 98"/>
                  <a:gd name="T3" fmla="*/ 0 h 6"/>
                  <a:gd name="T4" fmla="*/ 95 w 98"/>
                  <a:gd name="T5" fmla="*/ 0 h 6"/>
                  <a:gd name="T6" fmla="*/ 97 w 98"/>
                  <a:gd name="T7" fmla="*/ 1 h 6"/>
                  <a:gd name="T8" fmla="*/ 98 w 98"/>
                  <a:gd name="T9" fmla="*/ 3 h 6"/>
                  <a:gd name="T10" fmla="*/ 97 w 98"/>
                  <a:gd name="T11" fmla="*/ 5 h 6"/>
                  <a:gd name="T12" fmla="*/ 95 w 98"/>
                  <a:gd name="T13" fmla="*/ 6 h 6"/>
                  <a:gd name="T14" fmla="*/ 2 w 98"/>
                  <a:gd name="T15" fmla="*/ 6 h 6"/>
                  <a:gd name="T16" fmla="*/ 1 w 98"/>
                  <a:gd name="T17" fmla="*/ 5 h 6"/>
                  <a:gd name="T18" fmla="*/ 0 w 98"/>
                  <a:gd name="T19" fmla="*/ 3 h 6"/>
                  <a:gd name="T20" fmla="*/ 1 w 98"/>
                  <a:gd name="T21" fmla="*/ 1 h 6"/>
                  <a:gd name="T22" fmla="*/ 2 w 98"/>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6">
                    <a:moveTo>
                      <a:pt x="2" y="0"/>
                    </a:moveTo>
                    <a:lnTo>
                      <a:pt x="2" y="0"/>
                    </a:lnTo>
                    <a:lnTo>
                      <a:pt x="95" y="0"/>
                    </a:lnTo>
                    <a:lnTo>
                      <a:pt x="97" y="1"/>
                    </a:lnTo>
                    <a:lnTo>
                      <a:pt x="98" y="3"/>
                    </a:lnTo>
                    <a:lnTo>
                      <a:pt x="97" y="5"/>
                    </a:lnTo>
                    <a:lnTo>
                      <a:pt x="95" y="6"/>
                    </a:lnTo>
                    <a:lnTo>
                      <a:pt x="2" y="6"/>
                    </a:lnTo>
                    <a:lnTo>
                      <a:pt x="1" y="5"/>
                    </a:lnTo>
                    <a:lnTo>
                      <a:pt x="0" y="3"/>
                    </a:lnTo>
                    <a:lnTo>
                      <a:pt x="1" y="1"/>
                    </a:lnTo>
                    <a:lnTo>
                      <a:pt x="2" y="0"/>
                    </a:lnTo>
                    <a:close/>
                  </a:path>
                </a:pathLst>
              </a:custGeom>
              <a:solidFill>
                <a:srgbClr val="000000"/>
              </a:solidFill>
              <a:ln w="0">
                <a:solidFill>
                  <a:srgbClr val="000000"/>
                </a:solidFill>
                <a:round/>
                <a:headEnd/>
                <a:tailEnd/>
              </a:ln>
            </p:spPr>
            <p:txBody>
              <a:bodyPr/>
              <a:lstStyle/>
              <a:p>
                <a:endParaRPr lang="zh-CN" altLang="en-US"/>
              </a:p>
            </p:txBody>
          </p:sp>
          <p:sp>
            <p:nvSpPr>
              <p:cNvPr id="31805" name="Freeform 87">
                <a:extLst>
                  <a:ext uri="{FF2B5EF4-FFF2-40B4-BE49-F238E27FC236}">
                    <a16:creationId xmlns:a16="http://schemas.microsoft.com/office/drawing/2014/main" id="{25B3217D-5C52-151F-FD4E-95CE0BD46D82}"/>
                  </a:ext>
                </a:extLst>
              </p:cNvPr>
              <p:cNvSpPr>
                <a:spLocks noChangeArrowheads="1"/>
              </p:cNvSpPr>
              <p:nvPr/>
            </p:nvSpPr>
            <p:spPr bwMode="auto">
              <a:xfrm>
                <a:off x="2803" y="1243"/>
                <a:ext cx="43" cy="37"/>
              </a:xfrm>
              <a:custGeom>
                <a:avLst/>
                <a:gdLst>
                  <a:gd name="T0" fmla="*/ 0 w 47"/>
                  <a:gd name="T1" fmla="*/ 0 h 46"/>
                  <a:gd name="T2" fmla="*/ 0 w 47"/>
                  <a:gd name="T3" fmla="*/ 0 h 46"/>
                  <a:gd name="T4" fmla="*/ 47 w 47"/>
                  <a:gd name="T5" fmla="*/ 23 h 46"/>
                  <a:gd name="T6" fmla="*/ 0 w 47"/>
                  <a:gd name="T7" fmla="*/ 46 h 46"/>
                </a:gdLst>
                <a:ahLst/>
                <a:cxnLst>
                  <a:cxn ang="0">
                    <a:pos x="T0" y="T1"/>
                  </a:cxn>
                  <a:cxn ang="0">
                    <a:pos x="T2" y="T3"/>
                  </a:cxn>
                  <a:cxn ang="0">
                    <a:pos x="T4" y="T5"/>
                  </a:cxn>
                  <a:cxn ang="0">
                    <a:pos x="T6" y="T7"/>
                  </a:cxn>
                </a:cxnLst>
                <a:rect l="0" t="0" r="r" b="b"/>
                <a:pathLst>
                  <a:path w="47" h="46">
                    <a:moveTo>
                      <a:pt x="0" y="0"/>
                    </a:moveTo>
                    <a:lnTo>
                      <a:pt x="0" y="0"/>
                    </a:lnTo>
                    <a:lnTo>
                      <a:pt x="47" y="23"/>
                    </a:lnTo>
                    <a:lnTo>
                      <a:pt x="0" y="46"/>
                    </a:lnTo>
                  </a:path>
                </a:pathLst>
              </a:custGeom>
              <a:solidFill>
                <a:srgbClr val="000000"/>
              </a:solidFill>
              <a:ln w="0">
                <a:solidFill>
                  <a:srgbClr val="000000"/>
                </a:solidFill>
                <a:round/>
                <a:headEnd/>
                <a:tailEnd/>
              </a:ln>
            </p:spPr>
            <p:txBody>
              <a:bodyPr/>
              <a:lstStyle/>
              <a:p>
                <a:endParaRPr lang="zh-CN" altLang="en-US"/>
              </a:p>
            </p:txBody>
          </p:sp>
          <p:sp>
            <p:nvSpPr>
              <p:cNvPr id="31806" name="Freeform 88">
                <a:extLst>
                  <a:ext uri="{FF2B5EF4-FFF2-40B4-BE49-F238E27FC236}">
                    <a16:creationId xmlns:a16="http://schemas.microsoft.com/office/drawing/2014/main" id="{BF0A54C6-1297-4439-5FCC-7E7BC71C7F41}"/>
                  </a:ext>
                </a:extLst>
              </p:cNvPr>
              <p:cNvSpPr>
                <a:spLocks noChangeArrowheads="1"/>
              </p:cNvSpPr>
              <p:nvPr/>
            </p:nvSpPr>
            <p:spPr bwMode="auto">
              <a:xfrm>
                <a:off x="2723" y="1259"/>
                <a:ext cx="90" cy="5"/>
              </a:xfrm>
              <a:custGeom>
                <a:avLst/>
                <a:gdLst>
                  <a:gd name="T0" fmla="*/ 3 w 98"/>
                  <a:gd name="T1" fmla="*/ 0 h 6"/>
                  <a:gd name="T2" fmla="*/ 3 w 98"/>
                  <a:gd name="T3" fmla="*/ 0 h 6"/>
                  <a:gd name="T4" fmla="*/ 95 w 98"/>
                  <a:gd name="T5" fmla="*/ 0 h 6"/>
                  <a:gd name="T6" fmla="*/ 97 w 98"/>
                  <a:gd name="T7" fmla="*/ 1 h 6"/>
                  <a:gd name="T8" fmla="*/ 98 w 98"/>
                  <a:gd name="T9" fmla="*/ 3 h 6"/>
                  <a:gd name="T10" fmla="*/ 97 w 98"/>
                  <a:gd name="T11" fmla="*/ 5 h 6"/>
                  <a:gd name="T12" fmla="*/ 95 w 98"/>
                  <a:gd name="T13" fmla="*/ 6 h 6"/>
                  <a:gd name="T14" fmla="*/ 3 w 98"/>
                  <a:gd name="T15" fmla="*/ 6 h 6"/>
                  <a:gd name="T16" fmla="*/ 1 w 98"/>
                  <a:gd name="T17" fmla="*/ 5 h 6"/>
                  <a:gd name="T18" fmla="*/ 0 w 98"/>
                  <a:gd name="T19" fmla="*/ 3 h 6"/>
                  <a:gd name="T20" fmla="*/ 1 w 98"/>
                  <a:gd name="T21" fmla="*/ 1 h 6"/>
                  <a:gd name="T22" fmla="*/ 3 w 98"/>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6">
                    <a:moveTo>
                      <a:pt x="3" y="0"/>
                    </a:moveTo>
                    <a:lnTo>
                      <a:pt x="3" y="0"/>
                    </a:lnTo>
                    <a:lnTo>
                      <a:pt x="95" y="0"/>
                    </a:lnTo>
                    <a:lnTo>
                      <a:pt x="97" y="1"/>
                    </a:lnTo>
                    <a:lnTo>
                      <a:pt x="98" y="3"/>
                    </a:lnTo>
                    <a:lnTo>
                      <a:pt x="97" y="5"/>
                    </a:lnTo>
                    <a:lnTo>
                      <a:pt x="95" y="6"/>
                    </a:lnTo>
                    <a:lnTo>
                      <a:pt x="3" y="6"/>
                    </a:lnTo>
                    <a:lnTo>
                      <a:pt x="1" y="5"/>
                    </a:lnTo>
                    <a:lnTo>
                      <a:pt x="0" y="3"/>
                    </a:lnTo>
                    <a:lnTo>
                      <a:pt x="1" y="1"/>
                    </a:lnTo>
                    <a:lnTo>
                      <a:pt x="3" y="0"/>
                    </a:lnTo>
                    <a:close/>
                  </a:path>
                </a:pathLst>
              </a:custGeom>
              <a:solidFill>
                <a:srgbClr val="000000"/>
              </a:solidFill>
              <a:ln w="0">
                <a:solidFill>
                  <a:srgbClr val="000000"/>
                </a:solidFill>
                <a:round/>
                <a:headEnd/>
                <a:tailEnd/>
              </a:ln>
            </p:spPr>
            <p:txBody>
              <a:bodyPr/>
              <a:lstStyle/>
              <a:p>
                <a:endParaRPr lang="zh-CN" altLang="en-US"/>
              </a:p>
            </p:txBody>
          </p:sp>
          <p:sp>
            <p:nvSpPr>
              <p:cNvPr id="31807" name="Rectangle 89">
                <a:extLst>
                  <a:ext uri="{FF2B5EF4-FFF2-40B4-BE49-F238E27FC236}">
                    <a16:creationId xmlns:a16="http://schemas.microsoft.com/office/drawing/2014/main" id="{C067D34B-CC41-F476-B4A7-23677B093378}"/>
                  </a:ext>
                </a:extLst>
              </p:cNvPr>
              <p:cNvSpPr>
                <a:spLocks noChangeArrowheads="1"/>
              </p:cNvSpPr>
              <p:nvPr/>
            </p:nvSpPr>
            <p:spPr bwMode="auto">
              <a:xfrm>
                <a:off x="1420" y="915"/>
                <a:ext cx="72"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17</a:t>
                </a:r>
                <a:endParaRPr lang="en-US" altLang="zh-CN"/>
              </a:p>
            </p:txBody>
          </p:sp>
          <p:sp>
            <p:nvSpPr>
              <p:cNvPr id="31808" name="Rectangle 90">
                <a:extLst>
                  <a:ext uri="{FF2B5EF4-FFF2-40B4-BE49-F238E27FC236}">
                    <a16:creationId xmlns:a16="http://schemas.microsoft.com/office/drawing/2014/main" id="{73839B0F-BA9E-E345-6690-F5F7D71D8483}"/>
                  </a:ext>
                </a:extLst>
              </p:cNvPr>
              <p:cNvSpPr>
                <a:spLocks noChangeArrowheads="1"/>
              </p:cNvSpPr>
              <p:nvPr/>
            </p:nvSpPr>
            <p:spPr bwMode="auto">
              <a:xfrm>
                <a:off x="2368" y="915"/>
                <a:ext cx="10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123</a:t>
                </a:r>
                <a:endParaRPr lang="en-US" altLang="zh-CN"/>
              </a:p>
            </p:txBody>
          </p:sp>
          <p:sp>
            <p:nvSpPr>
              <p:cNvPr id="31809" name="Rectangle 91">
                <a:extLst>
                  <a:ext uri="{FF2B5EF4-FFF2-40B4-BE49-F238E27FC236}">
                    <a16:creationId xmlns:a16="http://schemas.microsoft.com/office/drawing/2014/main" id="{18F012F6-E0EC-A96D-EA6E-F85B34655B34}"/>
                  </a:ext>
                </a:extLst>
              </p:cNvPr>
              <p:cNvSpPr>
                <a:spLocks noChangeArrowheads="1"/>
              </p:cNvSpPr>
              <p:nvPr/>
            </p:nvSpPr>
            <p:spPr bwMode="auto">
              <a:xfrm>
                <a:off x="1426" y="1331"/>
                <a:ext cx="11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T23</a:t>
                </a:r>
                <a:endParaRPr lang="en-US" altLang="zh-CN"/>
              </a:p>
            </p:txBody>
          </p:sp>
          <p:sp>
            <p:nvSpPr>
              <p:cNvPr id="31810" name="Rectangle 92">
                <a:extLst>
                  <a:ext uri="{FF2B5EF4-FFF2-40B4-BE49-F238E27FC236}">
                    <a16:creationId xmlns:a16="http://schemas.microsoft.com/office/drawing/2014/main" id="{7CDDBCE7-99F0-31D7-0965-601E5762C33D}"/>
                  </a:ext>
                </a:extLst>
              </p:cNvPr>
              <p:cNvSpPr>
                <a:spLocks noChangeArrowheads="1"/>
              </p:cNvSpPr>
              <p:nvPr/>
            </p:nvSpPr>
            <p:spPr bwMode="auto">
              <a:xfrm>
                <a:off x="2362" y="1331"/>
                <a:ext cx="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T1</a:t>
                </a:r>
                <a:endParaRPr lang="en-US" altLang="zh-CN"/>
              </a:p>
            </p:txBody>
          </p:sp>
          <p:sp>
            <p:nvSpPr>
              <p:cNvPr id="31811" name="Rectangle 93">
                <a:extLst>
                  <a:ext uri="{FF2B5EF4-FFF2-40B4-BE49-F238E27FC236}">
                    <a16:creationId xmlns:a16="http://schemas.microsoft.com/office/drawing/2014/main" id="{63533236-A7CA-E2B2-D7BF-DDEA35A65B62}"/>
                  </a:ext>
                </a:extLst>
              </p:cNvPr>
              <p:cNvSpPr>
                <a:spLocks noChangeArrowheads="1"/>
              </p:cNvSpPr>
              <p:nvPr/>
            </p:nvSpPr>
            <p:spPr bwMode="auto">
              <a:xfrm>
                <a:off x="2625" y="1331"/>
                <a:ext cx="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T8</a:t>
                </a:r>
                <a:endParaRPr lang="en-US" altLang="zh-CN"/>
              </a:p>
            </p:txBody>
          </p:sp>
          <p:sp>
            <p:nvSpPr>
              <p:cNvPr id="31812" name="Rectangle 94">
                <a:extLst>
                  <a:ext uri="{FF2B5EF4-FFF2-40B4-BE49-F238E27FC236}">
                    <a16:creationId xmlns:a16="http://schemas.microsoft.com/office/drawing/2014/main" id="{90378242-DF27-8314-863C-A3E636B52167}"/>
                  </a:ext>
                </a:extLst>
              </p:cNvPr>
              <p:cNvSpPr>
                <a:spLocks noChangeArrowheads="1"/>
              </p:cNvSpPr>
              <p:nvPr/>
            </p:nvSpPr>
            <p:spPr bwMode="auto">
              <a:xfrm>
                <a:off x="2866" y="1331"/>
                <a:ext cx="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T2</a:t>
                </a:r>
                <a:endParaRPr lang="en-US" altLang="zh-CN"/>
              </a:p>
            </p:txBody>
          </p:sp>
          <p:sp>
            <p:nvSpPr>
              <p:cNvPr id="31813" name="Rectangle 95">
                <a:extLst>
                  <a:ext uri="{FF2B5EF4-FFF2-40B4-BE49-F238E27FC236}">
                    <a16:creationId xmlns:a16="http://schemas.microsoft.com/office/drawing/2014/main" id="{1ECDE731-188C-5F6F-E22B-E99945430249}"/>
                  </a:ext>
                </a:extLst>
              </p:cNvPr>
              <p:cNvSpPr>
                <a:spLocks noChangeArrowheads="1"/>
              </p:cNvSpPr>
              <p:nvPr/>
            </p:nvSpPr>
            <p:spPr bwMode="auto">
              <a:xfrm>
                <a:off x="1363" y="1757"/>
                <a:ext cx="1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900" b="0">
                    <a:solidFill>
                      <a:srgbClr val="000000"/>
                    </a:solidFill>
                    <a:latin typeface="Palatino Linotype" panose="02040502050505030304" pitchFamily="18" charset="0"/>
                  </a:rPr>
                  <a:t>1912</a:t>
                </a:r>
                <a:endParaRPr lang="en-US" altLang="zh-CN"/>
              </a:p>
            </p:txBody>
          </p:sp>
        </p:grpSp>
        <p:sp>
          <p:nvSpPr>
            <p:cNvPr id="31814" name="Rectangle 132">
              <a:extLst>
                <a:ext uri="{FF2B5EF4-FFF2-40B4-BE49-F238E27FC236}">
                  <a16:creationId xmlns:a16="http://schemas.microsoft.com/office/drawing/2014/main" id="{AE12FFED-4FDE-C1E7-B16F-1F2D58A2E3F8}"/>
                </a:ext>
              </a:extLst>
            </p:cNvPr>
            <p:cNvSpPr>
              <a:spLocks noChangeArrowheads="1"/>
            </p:cNvSpPr>
            <p:nvPr/>
          </p:nvSpPr>
          <p:spPr bwMode="auto">
            <a:xfrm>
              <a:off x="1371" y="3480"/>
              <a:ext cx="77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solidFill>
                    <a:srgbClr val="0066FF"/>
                  </a:solidFill>
                </a:rPr>
                <a:t>锁图符注释：</a:t>
              </a:r>
            </a:p>
          </p:txBody>
        </p:sp>
      </p:grpSp>
      <p:sp>
        <p:nvSpPr>
          <p:cNvPr id="31815" name="Rectangle 27">
            <a:extLst>
              <a:ext uri="{FF2B5EF4-FFF2-40B4-BE49-F238E27FC236}">
                <a16:creationId xmlns:a16="http://schemas.microsoft.com/office/drawing/2014/main" id="{D1C77DB9-C059-63A5-9760-A0A3FA0AB293}"/>
              </a:ext>
            </a:extLst>
          </p:cNvPr>
          <p:cNvSpPr>
            <a:spLocks noChangeArrowheads="1"/>
          </p:cNvSpPr>
          <p:nvPr/>
        </p:nvSpPr>
        <p:spPr bwMode="auto">
          <a:xfrm>
            <a:off x="2914650" y="6138863"/>
            <a:ext cx="9144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a:solidFill>
                  <a:schemeClr val="tx1"/>
                </a:solidFill>
              </a:rPr>
              <a:t>图</a:t>
            </a:r>
            <a:r>
              <a:rPr lang="en-US" altLang="zh-CN">
                <a:solidFill>
                  <a:schemeClr val="tx1"/>
                </a:solidFill>
              </a:rPr>
              <a:t>15-10 </a:t>
            </a:r>
            <a:r>
              <a:rPr lang="zh-CN" altLang="en-US">
                <a:solidFill>
                  <a:schemeClr val="tx1"/>
                </a:solidFill>
              </a:rPr>
              <a:t>锁表</a:t>
            </a:r>
          </a:p>
        </p:txBody>
      </p:sp>
      <p:sp>
        <p:nvSpPr>
          <p:cNvPr id="31816" name="Rectangle 2">
            <a:extLst>
              <a:ext uri="{FF2B5EF4-FFF2-40B4-BE49-F238E27FC236}">
                <a16:creationId xmlns:a16="http://schemas.microsoft.com/office/drawing/2014/main" id="{1F3D97A9-6F9D-4F73-F3D2-573BBA828E11}"/>
              </a:ext>
            </a:extLst>
          </p:cNvPr>
          <p:cNvSpPr>
            <a:spLocks noGrp="1" noChangeArrowheads="1"/>
          </p:cNvSpPr>
          <p:nvPr>
            <p:ph type="title"/>
          </p:nvPr>
        </p:nvSpPr>
        <p:spPr>
          <a:xfrm>
            <a:off x="542925" y="123825"/>
            <a:ext cx="7772400" cy="533400"/>
          </a:xfrm>
        </p:spPr>
        <p:txBody>
          <a:bodyPr/>
          <a:lstStyle/>
          <a:p>
            <a:pPr algn="l"/>
            <a:r>
              <a:rPr lang="zh-CN" altLang="en-US" sz="2800" b="1">
                <a:latin typeface="黑体" panose="02010609060101010101" pitchFamily="49" charset="-122"/>
                <a:ea typeface="黑体" panose="02010609060101010101" pitchFamily="49" charset="-122"/>
              </a:rPr>
              <a:t>四 封锁机制的实现</a:t>
            </a:r>
          </a:p>
        </p:txBody>
      </p:sp>
      <p:sp>
        <p:nvSpPr>
          <p:cNvPr id="31817" name="AutoShape 4">
            <a:extLst>
              <a:ext uri="{FF2B5EF4-FFF2-40B4-BE49-F238E27FC236}">
                <a16:creationId xmlns:a16="http://schemas.microsoft.com/office/drawing/2014/main" id="{62731B8F-7310-C031-79E1-1E61EF368F21}"/>
              </a:ext>
            </a:extLst>
          </p:cNvPr>
          <p:cNvSpPr>
            <a:spLocks noChangeArrowheads="1"/>
          </p:cNvSpPr>
          <p:nvPr/>
        </p:nvSpPr>
        <p:spPr bwMode="auto">
          <a:xfrm>
            <a:off x="4649788" y="1003300"/>
            <a:ext cx="1933575" cy="1063625"/>
          </a:xfrm>
          <a:prstGeom prst="cloudCallout">
            <a:avLst>
              <a:gd name="adj1" fmla="val 51884"/>
              <a:gd name="adj2" fmla="val 67444"/>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锁管理器的作用，主要组成部分？</a:t>
            </a:r>
          </a:p>
        </p:txBody>
      </p:sp>
      <p:grpSp>
        <p:nvGrpSpPr>
          <p:cNvPr id="821349" name="Group 101">
            <a:extLst>
              <a:ext uri="{FF2B5EF4-FFF2-40B4-BE49-F238E27FC236}">
                <a16:creationId xmlns:a16="http://schemas.microsoft.com/office/drawing/2014/main" id="{64C69B6D-6101-A5EA-2E88-F252A6B200E4}"/>
              </a:ext>
            </a:extLst>
          </p:cNvPr>
          <p:cNvGrpSpPr>
            <a:grpSpLocks/>
          </p:cNvGrpSpPr>
          <p:nvPr/>
        </p:nvGrpSpPr>
        <p:grpSpPr bwMode="auto">
          <a:xfrm>
            <a:off x="42863" y="1039813"/>
            <a:ext cx="4064000" cy="5435600"/>
            <a:chOff x="603" y="655"/>
            <a:chExt cx="2560" cy="3424"/>
          </a:xfrm>
        </p:grpSpPr>
        <p:grpSp>
          <p:nvGrpSpPr>
            <p:cNvPr id="31819" name="Group 25">
              <a:extLst>
                <a:ext uri="{FF2B5EF4-FFF2-40B4-BE49-F238E27FC236}">
                  <a16:creationId xmlns:a16="http://schemas.microsoft.com/office/drawing/2014/main" id="{757A30B4-2832-4645-C7CD-69ED8C145008}"/>
                </a:ext>
              </a:extLst>
            </p:cNvPr>
            <p:cNvGrpSpPr>
              <a:grpSpLocks/>
            </p:cNvGrpSpPr>
            <p:nvPr/>
          </p:nvGrpSpPr>
          <p:grpSpPr bwMode="auto">
            <a:xfrm>
              <a:off x="603" y="3591"/>
              <a:ext cx="682" cy="488"/>
              <a:chOff x="177" y="3554"/>
              <a:chExt cx="682" cy="488"/>
            </a:xfrm>
          </p:grpSpPr>
          <p:sp>
            <p:nvSpPr>
              <p:cNvPr id="31820" name="Rectangle 10">
                <a:extLst>
                  <a:ext uri="{FF2B5EF4-FFF2-40B4-BE49-F238E27FC236}">
                    <a16:creationId xmlns:a16="http://schemas.microsoft.com/office/drawing/2014/main" id="{A02515EC-B8DB-261D-563F-882F4CCEA6AF}"/>
                  </a:ext>
                </a:extLst>
              </p:cNvPr>
              <p:cNvSpPr>
                <a:spLocks noChangeArrowheads="1"/>
              </p:cNvSpPr>
              <p:nvPr/>
            </p:nvSpPr>
            <p:spPr bwMode="auto">
              <a:xfrm>
                <a:off x="177" y="3771"/>
                <a:ext cx="682" cy="271"/>
              </a:xfrm>
              <a:prstGeom prst="rect">
                <a:avLst/>
              </a:prstGeom>
              <a:noFill/>
              <a:ln w="63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p>
                <a:pPr algn="ctr" eaLnBrk="0" hangingPunct="0"/>
                <a:r>
                  <a:rPr lang="zh-CN" altLang="en-US" sz="1400"/>
                  <a:t>①</a:t>
                </a:r>
                <a:r>
                  <a:rPr lang="zh-CN" altLang="en-US" sz="1400">
                    <a:latin typeface="Tahoma" panose="020B0604030504040204" pitchFamily="34" charset="0"/>
                  </a:rPr>
                  <a:t>数据项的</a:t>
                </a:r>
              </a:p>
              <a:p>
                <a:pPr algn="ctr" eaLnBrk="0" hangingPunct="0"/>
                <a:r>
                  <a:rPr lang="en-US" altLang="zh-CN" sz="1400">
                    <a:latin typeface="Tahoma" panose="020B0604030504040204" pitchFamily="34" charset="0"/>
                  </a:rPr>
                  <a:t>hash</a:t>
                </a:r>
                <a:r>
                  <a:rPr lang="zh-CN" altLang="en-US" sz="1400">
                    <a:latin typeface="Tahoma" panose="020B0604030504040204" pitchFamily="34" charset="0"/>
                  </a:rPr>
                  <a:t>链表</a:t>
                </a:r>
              </a:p>
            </p:txBody>
          </p:sp>
          <p:sp>
            <p:nvSpPr>
              <p:cNvPr id="31821" name="Line 11">
                <a:extLst>
                  <a:ext uri="{FF2B5EF4-FFF2-40B4-BE49-F238E27FC236}">
                    <a16:creationId xmlns:a16="http://schemas.microsoft.com/office/drawing/2014/main" id="{25C64B6A-327E-3B2D-9C50-D92CAD26031E}"/>
                  </a:ext>
                </a:extLst>
              </p:cNvPr>
              <p:cNvSpPr>
                <a:spLocks noChangeShapeType="1"/>
              </p:cNvSpPr>
              <p:nvPr/>
            </p:nvSpPr>
            <p:spPr bwMode="auto">
              <a:xfrm flipV="1">
                <a:off x="385" y="3554"/>
                <a:ext cx="0" cy="204"/>
              </a:xfrm>
              <a:prstGeom prst="line">
                <a:avLst/>
              </a:prstGeom>
              <a:noFill/>
              <a:ln w="6350">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1822" name="Group 28">
              <a:extLst>
                <a:ext uri="{FF2B5EF4-FFF2-40B4-BE49-F238E27FC236}">
                  <a16:creationId xmlns:a16="http://schemas.microsoft.com/office/drawing/2014/main" id="{C7F524F7-086C-6203-B5DF-847D62E8C332}"/>
                </a:ext>
              </a:extLst>
            </p:cNvPr>
            <p:cNvGrpSpPr>
              <a:grpSpLocks/>
            </p:cNvGrpSpPr>
            <p:nvPr/>
          </p:nvGrpSpPr>
          <p:grpSpPr bwMode="auto">
            <a:xfrm>
              <a:off x="1438" y="655"/>
              <a:ext cx="1700" cy="384"/>
              <a:chOff x="723" y="727"/>
              <a:chExt cx="1700" cy="384"/>
            </a:xfrm>
          </p:grpSpPr>
          <p:sp>
            <p:nvSpPr>
              <p:cNvPr id="31823" name="Line 22">
                <a:extLst>
                  <a:ext uri="{FF2B5EF4-FFF2-40B4-BE49-F238E27FC236}">
                    <a16:creationId xmlns:a16="http://schemas.microsoft.com/office/drawing/2014/main" id="{8E489190-32A2-BBB3-530D-E3C196273649}"/>
                  </a:ext>
                </a:extLst>
              </p:cNvPr>
              <p:cNvSpPr>
                <a:spLocks noChangeShapeType="1"/>
              </p:cNvSpPr>
              <p:nvPr/>
            </p:nvSpPr>
            <p:spPr bwMode="auto">
              <a:xfrm flipH="1">
                <a:off x="1018" y="884"/>
                <a:ext cx="249" cy="227"/>
              </a:xfrm>
              <a:prstGeom prst="line">
                <a:avLst/>
              </a:prstGeom>
              <a:noFill/>
              <a:ln w="6350">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1824" name="Group 24">
                <a:extLst>
                  <a:ext uri="{FF2B5EF4-FFF2-40B4-BE49-F238E27FC236}">
                    <a16:creationId xmlns:a16="http://schemas.microsoft.com/office/drawing/2014/main" id="{00A76C21-08D1-DDAA-D0B9-FCC7588A5DE5}"/>
                  </a:ext>
                </a:extLst>
              </p:cNvPr>
              <p:cNvGrpSpPr>
                <a:grpSpLocks/>
              </p:cNvGrpSpPr>
              <p:nvPr/>
            </p:nvGrpSpPr>
            <p:grpSpPr bwMode="auto">
              <a:xfrm>
                <a:off x="723" y="727"/>
                <a:ext cx="1700" cy="361"/>
                <a:chOff x="733" y="438"/>
                <a:chExt cx="1700" cy="361"/>
              </a:xfrm>
            </p:grpSpPr>
            <p:sp>
              <p:nvSpPr>
                <p:cNvPr id="31825" name="Rectangle 21">
                  <a:extLst>
                    <a:ext uri="{FF2B5EF4-FFF2-40B4-BE49-F238E27FC236}">
                      <a16:creationId xmlns:a16="http://schemas.microsoft.com/office/drawing/2014/main" id="{DCA4B561-BB98-82D1-7CE8-1A14912B900A}"/>
                    </a:ext>
                  </a:extLst>
                </p:cNvPr>
                <p:cNvSpPr>
                  <a:spLocks noChangeArrowheads="1"/>
                </p:cNvSpPr>
                <p:nvPr/>
              </p:nvSpPr>
              <p:spPr bwMode="auto">
                <a:xfrm>
                  <a:off x="733" y="438"/>
                  <a:ext cx="1700" cy="136"/>
                </a:xfrm>
                <a:prstGeom prst="rect">
                  <a:avLst/>
                </a:prstGeom>
                <a:noFill/>
                <a:ln w="63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p>
                  <a:pPr eaLnBrk="0" hangingPunct="0"/>
                  <a:r>
                    <a:rPr lang="zh-CN" altLang="en-US" sz="1400"/>
                    <a:t> </a:t>
                  </a:r>
                  <a:r>
                    <a:rPr lang="zh-CN" altLang="zh-CN" sz="1400"/>
                    <a:t>②</a:t>
                  </a:r>
                  <a:r>
                    <a:rPr lang="zh-CN" altLang="en-US" sz="1400">
                      <a:latin typeface="Tahoma" panose="020B0604030504040204" pitchFamily="34" charset="0"/>
                    </a:rPr>
                    <a:t>有相同</a:t>
                  </a:r>
                  <a:r>
                    <a:rPr lang="en-US" altLang="zh-CN" sz="1400">
                      <a:latin typeface="Tahoma" panose="020B0604030504040204" pitchFamily="34" charset="0"/>
                    </a:rPr>
                    <a:t>hash</a:t>
                  </a:r>
                  <a:r>
                    <a:rPr lang="zh-CN" altLang="en-US" sz="1400">
                      <a:latin typeface="Tahoma" panose="020B0604030504040204" pitchFamily="34" charset="0"/>
                    </a:rPr>
                    <a:t>值的数据项</a:t>
                  </a:r>
                  <a:r>
                    <a:rPr lang="zh-CN" altLang="en-US" sz="1400"/>
                    <a:t>链表</a:t>
                  </a:r>
                  <a:endParaRPr lang="en-US" altLang="zh-CN" sz="1400"/>
                </a:p>
              </p:txBody>
            </p:sp>
            <p:sp>
              <p:nvSpPr>
                <p:cNvPr id="31826" name="Line 23">
                  <a:extLst>
                    <a:ext uri="{FF2B5EF4-FFF2-40B4-BE49-F238E27FC236}">
                      <a16:creationId xmlns:a16="http://schemas.microsoft.com/office/drawing/2014/main" id="{DD9FA50B-2C4C-46F6-414F-C1F9994EA656}"/>
                    </a:ext>
                  </a:extLst>
                </p:cNvPr>
                <p:cNvSpPr>
                  <a:spLocks noChangeShapeType="1"/>
                </p:cNvSpPr>
                <p:nvPr/>
              </p:nvSpPr>
              <p:spPr bwMode="auto">
                <a:xfrm>
                  <a:off x="1270" y="595"/>
                  <a:ext cx="296" cy="204"/>
                </a:xfrm>
                <a:prstGeom prst="line">
                  <a:avLst/>
                </a:prstGeom>
                <a:noFill/>
                <a:ln w="6350">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31827" name="Rectangle 96">
              <a:extLst>
                <a:ext uri="{FF2B5EF4-FFF2-40B4-BE49-F238E27FC236}">
                  <a16:creationId xmlns:a16="http://schemas.microsoft.com/office/drawing/2014/main" id="{594439DD-96A5-9D77-CD5F-B4F52AD33B88}"/>
                </a:ext>
              </a:extLst>
            </p:cNvPr>
            <p:cNvSpPr>
              <a:spLocks noChangeArrowheads="1"/>
            </p:cNvSpPr>
            <p:nvPr/>
          </p:nvSpPr>
          <p:spPr bwMode="auto">
            <a:xfrm>
              <a:off x="2032" y="1422"/>
              <a:ext cx="11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400"/>
                <a:t>③</a:t>
              </a:r>
              <a:r>
                <a:rPr lang="zh-CN" altLang="en-US" sz="1400">
                  <a:latin typeface="Tahoma" panose="020B0604030504040204" pitchFamily="34" charset="0"/>
                </a:rPr>
                <a:t>加锁队列（含等待）</a:t>
              </a:r>
            </a:p>
          </p:txBody>
        </p:sp>
        <p:sp>
          <p:nvSpPr>
            <p:cNvPr id="31828" name="Rectangle 97">
              <a:extLst>
                <a:ext uri="{FF2B5EF4-FFF2-40B4-BE49-F238E27FC236}">
                  <a16:creationId xmlns:a16="http://schemas.microsoft.com/office/drawing/2014/main" id="{C197471E-ED1D-0EF1-EB4D-5014A9C64473}"/>
                </a:ext>
              </a:extLst>
            </p:cNvPr>
            <p:cNvSpPr>
              <a:spLocks noChangeArrowheads="1"/>
            </p:cNvSpPr>
            <p:nvPr/>
          </p:nvSpPr>
          <p:spPr bwMode="auto">
            <a:xfrm>
              <a:off x="981" y="1421"/>
              <a:ext cx="79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400">
                  <a:latin typeface="Tahoma" panose="020B0604030504040204" pitchFamily="34" charset="0"/>
                </a:rPr>
                <a:t>三个组成部分！</a:t>
              </a:r>
              <a:endParaRPr lang="zh-CN" altLang="en-US" sz="1400"/>
            </a:p>
          </p:txBody>
        </p:sp>
      </p:grpSp>
      <p:sp>
        <p:nvSpPr>
          <p:cNvPr id="31829" name="AutoShape 4">
            <a:extLst>
              <a:ext uri="{FF2B5EF4-FFF2-40B4-BE49-F238E27FC236}">
                <a16:creationId xmlns:a16="http://schemas.microsoft.com/office/drawing/2014/main" id="{94119207-D01B-9B27-8311-0C47BDF4F6AD}"/>
              </a:ext>
            </a:extLst>
          </p:cNvPr>
          <p:cNvSpPr>
            <a:spLocks noChangeArrowheads="1"/>
          </p:cNvSpPr>
          <p:nvPr/>
        </p:nvSpPr>
        <p:spPr bwMode="auto">
          <a:xfrm>
            <a:off x="7085013" y="1003300"/>
            <a:ext cx="1744662" cy="1106488"/>
          </a:xfrm>
          <a:prstGeom prst="cloudCallout">
            <a:avLst>
              <a:gd name="adj1" fmla="val 51884"/>
              <a:gd name="adj2" fmla="val 73435"/>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锁管理器的基本工作原理？</a:t>
            </a:r>
          </a:p>
        </p:txBody>
      </p:sp>
      <p:grpSp>
        <p:nvGrpSpPr>
          <p:cNvPr id="821382" name="Group 134">
            <a:extLst>
              <a:ext uri="{FF2B5EF4-FFF2-40B4-BE49-F238E27FC236}">
                <a16:creationId xmlns:a16="http://schemas.microsoft.com/office/drawing/2014/main" id="{826B2872-1B1B-E162-86B9-2FBD78A386AC}"/>
              </a:ext>
            </a:extLst>
          </p:cNvPr>
          <p:cNvGrpSpPr>
            <a:grpSpLocks/>
          </p:cNvGrpSpPr>
          <p:nvPr/>
        </p:nvGrpSpPr>
        <p:grpSpPr bwMode="auto">
          <a:xfrm>
            <a:off x="2305050" y="2738438"/>
            <a:ext cx="6572250" cy="385762"/>
            <a:chOff x="1452" y="1725"/>
            <a:chExt cx="4140" cy="243"/>
          </a:xfrm>
        </p:grpSpPr>
        <p:grpSp>
          <p:nvGrpSpPr>
            <p:cNvPr id="31831" name="Group 122">
              <a:extLst>
                <a:ext uri="{FF2B5EF4-FFF2-40B4-BE49-F238E27FC236}">
                  <a16:creationId xmlns:a16="http://schemas.microsoft.com/office/drawing/2014/main" id="{7114D53B-853F-B0F7-775E-D85030579264}"/>
                </a:ext>
              </a:extLst>
            </p:cNvPr>
            <p:cNvGrpSpPr>
              <a:grpSpLocks/>
            </p:cNvGrpSpPr>
            <p:nvPr/>
          </p:nvGrpSpPr>
          <p:grpSpPr bwMode="auto">
            <a:xfrm>
              <a:off x="1452" y="1764"/>
              <a:ext cx="4140" cy="204"/>
              <a:chOff x="1452" y="1764"/>
              <a:chExt cx="4140" cy="204"/>
            </a:xfrm>
          </p:grpSpPr>
          <p:grpSp>
            <p:nvGrpSpPr>
              <p:cNvPr id="31832" name="Group 108">
                <a:extLst>
                  <a:ext uri="{FF2B5EF4-FFF2-40B4-BE49-F238E27FC236}">
                    <a16:creationId xmlns:a16="http://schemas.microsoft.com/office/drawing/2014/main" id="{F16A7130-CE7A-3264-1E61-1841EAF8D8AF}"/>
                  </a:ext>
                </a:extLst>
              </p:cNvPr>
              <p:cNvGrpSpPr>
                <a:grpSpLocks/>
              </p:cNvGrpSpPr>
              <p:nvPr/>
            </p:nvGrpSpPr>
            <p:grpSpPr bwMode="auto">
              <a:xfrm>
                <a:off x="1890" y="1764"/>
                <a:ext cx="3390" cy="12"/>
                <a:chOff x="1890" y="1764"/>
                <a:chExt cx="3390" cy="12"/>
              </a:xfrm>
            </p:grpSpPr>
            <p:sp>
              <p:nvSpPr>
                <p:cNvPr id="31833" name="Line 102">
                  <a:extLst>
                    <a:ext uri="{FF2B5EF4-FFF2-40B4-BE49-F238E27FC236}">
                      <a16:creationId xmlns:a16="http://schemas.microsoft.com/office/drawing/2014/main" id="{4629119F-D944-AA24-D3DB-B2486526FAFA}"/>
                    </a:ext>
                  </a:extLst>
                </p:cNvPr>
                <p:cNvSpPr>
                  <a:spLocks noChangeShapeType="1"/>
                </p:cNvSpPr>
                <p:nvPr/>
              </p:nvSpPr>
              <p:spPr bwMode="auto">
                <a:xfrm>
                  <a:off x="1890" y="1776"/>
                  <a:ext cx="672"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4" name="Line 103">
                  <a:extLst>
                    <a:ext uri="{FF2B5EF4-FFF2-40B4-BE49-F238E27FC236}">
                      <a16:creationId xmlns:a16="http://schemas.microsoft.com/office/drawing/2014/main" id="{A7F94D68-5C69-991D-F2A7-AF250EEA3BBA}"/>
                    </a:ext>
                  </a:extLst>
                </p:cNvPr>
                <p:cNvSpPr>
                  <a:spLocks noChangeShapeType="1"/>
                </p:cNvSpPr>
                <p:nvPr/>
              </p:nvSpPr>
              <p:spPr bwMode="auto">
                <a:xfrm>
                  <a:off x="3102" y="1770"/>
                  <a:ext cx="81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5" name="Line 104">
                  <a:extLst>
                    <a:ext uri="{FF2B5EF4-FFF2-40B4-BE49-F238E27FC236}">
                      <a16:creationId xmlns:a16="http://schemas.microsoft.com/office/drawing/2014/main" id="{7BB2599E-3ED1-CFAE-38DF-986371AA930B}"/>
                    </a:ext>
                  </a:extLst>
                </p:cNvPr>
                <p:cNvSpPr>
                  <a:spLocks noChangeShapeType="1"/>
                </p:cNvSpPr>
                <p:nvPr/>
              </p:nvSpPr>
              <p:spPr bwMode="auto">
                <a:xfrm>
                  <a:off x="4494" y="1764"/>
                  <a:ext cx="78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836" name="Group 107">
                <a:extLst>
                  <a:ext uri="{FF2B5EF4-FFF2-40B4-BE49-F238E27FC236}">
                    <a16:creationId xmlns:a16="http://schemas.microsoft.com/office/drawing/2014/main" id="{20CE8373-9423-032B-A8D9-A33EA84F068E}"/>
                  </a:ext>
                </a:extLst>
              </p:cNvPr>
              <p:cNvGrpSpPr>
                <a:grpSpLocks/>
              </p:cNvGrpSpPr>
              <p:nvPr/>
            </p:nvGrpSpPr>
            <p:grpSpPr bwMode="auto">
              <a:xfrm>
                <a:off x="1452" y="1776"/>
                <a:ext cx="4140" cy="192"/>
                <a:chOff x="1452" y="1776"/>
                <a:chExt cx="4140" cy="192"/>
              </a:xfrm>
            </p:grpSpPr>
            <p:sp>
              <p:nvSpPr>
                <p:cNvPr id="31837" name="Line 105">
                  <a:extLst>
                    <a:ext uri="{FF2B5EF4-FFF2-40B4-BE49-F238E27FC236}">
                      <a16:creationId xmlns:a16="http://schemas.microsoft.com/office/drawing/2014/main" id="{30BA426F-A2FB-5216-7ED9-3BB1458DA148}"/>
                    </a:ext>
                  </a:extLst>
                </p:cNvPr>
                <p:cNvSpPr>
                  <a:spLocks noChangeShapeType="1"/>
                </p:cNvSpPr>
                <p:nvPr/>
              </p:nvSpPr>
              <p:spPr bwMode="auto">
                <a:xfrm>
                  <a:off x="5424" y="1776"/>
                  <a:ext cx="168"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8" name="Line 106">
                  <a:extLst>
                    <a:ext uri="{FF2B5EF4-FFF2-40B4-BE49-F238E27FC236}">
                      <a16:creationId xmlns:a16="http://schemas.microsoft.com/office/drawing/2014/main" id="{746E0553-E841-6CE2-C796-C2C02755428B}"/>
                    </a:ext>
                  </a:extLst>
                </p:cNvPr>
                <p:cNvSpPr>
                  <a:spLocks noChangeShapeType="1"/>
                </p:cNvSpPr>
                <p:nvPr/>
              </p:nvSpPr>
              <p:spPr bwMode="auto">
                <a:xfrm>
                  <a:off x="1452" y="1968"/>
                  <a:ext cx="252"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839" name="Rectangle 127">
              <a:extLst>
                <a:ext uri="{FF2B5EF4-FFF2-40B4-BE49-F238E27FC236}">
                  <a16:creationId xmlns:a16="http://schemas.microsoft.com/office/drawing/2014/main" id="{82E06631-BA33-8C72-A3A5-961675CFAABC}"/>
                </a:ext>
              </a:extLst>
            </p:cNvPr>
            <p:cNvSpPr>
              <a:spLocks noChangeArrowheads="1"/>
            </p:cNvSpPr>
            <p:nvPr/>
          </p:nvSpPr>
          <p:spPr bwMode="auto">
            <a:xfrm>
              <a:off x="1722" y="1725"/>
              <a:ext cx="12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400">
                  <a:solidFill>
                    <a:srgbClr val="0066FF"/>
                  </a:solidFill>
                </a:rPr>
                <a:t>①</a:t>
              </a:r>
            </a:p>
          </p:txBody>
        </p:sp>
      </p:grpSp>
      <p:grpSp>
        <p:nvGrpSpPr>
          <p:cNvPr id="821383" name="Group 135">
            <a:extLst>
              <a:ext uri="{FF2B5EF4-FFF2-40B4-BE49-F238E27FC236}">
                <a16:creationId xmlns:a16="http://schemas.microsoft.com/office/drawing/2014/main" id="{B573EB11-B6C6-A618-D4D4-F7CA378AC05C}"/>
              </a:ext>
            </a:extLst>
          </p:cNvPr>
          <p:cNvGrpSpPr>
            <a:grpSpLocks/>
          </p:cNvGrpSpPr>
          <p:nvPr/>
        </p:nvGrpSpPr>
        <p:grpSpPr bwMode="auto">
          <a:xfrm>
            <a:off x="2847975" y="3386138"/>
            <a:ext cx="4943475" cy="614362"/>
            <a:chOff x="1794" y="2133"/>
            <a:chExt cx="3114" cy="387"/>
          </a:xfrm>
        </p:grpSpPr>
        <p:grpSp>
          <p:nvGrpSpPr>
            <p:cNvPr id="31841" name="Group 123">
              <a:extLst>
                <a:ext uri="{FF2B5EF4-FFF2-40B4-BE49-F238E27FC236}">
                  <a16:creationId xmlns:a16="http://schemas.microsoft.com/office/drawing/2014/main" id="{8C352035-04A9-9F46-3C23-0B7929121094}"/>
                </a:ext>
              </a:extLst>
            </p:cNvPr>
            <p:cNvGrpSpPr>
              <a:grpSpLocks/>
            </p:cNvGrpSpPr>
            <p:nvPr/>
          </p:nvGrpSpPr>
          <p:grpSpPr bwMode="auto">
            <a:xfrm>
              <a:off x="1884" y="2328"/>
              <a:ext cx="3024" cy="192"/>
              <a:chOff x="1884" y="2328"/>
              <a:chExt cx="3024" cy="192"/>
            </a:xfrm>
          </p:grpSpPr>
          <p:grpSp>
            <p:nvGrpSpPr>
              <p:cNvPr id="31842" name="Group 121">
                <a:extLst>
                  <a:ext uri="{FF2B5EF4-FFF2-40B4-BE49-F238E27FC236}">
                    <a16:creationId xmlns:a16="http://schemas.microsoft.com/office/drawing/2014/main" id="{F16BC409-E6C1-2D47-EC3A-8A451FF2BED7}"/>
                  </a:ext>
                </a:extLst>
              </p:cNvPr>
              <p:cNvGrpSpPr>
                <a:grpSpLocks/>
              </p:cNvGrpSpPr>
              <p:nvPr/>
            </p:nvGrpSpPr>
            <p:grpSpPr bwMode="auto">
              <a:xfrm>
                <a:off x="1884" y="2328"/>
                <a:ext cx="3024" cy="192"/>
                <a:chOff x="1884" y="2328"/>
                <a:chExt cx="3024" cy="192"/>
              </a:xfrm>
            </p:grpSpPr>
            <p:sp>
              <p:nvSpPr>
                <p:cNvPr id="31843" name="Line 116">
                  <a:extLst>
                    <a:ext uri="{FF2B5EF4-FFF2-40B4-BE49-F238E27FC236}">
                      <a16:creationId xmlns:a16="http://schemas.microsoft.com/office/drawing/2014/main" id="{6C99FBE8-65A9-64ED-8316-C6B29B4D493A}"/>
                    </a:ext>
                  </a:extLst>
                </p:cNvPr>
                <p:cNvSpPr>
                  <a:spLocks noChangeShapeType="1"/>
                </p:cNvSpPr>
                <p:nvPr/>
              </p:nvSpPr>
              <p:spPr bwMode="auto">
                <a:xfrm>
                  <a:off x="1884" y="2328"/>
                  <a:ext cx="1512"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4" name="Line 117">
                  <a:extLst>
                    <a:ext uri="{FF2B5EF4-FFF2-40B4-BE49-F238E27FC236}">
                      <a16:creationId xmlns:a16="http://schemas.microsoft.com/office/drawing/2014/main" id="{4FB3832E-5334-7FC4-0D26-0B4287825BED}"/>
                    </a:ext>
                  </a:extLst>
                </p:cNvPr>
                <p:cNvSpPr>
                  <a:spLocks noChangeShapeType="1"/>
                </p:cNvSpPr>
                <p:nvPr/>
              </p:nvSpPr>
              <p:spPr bwMode="auto">
                <a:xfrm>
                  <a:off x="3528" y="2334"/>
                  <a:ext cx="138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5" name="Line 118">
                  <a:extLst>
                    <a:ext uri="{FF2B5EF4-FFF2-40B4-BE49-F238E27FC236}">
                      <a16:creationId xmlns:a16="http://schemas.microsoft.com/office/drawing/2014/main" id="{99032F74-DDA9-1687-109F-F3FB3AD27E23}"/>
                    </a:ext>
                  </a:extLst>
                </p:cNvPr>
                <p:cNvSpPr>
                  <a:spLocks noChangeShapeType="1"/>
                </p:cNvSpPr>
                <p:nvPr/>
              </p:nvSpPr>
              <p:spPr bwMode="auto">
                <a:xfrm>
                  <a:off x="1884" y="2520"/>
                  <a:ext cx="612"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846" name="Line 120">
                <a:extLst>
                  <a:ext uri="{FF2B5EF4-FFF2-40B4-BE49-F238E27FC236}">
                    <a16:creationId xmlns:a16="http://schemas.microsoft.com/office/drawing/2014/main" id="{A125CEB8-4626-3D5C-3E06-A861321EF3A5}"/>
                  </a:ext>
                </a:extLst>
              </p:cNvPr>
              <p:cNvSpPr>
                <a:spLocks noChangeShapeType="1"/>
              </p:cNvSpPr>
              <p:nvPr/>
            </p:nvSpPr>
            <p:spPr bwMode="auto">
              <a:xfrm>
                <a:off x="2604" y="2520"/>
                <a:ext cx="978"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847" name="Rectangle 128">
              <a:extLst>
                <a:ext uri="{FF2B5EF4-FFF2-40B4-BE49-F238E27FC236}">
                  <a16:creationId xmlns:a16="http://schemas.microsoft.com/office/drawing/2014/main" id="{C275C3A3-A9C9-57D3-F676-E3A576273C34}"/>
                </a:ext>
              </a:extLst>
            </p:cNvPr>
            <p:cNvSpPr>
              <a:spLocks noChangeArrowheads="1"/>
            </p:cNvSpPr>
            <p:nvPr/>
          </p:nvSpPr>
          <p:spPr bwMode="auto">
            <a:xfrm>
              <a:off x="1794" y="2133"/>
              <a:ext cx="12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zh-CN" sz="1400">
                  <a:solidFill>
                    <a:srgbClr val="0066FF"/>
                  </a:solidFill>
                </a:rPr>
                <a:t>②</a:t>
              </a:r>
              <a:endParaRPr lang="zh-CN" altLang="en-US" sz="1400">
                <a:solidFill>
                  <a:srgbClr val="0066FF"/>
                </a:solidFill>
              </a:endParaRPr>
            </a:p>
          </p:txBody>
        </p:sp>
      </p:grpSp>
      <p:grpSp>
        <p:nvGrpSpPr>
          <p:cNvPr id="821384" name="Group 136">
            <a:extLst>
              <a:ext uri="{FF2B5EF4-FFF2-40B4-BE49-F238E27FC236}">
                <a16:creationId xmlns:a16="http://schemas.microsoft.com/office/drawing/2014/main" id="{920CC64A-813D-C6DA-EBC4-3E09C83892F1}"/>
              </a:ext>
            </a:extLst>
          </p:cNvPr>
          <p:cNvGrpSpPr>
            <a:grpSpLocks/>
          </p:cNvGrpSpPr>
          <p:nvPr/>
        </p:nvGrpSpPr>
        <p:grpSpPr bwMode="auto">
          <a:xfrm>
            <a:off x="2981325" y="4205288"/>
            <a:ext cx="5695950" cy="215900"/>
            <a:chOff x="1878" y="2649"/>
            <a:chExt cx="3588" cy="136"/>
          </a:xfrm>
        </p:grpSpPr>
        <p:grpSp>
          <p:nvGrpSpPr>
            <p:cNvPr id="31849" name="Group 113">
              <a:extLst>
                <a:ext uri="{FF2B5EF4-FFF2-40B4-BE49-F238E27FC236}">
                  <a16:creationId xmlns:a16="http://schemas.microsoft.com/office/drawing/2014/main" id="{EF88B296-DAA3-0C92-DEDB-27FBD97EDB67}"/>
                </a:ext>
              </a:extLst>
            </p:cNvPr>
            <p:cNvGrpSpPr>
              <a:grpSpLocks/>
            </p:cNvGrpSpPr>
            <p:nvPr/>
          </p:nvGrpSpPr>
          <p:grpSpPr bwMode="auto">
            <a:xfrm>
              <a:off x="2022" y="2706"/>
              <a:ext cx="3444" cy="6"/>
              <a:chOff x="2022" y="2706"/>
              <a:chExt cx="3444" cy="6"/>
            </a:xfrm>
          </p:grpSpPr>
          <p:sp>
            <p:nvSpPr>
              <p:cNvPr id="31850" name="Line 109">
                <a:extLst>
                  <a:ext uri="{FF2B5EF4-FFF2-40B4-BE49-F238E27FC236}">
                    <a16:creationId xmlns:a16="http://schemas.microsoft.com/office/drawing/2014/main" id="{4E44DE76-E244-CB29-E1F5-2BB8B9A1749F}"/>
                  </a:ext>
                </a:extLst>
              </p:cNvPr>
              <p:cNvSpPr>
                <a:spLocks noChangeShapeType="1"/>
              </p:cNvSpPr>
              <p:nvPr/>
            </p:nvSpPr>
            <p:spPr bwMode="auto">
              <a:xfrm>
                <a:off x="2022" y="2712"/>
                <a:ext cx="1128"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1" name="Line 110">
                <a:extLst>
                  <a:ext uri="{FF2B5EF4-FFF2-40B4-BE49-F238E27FC236}">
                    <a16:creationId xmlns:a16="http://schemas.microsoft.com/office/drawing/2014/main" id="{C53DFFF6-8EFC-E08B-A330-E7BEDA8B1366}"/>
                  </a:ext>
                </a:extLst>
              </p:cNvPr>
              <p:cNvSpPr>
                <a:spLocks noChangeShapeType="1"/>
              </p:cNvSpPr>
              <p:nvPr/>
            </p:nvSpPr>
            <p:spPr bwMode="auto">
              <a:xfrm flipV="1">
                <a:off x="4020" y="2706"/>
                <a:ext cx="1446"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852" name="Rectangle 129">
              <a:extLst>
                <a:ext uri="{FF2B5EF4-FFF2-40B4-BE49-F238E27FC236}">
                  <a16:creationId xmlns:a16="http://schemas.microsoft.com/office/drawing/2014/main" id="{EC94B839-D569-FF96-10ED-4B64330E28AF}"/>
                </a:ext>
              </a:extLst>
            </p:cNvPr>
            <p:cNvSpPr>
              <a:spLocks noChangeArrowheads="1"/>
            </p:cNvSpPr>
            <p:nvPr/>
          </p:nvSpPr>
          <p:spPr bwMode="auto">
            <a:xfrm>
              <a:off x="1878" y="2649"/>
              <a:ext cx="12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400">
                  <a:solidFill>
                    <a:srgbClr val="0066FF"/>
                  </a:solidFill>
                </a:rPr>
                <a:t>③</a:t>
              </a:r>
            </a:p>
          </p:txBody>
        </p:sp>
      </p:grpSp>
      <p:grpSp>
        <p:nvGrpSpPr>
          <p:cNvPr id="821385" name="Group 137">
            <a:extLst>
              <a:ext uri="{FF2B5EF4-FFF2-40B4-BE49-F238E27FC236}">
                <a16:creationId xmlns:a16="http://schemas.microsoft.com/office/drawing/2014/main" id="{FC497D58-B822-0159-3643-BE3BACD8F68C}"/>
              </a:ext>
            </a:extLst>
          </p:cNvPr>
          <p:cNvGrpSpPr>
            <a:grpSpLocks/>
          </p:cNvGrpSpPr>
          <p:nvPr/>
        </p:nvGrpSpPr>
        <p:grpSpPr bwMode="auto">
          <a:xfrm>
            <a:off x="2295525" y="4500563"/>
            <a:ext cx="4552950" cy="215900"/>
            <a:chOff x="1446" y="2835"/>
            <a:chExt cx="2868" cy="136"/>
          </a:xfrm>
        </p:grpSpPr>
        <p:grpSp>
          <p:nvGrpSpPr>
            <p:cNvPr id="31854" name="Group 126">
              <a:extLst>
                <a:ext uri="{FF2B5EF4-FFF2-40B4-BE49-F238E27FC236}">
                  <a16:creationId xmlns:a16="http://schemas.microsoft.com/office/drawing/2014/main" id="{25AED2E4-1262-475D-A2BE-6EF2EFA6801C}"/>
                </a:ext>
              </a:extLst>
            </p:cNvPr>
            <p:cNvGrpSpPr>
              <a:grpSpLocks/>
            </p:cNvGrpSpPr>
            <p:nvPr/>
          </p:nvGrpSpPr>
          <p:grpSpPr bwMode="auto">
            <a:xfrm>
              <a:off x="1572" y="2886"/>
              <a:ext cx="2742" cy="6"/>
              <a:chOff x="1572" y="2886"/>
              <a:chExt cx="2742" cy="6"/>
            </a:xfrm>
          </p:grpSpPr>
          <p:sp>
            <p:nvSpPr>
              <p:cNvPr id="31855" name="Line 124">
                <a:extLst>
                  <a:ext uri="{FF2B5EF4-FFF2-40B4-BE49-F238E27FC236}">
                    <a16:creationId xmlns:a16="http://schemas.microsoft.com/office/drawing/2014/main" id="{ACB793B4-F81C-1485-C614-6E84DE8DC3A9}"/>
                  </a:ext>
                </a:extLst>
              </p:cNvPr>
              <p:cNvSpPr>
                <a:spLocks noChangeShapeType="1"/>
              </p:cNvSpPr>
              <p:nvPr/>
            </p:nvSpPr>
            <p:spPr bwMode="auto">
              <a:xfrm>
                <a:off x="1572" y="2892"/>
                <a:ext cx="72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6" name="Line 125">
                <a:extLst>
                  <a:ext uri="{FF2B5EF4-FFF2-40B4-BE49-F238E27FC236}">
                    <a16:creationId xmlns:a16="http://schemas.microsoft.com/office/drawing/2014/main" id="{093B45B5-88F9-F8CF-99BE-4773D0D331BE}"/>
                  </a:ext>
                </a:extLst>
              </p:cNvPr>
              <p:cNvSpPr>
                <a:spLocks noChangeShapeType="1"/>
              </p:cNvSpPr>
              <p:nvPr/>
            </p:nvSpPr>
            <p:spPr bwMode="auto">
              <a:xfrm>
                <a:off x="3420" y="2886"/>
                <a:ext cx="894"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857" name="Rectangle 130">
              <a:extLst>
                <a:ext uri="{FF2B5EF4-FFF2-40B4-BE49-F238E27FC236}">
                  <a16:creationId xmlns:a16="http://schemas.microsoft.com/office/drawing/2014/main" id="{89C5E345-A4FF-2C0B-AA29-C3395534B2F6}"/>
                </a:ext>
              </a:extLst>
            </p:cNvPr>
            <p:cNvSpPr>
              <a:spLocks noChangeArrowheads="1"/>
            </p:cNvSpPr>
            <p:nvPr/>
          </p:nvSpPr>
          <p:spPr bwMode="auto">
            <a:xfrm>
              <a:off x="1446" y="2835"/>
              <a:ext cx="12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400">
                  <a:solidFill>
                    <a:srgbClr val="0066FF"/>
                  </a:solidFill>
                </a:rPr>
                <a:t>④</a:t>
              </a:r>
            </a:p>
          </p:txBody>
        </p:sp>
      </p:grpSp>
      <p:grpSp>
        <p:nvGrpSpPr>
          <p:cNvPr id="821386" name="Group 138">
            <a:extLst>
              <a:ext uri="{FF2B5EF4-FFF2-40B4-BE49-F238E27FC236}">
                <a16:creationId xmlns:a16="http://schemas.microsoft.com/office/drawing/2014/main" id="{0CDAA2EF-F75E-948D-BCF7-4D09350A026D}"/>
              </a:ext>
            </a:extLst>
          </p:cNvPr>
          <p:cNvGrpSpPr>
            <a:grpSpLocks/>
          </p:cNvGrpSpPr>
          <p:nvPr/>
        </p:nvGrpSpPr>
        <p:grpSpPr bwMode="auto">
          <a:xfrm>
            <a:off x="2447925" y="5095875"/>
            <a:ext cx="5038725" cy="215900"/>
            <a:chOff x="1542" y="3210"/>
            <a:chExt cx="3174" cy="136"/>
          </a:xfrm>
        </p:grpSpPr>
        <p:grpSp>
          <p:nvGrpSpPr>
            <p:cNvPr id="31859" name="Group 114">
              <a:extLst>
                <a:ext uri="{FF2B5EF4-FFF2-40B4-BE49-F238E27FC236}">
                  <a16:creationId xmlns:a16="http://schemas.microsoft.com/office/drawing/2014/main" id="{C91E4DB2-F7D6-9192-73F9-5615485AD34E}"/>
                </a:ext>
              </a:extLst>
            </p:cNvPr>
            <p:cNvGrpSpPr>
              <a:grpSpLocks/>
            </p:cNvGrpSpPr>
            <p:nvPr/>
          </p:nvGrpSpPr>
          <p:grpSpPr bwMode="auto">
            <a:xfrm>
              <a:off x="1674" y="3258"/>
              <a:ext cx="3042" cy="6"/>
              <a:chOff x="1674" y="3258"/>
              <a:chExt cx="3042" cy="6"/>
            </a:xfrm>
          </p:grpSpPr>
          <p:sp>
            <p:nvSpPr>
              <p:cNvPr id="31860" name="Line 111">
                <a:extLst>
                  <a:ext uri="{FF2B5EF4-FFF2-40B4-BE49-F238E27FC236}">
                    <a16:creationId xmlns:a16="http://schemas.microsoft.com/office/drawing/2014/main" id="{6B6D666A-1342-0EDB-243D-E985D98C3EA7}"/>
                  </a:ext>
                </a:extLst>
              </p:cNvPr>
              <p:cNvSpPr>
                <a:spLocks noChangeShapeType="1"/>
              </p:cNvSpPr>
              <p:nvPr/>
            </p:nvSpPr>
            <p:spPr bwMode="auto">
              <a:xfrm>
                <a:off x="1674" y="3264"/>
                <a:ext cx="60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61" name="Line 112">
                <a:extLst>
                  <a:ext uri="{FF2B5EF4-FFF2-40B4-BE49-F238E27FC236}">
                    <a16:creationId xmlns:a16="http://schemas.microsoft.com/office/drawing/2014/main" id="{61083341-1384-3CFC-5062-B9478062517B}"/>
                  </a:ext>
                </a:extLst>
              </p:cNvPr>
              <p:cNvSpPr>
                <a:spLocks noChangeShapeType="1"/>
              </p:cNvSpPr>
              <p:nvPr/>
            </p:nvSpPr>
            <p:spPr bwMode="auto">
              <a:xfrm flipV="1">
                <a:off x="2790" y="3258"/>
                <a:ext cx="1926"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862" name="Rectangle 131">
              <a:extLst>
                <a:ext uri="{FF2B5EF4-FFF2-40B4-BE49-F238E27FC236}">
                  <a16:creationId xmlns:a16="http://schemas.microsoft.com/office/drawing/2014/main" id="{E90CED28-20D7-04EB-C905-6F43F29E79A1}"/>
                </a:ext>
              </a:extLst>
            </p:cNvPr>
            <p:cNvSpPr>
              <a:spLocks noChangeArrowheads="1"/>
            </p:cNvSpPr>
            <p:nvPr/>
          </p:nvSpPr>
          <p:spPr bwMode="auto">
            <a:xfrm>
              <a:off x="1542" y="3210"/>
              <a:ext cx="12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400">
                  <a:solidFill>
                    <a:srgbClr val="0066FF"/>
                  </a:solidFill>
                </a:rPr>
                <a:t>⑤</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1349"/>
                                        </p:tgtEl>
                                        <p:attrNameLst>
                                          <p:attrName>style.visibility</p:attrName>
                                        </p:attrNameLst>
                                      </p:cBhvr>
                                      <p:to>
                                        <p:strVal val="visible"/>
                                      </p:to>
                                    </p:set>
                                    <p:anim calcmode="lin" valueType="num">
                                      <p:cBhvr additive="base">
                                        <p:cTn id="7" dur="500" fill="hold"/>
                                        <p:tgtEl>
                                          <p:spTgt spid="821349"/>
                                        </p:tgtEl>
                                        <p:attrNameLst>
                                          <p:attrName>ppt_x</p:attrName>
                                        </p:attrNameLst>
                                      </p:cBhvr>
                                      <p:tavLst>
                                        <p:tav tm="0">
                                          <p:val>
                                            <p:strVal val="#ppt_x"/>
                                          </p:val>
                                        </p:tav>
                                        <p:tav tm="100000">
                                          <p:val>
                                            <p:strVal val="#ppt_x"/>
                                          </p:val>
                                        </p:tav>
                                      </p:tavLst>
                                    </p:anim>
                                    <p:anim calcmode="lin" valueType="num">
                                      <p:cBhvr additive="base">
                                        <p:cTn id="8" dur="500" fill="hold"/>
                                        <p:tgtEl>
                                          <p:spTgt spid="82134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21382"/>
                                        </p:tgtEl>
                                        <p:attrNameLst>
                                          <p:attrName>style.visibility</p:attrName>
                                        </p:attrNameLst>
                                      </p:cBhvr>
                                      <p:to>
                                        <p:strVal val="visible"/>
                                      </p:to>
                                    </p:set>
                                    <p:anim calcmode="lin" valueType="num">
                                      <p:cBhvr additive="base">
                                        <p:cTn id="13" dur="500" fill="hold"/>
                                        <p:tgtEl>
                                          <p:spTgt spid="821382"/>
                                        </p:tgtEl>
                                        <p:attrNameLst>
                                          <p:attrName>ppt_x</p:attrName>
                                        </p:attrNameLst>
                                      </p:cBhvr>
                                      <p:tavLst>
                                        <p:tav tm="0">
                                          <p:val>
                                            <p:strVal val="#ppt_x"/>
                                          </p:val>
                                        </p:tav>
                                        <p:tav tm="100000">
                                          <p:val>
                                            <p:strVal val="#ppt_x"/>
                                          </p:val>
                                        </p:tav>
                                      </p:tavLst>
                                    </p:anim>
                                    <p:anim calcmode="lin" valueType="num">
                                      <p:cBhvr additive="base">
                                        <p:cTn id="14" dur="500" fill="hold"/>
                                        <p:tgtEl>
                                          <p:spTgt spid="82138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21383"/>
                                        </p:tgtEl>
                                        <p:attrNameLst>
                                          <p:attrName>style.visibility</p:attrName>
                                        </p:attrNameLst>
                                      </p:cBhvr>
                                      <p:to>
                                        <p:strVal val="visible"/>
                                      </p:to>
                                    </p:set>
                                    <p:anim calcmode="lin" valueType="num">
                                      <p:cBhvr additive="base">
                                        <p:cTn id="19" dur="500" fill="hold"/>
                                        <p:tgtEl>
                                          <p:spTgt spid="821383"/>
                                        </p:tgtEl>
                                        <p:attrNameLst>
                                          <p:attrName>ppt_x</p:attrName>
                                        </p:attrNameLst>
                                      </p:cBhvr>
                                      <p:tavLst>
                                        <p:tav tm="0">
                                          <p:val>
                                            <p:strVal val="#ppt_x"/>
                                          </p:val>
                                        </p:tav>
                                        <p:tav tm="100000">
                                          <p:val>
                                            <p:strVal val="#ppt_x"/>
                                          </p:val>
                                        </p:tav>
                                      </p:tavLst>
                                    </p:anim>
                                    <p:anim calcmode="lin" valueType="num">
                                      <p:cBhvr additive="base">
                                        <p:cTn id="20" dur="500" fill="hold"/>
                                        <p:tgtEl>
                                          <p:spTgt spid="82138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21384"/>
                                        </p:tgtEl>
                                        <p:attrNameLst>
                                          <p:attrName>style.visibility</p:attrName>
                                        </p:attrNameLst>
                                      </p:cBhvr>
                                      <p:to>
                                        <p:strVal val="visible"/>
                                      </p:to>
                                    </p:set>
                                    <p:anim calcmode="lin" valueType="num">
                                      <p:cBhvr additive="base">
                                        <p:cTn id="25" dur="500" fill="hold"/>
                                        <p:tgtEl>
                                          <p:spTgt spid="821384"/>
                                        </p:tgtEl>
                                        <p:attrNameLst>
                                          <p:attrName>ppt_x</p:attrName>
                                        </p:attrNameLst>
                                      </p:cBhvr>
                                      <p:tavLst>
                                        <p:tav tm="0">
                                          <p:val>
                                            <p:strVal val="#ppt_x"/>
                                          </p:val>
                                        </p:tav>
                                        <p:tav tm="100000">
                                          <p:val>
                                            <p:strVal val="#ppt_x"/>
                                          </p:val>
                                        </p:tav>
                                      </p:tavLst>
                                    </p:anim>
                                    <p:anim calcmode="lin" valueType="num">
                                      <p:cBhvr additive="base">
                                        <p:cTn id="26" dur="500" fill="hold"/>
                                        <p:tgtEl>
                                          <p:spTgt spid="82138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21385"/>
                                        </p:tgtEl>
                                        <p:attrNameLst>
                                          <p:attrName>style.visibility</p:attrName>
                                        </p:attrNameLst>
                                      </p:cBhvr>
                                      <p:to>
                                        <p:strVal val="visible"/>
                                      </p:to>
                                    </p:set>
                                    <p:anim calcmode="lin" valueType="num">
                                      <p:cBhvr additive="base">
                                        <p:cTn id="31" dur="500" fill="hold"/>
                                        <p:tgtEl>
                                          <p:spTgt spid="821385"/>
                                        </p:tgtEl>
                                        <p:attrNameLst>
                                          <p:attrName>ppt_x</p:attrName>
                                        </p:attrNameLst>
                                      </p:cBhvr>
                                      <p:tavLst>
                                        <p:tav tm="0">
                                          <p:val>
                                            <p:strVal val="#ppt_x"/>
                                          </p:val>
                                        </p:tav>
                                        <p:tav tm="100000">
                                          <p:val>
                                            <p:strVal val="#ppt_x"/>
                                          </p:val>
                                        </p:tav>
                                      </p:tavLst>
                                    </p:anim>
                                    <p:anim calcmode="lin" valueType="num">
                                      <p:cBhvr additive="base">
                                        <p:cTn id="32" dur="500" fill="hold"/>
                                        <p:tgtEl>
                                          <p:spTgt spid="82138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21386"/>
                                        </p:tgtEl>
                                        <p:attrNameLst>
                                          <p:attrName>style.visibility</p:attrName>
                                        </p:attrNameLst>
                                      </p:cBhvr>
                                      <p:to>
                                        <p:strVal val="visible"/>
                                      </p:to>
                                    </p:set>
                                    <p:anim calcmode="lin" valueType="num">
                                      <p:cBhvr additive="base">
                                        <p:cTn id="37" dur="500" fill="hold"/>
                                        <p:tgtEl>
                                          <p:spTgt spid="821386"/>
                                        </p:tgtEl>
                                        <p:attrNameLst>
                                          <p:attrName>ppt_x</p:attrName>
                                        </p:attrNameLst>
                                      </p:cBhvr>
                                      <p:tavLst>
                                        <p:tav tm="0">
                                          <p:val>
                                            <p:strVal val="#ppt_x"/>
                                          </p:val>
                                        </p:tav>
                                        <p:tav tm="100000">
                                          <p:val>
                                            <p:strVal val="#ppt_x"/>
                                          </p:val>
                                        </p:tav>
                                      </p:tavLst>
                                    </p:anim>
                                    <p:anim calcmode="lin" valueType="num">
                                      <p:cBhvr additive="base">
                                        <p:cTn id="38" dur="500" fill="hold"/>
                                        <p:tgtEl>
                                          <p:spTgt spid="821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3">
            <a:extLst>
              <a:ext uri="{FF2B5EF4-FFF2-40B4-BE49-F238E27FC236}">
                <a16:creationId xmlns:a16="http://schemas.microsoft.com/office/drawing/2014/main" id="{80AA4C16-6B8F-1CC7-5E1B-F6EA53F55E7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54E519-316C-4899-AD91-2496E32A25DB}" type="slidenum">
              <a:rPr lang="zh-CN" altLang="en-US"/>
              <a:pPr/>
              <a:t>397</a:t>
            </a:fld>
            <a:endParaRPr lang="zh-CN" altLang="en-US"/>
          </a:p>
        </p:txBody>
      </p:sp>
      <p:sp>
        <p:nvSpPr>
          <p:cNvPr id="10242" name="Rectangle 2">
            <a:extLst>
              <a:ext uri="{FF2B5EF4-FFF2-40B4-BE49-F238E27FC236}">
                <a16:creationId xmlns:a16="http://schemas.microsoft.com/office/drawing/2014/main" id="{0B0A7055-D6F8-62EB-CA06-0F84DB7EE60F}"/>
              </a:ext>
            </a:extLst>
          </p:cNvPr>
          <p:cNvSpPr>
            <a:spLocks noGrp="1" noChangeArrowheads="1"/>
          </p:cNvSpPr>
          <p:nvPr>
            <p:ph type="title" idx="4294967295"/>
          </p:nvPr>
        </p:nvSpPr>
        <p:spPr>
          <a:xfrm>
            <a:off x="388938" y="193675"/>
            <a:ext cx="5767387" cy="457200"/>
          </a:xfrm>
        </p:spPr>
        <p:txBody>
          <a:bodyPr anchor="b"/>
          <a:lstStyle/>
          <a:p>
            <a:pPr algn="l"/>
            <a:r>
              <a:rPr lang="zh-CN" altLang="en-US" sz="3200" b="1">
                <a:latin typeface="黑体" panose="02010609060101010101" pitchFamily="49" charset="-122"/>
                <a:ea typeface="黑体" panose="02010609060101010101" pitchFamily="49" charset="-122"/>
              </a:rPr>
              <a:t>一  基于图的协议*</a:t>
            </a:r>
          </a:p>
        </p:txBody>
      </p:sp>
      <p:sp>
        <p:nvSpPr>
          <p:cNvPr id="16388" name="Rectangle 3">
            <a:extLst>
              <a:ext uri="{FF2B5EF4-FFF2-40B4-BE49-F238E27FC236}">
                <a16:creationId xmlns:a16="http://schemas.microsoft.com/office/drawing/2014/main" id="{8B4AE5AE-FCB8-5D41-3B3D-8E93BD12BF7A}"/>
              </a:ext>
            </a:extLst>
          </p:cNvPr>
          <p:cNvSpPr>
            <a:spLocks noGrp="1" noChangeArrowheads="1"/>
          </p:cNvSpPr>
          <p:nvPr>
            <p:ph type="body" idx="4294967295"/>
          </p:nvPr>
        </p:nvSpPr>
        <p:spPr>
          <a:xfrm>
            <a:off x="431800" y="1090613"/>
            <a:ext cx="8159750" cy="5376862"/>
          </a:xfrm>
        </p:spPr>
        <p:txBody>
          <a:bodyPr/>
          <a:lstStyle/>
          <a:p>
            <a:r>
              <a:rPr lang="zh-CN" altLang="en-US" sz="2000">
                <a:latin typeface="Times New Roman" panose="02020603050405020304" pitchFamily="18" charset="0"/>
              </a:rPr>
              <a:t>基本思路：</a:t>
            </a:r>
          </a:p>
          <a:p>
            <a:pPr marL="457200" lvl="1" indent="0">
              <a:buFontTx/>
              <a:buNone/>
            </a:pPr>
            <a:r>
              <a:rPr lang="zh-CN" altLang="en-US" sz="2000">
                <a:latin typeface="Times New Roman" panose="02020603050405020304" pitchFamily="18" charset="0"/>
              </a:rPr>
              <a:t>若要开发“非两阶段封锁的、但要求保证冲突可串行化的”</a:t>
            </a:r>
          </a:p>
          <a:p>
            <a:pPr marL="457200" lvl="1" indent="0">
              <a:lnSpc>
                <a:spcPts val="1800"/>
              </a:lnSpc>
              <a:buFontTx/>
              <a:buNone/>
            </a:pPr>
            <a:r>
              <a:rPr lang="zh-CN" altLang="en-US" sz="2000">
                <a:latin typeface="Times New Roman" panose="02020603050405020304" pitchFamily="18" charset="0"/>
              </a:rPr>
              <a:t>协议，则一般</a:t>
            </a:r>
            <a:r>
              <a:rPr lang="zh-CN" altLang="en-US" sz="2000">
                <a:solidFill>
                  <a:srgbClr val="800000"/>
                </a:solidFill>
                <a:latin typeface="Times New Roman" panose="02020603050405020304" pitchFamily="18" charset="0"/>
              </a:rPr>
              <a:t>需要</a:t>
            </a:r>
            <a:r>
              <a:rPr lang="zh-CN" altLang="en-US" sz="2000">
                <a:latin typeface="Times New Roman" panose="02020603050405020304" pitchFamily="18" charset="0"/>
              </a:rPr>
              <a:t>每个事务如何存取数据库的附加信息。</a:t>
            </a:r>
            <a:endParaRPr lang="en-US" altLang="zh-CN" sz="2000">
              <a:latin typeface="Times New Roman" panose="02020603050405020304" pitchFamily="18" charset="0"/>
            </a:endParaRPr>
          </a:p>
          <a:p>
            <a:r>
              <a:rPr lang="zh-CN" altLang="en-US" sz="2000">
                <a:latin typeface="Times New Roman" panose="02020603050405020304" pitchFamily="18" charset="0"/>
              </a:rPr>
              <a:t>可以开发各种不同模型，</a:t>
            </a:r>
            <a:r>
              <a:rPr lang="zh-CN" altLang="en-US" sz="2000">
                <a:latin typeface="Times New Roman" panose="02020603050405020304" pitchFamily="18" charset="0"/>
                <a:sym typeface="Symbol" panose="05050102010706020507" pitchFamily="18" charset="2"/>
              </a:rPr>
              <a:t>一类最简单的模型是</a:t>
            </a:r>
            <a:r>
              <a:rPr lang="zh-CN" altLang="en-US" sz="2000">
                <a:solidFill>
                  <a:srgbClr val="800000"/>
                </a:solidFill>
                <a:latin typeface="Times New Roman" panose="02020603050405020304" pitchFamily="18" charset="0"/>
                <a:sym typeface="Symbol" panose="05050102010706020507" pitchFamily="18" charset="2"/>
              </a:rPr>
              <a:t>偏序</a:t>
            </a:r>
            <a:r>
              <a:rPr lang="zh-CN" altLang="en-US" sz="2000">
                <a:latin typeface="Times New Roman" panose="02020603050405020304" pitchFamily="18" charset="0"/>
                <a:sym typeface="Symbol" panose="05050102010706020507" pitchFamily="18" charset="2"/>
              </a:rPr>
              <a:t>：</a:t>
            </a:r>
          </a:p>
          <a:p>
            <a:pPr marL="457200" lvl="1" indent="0">
              <a:buFontTx/>
              <a:buNone/>
            </a:pPr>
            <a:r>
              <a:rPr lang="zh-CN" altLang="en-US" sz="2000">
                <a:latin typeface="Times New Roman" panose="02020603050405020304" pitchFamily="18" charset="0"/>
                <a:sym typeface="Symbol" panose="05050102010706020507" pitchFamily="18" charset="2"/>
              </a:rPr>
              <a:t>要求所有数据项集合</a:t>
            </a:r>
            <a:r>
              <a:rPr lang="en-US" altLang="zh-CN" sz="2000">
                <a:latin typeface="Times New Roman" panose="02020603050405020304" pitchFamily="18" charset="0"/>
                <a:sym typeface="Symbol" panose="05050102010706020507" pitchFamily="18" charset="2"/>
              </a:rPr>
              <a:t>D</a:t>
            </a:r>
            <a:r>
              <a:rPr lang="zh-CN" altLang="en-US" sz="2000">
                <a:latin typeface="Times New Roman" panose="02020603050405020304" pitchFamily="18" charset="0"/>
                <a:sym typeface="Symbol" panose="05050102010706020507" pitchFamily="18" charset="2"/>
              </a:rPr>
              <a:t>满足一种</a:t>
            </a:r>
            <a:r>
              <a:rPr lang="zh-CN" altLang="en-US" sz="2000">
                <a:solidFill>
                  <a:srgbClr val="464660"/>
                </a:solidFill>
                <a:latin typeface="Times New Roman" panose="02020603050405020304" pitchFamily="18" charset="0"/>
                <a:sym typeface="Symbol" panose="05050102010706020507" pitchFamily="18" charset="2"/>
              </a:rPr>
              <a:t>偏序</a:t>
            </a:r>
            <a:r>
              <a:rPr lang="zh-CN" altLang="en-US" sz="2000">
                <a:latin typeface="Times New Roman" panose="02020603050405020304" pitchFamily="18" charset="0"/>
                <a:sym typeface="Symbol" panose="05050102010706020507" pitchFamily="18" charset="2"/>
              </a:rPr>
              <a:t>‘</a:t>
            </a:r>
            <a:r>
              <a:rPr lang="en-US" altLang="zh-CN" sz="2000">
                <a:solidFill>
                  <a:srgbClr val="800000"/>
                </a:solidFill>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zh-CN" altLang="en-US" sz="2000">
                <a:latin typeface="Times New Roman" panose="02020603050405020304" pitchFamily="18" charset="0"/>
                <a:sym typeface="Symbol" panose="05050102010706020507" pitchFamily="18" charset="2"/>
              </a:rPr>
              <a:t>’，即</a:t>
            </a:r>
            <a:endParaRPr lang="en-US" altLang="zh-CN" sz="2000">
              <a:latin typeface="Times New Roman" panose="02020603050405020304" pitchFamily="18" charset="0"/>
              <a:sym typeface="Symbol" panose="05050102010706020507" pitchFamily="18" charset="2"/>
            </a:endParaRPr>
          </a:p>
          <a:p>
            <a:pPr marL="457200" lvl="1" indent="0">
              <a:buFontTx/>
              <a:buNone/>
            </a:pPr>
            <a:r>
              <a:rPr lang="en-US" altLang="zh-CN"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rPr>
              <a:t>D</a:t>
            </a:r>
            <a:r>
              <a:rPr lang="en-US" altLang="zh-CN" sz="2000">
                <a:latin typeface="Times New Roman" panose="02020603050405020304" pitchFamily="18" charset="0"/>
              </a:rPr>
              <a:t> = {</a:t>
            </a:r>
            <a:r>
              <a:rPr lang="en-US" altLang="zh-CN" sz="2000" i="1">
                <a:latin typeface="Times New Roman" panose="02020603050405020304" pitchFamily="18" charset="0"/>
              </a:rPr>
              <a:t>d</a:t>
            </a:r>
            <a:r>
              <a:rPr lang="en-US" altLang="zh-CN" sz="2000" i="1" baseline="-25000">
                <a:latin typeface="Times New Roman" panose="02020603050405020304" pitchFamily="18" charset="0"/>
              </a:rPr>
              <a:t>1</a:t>
            </a:r>
            <a:r>
              <a:rPr lang="en-US" altLang="zh-CN" sz="2000" i="1">
                <a:latin typeface="Times New Roman" panose="02020603050405020304" pitchFamily="18" charset="0"/>
              </a:rPr>
              <a:t>, d</a:t>
            </a:r>
            <a:r>
              <a:rPr lang="en-US" altLang="zh-CN" sz="2000" i="1" baseline="-25000">
                <a:latin typeface="Times New Roman" panose="02020603050405020304" pitchFamily="18" charset="0"/>
              </a:rPr>
              <a:t>2</a:t>
            </a:r>
            <a:r>
              <a:rPr lang="en-US" altLang="zh-CN" sz="2000" i="1">
                <a:latin typeface="Times New Roman" panose="02020603050405020304" pitchFamily="18" charset="0"/>
              </a:rPr>
              <a:t> ,..., d</a:t>
            </a:r>
            <a:r>
              <a:rPr lang="en-US" altLang="zh-CN" sz="2000" i="1" baseline="-25000">
                <a:latin typeface="Times New Roman" panose="02020603050405020304" pitchFamily="18" charset="0"/>
              </a:rPr>
              <a:t>h</a:t>
            </a:r>
            <a:r>
              <a:rPr lang="en-US" altLang="zh-CN" sz="2000">
                <a:latin typeface="Times New Roman" panose="02020603050405020304" pitchFamily="18" charset="0"/>
              </a:rPr>
              <a:t>}    </a:t>
            </a:r>
            <a:r>
              <a:rPr lang="zh-CN" altLang="en-US" sz="2000">
                <a:latin typeface="Times New Roman" panose="02020603050405020304" pitchFamily="18" charset="0"/>
              </a:rPr>
              <a:t>对任何</a:t>
            </a:r>
            <a:r>
              <a:rPr lang="en-US" altLang="zh-CN" sz="2000" i="1">
                <a:latin typeface="Times New Roman" panose="02020603050405020304" pitchFamily="18" charset="0"/>
              </a:rPr>
              <a:t>i</a:t>
            </a:r>
            <a:r>
              <a:rPr lang="zh-CN" altLang="en-US" sz="2000">
                <a:latin typeface="Times New Roman" panose="02020603050405020304" pitchFamily="18" charset="0"/>
              </a:rPr>
              <a:t>，都有</a:t>
            </a:r>
            <a:r>
              <a:rPr lang="en-US" altLang="zh-CN" sz="2000">
                <a:latin typeface="Times New Roman" panose="02020603050405020304" pitchFamily="18" charset="0"/>
              </a:rPr>
              <a:t> </a:t>
            </a:r>
            <a:r>
              <a:rPr lang="en-US" altLang="zh-CN" sz="2000" i="1">
                <a:latin typeface="Times New Roman" panose="02020603050405020304" pitchFamily="18" charset="0"/>
              </a:rPr>
              <a:t>d</a:t>
            </a:r>
            <a:r>
              <a:rPr lang="en-US" altLang="zh-CN" sz="2000" i="1" baseline="-25000">
                <a:latin typeface="Times New Roman" panose="02020603050405020304" pitchFamily="18" charset="0"/>
              </a:rPr>
              <a:t>i</a:t>
            </a:r>
            <a:r>
              <a:rPr lang="en-US" altLang="zh-CN" sz="2000">
                <a:latin typeface="Times New Roman" panose="02020603050405020304" pitchFamily="18" charset="0"/>
                <a:sym typeface="Symbol" panose="05050102010706020507" pitchFamily="18" charset="2"/>
              </a:rPr>
              <a:t></a:t>
            </a:r>
            <a:r>
              <a:rPr lang="en-US" altLang="zh-CN" sz="2000" i="1">
                <a:latin typeface="Times New Roman" panose="02020603050405020304" pitchFamily="18" charset="0"/>
              </a:rPr>
              <a:t>d</a:t>
            </a:r>
            <a:r>
              <a:rPr lang="en-US" altLang="zh-CN" sz="2000" i="1" baseline="-25000">
                <a:latin typeface="Times New Roman" panose="02020603050405020304" pitchFamily="18" charset="0"/>
              </a:rPr>
              <a:t>i</a:t>
            </a:r>
            <a:r>
              <a:rPr lang="zh-CN" altLang="en-US" sz="2000" i="1" baseline="-25000">
                <a:latin typeface="Times New Roman" panose="02020603050405020304" pitchFamily="18" charset="0"/>
              </a:rPr>
              <a:t>＋</a:t>
            </a:r>
            <a:r>
              <a:rPr lang="en-US" altLang="zh-CN" sz="2000" i="1" baseline="-25000">
                <a:latin typeface="Times New Roman" panose="02020603050405020304" pitchFamily="18" charset="0"/>
              </a:rPr>
              <a:t>1</a:t>
            </a:r>
            <a:endParaRPr lang="en-US" altLang="zh-CN" sz="2000">
              <a:latin typeface="Times New Roman" panose="02020603050405020304" pitchFamily="18" charset="0"/>
            </a:endParaRPr>
          </a:p>
          <a:p>
            <a:r>
              <a:rPr lang="zh-CN" altLang="en-US" sz="2000">
                <a:latin typeface="Times New Roman" panose="02020603050405020304" pitchFamily="18" charset="0"/>
              </a:rPr>
              <a:t>这种偏序的本质含意是要求：</a:t>
            </a:r>
          </a:p>
          <a:p>
            <a:pPr marL="457200" lvl="1" indent="0">
              <a:buFontTx/>
              <a:buNone/>
            </a:pPr>
            <a:r>
              <a:rPr lang="zh-CN" altLang="en-US" sz="2000">
                <a:latin typeface="Times New Roman" panose="02020603050405020304" pitchFamily="18" charset="0"/>
              </a:rPr>
              <a:t>如果</a:t>
            </a:r>
            <a:r>
              <a:rPr lang="en-US" altLang="zh-CN" sz="2000">
                <a:latin typeface="Times New Roman" panose="02020603050405020304" pitchFamily="18" charset="0"/>
              </a:rPr>
              <a:t> </a:t>
            </a:r>
            <a:r>
              <a:rPr lang="en-US" altLang="zh-CN" sz="2000" i="1">
                <a:latin typeface="Times New Roman" panose="02020603050405020304" pitchFamily="18" charset="0"/>
              </a:rPr>
              <a:t>d</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a:latin typeface="Times New Roman" panose="02020603050405020304" pitchFamily="18" charset="0"/>
                <a:sym typeface="Symbol" panose="05050102010706020507" pitchFamily="18" charset="2"/>
              </a:rPr>
              <a:t> </a:t>
            </a:r>
            <a:r>
              <a:rPr lang="en-US" altLang="zh-CN" sz="2000" i="1">
                <a:latin typeface="Times New Roman" panose="02020603050405020304" pitchFamily="18" charset="0"/>
              </a:rPr>
              <a:t>d</a:t>
            </a:r>
            <a:r>
              <a:rPr lang="en-US" altLang="zh-CN" sz="2000" i="1" baseline="-25000">
                <a:latin typeface="Times New Roman" panose="02020603050405020304" pitchFamily="18" charset="0"/>
              </a:rPr>
              <a:t>j </a:t>
            </a:r>
            <a:r>
              <a:rPr lang="en-US" altLang="zh-CN" sz="2000">
                <a:latin typeface="Times New Roman" panose="02020603050405020304" pitchFamily="18" charset="0"/>
              </a:rPr>
              <a:t> </a:t>
            </a:r>
            <a:r>
              <a:rPr lang="zh-CN" altLang="en-US" sz="2000">
                <a:latin typeface="Times New Roman" panose="02020603050405020304" pitchFamily="18" charset="0"/>
              </a:rPr>
              <a:t>，那么任何访问</a:t>
            </a:r>
            <a:r>
              <a:rPr lang="en-US" altLang="zh-CN" sz="2000" i="1">
                <a:latin typeface="Times New Roman" panose="02020603050405020304" pitchFamily="18" charset="0"/>
              </a:rPr>
              <a:t>d</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zh-CN" altLang="en-US" sz="2000">
                <a:latin typeface="Times New Roman" panose="02020603050405020304" pitchFamily="18" charset="0"/>
              </a:rPr>
              <a:t>和</a:t>
            </a:r>
            <a:r>
              <a:rPr lang="en-US" altLang="zh-CN" sz="2000" i="1">
                <a:latin typeface="Times New Roman" panose="02020603050405020304" pitchFamily="18" charset="0"/>
              </a:rPr>
              <a:t>d</a:t>
            </a:r>
            <a:r>
              <a:rPr lang="en-US" altLang="zh-CN" sz="2000" i="1" baseline="-25000">
                <a:latin typeface="Times New Roman" panose="02020603050405020304" pitchFamily="18" charset="0"/>
              </a:rPr>
              <a:t>j</a:t>
            </a:r>
            <a:r>
              <a:rPr lang="zh-CN" altLang="en-US" sz="2000">
                <a:latin typeface="Times New Roman" panose="02020603050405020304" pitchFamily="18" charset="0"/>
              </a:rPr>
              <a:t>的事务，都</a:t>
            </a:r>
            <a:r>
              <a:rPr lang="zh-CN" altLang="en-US" sz="2000">
                <a:solidFill>
                  <a:schemeClr val="tx2"/>
                </a:solidFill>
                <a:latin typeface="Times New Roman" panose="02020603050405020304" pitchFamily="18" charset="0"/>
              </a:rPr>
              <a:t>必须保证</a:t>
            </a:r>
            <a:r>
              <a:rPr lang="en-US" altLang="zh-CN" sz="2000">
                <a:latin typeface="Times New Roman" panose="02020603050405020304" pitchFamily="18" charset="0"/>
              </a:rPr>
              <a:t>d</a:t>
            </a:r>
            <a:r>
              <a:rPr lang="en-US" altLang="zh-CN" sz="2000" baseline="-25000">
                <a:latin typeface="Times New Roman" panose="02020603050405020304" pitchFamily="18" charset="0"/>
              </a:rPr>
              <a:t>i</a:t>
            </a:r>
            <a:r>
              <a:rPr lang="en-US" altLang="zh-CN" sz="2000">
                <a:latin typeface="Times New Roman" panose="02020603050405020304" pitchFamily="18" charset="0"/>
              </a:rPr>
              <a:t> </a:t>
            </a:r>
            <a:r>
              <a:rPr lang="zh-CN" altLang="en-US" sz="2000">
                <a:latin typeface="Times New Roman" panose="02020603050405020304" pitchFamily="18" charset="0"/>
              </a:rPr>
              <a:t>先于</a:t>
            </a:r>
            <a:r>
              <a:rPr lang="en-US" altLang="zh-CN" sz="2000">
                <a:latin typeface="Times New Roman" panose="02020603050405020304" pitchFamily="18" charset="0"/>
              </a:rPr>
              <a:t> </a:t>
            </a:r>
            <a:r>
              <a:rPr lang="en-US" altLang="zh-CN" sz="2000" i="1">
                <a:latin typeface="Times New Roman" panose="02020603050405020304" pitchFamily="18" charset="0"/>
              </a:rPr>
              <a:t>d</a:t>
            </a:r>
            <a:r>
              <a:rPr lang="en-US" altLang="zh-CN" sz="2000" i="1" baseline="-25000">
                <a:latin typeface="Times New Roman" panose="02020603050405020304" pitchFamily="18" charset="0"/>
              </a:rPr>
              <a:t>j</a:t>
            </a:r>
            <a:r>
              <a:rPr lang="zh-CN" altLang="en-US" sz="2000">
                <a:latin typeface="Times New Roman" panose="02020603050405020304" pitchFamily="18" charset="0"/>
              </a:rPr>
              <a:t>被访问。</a:t>
            </a:r>
          </a:p>
          <a:p>
            <a:pPr marL="457200" lvl="1" indent="0">
              <a:buFontTx/>
              <a:buNone/>
            </a:pPr>
            <a:r>
              <a:rPr lang="en-US" altLang="zh-CN" sz="2000">
                <a:solidFill>
                  <a:srgbClr val="0066FF"/>
                </a:solidFill>
              </a:rPr>
              <a:t>(</a:t>
            </a:r>
            <a:r>
              <a:rPr lang="zh-CN" altLang="en-US" sz="2000">
                <a:solidFill>
                  <a:srgbClr val="0066FF"/>
                </a:solidFill>
              </a:rPr>
              <a:t>即：所有事务对</a:t>
            </a:r>
            <a:r>
              <a:rPr lang="en-US" altLang="zh-CN" sz="2000">
                <a:solidFill>
                  <a:srgbClr val="0066FF"/>
                </a:solidFill>
              </a:rPr>
              <a:t>D</a:t>
            </a:r>
            <a:r>
              <a:rPr lang="zh-CN" altLang="en-US" sz="2000">
                <a:solidFill>
                  <a:srgbClr val="0066FF"/>
                </a:solidFill>
              </a:rPr>
              <a:t>中数据项的访问，都必须遵从偏序约束</a:t>
            </a:r>
            <a:r>
              <a:rPr lang="en-US" altLang="zh-CN" sz="2000">
                <a:solidFill>
                  <a:srgbClr val="0066FF"/>
                </a:solidFill>
              </a:rPr>
              <a:t>)</a:t>
            </a:r>
            <a:endParaRPr lang="zh-CN" altLang="en-US" sz="2000">
              <a:solidFill>
                <a:srgbClr val="0066FF"/>
              </a:solidFill>
            </a:endParaRPr>
          </a:p>
          <a:p>
            <a:r>
              <a:rPr lang="zh-CN" altLang="en-US" sz="2000">
                <a:solidFill>
                  <a:srgbClr val="464660"/>
                </a:solidFill>
              </a:rPr>
              <a:t>直观示例：</a:t>
            </a:r>
          </a:p>
          <a:p>
            <a:pPr marL="457200" lvl="1" indent="0">
              <a:buFontTx/>
              <a:buNone/>
            </a:pPr>
            <a:r>
              <a:rPr lang="zh-CN" altLang="en-US" sz="2000">
                <a:solidFill>
                  <a:srgbClr val="464660"/>
                </a:solidFill>
              </a:rPr>
              <a:t>想象一群人在一个餐厅享用自助餐</a:t>
            </a:r>
          </a:p>
          <a:p>
            <a:pPr marL="457200" lvl="1" indent="0">
              <a:buFontTx/>
              <a:buNone/>
            </a:pPr>
            <a:r>
              <a:rPr lang="zh-CN" altLang="en-US" sz="2000">
                <a:solidFill>
                  <a:srgbClr val="0066FF"/>
                </a:solidFill>
              </a:rPr>
              <a:t>如要求统一从左至右方向有序取食，则不会发生争抢混乱。</a:t>
            </a:r>
            <a:endParaRPr lang="en-US" altLang="zh-CN" sz="2000">
              <a:latin typeface="Times New Roman" panose="02020603050405020304" pitchFamily="18" charset="0"/>
            </a:endParaRPr>
          </a:p>
          <a:p>
            <a:r>
              <a:rPr lang="zh-CN" altLang="en-US" sz="2000">
                <a:latin typeface="Times New Roman" panose="02020603050405020304" pitchFamily="18" charset="0"/>
              </a:rPr>
              <a:t>偏序意味着</a:t>
            </a:r>
            <a:r>
              <a:rPr lang="zh-CN" altLang="en-US" sz="2000">
                <a:solidFill>
                  <a:srgbClr val="800000"/>
                </a:solidFill>
                <a:latin typeface="Times New Roman" panose="02020603050405020304" pitchFamily="18" charset="0"/>
              </a:rPr>
              <a:t>集合</a:t>
            </a:r>
            <a:r>
              <a:rPr lang="en-US" altLang="zh-CN" sz="2000">
                <a:solidFill>
                  <a:srgbClr val="800000"/>
                </a:solidFill>
                <a:latin typeface="Times New Roman" panose="02020603050405020304" pitchFamily="18" charset="0"/>
              </a:rPr>
              <a:t>D</a:t>
            </a:r>
            <a:r>
              <a:rPr lang="zh-CN" altLang="en-US" sz="2000">
                <a:latin typeface="Times New Roman" panose="02020603050405020304" pitchFamily="18" charset="0"/>
              </a:rPr>
              <a:t>可以视为是一个</a:t>
            </a:r>
            <a:r>
              <a:rPr lang="zh-CN" altLang="en-US" sz="2000">
                <a:solidFill>
                  <a:srgbClr val="800000"/>
                </a:solidFill>
                <a:latin typeface="Times New Roman" panose="02020603050405020304" pitchFamily="18" charset="0"/>
              </a:rPr>
              <a:t>有向无环图</a:t>
            </a:r>
            <a:r>
              <a:rPr lang="en-US" altLang="zh-CN" sz="2000">
                <a:latin typeface="Times New Roman" panose="02020603050405020304" pitchFamily="18" charset="0"/>
              </a:rPr>
              <a:t>.</a:t>
            </a:r>
          </a:p>
          <a:p>
            <a:pPr marL="457200" lvl="1" indent="0">
              <a:buFontTx/>
              <a:buNone/>
            </a:pPr>
            <a:r>
              <a:rPr lang="zh-CN" altLang="en-US" sz="2000">
                <a:latin typeface="Times New Roman" panose="02020603050405020304" pitchFamily="18" charset="0"/>
              </a:rPr>
              <a:t>比如，下面的</a:t>
            </a:r>
            <a:r>
              <a:rPr lang="zh-CN" altLang="en-US" sz="2000">
                <a:solidFill>
                  <a:srgbClr val="FF0000"/>
                </a:solidFill>
                <a:latin typeface="Times New Roman" panose="02020603050405020304" pitchFamily="18" charset="0"/>
              </a:rPr>
              <a:t>树协议</a:t>
            </a:r>
            <a:r>
              <a:rPr lang="zh-CN" altLang="en-US" sz="2000">
                <a:latin typeface="Times New Roman" panose="02020603050405020304" pitchFamily="18" charset="0"/>
              </a:rPr>
              <a:t>就是一种简单的基于图的协议</a:t>
            </a:r>
            <a:r>
              <a:rPr lang="en-US" altLang="zh-CN" sz="2000">
                <a:latin typeface="Times New Roman" panose="02020603050405020304" pitchFamily="18" charset="0"/>
              </a:rPr>
              <a:t>. </a:t>
            </a:r>
          </a:p>
        </p:txBody>
      </p:sp>
      <p:sp>
        <p:nvSpPr>
          <p:cNvPr id="10244" name="AutoShape 4">
            <a:extLst>
              <a:ext uri="{FF2B5EF4-FFF2-40B4-BE49-F238E27FC236}">
                <a16:creationId xmlns:a16="http://schemas.microsoft.com/office/drawing/2014/main" id="{258CB21E-36A2-0EC7-BC6C-5E30B8DFE24C}"/>
              </a:ext>
            </a:extLst>
          </p:cNvPr>
          <p:cNvSpPr>
            <a:spLocks noChangeArrowheads="1"/>
          </p:cNvSpPr>
          <p:nvPr/>
        </p:nvSpPr>
        <p:spPr bwMode="auto">
          <a:xfrm>
            <a:off x="6529388" y="2330450"/>
            <a:ext cx="2316162" cy="939800"/>
          </a:xfrm>
          <a:prstGeom prst="cloudCallout">
            <a:avLst>
              <a:gd name="adj1" fmla="val 50806"/>
              <a:gd name="adj2" fmla="val 60856"/>
            </a:avLst>
          </a:prstGeom>
          <a:solidFill>
            <a:schemeClr val="accent1"/>
          </a:solidFill>
          <a:ln w="9525">
            <a:solidFill>
              <a:schemeClr val="tx1"/>
            </a:solidFill>
            <a:round/>
            <a:headEnd/>
            <a:tailEnd/>
          </a:ln>
        </p:spPr>
        <p:txBody>
          <a:bodyPr lIns="0" tIns="0" rIns="0" bIns="0"/>
          <a:lstStyle/>
          <a:p>
            <a:pPr algn="ctr" eaLnBrk="0" hangingPunct="0">
              <a:spcBef>
                <a:spcPct val="20000"/>
              </a:spcBef>
            </a:pPr>
            <a:r>
              <a:rPr lang="zh-CN" altLang="en-US" sz="1600">
                <a:solidFill>
                  <a:srgbClr val="464660"/>
                </a:solidFill>
              </a:rPr>
              <a:t>基于图的协议的基本思路是什么</a:t>
            </a:r>
            <a:r>
              <a:rPr lang="en-US" altLang="zh-CN" sz="1600">
                <a:solidFill>
                  <a:srgbClr val="464660"/>
                </a:solidFill>
              </a:rPr>
              <a:t>?</a:t>
            </a:r>
            <a:endParaRPr lang="zh-CN" altLang="en-US" sz="1600">
              <a:solidFill>
                <a:srgbClr val="464660"/>
              </a:solidFill>
            </a:endParaRPr>
          </a:p>
        </p:txBody>
      </p:sp>
      <p:sp>
        <p:nvSpPr>
          <p:cNvPr id="10245" name="矩形 1">
            <a:extLst>
              <a:ext uri="{FF2B5EF4-FFF2-40B4-BE49-F238E27FC236}">
                <a16:creationId xmlns:a16="http://schemas.microsoft.com/office/drawing/2014/main" id="{68215D85-E665-1C7B-1A84-3F3C3A4E3608}"/>
              </a:ext>
            </a:extLst>
          </p:cNvPr>
          <p:cNvSpPr>
            <a:spLocks noChangeArrowheads="1"/>
          </p:cNvSpPr>
          <p:nvPr/>
        </p:nvSpPr>
        <p:spPr bwMode="auto">
          <a:xfrm>
            <a:off x="414338" y="660400"/>
            <a:ext cx="162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2800">
                <a:latin typeface="黑体" panose="02010609060101010101" pitchFamily="49" charset="-122"/>
                <a:ea typeface="黑体" panose="02010609060101010101" pitchFamily="49" charset="-122"/>
              </a:rPr>
              <a:t>1.1 </a:t>
            </a:r>
            <a:r>
              <a:rPr lang="zh-CN" altLang="en-US" sz="2800">
                <a:latin typeface="黑体" panose="02010609060101010101" pitchFamily="49" charset="-122"/>
                <a:ea typeface="黑体" panose="02010609060101010101" pitchFamily="49" charset="-122"/>
              </a:rPr>
              <a:t>概述</a:t>
            </a:r>
            <a:endParaRPr lang="zh-CN" altLang="en-US" sz="2800"/>
          </a:p>
        </p:txBody>
      </p:sp>
      <p:sp>
        <p:nvSpPr>
          <p:cNvPr id="10246" name="矩形 1">
            <a:extLst>
              <a:ext uri="{FF2B5EF4-FFF2-40B4-BE49-F238E27FC236}">
                <a16:creationId xmlns:a16="http://schemas.microsoft.com/office/drawing/2014/main" id="{F53ED093-CDF8-7B17-105C-FB2F3A35FC09}"/>
              </a:ext>
            </a:extLst>
          </p:cNvPr>
          <p:cNvSpPr>
            <a:spLocks noChangeArrowheads="1"/>
          </p:cNvSpPr>
          <p:nvPr/>
        </p:nvSpPr>
        <p:spPr bwMode="auto">
          <a:xfrm>
            <a:off x="6435725" y="1019175"/>
            <a:ext cx="2249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sz="2000">
                <a:solidFill>
                  <a:srgbClr val="FF0000"/>
                </a:solidFill>
              </a:rPr>
              <a:t>分析自助餐的管理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animEffect transition="in" filter="blinds(horizontal)">
                                      <p:cBhvr>
                                        <p:cTn id="7" dur="500"/>
                                        <p:tgtEl>
                                          <p:spTgt spid="1638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388">
                                            <p:txEl>
                                              <p:pRg st="1" end="1"/>
                                            </p:txEl>
                                          </p:spTgt>
                                        </p:tgtEl>
                                        <p:attrNameLst>
                                          <p:attrName>style.visibility</p:attrName>
                                        </p:attrNameLst>
                                      </p:cBhvr>
                                      <p:to>
                                        <p:strVal val="visible"/>
                                      </p:to>
                                    </p:set>
                                    <p:animEffect transition="in" filter="blinds(horizontal)">
                                      <p:cBhvr>
                                        <p:cTn id="10" dur="500"/>
                                        <p:tgtEl>
                                          <p:spTgt spid="16388">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6388">
                                            <p:txEl>
                                              <p:pRg st="2" end="2"/>
                                            </p:txEl>
                                          </p:spTgt>
                                        </p:tgtEl>
                                        <p:attrNameLst>
                                          <p:attrName>style.visibility</p:attrName>
                                        </p:attrNameLst>
                                      </p:cBhvr>
                                      <p:to>
                                        <p:strVal val="visible"/>
                                      </p:to>
                                    </p:set>
                                    <p:animEffect transition="in" filter="blinds(horizontal)">
                                      <p:cBhvr>
                                        <p:cTn id="13" dur="500"/>
                                        <p:tgtEl>
                                          <p:spTgt spid="16388">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6388">
                                            <p:txEl>
                                              <p:pRg st="3" end="3"/>
                                            </p:txEl>
                                          </p:spTgt>
                                        </p:tgtEl>
                                        <p:attrNameLst>
                                          <p:attrName>style.visibility</p:attrName>
                                        </p:attrNameLst>
                                      </p:cBhvr>
                                      <p:to>
                                        <p:strVal val="visible"/>
                                      </p:to>
                                    </p:set>
                                    <p:animEffect transition="in" filter="blinds(horizontal)">
                                      <p:cBhvr>
                                        <p:cTn id="18" dur="500"/>
                                        <p:tgtEl>
                                          <p:spTgt spid="16388">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6388">
                                            <p:txEl>
                                              <p:pRg st="4" end="4"/>
                                            </p:txEl>
                                          </p:spTgt>
                                        </p:tgtEl>
                                        <p:attrNameLst>
                                          <p:attrName>style.visibility</p:attrName>
                                        </p:attrNameLst>
                                      </p:cBhvr>
                                      <p:to>
                                        <p:strVal val="visible"/>
                                      </p:to>
                                    </p:set>
                                    <p:animEffect transition="in" filter="blinds(horizontal)">
                                      <p:cBhvr>
                                        <p:cTn id="21" dur="500"/>
                                        <p:tgtEl>
                                          <p:spTgt spid="16388">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6388">
                                            <p:txEl>
                                              <p:pRg st="5" end="5"/>
                                            </p:txEl>
                                          </p:spTgt>
                                        </p:tgtEl>
                                        <p:attrNameLst>
                                          <p:attrName>style.visibility</p:attrName>
                                        </p:attrNameLst>
                                      </p:cBhvr>
                                      <p:to>
                                        <p:strVal val="visible"/>
                                      </p:to>
                                    </p:set>
                                    <p:animEffect transition="in" filter="blinds(horizontal)">
                                      <p:cBhvr>
                                        <p:cTn id="24" dur="500"/>
                                        <p:tgtEl>
                                          <p:spTgt spid="16388">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6388">
                                            <p:txEl>
                                              <p:pRg st="6" end="6"/>
                                            </p:txEl>
                                          </p:spTgt>
                                        </p:tgtEl>
                                        <p:attrNameLst>
                                          <p:attrName>style.visibility</p:attrName>
                                        </p:attrNameLst>
                                      </p:cBhvr>
                                      <p:to>
                                        <p:strVal val="visible"/>
                                      </p:to>
                                    </p:set>
                                    <p:animEffect transition="in" filter="blinds(horizontal)">
                                      <p:cBhvr>
                                        <p:cTn id="29" dur="500"/>
                                        <p:tgtEl>
                                          <p:spTgt spid="16388">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6388">
                                            <p:txEl>
                                              <p:pRg st="7" end="7"/>
                                            </p:txEl>
                                          </p:spTgt>
                                        </p:tgtEl>
                                        <p:attrNameLst>
                                          <p:attrName>style.visibility</p:attrName>
                                        </p:attrNameLst>
                                      </p:cBhvr>
                                      <p:to>
                                        <p:strVal val="visible"/>
                                      </p:to>
                                    </p:set>
                                    <p:animEffect transition="in" filter="blinds(horizontal)">
                                      <p:cBhvr>
                                        <p:cTn id="32" dur="500"/>
                                        <p:tgtEl>
                                          <p:spTgt spid="16388">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6388">
                                            <p:txEl>
                                              <p:pRg st="8" end="8"/>
                                            </p:txEl>
                                          </p:spTgt>
                                        </p:tgtEl>
                                        <p:attrNameLst>
                                          <p:attrName>style.visibility</p:attrName>
                                        </p:attrNameLst>
                                      </p:cBhvr>
                                      <p:to>
                                        <p:strVal val="visible"/>
                                      </p:to>
                                    </p:set>
                                    <p:animEffect transition="in" filter="blinds(horizontal)">
                                      <p:cBhvr>
                                        <p:cTn id="35" dur="500"/>
                                        <p:tgtEl>
                                          <p:spTgt spid="16388">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6388">
                                            <p:txEl>
                                              <p:pRg st="9" end="9"/>
                                            </p:txEl>
                                          </p:spTgt>
                                        </p:tgtEl>
                                        <p:attrNameLst>
                                          <p:attrName>style.visibility</p:attrName>
                                        </p:attrNameLst>
                                      </p:cBhvr>
                                      <p:to>
                                        <p:strVal val="visible"/>
                                      </p:to>
                                    </p:set>
                                    <p:animEffect transition="in" filter="blinds(horizontal)">
                                      <p:cBhvr>
                                        <p:cTn id="40" dur="500"/>
                                        <p:tgtEl>
                                          <p:spTgt spid="16388">
                                            <p:txEl>
                                              <p:pRg st="9" end="9"/>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6388">
                                            <p:txEl>
                                              <p:pRg st="10" end="10"/>
                                            </p:txEl>
                                          </p:spTgt>
                                        </p:tgtEl>
                                        <p:attrNameLst>
                                          <p:attrName>style.visibility</p:attrName>
                                        </p:attrNameLst>
                                      </p:cBhvr>
                                      <p:to>
                                        <p:strVal val="visible"/>
                                      </p:to>
                                    </p:set>
                                    <p:animEffect transition="in" filter="blinds(horizontal)">
                                      <p:cBhvr>
                                        <p:cTn id="43" dur="500"/>
                                        <p:tgtEl>
                                          <p:spTgt spid="16388">
                                            <p:txEl>
                                              <p:pRg st="10" end="1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16388">
                                            <p:txEl>
                                              <p:pRg st="11" end="11"/>
                                            </p:txEl>
                                          </p:spTgt>
                                        </p:tgtEl>
                                        <p:attrNameLst>
                                          <p:attrName>style.visibility</p:attrName>
                                        </p:attrNameLst>
                                      </p:cBhvr>
                                      <p:to>
                                        <p:strVal val="visible"/>
                                      </p:to>
                                    </p:set>
                                    <p:animEffect transition="in" filter="blinds(horizontal)">
                                      <p:cBhvr>
                                        <p:cTn id="46" dur="500"/>
                                        <p:tgtEl>
                                          <p:spTgt spid="16388">
                                            <p:txEl>
                                              <p:pRg st="11" end="1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16388">
                                            <p:txEl>
                                              <p:pRg st="12" end="12"/>
                                            </p:txEl>
                                          </p:spTgt>
                                        </p:tgtEl>
                                        <p:attrNameLst>
                                          <p:attrName>style.visibility</p:attrName>
                                        </p:attrNameLst>
                                      </p:cBhvr>
                                      <p:to>
                                        <p:strVal val="visible"/>
                                      </p:to>
                                    </p:set>
                                    <p:animEffect transition="in" filter="blinds(horizontal)">
                                      <p:cBhvr>
                                        <p:cTn id="51" dur="500"/>
                                        <p:tgtEl>
                                          <p:spTgt spid="16388">
                                            <p:txEl>
                                              <p:pRg st="12" end="12"/>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16388">
                                            <p:txEl>
                                              <p:pRg st="13" end="13"/>
                                            </p:txEl>
                                          </p:spTgt>
                                        </p:tgtEl>
                                        <p:attrNameLst>
                                          <p:attrName>style.visibility</p:attrName>
                                        </p:attrNameLst>
                                      </p:cBhvr>
                                      <p:to>
                                        <p:strVal val="visible"/>
                                      </p:to>
                                    </p:set>
                                    <p:animEffect transition="in" filter="blinds(horizontal)">
                                      <p:cBhvr>
                                        <p:cTn id="54" dur="500"/>
                                        <p:tgtEl>
                                          <p:spTgt spid="1638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3">
            <a:extLst>
              <a:ext uri="{FF2B5EF4-FFF2-40B4-BE49-F238E27FC236}">
                <a16:creationId xmlns:a16="http://schemas.microsoft.com/office/drawing/2014/main" id="{C415428C-1DB5-4E8E-6FEB-D14166E142F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4DF1F2-C825-452F-A9E8-84E4AE4F3C71}" type="slidenum">
              <a:rPr lang="zh-CN" altLang="en-US"/>
              <a:pPr/>
              <a:t>398</a:t>
            </a:fld>
            <a:endParaRPr lang="zh-CN" altLang="en-US"/>
          </a:p>
        </p:txBody>
      </p:sp>
      <p:sp>
        <p:nvSpPr>
          <p:cNvPr id="12290" name="Rectangle 2">
            <a:extLst>
              <a:ext uri="{FF2B5EF4-FFF2-40B4-BE49-F238E27FC236}">
                <a16:creationId xmlns:a16="http://schemas.microsoft.com/office/drawing/2014/main" id="{F93CB95E-6844-52BC-841E-6138A8E85DD2}"/>
              </a:ext>
            </a:extLst>
          </p:cNvPr>
          <p:cNvSpPr>
            <a:spLocks noGrp="1" noChangeArrowheads="1"/>
          </p:cNvSpPr>
          <p:nvPr>
            <p:ph type="title" idx="4294967295"/>
          </p:nvPr>
        </p:nvSpPr>
        <p:spPr>
          <a:xfrm>
            <a:off x="254000" y="127000"/>
            <a:ext cx="4283075" cy="485775"/>
          </a:xfrm>
        </p:spPr>
        <p:txBody>
          <a:bodyPr anchor="b"/>
          <a:lstStyle/>
          <a:p>
            <a:pPr algn="l"/>
            <a:r>
              <a:rPr lang="en-US" altLang="zh-CN" sz="2800" b="1">
                <a:latin typeface="黑体" panose="02010609060101010101" pitchFamily="49" charset="-122"/>
                <a:ea typeface="黑体" panose="02010609060101010101" pitchFamily="49" charset="-122"/>
              </a:rPr>
              <a:t>1.2 </a:t>
            </a:r>
            <a:r>
              <a:rPr lang="zh-CN" altLang="en-US" sz="2800" b="1">
                <a:latin typeface="黑体" panose="02010609060101010101" pitchFamily="49" charset="-122"/>
                <a:ea typeface="黑体" panose="02010609060101010101" pitchFamily="49" charset="-122"/>
              </a:rPr>
              <a:t>树形协议</a:t>
            </a:r>
            <a:endParaRPr lang="zh-CN" altLang="en-US" sz="1600" b="1">
              <a:solidFill>
                <a:schemeClr val="tx1"/>
              </a:solidFill>
              <a:latin typeface="黑体" panose="02010609060101010101" pitchFamily="49" charset="-122"/>
              <a:ea typeface="黑体" panose="02010609060101010101" pitchFamily="49" charset="-122"/>
            </a:endParaRPr>
          </a:p>
        </p:txBody>
      </p:sp>
      <p:pic>
        <p:nvPicPr>
          <p:cNvPr id="12291" name="Picture 7">
            <a:extLst>
              <a:ext uri="{FF2B5EF4-FFF2-40B4-BE49-F238E27FC236}">
                <a16:creationId xmlns:a16="http://schemas.microsoft.com/office/drawing/2014/main" id="{4E972319-981F-B834-8525-380D6CCE4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814388"/>
            <a:ext cx="3236913"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5">
            <a:extLst>
              <a:ext uri="{FF2B5EF4-FFF2-40B4-BE49-F238E27FC236}">
                <a16:creationId xmlns:a16="http://schemas.microsoft.com/office/drawing/2014/main" id="{CEEAD76C-843A-26D6-2012-D8950BCB7F84}"/>
              </a:ext>
            </a:extLst>
          </p:cNvPr>
          <p:cNvSpPr>
            <a:spLocks noChangeArrowheads="1"/>
          </p:cNvSpPr>
          <p:nvPr/>
        </p:nvSpPr>
        <p:spPr bwMode="auto">
          <a:xfrm>
            <a:off x="3344863" y="1803400"/>
            <a:ext cx="48736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2000">
                <a:solidFill>
                  <a:srgbClr val="0000FF"/>
                </a:solidFill>
                <a:latin typeface="Times New Roman" panose="02020603050405020304" pitchFamily="18" charset="0"/>
              </a:rPr>
              <a:t>树形协议是一种特殊的偏序关系：</a:t>
            </a:r>
            <a:endParaRPr lang="zh-CN" altLang="en-US" sz="2000" b="0">
              <a:solidFill>
                <a:srgbClr val="0066FF"/>
              </a:solidFill>
            </a:endParaRPr>
          </a:p>
          <a:p>
            <a:pPr eaLnBrk="0" hangingPunct="0">
              <a:spcBef>
                <a:spcPct val="20000"/>
              </a:spcBef>
            </a:pPr>
            <a:r>
              <a:rPr lang="zh-CN" altLang="en-US" sz="2000" b="0">
                <a:solidFill>
                  <a:srgbClr val="0066FF"/>
                </a:solidFill>
              </a:rPr>
              <a:t>所有数据项按照从上到下的父子关系，排出</a:t>
            </a:r>
          </a:p>
          <a:p>
            <a:pPr eaLnBrk="0" hangingPunct="0">
              <a:spcBef>
                <a:spcPct val="20000"/>
              </a:spcBef>
            </a:pPr>
            <a:r>
              <a:rPr lang="zh-CN" altLang="en-US" sz="2000" b="0">
                <a:solidFill>
                  <a:srgbClr val="0066FF"/>
                </a:solidFill>
              </a:rPr>
              <a:t>一种偏序</a:t>
            </a:r>
            <a:r>
              <a:rPr lang="en-US" altLang="zh-CN" sz="2000" b="0">
                <a:solidFill>
                  <a:srgbClr val="0066FF"/>
                </a:solidFill>
              </a:rPr>
              <a:t>(</a:t>
            </a:r>
            <a:r>
              <a:rPr lang="zh-CN" altLang="en-US" sz="2000" b="0">
                <a:solidFill>
                  <a:srgbClr val="0066FF"/>
                </a:solidFill>
              </a:rPr>
              <a:t>所有事务需按此偏序访问数据项</a:t>
            </a:r>
            <a:r>
              <a:rPr lang="en-US" altLang="zh-CN" sz="2000" b="0">
                <a:solidFill>
                  <a:srgbClr val="0066FF"/>
                </a:solidFill>
              </a:rPr>
              <a:t>)</a:t>
            </a:r>
            <a:endParaRPr lang="zh-CN" altLang="en-US" sz="2000" b="0">
              <a:solidFill>
                <a:srgbClr val="0066FF"/>
              </a:solidFill>
            </a:endParaRPr>
          </a:p>
        </p:txBody>
      </p:sp>
      <p:sp>
        <p:nvSpPr>
          <p:cNvPr id="12293" name="AutoShape 4">
            <a:extLst>
              <a:ext uri="{FF2B5EF4-FFF2-40B4-BE49-F238E27FC236}">
                <a16:creationId xmlns:a16="http://schemas.microsoft.com/office/drawing/2014/main" id="{B988401E-02C5-AADB-B258-287F8ED959FA}"/>
              </a:ext>
            </a:extLst>
          </p:cNvPr>
          <p:cNvSpPr>
            <a:spLocks noChangeArrowheads="1"/>
          </p:cNvSpPr>
          <p:nvPr/>
        </p:nvSpPr>
        <p:spPr bwMode="auto">
          <a:xfrm>
            <a:off x="6827838" y="1016000"/>
            <a:ext cx="1943100" cy="804863"/>
          </a:xfrm>
          <a:prstGeom prst="cloudCallout">
            <a:avLst>
              <a:gd name="adj1" fmla="val 49167"/>
              <a:gd name="adj2" fmla="val 54292"/>
            </a:avLst>
          </a:prstGeom>
          <a:solidFill>
            <a:schemeClr val="accent1"/>
          </a:solidFill>
          <a:ln w="9525">
            <a:solidFill>
              <a:schemeClr val="tx1"/>
            </a:solidFill>
            <a:round/>
            <a:headEnd/>
            <a:tailEnd/>
          </a:ln>
        </p:spPr>
        <p:txBody>
          <a:bodyPr lIns="0" tIns="0" rIns="0" bIns="0"/>
          <a:lstStyle/>
          <a:p>
            <a:pPr algn="ctr" eaLnBrk="0" hangingPunct="0">
              <a:spcBef>
                <a:spcPct val="20000"/>
              </a:spcBef>
            </a:pPr>
            <a:r>
              <a:rPr lang="zh-CN" altLang="en-US" sz="1600">
                <a:solidFill>
                  <a:srgbClr val="464660"/>
                </a:solidFill>
              </a:rPr>
              <a:t>如何理解树协议</a:t>
            </a:r>
            <a:r>
              <a:rPr lang="en-US" altLang="zh-CN" sz="1600">
                <a:solidFill>
                  <a:srgbClr val="464660"/>
                </a:solidFill>
              </a:rPr>
              <a:t>?</a:t>
            </a:r>
            <a:endParaRPr lang="zh-CN" altLang="en-US" sz="1600">
              <a:solidFill>
                <a:srgbClr val="464660"/>
              </a:solidFill>
            </a:endParaRPr>
          </a:p>
        </p:txBody>
      </p:sp>
      <p:sp>
        <p:nvSpPr>
          <p:cNvPr id="12294" name="Rectangle 2">
            <a:extLst>
              <a:ext uri="{FF2B5EF4-FFF2-40B4-BE49-F238E27FC236}">
                <a16:creationId xmlns:a16="http://schemas.microsoft.com/office/drawing/2014/main" id="{E9E04604-5429-A32A-3A0D-D4F8263CA054}"/>
              </a:ext>
            </a:extLst>
          </p:cNvPr>
          <p:cNvSpPr>
            <a:spLocks noChangeArrowheads="1"/>
          </p:cNvSpPr>
          <p:nvPr/>
        </p:nvSpPr>
        <p:spPr bwMode="auto">
          <a:xfrm>
            <a:off x="6081713" y="144463"/>
            <a:ext cx="26971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spcBef>
                <a:spcPct val="20000"/>
              </a:spcBef>
            </a:pPr>
            <a:r>
              <a:rPr lang="zh-CN" altLang="en-US" sz="2000">
                <a:solidFill>
                  <a:srgbClr val="008000"/>
                </a:solidFill>
                <a:latin typeface="黑体" panose="02010609060101010101" pitchFamily="49" charset="-122"/>
                <a:ea typeface="黑体" panose="02010609060101010101" pitchFamily="49" charset="-122"/>
              </a:rPr>
              <a:t>一</a:t>
            </a:r>
            <a:r>
              <a:rPr lang="en-US" altLang="zh-CN" sz="2000">
                <a:solidFill>
                  <a:srgbClr val="008000"/>
                </a:solidFill>
                <a:latin typeface="黑体" panose="02010609060101010101" pitchFamily="49" charset="-122"/>
                <a:ea typeface="黑体" panose="02010609060101010101" pitchFamily="49" charset="-122"/>
              </a:rPr>
              <a:t> </a:t>
            </a:r>
            <a:r>
              <a:rPr lang="zh-CN" altLang="en-US" sz="2000">
                <a:solidFill>
                  <a:srgbClr val="008000"/>
                </a:solidFill>
                <a:latin typeface="黑体" panose="02010609060101010101" pitchFamily="49" charset="-122"/>
                <a:ea typeface="黑体" panose="02010609060101010101" pitchFamily="49" charset="-122"/>
              </a:rPr>
              <a:t>基于图的协议</a:t>
            </a:r>
          </a:p>
        </p:txBody>
      </p:sp>
      <p:pic>
        <p:nvPicPr>
          <p:cNvPr id="12295" name="图片 2">
            <a:extLst>
              <a:ext uri="{FF2B5EF4-FFF2-40B4-BE49-F238E27FC236}">
                <a16:creationId xmlns:a16="http://schemas.microsoft.com/office/drawing/2014/main" id="{E6FD4CD2-CF25-8C4F-AE00-C860174D8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6450" y="3165475"/>
            <a:ext cx="6784975"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 8">
            <a:extLst>
              <a:ext uri="{FF2B5EF4-FFF2-40B4-BE49-F238E27FC236}">
                <a16:creationId xmlns:a16="http://schemas.microsoft.com/office/drawing/2014/main" id="{FEAF3ABA-EF80-1397-048D-49EA2AC61B41}"/>
              </a:ext>
            </a:extLst>
          </p:cNvPr>
          <p:cNvGrpSpPr>
            <a:grpSpLocks/>
          </p:cNvGrpSpPr>
          <p:nvPr/>
        </p:nvGrpSpPr>
        <p:grpSpPr bwMode="auto">
          <a:xfrm>
            <a:off x="2857500" y="4586288"/>
            <a:ext cx="2446338" cy="19050"/>
            <a:chOff x="2856752" y="4586942"/>
            <a:chExt cx="2447365" cy="17929"/>
          </a:xfrm>
        </p:grpSpPr>
        <p:cxnSp>
          <p:nvCxnSpPr>
            <p:cNvPr id="12297" name="直线连接符 4">
              <a:extLst>
                <a:ext uri="{FF2B5EF4-FFF2-40B4-BE49-F238E27FC236}">
                  <a16:creationId xmlns:a16="http://schemas.microsoft.com/office/drawing/2014/main" id="{49EC85E0-7422-A74C-87B7-09366A9200BF}"/>
                </a:ext>
              </a:extLst>
            </p:cNvPr>
            <p:cNvCxnSpPr>
              <a:cxnSpLocks noChangeShapeType="1"/>
            </p:cNvCxnSpPr>
            <p:nvPr/>
          </p:nvCxnSpPr>
          <p:spPr bwMode="auto">
            <a:xfrm>
              <a:off x="4602147" y="4586942"/>
              <a:ext cx="701970"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cxnSp>
        <p:cxnSp>
          <p:nvCxnSpPr>
            <p:cNvPr id="12298" name="直线连接符 13">
              <a:extLst>
                <a:ext uri="{FF2B5EF4-FFF2-40B4-BE49-F238E27FC236}">
                  <a16:creationId xmlns:a16="http://schemas.microsoft.com/office/drawing/2014/main" id="{BA60E7EB-8474-95B3-6E46-FE2C75B5EC0F}"/>
                </a:ext>
              </a:extLst>
            </p:cNvPr>
            <p:cNvCxnSpPr>
              <a:cxnSpLocks noChangeShapeType="1"/>
            </p:cNvCxnSpPr>
            <p:nvPr/>
          </p:nvCxnSpPr>
          <p:spPr bwMode="auto">
            <a:xfrm>
              <a:off x="2856752" y="4604871"/>
              <a:ext cx="701970" cy="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cxnSp>
      </p:grpSp>
      <p:grpSp>
        <p:nvGrpSpPr>
          <p:cNvPr id="10" name="组 9">
            <a:extLst>
              <a:ext uri="{FF2B5EF4-FFF2-40B4-BE49-F238E27FC236}">
                <a16:creationId xmlns:a16="http://schemas.microsoft.com/office/drawing/2014/main" id="{B2154AEC-868B-CAC6-9423-389D0FE9FD4E}"/>
              </a:ext>
            </a:extLst>
          </p:cNvPr>
          <p:cNvGrpSpPr>
            <a:grpSpLocks/>
          </p:cNvGrpSpPr>
          <p:nvPr/>
        </p:nvGrpSpPr>
        <p:grpSpPr bwMode="auto">
          <a:xfrm>
            <a:off x="2857500" y="4964113"/>
            <a:ext cx="3810000" cy="14287"/>
            <a:chOff x="2856753" y="4963460"/>
            <a:chExt cx="3810000" cy="14941"/>
          </a:xfrm>
        </p:grpSpPr>
        <p:cxnSp>
          <p:nvCxnSpPr>
            <p:cNvPr id="12300" name="直线连接符 14">
              <a:extLst>
                <a:ext uri="{FF2B5EF4-FFF2-40B4-BE49-F238E27FC236}">
                  <a16:creationId xmlns:a16="http://schemas.microsoft.com/office/drawing/2014/main" id="{728ABB73-0746-A3A0-0892-9C513CCCE3CF}"/>
                </a:ext>
              </a:extLst>
            </p:cNvPr>
            <p:cNvCxnSpPr>
              <a:cxnSpLocks noChangeShapeType="1"/>
            </p:cNvCxnSpPr>
            <p:nvPr/>
          </p:nvCxnSpPr>
          <p:spPr bwMode="auto">
            <a:xfrm>
              <a:off x="5965078" y="4978401"/>
              <a:ext cx="701675"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cxnSp>
        <p:cxnSp>
          <p:nvCxnSpPr>
            <p:cNvPr id="12301" name="直线连接符 15">
              <a:extLst>
                <a:ext uri="{FF2B5EF4-FFF2-40B4-BE49-F238E27FC236}">
                  <a16:creationId xmlns:a16="http://schemas.microsoft.com/office/drawing/2014/main" id="{896AE62A-7A41-C521-7D63-2E3BBCC8C691}"/>
                </a:ext>
              </a:extLst>
            </p:cNvPr>
            <p:cNvCxnSpPr>
              <a:cxnSpLocks noChangeShapeType="1"/>
            </p:cNvCxnSpPr>
            <p:nvPr/>
          </p:nvCxnSpPr>
          <p:spPr bwMode="auto">
            <a:xfrm>
              <a:off x="2856753" y="4963460"/>
              <a:ext cx="701675" cy="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cxnSp>
      </p:grpSp>
      <p:cxnSp>
        <p:nvCxnSpPr>
          <p:cNvPr id="17" name="直线连接符 16">
            <a:extLst>
              <a:ext uri="{FF2B5EF4-FFF2-40B4-BE49-F238E27FC236}">
                <a16:creationId xmlns:a16="http://schemas.microsoft.com/office/drawing/2014/main" id="{C0E9BB13-1377-445A-A917-CABC84E301FD}"/>
              </a:ext>
            </a:extLst>
          </p:cNvPr>
          <p:cNvCxnSpPr>
            <a:cxnSpLocks noChangeShapeType="1"/>
          </p:cNvCxnSpPr>
          <p:nvPr/>
        </p:nvCxnSpPr>
        <p:spPr bwMode="auto">
          <a:xfrm>
            <a:off x="4514850" y="5680075"/>
            <a:ext cx="703263" cy="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cxnSp>
      <p:cxnSp>
        <p:nvCxnSpPr>
          <p:cNvPr id="18" name="直线连接符 17">
            <a:extLst>
              <a:ext uri="{FF2B5EF4-FFF2-40B4-BE49-F238E27FC236}">
                <a16:creationId xmlns:a16="http://schemas.microsoft.com/office/drawing/2014/main" id="{3DC9C7CF-93CB-BE3E-C1B5-C856499AB839}"/>
              </a:ext>
            </a:extLst>
          </p:cNvPr>
          <p:cNvCxnSpPr>
            <a:cxnSpLocks noChangeShapeType="1"/>
          </p:cNvCxnSpPr>
          <p:nvPr/>
        </p:nvCxnSpPr>
        <p:spPr bwMode="auto">
          <a:xfrm>
            <a:off x="6367463" y="6024563"/>
            <a:ext cx="703262" cy="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cxnSp>
      <p:cxnSp>
        <p:nvCxnSpPr>
          <p:cNvPr id="12304" name="直线连接符 18">
            <a:extLst>
              <a:ext uri="{FF2B5EF4-FFF2-40B4-BE49-F238E27FC236}">
                <a16:creationId xmlns:a16="http://schemas.microsoft.com/office/drawing/2014/main" id="{3E656835-4F21-6F44-E1BC-5C948081093A}"/>
              </a:ext>
            </a:extLst>
          </p:cNvPr>
          <p:cNvCxnSpPr>
            <a:cxnSpLocks noChangeShapeType="1"/>
          </p:cNvCxnSpPr>
          <p:nvPr/>
        </p:nvCxnSpPr>
        <p:spPr bwMode="auto">
          <a:xfrm>
            <a:off x="5319713" y="6410325"/>
            <a:ext cx="2016125" cy="0"/>
          </a:xfrm>
          <a:prstGeom prst="line">
            <a:avLst/>
          </a:prstGeom>
          <a:noFill/>
          <a:ln w="38100">
            <a:solidFill>
              <a:schemeClr val="tx2"/>
            </a:solidFill>
            <a:prstDash val="dash"/>
            <a:round/>
            <a:headEnd/>
            <a:tailEnd/>
          </a:ln>
          <a:extLst>
            <a:ext uri="{909E8E84-426E-40DD-AFC4-6F175D3DCCD1}">
              <a14:hiddenFill xmlns:a14="http://schemas.microsoft.com/office/drawing/2010/main">
                <a:noFill/>
              </a14:hiddenFill>
            </a:ext>
          </a:extLst>
        </p:spPr>
      </p:cxnSp>
      <p:grpSp>
        <p:nvGrpSpPr>
          <p:cNvPr id="3" name="组 2">
            <a:extLst>
              <a:ext uri="{FF2B5EF4-FFF2-40B4-BE49-F238E27FC236}">
                <a16:creationId xmlns:a16="http://schemas.microsoft.com/office/drawing/2014/main" id="{F9F7A018-0ECD-8D4F-D3A4-F2EA5C42E06A}"/>
              </a:ext>
            </a:extLst>
          </p:cNvPr>
          <p:cNvGrpSpPr>
            <a:grpSpLocks/>
          </p:cNvGrpSpPr>
          <p:nvPr/>
        </p:nvGrpSpPr>
        <p:grpSpPr bwMode="auto">
          <a:xfrm>
            <a:off x="3600450" y="3514725"/>
            <a:ext cx="5187950" cy="388938"/>
            <a:chOff x="3600823" y="3514724"/>
            <a:chExt cx="5187298" cy="388471"/>
          </a:xfrm>
        </p:grpSpPr>
        <p:cxnSp>
          <p:nvCxnSpPr>
            <p:cNvPr id="12306" name="直线连接符 19">
              <a:extLst>
                <a:ext uri="{FF2B5EF4-FFF2-40B4-BE49-F238E27FC236}">
                  <a16:creationId xmlns:a16="http://schemas.microsoft.com/office/drawing/2014/main" id="{1673CCBC-BE96-867B-D307-58942B9B3A2F}"/>
                </a:ext>
              </a:extLst>
            </p:cNvPr>
            <p:cNvCxnSpPr>
              <a:cxnSpLocks noChangeShapeType="1"/>
            </p:cNvCxnSpPr>
            <p:nvPr/>
          </p:nvCxnSpPr>
          <p:spPr bwMode="auto">
            <a:xfrm>
              <a:off x="6772249" y="3514724"/>
              <a:ext cx="2015872" cy="0"/>
            </a:xfrm>
            <a:prstGeom prst="line">
              <a:avLst/>
            </a:prstGeom>
            <a:noFill/>
            <a:ln w="38100">
              <a:solidFill>
                <a:schemeClr val="tx2"/>
              </a:solidFill>
              <a:prstDash val="dash"/>
              <a:round/>
              <a:headEnd/>
              <a:tailEnd/>
            </a:ln>
            <a:extLst>
              <a:ext uri="{909E8E84-426E-40DD-AFC4-6F175D3DCCD1}">
                <a14:hiddenFill xmlns:a14="http://schemas.microsoft.com/office/drawing/2010/main">
                  <a:noFill/>
                </a14:hiddenFill>
              </a:ext>
            </a:extLst>
          </p:spPr>
        </p:cxnSp>
        <p:cxnSp>
          <p:nvCxnSpPr>
            <p:cNvPr id="12307" name="直线连接符 20">
              <a:extLst>
                <a:ext uri="{FF2B5EF4-FFF2-40B4-BE49-F238E27FC236}">
                  <a16:creationId xmlns:a16="http://schemas.microsoft.com/office/drawing/2014/main" id="{AE2F5165-45D5-3872-7A31-C6DDAC4EEFEF}"/>
                </a:ext>
              </a:extLst>
            </p:cNvPr>
            <p:cNvCxnSpPr>
              <a:cxnSpLocks noChangeShapeType="1"/>
            </p:cNvCxnSpPr>
            <p:nvPr/>
          </p:nvCxnSpPr>
          <p:spPr bwMode="auto">
            <a:xfrm>
              <a:off x="3600823" y="3900024"/>
              <a:ext cx="3111109" cy="3171"/>
            </a:xfrm>
            <a:prstGeom prst="line">
              <a:avLst/>
            </a:prstGeom>
            <a:noFill/>
            <a:ln w="38100">
              <a:solidFill>
                <a:schemeClr val="tx2"/>
              </a:solidFill>
              <a:prstDash val="dash"/>
              <a:round/>
              <a:headEnd/>
              <a:tailEnd/>
            </a:ln>
            <a:extLst>
              <a:ext uri="{909E8E84-426E-40DD-AFC4-6F175D3DCCD1}">
                <a14:hiddenFill xmlns:a14="http://schemas.microsoft.com/office/drawing/2010/main">
                  <a:noFill/>
                </a14:hiddenFill>
              </a:ext>
            </a:extLst>
          </p:spPr>
        </p:cxnSp>
      </p:grpSp>
      <p:sp>
        <p:nvSpPr>
          <p:cNvPr id="2" name="矩形 1">
            <a:extLst>
              <a:ext uri="{FF2B5EF4-FFF2-40B4-BE49-F238E27FC236}">
                <a16:creationId xmlns:a16="http://schemas.microsoft.com/office/drawing/2014/main" id="{887E17D8-6022-F027-F64F-8DA6BF516E58}"/>
              </a:ext>
            </a:extLst>
          </p:cNvPr>
          <p:cNvSpPr>
            <a:spLocks noChangeArrowheads="1"/>
          </p:cNvSpPr>
          <p:nvPr/>
        </p:nvSpPr>
        <p:spPr bwMode="auto">
          <a:xfrm>
            <a:off x="7597775" y="290195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sz="1600" b="0">
                <a:solidFill>
                  <a:srgbClr val="FF0000"/>
                </a:solidFill>
              </a:rPr>
              <a:t>自助餐的勺子</a:t>
            </a:r>
            <a:endParaRPr lang="zh-CN" altLang="en-US" sz="1600">
              <a:solidFill>
                <a:srgbClr val="FF0000"/>
              </a:solidFill>
            </a:endParaRPr>
          </a:p>
        </p:txBody>
      </p:sp>
      <p:sp>
        <p:nvSpPr>
          <p:cNvPr id="4" name="矩形 3">
            <a:extLst>
              <a:ext uri="{FF2B5EF4-FFF2-40B4-BE49-F238E27FC236}">
                <a16:creationId xmlns:a16="http://schemas.microsoft.com/office/drawing/2014/main" id="{0705F775-3F1D-8C9A-14FC-5275C1648346}"/>
              </a:ext>
            </a:extLst>
          </p:cNvPr>
          <p:cNvSpPr/>
          <p:nvPr/>
        </p:nvSpPr>
        <p:spPr bwMode="auto">
          <a:xfrm>
            <a:off x="2076450" y="6081713"/>
            <a:ext cx="6783388" cy="387350"/>
          </a:xfrm>
          <a:prstGeom prst="rect">
            <a:avLst/>
          </a:prstGeom>
          <a:solidFill>
            <a:schemeClr val="bg1">
              <a:lumMod val="95000"/>
            </a:schemeClr>
          </a:solidFill>
          <a:ln w="19050" cap="flat" cmpd="sng" algn="ctr">
            <a:noFill/>
            <a:prstDash val="dash"/>
            <a:round/>
            <a:headEnd type="none" w="med" len="med"/>
            <a:tailEnd type="none" w="med" len="med"/>
          </a:ln>
          <a:effectLst/>
        </p:spPr>
        <p:txBody>
          <a:bodyPr wrap="none" lIns="0" tIns="0" rIns="0" bIns="0"/>
          <a:lstStyle/>
          <a:p>
            <a:pPr algn="ctr" eaLnBrk="0" hangingPunct="0">
              <a:spcBef>
                <a:spcPct val="20000"/>
              </a:spcBef>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animEffect transition="in" filter="blinds(horizontal)">
                                      <p:cBhvr>
                                        <p:cTn id="7" dur="500"/>
                                        <p:tgtEl>
                                          <p:spTgt spid="174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p:bldP spid="2"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5">
            <a:extLst>
              <a:ext uri="{FF2B5EF4-FFF2-40B4-BE49-F238E27FC236}">
                <a16:creationId xmlns:a16="http://schemas.microsoft.com/office/drawing/2014/main" id="{D834C415-4106-DC69-27DE-96743A12D5F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5647B3-05B1-4319-A0A8-CB11C449E8FA}" type="slidenum">
              <a:rPr lang="zh-CN" altLang="en-US"/>
              <a:pPr/>
              <a:t>399</a:t>
            </a:fld>
            <a:endParaRPr lang="zh-CN" altLang="en-US"/>
          </a:p>
        </p:txBody>
      </p:sp>
      <p:pic>
        <p:nvPicPr>
          <p:cNvPr id="14338" name="Picture 6">
            <a:extLst>
              <a:ext uri="{FF2B5EF4-FFF2-40B4-BE49-F238E27FC236}">
                <a16:creationId xmlns:a16="http://schemas.microsoft.com/office/drawing/2014/main" id="{A8ABD89B-D858-F882-AA02-A81C8F293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550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5">
            <a:extLst>
              <a:ext uri="{FF2B5EF4-FFF2-40B4-BE49-F238E27FC236}">
                <a16:creationId xmlns:a16="http://schemas.microsoft.com/office/drawing/2014/main" id="{AD3B2CC7-BE1C-B58A-611B-4BC337001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1952625"/>
            <a:ext cx="5891212"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Line 9">
            <a:extLst>
              <a:ext uri="{FF2B5EF4-FFF2-40B4-BE49-F238E27FC236}">
                <a16:creationId xmlns:a16="http://schemas.microsoft.com/office/drawing/2014/main" id="{B11D56B1-A10C-FD86-5F3E-557BBF17AE32}"/>
              </a:ext>
            </a:extLst>
          </p:cNvPr>
          <p:cNvSpPr>
            <a:spLocks noChangeShapeType="1"/>
          </p:cNvSpPr>
          <p:nvPr/>
        </p:nvSpPr>
        <p:spPr bwMode="auto">
          <a:xfrm>
            <a:off x="3635375" y="1701800"/>
            <a:ext cx="1223963"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Line 10">
            <a:extLst>
              <a:ext uri="{FF2B5EF4-FFF2-40B4-BE49-F238E27FC236}">
                <a16:creationId xmlns:a16="http://schemas.microsoft.com/office/drawing/2014/main" id="{ED6FDD8F-1BA8-D9AE-7E96-C54ED63F8344}"/>
              </a:ext>
            </a:extLst>
          </p:cNvPr>
          <p:cNvSpPr>
            <a:spLocks noChangeShapeType="1"/>
          </p:cNvSpPr>
          <p:nvPr/>
        </p:nvSpPr>
        <p:spPr bwMode="auto">
          <a:xfrm>
            <a:off x="1187450" y="1952625"/>
            <a:ext cx="1116013"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342" name="Picture 7">
            <a:extLst>
              <a:ext uri="{FF2B5EF4-FFF2-40B4-BE49-F238E27FC236}">
                <a16:creationId xmlns:a16="http://schemas.microsoft.com/office/drawing/2014/main" id="{FB350AE2-7C90-78E2-83DB-7E7109D7E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5" y="2362200"/>
            <a:ext cx="3657600" cy="40687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43" name="Picture 7">
            <a:extLst>
              <a:ext uri="{FF2B5EF4-FFF2-40B4-BE49-F238E27FC236}">
                <a16:creationId xmlns:a16="http://schemas.microsoft.com/office/drawing/2014/main" id="{325AC643-EA82-8E24-6317-2C2A870EE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8613" y="3535363"/>
            <a:ext cx="3306762"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左大括号 1">
            <a:extLst>
              <a:ext uri="{FF2B5EF4-FFF2-40B4-BE49-F238E27FC236}">
                <a16:creationId xmlns:a16="http://schemas.microsoft.com/office/drawing/2014/main" id="{22C2C536-C852-EC94-1E99-C1430A51F7B1}"/>
              </a:ext>
            </a:extLst>
          </p:cNvPr>
          <p:cNvSpPr>
            <a:spLocks/>
          </p:cNvSpPr>
          <p:nvPr/>
        </p:nvSpPr>
        <p:spPr bwMode="auto">
          <a:xfrm>
            <a:off x="149225" y="2017713"/>
            <a:ext cx="223838" cy="1419225"/>
          </a:xfrm>
          <a:prstGeom prst="leftBrace">
            <a:avLst>
              <a:gd name="adj1" fmla="val 8248"/>
              <a:gd name="adj2" fmla="val 50000"/>
            </a:avLst>
          </a:prstGeom>
          <a:solidFill>
            <a:schemeClr val="bg1"/>
          </a:solidFill>
          <a:ln w="19050">
            <a:solidFill>
              <a:srgbClr val="0000FF"/>
            </a:solidFill>
            <a:prstDash val="sysDash"/>
            <a:round/>
            <a:headEnd/>
            <a:tailEnd/>
          </a:ln>
        </p:spPr>
        <p:txBody>
          <a:bodyPr lIns="0" tIns="0" rIns="0" bIns="0">
            <a:spAutoFit/>
          </a:bodyPr>
          <a:lstStyle/>
          <a:p>
            <a:pPr algn="ctr" eaLnBrk="0" hangingPunct="0">
              <a:spcBef>
                <a:spcPct val="20000"/>
              </a:spcBef>
            </a:pPr>
            <a:endParaRPr lang="zh-CN" altLang="en-US"/>
          </a:p>
        </p:txBody>
      </p:sp>
      <p:sp>
        <p:nvSpPr>
          <p:cNvPr id="14345" name="Line 9">
            <a:extLst>
              <a:ext uri="{FF2B5EF4-FFF2-40B4-BE49-F238E27FC236}">
                <a16:creationId xmlns:a16="http://schemas.microsoft.com/office/drawing/2014/main" id="{D1A4162F-7524-BCDE-7CC2-83D7C572702F}"/>
              </a:ext>
            </a:extLst>
          </p:cNvPr>
          <p:cNvSpPr>
            <a:spLocks noChangeShapeType="1"/>
          </p:cNvSpPr>
          <p:nvPr/>
        </p:nvSpPr>
        <p:spPr bwMode="auto">
          <a:xfrm>
            <a:off x="3698875" y="1166813"/>
            <a:ext cx="1223963"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矩形 5">
            <a:extLst>
              <a:ext uri="{FF2B5EF4-FFF2-40B4-BE49-F238E27FC236}">
                <a16:creationId xmlns:a16="http://schemas.microsoft.com/office/drawing/2014/main" id="{7CFEF352-F6FE-5AE5-D8CC-029B4A633EFE}"/>
              </a:ext>
            </a:extLst>
          </p:cNvPr>
          <p:cNvSpPr/>
          <p:nvPr/>
        </p:nvSpPr>
        <p:spPr bwMode="auto">
          <a:xfrm>
            <a:off x="223838" y="1358900"/>
            <a:ext cx="8577262" cy="612775"/>
          </a:xfrm>
          <a:prstGeom prst="rect">
            <a:avLst/>
          </a:prstGeom>
          <a:solidFill>
            <a:schemeClr val="accent3">
              <a:lumMod val="85000"/>
            </a:schemeClr>
          </a:solidFill>
          <a:ln w="3175" cap="flat" cmpd="sng" algn="ctr">
            <a:solidFill>
              <a:schemeClr val="accent3">
                <a:lumMod val="85000"/>
              </a:schemeClr>
            </a:solidFill>
            <a:prstDash val="solid"/>
            <a:round/>
            <a:headEnd type="none" w="med" len="med"/>
            <a:tailEnd type="none" w="med" len="med"/>
          </a:ln>
          <a:effectLst/>
        </p:spPr>
        <p:txBody>
          <a:bodyPr wrap="none" lIns="0" tIns="0" rIns="0" bIns="0"/>
          <a:lstStyle/>
          <a:p>
            <a:pPr eaLnBrk="0" hangingPunct="0">
              <a:spcBef>
                <a:spcPct val="20000"/>
              </a:spcBef>
            </a:pPr>
            <a:r>
              <a:rPr lang="en-US" altLang="zh-CN" sz="1800" noProof="1">
                <a:solidFill>
                  <a:srgbClr val="0000FF"/>
                </a:solidFill>
              </a:rPr>
              <a:t>              </a:t>
            </a:r>
            <a:r>
              <a:rPr lang="zh-CN" altLang="en-US" sz="1800" noProof="1">
                <a:solidFill>
                  <a:srgbClr val="0000FF"/>
                </a:solidFill>
              </a:rPr>
              <a:t>问：该调度是冲突可串行化调度吗？</a:t>
            </a:r>
            <a:endParaRPr lang="en-US" altLang="zh-CN" sz="1800" noProof="1">
              <a:solidFill>
                <a:srgbClr val="0000FF"/>
              </a:solidFill>
            </a:endParaRPr>
          </a:p>
          <a:p>
            <a:pPr eaLnBrk="0" hangingPunct="0">
              <a:spcBef>
                <a:spcPct val="20000"/>
              </a:spcBef>
            </a:pPr>
            <a:r>
              <a:rPr lang="en-US" altLang="zh-CN" sz="1800" noProof="1">
                <a:solidFill>
                  <a:srgbClr val="0000FF"/>
                </a:solidFill>
              </a:rPr>
              <a:t>                  </a:t>
            </a:r>
          </a:p>
        </p:txBody>
      </p:sp>
      <p:sp>
        <p:nvSpPr>
          <p:cNvPr id="21" name="Line 9">
            <a:extLst>
              <a:ext uri="{FF2B5EF4-FFF2-40B4-BE49-F238E27FC236}">
                <a16:creationId xmlns:a16="http://schemas.microsoft.com/office/drawing/2014/main" id="{3FDFA205-69B8-BFC0-AA77-3C2A3BBEC39B}"/>
              </a:ext>
            </a:extLst>
          </p:cNvPr>
          <p:cNvSpPr>
            <a:spLocks noChangeShapeType="1"/>
          </p:cNvSpPr>
          <p:nvPr/>
        </p:nvSpPr>
        <p:spPr bwMode="auto">
          <a:xfrm flipV="1">
            <a:off x="5916613" y="2898775"/>
            <a:ext cx="193675" cy="687388"/>
          </a:xfrm>
          <a:prstGeom prst="line">
            <a:avLst/>
          </a:prstGeom>
          <a:noFill/>
          <a:ln w="19050">
            <a:solidFill>
              <a:srgbClr val="8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 name="组 7">
            <a:extLst>
              <a:ext uri="{FF2B5EF4-FFF2-40B4-BE49-F238E27FC236}">
                <a16:creationId xmlns:a16="http://schemas.microsoft.com/office/drawing/2014/main" id="{DF271BDB-C910-59A9-F1F7-54A3372CC783}"/>
              </a:ext>
            </a:extLst>
          </p:cNvPr>
          <p:cNvGrpSpPr>
            <a:grpSpLocks/>
          </p:cNvGrpSpPr>
          <p:nvPr/>
        </p:nvGrpSpPr>
        <p:grpSpPr bwMode="auto">
          <a:xfrm>
            <a:off x="5872163" y="2808288"/>
            <a:ext cx="1135062" cy="1420812"/>
            <a:chOff x="5797176" y="2794000"/>
            <a:chExt cx="1135531" cy="1419412"/>
          </a:xfrm>
        </p:grpSpPr>
        <p:sp>
          <p:nvSpPr>
            <p:cNvPr id="14349" name="Line 9">
              <a:extLst>
                <a:ext uri="{FF2B5EF4-FFF2-40B4-BE49-F238E27FC236}">
                  <a16:creationId xmlns:a16="http://schemas.microsoft.com/office/drawing/2014/main" id="{4AAD8A0B-4D86-0158-48D4-0D0AE72F12EF}"/>
                </a:ext>
              </a:extLst>
            </p:cNvPr>
            <p:cNvSpPr>
              <a:spLocks noChangeShapeType="1"/>
            </p:cNvSpPr>
            <p:nvPr/>
          </p:nvSpPr>
          <p:spPr bwMode="auto">
            <a:xfrm>
              <a:off x="5797176" y="2794000"/>
              <a:ext cx="1135531" cy="1254475"/>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 name="Line 9">
              <a:extLst>
                <a:ext uri="{FF2B5EF4-FFF2-40B4-BE49-F238E27FC236}">
                  <a16:creationId xmlns:a16="http://schemas.microsoft.com/office/drawing/2014/main" id="{643F4E5F-F9CA-458B-3B3C-98EE6334DFA1}"/>
                </a:ext>
              </a:extLst>
            </p:cNvPr>
            <p:cNvSpPr>
              <a:spLocks noChangeShapeType="1"/>
            </p:cNvSpPr>
            <p:nvPr/>
          </p:nvSpPr>
          <p:spPr bwMode="auto">
            <a:xfrm>
              <a:off x="5811469" y="3376038"/>
              <a:ext cx="1121238" cy="837374"/>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组 8">
            <a:extLst>
              <a:ext uri="{FF2B5EF4-FFF2-40B4-BE49-F238E27FC236}">
                <a16:creationId xmlns:a16="http://schemas.microsoft.com/office/drawing/2014/main" id="{07704D2C-7C23-97CE-B00B-161FD66979BC}"/>
              </a:ext>
            </a:extLst>
          </p:cNvPr>
          <p:cNvGrpSpPr>
            <a:grpSpLocks/>
          </p:cNvGrpSpPr>
          <p:nvPr/>
        </p:nvGrpSpPr>
        <p:grpSpPr bwMode="auto">
          <a:xfrm>
            <a:off x="5934075" y="2913063"/>
            <a:ext cx="1970088" cy="2211387"/>
            <a:chOff x="5859929" y="2898588"/>
            <a:chExt cx="1969247" cy="2211293"/>
          </a:xfrm>
        </p:grpSpPr>
        <p:sp>
          <p:nvSpPr>
            <p:cNvPr id="14352" name="Line 9">
              <a:extLst>
                <a:ext uri="{FF2B5EF4-FFF2-40B4-BE49-F238E27FC236}">
                  <a16:creationId xmlns:a16="http://schemas.microsoft.com/office/drawing/2014/main" id="{D79BAED3-EC84-D48E-DC61-E2A655617F10}"/>
                </a:ext>
              </a:extLst>
            </p:cNvPr>
            <p:cNvSpPr>
              <a:spLocks noChangeShapeType="1"/>
            </p:cNvSpPr>
            <p:nvPr/>
          </p:nvSpPr>
          <p:spPr bwMode="auto">
            <a:xfrm>
              <a:off x="5859929" y="3573246"/>
              <a:ext cx="1954965" cy="1296933"/>
            </a:xfrm>
            <a:prstGeom prst="line">
              <a:avLst/>
            </a:prstGeom>
            <a:noFill/>
            <a:ln w="19050">
              <a:solidFill>
                <a:srgbClr val="008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3" name="Line 9">
              <a:extLst>
                <a:ext uri="{FF2B5EF4-FFF2-40B4-BE49-F238E27FC236}">
                  <a16:creationId xmlns:a16="http://schemas.microsoft.com/office/drawing/2014/main" id="{A6264FD2-B9C1-FC52-6086-9647596B7285}"/>
                </a:ext>
              </a:extLst>
            </p:cNvPr>
            <p:cNvSpPr>
              <a:spLocks noChangeShapeType="1"/>
            </p:cNvSpPr>
            <p:nvPr/>
          </p:nvSpPr>
          <p:spPr bwMode="auto">
            <a:xfrm>
              <a:off x="6753310" y="2898588"/>
              <a:ext cx="1075866" cy="1971591"/>
            </a:xfrm>
            <a:prstGeom prst="line">
              <a:avLst/>
            </a:prstGeom>
            <a:noFill/>
            <a:ln w="19050">
              <a:solidFill>
                <a:srgbClr val="008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4" name="Line 9">
              <a:extLst>
                <a:ext uri="{FF2B5EF4-FFF2-40B4-BE49-F238E27FC236}">
                  <a16:creationId xmlns:a16="http://schemas.microsoft.com/office/drawing/2014/main" id="{64985EFC-8AFA-80B0-9A61-EBB148B225F3}"/>
                </a:ext>
              </a:extLst>
            </p:cNvPr>
            <p:cNvSpPr>
              <a:spLocks noChangeShapeType="1"/>
            </p:cNvSpPr>
            <p:nvPr/>
          </p:nvSpPr>
          <p:spPr bwMode="auto">
            <a:xfrm>
              <a:off x="6742202" y="3065268"/>
              <a:ext cx="1086974" cy="2044613"/>
            </a:xfrm>
            <a:prstGeom prst="line">
              <a:avLst/>
            </a:prstGeom>
            <a:noFill/>
            <a:ln w="19050">
              <a:solidFill>
                <a:srgbClr val="008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55" name="Rectangle 2">
            <a:extLst>
              <a:ext uri="{FF2B5EF4-FFF2-40B4-BE49-F238E27FC236}">
                <a16:creationId xmlns:a16="http://schemas.microsoft.com/office/drawing/2014/main" id="{7F1F210A-C6F6-BEE0-6DBF-B2A4610F855B}"/>
              </a:ext>
            </a:extLst>
          </p:cNvPr>
          <p:cNvSpPr>
            <a:spLocks noChangeArrowheads="1"/>
          </p:cNvSpPr>
          <p:nvPr/>
        </p:nvSpPr>
        <p:spPr bwMode="auto">
          <a:xfrm>
            <a:off x="6111875" y="128588"/>
            <a:ext cx="26971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spcBef>
                <a:spcPct val="20000"/>
              </a:spcBef>
            </a:pPr>
            <a:r>
              <a:rPr lang="zh-CN" altLang="en-US" sz="2000">
                <a:solidFill>
                  <a:srgbClr val="008000"/>
                </a:solidFill>
                <a:latin typeface="黑体" panose="02010609060101010101" pitchFamily="49" charset="-122"/>
                <a:ea typeface="黑体" panose="02010609060101010101" pitchFamily="49" charset="-122"/>
              </a:rPr>
              <a:t>一</a:t>
            </a:r>
            <a:r>
              <a:rPr lang="en-US" altLang="zh-CN" sz="2000">
                <a:solidFill>
                  <a:srgbClr val="008000"/>
                </a:solidFill>
                <a:latin typeface="黑体" panose="02010609060101010101" pitchFamily="49" charset="-122"/>
                <a:ea typeface="黑体" panose="02010609060101010101" pitchFamily="49" charset="-122"/>
              </a:rPr>
              <a:t> </a:t>
            </a:r>
            <a:r>
              <a:rPr lang="zh-CN" altLang="en-US" sz="2000">
                <a:solidFill>
                  <a:srgbClr val="008000"/>
                </a:solidFill>
                <a:latin typeface="黑体" panose="02010609060101010101" pitchFamily="49" charset="-122"/>
                <a:ea typeface="黑体" panose="02010609060101010101" pitchFamily="49" charset="-122"/>
              </a:rPr>
              <a:t>基于图的协议</a:t>
            </a:r>
          </a:p>
        </p:txBody>
      </p:sp>
      <p:sp>
        <p:nvSpPr>
          <p:cNvPr id="14356" name="Rectangle 2">
            <a:extLst>
              <a:ext uri="{FF2B5EF4-FFF2-40B4-BE49-F238E27FC236}">
                <a16:creationId xmlns:a16="http://schemas.microsoft.com/office/drawing/2014/main" id="{391B46FE-82FE-E8FC-84EB-785B38F6862F}"/>
              </a:ext>
            </a:extLst>
          </p:cNvPr>
          <p:cNvSpPr>
            <a:spLocks noGrp="1" noChangeArrowheads="1"/>
          </p:cNvSpPr>
          <p:nvPr>
            <p:ph type="title"/>
          </p:nvPr>
        </p:nvSpPr>
        <p:spPr>
          <a:xfrm>
            <a:off x="254000" y="127000"/>
            <a:ext cx="4283075" cy="485775"/>
          </a:xfrm>
        </p:spPr>
        <p:txBody>
          <a:bodyPr anchor="b"/>
          <a:lstStyle/>
          <a:p>
            <a:pPr algn="l"/>
            <a:r>
              <a:rPr lang="en-US" altLang="zh-CN" sz="2800" b="1">
                <a:latin typeface="黑体" panose="02010609060101010101" pitchFamily="49" charset="-122"/>
                <a:ea typeface="黑体" panose="02010609060101010101" pitchFamily="49" charset="-122"/>
              </a:rPr>
              <a:t>1.3 </a:t>
            </a:r>
            <a:r>
              <a:rPr lang="zh-CN" altLang="en-US" sz="2800" b="1">
                <a:latin typeface="黑体" panose="02010609060101010101" pitchFamily="49" charset="-122"/>
                <a:ea typeface="黑体" panose="02010609060101010101" pitchFamily="49" charset="-122"/>
              </a:rPr>
              <a:t>树形协议的优点</a:t>
            </a:r>
            <a:endParaRPr lang="zh-CN" altLang="en-US" sz="1600" b="1">
              <a:solidFill>
                <a:schemeClr val="tx1"/>
              </a:solidFill>
              <a:latin typeface="黑体" panose="02010609060101010101" pitchFamily="49" charset="-122"/>
              <a:ea typeface="黑体" panose="02010609060101010101" pitchFamily="49" charset="-122"/>
            </a:endParaRPr>
          </a:p>
        </p:txBody>
      </p:sp>
      <p:sp>
        <p:nvSpPr>
          <p:cNvPr id="14357" name="AutoShape 4">
            <a:extLst>
              <a:ext uri="{FF2B5EF4-FFF2-40B4-BE49-F238E27FC236}">
                <a16:creationId xmlns:a16="http://schemas.microsoft.com/office/drawing/2014/main" id="{254BF5A9-5BAB-EEF1-BDC8-8189371834FA}"/>
              </a:ext>
            </a:extLst>
          </p:cNvPr>
          <p:cNvSpPr>
            <a:spLocks noChangeArrowheads="1"/>
          </p:cNvSpPr>
          <p:nvPr/>
        </p:nvSpPr>
        <p:spPr bwMode="auto">
          <a:xfrm>
            <a:off x="74613" y="3749675"/>
            <a:ext cx="1943100" cy="1058863"/>
          </a:xfrm>
          <a:prstGeom prst="cloudCallout">
            <a:avLst>
              <a:gd name="adj1" fmla="val -47722"/>
              <a:gd name="adj2" fmla="val 71000"/>
            </a:avLst>
          </a:prstGeom>
          <a:solidFill>
            <a:schemeClr val="accent1"/>
          </a:solidFill>
          <a:ln w="9525">
            <a:solidFill>
              <a:schemeClr val="tx1"/>
            </a:solidFill>
            <a:round/>
            <a:headEnd/>
            <a:tailEnd/>
          </a:ln>
        </p:spPr>
        <p:txBody>
          <a:bodyPr lIns="0" tIns="0" rIns="0" bIns="0"/>
          <a:lstStyle/>
          <a:p>
            <a:pPr algn="ctr" eaLnBrk="0" hangingPunct="0">
              <a:spcBef>
                <a:spcPct val="20000"/>
              </a:spcBef>
            </a:pPr>
            <a:r>
              <a:rPr lang="zh-CN" altLang="en-US" sz="1600">
                <a:solidFill>
                  <a:srgbClr val="464660"/>
                </a:solidFill>
              </a:rPr>
              <a:t>图</a:t>
            </a:r>
            <a:r>
              <a:rPr lang="en-US" altLang="zh-CN" sz="1600">
                <a:solidFill>
                  <a:srgbClr val="464660"/>
                </a:solidFill>
              </a:rPr>
              <a:t>15-12</a:t>
            </a:r>
            <a:r>
              <a:rPr lang="zh-CN" altLang="en-US" sz="1600">
                <a:solidFill>
                  <a:srgbClr val="464660"/>
                </a:solidFill>
              </a:rPr>
              <a:t>中的调度符合树协议吗</a:t>
            </a:r>
            <a:r>
              <a:rPr lang="en-US" altLang="zh-CN" sz="1600">
                <a:solidFill>
                  <a:srgbClr val="464660"/>
                </a:solidFill>
              </a:rPr>
              <a:t>?</a:t>
            </a:r>
            <a:endParaRPr lang="zh-CN" altLang="en-US" sz="1600">
              <a:solidFill>
                <a:srgbClr val="464660"/>
              </a:solidFill>
            </a:endParaRPr>
          </a:p>
        </p:txBody>
      </p:sp>
      <p:sp>
        <p:nvSpPr>
          <p:cNvPr id="2" name="矩形 1">
            <a:extLst>
              <a:ext uri="{FF2B5EF4-FFF2-40B4-BE49-F238E27FC236}">
                <a16:creationId xmlns:a16="http://schemas.microsoft.com/office/drawing/2014/main" id="{FACA0CDC-B744-AEC1-4AFF-851602E30C6D}"/>
              </a:ext>
            </a:extLst>
          </p:cNvPr>
          <p:cNvSpPr>
            <a:spLocks noChangeArrowheads="1"/>
          </p:cNvSpPr>
          <p:nvPr/>
        </p:nvSpPr>
        <p:spPr bwMode="auto">
          <a:xfrm>
            <a:off x="2079625" y="3829050"/>
            <a:ext cx="890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sz="1800">
                <a:solidFill>
                  <a:srgbClr val="FF0000"/>
                </a:solidFill>
              </a:rPr>
              <a:t>符合</a:t>
            </a:r>
            <a:endParaRPr lang="en-US" altLang="zh-CN" sz="1800">
              <a:solidFill>
                <a:srgbClr val="FF0000"/>
              </a:solidFill>
            </a:endParaRPr>
          </a:p>
          <a:p>
            <a:pPr algn="ctr" eaLnBrk="0" hangingPunct="0">
              <a:spcBef>
                <a:spcPct val="20000"/>
              </a:spcBef>
            </a:pPr>
            <a:r>
              <a:rPr lang="zh-CN" altLang="en-US" sz="1800">
                <a:solidFill>
                  <a:srgbClr val="FF0000"/>
                </a:solidFill>
              </a:rPr>
              <a:t>树协议</a:t>
            </a:r>
          </a:p>
        </p:txBody>
      </p:sp>
      <p:grpSp>
        <p:nvGrpSpPr>
          <p:cNvPr id="3" name="组 2">
            <a:extLst>
              <a:ext uri="{FF2B5EF4-FFF2-40B4-BE49-F238E27FC236}">
                <a16:creationId xmlns:a16="http://schemas.microsoft.com/office/drawing/2014/main" id="{E34B72F7-7D9D-28B9-8E27-6BDC0CDCCF8C}"/>
              </a:ext>
            </a:extLst>
          </p:cNvPr>
          <p:cNvGrpSpPr>
            <a:grpSpLocks/>
          </p:cNvGrpSpPr>
          <p:nvPr/>
        </p:nvGrpSpPr>
        <p:grpSpPr bwMode="auto">
          <a:xfrm>
            <a:off x="6048375" y="6386513"/>
            <a:ext cx="1944688" cy="12700"/>
            <a:chOff x="6047627" y="6387259"/>
            <a:chExt cx="1945903" cy="11954"/>
          </a:xfrm>
        </p:grpSpPr>
        <p:sp>
          <p:nvSpPr>
            <p:cNvPr id="14360" name="Line 9">
              <a:extLst>
                <a:ext uri="{FF2B5EF4-FFF2-40B4-BE49-F238E27FC236}">
                  <a16:creationId xmlns:a16="http://schemas.microsoft.com/office/drawing/2014/main" id="{DAA8AE47-38D8-C035-2394-6C851C6CFEC5}"/>
                </a:ext>
              </a:extLst>
            </p:cNvPr>
            <p:cNvSpPr>
              <a:spLocks noChangeShapeType="1"/>
            </p:cNvSpPr>
            <p:nvPr/>
          </p:nvSpPr>
          <p:spPr bwMode="auto">
            <a:xfrm flipV="1">
              <a:off x="6047627" y="6394730"/>
              <a:ext cx="810131" cy="4483"/>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1" name="Line 9">
              <a:extLst>
                <a:ext uri="{FF2B5EF4-FFF2-40B4-BE49-F238E27FC236}">
                  <a16:creationId xmlns:a16="http://schemas.microsoft.com/office/drawing/2014/main" id="{D93368EF-0645-9B5D-4314-65B82579898B}"/>
                </a:ext>
              </a:extLst>
            </p:cNvPr>
            <p:cNvSpPr>
              <a:spLocks noChangeShapeType="1"/>
            </p:cNvSpPr>
            <p:nvPr/>
          </p:nvSpPr>
          <p:spPr bwMode="auto">
            <a:xfrm>
              <a:off x="7291417" y="6387259"/>
              <a:ext cx="702113" cy="7471"/>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 name="矩形 3">
            <a:extLst>
              <a:ext uri="{FF2B5EF4-FFF2-40B4-BE49-F238E27FC236}">
                <a16:creationId xmlns:a16="http://schemas.microsoft.com/office/drawing/2014/main" id="{6B7A5DF7-4861-63A0-0EFE-3430795C9025}"/>
              </a:ext>
            </a:extLst>
          </p:cNvPr>
          <p:cNvSpPr>
            <a:spLocks noChangeArrowheads="1"/>
          </p:cNvSpPr>
          <p:nvPr/>
        </p:nvSpPr>
        <p:spPr bwMode="auto">
          <a:xfrm>
            <a:off x="88900" y="4903788"/>
            <a:ext cx="142081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20000"/>
              </a:spcBef>
            </a:pPr>
            <a:r>
              <a:rPr lang="en-US" altLang="zh-CN" sz="1800">
                <a:solidFill>
                  <a:srgbClr val="FF0000"/>
                </a:solidFill>
              </a:rPr>
              <a:t>(</a:t>
            </a:r>
            <a:r>
              <a:rPr lang="zh-CN" altLang="en-US" sz="1800">
                <a:solidFill>
                  <a:srgbClr val="FF0000"/>
                </a:solidFill>
              </a:rPr>
              <a:t>一般地</a:t>
            </a:r>
            <a:r>
              <a:rPr lang="en-US" altLang="zh-CN" sz="1800">
                <a:solidFill>
                  <a:srgbClr val="FF0000"/>
                </a:solidFill>
              </a:rPr>
              <a:t>)</a:t>
            </a:r>
            <a:r>
              <a:rPr lang="zh-CN" altLang="en-US" sz="1800">
                <a:solidFill>
                  <a:srgbClr val="FF0000"/>
                </a:solidFill>
              </a:rPr>
              <a:t>树形协议调度都是可串行化的调度！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500"/>
                                        <p:tgtEl>
                                          <p:spTgt spid="6">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xit" presetSubtype="10" fill="hold" nodeType="clickEffect">
                                  <p:stCondLst>
                                    <p:cond delay="0"/>
                                  </p:stCondLst>
                                  <p:childTnLst>
                                    <p:animEffect transition="out" filter="blinds(horizontal)">
                                      <p:cBhvr>
                                        <p:cTn id="19" dur="500"/>
                                        <p:tgtEl>
                                          <p:spTgt spid="6">
                                            <p:txEl>
                                              <p:pRg st="0" end="0"/>
                                            </p:txEl>
                                          </p:spTgt>
                                        </p:tgtEl>
                                      </p:cBhvr>
                                    </p:animEffect>
                                    <p:set>
                                      <p:cBhvr>
                                        <p:cTn id="20" dur="1" fill="hold">
                                          <p:stCondLst>
                                            <p:cond delay="499"/>
                                          </p:stCondLst>
                                        </p:cTn>
                                        <p:tgtEl>
                                          <p:spTgt spid="6">
                                            <p:txEl>
                                              <p:pRg st="0" end="0"/>
                                            </p:txEl>
                                          </p:spTgt>
                                        </p:tgtEl>
                                        <p:attrNameLst>
                                          <p:attrName>style.visibility</p:attrName>
                                        </p:attrNameLst>
                                      </p:cBhvr>
                                      <p:to>
                                        <p:strVal val="hidden"/>
                                      </p:to>
                                    </p:set>
                                  </p:childTnLst>
                                </p:cTn>
                              </p:par>
                              <p:par>
                                <p:cTn id="21" presetID="3" presetClass="exit" presetSubtype="10" fill="hold" nodeType="withEffect">
                                  <p:stCondLst>
                                    <p:cond delay="0"/>
                                  </p:stCondLst>
                                  <p:childTnLst>
                                    <p:animEffect transition="out" filter="blinds(horizontal)">
                                      <p:cBhvr>
                                        <p:cTn id="22" dur="500"/>
                                        <p:tgtEl>
                                          <p:spTgt spid="6">
                                            <p:txEl>
                                              <p:pRg st="1" end="1"/>
                                            </p:txEl>
                                          </p:spTgt>
                                        </p:tgtEl>
                                      </p:cBhvr>
                                    </p:animEffect>
                                    <p:set>
                                      <p:cBhvr>
                                        <p:cTn id="23" dur="1" fill="hold">
                                          <p:stCondLst>
                                            <p:cond delay="499"/>
                                          </p:stCondLst>
                                        </p:cTn>
                                        <p:tgtEl>
                                          <p:spTgt spid="6">
                                            <p:txEl>
                                              <p:pRg st="1" end="1"/>
                                            </p:txEl>
                                          </p:spTgt>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linds(horizontal)">
                                      <p:cBhvr>
                                        <p:cTn id="39" dur="500"/>
                                        <p:tgtEl>
                                          <p:spTgt spid="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blinds(horizontal)">
                                      <p:cBhvr>
                                        <p:cTn id="44" dur="500"/>
                                        <p:tgtEl>
                                          <p:spTgt spid="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linds(horizontal)">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366A4107-50C3-4235-9873-5D0CF955786D}" type="slidenum">
              <a:rPr kumimoji="0" lang="zh-CN" altLang="en-US" sz="1400"/>
              <a:t>4</a:t>
            </a:fld>
            <a:endParaRPr kumimoji="0" lang="en-US" altLang="zh-CN" sz="1400"/>
          </a:p>
        </p:txBody>
      </p:sp>
      <p:sp>
        <p:nvSpPr>
          <p:cNvPr id="6" name="标题 1"/>
          <p:cNvSpPr>
            <a:spLocks noGrp="1"/>
          </p:cNvSpPr>
          <p:nvPr>
            <p:ph idx="1"/>
          </p:nvPr>
        </p:nvSpPr>
        <p:spPr>
          <a:xfrm>
            <a:off x="471488" y="1401763"/>
            <a:ext cx="7772400" cy="5195887"/>
          </a:xfrm>
        </p:spPr>
        <p:txBody>
          <a:bodyPr/>
          <a:lstStyle/>
          <a:p>
            <a:r>
              <a:rPr kumimoji="0" lang="zh-CN" altLang="en-US" sz="2400"/>
              <a:t>在</a:t>
            </a:r>
            <a:r>
              <a:rPr kumimoji="0" lang="en-US" altLang="zh-CN" sz="2400"/>
              <a:t>(</a:t>
            </a:r>
            <a:r>
              <a:rPr kumimoji="0" lang="zh-CN" altLang="en-US" sz="2400"/>
              <a:t>关系</a:t>
            </a:r>
            <a:r>
              <a:rPr kumimoji="0" lang="en-US" altLang="zh-CN" sz="2400"/>
              <a:t>)</a:t>
            </a:r>
            <a:r>
              <a:rPr kumimoji="0" lang="zh-CN" altLang="en-US" sz="2400"/>
              <a:t>数据库中用二维表来描述概念：</a:t>
            </a:r>
            <a:endParaRPr kumimoji="0" lang="zh-CN" altLang="zh-CN" sz="2400"/>
          </a:p>
          <a:p>
            <a:pPr>
              <a:buFontTx/>
              <a:buNone/>
            </a:pPr>
            <a:r>
              <a:rPr kumimoji="0" lang="en-US" altLang="zh-CN" sz="2400"/>
              <a:t>   </a:t>
            </a:r>
            <a:r>
              <a:rPr kumimoji="0" lang="zh-CN" altLang="en-US" sz="2000"/>
              <a:t>内涵：列</a:t>
            </a:r>
            <a:r>
              <a:rPr kumimoji="0" lang="en-US" altLang="zh-CN" sz="2000"/>
              <a:t>(</a:t>
            </a:r>
            <a:r>
              <a:rPr kumimoji="0" lang="zh-CN" altLang="en-US" sz="2000"/>
              <a:t>列即属性</a:t>
            </a:r>
            <a:r>
              <a:rPr kumimoji="0" lang="zh-CN" altLang="zh-CN" sz="2000"/>
              <a:t>，</a:t>
            </a:r>
            <a:r>
              <a:rPr kumimoji="0" lang="zh-CN" altLang="en-US" sz="2000"/>
              <a:t>多寡取决应用需要</a:t>
            </a:r>
            <a:r>
              <a:rPr kumimoji="0" lang="en-US" altLang="zh-CN" sz="2000"/>
              <a:t>)</a:t>
            </a:r>
            <a:endParaRPr kumimoji="0" lang="zh-CN" altLang="zh-CN" sz="2000"/>
          </a:p>
          <a:p>
            <a:pPr>
              <a:buFontTx/>
              <a:buNone/>
            </a:pPr>
            <a:r>
              <a:rPr kumimoji="0" lang="en-US" altLang="zh-CN" sz="2000"/>
              <a:t>    </a:t>
            </a:r>
            <a:r>
              <a:rPr kumimoji="0" lang="zh-CN" altLang="en-US" sz="2000"/>
              <a:t>外延：行</a:t>
            </a:r>
            <a:r>
              <a:rPr kumimoji="0" lang="en-US" altLang="zh-CN" sz="2000"/>
              <a:t>(</a:t>
            </a:r>
            <a:r>
              <a:rPr kumimoji="0" lang="zh-CN" altLang="en-US" sz="2000"/>
              <a:t>满足上述内涵特征的所有个体的集合</a:t>
            </a:r>
            <a:r>
              <a:rPr kumimoji="0" lang="en-US" altLang="zh-CN" sz="2000"/>
              <a:t>)</a:t>
            </a:r>
            <a:endParaRPr kumimoji="0" lang="en-US" altLang="zh-CN" sz="2400"/>
          </a:p>
          <a:p>
            <a:pPr>
              <a:buFontTx/>
              <a:buNone/>
            </a:pPr>
            <a:endParaRPr kumimoji="0" lang="en-US" altLang="zh-CN" sz="2400"/>
          </a:p>
          <a:p>
            <a:pPr>
              <a:buFontTx/>
              <a:buNone/>
            </a:pPr>
            <a:endParaRPr kumimoji="0" lang="en-US" altLang="zh-CN" sz="2400"/>
          </a:p>
          <a:p>
            <a:pPr>
              <a:buFontTx/>
              <a:buNone/>
            </a:pPr>
            <a:endParaRPr kumimoji="0" lang="zh-CN" altLang="zh-CN" sz="2400"/>
          </a:p>
          <a:p>
            <a:r>
              <a:rPr kumimoji="0" lang="zh-CN" altLang="en-US" sz="2400"/>
              <a:t>举例说明：概念之间是如何相互区别和联系，以及个体之间又是如何相互区别的？</a:t>
            </a:r>
            <a:endParaRPr kumimoji="0" lang="en-US" altLang="zh-CN" sz="2400"/>
          </a:p>
          <a:p>
            <a:pPr>
              <a:buFontTx/>
              <a:buNone/>
            </a:pPr>
            <a:r>
              <a:rPr kumimoji="0" lang="en-US" altLang="zh-CN" sz="2400"/>
              <a:t>  </a:t>
            </a:r>
            <a:r>
              <a:rPr kumimoji="0" lang="zh-CN" altLang="en-US" sz="2000"/>
              <a:t>（这正是下一步</a:t>
            </a:r>
            <a:r>
              <a:rPr kumimoji="0" lang="zh-CN" altLang="en-US" sz="2000">
                <a:solidFill>
                  <a:srgbClr val="0000FF"/>
                </a:solidFill>
              </a:rPr>
              <a:t>主码</a:t>
            </a:r>
            <a:r>
              <a:rPr kumimoji="0" lang="zh-CN" altLang="en-US" sz="2000"/>
              <a:t>、</a:t>
            </a:r>
            <a:r>
              <a:rPr kumimoji="0" lang="zh-CN" altLang="en-US" sz="2000">
                <a:solidFill>
                  <a:srgbClr val="0000FF"/>
                </a:solidFill>
              </a:rPr>
              <a:t>外码</a:t>
            </a:r>
            <a:r>
              <a:rPr kumimoji="0" lang="zh-CN" altLang="en-US" sz="2000"/>
              <a:t>概念的由来）</a:t>
            </a:r>
            <a:endParaRPr kumimoji="0" lang="zh-CN" altLang="zh-CN" sz="2400"/>
          </a:p>
          <a:p>
            <a:r>
              <a:rPr kumimoji="0" lang="zh-CN" altLang="en-US" sz="2400"/>
              <a:t>数据库与客观世界的关系</a:t>
            </a:r>
            <a:endParaRPr kumimoji="0" lang="en-US" altLang="zh-CN" sz="2400"/>
          </a:p>
          <a:p>
            <a:pPr marL="450850" lvl="1" indent="0">
              <a:buFontTx/>
              <a:buNone/>
            </a:pPr>
            <a:r>
              <a:rPr kumimoji="0" lang="zh-CN" altLang="en-US" sz="2000"/>
              <a:t>数据库是数据化的客观世界</a:t>
            </a:r>
            <a:endParaRPr kumimoji="0" lang="zh-CN" altLang="zh-CN" sz="2000"/>
          </a:p>
          <a:p>
            <a:pPr marL="450850" lvl="1" indent="0">
              <a:buFontTx/>
              <a:buNone/>
            </a:pPr>
            <a:r>
              <a:rPr kumimoji="0" lang="zh-CN" altLang="en-US" sz="2000"/>
              <a:t>数据库设计是对客观世界的数据化</a:t>
            </a:r>
            <a:endParaRPr kumimoji="0" lang="zh-CN" altLang="zh-CN" sz="2000"/>
          </a:p>
          <a:p>
            <a:endParaRPr kumimoji="0" lang="zh-CN" altLang="en-US" sz="2400"/>
          </a:p>
        </p:txBody>
      </p:sp>
      <p:graphicFrame>
        <p:nvGraphicFramePr>
          <p:cNvPr id="4" name="Group 90"/>
          <p:cNvGraphicFramePr>
            <a:graphicFrameLocks noGrp="1"/>
          </p:cNvGraphicFramePr>
          <p:nvPr/>
        </p:nvGraphicFramePr>
        <p:xfrm>
          <a:off x="971550" y="2852738"/>
          <a:ext cx="6769100" cy="971550"/>
        </p:xfrm>
        <a:graphic>
          <a:graphicData uri="http://schemas.openxmlformats.org/drawingml/2006/table">
            <a:tbl>
              <a:tblPr/>
              <a:tblGrid>
                <a:gridCol w="1030288">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1947862">
                  <a:extLst>
                    <a:ext uri="{9D8B030D-6E8A-4147-A177-3AD203B41FA5}">
                      <a16:colId xmlns:a16="http://schemas.microsoft.com/office/drawing/2014/main" val="20002"/>
                    </a:ext>
                  </a:extLst>
                </a:gridCol>
                <a:gridCol w="1130300">
                  <a:extLst>
                    <a:ext uri="{9D8B030D-6E8A-4147-A177-3AD203B41FA5}">
                      <a16:colId xmlns:a16="http://schemas.microsoft.com/office/drawing/2014/main" val="20003"/>
                    </a:ext>
                  </a:extLst>
                </a:gridCol>
                <a:gridCol w="1771650">
                  <a:extLst>
                    <a:ext uri="{9D8B030D-6E8A-4147-A177-3AD203B41FA5}">
                      <a16:colId xmlns:a16="http://schemas.microsoft.com/office/drawing/2014/main" val="20004"/>
                    </a:ext>
                  </a:extLst>
                </a:gridCol>
              </a:tblGrid>
              <a:tr h="32385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教师编号</a:t>
                      </a:r>
                      <a:endParaRPr kumimoji="0" lang="zh-CN" altLang="en-US"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教师名</a:t>
                      </a:r>
                      <a:endParaRPr kumimoji="0" lang="zh-CN" altLang="en-US"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身份证号</a:t>
                      </a:r>
                      <a:endParaRPr kumimoji="0" lang="zh-CN" altLang="en-US"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护照号</a:t>
                      </a:r>
                      <a:endParaRPr kumimoji="0" lang="zh-CN" altLang="en-US"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医保卡</a:t>
                      </a:r>
                      <a:endParaRPr kumimoji="0" lang="zh-CN" altLang="en-US"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1001</a:t>
                      </a:r>
                      <a:endParaRPr kumimoji="0" lang="en-US" altLang="zh-CN"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张三</a:t>
                      </a:r>
                      <a:endParaRPr kumimoji="0" lang="zh-CN" altLang="en-US"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201202199009090371</a:t>
                      </a:r>
                      <a:endParaRPr kumimoji="0" lang="en-US" altLang="zh-CN"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G10221466</a:t>
                      </a:r>
                      <a:endParaRPr kumimoji="0" lang="en-US" altLang="zh-CN"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S231456756655656</a:t>
                      </a:r>
                      <a:endParaRPr kumimoji="0" lang="en-US" altLang="zh-CN"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1002</a:t>
                      </a:r>
                      <a:endParaRPr kumimoji="0" lang="en-US" altLang="zh-CN"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李四</a:t>
                      </a:r>
                      <a:endParaRPr kumimoji="0" lang="zh-CN" altLang="en-US"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201202199091212370</a:t>
                      </a:r>
                      <a:endParaRPr kumimoji="0" lang="en-US" altLang="zh-CN"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G34431244</a:t>
                      </a:r>
                      <a:endParaRPr kumimoji="0" lang="en-US" altLang="zh-CN"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宋体" panose="02010600030101010101" pitchFamily="2" charset="-122"/>
                          <a:ea typeface="宋体" panose="02010600030101010101" pitchFamily="2" charset="-122"/>
                        </a:defRPr>
                      </a:lvl1pPr>
                      <a:lvl2pPr marL="742950" indent="-285750">
                        <a:spcBef>
                          <a:spcPct val="20000"/>
                        </a:spcBef>
                        <a:defRPr kumimoji="1" sz="2400">
                          <a:solidFill>
                            <a:schemeClr val="tx1"/>
                          </a:solidFill>
                          <a:latin typeface="宋体" panose="02010600030101010101" pitchFamily="2" charset="-122"/>
                          <a:ea typeface="宋体" panose="02010600030101010101" pitchFamily="2" charset="-122"/>
                        </a:defRPr>
                      </a:lvl2pPr>
                      <a:lvl3pPr marL="1143000" indent="-228600">
                        <a:spcBef>
                          <a:spcPct val="20000"/>
                        </a:spcBef>
                        <a:defRPr kumimoji="1" sz="2000">
                          <a:solidFill>
                            <a:schemeClr val="tx1"/>
                          </a:solidFill>
                          <a:latin typeface="宋体" panose="02010600030101010101" pitchFamily="2" charset="-122"/>
                          <a:ea typeface="宋体" panose="02010600030101010101" pitchFamily="2" charset="-122"/>
                        </a:defRPr>
                      </a:lvl3pPr>
                      <a:lvl4pPr marL="1600200" indent="-228600">
                        <a:spcBef>
                          <a:spcPct val="20000"/>
                        </a:spcBef>
                        <a:defRPr kumimoji="1">
                          <a:solidFill>
                            <a:schemeClr val="tx1"/>
                          </a:solidFill>
                          <a:latin typeface="宋体" panose="02010600030101010101" pitchFamily="2" charset="-122"/>
                          <a:ea typeface="宋体" panose="02010600030101010101" pitchFamily="2" charset="-122"/>
                        </a:defRPr>
                      </a:lvl4pPr>
                      <a:lvl5pPr marL="2057400" indent="-228600">
                        <a:spcBef>
                          <a:spcPct val="20000"/>
                        </a:spcBef>
                        <a:defRPr kumimoji="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宋体" panose="02010600030101010101" pitchFamily="2"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a:ln>
                            <a:noFill/>
                          </a:ln>
                          <a:solidFill>
                            <a:srgbClr val="0066FF"/>
                          </a:solidFill>
                          <a:effectLst/>
                          <a:latin typeface="Times New Roman" panose="02020603050405020304" pitchFamily="18" charset="0"/>
                          <a:ea typeface="宋体" panose="02010600030101010101" pitchFamily="2" charset="-122"/>
                        </a:rPr>
                        <a:t>S675697031277755</a:t>
                      </a:r>
                      <a:endParaRPr kumimoji="0" lang="en-US" altLang="zh-CN" sz="3600" b="0" i="0" u="none" strike="noStrike" cap="none" normalizeH="0" baseline="0">
                        <a:ln>
                          <a:noFill/>
                        </a:ln>
                        <a:solidFill>
                          <a:srgbClr val="0066FF"/>
                        </a:solidFill>
                        <a:effectLst/>
                        <a:latin typeface="Tahoma" panose="020B0604030504040204" pitchFamily="2" charset="0"/>
                        <a:ea typeface="宋体" panose="02010600030101010101" pitchFamily="2" charset="-122"/>
                      </a:endParaRPr>
                    </a:p>
                  </a:txBody>
                  <a:tcPr marL="91445" marR="91445" marT="45694" marB="4569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2557" name="矩形 4"/>
          <p:cNvSpPr>
            <a:spLocks noChangeArrowheads="1"/>
          </p:cNvSpPr>
          <p:nvPr/>
        </p:nvSpPr>
        <p:spPr bwMode="auto">
          <a:xfrm>
            <a:off x="1619250" y="879475"/>
            <a:ext cx="530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400">
                <a:solidFill>
                  <a:schemeClr val="tx2"/>
                </a:solidFill>
                <a:latin typeface="黑体" panose="02010609060101010101" pitchFamily="49" charset="-122"/>
                <a:ea typeface="黑体" panose="02010609060101010101" pitchFamily="49" charset="-122"/>
              </a:rPr>
              <a:t>(</a:t>
            </a:r>
            <a:r>
              <a:rPr kumimoji="0" lang="zh-CN" altLang="en-US" sz="2400">
                <a:solidFill>
                  <a:schemeClr val="tx2"/>
                </a:solidFill>
                <a:latin typeface="黑体" panose="02010609060101010101" pitchFamily="49" charset="-122"/>
                <a:ea typeface="黑体" panose="02010609060101010101" pitchFamily="49" charset="-122"/>
              </a:rPr>
              <a:t>四</a:t>
            </a:r>
            <a:r>
              <a:rPr kumimoji="0" lang="en-US" altLang="zh-CN" sz="2400">
                <a:solidFill>
                  <a:schemeClr val="tx2"/>
                </a:solidFill>
                <a:latin typeface="黑体" panose="02010609060101010101" pitchFamily="49" charset="-122"/>
                <a:ea typeface="黑体" panose="02010609060101010101" pitchFamily="49" charset="-122"/>
              </a:rPr>
              <a:t>)</a:t>
            </a:r>
            <a:r>
              <a:rPr kumimoji="0" lang="zh-CN" altLang="en-US" sz="2400">
                <a:solidFill>
                  <a:schemeClr val="tx2"/>
                </a:solidFill>
                <a:latin typeface="黑体" panose="02010609060101010101" pitchFamily="49" charset="-122"/>
                <a:ea typeface="黑体" panose="02010609060101010101" pitchFamily="49" charset="-122"/>
              </a:rPr>
              <a:t>二维表与事物描述方法</a:t>
            </a:r>
          </a:p>
        </p:txBody>
      </p:sp>
      <p:sp>
        <p:nvSpPr>
          <p:cNvPr id="22558" name="标题 1"/>
          <p:cNvSpPr>
            <a:spLocks noGrp="1"/>
          </p:cNvSpPr>
          <p:nvPr>
            <p:ph type="title"/>
          </p:nvPr>
        </p:nvSpPr>
        <p:spPr>
          <a:xfrm>
            <a:off x="4500563" y="49213"/>
            <a:ext cx="4356100" cy="534987"/>
          </a:xfrm>
        </p:spPr>
        <p:txBody>
          <a:bodyPr/>
          <a:lstStyle/>
          <a:p>
            <a:pPr algn="r"/>
            <a:r>
              <a:rPr kumimoji="0" lang="en-US" altLang="zh-CN" sz="2000" b="1">
                <a:solidFill>
                  <a:srgbClr val="428E5B"/>
                </a:solidFill>
                <a:latin typeface="黑体" panose="02010609060101010101" pitchFamily="49" charset="-122"/>
                <a:ea typeface="黑体" panose="02010609060101010101" pitchFamily="49" charset="-122"/>
              </a:rPr>
              <a:t>1</a:t>
            </a:r>
            <a:r>
              <a:rPr kumimoji="0" lang="zh-CN" altLang="en-US" sz="2000" b="1">
                <a:solidFill>
                  <a:srgbClr val="428E5B"/>
                </a:solidFill>
                <a:latin typeface="黑体" panose="02010609060101010101" pitchFamily="49" charset="-122"/>
                <a:ea typeface="黑体" panose="02010609060101010101" pitchFamily="49" charset="-122"/>
              </a:rPr>
              <a:t>.</a:t>
            </a:r>
            <a:r>
              <a:rPr kumimoji="0" lang="en-US" altLang="zh-CN" sz="2000" b="1">
                <a:solidFill>
                  <a:srgbClr val="428E5B"/>
                </a:solidFill>
                <a:latin typeface="黑体" panose="02010609060101010101" pitchFamily="49" charset="-122"/>
                <a:ea typeface="黑体" panose="02010609060101010101" pitchFamily="49" charset="-122"/>
              </a:rPr>
              <a:t>2</a:t>
            </a:r>
            <a:r>
              <a:rPr kumimoji="0" lang="zh-CN" altLang="en-US" sz="2000" b="1">
                <a:solidFill>
                  <a:srgbClr val="428E5B"/>
                </a:solidFill>
                <a:latin typeface="黑体" panose="02010609060101010101" pitchFamily="49" charset="-122"/>
                <a:ea typeface="黑体" panose="02010609060101010101" pitchFamily="49" charset="-122"/>
              </a:rPr>
              <a:t> </a:t>
            </a:r>
            <a:r>
              <a:rPr kumimoji="0" lang="zh-CN" altLang="zh-CN" sz="2000" b="1">
                <a:solidFill>
                  <a:srgbClr val="428E5B"/>
                </a:solidFill>
                <a:latin typeface="黑体" panose="02010609060101010101" pitchFamily="49" charset="-122"/>
                <a:ea typeface="黑体" panose="02010609060101010101" pitchFamily="49" charset="-122"/>
              </a:rPr>
              <a:t>数据库如何描述客观世界</a:t>
            </a:r>
            <a:endParaRPr kumimoji="0" lang="zh-CN" altLang="en-US" sz="2000">
              <a:solidFill>
                <a:srgbClr val="428E5B"/>
              </a:solidFill>
              <a:latin typeface="黑体" panose="02010609060101010101" pitchFamily="49" charset="-122"/>
              <a:ea typeface="黑体" panose="02010609060101010101" pitchFamily="49" charset="-122"/>
            </a:endParaRPr>
          </a:p>
        </p:txBody>
      </p:sp>
      <p:sp>
        <p:nvSpPr>
          <p:cNvPr id="22559" name="AutoShape 6"/>
          <p:cNvSpPr>
            <a:spLocks noChangeArrowheads="1"/>
          </p:cNvSpPr>
          <p:nvPr/>
        </p:nvSpPr>
        <p:spPr bwMode="auto">
          <a:xfrm>
            <a:off x="6408738" y="1592263"/>
            <a:ext cx="2339975" cy="781050"/>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＊二维表是如何描述事物的</a:t>
            </a:r>
            <a:r>
              <a:rPr kumimoji="0" lang="zh-CN" altLang="zh-CN" sz="1600"/>
              <a:t>？</a:t>
            </a:r>
            <a:endParaRPr kumimoji="0" lang="zh-CN" altLang="en-US" sz="1600">
              <a:latin typeface="Tahoma" panose="020B0604030504040204" pitchFamily="2" charset="0"/>
            </a:endParaRPr>
          </a:p>
        </p:txBody>
      </p:sp>
      <p:sp>
        <p:nvSpPr>
          <p:cNvPr id="9" name="AutoShape 6"/>
          <p:cNvSpPr>
            <a:spLocks noChangeArrowheads="1"/>
          </p:cNvSpPr>
          <p:nvPr/>
        </p:nvSpPr>
        <p:spPr bwMode="auto">
          <a:xfrm>
            <a:off x="6372225" y="4484688"/>
            <a:ext cx="2413000" cy="1031875"/>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＊二维表又是如何联系和区分事物的</a:t>
            </a:r>
            <a:r>
              <a:rPr kumimoji="0" lang="zh-CN" altLang="zh-CN" sz="1600"/>
              <a:t>？</a:t>
            </a:r>
            <a:endParaRPr kumimoji="0" lang="zh-CN" altLang="en-US" sz="1600">
              <a:latin typeface="Tahoma" panose="020B0604030504040204" pitchFamily="2" charset="0"/>
            </a:endParaRPr>
          </a:p>
        </p:txBody>
      </p:sp>
      <p:sp>
        <p:nvSpPr>
          <p:cNvPr id="2" name="矩形 1"/>
          <p:cNvSpPr>
            <a:spLocks noChangeArrowheads="1"/>
          </p:cNvSpPr>
          <p:nvPr/>
        </p:nvSpPr>
        <p:spPr bwMode="auto">
          <a:xfrm>
            <a:off x="5040313" y="5589588"/>
            <a:ext cx="4095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solidFill>
                  <a:srgbClr val="FF0000"/>
                </a:solidFill>
                <a:latin typeface="黑体" panose="02010609060101010101" pitchFamily="49" charset="-122"/>
                <a:ea typeface="黑体" panose="02010609060101010101" pitchFamily="49" charset="-122"/>
              </a:rPr>
              <a:t>学生</a:t>
            </a:r>
            <a:r>
              <a:rPr kumimoji="0" lang="en-US" altLang="zh-CN" sz="1600">
                <a:solidFill>
                  <a:srgbClr val="FF0000"/>
                </a:solidFill>
                <a:latin typeface="黑体" panose="02010609060101010101" pitchFamily="49" charset="-122"/>
                <a:ea typeface="黑体" panose="02010609060101010101" pitchFamily="49" charset="-122"/>
              </a:rPr>
              <a:t>:</a:t>
            </a:r>
            <a:r>
              <a:rPr kumimoji="0" lang="zh-CN" altLang="en-US" sz="1600">
                <a:latin typeface="黑体" panose="02010609060101010101" pitchFamily="49" charset="-122"/>
                <a:ea typeface="黑体" panose="02010609060101010101" pitchFamily="49" charset="-122"/>
              </a:rPr>
              <a:t>学号</a:t>
            </a:r>
            <a:r>
              <a:rPr kumimoji="0" lang="zh-CN" altLang="en-US" sz="1600" b="0">
                <a:ea typeface="黑体" panose="02010609060101010101" pitchFamily="49" charset="-122"/>
              </a:rPr>
              <a:t>，姓名，性别，籍贯，民族</a:t>
            </a:r>
            <a:endParaRPr kumimoji="0" lang="en-US" altLang="zh-CN" sz="1600" b="0">
              <a:latin typeface="黑体" panose="02010609060101010101" pitchFamily="49" charset="-122"/>
              <a:ea typeface="黑体" panose="02010609060101010101" pitchFamily="49" charset="-122"/>
            </a:endParaRPr>
          </a:p>
          <a:p>
            <a:pPr>
              <a:spcBef>
                <a:spcPct val="0"/>
              </a:spcBef>
              <a:buFontTx/>
              <a:buNone/>
            </a:pPr>
            <a:r>
              <a:rPr kumimoji="0" lang="zh-CN" altLang="en-US" sz="1600">
                <a:solidFill>
                  <a:srgbClr val="FF0000"/>
                </a:solidFill>
                <a:latin typeface="黑体" panose="02010609060101010101" pitchFamily="49" charset="-122"/>
                <a:ea typeface="黑体" panose="02010609060101010101" pitchFamily="49" charset="-122"/>
              </a:rPr>
              <a:t>课程</a:t>
            </a:r>
            <a:r>
              <a:rPr kumimoji="0" lang="zh-CN" altLang="en-US" sz="1600">
                <a:latin typeface="黑体" panose="02010609060101010101" pitchFamily="49" charset="-122"/>
                <a:ea typeface="黑体" panose="02010609060101010101" pitchFamily="49" charset="-122"/>
              </a:rPr>
              <a:t>：课程号</a:t>
            </a:r>
            <a:r>
              <a:rPr kumimoji="0" lang="zh-CN" altLang="en-US" sz="1600">
                <a:ea typeface="黑体" panose="02010609060101010101" pitchFamily="49" charset="-122"/>
              </a:rPr>
              <a:t>，</a:t>
            </a:r>
            <a:r>
              <a:rPr kumimoji="0" lang="zh-CN" altLang="en-US" sz="1600" b="0">
                <a:ea typeface="黑体" panose="02010609060101010101" pitchFamily="49" charset="-122"/>
              </a:rPr>
              <a:t>课程名，学分，学时数</a:t>
            </a:r>
            <a:endParaRPr kumimoji="0" lang="en-US" altLang="zh-CN" sz="1600" b="0">
              <a:ea typeface="黑体" panose="02010609060101010101" pitchFamily="49" charset="-122"/>
            </a:endParaRPr>
          </a:p>
          <a:p>
            <a:pPr>
              <a:spcBef>
                <a:spcPct val="0"/>
              </a:spcBef>
              <a:buFontTx/>
              <a:buNone/>
            </a:pPr>
            <a:r>
              <a:rPr kumimoji="0" lang="zh-CN" altLang="en-US" sz="1600">
                <a:solidFill>
                  <a:srgbClr val="FF0000"/>
                </a:solidFill>
                <a:ea typeface="黑体" panose="02010609060101010101" pitchFamily="49" charset="-122"/>
              </a:rPr>
              <a:t>选课</a:t>
            </a:r>
            <a:r>
              <a:rPr kumimoji="0" lang="zh-CN" altLang="en-US" sz="1600">
                <a:ea typeface="黑体" panose="02010609060101010101" pitchFamily="49" charset="-122"/>
              </a:rPr>
              <a:t>：</a:t>
            </a:r>
            <a:r>
              <a:rPr kumimoji="0" lang="zh-CN" altLang="en-US" sz="1600">
                <a:latin typeface="黑体" panose="02010609060101010101" pitchFamily="49" charset="-122"/>
                <a:ea typeface="黑体" panose="02010609060101010101" pitchFamily="49" charset="-122"/>
              </a:rPr>
              <a:t>学号</a:t>
            </a:r>
            <a:r>
              <a:rPr kumimoji="0" lang="zh-CN" altLang="en-US" sz="1600">
                <a:ea typeface="黑体" panose="02010609060101010101" pitchFamily="49" charset="-122"/>
              </a:rPr>
              <a:t>，</a:t>
            </a:r>
            <a:r>
              <a:rPr kumimoji="0" lang="zh-CN" altLang="en-US" sz="1600">
                <a:latin typeface="黑体" panose="02010609060101010101" pitchFamily="49" charset="-122"/>
                <a:ea typeface="黑体" panose="02010609060101010101" pitchFamily="49" charset="-122"/>
              </a:rPr>
              <a:t>课程号</a:t>
            </a:r>
            <a:r>
              <a:rPr kumimoji="0" lang="zh-CN" altLang="en-US" sz="1600">
                <a:ea typeface="黑体" panose="02010609060101010101" pitchFamily="49" charset="-122"/>
              </a:rPr>
              <a:t>，选课日期，课程成绩</a:t>
            </a:r>
            <a:endParaRPr kumimoji="0" lang="zh-CN" altLang="en-US" sz="1600" b="0">
              <a:latin typeface="Tahoma" panose="020B0604030504040204" pitchFamily="2"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linds(horizontal)">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par>
                                <p:cTn id="19" presetID="3" presetClass="entr" presetSubtype="1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blinds(horizontal)">
                                      <p:cBhvr>
                                        <p:cTn id="21" dur="500"/>
                                        <p:tgtEl>
                                          <p:spTgt spid="6">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blinds(horizontal)">
                                      <p:cBhvr>
                                        <p:cTn id="24" dur="500"/>
                                        <p:tgtEl>
                                          <p:spTgt spid="6">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blinds(horizontal)">
                                      <p:cBhvr>
                                        <p:cTn id="29" dur="500"/>
                                        <p:tgtEl>
                                          <p:spTgt spid="6">
                                            <p:txEl>
                                              <p:pRg st="8" end="8"/>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animEffect transition="in" filter="blinds(horizontal)">
                                      <p:cBhvr>
                                        <p:cTn id="32" dur="500"/>
                                        <p:tgtEl>
                                          <p:spTgt spid="6">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blinds(horizontal)">
                                      <p:cBhvr>
                                        <p:cTn id="3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a:extLst>
              <a:ext uri="{FF2B5EF4-FFF2-40B4-BE49-F238E27FC236}">
                <a16:creationId xmlns:a16="http://schemas.microsoft.com/office/drawing/2014/main" id="{5FF7644C-B1CA-4103-8012-7EE02E775FD5}"/>
              </a:ext>
            </a:extLst>
          </p:cNvPr>
          <p:cNvSpPr>
            <a:spLocks noGrp="1"/>
          </p:cNvSpPr>
          <p:nvPr>
            <p:ph type="title"/>
          </p:nvPr>
        </p:nvSpPr>
        <p:spPr/>
        <p:txBody>
          <a:bodyPr/>
          <a:lstStyle/>
          <a:p>
            <a:pPr algn="l"/>
            <a:r>
              <a:rPr kumimoji="0" lang="zh-CN" altLang="en-US" sz="3200" b="1">
                <a:latin typeface="黑体" panose="02010609060101010101" pitchFamily="49" charset="-122"/>
                <a:ea typeface="黑体" panose="02010609060101010101" pitchFamily="49" charset="-122"/>
              </a:rPr>
              <a:t>二 数据流程图</a:t>
            </a:r>
            <a:r>
              <a:rPr kumimoji="0" lang="en-US" altLang="zh-CN" sz="2400" b="1">
                <a:solidFill>
                  <a:srgbClr val="0000FF"/>
                </a:solidFill>
                <a:latin typeface="黑体" panose="02010609060101010101" pitchFamily="49" charset="-122"/>
                <a:ea typeface="黑体" panose="02010609060101010101" pitchFamily="49" charset="-122"/>
              </a:rPr>
              <a:t>(</a:t>
            </a:r>
            <a:r>
              <a:rPr kumimoji="0" lang="zh-CN" altLang="en-US" sz="2400" b="1">
                <a:solidFill>
                  <a:srgbClr val="0000FF"/>
                </a:solidFill>
                <a:latin typeface="黑体" panose="02010609060101010101" pitchFamily="49" charset="-122"/>
                <a:ea typeface="黑体" panose="02010609060101010101" pitchFamily="49" charset="-122"/>
              </a:rPr>
              <a:t>针对一个应用系统</a:t>
            </a:r>
            <a:r>
              <a:rPr kumimoji="0" lang="en-US" altLang="zh-CN" sz="2400" b="1">
                <a:solidFill>
                  <a:srgbClr val="0000FF"/>
                </a:solidFill>
                <a:latin typeface="黑体" panose="02010609060101010101" pitchFamily="49" charset="-122"/>
                <a:ea typeface="黑体" panose="02010609060101010101" pitchFamily="49" charset="-122"/>
              </a:rPr>
              <a:t>)</a:t>
            </a:r>
            <a:br>
              <a:rPr kumimoji="0" lang="zh-CN" altLang="en-US" sz="3600" b="1">
                <a:latin typeface="黑体" panose="02010609060101010101" pitchFamily="49" charset="-122"/>
                <a:ea typeface="黑体" panose="02010609060101010101" pitchFamily="49" charset="-122"/>
              </a:rPr>
            </a:br>
            <a:r>
              <a:rPr kumimoji="0" lang="zh-CN" altLang="zh-CN" sz="2800" b="1">
                <a:latin typeface="黑体" panose="02010609060101010101" pitchFamily="49" charset="-122"/>
                <a:ea typeface="黑体" panose="02010609060101010101" pitchFamily="49" charset="-122"/>
              </a:rPr>
              <a:t>2</a:t>
            </a:r>
            <a:r>
              <a:rPr kumimoji="0" lang="en-US" altLang="zh-CN" sz="2800" b="1">
                <a:latin typeface="黑体" panose="02010609060101010101" pitchFamily="49" charset="-122"/>
                <a:ea typeface="黑体" panose="02010609060101010101" pitchFamily="49" charset="-122"/>
              </a:rPr>
              <a:t>.1 </a:t>
            </a:r>
            <a:r>
              <a:rPr kumimoji="0" lang="zh-CN" altLang="en-US" sz="2800" b="1">
                <a:latin typeface="黑体" panose="02010609060101010101" pitchFamily="49" charset="-122"/>
                <a:ea typeface="黑体" panose="02010609060101010101" pitchFamily="49" charset="-122"/>
              </a:rPr>
              <a:t>基本要素</a:t>
            </a:r>
          </a:p>
        </p:txBody>
      </p:sp>
      <p:sp>
        <p:nvSpPr>
          <p:cNvPr id="5123" name="内容占位符 2">
            <a:extLst>
              <a:ext uri="{FF2B5EF4-FFF2-40B4-BE49-F238E27FC236}">
                <a16:creationId xmlns:a16="http://schemas.microsoft.com/office/drawing/2014/main" id="{922ABA2E-4DC6-4B2B-A5F5-9FE2335A9151}"/>
              </a:ext>
            </a:extLst>
          </p:cNvPr>
          <p:cNvSpPr>
            <a:spLocks noGrp="1"/>
          </p:cNvSpPr>
          <p:nvPr>
            <p:ph idx="1"/>
          </p:nvPr>
        </p:nvSpPr>
        <p:spPr>
          <a:xfrm>
            <a:off x="569913" y="5691188"/>
            <a:ext cx="8123237" cy="706437"/>
          </a:xfrm>
        </p:spPr>
        <p:txBody>
          <a:bodyPr/>
          <a:lstStyle/>
          <a:p>
            <a:pPr marL="0" indent="0">
              <a:buFontTx/>
              <a:buNone/>
            </a:pPr>
            <a:r>
              <a:rPr kumimoji="0" lang="zh-CN" altLang="en-US" sz="2400"/>
              <a:t>特别说明</a:t>
            </a:r>
            <a:r>
              <a:rPr kumimoji="0" lang="zh-CN" altLang="zh-CN" sz="2400"/>
              <a:t>：表示方法可用</a:t>
            </a:r>
            <a:r>
              <a:rPr kumimoji="0" lang="zh-CN" altLang="zh-CN" sz="2400">
                <a:solidFill>
                  <a:srgbClr val="0000FF"/>
                </a:solidFill>
              </a:rPr>
              <a:t>多种多样</a:t>
            </a:r>
            <a:r>
              <a:rPr kumimoji="0" lang="zh-CN" altLang="zh-CN" sz="2400"/>
              <a:t>，甚至增加新的要素，但最重要的是给出对要素的</a:t>
            </a:r>
            <a:r>
              <a:rPr kumimoji="0" lang="zh-CN" altLang="zh-CN" sz="2400">
                <a:solidFill>
                  <a:srgbClr val="800000"/>
                </a:solidFill>
              </a:rPr>
              <a:t>注释（含义和作用）</a:t>
            </a:r>
            <a:r>
              <a:rPr kumimoji="0" lang="zh-CN" altLang="zh-CN" sz="2400"/>
              <a:t>。</a:t>
            </a:r>
          </a:p>
        </p:txBody>
      </p:sp>
      <p:sp>
        <p:nvSpPr>
          <p:cNvPr id="21507" name="灯片编号占位符 3">
            <a:extLst>
              <a:ext uri="{FF2B5EF4-FFF2-40B4-BE49-F238E27FC236}">
                <a16:creationId xmlns:a16="http://schemas.microsoft.com/office/drawing/2014/main" id="{FF034FD0-204F-4C97-95D8-89468B79B7C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ACC6C329-B399-4277-B927-519894A9A932}" type="slidenum">
              <a:rPr kumimoji="0" lang="zh-CN" altLang="en-US" sz="1400"/>
              <a:pPr>
                <a:spcBef>
                  <a:spcPct val="0"/>
                </a:spcBef>
                <a:buFontTx/>
                <a:buNone/>
              </a:pPr>
              <a:t>40</a:t>
            </a:fld>
            <a:endParaRPr kumimoji="0" lang="en-US" altLang="zh-CN" sz="1400"/>
          </a:p>
        </p:txBody>
      </p:sp>
      <p:sp>
        <p:nvSpPr>
          <p:cNvPr id="2" name="云形标注 1">
            <a:extLst>
              <a:ext uri="{FF2B5EF4-FFF2-40B4-BE49-F238E27FC236}">
                <a16:creationId xmlns:a16="http://schemas.microsoft.com/office/drawing/2014/main" id="{8D25E089-97F8-42B9-A9C9-F89EC153B088}"/>
              </a:ext>
            </a:extLst>
          </p:cNvPr>
          <p:cNvSpPr/>
          <p:nvPr/>
        </p:nvSpPr>
        <p:spPr bwMode="auto">
          <a:xfrm>
            <a:off x="4618038" y="1468438"/>
            <a:ext cx="3794125" cy="906462"/>
          </a:xfrm>
          <a:prstGeom prst="cloudCallout">
            <a:avLst>
              <a:gd name="adj1" fmla="val 46096"/>
              <a:gd name="adj2" fmla="val 62500"/>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zh-CN" sz="2000">
                <a:solidFill>
                  <a:srgbClr val="2A2A39"/>
                </a:solidFill>
              </a:rPr>
              <a:t>数据流程图有哪些基本要素</a:t>
            </a:r>
            <a:r>
              <a:rPr lang="zh-CN" altLang="en-US" sz="2000">
                <a:solidFill>
                  <a:srgbClr val="2A2A39"/>
                </a:solidFill>
              </a:rPr>
              <a:t>，用途？</a:t>
            </a:r>
          </a:p>
        </p:txBody>
      </p:sp>
      <p:grpSp>
        <p:nvGrpSpPr>
          <p:cNvPr id="3" name="组 2">
            <a:extLst>
              <a:ext uri="{FF2B5EF4-FFF2-40B4-BE49-F238E27FC236}">
                <a16:creationId xmlns:a16="http://schemas.microsoft.com/office/drawing/2014/main" id="{A10E8B8D-559E-49DB-BADF-F7204D14129B}"/>
              </a:ext>
            </a:extLst>
          </p:cNvPr>
          <p:cNvGrpSpPr>
            <a:grpSpLocks/>
          </p:cNvGrpSpPr>
          <p:nvPr/>
        </p:nvGrpSpPr>
        <p:grpSpPr bwMode="auto">
          <a:xfrm>
            <a:off x="652463" y="1985963"/>
            <a:ext cx="4695825" cy="3521075"/>
            <a:chOff x="652416" y="1985963"/>
            <a:chExt cx="4695580" cy="3520309"/>
          </a:xfrm>
        </p:grpSpPr>
        <p:sp>
          <p:nvSpPr>
            <p:cNvPr id="6" name="Rectangle 3">
              <a:extLst>
                <a:ext uri="{FF2B5EF4-FFF2-40B4-BE49-F238E27FC236}">
                  <a16:creationId xmlns:a16="http://schemas.microsoft.com/office/drawing/2014/main" id="{57F74F83-367F-40FB-8145-67140B860565}"/>
                </a:ext>
              </a:extLst>
            </p:cNvPr>
            <p:cNvSpPr>
              <a:spLocks noChangeArrowheads="1"/>
            </p:cNvSpPr>
            <p:nvPr/>
          </p:nvSpPr>
          <p:spPr bwMode="auto">
            <a:xfrm>
              <a:off x="730199" y="1985963"/>
              <a:ext cx="965150" cy="898330"/>
            </a:xfrm>
            <a:prstGeom prst="rect">
              <a:avLst/>
            </a:prstGeom>
            <a:solidFill>
              <a:schemeClr val="folHlink"/>
            </a:solidFill>
            <a:ln w="254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lnSpc>
                  <a:spcPct val="80000"/>
                </a:lnSpc>
                <a:spcBef>
                  <a:spcPct val="20000"/>
                </a:spcBef>
                <a:defRPr/>
              </a:pPr>
              <a:endParaRPr lang="zh-CN" altLang="en-US">
                <a:latin typeface="Tahoma" charset="0"/>
                <a:ea typeface="宋体" charset="0"/>
                <a:cs typeface="宋体" charset="0"/>
              </a:endParaRPr>
            </a:p>
          </p:txBody>
        </p:sp>
        <p:sp>
          <p:nvSpPr>
            <p:cNvPr id="7" name="Oval 4">
              <a:extLst>
                <a:ext uri="{FF2B5EF4-FFF2-40B4-BE49-F238E27FC236}">
                  <a16:creationId xmlns:a16="http://schemas.microsoft.com/office/drawing/2014/main" id="{472A21A9-7970-4254-991B-17D8950765DF}"/>
                </a:ext>
              </a:extLst>
            </p:cNvPr>
            <p:cNvSpPr>
              <a:spLocks noChangeArrowheads="1"/>
            </p:cNvSpPr>
            <p:nvPr/>
          </p:nvSpPr>
          <p:spPr bwMode="auto">
            <a:xfrm>
              <a:off x="652416" y="3012852"/>
              <a:ext cx="1130241" cy="1101485"/>
            </a:xfrm>
            <a:prstGeom prst="ellipse">
              <a:avLst/>
            </a:prstGeom>
            <a:solidFill>
              <a:schemeClr val="folHlink"/>
            </a:solidFill>
            <a:ln w="25400">
              <a:solidFill>
                <a:schemeClr val="tx1"/>
              </a:solidFill>
              <a:round/>
              <a:headEnd/>
              <a:tailEnd/>
            </a:ln>
            <a:effectLst>
              <a:outerShdw blurRad="63500" dist="107763" dir="2700000" algn="ctr" rotWithShape="0">
                <a:schemeClr val="bg2">
                  <a:alpha val="74998"/>
                </a:schemeClr>
              </a:outerShdw>
            </a:effectLst>
          </p:spPr>
          <p:txBody>
            <a:bodyPr wrap="none" anchor="ctr"/>
            <a:lstStyle/>
            <a:p>
              <a:pPr algn="ctr">
                <a:lnSpc>
                  <a:spcPct val="80000"/>
                </a:lnSpc>
                <a:spcBef>
                  <a:spcPct val="20000"/>
                </a:spcBef>
                <a:defRPr/>
              </a:pPr>
              <a:endParaRPr lang="zh-CN" altLang="en-US">
                <a:latin typeface="Tahoma" charset="0"/>
                <a:ea typeface="宋体" charset="0"/>
                <a:cs typeface="宋体" charset="0"/>
              </a:endParaRPr>
            </a:p>
          </p:txBody>
        </p:sp>
        <p:sp>
          <p:nvSpPr>
            <p:cNvPr id="21531" name="Line 5">
              <a:extLst>
                <a:ext uri="{FF2B5EF4-FFF2-40B4-BE49-F238E27FC236}">
                  <a16:creationId xmlns:a16="http://schemas.microsoft.com/office/drawing/2014/main" id="{B3C2BBF0-BE67-450A-8E1F-E55A946CFE23}"/>
                </a:ext>
              </a:extLst>
            </p:cNvPr>
            <p:cNvSpPr>
              <a:spLocks noChangeShapeType="1"/>
            </p:cNvSpPr>
            <p:nvPr/>
          </p:nvSpPr>
          <p:spPr bwMode="auto">
            <a:xfrm flipV="1">
              <a:off x="704804" y="4199585"/>
              <a:ext cx="1104900" cy="6731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2" name="Line 6">
              <a:extLst>
                <a:ext uri="{FF2B5EF4-FFF2-40B4-BE49-F238E27FC236}">
                  <a16:creationId xmlns:a16="http://schemas.microsoft.com/office/drawing/2014/main" id="{857BAFC9-1E96-43A3-8D34-2A49177919EE}"/>
                </a:ext>
              </a:extLst>
            </p:cNvPr>
            <p:cNvSpPr>
              <a:spLocks noChangeShapeType="1"/>
            </p:cNvSpPr>
            <p:nvPr/>
          </p:nvSpPr>
          <p:spPr bwMode="auto">
            <a:xfrm>
              <a:off x="654004" y="5159825"/>
              <a:ext cx="1358900"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3" name="Line 7">
              <a:extLst>
                <a:ext uri="{FF2B5EF4-FFF2-40B4-BE49-F238E27FC236}">
                  <a16:creationId xmlns:a16="http://schemas.microsoft.com/office/drawing/2014/main" id="{DB76D358-893E-4CFB-9956-E22A8DBDB117}"/>
                </a:ext>
              </a:extLst>
            </p:cNvPr>
            <p:cNvSpPr>
              <a:spLocks noChangeShapeType="1"/>
            </p:cNvSpPr>
            <p:nvPr/>
          </p:nvSpPr>
          <p:spPr bwMode="auto">
            <a:xfrm>
              <a:off x="666704" y="5477325"/>
              <a:ext cx="1358900"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8">
              <a:extLst>
                <a:ext uri="{FF2B5EF4-FFF2-40B4-BE49-F238E27FC236}">
                  <a16:creationId xmlns:a16="http://schemas.microsoft.com/office/drawing/2014/main" id="{6EECAAE5-9F2F-496C-8629-6D3518506729}"/>
                </a:ext>
              </a:extLst>
            </p:cNvPr>
            <p:cNvSpPr>
              <a:spLocks noChangeArrowheads="1"/>
            </p:cNvSpPr>
            <p:nvPr/>
          </p:nvSpPr>
          <p:spPr bwMode="auto">
            <a:xfrm>
              <a:off x="2138238" y="2397036"/>
              <a:ext cx="3209758" cy="346000"/>
            </a:xfrm>
            <a:prstGeom prst="rect">
              <a:avLst/>
            </a:prstGeom>
            <a:noFill/>
            <a:ln>
              <a:noFill/>
            </a:ln>
            <a:effectLst/>
          </p:spPr>
          <p:txBody>
            <a:bodyPr wrap="none" lIns="90487" tIns="44450" rIns="90487" bIns="44450">
              <a:spAutoFit/>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en-US" altLang="zh-CN" sz="2000">
                  <a:solidFill>
                    <a:srgbClr val="2A2A39"/>
                  </a:solidFill>
                  <a:effectLst>
                    <a:outerShdw blurRad="38100" dist="38100" dir="2700000" algn="tl">
                      <a:srgbClr val="C0C0C0"/>
                    </a:outerShdw>
                  </a:effectLst>
                  <a:latin typeface="Arial" panose="020B0604020202020204" pitchFamily="34" charset="0"/>
                </a:rPr>
                <a:t>external entity</a:t>
              </a:r>
              <a:r>
                <a:rPr lang="zh-CN" altLang="en-US" sz="2000">
                  <a:solidFill>
                    <a:srgbClr val="2A2A39"/>
                  </a:solidFill>
                  <a:effectLst>
                    <a:outerShdw blurRad="38100" dist="38100" dir="2700000" algn="tl">
                      <a:srgbClr val="C0C0C0"/>
                    </a:outerShdw>
                  </a:effectLst>
                  <a:latin typeface="Arial" panose="020B0604020202020204" pitchFamily="34" charset="0"/>
                </a:rPr>
                <a:t>－外部对象</a:t>
              </a:r>
              <a:endParaRPr lang="en-US" altLang="zh-CN" sz="2000">
                <a:solidFill>
                  <a:srgbClr val="2A2A39"/>
                </a:solidFill>
                <a:effectLst>
                  <a:outerShdw blurRad="38100" dist="38100" dir="2700000" algn="tl">
                    <a:srgbClr val="C0C0C0"/>
                  </a:outerShdw>
                </a:effectLst>
                <a:latin typeface="Arial" panose="020B0604020202020204" pitchFamily="34" charset="0"/>
              </a:endParaRPr>
            </a:p>
          </p:txBody>
        </p:sp>
        <p:sp>
          <p:nvSpPr>
            <p:cNvPr id="12" name="Rectangle 9">
              <a:extLst>
                <a:ext uri="{FF2B5EF4-FFF2-40B4-BE49-F238E27FC236}">
                  <a16:creationId xmlns:a16="http://schemas.microsoft.com/office/drawing/2014/main" id="{6F86C104-7F38-4919-A3BB-8F96A7965FF4}"/>
                </a:ext>
              </a:extLst>
            </p:cNvPr>
            <p:cNvSpPr>
              <a:spLocks noChangeArrowheads="1"/>
            </p:cNvSpPr>
            <p:nvPr/>
          </p:nvSpPr>
          <p:spPr bwMode="auto">
            <a:xfrm>
              <a:off x="2123951" y="3336631"/>
              <a:ext cx="2535106" cy="346000"/>
            </a:xfrm>
            <a:prstGeom prst="rect">
              <a:avLst/>
            </a:prstGeom>
            <a:noFill/>
            <a:ln>
              <a:noFill/>
            </a:ln>
            <a:effectLst/>
          </p:spPr>
          <p:txBody>
            <a:bodyPr wrap="none" lIns="90487" tIns="44450" rIns="90487" bIns="4445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000">
                  <a:solidFill>
                    <a:srgbClr val="2A2A39"/>
                  </a:solidFill>
                  <a:effectLst>
                    <a:outerShdw blurRad="38100" dist="38100" dir="2700000" algn="tl">
                      <a:srgbClr val="C0C0C0"/>
                    </a:outerShdw>
                  </a:effectLst>
                  <a:latin typeface="Arial" panose="020B0604020202020204" pitchFamily="34" charset="0"/>
                </a:rPr>
                <a:t>Process</a:t>
              </a:r>
              <a:r>
                <a:rPr kumimoji="0" lang="zh-CN" altLang="en-US" sz="2000">
                  <a:solidFill>
                    <a:srgbClr val="2A2A39"/>
                  </a:solidFill>
                  <a:effectLst>
                    <a:outerShdw blurRad="38100" dist="38100" dir="2700000" algn="tl">
                      <a:srgbClr val="C0C0C0"/>
                    </a:outerShdw>
                  </a:effectLst>
                  <a:latin typeface="Arial" panose="020B0604020202020204" pitchFamily="34" charset="0"/>
                </a:rPr>
                <a:t>－加工</a:t>
              </a:r>
              <a:r>
                <a:rPr kumimoji="0" lang="en-US" altLang="zh-CN" sz="2000">
                  <a:solidFill>
                    <a:srgbClr val="2A2A39"/>
                  </a:solidFill>
                  <a:effectLst>
                    <a:outerShdw blurRad="38100" dist="38100" dir="2700000" algn="tl">
                      <a:srgbClr val="C0C0C0"/>
                    </a:outerShdw>
                  </a:effectLst>
                  <a:latin typeface="Arial" panose="020B0604020202020204" pitchFamily="34" charset="0"/>
                </a:rPr>
                <a:t>/</a:t>
              </a:r>
              <a:r>
                <a:rPr kumimoji="0" lang="zh-CN" altLang="en-US" sz="2000">
                  <a:solidFill>
                    <a:srgbClr val="2A2A39"/>
                  </a:solidFill>
                  <a:effectLst>
                    <a:outerShdw blurRad="38100" dist="38100" dir="2700000" algn="tl">
                      <a:srgbClr val="C0C0C0"/>
                    </a:outerShdw>
                  </a:effectLst>
                  <a:latin typeface="Arial" panose="020B0604020202020204" pitchFamily="34" charset="0"/>
                </a:rPr>
                <a:t>处理</a:t>
              </a:r>
              <a:endParaRPr kumimoji="0" lang="en-US" altLang="zh-CN" sz="2000">
                <a:solidFill>
                  <a:srgbClr val="2A2A39"/>
                </a:solidFill>
                <a:effectLst>
                  <a:outerShdw blurRad="38100" dist="38100" dir="2700000" algn="tl">
                    <a:srgbClr val="C0C0C0"/>
                  </a:outerShdw>
                </a:effectLst>
                <a:latin typeface="Arial" panose="020B0604020202020204" pitchFamily="34" charset="0"/>
              </a:endParaRPr>
            </a:p>
          </p:txBody>
        </p:sp>
        <p:sp>
          <p:nvSpPr>
            <p:cNvPr id="13" name="Rectangle 10">
              <a:extLst>
                <a:ext uri="{FF2B5EF4-FFF2-40B4-BE49-F238E27FC236}">
                  <a16:creationId xmlns:a16="http://schemas.microsoft.com/office/drawing/2014/main" id="{4EF024D2-8E3E-4CC0-A842-F74885CD0A65}"/>
                </a:ext>
              </a:extLst>
            </p:cNvPr>
            <p:cNvSpPr>
              <a:spLocks noChangeArrowheads="1"/>
            </p:cNvSpPr>
            <p:nvPr/>
          </p:nvSpPr>
          <p:spPr bwMode="auto">
            <a:xfrm>
              <a:off x="2103315" y="4239723"/>
              <a:ext cx="2323979" cy="346000"/>
            </a:xfrm>
            <a:prstGeom prst="rect">
              <a:avLst/>
            </a:prstGeom>
            <a:noFill/>
            <a:ln>
              <a:noFill/>
            </a:ln>
            <a:effectLst/>
          </p:spPr>
          <p:txBody>
            <a:bodyPr wrap="none" lIns="90487" tIns="44450" rIns="90487" bIns="44450">
              <a:spAutoFit/>
            </a:bodyPr>
            <a:lstStyle/>
            <a:p>
              <a:pPr algn="ctr">
                <a:lnSpc>
                  <a:spcPct val="80000"/>
                </a:lnSpc>
                <a:spcBef>
                  <a:spcPct val="20000"/>
                </a:spcBef>
                <a:defRPr/>
              </a:pPr>
              <a:r>
                <a:rPr lang="en-US" altLang="zh-CN" sz="2000" dirty="0">
                  <a:solidFill>
                    <a:srgbClr val="2A2A39"/>
                  </a:solidFill>
                  <a:effectLst>
                    <a:outerShdw blurRad="38100" dist="38100" dir="2700000" algn="tl">
                      <a:srgbClr val="DDDDDD"/>
                    </a:outerShdw>
                  </a:effectLst>
                  <a:latin typeface="Arial" charset="0"/>
                  <a:ea typeface="宋体" charset="0"/>
                  <a:cs typeface="宋体" charset="0"/>
                </a:rPr>
                <a:t>data flow</a:t>
              </a:r>
              <a:r>
                <a:rPr lang="zh-CN" altLang="en-US" sz="2000" dirty="0">
                  <a:solidFill>
                    <a:srgbClr val="2A2A39"/>
                  </a:solidFill>
                  <a:effectLst>
                    <a:outerShdw blurRad="38100" dist="38100" dir="2700000" algn="tl">
                      <a:srgbClr val="DDDDDD"/>
                    </a:outerShdw>
                  </a:effectLst>
                  <a:latin typeface="Arial" charset="0"/>
                  <a:ea typeface="宋体" charset="0"/>
                  <a:cs typeface="宋体" charset="0"/>
                </a:rPr>
                <a:t>－数据流</a:t>
              </a:r>
              <a:endParaRPr lang="en-US" altLang="zh-CN" sz="2000" dirty="0">
                <a:solidFill>
                  <a:srgbClr val="2A2A39"/>
                </a:solidFill>
                <a:effectLst>
                  <a:outerShdw blurRad="38100" dist="38100" dir="2700000" algn="tl">
                    <a:srgbClr val="DDDDDD"/>
                  </a:outerShdw>
                </a:effectLst>
                <a:latin typeface="Arial" charset="0"/>
                <a:ea typeface="宋体" charset="0"/>
                <a:cs typeface="宋体" charset="0"/>
              </a:endParaRPr>
            </a:p>
          </p:txBody>
        </p:sp>
        <p:sp>
          <p:nvSpPr>
            <p:cNvPr id="14" name="Rectangle 11">
              <a:extLst>
                <a:ext uri="{FF2B5EF4-FFF2-40B4-BE49-F238E27FC236}">
                  <a16:creationId xmlns:a16="http://schemas.microsoft.com/office/drawing/2014/main" id="{AE10A4E0-92A4-4EEC-8CF8-309BE9934F63}"/>
                </a:ext>
              </a:extLst>
            </p:cNvPr>
            <p:cNvSpPr>
              <a:spLocks noChangeArrowheads="1"/>
            </p:cNvSpPr>
            <p:nvPr/>
          </p:nvSpPr>
          <p:spPr bwMode="auto">
            <a:xfrm>
              <a:off x="2077917" y="5160272"/>
              <a:ext cx="2439860" cy="346000"/>
            </a:xfrm>
            <a:prstGeom prst="rect">
              <a:avLst/>
            </a:prstGeom>
            <a:noFill/>
            <a:ln>
              <a:noFill/>
            </a:ln>
            <a:effectLst/>
          </p:spPr>
          <p:txBody>
            <a:bodyPr wrap="none" lIns="90487" tIns="44450" rIns="90487" bIns="44450">
              <a:spAutoFit/>
            </a:bodyPr>
            <a:lstStyle/>
            <a:p>
              <a:pPr algn="ctr">
                <a:lnSpc>
                  <a:spcPct val="80000"/>
                </a:lnSpc>
                <a:spcBef>
                  <a:spcPct val="20000"/>
                </a:spcBef>
                <a:defRPr/>
              </a:pPr>
              <a:r>
                <a:rPr lang="en-US" altLang="zh-CN" sz="2000" dirty="0">
                  <a:solidFill>
                    <a:srgbClr val="2A2A39"/>
                  </a:solidFill>
                  <a:effectLst>
                    <a:outerShdw blurRad="38100" dist="38100" dir="2700000" algn="tl">
                      <a:srgbClr val="DDDDDD"/>
                    </a:outerShdw>
                  </a:effectLst>
                  <a:latin typeface="Arial" charset="0"/>
                  <a:ea typeface="宋体" charset="0"/>
                  <a:cs typeface="宋体" charset="0"/>
                </a:rPr>
                <a:t>data store</a:t>
              </a:r>
              <a:r>
                <a:rPr lang="zh-CN" altLang="en-US" sz="2000" dirty="0">
                  <a:solidFill>
                    <a:srgbClr val="2A2A39"/>
                  </a:solidFill>
                  <a:effectLst>
                    <a:outerShdw blurRad="38100" dist="38100" dir="2700000" algn="tl">
                      <a:srgbClr val="DDDDDD"/>
                    </a:outerShdw>
                  </a:effectLst>
                  <a:latin typeface="Arial" charset="0"/>
                  <a:ea typeface="宋体" charset="0"/>
                  <a:cs typeface="宋体" charset="0"/>
                </a:rPr>
                <a:t>保存文件</a:t>
              </a:r>
              <a:endParaRPr lang="en-US" altLang="zh-CN" sz="2000" dirty="0">
                <a:solidFill>
                  <a:srgbClr val="2A2A39"/>
                </a:solidFill>
                <a:effectLst>
                  <a:outerShdw blurRad="38100" dist="38100" dir="2700000" algn="tl">
                    <a:srgbClr val="DDDDDD"/>
                  </a:outerShdw>
                </a:effectLst>
                <a:latin typeface="Arial" charset="0"/>
                <a:ea typeface="宋体" charset="0"/>
                <a:cs typeface="宋体" charset="0"/>
              </a:endParaRPr>
            </a:p>
          </p:txBody>
        </p:sp>
      </p:grpSp>
      <p:grpSp>
        <p:nvGrpSpPr>
          <p:cNvPr id="21510" name="Group 30">
            <a:extLst>
              <a:ext uri="{FF2B5EF4-FFF2-40B4-BE49-F238E27FC236}">
                <a16:creationId xmlns:a16="http://schemas.microsoft.com/office/drawing/2014/main" id="{4FC74AA4-11B9-4426-B981-82CB4CA58B41}"/>
              </a:ext>
            </a:extLst>
          </p:cNvPr>
          <p:cNvGrpSpPr>
            <a:grpSpLocks/>
          </p:cNvGrpSpPr>
          <p:nvPr/>
        </p:nvGrpSpPr>
        <p:grpSpPr bwMode="auto">
          <a:xfrm>
            <a:off x="4667250" y="2820988"/>
            <a:ext cx="4343400" cy="2606675"/>
            <a:chOff x="163" y="1174"/>
            <a:chExt cx="5492" cy="2131"/>
          </a:xfrm>
        </p:grpSpPr>
        <p:grpSp>
          <p:nvGrpSpPr>
            <p:cNvPr id="21512" name="Group 21">
              <a:extLst>
                <a:ext uri="{FF2B5EF4-FFF2-40B4-BE49-F238E27FC236}">
                  <a16:creationId xmlns:a16="http://schemas.microsoft.com/office/drawing/2014/main" id="{FC653055-AF36-410D-860E-64BA9451044C}"/>
                </a:ext>
              </a:extLst>
            </p:cNvPr>
            <p:cNvGrpSpPr>
              <a:grpSpLocks/>
            </p:cNvGrpSpPr>
            <p:nvPr/>
          </p:nvGrpSpPr>
          <p:grpSpPr bwMode="auto">
            <a:xfrm>
              <a:off x="163" y="1174"/>
              <a:ext cx="5492" cy="2131"/>
              <a:chOff x="163" y="1174"/>
              <a:chExt cx="5492" cy="2131"/>
            </a:xfrm>
          </p:grpSpPr>
          <p:grpSp>
            <p:nvGrpSpPr>
              <p:cNvPr id="21515" name="Group 15">
                <a:extLst>
                  <a:ext uri="{FF2B5EF4-FFF2-40B4-BE49-F238E27FC236}">
                    <a16:creationId xmlns:a16="http://schemas.microsoft.com/office/drawing/2014/main" id="{57678A96-19FE-4A10-A7D6-260EA57C22B1}"/>
                  </a:ext>
                </a:extLst>
              </p:cNvPr>
              <p:cNvGrpSpPr>
                <a:grpSpLocks/>
              </p:cNvGrpSpPr>
              <p:nvPr/>
            </p:nvGrpSpPr>
            <p:grpSpPr bwMode="auto">
              <a:xfrm>
                <a:off x="163" y="1174"/>
                <a:ext cx="5492" cy="2131"/>
                <a:chOff x="163" y="1174"/>
                <a:chExt cx="5492" cy="2131"/>
              </a:xfrm>
            </p:grpSpPr>
            <p:grpSp>
              <p:nvGrpSpPr>
                <p:cNvPr id="21521" name="Group 9">
                  <a:extLst>
                    <a:ext uri="{FF2B5EF4-FFF2-40B4-BE49-F238E27FC236}">
                      <a16:creationId xmlns:a16="http://schemas.microsoft.com/office/drawing/2014/main" id="{B49B0154-FD96-4B47-B9B4-79AE98E200D2}"/>
                    </a:ext>
                  </a:extLst>
                </p:cNvPr>
                <p:cNvGrpSpPr>
                  <a:grpSpLocks/>
                </p:cNvGrpSpPr>
                <p:nvPr/>
              </p:nvGrpSpPr>
              <p:grpSpPr bwMode="auto">
                <a:xfrm>
                  <a:off x="163" y="1174"/>
                  <a:ext cx="5492" cy="2131"/>
                  <a:chOff x="163" y="1174"/>
                  <a:chExt cx="5492" cy="2131"/>
                </a:xfrm>
              </p:grpSpPr>
              <p:pic>
                <p:nvPicPr>
                  <p:cNvPr id="21527" name="Picture 2">
                    <a:extLst>
                      <a:ext uri="{FF2B5EF4-FFF2-40B4-BE49-F238E27FC236}">
                        <a16:creationId xmlns:a16="http://schemas.microsoft.com/office/drawing/2014/main" id="{64632883-2145-4361-AB6B-57E5C3DDF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 y="1174"/>
                    <a:ext cx="5492"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8" name="Line 8">
                    <a:extLst>
                      <a:ext uri="{FF2B5EF4-FFF2-40B4-BE49-F238E27FC236}">
                        <a16:creationId xmlns:a16="http://schemas.microsoft.com/office/drawing/2014/main" id="{1D181071-354C-4698-A7E7-DF7FE90F13D8}"/>
                      </a:ext>
                    </a:extLst>
                  </p:cNvPr>
                  <p:cNvSpPr>
                    <a:spLocks noChangeShapeType="1"/>
                  </p:cNvSpPr>
                  <p:nvPr/>
                </p:nvSpPr>
                <p:spPr bwMode="auto">
                  <a:xfrm>
                    <a:off x="299" y="1424"/>
                    <a:ext cx="424" cy="0"/>
                  </a:xfrm>
                  <a:prstGeom prst="line">
                    <a:avLst/>
                  </a:prstGeom>
                  <a:noFill/>
                  <a:ln w="28575">
                    <a:solidFill>
                      <a:srgbClr val="1D996A"/>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22" name="AutoShape 10">
                  <a:extLst>
                    <a:ext uri="{FF2B5EF4-FFF2-40B4-BE49-F238E27FC236}">
                      <a16:creationId xmlns:a16="http://schemas.microsoft.com/office/drawing/2014/main" id="{8823C967-E5B0-4965-ABFD-84DD901E3D1B}"/>
                    </a:ext>
                  </a:extLst>
                </p:cNvPr>
                <p:cNvSpPr>
                  <a:spLocks noChangeArrowheads="1"/>
                </p:cNvSpPr>
                <p:nvPr/>
              </p:nvSpPr>
              <p:spPr bwMode="auto">
                <a:xfrm>
                  <a:off x="994" y="1386"/>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1523" name="AutoShape 11">
                  <a:extLst>
                    <a:ext uri="{FF2B5EF4-FFF2-40B4-BE49-F238E27FC236}">
                      <a16:creationId xmlns:a16="http://schemas.microsoft.com/office/drawing/2014/main" id="{A2CCE4F5-8184-4381-9B39-B43629683212}"/>
                    </a:ext>
                  </a:extLst>
                </p:cNvPr>
                <p:cNvSpPr>
                  <a:spLocks noChangeArrowheads="1"/>
                </p:cNvSpPr>
                <p:nvPr/>
              </p:nvSpPr>
              <p:spPr bwMode="auto">
                <a:xfrm>
                  <a:off x="2124" y="2984"/>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1524" name="AutoShape 12">
                  <a:extLst>
                    <a:ext uri="{FF2B5EF4-FFF2-40B4-BE49-F238E27FC236}">
                      <a16:creationId xmlns:a16="http://schemas.microsoft.com/office/drawing/2014/main" id="{E2FADA8E-B8AB-4510-BAE6-09989F482435}"/>
                    </a:ext>
                  </a:extLst>
                </p:cNvPr>
                <p:cNvSpPr>
                  <a:spLocks noChangeArrowheads="1"/>
                </p:cNvSpPr>
                <p:nvPr/>
              </p:nvSpPr>
              <p:spPr bwMode="auto">
                <a:xfrm>
                  <a:off x="550" y="3029"/>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1525" name="AutoShape 13">
                  <a:extLst>
                    <a:ext uri="{FF2B5EF4-FFF2-40B4-BE49-F238E27FC236}">
                      <a16:creationId xmlns:a16="http://schemas.microsoft.com/office/drawing/2014/main" id="{C8AED2C8-E380-4A2E-92D8-08D5B3A22485}"/>
                    </a:ext>
                  </a:extLst>
                </p:cNvPr>
                <p:cNvSpPr>
                  <a:spLocks noChangeArrowheads="1"/>
                </p:cNvSpPr>
                <p:nvPr/>
              </p:nvSpPr>
              <p:spPr bwMode="auto">
                <a:xfrm>
                  <a:off x="4316" y="1395"/>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1526" name="AutoShape 14">
                  <a:extLst>
                    <a:ext uri="{FF2B5EF4-FFF2-40B4-BE49-F238E27FC236}">
                      <a16:creationId xmlns:a16="http://schemas.microsoft.com/office/drawing/2014/main" id="{51A9BF43-1F16-43BF-B33B-EE4F9A62087F}"/>
                    </a:ext>
                  </a:extLst>
                </p:cNvPr>
                <p:cNvSpPr>
                  <a:spLocks noChangeArrowheads="1"/>
                </p:cNvSpPr>
                <p:nvPr/>
              </p:nvSpPr>
              <p:spPr bwMode="auto">
                <a:xfrm>
                  <a:off x="4386" y="2903"/>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grpSp>
          <p:sp>
            <p:nvSpPr>
              <p:cNvPr id="20" name="Rectangle 16">
                <a:extLst>
                  <a:ext uri="{FF2B5EF4-FFF2-40B4-BE49-F238E27FC236}">
                    <a16:creationId xmlns:a16="http://schemas.microsoft.com/office/drawing/2014/main" id="{E2EDEF2D-FA37-497A-98BB-345113FFC586}"/>
                  </a:ext>
                </a:extLst>
              </p:cNvPr>
              <p:cNvSpPr>
                <a:spLocks noChangeArrowheads="1"/>
              </p:cNvSpPr>
              <p:nvPr/>
            </p:nvSpPr>
            <p:spPr bwMode="auto">
              <a:xfrm>
                <a:off x="504" y="1456"/>
                <a:ext cx="409" cy="201"/>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1200">
                    <a:solidFill>
                      <a:srgbClr val="2A2A39"/>
                    </a:solidFill>
                  </a:rPr>
                  <a:t>顾客</a:t>
                </a:r>
              </a:p>
            </p:txBody>
          </p:sp>
          <p:sp>
            <p:nvSpPr>
              <p:cNvPr id="21" name="Rectangle 17">
                <a:extLst>
                  <a:ext uri="{FF2B5EF4-FFF2-40B4-BE49-F238E27FC236}">
                    <a16:creationId xmlns:a16="http://schemas.microsoft.com/office/drawing/2014/main" id="{FA6BE2E0-206E-4495-A8A1-A1875322BE0D}"/>
                  </a:ext>
                </a:extLst>
              </p:cNvPr>
              <p:cNvSpPr>
                <a:spLocks noChangeArrowheads="1"/>
              </p:cNvSpPr>
              <p:nvPr/>
            </p:nvSpPr>
            <p:spPr bwMode="auto">
              <a:xfrm>
                <a:off x="3190" y="3031"/>
                <a:ext cx="564" cy="212"/>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1000">
                    <a:solidFill>
                      <a:srgbClr val="2A2A39"/>
                    </a:solidFill>
                  </a:rPr>
                  <a:t>采购部门</a:t>
                </a:r>
              </a:p>
            </p:txBody>
          </p:sp>
          <p:sp>
            <p:nvSpPr>
              <p:cNvPr id="21518" name="Line 18">
                <a:extLst>
                  <a:ext uri="{FF2B5EF4-FFF2-40B4-BE49-F238E27FC236}">
                    <a16:creationId xmlns:a16="http://schemas.microsoft.com/office/drawing/2014/main" id="{D10B34FA-F15E-4F2A-ABD0-90BF9AEE6C5E}"/>
                  </a:ext>
                </a:extLst>
              </p:cNvPr>
              <p:cNvSpPr>
                <a:spLocks noChangeShapeType="1"/>
              </p:cNvSpPr>
              <p:nvPr/>
            </p:nvSpPr>
            <p:spPr bwMode="auto">
              <a:xfrm>
                <a:off x="1576" y="3103"/>
                <a:ext cx="1592" cy="9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Rectangle 19">
                <a:extLst>
                  <a:ext uri="{FF2B5EF4-FFF2-40B4-BE49-F238E27FC236}">
                    <a16:creationId xmlns:a16="http://schemas.microsoft.com/office/drawing/2014/main" id="{3BE0A605-109E-4987-B3A3-37F0C5589568}"/>
                  </a:ext>
                </a:extLst>
              </p:cNvPr>
              <p:cNvSpPr>
                <a:spLocks noChangeArrowheads="1"/>
              </p:cNvSpPr>
              <p:nvPr/>
            </p:nvSpPr>
            <p:spPr bwMode="auto">
              <a:xfrm>
                <a:off x="5027" y="1456"/>
                <a:ext cx="407" cy="201"/>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p>
                <a:pPr algn="ctr">
                  <a:lnSpc>
                    <a:spcPct val="80000"/>
                  </a:lnSpc>
                  <a:spcBef>
                    <a:spcPct val="20000"/>
                  </a:spcBef>
                  <a:defRPr/>
                </a:pPr>
                <a:r>
                  <a:rPr lang="zh-CN" altLang="en-US" sz="1200" dirty="0">
                    <a:solidFill>
                      <a:schemeClr val="tx1">
                        <a:lumMod val="50000"/>
                      </a:schemeClr>
                    </a:solidFill>
                    <a:latin typeface="Tahoma" charset="0"/>
                    <a:ea typeface="宋体" charset="0"/>
                    <a:cs typeface="宋体" charset="0"/>
                  </a:rPr>
                  <a:t>仓库</a:t>
                </a:r>
              </a:p>
            </p:txBody>
          </p:sp>
          <p:sp>
            <p:nvSpPr>
              <p:cNvPr id="24" name="Rectangle 20">
                <a:extLst>
                  <a:ext uri="{FF2B5EF4-FFF2-40B4-BE49-F238E27FC236}">
                    <a16:creationId xmlns:a16="http://schemas.microsoft.com/office/drawing/2014/main" id="{B9A83737-A366-4933-95F1-9BE0BE61F118}"/>
                  </a:ext>
                </a:extLst>
              </p:cNvPr>
              <p:cNvSpPr>
                <a:spLocks noChangeArrowheads="1"/>
              </p:cNvSpPr>
              <p:nvPr/>
            </p:nvSpPr>
            <p:spPr bwMode="auto">
              <a:xfrm>
                <a:off x="5027" y="2885"/>
                <a:ext cx="407" cy="201"/>
              </a:xfrm>
              <a:prstGeom prst="rect">
                <a:avLst/>
              </a:prstGeom>
              <a:noFill/>
              <a:ln w="19050">
                <a:solidFill>
                  <a:schemeClr val="tx1">
                    <a:lumMod val="50000"/>
                  </a:schemeClr>
                </a:solidFill>
                <a:miter lim="800000"/>
                <a:headEnd/>
                <a:tailEnd/>
              </a:ln>
              <a:effectLst/>
              <a:extLst>
                <a:ext uri="{909E8E84-426E-40dd-AFC4-6F175D3DCCD1}"/>
                <a:ext uri="{AF507438-7753-43e0-B8FC-AC1667EBCBE1}"/>
              </a:extLst>
            </p:spPr>
            <p:txBody>
              <a:bodyPr wrap="none" anchor="ct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1200">
                    <a:solidFill>
                      <a:srgbClr val="2A2A39"/>
                    </a:solidFill>
                  </a:rPr>
                  <a:t>经理</a:t>
                </a:r>
              </a:p>
            </p:txBody>
          </p:sp>
        </p:grpSp>
        <p:sp>
          <p:nvSpPr>
            <p:cNvPr id="21513" name="Rectangle 23">
              <a:extLst>
                <a:ext uri="{FF2B5EF4-FFF2-40B4-BE49-F238E27FC236}">
                  <a16:creationId xmlns:a16="http://schemas.microsoft.com/office/drawing/2014/main" id="{33C7F0D2-4C2E-4AE6-A713-2CCA95520B0B}"/>
                </a:ext>
              </a:extLst>
            </p:cNvPr>
            <p:cNvSpPr>
              <a:spLocks noChangeArrowheads="1"/>
            </p:cNvSpPr>
            <p:nvPr/>
          </p:nvSpPr>
          <p:spPr bwMode="auto">
            <a:xfrm>
              <a:off x="3244" y="2185"/>
              <a:ext cx="63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chemeClr val="bg2"/>
                  </a:solidFill>
                  <a:latin typeface="Tahoma" panose="020B0604030504040204" pitchFamily="34" charset="0"/>
                </a:rPr>
                <a:t>可供货订单</a:t>
              </a:r>
            </a:p>
          </p:txBody>
        </p:sp>
        <p:sp>
          <p:nvSpPr>
            <p:cNvPr id="21514" name="Rectangle 28">
              <a:extLst>
                <a:ext uri="{FF2B5EF4-FFF2-40B4-BE49-F238E27FC236}">
                  <a16:creationId xmlns:a16="http://schemas.microsoft.com/office/drawing/2014/main" id="{3C2C4F09-AE9F-4F52-895B-61B637210B66}"/>
                </a:ext>
              </a:extLst>
            </p:cNvPr>
            <p:cNvSpPr>
              <a:spLocks noChangeArrowheads="1"/>
            </p:cNvSpPr>
            <p:nvPr/>
          </p:nvSpPr>
          <p:spPr bwMode="auto">
            <a:xfrm>
              <a:off x="2614" y="1349"/>
              <a:ext cx="634" cy="1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chemeClr val="bg2"/>
                  </a:solidFill>
                  <a:latin typeface="Tahoma" panose="020B0604030504040204" pitchFamily="34" charset="0"/>
                </a:rPr>
                <a:t>可供货订单</a:t>
              </a:r>
            </a:p>
          </p:txBody>
        </p:sp>
      </p:grpSp>
      <p:sp>
        <p:nvSpPr>
          <p:cNvPr id="34" name="矩形 33">
            <a:extLst>
              <a:ext uri="{FF2B5EF4-FFF2-40B4-BE49-F238E27FC236}">
                <a16:creationId xmlns:a16="http://schemas.microsoft.com/office/drawing/2014/main" id="{C6C28C9B-2A34-4C50-88EF-B3E623F78B8A}"/>
              </a:ext>
            </a:extLst>
          </p:cNvPr>
          <p:cNvSpPr/>
          <p:nvPr/>
        </p:nvSpPr>
        <p:spPr>
          <a:xfrm>
            <a:off x="8216900" y="5391150"/>
            <a:ext cx="725488" cy="298450"/>
          </a:xfrm>
          <a:prstGeom prst="rect">
            <a:avLst/>
          </a:prstGeom>
        </p:spPr>
        <p:txBody>
          <a:bodyPr wrap="none">
            <a:spAutoFit/>
          </a:bodyPr>
          <a:lstStyle/>
          <a:p>
            <a:pPr algn="ctr">
              <a:lnSpc>
                <a:spcPct val="80000"/>
              </a:lnSpc>
              <a:spcBef>
                <a:spcPct val="20000"/>
              </a:spcBef>
              <a:defRPr/>
            </a:pPr>
            <a:r>
              <a:rPr lang="zh-CN" altLang="en-US" dirty="0">
                <a:solidFill>
                  <a:schemeClr val="tx1">
                    <a:lumMod val="50000"/>
                  </a:schemeClr>
                </a:solidFill>
                <a:cs typeface="宋体" charset="0"/>
              </a:rPr>
              <a:t>案例</a:t>
            </a:r>
            <a:r>
              <a:rPr lang="en-US" altLang="zh-CN" dirty="0">
                <a:solidFill>
                  <a:schemeClr val="tx1">
                    <a:lumMod val="50000"/>
                  </a:schemeClr>
                </a:solidFill>
                <a:cs typeface="宋体" charset="0"/>
              </a:rPr>
              <a:t>1</a:t>
            </a:r>
            <a:endParaRPr lang="zh-CN" altLang="en-US" dirty="0">
              <a:latin typeface="Tahoma" charset="0"/>
              <a:ea typeface="宋体" charset="0"/>
              <a:cs typeface="宋体"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3">
                                            <p:txEl>
                                              <p:pRg st="0" end="0"/>
                                            </p:txEl>
                                          </p:spTgt>
                                        </p:tgtEl>
                                        <p:attrNameLst>
                                          <p:attrName>style.visibility</p:attrName>
                                        </p:attrNameLst>
                                      </p:cBhvr>
                                      <p:to>
                                        <p:strVal val="visible"/>
                                      </p:to>
                                    </p:set>
                                    <p:animEffect transition="in" filter="blinds(horizontal)">
                                      <p:cBhvr>
                                        <p:cTn id="12" dur="500"/>
                                        <p:tgtEl>
                                          <p:spTgt spid="5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5">
            <a:extLst>
              <a:ext uri="{FF2B5EF4-FFF2-40B4-BE49-F238E27FC236}">
                <a16:creationId xmlns:a16="http://schemas.microsoft.com/office/drawing/2014/main" id="{E4E05C17-2243-5B87-828F-5C397CB4422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13D1EA-9D50-490B-9C7E-71E5559802B5}" type="slidenum">
              <a:rPr lang="zh-CN" altLang="en-US"/>
              <a:pPr/>
              <a:t>400</a:t>
            </a:fld>
            <a:endParaRPr lang="zh-CN" altLang="en-US"/>
          </a:p>
        </p:txBody>
      </p:sp>
      <p:pic>
        <p:nvPicPr>
          <p:cNvPr id="15362" name="Picture 6">
            <a:extLst>
              <a:ext uri="{FF2B5EF4-FFF2-40B4-BE49-F238E27FC236}">
                <a16:creationId xmlns:a16="http://schemas.microsoft.com/office/drawing/2014/main" id="{706C06E7-F05D-C4C5-D903-968935E83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3" y="762000"/>
            <a:ext cx="8980487"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Line 10">
            <a:extLst>
              <a:ext uri="{FF2B5EF4-FFF2-40B4-BE49-F238E27FC236}">
                <a16:creationId xmlns:a16="http://schemas.microsoft.com/office/drawing/2014/main" id="{65DE5259-5E01-B151-806F-5CBDDA55BB93}"/>
              </a:ext>
            </a:extLst>
          </p:cNvPr>
          <p:cNvSpPr>
            <a:spLocks noChangeShapeType="1"/>
          </p:cNvSpPr>
          <p:nvPr/>
        </p:nvSpPr>
        <p:spPr bwMode="auto">
          <a:xfrm>
            <a:off x="1201738" y="2101850"/>
            <a:ext cx="111601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5364" name="Picture 7">
            <a:extLst>
              <a:ext uri="{FF2B5EF4-FFF2-40B4-BE49-F238E27FC236}">
                <a16:creationId xmlns:a16="http://schemas.microsoft.com/office/drawing/2014/main" id="{0D26DC12-D1C9-0E03-058E-D6B45EB4F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738" y="1957388"/>
            <a:ext cx="2951162"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 10">
            <a:extLst>
              <a:ext uri="{FF2B5EF4-FFF2-40B4-BE49-F238E27FC236}">
                <a16:creationId xmlns:a16="http://schemas.microsoft.com/office/drawing/2014/main" id="{27883037-F6FA-AE5A-95C3-F687D2BFE5FE}"/>
              </a:ext>
            </a:extLst>
          </p:cNvPr>
          <p:cNvGrpSpPr>
            <a:grpSpLocks/>
          </p:cNvGrpSpPr>
          <p:nvPr/>
        </p:nvGrpSpPr>
        <p:grpSpPr bwMode="auto">
          <a:xfrm>
            <a:off x="165100" y="4738688"/>
            <a:ext cx="4108450" cy="1746250"/>
            <a:chOff x="164360" y="4932363"/>
            <a:chExt cx="4108603" cy="1745972"/>
          </a:xfrm>
        </p:grpSpPr>
        <p:sp>
          <p:nvSpPr>
            <p:cNvPr id="15366" name="Rectangle 13">
              <a:extLst>
                <a:ext uri="{FF2B5EF4-FFF2-40B4-BE49-F238E27FC236}">
                  <a16:creationId xmlns:a16="http://schemas.microsoft.com/office/drawing/2014/main" id="{E3D2A84C-EBF9-1B84-09E4-E670DFD75717}"/>
                </a:ext>
              </a:extLst>
            </p:cNvPr>
            <p:cNvSpPr>
              <a:spLocks noChangeArrowheads="1"/>
            </p:cNvSpPr>
            <p:nvPr/>
          </p:nvSpPr>
          <p:spPr bwMode="auto">
            <a:xfrm>
              <a:off x="180236" y="4932363"/>
              <a:ext cx="3922859" cy="6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1800" b="0">
                  <a:solidFill>
                    <a:srgbClr val="800000"/>
                  </a:solidFill>
                </a:rPr>
                <a:t>Q</a:t>
              </a:r>
              <a:r>
                <a:rPr lang="zh-CN" altLang="en-US" sz="1800" b="0">
                  <a:solidFill>
                    <a:srgbClr val="800000"/>
                  </a:solidFill>
                </a:rPr>
                <a:t>不可能出现</a:t>
              </a:r>
              <a:r>
                <a:rPr lang="zh-CN" altLang="en-US" sz="1800" b="0">
                  <a:solidFill>
                    <a:srgbClr val="FF0000"/>
                  </a:solidFill>
                </a:rPr>
                <a:t>“</a:t>
              </a:r>
              <a:r>
                <a:rPr lang="en-US" altLang="zh-CN" sz="1800" b="0">
                  <a:solidFill>
                    <a:srgbClr val="FF0000"/>
                  </a:solidFill>
                </a:rPr>
                <a:t>T1</a:t>
              </a:r>
              <a:r>
                <a:rPr lang="zh-CN" altLang="en-US" sz="1800" b="0">
                  <a:solidFill>
                    <a:srgbClr val="FF0000"/>
                  </a:solidFill>
                </a:rPr>
                <a:t>锁住</a:t>
              </a:r>
              <a:r>
                <a:rPr lang="en-US" altLang="zh-CN" sz="1800" b="0">
                  <a:solidFill>
                    <a:srgbClr val="FF0000"/>
                  </a:solidFill>
                </a:rPr>
                <a:t>E</a:t>
              </a:r>
              <a:r>
                <a:rPr lang="zh-CN" altLang="en-US" sz="1800" b="0">
                  <a:solidFill>
                    <a:srgbClr val="FF0000"/>
                  </a:solidFill>
                </a:rPr>
                <a:t>后又请求锁</a:t>
              </a:r>
              <a:r>
                <a:rPr lang="en-US" altLang="zh-CN" sz="1800" b="0">
                  <a:solidFill>
                    <a:srgbClr val="FF0000"/>
                  </a:solidFill>
                </a:rPr>
                <a:t>D</a:t>
              </a:r>
              <a:r>
                <a:rPr lang="zh-CN" altLang="en-US" sz="1800" b="0">
                  <a:solidFill>
                    <a:srgbClr val="FF0000"/>
                  </a:solidFill>
                </a:rPr>
                <a:t>，</a:t>
              </a:r>
            </a:p>
            <a:p>
              <a:pPr eaLnBrk="0" hangingPunct="0">
                <a:spcBef>
                  <a:spcPct val="20000"/>
                </a:spcBef>
              </a:pPr>
              <a:r>
                <a:rPr lang="zh-CN" altLang="en-US" sz="1800" b="0">
                  <a:solidFill>
                    <a:srgbClr val="FF0000"/>
                  </a:solidFill>
                </a:rPr>
                <a:t>而</a:t>
              </a:r>
              <a:r>
                <a:rPr lang="en-US" altLang="zh-CN" sz="1800" b="0">
                  <a:solidFill>
                    <a:srgbClr val="FF0000"/>
                  </a:solidFill>
                </a:rPr>
                <a:t>T2</a:t>
              </a:r>
              <a:r>
                <a:rPr lang="zh-CN" altLang="en-US" sz="1800" b="0">
                  <a:solidFill>
                    <a:srgbClr val="FF0000"/>
                  </a:solidFill>
                </a:rPr>
                <a:t>锁住</a:t>
              </a:r>
              <a:r>
                <a:rPr lang="en-US" altLang="zh-CN" sz="1800" b="0">
                  <a:solidFill>
                    <a:srgbClr val="FF0000"/>
                  </a:solidFill>
                </a:rPr>
                <a:t>D</a:t>
              </a:r>
              <a:r>
                <a:rPr lang="zh-CN" altLang="en-US" sz="1800" b="0">
                  <a:solidFill>
                    <a:srgbClr val="FF0000"/>
                  </a:solidFill>
                </a:rPr>
                <a:t>后又请求锁</a:t>
              </a:r>
              <a:r>
                <a:rPr lang="en-US" altLang="zh-CN" sz="1800" b="0">
                  <a:solidFill>
                    <a:srgbClr val="FF0000"/>
                  </a:solidFill>
                </a:rPr>
                <a:t>E”</a:t>
              </a:r>
              <a:r>
                <a:rPr lang="zh-CN" altLang="en-US" sz="1800" b="0">
                  <a:solidFill>
                    <a:srgbClr val="800000"/>
                  </a:solidFill>
                </a:rPr>
                <a:t>的死锁情形！ </a:t>
              </a:r>
            </a:p>
          </p:txBody>
        </p:sp>
        <p:sp>
          <p:nvSpPr>
            <p:cNvPr id="15367" name="Rectangle 14">
              <a:extLst>
                <a:ext uri="{FF2B5EF4-FFF2-40B4-BE49-F238E27FC236}">
                  <a16:creationId xmlns:a16="http://schemas.microsoft.com/office/drawing/2014/main" id="{F4195B38-9566-B9F0-2BAD-D5E608646C06}"/>
                </a:ext>
              </a:extLst>
            </p:cNvPr>
            <p:cNvSpPr>
              <a:spLocks noChangeArrowheads="1"/>
            </p:cNvSpPr>
            <p:nvPr/>
          </p:nvSpPr>
          <p:spPr bwMode="auto">
            <a:xfrm>
              <a:off x="164360" y="5570436"/>
              <a:ext cx="4108603" cy="110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20000"/>
                </a:spcBef>
              </a:pPr>
              <a:r>
                <a:rPr lang="zh-CN" altLang="en-US" sz="1800" b="0">
                  <a:solidFill>
                    <a:srgbClr val="800000"/>
                  </a:solidFill>
                </a:rPr>
                <a:t>因为：</a:t>
              </a:r>
              <a:r>
                <a:rPr lang="en-US" altLang="zh-CN" sz="1800" b="0">
                  <a:solidFill>
                    <a:srgbClr val="800000"/>
                  </a:solidFill>
                </a:rPr>
                <a:t>T1</a:t>
              </a:r>
              <a:r>
                <a:rPr lang="zh-CN" altLang="en-US" sz="1800" b="0">
                  <a:solidFill>
                    <a:srgbClr val="800000"/>
                  </a:solidFill>
                </a:rPr>
                <a:t>锁住</a:t>
              </a:r>
              <a:r>
                <a:rPr lang="en-US" altLang="zh-CN" sz="1800" b="0">
                  <a:solidFill>
                    <a:srgbClr val="800000"/>
                  </a:solidFill>
                </a:rPr>
                <a:t>E</a:t>
              </a:r>
              <a:r>
                <a:rPr lang="zh-CN" altLang="en-US" sz="1800" b="0">
                  <a:solidFill>
                    <a:srgbClr val="800000"/>
                  </a:solidFill>
                </a:rPr>
                <a:t>前必先锁住父节点</a:t>
              </a:r>
              <a:r>
                <a:rPr lang="en-US" altLang="zh-CN" sz="1800" b="0">
                  <a:solidFill>
                    <a:srgbClr val="800000"/>
                  </a:solidFill>
                </a:rPr>
                <a:t>B</a:t>
              </a:r>
              <a:r>
                <a:rPr lang="zh-CN" altLang="en-US" sz="1800" b="0">
                  <a:solidFill>
                    <a:srgbClr val="800000"/>
                  </a:solidFill>
                </a:rPr>
                <a:t>，这时</a:t>
              </a:r>
              <a:r>
                <a:rPr lang="en-US" altLang="zh-CN" sz="1800" b="0">
                  <a:solidFill>
                    <a:srgbClr val="800000"/>
                  </a:solidFill>
                </a:rPr>
                <a:t>T2</a:t>
              </a:r>
              <a:r>
                <a:rPr lang="zh-CN" altLang="en-US" sz="1800" b="0">
                  <a:solidFill>
                    <a:srgbClr val="800000"/>
                  </a:solidFill>
                </a:rPr>
                <a:t>不能申请到</a:t>
              </a:r>
              <a:r>
                <a:rPr lang="en-US" altLang="zh-CN" sz="1800" b="0">
                  <a:solidFill>
                    <a:srgbClr val="800000"/>
                  </a:solidFill>
                </a:rPr>
                <a:t>D</a:t>
              </a:r>
              <a:r>
                <a:rPr lang="zh-CN" altLang="en-US" sz="1800" b="0">
                  <a:solidFill>
                    <a:srgbClr val="800000"/>
                  </a:solidFill>
                </a:rPr>
                <a:t>锁，因它之前申请不到</a:t>
              </a:r>
              <a:r>
                <a:rPr lang="en-US" altLang="zh-CN" sz="1800" b="0">
                  <a:solidFill>
                    <a:srgbClr val="800000"/>
                  </a:solidFill>
                </a:rPr>
                <a:t>B</a:t>
              </a:r>
              <a:r>
                <a:rPr lang="zh-CN" altLang="en-US" sz="1800" b="0">
                  <a:solidFill>
                    <a:srgbClr val="800000"/>
                  </a:solidFill>
                </a:rPr>
                <a:t>锁</a:t>
              </a:r>
              <a:r>
                <a:rPr lang="en-US" altLang="zh-CN" sz="1800" b="0">
                  <a:solidFill>
                    <a:srgbClr val="800000"/>
                  </a:solidFill>
                </a:rPr>
                <a:t>(</a:t>
              </a:r>
              <a:r>
                <a:rPr lang="zh-CN" altLang="en-US" sz="1800" b="0">
                  <a:solidFill>
                    <a:srgbClr val="800000"/>
                  </a:solidFill>
                </a:rPr>
                <a:t>等待</a:t>
              </a:r>
              <a:r>
                <a:rPr lang="en-US" altLang="zh-CN" sz="1800" b="0">
                  <a:solidFill>
                    <a:srgbClr val="800000"/>
                  </a:solidFill>
                </a:rPr>
                <a:t>T1</a:t>
              </a:r>
              <a:r>
                <a:rPr lang="zh-CN" altLang="en-US" sz="1800" b="0">
                  <a:solidFill>
                    <a:srgbClr val="800000"/>
                  </a:solidFill>
                </a:rPr>
                <a:t>释放</a:t>
              </a:r>
              <a:r>
                <a:rPr lang="en-US" altLang="zh-CN" sz="1800" b="0">
                  <a:solidFill>
                    <a:srgbClr val="800000"/>
                  </a:solidFill>
                </a:rPr>
                <a:t>)</a:t>
              </a:r>
              <a:r>
                <a:rPr lang="zh-CN" altLang="zh-CN" sz="1800" b="0">
                  <a:solidFill>
                    <a:srgbClr val="800000"/>
                  </a:solidFill>
                </a:rPr>
                <a:t>(</a:t>
              </a:r>
              <a:r>
                <a:rPr lang="zh-CN" altLang="en-US" sz="1800" b="0">
                  <a:solidFill>
                    <a:srgbClr val="800000"/>
                  </a:solidFill>
                </a:rPr>
                <a:t>树形协议只有</a:t>
              </a:r>
              <a:r>
                <a:rPr lang="en-US" altLang="zh-CN" sz="1800" b="0">
                  <a:solidFill>
                    <a:srgbClr val="800000"/>
                  </a:solidFill>
                </a:rPr>
                <a:t>X</a:t>
              </a:r>
              <a:r>
                <a:rPr lang="zh-CN" altLang="en-US" sz="1800" b="0">
                  <a:solidFill>
                    <a:srgbClr val="800000"/>
                  </a:solidFill>
                </a:rPr>
                <a:t>锁，如有</a:t>
              </a:r>
              <a:r>
                <a:rPr lang="en-US" altLang="zh-CN" sz="1800" b="0">
                  <a:solidFill>
                    <a:srgbClr val="800000"/>
                  </a:solidFill>
                </a:rPr>
                <a:t>S</a:t>
              </a:r>
              <a:r>
                <a:rPr lang="zh-CN" altLang="en-US" sz="1800" b="0">
                  <a:solidFill>
                    <a:srgbClr val="800000"/>
                  </a:solidFill>
                </a:rPr>
                <a:t>锁则会出现死锁现象</a:t>
              </a:r>
              <a:r>
                <a:rPr lang="en-US" altLang="zh-CN" sz="1800" b="0">
                  <a:solidFill>
                    <a:srgbClr val="800000"/>
                  </a:solidFill>
                </a:rPr>
                <a:t>)</a:t>
              </a:r>
              <a:endParaRPr lang="zh-CN" altLang="en-US" sz="1800" b="0">
                <a:solidFill>
                  <a:srgbClr val="800000"/>
                </a:solidFill>
              </a:endParaRPr>
            </a:p>
          </p:txBody>
        </p:sp>
      </p:grpSp>
      <p:grpSp>
        <p:nvGrpSpPr>
          <p:cNvPr id="15368" name="组 3">
            <a:extLst>
              <a:ext uri="{FF2B5EF4-FFF2-40B4-BE49-F238E27FC236}">
                <a16:creationId xmlns:a16="http://schemas.microsoft.com/office/drawing/2014/main" id="{3A3477B1-736E-A574-B0C1-5507632AFD1B}"/>
              </a:ext>
            </a:extLst>
          </p:cNvPr>
          <p:cNvGrpSpPr>
            <a:grpSpLocks/>
          </p:cNvGrpSpPr>
          <p:nvPr/>
        </p:nvGrpSpPr>
        <p:grpSpPr bwMode="auto">
          <a:xfrm>
            <a:off x="6510338" y="2228850"/>
            <a:ext cx="2608262" cy="3922713"/>
            <a:chOff x="6286457" y="2020504"/>
            <a:chExt cx="2608406" cy="3921843"/>
          </a:xfrm>
        </p:grpSpPr>
        <p:sp>
          <p:nvSpPr>
            <p:cNvPr id="15369" name="矩形 2">
              <a:extLst>
                <a:ext uri="{FF2B5EF4-FFF2-40B4-BE49-F238E27FC236}">
                  <a16:creationId xmlns:a16="http://schemas.microsoft.com/office/drawing/2014/main" id="{31F84AB2-B027-523D-0587-56A86368CB59}"/>
                </a:ext>
              </a:extLst>
            </p:cNvPr>
            <p:cNvSpPr>
              <a:spLocks noChangeArrowheads="1"/>
            </p:cNvSpPr>
            <p:nvPr/>
          </p:nvSpPr>
          <p:spPr bwMode="auto">
            <a:xfrm>
              <a:off x="6286457" y="2020504"/>
              <a:ext cx="2608406" cy="392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ts val="1625"/>
                </a:lnSpc>
                <a:spcBef>
                  <a:spcPct val="20000"/>
                </a:spcBef>
              </a:pPr>
              <a:r>
                <a:rPr lang="en-US" altLang="zh-CN" sz="1600">
                  <a:solidFill>
                    <a:schemeClr val="tx1"/>
                  </a:solidFill>
                </a:rPr>
                <a:t>   T1       T2</a:t>
              </a:r>
            </a:p>
            <a:p>
              <a:pPr eaLnBrk="0" hangingPunct="0">
                <a:lnSpc>
                  <a:spcPts val="1625"/>
                </a:lnSpc>
                <a:spcBef>
                  <a:spcPct val="20000"/>
                </a:spcBef>
              </a:pPr>
              <a:r>
                <a:rPr lang="en-US" altLang="zh-CN" sz="1600">
                  <a:solidFill>
                    <a:schemeClr val="tx1"/>
                  </a:solidFill>
                </a:rPr>
                <a:t>Lock-X(B)</a:t>
              </a:r>
            </a:p>
            <a:p>
              <a:pPr eaLnBrk="0" hangingPunct="0">
                <a:lnSpc>
                  <a:spcPts val="1625"/>
                </a:lnSpc>
                <a:spcBef>
                  <a:spcPct val="20000"/>
                </a:spcBef>
              </a:pPr>
              <a:r>
                <a:rPr lang="zh-CN" altLang="en-US" sz="1600">
                  <a:solidFill>
                    <a:schemeClr val="tx1"/>
                  </a:solidFill>
                </a:rPr>
                <a:t>          </a:t>
              </a:r>
              <a:r>
                <a:rPr lang="en-US" altLang="zh-CN" sz="1600">
                  <a:solidFill>
                    <a:schemeClr val="tx1"/>
                  </a:solidFill>
                </a:rPr>
                <a:t>Lock-X(B)</a:t>
              </a:r>
            </a:p>
            <a:p>
              <a:pPr eaLnBrk="0" hangingPunct="0">
                <a:lnSpc>
                  <a:spcPts val="1625"/>
                </a:lnSpc>
                <a:spcBef>
                  <a:spcPct val="20000"/>
                </a:spcBef>
              </a:pPr>
              <a:r>
                <a:rPr lang="zh-CN" altLang="en-US" sz="1600">
                  <a:solidFill>
                    <a:schemeClr val="tx1"/>
                  </a:solidFill>
                </a:rPr>
                <a:t>          </a:t>
              </a:r>
              <a:r>
                <a:rPr lang="en-US" altLang="zh-CN" sz="1600">
                  <a:solidFill>
                    <a:schemeClr val="tx1"/>
                  </a:solidFill>
                </a:rPr>
                <a:t>Lock-X(</a:t>
              </a:r>
              <a:r>
                <a:rPr lang="en-US" altLang="zh-CN" sz="1600">
                  <a:solidFill>
                    <a:srgbClr val="800000"/>
                  </a:solidFill>
                </a:rPr>
                <a:t>D</a:t>
              </a:r>
              <a:r>
                <a:rPr lang="en-US" altLang="zh-CN" sz="1600">
                  <a:solidFill>
                    <a:schemeClr val="tx1"/>
                  </a:solidFill>
                </a:rPr>
                <a:t>)</a:t>
              </a:r>
            </a:p>
            <a:p>
              <a:pPr eaLnBrk="0" hangingPunct="0">
                <a:lnSpc>
                  <a:spcPts val="1625"/>
                </a:lnSpc>
                <a:spcBef>
                  <a:spcPct val="20000"/>
                </a:spcBef>
              </a:pPr>
              <a:r>
                <a:rPr lang="en-US" altLang="zh-CN" sz="1600">
                  <a:solidFill>
                    <a:schemeClr val="tx1"/>
                  </a:solidFill>
                </a:rPr>
                <a:t>Lock-X(</a:t>
              </a:r>
              <a:r>
                <a:rPr lang="zh-CN" altLang="zh-CN" sz="1600">
                  <a:solidFill>
                    <a:srgbClr val="800000"/>
                  </a:solidFill>
                </a:rPr>
                <a:t>E</a:t>
              </a:r>
              <a:r>
                <a:rPr lang="en-US" altLang="zh-CN" sz="1600">
                  <a:solidFill>
                    <a:schemeClr val="tx1"/>
                  </a:solidFill>
                </a:rPr>
                <a:t>)</a:t>
              </a:r>
            </a:p>
            <a:p>
              <a:pPr eaLnBrk="0" hangingPunct="0">
                <a:lnSpc>
                  <a:spcPts val="1625"/>
                </a:lnSpc>
                <a:spcBef>
                  <a:spcPct val="20000"/>
                </a:spcBef>
              </a:pPr>
              <a:r>
                <a:rPr lang="en-US" altLang="zh-CN" sz="1600">
                  <a:solidFill>
                    <a:schemeClr val="tx1"/>
                  </a:solidFill>
                </a:rPr>
                <a:t>Lock-X(</a:t>
              </a:r>
              <a:r>
                <a:rPr lang="en-US" altLang="zh-CN" sz="1600">
                  <a:solidFill>
                    <a:srgbClr val="008000"/>
                  </a:solidFill>
                </a:rPr>
                <a:t>D</a:t>
              </a:r>
              <a:r>
                <a:rPr lang="en-US" altLang="zh-CN" sz="1600">
                  <a:solidFill>
                    <a:schemeClr val="tx1"/>
                  </a:solidFill>
                </a:rPr>
                <a:t>)</a:t>
              </a:r>
            </a:p>
            <a:p>
              <a:pPr eaLnBrk="0" hangingPunct="0">
                <a:lnSpc>
                  <a:spcPts val="1625"/>
                </a:lnSpc>
                <a:spcBef>
                  <a:spcPct val="20000"/>
                </a:spcBef>
              </a:pPr>
              <a:r>
                <a:rPr lang="zh-CN" altLang="en-US" sz="1600">
                  <a:solidFill>
                    <a:schemeClr val="tx1"/>
                  </a:solidFill>
                </a:rPr>
                <a:t>          </a:t>
              </a:r>
              <a:r>
                <a:rPr lang="en-US" altLang="zh-CN" sz="1600">
                  <a:solidFill>
                    <a:schemeClr val="tx1"/>
                  </a:solidFill>
                </a:rPr>
                <a:t>Lock-X(</a:t>
              </a:r>
              <a:r>
                <a:rPr lang="en-US" altLang="zh-CN" sz="1600">
                  <a:solidFill>
                    <a:srgbClr val="008000"/>
                  </a:solidFill>
                </a:rPr>
                <a:t>E</a:t>
              </a:r>
              <a:r>
                <a:rPr lang="en-US" altLang="zh-CN" sz="1600">
                  <a:solidFill>
                    <a:schemeClr val="tx1"/>
                  </a:solidFill>
                </a:rPr>
                <a:t>)</a:t>
              </a:r>
            </a:p>
            <a:p>
              <a:pPr eaLnBrk="0" hangingPunct="0">
                <a:lnSpc>
                  <a:spcPts val="1625"/>
                </a:lnSpc>
                <a:spcBef>
                  <a:spcPct val="20000"/>
                </a:spcBef>
              </a:pPr>
              <a:r>
                <a:rPr lang="en-US" altLang="zh-CN" sz="1600">
                  <a:solidFill>
                    <a:schemeClr val="tx1"/>
                  </a:solidFill>
                </a:rPr>
                <a:t>Unlock(B)</a:t>
              </a:r>
            </a:p>
            <a:p>
              <a:pPr eaLnBrk="0" hangingPunct="0">
                <a:lnSpc>
                  <a:spcPts val="1625"/>
                </a:lnSpc>
                <a:spcBef>
                  <a:spcPct val="20000"/>
                </a:spcBef>
              </a:pPr>
              <a:r>
                <a:rPr lang="en-US" altLang="zh-CN" sz="1600">
                  <a:solidFill>
                    <a:schemeClr val="tx1"/>
                  </a:solidFill>
                </a:rPr>
                <a:t>Unlock(E)</a:t>
              </a:r>
            </a:p>
            <a:p>
              <a:pPr eaLnBrk="0" hangingPunct="0">
                <a:lnSpc>
                  <a:spcPts val="1625"/>
                </a:lnSpc>
                <a:spcBef>
                  <a:spcPct val="20000"/>
                </a:spcBef>
              </a:pPr>
              <a:r>
                <a:rPr lang="en-US" altLang="zh-CN" sz="1600">
                  <a:solidFill>
                    <a:schemeClr val="tx1"/>
                  </a:solidFill>
                </a:rPr>
                <a:t>Unlock(D)</a:t>
              </a:r>
            </a:p>
            <a:p>
              <a:pPr eaLnBrk="0" hangingPunct="0">
                <a:lnSpc>
                  <a:spcPts val="1625"/>
                </a:lnSpc>
                <a:spcBef>
                  <a:spcPct val="20000"/>
                </a:spcBef>
              </a:pPr>
              <a:r>
                <a:rPr lang="zh-CN" altLang="en-US" sz="1600">
                  <a:solidFill>
                    <a:schemeClr val="tx1"/>
                  </a:solidFill>
                </a:rPr>
                <a:t>          </a:t>
              </a:r>
              <a:r>
                <a:rPr lang="en-US" altLang="zh-CN" sz="1600">
                  <a:solidFill>
                    <a:schemeClr val="tx1"/>
                  </a:solidFill>
                </a:rPr>
                <a:t>Unlock(B)</a:t>
              </a:r>
            </a:p>
            <a:p>
              <a:pPr eaLnBrk="0" hangingPunct="0">
                <a:lnSpc>
                  <a:spcPts val="1625"/>
                </a:lnSpc>
                <a:spcBef>
                  <a:spcPct val="20000"/>
                </a:spcBef>
              </a:pPr>
              <a:r>
                <a:rPr lang="zh-CN" altLang="en-US" sz="1600">
                  <a:solidFill>
                    <a:schemeClr val="tx1"/>
                  </a:solidFill>
                </a:rPr>
                <a:t>          </a:t>
              </a:r>
              <a:r>
                <a:rPr lang="en-US" altLang="zh-CN" sz="1600">
                  <a:solidFill>
                    <a:schemeClr val="tx1"/>
                  </a:solidFill>
                </a:rPr>
                <a:t>Unlock(D)</a:t>
              </a:r>
            </a:p>
            <a:p>
              <a:pPr eaLnBrk="0" hangingPunct="0">
                <a:lnSpc>
                  <a:spcPts val="1625"/>
                </a:lnSpc>
                <a:spcBef>
                  <a:spcPct val="20000"/>
                </a:spcBef>
              </a:pPr>
              <a:r>
                <a:rPr lang="zh-CN" altLang="en-US" sz="1600">
                  <a:solidFill>
                    <a:schemeClr val="tx1"/>
                  </a:solidFill>
                </a:rPr>
                <a:t>          </a:t>
              </a:r>
              <a:r>
                <a:rPr lang="en-US" altLang="zh-CN" sz="1600">
                  <a:solidFill>
                    <a:schemeClr val="tx1"/>
                  </a:solidFill>
                </a:rPr>
                <a:t>Unlock(E)</a:t>
              </a:r>
            </a:p>
            <a:p>
              <a:pPr eaLnBrk="0" hangingPunct="0">
                <a:lnSpc>
                  <a:spcPts val="1625"/>
                </a:lnSpc>
                <a:spcBef>
                  <a:spcPct val="20000"/>
                </a:spcBef>
              </a:pPr>
              <a:r>
                <a:rPr lang="en-US" altLang="zh-CN" sz="1800">
                  <a:solidFill>
                    <a:srgbClr val="0000FF"/>
                  </a:solidFill>
                </a:rPr>
                <a:t> </a:t>
              </a:r>
              <a:r>
                <a:rPr lang="zh-CN" altLang="en-US" sz="1800">
                  <a:solidFill>
                    <a:srgbClr val="0000FF"/>
                  </a:solidFill>
                </a:rPr>
                <a:t>调度</a:t>
              </a:r>
              <a:r>
                <a:rPr lang="en-US" altLang="zh-CN" sz="1800">
                  <a:solidFill>
                    <a:srgbClr val="0000FF"/>
                  </a:solidFill>
                </a:rPr>
                <a:t>Q</a:t>
              </a:r>
              <a:r>
                <a:rPr lang="zh-CN" altLang="en-US" sz="1800">
                  <a:solidFill>
                    <a:srgbClr val="0000FF"/>
                  </a:solidFill>
                </a:rPr>
                <a:t>:符合树形协议，</a:t>
              </a:r>
              <a:endParaRPr lang="en-US" altLang="zh-CN" sz="1800">
                <a:solidFill>
                  <a:srgbClr val="0000FF"/>
                </a:solidFill>
              </a:endParaRPr>
            </a:p>
            <a:p>
              <a:pPr eaLnBrk="0" hangingPunct="0">
                <a:lnSpc>
                  <a:spcPts val="1625"/>
                </a:lnSpc>
                <a:spcBef>
                  <a:spcPct val="20000"/>
                </a:spcBef>
              </a:pPr>
              <a:r>
                <a:rPr lang="en-US" altLang="zh-CN" sz="1800">
                  <a:solidFill>
                    <a:srgbClr val="0000FF"/>
                  </a:solidFill>
                </a:rPr>
                <a:t> </a:t>
              </a:r>
              <a:r>
                <a:rPr lang="zh-CN" altLang="en-US" sz="1800">
                  <a:solidFill>
                    <a:srgbClr val="0000FF"/>
                  </a:solidFill>
                </a:rPr>
                <a:t>它存在死锁现象吗？</a:t>
              </a:r>
              <a:endParaRPr lang="zh-CN" altLang="en-US" sz="800"/>
            </a:p>
          </p:txBody>
        </p:sp>
        <p:sp>
          <p:nvSpPr>
            <p:cNvPr id="15370" name="Line 10">
              <a:extLst>
                <a:ext uri="{FF2B5EF4-FFF2-40B4-BE49-F238E27FC236}">
                  <a16:creationId xmlns:a16="http://schemas.microsoft.com/office/drawing/2014/main" id="{A45FC462-E2E9-4F9B-8EB4-7BE85C8C715D}"/>
                </a:ext>
              </a:extLst>
            </p:cNvPr>
            <p:cNvSpPr>
              <a:spLocks noChangeShapeType="1"/>
            </p:cNvSpPr>
            <p:nvPr/>
          </p:nvSpPr>
          <p:spPr bwMode="auto">
            <a:xfrm flipV="1">
              <a:off x="6345197" y="2271273"/>
              <a:ext cx="1917806" cy="1269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1" name="Line 10">
              <a:extLst>
                <a:ext uri="{FF2B5EF4-FFF2-40B4-BE49-F238E27FC236}">
                  <a16:creationId xmlns:a16="http://schemas.microsoft.com/office/drawing/2014/main" id="{3C71ED87-9D1E-784E-C58B-04D71A6A25F0}"/>
                </a:ext>
              </a:extLst>
            </p:cNvPr>
            <p:cNvSpPr>
              <a:spLocks noChangeShapeType="1"/>
            </p:cNvSpPr>
            <p:nvPr/>
          </p:nvSpPr>
          <p:spPr bwMode="auto">
            <a:xfrm>
              <a:off x="7316801" y="2074467"/>
              <a:ext cx="4763" cy="32298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 name="组 30">
            <a:extLst>
              <a:ext uri="{FF2B5EF4-FFF2-40B4-BE49-F238E27FC236}">
                <a16:creationId xmlns:a16="http://schemas.microsoft.com/office/drawing/2014/main" id="{C9B2152B-EAD2-F708-1FAA-C49DE296779F}"/>
              </a:ext>
            </a:extLst>
          </p:cNvPr>
          <p:cNvGrpSpPr>
            <a:grpSpLocks/>
          </p:cNvGrpSpPr>
          <p:nvPr/>
        </p:nvGrpSpPr>
        <p:grpSpPr bwMode="auto">
          <a:xfrm>
            <a:off x="4227513" y="2262188"/>
            <a:ext cx="2133600" cy="2884487"/>
            <a:chOff x="6286457" y="2035444"/>
            <a:chExt cx="2134236" cy="2883253"/>
          </a:xfrm>
        </p:grpSpPr>
        <p:sp>
          <p:nvSpPr>
            <p:cNvPr id="15373" name="矩形 31">
              <a:extLst>
                <a:ext uri="{FF2B5EF4-FFF2-40B4-BE49-F238E27FC236}">
                  <a16:creationId xmlns:a16="http://schemas.microsoft.com/office/drawing/2014/main" id="{5A0C50EB-1CAB-C81E-06F0-B8D0F2352BAF}"/>
                </a:ext>
              </a:extLst>
            </p:cNvPr>
            <p:cNvSpPr>
              <a:spLocks noChangeArrowheads="1"/>
            </p:cNvSpPr>
            <p:nvPr/>
          </p:nvSpPr>
          <p:spPr bwMode="auto">
            <a:xfrm>
              <a:off x="6286457" y="2035444"/>
              <a:ext cx="2134236" cy="288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ts val="1625"/>
                </a:lnSpc>
                <a:spcBef>
                  <a:spcPct val="20000"/>
                </a:spcBef>
              </a:pPr>
              <a:r>
                <a:rPr lang="en-US" altLang="zh-CN" sz="1600">
                  <a:solidFill>
                    <a:schemeClr val="tx1"/>
                  </a:solidFill>
                </a:rPr>
                <a:t>   T3       T4</a:t>
              </a:r>
            </a:p>
            <a:p>
              <a:pPr eaLnBrk="0" hangingPunct="0">
                <a:lnSpc>
                  <a:spcPts val="1625"/>
                </a:lnSpc>
                <a:spcBef>
                  <a:spcPct val="20000"/>
                </a:spcBef>
              </a:pPr>
              <a:r>
                <a:rPr lang="en-US" altLang="zh-CN" sz="1600">
                  <a:solidFill>
                    <a:schemeClr val="tx1"/>
                  </a:solidFill>
                </a:rPr>
                <a:t>Lock-X(E)</a:t>
              </a:r>
            </a:p>
            <a:p>
              <a:pPr eaLnBrk="0" hangingPunct="0">
                <a:lnSpc>
                  <a:spcPts val="1625"/>
                </a:lnSpc>
                <a:spcBef>
                  <a:spcPct val="20000"/>
                </a:spcBef>
              </a:pPr>
              <a:r>
                <a:rPr lang="en-US" altLang="zh-CN" sz="1600">
                  <a:solidFill>
                    <a:schemeClr val="tx1"/>
                  </a:solidFill>
                </a:rPr>
                <a:t>          Lock-X(</a:t>
              </a:r>
              <a:r>
                <a:rPr lang="en-US" altLang="zh-CN" sz="1600">
                  <a:solidFill>
                    <a:srgbClr val="008000"/>
                  </a:solidFill>
                </a:rPr>
                <a:t>D</a:t>
              </a:r>
              <a:r>
                <a:rPr lang="en-US" altLang="zh-CN" sz="1600">
                  <a:solidFill>
                    <a:schemeClr val="tx1"/>
                  </a:solidFill>
                </a:rPr>
                <a:t>)</a:t>
              </a:r>
            </a:p>
            <a:p>
              <a:pPr eaLnBrk="0" hangingPunct="0">
                <a:lnSpc>
                  <a:spcPts val="1625"/>
                </a:lnSpc>
                <a:spcBef>
                  <a:spcPct val="20000"/>
                </a:spcBef>
              </a:pPr>
              <a:r>
                <a:rPr lang="en-US" altLang="zh-CN" sz="1600">
                  <a:solidFill>
                    <a:schemeClr val="tx1"/>
                  </a:solidFill>
                </a:rPr>
                <a:t>Lock-X(D)</a:t>
              </a:r>
            </a:p>
            <a:p>
              <a:pPr eaLnBrk="0" hangingPunct="0">
                <a:lnSpc>
                  <a:spcPts val="1625"/>
                </a:lnSpc>
                <a:spcBef>
                  <a:spcPct val="20000"/>
                </a:spcBef>
              </a:pPr>
              <a:r>
                <a:rPr lang="en-US" altLang="zh-CN" sz="1600">
                  <a:solidFill>
                    <a:schemeClr val="tx1"/>
                  </a:solidFill>
                </a:rPr>
                <a:t>          Lock-X(</a:t>
              </a:r>
              <a:r>
                <a:rPr lang="en-US" altLang="zh-CN" sz="1600">
                  <a:solidFill>
                    <a:srgbClr val="008000"/>
                  </a:solidFill>
                </a:rPr>
                <a:t>E</a:t>
              </a:r>
              <a:r>
                <a:rPr lang="en-US" altLang="zh-CN" sz="1600">
                  <a:solidFill>
                    <a:schemeClr val="tx1"/>
                  </a:solidFill>
                </a:rPr>
                <a:t>)</a:t>
              </a:r>
            </a:p>
            <a:p>
              <a:pPr eaLnBrk="0" hangingPunct="0">
                <a:lnSpc>
                  <a:spcPts val="1625"/>
                </a:lnSpc>
                <a:spcBef>
                  <a:spcPct val="20000"/>
                </a:spcBef>
              </a:pPr>
              <a:r>
                <a:rPr lang="en-US" altLang="zh-CN" sz="1600">
                  <a:solidFill>
                    <a:schemeClr val="tx1"/>
                  </a:solidFill>
                </a:rPr>
                <a:t>Unlock(E)</a:t>
              </a:r>
            </a:p>
            <a:p>
              <a:pPr eaLnBrk="0" hangingPunct="0">
                <a:lnSpc>
                  <a:spcPts val="1625"/>
                </a:lnSpc>
                <a:spcBef>
                  <a:spcPct val="20000"/>
                </a:spcBef>
              </a:pPr>
              <a:r>
                <a:rPr lang="en-US" altLang="zh-CN" sz="1600">
                  <a:solidFill>
                    <a:schemeClr val="tx1"/>
                  </a:solidFill>
                </a:rPr>
                <a:t>Unlock(D)</a:t>
              </a:r>
            </a:p>
            <a:p>
              <a:pPr eaLnBrk="0" hangingPunct="0">
                <a:lnSpc>
                  <a:spcPts val="1625"/>
                </a:lnSpc>
                <a:spcBef>
                  <a:spcPct val="20000"/>
                </a:spcBef>
              </a:pPr>
              <a:r>
                <a:rPr lang="en-US" altLang="zh-CN" sz="1600">
                  <a:solidFill>
                    <a:schemeClr val="tx1"/>
                  </a:solidFill>
                </a:rPr>
                <a:t>          Unlock(D)</a:t>
              </a:r>
            </a:p>
            <a:p>
              <a:pPr eaLnBrk="0" hangingPunct="0">
                <a:lnSpc>
                  <a:spcPts val="1625"/>
                </a:lnSpc>
                <a:spcBef>
                  <a:spcPct val="20000"/>
                </a:spcBef>
              </a:pPr>
              <a:r>
                <a:rPr lang="zh-CN" altLang="en-US" sz="1600">
                  <a:solidFill>
                    <a:schemeClr val="tx1"/>
                  </a:solidFill>
                </a:rPr>
                <a:t>          </a:t>
              </a:r>
              <a:r>
                <a:rPr lang="en-US" altLang="zh-CN" sz="1600">
                  <a:solidFill>
                    <a:schemeClr val="tx1"/>
                  </a:solidFill>
                </a:rPr>
                <a:t>Unlock(E)</a:t>
              </a:r>
              <a:endParaRPr lang="en-US" altLang="zh-CN" sz="100">
                <a:solidFill>
                  <a:srgbClr val="0000FF"/>
                </a:solidFill>
              </a:endParaRPr>
            </a:p>
            <a:p>
              <a:pPr eaLnBrk="0" hangingPunct="0">
                <a:lnSpc>
                  <a:spcPts val="1625"/>
                </a:lnSpc>
                <a:spcBef>
                  <a:spcPct val="20000"/>
                </a:spcBef>
              </a:pPr>
              <a:r>
                <a:rPr lang="zh-CN" altLang="en-US" sz="1600">
                  <a:solidFill>
                    <a:srgbClr val="0000FF"/>
                  </a:solidFill>
                </a:rPr>
                <a:t>调度</a:t>
              </a:r>
              <a:r>
                <a:rPr lang="en-US" altLang="zh-CN" sz="1600">
                  <a:solidFill>
                    <a:srgbClr val="0000FF"/>
                  </a:solidFill>
                </a:rPr>
                <a:t>P:</a:t>
              </a:r>
              <a:r>
                <a:rPr lang="zh-CN" altLang="en-US" sz="1600">
                  <a:solidFill>
                    <a:srgbClr val="0000FF"/>
                  </a:solidFill>
                </a:rPr>
                <a:t>存在死锁现象</a:t>
              </a:r>
              <a:r>
                <a:rPr lang="en-US" altLang="zh-CN" sz="1600">
                  <a:solidFill>
                    <a:srgbClr val="0000FF"/>
                  </a:solidFill>
                </a:rPr>
                <a:t>,</a:t>
              </a:r>
              <a:endParaRPr lang="en-US" altLang="zh-CN" sz="1400">
                <a:solidFill>
                  <a:srgbClr val="0000FF"/>
                </a:solidFill>
              </a:endParaRPr>
            </a:p>
            <a:p>
              <a:pPr eaLnBrk="0" hangingPunct="0">
                <a:lnSpc>
                  <a:spcPts val="1625"/>
                </a:lnSpc>
                <a:spcBef>
                  <a:spcPct val="20000"/>
                </a:spcBef>
              </a:pPr>
              <a:r>
                <a:rPr lang="zh-CN" altLang="en-US" sz="1600">
                  <a:solidFill>
                    <a:srgbClr val="0000FF"/>
                  </a:solidFill>
                </a:rPr>
                <a:t>它符合树形协议吗？</a:t>
              </a:r>
              <a:endParaRPr lang="en-US" altLang="zh-CN" sz="1600">
                <a:solidFill>
                  <a:srgbClr val="0000FF"/>
                </a:solidFill>
              </a:endParaRPr>
            </a:p>
          </p:txBody>
        </p:sp>
        <p:sp>
          <p:nvSpPr>
            <p:cNvPr id="15374" name="Line 10">
              <a:extLst>
                <a:ext uri="{FF2B5EF4-FFF2-40B4-BE49-F238E27FC236}">
                  <a16:creationId xmlns:a16="http://schemas.microsoft.com/office/drawing/2014/main" id="{627DA3F8-9A28-7523-F9B2-6A3C058C90E3}"/>
                </a:ext>
              </a:extLst>
            </p:cNvPr>
            <p:cNvSpPr>
              <a:spLocks noChangeShapeType="1"/>
            </p:cNvSpPr>
            <p:nvPr/>
          </p:nvSpPr>
          <p:spPr bwMode="auto">
            <a:xfrm flipV="1">
              <a:off x="6345212" y="2271880"/>
              <a:ext cx="1918272" cy="1269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5" name="Line 10">
              <a:extLst>
                <a:ext uri="{FF2B5EF4-FFF2-40B4-BE49-F238E27FC236}">
                  <a16:creationId xmlns:a16="http://schemas.microsoft.com/office/drawing/2014/main" id="{86B9D530-9752-4B26-53D4-BBE36A9B82AF}"/>
                </a:ext>
              </a:extLst>
            </p:cNvPr>
            <p:cNvSpPr>
              <a:spLocks noChangeShapeType="1"/>
            </p:cNvSpPr>
            <p:nvPr/>
          </p:nvSpPr>
          <p:spPr bwMode="auto">
            <a:xfrm>
              <a:off x="7317051" y="2075114"/>
              <a:ext cx="1588" cy="21945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矩形 9">
            <a:extLst>
              <a:ext uri="{FF2B5EF4-FFF2-40B4-BE49-F238E27FC236}">
                <a16:creationId xmlns:a16="http://schemas.microsoft.com/office/drawing/2014/main" id="{E0678629-69DF-DD8B-2DB9-BC607E9FECF6}"/>
              </a:ext>
            </a:extLst>
          </p:cNvPr>
          <p:cNvSpPr>
            <a:spLocks noChangeArrowheads="1"/>
          </p:cNvSpPr>
          <p:nvPr/>
        </p:nvSpPr>
        <p:spPr bwMode="auto">
          <a:xfrm>
            <a:off x="4238625" y="5084763"/>
            <a:ext cx="2354263"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ts val="1763"/>
              </a:lnSpc>
              <a:spcBef>
                <a:spcPct val="20000"/>
              </a:spcBef>
            </a:pPr>
            <a:r>
              <a:rPr lang="zh-CN" altLang="zh-CN" sz="1800" b="0">
                <a:solidFill>
                  <a:srgbClr val="FF0000"/>
                </a:solidFill>
              </a:rPr>
              <a:t>(</a:t>
            </a:r>
            <a:r>
              <a:rPr lang="zh-CN" altLang="en-US" sz="1800" b="0">
                <a:solidFill>
                  <a:srgbClr val="FF0000"/>
                </a:solidFill>
              </a:rPr>
              <a:t>出现死锁，但</a:t>
            </a:r>
            <a:r>
              <a:rPr lang="en-US" altLang="zh-CN" sz="1800" b="0">
                <a:solidFill>
                  <a:srgbClr val="FF0000"/>
                </a:solidFill>
              </a:rPr>
              <a:t>T3</a:t>
            </a:r>
            <a:r>
              <a:rPr lang="zh-CN" altLang="en-US" sz="1800" b="0">
                <a:solidFill>
                  <a:srgbClr val="FF0000"/>
                </a:solidFill>
              </a:rPr>
              <a:t>，</a:t>
            </a:r>
            <a:r>
              <a:rPr lang="en-US" altLang="zh-CN" sz="1800" b="0">
                <a:solidFill>
                  <a:srgbClr val="FF0000"/>
                </a:solidFill>
              </a:rPr>
              <a:t>T4</a:t>
            </a:r>
          </a:p>
          <a:p>
            <a:pPr eaLnBrk="0" hangingPunct="0">
              <a:lnSpc>
                <a:spcPts val="1763"/>
              </a:lnSpc>
              <a:spcBef>
                <a:spcPct val="20000"/>
              </a:spcBef>
            </a:pPr>
            <a:r>
              <a:rPr lang="zh-CN" altLang="en-US" sz="1800" b="0">
                <a:solidFill>
                  <a:srgbClr val="FF0000"/>
                </a:solidFill>
              </a:rPr>
              <a:t>不符合第</a:t>
            </a:r>
            <a:r>
              <a:rPr lang="en-US" altLang="zh-CN" sz="1800" b="0">
                <a:solidFill>
                  <a:srgbClr val="FF0000"/>
                </a:solidFill>
              </a:rPr>
              <a:t>2</a:t>
            </a:r>
            <a:r>
              <a:rPr lang="zh-CN" altLang="en-US" sz="1800" b="0">
                <a:solidFill>
                  <a:srgbClr val="FF0000"/>
                </a:solidFill>
              </a:rPr>
              <a:t>条,因</a:t>
            </a:r>
            <a:r>
              <a:rPr lang="en-US" altLang="zh-CN" sz="1800" b="0">
                <a:solidFill>
                  <a:srgbClr val="FF0000"/>
                </a:solidFill>
              </a:rPr>
              <a:t>E</a:t>
            </a:r>
          </a:p>
          <a:p>
            <a:pPr eaLnBrk="0" hangingPunct="0">
              <a:lnSpc>
                <a:spcPts val="1763"/>
              </a:lnSpc>
              <a:spcBef>
                <a:spcPct val="20000"/>
              </a:spcBef>
            </a:pPr>
            <a:r>
              <a:rPr lang="zh-CN" altLang="en-US" sz="1800" b="0">
                <a:solidFill>
                  <a:srgbClr val="FF0000"/>
                </a:solidFill>
              </a:rPr>
              <a:t>的父节点</a:t>
            </a:r>
            <a:r>
              <a:rPr lang="en-US" altLang="zh-CN" sz="1800" b="0">
                <a:solidFill>
                  <a:srgbClr val="FF0000"/>
                </a:solidFill>
              </a:rPr>
              <a:t>B</a:t>
            </a:r>
            <a:r>
              <a:rPr lang="zh-CN" altLang="en-US" sz="1800" b="0">
                <a:solidFill>
                  <a:srgbClr val="FF0000"/>
                </a:solidFill>
              </a:rPr>
              <a:t>未加锁</a:t>
            </a:r>
            <a:r>
              <a:rPr lang="en-US" altLang="zh-CN" sz="1800" b="0">
                <a:solidFill>
                  <a:srgbClr val="FF0000"/>
                </a:solidFill>
              </a:rPr>
              <a:t>)</a:t>
            </a:r>
            <a:endParaRPr lang="zh-CN" altLang="en-US" sz="1800" b="0">
              <a:solidFill>
                <a:srgbClr val="FF0000"/>
              </a:solidFill>
            </a:endParaRPr>
          </a:p>
        </p:txBody>
      </p:sp>
      <p:sp>
        <p:nvSpPr>
          <p:cNvPr id="40" name="矩形 39">
            <a:extLst>
              <a:ext uri="{FF2B5EF4-FFF2-40B4-BE49-F238E27FC236}">
                <a16:creationId xmlns:a16="http://schemas.microsoft.com/office/drawing/2014/main" id="{760921D7-E381-6232-1059-E721F7FE7A66}"/>
              </a:ext>
            </a:extLst>
          </p:cNvPr>
          <p:cNvSpPr>
            <a:spLocks noChangeArrowheads="1"/>
          </p:cNvSpPr>
          <p:nvPr/>
        </p:nvSpPr>
        <p:spPr bwMode="auto">
          <a:xfrm>
            <a:off x="4257675" y="5878513"/>
            <a:ext cx="2166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zh-CN" sz="1800" b="0">
                <a:solidFill>
                  <a:srgbClr val="FF0000"/>
                </a:solidFill>
              </a:rPr>
              <a:t>(</a:t>
            </a:r>
            <a:r>
              <a:rPr lang="zh-CN" altLang="en-US" sz="1800" b="0">
                <a:solidFill>
                  <a:srgbClr val="FF0000"/>
                </a:solidFill>
              </a:rPr>
              <a:t>这正是协议要先锁父节点的原因</a:t>
            </a:r>
            <a:r>
              <a:rPr lang="en-US" altLang="zh-CN" sz="1800" b="0">
                <a:solidFill>
                  <a:srgbClr val="FF0000"/>
                </a:solidFill>
              </a:rPr>
              <a:t>)</a:t>
            </a:r>
            <a:endParaRPr lang="zh-CN" altLang="en-US" sz="1800" b="0">
              <a:solidFill>
                <a:srgbClr val="FF0000"/>
              </a:solidFill>
            </a:endParaRPr>
          </a:p>
        </p:txBody>
      </p:sp>
      <p:sp>
        <p:nvSpPr>
          <p:cNvPr id="15378" name="Rectangle 2">
            <a:extLst>
              <a:ext uri="{FF2B5EF4-FFF2-40B4-BE49-F238E27FC236}">
                <a16:creationId xmlns:a16="http://schemas.microsoft.com/office/drawing/2014/main" id="{14BC498B-6A4D-3B03-AB7A-912F096F4F35}"/>
              </a:ext>
            </a:extLst>
          </p:cNvPr>
          <p:cNvSpPr>
            <a:spLocks noChangeArrowheads="1"/>
          </p:cNvSpPr>
          <p:nvPr/>
        </p:nvSpPr>
        <p:spPr bwMode="auto">
          <a:xfrm>
            <a:off x="6051550" y="144463"/>
            <a:ext cx="26971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spcBef>
                <a:spcPct val="20000"/>
              </a:spcBef>
            </a:pPr>
            <a:r>
              <a:rPr lang="zh-CN" altLang="en-US" sz="2000">
                <a:solidFill>
                  <a:srgbClr val="008000"/>
                </a:solidFill>
                <a:latin typeface="黑体" panose="02010609060101010101" pitchFamily="49" charset="-122"/>
                <a:ea typeface="黑体" panose="02010609060101010101" pitchFamily="49" charset="-122"/>
              </a:rPr>
              <a:t>一</a:t>
            </a:r>
            <a:r>
              <a:rPr lang="en-US" altLang="zh-CN" sz="2000">
                <a:solidFill>
                  <a:srgbClr val="008000"/>
                </a:solidFill>
                <a:latin typeface="黑体" panose="02010609060101010101" pitchFamily="49" charset="-122"/>
                <a:ea typeface="黑体" panose="02010609060101010101" pitchFamily="49" charset="-122"/>
              </a:rPr>
              <a:t> </a:t>
            </a:r>
            <a:r>
              <a:rPr lang="zh-CN" altLang="en-US" sz="2000">
                <a:solidFill>
                  <a:srgbClr val="008000"/>
                </a:solidFill>
                <a:latin typeface="黑体" panose="02010609060101010101" pitchFamily="49" charset="-122"/>
                <a:ea typeface="黑体" panose="02010609060101010101" pitchFamily="49" charset="-122"/>
              </a:rPr>
              <a:t>基于图的协议</a:t>
            </a:r>
          </a:p>
        </p:txBody>
      </p:sp>
      <p:sp>
        <p:nvSpPr>
          <p:cNvPr id="15379" name="Rectangle 2">
            <a:extLst>
              <a:ext uri="{FF2B5EF4-FFF2-40B4-BE49-F238E27FC236}">
                <a16:creationId xmlns:a16="http://schemas.microsoft.com/office/drawing/2014/main" id="{809B4E19-250B-0CF1-DFF4-7A360947A08A}"/>
              </a:ext>
            </a:extLst>
          </p:cNvPr>
          <p:cNvSpPr>
            <a:spLocks noGrp="1" noChangeArrowheads="1"/>
          </p:cNvSpPr>
          <p:nvPr>
            <p:ph type="title"/>
          </p:nvPr>
        </p:nvSpPr>
        <p:spPr>
          <a:xfrm>
            <a:off x="193675" y="127000"/>
            <a:ext cx="5184775" cy="485775"/>
          </a:xfrm>
        </p:spPr>
        <p:txBody>
          <a:bodyPr anchor="b"/>
          <a:lstStyle/>
          <a:p>
            <a:pPr algn="l"/>
            <a:r>
              <a:rPr lang="en-US" altLang="zh-CN" sz="2800" b="1">
                <a:latin typeface="黑体" panose="02010609060101010101" pitchFamily="49" charset="-122"/>
                <a:ea typeface="黑体" panose="02010609060101010101" pitchFamily="49" charset="-122"/>
              </a:rPr>
              <a:t>1.3 </a:t>
            </a:r>
            <a:r>
              <a:rPr lang="zh-CN" altLang="en-US" sz="2800" b="1">
                <a:latin typeface="黑体" panose="02010609060101010101" pitchFamily="49" charset="-122"/>
                <a:ea typeface="黑体" panose="02010609060101010101" pitchFamily="49" charset="-122"/>
              </a:rPr>
              <a:t>树形协议的优点（续）</a:t>
            </a:r>
            <a:endParaRPr lang="zh-CN" altLang="en-US" sz="1600" b="1">
              <a:solidFill>
                <a:schemeClr val="tx1"/>
              </a:solidFill>
              <a:latin typeface="黑体" panose="02010609060101010101" pitchFamily="49" charset="-122"/>
              <a:ea typeface="黑体" panose="02010609060101010101" pitchFamily="49" charset="-122"/>
            </a:endParaRPr>
          </a:p>
        </p:txBody>
      </p:sp>
      <p:sp>
        <p:nvSpPr>
          <p:cNvPr id="15380" name="AutoShape 4">
            <a:extLst>
              <a:ext uri="{FF2B5EF4-FFF2-40B4-BE49-F238E27FC236}">
                <a16:creationId xmlns:a16="http://schemas.microsoft.com/office/drawing/2014/main" id="{4E83C7CE-3A46-E840-F43F-25918FDCF048}"/>
              </a:ext>
            </a:extLst>
          </p:cNvPr>
          <p:cNvSpPr>
            <a:spLocks noChangeArrowheads="1"/>
          </p:cNvSpPr>
          <p:nvPr/>
        </p:nvSpPr>
        <p:spPr bwMode="auto">
          <a:xfrm>
            <a:off x="119063" y="2197100"/>
            <a:ext cx="1943100" cy="998538"/>
          </a:xfrm>
          <a:prstGeom prst="cloudCallout">
            <a:avLst>
              <a:gd name="adj1" fmla="val -43875"/>
              <a:gd name="adj2" fmla="val 67287"/>
            </a:avLst>
          </a:prstGeom>
          <a:solidFill>
            <a:schemeClr val="accent1"/>
          </a:solidFill>
          <a:ln w="9525">
            <a:solidFill>
              <a:schemeClr val="tx1"/>
            </a:solidFill>
            <a:round/>
            <a:headEnd/>
            <a:tailEnd/>
          </a:ln>
        </p:spPr>
        <p:txBody>
          <a:bodyPr lIns="0" tIns="0" rIns="0" bIns="0"/>
          <a:lstStyle/>
          <a:p>
            <a:pPr algn="ctr" eaLnBrk="0" hangingPunct="0">
              <a:spcBef>
                <a:spcPct val="20000"/>
              </a:spcBef>
            </a:pPr>
            <a:r>
              <a:rPr lang="zh-CN" altLang="en-US" sz="1600">
                <a:solidFill>
                  <a:schemeClr val="tx1"/>
                </a:solidFill>
                <a:sym typeface="Wingdings" panose="05000000000000000000" pitchFamily="2" charset="2"/>
              </a:rPr>
              <a:t>树形协议为什么不会产生死锁？</a:t>
            </a:r>
            <a:endParaRPr lang="zh-CN" altLang="en-US" sz="1600">
              <a:solidFill>
                <a:schemeClr val="tx1"/>
              </a:solidFill>
            </a:endParaRPr>
          </a:p>
        </p:txBody>
      </p:sp>
      <p:grpSp>
        <p:nvGrpSpPr>
          <p:cNvPr id="3" name="组 2">
            <a:extLst>
              <a:ext uri="{FF2B5EF4-FFF2-40B4-BE49-F238E27FC236}">
                <a16:creationId xmlns:a16="http://schemas.microsoft.com/office/drawing/2014/main" id="{E9F23FE6-A17C-8801-A1C3-C2FEFE8B907A}"/>
              </a:ext>
            </a:extLst>
          </p:cNvPr>
          <p:cNvGrpSpPr>
            <a:grpSpLocks/>
          </p:cNvGrpSpPr>
          <p:nvPr/>
        </p:nvGrpSpPr>
        <p:grpSpPr bwMode="auto">
          <a:xfrm>
            <a:off x="8593138" y="2468563"/>
            <a:ext cx="522287" cy="1295400"/>
            <a:chOff x="8592538" y="2468736"/>
            <a:chExt cx="523199" cy="1295987"/>
          </a:xfrm>
        </p:grpSpPr>
        <p:sp>
          <p:nvSpPr>
            <p:cNvPr id="15382" name="矩形 1">
              <a:extLst>
                <a:ext uri="{FF2B5EF4-FFF2-40B4-BE49-F238E27FC236}">
                  <a16:creationId xmlns:a16="http://schemas.microsoft.com/office/drawing/2014/main" id="{73B10C87-7318-0FBC-4951-7345D9F2C0AB}"/>
                </a:ext>
              </a:extLst>
            </p:cNvPr>
            <p:cNvSpPr>
              <a:spLocks noChangeArrowheads="1"/>
            </p:cNvSpPr>
            <p:nvPr/>
          </p:nvSpPr>
          <p:spPr bwMode="auto">
            <a:xfrm>
              <a:off x="8592538" y="2468736"/>
              <a:ext cx="505707" cy="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a:ea typeface="黑体" panose="02010609060101010101" pitchFamily="49" charset="-122"/>
                </a:rPr>
                <a:t>成功</a:t>
              </a:r>
              <a:endParaRPr lang="zh-CN" altLang="en-US"/>
            </a:p>
          </p:txBody>
        </p:sp>
        <p:sp>
          <p:nvSpPr>
            <p:cNvPr id="15383" name="矩形 24">
              <a:extLst>
                <a:ext uri="{FF2B5EF4-FFF2-40B4-BE49-F238E27FC236}">
                  <a16:creationId xmlns:a16="http://schemas.microsoft.com/office/drawing/2014/main" id="{A5CC914C-51B0-D759-02DD-33800A3B74C8}"/>
                </a:ext>
              </a:extLst>
            </p:cNvPr>
            <p:cNvSpPr>
              <a:spLocks noChangeArrowheads="1"/>
            </p:cNvSpPr>
            <p:nvPr/>
          </p:nvSpPr>
          <p:spPr bwMode="auto">
            <a:xfrm>
              <a:off x="8610030" y="2726028"/>
              <a:ext cx="505707" cy="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a:solidFill>
                    <a:srgbClr val="0000FF"/>
                  </a:solidFill>
                  <a:ea typeface="黑体" panose="02010609060101010101" pitchFamily="49" charset="-122"/>
                </a:rPr>
                <a:t>等待</a:t>
              </a:r>
              <a:endParaRPr lang="zh-CN" altLang="en-US">
                <a:solidFill>
                  <a:srgbClr val="0000FF"/>
                </a:solidFill>
              </a:endParaRPr>
            </a:p>
          </p:txBody>
        </p:sp>
        <p:sp>
          <p:nvSpPr>
            <p:cNvPr id="15384" name="矩形 25">
              <a:extLst>
                <a:ext uri="{FF2B5EF4-FFF2-40B4-BE49-F238E27FC236}">
                  <a16:creationId xmlns:a16="http://schemas.microsoft.com/office/drawing/2014/main" id="{E6CABDFE-0F25-C214-90A8-C1DFBD6516F3}"/>
                </a:ext>
              </a:extLst>
            </p:cNvPr>
            <p:cNvSpPr>
              <a:spLocks noChangeArrowheads="1"/>
            </p:cNvSpPr>
            <p:nvPr/>
          </p:nvSpPr>
          <p:spPr bwMode="auto">
            <a:xfrm>
              <a:off x="8610030" y="3204081"/>
              <a:ext cx="505707" cy="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a:ea typeface="黑体" panose="02010609060101010101" pitchFamily="49" charset="-122"/>
                </a:rPr>
                <a:t>成功</a:t>
              </a:r>
              <a:endParaRPr lang="zh-CN" altLang="en-US"/>
            </a:p>
          </p:txBody>
        </p:sp>
        <p:sp>
          <p:nvSpPr>
            <p:cNvPr id="15385" name="矩形 26">
              <a:extLst>
                <a:ext uri="{FF2B5EF4-FFF2-40B4-BE49-F238E27FC236}">
                  <a16:creationId xmlns:a16="http://schemas.microsoft.com/office/drawing/2014/main" id="{B5817658-AFC3-2B9D-9AA4-8E0B6677313C}"/>
                </a:ext>
              </a:extLst>
            </p:cNvPr>
            <p:cNvSpPr>
              <a:spLocks noChangeArrowheads="1"/>
            </p:cNvSpPr>
            <p:nvPr/>
          </p:nvSpPr>
          <p:spPr bwMode="auto">
            <a:xfrm>
              <a:off x="8699086" y="3488373"/>
              <a:ext cx="338728" cy="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is-IS" altLang="zh-CN">
                  <a:ea typeface="黑体" panose="02010609060101010101" pitchFamily="49" charset="-122"/>
                </a:rPr>
                <a:t>…</a:t>
              </a:r>
              <a:endParaRPr lang="zh-CN" altLang="en-US"/>
            </a:p>
          </p:txBody>
        </p:sp>
      </p:grpSp>
      <p:grpSp>
        <p:nvGrpSpPr>
          <p:cNvPr id="30" name="组 29">
            <a:extLst>
              <a:ext uri="{FF2B5EF4-FFF2-40B4-BE49-F238E27FC236}">
                <a16:creationId xmlns:a16="http://schemas.microsoft.com/office/drawing/2014/main" id="{2E2103EC-BEB3-5869-3E47-49E9643F344A}"/>
              </a:ext>
            </a:extLst>
          </p:cNvPr>
          <p:cNvGrpSpPr>
            <a:grpSpLocks/>
          </p:cNvGrpSpPr>
          <p:nvPr/>
        </p:nvGrpSpPr>
        <p:grpSpPr bwMode="auto">
          <a:xfrm>
            <a:off x="6130925" y="2516188"/>
            <a:ext cx="527050" cy="1071562"/>
            <a:chOff x="8592538" y="2468736"/>
            <a:chExt cx="527992" cy="1071872"/>
          </a:xfrm>
        </p:grpSpPr>
        <p:sp>
          <p:nvSpPr>
            <p:cNvPr id="15387" name="矩形 31">
              <a:extLst>
                <a:ext uri="{FF2B5EF4-FFF2-40B4-BE49-F238E27FC236}">
                  <a16:creationId xmlns:a16="http://schemas.microsoft.com/office/drawing/2014/main" id="{9A261058-932C-3EEE-439F-4BB947F118DD}"/>
                </a:ext>
              </a:extLst>
            </p:cNvPr>
            <p:cNvSpPr>
              <a:spLocks noChangeArrowheads="1"/>
            </p:cNvSpPr>
            <p:nvPr/>
          </p:nvSpPr>
          <p:spPr bwMode="auto">
            <a:xfrm>
              <a:off x="8592538" y="2468736"/>
              <a:ext cx="505727" cy="27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a:ea typeface="黑体" panose="02010609060101010101" pitchFamily="49" charset="-122"/>
                </a:rPr>
                <a:t>成功</a:t>
              </a:r>
              <a:endParaRPr lang="zh-CN" altLang="en-US"/>
            </a:p>
          </p:txBody>
        </p:sp>
        <p:sp>
          <p:nvSpPr>
            <p:cNvPr id="15388" name="矩形 34">
              <a:extLst>
                <a:ext uri="{FF2B5EF4-FFF2-40B4-BE49-F238E27FC236}">
                  <a16:creationId xmlns:a16="http://schemas.microsoft.com/office/drawing/2014/main" id="{DF85BAE2-93B3-B7EE-4B10-F88A56109409}"/>
                </a:ext>
              </a:extLst>
            </p:cNvPr>
            <p:cNvSpPr>
              <a:spLocks noChangeArrowheads="1"/>
            </p:cNvSpPr>
            <p:nvPr/>
          </p:nvSpPr>
          <p:spPr bwMode="auto">
            <a:xfrm>
              <a:off x="8617984" y="2725985"/>
              <a:ext cx="489824" cy="27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a:solidFill>
                    <a:srgbClr val="0000FF"/>
                  </a:solidFill>
                </a:rPr>
                <a:t>成功</a:t>
              </a:r>
            </a:p>
          </p:txBody>
        </p:sp>
        <p:sp>
          <p:nvSpPr>
            <p:cNvPr id="15389" name="矩形 35">
              <a:extLst>
                <a:ext uri="{FF2B5EF4-FFF2-40B4-BE49-F238E27FC236}">
                  <a16:creationId xmlns:a16="http://schemas.microsoft.com/office/drawing/2014/main" id="{4EA69351-BA56-BFCF-9F6B-D1C99656FEF3}"/>
                </a:ext>
              </a:extLst>
            </p:cNvPr>
            <p:cNvSpPr>
              <a:spLocks noChangeArrowheads="1"/>
            </p:cNvSpPr>
            <p:nvPr/>
          </p:nvSpPr>
          <p:spPr bwMode="auto">
            <a:xfrm>
              <a:off x="8617984" y="2964179"/>
              <a:ext cx="489824" cy="27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a:t>等待</a:t>
              </a:r>
            </a:p>
          </p:txBody>
        </p:sp>
        <p:sp>
          <p:nvSpPr>
            <p:cNvPr id="37" name="矩形 36">
              <a:extLst>
                <a:ext uri="{FF2B5EF4-FFF2-40B4-BE49-F238E27FC236}">
                  <a16:creationId xmlns:a16="http://schemas.microsoft.com/office/drawing/2014/main" id="{1BC86076-4BDD-2D6B-8EB1-4ECE204E3253}"/>
                </a:ext>
              </a:extLst>
            </p:cNvPr>
            <p:cNvSpPr/>
            <p:nvPr/>
          </p:nvSpPr>
          <p:spPr>
            <a:xfrm>
              <a:off x="8614803" y="3264303"/>
              <a:ext cx="505727" cy="276305"/>
            </a:xfrm>
            <a:prstGeom prst="rect">
              <a:avLst/>
            </a:prstGeom>
          </p:spPr>
          <p:txBody>
            <a:bodyPr wrap="none">
              <a:spAutoFit/>
            </a:bodyPr>
            <a:lstStyle/>
            <a:p>
              <a:pPr algn="ctr" eaLnBrk="0" hangingPunct="0">
                <a:spcBef>
                  <a:spcPct val="20000"/>
                </a:spcBef>
                <a:defRPr/>
              </a:pPr>
              <a:r>
                <a:rPr lang="zh-CN" altLang="en-US" dirty="0">
                  <a:solidFill>
                    <a:srgbClr val="0000FF"/>
                  </a:solidFill>
                  <a:latin typeface="+mn-ea"/>
                  <a:ea typeface="+mn-ea"/>
                </a:rPr>
                <a:t>等待</a:t>
              </a:r>
            </a:p>
          </p:txBody>
        </p:sp>
      </p:grpSp>
      <p:sp>
        <p:nvSpPr>
          <p:cNvPr id="4" name="矩形 3">
            <a:extLst>
              <a:ext uri="{FF2B5EF4-FFF2-40B4-BE49-F238E27FC236}">
                <a16:creationId xmlns:a16="http://schemas.microsoft.com/office/drawing/2014/main" id="{8BD06D8F-1D15-F5FB-67BD-76C3D19E0902}"/>
              </a:ext>
            </a:extLst>
          </p:cNvPr>
          <p:cNvSpPr>
            <a:spLocks noChangeArrowheads="1"/>
          </p:cNvSpPr>
          <p:nvPr/>
        </p:nvSpPr>
        <p:spPr bwMode="auto">
          <a:xfrm>
            <a:off x="6627813" y="6054725"/>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sz="1800">
                <a:solidFill>
                  <a:srgbClr val="800000"/>
                </a:solidFill>
              </a:rPr>
              <a:t>符合，且不存在死锁！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xit" presetSubtype="10" fill="hold" nodeType="clickEffect">
                                  <p:stCondLst>
                                    <p:cond delay="0"/>
                                  </p:stCondLst>
                                  <p:childTnLst>
                                    <p:animEffect transition="out" filter="blinds(horizontal)">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blinds(horizontal)">
                                      <p:cBhvr>
                                        <p:cTn id="26" dur="500"/>
                                        <p:tgtEl>
                                          <p:spTgt spid="3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blinds(horizontal)">
                                      <p:cBhvr>
                                        <p:cTn id="34" dur="500"/>
                                        <p:tgtEl>
                                          <p:spTgt spid="40"/>
                                        </p:tgtEl>
                                      </p:cBhvr>
                                    </p:animEffect>
                                  </p:childTnLst>
                                </p:cTn>
                              </p:par>
                              <p:par>
                                <p:cTn id="35" presetID="3" presetClass="entr" presetSubtype="1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0" grpId="0"/>
      <p:bldP spid="4"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5">
            <a:extLst>
              <a:ext uri="{FF2B5EF4-FFF2-40B4-BE49-F238E27FC236}">
                <a16:creationId xmlns:a16="http://schemas.microsoft.com/office/drawing/2014/main" id="{3C290649-8D08-D2BB-E3B2-7F11B139190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A94505D-9421-4C7A-83CF-BD6C99E55C68}" type="slidenum">
              <a:rPr lang="zh-CN" altLang="en-US"/>
              <a:pPr/>
              <a:t>401</a:t>
            </a:fld>
            <a:endParaRPr lang="zh-CN" altLang="en-US"/>
          </a:p>
        </p:txBody>
      </p:sp>
      <p:pic>
        <p:nvPicPr>
          <p:cNvPr id="16386" name="Picture 7">
            <a:extLst>
              <a:ext uri="{FF2B5EF4-FFF2-40B4-BE49-F238E27FC236}">
                <a16:creationId xmlns:a16="http://schemas.microsoft.com/office/drawing/2014/main" id="{32FF4965-1406-AE23-A46B-21D5A79DB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1870075"/>
            <a:ext cx="3657600" cy="40687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87" name="Picture 7">
            <a:extLst>
              <a:ext uri="{FF2B5EF4-FFF2-40B4-BE49-F238E27FC236}">
                <a16:creationId xmlns:a16="http://schemas.microsoft.com/office/drawing/2014/main" id="{8725F91D-6E9C-6BD9-0A6F-957FC1ABB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2011363"/>
            <a:ext cx="3173412"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2">
            <a:extLst>
              <a:ext uri="{FF2B5EF4-FFF2-40B4-BE49-F238E27FC236}">
                <a16:creationId xmlns:a16="http://schemas.microsoft.com/office/drawing/2014/main" id="{C949928D-BB35-A47E-5E29-C7ADFAE6678C}"/>
              </a:ext>
            </a:extLst>
          </p:cNvPr>
          <p:cNvSpPr>
            <a:spLocks noChangeArrowheads="1"/>
          </p:cNvSpPr>
          <p:nvPr/>
        </p:nvSpPr>
        <p:spPr bwMode="auto">
          <a:xfrm>
            <a:off x="6111875" y="128588"/>
            <a:ext cx="26971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spcBef>
                <a:spcPct val="20000"/>
              </a:spcBef>
            </a:pPr>
            <a:r>
              <a:rPr lang="zh-CN" altLang="en-US" sz="2000">
                <a:solidFill>
                  <a:srgbClr val="008000"/>
                </a:solidFill>
                <a:latin typeface="黑体" panose="02010609060101010101" pitchFamily="49" charset="-122"/>
                <a:ea typeface="黑体" panose="02010609060101010101" pitchFamily="49" charset="-122"/>
              </a:rPr>
              <a:t>一</a:t>
            </a:r>
            <a:r>
              <a:rPr lang="en-US" altLang="zh-CN" sz="2000">
                <a:solidFill>
                  <a:srgbClr val="008000"/>
                </a:solidFill>
                <a:latin typeface="黑体" panose="02010609060101010101" pitchFamily="49" charset="-122"/>
                <a:ea typeface="黑体" panose="02010609060101010101" pitchFamily="49" charset="-122"/>
              </a:rPr>
              <a:t> </a:t>
            </a:r>
            <a:r>
              <a:rPr lang="zh-CN" altLang="en-US" sz="2000">
                <a:solidFill>
                  <a:srgbClr val="008000"/>
                </a:solidFill>
                <a:latin typeface="黑体" panose="02010609060101010101" pitchFamily="49" charset="-122"/>
                <a:ea typeface="黑体" panose="02010609060101010101" pitchFamily="49" charset="-122"/>
              </a:rPr>
              <a:t>基于图的协议</a:t>
            </a:r>
          </a:p>
        </p:txBody>
      </p:sp>
      <p:sp>
        <p:nvSpPr>
          <p:cNvPr id="16389" name="Rectangle 2">
            <a:extLst>
              <a:ext uri="{FF2B5EF4-FFF2-40B4-BE49-F238E27FC236}">
                <a16:creationId xmlns:a16="http://schemas.microsoft.com/office/drawing/2014/main" id="{44F8BA70-3DE4-E272-A9D9-8116234747D8}"/>
              </a:ext>
            </a:extLst>
          </p:cNvPr>
          <p:cNvSpPr>
            <a:spLocks noGrp="1" noChangeArrowheads="1"/>
          </p:cNvSpPr>
          <p:nvPr>
            <p:ph type="title"/>
          </p:nvPr>
        </p:nvSpPr>
        <p:spPr>
          <a:xfrm>
            <a:off x="254000" y="127000"/>
            <a:ext cx="4283075" cy="485775"/>
          </a:xfrm>
        </p:spPr>
        <p:txBody>
          <a:bodyPr anchor="b"/>
          <a:lstStyle/>
          <a:p>
            <a:pPr algn="l"/>
            <a:r>
              <a:rPr lang="en-US" altLang="zh-CN" sz="2800" b="1">
                <a:latin typeface="黑体" panose="02010609060101010101" pitchFamily="49" charset="-122"/>
                <a:ea typeface="黑体" panose="02010609060101010101" pitchFamily="49" charset="-122"/>
              </a:rPr>
              <a:t>1.4 </a:t>
            </a:r>
            <a:r>
              <a:rPr lang="zh-CN" altLang="en-US" sz="2800" b="1">
                <a:latin typeface="黑体" panose="02010609060101010101" pitchFamily="49" charset="-122"/>
                <a:ea typeface="黑体" panose="02010609060101010101" pitchFamily="49" charset="-122"/>
              </a:rPr>
              <a:t>树形协议的缺点</a:t>
            </a:r>
            <a:endParaRPr lang="zh-CN" altLang="en-US" sz="1600" b="1">
              <a:solidFill>
                <a:schemeClr val="tx1"/>
              </a:solidFill>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63EA5DA1-7DF5-0516-C402-AAFCA7210634}"/>
              </a:ext>
            </a:extLst>
          </p:cNvPr>
          <p:cNvSpPr>
            <a:spLocks noChangeArrowheads="1"/>
          </p:cNvSpPr>
          <p:nvPr/>
        </p:nvSpPr>
        <p:spPr bwMode="auto">
          <a:xfrm>
            <a:off x="377825" y="5083175"/>
            <a:ext cx="3517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000">
                <a:latin typeface="Tahoma" panose="020B0604030504040204" pitchFamily="34" charset="0"/>
              </a:rPr>
              <a:t>树形协议不能保证可恢复性！</a:t>
            </a:r>
            <a:endParaRPr lang="en-US" altLang="zh-CN" sz="2000">
              <a:latin typeface="Tahoma" panose="020B0604030504040204" pitchFamily="34" charset="0"/>
            </a:endParaRPr>
          </a:p>
          <a:p>
            <a:pPr algn="ctr" eaLnBrk="0" hangingPunct="0"/>
            <a:r>
              <a:rPr lang="en-US" altLang="zh-CN" sz="2000" b="0">
                <a:solidFill>
                  <a:srgbClr val="0000FF"/>
                </a:solidFill>
                <a:latin typeface="Tahoma" panose="020B0604030504040204" pitchFamily="34" charset="0"/>
              </a:rPr>
              <a:t>(T13</a:t>
            </a:r>
            <a:r>
              <a:rPr lang="zh-CN" altLang="en-US" sz="2000" b="0">
                <a:solidFill>
                  <a:srgbClr val="0000FF"/>
                </a:solidFill>
                <a:latin typeface="Tahoma" panose="020B0604030504040204" pitchFamily="34" charset="0"/>
              </a:rPr>
              <a:t>虽读了</a:t>
            </a:r>
            <a:r>
              <a:rPr lang="en-US" altLang="zh-CN" sz="2000" b="0">
                <a:solidFill>
                  <a:srgbClr val="0000FF"/>
                </a:solidFill>
                <a:latin typeface="Tahoma" panose="020B0604030504040204" pitchFamily="34" charset="0"/>
              </a:rPr>
              <a:t>T10</a:t>
            </a:r>
            <a:r>
              <a:rPr lang="zh-CN" altLang="en-US" sz="2000" b="0">
                <a:solidFill>
                  <a:srgbClr val="0000FF"/>
                </a:solidFill>
                <a:latin typeface="Tahoma" panose="020B0604030504040204" pitchFamily="34" charset="0"/>
              </a:rPr>
              <a:t>的数据</a:t>
            </a:r>
            <a:r>
              <a:rPr lang="en-US" altLang="zh-CN" sz="2000" b="0">
                <a:solidFill>
                  <a:srgbClr val="0000FF"/>
                </a:solidFill>
                <a:latin typeface="Tahoma" panose="020B0604030504040204" pitchFamily="34" charset="0"/>
              </a:rPr>
              <a:t>D</a:t>
            </a:r>
            <a:r>
              <a:rPr lang="zh-CN" altLang="en-US" sz="2000" b="0">
                <a:solidFill>
                  <a:srgbClr val="0000FF"/>
                </a:solidFill>
                <a:latin typeface="Tahoma" panose="020B0604030504040204" pitchFamily="34" charset="0"/>
              </a:rPr>
              <a:t>，</a:t>
            </a:r>
            <a:endParaRPr lang="en-US" altLang="zh-CN" sz="2000" b="0">
              <a:solidFill>
                <a:srgbClr val="0000FF"/>
              </a:solidFill>
              <a:latin typeface="Tahoma" panose="020B0604030504040204" pitchFamily="34" charset="0"/>
            </a:endParaRPr>
          </a:p>
          <a:p>
            <a:pPr algn="ctr" eaLnBrk="0" hangingPunct="0"/>
            <a:r>
              <a:rPr lang="zh-CN" altLang="en-US" sz="2000" b="0">
                <a:solidFill>
                  <a:srgbClr val="0000FF"/>
                </a:solidFill>
                <a:latin typeface="Tahoma" panose="020B0604030504040204" pitchFamily="34" charset="0"/>
              </a:rPr>
              <a:t>但</a:t>
            </a:r>
            <a:r>
              <a:rPr lang="en-US" altLang="zh-CN" sz="2000" b="0">
                <a:solidFill>
                  <a:srgbClr val="0000FF"/>
                </a:solidFill>
                <a:latin typeface="Tahoma" panose="020B0604030504040204" pitchFamily="34" charset="0"/>
              </a:rPr>
              <a:t>T13</a:t>
            </a:r>
            <a:r>
              <a:rPr lang="zh-CN" altLang="en-US" sz="2000" b="0">
                <a:solidFill>
                  <a:srgbClr val="0000FF"/>
                </a:solidFill>
                <a:latin typeface="Tahoma" panose="020B0604030504040204" pitchFamily="34" charset="0"/>
              </a:rPr>
              <a:t>已提交不能再回滚</a:t>
            </a:r>
            <a:r>
              <a:rPr lang="en-US" altLang="zh-CN" sz="2000" b="0">
                <a:solidFill>
                  <a:srgbClr val="0000FF"/>
                </a:solidFill>
                <a:latin typeface="Tahoma" panose="020B0604030504040204" pitchFamily="34" charset="0"/>
              </a:rPr>
              <a:t>)</a:t>
            </a:r>
            <a:endParaRPr lang="zh-CN" altLang="en-US" sz="2000" b="0">
              <a:solidFill>
                <a:srgbClr val="0000FF"/>
              </a:solidFill>
              <a:latin typeface="Tahoma" panose="020B0604030504040204" pitchFamily="34" charset="0"/>
            </a:endParaRPr>
          </a:p>
        </p:txBody>
      </p:sp>
      <p:sp>
        <p:nvSpPr>
          <p:cNvPr id="16391" name="AutoShape 4">
            <a:extLst>
              <a:ext uri="{FF2B5EF4-FFF2-40B4-BE49-F238E27FC236}">
                <a16:creationId xmlns:a16="http://schemas.microsoft.com/office/drawing/2014/main" id="{DA52168F-691C-B79C-B8C2-346C54170F86}"/>
              </a:ext>
            </a:extLst>
          </p:cNvPr>
          <p:cNvSpPr>
            <a:spLocks noChangeArrowheads="1"/>
          </p:cNvSpPr>
          <p:nvPr/>
        </p:nvSpPr>
        <p:spPr bwMode="auto">
          <a:xfrm>
            <a:off x="122238" y="1063625"/>
            <a:ext cx="2540000" cy="763588"/>
          </a:xfrm>
          <a:prstGeom prst="cloudCallout">
            <a:avLst>
              <a:gd name="adj1" fmla="val -48954"/>
              <a:gd name="adj2" fmla="val 65227"/>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树形协议能保证可恢复性吗？</a:t>
            </a:r>
          </a:p>
        </p:txBody>
      </p:sp>
      <p:grpSp>
        <p:nvGrpSpPr>
          <p:cNvPr id="7" name="组 6">
            <a:extLst>
              <a:ext uri="{FF2B5EF4-FFF2-40B4-BE49-F238E27FC236}">
                <a16:creationId xmlns:a16="http://schemas.microsoft.com/office/drawing/2014/main" id="{8E97140A-BA3A-816A-1F3C-C3268CABFF31}"/>
              </a:ext>
            </a:extLst>
          </p:cNvPr>
          <p:cNvGrpSpPr>
            <a:grpSpLocks/>
          </p:cNvGrpSpPr>
          <p:nvPr/>
        </p:nvGrpSpPr>
        <p:grpSpPr bwMode="auto">
          <a:xfrm>
            <a:off x="3560763" y="2892425"/>
            <a:ext cx="5478462" cy="2862263"/>
            <a:chOff x="3844690" y="2908008"/>
            <a:chExt cx="5478663" cy="2861520"/>
          </a:xfrm>
        </p:grpSpPr>
        <p:sp>
          <p:nvSpPr>
            <p:cNvPr id="16393" name="矩形 2">
              <a:extLst>
                <a:ext uri="{FF2B5EF4-FFF2-40B4-BE49-F238E27FC236}">
                  <a16:creationId xmlns:a16="http://schemas.microsoft.com/office/drawing/2014/main" id="{6D6EAD13-DE57-C35D-5BA0-FEC79D27F7FA}"/>
                </a:ext>
              </a:extLst>
            </p:cNvPr>
            <p:cNvSpPr>
              <a:spLocks noChangeArrowheads="1"/>
            </p:cNvSpPr>
            <p:nvPr/>
          </p:nvSpPr>
          <p:spPr bwMode="auto">
            <a:xfrm>
              <a:off x="7554929" y="491908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1800">
                  <a:solidFill>
                    <a:srgbClr val="0000FF"/>
                  </a:solidFill>
                  <a:latin typeface="黑体" panose="02010609060101010101" pitchFamily="49" charset="-122"/>
                  <a:ea typeface="黑体" panose="02010609060101010101" pitchFamily="49" charset="-122"/>
                </a:rPr>
                <a:t>commit</a:t>
              </a:r>
              <a:endParaRPr lang="zh-CN" altLang="en-US" sz="1800">
                <a:solidFill>
                  <a:srgbClr val="0000FF"/>
                </a:solidFill>
              </a:endParaRPr>
            </a:p>
          </p:txBody>
        </p:sp>
        <p:sp>
          <p:nvSpPr>
            <p:cNvPr id="16394" name="矩形 27">
              <a:extLst>
                <a:ext uri="{FF2B5EF4-FFF2-40B4-BE49-F238E27FC236}">
                  <a16:creationId xmlns:a16="http://schemas.microsoft.com/office/drawing/2014/main" id="{B888237E-7570-8E93-2A62-85B2DB2E671A}"/>
                </a:ext>
              </a:extLst>
            </p:cNvPr>
            <p:cNvSpPr>
              <a:spLocks noChangeArrowheads="1"/>
            </p:cNvSpPr>
            <p:nvPr/>
          </p:nvSpPr>
          <p:spPr bwMode="auto">
            <a:xfrm>
              <a:off x="4866471" y="5400196"/>
              <a:ext cx="7617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1800">
                  <a:solidFill>
                    <a:srgbClr val="0000FF"/>
                  </a:solidFill>
                  <a:latin typeface="黑体" panose="02010609060101010101" pitchFamily="49" charset="-122"/>
                  <a:ea typeface="黑体" panose="02010609060101010101" pitchFamily="49" charset="-122"/>
                </a:rPr>
                <a:t>abort</a:t>
              </a:r>
              <a:endParaRPr lang="zh-CN" altLang="en-US" sz="1800">
                <a:solidFill>
                  <a:srgbClr val="0000FF"/>
                </a:solidFill>
              </a:endParaRPr>
            </a:p>
          </p:txBody>
        </p:sp>
        <p:sp>
          <p:nvSpPr>
            <p:cNvPr id="16395" name="Line 9">
              <a:extLst>
                <a:ext uri="{FF2B5EF4-FFF2-40B4-BE49-F238E27FC236}">
                  <a16:creationId xmlns:a16="http://schemas.microsoft.com/office/drawing/2014/main" id="{D4028759-9A64-4988-1002-50284DE0DCC2}"/>
                </a:ext>
              </a:extLst>
            </p:cNvPr>
            <p:cNvSpPr>
              <a:spLocks noChangeShapeType="1"/>
            </p:cNvSpPr>
            <p:nvPr/>
          </p:nvSpPr>
          <p:spPr bwMode="auto">
            <a:xfrm>
              <a:off x="5621167" y="3111155"/>
              <a:ext cx="1954285" cy="1296651"/>
            </a:xfrm>
            <a:prstGeom prst="line">
              <a:avLst/>
            </a:prstGeom>
            <a:noFill/>
            <a:ln w="19050">
              <a:solidFill>
                <a:srgbClr val="008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 name="矩形 32">
              <a:extLst>
                <a:ext uri="{FF2B5EF4-FFF2-40B4-BE49-F238E27FC236}">
                  <a16:creationId xmlns:a16="http://schemas.microsoft.com/office/drawing/2014/main" id="{440E04BB-05E9-4657-E884-4DFC07AD1D5B}"/>
                </a:ext>
              </a:extLst>
            </p:cNvPr>
            <p:cNvSpPr>
              <a:spLocks noChangeArrowheads="1"/>
            </p:cNvSpPr>
            <p:nvPr/>
          </p:nvSpPr>
          <p:spPr bwMode="auto">
            <a:xfrm>
              <a:off x="3844690" y="290800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zh-CN" sz="1800">
                  <a:solidFill>
                    <a:srgbClr val="0000FF"/>
                  </a:solidFill>
                  <a:latin typeface="黑体" panose="02010609060101010101" pitchFamily="49" charset="-122"/>
                  <a:ea typeface="黑体" panose="02010609060101010101" pitchFamily="49" charset="-122"/>
                </a:rPr>
                <a:t>Wr</a:t>
              </a:r>
              <a:r>
                <a:rPr lang="en-US" altLang="zh-CN" sz="1800">
                  <a:solidFill>
                    <a:srgbClr val="0000FF"/>
                  </a:solidFill>
                  <a:latin typeface="黑体" panose="02010609060101010101" pitchFamily="49" charset="-122"/>
                  <a:ea typeface="黑体" panose="02010609060101010101" pitchFamily="49" charset="-122"/>
                </a:rPr>
                <a:t>ite(D)</a:t>
              </a:r>
              <a:endParaRPr lang="zh-CN" altLang="en-US" sz="1800">
                <a:solidFill>
                  <a:srgbClr val="0000FF"/>
                </a:solidFill>
              </a:endParaRPr>
            </a:p>
          </p:txBody>
        </p:sp>
        <p:sp>
          <p:nvSpPr>
            <p:cNvPr id="16397" name="矩形 33">
              <a:extLst>
                <a:ext uri="{FF2B5EF4-FFF2-40B4-BE49-F238E27FC236}">
                  <a16:creationId xmlns:a16="http://schemas.microsoft.com/office/drawing/2014/main" id="{E381F347-163B-0CCF-8F00-E45DE333F6B5}"/>
                </a:ext>
              </a:extLst>
            </p:cNvPr>
            <p:cNvSpPr>
              <a:spLocks noChangeArrowheads="1"/>
            </p:cNvSpPr>
            <p:nvPr/>
          </p:nvSpPr>
          <p:spPr bwMode="auto">
            <a:xfrm>
              <a:off x="8330774" y="4270645"/>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1800">
                  <a:solidFill>
                    <a:srgbClr val="0000FF"/>
                  </a:solidFill>
                  <a:latin typeface="黑体" panose="02010609060101010101" pitchFamily="49" charset="-122"/>
                  <a:ea typeface="黑体" panose="02010609060101010101" pitchFamily="49" charset="-122"/>
                </a:rPr>
                <a:t>Read(D)</a:t>
              </a:r>
              <a:endParaRPr lang="zh-CN" altLang="en-US" sz="1800">
                <a:solidFill>
                  <a:srgbClr val="0000FF"/>
                </a:solidFill>
              </a:endParaRPr>
            </a:p>
          </p:txBody>
        </p:sp>
      </p:grpSp>
      <p:sp>
        <p:nvSpPr>
          <p:cNvPr id="35" name="AutoShape 4">
            <a:extLst>
              <a:ext uri="{FF2B5EF4-FFF2-40B4-BE49-F238E27FC236}">
                <a16:creationId xmlns:a16="http://schemas.microsoft.com/office/drawing/2014/main" id="{0276C135-2C9B-86BA-C4F5-270259ACA994}"/>
              </a:ext>
            </a:extLst>
          </p:cNvPr>
          <p:cNvSpPr>
            <a:spLocks noChangeArrowheads="1"/>
          </p:cNvSpPr>
          <p:nvPr/>
        </p:nvSpPr>
        <p:spPr bwMode="auto">
          <a:xfrm>
            <a:off x="6126163" y="933450"/>
            <a:ext cx="2873375" cy="762000"/>
          </a:xfrm>
          <a:prstGeom prst="cloudCallout">
            <a:avLst>
              <a:gd name="adj1" fmla="val 48713"/>
              <a:gd name="adj2" fmla="val 55440"/>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要保证可恢复性应如何修改协议？</a:t>
            </a:r>
          </a:p>
        </p:txBody>
      </p:sp>
      <p:sp>
        <p:nvSpPr>
          <p:cNvPr id="11" name="矩形 10">
            <a:extLst>
              <a:ext uri="{FF2B5EF4-FFF2-40B4-BE49-F238E27FC236}">
                <a16:creationId xmlns:a16="http://schemas.microsoft.com/office/drawing/2014/main" id="{25B3A2C9-A496-DA4B-CA1E-5F4AA10A5E70}"/>
              </a:ext>
            </a:extLst>
          </p:cNvPr>
          <p:cNvSpPr>
            <a:spLocks noChangeArrowheads="1"/>
          </p:cNvSpPr>
          <p:nvPr/>
        </p:nvSpPr>
        <p:spPr bwMode="auto">
          <a:xfrm>
            <a:off x="2747963" y="825500"/>
            <a:ext cx="3198812"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sz="1800" b="0"/>
              <a:t>只需将树形协议修改为：在事</a:t>
            </a:r>
            <a:endParaRPr lang="en-US" altLang="zh-CN" sz="1800" b="0"/>
          </a:p>
          <a:p>
            <a:pPr algn="ctr" eaLnBrk="0" hangingPunct="0">
              <a:spcBef>
                <a:spcPct val="20000"/>
              </a:spcBef>
            </a:pPr>
            <a:r>
              <a:rPr lang="zh-CN" altLang="en-US" sz="1800" b="0"/>
              <a:t>务结束前不允许释放任何</a:t>
            </a:r>
            <a:r>
              <a:rPr lang="en-US" altLang="zh-CN" sz="1800" b="0"/>
              <a:t>X</a:t>
            </a:r>
            <a:r>
              <a:rPr lang="zh-CN" altLang="en-US" sz="1800" b="0"/>
              <a:t>锁</a:t>
            </a:r>
            <a:r>
              <a:rPr lang="en-US" altLang="zh-CN" sz="1800" b="0"/>
              <a:t>!</a:t>
            </a:r>
          </a:p>
          <a:p>
            <a:pPr algn="ctr" eaLnBrk="0" hangingPunct="0">
              <a:spcBef>
                <a:spcPct val="20000"/>
              </a:spcBef>
            </a:pPr>
            <a:r>
              <a:rPr lang="zh-CN" altLang="zh-CN" sz="1800" b="0"/>
              <a:t>(</a:t>
            </a:r>
            <a:r>
              <a:rPr lang="zh-CN" altLang="en-US" sz="1800" b="0"/>
              <a:t>牺牲一定的并发度</a:t>
            </a:r>
            <a:r>
              <a:rPr lang="en-US" altLang="zh-CN" sz="1800" b="0"/>
              <a:t>)</a:t>
            </a:r>
            <a:endParaRPr lang="zh-CN"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linds(horizontal)">
                                      <p:cBhvr>
                                        <p:cTn id="15" dur="500"/>
                                        <p:tgtEl>
                                          <p:spTgt spid="3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5">
            <a:extLst>
              <a:ext uri="{FF2B5EF4-FFF2-40B4-BE49-F238E27FC236}">
                <a16:creationId xmlns:a16="http://schemas.microsoft.com/office/drawing/2014/main" id="{712751D4-1358-DFE4-B60F-D66A313511C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C4F872-0306-41E4-9C35-C27F87F7B2F5}" type="slidenum">
              <a:rPr lang="zh-CN" altLang="en-US"/>
              <a:pPr/>
              <a:t>402</a:t>
            </a:fld>
            <a:endParaRPr lang="zh-CN" altLang="en-US"/>
          </a:p>
        </p:txBody>
      </p:sp>
      <p:pic>
        <p:nvPicPr>
          <p:cNvPr id="17410" name="Picture 7">
            <a:extLst>
              <a:ext uri="{FF2B5EF4-FFF2-40B4-BE49-F238E27FC236}">
                <a16:creationId xmlns:a16="http://schemas.microsoft.com/office/drawing/2014/main" id="{DB1CECDD-8D8E-19B3-C686-DD108193F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5" y="1870075"/>
            <a:ext cx="3657600" cy="40687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7411" name="Picture 7">
            <a:extLst>
              <a:ext uri="{FF2B5EF4-FFF2-40B4-BE49-F238E27FC236}">
                <a16:creationId xmlns:a16="http://schemas.microsoft.com/office/drawing/2014/main" id="{EBB07901-623A-6FC1-15D0-B042AF434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1862138"/>
            <a:ext cx="3308350"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a:extLst>
              <a:ext uri="{FF2B5EF4-FFF2-40B4-BE49-F238E27FC236}">
                <a16:creationId xmlns:a16="http://schemas.microsoft.com/office/drawing/2014/main" id="{44E06F02-8BCA-E01A-11D2-9B264D802291}"/>
              </a:ext>
            </a:extLst>
          </p:cNvPr>
          <p:cNvSpPr>
            <a:spLocks noChangeArrowheads="1"/>
          </p:cNvSpPr>
          <p:nvPr/>
        </p:nvSpPr>
        <p:spPr bwMode="auto">
          <a:xfrm>
            <a:off x="6111875" y="128588"/>
            <a:ext cx="26971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spcBef>
                <a:spcPct val="20000"/>
              </a:spcBef>
            </a:pPr>
            <a:r>
              <a:rPr lang="zh-CN" altLang="en-US" sz="2000">
                <a:solidFill>
                  <a:srgbClr val="008000"/>
                </a:solidFill>
                <a:latin typeface="黑体" panose="02010609060101010101" pitchFamily="49" charset="-122"/>
                <a:ea typeface="黑体" panose="02010609060101010101" pitchFamily="49" charset="-122"/>
              </a:rPr>
              <a:t>一</a:t>
            </a:r>
            <a:r>
              <a:rPr lang="en-US" altLang="zh-CN" sz="2000">
                <a:solidFill>
                  <a:srgbClr val="008000"/>
                </a:solidFill>
                <a:latin typeface="黑体" panose="02010609060101010101" pitchFamily="49" charset="-122"/>
                <a:ea typeface="黑体" panose="02010609060101010101" pitchFamily="49" charset="-122"/>
              </a:rPr>
              <a:t> </a:t>
            </a:r>
            <a:r>
              <a:rPr lang="zh-CN" altLang="en-US" sz="2000">
                <a:solidFill>
                  <a:srgbClr val="008000"/>
                </a:solidFill>
                <a:latin typeface="黑体" panose="02010609060101010101" pitchFamily="49" charset="-122"/>
                <a:ea typeface="黑体" panose="02010609060101010101" pitchFamily="49" charset="-122"/>
              </a:rPr>
              <a:t>基于图的协议</a:t>
            </a:r>
          </a:p>
        </p:txBody>
      </p:sp>
      <p:sp>
        <p:nvSpPr>
          <p:cNvPr id="17413" name="Rectangle 2">
            <a:extLst>
              <a:ext uri="{FF2B5EF4-FFF2-40B4-BE49-F238E27FC236}">
                <a16:creationId xmlns:a16="http://schemas.microsoft.com/office/drawing/2014/main" id="{11CCB064-D67F-190F-0D15-424E0D32C522}"/>
              </a:ext>
            </a:extLst>
          </p:cNvPr>
          <p:cNvSpPr>
            <a:spLocks noGrp="1" noChangeArrowheads="1"/>
          </p:cNvSpPr>
          <p:nvPr>
            <p:ph type="title"/>
          </p:nvPr>
        </p:nvSpPr>
        <p:spPr>
          <a:xfrm>
            <a:off x="254000" y="127000"/>
            <a:ext cx="5035550" cy="485775"/>
          </a:xfrm>
        </p:spPr>
        <p:txBody>
          <a:bodyPr anchor="b"/>
          <a:lstStyle/>
          <a:p>
            <a:pPr algn="l"/>
            <a:r>
              <a:rPr lang="en-US" altLang="zh-CN" sz="2800" b="1">
                <a:latin typeface="黑体" panose="02010609060101010101" pitchFamily="49" charset="-122"/>
                <a:ea typeface="黑体" panose="02010609060101010101" pitchFamily="49" charset="-122"/>
              </a:rPr>
              <a:t>1.4 </a:t>
            </a:r>
            <a:r>
              <a:rPr lang="zh-CN" altLang="en-US" sz="2800" b="1">
                <a:latin typeface="黑体" panose="02010609060101010101" pitchFamily="49" charset="-122"/>
                <a:ea typeface="黑体" panose="02010609060101010101" pitchFamily="49" charset="-122"/>
              </a:rPr>
              <a:t>树形协议的缺点（续）</a:t>
            </a:r>
            <a:endParaRPr lang="zh-CN" altLang="en-US" sz="1600" b="1">
              <a:solidFill>
                <a:schemeClr val="tx1"/>
              </a:solidFill>
              <a:latin typeface="黑体" panose="02010609060101010101" pitchFamily="49" charset="-122"/>
              <a:ea typeface="黑体" panose="02010609060101010101" pitchFamily="49" charset="-122"/>
            </a:endParaRPr>
          </a:p>
        </p:txBody>
      </p:sp>
      <p:sp>
        <p:nvSpPr>
          <p:cNvPr id="17414" name="AutoShape 4">
            <a:extLst>
              <a:ext uri="{FF2B5EF4-FFF2-40B4-BE49-F238E27FC236}">
                <a16:creationId xmlns:a16="http://schemas.microsoft.com/office/drawing/2014/main" id="{0D364448-5E84-B5FA-331E-C243238F3486}"/>
              </a:ext>
            </a:extLst>
          </p:cNvPr>
          <p:cNvSpPr>
            <a:spLocks noChangeArrowheads="1"/>
          </p:cNvSpPr>
          <p:nvPr/>
        </p:nvSpPr>
        <p:spPr bwMode="auto">
          <a:xfrm>
            <a:off x="104775" y="1030288"/>
            <a:ext cx="2538413" cy="763587"/>
          </a:xfrm>
          <a:prstGeom prst="cloudCallout">
            <a:avLst>
              <a:gd name="adj1" fmla="val -49542"/>
              <a:gd name="adj2" fmla="val 73056"/>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树形协议能保证无级联卷回吗？</a:t>
            </a:r>
          </a:p>
        </p:txBody>
      </p:sp>
      <p:sp>
        <p:nvSpPr>
          <p:cNvPr id="4" name="矩形 3">
            <a:extLst>
              <a:ext uri="{FF2B5EF4-FFF2-40B4-BE49-F238E27FC236}">
                <a16:creationId xmlns:a16="http://schemas.microsoft.com/office/drawing/2014/main" id="{B76F9846-30E2-C6B1-0D66-7AD1982F0C73}"/>
              </a:ext>
            </a:extLst>
          </p:cNvPr>
          <p:cNvSpPr>
            <a:spLocks noChangeArrowheads="1"/>
          </p:cNvSpPr>
          <p:nvPr/>
        </p:nvSpPr>
        <p:spPr bwMode="auto">
          <a:xfrm>
            <a:off x="184150" y="4994275"/>
            <a:ext cx="39036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000">
                <a:latin typeface="Tahoma" panose="020B0604030504040204" pitchFamily="34" charset="0"/>
              </a:rPr>
              <a:t>树形协议不能保证无级联卷回！</a:t>
            </a:r>
            <a:endParaRPr lang="en-US" altLang="zh-CN" sz="2000">
              <a:latin typeface="Tahoma" panose="020B0604030504040204" pitchFamily="34" charset="0"/>
            </a:endParaRPr>
          </a:p>
          <a:p>
            <a:pPr algn="ctr" eaLnBrk="0" hangingPunct="0"/>
            <a:r>
              <a:rPr lang="en-US" altLang="zh-CN" sz="2000" b="0">
                <a:solidFill>
                  <a:srgbClr val="0000FF"/>
                </a:solidFill>
                <a:latin typeface="Tahoma" panose="020B0604030504040204" pitchFamily="34" charset="0"/>
              </a:rPr>
              <a:t>(T12</a:t>
            </a:r>
            <a:r>
              <a:rPr lang="zh-CN" altLang="en-US" sz="2000" b="0">
                <a:solidFill>
                  <a:srgbClr val="0000FF"/>
                </a:solidFill>
                <a:latin typeface="Tahoma" panose="020B0604030504040204" pitchFamily="34" charset="0"/>
              </a:rPr>
              <a:t>和</a:t>
            </a:r>
            <a:r>
              <a:rPr lang="en-US" altLang="zh-CN" sz="2000" b="0">
                <a:solidFill>
                  <a:srgbClr val="0000FF"/>
                </a:solidFill>
                <a:latin typeface="Tahoma" panose="020B0604030504040204" pitchFamily="34" charset="0"/>
              </a:rPr>
              <a:t>T13</a:t>
            </a:r>
            <a:r>
              <a:rPr lang="zh-CN" altLang="en-US" sz="2000" b="0">
                <a:solidFill>
                  <a:srgbClr val="0000FF"/>
                </a:solidFill>
                <a:latin typeface="Tahoma" panose="020B0604030504040204" pitchFamily="34" charset="0"/>
              </a:rPr>
              <a:t>都读了</a:t>
            </a:r>
            <a:r>
              <a:rPr lang="en-US" altLang="zh-CN" sz="2000" b="0">
                <a:solidFill>
                  <a:srgbClr val="0000FF"/>
                </a:solidFill>
                <a:latin typeface="Tahoma" panose="020B0604030504040204" pitchFamily="34" charset="0"/>
              </a:rPr>
              <a:t>T10</a:t>
            </a:r>
            <a:r>
              <a:rPr lang="zh-CN" altLang="en-US" sz="2000" b="0">
                <a:solidFill>
                  <a:srgbClr val="0000FF"/>
                </a:solidFill>
                <a:latin typeface="Tahoma" panose="020B0604030504040204" pitchFamily="34" charset="0"/>
              </a:rPr>
              <a:t>的数据，</a:t>
            </a:r>
            <a:endParaRPr lang="en-US" altLang="zh-CN" sz="2000" b="0">
              <a:solidFill>
                <a:srgbClr val="0000FF"/>
              </a:solidFill>
              <a:latin typeface="Tahoma" panose="020B0604030504040204" pitchFamily="34" charset="0"/>
            </a:endParaRPr>
          </a:p>
          <a:p>
            <a:pPr algn="ctr" eaLnBrk="0" hangingPunct="0"/>
            <a:r>
              <a:rPr lang="en-US" altLang="zh-CN" sz="2000" b="0">
                <a:solidFill>
                  <a:srgbClr val="0000FF"/>
                </a:solidFill>
                <a:latin typeface="Tahoma" panose="020B0604030504040204" pitchFamily="34" charset="0"/>
              </a:rPr>
              <a:t>T10</a:t>
            </a:r>
            <a:r>
              <a:rPr lang="zh-CN" altLang="en-US" sz="2000" b="0">
                <a:solidFill>
                  <a:srgbClr val="0000FF"/>
                </a:solidFill>
                <a:latin typeface="Tahoma" panose="020B0604030504040204" pitchFamily="34" charset="0"/>
              </a:rPr>
              <a:t>卷回时</a:t>
            </a:r>
            <a:r>
              <a:rPr lang="en-US" altLang="zh-CN" sz="2000" b="0">
                <a:solidFill>
                  <a:srgbClr val="0000FF"/>
                </a:solidFill>
                <a:latin typeface="Tahoma" panose="020B0604030504040204" pitchFamily="34" charset="0"/>
              </a:rPr>
              <a:t>T12</a:t>
            </a:r>
            <a:r>
              <a:rPr lang="zh-CN" altLang="en-US" sz="2000" b="0">
                <a:solidFill>
                  <a:srgbClr val="0000FF"/>
                </a:solidFill>
                <a:latin typeface="Tahoma" panose="020B0604030504040204" pitchFamily="34" charset="0"/>
              </a:rPr>
              <a:t>和</a:t>
            </a:r>
            <a:r>
              <a:rPr lang="en-US" altLang="zh-CN" sz="2000" b="0">
                <a:solidFill>
                  <a:srgbClr val="0000FF"/>
                </a:solidFill>
                <a:latin typeface="Tahoma" panose="020B0604030504040204" pitchFamily="34" charset="0"/>
              </a:rPr>
              <a:t>T13</a:t>
            </a:r>
            <a:r>
              <a:rPr lang="zh-CN" altLang="en-US" sz="2000" b="0">
                <a:solidFill>
                  <a:srgbClr val="0000FF"/>
                </a:solidFill>
                <a:latin typeface="Tahoma" panose="020B0604030504040204" pitchFamily="34" charset="0"/>
              </a:rPr>
              <a:t>也卷回</a:t>
            </a:r>
            <a:r>
              <a:rPr lang="en-US" altLang="zh-CN" sz="2000" b="0">
                <a:solidFill>
                  <a:srgbClr val="0000FF"/>
                </a:solidFill>
                <a:latin typeface="Tahoma" panose="020B0604030504040204" pitchFamily="34" charset="0"/>
              </a:rPr>
              <a:t>)</a:t>
            </a:r>
            <a:endParaRPr lang="zh-CN" altLang="en-US" sz="2000" b="0">
              <a:solidFill>
                <a:srgbClr val="0000FF"/>
              </a:solidFill>
              <a:latin typeface="Tahoma" panose="020B0604030504040204" pitchFamily="34" charset="0"/>
            </a:endParaRPr>
          </a:p>
        </p:txBody>
      </p:sp>
      <p:grpSp>
        <p:nvGrpSpPr>
          <p:cNvPr id="5" name="组 4">
            <a:extLst>
              <a:ext uri="{FF2B5EF4-FFF2-40B4-BE49-F238E27FC236}">
                <a16:creationId xmlns:a16="http://schemas.microsoft.com/office/drawing/2014/main" id="{77F744D9-DB51-CC9F-8586-AD14C38FF605}"/>
              </a:ext>
            </a:extLst>
          </p:cNvPr>
          <p:cNvGrpSpPr>
            <a:grpSpLocks/>
          </p:cNvGrpSpPr>
          <p:nvPr/>
        </p:nvGrpSpPr>
        <p:grpSpPr bwMode="auto">
          <a:xfrm>
            <a:off x="3790950" y="2044700"/>
            <a:ext cx="5248275" cy="3694113"/>
            <a:chOff x="3895986" y="2044408"/>
            <a:chExt cx="5248014" cy="3694342"/>
          </a:xfrm>
        </p:grpSpPr>
        <p:sp>
          <p:nvSpPr>
            <p:cNvPr id="17417" name="矩形 27">
              <a:extLst>
                <a:ext uri="{FF2B5EF4-FFF2-40B4-BE49-F238E27FC236}">
                  <a16:creationId xmlns:a16="http://schemas.microsoft.com/office/drawing/2014/main" id="{C300BE84-A151-470C-5271-7D7AFD455512}"/>
                </a:ext>
              </a:extLst>
            </p:cNvPr>
            <p:cNvSpPr>
              <a:spLocks noChangeArrowheads="1"/>
            </p:cNvSpPr>
            <p:nvPr/>
          </p:nvSpPr>
          <p:spPr bwMode="auto">
            <a:xfrm>
              <a:off x="4808885" y="5400196"/>
              <a:ext cx="6976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1600">
                  <a:solidFill>
                    <a:srgbClr val="0000FF"/>
                  </a:solidFill>
                  <a:latin typeface="黑体" panose="02010609060101010101" pitchFamily="49" charset="-122"/>
                  <a:ea typeface="黑体" panose="02010609060101010101" pitchFamily="49" charset="-122"/>
                </a:rPr>
                <a:t>abort</a:t>
              </a:r>
              <a:endParaRPr lang="zh-CN" altLang="en-US" sz="1600">
                <a:solidFill>
                  <a:srgbClr val="0000FF"/>
                </a:solidFill>
              </a:endParaRPr>
            </a:p>
          </p:txBody>
        </p:sp>
        <p:sp>
          <p:nvSpPr>
            <p:cNvPr id="17418" name="矩形 32">
              <a:extLst>
                <a:ext uri="{FF2B5EF4-FFF2-40B4-BE49-F238E27FC236}">
                  <a16:creationId xmlns:a16="http://schemas.microsoft.com/office/drawing/2014/main" id="{EFDCA094-A883-1D59-FCC4-06830805433B}"/>
                </a:ext>
              </a:extLst>
            </p:cNvPr>
            <p:cNvSpPr>
              <a:spLocks noChangeArrowheads="1"/>
            </p:cNvSpPr>
            <p:nvPr/>
          </p:nvSpPr>
          <p:spPr bwMode="auto">
            <a:xfrm>
              <a:off x="3895986" y="290800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zh-CN" sz="1600">
                  <a:solidFill>
                    <a:srgbClr val="0000FF"/>
                  </a:solidFill>
                  <a:latin typeface="黑体" panose="02010609060101010101" pitchFamily="49" charset="-122"/>
                  <a:ea typeface="黑体" panose="02010609060101010101" pitchFamily="49" charset="-122"/>
                </a:rPr>
                <a:t>Wr</a:t>
              </a:r>
              <a:r>
                <a:rPr lang="en-US" altLang="zh-CN" sz="1600">
                  <a:solidFill>
                    <a:srgbClr val="0000FF"/>
                  </a:solidFill>
                  <a:latin typeface="黑体" panose="02010609060101010101" pitchFamily="49" charset="-122"/>
                  <a:ea typeface="黑体" panose="02010609060101010101" pitchFamily="49" charset="-122"/>
                </a:rPr>
                <a:t>ite(D)</a:t>
              </a:r>
              <a:endParaRPr lang="zh-CN" altLang="en-US" sz="1600">
                <a:solidFill>
                  <a:srgbClr val="0000FF"/>
                </a:solidFill>
              </a:endParaRPr>
            </a:p>
          </p:txBody>
        </p:sp>
        <p:sp>
          <p:nvSpPr>
            <p:cNvPr id="17419" name="矩形 33">
              <a:extLst>
                <a:ext uri="{FF2B5EF4-FFF2-40B4-BE49-F238E27FC236}">
                  <a16:creationId xmlns:a16="http://schemas.microsoft.com/office/drawing/2014/main" id="{2A7E6D9B-1186-F971-F55C-3DA647F3056D}"/>
                </a:ext>
              </a:extLst>
            </p:cNvPr>
            <p:cNvSpPr>
              <a:spLocks noChangeArrowheads="1"/>
            </p:cNvSpPr>
            <p:nvPr/>
          </p:nvSpPr>
          <p:spPr bwMode="auto">
            <a:xfrm>
              <a:off x="8241189" y="4255704"/>
              <a:ext cx="9028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1600">
                  <a:solidFill>
                    <a:srgbClr val="0000FF"/>
                  </a:solidFill>
                  <a:latin typeface="黑体" panose="02010609060101010101" pitchFamily="49" charset="-122"/>
                  <a:ea typeface="黑体" panose="02010609060101010101" pitchFamily="49" charset="-122"/>
                </a:rPr>
                <a:t>Read(D)</a:t>
              </a:r>
              <a:endParaRPr lang="zh-CN" altLang="en-US" sz="1600">
                <a:solidFill>
                  <a:srgbClr val="0000FF"/>
                </a:solidFill>
              </a:endParaRPr>
            </a:p>
          </p:txBody>
        </p:sp>
        <p:grpSp>
          <p:nvGrpSpPr>
            <p:cNvPr id="17420" name="组 15">
              <a:extLst>
                <a:ext uri="{FF2B5EF4-FFF2-40B4-BE49-F238E27FC236}">
                  <a16:creationId xmlns:a16="http://schemas.microsoft.com/office/drawing/2014/main" id="{41B235A5-832E-3606-6306-B0468BF0D14C}"/>
                </a:ext>
              </a:extLst>
            </p:cNvPr>
            <p:cNvGrpSpPr>
              <a:grpSpLocks/>
            </p:cNvGrpSpPr>
            <p:nvPr/>
          </p:nvGrpSpPr>
          <p:grpSpPr bwMode="auto">
            <a:xfrm>
              <a:off x="5573061" y="2300947"/>
              <a:ext cx="1135531" cy="1419412"/>
              <a:chOff x="5797176" y="2794000"/>
              <a:chExt cx="1135531" cy="1419412"/>
            </a:xfrm>
          </p:grpSpPr>
          <p:sp>
            <p:nvSpPr>
              <p:cNvPr id="17421" name="Line 9">
                <a:extLst>
                  <a:ext uri="{FF2B5EF4-FFF2-40B4-BE49-F238E27FC236}">
                    <a16:creationId xmlns:a16="http://schemas.microsoft.com/office/drawing/2014/main" id="{123752CE-5D9E-D4A8-4F24-3C08FD095E9B}"/>
                  </a:ext>
                </a:extLst>
              </p:cNvPr>
              <p:cNvSpPr>
                <a:spLocks noChangeShapeType="1"/>
              </p:cNvSpPr>
              <p:nvPr/>
            </p:nvSpPr>
            <p:spPr bwMode="auto">
              <a:xfrm>
                <a:off x="5796418" y="2794652"/>
                <a:ext cx="1136594" cy="1254203"/>
              </a:xfrm>
              <a:prstGeom prst="line">
                <a:avLst/>
              </a:prstGeom>
              <a:noFill/>
              <a:ln w="19050">
                <a:solidFill>
                  <a:srgbClr val="008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2" name="Line 9">
                <a:extLst>
                  <a:ext uri="{FF2B5EF4-FFF2-40B4-BE49-F238E27FC236}">
                    <a16:creationId xmlns:a16="http://schemas.microsoft.com/office/drawing/2014/main" id="{F528C592-BA50-1459-DF5D-2E6D2739C90E}"/>
                  </a:ext>
                </a:extLst>
              </p:cNvPr>
              <p:cNvSpPr>
                <a:spLocks noChangeShapeType="1"/>
              </p:cNvSpPr>
              <p:nvPr/>
            </p:nvSpPr>
            <p:spPr bwMode="auto">
              <a:xfrm>
                <a:off x="5810705" y="3377301"/>
                <a:ext cx="1122307" cy="836664"/>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23" name="Line 9">
              <a:extLst>
                <a:ext uri="{FF2B5EF4-FFF2-40B4-BE49-F238E27FC236}">
                  <a16:creationId xmlns:a16="http://schemas.microsoft.com/office/drawing/2014/main" id="{FACE5EAD-3057-1402-F22B-6438265C1D69}"/>
                </a:ext>
              </a:extLst>
            </p:cNvPr>
            <p:cNvSpPr>
              <a:spLocks noChangeShapeType="1"/>
            </p:cNvSpPr>
            <p:nvPr/>
          </p:nvSpPr>
          <p:spPr bwMode="auto">
            <a:xfrm>
              <a:off x="5621513" y="3111274"/>
              <a:ext cx="1954115" cy="1297068"/>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4" name="矩形 25">
              <a:extLst>
                <a:ext uri="{FF2B5EF4-FFF2-40B4-BE49-F238E27FC236}">
                  <a16:creationId xmlns:a16="http://schemas.microsoft.com/office/drawing/2014/main" id="{46D4A9C0-1E2D-DB48-D086-3A06EFFEFFF4}"/>
                </a:ext>
              </a:extLst>
            </p:cNvPr>
            <p:cNvSpPr>
              <a:spLocks noChangeArrowheads="1"/>
            </p:cNvSpPr>
            <p:nvPr/>
          </p:nvSpPr>
          <p:spPr bwMode="auto">
            <a:xfrm>
              <a:off x="7302886" y="3586338"/>
              <a:ext cx="9028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1600">
                  <a:solidFill>
                    <a:srgbClr val="0000FF"/>
                  </a:solidFill>
                  <a:latin typeface="黑体" panose="02010609060101010101" pitchFamily="49" charset="-122"/>
                  <a:ea typeface="黑体" panose="02010609060101010101" pitchFamily="49" charset="-122"/>
                </a:rPr>
                <a:t>Read(E)</a:t>
              </a:r>
              <a:endParaRPr lang="zh-CN" altLang="en-US" sz="1600">
                <a:solidFill>
                  <a:srgbClr val="0000FF"/>
                </a:solidFill>
              </a:endParaRPr>
            </a:p>
          </p:txBody>
        </p:sp>
        <p:sp>
          <p:nvSpPr>
            <p:cNvPr id="17425" name="矩形 26">
              <a:extLst>
                <a:ext uri="{FF2B5EF4-FFF2-40B4-BE49-F238E27FC236}">
                  <a16:creationId xmlns:a16="http://schemas.microsoft.com/office/drawing/2014/main" id="{37FE1494-5F83-7E54-CD9F-D8E00D3B04B8}"/>
                </a:ext>
              </a:extLst>
            </p:cNvPr>
            <p:cNvSpPr>
              <a:spLocks noChangeArrowheads="1"/>
            </p:cNvSpPr>
            <p:nvPr/>
          </p:nvSpPr>
          <p:spPr bwMode="auto">
            <a:xfrm>
              <a:off x="3898976" y="273170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zh-CN" sz="1600">
                  <a:solidFill>
                    <a:srgbClr val="0000FF"/>
                  </a:solidFill>
                  <a:latin typeface="黑体" panose="02010609060101010101" pitchFamily="49" charset="-122"/>
                  <a:ea typeface="黑体" panose="02010609060101010101" pitchFamily="49" charset="-122"/>
                </a:rPr>
                <a:t>Wr</a:t>
              </a:r>
              <a:r>
                <a:rPr lang="en-US" altLang="zh-CN" sz="1600">
                  <a:solidFill>
                    <a:srgbClr val="0000FF"/>
                  </a:solidFill>
                  <a:latin typeface="黑体" panose="02010609060101010101" pitchFamily="49" charset="-122"/>
                  <a:ea typeface="黑体" panose="02010609060101010101" pitchFamily="49" charset="-122"/>
                </a:rPr>
                <a:t>ite(E)</a:t>
              </a:r>
              <a:endParaRPr lang="zh-CN" altLang="en-US" sz="1600">
                <a:solidFill>
                  <a:srgbClr val="0000FF"/>
                </a:solidFill>
              </a:endParaRPr>
            </a:p>
          </p:txBody>
        </p:sp>
        <p:sp>
          <p:nvSpPr>
            <p:cNvPr id="17426" name="矩形 34">
              <a:extLst>
                <a:ext uri="{FF2B5EF4-FFF2-40B4-BE49-F238E27FC236}">
                  <a16:creationId xmlns:a16="http://schemas.microsoft.com/office/drawing/2014/main" id="{BD97304E-8028-8E44-D180-8F33DBDC9EA0}"/>
                </a:ext>
              </a:extLst>
            </p:cNvPr>
            <p:cNvSpPr>
              <a:spLocks noChangeArrowheads="1"/>
            </p:cNvSpPr>
            <p:nvPr/>
          </p:nvSpPr>
          <p:spPr bwMode="auto">
            <a:xfrm>
              <a:off x="3950292" y="2044408"/>
              <a:ext cx="902766" cy="3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1600">
                  <a:solidFill>
                    <a:srgbClr val="008000"/>
                  </a:solidFill>
                  <a:latin typeface="黑体" panose="02010609060101010101" pitchFamily="49" charset="-122"/>
                  <a:ea typeface="黑体" panose="02010609060101010101" pitchFamily="49" charset="-122"/>
                </a:rPr>
                <a:t>Read(B)</a:t>
              </a:r>
              <a:endParaRPr lang="zh-CN" altLang="en-US" sz="1600">
                <a:solidFill>
                  <a:srgbClr val="008000"/>
                </a:solidFill>
              </a:endParaRPr>
            </a:p>
          </p:txBody>
        </p:sp>
        <p:sp>
          <p:nvSpPr>
            <p:cNvPr id="17427" name="矩形 35">
              <a:extLst>
                <a:ext uri="{FF2B5EF4-FFF2-40B4-BE49-F238E27FC236}">
                  <a16:creationId xmlns:a16="http://schemas.microsoft.com/office/drawing/2014/main" id="{799F24F9-F46B-2341-9D17-9917C319D65A}"/>
                </a:ext>
              </a:extLst>
            </p:cNvPr>
            <p:cNvSpPr>
              <a:spLocks noChangeArrowheads="1"/>
            </p:cNvSpPr>
            <p:nvPr/>
          </p:nvSpPr>
          <p:spPr bwMode="auto">
            <a:xfrm>
              <a:off x="7300083" y="3392102"/>
              <a:ext cx="9028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en-US" altLang="zh-CN" sz="1600">
                  <a:solidFill>
                    <a:srgbClr val="008000"/>
                  </a:solidFill>
                  <a:latin typeface="黑体" panose="02010609060101010101" pitchFamily="49" charset="-122"/>
                  <a:ea typeface="黑体" panose="02010609060101010101" pitchFamily="49" charset="-122"/>
                </a:rPr>
                <a:t>Read(B)</a:t>
              </a:r>
              <a:endParaRPr lang="zh-CN" altLang="en-US" sz="1600">
                <a:solidFill>
                  <a:srgbClr val="008000"/>
                </a:solidFill>
              </a:endParaRPr>
            </a:p>
          </p:txBody>
        </p:sp>
      </p:grpSp>
      <p:sp>
        <p:nvSpPr>
          <p:cNvPr id="37" name="AutoShape 4">
            <a:extLst>
              <a:ext uri="{FF2B5EF4-FFF2-40B4-BE49-F238E27FC236}">
                <a16:creationId xmlns:a16="http://schemas.microsoft.com/office/drawing/2014/main" id="{8A581232-54F7-702E-1348-2E115294B237}"/>
              </a:ext>
            </a:extLst>
          </p:cNvPr>
          <p:cNvSpPr>
            <a:spLocks noChangeArrowheads="1"/>
          </p:cNvSpPr>
          <p:nvPr/>
        </p:nvSpPr>
        <p:spPr bwMode="auto">
          <a:xfrm>
            <a:off x="6035675" y="917575"/>
            <a:ext cx="2963863" cy="762000"/>
          </a:xfrm>
          <a:prstGeom prst="cloudCallout">
            <a:avLst>
              <a:gd name="adj1" fmla="val 48713"/>
              <a:gd name="adj2" fmla="val 55440"/>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要保证无级联回卷应如何修改协议？</a:t>
            </a:r>
          </a:p>
        </p:txBody>
      </p:sp>
      <p:sp>
        <p:nvSpPr>
          <p:cNvPr id="38" name="矩形 37">
            <a:extLst>
              <a:ext uri="{FF2B5EF4-FFF2-40B4-BE49-F238E27FC236}">
                <a16:creationId xmlns:a16="http://schemas.microsoft.com/office/drawing/2014/main" id="{AECF5DE3-25CA-84BC-6C90-28178CA6BC7B}"/>
              </a:ext>
            </a:extLst>
          </p:cNvPr>
          <p:cNvSpPr>
            <a:spLocks noChangeArrowheads="1"/>
          </p:cNvSpPr>
          <p:nvPr/>
        </p:nvSpPr>
        <p:spPr bwMode="auto">
          <a:xfrm>
            <a:off x="2725738" y="825500"/>
            <a:ext cx="31845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sz="1800" b="0">
                <a:solidFill>
                  <a:srgbClr val="FF0000"/>
                </a:solidFill>
              </a:rPr>
              <a:t>仍需将树形协议修改为：在事</a:t>
            </a:r>
            <a:endParaRPr lang="en-US" altLang="zh-CN" sz="1800" b="0">
              <a:solidFill>
                <a:srgbClr val="FF0000"/>
              </a:solidFill>
            </a:endParaRPr>
          </a:p>
          <a:p>
            <a:pPr algn="ctr" eaLnBrk="0" hangingPunct="0">
              <a:spcBef>
                <a:spcPct val="20000"/>
              </a:spcBef>
            </a:pPr>
            <a:r>
              <a:rPr lang="zh-CN" altLang="en-US" sz="1800" b="0">
                <a:solidFill>
                  <a:srgbClr val="FF0000"/>
                </a:solidFill>
              </a:rPr>
              <a:t>务结束前不允许释放任何</a:t>
            </a:r>
            <a:r>
              <a:rPr lang="en-US" altLang="zh-CN" sz="1800" b="0">
                <a:solidFill>
                  <a:srgbClr val="FF0000"/>
                </a:solidFill>
              </a:rPr>
              <a:t>X</a:t>
            </a:r>
            <a:r>
              <a:rPr lang="zh-CN" altLang="en-US" sz="1800" b="0">
                <a:solidFill>
                  <a:srgbClr val="FF0000"/>
                </a:solidFill>
              </a:rPr>
              <a:t>锁</a:t>
            </a:r>
            <a:r>
              <a:rPr lang="en-US" altLang="zh-CN" sz="1800" b="0">
                <a:solidFill>
                  <a:srgbClr val="FF0000"/>
                </a:solidFill>
              </a:rPr>
              <a:t>!</a:t>
            </a:r>
          </a:p>
          <a:p>
            <a:pPr algn="ctr" eaLnBrk="0" hangingPunct="0">
              <a:spcBef>
                <a:spcPct val="20000"/>
              </a:spcBef>
            </a:pPr>
            <a:r>
              <a:rPr lang="zh-CN" altLang="zh-CN" sz="1800" b="0">
                <a:solidFill>
                  <a:srgbClr val="FF0000"/>
                </a:solidFill>
              </a:rPr>
              <a:t>(</a:t>
            </a:r>
            <a:r>
              <a:rPr lang="zh-CN" altLang="en-US" sz="1800" b="0">
                <a:solidFill>
                  <a:srgbClr val="FF0000"/>
                </a:solidFill>
              </a:rPr>
              <a:t>牺牲一定的并发度</a:t>
            </a:r>
            <a:r>
              <a:rPr lang="en-US" altLang="zh-CN" sz="1800" b="0">
                <a:solidFill>
                  <a:srgbClr val="FF0000"/>
                </a:solidFill>
              </a:rPr>
              <a:t>)</a:t>
            </a:r>
            <a:endParaRPr lang="zh-CN" altLang="en-US" sz="1800" b="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linds(horizontal)">
                                      <p:cBhvr>
                                        <p:cTn id="15" dur="500"/>
                                        <p:tgtEl>
                                          <p:spTgt spid="3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blinds(horizontal)">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animBg="1"/>
      <p:bldP spid="38"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a:extLst>
              <a:ext uri="{FF2B5EF4-FFF2-40B4-BE49-F238E27FC236}">
                <a16:creationId xmlns:a16="http://schemas.microsoft.com/office/drawing/2014/main" id="{D4BEA38E-260B-11D6-E8BC-AC85E7A89B2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9B8C2C-1A2B-41DF-A3C9-4200CB2A0324}" type="slidenum">
              <a:rPr lang="zh-CN" altLang="en-US"/>
              <a:pPr/>
              <a:t>403</a:t>
            </a:fld>
            <a:endParaRPr lang="zh-CN" altLang="en-US"/>
          </a:p>
        </p:txBody>
      </p:sp>
      <p:sp>
        <p:nvSpPr>
          <p:cNvPr id="19460" name="Rectangle 3">
            <a:extLst>
              <a:ext uri="{FF2B5EF4-FFF2-40B4-BE49-F238E27FC236}">
                <a16:creationId xmlns:a16="http://schemas.microsoft.com/office/drawing/2014/main" id="{E440CE40-3204-5CA8-CFAB-962BF3EEFD01}"/>
              </a:ext>
            </a:extLst>
          </p:cNvPr>
          <p:cNvSpPr>
            <a:spLocks noGrp="1" noChangeArrowheads="1"/>
          </p:cNvSpPr>
          <p:nvPr>
            <p:ph type="body" idx="4294967295"/>
          </p:nvPr>
        </p:nvSpPr>
        <p:spPr>
          <a:xfrm>
            <a:off x="274638" y="747713"/>
            <a:ext cx="7848600" cy="5751512"/>
          </a:xfrm>
        </p:spPr>
        <p:txBody>
          <a:bodyPr/>
          <a:lstStyle/>
          <a:p>
            <a:pPr>
              <a:lnSpc>
                <a:spcPts val="2375"/>
              </a:lnSpc>
            </a:pPr>
            <a:r>
              <a:rPr lang="zh-CN" altLang="en-US" sz="2400">
                <a:latin typeface="Times New Roman" panose="02020603050405020304" pitchFamily="18" charset="0"/>
              </a:rPr>
              <a:t>优点</a:t>
            </a:r>
          </a:p>
          <a:p>
            <a:pPr lvl="1">
              <a:lnSpc>
                <a:spcPts val="2375"/>
              </a:lnSpc>
            </a:pPr>
            <a:r>
              <a:rPr lang="zh-CN" altLang="en-US" sz="2000">
                <a:latin typeface="Times New Roman" panose="02020603050405020304" pitchFamily="18" charset="0"/>
              </a:rPr>
              <a:t>树形协议保证了冲突可串行化；</a:t>
            </a:r>
            <a:endParaRPr lang="en-US" altLang="zh-CN" sz="2000">
              <a:latin typeface="Times New Roman" panose="02020603050405020304" pitchFamily="18" charset="0"/>
            </a:endParaRPr>
          </a:p>
          <a:p>
            <a:pPr lvl="1">
              <a:lnSpc>
                <a:spcPts val="2375"/>
              </a:lnSpc>
            </a:pPr>
            <a:r>
              <a:rPr lang="zh-CN" altLang="en-US" sz="2000">
                <a:latin typeface="Times New Roman" panose="02020603050405020304" pitchFamily="18" charset="0"/>
              </a:rPr>
              <a:t>同时不会产生死锁，不需要回滚；</a:t>
            </a:r>
          </a:p>
          <a:p>
            <a:pPr lvl="1">
              <a:lnSpc>
                <a:spcPts val="2375"/>
              </a:lnSpc>
            </a:pPr>
            <a:r>
              <a:rPr lang="zh-CN" altLang="en-US" sz="2000">
                <a:solidFill>
                  <a:srgbClr val="800000"/>
                </a:solidFill>
                <a:latin typeface="Times New Roman" panose="02020603050405020304" pitchFamily="18" charset="0"/>
              </a:rPr>
              <a:t>树形协议可较早地释放锁，以减少事务间的等待时间，从而可增强调度的并发性。</a:t>
            </a:r>
            <a:endParaRPr lang="en-US" altLang="zh-CN" sz="2000">
              <a:solidFill>
                <a:srgbClr val="800000"/>
              </a:solidFill>
              <a:latin typeface="Times New Roman" panose="02020603050405020304" pitchFamily="18" charset="0"/>
            </a:endParaRPr>
          </a:p>
          <a:p>
            <a:pPr>
              <a:lnSpc>
                <a:spcPts val="2375"/>
              </a:lnSpc>
            </a:pPr>
            <a:r>
              <a:rPr lang="zh-CN" altLang="en-US" sz="2400">
                <a:latin typeface="Times New Roman" panose="02020603050405020304" pitchFamily="18" charset="0"/>
              </a:rPr>
              <a:t>缺点</a:t>
            </a:r>
            <a:endParaRPr lang="en-US" altLang="zh-CN" sz="2400">
              <a:latin typeface="Times New Roman" panose="02020603050405020304" pitchFamily="18" charset="0"/>
            </a:endParaRPr>
          </a:p>
          <a:p>
            <a:pPr lvl="1">
              <a:lnSpc>
                <a:spcPts val="2375"/>
              </a:lnSpc>
            </a:pPr>
            <a:r>
              <a:rPr lang="zh-CN" altLang="en-US" sz="2000">
                <a:latin typeface="Times New Roman" panose="02020603050405020304" pitchFamily="18" charset="0"/>
              </a:rPr>
              <a:t>树形协议不能保证事务的可恢复性；</a:t>
            </a:r>
            <a:endParaRPr lang="en-US" altLang="zh-CN" sz="2000">
              <a:latin typeface="Times New Roman" panose="02020603050405020304" pitchFamily="18" charset="0"/>
            </a:endParaRPr>
          </a:p>
          <a:p>
            <a:pPr lvl="1">
              <a:lnSpc>
                <a:spcPts val="2375"/>
              </a:lnSpc>
            </a:pPr>
            <a:r>
              <a:rPr lang="zh-CN" altLang="en-US" sz="2000">
                <a:latin typeface="Times New Roman" panose="02020603050405020304" pitchFamily="18" charset="0"/>
              </a:rPr>
              <a:t>事务不能保证不发生级联回滚；</a:t>
            </a:r>
            <a:endParaRPr lang="en-US" altLang="zh-CN" sz="2000">
              <a:latin typeface="Times New Roman" panose="02020603050405020304" pitchFamily="18" charset="0"/>
            </a:endParaRPr>
          </a:p>
          <a:p>
            <a:pPr lvl="1">
              <a:lnSpc>
                <a:spcPts val="2375"/>
              </a:lnSpc>
            </a:pPr>
            <a:r>
              <a:rPr lang="zh-CN" altLang="en-US" sz="2000">
                <a:solidFill>
                  <a:srgbClr val="800000"/>
                </a:solidFill>
                <a:latin typeface="Times New Roman" panose="02020603050405020304" pitchFamily="18" charset="0"/>
              </a:rPr>
              <a:t>事务有可能会给那些根本不访问的数据项加锁</a:t>
            </a:r>
            <a:r>
              <a:rPr lang="zh-CN" altLang="zh-CN" sz="2000">
                <a:solidFill>
                  <a:srgbClr val="800000"/>
                </a:solidFill>
                <a:latin typeface="Times New Roman" panose="02020603050405020304" pitchFamily="18" charset="0"/>
              </a:rPr>
              <a:t>，</a:t>
            </a:r>
            <a:r>
              <a:rPr lang="zh-CN" altLang="en-US" sz="2000">
                <a:solidFill>
                  <a:srgbClr val="800000"/>
                </a:solidFill>
                <a:latin typeface="Times New Roman" panose="02020603050405020304" pitchFamily="18" charset="0"/>
              </a:rPr>
              <a:t>从而增加了锁的开销和额外的等待时间</a:t>
            </a:r>
            <a:r>
              <a:rPr lang="zh-CN" altLang="zh-CN" sz="2000">
                <a:solidFill>
                  <a:srgbClr val="800000"/>
                </a:solidFill>
                <a:latin typeface="Times New Roman" panose="02020603050405020304" pitchFamily="18" charset="0"/>
              </a:rPr>
              <a:t>，</a:t>
            </a:r>
            <a:endParaRPr lang="en-US" altLang="zh-CN" sz="2000">
              <a:solidFill>
                <a:srgbClr val="800000"/>
              </a:solidFill>
              <a:latin typeface="Times New Roman" panose="02020603050405020304" pitchFamily="18" charset="0"/>
            </a:endParaRPr>
          </a:p>
          <a:p>
            <a:pPr lvl="1">
              <a:lnSpc>
                <a:spcPts val="2375"/>
              </a:lnSpc>
              <a:buFontTx/>
              <a:buNone/>
            </a:pPr>
            <a:r>
              <a:rPr lang="en-US" altLang="zh-CN" sz="2000">
                <a:solidFill>
                  <a:srgbClr val="800000"/>
                </a:solidFill>
                <a:latin typeface="Times New Roman" panose="02020603050405020304" pitchFamily="18" charset="0"/>
              </a:rPr>
              <a:t>    </a:t>
            </a:r>
            <a:r>
              <a:rPr lang="zh-CN" altLang="en-US" sz="2000">
                <a:solidFill>
                  <a:srgbClr val="800000"/>
                </a:solidFill>
                <a:latin typeface="Times New Roman" panose="02020603050405020304" pitchFamily="18" charset="0"/>
              </a:rPr>
              <a:t>引起并发性降低。</a:t>
            </a:r>
            <a:endParaRPr lang="en-US" altLang="zh-CN" sz="2400">
              <a:solidFill>
                <a:srgbClr val="800000"/>
              </a:solidFill>
              <a:latin typeface="Times New Roman" panose="02020603050405020304" pitchFamily="18" charset="0"/>
            </a:endParaRPr>
          </a:p>
          <a:p>
            <a:pPr marL="806450" lvl="2" indent="0">
              <a:lnSpc>
                <a:spcPts val="2375"/>
              </a:lnSpc>
              <a:buFontTx/>
              <a:buNone/>
            </a:pPr>
            <a:r>
              <a:rPr lang="zh-CN" altLang="en-US" sz="2000">
                <a:solidFill>
                  <a:srgbClr val="0000FF"/>
                </a:solidFill>
                <a:latin typeface="Times New Roman" panose="02020603050405020304" pitchFamily="18" charset="0"/>
              </a:rPr>
              <a:t>比如：一事务要处理</a:t>
            </a:r>
            <a:r>
              <a:rPr lang="en-US" altLang="zh-CN" sz="2000">
                <a:solidFill>
                  <a:srgbClr val="0000FF"/>
                </a:solidFill>
                <a:latin typeface="Times New Roman" panose="02020603050405020304" pitchFamily="18" charset="0"/>
              </a:rPr>
              <a:t>A</a:t>
            </a:r>
            <a:r>
              <a:rPr lang="zh-CN" altLang="en-US" sz="2000">
                <a:solidFill>
                  <a:srgbClr val="0000FF"/>
                </a:solidFill>
                <a:latin typeface="Times New Roman" panose="02020603050405020304" pitchFamily="18" charset="0"/>
              </a:rPr>
              <a:t>和</a:t>
            </a:r>
            <a:r>
              <a:rPr lang="en-US" altLang="zh-CN" sz="2000">
                <a:solidFill>
                  <a:srgbClr val="0000FF"/>
                </a:solidFill>
                <a:latin typeface="Times New Roman" panose="02020603050405020304" pitchFamily="18" charset="0"/>
              </a:rPr>
              <a:t>J</a:t>
            </a:r>
            <a:r>
              <a:rPr lang="zh-CN" altLang="en-US" sz="2000">
                <a:solidFill>
                  <a:srgbClr val="0000FF"/>
                </a:solidFill>
                <a:latin typeface="Times New Roman" panose="02020603050405020304" pitchFamily="18" charset="0"/>
              </a:rPr>
              <a:t>数据项，如何加锁？</a:t>
            </a:r>
            <a:endParaRPr lang="en-US" altLang="zh-CN" sz="2000">
              <a:solidFill>
                <a:srgbClr val="0000FF"/>
              </a:solidFill>
              <a:latin typeface="Times New Roman" panose="02020603050405020304" pitchFamily="18" charset="0"/>
            </a:endParaRPr>
          </a:p>
          <a:p>
            <a:pPr marL="806450" lvl="2" indent="0">
              <a:lnSpc>
                <a:spcPts val="2375"/>
              </a:lnSpc>
              <a:buFontTx/>
              <a:buNone/>
            </a:pP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不仅要求给数据项</a:t>
            </a:r>
            <a:r>
              <a:rPr lang="en-US" altLang="zh-CN" sz="2000">
                <a:solidFill>
                  <a:srgbClr val="0000FF"/>
                </a:solidFill>
                <a:latin typeface="Times New Roman" panose="02020603050405020304" pitchFamily="18" charset="0"/>
              </a:rPr>
              <a:t>A</a:t>
            </a:r>
            <a:r>
              <a:rPr lang="zh-CN" altLang="en-US" sz="2000">
                <a:solidFill>
                  <a:srgbClr val="0000FF"/>
                </a:solidFill>
                <a:latin typeface="Times New Roman" panose="02020603050405020304" pitchFamily="18" charset="0"/>
              </a:rPr>
              <a:t>和</a:t>
            </a:r>
            <a:r>
              <a:rPr lang="en-US" altLang="zh-CN" sz="2000">
                <a:solidFill>
                  <a:srgbClr val="0000FF"/>
                </a:solidFill>
                <a:latin typeface="Times New Roman" panose="02020603050405020304" pitchFamily="18" charset="0"/>
              </a:rPr>
              <a:t>J</a:t>
            </a:r>
            <a:r>
              <a:rPr lang="zh-CN" altLang="en-US" sz="2000">
                <a:solidFill>
                  <a:srgbClr val="0000FF"/>
                </a:solidFill>
                <a:latin typeface="Times New Roman" panose="02020603050405020304" pitchFamily="18" charset="0"/>
              </a:rPr>
              <a:t>加锁，</a:t>
            </a:r>
            <a:endParaRPr lang="en-US" altLang="zh-CN" sz="2000">
              <a:solidFill>
                <a:srgbClr val="0000FF"/>
              </a:solidFill>
              <a:latin typeface="Times New Roman" panose="02020603050405020304" pitchFamily="18" charset="0"/>
            </a:endParaRPr>
          </a:p>
          <a:p>
            <a:pPr marL="806450" lvl="2" indent="0">
              <a:lnSpc>
                <a:spcPts val="2375"/>
              </a:lnSpc>
              <a:buFontTx/>
              <a:buNone/>
            </a:pP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还必须给数据项</a:t>
            </a:r>
            <a:r>
              <a:rPr lang="en-US" altLang="zh-CN" sz="2000">
                <a:solidFill>
                  <a:srgbClr val="0000FF"/>
                </a:solidFill>
                <a:latin typeface="Times New Roman" panose="02020603050405020304" pitchFamily="18" charset="0"/>
              </a:rPr>
              <a:t>B</a:t>
            </a:r>
            <a:r>
              <a:rPr lang="zh-CN" altLang="en-US" sz="2000">
                <a:solidFill>
                  <a:srgbClr val="0000FF"/>
                </a:solidFill>
                <a:latin typeface="Times New Roman" panose="02020603050405020304" pitchFamily="18" charset="0"/>
              </a:rPr>
              <a:t>、</a:t>
            </a:r>
            <a:r>
              <a:rPr lang="en-US" altLang="zh-CN" sz="2000">
                <a:solidFill>
                  <a:srgbClr val="0000FF"/>
                </a:solidFill>
                <a:latin typeface="Times New Roman" panose="02020603050405020304" pitchFamily="18" charset="0"/>
              </a:rPr>
              <a:t>D</a:t>
            </a:r>
            <a:r>
              <a:rPr lang="zh-CN" altLang="en-US" sz="2000">
                <a:solidFill>
                  <a:srgbClr val="0000FF"/>
                </a:solidFill>
                <a:latin typeface="Times New Roman" panose="02020603050405020304" pitchFamily="18" charset="0"/>
              </a:rPr>
              <a:t>和</a:t>
            </a:r>
            <a:r>
              <a:rPr lang="en-US" altLang="zh-CN" sz="2000">
                <a:solidFill>
                  <a:srgbClr val="0000FF"/>
                </a:solidFill>
                <a:latin typeface="Times New Roman" panose="02020603050405020304" pitchFamily="18" charset="0"/>
              </a:rPr>
              <a:t>H</a:t>
            </a:r>
            <a:r>
              <a:rPr lang="zh-CN" altLang="en-US" sz="2000">
                <a:solidFill>
                  <a:srgbClr val="0000FF"/>
                </a:solidFill>
                <a:latin typeface="Times New Roman" panose="02020603050405020304" pitchFamily="18" charset="0"/>
              </a:rPr>
              <a:t>加锁！</a:t>
            </a:r>
            <a:endParaRPr lang="en-US" altLang="zh-CN" sz="2000">
              <a:solidFill>
                <a:srgbClr val="0000FF"/>
              </a:solidFill>
              <a:latin typeface="Times New Roman" panose="02020603050405020304" pitchFamily="18" charset="0"/>
            </a:endParaRPr>
          </a:p>
        </p:txBody>
      </p:sp>
      <p:sp>
        <p:nvSpPr>
          <p:cNvPr id="18435" name="Rectangle 2">
            <a:extLst>
              <a:ext uri="{FF2B5EF4-FFF2-40B4-BE49-F238E27FC236}">
                <a16:creationId xmlns:a16="http://schemas.microsoft.com/office/drawing/2014/main" id="{E1F7C41B-042B-D4C7-EA79-E9C90B3A2DF7}"/>
              </a:ext>
            </a:extLst>
          </p:cNvPr>
          <p:cNvSpPr>
            <a:spLocks noChangeArrowheads="1"/>
          </p:cNvSpPr>
          <p:nvPr/>
        </p:nvSpPr>
        <p:spPr bwMode="auto">
          <a:xfrm>
            <a:off x="6065838" y="128588"/>
            <a:ext cx="26971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spcBef>
                <a:spcPct val="20000"/>
              </a:spcBef>
            </a:pPr>
            <a:r>
              <a:rPr lang="zh-CN" altLang="en-US" sz="2000" b="0">
                <a:solidFill>
                  <a:srgbClr val="008000"/>
                </a:solidFill>
                <a:latin typeface="黑体" panose="02010609060101010101" pitchFamily="49" charset="-122"/>
                <a:ea typeface="黑体" panose="02010609060101010101" pitchFamily="49" charset="-122"/>
              </a:rPr>
              <a:t>一</a:t>
            </a:r>
            <a:r>
              <a:rPr lang="en-US" altLang="zh-CN" sz="2000" b="0">
                <a:solidFill>
                  <a:srgbClr val="008000"/>
                </a:solidFill>
                <a:latin typeface="黑体" panose="02010609060101010101" pitchFamily="49" charset="-122"/>
                <a:ea typeface="黑体" panose="02010609060101010101" pitchFamily="49" charset="-122"/>
              </a:rPr>
              <a:t> </a:t>
            </a:r>
            <a:r>
              <a:rPr lang="zh-CN" altLang="en-US" sz="2000" b="0">
                <a:solidFill>
                  <a:srgbClr val="008000"/>
                </a:solidFill>
                <a:latin typeface="黑体" panose="02010609060101010101" pitchFamily="49" charset="-122"/>
                <a:ea typeface="黑体" panose="02010609060101010101" pitchFamily="49" charset="-122"/>
              </a:rPr>
              <a:t>基于图的协议</a:t>
            </a:r>
          </a:p>
        </p:txBody>
      </p:sp>
      <p:sp>
        <p:nvSpPr>
          <p:cNvPr id="18436" name="Rectangle 2">
            <a:extLst>
              <a:ext uri="{FF2B5EF4-FFF2-40B4-BE49-F238E27FC236}">
                <a16:creationId xmlns:a16="http://schemas.microsoft.com/office/drawing/2014/main" id="{CAD5C122-448A-DB55-2ED0-C712AE4941C9}"/>
              </a:ext>
            </a:extLst>
          </p:cNvPr>
          <p:cNvSpPr txBox="1">
            <a:spLocks noChangeArrowheads="1"/>
          </p:cNvSpPr>
          <p:nvPr/>
        </p:nvSpPr>
        <p:spPr bwMode="auto">
          <a:xfrm>
            <a:off x="254000" y="127000"/>
            <a:ext cx="57229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en-US" altLang="zh-CN" sz="2800">
                <a:latin typeface="黑体" panose="02010609060101010101" pitchFamily="49" charset="-122"/>
                <a:ea typeface="黑体" panose="02010609060101010101" pitchFamily="49" charset="-122"/>
              </a:rPr>
              <a:t>1.5 </a:t>
            </a:r>
            <a:r>
              <a:rPr lang="zh-CN" altLang="en-US" sz="2800">
                <a:latin typeface="黑体" panose="02010609060101010101" pitchFamily="49" charset="-122"/>
                <a:ea typeface="黑体" panose="02010609060101010101" pitchFamily="49" charset="-122"/>
              </a:rPr>
              <a:t>树形协议小结</a:t>
            </a:r>
            <a:endParaRPr lang="zh-CN" altLang="en-US" sz="1600">
              <a:solidFill>
                <a:schemeClr val="tx1"/>
              </a:solidFill>
              <a:latin typeface="黑体" panose="02010609060101010101" pitchFamily="49" charset="-122"/>
              <a:ea typeface="黑体" panose="02010609060101010101" pitchFamily="49" charset="-122"/>
            </a:endParaRPr>
          </a:p>
        </p:txBody>
      </p:sp>
      <p:pic>
        <p:nvPicPr>
          <p:cNvPr id="12" name="Picture 7">
            <a:extLst>
              <a:ext uri="{FF2B5EF4-FFF2-40B4-BE49-F238E27FC236}">
                <a16:creationId xmlns:a16="http://schemas.microsoft.com/office/drawing/2014/main" id="{329BC3B0-5621-1908-7101-178D0703A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0" y="3790950"/>
            <a:ext cx="3306763"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7" dur="500"/>
                                        <p:tgtEl>
                                          <p:spTgt spid="19460">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460">
                                            <p:txEl>
                                              <p:pRg st="7" end="7"/>
                                            </p:txEl>
                                          </p:spTgt>
                                        </p:tgtEl>
                                        <p:attrNameLst>
                                          <p:attrName>style.visibility</p:attrName>
                                        </p:attrNameLst>
                                      </p:cBhvr>
                                      <p:to>
                                        <p:strVal val="visible"/>
                                      </p:to>
                                    </p:set>
                                    <p:animEffect transition="in" filter="blinds(horizontal)">
                                      <p:cBhvr>
                                        <p:cTn id="12" dur="500"/>
                                        <p:tgtEl>
                                          <p:spTgt spid="19460">
                                            <p:txEl>
                                              <p:pRg st="7" end="7"/>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9460">
                                            <p:txEl>
                                              <p:pRg st="8" end="8"/>
                                            </p:txEl>
                                          </p:spTgt>
                                        </p:tgtEl>
                                        <p:attrNameLst>
                                          <p:attrName>style.visibility</p:attrName>
                                        </p:attrNameLst>
                                      </p:cBhvr>
                                      <p:to>
                                        <p:strVal val="visible"/>
                                      </p:to>
                                    </p:set>
                                    <p:animEffect transition="in" filter="blinds(horizontal)">
                                      <p:cBhvr>
                                        <p:cTn id="15" dur="500"/>
                                        <p:tgtEl>
                                          <p:spTgt spid="19460">
                                            <p:txEl>
                                              <p:pRg st="8" end="8"/>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9460">
                                            <p:txEl>
                                              <p:pRg st="9" end="9"/>
                                            </p:txEl>
                                          </p:spTgt>
                                        </p:tgtEl>
                                        <p:attrNameLst>
                                          <p:attrName>style.visibility</p:attrName>
                                        </p:attrNameLst>
                                      </p:cBhvr>
                                      <p:to>
                                        <p:strVal val="visible"/>
                                      </p:to>
                                    </p:set>
                                    <p:animEffect transition="in" filter="blinds(horizontal)">
                                      <p:cBhvr>
                                        <p:cTn id="20" dur="500"/>
                                        <p:tgtEl>
                                          <p:spTgt spid="19460">
                                            <p:txEl>
                                              <p:pRg st="9" end="9"/>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9460">
                                            <p:txEl>
                                              <p:pRg st="10" end="10"/>
                                            </p:txEl>
                                          </p:spTgt>
                                        </p:tgtEl>
                                        <p:attrNameLst>
                                          <p:attrName>style.visibility</p:attrName>
                                        </p:attrNameLst>
                                      </p:cBhvr>
                                      <p:to>
                                        <p:strVal val="visible"/>
                                      </p:to>
                                    </p:set>
                                    <p:animEffect transition="in" filter="blinds(horizontal)">
                                      <p:cBhvr>
                                        <p:cTn id="28" dur="500"/>
                                        <p:tgtEl>
                                          <p:spTgt spid="19460">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9460">
                                            <p:txEl>
                                              <p:pRg st="11" end="11"/>
                                            </p:txEl>
                                          </p:spTgt>
                                        </p:tgtEl>
                                        <p:attrNameLst>
                                          <p:attrName>style.visibility</p:attrName>
                                        </p:attrNameLst>
                                      </p:cBhvr>
                                      <p:to>
                                        <p:strVal val="visible"/>
                                      </p:to>
                                    </p:set>
                                    <p:animEffect transition="in" filter="blinds(horizontal)">
                                      <p:cBhvr>
                                        <p:cTn id="31" dur="500"/>
                                        <p:tgtEl>
                                          <p:spTgt spid="1946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编号占位符 5">
            <a:extLst>
              <a:ext uri="{FF2B5EF4-FFF2-40B4-BE49-F238E27FC236}">
                <a16:creationId xmlns:a16="http://schemas.microsoft.com/office/drawing/2014/main" id="{7B0DDC65-99C6-2ACE-4E99-7609C319373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9493DF-B4C0-4E71-8C54-63E36D971EF2}" type="slidenum">
              <a:rPr lang="zh-CN" altLang="en-US"/>
              <a:pPr/>
              <a:t>404</a:t>
            </a:fld>
            <a:endParaRPr lang="zh-CN" altLang="en-US"/>
          </a:p>
        </p:txBody>
      </p:sp>
      <p:sp>
        <p:nvSpPr>
          <p:cNvPr id="20482" name="Rectangle 2">
            <a:extLst>
              <a:ext uri="{FF2B5EF4-FFF2-40B4-BE49-F238E27FC236}">
                <a16:creationId xmlns:a16="http://schemas.microsoft.com/office/drawing/2014/main" id="{1343C4B9-D623-6FFC-C9B0-6C7BA3383C62}"/>
              </a:ext>
            </a:extLst>
          </p:cNvPr>
          <p:cNvSpPr>
            <a:spLocks noGrp="1" noChangeArrowheads="1"/>
          </p:cNvSpPr>
          <p:nvPr>
            <p:ph type="title"/>
          </p:nvPr>
        </p:nvSpPr>
        <p:spPr>
          <a:xfrm>
            <a:off x="319088" y="65088"/>
            <a:ext cx="3744912" cy="590550"/>
          </a:xfrm>
        </p:spPr>
        <p:txBody>
          <a:bodyPr/>
          <a:lstStyle/>
          <a:p>
            <a:pPr algn="l"/>
            <a:r>
              <a:rPr lang="zh-CN" altLang="en-US" sz="3200" b="1">
                <a:latin typeface="黑体" panose="02010609060101010101" pitchFamily="49" charset="-122"/>
                <a:ea typeface="黑体" panose="02010609060101010101" pitchFamily="49" charset="-122"/>
              </a:rPr>
              <a:t>二 死锁处理（</a:t>
            </a:r>
            <a:r>
              <a:rPr lang="en-US" altLang="zh-CN" sz="3200" b="1">
                <a:latin typeface="黑体" panose="02010609060101010101" pitchFamily="49" charset="-122"/>
                <a:ea typeface="黑体" panose="02010609060101010101" pitchFamily="49" charset="-122"/>
              </a:rPr>
              <a:t>25</a:t>
            </a:r>
            <a:r>
              <a:rPr lang="zh-CN" altLang="en-US" sz="3200" b="1">
                <a:latin typeface="黑体" panose="02010609060101010101" pitchFamily="49" charset="-122"/>
                <a:ea typeface="黑体" panose="02010609060101010101" pitchFamily="49" charset="-122"/>
              </a:rPr>
              <a:t>）</a:t>
            </a:r>
            <a:endParaRPr lang="en-US" altLang="zh-CN" sz="3200" b="1">
              <a:latin typeface="黑体" panose="02010609060101010101" pitchFamily="49" charset="-122"/>
              <a:ea typeface="黑体" panose="02010609060101010101" pitchFamily="49" charset="-122"/>
            </a:endParaRPr>
          </a:p>
        </p:txBody>
      </p:sp>
      <p:sp>
        <p:nvSpPr>
          <p:cNvPr id="813070" name="Rectangle 14">
            <a:extLst>
              <a:ext uri="{FF2B5EF4-FFF2-40B4-BE49-F238E27FC236}">
                <a16:creationId xmlns:a16="http://schemas.microsoft.com/office/drawing/2014/main" id="{FB2D07D6-E63B-B559-8B55-C3B218A8410C}"/>
              </a:ext>
            </a:extLst>
          </p:cNvPr>
          <p:cNvSpPr>
            <a:spLocks noChangeArrowheads="1"/>
          </p:cNvSpPr>
          <p:nvPr/>
        </p:nvSpPr>
        <p:spPr bwMode="auto">
          <a:xfrm>
            <a:off x="2992438" y="1660525"/>
            <a:ext cx="4848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solidFill>
                  <a:srgbClr val="428E5B"/>
                </a:solidFill>
                <a:latin typeface="Tahoma" panose="020B0604030504040204" pitchFamily="34" charset="0"/>
              </a:rPr>
              <a:t>死锁特点：多个事务相互等待某一方释放资源！</a:t>
            </a:r>
          </a:p>
        </p:txBody>
      </p:sp>
      <p:sp>
        <p:nvSpPr>
          <p:cNvPr id="20484" name="Rectangle 19">
            <a:extLst>
              <a:ext uri="{FF2B5EF4-FFF2-40B4-BE49-F238E27FC236}">
                <a16:creationId xmlns:a16="http://schemas.microsoft.com/office/drawing/2014/main" id="{6DF3A505-6CF6-8CD4-BF6C-CEAFEE02C176}"/>
              </a:ext>
            </a:extLst>
          </p:cNvPr>
          <p:cNvSpPr>
            <a:spLocks noChangeArrowheads="1"/>
          </p:cNvSpPr>
          <p:nvPr/>
        </p:nvSpPr>
        <p:spPr bwMode="auto">
          <a:xfrm>
            <a:off x="415925" y="752475"/>
            <a:ext cx="32496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20000"/>
              </a:spcBef>
            </a:pPr>
            <a:r>
              <a:rPr lang="zh-CN" altLang="zh-CN" sz="2800">
                <a:latin typeface="黑体" panose="02010609060101010101" pitchFamily="49" charset="-122"/>
                <a:ea typeface="黑体" panose="02010609060101010101" pitchFamily="49" charset="-122"/>
              </a:rPr>
              <a:t>2</a:t>
            </a:r>
            <a:r>
              <a:rPr lang="en-US" altLang="zh-CN" sz="2800">
                <a:latin typeface="黑体" panose="02010609060101010101" pitchFamily="49" charset="-122"/>
                <a:ea typeface="黑体" panose="02010609060101010101" pitchFamily="49" charset="-122"/>
              </a:rPr>
              <a:t>.1 </a:t>
            </a:r>
            <a:r>
              <a:rPr lang="zh-CN" altLang="en-US" sz="2800">
                <a:latin typeface="黑体" panose="02010609060101010101" pitchFamily="49" charset="-122"/>
                <a:ea typeface="黑体" panose="02010609060101010101" pitchFamily="49" charset="-122"/>
              </a:rPr>
              <a:t>死锁检测方法</a:t>
            </a:r>
          </a:p>
        </p:txBody>
      </p:sp>
      <p:sp>
        <p:nvSpPr>
          <p:cNvPr id="20485" name="AutoShape 4">
            <a:extLst>
              <a:ext uri="{FF2B5EF4-FFF2-40B4-BE49-F238E27FC236}">
                <a16:creationId xmlns:a16="http://schemas.microsoft.com/office/drawing/2014/main" id="{D8DE2911-51FC-0E62-94A2-992D971D153A}"/>
              </a:ext>
            </a:extLst>
          </p:cNvPr>
          <p:cNvSpPr>
            <a:spLocks noChangeArrowheads="1"/>
          </p:cNvSpPr>
          <p:nvPr/>
        </p:nvSpPr>
        <p:spPr bwMode="auto">
          <a:xfrm>
            <a:off x="6692900" y="881063"/>
            <a:ext cx="2301875" cy="703262"/>
          </a:xfrm>
          <a:prstGeom prst="cloudCallout">
            <a:avLst>
              <a:gd name="adj1" fmla="val 51657"/>
              <a:gd name="adj2" fmla="val 73056"/>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什么是等待图，主要用途？</a:t>
            </a:r>
          </a:p>
        </p:txBody>
      </p:sp>
      <p:pic>
        <p:nvPicPr>
          <p:cNvPr id="20486" name="图片 1">
            <a:extLst>
              <a:ext uri="{FF2B5EF4-FFF2-40B4-BE49-F238E27FC236}">
                <a16:creationId xmlns:a16="http://schemas.microsoft.com/office/drawing/2014/main" id="{58EE6F13-E224-FA55-16C6-88B085B51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1538288"/>
            <a:ext cx="2682875" cy="2589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0487" name="Group 23">
            <a:extLst>
              <a:ext uri="{FF2B5EF4-FFF2-40B4-BE49-F238E27FC236}">
                <a16:creationId xmlns:a16="http://schemas.microsoft.com/office/drawing/2014/main" id="{865F7197-C31B-FB5F-E4BA-D15BC86785B4}"/>
              </a:ext>
            </a:extLst>
          </p:cNvPr>
          <p:cNvGrpSpPr>
            <a:grpSpLocks/>
          </p:cNvGrpSpPr>
          <p:nvPr/>
        </p:nvGrpSpPr>
        <p:grpSpPr bwMode="auto">
          <a:xfrm>
            <a:off x="1344613" y="2028825"/>
            <a:ext cx="3114675" cy="1978025"/>
            <a:chOff x="1098" y="1053"/>
            <a:chExt cx="1962" cy="1246"/>
          </a:xfrm>
        </p:grpSpPr>
        <p:sp>
          <p:nvSpPr>
            <p:cNvPr id="20488" name="Rectangle 24">
              <a:extLst>
                <a:ext uri="{FF2B5EF4-FFF2-40B4-BE49-F238E27FC236}">
                  <a16:creationId xmlns:a16="http://schemas.microsoft.com/office/drawing/2014/main" id="{AD473D84-0DC1-9B38-7AF7-981D1A476C17}"/>
                </a:ext>
              </a:extLst>
            </p:cNvPr>
            <p:cNvSpPr>
              <a:spLocks noChangeArrowheads="1"/>
            </p:cNvSpPr>
            <p:nvPr/>
          </p:nvSpPr>
          <p:spPr bwMode="auto">
            <a:xfrm>
              <a:off x="2119" y="1053"/>
              <a:ext cx="9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66FF"/>
                  </a:solidFill>
                  <a:latin typeface="Tahoma" panose="020B0604030504040204" pitchFamily="34" charset="0"/>
                </a:rPr>
                <a:t>grant-X</a:t>
              </a:r>
              <a:r>
                <a:rPr lang="en-US" altLang="zh-CN" i="1">
                  <a:solidFill>
                    <a:srgbClr val="0066FF"/>
                  </a:solidFill>
                  <a:latin typeface="Tahoma" panose="020B0604030504040204" pitchFamily="34" charset="0"/>
                </a:rPr>
                <a:t>(B,T3)</a:t>
              </a:r>
              <a:r>
                <a:rPr lang="en-US" altLang="zh-CN">
                  <a:solidFill>
                    <a:srgbClr val="0066FF"/>
                  </a:solidFill>
                  <a:latin typeface="Tahoma" panose="020B0604030504040204" pitchFamily="34" charset="0"/>
                </a:rPr>
                <a:t>-</a:t>
              </a:r>
              <a:r>
                <a:rPr lang="zh-CN" altLang="en-US">
                  <a:solidFill>
                    <a:srgbClr val="0066FF"/>
                  </a:solidFill>
                  <a:latin typeface="Tahoma" panose="020B0604030504040204" pitchFamily="34" charset="0"/>
                </a:rPr>
                <a:t>成功</a:t>
              </a:r>
            </a:p>
          </p:txBody>
        </p:sp>
        <p:sp>
          <p:nvSpPr>
            <p:cNvPr id="20489" name="Rectangle 25">
              <a:extLst>
                <a:ext uri="{FF2B5EF4-FFF2-40B4-BE49-F238E27FC236}">
                  <a16:creationId xmlns:a16="http://schemas.microsoft.com/office/drawing/2014/main" id="{F7E2BB81-E076-9F08-F1CC-58ED0111AC19}"/>
                </a:ext>
              </a:extLst>
            </p:cNvPr>
            <p:cNvSpPr>
              <a:spLocks noChangeArrowheads="1"/>
            </p:cNvSpPr>
            <p:nvPr/>
          </p:nvSpPr>
          <p:spPr bwMode="auto">
            <a:xfrm>
              <a:off x="2119" y="1677"/>
              <a:ext cx="9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66FF"/>
                  </a:solidFill>
                  <a:latin typeface="Tahoma" panose="020B0604030504040204" pitchFamily="34" charset="0"/>
                </a:rPr>
                <a:t>grant-S</a:t>
              </a:r>
              <a:r>
                <a:rPr lang="en-US" altLang="zh-CN" i="1">
                  <a:solidFill>
                    <a:srgbClr val="0066FF"/>
                  </a:solidFill>
                  <a:latin typeface="Tahoma" panose="020B0604030504040204" pitchFamily="34" charset="0"/>
                </a:rPr>
                <a:t>(A,T4) </a:t>
              </a:r>
              <a:r>
                <a:rPr lang="en-US" altLang="zh-CN">
                  <a:solidFill>
                    <a:srgbClr val="0066FF"/>
                  </a:solidFill>
                  <a:latin typeface="Tahoma" panose="020B0604030504040204" pitchFamily="34" charset="0"/>
                </a:rPr>
                <a:t>-</a:t>
              </a:r>
              <a:r>
                <a:rPr lang="zh-CN" altLang="en-US">
                  <a:solidFill>
                    <a:srgbClr val="0066FF"/>
                  </a:solidFill>
                  <a:latin typeface="Tahoma" panose="020B0604030504040204" pitchFamily="34" charset="0"/>
                </a:rPr>
                <a:t>成功</a:t>
              </a:r>
            </a:p>
          </p:txBody>
        </p:sp>
        <p:sp>
          <p:nvSpPr>
            <p:cNvPr id="20490" name="Rectangle 26">
              <a:extLst>
                <a:ext uri="{FF2B5EF4-FFF2-40B4-BE49-F238E27FC236}">
                  <a16:creationId xmlns:a16="http://schemas.microsoft.com/office/drawing/2014/main" id="{F6824F69-5EB6-2A78-C36A-05D972F91ADA}"/>
                </a:ext>
              </a:extLst>
            </p:cNvPr>
            <p:cNvSpPr>
              <a:spLocks noChangeArrowheads="1"/>
            </p:cNvSpPr>
            <p:nvPr/>
          </p:nvSpPr>
          <p:spPr bwMode="auto">
            <a:xfrm>
              <a:off x="2113" y="2001"/>
              <a:ext cx="9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66FF"/>
                  </a:solidFill>
                  <a:latin typeface="Tahoma" panose="020B0604030504040204" pitchFamily="34" charset="0"/>
                </a:rPr>
                <a:t>grant-S</a:t>
              </a:r>
              <a:r>
                <a:rPr lang="en-US" altLang="zh-CN" i="1">
                  <a:solidFill>
                    <a:srgbClr val="0066FF"/>
                  </a:solidFill>
                  <a:latin typeface="Tahoma" panose="020B0604030504040204" pitchFamily="34" charset="0"/>
                </a:rPr>
                <a:t>(B,T4) </a:t>
              </a:r>
              <a:r>
                <a:rPr lang="en-US" altLang="zh-CN">
                  <a:solidFill>
                    <a:srgbClr val="0066FF"/>
                  </a:solidFill>
                  <a:latin typeface="Tahoma" panose="020B0604030504040204" pitchFamily="34" charset="0"/>
                </a:rPr>
                <a:t>–</a:t>
              </a:r>
              <a:r>
                <a:rPr lang="zh-CN" altLang="en-US">
                  <a:solidFill>
                    <a:srgbClr val="0066FF"/>
                  </a:solidFill>
                  <a:latin typeface="Tahoma" panose="020B0604030504040204" pitchFamily="34" charset="0"/>
                </a:rPr>
                <a:t>等待</a:t>
              </a:r>
            </a:p>
          </p:txBody>
        </p:sp>
        <p:sp>
          <p:nvSpPr>
            <p:cNvPr id="20491" name="Rectangle 27">
              <a:extLst>
                <a:ext uri="{FF2B5EF4-FFF2-40B4-BE49-F238E27FC236}">
                  <a16:creationId xmlns:a16="http://schemas.microsoft.com/office/drawing/2014/main" id="{B43E691B-2B9D-E132-0E0D-969D43F39401}"/>
                </a:ext>
              </a:extLst>
            </p:cNvPr>
            <p:cNvSpPr>
              <a:spLocks noChangeArrowheads="1"/>
            </p:cNvSpPr>
            <p:nvPr/>
          </p:nvSpPr>
          <p:spPr bwMode="auto">
            <a:xfrm>
              <a:off x="2119" y="2184"/>
              <a:ext cx="9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66FF"/>
                  </a:solidFill>
                  <a:latin typeface="Tahoma" panose="020B0604030504040204" pitchFamily="34" charset="0"/>
                </a:rPr>
                <a:t>grant-X</a:t>
              </a:r>
              <a:r>
                <a:rPr lang="en-US" altLang="zh-CN" i="1">
                  <a:solidFill>
                    <a:srgbClr val="0066FF"/>
                  </a:solidFill>
                  <a:latin typeface="Tahoma" panose="020B0604030504040204" pitchFamily="34" charset="0"/>
                </a:rPr>
                <a:t>(A,T3) </a:t>
              </a:r>
              <a:r>
                <a:rPr lang="en-US" altLang="zh-CN">
                  <a:solidFill>
                    <a:srgbClr val="0066FF"/>
                  </a:solidFill>
                  <a:latin typeface="Tahoma" panose="020B0604030504040204" pitchFamily="34" charset="0"/>
                </a:rPr>
                <a:t>-</a:t>
              </a:r>
              <a:r>
                <a:rPr lang="zh-CN" altLang="en-US">
                  <a:solidFill>
                    <a:srgbClr val="0066FF"/>
                  </a:solidFill>
                  <a:latin typeface="Tahoma" panose="020B0604030504040204" pitchFamily="34" charset="0"/>
                </a:rPr>
                <a:t>等待</a:t>
              </a:r>
            </a:p>
          </p:txBody>
        </p:sp>
        <p:sp>
          <p:nvSpPr>
            <p:cNvPr id="20492" name="Line 28">
              <a:extLst>
                <a:ext uri="{FF2B5EF4-FFF2-40B4-BE49-F238E27FC236}">
                  <a16:creationId xmlns:a16="http://schemas.microsoft.com/office/drawing/2014/main" id="{4D414387-BF1B-968B-9E03-0F3D5D4755F6}"/>
                </a:ext>
              </a:extLst>
            </p:cNvPr>
            <p:cNvSpPr>
              <a:spLocks noChangeShapeType="1"/>
            </p:cNvSpPr>
            <p:nvPr/>
          </p:nvSpPr>
          <p:spPr bwMode="auto">
            <a:xfrm>
              <a:off x="1098" y="1125"/>
              <a:ext cx="204" cy="0"/>
            </a:xfrm>
            <a:prstGeom prst="line">
              <a:avLst/>
            </a:prstGeom>
            <a:noFill/>
            <a:ln w="9525">
              <a:solidFill>
                <a:srgbClr val="00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Line 29">
              <a:extLst>
                <a:ext uri="{FF2B5EF4-FFF2-40B4-BE49-F238E27FC236}">
                  <a16:creationId xmlns:a16="http://schemas.microsoft.com/office/drawing/2014/main" id="{2E80664C-423F-D264-8B71-972BC16B7F78}"/>
                </a:ext>
              </a:extLst>
            </p:cNvPr>
            <p:cNvSpPr>
              <a:spLocks noChangeShapeType="1"/>
            </p:cNvSpPr>
            <p:nvPr/>
          </p:nvSpPr>
          <p:spPr bwMode="auto">
            <a:xfrm>
              <a:off x="1824" y="1749"/>
              <a:ext cx="204" cy="0"/>
            </a:xfrm>
            <a:prstGeom prst="line">
              <a:avLst/>
            </a:prstGeom>
            <a:noFill/>
            <a:ln w="9525">
              <a:solidFill>
                <a:srgbClr val="00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Line 30">
              <a:extLst>
                <a:ext uri="{FF2B5EF4-FFF2-40B4-BE49-F238E27FC236}">
                  <a16:creationId xmlns:a16="http://schemas.microsoft.com/office/drawing/2014/main" id="{7FF0493B-BD18-5F3D-DED6-B254FEB52FB0}"/>
                </a:ext>
              </a:extLst>
            </p:cNvPr>
            <p:cNvSpPr>
              <a:spLocks noChangeShapeType="1"/>
            </p:cNvSpPr>
            <p:nvPr/>
          </p:nvSpPr>
          <p:spPr bwMode="auto">
            <a:xfrm>
              <a:off x="1824" y="2076"/>
              <a:ext cx="204" cy="0"/>
            </a:xfrm>
            <a:prstGeom prst="line">
              <a:avLst/>
            </a:prstGeom>
            <a:noFill/>
            <a:ln w="9525">
              <a:solidFill>
                <a:srgbClr val="00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495" name="Line 31">
              <a:extLst>
                <a:ext uri="{FF2B5EF4-FFF2-40B4-BE49-F238E27FC236}">
                  <a16:creationId xmlns:a16="http://schemas.microsoft.com/office/drawing/2014/main" id="{BF3E5811-AB98-ED9D-B5F5-4E166C52A6DC}"/>
                </a:ext>
              </a:extLst>
            </p:cNvPr>
            <p:cNvSpPr>
              <a:spLocks noChangeShapeType="1"/>
            </p:cNvSpPr>
            <p:nvPr/>
          </p:nvSpPr>
          <p:spPr bwMode="auto">
            <a:xfrm>
              <a:off x="1824" y="2241"/>
              <a:ext cx="204" cy="0"/>
            </a:xfrm>
            <a:prstGeom prst="line">
              <a:avLst/>
            </a:prstGeom>
            <a:noFill/>
            <a:ln w="9525">
              <a:solidFill>
                <a:srgbClr val="00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0496" name="Picture 32">
            <a:extLst>
              <a:ext uri="{FF2B5EF4-FFF2-40B4-BE49-F238E27FC236}">
                <a16:creationId xmlns:a16="http://schemas.microsoft.com/office/drawing/2014/main" id="{1BFCD950-A7FE-A5BC-104C-8E4FD955B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29138"/>
            <a:ext cx="8701088" cy="904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97" name="Picture 33">
            <a:extLst>
              <a:ext uri="{FF2B5EF4-FFF2-40B4-BE49-F238E27FC236}">
                <a16:creationId xmlns:a16="http://schemas.microsoft.com/office/drawing/2014/main" id="{FA36FA55-0C48-7E9A-EB91-4EA153F8A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643563"/>
            <a:ext cx="8696325" cy="574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98" name="Picture 36">
            <a:extLst>
              <a:ext uri="{FF2B5EF4-FFF2-40B4-BE49-F238E27FC236}">
                <a16:creationId xmlns:a16="http://schemas.microsoft.com/office/drawing/2014/main" id="{6282449C-6B9D-DD55-8C97-079EBF204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2575" y="2233613"/>
            <a:ext cx="23526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Oval 37">
            <a:extLst>
              <a:ext uri="{FF2B5EF4-FFF2-40B4-BE49-F238E27FC236}">
                <a16:creationId xmlns:a16="http://schemas.microsoft.com/office/drawing/2014/main" id="{3D74609F-DABA-4E81-46F0-EA831BEF6FC9}"/>
              </a:ext>
            </a:extLst>
          </p:cNvPr>
          <p:cNvSpPr>
            <a:spLocks noChangeArrowheads="1"/>
          </p:cNvSpPr>
          <p:nvPr/>
        </p:nvSpPr>
        <p:spPr bwMode="auto">
          <a:xfrm>
            <a:off x="7299325" y="2124075"/>
            <a:ext cx="1466850" cy="1419225"/>
          </a:xfrm>
          <a:prstGeom prst="ellipse">
            <a:avLst/>
          </a:pr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grpSp>
        <p:nvGrpSpPr>
          <p:cNvPr id="813101" name="Group 45">
            <a:extLst>
              <a:ext uri="{FF2B5EF4-FFF2-40B4-BE49-F238E27FC236}">
                <a16:creationId xmlns:a16="http://schemas.microsoft.com/office/drawing/2014/main" id="{BC58884A-25D6-C6E4-2789-5FD622A71EA0}"/>
              </a:ext>
            </a:extLst>
          </p:cNvPr>
          <p:cNvGrpSpPr>
            <a:grpSpLocks/>
          </p:cNvGrpSpPr>
          <p:nvPr/>
        </p:nvGrpSpPr>
        <p:grpSpPr bwMode="auto">
          <a:xfrm>
            <a:off x="1400175" y="4791075"/>
            <a:ext cx="4257675" cy="9525"/>
            <a:chOff x="882" y="3018"/>
            <a:chExt cx="2682" cy="6"/>
          </a:xfrm>
        </p:grpSpPr>
        <p:sp>
          <p:nvSpPr>
            <p:cNvPr id="20501" name="Line 39">
              <a:extLst>
                <a:ext uri="{FF2B5EF4-FFF2-40B4-BE49-F238E27FC236}">
                  <a16:creationId xmlns:a16="http://schemas.microsoft.com/office/drawing/2014/main" id="{466929B9-CCA6-46B0-9D87-D655C319FD33}"/>
                </a:ext>
              </a:extLst>
            </p:cNvPr>
            <p:cNvSpPr>
              <a:spLocks noChangeShapeType="1"/>
            </p:cNvSpPr>
            <p:nvPr/>
          </p:nvSpPr>
          <p:spPr bwMode="auto">
            <a:xfrm flipV="1">
              <a:off x="882" y="3018"/>
              <a:ext cx="72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Line 40">
              <a:extLst>
                <a:ext uri="{FF2B5EF4-FFF2-40B4-BE49-F238E27FC236}">
                  <a16:creationId xmlns:a16="http://schemas.microsoft.com/office/drawing/2014/main" id="{08D906B6-0527-BD29-C10C-ADE7372D65A2}"/>
                </a:ext>
              </a:extLst>
            </p:cNvPr>
            <p:cNvSpPr>
              <a:spLocks noChangeShapeType="1"/>
            </p:cNvSpPr>
            <p:nvPr/>
          </p:nvSpPr>
          <p:spPr bwMode="auto">
            <a:xfrm flipV="1">
              <a:off x="2940" y="3024"/>
              <a:ext cx="62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3100" name="Group 44">
            <a:extLst>
              <a:ext uri="{FF2B5EF4-FFF2-40B4-BE49-F238E27FC236}">
                <a16:creationId xmlns:a16="http://schemas.microsoft.com/office/drawing/2014/main" id="{2028AED8-53E1-26D1-93EE-CECB1227528A}"/>
              </a:ext>
            </a:extLst>
          </p:cNvPr>
          <p:cNvGrpSpPr>
            <a:grpSpLocks/>
          </p:cNvGrpSpPr>
          <p:nvPr/>
        </p:nvGrpSpPr>
        <p:grpSpPr bwMode="auto">
          <a:xfrm>
            <a:off x="2190750" y="5114925"/>
            <a:ext cx="5057775" cy="371475"/>
            <a:chOff x="1380" y="3222"/>
            <a:chExt cx="3186" cy="234"/>
          </a:xfrm>
        </p:grpSpPr>
        <p:sp>
          <p:nvSpPr>
            <p:cNvPr id="20504" name="Line 41">
              <a:extLst>
                <a:ext uri="{FF2B5EF4-FFF2-40B4-BE49-F238E27FC236}">
                  <a16:creationId xmlns:a16="http://schemas.microsoft.com/office/drawing/2014/main" id="{E709F972-F989-C98C-9E71-7E33596B6079}"/>
                </a:ext>
              </a:extLst>
            </p:cNvPr>
            <p:cNvSpPr>
              <a:spLocks noChangeShapeType="1"/>
            </p:cNvSpPr>
            <p:nvPr/>
          </p:nvSpPr>
          <p:spPr bwMode="auto">
            <a:xfrm>
              <a:off x="1380" y="3222"/>
              <a:ext cx="141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5" name="Line 42">
              <a:extLst>
                <a:ext uri="{FF2B5EF4-FFF2-40B4-BE49-F238E27FC236}">
                  <a16:creationId xmlns:a16="http://schemas.microsoft.com/office/drawing/2014/main" id="{68E4D4C2-F2E5-3B8B-7201-AE6A4D425C1C}"/>
                </a:ext>
              </a:extLst>
            </p:cNvPr>
            <p:cNvSpPr>
              <a:spLocks noChangeShapeType="1"/>
            </p:cNvSpPr>
            <p:nvPr/>
          </p:nvSpPr>
          <p:spPr bwMode="auto">
            <a:xfrm flipV="1">
              <a:off x="1878" y="3450"/>
              <a:ext cx="42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6" name="Line 43">
              <a:extLst>
                <a:ext uri="{FF2B5EF4-FFF2-40B4-BE49-F238E27FC236}">
                  <a16:creationId xmlns:a16="http://schemas.microsoft.com/office/drawing/2014/main" id="{574B37AC-CF9A-B005-0AE4-5AB870FE80E1}"/>
                </a:ext>
              </a:extLst>
            </p:cNvPr>
            <p:cNvSpPr>
              <a:spLocks noChangeShapeType="1"/>
            </p:cNvSpPr>
            <p:nvPr/>
          </p:nvSpPr>
          <p:spPr bwMode="auto">
            <a:xfrm flipV="1">
              <a:off x="3174" y="3456"/>
              <a:ext cx="1392"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3111" name="Group 55">
            <a:extLst>
              <a:ext uri="{FF2B5EF4-FFF2-40B4-BE49-F238E27FC236}">
                <a16:creationId xmlns:a16="http://schemas.microsoft.com/office/drawing/2014/main" id="{3491780B-9F0A-EFEB-B7EA-6E883B5B9713}"/>
              </a:ext>
            </a:extLst>
          </p:cNvPr>
          <p:cNvGrpSpPr>
            <a:grpSpLocks/>
          </p:cNvGrpSpPr>
          <p:nvPr/>
        </p:nvGrpSpPr>
        <p:grpSpPr bwMode="auto">
          <a:xfrm>
            <a:off x="676275" y="5934075"/>
            <a:ext cx="3705225" cy="323850"/>
            <a:chOff x="426" y="3738"/>
            <a:chExt cx="2334" cy="204"/>
          </a:xfrm>
        </p:grpSpPr>
        <p:sp>
          <p:nvSpPr>
            <p:cNvPr id="20508" name="Line 16">
              <a:extLst>
                <a:ext uri="{FF2B5EF4-FFF2-40B4-BE49-F238E27FC236}">
                  <a16:creationId xmlns:a16="http://schemas.microsoft.com/office/drawing/2014/main" id="{771141A2-59BD-B09E-EE57-E2BE0E936D44}"/>
                </a:ext>
              </a:extLst>
            </p:cNvPr>
            <p:cNvSpPr>
              <a:spLocks noChangeShapeType="1"/>
            </p:cNvSpPr>
            <p:nvPr/>
          </p:nvSpPr>
          <p:spPr bwMode="auto">
            <a:xfrm>
              <a:off x="426" y="3942"/>
              <a:ext cx="1812"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9" name="Line 46">
              <a:extLst>
                <a:ext uri="{FF2B5EF4-FFF2-40B4-BE49-F238E27FC236}">
                  <a16:creationId xmlns:a16="http://schemas.microsoft.com/office/drawing/2014/main" id="{AC7B64C5-97AC-1B5D-B307-6F31E3C01BC0}"/>
                </a:ext>
              </a:extLst>
            </p:cNvPr>
            <p:cNvSpPr>
              <a:spLocks noChangeShapeType="1"/>
            </p:cNvSpPr>
            <p:nvPr/>
          </p:nvSpPr>
          <p:spPr bwMode="auto">
            <a:xfrm flipV="1">
              <a:off x="426" y="3738"/>
              <a:ext cx="233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13112" name="Rectangle 56">
            <a:extLst>
              <a:ext uri="{FF2B5EF4-FFF2-40B4-BE49-F238E27FC236}">
                <a16:creationId xmlns:a16="http://schemas.microsoft.com/office/drawing/2014/main" id="{5D4A522B-1676-52DD-71FA-9480D4926606}"/>
              </a:ext>
            </a:extLst>
          </p:cNvPr>
          <p:cNvSpPr>
            <a:spLocks noChangeArrowheads="1"/>
          </p:cNvSpPr>
          <p:nvPr/>
        </p:nvSpPr>
        <p:spPr bwMode="auto">
          <a:xfrm>
            <a:off x="204788" y="4202113"/>
            <a:ext cx="415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sz="1800"/>
              <a:t>发生死锁时，其等待图中一定带</a:t>
            </a:r>
            <a:r>
              <a:rPr lang="zh-CN" altLang="en-US" sz="1800">
                <a:solidFill>
                  <a:srgbClr val="FF0000"/>
                </a:solidFill>
              </a:rPr>
              <a:t>有向环</a:t>
            </a:r>
            <a:r>
              <a:rPr lang="zh-CN" altLang="en-US" sz="1800"/>
              <a:t>！</a:t>
            </a:r>
          </a:p>
        </p:txBody>
      </p:sp>
      <p:pic>
        <p:nvPicPr>
          <p:cNvPr id="20511" name="Picture 35">
            <a:extLst>
              <a:ext uri="{FF2B5EF4-FFF2-40B4-BE49-F238E27FC236}">
                <a16:creationId xmlns:a16="http://schemas.microsoft.com/office/drawing/2014/main" id="{EA9665C3-57FE-14A9-B953-E624586C3A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2214563"/>
            <a:ext cx="208121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3070"/>
                                        </p:tgtEl>
                                        <p:attrNameLst>
                                          <p:attrName>style.visibility</p:attrName>
                                        </p:attrNameLst>
                                      </p:cBhvr>
                                      <p:to>
                                        <p:strVal val="visible"/>
                                      </p:to>
                                    </p:set>
                                    <p:anim calcmode="lin" valueType="num">
                                      <p:cBhvr additive="base">
                                        <p:cTn id="7" dur="500" fill="hold"/>
                                        <p:tgtEl>
                                          <p:spTgt spid="813070"/>
                                        </p:tgtEl>
                                        <p:attrNameLst>
                                          <p:attrName>ppt_x</p:attrName>
                                        </p:attrNameLst>
                                      </p:cBhvr>
                                      <p:tavLst>
                                        <p:tav tm="0">
                                          <p:val>
                                            <p:strVal val="#ppt_x"/>
                                          </p:val>
                                        </p:tav>
                                        <p:tav tm="100000">
                                          <p:val>
                                            <p:strVal val="#ppt_x"/>
                                          </p:val>
                                        </p:tav>
                                      </p:tavLst>
                                    </p:anim>
                                    <p:anim calcmode="lin" valueType="num">
                                      <p:cBhvr additive="base">
                                        <p:cTn id="8" dur="500" fill="hold"/>
                                        <p:tgtEl>
                                          <p:spTgt spid="81307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3101"/>
                                        </p:tgtEl>
                                        <p:attrNameLst>
                                          <p:attrName>style.visibility</p:attrName>
                                        </p:attrNameLst>
                                      </p:cBhvr>
                                      <p:to>
                                        <p:strVal val="visible"/>
                                      </p:to>
                                    </p:set>
                                    <p:anim calcmode="lin" valueType="num">
                                      <p:cBhvr additive="base">
                                        <p:cTn id="13" dur="500" fill="hold"/>
                                        <p:tgtEl>
                                          <p:spTgt spid="813101"/>
                                        </p:tgtEl>
                                        <p:attrNameLst>
                                          <p:attrName>ppt_x</p:attrName>
                                        </p:attrNameLst>
                                      </p:cBhvr>
                                      <p:tavLst>
                                        <p:tav tm="0">
                                          <p:val>
                                            <p:strVal val="#ppt_x"/>
                                          </p:val>
                                        </p:tav>
                                        <p:tav tm="100000">
                                          <p:val>
                                            <p:strVal val="#ppt_x"/>
                                          </p:val>
                                        </p:tav>
                                      </p:tavLst>
                                    </p:anim>
                                    <p:anim calcmode="lin" valueType="num">
                                      <p:cBhvr additive="base">
                                        <p:cTn id="14" dur="500" fill="hold"/>
                                        <p:tgtEl>
                                          <p:spTgt spid="81310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13100"/>
                                        </p:tgtEl>
                                        <p:attrNameLst>
                                          <p:attrName>style.visibility</p:attrName>
                                        </p:attrNameLst>
                                      </p:cBhvr>
                                      <p:to>
                                        <p:strVal val="visible"/>
                                      </p:to>
                                    </p:set>
                                    <p:anim calcmode="lin" valueType="num">
                                      <p:cBhvr additive="base">
                                        <p:cTn id="17" dur="500" fill="hold"/>
                                        <p:tgtEl>
                                          <p:spTgt spid="813100"/>
                                        </p:tgtEl>
                                        <p:attrNameLst>
                                          <p:attrName>ppt_x</p:attrName>
                                        </p:attrNameLst>
                                      </p:cBhvr>
                                      <p:tavLst>
                                        <p:tav tm="0">
                                          <p:val>
                                            <p:strVal val="#ppt_x"/>
                                          </p:val>
                                        </p:tav>
                                        <p:tav tm="100000">
                                          <p:val>
                                            <p:strVal val="#ppt_x"/>
                                          </p:val>
                                        </p:tav>
                                      </p:tavLst>
                                    </p:anim>
                                    <p:anim calcmode="lin" valueType="num">
                                      <p:cBhvr additive="base">
                                        <p:cTn id="18" dur="500" fill="hold"/>
                                        <p:tgtEl>
                                          <p:spTgt spid="81310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13111"/>
                                        </p:tgtEl>
                                        <p:attrNameLst>
                                          <p:attrName>style.visibility</p:attrName>
                                        </p:attrNameLst>
                                      </p:cBhvr>
                                      <p:to>
                                        <p:strVal val="visible"/>
                                      </p:to>
                                    </p:set>
                                    <p:anim calcmode="lin" valueType="num">
                                      <p:cBhvr additive="base">
                                        <p:cTn id="23" dur="500" fill="hold"/>
                                        <p:tgtEl>
                                          <p:spTgt spid="813111"/>
                                        </p:tgtEl>
                                        <p:attrNameLst>
                                          <p:attrName>ppt_x</p:attrName>
                                        </p:attrNameLst>
                                      </p:cBhvr>
                                      <p:tavLst>
                                        <p:tav tm="0">
                                          <p:val>
                                            <p:strVal val="#ppt_x"/>
                                          </p:val>
                                        </p:tav>
                                        <p:tav tm="100000">
                                          <p:val>
                                            <p:strVal val="#ppt_x"/>
                                          </p:val>
                                        </p:tav>
                                      </p:tavLst>
                                    </p:anim>
                                    <p:anim calcmode="lin" valueType="num">
                                      <p:cBhvr additive="base">
                                        <p:cTn id="24" dur="500" fill="hold"/>
                                        <p:tgtEl>
                                          <p:spTgt spid="813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13112"/>
                                        </p:tgtEl>
                                        <p:attrNameLst>
                                          <p:attrName>style.visibility</p:attrName>
                                        </p:attrNameLst>
                                      </p:cBhvr>
                                      <p:to>
                                        <p:strVal val="visible"/>
                                      </p:to>
                                    </p:set>
                                    <p:anim calcmode="lin" valueType="num">
                                      <p:cBhvr additive="base">
                                        <p:cTn id="27" dur="500" fill="hold"/>
                                        <p:tgtEl>
                                          <p:spTgt spid="813112"/>
                                        </p:tgtEl>
                                        <p:attrNameLst>
                                          <p:attrName>ppt_x</p:attrName>
                                        </p:attrNameLst>
                                      </p:cBhvr>
                                      <p:tavLst>
                                        <p:tav tm="0">
                                          <p:val>
                                            <p:strVal val="#ppt_x"/>
                                          </p:val>
                                        </p:tav>
                                        <p:tav tm="100000">
                                          <p:val>
                                            <p:strVal val="#ppt_x"/>
                                          </p:val>
                                        </p:tav>
                                      </p:tavLst>
                                    </p:anim>
                                    <p:anim calcmode="lin" valueType="num">
                                      <p:cBhvr additive="base">
                                        <p:cTn id="28" dur="500" fill="hold"/>
                                        <p:tgtEl>
                                          <p:spTgt spid="813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70" grpId="0"/>
      <p:bldP spid="813112"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编号占位符 5">
            <a:extLst>
              <a:ext uri="{FF2B5EF4-FFF2-40B4-BE49-F238E27FC236}">
                <a16:creationId xmlns:a16="http://schemas.microsoft.com/office/drawing/2014/main" id="{7BB6E3A1-9BB1-EF34-3709-4C7E6FD86DE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8E0568-89DA-4FE7-9CAE-0A0D62DB6EF8}" type="slidenum">
              <a:rPr lang="zh-CN" altLang="en-US"/>
              <a:pPr/>
              <a:t>405</a:t>
            </a:fld>
            <a:endParaRPr lang="zh-CN" altLang="en-US"/>
          </a:p>
        </p:txBody>
      </p:sp>
      <p:sp>
        <p:nvSpPr>
          <p:cNvPr id="21506" name="Rectangle 2">
            <a:extLst>
              <a:ext uri="{FF2B5EF4-FFF2-40B4-BE49-F238E27FC236}">
                <a16:creationId xmlns:a16="http://schemas.microsoft.com/office/drawing/2014/main" id="{210BAE52-6038-3BA1-9D3D-8B8B146C740F}"/>
              </a:ext>
            </a:extLst>
          </p:cNvPr>
          <p:cNvSpPr>
            <a:spLocks noGrp="1" noChangeArrowheads="1"/>
          </p:cNvSpPr>
          <p:nvPr>
            <p:ph type="title"/>
          </p:nvPr>
        </p:nvSpPr>
        <p:spPr>
          <a:xfrm>
            <a:off x="254000" y="169863"/>
            <a:ext cx="4557713" cy="438150"/>
          </a:xfrm>
        </p:spPr>
        <p:txBody>
          <a:bodyPr/>
          <a:lstStyle/>
          <a:p>
            <a:pPr algn="l"/>
            <a:r>
              <a:rPr lang="en-US" altLang="zh-CN" sz="2800" b="1">
                <a:latin typeface="黑体" panose="02010609060101010101" pitchFamily="49" charset="-122"/>
                <a:ea typeface="黑体" panose="02010609060101010101" pitchFamily="49" charset="-122"/>
              </a:rPr>
              <a:t>2.2 </a:t>
            </a:r>
            <a:r>
              <a:rPr lang="zh-CN" altLang="en-US" sz="2800" b="1">
                <a:latin typeface="黑体" panose="02010609060101010101" pitchFamily="49" charset="-122"/>
                <a:ea typeface="黑体" panose="02010609060101010101" pitchFamily="49" charset="-122"/>
              </a:rPr>
              <a:t>死锁的解除方法</a:t>
            </a:r>
            <a:r>
              <a:rPr lang="en-US" altLang="zh-CN" sz="1800" b="1">
                <a:solidFill>
                  <a:schemeClr val="tx1"/>
                </a:solidFill>
                <a:latin typeface="黑体" panose="02010609060101010101" pitchFamily="49" charset="-122"/>
                <a:ea typeface="黑体" panose="02010609060101010101" pitchFamily="49" charset="-122"/>
              </a:rPr>
              <a:t>p.381</a:t>
            </a:r>
          </a:p>
        </p:txBody>
      </p:sp>
      <p:grpSp>
        <p:nvGrpSpPr>
          <p:cNvPr id="21507" name="Group 9">
            <a:extLst>
              <a:ext uri="{FF2B5EF4-FFF2-40B4-BE49-F238E27FC236}">
                <a16:creationId xmlns:a16="http://schemas.microsoft.com/office/drawing/2014/main" id="{2E6844FA-458E-530B-41E7-07F9A3214A08}"/>
              </a:ext>
            </a:extLst>
          </p:cNvPr>
          <p:cNvGrpSpPr>
            <a:grpSpLocks/>
          </p:cNvGrpSpPr>
          <p:nvPr/>
        </p:nvGrpSpPr>
        <p:grpSpPr bwMode="auto">
          <a:xfrm>
            <a:off x="219075" y="1074738"/>
            <a:ext cx="8642350" cy="5191125"/>
            <a:chOff x="138" y="771"/>
            <a:chExt cx="5444" cy="3270"/>
          </a:xfrm>
        </p:grpSpPr>
        <p:pic>
          <p:nvPicPr>
            <p:cNvPr id="21508" name="Picture 7">
              <a:extLst>
                <a:ext uri="{FF2B5EF4-FFF2-40B4-BE49-F238E27FC236}">
                  <a16:creationId xmlns:a16="http://schemas.microsoft.com/office/drawing/2014/main" id="{590FE272-A19E-7DE7-F7BA-64D86A387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 y="771"/>
              <a:ext cx="5444" cy="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8">
              <a:extLst>
                <a:ext uri="{FF2B5EF4-FFF2-40B4-BE49-F238E27FC236}">
                  <a16:creationId xmlns:a16="http://schemas.microsoft.com/office/drawing/2014/main" id="{BF7D3250-9072-BC0D-68B8-B8E87D7D4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 y="774"/>
              <a:ext cx="156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10" name="Rectangle 12">
            <a:extLst>
              <a:ext uri="{FF2B5EF4-FFF2-40B4-BE49-F238E27FC236}">
                <a16:creationId xmlns:a16="http://schemas.microsoft.com/office/drawing/2014/main" id="{848D3E04-77BC-CFE7-9A8A-32460AF0D244}"/>
              </a:ext>
            </a:extLst>
          </p:cNvPr>
          <p:cNvSpPr>
            <a:spLocks noChangeArrowheads="1"/>
          </p:cNvSpPr>
          <p:nvPr/>
        </p:nvSpPr>
        <p:spPr bwMode="auto">
          <a:xfrm>
            <a:off x="6261100" y="95250"/>
            <a:ext cx="24733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二 死锁处理</a:t>
            </a:r>
            <a:endParaRPr lang="en-US" altLang="zh-CN" sz="2000">
              <a:solidFill>
                <a:srgbClr val="008000"/>
              </a:solidFill>
              <a:latin typeface="黑体" panose="02010609060101010101" pitchFamily="49" charset="-122"/>
              <a:ea typeface="黑体" panose="02010609060101010101" pitchFamily="49" charset="-122"/>
            </a:endParaRPr>
          </a:p>
        </p:txBody>
      </p:sp>
      <p:sp>
        <p:nvSpPr>
          <p:cNvPr id="21511" name="AutoShape 4">
            <a:extLst>
              <a:ext uri="{FF2B5EF4-FFF2-40B4-BE49-F238E27FC236}">
                <a16:creationId xmlns:a16="http://schemas.microsoft.com/office/drawing/2014/main" id="{DC3075C0-822C-FC74-1D28-26F4A80952E0}"/>
              </a:ext>
            </a:extLst>
          </p:cNvPr>
          <p:cNvSpPr>
            <a:spLocks noChangeArrowheads="1"/>
          </p:cNvSpPr>
          <p:nvPr/>
        </p:nvSpPr>
        <p:spPr bwMode="auto">
          <a:xfrm>
            <a:off x="6961188" y="792163"/>
            <a:ext cx="2070100" cy="647700"/>
          </a:xfrm>
          <a:prstGeom prst="cloudCallout">
            <a:avLst>
              <a:gd name="adj1" fmla="val 47468"/>
              <a:gd name="adj2" fmla="val 73056"/>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出现死锁时如何解除？</a:t>
            </a:r>
          </a:p>
        </p:txBody>
      </p:sp>
      <p:grpSp>
        <p:nvGrpSpPr>
          <p:cNvPr id="822298" name="Group 26">
            <a:extLst>
              <a:ext uri="{FF2B5EF4-FFF2-40B4-BE49-F238E27FC236}">
                <a16:creationId xmlns:a16="http://schemas.microsoft.com/office/drawing/2014/main" id="{A1B3068B-8277-E8FD-2EE2-14E9D263D80A}"/>
              </a:ext>
            </a:extLst>
          </p:cNvPr>
          <p:cNvGrpSpPr>
            <a:grpSpLocks/>
          </p:cNvGrpSpPr>
          <p:nvPr/>
        </p:nvGrpSpPr>
        <p:grpSpPr bwMode="auto">
          <a:xfrm>
            <a:off x="241300" y="1055688"/>
            <a:ext cx="7040563" cy="871537"/>
            <a:chOff x="152" y="759"/>
            <a:chExt cx="4435" cy="549"/>
          </a:xfrm>
        </p:grpSpPr>
        <p:sp>
          <p:nvSpPr>
            <p:cNvPr id="21513" name="Rectangle 14">
              <a:extLst>
                <a:ext uri="{FF2B5EF4-FFF2-40B4-BE49-F238E27FC236}">
                  <a16:creationId xmlns:a16="http://schemas.microsoft.com/office/drawing/2014/main" id="{EF7CAE8E-6CA8-C029-50C3-36CE1AE0A772}"/>
                </a:ext>
              </a:extLst>
            </p:cNvPr>
            <p:cNvSpPr>
              <a:spLocks noChangeArrowheads="1"/>
            </p:cNvSpPr>
            <p:nvPr/>
          </p:nvSpPr>
          <p:spPr bwMode="auto">
            <a:xfrm>
              <a:off x="152" y="759"/>
              <a:ext cx="21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34" charset="0"/>
                </a:rPr>
                <a:t>法</a:t>
              </a:r>
              <a:r>
                <a:rPr lang="en-US" altLang="zh-CN" sz="1600">
                  <a:latin typeface="Tahoma" panose="020B0604030504040204" pitchFamily="34" charset="0"/>
                </a:rPr>
                <a:t>1</a:t>
              </a:r>
              <a:endParaRPr lang="en-US" altLang="zh-CN" sz="1100">
                <a:latin typeface="Tahoma" panose="020B0604030504040204" pitchFamily="34" charset="0"/>
              </a:endParaRPr>
            </a:p>
          </p:txBody>
        </p:sp>
        <p:grpSp>
          <p:nvGrpSpPr>
            <p:cNvPr id="21514" name="Group 22">
              <a:extLst>
                <a:ext uri="{FF2B5EF4-FFF2-40B4-BE49-F238E27FC236}">
                  <a16:creationId xmlns:a16="http://schemas.microsoft.com/office/drawing/2014/main" id="{DA2990B0-EBD9-DC8D-985A-377F8EBE5981}"/>
                </a:ext>
              </a:extLst>
            </p:cNvPr>
            <p:cNvGrpSpPr>
              <a:grpSpLocks/>
            </p:cNvGrpSpPr>
            <p:nvPr/>
          </p:nvGrpSpPr>
          <p:grpSpPr bwMode="auto">
            <a:xfrm>
              <a:off x="174" y="948"/>
              <a:ext cx="4413" cy="360"/>
              <a:chOff x="174" y="948"/>
              <a:chExt cx="4413" cy="360"/>
            </a:xfrm>
          </p:grpSpPr>
          <p:sp>
            <p:nvSpPr>
              <p:cNvPr id="21515" name="Line 18">
                <a:extLst>
                  <a:ext uri="{FF2B5EF4-FFF2-40B4-BE49-F238E27FC236}">
                    <a16:creationId xmlns:a16="http://schemas.microsoft.com/office/drawing/2014/main" id="{B857C043-1F5A-2656-08DC-6ACFA4123816}"/>
                  </a:ext>
                </a:extLst>
              </p:cNvPr>
              <p:cNvSpPr>
                <a:spLocks noChangeShapeType="1"/>
              </p:cNvSpPr>
              <p:nvPr/>
            </p:nvSpPr>
            <p:spPr bwMode="auto">
              <a:xfrm>
                <a:off x="174" y="1308"/>
                <a:ext cx="828"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516" name="Group 21">
                <a:extLst>
                  <a:ext uri="{FF2B5EF4-FFF2-40B4-BE49-F238E27FC236}">
                    <a16:creationId xmlns:a16="http://schemas.microsoft.com/office/drawing/2014/main" id="{0A5E3935-A4FE-F6CE-9331-DE5EFC8AF816}"/>
                  </a:ext>
                </a:extLst>
              </p:cNvPr>
              <p:cNvGrpSpPr>
                <a:grpSpLocks/>
              </p:cNvGrpSpPr>
              <p:nvPr/>
            </p:nvGrpSpPr>
            <p:grpSpPr bwMode="auto">
              <a:xfrm>
                <a:off x="3192" y="948"/>
                <a:ext cx="1395" cy="168"/>
                <a:chOff x="3192" y="948"/>
                <a:chExt cx="1395" cy="168"/>
              </a:xfrm>
            </p:grpSpPr>
            <p:sp>
              <p:nvSpPr>
                <p:cNvPr id="21517" name="Line 17">
                  <a:extLst>
                    <a:ext uri="{FF2B5EF4-FFF2-40B4-BE49-F238E27FC236}">
                      <a16:creationId xmlns:a16="http://schemas.microsoft.com/office/drawing/2014/main" id="{27865F17-5849-4EFB-FB77-C3FF1370952A}"/>
                    </a:ext>
                  </a:extLst>
                </p:cNvPr>
                <p:cNvSpPr>
                  <a:spLocks noChangeShapeType="1"/>
                </p:cNvSpPr>
                <p:nvPr/>
              </p:nvSpPr>
              <p:spPr bwMode="auto">
                <a:xfrm>
                  <a:off x="3192" y="1116"/>
                  <a:ext cx="732"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8" name="Rectangle 20">
                  <a:extLst>
                    <a:ext uri="{FF2B5EF4-FFF2-40B4-BE49-F238E27FC236}">
                      <a16:creationId xmlns:a16="http://schemas.microsoft.com/office/drawing/2014/main" id="{5C761112-F3BA-C1F6-F959-AC16133CB988}"/>
                    </a:ext>
                  </a:extLst>
                </p:cNvPr>
                <p:cNvSpPr>
                  <a:spLocks noChangeArrowheads="1"/>
                </p:cNvSpPr>
                <p:nvPr/>
              </p:nvSpPr>
              <p:spPr bwMode="auto">
                <a:xfrm>
                  <a:off x="3953" y="948"/>
                  <a:ext cx="63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600">
                      <a:latin typeface="Tahoma" panose="020B0604030504040204" pitchFamily="34" charset="0"/>
                    </a:rPr>
                    <a:t>(</a:t>
                  </a:r>
                  <a:r>
                    <a:rPr lang="zh-CN" altLang="en-US" sz="1600">
                      <a:latin typeface="Tahoma" panose="020B0604030504040204" pitchFamily="34" charset="0"/>
                    </a:rPr>
                    <a:t>某一事务</a:t>
                  </a:r>
                  <a:r>
                    <a:rPr lang="en-US" altLang="zh-CN" sz="1600">
                      <a:latin typeface="Tahoma" panose="020B0604030504040204" pitchFamily="34" charset="0"/>
                    </a:rPr>
                    <a:t>)</a:t>
                  </a:r>
                  <a:endParaRPr lang="en-US" altLang="zh-CN" sz="1100">
                    <a:latin typeface="Tahoma" panose="020B0604030504040204" pitchFamily="34" charset="0"/>
                  </a:endParaRPr>
                </a:p>
              </p:txBody>
            </p:sp>
          </p:grpSp>
        </p:grpSp>
      </p:grpSp>
      <p:grpSp>
        <p:nvGrpSpPr>
          <p:cNvPr id="822297" name="Group 25">
            <a:extLst>
              <a:ext uri="{FF2B5EF4-FFF2-40B4-BE49-F238E27FC236}">
                <a16:creationId xmlns:a16="http://schemas.microsoft.com/office/drawing/2014/main" id="{298F7F97-90C7-CCF2-7D13-D063336A1148}"/>
              </a:ext>
            </a:extLst>
          </p:cNvPr>
          <p:cNvGrpSpPr>
            <a:grpSpLocks/>
          </p:cNvGrpSpPr>
          <p:nvPr/>
        </p:nvGrpSpPr>
        <p:grpSpPr bwMode="auto">
          <a:xfrm>
            <a:off x="292100" y="1622425"/>
            <a:ext cx="5699125" cy="1695450"/>
            <a:chOff x="184" y="1116"/>
            <a:chExt cx="3590" cy="1056"/>
          </a:xfrm>
        </p:grpSpPr>
        <p:sp>
          <p:nvSpPr>
            <p:cNvPr id="21520" name="Line 19">
              <a:extLst>
                <a:ext uri="{FF2B5EF4-FFF2-40B4-BE49-F238E27FC236}">
                  <a16:creationId xmlns:a16="http://schemas.microsoft.com/office/drawing/2014/main" id="{C864B1A7-D27D-FAD4-BDAF-F505262C293F}"/>
                </a:ext>
              </a:extLst>
            </p:cNvPr>
            <p:cNvSpPr>
              <a:spLocks noChangeShapeType="1"/>
            </p:cNvSpPr>
            <p:nvPr/>
          </p:nvSpPr>
          <p:spPr bwMode="auto">
            <a:xfrm flipV="1">
              <a:off x="900" y="1116"/>
              <a:ext cx="33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AutoShape 23">
              <a:extLst>
                <a:ext uri="{FF2B5EF4-FFF2-40B4-BE49-F238E27FC236}">
                  <a16:creationId xmlns:a16="http://schemas.microsoft.com/office/drawing/2014/main" id="{6C4A57D7-FBE3-1F44-742E-66AC56F6C719}"/>
                </a:ext>
              </a:extLst>
            </p:cNvPr>
            <p:cNvSpPr>
              <a:spLocks/>
            </p:cNvSpPr>
            <p:nvPr/>
          </p:nvSpPr>
          <p:spPr bwMode="auto">
            <a:xfrm>
              <a:off x="184" y="1572"/>
              <a:ext cx="134" cy="600"/>
            </a:xfrm>
            <a:prstGeom prst="leftBrace">
              <a:avLst>
                <a:gd name="adj1" fmla="val 37251"/>
                <a:gd name="adj2" fmla="val 50000"/>
              </a:avLst>
            </a:prstGeom>
            <a:noFill/>
            <a:ln w="19050">
              <a:solidFill>
                <a:srgbClr val="0066FF"/>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sp>
          <p:nvSpPr>
            <p:cNvPr id="21522" name="Line 24">
              <a:extLst>
                <a:ext uri="{FF2B5EF4-FFF2-40B4-BE49-F238E27FC236}">
                  <a16:creationId xmlns:a16="http://schemas.microsoft.com/office/drawing/2014/main" id="{FC396C95-A7F5-8537-E16A-2D34993560AF}"/>
                </a:ext>
              </a:extLst>
            </p:cNvPr>
            <p:cNvSpPr>
              <a:spLocks noChangeShapeType="1"/>
            </p:cNvSpPr>
            <p:nvPr/>
          </p:nvSpPr>
          <p:spPr bwMode="auto">
            <a:xfrm flipV="1">
              <a:off x="3060" y="1296"/>
              <a:ext cx="714"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2305" name="Group 33">
            <a:extLst>
              <a:ext uri="{FF2B5EF4-FFF2-40B4-BE49-F238E27FC236}">
                <a16:creationId xmlns:a16="http://schemas.microsoft.com/office/drawing/2014/main" id="{7771A66C-90EC-8CD2-6AF9-CED0D6094768}"/>
              </a:ext>
            </a:extLst>
          </p:cNvPr>
          <p:cNvGrpSpPr>
            <a:grpSpLocks/>
          </p:cNvGrpSpPr>
          <p:nvPr/>
        </p:nvGrpSpPr>
        <p:grpSpPr bwMode="auto">
          <a:xfrm>
            <a:off x="212725" y="3160713"/>
            <a:ext cx="8616950" cy="1100137"/>
            <a:chOff x="134" y="2085"/>
            <a:chExt cx="5428" cy="693"/>
          </a:xfrm>
        </p:grpSpPr>
        <p:sp>
          <p:nvSpPr>
            <p:cNvPr id="21524" name="Rectangle 15">
              <a:extLst>
                <a:ext uri="{FF2B5EF4-FFF2-40B4-BE49-F238E27FC236}">
                  <a16:creationId xmlns:a16="http://schemas.microsoft.com/office/drawing/2014/main" id="{3E795E63-48E0-49ED-D9C5-323A09F4ADAA}"/>
                </a:ext>
              </a:extLst>
            </p:cNvPr>
            <p:cNvSpPr>
              <a:spLocks noChangeArrowheads="1"/>
            </p:cNvSpPr>
            <p:nvPr/>
          </p:nvSpPr>
          <p:spPr bwMode="auto">
            <a:xfrm>
              <a:off x="134" y="2226"/>
              <a:ext cx="21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34" charset="0"/>
                </a:rPr>
                <a:t>法</a:t>
              </a:r>
              <a:r>
                <a:rPr lang="en-US" altLang="zh-CN" sz="1600">
                  <a:latin typeface="Tahoma" panose="020B0604030504040204" pitchFamily="34" charset="0"/>
                </a:rPr>
                <a:t>2</a:t>
              </a:r>
              <a:endParaRPr lang="en-US" altLang="zh-CN" sz="1100">
                <a:latin typeface="Tahoma" panose="020B0604030504040204" pitchFamily="34" charset="0"/>
              </a:endParaRPr>
            </a:p>
          </p:txBody>
        </p:sp>
        <p:sp>
          <p:nvSpPr>
            <p:cNvPr id="21525" name="Line 27">
              <a:extLst>
                <a:ext uri="{FF2B5EF4-FFF2-40B4-BE49-F238E27FC236}">
                  <a16:creationId xmlns:a16="http://schemas.microsoft.com/office/drawing/2014/main" id="{DD82B79C-5F40-741D-6758-7E5C8E3C8DC2}"/>
                </a:ext>
              </a:extLst>
            </p:cNvPr>
            <p:cNvSpPr>
              <a:spLocks noChangeShapeType="1"/>
            </p:cNvSpPr>
            <p:nvPr/>
          </p:nvSpPr>
          <p:spPr bwMode="auto">
            <a:xfrm>
              <a:off x="990" y="2598"/>
              <a:ext cx="516"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6" name="Line 28">
              <a:extLst>
                <a:ext uri="{FF2B5EF4-FFF2-40B4-BE49-F238E27FC236}">
                  <a16:creationId xmlns:a16="http://schemas.microsoft.com/office/drawing/2014/main" id="{070C5D4B-B0A2-C2D9-93B2-6AC5E20A0D2B}"/>
                </a:ext>
              </a:extLst>
            </p:cNvPr>
            <p:cNvSpPr>
              <a:spLocks noChangeShapeType="1"/>
            </p:cNvSpPr>
            <p:nvPr/>
          </p:nvSpPr>
          <p:spPr bwMode="auto">
            <a:xfrm>
              <a:off x="1380" y="2778"/>
              <a:ext cx="516"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7" name="Rectangle 29">
              <a:extLst>
                <a:ext uri="{FF2B5EF4-FFF2-40B4-BE49-F238E27FC236}">
                  <a16:creationId xmlns:a16="http://schemas.microsoft.com/office/drawing/2014/main" id="{EFDE8CC1-B2F7-2FA6-0F30-3CB9A88F02A8}"/>
                </a:ext>
              </a:extLst>
            </p:cNvPr>
            <p:cNvSpPr>
              <a:spLocks noChangeArrowheads="1"/>
            </p:cNvSpPr>
            <p:nvPr/>
          </p:nvSpPr>
          <p:spPr bwMode="auto">
            <a:xfrm>
              <a:off x="2744" y="2085"/>
              <a:ext cx="8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sz="1800"/>
                <a:t>对法</a:t>
              </a:r>
              <a:r>
                <a:rPr lang="en-US" altLang="zh-CN" sz="1800"/>
                <a:t>1</a:t>
              </a:r>
              <a:r>
                <a:rPr lang="zh-CN" altLang="en-US" sz="1800"/>
                <a:t>的改进</a:t>
              </a:r>
            </a:p>
          </p:txBody>
        </p:sp>
        <p:sp>
          <p:nvSpPr>
            <p:cNvPr id="21528" name="Line 30">
              <a:extLst>
                <a:ext uri="{FF2B5EF4-FFF2-40B4-BE49-F238E27FC236}">
                  <a16:creationId xmlns:a16="http://schemas.microsoft.com/office/drawing/2014/main" id="{66DA0423-1E51-BE91-B3FF-BA59C0D3E3E0}"/>
                </a:ext>
              </a:extLst>
            </p:cNvPr>
            <p:cNvSpPr>
              <a:spLocks noChangeShapeType="1"/>
            </p:cNvSpPr>
            <p:nvPr/>
          </p:nvSpPr>
          <p:spPr bwMode="auto">
            <a:xfrm flipH="1">
              <a:off x="1962" y="2226"/>
              <a:ext cx="774" cy="414"/>
            </a:xfrm>
            <a:prstGeom prst="line">
              <a:avLst/>
            </a:prstGeom>
            <a:noFill/>
            <a:ln w="19050">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29" name="Line 31">
              <a:extLst>
                <a:ext uri="{FF2B5EF4-FFF2-40B4-BE49-F238E27FC236}">
                  <a16:creationId xmlns:a16="http://schemas.microsoft.com/office/drawing/2014/main" id="{4C4A2DB6-BFD2-8256-D6D1-0A4DE5C3D14B}"/>
                </a:ext>
              </a:extLst>
            </p:cNvPr>
            <p:cNvSpPr>
              <a:spLocks noChangeShapeType="1"/>
            </p:cNvSpPr>
            <p:nvPr/>
          </p:nvSpPr>
          <p:spPr bwMode="auto">
            <a:xfrm>
              <a:off x="4344" y="2592"/>
              <a:ext cx="1218"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0" name="Line 32">
              <a:extLst>
                <a:ext uri="{FF2B5EF4-FFF2-40B4-BE49-F238E27FC236}">
                  <a16:creationId xmlns:a16="http://schemas.microsoft.com/office/drawing/2014/main" id="{991D00D0-B8A8-C03B-B7F7-F59301A3A633}"/>
                </a:ext>
              </a:extLst>
            </p:cNvPr>
            <p:cNvSpPr>
              <a:spLocks noChangeShapeType="1"/>
            </p:cNvSpPr>
            <p:nvPr/>
          </p:nvSpPr>
          <p:spPr bwMode="auto">
            <a:xfrm flipV="1">
              <a:off x="156" y="2778"/>
              <a:ext cx="36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2311" name="Group 39">
            <a:extLst>
              <a:ext uri="{FF2B5EF4-FFF2-40B4-BE49-F238E27FC236}">
                <a16:creationId xmlns:a16="http://schemas.microsoft.com/office/drawing/2014/main" id="{AD914884-88DF-AA9E-5CF2-7EAF46376E7B}"/>
              </a:ext>
            </a:extLst>
          </p:cNvPr>
          <p:cNvGrpSpPr>
            <a:grpSpLocks/>
          </p:cNvGrpSpPr>
          <p:nvPr/>
        </p:nvGrpSpPr>
        <p:grpSpPr bwMode="auto">
          <a:xfrm>
            <a:off x="222250" y="5170488"/>
            <a:ext cx="8626475" cy="1128712"/>
            <a:chOff x="140" y="3351"/>
            <a:chExt cx="5434" cy="711"/>
          </a:xfrm>
        </p:grpSpPr>
        <p:sp>
          <p:nvSpPr>
            <p:cNvPr id="21532" name="Rectangle 16">
              <a:extLst>
                <a:ext uri="{FF2B5EF4-FFF2-40B4-BE49-F238E27FC236}">
                  <a16:creationId xmlns:a16="http://schemas.microsoft.com/office/drawing/2014/main" id="{6228059C-003B-91FE-5431-6FE0C4E693DA}"/>
                </a:ext>
              </a:extLst>
            </p:cNvPr>
            <p:cNvSpPr>
              <a:spLocks noChangeArrowheads="1"/>
            </p:cNvSpPr>
            <p:nvPr/>
          </p:nvSpPr>
          <p:spPr bwMode="auto">
            <a:xfrm>
              <a:off x="140" y="3510"/>
              <a:ext cx="21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34" charset="0"/>
                </a:rPr>
                <a:t>法</a:t>
              </a:r>
              <a:r>
                <a:rPr lang="en-US" altLang="zh-CN" sz="1600">
                  <a:latin typeface="Tahoma" panose="020B0604030504040204" pitchFamily="34" charset="0"/>
                </a:rPr>
                <a:t>3</a:t>
              </a:r>
              <a:endParaRPr lang="en-US" altLang="zh-CN" sz="1100">
                <a:latin typeface="Tahoma" panose="020B0604030504040204" pitchFamily="34" charset="0"/>
              </a:endParaRPr>
            </a:p>
          </p:txBody>
        </p:sp>
        <p:sp>
          <p:nvSpPr>
            <p:cNvPr id="21533" name="Line 34">
              <a:extLst>
                <a:ext uri="{FF2B5EF4-FFF2-40B4-BE49-F238E27FC236}">
                  <a16:creationId xmlns:a16="http://schemas.microsoft.com/office/drawing/2014/main" id="{B6682BF5-83C4-2529-EC19-F32E805E2200}"/>
                </a:ext>
              </a:extLst>
            </p:cNvPr>
            <p:cNvSpPr>
              <a:spLocks noChangeShapeType="1"/>
            </p:cNvSpPr>
            <p:nvPr/>
          </p:nvSpPr>
          <p:spPr bwMode="auto">
            <a:xfrm>
              <a:off x="3492" y="3690"/>
              <a:ext cx="1812"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4" name="Rectangle 35">
              <a:extLst>
                <a:ext uri="{FF2B5EF4-FFF2-40B4-BE49-F238E27FC236}">
                  <a16:creationId xmlns:a16="http://schemas.microsoft.com/office/drawing/2014/main" id="{20FAAE9B-4096-C735-CC87-F0192900B88B}"/>
                </a:ext>
              </a:extLst>
            </p:cNvPr>
            <p:cNvSpPr>
              <a:spLocks noChangeArrowheads="1"/>
            </p:cNvSpPr>
            <p:nvPr/>
          </p:nvSpPr>
          <p:spPr bwMode="auto">
            <a:xfrm>
              <a:off x="1298" y="3351"/>
              <a:ext cx="18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a:latin typeface="Tahoma" panose="020B0604030504040204" pitchFamily="34" charset="0"/>
                </a:rPr>
                <a:t>对法</a:t>
              </a:r>
              <a:r>
                <a:rPr lang="en-US" altLang="zh-CN" sz="1800">
                  <a:latin typeface="Tahoma" panose="020B0604030504040204" pitchFamily="34" charset="0"/>
                </a:rPr>
                <a:t>1-2</a:t>
              </a:r>
              <a:r>
                <a:rPr lang="zh-CN" altLang="en-US" sz="1800">
                  <a:latin typeface="Tahoma" panose="020B0604030504040204" pitchFamily="34" charset="0"/>
                </a:rPr>
                <a:t>可能引起不足的避免</a:t>
              </a:r>
              <a:endParaRPr lang="zh-CN" altLang="en-US">
                <a:latin typeface="Tahoma" panose="020B0604030504040204" pitchFamily="34" charset="0"/>
              </a:endParaRPr>
            </a:p>
          </p:txBody>
        </p:sp>
        <p:sp>
          <p:nvSpPr>
            <p:cNvPr id="21535" name="Line 36">
              <a:extLst>
                <a:ext uri="{FF2B5EF4-FFF2-40B4-BE49-F238E27FC236}">
                  <a16:creationId xmlns:a16="http://schemas.microsoft.com/office/drawing/2014/main" id="{47511720-1D36-9E8D-5004-9175E7A702E7}"/>
                </a:ext>
              </a:extLst>
            </p:cNvPr>
            <p:cNvSpPr>
              <a:spLocks noChangeShapeType="1"/>
            </p:cNvSpPr>
            <p:nvPr/>
          </p:nvSpPr>
          <p:spPr bwMode="auto">
            <a:xfrm flipH="1">
              <a:off x="834" y="3462"/>
              <a:ext cx="450" cy="96"/>
            </a:xfrm>
            <a:prstGeom prst="line">
              <a:avLst/>
            </a:prstGeom>
            <a:noFill/>
            <a:ln w="19050">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36" name="Line 37">
              <a:extLst>
                <a:ext uri="{FF2B5EF4-FFF2-40B4-BE49-F238E27FC236}">
                  <a16:creationId xmlns:a16="http://schemas.microsoft.com/office/drawing/2014/main" id="{506F8C2F-E02C-BE59-CA0D-56C2D2537944}"/>
                </a:ext>
              </a:extLst>
            </p:cNvPr>
            <p:cNvSpPr>
              <a:spLocks noChangeShapeType="1"/>
            </p:cNvSpPr>
            <p:nvPr/>
          </p:nvSpPr>
          <p:spPr bwMode="auto">
            <a:xfrm>
              <a:off x="4566" y="3864"/>
              <a:ext cx="1008" cy="12"/>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7" name="Line 38">
              <a:extLst>
                <a:ext uri="{FF2B5EF4-FFF2-40B4-BE49-F238E27FC236}">
                  <a16:creationId xmlns:a16="http://schemas.microsoft.com/office/drawing/2014/main" id="{5C4E81F7-FDE6-C96C-6F73-38B94DA8AB36}"/>
                </a:ext>
              </a:extLst>
            </p:cNvPr>
            <p:cNvSpPr>
              <a:spLocks noChangeShapeType="1"/>
            </p:cNvSpPr>
            <p:nvPr/>
          </p:nvSpPr>
          <p:spPr bwMode="auto">
            <a:xfrm>
              <a:off x="168" y="4056"/>
              <a:ext cx="1050"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1538" name="Picture 10">
            <a:extLst>
              <a:ext uri="{FF2B5EF4-FFF2-40B4-BE49-F238E27FC236}">
                <a16:creationId xmlns:a16="http://schemas.microsoft.com/office/drawing/2014/main" id="{E422A56C-D3EA-FC81-4163-1DF11722D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163" y="1838325"/>
            <a:ext cx="1971675"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2298"/>
                                        </p:tgtEl>
                                        <p:attrNameLst>
                                          <p:attrName>style.visibility</p:attrName>
                                        </p:attrNameLst>
                                      </p:cBhvr>
                                      <p:to>
                                        <p:strVal val="visible"/>
                                      </p:to>
                                    </p:set>
                                    <p:anim calcmode="lin" valueType="num">
                                      <p:cBhvr additive="base">
                                        <p:cTn id="7" dur="500" fill="hold"/>
                                        <p:tgtEl>
                                          <p:spTgt spid="822298"/>
                                        </p:tgtEl>
                                        <p:attrNameLst>
                                          <p:attrName>ppt_x</p:attrName>
                                        </p:attrNameLst>
                                      </p:cBhvr>
                                      <p:tavLst>
                                        <p:tav tm="0">
                                          <p:val>
                                            <p:strVal val="#ppt_x"/>
                                          </p:val>
                                        </p:tav>
                                        <p:tav tm="100000">
                                          <p:val>
                                            <p:strVal val="#ppt_x"/>
                                          </p:val>
                                        </p:tav>
                                      </p:tavLst>
                                    </p:anim>
                                    <p:anim calcmode="lin" valueType="num">
                                      <p:cBhvr additive="base">
                                        <p:cTn id="8" dur="500" fill="hold"/>
                                        <p:tgtEl>
                                          <p:spTgt spid="8222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22297"/>
                                        </p:tgtEl>
                                        <p:attrNameLst>
                                          <p:attrName>style.visibility</p:attrName>
                                        </p:attrNameLst>
                                      </p:cBhvr>
                                      <p:to>
                                        <p:strVal val="visible"/>
                                      </p:to>
                                    </p:set>
                                    <p:anim calcmode="lin" valueType="num">
                                      <p:cBhvr additive="base">
                                        <p:cTn id="13" dur="500" fill="hold"/>
                                        <p:tgtEl>
                                          <p:spTgt spid="822297"/>
                                        </p:tgtEl>
                                        <p:attrNameLst>
                                          <p:attrName>ppt_x</p:attrName>
                                        </p:attrNameLst>
                                      </p:cBhvr>
                                      <p:tavLst>
                                        <p:tav tm="0">
                                          <p:val>
                                            <p:strVal val="#ppt_x"/>
                                          </p:val>
                                        </p:tav>
                                        <p:tav tm="100000">
                                          <p:val>
                                            <p:strVal val="#ppt_x"/>
                                          </p:val>
                                        </p:tav>
                                      </p:tavLst>
                                    </p:anim>
                                    <p:anim calcmode="lin" valueType="num">
                                      <p:cBhvr additive="base">
                                        <p:cTn id="14" dur="500" fill="hold"/>
                                        <p:tgtEl>
                                          <p:spTgt spid="82229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22305"/>
                                        </p:tgtEl>
                                        <p:attrNameLst>
                                          <p:attrName>style.visibility</p:attrName>
                                        </p:attrNameLst>
                                      </p:cBhvr>
                                      <p:to>
                                        <p:strVal val="visible"/>
                                      </p:to>
                                    </p:set>
                                    <p:anim calcmode="lin" valueType="num">
                                      <p:cBhvr additive="base">
                                        <p:cTn id="19" dur="500" fill="hold"/>
                                        <p:tgtEl>
                                          <p:spTgt spid="822305"/>
                                        </p:tgtEl>
                                        <p:attrNameLst>
                                          <p:attrName>ppt_x</p:attrName>
                                        </p:attrNameLst>
                                      </p:cBhvr>
                                      <p:tavLst>
                                        <p:tav tm="0">
                                          <p:val>
                                            <p:strVal val="#ppt_x"/>
                                          </p:val>
                                        </p:tav>
                                        <p:tav tm="100000">
                                          <p:val>
                                            <p:strVal val="#ppt_x"/>
                                          </p:val>
                                        </p:tav>
                                      </p:tavLst>
                                    </p:anim>
                                    <p:anim calcmode="lin" valueType="num">
                                      <p:cBhvr additive="base">
                                        <p:cTn id="20" dur="500" fill="hold"/>
                                        <p:tgtEl>
                                          <p:spTgt spid="82230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22311"/>
                                        </p:tgtEl>
                                        <p:attrNameLst>
                                          <p:attrName>style.visibility</p:attrName>
                                        </p:attrNameLst>
                                      </p:cBhvr>
                                      <p:to>
                                        <p:strVal val="visible"/>
                                      </p:to>
                                    </p:set>
                                    <p:anim calcmode="lin" valueType="num">
                                      <p:cBhvr additive="base">
                                        <p:cTn id="25" dur="500" fill="hold"/>
                                        <p:tgtEl>
                                          <p:spTgt spid="822311"/>
                                        </p:tgtEl>
                                        <p:attrNameLst>
                                          <p:attrName>ppt_x</p:attrName>
                                        </p:attrNameLst>
                                      </p:cBhvr>
                                      <p:tavLst>
                                        <p:tav tm="0">
                                          <p:val>
                                            <p:strVal val="#ppt_x"/>
                                          </p:val>
                                        </p:tav>
                                        <p:tav tm="100000">
                                          <p:val>
                                            <p:strVal val="#ppt_x"/>
                                          </p:val>
                                        </p:tav>
                                      </p:tavLst>
                                    </p:anim>
                                    <p:anim calcmode="lin" valueType="num">
                                      <p:cBhvr additive="base">
                                        <p:cTn id="26" dur="500" fill="hold"/>
                                        <p:tgtEl>
                                          <p:spTgt spid="822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编号占位符 5">
            <a:extLst>
              <a:ext uri="{FF2B5EF4-FFF2-40B4-BE49-F238E27FC236}">
                <a16:creationId xmlns:a16="http://schemas.microsoft.com/office/drawing/2014/main" id="{244EED99-5BB2-5804-7BFA-5034EEBBD62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F66580-B9FB-4876-8E7D-7C9008B38B5E}" type="slidenum">
              <a:rPr lang="zh-CN" altLang="en-US"/>
              <a:pPr/>
              <a:t>406</a:t>
            </a:fld>
            <a:endParaRPr lang="zh-CN" altLang="en-US"/>
          </a:p>
        </p:txBody>
      </p:sp>
      <p:sp>
        <p:nvSpPr>
          <p:cNvPr id="22530" name="Rectangle 2">
            <a:extLst>
              <a:ext uri="{FF2B5EF4-FFF2-40B4-BE49-F238E27FC236}">
                <a16:creationId xmlns:a16="http://schemas.microsoft.com/office/drawing/2014/main" id="{B1C17058-2797-09A5-E1E5-4BB8411659BD}"/>
              </a:ext>
            </a:extLst>
          </p:cNvPr>
          <p:cNvSpPr>
            <a:spLocks noGrp="1" noChangeArrowheads="1"/>
          </p:cNvSpPr>
          <p:nvPr>
            <p:ph type="title"/>
          </p:nvPr>
        </p:nvSpPr>
        <p:spPr>
          <a:xfrm>
            <a:off x="357188" y="115888"/>
            <a:ext cx="4244975" cy="466725"/>
          </a:xfrm>
        </p:spPr>
        <p:txBody>
          <a:bodyPr/>
          <a:lstStyle/>
          <a:p>
            <a:pPr algn="l"/>
            <a:r>
              <a:rPr lang="zh-CN" altLang="zh-CN" sz="2800" b="1">
                <a:latin typeface="黑体" panose="02010609060101010101" pitchFamily="49" charset="-122"/>
                <a:ea typeface="黑体" panose="02010609060101010101" pitchFamily="49" charset="-122"/>
              </a:rPr>
              <a:t>2</a:t>
            </a:r>
            <a:r>
              <a:rPr lang="en-US" altLang="zh-CN" sz="2800" b="1">
                <a:latin typeface="黑体" panose="02010609060101010101" pitchFamily="49" charset="-122"/>
                <a:ea typeface="黑体" panose="02010609060101010101" pitchFamily="49" charset="-122"/>
              </a:rPr>
              <a:t>.3 </a:t>
            </a:r>
            <a:r>
              <a:rPr lang="zh-CN" altLang="en-US" sz="2800" b="1">
                <a:latin typeface="黑体" panose="02010609060101010101" pitchFamily="49" charset="-122"/>
                <a:ea typeface="黑体" panose="02010609060101010101" pitchFamily="49" charset="-122"/>
              </a:rPr>
              <a:t>死锁的预防方法</a:t>
            </a:r>
            <a:r>
              <a:rPr lang="en-US" altLang="zh-CN" sz="1800" b="1">
                <a:solidFill>
                  <a:schemeClr val="tx1"/>
                </a:solidFill>
                <a:latin typeface="黑体" panose="02010609060101010101" pitchFamily="49" charset="-122"/>
                <a:ea typeface="黑体" panose="02010609060101010101" pitchFamily="49" charset="-122"/>
              </a:rPr>
              <a:t>p.381</a:t>
            </a:r>
            <a:endParaRPr lang="zh-CN" altLang="en-US" sz="1800" b="1">
              <a:solidFill>
                <a:schemeClr val="tx1"/>
              </a:solidFill>
              <a:latin typeface="黑体" panose="02010609060101010101" pitchFamily="49" charset="-122"/>
              <a:ea typeface="黑体" panose="02010609060101010101" pitchFamily="49" charset="-122"/>
            </a:endParaRPr>
          </a:p>
        </p:txBody>
      </p:sp>
      <p:sp>
        <p:nvSpPr>
          <p:cNvPr id="22531" name="Rectangle 7">
            <a:extLst>
              <a:ext uri="{FF2B5EF4-FFF2-40B4-BE49-F238E27FC236}">
                <a16:creationId xmlns:a16="http://schemas.microsoft.com/office/drawing/2014/main" id="{BB6E2DFE-E14F-C940-96F2-FAF50B771928}"/>
              </a:ext>
            </a:extLst>
          </p:cNvPr>
          <p:cNvSpPr>
            <a:spLocks noChangeArrowheads="1"/>
          </p:cNvSpPr>
          <p:nvPr/>
        </p:nvSpPr>
        <p:spPr bwMode="auto">
          <a:xfrm>
            <a:off x="6140450" y="95250"/>
            <a:ext cx="25939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二 死锁处理</a:t>
            </a:r>
            <a:endParaRPr lang="en-US" altLang="zh-CN" sz="2000">
              <a:solidFill>
                <a:srgbClr val="008000"/>
              </a:solidFill>
              <a:latin typeface="黑体" panose="02010609060101010101" pitchFamily="49" charset="-122"/>
              <a:ea typeface="黑体" panose="02010609060101010101" pitchFamily="49" charset="-122"/>
            </a:endParaRPr>
          </a:p>
        </p:txBody>
      </p:sp>
      <p:grpSp>
        <p:nvGrpSpPr>
          <p:cNvPr id="22532" name="Group 25">
            <a:extLst>
              <a:ext uri="{FF2B5EF4-FFF2-40B4-BE49-F238E27FC236}">
                <a16:creationId xmlns:a16="http://schemas.microsoft.com/office/drawing/2014/main" id="{1E9C804B-CB2B-4FC9-6B44-620BDDA93C93}"/>
              </a:ext>
            </a:extLst>
          </p:cNvPr>
          <p:cNvGrpSpPr>
            <a:grpSpLocks/>
          </p:cNvGrpSpPr>
          <p:nvPr/>
        </p:nvGrpSpPr>
        <p:grpSpPr bwMode="auto">
          <a:xfrm>
            <a:off x="238125" y="1485900"/>
            <a:ext cx="8715375" cy="1774825"/>
            <a:chOff x="150" y="960"/>
            <a:chExt cx="5490" cy="1118"/>
          </a:xfrm>
        </p:grpSpPr>
        <p:pic>
          <p:nvPicPr>
            <p:cNvPr id="22533" name="Picture 9">
              <a:extLst>
                <a:ext uri="{FF2B5EF4-FFF2-40B4-BE49-F238E27FC236}">
                  <a16:creationId xmlns:a16="http://schemas.microsoft.com/office/drawing/2014/main" id="{F5169EF3-0719-7416-DDC6-94CFEF2DF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 y="960"/>
              <a:ext cx="5485"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0">
              <a:extLst>
                <a:ext uri="{FF2B5EF4-FFF2-40B4-BE49-F238E27FC236}">
                  <a16:creationId xmlns:a16="http://schemas.microsoft.com/office/drawing/2014/main" id="{D9FC7FAF-F29A-5344-6689-706E4E8E0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 y="1386"/>
              <a:ext cx="5464"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22">
              <a:extLst>
                <a:ext uri="{FF2B5EF4-FFF2-40B4-BE49-F238E27FC236}">
                  <a16:creationId xmlns:a16="http://schemas.microsoft.com/office/drawing/2014/main" id="{88D62300-DE95-A8F7-1977-AF289DE46077}"/>
                </a:ext>
              </a:extLst>
            </p:cNvPr>
            <p:cNvSpPr>
              <a:spLocks noChangeArrowheads="1"/>
            </p:cNvSpPr>
            <p:nvPr/>
          </p:nvSpPr>
          <p:spPr bwMode="auto">
            <a:xfrm>
              <a:off x="150" y="960"/>
              <a:ext cx="5484" cy="6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sp>
          <p:nvSpPr>
            <p:cNvPr id="22536" name="Rectangle 23">
              <a:extLst>
                <a:ext uri="{FF2B5EF4-FFF2-40B4-BE49-F238E27FC236}">
                  <a16:creationId xmlns:a16="http://schemas.microsoft.com/office/drawing/2014/main" id="{EB78341D-961E-BF17-8247-417665DA1032}"/>
                </a:ext>
              </a:extLst>
            </p:cNvPr>
            <p:cNvSpPr>
              <a:spLocks noChangeArrowheads="1"/>
            </p:cNvSpPr>
            <p:nvPr/>
          </p:nvSpPr>
          <p:spPr bwMode="auto">
            <a:xfrm>
              <a:off x="150" y="1656"/>
              <a:ext cx="5484" cy="4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grpSp>
      <p:sp>
        <p:nvSpPr>
          <p:cNvPr id="22537" name="AutoShape 4">
            <a:extLst>
              <a:ext uri="{FF2B5EF4-FFF2-40B4-BE49-F238E27FC236}">
                <a16:creationId xmlns:a16="http://schemas.microsoft.com/office/drawing/2014/main" id="{88C89A22-1F5F-C776-3E30-2A69B5AE3EB3}"/>
              </a:ext>
            </a:extLst>
          </p:cNvPr>
          <p:cNvSpPr>
            <a:spLocks noChangeArrowheads="1"/>
          </p:cNvSpPr>
          <p:nvPr/>
        </p:nvSpPr>
        <p:spPr bwMode="auto">
          <a:xfrm>
            <a:off x="6065838" y="701675"/>
            <a:ext cx="2940050" cy="714375"/>
          </a:xfrm>
          <a:prstGeom prst="cloudCallout">
            <a:avLst>
              <a:gd name="adj1" fmla="val 51088"/>
              <a:gd name="adj2" fmla="val 51065"/>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latin typeface="Tahoma" panose="020B0604030504040204" pitchFamily="34" charset="0"/>
              </a:rPr>
              <a:t>死锁只能是发现后才想法解除吗？</a:t>
            </a:r>
          </a:p>
        </p:txBody>
      </p:sp>
      <p:grpSp>
        <p:nvGrpSpPr>
          <p:cNvPr id="22538" name="Group 42">
            <a:extLst>
              <a:ext uri="{FF2B5EF4-FFF2-40B4-BE49-F238E27FC236}">
                <a16:creationId xmlns:a16="http://schemas.microsoft.com/office/drawing/2014/main" id="{98FDA05F-A6CB-5293-DF1B-FA343588EFB9}"/>
              </a:ext>
            </a:extLst>
          </p:cNvPr>
          <p:cNvGrpSpPr>
            <a:grpSpLocks/>
          </p:cNvGrpSpPr>
          <p:nvPr/>
        </p:nvGrpSpPr>
        <p:grpSpPr bwMode="auto">
          <a:xfrm>
            <a:off x="228600" y="3343275"/>
            <a:ext cx="8723313" cy="3076575"/>
            <a:chOff x="144" y="2106"/>
            <a:chExt cx="5495" cy="1938"/>
          </a:xfrm>
        </p:grpSpPr>
        <p:pic>
          <p:nvPicPr>
            <p:cNvPr id="22539" name="Picture 13">
              <a:extLst>
                <a:ext uri="{FF2B5EF4-FFF2-40B4-BE49-F238E27FC236}">
                  <a16:creationId xmlns:a16="http://schemas.microsoft.com/office/drawing/2014/main" id="{BBFDD555-7E8E-353E-9A16-49E1E1723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 y="2124"/>
              <a:ext cx="31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15">
              <a:extLst>
                <a:ext uri="{FF2B5EF4-FFF2-40B4-BE49-F238E27FC236}">
                  <a16:creationId xmlns:a16="http://schemas.microsoft.com/office/drawing/2014/main" id="{6273FDDE-403B-78E4-28E8-3A2C5452C3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7" y="2115"/>
              <a:ext cx="175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14">
              <a:extLst>
                <a:ext uri="{FF2B5EF4-FFF2-40B4-BE49-F238E27FC236}">
                  <a16:creationId xmlns:a16="http://schemas.microsoft.com/office/drawing/2014/main" id="{CDF6260B-DE25-9461-A430-2E9A77D5C4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2" y="2124"/>
              <a:ext cx="59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16">
              <a:extLst>
                <a:ext uri="{FF2B5EF4-FFF2-40B4-BE49-F238E27FC236}">
                  <a16:creationId xmlns:a16="http://schemas.microsoft.com/office/drawing/2014/main" id="{F3055DA4-3B06-7F12-36A3-C53DE3A69E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 y="2286"/>
              <a:ext cx="486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17">
              <a:extLst>
                <a:ext uri="{FF2B5EF4-FFF2-40B4-BE49-F238E27FC236}">
                  <a16:creationId xmlns:a16="http://schemas.microsoft.com/office/drawing/2014/main" id="{7655BCBF-9028-5184-9373-6D2CC544CF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 y="2451"/>
              <a:ext cx="5477"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4" name="Rectangle 21">
              <a:extLst>
                <a:ext uri="{FF2B5EF4-FFF2-40B4-BE49-F238E27FC236}">
                  <a16:creationId xmlns:a16="http://schemas.microsoft.com/office/drawing/2014/main" id="{601E1EC6-85FF-67B7-FA16-68124BCCC16C}"/>
                </a:ext>
              </a:extLst>
            </p:cNvPr>
            <p:cNvSpPr>
              <a:spLocks noChangeArrowheads="1"/>
            </p:cNvSpPr>
            <p:nvPr/>
          </p:nvSpPr>
          <p:spPr bwMode="auto">
            <a:xfrm>
              <a:off x="144" y="2106"/>
              <a:ext cx="5490" cy="1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sp>
          <p:nvSpPr>
            <p:cNvPr id="22545" name="Rectangle 26">
              <a:extLst>
                <a:ext uri="{FF2B5EF4-FFF2-40B4-BE49-F238E27FC236}">
                  <a16:creationId xmlns:a16="http://schemas.microsoft.com/office/drawing/2014/main" id="{BDF34121-7FC9-F6FF-292F-BD7C071D5929}"/>
                </a:ext>
              </a:extLst>
            </p:cNvPr>
            <p:cNvSpPr>
              <a:spLocks noChangeArrowheads="1"/>
            </p:cNvSpPr>
            <p:nvPr/>
          </p:nvSpPr>
          <p:spPr bwMode="auto">
            <a:xfrm>
              <a:off x="1095" y="2131"/>
              <a:ext cx="148"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zh-CN" altLang="en-US" sz="1600">
                  <a:solidFill>
                    <a:schemeClr val="tx1"/>
                  </a:solidFill>
                  <a:latin typeface="Tahoma" panose="020B0604030504040204" pitchFamily="34" charset="0"/>
                  <a:ea typeface="黑体" panose="02010609060101010101" pitchFamily="49" charset="-122"/>
                </a:rPr>
                <a:t>三</a:t>
              </a:r>
              <a:endParaRPr lang="zh-CN" altLang="en-US" sz="1400">
                <a:solidFill>
                  <a:schemeClr val="tx1"/>
                </a:solidFill>
                <a:latin typeface="Tahoma" panose="020B0604030504040204" pitchFamily="34" charset="0"/>
                <a:ea typeface="黑体" panose="02010609060101010101" pitchFamily="49" charset="-122"/>
              </a:endParaRPr>
            </a:p>
          </p:txBody>
        </p:sp>
      </p:grpSp>
      <p:grpSp>
        <p:nvGrpSpPr>
          <p:cNvPr id="823330" name="Group 34">
            <a:extLst>
              <a:ext uri="{FF2B5EF4-FFF2-40B4-BE49-F238E27FC236}">
                <a16:creationId xmlns:a16="http://schemas.microsoft.com/office/drawing/2014/main" id="{D4B24724-78C5-6E34-6763-6FF440CC0F4E}"/>
              </a:ext>
            </a:extLst>
          </p:cNvPr>
          <p:cNvGrpSpPr>
            <a:grpSpLocks/>
          </p:cNvGrpSpPr>
          <p:nvPr/>
        </p:nvGrpSpPr>
        <p:grpSpPr bwMode="auto">
          <a:xfrm>
            <a:off x="742950" y="1828800"/>
            <a:ext cx="6191250" cy="9525"/>
            <a:chOff x="468" y="1152"/>
            <a:chExt cx="3900" cy="6"/>
          </a:xfrm>
        </p:grpSpPr>
        <p:sp>
          <p:nvSpPr>
            <p:cNvPr id="22547" name="Line 28">
              <a:extLst>
                <a:ext uri="{FF2B5EF4-FFF2-40B4-BE49-F238E27FC236}">
                  <a16:creationId xmlns:a16="http://schemas.microsoft.com/office/drawing/2014/main" id="{4A1A61DA-EA4E-FC98-C7FA-C250E334E242}"/>
                </a:ext>
              </a:extLst>
            </p:cNvPr>
            <p:cNvSpPr>
              <a:spLocks noChangeShapeType="1"/>
            </p:cNvSpPr>
            <p:nvPr/>
          </p:nvSpPr>
          <p:spPr bwMode="auto">
            <a:xfrm>
              <a:off x="468" y="1158"/>
              <a:ext cx="570"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8" name="Line 29">
              <a:extLst>
                <a:ext uri="{FF2B5EF4-FFF2-40B4-BE49-F238E27FC236}">
                  <a16:creationId xmlns:a16="http://schemas.microsoft.com/office/drawing/2014/main" id="{D0CA1034-91CE-395B-ABDC-29775B2AAE70}"/>
                </a:ext>
              </a:extLst>
            </p:cNvPr>
            <p:cNvSpPr>
              <a:spLocks noChangeShapeType="1"/>
            </p:cNvSpPr>
            <p:nvPr/>
          </p:nvSpPr>
          <p:spPr bwMode="auto">
            <a:xfrm flipV="1">
              <a:off x="2148" y="1152"/>
              <a:ext cx="222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3326" name="Rectangle 30">
            <a:extLst>
              <a:ext uri="{FF2B5EF4-FFF2-40B4-BE49-F238E27FC236}">
                <a16:creationId xmlns:a16="http://schemas.microsoft.com/office/drawing/2014/main" id="{7F390A30-4348-DC31-1044-D0FCAA7D982D}"/>
              </a:ext>
            </a:extLst>
          </p:cNvPr>
          <p:cNvSpPr>
            <a:spLocks noChangeArrowheads="1"/>
          </p:cNvSpPr>
          <p:nvPr/>
        </p:nvSpPr>
        <p:spPr bwMode="auto">
          <a:xfrm>
            <a:off x="3762375" y="803275"/>
            <a:ext cx="18462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sz="1800">
                <a:solidFill>
                  <a:srgbClr val="0066FF"/>
                </a:solidFill>
              </a:rPr>
              <a:t>可采用预防策略：</a:t>
            </a:r>
            <a:endParaRPr lang="en-US" altLang="zh-CN" sz="1800">
              <a:solidFill>
                <a:srgbClr val="0066FF"/>
              </a:solidFill>
            </a:endParaRPr>
          </a:p>
          <a:p>
            <a:pPr algn="ctr" eaLnBrk="0" hangingPunct="0">
              <a:spcBef>
                <a:spcPct val="20000"/>
              </a:spcBef>
            </a:pPr>
            <a:r>
              <a:rPr lang="zh-CN" altLang="en-US" sz="1800">
                <a:solidFill>
                  <a:srgbClr val="0066FF"/>
                </a:solidFill>
              </a:rPr>
              <a:t>避免死锁出现！</a:t>
            </a:r>
          </a:p>
        </p:txBody>
      </p:sp>
      <p:grpSp>
        <p:nvGrpSpPr>
          <p:cNvPr id="823331" name="Group 35">
            <a:extLst>
              <a:ext uri="{FF2B5EF4-FFF2-40B4-BE49-F238E27FC236}">
                <a16:creationId xmlns:a16="http://schemas.microsoft.com/office/drawing/2014/main" id="{D65D98A5-7968-66EF-0075-8C5364BCAA79}"/>
              </a:ext>
            </a:extLst>
          </p:cNvPr>
          <p:cNvGrpSpPr>
            <a:grpSpLocks/>
          </p:cNvGrpSpPr>
          <p:nvPr/>
        </p:nvGrpSpPr>
        <p:grpSpPr bwMode="auto">
          <a:xfrm>
            <a:off x="1038225" y="2181225"/>
            <a:ext cx="7820025" cy="361950"/>
            <a:chOff x="654" y="1374"/>
            <a:chExt cx="4926" cy="228"/>
          </a:xfrm>
        </p:grpSpPr>
        <p:sp>
          <p:nvSpPr>
            <p:cNvPr id="22551" name="Line 31">
              <a:extLst>
                <a:ext uri="{FF2B5EF4-FFF2-40B4-BE49-F238E27FC236}">
                  <a16:creationId xmlns:a16="http://schemas.microsoft.com/office/drawing/2014/main" id="{469CD416-477B-F477-D6EB-571AA3EF5733}"/>
                </a:ext>
              </a:extLst>
            </p:cNvPr>
            <p:cNvSpPr>
              <a:spLocks noChangeShapeType="1"/>
            </p:cNvSpPr>
            <p:nvPr/>
          </p:nvSpPr>
          <p:spPr bwMode="auto">
            <a:xfrm flipV="1">
              <a:off x="4134" y="1374"/>
              <a:ext cx="144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2" name="Line 32">
              <a:extLst>
                <a:ext uri="{FF2B5EF4-FFF2-40B4-BE49-F238E27FC236}">
                  <a16:creationId xmlns:a16="http://schemas.microsoft.com/office/drawing/2014/main" id="{2691F18E-C277-D244-3E9F-8C984E500691}"/>
                </a:ext>
              </a:extLst>
            </p:cNvPr>
            <p:cNvSpPr>
              <a:spLocks noChangeShapeType="1"/>
            </p:cNvSpPr>
            <p:nvPr/>
          </p:nvSpPr>
          <p:spPr bwMode="auto">
            <a:xfrm flipV="1">
              <a:off x="654" y="1602"/>
              <a:ext cx="120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Line 33">
              <a:extLst>
                <a:ext uri="{FF2B5EF4-FFF2-40B4-BE49-F238E27FC236}">
                  <a16:creationId xmlns:a16="http://schemas.microsoft.com/office/drawing/2014/main" id="{372CA4CA-4C58-EBBB-52F5-B8D5DB8D6F76}"/>
                </a:ext>
              </a:extLst>
            </p:cNvPr>
            <p:cNvSpPr>
              <a:spLocks noChangeShapeType="1"/>
            </p:cNvSpPr>
            <p:nvPr/>
          </p:nvSpPr>
          <p:spPr bwMode="auto">
            <a:xfrm>
              <a:off x="1914" y="1380"/>
              <a:ext cx="870"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3336" name="Group 40">
            <a:extLst>
              <a:ext uri="{FF2B5EF4-FFF2-40B4-BE49-F238E27FC236}">
                <a16:creationId xmlns:a16="http://schemas.microsoft.com/office/drawing/2014/main" id="{07EB1DAC-F15B-E7B3-868D-2BCECDE55CC0}"/>
              </a:ext>
            </a:extLst>
          </p:cNvPr>
          <p:cNvGrpSpPr>
            <a:grpSpLocks/>
          </p:cNvGrpSpPr>
          <p:nvPr/>
        </p:nvGrpSpPr>
        <p:grpSpPr bwMode="auto">
          <a:xfrm>
            <a:off x="1676400" y="2895600"/>
            <a:ext cx="7219950" cy="19050"/>
            <a:chOff x="1056" y="1824"/>
            <a:chExt cx="4548" cy="12"/>
          </a:xfrm>
        </p:grpSpPr>
        <p:sp>
          <p:nvSpPr>
            <p:cNvPr id="22555" name="Line 36">
              <a:extLst>
                <a:ext uri="{FF2B5EF4-FFF2-40B4-BE49-F238E27FC236}">
                  <a16:creationId xmlns:a16="http://schemas.microsoft.com/office/drawing/2014/main" id="{4F19F721-A82A-9290-14EA-825E31D69787}"/>
                </a:ext>
              </a:extLst>
            </p:cNvPr>
            <p:cNvSpPr>
              <a:spLocks noChangeShapeType="1"/>
            </p:cNvSpPr>
            <p:nvPr/>
          </p:nvSpPr>
          <p:spPr bwMode="auto">
            <a:xfrm>
              <a:off x="1056" y="1836"/>
              <a:ext cx="576"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6" name="Line 37">
              <a:extLst>
                <a:ext uri="{FF2B5EF4-FFF2-40B4-BE49-F238E27FC236}">
                  <a16:creationId xmlns:a16="http://schemas.microsoft.com/office/drawing/2014/main" id="{CC25C8A2-3846-98B3-C256-C4E8964C833F}"/>
                </a:ext>
              </a:extLst>
            </p:cNvPr>
            <p:cNvSpPr>
              <a:spLocks noChangeShapeType="1"/>
            </p:cNvSpPr>
            <p:nvPr/>
          </p:nvSpPr>
          <p:spPr bwMode="auto">
            <a:xfrm>
              <a:off x="1896" y="1830"/>
              <a:ext cx="1476"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7" name="Line 38">
              <a:extLst>
                <a:ext uri="{FF2B5EF4-FFF2-40B4-BE49-F238E27FC236}">
                  <a16:creationId xmlns:a16="http://schemas.microsoft.com/office/drawing/2014/main" id="{46E393D6-4166-F26B-2DC6-1729AB10FEB6}"/>
                </a:ext>
              </a:extLst>
            </p:cNvPr>
            <p:cNvSpPr>
              <a:spLocks noChangeShapeType="1"/>
            </p:cNvSpPr>
            <p:nvPr/>
          </p:nvSpPr>
          <p:spPr bwMode="auto">
            <a:xfrm>
              <a:off x="3996" y="1824"/>
              <a:ext cx="1608"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3341" name="Group 45">
            <a:extLst>
              <a:ext uri="{FF2B5EF4-FFF2-40B4-BE49-F238E27FC236}">
                <a16:creationId xmlns:a16="http://schemas.microsoft.com/office/drawing/2014/main" id="{81A1D9E8-0A0E-02DA-6175-808BB992DE3C}"/>
              </a:ext>
            </a:extLst>
          </p:cNvPr>
          <p:cNvGrpSpPr>
            <a:grpSpLocks/>
          </p:cNvGrpSpPr>
          <p:nvPr/>
        </p:nvGrpSpPr>
        <p:grpSpPr bwMode="auto">
          <a:xfrm>
            <a:off x="304800" y="3629025"/>
            <a:ext cx="8562975" cy="285750"/>
            <a:chOff x="192" y="2286"/>
            <a:chExt cx="5394" cy="180"/>
          </a:xfrm>
        </p:grpSpPr>
        <p:sp>
          <p:nvSpPr>
            <p:cNvPr id="22559" name="Line 41">
              <a:extLst>
                <a:ext uri="{FF2B5EF4-FFF2-40B4-BE49-F238E27FC236}">
                  <a16:creationId xmlns:a16="http://schemas.microsoft.com/office/drawing/2014/main" id="{B750376D-B30E-2BA2-32B0-C1E799ED1D90}"/>
                </a:ext>
              </a:extLst>
            </p:cNvPr>
            <p:cNvSpPr>
              <a:spLocks noChangeShapeType="1"/>
            </p:cNvSpPr>
            <p:nvPr/>
          </p:nvSpPr>
          <p:spPr bwMode="auto">
            <a:xfrm flipV="1">
              <a:off x="3576" y="2286"/>
              <a:ext cx="2010"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0" name="Line 43">
              <a:extLst>
                <a:ext uri="{FF2B5EF4-FFF2-40B4-BE49-F238E27FC236}">
                  <a16:creationId xmlns:a16="http://schemas.microsoft.com/office/drawing/2014/main" id="{BF162FDF-3379-E14C-3FD8-BD1776B5AA2F}"/>
                </a:ext>
              </a:extLst>
            </p:cNvPr>
            <p:cNvSpPr>
              <a:spLocks noChangeShapeType="1"/>
            </p:cNvSpPr>
            <p:nvPr/>
          </p:nvSpPr>
          <p:spPr bwMode="auto">
            <a:xfrm>
              <a:off x="960" y="2298"/>
              <a:ext cx="750"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1" name="Line 44">
              <a:extLst>
                <a:ext uri="{FF2B5EF4-FFF2-40B4-BE49-F238E27FC236}">
                  <a16:creationId xmlns:a16="http://schemas.microsoft.com/office/drawing/2014/main" id="{DE4F2B7C-BB5A-A2B6-14ED-008CE9719396}"/>
                </a:ext>
              </a:extLst>
            </p:cNvPr>
            <p:cNvSpPr>
              <a:spLocks noChangeShapeType="1"/>
            </p:cNvSpPr>
            <p:nvPr/>
          </p:nvSpPr>
          <p:spPr bwMode="auto">
            <a:xfrm flipV="1">
              <a:off x="192" y="2454"/>
              <a:ext cx="2982" cy="12"/>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组 1">
            <a:extLst>
              <a:ext uri="{FF2B5EF4-FFF2-40B4-BE49-F238E27FC236}">
                <a16:creationId xmlns:a16="http://schemas.microsoft.com/office/drawing/2014/main" id="{14C85EDD-84A7-3C5B-0C54-47C35D6DD303}"/>
              </a:ext>
            </a:extLst>
          </p:cNvPr>
          <p:cNvGrpSpPr>
            <a:grpSpLocks/>
          </p:cNvGrpSpPr>
          <p:nvPr/>
        </p:nvGrpSpPr>
        <p:grpSpPr bwMode="auto">
          <a:xfrm>
            <a:off x="857250" y="4181475"/>
            <a:ext cx="8085138" cy="419100"/>
            <a:chOff x="857250" y="4181475"/>
            <a:chExt cx="8085140" cy="419100"/>
          </a:xfrm>
        </p:grpSpPr>
        <p:grpSp>
          <p:nvGrpSpPr>
            <p:cNvPr id="22563" name="Group 59">
              <a:extLst>
                <a:ext uri="{FF2B5EF4-FFF2-40B4-BE49-F238E27FC236}">
                  <a16:creationId xmlns:a16="http://schemas.microsoft.com/office/drawing/2014/main" id="{F36E0BAA-EE63-3A1A-ABC0-43C15A6063E5}"/>
                </a:ext>
              </a:extLst>
            </p:cNvPr>
            <p:cNvGrpSpPr>
              <a:grpSpLocks/>
            </p:cNvGrpSpPr>
            <p:nvPr/>
          </p:nvGrpSpPr>
          <p:grpSpPr bwMode="auto">
            <a:xfrm>
              <a:off x="857250" y="4181475"/>
              <a:ext cx="8085140" cy="419100"/>
              <a:chOff x="540" y="2634"/>
              <a:chExt cx="5093" cy="264"/>
            </a:xfrm>
          </p:grpSpPr>
          <p:sp>
            <p:nvSpPr>
              <p:cNvPr id="22564" name="Line 46">
                <a:extLst>
                  <a:ext uri="{FF2B5EF4-FFF2-40B4-BE49-F238E27FC236}">
                    <a16:creationId xmlns:a16="http://schemas.microsoft.com/office/drawing/2014/main" id="{9FD9CB31-86A3-BD4E-DD06-690CAE4DADA8}"/>
                  </a:ext>
                </a:extLst>
              </p:cNvPr>
              <p:cNvSpPr>
                <a:spLocks noChangeShapeType="1"/>
              </p:cNvSpPr>
              <p:nvPr/>
            </p:nvSpPr>
            <p:spPr bwMode="auto">
              <a:xfrm>
                <a:off x="540" y="2634"/>
                <a:ext cx="426"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5" name="Line 47">
                <a:extLst>
                  <a:ext uri="{FF2B5EF4-FFF2-40B4-BE49-F238E27FC236}">
                    <a16:creationId xmlns:a16="http://schemas.microsoft.com/office/drawing/2014/main" id="{E9D611FD-0DFD-B6F4-F84E-976147C3F5E6}"/>
                  </a:ext>
                </a:extLst>
              </p:cNvPr>
              <p:cNvSpPr>
                <a:spLocks noChangeShapeType="1"/>
              </p:cNvSpPr>
              <p:nvPr/>
            </p:nvSpPr>
            <p:spPr bwMode="auto">
              <a:xfrm flipV="1">
                <a:off x="1008" y="2898"/>
                <a:ext cx="1470"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6" name="Line 50">
                <a:extLst>
                  <a:ext uri="{FF2B5EF4-FFF2-40B4-BE49-F238E27FC236}">
                    <a16:creationId xmlns:a16="http://schemas.microsoft.com/office/drawing/2014/main" id="{6F916696-AE5A-11FC-5196-9B2FB69AB5B9}"/>
                  </a:ext>
                </a:extLst>
              </p:cNvPr>
              <p:cNvSpPr>
                <a:spLocks noChangeShapeType="1"/>
              </p:cNvSpPr>
              <p:nvPr/>
            </p:nvSpPr>
            <p:spPr bwMode="auto">
              <a:xfrm flipV="1">
                <a:off x="2640" y="2898"/>
                <a:ext cx="678"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7" name="Rectangle 54">
                <a:extLst>
                  <a:ext uri="{FF2B5EF4-FFF2-40B4-BE49-F238E27FC236}">
                    <a16:creationId xmlns:a16="http://schemas.microsoft.com/office/drawing/2014/main" id="{C91E3B7A-972E-5019-528B-7351F0E45B75}"/>
                  </a:ext>
                </a:extLst>
              </p:cNvPr>
              <p:cNvSpPr>
                <a:spLocks noChangeArrowheads="1"/>
              </p:cNvSpPr>
              <p:nvPr/>
            </p:nvSpPr>
            <p:spPr bwMode="auto">
              <a:xfrm>
                <a:off x="3783" y="2695"/>
                <a:ext cx="185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34" charset="0"/>
                  </a:rPr>
                  <a:t>老事务礼让</a:t>
                </a:r>
                <a:r>
                  <a:rPr lang="en-US" altLang="zh-CN" sz="1600">
                    <a:latin typeface="Tahoma" panose="020B0604030504040204" pitchFamily="34" charset="0"/>
                  </a:rPr>
                  <a:t>:</a:t>
                </a:r>
                <a:r>
                  <a:rPr lang="en-US" altLang="zh-CN" sz="1600">
                    <a:solidFill>
                      <a:srgbClr val="0066FF"/>
                    </a:solidFill>
                    <a:latin typeface="Tahoma" panose="020B0604030504040204" pitchFamily="34" charset="0"/>
                  </a:rPr>
                  <a:t> </a:t>
                </a:r>
                <a:r>
                  <a:rPr lang="zh-CN" altLang="en-US" sz="1600">
                    <a:solidFill>
                      <a:srgbClr val="0066FF"/>
                    </a:solidFill>
                    <a:latin typeface="Tahoma" panose="020B0604030504040204" pitchFamily="34" charset="0"/>
                  </a:rPr>
                  <a:t>新事务不等待</a:t>
                </a:r>
                <a:r>
                  <a:rPr lang="en-US" altLang="zh-CN" sz="1600">
                    <a:solidFill>
                      <a:srgbClr val="0066FF"/>
                    </a:solidFill>
                    <a:latin typeface="Tahoma" panose="020B0604030504040204" pitchFamily="34" charset="0"/>
                  </a:rPr>
                  <a:t>,</a:t>
                </a:r>
                <a:r>
                  <a:rPr lang="zh-CN" altLang="en-US" sz="1600">
                    <a:solidFill>
                      <a:srgbClr val="0066FF"/>
                    </a:solidFill>
                    <a:latin typeface="Tahoma" panose="020B0604030504040204" pitchFamily="34" charset="0"/>
                  </a:rPr>
                  <a:t>回滚</a:t>
                </a:r>
                <a:r>
                  <a:rPr lang="en-US" altLang="zh-CN" sz="1600">
                    <a:solidFill>
                      <a:srgbClr val="0066FF"/>
                    </a:solidFill>
                    <a:latin typeface="Tahoma" panose="020B0604030504040204" pitchFamily="34" charset="0"/>
                  </a:rPr>
                  <a:t>!</a:t>
                </a:r>
              </a:p>
            </p:txBody>
          </p:sp>
        </p:grpSp>
        <p:sp>
          <p:nvSpPr>
            <p:cNvPr id="22568" name="Line 50">
              <a:extLst>
                <a:ext uri="{FF2B5EF4-FFF2-40B4-BE49-F238E27FC236}">
                  <a16:creationId xmlns:a16="http://schemas.microsoft.com/office/drawing/2014/main" id="{2A552825-EB8F-3D80-0D84-9FB97C18DDB8}"/>
                </a:ext>
              </a:extLst>
            </p:cNvPr>
            <p:cNvSpPr>
              <a:spLocks noChangeShapeType="1"/>
            </p:cNvSpPr>
            <p:nvPr/>
          </p:nvSpPr>
          <p:spPr bwMode="auto">
            <a:xfrm>
              <a:off x="7705727" y="4184650"/>
              <a:ext cx="944563" cy="14288"/>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组 2">
            <a:extLst>
              <a:ext uri="{FF2B5EF4-FFF2-40B4-BE49-F238E27FC236}">
                <a16:creationId xmlns:a16="http://schemas.microsoft.com/office/drawing/2014/main" id="{0B5FED4F-B84A-9EA3-80C1-3964F74201A7}"/>
              </a:ext>
            </a:extLst>
          </p:cNvPr>
          <p:cNvGrpSpPr>
            <a:grpSpLocks/>
          </p:cNvGrpSpPr>
          <p:nvPr/>
        </p:nvGrpSpPr>
        <p:grpSpPr bwMode="auto">
          <a:xfrm>
            <a:off x="885825" y="5657850"/>
            <a:ext cx="8088313" cy="741363"/>
            <a:chOff x="885825" y="5657854"/>
            <a:chExt cx="8088313" cy="741363"/>
          </a:xfrm>
        </p:grpSpPr>
        <p:grpSp>
          <p:nvGrpSpPr>
            <p:cNvPr id="22570" name="Group 60">
              <a:extLst>
                <a:ext uri="{FF2B5EF4-FFF2-40B4-BE49-F238E27FC236}">
                  <a16:creationId xmlns:a16="http://schemas.microsoft.com/office/drawing/2014/main" id="{9F3B1A9B-86DF-555C-7A38-87D2B25196A6}"/>
                </a:ext>
              </a:extLst>
            </p:cNvPr>
            <p:cNvGrpSpPr>
              <a:grpSpLocks/>
            </p:cNvGrpSpPr>
            <p:nvPr/>
          </p:nvGrpSpPr>
          <p:grpSpPr bwMode="auto">
            <a:xfrm>
              <a:off x="885825" y="5657854"/>
              <a:ext cx="8088313" cy="741363"/>
              <a:chOff x="558" y="3564"/>
              <a:chExt cx="5095" cy="467"/>
            </a:xfrm>
          </p:grpSpPr>
          <p:sp>
            <p:nvSpPr>
              <p:cNvPr id="22571" name="Rectangle 55">
                <a:extLst>
                  <a:ext uri="{FF2B5EF4-FFF2-40B4-BE49-F238E27FC236}">
                    <a16:creationId xmlns:a16="http://schemas.microsoft.com/office/drawing/2014/main" id="{8CF6CC8B-D7EB-C6A9-1649-7F460B85448B}"/>
                  </a:ext>
                </a:extLst>
              </p:cNvPr>
              <p:cNvSpPr>
                <a:spLocks noChangeArrowheads="1"/>
              </p:cNvSpPr>
              <p:nvPr/>
            </p:nvSpPr>
            <p:spPr bwMode="auto">
              <a:xfrm>
                <a:off x="2854" y="3876"/>
                <a:ext cx="279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34" charset="0"/>
                  </a:rPr>
                  <a:t>年轻事务礼让</a:t>
                </a:r>
                <a:r>
                  <a:rPr lang="en-US" altLang="zh-CN" sz="1600">
                    <a:latin typeface="Tahoma" panose="020B0604030504040204" pitchFamily="34" charset="0"/>
                  </a:rPr>
                  <a:t>:</a:t>
                </a:r>
                <a:r>
                  <a:rPr lang="zh-CN" altLang="en-US" sz="1600">
                    <a:solidFill>
                      <a:srgbClr val="0066FF"/>
                    </a:solidFill>
                    <a:latin typeface="Tahoma" panose="020B0604030504040204" pitchFamily="34" charset="0"/>
                  </a:rPr>
                  <a:t>老事务不等待</a:t>
                </a:r>
                <a:r>
                  <a:rPr lang="en-US" altLang="zh-CN" sz="1600">
                    <a:solidFill>
                      <a:srgbClr val="0066FF"/>
                    </a:solidFill>
                    <a:latin typeface="Tahoma" panose="020B0604030504040204" pitchFamily="34" charset="0"/>
                  </a:rPr>
                  <a:t>,</a:t>
                </a:r>
                <a:r>
                  <a:rPr lang="zh-CN" altLang="en-US" sz="1600">
                    <a:solidFill>
                      <a:srgbClr val="0066FF"/>
                    </a:solidFill>
                    <a:latin typeface="Tahoma" panose="020B0604030504040204" pitchFamily="34" charset="0"/>
                  </a:rPr>
                  <a:t>强制使新事务回滚</a:t>
                </a:r>
                <a:r>
                  <a:rPr lang="en-US" altLang="zh-CN" sz="1600">
                    <a:solidFill>
                      <a:srgbClr val="0066FF"/>
                    </a:solidFill>
                    <a:latin typeface="Tahoma" panose="020B0604030504040204" pitchFamily="34" charset="0"/>
                  </a:rPr>
                  <a:t>!</a:t>
                </a:r>
              </a:p>
            </p:txBody>
          </p:sp>
          <p:sp>
            <p:nvSpPr>
              <p:cNvPr id="22572" name="Line 56">
                <a:extLst>
                  <a:ext uri="{FF2B5EF4-FFF2-40B4-BE49-F238E27FC236}">
                    <a16:creationId xmlns:a16="http://schemas.microsoft.com/office/drawing/2014/main" id="{F5B5937D-B90B-C49B-3ED4-DA58EBBD8EE3}"/>
                  </a:ext>
                </a:extLst>
              </p:cNvPr>
              <p:cNvSpPr>
                <a:spLocks noChangeShapeType="1"/>
              </p:cNvSpPr>
              <p:nvPr/>
            </p:nvSpPr>
            <p:spPr bwMode="auto">
              <a:xfrm>
                <a:off x="558" y="3564"/>
                <a:ext cx="594"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3" name="Line 57">
                <a:extLst>
                  <a:ext uri="{FF2B5EF4-FFF2-40B4-BE49-F238E27FC236}">
                    <a16:creationId xmlns:a16="http://schemas.microsoft.com/office/drawing/2014/main" id="{44F64017-6CC7-37AE-E6DA-9FBA83084394}"/>
                  </a:ext>
                </a:extLst>
              </p:cNvPr>
              <p:cNvSpPr>
                <a:spLocks noChangeShapeType="1"/>
              </p:cNvSpPr>
              <p:nvPr/>
            </p:nvSpPr>
            <p:spPr bwMode="auto">
              <a:xfrm flipV="1">
                <a:off x="2700" y="3846"/>
                <a:ext cx="1662"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4" name="Line 58">
                <a:extLst>
                  <a:ext uri="{FF2B5EF4-FFF2-40B4-BE49-F238E27FC236}">
                    <a16:creationId xmlns:a16="http://schemas.microsoft.com/office/drawing/2014/main" id="{62899BCF-476F-109A-5B05-09962BC97403}"/>
                  </a:ext>
                </a:extLst>
              </p:cNvPr>
              <p:cNvSpPr>
                <a:spLocks noChangeShapeType="1"/>
              </p:cNvSpPr>
              <p:nvPr/>
            </p:nvSpPr>
            <p:spPr bwMode="auto">
              <a:xfrm flipV="1">
                <a:off x="4578" y="3846"/>
                <a:ext cx="678"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75" name="Line 50">
              <a:extLst>
                <a:ext uri="{FF2B5EF4-FFF2-40B4-BE49-F238E27FC236}">
                  <a16:creationId xmlns:a16="http://schemas.microsoft.com/office/drawing/2014/main" id="{E545D6D9-B731-183D-7F0B-C607CDA56A37}"/>
                </a:ext>
              </a:extLst>
            </p:cNvPr>
            <p:cNvSpPr>
              <a:spLocks noChangeShapeType="1"/>
            </p:cNvSpPr>
            <p:nvPr/>
          </p:nvSpPr>
          <p:spPr bwMode="auto">
            <a:xfrm>
              <a:off x="1789113" y="6097592"/>
              <a:ext cx="885825" cy="1270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3326"/>
                                        </p:tgtEl>
                                        <p:attrNameLst>
                                          <p:attrName>style.visibility</p:attrName>
                                        </p:attrNameLst>
                                      </p:cBhvr>
                                      <p:to>
                                        <p:strVal val="visible"/>
                                      </p:to>
                                    </p:set>
                                    <p:anim calcmode="lin" valueType="num">
                                      <p:cBhvr additive="base">
                                        <p:cTn id="7" dur="500" fill="hold"/>
                                        <p:tgtEl>
                                          <p:spTgt spid="823326"/>
                                        </p:tgtEl>
                                        <p:attrNameLst>
                                          <p:attrName>ppt_x</p:attrName>
                                        </p:attrNameLst>
                                      </p:cBhvr>
                                      <p:tavLst>
                                        <p:tav tm="0">
                                          <p:val>
                                            <p:strVal val="#ppt_x"/>
                                          </p:val>
                                        </p:tav>
                                        <p:tav tm="100000">
                                          <p:val>
                                            <p:strVal val="#ppt_x"/>
                                          </p:val>
                                        </p:tav>
                                      </p:tavLst>
                                    </p:anim>
                                    <p:anim calcmode="lin" valueType="num">
                                      <p:cBhvr additive="base">
                                        <p:cTn id="8" dur="500" fill="hold"/>
                                        <p:tgtEl>
                                          <p:spTgt spid="8233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23330"/>
                                        </p:tgtEl>
                                        <p:attrNameLst>
                                          <p:attrName>style.visibility</p:attrName>
                                        </p:attrNameLst>
                                      </p:cBhvr>
                                      <p:to>
                                        <p:strVal val="visible"/>
                                      </p:to>
                                    </p:set>
                                    <p:anim calcmode="lin" valueType="num">
                                      <p:cBhvr additive="base">
                                        <p:cTn id="13" dur="500" fill="hold"/>
                                        <p:tgtEl>
                                          <p:spTgt spid="823330"/>
                                        </p:tgtEl>
                                        <p:attrNameLst>
                                          <p:attrName>ppt_x</p:attrName>
                                        </p:attrNameLst>
                                      </p:cBhvr>
                                      <p:tavLst>
                                        <p:tav tm="0">
                                          <p:val>
                                            <p:strVal val="#ppt_x"/>
                                          </p:val>
                                        </p:tav>
                                        <p:tav tm="100000">
                                          <p:val>
                                            <p:strVal val="#ppt_x"/>
                                          </p:val>
                                        </p:tav>
                                      </p:tavLst>
                                    </p:anim>
                                    <p:anim calcmode="lin" valueType="num">
                                      <p:cBhvr additive="base">
                                        <p:cTn id="14" dur="500" fill="hold"/>
                                        <p:tgtEl>
                                          <p:spTgt spid="82333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23331"/>
                                        </p:tgtEl>
                                        <p:attrNameLst>
                                          <p:attrName>style.visibility</p:attrName>
                                        </p:attrNameLst>
                                      </p:cBhvr>
                                      <p:to>
                                        <p:strVal val="visible"/>
                                      </p:to>
                                    </p:set>
                                    <p:anim calcmode="lin" valueType="num">
                                      <p:cBhvr additive="base">
                                        <p:cTn id="19" dur="500" fill="hold"/>
                                        <p:tgtEl>
                                          <p:spTgt spid="823331"/>
                                        </p:tgtEl>
                                        <p:attrNameLst>
                                          <p:attrName>ppt_x</p:attrName>
                                        </p:attrNameLst>
                                      </p:cBhvr>
                                      <p:tavLst>
                                        <p:tav tm="0">
                                          <p:val>
                                            <p:strVal val="#ppt_x"/>
                                          </p:val>
                                        </p:tav>
                                        <p:tav tm="100000">
                                          <p:val>
                                            <p:strVal val="#ppt_x"/>
                                          </p:val>
                                        </p:tav>
                                      </p:tavLst>
                                    </p:anim>
                                    <p:anim calcmode="lin" valueType="num">
                                      <p:cBhvr additive="base">
                                        <p:cTn id="20" dur="500" fill="hold"/>
                                        <p:tgtEl>
                                          <p:spTgt spid="82333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23336"/>
                                        </p:tgtEl>
                                        <p:attrNameLst>
                                          <p:attrName>style.visibility</p:attrName>
                                        </p:attrNameLst>
                                      </p:cBhvr>
                                      <p:to>
                                        <p:strVal val="visible"/>
                                      </p:to>
                                    </p:set>
                                    <p:anim calcmode="lin" valueType="num">
                                      <p:cBhvr additive="base">
                                        <p:cTn id="25" dur="500" fill="hold"/>
                                        <p:tgtEl>
                                          <p:spTgt spid="823336"/>
                                        </p:tgtEl>
                                        <p:attrNameLst>
                                          <p:attrName>ppt_x</p:attrName>
                                        </p:attrNameLst>
                                      </p:cBhvr>
                                      <p:tavLst>
                                        <p:tav tm="0">
                                          <p:val>
                                            <p:strVal val="#ppt_x"/>
                                          </p:val>
                                        </p:tav>
                                        <p:tav tm="100000">
                                          <p:val>
                                            <p:strVal val="#ppt_x"/>
                                          </p:val>
                                        </p:tav>
                                      </p:tavLst>
                                    </p:anim>
                                    <p:anim calcmode="lin" valueType="num">
                                      <p:cBhvr additive="base">
                                        <p:cTn id="26" dur="500" fill="hold"/>
                                        <p:tgtEl>
                                          <p:spTgt spid="82333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23341"/>
                                        </p:tgtEl>
                                        <p:attrNameLst>
                                          <p:attrName>style.visibility</p:attrName>
                                        </p:attrNameLst>
                                      </p:cBhvr>
                                      <p:to>
                                        <p:strVal val="visible"/>
                                      </p:to>
                                    </p:set>
                                    <p:anim calcmode="lin" valueType="num">
                                      <p:cBhvr additive="base">
                                        <p:cTn id="31" dur="500" fill="hold"/>
                                        <p:tgtEl>
                                          <p:spTgt spid="823341"/>
                                        </p:tgtEl>
                                        <p:attrNameLst>
                                          <p:attrName>ppt_x</p:attrName>
                                        </p:attrNameLst>
                                      </p:cBhvr>
                                      <p:tavLst>
                                        <p:tav tm="0">
                                          <p:val>
                                            <p:strVal val="#ppt_x"/>
                                          </p:val>
                                        </p:tav>
                                        <p:tav tm="100000">
                                          <p:val>
                                            <p:strVal val="#ppt_x"/>
                                          </p:val>
                                        </p:tav>
                                      </p:tavLst>
                                    </p:anim>
                                    <p:anim calcmode="lin" valueType="num">
                                      <p:cBhvr additive="base">
                                        <p:cTn id="32" dur="500" fill="hold"/>
                                        <p:tgtEl>
                                          <p:spTgt spid="82334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26"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编号占位符 5">
            <a:extLst>
              <a:ext uri="{FF2B5EF4-FFF2-40B4-BE49-F238E27FC236}">
                <a16:creationId xmlns:a16="http://schemas.microsoft.com/office/drawing/2014/main" id="{F3EC6192-90D2-FE95-939B-250F7040D66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4ED463-FFEA-476D-B882-D70694F5F1F0}" type="slidenum">
              <a:rPr lang="zh-CN" altLang="en-US"/>
              <a:pPr/>
              <a:t>407</a:t>
            </a:fld>
            <a:endParaRPr lang="zh-CN" altLang="en-US"/>
          </a:p>
        </p:txBody>
      </p:sp>
      <p:grpSp>
        <p:nvGrpSpPr>
          <p:cNvPr id="23554" name="Group 121">
            <a:extLst>
              <a:ext uri="{FF2B5EF4-FFF2-40B4-BE49-F238E27FC236}">
                <a16:creationId xmlns:a16="http://schemas.microsoft.com/office/drawing/2014/main" id="{6BF9A9FE-57F2-D284-1167-A0222E6D11B7}"/>
              </a:ext>
            </a:extLst>
          </p:cNvPr>
          <p:cNvGrpSpPr>
            <a:grpSpLocks/>
          </p:cNvGrpSpPr>
          <p:nvPr/>
        </p:nvGrpSpPr>
        <p:grpSpPr bwMode="auto">
          <a:xfrm>
            <a:off x="1952625" y="1331913"/>
            <a:ext cx="6877050" cy="3108325"/>
            <a:chOff x="1169" y="857"/>
            <a:chExt cx="4332" cy="1958"/>
          </a:xfrm>
        </p:grpSpPr>
        <p:pic>
          <p:nvPicPr>
            <p:cNvPr id="23555" name="Picture 10">
              <a:extLst>
                <a:ext uri="{FF2B5EF4-FFF2-40B4-BE49-F238E27FC236}">
                  <a16:creationId xmlns:a16="http://schemas.microsoft.com/office/drawing/2014/main" id="{63CBB143-50DD-120B-0919-A9B131FC2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 y="857"/>
              <a:ext cx="4332"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118">
              <a:extLst>
                <a:ext uri="{FF2B5EF4-FFF2-40B4-BE49-F238E27FC236}">
                  <a16:creationId xmlns:a16="http://schemas.microsoft.com/office/drawing/2014/main" id="{1878C25C-6D59-81D6-66BB-94B53B623AC1}"/>
                </a:ext>
              </a:extLst>
            </p:cNvPr>
            <p:cNvSpPr>
              <a:spLocks noChangeArrowheads="1"/>
            </p:cNvSpPr>
            <p:nvPr/>
          </p:nvSpPr>
          <p:spPr bwMode="auto">
            <a:xfrm>
              <a:off x="2030" y="2573"/>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sz="1600">
                  <a:solidFill>
                    <a:schemeClr val="tx1"/>
                  </a:solidFill>
                </a:rPr>
                <a:t>…</a:t>
              </a:r>
            </a:p>
          </p:txBody>
        </p:sp>
        <p:sp>
          <p:nvSpPr>
            <p:cNvPr id="23557" name="Rectangle 119">
              <a:extLst>
                <a:ext uri="{FF2B5EF4-FFF2-40B4-BE49-F238E27FC236}">
                  <a16:creationId xmlns:a16="http://schemas.microsoft.com/office/drawing/2014/main" id="{5E2D3752-927A-9ED8-31A2-6B12FC090773}"/>
                </a:ext>
              </a:extLst>
            </p:cNvPr>
            <p:cNvSpPr>
              <a:spLocks noChangeArrowheads="1"/>
            </p:cNvSpPr>
            <p:nvPr/>
          </p:nvSpPr>
          <p:spPr bwMode="auto">
            <a:xfrm>
              <a:off x="3416" y="2573"/>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sz="1600">
                  <a:solidFill>
                    <a:schemeClr val="tx1"/>
                  </a:solidFill>
                </a:rPr>
                <a:t>…</a:t>
              </a:r>
            </a:p>
          </p:txBody>
        </p:sp>
        <p:sp>
          <p:nvSpPr>
            <p:cNvPr id="23558" name="Rectangle 120">
              <a:extLst>
                <a:ext uri="{FF2B5EF4-FFF2-40B4-BE49-F238E27FC236}">
                  <a16:creationId xmlns:a16="http://schemas.microsoft.com/office/drawing/2014/main" id="{B544B35F-70CE-8CA6-B743-68BB31D92B8B}"/>
                </a:ext>
              </a:extLst>
            </p:cNvPr>
            <p:cNvSpPr>
              <a:spLocks noChangeArrowheads="1"/>
            </p:cNvSpPr>
            <p:nvPr/>
          </p:nvSpPr>
          <p:spPr bwMode="auto">
            <a:xfrm>
              <a:off x="4886" y="2585"/>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sz="1600">
                  <a:solidFill>
                    <a:schemeClr val="tx1"/>
                  </a:solidFill>
                </a:rPr>
                <a:t>…</a:t>
              </a:r>
            </a:p>
          </p:txBody>
        </p:sp>
      </p:grpSp>
      <p:sp>
        <p:nvSpPr>
          <p:cNvPr id="23559" name="Rectangle 2">
            <a:extLst>
              <a:ext uri="{FF2B5EF4-FFF2-40B4-BE49-F238E27FC236}">
                <a16:creationId xmlns:a16="http://schemas.microsoft.com/office/drawing/2014/main" id="{F91288C9-BB38-944B-B4DB-BEC4BAD75D30}"/>
              </a:ext>
            </a:extLst>
          </p:cNvPr>
          <p:cNvSpPr>
            <a:spLocks noGrp="1" noChangeArrowheads="1"/>
          </p:cNvSpPr>
          <p:nvPr>
            <p:ph type="title"/>
          </p:nvPr>
        </p:nvSpPr>
        <p:spPr>
          <a:xfrm>
            <a:off x="222250" y="166688"/>
            <a:ext cx="6276975" cy="385762"/>
          </a:xfrm>
        </p:spPr>
        <p:txBody>
          <a:bodyPr/>
          <a:lstStyle/>
          <a:p>
            <a:pPr algn="l"/>
            <a:r>
              <a:rPr lang="zh-CN" altLang="en-US" sz="3200" b="1">
                <a:latin typeface="黑体" panose="02010609060101010101" pitchFamily="49" charset="-122"/>
                <a:ea typeface="黑体" panose="02010609060101010101" pitchFamily="49" charset="-122"/>
              </a:rPr>
              <a:t>三 多粒度封锁协议（</a:t>
            </a:r>
            <a:r>
              <a:rPr lang="en-US" altLang="zh-CN" sz="3200" b="1">
                <a:latin typeface="黑体" panose="02010609060101010101" pitchFamily="49" charset="-122"/>
                <a:ea typeface="黑体" panose="02010609060101010101" pitchFamily="49" charset="-122"/>
              </a:rPr>
              <a:t>25</a:t>
            </a:r>
            <a:r>
              <a:rPr lang="zh-CN" altLang="en-US" sz="3200" b="1">
                <a:latin typeface="黑体" panose="02010609060101010101" pitchFamily="49" charset="-122"/>
                <a:ea typeface="黑体" panose="02010609060101010101" pitchFamily="49" charset="-122"/>
              </a:rPr>
              <a:t>）</a:t>
            </a:r>
          </a:p>
        </p:txBody>
      </p:sp>
      <p:sp>
        <p:nvSpPr>
          <p:cNvPr id="23560" name="Rectangle 63">
            <a:extLst>
              <a:ext uri="{FF2B5EF4-FFF2-40B4-BE49-F238E27FC236}">
                <a16:creationId xmlns:a16="http://schemas.microsoft.com/office/drawing/2014/main" id="{EC6B7FF3-D7CF-3366-F5A7-334289C58409}"/>
              </a:ext>
            </a:extLst>
          </p:cNvPr>
          <p:cNvSpPr>
            <a:spLocks noChangeArrowheads="1"/>
          </p:cNvSpPr>
          <p:nvPr/>
        </p:nvSpPr>
        <p:spPr bwMode="auto">
          <a:xfrm>
            <a:off x="325438" y="723900"/>
            <a:ext cx="36115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zh-CN" altLang="zh-CN" sz="2800">
                <a:latin typeface="黑体" panose="02010609060101010101" pitchFamily="49" charset="-122"/>
                <a:ea typeface="黑体" panose="02010609060101010101" pitchFamily="49" charset="-122"/>
              </a:rPr>
              <a:t>3</a:t>
            </a:r>
            <a:r>
              <a:rPr lang="en-US" altLang="zh-CN" sz="2800">
                <a:latin typeface="黑体" panose="02010609060101010101" pitchFamily="49" charset="-122"/>
                <a:ea typeface="黑体" panose="02010609060101010101" pitchFamily="49" charset="-122"/>
              </a:rPr>
              <a:t>.1 </a:t>
            </a:r>
            <a:r>
              <a:rPr lang="zh-CN" altLang="en-US" sz="2800">
                <a:latin typeface="黑体" panose="02010609060101010101" pitchFamily="49" charset="-122"/>
                <a:ea typeface="黑体" panose="02010609060101010101" pitchFamily="49" charset="-122"/>
              </a:rPr>
              <a:t>多粒度锁</a:t>
            </a:r>
          </a:p>
        </p:txBody>
      </p:sp>
      <p:sp>
        <p:nvSpPr>
          <p:cNvPr id="23561" name="AutoShape 4">
            <a:extLst>
              <a:ext uri="{FF2B5EF4-FFF2-40B4-BE49-F238E27FC236}">
                <a16:creationId xmlns:a16="http://schemas.microsoft.com/office/drawing/2014/main" id="{C5B684A8-AFBE-037E-5DCC-41ECF61EAF41}"/>
              </a:ext>
            </a:extLst>
          </p:cNvPr>
          <p:cNvSpPr>
            <a:spLocks noChangeArrowheads="1"/>
          </p:cNvSpPr>
          <p:nvPr/>
        </p:nvSpPr>
        <p:spPr bwMode="auto">
          <a:xfrm>
            <a:off x="7291388" y="911225"/>
            <a:ext cx="1666875" cy="976313"/>
          </a:xfrm>
          <a:prstGeom prst="cloudCallout">
            <a:avLst>
              <a:gd name="adj1" fmla="val 52884"/>
              <a:gd name="adj2" fmla="val 60699"/>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rPr>
              <a:t>什么是多粒度封锁</a:t>
            </a:r>
            <a:r>
              <a:rPr lang="en-US" altLang="zh-CN" sz="1600">
                <a:solidFill>
                  <a:schemeClr val="tx1"/>
                </a:solidFill>
              </a:rPr>
              <a:t>,</a:t>
            </a:r>
            <a:r>
              <a:rPr lang="zh-CN" altLang="en-US" sz="1600">
                <a:solidFill>
                  <a:schemeClr val="tx1"/>
                </a:solidFill>
              </a:rPr>
              <a:t>作用</a:t>
            </a:r>
            <a:r>
              <a:rPr lang="en-US" altLang="zh-CN" sz="1600">
                <a:solidFill>
                  <a:schemeClr val="tx1"/>
                </a:solidFill>
              </a:rPr>
              <a:t>? </a:t>
            </a:r>
          </a:p>
        </p:txBody>
      </p:sp>
      <p:pic>
        <p:nvPicPr>
          <p:cNvPr id="23562" name="Picture 90">
            <a:extLst>
              <a:ext uri="{FF2B5EF4-FFF2-40B4-BE49-F238E27FC236}">
                <a16:creationId xmlns:a16="http://schemas.microsoft.com/office/drawing/2014/main" id="{BB7D8437-5454-7905-9312-54FC87122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5" y="4657725"/>
            <a:ext cx="85852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815" name="Group 95">
            <a:extLst>
              <a:ext uri="{FF2B5EF4-FFF2-40B4-BE49-F238E27FC236}">
                <a16:creationId xmlns:a16="http://schemas.microsoft.com/office/drawing/2014/main" id="{71C4F450-AEE2-221A-A848-545D577D9024}"/>
              </a:ext>
            </a:extLst>
          </p:cNvPr>
          <p:cNvGrpSpPr>
            <a:grpSpLocks/>
          </p:cNvGrpSpPr>
          <p:nvPr/>
        </p:nvGrpSpPr>
        <p:grpSpPr bwMode="auto">
          <a:xfrm>
            <a:off x="1300163" y="928688"/>
            <a:ext cx="6083300" cy="3397250"/>
            <a:chOff x="692" y="632"/>
            <a:chExt cx="3832" cy="2140"/>
          </a:xfrm>
        </p:grpSpPr>
        <p:sp>
          <p:nvSpPr>
            <p:cNvPr id="23564" name="Rectangle 86">
              <a:extLst>
                <a:ext uri="{FF2B5EF4-FFF2-40B4-BE49-F238E27FC236}">
                  <a16:creationId xmlns:a16="http://schemas.microsoft.com/office/drawing/2014/main" id="{DC2FC76D-F338-2D55-1E69-B7223745FF64}"/>
                </a:ext>
              </a:extLst>
            </p:cNvPr>
            <p:cNvSpPr>
              <a:spLocks noChangeArrowheads="1"/>
            </p:cNvSpPr>
            <p:nvPr/>
          </p:nvSpPr>
          <p:spPr bwMode="auto">
            <a:xfrm>
              <a:off x="3483" y="812"/>
              <a:ext cx="56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800" b="0" i="1">
                  <a:solidFill>
                    <a:srgbClr val="0066FF"/>
                  </a:solidFill>
                  <a:latin typeface="Times New Roman" panose="02020603050405020304" pitchFamily="18" charset="0"/>
                </a:rPr>
                <a:t>database</a:t>
              </a:r>
              <a:endParaRPr lang="zh-CN" altLang="en-US" sz="1800" b="0" i="1">
                <a:solidFill>
                  <a:srgbClr val="0066FF"/>
                </a:solidFill>
                <a:latin typeface="Times New Roman" panose="02020603050405020304" pitchFamily="18" charset="0"/>
              </a:endParaRPr>
            </a:p>
          </p:txBody>
        </p:sp>
        <p:sp>
          <p:nvSpPr>
            <p:cNvPr id="23565" name="Rectangle 87">
              <a:extLst>
                <a:ext uri="{FF2B5EF4-FFF2-40B4-BE49-F238E27FC236}">
                  <a16:creationId xmlns:a16="http://schemas.microsoft.com/office/drawing/2014/main" id="{E53DEF0E-27C1-EC72-3EDA-D3F4EBE24FD7}"/>
                </a:ext>
              </a:extLst>
            </p:cNvPr>
            <p:cNvSpPr>
              <a:spLocks noChangeArrowheads="1"/>
            </p:cNvSpPr>
            <p:nvPr/>
          </p:nvSpPr>
          <p:spPr bwMode="auto">
            <a:xfrm>
              <a:off x="3006" y="1410"/>
              <a:ext cx="3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800" b="0" i="1">
                  <a:solidFill>
                    <a:srgbClr val="0066FF"/>
                  </a:solidFill>
                  <a:latin typeface="Times New Roman" panose="02020603050405020304" pitchFamily="18" charset="0"/>
                </a:rPr>
                <a:t>area</a:t>
              </a:r>
              <a:endParaRPr lang="zh-CN" altLang="en-US" sz="1800" b="0" i="1">
                <a:solidFill>
                  <a:srgbClr val="0066FF"/>
                </a:solidFill>
                <a:latin typeface="Times New Roman" panose="02020603050405020304" pitchFamily="18" charset="0"/>
              </a:endParaRPr>
            </a:p>
          </p:txBody>
        </p:sp>
        <p:sp>
          <p:nvSpPr>
            <p:cNvPr id="23566" name="Rectangle 88">
              <a:extLst>
                <a:ext uri="{FF2B5EF4-FFF2-40B4-BE49-F238E27FC236}">
                  <a16:creationId xmlns:a16="http://schemas.microsoft.com/office/drawing/2014/main" id="{7720C568-8835-1385-0D0B-CD1B4EC00524}"/>
                </a:ext>
              </a:extLst>
            </p:cNvPr>
            <p:cNvSpPr>
              <a:spLocks noChangeArrowheads="1"/>
            </p:cNvSpPr>
            <p:nvPr/>
          </p:nvSpPr>
          <p:spPr bwMode="auto">
            <a:xfrm>
              <a:off x="1485" y="2022"/>
              <a:ext cx="24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800" b="0" i="1">
                  <a:solidFill>
                    <a:srgbClr val="0066FF"/>
                  </a:solidFill>
                  <a:latin typeface="Times New Roman" panose="02020603050405020304" pitchFamily="18" charset="0"/>
                </a:rPr>
                <a:t>file</a:t>
              </a:r>
              <a:endParaRPr lang="zh-CN" altLang="en-US" sz="1800" b="0" i="1">
                <a:solidFill>
                  <a:srgbClr val="0066FF"/>
                </a:solidFill>
                <a:latin typeface="Times New Roman" panose="02020603050405020304" pitchFamily="18" charset="0"/>
              </a:endParaRPr>
            </a:p>
          </p:txBody>
        </p:sp>
        <p:sp>
          <p:nvSpPr>
            <p:cNvPr id="23567" name="Rectangle 89">
              <a:extLst>
                <a:ext uri="{FF2B5EF4-FFF2-40B4-BE49-F238E27FC236}">
                  <a16:creationId xmlns:a16="http://schemas.microsoft.com/office/drawing/2014/main" id="{2DC7773B-92AB-8780-F9CA-339122599442}"/>
                </a:ext>
              </a:extLst>
            </p:cNvPr>
            <p:cNvSpPr>
              <a:spLocks noChangeArrowheads="1"/>
            </p:cNvSpPr>
            <p:nvPr/>
          </p:nvSpPr>
          <p:spPr bwMode="auto">
            <a:xfrm>
              <a:off x="692" y="2598"/>
              <a:ext cx="4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800" b="0" i="1">
                  <a:solidFill>
                    <a:srgbClr val="0066FF"/>
                  </a:solidFill>
                  <a:latin typeface="Times New Roman" panose="02020603050405020304" pitchFamily="18" charset="0"/>
                </a:rPr>
                <a:t>record</a:t>
              </a:r>
              <a:endParaRPr lang="zh-CN" altLang="en-US" sz="1800" b="0" i="1">
                <a:solidFill>
                  <a:srgbClr val="0066FF"/>
                </a:solidFill>
                <a:latin typeface="Times New Roman" panose="02020603050405020304" pitchFamily="18" charset="0"/>
              </a:endParaRPr>
            </a:p>
          </p:txBody>
        </p:sp>
        <p:sp>
          <p:nvSpPr>
            <p:cNvPr id="23568" name="Rectangle 94">
              <a:extLst>
                <a:ext uri="{FF2B5EF4-FFF2-40B4-BE49-F238E27FC236}">
                  <a16:creationId xmlns:a16="http://schemas.microsoft.com/office/drawing/2014/main" id="{A71D672D-EF2C-FE93-F829-118A5E0B3F94}"/>
                </a:ext>
              </a:extLst>
            </p:cNvPr>
            <p:cNvSpPr>
              <a:spLocks noChangeArrowheads="1"/>
            </p:cNvSpPr>
            <p:nvPr/>
          </p:nvSpPr>
          <p:spPr bwMode="auto">
            <a:xfrm>
              <a:off x="4047" y="632"/>
              <a:ext cx="47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800" i="1">
                  <a:solidFill>
                    <a:srgbClr val="0066FF"/>
                  </a:solidFill>
                  <a:latin typeface="Times New Roman" panose="02020603050405020304" pitchFamily="18" charset="0"/>
                </a:rPr>
                <a:t>例示：</a:t>
              </a:r>
            </a:p>
          </p:txBody>
        </p:sp>
      </p:grpSp>
      <p:sp>
        <p:nvSpPr>
          <p:cNvPr id="798818" name="Rectangle 98">
            <a:extLst>
              <a:ext uri="{FF2B5EF4-FFF2-40B4-BE49-F238E27FC236}">
                <a16:creationId xmlns:a16="http://schemas.microsoft.com/office/drawing/2014/main" id="{F11B5696-7306-916E-69E1-682947AD6604}"/>
              </a:ext>
            </a:extLst>
          </p:cNvPr>
          <p:cNvSpPr>
            <a:spLocks noChangeArrowheads="1"/>
          </p:cNvSpPr>
          <p:nvPr/>
        </p:nvSpPr>
        <p:spPr bwMode="auto">
          <a:xfrm>
            <a:off x="44450" y="1239838"/>
            <a:ext cx="6007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20000"/>
              </a:spcBef>
            </a:pPr>
            <a:r>
              <a:rPr lang="zh-CN" altLang="en-US" sz="1600">
                <a:solidFill>
                  <a:srgbClr val="0066FF"/>
                </a:solidFill>
              </a:rPr>
              <a:t>通俗示例：教学大楼使用的管理</a:t>
            </a:r>
            <a:r>
              <a:rPr lang="en-US" altLang="zh-CN" sz="1600">
                <a:solidFill>
                  <a:srgbClr val="428E5B"/>
                </a:solidFill>
              </a:rPr>
              <a:t>(</a:t>
            </a:r>
            <a:r>
              <a:rPr lang="zh-CN" altLang="en-US" sz="1600">
                <a:solidFill>
                  <a:srgbClr val="428E5B"/>
                </a:solidFill>
              </a:rPr>
              <a:t>如仅一种锁</a:t>
            </a:r>
            <a:r>
              <a:rPr lang="zh-CN" altLang="zh-CN" sz="1600">
                <a:solidFill>
                  <a:srgbClr val="428E5B"/>
                </a:solidFill>
              </a:rPr>
              <a:t>:</a:t>
            </a:r>
            <a:r>
              <a:rPr lang="zh-CN" altLang="en-US" sz="1600">
                <a:solidFill>
                  <a:srgbClr val="428E5B"/>
                </a:solidFill>
              </a:rPr>
              <a:t>大楼锁</a:t>
            </a:r>
            <a:r>
              <a:rPr lang="en-US" altLang="zh-CN" sz="1600">
                <a:solidFill>
                  <a:srgbClr val="428E5B"/>
                </a:solidFill>
              </a:rPr>
              <a:t>/</a:t>
            </a:r>
            <a:r>
              <a:rPr lang="zh-CN" altLang="en-US" sz="1600">
                <a:solidFill>
                  <a:srgbClr val="428E5B"/>
                </a:solidFill>
              </a:rPr>
              <a:t>教室锁</a:t>
            </a:r>
            <a:r>
              <a:rPr lang="en-US" altLang="zh-CN" sz="1600">
                <a:solidFill>
                  <a:srgbClr val="428E5B"/>
                </a:solidFill>
              </a:rPr>
              <a:t>)</a:t>
            </a:r>
          </a:p>
          <a:p>
            <a:pPr eaLnBrk="0" hangingPunct="0">
              <a:spcBef>
                <a:spcPct val="20000"/>
              </a:spcBef>
            </a:pPr>
            <a:r>
              <a:rPr lang="en-US" altLang="zh-CN" sz="1600">
                <a:solidFill>
                  <a:schemeClr val="tx1"/>
                </a:solidFill>
              </a:rPr>
              <a:t>1</a:t>
            </a:r>
            <a:r>
              <a:rPr lang="zh-CN" altLang="en-US" sz="1600">
                <a:solidFill>
                  <a:schemeClr val="tx1"/>
                </a:solidFill>
              </a:rPr>
              <a:t>)某单位租用整栋大楼用于培训</a:t>
            </a:r>
            <a:r>
              <a:rPr lang="en-US" altLang="zh-CN" sz="1600">
                <a:solidFill>
                  <a:schemeClr val="tx1"/>
                </a:solidFill>
              </a:rPr>
              <a:t>,</a:t>
            </a:r>
            <a:r>
              <a:rPr lang="zh-CN" altLang="en-US" sz="1600">
                <a:solidFill>
                  <a:schemeClr val="tx1"/>
                </a:solidFill>
              </a:rPr>
              <a:t>需要上大量教室锁？</a:t>
            </a:r>
            <a:r>
              <a:rPr lang="zh-CN" altLang="en-US" sz="1600">
                <a:solidFill>
                  <a:srgbClr val="FF0000"/>
                </a:solidFill>
              </a:rPr>
              <a:t>太繁琐</a:t>
            </a:r>
          </a:p>
          <a:p>
            <a:pPr eaLnBrk="0" hangingPunct="0">
              <a:spcBef>
                <a:spcPct val="20000"/>
              </a:spcBef>
            </a:pPr>
            <a:r>
              <a:rPr lang="en-US" altLang="zh-CN" sz="1600">
                <a:solidFill>
                  <a:schemeClr val="tx1"/>
                </a:solidFill>
              </a:rPr>
              <a:t>2</a:t>
            </a:r>
            <a:r>
              <a:rPr lang="zh-CN" altLang="en-US" sz="1600">
                <a:solidFill>
                  <a:schemeClr val="tx1"/>
                </a:solidFill>
              </a:rPr>
              <a:t>)若仅租用部分教室而上大楼锁，剩下的没法自习？</a:t>
            </a:r>
            <a:r>
              <a:rPr lang="zh-CN" altLang="en-US" sz="1600">
                <a:solidFill>
                  <a:srgbClr val="FF0000"/>
                </a:solidFill>
              </a:rPr>
              <a:t>共享差</a:t>
            </a:r>
          </a:p>
        </p:txBody>
      </p:sp>
      <p:grpSp>
        <p:nvGrpSpPr>
          <p:cNvPr id="798830" name="Group 110">
            <a:extLst>
              <a:ext uri="{FF2B5EF4-FFF2-40B4-BE49-F238E27FC236}">
                <a16:creationId xmlns:a16="http://schemas.microsoft.com/office/drawing/2014/main" id="{420E125A-B57A-BFB8-1BBD-ACA4B905C6A1}"/>
              </a:ext>
            </a:extLst>
          </p:cNvPr>
          <p:cNvGrpSpPr>
            <a:grpSpLocks/>
          </p:cNvGrpSpPr>
          <p:nvPr/>
        </p:nvGrpSpPr>
        <p:grpSpPr bwMode="auto">
          <a:xfrm>
            <a:off x="933450" y="4914900"/>
            <a:ext cx="6657975" cy="19050"/>
            <a:chOff x="588" y="3096"/>
            <a:chExt cx="4194" cy="12"/>
          </a:xfrm>
        </p:grpSpPr>
        <p:sp>
          <p:nvSpPr>
            <p:cNvPr id="23571" name="Line 99">
              <a:extLst>
                <a:ext uri="{FF2B5EF4-FFF2-40B4-BE49-F238E27FC236}">
                  <a16:creationId xmlns:a16="http://schemas.microsoft.com/office/drawing/2014/main" id="{E51F74EC-A9D3-3934-570C-DAEF8F6521C3}"/>
                </a:ext>
              </a:extLst>
            </p:cNvPr>
            <p:cNvSpPr>
              <a:spLocks noChangeShapeType="1"/>
            </p:cNvSpPr>
            <p:nvPr/>
          </p:nvSpPr>
          <p:spPr bwMode="auto">
            <a:xfrm>
              <a:off x="588" y="3102"/>
              <a:ext cx="426"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2" name="Line 101">
              <a:extLst>
                <a:ext uri="{FF2B5EF4-FFF2-40B4-BE49-F238E27FC236}">
                  <a16:creationId xmlns:a16="http://schemas.microsoft.com/office/drawing/2014/main" id="{2926E4D1-3055-B206-3C0D-CCF249EA8A8C}"/>
                </a:ext>
              </a:extLst>
            </p:cNvPr>
            <p:cNvSpPr>
              <a:spLocks noChangeShapeType="1"/>
            </p:cNvSpPr>
            <p:nvPr/>
          </p:nvSpPr>
          <p:spPr bwMode="auto">
            <a:xfrm>
              <a:off x="3125" y="3105"/>
              <a:ext cx="319" cy="3"/>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3" name="Line 102">
              <a:extLst>
                <a:ext uri="{FF2B5EF4-FFF2-40B4-BE49-F238E27FC236}">
                  <a16:creationId xmlns:a16="http://schemas.microsoft.com/office/drawing/2014/main" id="{0876DF3B-3C4E-17FA-9AD8-6D7426D71584}"/>
                </a:ext>
              </a:extLst>
            </p:cNvPr>
            <p:cNvSpPr>
              <a:spLocks noChangeShapeType="1"/>
            </p:cNvSpPr>
            <p:nvPr/>
          </p:nvSpPr>
          <p:spPr bwMode="auto">
            <a:xfrm flipV="1">
              <a:off x="3960" y="3096"/>
              <a:ext cx="822"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8834" name="Group 114">
            <a:extLst>
              <a:ext uri="{FF2B5EF4-FFF2-40B4-BE49-F238E27FC236}">
                <a16:creationId xmlns:a16="http://schemas.microsoft.com/office/drawing/2014/main" id="{61944409-51F8-1C06-DE13-22A23402158B}"/>
              </a:ext>
            </a:extLst>
          </p:cNvPr>
          <p:cNvGrpSpPr>
            <a:grpSpLocks/>
          </p:cNvGrpSpPr>
          <p:nvPr/>
        </p:nvGrpSpPr>
        <p:grpSpPr bwMode="auto">
          <a:xfrm>
            <a:off x="3446463" y="6081713"/>
            <a:ext cx="2193925" cy="288925"/>
            <a:chOff x="2275" y="1431"/>
            <a:chExt cx="1382" cy="182"/>
          </a:xfrm>
        </p:grpSpPr>
        <p:sp>
          <p:nvSpPr>
            <p:cNvPr id="23575" name="Rectangle 112">
              <a:extLst>
                <a:ext uri="{FF2B5EF4-FFF2-40B4-BE49-F238E27FC236}">
                  <a16:creationId xmlns:a16="http://schemas.microsoft.com/office/drawing/2014/main" id="{FCCB5552-CAC2-CA7F-EE4E-62735907EBCD}"/>
                </a:ext>
              </a:extLst>
            </p:cNvPr>
            <p:cNvSpPr>
              <a:spLocks noChangeArrowheads="1"/>
            </p:cNvSpPr>
            <p:nvPr/>
          </p:nvSpPr>
          <p:spPr bwMode="auto">
            <a:xfrm>
              <a:off x="2275" y="1431"/>
              <a:ext cx="7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sz="1800"/>
                <a:t>费事费力！</a:t>
              </a:r>
            </a:p>
          </p:txBody>
        </p:sp>
        <p:sp>
          <p:nvSpPr>
            <p:cNvPr id="23576" name="Rectangle 113">
              <a:extLst>
                <a:ext uri="{FF2B5EF4-FFF2-40B4-BE49-F238E27FC236}">
                  <a16:creationId xmlns:a16="http://schemas.microsoft.com/office/drawing/2014/main" id="{C382DBE4-5BDB-EE18-8572-55BF89F0800D}"/>
                </a:ext>
              </a:extLst>
            </p:cNvPr>
            <p:cNvSpPr>
              <a:spLocks noChangeArrowheads="1"/>
            </p:cNvSpPr>
            <p:nvPr/>
          </p:nvSpPr>
          <p:spPr bwMode="auto">
            <a:xfrm>
              <a:off x="2930" y="1439"/>
              <a:ext cx="7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sz="1800"/>
                <a:t>使用率低！</a:t>
              </a:r>
            </a:p>
          </p:txBody>
        </p:sp>
      </p:grpSp>
      <p:sp>
        <p:nvSpPr>
          <p:cNvPr id="798835" name="Rectangle 115">
            <a:extLst>
              <a:ext uri="{FF2B5EF4-FFF2-40B4-BE49-F238E27FC236}">
                <a16:creationId xmlns:a16="http://schemas.microsoft.com/office/drawing/2014/main" id="{C30AAE37-5597-6033-9EB3-54AF796030BD}"/>
              </a:ext>
            </a:extLst>
          </p:cNvPr>
          <p:cNvSpPr>
            <a:spLocks noChangeArrowheads="1"/>
          </p:cNvSpPr>
          <p:nvPr/>
        </p:nvSpPr>
        <p:spPr bwMode="auto">
          <a:xfrm>
            <a:off x="288925" y="2290763"/>
            <a:ext cx="1730375" cy="1495425"/>
          </a:xfrm>
          <a:prstGeom prst="rect">
            <a:avLst/>
          </a:prstGeom>
          <a:noFill/>
          <a:ln w="317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spcBef>
                <a:spcPct val="10000"/>
              </a:spcBef>
            </a:pPr>
            <a:r>
              <a:rPr lang="zh-CN" altLang="en-US" sz="1800">
                <a:solidFill>
                  <a:srgbClr val="FF0000"/>
                </a:solidFill>
              </a:rPr>
              <a:t>多粒度锁：</a:t>
            </a:r>
          </a:p>
          <a:p>
            <a:pPr eaLnBrk="0" hangingPunct="0">
              <a:spcBef>
                <a:spcPct val="10000"/>
              </a:spcBef>
            </a:pPr>
            <a:r>
              <a:rPr lang="en-US" altLang="zh-CN" sz="1800"/>
              <a:t> </a:t>
            </a:r>
            <a:r>
              <a:rPr lang="zh-CN" altLang="en-US" sz="1800"/>
              <a:t>允许使用多种粒</a:t>
            </a:r>
          </a:p>
          <a:p>
            <a:pPr eaLnBrk="0" hangingPunct="0">
              <a:spcBef>
                <a:spcPct val="10000"/>
              </a:spcBef>
            </a:pPr>
            <a:r>
              <a:rPr lang="zh-CN" altLang="en-US" sz="1800"/>
              <a:t>度</a:t>
            </a:r>
            <a:r>
              <a:rPr lang="en-US" altLang="zh-CN" sz="1800"/>
              <a:t>/</a:t>
            </a:r>
            <a:r>
              <a:rPr lang="zh-CN" altLang="en-US" sz="1800"/>
              <a:t>大小不同的锁</a:t>
            </a:r>
          </a:p>
          <a:p>
            <a:pPr eaLnBrk="0" hangingPunct="0">
              <a:spcBef>
                <a:spcPct val="10000"/>
              </a:spcBef>
            </a:pPr>
            <a:r>
              <a:rPr lang="en-US" altLang="zh-CN" sz="1800" b="0"/>
              <a:t>(</a:t>
            </a:r>
            <a:r>
              <a:rPr lang="zh-CN" altLang="en-US" sz="1800" b="0"/>
              <a:t>不同粒度：楼，</a:t>
            </a:r>
          </a:p>
          <a:p>
            <a:pPr eaLnBrk="0" hangingPunct="0">
              <a:spcBef>
                <a:spcPct val="10000"/>
              </a:spcBef>
            </a:pPr>
            <a:r>
              <a:rPr lang="zh-CN" altLang="en-US" sz="1800" b="0"/>
              <a:t>层，教室，座位</a:t>
            </a:r>
            <a:r>
              <a:rPr lang="en-US" altLang="zh-CN" sz="1800" b="0"/>
              <a:t>)</a:t>
            </a:r>
          </a:p>
        </p:txBody>
      </p:sp>
      <p:sp>
        <p:nvSpPr>
          <p:cNvPr id="23578" name="Rectangle 125">
            <a:extLst>
              <a:ext uri="{FF2B5EF4-FFF2-40B4-BE49-F238E27FC236}">
                <a16:creationId xmlns:a16="http://schemas.microsoft.com/office/drawing/2014/main" id="{677B8DBF-96AE-7875-0B3B-140AF6CEE7DB}"/>
              </a:ext>
            </a:extLst>
          </p:cNvPr>
          <p:cNvSpPr>
            <a:spLocks noChangeArrowheads="1"/>
          </p:cNvSpPr>
          <p:nvPr/>
        </p:nvSpPr>
        <p:spPr bwMode="auto">
          <a:xfrm>
            <a:off x="5524500" y="3738563"/>
            <a:ext cx="1524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solidFill>
                  <a:srgbClr val="428E5B"/>
                </a:solidFill>
              </a:rPr>
              <a:t>…</a:t>
            </a:r>
            <a:endParaRPr lang="zh-CN" altLang="en-US">
              <a:solidFill>
                <a:srgbClr val="428E5B"/>
              </a:solidFill>
            </a:endParaRPr>
          </a:p>
        </p:txBody>
      </p:sp>
      <p:grpSp>
        <p:nvGrpSpPr>
          <p:cNvPr id="3" name="组 2">
            <a:extLst>
              <a:ext uri="{FF2B5EF4-FFF2-40B4-BE49-F238E27FC236}">
                <a16:creationId xmlns:a16="http://schemas.microsoft.com/office/drawing/2014/main" id="{604D847F-262F-3EF4-9F96-69F1330508D3}"/>
              </a:ext>
            </a:extLst>
          </p:cNvPr>
          <p:cNvGrpSpPr>
            <a:grpSpLocks/>
          </p:cNvGrpSpPr>
          <p:nvPr/>
        </p:nvGrpSpPr>
        <p:grpSpPr bwMode="auto">
          <a:xfrm>
            <a:off x="314325" y="5216525"/>
            <a:ext cx="8524875" cy="1174750"/>
            <a:chOff x="314325" y="5216059"/>
            <a:chExt cx="8524875" cy="1175216"/>
          </a:xfrm>
        </p:grpSpPr>
        <p:grpSp>
          <p:nvGrpSpPr>
            <p:cNvPr id="23580" name="Group 111">
              <a:extLst>
                <a:ext uri="{FF2B5EF4-FFF2-40B4-BE49-F238E27FC236}">
                  <a16:creationId xmlns:a16="http://schemas.microsoft.com/office/drawing/2014/main" id="{EABBE540-2D7C-0539-26E3-47C668F3B3EA}"/>
                </a:ext>
              </a:extLst>
            </p:cNvPr>
            <p:cNvGrpSpPr>
              <a:grpSpLocks/>
            </p:cNvGrpSpPr>
            <p:nvPr/>
          </p:nvGrpSpPr>
          <p:grpSpPr bwMode="auto">
            <a:xfrm>
              <a:off x="314325" y="5219700"/>
              <a:ext cx="8524875" cy="1171575"/>
              <a:chOff x="198" y="3288"/>
              <a:chExt cx="5370" cy="738"/>
            </a:xfrm>
          </p:grpSpPr>
          <p:sp>
            <p:nvSpPr>
              <p:cNvPr id="23581" name="Line 103">
                <a:extLst>
                  <a:ext uri="{FF2B5EF4-FFF2-40B4-BE49-F238E27FC236}">
                    <a16:creationId xmlns:a16="http://schemas.microsoft.com/office/drawing/2014/main" id="{33597E0A-07F9-2E8D-7B63-585EB970133B}"/>
                  </a:ext>
                </a:extLst>
              </p:cNvPr>
              <p:cNvSpPr>
                <a:spLocks noChangeShapeType="1"/>
              </p:cNvSpPr>
              <p:nvPr/>
            </p:nvSpPr>
            <p:spPr bwMode="auto">
              <a:xfrm>
                <a:off x="420" y="3288"/>
                <a:ext cx="276"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2" name="Line 104">
                <a:extLst>
                  <a:ext uri="{FF2B5EF4-FFF2-40B4-BE49-F238E27FC236}">
                    <a16:creationId xmlns:a16="http://schemas.microsoft.com/office/drawing/2014/main" id="{E64E8438-3200-0339-5F81-A7DAA72EF558}"/>
                  </a:ext>
                </a:extLst>
              </p:cNvPr>
              <p:cNvSpPr>
                <a:spLocks noChangeShapeType="1"/>
              </p:cNvSpPr>
              <p:nvPr/>
            </p:nvSpPr>
            <p:spPr bwMode="auto">
              <a:xfrm>
                <a:off x="462" y="3474"/>
                <a:ext cx="171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3" name="Line 105">
                <a:extLst>
                  <a:ext uri="{FF2B5EF4-FFF2-40B4-BE49-F238E27FC236}">
                    <a16:creationId xmlns:a16="http://schemas.microsoft.com/office/drawing/2014/main" id="{DBA0FC2E-C9F6-2D2F-20A6-CF26B1B4DBBE}"/>
                  </a:ext>
                </a:extLst>
              </p:cNvPr>
              <p:cNvSpPr>
                <a:spLocks noChangeShapeType="1"/>
              </p:cNvSpPr>
              <p:nvPr/>
            </p:nvSpPr>
            <p:spPr bwMode="auto">
              <a:xfrm flipV="1">
                <a:off x="3960" y="3474"/>
                <a:ext cx="158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4" name="Line 106">
                <a:extLst>
                  <a:ext uri="{FF2B5EF4-FFF2-40B4-BE49-F238E27FC236}">
                    <a16:creationId xmlns:a16="http://schemas.microsoft.com/office/drawing/2014/main" id="{607A61E9-A4BE-93BB-C24C-F582B5CC292B}"/>
                  </a:ext>
                </a:extLst>
              </p:cNvPr>
              <p:cNvSpPr>
                <a:spLocks noChangeShapeType="1"/>
              </p:cNvSpPr>
              <p:nvPr/>
            </p:nvSpPr>
            <p:spPr bwMode="auto">
              <a:xfrm flipV="1">
                <a:off x="198" y="3648"/>
                <a:ext cx="246"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5" name="Line 107">
                <a:extLst>
                  <a:ext uri="{FF2B5EF4-FFF2-40B4-BE49-F238E27FC236}">
                    <a16:creationId xmlns:a16="http://schemas.microsoft.com/office/drawing/2014/main" id="{65FD7CC8-D186-E05D-F542-B8089434AAC6}"/>
                  </a:ext>
                </a:extLst>
              </p:cNvPr>
              <p:cNvSpPr>
                <a:spLocks noChangeShapeType="1"/>
              </p:cNvSpPr>
              <p:nvPr/>
            </p:nvSpPr>
            <p:spPr bwMode="auto">
              <a:xfrm flipV="1">
                <a:off x="2016" y="3654"/>
                <a:ext cx="33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6" name="Line 108">
                <a:extLst>
                  <a:ext uri="{FF2B5EF4-FFF2-40B4-BE49-F238E27FC236}">
                    <a16:creationId xmlns:a16="http://schemas.microsoft.com/office/drawing/2014/main" id="{4C42DCC0-5517-B132-03BF-EF5CDDA20B65}"/>
                  </a:ext>
                </a:extLst>
              </p:cNvPr>
              <p:cNvSpPr>
                <a:spLocks noChangeShapeType="1"/>
              </p:cNvSpPr>
              <p:nvPr/>
            </p:nvSpPr>
            <p:spPr bwMode="auto">
              <a:xfrm flipV="1">
                <a:off x="5238" y="3846"/>
                <a:ext cx="33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7" name="Line 109">
                <a:extLst>
                  <a:ext uri="{FF2B5EF4-FFF2-40B4-BE49-F238E27FC236}">
                    <a16:creationId xmlns:a16="http://schemas.microsoft.com/office/drawing/2014/main" id="{EAB8CD74-BB10-3442-073E-E1DE42ED8F64}"/>
                  </a:ext>
                </a:extLst>
              </p:cNvPr>
              <p:cNvSpPr>
                <a:spLocks noChangeShapeType="1"/>
              </p:cNvSpPr>
              <p:nvPr/>
            </p:nvSpPr>
            <p:spPr bwMode="auto">
              <a:xfrm flipV="1">
                <a:off x="348" y="4026"/>
                <a:ext cx="33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588" name="Line 101">
              <a:extLst>
                <a:ext uri="{FF2B5EF4-FFF2-40B4-BE49-F238E27FC236}">
                  <a16:creationId xmlns:a16="http://schemas.microsoft.com/office/drawing/2014/main" id="{EEBA3D78-0AEC-E7F1-31AF-8F94B85444D8}"/>
                </a:ext>
              </a:extLst>
            </p:cNvPr>
            <p:cNvSpPr>
              <a:spLocks noChangeShapeType="1"/>
            </p:cNvSpPr>
            <p:nvPr/>
          </p:nvSpPr>
          <p:spPr bwMode="auto">
            <a:xfrm>
              <a:off x="3186113" y="5216059"/>
              <a:ext cx="742950" cy="12705"/>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8818"/>
                                        </p:tgtEl>
                                        <p:attrNameLst>
                                          <p:attrName>style.visibility</p:attrName>
                                        </p:attrNameLst>
                                      </p:cBhvr>
                                      <p:to>
                                        <p:strVal val="visible"/>
                                      </p:to>
                                    </p:set>
                                    <p:animEffect transition="in" filter="blinds(horizontal)">
                                      <p:cBhvr>
                                        <p:cTn id="7" dur="500"/>
                                        <p:tgtEl>
                                          <p:spTgt spid="798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798815"/>
                                        </p:tgtEl>
                                        <p:attrNameLst>
                                          <p:attrName>style.visibility</p:attrName>
                                        </p:attrNameLst>
                                      </p:cBhvr>
                                      <p:to>
                                        <p:strVal val="visible"/>
                                      </p:to>
                                    </p:set>
                                    <p:anim calcmode="lin" valueType="num">
                                      <p:cBhvr additive="base">
                                        <p:cTn id="12" dur="500" fill="hold"/>
                                        <p:tgtEl>
                                          <p:spTgt spid="798815"/>
                                        </p:tgtEl>
                                        <p:attrNameLst>
                                          <p:attrName>ppt_x</p:attrName>
                                        </p:attrNameLst>
                                      </p:cBhvr>
                                      <p:tavLst>
                                        <p:tav tm="0">
                                          <p:val>
                                            <p:strVal val="#ppt_x"/>
                                          </p:val>
                                        </p:tav>
                                        <p:tav tm="100000">
                                          <p:val>
                                            <p:strVal val="#ppt_x"/>
                                          </p:val>
                                        </p:tav>
                                      </p:tavLst>
                                    </p:anim>
                                    <p:anim calcmode="lin" valueType="num">
                                      <p:cBhvr additive="base">
                                        <p:cTn id="13" dur="500" fill="hold"/>
                                        <p:tgtEl>
                                          <p:spTgt spid="79881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798830"/>
                                        </p:tgtEl>
                                        <p:attrNameLst>
                                          <p:attrName>style.visibility</p:attrName>
                                        </p:attrNameLst>
                                      </p:cBhvr>
                                      <p:to>
                                        <p:strVal val="visible"/>
                                      </p:to>
                                    </p:set>
                                    <p:anim calcmode="lin" valueType="num">
                                      <p:cBhvr additive="base">
                                        <p:cTn id="18" dur="500" fill="hold"/>
                                        <p:tgtEl>
                                          <p:spTgt spid="798830"/>
                                        </p:tgtEl>
                                        <p:attrNameLst>
                                          <p:attrName>ppt_x</p:attrName>
                                        </p:attrNameLst>
                                      </p:cBhvr>
                                      <p:tavLst>
                                        <p:tav tm="0">
                                          <p:val>
                                            <p:strVal val="#ppt_x"/>
                                          </p:val>
                                        </p:tav>
                                        <p:tav tm="100000">
                                          <p:val>
                                            <p:strVal val="#ppt_x"/>
                                          </p:val>
                                        </p:tav>
                                      </p:tavLst>
                                    </p:anim>
                                    <p:anim calcmode="lin" valueType="num">
                                      <p:cBhvr additive="base">
                                        <p:cTn id="19" dur="500" fill="hold"/>
                                        <p:tgtEl>
                                          <p:spTgt spid="79883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linds(horizontal)">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798834"/>
                                        </p:tgtEl>
                                        <p:attrNameLst>
                                          <p:attrName>style.visibility</p:attrName>
                                        </p:attrNameLst>
                                      </p:cBhvr>
                                      <p:to>
                                        <p:strVal val="visible"/>
                                      </p:to>
                                    </p:set>
                                    <p:anim calcmode="lin" valueType="num">
                                      <p:cBhvr additive="base">
                                        <p:cTn id="29" dur="500" fill="hold"/>
                                        <p:tgtEl>
                                          <p:spTgt spid="798834"/>
                                        </p:tgtEl>
                                        <p:attrNameLst>
                                          <p:attrName>ppt_x</p:attrName>
                                        </p:attrNameLst>
                                      </p:cBhvr>
                                      <p:tavLst>
                                        <p:tav tm="0">
                                          <p:val>
                                            <p:strVal val="#ppt_x"/>
                                          </p:val>
                                        </p:tav>
                                        <p:tav tm="100000">
                                          <p:val>
                                            <p:strVal val="#ppt_x"/>
                                          </p:val>
                                        </p:tav>
                                      </p:tavLst>
                                    </p:anim>
                                    <p:anim calcmode="lin" valueType="num">
                                      <p:cBhvr additive="base">
                                        <p:cTn id="30" dur="500" fill="hold"/>
                                        <p:tgtEl>
                                          <p:spTgt spid="79883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98835"/>
                                        </p:tgtEl>
                                        <p:attrNameLst>
                                          <p:attrName>style.visibility</p:attrName>
                                        </p:attrNameLst>
                                      </p:cBhvr>
                                      <p:to>
                                        <p:strVal val="visible"/>
                                      </p:to>
                                    </p:set>
                                    <p:anim calcmode="lin" valueType="num">
                                      <p:cBhvr additive="base">
                                        <p:cTn id="35" dur="500" fill="hold"/>
                                        <p:tgtEl>
                                          <p:spTgt spid="798835"/>
                                        </p:tgtEl>
                                        <p:attrNameLst>
                                          <p:attrName>ppt_x</p:attrName>
                                        </p:attrNameLst>
                                      </p:cBhvr>
                                      <p:tavLst>
                                        <p:tav tm="0">
                                          <p:val>
                                            <p:strVal val="#ppt_x"/>
                                          </p:val>
                                        </p:tav>
                                        <p:tav tm="100000">
                                          <p:val>
                                            <p:strVal val="#ppt_x"/>
                                          </p:val>
                                        </p:tav>
                                      </p:tavLst>
                                    </p:anim>
                                    <p:anim calcmode="lin" valueType="num">
                                      <p:cBhvr additive="base">
                                        <p:cTn id="36" dur="500" fill="hold"/>
                                        <p:tgtEl>
                                          <p:spTgt spid="7988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18" grpId="0"/>
      <p:bldP spid="798835"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编号占位符 5">
            <a:extLst>
              <a:ext uri="{FF2B5EF4-FFF2-40B4-BE49-F238E27FC236}">
                <a16:creationId xmlns:a16="http://schemas.microsoft.com/office/drawing/2014/main" id="{7C436E8E-E954-D703-81C8-49D5DF15B45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5BE59A-5071-4FBE-A06D-03590B64A3D0}" type="slidenum">
              <a:rPr lang="zh-CN" altLang="en-US"/>
              <a:pPr/>
              <a:t>408</a:t>
            </a:fld>
            <a:endParaRPr lang="zh-CN" altLang="en-US"/>
          </a:p>
        </p:txBody>
      </p:sp>
      <p:sp>
        <p:nvSpPr>
          <p:cNvPr id="24578" name="Rectangle 2">
            <a:extLst>
              <a:ext uri="{FF2B5EF4-FFF2-40B4-BE49-F238E27FC236}">
                <a16:creationId xmlns:a16="http://schemas.microsoft.com/office/drawing/2014/main" id="{53CE6022-EE36-5943-344C-3CB979786C02}"/>
              </a:ext>
            </a:extLst>
          </p:cNvPr>
          <p:cNvSpPr>
            <a:spLocks noGrp="1" noChangeArrowheads="1"/>
          </p:cNvSpPr>
          <p:nvPr>
            <p:ph type="title"/>
          </p:nvPr>
        </p:nvSpPr>
        <p:spPr>
          <a:xfrm>
            <a:off x="255588" y="88900"/>
            <a:ext cx="4772025" cy="490538"/>
          </a:xfrm>
        </p:spPr>
        <p:txBody>
          <a:bodyPr/>
          <a:lstStyle/>
          <a:p>
            <a:pPr algn="l"/>
            <a:r>
              <a:rPr lang="zh-CN" altLang="zh-CN" sz="2800" b="1">
                <a:latin typeface="黑体" panose="02010609060101010101" pitchFamily="49" charset="-122"/>
                <a:ea typeface="黑体" panose="02010609060101010101" pitchFamily="49" charset="-122"/>
              </a:rPr>
              <a:t>3</a:t>
            </a: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多粒度锁的类型</a:t>
            </a:r>
          </a:p>
        </p:txBody>
      </p:sp>
      <p:grpSp>
        <p:nvGrpSpPr>
          <p:cNvPr id="24579" name="Group 11">
            <a:extLst>
              <a:ext uri="{FF2B5EF4-FFF2-40B4-BE49-F238E27FC236}">
                <a16:creationId xmlns:a16="http://schemas.microsoft.com/office/drawing/2014/main" id="{1B03762E-CA4F-DA93-1E3C-045994EFA7AE}"/>
              </a:ext>
            </a:extLst>
          </p:cNvPr>
          <p:cNvGrpSpPr>
            <a:grpSpLocks/>
          </p:cNvGrpSpPr>
          <p:nvPr/>
        </p:nvGrpSpPr>
        <p:grpSpPr bwMode="auto">
          <a:xfrm>
            <a:off x="233363" y="1389063"/>
            <a:ext cx="8539162" cy="4835525"/>
            <a:chOff x="219" y="1179"/>
            <a:chExt cx="5379" cy="2811"/>
          </a:xfrm>
        </p:grpSpPr>
        <p:pic>
          <p:nvPicPr>
            <p:cNvPr id="24580" name="Picture 8">
              <a:extLst>
                <a:ext uri="{FF2B5EF4-FFF2-40B4-BE49-F238E27FC236}">
                  <a16:creationId xmlns:a16="http://schemas.microsoft.com/office/drawing/2014/main" id="{DF0B560B-61CC-A0D2-F614-A454F80FE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 y="1179"/>
              <a:ext cx="5364" cy="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9">
              <a:extLst>
                <a:ext uri="{FF2B5EF4-FFF2-40B4-BE49-F238E27FC236}">
                  <a16:creationId xmlns:a16="http://schemas.microsoft.com/office/drawing/2014/main" id="{A043C11C-B107-7982-CA4B-6B4021F1E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 y="2053"/>
              <a:ext cx="5376"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0">
              <a:extLst>
                <a:ext uri="{FF2B5EF4-FFF2-40B4-BE49-F238E27FC236}">
                  <a16:creationId xmlns:a16="http://schemas.microsoft.com/office/drawing/2014/main" id="{DCCF841C-AE96-954D-8E5C-D8E0251E9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 y="2595"/>
              <a:ext cx="5373" cy="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3" name="AutoShape 4">
            <a:extLst>
              <a:ext uri="{FF2B5EF4-FFF2-40B4-BE49-F238E27FC236}">
                <a16:creationId xmlns:a16="http://schemas.microsoft.com/office/drawing/2014/main" id="{2459C246-AF2A-B744-ED16-7B532F75C5C7}"/>
              </a:ext>
            </a:extLst>
          </p:cNvPr>
          <p:cNvSpPr>
            <a:spLocks noChangeArrowheads="1"/>
          </p:cNvSpPr>
          <p:nvPr/>
        </p:nvSpPr>
        <p:spPr bwMode="auto">
          <a:xfrm>
            <a:off x="6021388" y="687388"/>
            <a:ext cx="3013075" cy="688975"/>
          </a:xfrm>
          <a:prstGeom prst="cloudCallout">
            <a:avLst>
              <a:gd name="adj1" fmla="val 49667"/>
              <a:gd name="adj2" fmla="val 43671"/>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rPr>
              <a:t>什么是隐式封锁</a:t>
            </a:r>
            <a:r>
              <a:rPr lang="en-US" altLang="zh-CN" sz="1600">
                <a:solidFill>
                  <a:schemeClr val="tx1"/>
                </a:solidFill>
              </a:rPr>
              <a:t>,</a:t>
            </a:r>
            <a:r>
              <a:rPr lang="zh-CN" altLang="en-US" sz="1600">
                <a:solidFill>
                  <a:schemeClr val="tx1"/>
                </a:solidFill>
              </a:rPr>
              <a:t>显示封锁</a:t>
            </a:r>
            <a:r>
              <a:rPr lang="en-US" altLang="zh-CN" sz="1600">
                <a:solidFill>
                  <a:schemeClr val="tx1"/>
                </a:solidFill>
              </a:rPr>
              <a:t>,</a:t>
            </a:r>
            <a:r>
              <a:rPr lang="zh-CN" altLang="en-US" sz="1600">
                <a:solidFill>
                  <a:schemeClr val="tx1"/>
                </a:solidFill>
              </a:rPr>
              <a:t>意向锁</a:t>
            </a:r>
            <a:r>
              <a:rPr lang="en-US" altLang="zh-CN" sz="1600">
                <a:solidFill>
                  <a:schemeClr val="tx1"/>
                </a:solidFill>
              </a:rPr>
              <a:t>? </a:t>
            </a:r>
          </a:p>
        </p:txBody>
      </p:sp>
      <p:sp>
        <p:nvSpPr>
          <p:cNvPr id="24584" name="Oval 22">
            <a:hlinkClick r:id="" action="ppaction://hlinkshowjump?jump=nextslide"/>
            <a:extLst>
              <a:ext uri="{FF2B5EF4-FFF2-40B4-BE49-F238E27FC236}">
                <a16:creationId xmlns:a16="http://schemas.microsoft.com/office/drawing/2014/main" id="{F7097D01-28FD-8C8D-34CF-38A2EE0EE6E8}"/>
              </a:ext>
            </a:extLst>
          </p:cNvPr>
          <p:cNvSpPr>
            <a:spLocks noChangeArrowheads="1"/>
          </p:cNvSpPr>
          <p:nvPr/>
        </p:nvSpPr>
        <p:spPr bwMode="auto">
          <a:xfrm>
            <a:off x="5591175" y="1982788"/>
            <a:ext cx="771525" cy="352425"/>
          </a:xfrm>
          <a:prstGeom prst="ellipse">
            <a:avLst/>
          </a:prstGeom>
          <a:noFill/>
          <a:ln w="19050">
            <a:solidFill>
              <a:srgbClr val="0066FF"/>
            </a:solidFill>
            <a:prstDash val="dash"/>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pPr algn="ctr" eaLnBrk="0" hangingPunct="0">
              <a:spcBef>
                <a:spcPct val="20000"/>
              </a:spcBef>
            </a:pPr>
            <a:endParaRPr lang="zh-CN" altLang="en-US"/>
          </a:p>
        </p:txBody>
      </p:sp>
      <p:sp>
        <p:nvSpPr>
          <p:cNvPr id="24585" name="Rectangle 23">
            <a:extLst>
              <a:ext uri="{FF2B5EF4-FFF2-40B4-BE49-F238E27FC236}">
                <a16:creationId xmlns:a16="http://schemas.microsoft.com/office/drawing/2014/main" id="{B4F9A290-A1BD-AF2F-C757-5DD3EAA27A13}"/>
              </a:ext>
            </a:extLst>
          </p:cNvPr>
          <p:cNvSpPr>
            <a:spLocks noChangeArrowheads="1"/>
          </p:cNvSpPr>
          <p:nvPr/>
        </p:nvSpPr>
        <p:spPr bwMode="auto">
          <a:xfrm>
            <a:off x="5038725" y="1966913"/>
            <a:ext cx="15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endParaRPr lang="zh-CN" altLang="en-US" sz="1000"/>
          </a:p>
        </p:txBody>
      </p:sp>
      <p:sp>
        <p:nvSpPr>
          <p:cNvPr id="24586" name="Rectangle 24">
            <a:extLst>
              <a:ext uri="{FF2B5EF4-FFF2-40B4-BE49-F238E27FC236}">
                <a16:creationId xmlns:a16="http://schemas.microsoft.com/office/drawing/2014/main" id="{5F7E1014-70CA-DE09-080C-FC3049EAD176}"/>
              </a:ext>
            </a:extLst>
          </p:cNvPr>
          <p:cNvSpPr>
            <a:spLocks noChangeArrowheads="1"/>
          </p:cNvSpPr>
          <p:nvPr/>
        </p:nvSpPr>
        <p:spPr bwMode="auto">
          <a:xfrm>
            <a:off x="4229100" y="2519363"/>
            <a:ext cx="15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endParaRPr lang="zh-CN" altLang="en-US" sz="1000">
              <a:solidFill>
                <a:srgbClr val="0066FF"/>
              </a:solidFill>
            </a:endParaRPr>
          </a:p>
        </p:txBody>
      </p:sp>
      <p:grpSp>
        <p:nvGrpSpPr>
          <p:cNvPr id="827438" name="Group 46">
            <a:extLst>
              <a:ext uri="{FF2B5EF4-FFF2-40B4-BE49-F238E27FC236}">
                <a16:creationId xmlns:a16="http://schemas.microsoft.com/office/drawing/2014/main" id="{06B4730E-8BB9-858D-0673-EF75A9E960AE}"/>
              </a:ext>
            </a:extLst>
          </p:cNvPr>
          <p:cNvGrpSpPr>
            <a:grpSpLocks/>
          </p:cNvGrpSpPr>
          <p:nvPr/>
        </p:nvGrpSpPr>
        <p:grpSpPr bwMode="auto">
          <a:xfrm>
            <a:off x="7938" y="1471613"/>
            <a:ext cx="8716962" cy="1270000"/>
            <a:chOff x="53" y="1320"/>
            <a:chExt cx="5491" cy="738"/>
          </a:xfrm>
        </p:grpSpPr>
        <p:sp>
          <p:nvSpPr>
            <p:cNvPr id="24588" name="Line 17">
              <a:extLst>
                <a:ext uri="{FF2B5EF4-FFF2-40B4-BE49-F238E27FC236}">
                  <a16:creationId xmlns:a16="http://schemas.microsoft.com/office/drawing/2014/main" id="{55CA339B-7B5A-FA01-372D-8EFC724CFD4E}"/>
                </a:ext>
              </a:extLst>
            </p:cNvPr>
            <p:cNvSpPr>
              <a:spLocks noChangeShapeType="1"/>
            </p:cNvSpPr>
            <p:nvPr/>
          </p:nvSpPr>
          <p:spPr bwMode="auto">
            <a:xfrm>
              <a:off x="456" y="1440"/>
              <a:ext cx="163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18">
              <a:extLst>
                <a:ext uri="{FF2B5EF4-FFF2-40B4-BE49-F238E27FC236}">
                  <a16:creationId xmlns:a16="http://schemas.microsoft.com/office/drawing/2014/main" id="{AC793B73-DBAC-FF2E-AA4B-D35BAA392DAB}"/>
                </a:ext>
              </a:extLst>
            </p:cNvPr>
            <p:cNvSpPr>
              <a:spLocks noChangeShapeType="1"/>
            </p:cNvSpPr>
            <p:nvPr/>
          </p:nvSpPr>
          <p:spPr bwMode="auto">
            <a:xfrm>
              <a:off x="5316" y="1440"/>
              <a:ext cx="22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0" name="Line 19">
              <a:extLst>
                <a:ext uri="{FF2B5EF4-FFF2-40B4-BE49-F238E27FC236}">
                  <a16:creationId xmlns:a16="http://schemas.microsoft.com/office/drawing/2014/main" id="{DB9AEDEF-C395-BB26-A71F-75C8EB19537F}"/>
                </a:ext>
              </a:extLst>
            </p:cNvPr>
            <p:cNvSpPr>
              <a:spLocks noChangeShapeType="1"/>
            </p:cNvSpPr>
            <p:nvPr/>
          </p:nvSpPr>
          <p:spPr bwMode="auto">
            <a:xfrm>
              <a:off x="900" y="1620"/>
              <a:ext cx="228"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1" name="Line 20">
              <a:extLst>
                <a:ext uri="{FF2B5EF4-FFF2-40B4-BE49-F238E27FC236}">
                  <a16:creationId xmlns:a16="http://schemas.microsoft.com/office/drawing/2014/main" id="{D35700D6-586B-4B39-7DAC-A7CF1959F339}"/>
                </a:ext>
              </a:extLst>
            </p:cNvPr>
            <p:cNvSpPr>
              <a:spLocks noChangeShapeType="1"/>
            </p:cNvSpPr>
            <p:nvPr/>
          </p:nvSpPr>
          <p:spPr bwMode="auto">
            <a:xfrm>
              <a:off x="1956" y="1614"/>
              <a:ext cx="1194"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2" name="Line 21">
              <a:extLst>
                <a:ext uri="{FF2B5EF4-FFF2-40B4-BE49-F238E27FC236}">
                  <a16:creationId xmlns:a16="http://schemas.microsoft.com/office/drawing/2014/main" id="{F6B4E5EA-8345-A5F7-8926-90100CDA643C}"/>
                </a:ext>
              </a:extLst>
            </p:cNvPr>
            <p:cNvSpPr>
              <a:spLocks noChangeShapeType="1"/>
            </p:cNvSpPr>
            <p:nvPr/>
          </p:nvSpPr>
          <p:spPr bwMode="auto">
            <a:xfrm flipV="1">
              <a:off x="468" y="1794"/>
              <a:ext cx="2058"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Rectangle 45">
              <a:extLst>
                <a:ext uri="{FF2B5EF4-FFF2-40B4-BE49-F238E27FC236}">
                  <a16:creationId xmlns:a16="http://schemas.microsoft.com/office/drawing/2014/main" id="{A4DDBF5C-70FD-3686-1C00-D8B136F5B09D}"/>
                </a:ext>
              </a:extLst>
            </p:cNvPr>
            <p:cNvSpPr>
              <a:spLocks noChangeArrowheads="1"/>
            </p:cNvSpPr>
            <p:nvPr/>
          </p:nvSpPr>
          <p:spPr bwMode="auto">
            <a:xfrm>
              <a:off x="53" y="1320"/>
              <a:ext cx="13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eaLnBrk="0" hangingPunct="0"/>
              <a:r>
                <a:rPr lang="zh-CN" altLang="en-US" sz="1400"/>
                <a:t>显式锁与隐式锁</a:t>
              </a:r>
            </a:p>
          </p:txBody>
        </p:sp>
      </p:grpSp>
      <p:grpSp>
        <p:nvGrpSpPr>
          <p:cNvPr id="827446" name="Group 54">
            <a:extLst>
              <a:ext uri="{FF2B5EF4-FFF2-40B4-BE49-F238E27FC236}">
                <a16:creationId xmlns:a16="http://schemas.microsoft.com/office/drawing/2014/main" id="{95CBBE5A-9CAB-C81C-A4FC-F862B517FD55}"/>
              </a:ext>
            </a:extLst>
          </p:cNvPr>
          <p:cNvGrpSpPr>
            <a:grpSpLocks/>
          </p:cNvGrpSpPr>
          <p:nvPr/>
        </p:nvGrpSpPr>
        <p:grpSpPr bwMode="auto">
          <a:xfrm>
            <a:off x="22225" y="2782888"/>
            <a:ext cx="8178800" cy="1347787"/>
            <a:chOff x="62" y="2073"/>
            <a:chExt cx="5152" cy="784"/>
          </a:xfrm>
        </p:grpSpPr>
        <p:grpSp>
          <p:nvGrpSpPr>
            <p:cNvPr id="24595" name="Group 47">
              <a:extLst>
                <a:ext uri="{FF2B5EF4-FFF2-40B4-BE49-F238E27FC236}">
                  <a16:creationId xmlns:a16="http://schemas.microsoft.com/office/drawing/2014/main" id="{3B27A701-5B34-0326-BAEE-79A6A3DD4A1F}"/>
                </a:ext>
              </a:extLst>
            </p:cNvPr>
            <p:cNvGrpSpPr>
              <a:grpSpLocks/>
            </p:cNvGrpSpPr>
            <p:nvPr/>
          </p:nvGrpSpPr>
          <p:grpSpPr bwMode="auto">
            <a:xfrm>
              <a:off x="62" y="2223"/>
              <a:ext cx="5152" cy="634"/>
              <a:chOff x="62" y="2211"/>
              <a:chExt cx="5152" cy="634"/>
            </a:xfrm>
          </p:grpSpPr>
          <p:sp>
            <p:nvSpPr>
              <p:cNvPr id="24596" name="Rectangle 26">
                <a:extLst>
                  <a:ext uri="{FF2B5EF4-FFF2-40B4-BE49-F238E27FC236}">
                    <a16:creationId xmlns:a16="http://schemas.microsoft.com/office/drawing/2014/main" id="{D93BEA64-AB4E-5CDB-EF54-2B05856523ED}"/>
                  </a:ext>
                </a:extLst>
              </p:cNvPr>
              <p:cNvSpPr>
                <a:spLocks noChangeArrowheads="1"/>
              </p:cNvSpPr>
              <p:nvPr/>
            </p:nvSpPr>
            <p:spPr bwMode="auto">
              <a:xfrm>
                <a:off x="62" y="2211"/>
                <a:ext cx="1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eaLnBrk="0" hangingPunct="0"/>
                <a:r>
                  <a:rPr lang="zh-CN" altLang="en-US" sz="1400"/>
                  <a:t>隐式锁的作用</a:t>
                </a:r>
              </a:p>
            </p:txBody>
          </p:sp>
          <p:sp>
            <p:nvSpPr>
              <p:cNvPr id="24597" name="Rectangle 28">
                <a:extLst>
                  <a:ext uri="{FF2B5EF4-FFF2-40B4-BE49-F238E27FC236}">
                    <a16:creationId xmlns:a16="http://schemas.microsoft.com/office/drawing/2014/main" id="{58D8D68C-249C-826B-2DFF-F18A55E927EA}"/>
                  </a:ext>
                </a:extLst>
              </p:cNvPr>
              <p:cNvSpPr>
                <a:spLocks noChangeArrowheads="1"/>
              </p:cNvSpPr>
              <p:nvPr/>
            </p:nvSpPr>
            <p:spPr bwMode="auto">
              <a:xfrm>
                <a:off x="5074" y="2236"/>
                <a:ext cx="13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sz="1600" i="1">
                    <a:latin typeface="Times New Roman" panose="02020603050405020304" pitchFamily="18" charset="0"/>
                  </a:rPr>
                  <a:t>r</a:t>
                </a:r>
                <a:r>
                  <a:rPr lang="en-US" altLang="zh-CN" sz="1600" i="1" baseline="-25000">
                    <a:latin typeface="Times New Roman" panose="02020603050405020304" pitchFamily="18" charset="0"/>
                  </a:rPr>
                  <a:t>b6</a:t>
                </a:r>
              </a:p>
            </p:txBody>
          </p:sp>
          <p:sp>
            <p:nvSpPr>
              <p:cNvPr id="24598" name="Line 31">
                <a:extLst>
                  <a:ext uri="{FF2B5EF4-FFF2-40B4-BE49-F238E27FC236}">
                    <a16:creationId xmlns:a16="http://schemas.microsoft.com/office/drawing/2014/main" id="{52D9E69A-51DC-8711-43B1-F2B583C525BC}"/>
                  </a:ext>
                </a:extLst>
              </p:cNvPr>
              <p:cNvSpPr>
                <a:spLocks noChangeShapeType="1"/>
              </p:cNvSpPr>
              <p:nvPr/>
            </p:nvSpPr>
            <p:spPr bwMode="auto">
              <a:xfrm>
                <a:off x="5052" y="2511"/>
                <a:ext cx="16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9" name="Line 38">
                <a:extLst>
                  <a:ext uri="{FF2B5EF4-FFF2-40B4-BE49-F238E27FC236}">
                    <a16:creationId xmlns:a16="http://schemas.microsoft.com/office/drawing/2014/main" id="{D5EDC563-F4D1-E716-457E-D85C431F089B}"/>
                  </a:ext>
                </a:extLst>
              </p:cNvPr>
              <p:cNvSpPr>
                <a:spLocks noChangeShapeType="1"/>
              </p:cNvSpPr>
              <p:nvPr/>
            </p:nvSpPr>
            <p:spPr bwMode="auto">
              <a:xfrm flipV="1">
                <a:off x="3468" y="2505"/>
                <a:ext cx="1524" cy="12"/>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0" name="Line 39">
                <a:extLst>
                  <a:ext uri="{FF2B5EF4-FFF2-40B4-BE49-F238E27FC236}">
                    <a16:creationId xmlns:a16="http://schemas.microsoft.com/office/drawing/2014/main" id="{9623F7B5-43A4-72F3-8B81-2666A187597F}"/>
                  </a:ext>
                </a:extLst>
              </p:cNvPr>
              <p:cNvSpPr>
                <a:spLocks noChangeShapeType="1"/>
              </p:cNvSpPr>
              <p:nvPr/>
            </p:nvSpPr>
            <p:spPr bwMode="auto">
              <a:xfrm flipV="1">
                <a:off x="204" y="2667"/>
                <a:ext cx="1368" cy="12"/>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1" name="Line 40">
                <a:extLst>
                  <a:ext uri="{FF2B5EF4-FFF2-40B4-BE49-F238E27FC236}">
                    <a16:creationId xmlns:a16="http://schemas.microsoft.com/office/drawing/2014/main" id="{4F7571A6-6A67-3030-43D8-EED5D1F43BA1}"/>
                  </a:ext>
                </a:extLst>
              </p:cNvPr>
              <p:cNvSpPr>
                <a:spLocks noChangeShapeType="1"/>
              </p:cNvSpPr>
              <p:nvPr/>
            </p:nvSpPr>
            <p:spPr bwMode="auto">
              <a:xfrm>
                <a:off x="2874" y="2325"/>
                <a:ext cx="106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602" name="Group 53">
              <a:extLst>
                <a:ext uri="{FF2B5EF4-FFF2-40B4-BE49-F238E27FC236}">
                  <a16:creationId xmlns:a16="http://schemas.microsoft.com/office/drawing/2014/main" id="{1C5A7AC0-768E-1CBB-AC81-2B6952F5EF23}"/>
                </a:ext>
              </a:extLst>
            </p:cNvPr>
            <p:cNvGrpSpPr>
              <a:grpSpLocks/>
            </p:cNvGrpSpPr>
            <p:nvPr/>
          </p:nvGrpSpPr>
          <p:grpSpPr bwMode="auto">
            <a:xfrm>
              <a:off x="3810" y="2073"/>
              <a:ext cx="1404" cy="325"/>
              <a:chOff x="3810" y="2073"/>
              <a:chExt cx="1404" cy="325"/>
            </a:xfrm>
          </p:grpSpPr>
          <p:sp>
            <p:nvSpPr>
              <p:cNvPr id="24603" name="Line 49">
                <a:extLst>
                  <a:ext uri="{FF2B5EF4-FFF2-40B4-BE49-F238E27FC236}">
                    <a16:creationId xmlns:a16="http://schemas.microsoft.com/office/drawing/2014/main" id="{78420DDB-2D5F-1361-4B37-9053764D5C8F}"/>
                  </a:ext>
                </a:extLst>
              </p:cNvPr>
              <p:cNvSpPr>
                <a:spLocks noChangeShapeType="1"/>
              </p:cNvSpPr>
              <p:nvPr/>
            </p:nvSpPr>
            <p:spPr bwMode="auto">
              <a:xfrm>
                <a:off x="4830" y="2304"/>
                <a:ext cx="38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50">
                <a:extLst>
                  <a:ext uri="{FF2B5EF4-FFF2-40B4-BE49-F238E27FC236}">
                    <a16:creationId xmlns:a16="http://schemas.microsoft.com/office/drawing/2014/main" id="{A40CDEAF-D845-4052-9DD6-24C276456FD1}"/>
                  </a:ext>
                </a:extLst>
              </p:cNvPr>
              <p:cNvSpPr>
                <a:spLocks noChangeShapeType="1"/>
              </p:cNvSpPr>
              <p:nvPr/>
            </p:nvSpPr>
            <p:spPr bwMode="auto">
              <a:xfrm>
                <a:off x="4644" y="2328"/>
                <a:ext cx="96"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Rectangle 51">
                <a:extLst>
                  <a:ext uri="{FF2B5EF4-FFF2-40B4-BE49-F238E27FC236}">
                    <a16:creationId xmlns:a16="http://schemas.microsoft.com/office/drawing/2014/main" id="{D5A9C616-AF78-7050-4D14-6B2163513BD1}"/>
                  </a:ext>
                </a:extLst>
              </p:cNvPr>
              <p:cNvSpPr>
                <a:spLocks noChangeArrowheads="1"/>
              </p:cNvSpPr>
              <p:nvPr/>
            </p:nvSpPr>
            <p:spPr bwMode="auto">
              <a:xfrm>
                <a:off x="3810" y="2073"/>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t>S</a:t>
                </a:r>
              </a:p>
            </p:txBody>
          </p:sp>
          <p:sp>
            <p:nvSpPr>
              <p:cNvPr id="24606" name="Rectangle 52">
                <a:extLst>
                  <a:ext uri="{FF2B5EF4-FFF2-40B4-BE49-F238E27FC236}">
                    <a16:creationId xmlns:a16="http://schemas.microsoft.com/office/drawing/2014/main" id="{CCC7D83A-D40B-1405-37B3-A8DD0B91FB19}"/>
                  </a:ext>
                </a:extLst>
              </p:cNvPr>
              <p:cNvSpPr>
                <a:spLocks noChangeArrowheads="1"/>
              </p:cNvSpPr>
              <p:nvPr/>
            </p:nvSpPr>
            <p:spPr bwMode="auto">
              <a:xfrm>
                <a:off x="4896" y="2283"/>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t>S</a:t>
                </a:r>
              </a:p>
            </p:txBody>
          </p:sp>
        </p:grpSp>
      </p:grpSp>
      <p:grpSp>
        <p:nvGrpSpPr>
          <p:cNvPr id="827449" name="Group 57">
            <a:extLst>
              <a:ext uri="{FF2B5EF4-FFF2-40B4-BE49-F238E27FC236}">
                <a16:creationId xmlns:a16="http://schemas.microsoft.com/office/drawing/2014/main" id="{FB70F937-57A5-1CEB-3752-8D15512FDD98}"/>
              </a:ext>
            </a:extLst>
          </p:cNvPr>
          <p:cNvGrpSpPr>
            <a:grpSpLocks/>
          </p:cNvGrpSpPr>
          <p:nvPr/>
        </p:nvGrpSpPr>
        <p:grpSpPr bwMode="auto">
          <a:xfrm>
            <a:off x="9525" y="4021138"/>
            <a:ext cx="8001000" cy="1625600"/>
            <a:chOff x="54" y="2799"/>
            <a:chExt cx="5040" cy="945"/>
          </a:xfrm>
        </p:grpSpPr>
        <p:grpSp>
          <p:nvGrpSpPr>
            <p:cNvPr id="24608" name="Group 48">
              <a:extLst>
                <a:ext uri="{FF2B5EF4-FFF2-40B4-BE49-F238E27FC236}">
                  <a16:creationId xmlns:a16="http://schemas.microsoft.com/office/drawing/2014/main" id="{32040F82-5F49-955D-0DE6-251DFF1C1715}"/>
                </a:ext>
              </a:extLst>
            </p:cNvPr>
            <p:cNvGrpSpPr>
              <a:grpSpLocks/>
            </p:cNvGrpSpPr>
            <p:nvPr/>
          </p:nvGrpSpPr>
          <p:grpSpPr bwMode="auto">
            <a:xfrm>
              <a:off x="54" y="3024"/>
              <a:ext cx="5040" cy="720"/>
              <a:chOff x="54" y="3024"/>
              <a:chExt cx="5040" cy="720"/>
            </a:xfrm>
          </p:grpSpPr>
          <p:sp>
            <p:nvSpPr>
              <p:cNvPr id="24609" name="Line 41">
                <a:extLst>
                  <a:ext uri="{FF2B5EF4-FFF2-40B4-BE49-F238E27FC236}">
                    <a16:creationId xmlns:a16="http://schemas.microsoft.com/office/drawing/2014/main" id="{94D925B9-9DFB-125E-94D5-B13223D3275F}"/>
                  </a:ext>
                </a:extLst>
              </p:cNvPr>
              <p:cNvSpPr>
                <a:spLocks noChangeShapeType="1"/>
              </p:cNvSpPr>
              <p:nvPr/>
            </p:nvSpPr>
            <p:spPr bwMode="auto">
              <a:xfrm>
                <a:off x="210" y="3204"/>
                <a:ext cx="197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0" name="Line 42">
                <a:extLst>
                  <a:ext uri="{FF2B5EF4-FFF2-40B4-BE49-F238E27FC236}">
                    <a16:creationId xmlns:a16="http://schemas.microsoft.com/office/drawing/2014/main" id="{7404FFA1-0790-C720-B538-73225D31DABC}"/>
                  </a:ext>
                </a:extLst>
              </p:cNvPr>
              <p:cNvSpPr>
                <a:spLocks noChangeShapeType="1"/>
              </p:cNvSpPr>
              <p:nvPr/>
            </p:nvSpPr>
            <p:spPr bwMode="auto">
              <a:xfrm>
                <a:off x="2268" y="3391"/>
                <a:ext cx="2826" cy="6"/>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1" name="Line 43">
                <a:extLst>
                  <a:ext uri="{FF2B5EF4-FFF2-40B4-BE49-F238E27FC236}">
                    <a16:creationId xmlns:a16="http://schemas.microsoft.com/office/drawing/2014/main" id="{B8588AFE-8F51-BE19-FD05-905371348D3D}"/>
                  </a:ext>
                </a:extLst>
              </p:cNvPr>
              <p:cNvSpPr>
                <a:spLocks noChangeShapeType="1"/>
              </p:cNvSpPr>
              <p:nvPr/>
            </p:nvSpPr>
            <p:spPr bwMode="auto">
              <a:xfrm>
                <a:off x="966" y="3744"/>
                <a:ext cx="3636" cy="0"/>
              </a:xfrm>
              <a:prstGeom prst="line">
                <a:avLst/>
              </a:prstGeom>
              <a:noFill/>
              <a:ln w="19050">
                <a:solidFill>
                  <a:srgbClr val="00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2" name="Rectangle 44">
                <a:extLst>
                  <a:ext uri="{FF2B5EF4-FFF2-40B4-BE49-F238E27FC236}">
                    <a16:creationId xmlns:a16="http://schemas.microsoft.com/office/drawing/2014/main" id="{D7F54DB2-AA6B-AF9A-0DEF-3AFF7C6ED110}"/>
                  </a:ext>
                </a:extLst>
              </p:cNvPr>
              <p:cNvSpPr>
                <a:spLocks noChangeArrowheads="1"/>
              </p:cNvSpPr>
              <p:nvPr/>
            </p:nvSpPr>
            <p:spPr bwMode="auto">
              <a:xfrm>
                <a:off x="54" y="3024"/>
                <a:ext cx="1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eaLnBrk="0" hangingPunct="0"/>
                <a:r>
                  <a:rPr lang="zh-CN" altLang="en-US" sz="1400"/>
                  <a:t>意向锁的作用</a:t>
                </a:r>
              </a:p>
            </p:txBody>
          </p:sp>
        </p:grpSp>
        <p:sp>
          <p:nvSpPr>
            <p:cNvPr id="24613" name="Rectangle 55">
              <a:extLst>
                <a:ext uri="{FF2B5EF4-FFF2-40B4-BE49-F238E27FC236}">
                  <a16:creationId xmlns:a16="http://schemas.microsoft.com/office/drawing/2014/main" id="{5EA5CA91-5BB0-886C-3654-57DC1FD35071}"/>
                </a:ext>
              </a:extLst>
            </p:cNvPr>
            <p:cNvSpPr>
              <a:spLocks noChangeArrowheads="1"/>
            </p:cNvSpPr>
            <p:nvPr/>
          </p:nvSpPr>
          <p:spPr bwMode="auto">
            <a:xfrm>
              <a:off x="1998" y="2967"/>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t>S</a:t>
              </a:r>
              <a:endParaRPr lang="zh-CN" altLang="en-US"/>
            </a:p>
          </p:txBody>
        </p:sp>
        <p:sp>
          <p:nvSpPr>
            <p:cNvPr id="24614" name="Rectangle 56">
              <a:extLst>
                <a:ext uri="{FF2B5EF4-FFF2-40B4-BE49-F238E27FC236}">
                  <a16:creationId xmlns:a16="http://schemas.microsoft.com/office/drawing/2014/main" id="{03147B93-3BB6-8C3D-7BD4-C44B1F4EABBA}"/>
                </a:ext>
              </a:extLst>
            </p:cNvPr>
            <p:cNvSpPr>
              <a:spLocks noChangeArrowheads="1"/>
            </p:cNvSpPr>
            <p:nvPr/>
          </p:nvSpPr>
          <p:spPr bwMode="auto">
            <a:xfrm>
              <a:off x="4836" y="2799"/>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t>S</a:t>
              </a:r>
              <a:endParaRPr lang="zh-CN" altLang="en-US"/>
            </a:p>
          </p:txBody>
        </p:sp>
      </p:grpSp>
      <p:sp>
        <p:nvSpPr>
          <p:cNvPr id="827450" name="Rectangle 58">
            <a:extLst>
              <a:ext uri="{FF2B5EF4-FFF2-40B4-BE49-F238E27FC236}">
                <a16:creationId xmlns:a16="http://schemas.microsoft.com/office/drawing/2014/main" id="{78660D43-EDCF-D56D-CA27-463DA85AAC85}"/>
              </a:ext>
            </a:extLst>
          </p:cNvPr>
          <p:cNvSpPr>
            <a:spLocks noChangeArrowheads="1"/>
          </p:cNvSpPr>
          <p:nvPr/>
        </p:nvSpPr>
        <p:spPr bwMode="auto">
          <a:xfrm>
            <a:off x="8853488" y="2959100"/>
            <a:ext cx="2159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p>
            <a:pPr algn="ctr" eaLnBrk="0" hangingPunct="0">
              <a:spcBef>
                <a:spcPct val="20000"/>
              </a:spcBef>
            </a:pPr>
            <a:r>
              <a:rPr lang="zh-CN" altLang="en-US" sz="1400">
                <a:solidFill>
                  <a:srgbClr val="0066FF"/>
                </a:solidFill>
              </a:rPr>
              <a:t>解决低层锁问题</a:t>
            </a:r>
          </a:p>
        </p:txBody>
      </p:sp>
      <p:sp>
        <p:nvSpPr>
          <p:cNvPr id="827451" name="Rectangle 59">
            <a:extLst>
              <a:ext uri="{FF2B5EF4-FFF2-40B4-BE49-F238E27FC236}">
                <a16:creationId xmlns:a16="http://schemas.microsoft.com/office/drawing/2014/main" id="{82B48A79-2F1D-376D-8EA4-33246B42A5FF}"/>
              </a:ext>
            </a:extLst>
          </p:cNvPr>
          <p:cNvSpPr>
            <a:spLocks noChangeArrowheads="1"/>
          </p:cNvSpPr>
          <p:nvPr/>
        </p:nvSpPr>
        <p:spPr bwMode="auto">
          <a:xfrm>
            <a:off x="8869363" y="4538663"/>
            <a:ext cx="214312"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p>
            <a:pPr algn="ctr" eaLnBrk="0" hangingPunct="0">
              <a:spcBef>
                <a:spcPct val="20000"/>
              </a:spcBef>
            </a:pPr>
            <a:r>
              <a:rPr lang="zh-CN" altLang="en-US" sz="1400">
                <a:solidFill>
                  <a:srgbClr val="0066FF"/>
                </a:solidFill>
              </a:rPr>
              <a:t>解决高层锁问题</a:t>
            </a:r>
          </a:p>
        </p:txBody>
      </p:sp>
      <p:grpSp>
        <p:nvGrpSpPr>
          <p:cNvPr id="827454" name="Group 62">
            <a:extLst>
              <a:ext uri="{FF2B5EF4-FFF2-40B4-BE49-F238E27FC236}">
                <a16:creationId xmlns:a16="http://schemas.microsoft.com/office/drawing/2014/main" id="{33906D87-2CAC-7754-B40C-3F1B52A6186D}"/>
              </a:ext>
            </a:extLst>
          </p:cNvPr>
          <p:cNvGrpSpPr>
            <a:grpSpLocks/>
          </p:cNvGrpSpPr>
          <p:nvPr/>
        </p:nvGrpSpPr>
        <p:grpSpPr bwMode="auto">
          <a:xfrm>
            <a:off x="6034088" y="5700713"/>
            <a:ext cx="2462212" cy="820737"/>
            <a:chOff x="3849" y="3774"/>
            <a:chExt cx="1551" cy="477"/>
          </a:xfrm>
        </p:grpSpPr>
        <p:sp>
          <p:nvSpPr>
            <p:cNvPr id="24618" name="Rectangle 60">
              <a:extLst>
                <a:ext uri="{FF2B5EF4-FFF2-40B4-BE49-F238E27FC236}">
                  <a16:creationId xmlns:a16="http://schemas.microsoft.com/office/drawing/2014/main" id="{108B3C96-8B9B-7EE2-EF61-C380E30DA805}"/>
                </a:ext>
              </a:extLst>
            </p:cNvPr>
            <p:cNvSpPr>
              <a:spLocks noChangeArrowheads="1"/>
            </p:cNvSpPr>
            <p:nvPr/>
          </p:nvSpPr>
          <p:spPr bwMode="auto">
            <a:xfrm>
              <a:off x="3849" y="3936"/>
              <a:ext cx="155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t>注：加</a:t>
              </a:r>
              <a:r>
                <a:rPr lang="en-US" altLang="zh-CN" sz="1600"/>
                <a:t>S(</a:t>
              </a:r>
              <a:r>
                <a:rPr lang="zh-CN" altLang="en-US" sz="1600">
                  <a:solidFill>
                    <a:srgbClr val="0066FF"/>
                  </a:solidFill>
                </a:rPr>
                <a:t>或</a:t>
              </a:r>
              <a:r>
                <a:rPr lang="en-US" altLang="zh-CN" sz="1600">
                  <a:solidFill>
                    <a:srgbClr val="0066FF"/>
                  </a:solidFill>
                </a:rPr>
                <a:t>X</a:t>
              </a:r>
              <a:r>
                <a:rPr lang="en-US" altLang="zh-CN" sz="1600"/>
                <a:t>)</a:t>
              </a:r>
              <a:r>
                <a:rPr lang="zh-CN" altLang="en-US" sz="1600"/>
                <a:t>锁</a:t>
              </a:r>
              <a:r>
                <a:rPr lang="en-US" altLang="zh-CN" sz="1600"/>
                <a:t>-</a:t>
              </a:r>
              <a:r>
                <a:rPr lang="zh-CN" altLang="en-US" sz="1600"/>
                <a:t>需先在各</a:t>
              </a:r>
              <a:endParaRPr lang="en-US" altLang="zh-CN" sz="1600"/>
            </a:p>
            <a:p>
              <a:pPr eaLnBrk="0" hangingPunct="0">
                <a:spcBef>
                  <a:spcPct val="20000"/>
                </a:spcBef>
              </a:pPr>
              <a:r>
                <a:rPr lang="zh-CN" altLang="en-US" sz="1600"/>
                <a:t>父节点加</a:t>
              </a:r>
              <a:r>
                <a:rPr lang="en-US" altLang="zh-CN" sz="1600"/>
                <a:t>IS(</a:t>
              </a:r>
              <a:r>
                <a:rPr lang="zh-CN" altLang="en-US" sz="1600">
                  <a:solidFill>
                    <a:srgbClr val="0066FF"/>
                  </a:solidFill>
                </a:rPr>
                <a:t>或</a:t>
              </a:r>
              <a:r>
                <a:rPr lang="en-US" altLang="zh-CN" sz="1600">
                  <a:solidFill>
                    <a:srgbClr val="0066FF"/>
                  </a:solidFill>
                </a:rPr>
                <a:t>IX</a:t>
              </a:r>
              <a:r>
                <a:rPr lang="en-US" altLang="zh-CN" sz="1600"/>
                <a:t>)</a:t>
              </a:r>
              <a:r>
                <a:rPr lang="zh-CN" altLang="en-US" sz="1600"/>
                <a:t>意向锁！</a:t>
              </a:r>
            </a:p>
          </p:txBody>
        </p:sp>
        <p:sp>
          <p:nvSpPr>
            <p:cNvPr id="24619" name="Line 61">
              <a:extLst>
                <a:ext uri="{FF2B5EF4-FFF2-40B4-BE49-F238E27FC236}">
                  <a16:creationId xmlns:a16="http://schemas.microsoft.com/office/drawing/2014/main" id="{DAE9D41B-06B3-B7F9-68E6-5467FEFF686C}"/>
                </a:ext>
              </a:extLst>
            </p:cNvPr>
            <p:cNvSpPr>
              <a:spLocks noChangeShapeType="1"/>
            </p:cNvSpPr>
            <p:nvPr/>
          </p:nvSpPr>
          <p:spPr bwMode="auto">
            <a:xfrm>
              <a:off x="4428" y="3774"/>
              <a:ext cx="84" cy="174"/>
            </a:xfrm>
            <a:prstGeom prst="line">
              <a:avLst/>
            </a:prstGeom>
            <a:noFill/>
            <a:ln w="19050">
              <a:solidFill>
                <a:srgbClr val="0066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4620" name="Rectangle 63">
            <a:extLst>
              <a:ext uri="{FF2B5EF4-FFF2-40B4-BE49-F238E27FC236}">
                <a16:creationId xmlns:a16="http://schemas.microsoft.com/office/drawing/2014/main" id="{63880353-56A5-749A-53BE-B85900BCD4DF}"/>
              </a:ext>
            </a:extLst>
          </p:cNvPr>
          <p:cNvSpPr>
            <a:spLocks noChangeArrowheads="1"/>
          </p:cNvSpPr>
          <p:nvPr/>
        </p:nvSpPr>
        <p:spPr bwMode="auto">
          <a:xfrm>
            <a:off x="128588" y="6223000"/>
            <a:ext cx="2308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sz="1800"/>
              <a:t>（多粒度锁</a:t>
            </a:r>
            <a:r>
              <a:rPr lang="zh-CN" altLang="en-US" sz="1800">
                <a:hlinkClick r:id="" action="ppaction://hlinkshowjump?jump=nextslide"/>
              </a:rPr>
              <a:t>加锁示例</a:t>
            </a:r>
            <a:r>
              <a:rPr lang="zh-CN" altLang="en-US" sz="1800"/>
              <a:t>）</a:t>
            </a:r>
          </a:p>
        </p:txBody>
      </p:sp>
      <p:sp>
        <p:nvSpPr>
          <p:cNvPr id="24621" name="Rectangle 64">
            <a:extLst>
              <a:ext uri="{FF2B5EF4-FFF2-40B4-BE49-F238E27FC236}">
                <a16:creationId xmlns:a16="http://schemas.microsoft.com/office/drawing/2014/main" id="{1B4A5403-E5E8-623B-3E49-515ED13324AE}"/>
              </a:ext>
            </a:extLst>
          </p:cNvPr>
          <p:cNvSpPr>
            <a:spLocks noChangeArrowheads="1"/>
          </p:cNvSpPr>
          <p:nvPr/>
        </p:nvSpPr>
        <p:spPr bwMode="auto">
          <a:xfrm>
            <a:off x="5991225" y="150813"/>
            <a:ext cx="27463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多粒度封锁协议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7438"/>
                                        </p:tgtEl>
                                        <p:attrNameLst>
                                          <p:attrName>style.visibility</p:attrName>
                                        </p:attrNameLst>
                                      </p:cBhvr>
                                      <p:to>
                                        <p:strVal val="visible"/>
                                      </p:to>
                                    </p:set>
                                    <p:anim calcmode="lin" valueType="num">
                                      <p:cBhvr additive="base">
                                        <p:cTn id="7" dur="500" fill="hold"/>
                                        <p:tgtEl>
                                          <p:spTgt spid="827438"/>
                                        </p:tgtEl>
                                        <p:attrNameLst>
                                          <p:attrName>ppt_x</p:attrName>
                                        </p:attrNameLst>
                                      </p:cBhvr>
                                      <p:tavLst>
                                        <p:tav tm="0">
                                          <p:val>
                                            <p:strVal val="#ppt_x"/>
                                          </p:val>
                                        </p:tav>
                                        <p:tav tm="100000">
                                          <p:val>
                                            <p:strVal val="#ppt_x"/>
                                          </p:val>
                                        </p:tav>
                                      </p:tavLst>
                                    </p:anim>
                                    <p:anim calcmode="lin" valueType="num">
                                      <p:cBhvr additive="base">
                                        <p:cTn id="8" dur="500" fill="hold"/>
                                        <p:tgtEl>
                                          <p:spTgt spid="8274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827438"/>
                                        </p:tgtEl>
                                        <p:attrNameLst>
                                          <p:attrName>ppt_x</p:attrName>
                                        </p:attrNameLst>
                                      </p:cBhvr>
                                      <p:tavLst>
                                        <p:tav tm="0">
                                          <p:val>
                                            <p:strVal val="ppt_x"/>
                                          </p:val>
                                        </p:tav>
                                        <p:tav tm="100000">
                                          <p:val>
                                            <p:strVal val="ppt_x"/>
                                          </p:val>
                                        </p:tav>
                                      </p:tavLst>
                                    </p:anim>
                                    <p:anim calcmode="lin" valueType="num">
                                      <p:cBhvr additive="base">
                                        <p:cTn id="13" dur="500"/>
                                        <p:tgtEl>
                                          <p:spTgt spid="827438"/>
                                        </p:tgtEl>
                                        <p:attrNameLst>
                                          <p:attrName>ppt_y</p:attrName>
                                        </p:attrNameLst>
                                      </p:cBhvr>
                                      <p:tavLst>
                                        <p:tav tm="0">
                                          <p:val>
                                            <p:strVal val="ppt_y"/>
                                          </p:val>
                                        </p:tav>
                                        <p:tav tm="100000">
                                          <p:val>
                                            <p:strVal val="1+ppt_h/2"/>
                                          </p:val>
                                        </p:tav>
                                      </p:tavLst>
                                    </p:anim>
                                    <p:set>
                                      <p:cBhvr>
                                        <p:cTn id="14" dur="1" fill="hold">
                                          <p:stCondLst>
                                            <p:cond delay="499"/>
                                          </p:stCondLst>
                                        </p:cTn>
                                        <p:tgtEl>
                                          <p:spTgt spid="827438"/>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827450"/>
                                        </p:tgtEl>
                                        <p:attrNameLst>
                                          <p:attrName>style.visibility</p:attrName>
                                        </p:attrNameLst>
                                      </p:cBhvr>
                                      <p:to>
                                        <p:strVal val="visible"/>
                                      </p:to>
                                    </p:set>
                                    <p:anim calcmode="lin" valueType="num">
                                      <p:cBhvr additive="base">
                                        <p:cTn id="17" dur="500" fill="hold"/>
                                        <p:tgtEl>
                                          <p:spTgt spid="827450"/>
                                        </p:tgtEl>
                                        <p:attrNameLst>
                                          <p:attrName>ppt_x</p:attrName>
                                        </p:attrNameLst>
                                      </p:cBhvr>
                                      <p:tavLst>
                                        <p:tav tm="0">
                                          <p:val>
                                            <p:strVal val="#ppt_x"/>
                                          </p:val>
                                        </p:tav>
                                        <p:tav tm="100000">
                                          <p:val>
                                            <p:strVal val="#ppt_x"/>
                                          </p:val>
                                        </p:tav>
                                      </p:tavLst>
                                    </p:anim>
                                    <p:anim calcmode="lin" valueType="num">
                                      <p:cBhvr additive="base">
                                        <p:cTn id="18" dur="500" fill="hold"/>
                                        <p:tgtEl>
                                          <p:spTgt spid="82745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27446"/>
                                        </p:tgtEl>
                                        <p:attrNameLst>
                                          <p:attrName>style.visibility</p:attrName>
                                        </p:attrNameLst>
                                      </p:cBhvr>
                                      <p:to>
                                        <p:strVal val="visible"/>
                                      </p:to>
                                    </p:set>
                                    <p:anim calcmode="lin" valueType="num">
                                      <p:cBhvr additive="base">
                                        <p:cTn id="21" dur="500" fill="hold"/>
                                        <p:tgtEl>
                                          <p:spTgt spid="827446"/>
                                        </p:tgtEl>
                                        <p:attrNameLst>
                                          <p:attrName>ppt_x</p:attrName>
                                        </p:attrNameLst>
                                      </p:cBhvr>
                                      <p:tavLst>
                                        <p:tav tm="0">
                                          <p:val>
                                            <p:strVal val="#ppt_x"/>
                                          </p:val>
                                        </p:tav>
                                        <p:tav tm="100000">
                                          <p:val>
                                            <p:strVal val="#ppt_x"/>
                                          </p:val>
                                        </p:tav>
                                      </p:tavLst>
                                    </p:anim>
                                    <p:anim calcmode="lin" valueType="num">
                                      <p:cBhvr additive="base">
                                        <p:cTn id="22" dur="500" fill="hold"/>
                                        <p:tgtEl>
                                          <p:spTgt spid="827446"/>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xit" presetSubtype="4" fill="hold" nodeType="clickEffect">
                                  <p:stCondLst>
                                    <p:cond delay="0"/>
                                  </p:stCondLst>
                                  <p:childTnLst>
                                    <p:anim calcmode="lin" valueType="num">
                                      <p:cBhvr additive="base">
                                        <p:cTn id="26" dur="500"/>
                                        <p:tgtEl>
                                          <p:spTgt spid="827446"/>
                                        </p:tgtEl>
                                        <p:attrNameLst>
                                          <p:attrName>ppt_x</p:attrName>
                                        </p:attrNameLst>
                                      </p:cBhvr>
                                      <p:tavLst>
                                        <p:tav tm="0">
                                          <p:val>
                                            <p:strVal val="ppt_x"/>
                                          </p:val>
                                        </p:tav>
                                        <p:tav tm="100000">
                                          <p:val>
                                            <p:strVal val="ppt_x"/>
                                          </p:val>
                                        </p:tav>
                                      </p:tavLst>
                                    </p:anim>
                                    <p:anim calcmode="lin" valueType="num">
                                      <p:cBhvr additive="base">
                                        <p:cTn id="27" dur="500"/>
                                        <p:tgtEl>
                                          <p:spTgt spid="827446"/>
                                        </p:tgtEl>
                                        <p:attrNameLst>
                                          <p:attrName>ppt_y</p:attrName>
                                        </p:attrNameLst>
                                      </p:cBhvr>
                                      <p:tavLst>
                                        <p:tav tm="0">
                                          <p:val>
                                            <p:strVal val="ppt_y"/>
                                          </p:val>
                                        </p:tav>
                                        <p:tav tm="100000">
                                          <p:val>
                                            <p:strVal val="1+ppt_h/2"/>
                                          </p:val>
                                        </p:tav>
                                      </p:tavLst>
                                    </p:anim>
                                    <p:set>
                                      <p:cBhvr>
                                        <p:cTn id="28" dur="1" fill="hold">
                                          <p:stCondLst>
                                            <p:cond delay="499"/>
                                          </p:stCondLst>
                                        </p:cTn>
                                        <p:tgtEl>
                                          <p:spTgt spid="827446"/>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827450"/>
                                        </p:tgtEl>
                                        <p:attrNameLst>
                                          <p:attrName>ppt_x</p:attrName>
                                        </p:attrNameLst>
                                      </p:cBhvr>
                                      <p:tavLst>
                                        <p:tav tm="0">
                                          <p:val>
                                            <p:strVal val="ppt_x"/>
                                          </p:val>
                                        </p:tav>
                                        <p:tav tm="100000">
                                          <p:val>
                                            <p:strVal val="ppt_x"/>
                                          </p:val>
                                        </p:tav>
                                      </p:tavLst>
                                    </p:anim>
                                    <p:anim calcmode="lin" valueType="num">
                                      <p:cBhvr additive="base">
                                        <p:cTn id="31" dur="500"/>
                                        <p:tgtEl>
                                          <p:spTgt spid="827450"/>
                                        </p:tgtEl>
                                        <p:attrNameLst>
                                          <p:attrName>ppt_y</p:attrName>
                                        </p:attrNameLst>
                                      </p:cBhvr>
                                      <p:tavLst>
                                        <p:tav tm="0">
                                          <p:val>
                                            <p:strVal val="ppt_y"/>
                                          </p:val>
                                        </p:tav>
                                        <p:tav tm="100000">
                                          <p:val>
                                            <p:strVal val="1+ppt_h/2"/>
                                          </p:val>
                                        </p:tav>
                                      </p:tavLst>
                                    </p:anim>
                                    <p:set>
                                      <p:cBhvr>
                                        <p:cTn id="32" dur="1" fill="hold">
                                          <p:stCondLst>
                                            <p:cond delay="499"/>
                                          </p:stCondLst>
                                        </p:cTn>
                                        <p:tgtEl>
                                          <p:spTgt spid="827450"/>
                                        </p:tgtEl>
                                        <p:attrNameLst>
                                          <p:attrName>style.visibility</p:attrName>
                                        </p:attrNameLst>
                                      </p:cBhvr>
                                      <p:to>
                                        <p:strVal val="hidden"/>
                                      </p:to>
                                    </p:set>
                                  </p:childTnLst>
                                </p:cTn>
                              </p:par>
                              <p:par>
                                <p:cTn id="33" presetID="2" presetClass="entr" presetSubtype="4" fill="hold" nodeType="withEffect">
                                  <p:stCondLst>
                                    <p:cond delay="0"/>
                                  </p:stCondLst>
                                  <p:childTnLst>
                                    <p:set>
                                      <p:cBhvr>
                                        <p:cTn id="34" dur="1" fill="hold">
                                          <p:stCondLst>
                                            <p:cond delay="0"/>
                                          </p:stCondLst>
                                        </p:cTn>
                                        <p:tgtEl>
                                          <p:spTgt spid="827451"/>
                                        </p:tgtEl>
                                        <p:attrNameLst>
                                          <p:attrName>style.visibility</p:attrName>
                                        </p:attrNameLst>
                                      </p:cBhvr>
                                      <p:to>
                                        <p:strVal val="visible"/>
                                      </p:to>
                                    </p:set>
                                    <p:anim calcmode="lin" valueType="num">
                                      <p:cBhvr additive="base">
                                        <p:cTn id="35" dur="500" fill="hold"/>
                                        <p:tgtEl>
                                          <p:spTgt spid="827451"/>
                                        </p:tgtEl>
                                        <p:attrNameLst>
                                          <p:attrName>ppt_x</p:attrName>
                                        </p:attrNameLst>
                                      </p:cBhvr>
                                      <p:tavLst>
                                        <p:tav tm="0">
                                          <p:val>
                                            <p:strVal val="#ppt_x"/>
                                          </p:val>
                                        </p:tav>
                                        <p:tav tm="100000">
                                          <p:val>
                                            <p:strVal val="#ppt_x"/>
                                          </p:val>
                                        </p:tav>
                                      </p:tavLst>
                                    </p:anim>
                                    <p:anim calcmode="lin" valueType="num">
                                      <p:cBhvr additive="base">
                                        <p:cTn id="36" dur="500" fill="hold"/>
                                        <p:tgtEl>
                                          <p:spTgt spid="82745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27449"/>
                                        </p:tgtEl>
                                        <p:attrNameLst>
                                          <p:attrName>style.visibility</p:attrName>
                                        </p:attrNameLst>
                                      </p:cBhvr>
                                      <p:to>
                                        <p:strVal val="visible"/>
                                      </p:to>
                                    </p:set>
                                    <p:anim calcmode="lin" valueType="num">
                                      <p:cBhvr additive="base">
                                        <p:cTn id="39" dur="500" fill="hold"/>
                                        <p:tgtEl>
                                          <p:spTgt spid="827449"/>
                                        </p:tgtEl>
                                        <p:attrNameLst>
                                          <p:attrName>ppt_x</p:attrName>
                                        </p:attrNameLst>
                                      </p:cBhvr>
                                      <p:tavLst>
                                        <p:tav tm="0">
                                          <p:val>
                                            <p:strVal val="#ppt_x"/>
                                          </p:val>
                                        </p:tav>
                                        <p:tav tm="100000">
                                          <p:val>
                                            <p:strVal val="#ppt_x"/>
                                          </p:val>
                                        </p:tav>
                                      </p:tavLst>
                                    </p:anim>
                                    <p:anim calcmode="lin" valueType="num">
                                      <p:cBhvr additive="base">
                                        <p:cTn id="40" dur="500" fill="hold"/>
                                        <p:tgtEl>
                                          <p:spTgt spid="82744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27454"/>
                                        </p:tgtEl>
                                        <p:attrNameLst>
                                          <p:attrName>style.visibility</p:attrName>
                                        </p:attrNameLst>
                                      </p:cBhvr>
                                      <p:to>
                                        <p:strVal val="visible"/>
                                      </p:to>
                                    </p:set>
                                    <p:anim calcmode="lin" valueType="num">
                                      <p:cBhvr additive="base">
                                        <p:cTn id="43" dur="500" fill="hold"/>
                                        <p:tgtEl>
                                          <p:spTgt spid="827454"/>
                                        </p:tgtEl>
                                        <p:attrNameLst>
                                          <p:attrName>ppt_x</p:attrName>
                                        </p:attrNameLst>
                                      </p:cBhvr>
                                      <p:tavLst>
                                        <p:tav tm="0">
                                          <p:val>
                                            <p:strVal val="#ppt_x"/>
                                          </p:val>
                                        </p:tav>
                                        <p:tav tm="100000">
                                          <p:val>
                                            <p:strVal val="#ppt_x"/>
                                          </p:val>
                                        </p:tav>
                                      </p:tavLst>
                                    </p:anim>
                                    <p:anim calcmode="lin" valueType="num">
                                      <p:cBhvr additive="base">
                                        <p:cTn id="44" dur="500" fill="hold"/>
                                        <p:tgtEl>
                                          <p:spTgt spid="8274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450" grpId="0"/>
      <p:bldP spid="827450" grpId="1"/>
      <p:bldP spid="827451"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编号占位符 1">
            <a:extLst>
              <a:ext uri="{FF2B5EF4-FFF2-40B4-BE49-F238E27FC236}">
                <a16:creationId xmlns:a16="http://schemas.microsoft.com/office/drawing/2014/main" id="{E8AF3D23-A40F-F6F8-D6C0-C63F13E6B6B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98980C-3DA3-4444-97EC-8F36E05AEC89}" type="slidenum">
              <a:rPr lang="zh-CN" altLang="en-US"/>
              <a:pPr/>
              <a:t>409</a:t>
            </a:fld>
            <a:endParaRPr lang="zh-CN" altLang="en-US"/>
          </a:p>
        </p:txBody>
      </p:sp>
      <p:sp>
        <p:nvSpPr>
          <p:cNvPr id="25602" name="矩形 2">
            <a:extLst>
              <a:ext uri="{FF2B5EF4-FFF2-40B4-BE49-F238E27FC236}">
                <a16:creationId xmlns:a16="http://schemas.microsoft.com/office/drawing/2014/main" id="{AB55BAEE-6F97-6BD9-7513-24202CCCD4F1}"/>
              </a:ext>
            </a:extLst>
          </p:cNvPr>
          <p:cNvSpPr>
            <a:spLocks noChangeArrowheads="1"/>
          </p:cNvSpPr>
          <p:nvPr/>
        </p:nvSpPr>
        <p:spPr bwMode="auto">
          <a:xfrm>
            <a:off x="358775" y="1233488"/>
            <a:ext cx="8389938"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400">
                <a:solidFill>
                  <a:srgbClr val="333333"/>
                </a:solidFill>
              </a:rPr>
              <a:t>IS</a:t>
            </a:r>
            <a:r>
              <a:rPr lang="zh-CN" altLang="en-US" sz="2400">
                <a:solidFill>
                  <a:srgbClr val="333333"/>
                </a:solidFill>
              </a:rPr>
              <a:t>锁</a:t>
            </a:r>
          </a:p>
          <a:p>
            <a:pPr eaLnBrk="0" hangingPunct="0"/>
            <a:r>
              <a:rPr lang="zh-CN" altLang="en-US" sz="2400">
                <a:solidFill>
                  <a:srgbClr val="333333"/>
                </a:solidFill>
              </a:rPr>
              <a:t>如果对一个</a:t>
            </a:r>
            <a:r>
              <a:rPr lang="zh-CN" altLang="en-US" sz="2400">
                <a:solidFill>
                  <a:srgbClr val="136EC2"/>
                </a:solidFill>
              </a:rPr>
              <a:t>数据对象</a:t>
            </a:r>
            <a:r>
              <a:rPr lang="zh-CN" altLang="en-US" sz="2400">
                <a:solidFill>
                  <a:srgbClr val="333333"/>
                </a:solidFill>
              </a:rPr>
              <a:t>加</a:t>
            </a:r>
            <a:r>
              <a:rPr lang="en-US" altLang="zh-CN" sz="2400">
                <a:solidFill>
                  <a:srgbClr val="333333"/>
                </a:solidFill>
              </a:rPr>
              <a:t>IS</a:t>
            </a:r>
            <a:r>
              <a:rPr lang="zh-CN" altLang="en-US" sz="2400">
                <a:solidFill>
                  <a:srgbClr val="333333"/>
                </a:solidFill>
              </a:rPr>
              <a:t>锁，表示它的后裔结点拟（意向）加 </a:t>
            </a:r>
            <a:r>
              <a:rPr lang="en-US" altLang="zh-CN" sz="2400">
                <a:solidFill>
                  <a:srgbClr val="333333"/>
                </a:solidFill>
              </a:rPr>
              <a:t>S</a:t>
            </a:r>
            <a:r>
              <a:rPr lang="zh-CN" altLang="en-US" sz="2400">
                <a:solidFill>
                  <a:srgbClr val="333333"/>
                </a:solidFill>
              </a:rPr>
              <a:t>锁。例如，要对某个</a:t>
            </a:r>
            <a:r>
              <a:rPr lang="zh-CN" altLang="en-US" sz="2400">
                <a:solidFill>
                  <a:srgbClr val="136EC2"/>
                </a:solidFill>
              </a:rPr>
              <a:t>元组</a:t>
            </a:r>
            <a:r>
              <a:rPr lang="zh-CN" altLang="en-US" sz="2400">
                <a:solidFill>
                  <a:srgbClr val="333333"/>
                </a:solidFill>
              </a:rPr>
              <a:t>加 </a:t>
            </a:r>
            <a:r>
              <a:rPr lang="en-US" altLang="zh-CN" sz="2400">
                <a:solidFill>
                  <a:srgbClr val="333333"/>
                </a:solidFill>
              </a:rPr>
              <a:t>S</a:t>
            </a:r>
            <a:r>
              <a:rPr lang="zh-CN" altLang="en-US" sz="2400">
                <a:solidFill>
                  <a:srgbClr val="333333"/>
                </a:solidFill>
              </a:rPr>
              <a:t>锁，则要首先对关系和数据库加 </a:t>
            </a:r>
            <a:r>
              <a:rPr lang="en-US" altLang="zh-CN" sz="2400">
                <a:solidFill>
                  <a:srgbClr val="333333"/>
                </a:solidFill>
              </a:rPr>
              <a:t>IS</a:t>
            </a:r>
            <a:r>
              <a:rPr lang="zh-CN" altLang="en-US" sz="2400">
                <a:solidFill>
                  <a:srgbClr val="333333"/>
                </a:solidFill>
              </a:rPr>
              <a:t>锁。</a:t>
            </a:r>
          </a:p>
          <a:p>
            <a:pPr eaLnBrk="0" hangingPunct="0"/>
            <a:r>
              <a:rPr lang="en-US" altLang="zh-CN" sz="2400">
                <a:solidFill>
                  <a:srgbClr val="333333"/>
                </a:solidFill>
              </a:rPr>
              <a:t>IX</a:t>
            </a:r>
            <a:r>
              <a:rPr lang="zh-CN" altLang="en-US" sz="2400">
                <a:solidFill>
                  <a:srgbClr val="333333"/>
                </a:solidFill>
              </a:rPr>
              <a:t>锁</a:t>
            </a:r>
          </a:p>
          <a:p>
            <a:pPr eaLnBrk="0" hangingPunct="0"/>
            <a:r>
              <a:rPr lang="zh-CN" altLang="en-US" sz="2400">
                <a:solidFill>
                  <a:srgbClr val="333333"/>
                </a:solidFill>
              </a:rPr>
              <a:t>如果对一个</a:t>
            </a:r>
            <a:r>
              <a:rPr lang="zh-CN" altLang="en-US" sz="2400">
                <a:solidFill>
                  <a:srgbClr val="136EC2"/>
                </a:solidFill>
              </a:rPr>
              <a:t>数据对象</a:t>
            </a:r>
            <a:r>
              <a:rPr lang="zh-CN" altLang="en-US" sz="2400">
                <a:solidFill>
                  <a:srgbClr val="333333"/>
                </a:solidFill>
              </a:rPr>
              <a:t>加 </a:t>
            </a:r>
            <a:r>
              <a:rPr lang="en-US" altLang="zh-CN" sz="2400">
                <a:solidFill>
                  <a:srgbClr val="333333"/>
                </a:solidFill>
              </a:rPr>
              <a:t>IX</a:t>
            </a:r>
            <a:r>
              <a:rPr lang="zh-CN" altLang="en-US" sz="2400">
                <a:solidFill>
                  <a:srgbClr val="333333"/>
                </a:solidFill>
              </a:rPr>
              <a:t>锁，表示它的后裔结点拟（意向）加 </a:t>
            </a:r>
            <a:r>
              <a:rPr lang="en-US" altLang="zh-CN" sz="2400">
                <a:solidFill>
                  <a:srgbClr val="333333"/>
                </a:solidFill>
              </a:rPr>
              <a:t>X</a:t>
            </a:r>
            <a:r>
              <a:rPr lang="zh-CN" altLang="en-US" sz="2400">
                <a:solidFill>
                  <a:srgbClr val="333333"/>
                </a:solidFill>
              </a:rPr>
              <a:t>锁。例如，要对某个</a:t>
            </a:r>
            <a:r>
              <a:rPr lang="zh-CN" altLang="en-US" sz="2400">
                <a:solidFill>
                  <a:srgbClr val="136EC2"/>
                </a:solidFill>
              </a:rPr>
              <a:t>元组</a:t>
            </a:r>
            <a:r>
              <a:rPr lang="zh-CN" altLang="en-US" sz="2400">
                <a:solidFill>
                  <a:srgbClr val="333333"/>
                </a:solidFill>
              </a:rPr>
              <a:t>加 </a:t>
            </a:r>
            <a:r>
              <a:rPr lang="en-US" altLang="zh-CN" sz="2400">
                <a:solidFill>
                  <a:srgbClr val="333333"/>
                </a:solidFill>
              </a:rPr>
              <a:t>X</a:t>
            </a:r>
            <a:r>
              <a:rPr lang="zh-CN" altLang="en-US" sz="2400">
                <a:solidFill>
                  <a:srgbClr val="333333"/>
                </a:solidFill>
              </a:rPr>
              <a:t>锁，则要首先对关系和数据库加 </a:t>
            </a:r>
            <a:r>
              <a:rPr lang="en-US" altLang="zh-CN" sz="2400">
                <a:solidFill>
                  <a:srgbClr val="333333"/>
                </a:solidFill>
              </a:rPr>
              <a:t>IX</a:t>
            </a:r>
            <a:r>
              <a:rPr lang="zh-CN" altLang="en-US" sz="2400">
                <a:solidFill>
                  <a:srgbClr val="333333"/>
                </a:solidFill>
              </a:rPr>
              <a:t>锁。</a:t>
            </a:r>
          </a:p>
          <a:p>
            <a:pPr eaLnBrk="0" hangingPunct="0"/>
            <a:r>
              <a:rPr lang="en-US" altLang="zh-CN" sz="2400">
                <a:solidFill>
                  <a:srgbClr val="333333"/>
                </a:solidFill>
              </a:rPr>
              <a:t>SIX</a:t>
            </a:r>
            <a:r>
              <a:rPr lang="zh-CN" altLang="en-US" sz="2400">
                <a:solidFill>
                  <a:srgbClr val="333333"/>
                </a:solidFill>
              </a:rPr>
              <a:t>锁</a:t>
            </a:r>
          </a:p>
          <a:p>
            <a:pPr eaLnBrk="0" hangingPunct="0"/>
            <a:r>
              <a:rPr lang="zh-CN" altLang="en-US" sz="2400">
                <a:solidFill>
                  <a:srgbClr val="333333"/>
                </a:solidFill>
              </a:rPr>
              <a:t>如果对一个</a:t>
            </a:r>
            <a:r>
              <a:rPr lang="zh-CN" altLang="en-US" sz="2400">
                <a:solidFill>
                  <a:srgbClr val="136EC2"/>
                </a:solidFill>
              </a:rPr>
              <a:t>数据对象</a:t>
            </a:r>
            <a:r>
              <a:rPr lang="zh-CN" altLang="en-US" sz="2400">
                <a:solidFill>
                  <a:srgbClr val="333333"/>
                </a:solidFill>
              </a:rPr>
              <a:t>加 </a:t>
            </a:r>
            <a:r>
              <a:rPr lang="en-US" altLang="zh-CN" sz="2400">
                <a:solidFill>
                  <a:srgbClr val="333333"/>
                </a:solidFill>
              </a:rPr>
              <a:t>SIX</a:t>
            </a:r>
            <a:r>
              <a:rPr lang="zh-CN" altLang="en-US" sz="2400">
                <a:solidFill>
                  <a:srgbClr val="333333"/>
                </a:solidFill>
              </a:rPr>
              <a:t>锁，表示对它加 </a:t>
            </a:r>
            <a:r>
              <a:rPr lang="en-US" altLang="zh-CN" sz="2400">
                <a:solidFill>
                  <a:srgbClr val="333333"/>
                </a:solidFill>
              </a:rPr>
              <a:t>S</a:t>
            </a:r>
            <a:r>
              <a:rPr lang="zh-CN" altLang="en-US" sz="2400">
                <a:solidFill>
                  <a:srgbClr val="333333"/>
                </a:solidFill>
              </a:rPr>
              <a:t>锁，再加</a:t>
            </a:r>
            <a:r>
              <a:rPr lang="en-US" altLang="zh-CN" sz="2400">
                <a:solidFill>
                  <a:srgbClr val="333333"/>
                </a:solidFill>
              </a:rPr>
              <a:t>IX</a:t>
            </a:r>
            <a:r>
              <a:rPr lang="zh-CN" altLang="en-US" sz="2400">
                <a:solidFill>
                  <a:srgbClr val="333333"/>
                </a:solidFill>
              </a:rPr>
              <a:t>锁，即 </a:t>
            </a:r>
            <a:r>
              <a:rPr lang="en-US" altLang="zh-CN" sz="2400">
                <a:solidFill>
                  <a:srgbClr val="333333"/>
                </a:solidFill>
              </a:rPr>
              <a:t>SIX=S+IX</a:t>
            </a:r>
            <a:r>
              <a:rPr lang="zh-CN" altLang="en-US" sz="2400">
                <a:solidFill>
                  <a:srgbClr val="333333"/>
                </a:solidFill>
              </a:rPr>
              <a:t>。例如对某个表加 </a:t>
            </a:r>
            <a:r>
              <a:rPr lang="en-US" altLang="zh-CN" sz="2400">
                <a:solidFill>
                  <a:srgbClr val="333333"/>
                </a:solidFill>
              </a:rPr>
              <a:t>SIX</a:t>
            </a:r>
            <a:r>
              <a:rPr lang="zh-CN" altLang="en-US" sz="2400">
                <a:solidFill>
                  <a:srgbClr val="333333"/>
                </a:solidFill>
              </a:rPr>
              <a:t>锁，则表示该</a:t>
            </a:r>
            <a:r>
              <a:rPr lang="zh-CN" altLang="en-US" sz="2400">
                <a:solidFill>
                  <a:srgbClr val="136EC2"/>
                </a:solidFill>
              </a:rPr>
              <a:t>事务</a:t>
            </a:r>
            <a:r>
              <a:rPr lang="zh-CN" altLang="en-US" sz="2400">
                <a:solidFill>
                  <a:srgbClr val="333333"/>
                </a:solidFill>
              </a:rPr>
              <a:t>要读整个表（所以要对该表加 </a:t>
            </a:r>
            <a:r>
              <a:rPr lang="en-US" altLang="zh-CN" sz="2400">
                <a:solidFill>
                  <a:srgbClr val="333333"/>
                </a:solidFill>
              </a:rPr>
              <a:t>S</a:t>
            </a:r>
            <a:r>
              <a:rPr lang="zh-CN" altLang="en-US" sz="2400">
                <a:solidFill>
                  <a:srgbClr val="333333"/>
                </a:solidFill>
              </a:rPr>
              <a:t>锁），同时会更新个别元组（所以要对该表加 </a:t>
            </a:r>
            <a:r>
              <a:rPr lang="en-US" altLang="zh-CN" sz="2400">
                <a:solidFill>
                  <a:srgbClr val="333333"/>
                </a:solidFill>
              </a:rPr>
              <a:t>IX</a:t>
            </a:r>
            <a:r>
              <a:rPr lang="zh-CN" altLang="en-US" sz="2400">
                <a:solidFill>
                  <a:srgbClr val="333333"/>
                </a:solidFill>
              </a:rPr>
              <a:t>锁）。</a:t>
            </a:r>
          </a:p>
        </p:txBody>
      </p:sp>
      <p:sp>
        <p:nvSpPr>
          <p:cNvPr id="25603" name="Rectangle 2">
            <a:extLst>
              <a:ext uri="{FF2B5EF4-FFF2-40B4-BE49-F238E27FC236}">
                <a16:creationId xmlns:a16="http://schemas.microsoft.com/office/drawing/2014/main" id="{28240ED7-653B-57AB-35B1-AC701C67D8DB}"/>
              </a:ext>
            </a:extLst>
          </p:cNvPr>
          <p:cNvSpPr txBox="1">
            <a:spLocks noChangeArrowheads="1"/>
          </p:cNvSpPr>
          <p:nvPr/>
        </p:nvSpPr>
        <p:spPr bwMode="auto">
          <a:xfrm>
            <a:off x="582613" y="74613"/>
            <a:ext cx="7772400"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eaLnBrk="0" hangingPunct="0"/>
            <a:r>
              <a:rPr lang="zh-CN" altLang="en-US" sz="3200">
                <a:latin typeface="Times New Roman" panose="02020603050405020304" pitchFamily="18" charset="0"/>
              </a:rPr>
              <a:t>意向锁</a:t>
            </a:r>
            <a:endParaRPr lang="zh-CN" altLang="en-US" sz="3200">
              <a:solidFill>
                <a:schemeClr val="tx1"/>
              </a:solidFill>
              <a:latin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35DB10C9-FC30-435E-B934-D9B31C3FBF06}"/>
              </a:ext>
            </a:extLst>
          </p:cNvPr>
          <p:cNvSpPr>
            <a:spLocks noGrp="1"/>
          </p:cNvSpPr>
          <p:nvPr>
            <p:ph type="title"/>
          </p:nvPr>
        </p:nvSpPr>
        <p:spPr/>
        <p:txBody>
          <a:bodyPr/>
          <a:lstStyle/>
          <a:p>
            <a:pPr algn="l"/>
            <a:r>
              <a:rPr kumimoji="0" lang="en-US" altLang="zh-CN" sz="3200" b="1">
                <a:latin typeface="黑体" panose="02010609060101010101" pitchFamily="49" charset="-122"/>
                <a:ea typeface="黑体" panose="02010609060101010101" pitchFamily="49" charset="-122"/>
              </a:rPr>
              <a:t>2.2 </a:t>
            </a:r>
            <a:r>
              <a:rPr kumimoji="0" lang="zh-CN" altLang="en-US" sz="3200" b="1">
                <a:latin typeface="黑体" panose="02010609060101010101" pitchFamily="49" charset="-122"/>
                <a:ea typeface="黑体" panose="02010609060101010101" pitchFamily="49" charset="-122"/>
              </a:rPr>
              <a:t>数据流程图</a:t>
            </a:r>
          </a:p>
        </p:txBody>
      </p:sp>
      <p:sp>
        <p:nvSpPr>
          <p:cNvPr id="16387" name="内容占位符 2">
            <a:extLst>
              <a:ext uri="{FF2B5EF4-FFF2-40B4-BE49-F238E27FC236}">
                <a16:creationId xmlns:a16="http://schemas.microsoft.com/office/drawing/2014/main" id="{B4FD4996-AD03-4FB7-8DDB-18DA0EC961C4}"/>
              </a:ext>
            </a:extLst>
          </p:cNvPr>
          <p:cNvSpPr>
            <a:spLocks noGrp="1"/>
          </p:cNvSpPr>
          <p:nvPr>
            <p:ph idx="1"/>
          </p:nvPr>
        </p:nvSpPr>
        <p:spPr>
          <a:xfrm>
            <a:off x="660400" y="2178050"/>
            <a:ext cx="8164513" cy="4119563"/>
          </a:xfrm>
        </p:spPr>
        <p:txBody>
          <a:bodyPr/>
          <a:lstStyle/>
          <a:p>
            <a:r>
              <a:rPr kumimoji="0" lang="zh-CN" altLang="en-US" sz="2400" b="1"/>
              <a:t>数据流程图</a:t>
            </a:r>
            <a:r>
              <a:rPr kumimoji="0" lang="en-US" altLang="zh-CN" sz="2000" b="1"/>
              <a:t>(</a:t>
            </a:r>
            <a:r>
              <a:rPr kumimoji="0" lang="zh-CN" altLang="en-US" sz="2000" b="1"/>
              <a:t>也称数据流图，</a:t>
            </a:r>
            <a:r>
              <a:rPr kumimoji="0" lang="en-US" altLang="zh-CN" sz="2000" b="1"/>
              <a:t>date flow diagram , DFD)</a:t>
            </a:r>
            <a:endParaRPr kumimoji="0" lang="en-US" altLang="zh-CN" sz="2800" b="1"/>
          </a:p>
          <a:p>
            <a:pPr lvl="1"/>
            <a:r>
              <a:rPr kumimoji="0" lang="zh-CN" altLang="en-US" sz="2000" b="1"/>
              <a:t>是一种</a:t>
            </a:r>
            <a:r>
              <a:rPr kumimoji="0" lang="zh-CN" altLang="en-US" sz="2000" b="1">
                <a:solidFill>
                  <a:srgbClr val="0000FF"/>
                </a:solidFill>
              </a:rPr>
              <a:t>便于用户理解</a:t>
            </a:r>
            <a:r>
              <a:rPr kumimoji="0" lang="zh-CN" altLang="en-US" sz="2000" b="1"/>
              <a:t>和分析系统业务模型的图形化工具</a:t>
            </a:r>
            <a:endParaRPr kumimoji="0" lang="en-US" altLang="zh-CN" sz="2000" b="1"/>
          </a:p>
          <a:p>
            <a:pPr lvl="1"/>
            <a:r>
              <a:rPr kumimoji="0" lang="zh-CN" altLang="en-US" sz="2000" b="1"/>
              <a:t>它</a:t>
            </a:r>
            <a:r>
              <a:rPr kumimoji="0" lang="zh-CN" altLang="en-US" sz="2000" b="1">
                <a:solidFill>
                  <a:srgbClr val="0000FF"/>
                </a:solidFill>
              </a:rPr>
              <a:t>摆脱</a:t>
            </a:r>
            <a:r>
              <a:rPr kumimoji="0" lang="zh-CN" altLang="en-US" sz="2000" b="1"/>
              <a:t>了系统实现技术的束缚</a:t>
            </a:r>
            <a:endParaRPr kumimoji="0" lang="en-US" altLang="zh-CN" sz="2400" b="1"/>
          </a:p>
          <a:p>
            <a:r>
              <a:rPr kumimoji="0" lang="zh-CN" altLang="zh-CN" sz="2400"/>
              <a:t>数据流程图</a:t>
            </a:r>
            <a:r>
              <a:rPr kumimoji="0" lang="zh-CN" altLang="en-US" sz="2400"/>
              <a:t>抽象地</a:t>
            </a:r>
            <a:r>
              <a:rPr kumimoji="0" lang="zh-CN" altLang="zh-CN" sz="2400"/>
              <a:t>描述应用系统的</a:t>
            </a:r>
            <a:r>
              <a:rPr kumimoji="0" lang="zh-CN" altLang="zh-CN" sz="2400">
                <a:solidFill>
                  <a:srgbClr val="0000FF"/>
                </a:solidFill>
              </a:rPr>
              <a:t>业务模型</a:t>
            </a:r>
            <a:r>
              <a:rPr kumimoji="0" lang="en-US" altLang="zh-CN" sz="2000">
                <a:solidFill>
                  <a:srgbClr val="800000"/>
                </a:solidFill>
              </a:rPr>
              <a:t>(</a:t>
            </a:r>
            <a:r>
              <a:rPr kumimoji="0" lang="zh-CN" altLang="en-US" sz="2000" b="1">
                <a:solidFill>
                  <a:srgbClr val="800000"/>
                </a:solidFill>
              </a:rPr>
              <a:t>形式化建模</a:t>
            </a:r>
            <a:r>
              <a:rPr kumimoji="0" lang="zh-CN" altLang="en-US" sz="2000">
                <a:solidFill>
                  <a:srgbClr val="800000"/>
                </a:solidFill>
              </a:rPr>
              <a:t>)</a:t>
            </a:r>
            <a:r>
              <a:rPr kumimoji="0" lang="zh-CN" altLang="zh-CN" sz="2400"/>
              <a:t>包含</a:t>
            </a:r>
            <a:r>
              <a:rPr kumimoji="0" lang="zh-CN" altLang="en-US" sz="2400"/>
              <a:t>如下一些</a:t>
            </a:r>
            <a:r>
              <a:rPr kumimoji="0" lang="zh-CN" altLang="zh-CN" sz="2400"/>
              <a:t>方面：</a:t>
            </a:r>
            <a:endParaRPr kumimoji="0" lang="en-US" altLang="zh-CN" sz="2800"/>
          </a:p>
          <a:p>
            <a:pPr lvl="1"/>
            <a:r>
              <a:rPr kumimoji="0" lang="zh-CN" altLang="zh-CN" sz="2000">
                <a:solidFill>
                  <a:srgbClr val="0000FF"/>
                </a:solidFill>
              </a:rPr>
              <a:t>处理环节</a:t>
            </a:r>
            <a:endParaRPr kumimoji="0" lang="en-US" altLang="zh-CN" sz="2000">
              <a:solidFill>
                <a:srgbClr val="0000FF"/>
              </a:solidFill>
            </a:endParaRPr>
          </a:p>
          <a:p>
            <a:pPr lvl="1"/>
            <a:r>
              <a:rPr kumimoji="0" lang="zh-CN" altLang="zh-CN" sz="2000">
                <a:solidFill>
                  <a:srgbClr val="0000FF"/>
                </a:solidFill>
              </a:rPr>
              <a:t>处理流程</a:t>
            </a:r>
            <a:endParaRPr kumimoji="0" lang="en-US" altLang="zh-CN" sz="2000">
              <a:solidFill>
                <a:srgbClr val="0000FF"/>
              </a:solidFill>
            </a:endParaRPr>
          </a:p>
          <a:p>
            <a:pPr lvl="1"/>
            <a:r>
              <a:rPr kumimoji="0" lang="zh-CN" altLang="zh-CN" sz="2000">
                <a:solidFill>
                  <a:srgbClr val="0000FF"/>
                </a:solidFill>
              </a:rPr>
              <a:t>数据传输</a:t>
            </a:r>
            <a:endParaRPr kumimoji="0" lang="en-US" altLang="zh-CN" sz="2000">
              <a:solidFill>
                <a:srgbClr val="0000FF"/>
              </a:solidFill>
            </a:endParaRPr>
          </a:p>
          <a:p>
            <a:pPr lvl="1"/>
            <a:r>
              <a:rPr kumimoji="0" lang="zh-CN" altLang="zh-CN" sz="2000">
                <a:solidFill>
                  <a:srgbClr val="0000FF"/>
                </a:solidFill>
              </a:rPr>
              <a:t>数据输入和输出</a:t>
            </a:r>
            <a:br>
              <a:rPr kumimoji="0" lang="en-US" altLang="zh-CN" sz="2000">
                <a:solidFill>
                  <a:srgbClr val="0000FF"/>
                </a:solidFill>
              </a:rPr>
            </a:br>
            <a:r>
              <a:rPr kumimoji="0" lang="zh-CN" altLang="zh-CN" sz="2000">
                <a:solidFill>
                  <a:srgbClr val="0000FF"/>
                </a:solidFill>
              </a:rPr>
              <a:t>保存数据</a:t>
            </a:r>
            <a:r>
              <a:rPr kumimoji="0" lang="zh-CN" altLang="zh-CN" sz="2000"/>
              <a:t>。 </a:t>
            </a:r>
            <a:endParaRPr kumimoji="0" lang="zh-CN" altLang="en-US" sz="2000" b="1"/>
          </a:p>
        </p:txBody>
      </p:sp>
      <p:sp>
        <p:nvSpPr>
          <p:cNvPr id="22531" name="灯片编号占位符 3">
            <a:extLst>
              <a:ext uri="{FF2B5EF4-FFF2-40B4-BE49-F238E27FC236}">
                <a16:creationId xmlns:a16="http://schemas.microsoft.com/office/drawing/2014/main" id="{0FE5C778-D5A4-4E38-B306-423BB92D774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47E4F4C8-71A0-4DC1-825F-671AF3FEBC1E}" type="slidenum">
              <a:rPr kumimoji="0" lang="zh-CN" altLang="en-US" sz="1400"/>
              <a:pPr>
                <a:spcBef>
                  <a:spcPct val="0"/>
                </a:spcBef>
                <a:buFontTx/>
                <a:buNone/>
              </a:pPr>
              <a:t>41</a:t>
            </a:fld>
            <a:endParaRPr kumimoji="0" lang="en-US" altLang="zh-CN" sz="1400"/>
          </a:p>
        </p:txBody>
      </p:sp>
      <p:sp>
        <p:nvSpPr>
          <p:cNvPr id="5" name="云形标注 4">
            <a:extLst>
              <a:ext uri="{FF2B5EF4-FFF2-40B4-BE49-F238E27FC236}">
                <a16:creationId xmlns:a16="http://schemas.microsoft.com/office/drawing/2014/main" id="{FA4A38BF-913F-4715-AC17-AC1777F63647}"/>
              </a:ext>
            </a:extLst>
          </p:cNvPr>
          <p:cNvSpPr/>
          <p:nvPr/>
        </p:nvSpPr>
        <p:spPr bwMode="auto">
          <a:xfrm>
            <a:off x="5146675" y="1154113"/>
            <a:ext cx="3067050" cy="908050"/>
          </a:xfrm>
          <a:prstGeom prst="cloudCallout">
            <a:avLst>
              <a:gd name="adj1" fmla="val 44746"/>
              <a:gd name="adj2" fmla="val 60682"/>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数据流程图要描述什么？</a:t>
            </a:r>
          </a:p>
        </p:txBody>
      </p:sp>
      <p:sp>
        <p:nvSpPr>
          <p:cNvPr id="22533" name="矩形 1">
            <a:extLst>
              <a:ext uri="{FF2B5EF4-FFF2-40B4-BE49-F238E27FC236}">
                <a16:creationId xmlns:a16="http://schemas.microsoft.com/office/drawing/2014/main" id="{958CDD02-2A90-4505-8E79-AAFC6E588F9A}"/>
              </a:ext>
            </a:extLst>
          </p:cNvPr>
          <p:cNvSpPr>
            <a:spLocks noChangeArrowheads="1"/>
          </p:cNvSpPr>
          <p:nvPr/>
        </p:nvSpPr>
        <p:spPr bwMode="auto">
          <a:xfrm>
            <a:off x="6761163" y="161925"/>
            <a:ext cx="2185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chemeClr val="tx2"/>
                </a:solidFill>
                <a:latin typeface="黑体" panose="02010609060101010101" pitchFamily="49" charset="-122"/>
                <a:ea typeface="黑体" panose="02010609060101010101" pitchFamily="49" charset="-122"/>
              </a:rPr>
              <a:t>二 数据流程图</a:t>
            </a:r>
            <a:endParaRPr kumimoji="0" lang="zh-CN" altLang="en-US" sz="2400">
              <a:solidFill>
                <a:schemeClr val="tx2"/>
              </a:solidFill>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7" dur="500"/>
                                        <p:tgtEl>
                                          <p:spTgt spid="1638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387">
                                            <p:txEl>
                                              <p:pRg st="1" end="1"/>
                                            </p:txEl>
                                          </p:spTgt>
                                        </p:tgtEl>
                                        <p:attrNameLst>
                                          <p:attrName>style.visibility</p:attrName>
                                        </p:attrNameLst>
                                      </p:cBhvr>
                                      <p:to>
                                        <p:strVal val="visible"/>
                                      </p:to>
                                    </p:set>
                                    <p:animEffect transition="in" filter="blinds(horizontal)">
                                      <p:cBhvr>
                                        <p:cTn id="10" dur="500"/>
                                        <p:tgtEl>
                                          <p:spTgt spid="1638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387">
                                            <p:txEl>
                                              <p:pRg st="2" end="2"/>
                                            </p:txEl>
                                          </p:spTgt>
                                        </p:tgtEl>
                                        <p:attrNameLst>
                                          <p:attrName>style.visibility</p:attrName>
                                        </p:attrNameLst>
                                      </p:cBhvr>
                                      <p:to>
                                        <p:strVal val="visible"/>
                                      </p:to>
                                    </p:set>
                                    <p:animEffect transition="in" filter="blinds(horizontal)">
                                      <p:cBhvr>
                                        <p:cTn id="13" dur="500"/>
                                        <p:tgtEl>
                                          <p:spTgt spid="1638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387">
                                            <p:txEl>
                                              <p:pRg st="3" end="3"/>
                                            </p:txEl>
                                          </p:spTgt>
                                        </p:tgtEl>
                                        <p:attrNameLst>
                                          <p:attrName>style.visibility</p:attrName>
                                        </p:attrNameLst>
                                      </p:cBhvr>
                                      <p:to>
                                        <p:strVal val="visible"/>
                                      </p:to>
                                    </p:set>
                                    <p:animEffect transition="in" filter="blinds(horizontal)">
                                      <p:cBhvr>
                                        <p:cTn id="18" dur="500"/>
                                        <p:tgtEl>
                                          <p:spTgt spid="16387">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animEffect transition="in" filter="blinds(horizontal)">
                                      <p:cBhvr>
                                        <p:cTn id="21" dur="500"/>
                                        <p:tgtEl>
                                          <p:spTgt spid="16387">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387">
                                            <p:txEl>
                                              <p:pRg st="5" end="5"/>
                                            </p:txEl>
                                          </p:spTgt>
                                        </p:tgtEl>
                                        <p:attrNameLst>
                                          <p:attrName>style.visibility</p:attrName>
                                        </p:attrNameLst>
                                      </p:cBhvr>
                                      <p:to>
                                        <p:strVal val="visible"/>
                                      </p:to>
                                    </p:set>
                                    <p:animEffect transition="in" filter="blinds(horizontal)">
                                      <p:cBhvr>
                                        <p:cTn id="24" dur="500"/>
                                        <p:tgtEl>
                                          <p:spTgt spid="16387">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6387">
                                            <p:txEl>
                                              <p:pRg st="6" end="6"/>
                                            </p:txEl>
                                          </p:spTgt>
                                        </p:tgtEl>
                                        <p:attrNameLst>
                                          <p:attrName>style.visibility</p:attrName>
                                        </p:attrNameLst>
                                      </p:cBhvr>
                                      <p:to>
                                        <p:strVal val="visible"/>
                                      </p:to>
                                    </p:set>
                                    <p:animEffect transition="in" filter="blinds(horizontal)">
                                      <p:cBhvr>
                                        <p:cTn id="27" dur="500"/>
                                        <p:tgtEl>
                                          <p:spTgt spid="16387">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6387">
                                            <p:txEl>
                                              <p:pRg st="7" end="7"/>
                                            </p:txEl>
                                          </p:spTgt>
                                        </p:tgtEl>
                                        <p:attrNameLst>
                                          <p:attrName>style.visibility</p:attrName>
                                        </p:attrNameLst>
                                      </p:cBhvr>
                                      <p:to>
                                        <p:strVal val="visible"/>
                                      </p:to>
                                    </p:set>
                                    <p:animEffect transition="in" filter="blinds(horizontal)">
                                      <p:cBhvr>
                                        <p:cTn id="30" dur="500"/>
                                        <p:tgtEl>
                                          <p:spTgt spid="163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编号占位符 5">
            <a:extLst>
              <a:ext uri="{FF2B5EF4-FFF2-40B4-BE49-F238E27FC236}">
                <a16:creationId xmlns:a16="http://schemas.microsoft.com/office/drawing/2014/main" id="{0BE8F59F-481A-369B-CC52-08A3FD03B83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5BF894-655A-4F47-82FA-22C13A5D9AC4}" type="slidenum">
              <a:rPr lang="zh-CN" altLang="en-US"/>
              <a:pPr/>
              <a:t>410</a:t>
            </a:fld>
            <a:endParaRPr lang="zh-CN" altLang="en-US"/>
          </a:p>
        </p:txBody>
      </p:sp>
      <p:grpSp>
        <p:nvGrpSpPr>
          <p:cNvPr id="26626" name="Group 26">
            <a:extLst>
              <a:ext uri="{FF2B5EF4-FFF2-40B4-BE49-F238E27FC236}">
                <a16:creationId xmlns:a16="http://schemas.microsoft.com/office/drawing/2014/main" id="{FB214199-A943-FDA8-F8CF-9C7350A9BE47}"/>
              </a:ext>
            </a:extLst>
          </p:cNvPr>
          <p:cNvGrpSpPr>
            <a:grpSpLocks/>
          </p:cNvGrpSpPr>
          <p:nvPr/>
        </p:nvGrpSpPr>
        <p:grpSpPr bwMode="auto">
          <a:xfrm>
            <a:off x="3724275" y="3719513"/>
            <a:ext cx="771525" cy="420687"/>
            <a:chOff x="2400" y="1431"/>
            <a:chExt cx="486" cy="265"/>
          </a:xfrm>
        </p:grpSpPr>
        <p:sp>
          <p:nvSpPr>
            <p:cNvPr id="26627" name="Rectangle 27">
              <a:extLst>
                <a:ext uri="{FF2B5EF4-FFF2-40B4-BE49-F238E27FC236}">
                  <a16:creationId xmlns:a16="http://schemas.microsoft.com/office/drawing/2014/main" id="{3DDB3D06-46A4-FACF-5FB9-5D99B61BD878}"/>
                </a:ext>
              </a:extLst>
            </p:cNvPr>
            <p:cNvSpPr>
              <a:spLocks noChangeArrowheads="1"/>
            </p:cNvSpPr>
            <p:nvPr/>
          </p:nvSpPr>
          <p:spPr bwMode="auto">
            <a:xfrm>
              <a:off x="2400" y="1431"/>
              <a:ext cx="4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a:t>费事费力！</a:t>
              </a:r>
            </a:p>
          </p:txBody>
        </p:sp>
        <p:sp>
          <p:nvSpPr>
            <p:cNvPr id="26628" name="Rectangle 28">
              <a:extLst>
                <a:ext uri="{FF2B5EF4-FFF2-40B4-BE49-F238E27FC236}">
                  <a16:creationId xmlns:a16="http://schemas.microsoft.com/office/drawing/2014/main" id="{7592EEBA-2153-EDB0-D7C0-9401739606D9}"/>
                </a:ext>
              </a:extLst>
            </p:cNvPr>
            <p:cNvSpPr>
              <a:spLocks noChangeArrowheads="1"/>
            </p:cNvSpPr>
            <p:nvPr/>
          </p:nvSpPr>
          <p:spPr bwMode="auto">
            <a:xfrm>
              <a:off x="2406" y="1581"/>
              <a:ext cx="4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a:t>使用率低！</a:t>
              </a:r>
            </a:p>
          </p:txBody>
        </p:sp>
      </p:grpSp>
      <p:grpSp>
        <p:nvGrpSpPr>
          <p:cNvPr id="26629" name="Group 130">
            <a:extLst>
              <a:ext uri="{FF2B5EF4-FFF2-40B4-BE49-F238E27FC236}">
                <a16:creationId xmlns:a16="http://schemas.microsoft.com/office/drawing/2014/main" id="{20FB8B4A-5D7A-D477-57C8-D1852489DE13}"/>
              </a:ext>
            </a:extLst>
          </p:cNvPr>
          <p:cNvGrpSpPr>
            <a:grpSpLocks/>
          </p:cNvGrpSpPr>
          <p:nvPr/>
        </p:nvGrpSpPr>
        <p:grpSpPr bwMode="auto">
          <a:xfrm>
            <a:off x="1770063" y="2808288"/>
            <a:ext cx="6877050" cy="3108325"/>
            <a:chOff x="1163" y="1769"/>
            <a:chExt cx="4332" cy="1958"/>
          </a:xfrm>
        </p:grpSpPr>
        <p:grpSp>
          <p:nvGrpSpPr>
            <p:cNvPr id="26630" name="Group 31">
              <a:extLst>
                <a:ext uri="{FF2B5EF4-FFF2-40B4-BE49-F238E27FC236}">
                  <a16:creationId xmlns:a16="http://schemas.microsoft.com/office/drawing/2014/main" id="{5EE5AA51-9DB3-F5CC-0FA2-9463ADAD9F4C}"/>
                </a:ext>
              </a:extLst>
            </p:cNvPr>
            <p:cNvGrpSpPr>
              <a:grpSpLocks/>
            </p:cNvGrpSpPr>
            <p:nvPr/>
          </p:nvGrpSpPr>
          <p:grpSpPr bwMode="auto">
            <a:xfrm>
              <a:off x="1163" y="1769"/>
              <a:ext cx="4332" cy="1958"/>
              <a:chOff x="1169" y="857"/>
              <a:chExt cx="4332" cy="1958"/>
            </a:xfrm>
          </p:grpSpPr>
          <p:pic>
            <p:nvPicPr>
              <p:cNvPr id="26631" name="Picture 10">
                <a:extLst>
                  <a:ext uri="{FF2B5EF4-FFF2-40B4-BE49-F238E27FC236}">
                    <a16:creationId xmlns:a16="http://schemas.microsoft.com/office/drawing/2014/main" id="{9653932C-2159-1187-F079-B95ECA070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 y="857"/>
                <a:ext cx="4332"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Rectangle 33">
                <a:extLst>
                  <a:ext uri="{FF2B5EF4-FFF2-40B4-BE49-F238E27FC236}">
                    <a16:creationId xmlns:a16="http://schemas.microsoft.com/office/drawing/2014/main" id="{3B155FD0-E2EC-7DA4-B6CF-B232CAEEFEBB}"/>
                  </a:ext>
                </a:extLst>
              </p:cNvPr>
              <p:cNvSpPr>
                <a:spLocks noChangeArrowheads="1"/>
              </p:cNvSpPr>
              <p:nvPr/>
            </p:nvSpPr>
            <p:spPr bwMode="auto">
              <a:xfrm>
                <a:off x="2030" y="2573"/>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sz="1600">
                    <a:solidFill>
                      <a:schemeClr val="tx1"/>
                    </a:solidFill>
                  </a:rPr>
                  <a:t>…</a:t>
                </a:r>
              </a:p>
            </p:txBody>
          </p:sp>
          <p:sp>
            <p:nvSpPr>
              <p:cNvPr id="26633" name="Rectangle 34">
                <a:extLst>
                  <a:ext uri="{FF2B5EF4-FFF2-40B4-BE49-F238E27FC236}">
                    <a16:creationId xmlns:a16="http://schemas.microsoft.com/office/drawing/2014/main" id="{3D70982C-B201-8F44-DE62-8612640F692D}"/>
                  </a:ext>
                </a:extLst>
              </p:cNvPr>
              <p:cNvSpPr>
                <a:spLocks noChangeArrowheads="1"/>
              </p:cNvSpPr>
              <p:nvPr/>
            </p:nvSpPr>
            <p:spPr bwMode="auto">
              <a:xfrm>
                <a:off x="3416" y="2573"/>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sz="1600">
                    <a:solidFill>
                      <a:schemeClr val="tx1"/>
                    </a:solidFill>
                  </a:rPr>
                  <a:t>…</a:t>
                </a:r>
              </a:p>
            </p:txBody>
          </p:sp>
          <p:sp>
            <p:nvSpPr>
              <p:cNvPr id="26634" name="Rectangle 35">
                <a:extLst>
                  <a:ext uri="{FF2B5EF4-FFF2-40B4-BE49-F238E27FC236}">
                    <a16:creationId xmlns:a16="http://schemas.microsoft.com/office/drawing/2014/main" id="{426D3FE2-C1CD-49C5-45FB-0F3449F8DF41}"/>
                  </a:ext>
                </a:extLst>
              </p:cNvPr>
              <p:cNvSpPr>
                <a:spLocks noChangeArrowheads="1"/>
              </p:cNvSpPr>
              <p:nvPr/>
            </p:nvSpPr>
            <p:spPr bwMode="auto">
              <a:xfrm>
                <a:off x="4886" y="2585"/>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sz="1600">
                    <a:solidFill>
                      <a:schemeClr val="tx1"/>
                    </a:solidFill>
                  </a:rPr>
                  <a:t>…</a:t>
                </a:r>
              </a:p>
            </p:txBody>
          </p:sp>
        </p:grpSp>
        <p:sp>
          <p:nvSpPr>
            <p:cNvPr id="26635" name="Rectangle 129">
              <a:extLst>
                <a:ext uri="{FF2B5EF4-FFF2-40B4-BE49-F238E27FC236}">
                  <a16:creationId xmlns:a16="http://schemas.microsoft.com/office/drawing/2014/main" id="{C2135379-15FD-2111-7557-0A235EF3E611}"/>
                </a:ext>
              </a:extLst>
            </p:cNvPr>
            <p:cNvSpPr>
              <a:spLocks noChangeArrowheads="1"/>
            </p:cNvSpPr>
            <p:nvPr/>
          </p:nvSpPr>
          <p:spPr bwMode="auto">
            <a:xfrm>
              <a:off x="2328" y="2238"/>
              <a:ext cx="528" cy="4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eaLnBrk="0" hangingPunct="0">
                <a:spcBef>
                  <a:spcPct val="20000"/>
                </a:spcBef>
              </a:pPr>
              <a:endParaRPr lang="zh-CN" altLang="en-US"/>
            </a:p>
          </p:txBody>
        </p:sp>
      </p:grpSp>
      <p:sp>
        <p:nvSpPr>
          <p:cNvPr id="26636" name="Rectangle 2">
            <a:extLst>
              <a:ext uri="{FF2B5EF4-FFF2-40B4-BE49-F238E27FC236}">
                <a16:creationId xmlns:a16="http://schemas.microsoft.com/office/drawing/2014/main" id="{66ABC9E8-C882-C239-E5A4-38A36CB8FC4A}"/>
              </a:ext>
            </a:extLst>
          </p:cNvPr>
          <p:cNvSpPr>
            <a:spLocks noGrp="1" noChangeArrowheads="1"/>
          </p:cNvSpPr>
          <p:nvPr>
            <p:ph type="title"/>
          </p:nvPr>
        </p:nvSpPr>
        <p:spPr>
          <a:xfrm>
            <a:off x="3067050" y="1095375"/>
            <a:ext cx="3267075" cy="323850"/>
          </a:xfrm>
        </p:spPr>
        <p:txBody>
          <a:bodyPr/>
          <a:lstStyle/>
          <a:p>
            <a:r>
              <a:rPr lang="zh-CN" altLang="en-US" sz="2400" b="1">
                <a:latin typeface="黑体" panose="02010609060101010101" pitchFamily="49" charset="-122"/>
                <a:ea typeface="黑体" panose="02010609060101010101" pitchFamily="49" charset="-122"/>
              </a:rPr>
              <a:t>多粒度锁加锁示例</a:t>
            </a:r>
          </a:p>
        </p:txBody>
      </p:sp>
      <p:sp>
        <p:nvSpPr>
          <p:cNvPr id="26637" name="AutoShape 4">
            <a:extLst>
              <a:ext uri="{FF2B5EF4-FFF2-40B4-BE49-F238E27FC236}">
                <a16:creationId xmlns:a16="http://schemas.microsoft.com/office/drawing/2014/main" id="{F813D0E3-6B03-6E56-2540-83C79A17AA58}"/>
              </a:ext>
            </a:extLst>
          </p:cNvPr>
          <p:cNvSpPr>
            <a:spLocks noChangeArrowheads="1"/>
          </p:cNvSpPr>
          <p:nvPr/>
        </p:nvSpPr>
        <p:spPr bwMode="auto">
          <a:xfrm>
            <a:off x="6170613" y="1239838"/>
            <a:ext cx="2352675" cy="1049337"/>
          </a:xfrm>
          <a:prstGeom prst="cloudCallout">
            <a:avLst>
              <a:gd name="adj1" fmla="val 53782"/>
              <a:gd name="adj2" fmla="val 72940"/>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rPr>
              <a:t>当</a:t>
            </a:r>
            <a:r>
              <a:rPr lang="en-US" altLang="zh-CN" sz="1600">
                <a:solidFill>
                  <a:schemeClr val="tx1"/>
                </a:solidFill>
              </a:rPr>
              <a:t>Ti</a:t>
            </a:r>
            <a:r>
              <a:rPr lang="zh-CN" altLang="en-US" sz="1600">
                <a:solidFill>
                  <a:schemeClr val="tx1"/>
                </a:solidFill>
              </a:rPr>
              <a:t>已加锁时</a:t>
            </a:r>
            <a:r>
              <a:rPr lang="en-US" altLang="zh-CN" sz="1600">
                <a:solidFill>
                  <a:schemeClr val="tx1"/>
                </a:solidFill>
              </a:rPr>
              <a:t>, Tj</a:t>
            </a:r>
            <a:r>
              <a:rPr lang="zh-CN" altLang="en-US" sz="1600">
                <a:solidFill>
                  <a:schemeClr val="tx1"/>
                </a:solidFill>
              </a:rPr>
              <a:t>加锁还能成功吗</a:t>
            </a:r>
            <a:r>
              <a:rPr lang="en-US" altLang="zh-CN" sz="1600">
                <a:solidFill>
                  <a:schemeClr val="tx1"/>
                </a:solidFill>
              </a:rPr>
              <a:t>? </a:t>
            </a:r>
          </a:p>
        </p:txBody>
      </p:sp>
      <p:grpSp>
        <p:nvGrpSpPr>
          <p:cNvPr id="26638" name="Group 7">
            <a:extLst>
              <a:ext uri="{FF2B5EF4-FFF2-40B4-BE49-F238E27FC236}">
                <a16:creationId xmlns:a16="http://schemas.microsoft.com/office/drawing/2014/main" id="{DE4B7D84-53CE-7FE1-AE9A-E49449C5FE0A}"/>
              </a:ext>
            </a:extLst>
          </p:cNvPr>
          <p:cNvGrpSpPr>
            <a:grpSpLocks/>
          </p:cNvGrpSpPr>
          <p:nvPr/>
        </p:nvGrpSpPr>
        <p:grpSpPr bwMode="auto">
          <a:xfrm>
            <a:off x="1212850" y="2536825"/>
            <a:ext cx="5948363" cy="3248025"/>
            <a:chOff x="752" y="686"/>
            <a:chExt cx="3747" cy="2046"/>
          </a:xfrm>
        </p:grpSpPr>
        <p:sp>
          <p:nvSpPr>
            <p:cNvPr id="26639" name="Rectangle 8">
              <a:extLst>
                <a:ext uri="{FF2B5EF4-FFF2-40B4-BE49-F238E27FC236}">
                  <a16:creationId xmlns:a16="http://schemas.microsoft.com/office/drawing/2014/main" id="{891F5436-E7FF-548B-F057-FC3C30757E2D}"/>
                </a:ext>
              </a:extLst>
            </p:cNvPr>
            <p:cNvSpPr>
              <a:spLocks noChangeArrowheads="1"/>
            </p:cNvSpPr>
            <p:nvPr/>
          </p:nvSpPr>
          <p:spPr bwMode="auto">
            <a:xfrm>
              <a:off x="3548" y="920"/>
              <a:ext cx="40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b="0" i="1">
                  <a:solidFill>
                    <a:srgbClr val="0066FF"/>
                  </a:solidFill>
                  <a:latin typeface="Times New Roman" panose="02020603050405020304" pitchFamily="18" charset="0"/>
                </a:rPr>
                <a:t>database</a:t>
              </a:r>
              <a:endParaRPr lang="zh-CN" altLang="en-US" sz="1400" b="0" i="1">
                <a:solidFill>
                  <a:srgbClr val="0066FF"/>
                </a:solidFill>
                <a:latin typeface="Times New Roman" panose="02020603050405020304" pitchFamily="18" charset="0"/>
              </a:endParaRPr>
            </a:p>
          </p:txBody>
        </p:sp>
        <p:sp>
          <p:nvSpPr>
            <p:cNvPr id="26640" name="Rectangle 9">
              <a:extLst>
                <a:ext uri="{FF2B5EF4-FFF2-40B4-BE49-F238E27FC236}">
                  <a16:creationId xmlns:a16="http://schemas.microsoft.com/office/drawing/2014/main" id="{B2D2E51E-038E-F9C8-3C40-98E373AEEBBD}"/>
                </a:ext>
              </a:extLst>
            </p:cNvPr>
            <p:cNvSpPr>
              <a:spLocks noChangeArrowheads="1"/>
            </p:cNvSpPr>
            <p:nvPr/>
          </p:nvSpPr>
          <p:spPr bwMode="auto">
            <a:xfrm>
              <a:off x="3020" y="1419"/>
              <a:ext cx="20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b="0" i="1">
                  <a:solidFill>
                    <a:srgbClr val="0066FF"/>
                  </a:solidFill>
                  <a:latin typeface="Times New Roman" panose="02020603050405020304" pitchFamily="18" charset="0"/>
                </a:rPr>
                <a:t>area</a:t>
              </a:r>
              <a:endParaRPr lang="zh-CN" altLang="en-US" sz="1400" b="0" i="1">
                <a:solidFill>
                  <a:srgbClr val="0066FF"/>
                </a:solidFill>
                <a:latin typeface="Times New Roman" panose="02020603050405020304" pitchFamily="18" charset="0"/>
              </a:endParaRPr>
            </a:p>
          </p:txBody>
        </p:sp>
        <p:sp>
          <p:nvSpPr>
            <p:cNvPr id="26641" name="Rectangle 10">
              <a:extLst>
                <a:ext uri="{FF2B5EF4-FFF2-40B4-BE49-F238E27FC236}">
                  <a16:creationId xmlns:a16="http://schemas.microsoft.com/office/drawing/2014/main" id="{7E879E95-3F59-2F8E-CFAD-4892E403D1E7}"/>
                </a:ext>
              </a:extLst>
            </p:cNvPr>
            <p:cNvSpPr>
              <a:spLocks noChangeArrowheads="1"/>
            </p:cNvSpPr>
            <p:nvPr/>
          </p:nvSpPr>
          <p:spPr bwMode="auto">
            <a:xfrm>
              <a:off x="1507" y="2031"/>
              <a:ext cx="14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b="0" i="1">
                  <a:solidFill>
                    <a:srgbClr val="0066FF"/>
                  </a:solidFill>
                  <a:latin typeface="Times New Roman" panose="02020603050405020304" pitchFamily="18" charset="0"/>
                </a:rPr>
                <a:t>file</a:t>
              </a:r>
              <a:endParaRPr lang="zh-CN" altLang="en-US" sz="1400" b="0" i="1">
                <a:solidFill>
                  <a:srgbClr val="0066FF"/>
                </a:solidFill>
                <a:latin typeface="Times New Roman" panose="02020603050405020304" pitchFamily="18" charset="0"/>
              </a:endParaRPr>
            </a:p>
          </p:txBody>
        </p:sp>
        <p:sp>
          <p:nvSpPr>
            <p:cNvPr id="26642" name="Rectangle 11">
              <a:extLst>
                <a:ext uri="{FF2B5EF4-FFF2-40B4-BE49-F238E27FC236}">
                  <a16:creationId xmlns:a16="http://schemas.microsoft.com/office/drawing/2014/main" id="{E47B0125-5FBA-8664-9A7F-997C3D821C2F}"/>
                </a:ext>
              </a:extLst>
            </p:cNvPr>
            <p:cNvSpPr>
              <a:spLocks noChangeArrowheads="1"/>
            </p:cNvSpPr>
            <p:nvPr/>
          </p:nvSpPr>
          <p:spPr bwMode="auto">
            <a:xfrm>
              <a:off x="752" y="2598"/>
              <a:ext cx="30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b="0" i="1">
                  <a:solidFill>
                    <a:srgbClr val="0066FF"/>
                  </a:solidFill>
                  <a:latin typeface="Times New Roman" panose="02020603050405020304" pitchFamily="18" charset="0"/>
                </a:rPr>
                <a:t>record</a:t>
              </a:r>
              <a:endParaRPr lang="zh-CN" altLang="en-US" sz="1400" b="0" i="1">
                <a:solidFill>
                  <a:srgbClr val="0066FF"/>
                </a:solidFill>
                <a:latin typeface="Times New Roman" panose="02020603050405020304" pitchFamily="18" charset="0"/>
              </a:endParaRPr>
            </a:p>
          </p:txBody>
        </p:sp>
        <p:sp>
          <p:nvSpPr>
            <p:cNvPr id="26643" name="Rectangle 12">
              <a:extLst>
                <a:ext uri="{FF2B5EF4-FFF2-40B4-BE49-F238E27FC236}">
                  <a16:creationId xmlns:a16="http://schemas.microsoft.com/office/drawing/2014/main" id="{45B25EEC-4F14-D2B6-A8D2-9B1557885323}"/>
                </a:ext>
              </a:extLst>
            </p:cNvPr>
            <p:cNvSpPr>
              <a:spLocks noChangeArrowheads="1"/>
            </p:cNvSpPr>
            <p:nvPr/>
          </p:nvSpPr>
          <p:spPr bwMode="auto">
            <a:xfrm>
              <a:off x="3798" y="686"/>
              <a:ext cx="70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400" i="1">
                  <a:solidFill>
                    <a:srgbClr val="0066FF"/>
                  </a:solidFill>
                  <a:latin typeface="Times New Roman" panose="02020603050405020304" pitchFamily="18" charset="0"/>
                </a:rPr>
                <a:t>For example</a:t>
              </a:r>
              <a:r>
                <a:rPr lang="zh-CN" altLang="en-US" sz="1400" i="1">
                  <a:solidFill>
                    <a:srgbClr val="0066FF"/>
                  </a:solidFill>
                  <a:latin typeface="Times New Roman" panose="02020603050405020304" pitchFamily="18" charset="0"/>
                </a:rPr>
                <a:t>：</a:t>
              </a:r>
            </a:p>
          </p:txBody>
        </p:sp>
      </p:grpSp>
      <p:sp>
        <p:nvSpPr>
          <p:cNvPr id="26644" name="AutoShape 30">
            <a:hlinkClick r:id="" action="ppaction://hlinkshowjump?jump=lastslideviewed" highlightClick="1"/>
            <a:extLst>
              <a:ext uri="{FF2B5EF4-FFF2-40B4-BE49-F238E27FC236}">
                <a16:creationId xmlns:a16="http://schemas.microsoft.com/office/drawing/2014/main" id="{1F591A6A-BD9D-5920-D2A4-B87248318AF5}"/>
              </a:ext>
            </a:extLst>
          </p:cNvPr>
          <p:cNvSpPr>
            <a:spLocks noChangeArrowheads="1"/>
          </p:cNvSpPr>
          <p:nvPr/>
        </p:nvSpPr>
        <p:spPr bwMode="auto">
          <a:xfrm>
            <a:off x="7907338" y="889000"/>
            <a:ext cx="714375" cy="247650"/>
          </a:xfrm>
          <a:prstGeom prst="actionButtonBlank">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eaLnBrk="0" hangingPunct="0">
              <a:spcBef>
                <a:spcPct val="20000"/>
              </a:spcBef>
            </a:pPr>
            <a:r>
              <a:rPr lang="zh-CN" altLang="en-US" sz="1600"/>
              <a:t>返回</a:t>
            </a:r>
          </a:p>
        </p:txBody>
      </p:sp>
      <p:sp>
        <p:nvSpPr>
          <p:cNvPr id="828452" name="Rectangle 36">
            <a:extLst>
              <a:ext uri="{FF2B5EF4-FFF2-40B4-BE49-F238E27FC236}">
                <a16:creationId xmlns:a16="http://schemas.microsoft.com/office/drawing/2014/main" id="{5A98EB70-D673-6FCB-C6E5-8431E18BF386}"/>
              </a:ext>
            </a:extLst>
          </p:cNvPr>
          <p:cNvSpPr>
            <a:spLocks noChangeArrowheads="1"/>
          </p:cNvSpPr>
          <p:nvPr/>
        </p:nvSpPr>
        <p:spPr bwMode="auto">
          <a:xfrm>
            <a:off x="5781675" y="4614863"/>
            <a:ext cx="1143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t>Ti</a:t>
            </a:r>
            <a:r>
              <a:rPr lang="zh-CN" altLang="en-US"/>
              <a:t>当加</a:t>
            </a:r>
            <a:r>
              <a:rPr lang="en-US" altLang="zh-CN"/>
              <a:t>S</a:t>
            </a:r>
            <a:r>
              <a:rPr lang="zh-CN" altLang="en-US"/>
              <a:t>显式锁时</a:t>
            </a:r>
          </a:p>
        </p:txBody>
      </p:sp>
      <p:grpSp>
        <p:nvGrpSpPr>
          <p:cNvPr id="828469" name="Group 53">
            <a:extLst>
              <a:ext uri="{FF2B5EF4-FFF2-40B4-BE49-F238E27FC236}">
                <a16:creationId xmlns:a16="http://schemas.microsoft.com/office/drawing/2014/main" id="{2C787BAA-BBB5-A97B-C91B-D92D82CCAA6C}"/>
              </a:ext>
            </a:extLst>
          </p:cNvPr>
          <p:cNvGrpSpPr>
            <a:grpSpLocks/>
          </p:cNvGrpSpPr>
          <p:nvPr/>
        </p:nvGrpSpPr>
        <p:grpSpPr bwMode="auto">
          <a:xfrm>
            <a:off x="4086225" y="5948363"/>
            <a:ext cx="2795588" cy="201612"/>
            <a:chOff x="2622" y="3867"/>
            <a:chExt cx="1761" cy="127"/>
          </a:xfrm>
        </p:grpSpPr>
        <p:sp>
          <p:nvSpPr>
            <p:cNvPr id="26647" name="Rectangle 37">
              <a:extLst>
                <a:ext uri="{FF2B5EF4-FFF2-40B4-BE49-F238E27FC236}">
                  <a16:creationId xmlns:a16="http://schemas.microsoft.com/office/drawing/2014/main" id="{5D5480E1-0C45-B950-2CD8-D07E13413D62}"/>
                </a:ext>
              </a:extLst>
            </p:cNvPr>
            <p:cNvSpPr>
              <a:spLocks noChangeArrowheads="1"/>
            </p:cNvSpPr>
            <p:nvPr/>
          </p:nvSpPr>
          <p:spPr bwMode="auto">
            <a:xfrm>
              <a:off x="2622" y="3867"/>
              <a:ext cx="7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solidFill>
                    <a:srgbClr val="428E5B"/>
                  </a:solidFill>
                </a:rPr>
                <a:t>Ti</a:t>
              </a:r>
              <a:r>
                <a:rPr lang="zh-CN" altLang="en-US">
                  <a:solidFill>
                    <a:srgbClr val="428E5B"/>
                  </a:solidFill>
                </a:rPr>
                <a:t>自动加</a:t>
              </a:r>
              <a:r>
                <a:rPr lang="en-US" altLang="zh-CN">
                  <a:solidFill>
                    <a:srgbClr val="428E5B"/>
                  </a:solidFill>
                </a:rPr>
                <a:t>S</a:t>
              </a:r>
              <a:r>
                <a:rPr lang="zh-CN" altLang="en-US">
                  <a:solidFill>
                    <a:srgbClr val="428E5B"/>
                  </a:solidFill>
                </a:rPr>
                <a:t>隐式锁</a:t>
              </a:r>
            </a:p>
          </p:txBody>
        </p:sp>
        <p:sp>
          <p:nvSpPr>
            <p:cNvPr id="26648" name="Rectangle 38">
              <a:extLst>
                <a:ext uri="{FF2B5EF4-FFF2-40B4-BE49-F238E27FC236}">
                  <a16:creationId xmlns:a16="http://schemas.microsoft.com/office/drawing/2014/main" id="{4F65D3AC-E801-836E-E1C6-1928BD0C353C}"/>
                </a:ext>
              </a:extLst>
            </p:cNvPr>
            <p:cNvSpPr>
              <a:spLocks noChangeArrowheads="1"/>
            </p:cNvSpPr>
            <p:nvPr/>
          </p:nvSpPr>
          <p:spPr bwMode="auto">
            <a:xfrm>
              <a:off x="3663" y="3867"/>
              <a:ext cx="7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solidFill>
                    <a:srgbClr val="428E5B"/>
                  </a:solidFill>
                </a:rPr>
                <a:t>Ti</a:t>
              </a:r>
              <a:r>
                <a:rPr lang="zh-CN" altLang="en-US">
                  <a:solidFill>
                    <a:srgbClr val="428E5B"/>
                  </a:solidFill>
                </a:rPr>
                <a:t>自动加</a:t>
              </a:r>
              <a:r>
                <a:rPr lang="en-US" altLang="zh-CN">
                  <a:solidFill>
                    <a:srgbClr val="428E5B"/>
                  </a:solidFill>
                </a:rPr>
                <a:t>S</a:t>
              </a:r>
              <a:r>
                <a:rPr lang="zh-CN" altLang="en-US">
                  <a:solidFill>
                    <a:srgbClr val="428E5B"/>
                  </a:solidFill>
                </a:rPr>
                <a:t>隐式锁</a:t>
              </a:r>
            </a:p>
          </p:txBody>
        </p:sp>
        <p:sp>
          <p:nvSpPr>
            <p:cNvPr id="26649" name="Rectangle 39">
              <a:extLst>
                <a:ext uri="{FF2B5EF4-FFF2-40B4-BE49-F238E27FC236}">
                  <a16:creationId xmlns:a16="http://schemas.microsoft.com/office/drawing/2014/main" id="{A844EF0F-C074-27BE-AD15-9828692936A3}"/>
                </a:ext>
              </a:extLst>
            </p:cNvPr>
            <p:cNvSpPr>
              <a:spLocks noChangeArrowheads="1"/>
            </p:cNvSpPr>
            <p:nvPr/>
          </p:nvSpPr>
          <p:spPr bwMode="auto">
            <a:xfrm>
              <a:off x="3444" y="3879"/>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solidFill>
                    <a:srgbClr val="428E5B"/>
                  </a:solidFill>
                </a:rPr>
                <a:t>…</a:t>
              </a:r>
              <a:endParaRPr lang="zh-CN" altLang="en-US">
                <a:solidFill>
                  <a:srgbClr val="428E5B"/>
                </a:solidFill>
              </a:endParaRPr>
            </a:p>
          </p:txBody>
        </p:sp>
      </p:grpSp>
      <p:grpSp>
        <p:nvGrpSpPr>
          <p:cNvPr id="828470" name="Group 54">
            <a:extLst>
              <a:ext uri="{FF2B5EF4-FFF2-40B4-BE49-F238E27FC236}">
                <a16:creationId xmlns:a16="http://schemas.microsoft.com/office/drawing/2014/main" id="{78CA0830-C085-040D-F84C-E6F7A4D65F19}"/>
              </a:ext>
            </a:extLst>
          </p:cNvPr>
          <p:cNvGrpSpPr>
            <a:grpSpLocks/>
          </p:cNvGrpSpPr>
          <p:nvPr/>
        </p:nvGrpSpPr>
        <p:grpSpPr bwMode="auto">
          <a:xfrm>
            <a:off x="5762625" y="2919413"/>
            <a:ext cx="2057400" cy="1011237"/>
            <a:chOff x="3678" y="1959"/>
            <a:chExt cx="1296" cy="637"/>
          </a:xfrm>
        </p:grpSpPr>
        <p:sp>
          <p:nvSpPr>
            <p:cNvPr id="26651" name="Rectangle 40">
              <a:extLst>
                <a:ext uri="{FF2B5EF4-FFF2-40B4-BE49-F238E27FC236}">
                  <a16:creationId xmlns:a16="http://schemas.microsoft.com/office/drawing/2014/main" id="{4729FC4C-A640-8F7B-1B27-A1D6123ED191}"/>
                </a:ext>
              </a:extLst>
            </p:cNvPr>
            <p:cNvSpPr>
              <a:spLocks noChangeArrowheads="1"/>
            </p:cNvSpPr>
            <p:nvPr/>
          </p:nvSpPr>
          <p:spPr bwMode="auto">
            <a:xfrm>
              <a:off x="3678" y="2481"/>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solidFill>
                    <a:srgbClr val="428E5B"/>
                  </a:solidFill>
                </a:rPr>
                <a:t>Ti</a:t>
              </a:r>
              <a:r>
                <a:rPr lang="zh-CN" altLang="en-US">
                  <a:solidFill>
                    <a:srgbClr val="428E5B"/>
                  </a:solidFill>
                </a:rPr>
                <a:t>自动加</a:t>
              </a:r>
              <a:r>
                <a:rPr lang="en-US" altLang="zh-CN">
                  <a:solidFill>
                    <a:srgbClr val="428E5B"/>
                  </a:solidFill>
                </a:rPr>
                <a:t>IS</a:t>
              </a:r>
              <a:r>
                <a:rPr lang="zh-CN" altLang="en-US">
                  <a:solidFill>
                    <a:srgbClr val="428E5B"/>
                  </a:solidFill>
                </a:rPr>
                <a:t>锁</a:t>
              </a:r>
            </a:p>
          </p:txBody>
        </p:sp>
        <p:sp>
          <p:nvSpPr>
            <p:cNvPr id="26652" name="Rectangle 41">
              <a:extLst>
                <a:ext uri="{FF2B5EF4-FFF2-40B4-BE49-F238E27FC236}">
                  <a16:creationId xmlns:a16="http://schemas.microsoft.com/office/drawing/2014/main" id="{B70F6A3F-04C7-8D79-DAEA-6DE466C1FF05}"/>
                </a:ext>
              </a:extLst>
            </p:cNvPr>
            <p:cNvSpPr>
              <a:spLocks noChangeArrowheads="1"/>
            </p:cNvSpPr>
            <p:nvPr/>
          </p:nvSpPr>
          <p:spPr bwMode="auto">
            <a:xfrm>
              <a:off x="4398" y="1959"/>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solidFill>
                    <a:srgbClr val="428E5B"/>
                  </a:solidFill>
                </a:rPr>
                <a:t>Ti</a:t>
              </a:r>
              <a:r>
                <a:rPr lang="zh-CN" altLang="en-US">
                  <a:solidFill>
                    <a:srgbClr val="428E5B"/>
                  </a:solidFill>
                </a:rPr>
                <a:t>自动加</a:t>
              </a:r>
              <a:r>
                <a:rPr lang="en-US" altLang="zh-CN">
                  <a:solidFill>
                    <a:srgbClr val="428E5B"/>
                  </a:solidFill>
                </a:rPr>
                <a:t>IS</a:t>
              </a:r>
              <a:r>
                <a:rPr lang="zh-CN" altLang="en-US">
                  <a:solidFill>
                    <a:srgbClr val="428E5B"/>
                  </a:solidFill>
                </a:rPr>
                <a:t>锁</a:t>
              </a:r>
            </a:p>
          </p:txBody>
        </p:sp>
      </p:grpSp>
      <p:sp>
        <p:nvSpPr>
          <p:cNvPr id="828463" name="Rectangle 47">
            <a:extLst>
              <a:ext uri="{FF2B5EF4-FFF2-40B4-BE49-F238E27FC236}">
                <a16:creationId xmlns:a16="http://schemas.microsoft.com/office/drawing/2014/main" id="{DB87EF2B-FFC1-D8F3-7C1A-517406EDD2E4}"/>
              </a:ext>
            </a:extLst>
          </p:cNvPr>
          <p:cNvSpPr>
            <a:spLocks noChangeArrowheads="1"/>
          </p:cNvSpPr>
          <p:nvPr/>
        </p:nvSpPr>
        <p:spPr bwMode="auto">
          <a:xfrm>
            <a:off x="2581275" y="4376738"/>
            <a:ext cx="762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t>Yes(</a:t>
            </a:r>
            <a:r>
              <a:rPr lang="zh-CN" altLang="en-US">
                <a:solidFill>
                  <a:srgbClr val="0066FF"/>
                </a:solidFill>
              </a:rPr>
              <a:t>或</a:t>
            </a:r>
            <a:r>
              <a:rPr lang="en-US" altLang="zh-CN">
                <a:solidFill>
                  <a:srgbClr val="0066FF"/>
                </a:solidFill>
              </a:rPr>
              <a:t>Yes</a:t>
            </a:r>
            <a:r>
              <a:rPr lang="en-US" altLang="zh-CN"/>
              <a:t>)</a:t>
            </a:r>
          </a:p>
        </p:txBody>
      </p:sp>
      <p:sp>
        <p:nvSpPr>
          <p:cNvPr id="828464" name="Rectangle 48">
            <a:extLst>
              <a:ext uri="{FF2B5EF4-FFF2-40B4-BE49-F238E27FC236}">
                <a16:creationId xmlns:a16="http://schemas.microsoft.com/office/drawing/2014/main" id="{AB6BD2E3-E7BC-949A-344B-66D96073AD21}"/>
              </a:ext>
            </a:extLst>
          </p:cNvPr>
          <p:cNvSpPr>
            <a:spLocks noChangeArrowheads="1"/>
          </p:cNvSpPr>
          <p:nvPr/>
        </p:nvSpPr>
        <p:spPr bwMode="auto">
          <a:xfrm>
            <a:off x="4714875" y="3443288"/>
            <a:ext cx="6858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t>Yes(</a:t>
            </a:r>
            <a:r>
              <a:rPr lang="zh-CN" altLang="en-US">
                <a:solidFill>
                  <a:srgbClr val="0066FF"/>
                </a:solidFill>
              </a:rPr>
              <a:t>或</a:t>
            </a:r>
            <a:r>
              <a:rPr lang="en-US" altLang="zh-CN">
                <a:solidFill>
                  <a:srgbClr val="0066FF"/>
                </a:solidFill>
              </a:rPr>
              <a:t>No</a:t>
            </a:r>
            <a:r>
              <a:rPr lang="en-US" altLang="zh-CN"/>
              <a:t>)</a:t>
            </a:r>
          </a:p>
        </p:txBody>
      </p:sp>
      <p:sp>
        <p:nvSpPr>
          <p:cNvPr id="828465" name="Rectangle 49">
            <a:extLst>
              <a:ext uri="{FF2B5EF4-FFF2-40B4-BE49-F238E27FC236}">
                <a16:creationId xmlns:a16="http://schemas.microsoft.com/office/drawing/2014/main" id="{FD9E54B0-DDCB-10C7-F2D7-028AD17994A0}"/>
              </a:ext>
            </a:extLst>
          </p:cNvPr>
          <p:cNvSpPr>
            <a:spLocks noChangeArrowheads="1"/>
          </p:cNvSpPr>
          <p:nvPr/>
        </p:nvSpPr>
        <p:spPr bwMode="auto">
          <a:xfrm>
            <a:off x="4046538" y="5362575"/>
            <a:ext cx="6858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t>Yes(</a:t>
            </a:r>
            <a:r>
              <a:rPr lang="zh-CN" altLang="en-US">
                <a:solidFill>
                  <a:srgbClr val="0066FF"/>
                </a:solidFill>
              </a:rPr>
              <a:t>或</a:t>
            </a:r>
            <a:r>
              <a:rPr lang="en-US" altLang="zh-CN">
                <a:solidFill>
                  <a:srgbClr val="0066FF"/>
                </a:solidFill>
              </a:rPr>
              <a:t>No</a:t>
            </a:r>
            <a:r>
              <a:rPr lang="en-US" altLang="zh-CN"/>
              <a:t>)</a:t>
            </a:r>
          </a:p>
        </p:txBody>
      </p:sp>
      <p:grpSp>
        <p:nvGrpSpPr>
          <p:cNvPr id="828549" name="Group 133">
            <a:extLst>
              <a:ext uri="{FF2B5EF4-FFF2-40B4-BE49-F238E27FC236}">
                <a16:creationId xmlns:a16="http://schemas.microsoft.com/office/drawing/2014/main" id="{9839622C-B644-4DEE-47B4-369CE3D42697}"/>
              </a:ext>
            </a:extLst>
          </p:cNvPr>
          <p:cNvGrpSpPr>
            <a:grpSpLocks/>
          </p:cNvGrpSpPr>
          <p:nvPr/>
        </p:nvGrpSpPr>
        <p:grpSpPr bwMode="auto">
          <a:xfrm>
            <a:off x="3295650" y="4048125"/>
            <a:ext cx="1962150" cy="1371600"/>
            <a:chOff x="2124" y="2550"/>
            <a:chExt cx="1236" cy="864"/>
          </a:xfrm>
        </p:grpSpPr>
        <p:grpSp>
          <p:nvGrpSpPr>
            <p:cNvPr id="26657" name="Group 55">
              <a:extLst>
                <a:ext uri="{FF2B5EF4-FFF2-40B4-BE49-F238E27FC236}">
                  <a16:creationId xmlns:a16="http://schemas.microsoft.com/office/drawing/2014/main" id="{2CCEE6A8-A54D-6751-547D-AAF173F057E7}"/>
                </a:ext>
              </a:extLst>
            </p:cNvPr>
            <p:cNvGrpSpPr>
              <a:grpSpLocks/>
            </p:cNvGrpSpPr>
            <p:nvPr/>
          </p:nvGrpSpPr>
          <p:grpSpPr bwMode="auto">
            <a:xfrm>
              <a:off x="2124" y="2550"/>
              <a:ext cx="1236" cy="864"/>
              <a:chOff x="2124" y="2670"/>
              <a:chExt cx="1236" cy="864"/>
            </a:xfrm>
          </p:grpSpPr>
          <p:sp>
            <p:nvSpPr>
              <p:cNvPr id="26658" name="Rectangle 42">
                <a:extLst>
                  <a:ext uri="{FF2B5EF4-FFF2-40B4-BE49-F238E27FC236}">
                    <a16:creationId xmlns:a16="http://schemas.microsoft.com/office/drawing/2014/main" id="{E2DF72F4-498F-9337-0DB9-10B940685BFA}"/>
                  </a:ext>
                </a:extLst>
              </p:cNvPr>
              <p:cNvSpPr>
                <a:spLocks noChangeArrowheads="1"/>
              </p:cNvSpPr>
              <p:nvPr/>
            </p:nvSpPr>
            <p:spPr bwMode="auto">
              <a:xfrm>
                <a:off x="2394" y="3003"/>
                <a:ext cx="674" cy="255"/>
              </a:xfrm>
              <a:prstGeom prst="rect">
                <a:avLst/>
              </a:prstGeom>
              <a:noFill/>
              <a:ln w="317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spcBef>
                    <a:spcPct val="20000"/>
                  </a:spcBef>
                </a:pPr>
                <a:r>
                  <a:rPr lang="zh-CN" altLang="en-US"/>
                  <a:t>这时</a:t>
                </a:r>
                <a:r>
                  <a:rPr lang="en-US" altLang="zh-CN"/>
                  <a:t>Tj</a:t>
                </a:r>
                <a:r>
                  <a:rPr lang="zh-CN" altLang="en-US"/>
                  <a:t>加</a:t>
                </a:r>
                <a:r>
                  <a:rPr lang="en-US" altLang="zh-CN"/>
                  <a:t>S(</a:t>
                </a:r>
                <a:r>
                  <a:rPr lang="zh-CN" altLang="en-US">
                    <a:solidFill>
                      <a:srgbClr val="0066FF"/>
                    </a:solidFill>
                  </a:rPr>
                  <a:t>或</a:t>
                </a:r>
                <a:r>
                  <a:rPr lang="en-US" altLang="zh-CN">
                    <a:solidFill>
                      <a:srgbClr val="0066FF"/>
                    </a:solidFill>
                  </a:rPr>
                  <a:t>X</a:t>
                </a:r>
                <a:r>
                  <a:rPr lang="en-US" altLang="zh-CN"/>
                  <a:t>)</a:t>
                </a:r>
              </a:p>
              <a:p>
                <a:pPr eaLnBrk="0" hangingPunct="0">
                  <a:spcBef>
                    <a:spcPct val="20000"/>
                  </a:spcBef>
                </a:pPr>
                <a:r>
                  <a:rPr lang="zh-CN" altLang="en-US"/>
                  <a:t>锁可以成功吗？</a:t>
                </a:r>
              </a:p>
            </p:txBody>
          </p:sp>
          <p:sp>
            <p:nvSpPr>
              <p:cNvPr id="26659" name="Line 44">
                <a:extLst>
                  <a:ext uri="{FF2B5EF4-FFF2-40B4-BE49-F238E27FC236}">
                    <a16:creationId xmlns:a16="http://schemas.microsoft.com/office/drawing/2014/main" id="{FB998A70-C2F5-045D-95AE-C163200B4153}"/>
                  </a:ext>
                </a:extLst>
              </p:cNvPr>
              <p:cNvSpPr>
                <a:spLocks noChangeShapeType="1"/>
              </p:cNvSpPr>
              <p:nvPr/>
            </p:nvSpPr>
            <p:spPr bwMode="auto">
              <a:xfrm flipH="1">
                <a:off x="2124" y="3144"/>
                <a:ext cx="258" cy="6"/>
              </a:xfrm>
              <a:prstGeom prst="line">
                <a:avLst/>
              </a:prstGeom>
              <a:noFill/>
              <a:ln w="19050">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60" name="Line 45">
                <a:extLst>
                  <a:ext uri="{FF2B5EF4-FFF2-40B4-BE49-F238E27FC236}">
                    <a16:creationId xmlns:a16="http://schemas.microsoft.com/office/drawing/2014/main" id="{4C991FDE-C3BC-EB08-C6BC-23B176DC9119}"/>
                  </a:ext>
                </a:extLst>
              </p:cNvPr>
              <p:cNvSpPr>
                <a:spLocks noChangeShapeType="1"/>
              </p:cNvSpPr>
              <p:nvPr/>
            </p:nvSpPr>
            <p:spPr bwMode="auto">
              <a:xfrm>
                <a:off x="2778" y="3270"/>
                <a:ext cx="258" cy="264"/>
              </a:xfrm>
              <a:prstGeom prst="line">
                <a:avLst/>
              </a:prstGeom>
              <a:noFill/>
              <a:ln w="19050">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61" name="Line 46">
                <a:extLst>
                  <a:ext uri="{FF2B5EF4-FFF2-40B4-BE49-F238E27FC236}">
                    <a16:creationId xmlns:a16="http://schemas.microsoft.com/office/drawing/2014/main" id="{9FD3C3B3-4376-7428-292A-933575A890FD}"/>
                  </a:ext>
                </a:extLst>
              </p:cNvPr>
              <p:cNvSpPr>
                <a:spLocks noChangeShapeType="1"/>
              </p:cNvSpPr>
              <p:nvPr/>
            </p:nvSpPr>
            <p:spPr bwMode="auto">
              <a:xfrm flipV="1">
                <a:off x="2742" y="2670"/>
                <a:ext cx="618" cy="330"/>
              </a:xfrm>
              <a:prstGeom prst="line">
                <a:avLst/>
              </a:prstGeom>
              <a:noFill/>
              <a:ln w="19050">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6662" name="Line 131">
              <a:extLst>
                <a:ext uri="{FF2B5EF4-FFF2-40B4-BE49-F238E27FC236}">
                  <a16:creationId xmlns:a16="http://schemas.microsoft.com/office/drawing/2014/main" id="{62B58578-DF16-43E7-83B9-B4C6CFFE08B5}"/>
                </a:ext>
              </a:extLst>
            </p:cNvPr>
            <p:cNvSpPr>
              <a:spLocks noChangeShapeType="1"/>
            </p:cNvSpPr>
            <p:nvPr/>
          </p:nvSpPr>
          <p:spPr bwMode="auto">
            <a:xfrm>
              <a:off x="3072" y="3006"/>
              <a:ext cx="264" cy="0"/>
            </a:xfrm>
            <a:prstGeom prst="line">
              <a:avLst/>
            </a:prstGeom>
            <a:noFill/>
            <a:ln w="19050">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28548" name="Rectangle 132">
            <a:extLst>
              <a:ext uri="{FF2B5EF4-FFF2-40B4-BE49-F238E27FC236}">
                <a16:creationId xmlns:a16="http://schemas.microsoft.com/office/drawing/2014/main" id="{CF213E20-0C61-9702-337F-C52B84872FC6}"/>
              </a:ext>
            </a:extLst>
          </p:cNvPr>
          <p:cNvSpPr>
            <a:spLocks noChangeArrowheads="1"/>
          </p:cNvSpPr>
          <p:nvPr/>
        </p:nvSpPr>
        <p:spPr bwMode="auto">
          <a:xfrm>
            <a:off x="5667375" y="4376738"/>
            <a:ext cx="6858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en-US" altLang="zh-CN"/>
              <a:t>Yes(</a:t>
            </a:r>
            <a:r>
              <a:rPr lang="zh-CN" altLang="en-US">
                <a:solidFill>
                  <a:srgbClr val="0066FF"/>
                </a:solidFill>
              </a:rPr>
              <a:t>或</a:t>
            </a:r>
            <a:r>
              <a:rPr lang="en-US" altLang="zh-CN">
                <a:solidFill>
                  <a:srgbClr val="0066FF"/>
                </a:solidFill>
              </a:rPr>
              <a:t>No</a:t>
            </a:r>
            <a:r>
              <a:rPr lang="en-US" altLang="zh-CN"/>
              <a:t>)</a:t>
            </a:r>
            <a:endParaRPr lang="zh-CN" altLang="en-US"/>
          </a:p>
        </p:txBody>
      </p:sp>
      <p:sp>
        <p:nvSpPr>
          <p:cNvPr id="26664" name="Rectangle 134">
            <a:extLst>
              <a:ext uri="{FF2B5EF4-FFF2-40B4-BE49-F238E27FC236}">
                <a16:creationId xmlns:a16="http://schemas.microsoft.com/office/drawing/2014/main" id="{D939D51F-1AAD-CAEF-0F68-C0A49EAF1893}"/>
              </a:ext>
            </a:extLst>
          </p:cNvPr>
          <p:cNvSpPr>
            <a:spLocks noChangeArrowheads="1"/>
          </p:cNvSpPr>
          <p:nvPr/>
        </p:nvSpPr>
        <p:spPr bwMode="auto">
          <a:xfrm>
            <a:off x="3838575" y="161925"/>
            <a:ext cx="4943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1800">
                <a:latin typeface="黑体" panose="02010609060101010101" pitchFamily="49" charset="-122"/>
                <a:ea typeface="黑体" panose="02010609060101010101" pitchFamily="49" charset="-122"/>
              </a:rPr>
              <a:t>三 多粒度封锁协议</a:t>
            </a:r>
          </a:p>
        </p:txBody>
      </p:sp>
      <p:grpSp>
        <p:nvGrpSpPr>
          <p:cNvPr id="26665" name="Group 50">
            <a:extLst>
              <a:ext uri="{FF2B5EF4-FFF2-40B4-BE49-F238E27FC236}">
                <a16:creationId xmlns:a16="http://schemas.microsoft.com/office/drawing/2014/main" id="{3AF01904-937F-8F3C-F9A4-D68F911C038C}"/>
              </a:ext>
            </a:extLst>
          </p:cNvPr>
          <p:cNvGrpSpPr>
            <a:grpSpLocks/>
          </p:cNvGrpSpPr>
          <p:nvPr/>
        </p:nvGrpSpPr>
        <p:grpSpPr bwMode="auto">
          <a:xfrm>
            <a:off x="463550" y="1797050"/>
            <a:ext cx="3425825" cy="1911350"/>
            <a:chOff x="3520" y="34"/>
            <a:chExt cx="2158" cy="1204"/>
          </a:xfrm>
        </p:grpSpPr>
        <p:pic>
          <p:nvPicPr>
            <p:cNvPr id="26666" name="Picture 102">
              <a:extLst>
                <a:ext uri="{FF2B5EF4-FFF2-40B4-BE49-F238E27FC236}">
                  <a16:creationId xmlns:a16="http://schemas.microsoft.com/office/drawing/2014/main" id="{8E4B28CA-39BC-84D9-EE3F-6138B7BAD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 y="42"/>
              <a:ext cx="2018" cy="11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67" name="Rectangle 52">
              <a:extLst>
                <a:ext uri="{FF2B5EF4-FFF2-40B4-BE49-F238E27FC236}">
                  <a16:creationId xmlns:a16="http://schemas.microsoft.com/office/drawing/2014/main" id="{2CA5640A-DB53-7D96-D27E-91FA4E8F1CC2}"/>
                </a:ext>
              </a:extLst>
            </p:cNvPr>
            <p:cNvSpPr>
              <a:spLocks noChangeArrowheads="1"/>
            </p:cNvSpPr>
            <p:nvPr/>
          </p:nvSpPr>
          <p:spPr bwMode="auto">
            <a:xfrm>
              <a:off x="5563" y="34"/>
              <a:ext cx="115"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algn="ctr" eaLnBrk="0" hangingPunct="0">
                <a:spcBef>
                  <a:spcPct val="20000"/>
                </a:spcBef>
              </a:pPr>
              <a:r>
                <a:rPr lang="zh-CN" altLang="en-US">
                  <a:solidFill>
                    <a:srgbClr val="0066FF"/>
                  </a:solidFill>
                </a:rPr>
                <a:t>图</a:t>
              </a:r>
              <a:r>
                <a:rPr lang="en-US" altLang="zh-CN">
                  <a:solidFill>
                    <a:srgbClr val="0066FF"/>
                  </a:solidFill>
                </a:rPr>
                <a:t>15-16 </a:t>
              </a:r>
              <a:r>
                <a:rPr lang="zh-CN" altLang="en-US">
                  <a:solidFill>
                    <a:srgbClr val="0066FF"/>
                  </a:solidFill>
                </a:rPr>
                <a:t>相容性矩阵</a:t>
              </a:r>
              <a:r>
                <a:rPr lang="en-US" altLang="zh-CN">
                  <a:solidFill>
                    <a:srgbClr val="0066FF"/>
                  </a:solidFill>
                </a:rPr>
                <a:t>-</a:t>
              </a:r>
              <a:r>
                <a:rPr lang="zh-CN" altLang="en-US">
                  <a:solidFill>
                    <a:srgbClr val="0066FF"/>
                  </a:solidFill>
                </a:rPr>
                <a:t>多粒度</a:t>
              </a:r>
            </a:p>
          </p:txBody>
        </p:sp>
      </p:grpSp>
      <p:grpSp>
        <p:nvGrpSpPr>
          <p:cNvPr id="26668" name="Group 135">
            <a:extLst>
              <a:ext uri="{FF2B5EF4-FFF2-40B4-BE49-F238E27FC236}">
                <a16:creationId xmlns:a16="http://schemas.microsoft.com/office/drawing/2014/main" id="{1CFDBE0C-4817-6B56-93FA-56D93C694B66}"/>
              </a:ext>
            </a:extLst>
          </p:cNvPr>
          <p:cNvGrpSpPr>
            <a:grpSpLocks/>
          </p:cNvGrpSpPr>
          <p:nvPr/>
        </p:nvGrpSpPr>
        <p:grpSpPr bwMode="auto">
          <a:xfrm>
            <a:off x="460375" y="3838575"/>
            <a:ext cx="1490663" cy="939800"/>
            <a:chOff x="146" y="12"/>
            <a:chExt cx="939" cy="592"/>
          </a:xfrm>
        </p:grpSpPr>
        <p:pic>
          <p:nvPicPr>
            <p:cNvPr id="26669" name="Picture 23">
              <a:extLst>
                <a:ext uri="{FF2B5EF4-FFF2-40B4-BE49-F238E27FC236}">
                  <a16:creationId xmlns:a16="http://schemas.microsoft.com/office/drawing/2014/main" id="{1AD4739A-24B7-AD26-6D9A-3CA07CF4B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 y="12"/>
              <a:ext cx="939"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70" name="Rectangle 137">
              <a:extLst>
                <a:ext uri="{FF2B5EF4-FFF2-40B4-BE49-F238E27FC236}">
                  <a16:creationId xmlns:a16="http://schemas.microsoft.com/office/drawing/2014/main" id="{D6A3AB23-703A-69E5-1AC9-03D9B58C432D}"/>
                </a:ext>
              </a:extLst>
            </p:cNvPr>
            <p:cNvSpPr>
              <a:spLocks noChangeArrowheads="1"/>
            </p:cNvSpPr>
            <p:nvPr/>
          </p:nvSpPr>
          <p:spPr bwMode="auto">
            <a:xfrm>
              <a:off x="210" y="489"/>
              <a:ext cx="81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a:solidFill>
                    <a:srgbClr val="0066FF"/>
                  </a:solidFill>
                </a:rPr>
                <a:t>单粒度</a:t>
              </a:r>
              <a:r>
                <a:rPr lang="en-US" altLang="zh-CN">
                  <a:solidFill>
                    <a:srgbClr val="0066FF"/>
                  </a:solidFill>
                </a:rPr>
                <a:t>-</a:t>
              </a:r>
              <a:r>
                <a:rPr lang="zh-CN" altLang="en-US">
                  <a:solidFill>
                    <a:srgbClr val="0066FF"/>
                  </a:solidFill>
                </a:rPr>
                <a:t>相容性矩阵</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8452"/>
                                        </p:tgtEl>
                                        <p:attrNameLst>
                                          <p:attrName>style.visibility</p:attrName>
                                        </p:attrNameLst>
                                      </p:cBhvr>
                                      <p:to>
                                        <p:strVal val="visible"/>
                                      </p:to>
                                    </p:set>
                                    <p:anim calcmode="lin" valueType="num">
                                      <p:cBhvr additive="base">
                                        <p:cTn id="7" dur="500" fill="hold"/>
                                        <p:tgtEl>
                                          <p:spTgt spid="828452"/>
                                        </p:tgtEl>
                                        <p:attrNameLst>
                                          <p:attrName>ppt_x</p:attrName>
                                        </p:attrNameLst>
                                      </p:cBhvr>
                                      <p:tavLst>
                                        <p:tav tm="0">
                                          <p:val>
                                            <p:strVal val="#ppt_x"/>
                                          </p:val>
                                        </p:tav>
                                        <p:tav tm="100000">
                                          <p:val>
                                            <p:strVal val="#ppt_x"/>
                                          </p:val>
                                        </p:tav>
                                      </p:tavLst>
                                    </p:anim>
                                    <p:anim calcmode="lin" valueType="num">
                                      <p:cBhvr additive="base">
                                        <p:cTn id="8" dur="500" fill="hold"/>
                                        <p:tgtEl>
                                          <p:spTgt spid="82845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28469"/>
                                        </p:tgtEl>
                                        <p:attrNameLst>
                                          <p:attrName>style.visibility</p:attrName>
                                        </p:attrNameLst>
                                      </p:cBhvr>
                                      <p:to>
                                        <p:strVal val="visible"/>
                                      </p:to>
                                    </p:set>
                                    <p:anim calcmode="lin" valueType="num">
                                      <p:cBhvr additive="base">
                                        <p:cTn id="13" dur="500" fill="hold"/>
                                        <p:tgtEl>
                                          <p:spTgt spid="828469"/>
                                        </p:tgtEl>
                                        <p:attrNameLst>
                                          <p:attrName>ppt_x</p:attrName>
                                        </p:attrNameLst>
                                      </p:cBhvr>
                                      <p:tavLst>
                                        <p:tav tm="0">
                                          <p:val>
                                            <p:strVal val="#ppt_x"/>
                                          </p:val>
                                        </p:tav>
                                        <p:tav tm="100000">
                                          <p:val>
                                            <p:strVal val="#ppt_x"/>
                                          </p:val>
                                        </p:tav>
                                      </p:tavLst>
                                    </p:anim>
                                    <p:anim calcmode="lin" valueType="num">
                                      <p:cBhvr additive="base">
                                        <p:cTn id="14" dur="500" fill="hold"/>
                                        <p:tgtEl>
                                          <p:spTgt spid="82846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28470"/>
                                        </p:tgtEl>
                                        <p:attrNameLst>
                                          <p:attrName>style.visibility</p:attrName>
                                        </p:attrNameLst>
                                      </p:cBhvr>
                                      <p:to>
                                        <p:strVal val="visible"/>
                                      </p:to>
                                    </p:set>
                                    <p:anim calcmode="lin" valueType="num">
                                      <p:cBhvr additive="base">
                                        <p:cTn id="19" dur="500" fill="hold"/>
                                        <p:tgtEl>
                                          <p:spTgt spid="828470"/>
                                        </p:tgtEl>
                                        <p:attrNameLst>
                                          <p:attrName>ppt_x</p:attrName>
                                        </p:attrNameLst>
                                      </p:cBhvr>
                                      <p:tavLst>
                                        <p:tav tm="0">
                                          <p:val>
                                            <p:strVal val="#ppt_x"/>
                                          </p:val>
                                        </p:tav>
                                        <p:tav tm="100000">
                                          <p:val>
                                            <p:strVal val="#ppt_x"/>
                                          </p:val>
                                        </p:tav>
                                      </p:tavLst>
                                    </p:anim>
                                    <p:anim calcmode="lin" valueType="num">
                                      <p:cBhvr additive="base">
                                        <p:cTn id="20" dur="500" fill="hold"/>
                                        <p:tgtEl>
                                          <p:spTgt spid="82847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28549"/>
                                        </p:tgtEl>
                                        <p:attrNameLst>
                                          <p:attrName>style.visibility</p:attrName>
                                        </p:attrNameLst>
                                      </p:cBhvr>
                                      <p:to>
                                        <p:strVal val="visible"/>
                                      </p:to>
                                    </p:set>
                                    <p:anim calcmode="lin" valueType="num">
                                      <p:cBhvr additive="base">
                                        <p:cTn id="25" dur="500" fill="hold"/>
                                        <p:tgtEl>
                                          <p:spTgt spid="828549"/>
                                        </p:tgtEl>
                                        <p:attrNameLst>
                                          <p:attrName>ppt_x</p:attrName>
                                        </p:attrNameLst>
                                      </p:cBhvr>
                                      <p:tavLst>
                                        <p:tav tm="0">
                                          <p:val>
                                            <p:strVal val="#ppt_x"/>
                                          </p:val>
                                        </p:tav>
                                        <p:tav tm="100000">
                                          <p:val>
                                            <p:strVal val="#ppt_x"/>
                                          </p:val>
                                        </p:tav>
                                      </p:tavLst>
                                    </p:anim>
                                    <p:anim calcmode="lin" valueType="num">
                                      <p:cBhvr additive="base">
                                        <p:cTn id="26" dur="500" fill="hold"/>
                                        <p:tgtEl>
                                          <p:spTgt spid="82854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28463"/>
                                        </p:tgtEl>
                                        <p:attrNameLst>
                                          <p:attrName>style.visibility</p:attrName>
                                        </p:attrNameLst>
                                      </p:cBhvr>
                                      <p:to>
                                        <p:strVal val="visible"/>
                                      </p:to>
                                    </p:set>
                                    <p:anim calcmode="lin" valueType="num">
                                      <p:cBhvr additive="base">
                                        <p:cTn id="31" dur="500" fill="hold"/>
                                        <p:tgtEl>
                                          <p:spTgt spid="828463"/>
                                        </p:tgtEl>
                                        <p:attrNameLst>
                                          <p:attrName>ppt_x</p:attrName>
                                        </p:attrNameLst>
                                      </p:cBhvr>
                                      <p:tavLst>
                                        <p:tav tm="0">
                                          <p:val>
                                            <p:strVal val="#ppt_x"/>
                                          </p:val>
                                        </p:tav>
                                        <p:tav tm="100000">
                                          <p:val>
                                            <p:strVal val="#ppt_x"/>
                                          </p:val>
                                        </p:tav>
                                      </p:tavLst>
                                    </p:anim>
                                    <p:anim calcmode="lin" valueType="num">
                                      <p:cBhvr additive="base">
                                        <p:cTn id="32" dur="500" fill="hold"/>
                                        <p:tgtEl>
                                          <p:spTgt spid="82846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28464"/>
                                        </p:tgtEl>
                                        <p:attrNameLst>
                                          <p:attrName>style.visibility</p:attrName>
                                        </p:attrNameLst>
                                      </p:cBhvr>
                                      <p:to>
                                        <p:strVal val="visible"/>
                                      </p:to>
                                    </p:set>
                                    <p:anim calcmode="lin" valueType="num">
                                      <p:cBhvr additive="base">
                                        <p:cTn id="37" dur="500" fill="hold"/>
                                        <p:tgtEl>
                                          <p:spTgt spid="828464"/>
                                        </p:tgtEl>
                                        <p:attrNameLst>
                                          <p:attrName>ppt_x</p:attrName>
                                        </p:attrNameLst>
                                      </p:cBhvr>
                                      <p:tavLst>
                                        <p:tav tm="0">
                                          <p:val>
                                            <p:strVal val="#ppt_x"/>
                                          </p:val>
                                        </p:tav>
                                        <p:tav tm="100000">
                                          <p:val>
                                            <p:strVal val="#ppt_x"/>
                                          </p:val>
                                        </p:tav>
                                      </p:tavLst>
                                    </p:anim>
                                    <p:anim calcmode="lin" valueType="num">
                                      <p:cBhvr additive="base">
                                        <p:cTn id="38" dur="500" fill="hold"/>
                                        <p:tgtEl>
                                          <p:spTgt spid="82846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28548"/>
                                        </p:tgtEl>
                                        <p:attrNameLst>
                                          <p:attrName>style.visibility</p:attrName>
                                        </p:attrNameLst>
                                      </p:cBhvr>
                                      <p:to>
                                        <p:strVal val="visible"/>
                                      </p:to>
                                    </p:set>
                                    <p:anim calcmode="lin" valueType="num">
                                      <p:cBhvr additive="base">
                                        <p:cTn id="43" dur="500" fill="hold"/>
                                        <p:tgtEl>
                                          <p:spTgt spid="828548"/>
                                        </p:tgtEl>
                                        <p:attrNameLst>
                                          <p:attrName>ppt_x</p:attrName>
                                        </p:attrNameLst>
                                      </p:cBhvr>
                                      <p:tavLst>
                                        <p:tav tm="0">
                                          <p:val>
                                            <p:strVal val="#ppt_x"/>
                                          </p:val>
                                        </p:tav>
                                        <p:tav tm="100000">
                                          <p:val>
                                            <p:strVal val="#ppt_x"/>
                                          </p:val>
                                        </p:tav>
                                      </p:tavLst>
                                    </p:anim>
                                    <p:anim calcmode="lin" valueType="num">
                                      <p:cBhvr additive="base">
                                        <p:cTn id="44" dur="500" fill="hold"/>
                                        <p:tgtEl>
                                          <p:spTgt spid="828548"/>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828465"/>
                                        </p:tgtEl>
                                        <p:attrNameLst>
                                          <p:attrName>style.visibility</p:attrName>
                                        </p:attrNameLst>
                                      </p:cBhvr>
                                      <p:to>
                                        <p:strVal val="visible"/>
                                      </p:to>
                                    </p:set>
                                    <p:anim calcmode="lin" valueType="num">
                                      <p:cBhvr additive="base">
                                        <p:cTn id="49" dur="500" fill="hold"/>
                                        <p:tgtEl>
                                          <p:spTgt spid="828465"/>
                                        </p:tgtEl>
                                        <p:attrNameLst>
                                          <p:attrName>ppt_x</p:attrName>
                                        </p:attrNameLst>
                                      </p:cBhvr>
                                      <p:tavLst>
                                        <p:tav tm="0">
                                          <p:val>
                                            <p:strVal val="#ppt_x"/>
                                          </p:val>
                                        </p:tav>
                                        <p:tav tm="100000">
                                          <p:val>
                                            <p:strVal val="#ppt_x"/>
                                          </p:val>
                                        </p:tav>
                                      </p:tavLst>
                                    </p:anim>
                                    <p:anim calcmode="lin" valueType="num">
                                      <p:cBhvr additive="base">
                                        <p:cTn id="50" dur="500" fill="hold"/>
                                        <p:tgtEl>
                                          <p:spTgt spid="8284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452" grpId="0"/>
      <p:bldP spid="828463" grpId="0"/>
      <p:bldP spid="828464" grpId="0"/>
      <p:bldP spid="828465" grpId="0"/>
      <p:bldP spid="828548"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编号占位符 5">
            <a:extLst>
              <a:ext uri="{FF2B5EF4-FFF2-40B4-BE49-F238E27FC236}">
                <a16:creationId xmlns:a16="http://schemas.microsoft.com/office/drawing/2014/main" id="{D312BA73-0AA5-781A-9B0F-CBBDB7FF493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E3DFEE-1606-4E86-BE95-EC407E62E84F}" type="slidenum">
              <a:rPr lang="zh-CN" altLang="en-US"/>
              <a:pPr/>
              <a:t>411</a:t>
            </a:fld>
            <a:endParaRPr lang="zh-CN" altLang="en-US"/>
          </a:p>
        </p:txBody>
      </p:sp>
      <p:sp>
        <p:nvSpPr>
          <p:cNvPr id="27650" name="Rectangle 2">
            <a:extLst>
              <a:ext uri="{FF2B5EF4-FFF2-40B4-BE49-F238E27FC236}">
                <a16:creationId xmlns:a16="http://schemas.microsoft.com/office/drawing/2014/main" id="{38FA81AA-45BB-FE9E-AB63-266845C9B9EB}"/>
              </a:ext>
            </a:extLst>
          </p:cNvPr>
          <p:cNvSpPr>
            <a:spLocks noGrp="1" noChangeArrowheads="1"/>
          </p:cNvSpPr>
          <p:nvPr>
            <p:ph type="title"/>
          </p:nvPr>
        </p:nvSpPr>
        <p:spPr>
          <a:xfrm>
            <a:off x="476250" y="119063"/>
            <a:ext cx="4559300" cy="527050"/>
          </a:xfrm>
        </p:spPr>
        <p:txBody>
          <a:bodyPr/>
          <a:lstStyle/>
          <a:p>
            <a:pPr algn="l"/>
            <a:r>
              <a:rPr lang="en-US" altLang="zh-CN" sz="2800" b="1">
                <a:latin typeface="黑体" panose="02010609060101010101" pitchFamily="49" charset="-122"/>
                <a:ea typeface="黑体" panose="02010609060101010101" pitchFamily="49" charset="-122"/>
              </a:rPr>
              <a:t>3.3 </a:t>
            </a:r>
            <a:r>
              <a:rPr lang="zh-CN" altLang="en-US" sz="2800" b="1">
                <a:latin typeface="黑体" panose="02010609060101010101" pitchFamily="49" charset="-122"/>
                <a:ea typeface="黑体" panose="02010609060101010101" pitchFamily="49" charset="-122"/>
              </a:rPr>
              <a:t>多粒度封锁协议</a:t>
            </a:r>
            <a:r>
              <a:rPr lang="en-US" altLang="zh-CN" sz="1800" b="1">
                <a:solidFill>
                  <a:schemeClr val="tx1"/>
                </a:solidFill>
                <a:latin typeface="黑体" panose="02010609060101010101" pitchFamily="49" charset="-122"/>
                <a:ea typeface="黑体" panose="02010609060101010101" pitchFamily="49" charset="-122"/>
              </a:rPr>
              <a:t>p.383</a:t>
            </a:r>
          </a:p>
        </p:txBody>
      </p:sp>
      <p:grpSp>
        <p:nvGrpSpPr>
          <p:cNvPr id="27651" name="Group 11">
            <a:extLst>
              <a:ext uri="{FF2B5EF4-FFF2-40B4-BE49-F238E27FC236}">
                <a16:creationId xmlns:a16="http://schemas.microsoft.com/office/drawing/2014/main" id="{4243F06B-317F-9D2C-3786-EBFFAF7ADE51}"/>
              </a:ext>
            </a:extLst>
          </p:cNvPr>
          <p:cNvGrpSpPr>
            <a:grpSpLocks/>
          </p:cNvGrpSpPr>
          <p:nvPr/>
        </p:nvGrpSpPr>
        <p:grpSpPr bwMode="auto">
          <a:xfrm>
            <a:off x="314325" y="2043113"/>
            <a:ext cx="8486775" cy="3622675"/>
            <a:chOff x="198" y="1287"/>
            <a:chExt cx="5346" cy="2282"/>
          </a:xfrm>
        </p:grpSpPr>
        <p:pic>
          <p:nvPicPr>
            <p:cNvPr id="27652" name="Picture 4">
              <a:extLst>
                <a:ext uri="{FF2B5EF4-FFF2-40B4-BE49-F238E27FC236}">
                  <a16:creationId xmlns:a16="http://schemas.microsoft.com/office/drawing/2014/main" id="{2648E484-E9B3-F8DA-BC2A-CA4EA06D2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 y="1287"/>
              <a:ext cx="325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a:extLst>
                <a:ext uri="{FF2B5EF4-FFF2-40B4-BE49-F238E27FC236}">
                  <a16:creationId xmlns:a16="http://schemas.microsoft.com/office/drawing/2014/main" id="{7A19FB63-931A-6BA3-8AD2-9F0558CF5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 y="1485"/>
              <a:ext cx="292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a:extLst>
                <a:ext uri="{FF2B5EF4-FFF2-40B4-BE49-F238E27FC236}">
                  <a16:creationId xmlns:a16="http://schemas.microsoft.com/office/drawing/2014/main" id="{F482F814-5DD1-7C96-9F0C-5E1FF984B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 y="1668"/>
              <a:ext cx="3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7">
              <a:extLst>
                <a:ext uri="{FF2B5EF4-FFF2-40B4-BE49-F238E27FC236}">
                  <a16:creationId xmlns:a16="http://schemas.microsoft.com/office/drawing/2014/main" id="{A49AC79B-B63F-712F-FA01-90AFD63697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 y="1923"/>
              <a:ext cx="5340"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8">
              <a:extLst>
                <a:ext uri="{FF2B5EF4-FFF2-40B4-BE49-F238E27FC236}">
                  <a16:creationId xmlns:a16="http://schemas.microsoft.com/office/drawing/2014/main" id="{10674C72-D878-A8A6-0CB3-36094B16B8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 y="3204"/>
              <a:ext cx="314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a:extLst>
                <a:ext uri="{FF2B5EF4-FFF2-40B4-BE49-F238E27FC236}">
                  <a16:creationId xmlns:a16="http://schemas.microsoft.com/office/drawing/2014/main" id="{BC87B85C-9280-E245-991A-575221ACEF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 y="3378"/>
              <a:ext cx="283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Rectangle 10">
              <a:extLst>
                <a:ext uri="{FF2B5EF4-FFF2-40B4-BE49-F238E27FC236}">
                  <a16:creationId xmlns:a16="http://schemas.microsoft.com/office/drawing/2014/main" id="{EC8187F5-C9E4-3D7B-331E-C798E49D4117}"/>
                </a:ext>
              </a:extLst>
            </p:cNvPr>
            <p:cNvSpPr>
              <a:spLocks noChangeArrowheads="1"/>
            </p:cNvSpPr>
            <p:nvPr/>
          </p:nvSpPr>
          <p:spPr bwMode="auto">
            <a:xfrm>
              <a:off x="198" y="1920"/>
              <a:ext cx="5334" cy="1242"/>
            </a:xfrm>
            <a:prstGeom prst="rect">
              <a:avLst/>
            </a:prstGeom>
            <a:noFill/>
            <a:ln w="19050">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pPr algn="ctr" eaLnBrk="0" hangingPunct="0">
                <a:spcBef>
                  <a:spcPct val="20000"/>
                </a:spcBef>
              </a:pPr>
              <a:endParaRPr lang="zh-CN" altLang="en-US"/>
            </a:p>
          </p:txBody>
        </p:sp>
      </p:grpSp>
      <p:grpSp>
        <p:nvGrpSpPr>
          <p:cNvPr id="829462" name="Group 22">
            <a:extLst>
              <a:ext uri="{FF2B5EF4-FFF2-40B4-BE49-F238E27FC236}">
                <a16:creationId xmlns:a16="http://schemas.microsoft.com/office/drawing/2014/main" id="{48B05BFF-81E8-0933-6932-7B314D6AFA6F}"/>
              </a:ext>
            </a:extLst>
          </p:cNvPr>
          <p:cNvGrpSpPr>
            <a:grpSpLocks/>
          </p:cNvGrpSpPr>
          <p:nvPr/>
        </p:nvGrpSpPr>
        <p:grpSpPr bwMode="auto">
          <a:xfrm>
            <a:off x="2305050" y="2657475"/>
            <a:ext cx="5886450" cy="2019300"/>
            <a:chOff x="1452" y="1674"/>
            <a:chExt cx="3708" cy="1272"/>
          </a:xfrm>
        </p:grpSpPr>
        <p:sp>
          <p:nvSpPr>
            <p:cNvPr id="27660" name="Line 12">
              <a:extLst>
                <a:ext uri="{FF2B5EF4-FFF2-40B4-BE49-F238E27FC236}">
                  <a16:creationId xmlns:a16="http://schemas.microsoft.com/office/drawing/2014/main" id="{6F6B2AB3-22E5-BA28-66AC-FEFB915DD11E}"/>
                </a:ext>
              </a:extLst>
            </p:cNvPr>
            <p:cNvSpPr>
              <a:spLocks noChangeShapeType="1"/>
            </p:cNvSpPr>
            <p:nvPr/>
          </p:nvSpPr>
          <p:spPr bwMode="auto">
            <a:xfrm>
              <a:off x="1452" y="1674"/>
              <a:ext cx="852" cy="0"/>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1" name="Line 14">
              <a:extLst>
                <a:ext uri="{FF2B5EF4-FFF2-40B4-BE49-F238E27FC236}">
                  <a16:creationId xmlns:a16="http://schemas.microsoft.com/office/drawing/2014/main" id="{F54CF485-1EC9-3AD4-1077-9DBF4399BAAA}"/>
                </a:ext>
              </a:extLst>
            </p:cNvPr>
            <p:cNvSpPr>
              <a:spLocks noChangeShapeType="1"/>
            </p:cNvSpPr>
            <p:nvPr/>
          </p:nvSpPr>
          <p:spPr bwMode="auto">
            <a:xfrm>
              <a:off x="4350" y="2946"/>
              <a:ext cx="810" cy="0"/>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464" name="Group 24">
            <a:extLst>
              <a:ext uri="{FF2B5EF4-FFF2-40B4-BE49-F238E27FC236}">
                <a16:creationId xmlns:a16="http://schemas.microsoft.com/office/drawing/2014/main" id="{8986A09D-A2DA-2275-39CD-82C773FA724B}"/>
              </a:ext>
            </a:extLst>
          </p:cNvPr>
          <p:cNvGrpSpPr>
            <a:grpSpLocks/>
          </p:cNvGrpSpPr>
          <p:nvPr/>
        </p:nvGrpSpPr>
        <p:grpSpPr bwMode="auto">
          <a:xfrm>
            <a:off x="2609850" y="4010025"/>
            <a:ext cx="4648200" cy="342900"/>
            <a:chOff x="1644" y="2526"/>
            <a:chExt cx="2928" cy="216"/>
          </a:xfrm>
        </p:grpSpPr>
        <p:sp>
          <p:nvSpPr>
            <p:cNvPr id="27663" name="Line 16">
              <a:extLst>
                <a:ext uri="{FF2B5EF4-FFF2-40B4-BE49-F238E27FC236}">
                  <a16:creationId xmlns:a16="http://schemas.microsoft.com/office/drawing/2014/main" id="{BF34C622-9E46-5275-80DD-6EAA3FDAD940}"/>
                </a:ext>
              </a:extLst>
            </p:cNvPr>
            <p:cNvSpPr>
              <a:spLocks noChangeShapeType="1"/>
            </p:cNvSpPr>
            <p:nvPr/>
          </p:nvSpPr>
          <p:spPr bwMode="auto">
            <a:xfrm>
              <a:off x="3924" y="2550"/>
              <a:ext cx="528"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4" name="Line 17">
              <a:extLst>
                <a:ext uri="{FF2B5EF4-FFF2-40B4-BE49-F238E27FC236}">
                  <a16:creationId xmlns:a16="http://schemas.microsoft.com/office/drawing/2014/main" id="{66B72A4E-4781-A700-A2C8-DB9E58D6329C}"/>
                </a:ext>
              </a:extLst>
            </p:cNvPr>
            <p:cNvSpPr>
              <a:spLocks noChangeShapeType="1"/>
            </p:cNvSpPr>
            <p:nvPr/>
          </p:nvSpPr>
          <p:spPr bwMode="auto">
            <a:xfrm flipV="1">
              <a:off x="1644" y="2526"/>
              <a:ext cx="1224"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5" name="Line 18">
              <a:extLst>
                <a:ext uri="{FF2B5EF4-FFF2-40B4-BE49-F238E27FC236}">
                  <a16:creationId xmlns:a16="http://schemas.microsoft.com/office/drawing/2014/main" id="{54D3B80D-BEE0-3F95-DB7C-806F0187B9EF}"/>
                </a:ext>
              </a:extLst>
            </p:cNvPr>
            <p:cNvSpPr>
              <a:spLocks noChangeShapeType="1"/>
            </p:cNvSpPr>
            <p:nvPr/>
          </p:nvSpPr>
          <p:spPr bwMode="auto">
            <a:xfrm>
              <a:off x="4044" y="2742"/>
              <a:ext cx="528"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6" name="Line 19">
              <a:extLst>
                <a:ext uri="{FF2B5EF4-FFF2-40B4-BE49-F238E27FC236}">
                  <a16:creationId xmlns:a16="http://schemas.microsoft.com/office/drawing/2014/main" id="{81809221-ECC3-073A-190B-4D9A22629B50}"/>
                </a:ext>
              </a:extLst>
            </p:cNvPr>
            <p:cNvSpPr>
              <a:spLocks noChangeShapeType="1"/>
            </p:cNvSpPr>
            <p:nvPr/>
          </p:nvSpPr>
          <p:spPr bwMode="auto">
            <a:xfrm flipV="1">
              <a:off x="1662" y="2736"/>
              <a:ext cx="1224"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463" name="Group 23">
            <a:extLst>
              <a:ext uri="{FF2B5EF4-FFF2-40B4-BE49-F238E27FC236}">
                <a16:creationId xmlns:a16="http://schemas.microsoft.com/office/drawing/2014/main" id="{4F23A812-A642-C012-098F-C9C19C1501CE}"/>
              </a:ext>
            </a:extLst>
          </p:cNvPr>
          <p:cNvGrpSpPr>
            <a:grpSpLocks/>
          </p:cNvGrpSpPr>
          <p:nvPr/>
        </p:nvGrpSpPr>
        <p:grpSpPr bwMode="auto">
          <a:xfrm>
            <a:off x="1847850" y="3390900"/>
            <a:ext cx="1952625" cy="1990725"/>
            <a:chOff x="1164" y="2136"/>
            <a:chExt cx="1230" cy="1254"/>
          </a:xfrm>
        </p:grpSpPr>
        <p:sp>
          <p:nvSpPr>
            <p:cNvPr id="27668" name="Line 13">
              <a:extLst>
                <a:ext uri="{FF2B5EF4-FFF2-40B4-BE49-F238E27FC236}">
                  <a16:creationId xmlns:a16="http://schemas.microsoft.com/office/drawing/2014/main" id="{5509F86F-560C-2BCF-735B-BF13ECDF4381}"/>
                </a:ext>
              </a:extLst>
            </p:cNvPr>
            <p:cNvSpPr>
              <a:spLocks noChangeShapeType="1"/>
            </p:cNvSpPr>
            <p:nvPr/>
          </p:nvSpPr>
          <p:spPr bwMode="auto">
            <a:xfrm>
              <a:off x="1164" y="2136"/>
              <a:ext cx="300"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Line 15">
              <a:extLst>
                <a:ext uri="{FF2B5EF4-FFF2-40B4-BE49-F238E27FC236}">
                  <a16:creationId xmlns:a16="http://schemas.microsoft.com/office/drawing/2014/main" id="{EC9C1089-BD05-1287-20AC-D2CE2837C551}"/>
                </a:ext>
              </a:extLst>
            </p:cNvPr>
            <p:cNvSpPr>
              <a:spLocks noChangeShapeType="1"/>
            </p:cNvSpPr>
            <p:nvPr/>
          </p:nvSpPr>
          <p:spPr bwMode="auto">
            <a:xfrm>
              <a:off x="1188" y="2346"/>
              <a:ext cx="966"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0" name="Line 20">
              <a:extLst>
                <a:ext uri="{FF2B5EF4-FFF2-40B4-BE49-F238E27FC236}">
                  <a16:creationId xmlns:a16="http://schemas.microsoft.com/office/drawing/2014/main" id="{EEE4D59D-5B8D-6BC7-1524-6EA3F1D758F2}"/>
                </a:ext>
              </a:extLst>
            </p:cNvPr>
            <p:cNvSpPr>
              <a:spLocks noChangeShapeType="1"/>
            </p:cNvSpPr>
            <p:nvPr/>
          </p:nvSpPr>
          <p:spPr bwMode="auto">
            <a:xfrm>
              <a:off x="1428" y="3390"/>
              <a:ext cx="966"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9467" name="Group 27">
            <a:extLst>
              <a:ext uri="{FF2B5EF4-FFF2-40B4-BE49-F238E27FC236}">
                <a16:creationId xmlns:a16="http://schemas.microsoft.com/office/drawing/2014/main" id="{4A16623C-E8BF-3160-4630-26687382372D}"/>
              </a:ext>
            </a:extLst>
          </p:cNvPr>
          <p:cNvGrpSpPr>
            <a:grpSpLocks/>
          </p:cNvGrpSpPr>
          <p:nvPr/>
        </p:nvGrpSpPr>
        <p:grpSpPr bwMode="auto">
          <a:xfrm>
            <a:off x="1390650" y="5067300"/>
            <a:ext cx="5162550" cy="609600"/>
            <a:chOff x="876" y="3192"/>
            <a:chExt cx="3252" cy="384"/>
          </a:xfrm>
        </p:grpSpPr>
        <p:sp>
          <p:nvSpPr>
            <p:cNvPr id="27672" name="Line 21">
              <a:extLst>
                <a:ext uri="{FF2B5EF4-FFF2-40B4-BE49-F238E27FC236}">
                  <a16:creationId xmlns:a16="http://schemas.microsoft.com/office/drawing/2014/main" id="{C878B07D-27DB-8EE7-B1BD-99FD977B1C4A}"/>
                </a:ext>
              </a:extLst>
            </p:cNvPr>
            <p:cNvSpPr>
              <a:spLocks noChangeShapeType="1"/>
            </p:cNvSpPr>
            <p:nvPr/>
          </p:nvSpPr>
          <p:spPr bwMode="auto">
            <a:xfrm flipV="1">
              <a:off x="876" y="3570"/>
              <a:ext cx="1086" cy="6"/>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25">
              <a:extLst>
                <a:ext uri="{FF2B5EF4-FFF2-40B4-BE49-F238E27FC236}">
                  <a16:creationId xmlns:a16="http://schemas.microsoft.com/office/drawing/2014/main" id="{C0524988-ABA5-1E01-0C5D-6C3F974B710C}"/>
                </a:ext>
              </a:extLst>
            </p:cNvPr>
            <p:cNvSpPr>
              <a:spLocks noChangeShapeType="1"/>
            </p:cNvSpPr>
            <p:nvPr/>
          </p:nvSpPr>
          <p:spPr bwMode="auto">
            <a:xfrm>
              <a:off x="1206" y="3192"/>
              <a:ext cx="1116"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Line 26">
              <a:extLst>
                <a:ext uri="{FF2B5EF4-FFF2-40B4-BE49-F238E27FC236}">
                  <a16:creationId xmlns:a16="http://schemas.microsoft.com/office/drawing/2014/main" id="{82DA9470-355A-1D65-F4A4-24DA2DD9987E}"/>
                </a:ext>
              </a:extLst>
            </p:cNvPr>
            <p:cNvSpPr>
              <a:spLocks noChangeShapeType="1"/>
            </p:cNvSpPr>
            <p:nvPr/>
          </p:nvSpPr>
          <p:spPr bwMode="auto">
            <a:xfrm>
              <a:off x="3654" y="3192"/>
              <a:ext cx="474"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675" name="Rectangle 28">
            <a:extLst>
              <a:ext uri="{FF2B5EF4-FFF2-40B4-BE49-F238E27FC236}">
                <a16:creationId xmlns:a16="http://schemas.microsoft.com/office/drawing/2014/main" id="{D5549C7E-DE85-C091-F378-61C138B70A27}"/>
              </a:ext>
            </a:extLst>
          </p:cNvPr>
          <p:cNvSpPr>
            <a:spLocks noChangeArrowheads="1"/>
          </p:cNvSpPr>
          <p:nvPr/>
        </p:nvSpPr>
        <p:spPr bwMode="auto">
          <a:xfrm>
            <a:off x="5632450" y="117475"/>
            <a:ext cx="313531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多粒度封锁协议</a:t>
            </a:r>
          </a:p>
        </p:txBody>
      </p:sp>
      <p:sp>
        <p:nvSpPr>
          <p:cNvPr id="27676" name="AutoShape 4">
            <a:extLst>
              <a:ext uri="{FF2B5EF4-FFF2-40B4-BE49-F238E27FC236}">
                <a16:creationId xmlns:a16="http://schemas.microsoft.com/office/drawing/2014/main" id="{9C8634BC-2310-1B8F-FCFF-B394BC2FA5DA}"/>
              </a:ext>
            </a:extLst>
          </p:cNvPr>
          <p:cNvSpPr>
            <a:spLocks noChangeArrowheads="1"/>
          </p:cNvSpPr>
          <p:nvPr/>
        </p:nvSpPr>
        <p:spPr bwMode="auto">
          <a:xfrm>
            <a:off x="6454775" y="1225550"/>
            <a:ext cx="2336800" cy="1063625"/>
          </a:xfrm>
          <a:prstGeom prst="cloudCallout">
            <a:avLst>
              <a:gd name="adj1" fmla="val 53782"/>
              <a:gd name="adj2" fmla="val 72940"/>
            </a:avLst>
          </a:prstGeom>
          <a:solidFill>
            <a:schemeClr val="accent1"/>
          </a:solidFill>
          <a:ln w="9525">
            <a:solidFill>
              <a:schemeClr val="tx1"/>
            </a:solidFill>
            <a:round/>
            <a:headEnd/>
            <a:tailEnd/>
          </a:ln>
        </p:spPr>
        <p:txBody>
          <a:bodyPr lIns="0" tIns="0" rIns="0" bIns="0"/>
          <a:lstStyle/>
          <a:p>
            <a:pPr algn="ctr" eaLnBrk="0" hangingPunct="0"/>
            <a:r>
              <a:rPr lang="zh-CN" altLang="en-US" sz="1600">
                <a:solidFill>
                  <a:schemeClr val="tx1"/>
                </a:solidFill>
              </a:rPr>
              <a:t>多粒度封锁协议规则，及基本特点</a:t>
            </a:r>
            <a:r>
              <a:rPr lang="en-US" altLang="zh-CN" sz="1600">
                <a:solidFill>
                  <a:schemeClr val="tx1"/>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9462"/>
                                        </p:tgtEl>
                                        <p:attrNameLst>
                                          <p:attrName>style.visibility</p:attrName>
                                        </p:attrNameLst>
                                      </p:cBhvr>
                                      <p:to>
                                        <p:strVal val="visible"/>
                                      </p:to>
                                    </p:set>
                                    <p:anim calcmode="lin" valueType="num">
                                      <p:cBhvr additive="base">
                                        <p:cTn id="7" dur="500" fill="hold"/>
                                        <p:tgtEl>
                                          <p:spTgt spid="829462"/>
                                        </p:tgtEl>
                                        <p:attrNameLst>
                                          <p:attrName>ppt_x</p:attrName>
                                        </p:attrNameLst>
                                      </p:cBhvr>
                                      <p:tavLst>
                                        <p:tav tm="0">
                                          <p:val>
                                            <p:strVal val="#ppt_x"/>
                                          </p:val>
                                        </p:tav>
                                        <p:tav tm="100000">
                                          <p:val>
                                            <p:strVal val="#ppt_x"/>
                                          </p:val>
                                        </p:tav>
                                      </p:tavLst>
                                    </p:anim>
                                    <p:anim calcmode="lin" valueType="num">
                                      <p:cBhvr additive="base">
                                        <p:cTn id="8" dur="500" fill="hold"/>
                                        <p:tgtEl>
                                          <p:spTgt spid="8294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29463"/>
                                        </p:tgtEl>
                                        <p:attrNameLst>
                                          <p:attrName>style.visibility</p:attrName>
                                        </p:attrNameLst>
                                      </p:cBhvr>
                                      <p:to>
                                        <p:strVal val="visible"/>
                                      </p:to>
                                    </p:set>
                                    <p:anim calcmode="lin" valueType="num">
                                      <p:cBhvr additive="base">
                                        <p:cTn id="13" dur="500" fill="hold"/>
                                        <p:tgtEl>
                                          <p:spTgt spid="829463"/>
                                        </p:tgtEl>
                                        <p:attrNameLst>
                                          <p:attrName>ppt_x</p:attrName>
                                        </p:attrNameLst>
                                      </p:cBhvr>
                                      <p:tavLst>
                                        <p:tav tm="0">
                                          <p:val>
                                            <p:strVal val="#ppt_x"/>
                                          </p:val>
                                        </p:tav>
                                        <p:tav tm="100000">
                                          <p:val>
                                            <p:strVal val="#ppt_x"/>
                                          </p:val>
                                        </p:tav>
                                      </p:tavLst>
                                    </p:anim>
                                    <p:anim calcmode="lin" valueType="num">
                                      <p:cBhvr additive="base">
                                        <p:cTn id="14" dur="500" fill="hold"/>
                                        <p:tgtEl>
                                          <p:spTgt spid="82946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fill="hold" nodeType="clickEffect">
                                  <p:stCondLst>
                                    <p:cond delay="0"/>
                                  </p:stCondLst>
                                  <p:childTnLst>
                                    <p:anim calcmode="lin" valueType="num">
                                      <p:cBhvr additive="base">
                                        <p:cTn id="18" dur="500"/>
                                        <p:tgtEl>
                                          <p:spTgt spid="829463"/>
                                        </p:tgtEl>
                                        <p:attrNameLst>
                                          <p:attrName>ppt_x</p:attrName>
                                        </p:attrNameLst>
                                      </p:cBhvr>
                                      <p:tavLst>
                                        <p:tav tm="0">
                                          <p:val>
                                            <p:strVal val="ppt_x"/>
                                          </p:val>
                                        </p:tav>
                                        <p:tav tm="100000">
                                          <p:val>
                                            <p:strVal val="ppt_x"/>
                                          </p:val>
                                        </p:tav>
                                      </p:tavLst>
                                    </p:anim>
                                    <p:anim calcmode="lin" valueType="num">
                                      <p:cBhvr additive="base">
                                        <p:cTn id="19" dur="500"/>
                                        <p:tgtEl>
                                          <p:spTgt spid="829463"/>
                                        </p:tgtEl>
                                        <p:attrNameLst>
                                          <p:attrName>ppt_y</p:attrName>
                                        </p:attrNameLst>
                                      </p:cBhvr>
                                      <p:tavLst>
                                        <p:tav tm="0">
                                          <p:val>
                                            <p:strVal val="ppt_y"/>
                                          </p:val>
                                        </p:tav>
                                        <p:tav tm="100000">
                                          <p:val>
                                            <p:strVal val="1+ppt_h/2"/>
                                          </p:val>
                                        </p:tav>
                                      </p:tavLst>
                                    </p:anim>
                                    <p:set>
                                      <p:cBhvr>
                                        <p:cTn id="20" dur="1" fill="hold">
                                          <p:stCondLst>
                                            <p:cond delay="499"/>
                                          </p:stCondLst>
                                        </p:cTn>
                                        <p:tgtEl>
                                          <p:spTgt spid="829463"/>
                                        </p:tgtEl>
                                        <p:attrNameLst>
                                          <p:attrName>style.visibility</p:attrName>
                                        </p:attrNameLst>
                                      </p:cBhvr>
                                      <p:to>
                                        <p:strVal val="hidden"/>
                                      </p:to>
                                    </p:set>
                                  </p:childTnLst>
                                </p:cTn>
                              </p:par>
                              <p:par>
                                <p:cTn id="21" presetID="2" presetClass="entr" presetSubtype="4" fill="hold" nodeType="withEffect">
                                  <p:stCondLst>
                                    <p:cond delay="0"/>
                                  </p:stCondLst>
                                  <p:childTnLst>
                                    <p:set>
                                      <p:cBhvr>
                                        <p:cTn id="22" dur="1" fill="hold">
                                          <p:stCondLst>
                                            <p:cond delay="0"/>
                                          </p:stCondLst>
                                        </p:cTn>
                                        <p:tgtEl>
                                          <p:spTgt spid="829464"/>
                                        </p:tgtEl>
                                        <p:attrNameLst>
                                          <p:attrName>style.visibility</p:attrName>
                                        </p:attrNameLst>
                                      </p:cBhvr>
                                      <p:to>
                                        <p:strVal val="visible"/>
                                      </p:to>
                                    </p:set>
                                    <p:anim calcmode="lin" valueType="num">
                                      <p:cBhvr additive="base">
                                        <p:cTn id="23" dur="500" fill="hold"/>
                                        <p:tgtEl>
                                          <p:spTgt spid="829464"/>
                                        </p:tgtEl>
                                        <p:attrNameLst>
                                          <p:attrName>ppt_x</p:attrName>
                                        </p:attrNameLst>
                                      </p:cBhvr>
                                      <p:tavLst>
                                        <p:tav tm="0">
                                          <p:val>
                                            <p:strVal val="#ppt_x"/>
                                          </p:val>
                                        </p:tav>
                                        <p:tav tm="100000">
                                          <p:val>
                                            <p:strVal val="#ppt_x"/>
                                          </p:val>
                                        </p:tav>
                                      </p:tavLst>
                                    </p:anim>
                                    <p:anim calcmode="lin" valueType="num">
                                      <p:cBhvr additive="base">
                                        <p:cTn id="24" dur="500" fill="hold"/>
                                        <p:tgtEl>
                                          <p:spTgt spid="82946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4" fill="hold" nodeType="clickEffect">
                                  <p:stCondLst>
                                    <p:cond delay="0"/>
                                  </p:stCondLst>
                                  <p:childTnLst>
                                    <p:anim calcmode="lin" valueType="num">
                                      <p:cBhvr additive="base">
                                        <p:cTn id="28" dur="500"/>
                                        <p:tgtEl>
                                          <p:spTgt spid="829464"/>
                                        </p:tgtEl>
                                        <p:attrNameLst>
                                          <p:attrName>ppt_x</p:attrName>
                                        </p:attrNameLst>
                                      </p:cBhvr>
                                      <p:tavLst>
                                        <p:tav tm="0">
                                          <p:val>
                                            <p:strVal val="ppt_x"/>
                                          </p:val>
                                        </p:tav>
                                        <p:tav tm="100000">
                                          <p:val>
                                            <p:strVal val="ppt_x"/>
                                          </p:val>
                                        </p:tav>
                                      </p:tavLst>
                                    </p:anim>
                                    <p:anim calcmode="lin" valueType="num">
                                      <p:cBhvr additive="base">
                                        <p:cTn id="29" dur="500"/>
                                        <p:tgtEl>
                                          <p:spTgt spid="829464"/>
                                        </p:tgtEl>
                                        <p:attrNameLst>
                                          <p:attrName>ppt_y</p:attrName>
                                        </p:attrNameLst>
                                      </p:cBhvr>
                                      <p:tavLst>
                                        <p:tav tm="0">
                                          <p:val>
                                            <p:strVal val="ppt_y"/>
                                          </p:val>
                                        </p:tav>
                                        <p:tav tm="100000">
                                          <p:val>
                                            <p:strVal val="1+ppt_h/2"/>
                                          </p:val>
                                        </p:tav>
                                      </p:tavLst>
                                    </p:anim>
                                    <p:set>
                                      <p:cBhvr>
                                        <p:cTn id="30" dur="1" fill="hold">
                                          <p:stCondLst>
                                            <p:cond delay="499"/>
                                          </p:stCondLst>
                                        </p:cTn>
                                        <p:tgtEl>
                                          <p:spTgt spid="829464"/>
                                        </p:tgtEl>
                                        <p:attrNameLst>
                                          <p:attrName>style.visibility</p:attrName>
                                        </p:attrNameLst>
                                      </p:cBhvr>
                                      <p:to>
                                        <p:strVal val="hidden"/>
                                      </p:to>
                                    </p:set>
                                  </p:childTnLst>
                                </p:cTn>
                              </p:par>
                              <p:par>
                                <p:cTn id="31" presetID="2" presetClass="entr" presetSubtype="4" fill="hold" nodeType="withEffect">
                                  <p:stCondLst>
                                    <p:cond delay="0"/>
                                  </p:stCondLst>
                                  <p:childTnLst>
                                    <p:set>
                                      <p:cBhvr>
                                        <p:cTn id="32" dur="1" fill="hold">
                                          <p:stCondLst>
                                            <p:cond delay="0"/>
                                          </p:stCondLst>
                                        </p:cTn>
                                        <p:tgtEl>
                                          <p:spTgt spid="829467"/>
                                        </p:tgtEl>
                                        <p:attrNameLst>
                                          <p:attrName>style.visibility</p:attrName>
                                        </p:attrNameLst>
                                      </p:cBhvr>
                                      <p:to>
                                        <p:strVal val="visible"/>
                                      </p:to>
                                    </p:set>
                                    <p:anim calcmode="lin" valueType="num">
                                      <p:cBhvr additive="base">
                                        <p:cTn id="33" dur="500" fill="hold"/>
                                        <p:tgtEl>
                                          <p:spTgt spid="829467"/>
                                        </p:tgtEl>
                                        <p:attrNameLst>
                                          <p:attrName>ppt_x</p:attrName>
                                        </p:attrNameLst>
                                      </p:cBhvr>
                                      <p:tavLst>
                                        <p:tav tm="0">
                                          <p:val>
                                            <p:strVal val="#ppt_x"/>
                                          </p:val>
                                        </p:tav>
                                        <p:tav tm="100000">
                                          <p:val>
                                            <p:strVal val="#ppt_x"/>
                                          </p:val>
                                        </p:tav>
                                      </p:tavLst>
                                    </p:anim>
                                    <p:anim calcmode="lin" valueType="num">
                                      <p:cBhvr additive="base">
                                        <p:cTn id="34" dur="500" fill="hold"/>
                                        <p:tgtEl>
                                          <p:spTgt spid="829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a:extLst>
              <a:ext uri="{FF2B5EF4-FFF2-40B4-BE49-F238E27FC236}">
                <a16:creationId xmlns:a16="http://schemas.microsoft.com/office/drawing/2014/main" id="{43C9E12E-7E07-4C54-36E8-22F86EB7A369}"/>
              </a:ext>
            </a:extLst>
          </p:cNvPr>
          <p:cNvSpPr>
            <a:spLocks noGrp="1" noChangeArrowheads="1"/>
          </p:cNvSpPr>
          <p:nvPr>
            <p:ph type="title"/>
          </p:nvPr>
        </p:nvSpPr>
        <p:spPr>
          <a:xfrm>
            <a:off x="682625" y="184150"/>
            <a:ext cx="7772400" cy="1143000"/>
          </a:xfrm>
        </p:spPr>
        <p:txBody>
          <a:bodyPr/>
          <a:lstStyle/>
          <a:p>
            <a:r>
              <a:rPr lang="zh-CN" altLang="en-US" sz="4000" b="1">
                <a:latin typeface="黑体" panose="02010609060101010101" pitchFamily="49" charset="-122"/>
                <a:ea typeface="黑体" panose="02010609060101010101" pitchFamily="49" charset="-122"/>
              </a:rPr>
              <a:t>时间戳排序协议</a:t>
            </a:r>
            <a:endParaRPr lang="zh-CN" altLang="en-US" sz="4000"/>
          </a:p>
        </p:txBody>
      </p:sp>
      <p:sp>
        <p:nvSpPr>
          <p:cNvPr id="10242" name="内容占位符 2">
            <a:extLst>
              <a:ext uri="{FF2B5EF4-FFF2-40B4-BE49-F238E27FC236}">
                <a16:creationId xmlns:a16="http://schemas.microsoft.com/office/drawing/2014/main" id="{C336FB2B-A542-512F-598E-A76048A25112}"/>
              </a:ext>
            </a:extLst>
          </p:cNvPr>
          <p:cNvSpPr>
            <a:spLocks noGrp="1" noChangeArrowheads="1"/>
          </p:cNvSpPr>
          <p:nvPr>
            <p:ph idx="1"/>
          </p:nvPr>
        </p:nvSpPr>
        <p:spPr>
          <a:xfrm>
            <a:off x="682625" y="1516063"/>
            <a:ext cx="8102600" cy="4114800"/>
          </a:xfrm>
        </p:spPr>
        <p:txBody>
          <a:bodyPr/>
          <a:lstStyle/>
          <a:p>
            <a:r>
              <a:rPr lang="zh-CN" altLang="en-US" sz="2400" b="1"/>
              <a:t>时间戳</a:t>
            </a:r>
          </a:p>
          <a:p>
            <a:pPr>
              <a:buFontTx/>
              <a:buNone/>
            </a:pPr>
            <a:r>
              <a:rPr lang="zh-CN" altLang="en-US" sz="2400" b="1"/>
              <a:t>  对于系统中的每一个事务</a:t>
            </a:r>
            <a:r>
              <a:rPr lang="en-US" altLang="zh-CN" sz="2400" b="1"/>
              <a:t>T</a:t>
            </a:r>
            <a:r>
              <a:rPr lang="en-US" altLang="zh-CN" sz="2400" b="1" baseline="-25000"/>
              <a:t>i</a:t>
            </a:r>
            <a:r>
              <a:rPr lang="zh-CN" altLang="en-US" sz="2400" b="1"/>
              <a:t>，把一个固定的时间戳和它联系起来，记为</a:t>
            </a:r>
            <a:r>
              <a:rPr lang="en-US" altLang="zh-CN" sz="2400" b="1"/>
              <a:t>TS</a:t>
            </a:r>
            <a:r>
              <a:rPr lang="zh-CN" altLang="en-US" sz="2400" b="1"/>
              <a:t>（</a:t>
            </a:r>
            <a:r>
              <a:rPr lang="en-US" altLang="zh-CN" sz="2400" b="1"/>
              <a:t>T</a:t>
            </a:r>
            <a:r>
              <a:rPr lang="en-US" altLang="zh-CN" sz="2400" b="1" baseline="-25000"/>
              <a:t>i</a:t>
            </a:r>
            <a:r>
              <a:rPr lang="zh-CN" altLang="en-US" sz="2400" b="1"/>
              <a:t>）</a:t>
            </a:r>
          </a:p>
          <a:p>
            <a:pPr lvl="1"/>
            <a:r>
              <a:rPr lang="zh-CN" altLang="en-US" sz="2400" b="1"/>
              <a:t>系统时钟，该事务进入系统的时间</a:t>
            </a:r>
          </a:p>
          <a:p>
            <a:pPr lvl="1"/>
            <a:r>
              <a:rPr lang="zh-CN" altLang="en-US" sz="2400" b="1"/>
              <a:t>逻辑计数器，该事务进入系统的计数器值</a:t>
            </a:r>
          </a:p>
          <a:p>
            <a:r>
              <a:rPr lang="zh-CN" altLang="en-US" sz="2400" b="1"/>
              <a:t>事务的时间戳决定了串行化的顺序</a:t>
            </a:r>
          </a:p>
          <a:p>
            <a:endParaRPr lang="zh-CN" altLang="en-US" b="1"/>
          </a:p>
          <a:p>
            <a:endParaRPr lang="zh-CN" altLang="en-US" b="1"/>
          </a:p>
        </p:txBody>
      </p:sp>
      <p:sp>
        <p:nvSpPr>
          <p:cNvPr id="10243" name="幻灯片编号占位符 3">
            <a:extLst>
              <a:ext uri="{FF2B5EF4-FFF2-40B4-BE49-F238E27FC236}">
                <a16:creationId xmlns:a16="http://schemas.microsoft.com/office/drawing/2014/main" id="{F3C6E8BC-0F87-FF97-243B-63FC44C20C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9163C335-BF45-4B62-9835-B4EA03B5D552}" type="slidenum">
              <a:rPr lang="zh-CN" altLang="en-US"/>
              <a:pPr eaLnBrk="0" hangingPunct="0"/>
              <a:t>412</a:t>
            </a:fld>
            <a:endParaRPr lang="zh-CN" altLang="en-US"/>
          </a:p>
        </p:txBody>
      </p:sp>
      <p:pic>
        <p:nvPicPr>
          <p:cNvPr id="10244" name="图片 5">
            <a:extLst>
              <a:ext uri="{FF2B5EF4-FFF2-40B4-BE49-F238E27FC236}">
                <a16:creationId xmlns:a16="http://schemas.microsoft.com/office/drawing/2014/main" id="{790A464F-1049-95F0-A070-C946B3576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459288"/>
            <a:ext cx="7239000"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编号占位符 5">
            <a:extLst>
              <a:ext uri="{FF2B5EF4-FFF2-40B4-BE49-F238E27FC236}">
                <a16:creationId xmlns:a16="http://schemas.microsoft.com/office/drawing/2014/main" id="{2F5949A8-5682-A382-CE89-7CFCFD70AAD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EE71961-0604-4234-BA51-4F3C6DC87835}" type="slidenum">
              <a:rPr lang="zh-CN" altLang="en-US"/>
              <a:pPr eaLnBrk="0" hangingPunct="0"/>
              <a:t>413</a:t>
            </a:fld>
            <a:endParaRPr lang="zh-CN" altLang="en-US"/>
          </a:p>
        </p:txBody>
      </p:sp>
      <p:grpSp>
        <p:nvGrpSpPr>
          <p:cNvPr id="11266" name="Group 48">
            <a:extLst>
              <a:ext uri="{FF2B5EF4-FFF2-40B4-BE49-F238E27FC236}">
                <a16:creationId xmlns:a16="http://schemas.microsoft.com/office/drawing/2014/main" id="{9F3E628D-ACBC-841F-712A-4C3D956CE9B3}"/>
              </a:ext>
            </a:extLst>
          </p:cNvPr>
          <p:cNvGrpSpPr>
            <a:grpSpLocks/>
          </p:cNvGrpSpPr>
          <p:nvPr/>
        </p:nvGrpSpPr>
        <p:grpSpPr bwMode="auto">
          <a:xfrm>
            <a:off x="242888" y="1981200"/>
            <a:ext cx="8634412" cy="4329113"/>
            <a:chOff x="153" y="1248"/>
            <a:chExt cx="5439" cy="2727"/>
          </a:xfrm>
        </p:grpSpPr>
        <p:pic>
          <p:nvPicPr>
            <p:cNvPr id="11267" name="Picture 4">
              <a:extLst>
                <a:ext uri="{FF2B5EF4-FFF2-40B4-BE49-F238E27FC236}">
                  <a16:creationId xmlns:a16="http://schemas.microsoft.com/office/drawing/2014/main" id="{5975F51A-5AC9-7AF2-90F8-E9C53D76B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 y="1248"/>
              <a:ext cx="5439" cy="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8" name="Group 14">
              <a:extLst>
                <a:ext uri="{FF2B5EF4-FFF2-40B4-BE49-F238E27FC236}">
                  <a16:creationId xmlns:a16="http://schemas.microsoft.com/office/drawing/2014/main" id="{B1A7F952-B8C8-F830-230A-EDC1361D5C93}"/>
                </a:ext>
              </a:extLst>
            </p:cNvPr>
            <p:cNvGrpSpPr>
              <a:grpSpLocks/>
            </p:cNvGrpSpPr>
            <p:nvPr/>
          </p:nvGrpSpPr>
          <p:grpSpPr bwMode="auto">
            <a:xfrm>
              <a:off x="1242" y="1455"/>
              <a:ext cx="1129" cy="195"/>
              <a:chOff x="1242" y="1455"/>
              <a:chExt cx="1129" cy="195"/>
            </a:xfrm>
          </p:grpSpPr>
          <p:sp>
            <p:nvSpPr>
              <p:cNvPr id="11269" name="Rectangle 12">
                <a:extLst>
                  <a:ext uri="{FF2B5EF4-FFF2-40B4-BE49-F238E27FC236}">
                    <a16:creationId xmlns:a16="http://schemas.microsoft.com/office/drawing/2014/main" id="{84EBAE90-953B-D500-2D88-E3EC1C7C73CC}"/>
                  </a:ext>
                </a:extLst>
              </p:cNvPr>
              <p:cNvSpPr>
                <a:spLocks noChangeArrowheads="1"/>
              </p:cNvSpPr>
              <p:nvPr/>
            </p:nvSpPr>
            <p:spPr bwMode="auto">
              <a:xfrm>
                <a:off x="1685" y="1455"/>
                <a:ext cx="68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rgbClr val="0066FF"/>
                    </a:solidFill>
                    <a:latin typeface="Times New Roman" panose="02020603050405020304" pitchFamily="18" charset="0"/>
                  </a:rPr>
                  <a:t>注：以下均为</a:t>
                </a:r>
                <a:r>
                  <a:rPr lang="en-US" altLang="zh-CN" i="1">
                    <a:solidFill>
                      <a:srgbClr val="0066FF"/>
                    </a:solidFill>
                    <a:latin typeface="Times New Roman" panose="02020603050405020304" pitchFamily="18" charset="0"/>
                  </a:rPr>
                  <a:t>T i</a:t>
                </a:r>
              </a:p>
            </p:txBody>
          </p:sp>
          <p:sp>
            <p:nvSpPr>
              <p:cNvPr id="830477" name="Line 13">
                <a:extLst>
                  <a:ext uri="{FF2B5EF4-FFF2-40B4-BE49-F238E27FC236}">
                    <a16:creationId xmlns:a16="http://schemas.microsoft.com/office/drawing/2014/main" id="{9E0FB959-9461-7CB1-7FEB-47850ED4657E}"/>
                  </a:ext>
                </a:extLst>
              </p:cNvPr>
              <p:cNvSpPr>
                <a:spLocks noChangeShapeType="1"/>
              </p:cNvSpPr>
              <p:nvPr/>
            </p:nvSpPr>
            <p:spPr bwMode="auto">
              <a:xfrm flipV="1">
                <a:off x="1242" y="1578"/>
                <a:ext cx="372" cy="72"/>
              </a:xfrm>
              <a:prstGeom prst="line">
                <a:avLst/>
              </a:prstGeom>
              <a:noFill/>
              <a:ln w="19050">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grpSp>
      <p:sp>
        <p:nvSpPr>
          <p:cNvPr id="11271" name="Rectangle 2">
            <a:extLst>
              <a:ext uri="{FF2B5EF4-FFF2-40B4-BE49-F238E27FC236}">
                <a16:creationId xmlns:a16="http://schemas.microsoft.com/office/drawing/2014/main" id="{85E5DF61-2976-3FF2-04D6-EDA481C258F0}"/>
              </a:ext>
            </a:extLst>
          </p:cNvPr>
          <p:cNvSpPr>
            <a:spLocks noGrp="1" noChangeArrowheads="1"/>
          </p:cNvSpPr>
          <p:nvPr>
            <p:ph type="title"/>
          </p:nvPr>
        </p:nvSpPr>
        <p:spPr>
          <a:xfrm>
            <a:off x="685800" y="828675"/>
            <a:ext cx="7772400" cy="990600"/>
          </a:xfrm>
        </p:spPr>
        <p:txBody>
          <a:bodyPr/>
          <a:lstStyle/>
          <a:p>
            <a:r>
              <a:rPr lang="zh-CN" altLang="en-US" sz="3200" b="1">
                <a:latin typeface="黑体" panose="02010609060101010101" pitchFamily="49" charset="-122"/>
                <a:ea typeface="黑体" panose="02010609060101010101" pitchFamily="49" charset="-122"/>
              </a:rPr>
              <a:t>时间戳排序协议</a:t>
            </a:r>
          </a:p>
        </p:txBody>
      </p:sp>
      <p:sp>
        <p:nvSpPr>
          <p:cNvPr id="11272" name="AutoShape 4">
            <a:extLst>
              <a:ext uri="{FF2B5EF4-FFF2-40B4-BE49-F238E27FC236}">
                <a16:creationId xmlns:a16="http://schemas.microsoft.com/office/drawing/2014/main" id="{E71EBDE4-50CA-8E9A-7FB7-596C55817786}"/>
              </a:ext>
            </a:extLst>
          </p:cNvPr>
          <p:cNvSpPr>
            <a:spLocks noChangeArrowheads="1"/>
          </p:cNvSpPr>
          <p:nvPr/>
        </p:nvSpPr>
        <p:spPr bwMode="auto">
          <a:xfrm>
            <a:off x="7069138" y="1155700"/>
            <a:ext cx="1844675" cy="628650"/>
          </a:xfrm>
          <a:prstGeom prst="cloudCallout">
            <a:avLst>
              <a:gd name="adj1" fmla="val 53097"/>
              <a:gd name="adj2" fmla="val 79546"/>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1)</a:t>
            </a:r>
            <a:r>
              <a:rPr lang="zh-CN" altLang="en-US">
                <a:latin typeface="宋体" panose="02010600030101010101" pitchFamily="2" charset="-122"/>
              </a:rPr>
              <a:t>时间戳协议的规则</a:t>
            </a:r>
            <a:r>
              <a:rPr lang="en-US" altLang="zh-CN">
                <a:latin typeface="宋体" panose="02010600030101010101" pitchFamily="2" charset="-122"/>
              </a:rPr>
              <a:t>? </a:t>
            </a:r>
          </a:p>
        </p:txBody>
      </p:sp>
      <p:grpSp>
        <p:nvGrpSpPr>
          <p:cNvPr id="830513" name="Group 49">
            <a:extLst>
              <a:ext uri="{FF2B5EF4-FFF2-40B4-BE49-F238E27FC236}">
                <a16:creationId xmlns:a16="http://schemas.microsoft.com/office/drawing/2014/main" id="{60F02F84-B74F-B6B8-A9C7-CC841961DA08}"/>
              </a:ext>
            </a:extLst>
          </p:cNvPr>
          <p:cNvGrpSpPr>
            <a:grpSpLocks/>
          </p:cNvGrpSpPr>
          <p:nvPr/>
        </p:nvGrpSpPr>
        <p:grpSpPr bwMode="auto">
          <a:xfrm>
            <a:off x="4381500" y="2238375"/>
            <a:ext cx="4448175" cy="349250"/>
            <a:chOff x="2760" y="1410"/>
            <a:chExt cx="2802" cy="220"/>
          </a:xfrm>
        </p:grpSpPr>
        <p:sp>
          <p:nvSpPr>
            <p:cNvPr id="830471" name="Line 7">
              <a:extLst>
                <a:ext uri="{FF2B5EF4-FFF2-40B4-BE49-F238E27FC236}">
                  <a16:creationId xmlns:a16="http://schemas.microsoft.com/office/drawing/2014/main" id="{131EDB44-5D85-6CEF-6797-0807D4AE987F}"/>
                </a:ext>
              </a:extLst>
            </p:cNvPr>
            <p:cNvSpPr>
              <a:spLocks noChangeShapeType="1"/>
            </p:cNvSpPr>
            <p:nvPr/>
          </p:nvSpPr>
          <p:spPr bwMode="auto">
            <a:xfrm>
              <a:off x="2760" y="1410"/>
              <a:ext cx="280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11275" name="Rectangle 8">
              <a:extLst>
                <a:ext uri="{FF2B5EF4-FFF2-40B4-BE49-F238E27FC236}">
                  <a16:creationId xmlns:a16="http://schemas.microsoft.com/office/drawing/2014/main" id="{812E3E55-BB1A-29AB-7B9B-A29854921048}"/>
                </a:ext>
              </a:extLst>
            </p:cNvPr>
            <p:cNvSpPr>
              <a:spLocks noChangeArrowheads="1"/>
            </p:cNvSpPr>
            <p:nvPr/>
          </p:nvSpPr>
          <p:spPr bwMode="auto">
            <a:xfrm>
              <a:off x="3384" y="1515"/>
              <a:ext cx="216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t>p.384</a:t>
              </a:r>
              <a:r>
                <a:rPr lang="zh-CN" altLang="en-US"/>
                <a:t>：时间戳协议可保证调度是冲突可串行化的！</a:t>
              </a:r>
            </a:p>
          </p:txBody>
        </p:sp>
        <p:sp>
          <p:nvSpPr>
            <p:cNvPr id="830473" name="Line 9">
              <a:extLst>
                <a:ext uri="{FF2B5EF4-FFF2-40B4-BE49-F238E27FC236}">
                  <a16:creationId xmlns:a16="http://schemas.microsoft.com/office/drawing/2014/main" id="{7F1DE1DF-A009-99AF-C102-DD206A676712}"/>
                </a:ext>
              </a:extLst>
            </p:cNvPr>
            <p:cNvSpPr>
              <a:spLocks noChangeShapeType="1"/>
            </p:cNvSpPr>
            <p:nvPr/>
          </p:nvSpPr>
          <p:spPr bwMode="auto">
            <a:xfrm>
              <a:off x="2994" y="1446"/>
              <a:ext cx="324" cy="126"/>
            </a:xfrm>
            <a:prstGeom prst="line">
              <a:avLst/>
            </a:prstGeom>
            <a:noFill/>
            <a:ln w="19050">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grpSp>
        <p:nvGrpSpPr>
          <p:cNvPr id="830485" name="Group 21">
            <a:extLst>
              <a:ext uri="{FF2B5EF4-FFF2-40B4-BE49-F238E27FC236}">
                <a16:creationId xmlns:a16="http://schemas.microsoft.com/office/drawing/2014/main" id="{75C3B4C5-E628-42C4-31B0-8631E801D689}"/>
              </a:ext>
            </a:extLst>
          </p:cNvPr>
          <p:cNvGrpSpPr>
            <a:grpSpLocks/>
          </p:cNvGrpSpPr>
          <p:nvPr/>
        </p:nvGrpSpPr>
        <p:grpSpPr bwMode="auto">
          <a:xfrm>
            <a:off x="1171575" y="3114675"/>
            <a:ext cx="5638800" cy="295275"/>
            <a:chOff x="738" y="1962"/>
            <a:chExt cx="3552" cy="186"/>
          </a:xfrm>
        </p:grpSpPr>
        <p:sp>
          <p:nvSpPr>
            <p:cNvPr id="830481" name="Line 17">
              <a:extLst>
                <a:ext uri="{FF2B5EF4-FFF2-40B4-BE49-F238E27FC236}">
                  <a16:creationId xmlns:a16="http://schemas.microsoft.com/office/drawing/2014/main" id="{190F9508-0351-E149-4711-4D5FFC0D6E46}"/>
                </a:ext>
              </a:extLst>
            </p:cNvPr>
            <p:cNvSpPr>
              <a:spLocks noChangeShapeType="1"/>
            </p:cNvSpPr>
            <p:nvPr/>
          </p:nvSpPr>
          <p:spPr bwMode="auto">
            <a:xfrm>
              <a:off x="1242" y="1968"/>
              <a:ext cx="12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482" name="Line 18">
              <a:extLst>
                <a:ext uri="{FF2B5EF4-FFF2-40B4-BE49-F238E27FC236}">
                  <a16:creationId xmlns:a16="http://schemas.microsoft.com/office/drawing/2014/main" id="{ED69638A-1EF3-ED06-566F-101ABE9DD158}"/>
                </a:ext>
              </a:extLst>
            </p:cNvPr>
            <p:cNvSpPr>
              <a:spLocks noChangeShapeType="1"/>
            </p:cNvSpPr>
            <p:nvPr/>
          </p:nvSpPr>
          <p:spPr bwMode="auto">
            <a:xfrm>
              <a:off x="3552" y="1962"/>
              <a:ext cx="49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483" name="Line 19">
              <a:extLst>
                <a:ext uri="{FF2B5EF4-FFF2-40B4-BE49-F238E27FC236}">
                  <a16:creationId xmlns:a16="http://schemas.microsoft.com/office/drawing/2014/main" id="{4204D59D-CCFE-869D-7F8E-800079036BCE}"/>
                </a:ext>
              </a:extLst>
            </p:cNvPr>
            <p:cNvSpPr>
              <a:spLocks noChangeShapeType="1"/>
            </p:cNvSpPr>
            <p:nvPr/>
          </p:nvSpPr>
          <p:spPr bwMode="auto">
            <a:xfrm>
              <a:off x="738" y="2148"/>
              <a:ext cx="24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11281" name="Rectangle 20">
              <a:extLst>
                <a:ext uri="{FF2B5EF4-FFF2-40B4-BE49-F238E27FC236}">
                  <a16:creationId xmlns:a16="http://schemas.microsoft.com/office/drawing/2014/main" id="{FE992975-3CCB-0117-24CF-34192991EC43}"/>
                </a:ext>
              </a:extLst>
            </p:cNvPr>
            <p:cNvSpPr>
              <a:spLocks noChangeArrowheads="1"/>
            </p:cNvSpPr>
            <p:nvPr/>
          </p:nvSpPr>
          <p:spPr bwMode="auto">
            <a:xfrm>
              <a:off x="3522" y="1995"/>
              <a:ext cx="76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solidFill>
                    <a:srgbClr val="0066FF"/>
                  </a:solidFill>
                </a:rPr>
                <a:t>(</a:t>
              </a:r>
              <a:r>
                <a:rPr lang="zh-CN" altLang="en-US">
                  <a:solidFill>
                    <a:srgbClr val="0066FF"/>
                  </a:solidFill>
                </a:rPr>
                <a:t>被某新事务覆盖</a:t>
              </a:r>
              <a:r>
                <a:rPr lang="en-US" altLang="zh-CN">
                  <a:solidFill>
                    <a:srgbClr val="0066FF"/>
                  </a:solidFill>
                </a:rPr>
                <a:t>)</a:t>
              </a:r>
            </a:p>
          </p:txBody>
        </p:sp>
      </p:grpSp>
      <p:grpSp>
        <p:nvGrpSpPr>
          <p:cNvPr id="830491" name="Group 27">
            <a:extLst>
              <a:ext uri="{FF2B5EF4-FFF2-40B4-BE49-F238E27FC236}">
                <a16:creationId xmlns:a16="http://schemas.microsoft.com/office/drawing/2014/main" id="{209FC4EE-9685-8714-FF06-87E9941F5EAD}"/>
              </a:ext>
            </a:extLst>
          </p:cNvPr>
          <p:cNvGrpSpPr>
            <a:grpSpLocks/>
          </p:cNvGrpSpPr>
          <p:nvPr/>
        </p:nvGrpSpPr>
        <p:grpSpPr bwMode="auto">
          <a:xfrm>
            <a:off x="1990725" y="3686175"/>
            <a:ext cx="5314950" cy="295275"/>
            <a:chOff x="1254" y="2322"/>
            <a:chExt cx="3348" cy="186"/>
          </a:xfrm>
        </p:grpSpPr>
        <p:sp>
          <p:nvSpPr>
            <p:cNvPr id="830487" name="Line 23">
              <a:extLst>
                <a:ext uri="{FF2B5EF4-FFF2-40B4-BE49-F238E27FC236}">
                  <a16:creationId xmlns:a16="http://schemas.microsoft.com/office/drawing/2014/main" id="{C7143A98-D4A2-1F50-D8B1-0648574CAF74}"/>
                </a:ext>
              </a:extLst>
            </p:cNvPr>
            <p:cNvSpPr>
              <a:spLocks noChangeShapeType="1"/>
            </p:cNvSpPr>
            <p:nvPr/>
          </p:nvSpPr>
          <p:spPr bwMode="auto">
            <a:xfrm>
              <a:off x="1254" y="2328"/>
              <a:ext cx="12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488" name="Line 24">
              <a:extLst>
                <a:ext uri="{FF2B5EF4-FFF2-40B4-BE49-F238E27FC236}">
                  <a16:creationId xmlns:a16="http://schemas.microsoft.com/office/drawing/2014/main" id="{EDF24631-B68D-9431-8415-E7FBE3C00764}"/>
                </a:ext>
              </a:extLst>
            </p:cNvPr>
            <p:cNvSpPr>
              <a:spLocks noChangeShapeType="1"/>
            </p:cNvSpPr>
            <p:nvPr/>
          </p:nvSpPr>
          <p:spPr bwMode="auto">
            <a:xfrm>
              <a:off x="3564" y="2322"/>
              <a:ext cx="103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489" name="Line 25">
              <a:extLst>
                <a:ext uri="{FF2B5EF4-FFF2-40B4-BE49-F238E27FC236}">
                  <a16:creationId xmlns:a16="http://schemas.microsoft.com/office/drawing/2014/main" id="{13099367-3CC3-13BF-12D1-3998DE54AF68}"/>
                </a:ext>
              </a:extLst>
            </p:cNvPr>
            <p:cNvSpPr>
              <a:spLocks noChangeShapeType="1"/>
            </p:cNvSpPr>
            <p:nvPr/>
          </p:nvSpPr>
          <p:spPr bwMode="auto">
            <a:xfrm flipV="1">
              <a:off x="1638" y="2508"/>
              <a:ext cx="33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11286" name="Rectangle 26">
              <a:extLst>
                <a:ext uri="{FF2B5EF4-FFF2-40B4-BE49-F238E27FC236}">
                  <a16:creationId xmlns:a16="http://schemas.microsoft.com/office/drawing/2014/main" id="{2C380491-B271-ACC9-7285-1A475DC4101C}"/>
                </a:ext>
              </a:extLst>
            </p:cNvPr>
            <p:cNvSpPr>
              <a:spLocks noChangeArrowheads="1"/>
            </p:cNvSpPr>
            <p:nvPr/>
          </p:nvSpPr>
          <p:spPr bwMode="auto">
            <a:xfrm>
              <a:off x="3528" y="2355"/>
              <a:ext cx="76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solidFill>
                    <a:srgbClr val="0066FF"/>
                  </a:solidFill>
                </a:rPr>
                <a:t>(</a:t>
              </a:r>
              <a:r>
                <a:rPr lang="zh-CN" altLang="en-US">
                  <a:solidFill>
                    <a:srgbClr val="0066FF"/>
                  </a:solidFill>
                </a:rPr>
                <a:t>未被新事务覆盖</a:t>
              </a:r>
              <a:r>
                <a:rPr lang="en-US" altLang="zh-CN">
                  <a:solidFill>
                    <a:srgbClr val="0066FF"/>
                  </a:solidFill>
                </a:rPr>
                <a:t>)</a:t>
              </a:r>
            </a:p>
          </p:txBody>
        </p:sp>
      </p:grpSp>
      <p:grpSp>
        <p:nvGrpSpPr>
          <p:cNvPr id="830498" name="Group 34">
            <a:extLst>
              <a:ext uri="{FF2B5EF4-FFF2-40B4-BE49-F238E27FC236}">
                <a16:creationId xmlns:a16="http://schemas.microsoft.com/office/drawing/2014/main" id="{3E2EDE8E-F419-64EC-22AF-99BBB47EB62F}"/>
              </a:ext>
            </a:extLst>
          </p:cNvPr>
          <p:cNvGrpSpPr>
            <a:grpSpLocks/>
          </p:cNvGrpSpPr>
          <p:nvPr/>
        </p:nvGrpSpPr>
        <p:grpSpPr bwMode="auto">
          <a:xfrm>
            <a:off x="1971675" y="4572000"/>
            <a:ext cx="6753225" cy="285750"/>
            <a:chOff x="1242" y="2880"/>
            <a:chExt cx="4254" cy="180"/>
          </a:xfrm>
        </p:grpSpPr>
        <p:sp>
          <p:nvSpPr>
            <p:cNvPr id="830494" name="Line 30">
              <a:extLst>
                <a:ext uri="{FF2B5EF4-FFF2-40B4-BE49-F238E27FC236}">
                  <a16:creationId xmlns:a16="http://schemas.microsoft.com/office/drawing/2014/main" id="{A65B401F-7651-B8F2-29F0-6E2CE05BDADE}"/>
                </a:ext>
              </a:extLst>
            </p:cNvPr>
            <p:cNvSpPr>
              <a:spLocks noChangeShapeType="1"/>
            </p:cNvSpPr>
            <p:nvPr/>
          </p:nvSpPr>
          <p:spPr bwMode="auto">
            <a:xfrm>
              <a:off x="1242" y="2886"/>
              <a:ext cx="12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495" name="Line 31">
              <a:extLst>
                <a:ext uri="{FF2B5EF4-FFF2-40B4-BE49-F238E27FC236}">
                  <a16:creationId xmlns:a16="http://schemas.microsoft.com/office/drawing/2014/main" id="{00534396-E76E-CF92-F889-A463D034701A}"/>
                </a:ext>
              </a:extLst>
            </p:cNvPr>
            <p:cNvSpPr>
              <a:spLocks noChangeShapeType="1"/>
            </p:cNvSpPr>
            <p:nvPr/>
          </p:nvSpPr>
          <p:spPr bwMode="auto">
            <a:xfrm>
              <a:off x="4482" y="2880"/>
              <a:ext cx="60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496" name="Line 32">
              <a:extLst>
                <a:ext uri="{FF2B5EF4-FFF2-40B4-BE49-F238E27FC236}">
                  <a16:creationId xmlns:a16="http://schemas.microsoft.com/office/drawing/2014/main" id="{5CC527A7-886E-10CF-2D15-C852A22DBD7B}"/>
                </a:ext>
              </a:extLst>
            </p:cNvPr>
            <p:cNvSpPr>
              <a:spLocks noChangeShapeType="1"/>
            </p:cNvSpPr>
            <p:nvPr/>
          </p:nvSpPr>
          <p:spPr bwMode="auto">
            <a:xfrm>
              <a:off x="2730" y="3060"/>
              <a:ext cx="24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11291" name="Rectangle 33">
              <a:extLst>
                <a:ext uri="{FF2B5EF4-FFF2-40B4-BE49-F238E27FC236}">
                  <a16:creationId xmlns:a16="http://schemas.microsoft.com/office/drawing/2014/main" id="{BEEBF464-F1F8-773E-9B38-EBA9F7480B59}"/>
                </a:ext>
              </a:extLst>
            </p:cNvPr>
            <p:cNvSpPr>
              <a:spLocks noChangeArrowheads="1"/>
            </p:cNvSpPr>
            <p:nvPr/>
          </p:nvSpPr>
          <p:spPr bwMode="auto">
            <a:xfrm>
              <a:off x="4440" y="2919"/>
              <a:ext cx="10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solidFill>
                    <a:srgbClr val="0066FF"/>
                  </a:solidFill>
                </a:rPr>
                <a:t>(</a:t>
              </a:r>
              <a:r>
                <a:rPr lang="zh-CN" altLang="en-US">
                  <a:solidFill>
                    <a:srgbClr val="0066FF"/>
                  </a:solidFill>
                </a:rPr>
                <a:t>新事务已读，不应再改</a:t>
              </a:r>
              <a:r>
                <a:rPr lang="en-US" altLang="zh-CN">
                  <a:solidFill>
                    <a:srgbClr val="0066FF"/>
                  </a:solidFill>
                </a:rPr>
                <a:t>)</a:t>
              </a:r>
            </a:p>
          </p:txBody>
        </p:sp>
      </p:grpSp>
      <p:grpSp>
        <p:nvGrpSpPr>
          <p:cNvPr id="830504" name="Group 40">
            <a:extLst>
              <a:ext uri="{FF2B5EF4-FFF2-40B4-BE49-F238E27FC236}">
                <a16:creationId xmlns:a16="http://schemas.microsoft.com/office/drawing/2014/main" id="{ADFB4DE1-35DE-A1AF-EBA5-C4B1AC966222}"/>
              </a:ext>
            </a:extLst>
          </p:cNvPr>
          <p:cNvGrpSpPr>
            <a:grpSpLocks/>
          </p:cNvGrpSpPr>
          <p:nvPr/>
        </p:nvGrpSpPr>
        <p:grpSpPr bwMode="auto">
          <a:xfrm>
            <a:off x="1181100" y="5153025"/>
            <a:ext cx="5762625" cy="285750"/>
            <a:chOff x="744" y="3246"/>
            <a:chExt cx="3630" cy="180"/>
          </a:xfrm>
        </p:grpSpPr>
        <p:sp>
          <p:nvSpPr>
            <p:cNvPr id="830500" name="Line 36">
              <a:extLst>
                <a:ext uri="{FF2B5EF4-FFF2-40B4-BE49-F238E27FC236}">
                  <a16:creationId xmlns:a16="http://schemas.microsoft.com/office/drawing/2014/main" id="{91FB0968-8249-3234-BF74-08B5120B511C}"/>
                </a:ext>
              </a:extLst>
            </p:cNvPr>
            <p:cNvSpPr>
              <a:spLocks noChangeShapeType="1"/>
            </p:cNvSpPr>
            <p:nvPr/>
          </p:nvSpPr>
          <p:spPr bwMode="auto">
            <a:xfrm>
              <a:off x="1236" y="3246"/>
              <a:ext cx="12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501" name="Line 37">
              <a:extLst>
                <a:ext uri="{FF2B5EF4-FFF2-40B4-BE49-F238E27FC236}">
                  <a16:creationId xmlns:a16="http://schemas.microsoft.com/office/drawing/2014/main" id="{CACC82A4-B8CD-4BAC-4CF7-77EF4DA38AD2}"/>
                </a:ext>
              </a:extLst>
            </p:cNvPr>
            <p:cNvSpPr>
              <a:spLocks noChangeShapeType="1"/>
            </p:cNvSpPr>
            <p:nvPr/>
          </p:nvSpPr>
          <p:spPr bwMode="auto">
            <a:xfrm>
              <a:off x="744" y="3426"/>
              <a:ext cx="22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502" name="Line 38">
              <a:extLst>
                <a:ext uri="{FF2B5EF4-FFF2-40B4-BE49-F238E27FC236}">
                  <a16:creationId xmlns:a16="http://schemas.microsoft.com/office/drawing/2014/main" id="{6D5C6674-646A-2D6F-9275-91115FCECEC3}"/>
                </a:ext>
              </a:extLst>
            </p:cNvPr>
            <p:cNvSpPr>
              <a:spLocks noChangeShapeType="1"/>
            </p:cNvSpPr>
            <p:nvPr/>
          </p:nvSpPr>
          <p:spPr bwMode="auto">
            <a:xfrm>
              <a:off x="3342" y="3252"/>
              <a:ext cx="55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11296" name="Rectangle 39">
              <a:extLst>
                <a:ext uri="{FF2B5EF4-FFF2-40B4-BE49-F238E27FC236}">
                  <a16:creationId xmlns:a16="http://schemas.microsoft.com/office/drawing/2014/main" id="{104126BF-EC2F-0A2D-F0FF-749D9C2041E2}"/>
                </a:ext>
              </a:extLst>
            </p:cNvPr>
            <p:cNvSpPr>
              <a:spLocks noChangeArrowheads="1"/>
            </p:cNvSpPr>
            <p:nvPr/>
          </p:nvSpPr>
          <p:spPr bwMode="auto">
            <a:xfrm>
              <a:off x="3318" y="3279"/>
              <a:ext cx="10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solidFill>
                    <a:srgbClr val="0066FF"/>
                  </a:solidFill>
                </a:rPr>
                <a:t>(</a:t>
              </a:r>
              <a:r>
                <a:rPr lang="zh-CN" altLang="en-US">
                  <a:solidFill>
                    <a:srgbClr val="0066FF"/>
                  </a:solidFill>
                </a:rPr>
                <a:t>新事务已写，不应再改</a:t>
              </a:r>
              <a:r>
                <a:rPr lang="en-US" altLang="zh-CN">
                  <a:solidFill>
                    <a:srgbClr val="0066FF"/>
                  </a:solidFill>
                </a:rPr>
                <a:t>)</a:t>
              </a:r>
            </a:p>
          </p:txBody>
        </p:sp>
      </p:grpSp>
      <p:grpSp>
        <p:nvGrpSpPr>
          <p:cNvPr id="830508" name="Group 44">
            <a:extLst>
              <a:ext uri="{FF2B5EF4-FFF2-40B4-BE49-F238E27FC236}">
                <a16:creationId xmlns:a16="http://schemas.microsoft.com/office/drawing/2014/main" id="{593727AD-2E33-4E98-F2E4-53E607CF6A69}"/>
              </a:ext>
            </a:extLst>
          </p:cNvPr>
          <p:cNvGrpSpPr>
            <a:grpSpLocks/>
          </p:cNvGrpSpPr>
          <p:nvPr/>
        </p:nvGrpSpPr>
        <p:grpSpPr bwMode="auto">
          <a:xfrm>
            <a:off x="1162050" y="5519738"/>
            <a:ext cx="7543800" cy="223837"/>
            <a:chOff x="732" y="3477"/>
            <a:chExt cx="4752" cy="141"/>
          </a:xfrm>
        </p:grpSpPr>
        <p:sp>
          <p:nvSpPr>
            <p:cNvPr id="830505" name="Line 41">
              <a:extLst>
                <a:ext uri="{FF2B5EF4-FFF2-40B4-BE49-F238E27FC236}">
                  <a16:creationId xmlns:a16="http://schemas.microsoft.com/office/drawing/2014/main" id="{BCC81121-9895-483A-B9D7-65C05E026C9F}"/>
                </a:ext>
              </a:extLst>
            </p:cNvPr>
            <p:cNvSpPr>
              <a:spLocks noChangeShapeType="1"/>
            </p:cNvSpPr>
            <p:nvPr/>
          </p:nvSpPr>
          <p:spPr bwMode="auto">
            <a:xfrm>
              <a:off x="732" y="3618"/>
              <a:ext cx="49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506" name="Line 42">
              <a:extLst>
                <a:ext uri="{FF2B5EF4-FFF2-40B4-BE49-F238E27FC236}">
                  <a16:creationId xmlns:a16="http://schemas.microsoft.com/office/drawing/2014/main" id="{4C128AF0-A9A5-8DFE-08B0-BC58741E8BDB}"/>
                </a:ext>
              </a:extLst>
            </p:cNvPr>
            <p:cNvSpPr>
              <a:spLocks noChangeShapeType="1"/>
            </p:cNvSpPr>
            <p:nvPr/>
          </p:nvSpPr>
          <p:spPr bwMode="auto">
            <a:xfrm>
              <a:off x="3522" y="3612"/>
              <a:ext cx="49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11300" name="Rectangle 43">
              <a:extLst>
                <a:ext uri="{FF2B5EF4-FFF2-40B4-BE49-F238E27FC236}">
                  <a16:creationId xmlns:a16="http://schemas.microsoft.com/office/drawing/2014/main" id="{5D053F44-3A30-C411-7453-DF5B8F0A0EF5}"/>
                </a:ext>
              </a:extLst>
            </p:cNvPr>
            <p:cNvSpPr>
              <a:spLocks noChangeArrowheads="1"/>
            </p:cNvSpPr>
            <p:nvPr/>
          </p:nvSpPr>
          <p:spPr bwMode="auto">
            <a:xfrm>
              <a:off x="4332" y="3477"/>
              <a:ext cx="11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solidFill>
                    <a:srgbClr val="0066FF"/>
                  </a:solidFill>
                </a:rPr>
                <a:t>(</a:t>
              </a:r>
              <a:r>
                <a:rPr lang="zh-CN" altLang="en-US">
                  <a:solidFill>
                    <a:srgbClr val="0066FF"/>
                  </a:solidFill>
                </a:rPr>
                <a:t>属于正常写，更新时间戳</a:t>
              </a:r>
              <a:r>
                <a:rPr lang="en-US" altLang="zh-CN">
                  <a:solidFill>
                    <a:srgbClr val="0066FF"/>
                  </a:solidFill>
                </a:rPr>
                <a:t>)</a:t>
              </a:r>
            </a:p>
          </p:txBody>
        </p:sp>
      </p:grpSp>
      <p:grpSp>
        <p:nvGrpSpPr>
          <p:cNvPr id="830511" name="Group 47">
            <a:extLst>
              <a:ext uri="{FF2B5EF4-FFF2-40B4-BE49-F238E27FC236}">
                <a16:creationId xmlns:a16="http://schemas.microsoft.com/office/drawing/2014/main" id="{71B593FF-A5A8-6E05-31F2-C067C2EEB357}"/>
              </a:ext>
            </a:extLst>
          </p:cNvPr>
          <p:cNvGrpSpPr>
            <a:grpSpLocks/>
          </p:cNvGrpSpPr>
          <p:nvPr/>
        </p:nvGrpSpPr>
        <p:grpSpPr bwMode="auto">
          <a:xfrm>
            <a:off x="2371725" y="2614613"/>
            <a:ext cx="3209925" cy="1690687"/>
            <a:chOff x="1494" y="1647"/>
            <a:chExt cx="2022" cy="1065"/>
          </a:xfrm>
        </p:grpSpPr>
        <p:grpSp>
          <p:nvGrpSpPr>
            <p:cNvPr id="11302" name="Group 28">
              <a:extLst>
                <a:ext uri="{FF2B5EF4-FFF2-40B4-BE49-F238E27FC236}">
                  <a16:creationId xmlns:a16="http://schemas.microsoft.com/office/drawing/2014/main" id="{B0E80B53-B9B6-4324-A8BE-17584550602F}"/>
                </a:ext>
              </a:extLst>
            </p:cNvPr>
            <p:cNvGrpSpPr>
              <a:grpSpLocks/>
            </p:cNvGrpSpPr>
            <p:nvPr/>
          </p:nvGrpSpPr>
          <p:grpSpPr bwMode="auto">
            <a:xfrm>
              <a:off x="1494" y="1788"/>
              <a:ext cx="444" cy="924"/>
              <a:chOff x="1494" y="1788"/>
              <a:chExt cx="444" cy="924"/>
            </a:xfrm>
          </p:grpSpPr>
          <p:sp>
            <p:nvSpPr>
              <p:cNvPr id="830479" name="Line 15">
                <a:extLst>
                  <a:ext uri="{FF2B5EF4-FFF2-40B4-BE49-F238E27FC236}">
                    <a16:creationId xmlns:a16="http://schemas.microsoft.com/office/drawing/2014/main" id="{594B83C4-9202-68BD-0777-92D55D446148}"/>
                  </a:ext>
                </a:extLst>
              </p:cNvPr>
              <p:cNvSpPr>
                <a:spLocks noChangeShapeType="1"/>
              </p:cNvSpPr>
              <p:nvPr/>
            </p:nvSpPr>
            <p:spPr bwMode="auto">
              <a:xfrm>
                <a:off x="1494" y="1788"/>
                <a:ext cx="44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480" name="Line 16">
                <a:extLst>
                  <a:ext uri="{FF2B5EF4-FFF2-40B4-BE49-F238E27FC236}">
                    <a16:creationId xmlns:a16="http://schemas.microsoft.com/office/drawing/2014/main" id="{06207F37-28EE-4AE0-5770-65543E0B6E99}"/>
                  </a:ext>
                </a:extLst>
              </p:cNvPr>
              <p:cNvSpPr>
                <a:spLocks noChangeShapeType="1"/>
              </p:cNvSpPr>
              <p:nvPr/>
            </p:nvSpPr>
            <p:spPr bwMode="auto">
              <a:xfrm>
                <a:off x="1494" y="2712"/>
                <a:ext cx="44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sp>
          <p:nvSpPr>
            <p:cNvPr id="11305" name="Rectangle 45">
              <a:extLst>
                <a:ext uri="{FF2B5EF4-FFF2-40B4-BE49-F238E27FC236}">
                  <a16:creationId xmlns:a16="http://schemas.microsoft.com/office/drawing/2014/main" id="{353CEDBB-91F5-B49D-56D3-197B9D7F3887}"/>
                </a:ext>
              </a:extLst>
            </p:cNvPr>
            <p:cNvSpPr>
              <a:spLocks noChangeArrowheads="1"/>
            </p:cNvSpPr>
            <p:nvPr/>
          </p:nvSpPr>
          <p:spPr bwMode="auto">
            <a:xfrm>
              <a:off x="2034" y="1647"/>
              <a:ext cx="11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t>(</a:t>
              </a:r>
              <a:r>
                <a:rPr lang="zh-CN" altLang="en-US"/>
                <a:t>仅可能与‘写’发生冲突</a:t>
              </a:r>
              <a:r>
                <a:rPr lang="en-US" altLang="zh-CN"/>
                <a:t>)</a:t>
              </a:r>
            </a:p>
          </p:txBody>
        </p:sp>
        <p:sp>
          <p:nvSpPr>
            <p:cNvPr id="11306" name="Rectangle 46">
              <a:extLst>
                <a:ext uri="{FF2B5EF4-FFF2-40B4-BE49-F238E27FC236}">
                  <a16:creationId xmlns:a16="http://schemas.microsoft.com/office/drawing/2014/main" id="{DB970A9A-DE19-09B4-9505-D0DBCCDE0944}"/>
                </a:ext>
              </a:extLst>
            </p:cNvPr>
            <p:cNvSpPr>
              <a:spLocks noChangeArrowheads="1"/>
            </p:cNvSpPr>
            <p:nvPr/>
          </p:nvSpPr>
          <p:spPr bwMode="auto">
            <a:xfrm>
              <a:off x="2076" y="2559"/>
              <a:ext cx="14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a:t>(</a:t>
              </a:r>
              <a:r>
                <a:rPr lang="zh-CN" altLang="en-US"/>
                <a:t>可能与</a:t>
              </a:r>
              <a:r>
                <a:rPr lang="en-US" altLang="zh-CN"/>
                <a:t>’</a:t>
              </a:r>
              <a:r>
                <a:rPr lang="zh-CN" altLang="en-US"/>
                <a:t>读’和‘写’发生冲突</a:t>
              </a:r>
              <a:r>
                <a:rPr lang="en-US" altLang="zh-CN"/>
                <a:t>)</a:t>
              </a:r>
            </a:p>
          </p:txBody>
        </p:sp>
      </p:grpSp>
      <p:grpSp>
        <p:nvGrpSpPr>
          <p:cNvPr id="830516" name="Group 52">
            <a:extLst>
              <a:ext uri="{FF2B5EF4-FFF2-40B4-BE49-F238E27FC236}">
                <a16:creationId xmlns:a16="http://schemas.microsoft.com/office/drawing/2014/main" id="{431C8BAE-836A-B50D-933F-0E98F98BBF72}"/>
              </a:ext>
            </a:extLst>
          </p:cNvPr>
          <p:cNvGrpSpPr>
            <a:grpSpLocks/>
          </p:cNvGrpSpPr>
          <p:nvPr/>
        </p:nvGrpSpPr>
        <p:grpSpPr bwMode="auto">
          <a:xfrm>
            <a:off x="5619750" y="6038850"/>
            <a:ext cx="2667000" cy="9525"/>
            <a:chOff x="3540" y="3804"/>
            <a:chExt cx="1680" cy="6"/>
          </a:xfrm>
        </p:grpSpPr>
        <p:sp>
          <p:nvSpPr>
            <p:cNvPr id="830514" name="Line 50">
              <a:extLst>
                <a:ext uri="{FF2B5EF4-FFF2-40B4-BE49-F238E27FC236}">
                  <a16:creationId xmlns:a16="http://schemas.microsoft.com/office/drawing/2014/main" id="{4C4C4B12-328F-2D81-F6E9-E0D32291B5A2}"/>
                </a:ext>
              </a:extLst>
            </p:cNvPr>
            <p:cNvSpPr>
              <a:spLocks noChangeShapeType="1"/>
            </p:cNvSpPr>
            <p:nvPr/>
          </p:nvSpPr>
          <p:spPr bwMode="auto">
            <a:xfrm>
              <a:off x="3540" y="3804"/>
              <a:ext cx="21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30515" name="Line 51">
              <a:extLst>
                <a:ext uri="{FF2B5EF4-FFF2-40B4-BE49-F238E27FC236}">
                  <a16:creationId xmlns:a16="http://schemas.microsoft.com/office/drawing/2014/main" id="{C96E6574-D958-A8E6-E2F5-279D0F48E634}"/>
                </a:ext>
              </a:extLst>
            </p:cNvPr>
            <p:cNvSpPr>
              <a:spLocks noChangeShapeType="1"/>
            </p:cNvSpPr>
            <p:nvPr/>
          </p:nvSpPr>
          <p:spPr bwMode="auto">
            <a:xfrm>
              <a:off x="4242" y="3810"/>
              <a:ext cx="97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30513"/>
                                        </p:tgtEl>
                                        <p:attrNameLst>
                                          <p:attrName>style.visibility</p:attrName>
                                        </p:attrNameLst>
                                      </p:cBhvr>
                                      <p:to>
                                        <p:strVal val="visible"/>
                                      </p:to>
                                    </p:set>
                                    <p:anim calcmode="lin" valueType="num">
                                      <p:cBhvr additive="base">
                                        <p:cTn id="7" dur="500" fill="hold"/>
                                        <p:tgtEl>
                                          <p:spTgt spid="830513"/>
                                        </p:tgtEl>
                                        <p:attrNameLst>
                                          <p:attrName>ppt_x</p:attrName>
                                        </p:attrNameLst>
                                      </p:cBhvr>
                                      <p:tavLst>
                                        <p:tav tm="0">
                                          <p:val>
                                            <p:strVal val="#ppt_x"/>
                                          </p:val>
                                        </p:tav>
                                        <p:tav tm="100000">
                                          <p:val>
                                            <p:strVal val="#ppt_x"/>
                                          </p:val>
                                        </p:tav>
                                      </p:tavLst>
                                    </p:anim>
                                    <p:anim calcmode="lin" valueType="num">
                                      <p:cBhvr additive="base">
                                        <p:cTn id="8" dur="500" fill="hold"/>
                                        <p:tgtEl>
                                          <p:spTgt spid="8305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30511"/>
                                        </p:tgtEl>
                                        <p:attrNameLst>
                                          <p:attrName>style.visibility</p:attrName>
                                        </p:attrNameLst>
                                      </p:cBhvr>
                                      <p:to>
                                        <p:strVal val="visible"/>
                                      </p:to>
                                    </p:set>
                                    <p:anim calcmode="lin" valueType="num">
                                      <p:cBhvr additive="base">
                                        <p:cTn id="13" dur="500" fill="hold"/>
                                        <p:tgtEl>
                                          <p:spTgt spid="830511"/>
                                        </p:tgtEl>
                                        <p:attrNameLst>
                                          <p:attrName>ppt_x</p:attrName>
                                        </p:attrNameLst>
                                      </p:cBhvr>
                                      <p:tavLst>
                                        <p:tav tm="0">
                                          <p:val>
                                            <p:strVal val="#ppt_x"/>
                                          </p:val>
                                        </p:tav>
                                        <p:tav tm="100000">
                                          <p:val>
                                            <p:strVal val="#ppt_x"/>
                                          </p:val>
                                        </p:tav>
                                      </p:tavLst>
                                    </p:anim>
                                    <p:anim calcmode="lin" valueType="num">
                                      <p:cBhvr additive="base">
                                        <p:cTn id="14" dur="500" fill="hold"/>
                                        <p:tgtEl>
                                          <p:spTgt spid="8305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30485"/>
                                        </p:tgtEl>
                                        <p:attrNameLst>
                                          <p:attrName>style.visibility</p:attrName>
                                        </p:attrNameLst>
                                      </p:cBhvr>
                                      <p:to>
                                        <p:strVal val="visible"/>
                                      </p:to>
                                    </p:set>
                                    <p:anim calcmode="lin" valueType="num">
                                      <p:cBhvr additive="base">
                                        <p:cTn id="19" dur="500" fill="hold"/>
                                        <p:tgtEl>
                                          <p:spTgt spid="830485"/>
                                        </p:tgtEl>
                                        <p:attrNameLst>
                                          <p:attrName>ppt_x</p:attrName>
                                        </p:attrNameLst>
                                      </p:cBhvr>
                                      <p:tavLst>
                                        <p:tav tm="0">
                                          <p:val>
                                            <p:strVal val="#ppt_x"/>
                                          </p:val>
                                        </p:tav>
                                        <p:tav tm="100000">
                                          <p:val>
                                            <p:strVal val="#ppt_x"/>
                                          </p:val>
                                        </p:tav>
                                      </p:tavLst>
                                    </p:anim>
                                    <p:anim calcmode="lin" valueType="num">
                                      <p:cBhvr additive="base">
                                        <p:cTn id="20" dur="500" fill="hold"/>
                                        <p:tgtEl>
                                          <p:spTgt spid="83048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30491"/>
                                        </p:tgtEl>
                                        <p:attrNameLst>
                                          <p:attrName>style.visibility</p:attrName>
                                        </p:attrNameLst>
                                      </p:cBhvr>
                                      <p:to>
                                        <p:strVal val="visible"/>
                                      </p:to>
                                    </p:set>
                                    <p:anim calcmode="lin" valueType="num">
                                      <p:cBhvr additive="base">
                                        <p:cTn id="25" dur="500" fill="hold"/>
                                        <p:tgtEl>
                                          <p:spTgt spid="830491"/>
                                        </p:tgtEl>
                                        <p:attrNameLst>
                                          <p:attrName>ppt_x</p:attrName>
                                        </p:attrNameLst>
                                      </p:cBhvr>
                                      <p:tavLst>
                                        <p:tav tm="0">
                                          <p:val>
                                            <p:strVal val="#ppt_x"/>
                                          </p:val>
                                        </p:tav>
                                        <p:tav tm="100000">
                                          <p:val>
                                            <p:strVal val="#ppt_x"/>
                                          </p:val>
                                        </p:tav>
                                      </p:tavLst>
                                    </p:anim>
                                    <p:anim calcmode="lin" valueType="num">
                                      <p:cBhvr additive="base">
                                        <p:cTn id="26" dur="500" fill="hold"/>
                                        <p:tgtEl>
                                          <p:spTgt spid="83049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30498"/>
                                        </p:tgtEl>
                                        <p:attrNameLst>
                                          <p:attrName>style.visibility</p:attrName>
                                        </p:attrNameLst>
                                      </p:cBhvr>
                                      <p:to>
                                        <p:strVal val="visible"/>
                                      </p:to>
                                    </p:set>
                                    <p:anim calcmode="lin" valueType="num">
                                      <p:cBhvr additive="base">
                                        <p:cTn id="31" dur="500" fill="hold"/>
                                        <p:tgtEl>
                                          <p:spTgt spid="830498"/>
                                        </p:tgtEl>
                                        <p:attrNameLst>
                                          <p:attrName>ppt_x</p:attrName>
                                        </p:attrNameLst>
                                      </p:cBhvr>
                                      <p:tavLst>
                                        <p:tav tm="0">
                                          <p:val>
                                            <p:strVal val="#ppt_x"/>
                                          </p:val>
                                        </p:tav>
                                        <p:tav tm="100000">
                                          <p:val>
                                            <p:strVal val="#ppt_x"/>
                                          </p:val>
                                        </p:tav>
                                      </p:tavLst>
                                    </p:anim>
                                    <p:anim calcmode="lin" valueType="num">
                                      <p:cBhvr additive="base">
                                        <p:cTn id="32" dur="500" fill="hold"/>
                                        <p:tgtEl>
                                          <p:spTgt spid="83049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30504"/>
                                        </p:tgtEl>
                                        <p:attrNameLst>
                                          <p:attrName>style.visibility</p:attrName>
                                        </p:attrNameLst>
                                      </p:cBhvr>
                                      <p:to>
                                        <p:strVal val="visible"/>
                                      </p:to>
                                    </p:set>
                                    <p:anim calcmode="lin" valueType="num">
                                      <p:cBhvr additive="base">
                                        <p:cTn id="37" dur="500" fill="hold"/>
                                        <p:tgtEl>
                                          <p:spTgt spid="830504"/>
                                        </p:tgtEl>
                                        <p:attrNameLst>
                                          <p:attrName>ppt_x</p:attrName>
                                        </p:attrNameLst>
                                      </p:cBhvr>
                                      <p:tavLst>
                                        <p:tav tm="0">
                                          <p:val>
                                            <p:strVal val="#ppt_x"/>
                                          </p:val>
                                        </p:tav>
                                        <p:tav tm="100000">
                                          <p:val>
                                            <p:strVal val="#ppt_x"/>
                                          </p:val>
                                        </p:tav>
                                      </p:tavLst>
                                    </p:anim>
                                    <p:anim calcmode="lin" valueType="num">
                                      <p:cBhvr additive="base">
                                        <p:cTn id="38" dur="500" fill="hold"/>
                                        <p:tgtEl>
                                          <p:spTgt spid="83050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30508"/>
                                        </p:tgtEl>
                                        <p:attrNameLst>
                                          <p:attrName>style.visibility</p:attrName>
                                        </p:attrNameLst>
                                      </p:cBhvr>
                                      <p:to>
                                        <p:strVal val="visible"/>
                                      </p:to>
                                    </p:set>
                                    <p:anim calcmode="lin" valueType="num">
                                      <p:cBhvr additive="base">
                                        <p:cTn id="43" dur="500" fill="hold"/>
                                        <p:tgtEl>
                                          <p:spTgt spid="830508"/>
                                        </p:tgtEl>
                                        <p:attrNameLst>
                                          <p:attrName>ppt_x</p:attrName>
                                        </p:attrNameLst>
                                      </p:cBhvr>
                                      <p:tavLst>
                                        <p:tav tm="0">
                                          <p:val>
                                            <p:strVal val="#ppt_x"/>
                                          </p:val>
                                        </p:tav>
                                        <p:tav tm="100000">
                                          <p:val>
                                            <p:strVal val="#ppt_x"/>
                                          </p:val>
                                        </p:tav>
                                      </p:tavLst>
                                    </p:anim>
                                    <p:anim calcmode="lin" valueType="num">
                                      <p:cBhvr additive="base">
                                        <p:cTn id="44" dur="500" fill="hold"/>
                                        <p:tgtEl>
                                          <p:spTgt spid="830508"/>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830516"/>
                                        </p:tgtEl>
                                        <p:attrNameLst>
                                          <p:attrName>style.visibility</p:attrName>
                                        </p:attrNameLst>
                                      </p:cBhvr>
                                      <p:to>
                                        <p:strVal val="visible"/>
                                      </p:to>
                                    </p:set>
                                    <p:anim calcmode="lin" valueType="num">
                                      <p:cBhvr additive="base">
                                        <p:cTn id="49" dur="500" fill="hold"/>
                                        <p:tgtEl>
                                          <p:spTgt spid="830516"/>
                                        </p:tgtEl>
                                        <p:attrNameLst>
                                          <p:attrName>ppt_x</p:attrName>
                                        </p:attrNameLst>
                                      </p:cBhvr>
                                      <p:tavLst>
                                        <p:tav tm="0">
                                          <p:val>
                                            <p:strVal val="#ppt_x"/>
                                          </p:val>
                                        </p:tav>
                                        <p:tav tm="100000">
                                          <p:val>
                                            <p:strVal val="#ppt_x"/>
                                          </p:val>
                                        </p:tav>
                                      </p:tavLst>
                                    </p:anim>
                                    <p:anim calcmode="lin" valueType="num">
                                      <p:cBhvr additive="base">
                                        <p:cTn id="50" dur="500" fill="hold"/>
                                        <p:tgtEl>
                                          <p:spTgt spid="8305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编号占位符 3">
            <a:extLst>
              <a:ext uri="{FF2B5EF4-FFF2-40B4-BE49-F238E27FC236}">
                <a16:creationId xmlns:a16="http://schemas.microsoft.com/office/drawing/2014/main" id="{6E7D2FA5-2E16-9ECF-D3E5-0811EC3449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945D801-C175-4671-A39A-F365806020D4}" type="slidenum">
              <a:rPr lang="zh-CN" altLang="en-US"/>
              <a:pPr eaLnBrk="0" hangingPunct="0"/>
              <a:t>414</a:t>
            </a:fld>
            <a:endParaRPr lang="zh-CN" altLang="en-US"/>
          </a:p>
        </p:txBody>
      </p:sp>
      <p:grpSp>
        <p:nvGrpSpPr>
          <p:cNvPr id="12290" name="Group 2">
            <a:extLst>
              <a:ext uri="{FF2B5EF4-FFF2-40B4-BE49-F238E27FC236}">
                <a16:creationId xmlns:a16="http://schemas.microsoft.com/office/drawing/2014/main" id="{99333685-33EB-1FDD-35E9-0FE66FDAE613}"/>
              </a:ext>
            </a:extLst>
          </p:cNvPr>
          <p:cNvGrpSpPr>
            <a:grpSpLocks/>
          </p:cNvGrpSpPr>
          <p:nvPr/>
        </p:nvGrpSpPr>
        <p:grpSpPr bwMode="auto">
          <a:xfrm>
            <a:off x="827088" y="2349500"/>
            <a:ext cx="4983162" cy="3717925"/>
            <a:chOff x="521" y="1480"/>
            <a:chExt cx="3139" cy="2342"/>
          </a:xfrm>
        </p:grpSpPr>
        <p:pic>
          <p:nvPicPr>
            <p:cNvPr id="12291" name="Picture 6">
              <a:extLst>
                <a:ext uri="{FF2B5EF4-FFF2-40B4-BE49-F238E27FC236}">
                  <a16:creationId xmlns:a16="http://schemas.microsoft.com/office/drawing/2014/main" id="{4D69939D-73BE-6B25-129C-3C2C9908CC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 y="1480"/>
              <a:ext cx="3139" cy="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2516" name="Rectangle 4">
              <a:extLst>
                <a:ext uri="{FF2B5EF4-FFF2-40B4-BE49-F238E27FC236}">
                  <a16:creationId xmlns:a16="http://schemas.microsoft.com/office/drawing/2014/main" id="{6EBDF052-1AAE-F5CC-A59F-B11733959E20}"/>
                </a:ext>
              </a:extLst>
            </p:cNvPr>
            <p:cNvSpPr>
              <a:spLocks noChangeArrowheads="1"/>
            </p:cNvSpPr>
            <p:nvPr/>
          </p:nvSpPr>
          <p:spPr bwMode="auto">
            <a:xfrm>
              <a:off x="3276" y="2442"/>
              <a:ext cx="201" cy="1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sz="1000">
                  <a:latin typeface="Tahoma" panose="020B0604030504040204" pitchFamily="1" charset="0"/>
                </a:rPr>
                <a:t>(</a:t>
              </a:r>
              <a:r>
                <a:rPr lang="en-US" altLang="zh-CN" sz="1400" b="0">
                  <a:latin typeface="Times New Roman" panose="02020603050405020304" pitchFamily="1" charset="0"/>
                </a:rPr>
                <a:t>W</a:t>
              </a:r>
              <a:r>
                <a:rPr lang="en-US" altLang="zh-CN" sz="1000">
                  <a:latin typeface="Tahoma" panose="020B0604030504040204" pitchFamily="1" charset="0"/>
                </a:rPr>
                <a:t>) </a:t>
              </a:r>
              <a:endParaRPr lang="zh-CN" altLang="en-US" sz="1000">
                <a:latin typeface="Tahoma" panose="020B0604030504040204" pitchFamily="1" charset="0"/>
              </a:endParaRPr>
            </a:p>
          </p:txBody>
        </p:sp>
      </p:grpSp>
      <p:sp>
        <p:nvSpPr>
          <p:cNvPr id="12293" name="Rectangle 2">
            <a:extLst>
              <a:ext uri="{FF2B5EF4-FFF2-40B4-BE49-F238E27FC236}">
                <a16:creationId xmlns:a16="http://schemas.microsoft.com/office/drawing/2014/main" id="{34065527-89EE-7039-0D31-8FA4D8A6F325}"/>
              </a:ext>
            </a:extLst>
          </p:cNvPr>
          <p:cNvSpPr>
            <a:spLocks noGrp="1" noChangeArrowheads="1"/>
          </p:cNvSpPr>
          <p:nvPr>
            <p:ph type="title" idx="4294967295"/>
          </p:nvPr>
        </p:nvSpPr>
        <p:spPr>
          <a:xfrm>
            <a:off x="796925" y="831850"/>
            <a:ext cx="8077200" cy="609600"/>
          </a:xfrm>
        </p:spPr>
        <p:txBody>
          <a:bodyPr anchor="b"/>
          <a:lstStyle/>
          <a:p>
            <a:r>
              <a:rPr lang="zh-CN" altLang="en-US" sz="2400" b="1">
                <a:latin typeface="黑体" panose="02010609060101010101" pitchFamily="49" charset="-122"/>
                <a:ea typeface="黑体" panose="02010609060101010101" pitchFamily="49" charset="-122"/>
              </a:rPr>
              <a:t>时间戳排序协议</a:t>
            </a:r>
            <a:endParaRPr lang="en-US" altLang="zh-CN" sz="2400" b="1">
              <a:latin typeface="黑体" panose="02010609060101010101" pitchFamily="49" charset="-122"/>
              <a:ea typeface="黑体" panose="02010609060101010101" pitchFamily="49" charset="-122"/>
            </a:endParaRPr>
          </a:p>
        </p:txBody>
      </p:sp>
      <p:sp>
        <p:nvSpPr>
          <p:cNvPr id="12294" name="Rectangle 5">
            <a:extLst>
              <a:ext uri="{FF2B5EF4-FFF2-40B4-BE49-F238E27FC236}">
                <a16:creationId xmlns:a16="http://schemas.microsoft.com/office/drawing/2014/main" id="{7F4473D8-D164-1489-915C-31C7A0F4F33D}"/>
              </a:ext>
            </a:extLst>
          </p:cNvPr>
          <p:cNvSpPr>
            <a:spLocks noChangeArrowheads="1"/>
          </p:cNvSpPr>
          <p:nvPr/>
        </p:nvSpPr>
        <p:spPr bwMode="auto">
          <a:xfrm>
            <a:off x="792163" y="1598613"/>
            <a:ext cx="784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400">
                <a:latin typeface="Times New Roman" panose="02020603050405020304" pitchFamily="18" charset="0"/>
                <a:ea typeface="MS PGothic" panose="020B0600070205080204" pitchFamily="34" charset="-128"/>
              </a:rPr>
              <a:t>一调度如下图，时间戳分别为</a:t>
            </a:r>
            <a:r>
              <a:rPr lang="en-US" altLang="zh-CN" sz="2400">
                <a:latin typeface="Times New Roman" panose="02020603050405020304" pitchFamily="18" charset="0"/>
                <a:ea typeface="MS PGothic" panose="020B0600070205080204" pitchFamily="34" charset="-128"/>
              </a:rPr>
              <a:t> 1, 2, 3, 4, 5</a:t>
            </a:r>
          </a:p>
        </p:txBody>
      </p:sp>
      <p:sp>
        <p:nvSpPr>
          <p:cNvPr id="266276" name="Rectangle 36">
            <a:extLst>
              <a:ext uri="{FF2B5EF4-FFF2-40B4-BE49-F238E27FC236}">
                <a16:creationId xmlns:a16="http://schemas.microsoft.com/office/drawing/2014/main" id="{04159C9D-913D-2385-898E-09712AB47D2A}"/>
              </a:ext>
            </a:extLst>
          </p:cNvPr>
          <p:cNvSpPr>
            <a:spLocks noChangeArrowheads="1"/>
          </p:cNvSpPr>
          <p:nvPr/>
        </p:nvSpPr>
        <p:spPr bwMode="auto">
          <a:xfrm>
            <a:off x="5897563" y="2644775"/>
            <a:ext cx="2309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X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正常读</a:t>
            </a:r>
          </a:p>
        </p:txBody>
      </p:sp>
      <p:sp>
        <p:nvSpPr>
          <p:cNvPr id="266277" name="Rectangle 37">
            <a:extLst>
              <a:ext uri="{FF2B5EF4-FFF2-40B4-BE49-F238E27FC236}">
                <a16:creationId xmlns:a16="http://schemas.microsoft.com/office/drawing/2014/main" id="{AE53FC00-E4F4-DEBE-16E7-48F48CBF8D0D}"/>
              </a:ext>
            </a:extLst>
          </p:cNvPr>
          <p:cNvSpPr>
            <a:spLocks noChangeArrowheads="1"/>
          </p:cNvSpPr>
          <p:nvPr/>
        </p:nvSpPr>
        <p:spPr bwMode="auto">
          <a:xfrm>
            <a:off x="5907088" y="2897188"/>
            <a:ext cx="2309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Y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2</a:t>
            </a:r>
            <a:r>
              <a:rPr lang="zh-CN" altLang="en-US" sz="1600">
                <a:solidFill>
                  <a:srgbClr val="428E5B"/>
                </a:solidFill>
                <a:latin typeface="宋体" panose="02010600030101010101" pitchFamily="2" charset="-122"/>
              </a:rPr>
              <a:t>正常读</a:t>
            </a:r>
            <a:endParaRPr lang="en-US" altLang="zh-CN" sz="1600">
              <a:solidFill>
                <a:srgbClr val="428E5B"/>
              </a:solidFill>
              <a:latin typeface="宋体" panose="02010600030101010101" pitchFamily="2" charset="-122"/>
            </a:endParaRPr>
          </a:p>
        </p:txBody>
      </p:sp>
      <p:sp>
        <p:nvSpPr>
          <p:cNvPr id="266278" name="Rectangle 38">
            <a:extLst>
              <a:ext uri="{FF2B5EF4-FFF2-40B4-BE49-F238E27FC236}">
                <a16:creationId xmlns:a16="http://schemas.microsoft.com/office/drawing/2014/main" id="{2410F6DB-1454-F578-9A7C-E41D5F54869D}"/>
              </a:ext>
            </a:extLst>
          </p:cNvPr>
          <p:cNvSpPr>
            <a:spLocks noChangeArrowheads="1"/>
          </p:cNvSpPr>
          <p:nvPr/>
        </p:nvSpPr>
        <p:spPr bwMode="auto">
          <a:xfrm>
            <a:off x="5832475" y="3113088"/>
            <a:ext cx="32400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Y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2</a:t>
            </a:r>
            <a:r>
              <a:rPr lang="zh-CN" altLang="en-US" sz="1600">
                <a:solidFill>
                  <a:srgbClr val="428E5B"/>
                </a:solidFill>
                <a:latin typeface="宋体" panose="02010600030101010101" pitchFamily="2" charset="-122"/>
              </a:rPr>
              <a:t>正常读</a:t>
            </a:r>
            <a:r>
              <a:rPr lang="en-US" altLang="zh-CN" sz="1600">
                <a:solidFill>
                  <a:srgbClr val="428E5B"/>
                </a:solidFill>
              </a:rPr>
              <a:t>(</a:t>
            </a:r>
            <a:r>
              <a:rPr lang="zh-CN" altLang="en-US" sz="1600">
                <a:solidFill>
                  <a:srgbClr val="0066FF"/>
                </a:solidFill>
              </a:rPr>
              <a:t>不更新</a:t>
            </a:r>
            <a:r>
              <a:rPr lang="en-US" altLang="zh-CN" sz="1600">
                <a:solidFill>
                  <a:srgbClr val="428E5B"/>
                </a:solidFill>
              </a:rPr>
              <a:t>)</a:t>
            </a:r>
          </a:p>
        </p:txBody>
      </p:sp>
      <p:sp>
        <p:nvSpPr>
          <p:cNvPr id="266279" name="Rectangle 39">
            <a:extLst>
              <a:ext uri="{FF2B5EF4-FFF2-40B4-BE49-F238E27FC236}">
                <a16:creationId xmlns:a16="http://schemas.microsoft.com/office/drawing/2014/main" id="{68B814FF-1480-0E66-FE2C-6F10BD0B1C9C}"/>
              </a:ext>
            </a:extLst>
          </p:cNvPr>
          <p:cNvSpPr>
            <a:spLocks noChangeArrowheads="1"/>
          </p:cNvSpPr>
          <p:nvPr/>
        </p:nvSpPr>
        <p:spPr bwMode="auto">
          <a:xfrm>
            <a:off x="5762625" y="3332163"/>
            <a:ext cx="3355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W-timestamp(</a:t>
            </a:r>
            <a:r>
              <a:rPr lang="en-US" altLang="zh-CN" sz="1400" i="1">
                <a:solidFill>
                  <a:srgbClr val="0000FF"/>
                </a:solidFill>
                <a:latin typeface="宋体" panose="02010600030101010101" pitchFamily="2" charset="-122"/>
              </a:rPr>
              <a:t>Y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3</a:t>
            </a:r>
            <a:r>
              <a:rPr lang="zh-CN" altLang="en-US" sz="1600">
                <a:solidFill>
                  <a:srgbClr val="428E5B"/>
                </a:solidFill>
                <a:latin typeface="宋体" panose="02010600030101010101" pitchFamily="2" charset="-122"/>
              </a:rPr>
              <a:t>正常写</a:t>
            </a:r>
            <a:r>
              <a:rPr lang="en-US" altLang="zh-CN" sz="1600">
                <a:solidFill>
                  <a:srgbClr val="428E5B"/>
                </a:solidFill>
                <a:latin typeface="宋体" panose="02010600030101010101" pitchFamily="2" charset="-122"/>
              </a:rPr>
              <a:t>(</a:t>
            </a:r>
            <a:r>
              <a:rPr lang="zh-CN" altLang="en-US" sz="1600">
                <a:solidFill>
                  <a:srgbClr val="428E5B"/>
                </a:solidFill>
                <a:latin typeface="宋体" panose="02010600030101010101" pitchFamily="2" charset="-122"/>
              </a:rPr>
              <a:t>需检查</a:t>
            </a:r>
            <a:r>
              <a:rPr lang="en-US" altLang="zh-CN" sz="1600">
                <a:solidFill>
                  <a:srgbClr val="428E5B"/>
                </a:solidFill>
                <a:latin typeface="宋体" panose="02010600030101010101" pitchFamily="2" charset="-122"/>
              </a:rPr>
              <a:t>)</a:t>
            </a:r>
          </a:p>
        </p:txBody>
      </p:sp>
      <p:sp>
        <p:nvSpPr>
          <p:cNvPr id="266280" name="Rectangle 40">
            <a:extLst>
              <a:ext uri="{FF2B5EF4-FFF2-40B4-BE49-F238E27FC236}">
                <a16:creationId xmlns:a16="http://schemas.microsoft.com/office/drawing/2014/main" id="{0905A76B-4401-09EA-1D5B-E144FC7CBB12}"/>
              </a:ext>
            </a:extLst>
          </p:cNvPr>
          <p:cNvSpPr>
            <a:spLocks noChangeArrowheads="1"/>
          </p:cNvSpPr>
          <p:nvPr/>
        </p:nvSpPr>
        <p:spPr bwMode="auto">
          <a:xfrm>
            <a:off x="5892800" y="3584575"/>
            <a:ext cx="2309813" cy="2444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spAutoFit/>
          </a:bodyPr>
          <a:lstStyle>
            <a:lvl1pPr algn="l">
              <a:spcBef>
                <a:spcPct val="0"/>
              </a:spcBef>
              <a:defRPr sz="2400">
                <a:solidFill>
                  <a:schemeClr val="tx1"/>
                </a:solidFill>
                <a:latin typeface="Tahoma" panose="020B0604030504040204" pitchFamily="1" charset="0"/>
              </a:defRPr>
            </a:lvl1pPr>
            <a:lvl2pPr marL="742950" indent="-285750" algn="l">
              <a:spcBef>
                <a:spcPct val="0"/>
              </a:spcBef>
              <a:defRPr sz="2400">
                <a:solidFill>
                  <a:schemeClr val="tx1"/>
                </a:solidFill>
                <a:latin typeface="Tahoma" panose="020B0604030504040204" pitchFamily="1" charset="0"/>
              </a:defRPr>
            </a:lvl2pPr>
            <a:lvl3pPr marL="1143000" indent="-228600" algn="l">
              <a:spcBef>
                <a:spcPct val="0"/>
              </a:spcBef>
              <a:defRPr sz="2400">
                <a:solidFill>
                  <a:schemeClr val="tx1"/>
                </a:solidFill>
                <a:latin typeface="Tahoma" panose="020B0604030504040204" pitchFamily="1" charset="0"/>
              </a:defRPr>
            </a:lvl3pPr>
            <a:lvl4pPr marL="1600200" indent="-228600" algn="l">
              <a:spcBef>
                <a:spcPct val="0"/>
              </a:spcBef>
              <a:defRPr sz="2400">
                <a:solidFill>
                  <a:schemeClr val="tx1"/>
                </a:solidFill>
                <a:latin typeface="Tahoma" panose="020B0604030504040204" pitchFamily="1" charset="0"/>
              </a:defRPr>
            </a:lvl4pPr>
            <a:lvl5pPr marL="2057400" indent="-228600" algn="l">
              <a:spcBef>
                <a:spcPct val="0"/>
              </a:spcBef>
              <a:defRPr sz="2400">
                <a:solidFill>
                  <a:schemeClr val="tx1"/>
                </a:solidFill>
                <a:latin typeface="Tahoma" panose="020B0604030504040204" pitchFamily="1" charset="0"/>
              </a:defRPr>
            </a:lvl5pPr>
            <a:lvl6pPr marL="2514600" indent="-228600" eaLnBrk="0" fontAlgn="base" hangingPunct="0">
              <a:spcBef>
                <a:spcPct val="0"/>
              </a:spcBef>
              <a:spcAft>
                <a:spcPct val="0"/>
              </a:spcAft>
              <a:defRPr sz="2400">
                <a:solidFill>
                  <a:schemeClr val="tx1"/>
                </a:solidFill>
                <a:latin typeface="Tahoma" panose="020B0604030504040204" pitchFamily="1" charset="0"/>
              </a:defRPr>
            </a:lvl6pPr>
            <a:lvl7pPr marL="2971800" indent="-228600" eaLnBrk="0" fontAlgn="base" hangingPunct="0">
              <a:spcBef>
                <a:spcPct val="0"/>
              </a:spcBef>
              <a:spcAft>
                <a:spcPct val="0"/>
              </a:spcAft>
              <a:defRPr sz="2400">
                <a:solidFill>
                  <a:schemeClr val="tx1"/>
                </a:solidFill>
                <a:latin typeface="Tahoma" panose="020B0604030504040204" pitchFamily="1" charset="0"/>
              </a:defRPr>
            </a:lvl7pPr>
            <a:lvl8pPr marL="3429000" indent="-228600" eaLnBrk="0" fontAlgn="base" hangingPunct="0">
              <a:spcBef>
                <a:spcPct val="0"/>
              </a:spcBef>
              <a:spcAft>
                <a:spcPct val="0"/>
              </a:spcAft>
              <a:defRPr sz="2400">
                <a:solidFill>
                  <a:schemeClr val="tx1"/>
                </a:solidFill>
                <a:latin typeface="Tahoma" panose="020B0604030504040204" pitchFamily="1" charset="0"/>
              </a:defRPr>
            </a:lvl8pPr>
            <a:lvl9pPr marL="3886200" indent="-228600" eaLnBrk="0" fontAlgn="base" hangingPunct="0">
              <a:spcBef>
                <a:spcPct val="0"/>
              </a:spcBef>
              <a:spcAft>
                <a:spcPct val="0"/>
              </a:spcAft>
              <a:defRPr sz="2400">
                <a:solidFill>
                  <a:schemeClr val="tx1"/>
                </a:solidFill>
                <a:latin typeface="Tahoma" panose="020B0604030504040204" pitchFamily="1" charset="0"/>
              </a:defRPr>
            </a:lvl9pPr>
          </a:lstStyle>
          <a:p>
            <a:pPr algn="ctr" eaLnBrk="0" hangingPunct="0">
              <a:defRPr/>
            </a:pPr>
            <a:r>
              <a:rPr lang="en-US" altLang="zh-CN" sz="1400" dirty="0">
                <a:solidFill>
                  <a:srgbClr val="0000FF"/>
                </a:solidFill>
                <a:latin typeface="宋体" panose="02010600030101010101" pitchFamily="2" charset="-122"/>
              </a:rPr>
              <a:t>W-timestamp(</a:t>
            </a:r>
            <a:r>
              <a:rPr lang="en-US" altLang="zh-CN" sz="1400" i="1" dirty="0">
                <a:solidFill>
                  <a:srgbClr val="0000FF"/>
                </a:solidFill>
                <a:latin typeface="宋体" panose="02010600030101010101" pitchFamily="2" charset="-122"/>
              </a:rPr>
              <a:t>Z </a:t>
            </a:r>
            <a:r>
              <a:rPr lang="en-US" altLang="zh-CN" sz="1400" dirty="0">
                <a:solidFill>
                  <a:srgbClr val="0000FF"/>
                </a:solidFill>
                <a:latin typeface="宋体" panose="02010600030101010101" pitchFamily="2" charset="-122"/>
              </a:rPr>
              <a:t>)=</a:t>
            </a:r>
            <a:r>
              <a:rPr lang="en-US" altLang="zh-CN" sz="1400" dirty="0">
                <a:solidFill>
                  <a:schemeClr val="tx2"/>
                </a:solidFill>
                <a:latin typeface="宋体" panose="02010600030101010101" pitchFamily="2" charset="-122"/>
              </a:rPr>
              <a:t>3</a:t>
            </a:r>
            <a:r>
              <a:rPr lang="zh-CN" altLang="en-US" sz="1600" dirty="0">
                <a:solidFill>
                  <a:srgbClr val="428E5B"/>
                </a:solidFill>
                <a:latin typeface="宋体" panose="02010600030101010101" pitchFamily="2" charset="-122"/>
              </a:rPr>
              <a:t>正常写</a:t>
            </a:r>
            <a:endParaRPr lang="en-US" altLang="zh-CN" sz="1600" dirty="0">
              <a:solidFill>
                <a:srgbClr val="428E5B"/>
              </a:solidFill>
              <a:latin typeface="宋体" panose="02010600030101010101" pitchFamily="2" charset="-122"/>
            </a:endParaRPr>
          </a:p>
        </p:txBody>
      </p:sp>
      <p:sp>
        <p:nvSpPr>
          <p:cNvPr id="266281" name="Rectangle 41">
            <a:extLst>
              <a:ext uri="{FF2B5EF4-FFF2-40B4-BE49-F238E27FC236}">
                <a16:creationId xmlns:a16="http://schemas.microsoft.com/office/drawing/2014/main" id="{26F9E591-51FB-504E-A9A4-A899E821B190}"/>
              </a:ext>
            </a:extLst>
          </p:cNvPr>
          <p:cNvSpPr>
            <a:spLocks noChangeArrowheads="1"/>
          </p:cNvSpPr>
          <p:nvPr/>
        </p:nvSpPr>
        <p:spPr bwMode="auto">
          <a:xfrm>
            <a:off x="5903913" y="3832225"/>
            <a:ext cx="2305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W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正常读</a:t>
            </a:r>
            <a:endParaRPr lang="en-US" altLang="zh-CN" sz="1600">
              <a:solidFill>
                <a:srgbClr val="428E5B"/>
              </a:solidFill>
            </a:endParaRPr>
          </a:p>
        </p:txBody>
      </p:sp>
      <p:sp>
        <p:nvSpPr>
          <p:cNvPr id="266282" name="Rectangle 42">
            <a:extLst>
              <a:ext uri="{FF2B5EF4-FFF2-40B4-BE49-F238E27FC236}">
                <a16:creationId xmlns:a16="http://schemas.microsoft.com/office/drawing/2014/main" id="{A3658434-5872-57D9-C779-CB25DF06D6E7}"/>
              </a:ext>
            </a:extLst>
          </p:cNvPr>
          <p:cNvSpPr>
            <a:spLocks noChangeArrowheads="1"/>
          </p:cNvSpPr>
          <p:nvPr/>
        </p:nvSpPr>
        <p:spPr bwMode="auto">
          <a:xfrm>
            <a:off x="6227763" y="4121150"/>
            <a:ext cx="28717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zh-CN" altLang="en-US" sz="1600" b="0">
                <a:solidFill>
                  <a:schemeClr val="tx2"/>
                </a:solidFill>
                <a:latin typeface="宋体" panose="02010600030101010101" pitchFamily="2" charset="-122"/>
              </a:rPr>
              <a:t>异常读</a:t>
            </a:r>
            <a:r>
              <a:rPr lang="en-US" altLang="zh-CN" sz="1600" b="0">
                <a:solidFill>
                  <a:schemeClr val="tx2"/>
                </a:solidFill>
                <a:latin typeface="宋体" panose="02010600030101010101" pitchFamily="2" charset="-122"/>
              </a:rPr>
              <a:t>,</a:t>
            </a:r>
            <a:r>
              <a:rPr lang="zh-CN" altLang="en-US" sz="1600" b="0">
                <a:solidFill>
                  <a:schemeClr val="tx2"/>
                </a:solidFill>
                <a:latin typeface="宋体" panose="02010600030101010101" pitchFamily="2" charset="-122"/>
              </a:rPr>
              <a:t>撤消事务</a:t>
            </a:r>
            <a:r>
              <a:rPr lang="en-US" altLang="zh-CN" sz="1600" b="0">
                <a:solidFill>
                  <a:schemeClr val="tx2"/>
                </a:solidFill>
                <a:latin typeface="宋体" panose="02010600030101010101" pitchFamily="2" charset="-122"/>
              </a:rPr>
              <a:t>T2</a:t>
            </a:r>
            <a:r>
              <a:rPr lang="en-US" altLang="zh-CN" sz="1600">
                <a:solidFill>
                  <a:srgbClr val="428E5B"/>
                </a:solidFill>
              </a:rPr>
              <a:t>(</a:t>
            </a:r>
            <a:r>
              <a:rPr lang="zh-CN" altLang="en-US" sz="1600">
                <a:solidFill>
                  <a:srgbClr val="428E5B"/>
                </a:solidFill>
              </a:rPr>
              <a:t>需检查</a:t>
            </a:r>
            <a:r>
              <a:rPr lang="en-US" altLang="zh-CN" sz="1600">
                <a:solidFill>
                  <a:srgbClr val="428E5B"/>
                </a:solidFill>
              </a:rPr>
              <a:t>)</a:t>
            </a:r>
          </a:p>
        </p:txBody>
      </p:sp>
      <p:sp>
        <p:nvSpPr>
          <p:cNvPr id="266283" name="Line 43">
            <a:extLst>
              <a:ext uri="{FF2B5EF4-FFF2-40B4-BE49-F238E27FC236}">
                <a16:creationId xmlns:a16="http://schemas.microsoft.com/office/drawing/2014/main" id="{CAE3D289-3835-1CFA-C43F-B413DE65A7CA}"/>
              </a:ext>
            </a:extLst>
          </p:cNvPr>
          <p:cNvSpPr>
            <a:spLocks noChangeShapeType="1"/>
          </p:cNvSpPr>
          <p:nvPr/>
        </p:nvSpPr>
        <p:spPr bwMode="auto">
          <a:xfrm>
            <a:off x="2627313" y="4221163"/>
            <a:ext cx="3060700" cy="0"/>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eaLnBrk="0" hangingPunct="0">
              <a:defRPr/>
            </a:pPr>
            <a:endParaRPr lang="zh-CN" altLang="en-US">
              <a:latin typeface="Tahoma" panose="020B0604030504040204" pitchFamily="1" charset="0"/>
            </a:endParaRPr>
          </a:p>
        </p:txBody>
      </p:sp>
      <p:sp>
        <p:nvSpPr>
          <p:cNvPr id="266284" name="Rectangle 44">
            <a:extLst>
              <a:ext uri="{FF2B5EF4-FFF2-40B4-BE49-F238E27FC236}">
                <a16:creationId xmlns:a16="http://schemas.microsoft.com/office/drawing/2014/main" id="{F0EE1563-D567-6344-E06A-716D46D1E6DA}"/>
              </a:ext>
            </a:extLst>
          </p:cNvPr>
          <p:cNvSpPr>
            <a:spLocks noChangeArrowheads="1"/>
          </p:cNvSpPr>
          <p:nvPr/>
        </p:nvSpPr>
        <p:spPr bwMode="auto">
          <a:xfrm>
            <a:off x="5832475" y="4518025"/>
            <a:ext cx="325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X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正常读</a:t>
            </a:r>
            <a:r>
              <a:rPr lang="en-US" altLang="zh-CN" sz="1600">
                <a:solidFill>
                  <a:srgbClr val="428E5B"/>
                </a:solidFill>
              </a:rPr>
              <a:t>(</a:t>
            </a:r>
            <a:r>
              <a:rPr lang="zh-CN" altLang="en-US" sz="1600">
                <a:solidFill>
                  <a:srgbClr val="0066FF"/>
                </a:solidFill>
              </a:rPr>
              <a:t>不更新</a:t>
            </a:r>
            <a:r>
              <a:rPr lang="en-US" altLang="zh-CN" sz="1600">
                <a:solidFill>
                  <a:srgbClr val="428E5B"/>
                </a:solidFill>
              </a:rPr>
              <a:t>)</a:t>
            </a:r>
            <a:endParaRPr lang="en-US" altLang="zh-CN" sz="2000">
              <a:solidFill>
                <a:srgbClr val="428E5B"/>
              </a:solidFill>
              <a:latin typeface="宋体" panose="02010600030101010101" pitchFamily="2" charset="-122"/>
            </a:endParaRPr>
          </a:p>
        </p:txBody>
      </p:sp>
      <p:sp>
        <p:nvSpPr>
          <p:cNvPr id="266288" name="Rectangle 48">
            <a:extLst>
              <a:ext uri="{FF2B5EF4-FFF2-40B4-BE49-F238E27FC236}">
                <a16:creationId xmlns:a16="http://schemas.microsoft.com/office/drawing/2014/main" id="{4024B52B-11E7-90D9-4777-A6FD62598035}"/>
              </a:ext>
            </a:extLst>
          </p:cNvPr>
          <p:cNvSpPr>
            <a:spLocks noChangeArrowheads="1"/>
          </p:cNvSpPr>
          <p:nvPr/>
        </p:nvSpPr>
        <p:spPr bwMode="auto">
          <a:xfrm>
            <a:off x="6251575" y="5056188"/>
            <a:ext cx="2857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zh-CN" altLang="en-US" sz="1600" b="0">
                <a:solidFill>
                  <a:schemeClr val="tx2"/>
                </a:solidFill>
              </a:rPr>
              <a:t>异常读</a:t>
            </a:r>
            <a:r>
              <a:rPr lang="en-US" altLang="zh-CN" sz="1600" b="0">
                <a:solidFill>
                  <a:schemeClr val="tx2"/>
                </a:solidFill>
              </a:rPr>
              <a:t>,</a:t>
            </a:r>
            <a:r>
              <a:rPr lang="zh-CN" altLang="en-US" sz="1600" b="0">
                <a:solidFill>
                  <a:schemeClr val="tx2"/>
                </a:solidFill>
              </a:rPr>
              <a:t>撤消事务</a:t>
            </a:r>
            <a:r>
              <a:rPr lang="en-US" altLang="zh-CN" sz="1600" b="0">
                <a:solidFill>
                  <a:schemeClr val="tx2"/>
                </a:solidFill>
                <a:latin typeface="Times New Roman" panose="02020603050405020304" pitchFamily="18" charset="0"/>
              </a:rPr>
              <a:t>T3</a:t>
            </a:r>
            <a:r>
              <a:rPr lang="en-US" altLang="zh-CN" sz="1600">
                <a:solidFill>
                  <a:srgbClr val="428E5B"/>
                </a:solidFill>
              </a:rPr>
              <a:t>(</a:t>
            </a:r>
            <a:r>
              <a:rPr lang="zh-CN" altLang="en-US" sz="1600">
                <a:solidFill>
                  <a:srgbClr val="428E5B"/>
                </a:solidFill>
              </a:rPr>
              <a:t>需检查</a:t>
            </a:r>
            <a:r>
              <a:rPr lang="en-US" altLang="zh-CN" sz="1600">
                <a:solidFill>
                  <a:srgbClr val="428E5B"/>
                </a:solidFill>
              </a:rPr>
              <a:t>)</a:t>
            </a:r>
          </a:p>
        </p:txBody>
      </p:sp>
      <p:sp>
        <p:nvSpPr>
          <p:cNvPr id="266289" name="Rectangle 49">
            <a:extLst>
              <a:ext uri="{FF2B5EF4-FFF2-40B4-BE49-F238E27FC236}">
                <a16:creationId xmlns:a16="http://schemas.microsoft.com/office/drawing/2014/main" id="{F0F8855F-C6C2-EA49-6BDA-67824B04FF79}"/>
              </a:ext>
            </a:extLst>
          </p:cNvPr>
          <p:cNvSpPr>
            <a:spLocks noChangeArrowheads="1"/>
          </p:cNvSpPr>
          <p:nvPr/>
        </p:nvSpPr>
        <p:spPr bwMode="auto">
          <a:xfrm>
            <a:off x="5797550" y="5481638"/>
            <a:ext cx="3273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W-timestamp(</a:t>
            </a:r>
            <a:r>
              <a:rPr lang="en-US" altLang="zh-CN" sz="1400" i="1">
                <a:solidFill>
                  <a:srgbClr val="0000FF"/>
                </a:solidFill>
                <a:latin typeface="宋体" panose="02010600030101010101" pitchFamily="2" charset="-122"/>
              </a:rPr>
              <a:t>Y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正常写</a:t>
            </a:r>
            <a:r>
              <a:rPr lang="en-US" altLang="zh-CN" sz="1600">
                <a:solidFill>
                  <a:srgbClr val="428E5B"/>
                </a:solidFill>
              </a:rPr>
              <a:t>(</a:t>
            </a:r>
            <a:r>
              <a:rPr lang="zh-CN" altLang="en-US" sz="1600">
                <a:solidFill>
                  <a:srgbClr val="428E5B"/>
                </a:solidFill>
              </a:rPr>
              <a:t>需检查</a:t>
            </a:r>
            <a:r>
              <a:rPr lang="en-US" altLang="zh-CN" sz="1600">
                <a:solidFill>
                  <a:srgbClr val="428E5B"/>
                </a:solidFill>
              </a:rPr>
              <a:t>)</a:t>
            </a:r>
          </a:p>
        </p:txBody>
      </p:sp>
      <p:sp>
        <p:nvSpPr>
          <p:cNvPr id="12306" name="Rectangle 18">
            <a:extLst>
              <a:ext uri="{FF2B5EF4-FFF2-40B4-BE49-F238E27FC236}">
                <a16:creationId xmlns:a16="http://schemas.microsoft.com/office/drawing/2014/main" id="{1CF9F1B0-7050-B505-7A57-5B609305FD56}"/>
              </a:ext>
            </a:extLst>
          </p:cNvPr>
          <p:cNvSpPr>
            <a:spLocks noChangeArrowheads="1"/>
          </p:cNvSpPr>
          <p:nvPr/>
        </p:nvSpPr>
        <p:spPr bwMode="auto">
          <a:xfrm>
            <a:off x="6597650" y="2312988"/>
            <a:ext cx="1600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800">
                <a:solidFill>
                  <a:srgbClr val="0066FF"/>
                </a:solidFill>
                <a:latin typeface="Times New Roman" panose="02020603050405020304" pitchFamily="18" charset="0"/>
              </a:rPr>
              <a:t>执行过程分析？</a:t>
            </a:r>
          </a:p>
        </p:txBody>
      </p:sp>
      <p:sp>
        <p:nvSpPr>
          <p:cNvPr id="832531" name="Rectangle 19">
            <a:extLst>
              <a:ext uri="{FF2B5EF4-FFF2-40B4-BE49-F238E27FC236}">
                <a16:creationId xmlns:a16="http://schemas.microsoft.com/office/drawing/2014/main" id="{04E1B2CF-37C4-07C5-A300-C8FBBAFB1ED5}"/>
              </a:ext>
            </a:extLst>
          </p:cNvPr>
          <p:cNvSpPr>
            <a:spLocks noChangeArrowheads="1"/>
          </p:cNvSpPr>
          <p:nvPr/>
        </p:nvSpPr>
        <p:spPr bwMode="auto">
          <a:xfrm>
            <a:off x="6578600" y="2001838"/>
            <a:ext cx="1789113" cy="274637"/>
          </a:xfrm>
          <a:prstGeom prst="rect">
            <a:avLst/>
          </a:prstGeom>
          <a:noFill/>
          <a:ln>
            <a:noFill/>
          </a:ln>
          <a:effectLst/>
          <a:extLst>
            <a:ext uri="{909E8E84-426E-40DD-AFC4-6F175D3DCCD1}">
              <a14:hiddenFill xmlns:a14="http://schemas.microsoft.com/office/drawing/2010/main">
                <a:solidFill>
                  <a:srgbClr val="00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sz="1800" i="1">
                <a:latin typeface="Times New Roman" panose="02020603050405020304" pitchFamily="1" charset="0"/>
              </a:rPr>
              <a:t>TS(T</a:t>
            </a:r>
            <a:r>
              <a:rPr lang="en-US" altLang="zh-CN" sz="1800" i="1" baseline="-25000">
                <a:latin typeface="Times New Roman" panose="02020603050405020304" pitchFamily="1" charset="0"/>
              </a:rPr>
              <a:t>i</a:t>
            </a:r>
            <a:r>
              <a:rPr lang="en-US" altLang="zh-CN" sz="1800">
                <a:latin typeface="Times New Roman" panose="02020603050405020304" pitchFamily="1" charset="0"/>
              </a:rPr>
              <a:t>)=</a:t>
            </a:r>
            <a:r>
              <a:rPr lang="en-US" altLang="zh-CN" sz="1800" i="1">
                <a:latin typeface="Times New Roman" panose="02020603050405020304" pitchFamily="1" charset="0"/>
              </a:rPr>
              <a:t>i, i=1 ,…, 5</a:t>
            </a:r>
            <a:endParaRPr lang="zh-CN" altLang="en-US" sz="1800" i="1">
              <a:latin typeface="Times New Roman" panose="02020603050405020304" pitchFamily="1" charset="0"/>
            </a:endParaRPr>
          </a:p>
        </p:txBody>
      </p:sp>
      <p:sp>
        <p:nvSpPr>
          <p:cNvPr id="266286" name="Line 46">
            <a:extLst>
              <a:ext uri="{FF2B5EF4-FFF2-40B4-BE49-F238E27FC236}">
                <a16:creationId xmlns:a16="http://schemas.microsoft.com/office/drawing/2014/main" id="{D4C630F3-102A-8277-EFFF-789B28C10855}"/>
              </a:ext>
            </a:extLst>
          </p:cNvPr>
          <p:cNvSpPr>
            <a:spLocks noChangeShapeType="1"/>
          </p:cNvSpPr>
          <p:nvPr/>
        </p:nvSpPr>
        <p:spPr bwMode="auto">
          <a:xfrm>
            <a:off x="1655763" y="4689475"/>
            <a:ext cx="4067175" cy="0"/>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eaLnBrk="0" hangingPunct="0">
              <a:defRPr/>
            </a:pPr>
            <a:endParaRPr lang="zh-CN" altLang="en-US">
              <a:latin typeface="Tahoma" panose="020B0604030504040204" pitchFamily="1" charset="0"/>
            </a:endParaRPr>
          </a:p>
        </p:txBody>
      </p:sp>
      <p:sp>
        <p:nvSpPr>
          <p:cNvPr id="2" name="Line 46">
            <a:extLst>
              <a:ext uri="{FF2B5EF4-FFF2-40B4-BE49-F238E27FC236}">
                <a16:creationId xmlns:a16="http://schemas.microsoft.com/office/drawing/2014/main" id="{03D5A021-0CF3-1560-4FE8-0130E89F3587}"/>
              </a:ext>
            </a:extLst>
          </p:cNvPr>
          <p:cNvSpPr>
            <a:spLocks noChangeShapeType="1"/>
          </p:cNvSpPr>
          <p:nvPr/>
        </p:nvSpPr>
        <p:spPr bwMode="auto">
          <a:xfrm>
            <a:off x="1655763" y="3284538"/>
            <a:ext cx="4067175" cy="0"/>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eaLnBrk="0" hangingPunct="0">
              <a:defRPr/>
            </a:pPr>
            <a:endParaRPr lang="zh-CN" altLang="en-US">
              <a:latin typeface="Tahoma" panose="020B0604030504040204" pitchFamily="1" charset="0"/>
            </a:endParaRPr>
          </a:p>
        </p:txBody>
      </p:sp>
      <p:sp>
        <p:nvSpPr>
          <p:cNvPr id="832534" name="Line 22">
            <a:extLst>
              <a:ext uri="{FF2B5EF4-FFF2-40B4-BE49-F238E27FC236}">
                <a16:creationId xmlns:a16="http://schemas.microsoft.com/office/drawing/2014/main" id="{33CD53AC-9058-F566-6BC5-08FF537521AF}"/>
              </a:ext>
            </a:extLst>
          </p:cNvPr>
          <p:cNvSpPr>
            <a:spLocks noChangeShapeType="1"/>
          </p:cNvSpPr>
          <p:nvPr/>
        </p:nvSpPr>
        <p:spPr bwMode="auto">
          <a:xfrm flipV="1">
            <a:off x="2519363" y="3860800"/>
            <a:ext cx="396875" cy="252413"/>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3" name="Rectangle 44">
            <a:extLst>
              <a:ext uri="{FF2B5EF4-FFF2-40B4-BE49-F238E27FC236}">
                <a16:creationId xmlns:a16="http://schemas.microsoft.com/office/drawing/2014/main" id="{202A943A-F076-9FD7-1DC2-1D650BF52F16}"/>
              </a:ext>
            </a:extLst>
          </p:cNvPr>
          <p:cNvSpPr>
            <a:spLocks noChangeArrowheads="1"/>
          </p:cNvSpPr>
          <p:nvPr/>
        </p:nvSpPr>
        <p:spPr bwMode="auto">
          <a:xfrm>
            <a:off x="5832475" y="4760913"/>
            <a:ext cx="3241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W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正常读</a:t>
            </a:r>
            <a:r>
              <a:rPr lang="en-US" altLang="zh-CN" sz="1600">
                <a:solidFill>
                  <a:srgbClr val="428E5B"/>
                </a:solidFill>
              </a:rPr>
              <a:t>(</a:t>
            </a:r>
            <a:r>
              <a:rPr lang="zh-CN" altLang="en-US" sz="1600">
                <a:solidFill>
                  <a:srgbClr val="0066FF"/>
                </a:solidFill>
              </a:rPr>
              <a:t>不更新</a:t>
            </a:r>
            <a:r>
              <a:rPr lang="en-US" altLang="zh-CN" sz="1600">
                <a:solidFill>
                  <a:srgbClr val="428E5B"/>
                </a:solidFill>
              </a:rPr>
              <a:t>)</a:t>
            </a:r>
            <a:endParaRPr lang="en-US" altLang="zh-CN" sz="2000">
              <a:solidFill>
                <a:srgbClr val="428E5B"/>
              </a:solidFill>
              <a:latin typeface="宋体" panose="02010600030101010101" pitchFamily="2" charset="-122"/>
            </a:endParaRPr>
          </a:p>
        </p:txBody>
      </p:sp>
      <p:sp>
        <p:nvSpPr>
          <p:cNvPr id="4" name="Line 43">
            <a:extLst>
              <a:ext uri="{FF2B5EF4-FFF2-40B4-BE49-F238E27FC236}">
                <a16:creationId xmlns:a16="http://schemas.microsoft.com/office/drawing/2014/main" id="{96D6F9A7-5349-452F-737A-96179993064D}"/>
              </a:ext>
            </a:extLst>
          </p:cNvPr>
          <p:cNvSpPr>
            <a:spLocks noChangeShapeType="1"/>
          </p:cNvSpPr>
          <p:nvPr/>
        </p:nvSpPr>
        <p:spPr bwMode="auto">
          <a:xfrm>
            <a:off x="3635375" y="5192713"/>
            <a:ext cx="2125663" cy="0"/>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eaLnBrk="0" hangingPunct="0">
              <a:defRPr/>
            </a:pPr>
            <a:endParaRPr lang="zh-CN" altLang="en-US">
              <a:latin typeface="Tahoma" panose="020B0604030504040204" pitchFamily="1" charset="0"/>
            </a:endParaRPr>
          </a:p>
        </p:txBody>
      </p:sp>
      <p:sp>
        <p:nvSpPr>
          <p:cNvPr id="832537" name="Line 25">
            <a:extLst>
              <a:ext uri="{FF2B5EF4-FFF2-40B4-BE49-F238E27FC236}">
                <a16:creationId xmlns:a16="http://schemas.microsoft.com/office/drawing/2014/main" id="{3219B26C-BCF4-7293-45E0-115E423D1615}"/>
              </a:ext>
            </a:extLst>
          </p:cNvPr>
          <p:cNvSpPr>
            <a:spLocks noChangeShapeType="1"/>
          </p:cNvSpPr>
          <p:nvPr/>
        </p:nvSpPr>
        <p:spPr bwMode="auto">
          <a:xfrm flipV="1">
            <a:off x="3600450" y="5013325"/>
            <a:ext cx="360363" cy="107950"/>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5" name="Rectangle 49">
            <a:extLst>
              <a:ext uri="{FF2B5EF4-FFF2-40B4-BE49-F238E27FC236}">
                <a16:creationId xmlns:a16="http://schemas.microsoft.com/office/drawing/2014/main" id="{F83F530B-0DBD-2317-C871-42E3EB0F29AA}"/>
              </a:ext>
            </a:extLst>
          </p:cNvPr>
          <p:cNvSpPr>
            <a:spLocks noChangeArrowheads="1"/>
          </p:cNvSpPr>
          <p:nvPr/>
        </p:nvSpPr>
        <p:spPr bwMode="auto">
          <a:xfrm>
            <a:off x="5903913" y="5768975"/>
            <a:ext cx="2309812" cy="2444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spAutoFit/>
          </a:bodyPr>
          <a:lstStyle>
            <a:lvl1pPr algn="l">
              <a:spcBef>
                <a:spcPct val="0"/>
              </a:spcBef>
              <a:defRPr sz="2400">
                <a:solidFill>
                  <a:schemeClr val="tx1"/>
                </a:solidFill>
                <a:latin typeface="Tahoma" panose="020B0604030504040204" pitchFamily="1" charset="0"/>
              </a:defRPr>
            </a:lvl1pPr>
            <a:lvl2pPr marL="742950" indent="-285750" algn="l">
              <a:spcBef>
                <a:spcPct val="0"/>
              </a:spcBef>
              <a:defRPr sz="2400">
                <a:solidFill>
                  <a:schemeClr val="tx1"/>
                </a:solidFill>
                <a:latin typeface="Tahoma" panose="020B0604030504040204" pitchFamily="1" charset="0"/>
              </a:defRPr>
            </a:lvl2pPr>
            <a:lvl3pPr marL="1143000" indent="-228600" algn="l">
              <a:spcBef>
                <a:spcPct val="0"/>
              </a:spcBef>
              <a:defRPr sz="2400">
                <a:solidFill>
                  <a:schemeClr val="tx1"/>
                </a:solidFill>
                <a:latin typeface="Tahoma" panose="020B0604030504040204" pitchFamily="1" charset="0"/>
              </a:defRPr>
            </a:lvl3pPr>
            <a:lvl4pPr marL="1600200" indent="-228600" algn="l">
              <a:spcBef>
                <a:spcPct val="0"/>
              </a:spcBef>
              <a:defRPr sz="2400">
                <a:solidFill>
                  <a:schemeClr val="tx1"/>
                </a:solidFill>
                <a:latin typeface="Tahoma" panose="020B0604030504040204" pitchFamily="1" charset="0"/>
              </a:defRPr>
            </a:lvl4pPr>
            <a:lvl5pPr marL="2057400" indent="-228600" algn="l">
              <a:spcBef>
                <a:spcPct val="0"/>
              </a:spcBef>
              <a:defRPr sz="2400">
                <a:solidFill>
                  <a:schemeClr val="tx1"/>
                </a:solidFill>
                <a:latin typeface="Tahoma" panose="020B0604030504040204" pitchFamily="1" charset="0"/>
              </a:defRPr>
            </a:lvl5pPr>
            <a:lvl6pPr marL="2514600" indent="-228600" eaLnBrk="0" fontAlgn="base" hangingPunct="0">
              <a:spcBef>
                <a:spcPct val="0"/>
              </a:spcBef>
              <a:spcAft>
                <a:spcPct val="0"/>
              </a:spcAft>
              <a:defRPr sz="2400">
                <a:solidFill>
                  <a:schemeClr val="tx1"/>
                </a:solidFill>
                <a:latin typeface="Tahoma" panose="020B0604030504040204" pitchFamily="1" charset="0"/>
              </a:defRPr>
            </a:lvl6pPr>
            <a:lvl7pPr marL="2971800" indent="-228600" eaLnBrk="0" fontAlgn="base" hangingPunct="0">
              <a:spcBef>
                <a:spcPct val="0"/>
              </a:spcBef>
              <a:spcAft>
                <a:spcPct val="0"/>
              </a:spcAft>
              <a:defRPr sz="2400">
                <a:solidFill>
                  <a:schemeClr val="tx1"/>
                </a:solidFill>
                <a:latin typeface="Tahoma" panose="020B0604030504040204" pitchFamily="1" charset="0"/>
              </a:defRPr>
            </a:lvl7pPr>
            <a:lvl8pPr marL="3429000" indent="-228600" eaLnBrk="0" fontAlgn="base" hangingPunct="0">
              <a:spcBef>
                <a:spcPct val="0"/>
              </a:spcBef>
              <a:spcAft>
                <a:spcPct val="0"/>
              </a:spcAft>
              <a:defRPr sz="2400">
                <a:solidFill>
                  <a:schemeClr val="tx1"/>
                </a:solidFill>
                <a:latin typeface="Tahoma" panose="020B0604030504040204" pitchFamily="1" charset="0"/>
              </a:defRPr>
            </a:lvl8pPr>
            <a:lvl9pPr marL="3886200" indent="-228600" eaLnBrk="0" fontAlgn="base" hangingPunct="0">
              <a:spcBef>
                <a:spcPct val="0"/>
              </a:spcBef>
              <a:spcAft>
                <a:spcPct val="0"/>
              </a:spcAft>
              <a:defRPr sz="2400">
                <a:solidFill>
                  <a:schemeClr val="tx1"/>
                </a:solidFill>
                <a:latin typeface="Tahoma" panose="020B0604030504040204" pitchFamily="1" charset="0"/>
              </a:defRPr>
            </a:lvl9pPr>
          </a:lstStyle>
          <a:p>
            <a:pPr algn="ctr" eaLnBrk="0" hangingPunct="0">
              <a:defRPr/>
            </a:pPr>
            <a:r>
              <a:rPr lang="en-US" altLang="zh-CN" sz="1400">
                <a:solidFill>
                  <a:srgbClr val="0000FF"/>
                </a:solidFill>
                <a:latin typeface="宋体" panose="02010600030101010101" pitchFamily="2" charset="-122"/>
              </a:rPr>
              <a:t>W-timestamp(</a:t>
            </a:r>
            <a:r>
              <a:rPr lang="en-US" altLang="zh-CN" sz="1400" i="1">
                <a:solidFill>
                  <a:srgbClr val="0000FF"/>
                </a:solidFill>
                <a:latin typeface="宋体" panose="02010600030101010101" pitchFamily="2" charset="-122"/>
              </a:rPr>
              <a:t>Z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正常写</a:t>
            </a:r>
            <a:endParaRPr lang="en-US" altLang="zh-CN" sz="1600">
              <a:solidFill>
                <a:srgbClr val="428E5B"/>
              </a:solidFill>
            </a:endParaRPr>
          </a:p>
        </p:txBody>
      </p:sp>
      <p:sp>
        <p:nvSpPr>
          <p:cNvPr id="832539" name="Line 27">
            <a:extLst>
              <a:ext uri="{FF2B5EF4-FFF2-40B4-BE49-F238E27FC236}">
                <a16:creationId xmlns:a16="http://schemas.microsoft.com/office/drawing/2014/main" id="{87B66E80-5255-A904-22B2-C7BAE21129F6}"/>
              </a:ext>
            </a:extLst>
          </p:cNvPr>
          <p:cNvSpPr>
            <a:spLocks noChangeShapeType="1"/>
          </p:cNvSpPr>
          <p:nvPr/>
        </p:nvSpPr>
        <p:spPr bwMode="auto">
          <a:xfrm>
            <a:off x="1692275" y="3321050"/>
            <a:ext cx="1189038" cy="179388"/>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32540" name="Oval 28">
            <a:extLst>
              <a:ext uri="{FF2B5EF4-FFF2-40B4-BE49-F238E27FC236}">
                <a16:creationId xmlns:a16="http://schemas.microsoft.com/office/drawing/2014/main" id="{BC5C1309-EEF0-5B39-3DA5-3841EBEF5775}"/>
              </a:ext>
            </a:extLst>
          </p:cNvPr>
          <p:cNvSpPr>
            <a:spLocks noChangeArrowheads="1"/>
          </p:cNvSpPr>
          <p:nvPr/>
        </p:nvSpPr>
        <p:spPr bwMode="auto">
          <a:xfrm>
            <a:off x="1835150" y="2636838"/>
            <a:ext cx="828675" cy="1979612"/>
          </a:xfrm>
          <a:prstGeom prst="ellipse">
            <a:avLst/>
          </a:prstGeom>
          <a:noFill/>
          <a:ln w="9525">
            <a:solidFill>
              <a:srgbClr val="0066FF"/>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32541" name="Oval 29">
            <a:extLst>
              <a:ext uri="{FF2B5EF4-FFF2-40B4-BE49-F238E27FC236}">
                <a16:creationId xmlns:a16="http://schemas.microsoft.com/office/drawing/2014/main" id="{DF42525A-5C6D-CAC1-EA04-9DEA3956900D}"/>
              </a:ext>
            </a:extLst>
          </p:cNvPr>
          <p:cNvSpPr>
            <a:spLocks noChangeArrowheads="1"/>
          </p:cNvSpPr>
          <p:nvPr/>
        </p:nvSpPr>
        <p:spPr bwMode="auto">
          <a:xfrm>
            <a:off x="2843213" y="2852738"/>
            <a:ext cx="828675" cy="2736850"/>
          </a:xfrm>
          <a:prstGeom prst="ellipse">
            <a:avLst/>
          </a:prstGeom>
          <a:noFill/>
          <a:ln w="9525">
            <a:solidFill>
              <a:srgbClr val="0066FF"/>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32543" name="Line 31">
            <a:extLst>
              <a:ext uri="{FF2B5EF4-FFF2-40B4-BE49-F238E27FC236}">
                <a16:creationId xmlns:a16="http://schemas.microsoft.com/office/drawing/2014/main" id="{0F422A5A-5762-1A04-C412-C0A613B1A843}"/>
              </a:ext>
            </a:extLst>
          </p:cNvPr>
          <p:cNvSpPr>
            <a:spLocks noChangeShapeType="1"/>
          </p:cNvSpPr>
          <p:nvPr/>
        </p:nvSpPr>
        <p:spPr bwMode="auto">
          <a:xfrm>
            <a:off x="1655763" y="3392488"/>
            <a:ext cx="3168650" cy="2197100"/>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32544" name="Rectangle 32">
            <a:extLst>
              <a:ext uri="{FF2B5EF4-FFF2-40B4-BE49-F238E27FC236}">
                <a16:creationId xmlns:a16="http://schemas.microsoft.com/office/drawing/2014/main" id="{EE3AFF1C-4141-DA70-E9EE-8B48BE7C2C21}"/>
              </a:ext>
            </a:extLst>
          </p:cNvPr>
          <p:cNvSpPr>
            <a:spLocks noChangeArrowheads="1"/>
          </p:cNvSpPr>
          <p:nvPr/>
        </p:nvSpPr>
        <p:spPr bwMode="auto">
          <a:xfrm>
            <a:off x="965200" y="6165850"/>
            <a:ext cx="43449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zh-CN" altLang="en-US" sz="1600"/>
              <a:t>因通过时间戳协议控制执行，不在需要加锁！</a:t>
            </a:r>
          </a:p>
        </p:txBody>
      </p:sp>
      <p:sp>
        <p:nvSpPr>
          <p:cNvPr id="832548" name="Rectangle 36">
            <a:extLst>
              <a:ext uri="{FF2B5EF4-FFF2-40B4-BE49-F238E27FC236}">
                <a16:creationId xmlns:a16="http://schemas.microsoft.com/office/drawing/2014/main" id="{896040E4-CCAE-F8E8-901D-B654403CC295}"/>
              </a:ext>
            </a:extLst>
          </p:cNvPr>
          <p:cNvSpPr>
            <a:spLocks noChangeArrowheads="1"/>
          </p:cNvSpPr>
          <p:nvPr/>
        </p:nvSpPr>
        <p:spPr bwMode="auto">
          <a:xfrm>
            <a:off x="6496050" y="6062663"/>
            <a:ext cx="1984375" cy="404812"/>
          </a:xfrm>
          <a:prstGeom prst="rect">
            <a:avLst/>
          </a:prstGeom>
          <a:noFill/>
          <a:ln w="317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r>
              <a:rPr lang="en-US" altLang="zh-CN"/>
              <a:t>T1,T4,T5</a:t>
            </a:r>
            <a:r>
              <a:rPr lang="zh-CN" altLang="en-US"/>
              <a:t>三个事务正常执行，</a:t>
            </a:r>
          </a:p>
          <a:p>
            <a:pPr eaLnBrk="0" hangingPunct="0"/>
            <a:r>
              <a:rPr lang="zh-CN" altLang="en-US"/>
              <a:t>而</a:t>
            </a:r>
            <a:r>
              <a:rPr lang="en-US" altLang="zh-CN"/>
              <a:t>T2, T3</a:t>
            </a:r>
            <a:r>
              <a:rPr lang="zh-CN" altLang="en-US"/>
              <a:t>两个事务回滚重做。</a:t>
            </a:r>
          </a:p>
        </p:txBody>
      </p:sp>
      <p:sp>
        <p:nvSpPr>
          <p:cNvPr id="36" name="矩形 35">
            <a:extLst>
              <a:ext uri="{FF2B5EF4-FFF2-40B4-BE49-F238E27FC236}">
                <a16:creationId xmlns:a16="http://schemas.microsoft.com/office/drawing/2014/main" id="{C9B56CEC-F8D4-7437-38E9-1C4F17FAEC59}"/>
              </a:ext>
            </a:extLst>
          </p:cNvPr>
          <p:cNvSpPr/>
          <p:nvPr/>
        </p:nvSpPr>
        <p:spPr>
          <a:xfrm>
            <a:off x="5076825" y="6119813"/>
            <a:ext cx="935038" cy="369887"/>
          </a:xfrm>
          <a:prstGeom prst="rect">
            <a:avLst/>
          </a:prstGeom>
        </p:spPr>
        <p:txBody>
          <a:bodyPr>
            <a:spAutoFit/>
          </a:bodyPr>
          <a:lstStyle/>
          <a:p>
            <a:pPr marL="288290" algn="just" eaLnBrk="0" hangingPunct="0">
              <a:lnSpc>
                <a:spcPct val="150000"/>
              </a:lnSpc>
              <a:spcAft>
                <a:spcPts val="0"/>
              </a:spcAft>
              <a:defRPr/>
            </a:pPr>
            <a:r>
              <a:rPr lang="zh-CN" altLang="en-US" kern="100" dirty="0">
                <a:latin typeface="Times New Roman" panose="02020603050405020304" pitchFamily="1" charset="0"/>
              </a:rPr>
              <a:t>案例</a:t>
            </a:r>
            <a:r>
              <a:rPr lang="en-US" altLang="zh-CN" kern="100" dirty="0">
                <a:latin typeface="Times New Roman" panose="02020603050405020304" pitchFamily="1" charset="0"/>
              </a:rPr>
              <a:t>1</a:t>
            </a:r>
            <a:endParaRPr lang="zh-CN" altLang="zh-CN" kern="100" dirty="0">
              <a:latin typeface="Times New Roman" panose="02020603050405020304" pitchFamily="1" charset="0"/>
            </a:endParaRPr>
          </a:p>
        </p:txBody>
      </p:sp>
      <p:sp>
        <p:nvSpPr>
          <p:cNvPr id="12322" name="AutoShape 4">
            <a:extLst>
              <a:ext uri="{FF2B5EF4-FFF2-40B4-BE49-F238E27FC236}">
                <a16:creationId xmlns:a16="http://schemas.microsoft.com/office/drawing/2014/main" id="{2719705E-7A08-15F9-2D5C-7F74B793E0F1}"/>
              </a:ext>
            </a:extLst>
          </p:cNvPr>
          <p:cNvSpPr>
            <a:spLocks noChangeArrowheads="1"/>
          </p:cNvSpPr>
          <p:nvPr/>
        </p:nvSpPr>
        <p:spPr bwMode="auto">
          <a:xfrm>
            <a:off x="390525" y="708025"/>
            <a:ext cx="1844675" cy="628650"/>
          </a:xfrm>
          <a:prstGeom prst="cloudCallout">
            <a:avLst>
              <a:gd name="adj1" fmla="val 53097"/>
              <a:gd name="adj2" fmla="val 79546"/>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1)</a:t>
            </a:r>
            <a:r>
              <a:rPr lang="zh-CN" altLang="en-US">
                <a:latin typeface="宋体" panose="02010600030101010101" pitchFamily="2" charset="-122"/>
              </a:rPr>
              <a:t>时间戳协议的规则</a:t>
            </a:r>
            <a:r>
              <a:rPr lang="en-US" altLang="zh-CN">
                <a:latin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276"/>
                                        </p:tgtEl>
                                        <p:attrNameLst>
                                          <p:attrName>style.visibility</p:attrName>
                                        </p:attrNameLst>
                                      </p:cBhvr>
                                      <p:to>
                                        <p:strVal val="visible"/>
                                      </p:to>
                                    </p:set>
                                    <p:anim calcmode="lin" valueType="num">
                                      <p:cBhvr additive="base">
                                        <p:cTn id="7" dur="500" fill="hold"/>
                                        <p:tgtEl>
                                          <p:spTgt spid="266276"/>
                                        </p:tgtEl>
                                        <p:attrNameLst>
                                          <p:attrName>ppt_x</p:attrName>
                                        </p:attrNameLst>
                                      </p:cBhvr>
                                      <p:tavLst>
                                        <p:tav tm="0">
                                          <p:val>
                                            <p:strVal val="#ppt_x"/>
                                          </p:val>
                                        </p:tav>
                                        <p:tav tm="100000">
                                          <p:val>
                                            <p:strVal val="#ppt_x"/>
                                          </p:val>
                                        </p:tav>
                                      </p:tavLst>
                                    </p:anim>
                                    <p:anim calcmode="lin" valueType="num">
                                      <p:cBhvr additive="base">
                                        <p:cTn id="8" dur="500" fill="hold"/>
                                        <p:tgtEl>
                                          <p:spTgt spid="2662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6277"/>
                                        </p:tgtEl>
                                        <p:attrNameLst>
                                          <p:attrName>style.visibility</p:attrName>
                                        </p:attrNameLst>
                                      </p:cBhvr>
                                      <p:to>
                                        <p:strVal val="visible"/>
                                      </p:to>
                                    </p:set>
                                    <p:anim calcmode="lin" valueType="num">
                                      <p:cBhvr additive="base">
                                        <p:cTn id="11" dur="500" fill="hold"/>
                                        <p:tgtEl>
                                          <p:spTgt spid="266277"/>
                                        </p:tgtEl>
                                        <p:attrNameLst>
                                          <p:attrName>ppt_x</p:attrName>
                                        </p:attrNameLst>
                                      </p:cBhvr>
                                      <p:tavLst>
                                        <p:tav tm="0">
                                          <p:val>
                                            <p:strVal val="#ppt_x"/>
                                          </p:val>
                                        </p:tav>
                                        <p:tav tm="100000">
                                          <p:val>
                                            <p:strVal val="#ppt_x"/>
                                          </p:val>
                                        </p:tav>
                                      </p:tavLst>
                                    </p:anim>
                                    <p:anim calcmode="lin" valueType="num">
                                      <p:cBhvr additive="base">
                                        <p:cTn id="12" dur="500" fill="hold"/>
                                        <p:tgtEl>
                                          <p:spTgt spid="2662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6278"/>
                                        </p:tgtEl>
                                        <p:attrNameLst>
                                          <p:attrName>style.visibility</p:attrName>
                                        </p:attrNameLst>
                                      </p:cBhvr>
                                      <p:to>
                                        <p:strVal val="visible"/>
                                      </p:to>
                                    </p:set>
                                    <p:anim calcmode="lin" valueType="num">
                                      <p:cBhvr additive="base">
                                        <p:cTn id="15" dur="500" fill="hold"/>
                                        <p:tgtEl>
                                          <p:spTgt spid="266278"/>
                                        </p:tgtEl>
                                        <p:attrNameLst>
                                          <p:attrName>ppt_x</p:attrName>
                                        </p:attrNameLst>
                                      </p:cBhvr>
                                      <p:tavLst>
                                        <p:tav tm="0">
                                          <p:val>
                                            <p:strVal val="#ppt_x"/>
                                          </p:val>
                                        </p:tav>
                                        <p:tav tm="100000">
                                          <p:val>
                                            <p:strVal val="#ppt_x"/>
                                          </p:val>
                                        </p:tav>
                                      </p:tavLst>
                                    </p:anim>
                                    <p:anim calcmode="lin" valueType="num">
                                      <p:cBhvr additive="base">
                                        <p:cTn id="16" dur="500" fill="hold"/>
                                        <p:tgtEl>
                                          <p:spTgt spid="26627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66279"/>
                                        </p:tgtEl>
                                        <p:attrNameLst>
                                          <p:attrName>style.visibility</p:attrName>
                                        </p:attrNameLst>
                                      </p:cBhvr>
                                      <p:to>
                                        <p:strVal val="visible"/>
                                      </p:to>
                                    </p:set>
                                    <p:anim calcmode="lin" valueType="num">
                                      <p:cBhvr additive="base">
                                        <p:cTn id="25" dur="500" fill="hold"/>
                                        <p:tgtEl>
                                          <p:spTgt spid="266279"/>
                                        </p:tgtEl>
                                        <p:attrNameLst>
                                          <p:attrName>ppt_x</p:attrName>
                                        </p:attrNameLst>
                                      </p:cBhvr>
                                      <p:tavLst>
                                        <p:tav tm="0">
                                          <p:val>
                                            <p:strVal val="#ppt_x"/>
                                          </p:val>
                                        </p:tav>
                                        <p:tav tm="100000">
                                          <p:val>
                                            <p:strVal val="#ppt_x"/>
                                          </p:val>
                                        </p:tav>
                                      </p:tavLst>
                                    </p:anim>
                                    <p:anim calcmode="lin" valueType="num">
                                      <p:cBhvr additive="base">
                                        <p:cTn id="26" dur="500" fill="hold"/>
                                        <p:tgtEl>
                                          <p:spTgt spid="26627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32539"/>
                                        </p:tgtEl>
                                        <p:attrNameLst>
                                          <p:attrName>style.visibility</p:attrName>
                                        </p:attrNameLst>
                                      </p:cBhvr>
                                      <p:to>
                                        <p:strVal val="visible"/>
                                      </p:to>
                                    </p:set>
                                    <p:anim calcmode="lin" valueType="num">
                                      <p:cBhvr additive="base">
                                        <p:cTn id="29" dur="500" fill="hold"/>
                                        <p:tgtEl>
                                          <p:spTgt spid="832539"/>
                                        </p:tgtEl>
                                        <p:attrNameLst>
                                          <p:attrName>ppt_x</p:attrName>
                                        </p:attrNameLst>
                                      </p:cBhvr>
                                      <p:tavLst>
                                        <p:tav tm="0">
                                          <p:val>
                                            <p:strVal val="#ppt_x"/>
                                          </p:val>
                                        </p:tav>
                                        <p:tav tm="100000">
                                          <p:val>
                                            <p:strVal val="#ppt_x"/>
                                          </p:val>
                                        </p:tav>
                                      </p:tavLst>
                                    </p:anim>
                                    <p:anim calcmode="lin" valueType="num">
                                      <p:cBhvr additive="base">
                                        <p:cTn id="30" dur="500" fill="hold"/>
                                        <p:tgtEl>
                                          <p:spTgt spid="83253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66280"/>
                                        </p:tgtEl>
                                        <p:attrNameLst>
                                          <p:attrName>style.visibility</p:attrName>
                                        </p:attrNameLst>
                                      </p:cBhvr>
                                      <p:to>
                                        <p:strVal val="visible"/>
                                      </p:to>
                                    </p:set>
                                    <p:anim calcmode="lin" valueType="num">
                                      <p:cBhvr additive="base">
                                        <p:cTn id="35" dur="500" fill="hold"/>
                                        <p:tgtEl>
                                          <p:spTgt spid="266280"/>
                                        </p:tgtEl>
                                        <p:attrNameLst>
                                          <p:attrName>ppt_x</p:attrName>
                                        </p:attrNameLst>
                                      </p:cBhvr>
                                      <p:tavLst>
                                        <p:tav tm="0">
                                          <p:val>
                                            <p:strVal val="#ppt_x"/>
                                          </p:val>
                                        </p:tav>
                                        <p:tav tm="100000">
                                          <p:val>
                                            <p:strVal val="#ppt_x"/>
                                          </p:val>
                                        </p:tav>
                                      </p:tavLst>
                                    </p:anim>
                                    <p:anim calcmode="lin" valueType="num">
                                      <p:cBhvr additive="base">
                                        <p:cTn id="36" dur="500" fill="hold"/>
                                        <p:tgtEl>
                                          <p:spTgt spid="266280"/>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266281"/>
                                        </p:tgtEl>
                                        <p:attrNameLst>
                                          <p:attrName>style.visibility</p:attrName>
                                        </p:attrNameLst>
                                      </p:cBhvr>
                                      <p:to>
                                        <p:strVal val="visible"/>
                                      </p:to>
                                    </p:set>
                                    <p:anim calcmode="lin" valueType="num">
                                      <p:cBhvr additive="base">
                                        <p:cTn id="41" dur="500" fill="hold"/>
                                        <p:tgtEl>
                                          <p:spTgt spid="266281"/>
                                        </p:tgtEl>
                                        <p:attrNameLst>
                                          <p:attrName>ppt_x</p:attrName>
                                        </p:attrNameLst>
                                      </p:cBhvr>
                                      <p:tavLst>
                                        <p:tav tm="0">
                                          <p:val>
                                            <p:strVal val="#ppt_x"/>
                                          </p:val>
                                        </p:tav>
                                        <p:tav tm="100000">
                                          <p:val>
                                            <p:strVal val="#ppt_x"/>
                                          </p:val>
                                        </p:tav>
                                      </p:tavLst>
                                    </p:anim>
                                    <p:anim calcmode="lin" valueType="num">
                                      <p:cBhvr additive="base">
                                        <p:cTn id="42" dur="500" fill="hold"/>
                                        <p:tgtEl>
                                          <p:spTgt spid="266281"/>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66282"/>
                                        </p:tgtEl>
                                        <p:attrNameLst>
                                          <p:attrName>style.visibility</p:attrName>
                                        </p:attrNameLst>
                                      </p:cBhvr>
                                      <p:to>
                                        <p:strVal val="visible"/>
                                      </p:to>
                                    </p:set>
                                    <p:anim calcmode="lin" valueType="num">
                                      <p:cBhvr additive="base">
                                        <p:cTn id="47" dur="500" fill="hold"/>
                                        <p:tgtEl>
                                          <p:spTgt spid="266282"/>
                                        </p:tgtEl>
                                        <p:attrNameLst>
                                          <p:attrName>ppt_x</p:attrName>
                                        </p:attrNameLst>
                                      </p:cBhvr>
                                      <p:tavLst>
                                        <p:tav tm="0">
                                          <p:val>
                                            <p:strVal val="#ppt_x"/>
                                          </p:val>
                                        </p:tav>
                                        <p:tav tm="100000">
                                          <p:val>
                                            <p:strVal val="#ppt_x"/>
                                          </p:val>
                                        </p:tav>
                                      </p:tavLst>
                                    </p:anim>
                                    <p:anim calcmode="lin" valueType="num">
                                      <p:cBhvr additive="base">
                                        <p:cTn id="48" dur="500" fill="hold"/>
                                        <p:tgtEl>
                                          <p:spTgt spid="26628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66283"/>
                                        </p:tgtEl>
                                        <p:attrNameLst>
                                          <p:attrName>style.visibility</p:attrName>
                                        </p:attrNameLst>
                                      </p:cBhvr>
                                      <p:to>
                                        <p:strVal val="visible"/>
                                      </p:to>
                                    </p:set>
                                    <p:anim calcmode="lin" valueType="num">
                                      <p:cBhvr additive="base">
                                        <p:cTn id="51" dur="500" fill="hold"/>
                                        <p:tgtEl>
                                          <p:spTgt spid="266283"/>
                                        </p:tgtEl>
                                        <p:attrNameLst>
                                          <p:attrName>ppt_x</p:attrName>
                                        </p:attrNameLst>
                                      </p:cBhvr>
                                      <p:tavLst>
                                        <p:tav tm="0">
                                          <p:val>
                                            <p:strVal val="#ppt_x"/>
                                          </p:val>
                                        </p:tav>
                                        <p:tav tm="100000">
                                          <p:val>
                                            <p:strVal val="#ppt_x"/>
                                          </p:val>
                                        </p:tav>
                                      </p:tavLst>
                                    </p:anim>
                                    <p:anim calcmode="lin" valueType="num">
                                      <p:cBhvr additive="base">
                                        <p:cTn id="52" dur="500" fill="hold"/>
                                        <p:tgtEl>
                                          <p:spTgt spid="26628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32534"/>
                                        </p:tgtEl>
                                        <p:attrNameLst>
                                          <p:attrName>style.visibility</p:attrName>
                                        </p:attrNameLst>
                                      </p:cBhvr>
                                      <p:to>
                                        <p:strVal val="visible"/>
                                      </p:to>
                                    </p:set>
                                    <p:anim calcmode="lin" valueType="num">
                                      <p:cBhvr additive="base">
                                        <p:cTn id="55" dur="500" fill="hold"/>
                                        <p:tgtEl>
                                          <p:spTgt spid="832534"/>
                                        </p:tgtEl>
                                        <p:attrNameLst>
                                          <p:attrName>ppt_x</p:attrName>
                                        </p:attrNameLst>
                                      </p:cBhvr>
                                      <p:tavLst>
                                        <p:tav tm="0">
                                          <p:val>
                                            <p:strVal val="#ppt_x"/>
                                          </p:val>
                                        </p:tav>
                                        <p:tav tm="100000">
                                          <p:val>
                                            <p:strVal val="#ppt_x"/>
                                          </p:val>
                                        </p:tav>
                                      </p:tavLst>
                                    </p:anim>
                                    <p:anim calcmode="lin" valueType="num">
                                      <p:cBhvr additive="base">
                                        <p:cTn id="56" dur="500" fill="hold"/>
                                        <p:tgtEl>
                                          <p:spTgt spid="8325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32540"/>
                                        </p:tgtEl>
                                        <p:attrNameLst>
                                          <p:attrName>style.visibility</p:attrName>
                                        </p:attrNameLst>
                                      </p:cBhvr>
                                      <p:to>
                                        <p:strVal val="visible"/>
                                      </p:to>
                                    </p:set>
                                    <p:anim calcmode="lin" valueType="num">
                                      <p:cBhvr additive="base">
                                        <p:cTn id="59" dur="500" fill="hold"/>
                                        <p:tgtEl>
                                          <p:spTgt spid="832540"/>
                                        </p:tgtEl>
                                        <p:attrNameLst>
                                          <p:attrName>ppt_x</p:attrName>
                                        </p:attrNameLst>
                                      </p:cBhvr>
                                      <p:tavLst>
                                        <p:tav tm="0">
                                          <p:val>
                                            <p:strVal val="#ppt_x"/>
                                          </p:val>
                                        </p:tav>
                                        <p:tav tm="100000">
                                          <p:val>
                                            <p:strVal val="#ppt_x"/>
                                          </p:val>
                                        </p:tav>
                                      </p:tavLst>
                                    </p:anim>
                                    <p:anim calcmode="lin" valueType="num">
                                      <p:cBhvr additive="base">
                                        <p:cTn id="60" dur="500" fill="hold"/>
                                        <p:tgtEl>
                                          <p:spTgt spid="832540"/>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nodeType="clickEffect">
                                  <p:stCondLst>
                                    <p:cond delay="0"/>
                                  </p:stCondLst>
                                  <p:childTnLst>
                                    <p:set>
                                      <p:cBhvr>
                                        <p:cTn id="64" dur="1" fill="hold">
                                          <p:stCondLst>
                                            <p:cond delay="0"/>
                                          </p:stCondLst>
                                        </p:cTn>
                                        <p:tgtEl>
                                          <p:spTgt spid="266284"/>
                                        </p:tgtEl>
                                        <p:attrNameLst>
                                          <p:attrName>style.visibility</p:attrName>
                                        </p:attrNameLst>
                                      </p:cBhvr>
                                      <p:to>
                                        <p:strVal val="visible"/>
                                      </p:to>
                                    </p:set>
                                    <p:anim calcmode="lin" valueType="num">
                                      <p:cBhvr additive="base">
                                        <p:cTn id="65" dur="500" fill="hold"/>
                                        <p:tgtEl>
                                          <p:spTgt spid="266284"/>
                                        </p:tgtEl>
                                        <p:attrNameLst>
                                          <p:attrName>ppt_x</p:attrName>
                                        </p:attrNameLst>
                                      </p:cBhvr>
                                      <p:tavLst>
                                        <p:tav tm="0">
                                          <p:val>
                                            <p:strVal val="#ppt_x"/>
                                          </p:val>
                                        </p:tav>
                                        <p:tav tm="100000">
                                          <p:val>
                                            <p:strVal val="#ppt_x"/>
                                          </p:val>
                                        </p:tav>
                                      </p:tavLst>
                                    </p:anim>
                                    <p:anim calcmode="lin" valueType="num">
                                      <p:cBhvr additive="base">
                                        <p:cTn id="66" dur="500" fill="hold"/>
                                        <p:tgtEl>
                                          <p:spTgt spid="26628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66286"/>
                                        </p:tgtEl>
                                        <p:attrNameLst>
                                          <p:attrName>style.visibility</p:attrName>
                                        </p:attrNameLst>
                                      </p:cBhvr>
                                      <p:to>
                                        <p:strVal val="visible"/>
                                      </p:to>
                                    </p:set>
                                    <p:anim calcmode="lin" valueType="num">
                                      <p:cBhvr additive="base">
                                        <p:cTn id="69" dur="500" fill="hold"/>
                                        <p:tgtEl>
                                          <p:spTgt spid="266286"/>
                                        </p:tgtEl>
                                        <p:attrNameLst>
                                          <p:attrName>ppt_x</p:attrName>
                                        </p:attrNameLst>
                                      </p:cBhvr>
                                      <p:tavLst>
                                        <p:tav tm="0">
                                          <p:val>
                                            <p:strVal val="#ppt_x"/>
                                          </p:val>
                                        </p:tav>
                                        <p:tav tm="100000">
                                          <p:val>
                                            <p:strVal val="#ppt_x"/>
                                          </p:val>
                                        </p:tav>
                                      </p:tavLst>
                                    </p:anim>
                                    <p:anim calcmode="lin" valueType="num">
                                      <p:cBhvr additive="base">
                                        <p:cTn id="70" dur="500" fill="hold"/>
                                        <p:tgtEl>
                                          <p:spTgt spid="266286"/>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ppt_x"/>
                                          </p:val>
                                        </p:tav>
                                        <p:tav tm="100000">
                                          <p:val>
                                            <p:strVal val="#ppt_x"/>
                                          </p:val>
                                        </p:tav>
                                      </p:tavLst>
                                    </p:anim>
                                    <p:anim calcmode="lin" valueType="num">
                                      <p:cBhvr additive="base">
                                        <p:cTn id="7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266288"/>
                                        </p:tgtEl>
                                        <p:attrNameLst>
                                          <p:attrName>style.visibility</p:attrName>
                                        </p:attrNameLst>
                                      </p:cBhvr>
                                      <p:to>
                                        <p:strVal val="visible"/>
                                      </p:to>
                                    </p:set>
                                    <p:anim calcmode="lin" valueType="num">
                                      <p:cBhvr additive="base">
                                        <p:cTn id="81" dur="500" fill="hold"/>
                                        <p:tgtEl>
                                          <p:spTgt spid="266288"/>
                                        </p:tgtEl>
                                        <p:attrNameLst>
                                          <p:attrName>ppt_x</p:attrName>
                                        </p:attrNameLst>
                                      </p:cBhvr>
                                      <p:tavLst>
                                        <p:tav tm="0">
                                          <p:val>
                                            <p:strVal val="#ppt_x"/>
                                          </p:val>
                                        </p:tav>
                                        <p:tav tm="100000">
                                          <p:val>
                                            <p:strVal val="#ppt_x"/>
                                          </p:val>
                                        </p:tav>
                                      </p:tavLst>
                                    </p:anim>
                                    <p:anim calcmode="lin" valueType="num">
                                      <p:cBhvr additive="base">
                                        <p:cTn id="82" dur="500" fill="hold"/>
                                        <p:tgtEl>
                                          <p:spTgt spid="26628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832537"/>
                                        </p:tgtEl>
                                        <p:attrNameLst>
                                          <p:attrName>style.visibility</p:attrName>
                                        </p:attrNameLst>
                                      </p:cBhvr>
                                      <p:to>
                                        <p:strVal val="visible"/>
                                      </p:to>
                                    </p:set>
                                    <p:anim calcmode="lin" valueType="num">
                                      <p:cBhvr additive="base">
                                        <p:cTn id="89" dur="500" fill="hold"/>
                                        <p:tgtEl>
                                          <p:spTgt spid="832537"/>
                                        </p:tgtEl>
                                        <p:attrNameLst>
                                          <p:attrName>ppt_x</p:attrName>
                                        </p:attrNameLst>
                                      </p:cBhvr>
                                      <p:tavLst>
                                        <p:tav tm="0">
                                          <p:val>
                                            <p:strVal val="#ppt_x"/>
                                          </p:val>
                                        </p:tav>
                                        <p:tav tm="100000">
                                          <p:val>
                                            <p:strVal val="#ppt_x"/>
                                          </p:val>
                                        </p:tav>
                                      </p:tavLst>
                                    </p:anim>
                                    <p:anim calcmode="lin" valueType="num">
                                      <p:cBhvr additive="base">
                                        <p:cTn id="90" dur="500" fill="hold"/>
                                        <p:tgtEl>
                                          <p:spTgt spid="832537"/>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832541"/>
                                        </p:tgtEl>
                                        <p:attrNameLst>
                                          <p:attrName>style.visibility</p:attrName>
                                        </p:attrNameLst>
                                      </p:cBhvr>
                                      <p:to>
                                        <p:strVal val="visible"/>
                                      </p:to>
                                    </p:set>
                                    <p:anim calcmode="lin" valueType="num">
                                      <p:cBhvr additive="base">
                                        <p:cTn id="93" dur="500" fill="hold"/>
                                        <p:tgtEl>
                                          <p:spTgt spid="832541"/>
                                        </p:tgtEl>
                                        <p:attrNameLst>
                                          <p:attrName>ppt_x</p:attrName>
                                        </p:attrNameLst>
                                      </p:cBhvr>
                                      <p:tavLst>
                                        <p:tav tm="0">
                                          <p:val>
                                            <p:strVal val="#ppt_x"/>
                                          </p:val>
                                        </p:tav>
                                        <p:tav tm="100000">
                                          <p:val>
                                            <p:strVal val="#ppt_x"/>
                                          </p:val>
                                        </p:tav>
                                      </p:tavLst>
                                    </p:anim>
                                    <p:anim calcmode="lin" valueType="num">
                                      <p:cBhvr additive="base">
                                        <p:cTn id="94" dur="500" fill="hold"/>
                                        <p:tgtEl>
                                          <p:spTgt spid="832541"/>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xit" presetSubtype="4" fill="hold" nodeType="clickEffect">
                                  <p:stCondLst>
                                    <p:cond delay="0"/>
                                  </p:stCondLst>
                                  <p:childTnLst>
                                    <p:anim calcmode="lin" valueType="num">
                                      <p:cBhvr additive="base">
                                        <p:cTn id="98" dur="500"/>
                                        <p:tgtEl>
                                          <p:spTgt spid="832539"/>
                                        </p:tgtEl>
                                        <p:attrNameLst>
                                          <p:attrName>ppt_x</p:attrName>
                                        </p:attrNameLst>
                                      </p:cBhvr>
                                      <p:tavLst>
                                        <p:tav tm="0">
                                          <p:val>
                                            <p:strVal val="ppt_x"/>
                                          </p:val>
                                        </p:tav>
                                        <p:tav tm="100000">
                                          <p:val>
                                            <p:strVal val="ppt_x"/>
                                          </p:val>
                                        </p:tav>
                                      </p:tavLst>
                                    </p:anim>
                                    <p:anim calcmode="lin" valueType="num">
                                      <p:cBhvr additive="base">
                                        <p:cTn id="99" dur="500"/>
                                        <p:tgtEl>
                                          <p:spTgt spid="832539"/>
                                        </p:tgtEl>
                                        <p:attrNameLst>
                                          <p:attrName>ppt_y</p:attrName>
                                        </p:attrNameLst>
                                      </p:cBhvr>
                                      <p:tavLst>
                                        <p:tav tm="0">
                                          <p:val>
                                            <p:strVal val="ppt_y"/>
                                          </p:val>
                                        </p:tav>
                                        <p:tav tm="100000">
                                          <p:val>
                                            <p:strVal val="1+ppt_h/2"/>
                                          </p:val>
                                        </p:tav>
                                      </p:tavLst>
                                    </p:anim>
                                    <p:set>
                                      <p:cBhvr>
                                        <p:cTn id="100" dur="1" fill="hold">
                                          <p:stCondLst>
                                            <p:cond delay="499"/>
                                          </p:stCondLst>
                                        </p:cTn>
                                        <p:tgtEl>
                                          <p:spTgt spid="832539"/>
                                        </p:tgtEl>
                                        <p:attrNameLst>
                                          <p:attrName>style.visibility</p:attrName>
                                        </p:attrNameLst>
                                      </p:cBhvr>
                                      <p:to>
                                        <p:strVal val="hidden"/>
                                      </p:to>
                                    </p:set>
                                  </p:childTnLst>
                                </p:cTn>
                              </p:par>
                              <p:par>
                                <p:cTn id="101" presetID="2" presetClass="exit" presetSubtype="4" fill="hold" nodeType="withEffect">
                                  <p:stCondLst>
                                    <p:cond delay="0"/>
                                  </p:stCondLst>
                                  <p:childTnLst>
                                    <p:anim calcmode="lin" valueType="num">
                                      <p:cBhvr additive="base">
                                        <p:cTn id="102" dur="500"/>
                                        <p:tgtEl>
                                          <p:spTgt spid="832534"/>
                                        </p:tgtEl>
                                        <p:attrNameLst>
                                          <p:attrName>ppt_x</p:attrName>
                                        </p:attrNameLst>
                                      </p:cBhvr>
                                      <p:tavLst>
                                        <p:tav tm="0">
                                          <p:val>
                                            <p:strVal val="ppt_x"/>
                                          </p:val>
                                        </p:tav>
                                        <p:tav tm="100000">
                                          <p:val>
                                            <p:strVal val="ppt_x"/>
                                          </p:val>
                                        </p:tav>
                                      </p:tavLst>
                                    </p:anim>
                                    <p:anim calcmode="lin" valueType="num">
                                      <p:cBhvr additive="base">
                                        <p:cTn id="103" dur="500"/>
                                        <p:tgtEl>
                                          <p:spTgt spid="832534"/>
                                        </p:tgtEl>
                                        <p:attrNameLst>
                                          <p:attrName>ppt_y</p:attrName>
                                        </p:attrNameLst>
                                      </p:cBhvr>
                                      <p:tavLst>
                                        <p:tav tm="0">
                                          <p:val>
                                            <p:strVal val="ppt_y"/>
                                          </p:val>
                                        </p:tav>
                                        <p:tav tm="100000">
                                          <p:val>
                                            <p:strVal val="1+ppt_h/2"/>
                                          </p:val>
                                        </p:tav>
                                      </p:tavLst>
                                    </p:anim>
                                    <p:set>
                                      <p:cBhvr>
                                        <p:cTn id="104" dur="1" fill="hold">
                                          <p:stCondLst>
                                            <p:cond delay="499"/>
                                          </p:stCondLst>
                                        </p:cTn>
                                        <p:tgtEl>
                                          <p:spTgt spid="832534"/>
                                        </p:tgtEl>
                                        <p:attrNameLst>
                                          <p:attrName>style.visibility</p:attrName>
                                        </p:attrNameLst>
                                      </p:cBhvr>
                                      <p:to>
                                        <p:strVal val="hidden"/>
                                      </p:to>
                                    </p:set>
                                  </p:childTnLst>
                                </p:cTn>
                              </p:par>
                              <p:par>
                                <p:cTn id="105" presetID="2" presetClass="exit" presetSubtype="4" fill="hold" nodeType="withEffect">
                                  <p:stCondLst>
                                    <p:cond delay="0"/>
                                  </p:stCondLst>
                                  <p:childTnLst>
                                    <p:anim calcmode="lin" valueType="num">
                                      <p:cBhvr additive="base">
                                        <p:cTn id="106" dur="500"/>
                                        <p:tgtEl>
                                          <p:spTgt spid="832537"/>
                                        </p:tgtEl>
                                        <p:attrNameLst>
                                          <p:attrName>ppt_x</p:attrName>
                                        </p:attrNameLst>
                                      </p:cBhvr>
                                      <p:tavLst>
                                        <p:tav tm="0">
                                          <p:val>
                                            <p:strVal val="ppt_x"/>
                                          </p:val>
                                        </p:tav>
                                        <p:tav tm="100000">
                                          <p:val>
                                            <p:strVal val="ppt_x"/>
                                          </p:val>
                                        </p:tav>
                                      </p:tavLst>
                                    </p:anim>
                                    <p:anim calcmode="lin" valueType="num">
                                      <p:cBhvr additive="base">
                                        <p:cTn id="107" dur="500"/>
                                        <p:tgtEl>
                                          <p:spTgt spid="832537"/>
                                        </p:tgtEl>
                                        <p:attrNameLst>
                                          <p:attrName>ppt_y</p:attrName>
                                        </p:attrNameLst>
                                      </p:cBhvr>
                                      <p:tavLst>
                                        <p:tav tm="0">
                                          <p:val>
                                            <p:strVal val="ppt_y"/>
                                          </p:val>
                                        </p:tav>
                                        <p:tav tm="100000">
                                          <p:val>
                                            <p:strVal val="1+ppt_h/2"/>
                                          </p:val>
                                        </p:tav>
                                      </p:tavLst>
                                    </p:anim>
                                    <p:set>
                                      <p:cBhvr>
                                        <p:cTn id="108" dur="1" fill="hold">
                                          <p:stCondLst>
                                            <p:cond delay="499"/>
                                          </p:stCondLst>
                                        </p:cTn>
                                        <p:tgtEl>
                                          <p:spTgt spid="832537"/>
                                        </p:tgtEl>
                                        <p:attrNameLst>
                                          <p:attrName>style.visibility</p:attrName>
                                        </p:attrNameLst>
                                      </p:cBhvr>
                                      <p:to>
                                        <p:strVal val="hidden"/>
                                      </p:to>
                                    </p:set>
                                  </p:childTnLst>
                                </p:cTn>
                              </p:par>
                              <p:par>
                                <p:cTn id="109" presetID="2" presetClass="entr" presetSubtype="4" fill="hold" nodeType="withEffect">
                                  <p:stCondLst>
                                    <p:cond delay="0"/>
                                  </p:stCondLst>
                                  <p:childTnLst>
                                    <p:set>
                                      <p:cBhvr>
                                        <p:cTn id="110" dur="1" fill="hold">
                                          <p:stCondLst>
                                            <p:cond delay="0"/>
                                          </p:stCondLst>
                                        </p:cTn>
                                        <p:tgtEl>
                                          <p:spTgt spid="266289"/>
                                        </p:tgtEl>
                                        <p:attrNameLst>
                                          <p:attrName>style.visibility</p:attrName>
                                        </p:attrNameLst>
                                      </p:cBhvr>
                                      <p:to>
                                        <p:strVal val="visible"/>
                                      </p:to>
                                    </p:set>
                                    <p:anim calcmode="lin" valueType="num">
                                      <p:cBhvr additive="base">
                                        <p:cTn id="111" dur="500" fill="hold"/>
                                        <p:tgtEl>
                                          <p:spTgt spid="266289"/>
                                        </p:tgtEl>
                                        <p:attrNameLst>
                                          <p:attrName>ppt_x</p:attrName>
                                        </p:attrNameLst>
                                      </p:cBhvr>
                                      <p:tavLst>
                                        <p:tav tm="0">
                                          <p:val>
                                            <p:strVal val="#ppt_x"/>
                                          </p:val>
                                        </p:tav>
                                        <p:tav tm="100000">
                                          <p:val>
                                            <p:strVal val="#ppt_x"/>
                                          </p:val>
                                        </p:tav>
                                      </p:tavLst>
                                    </p:anim>
                                    <p:anim calcmode="lin" valueType="num">
                                      <p:cBhvr additive="base">
                                        <p:cTn id="112" dur="500" fill="hold"/>
                                        <p:tgtEl>
                                          <p:spTgt spid="266289"/>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32543"/>
                                        </p:tgtEl>
                                        <p:attrNameLst>
                                          <p:attrName>style.visibility</p:attrName>
                                        </p:attrNameLst>
                                      </p:cBhvr>
                                      <p:to>
                                        <p:strVal val="visible"/>
                                      </p:to>
                                    </p:set>
                                    <p:anim calcmode="lin" valueType="num">
                                      <p:cBhvr additive="base">
                                        <p:cTn id="115" dur="500" fill="hold"/>
                                        <p:tgtEl>
                                          <p:spTgt spid="832543"/>
                                        </p:tgtEl>
                                        <p:attrNameLst>
                                          <p:attrName>ppt_x</p:attrName>
                                        </p:attrNameLst>
                                      </p:cBhvr>
                                      <p:tavLst>
                                        <p:tav tm="0">
                                          <p:val>
                                            <p:strVal val="#ppt_x"/>
                                          </p:val>
                                        </p:tav>
                                        <p:tav tm="100000">
                                          <p:val>
                                            <p:strVal val="#ppt_x"/>
                                          </p:val>
                                        </p:tav>
                                      </p:tavLst>
                                    </p:anim>
                                    <p:anim calcmode="lin" valueType="num">
                                      <p:cBhvr additive="base">
                                        <p:cTn id="116" dur="500" fill="hold"/>
                                        <p:tgtEl>
                                          <p:spTgt spid="832543"/>
                                        </p:tgtEl>
                                        <p:attrNameLst>
                                          <p:attrName>ppt_y</p:attrName>
                                        </p:attrNameLst>
                                      </p:cBhvr>
                                      <p:tavLst>
                                        <p:tav tm="0">
                                          <p:val>
                                            <p:strVal val="1+#ppt_h/2"/>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nodeType="clickEffect">
                                  <p:stCondLst>
                                    <p:cond delay="0"/>
                                  </p:stCondLst>
                                  <p:childTnLst>
                                    <p:set>
                                      <p:cBhvr>
                                        <p:cTn id="120" dur="1" fill="hold">
                                          <p:stCondLst>
                                            <p:cond delay="0"/>
                                          </p:stCondLst>
                                        </p:cTn>
                                        <p:tgtEl>
                                          <p:spTgt spid="5"/>
                                        </p:tgtEl>
                                        <p:attrNameLst>
                                          <p:attrName>style.visibility</p:attrName>
                                        </p:attrNameLst>
                                      </p:cBhvr>
                                      <p:to>
                                        <p:strVal val="visible"/>
                                      </p:to>
                                    </p:set>
                                    <p:anim calcmode="lin" valueType="num">
                                      <p:cBhvr additive="base">
                                        <p:cTn id="121" dur="500" fill="hold"/>
                                        <p:tgtEl>
                                          <p:spTgt spid="5"/>
                                        </p:tgtEl>
                                        <p:attrNameLst>
                                          <p:attrName>ppt_x</p:attrName>
                                        </p:attrNameLst>
                                      </p:cBhvr>
                                      <p:tavLst>
                                        <p:tav tm="0">
                                          <p:val>
                                            <p:strVal val="#ppt_x"/>
                                          </p:val>
                                        </p:tav>
                                        <p:tav tm="100000">
                                          <p:val>
                                            <p:strVal val="#ppt_x"/>
                                          </p:val>
                                        </p:tav>
                                      </p:tavLst>
                                    </p:anim>
                                    <p:anim calcmode="lin" valueType="num">
                                      <p:cBhvr additive="base">
                                        <p:cTn id="1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4" fill="hold" nodeType="clickEffect">
                                  <p:stCondLst>
                                    <p:cond delay="0"/>
                                  </p:stCondLst>
                                  <p:childTnLst>
                                    <p:set>
                                      <p:cBhvr>
                                        <p:cTn id="126" dur="1" fill="hold">
                                          <p:stCondLst>
                                            <p:cond delay="0"/>
                                          </p:stCondLst>
                                        </p:cTn>
                                        <p:tgtEl>
                                          <p:spTgt spid="832548"/>
                                        </p:tgtEl>
                                        <p:attrNameLst>
                                          <p:attrName>style.visibility</p:attrName>
                                        </p:attrNameLst>
                                      </p:cBhvr>
                                      <p:to>
                                        <p:strVal val="visible"/>
                                      </p:to>
                                    </p:set>
                                    <p:anim calcmode="lin" valueType="num">
                                      <p:cBhvr additive="base">
                                        <p:cTn id="127" dur="500" fill="hold"/>
                                        <p:tgtEl>
                                          <p:spTgt spid="832548"/>
                                        </p:tgtEl>
                                        <p:attrNameLst>
                                          <p:attrName>ppt_x</p:attrName>
                                        </p:attrNameLst>
                                      </p:cBhvr>
                                      <p:tavLst>
                                        <p:tav tm="0">
                                          <p:val>
                                            <p:strVal val="#ppt_x"/>
                                          </p:val>
                                        </p:tav>
                                        <p:tav tm="100000">
                                          <p:val>
                                            <p:strVal val="#ppt_x"/>
                                          </p:val>
                                        </p:tav>
                                      </p:tavLst>
                                    </p:anim>
                                    <p:anim calcmode="lin" valueType="num">
                                      <p:cBhvr additive="base">
                                        <p:cTn id="128" dur="500" fill="hold"/>
                                        <p:tgtEl>
                                          <p:spTgt spid="832548"/>
                                        </p:tgtEl>
                                        <p:attrNameLst>
                                          <p:attrName>ppt_y</p:attrName>
                                        </p:attrNameLst>
                                      </p:cBhvr>
                                      <p:tavLst>
                                        <p:tav tm="0">
                                          <p:val>
                                            <p:strVal val="1+#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4" fill="hold" nodeType="clickEffect">
                                  <p:stCondLst>
                                    <p:cond delay="0"/>
                                  </p:stCondLst>
                                  <p:childTnLst>
                                    <p:set>
                                      <p:cBhvr>
                                        <p:cTn id="132" dur="1" fill="hold">
                                          <p:stCondLst>
                                            <p:cond delay="0"/>
                                          </p:stCondLst>
                                        </p:cTn>
                                        <p:tgtEl>
                                          <p:spTgt spid="832544"/>
                                        </p:tgtEl>
                                        <p:attrNameLst>
                                          <p:attrName>style.visibility</p:attrName>
                                        </p:attrNameLst>
                                      </p:cBhvr>
                                      <p:to>
                                        <p:strVal val="visible"/>
                                      </p:to>
                                    </p:set>
                                    <p:anim calcmode="lin" valueType="num">
                                      <p:cBhvr additive="base">
                                        <p:cTn id="133" dur="500" fill="hold"/>
                                        <p:tgtEl>
                                          <p:spTgt spid="832544"/>
                                        </p:tgtEl>
                                        <p:attrNameLst>
                                          <p:attrName>ppt_x</p:attrName>
                                        </p:attrNameLst>
                                      </p:cBhvr>
                                      <p:tavLst>
                                        <p:tav tm="0">
                                          <p:val>
                                            <p:strVal val="#ppt_x"/>
                                          </p:val>
                                        </p:tav>
                                        <p:tav tm="100000">
                                          <p:val>
                                            <p:strVal val="#ppt_x"/>
                                          </p:val>
                                        </p:tav>
                                      </p:tavLst>
                                    </p:anim>
                                    <p:anim calcmode="lin" valueType="num">
                                      <p:cBhvr additive="base">
                                        <p:cTn id="134" dur="500" fill="hold"/>
                                        <p:tgtEl>
                                          <p:spTgt spid="8325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6" grpId="0"/>
      <p:bldP spid="266277" grpId="0"/>
      <p:bldP spid="266278" grpId="0"/>
      <p:bldP spid="266279" grpId="0"/>
      <p:bldP spid="266280" grpId="0"/>
      <p:bldP spid="266281" grpId="0"/>
      <p:bldP spid="266282" grpId="0"/>
      <p:bldP spid="266284" grpId="0"/>
      <p:bldP spid="266288" grpId="0"/>
      <p:bldP spid="266289" grpId="0"/>
      <p:bldP spid="3" grpId="0"/>
      <p:bldP spid="5" grpId="0"/>
      <p:bldP spid="832540" grpId="0" animBg="1"/>
      <p:bldP spid="832541" grpId="0" animBg="1"/>
      <p:bldP spid="832544" grpId="0"/>
      <p:bldP spid="832548"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编号占位符 3">
            <a:extLst>
              <a:ext uri="{FF2B5EF4-FFF2-40B4-BE49-F238E27FC236}">
                <a16:creationId xmlns:a16="http://schemas.microsoft.com/office/drawing/2014/main" id="{947AF3BF-39FF-A46D-400C-751ECDD1544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B7E00B86-F2E1-4B71-A36A-F8C49DE34614}" type="slidenum">
              <a:rPr lang="zh-CN" altLang="en-US"/>
              <a:pPr eaLnBrk="0" hangingPunct="0"/>
              <a:t>415</a:t>
            </a:fld>
            <a:endParaRPr lang="zh-CN" altLang="en-US"/>
          </a:p>
        </p:txBody>
      </p:sp>
      <p:sp>
        <p:nvSpPr>
          <p:cNvPr id="14338" name="Rectangle 3">
            <a:extLst>
              <a:ext uri="{FF2B5EF4-FFF2-40B4-BE49-F238E27FC236}">
                <a16:creationId xmlns:a16="http://schemas.microsoft.com/office/drawing/2014/main" id="{04AC7DE3-8191-8AAE-9B78-268A250D172C}"/>
              </a:ext>
            </a:extLst>
          </p:cNvPr>
          <p:cNvSpPr>
            <a:spLocks noGrp="1" noChangeArrowheads="1"/>
          </p:cNvSpPr>
          <p:nvPr>
            <p:ph type="body" idx="4294967295"/>
          </p:nvPr>
        </p:nvSpPr>
        <p:spPr>
          <a:xfrm>
            <a:off x="647700" y="2149475"/>
            <a:ext cx="8031163" cy="3976688"/>
          </a:xfrm>
        </p:spPr>
        <p:txBody>
          <a:bodyPr/>
          <a:lstStyle/>
          <a:p>
            <a:r>
              <a:rPr lang="zh-CN" altLang="en-US" sz="2400" b="1">
                <a:latin typeface="Times New Roman" panose="02020603050405020304" pitchFamily="18" charset="0"/>
              </a:rPr>
              <a:t>时间戳排序协议保证了可串行化。</a:t>
            </a:r>
          </a:p>
          <a:p>
            <a:r>
              <a:rPr lang="zh-CN" altLang="en-US" sz="2400" b="1">
                <a:latin typeface="Times New Roman" panose="02020603050405020304" pitchFamily="18" charset="0"/>
              </a:rPr>
              <a:t>优先图中的弧都是从小时间戳到大时间戳</a:t>
            </a:r>
            <a:r>
              <a:rPr lang="en-US" altLang="zh-CN" sz="2400" b="1">
                <a:latin typeface="Times New Roman" panose="02020603050405020304" pitchFamily="18" charset="0"/>
              </a:rPr>
              <a:t>:</a:t>
            </a:r>
          </a:p>
          <a:p>
            <a:pPr>
              <a:buFontTx/>
              <a:buNone/>
            </a:pPr>
            <a:r>
              <a:rPr lang="en-US" altLang="zh-CN" sz="2400">
                <a:latin typeface="Times New Roman" panose="02020603050405020304" pitchFamily="18" charset="0"/>
              </a:rPr>
              <a:t>    </a:t>
            </a:r>
          </a:p>
          <a:p>
            <a:pPr>
              <a:buFontTx/>
              <a:buNone/>
            </a:pPr>
            <a:endParaRPr lang="en-US" altLang="zh-CN" sz="2400">
              <a:latin typeface="Times New Roman" panose="02020603050405020304" pitchFamily="18" charset="0"/>
            </a:endParaRPr>
          </a:p>
          <a:p>
            <a:pPr>
              <a:buFontTx/>
              <a:buNone/>
            </a:pPr>
            <a:endParaRPr lang="en-US" altLang="zh-CN" sz="2400">
              <a:latin typeface="Times New Roman" panose="02020603050405020304" pitchFamily="18" charset="0"/>
            </a:endParaRPr>
          </a:p>
          <a:p>
            <a:endParaRPr lang="zh-CN" altLang="en-US" sz="2400" b="1">
              <a:latin typeface="Times New Roman" panose="02020603050405020304" pitchFamily="18" charset="0"/>
            </a:endParaRPr>
          </a:p>
          <a:p>
            <a:r>
              <a:rPr lang="zh-CN" altLang="en-US" sz="2400" b="1">
                <a:latin typeface="Times New Roman" panose="02020603050405020304" pitchFamily="18" charset="0"/>
              </a:rPr>
              <a:t>因此，在调度优先图中没有环</a:t>
            </a:r>
            <a:r>
              <a:rPr lang="zh-CN" altLang="en-US" sz="2400">
                <a:latin typeface="Times New Roman" panose="02020603050405020304" pitchFamily="18" charset="0"/>
              </a:rPr>
              <a:t>。</a:t>
            </a:r>
            <a:endParaRPr lang="en-US" altLang="zh-CN" sz="2400">
              <a:latin typeface="Times New Roman" panose="02020603050405020304" pitchFamily="18" charset="0"/>
            </a:endParaRPr>
          </a:p>
          <a:p>
            <a:pPr>
              <a:buFontTx/>
              <a:buNone/>
            </a:pPr>
            <a:endParaRPr lang="en-US" altLang="zh-CN" sz="2400">
              <a:latin typeface="Times New Roman" panose="02020603050405020304" pitchFamily="18" charset="0"/>
            </a:endParaRPr>
          </a:p>
        </p:txBody>
      </p:sp>
      <p:grpSp>
        <p:nvGrpSpPr>
          <p:cNvPr id="14339" name="Group 2">
            <a:extLst>
              <a:ext uri="{FF2B5EF4-FFF2-40B4-BE49-F238E27FC236}">
                <a16:creationId xmlns:a16="http://schemas.microsoft.com/office/drawing/2014/main" id="{A9F727C6-A60D-E244-0E53-13FD2C1C99D2}"/>
              </a:ext>
            </a:extLst>
          </p:cNvPr>
          <p:cNvGrpSpPr>
            <a:grpSpLocks/>
          </p:cNvGrpSpPr>
          <p:nvPr/>
        </p:nvGrpSpPr>
        <p:grpSpPr bwMode="auto">
          <a:xfrm>
            <a:off x="1295400" y="3171825"/>
            <a:ext cx="4945063" cy="1376363"/>
            <a:chOff x="816" y="1638"/>
            <a:chExt cx="3115" cy="867"/>
          </a:xfrm>
        </p:grpSpPr>
        <p:pic>
          <p:nvPicPr>
            <p:cNvPr id="14340" name="Picture 9">
              <a:extLst>
                <a:ext uri="{FF2B5EF4-FFF2-40B4-BE49-F238E27FC236}">
                  <a16:creationId xmlns:a16="http://schemas.microsoft.com/office/drawing/2014/main" id="{9CC06D16-47C5-1D28-8A75-B9F2851202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 y="1638"/>
              <a:ext cx="3115" cy="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4564" name="Rectangle 4">
              <a:extLst>
                <a:ext uri="{FF2B5EF4-FFF2-40B4-BE49-F238E27FC236}">
                  <a16:creationId xmlns:a16="http://schemas.microsoft.com/office/drawing/2014/main" id="{644A7879-A1CB-446F-65BB-93CE8854281F}"/>
                </a:ext>
              </a:extLst>
            </p:cNvPr>
            <p:cNvSpPr>
              <a:spLocks noChangeArrowheads="1"/>
            </p:cNvSpPr>
            <p:nvPr/>
          </p:nvSpPr>
          <p:spPr bwMode="auto">
            <a:xfrm>
              <a:off x="1224" y="2296"/>
              <a:ext cx="7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b="0">
                  <a:solidFill>
                    <a:srgbClr val="0066FF"/>
                  </a:solidFill>
                  <a:latin typeface="Tahoma" panose="020B0604030504040204" pitchFamily="1" charset="0"/>
                </a:rPr>
                <a:t>Ti</a:t>
              </a:r>
              <a:endParaRPr lang="zh-CN" altLang="en-US" b="0">
                <a:solidFill>
                  <a:srgbClr val="0066FF"/>
                </a:solidFill>
                <a:latin typeface="Tahoma" panose="020B0604030504040204" pitchFamily="1" charset="0"/>
              </a:endParaRPr>
            </a:p>
          </p:txBody>
        </p:sp>
        <p:sp>
          <p:nvSpPr>
            <p:cNvPr id="834565" name="Rectangle 5">
              <a:extLst>
                <a:ext uri="{FF2B5EF4-FFF2-40B4-BE49-F238E27FC236}">
                  <a16:creationId xmlns:a16="http://schemas.microsoft.com/office/drawing/2014/main" id="{0D6F9813-BEFE-34E0-0C4D-C3AF04728F84}"/>
                </a:ext>
              </a:extLst>
            </p:cNvPr>
            <p:cNvSpPr>
              <a:spLocks noChangeArrowheads="1"/>
            </p:cNvSpPr>
            <p:nvPr/>
          </p:nvSpPr>
          <p:spPr bwMode="auto">
            <a:xfrm>
              <a:off x="3422" y="2319"/>
              <a:ext cx="8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b="0">
                  <a:solidFill>
                    <a:srgbClr val="0066FF"/>
                  </a:solidFill>
                  <a:latin typeface="Tahoma" panose="020B0604030504040204" pitchFamily="1" charset="0"/>
                </a:rPr>
                <a:t>Tj</a:t>
              </a:r>
              <a:endParaRPr lang="zh-CN" altLang="en-US" b="0">
                <a:solidFill>
                  <a:srgbClr val="0066FF"/>
                </a:solidFill>
                <a:latin typeface="Tahoma" panose="020B0604030504040204" pitchFamily="1" charset="0"/>
              </a:endParaRPr>
            </a:p>
          </p:txBody>
        </p:sp>
        <p:sp>
          <p:nvSpPr>
            <p:cNvPr id="834566" name="Rectangle 6">
              <a:extLst>
                <a:ext uri="{FF2B5EF4-FFF2-40B4-BE49-F238E27FC236}">
                  <a16:creationId xmlns:a16="http://schemas.microsoft.com/office/drawing/2014/main" id="{7380A990-B414-E308-C299-CE488B12DAC0}"/>
                </a:ext>
              </a:extLst>
            </p:cNvPr>
            <p:cNvSpPr>
              <a:spLocks noChangeArrowheads="1"/>
            </p:cNvSpPr>
            <p:nvPr/>
          </p:nvSpPr>
          <p:spPr bwMode="auto">
            <a:xfrm>
              <a:off x="2313" y="2092"/>
              <a:ext cx="6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b="0">
                  <a:solidFill>
                    <a:srgbClr val="0066FF"/>
                  </a:solidFill>
                  <a:latin typeface="Tahoma" panose="020B0604030504040204" pitchFamily="1" charset="0"/>
                </a:rPr>
                <a:t>Q</a:t>
              </a:r>
              <a:endParaRPr lang="zh-CN" altLang="en-US" b="0">
                <a:solidFill>
                  <a:srgbClr val="0066FF"/>
                </a:solidFill>
                <a:latin typeface="Tahoma" panose="020B0604030504040204" pitchFamily="1" charset="0"/>
              </a:endParaRPr>
            </a:p>
          </p:txBody>
        </p:sp>
      </p:grpSp>
      <p:sp>
        <p:nvSpPr>
          <p:cNvPr id="14344" name="Rectangle 2">
            <a:extLst>
              <a:ext uri="{FF2B5EF4-FFF2-40B4-BE49-F238E27FC236}">
                <a16:creationId xmlns:a16="http://schemas.microsoft.com/office/drawing/2014/main" id="{07600DD8-0CF4-42C2-165A-35DF6262DBFB}"/>
              </a:ext>
            </a:extLst>
          </p:cNvPr>
          <p:cNvSpPr>
            <a:spLocks noGrp="1" noChangeArrowheads="1"/>
          </p:cNvSpPr>
          <p:nvPr>
            <p:ph type="title" idx="4294967295"/>
          </p:nvPr>
        </p:nvSpPr>
        <p:spPr>
          <a:xfrm>
            <a:off x="227013" y="822325"/>
            <a:ext cx="8610600" cy="609600"/>
          </a:xfrm>
        </p:spPr>
        <p:txBody>
          <a:bodyPr anchor="b"/>
          <a:lstStyle/>
          <a:p>
            <a:r>
              <a:rPr lang="zh-CN" altLang="en-US" sz="2400" b="1">
                <a:latin typeface="黑体" panose="02010609060101010101" pitchFamily="49" charset="-122"/>
                <a:ea typeface="黑体" panose="02010609060101010101" pitchFamily="49" charset="-122"/>
              </a:rPr>
              <a:t>基于时间戳排序协议</a:t>
            </a:r>
            <a:endParaRPr lang="en-US" altLang="zh-CN" sz="1600" b="1">
              <a:latin typeface="黑体" panose="02010609060101010101" pitchFamily="49" charset="-122"/>
              <a:ea typeface="黑体" panose="02010609060101010101" pitchFamily="49" charset="-122"/>
            </a:endParaRPr>
          </a:p>
        </p:txBody>
      </p:sp>
      <p:sp>
        <p:nvSpPr>
          <p:cNvPr id="14345" name="AutoShape 9">
            <a:extLst>
              <a:ext uri="{FF2B5EF4-FFF2-40B4-BE49-F238E27FC236}">
                <a16:creationId xmlns:a16="http://schemas.microsoft.com/office/drawing/2014/main" id="{C419F6CD-9CB5-265A-B072-BF6CFC7FDD0E}"/>
              </a:ext>
            </a:extLst>
          </p:cNvPr>
          <p:cNvSpPr>
            <a:spLocks noChangeArrowheads="1"/>
          </p:cNvSpPr>
          <p:nvPr/>
        </p:nvSpPr>
        <p:spPr bwMode="auto">
          <a:xfrm>
            <a:off x="182563" y="1200150"/>
            <a:ext cx="2024062" cy="817563"/>
          </a:xfrm>
          <a:prstGeom prst="cloudCallout">
            <a:avLst>
              <a:gd name="adj1" fmla="val -47657"/>
              <a:gd name="adj2" fmla="val 83398"/>
            </a:avLst>
          </a:prstGeom>
          <a:solidFill>
            <a:schemeClr val="accent1"/>
          </a:solidFill>
          <a:ln w="9525">
            <a:solidFill>
              <a:schemeClr val="tx1"/>
            </a:solidFill>
            <a:round/>
            <a:headEnd/>
            <a:tailEnd/>
          </a:ln>
        </p:spPr>
        <p:txBody>
          <a:bodyPr lIns="0" tIns="0" rIns="0" bIns="0"/>
          <a:lstStyle/>
          <a:p>
            <a:pPr eaLnBrk="0" hangingPunct="0"/>
            <a:r>
              <a:rPr lang="en-US" altLang="zh-CN"/>
              <a:t>2)</a:t>
            </a:r>
            <a:r>
              <a:rPr lang="zh-CN" altLang="zh-CN"/>
              <a:t>时间戳排序协议有什么特点？</a:t>
            </a:r>
            <a:endParaRPr lang="zh-CN" altLang="en-US"/>
          </a:p>
        </p:txBody>
      </p:sp>
      <p:sp>
        <p:nvSpPr>
          <p:cNvPr id="14346" name="Rectangle 13">
            <a:extLst>
              <a:ext uri="{FF2B5EF4-FFF2-40B4-BE49-F238E27FC236}">
                <a16:creationId xmlns:a16="http://schemas.microsoft.com/office/drawing/2014/main" id="{C8E6FB5A-BFE3-18C7-87C5-E1B2A1677022}"/>
              </a:ext>
            </a:extLst>
          </p:cNvPr>
          <p:cNvSpPr>
            <a:spLocks noChangeArrowheads="1"/>
          </p:cNvSpPr>
          <p:nvPr/>
        </p:nvSpPr>
        <p:spPr bwMode="auto">
          <a:xfrm>
            <a:off x="4895850" y="1516063"/>
            <a:ext cx="4035425" cy="606425"/>
          </a:xfrm>
          <a:prstGeom prst="rect">
            <a:avLst/>
          </a:prstGeom>
          <a:noFill/>
          <a:ln w="9525">
            <a:solidFill>
              <a:srgbClr val="428E5B"/>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lnSpc>
                <a:spcPct val="140000"/>
              </a:lnSpc>
            </a:pPr>
            <a:r>
              <a:rPr lang="zh-CN" altLang="en-US" sz="1400" b="0">
                <a:solidFill>
                  <a:srgbClr val="428E5B"/>
                </a:solidFill>
              </a:rPr>
              <a:t>为</a:t>
            </a:r>
            <a:r>
              <a:rPr lang="zh-CN" altLang="en-US" sz="1400">
                <a:solidFill>
                  <a:srgbClr val="428E5B"/>
                </a:solidFill>
                <a:ea typeface="黑体" panose="02010609060101010101" pitchFamily="49" charset="-122"/>
              </a:rPr>
              <a:t>一有向图</a:t>
            </a:r>
            <a:r>
              <a:rPr lang="zh-CN" altLang="en-US" sz="1400" b="0">
                <a:solidFill>
                  <a:srgbClr val="428E5B"/>
                </a:solidFill>
              </a:rPr>
              <a:t>：顶点代表事务，每条弧描述一个冲突</a:t>
            </a:r>
          </a:p>
          <a:p>
            <a:pPr eaLnBrk="0" hangingPunct="0">
              <a:lnSpc>
                <a:spcPct val="140000"/>
              </a:lnSpc>
            </a:pPr>
            <a:r>
              <a:rPr lang="zh-CN" altLang="en-US" sz="1400" b="0">
                <a:solidFill>
                  <a:srgbClr val="428E5B"/>
                </a:solidFill>
              </a:rPr>
              <a:t>操作；</a:t>
            </a:r>
            <a:r>
              <a:rPr lang="en-US" altLang="zh-CN" sz="1400" b="0">
                <a:solidFill>
                  <a:srgbClr val="428E5B"/>
                </a:solidFill>
              </a:rPr>
              <a:t> Ti</a:t>
            </a:r>
            <a:r>
              <a:rPr lang="en-US" altLang="zh-CN" sz="1400" b="0">
                <a:solidFill>
                  <a:srgbClr val="428E5B"/>
                </a:solidFill>
                <a:sym typeface="Wingdings" panose="05000000000000000000" pitchFamily="2" charset="2"/>
              </a:rPr>
              <a:t></a:t>
            </a:r>
            <a:r>
              <a:rPr lang="en-US" altLang="zh-CN" sz="1400" b="0">
                <a:solidFill>
                  <a:srgbClr val="428E5B"/>
                </a:solidFill>
              </a:rPr>
              <a:t>Tj</a:t>
            </a:r>
            <a:r>
              <a:rPr lang="zh-CN" altLang="en-US" sz="1400" b="0">
                <a:solidFill>
                  <a:srgbClr val="428E5B"/>
                </a:solidFill>
              </a:rPr>
              <a:t>表示</a:t>
            </a:r>
            <a:r>
              <a:rPr lang="en-US" altLang="zh-CN" sz="1400" b="0">
                <a:solidFill>
                  <a:srgbClr val="428E5B"/>
                </a:solidFill>
              </a:rPr>
              <a:t>Ti</a:t>
            </a:r>
            <a:r>
              <a:rPr lang="zh-CN" altLang="en-US" sz="1400" b="0">
                <a:solidFill>
                  <a:srgbClr val="428E5B"/>
                </a:solidFill>
              </a:rPr>
              <a:t>和 </a:t>
            </a:r>
            <a:r>
              <a:rPr lang="en-US" altLang="zh-CN" sz="1400" b="0">
                <a:solidFill>
                  <a:srgbClr val="428E5B"/>
                </a:solidFill>
              </a:rPr>
              <a:t>Tj</a:t>
            </a:r>
            <a:r>
              <a:rPr lang="zh-CN" altLang="en-US" sz="1400" b="0">
                <a:solidFill>
                  <a:srgbClr val="428E5B"/>
                </a:solidFill>
              </a:rPr>
              <a:t>为冲突操作，且</a:t>
            </a:r>
            <a:r>
              <a:rPr lang="en-US" altLang="zh-CN" sz="1400" b="0">
                <a:solidFill>
                  <a:srgbClr val="428E5B"/>
                </a:solidFill>
              </a:rPr>
              <a:t>Ti</a:t>
            </a:r>
            <a:r>
              <a:rPr lang="zh-CN" altLang="en-US" sz="1400" b="0">
                <a:solidFill>
                  <a:srgbClr val="428E5B"/>
                </a:solidFill>
              </a:rPr>
              <a:t>先于</a:t>
            </a:r>
            <a:r>
              <a:rPr lang="en-US" altLang="zh-CN" sz="1400" b="0">
                <a:solidFill>
                  <a:srgbClr val="428E5B"/>
                </a:solidFill>
              </a:rPr>
              <a:t>Tj</a:t>
            </a:r>
            <a:r>
              <a:rPr lang="zh-CN" altLang="en-US" sz="1400" b="0">
                <a:solidFill>
                  <a:srgbClr val="428E5B"/>
                </a:solidFill>
              </a:rPr>
              <a:t>。</a:t>
            </a:r>
          </a:p>
        </p:txBody>
      </p:sp>
      <p:sp>
        <p:nvSpPr>
          <p:cNvPr id="834574" name="Line 14">
            <a:extLst>
              <a:ext uri="{FF2B5EF4-FFF2-40B4-BE49-F238E27FC236}">
                <a16:creationId xmlns:a16="http://schemas.microsoft.com/office/drawing/2014/main" id="{18550739-64C9-BB8A-DE4E-574C05CD809C}"/>
              </a:ext>
            </a:extLst>
          </p:cNvPr>
          <p:cNvSpPr>
            <a:spLocks noChangeShapeType="1"/>
          </p:cNvSpPr>
          <p:nvPr/>
        </p:nvSpPr>
        <p:spPr bwMode="auto">
          <a:xfrm flipV="1">
            <a:off x="5160963" y="2189163"/>
            <a:ext cx="0" cy="760412"/>
          </a:xfrm>
          <a:prstGeom prst="line">
            <a:avLst/>
          </a:prstGeom>
          <a:noFill/>
          <a:ln w="9525">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grpSp>
        <p:nvGrpSpPr>
          <p:cNvPr id="834575" name="Group 15">
            <a:extLst>
              <a:ext uri="{FF2B5EF4-FFF2-40B4-BE49-F238E27FC236}">
                <a16:creationId xmlns:a16="http://schemas.microsoft.com/office/drawing/2014/main" id="{2713F88A-8DA4-24CB-8293-DE185F17F2B1}"/>
              </a:ext>
            </a:extLst>
          </p:cNvPr>
          <p:cNvGrpSpPr>
            <a:grpSpLocks/>
          </p:cNvGrpSpPr>
          <p:nvPr/>
        </p:nvGrpSpPr>
        <p:grpSpPr bwMode="auto">
          <a:xfrm>
            <a:off x="2519363" y="3208338"/>
            <a:ext cx="6013450" cy="182562"/>
            <a:chOff x="1587" y="1661"/>
            <a:chExt cx="3788" cy="115"/>
          </a:xfrm>
        </p:grpSpPr>
        <p:sp>
          <p:nvSpPr>
            <p:cNvPr id="14349" name="Rectangle 16">
              <a:extLst>
                <a:ext uri="{FF2B5EF4-FFF2-40B4-BE49-F238E27FC236}">
                  <a16:creationId xmlns:a16="http://schemas.microsoft.com/office/drawing/2014/main" id="{4652ED53-CDE7-A2AB-1DBF-644A73C5E4C6}"/>
                </a:ext>
              </a:extLst>
            </p:cNvPr>
            <p:cNvSpPr>
              <a:spLocks noChangeArrowheads="1"/>
            </p:cNvSpPr>
            <p:nvPr/>
          </p:nvSpPr>
          <p:spPr bwMode="auto">
            <a:xfrm>
              <a:off x="1587" y="1661"/>
              <a:ext cx="125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b="0">
                  <a:solidFill>
                    <a:srgbClr val="0066FF"/>
                  </a:solidFill>
                </a:rPr>
                <a:t>若</a:t>
              </a:r>
              <a:r>
                <a:rPr lang="en-US" altLang="zh-CN" b="0">
                  <a:solidFill>
                    <a:srgbClr val="0066FF"/>
                  </a:solidFill>
                </a:rPr>
                <a:t>Ti</a:t>
              </a:r>
              <a:r>
                <a:rPr lang="zh-CN" altLang="en-US" b="0">
                  <a:solidFill>
                    <a:srgbClr val="0066FF"/>
                  </a:solidFill>
                </a:rPr>
                <a:t>读</a:t>
              </a:r>
              <a:r>
                <a:rPr lang="en-US" altLang="zh-CN" b="0">
                  <a:solidFill>
                    <a:srgbClr val="0066FF"/>
                  </a:solidFill>
                </a:rPr>
                <a:t>Q</a:t>
              </a:r>
              <a:r>
                <a:rPr lang="zh-CN" altLang="en-US" b="0">
                  <a:solidFill>
                    <a:srgbClr val="0066FF"/>
                  </a:solidFill>
                </a:rPr>
                <a:t>，仅</a:t>
              </a:r>
              <a:r>
                <a:rPr lang="en-US" altLang="zh-CN" b="0">
                  <a:solidFill>
                    <a:srgbClr val="0066FF"/>
                  </a:solidFill>
                </a:rPr>
                <a:t>Tj</a:t>
              </a:r>
              <a:r>
                <a:rPr lang="zh-CN" altLang="en-US" b="0">
                  <a:solidFill>
                    <a:srgbClr val="0066FF"/>
                  </a:solidFill>
                </a:rPr>
                <a:t>写</a:t>
              </a:r>
              <a:r>
                <a:rPr lang="en-US" altLang="zh-CN" b="0">
                  <a:solidFill>
                    <a:srgbClr val="0066FF"/>
                  </a:solidFill>
                </a:rPr>
                <a:t>Q</a:t>
              </a:r>
              <a:r>
                <a:rPr lang="zh-CN" altLang="en-US" b="0">
                  <a:solidFill>
                    <a:srgbClr val="0066FF"/>
                  </a:solidFill>
                </a:rPr>
                <a:t>为冲突操作</a:t>
              </a:r>
            </a:p>
          </p:txBody>
        </p:sp>
        <p:sp>
          <p:nvSpPr>
            <p:cNvPr id="14350" name="Rectangle 17">
              <a:extLst>
                <a:ext uri="{FF2B5EF4-FFF2-40B4-BE49-F238E27FC236}">
                  <a16:creationId xmlns:a16="http://schemas.microsoft.com/office/drawing/2014/main" id="{0C71CCF3-2DAA-CDC8-F455-F2481DCA0589}"/>
                </a:ext>
              </a:extLst>
            </p:cNvPr>
            <p:cNvSpPr>
              <a:spLocks noChangeArrowheads="1"/>
            </p:cNvSpPr>
            <p:nvPr/>
          </p:nvSpPr>
          <p:spPr bwMode="auto">
            <a:xfrm>
              <a:off x="3810" y="1661"/>
              <a:ext cx="15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b="0">
                  <a:solidFill>
                    <a:srgbClr val="0066FF"/>
                  </a:solidFill>
                </a:rPr>
                <a:t>而按规则，这时必</a:t>
              </a:r>
              <a:r>
                <a:rPr lang="en-US" altLang="zh-CN" b="0">
                  <a:solidFill>
                    <a:srgbClr val="0066FF"/>
                  </a:solidFill>
                </a:rPr>
                <a:t>Ti&lt;</a:t>
              </a:r>
              <a:r>
                <a:rPr lang="zh-CN" altLang="en-US" b="0">
                  <a:solidFill>
                    <a:srgbClr val="0066FF"/>
                  </a:solidFill>
                </a:rPr>
                <a:t> </a:t>
              </a:r>
              <a:r>
                <a:rPr lang="en-US" altLang="zh-CN" b="0">
                  <a:solidFill>
                    <a:srgbClr val="0066FF"/>
                  </a:solidFill>
                </a:rPr>
                <a:t>Tj(</a:t>
              </a:r>
              <a:r>
                <a:rPr lang="zh-CN" altLang="en-US" b="0">
                  <a:solidFill>
                    <a:srgbClr val="0066FF"/>
                  </a:solidFill>
                </a:rPr>
                <a:t>否则</a:t>
              </a:r>
              <a:r>
                <a:rPr lang="en-US" altLang="zh-CN" b="0">
                  <a:solidFill>
                    <a:srgbClr val="0066FF"/>
                  </a:solidFill>
                </a:rPr>
                <a:t>Ti</a:t>
              </a:r>
              <a:r>
                <a:rPr lang="zh-CN" altLang="en-US" b="0">
                  <a:solidFill>
                    <a:srgbClr val="0066FF"/>
                  </a:solidFill>
                </a:rPr>
                <a:t>撤销</a:t>
              </a:r>
              <a:r>
                <a:rPr lang="en-US" altLang="zh-CN" b="0">
                  <a:solidFill>
                    <a:srgbClr val="0066FF"/>
                  </a:solidFill>
                </a:rPr>
                <a:t>)</a:t>
              </a:r>
              <a:endParaRPr lang="zh-CN" altLang="en-US" b="0">
                <a:solidFill>
                  <a:srgbClr val="0066FF"/>
                </a:solidFill>
              </a:endParaRPr>
            </a:p>
          </p:txBody>
        </p:sp>
      </p:grpSp>
      <p:grpSp>
        <p:nvGrpSpPr>
          <p:cNvPr id="834578" name="Group 18">
            <a:extLst>
              <a:ext uri="{FF2B5EF4-FFF2-40B4-BE49-F238E27FC236}">
                <a16:creationId xmlns:a16="http://schemas.microsoft.com/office/drawing/2014/main" id="{0920CCC6-0A1D-6408-2D0E-599EE2D1B53E}"/>
              </a:ext>
            </a:extLst>
          </p:cNvPr>
          <p:cNvGrpSpPr>
            <a:grpSpLocks/>
          </p:cNvGrpSpPr>
          <p:nvPr/>
        </p:nvGrpSpPr>
        <p:grpSpPr bwMode="auto">
          <a:xfrm>
            <a:off x="2519363" y="4360863"/>
            <a:ext cx="6507162" cy="182562"/>
            <a:chOff x="1587" y="2387"/>
            <a:chExt cx="4099" cy="115"/>
          </a:xfrm>
        </p:grpSpPr>
        <p:sp>
          <p:nvSpPr>
            <p:cNvPr id="834579" name="Rectangle 19">
              <a:extLst>
                <a:ext uri="{FF2B5EF4-FFF2-40B4-BE49-F238E27FC236}">
                  <a16:creationId xmlns:a16="http://schemas.microsoft.com/office/drawing/2014/main" id="{B5B901A6-95EC-838D-34FA-2BC9D52699DC}"/>
                </a:ext>
              </a:extLst>
            </p:cNvPr>
            <p:cNvSpPr>
              <a:spLocks noChangeArrowheads="1"/>
            </p:cNvSpPr>
            <p:nvPr/>
          </p:nvSpPr>
          <p:spPr bwMode="auto">
            <a:xfrm>
              <a:off x="1587" y="2387"/>
              <a:ext cx="1517"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zh-CN" altLang="en-US" b="0">
                  <a:solidFill>
                    <a:srgbClr val="0066FF"/>
                  </a:solidFill>
                  <a:latin typeface="Tahoma" panose="020B0604030504040204" pitchFamily="1" charset="0"/>
                </a:rPr>
                <a:t>若</a:t>
              </a:r>
              <a:r>
                <a:rPr lang="en-US" altLang="zh-CN" b="0">
                  <a:solidFill>
                    <a:srgbClr val="0066FF"/>
                  </a:solidFill>
                  <a:latin typeface="Tahoma" panose="020B0604030504040204" pitchFamily="1" charset="0"/>
                </a:rPr>
                <a:t>Ti</a:t>
              </a:r>
              <a:r>
                <a:rPr lang="zh-CN" altLang="en-US" b="0">
                  <a:solidFill>
                    <a:srgbClr val="0066FF"/>
                  </a:solidFill>
                  <a:latin typeface="Tahoma" panose="020B0604030504040204" pitchFamily="1" charset="0"/>
                </a:rPr>
                <a:t>写</a:t>
              </a:r>
              <a:r>
                <a:rPr lang="en-US" altLang="zh-CN" b="0">
                  <a:solidFill>
                    <a:srgbClr val="0066FF"/>
                  </a:solidFill>
                  <a:latin typeface="Tahoma" panose="020B0604030504040204" pitchFamily="1" charset="0"/>
                </a:rPr>
                <a:t>Q</a:t>
              </a:r>
              <a:r>
                <a:rPr lang="zh-CN" altLang="en-US" b="0">
                  <a:solidFill>
                    <a:srgbClr val="0066FF"/>
                  </a:solidFill>
                  <a:latin typeface="Tahoma" panose="020B0604030504040204" pitchFamily="1" charset="0"/>
                </a:rPr>
                <a:t>，</a:t>
              </a:r>
              <a:r>
                <a:rPr lang="en-US" altLang="zh-CN" b="0">
                  <a:solidFill>
                    <a:srgbClr val="0066FF"/>
                  </a:solidFill>
                  <a:latin typeface="Tahoma" panose="020B0604030504040204" pitchFamily="1" charset="0"/>
                </a:rPr>
                <a:t>Tj</a:t>
              </a:r>
              <a:r>
                <a:rPr lang="zh-CN" altLang="en-US" b="0">
                  <a:solidFill>
                    <a:srgbClr val="0066FF"/>
                  </a:solidFill>
                  <a:latin typeface="Tahoma" panose="020B0604030504040204" pitchFamily="1" charset="0"/>
                </a:rPr>
                <a:t>读</a:t>
              </a:r>
              <a:r>
                <a:rPr lang="en-US" altLang="zh-CN" b="0">
                  <a:solidFill>
                    <a:srgbClr val="0066FF"/>
                  </a:solidFill>
                  <a:latin typeface="Tahoma" panose="020B0604030504040204" pitchFamily="1" charset="0"/>
                </a:rPr>
                <a:t>Q</a:t>
              </a:r>
              <a:r>
                <a:rPr lang="zh-CN" altLang="en-US" b="0">
                  <a:solidFill>
                    <a:srgbClr val="0066FF"/>
                  </a:solidFill>
                  <a:latin typeface="Tahoma" panose="020B0604030504040204" pitchFamily="1" charset="0"/>
                </a:rPr>
                <a:t>或写</a:t>
              </a:r>
              <a:r>
                <a:rPr lang="en-US" altLang="zh-CN" b="0">
                  <a:solidFill>
                    <a:srgbClr val="0066FF"/>
                  </a:solidFill>
                  <a:latin typeface="Tahoma" panose="020B0604030504040204" pitchFamily="1" charset="0"/>
                </a:rPr>
                <a:t>Q</a:t>
              </a:r>
              <a:r>
                <a:rPr lang="zh-CN" altLang="en-US" b="0">
                  <a:solidFill>
                    <a:srgbClr val="0066FF"/>
                  </a:solidFill>
                  <a:latin typeface="Tahoma" panose="020B0604030504040204" pitchFamily="1" charset="0"/>
                </a:rPr>
                <a:t>均是冲突操作</a:t>
              </a:r>
            </a:p>
          </p:txBody>
        </p:sp>
        <p:sp>
          <p:nvSpPr>
            <p:cNvPr id="14353" name="Rectangle 20">
              <a:extLst>
                <a:ext uri="{FF2B5EF4-FFF2-40B4-BE49-F238E27FC236}">
                  <a16:creationId xmlns:a16="http://schemas.microsoft.com/office/drawing/2014/main" id="{C1309ADA-41C1-C321-DE86-EA7084B619D2}"/>
                </a:ext>
              </a:extLst>
            </p:cNvPr>
            <p:cNvSpPr>
              <a:spLocks noChangeArrowheads="1"/>
            </p:cNvSpPr>
            <p:nvPr/>
          </p:nvSpPr>
          <p:spPr bwMode="auto">
            <a:xfrm>
              <a:off x="3833" y="2387"/>
              <a:ext cx="18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b="0">
                  <a:solidFill>
                    <a:srgbClr val="0066FF"/>
                  </a:solidFill>
                </a:rPr>
                <a:t>而按规则，这两种情形均</a:t>
              </a:r>
              <a:r>
                <a:rPr lang="en-US" altLang="zh-CN" b="0">
                  <a:solidFill>
                    <a:srgbClr val="0066FF"/>
                  </a:solidFill>
                </a:rPr>
                <a:t>Ti&lt;</a:t>
              </a:r>
              <a:r>
                <a:rPr lang="zh-CN" altLang="en-US" b="0">
                  <a:solidFill>
                    <a:srgbClr val="0066FF"/>
                  </a:solidFill>
                </a:rPr>
                <a:t> </a:t>
              </a:r>
              <a:r>
                <a:rPr lang="en-US" altLang="zh-CN" b="0">
                  <a:solidFill>
                    <a:srgbClr val="0066FF"/>
                  </a:solidFill>
                </a:rPr>
                <a:t>Tj(</a:t>
              </a:r>
              <a:r>
                <a:rPr lang="zh-CN" altLang="en-US" b="0">
                  <a:solidFill>
                    <a:srgbClr val="0066FF"/>
                  </a:solidFill>
                </a:rPr>
                <a:t>否则</a:t>
              </a:r>
              <a:r>
                <a:rPr lang="en-US" altLang="zh-CN" b="0">
                  <a:solidFill>
                    <a:srgbClr val="0066FF"/>
                  </a:solidFill>
                </a:rPr>
                <a:t>Ti</a:t>
              </a:r>
              <a:r>
                <a:rPr lang="zh-CN" altLang="en-US" b="0">
                  <a:solidFill>
                    <a:srgbClr val="0066FF"/>
                  </a:solidFill>
                </a:rPr>
                <a:t>撤销</a:t>
              </a:r>
              <a:r>
                <a:rPr lang="en-US" altLang="zh-CN" b="0">
                  <a:solidFill>
                    <a:srgbClr val="0066FF"/>
                  </a:solidFill>
                </a:rPr>
                <a:t>)</a:t>
              </a:r>
              <a:endParaRPr lang="zh-CN" altLang="en-US" b="0">
                <a:solidFill>
                  <a:srgbClr val="0066FF"/>
                </a:solidFill>
              </a:endParaRPr>
            </a:p>
          </p:txBody>
        </p:sp>
      </p:grpSp>
      <p:sp>
        <p:nvSpPr>
          <p:cNvPr id="834581" name="Rectangle 21">
            <a:extLst>
              <a:ext uri="{FF2B5EF4-FFF2-40B4-BE49-F238E27FC236}">
                <a16:creationId xmlns:a16="http://schemas.microsoft.com/office/drawing/2014/main" id="{8CBEF195-83DA-00E4-169F-9D174B408E52}"/>
              </a:ext>
            </a:extLst>
          </p:cNvPr>
          <p:cNvSpPr>
            <a:spLocks noChangeArrowheads="1"/>
          </p:cNvSpPr>
          <p:nvPr/>
        </p:nvSpPr>
        <p:spPr bwMode="auto">
          <a:xfrm>
            <a:off x="647700" y="3713163"/>
            <a:ext cx="404813" cy="18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b="0">
                <a:latin typeface="Tahoma" panose="020B0604030504040204" pitchFamily="1" charset="0"/>
              </a:rPr>
              <a:t>Ti</a:t>
            </a:r>
            <a:r>
              <a:rPr lang="en-US" altLang="zh-CN" b="0">
                <a:latin typeface="Tahoma" panose="020B0604030504040204" pitchFamily="1" charset="0"/>
                <a:sym typeface="Wingdings" panose="05000000000000000000" pitchFamily="2" charset="2"/>
              </a:rPr>
              <a:t></a:t>
            </a:r>
            <a:r>
              <a:rPr lang="en-US" altLang="zh-CN" b="0">
                <a:latin typeface="Tahoma" panose="020B0604030504040204" pitchFamily="1" charset="0"/>
              </a:rPr>
              <a:t>Tj</a:t>
            </a:r>
            <a:endParaRPr lang="zh-CN" altLang="en-US" b="0">
              <a:latin typeface="Tahoma" panose="020B0604030504040204" pitchFamily="1" charset="0"/>
            </a:endParaRPr>
          </a:p>
        </p:txBody>
      </p:sp>
      <p:grpSp>
        <p:nvGrpSpPr>
          <p:cNvPr id="834587" name="Group 27">
            <a:extLst>
              <a:ext uri="{FF2B5EF4-FFF2-40B4-BE49-F238E27FC236}">
                <a16:creationId xmlns:a16="http://schemas.microsoft.com/office/drawing/2014/main" id="{80413FC6-2F9B-7976-630B-D5F3CD933900}"/>
              </a:ext>
            </a:extLst>
          </p:cNvPr>
          <p:cNvGrpSpPr>
            <a:grpSpLocks/>
          </p:cNvGrpSpPr>
          <p:nvPr/>
        </p:nvGrpSpPr>
        <p:grpSpPr bwMode="auto">
          <a:xfrm>
            <a:off x="1143000" y="6021388"/>
            <a:ext cx="7713663" cy="250825"/>
            <a:chOff x="2808" y="3341"/>
            <a:chExt cx="4859" cy="158"/>
          </a:xfrm>
        </p:grpSpPr>
        <p:sp>
          <p:nvSpPr>
            <p:cNvPr id="14356" name="Rectangle 12">
              <a:extLst>
                <a:ext uri="{FF2B5EF4-FFF2-40B4-BE49-F238E27FC236}">
                  <a16:creationId xmlns:a16="http://schemas.microsoft.com/office/drawing/2014/main" id="{69BEAA66-6A23-630E-A5C1-5230B1E4DE37}"/>
                </a:ext>
              </a:extLst>
            </p:cNvPr>
            <p:cNvSpPr>
              <a:spLocks noChangeArrowheads="1"/>
            </p:cNvSpPr>
            <p:nvPr/>
          </p:nvSpPr>
          <p:spPr bwMode="auto">
            <a:xfrm>
              <a:off x="4423" y="3345"/>
              <a:ext cx="324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600"/>
                <a:t>不会出现死锁现象</a:t>
              </a:r>
              <a:r>
                <a:rPr lang="en-US" altLang="zh-CN" sz="1600"/>
                <a:t>!</a:t>
              </a:r>
              <a:r>
                <a:rPr lang="zh-CN" altLang="en-US" sz="1600"/>
                <a:t>（</a:t>
              </a:r>
              <a:r>
                <a:rPr lang="zh-CN" altLang="en-US" sz="1600">
                  <a:solidFill>
                    <a:srgbClr val="428E5B"/>
                  </a:solidFill>
                </a:rPr>
                <a:t>因为</a:t>
              </a:r>
              <a:r>
                <a:rPr lang="zh-CN" altLang="en-US" sz="1600"/>
                <a:t>不要求事务加锁，也不需等待）</a:t>
              </a:r>
            </a:p>
          </p:txBody>
        </p:sp>
        <p:sp>
          <p:nvSpPr>
            <p:cNvPr id="14357" name="Rectangle 25">
              <a:extLst>
                <a:ext uri="{FF2B5EF4-FFF2-40B4-BE49-F238E27FC236}">
                  <a16:creationId xmlns:a16="http://schemas.microsoft.com/office/drawing/2014/main" id="{501972D2-F8BC-2B7E-B826-5E167D5EE32A}"/>
                </a:ext>
              </a:extLst>
            </p:cNvPr>
            <p:cNvSpPr>
              <a:spLocks noChangeArrowheads="1"/>
            </p:cNvSpPr>
            <p:nvPr/>
          </p:nvSpPr>
          <p:spPr bwMode="auto">
            <a:xfrm>
              <a:off x="2808" y="3341"/>
              <a:ext cx="16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a:t>2</a:t>
              </a:r>
              <a:r>
                <a:rPr lang="zh-CN" altLang="en-US" sz="1600"/>
                <a:t>）时间戳排序协议还保证：</a:t>
              </a:r>
              <a:endParaRPr lang="en-US" altLang="zh-CN" sz="1600"/>
            </a:p>
          </p:txBody>
        </p:sp>
      </p:grpSp>
      <p:grpSp>
        <p:nvGrpSpPr>
          <p:cNvPr id="834590" name="Group 30">
            <a:extLst>
              <a:ext uri="{FF2B5EF4-FFF2-40B4-BE49-F238E27FC236}">
                <a16:creationId xmlns:a16="http://schemas.microsoft.com/office/drawing/2014/main" id="{B1CB4026-3E64-9DF9-310D-0E882AC956CF}"/>
              </a:ext>
            </a:extLst>
          </p:cNvPr>
          <p:cNvGrpSpPr>
            <a:grpSpLocks/>
          </p:cNvGrpSpPr>
          <p:nvPr/>
        </p:nvGrpSpPr>
        <p:grpSpPr bwMode="auto">
          <a:xfrm>
            <a:off x="1155700" y="5130800"/>
            <a:ext cx="7775575" cy="661988"/>
            <a:chOff x="702" y="2938"/>
            <a:chExt cx="4898" cy="417"/>
          </a:xfrm>
        </p:grpSpPr>
        <p:sp>
          <p:nvSpPr>
            <p:cNvPr id="14359" name="Rectangle 10">
              <a:extLst>
                <a:ext uri="{FF2B5EF4-FFF2-40B4-BE49-F238E27FC236}">
                  <a16:creationId xmlns:a16="http://schemas.microsoft.com/office/drawing/2014/main" id="{5C882532-3AC3-A36A-2F49-A6C3ABF10EC7}"/>
                </a:ext>
              </a:extLst>
            </p:cNvPr>
            <p:cNvSpPr>
              <a:spLocks noChangeArrowheads="1"/>
            </p:cNvSpPr>
            <p:nvPr/>
          </p:nvSpPr>
          <p:spPr bwMode="auto">
            <a:xfrm>
              <a:off x="2430" y="3201"/>
              <a:ext cx="30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600"/>
                <a:t>冲突可串行化！</a:t>
              </a:r>
              <a:r>
                <a:rPr lang="en-US" altLang="zh-CN" sz="1600"/>
                <a:t>(</a:t>
              </a:r>
              <a:r>
                <a:rPr lang="zh-CN" altLang="en-US" sz="1600">
                  <a:solidFill>
                    <a:srgbClr val="428E5B"/>
                  </a:solidFill>
                </a:rPr>
                <a:t>因为</a:t>
              </a:r>
              <a:r>
                <a:rPr lang="zh-CN" altLang="en-US" sz="1600"/>
                <a:t>冲突操作按时间戳顺序进行处理</a:t>
              </a:r>
              <a:r>
                <a:rPr lang="en-US" altLang="zh-CN" sz="1600"/>
                <a:t>)</a:t>
              </a:r>
              <a:endParaRPr lang="zh-CN" altLang="en-US" sz="1600"/>
            </a:p>
          </p:txBody>
        </p:sp>
        <p:sp>
          <p:nvSpPr>
            <p:cNvPr id="14360" name="Rectangle 22">
              <a:extLst>
                <a:ext uri="{FF2B5EF4-FFF2-40B4-BE49-F238E27FC236}">
                  <a16:creationId xmlns:a16="http://schemas.microsoft.com/office/drawing/2014/main" id="{5A66518F-67FA-005D-08D2-3274370CD076}"/>
                </a:ext>
              </a:extLst>
            </p:cNvPr>
            <p:cNvSpPr>
              <a:spLocks noChangeArrowheads="1"/>
            </p:cNvSpPr>
            <p:nvPr/>
          </p:nvSpPr>
          <p:spPr bwMode="auto">
            <a:xfrm>
              <a:off x="4816" y="2938"/>
              <a:ext cx="78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400"/>
                <a:t>(</a:t>
              </a:r>
              <a:r>
                <a:rPr lang="zh-CN" altLang="en-US" sz="1400"/>
                <a:t>优先图中无环</a:t>
              </a:r>
              <a:r>
                <a:rPr lang="en-US" altLang="zh-CN" sz="1400"/>
                <a:t>)</a:t>
              </a:r>
            </a:p>
          </p:txBody>
        </p:sp>
        <p:sp>
          <p:nvSpPr>
            <p:cNvPr id="834583" name="Line 23">
              <a:extLst>
                <a:ext uri="{FF2B5EF4-FFF2-40B4-BE49-F238E27FC236}">
                  <a16:creationId xmlns:a16="http://schemas.microsoft.com/office/drawing/2014/main" id="{457377D1-387B-F31B-4E7C-0D8E0B9181E0}"/>
                </a:ext>
              </a:extLst>
            </p:cNvPr>
            <p:cNvSpPr>
              <a:spLocks noChangeShapeType="1"/>
            </p:cNvSpPr>
            <p:nvPr/>
          </p:nvSpPr>
          <p:spPr bwMode="auto">
            <a:xfrm>
              <a:off x="5058" y="3096"/>
              <a:ext cx="0" cy="138"/>
            </a:xfrm>
            <a:prstGeom prst="line">
              <a:avLst/>
            </a:prstGeom>
            <a:noFill/>
            <a:ln w="19050">
              <a:solidFill>
                <a:schemeClr val="tx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14362" name="Rectangle 28">
              <a:extLst>
                <a:ext uri="{FF2B5EF4-FFF2-40B4-BE49-F238E27FC236}">
                  <a16:creationId xmlns:a16="http://schemas.microsoft.com/office/drawing/2014/main" id="{675222FD-83DA-6F31-37DC-2037B95DDB40}"/>
                </a:ext>
              </a:extLst>
            </p:cNvPr>
            <p:cNvSpPr>
              <a:spLocks noChangeArrowheads="1"/>
            </p:cNvSpPr>
            <p:nvPr/>
          </p:nvSpPr>
          <p:spPr bwMode="auto">
            <a:xfrm>
              <a:off x="702" y="3191"/>
              <a:ext cx="17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eaLnBrk="0" hangingPunct="0"/>
              <a:r>
                <a:rPr lang="en-US" altLang="zh-CN" sz="1600"/>
                <a:t>1</a:t>
              </a:r>
              <a:r>
                <a:rPr lang="zh-CN" altLang="en-US" sz="1600"/>
                <a:t>）时间戳排序协议不仅保证：</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34575"/>
                                        </p:tgtEl>
                                        <p:attrNameLst>
                                          <p:attrName>style.visibility</p:attrName>
                                        </p:attrNameLst>
                                      </p:cBhvr>
                                      <p:to>
                                        <p:strVal val="visible"/>
                                      </p:to>
                                    </p:set>
                                    <p:anim calcmode="lin" valueType="num">
                                      <p:cBhvr additive="base">
                                        <p:cTn id="7" dur="500" fill="hold"/>
                                        <p:tgtEl>
                                          <p:spTgt spid="834575"/>
                                        </p:tgtEl>
                                        <p:attrNameLst>
                                          <p:attrName>ppt_x</p:attrName>
                                        </p:attrNameLst>
                                      </p:cBhvr>
                                      <p:tavLst>
                                        <p:tav tm="0">
                                          <p:val>
                                            <p:strVal val="#ppt_x"/>
                                          </p:val>
                                        </p:tav>
                                        <p:tav tm="100000">
                                          <p:val>
                                            <p:strVal val="#ppt_x"/>
                                          </p:val>
                                        </p:tav>
                                      </p:tavLst>
                                    </p:anim>
                                    <p:anim calcmode="lin" valueType="num">
                                      <p:cBhvr additive="base">
                                        <p:cTn id="8" dur="500" fill="hold"/>
                                        <p:tgtEl>
                                          <p:spTgt spid="8345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34578"/>
                                        </p:tgtEl>
                                        <p:attrNameLst>
                                          <p:attrName>style.visibility</p:attrName>
                                        </p:attrNameLst>
                                      </p:cBhvr>
                                      <p:to>
                                        <p:strVal val="visible"/>
                                      </p:to>
                                    </p:set>
                                    <p:anim calcmode="lin" valueType="num">
                                      <p:cBhvr additive="base">
                                        <p:cTn id="13" dur="500" fill="hold"/>
                                        <p:tgtEl>
                                          <p:spTgt spid="834578"/>
                                        </p:tgtEl>
                                        <p:attrNameLst>
                                          <p:attrName>ppt_x</p:attrName>
                                        </p:attrNameLst>
                                      </p:cBhvr>
                                      <p:tavLst>
                                        <p:tav tm="0">
                                          <p:val>
                                            <p:strVal val="#ppt_x"/>
                                          </p:val>
                                        </p:tav>
                                        <p:tav tm="100000">
                                          <p:val>
                                            <p:strVal val="#ppt_x"/>
                                          </p:val>
                                        </p:tav>
                                      </p:tavLst>
                                    </p:anim>
                                    <p:anim calcmode="lin" valueType="num">
                                      <p:cBhvr additive="base">
                                        <p:cTn id="14" dur="500" fill="hold"/>
                                        <p:tgtEl>
                                          <p:spTgt spid="83457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34590"/>
                                        </p:tgtEl>
                                        <p:attrNameLst>
                                          <p:attrName>style.visibility</p:attrName>
                                        </p:attrNameLst>
                                      </p:cBhvr>
                                      <p:to>
                                        <p:strVal val="visible"/>
                                      </p:to>
                                    </p:set>
                                    <p:anim calcmode="lin" valueType="num">
                                      <p:cBhvr additive="base">
                                        <p:cTn id="19" dur="500" fill="hold"/>
                                        <p:tgtEl>
                                          <p:spTgt spid="834590"/>
                                        </p:tgtEl>
                                        <p:attrNameLst>
                                          <p:attrName>ppt_x</p:attrName>
                                        </p:attrNameLst>
                                      </p:cBhvr>
                                      <p:tavLst>
                                        <p:tav tm="0">
                                          <p:val>
                                            <p:strVal val="#ppt_x"/>
                                          </p:val>
                                        </p:tav>
                                        <p:tav tm="100000">
                                          <p:val>
                                            <p:strVal val="#ppt_x"/>
                                          </p:val>
                                        </p:tav>
                                      </p:tavLst>
                                    </p:anim>
                                    <p:anim calcmode="lin" valueType="num">
                                      <p:cBhvr additive="base">
                                        <p:cTn id="20" dur="500" fill="hold"/>
                                        <p:tgtEl>
                                          <p:spTgt spid="83459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34587"/>
                                        </p:tgtEl>
                                        <p:attrNameLst>
                                          <p:attrName>style.visibility</p:attrName>
                                        </p:attrNameLst>
                                      </p:cBhvr>
                                      <p:to>
                                        <p:strVal val="visible"/>
                                      </p:to>
                                    </p:set>
                                    <p:anim calcmode="lin" valueType="num">
                                      <p:cBhvr additive="base">
                                        <p:cTn id="25" dur="500" fill="hold"/>
                                        <p:tgtEl>
                                          <p:spTgt spid="834587"/>
                                        </p:tgtEl>
                                        <p:attrNameLst>
                                          <p:attrName>ppt_x</p:attrName>
                                        </p:attrNameLst>
                                      </p:cBhvr>
                                      <p:tavLst>
                                        <p:tav tm="0">
                                          <p:val>
                                            <p:strVal val="#ppt_x"/>
                                          </p:val>
                                        </p:tav>
                                        <p:tav tm="100000">
                                          <p:val>
                                            <p:strVal val="#ppt_x"/>
                                          </p:val>
                                        </p:tav>
                                      </p:tavLst>
                                    </p:anim>
                                    <p:anim calcmode="lin" valueType="num">
                                      <p:cBhvr additive="base">
                                        <p:cTn id="26" dur="500" fill="hold"/>
                                        <p:tgtEl>
                                          <p:spTgt spid="834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3">
            <a:extLst>
              <a:ext uri="{FF2B5EF4-FFF2-40B4-BE49-F238E27FC236}">
                <a16:creationId xmlns:a16="http://schemas.microsoft.com/office/drawing/2014/main" id="{F08ECA0C-4892-0482-176B-EAE8BE7A93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4F21D22-C1DD-4B1C-9F0B-882DC70CF191}" type="slidenum">
              <a:rPr lang="zh-CN" altLang="en-US"/>
              <a:pPr eaLnBrk="0" hangingPunct="0"/>
              <a:t>416</a:t>
            </a:fld>
            <a:endParaRPr lang="zh-CN" altLang="en-US"/>
          </a:p>
        </p:txBody>
      </p:sp>
      <p:grpSp>
        <p:nvGrpSpPr>
          <p:cNvPr id="16386" name="Group 46">
            <a:extLst>
              <a:ext uri="{FF2B5EF4-FFF2-40B4-BE49-F238E27FC236}">
                <a16:creationId xmlns:a16="http://schemas.microsoft.com/office/drawing/2014/main" id="{C6EB562B-CDF6-D3FE-E80C-21DFC32C0282}"/>
              </a:ext>
            </a:extLst>
          </p:cNvPr>
          <p:cNvGrpSpPr>
            <a:grpSpLocks/>
          </p:cNvGrpSpPr>
          <p:nvPr/>
        </p:nvGrpSpPr>
        <p:grpSpPr bwMode="auto">
          <a:xfrm>
            <a:off x="792163" y="2349500"/>
            <a:ext cx="6218237" cy="3717925"/>
            <a:chOff x="499" y="1480"/>
            <a:chExt cx="3917" cy="2342"/>
          </a:xfrm>
        </p:grpSpPr>
        <p:grpSp>
          <p:nvGrpSpPr>
            <p:cNvPr id="16387" name="Group 2">
              <a:extLst>
                <a:ext uri="{FF2B5EF4-FFF2-40B4-BE49-F238E27FC236}">
                  <a16:creationId xmlns:a16="http://schemas.microsoft.com/office/drawing/2014/main" id="{C30374F0-BA5A-3315-E3ED-6B5FA3BF132E}"/>
                </a:ext>
              </a:extLst>
            </p:cNvPr>
            <p:cNvGrpSpPr>
              <a:grpSpLocks/>
            </p:cNvGrpSpPr>
            <p:nvPr/>
          </p:nvGrpSpPr>
          <p:grpSpPr bwMode="auto">
            <a:xfrm>
              <a:off x="499" y="1480"/>
              <a:ext cx="3139" cy="2342"/>
              <a:chOff x="521" y="1480"/>
              <a:chExt cx="3139" cy="2342"/>
            </a:xfrm>
          </p:grpSpPr>
          <p:grpSp>
            <p:nvGrpSpPr>
              <p:cNvPr id="16388" name="Group 3">
                <a:extLst>
                  <a:ext uri="{FF2B5EF4-FFF2-40B4-BE49-F238E27FC236}">
                    <a16:creationId xmlns:a16="http://schemas.microsoft.com/office/drawing/2014/main" id="{64A1955E-F167-8457-132E-6C747E392C7F}"/>
                  </a:ext>
                </a:extLst>
              </p:cNvPr>
              <p:cNvGrpSpPr>
                <a:grpSpLocks/>
              </p:cNvGrpSpPr>
              <p:nvPr/>
            </p:nvGrpSpPr>
            <p:grpSpPr bwMode="auto">
              <a:xfrm>
                <a:off x="521" y="1480"/>
                <a:ext cx="3139" cy="2342"/>
                <a:chOff x="521" y="1480"/>
                <a:chExt cx="3139" cy="2342"/>
              </a:xfrm>
            </p:grpSpPr>
            <p:grpSp>
              <p:nvGrpSpPr>
                <p:cNvPr id="16389" name="Group 4">
                  <a:extLst>
                    <a:ext uri="{FF2B5EF4-FFF2-40B4-BE49-F238E27FC236}">
                      <a16:creationId xmlns:a16="http://schemas.microsoft.com/office/drawing/2014/main" id="{E107CDFC-AB2B-5846-50A9-CAAF54303177}"/>
                    </a:ext>
                  </a:extLst>
                </p:cNvPr>
                <p:cNvGrpSpPr>
                  <a:grpSpLocks/>
                </p:cNvGrpSpPr>
                <p:nvPr/>
              </p:nvGrpSpPr>
              <p:grpSpPr bwMode="auto">
                <a:xfrm>
                  <a:off x="521" y="1480"/>
                  <a:ext cx="3139" cy="2342"/>
                  <a:chOff x="521" y="1480"/>
                  <a:chExt cx="3139" cy="2342"/>
                </a:xfrm>
              </p:grpSpPr>
              <p:pic>
                <p:nvPicPr>
                  <p:cNvPr id="16390" name="Picture 6">
                    <a:extLst>
                      <a:ext uri="{FF2B5EF4-FFF2-40B4-BE49-F238E27FC236}">
                        <a16:creationId xmlns:a16="http://schemas.microsoft.com/office/drawing/2014/main" id="{8F0BCAD7-4233-0842-8945-5919491267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 y="1480"/>
                    <a:ext cx="3139" cy="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Rectangle 6">
                    <a:extLst>
                      <a:ext uri="{FF2B5EF4-FFF2-40B4-BE49-F238E27FC236}">
                        <a16:creationId xmlns:a16="http://schemas.microsoft.com/office/drawing/2014/main" id="{C19E2950-D401-EF1C-FE54-6E7C2CD7B2D6}"/>
                      </a:ext>
                    </a:extLst>
                  </p:cNvPr>
                  <p:cNvSpPr>
                    <a:spLocks noChangeArrowheads="1"/>
                  </p:cNvSpPr>
                  <p:nvPr/>
                </p:nvSpPr>
                <p:spPr bwMode="auto">
                  <a:xfrm>
                    <a:off x="3292" y="2442"/>
                    <a:ext cx="170" cy="1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r>
                      <a:rPr lang="en-US" altLang="zh-CN" sz="1000" dirty="0"/>
                      <a:t>(</a:t>
                    </a:r>
                    <a:r>
                      <a:rPr lang="en-US" altLang="zh-CN" sz="1400" dirty="0">
                        <a:solidFill>
                          <a:schemeClr val="tx2"/>
                        </a:solidFill>
                        <a:latin typeface="Times New Roman" panose="02020603050405020304" pitchFamily="1" charset="0"/>
                      </a:rPr>
                      <a:t>Z</a:t>
                    </a:r>
                    <a:r>
                      <a:rPr lang="en-US" altLang="zh-CN" sz="1000" dirty="0"/>
                      <a:t>) </a:t>
                    </a:r>
                    <a:endParaRPr lang="zh-CN" altLang="en-US" sz="1000" dirty="0"/>
                  </a:p>
                </p:txBody>
              </p:sp>
            </p:grpSp>
            <p:sp>
              <p:nvSpPr>
                <p:cNvPr id="10261" name="Rectangle 7">
                  <a:extLst>
                    <a:ext uri="{FF2B5EF4-FFF2-40B4-BE49-F238E27FC236}">
                      <a16:creationId xmlns:a16="http://schemas.microsoft.com/office/drawing/2014/main" id="{0C08C83D-84EA-DBE6-5812-DCA36D26C1E9}"/>
                    </a:ext>
                  </a:extLst>
                </p:cNvPr>
                <p:cNvSpPr>
                  <a:spLocks noChangeArrowheads="1"/>
                </p:cNvSpPr>
                <p:nvPr/>
              </p:nvSpPr>
              <p:spPr bwMode="auto">
                <a:xfrm>
                  <a:off x="521" y="3521"/>
                  <a:ext cx="3130" cy="2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endParaRPr lang="zh-CN" altLang="en-US"/>
                </a:p>
              </p:txBody>
            </p:sp>
          </p:grpSp>
          <p:sp>
            <p:nvSpPr>
              <p:cNvPr id="10259" name="Rectangle 8">
                <a:extLst>
                  <a:ext uri="{FF2B5EF4-FFF2-40B4-BE49-F238E27FC236}">
                    <a16:creationId xmlns:a16="http://schemas.microsoft.com/office/drawing/2014/main" id="{AD6A310F-CB95-E298-287E-F243BD9E5CE2}"/>
                  </a:ext>
                </a:extLst>
              </p:cNvPr>
              <p:cNvSpPr>
                <a:spLocks noChangeArrowheads="1"/>
              </p:cNvSpPr>
              <p:nvPr/>
            </p:nvSpPr>
            <p:spPr bwMode="auto">
              <a:xfrm>
                <a:off x="3085" y="2777"/>
                <a:ext cx="39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r>
                  <a:rPr lang="en-US" altLang="zh-CN" sz="1400">
                    <a:latin typeface="Times New Roman" panose="02020603050405020304" pitchFamily="1" charset="0"/>
                  </a:rPr>
                  <a:t>write(Z)</a:t>
                </a:r>
              </a:p>
              <a:p>
                <a:pPr algn="ctr" eaLnBrk="0" hangingPunct="0">
                  <a:defRPr/>
                </a:pPr>
                <a:r>
                  <a:rPr lang="en-US" altLang="zh-CN" sz="1400">
                    <a:solidFill>
                      <a:schemeClr val="tx2"/>
                    </a:solidFill>
                    <a:latin typeface="Times New Roman" panose="02020603050405020304" pitchFamily="1" charset="0"/>
                  </a:rPr>
                  <a:t>commit</a:t>
                </a:r>
              </a:p>
            </p:txBody>
          </p:sp>
        </p:grpSp>
        <p:sp>
          <p:nvSpPr>
            <p:cNvPr id="16394" name="Rectangle 41">
              <a:extLst>
                <a:ext uri="{FF2B5EF4-FFF2-40B4-BE49-F238E27FC236}">
                  <a16:creationId xmlns:a16="http://schemas.microsoft.com/office/drawing/2014/main" id="{7AC479BE-8B2B-E68C-6E49-FEB8A201BF85}"/>
                </a:ext>
              </a:extLst>
            </p:cNvPr>
            <p:cNvSpPr>
              <a:spLocks noChangeArrowheads="1"/>
            </p:cNvSpPr>
            <p:nvPr/>
          </p:nvSpPr>
          <p:spPr bwMode="auto">
            <a:xfrm>
              <a:off x="3696" y="2432"/>
              <a:ext cx="7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66FF"/>
                  </a:solidFill>
                </a:rPr>
                <a:t>T5</a:t>
              </a:r>
              <a:r>
                <a:rPr lang="zh-CN" altLang="en-US">
                  <a:solidFill>
                    <a:srgbClr val="0066FF"/>
                  </a:solidFill>
                </a:rPr>
                <a:t>读了</a:t>
              </a:r>
              <a:r>
                <a:rPr lang="en-US" altLang="zh-CN">
                  <a:solidFill>
                    <a:srgbClr val="0066FF"/>
                  </a:solidFill>
                </a:rPr>
                <a:t>T3</a:t>
              </a:r>
              <a:r>
                <a:rPr lang="zh-CN" altLang="en-US">
                  <a:solidFill>
                    <a:srgbClr val="0066FF"/>
                  </a:solidFill>
                </a:rPr>
                <a:t>的数据</a:t>
              </a:r>
            </a:p>
          </p:txBody>
        </p:sp>
        <p:sp>
          <p:nvSpPr>
            <p:cNvPr id="10257" name="Line 42">
              <a:extLst>
                <a:ext uri="{FF2B5EF4-FFF2-40B4-BE49-F238E27FC236}">
                  <a16:creationId xmlns:a16="http://schemas.microsoft.com/office/drawing/2014/main" id="{C7E948BE-1A33-96A4-EA94-215AA9585BF9}"/>
                </a:ext>
              </a:extLst>
            </p:cNvPr>
            <p:cNvSpPr>
              <a:spLocks noChangeShapeType="1"/>
            </p:cNvSpPr>
            <p:nvPr/>
          </p:nvSpPr>
          <p:spPr bwMode="auto">
            <a:xfrm>
              <a:off x="2313" y="2364"/>
              <a:ext cx="658" cy="136"/>
            </a:xfrm>
            <a:prstGeom prst="line">
              <a:avLst/>
            </a:prstGeom>
            <a:noFill/>
            <a:ln w="9525">
              <a:solidFill>
                <a:srgbClr val="0066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latin typeface="Tahoma" panose="020B0604030504040204" pitchFamily="1" charset="0"/>
              </a:endParaRPr>
            </a:p>
          </p:txBody>
        </p:sp>
      </p:grpSp>
      <p:sp>
        <p:nvSpPr>
          <p:cNvPr id="16396" name="Rectangle 2">
            <a:extLst>
              <a:ext uri="{FF2B5EF4-FFF2-40B4-BE49-F238E27FC236}">
                <a16:creationId xmlns:a16="http://schemas.microsoft.com/office/drawing/2014/main" id="{19B7C503-2B33-50EF-F69B-5B1D80BB2FC0}"/>
              </a:ext>
            </a:extLst>
          </p:cNvPr>
          <p:cNvSpPr>
            <a:spLocks noGrp="1" noChangeArrowheads="1"/>
          </p:cNvSpPr>
          <p:nvPr>
            <p:ph type="title" idx="4294967295"/>
          </p:nvPr>
        </p:nvSpPr>
        <p:spPr>
          <a:xfrm>
            <a:off x="539750" y="765175"/>
            <a:ext cx="8077200" cy="609600"/>
          </a:xfrm>
        </p:spPr>
        <p:txBody>
          <a:bodyPr anchor="b"/>
          <a:lstStyle/>
          <a:p>
            <a:r>
              <a:rPr lang="zh-CN" altLang="en-US" sz="2800" b="1">
                <a:latin typeface="黑体" panose="02010609060101010101" pitchFamily="49" charset="-122"/>
                <a:ea typeface="黑体" panose="02010609060101010101" pitchFamily="49" charset="-122"/>
              </a:rPr>
              <a:t>基于时间戳排序协议</a:t>
            </a:r>
            <a:endParaRPr lang="en-US" altLang="zh-CN" sz="2800" b="1">
              <a:latin typeface="Times New Roman" panose="02020603050405020304" pitchFamily="18" charset="0"/>
            </a:endParaRPr>
          </a:p>
        </p:txBody>
      </p:sp>
      <p:sp>
        <p:nvSpPr>
          <p:cNvPr id="16397" name="Rectangle 5">
            <a:extLst>
              <a:ext uri="{FF2B5EF4-FFF2-40B4-BE49-F238E27FC236}">
                <a16:creationId xmlns:a16="http://schemas.microsoft.com/office/drawing/2014/main" id="{7629A111-2B33-0337-7F46-2CB7912CB795}"/>
              </a:ext>
            </a:extLst>
          </p:cNvPr>
          <p:cNvSpPr>
            <a:spLocks noChangeArrowheads="1"/>
          </p:cNvSpPr>
          <p:nvPr/>
        </p:nvSpPr>
        <p:spPr bwMode="auto">
          <a:xfrm>
            <a:off x="792163" y="1598613"/>
            <a:ext cx="784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400">
                <a:latin typeface="Times New Roman" panose="02020603050405020304" pitchFamily="18" charset="0"/>
                <a:ea typeface="MS PGothic" panose="020B0600070205080204" pitchFamily="34" charset="-128"/>
              </a:rPr>
              <a:t>一调度如下图，时间戳分别为</a:t>
            </a:r>
            <a:r>
              <a:rPr lang="en-US" altLang="zh-CN" sz="2400">
                <a:latin typeface="Times New Roman" panose="02020603050405020304" pitchFamily="18" charset="0"/>
                <a:ea typeface="MS PGothic" panose="020B0600070205080204" pitchFamily="34" charset="-128"/>
              </a:rPr>
              <a:t> 1, 2, 3, 4, 5</a:t>
            </a:r>
          </a:p>
        </p:txBody>
      </p:sp>
      <p:sp>
        <p:nvSpPr>
          <p:cNvPr id="10246" name="Rectangle 22">
            <a:extLst>
              <a:ext uri="{FF2B5EF4-FFF2-40B4-BE49-F238E27FC236}">
                <a16:creationId xmlns:a16="http://schemas.microsoft.com/office/drawing/2014/main" id="{B766AB16-B04B-45A3-F5C0-C01675C14D77}"/>
              </a:ext>
            </a:extLst>
          </p:cNvPr>
          <p:cNvSpPr>
            <a:spLocks noChangeArrowheads="1"/>
          </p:cNvSpPr>
          <p:nvPr/>
        </p:nvSpPr>
        <p:spPr bwMode="auto">
          <a:xfrm>
            <a:off x="6578600" y="2001838"/>
            <a:ext cx="1522413" cy="274637"/>
          </a:xfrm>
          <a:prstGeom prst="rect">
            <a:avLst/>
          </a:prstGeom>
          <a:noFill/>
          <a:ln>
            <a:noFill/>
          </a:ln>
          <a:effectLst/>
          <a:extLst>
            <a:ext uri="{909E8E84-426E-40DD-AFC4-6F175D3DCCD1}">
              <a14:hiddenFill xmlns:a14="http://schemas.microsoft.com/office/drawing/2010/main">
                <a:solidFill>
                  <a:srgbClr val="00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eaLnBrk="0" hangingPunct="0">
              <a:defRPr/>
            </a:pPr>
            <a:r>
              <a:rPr lang="en-US" altLang="zh-CN" sz="1800" i="1">
                <a:solidFill>
                  <a:schemeClr val="tx2"/>
                </a:solidFill>
                <a:latin typeface="Times New Roman" panose="02020603050405020304" pitchFamily="1" charset="0"/>
              </a:rPr>
              <a:t>TS(T</a:t>
            </a:r>
            <a:r>
              <a:rPr lang="en-US" altLang="zh-CN" sz="1800" i="1" baseline="-25000">
                <a:solidFill>
                  <a:schemeClr val="tx2"/>
                </a:solidFill>
                <a:latin typeface="Times New Roman" panose="02020603050405020304" pitchFamily="1" charset="0"/>
              </a:rPr>
              <a:t>i</a:t>
            </a:r>
            <a:r>
              <a:rPr lang="en-US" altLang="zh-CN" sz="1800">
                <a:solidFill>
                  <a:schemeClr val="tx2"/>
                </a:solidFill>
                <a:latin typeface="Times New Roman" panose="02020603050405020304" pitchFamily="1" charset="0"/>
              </a:rPr>
              <a:t>)=</a:t>
            </a:r>
            <a:r>
              <a:rPr lang="en-US" altLang="zh-CN" sz="1800" i="1">
                <a:solidFill>
                  <a:schemeClr val="tx2"/>
                </a:solidFill>
                <a:latin typeface="Times New Roman" panose="02020603050405020304" pitchFamily="1" charset="0"/>
              </a:rPr>
              <a:t>i, i=1 - 5</a:t>
            </a:r>
            <a:endParaRPr lang="zh-CN" altLang="en-US" sz="1800" i="1">
              <a:solidFill>
                <a:schemeClr val="tx2"/>
              </a:solidFill>
              <a:latin typeface="Times New Roman" panose="02020603050405020304" pitchFamily="1" charset="0"/>
            </a:endParaRPr>
          </a:p>
        </p:txBody>
      </p:sp>
      <p:sp>
        <p:nvSpPr>
          <p:cNvPr id="16399" name="AutoShape 32">
            <a:extLst>
              <a:ext uri="{FF2B5EF4-FFF2-40B4-BE49-F238E27FC236}">
                <a16:creationId xmlns:a16="http://schemas.microsoft.com/office/drawing/2014/main" id="{4865A7FE-8C5C-4867-54E8-E0465E466E34}"/>
              </a:ext>
            </a:extLst>
          </p:cNvPr>
          <p:cNvSpPr>
            <a:spLocks noChangeArrowheads="1"/>
          </p:cNvSpPr>
          <p:nvPr/>
        </p:nvSpPr>
        <p:spPr bwMode="auto">
          <a:xfrm>
            <a:off x="107950" y="800100"/>
            <a:ext cx="1547813" cy="792163"/>
          </a:xfrm>
          <a:prstGeom prst="cloudCallout">
            <a:avLst>
              <a:gd name="adj1" fmla="val -49694"/>
              <a:gd name="adj2" fmla="val 85671"/>
            </a:avLst>
          </a:prstGeom>
          <a:solidFill>
            <a:schemeClr val="accent1"/>
          </a:solidFill>
          <a:ln w="9525">
            <a:solidFill>
              <a:schemeClr val="tx1"/>
            </a:solidFill>
            <a:round/>
            <a:headEnd/>
            <a:tailEnd/>
          </a:ln>
        </p:spPr>
        <p:txBody>
          <a:bodyPr lIns="0" tIns="0" rIns="0" bIns="0"/>
          <a:lstStyle/>
          <a:p>
            <a:pPr algn="ctr" eaLnBrk="0" hangingPunct="0"/>
            <a:r>
              <a:rPr lang="zh-CN" altLang="en-US">
                <a:latin typeface="宋体" panose="02010600030101010101" pitchFamily="2" charset="-122"/>
              </a:rPr>
              <a:t>时间戳协议的调度可恢复吗？</a:t>
            </a:r>
          </a:p>
        </p:txBody>
      </p:sp>
      <p:sp>
        <p:nvSpPr>
          <p:cNvPr id="266288" name="Rectangle 48">
            <a:extLst>
              <a:ext uri="{FF2B5EF4-FFF2-40B4-BE49-F238E27FC236}">
                <a16:creationId xmlns:a16="http://schemas.microsoft.com/office/drawing/2014/main" id="{767B044C-094E-1CCC-5D85-E1D001AC2139}"/>
              </a:ext>
            </a:extLst>
          </p:cNvPr>
          <p:cNvSpPr>
            <a:spLocks noChangeArrowheads="1"/>
          </p:cNvSpPr>
          <p:nvPr/>
        </p:nvSpPr>
        <p:spPr bwMode="auto">
          <a:xfrm>
            <a:off x="1331913" y="6127750"/>
            <a:ext cx="4175125" cy="2540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tIns="0" bIns="0">
            <a:spAutoFit/>
          </a:bodyPr>
          <a:lstStyle/>
          <a:p>
            <a:pPr algn="ctr" eaLnBrk="0" hangingPunct="0"/>
            <a:r>
              <a:rPr lang="zh-CN" altLang="en-US" sz="1600">
                <a:solidFill>
                  <a:schemeClr val="tx2"/>
                </a:solidFill>
                <a:latin typeface="Times New Roman" panose="02020603050405020304" pitchFamily="18" charset="0"/>
              </a:rPr>
              <a:t>若</a:t>
            </a:r>
            <a:r>
              <a:rPr lang="en-US" altLang="zh-CN" sz="1600">
                <a:solidFill>
                  <a:schemeClr val="tx2"/>
                </a:solidFill>
                <a:latin typeface="Times New Roman" panose="02020603050405020304" pitchFamily="18" charset="0"/>
              </a:rPr>
              <a:t>T3</a:t>
            </a:r>
            <a:r>
              <a:rPr lang="zh-CN" altLang="en-US" sz="1600">
                <a:solidFill>
                  <a:schemeClr val="tx2"/>
                </a:solidFill>
                <a:latin typeface="Times New Roman" panose="02020603050405020304" pitchFamily="18" charset="0"/>
              </a:rPr>
              <a:t>撤消，因</a:t>
            </a:r>
            <a:r>
              <a:rPr lang="en-US" altLang="zh-CN" sz="1600">
                <a:solidFill>
                  <a:schemeClr val="tx2"/>
                </a:solidFill>
                <a:latin typeface="Times New Roman" panose="02020603050405020304" pitchFamily="18" charset="0"/>
              </a:rPr>
              <a:t>T5</a:t>
            </a:r>
            <a:r>
              <a:rPr lang="zh-CN" altLang="en-US" sz="1600">
                <a:solidFill>
                  <a:schemeClr val="tx2"/>
                </a:solidFill>
                <a:latin typeface="Times New Roman" panose="02020603050405020304" pitchFamily="18" charset="0"/>
              </a:rPr>
              <a:t>已提交，导致不可恢复！</a:t>
            </a:r>
            <a:endParaRPr lang="zh-CN" altLang="en-US" sz="1600">
              <a:solidFill>
                <a:srgbClr val="428E5B"/>
              </a:solidFill>
              <a:latin typeface="Times New Roman" panose="02020603050405020304" pitchFamily="18" charset="0"/>
            </a:endParaRPr>
          </a:p>
        </p:txBody>
      </p:sp>
      <p:sp>
        <p:nvSpPr>
          <p:cNvPr id="16401" name="Rectangle 44">
            <a:extLst>
              <a:ext uri="{FF2B5EF4-FFF2-40B4-BE49-F238E27FC236}">
                <a16:creationId xmlns:a16="http://schemas.microsoft.com/office/drawing/2014/main" id="{923B1844-317F-64EC-5305-4ED659E374AB}"/>
              </a:ext>
            </a:extLst>
          </p:cNvPr>
          <p:cNvSpPr>
            <a:spLocks noChangeArrowheads="1"/>
          </p:cNvSpPr>
          <p:nvPr/>
        </p:nvSpPr>
        <p:spPr bwMode="auto">
          <a:xfrm>
            <a:off x="5908675" y="4548188"/>
            <a:ext cx="2917825" cy="885825"/>
          </a:xfrm>
          <a:prstGeom prst="rect">
            <a:avLst/>
          </a:prstGeom>
          <a:solidFill>
            <a:schemeClr val="bg1"/>
          </a:solidFill>
          <a:ln w="6350">
            <a:solidFill>
              <a:schemeClr val="tx2"/>
            </a:solidFill>
            <a:miter lim="800000"/>
            <a:headEnd/>
            <a:tailEnd/>
          </a:ln>
        </p:spPr>
        <p:txBody>
          <a:bodyPr lIns="0" tIns="0" rIns="0" bIns="0">
            <a:spAutoFit/>
          </a:bodyPr>
          <a:lstStyle/>
          <a:p>
            <a:pPr eaLnBrk="0" hangingPunct="0">
              <a:lnSpc>
                <a:spcPct val="90000"/>
              </a:lnSpc>
            </a:pPr>
            <a:r>
              <a:rPr lang="zh-CN" altLang="en-US" sz="1600" b="0">
                <a:solidFill>
                  <a:schemeClr val="tx2"/>
                </a:solidFill>
                <a:latin typeface="Times New Roman" panose="02020603050405020304" pitchFamily="18" charset="0"/>
              </a:rPr>
              <a:t>可恢复的调度</a:t>
            </a:r>
            <a:r>
              <a:rPr lang="en-US" altLang="zh-CN" sz="1600" b="0">
                <a:latin typeface="Times New Roman" panose="02020603050405020304" pitchFamily="18" charset="0"/>
              </a:rPr>
              <a:t>—</a:t>
            </a:r>
            <a:r>
              <a:rPr lang="en-US" altLang="zh-CN" sz="1600">
                <a:latin typeface="Times New Roman" panose="02020603050405020304" pitchFamily="18" charset="0"/>
              </a:rPr>
              <a:t> </a:t>
            </a:r>
            <a:endParaRPr lang="zh-CN" altLang="en-US" sz="1600" b="0" i="1">
              <a:latin typeface="Times New Roman" panose="02020603050405020304" pitchFamily="18" charset="0"/>
            </a:endParaRPr>
          </a:p>
          <a:p>
            <a:pPr eaLnBrk="0" hangingPunct="0">
              <a:lnSpc>
                <a:spcPct val="90000"/>
              </a:lnSpc>
            </a:pPr>
            <a:r>
              <a:rPr lang="zh-CN" altLang="en-US" sz="1600" b="0" i="1">
                <a:latin typeface="Times New Roman" panose="02020603050405020304" pitchFamily="18" charset="0"/>
              </a:rPr>
              <a:t>如果事务</a:t>
            </a:r>
            <a:r>
              <a:rPr lang="en-US" altLang="zh-CN" sz="1600" b="0" i="1">
                <a:latin typeface="Times New Roman" panose="02020603050405020304" pitchFamily="18" charset="0"/>
              </a:rPr>
              <a:t>T</a:t>
            </a:r>
            <a:r>
              <a:rPr lang="en-US" altLang="zh-CN" sz="1600" b="0" i="1" baseline="-25000">
                <a:latin typeface="Times New Roman" panose="02020603050405020304" pitchFamily="18" charset="0"/>
              </a:rPr>
              <a:t>j</a:t>
            </a:r>
            <a:r>
              <a:rPr lang="zh-CN" altLang="en-US" sz="1600" b="0" i="1">
                <a:latin typeface="Times New Roman" panose="02020603050405020304" pitchFamily="18" charset="0"/>
              </a:rPr>
              <a:t>读取了先前由事务</a:t>
            </a:r>
            <a:r>
              <a:rPr lang="en-US" altLang="zh-CN" sz="1600" b="0" i="1">
                <a:latin typeface="Times New Roman" panose="02020603050405020304" pitchFamily="18" charset="0"/>
              </a:rPr>
              <a:t>T</a:t>
            </a:r>
            <a:r>
              <a:rPr lang="en-US" altLang="zh-CN" sz="1600" b="0" i="1" baseline="-25000">
                <a:latin typeface="Times New Roman" panose="02020603050405020304" pitchFamily="18" charset="0"/>
              </a:rPr>
              <a:t>i</a:t>
            </a:r>
            <a:r>
              <a:rPr lang="zh-CN" altLang="en-US" sz="1600" b="0" i="1">
                <a:latin typeface="Times New Roman" panose="02020603050405020304" pitchFamily="18" charset="0"/>
              </a:rPr>
              <a:t>所写的数据，</a:t>
            </a:r>
          </a:p>
          <a:p>
            <a:pPr eaLnBrk="0" hangingPunct="0">
              <a:lnSpc>
                <a:spcPct val="90000"/>
              </a:lnSpc>
            </a:pPr>
            <a:r>
              <a:rPr lang="zh-CN" altLang="en-US" sz="1600" b="0" i="1">
                <a:latin typeface="Times New Roman" panose="02020603050405020304" pitchFamily="18" charset="0"/>
              </a:rPr>
              <a:t>事务</a:t>
            </a:r>
            <a:r>
              <a:rPr lang="en-US" altLang="zh-CN" sz="1600" b="0" i="1">
                <a:latin typeface="Times New Roman" panose="02020603050405020304" pitchFamily="18" charset="0"/>
              </a:rPr>
              <a:t>T</a:t>
            </a:r>
            <a:r>
              <a:rPr lang="en-US" altLang="zh-CN" sz="1600" b="0" i="1" baseline="-25000">
                <a:latin typeface="Times New Roman" panose="02020603050405020304" pitchFamily="18" charset="0"/>
              </a:rPr>
              <a:t>i</a:t>
            </a:r>
            <a:r>
              <a:rPr lang="zh-CN" altLang="en-US" sz="1600" b="0" i="1">
                <a:latin typeface="Times New Roman" panose="02020603050405020304" pitchFamily="18" charset="0"/>
              </a:rPr>
              <a:t>需要在</a:t>
            </a:r>
            <a:r>
              <a:rPr lang="en-US" altLang="zh-CN" sz="1600" b="0" i="1">
                <a:latin typeface="Times New Roman" panose="02020603050405020304" pitchFamily="18" charset="0"/>
              </a:rPr>
              <a:t>T</a:t>
            </a:r>
            <a:r>
              <a:rPr lang="en-US" altLang="zh-CN" sz="1600" b="0" i="1" baseline="-25000">
                <a:latin typeface="Times New Roman" panose="02020603050405020304" pitchFamily="18" charset="0"/>
              </a:rPr>
              <a:t>j</a:t>
            </a:r>
            <a:r>
              <a:rPr lang="zh-CN" altLang="en-US" sz="1600" b="0" i="1">
                <a:latin typeface="Times New Roman" panose="02020603050405020304" pitchFamily="18" charset="0"/>
              </a:rPr>
              <a:t>之前提交</a:t>
            </a:r>
            <a:endParaRPr lang="en-US" altLang="zh-CN" sz="1600" b="0" i="1">
              <a:latin typeface="Times New Roman" panose="02020603050405020304" pitchFamily="18" charset="0"/>
            </a:endParaRPr>
          </a:p>
        </p:txBody>
      </p:sp>
      <p:sp>
        <p:nvSpPr>
          <p:cNvPr id="326705" name="Line 49">
            <a:extLst>
              <a:ext uri="{FF2B5EF4-FFF2-40B4-BE49-F238E27FC236}">
                <a16:creationId xmlns:a16="http://schemas.microsoft.com/office/drawing/2014/main" id="{8F291B95-D66B-B079-F6ED-4D16CFF1F67D}"/>
              </a:ext>
            </a:extLst>
          </p:cNvPr>
          <p:cNvSpPr>
            <a:spLocks noChangeShapeType="1"/>
          </p:cNvSpPr>
          <p:nvPr/>
        </p:nvSpPr>
        <p:spPr bwMode="auto">
          <a:xfrm>
            <a:off x="2843213" y="5553075"/>
            <a:ext cx="504825"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latin typeface="Tahoma" panose="020B0604030504040204" pitchFamily="1" charset="0"/>
            </a:endParaRPr>
          </a:p>
        </p:txBody>
      </p:sp>
      <p:sp>
        <p:nvSpPr>
          <p:cNvPr id="10253" name="Rectangle 50">
            <a:extLst>
              <a:ext uri="{FF2B5EF4-FFF2-40B4-BE49-F238E27FC236}">
                <a16:creationId xmlns:a16="http://schemas.microsoft.com/office/drawing/2014/main" id="{6614BAC0-CE3C-0EA5-7DAA-75B0B13055F0}"/>
              </a:ext>
            </a:extLst>
          </p:cNvPr>
          <p:cNvSpPr>
            <a:spLocks noChangeArrowheads="1"/>
          </p:cNvSpPr>
          <p:nvPr/>
        </p:nvSpPr>
        <p:spPr bwMode="auto">
          <a:xfrm>
            <a:off x="5900738" y="4056063"/>
            <a:ext cx="147637"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r>
              <a:rPr lang="en-US" altLang="zh-CN" sz="1400" b="0" i="1">
                <a:solidFill>
                  <a:srgbClr val="0066FF"/>
                </a:solidFill>
                <a:latin typeface="Times New Roman" panose="02020603050405020304" pitchFamily="1" charset="0"/>
              </a:rPr>
              <a:t>Tj</a:t>
            </a:r>
            <a:endParaRPr lang="zh-CN" altLang="en-US" sz="1400" b="0" i="1">
              <a:solidFill>
                <a:srgbClr val="0066FF"/>
              </a:solidFill>
              <a:latin typeface="Times New Roman" panose="02020603050405020304" pitchFamily="1" charset="0"/>
            </a:endParaRPr>
          </a:p>
        </p:txBody>
      </p:sp>
      <p:sp>
        <p:nvSpPr>
          <p:cNvPr id="10254" name="Rectangle 51">
            <a:extLst>
              <a:ext uri="{FF2B5EF4-FFF2-40B4-BE49-F238E27FC236}">
                <a16:creationId xmlns:a16="http://schemas.microsoft.com/office/drawing/2014/main" id="{74E31390-C8BF-93C6-6625-FCB711548CB5}"/>
              </a:ext>
            </a:extLst>
          </p:cNvPr>
          <p:cNvSpPr>
            <a:spLocks noChangeArrowheads="1"/>
          </p:cNvSpPr>
          <p:nvPr/>
        </p:nvSpPr>
        <p:spPr bwMode="auto">
          <a:xfrm>
            <a:off x="6397625" y="4041775"/>
            <a:ext cx="147638"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r>
              <a:rPr lang="en-US" altLang="zh-CN" sz="1400" b="0" i="1">
                <a:solidFill>
                  <a:srgbClr val="B12E05"/>
                </a:solidFill>
                <a:latin typeface="Times New Roman" panose="02020603050405020304" pitchFamily="1" charset="0"/>
              </a:rPr>
              <a:t>Ti</a:t>
            </a:r>
            <a:endParaRPr lang="zh-CN" altLang="en-US" sz="1400" b="0" i="1">
              <a:solidFill>
                <a:srgbClr val="B12E05"/>
              </a:solidFill>
              <a:latin typeface="Times New Roman" panose="02020603050405020304" pitchFamily="1" charset="0"/>
            </a:endParaRPr>
          </a:p>
        </p:txBody>
      </p:sp>
      <p:sp>
        <p:nvSpPr>
          <p:cNvPr id="16405" name="AutoShape 9">
            <a:extLst>
              <a:ext uri="{FF2B5EF4-FFF2-40B4-BE49-F238E27FC236}">
                <a16:creationId xmlns:a16="http://schemas.microsoft.com/office/drawing/2014/main" id="{0F258304-B1AB-0B3D-7E69-51270D3FAE8C}"/>
              </a:ext>
            </a:extLst>
          </p:cNvPr>
          <p:cNvSpPr>
            <a:spLocks noChangeArrowheads="1"/>
          </p:cNvSpPr>
          <p:nvPr/>
        </p:nvSpPr>
        <p:spPr bwMode="auto">
          <a:xfrm>
            <a:off x="6935788" y="428625"/>
            <a:ext cx="2024062" cy="817563"/>
          </a:xfrm>
          <a:prstGeom prst="cloudCallout">
            <a:avLst>
              <a:gd name="adj1" fmla="val -47657"/>
              <a:gd name="adj2" fmla="val 83398"/>
            </a:avLst>
          </a:prstGeom>
          <a:solidFill>
            <a:schemeClr val="accent1"/>
          </a:solidFill>
          <a:ln w="9525">
            <a:solidFill>
              <a:schemeClr val="tx1"/>
            </a:solidFill>
            <a:round/>
            <a:headEnd/>
            <a:tailEnd/>
          </a:ln>
        </p:spPr>
        <p:txBody>
          <a:bodyPr lIns="0" tIns="0" rIns="0" bIns="0"/>
          <a:lstStyle/>
          <a:p>
            <a:pPr eaLnBrk="0" hangingPunct="0"/>
            <a:r>
              <a:rPr lang="en-US" altLang="zh-CN"/>
              <a:t>3)</a:t>
            </a:r>
            <a:r>
              <a:rPr lang="zh-CN" altLang="zh-CN"/>
              <a:t>时间戳排序协议有什么</a:t>
            </a:r>
            <a:r>
              <a:rPr lang="zh-CN" altLang="en-US"/>
              <a:t>缺点</a:t>
            </a:r>
            <a:r>
              <a:rPr lang="zh-CN" altLang="zh-CN"/>
              <a:t>？</a:t>
            </a:r>
            <a:r>
              <a:rPr lang="zh-CN" altLang="en-US"/>
              <a:t>如何解决？</a:t>
            </a:r>
          </a:p>
        </p:txBody>
      </p:sp>
      <p:sp>
        <p:nvSpPr>
          <p:cNvPr id="25" name="矩形 24">
            <a:extLst>
              <a:ext uri="{FF2B5EF4-FFF2-40B4-BE49-F238E27FC236}">
                <a16:creationId xmlns:a16="http://schemas.microsoft.com/office/drawing/2014/main" id="{9F57F6EB-73C8-80E3-0AED-44777BE62C79}"/>
              </a:ext>
            </a:extLst>
          </p:cNvPr>
          <p:cNvSpPr/>
          <p:nvPr/>
        </p:nvSpPr>
        <p:spPr>
          <a:xfrm>
            <a:off x="5508625" y="6119813"/>
            <a:ext cx="935038" cy="369887"/>
          </a:xfrm>
          <a:prstGeom prst="rect">
            <a:avLst/>
          </a:prstGeom>
        </p:spPr>
        <p:txBody>
          <a:bodyPr>
            <a:spAutoFit/>
          </a:bodyPr>
          <a:lstStyle/>
          <a:p>
            <a:pPr marL="288290" algn="just" eaLnBrk="0" hangingPunct="0">
              <a:lnSpc>
                <a:spcPct val="150000"/>
              </a:lnSpc>
              <a:spcAft>
                <a:spcPts val="0"/>
              </a:spcAft>
              <a:defRPr/>
            </a:pPr>
            <a:r>
              <a:rPr lang="zh-CN" altLang="en-US" kern="100" dirty="0">
                <a:latin typeface="Times New Roman" panose="02020603050405020304" pitchFamily="1" charset="0"/>
              </a:rPr>
              <a:t>案例</a:t>
            </a:r>
            <a:r>
              <a:rPr lang="en-US" altLang="zh-CN" kern="100" dirty="0">
                <a:latin typeface="Times New Roman" panose="02020603050405020304" pitchFamily="1" charset="0"/>
              </a:rPr>
              <a:t>2</a:t>
            </a:r>
            <a:endParaRPr lang="zh-CN" altLang="zh-CN" kern="100" dirty="0">
              <a:latin typeface="Times New Roman" panose="02020603050405020304" pitchFamily="1"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6705"/>
                                        </p:tgtEl>
                                        <p:attrNameLst>
                                          <p:attrName>style.visibility</p:attrName>
                                        </p:attrNameLst>
                                      </p:cBhvr>
                                      <p:to>
                                        <p:strVal val="visible"/>
                                      </p:to>
                                    </p:set>
                                    <p:anim calcmode="lin" valueType="num">
                                      <p:cBhvr additive="base">
                                        <p:cTn id="7" dur="500" fill="hold"/>
                                        <p:tgtEl>
                                          <p:spTgt spid="326705"/>
                                        </p:tgtEl>
                                        <p:attrNameLst>
                                          <p:attrName>ppt_x</p:attrName>
                                        </p:attrNameLst>
                                      </p:cBhvr>
                                      <p:tavLst>
                                        <p:tav tm="0">
                                          <p:val>
                                            <p:strVal val="#ppt_x"/>
                                          </p:val>
                                        </p:tav>
                                        <p:tav tm="100000">
                                          <p:val>
                                            <p:strVal val="#ppt_x"/>
                                          </p:val>
                                        </p:tav>
                                      </p:tavLst>
                                    </p:anim>
                                    <p:anim calcmode="lin" valueType="num">
                                      <p:cBhvr additive="base">
                                        <p:cTn id="8" dur="500" fill="hold"/>
                                        <p:tgtEl>
                                          <p:spTgt spid="32670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6288"/>
                                        </p:tgtEl>
                                        <p:attrNameLst>
                                          <p:attrName>style.visibility</p:attrName>
                                        </p:attrNameLst>
                                      </p:cBhvr>
                                      <p:to>
                                        <p:strVal val="visible"/>
                                      </p:to>
                                    </p:set>
                                    <p:anim calcmode="lin" valueType="num">
                                      <p:cBhvr additive="base">
                                        <p:cTn id="11" dur="500" fill="hold"/>
                                        <p:tgtEl>
                                          <p:spTgt spid="266288"/>
                                        </p:tgtEl>
                                        <p:attrNameLst>
                                          <p:attrName>ppt_x</p:attrName>
                                        </p:attrNameLst>
                                      </p:cBhvr>
                                      <p:tavLst>
                                        <p:tav tm="0">
                                          <p:val>
                                            <p:strVal val="#ppt_x"/>
                                          </p:val>
                                        </p:tav>
                                        <p:tav tm="100000">
                                          <p:val>
                                            <p:strVal val="#ppt_x"/>
                                          </p:val>
                                        </p:tav>
                                      </p:tavLst>
                                    </p:anim>
                                    <p:anim calcmode="lin" valueType="num">
                                      <p:cBhvr additive="base">
                                        <p:cTn id="12" dur="500" fill="hold"/>
                                        <p:tgtEl>
                                          <p:spTgt spid="2662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8" grpId="0"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a:extLst>
              <a:ext uri="{FF2B5EF4-FFF2-40B4-BE49-F238E27FC236}">
                <a16:creationId xmlns:a16="http://schemas.microsoft.com/office/drawing/2014/main" id="{705C6438-D7EC-A56F-B8F0-D8D6BC1C6B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1F1B64E4-1C3B-4311-978F-5C0367E6B9D7}" type="slidenum">
              <a:rPr lang="zh-CN" altLang="en-US"/>
              <a:pPr eaLnBrk="0" hangingPunct="0"/>
              <a:t>417</a:t>
            </a:fld>
            <a:endParaRPr lang="zh-CN" altLang="en-US"/>
          </a:p>
        </p:txBody>
      </p:sp>
      <p:grpSp>
        <p:nvGrpSpPr>
          <p:cNvPr id="18434" name="Group 42">
            <a:extLst>
              <a:ext uri="{FF2B5EF4-FFF2-40B4-BE49-F238E27FC236}">
                <a16:creationId xmlns:a16="http://schemas.microsoft.com/office/drawing/2014/main" id="{C4A84CAA-66F2-4AF8-ED67-FF5F44B6363D}"/>
              </a:ext>
            </a:extLst>
          </p:cNvPr>
          <p:cNvGrpSpPr>
            <a:grpSpLocks/>
          </p:cNvGrpSpPr>
          <p:nvPr/>
        </p:nvGrpSpPr>
        <p:grpSpPr bwMode="auto">
          <a:xfrm>
            <a:off x="792163" y="2349500"/>
            <a:ext cx="4983162" cy="3717925"/>
            <a:chOff x="521" y="1480"/>
            <a:chExt cx="3139" cy="2342"/>
          </a:xfrm>
        </p:grpSpPr>
        <p:grpSp>
          <p:nvGrpSpPr>
            <p:cNvPr id="18435" name="Group 37">
              <a:extLst>
                <a:ext uri="{FF2B5EF4-FFF2-40B4-BE49-F238E27FC236}">
                  <a16:creationId xmlns:a16="http://schemas.microsoft.com/office/drawing/2014/main" id="{E440FF29-D82C-80A5-9698-A5764A83DE5A}"/>
                </a:ext>
              </a:extLst>
            </p:cNvPr>
            <p:cNvGrpSpPr>
              <a:grpSpLocks/>
            </p:cNvGrpSpPr>
            <p:nvPr/>
          </p:nvGrpSpPr>
          <p:grpSpPr bwMode="auto">
            <a:xfrm>
              <a:off x="521" y="1480"/>
              <a:ext cx="3139" cy="2342"/>
              <a:chOff x="521" y="1480"/>
              <a:chExt cx="3139" cy="2342"/>
            </a:xfrm>
          </p:grpSpPr>
          <p:grpSp>
            <p:nvGrpSpPr>
              <p:cNvPr id="18436" name="Group 35">
                <a:extLst>
                  <a:ext uri="{FF2B5EF4-FFF2-40B4-BE49-F238E27FC236}">
                    <a16:creationId xmlns:a16="http://schemas.microsoft.com/office/drawing/2014/main" id="{AE282C90-F2D1-D55D-DBC7-F3B31E216DAC}"/>
                  </a:ext>
                </a:extLst>
              </p:cNvPr>
              <p:cNvGrpSpPr>
                <a:grpSpLocks/>
              </p:cNvGrpSpPr>
              <p:nvPr/>
            </p:nvGrpSpPr>
            <p:grpSpPr bwMode="auto">
              <a:xfrm>
                <a:off x="521" y="1480"/>
                <a:ext cx="3139" cy="2342"/>
                <a:chOff x="521" y="1480"/>
                <a:chExt cx="3139" cy="2342"/>
              </a:xfrm>
            </p:grpSpPr>
            <p:pic>
              <p:nvPicPr>
                <p:cNvPr id="18437" name="Picture 6">
                  <a:extLst>
                    <a:ext uri="{FF2B5EF4-FFF2-40B4-BE49-F238E27FC236}">
                      <a16:creationId xmlns:a16="http://schemas.microsoft.com/office/drawing/2014/main" id="{5E8F7EE3-EF10-2428-D4F9-A27C114FE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 y="1480"/>
                  <a:ext cx="3139" cy="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4" name="Rectangle 4">
                  <a:extLst>
                    <a:ext uri="{FF2B5EF4-FFF2-40B4-BE49-F238E27FC236}">
                      <a16:creationId xmlns:a16="http://schemas.microsoft.com/office/drawing/2014/main" id="{681E0764-08D4-BEDA-897A-423D6756C015}"/>
                    </a:ext>
                  </a:extLst>
                </p:cNvPr>
                <p:cNvSpPr>
                  <a:spLocks noChangeArrowheads="1"/>
                </p:cNvSpPr>
                <p:nvPr/>
              </p:nvSpPr>
              <p:spPr bwMode="auto">
                <a:xfrm>
                  <a:off x="3292" y="2442"/>
                  <a:ext cx="170" cy="1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r>
                    <a:rPr lang="en-US" altLang="zh-CN" sz="1000"/>
                    <a:t>(</a:t>
                  </a:r>
                  <a:r>
                    <a:rPr lang="en-US" altLang="zh-CN" sz="1400">
                      <a:solidFill>
                        <a:schemeClr val="tx2"/>
                      </a:solidFill>
                      <a:latin typeface="Times New Roman" panose="02020603050405020304" pitchFamily="1" charset="0"/>
                    </a:rPr>
                    <a:t>Z</a:t>
                  </a:r>
                  <a:r>
                    <a:rPr lang="en-US" altLang="zh-CN" sz="1000"/>
                    <a:t>) </a:t>
                  </a:r>
                  <a:endParaRPr lang="zh-CN" altLang="en-US" sz="1000"/>
                </a:p>
              </p:txBody>
            </p:sp>
          </p:grpSp>
          <p:sp>
            <p:nvSpPr>
              <p:cNvPr id="11302" name="Rectangle 36">
                <a:extLst>
                  <a:ext uri="{FF2B5EF4-FFF2-40B4-BE49-F238E27FC236}">
                    <a16:creationId xmlns:a16="http://schemas.microsoft.com/office/drawing/2014/main" id="{B118FAAE-AE76-2FE6-11FD-D166DB5956F2}"/>
                  </a:ext>
                </a:extLst>
              </p:cNvPr>
              <p:cNvSpPr>
                <a:spLocks noChangeArrowheads="1"/>
              </p:cNvSpPr>
              <p:nvPr/>
            </p:nvSpPr>
            <p:spPr bwMode="auto">
              <a:xfrm>
                <a:off x="521" y="3521"/>
                <a:ext cx="3130" cy="2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endParaRPr lang="zh-CN" altLang="en-US"/>
              </a:p>
            </p:txBody>
          </p:sp>
        </p:grpSp>
        <p:sp>
          <p:nvSpPr>
            <p:cNvPr id="11300" name="Rectangle 38">
              <a:extLst>
                <a:ext uri="{FF2B5EF4-FFF2-40B4-BE49-F238E27FC236}">
                  <a16:creationId xmlns:a16="http://schemas.microsoft.com/office/drawing/2014/main" id="{5BD9D303-D13A-DE55-ADC9-19B8E70327BA}"/>
                </a:ext>
              </a:extLst>
            </p:cNvPr>
            <p:cNvSpPr>
              <a:spLocks noChangeArrowheads="1"/>
            </p:cNvSpPr>
            <p:nvPr/>
          </p:nvSpPr>
          <p:spPr bwMode="auto">
            <a:xfrm>
              <a:off x="3085" y="2777"/>
              <a:ext cx="398"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r>
                <a:rPr lang="en-US" altLang="zh-CN" sz="1400">
                  <a:solidFill>
                    <a:schemeClr val="tx2"/>
                  </a:solidFill>
                  <a:latin typeface="Times New Roman" panose="02020603050405020304" pitchFamily="1" charset="0"/>
                </a:rPr>
                <a:t>write(Z)</a:t>
              </a:r>
              <a:endParaRPr lang="zh-CN" altLang="en-US" sz="1400">
                <a:solidFill>
                  <a:schemeClr val="tx2"/>
                </a:solidFill>
                <a:latin typeface="Times New Roman" panose="02020603050405020304" pitchFamily="1" charset="0"/>
              </a:endParaRPr>
            </a:p>
          </p:txBody>
        </p:sp>
      </p:grpSp>
      <p:sp>
        <p:nvSpPr>
          <p:cNvPr id="18441" name="Rectangle 2">
            <a:extLst>
              <a:ext uri="{FF2B5EF4-FFF2-40B4-BE49-F238E27FC236}">
                <a16:creationId xmlns:a16="http://schemas.microsoft.com/office/drawing/2014/main" id="{76C98966-E0F7-6851-E0AF-D3B31EAF33B0}"/>
              </a:ext>
            </a:extLst>
          </p:cNvPr>
          <p:cNvSpPr>
            <a:spLocks noGrp="1" noChangeArrowheads="1"/>
          </p:cNvSpPr>
          <p:nvPr>
            <p:ph type="title" idx="4294967295"/>
          </p:nvPr>
        </p:nvSpPr>
        <p:spPr>
          <a:xfrm>
            <a:off x="539750" y="765175"/>
            <a:ext cx="8077200" cy="609600"/>
          </a:xfrm>
        </p:spPr>
        <p:txBody>
          <a:bodyPr anchor="b"/>
          <a:lstStyle/>
          <a:p>
            <a:r>
              <a:rPr lang="zh-CN" altLang="en-US" sz="2800" b="1">
                <a:latin typeface="黑体" panose="02010609060101010101" pitchFamily="49" charset="-122"/>
                <a:ea typeface="黑体" panose="02010609060101010101" pitchFamily="49" charset="-122"/>
              </a:rPr>
              <a:t>基于时间戳排序协议</a:t>
            </a:r>
            <a:endParaRPr lang="en-US" altLang="zh-CN" sz="2800" b="1">
              <a:latin typeface="Times New Roman" panose="02020603050405020304" pitchFamily="18" charset="0"/>
            </a:endParaRPr>
          </a:p>
        </p:txBody>
      </p:sp>
      <p:sp>
        <p:nvSpPr>
          <p:cNvPr id="18442" name="Rectangle 5">
            <a:extLst>
              <a:ext uri="{FF2B5EF4-FFF2-40B4-BE49-F238E27FC236}">
                <a16:creationId xmlns:a16="http://schemas.microsoft.com/office/drawing/2014/main" id="{A97DAEDF-32B2-2F43-3C77-F0B083BB44FC}"/>
              </a:ext>
            </a:extLst>
          </p:cNvPr>
          <p:cNvSpPr>
            <a:spLocks noChangeArrowheads="1"/>
          </p:cNvSpPr>
          <p:nvPr/>
        </p:nvSpPr>
        <p:spPr bwMode="auto">
          <a:xfrm>
            <a:off x="792163" y="1598613"/>
            <a:ext cx="784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400">
                <a:latin typeface="Times New Roman" panose="02020603050405020304" pitchFamily="18" charset="0"/>
                <a:ea typeface="MS PGothic" panose="020B0600070205080204" pitchFamily="34" charset="-128"/>
              </a:rPr>
              <a:t>一调度如下图，时间戳分别为</a:t>
            </a:r>
            <a:r>
              <a:rPr lang="en-US" altLang="zh-CN" sz="2400">
                <a:latin typeface="Times New Roman" panose="02020603050405020304" pitchFamily="18" charset="0"/>
                <a:ea typeface="MS PGothic" panose="020B0600070205080204" pitchFamily="34" charset="-128"/>
              </a:rPr>
              <a:t> 1, 2, 3, 4, 5</a:t>
            </a:r>
          </a:p>
        </p:txBody>
      </p:sp>
      <p:sp>
        <p:nvSpPr>
          <p:cNvPr id="266276" name="Rectangle 36">
            <a:extLst>
              <a:ext uri="{FF2B5EF4-FFF2-40B4-BE49-F238E27FC236}">
                <a16:creationId xmlns:a16="http://schemas.microsoft.com/office/drawing/2014/main" id="{DF97206E-7EEB-B0D0-21E6-703D3B185F21}"/>
              </a:ext>
            </a:extLst>
          </p:cNvPr>
          <p:cNvSpPr>
            <a:spLocks noChangeArrowheads="1"/>
          </p:cNvSpPr>
          <p:nvPr/>
        </p:nvSpPr>
        <p:spPr bwMode="auto">
          <a:xfrm>
            <a:off x="5897563" y="2644775"/>
            <a:ext cx="2309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X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正常读</a:t>
            </a:r>
          </a:p>
        </p:txBody>
      </p:sp>
      <p:sp>
        <p:nvSpPr>
          <p:cNvPr id="266277" name="Rectangle 37">
            <a:extLst>
              <a:ext uri="{FF2B5EF4-FFF2-40B4-BE49-F238E27FC236}">
                <a16:creationId xmlns:a16="http://schemas.microsoft.com/office/drawing/2014/main" id="{D9CF1DB6-19D0-D929-FD1A-99E98BB3C3E0}"/>
              </a:ext>
            </a:extLst>
          </p:cNvPr>
          <p:cNvSpPr>
            <a:spLocks noChangeArrowheads="1"/>
          </p:cNvSpPr>
          <p:nvPr/>
        </p:nvSpPr>
        <p:spPr bwMode="auto">
          <a:xfrm>
            <a:off x="5907088" y="2897188"/>
            <a:ext cx="2309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Y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2</a:t>
            </a:r>
            <a:r>
              <a:rPr lang="zh-CN" altLang="en-US" sz="1600">
                <a:solidFill>
                  <a:srgbClr val="428E5B"/>
                </a:solidFill>
                <a:latin typeface="宋体" panose="02010600030101010101" pitchFamily="2" charset="-122"/>
              </a:rPr>
              <a:t>正常读</a:t>
            </a:r>
            <a:endParaRPr lang="en-US" altLang="zh-CN" sz="1600">
              <a:solidFill>
                <a:srgbClr val="428E5B"/>
              </a:solidFill>
              <a:latin typeface="宋体" panose="02010600030101010101" pitchFamily="2" charset="-122"/>
            </a:endParaRPr>
          </a:p>
        </p:txBody>
      </p:sp>
      <p:sp>
        <p:nvSpPr>
          <p:cNvPr id="266278" name="Rectangle 38">
            <a:extLst>
              <a:ext uri="{FF2B5EF4-FFF2-40B4-BE49-F238E27FC236}">
                <a16:creationId xmlns:a16="http://schemas.microsoft.com/office/drawing/2014/main" id="{FF34BBB2-101C-F90A-2A8D-5777A15665E6}"/>
              </a:ext>
            </a:extLst>
          </p:cNvPr>
          <p:cNvSpPr>
            <a:spLocks noChangeArrowheads="1"/>
          </p:cNvSpPr>
          <p:nvPr/>
        </p:nvSpPr>
        <p:spPr bwMode="auto">
          <a:xfrm>
            <a:off x="5856288" y="3113088"/>
            <a:ext cx="31797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Y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2</a:t>
            </a:r>
            <a:r>
              <a:rPr lang="zh-CN" altLang="en-US" sz="1600">
                <a:solidFill>
                  <a:srgbClr val="428E5B"/>
                </a:solidFill>
                <a:latin typeface="宋体" panose="02010600030101010101" pitchFamily="2" charset="-122"/>
              </a:rPr>
              <a:t>正常读</a:t>
            </a:r>
            <a:r>
              <a:rPr lang="en-US" altLang="zh-CN" sz="1600">
                <a:solidFill>
                  <a:srgbClr val="428E5B"/>
                </a:solidFill>
              </a:rPr>
              <a:t>(</a:t>
            </a:r>
            <a:r>
              <a:rPr lang="zh-CN" altLang="en-US" sz="1600">
                <a:solidFill>
                  <a:srgbClr val="0066FF"/>
                </a:solidFill>
              </a:rPr>
              <a:t>不更新</a:t>
            </a:r>
            <a:r>
              <a:rPr lang="en-US" altLang="zh-CN" sz="1600">
                <a:solidFill>
                  <a:srgbClr val="428E5B"/>
                </a:solidFill>
              </a:rPr>
              <a:t>)</a:t>
            </a:r>
          </a:p>
        </p:txBody>
      </p:sp>
      <p:sp>
        <p:nvSpPr>
          <p:cNvPr id="266279" name="Rectangle 39">
            <a:extLst>
              <a:ext uri="{FF2B5EF4-FFF2-40B4-BE49-F238E27FC236}">
                <a16:creationId xmlns:a16="http://schemas.microsoft.com/office/drawing/2014/main" id="{C3F01C27-6C3A-BB90-70E7-AE65F23C683D}"/>
              </a:ext>
            </a:extLst>
          </p:cNvPr>
          <p:cNvSpPr>
            <a:spLocks noChangeArrowheads="1"/>
          </p:cNvSpPr>
          <p:nvPr/>
        </p:nvSpPr>
        <p:spPr bwMode="auto">
          <a:xfrm>
            <a:off x="5867400" y="3332163"/>
            <a:ext cx="3238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W-timestamp(</a:t>
            </a:r>
            <a:r>
              <a:rPr lang="en-US" altLang="zh-CN" sz="1400" i="1">
                <a:solidFill>
                  <a:srgbClr val="0000FF"/>
                </a:solidFill>
                <a:latin typeface="宋体" panose="02010600030101010101" pitchFamily="2" charset="-122"/>
              </a:rPr>
              <a:t>Y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3</a:t>
            </a:r>
            <a:r>
              <a:rPr lang="zh-CN" altLang="en-US" sz="1600">
                <a:solidFill>
                  <a:srgbClr val="428E5B"/>
                </a:solidFill>
                <a:latin typeface="宋体" panose="02010600030101010101" pitchFamily="2" charset="-122"/>
              </a:rPr>
              <a:t>正常写</a:t>
            </a:r>
            <a:r>
              <a:rPr lang="en-US" altLang="zh-CN" sz="1600">
                <a:solidFill>
                  <a:srgbClr val="428E5B"/>
                </a:solidFill>
                <a:latin typeface="宋体" panose="02010600030101010101" pitchFamily="2" charset="-122"/>
              </a:rPr>
              <a:t>(</a:t>
            </a:r>
            <a:r>
              <a:rPr lang="zh-CN" altLang="en-US" sz="1600">
                <a:solidFill>
                  <a:srgbClr val="428E5B"/>
                </a:solidFill>
                <a:latin typeface="宋体" panose="02010600030101010101" pitchFamily="2" charset="-122"/>
              </a:rPr>
              <a:t>需检查</a:t>
            </a:r>
            <a:r>
              <a:rPr lang="en-US" altLang="zh-CN" sz="1600">
                <a:solidFill>
                  <a:srgbClr val="428E5B"/>
                </a:solidFill>
                <a:latin typeface="宋体" panose="02010600030101010101" pitchFamily="2" charset="-122"/>
              </a:rPr>
              <a:t>)</a:t>
            </a:r>
          </a:p>
        </p:txBody>
      </p:sp>
      <p:sp>
        <p:nvSpPr>
          <p:cNvPr id="266280" name="Rectangle 40">
            <a:extLst>
              <a:ext uri="{FF2B5EF4-FFF2-40B4-BE49-F238E27FC236}">
                <a16:creationId xmlns:a16="http://schemas.microsoft.com/office/drawing/2014/main" id="{FBA19FDC-8DFA-E075-7E55-39A3F898986E}"/>
              </a:ext>
            </a:extLst>
          </p:cNvPr>
          <p:cNvSpPr>
            <a:spLocks noChangeArrowheads="1"/>
          </p:cNvSpPr>
          <p:nvPr/>
        </p:nvSpPr>
        <p:spPr bwMode="auto">
          <a:xfrm>
            <a:off x="5899150" y="3584575"/>
            <a:ext cx="2309813" cy="2444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spAutoFit/>
          </a:bodyP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r>
              <a:rPr lang="en-US" altLang="zh-CN" sz="1400">
                <a:solidFill>
                  <a:srgbClr val="0000FF"/>
                </a:solidFill>
                <a:latin typeface="宋体" panose="02010600030101010101" pitchFamily="2" charset="-122"/>
              </a:rPr>
              <a:t>W-timestamp(</a:t>
            </a:r>
            <a:r>
              <a:rPr lang="en-US" altLang="zh-CN" sz="1400" i="1">
                <a:solidFill>
                  <a:srgbClr val="0000FF"/>
                </a:solidFill>
                <a:latin typeface="宋体" panose="02010600030101010101" pitchFamily="2" charset="-122"/>
              </a:rPr>
              <a:t>Z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3</a:t>
            </a:r>
            <a:r>
              <a:rPr lang="zh-CN" altLang="en-US" sz="1600">
                <a:solidFill>
                  <a:srgbClr val="428E5B"/>
                </a:solidFill>
                <a:latin typeface="宋体" panose="02010600030101010101" pitchFamily="2" charset="-122"/>
              </a:rPr>
              <a:t>正常写</a:t>
            </a:r>
            <a:endParaRPr lang="en-US" altLang="zh-CN" sz="1600">
              <a:solidFill>
                <a:srgbClr val="428E5B"/>
              </a:solidFill>
              <a:latin typeface="宋体" panose="02010600030101010101" pitchFamily="2" charset="-122"/>
            </a:endParaRPr>
          </a:p>
        </p:txBody>
      </p:sp>
      <p:sp>
        <p:nvSpPr>
          <p:cNvPr id="266281" name="Rectangle 41">
            <a:extLst>
              <a:ext uri="{FF2B5EF4-FFF2-40B4-BE49-F238E27FC236}">
                <a16:creationId xmlns:a16="http://schemas.microsoft.com/office/drawing/2014/main" id="{59F32F94-AD1B-BF15-5396-95B2C455B17E}"/>
              </a:ext>
            </a:extLst>
          </p:cNvPr>
          <p:cNvSpPr>
            <a:spLocks noChangeArrowheads="1"/>
          </p:cNvSpPr>
          <p:nvPr/>
        </p:nvSpPr>
        <p:spPr bwMode="auto">
          <a:xfrm>
            <a:off x="5903913" y="3832225"/>
            <a:ext cx="3108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Z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正常读</a:t>
            </a:r>
            <a:r>
              <a:rPr lang="en-US" altLang="zh-CN" sz="1600">
                <a:solidFill>
                  <a:srgbClr val="428E5B"/>
                </a:solidFill>
              </a:rPr>
              <a:t>(</a:t>
            </a:r>
            <a:r>
              <a:rPr lang="zh-CN" altLang="en-US" sz="1600">
                <a:solidFill>
                  <a:srgbClr val="428E5B"/>
                </a:solidFill>
              </a:rPr>
              <a:t>需检查</a:t>
            </a:r>
            <a:r>
              <a:rPr lang="en-US" altLang="zh-CN" sz="1600">
                <a:solidFill>
                  <a:srgbClr val="428E5B"/>
                </a:solidFill>
              </a:rPr>
              <a:t>)</a:t>
            </a:r>
          </a:p>
        </p:txBody>
      </p:sp>
      <p:sp>
        <p:nvSpPr>
          <p:cNvPr id="266282" name="Rectangle 42">
            <a:extLst>
              <a:ext uri="{FF2B5EF4-FFF2-40B4-BE49-F238E27FC236}">
                <a16:creationId xmlns:a16="http://schemas.microsoft.com/office/drawing/2014/main" id="{102A1CB1-3FFE-8362-398E-6AB9F0C3C467}"/>
              </a:ext>
            </a:extLst>
          </p:cNvPr>
          <p:cNvSpPr>
            <a:spLocks noChangeArrowheads="1"/>
          </p:cNvSpPr>
          <p:nvPr/>
        </p:nvSpPr>
        <p:spPr bwMode="auto">
          <a:xfrm>
            <a:off x="6299200" y="4113213"/>
            <a:ext cx="27368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zh-CN" altLang="en-US" sz="1600" b="0">
                <a:solidFill>
                  <a:schemeClr val="tx2"/>
                </a:solidFill>
                <a:latin typeface="宋体" panose="02010600030101010101" pitchFamily="2" charset="-122"/>
              </a:rPr>
              <a:t>异常读</a:t>
            </a:r>
            <a:r>
              <a:rPr lang="en-US" altLang="zh-CN" sz="1600" b="0">
                <a:solidFill>
                  <a:schemeClr val="tx2"/>
                </a:solidFill>
                <a:latin typeface="宋体" panose="02010600030101010101" pitchFamily="2" charset="-122"/>
              </a:rPr>
              <a:t>,</a:t>
            </a:r>
            <a:r>
              <a:rPr lang="zh-CN" altLang="en-US" sz="1600" b="0">
                <a:solidFill>
                  <a:schemeClr val="tx2"/>
                </a:solidFill>
                <a:latin typeface="宋体" panose="02010600030101010101" pitchFamily="2" charset="-122"/>
              </a:rPr>
              <a:t>撤消事务</a:t>
            </a:r>
            <a:r>
              <a:rPr lang="en-US" altLang="zh-CN" sz="1600" b="0">
                <a:solidFill>
                  <a:schemeClr val="tx2"/>
                </a:solidFill>
                <a:latin typeface="宋体" panose="02010600030101010101" pitchFamily="2" charset="-122"/>
              </a:rPr>
              <a:t>T2</a:t>
            </a:r>
            <a:r>
              <a:rPr lang="en-US" altLang="zh-CN" sz="1600">
                <a:solidFill>
                  <a:srgbClr val="428E5B"/>
                </a:solidFill>
                <a:latin typeface="宋体" panose="02010600030101010101" pitchFamily="2" charset="-122"/>
              </a:rPr>
              <a:t>(</a:t>
            </a:r>
            <a:r>
              <a:rPr lang="zh-CN" altLang="en-US" sz="1600">
                <a:solidFill>
                  <a:srgbClr val="428E5B"/>
                </a:solidFill>
                <a:latin typeface="宋体" panose="02010600030101010101" pitchFamily="2" charset="-122"/>
              </a:rPr>
              <a:t>需检查</a:t>
            </a:r>
            <a:r>
              <a:rPr lang="en-US" altLang="zh-CN" sz="1600">
                <a:solidFill>
                  <a:srgbClr val="428E5B"/>
                </a:solidFill>
                <a:latin typeface="宋体" panose="02010600030101010101" pitchFamily="2" charset="-122"/>
              </a:rPr>
              <a:t>)</a:t>
            </a:r>
          </a:p>
        </p:txBody>
      </p:sp>
      <p:sp>
        <p:nvSpPr>
          <p:cNvPr id="266283" name="Line 43">
            <a:extLst>
              <a:ext uri="{FF2B5EF4-FFF2-40B4-BE49-F238E27FC236}">
                <a16:creationId xmlns:a16="http://schemas.microsoft.com/office/drawing/2014/main" id="{7D416217-B0AF-533A-B4A6-F1854F0D4984}"/>
              </a:ext>
            </a:extLst>
          </p:cNvPr>
          <p:cNvSpPr>
            <a:spLocks noChangeShapeType="1"/>
          </p:cNvSpPr>
          <p:nvPr/>
        </p:nvSpPr>
        <p:spPr bwMode="auto">
          <a:xfrm>
            <a:off x="2627313" y="4221163"/>
            <a:ext cx="3060700" cy="0"/>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algn="ctr" eaLnBrk="0" hangingPunct="0">
              <a:defRPr/>
            </a:pPr>
            <a:endParaRPr lang="zh-CN" altLang="en-US">
              <a:latin typeface="Tahoma" panose="020B0604030504040204" pitchFamily="1" charset="0"/>
            </a:endParaRPr>
          </a:p>
        </p:txBody>
      </p:sp>
      <p:sp>
        <p:nvSpPr>
          <p:cNvPr id="266284" name="Rectangle 44">
            <a:extLst>
              <a:ext uri="{FF2B5EF4-FFF2-40B4-BE49-F238E27FC236}">
                <a16:creationId xmlns:a16="http://schemas.microsoft.com/office/drawing/2014/main" id="{F0B9348B-2522-CDD1-9865-13E90811B4DA}"/>
              </a:ext>
            </a:extLst>
          </p:cNvPr>
          <p:cNvSpPr>
            <a:spLocks noChangeArrowheads="1"/>
          </p:cNvSpPr>
          <p:nvPr/>
        </p:nvSpPr>
        <p:spPr bwMode="auto">
          <a:xfrm>
            <a:off x="5832475" y="4552950"/>
            <a:ext cx="325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X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正常读</a:t>
            </a:r>
            <a:r>
              <a:rPr lang="en-US" altLang="zh-CN" sz="1600">
                <a:solidFill>
                  <a:srgbClr val="428E5B"/>
                </a:solidFill>
              </a:rPr>
              <a:t>(</a:t>
            </a:r>
            <a:r>
              <a:rPr lang="zh-CN" altLang="en-US" sz="1600">
                <a:solidFill>
                  <a:srgbClr val="0066FF"/>
                </a:solidFill>
              </a:rPr>
              <a:t>不更新</a:t>
            </a:r>
            <a:r>
              <a:rPr lang="en-US" altLang="zh-CN" sz="1600">
                <a:solidFill>
                  <a:srgbClr val="428E5B"/>
                </a:solidFill>
              </a:rPr>
              <a:t>)</a:t>
            </a:r>
            <a:endParaRPr lang="en-US" altLang="zh-CN" sz="2000">
              <a:solidFill>
                <a:srgbClr val="428E5B"/>
              </a:solidFill>
              <a:latin typeface="宋体" panose="02010600030101010101" pitchFamily="2" charset="-122"/>
            </a:endParaRPr>
          </a:p>
        </p:txBody>
      </p:sp>
      <p:sp>
        <p:nvSpPr>
          <p:cNvPr id="266288" name="Rectangle 48">
            <a:extLst>
              <a:ext uri="{FF2B5EF4-FFF2-40B4-BE49-F238E27FC236}">
                <a16:creationId xmlns:a16="http://schemas.microsoft.com/office/drawing/2014/main" id="{6317FBFB-2F85-F564-31F6-695B3B0FF603}"/>
              </a:ext>
            </a:extLst>
          </p:cNvPr>
          <p:cNvSpPr>
            <a:spLocks noChangeArrowheads="1"/>
          </p:cNvSpPr>
          <p:nvPr/>
        </p:nvSpPr>
        <p:spPr bwMode="auto">
          <a:xfrm>
            <a:off x="6264275" y="5056188"/>
            <a:ext cx="28082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zh-CN" altLang="en-US" sz="1600" b="0">
                <a:solidFill>
                  <a:schemeClr val="tx2"/>
                </a:solidFill>
                <a:latin typeface="宋体" panose="02010600030101010101" pitchFamily="2" charset="-122"/>
              </a:rPr>
              <a:t>异常读</a:t>
            </a:r>
            <a:r>
              <a:rPr lang="en-US" altLang="zh-CN" sz="1600" b="0">
                <a:solidFill>
                  <a:schemeClr val="tx2"/>
                </a:solidFill>
                <a:latin typeface="宋体" panose="02010600030101010101" pitchFamily="2" charset="-122"/>
              </a:rPr>
              <a:t>,</a:t>
            </a:r>
            <a:r>
              <a:rPr lang="zh-CN" altLang="en-US" sz="1600" b="0">
                <a:solidFill>
                  <a:schemeClr val="tx2"/>
                </a:solidFill>
                <a:latin typeface="宋体" panose="02010600030101010101" pitchFamily="2" charset="-122"/>
              </a:rPr>
              <a:t>撤消事务</a:t>
            </a:r>
            <a:r>
              <a:rPr lang="en-US" altLang="zh-CN" sz="1600" b="0">
                <a:solidFill>
                  <a:schemeClr val="tx2"/>
                </a:solidFill>
                <a:latin typeface="宋体" panose="02010600030101010101" pitchFamily="2" charset="-122"/>
              </a:rPr>
              <a:t>T3</a:t>
            </a:r>
            <a:r>
              <a:rPr lang="en-US" altLang="zh-CN" sz="1600">
                <a:solidFill>
                  <a:srgbClr val="428E5B"/>
                </a:solidFill>
                <a:latin typeface="宋体" panose="02010600030101010101" pitchFamily="2" charset="-122"/>
              </a:rPr>
              <a:t>(</a:t>
            </a:r>
            <a:r>
              <a:rPr lang="zh-CN" altLang="en-US" sz="1600">
                <a:solidFill>
                  <a:srgbClr val="428E5B"/>
                </a:solidFill>
                <a:latin typeface="宋体" panose="02010600030101010101" pitchFamily="2" charset="-122"/>
              </a:rPr>
              <a:t>需检查</a:t>
            </a:r>
            <a:r>
              <a:rPr lang="en-US" altLang="zh-CN" sz="1600">
                <a:solidFill>
                  <a:srgbClr val="428E5B"/>
                </a:solidFill>
                <a:latin typeface="宋体" panose="02010600030101010101" pitchFamily="2" charset="-122"/>
              </a:rPr>
              <a:t>)</a:t>
            </a:r>
          </a:p>
        </p:txBody>
      </p:sp>
      <p:sp>
        <p:nvSpPr>
          <p:cNvPr id="18453" name="Rectangle 18">
            <a:extLst>
              <a:ext uri="{FF2B5EF4-FFF2-40B4-BE49-F238E27FC236}">
                <a16:creationId xmlns:a16="http://schemas.microsoft.com/office/drawing/2014/main" id="{F273F3E6-0F7D-C5DA-6ABD-DA3121DAFBAF}"/>
              </a:ext>
            </a:extLst>
          </p:cNvPr>
          <p:cNvSpPr>
            <a:spLocks noChangeArrowheads="1"/>
          </p:cNvSpPr>
          <p:nvPr/>
        </p:nvSpPr>
        <p:spPr bwMode="auto">
          <a:xfrm>
            <a:off x="6597650" y="2312988"/>
            <a:ext cx="16113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800">
                <a:solidFill>
                  <a:srgbClr val="428E5B"/>
                </a:solidFill>
                <a:latin typeface="Times New Roman" panose="02020603050405020304" pitchFamily="18" charset="0"/>
              </a:rPr>
              <a:t>执行过程分析：</a:t>
            </a:r>
          </a:p>
        </p:txBody>
      </p:sp>
      <p:sp>
        <p:nvSpPr>
          <p:cNvPr id="11281" name="Rectangle 19">
            <a:extLst>
              <a:ext uri="{FF2B5EF4-FFF2-40B4-BE49-F238E27FC236}">
                <a16:creationId xmlns:a16="http://schemas.microsoft.com/office/drawing/2014/main" id="{26BABCFD-F653-66A2-FBB4-7F253377B4DB}"/>
              </a:ext>
            </a:extLst>
          </p:cNvPr>
          <p:cNvSpPr>
            <a:spLocks noChangeArrowheads="1"/>
          </p:cNvSpPr>
          <p:nvPr/>
        </p:nvSpPr>
        <p:spPr bwMode="auto">
          <a:xfrm>
            <a:off x="6578600" y="2001838"/>
            <a:ext cx="1522413" cy="274637"/>
          </a:xfrm>
          <a:prstGeom prst="rect">
            <a:avLst/>
          </a:prstGeom>
          <a:noFill/>
          <a:ln>
            <a:noFill/>
          </a:ln>
          <a:effectLst/>
          <a:extLst>
            <a:ext uri="{909E8E84-426E-40DD-AFC4-6F175D3DCCD1}">
              <a14:hiddenFill xmlns:a14="http://schemas.microsoft.com/office/drawing/2010/main">
                <a:solidFill>
                  <a:srgbClr val="00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eaLnBrk="0" hangingPunct="0">
              <a:defRPr/>
            </a:pPr>
            <a:r>
              <a:rPr lang="en-US" altLang="zh-CN" sz="1800" i="1">
                <a:solidFill>
                  <a:schemeClr val="tx2"/>
                </a:solidFill>
                <a:latin typeface="Times New Roman" panose="02020603050405020304" pitchFamily="1" charset="0"/>
              </a:rPr>
              <a:t>TS(T</a:t>
            </a:r>
            <a:r>
              <a:rPr lang="en-US" altLang="zh-CN" sz="1800" i="1" baseline="-25000">
                <a:solidFill>
                  <a:schemeClr val="tx2"/>
                </a:solidFill>
                <a:latin typeface="Times New Roman" panose="02020603050405020304" pitchFamily="1" charset="0"/>
              </a:rPr>
              <a:t>i</a:t>
            </a:r>
            <a:r>
              <a:rPr lang="en-US" altLang="zh-CN" sz="1800">
                <a:solidFill>
                  <a:schemeClr val="tx2"/>
                </a:solidFill>
                <a:latin typeface="Times New Roman" panose="02020603050405020304" pitchFamily="1" charset="0"/>
              </a:rPr>
              <a:t>)=</a:t>
            </a:r>
            <a:r>
              <a:rPr lang="en-US" altLang="zh-CN" sz="1800" i="1">
                <a:solidFill>
                  <a:schemeClr val="tx2"/>
                </a:solidFill>
                <a:latin typeface="Times New Roman" panose="02020603050405020304" pitchFamily="1" charset="0"/>
              </a:rPr>
              <a:t>i, i=1 - 5</a:t>
            </a:r>
            <a:endParaRPr lang="zh-CN" altLang="en-US" sz="1800" i="1">
              <a:solidFill>
                <a:schemeClr val="tx2"/>
              </a:solidFill>
              <a:latin typeface="Times New Roman" panose="02020603050405020304" pitchFamily="1" charset="0"/>
            </a:endParaRPr>
          </a:p>
        </p:txBody>
      </p:sp>
      <p:sp>
        <p:nvSpPr>
          <p:cNvPr id="266286" name="Line 46">
            <a:extLst>
              <a:ext uri="{FF2B5EF4-FFF2-40B4-BE49-F238E27FC236}">
                <a16:creationId xmlns:a16="http://schemas.microsoft.com/office/drawing/2014/main" id="{B08E7198-D102-9A29-8C64-5838F8DBB451}"/>
              </a:ext>
            </a:extLst>
          </p:cNvPr>
          <p:cNvSpPr>
            <a:spLocks noChangeShapeType="1"/>
          </p:cNvSpPr>
          <p:nvPr/>
        </p:nvSpPr>
        <p:spPr bwMode="auto">
          <a:xfrm>
            <a:off x="1655763" y="4689475"/>
            <a:ext cx="4067175" cy="0"/>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algn="ctr" eaLnBrk="0" hangingPunct="0">
              <a:defRPr/>
            </a:pPr>
            <a:endParaRPr lang="zh-CN" altLang="en-US">
              <a:latin typeface="Tahoma" panose="020B0604030504040204" pitchFamily="1" charset="0"/>
            </a:endParaRPr>
          </a:p>
        </p:txBody>
      </p:sp>
      <p:sp>
        <p:nvSpPr>
          <p:cNvPr id="2" name="Line 46">
            <a:extLst>
              <a:ext uri="{FF2B5EF4-FFF2-40B4-BE49-F238E27FC236}">
                <a16:creationId xmlns:a16="http://schemas.microsoft.com/office/drawing/2014/main" id="{0D75494A-B54B-DDD7-457E-93AE6540B2E7}"/>
              </a:ext>
            </a:extLst>
          </p:cNvPr>
          <p:cNvSpPr>
            <a:spLocks noChangeShapeType="1"/>
          </p:cNvSpPr>
          <p:nvPr/>
        </p:nvSpPr>
        <p:spPr bwMode="auto">
          <a:xfrm>
            <a:off x="1655763" y="3284538"/>
            <a:ext cx="4067175" cy="0"/>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algn="ctr" eaLnBrk="0" hangingPunct="0">
              <a:defRPr/>
            </a:pPr>
            <a:endParaRPr lang="zh-CN" altLang="en-US">
              <a:latin typeface="Tahoma" panose="020B0604030504040204" pitchFamily="1" charset="0"/>
            </a:endParaRPr>
          </a:p>
        </p:txBody>
      </p:sp>
      <p:sp>
        <p:nvSpPr>
          <p:cNvPr id="322582" name="Line 22">
            <a:extLst>
              <a:ext uri="{FF2B5EF4-FFF2-40B4-BE49-F238E27FC236}">
                <a16:creationId xmlns:a16="http://schemas.microsoft.com/office/drawing/2014/main" id="{5ABB6B92-0587-6810-B43F-37759F70C4C8}"/>
              </a:ext>
            </a:extLst>
          </p:cNvPr>
          <p:cNvSpPr>
            <a:spLocks noChangeShapeType="1"/>
          </p:cNvSpPr>
          <p:nvPr/>
        </p:nvSpPr>
        <p:spPr bwMode="auto">
          <a:xfrm flipV="1">
            <a:off x="2519363" y="3860800"/>
            <a:ext cx="396875" cy="252413"/>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latin typeface="Tahoma" panose="020B0604030504040204" pitchFamily="1" charset="0"/>
            </a:endParaRPr>
          </a:p>
        </p:txBody>
      </p:sp>
      <p:sp>
        <p:nvSpPr>
          <p:cNvPr id="3" name="Rectangle 44">
            <a:extLst>
              <a:ext uri="{FF2B5EF4-FFF2-40B4-BE49-F238E27FC236}">
                <a16:creationId xmlns:a16="http://schemas.microsoft.com/office/drawing/2014/main" id="{C346D49A-E6A3-DF04-B186-4FC7A1B27138}"/>
              </a:ext>
            </a:extLst>
          </p:cNvPr>
          <p:cNvSpPr>
            <a:spLocks noChangeArrowheads="1"/>
          </p:cNvSpPr>
          <p:nvPr/>
        </p:nvSpPr>
        <p:spPr bwMode="auto">
          <a:xfrm>
            <a:off x="5862638" y="4768850"/>
            <a:ext cx="3246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R-timestamp(</a:t>
            </a:r>
            <a:r>
              <a:rPr lang="en-US" altLang="zh-CN" sz="1400" i="1">
                <a:solidFill>
                  <a:srgbClr val="0000FF"/>
                </a:solidFill>
                <a:latin typeface="宋体" panose="02010600030101010101" pitchFamily="2" charset="-122"/>
              </a:rPr>
              <a:t>W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正常读</a:t>
            </a:r>
            <a:r>
              <a:rPr lang="en-US" altLang="zh-CN" sz="1600">
                <a:solidFill>
                  <a:srgbClr val="428E5B"/>
                </a:solidFill>
              </a:rPr>
              <a:t>(</a:t>
            </a:r>
            <a:r>
              <a:rPr lang="zh-CN" altLang="en-US" sz="1600">
                <a:solidFill>
                  <a:srgbClr val="0066FF"/>
                </a:solidFill>
              </a:rPr>
              <a:t>不更新</a:t>
            </a:r>
            <a:r>
              <a:rPr lang="en-US" altLang="zh-CN" sz="1600">
                <a:solidFill>
                  <a:srgbClr val="428E5B"/>
                </a:solidFill>
              </a:rPr>
              <a:t>)</a:t>
            </a:r>
            <a:endParaRPr lang="en-US" altLang="zh-CN" sz="2000">
              <a:solidFill>
                <a:srgbClr val="428E5B"/>
              </a:solidFill>
              <a:latin typeface="宋体" panose="02010600030101010101" pitchFamily="2" charset="-122"/>
            </a:endParaRPr>
          </a:p>
        </p:txBody>
      </p:sp>
      <p:sp>
        <p:nvSpPr>
          <p:cNvPr id="4" name="Line 43">
            <a:extLst>
              <a:ext uri="{FF2B5EF4-FFF2-40B4-BE49-F238E27FC236}">
                <a16:creationId xmlns:a16="http://schemas.microsoft.com/office/drawing/2014/main" id="{F8792363-C77C-CF37-D77A-4885AC5777B0}"/>
              </a:ext>
            </a:extLst>
          </p:cNvPr>
          <p:cNvSpPr>
            <a:spLocks noChangeShapeType="1"/>
          </p:cNvSpPr>
          <p:nvPr/>
        </p:nvSpPr>
        <p:spPr bwMode="auto">
          <a:xfrm>
            <a:off x="3635375" y="5192713"/>
            <a:ext cx="2125663" cy="0"/>
          </a:xfrm>
          <a:prstGeom prst="line">
            <a:avLst/>
          </a:prstGeom>
          <a:noFill/>
          <a:ln w="952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algn="ctr" eaLnBrk="0" hangingPunct="0">
              <a:defRPr/>
            </a:pPr>
            <a:endParaRPr lang="zh-CN" altLang="en-US">
              <a:latin typeface="Tahoma" panose="020B0604030504040204" pitchFamily="1" charset="0"/>
            </a:endParaRPr>
          </a:p>
        </p:txBody>
      </p:sp>
      <p:sp>
        <p:nvSpPr>
          <p:cNvPr id="322585" name="Line 25">
            <a:extLst>
              <a:ext uri="{FF2B5EF4-FFF2-40B4-BE49-F238E27FC236}">
                <a16:creationId xmlns:a16="http://schemas.microsoft.com/office/drawing/2014/main" id="{5CA1634D-8182-32A2-4D15-6CE5439C3BB4}"/>
              </a:ext>
            </a:extLst>
          </p:cNvPr>
          <p:cNvSpPr>
            <a:spLocks noChangeShapeType="1"/>
          </p:cNvSpPr>
          <p:nvPr/>
        </p:nvSpPr>
        <p:spPr bwMode="auto">
          <a:xfrm flipV="1">
            <a:off x="3600450" y="5013325"/>
            <a:ext cx="360363" cy="107950"/>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latin typeface="Tahoma" panose="020B0604030504040204" pitchFamily="1" charset="0"/>
            </a:endParaRPr>
          </a:p>
        </p:txBody>
      </p:sp>
      <p:sp>
        <p:nvSpPr>
          <p:cNvPr id="322587" name="Line 27">
            <a:extLst>
              <a:ext uri="{FF2B5EF4-FFF2-40B4-BE49-F238E27FC236}">
                <a16:creationId xmlns:a16="http://schemas.microsoft.com/office/drawing/2014/main" id="{3A432C0B-3540-0329-30F8-C82C08011300}"/>
              </a:ext>
            </a:extLst>
          </p:cNvPr>
          <p:cNvSpPr>
            <a:spLocks noChangeShapeType="1"/>
          </p:cNvSpPr>
          <p:nvPr/>
        </p:nvSpPr>
        <p:spPr bwMode="auto">
          <a:xfrm>
            <a:off x="1692275" y="3321050"/>
            <a:ext cx="1189038" cy="179388"/>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latin typeface="Tahoma" panose="020B0604030504040204" pitchFamily="1" charset="0"/>
            </a:endParaRPr>
          </a:p>
        </p:txBody>
      </p:sp>
      <p:sp>
        <p:nvSpPr>
          <p:cNvPr id="322588" name="Oval 28">
            <a:extLst>
              <a:ext uri="{FF2B5EF4-FFF2-40B4-BE49-F238E27FC236}">
                <a16:creationId xmlns:a16="http://schemas.microsoft.com/office/drawing/2014/main" id="{652788F4-F24B-A7A1-F363-A39E4082EA3C}"/>
              </a:ext>
            </a:extLst>
          </p:cNvPr>
          <p:cNvSpPr>
            <a:spLocks noChangeArrowheads="1"/>
          </p:cNvSpPr>
          <p:nvPr/>
        </p:nvSpPr>
        <p:spPr bwMode="auto">
          <a:xfrm>
            <a:off x="1835150" y="2636838"/>
            <a:ext cx="828675" cy="1979612"/>
          </a:xfrm>
          <a:prstGeom prst="ellipse">
            <a:avLst/>
          </a:prstGeom>
          <a:noFill/>
          <a:ln w="9525">
            <a:solidFill>
              <a:srgbClr val="0066FF"/>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endParaRPr lang="zh-CN" altLang="en-US"/>
          </a:p>
        </p:txBody>
      </p:sp>
      <p:sp>
        <p:nvSpPr>
          <p:cNvPr id="322589" name="Oval 29">
            <a:extLst>
              <a:ext uri="{FF2B5EF4-FFF2-40B4-BE49-F238E27FC236}">
                <a16:creationId xmlns:a16="http://schemas.microsoft.com/office/drawing/2014/main" id="{9D18F592-DCEE-9DCF-A18C-5840E2289515}"/>
              </a:ext>
            </a:extLst>
          </p:cNvPr>
          <p:cNvSpPr>
            <a:spLocks noChangeArrowheads="1"/>
          </p:cNvSpPr>
          <p:nvPr/>
        </p:nvSpPr>
        <p:spPr bwMode="auto">
          <a:xfrm>
            <a:off x="2843213" y="2852738"/>
            <a:ext cx="828675" cy="2736850"/>
          </a:xfrm>
          <a:prstGeom prst="ellipse">
            <a:avLst/>
          </a:prstGeom>
          <a:noFill/>
          <a:ln w="9525">
            <a:solidFill>
              <a:srgbClr val="0066FF"/>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endParaRPr lang="zh-CN" altLang="en-US"/>
          </a:p>
        </p:txBody>
      </p:sp>
      <p:sp>
        <p:nvSpPr>
          <p:cNvPr id="18464" name="AutoShape 31">
            <a:extLst>
              <a:ext uri="{FF2B5EF4-FFF2-40B4-BE49-F238E27FC236}">
                <a16:creationId xmlns:a16="http://schemas.microsoft.com/office/drawing/2014/main" id="{465282FB-5917-C119-4683-BED60A565847}"/>
              </a:ext>
            </a:extLst>
          </p:cNvPr>
          <p:cNvSpPr>
            <a:spLocks noChangeArrowheads="1"/>
          </p:cNvSpPr>
          <p:nvPr/>
        </p:nvSpPr>
        <p:spPr bwMode="auto">
          <a:xfrm>
            <a:off x="107950" y="800100"/>
            <a:ext cx="1403350" cy="792163"/>
          </a:xfrm>
          <a:prstGeom prst="cloudCallout">
            <a:avLst>
              <a:gd name="adj1" fmla="val -49662"/>
              <a:gd name="adj2" fmla="val 85671"/>
            </a:avLst>
          </a:prstGeom>
          <a:solidFill>
            <a:schemeClr val="accent1"/>
          </a:solidFill>
          <a:ln w="9525">
            <a:solidFill>
              <a:schemeClr val="tx1"/>
            </a:solidFill>
            <a:round/>
            <a:headEnd/>
            <a:tailEnd/>
          </a:ln>
        </p:spPr>
        <p:txBody>
          <a:bodyPr lIns="0" tIns="0" rIns="0" bIns="0"/>
          <a:lstStyle/>
          <a:p>
            <a:pPr algn="ctr" eaLnBrk="0" hangingPunct="0"/>
            <a:r>
              <a:rPr lang="zh-CN" altLang="en-US">
                <a:latin typeface="宋体" panose="02010600030101010101" pitchFamily="2" charset="-122"/>
              </a:rPr>
              <a:t>时间戳协议能防止级联回滚吗？</a:t>
            </a:r>
          </a:p>
        </p:txBody>
      </p:sp>
      <p:sp>
        <p:nvSpPr>
          <p:cNvPr id="5" name="Rectangle 44">
            <a:extLst>
              <a:ext uri="{FF2B5EF4-FFF2-40B4-BE49-F238E27FC236}">
                <a16:creationId xmlns:a16="http://schemas.microsoft.com/office/drawing/2014/main" id="{EF9FF3B5-0B77-82D1-8463-ADDCE1F45C38}"/>
              </a:ext>
            </a:extLst>
          </p:cNvPr>
          <p:cNvSpPr>
            <a:spLocks noChangeArrowheads="1"/>
          </p:cNvSpPr>
          <p:nvPr/>
        </p:nvSpPr>
        <p:spPr bwMode="auto">
          <a:xfrm>
            <a:off x="5832475" y="4329113"/>
            <a:ext cx="325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eaLnBrk="0" hangingPunct="0"/>
            <a:r>
              <a:rPr lang="en-US" altLang="zh-CN" sz="1400">
                <a:solidFill>
                  <a:srgbClr val="0000FF"/>
                </a:solidFill>
                <a:latin typeface="宋体" panose="02010600030101010101" pitchFamily="2" charset="-122"/>
              </a:rPr>
              <a:t>W-timestamp(</a:t>
            </a:r>
            <a:r>
              <a:rPr lang="en-US" altLang="zh-CN" sz="1400" i="1">
                <a:solidFill>
                  <a:srgbClr val="0000FF"/>
                </a:solidFill>
                <a:latin typeface="宋体" panose="02010600030101010101" pitchFamily="2" charset="-122"/>
              </a:rPr>
              <a:t>Z </a:t>
            </a:r>
            <a:r>
              <a:rPr lang="en-US" altLang="zh-CN" sz="1400">
                <a:solidFill>
                  <a:srgbClr val="0000FF"/>
                </a:solidFill>
                <a:latin typeface="宋体" panose="02010600030101010101" pitchFamily="2" charset="-122"/>
              </a:rPr>
              <a:t>)=</a:t>
            </a:r>
            <a:r>
              <a:rPr lang="en-US" altLang="zh-CN" sz="1400">
                <a:solidFill>
                  <a:schemeClr val="tx2"/>
                </a:solidFill>
                <a:latin typeface="宋体" panose="02010600030101010101" pitchFamily="2" charset="-122"/>
              </a:rPr>
              <a:t>5</a:t>
            </a:r>
            <a:r>
              <a:rPr lang="zh-CN" altLang="en-US" sz="1600">
                <a:solidFill>
                  <a:srgbClr val="428E5B"/>
                </a:solidFill>
                <a:latin typeface="宋体" panose="02010600030101010101" pitchFamily="2" charset="-122"/>
              </a:rPr>
              <a:t>正常写</a:t>
            </a:r>
            <a:r>
              <a:rPr lang="en-US" altLang="zh-CN" sz="1600">
                <a:solidFill>
                  <a:srgbClr val="428E5B"/>
                </a:solidFill>
              </a:rPr>
              <a:t>(</a:t>
            </a:r>
            <a:r>
              <a:rPr lang="zh-CN" altLang="en-US" sz="1600">
                <a:solidFill>
                  <a:srgbClr val="428E5B"/>
                </a:solidFill>
              </a:rPr>
              <a:t>需检查</a:t>
            </a:r>
            <a:r>
              <a:rPr lang="en-US" altLang="zh-CN" sz="1600">
                <a:solidFill>
                  <a:srgbClr val="428E5B"/>
                </a:solidFill>
              </a:rPr>
              <a:t>)</a:t>
            </a:r>
          </a:p>
        </p:txBody>
      </p:sp>
      <p:sp>
        <p:nvSpPr>
          <p:cNvPr id="6" name="Rectangle 48">
            <a:extLst>
              <a:ext uri="{FF2B5EF4-FFF2-40B4-BE49-F238E27FC236}">
                <a16:creationId xmlns:a16="http://schemas.microsoft.com/office/drawing/2014/main" id="{CB073D0B-A9C2-F090-0787-C4F80D12BB55}"/>
              </a:ext>
            </a:extLst>
          </p:cNvPr>
          <p:cNvSpPr>
            <a:spLocks noChangeArrowheads="1"/>
          </p:cNvSpPr>
          <p:nvPr/>
        </p:nvSpPr>
        <p:spPr bwMode="auto">
          <a:xfrm>
            <a:off x="6300788" y="5561013"/>
            <a:ext cx="2374900" cy="2540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tIns="0" bIns="0">
            <a:spAutoFit/>
          </a:bodyPr>
          <a:lstStyle/>
          <a:p>
            <a:pPr algn="ctr" eaLnBrk="0" hangingPunct="0"/>
            <a:r>
              <a:rPr lang="zh-CN" altLang="en-US" sz="1600">
                <a:solidFill>
                  <a:schemeClr val="tx2"/>
                </a:solidFill>
                <a:latin typeface="Times New Roman" panose="02020603050405020304" pitchFamily="18" charset="0"/>
              </a:rPr>
              <a:t>因</a:t>
            </a:r>
            <a:r>
              <a:rPr lang="en-US" altLang="zh-CN" sz="1600">
                <a:solidFill>
                  <a:schemeClr val="tx2"/>
                </a:solidFill>
                <a:latin typeface="Times New Roman" panose="02020603050405020304" pitchFamily="18" charset="0"/>
              </a:rPr>
              <a:t>T3</a:t>
            </a:r>
            <a:r>
              <a:rPr lang="zh-CN" altLang="en-US" sz="1600">
                <a:solidFill>
                  <a:schemeClr val="tx2"/>
                </a:solidFill>
                <a:latin typeface="Times New Roman" panose="02020603050405020304" pitchFamily="18" charset="0"/>
              </a:rPr>
              <a:t>撤消</a:t>
            </a:r>
            <a:r>
              <a:rPr lang="en-US" altLang="zh-CN" sz="1600">
                <a:solidFill>
                  <a:schemeClr val="tx2"/>
                </a:solidFill>
                <a:latin typeface="Times New Roman" panose="02020603050405020304" pitchFamily="18" charset="0"/>
              </a:rPr>
              <a:t>,T5</a:t>
            </a:r>
            <a:r>
              <a:rPr lang="zh-CN" altLang="en-US" sz="1600">
                <a:solidFill>
                  <a:schemeClr val="tx2"/>
                </a:solidFill>
                <a:latin typeface="Times New Roman" panose="02020603050405020304" pitchFamily="18" charset="0"/>
              </a:rPr>
              <a:t>连带回滚！</a:t>
            </a:r>
            <a:endParaRPr lang="zh-CN" altLang="en-US" sz="1600">
              <a:solidFill>
                <a:srgbClr val="428E5B"/>
              </a:solidFill>
              <a:latin typeface="Times New Roman" panose="02020603050405020304" pitchFamily="18" charset="0"/>
            </a:endParaRPr>
          </a:p>
        </p:txBody>
      </p:sp>
      <p:sp>
        <p:nvSpPr>
          <p:cNvPr id="322601" name="Oval 41">
            <a:extLst>
              <a:ext uri="{FF2B5EF4-FFF2-40B4-BE49-F238E27FC236}">
                <a16:creationId xmlns:a16="http://schemas.microsoft.com/office/drawing/2014/main" id="{24522577-F9C4-F965-4A5A-76986F10A918}"/>
              </a:ext>
            </a:extLst>
          </p:cNvPr>
          <p:cNvSpPr>
            <a:spLocks noChangeArrowheads="1"/>
          </p:cNvSpPr>
          <p:nvPr/>
        </p:nvSpPr>
        <p:spPr bwMode="auto">
          <a:xfrm>
            <a:off x="4824413" y="2565400"/>
            <a:ext cx="792162" cy="2303463"/>
          </a:xfrm>
          <a:prstGeom prst="ellipse">
            <a:avLst/>
          </a:prstGeom>
          <a:noFill/>
          <a:ln w="9525">
            <a:solidFill>
              <a:srgbClr val="0066FF"/>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lvl1pPr>
              <a:defRPr sz="1200" b="1">
                <a:solidFill>
                  <a:schemeClr val="tx1"/>
                </a:solidFill>
                <a:latin typeface="Tahoma" panose="020B0604030504040204" pitchFamily="1" charset="0"/>
                <a:ea typeface="宋体" panose="02010600030101010101" pitchFamily="2" charset="-122"/>
              </a:defRPr>
            </a:lvl1pPr>
            <a:lvl2pPr marL="742950" indent="-285750">
              <a:defRPr sz="1200" b="1">
                <a:solidFill>
                  <a:schemeClr val="tx1"/>
                </a:solidFill>
                <a:latin typeface="Tahoma" panose="020B0604030504040204" pitchFamily="1" charset="0"/>
                <a:ea typeface="宋体" panose="02010600030101010101" pitchFamily="2" charset="-122"/>
              </a:defRPr>
            </a:lvl2pPr>
            <a:lvl3pPr marL="1143000" indent="-228600">
              <a:defRPr sz="1200" b="1">
                <a:solidFill>
                  <a:schemeClr val="tx1"/>
                </a:solidFill>
                <a:latin typeface="Tahoma" panose="020B0604030504040204" pitchFamily="1" charset="0"/>
                <a:ea typeface="宋体" panose="02010600030101010101" pitchFamily="2" charset="-122"/>
              </a:defRPr>
            </a:lvl3pPr>
            <a:lvl4pPr marL="1600200" indent="-228600">
              <a:defRPr sz="1200" b="1">
                <a:solidFill>
                  <a:schemeClr val="tx1"/>
                </a:solidFill>
                <a:latin typeface="Tahoma" panose="020B0604030504040204" pitchFamily="1" charset="0"/>
                <a:ea typeface="宋体" panose="02010600030101010101" pitchFamily="2" charset="-122"/>
              </a:defRPr>
            </a:lvl4pPr>
            <a:lvl5pPr marL="2057400" indent="-228600">
              <a:defRPr sz="1200" b="1">
                <a:solidFill>
                  <a:schemeClr val="tx1"/>
                </a:solidFill>
                <a:latin typeface="Tahoma" panose="020B0604030504040204" pitchFamily="1" charset="0"/>
                <a:ea typeface="宋体" panose="02010600030101010101" pitchFamily="2" charset="-122"/>
              </a:defRPr>
            </a:lvl5pPr>
            <a:lvl6pPr marL="25146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6pPr>
            <a:lvl7pPr marL="29718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7pPr>
            <a:lvl8pPr marL="34290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8pPr>
            <a:lvl9pPr marL="3886200" indent="-228600" algn="ctr" eaLnBrk="0" fontAlgn="base" hangingPunct="0">
              <a:spcBef>
                <a:spcPct val="0"/>
              </a:spcBef>
              <a:spcAft>
                <a:spcPct val="0"/>
              </a:spcAft>
              <a:defRPr sz="1200" b="1">
                <a:solidFill>
                  <a:schemeClr val="tx1"/>
                </a:solidFill>
                <a:latin typeface="Tahoma" panose="020B0604030504040204" pitchFamily="1" charset="0"/>
                <a:ea typeface="宋体" panose="02010600030101010101" pitchFamily="2" charset="-122"/>
              </a:defRPr>
            </a:lvl9pPr>
          </a:lstStyle>
          <a:p>
            <a:pPr algn="ctr" eaLnBrk="0" hangingPunct="0">
              <a:defRPr/>
            </a:pPr>
            <a:endParaRPr lang="zh-CN" altLang="en-US"/>
          </a:p>
        </p:txBody>
      </p:sp>
      <p:sp>
        <p:nvSpPr>
          <p:cNvPr id="322603" name="Line 43">
            <a:extLst>
              <a:ext uri="{FF2B5EF4-FFF2-40B4-BE49-F238E27FC236}">
                <a16:creationId xmlns:a16="http://schemas.microsoft.com/office/drawing/2014/main" id="{C1831A8D-A249-DFA4-E314-5C7DC56563BB}"/>
              </a:ext>
            </a:extLst>
          </p:cNvPr>
          <p:cNvSpPr>
            <a:spLocks noChangeShapeType="1"/>
          </p:cNvSpPr>
          <p:nvPr/>
        </p:nvSpPr>
        <p:spPr bwMode="auto">
          <a:xfrm>
            <a:off x="3708400" y="3752850"/>
            <a:ext cx="1042988" cy="215900"/>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latin typeface="Tahoma" panose="020B0604030504040204" pitchFamily="1" charset="0"/>
            </a:endParaRPr>
          </a:p>
        </p:txBody>
      </p:sp>
      <p:sp>
        <p:nvSpPr>
          <p:cNvPr id="322604" name="Line 44">
            <a:extLst>
              <a:ext uri="{FF2B5EF4-FFF2-40B4-BE49-F238E27FC236}">
                <a16:creationId xmlns:a16="http://schemas.microsoft.com/office/drawing/2014/main" id="{B46EB28D-8B73-EAD6-270E-45E802C52107}"/>
              </a:ext>
            </a:extLst>
          </p:cNvPr>
          <p:cNvSpPr>
            <a:spLocks noChangeShapeType="1"/>
          </p:cNvSpPr>
          <p:nvPr/>
        </p:nvSpPr>
        <p:spPr bwMode="auto">
          <a:xfrm>
            <a:off x="3671888" y="3860800"/>
            <a:ext cx="1187450" cy="612775"/>
          </a:xfrm>
          <a:prstGeom prst="line">
            <a:avLst/>
          </a:prstGeom>
          <a:noFill/>
          <a:ln w="9525">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eaLnBrk="0" hangingPunct="0">
              <a:defRPr/>
            </a:pPr>
            <a:endParaRPr lang="zh-CN" altLang="en-US">
              <a:latin typeface="Tahoma" panose="020B0604030504040204" pitchFamily="1" charset="0"/>
            </a:endParaRPr>
          </a:p>
        </p:txBody>
      </p:sp>
      <p:sp>
        <p:nvSpPr>
          <p:cNvPr id="41" name="矩形 40">
            <a:extLst>
              <a:ext uri="{FF2B5EF4-FFF2-40B4-BE49-F238E27FC236}">
                <a16:creationId xmlns:a16="http://schemas.microsoft.com/office/drawing/2014/main" id="{F8BAD1DF-091B-AD4F-A42C-C6E054FB76FF}"/>
              </a:ext>
            </a:extLst>
          </p:cNvPr>
          <p:cNvSpPr/>
          <p:nvPr/>
        </p:nvSpPr>
        <p:spPr>
          <a:xfrm>
            <a:off x="5076825" y="6119813"/>
            <a:ext cx="935038" cy="369887"/>
          </a:xfrm>
          <a:prstGeom prst="rect">
            <a:avLst/>
          </a:prstGeom>
        </p:spPr>
        <p:txBody>
          <a:bodyPr>
            <a:spAutoFit/>
          </a:bodyPr>
          <a:lstStyle/>
          <a:p>
            <a:pPr marL="288290" algn="just" eaLnBrk="0" hangingPunct="0">
              <a:lnSpc>
                <a:spcPct val="150000"/>
              </a:lnSpc>
              <a:spcAft>
                <a:spcPts val="0"/>
              </a:spcAft>
              <a:defRPr/>
            </a:pPr>
            <a:r>
              <a:rPr lang="zh-CN" altLang="en-US" kern="100" dirty="0">
                <a:latin typeface="Times New Roman" panose="02020603050405020304" pitchFamily="1" charset="0"/>
              </a:rPr>
              <a:t>案例</a:t>
            </a:r>
            <a:r>
              <a:rPr lang="en-US" altLang="zh-CN" kern="100" dirty="0">
                <a:latin typeface="Times New Roman" panose="02020603050405020304" pitchFamily="1" charset="0"/>
              </a:rPr>
              <a:t>3</a:t>
            </a:r>
            <a:endParaRPr lang="zh-CN" altLang="zh-CN" kern="100" dirty="0">
              <a:latin typeface="Times New Roman" panose="02020603050405020304" pitchFamily="1"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276"/>
                                        </p:tgtEl>
                                        <p:attrNameLst>
                                          <p:attrName>style.visibility</p:attrName>
                                        </p:attrNameLst>
                                      </p:cBhvr>
                                      <p:to>
                                        <p:strVal val="visible"/>
                                      </p:to>
                                    </p:set>
                                    <p:anim calcmode="lin" valueType="num">
                                      <p:cBhvr additive="base">
                                        <p:cTn id="7" dur="500" fill="hold"/>
                                        <p:tgtEl>
                                          <p:spTgt spid="266276"/>
                                        </p:tgtEl>
                                        <p:attrNameLst>
                                          <p:attrName>ppt_x</p:attrName>
                                        </p:attrNameLst>
                                      </p:cBhvr>
                                      <p:tavLst>
                                        <p:tav tm="0">
                                          <p:val>
                                            <p:strVal val="#ppt_x"/>
                                          </p:val>
                                        </p:tav>
                                        <p:tav tm="100000">
                                          <p:val>
                                            <p:strVal val="#ppt_x"/>
                                          </p:val>
                                        </p:tav>
                                      </p:tavLst>
                                    </p:anim>
                                    <p:anim calcmode="lin" valueType="num">
                                      <p:cBhvr additive="base">
                                        <p:cTn id="8" dur="500" fill="hold"/>
                                        <p:tgtEl>
                                          <p:spTgt spid="2662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6278"/>
                                        </p:tgtEl>
                                        <p:attrNameLst>
                                          <p:attrName>style.visibility</p:attrName>
                                        </p:attrNameLst>
                                      </p:cBhvr>
                                      <p:to>
                                        <p:strVal val="visible"/>
                                      </p:to>
                                    </p:set>
                                    <p:anim calcmode="lin" valueType="num">
                                      <p:cBhvr additive="base">
                                        <p:cTn id="11" dur="500" fill="hold"/>
                                        <p:tgtEl>
                                          <p:spTgt spid="266278"/>
                                        </p:tgtEl>
                                        <p:attrNameLst>
                                          <p:attrName>ppt_x</p:attrName>
                                        </p:attrNameLst>
                                      </p:cBhvr>
                                      <p:tavLst>
                                        <p:tav tm="0">
                                          <p:val>
                                            <p:strVal val="#ppt_x"/>
                                          </p:val>
                                        </p:tav>
                                        <p:tav tm="100000">
                                          <p:val>
                                            <p:strVal val="#ppt_x"/>
                                          </p:val>
                                        </p:tav>
                                      </p:tavLst>
                                    </p:anim>
                                    <p:anim calcmode="lin" valueType="num">
                                      <p:cBhvr additive="base">
                                        <p:cTn id="12" dur="500" fill="hold"/>
                                        <p:tgtEl>
                                          <p:spTgt spid="26627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6277"/>
                                        </p:tgtEl>
                                        <p:attrNameLst>
                                          <p:attrName>style.visibility</p:attrName>
                                        </p:attrNameLst>
                                      </p:cBhvr>
                                      <p:to>
                                        <p:strVal val="visible"/>
                                      </p:to>
                                    </p:set>
                                    <p:anim calcmode="lin" valueType="num">
                                      <p:cBhvr additive="base">
                                        <p:cTn id="15" dur="500" fill="hold"/>
                                        <p:tgtEl>
                                          <p:spTgt spid="266277"/>
                                        </p:tgtEl>
                                        <p:attrNameLst>
                                          <p:attrName>ppt_x</p:attrName>
                                        </p:attrNameLst>
                                      </p:cBhvr>
                                      <p:tavLst>
                                        <p:tav tm="0">
                                          <p:val>
                                            <p:strVal val="#ppt_x"/>
                                          </p:val>
                                        </p:tav>
                                        <p:tav tm="100000">
                                          <p:val>
                                            <p:strVal val="#ppt_x"/>
                                          </p:val>
                                        </p:tav>
                                      </p:tavLst>
                                    </p:anim>
                                    <p:anim calcmode="lin" valueType="num">
                                      <p:cBhvr additive="base">
                                        <p:cTn id="16" dur="500" fill="hold"/>
                                        <p:tgtEl>
                                          <p:spTgt spid="26627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22587"/>
                                        </p:tgtEl>
                                        <p:attrNameLst>
                                          <p:attrName>style.visibility</p:attrName>
                                        </p:attrNameLst>
                                      </p:cBhvr>
                                      <p:to>
                                        <p:strVal val="visible"/>
                                      </p:to>
                                    </p:set>
                                    <p:anim calcmode="lin" valueType="num">
                                      <p:cBhvr additive="base">
                                        <p:cTn id="25" dur="500" fill="hold"/>
                                        <p:tgtEl>
                                          <p:spTgt spid="322587"/>
                                        </p:tgtEl>
                                        <p:attrNameLst>
                                          <p:attrName>ppt_x</p:attrName>
                                        </p:attrNameLst>
                                      </p:cBhvr>
                                      <p:tavLst>
                                        <p:tav tm="0">
                                          <p:val>
                                            <p:strVal val="#ppt_x"/>
                                          </p:val>
                                        </p:tav>
                                        <p:tav tm="100000">
                                          <p:val>
                                            <p:strVal val="#ppt_x"/>
                                          </p:val>
                                        </p:tav>
                                      </p:tavLst>
                                    </p:anim>
                                    <p:anim calcmode="lin" valueType="num">
                                      <p:cBhvr additive="base">
                                        <p:cTn id="26" dur="500" fill="hold"/>
                                        <p:tgtEl>
                                          <p:spTgt spid="32258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6279"/>
                                        </p:tgtEl>
                                        <p:attrNameLst>
                                          <p:attrName>style.visibility</p:attrName>
                                        </p:attrNameLst>
                                      </p:cBhvr>
                                      <p:to>
                                        <p:strVal val="visible"/>
                                      </p:to>
                                    </p:set>
                                    <p:anim calcmode="lin" valueType="num">
                                      <p:cBhvr additive="base">
                                        <p:cTn id="29" dur="500" fill="hold"/>
                                        <p:tgtEl>
                                          <p:spTgt spid="266279"/>
                                        </p:tgtEl>
                                        <p:attrNameLst>
                                          <p:attrName>ppt_x</p:attrName>
                                        </p:attrNameLst>
                                      </p:cBhvr>
                                      <p:tavLst>
                                        <p:tav tm="0">
                                          <p:val>
                                            <p:strVal val="#ppt_x"/>
                                          </p:val>
                                        </p:tav>
                                        <p:tav tm="100000">
                                          <p:val>
                                            <p:strVal val="#ppt_x"/>
                                          </p:val>
                                        </p:tav>
                                      </p:tavLst>
                                    </p:anim>
                                    <p:anim calcmode="lin" valueType="num">
                                      <p:cBhvr additive="base">
                                        <p:cTn id="30" dur="500" fill="hold"/>
                                        <p:tgtEl>
                                          <p:spTgt spid="26627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66280"/>
                                        </p:tgtEl>
                                        <p:attrNameLst>
                                          <p:attrName>style.visibility</p:attrName>
                                        </p:attrNameLst>
                                      </p:cBhvr>
                                      <p:to>
                                        <p:strVal val="visible"/>
                                      </p:to>
                                    </p:set>
                                    <p:anim calcmode="lin" valueType="num">
                                      <p:cBhvr additive="base">
                                        <p:cTn id="35" dur="500" fill="hold"/>
                                        <p:tgtEl>
                                          <p:spTgt spid="266280"/>
                                        </p:tgtEl>
                                        <p:attrNameLst>
                                          <p:attrName>ppt_x</p:attrName>
                                        </p:attrNameLst>
                                      </p:cBhvr>
                                      <p:tavLst>
                                        <p:tav tm="0">
                                          <p:val>
                                            <p:strVal val="#ppt_x"/>
                                          </p:val>
                                        </p:tav>
                                        <p:tav tm="100000">
                                          <p:val>
                                            <p:strVal val="#ppt_x"/>
                                          </p:val>
                                        </p:tav>
                                      </p:tavLst>
                                    </p:anim>
                                    <p:anim calcmode="lin" valueType="num">
                                      <p:cBhvr additive="base">
                                        <p:cTn id="36" dur="500" fill="hold"/>
                                        <p:tgtEl>
                                          <p:spTgt spid="266280"/>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266281"/>
                                        </p:tgtEl>
                                        <p:attrNameLst>
                                          <p:attrName>style.visibility</p:attrName>
                                        </p:attrNameLst>
                                      </p:cBhvr>
                                      <p:to>
                                        <p:strVal val="visible"/>
                                      </p:to>
                                    </p:set>
                                    <p:anim calcmode="lin" valueType="num">
                                      <p:cBhvr additive="base">
                                        <p:cTn id="41" dur="500" fill="hold"/>
                                        <p:tgtEl>
                                          <p:spTgt spid="266281"/>
                                        </p:tgtEl>
                                        <p:attrNameLst>
                                          <p:attrName>ppt_x</p:attrName>
                                        </p:attrNameLst>
                                      </p:cBhvr>
                                      <p:tavLst>
                                        <p:tav tm="0">
                                          <p:val>
                                            <p:strVal val="#ppt_x"/>
                                          </p:val>
                                        </p:tav>
                                        <p:tav tm="100000">
                                          <p:val>
                                            <p:strVal val="#ppt_x"/>
                                          </p:val>
                                        </p:tav>
                                      </p:tavLst>
                                    </p:anim>
                                    <p:anim calcmode="lin" valueType="num">
                                      <p:cBhvr additive="base">
                                        <p:cTn id="42" dur="500" fill="hold"/>
                                        <p:tgtEl>
                                          <p:spTgt spid="26628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22603"/>
                                        </p:tgtEl>
                                        <p:attrNameLst>
                                          <p:attrName>style.visibility</p:attrName>
                                        </p:attrNameLst>
                                      </p:cBhvr>
                                      <p:to>
                                        <p:strVal val="visible"/>
                                      </p:to>
                                    </p:set>
                                    <p:anim calcmode="lin" valueType="num">
                                      <p:cBhvr additive="base">
                                        <p:cTn id="45" dur="500" fill="hold"/>
                                        <p:tgtEl>
                                          <p:spTgt spid="322603"/>
                                        </p:tgtEl>
                                        <p:attrNameLst>
                                          <p:attrName>ppt_x</p:attrName>
                                        </p:attrNameLst>
                                      </p:cBhvr>
                                      <p:tavLst>
                                        <p:tav tm="0">
                                          <p:val>
                                            <p:strVal val="#ppt_x"/>
                                          </p:val>
                                        </p:tav>
                                        <p:tav tm="100000">
                                          <p:val>
                                            <p:strVal val="#ppt_x"/>
                                          </p:val>
                                        </p:tav>
                                      </p:tavLst>
                                    </p:anim>
                                    <p:anim calcmode="lin" valueType="num">
                                      <p:cBhvr additive="base">
                                        <p:cTn id="46" dur="500" fill="hold"/>
                                        <p:tgtEl>
                                          <p:spTgt spid="322603"/>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266282"/>
                                        </p:tgtEl>
                                        <p:attrNameLst>
                                          <p:attrName>style.visibility</p:attrName>
                                        </p:attrNameLst>
                                      </p:cBhvr>
                                      <p:to>
                                        <p:strVal val="visible"/>
                                      </p:to>
                                    </p:set>
                                    <p:anim calcmode="lin" valueType="num">
                                      <p:cBhvr additive="base">
                                        <p:cTn id="51" dur="500" fill="hold"/>
                                        <p:tgtEl>
                                          <p:spTgt spid="266282"/>
                                        </p:tgtEl>
                                        <p:attrNameLst>
                                          <p:attrName>ppt_x</p:attrName>
                                        </p:attrNameLst>
                                      </p:cBhvr>
                                      <p:tavLst>
                                        <p:tav tm="0">
                                          <p:val>
                                            <p:strVal val="#ppt_x"/>
                                          </p:val>
                                        </p:tav>
                                        <p:tav tm="100000">
                                          <p:val>
                                            <p:strVal val="#ppt_x"/>
                                          </p:val>
                                        </p:tav>
                                      </p:tavLst>
                                    </p:anim>
                                    <p:anim calcmode="lin" valueType="num">
                                      <p:cBhvr additive="base">
                                        <p:cTn id="52" dur="500" fill="hold"/>
                                        <p:tgtEl>
                                          <p:spTgt spid="26628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66283"/>
                                        </p:tgtEl>
                                        <p:attrNameLst>
                                          <p:attrName>style.visibility</p:attrName>
                                        </p:attrNameLst>
                                      </p:cBhvr>
                                      <p:to>
                                        <p:strVal val="visible"/>
                                      </p:to>
                                    </p:set>
                                    <p:anim calcmode="lin" valueType="num">
                                      <p:cBhvr additive="base">
                                        <p:cTn id="55" dur="500" fill="hold"/>
                                        <p:tgtEl>
                                          <p:spTgt spid="266283"/>
                                        </p:tgtEl>
                                        <p:attrNameLst>
                                          <p:attrName>ppt_x</p:attrName>
                                        </p:attrNameLst>
                                      </p:cBhvr>
                                      <p:tavLst>
                                        <p:tav tm="0">
                                          <p:val>
                                            <p:strVal val="#ppt_x"/>
                                          </p:val>
                                        </p:tav>
                                        <p:tav tm="100000">
                                          <p:val>
                                            <p:strVal val="#ppt_x"/>
                                          </p:val>
                                        </p:tav>
                                      </p:tavLst>
                                    </p:anim>
                                    <p:anim calcmode="lin" valueType="num">
                                      <p:cBhvr additive="base">
                                        <p:cTn id="56" dur="500" fill="hold"/>
                                        <p:tgtEl>
                                          <p:spTgt spid="26628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22582"/>
                                        </p:tgtEl>
                                        <p:attrNameLst>
                                          <p:attrName>style.visibility</p:attrName>
                                        </p:attrNameLst>
                                      </p:cBhvr>
                                      <p:to>
                                        <p:strVal val="visible"/>
                                      </p:to>
                                    </p:set>
                                    <p:anim calcmode="lin" valueType="num">
                                      <p:cBhvr additive="base">
                                        <p:cTn id="59" dur="500" fill="hold"/>
                                        <p:tgtEl>
                                          <p:spTgt spid="322582"/>
                                        </p:tgtEl>
                                        <p:attrNameLst>
                                          <p:attrName>ppt_x</p:attrName>
                                        </p:attrNameLst>
                                      </p:cBhvr>
                                      <p:tavLst>
                                        <p:tav tm="0">
                                          <p:val>
                                            <p:strVal val="#ppt_x"/>
                                          </p:val>
                                        </p:tav>
                                        <p:tav tm="100000">
                                          <p:val>
                                            <p:strVal val="#ppt_x"/>
                                          </p:val>
                                        </p:tav>
                                      </p:tavLst>
                                    </p:anim>
                                    <p:anim calcmode="lin" valueType="num">
                                      <p:cBhvr additive="base">
                                        <p:cTn id="60" dur="500" fill="hold"/>
                                        <p:tgtEl>
                                          <p:spTgt spid="32258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22588"/>
                                        </p:tgtEl>
                                        <p:attrNameLst>
                                          <p:attrName>style.visibility</p:attrName>
                                        </p:attrNameLst>
                                      </p:cBhvr>
                                      <p:to>
                                        <p:strVal val="visible"/>
                                      </p:to>
                                    </p:set>
                                    <p:anim calcmode="lin" valueType="num">
                                      <p:cBhvr additive="base">
                                        <p:cTn id="63" dur="500" fill="hold"/>
                                        <p:tgtEl>
                                          <p:spTgt spid="322588"/>
                                        </p:tgtEl>
                                        <p:attrNameLst>
                                          <p:attrName>ppt_x</p:attrName>
                                        </p:attrNameLst>
                                      </p:cBhvr>
                                      <p:tavLst>
                                        <p:tav tm="0">
                                          <p:val>
                                            <p:strVal val="#ppt_x"/>
                                          </p:val>
                                        </p:tav>
                                        <p:tav tm="100000">
                                          <p:val>
                                            <p:strVal val="#ppt_x"/>
                                          </p:val>
                                        </p:tav>
                                      </p:tavLst>
                                    </p:anim>
                                    <p:anim calcmode="lin" valueType="num">
                                      <p:cBhvr additive="base">
                                        <p:cTn id="64" dur="500" fill="hold"/>
                                        <p:tgtEl>
                                          <p:spTgt spid="322588"/>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ppt_x"/>
                                          </p:val>
                                        </p:tav>
                                        <p:tav tm="100000">
                                          <p:val>
                                            <p:strVal val="#ppt_x"/>
                                          </p:val>
                                        </p:tav>
                                      </p:tavLst>
                                    </p:anim>
                                    <p:anim calcmode="lin" valueType="num">
                                      <p:cBhvr additive="base">
                                        <p:cTn id="70" dur="500" fill="hold"/>
                                        <p:tgtEl>
                                          <p:spTgt spid="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22604"/>
                                        </p:tgtEl>
                                        <p:attrNameLst>
                                          <p:attrName>style.visibility</p:attrName>
                                        </p:attrNameLst>
                                      </p:cBhvr>
                                      <p:to>
                                        <p:strVal val="visible"/>
                                      </p:to>
                                    </p:set>
                                    <p:anim calcmode="lin" valueType="num">
                                      <p:cBhvr additive="base">
                                        <p:cTn id="73" dur="500" fill="hold"/>
                                        <p:tgtEl>
                                          <p:spTgt spid="322604"/>
                                        </p:tgtEl>
                                        <p:attrNameLst>
                                          <p:attrName>ppt_x</p:attrName>
                                        </p:attrNameLst>
                                      </p:cBhvr>
                                      <p:tavLst>
                                        <p:tav tm="0">
                                          <p:val>
                                            <p:strVal val="#ppt_x"/>
                                          </p:val>
                                        </p:tav>
                                        <p:tav tm="100000">
                                          <p:val>
                                            <p:strVal val="#ppt_x"/>
                                          </p:val>
                                        </p:tav>
                                      </p:tavLst>
                                    </p:anim>
                                    <p:anim calcmode="lin" valueType="num">
                                      <p:cBhvr additive="base">
                                        <p:cTn id="74" dur="500" fill="hold"/>
                                        <p:tgtEl>
                                          <p:spTgt spid="322604"/>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266284"/>
                                        </p:tgtEl>
                                        <p:attrNameLst>
                                          <p:attrName>style.visibility</p:attrName>
                                        </p:attrNameLst>
                                      </p:cBhvr>
                                      <p:to>
                                        <p:strVal val="visible"/>
                                      </p:to>
                                    </p:set>
                                    <p:anim calcmode="lin" valueType="num">
                                      <p:cBhvr additive="base">
                                        <p:cTn id="79" dur="500" fill="hold"/>
                                        <p:tgtEl>
                                          <p:spTgt spid="266284"/>
                                        </p:tgtEl>
                                        <p:attrNameLst>
                                          <p:attrName>ppt_x</p:attrName>
                                        </p:attrNameLst>
                                      </p:cBhvr>
                                      <p:tavLst>
                                        <p:tav tm="0">
                                          <p:val>
                                            <p:strVal val="#ppt_x"/>
                                          </p:val>
                                        </p:tav>
                                        <p:tav tm="100000">
                                          <p:val>
                                            <p:strVal val="#ppt_x"/>
                                          </p:val>
                                        </p:tav>
                                      </p:tavLst>
                                    </p:anim>
                                    <p:anim calcmode="lin" valueType="num">
                                      <p:cBhvr additive="base">
                                        <p:cTn id="80" dur="500" fill="hold"/>
                                        <p:tgtEl>
                                          <p:spTgt spid="266284"/>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6286"/>
                                        </p:tgtEl>
                                        <p:attrNameLst>
                                          <p:attrName>style.visibility</p:attrName>
                                        </p:attrNameLst>
                                      </p:cBhvr>
                                      <p:to>
                                        <p:strVal val="visible"/>
                                      </p:to>
                                    </p:set>
                                    <p:anim calcmode="lin" valueType="num">
                                      <p:cBhvr additive="base">
                                        <p:cTn id="83" dur="500" fill="hold"/>
                                        <p:tgtEl>
                                          <p:spTgt spid="266286"/>
                                        </p:tgtEl>
                                        <p:attrNameLst>
                                          <p:attrName>ppt_x</p:attrName>
                                        </p:attrNameLst>
                                      </p:cBhvr>
                                      <p:tavLst>
                                        <p:tav tm="0">
                                          <p:val>
                                            <p:strVal val="#ppt_x"/>
                                          </p:val>
                                        </p:tav>
                                        <p:tav tm="100000">
                                          <p:val>
                                            <p:strVal val="#ppt_x"/>
                                          </p:val>
                                        </p:tav>
                                      </p:tavLst>
                                    </p:anim>
                                    <p:anim calcmode="lin" valueType="num">
                                      <p:cBhvr additive="base">
                                        <p:cTn id="84" dur="500" fill="hold"/>
                                        <p:tgtEl>
                                          <p:spTgt spid="266286"/>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nodeType="clickEffect">
                                  <p:stCondLst>
                                    <p:cond delay="0"/>
                                  </p:stCondLst>
                                  <p:childTnLst>
                                    <p:set>
                                      <p:cBhvr>
                                        <p:cTn id="88" dur="1" fill="hold">
                                          <p:stCondLst>
                                            <p:cond delay="0"/>
                                          </p:stCondLst>
                                        </p:cTn>
                                        <p:tgtEl>
                                          <p:spTgt spid="3"/>
                                        </p:tgtEl>
                                        <p:attrNameLst>
                                          <p:attrName>style.visibility</p:attrName>
                                        </p:attrNameLst>
                                      </p:cBhvr>
                                      <p:to>
                                        <p:strVal val="visible"/>
                                      </p:to>
                                    </p:set>
                                    <p:anim calcmode="lin" valueType="num">
                                      <p:cBhvr additive="base">
                                        <p:cTn id="89" dur="500" fill="hold"/>
                                        <p:tgtEl>
                                          <p:spTgt spid="3"/>
                                        </p:tgtEl>
                                        <p:attrNameLst>
                                          <p:attrName>ppt_x</p:attrName>
                                        </p:attrNameLst>
                                      </p:cBhvr>
                                      <p:tavLst>
                                        <p:tav tm="0">
                                          <p:val>
                                            <p:strVal val="#ppt_x"/>
                                          </p:val>
                                        </p:tav>
                                        <p:tav tm="100000">
                                          <p:val>
                                            <p:strVal val="#ppt_x"/>
                                          </p:val>
                                        </p:tav>
                                      </p:tavLst>
                                    </p:anim>
                                    <p:anim calcmode="lin" valueType="num">
                                      <p:cBhvr additive="base">
                                        <p:cTn id="9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4" fill="hold" nodeType="clickEffect">
                                  <p:stCondLst>
                                    <p:cond delay="0"/>
                                  </p:stCondLst>
                                  <p:childTnLst>
                                    <p:set>
                                      <p:cBhvr>
                                        <p:cTn id="94" dur="1" fill="hold">
                                          <p:stCondLst>
                                            <p:cond delay="0"/>
                                          </p:stCondLst>
                                        </p:cTn>
                                        <p:tgtEl>
                                          <p:spTgt spid="266288"/>
                                        </p:tgtEl>
                                        <p:attrNameLst>
                                          <p:attrName>style.visibility</p:attrName>
                                        </p:attrNameLst>
                                      </p:cBhvr>
                                      <p:to>
                                        <p:strVal val="visible"/>
                                      </p:to>
                                    </p:set>
                                    <p:anim calcmode="lin" valueType="num">
                                      <p:cBhvr additive="base">
                                        <p:cTn id="95" dur="500" fill="hold"/>
                                        <p:tgtEl>
                                          <p:spTgt spid="266288"/>
                                        </p:tgtEl>
                                        <p:attrNameLst>
                                          <p:attrName>ppt_x</p:attrName>
                                        </p:attrNameLst>
                                      </p:cBhvr>
                                      <p:tavLst>
                                        <p:tav tm="0">
                                          <p:val>
                                            <p:strVal val="#ppt_x"/>
                                          </p:val>
                                        </p:tav>
                                        <p:tav tm="100000">
                                          <p:val>
                                            <p:strVal val="#ppt_x"/>
                                          </p:val>
                                        </p:tav>
                                      </p:tavLst>
                                    </p:anim>
                                    <p:anim calcmode="lin" valueType="num">
                                      <p:cBhvr additive="base">
                                        <p:cTn id="96" dur="500" fill="hold"/>
                                        <p:tgtEl>
                                          <p:spTgt spid="266288"/>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additive="base">
                                        <p:cTn id="99" dur="500" fill="hold"/>
                                        <p:tgtEl>
                                          <p:spTgt spid="4"/>
                                        </p:tgtEl>
                                        <p:attrNameLst>
                                          <p:attrName>ppt_x</p:attrName>
                                        </p:attrNameLst>
                                      </p:cBhvr>
                                      <p:tavLst>
                                        <p:tav tm="0">
                                          <p:val>
                                            <p:strVal val="#ppt_x"/>
                                          </p:val>
                                        </p:tav>
                                        <p:tav tm="100000">
                                          <p:val>
                                            <p:strVal val="#ppt_x"/>
                                          </p:val>
                                        </p:tav>
                                      </p:tavLst>
                                    </p:anim>
                                    <p:anim calcmode="lin" valueType="num">
                                      <p:cBhvr additive="base">
                                        <p:cTn id="100" dur="500" fill="hold"/>
                                        <p:tgtEl>
                                          <p:spTgt spid="4"/>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22585"/>
                                        </p:tgtEl>
                                        <p:attrNameLst>
                                          <p:attrName>style.visibility</p:attrName>
                                        </p:attrNameLst>
                                      </p:cBhvr>
                                      <p:to>
                                        <p:strVal val="visible"/>
                                      </p:to>
                                    </p:set>
                                    <p:anim calcmode="lin" valueType="num">
                                      <p:cBhvr additive="base">
                                        <p:cTn id="103" dur="500" fill="hold"/>
                                        <p:tgtEl>
                                          <p:spTgt spid="322585"/>
                                        </p:tgtEl>
                                        <p:attrNameLst>
                                          <p:attrName>ppt_x</p:attrName>
                                        </p:attrNameLst>
                                      </p:cBhvr>
                                      <p:tavLst>
                                        <p:tav tm="0">
                                          <p:val>
                                            <p:strVal val="#ppt_x"/>
                                          </p:val>
                                        </p:tav>
                                        <p:tav tm="100000">
                                          <p:val>
                                            <p:strVal val="#ppt_x"/>
                                          </p:val>
                                        </p:tav>
                                      </p:tavLst>
                                    </p:anim>
                                    <p:anim calcmode="lin" valueType="num">
                                      <p:cBhvr additive="base">
                                        <p:cTn id="104" dur="500" fill="hold"/>
                                        <p:tgtEl>
                                          <p:spTgt spid="32258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22589"/>
                                        </p:tgtEl>
                                        <p:attrNameLst>
                                          <p:attrName>style.visibility</p:attrName>
                                        </p:attrNameLst>
                                      </p:cBhvr>
                                      <p:to>
                                        <p:strVal val="visible"/>
                                      </p:to>
                                    </p:set>
                                    <p:anim calcmode="lin" valueType="num">
                                      <p:cBhvr additive="base">
                                        <p:cTn id="107" dur="500" fill="hold"/>
                                        <p:tgtEl>
                                          <p:spTgt spid="322589"/>
                                        </p:tgtEl>
                                        <p:attrNameLst>
                                          <p:attrName>ppt_x</p:attrName>
                                        </p:attrNameLst>
                                      </p:cBhvr>
                                      <p:tavLst>
                                        <p:tav tm="0">
                                          <p:val>
                                            <p:strVal val="#ppt_x"/>
                                          </p:val>
                                        </p:tav>
                                        <p:tav tm="100000">
                                          <p:val>
                                            <p:strVal val="#ppt_x"/>
                                          </p:val>
                                        </p:tav>
                                      </p:tavLst>
                                    </p:anim>
                                    <p:anim calcmode="lin" valueType="num">
                                      <p:cBhvr additive="base">
                                        <p:cTn id="108" dur="500" fill="hold"/>
                                        <p:tgtEl>
                                          <p:spTgt spid="322589"/>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xit" presetSubtype="4" fill="hold" nodeType="clickEffect">
                                  <p:stCondLst>
                                    <p:cond delay="0"/>
                                  </p:stCondLst>
                                  <p:childTnLst>
                                    <p:anim calcmode="lin" valueType="num">
                                      <p:cBhvr additive="base">
                                        <p:cTn id="112" dur="500"/>
                                        <p:tgtEl>
                                          <p:spTgt spid="322587"/>
                                        </p:tgtEl>
                                        <p:attrNameLst>
                                          <p:attrName>ppt_x</p:attrName>
                                        </p:attrNameLst>
                                      </p:cBhvr>
                                      <p:tavLst>
                                        <p:tav tm="0">
                                          <p:val>
                                            <p:strVal val="ppt_x"/>
                                          </p:val>
                                        </p:tav>
                                        <p:tav tm="100000">
                                          <p:val>
                                            <p:strVal val="ppt_x"/>
                                          </p:val>
                                        </p:tav>
                                      </p:tavLst>
                                    </p:anim>
                                    <p:anim calcmode="lin" valueType="num">
                                      <p:cBhvr additive="base">
                                        <p:cTn id="113" dur="500"/>
                                        <p:tgtEl>
                                          <p:spTgt spid="322587"/>
                                        </p:tgtEl>
                                        <p:attrNameLst>
                                          <p:attrName>ppt_y</p:attrName>
                                        </p:attrNameLst>
                                      </p:cBhvr>
                                      <p:tavLst>
                                        <p:tav tm="0">
                                          <p:val>
                                            <p:strVal val="ppt_y"/>
                                          </p:val>
                                        </p:tav>
                                        <p:tav tm="100000">
                                          <p:val>
                                            <p:strVal val="1+ppt_h/2"/>
                                          </p:val>
                                        </p:tav>
                                      </p:tavLst>
                                    </p:anim>
                                    <p:set>
                                      <p:cBhvr>
                                        <p:cTn id="114" dur="1" fill="hold">
                                          <p:stCondLst>
                                            <p:cond delay="499"/>
                                          </p:stCondLst>
                                        </p:cTn>
                                        <p:tgtEl>
                                          <p:spTgt spid="322587"/>
                                        </p:tgtEl>
                                        <p:attrNameLst>
                                          <p:attrName>style.visibility</p:attrName>
                                        </p:attrNameLst>
                                      </p:cBhvr>
                                      <p:to>
                                        <p:strVal val="hidden"/>
                                      </p:to>
                                    </p:set>
                                  </p:childTnLst>
                                </p:cTn>
                              </p:par>
                              <p:par>
                                <p:cTn id="115" presetID="2" presetClass="exit" presetSubtype="4" fill="hold" nodeType="withEffect">
                                  <p:stCondLst>
                                    <p:cond delay="0"/>
                                  </p:stCondLst>
                                  <p:childTnLst>
                                    <p:anim calcmode="lin" valueType="num">
                                      <p:cBhvr additive="base">
                                        <p:cTn id="116" dur="500"/>
                                        <p:tgtEl>
                                          <p:spTgt spid="322582"/>
                                        </p:tgtEl>
                                        <p:attrNameLst>
                                          <p:attrName>ppt_x</p:attrName>
                                        </p:attrNameLst>
                                      </p:cBhvr>
                                      <p:tavLst>
                                        <p:tav tm="0">
                                          <p:val>
                                            <p:strVal val="ppt_x"/>
                                          </p:val>
                                        </p:tav>
                                        <p:tav tm="100000">
                                          <p:val>
                                            <p:strVal val="ppt_x"/>
                                          </p:val>
                                        </p:tav>
                                      </p:tavLst>
                                    </p:anim>
                                    <p:anim calcmode="lin" valueType="num">
                                      <p:cBhvr additive="base">
                                        <p:cTn id="117" dur="500"/>
                                        <p:tgtEl>
                                          <p:spTgt spid="322582"/>
                                        </p:tgtEl>
                                        <p:attrNameLst>
                                          <p:attrName>ppt_y</p:attrName>
                                        </p:attrNameLst>
                                      </p:cBhvr>
                                      <p:tavLst>
                                        <p:tav tm="0">
                                          <p:val>
                                            <p:strVal val="ppt_y"/>
                                          </p:val>
                                        </p:tav>
                                        <p:tav tm="100000">
                                          <p:val>
                                            <p:strVal val="1+ppt_h/2"/>
                                          </p:val>
                                        </p:tav>
                                      </p:tavLst>
                                    </p:anim>
                                    <p:set>
                                      <p:cBhvr>
                                        <p:cTn id="118" dur="1" fill="hold">
                                          <p:stCondLst>
                                            <p:cond delay="499"/>
                                          </p:stCondLst>
                                        </p:cTn>
                                        <p:tgtEl>
                                          <p:spTgt spid="322582"/>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322585"/>
                                        </p:tgtEl>
                                        <p:attrNameLst>
                                          <p:attrName>ppt_x</p:attrName>
                                        </p:attrNameLst>
                                      </p:cBhvr>
                                      <p:tavLst>
                                        <p:tav tm="0">
                                          <p:val>
                                            <p:strVal val="ppt_x"/>
                                          </p:val>
                                        </p:tav>
                                        <p:tav tm="100000">
                                          <p:val>
                                            <p:strVal val="ppt_x"/>
                                          </p:val>
                                        </p:tav>
                                      </p:tavLst>
                                    </p:anim>
                                    <p:anim calcmode="lin" valueType="num">
                                      <p:cBhvr additive="base">
                                        <p:cTn id="121" dur="500"/>
                                        <p:tgtEl>
                                          <p:spTgt spid="322585"/>
                                        </p:tgtEl>
                                        <p:attrNameLst>
                                          <p:attrName>ppt_y</p:attrName>
                                        </p:attrNameLst>
                                      </p:cBhvr>
                                      <p:tavLst>
                                        <p:tav tm="0">
                                          <p:val>
                                            <p:strVal val="ppt_y"/>
                                          </p:val>
                                        </p:tav>
                                        <p:tav tm="100000">
                                          <p:val>
                                            <p:strVal val="1+ppt_h/2"/>
                                          </p:val>
                                        </p:tav>
                                      </p:tavLst>
                                    </p:anim>
                                    <p:set>
                                      <p:cBhvr>
                                        <p:cTn id="122" dur="1" fill="hold">
                                          <p:stCondLst>
                                            <p:cond delay="499"/>
                                          </p:stCondLst>
                                        </p:cTn>
                                        <p:tgtEl>
                                          <p:spTgt spid="322585"/>
                                        </p:tgtEl>
                                        <p:attrNameLst>
                                          <p:attrName>style.visibility</p:attrName>
                                        </p:attrNameLst>
                                      </p:cBhvr>
                                      <p:to>
                                        <p:strVal val="hidden"/>
                                      </p:to>
                                    </p:set>
                                  </p:childTnLst>
                                </p:cTn>
                              </p:par>
                              <p:par>
                                <p:cTn id="123" presetID="2" presetClass="exit" presetSubtype="4" fill="hold" nodeType="withEffect">
                                  <p:stCondLst>
                                    <p:cond delay="0"/>
                                  </p:stCondLst>
                                  <p:childTnLst>
                                    <p:anim calcmode="lin" valueType="num">
                                      <p:cBhvr additive="base">
                                        <p:cTn id="124" dur="500"/>
                                        <p:tgtEl>
                                          <p:spTgt spid="322604"/>
                                        </p:tgtEl>
                                        <p:attrNameLst>
                                          <p:attrName>ppt_x</p:attrName>
                                        </p:attrNameLst>
                                      </p:cBhvr>
                                      <p:tavLst>
                                        <p:tav tm="0">
                                          <p:val>
                                            <p:strVal val="ppt_x"/>
                                          </p:val>
                                        </p:tav>
                                        <p:tav tm="100000">
                                          <p:val>
                                            <p:strVal val="ppt_x"/>
                                          </p:val>
                                        </p:tav>
                                      </p:tavLst>
                                    </p:anim>
                                    <p:anim calcmode="lin" valueType="num">
                                      <p:cBhvr additive="base">
                                        <p:cTn id="125" dur="500"/>
                                        <p:tgtEl>
                                          <p:spTgt spid="322604"/>
                                        </p:tgtEl>
                                        <p:attrNameLst>
                                          <p:attrName>ppt_y</p:attrName>
                                        </p:attrNameLst>
                                      </p:cBhvr>
                                      <p:tavLst>
                                        <p:tav tm="0">
                                          <p:val>
                                            <p:strVal val="ppt_y"/>
                                          </p:val>
                                        </p:tav>
                                        <p:tav tm="100000">
                                          <p:val>
                                            <p:strVal val="1+ppt_h/2"/>
                                          </p:val>
                                        </p:tav>
                                      </p:tavLst>
                                    </p:anim>
                                    <p:set>
                                      <p:cBhvr>
                                        <p:cTn id="126" dur="1" fill="hold">
                                          <p:stCondLst>
                                            <p:cond delay="499"/>
                                          </p:stCondLst>
                                        </p:cTn>
                                        <p:tgtEl>
                                          <p:spTgt spid="322604"/>
                                        </p:tgtEl>
                                        <p:attrNameLst>
                                          <p:attrName>style.visibility</p:attrName>
                                        </p:attrNameLst>
                                      </p:cBhvr>
                                      <p:to>
                                        <p:strVal val="hidden"/>
                                      </p:to>
                                    </p:set>
                                  </p:childTnLst>
                                </p:cTn>
                              </p:par>
                              <p:par>
                                <p:cTn id="127" presetID="2" presetClass="entr" presetSubtype="4" fill="hold" nodeType="withEffect">
                                  <p:stCondLst>
                                    <p:cond delay="0"/>
                                  </p:stCondLst>
                                  <p:childTnLst>
                                    <p:set>
                                      <p:cBhvr>
                                        <p:cTn id="128" dur="1" fill="hold">
                                          <p:stCondLst>
                                            <p:cond delay="0"/>
                                          </p:stCondLst>
                                        </p:cTn>
                                        <p:tgtEl>
                                          <p:spTgt spid="322601"/>
                                        </p:tgtEl>
                                        <p:attrNameLst>
                                          <p:attrName>style.visibility</p:attrName>
                                        </p:attrNameLst>
                                      </p:cBhvr>
                                      <p:to>
                                        <p:strVal val="visible"/>
                                      </p:to>
                                    </p:set>
                                    <p:anim calcmode="lin" valueType="num">
                                      <p:cBhvr additive="base">
                                        <p:cTn id="129" dur="500" fill="hold"/>
                                        <p:tgtEl>
                                          <p:spTgt spid="322601"/>
                                        </p:tgtEl>
                                        <p:attrNameLst>
                                          <p:attrName>ppt_x</p:attrName>
                                        </p:attrNameLst>
                                      </p:cBhvr>
                                      <p:tavLst>
                                        <p:tav tm="0">
                                          <p:val>
                                            <p:strVal val="#ppt_x"/>
                                          </p:val>
                                        </p:tav>
                                        <p:tav tm="100000">
                                          <p:val>
                                            <p:strVal val="#ppt_x"/>
                                          </p:val>
                                        </p:tav>
                                      </p:tavLst>
                                    </p:anim>
                                    <p:anim calcmode="lin" valueType="num">
                                      <p:cBhvr additive="base">
                                        <p:cTn id="130" dur="500" fill="hold"/>
                                        <p:tgtEl>
                                          <p:spTgt spid="322601"/>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6"/>
                                        </p:tgtEl>
                                        <p:attrNameLst>
                                          <p:attrName>style.visibility</p:attrName>
                                        </p:attrNameLst>
                                      </p:cBhvr>
                                      <p:to>
                                        <p:strVal val="visible"/>
                                      </p:to>
                                    </p:set>
                                    <p:anim calcmode="lin" valueType="num">
                                      <p:cBhvr additive="base">
                                        <p:cTn id="133" dur="500" fill="hold"/>
                                        <p:tgtEl>
                                          <p:spTgt spid="6"/>
                                        </p:tgtEl>
                                        <p:attrNameLst>
                                          <p:attrName>ppt_x</p:attrName>
                                        </p:attrNameLst>
                                      </p:cBhvr>
                                      <p:tavLst>
                                        <p:tav tm="0">
                                          <p:val>
                                            <p:strVal val="#ppt_x"/>
                                          </p:val>
                                        </p:tav>
                                        <p:tav tm="100000">
                                          <p:val>
                                            <p:strVal val="#ppt_x"/>
                                          </p:val>
                                        </p:tav>
                                      </p:tavLst>
                                    </p:anim>
                                    <p:anim calcmode="lin" valueType="num">
                                      <p:cBhvr additive="base">
                                        <p:cTn id="1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6" grpId="0"/>
      <p:bldP spid="266277" grpId="0"/>
      <p:bldP spid="266278" grpId="0"/>
      <p:bldP spid="266279" grpId="0"/>
      <p:bldP spid="266280" grpId="0"/>
      <p:bldP spid="266281" grpId="0"/>
      <p:bldP spid="266282" grpId="0"/>
      <p:bldP spid="266284" grpId="0"/>
      <p:bldP spid="266288" grpId="0"/>
      <p:bldP spid="3" grpId="0"/>
      <p:bldP spid="322588" grpId="0" animBg="1"/>
      <p:bldP spid="322589" grpId="0" animBg="1"/>
      <p:bldP spid="5" grpId="0"/>
      <p:bldP spid="6" grpId="0" animBg="1"/>
      <p:bldP spid="322601"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3">
            <a:extLst>
              <a:ext uri="{FF2B5EF4-FFF2-40B4-BE49-F238E27FC236}">
                <a16:creationId xmlns:a16="http://schemas.microsoft.com/office/drawing/2014/main" id="{28A6BB87-249A-BED9-C9FB-E8535CEAAE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13762AAB-FDCA-4F29-A881-11F04E9702A4}" type="slidenum">
              <a:rPr lang="zh-CN" altLang="en-US"/>
              <a:pPr eaLnBrk="0" hangingPunct="0"/>
              <a:t>418</a:t>
            </a:fld>
            <a:endParaRPr lang="zh-CN" altLang="en-US"/>
          </a:p>
        </p:txBody>
      </p:sp>
      <p:sp>
        <p:nvSpPr>
          <p:cNvPr id="20482" name="Rectangle 3">
            <a:extLst>
              <a:ext uri="{FF2B5EF4-FFF2-40B4-BE49-F238E27FC236}">
                <a16:creationId xmlns:a16="http://schemas.microsoft.com/office/drawing/2014/main" id="{783737F4-3A18-64C4-9316-3B3B7FFEBF5D}"/>
              </a:ext>
            </a:extLst>
          </p:cNvPr>
          <p:cNvSpPr>
            <a:spLocks noGrp="1" noChangeArrowheads="1"/>
          </p:cNvSpPr>
          <p:nvPr>
            <p:ph type="body" idx="4294967295"/>
          </p:nvPr>
        </p:nvSpPr>
        <p:spPr>
          <a:xfrm>
            <a:off x="1152525" y="1412875"/>
            <a:ext cx="7991475" cy="5184775"/>
          </a:xfrm>
        </p:spPr>
        <p:txBody>
          <a:bodyPr/>
          <a:lstStyle/>
          <a:p>
            <a:pPr>
              <a:lnSpc>
                <a:spcPts val="3575"/>
              </a:lnSpc>
              <a:spcBef>
                <a:spcPct val="10000"/>
              </a:spcBef>
            </a:pPr>
            <a:r>
              <a:rPr lang="zh-CN" altLang="en-US" sz="2400" b="1">
                <a:latin typeface="Times New Roman" panose="02020603050405020304" pitchFamily="18" charset="0"/>
              </a:rPr>
              <a:t>快照隔离是在事务开始执行时给它数据库的一份快照。</a:t>
            </a:r>
          </a:p>
          <a:p>
            <a:pPr>
              <a:lnSpc>
                <a:spcPts val="3575"/>
              </a:lnSpc>
              <a:spcBef>
                <a:spcPct val="10000"/>
              </a:spcBef>
            </a:pPr>
            <a:r>
              <a:rPr lang="zh-CN" altLang="en-US" sz="2400" b="1">
                <a:latin typeface="Times New Roman" panose="02020603050405020304" pitchFamily="18" charset="0"/>
              </a:rPr>
              <a:t>事务在该快照上操作，和其他并发事务完全隔离</a:t>
            </a:r>
            <a:r>
              <a:rPr lang="en-US" altLang="zh-CN" sz="2400" b="1">
                <a:latin typeface="Times New Roman" panose="02020603050405020304" pitchFamily="18" charset="0"/>
              </a:rPr>
              <a:t>.</a:t>
            </a:r>
            <a:endParaRPr lang="zh-CN" altLang="en-US" sz="2400" b="1">
              <a:latin typeface="Times New Roman" panose="02020603050405020304" pitchFamily="18" charset="0"/>
            </a:endParaRPr>
          </a:p>
          <a:p>
            <a:pPr>
              <a:lnSpc>
                <a:spcPts val="3575"/>
              </a:lnSpc>
              <a:spcBef>
                <a:spcPct val="10000"/>
              </a:spcBef>
            </a:pPr>
            <a:r>
              <a:rPr lang="zh-CN" altLang="en-US" sz="2400" b="1">
                <a:latin typeface="Times New Roman" panose="02020603050405020304" pitchFamily="18" charset="0"/>
              </a:rPr>
              <a:t>快照中的数据值仅包括已经提交的事务所写的值。</a:t>
            </a:r>
          </a:p>
          <a:p>
            <a:pPr>
              <a:lnSpc>
                <a:spcPts val="3575"/>
              </a:lnSpc>
              <a:spcBef>
                <a:spcPct val="10000"/>
              </a:spcBef>
            </a:pPr>
            <a:endParaRPr lang="en-US" altLang="zh-CN" sz="2400" b="1">
              <a:latin typeface="Times New Roman" panose="02020603050405020304" pitchFamily="18" charset="0"/>
            </a:endParaRPr>
          </a:p>
          <a:p>
            <a:pPr>
              <a:lnSpc>
                <a:spcPts val="3575"/>
              </a:lnSpc>
              <a:spcBef>
                <a:spcPct val="10000"/>
              </a:spcBef>
            </a:pPr>
            <a:r>
              <a:rPr lang="zh-CN" altLang="en-US" sz="2400" b="1">
                <a:latin typeface="Times New Roman" panose="02020603050405020304" pitchFamily="18" charset="0"/>
              </a:rPr>
              <a:t>对只读事务来说是理想的，不需要等待</a:t>
            </a:r>
          </a:p>
          <a:p>
            <a:pPr>
              <a:lnSpc>
                <a:spcPts val="3575"/>
              </a:lnSpc>
              <a:spcBef>
                <a:spcPct val="10000"/>
              </a:spcBef>
            </a:pPr>
            <a:r>
              <a:rPr lang="zh-CN" altLang="en-US" sz="2400" b="1">
                <a:latin typeface="Times New Roman" panose="02020603050405020304" pitchFamily="18" charset="0"/>
              </a:rPr>
              <a:t>更新事务，需要在更新写入数据库之前，处理与其他并发更新的事务之间存在的潜在冲突。</a:t>
            </a:r>
          </a:p>
          <a:p>
            <a:pPr>
              <a:lnSpc>
                <a:spcPct val="80000"/>
              </a:lnSpc>
              <a:spcBef>
                <a:spcPct val="10000"/>
              </a:spcBef>
            </a:pPr>
            <a:endParaRPr lang="zh-CN" altLang="en-US" sz="2000">
              <a:latin typeface="Times New Roman" panose="02020603050405020304" pitchFamily="18" charset="0"/>
            </a:endParaRPr>
          </a:p>
          <a:p>
            <a:pPr>
              <a:lnSpc>
                <a:spcPct val="80000"/>
              </a:lnSpc>
              <a:spcBef>
                <a:spcPct val="10000"/>
              </a:spcBef>
            </a:pPr>
            <a:endParaRPr lang="en-US" altLang="zh-CN" sz="2000">
              <a:latin typeface="Times New Roman" panose="02020603050405020304" pitchFamily="18" charset="0"/>
            </a:endParaRPr>
          </a:p>
        </p:txBody>
      </p:sp>
      <p:sp>
        <p:nvSpPr>
          <p:cNvPr id="20483" name="AutoShape 7">
            <a:extLst>
              <a:ext uri="{FF2B5EF4-FFF2-40B4-BE49-F238E27FC236}">
                <a16:creationId xmlns:a16="http://schemas.microsoft.com/office/drawing/2014/main" id="{98D570D0-055A-AE2B-39D8-70CEB925CBF4}"/>
              </a:ext>
            </a:extLst>
          </p:cNvPr>
          <p:cNvSpPr>
            <a:spLocks noChangeArrowheads="1"/>
          </p:cNvSpPr>
          <p:nvPr/>
        </p:nvSpPr>
        <p:spPr bwMode="auto">
          <a:xfrm>
            <a:off x="34925" y="692150"/>
            <a:ext cx="1441450" cy="792163"/>
          </a:xfrm>
          <a:prstGeom prst="cloudCallout">
            <a:avLst>
              <a:gd name="adj1" fmla="val -46037"/>
              <a:gd name="adj2" fmla="val 79861"/>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1.</a:t>
            </a:r>
            <a:r>
              <a:rPr lang="zh-CN" altLang="en-US">
                <a:latin typeface="宋体" panose="02010600030101010101" pitchFamily="2" charset="-122"/>
              </a:rPr>
              <a:t> 快照隔离的基本思想是什么？</a:t>
            </a:r>
          </a:p>
        </p:txBody>
      </p:sp>
      <p:sp>
        <p:nvSpPr>
          <p:cNvPr id="20484" name="Rectangle 2">
            <a:extLst>
              <a:ext uri="{FF2B5EF4-FFF2-40B4-BE49-F238E27FC236}">
                <a16:creationId xmlns:a16="http://schemas.microsoft.com/office/drawing/2014/main" id="{0020A36C-E7EB-C817-F019-07FB402403AE}"/>
              </a:ext>
            </a:extLst>
          </p:cNvPr>
          <p:cNvSpPr txBox="1">
            <a:spLocks noChangeArrowheads="1"/>
          </p:cNvSpPr>
          <p:nvPr/>
        </p:nvSpPr>
        <p:spPr bwMode="auto">
          <a:xfrm>
            <a:off x="2808288" y="260350"/>
            <a:ext cx="43561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2400">
                <a:solidFill>
                  <a:schemeClr val="tx2"/>
                </a:solidFill>
                <a:latin typeface="Times New Roman" panose="02020603050405020304" pitchFamily="18" charset="0"/>
              </a:rPr>
              <a:t>     快照隔离</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3">
            <a:extLst>
              <a:ext uri="{FF2B5EF4-FFF2-40B4-BE49-F238E27FC236}">
                <a16:creationId xmlns:a16="http://schemas.microsoft.com/office/drawing/2014/main" id="{9D7FBDD3-F194-FE14-2A63-D8169D1F6B8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845F95D-ABCA-450C-97F2-B04EAB0A7475}" type="slidenum">
              <a:rPr lang="zh-CN" altLang="en-US"/>
              <a:pPr eaLnBrk="0" hangingPunct="0"/>
              <a:t>419</a:t>
            </a:fld>
            <a:endParaRPr lang="zh-CN" altLang="en-US"/>
          </a:p>
        </p:txBody>
      </p:sp>
      <p:pic>
        <p:nvPicPr>
          <p:cNvPr id="22530" name="图片 1">
            <a:extLst>
              <a:ext uri="{FF2B5EF4-FFF2-40B4-BE49-F238E27FC236}">
                <a16:creationId xmlns:a16="http://schemas.microsoft.com/office/drawing/2014/main" id="{AE64CF00-BCA0-7461-4A4F-24D92BD3C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668463"/>
            <a:ext cx="8351838"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AutoShape 7">
            <a:extLst>
              <a:ext uri="{FF2B5EF4-FFF2-40B4-BE49-F238E27FC236}">
                <a16:creationId xmlns:a16="http://schemas.microsoft.com/office/drawing/2014/main" id="{E4940576-63C4-0B5A-D69C-0040E48B1D6D}"/>
              </a:ext>
            </a:extLst>
          </p:cNvPr>
          <p:cNvSpPr>
            <a:spLocks noChangeArrowheads="1"/>
          </p:cNvSpPr>
          <p:nvPr/>
        </p:nvSpPr>
        <p:spPr bwMode="auto">
          <a:xfrm>
            <a:off x="34925" y="692150"/>
            <a:ext cx="1728788" cy="792163"/>
          </a:xfrm>
          <a:prstGeom prst="cloudCallout">
            <a:avLst>
              <a:gd name="adj1" fmla="val -46037"/>
              <a:gd name="adj2" fmla="val 79861"/>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2.</a:t>
            </a:r>
            <a:r>
              <a:rPr lang="zh-CN" altLang="zh-CN"/>
              <a:t>基于快照隔离，更新事务是如何操作的 </a:t>
            </a:r>
            <a:r>
              <a:rPr lang="zh-CN" altLang="en-US">
                <a:latin typeface="宋体" panose="02010600030101010101" pitchFamily="2" charset="-122"/>
              </a:rPr>
              <a:t>？</a:t>
            </a:r>
          </a:p>
        </p:txBody>
      </p:sp>
      <p:sp>
        <p:nvSpPr>
          <p:cNvPr id="22532" name="Rectangle 2">
            <a:extLst>
              <a:ext uri="{FF2B5EF4-FFF2-40B4-BE49-F238E27FC236}">
                <a16:creationId xmlns:a16="http://schemas.microsoft.com/office/drawing/2014/main" id="{E461BDFB-1FD4-64BD-9B87-BDB629547169}"/>
              </a:ext>
            </a:extLst>
          </p:cNvPr>
          <p:cNvSpPr txBox="1">
            <a:spLocks noChangeArrowheads="1"/>
          </p:cNvSpPr>
          <p:nvPr/>
        </p:nvSpPr>
        <p:spPr bwMode="auto">
          <a:xfrm>
            <a:off x="2808288" y="260350"/>
            <a:ext cx="43561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2400">
                <a:solidFill>
                  <a:schemeClr val="tx2"/>
                </a:solidFill>
                <a:latin typeface="Times New Roman" panose="02020603050405020304" pitchFamily="18" charset="0"/>
              </a:rPr>
              <a:t>     快照隔离</a:t>
            </a:r>
          </a:p>
        </p:txBody>
      </p:sp>
      <p:pic>
        <p:nvPicPr>
          <p:cNvPr id="22533" name="图片 3">
            <a:extLst>
              <a:ext uri="{FF2B5EF4-FFF2-40B4-BE49-F238E27FC236}">
                <a16:creationId xmlns:a16="http://schemas.microsoft.com/office/drawing/2014/main" id="{EBA2E2CA-61CA-F7F8-16B0-9556EBA19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460750"/>
            <a:ext cx="802957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a:extLst>
              <a:ext uri="{FF2B5EF4-FFF2-40B4-BE49-F238E27FC236}">
                <a16:creationId xmlns:a16="http://schemas.microsoft.com/office/drawing/2014/main" id="{E64B8326-9791-49EB-9D3D-E890B9FF6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3430588"/>
            <a:ext cx="55737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ext Box 3">
            <a:extLst>
              <a:ext uri="{FF2B5EF4-FFF2-40B4-BE49-F238E27FC236}">
                <a16:creationId xmlns:a16="http://schemas.microsoft.com/office/drawing/2014/main" id="{8833ADD7-CC9A-4263-9AE5-012DB9833B06}"/>
              </a:ext>
            </a:extLst>
          </p:cNvPr>
          <p:cNvSpPr txBox="1">
            <a:spLocks noChangeArrowheads="1"/>
          </p:cNvSpPr>
          <p:nvPr/>
        </p:nvSpPr>
        <p:spPr bwMode="auto">
          <a:xfrm>
            <a:off x="276225" y="1373188"/>
            <a:ext cx="2160588" cy="88265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lnSpc>
                <a:spcPct val="80000"/>
              </a:lnSpc>
              <a:buFontTx/>
              <a:buNone/>
            </a:pPr>
            <a:r>
              <a:rPr lang="en-US" altLang="zh-CN" sz="2800">
                <a:solidFill>
                  <a:srgbClr val="800000"/>
                </a:solidFill>
                <a:latin typeface="Times New Roman" panose="02020603050405020304" pitchFamily="18" charset="0"/>
                <a:ea typeface="黑体" panose="02010609060101010101" pitchFamily="49" charset="-122"/>
              </a:rPr>
              <a:t>2.3 </a:t>
            </a:r>
            <a:r>
              <a:rPr lang="zh-CN" altLang="en-US" sz="2800">
                <a:solidFill>
                  <a:srgbClr val="800000"/>
                </a:solidFill>
                <a:latin typeface="Times New Roman" panose="02020603050405020304" pitchFamily="18" charset="0"/>
                <a:ea typeface="黑体" panose="02010609060101010101" pitchFamily="49" charset="-122"/>
              </a:rPr>
              <a:t>分层的数</a:t>
            </a:r>
            <a:endParaRPr lang="en-US" altLang="zh-CN" sz="2800">
              <a:solidFill>
                <a:srgbClr val="800000"/>
              </a:solidFill>
              <a:latin typeface="Times New Roman" panose="02020603050405020304" pitchFamily="18" charset="0"/>
              <a:ea typeface="黑体" panose="02010609060101010101" pitchFamily="49" charset="-122"/>
            </a:endParaRPr>
          </a:p>
          <a:p>
            <a:pPr algn="r">
              <a:lnSpc>
                <a:spcPct val="80000"/>
              </a:lnSpc>
              <a:buFontTx/>
              <a:buNone/>
            </a:pPr>
            <a:r>
              <a:rPr lang="zh-CN" altLang="en-US" sz="2800">
                <a:solidFill>
                  <a:srgbClr val="800000"/>
                </a:solidFill>
                <a:latin typeface="Times New Roman" panose="02020603050405020304" pitchFamily="18" charset="0"/>
                <a:ea typeface="黑体" panose="02010609060101010101" pitchFamily="49" charset="-122"/>
              </a:rPr>
              <a:t>据流程图</a:t>
            </a:r>
          </a:p>
        </p:txBody>
      </p:sp>
      <p:sp>
        <p:nvSpPr>
          <p:cNvPr id="23555" name="矩形 3">
            <a:extLst>
              <a:ext uri="{FF2B5EF4-FFF2-40B4-BE49-F238E27FC236}">
                <a16:creationId xmlns:a16="http://schemas.microsoft.com/office/drawing/2014/main" id="{6A73C178-65CE-4702-8ADB-4F254B6E9FED}"/>
              </a:ext>
            </a:extLst>
          </p:cNvPr>
          <p:cNvSpPr>
            <a:spLocks noChangeArrowheads="1"/>
          </p:cNvSpPr>
          <p:nvPr/>
        </p:nvSpPr>
        <p:spPr bwMode="auto">
          <a:xfrm>
            <a:off x="6761163" y="161925"/>
            <a:ext cx="2185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chemeClr val="tx2"/>
                </a:solidFill>
                <a:latin typeface="黑体" panose="02010609060101010101" pitchFamily="49" charset="-122"/>
                <a:ea typeface="黑体" panose="02010609060101010101" pitchFamily="49" charset="-122"/>
              </a:rPr>
              <a:t>二 数据流程图</a:t>
            </a:r>
            <a:endParaRPr kumimoji="0" lang="zh-CN" altLang="en-US" sz="2400">
              <a:solidFill>
                <a:schemeClr val="tx2"/>
              </a:solidFill>
              <a:latin typeface="Tahoma" panose="020B0604030504040204" pitchFamily="34" charset="0"/>
              <a:ea typeface="黑体" panose="02010609060101010101" pitchFamily="49" charset="-122"/>
            </a:endParaRPr>
          </a:p>
        </p:txBody>
      </p:sp>
      <p:pic>
        <p:nvPicPr>
          <p:cNvPr id="23556" name="Picture 2">
            <a:extLst>
              <a:ext uri="{FF2B5EF4-FFF2-40B4-BE49-F238E27FC236}">
                <a16:creationId xmlns:a16="http://schemas.microsoft.com/office/drawing/2014/main" id="{256BA09D-1C7D-4A51-8706-A686DB2F4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565150"/>
            <a:ext cx="6372225"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云形标注 5">
            <a:extLst>
              <a:ext uri="{FF2B5EF4-FFF2-40B4-BE49-F238E27FC236}">
                <a16:creationId xmlns:a16="http://schemas.microsoft.com/office/drawing/2014/main" id="{D9F94970-797A-4EB5-9CA7-64CF00B89629}"/>
              </a:ext>
            </a:extLst>
          </p:cNvPr>
          <p:cNvSpPr/>
          <p:nvPr/>
        </p:nvSpPr>
        <p:spPr bwMode="auto">
          <a:xfrm>
            <a:off x="5492750" y="3694113"/>
            <a:ext cx="3479800" cy="908050"/>
          </a:xfrm>
          <a:prstGeom prst="cloudCallout">
            <a:avLst>
              <a:gd name="adj1" fmla="val 44746"/>
              <a:gd name="adj2" fmla="val 60682"/>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什么是分层数据流程图，作用？</a:t>
            </a:r>
          </a:p>
        </p:txBody>
      </p:sp>
      <p:sp>
        <p:nvSpPr>
          <p:cNvPr id="2" name="矩形 1">
            <a:extLst>
              <a:ext uri="{FF2B5EF4-FFF2-40B4-BE49-F238E27FC236}">
                <a16:creationId xmlns:a16="http://schemas.microsoft.com/office/drawing/2014/main" id="{273A4891-FFDC-453B-A211-F5A70CC5272B}"/>
              </a:ext>
            </a:extLst>
          </p:cNvPr>
          <p:cNvSpPr/>
          <p:nvPr/>
        </p:nvSpPr>
        <p:spPr>
          <a:xfrm>
            <a:off x="5691188" y="4995863"/>
            <a:ext cx="3446462" cy="1149350"/>
          </a:xfrm>
          <a:prstGeom prst="rect">
            <a:avLst/>
          </a:prstGeom>
        </p:spPr>
        <p:txBody>
          <a:bodyPr>
            <a:spAutoFit/>
          </a:bodyPr>
          <a:lstStyle>
            <a:lvl1pPr marL="342900" indent="-342900">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nSpc>
                <a:spcPct val="80000"/>
              </a:lnSpc>
              <a:spcBef>
                <a:spcPct val="20000"/>
              </a:spcBef>
              <a:buFont typeface="Arial" panose="020B0604020202020204" pitchFamily="34" charset="0"/>
              <a:buChar char="•"/>
            </a:pPr>
            <a:r>
              <a:rPr lang="zh-CN" altLang="zh-CN" sz="2000">
                <a:solidFill>
                  <a:srgbClr val="0000FF"/>
                </a:solidFill>
              </a:rPr>
              <a:t>复杂</a:t>
            </a:r>
            <a:r>
              <a:rPr lang="zh-CN" altLang="zh-CN" sz="2000">
                <a:solidFill>
                  <a:srgbClr val="2A2A39"/>
                </a:solidFill>
              </a:rPr>
              <a:t>的应用系统需要采用</a:t>
            </a:r>
            <a:r>
              <a:rPr lang="zh-CN" altLang="zh-CN" sz="2000">
                <a:solidFill>
                  <a:srgbClr val="892D5B"/>
                </a:solidFill>
              </a:rPr>
              <a:t>分层数据流程图</a:t>
            </a:r>
            <a:r>
              <a:rPr lang="zh-CN" altLang="zh-CN" sz="2000">
                <a:solidFill>
                  <a:srgbClr val="2A2A39"/>
                </a:solidFill>
              </a:rPr>
              <a:t>分层来描述。</a:t>
            </a:r>
            <a:endParaRPr lang="en-US" altLang="zh-CN" sz="2000">
              <a:solidFill>
                <a:srgbClr val="2A2A39"/>
              </a:solidFill>
            </a:endParaRPr>
          </a:p>
          <a:p>
            <a:pPr>
              <a:lnSpc>
                <a:spcPct val="80000"/>
              </a:lnSpc>
              <a:spcBef>
                <a:spcPct val="20000"/>
              </a:spcBef>
              <a:buFont typeface="Arial" panose="020B0604020202020204" pitchFamily="34" charset="0"/>
              <a:buChar char="•"/>
            </a:pPr>
            <a:r>
              <a:rPr lang="zh-CN" altLang="en-US" sz="2000">
                <a:solidFill>
                  <a:srgbClr val="2A2A39"/>
                </a:solidFill>
              </a:rPr>
              <a:t>自顶向下，由粗到细</a:t>
            </a:r>
          </a:p>
        </p:txBody>
      </p:sp>
      <p:sp>
        <p:nvSpPr>
          <p:cNvPr id="23559" name="灯片编号占位符 3">
            <a:extLst>
              <a:ext uri="{FF2B5EF4-FFF2-40B4-BE49-F238E27FC236}">
                <a16:creationId xmlns:a16="http://schemas.microsoft.com/office/drawing/2014/main" id="{4621BE1B-FF70-4028-82DA-DF28CE34B8E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EBBA980E-C0B7-4283-A25C-07D311D8B7EC}" type="slidenum">
              <a:rPr kumimoji="0" lang="zh-CN" altLang="en-US" sz="1400"/>
              <a:pPr>
                <a:spcBef>
                  <a:spcPct val="0"/>
                </a:spcBef>
                <a:buFontTx/>
                <a:buNone/>
              </a:pPr>
              <a:t>42</a:t>
            </a:fld>
            <a:endParaRPr kumimoji="0"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编号占位符 5">
            <a:extLst>
              <a:ext uri="{FF2B5EF4-FFF2-40B4-BE49-F238E27FC236}">
                <a16:creationId xmlns:a16="http://schemas.microsoft.com/office/drawing/2014/main" id="{ACDA496B-AECD-E032-23B9-F9F9179F080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AFA86F84-004C-4D1C-B2E1-8CAC6D1E42C0}" type="slidenum">
              <a:rPr lang="zh-CN" altLang="en-US"/>
              <a:pPr eaLnBrk="0" hangingPunct="0"/>
              <a:t>420</a:t>
            </a:fld>
            <a:endParaRPr lang="zh-CN" altLang="en-US"/>
          </a:p>
        </p:txBody>
      </p:sp>
      <p:pic>
        <p:nvPicPr>
          <p:cNvPr id="12290" name="Picture 143">
            <a:extLst>
              <a:ext uri="{FF2B5EF4-FFF2-40B4-BE49-F238E27FC236}">
                <a16:creationId xmlns:a16="http://schemas.microsoft.com/office/drawing/2014/main" id="{B923B0A8-C813-D428-4B8C-CF3972242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2095500"/>
            <a:ext cx="87820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AutoShape 4">
            <a:extLst>
              <a:ext uri="{FF2B5EF4-FFF2-40B4-BE49-F238E27FC236}">
                <a16:creationId xmlns:a16="http://schemas.microsoft.com/office/drawing/2014/main" id="{93E34537-2D04-BC67-47D0-4E5D74E3D7D5}"/>
              </a:ext>
            </a:extLst>
          </p:cNvPr>
          <p:cNvSpPr>
            <a:spLocks noChangeArrowheads="1"/>
          </p:cNvSpPr>
          <p:nvPr/>
        </p:nvSpPr>
        <p:spPr bwMode="auto">
          <a:xfrm>
            <a:off x="7402513" y="1003300"/>
            <a:ext cx="1511300" cy="809625"/>
          </a:xfrm>
          <a:prstGeom prst="cloudCallout">
            <a:avLst>
              <a:gd name="adj1" fmla="val 53782"/>
              <a:gd name="adj2" fmla="val 72940"/>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1)</a:t>
            </a:r>
            <a:r>
              <a:rPr lang="zh-CN" altLang="en-US">
                <a:latin typeface="宋体" panose="02010600030101010101" pitchFamily="2" charset="-122"/>
              </a:rPr>
              <a:t>故障是如何产生的</a:t>
            </a:r>
            <a:r>
              <a:rPr lang="en-US" altLang="zh-CN">
                <a:latin typeface="宋体" panose="02010600030101010101" pitchFamily="2" charset="-122"/>
              </a:rPr>
              <a:t>? </a:t>
            </a:r>
          </a:p>
        </p:txBody>
      </p:sp>
      <p:grpSp>
        <p:nvGrpSpPr>
          <p:cNvPr id="798859" name="Group 139">
            <a:extLst>
              <a:ext uri="{FF2B5EF4-FFF2-40B4-BE49-F238E27FC236}">
                <a16:creationId xmlns:a16="http://schemas.microsoft.com/office/drawing/2014/main" id="{BD01A7FA-6A43-14F5-1F0F-9F5F512015B5}"/>
              </a:ext>
            </a:extLst>
          </p:cNvPr>
          <p:cNvGrpSpPr>
            <a:grpSpLocks/>
          </p:cNvGrpSpPr>
          <p:nvPr/>
        </p:nvGrpSpPr>
        <p:grpSpPr bwMode="auto">
          <a:xfrm>
            <a:off x="638175" y="2771775"/>
            <a:ext cx="8229600" cy="314325"/>
            <a:chOff x="438" y="1680"/>
            <a:chExt cx="5184" cy="198"/>
          </a:xfrm>
        </p:grpSpPr>
        <p:sp>
          <p:nvSpPr>
            <p:cNvPr id="798856" name="Line 136">
              <a:extLst>
                <a:ext uri="{FF2B5EF4-FFF2-40B4-BE49-F238E27FC236}">
                  <a16:creationId xmlns:a16="http://schemas.microsoft.com/office/drawing/2014/main" id="{EA90D02C-D7E5-1073-CA44-6E7DD136E82F}"/>
                </a:ext>
              </a:extLst>
            </p:cNvPr>
            <p:cNvSpPr>
              <a:spLocks noChangeShapeType="1"/>
            </p:cNvSpPr>
            <p:nvPr/>
          </p:nvSpPr>
          <p:spPr bwMode="auto">
            <a:xfrm>
              <a:off x="984" y="1872"/>
              <a:ext cx="65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798857" name="Line 137">
              <a:extLst>
                <a:ext uri="{FF2B5EF4-FFF2-40B4-BE49-F238E27FC236}">
                  <a16:creationId xmlns:a16="http://schemas.microsoft.com/office/drawing/2014/main" id="{89D5E4F8-A603-7050-A533-CB92AA8137E5}"/>
                </a:ext>
              </a:extLst>
            </p:cNvPr>
            <p:cNvSpPr>
              <a:spLocks noChangeShapeType="1"/>
            </p:cNvSpPr>
            <p:nvPr/>
          </p:nvSpPr>
          <p:spPr bwMode="auto">
            <a:xfrm>
              <a:off x="438" y="1878"/>
              <a:ext cx="40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798858" name="Line 138">
              <a:extLst>
                <a:ext uri="{FF2B5EF4-FFF2-40B4-BE49-F238E27FC236}">
                  <a16:creationId xmlns:a16="http://schemas.microsoft.com/office/drawing/2014/main" id="{45E077ED-A1DA-6640-4049-9A9797FA7EFB}"/>
                </a:ext>
              </a:extLst>
            </p:cNvPr>
            <p:cNvSpPr>
              <a:spLocks noChangeShapeType="1"/>
            </p:cNvSpPr>
            <p:nvPr/>
          </p:nvSpPr>
          <p:spPr bwMode="auto">
            <a:xfrm>
              <a:off x="5400" y="1680"/>
              <a:ext cx="22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sp>
        <p:nvSpPr>
          <p:cNvPr id="798860" name="Line 140">
            <a:extLst>
              <a:ext uri="{FF2B5EF4-FFF2-40B4-BE49-F238E27FC236}">
                <a16:creationId xmlns:a16="http://schemas.microsoft.com/office/drawing/2014/main" id="{E45A981B-DC16-02B6-F63A-D6294300593B}"/>
              </a:ext>
            </a:extLst>
          </p:cNvPr>
          <p:cNvSpPr>
            <a:spLocks noChangeShapeType="1"/>
          </p:cNvSpPr>
          <p:nvPr/>
        </p:nvSpPr>
        <p:spPr bwMode="auto">
          <a:xfrm>
            <a:off x="5114925" y="3409950"/>
            <a:ext cx="60960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798861" name="Line 141">
            <a:extLst>
              <a:ext uri="{FF2B5EF4-FFF2-40B4-BE49-F238E27FC236}">
                <a16:creationId xmlns:a16="http://schemas.microsoft.com/office/drawing/2014/main" id="{C76BCEA0-D12A-AAC1-EEEB-27ECB2B9A668}"/>
              </a:ext>
            </a:extLst>
          </p:cNvPr>
          <p:cNvSpPr>
            <a:spLocks noChangeShapeType="1"/>
          </p:cNvSpPr>
          <p:nvPr/>
        </p:nvSpPr>
        <p:spPr bwMode="auto">
          <a:xfrm flipV="1">
            <a:off x="5629275" y="4067175"/>
            <a:ext cx="1409700" cy="9525"/>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798864" name="Line 144">
            <a:extLst>
              <a:ext uri="{FF2B5EF4-FFF2-40B4-BE49-F238E27FC236}">
                <a16:creationId xmlns:a16="http://schemas.microsoft.com/office/drawing/2014/main" id="{FE93AA0A-DE15-0372-D261-FB85A9812062}"/>
              </a:ext>
            </a:extLst>
          </p:cNvPr>
          <p:cNvSpPr>
            <a:spLocks noChangeShapeType="1"/>
          </p:cNvSpPr>
          <p:nvPr/>
        </p:nvSpPr>
        <p:spPr bwMode="auto">
          <a:xfrm>
            <a:off x="5076825" y="5724525"/>
            <a:ext cx="81915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12299" name="Rectangle 145">
            <a:extLst>
              <a:ext uri="{FF2B5EF4-FFF2-40B4-BE49-F238E27FC236}">
                <a16:creationId xmlns:a16="http://schemas.microsoft.com/office/drawing/2014/main" id="{E7255588-26D3-7FCC-BD67-B7499950BB69}"/>
              </a:ext>
            </a:extLst>
          </p:cNvPr>
          <p:cNvSpPr>
            <a:spLocks noChangeArrowheads="1"/>
          </p:cNvSpPr>
          <p:nvPr/>
        </p:nvSpPr>
        <p:spPr bwMode="auto">
          <a:xfrm>
            <a:off x="190500" y="1685925"/>
            <a:ext cx="1922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sz="2000">
                <a:latin typeface="宋体" panose="02010600030101010101" pitchFamily="2" charset="-122"/>
              </a:rPr>
              <a:t>1</a:t>
            </a:r>
            <a:r>
              <a:rPr lang="zh-CN" altLang="en-US" sz="2000">
                <a:latin typeface="宋体" panose="02010600030101010101" pitchFamily="2" charset="-122"/>
              </a:rPr>
              <a:t>）软硬件故障：</a:t>
            </a:r>
          </a:p>
        </p:txBody>
      </p:sp>
      <p:sp>
        <p:nvSpPr>
          <p:cNvPr id="798866" name="Rectangle 146">
            <a:extLst>
              <a:ext uri="{FF2B5EF4-FFF2-40B4-BE49-F238E27FC236}">
                <a16:creationId xmlns:a16="http://schemas.microsoft.com/office/drawing/2014/main" id="{86BDFEB4-0702-DE87-75DE-A26221A4DEB7}"/>
              </a:ext>
            </a:extLst>
          </p:cNvPr>
          <p:cNvSpPr>
            <a:spLocks noChangeArrowheads="1"/>
          </p:cNvSpPr>
          <p:nvPr/>
        </p:nvSpPr>
        <p:spPr bwMode="auto">
          <a:xfrm>
            <a:off x="225425" y="6092825"/>
            <a:ext cx="1666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spcBef>
                <a:spcPct val="20000"/>
              </a:spcBef>
              <a:defRPr/>
            </a:pPr>
            <a:r>
              <a:rPr lang="en-US" altLang="zh-CN" sz="2000">
                <a:latin typeface="宋体" panose="02010600030101010101" pitchFamily="2" charset="-122"/>
              </a:rPr>
              <a:t>2</a:t>
            </a:r>
            <a:r>
              <a:rPr lang="zh-CN" altLang="en-US" sz="2000" dirty="0">
                <a:latin typeface="宋体" panose="02010600030101010101" pitchFamily="2" charset="-122"/>
              </a:rPr>
              <a:t>）其它事故：</a:t>
            </a:r>
          </a:p>
        </p:txBody>
      </p:sp>
      <p:sp>
        <p:nvSpPr>
          <p:cNvPr id="798867" name="Rectangle 147">
            <a:extLst>
              <a:ext uri="{FF2B5EF4-FFF2-40B4-BE49-F238E27FC236}">
                <a16:creationId xmlns:a16="http://schemas.microsoft.com/office/drawing/2014/main" id="{10A5C4E0-0B8F-366C-C208-74BF49E5F6B1}"/>
              </a:ext>
            </a:extLst>
          </p:cNvPr>
          <p:cNvSpPr>
            <a:spLocks noChangeArrowheads="1"/>
          </p:cNvSpPr>
          <p:nvPr/>
        </p:nvSpPr>
        <p:spPr bwMode="auto">
          <a:xfrm>
            <a:off x="1752600" y="6159500"/>
            <a:ext cx="6934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400">
                <a:solidFill>
                  <a:srgbClr val="0066FF"/>
                </a:solidFill>
                <a:latin typeface="宋体" panose="02010600030101010101" pitchFamily="2" charset="-122"/>
              </a:rPr>
              <a:t>天灾（地震或火灾等自然灾害），人祸（人为破坏机房或数据），间谍或黑客攻击，等</a:t>
            </a:r>
            <a:r>
              <a:rPr lang="en-US" altLang="zh-CN" sz="1400">
                <a:solidFill>
                  <a:srgbClr val="0066FF"/>
                </a:solidFill>
                <a:latin typeface="宋体" panose="02010600030101010101" pitchFamily="2" charset="-122"/>
              </a:rPr>
              <a:t>…</a:t>
            </a:r>
          </a:p>
        </p:txBody>
      </p:sp>
      <p:sp>
        <p:nvSpPr>
          <p:cNvPr id="12302" name="标题 1">
            <a:extLst>
              <a:ext uri="{FF2B5EF4-FFF2-40B4-BE49-F238E27FC236}">
                <a16:creationId xmlns:a16="http://schemas.microsoft.com/office/drawing/2014/main" id="{6492E321-02C5-8167-64B4-D2C7EA23F8CF}"/>
              </a:ext>
            </a:extLst>
          </p:cNvPr>
          <p:cNvSpPr>
            <a:spLocks noGrp="1" noChangeArrowheads="1"/>
          </p:cNvSpPr>
          <p:nvPr>
            <p:ph type="title"/>
          </p:nvPr>
        </p:nvSpPr>
        <p:spPr>
          <a:xfrm>
            <a:off x="638175" y="346075"/>
            <a:ext cx="7772400" cy="1143000"/>
          </a:xfrm>
        </p:spPr>
        <p:txBody>
          <a:bodyPr/>
          <a:lstStyle/>
          <a:p>
            <a:r>
              <a:rPr lang="zh-CN" altLang="en-US" b="1"/>
              <a:t>故障的种类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8859"/>
                                        </p:tgtEl>
                                        <p:attrNameLst>
                                          <p:attrName>style.visibility</p:attrName>
                                        </p:attrNameLst>
                                      </p:cBhvr>
                                      <p:to>
                                        <p:strVal val="visible"/>
                                      </p:to>
                                    </p:set>
                                    <p:anim calcmode="lin" valueType="num">
                                      <p:cBhvr additive="base">
                                        <p:cTn id="7" dur="500" fill="hold"/>
                                        <p:tgtEl>
                                          <p:spTgt spid="798859"/>
                                        </p:tgtEl>
                                        <p:attrNameLst>
                                          <p:attrName>ppt_x</p:attrName>
                                        </p:attrNameLst>
                                      </p:cBhvr>
                                      <p:tavLst>
                                        <p:tav tm="0">
                                          <p:val>
                                            <p:strVal val="#ppt_x"/>
                                          </p:val>
                                        </p:tav>
                                        <p:tav tm="100000">
                                          <p:val>
                                            <p:strVal val="#ppt_x"/>
                                          </p:val>
                                        </p:tav>
                                      </p:tavLst>
                                    </p:anim>
                                    <p:anim calcmode="lin" valueType="num">
                                      <p:cBhvr additive="base">
                                        <p:cTn id="8" dur="500" fill="hold"/>
                                        <p:tgtEl>
                                          <p:spTgt spid="79885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98860"/>
                                        </p:tgtEl>
                                        <p:attrNameLst>
                                          <p:attrName>style.visibility</p:attrName>
                                        </p:attrNameLst>
                                      </p:cBhvr>
                                      <p:to>
                                        <p:strVal val="visible"/>
                                      </p:to>
                                    </p:set>
                                    <p:anim calcmode="lin" valueType="num">
                                      <p:cBhvr additive="base">
                                        <p:cTn id="13" dur="500" fill="hold"/>
                                        <p:tgtEl>
                                          <p:spTgt spid="798860"/>
                                        </p:tgtEl>
                                        <p:attrNameLst>
                                          <p:attrName>ppt_x</p:attrName>
                                        </p:attrNameLst>
                                      </p:cBhvr>
                                      <p:tavLst>
                                        <p:tav tm="0">
                                          <p:val>
                                            <p:strVal val="#ppt_x"/>
                                          </p:val>
                                        </p:tav>
                                        <p:tav tm="100000">
                                          <p:val>
                                            <p:strVal val="#ppt_x"/>
                                          </p:val>
                                        </p:tav>
                                      </p:tavLst>
                                    </p:anim>
                                    <p:anim calcmode="lin" valueType="num">
                                      <p:cBhvr additive="base">
                                        <p:cTn id="14" dur="500" fill="hold"/>
                                        <p:tgtEl>
                                          <p:spTgt spid="79886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98861"/>
                                        </p:tgtEl>
                                        <p:attrNameLst>
                                          <p:attrName>style.visibility</p:attrName>
                                        </p:attrNameLst>
                                      </p:cBhvr>
                                      <p:to>
                                        <p:strVal val="visible"/>
                                      </p:to>
                                    </p:set>
                                    <p:anim calcmode="lin" valueType="num">
                                      <p:cBhvr additive="base">
                                        <p:cTn id="19" dur="500" fill="hold"/>
                                        <p:tgtEl>
                                          <p:spTgt spid="798861"/>
                                        </p:tgtEl>
                                        <p:attrNameLst>
                                          <p:attrName>ppt_x</p:attrName>
                                        </p:attrNameLst>
                                      </p:cBhvr>
                                      <p:tavLst>
                                        <p:tav tm="0">
                                          <p:val>
                                            <p:strVal val="#ppt_x"/>
                                          </p:val>
                                        </p:tav>
                                        <p:tav tm="100000">
                                          <p:val>
                                            <p:strVal val="#ppt_x"/>
                                          </p:val>
                                        </p:tav>
                                      </p:tavLst>
                                    </p:anim>
                                    <p:anim calcmode="lin" valueType="num">
                                      <p:cBhvr additive="base">
                                        <p:cTn id="20" dur="500" fill="hold"/>
                                        <p:tgtEl>
                                          <p:spTgt spid="79886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98864"/>
                                        </p:tgtEl>
                                        <p:attrNameLst>
                                          <p:attrName>style.visibility</p:attrName>
                                        </p:attrNameLst>
                                      </p:cBhvr>
                                      <p:to>
                                        <p:strVal val="visible"/>
                                      </p:to>
                                    </p:set>
                                    <p:anim calcmode="lin" valueType="num">
                                      <p:cBhvr additive="base">
                                        <p:cTn id="25" dur="500" fill="hold"/>
                                        <p:tgtEl>
                                          <p:spTgt spid="798864"/>
                                        </p:tgtEl>
                                        <p:attrNameLst>
                                          <p:attrName>ppt_x</p:attrName>
                                        </p:attrNameLst>
                                      </p:cBhvr>
                                      <p:tavLst>
                                        <p:tav tm="0">
                                          <p:val>
                                            <p:strVal val="#ppt_x"/>
                                          </p:val>
                                        </p:tav>
                                        <p:tav tm="100000">
                                          <p:val>
                                            <p:strVal val="#ppt_x"/>
                                          </p:val>
                                        </p:tav>
                                      </p:tavLst>
                                    </p:anim>
                                    <p:anim calcmode="lin" valueType="num">
                                      <p:cBhvr additive="base">
                                        <p:cTn id="26" dur="500" fill="hold"/>
                                        <p:tgtEl>
                                          <p:spTgt spid="79886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98867"/>
                                        </p:tgtEl>
                                        <p:attrNameLst>
                                          <p:attrName>style.visibility</p:attrName>
                                        </p:attrNameLst>
                                      </p:cBhvr>
                                      <p:to>
                                        <p:strVal val="visible"/>
                                      </p:to>
                                    </p:set>
                                    <p:anim calcmode="lin" valueType="num">
                                      <p:cBhvr additive="base">
                                        <p:cTn id="31" dur="500" fill="hold"/>
                                        <p:tgtEl>
                                          <p:spTgt spid="798867"/>
                                        </p:tgtEl>
                                        <p:attrNameLst>
                                          <p:attrName>ppt_x</p:attrName>
                                        </p:attrNameLst>
                                      </p:cBhvr>
                                      <p:tavLst>
                                        <p:tav tm="0">
                                          <p:val>
                                            <p:strVal val="#ppt_x"/>
                                          </p:val>
                                        </p:tav>
                                        <p:tav tm="100000">
                                          <p:val>
                                            <p:strVal val="#ppt_x"/>
                                          </p:val>
                                        </p:tav>
                                      </p:tavLst>
                                    </p:anim>
                                    <p:anim calcmode="lin" valueType="num">
                                      <p:cBhvr additive="base">
                                        <p:cTn id="32" dur="500" fill="hold"/>
                                        <p:tgtEl>
                                          <p:spTgt spid="7988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67"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编号占位符 5">
            <a:extLst>
              <a:ext uri="{FF2B5EF4-FFF2-40B4-BE49-F238E27FC236}">
                <a16:creationId xmlns:a16="http://schemas.microsoft.com/office/drawing/2014/main" id="{C6CA69FC-0280-FD73-3948-FAE27F203C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6D2299C-19AF-4FAE-A2A2-43B448052249}" type="slidenum">
              <a:rPr lang="zh-CN" altLang="en-US"/>
              <a:pPr eaLnBrk="0" hangingPunct="0"/>
              <a:t>421</a:t>
            </a:fld>
            <a:endParaRPr lang="zh-CN" altLang="en-US"/>
          </a:p>
        </p:txBody>
      </p:sp>
      <p:pic>
        <p:nvPicPr>
          <p:cNvPr id="13314" name="Picture 6">
            <a:extLst>
              <a:ext uri="{FF2B5EF4-FFF2-40B4-BE49-F238E27FC236}">
                <a16:creationId xmlns:a16="http://schemas.microsoft.com/office/drawing/2014/main" id="{07B19F32-87B1-A8ED-6946-D7EF85D4A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2743200"/>
            <a:ext cx="86772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AutoShape 4">
            <a:extLst>
              <a:ext uri="{FF2B5EF4-FFF2-40B4-BE49-F238E27FC236}">
                <a16:creationId xmlns:a16="http://schemas.microsoft.com/office/drawing/2014/main" id="{F2E4C31E-3524-69E0-B002-6B97EFF17933}"/>
              </a:ext>
            </a:extLst>
          </p:cNvPr>
          <p:cNvSpPr>
            <a:spLocks noChangeArrowheads="1"/>
          </p:cNvSpPr>
          <p:nvPr/>
        </p:nvSpPr>
        <p:spPr bwMode="auto">
          <a:xfrm>
            <a:off x="7412038" y="955675"/>
            <a:ext cx="1511300" cy="809625"/>
          </a:xfrm>
          <a:prstGeom prst="cloudCallout">
            <a:avLst>
              <a:gd name="adj1" fmla="val 53782"/>
              <a:gd name="adj2" fmla="val 72940"/>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2)</a:t>
            </a:r>
            <a:r>
              <a:rPr lang="zh-CN" altLang="zh-CN"/>
              <a:t>如何实现稳定存储器 </a:t>
            </a:r>
            <a:r>
              <a:rPr lang="en-US" altLang="zh-CN">
                <a:latin typeface="宋体" panose="02010600030101010101" pitchFamily="2" charset="-122"/>
              </a:rPr>
              <a:t>? </a:t>
            </a:r>
          </a:p>
        </p:txBody>
      </p:sp>
      <p:grpSp>
        <p:nvGrpSpPr>
          <p:cNvPr id="839698" name="Group 18">
            <a:extLst>
              <a:ext uri="{FF2B5EF4-FFF2-40B4-BE49-F238E27FC236}">
                <a16:creationId xmlns:a16="http://schemas.microsoft.com/office/drawing/2014/main" id="{E58F9BD6-079F-A8A8-CBC6-A56ECE09342B}"/>
              </a:ext>
            </a:extLst>
          </p:cNvPr>
          <p:cNvGrpSpPr>
            <a:grpSpLocks/>
          </p:cNvGrpSpPr>
          <p:nvPr/>
        </p:nvGrpSpPr>
        <p:grpSpPr bwMode="auto">
          <a:xfrm>
            <a:off x="314325" y="1498600"/>
            <a:ext cx="8610600" cy="1196975"/>
            <a:chOff x="198" y="944"/>
            <a:chExt cx="5424" cy="754"/>
          </a:xfrm>
        </p:grpSpPr>
        <p:pic>
          <p:nvPicPr>
            <p:cNvPr id="13317" name="Picture 8">
              <a:extLst>
                <a:ext uri="{FF2B5EF4-FFF2-40B4-BE49-F238E27FC236}">
                  <a16:creationId xmlns:a16="http://schemas.microsoft.com/office/drawing/2014/main" id="{D4C68862-DF79-69E8-4997-60DC74A07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 y="1530"/>
              <a:ext cx="5424" cy="168"/>
            </a:xfrm>
            <a:prstGeom prst="rect">
              <a:avLst/>
            </a:prstGeom>
            <a:noFill/>
            <a:ln w="19050">
              <a:solidFill>
                <a:srgbClr val="3399FF"/>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13318" name="Rectangle 10">
              <a:extLst>
                <a:ext uri="{FF2B5EF4-FFF2-40B4-BE49-F238E27FC236}">
                  <a16:creationId xmlns:a16="http://schemas.microsoft.com/office/drawing/2014/main" id="{45202208-744B-F26B-CC2B-827F9EBE7703}"/>
                </a:ext>
              </a:extLst>
            </p:cNvPr>
            <p:cNvSpPr>
              <a:spLocks noChangeArrowheads="1"/>
            </p:cNvSpPr>
            <p:nvPr/>
          </p:nvSpPr>
          <p:spPr bwMode="auto">
            <a:xfrm>
              <a:off x="2049" y="944"/>
              <a:ext cx="134"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eaLnBrk="0" hangingPunct="0">
                <a:spcBef>
                  <a:spcPct val="20000"/>
                </a:spcBef>
              </a:pPr>
              <a:r>
                <a:rPr lang="zh-CN" altLang="en-US" sz="1400">
                  <a:latin typeface="宋体" panose="02010600030101010101" pitchFamily="2" charset="-122"/>
                </a:rPr>
                <a:t>存储器分类</a:t>
              </a:r>
            </a:p>
          </p:txBody>
        </p:sp>
      </p:grpSp>
      <p:sp>
        <p:nvSpPr>
          <p:cNvPr id="839691" name="Rectangle 11">
            <a:extLst>
              <a:ext uri="{FF2B5EF4-FFF2-40B4-BE49-F238E27FC236}">
                <a16:creationId xmlns:a16="http://schemas.microsoft.com/office/drawing/2014/main" id="{B91C1C2E-92E8-E47C-6BC7-E1ABD93BA75D}"/>
              </a:ext>
            </a:extLst>
          </p:cNvPr>
          <p:cNvSpPr>
            <a:spLocks noChangeArrowheads="1"/>
          </p:cNvSpPr>
          <p:nvPr/>
        </p:nvSpPr>
        <p:spPr bwMode="auto">
          <a:xfrm>
            <a:off x="533400" y="1493838"/>
            <a:ext cx="2549525" cy="8413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spcBef>
                <a:spcPct val="20000"/>
              </a:spcBef>
              <a:buFontTx/>
              <a:buChar char="•"/>
            </a:pPr>
            <a:r>
              <a:rPr lang="zh-CN" altLang="en-US" sz="1600">
                <a:solidFill>
                  <a:srgbClr val="3399FF"/>
                </a:solidFill>
                <a:latin typeface="宋体" panose="02010600030101010101" pitchFamily="2" charset="-122"/>
              </a:rPr>
              <a:t>存储器是计算和保存的基础</a:t>
            </a:r>
          </a:p>
          <a:p>
            <a:pPr eaLnBrk="0" hangingPunct="0">
              <a:spcBef>
                <a:spcPct val="20000"/>
              </a:spcBef>
              <a:buFontTx/>
              <a:buChar char="•"/>
            </a:pPr>
            <a:r>
              <a:rPr lang="zh-CN" altLang="en-US" sz="1600">
                <a:latin typeface="宋体" panose="02010600030101010101" pitchFamily="2" charset="-122"/>
              </a:rPr>
              <a:t>计算过程中数据仅</a:t>
            </a:r>
            <a:r>
              <a:rPr lang="zh-CN" altLang="en-US" sz="1600">
                <a:solidFill>
                  <a:srgbClr val="0066FF"/>
                </a:solidFill>
                <a:latin typeface="宋体" panose="02010600030101010101" pitchFamily="2" charset="-122"/>
              </a:rPr>
              <a:t>临时</a:t>
            </a:r>
            <a:r>
              <a:rPr lang="zh-CN" altLang="en-US" sz="1600">
                <a:latin typeface="宋体" panose="02010600030101010101" pitchFamily="2" charset="-122"/>
              </a:rPr>
              <a:t>使用</a:t>
            </a:r>
          </a:p>
          <a:p>
            <a:pPr eaLnBrk="0" hangingPunct="0">
              <a:spcBef>
                <a:spcPct val="20000"/>
              </a:spcBef>
              <a:buFontTx/>
              <a:buChar char="•"/>
            </a:pPr>
            <a:r>
              <a:rPr lang="zh-CN" altLang="en-US" sz="1600">
                <a:latin typeface="宋体" panose="02010600030101010101" pitchFamily="2" charset="-122"/>
              </a:rPr>
              <a:t>而最终结果数据将</a:t>
            </a:r>
            <a:r>
              <a:rPr lang="zh-CN" altLang="en-US" sz="1600">
                <a:solidFill>
                  <a:srgbClr val="0066FF"/>
                </a:solidFill>
                <a:latin typeface="宋体" panose="02010600030101010101" pitchFamily="2" charset="-122"/>
              </a:rPr>
              <a:t>永远</a:t>
            </a:r>
            <a:r>
              <a:rPr lang="zh-CN" altLang="en-US" sz="1600">
                <a:latin typeface="宋体" panose="02010600030101010101" pitchFamily="2" charset="-122"/>
              </a:rPr>
              <a:t>保存</a:t>
            </a:r>
          </a:p>
        </p:txBody>
      </p:sp>
      <p:grpSp>
        <p:nvGrpSpPr>
          <p:cNvPr id="13320" name="Group 20">
            <a:extLst>
              <a:ext uri="{FF2B5EF4-FFF2-40B4-BE49-F238E27FC236}">
                <a16:creationId xmlns:a16="http://schemas.microsoft.com/office/drawing/2014/main" id="{B1668489-E798-C2F4-FE47-73F71B387E4D}"/>
              </a:ext>
            </a:extLst>
          </p:cNvPr>
          <p:cNvGrpSpPr>
            <a:grpSpLocks/>
          </p:cNvGrpSpPr>
          <p:nvPr/>
        </p:nvGrpSpPr>
        <p:grpSpPr bwMode="auto">
          <a:xfrm>
            <a:off x="3533775" y="1501775"/>
            <a:ext cx="3781425" cy="898525"/>
            <a:chOff x="2226" y="946"/>
            <a:chExt cx="2382" cy="566"/>
          </a:xfrm>
        </p:grpSpPr>
        <p:pic>
          <p:nvPicPr>
            <p:cNvPr id="13321" name="Picture 9">
              <a:extLst>
                <a:ext uri="{FF2B5EF4-FFF2-40B4-BE49-F238E27FC236}">
                  <a16:creationId xmlns:a16="http://schemas.microsoft.com/office/drawing/2014/main" id="{71F2DC89-87C4-6904-7071-C84033D28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 y="946"/>
              <a:ext cx="2286"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692" name="Rectangle 12">
              <a:extLst>
                <a:ext uri="{FF2B5EF4-FFF2-40B4-BE49-F238E27FC236}">
                  <a16:creationId xmlns:a16="http://schemas.microsoft.com/office/drawing/2014/main" id="{3D0D56DD-B3E4-BA65-0C40-BC557352D588}"/>
                </a:ext>
              </a:extLst>
            </p:cNvPr>
            <p:cNvSpPr>
              <a:spLocks noChangeArrowheads="1"/>
            </p:cNvSpPr>
            <p:nvPr/>
          </p:nvSpPr>
          <p:spPr bwMode="auto">
            <a:xfrm>
              <a:off x="4194" y="969"/>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spcBef>
                  <a:spcPct val="20000"/>
                </a:spcBef>
                <a:defRPr/>
              </a:pPr>
              <a:r>
                <a:rPr lang="zh-CN" altLang="en-US">
                  <a:latin typeface="宋体" panose="02010600030101010101" pitchFamily="2" charset="-122"/>
                </a:rPr>
                <a:t>？</a:t>
              </a:r>
            </a:p>
          </p:txBody>
        </p:sp>
        <p:sp>
          <p:nvSpPr>
            <p:cNvPr id="839693" name="Rectangle 13">
              <a:extLst>
                <a:ext uri="{FF2B5EF4-FFF2-40B4-BE49-F238E27FC236}">
                  <a16:creationId xmlns:a16="http://schemas.microsoft.com/office/drawing/2014/main" id="{559C0E8F-2B36-0661-D17A-6C2097797427}"/>
                </a:ext>
              </a:extLst>
            </p:cNvPr>
            <p:cNvSpPr>
              <a:spLocks noChangeArrowheads="1"/>
            </p:cNvSpPr>
            <p:nvPr/>
          </p:nvSpPr>
          <p:spPr bwMode="auto">
            <a:xfrm>
              <a:off x="4512" y="1161"/>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spcBef>
                  <a:spcPct val="20000"/>
                </a:spcBef>
                <a:defRPr/>
              </a:pPr>
              <a:r>
                <a:rPr lang="zh-CN" altLang="en-US">
                  <a:latin typeface="宋体" panose="02010600030101010101" pitchFamily="2" charset="-122"/>
                </a:rPr>
                <a:t>？</a:t>
              </a:r>
            </a:p>
          </p:txBody>
        </p:sp>
        <p:sp>
          <p:nvSpPr>
            <p:cNvPr id="839694" name="Rectangle 14">
              <a:extLst>
                <a:ext uri="{FF2B5EF4-FFF2-40B4-BE49-F238E27FC236}">
                  <a16:creationId xmlns:a16="http://schemas.microsoft.com/office/drawing/2014/main" id="{CF1576FD-0162-1E21-907E-170B0742D06E}"/>
                </a:ext>
              </a:extLst>
            </p:cNvPr>
            <p:cNvSpPr>
              <a:spLocks noChangeArrowheads="1"/>
            </p:cNvSpPr>
            <p:nvPr/>
          </p:nvSpPr>
          <p:spPr bwMode="auto">
            <a:xfrm>
              <a:off x="3990" y="1371"/>
              <a:ext cx="96"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spcBef>
                  <a:spcPct val="20000"/>
                </a:spcBef>
                <a:defRPr/>
              </a:pPr>
              <a:r>
                <a:rPr lang="zh-CN" altLang="en-US">
                  <a:latin typeface="宋体" panose="02010600030101010101" pitchFamily="2" charset="-122"/>
                </a:rPr>
                <a:t>？</a:t>
              </a:r>
            </a:p>
          </p:txBody>
        </p:sp>
      </p:grpSp>
      <p:grpSp>
        <p:nvGrpSpPr>
          <p:cNvPr id="839699" name="Group 19">
            <a:extLst>
              <a:ext uri="{FF2B5EF4-FFF2-40B4-BE49-F238E27FC236}">
                <a16:creationId xmlns:a16="http://schemas.microsoft.com/office/drawing/2014/main" id="{146FE450-3375-07C7-C068-0BE8E7B43D0E}"/>
              </a:ext>
            </a:extLst>
          </p:cNvPr>
          <p:cNvGrpSpPr>
            <a:grpSpLocks/>
          </p:cNvGrpSpPr>
          <p:nvPr/>
        </p:nvGrpSpPr>
        <p:grpSpPr bwMode="auto">
          <a:xfrm>
            <a:off x="6867525" y="1492250"/>
            <a:ext cx="1317625" cy="555625"/>
            <a:chOff x="4326" y="940"/>
            <a:chExt cx="830" cy="350"/>
          </a:xfrm>
        </p:grpSpPr>
        <p:sp>
          <p:nvSpPr>
            <p:cNvPr id="839695" name="Rectangle 15">
              <a:extLst>
                <a:ext uri="{FF2B5EF4-FFF2-40B4-BE49-F238E27FC236}">
                  <a16:creationId xmlns:a16="http://schemas.microsoft.com/office/drawing/2014/main" id="{8D9DDD47-021E-A723-BB6A-0DD05870E5BE}"/>
                </a:ext>
              </a:extLst>
            </p:cNvPr>
            <p:cNvSpPr>
              <a:spLocks noChangeArrowheads="1"/>
            </p:cNvSpPr>
            <p:nvPr/>
          </p:nvSpPr>
          <p:spPr bwMode="auto">
            <a:xfrm>
              <a:off x="4326" y="940"/>
              <a:ext cx="224"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spcBef>
                  <a:spcPct val="20000"/>
                </a:spcBef>
                <a:defRPr/>
              </a:pPr>
              <a:r>
                <a:rPr lang="zh-CN" altLang="en-US" sz="1400">
                  <a:solidFill>
                    <a:srgbClr val="3399FF"/>
                  </a:solidFill>
                  <a:latin typeface="宋体" panose="02010600030101010101" pitchFamily="2" charset="-122"/>
                </a:rPr>
                <a:t>内存</a:t>
              </a:r>
            </a:p>
          </p:txBody>
        </p:sp>
        <p:sp>
          <p:nvSpPr>
            <p:cNvPr id="13327" name="Rectangle 16">
              <a:extLst>
                <a:ext uri="{FF2B5EF4-FFF2-40B4-BE49-F238E27FC236}">
                  <a16:creationId xmlns:a16="http://schemas.microsoft.com/office/drawing/2014/main" id="{BE1E1794-B7DE-5A8E-7404-875312E6CA26}"/>
                </a:ext>
              </a:extLst>
            </p:cNvPr>
            <p:cNvSpPr>
              <a:spLocks noChangeArrowheads="1"/>
            </p:cNvSpPr>
            <p:nvPr/>
          </p:nvSpPr>
          <p:spPr bwMode="auto">
            <a:xfrm>
              <a:off x="4596" y="1156"/>
              <a:ext cx="56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400">
                  <a:solidFill>
                    <a:srgbClr val="3399FF"/>
                  </a:solidFill>
                  <a:latin typeface="宋体" panose="02010600030101010101" pitchFamily="2" charset="-122"/>
                </a:rPr>
                <a:t>硬盘，磁带</a:t>
              </a:r>
            </a:p>
          </p:txBody>
        </p:sp>
      </p:grpSp>
      <p:grpSp>
        <p:nvGrpSpPr>
          <p:cNvPr id="839711" name="Group 31">
            <a:extLst>
              <a:ext uri="{FF2B5EF4-FFF2-40B4-BE49-F238E27FC236}">
                <a16:creationId xmlns:a16="http://schemas.microsoft.com/office/drawing/2014/main" id="{00F542AF-991D-4980-370D-4F14EB6CC315}"/>
              </a:ext>
            </a:extLst>
          </p:cNvPr>
          <p:cNvGrpSpPr>
            <a:grpSpLocks/>
          </p:cNvGrpSpPr>
          <p:nvPr/>
        </p:nvGrpSpPr>
        <p:grpSpPr bwMode="auto">
          <a:xfrm>
            <a:off x="904875" y="3028950"/>
            <a:ext cx="6610350" cy="1266825"/>
            <a:chOff x="570" y="1908"/>
            <a:chExt cx="4164" cy="798"/>
          </a:xfrm>
        </p:grpSpPr>
        <p:sp>
          <p:nvSpPr>
            <p:cNvPr id="839701" name="Line 21">
              <a:extLst>
                <a:ext uri="{FF2B5EF4-FFF2-40B4-BE49-F238E27FC236}">
                  <a16:creationId xmlns:a16="http://schemas.microsoft.com/office/drawing/2014/main" id="{E4F87B26-21F1-D6B6-A356-7B92BEFB8A91}"/>
                </a:ext>
              </a:extLst>
            </p:cNvPr>
            <p:cNvSpPr>
              <a:spLocks noChangeShapeType="1"/>
            </p:cNvSpPr>
            <p:nvPr/>
          </p:nvSpPr>
          <p:spPr bwMode="auto">
            <a:xfrm>
              <a:off x="570" y="1938"/>
              <a:ext cx="810" cy="0"/>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39702" name="Line 22">
              <a:extLst>
                <a:ext uri="{FF2B5EF4-FFF2-40B4-BE49-F238E27FC236}">
                  <a16:creationId xmlns:a16="http://schemas.microsoft.com/office/drawing/2014/main" id="{58D824F7-117A-8669-E82F-1C6AC32B2B2A}"/>
                </a:ext>
              </a:extLst>
            </p:cNvPr>
            <p:cNvSpPr>
              <a:spLocks noChangeShapeType="1"/>
            </p:cNvSpPr>
            <p:nvPr/>
          </p:nvSpPr>
          <p:spPr bwMode="auto">
            <a:xfrm>
              <a:off x="2130" y="1926"/>
              <a:ext cx="61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39703" name="Line 23">
              <a:extLst>
                <a:ext uri="{FF2B5EF4-FFF2-40B4-BE49-F238E27FC236}">
                  <a16:creationId xmlns:a16="http://schemas.microsoft.com/office/drawing/2014/main" id="{3BBE3D8E-F084-DBFA-6C88-F5E503D38B4D}"/>
                </a:ext>
              </a:extLst>
            </p:cNvPr>
            <p:cNvSpPr>
              <a:spLocks noChangeShapeType="1"/>
            </p:cNvSpPr>
            <p:nvPr/>
          </p:nvSpPr>
          <p:spPr bwMode="auto">
            <a:xfrm>
              <a:off x="4224" y="1908"/>
              <a:ext cx="51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39704" name="Line 24">
              <a:extLst>
                <a:ext uri="{FF2B5EF4-FFF2-40B4-BE49-F238E27FC236}">
                  <a16:creationId xmlns:a16="http://schemas.microsoft.com/office/drawing/2014/main" id="{EC43C275-F735-F0FC-C598-C3EAD2A6FA45}"/>
                </a:ext>
              </a:extLst>
            </p:cNvPr>
            <p:cNvSpPr>
              <a:spLocks noChangeShapeType="1"/>
            </p:cNvSpPr>
            <p:nvPr/>
          </p:nvSpPr>
          <p:spPr bwMode="auto">
            <a:xfrm>
              <a:off x="1512" y="2328"/>
              <a:ext cx="510" cy="0"/>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13333" name="Rectangle 25">
              <a:extLst>
                <a:ext uri="{FF2B5EF4-FFF2-40B4-BE49-F238E27FC236}">
                  <a16:creationId xmlns:a16="http://schemas.microsoft.com/office/drawing/2014/main" id="{DA24A8E1-B95C-AF1C-D40C-1D628CA204CD}"/>
                </a:ext>
              </a:extLst>
            </p:cNvPr>
            <p:cNvSpPr>
              <a:spLocks noChangeArrowheads="1"/>
            </p:cNvSpPr>
            <p:nvPr/>
          </p:nvSpPr>
          <p:spPr bwMode="auto">
            <a:xfrm>
              <a:off x="2832" y="2572"/>
              <a:ext cx="123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400">
                  <a:solidFill>
                    <a:srgbClr val="3399FF"/>
                  </a:solidFill>
                  <a:latin typeface="宋体" panose="02010600030101010101" pitchFamily="2" charset="-122"/>
                </a:rPr>
                <a:t>具有容错能力的磁盘阵列</a:t>
              </a:r>
            </a:p>
          </p:txBody>
        </p:sp>
        <p:sp>
          <p:nvSpPr>
            <p:cNvPr id="839706" name="Line 26">
              <a:extLst>
                <a:ext uri="{FF2B5EF4-FFF2-40B4-BE49-F238E27FC236}">
                  <a16:creationId xmlns:a16="http://schemas.microsoft.com/office/drawing/2014/main" id="{5D7A297B-A6FC-C179-330D-A39CB002BDCF}"/>
                </a:ext>
              </a:extLst>
            </p:cNvPr>
            <p:cNvSpPr>
              <a:spLocks noChangeShapeType="1"/>
            </p:cNvSpPr>
            <p:nvPr/>
          </p:nvSpPr>
          <p:spPr bwMode="auto">
            <a:xfrm>
              <a:off x="2136" y="2334"/>
              <a:ext cx="684" cy="276"/>
            </a:xfrm>
            <a:prstGeom prst="line">
              <a:avLst/>
            </a:prstGeom>
            <a:noFill/>
            <a:ln w="12700">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sp>
        <p:nvSpPr>
          <p:cNvPr id="839707" name="Line 27">
            <a:extLst>
              <a:ext uri="{FF2B5EF4-FFF2-40B4-BE49-F238E27FC236}">
                <a16:creationId xmlns:a16="http://schemas.microsoft.com/office/drawing/2014/main" id="{FEB8E0D5-415F-8A81-7149-4A62E0C43EB2}"/>
              </a:ext>
            </a:extLst>
          </p:cNvPr>
          <p:cNvSpPr>
            <a:spLocks noChangeShapeType="1"/>
          </p:cNvSpPr>
          <p:nvPr/>
        </p:nvSpPr>
        <p:spPr bwMode="auto">
          <a:xfrm flipV="1">
            <a:off x="2171700" y="4695825"/>
            <a:ext cx="1524000" cy="9525"/>
          </a:xfrm>
          <a:prstGeom prst="line">
            <a:avLst/>
          </a:prstGeom>
          <a:noFill/>
          <a:ln w="28575">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nvGrpSpPr>
          <p:cNvPr id="839712" name="Group 32">
            <a:extLst>
              <a:ext uri="{FF2B5EF4-FFF2-40B4-BE49-F238E27FC236}">
                <a16:creationId xmlns:a16="http://schemas.microsoft.com/office/drawing/2014/main" id="{D5BFA4DC-DBA9-DF42-9E7F-D226EFA4AF9A}"/>
              </a:ext>
            </a:extLst>
          </p:cNvPr>
          <p:cNvGrpSpPr>
            <a:grpSpLocks/>
          </p:cNvGrpSpPr>
          <p:nvPr/>
        </p:nvGrpSpPr>
        <p:grpSpPr bwMode="auto">
          <a:xfrm>
            <a:off x="1076325" y="5372100"/>
            <a:ext cx="7258050" cy="1000125"/>
            <a:chOff x="678" y="3384"/>
            <a:chExt cx="4572" cy="630"/>
          </a:xfrm>
        </p:grpSpPr>
        <p:sp>
          <p:nvSpPr>
            <p:cNvPr id="839708" name="Line 28">
              <a:extLst>
                <a:ext uri="{FF2B5EF4-FFF2-40B4-BE49-F238E27FC236}">
                  <a16:creationId xmlns:a16="http://schemas.microsoft.com/office/drawing/2014/main" id="{FDC1518D-2F67-D8F7-11E4-827455FC15C1}"/>
                </a:ext>
              </a:extLst>
            </p:cNvPr>
            <p:cNvSpPr>
              <a:spLocks noChangeShapeType="1"/>
            </p:cNvSpPr>
            <p:nvPr/>
          </p:nvSpPr>
          <p:spPr bwMode="auto">
            <a:xfrm>
              <a:off x="3270" y="4014"/>
              <a:ext cx="738" cy="0"/>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39709" name="Line 29">
              <a:extLst>
                <a:ext uri="{FF2B5EF4-FFF2-40B4-BE49-F238E27FC236}">
                  <a16:creationId xmlns:a16="http://schemas.microsoft.com/office/drawing/2014/main" id="{BAE5A3B4-FDBE-6322-60A2-922CFB5BDA0E}"/>
                </a:ext>
              </a:extLst>
            </p:cNvPr>
            <p:cNvSpPr>
              <a:spLocks noChangeShapeType="1"/>
            </p:cNvSpPr>
            <p:nvPr/>
          </p:nvSpPr>
          <p:spPr bwMode="auto">
            <a:xfrm>
              <a:off x="4992" y="3384"/>
              <a:ext cx="25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39710" name="Line 30">
              <a:extLst>
                <a:ext uri="{FF2B5EF4-FFF2-40B4-BE49-F238E27FC236}">
                  <a16:creationId xmlns:a16="http://schemas.microsoft.com/office/drawing/2014/main" id="{A9C4D19C-F545-A042-5752-D7048F6C0DDC}"/>
                </a:ext>
              </a:extLst>
            </p:cNvPr>
            <p:cNvSpPr>
              <a:spLocks noChangeShapeType="1"/>
            </p:cNvSpPr>
            <p:nvPr/>
          </p:nvSpPr>
          <p:spPr bwMode="auto">
            <a:xfrm>
              <a:off x="678" y="3588"/>
              <a:ext cx="46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grpSp>
      <p:sp>
        <p:nvSpPr>
          <p:cNvPr id="13340" name="标题 1">
            <a:extLst>
              <a:ext uri="{FF2B5EF4-FFF2-40B4-BE49-F238E27FC236}">
                <a16:creationId xmlns:a16="http://schemas.microsoft.com/office/drawing/2014/main" id="{F5571728-9D88-9465-1692-165148E7C234}"/>
              </a:ext>
            </a:extLst>
          </p:cNvPr>
          <p:cNvSpPr>
            <a:spLocks noGrp="1" noChangeArrowheads="1"/>
          </p:cNvSpPr>
          <p:nvPr>
            <p:ph type="title"/>
          </p:nvPr>
        </p:nvSpPr>
        <p:spPr>
          <a:xfrm>
            <a:off x="638175" y="346075"/>
            <a:ext cx="7772400" cy="1143000"/>
          </a:xfrm>
        </p:spPr>
        <p:txBody>
          <a:bodyPr/>
          <a:lstStyle/>
          <a:p>
            <a:r>
              <a:rPr lang="zh-CN" altLang="en-US" b="1"/>
              <a:t>稳定存储器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39691"/>
                                        </p:tgtEl>
                                        <p:attrNameLst>
                                          <p:attrName>style.visibility</p:attrName>
                                        </p:attrNameLst>
                                      </p:cBhvr>
                                      <p:to>
                                        <p:strVal val="visible"/>
                                      </p:to>
                                    </p:set>
                                    <p:anim calcmode="lin" valueType="num">
                                      <p:cBhvr additive="base">
                                        <p:cTn id="7" dur="500" fill="hold"/>
                                        <p:tgtEl>
                                          <p:spTgt spid="839691"/>
                                        </p:tgtEl>
                                        <p:attrNameLst>
                                          <p:attrName>ppt_x</p:attrName>
                                        </p:attrNameLst>
                                      </p:cBhvr>
                                      <p:tavLst>
                                        <p:tav tm="0">
                                          <p:val>
                                            <p:strVal val="#ppt_x"/>
                                          </p:val>
                                        </p:tav>
                                        <p:tav tm="100000">
                                          <p:val>
                                            <p:strVal val="#ppt_x"/>
                                          </p:val>
                                        </p:tav>
                                      </p:tavLst>
                                    </p:anim>
                                    <p:anim calcmode="lin" valueType="num">
                                      <p:cBhvr additive="base">
                                        <p:cTn id="8" dur="500" fill="hold"/>
                                        <p:tgtEl>
                                          <p:spTgt spid="83969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39698"/>
                                        </p:tgtEl>
                                        <p:attrNameLst>
                                          <p:attrName>style.visibility</p:attrName>
                                        </p:attrNameLst>
                                      </p:cBhvr>
                                      <p:to>
                                        <p:strVal val="visible"/>
                                      </p:to>
                                    </p:set>
                                    <p:anim calcmode="lin" valueType="num">
                                      <p:cBhvr additive="base">
                                        <p:cTn id="13" dur="500" fill="hold"/>
                                        <p:tgtEl>
                                          <p:spTgt spid="839698"/>
                                        </p:tgtEl>
                                        <p:attrNameLst>
                                          <p:attrName>ppt_x</p:attrName>
                                        </p:attrNameLst>
                                      </p:cBhvr>
                                      <p:tavLst>
                                        <p:tav tm="0">
                                          <p:val>
                                            <p:strVal val="#ppt_x"/>
                                          </p:val>
                                        </p:tav>
                                        <p:tav tm="100000">
                                          <p:val>
                                            <p:strVal val="#ppt_x"/>
                                          </p:val>
                                        </p:tav>
                                      </p:tavLst>
                                    </p:anim>
                                    <p:anim calcmode="lin" valueType="num">
                                      <p:cBhvr additive="base">
                                        <p:cTn id="14" dur="500" fill="hold"/>
                                        <p:tgtEl>
                                          <p:spTgt spid="8396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39699"/>
                                        </p:tgtEl>
                                        <p:attrNameLst>
                                          <p:attrName>style.visibility</p:attrName>
                                        </p:attrNameLst>
                                      </p:cBhvr>
                                      <p:to>
                                        <p:strVal val="visible"/>
                                      </p:to>
                                    </p:set>
                                    <p:anim calcmode="lin" valueType="num">
                                      <p:cBhvr additive="base">
                                        <p:cTn id="19" dur="500" fill="hold"/>
                                        <p:tgtEl>
                                          <p:spTgt spid="839699"/>
                                        </p:tgtEl>
                                        <p:attrNameLst>
                                          <p:attrName>ppt_x</p:attrName>
                                        </p:attrNameLst>
                                      </p:cBhvr>
                                      <p:tavLst>
                                        <p:tav tm="0">
                                          <p:val>
                                            <p:strVal val="#ppt_x"/>
                                          </p:val>
                                        </p:tav>
                                        <p:tav tm="100000">
                                          <p:val>
                                            <p:strVal val="#ppt_x"/>
                                          </p:val>
                                        </p:tav>
                                      </p:tavLst>
                                    </p:anim>
                                    <p:anim calcmode="lin" valueType="num">
                                      <p:cBhvr additive="base">
                                        <p:cTn id="20" dur="500" fill="hold"/>
                                        <p:tgtEl>
                                          <p:spTgt spid="83969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39711"/>
                                        </p:tgtEl>
                                        <p:attrNameLst>
                                          <p:attrName>style.visibility</p:attrName>
                                        </p:attrNameLst>
                                      </p:cBhvr>
                                      <p:to>
                                        <p:strVal val="visible"/>
                                      </p:to>
                                    </p:set>
                                    <p:anim calcmode="lin" valueType="num">
                                      <p:cBhvr additive="base">
                                        <p:cTn id="25" dur="500" fill="hold"/>
                                        <p:tgtEl>
                                          <p:spTgt spid="839711"/>
                                        </p:tgtEl>
                                        <p:attrNameLst>
                                          <p:attrName>ppt_x</p:attrName>
                                        </p:attrNameLst>
                                      </p:cBhvr>
                                      <p:tavLst>
                                        <p:tav tm="0">
                                          <p:val>
                                            <p:strVal val="#ppt_x"/>
                                          </p:val>
                                        </p:tav>
                                        <p:tav tm="100000">
                                          <p:val>
                                            <p:strVal val="#ppt_x"/>
                                          </p:val>
                                        </p:tav>
                                      </p:tavLst>
                                    </p:anim>
                                    <p:anim calcmode="lin" valueType="num">
                                      <p:cBhvr additive="base">
                                        <p:cTn id="26" dur="500" fill="hold"/>
                                        <p:tgtEl>
                                          <p:spTgt spid="83971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39707"/>
                                        </p:tgtEl>
                                        <p:attrNameLst>
                                          <p:attrName>style.visibility</p:attrName>
                                        </p:attrNameLst>
                                      </p:cBhvr>
                                      <p:to>
                                        <p:strVal val="visible"/>
                                      </p:to>
                                    </p:set>
                                    <p:anim calcmode="lin" valueType="num">
                                      <p:cBhvr additive="base">
                                        <p:cTn id="31" dur="500" fill="hold"/>
                                        <p:tgtEl>
                                          <p:spTgt spid="839707"/>
                                        </p:tgtEl>
                                        <p:attrNameLst>
                                          <p:attrName>ppt_x</p:attrName>
                                        </p:attrNameLst>
                                      </p:cBhvr>
                                      <p:tavLst>
                                        <p:tav tm="0">
                                          <p:val>
                                            <p:strVal val="#ppt_x"/>
                                          </p:val>
                                        </p:tav>
                                        <p:tav tm="100000">
                                          <p:val>
                                            <p:strVal val="#ppt_x"/>
                                          </p:val>
                                        </p:tav>
                                      </p:tavLst>
                                    </p:anim>
                                    <p:anim calcmode="lin" valueType="num">
                                      <p:cBhvr additive="base">
                                        <p:cTn id="32" dur="500" fill="hold"/>
                                        <p:tgtEl>
                                          <p:spTgt spid="83970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39712"/>
                                        </p:tgtEl>
                                        <p:attrNameLst>
                                          <p:attrName>style.visibility</p:attrName>
                                        </p:attrNameLst>
                                      </p:cBhvr>
                                      <p:to>
                                        <p:strVal val="visible"/>
                                      </p:to>
                                    </p:set>
                                    <p:anim calcmode="lin" valueType="num">
                                      <p:cBhvr additive="base">
                                        <p:cTn id="37" dur="500" fill="hold"/>
                                        <p:tgtEl>
                                          <p:spTgt spid="839712"/>
                                        </p:tgtEl>
                                        <p:attrNameLst>
                                          <p:attrName>ppt_x</p:attrName>
                                        </p:attrNameLst>
                                      </p:cBhvr>
                                      <p:tavLst>
                                        <p:tav tm="0">
                                          <p:val>
                                            <p:strVal val="#ppt_x"/>
                                          </p:val>
                                        </p:tav>
                                        <p:tav tm="100000">
                                          <p:val>
                                            <p:strVal val="#ppt_x"/>
                                          </p:val>
                                        </p:tav>
                                      </p:tavLst>
                                    </p:anim>
                                    <p:anim calcmode="lin" valueType="num">
                                      <p:cBhvr additive="base">
                                        <p:cTn id="38" dur="500" fill="hold"/>
                                        <p:tgtEl>
                                          <p:spTgt spid="8397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91"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编号占位符 3">
            <a:extLst>
              <a:ext uri="{FF2B5EF4-FFF2-40B4-BE49-F238E27FC236}">
                <a16:creationId xmlns:a16="http://schemas.microsoft.com/office/drawing/2014/main" id="{517059BF-F838-51E5-D0A7-CD0D53861D3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D5566CA-85D6-49E9-822B-D9834A6B5CB2}" type="slidenum">
              <a:rPr lang="zh-CN" altLang="en-US"/>
              <a:pPr eaLnBrk="0" hangingPunct="0"/>
              <a:t>422</a:t>
            </a:fld>
            <a:endParaRPr lang="zh-CN" altLang="en-US"/>
          </a:p>
        </p:txBody>
      </p:sp>
      <p:sp>
        <p:nvSpPr>
          <p:cNvPr id="14338" name="Rectangle 2">
            <a:extLst>
              <a:ext uri="{FF2B5EF4-FFF2-40B4-BE49-F238E27FC236}">
                <a16:creationId xmlns:a16="http://schemas.microsoft.com/office/drawing/2014/main" id="{06E811CE-AE07-417A-A718-D5662B6AC97E}"/>
              </a:ext>
            </a:extLst>
          </p:cNvPr>
          <p:cNvSpPr>
            <a:spLocks noGrp="1" noChangeArrowheads="1"/>
          </p:cNvSpPr>
          <p:nvPr>
            <p:ph type="title" idx="4294967295"/>
          </p:nvPr>
        </p:nvSpPr>
        <p:spPr/>
        <p:txBody>
          <a:bodyPr anchor="b"/>
          <a:lstStyle/>
          <a:p>
            <a:r>
              <a:rPr lang="en-US" altLang="zh-CN" sz="2400" b="1">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数据访问</a:t>
            </a:r>
            <a:endParaRPr lang="en-US" altLang="zh-CN" sz="2400" b="1">
              <a:latin typeface="黑体" panose="02010609060101010101" pitchFamily="49" charset="-122"/>
              <a:ea typeface="黑体" panose="02010609060101010101" pitchFamily="49" charset="-122"/>
            </a:endParaRPr>
          </a:p>
        </p:txBody>
      </p:sp>
      <p:grpSp>
        <p:nvGrpSpPr>
          <p:cNvPr id="14339" name="Group 60">
            <a:extLst>
              <a:ext uri="{FF2B5EF4-FFF2-40B4-BE49-F238E27FC236}">
                <a16:creationId xmlns:a16="http://schemas.microsoft.com/office/drawing/2014/main" id="{84B9BA92-C014-9F8A-80F0-E659D9306509}"/>
              </a:ext>
            </a:extLst>
          </p:cNvPr>
          <p:cNvGrpSpPr>
            <a:grpSpLocks/>
          </p:cNvGrpSpPr>
          <p:nvPr/>
        </p:nvGrpSpPr>
        <p:grpSpPr bwMode="auto">
          <a:xfrm>
            <a:off x="2719388" y="4467225"/>
            <a:ext cx="6210300" cy="1924050"/>
            <a:chOff x="1629" y="2844"/>
            <a:chExt cx="3966" cy="1212"/>
          </a:xfrm>
        </p:grpSpPr>
        <p:pic>
          <p:nvPicPr>
            <p:cNvPr id="14340" name="Picture 49">
              <a:extLst>
                <a:ext uri="{FF2B5EF4-FFF2-40B4-BE49-F238E27FC236}">
                  <a16:creationId xmlns:a16="http://schemas.microsoft.com/office/drawing/2014/main" id="{AA03F770-77D0-5D59-3F1F-5F326111C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 y="3010"/>
              <a:ext cx="3966"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3">
              <a:extLst>
                <a:ext uri="{FF2B5EF4-FFF2-40B4-BE49-F238E27FC236}">
                  <a16:creationId xmlns:a16="http://schemas.microsoft.com/office/drawing/2014/main" id="{3E4A30CC-729B-CF35-1241-B62E9C7CC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2844"/>
              <a:ext cx="395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42" name="Picture 56">
            <a:extLst>
              <a:ext uri="{FF2B5EF4-FFF2-40B4-BE49-F238E27FC236}">
                <a16:creationId xmlns:a16="http://schemas.microsoft.com/office/drawing/2014/main" id="{0C00DE10-2DF8-C662-A619-533ADDFF7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1323975"/>
            <a:ext cx="4343400" cy="12096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4343" name="Group 63">
            <a:extLst>
              <a:ext uri="{FF2B5EF4-FFF2-40B4-BE49-F238E27FC236}">
                <a16:creationId xmlns:a16="http://schemas.microsoft.com/office/drawing/2014/main" id="{8A5DFAF0-2320-FA5F-63AB-F0F3D80F45A6}"/>
              </a:ext>
            </a:extLst>
          </p:cNvPr>
          <p:cNvGrpSpPr>
            <a:grpSpLocks/>
          </p:cNvGrpSpPr>
          <p:nvPr/>
        </p:nvGrpSpPr>
        <p:grpSpPr bwMode="auto">
          <a:xfrm>
            <a:off x="4565650" y="1309688"/>
            <a:ext cx="4384675" cy="1223962"/>
            <a:chOff x="2876" y="723"/>
            <a:chExt cx="2762" cy="771"/>
          </a:xfrm>
        </p:grpSpPr>
        <p:pic>
          <p:nvPicPr>
            <p:cNvPr id="14344" name="Picture 57">
              <a:extLst>
                <a:ext uri="{FF2B5EF4-FFF2-40B4-BE49-F238E27FC236}">
                  <a16:creationId xmlns:a16="http://schemas.microsoft.com/office/drawing/2014/main" id="{3B6236F9-C8F6-48F6-8A32-0DD5E7CD7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 y="723"/>
              <a:ext cx="2748"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59">
              <a:extLst>
                <a:ext uri="{FF2B5EF4-FFF2-40B4-BE49-F238E27FC236}">
                  <a16:creationId xmlns:a16="http://schemas.microsoft.com/office/drawing/2014/main" id="{9CEE7711-5DF2-7EEA-85B2-96B3B62CB0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6" y="1305"/>
              <a:ext cx="276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4862" name="Rectangle 62">
              <a:extLst>
                <a:ext uri="{FF2B5EF4-FFF2-40B4-BE49-F238E27FC236}">
                  <a16:creationId xmlns:a16="http://schemas.microsoft.com/office/drawing/2014/main" id="{8B387817-1CDB-9014-3CAC-1146423266B8}"/>
                </a:ext>
              </a:extLst>
            </p:cNvPr>
            <p:cNvSpPr>
              <a:spLocks noChangeArrowheads="1"/>
            </p:cNvSpPr>
            <p:nvPr/>
          </p:nvSpPr>
          <p:spPr bwMode="auto">
            <a:xfrm>
              <a:off x="2880" y="726"/>
              <a:ext cx="2748" cy="768"/>
            </a:xfrm>
            <a:prstGeom prst="rect">
              <a:avLst/>
            </a:prstGeom>
            <a:noFill/>
            <a:ln w="12700">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spAutoFit/>
            </a:bodyPr>
            <a:lstStyle/>
            <a:p>
              <a:pPr eaLnBrk="0" hangingPunct="0">
                <a:defRPr/>
              </a:pPr>
              <a:endParaRPr lang="zh-CN" altLang="en-US">
                <a:latin typeface="Tahoma" panose="020B0604030504040204" pitchFamily="1" charset="0"/>
              </a:endParaRPr>
            </a:p>
          </p:txBody>
        </p:sp>
      </p:grpSp>
      <p:sp>
        <p:nvSpPr>
          <p:cNvPr id="14347" name="AutoShape 4">
            <a:extLst>
              <a:ext uri="{FF2B5EF4-FFF2-40B4-BE49-F238E27FC236}">
                <a16:creationId xmlns:a16="http://schemas.microsoft.com/office/drawing/2014/main" id="{52521B52-33E4-EE0C-3D39-C46A87094E7D}"/>
              </a:ext>
            </a:extLst>
          </p:cNvPr>
          <p:cNvSpPr>
            <a:spLocks noChangeArrowheads="1"/>
          </p:cNvSpPr>
          <p:nvPr/>
        </p:nvSpPr>
        <p:spPr bwMode="auto">
          <a:xfrm>
            <a:off x="7183438" y="3041650"/>
            <a:ext cx="1511300" cy="838200"/>
          </a:xfrm>
          <a:prstGeom prst="cloudCallout">
            <a:avLst>
              <a:gd name="adj1" fmla="val 53782"/>
              <a:gd name="adj2" fmla="val 72157"/>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3)</a:t>
            </a:r>
            <a:r>
              <a:rPr lang="zh-CN" altLang="en-US">
                <a:latin typeface="宋体" panose="02010600030101010101" pitchFamily="2" charset="-122"/>
              </a:rPr>
              <a:t>数据访问的过程是什么</a:t>
            </a:r>
            <a:r>
              <a:rPr lang="en-US" altLang="zh-CN">
                <a:latin typeface="宋体" panose="02010600030101010101" pitchFamily="2" charset="-122"/>
              </a:rPr>
              <a:t>? </a:t>
            </a:r>
          </a:p>
        </p:txBody>
      </p:sp>
      <p:grpSp>
        <p:nvGrpSpPr>
          <p:cNvPr id="14348" name="Group 89">
            <a:extLst>
              <a:ext uri="{FF2B5EF4-FFF2-40B4-BE49-F238E27FC236}">
                <a16:creationId xmlns:a16="http://schemas.microsoft.com/office/drawing/2014/main" id="{83C7642D-52AD-E112-119B-497E7454E116}"/>
              </a:ext>
            </a:extLst>
          </p:cNvPr>
          <p:cNvGrpSpPr>
            <a:grpSpLocks/>
          </p:cNvGrpSpPr>
          <p:nvPr/>
        </p:nvGrpSpPr>
        <p:grpSpPr bwMode="auto">
          <a:xfrm>
            <a:off x="241300" y="2657475"/>
            <a:ext cx="5948363" cy="3792538"/>
            <a:chOff x="152" y="1674"/>
            <a:chExt cx="3747" cy="2389"/>
          </a:xfrm>
        </p:grpSpPr>
        <p:sp>
          <p:nvSpPr>
            <p:cNvPr id="14349" name="Rectangle 3">
              <a:extLst>
                <a:ext uri="{FF2B5EF4-FFF2-40B4-BE49-F238E27FC236}">
                  <a16:creationId xmlns:a16="http://schemas.microsoft.com/office/drawing/2014/main" id="{AAE5ED38-F017-7984-AF11-67F634EA6275}"/>
                </a:ext>
              </a:extLst>
            </p:cNvPr>
            <p:cNvSpPr>
              <a:spLocks noChangeArrowheads="1"/>
            </p:cNvSpPr>
            <p:nvPr/>
          </p:nvSpPr>
          <p:spPr bwMode="auto">
            <a:xfrm>
              <a:off x="912" y="1894"/>
              <a:ext cx="689" cy="7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Times New Roman" panose="02020603050405020304" pitchFamily="18" charset="0"/>
                <a:ea typeface="MS PGothic" panose="020B0600070205080204" pitchFamily="34" charset="-128"/>
              </a:endParaRPr>
            </a:p>
          </p:txBody>
        </p:sp>
        <p:sp>
          <p:nvSpPr>
            <p:cNvPr id="14350" name="Rectangle 4">
              <a:extLst>
                <a:ext uri="{FF2B5EF4-FFF2-40B4-BE49-F238E27FC236}">
                  <a16:creationId xmlns:a16="http://schemas.microsoft.com/office/drawing/2014/main" id="{D86F4F2F-7126-F28C-FC02-00A81858315F}"/>
                </a:ext>
              </a:extLst>
            </p:cNvPr>
            <p:cNvSpPr>
              <a:spLocks noChangeArrowheads="1"/>
            </p:cNvSpPr>
            <p:nvPr/>
          </p:nvSpPr>
          <p:spPr bwMode="auto">
            <a:xfrm>
              <a:off x="1027" y="1944"/>
              <a:ext cx="406" cy="1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r>
                <a:rPr lang="zh-CN" altLang="en-US">
                  <a:latin typeface="Times New Roman" panose="02020603050405020304" pitchFamily="18" charset="0"/>
                  <a:ea typeface="MS PGothic" panose="020B0600070205080204" pitchFamily="34" charset="-128"/>
                </a:rPr>
                <a:t>数据</a:t>
              </a:r>
              <a:r>
                <a:rPr lang="zh-CN" altLang="en-US" sz="1400">
                  <a:latin typeface="Times New Roman" panose="02020603050405020304" pitchFamily="18" charset="0"/>
                  <a:ea typeface="MS PGothic" panose="020B0600070205080204" pitchFamily="34" charset="-128"/>
                </a:rPr>
                <a:t> </a:t>
              </a:r>
              <a:r>
                <a:rPr lang="en-US" altLang="zh-CN" sz="1400">
                  <a:latin typeface="Times New Roman" panose="02020603050405020304" pitchFamily="18" charset="0"/>
                  <a:ea typeface="MS PGothic" panose="020B0600070205080204" pitchFamily="34" charset="-128"/>
                </a:rPr>
                <a:t>X</a:t>
              </a:r>
              <a:endParaRPr lang="zh-CN" altLang="en-US" sz="1400">
                <a:latin typeface="Times New Roman" panose="02020603050405020304" pitchFamily="18" charset="0"/>
                <a:ea typeface="MS PGothic" panose="020B0600070205080204" pitchFamily="34" charset="-128"/>
              </a:endParaRPr>
            </a:p>
          </p:txBody>
        </p:sp>
        <p:sp>
          <p:nvSpPr>
            <p:cNvPr id="14351" name="Rectangle 5">
              <a:extLst>
                <a:ext uri="{FF2B5EF4-FFF2-40B4-BE49-F238E27FC236}">
                  <a16:creationId xmlns:a16="http://schemas.microsoft.com/office/drawing/2014/main" id="{EDF2E4E8-084F-0630-16DA-A28F5D60CB16}"/>
                </a:ext>
              </a:extLst>
            </p:cNvPr>
            <p:cNvSpPr>
              <a:spLocks noChangeArrowheads="1"/>
            </p:cNvSpPr>
            <p:nvPr/>
          </p:nvSpPr>
          <p:spPr bwMode="auto">
            <a:xfrm>
              <a:off x="1027" y="2196"/>
              <a:ext cx="397" cy="1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r>
                <a:rPr lang="zh-CN" altLang="en-US">
                  <a:latin typeface="Times New Roman" panose="02020603050405020304" pitchFamily="18" charset="0"/>
                  <a:ea typeface="MS PGothic" panose="020B0600070205080204" pitchFamily="34" charset="-128"/>
                </a:rPr>
                <a:t>数据</a:t>
              </a:r>
              <a:r>
                <a:rPr lang="zh-CN" altLang="en-US" sz="1400">
                  <a:latin typeface="Times New Roman" panose="02020603050405020304" pitchFamily="18" charset="0"/>
                  <a:ea typeface="MS PGothic" panose="020B0600070205080204" pitchFamily="34" charset="-128"/>
                </a:rPr>
                <a:t> </a:t>
              </a:r>
              <a:r>
                <a:rPr lang="en-US" altLang="zh-CN" sz="1400">
                  <a:latin typeface="Times New Roman" panose="02020603050405020304" pitchFamily="18" charset="0"/>
                  <a:ea typeface="MS PGothic" panose="020B0600070205080204" pitchFamily="34" charset="-128"/>
                </a:rPr>
                <a:t>Y</a:t>
              </a:r>
              <a:endParaRPr lang="zh-CN" altLang="en-US" sz="1400">
                <a:latin typeface="Times New Roman" panose="02020603050405020304" pitchFamily="18" charset="0"/>
                <a:ea typeface="MS PGothic" panose="020B0600070205080204" pitchFamily="34" charset="-128"/>
              </a:endParaRPr>
            </a:p>
          </p:txBody>
        </p:sp>
        <p:sp>
          <p:nvSpPr>
            <p:cNvPr id="14352" name="Oval 9">
              <a:extLst>
                <a:ext uri="{FF2B5EF4-FFF2-40B4-BE49-F238E27FC236}">
                  <a16:creationId xmlns:a16="http://schemas.microsoft.com/office/drawing/2014/main" id="{991E001B-6C17-5493-9C7F-92CE9CAFF5CA}"/>
                </a:ext>
              </a:extLst>
            </p:cNvPr>
            <p:cNvSpPr>
              <a:spLocks noChangeArrowheads="1"/>
            </p:cNvSpPr>
            <p:nvPr/>
          </p:nvSpPr>
          <p:spPr bwMode="auto">
            <a:xfrm>
              <a:off x="2270" y="1716"/>
              <a:ext cx="691" cy="21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Times New Roman" panose="02020603050405020304" pitchFamily="18" charset="0"/>
                <a:ea typeface="MS PGothic" panose="020B0600070205080204" pitchFamily="34" charset="-128"/>
              </a:endParaRPr>
            </a:p>
          </p:txBody>
        </p:sp>
        <p:sp>
          <p:nvSpPr>
            <p:cNvPr id="14353" name="Line 11">
              <a:extLst>
                <a:ext uri="{FF2B5EF4-FFF2-40B4-BE49-F238E27FC236}">
                  <a16:creationId xmlns:a16="http://schemas.microsoft.com/office/drawing/2014/main" id="{2CD6B6E1-1C1E-D87B-293F-5A2EDB0ACC1C}"/>
                </a:ext>
              </a:extLst>
            </p:cNvPr>
            <p:cNvSpPr>
              <a:spLocks noChangeShapeType="1"/>
            </p:cNvSpPr>
            <p:nvPr/>
          </p:nvSpPr>
          <p:spPr bwMode="auto">
            <a:xfrm>
              <a:off x="2270" y="1818"/>
              <a:ext cx="0" cy="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4" name="Line 12">
              <a:extLst>
                <a:ext uri="{FF2B5EF4-FFF2-40B4-BE49-F238E27FC236}">
                  <a16:creationId xmlns:a16="http://schemas.microsoft.com/office/drawing/2014/main" id="{A0109F0D-1921-DDFD-67DB-DC97A8865A50}"/>
                </a:ext>
              </a:extLst>
            </p:cNvPr>
            <p:cNvSpPr>
              <a:spLocks noChangeShapeType="1"/>
            </p:cNvSpPr>
            <p:nvPr/>
          </p:nvSpPr>
          <p:spPr bwMode="auto">
            <a:xfrm>
              <a:off x="2961" y="1829"/>
              <a:ext cx="0" cy="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5" name="Freeform 18">
              <a:extLst>
                <a:ext uri="{FF2B5EF4-FFF2-40B4-BE49-F238E27FC236}">
                  <a16:creationId xmlns:a16="http://schemas.microsoft.com/office/drawing/2014/main" id="{51DE86DF-D30B-0EE7-B7D8-A40A133EC7A2}"/>
                </a:ext>
              </a:extLst>
            </p:cNvPr>
            <p:cNvSpPr>
              <a:spLocks noChangeArrowheads="1"/>
            </p:cNvSpPr>
            <p:nvPr/>
          </p:nvSpPr>
          <p:spPr bwMode="auto">
            <a:xfrm>
              <a:off x="2276" y="2431"/>
              <a:ext cx="679" cy="99"/>
            </a:xfrm>
            <a:custGeom>
              <a:avLst/>
              <a:gdLst>
                <a:gd name="T0" fmla="*/ 0 w 720"/>
                <a:gd name="T1" fmla="*/ 0 h 112"/>
                <a:gd name="T2" fmla="*/ 240 w 720"/>
                <a:gd name="T3" fmla="*/ 96 h 112"/>
                <a:gd name="T4" fmla="*/ 528 w 720"/>
                <a:gd name="T5" fmla="*/ 96 h 112"/>
                <a:gd name="T6" fmla="*/ 720 w 720"/>
                <a:gd name="T7" fmla="*/ 0 h 112"/>
              </a:gdLst>
              <a:ahLst/>
              <a:cxnLst>
                <a:cxn ang="0">
                  <a:pos x="T0" y="T1"/>
                </a:cxn>
                <a:cxn ang="0">
                  <a:pos x="T2" y="T3"/>
                </a:cxn>
                <a:cxn ang="0">
                  <a:pos x="T4" y="T5"/>
                </a:cxn>
                <a:cxn ang="0">
                  <a:pos x="T6" y="T7"/>
                </a:cxn>
              </a:cxnLst>
              <a:rect l="0" t="0" r="r" b="b"/>
              <a:pathLst>
                <a:path w="720" h="112">
                  <a:moveTo>
                    <a:pt x="0" y="0"/>
                  </a:moveTo>
                  <a:cubicBezTo>
                    <a:pt x="76" y="40"/>
                    <a:pt x="152" y="80"/>
                    <a:pt x="240" y="96"/>
                  </a:cubicBezTo>
                  <a:cubicBezTo>
                    <a:pt x="328" y="112"/>
                    <a:pt x="448" y="112"/>
                    <a:pt x="528" y="96"/>
                  </a:cubicBezTo>
                  <a:cubicBezTo>
                    <a:pt x="608" y="80"/>
                    <a:pt x="688" y="16"/>
                    <a:pt x="72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6" name="Rectangle 19">
              <a:extLst>
                <a:ext uri="{FF2B5EF4-FFF2-40B4-BE49-F238E27FC236}">
                  <a16:creationId xmlns:a16="http://schemas.microsoft.com/office/drawing/2014/main" id="{7D35042C-7BA7-83EB-2267-4DF39EB31837}"/>
                </a:ext>
              </a:extLst>
            </p:cNvPr>
            <p:cNvSpPr>
              <a:spLocks noChangeArrowheads="1"/>
            </p:cNvSpPr>
            <p:nvPr/>
          </p:nvSpPr>
          <p:spPr bwMode="auto">
            <a:xfrm>
              <a:off x="2494" y="1968"/>
              <a:ext cx="185" cy="1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Times New Roman" panose="02020603050405020304" pitchFamily="18" charset="0"/>
                <a:ea typeface="MS PGothic" panose="020B0600070205080204" pitchFamily="34" charset="-128"/>
              </a:endParaRPr>
            </a:p>
          </p:txBody>
        </p:sp>
        <p:sp>
          <p:nvSpPr>
            <p:cNvPr id="14357" name="Rectangle 20">
              <a:extLst>
                <a:ext uri="{FF2B5EF4-FFF2-40B4-BE49-F238E27FC236}">
                  <a16:creationId xmlns:a16="http://schemas.microsoft.com/office/drawing/2014/main" id="{43F4093E-C636-A029-D252-62647C11FD6A}"/>
                </a:ext>
              </a:extLst>
            </p:cNvPr>
            <p:cNvSpPr>
              <a:spLocks noChangeArrowheads="1"/>
            </p:cNvSpPr>
            <p:nvPr/>
          </p:nvSpPr>
          <p:spPr bwMode="auto">
            <a:xfrm>
              <a:off x="2494" y="2221"/>
              <a:ext cx="185" cy="1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Times New Roman" panose="02020603050405020304" pitchFamily="18" charset="0"/>
                <a:ea typeface="MS PGothic" panose="020B0600070205080204" pitchFamily="34" charset="-128"/>
              </a:endParaRPr>
            </a:p>
          </p:txBody>
        </p:sp>
        <p:sp>
          <p:nvSpPr>
            <p:cNvPr id="14358" name="Text Box 21">
              <a:extLst>
                <a:ext uri="{FF2B5EF4-FFF2-40B4-BE49-F238E27FC236}">
                  <a16:creationId xmlns:a16="http://schemas.microsoft.com/office/drawing/2014/main" id="{391588AB-B35D-8C71-91F3-C1765A1FFF8F}"/>
                </a:ext>
              </a:extLst>
            </p:cNvPr>
            <p:cNvSpPr txBox="1">
              <a:spLocks noChangeArrowheads="1"/>
            </p:cNvSpPr>
            <p:nvPr/>
          </p:nvSpPr>
          <p:spPr bwMode="auto">
            <a:xfrm>
              <a:off x="2727" y="1938"/>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latin typeface="Times New Roman" panose="02020603050405020304" pitchFamily="18" charset="0"/>
                  <a:ea typeface="MS PGothic" panose="020B0600070205080204" pitchFamily="34" charset="-128"/>
                </a:rPr>
                <a:t>A</a:t>
              </a:r>
            </a:p>
          </p:txBody>
        </p:sp>
        <p:sp>
          <p:nvSpPr>
            <p:cNvPr id="14359" name="Text Box 22">
              <a:extLst>
                <a:ext uri="{FF2B5EF4-FFF2-40B4-BE49-F238E27FC236}">
                  <a16:creationId xmlns:a16="http://schemas.microsoft.com/office/drawing/2014/main" id="{5C1ABE36-5F4F-4917-F0FA-9E0C69A26989}"/>
                </a:ext>
              </a:extLst>
            </p:cNvPr>
            <p:cNvSpPr txBox="1">
              <a:spLocks noChangeArrowheads="1"/>
            </p:cNvSpPr>
            <p:nvPr/>
          </p:nvSpPr>
          <p:spPr bwMode="auto">
            <a:xfrm>
              <a:off x="2725" y="2199"/>
              <a:ext cx="1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latin typeface="Times New Roman" panose="02020603050405020304" pitchFamily="18" charset="0"/>
                  <a:ea typeface="MS PGothic" panose="020B0600070205080204" pitchFamily="34" charset="-128"/>
                </a:rPr>
                <a:t>B</a:t>
              </a:r>
            </a:p>
          </p:txBody>
        </p:sp>
        <p:sp>
          <p:nvSpPr>
            <p:cNvPr id="14360" name="Rectangle 23">
              <a:extLst>
                <a:ext uri="{FF2B5EF4-FFF2-40B4-BE49-F238E27FC236}">
                  <a16:creationId xmlns:a16="http://schemas.microsoft.com/office/drawing/2014/main" id="{52919480-BB44-9F26-0E8D-1E1EE0E7EC86}"/>
                </a:ext>
              </a:extLst>
            </p:cNvPr>
            <p:cNvSpPr>
              <a:spLocks noChangeArrowheads="1"/>
            </p:cNvSpPr>
            <p:nvPr/>
          </p:nvSpPr>
          <p:spPr bwMode="auto">
            <a:xfrm>
              <a:off x="405" y="2924"/>
              <a:ext cx="461" cy="6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Times New Roman" panose="02020603050405020304" pitchFamily="18" charset="0"/>
                <a:ea typeface="MS PGothic" panose="020B0600070205080204" pitchFamily="34" charset="-128"/>
              </a:endParaRPr>
            </a:p>
          </p:txBody>
        </p:sp>
        <p:sp>
          <p:nvSpPr>
            <p:cNvPr id="14361" name="Rectangle 24">
              <a:extLst>
                <a:ext uri="{FF2B5EF4-FFF2-40B4-BE49-F238E27FC236}">
                  <a16:creationId xmlns:a16="http://schemas.microsoft.com/office/drawing/2014/main" id="{5EA44B1B-AF63-6CBD-5A9B-5A410FEAF529}"/>
                </a:ext>
              </a:extLst>
            </p:cNvPr>
            <p:cNvSpPr>
              <a:spLocks noChangeArrowheads="1"/>
            </p:cNvSpPr>
            <p:nvPr/>
          </p:nvSpPr>
          <p:spPr bwMode="auto">
            <a:xfrm>
              <a:off x="1142" y="2924"/>
              <a:ext cx="461" cy="6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Times New Roman" panose="02020603050405020304" pitchFamily="18" charset="0"/>
                <a:ea typeface="MS PGothic" panose="020B0600070205080204" pitchFamily="34" charset="-128"/>
              </a:endParaRPr>
            </a:p>
          </p:txBody>
        </p:sp>
        <p:sp>
          <p:nvSpPr>
            <p:cNvPr id="14362" name="Rectangle 27">
              <a:extLst>
                <a:ext uri="{FF2B5EF4-FFF2-40B4-BE49-F238E27FC236}">
                  <a16:creationId xmlns:a16="http://schemas.microsoft.com/office/drawing/2014/main" id="{071174AB-7C20-BAA0-1FE1-422A8DDDD16A}"/>
                </a:ext>
              </a:extLst>
            </p:cNvPr>
            <p:cNvSpPr>
              <a:spLocks noChangeArrowheads="1"/>
            </p:cNvSpPr>
            <p:nvPr/>
          </p:nvSpPr>
          <p:spPr bwMode="auto">
            <a:xfrm>
              <a:off x="1326" y="3009"/>
              <a:ext cx="138"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Times New Roman" panose="02020603050405020304" pitchFamily="18" charset="0"/>
                <a:ea typeface="MS PGothic" panose="020B0600070205080204" pitchFamily="34" charset="-128"/>
              </a:endParaRPr>
            </a:p>
          </p:txBody>
        </p:sp>
        <p:sp>
          <p:nvSpPr>
            <p:cNvPr id="14363" name="Rectangle 28">
              <a:extLst>
                <a:ext uri="{FF2B5EF4-FFF2-40B4-BE49-F238E27FC236}">
                  <a16:creationId xmlns:a16="http://schemas.microsoft.com/office/drawing/2014/main" id="{CA317E1F-CF0A-ED0C-534A-4C321453E049}"/>
                </a:ext>
              </a:extLst>
            </p:cNvPr>
            <p:cNvSpPr>
              <a:spLocks noChangeArrowheads="1"/>
            </p:cNvSpPr>
            <p:nvPr/>
          </p:nvSpPr>
          <p:spPr bwMode="auto">
            <a:xfrm>
              <a:off x="636" y="3093"/>
              <a:ext cx="138"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Times New Roman" panose="02020603050405020304" pitchFamily="18" charset="0"/>
                <a:ea typeface="MS PGothic" panose="020B0600070205080204" pitchFamily="34" charset="-128"/>
              </a:endParaRPr>
            </a:p>
          </p:txBody>
        </p:sp>
        <p:sp>
          <p:nvSpPr>
            <p:cNvPr id="14364" name="Rectangle 29">
              <a:extLst>
                <a:ext uri="{FF2B5EF4-FFF2-40B4-BE49-F238E27FC236}">
                  <a16:creationId xmlns:a16="http://schemas.microsoft.com/office/drawing/2014/main" id="{589DAF0A-6D46-7C68-6CA5-A1B2A3FF3082}"/>
                </a:ext>
              </a:extLst>
            </p:cNvPr>
            <p:cNvSpPr>
              <a:spLocks noChangeArrowheads="1"/>
            </p:cNvSpPr>
            <p:nvPr/>
          </p:nvSpPr>
          <p:spPr bwMode="auto">
            <a:xfrm>
              <a:off x="636" y="3345"/>
              <a:ext cx="138" cy="1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600" b="0">
                <a:latin typeface="Times New Roman" panose="02020603050405020304" pitchFamily="18" charset="0"/>
                <a:ea typeface="MS PGothic" panose="020B0600070205080204" pitchFamily="34" charset="-128"/>
              </a:endParaRPr>
            </a:p>
          </p:txBody>
        </p:sp>
        <p:sp>
          <p:nvSpPr>
            <p:cNvPr id="14365" name="Text Box 31">
              <a:extLst>
                <a:ext uri="{FF2B5EF4-FFF2-40B4-BE49-F238E27FC236}">
                  <a16:creationId xmlns:a16="http://schemas.microsoft.com/office/drawing/2014/main" id="{78EBA3C1-5132-DCB7-A6E8-B3115260834D}"/>
                </a:ext>
              </a:extLst>
            </p:cNvPr>
            <p:cNvSpPr txBox="1">
              <a:spLocks noChangeArrowheads="1"/>
            </p:cNvSpPr>
            <p:nvPr/>
          </p:nvSpPr>
          <p:spPr bwMode="auto">
            <a:xfrm>
              <a:off x="430" y="3057"/>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a:latin typeface="Times New Roman" panose="02020603050405020304" pitchFamily="18" charset="0"/>
                  <a:ea typeface="MS PGothic" panose="020B0600070205080204" pitchFamily="34" charset="-128"/>
                </a:rPr>
                <a:t>x</a:t>
              </a:r>
              <a:r>
                <a:rPr lang="en-US" altLang="zh-CN" sz="2000" b="0" baseline="-25000">
                  <a:latin typeface="Times New Roman" panose="02020603050405020304" pitchFamily="18" charset="0"/>
                  <a:ea typeface="MS PGothic" panose="020B0600070205080204" pitchFamily="34" charset="-128"/>
                </a:rPr>
                <a:t>1</a:t>
              </a:r>
              <a:endParaRPr lang="en-US" altLang="zh-CN" sz="2000" b="0">
                <a:latin typeface="Times New Roman" panose="02020603050405020304" pitchFamily="18" charset="0"/>
                <a:ea typeface="MS PGothic" panose="020B0600070205080204" pitchFamily="34" charset="-128"/>
              </a:endParaRPr>
            </a:p>
          </p:txBody>
        </p:sp>
        <p:sp>
          <p:nvSpPr>
            <p:cNvPr id="14366" name="Text Box 32">
              <a:extLst>
                <a:ext uri="{FF2B5EF4-FFF2-40B4-BE49-F238E27FC236}">
                  <a16:creationId xmlns:a16="http://schemas.microsoft.com/office/drawing/2014/main" id="{9F9E2B80-AAF3-0FDA-BCB5-CF6E134BD820}"/>
                </a:ext>
              </a:extLst>
            </p:cNvPr>
            <p:cNvSpPr txBox="1">
              <a:spLocks noChangeArrowheads="1"/>
            </p:cNvSpPr>
            <p:nvPr/>
          </p:nvSpPr>
          <p:spPr bwMode="auto">
            <a:xfrm>
              <a:off x="428" y="3275"/>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a:latin typeface="Times New Roman" panose="02020603050405020304" pitchFamily="18" charset="0"/>
                  <a:ea typeface="MS PGothic" panose="020B0600070205080204" pitchFamily="34" charset="-128"/>
                </a:rPr>
                <a:t>y</a:t>
              </a:r>
              <a:r>
                <a:rPr lang="en-US" altLang="zh-CN" sz="2000" b="0" baseline="-25000">
                  <a:latin typeface="Times New Roman" panose="02020603050405020304" pitchFamily="18" charset="0"/>
                  <a:ea typeface="MS PGothic" panose="020B0600070205080204" pitchFamily="34" charset="-128"/>
                </a:rPr>
                <a:t>1 </a:t>
              </a:r>
              <a:endParaRPr lang="en-US" altLang="zh-CN" sz="2000" b="0">
                <a:latin typeface="Times New Roman" panose="02020603050405020304" pitchFamily="18" charset="0"/>
                <a:ea typeface="MS PGothic" panose="020B0600070205080204" pitchFamily="34" charset="-128"/>
              </a:endParaRPr>
            </a:p>
          </p:txBody>
        </p:sp>
        <p:sp>
          <p:nvSpPr>
            <p:cNvPr id="14367" name="Text Box 33">
              <a:extLst>
                <a:ext uri="{FF2B5EF4-FFF2-40B4-BE49-F238E27FC236}">
                  <a16:creationId xmlns:a16="http://schemas.microsoft.com/office/drawing/2014/main" id="{3AA729AE-E5B0-6F23-2095-BE73A31D371A}"/>
                </a:ext>
              </a:extLst>
            </p:cNvPr>
            <p:cNvSpPr txBox="1">
              <a:spLocks noChangeArrowheads="1"/>
            </p:cNvSpPr>
            <p:nvPr/>
          </p:nvSpPr>
          <p:spPr bwMode="auto">
            <a:xfrm>
              <a:off x="1020" y="1703"/>
              <a:ext cx="4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latin typeface="Times New Roman" panose="02020603050405020304" pitchFamily="18" charset="0"/>
                  <a:ea typeface="MS PGothic" panose="020B0600070205080204" pitchFamily="34" charset="-128"/>
                </a:rPr>
                <a:t>buffer</a:t>
              </a:r>
            </a:p>
          </p:txBody>
        </p:sp>
        <p:sp>
          <p:nvSpPr>
            <p:cNvPr id="14368" name="Text Box 34">
              <a:extLst>
                <a:ext uri="{FF2B5EF4-FFF2-40B4-BE49-F238E27FC236}">
                  <a16:creationId xmlns:a16="http://schemas.microsoft.com/office/drawing/2014/main" id="{350F7FEE-C764-3F20-DAAA-ED3F522064A4}"/>
                </a:ext>
              </a:extLst>
            </p:cNvPr>
            <p:cNvSpPr txBox="1">
              <a:spLocks noChangeArrowheads="1"/>
            </p:cNvSpPr>
            <p:nvPr/>
          </p:nvSpPr>
          <p:spPr bwMode="auto">
            <a:xfrm>
              <a:off x="363" y="1792"/>
              <a:ext cx="52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70000"/>
                </a:lnSpc>
              </a:pPr>
              <a:r>
                <a:rPr lang="en-US" altLang="zh-CN" sz="1400">
                  <a:solidFill>
                    <a:srgbClr val="0066FF"/>
                  </a:solidFill>
                  <a:latin typeface="Times New Roman" panose="02020603050405020304" pitchFamily="18" charset="0"/>
                </a:rPr>
                <a:t>Buffer </a:t>
              </a:r>
            </a:p>
            <a:p>
              <a:pPr eaLnBrk="0" hangingPunct="0">
                <a:lnSpc>
                  <a:spcPct val="70000"/>
                </a:lnSpc>
              </a:pPr>
              <a:r>
                <a:rPr lang="en-US" altLang="zh-CN" sz="1400">
                  <a:solidFill>
                    <a:srgbClr val="0066FF"/>
                  </a:solidFill>
                  <a:latin typeface="Times New Roman" panose="02020603050405020304" pitchFamily="18" charset="0"/>
                </a:rPr>
                <a:t>Block A </a:t>
              </a:r>
            </a:p>
          </p:txBody>
        </p:sp>
        <p:sp>
          <p:nvSpPr>
            <p:cNvPr id="14369" name="Text Box 35">
              <a:extLst>
                <a:ext uri="{FF2B5EF4-FFF2-40B4-BE49-F238E27FC236}">
                  <a16:creationId xmlns:a16="http://schemas.microsoft.com/office/drawing/2014/main" id="{7B08D2C8-0FC3-C7CE-4767-7EB83C2D35D3}"/>
                </a:ext>
              </a:extLst>
            </p:cNvPr>
            <p:cNvSpPr txBox="1">
              <a:spLocks noChangeArrowheads="1"/>
            </p:cNvSpPr>
            <p:nvPr/>
          </p:nvSpPr>
          <p:spPr bwMode="auto">
            <a:xfrm>
              <a:off x="354" y="2269"/>
              <a:ext cx="493"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70000"/>
                </a:lnSpc>
              </a:pPr>
              <a:r>
                <a:rPr lang="en-US" altLang="zh-CN" sz="1400">
                  <a:solidFill>
                    <a:srgbClr val="0066FF"/>
                  </a:solidFill>
                  <a:latin typeface="Times New Roman" panose="02020603050405020304" pitchFamily="18" charset="0"/>
                </a:rPr>
                <a:t>Buffer </a:t>
              </a:r>
            </a:p>
            <a:p>
              <a:pPr eaLnBrk="0" hangingPunct="0">
                <a:lnSpc>
                  <a:spcPct val="70000"/>
                </a:lnSpc>
              </a:pPr>
              <a:r>
                <a:rPr lang="en-US" altLang="zh-CN" sz="1400">
                  <a:solidFill>
                    <a:srgbClr val="0066FF"/>
                  </a:solidFill>
                  <a:latin typeface="Times New Roman" panose="02020603050405020304" pitchFamily="18" charset="0"/>
                </a:rPr>
                <a:t>Block B</a:t>
              </a:r>
            </a:p>
          </p:txBody>
        </p:sp>
        <p:sp>
          <p:nvSpPr>
            <p:cNvPr id="14370" name="Line 36">
              <a:extLst>
                <a:ext uri="{FF2B5EF4-FFF2-40B4-BE49-F238E27FC236}">
                  <a16:creationId xmlns:a16="http://schemas.microsoft.com/office/drawing/2014/main" id="{58F53521-D33E-17DB-D76C-918BDF560B77}"/>
                </a:ext>
              </a:extLst>
            </p:cNvPr>
            <p:cNvSpPr>
              <a:spLocks noChangeShapeType="1"/>
            </p:cNvSpPr>
            <p:nvPr/>
          </p:nvSpPr>
          <p:spPr bwMode="auto">
            <a:xfrm>
              <a:off x="513" y="2010"/>
              <a:ext cx="50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1" name="Line 37">
              <a:extLst>
                <a:ext uri="{FF2B5EF4-FFF2-40B4-BE49-F238E27FC236}">
                  <a16:creationId xmlns:a16="http://schemas.microsoft.com/office/drawing/2014/main" id="{4266854C-2552-13A6-AE6A-C43115CDDA73}"/>
                </a:ext>
              </a:extLst>
            </p:cNvPr>
            <p:cNvSpPr>
              <a:spLocks noChangeShapeType="1"/>
            </p:cNvSpPr>
            <p:nvPr/>
          </p:nvSpPr>
          <p:spPr bwMode="auto">
            <a:xfrm>
              <a:off x="486" y="2281"/>
              <a:ext cx="54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2" name="Line 38">
              <a:extLst>
                <a:ext uri="{FF2B5EF4-FFF2-40B4-BE49-F238E27FC236}">
                  <a16:creationId xmlns:a16="http://schemas.microsoft.com/office/drawing/2014/main" id="{D30A68BA-588F-1750-DE05-2E05C3F2BCFF}"/>
                </a:ext>
              </a:extLst>
            </p:cNvPr>
            <p:cNvSpPr>
              <a:spLocks noChangeShapeType="1"/>
            </p:cNvSpPr>
            <p:nvPr/>
          </p:nvSpPr>
          <p:spPr bwMode="auto">
            <a:xfrm flipH="1" flipV="1">
              <a:off x="1424" y="2027"/>
              <a:ext cx="1066" cy="6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4373" name="Line 39">
              <a:extLst>
                <a:ext uri="{FF2B5EF4-FFF2-40B4-BE49-F238E27FC236}">
                  <a16:creationId xmlns:a16="http://schemas.microsoft.com/office/drawing/2014/main" id="{46FAFDB4-A1D2-5133-3838-8004B1BB33BE}"/>
                </a:ext>
              </a:extLst>
            </p:cNvPr>
            <p:cNvSpPr>
              <a:spLocks noChangeShapeType="1"/>
            </p:cNvSpPr>
            <p:nvPr/>
          </p:nvSpPr>
          <p:spPr bwMode="auto">
            <a:xfrm>
              <a:off x="1426" y="2281"/>
              <a:ext cx="1067" cy="51"/>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4374" name="Text Box 40">
              <a:extLst>
                <a:ext uri="{FF2B5EF4-FFF2-40B4-BE49-F238E27FC236}">
                  <a16:creationId xmlns:a16="http://schemas.microsoft.com/office/drawing/2014/main" id="{01C7D9CE-DE64-F51C-AC3C-916C6C4AA2F2}"/>
                </a:ext>
              </a:extLst>
            </p:cNvPr>
            <p:cNvSpPr txBox="1">
              <a:spLocks noChangeArrowheads="1"/>
            </p:cNvSpPr>
            <p:nvPr/>
          </p:nvSpPr>
          <p:spPr bwMode="auto">
            <a:xfrm>
              <a:off x="1719" y="1857"/>
              <a:ext cx="5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solidFill>
                    <a:srgbClr val="428E5B"/>
                  </a:solidFill>
                  <a:latin typeface="Times New Roman" panose="02020603050405020304" pitchFamily="18" charset="0"/>
                </a:rPr>
                <a:t>input(A)</a:t>
              </a:r>
            </a:p>
          </p:txBody>
        </p:sp>
        <p:sp>
          <p:nvSpPr>
            <p:cNvPr id="14375" name="Text Box 41">
              <a:extLst>
                <a:ext uri="{FF2B5EF4-FFF2-40B4-BE49-F238E27FC236}">
                  <a16:creationId xmlns:a16="http://schemas.microsoft.com/office/drawing/2014/main" id="{49554329-A677-59B6-0756-E30FA1C69DB6}"/>
                </a:ext>
              </a:extLst>
            </p:cNvPr>
            <p:cNvSpPr txBox="1">
              <a:spLocks noChangeArrowheads="1"/>
            </p:cNvSpPr>
            <p:nvPr/>
          </p:nvSpPr>
          <p:spPr bwMode="auto">
            <a:xfrm>
              <a:off x="1660" y="2272"/>
              <a:ext cx="6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solidFill>
                    <a:srgbClr val="428E5B"/>
                  </a:solidFill>
                  <a:latin typeface="Times New Roman" panose="02020603050405020304" pitchFamily="18" charset="0"/>
                </a:rPr>
                <a:t>output(B) </a:t>
              </a:r>
            </a:p>
          </p:txBody>
        </p:sp>
        <p:sp>
          <p:nvSpPr>
            <p:cNvPr id="14376" name="Line 42">
              <a:extLst>
                <a:ext uri="{FF2B5EF4-FFF2-40B4-BE49-F238E27FC236}">
                  <a16:creationId xmlns:a16="http://schemas.microsoft.com/office/drawing/2014/main" id="{B670EF04-27D4-7FD4-ADAA-3D8EB5CB9529}"/>
                </a:ext>
              </a:extLst>
            </p:cNvPr>
            <p:cNvSpPr>
              <a:spLocks noChangeShapeType="1"/>
            </p:cNvSpPr>
            <p:nvPr/>
          </p:nvSpPr>
          <p:spPr bwMode="auto">
            <a:xfrm flipH="1">
              <a:off x="681" y="2070"/>
              <a:ext cx="347" cy="1023"/>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4377" name="Line 43">
              <a:extLst>
                <a:ext uri="{FF2B5EF4-FFF2-40B4-BE49-F238E27FC236}">
                  <a16:creationId xmlns:a16="http://schemas.microsoft.com/office/drawing/2014/main" id="{D728FD7B-FE2D-E841-2781-9A83CA71CAA3}"/>
                </a:ext>
              </a:extLst>
            </p:cNvPr>
            <p:cNvSpPr>
              <a:spLocks noChangeShapeType="1"/>
            </p:cNvSpPr>
            <p:nvPr/>
          </p:nvSpPr>
          <p:spPr bwMode="auto">
            <a:xfrm flipV="1">
              <a:off x="780" y="2365"/>
              <a:ext cx="362" cy="103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4378" name="Text Box 44">
              <a:extLst>
                <a:ext uri="{FF2B5EF4-FFF2-40B4-BE49-F238E27FC236}">
                  <a16:creationId xmlns:a16="http://schemas.microsoft.com/office/drawing/2014/main" id="{B91FF7EA-9799-EB56-9F3F-B8AB6705A63C}"/>
                </a:ext>
              </a:extLst>
            </p:cNvPr>
            <p:cNvSpPr txBox="1">
              <a:spLocks noChangeArrowheads="1"/>
            </p:cNvSpPr>
            <p:nvPr/>
          </p:nvSpPr>
          <p:spPr bwMode="auto">
            <a:xfrm>
              <a:off x="357" y="2610"/>
              <a:ext cx="4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solidFill>
                    <a:srgbClr val="0066FF"/>
                  </a:solidFill>
                  <a:latin typeface="Times New Roman" panose="02020603050405020304" pitchFamily="18" charset="0"/>
                </a:rPr>
                <a:t>read(X)</a:t>
              </a:r>
            </a:p>
          </p:txBody>
        </p:sp>
        <p:sp>
          <p:nvSpPr>
            <p:cNvPr id="14379" name="Text Box 45">
              <a:extLst>
                <a:ext uri="{FF2B5EF4-FFF2-40B4-BE49-F238E27FC236}">
                  <a16:creationId xmlns:a16="http://schemas.microsoft.com/office/drawing/2014/main" id="{59646970-E63A-AFC9-5452-281F016E9820}"/>
                </a:ext>
              </a:extLst>
            </p:cNvPr>
            <p:cNvSpPr txBox="1">
              <a:spLocks noChangeArrowheads="1"/>
            </p:cNvSpPr>
            <p:nvPr/>
          </p:nvSpPr>
          <p:spPr bwMode="auto">
            <a:xfrm>
              <a:off x="972" y="2661"/>
              <a:ext cx="5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solidFill>
                    <a:srgbClr val="0066FF"/>
                  </a:solidFill>
                  <a:latin typeface="Times New Roman" panose="02020603050405020304" pitchFamily="18" charset="0"/>
                </a:rPr>
                <a:t>write(Y)</a:t>
              </a:r>
            </a:p>
          </p:txBody>
        </p:sp>
        <p:sp>
          <p:nvSpPr>
            <p:cNvPr id="14380" name="Text Box 46">
              <a:extLst>
                <a:ext uri="{FF2B5EF4-FFF2-40B4-BE49-F238E27FC236}">
                  <a16:creationId xmlns:a16="http://schemas.microsoft.com/office/drawing/2014/main" id="{4E9B41A4-E566-9439-41B6-E99728A9D779}"/>
                </a:ext>
              </a:extLst>
            </p:cNvPr>
            <p:cNvSpPr txBox="1">
              <a:spLocks noChangeArrowheads="1"/>
            </p:cNvSpPr>
            <p:nvPr/>
          </p:nvSpPr>
          <p:spPr bwMode="auto">
            <a:xfrm>
              <a:off x="2265" y="2510"/>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800">
                  <a:solidFill>
                    <a:srgbClr val="000099"/>
                  </a:solidFill>
                  <a:latin typeface="Times New Roman" panose="02020603050405020304" pitchFamily="18" charset="0"/>
                  <a:ea typeface="MS PGothic" panose="020B0600070205080204" pitchFamily="34" charset="-128"/>
                </a:rPr>
                <a:t>disk</a:t>
              </a:r>
              <a:r>
                <a:rPr lang="en-US" altLang="zh-CN" sz="1600">
                  <a:latin typeface="Times New Roman" panose="02020603050405020304" pitchFamily="18" charset="0"/>
                  <a:ea typeface="MS PGothic" panose="020B0600070205080204" pitchFamily="34" charset="-128"/>
                </a:rPr>
                <a:t>(</a:t>
              </a:r>
              <a:r>
                <a:rPr lang="zh-CN" altLang="en-US" sz="1600">
                  <a:latin typeface="Times New Roman" panose="02020603050405020304" pitchFamily="18" charset="0"/>
                  <a:ea typeface="MS PGothic" panose="020B0600070205080204" pitchFamily="34" charset="-128"/>
                </a:rPr>
                <a:t>磁盘</a:t>
              </a:r>
              <a:r>
                <a:rPr lang="en-US" altLang="zh-CN" sz="1600">
                  <a:latin typeface="Times New Roman" panose="02020603050405020304" pitchFamily="18" charset="0"/>
                  <a:ea typeface="MS PGothic" panose="020B0600070205080204" pitchFamily="34" charset="-128"/>
                </a:rPr>
                <a:t>)</a:t>
              </a:r>
            </a:p>
          </p:txBody>
        </p:sp>
        <p:sp>
          <p:nvSpPr>
            <p:cNvPr id="14381" name="Text Box 63">
              <a:extLst>
                <a:ext uri="{FF2B5EF4-FFF2-40B4-BE49-F238E27FC236}">
                  <a16:creationId xmlns:a16="http://schemas.microsoft.com/office/drawing/2014/main" id="{F0C84774-9E7B-EFB0-E13F-2C289E26300A}"/>
                </a:ext>
              </a:extLst>
            </p:cNvPr>
            <p:cNvSpPr txBox="1">
              <a:spLocks noChangeArrowheads="1"/>
            </p:cNvSpPr>
            <p:nvPr/>
          </p:nvSpPr>
          <p:spPr bwMode="auto">
            <a:xfrm>
              <a:off x="346" y="3550"/>
              <a:ext cx="64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pPr>
              <a:r>
                <a:rPr lang="en-US" altLang="zh-CN" sz="1400">
                  <a:latin typeface="Times New Roman" panose="02020603050405020304" pitchFamily="18" charset="0"/>
                  <a:ea typeface="MS PGothic" panose="020B0600070205080204" pitchFamily="34" charset="-128"/>
                </a:rPr>
                <a:t>work area</a:t>
              </a:r>
            </a:p>
            <a:p>
              <a:pPr algn="ctr" eaLnBrk="0" hangingPunct="0">
                <a:lnSpc>
                  <a:spcPct val="80000"/>
                </a:lnSpc>
              </a:pPr>
              <a:r>
                <a:rPr lang="en-US" altLang="zh-CN" sz="1400">
                  <a:latin typeface="Times New Roman" panose="02020603050405020304" pitchFamily="18" charset="0"/>
                  <a:ea typeface="MS PGothic" panose="020B0600070205080204" pitchFamily="34" charset="-128"/>
                </a:rPr>
                <a:t>of </a:t>
              </a:r>
              <a:r>
                <a:rPr lang="en-US" altLang="zh-CN" sz="1400">
                  <a:solidFill>
                    <a:srgbClr val="210CBA"/>
                  </a:solidFill>
                  <a:latin typeface="Times New Roman" panose="02020603050405020304" pitchFamily="18" charset="0"/>
                  <a:ea typeface="MS PGothic" panose="020B0600070205080204" pitchFamily="34" charset="-128"/>
                </a:rPr>
                <a:t>T</a:t>
              </a:r>
              <a:r>
                <a:rPr lang="en-US" altLang="zh-CN" sz="1400" baseline="-25000">
                  <a:solidFill>
                    <a:srgbClr val="210CBA"/>
                  </a:solidFill>
                  <a:latin typeface="Times New Roman" panose="02020603050405020304" pitchFamily="18" charset="0"/>
                  <a:ea typeface="MS PGothic" panose="020B0600070205080204" pitchFamily="34" charset="-128"/>
                </a:rPr>
                <a:t>1</a:t>
              </a:r>
              <a:endParaRPr lang="en-US" altLang="zh-CN" sz="1400">
                <a:solidFill>
                  <a:srgbClr val="210CBA"/>
                </a:solidFill>
                <a:latin typeface="Times New Roman" panose="02020603050405020304" pitchFamily="18" charset="0"/>
                <a:ea typeface="MS PGothic" panose="020B0600070205080204" pitchFamily="34" charset="-128"/>
              </a:endParaRPr>
            </a:p>
          </p:txBody>
        </p:sp>
        <p:sp>
          <p:nvSpPr>
            <p:cNvPr id="14382" name="Text Box 64">
              <a:extLst>
                <a:ext uri="{FF2B5EF4-FFF2-40B4-BE49-F238E27FC236}">
                  <a16:creationId xmlns:a16="http://schemas.microsoft.com/office/drawing/2014/main" id="{362783A6-A97C-CEFD-4CB4-7947209F04B7}"/>
                </a:ext>
              </a:extLst>
            </p:cNvPr>
            <p:cNvSpPr txBox="1">
              <a:spLocks noChangeArrowheads="1"/>
            </p:cNvSpPr>
            <p:nvPr/>
          </p:nvSpPr>
          <p:spPr bwMode="auto">
            <a:xfrm>
              <a:off x="1045" y="3547"/>
              <a:ext cx="60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pPr>
              <a:r>
                <a:rPr lang="en-US" altLang="zh-CN" sz="1400">
                  <a:latin typeface="Times New Roman" panose="02020603050405020304" pitchFamily="18" charset="0"/>
                  <a:ea typeface="MS PGothic" panose="020B0600070205080204" pitchFamily="34" charset="-128"/>
                </a:rPr>
                <a:t>work area</a:t>
              </a:r>
            </a:p>
            <a:p>
              <a:pPr algn="ctr" eaLnBrk="0" hangingPunct="0">
                <a:lnSpc>
                  <a:spcPct val="80000"/>
                </a:lnSpc>
              </a:pPr>
              <a:r>
                <a:rPr lang="en-US" altLang="zh-CN" sz="1400">
                  <a:latin typeface="Times New Roman" panose="02020603050405020304" pitchFamily="18" charset="0"/>
                  <a:ea typeface="MS PGothic" panose="020B0600070205080204" pitchFamily="34" charset="-128"/>
                </a:rPr>
                <a:t>of </a:t>
              </a:r>
              <a:r>
                <a:rPr lang="en-US" altLang="zh-CN" sz="1400">
                  <a:solidFill>
                    <a:srgbClr val="210CBA"/>
                  </a:solidFill>
                  <a:latin typeface="Times New Roman" panose="02020603050405020304" pitchFamily="18" charset="0"/>
                  <a:ea typeface="MS PGothic" panose="020B0600070205080204" pitchFamily="34" charset="-128"/>
                </a:rPr>
                <a:t>T</a:t>
              </a:r>
              <a:r>
                <a:rPr lang="en-US" altLang="zh-CN" sz="1400" baseline="-25000">
                  <a:solidFill>
                    <a:srgbClr val="210CBA"/>
                  </a:solidFill>
                  <a:latin typeface="Times New Roman" panose="02020603050405020304" pitchFamily="18" charset="0"/>
                  <a:ea typeface="MS PGothic" panose="020B0600070205080204" pitchFamily="34" charset="-128"/>
                </a:rPr>
                <a:t>2 </a:t>
              </a:r>
              <a:endParaRPr lang="en-US" altLang="zh-CN" sz="1400">
                <a:solidFill>
                  <a:srgbClr val="210CBA"/>
                </a:solidFill>
                <a:latin typeface="Times New Roman" panose="02020603050405020304" pitchFamily="18" charset="0"/>
                <a:ea typeface="MS PGothic" panose="020B0600070205080204" pitchFamily="34" charset="-128"/>
              </a:endParaRPr>
            </a:p>
          </p:txBody>
        </p:sp>
        <p:sp>
          <p:nvSpPr>
            <p:cNvPr id="14383" name="Text Box 65">
              <a:extLst>
                <a:ext uri="{FF2B5EF4-FFF2-40B4-BE49-F238E27FC236}">
                  <a16:creationId xmlns:a16="http://schemas.microsoft.com/office/drawing/2014/main" id="{79DFFC53-43AF-0484-B777-F241A9BBA830}"/>
                </a:ext>
              </a:extLst>
            </p:cNvPr>
            <p:cNvSpPr txBox="1">
              <a:spLocks noChangeArrowheads="1"/>
            </p:cNvSpPr>
            <p:nvPr/>
          </p:nvSpPr>
          <p:spPr bwMode="auto">
            <a:xfrm>
              <a:off x="504" y="3832"/>
              <a:ext cx="9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0" hangingPunct="0"/>
              <a:r>
                <a:rPr lang="en-US" altLang="zh-CN" sz="1800">
                  <a:solidFill>
                    <a:srgbClr val="000099"/>
                  </a:solidFill>
                  <a:latin typeface="Times New Roman" panose="02020603050405020304" pitchFamily="18" charset="0"/>
                  <a:ea typeface="MS PGothic" panose="020B0600070205080204" pitchFamily="34" charset="-128"/>
                </a:rPr>
                <a:t>memory</a:t>
              </a:r>
              <a:r>
                <a:rPr lang="en-US" altLang="zh-CN" sz="1600">
                  <a:latin typeface="Times New Roman" panose="02020603050405020304" pitchFamily="18" charset="0"/>
                  <a:ea typeface="MS PGothic" panose="020B0600070205080204" pitchFamily="34" charset="-128"/>
                </a:rPr>
                <a:t>(</a:t>
              </a:r>
              <a:r>
                <a:rPr lang="zh-CN" altLang="en-US" sz="1600">
                  <a:latin typeface="Times New Roman" panose="02020603050405020304" pitchFamily="18" charset="0"/>
                  <a:ea typeface="MS PGothic" panose="020B0600070205080204" pitchFamily="34" charset="-128"/>
                </a:rPr>
                <a:t>主存</a:t>
              </a:r>
              <a:r>
                <a:rPr lang="en-US" altLang="zh-CN" sz="1600">
                  <a:latin typeface="Times New Roman" panose="02020603050405020304" pitchFamily="18" charset="0"/>
                  <a:ea typeface="MS PGothic" panose="020B0600070205080204" pitchFamily="34" charset="-128"/>
                </a:rPr>
                <a:t>)</a:t>
              </a:r>
              <a:endParaRPr lang="zh-CN" altLang="en-US" sz="1600">
                <a:latin typeface="Times New Roman" panose="02020603050405020304" pitchFamily="18" charset="0"/>
                <a:ea typeface="MS PGothic" panose="020B0600070205080204" pitchFamily="34" charset="-128"/>
              </a:endParaRPr>
            </a:p>
          </p:txBody>
        </p:sp>
        <p:sp>
          <p:nvSpPr>
            <p:cNvPr id="14384" name="Text Box 66">
              <a:extLst>
                <a:ext uri="{FF2B5EF4-FFF2-40B4-BE49-F238E27FC236}">
                  <a16:creationId xmlns:a16="http://schemas.microsoft.com/office/drawing/2014/main" id="{D0FEF3BF-D9D7-F049-BD78-F2014C6701C1}"/>
                </a:ext>
              </a:extLst>
            </p:cNvPr>
            <p:cNvSpPr txBox="1">
              <a:spLocks noChangeArrowheads="1"/>
            </p:cNvSpPr>
            <p:nvPr/>
          </p:nvSpPr>
          <p:spPr bwMode="auto">
            <a:xfrm>
              <a:off x="1131" y="2931"/>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a:latin typeface="Times New Roman" panose="02020603050405020304" pitchFamily="18" charset="0"/>
                  <a:ea typeface="MS PGothic" panose="020B0600070205080204" pitchFamily="34" charset="-128"/>
                </a:rPr>
                <a:t>x</a:t>
              </a:r>
              <a:r>
                <a:rPr lang="en-US" altLang="zh-CN" sz="2000" b="0" baseline="-25000">
                  <a:latin typeface="Times New Roman" panose="02020603050405020304" pitchFamily="18" charset="0"/>
                  <a:ea typeface="MS PGothic" panose="020B0600070205080204" pitchFamily="34" charset="-128"/>
                </a:rPr>
                <a:t>2</a:t>
              </a:r>
              <a:endParaRPr lang="en-US" altLang="zh-CN" sz="2000" b="0">
                <a:latin typeface="Times New Roman" panose="02020603050405020304" pitchFamily="18" charset="0"/>
                <a:ea typeface="MS PGothic" panose="020B0600070205080204" pitchFamily="34" charset="-128"/>
              </a:endParaRPr>
            </a:p>
          </p:txBody>
        </p:sp>
        <p:sp>
          <p:nvSpPr>
            <p:cNvPr id="14385" name="Rectangle 44">
              <a:extLst>
                <a:ext uri="{FF2B5EF4-FFF2-40B4-BE49-F238E27FC236}">
                  <a16:creationId xmlns:a16="http://schemas.microsoft.com/office/drawing/2014/main" id="{9FD5F896-5089-E069-167D-C44A60AC8170}"/>
                </a:ext>
              </a:extLst>
            </p:cNvPr>
            <p:cNvSpPr>
              <a:spLocks noChangeArrowheads="1"/>
            </p:cNvSpPr>
            <p:nvPr/>
          </p:nvSpPr>
          <p:spPr bwMode="auto">
            <a:xfrm>
              <a:off x="2983" y="1777"/>
              <a:ext cx="91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solidFill>
                    <a:srgbClr val="428E5B"/>
                  </a:solidFill>
                  <a:latin typeface="Times New Roman" panose="02020603050405020304" pitchFamily="18" charset="0"/>
                </a:rPr>
                <a:t>(</a:t>
              </a:r>
              <a:r>
                <a:rPr lang="zh-CN" altLang="en-US" sz="1400">
                  <a:solidFill>
                    <a:srgbClr val="428E5B"/>
                  </a:solidFill>
                  <a:latin typeface="Times New Roman" panose="02020603050405020304" pitchFamily="18" charset="0"/>
                </a:rPr>
                <a:t>包含数据项</a:t>
              </a:r>
              <a:r>
                <a:rPr lang="en-US" altLang="zh-CN" sz="1400">
                  <a:solidFill>
                    <a:srgbClr val="428E5B"/>
                  </a:solidFill>
                  <a:latin typeface="Times New Roman" panose="02020603050405020304" pitchFamily="18" charset="0"/>
                </a:rPr>
                <a:t>X)</a:t>
              </a:r>
            </a:p>
            <a:p>
              <a:pPr eaLnBrk="0" hangingPunct="0"/>
              <a:r>
                <a:rPr lang="en-US" altLang="zh-CN" sz="1400">
                  <a:solidFill>
                    <a:srgbClr val="428E5B"/>
                  </a:solidFill>
                  <a:latin typeface="Times New Roman" panose="02020603050405020304" pitchFamily="18" charset="0"/>
                </a:rPr>
                <a:t>Physical block A</a:t>
              </a:r>
              <a:endParaRPr lang="zh-CN" altLang="en-US" sz="1400">
                <a:solidFill>
                  <a:srgbClr val="428E5B"/>
                </a:solidFill>
                <a:latin typeface="Times New Roman" panose="02020603050405020304" pitchFamily="18" charset="0"/>
              </a:endParaRPr>
            </a:p>
          </p:txBody>
        </p:sp>
        <p:sp>
          <p:nvSpPr>
            <p:cNvPr id="14386" name="Rectangle 45">
              <a:extLst>
                <a:ext uri="{FF2B5EF4-FFF2-40B4-BE49-F238E27FC236}">
                  <a16:creationId xmlns:a16="http://schemas.microsoft.com/office/drawing/2014/main" id="{DB4761AB-ED6F-D4FF-3595-57FC97F2843A}"/>
                </a:ext>
              </a:extLst>
            </p:cNvPr>
            <p:cNvSpPr>
              <a:spLocks noChangeArrowheads="1"/>
            </p:cNvSpPr>
            <p:nvPr/>
          </p:nvSpPr>
          <p:spPr bwMode="auto">
            <a:xfrm>
              <a:off x="2993" y="2186"/>
              <a:ext cx="90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400">
                  <a:solidFill>
                    <a:srgbClr val="428E5B"/>
                  </a:solidFill>
                  <a:latin typeface="Times New Roman" panose="02020603050405020304" pitchFamily="18" charset="0"/>
                </a:rPr>
                <a:t>Physical block B</a:t>
              </a:r>
            </a:p>
            <a:p>
              <a:pPr eaLnBrk="0" hangingPunct="0"/>
              <a:r>
                <a:rPr lang="en-US" altLang="zh-CN" sz="1400">
                  <a:solidFill>
                    <a:srgbClr val="428E5B"/>
                  </a:solidFill>
                  <a:latin typeface="Times New Roman" panose="02020603050405020304" pitchFamily="18" charset="0"/>
                </a:rPr>
                <a:t>(</a:t>
              </a:r>
              <a:r>
                <a:rPr lang="zh-CN" altLang="en-US" sz="1400">
                  <a:solidFill>
                    <a:srgbClr val="428E5B"/>
                  </a:solidFill>
                  <a:latin typeface="Times New Roman" panose="02020603050405020304" pitchFamily="18" charset="0"/>
                </a:rPr>
                <a:t>包含数据项</a:t>
              </a:r>
              <a:r>
                <a:rPr lang="en-US" altLang="zh-CN" sz="1400">
                  <a:solidFill>
                    <a:srgbClr val="428E5B"/>
                  </a:solidFill>
                  <a:latin typeface="Times New Roman" panose="02020603050405020304" pitchFamily="18" charset="0"/>
                </a:rPr>
                <a:t>Y)</a:t>
              </a:r>
              <a:endParaRPr lang="zh-CN" altLang="en-US" sz="1400">
                <a:solidFill>
                  <a:srgbClr val="428E5B"/>
                </a:solidFill>
                <a:latin typeface="Times New Roman" panose="02020603050405020304" pitchFamily="18" charset="0"/>
              </a:endParaRPr>
            </a:p>
          </p:txBody>
        </p:sp>
        <p:sp>
          <p:nvSpPr>
            <p:cNvPr id="844851" name="Rectangle 51">
              <a:extLst>
                <a:ext uri="{FF2B5EF4-FFF2-40B4-BE49-F238E27FC236}">
                  <a16:creationId xmlns:a16="http://schemas.microsoft.com/office/drawing/2014/main" id="{A8ABE102-06D9-6DEE-8193-C79C5D9466B8}"/>
                </a:ext>
              </a:extLst>
            </p:cNvPr>
            <p:cNvSpPr>
              <a:spLocks noChangeArrowheads="1"/>
            </p:cNvSpPr>
            <p:nvPr/>
          </p:nvSpPr>
          <p:spPr bwMode="auto">
            <a:xfrm>
              <a:off x="324" y="1674"/>
              <a:ext cx="1326" cy="2154"/>
            </a:xfrm>
            <a:prstGeom prst="rect">
              <a:avLst/>
            </a:prstGeom>
            <a:noFill/>
            <a:ln w="12700">
              <a:solidFill>
                <a:schemeClr val="tx1"/>
              </a:solid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eaLnBrk="0" hangingPunct="0">
                <a:defRPr/>
              </a:pPr>
              <a:endParaRPr lang="zh-CN" altLang="en-US">
                <a:latin typeface="Tahoma" panose="020B0604030504040204" pitchFamily="1" charset="0"/>
              </a:endParaRPr>
            </a:p>
          </p:txBody>
        </p:sp>
        <p:sp>
          <p:nvSpPr>
            <p:cNvPr id="14388" name="Rectangle 69">
              <a:extLst>
                <a:ext uri="{FF2B5EF4-FFF2-40B4-BE49-F238E27FC236}">
                  <a16:creationId xmlns:a16="http://schemas.microsoft.com/office/drawing/2014/main" id="{1E8E10C0-7EDD-EB08-AD37-74EFC4CA6CAF}"/>
                </a:ext>
              </a:extLst>
            </p:cNvPr>
            <p:cNvSpPr>
              <a:spLocks noChangeArrowheads="1"/>
            </p:cNvSpPr>
            <p:nvPr/>
          </p:nvSpPr>
          <p:spPr bwMode="auto">
            <a:xfrm>
              <a:off x="152" y="2916"/>
              <a:ext cx="15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eaLnBrk="0" hangingPunct="0">
                <a:spcBef>
                  <a:spcPct val="20000"/>
                </a:spcBef>
              </a:pPr>
              <a:r>
                <a:rPr lang="en-US" altLang="zh-CN" sz="1600">
                  <a:solidFill>
                    <a:srgbClr val="210CBA"/>
                  </a:solidFill>
                  <a:latin typeface="Times New Roman" panose="02020603050405020304" pitchFamily="18" charset="0"/>
                </a:rPr>
                <a:t>transaction</a:t>
              </a:r>
              <a:r>
                <a:rPr lang="en-US" altLang="zh-CN" sz="1400">
                  <a:latin typeface="Times New Roman" panose="02020603050405020304" pitchFamily="18" charset="0"/>
                </a:rPr>
                <a:t>(</a:t>
              </a:r>
              <a:r>
                <a:rPr lang="zh-CN" altLang="en-US" sz="1400">
                  <a:latin typeface="Times New Roman" panose="02020603050405020304" pitchFamily="18" charset="0"/>
                </a:rPr>
                <a:t>应用</a:t>
              </a:r>
              <a:r>
                <a:rPr lang="en-US" altLang="zh-CN" sz="1400">
                  <a:latin typeface="Times New Roman" panose="02020603050405020304" pitchFamily="18" charset="0"/>
                </a:rPr>
                <a:t>)</a:t>
              </a:r>
              <a:endParaRPr lang="zh-CN" altLang="en-US" sz="1400">
                <a:latin typeface="Times New Roman" panose="02020603050405020304" pitchFamily="18" charset="0"/>
              </a:endParaRPr>
            </a:p>
          </p:txBody>
        </p:sp>
        <p:sp>
          <p:nvSpPr>
            <p:cNvPr id="844870" name="AutoShape 70">
              <a:extLst>
                <a:ext uri="{FF2B5EF4-FFF2-40B4-BE49-F238E27FC236}">
                  <a16:creationId xmlns:a16="http://schemas.microsoft.com/office/drawing/2014/main" id="{E159DD0D-65F0-1F6F-63AC-1BC2B292DF0A}"/>
                </a:ext>
              </a:extLst>
            </p:cNvPr>
            <p:cNvSpPr>
              <a:spLocks noChangeArrowheads="1"/>
            </p:cNvSpPr>
            <p:nvPr/>
          </p:nvSpPr>
          <p:spPr bwMode="auto">
            <a:xfrm>
              <a:off x="258" y="3138"/>
              <a:ext cx="144" cy="186"/>
            </a:xfrm>
            <a:prstGeom prst="rightArrow">
              <a:avLst>
                <a:gd name="adj1" fmla="val 50000"/>
                <a:gd name="adj2" fmla="val 25000"/>
              </a:avLst>
            </a:prstGeom>
            <a:solidFill>
              <a:srgbClr val="FFFFFF"/>
            </a:solidFill>
            <a:ln w="19050">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eaLnBrk="0" hangingPunct="0">
                <a:defRPr/>
              </a:pPr>
              <a:endParaRPr lang="zh-CN" altLang="en-US">
                <a:latin typeface="Tahoma" panose="020B0604030504040204" pitchFamily="1" charset="0"/>
              </a:endParaRPr>
            </a:p>
          </p:txBody>
        </p:sp>
        <p:sp>
          <p:nvSpPr>
            <p:cNvPr id="844871" name="Line 71">
              <a:extLst>
                <a:ext uri="{FF2B5EF4-FFF2-40B4-BE49-F238E27FC236}">
                  <a16:creationId xmlns:a16="http://schemas.microsoft.com/office/drawing/2014/main" id="{80698DC9-0A88-E232-8B2A-698F8AB5AD63}"/>
                </a:ext>
              </a:extLst>
            </p:cNvPr>
            <p:cNvSpPr>
              <a:spLocks noChangeShapeType="1"/>
            </p:cNvSpPr>
            <p:nvPr/>
          </p:nvSpPr>
          <p:spPr bwMode="auto">
            <a:xfrm>
              <a:off x="1296" y="2124"/>
              <a:ext cx="102" cy="88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grpSp>
        <p:nvGrpSpPr>
          <p:cNvPr id="844878" name="Group 78">
            <a:extLst>
              <a:ext uri="{FF2B5EF4-FFF2-40B4-BE49-F238E27FC236}">
                <a16:creationId xmlns:a16="http://schemas.microsoft.com/office/drawing/2014/main" id="{6957D397-0178-CF7B-6CB3-CA3DE1396438}"/>
              </a:ext>
            </a:extLst>
          </p:cNvPr>
          <p:cNvGrpSpPr>
            <a:grpSpLocks/>
          </p:cNvGrpSpPr>
          <p:nvPr/>
        </p:nvGrpSpPr>
        <p:grpSpPr bwMode="auto">
          <a:xfrm>
            <a:off x="409575" y="1571625"/>
            <a:ext cx="4105275" cy="762000"/>
            <a:chOff x="258" y="990"/>
            <a:chExt cx="2586" cy="480"/>
          </a:xfrm>
        </p:grpSpPr>
        <p:grpSp>
          <p:nvGrpSpPr>
            <p:cNvPr id="14392" name="Group 77">
              <a:extLst>
                <a:ext uri="{FF2B5EF4-FFF2-40B4-BE49-F238E27FC236}">
                  <a16:creationId xmlns:a16="http://schemas.microsoft.com/office/drawing/2014/main" id="{45C6D665-D514-2DF2-96E2-569B7E787CFD}"/>
                </a:ext>
              </a:extLst>
            </p:cNvPr>
            <p:cNvGrpSpPr>
              <a:grpSpLocks/>
            </p:cNvGrpSpPr>
            <p:nvPr/>
          </p:nvGrpSpPr>
          <p:grpSpPr bwMode="auto">
            <a:xfrm>
              <a:off x="372" y="990"/>
              <a:ext cx="834" cy="6"/>
              <a:chOff x="372" y="990"/>
              <a:chExt cx="834" cy="6"/>
            </a:xfrm>
          </p:grpSpPr>
          <p:sp>
            <p:nvSpPr>
              <p:cNvPr id="844866" name="Line 66">
                <a:extLst>
                  <a:ext uri="{FF2B5EF4-FFF2-40B4-BE49-F238E27FC236}">
                    <a16:creationId xmlns:a16="http://schemas.microsoft.com/office/drawing/2014/main" id="{317F7E7E-741D-68E4-7A7D-121C9019E13C}"/>
                  </a:ext>
                </a:extLst>
              </p:cNvPr>
              <p:cNvSpPr>
                <a:spLocks noChangeShapeType="1"/>
              </p:cNvSpPr>
              <p:nvPr/>
            </p:nvSpPr>
            <p:spPr bwMode="auto">
              <a:xfrm>
                <a:off x="372" y="996"/>
                <a:ext cx="180"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44867" name="Line 67">
                <a:extLst>
                  <a:ext uri="{FF2B5EF4-FFF2-40B4-BE49-F238E27FC236}">
                    <a16:creationId xmlns:a16="http://schemas.microsoft.com/office/drawing/2014/main" id="{D35B9DE7-0B3D-0287-ACF8-8557335E130C}"/>
                  </a:ext>
                </a:extLst>
              </p:cNvPr>
              <p:cNvSpPr>
                <a:spLocks noChangeShapeType="1"/>
              </p:cNvSpPr>
              <p:nvPr/>
            </p:nvSpPr>
            <p:spPr bwMode="auto">
              <a:xfrm>
                <a:off x="684" y="996"/>
                <a:ext cx="192"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44868" name="Line 68">
                <a:extLst>
                  <a:ext uri="{FF2B5EF4-FFF2-40B4-BE49-F238E27FC236}">
                    <a16:creationId xmlns:a16="http://schemas.microsoft.com/office/drawing/2014/main" id="{F44E0C9D-F821-E37F-3580-81893CD0302E}"/>
                  </a:ext>
                </a:extLst>
              </p:cNvPr>
              <p:cNvSpPr>
                <a:spLocks noChangeShapeType="1"/>
              </p:cNvSpPr>
              <p:nvPr/>
            </p:nvSpPr>
            <p:spPr bwMode="auto">
              <a:xfrm>
                <a:off x="1032" y="990"/>
                <a:ext cx="174"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grpSp>
        <p:sp>
          <p:nvSpPr>
            <p:cNvPr id="844873" name="Line 73">
              <a:extLst>
                <a:ext uri="{FF2B5EF4-FFF2-40B4-BE49-F238E27FC236}">
                  <a16:creationId xmlns:a16="http://schemas.microsoft.com/office/drawing/2014/main" id="{E4A94CC5-00FE-656E-389F-F1C323ADE793}"/>
                </a:ext>
              </a:extLst>
            </p:cNvPr>
            <p:cNvSpPr>
              <a:spLocks noChangeShapeType="1"/>
            </p:cNvSpPr>
            <p:nvPr/>
          </p:nvSpPr>
          <p:spPr bwMode="auto">
            <a:xfrm>
              <a:off x="258" y="1302"/>
              <a:ext cx="29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grpSp>
          <p:nvGrpSpPr>
            <p:cNvPr id="14397" name="Group 76">
              <a:extLst>
                <a:ext uri="{FF2B5EF4-FFF2-40B4-BE49-F238E27FC236}">
                  <a16:creationId xmlns:a16="http://schemas.microsoft.com/office/drawing/2014/main" id="{E8DBE7BF-12B2-DEA8-C14D-FC391E8E9EB3}"/>
                </a:ext>
              </a:extLst>
            </p:cNvPr>
            <p:cNvGrpSpPr>
              <a:grpSpLocks/>
            </p:cNvGrpSpPr>
            <p:nvPr/>
          </p:nvGrpSpPr>
          <p:grpSpPr bwMode="auto">
            <a:xfrm>
              <a:off x="2520" y="1302"/>
              <a:ext cx="324" cy="168"/>
              <a:chOff x="2520" y="1302"/>
              <a:chExt cx="324" cy="168"/>
            </a:xfrm>
          </p:grpSpPr>
          <p:sp>
            <p:nvSpPr>
              <p:cNvPr id="844874" name="Line 74">
                <a:extLst>
                  <a:ext uri="{FF2B5EF4-FFF2-40B4-BE49-F238E27FC236}">
                    <a16:creationId xmlns:a16="http://schemas.microsoft.com/office/drawing/2014/main" id="{C1EB149A-173E-7555-B1C3-41ECFA2691CE}"/>
                  </a:ext>
                </a:extLst>
              </p:cNvPr>
              <p:cNvSpPr>
                <a:spLocks noChangeShapeType="1"/>
              </p:cNvSpPr>
              <p:nvPr/>
            </p:nvSpPr>
            <p:spPr bwMode="auto">
              <a:xfrm>
                <a:off x="2526" y="1302"/>
                <a:ext cx="28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44875" name="Line 75">
                <a:extLst>
                  <a:ext uri="{FF2B5EF4-FFF2-40B4-BE49-F238E27FC236}">
                    <a16:creationId xmlns:a16="http://schemas.microsoft.com/office/drawing/2014/main" id="{B9A24797-9C36-8516-5555-DA221B0E545D}"/>
                  </a:ext>
                </a:extLst>
              </p:cNvPr>
              <p:cNvSpPr>
                <a:spLocks noChangeShapeType="1"/>
              </p:cNvSpPr>
              <p:nvPr/>
            </p:nvSpPr>
            <p:spPr bwMode="auto">
              <a:xfrm>
                <a:off x="2520" y="1470"/>
                <a:ext cx="32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grpSp>
      </p:grpSp>
      <p:grpSp>
        <p:nvGrpSpPr>
          <p:cNvPr id="844882" name="Group 82">
            <a:extLst>
              <a:ext uri="{FF2B5EF4-FFF2-40B4-BE49-F238E27FC236}">
                <a16:creationId xmlns:a16="http://schemas.microsoft.com/office/drawing/2014/main" id="{9E114D35-A7D8-EAB1-3AEA-C69663C8B4C8}"/>
              </a:ext>
            </a:extLst>
          </p:cNvPr>
          <p:cNvGrpSpPr>
            <a:grpSpLocks/>
          </p:cNvGrpSpPr>
          <p:nvPr/>
        </p:nvGrpSpPr>
        <p:grpSpPr bwMode="auto">
          <a:xfrm>
            <a:off x="4591050" y="1600200"/>
            <a:ext cx="904875" cy="647700"/>
            <a:chOff x="2892" y="1008"/>
            <a:chExt cx="570" cy="408"/>
          </a:xfrm>
        </p:grpSpPr>
        <p:sp>
          <p:nvSpPr>
            <p:cNvPr id="844879" name="Line 79">
              <a:extLst>
                <a:ext uri="{FF2B5EF4-FFF2-40B4-BE49-F238E27FC236}">
                  <a16:creationId xmlns:a16="http://schemas.microsoft.com/office/drawing/2014/main" id="{9DB83511-974A-F3B9-3FBA-B3C8F45D4058}"/>
                </a:ext>
              </a:extLst>
            </p:cNvPr>
            <p:cNvSpPr>
              <a:spLocks noChangeShapeType="1"/>
            </p:cNvSpPr>
            <p:nvPr/>
          </p:nvSpPr>
          <p:spPr bwMode="auto">
            <a:xfrm>
              <a:off x="3000" y="1218"/>
              <a:ext cx="28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sp>
          <p:nvSpPr>
            <p:cNvPr id="844880" name="Line 80">
              <a:extLst>
                <a:ext uri="{FF2B5EF4-FFF2-40B4-BE49-F238E27FC236}">
                  <a16:creationId xmlns:a16="http://schemas.microsoft.com/office/drawing/2014/main" id="{8C691577-0FF1-DC30-EC97-76596725F96C}"/>
                </a:ext>
              </a:extLst>
            </p:cNvPr>
            <p:cNvSpPr>
              <a:spLocks noChangeShapeType="1"/>
            </p:cNvSpPr>
            <p:nvPr/>
          </p:nvSpPr>
          <p:spPr bwMode="auto">
            <a:xfrm>
              <a:off x="3000" y="1416"/>
              <a:ext cx="33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44881" name="Line 81">
              <a:extLst>
                <a:ext uri="{FF2B5EF4-FFF2-40B4-BE49-F238E27FC236}">
                  <a16:creationId xmlns:a16="http://schemas.microsoft.com/office/drawing/2014/main" id="{DB8CA1C1-A74F-0B97-10E6-59434A7DA4BE}"/>
                </a:ext>
              </a:extLst>
            </p:cNvPr>
            <p:cNvSpPr>
              <a:spLocks noChangeShapeType="1"/>
            </p:cNvSpPr>
            <p:nvPr/>
          </p:nvSpPr>
          <p:spPr bwMode="auto">
            <a:xfrm>
              <a:off x="2892" y="1008"/>
              <a:ext cx="570"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grpSp>
        <p:nvGrpSpPr>
          <p:cNvPr id="844888" name="Group 88">
            <a:extLst>
              <a:ext uri="{FF2B5EF4-FFF2-40B4-BE49-F238E27FC236}">
                <a16:creationId xmlns:a16="http://schemas.microsoft.com/office/drawing/2014/main" id="{5C71AD66-B0D0-3EF0-8E04-4178943355A2}"/>
              </a:ext>
            </a:extLst>
          </p:cNvPr>
          <p:cNvGrpSpPr>
            <a:grpSpLocks/>
          </p:cNvGrpSpPr>
          <p:nvPr/>
        </p:nvGrpSpPr>
        <p:grpSpPr bwMode="auto">
          <a:xfrm>
            <a:off x="2743200" y="4310063"/>
            <a:ext cx="1219200" cy="1519237"/>
            <a:chOff x="1728" y="2715"/>
            <a:chExt cx="768" cy="957"/>
          </a:xfrm>
        </p:grpSpPr>
        <p:sp>
          <p:nvSpPr>
            <p:cNvPr id="14405" name="Rectangle 84">
              <a:extLst>
                <a:ext uri="{FF2B5EF4-FFF2-40B4-BE49-F238E27FC236}">
                  <a16:creationId xmlns:a16="http://schemas.microsoft.com/office/drawing/2014/main" id="{4D1EAF1D-C352-E0A6-BB39-062F28AA127A}"/>
                </a:ext>
              </a:extLst>
            </p:cNvPr>
            <p:cNvSpPr>
              <a:spLocks noChangeArrowheads="1"/>
            </p:cNvSpPr>
            <p:nvPr/>
          </p:nvSpPr>
          <p:spPr bwMode="auto">
            <a:xfrm>
              <a:off x="1728" y="2715"/>
              <a:ext cx="76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a:latin typeface="宋体" panose="02010600030101010101" pitchFamily="2" charset="-122"/>
                </a:rPr>
                <a:t>应用</a:t>
              </a:r>
              <a:r>
                <a:rPr lang="en-US" altLang="zh-CN">
                  <a:latin typeface="宋体" panose="02010600030101010101" pitchFamily="2" charset="-122"/>
                </a:rPr>
                <a:t>(</a:t>
              </a:r>
              <a:r>
                <a:rPr lang="zh-CN" altLang="en-US">
                  <a:latin typeface="宋体" panose="02010600030101010101" pitchFamily="2" charset="-122"/>
                </a:rPr>
                <a:t>事务</a:t>
              </a:r>
              <a:r>
                <a:rPr lang="en-US" altLang="zh-CN">
                  <a:latin typeface="宋体" panose="02010600030101010101" pitchFamily="2" charset="-122"/>
                </a:rPr>
                <a:t>)</a:t>
              </a:r>
              <a:r>
                <a:rPr lang="zh-CN" altLang="en-US">
                  <a:latin typeface="宋体" panose="02010600030101010101" pitchFamily="2" charset="-122"/>
                </a:rPr>
                <a:t>和主存</a:t>
              </a:r>
            </a:p>
          </p:txBody>
        </p:sp>
        <p:sp>
          <p:nvSpPr>
            <p:cNvPr id="844885" name="Line 85">
              <a:extLst>
                <a:ext uri="{FF2B5EF4-FFF2-40B4-BE49-F238E27FC236}">
                  <a16:creationId xmlns:a16="http://schemas.microsoft.com/office/drawing/2014/main" id="{E1870FCC-ABE6-01C3-D678-E49BC493DFB1}"/>
                </a:ext>
              </a:extLst>
            </p:cNvPr>
            <p:cNvSpPr>
              <a:spLocks noChangeShapeType="1"/>
            </p:cNvSpPr>
            <p:nvPr/>
          </p:nvSpPr>
          <p:spPr bwMode="auto">
            <a:xfrm>
              <a:off x="1746" y="2976"/>
              <a:ext cx="702"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44886" name="Line 86">
              <a:extLst>
                <a:ext uri="{FF2B5EF4-FFF2-40B4-BE49-F238E27FC236}">
                  <a16:creationId xmlns:a16="http://schemas.microsoft.com/office/drawing/2014/main" id="{E18AC712-AFBA-8CD7-D62D-A831662E609D}"/>
                </a:ext>
              </a:extLst>
            </p:cNvPr>
            <p:cNvSpPr>
              <a:spLocks noChangeShapeType="1"/>
            </p:cNvSpPr>
            <p:nvPr/>
          </p:nvSpPr>
          <p:spPr bwMode="auto">
            <a:xfrm>
              <a:off x="1902" y="3138"/>
              <a:ext cx="36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endParaRPr lang="zh-CN" altLang="en-US">
                <a:latin typeface="Tahoma" panose="020B0604030504040204" pitchFamily="1" charset="0"/>
              </a:endParaRPr>
            </a:p>
          </p:txBody>
        </p:sp>
        <p:sp>
          <p:nvSpPr>
            <p:cNvPr id="844887" name="Line 87">
              <a:extLst>
                <a:ext uri="{FF2B5EF4-FFF2-40B4-BE49-F238E27FC236}">
                  <a16:creationId xmlns:a16="http://schemas.microsoft.com/office/drawing/2014/main" id="{3C8EC6A4-B64C-B248-0EEE-55B0E19D43F3}"/>
                </a:ext>
              </a:extLst>
            </p:cNvPr>
            <p:cNvSpPr>
              <a:spLocks noChangeShapeType="1"/>
            </p:cNvSpPr>
            <p:nvPr/>
          </p:nvSpPr>
          <p:spPr bwMode="auto">
            <a:xfrm flipV="1">
              <a:off x="1908" y="3672"/>
              <a:ext cx="37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eaLnBrk="0" hangingPunct="0">
                <a:defRPr/>
              </a:pPr>
              <a:endParaRPr lang="zh-CN" altLang="en-US">
                <a:latin typeface="Tahoma" panose="020B0604030504040204" pitchFamily="1" charset="0"/>
              </a:endParaRPr>
            </a:p>
          </p:txBody>
        </p:sp>
      </p:grpSp>
      <p:sp>
        <p:nvSpPr>
          <p:cNvPr id="14409" name="标题 1">
            <a:extLst>
              <a:ext uri="{FF2B5EF4-FFF2-40B4-BE49-F238E27FC236}">
                <a16:creationId xmlns:a16="http://schemas.microsoft.com/office/drawing/2014/main" id="{D219BC12-75B8-590E-630B-EE7223DAC952}"/>
              </a:ext>
            </a:extLst>
          </p:cNvPr>
          <p:cNvSpPr txBox="1">
            <a:spLocks noChangeArrowheads="1"/>
          </p:cNvSpPr>
          <p:nvPr/>
        </p:nvSpPr>
        <p:spPr bwMode="auto">
          <a:xfrm>
            <a:off x="638175" y="3460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4400">
                <a:solidFill>
                  <a:schemeClr val="tx2"/>
                </a:solidFill>
                <a:latin typeface="宋体" panose="02010600030101010101" pitchFamily="2" charset="-122"/>
              </a:rPr>
              <a:t>数据访问</a:t>
            </a:r>
          </a:p>
        </p:txBody>
      </p:sp>
      <p:sp>
        <p:nvSpPr>
          <p:cNvPr id="14410" name="文本框 1">
            <a:extLst>
              <a:ext uri="{FF2B5EF4-FFF2-40B4-BE49-F238E27FC236}">
                <a16:creationId xmlns:a16="http://schemas.microsoft.com/office/drawing/2014/main" id="{EB2304FD-1D6C-0704-70A0-00B11753C24B}"/>
              </a:ext>
            </a:extLst>
          </p:cNvPr>
          <p:cNvSpPr txBox="1">
            <a:spLocks noChangeArrowheads="1"/>
          </p:cNvSpPr>
          <p:nvPr/>
        </p:nvSpPr>
        <p:spPr bwMode="auto">
          <a:xfrm>
            <a:off x="1076325" y="6450013"/>
            <a:ext cx="719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1</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44878"/>
                                        </p:tgtEl>
                                        <p:attrNameLst>
                                          <p:attrName>style.visibility</p:attrName>
                                        </p:attrNameLst>
                                      </p:cBhvr>
                                      <p:to>
                                        <p:strVal val="visible"/>
                                      </p:to>
                                    </p:set>
                                    <p:anim calcmode="lin" valueType="num">
                                      <p:cBhvr additive="base">
                                        <p:cTn id="7" dur="500" fill="hold"/>
                                        <p:tgtEl>
                                          <p:spTgt spid="844878"/>
                                        </p:tgtEl>
                                        <p:attrNameLst>
                                          <p:attrName>ppt_x</p:attrName>
                                        </p:attrNameLst>
                                      </p:cBhvr>
                                      <p:tavLst>
                                        <p:tav tm="0">
                                          <p:val>
                                            <p:strVal val="#ppt_x"/>
                                          </p:val>
                                        </p:tav>
                                        <p:tav tm="100000">
                                          <p:val>
                                            <p:strVal val="#ppt_x"/>
                                          </p:val>
                                        </p:tav>
                                      </p:tavLst>
                                    </p:anim>
                                    <p:anim calcmode="lin" valueType="num">
                                      <p:cBhvr additive="base">
                                        <p:cTn id="8" dur="500" fill="hold"/>
                                        <p:tgtEl>
                                          <p:spTgt spid="8448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44882"/>
                                        </p:tgtEl>
                                        <p:attrNameLst>
                                          <p:attrName>style.visibility</p:attrName>
                                        </p:attrNameLst>
                                      </p:cBhvr>
                                      <p:to>
                                        <p:strVal val="visible"/>
                                      </p:to>
                                    </p:set>
                                    <p:anim calcmode="lin" valueType="num">
                                      <p:cBhvr additive="base">
                                        <p:cTn id="13" dur="500" fill="hold"/>
                                        <p:tgtEl>
                                          <p:spTgt spid="844882"/>
                                        </p:tgtEl>
                                        <p:attrNameLst>
                                          <p:attrName>ppt_x</p:attrName>
                                        </p:attrNameLst>
                                      </p:cBhvr>
                                      <p:tavLst>
                                        <p:tav tm="0">
                                          <p:val>
                                            <p:strVal val="#ppt_x"/>
                                          </p:val>
                                        </p:tav>
                                        <p:tav tm="100000">
                                          <p:val>
                                            <p:strVal val="#ppt_x"/>
                                          </p:val>
                                        </p:tav>
                                      </p:tavLst>
                                    </p:anim>
                                    <p:anim calcmode="lin" valueType="num">
                                      <p:cBhvr additive="base">
                                        <p:cTn id="14" dur="500" fill="hold"/>
                                        <p:tgtEl>
                                          <p:spTgt spid="84488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44888"/>
                                        </p:tgtEl>
                                        <p:attrNameLst>
                                          <p:attrName>style.visibility</p:attrName>
                                        </p:attrNameLst>
                                      </p:cBhvr>
                                      <p:to>
                                        <p:strVal val="visible"/>
                                      </p:to>
                                    </p:set>
                                    <p:anim calcmode="lin" valueType="num">
                                      <p:cBhvr additive="base">
                                        <p:cTn id="19" dur="500" fill="hold"/>
                                        <p:tgtEl>
                                          <p:spTgt spid="844888"/>
                                        </p:tgtEl>
                                        <p:attrNameLst>
                                          <p:attrName>ppt_x</p:attrName>
                                        </p:attrNameLst>
                                      </p:cBhvr>
                                      <p:tavLst>
                                        <p:tav tm="0">
                                          <p:val>
                                            <p:strVal val="#ppt_x"/>
                                          </p:val>
                                        </p:tav>
                                        <p:tav tm="100000">
                                          <p:val>
                                            <p:strVal val="#ppt_x"/>
                                          </p:val>
                                        </p:tav>
                                      </p:tavLst>
                                    </p:anim>
                                    <p:anim calcmode="lin" valueType="num">
                                      <p:cBhvr additive="base">
                                        <p:cTn id="20" dur="500" fill="hold"/>
                                        <p:tgtEl>
                                          <p:spTgt spid="8448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编号占位符 3">
            <a:extLst>
              <a:ext uri="{FF2B5EF4-FFF2-40B4-BE49-F238E27FC236}">
                <a16:creationId xmlns:a16="http://schemas.microsoft.com/office/drawing/2014/main" id="{AE8D7656-6DF7-E5D7-A69D-4E5DCB1FB47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BEEE2E36-CC04-4267-84E1-71E0A6CDD809}" type="slidenum">
              <a:rPr lang="zh-CN" altLang="en-US"/>
              <a:pPr eaLnBrk="0" hangingPunct="0"/>
              <a:t>423</a:t>
            </a:fld>
            <a:endParaRPr lang="zh-CN" altLang="en-US"/>
          </a:p>
        </p:txBody>
      </p:sp>
      <p:sp>
        <p:nvSpPr>
          <p:cNvPr id="16386" name="标题 1">
            <a:extLst>
              <a:ext uri="{FF2B5EF4-FFF2-40B4-BE49-F238E27FC236}">
                <a16:creationId xmlns:a16="http://schemas.microsoft.com/office/drawing/2014/main" id="{83027365-7CF9-174F-A84E-D36D47DE1158}"/>
              </a:ext>
            </a:extLst>
          </p:cNvPr>
          <p:cNvSpPr txBox="1">
            <a:spLocks noChangeArrowheads="1"/>
          </p:cNvSpPr>
          <p:nvPr/>
        </p:nvSpPr>
        <p:spPr bwMode="auto">
          <a:xfrm>
            <a:off x="1008063" y="5302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4400">
                <a:solidFill>
                  <a:schemeClr val="tx2"/>
                </a:solidFill>
                <a:latin typeface="宋体" panose="02010600030101010101" pitchFamily="2" charset="-122"/>
              </a:rPr>
              <a:t>基于日志的恢复机制</a:t>
            </a:r>
          </a:p>
        </p:txBody>
      </p:sp>
      <p:sp>
        <p:nvSpPr>
          <p:cNvPr id="16387" name="矩形 5">
            <a:extLst>
              <a:ext uri="{FF2B5EF4-FFF2-40B4-BE49-F238E27FC236}">
                <a16:creationId xmlns:a16="http://schemas.microsoft.com/office/drawing/2014/main" id="{A3091567-E302-F485-3E17-ACDA590FF484}"/>
              </a:ext>
            </a:extLst>
          </p:cNvPr>
          <p:cNvSpPr>
            <a:spLocks noChangeArrowheads="1"/>
          </p:cNvSpPr>
          <p:nvPr/>
        </p:nvSpPr>
        <p:spPr bwMode="auto">
          <a:xfrm>
            <a:off x="3983038" y="4616450"/>
            <a:ext cx="4572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a:defRPr sz="1200" b="1">
                <a:solidFill>
                  <a:schemeClr val="tx1"/>
                </a:solidFill>
                <a:latin typeface="Tahoma" panose="020B0604030504040204" pitchFamily="34" charset="0"/>
                <a:ea typeface="宋体" panose="02010600030101010101" pitchFamily="2" charset="-122"/>
              </a:defRPr>
            </a:lvl3pPr>
            <a:lvl4pPr>
              <a:defRPr sz="1200" b="1">
                <a:solidFill>
                  <a:schemeClr val="tx1"/>
                </a:solidFill>
                <a:latin typeface="Tahoma" panose="020B0604030504040204" pitchFamily="34" charset="0"/>
                <a:ea typeface="宋体" panose="02010600030101010101" pitchFamily="2" charset="-122"/>
              </a:defRPr>
            </a:lvl4pPr>
            <a:lvl5pPr>
              <a:defRPr sz="1200" b="1">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lvl="1" eaLnBrk="0" hangingPunct="0">
              <a:lnSpc>
                <a:spcPct val="90000"/>
              </a:lnSpc>
              <a:spcBef>
                <a:spcPct val="10000"/>
              </a:spcBef>
            </a:pPr>
            <a:r>
              <a:rPr lang="en-US" altLang="zh-CN" sz="2000">
                <a:latin typeface="Times New Roman" panose="02020603050405020304" pitchFamily="18" charset="0"/>
              </a:rPr>
              <a:t>Deferred database modification</a:t>
            </a:r>
            <a:endParaRPr lang="zh-CN" altLang="en-US" sz="2000">
              <a:latin typeface="Times New Roman" panose="02020603050405020304" pitchFamily="18" charset="0"/>
            </a:endParaRPr>
          </a:p>
          <a:p>
            <a:pPr lvl="1" eaLnBrk="0" hangingPunct="0">
              <a:lnSpc>
                <a:spcPct val="90000"/>
              </a:lnSpc>
              <a:spcBef>
                <a:spcPct val="10000"/>
              </a:spcBef>
            </a:pPr>
            <a:r>
              <a:rPr lang="zh-CN" altLang="en-US" sz="1600">
                <a:latin typeface="Times New Roman" panose="02020603050405020304" pitchFamily="18" charset="0"/>
              </a:rPr>
              <a:t>延迟数据库修改</a:t>
            </a:r>
            <a:r>
              <a:rPr lang="en-US" altLang="zh-CN" sz="1600">
                <a:latin typeface="Times New Roman" panose="02020603050405020304" pitchFamily="18" charset="0"/>
              </a:rPr>
              <a:t>(</a:t>
            </a:r>
            <a:r>
              <a:rPr lang="zh-CN" altLang="en-US" sz="1600">
                <a:latin typeface="Times New Roman" panose="02020603050405020304" pitchFamily="18" charset="0"/>
              </a:rPr>
              <a:t>技术</a:t>
            </a:r>
            <a:r>
              <a:rPr lang="en-US" altLang="zh-CN" sz="1600">
                <a:latin typeface="Times New Roman" panose="02020603050405020304" pitchFamily="18" charset="0"/>
              </a:rPr>
              <a:t>)</a:t>
            </a:r>
          </a:p>
          <a:p>
            <a:pPr lvl="1" eaLnBrk="0" hangingPunct="0">
              <a:lnSpc>
                <a:spcPct val="90000"/>
              </a:lnSpc>
              <a:spcBef>
                <a:spcPct val="10000"/>
              </a:spcBef>
            </a:pPr>
            <a:r>
              <a:rPr lang="en-US" altLang="zh-CN" sz="2000">
                <a:latin typeface="Times New Roman" panose="02020603050405020304" pitchFamily="18" charset="0"/>
              </a:rPr>
              <a:t>Immediate database modification</a:t>
            </a:r>
            <a:endParaRPr lang="zh-CN" altLang="en-US" sz="2000">
              <a:latin typeface="Times New Roman" panose="02020603050405020304" pitchFamily="18" charset="0"/>
            </a:endParaRPr>
          </a:p>
          <a:p>
            <a:pPr lvl="1" eaLnBrk="0" hangingPunct="0">
              <a:lnSpc>
                <a:spcPct val="90000"/>
              </a:lnSpc>
              <a:spcBef>
                <a:spcPct val="10000"/>
              </a:spcBef>
            </a:pPr>
            <a:r>
              <a:rPr lang="zh-CN" altLang="en-US" sz="1600">
                <a:latin typeface="Times New Roman" panose="02020603050405020304" pitchFamily="18" charset="0"/>
              </a:rPr>
              <a:t>立即数据库修改</a:t>
            </a:r>
            <a:r>
              <a:rPr lang="en-US" altLang="zh-CN" sz="1600">
                <a:latin typeface="Times New Roman" panose="02020603050405020304" pitchFamily="18" charset="0"/>
              </a:rPr>
              <a:t>(</a:t>
            </a:r>
            <a:r>
              <a:rPr lang="zh-CN" altLang="en-US" sz="1600">
                <a:latin typeface="Times New Roman" panose="02020603050405020304" pitchFamily="18" charset="0"/>
              </a:rPr>
              <a:t>技术</a:t>
            </a:r>
            <a:r>
              <a:rPr lang="en-US" altLang="zh-CN" sz="1600">
                <a:latin typeface="Times New Roman" panose="02020603050405020304" pitchFamily="18" charset="0"/>
              </a:rPr>
              <a:t>)</a:t>
            </a:r>
          </a:p>
        </p:txBody>
      </p:sp>
      <p:sp>
        <p:nvSpPr>
          <p:cNvPr id="16388" name="AutoShape 4">
            <a:extLst>
              <a:ext uri="{FF2B5EF4-FFF2-40B4-BE49-F238E27FC236}">
                <a16:creationId xmlns:a16="http://schemas.microsoft.com/office/drawing/2014/main" id="{B83507C1-2058-A991-74CC-040374B46694}"/>
              </a:ext>
            </a:extLst>
          </p:cNvPr>
          <p:cNvSpPr>
            <a:spLocks noChangeArrowheads="1"/>
          </p:cNvSpPr>
          <p:nvPr/>
        </p:nvSpPr>
        <p:spPr bwMode="auto">
          <a:xfrm>
            <a:off x="6750050" y="1819275"/>
            <a:ext cx="1511300" cy="838200"/>
          </a:xfrm>
          <a:prstGeom prst="cloudCallout">
            <a:avLst>
              <a:gd name="adj1" fmla="val 53782"/>
              <a:gd name="adj2" fmla="val 72157"/>
            </a:avLst>
          </a:prstGeom>
          <a:solidFill>
            <a:schemeClr val="accent1"/>
          </a:solidFill>
          <a:ln w="9525">
            <a:solidFill>
              <a:schemeClr val="tx1"/>
            </a:solidFill>
            <a:round/>
            <a:headEnd/>
            <a:tailEnd/>
          </a:ln>
        </p:spPr>
        <p:txBody>
          <a:bodyPr lIns="0" tIns="0" rIns="0" bIns="0"/>
          <a:lstStyle/>
          <a:p>
            <a:pPr algn="ctr" eaLnBrk="0" hangingPunct="0"/>
            <a:r>
              <a:rPr lang="en-US" altLang="zh-CN">
                <a:latin typeface="宋体" panose="02010600030101010101" pitchFamily="2" charset="-122"/>
              </a:rPr>
              <a:t>1)</a:t>
            </a:r>
            <a:r>
              <a:rPr lang="zh-CN" altLang="en-US">
                <a:latin typeface="宋体" panose="02010600030101010101" pitchFamily="2" charset="-122"/>
              </a:rPr>
              <a:t>日志文件信息有哪些</a:t>
            </a:r>
            <a:r>
              <a:rPr lang="en-US" altLang="zh-CN">
                <a:latin typeface="宋体" panose="02010600030101010101" pitchFamily="2" charset="-122"/>
              </a:rPr>
              <a:t>? </a:t>
            </a:r>
          </a:p>
        </p:txBody>
      </p:sp>
      <p:pic>
        <p:nvPicPr>
          <p:cNvPr id="16389" name="图片 6">
            <a:extLst>
              <a:ext uri="{FF2B5EF4-FFF2-40B4-BE49-F238E27FC236}">
                <a16:creationId xmlns:a16="http://schemas.microsoft.com/office/drawing/2014/main" id="{27B136B8-4DE0-02E8-946F-A8A418FCE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 y="1673225"/>
            <a:ext cx="30861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文本框 81">
            <a:extLst>
              <a:ext uri="{FF2B5EF4-FFF2-40B4-BE49-F238E27FC236}">
                <a16:creationId xmlns:a16="http://schemas.microsoft.com/office/drawing/2014/main" id="{25EF9789-3051-2710-0E94-1A40DDA94496}"/>
              </a:ext>
            </a:extLst>
          </p:cNvPr>
          <p:cNvSpPr txBox="1">
            <a:spLocks noChangeArrowheads="1"/>
          </p:cNvSpPr>
          <p:nvPr/>
        </p:nvSpPr>
        <p:spPr bwMode="auto">
          <a:xfrm>
            <a:off x="1076325" y="6450013"/>
            <a:ext cx="719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2</a:t>
            </a:r>
            <a:endParaRPr lang="zh-CN" altLang="en-US"/>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编号占位符 1">
            <a:extLst>
              <a:ext uri="{FF2B5EF4-FFF2-40B4-BE49-F238E27FC236}">
                <a16:creationId xmlns:a16="http://schemas.microsoft.com/office/drawing/2014/main" id="{2D6F58AB-C9B0-D36C-A94E-F8B5A699C67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73E39D3B-6412-43FD-AA8C-7637064F695E}" type="slidenum">
              <a:rPr lang="zh-CN" altLang="en-US"/>
              <a:pPr eaLnBrk="0" hangingPunct="0"/>
              <a:t>424</a:t>
            </a:fld>
            <a:endParaRPr lang="zh-CN" altLang="en-US"/>
          </a:p>
        </p:txBody>
      </p:sp>
      <p:sp>
        <p:nvSpPr>
          <p:cNvPr id="18434" name="Rectangle 2">
            <a:extLst>
              <a:ext uri="{FF2B5EF4-FFF2-40B4-BE49-F238E27FC236}">
                <a16:creationId xmlns:a16="http://schemas.microsoft.com/office/drawing/2014/main" id="{5CF9FFA3-DD13-8F1B-ABC1-CE3990320CB2}"/>
              </a:ext>
            </a:extLst>
          </p:cNvPr>
          <p:cNvSpPr txBox="1">
            <a:spLocks noChangeArrowheads="1"/>
          </p:cNvSpPr>
          <p:nvPr/>
        </p:nvSpPr>
        <p:spPr bwMode="auto">
          <a:xfrm>
            <a:off x="523875" y="6985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eaLnBrk="0" hangingPunct="0"/>
            <a:r>
              <a:rPr lang="zh-CN" altLang="en-US" sz="2400">
                <a:solidFill>
                  <a:schemeClr val="tx2"/>
                </a:solidFill>
                <a:latin typeface="宋体" panose="02010600030101010101" pitchFamily="2" charset="-122"/>
              </a:rPr>
              <a:t>基于日志的恢复机制</a:t>
            </a:r>
          </a:p>
        </p:txBody>
      </p:sp>
      <p:grpSp>
        <p:nvGrpSpPr>
          <p:cNvPr id="18435" name="Group 33">
            <a:extLst>
              <a:ext uri="{FF2B5EF4-FFF2-40B4-BE49-F238E27FC236}">
                <a16:creationId xmlns:a16="http://schemas.microsoft.com/office/drawing/2014/main" id="{2D1546BC-3998-8BF9-E5A9-0222CA21D095}"/>
              </a:ext>
            </a:extLst>
          </p:cNvPr>
          <p:cNvGrpSpPr>
            <a:grpSpLocks/>
          </p:cNvGrpSpPr>
          <p:nvPr/>
        </p:nvGrpSpPr>
        <p:grpSpPr bwMode="auto">
          <a:xfrm>
            <a:off x="827088" y="2060575"/>
            <a:ext cx="1479550" cy="2454275"/>
            <a:chOff x="4666" y="1401"/>
            <a:chExt cx="932" cy="1546"/>
          </a:xfrm>
        </p:grpSpPr>
        <p:pic>
          <p:nvPicPr>
            <p:cNvPr id="18436" name="Picture 25">
              <a:extLst>
                <a:ext uri="{FF2B5EF4-FFF2-40B4-BE49-F238E27FC236}">
                  <a16:creationId xmlns:a16="http://schemas.microsoft.com/office/drawing/2014/main" id="{B8A22FBA-75F6-0265-8165-4189F3AD9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 y="1548"/>
              <a:ext cx="932" cy="855"/>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18437" name="Picture 26">
              <a:extLst>
                <a:ext uri="{FF2B5EF4-FFF2-40B4-BE49-F238E27FC236}">
                  <a16:creationId xmlns:a16="http://schemas.microsoft.com/office/drawing/2014/main" id="{9A17611E-0816-329D-DBAF-0BB6AB128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 y="2466"/>
              <a:ext cx="926" cy="481"/>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18438" name="Rectangle 31">
              <a:extLst>
                <a:ext uri="{FF2B5EF4-FFF2-40B4-BE49-F238E27FC236}">
                  <a16:creationId xmlns:a16="http://schemas.microsoft.com/office/drawing/2014/main" id="{D1059915-6277-48C3-E867-E1ABB4AE7055}"/>
                </a:ext>
              </a:extLst>
            </p:cNvPr>
            <p:cNvSpPr>
              <a:spLocks noChangeArrowheads="1"/>
            </p:cNvSpPr>
            <p:nvPr/>
          </p:nvSpPr>
          <p:spPr bwMode="auto">
            <a:xfrm>
              <a:off x="4692" y="1401"/>
              <a:ext cx="4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a:solidFill>
                    <a:srgbClr val="428E5B"/>
                  </a:solidFill>
                  <a:latin typeface="宋体" panose="02010600030101010101" pitchFamily="2" charset="-122"/>
                </a:rPr>
                <a:t>两个事务：</a:t>
              </a:r>
            </a:p>
          </p:txBody>
        </p:sp>
      </p:grpSp>
      <p:graphicFrame>
        <p:nvGraphicFramePr>
          <p:cNvPr id="13" name="表格 12">
            <a:extLst>
              <a:ext uri="{FF2B5EF4-FFF2-40B4-BE49-F238E27FC236}">
                <a16:creationId xmlns:a16="http://schemas.microsoft.com/office/drawing/2014/main" id="{A081046C-668C-6750-63B7-DB7C51162A4E}"/>
              </a:ext>
            </a:extLst>
          </p:cNvPr>
          <p:cNvGraphicFramePr>
            <a:graphicFrameLocks noGrp="1"/>
          </p:cNvGraphicFramePr>
          <p:nvPr/>
        </p:nvGraphicFramePr>
        <p:xfrm>
          <a:off x="3419475" y="1779588"/>
          <a:ext cx="3297238" cy="4149724"/>
        </p:xfrm>
        <a:graphic>
          <a:graphicData uri="http://schemas.openxmlformats.org/drawingml/2006/table">
            <a:tbl>
              <a:tblPr firstRow="1" bandRow="1">
                <a:tableStyleId>{5C22544A-7EE6-4342-B048-85BDC9FD1C3A}</a:tableStyleId>
              </a:tblPr>
              <a:tblGrid>
                <a:gridCol w="1784688">
                  <a:extLst>
                    <a:ext uri="{9D8B030D-6E8A-4147-A177-3AD203B41FA5}">
                      <a16:colId xmlns:a16="http://schemas.microsoft.com/office/drawing/2014/main" val="20000"/>
                    </a:ext>
                  </a:extLst>
                </a:gridCol>
                <a:gridCol w="1512550">
                  <a:extLst>
                    <a:ext uri="{9D8B030D-6E8A-4147-A177-3AD203B41FA5}">
                      <a16:colId xmlns:a16="http://schemas.microsoft.com/office/drawing/2014/main" val="20001"/>
                    </a:ext>
                  </a:extLst>
                </a:gridCol>
              </a:tblGrid>
              <a:tr h="576074">
                <a:tc>
                  <a:txBody>
                    <a:bodyPr/>
                    <a:lstStyle/>
                    <a:p>
                      <a:pPr algn="ctr"/>
                      <a:r>
                        <a:rPr lang="en-US" altLang="zh-CN" sz="1800" baseline="0" dirty="0">
                          <a:solidFill>
                            <a:schemeClr val="accent5">
                              <a:lumMod val="10000"/>
                            </a:schemeClr>
                          </a:solidFill>
                        </a:rPr>
                        <a:t>T</a:t>
                      </a:r>
                      <a:r>
                        <a:rPr lang="en-US" altLang="zh-CN" sz="1800" baseline="-25000" dirty="0">
                          <a:solidFill>
                            <a:schemeClr val="accent5">
                              <a:lumMod val="10000"/>
                            </a:schemeClr>
                          </a:solidFill>
                        </a:rPr>
                        <a:t>0</a:t>
                      </a:r>
                      <a:endParaRPr lang="zh-CN" altLang="en-US" sz="1800" baseline="-25000" dirty="0">
                        <a:solidFill>
                          <a:schemeClr val="accent5">
                            <a:lumMod val="10000"/>
                          </a:schemeClr>
                        </a:solidFill>
                      </a:endParaRPr>
                    </a:p>
                  </a:txBody>
                  <a:tcPr marL="91463" marR="91463" marT="45721" marB="4572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aseline="0" dirty="0">
                          <a:solidFill>
                            <a:schemeClr val="accent5">
                              <a:lumMod val="10000"/>
                            </a:schemeClr>
                          </a:solidFill>
                        </a:rPr>
                        <a:t>T</a:t>
                      </a:r>
                      <a:r>
                        <a:rPr lang="en-US" altLang="zh-CN" sz="1800" baseline="-25000" dirty="0">
                          <a:solidFill>
                            <a:schemeClr val="accent5">
                              <a:lumMod val="10000"/>
                            </a:schemeClr>
                          </a:solidFill>
                        </a:rPr>
                        <a:t>1</a:t>
                      </a:r>
                      <a:endParaRPr lang="zh-CN" altLang="en-US" sz="1800" baseline="-25000" dirty="0">
                        <a:solidFill>
                          <a:schemeClr val="accent5">
                            <a:lumMod val="10000"/>
                          </a:schemeClr>
                        </a:solidFill>
                      </a:endParaRPr>
                    </a:p>
                  </a:txBody>
                  <a:tcPr marL="91463" marR="91463" marT="45721" marB="45721">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15">
                <a:tc>
                  <a:txBody>
                    <a:bodyPr/>
                    <a:lstStyle/>
                    <a:p>
                      <a:pPr algn="ctr"/>
                      <a:r>
                        <a:rPr lang="en-US" altLang="zh-CN" sz="1800" baseline="0" dirty="0">
                          <a:solidFill>
                            <a:schemeClr val="accent5">
                              <a:lumMod val="10000"/>
                            </a:schemeClr>
                          </a:solidFill>
                        </a:rPr>
                        <a:t>Read(A);</a:t>
                      </a:r>
                    </a:p>
                    <a:p>
                      <a:pPr algn="ctr"/>
                      <a:r>
                        <a:rPr lang="en-US" altLang="zh-CN" sz="1800" baseline="0" dirty="0">
                          <a:solidFill>
                            <a:schemeClr val="accent5">
                              <a:lumMod val="10000"/>
                            </a:schemeClr>
                          </a:solidFill>
                        </a:rPr>
                        <a:t>A:=A-50;</a:t>
                      </a:r>
                    </a:p>
                    <a:p>
                      <a:pPr algn="ctr"/>
                      <a:r>
                        <a:rPr lang="en-US" altLang="zh-CN" sz="1800" baseline="0" dirty="0">
                          <a:solidFill>
                            <a:schemeClr val="accent5">
                              <a:lumMod val="10000"/>
                            </a:schemeClr>
                          </a:solidFill>
                        </a:rPr>
                        <a:t>Write(A);</a:t>
                      </a:r>
                      <a:endParaRPr lang="zh-CN" altLang="en-US" sz="1800" baseline="0" dirty="0">
                        <a:solidFill>
                          <a:schemeClr val="accent5">
                            <a:lumMod val="10000"/>
                          </a:schemeClr>
                        </a:solidFill>
                      </a:endParaRPr>
                    </a:p>
                  </a:txBody>
                  <a:tcPr marL="91463" marR="91463" marT="45721" marB="4572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CN" altLang="en-US" sz="1800" baseline="0" dirty="0">
                        <a:solidFill>
                          <a:schemeClr val="accent5">
                            <a:lumMod val="10000"/>
                          </a:schemeClr>
                        </a:solidFill>
                      </a:endParaRPr>
                    </a:p>
                  </a:txBody>
                  <a:tcPr marL="91463" marR="91463" marT="45721" marB="45721">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4415">
                <a:tc>
                  <a:txBody>
                    <a:bodyPr/>
                    <a:lstStyle/>
                    <a:p>
                      <a:pPr algn="ctr"/>
                      <a:endParaRPr lang="zh-CN" altLang="en-US" sz="1800" baseline="0">
                        <a:solidFill>
                          <a:schemeClr val="accent5">
                            <a:lumMod val="10000"/>
                          </a:schemeClr>
                        </a:solidFill>
                      </a:endParaRPr>
                    </a:p>
                  </a:txBody>
                  <a:tcPr marL="91463" marR="91463" marT="45721" marB="45721">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800" baseline="0" dirty="0">
                          <a:solidFill>
                            <a:schemeClr val="accent5">
                              <a:lumMod val="10000"/>
                            </a:schemeClr>
                          </a:solidFill>
                        </a:rPr>
                        <a:t>Read(C);</a:t>
                      </a:r>
                    </a:p>
                    <a:p>
                      <a:pPr algn="ctr"/>
                      <a:r>
                        <a:rPr lang="en-US" altLang="zh-CN" sz="1800" baseline="0" dirty="0">
                          <a:solidFill>
                            <a:schemeClr val="accent5">
                              <a:lumMod val="10000"/>
                            </a:schemeClr>
                          </a:solidFill>
                        </a:rPr>
                        <a:t>C:=C-100;</a:t>
                      </a:r>
                    </a:p>
                    <a:p>
                      <a:pPr algn="ctr"/>
                      <a:r>
                        <a:rPr lang="en-US" altLang="zh-CN" sz="1800" baseline="0" dirty="0">
                          <a:solidFill>
                            <a:schemeClr val="accent5">
                              <a:lumMod val="10000"/>
                            </a:schemeClr>
                          </a:solidFill>
                        </a:rPr>
                        <a:t>Write(C);</a:t>
                      </a:r>
                      <a:endParaRPr lang="zh-CN" altLang="en-US" sz="1800" baseline="0" dirty="0">
                        <a:solidFill>
                          <a:schemeClr val="accent5">
                            <a:lumMod val="10000"/>
                          </a:schemeClr>
                        </a:solidFill>
                      </a:endParaRPr>
                    </a:p>
                  </a:txBody>
                  <a:tcPr marL="91463" marR="91463" marT="45721" marB="45721">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4415">
                <a:tc>
                  <a:txBody>
                    <a:bodyPr/>
                    <a:lstStyle/>
                    <a:p>
                      <a:pPr algn="ctr"/>
                      <a:r>
                        <a:rPr lang="en-US" altLang="zh-CN" sz="1800" baseline="0" dirty="0">
                          <a:solidFill>
                            <a:schemeClr val="accent5">
                              <a:lumMod val="10000"/>
                            </a:schemeClr>
                          </a:solidFill>
                        </a:rPr>
                        <a:t>Read(B);</a:t>
                      </a:r>
                    </a:p>
                    <a:p>
                      <a:pPr algn="ctr"/>
                      <a:r>
                        <a:rPr lang="en-US" altLang="zh-CN" sz="1800" baseline="0" dirty="0">
                          <a:solidFill>
                            <a:schemeClr val="accent5">
                              <a:lumMod val="10000"/>
                            </a:schemeClr>
                          </a:solidFill>
                        </a:rPr>
                        <a:t>B:=B+50;</a:t>
                      </a:r>
                    </a:p>
                    <a:p>
                      <a:pPr algn="ctr"/>
                      <a:r>
                        <a:rPr lang="en-US" altLang="zh-CN" sz="1800" baseline="0" dirty="0">
                          <a:solidFill>
                            <a:schemeClr val="accent5">
                              <a:lumMod val="10000"/>
                            </a:schemeClr>
                          </a:solidFill>
                        </a:rPr>
                        <a:t>Write(B).</a:t>
                      </a:r>
                      <a:endParaRPr lang="zh-CN" altLang="en-US" sz="1800" baseline="0" dirty="0">
                        <a:solidFill>
                          <a:schemeClr val="accent5">
                            <a:lumMod val="10000"/>
                          </a:schemeClr>
                        </a:solidFill>
                      </a:endParaRPr>
                    </a:p>
                  </a:txBody>
                  <a:tcPr marL="91463" marR="91463" marT="45721" marB="45721">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800" baseline="0" dirty="0">
                        <a:solidFill>
                          <a:schemeClr val="accent5">
                            <a:lumMod val="10000"/>
                          </a:schemeClr>
                        </a:solidFill>
                      </a:endParaRPr>
                    </a:p>
                  </a:txBody>
                  <a:tcPr marL="91463" marR="91463" marT="45721" marB="45721">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30405">
                <a:tc>
                  <a:txBody>
                    <a:bodyPr/>
                    <a:lstStyle/>
                    <a:p>
                      <a:pPr algn="ctr"/>
                      <a:endParaRPr lang="zh-CN" altLang="en-US" sz="1800" baseline="0">
                        <a:solidFill>
                          <a:schemeClr val="accent5">
                            <a:lumMod val="10000"/>
                          </a:schemeClr>
                        </a:solidFill>
                      </a:endParaRPr>
                    </a:p>
                  </a:txBody>
                  <a:tcPr marL="91463" marR="91463" marT="45721" marB="45721">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800" baseline="0" dirty="0">
                        <a:solidFill>
                          <a:schemeClr val="accent5">
                            <a:lumMod val="10000"/>
                          </a:schemeClr>
                        </a:solidFill>
                      </a:endParaRPr>
                    </a:p>
                  </a:txBody>
                  <a:tcPr marL="91463" marR="91463" marT="45721" marB="45721">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8459" name="AutoShape 5">
            <a:extLst>
              <a:ext uri="{FF2B5EF4-FFF2-40B4-BE49-F238E27FC236}">
                <a16:creationId xmlns:a16="http://schemas.microsoft.com/office/drawing/2014/main" id="{79631F12-4637-1C4B-607A-F7DC1DD91D9E}"/>
              </a:ext>
            </a:extLst>
          </p:cNvPr>
          <p:cNvSpPr>
            <a:spLocks noChangeArrowheads="1"/>
          </p:cNvSpPr>
          <p:nvPr/>
        </p:nvSpPr>
        <p:spPr bwMode="auto">
          <a:xfrm>
            <a:off x="7386638" y="1076325"/>
            <a:ext cx="1574800" cy="785813"/>
          </a:xfrm>
          <a:prstGeom prst="cloudCallout">
            <a:avLst>
              <a:gd name="adj1" fmla="val 49296"/>
              <a:gd name="adj2" fmla="val 75856"/>
            </a:avLst>
          </a:prstGeom>
          <a:solidFill>
            <a:schemeClr val="accent1"/>
          </a:solidFill>
          <a:ln w="9525">
            <a:solidFill>
              <a:schemeClr val="tx1"/>
            </a:solidFill>
            <a:round/>
            <a:headEnd/>
            <a:tailEnd/>
          </a:ln>
        </p:spPr>
        <p:txBody>
          <a:bodyPr lIns="0" tIns="0" rIns="0" bIns="0"/>
          <a:lstStyle/>
          <a:p>
            <a:pPr algn="ctr" eaLnBrk="0" hangingPunct="0"/>
            <a:r>
              <a:rPr lang="zh-CN" altLang="zh-CN"/>
              <a:t>事务执行</a:t>
            </a:r>
            <a:r>
              <a:rPr lang="zh-CN" altLang="en-US"/>
              <a:t>的</a:t>
            </a:r>
            <a:r>
              <a:rPr lang="zh-CN" altLang="zh-CN"/>
              <a:t>日志是什么 </a:t>
            </a:r>
            <a:r>
              <a:rPr lang="zh-CN" altLang="en-US"/>
              <a:t>？</a:t>
            </a:r>
            <a:r>
              <a:rPr lang="zh-CN" altLang="en-US" b="0"/>
              <a:t> </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编号占位符 3">
            <a:extLst>
              <a:ext uri="{FF2B5EF4-FFF2-40B4-BE49-F238E27FC236}">
                <a16:creationId xmlns:a16="http://schemas.microsoft.com/office/drawing/2014/main" id="{CBA356DC-2D3D-53DA-0966-18F9997493D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86AC334B-C63B-496F-A713-DAC7593AAED4}" type="slidenum">
              <a:rPr lang="zh-CN" altLang="en-US"/>
              <a:pPr eaLnBrk="0" hangingPunct="0"/>
              <a:t>425</a:t>
            </a:fld>
            <a:endParaRPr lang="zh-CN" altLang="en-US"/>
          </a:p>
        </p:txBody>
      </p:sp>
      <p:sp>
        <p:nvSpPr>
          <p:cNvPr id="19458" name="Rectangle 2">
            <a:extLst>
              <a:ext uri="{FF2B5EF4-FFF2-40B4-BE49-F238E27FC236}">
                <a16:creationId xmlns:a16="http://schemas.microsoft.com/office/drawing/2014/main" id="{FA859B95-2BD8-5ACE-72F5-386A97B59BD3}"/>
              </a:ext>
            </a:extLst>
          </p:cNvPr>
          <p:cNvSpPr>
            <a:spLocks noGrp="1" noChangeArrowheads="1"/>
          </p:cNvSpPr>
          <p:nvPr>
            <p:ph type="title" idx="4294967295"/>
          </p:nvPr>
        </p:nvSpPr>
        <p:spPr>
          <a:xfrm>
            <a:off x="523875" y="698500"/>
            <a:ext cx="8077200" cy="609600"/>
          </a:xfrm>
        </p:spPr>
        <p:txBody>
          <a:bodyPr anchor="b"/>
          <a:lstStyle/>
          <a:p>
            <a:r>
              <a:rPr lang="zh-CN" altLang="en-US" sz="2400" b="1"/>
              <a:t>基于日志的恢复机制</a:t>
            </a:r>
          </a:p>
        </p:txBody>
      </p:sp>
      <p:sp>
        <p:nvSpPr>
          <p:cNvPr id="848899" name="Rectangle 3">
            <a:extLst>
              <a:ext uri="{FF2B5EF4-FFF2-40B4-BE49-F238E27FC236}">
                <a16:creationId xmlns:a16="http://schemas.microsoft.com/office/drawing/2014/main" id="{DC1CE49C-C889-4091-1DF6-65E7044A3E4A}"/>
              </a:ext>
            </a:extLst>
          </p:cNvPr>
          <p:cNvSpPr>
            <a:spLocks noGrp="1" noChangeArrowheads="1"/>
          </p:cNvSpPr>
          <p:nvPr>
            <p:ph type="body" idx="4294967295"/>
          </p:nvPr>
        </p:nvSpPr>
        <p:spPr>
          <a:xfrm>
            <a:off x="684213" y="1971675"/>
            <a:ext cx="7772400" cy="4392613"/>
          </a:xfrm>
        </p:spPr>
        <p:txBody>
          <a:bodyPr/>
          <a:lstStyle/>
          <a:p>
            <a:pPr>
              <a:lnSpc>
                <a:spcPct val="80000"/>
              </a:lnSpc>
              <a:buFontTx/>
              <a:buNone/>
              <a:defRPr/>
            </a:pPr>
            <a:r>
              <a:rPr lang="en-US" altLang="zh-CN" sz="1800" b="1">
                <a:latin typeface="Times New Roman" panose="02020603050405020304" pitchFamily="1" charset="0"/>
              </a:rPr>
              <a:t>      Log                           Write                 Output</a:t>
            </a:r>
            <a:endParaRPr lang="en-US" altLang="zh-CN" sz="1800">
              <a:latin typeface="Times New Roman" panose="02020603050405020304" pitchFamily="1" charset="0"/>
            </a:endParaRPr>
          </a:p>
          <a:p>
            <a:pPr>
              <a:lnSpc>
                <a:spcPct val="80000"/>
              </a:lnSpc>
              <a:buFontTx/>
              <a:buNone/>
              <a:defRPr/>
            </a:pPr>
            <a:endParaRPr lang="en-US" altLang="zh-CN" sz="1800">
              <a:latin typeface="Times New Roman" panose="02020603050405020304" pitchFamily="1" charset="0"/>
            </a:endParaRPr>
          </a:p>
          <a:p>
            <a:pPr>
              <a:lnSpc>
                <a:spcPct val="60000"/>
              </a:lnSpc>
              <a:buFontTx/>
              <a:buNone/>
              <a:defRPr/>
            </a:pPr>
            <a:r>
              <a:rPr lang="en-US" altLang="zh-CN" sz="1800">
                <a:latin typeface="Times New Roman" panose="02020603050405020304" pitchFamily="1" charset="0"/>
              </a:rPr>
              <a:t>&lt;</a:t>
            </a:r>
            <a:r>
              <a:rPr lang="en-US" altLang="zh-CN" sz="1800" i="1">
                <a:latin typeface="Times New Roman" panose="02020603050405020304" pitchFamily="1" charset="0"/>
              </a:rPr>
              <a:t>T</a:t>
            </a:r>
            <a:r>
              <a:rPr lang="en-US" altLang="zh-CN" sz="1800" baseline="-25000">
                <a:latin typeface="Times New Roman" panose="02020603050405020304" pitchFamily="1" charset="0"/>
              </a:rPr>
              <a:t>0</a:t>
            </a:r>
            <a:r>
              <a:rPr lang="en-US" altLang="zh-CN" sz="1800" i="1">
                <a:latin typeface="Times New Roman" panose="02020603050405020304" pitchFamily="1" charset="0"/>
              </a:rPr>
              <a:t> </a:t>
            </a:r>
            <a:r>
              <a:rPr lang="en-US" altLang="zh-CN" sz="1800" b="1">
                <a:latin typeface="Times New Roman" panose="02020603050405020304" pitchFamily="1" charset="0"/>
              </a:rPr>
              <a:t>start</a:t>
            </a:r>
            <a:r>
              <a:rPr lang="en-US" altLang="zh-CN" sz="1800">
                <a:latin typeface="Times New Roman" panose="02020603050405020304" pitchFamily="1" charset="0"/>
              </a:rPr>
              <a:t>&gt;</a:t>
            </a:r>
          </a:p>
          <a:p>
            <a:pPr>
              <a:lnSpc>
                <a:spcPct val="80000"/>
              </a:lnSpc>
              <a:buFontTx/>
              <a:buNone/>
              <a:defRPr/>
            </a:pPr>
            <a:r>
              <a:rPr lang="en-US" altLang="zh-CN" sz="1800">
                <a:latin typeface="Times New Roman" panose="02020603050405020304" pitchFamily="1" charset="0"/>
              </a:rPr>
              <a:t>&lt;</a:t>
            </a:r>
            <a:r>
              <a:rPr lang="en-US" altLang="zh-CN" sz="1800" i="1">
                <a:latin typeface="Times New Roman" panose="02020603050405020304" pitchFamily="1" charset="0"/>
              </a:rPr>
              <a:t>T</a:t>
            </a:r>
            <a:r>
              <a:rPr lang="en-US" altLang="zh-CN" sz="1800" i="1" baseline="-25000">
                <a:latin typeface="Times New Roman" panose="02020603050405020304" pitchFamily="1" charset="0"/>
              </a:rPr>
              <a:t>0</a:t>
            </a:r>
            <a:r>
              <a:rPr lang="en-US" altLang="zh-CN" sz="1800" i="1">
                <a:latin typeface="Times New Roman" panose="02020603050405020304" pitchFamily="1" charset="0"/>
              </a:rPr>
              <a:t>,</a:t>
            </a:r>
            <a:r>
              <a:rPr lang="en-US" altLang="zh-CN" sz="1800">
                <a:latin typeface="Times New Roman" panose="02020603050405020304" pitchFamily="1" charset="0"/>
              </a:rPr>
              <a:t> A, 1000, 950&gt;</a:t>
            </a:r>
          </a:p>
          <a:p>
            <a:pPr>
              <a:lnSpc>
                <a:spcPct val="70000"/>
              </a:lnSpc>
              <a:buFontTx/>
              <a:buNone/>
              <a:defRPr/>
            </a:pPr>
            <a:r>
              <a:rPr lang="en-US" altLang="zh-CN" sz="1800" i="1">
                <a:latin typeface="Times New Roman" panose="02020603050405020304" pitchFamily="1" charset="0"/>
              </a:rPr>
              <a:t>&lt;T</a:t>
            </a:r>
            <a:r>
              <a:rPr lang="en-US" altLang="zh-CN" sz="1800" baseline="-25000">
                <a:latin typeface="Times New Roman" panose="02020603050405020304" pitchFamily="1" charset="0"/>
              </a:rPr>
              <a:t>o</a:t>
            </a:r>
            <a:r>
              <a:rPr lang="en-US" altLang="zh-CN" sz="1800" i="1">
                <a:latin typeface="Times New Roman" panose="02020603050405020304" pitchFamily="1" charset="0"/>
              </a:rPr>
              <a:t>,</a:t>
            </a:r>
            <a:r>
              <a:rPr lang="en-US" altLang="zh-CN" sz="1800">
                <a:latin typeface="Times New Roman" panose="02020603050405020304" pitchFamily="1" charset="0"/>
              </a:rPr>
              <a:t> B, 2000, 2050&gt;</a:t>
            </a:r>
          </a:p>
          <a:p>
            <a:pPr>
              <a:lnSpc>
                <a:spcPct val="80000"/>
              </a:lnSpc>
              <a:buFontTx/>
              <a:buNone/>
              <a:defRPr/>
            </a:pPr>
            <a:r>
              <a:rPr lang="en-US" altLang="zh-CN" sz="1800">
                <a:latin typeface="Times New Roman" panose="02020603050405020304" pitchFamily="1" charset="0"/>
              </a:rPr>
              <a:t>                                      </a:t>
            </a:r>
            <a:r>
              <a:rPr lang="en-US" altLang="zh-CN" sz="1800" i="1">
                <a:latin typeface="Times New Roman" panose="02020603050405020304" pitchFamily="1" charset="0"/>
              </a:rPr>
              <a:t>A</a:t>
            </a:r>
            <a:r>
              <a:rPr lang="en-US" altLang="zh-CN" sz="1800">
                <a:latin typeface="Times New Roman" panose="02020603050405020304" pitchFamily="1" charset="0"/>
              </a:rPr>
              <a:t> = 950</a:t>
            </a:r>
          </a:p>
          <a:p>
            <a:pPr>
              <a:lnSpc>
                <a:spcPct val="60000"/>
              </a:lnSpc>
              <a:buFontTx/>
              <a:buNone/>
              <a:defRPr/>
            </a:pPr>
            <a:r>
              <a:rPr lang="en-US" altLang="zh-CN" sz="1800">
                <a:latin typeface="Times New Roman" panose="02020603050405020304" pitchFamily="1" charset="0"/>
              </a:rPr>
              <a:t>                                      </a:t>
            </a:r>
            <a:r>
              <a:rPr lang="en-US" altLang="zh-CN" sz="1800" i="1">
                <a:latin typeface="Times New Roman" panose="02020603050405020304" pitchFamily="1" charset="0"/>
              </a:rPr>
              <a:t>B</a:t>
            </a:r>
            <a:r>
              <a:rPr lang="en-US" altLang="zh-CN" sz="1800">
                <a:latin typeface="Times New Roman" panose="02020603050405020304" pitchFamily="1" charset="0"/>
              </a:rPr>
              <a:t> = 2050</a:t>
            </a:r>
          </a:p>
          <a:p>
            <a:pPr>
              <a:lnSpc>
                <a:spcPct val="80000"/>
              </a:lnSpc>
              <a:buFontTx/>
              <a:buNone/>
              <a:defRPr/>
            </a:pPr>
            <a:r>
              <a:rPr lang="en-US" altLang="zh-CN" sz="1800">
                <a:latin typeface="Times New Roman" panose="02020603050405020304" pitchFamily="1" charset="0"/>
              </a:rPr>
              <a:t>&lt;</a:t>
            </a:r>
            <a:r>
              <a:rPr lang="en-US" altLang="zh-CN" sz="1800" i="1">
                <a:latin typeface="Times New Roman" panose="02020603050405020304" pitchFamily="1" charset="0"/>
              </a:rPr>
              <a:t>T</a:t>
            </a:r>
            <a:r>
              <a:rPr lang="en-US" altLang="zh-CN" sz="1800" baseline="-25000">
                <a:latin typeface="Times New Roman" panose="02020603050405020304" pitchFamily="1" charset="0"/>
              </a:rPr>
              <a:t>0</a:t>
            </a:r>
            <a:r>
              <a:rPr lang="en-US" altLang="zh-CN" sz="1800">
                <a:latin typeface="Times New Roman" panose="02020603050405020304" pitchFamily="1" charset="0"/>
              </a:rPr>
              <a:t> </a:t>
            </a:r>
            <a:r>
              <a:rPr lang="en-US" altLang="zh-CN" sz="1800" b="1">
                <a:latin typeface="Times New Roman" panose="02020603050405020304" pitchFamily="1" charset="0"/>
              </a:rPr>
              <a:t>commit</a:t>
            </a:r>
            <a:r>
              <a:rPr lang="en-US" altLang="zh-CN" sz="1800">
                <a:latin typeface="Times New Roman" panose="02020603050405020304" pitchFamily="1" charset="0"/>
              </a:rPr>
              <a:t>&gt;</a:t>
            </a:r>
          </a:p>
          <a:p>
            <a:pPr>
              <a:lnSpc>
                <a:spcPct val="80000"/>
              </a:lnSpc>
              <a:buFontTx/>
              <a:buNone/>
              <a:defRPr/>
            </a:pPr>
            <a:r>
              <a:rPr lang="en-US" altLang="zh-CN" sz="1800">
                <a:latin typeface="Times New Roman" panose="02020603050405020304" pitchFamily="1" charset="0"/>
              </a:rPr>
              <a:t>&lt;</a:t>
            </a:r>
            <a:r>
              <a:rPr lang="en-US" altLang="zh-CN" sz="1800" i="1">
                <a:latin typeface="Times New Roman" panose="02020603050405020304" pitchFamily="1" charset="0"/>
              </a:rPr>
              <a:t>T</a:t>
            </a:r>
            <a:r>
              <a:rPr lang="en-US" altLang="zh-CN" sz="1800" baseline="-25000">
                <a:latin typeface="Times New Roman" panose="02020603050405020304" pitchFamily="1" charset="0"/>
              </a:rPr>
              <a:t>1</a:t>
            </a:r>
            <a:r>
              <a:rPr lang="en-US" altLang="zh-CN" sz="1800">
                <a:latin typeface="Times New Roman" panose="02020603050405020304" pitchFamily="1" charset="0"/>
              </a:rPr>
              <a:t> </a:t>
            </a:r>
            <a:r>
              <a:rPr lang="en-US" altLang="zh-CN" sz="1800" b="1">
                <a:latin typeface="Times New Roman" panose="02020603050405020304" pitchFamily="1" charset="0"/>
              </a:rPr>
              <a:t>start</a:t>
            </a:r>
            <a:r>
              <a:rPr lang="en-US" altLang="zh-CN" sz="1800">
                <a:latin typeface="Times New Roman" panose="02020603050405020304" pitchFamily="1" charset="0"/>
              </a:rPr>
              <a:t>&gt;</a:t>
            </a:r>
          </a:p>
          <a:p>
            <a:pPr>
              <a:lnSpc>
                <a:spcPct val="60000"/>
              </a:lnSpc>
              <a:buFontTx/>
              <a:buNone/>
              <a:defRPr/>
            </a:pPr>
            <a:r>
              <a:rPr lang="en-US" altLang="zh-CN" sz="1800">
                <a:latin typeface="Times New Roman" panose="02020603050405020304" pitchFamily="1" charset="0"/>
              </a:rPr>
              <a:t>&lt;</a:t>
            </a:r>
            <a:r>
              <a:rPr lang="en-US" altLang="zh-CN" sz="1800" i="1">
                <a:latin typeface="Times New Roman" panose="02020603050405020304" pitchFamily="1" charset="0"/>
              </a:rPr>
              <a:t>T</a:t>
            </a:r>
            <a:r>
              <a:rPr lang="en-US" altLang="zh-CN" sz="1800" baseline="-25000">
                <a:latin typeface="Times New Roman" panose="02020603050405020304" pitchFamily="1" charset="0"/>
              </a:rPr>
              <a:t>1</a:t>
            </a:r>
            <a:r>
              <a:rPr lang="en-US" altLang="zh-CN" sz="1800">
                <a:latin typeface="Times New Roman" panose="02020603050405020304" pitchFamily="1" charset="0"/>
              </a:rPr>
              <a:t>, C, 700, 600&gt;</a:t>
            </a:r>
          </a:p>
          <a:p>
            <a:pPr>
              <a:lnSpc>
                <a:spcPct val="80000"/>
              </a:lnSpc>
              <a:buFontTx/>
              <a:buNone/>
              <a:defRPr/>
            </a:pPr>
            <a:r>
              <a:rPr lang="en-US" altLang="zh-CN" sz="1800">
                <a:latin typeface="Times New Roman" panose="02020603050405020304" pitchFamily="1" charset="0"/>
              </a:rPr>
              <a:t>                                      </a:t>
            </a:r>
            <a:r>
              <a:rPr lang="en-US" altLang="zh-CN" sz="1800" i="1">
                <a:latin typeface="Times New Roman" panose="02020603050405020304" pitchFamily="1" charset="0"/>
              </a:rPr>
              <a:t>C</a:t>
            </a:r>
            <a:r>
              <a:rPr lang="en-US" altLang="zh-CN" sz="1800">
                <a:latin typeface="Times New Roman" panose="02020603050405020304" pitchFamily="1" charset="0"/>
              </a:rPr>
              <a:t> = 600</a:t>
            </a:r>
          </a:p>
          <a:p>
            <a:pPr>
              <a:lnSpc>
                <a:spcPct val="80000"/>
              </a:lnSpc>
              <a:buFontTx/>
              <a:buNone/>
              <a:defRPr/>
            </a:pPr>
            <a:r>
              <a:rPr lang="en-US" altLang="zh-CN" sz="1800">
                <a:latin typeface="Times New Roman" panose="02020603050405020304" pitchFamily="1" charset="0"/>
              </a:rPr>
              <a:t>                                                                    </a:t>
            </a:r>
            <a:r>
              <a:rPr lang="en-US" altLang="zh-CN" sz="1800" i="1">
                <a:latin typeface="Times New Roman" panose="02020603050405020304" pitchFamily="1" charset="0"/>
              </a:rPr>
              <a:t>B</a:t>
            </a:r>
            <a:r>
              <a:rPr lang="en-US" altLang="zh-CN" sz="1800" i="1" baseline="-25000">
                <a:latin typeface="Times New Roman" panose="02020603050405020304" pitchFamily="1" charset="0"/>
              </a:rPr>
              <a:t>B </a:t>
            </a:r>
            <a:r>
              <a:rPr lang="en-US" altLang="zh-CN" sz="1800">
                <a:latin typeface="Times New Roman" panose="02020603050405020304" pitchFamily="1" charset="0"/>
              </a:rPr>
              <a:t>, </a:t>
            </a:r>
            <a:r>
              <a:rPr lang="en-US" altLang="zh-CN" sz="1800" i="1">
                <a:latin typeface="Times New Roman" panose="02020603050405020304" pitchFamily="1" charset="0"/>
              </a:rPr>
              <a:t>B</a:t>
            </a:r>
            <a:r>
              <a:rPr lang="en-US" altLang="zh-CN" sz="1800" i="1" baseline="-25000">
                <a:latin typeface="Times New Roman" panose="02020603050405020304" pitchFamily="1" charset="0"/>
              </a:rPr>
              <a:t>C</a:t>
            </a:r>
            <a:endParaRPr lang="en-US" altLang="zh-CN" sz="1800">
              <a:latin typeface="Times New Roman" panose="02020603050405020304" pitchFamily="1" charset="0"/>
            </a:endParaRPr>
          </a:p>
          <a:p>
            <a:pPr>
              <a:lnSpc>
                <a:spcPct val="70000"/>
              </a:lnSpc>
              <a:buFontTx/>
              <a:buNone/>
              <a:defRPr/>
            </a:pPr>
            <a:r>
              <a:rPr lang="en-US" altLang="zh-CN" sz="1800">
                <a:latin typeface="Times New Roman" panose="02020603050405020304" pitchFamily="1" charset="0"/>
              </a:rPr>
              <a:t>&lt;</a:t>
            </a:r>
            <a:r>
              <a:rPr lang="en-US" altLang="zh-CN" sz="1800" i="1">
                <a:latin typeface="Times New Roman" panose="02020603050405020304" pitchFamily="1" charset="0"/>
              </a:rPr>
              <a:t>T</a:t>
            </a:r>
            <a:r>
              <a:rPr lang="en-US" altLang="zh-CN" sz="1800" baseline="-25000">
                <a:latin typeface="Times New Roman" panose="02020603050405020304" pitchFamily="1" charset="0"/>
              </a:rPr>
              <a:t>1</a:t>
            </a:r>
            <a:r>
              <a:rPr lang="en-US" altLang="zh-CN" sz="1800">
                <a:latin typeface="Times New Roman" panose="02020603050405020304" pitchFamily="1" charset="0"/>
              </a:rPr>
              <a:t> </a:t>
            </a:r>
            <a:r>
              <a:rPr lang="en-US" altLang="zh-CN" sz="1800" b="1">
                <a:latin typeface="Times New Roman" panose="02020603050405020304" pitchFamily="1" charset="0"/>
              </a:rPr>
              <a:t>commit</a:t>
            </a:r>
            <a:r>
              <a:rPr lang="en-US" altLang="zh-CN" sz="1800">
                <a:latin typeface="Times New Roman" panose="02020603050405020304" pitchFamily="1" charset="0"/>
              </a:rPr>
              <a:t>&gt;</a:t>
            </a:r>
          </a:p>
          <a:p>
            <a:pPr>
              <a:lnSpc>
                <a:spcPct val="70000"/>
              </a:lnSpc>
              <a:buFontTx/>
              <a:buNone/>
              <a:defRPr/>
            </a:pPr>
            <a:r>
              <a:rPr lang="en-US" altLang="zh-CN" sz="1800">
                <a:latin typeface="Times New Roman" panose="02020603050405020304" pitchFamily="1" charset="0"/>
              </a:rPr>
              <a:t>                                                                    </a:t>
            </a:r>
            <a:r>
              <a:rPr lang="en-US" altLang="zh-CN" sz="1800" i="1">
                <a:latin typeface="Times New Roman" panose="02020603050405020304" pitchFamily="1" charset="0"/>
              </a:rPr>
              <a:t>B</a:t>
            </a:r>
            <a:r>
              <a:rPr lang="en-US" altLang="zh-CN" sz="1800" i="1" baseline="-25000">
                <a:latin typeface="Times New Roman" panose="02020603050405020304" pitchFamily="1" charset="0"/>
              </a:rPr>
              <a:t>A</a:t>
            </a:r>
            <a:br>
              <a:rPr lang="en-US" altLang="zh-CN" sz="1800" i="1" baseline="-25000">
                <a:latin typeface="Times New Roman" panose="02020603050405020304" pitchFamily="1" charset="0"/>
              </a:rPr>
            </a:br>
            <a:endParaRPr lang="en-US" altLang="zh-CN" sz="1800">
              <a:latin typeface="Times New Roman" panose="02020603050405020304" pitchFamily="1" charset="0"/>
            </a:endParaRPr>
          </a:p>
          <a:p>
            <a:pPr>
              <a:lnSpc>
                <a:spcPct val="80000"/>
              </a:lnSpc>
              <a:defRPr/>
            </a:pPr>
            <a:r>
              <a:rPr lang="en-US" altLang="zh-CN" sz="1800" b="1">
                <a:latin typeface="Times New Roman" panose="02020603050405020304" pitchFamily="1" charset="0"/>
              </a:rPr>
              <a:t>Note:</a:t>
            </a:r>
            <a:r>
              <a:rPr lang="en-US" altLang="zh-CN" sz="1800">
                <a:latin typeface="Times New Roman" panose="02020603050405020304" pitchFamily="1" charset="0"/>
              </a:rPr>
              <a:t> </a:t>
            </a:r>
            <a:r>
              <a:rPr lang="en-US" altLang="zh-CN" sz="1800" i="1">
                <a:latin typeface="Times New Roman" panose="02020603050405020304" pitchFamily="1" charset="0"/>
              </a:rPr>
              <a:t>B</a:t>
            </a:r>
            <a:r>
              <a:rPr lang="en-US" altLang="zh-CN" sz="1800" i="1" baseline="-25000">
                <a:latin typeface="Times New Roman" panose="02020603050405020304" pitchFamily="1" charset="0"/>
              </a:rPr>
              <a:t>X</a:t>
            </a:r>
            <a:r>
              <a:rPr lang="en-US" altLang="zh-CN" sz="1800" i="1">
                <a:latin typeface="Times New Roman" panose="02020603050405020304" pitchFamily="1" charset="0"/>
              </a:rPr>
              <a:t> </a:t>
            </a:r>
            <a:r>
              <a:rPr lang="en-US" altLang="zh-CN" sz="1800">
                <a:latin typeface="Times New Roman" panose="02020603050405020304" pitchFamily="1" charset="0"/>
              </a:rPr>
              <a:t>denotes block containing </a:t>
            </a:r>
            <a:r>
              <a:rPr lang="en-US" altLang="zh-CN" sz="1800" i="1">
                <a:latin typeface="Times New Roman" panose="02020603050405020304" pitchFamily="1" charset="0"/>
              </a:rPr>
              <a:t>X</a:t>
            </a:r>
            <a:r>
              <a:rPr lang="en-US" altLang="zh-CN" sz="1800">
                <a:latin typeface="Times New Roman" panose="02020603050405020304" pitchFamily="1" charset="0"/>
              </a:rPr>
              <a:t>.</a:t>
            </a:r>
          </a:p>
        </p:txBody>
      </p:sp>
      <p:grpSp>
        <p:nvGrpSpPr>
          <p:cNvPr id="848925" name="Group 29">
            <a:extLst>
              <a:ext uri="{FF2B5EF4-FFF2-40B4-BE49-F238E27FC236}">
                <a16:creationId xmlns:a16="http://schemas.microsoft.com/office/drawing/2014/main" id="{46AA64D1-3FA8-B00A-43AF-320F6678128E}"/>
              </a:ext>
            </a:extLst>
          </p:cNvPr>
          <p:cNvGrpSpPr>
            <a:grpSpLocks/>
          </p:cNvGrpSpPr>
          <p:nvPr/>
        </p:nvGrpSpPr>
        <p:grpSpPr bwMode="auto">
          <a:xfrm>
            <a:off x="5716588" y="4946650"/>
            <a:ext cx="2179637" cy="1328738"/>
            <a:chOff x="3697" y="3098"/>
            <a:chExt cx="1373" cy="837"/>
          </a:xfrm>
        </p:grpSpPr>
        <p:sp>
          <p:nvSpPr>
            <p:cNvPr id="848901" name="AutoShape 5">
              <a:extLst>
                <a:ext uri="{FF2B5EF4-FFF2-40B4-BE49-F238E27FC236}">
                  <a16:creationId xmlns:a16="http://schemas.microsoft.com/office/drawing/2014/main" id="{80B62A8F-1A00-BB76-E56C-32CB60798181}"/>
                </a:ext>
              </a:extLst>
            </p:cNvPr>
            <p:cNvSpPr>
              <a:spLocks noChangeArrowheads="1"/>
            </p:cNvSpPr>
            <p:nvPr/>
          </p:nvSpPr>
          <p:spPr bwMode="auto">
            <a:xfrm>
              <a:off x="3697" y="3098"/>
              <a:ext cx="1373" cy="355"/>
            </a:xfrm>
            <a:prstGeom prst="wedgeRoundRectCallout">
              <a:avLst>
                <a:gd name="adj1" fmla="val -59468"/>
                <a:gd name="adj2" fmla="val -42394"/>
                <a:gd name="adj3" fmla="val 16667"/>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altLang="zh-CN" sz="1600" b="0">
                  <a:latin typeface="Tahoma" panose="020B0604030504040204" pitchFamily="1" charset="0"/>
                  <a:ea typeface="MS PGothic" panose="020B0600070205080204" pitchFamily="34" charset="-128"/>
                </a:rPr>
                <a:t>B</a:t>
              </a:r>
              <a:r>
                <a:rPr lang="en-US" altLang="zh-CN" sz="1600" b="0" baseline="-25000">
                  <a:latin typeface="Tahoma" panose="020B0604030504040204" pitchFamily="1" charset="0"/>
                  <a:ea typeface="MS PGothic" panose="020B0600070205080204" pitchFamily="34" charset="-128"/>
                </a:rPr>
                <a:t>C</a:t>
              </a:r>
              <a:r>
                <a:rPr lang="en-US" altLang="zh-CN" sz="1600" b="0">
                  <a:latin typeface="Tahoma" panose="020B0604030504040204" pitchFamily="1" charset="0"/>
                  <a:ea typeface="MS PGothic" panose="020B0600070205080204" pitchFamily="34" charset="-128"/>
                </a:rPr>
                <a:t> output </a:t>
              </a:r>
              <a:r>
                <a:rPr lang="en-US" altLang="zh-CN" sz="1600" b="0">
                  <a:solidFill>
                    <a:srgbClr val="0066FF"/>
                  </a:solidFill>
                  <a:latin typeface="Tahoma" panose="020B0604030504040204" pitchFamily="1" charset="0"/>
                  <a:ea typeface="MS PGothic" panose="020B0600070205080204" pitchFamily="34" charset="-128"/>
                </a:rPr>
                <a:t>before</a:t>
              </a:r>
              <a:r>
                <a:rPr lang="en-US" altLang="zh-CN" sz="1600" b="0">
                  <a:latin typeface="Tahoma" panose="020B0604030504040204" pitchFamily="1" charset="0"/>
                  <a:ea typeface="MS PGothic" panose="020B0600070205080204" pitchFamily="34" charset="-128"/>
                </a:rPr>
                <a:t> T</a:t>
              </a:r>
              <a:r>
                <a:rPr lang="en-US" altLang="zh-CN" sz="1600" b="0" baseline="-25000">
                  <a:latin typeface="Tahoma" panose="020B0604030504040204" pitchFamily="1" charset="0"/>
                  <a:ea typeface="MS PGothic" panose="020B0600070205080204" pitchFamily="34" charset="-128"/>
                </a:rPr>
                <a:t>1 </a:t>
              </a:r>
              <a:r>
                <a:rPr lang="en-US" altLang="zh-CN" sz="1600" b="0">
                  <a:latin typeface="Tahoma" panose="020B0604030504040204" pitchFamily="1" charset="0"/>
                  <a:ea typeface="MS PGothic" panose="020B0600070205080204" pitchFamily="34" charset="-128"/>
                </a:rPr>
                <a:t>commits</a:t>
              </a:r>
            </a:p>
          </p:txBody>
        </p:sp>
        <p:sp>
          <p:nvSpPr>
            <p:cNvPr id="848902" name="AutoShape 6">
              <a:extLst>
                <a:ext uri="{FF2B5EF4-FFF2-40B4-BE49-F238E27FC236}">
                  <a16:creationId xmlns:a16="http://schemas.microsoft.com/office/drawing/2014/main" id="{E30715F2-03A7-FDD4-7B9D-82D3F8E22A50}"/>
                </a:ext>
              </a:extLst>
            </p:cNvPr>
            <p:cNvSpPr>
              <a:spLocks noChangeArrowheads="1"/>
            </p:cNvSpPr>
            <p:nvPr/>
          </p:nvSpPr>
          <p:spPr bwMode="auto">
            <a:xfrm>
              <a:off x="3758" y="3580"/>
              <a:ext cx="1305" cy="355"/>
            </a:xfrm>
            <a:prstGeom prst="wedgeRoundRectCallout">
              <a:avLst>
                <a:gd name="adj1" fmla="val -70995"/>
                <a:gd name="adj2" fmla="val -70847"/>
                <a:gd name="adj3" fmla="val 16667"/>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altLang="zh-CN" sz="1600" b="0">
                  <a:latin typeface="Tahoma" panose="020B0604030504040204" pitchFamily="1" charset="0"/>
                  <a:ea typeface="MS PGothic" panose="020B0600070205080204" pitchFamily="34" charset="-128"/>
                </a:rPr>
                <a:t>B</a:t>
              </a:r>
              <a:r>
                <a:rPr lang="en-US" altLang="zh-CN" sz="1600" b="0" baseline="-25000">
                  <a:latin typeface="Tahoma" panose="020B0604030504040204" pitchFamily="1" charset="0"/>
                  <a:ea typeface="MS PGothic" panose="020B0600070205080204" pitchFamily="34" charset="-128"/>
                </a:rPr>
                <a:t>A</a:t>
              </a:r>
              <a:r>
                <a:rPr lang="en-US" altLang="zh-CN" sz="1600" b="0">
                  <a:latin typeface="Tahoma" panose="020B0604030504040204" pitchFamily="1" charset="0"/>
                  <a:ea typeface="MS PGothic" panose="020B0600070205080204" pitchFamily="34" charset="-128"/>
                </a:rPr>
                <a:t> output </a:t>
              </a:r>
              <a:r>
                <a:rPr lang="en-US" altLang="zh-CN" sz="1600" b="0">
                  <a:solidFill>
                    <a:srgbClr val="0066FF"/>
                  </a:solidFill>
                  <a:latin typeface="Tahoma" panose="020B0604030504040204" pitchFamily="1" charset="0"/>
                  <a:ea typeface="MS PGothic" panose="020B0600070205080204" pitchFamily="34" charset="-128"/>
                </a:rPr>
                <a:t>after</a:t>
              </a:r>
              <a:r>
                <a:rPr lang="en-US" altLang="zh-CN" sz="1600" b="0">
                  <a:latin typeface="Tahoma" panose="020B0604030504040204" pitchFamily="1" charset="0"/>
                  <a:ea typeface="MS PGothic" panose="020B0600070205080204" pitchFamily="34" charset="-128"/>
                </a:rPr>
                <a:t> T</a:t>
              </a:r>
              <a:r>
                <a:rPr lang="en-US" altLang="zh-CN" sz="1600" b="0" baseline="-25000">
                  <a:latin typeface="Tahoma" panose="020B0604030504040204" pitchFamily="1" charset="0"/>
                  <a:ea typeface="MS PGothic" panose="020B0600070205080204" pitchFamily="34" charset="-128"/>
                </a:rPr>
                <a:t>0 </a:t>
              </a:r>
              <a:r>
                <a:rPr lang="en-US" altLang="zh-CN" sz="1600" b="0">
                  <a:latin typeface="Tahoma" panose="020B0604030504040204" pitchFamily="1" charset="0"/>
                  <a:ea typeface="MS PGothic" panose="020B0600070205080204" pitchFamily="34" charset="-128"/>
                </a:rPr>
                <a:t>commits</a:t>
              </a:r>
            </a:p>
          </p:txBody>
        </p:sp>
      </p:grpSp>
      <p:grpSp>
        <p:nvGrpSpPr>
          <p:cNvPr id="848907" name="Group 11">
            <a:extLst>
              <a:ext uri="{FF2B5EF4-FFF2-40B4-BE49-F238E27FC236}">
                <a16:creationId xmlns:a16="http://schemas.microsoft.com/office/drawing/2014/main" id="{43242950-EB09-CD96-62CE-FD55150BB90D}"/>
              </a:ext>
            </a:extLst>
          </p:cNvPr>
          <p:cNvGrpSpPr>
            <a:grpSpLocks/>
          </p:cNvGrpSpPr>
          <p:nvPr/>
        </p:nvGrpSpPr>
        <p:grpSpPr bwMode="auto">
          <a:xfrm>
            <a:off x="852488" y="3244850"/>
            <a:ext cx="1566862" cy="512763"/>
            <a:chOff x="573" y="1979"/>
            <a:chExt cx="987" cy="323"/>
          </a:xfrm>
        </p:grpSpPr>
        <p:sp>
          <p:nvSpPr>
            <p:cNvPr id="19464" name="Rectangle 12">
              <a:extLst>
                <a:ext uri="{FF2B5EF4-FFF2-40B4-BE49-F238E27FC236}">
                  <a16:creationId xmlns:a16="http://schemas.microsoft.com/office/drawing/2014/main" id="{00D0743A-AD64-D47D-53FB-64C02B938807}"/>
                </a:ext>
              </a:extLst>
            </p:cNvPr>
            <p:cNvSpPr>
              <a:spLocks noChangeArrowheads="1"/>
            </p:cNvSpPr>
            <p:nvPr/>
          </p:nvSpPr>
          <p:spPr bwMode="auto">
            <a:xfrm>
              <a:off x="573" y="2069"/>
              <a:ext cx="9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b="0">
                  <a:solidFill>
                    <a:srgbClr val="0066FF"/>
                  </a:solidFill>
                </a:rPr>
                <a:t>前项</a:t>
              </a:r>
              <a:r>
                <a:rPr lang="en-US" altLang="zh-CN" b="0">
                  <a:solidFill>
                    <a:srgbClr val="0066FF"/>
                  </a:solidFill>
                </a:rPr>
                <a:t>-</a:t>
              </a:r>
              <a:r>
                <a:rPr lang="zh-CN" altLang="en-US" b="0">
                  <a:solidFill>
                    <a:srgbClr val="0066FF"/>
                  </a:solidFill>
                </a:rPr>
                <a:t>修改前的值</a:t>
              </a:r>
            </a:p>
            <a:p>
              <a:pPr eaLnBrk="0" hangingPunct="0"/>
              <a:r>
                <a:rPr lang="zh-CN" altLang="en-US" b="0">
                  <a:solidFill>
                    <a:srgbClr val="0066FF"/>
                  </a:solidFill>
                </a:rPr>
                <a:t>         后项</a:t>
              </a:r>
              <a:r>
                <a:rPr lang="en-US" altLang="zh-CN" b="0">
                  <a:solidFill>
                    <a:srgbClr val="0066FF"/>
                  </a:solidFill>
                </a:rPr>
                <a:t>-</a:t>
              </a:r>
              <a:r>
                <a:rPr lang="zh-CN" altLang="en-US" b="0">
                  <a:solidFill>
                    <a:srgbClr val="0066FF"/>
                  </a:solidFill>
                </a:rPr>
                <a:t>修改后的值</a:t>
              </a:r>
            </a:p>
          </p:txBody>
        </p:sp>
        <p:sp>
          <p:nvSpPr>
            <p:cNvPr id="848909" name="Line 13">
              <a:extLst>
                <a:ext uri="{FF2B5EF4-FFF2-40B4-BE49-F238E27FC236}">
                  <a16:creationId xmlns:a16="http://schemas.microsoft.com/office/drawing/2014/main" id="{5E9972D6-19F9-5EDC-4C7C-D7A8145AF6C4}"/>
                </a:ext>
              </a:extLst>
            </p:cNvPr>
            <p:cNvSpPr>
              <a:spLocks noChangeShapeType="1"/>
            </p:cNvSpPr>
            <p:nvPr/>
          </p:nvSpPr>
          <p:spPr bwMode="auto">
            <a:xfrm flipV="1">
              <a:off x="1088" y="1979"/>
              <a:ext cx="0" cy="9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48910" name="Line 14">
              <a:extLst>
                <a:ext uri="{FF2B5EF4-FFF2-40B4-BE49-F238E27FC236}">
                  <a16:creationId xmlns:a16="http://schemas.microsoft.com/office/drawing/2014/main" id="{6D263071-88E9-A5BB-A335-9073E92D9ABA}"/>
                </a:ext>
              </a:extLst>
            </p:cNvPr>
            <p:cNvSpPr>
              <a:spLocks noChangeShapeType="1"/>
            </p:cNvSpPr>
            <p:nvPr/>
          </p:nvSpPr>
          <p:spPr bwMode="auto">
            <a:xfrm flipV="1">
              <a:off x="1474" y="2001"/>
              <a:ext cx="0" cy="158"/>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grpSp>
      <p:grpSp>
        <p:nvGrpSpPr>
          <p:cNvPr id="848932" name="Group 36">
            <a:extLst>
              <a:ext uri="{FF2B5EF4-FFF2-40B4-BE49-F238E27FC236}">
                <a16:creationId xmlns:a16="http://schemas.microsoft.com/office/drawing/2014/main" id="{C4C6FC59-FB69-B56E-9168-094897F0F234}"/>
              </a:ext>
            </a:extLst>
          </p:cNvPr>
          <p:cNvGrpSpPr>
            <a:grpSpLocks/>
          </p:cNvGrpSpPr>
          <p:nvPr/>
        </p:nvGrpSpPr>
        <p:grpSpPr bwMode="auto">
          <a:xfrm>
            <a:off x="874713" y="1728788"/>
            <a:ext cx="5403850" cy="187325"/>
            <a:chOff x="551" y="1089"/>
            <a:chExt cx="3404" cy="118"/>
          </a:xfrm>
        </p:grpSpPr>
        <p:sp>
          <p:nvSpPr>
            <p:cNvPr id="19468" name="Rectangle 16">
              <a:extLst>
                <a:ext uri="{FF2B5EF4-FFF2-40B4-BE49-F238E27FC236}">
                  <a16:creationId xmlns:a16="http://schemas.microsoft.com/office/drawing/2014/main" id="{BD6262ED-D1EB-BA35-3AE5-334BC19501F0}"/>
                </a:ext>
              </a:extLst>
            </p:cNvPr>
            <p:cNvSpPr>
              <a:spLocks noChangeArrowheads="1"/>
            </p:cNvSpPr>
            <p:nvPr/>
          </p:nvSpPr>
          <p:spPr bwMode="auto">
            <a:xfrm>
              <a:off x="551" y="1089"/>
              <a:ext cx="8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b="0">
                  <a:solidFill>
                    <a:srgbClr val="0066FF"/>
                  </a:solidFill>
                </a:rPr>
                <a:t>记录在稳定存储器中</a:t>
              </a:r>
            </a:p>
          </p:txBody>
        </p:sp>
        <p:sp>
          <p:nvSpPr>
            <p:cNvPr id="19469" name="Rectangle 17">
              <a:extLst>
                <a:ext uri="{FF2B5EF4-FFF2-40B4-BE49-F238E27FC236}">
                  <a16:creationId xmlns:a16="http://schemas.microsoft.com/office/drawing/2014/main" id="{A2AE5207-243F-0422-23EB-1035FB7C8BB5}"/>
                </a:ext>
              </a:extLst>
            </p:cNvPr>
            <p:cNvSpPr>
              <a:spLocks noChangeArrowheads="1"/>
            </p:cNvSpPr>
            <p:nvPr/>
          </p:nvSpPr>
          <p:spPr bwMode="auto">
            <a:xfrm>
              <a:off x="1844" y="1089"/>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b="0">
                  <a:solidFill>
                    <a:srgbClr val="0066FF"/>
                  </a:solidFill>
                </a:rPr>
                <a:t>在内存中进行</a:t>
              </a:r>
              <a:endParaRPr lang="en-US" altLang="zh-CN" b="0">
                <a:solidFill>
                  <a:srgbClr val="0066FF"/>
                </a:solidFill>
                <a:latin typeface="宋体" panose="02010600030101010101" pitchFamily="2" charset="-122"/>
              </a:endParaRPr>
            </a:p>
          </p:txBody>
        </p:sp>
        <p:sp>
          <p:nvSpPr>
            <p:cNvPr id="19470" name="Rectangle 18">
              <a:extLst>
                <a:ext uri="{FF2B5EF4-FFF2-40B4-BE49-F238E27FC236}">
                  <a16:creationId xmlns:a16="http://schemas.microsoft.com/office/drawing/2014/main" id="{44B12C7C-7C39-29A3-A547-0C4E2824779C}"/>
                </a:ext>
              </a:extLst>
            </p:cNvPr>
            <p:cNvSpPr>
              <a:spLocks noChangeArrowheads="1"/>
            </p:cNvSpPr>
            <p:nvPr/>
          </p:nvSpPr>
          <p:spPr bwMode="auto">
            <a:xfrm>
              <a:off x="2633" y="1092"/>
              <a:ext cx="132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b="0">
                  <a:solidFill>
                    <a:srgbClr val="0066FF"/>
                  </a:solidFill>
                </a:rPr>
                <a:t>对数据库的修改</a:t>
              </a:r>
              <a:r>
                <a:rPr lang="en-US" altLang="zh-CN" b="0">
                  <a:solidFill>
                    <a:srgbClr val="0066FF"/>
                  </a:solidFill>
                </a:rPr>
                <a:t>(</a:t>
              </a:r>
              <a:r>
                <a:rPr lang="zh-CN" altLang="en-US" b="0">
                  <a:solidFill>
                    <a:srgbClr val="0066FF"/>
                  </a:solidFill>
                </a:rPr>
                <a:t>记录在磁盘上</a:t>
              </a:r>
              <a:r>
                <a:rPr lang="en-US" altLang="zh-CN" b="0">
                  <a:solidFill>
                    <a:srgbClr val="0066FF"/>
                  </a:solidFill>
                </a:rPr>
                <a:t>)</a:t>
              </a:r>
            </a:p>
          </p:txBody>
        </p:sp>
      </p:grpSp>
      <p:grpSp>
        <p:nvGrpSpPr>
          <p:cNvPr id="848915" name="Group 19">
            <a:extLst>
              <a:ext uri="{FF2B5EF4-FFF2-40B4-BE49-F238E27FC236}">
                <a16:creationId xmlns:a16="http://schemas.microsoft.com/office/drawing/2014/main" id="{C5F7D5F4-3B03-9A73-C35B-E8CB7D612B24}"/>
              </a:ext>
            </a:extLst>
          </p:cNvPr>
          <p:cNvGrpSpPr>
            <a:grpSpLocks/>
          </p:cNvGrpSpPr>
          <p:nvPr/>
        </p:nvGrpSpPr>
        <p:grpSpPr bwMode="auto">
          <a:xfrm>
            <a:off x="338138" y="2673350"/>
            <a:ext cx="182562" cy="2667000"/>
            <a:chOff x="249" y="1684"/>
            <a:chExt cx="115" cy="1680"/>
          </a:xfrm>
        </p:grpSpPr>
        <p:sp>
          <p:nvSpPr>
            <p:cNvPr id="848916" name="Line 20">
              <a:extLst>
                <a:ext uri="{FF2B5EF4-FFF2-40B4-BE49-F238E27FC236}">
                  <a16:creationId xmlns:a16="http://schemas.microsoft.com/office/drawing/2014/main" id="{40E69688-7909-E49D-BD17-82392529993D}"/>
                </a:ext>
              </a:extLst>
            </p:cNvPr>
            <p:cNvSpPr>
              <a:spLocks noChangeShapeType="1"/>
            </p:cNvSpPr>
            <p:nvPr/>
          </p:nvSpPr>
          <p:spPr bwMode="auto">
            <a:xfrm>
              <a:off x="295" y="1684"/>
              <a:ext cx="0" cy="839"/>
            </a:xfrm>
            <a:prstGeom prst="line">
              <a:avLst/>
            </a:prstGeom>
            <a:noFill/>
            <a:ln w="381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19473" name="Rectangle 21">
              <a:extLst>
                <a:ext uri="{FF2B5EF4-FFF2-40B4-BE49-F238E27FC236}">
                  <a16:creationId xmlns:a16="http://schemas.microsoft.com/office/drawing/2014/main" id="{F4E1E004-04AE-FF86-3939-5BF928A99129}"/>
                </a:ext>
              </a:extLst>
            </p:cNvPr>
            <p:cNvSpPr>
              <a:spLocks noChangeArrowheads="1"/>
            </p:cNvSpPr>
            <p:nvPr/>
          </p:nvSpPr>
          <p:spPr bwMode="auto">
            <a:xfrm>
              <a:off x="249" y="2500"/>
              <a:ext cx="115"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0" tIns="0" rIns="0" bIns="0">
              <a:spAutoFit/>
            </a:bodyPr>
            <a:lstStyle/>
            <a:p>
              <a:pPr eaLnBrk="0" hangingPunct="0"/>
              <a:r>
                <a:rPr lang="zh-CN" altLang="en-US" b="0"/>
                <a:t>（系统）执行时间轴</a:t>
              </a:r>
            </a:p>
          </p:txBody>
        </p:sp>
      </p:grpSp>
      <p:sp>
        <p:nvSpPr>
          <p:cNvPr id="19474" name="AutoShape 5">
            <a:extLst>
              <a:ext uri="{FF2B5EF4-FFF2-40B4-BE49-F238E27FC236}">
                <a16:creationId xmlns:a16="http://schemas.microsoft.com/office/drawing/2014/main" id="{4A5BBD60-05BC-B9F5-B963-74524326E320}"/>
              </a:ext>
            </a:extLst>
          </p:cNvPr>
          <p:cNvSpPr>
            <a:spLocks noChangeArrowheads="1"/>
          </p:cNvSpPr>
          <p:nvPr/>
        </p:nvSpPr>
        <p:spPr bwMode="auto">
          <a:xfrm>
            <a:off x="7386638" y="1076325"/>
            <a:ext cx="1574800" cy="785813"/>
          </a:xfrm>
          <a:prstGeom prst="cloudCallout">
            <a:avLst>
              <a:gd name="adj1" fmla="val 49296"/>
              <a:gd name="adj2" fmla="val 75856"/>
            </a:avLst>
          </a:prstGeom>
          <a:solidFill>
            <a:schemeClr val="accent1"/>
          </a:solidFill>
          <a:ln w="9525">
            <a:solidFill>
              <a:schemeClr val="tx1"/>
            </a:solidFill>
            <a:round/>
            <a:headEnd/>
            <a:tailEnd/>
          </a:ln>
        </p:spPr>
        <p:txBody>
          <a:bodyPr lIns="0" tIns="0" rIns="0" bIns="0"/>
          <a:lstStyle/>
          <a:p>
            <a:pPr algn="ctr" eaLnBrk="0" hangingPunct="0"/>
            <a:r>
              <a:rPr lang="en-US" altLang="zh-CN"/>
              <a:t>2)</a:t>
            </a:r>
            <a:r>
              <a:rPr lang="zh-CN" altLang="zh-CN"/>
              <a:t>事务执行和日志的关系是什么 </a:t>
            </a:r>
            <a:r>
              <a:rPr lang="zh-CN" altLang="en-US"/>
              <a:t>？</a:t>
            </a:r>
            <a:r>
              <a:rPr lang="zh-CN" altLang="en-US" b="0"/>
              <a:t> </a:t>
            </a:r>
          </a:p>
        </p:txBody>
      </p:sp>
      <p:grpSp>
        <p:nvGrpSpPr>
          <p:cNvPr id="19475" name="Group 32">
            <a:extLst>
              <a:ext uri="{FF2B5EF4-FFF2-40B4-BE49-F238E27FC236}">
                <a16:creationId xmlns:a16="http://schemas.microsoft.com/office/drawing/2014/main" id="{DAB03536-B149-58B7-B0CD-9AF779C8B187}"/>
              </a:ext>
            </a:extLst>
          </p:cNvPr>
          <p:cNvGrpSpPr>
            <a:grpSpLocks/>
          </p:cNvGrpSpPr>
          <p:nvPr/>
        </p:nvGrpSpPr>
        <p:grpSpPr bwMode="auto">
          <a:xfrm>
            <a:off x="5614988" y="2528888"/>
            <a:ext cx="1704975" cy="2157412"/>
            <a:chOff x="3537" y="1593"/>
            <a:chExt cx="1074" cy="1359"/>
          </a:xfrm>
        </p:grpSpPr>
        <p:pic>
          <p:nvPicPr>
            <p:cNvPr id="19476" name="Picture 27">
              <a:extLst>
                <a:ext uri="{FF2B5EF4-FFF2-40B4-BE49-F238E27FC236}">
                  <a16:creationId xmlns:a16="http://schemas.microsoft.com/office/drawing/2014/main" id="{701813F9-27CC-A70F-2905-3D892EA17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 y="1704"/>
              <a:ext cx="1074"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7" name="Rectangle 28">
              <a:extLst>
                <a:ext uri="{FF2B5EF4-FFF2-40B4-BE49-F238E27FC236}">
                  <a16:creationId xmlns:a16="http://schemas.microsoft.com/office/drawing/2014/main" id="{79C69F7B-E914-5948-ACC2-24CB6614F8DF}"/>
                </a:ext>
              </a:extLst>
            </p:cNvPr>
            <p:cNvSpPr>
              <a:spLocks noChangeArrowheads="1"/>
            </p:cNvSpPr>
            <p:nvPr/>
          </p:nvSpPr>
          <p:spPr bwMode="auto">
            <a:xfrm>
              <a:off x="3576" y="1593"/>
              <a:ext cx="8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a:solidFill>
                    <a:srgbClr val="428E5B"/>
                  </a:solidFill>
                  <a:latin typeface="宋体" panose="02010600030101010101" pitchFamily="2" charset="-122"/>
                </a:rPr>
                <a:t>调度实际执行次序：</a:t>
              </a:r>
            </a:p>
          </p:txBody>
        </p:sp>
      </p:grpSp>
      <p:grpSp>
        <p:nvGrpSpPr>
          <p:cNvPr id="19478" name="Group 35">
            <a:extLst>
              <a:ext uri="{FF2B5EF4-FFF2-40B4-BE49-F238E27FC236}">
                <a16:creationId xmlns:a16="http://schemas.microsoft.com/office/drawing/2014/main" id="{DF78B1A8-194A-545A-CAE4-5EF7436EE1AD}"/>
              </a:ext>
            </a:extLst>
          </p:cNvPr>
          <p:cNvGrpSpPr>
            <a:grpSpLocks/>
          </p:cNvGrpSpPr>
          <p:nvPr/>
        </p:nvGrpSpPr>
        <p:grpSpPr bwMode="auto">
          <a:xfrm>
            <a:off x="714375" y="2025650"/>
            <a:ext cx="4867275" cy="3708400"/>
            <a:chOff x="450" y="1276"/>
            <a:chExt cx="3066" cy="2336"/>
          </a:xfrm>
        </p:grpSpPr>
        <p:sp>
          <p:nvSpPr>
            <p:cNvPr id="19479" name="Line 4">
              <a:extLst>
                <a:ext uri="{FF2B5EF4-FFF2-40B4-BE49-F238E27FC236}">
                  <a16:creationId xmlns:a16="http://schemas.microsoft.com/office/drawing/2014/main" id="{88496190-8596-6E2F-77BD-276B2717566C}"/>
                </a:ext>
              </a:extLst>
            </p:cNvPr>
            <p:cNvSpPr>
              <a:spLocks noChangeShapeType="1"/>
            </p:cNvSpPr>
            <p:nvPr/>
          </p:nvSpPr>
          <p:spPr bwMode="auto">
            <a:xfrm flipV="1">
              <a:off x="450" y="1503"/>
              <a:ext cx="30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8905" name="Line 9">
              <a:extLst>
                <a:ext uri="{FF2B5EF4-FFF2-40B4-BE49-F238E27FC236}">
                  <a16:creationId xmlns:a16="http://schemas.microsoft.com/office/drawing/2014/main" id="{95F7F5D3-BB3B-6300-560A-D0CB3904E21B}"/>
                </a:ext>
              </a:extLst>
            </p:cNvPr>
            <p:cNvSpPr>
              <a:spLocks noChangeShapeType="1"/>
            </p:cNvSpPr>
            <p:nvPr/>
          </p:nvSpPr>
          <p:spPr bwMode="auto">
            <a:xfrm>
              <a:off x="1720" y="1276"/>
              <a:ext cx="0" cy="233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48906" name="Line 10">
              <a:extLst>
                <a:ext uri="{FF2B5EF4-FFF2-40B4-BE49-F238E27FC236}">
                  <a16:creationId xmlns:a16="http://schemas.microsoft.com/office/drawing/2014/main" id="{6A61BC46-4059-DB03-188F-F01D7DB17D3D}"/>
                </a:ext>
              </a:extLst>
            </p:cNvPr>
            <p:cNvSpPr>
              <a:spLocks noChangeShapeType="1"/>
            </p:cNvSpPr>
            <p:nvPr/>
          </p:nvSpPr>
          <p:spPr bwMode="auto">
            <a:xfrm>
              <a:off x="2608" y="1276"/>
              <a:ext cx="0" cy="233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grpSp>
      <p:sp>
        <p:nvSpPr>
          <p:cNvPr id="19482" name="Rectangle 30">
            <a:extLst>
              <a:ext uri="{FF2B5EF4-FFF2-40B4-BE49-F238E27FC236}">
                <a16:creationId xmlns:a16="http://schemas.microsoft.com/office/drawing/2014/main" id="{383D56FC-1A0C-D1E2-7BFB-2D1DF09FD527}"/>
              </a:ext>
            </a:extLst>
          </p:cNvPr>
          <p:cNvSpPr>
            <a:spLocks noChangeArrowheads="1"/>
          </p:cNvSpPr>
          <p:nvPr/>
        </p:nvSpPr>
        <p:spPr bwMode="auto">
          <a:xfrm>
            <a:off x="695325" y="1500188"/>
            <a:ext cx="274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a:solidFill>
                  <a:srgbClr val="428E5B"/>
                </a:solidFill>
                <a:latin typeface="宋体" panose="02010600030101010101" pitchFamily="2" charset="-122"/>
              </a:rPr>
              <a:t>“日志</a:t>
            </a:r>
            <a:r>
              <a:rPr lang="en-US" altLang="zh-CN">
                <a:solidFill>
                  <a:srgbClr val="428E5B"/>
                </a:solidFill>
                <a:latin typeface="宋体" panose="02010600030101010101" pitchFamily="2" charset="-122"/>
              </a:rPr>
              <a:t>-</a:t>
            </a:r>
            <a:r>
              <a:rPr lang="zh-CN" altLang="en-US">
                <a:solidFill>
                  <a:srgbClr val="428E5B"/>
                </a:solidFill>
                <a:latin typeface="宋体" panose="02010600030101010101" pitchFamily="2" charset="-122"/>
              </a:rPr>
              <a:t>内存</a:t>
            </a:r>
            <a:r>
              <a:rPr lang="en-US" altLang="zh-CN">
                <a:solidFill>
                  <a:srgbClr val="428E5B"/>
                </a:solidFill>
                <a:latin typeface="宋体" panose="02010600030101010101" pitchFamily="2" charset="-122"/>
              </a:rPr>
              <a:t>-</a:t>
            </a:r>
            <a:r>
              <a:rPr lang="zh-CN" altLang="en-US">
                <a:solidFill>
                  <a:srgbClr val="428E5B"/>
                </a:solidFill>
                <a:latin typeface="宋体" panose="02010600030101010101" pitchFamily="2" charset="-122"/>
              </a:rPr>
              <a:t>数据库”三者的更新情况：</a:t>
            </a:r>
          </a:p>
        </p:txBody>
      </p:sp>
      <p:grpSp>
        <p:nvGrpSpPr>
          <p:cNvPr id="19483" name="Group 33">
            <a:extLst>
              <a:ext uri="{FF2B5EF4-FFF2-40B4-BE49-F238E27FC236}">
                <a16:creationId xmlns:a16="http://schemas.microsoft.com/office/drawing/2014/main" id="{D7021FB8-FEB2-BE59-87DE-A34E767C8BBD}"/>
              </a:ext>
            </a:extLst>
          </p:cNvPr>
          <p:cNvGrpSpPr>
            <a:grpSpLocks/>
          </p:cNvGrpSpPr>
          <p:nvPr/>
        </p:nvGrpSpPr>
        <p:grpSpPr bwMode="auto">
          <a:xfrm>
            <a:off x="7407275" y="2224088"/>
            <a:ext cx="1479550" cy="2454275"/>
            <a:chOff x="4666" y="1401"/>
            <a:chExt cx="932" cy="1546"/>
          </a:xfrm>
        </p:grpSpPr>
        <p:pic>
          <p:nvPicPr>
            <p:cNvPr id="19484" name="Picture 25">
              <a:extLst>
                <a:ext uri="{FF2B5EF4-FFF2-40B4-BE49-F238E27FC236}">
                  <a16:creationId xmlns:a16="http://schemas.microsoft.com/office/drawing/2014/main" id="{09F0181D-100F-B28C-C252-A682FAF14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6" y="1548"/>
              <a:ext cx="932" cy="855"/>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19485" name="Picture 26">
              <a:extLst>
                <a:ext uri="{FF2B5EF4-FFF2-40B4-BE49-F238E27FC236}">
                  <a16:creationId xmlns:a16="http://schemas.microsoft.com/office/drawing/2014/main" id="{82D99F5F-2165-7DC4-65B1-EBD19A5AD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9" y="2466"/>
              <a:ext cx="926" cy="481"/>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19486" name="Rectangle 31">
              <a:extLst>
                <a:ext uri="{FF2B5EF4-FFF2-40B4-BE49-F238E27FC236}">
                  <a16:creationId xmlns:a16="http://schemas.microsoft.com/office/drawing/2014/main" id="{92144C7A-E620-16E5-72E1-AE5C12913277}"/>
                </a:ext>
              </a:extLst>
            </p:cNvPr>
            <p:cNvSpPr>
              <a:spLocks noChangeArrowheads="1"/>
            </p:cNvSpPr>
            <p:nvPr/>
          </p:nvSpPr>
          <p:spPr bwMode="auto">
            <a:xfrm>
              <a:off x="4692" y="1401"/>
              <a:ext cx="4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a:solidFill>
                    <a:srgbClr val="428E5B"/>
                  </a:solidFill>
                  <a:latin typeface="宋体" panose="02010600030101010101" pitchFamily="2" charset="-122"/>
                </a:rPr>
                <a:t>两个事务：</a:t>
              </a:r>
            </a:p>
          </p:txBody>
        </p:sp>
      </p:grpSp>
      <p:sp>
        <p:nvSpPr>
          <p:cNvPr id="19487" name="文本框 32">
            <a:extLst>
              <a:ext uri="{FF2B5EF4-FFF2-40B4-BE49-F238E27FC236}">
                <a16:creationId xmlns:a16="http://schemas.microsoft.com/office/drawing/2014/main" id="{74362162-5CCF-780A-0FC4-B0777CED960C}"/>
              </a:ext>
            </a:extLst>
          </p:cNvPr>
          <p:cNvSpPr txBox="1">
            <a:spLocks noChangeArrowheads="1"/>
          </p:cNvSpPr>
          <p:nvPr/>
        </p:nvSpPr>
        <p:spPr bwMode="auto">
          <a:xfrm>
            <a:off x="1076325" y="6275388"/>
            <a:ext cx="795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3</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48915"/>
                                        </p:tgtEl>
                                        <p:attrNameLst>
                                          <p:attrName>style.visibility</p:attrName>
                                        </p:attrNameLst>
                                      </p:cBhvr>
                                      <p:to>
                                        <p:strVal val="visible"/>
                                      </p:to>
                                    </p:set>
                                    <p:anim calcmode="lin" valueType="num">
                                      <p:cBhvr additive="base">
                                        <p:cTn id="7" dur="500" fill="hold"/>
                                        <p:tgtEl>
                                          <p:spTgt spid="848915"/>
                                        </p:tgtEl>
                                        <p:attrNameLst>
                                          <p:attrName>ppt_x</p:attrName>
                                        </p:attrNameLst>
                                      </p:cBhvr>
                                      <p:tavLst>
                                        <p:tav tm="0">
                                          <p:val>
                                            <p:strVal val="#ppt_x"/>
                                          </p:val>
                                        </p:tav>
                                        <p:tav tm="100000">
                                          <p:val>
                                            <p:strVal val="#ppt_x"/>
                                          </p:val>
                                        </p:tav>
                                      </p:tavLst>
                                    </p:anim>
                                    <p:anim calcmode="lin" valueType="num">
                                      <p:cBhvr additive="base">
                                        <p:cTn id="8" dur="500" fill="hold"/>
                                        <p:tgtEl>
                                          <p:spTgt spid="8489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48932"/>
                                        </p:tgtEl>
                                        <p:attrNameLst>
                                          <p:attrName>style.visibility</p:attrName>
                                        </p:attrNameLst>
                                      </p:cBhvr>
                                      <p:to>
                                        <p:strVal val="visible"/>
                                      </p:to>
                                    </p:set>
                                    <p:anim calcmode="lin" valueType="num">
                                      <p:cBhvr additive="base">
                                        <p:cTn id="13" dur="500" fill="hold"/>
                                        <p:tgtEl>
                                          <p:spTgt spid="848932"/>
                                        </p:tgtEl>
                                        <p:attrNameLst>
                                          <p:attrName>ppt_x</p:attrName>
                                        </p:attrNameLst>
                                      </p:cBhvr>
                                      <p:tavLst>
                                        <p:tav tm="0">
                                          <p:val>
                                            <p:strVal val="#ppt_x"/>
                                          </p:val>
                                        </p:tav>
                                        <p:tav tm="100000">
                                          <p:val>
                                            <p:strVal val="#ppt_x"/>
                                          </p:val>
                                        </p:tav>
                                      </p:tavLst>
                                    </p:anim>
                                    <p:anim calcmode="lin" valueType="num">
                                      <p:cBhvr additive="base">
                                        <p:cTn id="14" dur="500" fill="hold"/>
                                        <p:tgtEl>
                                          <p:spTgt spid="8489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48907"/>
                                        </p:tgtEl>
                                        <p:attrNameLst>
                                          <p:attrName>style.visibility</p:attrName>
                                        </p:attrNameLst>
                                      </p:cBhvr>
                                      <p:to>
                                        <p:strVal val="visible"/>
                                      </p:to>
                                    </p:set>
                                    <p:anim calcmode="lin" valueType="num">
                                      <p:cBhvr additive="base">
                                        <p:cTn id="19" dur="500" fill="hold"/>
                                        <p:tgtEl>
                                          <p:spTgt spid="848907"/>
                                        </p:tgtEl>
                                        <p:attrNameLst>
                                          <p:attrName>ppt_x</p:attrName>
                                        </p:attrNameLst>
                                      </p:cBhvr>
                                      <p:tavLst>
                                        <p:tav tm="0">
                                          <p:val>
                                            <p:strVal val="#ppt_x"/>
                                          </p:val>
                                        </p:tav>
                                        <p:tav tm="100000">
                                          <p:val>
                                            <p:strVal val="#ppt_x"/>
                                          </p:val>
                                        </p:tav>
                                      </p:tavLst>
                                    </p:anim>
                                    <p:anim calcmode="lin" valueType="num">
                                      <p:cBhvr additive="base">
                                        <p:cTn id="20" dur="500" fill="hold"/>
                                        <p:tgtEl>
                                          <p:spTgt spid="84890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48925"/>
                                        </p:tgtEl>
                                        <p:attrNameLst>
                                          <p:attrName>style.visibility</p:attrName>
                                        </p:attrNameLst>
                                      </p:cBhvr>
                                      <p:to>
                                        <p:strVal val="visible"/>
                                      </p:to>
                                    </p:set>
                                    <p:anim calcmode="lin" valueType="num">
                                      <p:cBhvr additive="base">
                                        <p:cTn id="25" dur="500" fill="hold"/>
                                        <p:tgtEl>
                                          <p:spTgt spid="848925"/>
                                        </p:tgtEl>
                                        <p:attrNameLst>
                                          <p:attrName>ppt_x</p:attrName>
                                        </p:attrNameLst>
                                      </p:cBhvr>
                                      <p:tavLst>
                                        <p:tav tm="0">
                                          <p:val>
                                            <p:strVal val="#ppt_x"/>
                                          </p:val>
                                        </p:tav>
                                        <p:tav tm="100000">
                                          <p:val>
                                            <p:strVal val="#ppt_x"/>
                                          </p:val>
                                        </p:tav>
                                      </p:tavLst>
                                    </p:anim>
                                    <p:anim calcmode="lin" valueType="num">
                                      <p:cBhvr additive="base">
                                        <p:cTn id="26" dur="500" fill="hold"/>
                                        <p:tgtEl>
                                          <p:spTgt spid="8489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编号占位符 3">
            <a:extLst>
              <a:ext uri="{FF2B5EF4-FFF2-40B4-BE49-F238E27FC236}">
                <a16:creationId xmlns:a16="http://schemas.microsoft.com/office/drawing/2014/main" id="{66B82EBB-B5AF-491D-C30C-40928AF795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3A78885-ABB8-49FD-8B27-2E49451CF259}" type="slidenum">
              <a:rPr lang="zh-CN" altLang="en-US"/>
              <a:pPr eaLnBrk="0" hangingPunct="0"/>
              <a:t>426</a:t>
            </a:fld>
            <a:endParaRPr lang="zh-CN" altLang="en-US"/>
          </a:p>
        </p:txBody>
      </p:sp>
      <p:sp>
        <p:nvSpPr>
          <p:cNvPr id="21506" name="Rectangle 2">
            <a:extLst>
              <a:ext uri="{FF2B5EF4-FFF2-40B4-BE49-F238E27FC236}">
                <a16:creationId xmlns:a16="http://schemas.microsoft.com/office/drawing/2014/main" id="{493127A2-CB2E-7B6F-4D5E-B4373995A99F}"/>
              </a:ext>
            </a:extLst>
          </p:cNvPr>
          <p:cNvSpPr>
            <a:spLocks noGrp="1" noChangeArrowheads="1"/>
          </p:cNvSpPr>
          <p:nvPr>
            <p:ph type="title" idx="4294967295"/>
          </p:nvPr>
        </p:nvSpPr>
        <p:spPr>
          <a:xfrm>
            <a:off x="1743075" y="492125"/>
            <a:ext cx="5438775" cy="542925"/>
          </a:xfrm>
        </p:spPr>
        <p:txBody>
          <a:bodyPr anchor="b"/>
          <a:lstStyle/>
          <a:p>
            <a:pPr>
              <a:lnSpc>
                <a:spcPct val="85000"/>
              </a:lnSpc>
            </a:pPr>
            <a:r>
              <a:rPr lang="zh-CN" altLang="en-US" sz="2400" b="1"/>
              <a:t>基于日志的恢复机制</a:t>
            </a:r>
            <a:endParaRPr lang="en-US" altLang="zh-CN" sz="1600" b="1">
              <a:solidFill>
                <a:schemeClr val="tx1"/>
              </a:solidFill>
              <a:latin typeface="黑体" panose="02010609060101010101" pitchFamily="49" charset="-122"/>
              <a:ea typeface="黑体" panose="02010609060101010101" pitchFamily="49" charset="-122"/>
            </a:endParaRPr>
          </a:p>
        </p:txBody>
      </p:sp>
      <p:sp>
        <p:nvSpPr>
          <p:cNvPr id="21507" name="Rectangle 3">
            <a:extLst>
              <a:ext uri="{FF2B5EF4-FFF2-40B4-BE49-F238E27FC236}">
                <a16:creationId xmlns:a16="http://schemas.microsoft.com/office/drawing/2014/main" id="{FB71258C-93C1-FEBF-7888-1EBBDA5C8B58}"/>
              </a:ext>
            </a:extLst>
          </p:cNvPr>
          <p:cNvSpPr>
            <a:spLocks noGrp="1" noChangeArrowheads="1"/>
          </p:cNvSpPr>
          <p:nvPr>
            <p:ph type="body" idx="4294967295"/>
          </p:nvPr>
        </p:nvSpPr>
        <p:spPr>
          <a:xfrm>
            <a:off x="587375" y="1295400"/>
            <a:ext cx="8175625" cy="5254625"/>
          </a:xfrm>
        </p:spPr>
        <p:txBody>
          <a:bodyPr/>
          <a:lstStyle/>
          <a:p>
            <a:pPr>
              <a:lnSpc>
                <a:spcPct val="110000"/>
              </a:lnSpc>
              <a:buFontTx/>
              <a:buNone/>
            </a:pPr>
            <a:r>
              <a:rPr lang="zh-CN" altLang="en-US" sz="1800">
                <a:latin typeface="Times New Roman" panose="02020603050405020304" pitchFamily="18" charset="0"/>
              </a:rPr>
              <a:t>  </a:t>
            </a:r>
            <a:r>
              <a:rPr lang="zh-CN" altLang="en-US" sz="2000" b="1">
                <a:latin typeface="Times New Roman" panose="02020603050405020304" pitchFamily="18" charset="0"/>
              </a:rPr>
              <a:t>下面我们观察三种情况的日志</a:t>
            </a:r>
            <a:r>
              <a:rPr lang="en-US" altLang="zh-CN" sz="2000">
                <a:latin typeface="Times New Roman" panose="02020603050405020304" pitchFamily="18" charset="0"/>
              </a:rPr>
              <a:t>.</a:t>
            </a:r>
          </a:p>
          <a:p>
            <a:pPr>
              <a:lnSpc>
                <a:spcPct val="70000"/>
              </a:lnSpc>
              <a:buFontTx/>
              <a:buNone/>
            </a:pPr>
            <a:endParaRPr lang="en-US" altLang="zh-CN" sz="2000">
              <a:latin typeface="Times New Roman" panose="02020603050405020304" pitchFamily="18" charset="0"/>
            </a:endParaRPr>
          </a:p>
          <a:p>
            <a:pPr>
              <a:lnSpc>
                <a:spcPct val="70000"/>
              </a:lnSpc>
              <a:buFontTx/>
              <a:buNone/>
            </a:pPr>
            <a:endParaRPr lang="en-US" altLang="zh-CN" sz="2000">
              <a:latin typeface="Times New Roman" panose="02020603050405020304" pitchFamily="18" charset="0"/>
            </a:endParaRPr>
          </a:p>
          <a:p>
            <a:pPr>
              <a:lnSpc>
                <a:spcPct val="70000"/>
              </a:lnSpc>
              <a:buFontTx/>
              <a:buNone/>
            </a:pPr>
            <a:endParaRPr lang="en-US" altLang="zh-CN" sz="1600">
              <a:latin typeface="Times New Roman" panose="02020603050405020304" pitchFamily="18" charset="0"/>
            </a:endParaRPr>
          </a:p>
          <a:p>
            <a:pPr>
              <a:lnSpc>
                <a:spcPct val="70000"/>
              </a:lnSpc>
              <a:buFontTx/>
              <a:buNone/>
            </a:pPr>
            <a:endParaRPr lang="en-US" altLang="zh-CN" sz="1600">
              <a:latin typeface="Times New Roman" panose="02020603050405020304" pitchFamily="18" charset="0"/>
            </a:endParaRPr>
          </a:p>
          <a:p>
            <a:pPr>
              <a:lnSpc>
                <a:spcPct val="70000"/>
              </a:lnSpc>
              <a:buFontTx/>
              <a:buNone/>
            </a:pPr>
            <a:endParaRPr lang="en-US" altLang="zh-CN" sz="1600">
              <a:latin typeface="Times New Roman" panose="02020603050405020304" pitchFamily="18" charset="0"/>
            </a:endParaRPr>
          </a:p>
          <a:p>
            <a:pPr>
              <a:lnSpc>
                <a:spcPct val="70000"/>
              </a:lnSpc>
              <a:buFontTx/>
              <a:buNone/>
            </a:pPr>
            <a:endParaRPr lang="en-US" altLang="zh-CN" sz="2000">
              <a:latin typeface="Times New Roman" panose="02020603050405020304" pitchFamily="18" charset="0"/>
            </a:endParaRPr>
          </a:p>
          <a:p>
            <a:pPr>
              <a:lnSpc>
                <a:spcPct val="70000"/>
              </a:lnSpc>
              <a:buFontTx/>
              <a:buNone/>
            </a:pPr>
            <a:endParaRPr lang="en-US" altLang="zh-CN" sz="2000">
              <a:latin typeface="Times New Roman" panose="02020603050405020304" pitchFamily="18" charset="0"/>
            </a:endParaRPr>
          </a:p>
          <a:p>
            <a:pPr>
              <a:lnSpc>
                <a:spcPct val="70000"/>
              </a:lnSpc>
              <a:buFontTx/>
              <a:buNone/>
            </a:pPr>
            <a:endParaRPr lang="en-US" altLang="zh-CN" sz="2000">
              <a:latin typeface="Times New Roman" panose="02020603050405020304" pitchFamily="18" charset="0"/>
            </a:endParaRPr>
          </a:p>
          <a:p>
            <a:pPr>
              <a:lnSpc>
                <a:spcPct val="30000"/>
              </a:lnSpc>
              <a:buFontTx/>
              <a:buNone/>
            </a:pPr>
            <a:endParaRPr lang="en-US" altLang="zh-CN" sz="2000">
              <a:latin typeface="Times New Roman" panose="02020603050405020304" pitchFamily="18" charset="0"/>
            </a:endParaRPr>
          </a:p>
          <a:p>
            <a:pPr>
              <a:lnSpc>
                <a:spcPct val="70000"/>
              </a:lnSpc>
              <a:buFontTx/>
              <a:buNone/>
            </a:pPr>
            <a:endParaRPr lang="en-US" altLang="zh-CN" sz="2000">
              <a:latin typeface="Times New Roman" panose="02020603050405020304" pitchFamily="18" charset="0"/>
            </a:endParaRPr>
          </a:p>
          <a:p>
            <a:pPr>
              <a:lnSpc>
                <a:spcPct val="70000"/>
              </a:lnSpc>
              <a:spcBef>
                <a:spcPct val="40000"/>
              </a:spcBef>
              <a:buFontTx/>
              <a:buNone/>
            </a:pPr>
            <a:r>
              <a:rPr lang="zh-CN" altLang="en-US" sz="2000">
                <a:latin typeface="Times New Roman" panose="02020603050405020304" pitchFamily="18" charset="0"/>
              </a:rPr>
              <a:t>每一种情况的恢复行为如下</a:t>
            </a:r>
            <a:r>
              <a:rPr lang="en-US" altLang="zh-CN" sz="2000">
                <a:latin typeface="Times New Roman" panose="02020603050405020304" pitchFamily="18" charset="0"/>
              </a:rPr>
              <a:t>: </a:t>
            </a:r>
            <a:r>
              <a:rPr lang="zh-CN" altLang="en-US" sz="1600" b="1">
                <a:solidFill>
                  <a:srgbClr val="0066FF"/>
                </a:solidFill>
                <a:latin typeface="黑体" panose="02010609060101010101" pitchFamily="49" charset="-122"/>
                <a:ea typeface="黑体" panose="02010609060101010101" pitchFamily="49" charset="-122"/>
              </a:rPr>
              <a:t>三种不同故障情形</a:t>
            </a:r>
            <a:r>
              <a:rPr lang="en-US" altLang="zh-CN" sz="1600" b="1">
                <a:solidFill>
                  <a:srgbClr val="0066FF"/>
                </a:solidFill>
                <a:latin typeface="黑体" panose="02010609060101010101" pitchFamily="49" charset="-122"/>
                <a:ea typeface="黑体" panose="02010609060101010101" pitchFamily="49" charset="-122"/>
              </a:rPr>
              <a:t>,</a:t>
            </a:r>
            <a:r>
              <a:rPr lang="zh-CN" altLang="en-US" sz="1600" b="1">
                <a:solidFill>
                  <a:srgbClr val="0066FF"/>
                </a:solidFill>
                <a:latin typeface="黑体" panose="02010609060101010101" pitchFamily="49" charset="-122"/>
                <a:ea typeface="黑体" panose="02010609060101010101" pitchFamily="49" charset="-122"/>
              </a:rPr>
              <a:t>分别应当如何恢复？</a:t>
            </a:r>
            <a:endParaRPr lang="en-US" altLang="zh-CN" sz="2000">
              <a:latin typeface="Times New Roman" panose="02020603050405020304" pitchFamily="18" charset="0"/>
            </a:endParaRPr>
          </a:p>
          <a:p>
            <a:pPr>
              <a:lnSpc>
                <a:spcPct val="80000"/>
              </a:lnSpc>
              <a:spcBef>
                <a:spcPct val="40000"/>
              </a:spcBef>
              <a:buFontTx/>
              <a:buNone/>
            </a:pPr>
            <a:r>
              <a:rPr lang="en-US" altLang="zh-CN" sz="2000">
                <a:latin typeface="Times New Roman" panose="02020603050405020304" pitchFamily="18" charset="0"/>
              </a:rPr>
              <a:t>(a)  undo (</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en-US" altLang="zh-CN" sz="2000">
                <a:latin typeface="Times New Roman" panose="02020603050405020304" pitchFamily="18" charset="0"/>
              </a:rPr>
              <a:t>): B </a:t>
            </a:r>
            <a:r>
              <a:rPr lang="zh-CN" altLang="en-US" sz="2000">
                <a:latin typeface="Times New Roman" panose="02020603050405020304" pitchFamily="18" charset="0"/>
              </a:rPr>
              <a:t>恢复为</a:t>
            </a:r>
            <a:r>
              <a:rPr lang="en-US" altLang="zh-CN" sz="2000">
                <a:latin typeface="Times New Roman" panose="02020603050405020304" pitchFamily="18" charset="0"/>
              </a:rPr>
              <a:t> 2000 </a:t>
            </a:r>
            <a:r>
              <a:rPr lang="zh-CN" altLang="en-US" sz="2000">
                <a:latin typeface="Times New Roman" panose="02020603050405020304" pitchFamily="18" charset="0"/>
              </a:rPr>
              <a:t>，</a:t>
            </a:r>
            <a:r>
              <a:rPr lang="en-US" altLang="zh-CN" sz="2000">
                <a:latin typeface="Times New Roman" panose="02020603050405020304" pitchFamily="18" charset="0"/>
              </a:rPr>
              <a:t> A </a:t>
            </a:r>
            <a:r>
              <a:rPr lang="zh-CN" altLang="en-US" sz="2000">
                <a:latin typeface="Times New Roman" panose="02020603050405020304" pitchFamily="18" charset="0"/>
              </a:rPr>
              <a:t>恢复为</a:t>
            </a:r>
            <a:r>
              <a:rPr lang="en-US" altLang="zh-CN" sz="2000">
                <a:latin typeface="Times New Roman" panose="02020603050405020304" pitchFamily="18" charset="0"/>
              </a:rPr>
              <a:t> 1000, </a:t>
            </a:r>
            <a:r>
              <a:rPr lang="zh-CN" altLang="en-US" sz="2000">
                <a:solidFill>
                  <a:schemeClr val="tx2"/>
                </a:solidFill>
                <a:latin typeface="Times New Roman" panose="02020603050405020304" pitchFamily="18" charset="0"/>
              </a:rPr>
              <a:t>并且增加日志</a:t>
            </a:r>
            <a:br>
              <a:rPr lang="en-US" altLang="zh-CN" sz="2000">
                <a:latin typeface="Times New Roman" panose="02020603050405020304" pitchFamily="18" charset="0"/>
              </a:rPr>
            </a:br>
            <a:r>
              <a:rPr lang="en-US" altLang="zh-CN" sz="2000">
                <a:latin typeface="Times New Roman" panose="02020603050405020304" pitchFamily="18" charset="0"/>
              </a:rPr>
              <a:t>&lt;</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en-US" altLang="zh-CN" sz="2000">
                <a:latin typeface="Times New Roman" panose="02020603050405020304" pitchFamily="18" charset="0"/>
              </a:rPr>
              <a:t>, B, 2000&gt;, &lt;</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en-US" altLang="zh-CN" sz="2000">
                <a:latin typeface="Times New Roman" panose="02020603050405020304" pitchFamily="18" charset="0"/>
              </a:rPr>
              <a:t>, A, 1000&gt;, &lt;</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en-US" altLang="zh-CN" sz="2000">
                <a:latin typeface="Times New Roman" panose="02020603050405020304" pitchFamily="18" charset="0"/>
              </a:rPr>
              <a:t>, </a:t>
            </a:r>
            <a:r>
              <a:rPr lang="en-US" altLang="zh-CN" sz="2000" b="1">
                <a:latin typeface="Times New Roman" panose="02020603050405020304" pitchFamily="18" charset="0"/>
              </a:rPr>
              <a:t>abort</a:t>
            </a:r>
            <a:r>
              <a:rPr lang="en-US" altLang="zh-CN" sz="2000">
                <a:latin typeface="Times New Roman" panose="02020603050405020304" pitchFamily="18" charset="0"/>
              </a:rPr>
              <a:t>&gt; </a:t>
            </a:r>
          </a:p>
          <a:p>
            <a:pPr>
              <a:lnSpc>
                <a:spcPct val="80000"/>
              </a:lnSpc>
              <a:spcBef>
                <a:spcPct val="40000"/>
              </a:spcBef>
              <a:buFontTx/>
              <a:buNone/>
            </a:pPr>
            <a:r>
              <a:rPr lang="en-US" altLang="zh-CN" sz="2000">
                <a:latin typeface="Times New Roman" panose="02020603050405020304" pitchFamily="18" charset="0"/>
              </a:rPr>
              <a:t>(b) redo (</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en-US" altLang="zh-CN" sz="2000">
                <a:latin typeface="Times New Roman" panose="02020603050405020304" pitchFamily="18" charset="0"/>
              </a:rPr>
              <a:t>) </a:t>
            </a:r>
            <a:r>
              <a:rPr lang="zh-CN" altLang="en-US" sz="2000">
                <a:latin typeface="Times New Roman" panose="02020603050405020304" pitchFamily="18" charset="0"/>
              </a:rPr>
              <a:t>和</a:t>
            </a:r>
            <a:r>
              <a:rPr lang="en-US" altLang="zh-CN" sz="2000">
                <a:latin typeface="Times New Roman" panose="02020603050405020304" pitchFamily="18" charset="0"/>
              </a:rPr>
              <a:t>undo (</a:t>
            </a:r>
            <a:r>
              <a:rPr lang="en-US" altLang="zh-CN" sz="2000" i="1">
                <a:latin typeface="Times New Roman" panose="02020603050405020304" pitchFamily="18" charset="0"/>
              </a:rPr>
              <a:t>T</a:t>
            </a:r>
            <a:r>
              <a:rPr lang="en-US" altLang="zh-CN" sz="2000" baseline="-25000">
                <a:latin typeface="Times New Roman" panose="02020603050405020304" pitchFamily="18" charset="0"/>
              </a:rPr>
              <a:t>1</a:t>
            </a:r>
            <a:r>
              <a:rPr lang="en-US" altLang="zh-CN" sz="2000">
                <a:latin typeface="Times New Roman" panose="02020603050405020304" pitchFamily="18" charset="0"/>
              </a:rPr>
              <a:t>): </a:t>
            </a:r>
            <a:r>
              <a:rPr lang="en-US" altLang="zh-CN" sz="2000" i="1">
                <a:latin typeface="Times New Roman" panose="02020603050405020304" pitchFamily="18" charset="0"/>
              </a:rPr>
              <a:t>A</a:t>
            </a:r>
            <a:r>
              <a:rPr lang="en-US" altLang="zh-CN" sz="2000">
                <a:latin typeface="Times New Roman" panose="02020603050405020304" pitchFamily="18" charset="0"/>
              </a:rPr>
              <a:t> </a:t>
            </a:r>
            <a:r>
              <a:rPr lang="zh-CN" altLang="en-US" sz="2000">
                <a:latin typeface="Times New Roman" panose="02020603050405020304" pitchFamily="18" charset="0"/>
              </a:rPr>
              <a:t>和</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 </a:t>
            </a:r>
            <a:r>
              <a:rPr lang="zh-CN" altLang="en-US" sz="2000">
                <a:latin typeface="Times New Roman" panose="02020603050405020304" pitchFamily="18" charset="0"/>
              </a:rPr>
              <a:t>设置为</a:t>
            </a:r>
            <a:r>
              <a:rPr lang="en-US" altLang="zh-CN" sz="2000">
                <a:latin typeface="Times New Roman" panose="02020603050405020304" pitchFamily="18" charset="0"/>
              </a:rPr>
              <a:t> 950 </a:t>
            </a:r>
            <a:r>
              <a:rPr lang="zh-CN" altLang="en-US" sz="2000">
                <a:latin typeface="Times New Roman" panose="02020603050405020304" pitchFamily="18" charset="0"/>
              </a:rPr>
              <a:t>和</a:t>
            </a:r>
            <a:r>
              <a:rPr lang="en-US" altLang="zh-CN" sz="2000">
                <a:latin typeface="Times New Roman" panose="02020603050405020304" pitchFamily="18" charset="0"/>
              </a:rPr>
              <a:t>2050 </a:t>
            </a:r>
            <a:r>
              <a:rPr lang="zh-CN" altLang="en-US" sz="2000">
                <a:latin typeface="Times New Roman" panose="02020603050405020304" pitchFamily="18" charset="0"/>
              </a:rPr>
              <a:t>，</a:t>
            </a:r>
            <a:r>
              <a:rPr lang="en-US" altLang="zh-CN" sz="2000">
                <a:latin typeface="Times New Roman" panose="02020603050405020304" pitchFamily="18" charset="0"/>
              </a:rPr>
              <a:t> C </a:t>
            </a:r>
            <a:r>
              <a:rPr lang="zh-CN" altLang="en-US" sz="2000">
                <a:latin typeface="Times New Roman" panose="02020603050405020304" pitchFamily="18" charset="0"/>
              </a:rPr>
              <a:t>恢复为</a:t>
            </a:r>
            <a:r>
              <a:rPr lang="en-US" altLang="zh-CN" sz="2000">
                <a:latin typeface="Times New Roman" panose="02020603050405020304" pitchFamily="18" charset="0"/>
              </a:rPr>
              <a:t>700, </a:t>
            </a:r>
            <a:endParaRPr lang="zh-CN" altLang="en-US" sz="2000">
              <a:latin typeface="Times New Roman" panose="02020603050405020304" pitchFamily="18" charset="0"/>
            </a:endParaRPr>
          </a:p>
          <a:p>
            <a:pPr>
              <a:lnSpc>
                <a:spcPct val="80000"/>
              </a:lnSpc>
              <a:spcBef>
                <a:spcPct val="40000"/>
              </a:spcBef>
              <a:buFontTx/>
              <a:buNone/>
            </a:pPr>
            <a:r>
              <a:rPr lang="zh-CN" altLang="en-US" sz="2000">
                <a:solidFill>
                  <a:schemeClr val="tx2"/>
                </a:solidFill>
                <a:latin typeface="Times New Roman" panose="02020603050405020304" pitchFamily="18" charset="0"/>
              </a:rPr>
              <a:t>增加日志记录</a:t>
            </a:r>
            <a:r>
              <a:rPr lang="en-US" altLang="zh-CN" sz="2000">
                <a:latin typeface="Times New Roman" panose="02020603050405020304" pitchFamily="18" charset="0"/>
              </a:rPr>
              <a:t> &lt;</a:t>
            </a:r>
            <a:r>
              <a:rPr lang="en-US" altLang="zh-CN" sz="2000" i="1">
                <a:latin typeface="Times New Roman" panose="02020603050405020304" pitchFamily="18" charset="0"/>
              </a:rPr>
              <a:t>T</a:t>
            </a:r>
            <a:r>
              <a:rPr lang="en-US" altLang="zh-CN" sz="2000" baseline="-25000">
                <a:latin typeface="Times New Roman" panose="02020603050405020304" pitchFamily="18" charset="0"/>
              </a:rPr>
              <a:t>1</a:t>
            </a:r>
            <a:r>
              <a:rPr lang="en-US" altLang="zh-CN" sz="2000">
                <a:latin typeface="Times New Roman" panose="02020603050405020304" pitchFamily="18" charset="0"/>
              </a:rPr>
              <a:t>, C, 700&gt;, &lt;</a:t>
            </a:r>
            <a:r>
              <a:rPr lang="en-US" altLang="zh-CN" sz="2000" i="1">
                <a:latin typeface="Times New Roman" panose="02020603050405020304" pitchFamily="18" charset="0"/>
              </a:rPr>
              <a:t>T</a:t>
            </a:r>
            <a:r>
              <a:rPr lang="en-US" altLang="zh-CN" sz="2000" baseline="-25000">
                <a:latin typeface="Times New Roman" panose="02020603050405020304" pitchFamily="18" charset="0"/>
              </a:rPr>
              <a:t>1</a:t>
            </a:r>
            <a:r>
              <a:rPr lang="en-US" altLang="zh-CN" sz="2000">
                <a:latin typeface="Times New Roman" panose="02020603050405020304" pitchFamily="18" charset="0"/>
              </a:rPr>
              <a:t>, </a:t>
            </a:r>
            <a:r>
              <a:rPr lang="en-US" altLang="zh-CN" sz="2000" b="1">
                <a:latin typeface="Times New Roman" panose="02020603050405020304" pitchFamily="18" charset="0"/>
              </a:rPr>
              <a:t>abort</a:t>
            </a:r>
            <a:r>
              <a:rPr lang="en-US" altLang="zh-CN" sz="2000">
                <a:latin typeface="Times New Roman" panose="02020603050405020304" pitchFamily="18" charset="0"/>
              </a:rPr>
              <a:t>&gt;.</a:t>
            </a:r>
          </a:p>
          <a:p>
            <a:pPr>
              <a:lnSpc>
                <a:spcPct val="80000"/>
              </a:lnSpc>
              <a:spcBef>
                <a:spcPct val="40000"/>
              </a:spcBef>
              <a:buFontTx/>
              <a:buNone/>
            </a:pPr>
            <a:r>
              <a:rPr lang="en-US" altLang="zh-CN" sz="2000">
                <a:latin typeface="Times New Roman" panose="02020603050405020304" pitchFamily="18" charset="0"/>
              </a:rPr>
              <a:t>(c) redo (</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en-US" altLang="zh-CN" sz="2000">
                <a:latin typeface="Times New Roman" panose="02020603050405020304" pitchFamily="18" charset="0"/>
              </a:rPr>
              <a:t>) </a:t>
            </a:r>
            <a:r>
              <a:rPr lang="zh-CN" altLang="en-US" sz="2000">
                <a:latin typeface="Times New Roman" panose="02020603050405020304" pitchFamily="18" charset="0"/>
              </a:rPr>
              <a:t>和 </a:t>
            </a:r>
            <a:r>
              <a:rPr lang="en-US" altLang="zh-CN" sz="2000">
                <a:latin typeface="Times New Roman" panose="02020603050405020304" pitchFamily="18" charset="0"/>
              </a:rPr>
              <a:t>redo (</a:t>
            </a:r>
            <a:r>
              <a:rPr lang="en-US" altLang="zh-CN" sz="2000" i="1">
                <a:latin typeface="Times New Roman" panose="02020603050405020304" pitchFamily="18" charset="0"/>
              </a:rPr>
              <a:t>T</a:t>
            </a:r>
            <a:r>
              <a:rPr lang="en-US" altLang="zh-CN" sz="2000" baseline="-25000">
                <a:latin typeface="Times New Roman" panose="02020603050405020304" pitchFamily="18" charset="0"/>
              </a:rPr>
              <a:t>1</a:t>
            </a:r>
            <a:r>
              <a:rPr lang="en-US" altLang="zh-CN" sz="2000">
                <a:latin typeface="Times New Roman" panose="02020603050405020304" pitchFamily="18" charset="0"/>
              </a:rPr>
              <a:t>): A </a:t>
            </a:r>
            <a:r>
              <a:rPr lang="zh-CN" altLang="en-US" sz="2000">
                <a:latin typeface="Times New Roman" panose="02020603050405020304" pitchFamily="18" charset="0"/>
              </a:rPr>
              <a:t>和</a:t>
            </a:r>
            <a:r>
              <a:rPr lang="en-US" altLang="zh-CN" sz="2000">
                <a:latin typeface="Times New Roman" panose="02020603050405020304" pitchFamily="18" charset="0"/>
              </a:rPr>
              <a:t>B </a:t>
            </a:r>
            <a:r>
              <a:rPr lang="zh-CN" altLang="en-US" sz="2000">
                <a:latin typeface="Times New Roman" panose="02020603050405020304" pitchFamily="18" charset="0"/>
              </a:rPr>
              <a:t>设置为</a:t>
            </a:r>
            <a:r>
              <a:rPr lang="en-US" altLang="zh-CN" sz="2000">
                <a:latin typeface="Times New Roman" panose="02020603050405020304" pitchFamily="18" charset="0"/>
              </a:rPr>
              <a:t>950 </a:t>
            </a:r>
            <a:r>
              <a:rPr lang="zh-CN" altLang="en-US" sz="2000">
                <a:latin typeface="Times New Roman" panose="02020603050405020304" pitchFamily="18" charset="0"/>
              </a:rPr>
              <a:t>和</a:t>
            </a:r>
            <a:r>
              <a:rPr lang="en-US" altLang="zh-CN" sz="2000">
                <a:latin typeface="Times New Roman" panose="02020603050405020304" pitchFamily="18" charset="0"/>
              </a:rPr>
              <a:t>2050. </a:t>
            </a:r>
          </a:p>
          <a:p>
            <a:pPr>
              <a:lnSpc>
                <a:spcPct val="80000"/>
              </a:lnSpc>
              <a:spcBef>
                <a:spcPct val="40000"/>
              </a:spcBef>
              <a:buFontTx/>
              <a:buNone/>
            </a:pPr>
            <a:r>
              <a:rPr lang="en-US" altLang="zh-CN" sz="2000" i="1">
                <a:latin typeface="Times New Roman" panose="02020603050405020304" pitchFamily="18" charset="0"/>
              </a:rPr>
              <a:t>C</a:t>
            </a:r>
            <a:r>
              <a:rPr lang="en-US" altLang="zh-CN" sz="2000">
                <a:latin typeface="Times New Roman" panose="02020603050405020304" pitchFamily="18" charset="0"/>
              </a:rPr>
              <a:t> </a:t>
            </a:r>
            <a:r>
              <a:rPr lang="zh-CN" altLang="en-US" sz="2000">
                <a:latin typeface="Times New Roman" panose="02020603050405020304" pitchFamily="18" charset="0"/>
              </a:rPr>
              <a:t>设置为</a:t>
            </a:r>
            <a:r>
              <a:rPr lang="en-US" altLang="zh-CN" sz="2000">
                <a:latin typeface="Times New Roman" panose="02020603050405020304" pitchFamily="18" charset="0"/>
              </a:rPr>
              <a:t>600</a:t>
            </a:r>
          </a:p>
        </p:txBody>
      </p:sp>
      <p:sp>
        <p:nvSpPr>
          <p:cNvPr id="21508" name="AutoShape 5">
            <a:extLst>
              <a:ext uri="{FF2B5EF4-FFF2-40B4-BE49-F238E27FC236}">
                <a16:creationId xmlns:a16="http://schemas.microsoft.com/office/drawing/2014/main" id="{D3A6A74B-0EC6-1B20-D0AD-88A85C7E7D60}"/>
              </a:ext>
            </a:extLst>
          </p:cNvPr>
          <p:cNvSpPr>
            <a:spLocks noChangeArrowheads="1"/>
          </p:cNvSpPr>
          <p:nvPr/>
        </p:nvSpPr>
        <p:spPr bwMode="auto">
          <a:xfrm>
            <a:off x="7092950" y="850900"/>
            <a:ext cx="1804988" cy="828675"/>
          </a:xfrm>
          <a:prstGeom prst="cloudCallout">
            <a:avLst>
              <a:gd name="adj1" fmla="val 55806"/>
              <a:gd name="adj2" fmla="val 65134"/>
            </a:avLst>
          </a:prstGeom>
          <a:solidFill>
            <a:schemeClr val="accent1"/>
          </a:solidFill>
          <a:ln w="9525">
            <a:solidFill>
              <a:schemeClr val="tx1"/>
            </a:solidFill>
            <a:round/>
            <a:headEnd/>
            <a:tailEnd/>
          </a:ln>
        </p:spPr>
        <p:txBody>
          <a:bodyPr lIns="0" tIns="0" rIns="0" bIns="0"/>
          <a:lstStyle/>
          <a:p>
            <a:pPr algn="ctr" eaLnBrk="0" hangingPunct="0"/>
            <a:r>
              <a:rPr lang="en-US" altLang="zh-CN"/>
              <a:t>3)</a:t>
            </a:r>
            <a:r>
              <a:rPr lang="zh-CN" altLang="zh-CN"/>
              <a:t>基于日志的恢复策略是什么 </a:t>
            </a:r>
            <a:r>
              <a:rPr lang="zh-CN" altLang="en-US"/>
              <a:t>？</a:t>
            </a:r>
            <a:endParaRPr lang="zh-CN" altLang="en-US" b="0"/>
          </a:p>
        </p:txBody>
      </p:sp>
      <p:grpSp>
        <p:nvGrpSpPr>
          <p:cNvPr id="852006" name="Group 38">
            <a:extLst>
              <a:ext uri="{FF2B5EF4-FFF2-40B4-BE49-F238E27FC236}">
                <a16:creationId xmlns:a16="http://schemas.microsoft.com/office/drawing/2014/main" id="{86C77C6F-786E-BD52-A9C5-B786CD7642E8}"/>
              </a:ext>
            </a:extLst>
          </p:cNvPr>
          <p:cNvGrpSpPr>
            <a:grpSpLocks/>
          </p:cNvGrpSpPr>
          <p:nvPr/>
        </p:nvGrpSpPr>
        <p:grpSpPr bwMode="auto">
          <a:xfrm>
            <a:off x="50800" y="4545013"/>
            <a:ext cx="8874125" cy="588962"/>
            <a:chOff x="32" y="2815"/>
            <a:chExt cx="5590" cy="371"/>
          </a:xfrm>
        </p:grpSpPr>
        <p:sp>
          <p:nvSpPr>
            <p:cNvPr id="851987" name="Rectangle 19">
              <a:extLst>
                <a:ext uri="{FF2B5EF4-FFF2-40B4-BE49-F238E27FC236}">
                  <a16:creationId xmlns:a16="http://schemas.microsoft.com/office/drawing/2014/main" id="{DA791534-DDA8-A53B-1C0D-08FE5DDE2E76}"/>
                </a:ext>
              </a:extLst>
            </p:cNvPr>
            <p:cNvSpPr>
              <a:spLocks noChangeArrowheads="1"/>
            </p:cNvSpPr>
            <p:nvPr/>
          </p:nvSpPr>
          <p:spPr bwMode="auto">
            <a:xfrm>
              <a:off x="4866" y="2931"/>
              <a:ext cx="75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eaLnBrk="0" hangingPunct="0">
                <a:defRPr/>
              </a:pPr>
              <a:r>
                <a:rPr lang="zh-CN" altLang="en-US" sz="1600" b="0">
                  <a:latin typeface="黑体" panose="02010609060101010101" pitchFamily="1" charset="-122"/>
                  <a:ea typeface="黑体" panose="02010609060101010101" pitchFamily="1" charset="-122"/>
                </a:rPr>
                <a:t>均未提交！</a:t>
              </a:r>
            </a:p>
          </p:txBody>
        </p:sp>
        <p:sp>
          <p:nvSpPr>
            <p:cNvPr id="851993" name="Rectangle 25">
              <a:extLst>
                <a:ext uri="{FF2B5EF4-FFF2-40B4-BE49-F238E27FC236}">
                  <a16:creationId xmlns:a16="http://schemas.microsoft.com/office/drawing/2014/main" id="{1D44F6F0-A5C1-06FF-A950-AFBB8017EA5B}"/>
                </a:ext>
              </a:extLst>
            </p:cNvPr>
            <p:cNvSpPr>
              <a:spLocks noChangeArrowheads="1"/>
            </p:cNvSpPr>
            <p:nvPr/>
          </p:nvSpPr>
          <p:spPr bwMode="auto">
            <a:xfrm>
              <a:off x="32" y="2815"/>
              <a:ext cx="43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altLang="zh-CN" sz="1600">
                  <a:latin typeface="宋体" panose="02010600030101010101" pitchFamily="2" charset="-122"/>
                </a:rPr>
                <a:t>a</a:t>
              </a:r>
              <a:r>
                <a:rPr lang="zh-CN" altLang="en-US" sz="1600">
                  <a:latin typeface="宋体" panose="02010600030101010101" pitchFamily="2" charset="-122"/>
                </a:rPr>
                <a:t>故障</a:t>
              </a:r>
            </a:p>
          </p:txBody>
        </p:sp>
        <p:sp>
          <p:nvSpPr>
            <p:cNvPr id="851996" name="Line 28">
              <a:extLst>
                <a:ext uri="{FF2B5EF4-FFF2-40B4-BE49-F238E27FC236}">
                  <a16:creationId xmlns:a16="http://schemas.microsoft.com/office/drawing/2014/main" id="{8D2535E1-C5C6-CF09-DC40-2970FDACC294}"/>
                </a:ext>
              </a:extLst>
            </p:cNvPr>
            <p:cNvSpPr>
              <a:spLocks noChangeShapeType="1"/>
            </p:cNvSpPr>
            <p:nvPr/>
          </p:nvSpPr>
          <p:spPr bwMode="auto">
            <a:xfrm>
              <a:off x="690" y="2988"/>
              <a:ext cx="47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1997" name="Line 29">
              <a:extLst>
                <a:ext uri="{FF2B5EF4-FFF2-40B4-BE49-F238E27FC236}">
                  <a16:creationId xmlns:a16="http://schemas.microsoft.com/office/drawing/2014/main" id="{5585EE46-E8DE-16B4-77B5-7D710D585275}"/>
                </a:ext>
              </a:extLst>
            </p:cNvPr>
            <p:cNvSpPr>
              <a:spLocks noChangeShapeType="1"/>
            </p:cNvSpPr>
            <p:nvPr/>
          </p:nvSpPr>
          <p:spPr bwMode="auto">
            <a:xfrm flipV="1">
              <a:off x="4038" y="3012"/>
              <a:ext cx="714"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2001" name="Line 33">
              <a:extLst>
                <a:ext uri="{FF2B5EF4-FFF2-40B4-BE49-F238E27FC236}">
                  <a16:creationId xmlns:a16="http://schemas.microsoft.com/office/drawing/2014/main" id="{D1B7E1A2-8187-A463-5986-4D2A6D1C06B5}"/>
                </a:ext>
              </a:extLst>
            </p:cNvPr>
            <p:cNvSpPr>
              <a:spLocks noChangeShapeType="1"/>
            </p:cNvSpPr>
            <p:nvPr/>
          </p:nvSpPr>
          <p:spPr bwMode="auto">
            <a:xfrm>
              <a:off x="642" y="3186"/>
              <a:ext cx="280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grpSp>
      <p:grpSp>
        <p:nvGrpSpPr>
          <p:cNvPr id="852007" name="Group 39">
            <a:extLst>
              <a:ext uri="{FF2B5EF4-FFF2-40B4-BE49-F238E27FC236}">
                <a16:creationId xmlns:a16="http://schemas.microsoft.com/office/drawing/2014/main" id="{6A61312A-E62F-FC59-84CD-DAD058F20BB7}"/>
              </a:ext>
            </a:extLst>
          </p:cNvPr>
          <p:cNvGrpSpPr>
            <a:grpSpLocks/>
          </p:cNvGrpSpPr>
          <p:nvPr/>
        </p:nvGrpSpPr>
        <p:grpSpPr bwMode="auto">
          <a:xfrm>
            <a:off x="41275" y="5135563"/>
            <a:ext cx="8893175" cy="669925"/>
            <a:chOff x="26" y="3187"/>
            <a:chExt cx="5602" cy="422"/>
          </a:xfrm>
        </p:grpSpPr>
        <p:sp>
          <p:nvSpPr>
            <p:cNvPr id="851986" name="Rectangle 18">
              <a:extLst>
                <a:ext uri="{FF2B5EF4-FFF2-40B4-BE49-F238E27FC236}">
                  <a16:creationId xmlns:a16="http://schemas.microsoft.com/office/drawing/2014/main" id="{EF16F6E6-9A86-D92A-BD3F-B8D775878CEB}"/>
                </a:ext>
              </a:extLst>
            </p:cNvPr>
            <p:cNvSpPr>
              <a:spLocks noChangeArrowheads="1"/>
            </p:cNvSpPr>
            <p:nvPr/>
          </p:nvSpPr>
          <p:spPr bwMode="auto">
            <a:xfrm>
              <a:off x="4892" y="3339"/>
              <a:ext cx="7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eaLnBrk="0" hangingPunct="0">
                <a:defRPr/>
              </a:pPr>
              <a:r>
                <a:rPr lang="zh-CN" altLang="en-US" sz="1600" b="0">
                  <a:latin typeface="黑体" panose="02010609060101010101" pitchFamily="1" charset="-122"/>
                  <a:ea typeface="黑体" panose="02010609060101010101" pitchFamily="1" charset="-122"/>
                </a:rPr>
                <a:t>仅</a:t>
              </a:r>
              <a:r>
                <a:rPr lang="en-US" altLang="zh-CN" sz="1600" b="0">
                  <a:latin typeface="黑体" panose="02010609060101010101" pitchFamily="1" charset="-122"/>
                  <a:ea typeface="黑体" panose="02010609060101010101" pitchFamily="1" charset="-122"/>
                </a:rPr>
                <a:t>T</a:t>
              </a:r>
              <a:r>
                <a:rPr lang="en-US" altLang="zh-CN" sz="1600" b="0" baseline="-25000">
                  <a:latin typeface="黑体" panose="02010609060101010101" pitchFamily="1" charset="-122"/>
                  <a:ea typeface="黑体" panose="02010609060101010101" pitchFamily="1" charset="-122"/>
                </a:rPr>
                <a:t>0</a:t>
              </a:r>
              <a:r>
                <a:rPr lang="zh-CN" altLang="en-US" sz="1600" b="0">
                  <a:latin typeface="黑体" panose="02010609060101010101" pitchFamily="1" charset="-122"/>
                  <a:ea typeface="黑体" panose="02010609060101010101" pitchFamily="1" charset="-122"/>
                </a:rPr>
                <a:t>提交！</a:t>
              </a:r>
            </a:p>
          </p:txBody>
        </p:sp>
        <p:sp>
          <p:nvSpPr>
            <p:cNvPr id="851994" name="Rectangle 26">
              <a:extLst>
                <a:ext uri="{FF2B5EF4-FFF2-40B4-BE49-F238E27FC236}">
                  <a16:creationId xmlns:a16="http://schemas.microsoft.com/office/drawing/2014/main" id="{32262B95-C625-4894-6E44-BEBFAD0FAF00}"/>
                </a:ext>
              </a:extLst>
            </p:cNvPr>
            <p:cNvSpPr>
              <a:spLocks noChangeArrowheads="1"/>
            </p:cNvSpPr>
            <p:nvPr/>
          </p:nvSpPr>
          <p:spPr bwMode="auto">
            <a:xfrm>
              <a:off x="26" y="3187"/>
              <a:ext cx="43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altLang="zh-CN" sz="1600">
                  <a:latin typeface="宋体" panose="02010600030101010101" pitchFamily="2" charset="-122"/>
                </a:rPr>
                <a:t>b</a:t>
              </a:r>
              <a:r>
                <a:rPr lang="zh-CN" altLang="en-US" sz="1600">
                  <a:latin typeface="宋体" panose="02010600030101010101" pitchFamily="2" charset="-122"/>
                </a:rPr>
                <a:t>故障</a:t>
              </a:r>
            </a:p>
          </p:txBody>
        </p:sp>
        <p:sp>
          <p:nvSpPr>
            <p:cNvPr id="851998" name="Line 30">
              <a:extLst>
                <a:ext uri="{FF2B5EF4-FFF2-40B4-BE49-F238E27FC236}">
                  <a16:creationId xmlns:a16="http://schemas.microsoft.com/office/drawing/2014/main" id="{662C6335-9110-39DB-9545-3BE273FBCCB6}"/>
                </a:ext>
              </a:extLst>
            </p:cNvPr>
            <p:cNvSpPr>
              <a:spLocks noChangeShapeType="1"/>
            </p:cNvSpPr>
            <p:nvPr/>
          </p:nvSpPr>
          <p:spPr bwMode="auto">
            <a:xfrm>
              <a:off x="654" y="3378"/>
              <a:ext cx="44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1999" name="Line 31">
              <a:extLst>
                <a:ext uri="{FF2B5EF4-FFF2-40B4-BE49-F238E27FC236}">
                  <a16:creationId xmlns:a16="http://schemas.microsoft.com/office/drawing/2014/main" id="{1A8BAB10-9142-B16A-96A8-7300C8140BAD}"/>
                </a:ext>
              </a:extLst>
            </p:cNvPr>
            <p:cNvSpPr>
              <a:spLocks noChangeShapeType="1"/>
            </p:cNvSpPr>
            <p:nvPr/>
          </p:nvSpPr>
          <p:spPr bwMode="auto">
            <a:xfrm>
              <a:off x="1542" y="3390"/>
              <a:ext cx="46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2000" name="Line 32">
              <a:extLst>
                <a:ext uri="{FF2B5EF4-FFF2-40B4-BE49-F238E27FC236}">
                  <a16:creationId xmlns:a16="http://schemas.microsoft.com/office/drawing/2014/main" id="{808B5A6F-AF63-6655-858D-2A68AB5194A5}"/>
                </a:ext>
              </a:extLst>
            </p:cNvPr>
            <p:cNvSpPr>
              <a:spLocks noChangeShapeType="1"/>
            </p:cNvSpPr>
            <p:nvPr/>
          </p:nvSpPr>
          <p:spPr bwMode="auto">
            <a:xfrm flipV="1">
              <a:off x="1434" y="3603"/>
              <a:ext cx="750"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2002" name="Line 34">
              <a:extLst>
                <a:ext uri="{FF2B5EF4-FFF2-40B4-BE49-F238E27FC236}">
                  <a16:creationId xmlns:a16="http://schemas.microsoft.com/office/drawing/2014/main" id="{90C326F5-2902-DC4A-9199-1E8448710381}"/>
                </a:ext>
              </a:extLst>
            </p:cNvPr>
            <p:cNvSpPr>
              <a:spLocks noChangeShapeType="1"/>
            </p:cNvSpPr>
            <p:nvPr/>
          </p:nvSpPr>
          <p:spPr bwMode="auto">
            <a:xfrm>
              <a:off x="2280" y="3609"/>
              <a:ext cx="165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grpSp>
      <p:grpSp>
        <p:nvGrpSpPr>
          <p:cNvPr id="852010" name="Group 42">
            <a:extLst>
              <a:ext uri="{FF2B5EF4-FFF2-40B4-BE49-F238E27FC236}">
                <a16:creationId xmlns:a16="http://schemas.microsoft.com/office/drawing/2014/main" id="{9D9D8ABC-49F7-E514-62FE-31A89F7FFEE3}"/>
              </a:ext>
            </a:extLst>
          </p:cNvPr>
          <p:cNvGrpSpPr>
            <a:grpSpLocks/>
          </p:cNvGrpSpPr>
          <p:nvPr/>
        </p:nvGrpSpPr>
        <p:grpSpPr bwMode="auto">
          <a:xfrm>
            <a:off x="41275" y="5745163"/>
            <a:ext cx="8886825" cy="635000"/>
            <a:chOff x="26" y="3583"/>
            <a:chExt cx="5598" cy="400"/>
          </a:xfrm>
        </p:grpSpPr>
        <p:sp>
          <p:nvSpPr>
            <p:cNvPr id="851988" name="Rectangle 20">
              <a:extLst>
                <a:ext uri="{FF2B5EF4-FFF2-40B4-BE49-F238E27FC236}">
                  <a16:creationId xmlns:a16="http://schemas.microsoft.com/office/drawing/2014/main" id="{D724CA65-1E67-B461-3266-C9FF79E7E754}"/>
                </a:ext>
              </a:extLst>
            </p:cNvPr>
            <p:cNvSpPr>
              <a:spLocks noChangeArrowheads="1"/>
            </p:cNvSpPr>
            <p:nvPr/>
          </p:nvSpPr>
          <p:spPr bwMode="auto">
            <a:xfrm>
              <a:off x="4868" y="3771"/>
              <a:ext cx="75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eaLnBrk="0" hangingPunct="0">
                <a:defRPr/>
              </a:pPr>
              <a:r>
                <a:rPr lang="zh-CN" altLang="en-US" sz="1600" b="0">
                  <a:latin typeface="黑体" panose="02010609060101010101" pitchFamily="1" charset="-122"/>
                  <a:ea typeface="黑体" panose="02010609060101010101" pitchFamily="1" charset="-122"/>
                </a:rPr>
                <a:t>均已提交！</a:t>
              </a:r>
            </a:p>
          </p:txBody>
        </p:sp>
        <p:sp>
          <p:nvSpPr>
            <p:cNvPr id="851995" name="Rectangle 27">
              <a:extLst>
                <a:ext uri="{FF2B5EF4-FFF2-40B4-BE49-F238E27FC236}">
                  <a16:creationId xmlns:a16="http://schemas.microsoft.com/office/drawing/2014/main" id="{0445855C-6817-BFEA-7D26-4DC80BA61CC9}"/>
                </a:ext>
              </a:extLst>
            </p:cNvPr>
            <p:cNvSpPr>
              <a:spLocks noChangeArrowheads="1"/>
            </p:cNvSpPr>
            <p:nvPr/>
          </p:nvSpPr>
          <p:spPr bwMode="auto">
            <a:xfrm>
              <a:off x="26" y="3583"/>
              <a:ext cx="43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altLang="zh-CN" sz="1600">
                  <a:latin typeface="宋体" panose="02010600030101010101" pitchFamily="2" charset="-122"/>
                </a:rPr>
                <a:t>c</a:t>
              </a:r>
              <a:r>
                <a:rPr lang="zh-CN" altLang="en-US" sz="1600">
                  <a:latin typeface="宋体" panose="02010600030101010101" pitchFamily="2" charset="-122"/>
                </a:rPr>
                <a:t>故障</a:t>
              </a:r>
            </a:p>
          </p:txBody>
        </p:sp>
        <p:sp>
          <p:nvSpPr>
            <p:cNvPr id="852003" name="Line 35">
              <a:extLst>
                <a:ext uri="{FF2B5EF4-FFF2-40B4-BE49-F238E27FC236}">
                  <a16:creationId xmlns:a16="http://schemas.microsoft.com/office/drawing/2014/main" id="{795EEBBC-0538-3769-537E-108BADB502B6}"/>
                </a:ext>
              </a:extLst>
            </p:cNvPr>
            <p:cNvSpPr>
              <a:spLocks noChangeShapeType="1"/>
            </p:cNvSpPr>
            <p:nvPr/>
          </p:nvSpPr>
          <p:spPr bwMode="auto">
            <a:xfrm>
              <a:off x="678" y="3870"/>
              <a:ext cx="42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2004" name="Line 36">
              <a:extLst>
                <a:ext uri="{FF2B5EF4-FFF2-40B4-BE49-F238E27FC236}">
                  <a16:creationId xmlns:a16="http://schemas.microsoft.com/office/drawing/2014/main" id="{4E720680-A634-5870-FE0D-C95EF5CC756D}"/>
                </a:ext>
              </a:extLst>
            </p:cNvPr>
            <p:cNvSpPr>
              <a:spLocks noChangeShapeType="1"/>
            </p:cNvSpPr>
            <p:nvPr/>
          </p:nvSpPr>
          <p:spPr bwMode="auto">
            <a:xfrm>
              <a:off x="1524" y="3870"/>
              <a:ext cx="46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grpSp>
      <p:grpSp>
        <p:nvGrpSpPr>
          <p:cNvPr id="21527" name="Group 44">
            <a:extLst>
              <a:ext uri="{FF2B5EF4-FFF2-40B4-BE49-F238E27FC236}">
                <a16:creationId xmlns:a16="http://schemas.microsoft.com/office/drawing/2014/main" id="{6713CFBE-5044-23C3-CEF2-CDB32F1B1280}"/>
              </a:ext>
            </a:extLst>
          </p:cNvPr>
          <p:cNvGrpSpPr>
            <a:grpSpLocks/>
          </p:cNvGrpSpPr>
          <p:nvPr/>
        </p:nvGrpSpPr>
        <p:grpSpPr bwMode="auto">
          <a:xfrm>
            <a:off x="182563" y="1741488"/>
            <a:ext cx="8707437" cy="2439987"/>
            <a:chOff x="115" y="1121"/>
            <a:chExt cx="5485" cy="1537"/>
          </a:xfrm>
        </p:grpSpPr>
        <p:grpSp>
          <p:nvGrpSpPr>
            <p:cNvPr id="21528" name="Group 37">
              <a:extLst>
                <a:ext uri="{FF2B5EF4-FFF2-40B4-BE49-F238E27FC236}">
                  <a16:creationId xmlns:a16="http://schemas.microsoft.com/office/drawing/2014/main" id="{C8A412FC-FCAC-8823-F161-1E79E22BAE94}"/>
                </a:ext>
              </a:extLst>
            </p:cNvPr>
            <p:cNvGrpSpPr>
              <a:grpSpLocks/>
            </p:cNvGrpSpPr>
            <p:nvPr/>
          </p:nvGrpSpPr>
          <p:grpSpPr bwMode="auto">
            <a:xfrm>
              <a:off x="115" y="1121"/>
              <a:ext cx="5485" cy="1365"/>
              <a:chOff x="115" y="1181"/>
              <a:chExt cx="5485" cy="1365"/>
            </a:xfrm>
          </p:grpSpPr>
          <p:pic>
            <p:nvPicPr>
              <p:cNvPr id="21529" name="Picture 12">
                <a:extLst>
                  <a:ext uri="{FF2B5EF4-FFF2-40B4-BE49-F238E27FC236}">
                    <a16:creationId xmlns:a16="http://schemas.microsoft.com/office/drawing/2014/main" id="{C677946B-960B-C74C-2A66-CA693AE03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 y="1181"/>
                <a:ext cx="4129"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30" name="Group 16">
                <a:extLst>
                  <a:ext uri="{FF2B5EF4-FFF2-40B4-BE49-F238E27FC236}">
                    <a16:creationId xmlns:a16="http://schemas.microsoft.com/office/drawing/2014/main" id="{5E78EBD0-A5FF-F50F-A855-581C788812B5}"/>
                  </a:ext>
                </a:extLst>
              </p:cNvPr>
              <p:cNvGrpSpPr>
                <a:grpSpLocks/>
              </p:cNvGrpSpPr>
              <p:nvPr/>
            </p:nvGrpSpPr>
            <p:grpSpPr bwMode="auto">
              <a:xfrm>
                <a:off x="125" y="1638"/>
                <a:ext cx="661" cy="134"/>
                <a:chOff x="227" y="1863"/>
                <a:chExt cx="661" cy="134"/>
              </a:xfrm>
            </p:grpSpPr>
            <p:sp>
              <p:nvSpPr>
                <p:cNvPr id="21531" name="Rectangle 5">
                  <a:extLst>
                    <a:ext uri="{FF2B5EF4-FFF2-40B4-BE49-F238E27FC236}">
                      <a16:creationId xmlns:a16="http://schemas.microsoft.com/office/drawing/2014/main" id="{CD739C1C-2E2F-24E3-5CC4-CC11C4BBC851}"/>
                    </a:ext>
                  </a:extLst>
                </p:cNvPr>
                <p:cNvSpPr>
                  <a:spLocks noChangeArrowheads="1"/>
                </p:cNvSpPr>
                <p:nvPr/>
              </p:nvSpPr>
              <p:spPr bwMode="auto">
                <a:xfrm>
                  <a:off x="227" y="1863"/>
                  <a:ext cx="51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en-US" altLang="zh-CN" sz="1400" b="0">
                      <a:solidFill>
                        <a:srgbClr val="0066FF"/>
                      </a:solidFill>
                    </a:rPr>
                    <a:t>a</a:t>
                  </a:r>
                  <a:r>
                    <a:rPr lang="zh-CN" altLang="en-US" sz="1400" b="0">
                      <a:solidFill>
                        <a:srgbClr val="0066FF"/>
                      </a:solidFill>
                    </a:rPr>
                    <a:t>故障点</a:t>
                  </a:r>
                  <a:endParaRPr lang="en-US" altLang="zh-CN" sz="1400" b="0">
                    <a:solidFill>
                      <a:srgbClr val="0066FF"/>
                    </a:solidFill>
                  </a:endParaRPr>
                </a:p>
              </p:txBody>
            </p:sp>
            <p:sp>
              <p:nvSpPr>
                <p:cNvPr id="21532" name="Line 8">
                  <a:extLst>
                    <a:ext uri="{FF2B5EF4-FFF2-40B4-BE49-F238E27FC236}">
                      <a16:creationId xmlns:a16="http://schemas.microsoft.com/office/drawing/2014/main" id="{77D05705-5639-3C21-98D6-5CE36D5A5843}"/>
                    </a:ext>
                  </a:extLst>
                </p:cNvPr>
                <p:cNvSpPr>
                  <a:spLocks noChangeShapeType="1"/>
                </p:cNvSpPr>
                <p:nvPr/>
              </p:nvSpPr>
              <p:spPr bwMode="auto">
                <a:xfrm>
                  <a:off x="730" y="1914"/>
                  <a:ext cx="158"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1533" name="Group 17">
                <a:extLst>
                  <a:ext uri="{FF2B5EF4-FFF2-40B4-BE49-F238E27FC236}">
                    <a16:creationId xmlns:a16="http://schemas.microsoft.com/office/drawing/2014/main" id="{2D5CF427-4CF5-7DC9-EEF7-210E50C74322}"/>
                  </a:ext>
                </a:extLst>
              </p:cNvPr>
              <p:cNvGrpSpPr>
                <a:grpSpLocks/>
              </p:cNvGrpSpPr>
              <p:nvPr/>
            </p:nvGrpSpPr>
            <p:grpSpPr bwMode="auto">
              <a:xfrm>
                <a:off x="115" y="2095"/>
                <a:ext cx="676" cy="134"/>
                <a:chOff x="235" y="2332"/>
                <a:chExt cx="676" cy="134"/>
              </a:xfrm>
            </p:grpSpPr>
            <p:sp>
              <p:nvSpPr>
                <p:cNvPr id="21534" name="Rectangle 6">
                  <a:extLst>
                    <a:ext uri="{FF2B5EF4-FFF2-40B4-BE49-F238E27FC236}">
                      <a16:creationId xmlns:a16="http://schemas.microsoft.com/office/drawing/2014/main" id="{6EE4981E-1E25-5608-051E-5F11245603EE}"/>
                    </a:ext>
                  </a:extLst>
                </p:cNvPr>
                <p:cNvSpPr>
                  <a:spLocks noChangeArrowheads="1"/>
                </p:cNvSpPr>
                <p:nvPr/>
              </p:nvSpPr>
              <p:spPr bwMode="auto">
                <a:xfrm>
                  <a:off x="235" y="2332"/>
                  <a:ext cx="51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en-US" altLang="zh-CN" sz="1400" b="0">
                      <a:solidFill>
                        <a:srgbClr val="0066FF"/>
                      </a:solidFill>
                    </a:rPr>
                    <a:t>b</a:t>
                  </a:r>
                  <a:r>
                    <a:rPr lang="zh-CN" altLang="en-US" sz="1400" b="0">
                      <a:solidFill>
                        <a:srgbClr val="0066FF"/>
                      </a:solidFill>
                    </a:rPr>
                    <a:t>故障点</a:t>
                  </a:r>
                  <a:endParaRPr lang="en-US" altLang="zh-CN" sz="1400" b="0">
                    <a:solidFill>
                      <a:srgbClr val="0066FF"/>
                    </a:solidFill>
                  </a:endParaRPr>
                </a:p>
              </p:txBody>
            </p:sp>
            <p:sp>
              <p:nvSpPr>
                <p:cNvPr id="21535" name="Line 9">
                  <a:extLst>
                    <a:ext uri="{FF2B5EF4-FFF2-40B4-BE49-F238E27FC236}">
                      <a16:creationId xmlns:a16="http://schemas.microsoft.com/office/drawing/2014/main" id="{F30E68BB-323F-B777-53D7-FB9AE4ECEFBE}"/>
                    </a:ext>
                  </a:extLst>
                </p:cNvPr>
                <p:cNvSpPr>
                  <a:spLocks noChangeShapeType="1"/>
                </p:cNvSpPr>
                <p:nvPr/>
              </p:nvSpPr>
              <p:spPr bwMode="auto">
                <a:xfrm>
                  <a:off x="753" y="2383"/>
                  <a:ext cx="158"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1536" name="Group 18">
                <a:extLst>
                  <a:ext uri="{FF2B5EF4-FFF2-40B4-BE49-F238E27FC236}">
                    <a16:creationId xmlns:a16="http://schemas.microsoft.com/office/drawing/2014/main" id="{501F2FFD-F7C9-8A42-D773-3472DC397884}"/>
                  </a:ext>
                </a:extLst>
              </p:cNvPr>
              <p:cNvGrpSpPr>
                <a:grpSpLocks/>
              </p:cNvGrpSpPr>
              <p:nvPr/>
            </p:nvGrpSpPr>
            <p:grpSpPr bwMode="auto">
              <a:xfrm>
                <a:off x="120" y="2252"/>
                <a:ext cx="671" cy="134"/>
                <a:chOff x="240" y="2489"/>
                <a:chExt cx="671" cy="134"/>
              </a:xfrm>
            </p:grpSpPr>
            <p:sp>
              <p:nvSpPr>
                <p:cNvPr id="21537" name="Rectangle 7">
                  <a:extLst>
                    <a:ext uri="{FF2B5EF4-FFF2-40B4-BE49-F238E27FC236}">
                      <a16:creationId xmlns:a16="http://schemas.microsoft.com/office/drawing/2014/main" id="{C02DD915-50B2-4E9E-4EF2-708101159266}"/>
                    </a:ext>
                  </a:extLst>
                </p:cNvPr>
                <p:cNvSpPr>
                  <a:spLocks noChangeArrowheads="1"/>
                </p:cNvSpPr>
                <p:nvPr/>
              </p:nvSpPr>
              <p:spPr bwMode="auto">
                <a:xfrm>
                  <a:off x="240" y="2489"/>
                  <a:ext cx="50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en-US" altLang="zh-CN" sz="1400" b="0">
                      <a:solidFill>
                        <a:srgbClr val="0066FF"/>
                      </a:solidFill>
                    </a:rPr>
                    <a:t>c</a:t>
                  </a:r>
                  <a:r>
                    <a:rPr lang="zh-CN" altLang="en-US" sz="1400" b="0">
                      <a:solidFill>
                        <a:srgbClr val="0066FF"/>
                      </a:solidFill>
                    </a:rPr>
                    <a:t>故障点</a:t>
                  </a:r>
                  <a:endParaRPr lang="en-US" altLang="zh-CN" sz="1400" b="0">
                    <a:solidFill>
                      <a:srgbClr val="0066FF"/>
                    </a:solidFill>
                  </a:endParaRPr>
                </a:p>
              </p:txBody>
            </p:sp>
            <p:sp>
              <p:nvSpPr>
                <p:cNvPr id="21538" name="Line 10">
                  <a:extLst>
                    <a:ext uri="{FF2B5EF4-FFF2-40B4-BE49-F238E27FC236}">
                      <a16:creationId xmlns:a16="http://schemas.microsoft.com/office/drawing/2014/main" id="{36D1ECE2-BC2A-F4C6-2021-51B703C6E9F8}"/>
                    </a:ext>
                  </a:extLst>
                </p:cNvPr>
                <p:cNvSpPr>
                  <a:spLocks noChangeShapeType="1"/>
                </p:cNvSpPr>
                <p:nvPr/>
              </p:nvSpPr>
              <p:spPr bwMode="auto">
                <a:xfrm>
                  <a:off x="753" y="2563"/>
                  <a:ext cx="158" cy="0"/>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539" name="Rectangle 11">
                <a:extLst>
                  <a:ext uri="{FF2B5EF4-FFF2-40B4-BE49-F238E27FC236}">
                    <a16:creationId xmlns:a16="http://schemas.microsoft.com/office/drawing/2014/main" id="{CF16316E-20D2-A792-8DFE-C6361D18B73A}"/>
                  </a:ext>
                </a:extLst>
              </p:cNvPr>
              <p:cNvSpPr>
                <a:spLocks noChangeArrowheads="1"/>
              </p:cNvSpPr>
              <p:nvPr/>
            </p:nvSpPr>
            <p:spPr bwMode="auto">
              <a:xfrm>
                <a:off x="4950" y="1314"/>
                <a:ext cx="650" cy="3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spAutoFit/>
              </a:bodyPr>
              <a:lstStyle/>
              <a:p>
                <a:pPr eaLnBrk="0" hangingPunct="0"/>
                <a:r>
                  <a:rPr lang="zh-CN" altLang="en-US" b="0"/>
                  <a:t>账户</a:t>
                </a:r>
                <a:r>
                  <a:rPr lang="en-US" altLang="zh-CN" b="0"/>
                  <a:t>A=1000</a:t>
                </a:r>
              </a:p>
              <a:p>
                <a:pPr eaLnBrk="0" hangingPunct="0"/>
                <a:r>
                  <a:rPr lang="zh-CN" altLang="en-US" b="0"/>
                  <a:t>账户</a:t>
                </a:r>
                <a:r>
                  <a:rPr lang="en-US" altLang="zh-CN" b="0"/>
                  <a:t>B=2000</a:t>
                </a:r>
              </a:p>
              <a:p>
                <a:pPr eaLnBrk="0" hangingPunct="0"/>
                <a:r>
                  <a:rPr lang="zh-CN" altLang="en-US" b="0"/>
                  <a:t>账号</a:t>
                </a:r>
                <a:r>
                  <a:rPr lang="en-US" altLang="zh-CN" b="0"/>
                  <a:t>C= 700</a:t>
                </a:r>
              </a:p>
            </p:txBody>
          </p:sp>
          <p:sp>
            <p:nvSpPr>
              <p:cNvPr id="21540" name="Rectangle 12">
                <a:extLst>
                  <a:ext uri="{FF2B5EF4-FFF2-40B4-BE49-F238E27FC236}">
                    <a16:creationId xmlns:a16="http://schemas.microsoft.com/office/drawing/2014/main" id="{2CDCC94A-3704-B52A-130E-10BDD86337AA}"/>
                  </a:ext>
                </a:extLst>
              </p:cNvPr>
              <p:cNvSpPr>
                <a:spLocks noChangeArrowheads="1"/>
              </p:cNvSpPr>
              <p:nvPr/>
            </p:nvSpPr>
            <p:spPr bwMode="auto">
              <a:xfrm>
                <a:off x="4959" y="1790"/>
                <a:ext cx="635" cy="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bIns="0">
                <a:spAutoFit/>
              </a:bodyPr>
              <a:lstStyle/>
              <a:p>
                <a:pPr eaLnBrk="0" hangingPunct="0"/>
                <a:r>
                  <a:rPr lang="en-US" altLang="zh-CN" b="0">
                    <a:solidFill>
                      <a:srgbClr val="0066FF"/>
                    </a:solidFill>
                  </a:rPr>
                  <a:t>T</a:t>
                </a:r>
                <a:r>
                  <a:rPr lang="en-US" altLang="zh-CN" b="0" baseline="-25000">
                    <a:solidFill>
                      <a:srgbClr val="0066FF"/>
                    </a:solidFill>
                  </a:rPr>
                  <a:t>0</a:t>
                </a:r>
                <a:r>
                  <a:rPr lang="en-US" altLang="zh-CN" b="0">
                    <a:solidFill>
                      <a:srgbClr val="0066FF"/>
                    </a:solidFill>
                  </a:rPr>
                  <a:t>-</a:t>
                </a:r>
                <a:r>
                  <a:rPr lang="zh-CN" altLang="en-US" b="0"/>
                  <a:t>账户</a:t>
                </a:r>
                <a:r>
                  <a:rPr lang="en-US" altLang="zh-CN" b="0"/>
                  <a:t>A</a:t>
                </a:r>
                <a:r>
                  <a:rPr lang="zh-CN" altLang="en-US" b="0"/>
                  <a:t>转</a:t>
                </a:r>
                <a:endParaRPr lang="en-US" altLang="zh-CN" b="0"/>
              </a:p>
              <a:p>
                <a:pPr eaLnBrk="0" hangingPunct="0"/>
                <a:r>
                  <a:rPr lang="zh-CN" altLang="en-US" b="0"/>
                  <a:t>    账</a:t>
                </a:r>
                <a:r>
                  <a:rPr lang="en-US" altLang="zh-CN" b="0"/>
                  <a:t>50</a:t>
                </a:r>
                <a:r>
                  <a:rPr lang="zh-CN" altLang="en-US" b="0"/>
                  <a:t>到</a:t>
                </a:r>
                <a:r>
                  <a:rPr lang="en-US" altLang="zh-CN" b="0"/>
                  <a:t>B;</a:t>
                </a:r>
              </a:p>
              <a:p>
                <a:pPr eaLnBrk="0" hangingPunct="0"/>
                <a:endParaRPr lang="zh-CN" altLang="en-US" b="0"/>
              </a:p>
              <a:p>
                <a:pPr eaLnBrk="0" hangingPunct="0"/>
                <a:r>
                  <a:rPr lang="en-US" altLang="zh-CN" b="0">
                    <a:solidFill>
                      <a:srgbClr val="0066FF"/>
                    </a:solidFill>
                  </a:rPr>
                  <a:t>T</a:t>
                </a:r>
                <a:r>
                  <a:rPr lang="en-US" altLang="zh-CN" b="0" baseline="-25000">
                    <a:solidFill>
                      <a:srgbClr val="0066FF"/>
                    </a:solidFill>
                  </a:rPr>
                  <a:t>1</a:t>
                </a:r>
                <a:r>
                  <a:rPr lang="en-US" altLang="zh-CN" b="0">
                    <a:solidFill>
                      <a:srgbClr val="0066FF"/>
                    </a:solidFill>
                  </a:rPr>
                  <a:t>-</a:t>
                </a:r>
                <a:r>
                  <a:rPr lang="zh-CN" altLang="en-US" b="0"/>
                  <a:t>账号</a:t>
                </a:r>
                <a:r>
                  <a:rPr lang="en-US" altLang="zh-CN" b="0"/>
                  <a:t>C</a:t>
                </a:r>
                <a:r>
                  <a:rPr lang="zh-CN" altLang="en-US" b="0"/>
                  <a:t>取</a:t>
                </a:r>
                <a:endParaRPr lang="en-US" altLang="zh-CN" b="0"/>
              </a:p>
              <a:p>
                <a:pPr eaLnBrk="0" hangingPunct="0"/>
                <a:r>
                  <a:rPr lang="zh-CN" altLang="en-US" b="0"/>
                  <a:t>     出</a:t>
                </a:r>
                <a:r>
                  <a:rPr lang="en-US" altLang="zh-CN" b="0"/>
                  <a:t>100.</a:t>
                </a:r>
              </a:p>
            </p:txBody>
          </p:sp>
          <p:sp>
            <p:nvSpPr>
              <p:cNvPr id="851991" name="Line 23">
                <a:extLst>
                  <a:ext uri="{FF2B5EF4-FFF2-40B4-BE49-F238E27FC236}">
                    <a16:creationId xmlns:a16="http://schemas.microsoft.com/office/drawing/2014/main" id="{F55CAD9E-9DA1-D03C-AA64-241619134F56}"/>
                  </a:ext>
                </a:extLst>
              </p:cNvPr>
              <p:cNvSpPr>
                <a:spLocks noChangeShapeType="1"/>
              </p:cNvSpPr>
              <p:nvPr/>
            </p:nvSpPr>
            <p:spPr bwMode="auto">
              <a:xfrm>
                <a:off x="2010" y="2154"/>
                <a:ext cx="156"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1992" name="Line 24">
                <a:extLst>
                  <a:ext uri="{FF2B5EF4-FFF2-40B4-BE49-F238E27FC236}">
                    <a16:creationId xmlns:a16="http://schemas.microsoft.com/office/drawing/2014/main" id="{8BCACB50-EB5E-AD89-2174-8CAABF17F9B8}"/>
                  </a:ext>
                </a:extLst>
              </p:cNvPr>
              <p:cNvSpPr>
                <a:spLocks noChangeShapeType="1"/>
              </p:cNvSpPr>
              <p:nvPr/>
            </p:nvSpPr>
            <p:spPr bwMode="auto">
              <a:xfrm>
                <a:off x="3396" y="2334"/>
                <a:ext cx="156"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grpSp>
        <p:pic>
          <p:nvPicPr>
            <p:cNvPr id="21543" name="Picture 43">
              <a:extLst>
                <a:ext uri="{FF2B5EF4-FFF2-40B4-BE49-F238E27FC236}">
                  <a16:creationId xmlns:a16="http://schemas.microsoft.com/office/drawing/2014/main" id="{40FEC6B3-164E-6C66-A2FB-D414CAF1F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 y="2484"/>
              <a:ext cx="41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44" name="文本框 41">
            <a:extLst>
              <a:ext uri="{FF2B5EF4-FFF2-40B4-BE49-F238E27FC236}">
                <a16:creationId xmlns:a16="http://schemas.microsoft.com/office/drawing/2014/main" id="{E904AC2A-1AFC-8A19-3F87-DCAC3873A4A5}"/>
              </a:ext>
            </a:extLst>
          </p:cNvPr>
          <p:cNvSpPr txBox="1">
            <a:spLocks noChangeArrowheads="1"/>
          </p:cNvSpPr>
          <p:nvPr/>
        </p:nvSpPr>
        <p:spPr bwMode="auto">
          <a:xfrm>
            <a:off x="8051800" y="3922713"/>
            <a:ext cx="719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4</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2006"/>
                                        </p:tgtEl>
                                        <p:attrNameLst>
                                          <p:attrName>style.visibility</p:attrName>
                                        </p:attrNameLst>
                                      </p:cBhvr>
                                      <p:to>
                                        <p:strVal val="visible"/>
                                      </p:to>
                                    </p:set>
                                    <p:anim calcmode="lin" valueType="num">
                                      <p:cBhvr additive="base">
                                        <p:cTn id="7" dur="500" fill="hold"/>
                                        <p:tgtEl>
                                          <p:spTgt spid="852006"/>
                                        </p:tgtEl>
                                        <p:attrNameLst>
                                          <p:attrName>ppt_x</p:attrName>
                                        </p:attrNameLst>
                                      </p:cBhvr>
                                      <p:tavLst>
                                        <p:tav tm="0">
                                          <p:val>
                                            <p:strVal val="#ppt_x"/>
                                          </p:val>
                                        </p:tav>
                                        <p:tav tm="100000">
                                          <p:val>
                                            <p:strVal val="#ppt_x"/>
                                          </p:val>
                                        </p:tav>
                                      </p:tavLst>
                                    </p:anim>
                                    <p:anim calcmode="lin" valueType="num">
                                      <p:cBhvr additive="base">
                                        <p:cTn id="8" dur="500" fill="hold"/>
                                        <p:tgtEl>
                                          <p:spTgt spid="85200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52007"/>
                                        </p:tgtEl>
                                        <p:attrNameLst>
                                          <p:attrName>style.visibility</p:attrName>
                                        </p:attrNameLst>
                                      </p:cBhvr>
                                      <p:to>
                                        <p:strVal val="visible"/>
                                      </p:to>
                                    </p:set>
                                    <p:anim calcmode="lin" valueType="num">
                                      <p:cBhvr additive="base">
                                        <p:cTn id="13" dur="500" fill="hold"/>
                                        <p:tgtEl>
                                          <p:spTgt spid="852007"/>
                                        </p:tgtEl>
                                        <p:attrNameLst>
                                          <p:attrName>ppt_x</p:attrName>
                                        </p:attrNameLst>
                                      </p:cBhvr>
                                      <p:tavLst>
                                        <p:tav tm="0">
                                          <p:val>
                                            <p:strVal val="#ppt_x"/>
                                          </p:val>
                                        </p:tav>
                                        <p:tav tm="100000">
                                          <p:val>
                                            <p:strVal val="#ppt_x"/>
                                          </p:val>
                                        </p:tav>
                                      </p:tavLst>
                                    </p:anim>
                                    <p:anim calcmode="lin" valueType="num">
                                      <p:cBhvr additive="base">
                                        <p:cTn id="14" dur="500" fill="hold"/>
                                        <p:tgtEl>
                                          <p:spTgt spid="85200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52010"/>
                                        </p:tgtEl>
                                        <p:attrNameLst>
                                          <p:attrName>style.visibility</p:attrName>
                                        </p:attrNameLst>
                                      </p:cBhvr>
                                      <p:to>
                                        <p:strVal val="visible"/>
                                      </p:to>
                                    </p:set>
                                    <p:anim calcmode="lin" valueType="num">
                                      <p:cBhvr additive="base">
                                        <p:cTn id="19" dur="500" fill="hold"/>
                                        <p:tgtEl>
                                          <p:spTgt spid="852010"/>
                                        </p:tgtEl>
                                        <p:attrNameLst>
                                          <p:attrName>ppt_x</p:attrName>
                                        </p:attrNameLst>
                                      </p:cBhvr>
                                      <p:tavLst>
                                        <p:tav tm="0">
                                          <p:val>
                                            <p:strVal val="#ppt_x"/>
                                          </p:val>
                                        </p:tav>
                                        <p:tav tm="100000">
                                          <p:val>
                                            <p:strVal val="#ppt_x"/>
                                          </p:val>
                                        </p:tav>
                                      </p:tavLst>
                                    </p:anim>
                                    <p:anim calcmode="lin" valueType="num">
                                      <p:cBhvr additive="base">
                                        <p:cTn id="20" dur="500" fill="hold"/>
                                        <p:tgtEl>
                                          <p:spTgt spid="8520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编号占位符 1">
            <a:extLst>
              <a:ext uri="{FF2B5EF4-FFF2-40B4-BE49-F238E27FC236}">
                <a16:creationId xmlns:a16="http://schemas.microsoft.com/office/drawing/2014/main" id="{FCB61CB4-3C00-F06C-CAF4-7C044D5647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DA0A905-3B98-44D1-8721-1B741D112E5F}" type="slidenum">
              <a:rPr lang="zh-CN" altLang="en-US"/>
              <a:pPr eaLnBrk="0" hangingPunct="0"/>
              <a:t>427</a:t>
            </a:fld>
            <a:endParaRPr lang="zh-CN" altLang="en-US"/>
          </a:p>
        </p:txBody>
      </p:sp>
      <p:graphicFrame>
        <p:nvGraphicFramePr>
          <p:cNvPr id="3" name="表格 2">
            <a:extLst>
              <a:ext uri="{FF2B5EF4-FFF2-40B4-BE49-F238E27FC236}">
                <a16:creationId xmlns:a16="http://schemas.microsoft.com/office/drawing/2014/main" id="{64258EF6-1595-C9B0-DD08-D5F2AE6D23E3}"/>
              </a:ext>
            </a:extLst>
          </p:cNvPr>
          <p:cNvGraphicFramePr>
            <a:graphicFrameLocks noGrp="1"/>
          </p:cNvGraphicFramePr>
          <p:nvPr/>
        </p:nvGraphicFramePr>
        <p:xfrm>
          <a:off x="1908175" y="1592263"/>
          <a:ext cx="4211638" cy="4343400"/>
        </p:xfrm>
        <a:graphic>
          <a:graphicData uri="http://schemas.openxmlformats.org/drawingml/2006/table">
            <a:tbl>
              <a:tblPr firstRow="1" firstCol="1" bandRow="1"/>
              <a:tblGrid>
                <a:gridCol w="4211638">
                  <a:extLst>
                    <a:ext uri="{9D8B030D-6E8A-4147-A177-3AD203B41FA5}">
                      <a16:colId xmlns:a16="http://schemas.microsoft.com/office/drawing/2014/main" val="20000"/>
                    </a:ext>
                  </a:extLst>
                </a:gridCol>
              </a:tblGrid>
              <a:tr h="2772307">
                <a:tc>
                  <a:txBody>
                    <a:bodyPr/>
                    <a:lstStyle/>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&lt;T0 start&gt;</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&lt;T0,A,800,700&gt;</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&lt;T0,B,1000,1100&gt;</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&lt;T1 start&gt;</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&lt;T1,C,800,600&gt;</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&lt;T0,B,1000&gt;</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&lt;T1,D,600,800&gt;</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&lt;T0,A,800&gt;</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&lt;T0,abort&gt;</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p>
                      <a:pPr marL="266700" algn="just">
                        <a:spcAft>
                          <a:spcPts val="600"/>
                        </a:spcAft>
                      </a:pPr>
                      <a:r>
                        <a:rPr lang="en-US" sz="2400" kern="100" dirty="0">
                          <a:effectLst/>
                          <a:latin typeface="宋体" panose="02010600030101010101" pitchFamily="2" charset="-122"/>
                          <a:ea typeface="宋体" panose="02010600030101010101" pitchFamily="2" charset="-122"/>
                          <a:cs typeface="Times New Roman" panose="02020603050405020304" pitchFamily="1" charset="0"/>
                        </a:rPr>
                        <a:t> </a:t>
                      </a:r>
                      <a:endParaRPr lang="zh-CN" sz="2400" kern="100" dirty="0">
                        <a:effectLst/>
                        <a:latin typeface="Calibri" panose="020F0502020204030204" charset="0"/>
                        <a:ea typeface="宋体" panose="02010600030101010101" pitchFamily="2" charset="-122"/>
                        <a:cs typeface="Times New Roman" panose="02020603050405020304" pitchFamily="1" charset="0"/>
                      </a:endParaRPr>
                    </a:p>
                  </a:txBody>
                  <a:tcPr marL="68566" marR="68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3560" name="Rectangle 2">
            <a:extLst>
              <a:ext uri="{FF2B5EF4-FFF2-40B4-BE49-F238E27FC236}">
                <a16:creationId xmlns:a16="http://schemas.microsoft.com/office/drawing/2014/main" id="{70338DAF-9B26-8A3D-9114-88ADC0E86D76}"/>
              </a:ext>
            </a:extLst>
          </p:cNvPr>
          <p:cNvSpPr txBox="1">
            <a:spLocks noChangeArrowheads="1"/>
          </p:cNvSpPr>
          <p:nvPr/>
        </p:nvSpPr>
        <p:spPr bwMode="auto">
          <a:xfrm>
            <a:off x="1114425" y="296863"/>
            <a:ext cx="54387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eaLnBrk="0" hangingPunct="0">
              <a:lnSpc>
                <a:spcPct val="85000"/>
              </a:lnSpc>
            </a:pPr>
            <a:r>
              <a:rPr lang="zh-CN" altLang="en-US" sz="2400">
                <a:solidFill>
                  <a:schemeClr val="tx2"/>
                </a:solidFill>
                <a:latin typeface="宋体" panose="02010600030101010101" pitchFamily="2" charset="-122"/>
              </a:rPr>
              <a:t>基于日志的恢复机制</a:t>
            </a:r>
            <a:endParaRPr lang="en-US" altLang="zh-CN" sz="1600">
              <a:latin typeface="黑体" panose="02010609060101010101" pitchFamily="49" charset="-122"/>
              <a:ea typeface="黑体" panose="02010609060101010101" pitchFamily="49" charset="-122"/>
            </a:endParaRPr>
          </a:p>
        </p:txBody>
      </p:sp>
      <p:sp>
        <p:nvSpPr>
          <p:cNvPr id="23561" name="AutoShape 5">
            <a:extLst>
              <a:ext uri="{FF2B5EF4-FFF2-40B4-BE49-F238E27FC236}">
                <a16:creationId xmlns:a16="http://schemas.microsoft.com/office/drawing/2014/main" id="{AA0AB6CB-B005-8EDF-910E-9D3B5E641D0C}"/>
              </a:ext>
            </a:extLst>
          </p:cNvPr>
          <p:cNvSpPr>
            <a:spLocks noChangeArrowheads="1"/>
          </p:cNvSpPr>
          <p:nvPr/>
        </p:nvSpPr>
        <p:spPr bwMode="auto">
          <a:xfrm>
            <a:off x="6732588" y="850900"/>
            <a:ext cx="2165350" cy="828675"/>
          </a:xfrm>
          <a:prstGeom prst="cloudCallout">
            <a:avLst>
              <a:gd name="adj1" fmla="val 55806"/>
              <a:gd name="adj2" fmla="val 65134"/>
            </a:avLst>
          </a:prstGeom>
          <a:solidFill>
            <a:schemeClr val="accent1"/>
          </a:solidFill>
          <a:ln w="9525">
            <a:solidFill>
              <a:schemeClr val="tx1"/>
            </a:solidFill>
            <a:round/>
            <a:headEnd/>
            <a:tailEnd/>
          </a:ln>
        </p:spPr>
        <p:txBody>
          <a:bodyPr lIns="0" tIns="0" rIns="0" bIns="0"/>
          <a:lstStyle/>
          <a:p>
            <a:pPr algn="ctr" eaLnBrk="0" hangingPunct="0"/>
            <a:r>
              <a:rPr lang="zh-CN" altLang="en-US"/>
              <a:t>系统崩溃后，如下日志，如何恢复？</a:t>
            </a:r>
            <a:endParaRPr lang="zh-CN" altLang="en-US" b="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编号占位符 5">
            <a:extLst>
              <a:ext uri="{FF2B5EF4-FFF2-40B4-BE49-F238E27FC236}">
                <a16:creationId xmlns:a16="http://schemas.microsoft.com/office/drawing/2014/main" id="{95477684-25F9-6629-8329-2C009325EAA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E7ADBF0-66D0-4974-815F-F3D3ADBE8445}" type="slidenum">
              <a:rPr lang="zh-CN" altLang="en-US"/>
              <a:pPr eaLnBrk="0" hangingPunct="0"/>
              <a:t>428</a:t>
            </a:fld>
            <a:endParaRPr lang="zh-CN" altLang="en-US"/>
          </a:p>
        </p:txBody>
      </p:sp>
      <p:sp>
        <p:nvSpPr>
          <p:cNvPr id="24578" name="Rectangle 2">
            <a:extLst>
              <a:ext uri="{FF2B5EF4-FFF2-40B4-BE49-F238E27FC236}">
                <a16:creationId xmlns:a16="http://schemas.microsoft.com/office/drawing/2014/main" id="{A9E5FE23-39C8-9D36-2B40-607B46AC8A93}"/>
              </a:ext>
            </a:extLst>
          </p:cNvPr>
          <p:cNvSpPr>
            <a:spLocks noGrp="1" noChangeArrowheads="1"/>
          </p:cNvSpPr>
          <p:nvPr>
            <p:ph type="title"/>
          </p:nvPr>
        </p:nvSpPr>
        <p:spPr>
          <a:xfrm>
            <a:off x="685800" y="704850"/>
            <a:ext cx="7772400" cy="619125"/>
          </a:xfrm>
        </p:spPr>
        <p:txBody>
          <a:bodyPr/>
          <a:lstStyle/>
          <a:p>
            <a:r>
              <a:rPr lang="zh-CN" altLang="en-US" sz="2400" b="1">
                <a:latin typeface="黑体" panose="02010609060101010101" pitchFamily="49" charset="-122"/>
                <a:ea typeface="黑体" panose="02010609060101010101" pitchFamily="49" charset="-122"/>
              </a:rPr>
              <a:t>检查点</a:t>
            </a:r>
          </a:p>
        </p:txBody>
      </p:sp>
      <p:pic>
        <p:nvPicPr>
          <p:cNvPr id="24579" name="Picture 6">
            <a:extLst>
              <a:ext uri="{FF2B5EF4-FFF2-40B4-BE49-F238E27FC236}">
                <a16:creationId xmlns:a16="http://schemas.microsoft.com/office/drawing/2014/main" id="{C1B9C7D0-6311-082B-5AB5-09552BE84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371600"/>
            <a:ext cx="8320088" cy="1524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580" name="Picture 7">
            <a:extLst>
              <a:ext uri="{FF2B5EF4-FFF2-40B4-BE49-F238E27FC236}">
                <a16:creationId xmlns:a16="http://schemas.microsoft.com/office/drawing/2014/main" id="{C8A8AC81-FDAF-F226-D502-6DFD650B8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2990850"/>
            <a:ext cx="8321675" cy="15811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581" name="Picture 8">
            <a:extLst>
              <a:ext uri="{FF2B5EF4-FFF2-40B4-BE49-F238E27FC236}">
                <a16:creationId xmlns:a16="http://schemas.microsoft.com/office/drawing/2014/main" id="{2ED26038-7045-6DC2-14E7-600D911DD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 y="4629150"/>
            <a:ext cx="8326438" cy="184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4582" name="AutoShape 5">
            <a:extLst>
              <a:ext uri="{FF2B5EF4-FFF2-40B4-BE49-F238E27FC236}">
                <a16:creationId xmlns:a16="http://schemas.microsoft.com/office/drawing/2014/main" id="{8CACB584-A3A2-AC89-EBCC-E69C8310F17E}"/>
              </a:ext>
            </a:extLst>
          </p:cNvPr>
          <p:cNvSpPr>
            <a:spLocks noChangeArrowheads="1"/>
          </p:cNvSpPr>
          <p:nvPr/>
        </p:nvSpPr>
        <p:spPr bwMode="auto">
          <a:xfrm>
            <a:off x="7121525" y="755650"/>
            <a:ext cx="1804988" cy="561975"/>
          </a:xfrm>
          <a:prstGeom prst="cloudCallout">
            <a:avLst>
              <a:gd name="adj1" fmla="val 58972"/>
              <a:gd name="adj2" fmla="val 68926"/>
            </a:avLst>
          </a:prstGeom>
          <a:solidFill>
            <a:schemeClr val="accent1"/>
          </a:solidFill>
          <a:ln w="9525">
            <a:solidFill>
              <a:schemeClr val="tx1"/>
            </a:solidFill>
            <a:round/>
            <a:headEnd/>
            <a:tailEnd/>
          </a:ln>
        </p:spPr>
        <p:txBody>
          <a:bodyPr lIns="0" tIns="0" rIns="0" bIns="0"/>
          <a:lstStyle/>
          <a:p>
            <a:pPr algn="ctr" eaLnBrk="0" hangingPunct="0"/>
            <a:r>
              <a:rPr lang="en-US" altLang="zh-CN"/>
              <a:t>4)</a:t>
            </a:r>
            <a:r>
              <a:rPr lang="zh-CN" altLang="en-US"/>
              <a:t>什么是检查点，主要作用</a:t>
            </a:r>
            <a:r>
              <a:rPr lang="en-US" altLang="zh-CN"/>
              <a:t>?</a:t>
            </a:r>
            <a:r>
              <a:rPr lang="zh-CN" altLang="en-US" b="0"/>
              <a:t> </a:t>
            </a:r>
          </a:p>
        </p:txBody>
      </p:sp>
      <p:sp>
        <p:nvSpPr>
          <p:cNvPr id="24583" name="AutoShape 5">
            <a:extLst>
              <a:ext uri="{FF2B5EF4-FFF2-40B4-BE49-F238E27FC236}">
                <a16:creationId xmlns:a16="http://schemas.microsoft.com/office/drawing/2014/main" id="{E05162BF-3F5A-4AE4-F8F1-8239612BAF77}"/>
              </a:ext>
            </a:extLst>
          </p:cNvPr>
          <p:cNvSpPr>
            <a:spLocks noChangeArrowheads="1"/>
          </p:cNvSpPr>
          <p:nvPr/>
        </p:nvSpPr>
        <p:spPr bwMode="auto">
          <a:xfrm>
            <a:off x="6969125" y="3070225"/>
            <a:ext cx="1938338" cy="561975"/>
          </a:xfrm>
          <a:prstGeom prst="cloudCallout">
            <a:avLst>
              <a:gd name="adj1" fmla="val 58352"/>
              <a:gd name="adj2" fmla="val 68926"/>
            </a:avLst>
          </a:prstGeom>
          <a:solidFill>
            <a:schemeClr val="accent1"/>
          </a:solidFill>
          <a:ln w="9525">
            <a:solidFill>
              <a:schemeClr val="tx1"/>
            </a:solidFill>
            <a:round/>
            <a:headEnd/>
            <a:tailEnd/>
          </a:ln>
        </p:spPr>
        <p:txBody>
          <a:bodyPr lIns="0" tIns="0" rIns="0" bIns="0"/>
          <a:lstStyle/>
          <a:p>
            <a:pPr algn="ctr" eaLnBrk="0" hangingPunct="0"/>
            <a:r>
              <a:rPr lang="en-US" altLang="zh-CN"/>
              <a:t>4)</a:t>
            </a:r>
            <a:r>
              <a:rPr lang="zh-CN" altLang="en-US"/>
              <a:t>如何利用检查点，进行数据恢复</a:t>
            </a:r>
            <a:r>
              <a:rPr lang="en-US" altLang="zh-CN"/>
              <a:t>?</a:t>
            </a:r>
            <a:r>
              <a:rPr lang="zh-CN" altLang="en-US" b="0"/>
              <a:t> </a:t>
            </a:r>
          </a:p>
        </p:txBody>
      </p:sp>
      <p:grpSp>
        <p:nvGrpSpPr>
          <p:cNvPr id="854033" name="Group 17">
            <a:extLst>
              <a:ext uri="{FF2B5EF4-FFF2-40B4-BE49-F238E27FC236}">
                <a16:creationId xmlns:a16="http://schemas.microsoft.com/office/drawing/2014/main" id="{EB8954EB-4D1D-E892-8C06-7EDA400A5694}"/>
              </a:ext>
            </a:extLst>
          </p:cNvPr>
          <p:cNvGrpSpPr>
            <a:grpSpLocks/>
          </p:cNvGrpSpPr>
          <p:nvPr/>
        </p:nvGrpSpPr>
        <p:grpSpPr bwMode="auto">
          <a:xfrm>
            <a:off x="153988" y="1352550"/>
            <a:ext cx="5265737" cy="1295400"/>
            <a:chOff x="97" y="852"/>
            <a:chExt cx="3317" cy="816"/>
          </a:xfrm>
        </p:grpSpPr>
        <p:sp>
          <p:nvSpPr>
            <p:cNvPr id="854026" name="Line 10">
              <a:extLst>
                <a:ext uri="{FF2B5EF4-FFF2-40B4-BE49-F238E27FC236}">
                  <a16:creationId xmlns:a16="http://schemas.microsoft.com/office/drawing/2014/main" id="{6FF44825-5C8A-1F82-AB67-901372B4F134}"/>
                </a:ext>
              </a:extLst>
            </p:cNvPr>
            <p:cNvSpPr>
              <a:spLocks noChangeShapeType="1"/>
            </p:cNvSpPr>
            <p:nvPr/>
          </p:nvSpPr>
          <p:spPr bwMode="auto">
            <a:xfrm>
              <a:off x="2616" y="1170"/>
              <a:ext cx="79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4027" name="Line 11">
              <a:extLst>
                <a:ext uri="{FF2B5EF4-FFF2-40B4-BE49-F238E27FC236}">
                  <a16:creationId xmlns:a16="http://schemas.microsoft.com/office/drawing/2014/main" id="{9BB3A457-61EC-FA17-A4FA-C34A960100F3}"/>
                </a:ext>
              </a:extLst>
            </p:cNvPr>
            <p:cNvSpPr>
              <a:spLocks noChangeShapeType="1"/>
            </p:cNvSpPr>
            <p:nvPr/>
          </p:nvSpPr>
          <p:spPr bwMode="auto">
            <a:xfrm>
              <a:off x="636" y="1170"/>
              <a:ext cx="70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4028" name="Line 12">
              <a:extLst>
                <a:ext uri="{FF2B5EF4-FFF2-40B4-BE49-F238E27FC236}">
                  <a16:creationId xmlns:a16="http://schemas.microsoft.com/office/drawing/2014/main" id="{0FD45EAF-8F9A-0E73-2E7A-A4F27126BA2C}"/>
                </a:ext>
              </a:extLst>
            </p:cNvPr>
            <p:cNvSpPr>
              <a:spLocks noChangeShapeType="1"/>
            </p:cNvSpPr>
            <p:nvPr/>
          </p:nvSpPr>
          <p:spPr bwMode="auto">
            <a:xfrm>
              <a:off x="1236" y="1332"/>
              <a:ext cx="32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4029" name="Line 13">
              <a:extLst>
                <a:ext uri="{FF2B5EF4-FFF2-40B4-BE49-F238E27FC236}">
                  <a16:creationId xmlns:a16="http://schemas.microsoft.com/office/drawing/2014/main" id="{EA54CD81-67C4-9363-4E2E-E5F36FA160B5}"/>
                </a:ext>
              </a:extLst>
            </p:cNvPr>
            <p:cNvSpPr>
              <a:spLocks noChangeShapeType="1"/>
            </p:cNvSpPr>
            <p:nvPr/>
          </p:nvSpPr>
          <p:spPr bwMode="auto">
            <a:xfrm>
              <a:off x="1326" y="1668"/>
              <a:ext cx="91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endParaRPr lang="zh-CN" altLang="en-US">
                <a:latin typeface="Tahoma" panose="020B0604030504040204" pitchFamily="1" charset="0"/>
              </a:endParaRPr>
            </a:p>
          </p:txBody>
        </p:sp>
        <p:sp>
          <p:nvSpPr>
            <p:cNvPr id="854030" name="Rectangle 14">
              <a:extLst>
                <a:ext uri="{FF2B5EF4-FFF2-40B4-BE49-F238E27FC236}">
                  <a16:creationId xmlns:a16="http://schemas.microsoft.com/office/drawing/2014/main" id="{17E958F1-C94A-F395-C7B4-16FF4498C367}"/>
                </a:ext>
              </a:extLst>
            </p:cNvPr>
            <p:cNvSpPr>
              <a:spLocks noChangeArrowheads="1"/>
            </p:cNvSpPr>
            <p:nvPr/>
          </p:nvSpPr>
          <p:spPr bwMode="auto">
            <a:xfrm>
              <a:off x="97" y="852"/>
              <a:ext cx="308"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latin typeface="Tahoma" panose="020B0604030504040204" pitchFamily="1" charset="0"/>
                </a:rPr>
                <a:t>不足</a:t>
              </a:r>
            </a:p>
          </p:txBody>
        </p:sp>
      </p:grpSp>
      <p:grpSp>
        <p:nvGrpSpPr>
          <p:cNvPr id="854039" name="Group 23">
            <a:extLst>
              <a:ext uri="{FF2B5EF4-FFF2-40B4-BE49-F238E27FC236}">
                <a16:creationId xmlns:a16="http://schemas.microsoft.com/office/drawing/2014/main" id="{F1E33915-1B77-4EEA-101D-5BF632B0D09C}"/>
              </a:ext>
            </a:extLst>
          </p:cNvPr>
          <p:cNvGrpSpPr>
            <a:grpSpLocks/>
          </p:cNvGrpSpPr>
          <p:nvPr/>
        </p:nvGrpSpPr>
        <p:grpSpPr bwMode="auto">
          <a:xfrm>
            <a:off x="163513" y="2952750"/>
            <a:ext cx="3713162" cy="1600200"/>
            <a:chOff x="103" y="1860"/>
            <a:chExt cx="2339" cy="1008"/>
          </a:xfrm>
        </p:grpSpPr>
        <p:sp>
          <p:nvSpPr>
            <p:cNvPr id="24591" name="Rectangle 15">
              <a:extLst>
                <a:ext uri="{FF2B5EF4-FFF2-40B4-BE49-F238E27FC236}">
                  <a16:creationId xmlns:a16="http://schemas.microsoft.com/office/drawing/2014/main" id="{7EFF1BAD-651A-03DF-9E3E-B370F93FA306}"/>
                </a:ext>
              </a:extLst>
            </p:cNvPr>
            <p:cNvSpPr>
              <a:spLocks noChangeArrowheads="1"/>
            </p:cNvSpPr>
            <p:nvPr/>
          </p:nvSpPr>
          <p:spPr bwMode="auto">
            <a:xfrm>
              <a:off x="103" y="1860"/>
              <a:ext cx="4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t>检查点</a:t>
              </a:r>
            </a:p>
          </p:txBody>
        </p:sp>
        <p:sp>
          <p:nvSpPr>
            <p:cNvPr id="854034" name="Line 18">
              <a:extLst>
                <a:ext uri="{FF2B5EF4-FFF2-40B4-BE49-F238E27FC236}">
                  <a16:creationId xmlns:a16="http://schemas.microsoft.com/office/drawing/2014/main" id="{19B7297D-E796-9A90-1113-096D62C2F51D}"/>
                </a:ext>
              </a:extLst>
            </p:cNvPr>
            <p:cNvSpPr>
              <a:spLocks noChangeShapeType="1"/>
            </p:cNvSpPr>
            <p:nvPr/>
          </p:nvSpPr>
          <p:spPr bwMode="auto">
            <a:xfrm flipV="1">
              <a:off x="1068" y="2040"/>
              <a:ext cx="47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54035" name="Line 19">
              <a:extLst>
                <a:ext uri="{FF2B5EF4-FFF2-40B4-BE49-F238E27FC236}">
                  <a16:creationId xmlns:a16="http://schemas.microsoft.com/office/drawing/2014/main" id="{F9EDF325-E96E-7277-0F2D-D199DBFE18C0}"/>
                </a:ext>
              </a:extLst>
            </p:cNvPr>
            <p:cNvSpPr>
              <a:spLocks noChangeShapeType="1"/>
            </p:cNvSpPr>
            <p:nvPr/>
          </p:nvSpPr>
          <p:spPr bwMode="auto">
            <a:xfrm>
              <a:off x="1698" y="2202"/>
              <a:ext cx="444"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54036" name="Line 20">
              <a:extLst>
                <a:ext uri="{FF2B5EF4-FFF2-40B4-BE49-F238E27FC236}">
                  <a16:creationId xmlns:a16="http://schemas.microsoft.com/office/drawing/2014/main" id="{226D1128-5F4B-AD9B-5E87-FB603B94A7CE}"/>
                </a:ext>
              </a:extLst>
            </p:cNvPr>
            <p:cNvSpPr>
              <a:spLocks noChangeShapeType="1"/>
            </p:cNvSpPr>
            <p:nvPr/>
          </p:nvSpPr>
          <p:spPr bwMode="auto">
            <a:xfrm>
              <a:off x="1476" y="2370"/>
              <a:ext cx="34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37" name="Line 21">
              <a:extLst>
                <a:ext uri="{FF2B5EF4-FFF2-40B4-BE49-F238E27FC236}">
                  <a16:creationId xmlns:a16="http://schemas.microsoft.com/office/drawing/2014/main" id="{36C1E106-F1F7-8D5D-1BF3-6E613F3927CF}"/>
                </a:ext>
              </a:extLst>
            </p:cNvPr>
            <p:cNvSpPr>
              <a:spLocks noChangeShapeType="1"/>
            </p:cNvSpPr>
            <p:nvPr/>
          </p:nvSpPr>
          <p:spPr bwMode="auto">
            <a:xfrm flipV="1">
              <a:off x="1134" y="2544"/>
              <a:ext cx="1308"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54038" name="Line 22">
              <a:extLst>
                <a:ext uri="{FF2B5EF4-FFF2-40B4-BE49-F238E27FC236}">
                  <a16:creationId xmlns:a16="http://schemas.microsoft.com/office/drawing/2014/main" id="{774B8D19-1A6E-6CE7-E71E-AEF845059A96}"/>
                </a:ext>
              </a:extLst>
            </p:cNvPr>
            <p:cNvSpPr>
              <a:spLocks noChangeShapeType="1"/>
            </p:cNvSpPr>
            <p:nvPr/>
          </p:nvSpPr>
          <p:spPr bwMode="auto">
            <a:xfrm>
              <a:off x="1782" y="2868"/>
              <a:ext cx="35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54051" name="Group 35">
            <a:extLst>
              <a:ext uri="{FF2B5EF4-FFF2-40B4-BE49-F238E27FC236}">
                <a16:creationId xmlns:a16="http://schemas.microsoft.com/office/drawing/2014/main" id="{7DE7BBD3-666B-0CEA-9237-23945B926E8E}"/>
              </a:ext>
            </a:extLst>
          </p:cNvPr>
          <p:cNvGrpSpPr>
            <a:grpSpLocks/>
          </p:cNvGrpSpPr>
          <p:nvPr/>
        </p:nvGrpSpPr>
        <p:grpSpPr bwMode="auto">
          <a:xfrm>
            <a:off x="173038" y="4619625"/>
            <a:ext cx="8047037" cy="1895475"/>
            <a:chOff x="109" y="2910"/>
            <a:chExt cx="5069" cy="1194"/>
          </a:xfrm>
        </p:grpSpPr>
        <p:sp>
          <p:nvSpPr>
            <p:cNvPr id="24598" name="Rectangle 16">
              <a:extLst>
                <a:ext uri="{FF2B5EF4-FFF2-40B4-BE49-F238E27FC236}">
                  <a16:creationId xmlns:a16="http://schemas.microsoft.com/office/drawing/2014/main" id="{A6322A5B-E205-6D13-984B-D98B4AABAAE5}"/>
                </a:ext>
              </a:extLst>
            </p:cNvPr>
            <p:cNvSpPr>
              <a:spLocks noChangeArrowheads="1"/>
            </p:cNvSpPr>
            <p:nvPr/>
          </p:nvSpPr>
          <p:spPr bwMode="auto">
            <a:xfrm>
              <a:off x="109" y="2910"/>
              <a:ext cx="5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t>数据恢复</a:t>
              </a:r>
            </a:p>
          </p:txBody>
        </p:sp>
        <p:sp>
          <p:nvSpPr>
            <p:cNvPr id="854040" name="Line 24">
              <a:extLst>
                <a:ext uri="{FF2B5EF4-FFF2-40B4-BE49-F238E27FC236}">
                  <a16:creationId xmlns:a16="http://schemas.microsoft.com/office/drawing/2014/main" id="{FCE00114-C3B8-A50A-3B3B-43D723A25F74}"/>
                </a:ext>
              </a:extLst>
            </p:cNvPr>
            <p:cNvSpPr>
              <a:spLocks noChangeShapeType="1"/>
            </p:cNvSpPr>
            <p:nvPr/>
          </p:nvSpPr>
          <p:spPr bwMode="auto">
            <a:xfrm>
              <a:off x="720" y="3078"/>
              <a:ext cx="66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41" name="Line 25">
              <a:extLst>
                <a:ext uri="{FF2B5EF4-FFF2-40B4-BE49-F238E27FC236}">
                  <a16:creationId xmlns:a16="http://schemas.microsoft.com/office/drawing/2014/main" id="{33690CDE-BAB9-D7CB-060C-3EC785036F6A}"/>
                </a:ext>
              </a:extLst>
            </p:cNvPr>
            <p:cNvSpPr>
              <a:spLocks noChangeShapeType="1"/>
            </p:cNvSpPr>
            <p:nvPr/>
          </p:nvSpPr>
          <p:spPr bwMode="auto">
            <a:xfrm>
              <a:off x="2616" y="3078"/>
              <a:ext cx="156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42" name="Line 26">
              <a:extLst>
                <a:ext uri="{FF2B5EF4-FFF2-40B4-BE49-F238E27FC236}">
                  <a16:creationId xmlns:a16="http://schemas.microsoft.com/office/drawing/2014/main" id="{296DA479-D727-826B-5F11-B3E2A5EB4CDA}"/>
                </a:ext>
              </a:extLst>
            </p:cNvPr>
            <p:cNvSpPr>
              <a:spLocks noChangeShapeType="1"/>
            </p:cNvSpPr>
            <p:nvPr/>
          </p:nvSpPr>
          <p:spPr bwMode="auto">
            <a:xfrm>
              <a:off x="480" y="3246"/>
              <a:ext cx="49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43" name="Line 27">
              <a:extLst>
                <a:ext uri="{FF2B5EF4-FFF2-40B4-BE49-F238E27FC236}">
                  <a16:creationId xmlns:a16="http://schemas.microsoft.com/office/drawing/2014/main" id="{8056AF1D-B109-26A0-0BE8-EC95BF7E5E7F}"/>
                </a:ext>
              </a:extLst>
            </p:cNvPr>
            <p:cNvSpPr>
              <a:spLocks noChangeShapeType="1"/>
            </p:cNvSpPr>
            <p:nvPr/>
          </p:nvSpPr>
          <p:spPr bwMode="auto">
            <a:xfrm>
              <a:off x="2118" y="3252"/>
              <a:ext cx="34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44" name="Line 28">
              <a:extLst>
                <a:ext uri="{FF2B5EF4-FFF2-40B4-BE49-F238E27FC236}">
                  <a16:creationId xmlns:a16="http://schemas.microsoft.com/office/drawing/2014/main" id="{666B6301-E67B-BFCA-6B5D-222F52AE6A9C}"/>
                </a:ext>
              </a:extLst>
            </p:cNvPr>
            <p:cNvSpPr>
              <a:spLocks noChangeShapeType="1"/>
            </p:cNvSpPr>
            <p:nvPr/>
          </p:nvSpPr>
          <p:spPr bwMode="auto">
            <a:xfrm>
              <a:off x="1092" y="3426"/>
              <a:ext cx="52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45" name="Line 29">
              <a:extLst>
                <a:ext uri="{FF2B5EF4-FFF2-40B4-BE49-F238E27FC236}">
                  <a16:creationId xmlns:a16="http://schemas.microsoft.com/office/drawing/2014/main" id="{6C6F226A-8375-2BE4-4BD9-8A1E32920C16}"/>
                </a:ext>
              </a:extLst>
            </p:cNvPr>
            <p:cNvSpPr>
              <a:spLocks noChangeShapeType="1"/>
            </p:cNvSpPr>
            <p:nvPr/>
          </p:nvSpPr>
          <p:spPr bwMode="auto">
            <a:xfrm>
              <a:off x="4332" y="3426"/>
              <a:ext cx="24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46" name="Line 30">
              <a:extLst>
                <a:ext uri="{FF2B5EF4-FFF2-40B4-BE49-F238E27FC236}">
                  <a16:creationId xmlns:a16="http://schemas.microsoft.com/office/drawing/2014/main" id="{659B7885-82D2-6129-630A-2321944A4786}"/>
                </a:ext>
              </a:extLst>
            </p:cNvPr>
            <p:cNvSpPr>
              <a:spLocks noChangeShapeType="1"/>
            </p:cNvSpPr>
            <p:nvPr/>
          </p:nvSpPr>
          <p:spPr bwMode="auto">
            <a:xfrm>
              <a:off x="2154" y="3588"/>
              <a:ext cx="29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47" name="Line 31">
              <a:extLst>
                <a:ext uri="{FF2B5EF4-FFF2-40B4-BE49-F238E27FC236}">
                  <a16:creationId xmlns:a16="http://schemas.microsoft.com/office/drawing/2014/main" id="{B79295F7-381B-3EA0-FAAE-76445557DE0E}"/>
                </a:ext>
              </a:extLst>
            </p:cNvPr>
            <p:cNvSpPr>
              <a:spLocks noChangeShapeType="1"/>
            </p:cNvSpPr>
            <p:nvPr/>
          </p:nvSpPr>
          <p:spPr bwMode="auto">
            <a:xfrm>
              <a:off x="2472" y="3756"/>
              <a:ext cx="98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48" name="Line 32">
              <a:extLst>
                <a:ext uri="{FF2B5EF4-FFF2-40B4-BE49-F238E27FC236}">
                  <a16:creationId xmlns:a16="http://schemas.microsoft.com/office/drawing/2014/main" id="{B08611E6-7E18-3688-62FD-F1346E3A41A3}"/>
                </a:ext>
              </a:extLst>
            </p:cNvPr>
            <p:cNvSpPr>
              <a:spLocks noChangeShapeType="1"/>
            </p:cNvSpPr>
            <p:nvPr/>
          </p:nvSpPr>
          <p:spPr bwMode="auto">
            <a:xfrm>
              <a:off x="738" y="3924"/>
              <a:ext cx="24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4049" name="Line 33">
              <a:extLst>
                <a:ext uri="{FF2B5EF4-FFF2-40B4-BE49-F238E27FC236}">
                  <a16:creationId xmlns:a16="http://schemas.microsoft.com/office/drawing/2014/main" id="{F4F2130A-4BCE-A824-DFD3-2F14F57B7A82}"/>
                </a:ext>
              </a:extLst>
            </p:cNvPr>
            <p:cNvSpPr>
              <a:spLocks noChangeShapeType="1"/>
            </p:cNvSpPr>
            <p:nvPr/>
          </p:nvSpPr>
          <p:spPr bwMode="auto">
            <a:xfrm flipV="1">
              <a:off x="2358" y="4092"/>
              <a:ext cx="900"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54050" name="Line 34">
              <a:extLst>
                <a:ext uri="{FF2B5EF4-FFF2-40B4-BE49-F238E27FC236}">
                  <a16:creationId xmlns:a16="http://schemas.microsoft.com/office/drawing/2014/main" id="{A53A1AD8-B044-2C46-9F93-F1CDAB40055A}"/>
                </a:ext>
              </a:extLst>
            </p:cNvPr>
            <p:cNvSpPr>
              <a:spLocks noChangeShapeType="1"/>
            </p:cNvSpPr>
            <p:nvPr/>
          </p:nvSpPr>
          <p:spPr bwMode="auto">
            <a:xfrm>
              <a:off x="4974" y="4104"/>
              <a:ext cx="20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4033"/>
                                        </p:tgtEl>
                                        <p:attrNameLst>
                                          <p:attrName>style.visibility</p:attrName>
                                        </p:attrNameLst>
                                      </p:cBhvr>
                                      <p:to>
                                        <p:strVal val="visible"/>
                                      </p:to>
                                    </p:set>
                                    <p:anim calcmode="lin" valueType="num">
                                      <p:cBhvr additive="base">
                                        <p:cTn id="7" dur="500" fill="hold"/>
                                        <p:tgtEl>
                                          <p:spTgt spid="854033"/>
                                        </p:tgtEl>
                                        <p:attrNameLst>
                                          <p:attrName>ppt_x</p:attrName>
                                        </p:attrNameLst>
                                      </p:cBhvr>
                                      <p:tavLst>
                                        <p:tav tm="0">
                                          <p:val>
                                            <p:strVal val="#ppt_x"/>
                                          </p:val>
                                        </p:tav>
                                        <p:tav tm="100000">
                                          <p:val>
                                            <p:strVal val="#ppt_x"/>
                                          </p:val>
                                        </p:tav>
                                      </p:tavLst>
                                    </p:anim>
                                    <p:anim calcmode="lin" valueType="num">
                                      <p:cBhvr additive="base">
                                        <p:cTn id="8" dur="500" fill="hold"/>
                                        <p:tgtEl>
                                          <p:spTgt spid="85403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54039"/>
                                        </p:tgtEl>
                                        <p:attrNameLst>
                                          <p:attrName>style.visibility</p:attrName>
                                        </p:attrNameLst>
                                      </p:cBhvr>
                                      <p:to>
                                        <p:strVal val="visible"/>
                                      </p:to>
                                    </p:set>
                                    <p:anim calcmode="lin" valueType="num">
                                      <p:cBhvr additive="base">
                                        <p:cTn id="13" dur="500" fill="hold"/>
                                        <p:tgtEl>
                                          <p:spTgt spid="854039"/>
                                        </p:tgtEl>
                                        <p:attrNameLst>
                                          <p:attrName>ppt_x</p:attrName>
                                        </p:attrNameLst>
                                      </p:cBhvr>
                                      <p:tavLst>
                                        <p:tav tm="0">
                                          <p:val>
                                            <p:strVal val="#ppt_x"/>
                                          </p:val>
                                        </p:tav>
                                        <p:tav tm="100000">
                                          <p:val>
                                            <p:strVal val="#ppt_x"/>
                                          </p:val>
                                        </p:tav>
                                      </p:tavLst>
                                    </p:anim>
                                    <p:anim calcmode="lin" valueType="num">
                                      <p:cBhvr additive="base">
                                        <p:cTn id="14" dur="500" fill="hold"/>
                                        <p:tgtEl>
                                          <p:spTgt spid="85403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54051"/>
                                        </p:tgtEl>
                                        <p:attrNameLst>
                                          <p:attrName>style.visibility</p:attrName>
                                        </p:attrNameLst>
                                      </p:cBhvr>
                                      <p:to>
                                        <p:strVal val="visible"/>
                                      </p:to>
                                    </p:set>
                                    <p:anim calcmode="lin" valueType="num">
                                      <p:cBhvr additive="base">
                                        <p:cTn id="19" dur="500" fill="hold"/>
                                        <p:tgtEl>
                                          <p:spTgt spid="854051"/>
                                        </p:tgtEl>
                                        <p:attrNameLst>
                                          <p:attrName>ppt_x</p:attrName>
                                        </p:attrNameLst>
                                      </p:cBhvr>
                                      <p:tavLst>
                                        <p:tav tm="0">
                                          <p:val>
                                            <p:strVal val="#ppt_x"/>
                                          </p:val>
                                        </p:tav>
                                        <p:tav tm="100000">
                                          <p:val>
                                            <p:strVal val="#ppt_x"/>
                                          </p:val>
                                        </p:tav>
                                      </p:tavLst>
                                    </p:anim>
                                    <p:anim calcmode="lin" valueType="num">
                                      <p:cBhvr additive="base">
                                        <p:cTn id="20" dur="500" fill="hold"/>
                                        <p:tgtEl>
                                          <p:spTgt spid="854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编号占位符 3">
            <a:extLst>
              <a:ext uri="{FF2B5EF4-FFF2-40B4-BE49-F238E27FC236}">
                <a16:creationId xmlns:a16="http://schemas.microsoft.com/office/drawing/2014/main" id="{F2424343-D8A1-1C3B-27FE-5DBF2ADB213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9AB31D8-CB8D-470E-A05E-88492CFE0544}" type="slidenum">
              <a:rPr lang="zh-CN" altLang="en-US"/>
              <a:pPr eaLnBrk="0" hangingPunct="0"/>
              <a:t>429</a:t>
            </a:fld>
            <a:endParaRPr lang="zh-CN" altLang="en-US"/>
          </a:p>
        </p:txBody>
      </p:sp>
      <p:sp>
        <p:nvSpPr>
          <p:cNvPr id="25602" name="Rectangle 2">
            <a:extLst>
              <a:ext uri="{FF2B5EF4-FFF2-40B4-BE49-F238E27FC236}">
                <a16:creationId xmlns:a16="http://schemas.microsoft.com/office/drawing/2014/main" id="{072AA0EB-F954-D0A2-8E89-239A70BDB1E9}"/>
              </a:ext>
            </a:extLst>
          </p:cNvPr>
          <p:cNvSpPr>
            <a:spLocks noGrp="1" noChangeArrowheads="1"/>
          </p:cNvSpPr>
          <p:nvPr>
            <p:ph type="title" idx="4294967295"/>
          </p:nvPr>
        </p:nvSpPr>
        <p:spPr>
          <a:xfrm>
            <a:off x="790575" y="-12700"/>
            <a:ext cx="7772400" cy="1143000"/>
          </a:xfrm>
        </p:spPr>
        <p:txBody>
          <a:bodyPr anchor="b"/>
          <a:lstStyle/>
          <a:p>
            <a:r>
              <a:rPr lang="zh-CN" altLang="en-US" sz="2400" b="1">
                <a:latin typeface="黑体" panose="02010609060101010101" pitchFamily="49" charset="-122"/>
                <a:ea typeface="黑体" panose="02010609060101010101" pitchFamily="49" charset="-122"/>
              </a:rPr>
              <a:t>基于检查点进行恢复</a:t>
            </a:r>
            <a:endParaRPr lang="en-US" altLang="zh-CN" sz="2400" b="1">
              <a:latin typeface="黑体" panose="02010609060101010101" pitchFamily="49" charset="-122"/>
              <a:ea typeface="黑体" panose="02010609060101010101" pitchFamily="49" charset="-122"/>
            </a:endParaRPr>
          </a:p>
        </p:txBody>
      </p:sp>
      <p:grpSp>
        <p:nvGrpSpPr>
          <p:cNvPr id="25603" name="Group 4">
            <a:extLst>
              <a:ext uri="{FF2B5EF4-FFF2-40B4-BE49-F238E27FC236}">
                <a16:creationId xmlns:a16="http://schemas.microsoft.com/office/drawing/2014/main" id="{7F26D53B-6454-1310-2CDF-0BA963642A72}"/>
              </a:ext>
            </a:extLst>
          </p:cNvPr>
          <p:cNvGrpSpPr>
            <a:grpSpLocks/>
          </p:cNvGrpSpPr>
          <p:nvPr/>
        </p:nvGrpSpPr>
        <p:grpSpPr bwMode="auto">
          <a:xfrm>
            <a:off x="1600200" y="1700213"/>
            <a:ext cx="5638800" cy="3011487"/>
            <a:chOff x="1008" y="760"/>
            <a:chExt cx="3552" cy="1897"/>
          </a:xfrm>
        </p:grpSpPr>
        <p:sp>
          <p:nvSpPr>
            <p:cNvPr id="25604" name="Line 4">
              <a:extLst>
                <a:ext uri="{FF2B5EF4-FFF2-40B4-BE49-F238E27FC236}">
                  <a16:creationId xmlns:a16="http://schemas.microsoft.com/office/drawing/2014/main" id="{1C52343F-5A11-0C99-B7FB-4A88F12E8CB3}"/>
                </a:ext>
              </a:extLst>
            </p:cNvPr>
            <p:cNvSpPr>
              <a:spLocks noChangeShapeType="1"/>
            </p:cNvSpPr>
            <p:nvPr/>
          </p:nvSpPr>
          <p:spPr bwMode="auto">
            <a:xfrm>
              <a:off x="1008" y="1008"/>
              <a:ext cx="35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05" name="Line 5">
              <a:extLst>
                <a:ext uri="{FF2B5EF4-FFF2-40B4-BE49-F238E27FC236}">
                  <a16:creationId xmlns:a16="http://schemas.microsoft.com/office/drawing/2014/main" id="{878BBEC8-D631-3975-78E4-1E66E67E21D5}"/>
                </a:ext>
              </a:extLst>
            </p:cNvPr>
            <p:cNvSpPr>
              <a:spLocks noChangeShapeType="1"/>
            </p:cNvSpPr>
            <p:nvPr/>
          </p:nvSpPr>
          <p:spPr bwMode="auto">
            <a:xfrm>
              <a:off x="1824" y="1008"/>
              <a:ext cx="0"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Line 6">
              <a:extLst>
                <a:ext uri="{FF2B5EF4-FFF2-40B4-BE49-F238E27FC236}">
                  <a16:creationId xmlns:a16="http://schemas.microsoft.com/office/drawing/2014/main" id="{B535D87E-1DD9-5EC3-B933-BDE8247D8AD1}"/>
                </a:ext>
              </a:extLst>
            </p:cNvPr>
            <p:cNvSpPr>
              <a:spLocks noChangeShapeType="1"/>
            </p:cNvSpPr>
            <p:nvPr/>
          </p:nvSpPr>
          <p:spPr bwMode="auto">
            <a:xfrm>
              <a:off x="3696" y="1008"/>
              <a:ext cx="0"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 name="Text Box 7">
              <a:extLst>
                <a:ext uri="{FF2B5EF4-FFF2-40B4-BE49-F238E27FC236}">
                  <a16:creationId xmlns:a16="http://schemas.microsoft.com/office/drawing/2014/main" id="{7A312658-E522-67D2-6123-DB87B9C81CBF}"/>
                </a:ext>
              </a:extLst>
            </p:cNvPr>
            <p:cNvSpPr txBox="1">
              <a:spLocks noChangeArrowheads="1"/>
            </p:cNvSpPr>
            <p:nvPr/>
          </p:nvSpPr>
          <p:spPr bwMode="auto">
            <a:xfrm>
              <a:off x="1766" y="775"/>
              <a:ext cx="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i="1">
                  <a:latin typeface="Helvetica" panose="020B0604020202020204" pitchFamily="34" charset="0"/>
                  <a:ea typeface="MS PGothic" panose="020B0600070205080204" pitchFamily="34" charset="-128"/>
                </a:rPr>
                <a:t>T</a:t>
              </a:r>
              <a:r>
                <a:rPr lang="en-US" altLang="zh-CN" sz="2000" b="0" i="1" baseline="-25000">
                  <a:latin typeface="Helvetica" panose="020B0604020202020204" pitchFamily="34" charset="0"/>
                  <a:ea typeface="MS PGothic" panose="020B0600070205080204" pitchFamily="34" charset="-128"/>
                </a:rPr>
                <a:t>c</a:t>
              </a:r>
              <a:endParaRPr lang="en-US" altLang="zh-CN" sz="2000" b="0" i="1">
                <a:latin typeface="Helvetica" panose="020B0604020202020204" pitchFamily="34" charset="0"/>
                <a:ea typeface="MS PGothic" panose="020B0600070205080204" pitchFamily="34" charset="-128"/>
              </a:endParaRPr>
            </a:p>
          </p:txBody>
        </p:sp>
        <p:sp>
          <p:nvSpPr>
            <p:cNvPr id="25608" name="Text Box 8">
              <a:extLst>
                <a:ext uri="{FF2B5EF4-FFF2-40B4-BE49-F238E27FC236}">
                  <a16:creationId xmlns:a16="http://schemas.microsoft.com/office/drawing/2014/main" id="{C4AB6E28-FC41-480B-DC6E-FB5051112130}"/>
                </a:ext>
              </a:extLst>
            </p:cNvPr>
            <p:cNvSpPr txBox="1">
              <a:spLocks noChangeArrowheads="1"/>
            </p:cNvSpPr>
            <p:nvPr/>
          </p:nvSpPr>
          <p:spPr bwMode="auto">
            <a:xfrm>
              <a:off x="3556" y="760"/>
              <a:ext cx="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i="1">
                  <a:latin typeface="Helvetica" panose="020B0604020202020204" pitchFamily="34" charset="0"/>
                  <a:ea typeface="MS PGothic" panose="020B0600070205080204" pitchFamily="34" charset="-128"/>
                </a:rPr>
                <a:t>T</a:t>
              </a:r>
              <a:r>
                <a:rPr lang="en-US" altLang="zh-CN" sz="2000" b="0" baseline="-25000">
                  <a:latin typeface="Helvetica" panose="020B0604020202020204" pitchFamily="34" charset="0"/>
                  <a:ea typeface="MS PGothic" panose="020B0600070205080204" pitchFamily="34" charset="-128"/>
                </a:rPr>
                <a:t>f</a:t>
              </a:r>
              <a:endParaRPr lang="en-US" altLang="zh-CN" sz="2000" b="0" i="1">
                <a:latin typeface="Helvetica" panose="020B0604020202020204" pitchFamily="34" charset="0"/>
                <a:ea typeface="MS PGothic" panose="020B0600070205080204" pitchFamily="34" charset="-128"/>
              </a:endParaRPr>
            </a:p>
          </p:txBody>
        </p:sp>
        <p:sp>
          <p:nvSpPr>
            <p:cNvPr id="25609" name="Line 9">
              <a:extLst>
                <a:ext uri="{FF2B5EF4-FFF2-40B4-BE49-F238E27FC236}">
                  <a16:creationId xmlns:a16="http://schemas.microsoft.com/office/drawing/2014/main" id="{A07D1F8B-5515-215C-FD04-F416CBA53EB7}"/>
                </a:ext>
              </a:extLst>
            </p:cNvPr>
            <p:cNvSpPr>
              <a:spLocks noChangeShapeType="1"/>
            </p:cNvSpPr>
            <p:nvPr/>
          </p:nvSpPr>
          <p:spPr bwMode="auto">
            <a:xfrm>
              <a:off x="1056" y="124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0" name="Line 10">
              <a:extLst>
                <a:ext uri="{FF2B5EF4-FFF2-40B4-BE49-F238E27FC236}">
                  <a16:creationId xmlns:a16="http://schemas.microsoft.com/office/drawing/2014/main" id="{2AA637BC-5EC0-2905-6CD7-9E72D6C0190B}"/>
                </a:ext>
              </a:extLst>
            </p:cNvPr>
            <p:cNvSpPr>
              <a:spLocks noChangeShapeType="1"/>
            </p:cNvSpPr>
            <p:nvPr/>
          </p:nvSpPr>
          <p:spPr bwMode="auto">
            <a:xfrm>
              <a:off x="1056" y="1296"/>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1" name="Line 11">
              <a:extLst>
                <a:ext uri="{FF2B5EF4-FFF2-40B4-BE49-F238E27FC236}">
                  <a16:creationId xmlns:a16="http://schemas.microsoft.com/office/drawing/2014/main" id="{A23CE6E1-129D-D28C-F75B-57B783925A8A}"/>
                </a:ext>
              </a:extLst>
            </p:cNvPr>
            <p:cNvSpPr>
              <a:spLocks noChangeShapeType="1"/>
            </p:cNvSpPr>
            <p:nvPr/>
          </p:nvSpPr>
          <p:spPr bwMode="auto">
            <a:xfrm>
              <a:off x="1536" y="124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12">
              <a:extLst>
                <a:ext uri="{FF2B5EF4-FFF2-40B4-BE49-F238E27FC236}">
                  <a16:creationId xmlns:a16="http://schemas.microsoft.com/office/drawing/2014/main" id="{67AE4E75-DA87-2B1D-F002-02F642DBC093}"/>
                </a:ext>
              </a:extLst>
            </p:cNvPr>
            <p:cNvSpPr>
              <a:spLocks noChangeShapeType="1"/>
            </p:cNvSpPr>
            <p:nvPr/>
          </p:nvSpPr>
          <p:spPr bwMode="auto">
            <a:xfrm>
              <a:off x="1728" y="148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13">
              <a:extLst>
                <a:ext uri="{FF2B5EF4-FFF2-40B4-BE49-F238E27FC236}">
                  <a16:creationId xmlns:a16="http://schemas.microsoft.com/office/drawing/2014/main" id="{E8F8E9EE-9101-D944-0652-8C088FAD271B}"/>
                </a:ext>
              </a:extLst>
            </p:cNvPr>
            <p:cNvSpPr>
              <a:spLocks noChangeShapeType="1"/>
            </p:cNvSpPr>
            <p:nvPr/>
          </p:nvSpPr>
          <p:spPr bwMode="auto">
            <a:xfrm>
              <a:off x="1728" y="1536"/>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14">
              <a:extLst>
                <a:ext uri="{FF2B5EF4-FFF2-40B4-BE49-F238E27FC236}">
                  <a16:creationId xmlns:a16="http://schemas.microsoft.com/office/drawing/2014/main" id="{F697413F-CE11-BE00-EE25-0DAAC45A723A}"/>
                </a:ext>
              </a:extLst>
            </p:cNvPr>
            <p:cNvSpPr>
              <a:spLocks noChangeShapeType="1"/>
            </p:cNvSpPr>
            <p:nvPr/>
          </p:nvSpPr>
          <p:spPr bwMode="auto">
            <a:xfrm>
              <a:off x="2208" y="148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15">
              <a:extLst>
                <a:ext uri="{FF2B5EF4-FFF2-40B4-BE49-F238E27FC236}">
                  <a16:creationId xmlns:a16="http://schemas.microsoft.com/office/drawing/2014/main" id="{723013BE-87A3-DDF1-E436-EE707745E69D}"/>
                </a:ext>
              </a:extLst>
            </p:cNvPr>
            <p:cNvSpPr>
              <a:spLocks noChangeShapeType="1"/>
            </p:cNvSpPr>
            <p:nvPr/>
          </p:nvSpPr>
          <p:spPr bwMode="auto">
            <a:xfrm>
              <a:off x="2496" y="172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16">
              <a:extLst>
                <a:ext uri="{FF2B5EF4-FFF2-40B4-BE49-F238E27FC236}">
                  <a16:creationId xmlns:a16="http://schemas.microsoft.com/office/drawing/2014/main" id="{C877FFC0-6CF1-F7A2-60CB-8C842DA904CA}"/>
                </a:ext>
              </a:extLst>
            </p:cNvPr>
            <p:cNvSpPr>
              <a:spLocks noChangeShapeType="1"/>
            </p:cNvSpPr>
            <p:nvPr/>
          </p:nvSpPr>
          <p:spPr bwMode="auto">
            <a:xfrm>
              <a:off x="2496" y="1776"/>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7" name="Line 17">
              <a:extLst>
                <a:ext uri="{FF2B5EF4-FFF2-40B4-BE49-F238E27FC236}">
                  <a16:creationId xmlns:a16="http://schemas.microsoft.com/office/drawing/2014/main" id="{85F5E57F-A5FE-1323-7805-E02D9D3C002A}"/>
                </a:ext>
              </a:extLst>
            </p:cNvPr>
            <p:cNvSpPr>
              <a:spLocks noChangeShapeType="1"/>
            </p:cNvSpPr>
            <p:nvPr/>
          </p:nvSpPr>
          <p:spPr bwMode="auto">
            <a:xfrm>
              <a:off x="2976" y="172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8" name="Line 18">
              <a:extLst>
                <a:ext uri="{FF2B5EF4-FFF2-40B4-BE49-F238E27FC236}">
                  <a16:creationId xmlns:a16="http://schemas.microsoft.com/office/drawing/2014/main" id="{7194F96C-6B5C-2284-6E5A-A9FCA70F8235}"/>
                </a:ext>
              </a:extLst>
            </p:cNvPr>
            <p:cNvSpPr>
              <a:spLocks noChangeShapeType="1"/>
            </p:cNvSpPr>
            <p:nvPr/>
          </p:nvSpPr>
          <p:spPr bwMode="auto">
            <a:xfrm>
              <a:off x="3216"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9" name="Line 19">
              <a:extLst>
                <a:ext uri="{FF2B5EF4-FFF2-40B4-BE49-F238E27FC236}">
                  <a16:creationId xmlns:a16="http://schemas.microsoft.com/office/drawing/2014/main" id="{CCE93FDE-DABD-ED89-C48A-70ACD1FF9FA5}"/>
                </a:ext>
              </a:extLst>
            </p:cNvPr>
            <p:cNvSpPr>
              <a:spLocks noChangeShapeType="1"/>
            </p:cNvSpPr>
            <p:nvPr/>
          </p:nvSpPr>
          <p:spPr bwMode="auto">
            <a:xfrm>
              <a:off x="3216" y="2064"/>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0" name="Line 20">
              <a:extLst>
                <a:ext uri="{FF2B5EF4-FFF2-40B4-BE49-F238E27FC236}">
                  <a16:creationId xmlns:a16="http://schemas.microsoft.com/office/drawing/2014/main" id="{458F341D-E6CB-8269-A8AE-CCECB9F92B9C}"/>
                </a:ext>
              </a:extLst>
            </p:cNvPr>
            <p:cNvSpPr>
              <a:spLocks noChangeShapeType="1"/>
            </p:cNvSpPr>
            <p:nvPr/>
          </p:nvSpPr>
          <p:spPr bwMode="auto">
            <a:xfrm>
              <a:off x="3696"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1" name="Text Box 21">
              <a:extLst>
                <a:ext uri="{FF2B5EF4-FFF2-40B4-BE49-F238E27FC236}">
                  <a16:creationId xmlns:a16="http://schemas.microsoft.com/office/drawing/2014/main" id="{C4AEB0F7-3310-075A-B701-57CCB7451690}"/>
                </a:ext>
              </a:extLst>
            </p:cNvPr>
            <p:cNvSpPr txBox="1">
              <a:spLocks noChangeArrowheads="1"/>
            </p:cNvSpPr>
            <p:nvPr/>
          </p:nvSpPr>
          <p:spPr bwMode="auto">
            <a:xfrm>
              <a:off x="1238" y="1063"/>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i="1">
                  <a:latin typeface="Helvetica" panose="020B0604020202020204" pitchFamily="34" charset="0"/>
                  <a:ea typeface="MS PGothic" panose="020B0600070205080204" pitchFamily="34" charset="-128"/>
                </a:rPr>
                <a:t>T</a:t>
              </a:r>
              <a:r>
                <a:rPr lang="en-US" altLang="zh-CN" sz="2000" b="0" baseline="-25000">
                  <a:latin typeface="Helvetica" panose="020B0604020202020204" pitchFamily="34" charset="0"/>
                  <a:ea typeface="MS PGothic" panose="020B0600070205080204" pitchFamily="34" charset="-128"/>
                </a:rPr>
                <a:t>1</a:t>
              </a:r>
              <a:endParaRPr lang="en-US" altLang="zh-CN" sz="2000" b="0" i="1">
                <a:latin typeface="Helvetica" panose="020B0604020202020204" pitchFamily="34" charset="0"/>
                <a:ea typeface="MS PGothic" panose="020B0600070205080204" pitchFamily="34" charset="-128"/>
              </a:endParaRPr>
            </a:p>
          </p:txBody>
        </p:sp>
        <p:sp>
          <p:nvSpPr>
            <p:cNvPr id="25622" name="Text Box 22">
              <a:extLst>
                <a:ext uri="{FF2B5EF4-FFF2-40B4-BE49-F238E27FC236}">
                  <a16:creationId xmlns:a16="http://schemas.microsoft.com/office/drawing/2014/main" id="{2A38A97B-D207-48A8-A697-2659D9ECF172}"/>
                </a:ext>
              </a:extLst>
            </p:cNvPr>
            <p:cNvSpPr txBox="1">
              <a:spLocks noChangeArrowheads="1"/>
            </p:cNvSpPr>
            <p:nvPr/>
          </p:nvSpPr>
          <p:spPr bwMode="auto">
            <a:xfrm>
              <a:off x="1826" y="129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i="1">
                  <a:latin typeface="Helvetica" panose="020B0604020202020204" pitchFamily="34" charset="0"/>
                  <a:ea typeface="MS PGothic" panose="020B0600070205080204" pitchFamily="34" charset="-128"/>
                </a:rPr>
                <a:t>T</a:t>
              </a:r>
              <a:r>
                <a:rPr lang="en-US" altLang="zh-CN" sz="2000" b="0" baseline="-25000">
                  <a:latin typeface="Helvetica" panose="020B0604020202020204" pitchFamily="34" charset="0"/>
                  <a:ea typeface="MS PGothic" panose="020B0600070205080204" pitchFamily="34" charset="-128"/>
                </a:rPr>
                <a:t>2</a:t>
              </a:r>
              <a:endParaRPr lang="en-US" altLang="zh-CN" sz="2000" b="0" i="1">
                <a:latin typeface="Helvetica" panose="020B0604020202020204" pitchFamily="34" charset="0"/>
                <a:ea typeface="MS PGothic" panose="020B0600070205080204" pitchFamily="34" charset="-128"/>
              </a:endParaRPr>
            </a:p>
          </p:txBody>
        </p:sp>
        <p:sp>
          <p:nvSpPr>
            <p:cNvPr id="25623" name="Text Box 23">
              <a:extLst>
                <a:ext uri="{FF2B5EF4-FFF2-40B4-BE49-F238E27FC236}">
                  <a16:creationId xmlns:a16="http://schemas.microsoft.com/office/drawing/2014/main" id="{98C14D04-0D98-4BA8-182A-6C68B40F660D}"/>
                </a:ext>
              </a:extLst>
            </p:cNvPr>
            <p:cNvSpPr txBox="1">
              <a:spLocks noChangeArrowheads="1"/>
            </p:cNvSpPr>
            <p:nvPr/>
          </p:nvSpPr>
          <p:spPr bwMode="auto">
            <a:xfrm>
              <a:off x="2594" y="153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i="1">
                  <a:latin typeface="Helvetica" panose="020B0604020202020204" pitchFamily="34" charset="0"/>
                  <a:ea typeface="MS PGothic" panose="020B0600070205080204" pitchFamily="34" charset="-128"/>
                </a:rPr>
                <a:t>T</a:t>
              </a:r>
              <a:r>
                <a:rPr lang="en-US" altLang="zh-CN" sz="2000" b="0" baseline="-25000">
                  <a:latin typeface="Helvetica" panose="020B0604020202020204" pitchFamily="34" charset="0"/>
                  <a:ea typeface="MS PGothic" panose="020B0600070205080204" pitchFamily="34" charset="-128"/>
                </a:rPr>
                <a:t>3</a:t>
              </a:r>
              <a:endParaRPr lang="en-US" altLang="zh-CN" sz="2000" b="0" i="1">
                <a:latin typeface="Helvetica" panose="020B0604020202020204" pitchFamily="34" charset="0"/>
                <a:ea typeface="MS PGothic" panose="020B0600070205080204" pitchFamily="34" charset="-128"/>
              </a:endParaRPr>
            </a:p>
          </p:txBody>
        </p:sp>
        <p:sp>
          <p:nvSpPr>
            <p:cNvPr id="25624" name="Text Box 24">
              <a:extLst>
                <a:ext uri="{FF2B5EF4-FFF2-40B4-BE49-F238E27FC236}">
                  <a16:creationId xmlns:a16="http://schemas.microsoft.com/office/drawing/2014/main" id="{F41F412A-71C4-3383-1B21-42924A38D049}"/>
                </a:ext>
              </a:extLst>
            </p:cNvPr>
            <p:cNvSpPr txBox="1">
              <a:spLocks noChangeArrowheads="1"/>
            </p:cNvSpPr>
            <p:nvPr/>
          </p:nvSpPr>
          <p:spPr bwMode="auto">
            <a:xfrm>
              <a:off x="3362" y="1820"/>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i="1">
                  <a:latin typeface="Helvetica" panose="020B0604020202020204" pitchFamily="34" charset="0"/>
                  <a:ea typeface="MS PGothic" panose="020B0600070205080204" pitchFamily="34" charset="-128"/>
                </a:rPr>
                <a:t>T</a:t>
              </a:r>
              <a:r>
                <a:rPr lang="en-US" altLang="zh-CN" sz="2000" b="0" baseline="-25000">
                  <a:latin typeface="Helvetica" panose="020B0604020202020204" pitchFamily="34" charset="0"/>
                  <a:ea typeface="MS PGothic" panose="020B0600070205080204" pitchFamily="34" charset="-128"/>
                </a:rPr>
                <a:t>4</a:t>
              </a:r>
              <a:endParaRPr lang="en-US" altLang="zh-CN" sz="2000" b="0" i="1">
                <a:latin typeface="Helvetica" panose="020B0604020202020204" pitchFamily="34" charset="0"/>
                <a:ea typeface="MS PGothic" panose="020B0600070205080204" pitchFamily="34" charset="-128"/>
              </a:endParaRPr>
            </a:p>
          </p:txBody>
        </p:sp>
        <p:sp>
          <p:nvSpPr>
            <p:cNvPr id="25625" name="Text Box 25">
              <a:extLst>
                <a:ext uri="{FF2B5EF4-FFF2-40B4-BE49-F238E27FC236}">
                  <a16:creationId xmlns:a16="http://schemas.microsoft.com/office/drawing/2014/main" id="{AB2C1B4C-6E26-7AD2-615A-8E4D60A61E0C}"/>
                </a:ext>
              </a:extLst>
            </p:cNvPr>
            <p:cNvSpPr txBox="1">
              <a:spLocks noChangeArrowheads="1"/>
            </p:cNvSpPr>
            <p:nvPr/>
          </p:nvSpPr>
          <p:spPr bwMode="auto">
            <a:xfrm>
              <a:off x="1488" y="2407"/>
              <a:ext cx="10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a:latin typeface="Helvetica" panose="020B0604020202020204" pitchFamily="34" charset="0"/>
                  <a:ea typeface="MS PGothic" panose="020B0600070205080204" pitchFamily="34" charset="-128"/>
                </a:rPr>
                <a:t>Checkpoint </a:t>
              </a:r>
              <a:r>
                <a:rPr lang="en-US" altLang="zh-CN" sz="2000" b="0">
                  <a:solidFill>
                    <a:schemeClr val="tx2"/>
                  </a:solidFill>
                  <a:latin typeface="Helvetica" panose="020B0604020202020204" pitchFamily="34" charset="0"/>
                  <a:ea typeface="MS PGothic" panose="020B0600070205080204" pitchFamily="34" charset="-128"/>
                </a:rPr>
                <a:t>L</a:t>
              </a:r>
            </a:p>
          </p:txBody>
        </p:sp>
        <p:sp>
          <p:nvSpPr>
            <p:cNvPr id="25626" name="Text Box 26">
              <a:extLst>
                <a:ext uri="{FF2B5EF4-FFF2-40B4-BE49-F238E27FC236}">
                  <a16:creationId xmlns:a16="http://schemas.microsoft.com/office/drawing/2014/main" id="{2220F3F7-8E0D-444A-7796-D2A40BEE07E7}"/>
                </a:ext>
              </a:extLst>
            </p:cNvPr>
            <p:cNvSpPr txBox="1">
              <a:spLocks noChangeArrowheads="1"/>
            </p:cNvSpPr>
            <p:nvPr/>
          </p:nvSpPr>
          <p:spPr bwMode="auto">
            <a:xfrm>
              <a:off x="3216" y="2392"/>
              <a:ext cx="11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000" b="0">
                  <a:latin typeface="Helvetica" panose="020B0604020202020204" pitchFamily="34" charset="0"/>
                  <a:ea typeface="MS PGothic" panose="020B0600070205080204" pitchFamily="34" charset="-128"/>
                </a:rPr>
                <a:t>system failure</a:t>
              </a:r>
            </a:p>
          </p:txBody>
        </p:sp>
      </p:grpSp>
      <p:sp>
        <p:nvSpPr>
          <p:cNvPr id="298013" name="Oval 29">
            <a:extLst>
              <a:ext uri="{FF2B5EF4-FFF2-40B4-BE49-F238E27FC236}">
                <a16:creationId xmlns:a16="http://schemas.microsoft.com/office/drawing/2014/main" id="{607FF4E1-63B8-65FE-D8E3-27AEFB9F7BCA}"/>
              </a:ext>
            </a:extLst>
          </p:cNvPr>
          <p:cNvSpPr>
            <a:spLocks noChangeArrowheads="1"/>
          </p:cNvSpPr>
          <p:nvPr/>
        </p:nvSpPr>
        <p:spPr bwMode="auto">
          <a:xfrm>
            <a:off x="3419475" y="2673350"/>
            <a:ext cx="3060700" cy="1331913"/>
          </a:xfrm>
          <a:prstGeom prst="ellipse">
            <a:avLst/>
          </a:prstGeom>
          <a:noFill/>
          <a:ln w="9525">
            <a:solidFill>
              <a:srgbClr val="0066FF"/>
            </a:solidFill>
            <a:prstDash val="dash"/>
            <a:round/>
            <a:headEnd/>
            <a:tailEnd/>
          </a:ln>
          <a:extLst>
            <a:ext uri="{909E8E84-426E-40DD-AFC4-6F175D3DCCD1}">
              <a14:hiddenFill xmlns:a14="http://schemas.microsoft.com/office/drawing/2010/main">
                <a:solidFill>
                  <a:srgbClr val="FFFFFF"/>
                </a:solidFill>
              </a14:hiddenFill>
            </a:ext>
          </a:extLst>
        </p:spPr>
        <p:txBody>
          <a:bodyPr wrap="none" tIns="0" bIns="0" anchor="ctr"/>
          <a:lstStyle/>
          <a:p>
            <a:pPr algn="ctr" eaLnBrk="0" hangingPunct="0"/>
            <a:endParaRPr lang="zh-CN" altLang="en-US" sz="1600">
              <a:solidFill>
                <a:srgbClr val="428E5B"/>
              </a:solidFill>
            </a:endParaRPr>
          </a:p>
        </p:txBody>
      </p:sp>
      <p:grpSp>
        <p:nvGrpSpPr>
          <p:cNvPr id="3" name="Group 32">
            <a:extLst>
              <a:ext uri="{FF2B5EF4-FFF2-40B4-BE49-F238E27FC236}">
                <a16:creationId xmlns:a16="http://schemas.microsoft.com/office/drawing/2014/main" id="{026719B8-EA74-5015-550F-C8DB0F46FE95}"/>
              </a:ext>
            </a:extLst>
          </p:cNvPr>
          <p:cNvGrpSpPr>
            <a:grpSpLocks/>
          </p:cNvGrpSpPr>
          <p:nvPr/>
        </p:nvGrpSpPr>
        <p:grpSpPr bwMode="auto">
          <a:xfrm>
            <a:off x="673100" y="3284538"/>
            <a:ext cx="2386013" cy="711200"/>
            <a:chOff x="424" y="2069"/>
            <a:chExt cx="1503" cy="448"/>
          </a:xfrm>
        </p:grpSpPr>
        <p:sp>
          <p:nvSpPr>
            <p:cNvPr id="25629" name="Rectangle 30">
              <a:extLst>
                <a:ext uri="{FF2B5EF4-FFF2-40B4-BE49-F238E27FC236}">
                  <a16:creationId xmlns:a16="http://schemas.microsoft.com/office/drawing/2014/main" id="{ED43AE70-D027-F91E-B8D2-9F38DBD2C9CC}"/>
                </a:ext>
              </a:extLst>
            </p:cNvPr>
            <p:cNvSpPr>
              <a:spLocks noChangeArrowheads="1"/>
            </p:cNvSpPr>
            <p:nvPr/>
          </p:nvSpPr>
          <p:spPr bwMode="auto">
            <a:xfrm>
              <a:off x="424" y="2383"/>
              <a:ext cx="146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sz="1400" b="0">
                  <a:solidFill>
                    <a:srgbClr val="0066FF"/>
                  </a:solidFill>
                </a:rPr>
                <a:t>检测点前启动且未提交事务</a:t>
              </a:r>
            </a:p>
          </p:txBody>
        </p:sp>
        <p:sp>
          <p:nvSpPr>
            <p:cNvPr id="25630" name="Line 31">
              <a:extLst>
                <a:ext uri="{FF2B5EF4-FFF2-40B4-BE49-F238E27FC236}">
                  <a16:creationId xmlns:a16="http://schemas.microsoft.com/office/drawing/2014/main" id="{4E60046E-815F-D1BD-2EB1-DBA9B46FDABD}"/>
                </a:ext>
              </a:extLst>
            </p:cNvPr>
            <p:cNvSpPr>
              <a:spLocks noChangeShapeType="1"/>
            </p:cNvSpPr>
            <p:nvPr/>
          </p:nvSpPr>
          <p:spPr bwMode="auto">
            <a:xfrm flipV="1">
              <a:off x="1315" y="2069"/>
              <a:ext cx="612" cy="29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56096" name="Rectangle 32">
            <a:extLst>
              <a:ext uri="{FF2B5EF4-FFF2-40B4-BE49-F238E27FC236}">
                <a16:creationId xmlns:a16="http://schemas.microsoft.com/office/drawing/2014/main" id="{C5E71BB5-BDEA-F321-BCB6-0268CEF93F33}"/>
              </a:ext>
            </a:extLst>
          </p:cNvPr>
          <p:cNvSpPr>
            <a:spLocks noChangeArrowheads="1"/>
          </p:cNvSpPr>
          <p:nvPr/>
        </p:nvSpPr>
        <p:spPr bwMode="auto">
          <a:xfrm>
            <a:off x="696913" y="4065588"/>
            <a:ext cx="2197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400" b="0">
                <a:solidFill>
                  <a:srgbClr val="0066FF"/>
                </a:solidFill>
                <a:latin typeface="宋体" panose="02010600030101010101" pitchFamily="2" charset="-122"/>
              </a:rPr>
              <a:t>仅</a:t>
            </a:r>
            <a:r>
              <a:rPr lang="en-US" altLang="zh-CN" sz="1400" i="1">
                <a:solidFill>
                  <a:srgbClr val="0066FF"/>
                </a:solidFill>
                <a:latin typeface="宋体" panose="02010600030101010101" pitchFamily="2" charset="-122"/>
              </a:rPr>
              <a:t>&lt;T</a:t>
            </a:r>
            <a:r>
              <a:rPr lang="en-US" altLang="zh-CN" sz="1400" i="1" baseline="-25000">
                <a:solidFill>
                  <a:srgbClr val="0066FF"/>
                </a:solidFill>
                <a:latin typeface="宋体" panose="02010600030101010101" pitchFamily="2" charset="-122"/>
              </a:rPr>
              <a:t>2</a:t>
            </a:r>
            <a:r>
              <a:rPr lang="en-US" altLang="zh-CN" sz="1400">
                <a:solidFill>
                  <a:srgbClr val="0066FF"/>
                </a:solidFill>
                <a:latin typeface="宋体" panose="02010600030101010101" pitchFamily="2" charset="-122"/>
              </a:rPr>
              <a:t> start</a:t>
            </a:r>
            <a:r>
              <a:rPr lang="en-US" altLang="zh-CN" sz="1400" b="0">
                <a:solidFill>
                  <a:srgbClr val="0066FF"/>
                </a:solidFill>
                <a:latin typeface="宋体" panose="02010600030101010101" pitchFamily="2" charset="-122"/>
              </a:rPr>
              <a:t>&gt;</a:t>
            </a:r>
            <a:r>
              <a:rPr lang="zh-CN" altLang="en-US" sz="1400" b="0">
                <a:solidFill>
                  <a:srgbClr val="0066FF"/>
                </a:solidFill>
                <a:latin typeface="宋体" panose="02010600030101010101" pitchFamily="2" charset="-122"/>
              </a:rPr>
              <a:t>，包含在</a:t>
            </a:r>
            <a:r>
              <a:rPr lang="en-US" altLang="zh-CN" sz="1400" b="0">
                <a:latin typeface="宋体" panose="02010600030101010101" pitchFamily="2" charset="-122"/>
              </a:rPr>
              <a:t>L</a:t>
            </a:r>
            <a:r>
              <a:rPr lang="zh-CN" altLang="en-US" sz="1400" b="0">
                <a:solidFill>
                  <a:srgbClr val="0066FF"/>
                </a:solidFill>
                <a:latin typeface="宋体" panose="02010600030101010101" pitchFamily="2" charset="-122"/>
              </a:rPr>
              <a:t>中</a:t>
            </a:r>
          </a:p>
        </p:txBody>
      </p:sp>
      <p:grpSp>
        <p:nvGrpSpPr>
          <p:cNvPr id="856097" name="Group 33">
            <a:extLst>
              <a:ext uri="{FF2B5EF4-FFF2-40B4-BE49-F238E27FC236}">
                <a16:creationId xmlns:a16="http://schemas.microsoft.com/office/drawing/2014/main" id="{13A0D8A4-DDDF-1F6A-2033-2F9A44EE1F07}"/>
              </a:ext>
            </a:extLst>
          </p:cNvPr>
          <p:cNvGrpSpPr>
            <a:grpSpLocks/>
          </p:cNvGrpSpPr>
          <p:nvPr/>
        </p:nvGrpSpPr>
        <p:grpSpPr bwMode="auto">
          <a:xfrm>
            <a:off x="5111750" y="2781300"/>
            <a:ext cx="3490913" cy="719138"/>
            <a:chOff x="3220" y="1752"/>
            <a:chExt cx="2199" cy="453"/>
          </a:xfrm>
        </p:grpSpPr>
        <p:sp>
          <p:nvSpPr>
            <p:cNvPr id="25633" name="Rectangle 34">
              <a:extLst>
                <a:ext uri="{FF2B5EF4-FFF2-40B4-BE49-F238E27FC236}">
                  <a16:creationId xmlns:a16="http://schemas.microsoft.com/office/drawing/2014/main" id="{DE621E35-9294-C59D-F4BA-AD13682C0690}"/>
                </a:ext>
              </a:extLst>
            </p:cNvPr>
            <p:cNvSpPr>
              <a:spLocks noChangeArrowheads="1"/>
            </p:cNvSpPr>
            <p:nvPr/>
          </p:nvSpPr>
          <p:spPr bwMode="auto">
            <a:xfrm>
              <a:off x="4071" y="1752"/>
              <a:ext cx="13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400" b="0">
                  <a:solidFill>
                    <a:srgbClr val="0066FF"/>
                  </a:solidFill>
                  <a:latin typeface="宋体" panose="02010600030101010101" pitchFamily="2" charset="-122"/>
                </a:rPr>
                <a:t>检测点后启动的所有事务</a:t>
              </a:r>
            </a:p>
          </p:txBody>
        </p:sp>
        <p:sp>
          <p:nvSpPr>
            <p:cNvPr id="856099" name="Line 35">
              <a:extLst>
                <a:ext uri="{FF2B5EF4-FFF2-40B4-BE49-F238E27FC236}">
                  <a16:creationId xmlns:a16="http://schemas.microsoft.com/office/drawing/2014/main" id="{509F1502-4FB8-46B3-9CD4-2E31D5D94E51}"/>
                </a:ext>
              </a:extLst>
            </p:cNvPr>
            <p:cNvSpPr>
              <a:spLocks noChangeShapeType="1"/>
            </p:cNvSpPr>
            <p:nvPr/>
          </p:nvSpPr>
          <p:spPr bwMode="auto">
            <a:xfrm flipH="1">
              <a:off x="3220" y="1888"/>
              <a:ext cx="975" cy="249"/>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eaLnBrk="0" hangingPunct="0">
                <a:defRPr/>
              </a:pPr>
              <a:endParaRPr lang="zh-CN" altLang="en-US">
                <a:latin typeface="Tahoma" panose="020B0604030504040204" pitchFamily="1" charset="0"/>
              </a:endParaRPr>
            </a:p>
          </p:txBody>
        </p:sp>
        <p:sp>
          <p:nvSpPr>
            <p:cNvPr id="856100" name="Line 36">
              <a:extLst>
                <a:ext uri="{FF2B5EF4-FFF2-40B4-BE49-F238E27FC236}">
                  <a16:creationId xmlns:a16="http://schemas.microsoft.com/office/drawing/2014/main" id="{409D7F5F-7602-4678-6ADA-2AF5C8D72FCE}"/>
                </a:ext>
              </a:extLst>
            </p:cNvPr>
            <p:cNvSpPr>
              <a:spLocks noChangeShapeType="1"/>
            </p:cNvSpPr>
            <p:nvPr/>
          </p:nvSpPr>
          <p:spPr bwMode="auto">
            <a:xfrm flipH="1">
              <a:off x="3719" y="1888"/>
              <a:ext cx="476" cy="317"/>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eaLnBrk="0" hangingPunct="0">
                <a:defRPr/>
              </a:pPr>
              <a:endParaRPr lang="zh-CN" altLang="en-US">
                <a:latin typeface="Tahoma" panose="020B0604030504040204" pitchFamily="1" charset="0"/>
              </a:endParaRPr>
            </a:p>
          </p:txBody>
        </p:sp>
      </p:grpSp>
      <p:sp>
        <p:nvSpPr>
          <p:cNvPr id="856101" name="Rectangle 37">
            <a:extLst>
              <a:ext uri="{FF2B5EF4-FFF2-40B4-BE49-F238E27FC236}">
                <a16:creationId xmlns:a16="http://schemas.microsoft.com/office/drawing/2014/main" id="{9928DB7B-40B7-6FFA-89EA-DC489CF127B4}"/>
              </a:ext>
            </a:extLst>
          </p:cNvPr>
          <p:cNvSpPr>
            <a:spLocks noChangeArrowheads="1"/>
          </p:cNvSpPr>
          <p:nvPr/>
        </p:nvSpPr>
        <p:spPr bwMode="auto">
          <a:xfrm>
            <a:off x="4341813" y="5629275"/>
            <a:ext cx="15589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lnSpc>
                <a:spcPct val="80000"/>
              </a:lnSpc>
              <a:spcBef>
                <a:spcPct val="20000"/>
              </a:spcBef>
            </a:pPr>
            <a:r>
              <a:rPr lang="en-US" altLang="zh-CN" sz="1400" b="0">
                <a:solidFill>
                  <a:srgbClr val="428E5B"/>
                </a:solidFill>
              </a:rPr>
              <a:t>(</a:t>
            </a:r>
            <a:r>
              <a:rPr lang="zh-CN" altLang="en-US" sz="1400" b="0">
                <a:solidFill>
                  <a:srgbClr val="428E5B"/>
                </a:solidFill>
              </a:rPr>
              <a:t>因已完成提交动作</a:t>
            </a:r>
            <a:r>
              <a:rPr lang="en-US" altLang="zh-CN" sz="1400" b="0">
                <a:solidFill>
                  <a:srgbClr val="428E5B"/>
                </a:solidFill>
              </a:rPr>
              <a:t>)</a:t>
            </a:r>
          </a:p>
        </p:txBody>
      </p:sp>
      <p:sp>
        <p:nvSpPr>
          <p:cNvPr id="856102" name="Rectangle 38">
            <a:extLst>
              <a:ext uri="{FF2B5EF4-FFF2-40B4-BE49-F238E27FC236}">
                <a16:creationId xmlns:a16="http://schemas.microsoft.com/office/drawing/2014/main" id="{C2F45321-80F1-9230-A3F8-693B09C16C7F}"/>
              </a:ext>
            </a:extLst>
          </p:cNvPr>
          <p:cNvSpPr>
            <a:spLocks noChangeArrowheads="1"/>
          </p:cNvSpPr>
          <p:nvPr/>
        </p:nvSpPr>
        <p:spPr bwMode="auto">
          <a:xfrm>
            <a:off x="4341813" y="6061075"/>
            <a:ext cx="15589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lnSpc>
                <a:spcPct val="80000"/>
              </a:lnSpc>
              <a:spcBef>
                <a:spcPct val="20000"/>
              </a:spcBef>
            </a:pPr>
            <a:r>
              <a:rPr lang="en-US" altLang="zh-CN" sz="1400" b="0">
                <a:solidFill>
                  <a:srgbClr val="428E5B"/>
                </a:solidFill>
              </a:rPr>
              <a:t>(</a:t>
            </a:r>
            <a:r>
              <a:rPr lang="zh-CN" altLang="en-US" sz="1400" b="0">
                <a:solidFill>
                  <a:srgbClr val="428E5B"/>
                </a:solidFill>
              </a:rPr>
              <a:t>未已完成提交动作</a:t>
            </a:r>
            <a:r>
              <a:rPr lang="en-US" altLang="zh-CN" sz="1400" b="0">
                <a:solidFill>
                  <a:srgbClr val="428E5B"/>
                </a:solidFill>
              </a:rPr>
              <a:t>)</a:t>
            </a:r>
          </a:p>
        </p:txBody>
      </p:sp>
      <p:sp>
        <p:nvSpPr>
          <p:cNvPr id="856103" name="Rectangle 39">
            <a:extLst>
              <a:ext uri="{FF2B5EF4-FFF2-40B4-BE49-F238E27FC236}">
                <a16:creationId xmlns:a16="http://schemas.microsoft.com/office/drawing/2014/main" id="{5866AE7D-4B15-A102-1089-752F3334260C}"/>
              </a:ext>
            </a:extLst>
          </p:cNvPr>
          <p:cNvSpPr>
            <a:spLocks noChangeArrowheads="1"/>
          </p:cNvSpPr>
          <p:nvPr/>
        </p:nvSpPr>
        <p:spPr bwMode="auto">
          <a:xfrm>
            <a:off x="4324350" y="5195888"/>
            <a:ext cx="315912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lnSpc>
                <a:spcPct val="80000"/>
              </a:lnSpc>
              <a:spcBef>
                <a:spcPct val="20000"/>
              </a:spcBef>
            </a:pPr>
            <a:r>
              <a:rPr lang="en-US" altLang="zh-CN" sz="1400" b="0">
                <a:solidFill>
                  <a:srgbClr val="428E5B"/>
                </a:solidFill>
              </a:rPr>
              <a:t>(</a:t>
            </a:r>
            <a:r>
              <a:rPr lang="zh-CN" altLang="en-US" sz="1400" b="0">
                <a:solidFill>
                  <a:srgbClr val="428E5B"/>
                </a:solidFill>
              </a:rPr>
              <a:t>因设置检查点时已完成对数据库的修改</a:t>
            </a:r>
            <a:r>
              <a:rPr lang="en-US" altLang="zh-CN" sz="1400" b="0">
                <a:solidFill>
                  <a:srgbClr val="428E5B"/>
                </a:solidFill>
              </a:rPr>
              <a:t>)</a:t>
            </a:r>
          </a:p>
        </p:txBody>
      </p:sp>
      <p:sp>
        <p:nvSpPr>
          <p:cNvPr id="2" name="Oval 29">
            <a:extLst>
              <a:ext uri="{FF2B5EF4-FFF2-40B4-BE49-F238E27FC236}">
                <a16:creationId xmlns:a16="http://schemas.microsoft.com/office/drawing/2014/main" id="{9B657685-36C3-7D73-944D-EA706FB05ECB}"/>
              </a:ext>
            </a:extLst>
          </p:cNvPr>
          <p:cNvSpPr>
            <a:spLocks noChangeArrowheads="1"/>
          </p:cNvSpPr>
          <p:nvPr/>
        </p:nvSpPr>
        <p:spPr bwMode="auto">
          <a:xfrm>
            <a:off x="2592388" y="2528888"/>
            <a:ext cx="1079500" cy="684212"/>
          </a:xfrm>
          <a:prstGeom prst="ellipse">
            <a:avLst/>
          </a:prstGeom>
          <a:noFill/>
          <a:ln w="9525">
            <a:solidFill>
              <a:srgbClr val="0066FF"/>
            </a:solidFill>
            <a:prstDash val="dash"/>
            <a:round/>
            <a:headEnd/>
            <a:tailEnd/>
          </a:ln>
          <a:extLst>
            <a:ext uri="{909E8E84-426E-40DD-AFC4-6F175D3DCCD1}">
              <a14:hiddenFill xmlns:a14="http://schemas.microsoft.com/office/drawing/2010/main">
                <a:solidFill>
                  <a:srgbClr val="FFFFFF"/>
                </a:solidFill>
              </a14:hiddenFill>
            </a:ext>
          </a:extLst>
        </p:spPr>
        <p:txBody>
          <a:bodyPr wrap="none" tIns="0" bIns="0" anchor="ctr"/>
          <a:lstStyle/>
          <a:p>
            <a:pPr algn="ctr" eaLnBrk="0" hangingPunct="0"/>
            <a:endParaRPr lang="zh-CN" altLang="en-US" sz="1600">
              <a:solidFill>
                <a:srgbClr val="428E5B"/>
              </a:solidFill>
            </a:endParaRPr>
          </a:p>
        </p:txBody>
      </p:sp>
      <p:sp>
        <p:nvSpPr>
          <p:cNvPr id="25640" name="Rectangle 45">
            <a:extLst>
              <a:ext uri="{FF2B5EF4-FFF2-40B4-BE49-F238E27FC236}">
                <a16:creationId xmlns:a16="http://schemas.microsoft.com/office/drawing/2014/main" id="{EC40ED41-098D-DDAF-6A32-42ED09DD281D}"/>
              </a:ext>
            </a:extLst>
          </p:cNvPr>
          <p:cNvSpPr>
            <a:spLocks noChangeArrowheads="1"/>
          </p:cNvSpPr>
          <p:nvPr/>
        </p:nvSpPr>
        <p:spPr bwMode="auto">
          <a:xfrm>
            <a:off x="742950" y="4751388"/>
            <a:ext cx="7058025"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40000"/>
              </a:spcBef>
              <a:buFontTx/>
              <a:buChar char="•"/>
            </a:pPr>
            <a:r>
              <a:rPr lang="en-US" altLang="zh-CN" sz="1800" b="0" i="1"/>
              <a:t> T</a:t>
            </a:r>
            <a:r>
              <a:rPr lang="en-US" altLang="zh-CN" sz="1800" b="0"/>
              <a:t>1 </a:t>
            </a:r>
            <a:r>
              <a:rPr lang="zh-CN" altLang="en-US" sz="1800" b="0"/>
              <a:t>可以</a:t>
            </a:r>
            <a:r>
              <a:rPr lang="en-US" altLang="zh-CN" sz="1800" b="0"/>
              <a:t> </a:t>
            </a:r>
            <a:r>
              <a:rPr lang="zh-CN" altLang="en-US" sz="1800" b="0">
                <a:solidFill>
                  <a:srgbClr val="0066FF"/>
                </a:solidFill>
              </a:rPr>
              <a:t>忽略</a:t>
            </a:r>
            <a:r>
              <a:rPr lang="en-US" altLang="zh-CN" sz="1800" b="0"/>
              <a:t> (</a:t>
            </a:r>
            <a:r>
              <a:rPr lang="zh-CN" altLang="en-US" sz="1800" b="0"/>
              <a:t>更新操作已经写入硬盘</a:t>
            </a:r>
            <a:r>
              <a:rPr lang="en-US" altLang="zh-CN" sz="1800" b="0"/>
              <a:t> due to</a:t>
            </a:r>
            <a:r>
              <a:rPr lang="zh-CN" altLang="en-US" sz="1800" b="0"/>
              <a:t>  </a:t>
            </a:r>
            <a:r>
              <a:rPr lang="en-US" altLang="zh-CN" sz="1800" b="0"/>
              <a:t>checkpoint)</a:t>
            </a:r>
          </a:p>
          <a:p>
            <a:pPr eaLnBrk="0" hangingPunct="0">
              <a:spcBef>
                <a:spcPct val="40000"/>
              </a:spcBef>
              <a:buFontTx/>
              <a:buChar char="•"/>
            </a:pPr>
            <a:r>
              <a:rPr lang="en-US" altLang="zh-CN" sz="1800" b="0" i="1"/>
              <a:t> T</a:t>
            </a:r>
            <a:r>
              <a:rPr lang="en-US" altLang="zh-CN" sz="1800" b="0"/>
              <a:t>2 </a:t>
            </a:r>
            <a:r>
              <a:rPr lang="zh-CN" altLang="en-US" sz="1800" b="0"/>
              <a:t>和</a:t>
            </a:r>
            <a:r>
              <a:rPr lang="en-US" altLang="zh-CN" sz="1800" b="0" i="1"/>
              <a:t>T</a:t>
            </a:r>
            <a:r>
              <a:rPr lang="en-US" altLang="zh-CN" sz="1800" b="0"/>
              <a:t>3 </a:t>
            </a:r>
            <a:r>
              <a:rPr lang="en-US" altLang="zh-CN" sz="1800" b="0">
                <a:solidFill>
                  <a:srgbClr val="0066FF"/>
                </a:solidFill>
              </a:rPr>
              <a:t>redone</a:t>
            </a:r>
            <a:r>
              <a:rPr lang="en-US" altLang="zh-CN" sz="1800" b="0"/>
              <a:t>.</a:t>
            </a:r>
          </a:p>
          <a:p>
            <a:pPr eaLnBrk="0" hangingPunct="0">
              <a:spcBef>
                <a:spcPct val="40000"/>
              </a:spcBef>
              <a:buFontTx/>
              <a:buChar char="•"/>
            </a:pPr>
            <a:r>
              <a:rPr lang="en-US" altLang="zh-CN" sz="1800" b="0" i="1"/>
              <a:t> T</a:t>
            </a:r>
            <a:r>
              <a:rPr lang="en-US" altLang="zh-CN" sz="1800" b="0"/>
              <a:t>4 </a:t>
            </a:r>
            <a:r>
              <a:rPr lang="en-US" altLang="zh-CN" sz="1800" b="0">
                <a:solidFill>
                  <a:srgbClr val="0066FF"/>
                </a:solidFill>
              </a:rPr>
              <a:t>undone</a:t>
            </a:r>
          </a:p>
        </p:txBody>
      </p:sp>
      <p:sp>
        <p:nvSpPr>
          <p:cNvPr id="856110" name="AutoShape 46">
            <a:hlinkClick r:id="" action="ppaction://hlinkshowjump?jump=previousslide" highlightClick="1"/>
            <a:extLst>
              <a:ext uri="{FF2B5EF4-FFF2-40B4-BE49-F238E27FC236}">
                <a16:creationId xmlns:a16="http://schemas.microsoft.com/office/drawing/2014/main" id="{0750060B-C1B5-60D8-4524-0C6E8CF4CA44}"/>
              </a:ext>
            </a:extLst>
          </p:cNvPr>
          <p:cNvSpPr>
            <a:spLocks noChangeArrowheads="1"/>
          </p:cNvSpPr>
          <p:nvPr/>
        </p:nvSpPr>
        <p:spPr bwMode="auto">
          <a:xfrm>
            <a:off x="8534400" y="6219825"/>
            <a:ext cx="228600" cy="190500"/>
          </a:xfrm>
          <a:prstGeom prst="actionButtonBackPrevious">
            <a:avLst/>
          </a:prstGeom>
          <a:solidFill>
            <a:srgbClr val="FF9900"/>
          </a:solidFill>
          <a:ln>
            <a:noFill/>
          </a:ln>
          <a:effectLst/>
          <a:extLs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Tahoma" panose="020B0604030504040204" pitchFamily="1" charset="0"/>
            </a:endParaRPr>
          </a:p>
        </p:txBody>
      </p:sp>
      <p:sp>
        <p:nvSpPr>
          <p:cNvPr id="25642" name="文本框 44">
            <a:extLst>
              <a:ext uri="{FF2B5EF4-FFF2-40B4-BE49-F238E27FC236}">
                <a16:creationId xmlns:a16="http://schemas.microsoft.com/office/drawing/2014/main" id="{1D6ABB60-C342-A966-BD1B-CF5F1981F6E2}"/>
              </a:ext>
            </a:extLst>
          </p:cNvPr>
          <p:cNvSpPr txBox="1">
            <a:spLocks noChangeArrowheads="1"/>
          </p:cNvSpPr>
          <p:nvPr/>
        </p:nvSpPr>
        <p:spPr bwMode="auto">
          <a:xfrm>
            <a:off x="8051800" y="3922713"/>
            <a:ext cx="719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5</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56096"/>
                                        </p:tgtEl>
                                        <p:attrNameLst>
                                          <p:attrName>style.visibility</p:attrName>
                                        </p:attrNameLst>
                                      </p:cBhvr>
                                      <p:to>
                                        <p:strVal val="visible"/>
                                      </p:to>
                                    </p:set>
                                    <p:anim calcmode="lin" valueType="num">
                                      <p:cBhvr additive="base">
                                        <p:cTn id="11" dur="500" fill="hold"/>
                                        <p:tgtEl>
                                          <p:spTgt spid="856096"/>
                                        </p:tgtEl>
                                        <p:attrNameLst>
                                          <p:attrName>ppt_x</p:attrName>
                                        </p:attrNameLst>
                                      </p:cBhvr>
                                      <p:tavLst>
                                        <p:tav tm="0">
                                          <p:val>
                                            <p:strVal val="#ppt_x"/>
                                          </p:val>
                                        </p:tav>
                                        <p:tav tm="100000">
                                          <p:val>
                                            <p:strVal val="#ppt_x"/>
                                          </p:val>
                                        </p:tav>
                                      </p:tavLst>
                                    </p:anim>
                                    <p:anim calcmode="lin" valueType="num">
                                      <p:cBhvr additive="base">
                                        <p:cTn id="12" dur="500" fill="hold"/>
                                        <p:tgtEl>
                                          <p:spTgt spid="85609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98013"/>
                                        </p:tgtEl>
                                        <p:attrNameLst>
                                          <p:attrName>style.visibility</p:attrName>
                                        </p:attrNameLst>
                                      </p:cBhvr>
                                      <p:to>
                                        <p:strVal val="visible"/>
                                      </p:to>
                                    </p:set>
                                    <p:anim calcmode="lin" valueType="num">
                                      <p:cBhvr additive="base">
                                        <p:cTn id="21" dur="500" fill="hold"/>
                                        <p:tgtEl>
                                          <p:spTgt spid="298013"/>
                                        </p:tgtEl>
                                        <p:attrNameLst>
                                          <p:attrName>ppt_x</p:attrName>
                                        </p:attrNameLst>
                                      </p:cBhvr>
                                      <p:tavLst>
                                        <p:tav tm="0">
                                          <p:val>
                                            <p:strVal val="#ppt_x"/>
                                          </p:val>
                                        </p:tav>
                                        <p:tav tm="100000">
                                          <p:val>
                                            <p:strVal val="#ppt_x"/>
                                          </p:val>
                                        </p:tav>
                                      </p:tavLst>
                                    </p:anim>
                                    <p:anim calcmode="lin" valueType="num">
                                      <p:cBhvr additive="base">
                                        <p:cTn id="22" dur="500" fill="hold"/>
                                        <p:tgtEl>
                                          <p:spTgt spid="2980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56097"/>
                                        </p:tgtEl>
                                        <p:attrNameLst>
                                          <p:attrName>style.visibility</p:attrName>
                                        </p:attrNameLst>
                                      </p:cBhvr>
                                      <p:to>
                                        <p:strVal val="visible"/>
                                      </p:to>
                                    </p:set>
                                    <p:anim calcmode="lin" valueType="num">
                                      <p:cBhvr additive="base">
                                        <p:cTn id="25" dur="500" fill="hold"/>
                                        <p:tgtEl>
                                          <p:spTgt spid="856097"/>
                                        </p:tgtEl>
                                        <p:attrNameLst>
                                          <p:attrName>ppt_x</p:attrName>
                                        </p:attrNameLst>
                                      </p:cBhvr>
                                      <p:tavLst>
                                        <p:tav tm="0">
                                          <p:val>
                                            <p:strVal val="#ppt_x"/>
                                          </p:val>
                                        </p:tav>
                                        <p:tav tm="100000">
                                          <p:val>
                                            <p:strVal val="#ppt_x"/>
                                          </p:val>
                                        </p:tav>
                                      </p:tavLst>
                                    </p:anim>
                                    <p:anim calcmode="lin" valueType="num">
                                      <p:cBhvr additive="base">
                                        <p:cTn id="26" dur="500" fill="hold"/>
                                        <p:tgtEl>
                                          <p:spTgt spid="85609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56103"/>
                                        </p:tgtEl>
                                        <p:attrNameLst>
                                          <p:attrName>style.visibility</p:attrName>
                                        </p:attrNameLst>
                                      </p:cBhvr>
                                      <p:to>
                                        <p:strVal val="visible"/>
                                      </p:to>
                                    </p:set>
                                    <p:anim calcmode="lin" valueType="num">
                                      <p:cBhvr additive="base">
                                        <p:cTn id="31" dur="500" fill="hold"/>
                                        <p:tgtEl>
                                          <p:spTgt spid="856103"/>
                                        </p:tgtEl>
                                        <p:attrNameLst>
                                          <p:attrName>ppt_x</p:attrName>
                                        </p:attrNameLst>
                                      </p:cBhvr>
                                      <p:tavLst>
                                        <p:tav tm="0">
                                          <p:val>
                                            <p:strVal val="#ppt_x"/>
                                          </p:val>
                                        </p:tav>
                                        <p:tav tm="100000">
                                          <p:val>
                                            <p:strVal val="#ppt_x"/>
                                          </p:val>
                                        </p:tav>
                                      </p:tavLst>
                                    </p:anim>
                                    <p:anim calcmode="lin" valueType="num">
                                      <p:cBhvr additive="base">
                                        <p:cTn id="32" dur="500" fill="hold"/>
                                        <p:tgtEl>
                                          <p:spTgt spid="85610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56101"/>
                                        </p:tgtEl>
                                        <p:attrNameLst>
                                          <p:attrName>style.visibility</p:attrName>
                                        </p:attrNameLst>
                                      </p:cBhvr>
                                      <p:to>
                                        <p:strVal val="visible"/>
                                      </p:to>
                                    </p:set>
                                    <p:anim calcmode="lin" valueType="num">
                                      <p:cBhvr additive="base">
                                        <p:cTn id="35" dur="500" fill="hold"/>
                                        <p:tgtEl>
                                          <p:spTgt spid="856101"/>
                                        </p:tgtEl>
                                        <p:attrNameLst>
                                          <p:attrName>ppt_x</p:attrName>
                                        </p:attrNameLst>
                                      </p:cBhvr>
                                      <p:tavLst>
                                        <p:tav tm="0">
                                          <p:val>
                                            <p:strVal val="#ppt_x"/>
                                          </p:val>
                                        </p:tav>
                                        <p:tav tm="100000">
                                          <p:val>
                                            <p:strVal val="#ppt_x"/>
                                          </p:val>
                                        </p:tav>
                                      </p:tavLst>
                                    </p:anim>
                                    <p:anim calcmode="lin" valueType="num">
                                      <p:cBhvr additive="base">
                                        <p:cTn id="36" dur="500" fill="hold"/>
                                        <p:tgtEl>
                                          <p:spTgt spid="85610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56102"/>
                                        </p:tgtEl>
                                        <p:attrNameLst>
                                          <p:attrName>style.visibility</p:attrName>
                                        </p:attrNameLst>
                                      </p:cBhvr>
                                      <p:to>
                                        <p:strVal val="visible"/>
                                      </p:to>
                                    </p:set>
                                    <p:anim calcmode="lin" valueType="num">
                                      <p:cBhvr additive="base">
                                        <p:cTn id="39" dur="500" fill="hold"/>
                                        <p:tgtEl>
                                          <p:spTgt spid="856102"/>
                                        </p:tgtEl>
                                        <p:attrNameLst>
                                          <p:attrName>ppt_x</p:attrName>
                                        </p:attrNameLst>
                                      </p:cBhvr>
                                      <p:tavLst>
                                        <p:tav tm="0">
                                          <p:val>
                                            <p:strVal val="#ppt_x"/>
                                          </p:val>
                                        </p:tav>
                                        <p:tav tm="100000">
                                          <p:val>
                                            <p:strVal val="#ppt_x"/>
                                          </p:val>
                                        </p:tav>
                                      </p:tavLst>
                                    </p:anim>
                                    <p:anim calcmode="lin" valueType="num">
                                      <p:cBhvr additive="base">
                                        <p:cTn id="40" dur="500" fill="hold"/>
                                        <p:tgtEl>
                                          <p:spTgt spid="856102"/>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856110"/>
                                        </p:tgtEl>
                                        <p:attrNameLst>
                                          <p:attrName>style.visibility</p:attrName>
                                        </p:attrNameLst>
                                      </p:cBhvr>
                                      <p:to>
                                        <p:strVal val="visible"/>
                                      </p:to>
                                    </p:set>
                                    <p:anim calcmode="lin" valueType="num">
                                      <p:cBhvr additive="base">
                                        <p:cTn id="45" dur="500" fill="hold"/>
                                        <p:tgtEl>
                                          <p:spTgt spid="856110"/>
                                        </p:tgtEl>
                                        <p:attrNameLst>
                                          <p:attrName>ppt_x</p:attrName>
                                        </p:attrNameLst>
                                      </p:cBhvr>
                                      <p:tavLst>
                                        <p:tav tm="0">
                                          <p:val>
                                            <p:strVal val="#ppt_x"/>
                                          </p:val>
                                        </p:tav>
                                        <p:tav tm="100000">
                                          <p:val>
                                            <p:strVal val="#ppt_x"/>
                                          </p:val>
                                        </p:tav>
                                      </p:tavLst>
                                    </p:anim>
                                    <p:anim calcmode="lin" valueType="num">
                                      <p:cBhvr additive="base">
                                        <p:cTn id="46" dur="500" fill="hold"/>
                                        <p:tgtEl>
                                          <p:spTgt spid="856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013" grpId="0" animBg="1"/>
      <p:bldP spid="856096" grpId="0"/>
      <p:bldP spid="856101" grpId="0"/>
      <p:bldP spid="856102" grpId="0"/>
      <p:bldP spid="856103" grpId="0"/>
      <p:bldP spid="2" grpId="0" animBg="1"/>
      <p:bldP spid="8561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0046209A-BEF4-4C36-9515-E0557DD955B0}"/>
              </a:ext>
            </a:extLst>
          </p:cNvPr>
          <p:cNvSpPr>
            <a:spLocks noGrp="1"/>
          </p:cNvSpPr>
          <p:nvPr>
            <p:ph type="title"/>
          </p:nvPr>
        </p:nvSpPr>
        <p:spPr>
          <a:xfrm>
            <a:off x="685800" y="679450"/>
            <a:ext cx="7772400" cy="1143000"/>
          </a:xfrm>
        </p:spPr>
        <p:txBody>
          <a:bodyPr/>
          <a:lstStyle/>
          <a:p>
            <a:pPr algn="l"/>
            <a:r>
              <a:rPr kumimoji="0" lang="zh-CN" altLang="en-US" sz="2800" b="1">
                <a:latin typeface="黑体" panose="02010609060101010101" pitchFamily="49" charset="-122"/>
                <a:ea typeface="黑体" panose="02010609060101010101" pitchFamily="49" charset="-122"/>
              </a:rPr>
              <a:t>2</a:t>
            </a:r>
            <a:r>
              <a:rPr kumimoji="0" lang="en-US" altLang="zh-CN" sz="2800" b="1">
                <a:latin typeface="黑体" panose="02010609060101010101" pitchFamily="49" charset="-122"/>
                <a:ea typeface="黑体" panose="02010609060101010101" pitchFamily="49" charset="-122"/>
              </a:rPr>
              <a:t>.4</a:t>
            </a:r>
            <a:r>
              <a:rPr kumimoji="0" lang="zh-CN" altLang="en-US" sz="2800" b="1">
                <a:latin typeface="黑体" panose="02010609060101010101" pitchFamily="49" charset="-122"/>
                <a:ea typeface="黑体" panose="02010609060101010101" pitchFamily="49" charset="-122"/>
              </a:rPr>
              <a:t> 分层数据流图示例</a:t>
            </a:r>
            <a:br>
              <a:rPr kumimoji="0" lang="en-US" altLang="zh-CN" sz="2800" b="1">
                <a:latin typeface="黑体" panose="02010609060101010101" pitchFamily="49" charset="-122"/>
                <a:ea typeface="黑体" panose="02010609060101010101" pitchFamily="49" charset="-122"/>
              </a:rPr>
            </a:br>
            <a:r>
              <a:rPr kumimoji="0" lang="en-US" altLang="zh-CN" sz="2800" b="1">
                <a:latin typeface="黑体" panose="02010609060101010101" pitchFamily="49" charset="-122"/>
                <a:ea typeface="黑体" panose="02010609060101010101" pitchFamily="49" charset="-122"/>
              </a:rPr>
              <a:t>    </a:t>
            </a:r>
            <a:r>
              <a:rPr kumimoji="0" lang="en-US" altLang="zh-CN" sz="2400" b="1">
                <a:solidFill>
                  <a:srgbClr val="0000FF"/>
                </a:solidFill>
              </a:rPr>
              <a:t>(</a:t>
            </a:r>
            <a:r>
              <a:rPr kumimoji="0" lang="zh-CN" altLang="en-US" sz="2400" b="1">
                <a:solidFill>
                  <a:srgbClr val="0000FF"/>
                </a:solidFill>
              </a:rPr>
              <a:t>电子商务网站</a:t>
            </a:r>
            <a:r>
              <a:rPr kumimoji="0" lang="en-US" altLang="zh-CN" sz="2400" b="1">
                <a:solidFill>
                  <a:srgbClr val="0000FF"/>
                </a:solidFill>
              </a:rPr>
              <a:t>)</a:t>
            </a:r>
            <a:endParaRPr kumimoji="0" lang="zh-CN" altLang="en-US" sz="2800" b="1">
              <a:solidFill>
                <a:srgbClr val="0000FF"/>
              </a:solidFill>
              <a:latin typeface="黑体" panose="02010609060101010101" pitchFamily="49" charset="-122"/>
              <a:ea typeface="黑体" panose="02010609060101010101" pitchFamily="49" charset="-122"/>
            </a:endParaRPr>
          </a:p>
        </p:txBody>
      </p:sp>
      <p:sp>
        <p:nvSpPr>
          <p:cNvPr id="24578" name="内容占位符 2">
            <a:extLst>
              <a:ext uri="{FF2B5EF4-FFF2-40B4-BE49-F238E27FC236}">
                <a16:creationId xmlns:a16="http://schemas.microsoft.com/office/drawing/2014/main" id="{7B7283B8-9266-4A03-8E40-AD70BC0257A4}"/>
              </a:ext>
            </a:extLst>
          </p:cNvPr>
          <p:cNvSpPr>
            <a:spLocks noGrp="1"/>
          </p:cNvSpPr>
          <p:nvPr>
            <p:ph idx="1"/>
          </p:nvPr>
        </p:nvSpPr>
        <p:spPr>
          <a:xfrm>
            <a:off x="619125" y="1755775"/>
            <a:ext cx="7772400" cy="4114800"/>
          </a:xfrm>
        </p:spPr>
        <p:txBody>
          <a:bodyPr/>
          <a:lstStyle/>
          <a:p>
            <a:pPr>
              <a:buFontTx/>
              <a:buNone/>
            </a:pPr>
            <a:r>
              <a:rPr kumimoji="0" lang="en-US" altLang="zh-CN" sz="2400" b="1">
                <a:solidFill>
                  <a:schemeClr val="tx2"/>
                </a:solidFill>
              </a:rPr>
              <a:t>1</a:t>
            </a:r>
            <a:r>
              <a:rPr kumimoji="0" lang="zh-CN" altLang="en-US" sz="2400" b="1">
                <a:solidFill>
                  <a:schemeClr val="tx2"/>
                </a:solidFill>
              </a:rPr>
              <a:t>）顶层数据流程图</a:t>
            </a:r>
            <a:endParaRPr kumimoji="0" lang="en-US" altLang="zh-CN" sz="2400" b="1">
              <a:solidFill>
                <a:schemeClr val="tx2"/>
              </a:solidFill>
            </a:endParaRPr>
          </a:p>
          <a:p>
            <a:r>
              <a:rPr kumimoji="0" lang="zh-CN" altLang="en-US" sz="2000" b="1"/>
              <a:t>用户购买商品、下定单，企业采购商品、保存、供货</a:t>
            </a:r>
            <a:endParaRPr kumimoji="0" lang="zh-CN" altLang="en-US" sz="2400" b="1"/>
          </a:p>
        </p:txBody>
      </p:sp>
      <p:sp>
        <p:nvSpPr>
          <p:cNvPr id="24579" name="灯片编号占位符 3">
            <a:extLst>
              <a:ext uri="{FF2B5EF4-FFF2-40B4-BE49-F238E27FC236}">
                <a16:creationId xmlns:a16="http://schemas.microsoft.com/office/drawing/2014/main" id="{62FB7695-7E47-4154-99F4-717819F5448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B737AEE7-427E-4980-8BF0-E59E27D53625}" type="slidenum">
              <a:rPr kumimoji="0" lang="zh-CN" altLang="en-US" sz="1400"/>
              <a:pPr>
                <a:spcBef>
                  <a:spcPct val="0"/>
                </a:spcBef>
                <a:buFontTx/>
                <a:buNone/>
              </a:pPr>
              <a:t>43</a:t>
            </a:fld>
            <a:endParaRPr kumimoji="0" lang="en-US" altLang="zh-CN" sz="1400"/>
          </a:p>
        </p:txBody>
      </p:sp>
      <p:sp>
        <p:nvSpPr>
          <p:cNvPr id="2" name="矩形 1">
            <a:extLst>
              <a:ext uri="{FF2B5EF4-FFF2-40B4-BE49-F238E27FC236}">
                <a16:creationId xmlns:a16="http://schemas.microsoft.com/office/drawing/2014/main" id="{D0C07D29-985A-4921-8D91-16BC6ED15EF5}"/>
              </a:ext>
            </a:extLst>
          </p:cNvPr>
          <p:cNvSpPr>
            <a:spLocks noChangeArrowheads="1"/>
          </p:cNvSpPr>
          <p:nvPr/>
        </p:nvSpPr>
        <p:spPr bwMode="auto">
          <a:xfrm>
            <a:off x="544513" y="5756275"/>
            <a:ext cx="8329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r>
              <a:rPr kumimoji="0" lang="zh-CN" altLang="en-US" sz="2000">
                <a:solidFill>
                  <a:srgbClr val="800000"/>
                </a:solidFill>
              </a:rPr>
              <a:t>顶层图</a:t>
            </a:r>
            <a:r>
              <a:rPr kumimoji="0" lang="zh-CN" altLang="en-US" sz="2000">
                <a:solidFill>
                  <a:srgbClr val="2A2A39"/>
                </a:solidFill>
              </a:rPr>
              <a:t>(输入输出图，</a:t>
            </a:r>
            <a:r>
              <a:rPr kumimoji="0" lang="zh-CN" altLang="en-US" sz="2000">
                <a:solidFill>
                  <a:srgbClr val="892D5B"/>
                </a:solidFill>
              </a:rPr>
              <a:t>仅一张</a:t>
            </a:r>
            <a:r>
              <a:rPr kumimoji="0" lang="en-US" altLang="zh-CN" sz="2000">
                <a:solidFill>
                  <a:srgbClr val="2A2A39"/>
                </a:solidFill>
              </a:rPr>
              <a:t>)</a:t>
            </a:r>
            <a:r>
              <a:rPr kumimoji="0" lang="zh-CN" altLang="en-US" sz="2000">
                <a:solidFill>
                  <a:srgbClr val="2A2A39"/>
                </a:solidFill>
              </a:rPr>
              <a:t>：把整个系统视为一个加工，并标出系统从外部对象接收哪些数据流和发送哪些数据流到外部对象。</a:t>
            </a:r>
            <a:endParaRPr kumimoji="0" lang="zh-CN" altLang="en-US" sz="2000">
              <a:solidFill>
                <a:srgbClr val="2A2A39"/>
              </a:solidFill>
              <a:latin typeface="Tahoma" panose="020B0604030504040204" pitchFamily="34" charset="0"/>
            </a:endParaRPr>
          </a:p>
        </p:txBody>
      </p:sp>
      <p:sp>
        <p:nvSpPr>
          <p:cNvPr id="24581" name="矩形 9">
            <a:extLst>
              <a:ext uri="{FF2B5EF4-FFF2-40B4-BE49-F238E27FC236}">
                <a16:creationId xmlns:a16="http://schemas.microsoft.com/office/drawing/2014/main" id="{DF8951FC-8940-4C95-A412-62113CD2EDDD}"/>
              </a:ext>
            </a:extLst>
          </p:cNvPr>
          <p:cNvSpPr>
            <a:spLocks noChangeArrowheads="1"/>
          </p:cNvSpPr>
          <p:nvPr/>
        </p:nvSpPr>
        <p:spPr bwMode="auto">
          <a:xfrm>
            <a:off x="6761163" y="161925"/>
            <a:ext cx="2185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chemeClr val="tx2"/>
                </a:solidFill>
                <a:latin typeface="黑体" panose="02010609060101010101" pitchFamily="49" charset="-122"/>
                <a:ea typeface="黑体" panose="02010609060101010101" pitchFamily="49" charset="-122"/>
              </a:rPr>
              <a:t>二 数据流程图</a:t>
            </a:r>
            <a:endParaRPr kumimoji="0" lang="zh-CN" altLang="en-US" sz="2400">
              <a:solidFill>
                <a:schemeClr val="tx2"/>
              </a:solidFill>
              <a:latin typeface="Tahoma" panose="020B0604030504040204" pitchFamily="34" charset="0"/>
              <a:ea typeface="黑体" panose="02010609060101010101" pitchFamily="49" charset="-122"/>
            </a:endParaRPr>
          </a:p>
        </p:txBody>
      </p:sp>
      <p:sp>
        <p:nvSpPr>
          <p:cNvPr id="11" name="云形标注 10">
            <a:extLst>
              <a:ext uri="{FF2B5EF4-FFF2-40B4-BE49-F238E27FC236}">
                <a16:creationId xmlns:a16="http://schemas.microsoft.com/office/drawing/2014/main" id="{3512E352-EB40-4D9E-B91C-69A28ECC47D5}"/>
              </a:ext>
            </a:extLst>
          </p:cNvPr>
          <p:cNvSpPr/>
          <p:nvPr/>
        </p:nvSpPr>
        <p:spPr bwMode="auto">
          <a:xfrm>
            <a:off x="5376863" y="1004888"/>
            <a:ext cx="3397250" cy="908050"/>
          </a:xfrm>
          <a:prstGeom prst="cloudCallout">
            <a:avLst>
              <a:gd name="adj1" fmla="val 44746"/>
              <a:gd name="adj2" fmla="val 60682"/>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＊什么是顶层数据流程图？</a:t>
            </a:r>
          </a:p>
        </p:txBody>
      </p:sp>
      <p:grpSp>
        <p:nvGrpSpPr>
          <p:cNvPr id="24583" name="组 3">
            <a:extLst>
              <a:ext uri="{FF2B5EF4-FFF2-40B4-BE49-F238E27FC236}">
                <a16:creationId xmlns:a16="http://schemas.microsoft.com/office/drawing/2014/main" id="{FBFDBAD4-956B-4C1F-A315-690AF716DC03}"/>
              </a:ext>
            </a:extLst>
          </p:cNvPr>
          <p:cNvGrpSpPr>
            <a:grpSpLocks/>
          </p:cNvGrpSpPr>
          <p:nvPr/>
        </p:nvGrpSpPr>
        <p:grpSpPr bwMode="auto">
          <a:xfrm>
            <a:off x="582613" y="2657475"/>
            <a:ext cx="8383587" cy="3000375"/>
            <a:chOff x="582613" y="2722665"/>
            <a:chExt cx="8383587" cy="3001508"/>
          </a:xfrm>
        </p:grpSpPr>
        <p:grpSp>
          <p:nvGrpSpPr>
            <p:cNvPr id="24584" name="组 2">
              <a:extLst>
                <a:ext uri="{FF2B5EF4-FFF2-40B4-BE49-F238E27FC236}">
                  <a16:creationId xmlns:a16="http://schemas.microsoft.com/office/drawing/2014/main" id="{70E380C8-4AB4-4237-9911-7C7B94D607D5}"/>
                </a:ext>
              </a:extLst>
            </p:cNvPr>
            <p:cNvGrpSpPr>
              <a:grpSpLocks/>
            </p:cNvGrpSpPr>
            <p:nvPr/>
          </p:nvGrpSpPr>
          <p:grpSpPr bwMode="auto">
            <a:xfrm>
              <a:off x="582613" y="2722665"/>
              <a:ext cx="8383587" cy="3001508"/>
              <a:chOff x="582613" y="2722665"/>
              <a:chExt cx="8383587" cy="3001508"/>
            </a:xfrm>
          </p:grpSpPr>
          <p:grpSp>
            <p:nvGrpSpPr>
              <p:cNvPr id="24586" name="Group 9">
                <a:extLst>
                  <a:ext uri="{FF2B5EF4-FFF2-40B4-BE49-F238E27FC236}">
                    <a16:creationId xmlns:a16="http://schemas.microsoft.com/office/drawing/2014/main" id="{1DBC9406-7093-4CB6-8819-B13C5A5AC04A}"/>
                  </a:ext>
                </a:extLst>
              </p:cNvPr>
              <p:cNvGrpSpPr>
                <a:grpSpLocks/>
              </p:cNvGrpSpPr>
              <p:nvPr/>
            </p:nvGrpSpPr>
            <p:grpSpPr bwMode="auto">
              <a:xfrm>
                <a:off x="582613" y="2722665"/>
                <a:ext cx="8383587" cy="2951163"/>
                <a:chOff x="367" y="2006"/>
                <a:chExt cx="5281" cy="1859"/>
              </a:xfrm>
            </p:grpSpPr>
            <p:pic>
              <p:nvPicPr>
                <p:cNvPr id="24588" name="Picture 3">
                  <a:extLst>
                    <a:ext uri="{FF2B5EF4-FFF2-40B4-BE49-F238E27FC236}">
                      <a16:creationId xmlns:a16="http://schemas.microsoft.com/office/drawing/2014/main" id="{A93C957B-1F24-4D1A-B109-03DFE4B51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 y="2006"/>
                  <a:ext cx="5281" cy="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Line 8">
                  <a:extLst>
                    <a:ext uri="{FF2B5EF4-FFF2-40B4-BE49-F238E27FC236}">
                      <a16:creationId xmlns:a16="http://schemas.microsoft.com/office/drawing/2014/main" id="{E1D94104-CD4A-4893-BE63-A27355943896}"/>
                    </a:ext>
                  </a:extLst>
                </p:cNvPr>
                <p:cNvSpPr>
                  <a:spLocks noChangeShapeType="1"/>
                </p:cNvSpPr>
                <p:nvPr/>
              </p:nvSpPr>
              <p:spPr bwMode="auto">
                <a:xfrm>
                  <a:off x="565" y="2288"/>
                  <a:ext cx="424" cy="0"/>
                </a:xfrm>
                <a:prstGeom prst="line">
                  <a:avLst/>
                </a:prstGeom>
                <a:noFill/>
                <a:ln w="28575">
                  <a:solidFill>
                    <a:srgbClr val="1D996A"/>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587" name="Rectangle 7">
                <a:extLst>
                  <a:ext uri="{FF2B5EF4-FFF2-40B4-BE49-F238E27FC236}">
                    <a16:creationId xmlns:a16="http://schemas.microsoft.com/office/drawing/2014/main" id="{4A04FFB4-68E1-4829-B13A-6A7AB9AC0744}"/>
                  </a:ext>
                </a:extLst>
              </p:cNvPr>
              <p:cNvSpPr>
                <a:spLocks noChangeArrowheads="1"/>
              </p:cNvSpPr>
              <p:nvPr/>
            </p:nvSpPr>
            <p:spPr bwMode="auto">
              <a:xfrm>
                <a:off x="4632325" y="5427199"/>
                <a:ext cx="185738" cy="29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grpSp>
        <p:sp>
          <p:nvSpPr>
            <p:cNvPr id="24585" name="矩形 13">
              <a:extLst>
                <a:ext uri="{FF2B5EF4-FFF2-40B4-BE49-F238E27FC236}">
                  <a16:creationId xmlns:a16="http://schemas.microsoft.com/office/drawing/2014/main" id="{6C3E7516-3CCD-448E-9367-DA5EC745DEE0}"/>
                </a:ext>
              </a:extLst>
            </p:cNvPr>
            <p:cNvSpPr>
              <a:spLocks noChangeArrowheads="1"/>
            </p:cNvSpPr>
            <p:nvPr/>
          </p:nvSpPr>
          <p:spPr bwMode="auto">
            <a:xfrm>
              <a:off x="7670800" y="5409729"/>
              <a:ext cx="928688" cy="2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2A2A39"/>
                  </a:solidFill>
                  <a:latin typeface="Tahoma" panose="020B0604030504040204" pitchFamily="34" charset="0"/>
                </a:rPr>
                <a:t>案例</a:t>
              </a:r>
              <a:r>
                <a:rPr kumimoji="0" lang="zh-CN" altLang="zh-CN" sz="1600">
                  <a:solidFill>
                    <a:srgbClr val="2A2A39"/>
                  </a:solidFill>
                  <a:latin typeface="Tahoma" panose="020B0604030504040204" pitchFamily="34" charset="0"/>
                </a:rPr>
                <a:t>2</a:t>
              </a:r>
              <a:r>
                <a:rPr kumimoji="0" lang="zh-CN" altLang="en-US" sz="1600">
                  <a:solidFill>
                    <a:srgbClr val="2A2A39"/>
                  </a:solidFill>
                  <a:latin typeface="Tahoma" panose="020B0604030504040204" pitchFamily="34" charset="0"/>
                </a:rPr>
                <a:t>.</a:t>
              </a:r>
              <a:r>
                <a:rPr kumimoji="0" lang="en-US" altLang="zh-CN" sz="1600">
                  <a:solidFill>
                    <a:srgbClr val="2A2A39"/>
                  </a:solidFill>
                  <a:latin typeface="Tahoma" panose="020B0604030504040204" pitchFamily="34" charset="0"/>
                </a:rPr>
                <a:t>a</a:t>
              </a:r>
              <a:endParaRPr kumimoji="0" lang="zh-CN" altLang="en-US" sz="1600">
                <a:solidFill>
                  <a:srgbClr val="428E5B"/>
                </a:solidFill>
                <a:latin typeface="Tahoma" panose="020B060403050404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编号占位符 3">
            <a:extLst>
              <a:ext uri="{FF2B5EF4-FFF2-40B4-BE49-F238E27FC236}">
                <a16:creationId xmlns:a16="http://schemas.microsoft.com/office/drawing/2014/main" id="{C86DEAC6-25E0-F020-06CA-E2972DC8CE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6F330AD0-201E-491D-AE6A-31BD435987AD}" type="slidenum">
              <a:rPr lang="zh-CN" altLang="en-US"/>
              <a:pPr eaLnBrk="0" hangingPunct="0"/>
              <a:t>430</a:t>
            </a:fld>
            <a:endParaRPr lang="zh-CN" altLang="en-US"/>
          </a:p>
        </p:txBody>
      </p:sp>
      <p:grpSp>
        <p:nvGrpSpPr>
          <p:cNvPr id="27650" name="Group 57">
            <a:extLst>
              <a:ext uri="{FF2B5EF4-FFF2-40B4-BE49-F238E27FC236}">
                <a16:creationId xmlns:a16="http://schemas.microsoft.com/office/drawing/2014/main" id="{7E103605-A978-B4E2-7CBC-06C3EA6B14AC}"/>
              </a:ext>
            </a:extLst>
          </p:cNvPr>
          <p:cNvGrpSpPr>
            <a:grpSpLocks/>
          </p:cNvGrpSpPr>
          <p:nvPr/>
        </p:nvGrpSpPr>
        <p:grpSpPr bwMode="auto">
          <a:xfrm>
            <a:off x="827088" y="1736725"/>
            <a:ext cx="7885112" cy="4446588"/>
            <a:chOff x="521" y="1094"/>
            <a:chExt cx="4967" cy="2801"/>
          </a:xfrm>
        </p:grpSpPr>
        <p:pic>
          <p:nvPicPr>
            <p:cNvPr id="27651" name="Picture 4">
              <a:extLst>
                <a:ext uri="{FF2B5EF4-FFF2-40B4-BE49-F238E27FC236}">
                  <a16:creationId xmlns:a16="http://schemas.microsoft.com/office/drawing/2014/main" id="{2A83ADBA-BD95-FBDF-4E96-FA94DE81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094"/>
              <a:ext cx="4967" cy="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8168" name="Rectangle 56">
              <a:extLst>
                <a:ext uri="{FF2B5EF4-FFF2-40B4-BE49-F238E27FC236}">
                  <a16:creationId xmlns:a16="http://schemas.microsoft.com/office/drawing/2014/main" id="{FE174321-05BC-21EC-F06E-6685AA46EB51}"/>
                </a:ext>
              </a:extLst>
            </p:cNvPr>
            <p:cNvSpPr>
              <a:spLocks noChangeArrowheads="1"/>
            </p:cNvSpPr>
            <p:nvPr/>
          </p:nvSpPr>
          <p:spPr bwMode="auto">
            <a:xfrm>
              <a:off x="1534" y="3722"/>
              <a:ext cx="40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latin typeface="Tahoma" panose="020B0604030504040204" pitchFamily="1" charset="0"/>
                </a:rPr>
                <a:t>图</a:t>
              </a:r>
              <a:r>
                <a:rPr lang="en-US" altLang="zh-CN">
                  <a:latin typeface="Tahoma" panose="020B0604030504040204" pitchFamily="1" charset="0"/>
                </a:rPr>
                <a:t>16-5</a:t>
              </a:r>
            </a:p>
          </p:txBody>
        </p:sp>
      </p:grpSp>
      <p:sp>
        <p:nvSpPr>
          <p:cNvPr id="27653" name="Rectangle 2">
            <a:extLst>
              <a:ext uri="{FF2B5EF4-FFF2-40B4-BE49-F238E27FC236}">
                <a16:creationId xmlns:a16="http://schemas.microsoft.com/office/drawing/2014/main" id="{6B5D6C5C-D371-6175-2897-11BB414D7EB1}"/>
              </a:ext>
            </a:extLst>
          </p:cNvPr>
          <p:cNvSpPr>
            <a:spLocks noGrp="1" noChangeArrowheads="1"/>
          </p:cNvSpPr>
          <p:nvPr>
            <p:ph type="title" idx="4294967295"/>
          </p:nvPr>
        </p:nvSpPr>
        <p:spPr>
          <a:xfrm>
            <a:off x="939800" y="-33338"/>
            <a:ext cx="7772400" cy="1143001"/>
          </a:xfrm>
        </p:spPr>
        <p:txBody>
          <a:bodyPr anchor="b"/>
          <a:lstStyle/>
          <a:p>
            <a:r>
              <a:rPr lang="zh-CN" altLang="en-US" sz="2400" b="1">
                <a:latin typeface="黑体" panose="02010609060101010101" pitchFamily="49" charset="-122"/>
                <a:ea typeface="黑体" panose="02010609060101010101" pitchFamily="49" charset="-122"/>
              </a:rPr>
              <a:t>基于检查点进行恢复的详细过程示例</a:t>
            </a:r>
            <a:endParaRPr lang="en-US" altLang="zh-CN" sz="2400" b="1">
              <a:latin typeface="黑体" panose="02010609060101010101" pitchFamily="49" charset="-122"/>
              <a:ea typeface="黑体" panose="02010609060101010101" pitchFamily="49" charset="-122"/>
            </a:endParaRPr>
          </a:p>
        </p:txBody>
      </p:sp>
      <p:sp>
        <p:nvSpPr>
          <p:cNvPr id="858116" name="AutoShape 4">
            <a:extLst>
              <a:ext uri="{FF2B5EF4-FFF2-40B4-BE49-F238E27FC236}">
                <a16:creationId xmlns:a16="http://schemas.microsoft.com/office/drawing/2014/main" id="{74278849-3CAC-E7E7-0D58-32753E62FA9E}"/>
              </a:ext>
            </a:extLst>
          </p:cNvPr>
          <p:cNvSpPr>
            <a:spLocks noChangeArrowheads="1"/>
          </p:cNvSpPr>
          <p:nvPr/>
        </p:nvSpPr>
        <p:spPr bwMode="auto">
          <a:xfrm>
            <a:off x="2266950" y="2205038"/>
            <a:ext cx="144463" cy="179387"/>
          </a:xfrm>
          <a:prstGeom prst="downArrow">
            <a:avLst>
              <a:gd name="adj1" fmla="val 50000"/>
              <a:gd name="adj2" fmla="val 31044"/>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17" name="AutoShape 5">
            <a:extLst>
              <a:ext uri="{FF2B5EF4-FFF2-40B4-BE49-F238E27FC236}">
                <a16:creationId xmlns:a16="http://schemas.microsoft.com/office/drawing/2014/main" id="{1249C3AC-ADBF-3403-998C-9645615BF0E7}"/>
              </a:ext>
            </a:extLst>
          </p:cNvPr>
          <p:cNvSpPr>
            <a:spLocks noChangeArrowheads="1"/>
          </p:cNvSpPr>
          <p:nvPr/>
        </p:nvSpPr>
        <p:spPr bwMode="auto">
          <a:xfrm>
            <a:off x="2266950" y="2457450"/>
            <a:ext cx="144463" cy="179388"/>
          </a:xfrm>
          <a:prstGeom prst="downArrow">
            <a:avLst>
              <a:gd name="adj1" fmla="val 50000"/>
              <a:gd name="adj2" fmla="val 31044"/>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18" name="AutoShape 6">
            <a:extLst>
              <a:ext uri="{FF2B5EF4-FFF2-40B4-BE49-F238E27FC236}">
                <a16:creationId xmlns:a16="http://schemas.microsoft.com/office/drawing/2014/main" id="{8AAC82F0-8728-19EB-14F5-7F9B6AB33C4F}"/>
              </a:ext>
            </a:extLst>
          </p:cNvPr>
          <p:cNvSpPr>
            <a:spLocks noChangeArrowheads="1"/>
          </p:cNvSpPr>
          <p:nvPr/>
        </p:nvSpPr>
        <p:spPr bwMode="auto">
          <a:xfrm>
            <a:off x="2266950" y="2708275"/>
            <a:ext cx="144463" cy="179388"/>
          </a:xfrm>
          <a:prstGeom prst="downArrow">
            <a:avLst>
              <a:gd name="adj1" fmla="val 50000"/>
              <a:gd name="adj2" fmla="val 31044"/>
            </a:avLst>
          </a:prstGeom>
          <a:noFill/>
          <a:ln w="9525">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19" name="AutoShape 7">
            <a:extLst>
              <a:ext uri="{FF2B5EF4-FFF2-40B4-BE49-F238E27FC236}">
                <a16:creationId xmlns:a16="http://schemas.microsoft.com/office/drawing/2014/main" id="{3C240027-351B-7EB8-F7C2-6CD4ECBE777A}"/>
              </a:ext>
            </a:extLst>
          </p:cNvPr>
          <p:cNvSpPr>
            <a:spLocks noChangeArrowheads="1"/>
          </p:cNvSpPr>
          <p:nvPr/>
        </p:nvSpPr>
        <p:spPr bwMode="auto">
          <a:xfrm>
            <a:off x="2266950" y="2960688"/>
            <a:ext cx="144463" cy="179387"/>
          </a:xfrm>
          <a:prstGeom prst="downArrow">
            <a:avLst>
              <a:gd name="adj1" fmla="val 50000"/>
              <a:gd name="adj2" fmla="val 31044"/>
            </a:avLst>
          </a:prstGeom>
          <a:noFill/>
          <a:ln w="9525">
            <a:solidFill>
              <a:srgbClr val="AB631B"/>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20" name="AutoShape 8">
            <a:extLst>
              <a:ext uri="{FF2B5EF4-FFF2-40B4-BE49-F238E27FC236}">
                <a16:creationId xmlns:a16="http://schemas.microsoft.com/office/drawing/2014/main" id="{E320C6C3-DC3A-E79E-9650-C764B97BE5A3}"/>
              </a:ext>
            </a:extLst>
          </p:cNvPr>
          <p:cNvSpPr>
            <a:spLocks noChangeArrowheads="1"/>
          </p:cNvSpPr>
          <p:nvPr/>
        </p:nvSpPr>
        <p:spPr bwMode="auto">
          <a:xfrm>
            <a:off x="2266950" y="3249613"/>
            <a:ext cx="144463" cy="179387"/>
          </a:xfrm>
          <a:prstGeom prst="downArrow">
            <a:avLst>
              <a:gd name="adj1" fmla="val 50000"/>
              <a:gd name="adj2" fmla="val 31044"/>
            </a:avLst>
          </a:prstGeom>
          <a:noFill/>
          <a:ln w="9525">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21" name="AutoShape 9">
            <a:extLst>
              <a:ext uri="{FF2B5EF4-FFF2-40B4-BE49-F238E27FC236}">
                <a16:creationId xmlns:a16="http://schemas.microsoft.com/office/drawing/2014/main" id="{7EDB8025-15C4-5F7B-A9B1-552BB725011B}"/>
              </a:ext>
            </a:extLst>
          </p:cNvPr>
          <p:cNvSpPr>
            <a:spLocks noChangeArrowheads="1"/>
          </p:cNvSpPr>
          <p:nvPr/>
        </p:nvSpPr>
        <p:spPr bwMode="auto">
          <a:xfrm>
            <a:off x="2266950" y="3500438"/>
            <a:ext cx="144463" cy="179387"/>
          </a:xfrm>
          <a:prstGeom prst="downArrow">
            <a:avLst>
              <a:gd name="adj1" fmla="val 50000"/>
              <a:gd name="adj2" fmla="val 31044"/>
            </a:avLst>
          </a:prstGeom>
          <a:noFill/>
          <a:ln w="9525">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22" name="AutoShape 10">
            <a:extLst>
              <a:ext uri="{FF2B5EF4-FFF2-40B4-BE49-F238E27FC236}">
                <a16:creationId xmlns:a16="http://schemas.microsoft.com/office/drawing/2014/main" id="{5B2FC4D1-DA8C-AC0B-53FF-3C9CC5274717}"/>
              </a:ext>
            </a:extLst>
          </p:cNvPr>
          <p:cNvSpPr>
            <a:spLocks noChangeArrowheads="1"/>
          </p:cNvSpPr>
          <p:nvPr/>
        </p:nvSpPr>
        <p:spPr bwMode="auto">
          <a:xfrm>
            <a:off x="2266950" y="3789363"/>
            <a:ext cx="144463" cy="179387"/>
          </a:xfrm>
          <a:prstGeom prst="downArrow">
            <a:avLst>
              <a:gd name="adj1" fmla="val 50000"/>
              <a:gd name="adj2" fmla="val 31044"/>
            </a:avLst>
          </a:prstGeom>
          <a:noFill/>
          <a:ln w="9525">
            <a:solidFill>
              <a:srgbClr val="428E5B"/>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23" name="AutoShape 11">
            <a:extLst>
              <a:ext uri="{FF2B5EF4-FFF2-40B4-BE49-F238E27FC236}">
                <a16:creationId xmlns:a16="http://schemas.microsoft.com/office/drawing/2014/main" id="{B69B0087-7304-E5A2-B510-53DE0EC00A70}"/>
              </a:ext>
            </a:extLst>
          </p:cNvPr>
          <p:cNvSpPr>
            <a:spLocks noChangeArrowheads="1"/>
          </p:cNvSpPr>
          <p:nvPr/>
        </p:nvSpPr>
        <p:spPr bwMode="auto">
          <a:xfrm>
            <a:off x="2266950" y="4041775"/>
            <a:ext cx="144463" cy="179388"/>
          </a:xfrm>
          <a:prstGeom prst="downArrow">
            <a:avLst>
              <a:gd name="adj1" fmla="val 50000"/>
              <a:gd name="adj2" fmla="val 31044"/>
            </a:avLst>
          </a:prstGeom>
          <a:noFill/>
          <a:ln w="9525">
            <a:solidFill>
              <a:srgbClr val="428E5B"/>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24" name="AutoShape 12">
            <a:extLst>
              <a:ext uri="{FF2B5EF4-FFF2-40B4-BE49-F238E27FC236}">
                <a16:creationId xmlns:a16="http://schemas.microsoft.com/office/drawing/2014/main" id="{195BE13D-108F-96FA-17A6-829F9351196E}"/>
              </a:ext>
            </a:extLst>
          </p:cNvPr>
          <p:cNvSpPr>
            <a:spLocks noChangeArrowheads="1"/>
          </p:cNvSpPr>
          <p:nvPr/>
        </p:nvSpPr>
        <p:spPr bwMode="auto">
          <a:xfrm>
            <a:off x="2266950" y="4292600"/>
            <a:ext cx="144463" cy="179388"/>
          </a:xfrm>
          <a:prstGeom prst="downArrow">
            <a:avLst>
              <a:gd name="adj1" fmla="val 50000"/>
              <a:gd name="adj2" fmla="val 31044"/>
            </a:avLst>
          </a:prstGeom>
          <a:solidFill>
            <a:schemeClr val="tx2"/>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25" name="AutoShape 13">
            <a:extLst>
              <a:ext uri="{FF2B5EF4-FFF2-40B4-BE49-F238E27FC236}">
                <a16:creationId xmlns:a16="http://schemas.microsoft.com/office/drawing/2014/main" id="{8397A626-73E4-682B-D051-F51F7B95DE1A}"/>
              </a:ext>
            </a:extLst>
          </p:cNvPr>
          <p:cNvSpPr>
            <a:spLocks noChangeArrowheads="1"/>
          </p:cNvSpPr>
          <p:nvPr/>
        </p:nvSpPr>
        <p:spPr bwMode="auto">
          <a:xfrm>
            <a:off x="2266950" y="4545013"/>
            <a:ext cx="144463" cy="179387"/>
          </a:xfrm>
          <a:prstGeom prst="downArrow">
            <a:avLst>
              <a:gd name="adj1" fmla="val 50000"/>
              <a:gd name="adj2" fmla="val 31044"/>
            </a:avLst>
          </a:prstGeom>
          <a:solidFill>
            <a:schemeClr val="tx2"/>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26" name="AutoShape 14">
            <a:extLst>
              <a:ext uri="{FF2B5EF4-FFF2-40B4-BE49-F238E27FC236}">
                <a16:creationId xmlns:a16="http://schemas.microsoft.com/office/drawing/2014/main" id="{1969605F-2276-BBF9-A091-F835BE8FB41E}"/>
              </a:ext>
            </a:extLst>
          </p:cNvPr>
          <p:cNvSpPr>
            <a:spLocks noChangeArrowheads="1"/>
          </p:cNvSpPr>
          <p:nvPr/>
        </p:nvSpPr>
        <p:spPr bwMode="auto">
          <a:xfrm>
            <a:off x="2266950" y="4976813"/>
            <a:ext cx="144463" cy="179387"/>
          </a:xfrm>
          <a:prstGeom prst="downArrow">
            <a:avLst>
              <a:gd name="adj1" fmla="val 50000"/>
              <a:gd name="adj2" fmla="val 31044"/>
            </a:avLst>
          </a:prstGeom>
          <a:solidFill>
            <a:srgbClr val="428E5B"/>
          </a:solidFill>
          <a:ln w="9525">
            <a:solidFill>
              <a:srgbClr val="428E5B"/>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27" name="AutoShape 15">
            <a:extLst>
              <a:ext uri="{FF2B5EF4-FFF2-40B4-BE49-F238E27FC236}">
                <a16:creationId xmlns:a16="http://schemas.microsoft.com/office/drawing/2014/main" id="{3DA3FB10-4256-F650-EF64-B47896567828}"/>
              </a:ext>
            </a:extLst>
          </p:cNvPr>
          <p:cNvSpPr>
            <a:spLocks noChangeArrowheads="1"/>
          </p:cNvSpPr>
          <p:nvPr/>
        </p:nvSpPr>
        <p:spPr bwMode="auto">
          <a:xfrm>
            <a:off x="2266950" y="5265738"/>
            <a:ext cx="144463" cy="179387"/>
          </a:xfrm>
          <a:prstGeom prst="downArrow">
            <a:avLst>
              <a:gd name="adj1" fmla="val 50000"/>
              <a:gd name="adj2" fmla="val 31044"/>
            </a:avLst>
          </a:prstGeom>
          <a:solidFill>
            <a:srgbClr val="428E5B"/>
          </a:solidFill>
          <a:ln w="9525">
            <a:solidFill>
              <a:srgbClr val="428E5B"/>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858128" name="Line 16">
            <a:extLst>
              <a:ext uri="{FF2B5EF4-FFF2-40B4-BE49-F238E27FC236}">
                <a16:creationId xmlns:a16="http://schemas.microsoft.com/office/drawing/2014/main" id="{3AC2A7F6-0927-8AC0-313F-62583D1C29CA}"/>
              </a:ext>
            </a:extLst>
          </p:cNvPr>
          <p:cNvSpPr>
            <a:spLocks noChangeShapeType="1"/>
          </p:cNvSpPr>
          <p:nvPr/>
        </p:nvSpPr>
        <p:spPr bwMode="auto">
          <a:xfrm>
            <a:off x="5003800" y="2924175"/>
            <a:ext cx="86360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58129" name="Line 17">
            <a:extLst>
              <a:ext uri="{FF2B5EF4-FFF2-40B4-BE49-F238E27FC236}">
                <a16:creationId xmlns:a16="http://schemas.microsoft.com/office/drawing/2014/main" id="{8314946E-33CB-F84D-E207-0BD3043D0D4D}"/>
              </a:ext>
            </a:extLst>
          </p:cNvPr>
          <p:cNvSpPr>
            <a:spLocks noChangeShapeType="1"/>
          </p:cNvSpPr>
          <p:nvPr/>
        </p:nvSpPr>
        <p:spPr bwMode="auto">
          <a:xfrm>
            <a:off x="7632700" y="5481638"/>
            <a:ext cx="863600" cy="0"/>
          </a:xfrm>
          <a:prstGeom prst="line">
            <a:avLst/>
          </a:prstGeom>
          <a:noFill/>
          <a:ln w="2857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58130" name="Line 18">
            <a:extLst>
              <a:ext uri="{FF2B5EF4-FFF2-40B4-BE49-F238E27FC236}">
                <a16:creationId xmlns:a16="http://schemas.microsoft.com/office/drawing/2014/main" id="{D061E345-BAFC-5AB1-6F66-FC93A7176D8B}"/>
              </a:ext>
            </a:extLst>
          </p:cNvPr>
          <p:cNvSpPr>
            <a:spLocks noChangeShapeType="1"/>
          </p:cNvSpPr>
          <p:nvPr/>
        </p:nvSpPr>
        <p:spPr bwMode="auto">
          <a:xfrm>
            <a:off x="5040313" y="4976813"/>
            <a:ext cx="863600" cy="0"/>
          </a:xfrm>
          <a:prstGeom prst="line">
            <a:avLst/>
          </a:prstGeom>
          <a:noFill/>
          <a:ln w="28575">
            <a:solidFill>
              <a:srgbClr val="AB631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58131" name="Rectangle 19">
            <a:extLst>
              <a:ext uri="{FF2B5EF4-FFF2-40B4-BE49-F238E27FC236}">
                <a16:creationId xmlns:a16="http://schemas.microsoft.com/office/drawing/2014/main" id="{C1E71E1C-269E-7628-869A-B6C4B36F2263}"/>
              </a:ext>
            </a:extLst>
          </p:cNvPr>
          <p:cNvSpPr>
            <a:spLocks noChangeArrowheads="1"/>
          </p:cNvSpPr>
          <p:nvPr/>
        </p:nvSpPr>
        <p:spPr bwMode="auto">
          <a:xfrm>
            <a:off x="227013" y="2238375"/>
            <a:ext cx="11763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b="0"/>
              <a:t>T0</a:t>
            </a:r>
            <a:r>
              <a:rPr lang="zh-CN" altLang="en-US" b="0"/>
              <a:t>启动，并修改</a:t>
            </a:r>
            <a:r>
              <a:rPr lang="en-US" altLang="zh-CN" b="0"/>
              <a:t>B</a:t>
            </a:r>
          </a:p>
        </p:txBody>
      </p:sp>
      <p:sp>
        <p:nvSpPr>
          <p:cNvPr id="858132" name="Rectangle 20">
            <a:extLst>
              <a:ext uri="{FF2B5EF4-FFF2-40B4-BE49-F238E27FC236}">
                <a16:creationId xmlns:a16="http://schemas.microsoft.com/office/drawing/2014/main" id="{F896B66D-AC02-BC73-5CF8-7FFD4283B47A}"/>
              </a:ext>
            </a:extLst>
          </p:cNvPr>
          <p:cNvSpPr>
            <a:spLocks noChangeArrowheads="1"/>
          </p:cNvSpPr>
          <p:nvPr/>
        </p:nvSpPr>
        <p:spPr bwMode="auto">
          <a:xfrm>
            <a:off x="250825" y="2673350"/>
            <a:ext cx="47625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b="0">
                <a:solidFill>
                  <a:srgbClr val="0066FF"/>
                </a:solidFill>
                <a:latin typeface="Tahoma" panose="020B0604030504040204" pitchFamily="1" charset="0"/>
              </a:rPr>
              <a:t>T1</a:t>
            </a:r>
            <a:r>
              <a:rPr lang="zh-CN" altLang="en-US" b="0">
                <a:solidFill>
                  <a:srgbClr val="0066FF"/>
                </a:solidFill>
                <a:latin typeface="Tahoma" panose="020B0604030504040204" pitchFamily="1" charset="0"/>
              </a:rPr>
              <a:t>启动</a:t>
            </a:r>
            <a:endParaRPr lang="en-US" altLang="zh-CN" b="0">
              <a:solidFill>
                <a:srgbClr val="0066FF"/>
              </a:solidFill>
              <a:latin typeface="Tahoma" panose="020B0604030504040204" pitchFamily="1" charset="0"/>
            </a:endParaRPr>
          </a:p>
        </p:txBody>
      </p:sp>
      <p:sp>
        <p:nvSpPr>
          <p:cNvPr id="858133" name="Rectangle 21">
            <a:extLst>
              <a:ext uri="{FF2B5EF4-FFF2-40B4-BE49-F238E27FC236}">
                <a16:creationId xmlns:a16="http://schemas.microsoft.com/office/drawing/2014/main" id="{38C73BBF-B307-1564-0191-822254A1DE97}"/>
              </a:ext>
            </a:extLst>
          </p:cNvPr>
          <p:cNvSpPr>
            <a:spLocks noChangeArrowheads="1"/>
          </p:cNvSpPr>
          <p:nvPr/>
        </p:nvSpPr>
        <p:spPr bwMode="auto">
          <a:xfrm>
            <a:off x="250825" y="2960688"/>
            <a:ext cx="10668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rgbClr val="AB631B"/>
                </a:solidFill>
              </a:rPr>
              <a:t>系统设置检查点</a:t>
            </a:r>
            <a:endParaRPr lang="en-US" altLang="zh-CN">
              <a:solidFill>
                <a:srgbClr val="AB631B"/>
              </a:solidFill>
            </a:endParaRPr>
          </a:p>
        </p:txBody>
      </p:sp>
      <p:sp>
        <p:nvSpPr>
          <p:cNvPr id="858134" name="Rectangle 22">
            <a:extLst>
              <a:ext uri="{FF2B5EF4-FFF2-40B4-BE49-F238E27FC236}">
                <a16:creationId xmlns:a16="http://schemas.microsoft.com/office/drawing/2014/main" id="{87C14FA9-EAE0-7312-3F2A-FB04499CD16F}"/>
              </a:ext>
            </a:extLst>
          </p:cNvPr>
          <p:cNvSpPr>
            <a:spLocks noChangeArrowheads="1"/>
          </p:cNvSpPr>
          <p:nvPr/>
        </p:nvSpPr>
        <p:spPr bwMode="auto">
          <a:xfrm>
            <a:off x="249238" y="3249613"/>
            <a:ext cx="1177925" cy="18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en-US" altLang="zh-CN" b="0">
                <a:solidFill>
                  <a:srgbClr val="0066FF"/>
                </a:solidFill>
                <a:latin typeface="Tahoma" panose="020B0604030504040204" pitchFamily="1" charset="0"/>
              </a:rPr>
              <a:t>T1</a:t>
            </a:r>
            <a:r>
              <a:rPr lang="zh-CN" altLang="en-US" b="0">
                <a:solidFill>
                  <a:srgbClr val="0066FF"/>
                </a:solidFill>
                <a:latin typeface="Tahoma" panose="020B0604030504040204" pitchFamily="1" charset="0"/>
              </a:rPr>
              <a:t>修改</a:t>
            </a:r>
            <a:r>
              <a:rPr lang="en-US" altLang="zh-CN" b="0">
                <a:solidFill>
                  <a:srgbClr val="0066FF"/>
                </a:solidFill>
                <a:latin typeface="Tahoma" panose="020B0604030504040204" pitchFamily="1" charset="0"/>
              </a:rPr>
              <a:t>C</a:t>
            </a:r>
            <a:r>
              <a:rPr lang="zh-CN" altLang="en-US" b="0">
                <a:solidFill>
                  <a:srgbClr val="0066FF"/>
                </a:solidFill>
                <a:latin typeface="Tahoma" panose="020B0604030504040204" pitchFamily="1" charset="0"/>
              </a:rPr>
              <a:t>，并提交</a:t>
            </a:r>
          </a:p>
        </p:txBody>
      </p:sp>
      <p:sp>
        <p:nvSpPr>
          <p:cNvPr id="858135" name="Rectangle 23">
            <a:extLst>
              <a:ext uri="{FF2B5EF4-FFF2-40B4-BE49-F238E27FC236}">
                <a16:creationId xmlns:a16="http://schemas.microsoft.com/office/drawing/2014/main" id="{FDFD3573-7C78-C42F-5591-E86BB89EDE9F}"/>
              </a:ext>
            </a:extLst>
          </p:cNvPr>
          <p:cNvSpPr>
            <a:spLocks noChangeArrowheads="1"/>
          </p:cNvSpPr>
          <p:nvPr/>
        </p:nvSpPr>
        <p:spPr bwMode="auto">
          <a:xfrm>
            <a:off x="261938" y="3751263"/>
            <a:ext cx="11779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b="0">
                <a:solidFill>
                  <a:srgbClr val="428E5B"/>
                </a:solidFill>
              </a:rPr>
              <a:t>T2</a:t>
            </a:r>
            <a:r>
              <a:rPr lang="zh-CN" altLang="en-US" b="0">
                <a:solidFill>
                  <a:srgbClr val="428E5B"/>
                </a:solidFill>
              </a:rPr>
              <a:t>启动，并修改</a:t>
            </a:r>
            <a:r>
              <a:rPr lang="en-US" altLang="zh-CN" b="0">
                <a:solidFill>
                  <a:srgbClr val="428E5B"/>
                </a:solidFill>
              </a:rPr>
              <a:t>A</a:t>
            </a:r>
          </a:p>
        </p:txBody>
      </p:sp>
      <p:sp>
        <p:nvSpPr>
          <p:cNvPr id="858136" name="Rectangle 24">
            <a:extLst>
              <a:ext uri="{FF2B5EF4-FFF2-40B4-BE49-F238E27FC236}">
                <a16:creationId xmlns:a16="http://schemas.microsoft.com/office/drawing/2014/main" id="{2FA31FC9-FF7F-08AD-60F2-B9BCAA110FE0}"/>
              </a:ext>
            </a:extLst>
          </p:cNvPr>
          <p:cNvSpPr>
            <a:spLocks noChangeArrowheads="1"/>
          </p:cNvSpPr>
          <p:nvPr/>
        </p:nvSpPr>
        <p:spPr bwMode="auto">
          <a:xfrm>
            <a:off x="279400" y="4386263"/>
            <a:ext cx="7810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b="0"/>
              <a:t>T0</a:t>
            </a:r>
            <a:r>
              <a:rPr lang="zh-CN" altLang="en-US"/>
              <a:t>正常</a:t>
            </a:r>
            <a:r>
              <a:rPr lang="zh-CN" altLang="en-US" b="0"/>
              <a:t>回滚</a:t>
            </a:r>
          </a:p>
        </p:txBody>
      </p:sp>
      <p:sp>
        <p:nvSpPr>
          <p:cNvPr id="858137" name="Rectangle 25">
            <a:extLst>
              <a:ext uri="{FF2B5EF4-FFF2-40B4-BE49-F238E27FC236}">
                <a16:creationId xmlns:a16="http://schemas.microsoft.com/office/drawing/2014/main" id="{4D2C9B71-88C4-0A5C-D7FB-4A93BF8B9832}"/>
              </a:ext>
            </a:extLst>
          </p:cNvPr>
          <p:cNvSpPr>
            <a:spLocks noChangeArrowheads="1"/>
          </p:cNvSpPr>
          <p:nvPr/>
        </p:nvSpPr>
        <p:spPr bwMode="auto">
          <a:xfrm>
            <a:off x="161925" y="5013325"/>
            <a:ext cx="711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b="0"/>
              <a:t>T2</a:t>
            </a:r>
            <a:r>
              <a:rPr lang="zh-CN" altLang="en-US" b="0"/>
              <a:t>回滚</a:t>
            </a:r>
          </a:p>
          <a:p>
            <a:pPr eaLnBrk="0" hangingPunct="0"/>
            <a:r>
              <a:rPr lang="en-US" altLang="zh-CN" b="0"/>
              <a:t>(</a:t>
            </a:r>
            <a:r>
              <a:rPr lang="zh-CN" altLang="en-US" b="0"/>
              <a:t>系统</a:t>
            </a:r>
            <a:r>
              <a:rPr lang="zh-CN" altLang="en-US"/>
              <a:t>恢复</a:t>
            </a:r>
            <a:r>
              <a:rPr lang="en-US" altLang="zh-CN" b="0"/>
              <a:t>)</a:t>
            </a:r>
            <a:endParaRPr lang="zh-CN" altLang="en-US" b="0"/>
          </a:p>
        </p:txBody>
      </p:sp>
      <p:sp>
        <p:nvSpPr>
          <p:cNvPr id="858138" name="Line 26">
            <a:extLst>
              <a:ext uri="{FF2B5EF4-FFF2-40B4-BE49-F238E27FC236}">
                <a16:creationId xmlns:a16="http://schemas.microsoft.com/office/drawing/2014/main" id="{5D45F5DB-E394-5159-711A-E02276F3B6EF}"/>
              </a:ext>
            </a:extLst>
          </p:cNvPr>
          <p:cNvSpPr>
            <a:spLocks noChangeShapeType="1"/>
          </p:cNvSpPr>
          <p:nvPr/>
        </p:nvSpPr>
        <p:spPr bwMode="auto">
          <a:xfrm>
            <a:off x="5040313" y="3176588"/>
            <a:ext cx="86360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58139" name="Line 27">
            <a:extLst>
              <a:ext uri="{FF2B5EF4-FFF2-40B4-BE49-F238E27FC236}">
                <a16:creationId xmlns:a16="http://schemas.microsoft.com/office/drawing/2014/main" id="{9585D32B-A7B2-0527-82F6-17516D174788}"/>
              </a:ext>
            </a:extLst>
          </p:cNvPr>
          <p:cNvSpPr>
            <a:spLocks noChangeShapeType="1"/>
          </p:cNvSpPr>
          <p:nvPr/>
        </p:nvSpPr>
        <p:spPr bwMode="auto">
          <a:xfrm>
            <a:off x="7632700" y="5734050"/>
            <a:ext cx="863600" cy="0"/>
          </a:xfrm>
          <a:prstGeom prst="line">
            <a:avLst/>
          </a:prstGeom>
          <a:noFill/>
          <a:ln w="2857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58140" name="Line 28">
            <a:extLst>
              <a:ext uri="{FF2B5EF4-FFF2-40B4-BE49-F238E27FC236}">
                <a16:creationId xmlns:a16="http://schemas.microsoft.com/office/drawing/2014/main" id="{3F819868-BB4D-6C70-BF9E-2B10A9EA02A5}"/>
              </a:ext>
            </a:extLst>
          </p:cNvPr>
          <p:cNvSpPr>
            <a:spLocks noChangeShapeType="1"/>
          </p:cNvSpPr>
          <p:nvPr/>
        </p:nvSpPr>
        <p:spPr bwMode="auto">
          <a:xfrm>
            <a:off x="5040313" y="4760913"/>
            <a:ext cx="863600" cy="0"/>
          </a:xfrm>
          <a:prstGeom prst="line">
            <a:avLst/>
          </a:prstGeom>
          <a:noFill/>
          <a:ln w="28575">
            <a:solidFill>
              <a:srgbClr val="AB631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grpSp>
        <p:nvGrpSpPr>
          <p:cNvPr id="858141" name="Group 29">
            <a:extLst>
              <a:ext uri="{FF2B5EF4-FFF2-40B4-BE49-F238E27FC236}">
                <a16:creationId xmlns:a16="http://schemas.microsoft.com/office/drawing/2014/main" id="{CDA4EE68-5ACF-EDE4-79C3-6BFD04D699D1}"/>
              </a:ext>
            </a:extLst>
          </p:cNvPr>
          <p:cNvGrpSpPr>
            <a:grpSpLocks/>
          </p:cNvGrpSpPr>
          <p:nvPr/>
        </p:nvGrpSpPr>
        <p:grpSpPr bwMode="auto">
          <a:xfrm>
            <a:off x="2268538" y="4756150"/>
            <a:ext cx="1187450" cy="182563"/>
            <a:chOff x="1429" y="2996"/>
            <a:chExt cx="748" cy="115"/>
          </a:xfrm>
        </p:grpSpPr>
        <p:sp>
          <p:nvSpPr>
            <p:cNvPr id="858142" name="Line 30">
              <a:extLst>
                <a:ext uri="{FF2B5EF4-FFF2-40B4-BE49-F238E27FC236}">
                  <a16:creationId xmlns:a16="http://schemas.microsoft.com/office/drawing/2014/main" id="{221D91F2-7592-B240-0C44-BCDD7F3362BC}"/>
                </a:ext>
              </a:extLst>
            </p:cNvPr>
            <p:cNvSpPr>
              <a:spLocks noChangeShapeType="1"/>
            </p:cNvSpPr>
            <p:nvPr/>
          </p:nvSpPr>
          <p:spPr bwMode="auto">
            <a:xfrm>
              <a:off x="1429" y="3067"/>
              <a:ext cx="748" cy="0"/>
            </a:xfrm>
            <a:prstGeom prst="line">
              <a:avLst/>
            </a:prstGeom>
            <a:noFill/>
            <a:ln w="38100" cmpd="dbl">
              <a:solidFill>
                <a:srgbClr val="AB631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27681" name="Rectangle 31">
              <a:extLst>
                <a:ext uri="{FF2B5EF4-FFF2-40B4-BE49-F238E27FC236}">
                  <a16:creationId xmlns:a16="http://schemas.microsoft.com/office/drawing/2014/main" id="{002BE882-B4C2-1DD3-5B46-D7CF179E9588}"/>
                </a:ext>
              </a:extLst>
            </p:cNvPr>
            <p:cNvSpPr>
              <a:spLocks noChangeArrowheads="1"/>
            </p:cNvSpPr>
            <p:nvPr/>
          </p:nvSpPr>
          <p:spPr bwMode="auto">
            <a:xfrm>
              <a:off x="1589" y="2996"/>
              <a:ext cx="384"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rgbClr val="AB631B"/>
                  </a:solidFill>
                </a:rPr>
                <a:t>系统故障</a:t>
              </a:r>
            </a:p>
          </p:txBody>
        </p:sp>
      </p:grpSp>
      <p:sp>
        <p:nvSpPr>
          <p:cNvPr id="858144" name="Line 32">
            <a:extLst>
              <a:ext uri="{FF2B5EF4-FFF2-40B4-BE49-F238E27FC236}">
                <a16:creationId xmlns:a16="http://schemas.microsoft.com/office/drawing/2014/main" id="{B30B0779-1246-AAC8-5B93-A41D84259766}"/>
              </a:ext>
            </a:extLst>
          </p:cNvPr>
          <p:cNvSpPr>
            <a:spLocks noChangeShapeType="1"/>
          </p:cNvSpPr>
          <p:nvPr/>
        </p:nvSpPr>
        <p:spPr bwMode="auto">
          <a:xfrm>
            <a:off x="6443663" y="5013325"/>
            <a:ext cx="936625"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58145" name="Line 33">
            <a:extLst>
              <a:ext uri="{FF2B5EF4-FFF2-40B4-BE49-F238E27FC236}">
                <a16:creationId xmlns:a16="http://schemas.microsoft.com/office/drawing/2014/main" id="{07CAD855-FF9F-756B-DB0C-4A784312C020}"/>
              </a:ext>
            </a:extLst>
          </p:cNvPr>
          <p:cNvSpPr>
            <a:spLocks noChangeShapeType="1"/>
          </p:cNvSpPr>
          <p:nvPr/>
        </p:nvSpPr>
        <p:spPr bwMode="auto">
          <a:xfrm>
            <a:off x="7775575" y="5013325"/>
            <a:ext cx="936625" cy="0"/>
          </a:xfrm>
          <a:prstGeom prst="line">
            <a:avLst/>
          </a:prstGeom>
          <a:noFill/>
          <a:ln w="2857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58147" name="Line 35">
            <a:extLst>
              <a:ext uri="{FF2B5EF4-FFF2-40B4-BE49-F238E27FC236}">
                <a16:creationId xmlns:a16="http://schemas.microsoft.com/office/drawing/2014/main" id="{35E9879A-2AD8-408E-3406-1D6C4970E326}"/>
              </a:ext>
            </a:extLst>
          </p:cNvPr>
          <p:cNvSpPr>
            <a:spLocks noChangeShapeType="1"/>
          </p:cNvSpPr>
          <p:nvPr/>
        </p:nvSpPr>
        <p:spPr bwMode="auto">
          <a:xfrm>
            <a:off x="6877050" y="2060575"/>
            <a:ext cx="936625" cy="0"/>
          </a:xfrm>
          <a:prstGeom prst="line">
            <a:avLst/>
          </a:prstGeom>
          <a:noFill/>
          <a:ln w="28575">
            <a:solidFill>
              <a:srgbClr val="AB631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858148" name="Rectangle 36">
            <a:extLst>
              <a:ext uri="{FF2B5EF4-FFF2-40B4-BE49-F238E27FC236}">
                <a16:creationId xmlns:a16="http://schemas.microsoft.com/office/drawing/2014/main" id="{7BBC37A2-6F43-64E1-5CB4-A679FD3B9E42}"/>
              </a:ext>
            </a:extLst>
          </p:cNvPr>
          <p:cNvSpPr>
            <a:spLocks noChangeArrowheads="1"/>
          </p:cNvSpPr>
          <p:nvPr/>
        </p:nvSpPr>
        <p:spPr bwMode="auto">
          <a:xfrm>
            <a:off x="6677025" y="1484313"/>
            <a:ext cx="1666875" cy="18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hangingPunct="0">
              <a:defRPr/>
            </a:pPr>
            <a:r>
              <a:rPr lang="zh-CN" altLang="en-US" b="0">
                <a:solidFill>
                  <a:srgbClr val="AB631B"/>
                </a:solidFill>
                <a:latin typeface="Tahoma" panose="020B0604030504040204" pitchFamily="1" charset="0"/>
              </a:rPr>
              <a:t>初始的</a:t>
            </a:r>
            <a:r>
              <a:rPr lang="en-US" altLang="zh-CN" b="0">
                <a:solidFill>
                  <a:srgbClr val="AB631B"/>
                </a:solidFill>
                <a:latin typeface="Tahoma" panose="020B0604030504040204" pitchFamily="1" charset="0"/>
              </a:rPr>
              <a:t>undo list: </a:t>
            </a:r>
            <a:r>
              <a:rPr lang="en-US" altLang="zh-CN">
                <a:solidFill>
                  <a:srgbClr val="0066FF"/>
                </a:solidFill>
                <a:latin typeface="Tahoma" panose="020B0604030504040204" pitchFamily="1" charset="0"/>
              </a:rPr>
              <a:t>T0</a:t>
            </a:r>
            <a:r>
              <a:rPr lang="zh-CN" altLang="en-US">
                <a:solidFill>
                  <a:srgbClr val="0066FF"/>
                </a:solidFill>
                <a:latin typeface="Tahoma" panose="020B0604030504040204" pitchFamily="1" charset="0"/>
              </a:rPr>
              <a:t>和</a:t>
            </a:r>
            <a:r>
              <a:rPr lang="en-US" altLang="zh-CN">
                <a:solidFill>
                  <a:srgbClr val="0066FF"/>
                </a:solidFill>
                <a:latin typeface="Tahoma" panose="020B0604030504040204" pitchFamily="1" charset="0"/>
              </a:rPr>
              <a:t>T1</a:t>
            </a:r>
            <a:endParaRPr lang="zh-CN" altLang="en-US">
              <a:solidFill>
                <a:srgbClr val="0066FF"/>
              </a:solidFill>
              <a:latin typeface="Tahoma" panose="020B0604030504040204" pitchFamily="1" charset="0"/>
            </a:endParaRPr>
          </a:p>
        </p:txBody>
      </p:sp>
      <p:sp>
        <p:nvSpPr>
          <p:cNvPr id="858149" name="AutoShape 37">
            <a:extLst>
              <a:ext uri="{FF2B5EF4-FFF2-40B4-BE49-F238E27FC236}">
                <a16:creationId xmlns:a16="http://schemas.microsoft.com/office/drawing/2014/main" id="{2BA85C4E-68BB-3079-6FBA-1246E73D6D73}"/>
              </a:ext>
            </a:extLst>
          </p:cNvPr>
          <p:cNvSpPr/>
          <p:nvPr/>
        </p:nvSpPr>
        <p:spPr bwMode="auto">
          <a:xfrm>
            <a:off x="6300788" y="3033713"/>
            <a:ext cx="179387" cy="1655762"/>
          </a:xfrm>
          <a:prstGeom prst="rightBrace">
            <a:avLst>
              <a:gd name="adj1" fmla="val 76918"/>
              <a:gd name="adj2" fmla="val 50000"/>
            </a:avLst>
          </a:prstGeom>
          <a:noFill/>
          <a:ln w="19050">
            <a:solidFill>
              <a:schemeClr val="tx2"/>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sp>
        <p:nvSpPr>
          <p:cNvPr id="27687" name="AutoShape 4">
            <a:extLst>
              <a:ext uri="{FF2B5EF4-FFF2-40B4-BE49-F238E27FC236}">
                <a16:creationId xmlns:a16="http://schemas.microsoft.com/office/drawing/2014/main" id="{6DD2338F-FE81-28FD-22AE-98670D1D142A}"/>
              </a:ext>
            </a:extLst>
          </p:cNvPr>
          <p:cNvSpPr>
            <a:spLocks noChangeArrowheads="1"/>
          </p:cNvSpPr>
          <p:nvPr/>
        </p:nvSpPr>
        <p:spPr bwMode="auto">
          <a:xfrm>
            <a:off x="144463" y="949325"/>
            <a:ext cx="2555875" cy="839788"/>
          </a:xfrm>
          <a:prstGeom prst="cloudCallout">
            <a:avLst>
              <a:gd name="adj1" fmla="val -47282"/>
              <a:gd name="adj2" fmla="val 74009"/>
            </a:avLst>
          </a:prstGeom>
          <a:solidFill>
            <a:schemeClr val="accent1"/>
          </a:solidFill>
          <a:ln w="9525">
            <a:solidFill>
              <a:schemeClr val="tx1"/>
            </a:solidFill>
            <a:round/>
            <a:headEnd/>
            <a:tailEnd/>
          </a:ln>
        </p:spPr>
        <p:txBody>
          <a:bodyPr lIns="0" tIns="0" rIns="0" bIns="0"/>
          <a:lstStyle/>
          <a:p>
            <a:pPr algn="ctr" eaLnBrk="0" hangingPunct="0"/>
            <a:r>
              <a:rPr lang="en-US" altLang="zh-CN"/>
              <a:t>5</a:t>
            </a:r>
            <a:r>
              <a:rPr lang="zh-CN" altLang="en-US"/>
              <a:t>）</a:t>
            </a:r>
            <a:r>
              <a:rPr lang="zh-CN" altLang="zh-CN" sz="1400"/>
              <a:t>基于日志的数据恢复过程（有检查点）是什么</a:t>
            </a:r>
            <a:r>
              <a:rPr lang="zh-CN" altLang="en-US" sz="1400"/>
              <a:t>？</a:t>
            </a:r>
            <a:r>
              <a:rPr lang="zh-CN" altLang="zh-CN" sz="1400"/>
              <a:t> </a:t>
            </a:r>
            <a:endParaRPr lang="zh-CN" altLang="en-US" sz="1400" b="0">
              <a:solidFill>
                <a:srgbClr val="428E5B"/>
              </a:solidFill>
            </a:endParaRPr>
          </a:p>
        </p:txBody>
      </p:sp>
      <p:grpSp>
        <p:nvGrpSpPr>
          <p:cNvPr id="858152" name="Group 40">
            <a:extLst>
              <a:ext uri="{FF2B5EF4-FFF2-40B4-BE49-F238E27FC236}">
                <a16:creationId xmlns:a16="http://schemas.microsoft.com/office/drawing/2014/main" id="{BECEE4B7-D515-0BDA-0E94-CE68206413CE}"/>
              </a:ext>
            </a:extLst>
          </p:cNvPr>
          <p:cNvGrpSpPr>
            <a:grpSpLocks/>
          </p:cNvGrpSpPr>
          <p:nvPr/>
        </p:nvGrpSpPr>
        <p:grpSpPr bwMode="auto">
          <a:xfrm>
            <a:off x="2316163" y="5467350"/>
            <a:ext cx="4127500" cy="647700"/>
            <a:chOff x="1428" y="3453"/>
            <a:chExt cx="2600" cy="408"/>
          </a:xfrm>
        </p:grpSpPr>
        <p:grpSp>
          <p:nvGrpSpPr>
            <p:cNvPr id="27689" name="Group 41">
              <a:extLst>
                <a:ext uri="{FF2B5EF4-FFF2-40B4-BE49-F238E27FC236}">
                  <a16:creationId xmlns:a16="http://schemas.microsoft.com/office/drawing/2014/main" id="{A0C77F80-C24D-D869-9E8B-F3B6F4F7539C}"/>
                </a:ext>
              </a:extLst>
            </p:cNvPr>
            <p:cNvGrpSpPr>
              <a:grpSpLocks/>
            </p:cNvGrpSpPr>
            <p:nvPr/>
          </p:nvGrpSpPr>
          <p:grpSpPr bwMode="auto">
            <a:xfrm>
              <a:off x="2177" y="3453"/>
              <a:ext cx="1851" cy="408"/>
              <a:chOff x="2177" y="3391"/>
              <a:chExt cx="1851" cy="408"/>
            </a:xfrm>
          </p:grpSpPr>
          <p:sp>
            <p:nvSpPr>
              <p:cNvPr id="27690" name="Rectangle 42">
                <a:extLst>
                  <a:ext uri="{FF2B5EF4-FFF2-40B4-BE49-F238E27FC236}">
                    <a16:creationId xmlns:a16="http://schemas.microsoft.com/office/drawing/2014/main" id="{723A881E-E8D2-5E74-ED90-1E52186147F5}"/>
                  </a:ext>
                </a:extLst>
              </p:cNvPr>
              <p:cNvSpPr>
                <a:spLocks noChangeArrowheads="1"/>
              </p:cNvSpPr>
              <p:nvPr/>
            </p:nvSpPr>
            <p:spPr bwMode="auto">
              <a:xfrm>
                <a:off x="2541" y="3391"/>
                <a:ext cx="1487" cy="408"/>
              </a:xfrm>
              <a:prstGeom prst="rect">
                <a:avLst/>
              </a:prstGeom>
              <a:noFill/>
              <a:ln w="9525">
                <a:solidFill>
                  <a:srgbClr val="0066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r>
                  <a:rPr lang="en-US" altLang="zh-CN" sz="1400" b="0">
                    <a:solidFill>
                      <a:srgbClr val="0066FF"/>
                    </a:solidFill>
                  </a:rPr>
                  <a:t>normal transaction processing</a:t>
                </a:r>
              </a:p>
              <a:p>
                <a:pPr eaLnBrk="0" hangingPunct="0"/>
                <a:r>
                  <a:rPr lang="en-US" altLang="zh-CN" sz="1400" b="0">
                    <a:solidFill>
                      <a:srgbClr val="0066FF"/>
                    </a:solidFill>
                  </a:rPr>
                  <a:t> can commence</a:t>
                </a:r>
                <a:r>
                  <a:rPr lang="zh-CN" altLang="en-US" b="0"/>
                  <a:t>开始</a:t>
                </a:r>
                <a:r>
                  <a:rPr lang="zh-CN" altLang="en-US" sz="1400" b="0">
                    <a:solidFill>
                      <a:srgbClr val="0066FF"/>
                    </a:solidFill>
                  </a:rPr>
                  <a:t> </a:t>
                </a:r>
                <a:r>
                  <a:rPr lang="en-US" altLang="zh-CN" sz="1400" b="0">
                    <a:solidFill>
                      <a:srgbClr val="0066FF"/>
                    </a:solidFill>
                  </a:rPr>
                  <a:t>now</a:t>
                </a:r>
                <a:r>
                  <a:rPr lang="zh-CN" altLang="en-US" sz="1400" b="0">
                    <a:solidFill>
                      <a:srgbClr val="0066FF"/>
                    </a:solidFill>
                  </a:rPr>
                  <a:t>！</a:t>
                </a:r>
              </a:p>
              <a:p>
                <a:pPr eaLnBrk="0" hangingPunct="0"/>
                <a:r>
                  <a:rPr lang="zh-CN" altLang="en-US" sz="1400" b="0">
                    <a:solidFill>
                      <a:srgbClr val="0066FF"/>
                    </a:solidFill>
                  </a:rPr>
                  <a:t>系统开始正常的事务执行！</a:t>
                </a:r>
              </a:p>
            </p:txBody>
          </p:sp>
          <p:sp>
            <p:nvSpPr>
              <p:cNvPr id="858155" name="Line 43">
                <a:extLst>
                  <a:ext uri="{FF2B5EF4-FFF2-40B4-BE49-F238E27FC236}">
                    <a16:creationId xmlns:a16="http://schemas.microsoft.com/office/drawing/2014/main" id="{D7BE8F3C-4B51-1CF5-5426-C6D2310B92C3}"/>
                  </a:ext>
                </a:extLst>
              </p:cNvPr>
              <p:cNvSpPr>
                <a:spLocks noChangeShapeType="1"/>
              </p:cNvSpPr>
              <p:nvPr/>
            </p:nvSpPr>
            <p:spPr bwMode="auto">
              <a:xfrm flipH="1">
                <a:off x="2177" y="3453"/>
                <a:ext cx="431" cy="0"/>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grpSp>
        <p:sp>
          <p:nvSpPr>
            <p:cNvPr id="858156" name="AutoShape 44">
              <a:extLst>
                <a:ext uri="{FF2B5EF4-FFF2-40B4-BE49-F238E27FC236}">
                  <a16:creationId xmlns:a16="http://schemas.microsoft.com/office/drawing/2014/main" id="{1265FF46-F138-A5BB-BE41-B44EBF30BFF0}"/>
                </a:ext>
              </a:extLst>
            </p:cNvPr>
            <p:cNvSpPr>
              <a:spLocks noChangeArrowheads="1"/>
            </p:cNvSpPr>
            <p:nvPr/>
          </p:nvSpPr>
          <p:spPr bwMode="auto">
            <a:xfrm>
              <a:off x="1428" y="3475"/>
              <a:ext cx="91" cy="136"/>
            </a:xfrm>
            <a:prstGeom prst="downArrow">
              <a:avLst>
                <a:gd name="adj1" fmla="val 50000"/>
                <a:gd name="adj2" fmla="val 37363"/>
              </a:avLst>
            </a:prstGeom>
            <a:noFill/>
            <a:ln w="9525">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latin typeface="Tahoma" panose="020B0604030504040204" pitchFamily="1" charset="0"/>
              </a:endParaRPr>
            </a:p>
          </p:txBody>
        </p:sp>
      </p:grpSp>
      <p:sp>
        <p:nvSpPr>
          <p:cNvPr id="858146" name="Rectangle 34">
            <a:extLst>
              <a:ext uri="{FF2B5EF4-FFF2-40B4-BE49-F238E27FC236}">
                <a16:creationId xmlns:a16="http://schemas.microsoft.com/office/drawing/2014/main" id="{10B2C116-91F6-09F8-5769-B68A66AD8F60}"/>
              </a:ext>
            </a:extLst>
          </p:cNvPr>
          <p:cNvSpPr>
            <a:spLocks noChangeArrowheads="1"/>
          </p:cNvSpPr>
          <p:nvPr/>
        </p:nvSpPr>
        <p:spPr bwMode="auto">
          <a:xfrm>
            <a:off x="6516688" y="3249613"/>
            <a:ext cx="2276475" cy="557212"/>
          </a:xfrm>
          <a:prstGeom prst="rect">
            <a:avLst/>
          </a:prstGeom>
          <a:noFill/>
          <a:ln w="952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eaLnBrk="0" hangingPunct="0"/>
            <a:r>
              <a:rPr lang="zh-CN" altLang="en-US" b="0"/>
              <a:t>虽然初始  撤销清单包含</a:t>
            </a:r>
            <a:r>
              <a:rPr lang="en-US" altLang="zh-CN" b="0"/>
              <a:t>T0</a:t>
            </a:r>
            <a:r>
              <a:rPr lang="zh-CN" altLang="en-US" b="0"/>
              <a:t>和</a:t>
            </a:r>
            <a:r>
              <a:rPr lang="en-US" altLang="zh-CN" b="0"/>
              <a:t>T1</a:t>
            </a:r>
            <a:r>
              <a:rPr lang="zh-CN" altLang="en-US" b="0"/>
              <a:t>，</a:t>
            </a:r>
          </a:p>
          <a:p>
            <a:pPr eaLnBrk="0" hangingPunct="0"/>
            <a:r>
              <a:rPr lang="zh-CN" altLang="en-US" b="0"/>
              <a:t>但恢复的  第一阶段</a:t>
            </a:r>
            <a:r>
              <a:rPr lang="zh-CN" altLang="en-US"/>
              <a:t>重复  历史</a:t>
            </a:r>
            <a:r>
              <a:rPr lang="zh-CN" altLang="en-US" b="0"/>
              <a:t>，</a:t>
            </a:r>
          </a:p>
          <a:p>
            <a:pPr eaLnBrk="0" hangingPunct="0"/>
            <a:r>
              <a:rPr lang="zh-CN" altLang="en-US" b="0"/>
              <a:t>并更新撤  销清单后，仅包含</a:t>
            </a:r>
            <a:r>
              <a:rPr lang="en-US" altLang="zh-CN">
                <a:solidFill>
                  <a:srgbClr val="0066FF"/>
                </a:solidFill>
              </a:rPr>
              <a:t>T2</a:t>
            </a:r>
            <a:r>
              <a:rPr lang="zh-CN" altLang="en-US" b="0"/>
              <a:t>。</a:t>
            </a:r>
          </a:p>
        </p:txBody>
      </p:sp>
      <p:sp>
        <p:nvSpPr>
          <p:cNvPr id="858160" name="Line 48">
            <a:extLst>
              <a:ext uri="{FF2B5EF4-FFF2-40B4-BE49-F238E27FC236}">
                <a16:creationId xmlns:a16="http://schemas.microsoft.com/office/drawing/2014/main" id="{715330F4-C785-E1AA-ED19-5901A5BD8E03}"/>
              </a:ext>
            </a:extLst>
          </p:cNvPr>
          <p:cNvSpPr>
            <a:spLocks noChangeShapeType="1"/>
          </p:cNvSpPr>
          <p:nvPr/>
        </p:nvSpPr>
        <p:spPr bwMode="auto">
          <a:xfrm>
            <a:off x="6715125" y="3086100"/>
            <a:ext cx="97155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8161" name="Rectangle 49">
            <a:extLst>
              <a:ext uri="{FF2B5EF4-FFF2-40B4-BE49-F238E27FC236}">
                <a16:creationId xmlns:a16="http://schemas.microsoft.com/office/drawing/2014/main" id="{46DB3B97-0A9D-DF5F-DDD0-A0610CE8FC6C}"/>
              </a:ext>
            </a:extLst>
          </p:cNvPr>
          <p:cNvSpPr>
            <a:spLocks noChangeArrowheads="1"/>
          </p:cNvSpPr>
          <p:nvPr/>
        </p:nvSpPr>
        <p:spPr bwMode="auto">
          <a:xfrm>
            <a:off x="158750" y="4594225"/>
            <a:ext cx="1149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rgbClr val="AB631B"/>
                </a:solidFill>
              </a:rPr>
              <a:t>==</a:t>
            </a:r>
            <a:r>
              <a:rPr lang="zh-CN" altLang="en-US">
                <a:solidFill>
                  <a:srgbClr val="AB631B"/>
                </a:solidFill>
              </a:rPr>
              <a:t>系统故障</a:t>
            </a:r>
            <a:r>
              <a:rPr lang="en-US" altLang="zh-CN">
                <a:solidFill>
                  <a:srgbClr val="AB631B"/>
                </a:solidFill>
              </a:rPr>
              <a:t>==</a:t>
            </a:r>
          </a:p>
        </p:txBody>
      </p:sp>
      <p:sp>
        <p:nvSpPr>
          <p:cNvPr id="858162" name="Rectangle 50">
            <a:extLst>
              <a:ext uri="{FF2B5EF4-FFF2-40B4-BE49-F238E27FC236}">
                <a16:creationId xmlns:a16="http://schemas.microsoft.com/office/drawing/2014/main" id="{A143C570-64DE-3B4A-772B-EFACFFF7A2CA}"/>
              </a:ext>
            </a:extLst>
          </p:cNvPr>
          <p:cNvSpPr>
            <a:spLocks noChangeArrowheads="1"/>
          </p:cNvSpPr>
          <p:nvPr/>
        </p:nvSpPr>
        <p:spPr bwMode="auto">
          <a:xfrm>
            <a:off x="3727450" y="5549900"/>
            <a:ext cx="336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latin typeface="Tahoma" panose="020B0604030504040204" pitchFamily="1" charset="0"/>
              </a:rPr>
              <a:t>⑤</a:t>
            </a:r>
          </a:p>
        </p:txBody>
      </p:sp>
      <p:sp>
        <p:nvSpPr>
          <p:cNvPr id="858163" name="Rectangle 51">
            <a:extLst>
              <a:ext uri="{FF2B5EF4-FFF2-40B4-BE49-F238E27FC236}">
                <a16:creationId xmlns:a16="http://schemas.microsoft.com/office/drawing/2014/main" id="{5713EBFF-2560-1B76-6478-D0B7C5B4AF7B}"/>
              </a:ext>
            </a:extLst>
          </p:cNvPr>
          <p:cNvSpPr>
            <a:spLocks noChangeArrowheads="1"/>
          </p:cNvSpPr>
          <p:nvPr/>
        </p:nvSpPr>
        <p:spPr bwMode="auto">
          <a:xfrm>
            <a:off x="6381750" y="1447800"/>
            <a:ext cx="336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latin typeface="Tahoma" panose="020B0604030504040204" pitchFamily="1" charset="0"/>
              </a:rPr>
              <a:t>①</a:t>
            </a:r>
          </a:p>
        </p:txBody>
      </p:sp>
      <p:sp>
        <p:nvSpPr>
          <p:cNvPr id="858164" name="Rectangle 52">
            <a:extLst>
              <a:ext uri="{FF2B5EF4-FFF2-40B4-BE49-F238E27FC236}">
                <a16:creationId xmlns:a16="http://schemas.microsoft.com/office/drawing/2014/main" id="{50976463-DEF6-1D30-0279-35931D601A8C}"/>
              </a:ext>
            </a:extLst>
          </p:cNvPr>
          <p:cNvSpPr>
            <a:spLocks noChangeArrowheads="1"/>
          </p:cNvSpPr>
          <p:nvPr/>
        </p:nvSpPr>
        <p:spPr bwMode="auto">
          <a:xfrm>
            <a:off x="6410325" y="2828925"/>
            <a:ext cx="336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latin typeface="Tahoma" panose="020B0604030504040204" pitchFamily="1" charset="0"/>
              </a:rPr>
              <a:t>②</a:t>
            </a:r>
          </a:p>
        </p:txBody>
      </p:sp>
      <p:sp>
        <p:nvSpPr>
          <p:cNvPr id="858165" name="Line 53">
            <a:extLst>
              <a:ext uri="{FF2B5EF4-FFF2-40B4-BE49-F238E27FC236}">
                <a16:creationId xmlns:a16="http://schemas.microsoft.com/office/drawing/2014/main" id="{4C39C1FE-133D-B0C1-534E-9F9ECAB15D12}"/>
              </a:ext>
            </a:extLst>
          </p:cNvPr>
          <p:cNvSpPr>
            <a:spLocks noChangeShapeType="1"/>
          </p:cNvSpPr>
          <p:nvPr/>
        </p:nvSpPr>
        <p:spPr bwMode="auto">
          <a:xfrm>
            <a:off x="7248525" y="5057775"/>
            <a:ext cx="133350"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58166" name="Rectangle 54">
            <a:extLst>
              <a:ext uri="{FF2B5EF4-FFF2-40B4-BE49-F238E27FC236}">
                <a16:creationId xmlns:a16="http://schemas.microsoft.com/office/drawing/2014/main" id="{7893C580-C7A6-EB5A-995F-C5D8BCD45C46}"/>
              </a:ext>
            </a:extLst>
          </p:cNvPr>
          <p:cNvSpPr>
            <a:spLocks noChangeArrowheads="1"/>
          </p:cNvSpPr>
          <p:nvPr/>
        </p:nvSpPr>
        <p:spPr bwMode="auto">
          <a:xfrm>
            <a:off x="6629400" y="4552950"/>
            <a:ext cx="336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latin typeface="Tahoma" panose="020B0604030504040204" pitchFamily="1" charset="0"/>
              </a:rPr>
              <a:t>③</a:t>
            </a:r>
          </a:p>
        </p:txBody>
      </p:sp>
      <p:sp>
        <p:nvSpPr>
          <p:cNvPr id="858167" name="Rectangle 55">
            <a:extLst>
              <a:ext uri="{FF2B5EF4-FFF2-40B4-BE49-F238E27FC236}">
                <a16:creationId xmlns:a16="http://schemas.microsoft.com/office/drawing/2014/main" id="{B31610B6-2CB4-1255-B0BD-467C50F4B726}"/>
              </a:ext>
            </a:extLst>
          </p:cNvPr>
          <p:cNvSpPr>
            <a:spLocks noChangeArrowheads="1"/>
          </p:cNvSpPr>
          <p:nvPr/>
        </p:nvSpPr>
        <p:spPr bwMode="auto">
          <a:xfrm>
            <a:off x="7172325" y="5181600"/>
            <a:ext cx="336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a:latin typeface="Tahoma" panose="020B0604030504040204" pitchFamily="1" charset="0"/>
              </a:rPr>
              <a:t>④</a:t>
            </a:r>
          </a:p>
        </p:txBody>
      </p:sp>
      <p:sp>
        <p:nvSpPr>
          <p:cNvPr id="858170" name="Line 58">
            <a:extLst>
              <a:ext uri="{FF2B5EF4-FFF2-40B4-BE49-F238E27FC236}">
                <a16:creationId xmlns:a16="http://schemas.microsoft.com/office/drawing/2014/main" id="{2882A0EA-B637-65D4-BD39-D7968464C0C2}"/>
              </a:ext>
            </a:extLst>
          </p:cNvPr>
          <p:cNvSpPr>
            <a:spLocks noChangeShapeType="1"/>
          </p:cNvSpPr>
          <p:nvPr/>
        </p:nvSpPr>
        <p:spPr bwMode="auto">
          <a:xfrm>
            <a:off x="3514725" y="3194050"/>
            <a:ext cx="679450" cy="0"/>
          </a:xfrm>
          <a:prstGeom prst="line">
            <a:avLst/>
          </a:prstGeom>
          <a:noFill/>
          <a:ln w="28575">
            <a:solidFill>
              <a:srgbClr val="AB631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latin typeface="Tahoma" panose="020B0604030504040204" pitchFamily="1" charset="0"/>
            </a:endParaRPr>
          </a:p>
        </p:txBody>
      </p:sp>
      <p:sp>
        <p:nvSpPr>
          <p:cNvPr id="27703" name="文本框 56">
            <a:extLst>
              <a:ext uri="{FF2B5EF4-FFF2-40B4-BE49-F238E27FC236}">
                <a16:creationId xmlns:a16="http://schemas.microsoft.com/office/drawing/2014/main" id="{B24F28F1-B5E3-5FB3-B16D-2713C03ABBDF}"/>
              </a:ext>
            </a:extLst>
          </p:cNvPr>
          <p:cNvSpPr txBox="1">
            <a:spLocks noChangeArrowheads="1"/>
          </p:cNvSpPr>
          <p:nvPr/>
        </p:nvSpPr>
        <p:spPr bwMode="auto">
          <a:xfrm>
            <a:off x="2074863" y="6448425"/>
            <a:ext cx="720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6</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8131"/>
                                        </p:tgtEl>
                                        <p:attrNameLst>
                                          <p:attrName>style.visibility</p:attrName>
                                        </p:attrNameLst>
                                      </p:cBhvr>
                                      <p:to>
                                        <p:strVal val="visible"/>
                                      </p:to>
                                    </p:set>
                                    <p:anim calcmode="lin" valueType="num">
                                      <p:cBhvr additive="base">
                                        <p:cTn id="7" dur="500" fill="hold"/>
                                        <p:tgtEl>
                                          <p:spTgt spid="858131"/>
                                        </p:tgtEl>
                                        <p:attrNameLst>
                                          <p:attrName>ppt_x</p:attrName>
                                        </p:attrNameLst>
                                      </p:cBhvr>
                                      <p:tavLst>
                                        <p:tav tm="0">
                                          <p:val>
                                            <p:strVal val="#ppt_x"/>
                                          </p:val>
                                        </p:tav>
                                        <p:tav tm="100000">
                                          <p:val>
                                            <p:strVal val="#ppt_x"/>
                                          </p:val>
                                        </p:tav>
                                      </p:tavLst>
                                    </p:anim>
                                    <p:anim calcmode="lin" valueType="num">
                                      <p:cBhvr additive="base">
                                        <p:cTn id="8" dur="500" fill="hold"/>
                                        <p:tgtEl>
                                          <p:spTgt spid="8581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58116"/>
                                        </p:tgtEl>
                                        <p:attrNameLst>
                                          <p:attrName>style.visibility</p:attrName>
                                        </p:attrNameLst>
                                      </p:cBhvr>
                                      <p:to>
                                        <p:strVal val="visible"/>
                                      </p:to>
                                    </p:set>
                                    <p:anim calcmode="lin" valueType="num">
                                      <p:cBhvr additive="base">
                                        <p:cTn id="11" dur="500" fill="hold"/>
                                        <p:tgtEl>
                                          <p:spTgt spid="858116"/>
                                        </p:tgtEl>
                                        <p:attrNameLst>
                                          <p:attrName>ppt_x</p:attrName>
                                        </p:attrNameLst>
                                      </p:cBhvr>
                                      <p:tavLst>
                                        <p:tav tm="0">
                                          <p:val>
                                            <p:strVal val="#ppt_x"/>
                                          </p:val>
                                        </p:tav>
                                        <p:tav tm="100000">
                                          <p:val>
                                            <p:strVal val="#ppt_x"/>
                                          </p:val>
                                        </p:tav>
                                      </p:tavLst>
                                    </p:anim>
                                    <p:anim calcmode="lin" valueType="num">
                                      <p:cBhvr additive="base">
                                        <p:cTn id="12" dur="500" fill="hold"/>
                                        <p:tgtEl>
                                          <p:spTgt spid="8581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8117"/>
                                        </p:tgtEl>
                                        <p:attrNameLst>
                                          <p:attrName>style.visibility</p:attrName>
                                        </p:attrNameLst>
                                      </p:cBhvr>
                                      <p:to>
                                        <p:strVal val="visible"/>
                                      </p:to>
                                    </p:set>
                                    <p:anim calcmode="lin" valueType="num">
                                      <p:cBhvr additive="base">
                                        <p:cTn id="15" dur="500" fill="hold"/>
                                        <p:tgtEl>
                                          <p:spTgt spid="858117"/>
                                        </p:tgtEl>
                                        <p:attrNameLst>
                                          <p:attrName>ppt_x</p:attrName>
                                        </p:attrNameLst>
                                      </p:cBhvr>
                                      <p:tavLst>
                                        <p:tav tm="0">
                                          <p:val>
                                            <p:strVal val="#ppt_x"/>
                                          </p:val>
                                        </p:tav>
                                        <p:tav tm="100000">
                                          <p:val>
                                            <p:strVal val="#ppt_x"/>
                                          </p:val>
                                        </p:tav>
                                      </p:tavLst>
                                    </p:anim>
                                    <p:anim calcmode="lin" valueType="num">
                                      <p:cBhvr additive="base">
                                        <p:cTn id="16" dur="500" fill="hold"/>
                                        <p:tgtEl>
                                          <p:spTgt spid="858117"/>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858132"/>
                                        </p:tgtEl>
                                        <p:attrNameLst>
                                          <p:attrName>style.visibility</p:attrName>
                                        </p:attrNameLst>
                                      </p:cBhvr>
                                      <p:to>
                                        <p:strVal val="visible"/>
                                      </p:to>
                                    </p:set>
                                    <p:anim calcmode="lin" valueType="num">
                                      <p:cBhvr additive="base">
                                        <p:cTn id="21" dur="500" fill="hold"/>
                                        <p:tgtEl>
                                          <p:spTgt spid="858132"/>
                                        </p:tgtEl>
                                        <p:attrNameLst>
                                          <p:attrName>ppt_x</p:attrName>
                                        </p:attrNameLst>
                                      </p:cBhvr>
                                      <p:tavLst>
                                        <p:tav tm="0">
                                          <p:val>
                                            <p:strVal val="#ppt_x"/>
                                          </p:val>
                                        </p:tav>
                                        <p:tav tm="100000">
                                          <p:val>
                                            <p:strVal val="#ppt_x"/>
                                          </p:val>
                                        </p:tav>
                                      </p:tavLst>
                                    </p:anim>
                                    <p:anim calcmode="lin" valueType="num">
                                      <p:cBhvr additive="base">
                                        <p:cTn id="22" dur="500" fill="hold"/>
                                        <p:tgtEl>
                                          <p:spTgt spid="85813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58118"/>
                                        </p:tgtEl>
                                        <p:attrNameLst>
                                          <p:attrName>style.visibility</p:attrName>
                                        </p:attrNameLst>
                                      </p:cBhvr>
                                      <p:to>
                                        <p:strVal val="visible"/>
                                      </p:to>
                                    </p:set>
                                    <p:anim calcmode="lin" valueType="num">
                                      <p:cBhvr additive="base">
                                        <p:cTn id="25" dur="500" fill="hold"/>
                                        <p:tgtEl>
                                          <p:spTgt spid="858118"/>
                                        </p:tgtEl>
                                        <p:attrNameLst>
                                          <p:attrName>ppt_x</p:attrName>
                                        </p:attrNameLst>
                                      </p:cBhvr>
                                      <p:tavLst>
                                        <p:tav tm="0">
                                          <p:val>
                                            <p:strVal val="#ppt_x"/>
                                          </p:val>
                                        </p:tav>
                                        <p:tav tm="100000">
                                          <p:val>
                                            <p:strVal val="#ppt_x"/>
                                          </p:val>
                                        </p:tav>
                                      </p:tavLst>
                                    </p:anim>
                                    <p:anim calcmode="lin" valueType="num">
                                      <p:cBhvr additive="base">
                                        <p:cTn id="26" dur="500" fill="hold"/>
                                        <p:tgtEl>
                                          <p:spTgt spid="85811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58133"/>
                                        </p:tgtEl>
                                        <p:attrNameLst>
                                          <p:attrName>style.visibility</p:attrName>
                                        </p:attrNameLst>
                                      </p:cBhvr>
                                      <p:to>
                                        <p:strVal val="visible"/>
                                      </p:to>
                                    </p:set>
                                    <p:anim calcmode="lin" valueType="num">
                                      <p:cBhvr additive="base">
                                        <p:cTn id="31" dur="500" fill="hold"/>
                                        <p:tgtEl>
                                          <p:spTgt spid="858133"/>
                                        </p:tgtEl>
                                        <p:attrNameLst>
                                          <p:attrName>ppt_x</p:attrName>
                                        </p:attrNameLst>
                                      </p:cBhvr>
                                      <p:tavLst>
                                        <p:tav tm="0">
                                          <p:val>
                                            <p:strVal val="#ppt_x"/>
                                          </p:val>
                                        </p:tav>
                                        <p:tav tm="100000">
                                          <p:val>
                                            <p:strVal val="#ppt_x"/>
                                          </p:val>
                                        </p:tav>
                                      </p:tavLst>
                                    </p:anim>
                                    <p:anim calcmode="lin" valueType="num">
                                      <p:cBhvr additive="base">
                                        <p:cTn id="32" dur="500" fill="hold"/>
                                        <p:tgtEl>
                                          <p:spTgt spid="858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58119"/>
                                        </p:tgtEl>
                                        <p:attrNameLst>
                                          <p:attrName>style.visibility</p:attrName>
                                        </p:attrNameLst>
                                      </p:cBhvr>
                                      <p:to>
                                        <p:strVal val="visible"/>
                                      </p:to>
                                    </p:set>
                                    <p:anim calcmode="lin" valueType="num">
                                      <p:cBhvr additive="base">
                                        <p:cTn id="35" dur="500" fill="hold"/>
                                        <p:tgtEl>
                                          <p:spTgt spid="858119"/>
                                        </p:tgtEl>
                                        <p:attrNameLst>
                                          <p:attrName>ppt_x</p:attrName>
                                        </p:attrNameLst>
                                      </p:cBhvr>
                                      <p:tavLst>
                                        <p:tav tm="0">
                                          <p:val>
                                            <p:strVal val="#ppt_x"/>
                                          </p:val>
                                        </p:tav>
                                        <p:tav tm="100000">
                                          <p:val>
                                            <p:strVal val="#ppt_x"/>
                                          </p:val>
                                        </p:tav>
                                      </p:tavLst>
                                    </p:anim>
                                    <p:anim calcmode="lin" valueType="num">
                                      <p:cBhvr additive="base">
                                        <p:cTn id="36" dur="500" fill="hold"/>
                                        <p:tgtEl>
                                          <p:spTgt spid="858119"/>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858134"/>
                                        </p:tgtEl>
                                        <p:attrNameLst>
                                          <p:attrName>style.visibility</p:attrName>
                                        </p:attrNameLst>
                                      </p:cBhvr>
                                      <p:to>
                                        <p:strVal val="visible"/>
                                      </p:to>
                                    </p:set>
                                    <p:anim calcmode="lin" valueType="num">
                                      <p:cBhvr additive="base">
                                        <p:cTn id="41" dur="500" fill="hold"/>
                                        <p:tgtEl>
                                          <p:spTgt spid="858134"/>
                                        </p:tgtEl>
                                        <p:attrNameLst>
                                          <p:attrName>ppt_x</p:attrName>
                                        </p:attrNameLst>
                                      </p:cBhvr>
                                      <p:tavLst>
                                        <p:tav tm="0">
                                          <p:val>
                                            <p:strVal val="#ppt_x"/>
                                          </p:val>
                                        </p:tav>
                                        <p:tav tm="100000">
                                          <p:val>
                                            <p:strVal val="#ppt_x"/>
                                          </p:val>
                                        </p:tav>
                                      </p:tavLst>
                                    </p:anim>
                                    <p:anim calcmode="lin" valueType="num">
                                      <p:cBhvr additive="base">
                                        <p:cTn id="42" dur="500" fill="hold"/>
                                        <p:tgtEl>
                                          <p:spTgt spid="85813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58120"/>
                                        </p:tgtEl>
                                        <p:attrNameLst>
                                          <p:attrName>style.visibility</p:attrName>
                                        </p:attrNameLst>
                                      </p:cBhvr>
                                      <p:to>
                                        <p:strVal val="visible"/>
                                      </p:to>
                                    </p:set>
                                    <p:anim calcmode="lin" valueType="num">
                                      <p:cBhvr additive="base">
                                        <p:cTn id="45" dur="500" fill="hold"/>
                                        <p:tgtEl>
                                          <p:spTgt spid="858120"/>
                                        </p:tgtEl>
                                        <p:attrNameLst>
                                          <p:attrName>ppt_x</p:attrName>
                                        </p:attrNameLst>
                                      </p:cBhvr>
                                      <p:tavLst>
                                        <p:tav tm="0">
                                          <p:val>
                                            <p:strVal val="#ppt_x"/>
                                          </p:val>
                                        </p:tav>
                                        <p:tav tm="100000">
                                          <p:val>
                                            <p:strVal val="#ppt_x"/>
                                          </p:val>
                                        </p:tav>
                                      </p:tavLst>
                                    </p:anim>
                                    <p:anim calcmode="lin" valueType="num">
                                      <p:cBhvr additive="base">
                                        <p:cTn id="46" dur="500" fill="hold"/>
                                        <p:tgtEl>
                                          <p:spTgt spid="85812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58121"/>
                                        </p:tgtEl>
                                        <p:attrNameLst>
                                          <p:attrName>style.visibility</p:attrName>
                                        </p:attrNameLst>
                                      </p:cBhvr>
                                      <p:to>
                                        <p:strVal val="visible"/>
                                      </p:to>
                                    </p:set>
                                    <p:anim calcmode="lin" valueType="num">
                                      <p:cBhvr additive="base">
                                        <p:cTn id="49" dur="500" fill="hold"/>
                                        <p:tgtEl>
                                          <p:spTgt spid="858121"/>
                                        </p:tgtEl>
                                        <p:attrNameLst>
                                          <p:attrName>ppt_x</p:attrName>
                                        </p:attrNameLst>
                                      </p:cBhvr>
                                      <p:tavLst>
                                        <p:tav tm="0">
                                          <p:val>
                                            <p:strVal val="#ppt_x"/>
                                          </p:val>
                                        </p:tav>
                                        <p:tav tm="100000">
                                          <p:val>
                                            <p:strVal val="#ppt_x"/>
                                          </p:val>
                                        </p:tav>
                                      </p:tavLst>
                                    </p:anim>
                                    <p:anim calcmode="lin" valueType="num">
                                      <p:cBhvr additive="base">
                                        <p:cTn id="50" dur="500" fill="hold"/>
                                        <p:tgtEl>
                                          <p:spTgt spid="858121"/>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858135"/>
                                        </p:tgtEl>
                                        <p:attrNameLst>
                                          <p:attrName>style.visibility</p:attrName>
                                        </p:attrNameLst>
                                      </p:cBhvr>
                                      <p:to>
                                        <p:strVal val="visible"/>
                                      </p:to>
                                    </p:set>
                                    <p:anim calcmode="lin" valueType="num">
                                      <p:cBhvr additive="base">
                                        <p:cTn id="55" dur="500" fill="hold"/>
                                        <p:tgtEl>
                                          <p:spTgt spid="858135"/>
                                        </p:tgtEl>
                                        <p:attrNameLst>
                                          <p:attrName>ppt_x</p:attrName>
                                        </p:attrNameLst>
                                      </p:cBhvr>
                                      <p:tavLst>
                                        <p:tav tm="0">
                                          <p:val>
                                            <p:strVal val="#ppt_x"/>
                                          </p:val>
                                        </p:tav>
                                        <p:tav tm="100000">
                                          <p:val>
                                            <p:strVal val="#ppt_x"/>
                                          </p:val>
                                        </p:tav>
                                      </p:tavLst>
                                    </p:anim>
                                    <p:anim calcmode="lin" valueType="num">
                                      <p:cBhvr additive="base">
                                        <p:cTn id="56" dur="500" fill="hold"/>
                                        <p:tgtEl>
                                          <p:spTgt spid="85813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58122"/>
                                        </p:tgtEl>
                                        <p:attrNameLst>
                                          <p:attrName>style.visibility</p:attrName>
                                        </p:attrNameLst>
                                      </p:cBhvr>
                                      <p:to>
                                        <p:strVal val="visible"/>
                                      </p:to>
                                    </p:set>
                                    <p:anim calcmode="lin" valueType="num">
                                      <p:cBhvr additive="base">
                                        <p:cTn id="59" dur="500" fill="hold"/>
                                        <p:tgtEl>
                                          <p:spTgt spid="858122"/>
                                        </p:tgtEl>
                                        <p:attrNameLst>
                                          <p:attrName>ppt_x</p:attrName>
                                        </p:attrNameLst>
                                      </p:cBhvr>
                                      <p:tavLst>
                                        <p:tav tm="0">
                                          <p:val>
                                            <p:strVal val="#ppt_x"/>
                                          </p:val>
                                        </p:tav>
                                        <p:tav tm="100000">
                                          <p:val>
                                            <p:strVal val="#ppt_x"/>
                                          </p:val>
                                        </p:tav>
                                      </p:tavLst>
                                    </p:anim>
                                    <p:anim calcmode="lin" valueType="num">
                                      <p:cBhvr additive="base">
                                        <p:cTn id="60" dur="500" fill="hold"/>
                                        <p:tgtEl>
                                          <p:spTgt spid="85812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858123"/>
                                        </p:tgtEl>
                                        <p:attrNameLst>
                                          <p:attrName>style.visibility</p:attrName>
                                        </p:attrNameLst>
                                      </p:cBhvr>
                                      <p:to>
                                        <p:strVal val="visible"/>
                                      </p:to>
                                    </p:set>
                                    <p:anim calcmode="lin" valueType="num">
                                      <p:cBhvr additive="base">
                                        <p:cTn id="63" dur="500" fill="hold"/>
                                        <p:tgtEl>
                                          <p:spTgt spid="858123"/>
                                        </p:tgtEl>
                                        <p:attrNameLst>
                                          <p:attrName>ppt_x</p:attrName>
                                        </p:attrNameLst>
                                      </p:cBhvr>
                                      <p:tavLst>
                                        <p:tav tm="0">
                                          <p:val>
                                            <p:strVal val="#ppt_x"/>
                                          </p:val>
                                        </p:tav>
                                        <p:tav tm="100000">
                                          <p:val>
                                            <p:strVal val="#ppt_x"/>
                                          </p:val>
                                        </p:tav>
                                      </p:tavLst>
                                    </p:anim>
                                    <p:anim calcmode="lin" valueType="num">
                                      <p:cBhvr additive="base">
                                        <p:cTn id="64" dur="500" fill="hold"/>
                                        <p:tgtEl>
                                          <p:spTgt spid="858123"/>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858136"/>
                                        </p:tgtEl>
                                        <p:attrNameLst>
                                          <p:attrName>style.visibility</p:attrName>
                                        </p:attrNameLst>
                                      </p:cBhvr>
                                      <p:to>
                                        <p:strVal val="visible"/>
                                      </p:to>
                                    </p:set>
                                    <p:anim calcmode="lin" valueType="num">
                                      <p:cBhvr additive="base">
                                        <p:cTn id="69" dur="500" fill="hold"/>
                                        <p:tgtEl>
                                          <p:spTgt spid="858136"/>
                                        </p:tgtEl>
                                        <p:attrNameLst>
                                          <p:attrName>ppt_x</p:attrName>
                                        </p:attrNameLst>
                                      </p:cBhvr>
                                      <p:tavLst>
                                        <p:tav tm="0">
                                          <p:val>
                                            <p:strVal val="#ppt_x"/>
                                          </p:val>
                                        </p:tav>
                                        <p:tav tm="100000">
                                          <p:val>
                                            <p:strVal val="#ppt_x"/>
                                          </p:val>
                                        </p:tav>
                                      </p:tavLst>
                                    </p:anim>
                                    <p:anim calcmode="lin" valueType="num">
                                      <p:cBhvr additive="base">
                                        <p:cTn id="70" dur="500" fill="hold"/>
                                        <p:tgtEl>
                                          <p:spTgt spid="85813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58138"/>
                                        </p:tgtEl>
                                        <p:attrNameLst>
                                          <p:attrName>style.visibility</p:attrName>
                                        </p:attrNameLst>
                                      </p:cBhvr>
                                      <p:to>
                                        <p:strVal val="visible"/>
                                      </p:to>
                                    </p:set>
                                    <p:anim calcmode="lin" valueType="num">
                                      <p:cBhvr additive="base">
                                        <p:cTn id="73" dur="500" fill="hold"/>
                                        <p:tgtEl>
                                          <p:spTgt spid="858138"/>
                                        </p:tgtEl>
                                        <p:attrNameLst>
                                          <p:attrName>ppt_x</p:attrName>
                                        </p:attrNameLst>
                                      </p:cBhvr>
                                      <p:tavLst>
                                        <p:tav tm="0">
                                          <p:val>
                                            <p:strVal val="#ppt_x"/>
                                          </p:val>
                                        </p:tav>
                                        <p:tav tm="100000">
                                          <p:val>
                                            <p:strVal val="#ppt_x"/>
                                          </p:val>
                                        </p:tav>
                                      </p:tavLst>
                                    </p:anim>
                                    <p:anim calcmode="lin" valueType="num">
                                      <p:cBhvr additive="base">
                                        <p:cTn id="74" dur="500" fill="hold"/>
                                        <p:tgtEl>
                                          <p:spTgt spid="8581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58128"/>
                                        </p:tgtEl>
                                        <p:attrNameLst>
                                          <p:attrName>style.visibility</p:attrName>
                                        </p:attrNameLst>
                                      </p:cBhvr>
                                      <p:to>
                                        <p:strVal val="visible"/>
                                      </p:to>
                                    </p:set>
                                    <p:anim calcmode="lin" valueType="num">
                                      <p:cBhvr additive="base">
                                        <p:cTn id="77" dur="500" fill="hold"/>
                                        <p:tgtEl>
                                          <p:spTgt spid="858128"/>
                                        </p:tgtEl>
                                        <p:attrNameLst>
                                          <p:attrName>ppt_x</p:attrName>
                                        </p:attrNameLst>
                                      </p:cBhvr>
                                      <p:tavLst>
                                        <p:tav tm="0">
                                          <p:val>
                                            <p:strVal val="#ppt_x"/>
                                          </p:val>
                                        </p:tav>
                                        <p:tav tm="100000">
                                          <p:val>
                                            <p:strVal val="#ppt_x"/>
                                          </p:val>
                                        </p:tav>
                                      </p:tavLst>
                                    </p:anim>
                                    <p:anim calcmode="lin" valueType="num">
                                      <p:cBhvr additive="base">
                                        <p:cTn id="78" dur="500" fill="hold"/>
                                        <p:tgtEl>
                                          <p:spTgt spid="85812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58124"/>
                                        </p:tgtEl>
                                        <p:attrNameLst>
                                          <p:attrName>style.visibility</p:attrName>
                                        </p:attrNameLst>
                                      </p:cBhvr>
                                      <p:to>
                                        <p:strVal val="visible"/>
                                      </p:to>
                                    </p:set>
                                    <p:anim calcmode="lin" valueType="num">
                                      <p:cBhvr additive="base">
                                        <p:cTn id="81" dur="500" fill="hold"/>
                                        <p:tgtEl>
                                          <p:spTgt spid="858124"/>
                                        </p:tgtEl>
                                        <p:attrNameLst>
                                          <p:attrName>ppt_x</p:attrName>
                                        </p:attrNameLst>
                                      </p:cBhvr>
                                      <p:tavLst>
                                        <p:tav tm="0">
                                          <p:val>
                                            <p:strVal val="#ppt_x"/>
                                          </p:val>
                                        </p:tav>
                                        <p:tav tm="100000">
                                          <p:val>
                                            <p:strVal val="#ppt_x"/>
                                          </p:val>
                                        </p:tav>
                                      </p:tavLst>
                                    </p:anim>
                                    <p:anim calcmode="lin" valueType="num">
                                      <p:cBhvr additive="base">
                                        <p:cTn id="82" dur="500" fill="hold"/>
                                        <p:tgtEl>
                                          <p:spTgt spid="85812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858125"/>
                                        </p:tgtEl>
                                        <p:attrNameLst>
                                          <p:attrName>style.visibility</p:attrName>
                                        </p:attrNameLst>
                                      </p:cBhvr>
                                      <p:to>
                                        <p:strVal val="visible"/>
                                      </p:to>
                                    </p:set>
                                    <p:anim calcmode="lin" valueType="num">
                                      <p:cBhvr additive="base">
                                        <p:cTn id="85" dur="500" fill="hold"/>
                                        <p:tgtEl>
                                          <p:spTgt spid="858125"/>
                                        </p:tgtEl>
                                        <p:attrNameLst>
                                          <p:attrName>ppt_x</p:attrName>
                                        </p:attrNameLst>
                                      </p:cBhvr>
                                      <p:tavLst>
                                        <p:tav tm="0">
                                          <p:val>
                                            <p:strVal val="#ppt_x"/>
                                          </p:val>
                                        </p:tav>
                                        <p:tav tm="100000">
                                          <p:val>
                                            <p:strVal val="#ppt_x"/>
                                          </p:val>
                                        </p:tav>
                                      </p:tavLst>
                                    </p:anim>
                                    <p:anim calcmode="lin" valueType="num">
                                      <p:cBhvr additive="base">
                                        <p:cTn id="86" dur="500" fill="hold"/>
                                        <p:tgtEl>
                                          <p:spTgt spid="858125"/>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nodeType="clickEffect">
                                  <p:stCondLst>
                                    <p:cond delay="0"/>
                                  </p:stCondLst>
                                  <p:childTnLst>
                                    <p:set>
                                      <p:cBhvr>
                                        <p:cTn id="90" dur="1" fill="hold">
                                          <p:stCondLst>
                                            <p:cond delay="0"/>
                                          </p:stCondLst>
                                        </p:cTn>
                                        <p:tgtEl>
                                          <p:spTgt spid="858161"/>
                                        </p:tgtEl>
                                        <p:attrNameLst>
                                          <p:attrName>style.visibility</p:attrName>
                                        </p:attrNameLst>
                                      </p:cBhvr>
                                      <p:to>
                                        <p:strVal val="visible"/>
                                      </p:to>
                                    </p:set>
                                    <p:anim calcmode="lin" valueType="num">
                                      <p:cBhvr additive="base">
                                        <p:cTn id="91" dur="500" fill="hold"/>
                                        <p:tgtEl>
                                          <p:spTgt spid="858161"/>
                                        </p:tgtEl>
                                        <p:attrNameLst>
                                          <p:attrName>ppt_x</p:attrName>
                                        </p:attrNameLst>
                                      </p:cBhvr>
                                      <p:tavLst>
                                        <p:tav tm="0">
                                          <p:val>
                                            <p:strVal val="#ppt_x"/>
                                          </p:val>
                                        </p:tav>
                                        <p:tav tm="100000">
                                          <p:val>
                                            <p:strVal val="#ppt_x"/>
                                          </p:val>
                                        </p:tav>
                                      </p:tavLst>
                                    </p:anim>
                                    <p:anim calcmode="lin" valueType="num">
                                      <p:cBhvr additive="base">
                                        <p:cTn id="92" dur="500" fill="hold"/>
                                        <p:tgtEl>
                                          <p:spTgt spid="858161"/>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858141"/>
                                        </p:tgtEl>
                                        <p:attrNameLst>
                                          <p:attrName>style.visibility</p:attrName>
                                        </p:attrNameLst>
                                      </p:cBhvr>
                                      <p:to>
                                        <p:strVal val="visible"/>
                                      </p:to>
                                    </p:set>
                                    <p:anim calcmode="lin" valueType="num">
                                      <p:cBhvr additive="base">
                                        <p:cTn id="95" dur="500" fill="hold"/>
                                        <p:tgtEl>
                                          <p:spTgt spid="858141"/>
                                        </p:tgtEl>
                                        <p:attrNameLst>
                                          <p:attrName>ppt_x</p:attrName>
                                        </p:attrNameLst>
                                      </p:cBhvr>
                                      <p:tavLst>
                                        <p:tav tm="0">
                                          <p:val>
                                            <p:strVal val="#ppt_x"/>
                                          </p:val>
                                        </p:tav>
                                        <p:tav tm="100000">
                                          <p:val>
                                            <p:strVal val="#ppt_x"/>
                                          </p:val>
                                        </p:tav>
                                      </p:tavLst>
                                    </p:anim>
                                    <p:anim calcmode="lin" valueType="num">
                                      <p:cBhvr additive="base">
                                        <p:cTn id="96" dur="500" fill="hold"/>
                                        <p:tgtEl>
                                          <p:spTgt spid="858141"/>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58130"/>
                                        </p:tgtEl>
                                        <p:attrNameLst>
                                          <p:attrName>style.visibility</p:attrName>
                                        </p:attrNameLst>
                                      </p:cBhvr>
                                      <p:to>
                                        <p:strVal val="visible"/>
                                      </p:to>
                                    </p:set>
                                    <p:anim calcmode="lin" valueType="num">
                                      <p:cBhvr additive="base">
                                        <p:cTn id="99" dur="500" fill="hold"/>
                                        <p:tgtEl>
                                          <p:spTgt spid="858130"/>
                                        </p:tgtEl>
                                        <p:attrNameLst>
                                          <p:attrName>ppt_x</p:attrName>
                                        </p:attrNameLst>
                                      </p:cBhvr>
                                      <p:tavLst>
                                        <p:tav tm="0">
                                          <p:val>
                                            <p:strVal val="#ppt_x"/>
                                          </p:val>
                                        </p:tav>
                                        <p:tav tm="100000">
                                          <p:val>
                                            <p:strVal val="#ppt_x"/>
                                          </p:val>
                                        </p:tav>
                                      </p:tavLst>
                                    </p:anim>
                                    <p:anim calcmode="lin" valueType="num">
                                      <p:cBhvr additive="base">
                                        <p:cTn id="100" dur="500" fill="hold"/>
                                        <p:tgtEl>
                                          <p:spTgt spid="858130"/>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858140"/>
                                        </p:tgtEl>
                                        <p:attrNameLst>
                                          <p:attrName>style.visibility</p:attrName>
                                        </p:attrNameLst>
                                      </p:cBhvr>
                                      <p:to>
                                        <p:strVal val="visible"/>
                                      </p:to>
                                    </p:set>
                                    <p:anim calcmode="lin" valueType="num">
                                      <p:cBhvr additive="base">
                                        <p:cTn id="103" dur="500" fill="hold"/>
                                        <p:tgtEl>
                                          <p:spTgt spid="858140"/>
                                        </p:tgtEl>
                                        <p:attrNameLst>
                                          <p:attrName>ppt_x</p:attrName>
                                        </p:attrNameLst>
                                      </p:cBhvr>
                                      <p:tavLst>
                                        <p:tav tm="0">
                                          <p:val>
                                            <p:strVal val="#ppt_x"/>
                                          </p:val>
                                        </p:tav>
                                        <p:tav tm="100000">
                                          <p:val>
                                            <p:strVal val="#ppt_x"/>
                                          </p:val>
                                        </p:tav>
                                      </p:tavLst>
                                    </p:anim>
                                    <p:anim calcmode="lin" valueType="num">
                                      <p:cBhvr additive="base">
                                        <p:cTn id="104" dur="500" fill="hold"/>
                                        <p:tgtEl>
                                          <p:spTgt spid="858140"/>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nodeType="clickEffect">
                                  <p:stCondLst>
                                    <p:cond delay="0"/>
                                  </p:stCondLst>
                                  <p:childTnLst>
                                    <p:set>
                                      <p:cBhvr>
                                        <p:cTn id="108" dur="1" fill="hold">
                                          <p:stCondLst>
                                            <p:cond delay="0"/>
                                          </p:stCondLst>
                                        </p:cTn>
                                        <p:tgtEl>
                                          <p:spTgt spid="858163"/>
                                        </p:tgtEl>
                                        <p:attrNameLst>
                                          <p:attrName>style.visibility</p:attrName>
                                        </p:attrNameLst>
                                      </p:cBhvr>
                                      <p:to>
                                        <p:strVal val="visible"/>
                                      </p:to>
                                    </p:set>
                                    <p:anim calcmode="lin" valueType="num">
                                      <p:cBhvr additive="base">
                                        <p:cTn id="109" dur="500" fill="hold"/>
                                        <p:tgtEl>
                                          <p:spTgt spid="858163"/>
                                        </p:tgtEl>
                                        <p:attrNameLst>
                                          <p:attrName>ppt_x</p:attrName>
                                        </p:attrNameLst>
                                      </p:cBhvr>
                                      <p:tavLst>
                                        <p:tav tm="0">
                                          <p:val>
                                            <p:strVal val="#ppt_x"/>
                                          </p:val>
                                        </p:tav>
                                        <p:tav tm="100000">
                                          <p:val>
                                            <p:strVal val="#ppt_x"/>
                                          </p:val>
                                        </p:tav>
                                      </p:tavLst>
                                    </p:anim>
                                    <p:anim calcmode="lin" valueType="num">
                                      <p:cBhvr additive="base">
                                        <p:cTn id="110" dur="500" fill="hold"/>
                                        <p:tgtEl>
                                          <p:spTgt spid="858163"/>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858148"/>
                                        </p:tgtEl>
                                        <p:attrNameLst>
                                          <p:attrName>style.visibility</p:attrName>
                                        </p:attrNameLst>
                                      </p:cBhvr>
                                      <p:to>
                                        <p:strVal val="visible"/>
                                      </p:to>
                                    </p:set>
                                    <p:anim calcmode="lin" valueType="num">
                                      <p:cBhvr additive="base">
                                        <p:cTn id="113" dur="500" fill="hold"/>
                                        <p:tgtEl>
                                          <p:spTgt spid="858148"/>
                                        </p:tgtEl>
                                        <p:attrNameLst>
                                          <p:attrName>ppt_x</p:attrName>
                                        </p:attrNameLst>
                                      </p:cBhvr>
                                      <p:tavLst>
                                        <p:tav tm="0">
                                          <p:val>
                                            <p:strVal val="#ppt_x"/>
                                          </p:val>
                                        </p:tav>
                                        <p:tav tm="100000">
                                          <p:val>
                                            <p:strVal val="#ppt_x"/>
                                          </p:val>
                                        </p:tav>
                                      </p:tavLst>
                                    </p:anim>
                                    <p:anim calcmode="lin" valueType="num">
                                      <p:cBhvr additive="base">
                                        <p:cTn id="114" dur="500" fill="hold"/>
                                        <p:tgtEl>
                                          <p:spTgt spid="858148"/>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858147"/>
                                        </p:tgtEl>
                                        <p:attrNameLst>
                                          <p:attrName>style.visibility</p:attrName>
                                        </p:attrNameLst>
                                      </p:cBhvr>
                                      <p:to>
                                        <p:strVal val="visible"/>
                                      </p:to>
                                    </p:set>
                                    <p:anim calcmode="lin" valueType="num">
                                      <p:cBhvr additive="base">
                                        <p:cTn id="117" dur="500" fill="hold"/>
                                        <p:tgtEl>
                                          <p:spTgt spid="858147"/>
                                        </p:tgtEl>
                                        <p:attrNameLst>
                                          <p:attrName>ppt_x</p:attrName>
                                        </p:attrNameLst>
                                      </p:cBhvr>
                                      <p:tavLst>
                                        <p:tav tm="0">
                                          <p:val>
                                            <p:strVal val="#ppt_x"/>
                                          </p:val>
                                        </p:tav>
                                        <p:tav tm="100000">
                                          <p:val>
                                            <p:strVal val="#ppt_x"/>
                                          </p:val>
                                        </p:tav>
                                      </p:tavLst>
                                    </p:anim>
                                    <p:anim calcmode="lin" valueType="num">
                                      <p:cBhvr additive="base">
                                        <p:cTn id="118" dur="500" fill="hold"/>
                                        <p:tgtEl>
                                          <p:spTgt spid="858147"/>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858170"/>
                                        </p:tgtEl>
                                        <p:attrNameLst>
                                          <p:attrName>style.visibility</p:attrName>
                                        </p:attrNameLst>
                                      </p:cBhvr>
                                      <p:to>
                                        <p:strVal val="visible"/>
                                      </p:to>
                                    </p:set>
                                    <p:anim calcmode="lin" valueType="num">
                                      <p:cBhvr additive="base">
                                        <p:cTn id="121" dur="500" fill="hold"/>
                                        <p:tgtEl>
                                          <p:spTgt spid="858170"/>
                                        </p:tgtEl>
                                        <p:attrNameLst>
                                          <p:attrName>ppt_x</p:attrName>
                                        </p:attrNameLst>
                                      </p:cBhvr>
                                      <p:tavLst>
                                        <p:tav tm="0">
                                          <p:val>
                                            <p:strVal val="#ppt_x"/>
                                          </p:val>
                                        </p:tav>
                                        <p:tav tm="100000">
                                          <p:val>
                                            <p:strVal val="#ppt_x"/>
                                          </p:val>
                                        </p:tav>
                                      </p:tavLst>
                                    </p:anim>
                                    <p:anim calcmode="lin" valueType="num">
                                      <p:cBhvr additive="base">
                                        <p:cTn id="122" dur="500" fill="hold"/>
                                        <p:tgtEl>
                                          <p:spTgt spid="858170"/>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4" fill="hold" nodeType="clickEffect">
                                  <p:stCondLst>
                                    <p:cond delay="0"/>
                                  </p:stCondLst>
                                  <p:childTnLst>
                                    <p:set>
                                      <p:cBhvr>
                                        <p:cTn id="126" dur="1" fill="hold">
                                          <p:stCondLst>
                                            <p:cond delay="0"/>
                                          </p:stCondLst>
                                        </p:cTn>
                                        <p:tgtEl>
                                          <p:spTgt spid="858164"/>
                                        </p:tgtEl>
                                        <p:attrNameLst>
                                          <p:attrName>style.visibility</p:attrName>
                                        </p:attrNameLst>
                                      </p:cBhvr>
                                      <p:to>
                                        <p:strVal val="visible"/>
                                      </p:to>
                                    </p:set>
                                    <p:anim calcmode="lin" valueType="num">
                                      <p:cBhvr additive="base">
                                        <p:cTn id="127" dur="500" fill="hold"/>
                                        <p:tgtEl>
                                          <p:spTgt spid="858164"/>
                                        </p:tgtEl>
                                        <p:attrNameLst>
                                          <p:attrName>ppt_x</p:attrName>
                                        </p:attrNameLst>
                                      </p:cBhvr>
                                      <p:tavLst>
                                        <p:tav tm="0">
                                          <p:val>
                                            <p:strVal val="#ppt_x"/>
                                          </p:val>
                                        </p:tav>
                                        <p:tav tm="100000">
                                          <p:val>
                                            <p:strVal val="#ppt_x"/>
                                          </p:val>
                                        </p:tav>
                                      </p:tavLst>
                                    </p:anim>
                                    <p:anim calcmode="lin" valueType="num">
                                      <p:cBhvr additive="base">
                                        <p:cTn id="128" dur="500" fill="hold"/>
                                        <p:tgtEl>
                                          <p:spTgt spid="858164"/>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858160"/>
                                        </p:tgtEl>
                                        <p:attrNameLst>
                                          <p:attrName>style.visibility</p:attrName>
                                        </p:attrNameLst>
                                      </p:cBhvr>
                                      <p:to>
                                        <p:strVal val="visible"/>
                                      </p:to>
                                    </p:set>
                                    <p:anim calcmode="lin" valueType="num">
                                      <p:cBhvr additive="base">
                                        <p:cTn id="131" dur="500" fill="hold"/>
                                        <p:tgtEl>
                                          <p:spTgt spid="858160"/>
                                        </p:tgtEl>
                                        <p:attrNameLst>
                                          <p:attrName>ppt_x</p:attrName>
                                        </p:attrNameLst>
                                      </p:cBhvr>
                                      <p:tavLst>
                                        <p:tav tm="0">
                                          <p:val>
                                            <p:strVal val="#ppt_x"/>
                                          </p:val>
                                        </p:tav>
                                        <p:tav tm="100000">
                                          <p:val>
                                            <p:strVal val="#ppt_x"/>
                                          </p:val>
                                        </p:tav>
                                      </p:tavLst>
                                    </p:anim>
                                    <p:anim calcmode="lin" valueType="num">
                                      <p:cBhvr additive="base">
                                        <p:cTn id="132" dur="500" fill="hold"/>
                                        <p:tgtEl>
                                          <p:spTgt spid="858160"/>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858149"/>
                                        </p:tgtEl>
                                        <p:attrNameLst>
                                          <p:attrName>style.visibility</p:attrName>
                                        </p:attrNameLst>
                                      </p:cBhvr>
                                      <p:to>
                                        <p:strVal val="visible"/>
                                      </p:to>
                                    </p:set>
                                    <p:anim calcmode="lin" valueType="num">
                                      <p:cBhvr additive="base">
                                        <p:cTn id="135" dur="500" fill="hold"/>
                                        <p:tgtEl>
                                          <p:spTgt spid="858149"/>
                                        </p:tgtEl>
                                        <p:attrNameLst>
                                          <p:attrName>ppt_x</p:attrName>
                                        </p:attrNameLst>
                                      </p:cBhvr>
                                      <p:tavLst>
                                        <p:tav tm="0">
                                          <p:val>
                                            <p:strVal val="#ppt_x"/>
                                          </p:val>
                                        </p:tav>
                                        <p:tav tm="100000">
                                          <p:val>
                                            <p:strVal val="#ppt_x"/>
                                          </p:val>
                                        </p:tav>
                                      </p:tavLst>
                                    </p:anim>
                                    <p:anim calcmode="lin" valueType="num">
                                      <p:cBhvr additive="base">
                                        <p:cTn id="136" dur="500" fill="hold"/>
                                        <p:tgtEl>
                                          <p:spTgt spid="858149"/>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858146"/>
                                        </p:tgtEl>
                                        <p:attrNameLst>
                                          <p:attrName>style.visibility</p:attrName>
                                        </p:attrNameLst>
                                      </p:cBhvr>
                                      <p:to>
                                        <p:strVal val="visible"/>
                                      </p:to>
                                    </p:set>
                                    <p:anim calcmode="lin" valueType="num">
                                      <p:cBhvr additive="base">
                                        <p:cTn id="139" dur="500" fill="hold"/>
                                        <p:tgtEl>
                                          <p:spTgt spid="858146"/>
                                        </p:tgtEl>
                                        <p:attrNameLst>
                                          <p:attrName>ppt_x</p:attrName>
                                        </p:attrNameLst>
                                      </p:cBhvr>
                                      <p:tavLst>
                                        <p:tav tm="0">
                                          <p:val>
                                            <p:strVal val="#ppt_x"/>
                                          </p:val>
                                        </p:tav>
                                        <p:tav tm="100000">
                                          <p:val>
                                            <p:strVal val="#ppt_x"/>
                                          </p:val>
                                        </p:tav>
                                      </p:tavLst>
                                    </p:anim>
                                    <p:anim calcmode="lin" valueType="num">
                                      <p:cBhvr additive="base">
                                        <p:cTn id="140" dur="500" fill="hold"/>
                                        <p:tgtEl>
                                          <p:spTgt spid="858146"/>
                                        </p:tgtEl>
                                        <p:attrNameLst>
                                          <p:attrName>ppt_y</p:attrName>
                                        </p:attrNameLst>
                                      </p:cBhvr>
                                      <p:tavLst>
                                        <p:tav tm="0">
                                          <p:val>
                                            <p:strVal val="1+#ppt_h/2"/>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4" fill="hold" nodeType="clickEffect">
                                  <p:stCondLst>
                                    <p:cond delay="0"/>
                                  </p:stCondLst>
                                  <p:childTnLst>
                                    <p:set>
                                      <p:cBhvr>
                                        <p:cTn id="144" dur="1" fill="hold">
                                          <p:stCondLst>
                                            <p:cond delay="0"/>
                                          </p:stCondLst>
                                        </p:cTn>
                                        <p:tgtEl>
                                          <p:spTgt spid="858166"/>
                                        </p:tgtEl>
                                        <p:attrNameLst>
                                          <p:attrName>style.visibility</p:attrName>
                                        </p:attrNameLst>
                                      </p:cBhvr>
                                      <p:to>
                                        <p:strVal val="visible"/>
                                      </p:to>
                                    </p:set>
                                    <p:anim calcmode="lin" valueType="num">
                                      <p:cBhvr additive="base">
                                        <p:cTn id="145" dur="500" fill="hold"/>
                                        <p:tgtEl>
                                          <p:spTgt spid="858166"/>
                                        </p:tgtEl>
                                        <p:attrNameLst>
                                          <p:attrName>ppt_x</p:attrName>
                                        </p:attrNameLst>
                                      </p:cBhvr>
                                      <p:tavLst>
                                        <p:tav tm="0">
                                          <p:val>
                                            <p:strVal val="#ppt_x"/>
                                          </p:val>
                                        </p:tav>
                                        <p:tav tm="100000">
                                          <p:val>
                                            <p:strVal val="#ppt_x"/>
                                          </p:val>
                                        </p:tav>
                                      </p:tavLst>
                                    </p:anim>
                                    <p:anim calcmode="lin" valueType="num">
                                      <p:cBhvr additive="base">
                                        <p:cTn id="146" dur="500" fill="hold"/>
                                        <p:tgtEl>
                                          <p:spTgt spid="858166"/>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858165"/>
                                        </p:tgtEl>
                                        <p:attrNameLst>
                                          <p:attrName>style.visibility</p:attrName>
                                        </p:attrNameLst>
                                      </p:cBhvr>
                                      <p:to>
                                        <p:strVal val="visible"/>
                                      </p:to>
                                    </p:set>
                                    <p:anim calcmode="lin" valueType="num">
                                      <p:cBhvr additive="base">
                                        <p:cTn id="149" dur="500" fill="hold"/>
                                        <p:tgtEl>
                                          <p:spTgt spid="858165"/>
                                        </p:tgtEl>
                                        <p:attrNameLst>
                                          <p:attrName>ppt_x</p:attrName>
                                        </p:attrNameLst>
                                      </p:cBhvr>
                                      <p:tavLst>
                                        <p:tav tm="0">
                                          <p:val>
                                            <p:strVal val="#ppt_x"/>
                                          </p:val>
                                        </p:tav>
                                        <p:tav tm="100000">
                                          <p:val>
                                            <p:strVal val="#ppt_x"/>
                                          </p:val>
                                        </p:tav>
                                      </p:tavLst>
                                    </p:anim>
                                    <p:anim calcmode="lin" valueType="num">
                                      <p:cBhvr additive="base">
                                        <p:cTn id="150" dur="500" fill="hold"/>
                                        <p:tgtEl>
                                          <p:spTgt spid="858165"/>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858144"/>
                                        </p:tgtEl>
                                        <p:attrNameLst>
                                          <p:attrName>style.visibility</p:attrName>
                                        </p:attrNameLst>
                                      </p:cBhvr>
                                      <p:to>
                                        <p:strVal val="visible"/>
                                      </p:to>
                                    </p:set>
                                    <p:anim calcmode="lin" valueType="num">
                                      <p:cBhvr additive="base">
                                        <p:cTn id="153" dur="500" fill="hold"/>
                                        <p:tgtEl>
                                          <p:spTgt spid="858144"/>
                                        </p:tgtEl>
                                        <p:attrNameLst>
                                          <p:attrName>ppt_x</p:attrName>
                                        </p:attrNameLst>
                                      </p:cBhvr>
                                      <p:tavLst>
                                        <p:tav tm="0">
                                          <p:val>
                                            <p:strVal val="#ppt_x"/>
                                          </p:val>
                                        </p:tav>
                                        <p:tav tm="100000">
                                          <p:val>
                                            <p:strVal val="#ppt_x"/>
                                          </p:val>
                                        </p:tav>
                                      </p:tavLst>
                                    </p:anim>
                                    <p:anim calcmode="lin" valueType="num">
                                      <p:cBhvr additive="base">
                                        <p:cTn id="154" dur="500" fill="hold"/>
                                        <p:tgtEl>
                                          <p:spTgt spid="858144"/>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4" fill="hold" nodeType="clickEffect">
                                  <p:stCondLst>
                                    <p:cond delay="0"/>
                                  </p:stCondLst>
                                  <p:childTnLst>
                                    <p:set>
                                      <p:cBhvr>
                                        <p:cTn id="158" dur="1" fill="hold">
                                          <p:stCondLst>
                                            <p:cond delay="0"/>
                                          </p:stCondLst>
                                        </p:cTn>
                                        <p:tgtEl>
                                          <p:spTgt spid="858145"/>
                                        </p:tgtEl>
                                        <p:attrNameLst>
                                          <p:attrName>style.visibility</p:attrName>
                                        </p:attrNameLst>
                                      </p:cBhvr>
                                      <p:to>
                                        <p:strVal val="visible"/>
                                      </p:to>
                                    </p:set>
                                    <p:anim calcmode="lin" valueType="num">
                                      <p:cBhvr additive="base">
                                        <p:cTn id="159" dur="500" fill="hold"/>
                                        <p:tgtEl>
                                          <p:spTgt spid="858145"/>
                                        </p:tgtEl>
                                        <p:attrNameLst>
                                          <p:attrName>ppt_x</p:attrName>
                                        </p:attrNameLst>
                                      </p:cBhvr>
                                      <p:tavLst>
                                        <p:tav tm="0">
                                          <p:val>
                                            <p:strVal val="#ppt_x"/>
                                          </p:val>
                                        </p:tav>
                                        <p:tav tm="100000">
                                          <p:val>
                                            <p:strVal val="#ppt_x"/>
                                          </p:val>
                                        </p:tav>
                                      </p:tavLst>
                                    </p:anim>
                                    <p:anim calcmode="lin" valueType="num">
                                      <p:cBhvr additive="base">
                                        <p:cTn id="160" dur="500" fill="hold"/>
                                        <p:tgtEl>
                                          <p:spTgt spid="858145"/>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858167"/>
                                        </p:tgtEl>
                                        <p:attrNameLst>
                                          <p:attrName>style.visibility</p:attrName>
                                        </p:attrNameLst>
                                      </p:cBhvr>
                                      <p:to>
                                        <p:strVal val="visible"/>
                                      </p:to>
                                    </p:set>
                                    <p:anim calcmode="lin" valueType="num">
                                      <p:cBhvr additive="base">
                                        <p:cTn id="163" dur="500" fill="hold"/>
                                        <p:tgtEl>
                                          <p:spTgt spid="858167"/>
                                        </p:tgtEl>
                                        <p:attrNameLst>
                                          <p:attrName>ppt_x</p:attrName>
                                        </p:attrNameLst>
                                      </p:cBhvr>
                                      <p:tavLst>
                                        <p:tav tm="0">
                                          <p:val>
                                            <p:strVal val="#ppt_x"/>
                                          </p:val>
                                        </p:tav>
                                        <p:tav tm="100000">
                                          <p:val>
                                            <p:strVal val="#ppt_x"/>
                                          </p:val>
                                        </p:tav>
                                      </p:tavLst>
                                    </p:anim>
                                    <p:anim calcmode="lin" valueType="num">
                                      <p:cBhvr additive="base">
                                        <p:cTn id="164" dur="500" fill="hold"/>
                                        <p:tgtEl>
                                          <p:spTgt spid="858167"/>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858137"/>
                                        </p:tgtEl>
                                        <p:attrNameLst>
                                          <p:attrName>style.visibility</p:attrName>
                                        </p:attrNameLst>
                                      </p:cBhvr>
                                      <p:to>
                                        <p:strVal val="visible"/>
                                      </p:to>
                                    </p:set>
                                    <p:anim calcmode="lin" valueType="num">
                                      <p:cBhvr additive="base">
                                        <p:cTn id="167" dur="500" fill="hold"/>
                                        <p:tgtEl>
                                          <p:spTgt spid="858137"/>
                                        </p:tgtEl>
                                        <p:attrNameLst>
                                          <p:attrName>ppt_x</p:attrName>
                                        </p:attrNameLst>
                                      </p:cBhvr>
                                      <p:tavLst>
                                        <p:tav tm="0">
                                          <p:val>
                                            <p:strVal val="#ppt_x"/>
                                          </p:val>
                                        </p:tav>
                                        <p:tav tm="100000">
                                          <p:val>
                                            <p:strVal val="#ppt_x"/>
                                          </p:val>
                                        </p:tav>
                                      </p:tavLst>
                                    </p:anim>
                                    <p:anim calcmode="lin" valueType="num">
                                      <p:cBhvr additive="base">
                                        <p:cTn id="168" dur="500" fill="hold"/>
                                        <p:tgtEl>
                                          <p:spTgt spid="858137"/>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858139"/>
                                        </p:tgtEl>
                                        <p:attrNameLst>
                                          <p:attrName>style.visibility</p:attrName>
                                        </p:attrNameLst>
                                      </p:cBhvr>
                                      <p:to>
                                        <p:strVal val="visible"/>
                                      </p:to>
                                    </p:set>
                                    <p:anim calcmode="lin" valueType="num">
                                      <p:cBhvr additive="base">
                                        <p:cTn id="171" dur="500" fill="hold"/>
                                        <p:tgtEl>
                                          <p:spTgt spid="858139"/>
                                        </p:tgtEl>
                                        <p:attrNameLst>
                                          <p:attrName>ppt_x</p:attrName>
                                        </p:attrNameLst>
                                      </p:cBhvr>
                                      <p:tavLst>
                                        <p:tav tm="0">
                                          <p:val>
                                            <p:strVal val="#ppt_x"/>
                                          </p:val>
                                        </p:tav>
                                        <p:tav tm="100000">
                                          <p:val>
                                            <p:strVal val="#ppt_x"/>
                                          </p:val>
                                        </p:tav>
                                      </p:tavLst>
                                    </p:anim>
                                    <p:anim calcmode="lin" valueType="num">
                                      <p:cBhvr additive="base">
                                        <p:cTn id="172" dur="500" fill="hold"/>
                                        <p:tgtEl>
                                          <p:spTgt spid="858139"/>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858129"/>
                                        </p:tgtEl>
                                        <p:attrNameLst>
                                          <p:attrName>style.visibility</p:attrName>
                                        </p:attrNameLst>
                                      </p:cBhvr>
                                      <p:to>
                                        <p:strVal val="visible"/>
                                      </p:to>
                                    </p:set>
                                    <p:anim calcmode="lin" valueType="num">
                                      <p:cBhvr additive="base">
                                        <p:cTn id="175" dur="500" fill="hold"/>
                                        <p:tgtEl>
                                          <p:spTgt spid="858129"/>
                                        </p:tgtEl>
                                        <p:attrNameLst>
                                          <p:attrName>ppt_x</p:attrName>
                                        </p:attrNameLst>
                                      </p:cBhvr>
                                      <p:tavLst>
                                        <p:tav tm="0">
                                          <p:val>
                                            <p:strVal val="#ppt_x"/>
                                          </p:val>
                                        </p:tav>
                                        <p:tav tm="100000">
                                          <p:val>
                                            <p:strVal val="#ppt_x"/>
                                          </p:val>
                                        </p:tav>
                                      </p:tavLst>
                                    </p:anim>
                                    <p:anim calcmode="lin" valueType="num">
                                      <p:cBhvr additive="base">
                                        <p:cTn id="176" dur="500" fill="hold"/>
                                        <p:tgtEl>
                                          <p:spTgt spid="858129"/>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858126"/>
                                        </p:tgtEl>
                                        <p:attrNameLst>
                                          <p:attrName>style.visibility</p:attrName>
                                        </p:attrNameLst>
                                      </p:cBhvr>
                                      <p:to>
                                        <p:strVal val="visible"/>
                                      </p:to>
                                    </p:set>
                                    <p:anim calcmode="lin" valueType="num">
                                      <p:cBhvr additive="base">
                                        <p:cTn id="179" dur="500" fill="hold"/>
                                        <p:tgtEl>
                                          <p:spTgt spid="858126"/>
                                        </p:tgtEl>
                                        <p:attrNameLst>
                                          <p:attrName>ppt_x</p:attrName>
                                        </p:attrNameLst>
                                      </p:cBhvr>
                                      <p:tavLst>
                                        <p:tav tm="0">
                                          <p:val>
                                            <p:strVal val="#ppt_x"/>
                                          </p:val>
                                        </p:tav>
                                        <p:tav tm="100000">
                                          <p:val>
                                            <p:strVal val="#ppt_x"/>
                                          </p:val>
                                        </p:tav>
                                      </p:tavLst>
                                    </p:anim>
                                    <p:anim calcmode="lin" valueType="num">
                                      <p:cBhvr additive="base">
                                        <p:cTn id="180" dur="500" fill="hold"/>
                                        <p:tgtEl>
                                          <p:spTgt spid="858126"/>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858127"/>
                                        </p:tgtEl>
                                        <p:attrNameLst>
                                          <p:attrName>style.visibility</p:attrName>
                                        </p:attrNameLst>
                                      </p:cBhvr>
                                      <p:to>
                                        <p:strVal val="visible"/>
                                      </p:to>
                                    </p:set>
                                    <p:anim calcmode="lin" valueType="num">
                                      <p:cBhvr additive="base">
                                        <p:cTn id="183" dur="500" fill="hold"/>
                                        <p:tgtEl>
                                          <p:spTgt spid="858127"/>
                                        </p:tgtEl>
                                        <p:attrNameLst>
                                          <p:attrName>ppt_x</p:attrName>
                                        </p:attrNameLst>
                                      </p:cBhvr>
                                      <p:tavLst>
                                        <p:tav tm="0">
                                          <p:val>
                                            <p:strVal val="#ppt_x"/>
                                          </p:val>
                                        </p:tav>
                                        <p:tav tm="100000">
                                          <p:val>
                                            <p:strVal val="#ppt_x"/>
                                          </p:val>
                                        </p:tav>
                                      </p:tavLst>
                                    </p:anim>
                                    <p:anim calcmode="lin" valueType="num">
                                      <p:cBhvr additive="base">
                                        <p:cTn id="184" dur="500" fill="hold"/>
                                        <p:tgtEl>
                                          <p:spTgt spid="858127"/>
                                        </p:tgtEl>
                                        <p:attrNameLst>
                                          <p:attrName>ppt_y</p:attrName>
                                        </p:attrNameLst>
                                      </p:cBhvr>
                                      <p:tavLst>
                                        <p:tav tm="0">
                                          <p:val>
                                            <p:strVal val="1+#ppt_h/2"/>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nodeType="clickEffect">
                                  <p:stCondLst>
                                    <p:cond delay="0"/>
                                  </p:stCondLst>
                                  <p:childTnLst>
                                    <p:set>
                                      <p:cBhvr>
                                        <p:cTn id="188" dur="1" fill="hold">
                                          <p:stCondLst>
                                            <p:cond delay="0"/>
                                          </p:stCondLst>
                                        </p:cTn>
                                        <p:tgtEl>
                                          <p:spTgt spid="858162"/>
                                        </p:tgtEl>
                                        <p:attrNameLst>
                                          <p:attrName>style.visibility</p:attrName>
                                        </p:attrNameLst>
                                      </p:cBhvr>
                                      <p:to>
                                        <p:strVal val="visible"/>
                                      </p:to>
                                    </p:set>
                                    <p:anim calcmode="lin" valueType="num">
                                      <p:cBhvr additive="base">
                                        <p:cTn id="189" dur="500" fill="hold"/>
                                        <p:tgtEl>
                                          <p:spTgt spid="858162"/>
                                        </p:tgtEl>
                                        <p:attrNameLst>
                                          <p:attrName>ppt_x</p:attrName>
                                        </p:attrNameLst>
                                      </p:cBhvr>
                                      <p:tavLst>
                                        <p:tav tm="0">
                                          <p:val>
                                            <p:strVal val="#ppt_x"/>
                                          </p:val>
                                        </p:tav>
                                        <p:tav tm="100000">
                                          <p:val>
                                            <p:strVal val="#ppt_x"/>
                                          </p:val>
                                        </p:tav>
                                      </p:tavLst>
                                    </p:anim>
                                    <p:anim calcmode="lin" valueType="num">
                                      <p:cBhvr additive="base">
                                        <p:cTn id="190" dur="500" fill="hold"/>
                                        <p:tgtEl>
                                          <p:spTgt spid="858162"/>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858152"/>
                                        </p:tgtEl>
                                        <p:attrNameLst>
                                          <p:attrName>style.visibility</p:attrName>
                                        </p:attrNameLst>
                                      </p:cBhvr>
                                      <p:to>
                                        <p:strVal val="visible"/>
                                      </p:to>
                                    </p:set>
                                    <p:anim calcmode="lin" valueType="num">
                                      <p:cBhvr additive="base">
                                        <p:cTn id="193" dur="500" fill="hold"/>
                                        <p:tgtEl>
                                          <p:spTgt spid="858152"/>
                                        </p:tgtEl>
                                        <p:attrNameLst>
                                          <p:attrName>ppt_x</p:attrName>
                                        </p:attrNameLst>
                                      </p:cBhvr>
                                      <p:tavLst>
                                        <p:tav tm="0">
                                          <p:val>
                                            <p:strVal val="#ppt_x"/>
                                          </p:val>
                                        </p:tav>
                                        <p:tav tm="100000">
                                          <p:val>
                                            <p:strVal val="#ppt_x"/>
                                          </p:val>
                                        </p:tav>
                                      </p:tavLst>
                                    </p:anim>
                                    <p:anim calcmode="lin" valueType="num">
                                      <p:cBhvr additive="base">
                                        <p:cTn id="194" dur="500" fill="hold"/>
                                        <p:tgtEl>
                                          <p:spTgt spid="858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8116" grpId="0" animBg="1"/>
      <p:bldP spid="858117" grpId="0" animBg="1"/>
      <p:bldP spid="858118" grpId="0" animBg="1"/>
      <p:bldP spid="858119" grpId="0" animBg="1"/>
      <p:bldP spid="858120" grpId="0" animBg="1"/>
      <p:bldP spid="858121" grpId="0" animBg="1"/>
      <p:bldP spid="858122" grpId="0" animBg="1"/>
      <p:bldP spid="858123" grpId="0" animBg="1"/>
      <p:bldP spid="858124" grpId="0" animBg="1"/>
      <p:bldP spid="858125" grpId="0" animBg="1"/>
      <p:bldP spid="858126" grpId="0" animBg="1"/>
      <p:bldP spid="858127" grpId="0" animBg="1"/>
      <p:bldP spid="858131" grpId="0"/>
      <p:bldP spid="858132" grpId="0"/>
      <p:bldP spid="858133" grpId="0"/>
      <p:bldP spid="858134" grpId="0"/>
      <p:bldP spid="858135" grpId="0"/>
      <p:bldP spid="858136" grpId="0"/>
      <p:bldP spid="858137" grpId="0"/>
      <p:bldP spid="858148" grpId="0"/>
      <p:bldP spid="858149" grpId="0" animBg="1"/>
      <p:bldP spid="858146" grpId="0" animBg="1"/>
      <p:bldP spid="858161" grpId="0"/>
      <p:bldP spid="858162" grpId="0"/>
      <p:bldP spid="858163" grpId="0"/>
      <p:bldP spid="858164" grpId="0"/>
      <p:bldP spid="858166" grpId="0"/>
      <p:bldP spid="85816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编号占位符 5">
            <a:extLst>
              <a:ext uri="{FF2B5EF4-FFF2-40B4-BE49-F238E27FC236}">
                <a16:creationId xmlns:a16="http://schemas.microsoft.com/office/drawing/2014/main" id="{2AB275D1-D4EA-0689-AC42-9A5A17A21D6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800FC1C6-FF3A-4544-962B-BA0B23483F78}" type="slidenum">
              <a:rPr lang="zh-CN" altLang="en-US"/>
              <a:pPr eaLnBrk="0" hangingPunct="0"/>
              <a:t>431</a:t>
            </a:fld>
            <a:endParaRPr lang="zh-CN" altLang="en-US"/>
          </a:p>
        </p:txBody>
      </p:sp>
      <p:grpSp>
        <p:nvGrpSpPr>
          <p:cNvPr id="29698" name="Group 38">
            <a:extLst>
              <a:ext uri="{FF2B5EF4-FFF2-40B4-BE49-F238E27FC236}">
                <a16:creationId xmlns:a16="http://schemas.microsoft.com/office/drawing/2014/main" id="{7DEA0FE5-4A95-162F-71DC-B2F0F1D8E2BA}"/>
              </a:ext>
            </a:extLst>
          </p:cNvPr>
          <p:cNvGrpSpPr>
            <a:grpSpLocks/>
          </p:cNvGrpSpPr>
          <p:nvPr/>
        </p:nvGrpSpPr>
        <p:grpSpPr bwMode="auto">
          <a:xfrm>
            <a:off x="333375" y="1171575"/>
            <a:ext cx="8475663" cy="5291138"/>
            <a:chOff x="210" y="738"/>
            <a:chExt cx="5339" cy="3333"/>
          </a:xfrm>
        </p:grpSpPr>
        <p:pic>
          <p:nvPicPr>
            <p:cNvPr id="29699" name="Picture 6">
              <a:extLst>
                <a:ext uri="{FF2B5EF4-FFF2-40B4-BE49-F238E27FC236}">
                  <a16:creationId xmlns:a16="http://schemas.microsoft.com/office/drawing/2014/main" id="{29697E13-A8A7-90C6-CD67-AA86F51BF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 y="3129"/>
              <a:ext cx="5329"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8">
              <a:extLst>
                <a:ext uri="{FF2B5EF4-FFF2-40B4-BE49-F238E27FC236}">
                  <a16:creationId xmlns:a16="http://schemas.microsoft.com/office/drawing/2014/main" id="{52BECEAD-9654-07C6-1DED-2B47161AB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 y="738"/>
              <a:ext cx="533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9">
              <a:extLst>
                <a:ext uri="{FF2B5EF4-FFF2-40B4-BE49-F238E27FC236}">
                  <a16:creationId xmlns:a16="http://schemas.microsoft.com/office/drawing/2014/main" id="{7ED305D5-29EE-F508-D2EB-084F535DD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 y="1105"/>
              <a:ext cx="5310" cy="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37">
              <a:extLst>
                <a:ext uri="{FF2B5EF4-FFF2-40B4-BE49-F238E27FC236}">
                  <a16:creationId xmlns:a16="http://schemas.microsoft.com/office/drawing/2014/main" id="{26229493-D468-6775-FBD3-DB2A6ED8D7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 y="2253"/>
              <a:ext cx="5310"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5">
              <a:extLst>
                <a:ext uri="{FF2B5EF4-FFF2-40B4-BE49-F238E27FC236}">
                  <a16:creationId xmlns:a16="http://schemas.microsoft.com/office/drawing/2014/main" id="{56F3D05F-12F8-A191-8A61-F1D725E307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 y="2403"/>
              <a:ext cx="5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4" name="Rectangle 11">
            <a:extLst>
              <a:ext uri="{FF2B5EF4-FFF2-40B4-BE49-F238E27FC236}">
                <a16:creationId xmlns:a16="http://schemas.microsoft.com/office/drawing/2014/main" id="{4C3778E5-CB6D-8589-4BF9-8A74026C1436}"/>
              </a:ext>
            </a:extLst>
          </p:cNvPr>
          <p:cNvSpPr>
            <a:spLocks noChangeArrowheads="1"/>
          </p:cNvSpPr>
          <p:nvPr/>
        </p:nvSpPr>
        <p:spPr bwMode="auto">
          <a:xfrm>
            <a:off x="1276350" y="147638"/>
            <a:ext cx="77724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000">
                <a:solidFill>
                  <a:schemeClr val="tx2"/>
                </a:solidFill>
                <a:latin typeface="黑体" panose="02010609060101010101" pitchFamily="49" charset="-122"/>
                <a:ea typeface="黑体" panose="02010609060101010101" pitchFamily="49" charset="-122"/>
              </a:rPr>
              <a:t>基于检查点的数据恢复过程</a:t>
            </a:r>
            <a:endParaRPr lang="en-US" altLang="zh-CN" sz="2000">
              <a:solidFill>
                <a:schemeClr val="tx2"/>
              </a:solidFill>
              <a:latin typeface="黑体" panose="02010609060101010101" pitchFamily="49" charset="-122"/>
              <a:ea typeface="黑体" panose="02010609060101010101" pitchFamily="49" charset="-122"/>
            </a:endParaRPr>
          </a:p>
        </p:txBody>
      </p:sp>
      <p:grpSp>
        <p:nvGrpSpPr>
          <p:cNvPr id="840720" name="Group 16">
            <a:extLst>
              <a:ext uri="{FF2B5EF4-FFF2-40B4-BE49-F238E27FC236}">
                <a16:creationId xmlns:a16="http://schemas.microsoft.com/office/drawing/2014/main" id="{071B91C5-2433-4576-0A37-8F93D95BE253}"/>
              </a:ext>
            </a:extLst>
          </p:cNvPr>
          <p:cNvGrpSpPr>
            <a:grpSpLocks/>
          </p:cNvGrpSpPr>
          <p:nvPr/>
        </p:nvGrpSpPr>
        <p:grpSpPr bwMode="auto">
          <a:xfrm>
            <a:off x="371475" y="1447800"/>
            <a:ext cx="4533900" cy="9525"/>
            <a:chOff x="234" y="912"/>
            <a:chExt cx="2856" cy="6"/>
          </a:xfrm>
        </p:grpSpPr>
        <p:sp>
          <p:nvSpPr>
            <p:cNvPr id="840717" name="Line 13">
              <a:extLst>
                <a:ext uri="{FF2B5EF4-FFF2-40B4-BE49-F238E27FC236}">
                  <a16:creationId xmlns:a16="http://schemas.microsoft.com/office/drawing/2014/main" id="{93F553EC-795A-C709-7BB6-DE450B2350F3}"/>
                </a:ext>
              </a:extLst>
            </p:cNvPr>
            <p:cNvSpPr>
              <a:spLocks noChangeShapeType="1"/>
            </p:cNvSpPr>
            <p:nvPr/>
          </p:nvSpPr>
          <p:spPr bwMode="auto">
            <a:xfrm>
              <a:off x="234" y="912"/>
              <a:ext cx="61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18" name="Line 14">
              <a:extLst>
                <a:ext uri="{FF2B5EF4-FFF2-40B4-BE49-F238E27FC236}">
                  <a16:creationId xmlns:a16="http://schemas.microsoft.com/office/drawing/2014/main" id="{AA8A3E74-3BE2-6361-5BA1-44598C1D50F9}"/>
                </a:ext>
              </a:extLst>
            </p:cNvPr>
            <p:cNvSpPr>
              <a:spLocks noChangeShapeType="1"/>
            </p:cNvSpPr>
            <p:nvPr/>
          </p:nvSpPr>
          <p:spPr bwMode="auto">
            <a:xfrm>
              <a:off x="1608" y="912"/>
              <a:ext cx="35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40719" name="Line 15">
              <a:extLst>
                <a:ext uri="{FF2B5EF4-FFF2-40B4-BE49-F238E27FC236}">
                  <a16:creationId xmlns:a16="http://schemas.microsoft.com/office/drawing/2014/main" id="{CBE864AE-E31E-C36C-65B8-A19C857FC847}"/>
                </a:ext>
              </a:extLst>
            </p:cNvPr>
            <p:cNvSpPr>
              <a:spLocks noChangeShapeType="1"/>
            </p:cNvSpPr>
            <p:nvPr/>
          </p:nvSpPr>
          <p:spPr bwMode="auto">
            <a:xfrm>
              <a:off x="2730" y="918"/>
              <a:ext cx="36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40735" name="Group 31">
            <a:extLst>
              <a:ext uri="{FF2B5EF4-FFF2-40B4-BE49-F238E27FC236}">
                <a16:creationId xmlns:a16="http://schemas.microsoft.com/office/drawing/2014/main" id="{FD0A4ECB-2CB7-607C-87A9-5750911F9E32}"/>
              </a:ext>
            </a:extLst>
          </p:cNvPr>
          <p:cNvGrpSpPr>
            <a:grpSpLocks/>
          </p:cNvGrpSpPr>
          <p:nvPr/>
        </p:nvGrpSpPr>
        <p:grpSpPr bwMode="auto">
          <a:xfrm>
            <a:off x="2800350" y="1762125"/>
            <a:ext cx="3124200" cy="0"/>
            <a:chOff x="1764" y="1110"/>
            <a:chExt cx="1968" cy="0"/>
          </a:xfrm>
        </p:grpSpPr>
        <p:sp>
          <p:nvSpPr>
            <p:cNvPr id="840721" name="Line 17">
              <a:extLst>
                <a:ext uri="{FF2B5EF4-FFF2-40B4-BE49-F238E27FC236}">
                  <a16:creationId xmlns:a16="http://schemas.microsoft.com/office/drawing/2014/main" id="{E9CCE7B3-69F0-2722-6B2B-59D54D6F78B8}"/>
                </a:ext>
              </a:extLst>
            </p:cNvPr>
            <p:cNvSpPr>
              <a:spLocks noChangeShapeType="1"/>
            </p:cNvSpPr>
            <p:nvPr/>
          </p:nvSpPr>
          <p:spPr bwMode="auto">
            <a:xfrm>
              <a:off x="1764" y="1110"/>
              <a:ext cx="86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22" name="Line 18">
              <a:extLst>
                <a:ext uri="{FF2B5EF4-FFF2-40B4-BE49-F238E27FC236}">
                  <a16:creationId xmlns:a16="http://schemas.microsoft.com/office/drawing/2014/main" id="{BB355777-9C4F-6B6C-7A1F-95DD67F42280}"/>
                </a:ext>
              </a:extLst>
            </p:cNvPr>
            <p:cNvSpPr>
              <a:spLocks noChangeShapeType="1"/>
            </p:cNvSpPr>
            <p:nvPr/>
          </p:nvSpPr>
          <p:spPr bwMode="auto">
            <a:xfrm>
              <a:off x="2892" y="1110"/>
              <a:ext cx="840" cy="0"/>
            </a:xfrm>
            <a:prstGeom prst="line">
              <a:avLst/>
            </a:prstGeom>
            <a:noFill/>
            <a:ln w="2857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40757" name="Group 53">
            <a:extLst>
              <a:ext uri="{FF2B5EF4-FFF2-40B4-BE49-F238E27FC236}">
                <a16:creationId xmlns:a16="http://schemas.microsoft.com/office/drawing/2014/main" id="{D29297E4-6525-3ABE-5205-4609AAA41C1B}"/>
              </a:ext>
            </a:extLst>
          </p:cNvPr>
          <p:cNvGrpSpPr>
            <a:grpSpLocks/>
          </p:cNvGrpSpPr>
          <p:nvPr/>
        </p:nvGrpSpPr>
        <p:grpSpPr bwMode="auto">
          <a:xfrm>
            <a:off x="2028825" y="3778250"/>
            <a:ext cx="5959475" cy="274638"/>
            <a:chOff x="1278" y="2380"/>
            <a:chExt cx="3754" cy="173"/>
          </a:xfrm>
        </p:grpSpPr>
        <p:sp>
          <p:nvSpPr>
            <p:cNvPr id="840731" name="Line 27">
              <a:extLst>
                <a:ext uri="{FF2B5EF4-FFF2-40B4-BE49-F238E27FC236}">
                  <a16:creationId xmlns:a16="http://schemas.microsoft.com/office/drawing/2014/main" id="{F569153D-9124-8791-8DB7-EA9999D5474F}"/>
                </a:ext>
              </a:extLst>
            </p:cNvPr>
            <p:cNvSpPr>
              <a:spLocks noChangeShapeType="1"/>
            </p:cNvSpPr>
            <p:nvPr/>
          </p:nvSpPr>
          <p:spPr bwMode="auto">
            <a:xfrm>
              <a:off x="1278" y="2406"/>
              <a:ext cx="70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nvGrpSpPr>
            <p:cNvPr id="29714" name="Group 35">
              <a:extLst>
                <a:ext uri="{FF2B5EF4-FFF2-40B4-BE49-F238E27FC236}">
                  <a16:creationId xmlns:a16="http://schemas.microsoft.com/office/drawing/2014/main" id="{E884F28D-69DB-928C-668D-943EA7BCE33D}"/>
                </a:ext>
              </a:extLst>
            </p:cNvPr>
            <p:cNvGrpSpPr>
              <a:grpSpLocks/>
            </p:cNvGrpSpPr>
            <p:nvPr/>
          </p:nvGrpSpPr>
          <p:grpSpPr bwMode="auto">
            <a:xfrm>
              <a:off x="2934" y="2380"/>
              <a:ext cx="2098" cy="173"/>
              <a:chOff x="2934" y="2380"/>
              <a:chExt cx="2098" cy="173"/>
            </a:xfrm>
          </p:grpSpPr>
          <p:sp>
            <p:nvSpPr>
              <p:cNvPr id="840732" name="Line 28">
                <a:extLst>
                  <a:ext uri="{FF2B5EF4-FFF2-40B4-BE49-F238E27FC236}">
                    <a16:creationId xmlns:a16="http://schemas.microsoft.com/office/drawing/2014/main" id="{49826D27-5E2A-DDFB-F385-6E84562C102A}"/>
                  </a:ext>
                </a:extLst>
              </p:cNvPr>
              <p:cNvSpPr>
                <a:spLocks noChangeShapeType="1"/>
              </p:cNvSpPr>
              <p:nvPr/>
            </p:nvSpPr>
            <p:spPr bwMode="auto">
              <a:xfrm>
                <a:off x="2934" y="2400"/>
                <a:ext cx="112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29716" name="Rectangle 29">
                <a:extLst>
                  <a:ext uri="{FF2B5EF4-FFF2-40B4-BE49-F238E27FC236}">
                    <a16:creationId xmlns:a16="http://schemas.microsoft.com/office/drawing/2014/main" id="{1F424349-BD49-838E-8428-F0EA78A5270E}"/>
                  </a:ext>
                </a:extLst>
              </p:cNvPr>
              <p:cNvSpPr>
                <a:spLocks noChangeArrowheads="1"/>
              </p:cNvSpPr>
              <p:nvPr/>
            </p:nvSpPr>
            <p:spPr bwMode="auto">
              <a:xfrm>
                <a:off x="4052" y="2380"/>
                <a:ext cx="9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rPr>
                  <a:t>需要恢复的事务集合</a:t>
                </a:r>
              </a:p>
            </p:txBody>
          </p:sp>
          <p:sp>
            <p:nvSpPr>
              <p:cNvPr id="840734" name="Line 30">
                <a:extLst>
                  <a:ext uri="{FF2B5EF4-FFF2-40B4-BE49-F238E27FC236}">
                    <a16:creationId xmlns:a16="http://schemas.microsoft.com/office/drawing/2014/main" id="{7C65204B-F419-71DD-ACC6-696415451829}"/>
                  </a:ext>
                </a:extLst>
              </p:cNvPr>
              <p:cNvSpPr>
                <a:spLocks noChangeShapeType="1"/>
              </p:cNvSpPr>
              <p:nvPr/>
            </p:nvSpPr>
            <p:spPr bwMode="auto">
              <a:xfrm>
                <a:off x="3606" y="2406"/>
                <a:ext cx="468" cy="60"/>
              </a:xfrm>
              <a:prstGeom prst="line">
                <a:avLst/>
              </a:prstGeom>
              <a:noFill/>
              <a:ln w="19050">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grpSp>
        <p:nvGrpSpPr>
          <p:cNvPr id="840738" name="Group 34">
            <a:extLst>
              <a:ext uri="{FF2B5EF4-FFF2-40B4-BE49-F238E27FC236}">
                <a16:creationId xmlns:a16="http://schemas.microsoft.com/office/drawing/2014/main" id="{463E19EE-9487-F2D7-DF9D-96F95D57D77D}"/>
              </a:ext>
            </a:extLst>
          </p:cNvPr>
          <p:cNvGrpSpPr>
            <a:grpSpLocks/>
          </p:cNvGrpSpPr>
          <p:nvPr/>
        </p:nvGrpSpPr>
        <p:grpSpPr bwMode="auto">
          <a:xfrm>
            <a:off x="1276350" y="2305050"/>
            <a:ext cx="6934200" cy="1228725"/>
            <a:chOff x="804" y="1452"/>
            <a:chExt cx="4368" cy="774"/>
          </a:xfrm>
        </p:grpSpPr>
        <p:sp>
          <p:nvSpPr>
            <p:cNvPr id="840723" name="Line 19">
              <a:extLst>
                <a:ext uri="{FF2B5EF4-FFF2-40B4-BE49-F238E27FC236}">
                  <a16:creationId xmlns:a16="http://schemas.microsoft.com/office/drawing/2014/main" id="{94FF7735-D161-DAD5-0D14-0B07642EFA90}"/>
                </a:ext>
              </a:extLst>
            </p:cNvPr>
            <p:cNvSpPr>
              <a:spLocks noChangeShapeType="1"/>
            </p:cNvSpPr>
            <p:nvPr/>
          </p:nvSpPr>
          <p:spPr bwMode="auto">
            <a:xfrm flipV="1">
              <a:off x="1704" y="1464"/>
              <a:ext cx="720"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40724" name="Line 20">
              <a:extLst>
                <a:ext uri="{FF2B5EF4-FFF2-40B4-BE49-F238E27FC236}">
                  <a16:creationId xmlns:a16="http://schemas.microsoft.com/office/drawing/2014/main" id="{CDAC1A0D-6F2E-C719-470E-E9654E4B1633}"/>
                </a:ext>
              </a:extLst>
            </p:cNvPr>
            <p:cNvSpPr>
              <a:spLocks noChangeShapeType="1"/>
            </p:cNvSpPr>
            <p:nvPr/>
          </p:nvSpPr>
          <p:spPr bwMode="auto">
            <a:xfrm>
              <a:off x="804" y="1842"/>
              <a:ext cx="246" cy="0"/>
            </a:xfrm>
            <a:prstGeom prst="line">
              <a:avLst/>
            </a:prstGeom>
            <a:noFill/>
            <a:ln w="2857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25" name="Line 21">
              <a:extLst>
                <a:ext uri="{FF2B5EF4-FFF2-40B4-BE49-F238E27FC236}">
                  <a16:creationId xmlns:a16="http://schemas.microsoft.com/office/drawing/2014/main" id="{B092CD55-ED09-5665-FAF1-C25BBA8C5FF7}"/>
                </a:ext>
              </a:extLst>
            </p:cNvPr>
            <p:cNvSpPr>
              <a:spLocks noChangeShapeType="1"/>
            </p:cNvSpPr>
            <p:nvPr/>
          </p:nvSpPr>
          <p:spPr bwMode="auto">
            <a:xfrm>
              <a:off x="1224" y="1668"/>
              <a:ext cx="102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26" name="Line 22">
              <a:extLst>
                <a:ext uri="{FF2B5EF4-FFF2-40B4-BE49-F238E27FC236}">
                  <a16:creationId xmlns:a16="http://schemas.microsoft.com/office/drawing/2014/main" id="{75E70641-844E-7BDF-966C-0512C21E54BC}"/>
                </a:ext>
              </a:extLst>
            </p:cNvPr>
            <p:cNvSpPr>
              <a:spLocks noChangeShapeType="1"/>
            </p:cNvSpPr>
            <p:nvPr/>
          </p:nvSpPr>
          <p:spPr bwMode="auto">
            <a:xfrm>
              <a:off x="3642" y="1662"/>
              <a:ext cx="79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27" name="Line 23">
              <a:extLst>
                <a:ext uri="{FF2B5EF4-FFF2-40B4-BE49-F238E27FC236}">
                  <a16:creationId xmlns:a16="http://schemas.microsoft.com/office/drawing/2014/main" id="{1632DE7E-8FBD-CDE2-B2DA-D3FF28E19AA7}"/>
                </a:ext>
              </a:extLst>
            </p:cNvPr>
            <p:cNvSpPr>
              <a:spLocks noChangeShapeType="1"/>
            </p:cNvSpPr>
            <p:nvPr/>
          </p:nvSpPr>
          <p:spPr bwMode="auto">
            <a:xfrm>
              <a:off x="1266" y="2226"/>
              <a:ext cx="66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28" name="Line 24">
              <a:extLst>
                <a:ext uri="{FF2B5EF4-FFF2-40B4-BE49-F238E27FC236}">
                  <a16:creationId xmlns:a16="http://schemas.microsoft.com/office/drawing/2014/main" id="{DD57F6D8-203A-6A1A-0BDB-A4C40569CCCD}"/>
                </a:ext>
              </a:extLst>
            </p:cNvPr>
            <p:cNvSpPr>
              <a:spLocks noChangeShapeType="1"/>
            </p:cNvSpPr>
            <p:nvPr/>
          </p:nvSpPr>
          <p:spPr bwMode="auto">
            <a:xfrm flipV="1">
              <a:off x="4014" y="2220"/>
              <a:ext cx="1158"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40729" name="Line 25">
              <a:extLst>
                <a:ext uri="{FF2B5EF4-FFF2-40B4-BE49-F238E27FC236}">
                  <a16:creationId xmlns:a16="http://schemas.microsoft.com/office/drawing/2014/main" id="{83CC2551-82BB-46D2-517E-ECFD5C2108DF}"/>
                </a:ext>
              </a:extLst>
            </p:cNvPr>
            <p:cNvSpPr>
              <a:spLocks noChangeShapeType="1"/>
            </p:cNvSpPr>
            <p:nvPr/>
          </p:nvSpPr>
          <p:spPr bwMode="auto">
            <a:xfrm flipV="1">
              <a:off x="2190" y="2214"/>
              <a:ext cx="684"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40730" name="Line 26">
              <a:extLst>
                <a:ext uri="{FF2B5EF4-FFF2-40B4-BE49-F238E27FC236}">
                  <a16:creationId xmlns:a16="http://schemas.microsoft.com/office/drawing/2014/main" id="{D698E752-42BF-31CB-257C-B778A327DBBE}"/>
                </a:ext>
              </a:extLst>
            </p:cNvPr>
            <p:cNvSpPr>
              <a:spLocks noChangeShapeType="1"/>
            </p:cNvSpPr>
            <p:nvPr/>
          </p:nvSpPr>
          <p:spPr bwMode="auto">
            <a:xfrm flipV="1">
              <a:off x="2976" y="2028"/>
              <a:ext cx="870"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40737" name="Line 33">
              <a:extLst>
                <a:ext uri="{FF2B5EF4-FFF2-40B4-BE49-F238E27FC236}">
                  <a16:creationId xmlns:a16="http://schemas.microsoft.com/office/drawing/2014/main" id="{E27490C1-6704-298E-9F25-94E2C72D50B9}"/>
                </a:ext>
              </a:extLst>
            </p:cNvPr>
            <p:cNvSpPr>
              <a:spLocks noChangeShapeType="1"/>
            </p:cNvSpPr>
            <p:nvPr/>
          </p:nvSpPr>
          <p:spPr bwMode="auto">
            <a:xfrm flipV="1">
              <a:off x="2712" y="1452"/>
              <a:ext cx="1008"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grpSp>
      <p:grpSp>
        <p:nvGrpSpPr>
          <p:cNvPr id="840754" name="Group 50">
            <a:extLst>
              <a:ext uri="{FF2B5EF4-FFF2-40B4-BE49-F238E27FC236}">
                <a16:creationId xmlns:a16="http://schemas.microsoft.com/office/drawing/2014/main" id="{A38AED2F-F7B3-2D6C-B228-7A1F083B4FC0}"/>
              </a:ext>
            </a:extLst>
          </p:cNvPr>
          <p:cNvGrpSpPr>
            <a:grpSpLocks/>
          </p:cNvGrpSpPr>
          <p:nvPr/>
        </p:nvGrpSpPr>
        <p:grpSpPr bwMode="auto">
          <a:xfrm>
            <a:off x="2209800" y="4391025"/>
            <a:ext cx="5238750" cy="0"/>
            <a:chOff x="1392" y="2766"/>
            <a:chExt cx="3300" cy="0"/>
          </a:xfrm>
        </p:grpSpPr>
        <p:sp>
          <p:nvSpPr>
            <p:cNvPr id="840743" name="Line 39">
              <a:extLst>
                <a:ext uri="{FF2B5EF4-FFF2-40B4-BE49-F238E27FC236}">
                  <a16:creationId xmlns:a16="http://schemas.microsoft.com/office/drawing/2014/main" id="{F699A8F3-2CB8-2044-3741-F847E05024A3}"/>
                </a:ext>
              </a:extLst>
            </p:cNvPr>
            <p:cNvSpPr>
              <a:spLocks noChangeShapeType="1"/>
            </p:cNvSpPr>
            <p:nvPr/>
          </p:nvSpPr>
          <p:spPr bwMode="auto">
            <a:xfrm>
              <a:off x="1392" y="2766"/>
              <a:ext cx="143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44" name="Line 40">
              <a:extLst>
                <a:ext uri="{FF2B5EF4-FFF2-40B4-BE49-F238E27FC236}">
                  <a16:creationId xmlns:a16="http://schemas.microsoft.com/office/drawing/2014/main" id="{4FFF82E5-04B2-81A2-F0BE-DD57BDC9D938}"/>
                </a:ext>
              </a:extLst>
            </p:cNvPr>
            <p:cNvSpPr>
              <a:spLocks noChangeShapeType="1"/>
            </p:cNvSpPr>
            <p:nvPr/>
          </p:nvSpPr>
          <p:spPr bwMode="auto">
            <a:xfrm>
              <a:off x="3954" y="2766"/>
              <a:ext cx="738" cy="0"/>
            </a:xfrm>
            <a:prstGeom prst="line">
              <a:avLst/>
            </a:prstGeom>
            <a:noFill/>
            <a:ln w="2857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40755" name="Group 51">
            <a:extLst>
              <a:ext uri="{FF2B5EF4-FFF2-40B4-BE49-F238E27FC236}">
                <a16:creationId xmlns:a16="http://schemas.microsoft.com/office/drawing/2014/main" id="{68BA4EF9-F014-FD07-70B4-11710617FCCE}"/>
              </a:ext>
            </a:extLst>
          </p:cNvPr>
          <p:cNvGrpSpPr>
            <a:grpSpLocks/>
          </p:cNvGrpSpPr>
          <p:nvPr/>
        </p:nvGrpSpPr>
        <p:grpSpPr bwMode="auto">
          <a:xfrm>
            <a:off x="1238250" y="4667250"/>
            <a:ext cx="7534275" cy="1533525"/>
            <a:chOff x="780" y="2940"/>
            <a:chExt cx="4746" cy="966"/>
          </a:xfrm>
        </p:grpSpPr>
        <p:sp>
          <p:nvSpPr>
            <p:cNvPr id="840745" name="Line 41">
              <a:extLst>
                <a:ext uri="{FF2B5EF4-FFF2-40B4-BE49-F238E27FC236}">
                  <a16:creationId xmlns:a16="http://schemas.microsoft.com/office/drawing/2014/main" id="{BEEF98A0-D0CA-0AD9-E280-BC610BCDDF7C}"/>
                </a:ext>
              </a:extLst>
            </p:cNvPr>
            <p:cNvSpPr>
              <a:spLocks noChangeShapeType="1"/>
            </p:cNvSpPr>
            <p:nvPr/>
          </p:nvSpPr>
          <p:spPr bwMode="auto">
            <a:xfrm>
              <a:off x="1290" y="2946"/>
              <a:ext cx="159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46" name="Line 42">
              <a:extLst>
                <a:ext uri="{FF2B5EF4-FFF2-40B4-BE49-F238E27FC236}">
                  <a16:creationId xmlns:a16="http://schemas.microsoft.com/office/drawing/2014/main" id="{A5414DDC-0685-BFF6-C630-C38CAD382E6E}"/>
                </a:ext>
              </a:extLst>
            </p:cNvPr>
            <p:cNvSpPr>
              <a:spLocks noChangeShapeType="1"/>
            </p:cNvSpPr>
            <p:nvPr/>
          </p:nvSpPr>
          <p:spPr bwMode="auto">
            <a:xfrm>
              <a:off x="3432" y="2940"/>
              <a:ext cx="240" cy="0"/>
            </a:xfrm>
            <a:prstGeom prst="line">
              <a:avLst/>
            </a:prstGeom>
            <a:noFill/>
            <a:ln w="2857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47" name="Line 43">
              <a:extLst>
                <a:ext uri="{FF2B5EF4-FFF2-40B4-BE49-F238E27FC236}">
                  <a16:creationId xmlns:a16="http://schemas.microsoft.com/office/drawing/2014/main" id="{34BC9262-E289-6F03-B940-8B2CDCCA7F31}"/>
                </a:ext>
              </a:extLst>
            </p:cNvPr>
            <p:cNvSpPr>
              <a:spLocks noChangeShapeType="1"/>
            </p:cNvSpPr>
            <p:nvPr/>
          </p:nvSpPr>
          <p:spPr bwMode="auto">
            <a:xfrm>
              <a:off x="2304" y="3330"/>
              <a:ext cx="69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48" name="Line 44">
              <a:extLst>
                <a:ext uri="{FF2B5EF4-FFF2-40B4-BE49-F238E27FC236}">
                  <a16:creationId xmlns:a16="http://schemas.microsoft.com/office/drawing/2014/main" id="{F05E7B4B-EDCF-AC34-1E93-BC6DD198B5E3}"/>
                </a:ext>
              </a:extLst>
            </p:cNvPr>
            <p:cNvSpPr>
              <a:spLocks noChangeShapeType="1"/>
            </p:cNvSpPr>
            <p:nvPr/>
          </p:nvSpPr>
          <p:spPr bwMode="auto">
            <a:xfrm>
              <a:off x="4386" y="3324"/>
              <a:ext cx="114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49" name="Line 45">
              <a:extLst>
                <a:ext uri="{FF2B5EF4-FFF2-40B4-BE49-F238E27FC236}">
                  <a16:creationId xmlns:a16="http://schemas.microsoft.com/office/drawing/2014/main" id="{36FB4466-0E4F-0635-95AE-F998881E6A5D}"/>
                </a:ext>
              </a:extLst>
            </p:cNvPr>
            <p:cNvSpPr>
              <a:spLocks noChangeShapeType="1"/>
            </p:cNvSpPr>
            <p:nvPr/>
          </p:nvSpPr>
          <p:spPr bwMode="auto">
            <a:xfrm flipV="1">
              <a:off x="1548" y="3516"/>
              <a:ext cx="1140"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40750" name="Line 46">
              <a:extLst>
                <a:ext uri="{FF2B5EF4-FFF2-40B4-BE49-F238E27FC236}">
                  <a16:creationId xmlns:a16="http://schemas.microsoft.com/office/drawing/2014/main" id="{6CF1C31C-FCCC-8314-0C8E-98B83343014C}"/>
                </a:ext>
              </a:extLst>
            </p:cNvPr>
            <p:cNvSpPr>
              <a:spLocks noChangeShapeType="1"/>
            </p:cNvSpPr>
            <p:nvPr/>
          </p:nvSpPr>
          <p:spPr bwMode="auto">
            <a:xfrm>
              <a:off x="780" y="3702"/>
              <a:ext cx="82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51" name="Line 47">
              <a:extLst>
                <a:ext uri="{FF2B5EF4-FFF2-40B4-BE49-F238E27FC236}">
                  <a16:creationId xmlns:a16="http://schemas.microsoft.com/office/drawing/2014/main" id="{62284160-341C-4B4B-A9FF-4D4FD910746D}"/>
                </a:ext>
              </a:extLst>
            </p:cNvPr>
            <p:cNvSpPr>
              <a:spLocks noChangeShapeType="1"/>
            </p:cNvSpPr>
            <p:nvPr/>
          </p:nvSpPr>
          <p:spPr bwMode="auto">
            <a:xfrm>
              <a:off x="1224" y="3906"/>
              <a:ext cx="76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40756" name="Group 52">
            <a:extLst>
              <a:ext uri="{FF2B5EF4-FFF2-40B4-BE49-F238E27FC236}">
                <a16:creationId xmlns:a16="http://schemas.microsoft.com/office/drawing/2014/main" id="{59EAE77D-7473-DD29-135A-520D5D504F05}"/>
              </a:ext>
            </a:extLst>
          </p:cNvPr>
          <p:cNvGrpSpPr>
            <a:grpSpLocks/>
          </p:cNvGrpSpPr>
          <p:nvPr/>
        </p:nvGrpSpPr>
        <p:grpSpPr bwMode="auto">
          <a:xfrm>
            <a:off x="2190750" y="6477000"/>
            <a:ext cx="4495800" cy="0"/>
            <a:chOff x="1380" y="4080"/>
            <a:chExt cx="2832" cy="0"/>
          </a:xfrm>
        </p:grpSpPr>
        <p:sp>
          <p:nvSpPr>
            <p:cNvPr id="840752" name="Line 48">
              <a:extLst>
                <a:ext uri="{FF2B5EF4-FFF2-40B4-BE49-F238E27FC236}">
                  <a16:creationId xmlns:a16="http://schemas.microsoft.com/office/drawing/2014/main" id="{F32313DC-2190-1165-B048-2E743676E264}"/>
                </a:ext>
              </a:extLst>
            </p:cNvPr>
            <p:cNvSpPr>
              <a:spLocks noChangeShapeType="1"/>
            </p:cNvSpPr>
            <p:nvPr/>
          </p:nvSpPr>
          <p:spPr bwMode="auto">
            <a:xfrm>
              <a:off x="1380" y="4080"/>
              <a:ext cx="71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0753" name="Line 49">
              <a:extLst>
                <a:ext uri="{FF2B5EF4-FFF2-40B4-BE49-F238E27FC236}">
                  <a16:creationId xmlns:a16="http://schemas.microsoft.com/office/drawing/2014/main" id="{5F945B57-EA45-8A16-EB79-AB2C0FF25782}"/>
                </a:ext>
              </a:extLst>
            </p:cNvPr>
            <p:cNvSpPr>
              <a:spLocks noChangeShapeType="1"/>
            </p:cNvSpPr>
            <p:nvPr/>
          </p:nvSpPr>
          <p:spPr bwMode="auto">
            <a:xfrm>
              <a:off x="2856" y="4080"/>
              <a:ext cx="135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sp>
        <p:nvSpPr>
          <p:cNvPr id="840758" name="Rectangle 54">
            <a:extLst>
              <a:ext uri="{FF2B5EF4-FFF2-40B4-BE49-F238E27FC236}">
                <a16:creationId xmlns:a16="http://schemas.microsoft.com/office/drawing/2014/main" id="{31B8B2C6-843D-2837-D5EE-FEBD857DB157}"/>
              </a:ext>
            </a:extLst>
          </p:cNvPr>
          <p:cNvSpPr>
            <a:spLocks noChangeArrowheads="1"/>
          </p:cNvSpPr>
          <p:nvPr/>
        </p:nvSpPr>
        <p:spPr bwMode="auto">
          <a:xfrm>
            <a:off x="803275" y="6583363"/>
            <a:ext cx="2622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t>（基于检查点进行恢复的直观</a:t>
            </a:r>
            <a:r>
              <a:rPr lang="zh-CN" altLang="en-US">
                <a:hlinkClick r:id="" action="ppaction://hlinkshowjump?jump=nextslide"/>
              </a:rPr>
              <a:t>示例</a:t>
            </a:r>
            <a:r>
              <a:rPr lang="zh-CN" altLang="en-US"/>
              <a:t>）</a:t>
            </a:r>
          </a:p>
        </p:txBody>
      </p:sp>
      <p:sp>
        <p:nvSpPr>
          <p:cNvPr id="840759" name="Rectangle 55">
            <a:extLst>
              <a:ext uri="{FF2B5EF4-FFF2-40B4-BE49-F238E27FC236}">
                <a16:creationId xmlns:a16="http://schemas.microsoft.com/office/drawing/2014/main" id="{D4798734-07A9-B6B1-563A-20DFBDEC484A}"/>
              </a:ext>
            </a:extLst>
          </p:cNvPr>
          <p:cNvSpPr>
            <a:spLocks noChangeArrowheads="1"/>
          </p:cNvSpPr>
          <p:nvPr/>
        </p:nvSpPr>
        <p:spPr bwMode="auto">
          <a:xfrm>
            <a:off x="4318000" y="6583363"/>
            <a:ext cx="2927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t>（基于检查点进行恢复的详细过程示例）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40720"/>
                                        </p:tgtEl>
                                        <p:attrNameLst>
                                          <p:attrName>style.visibility</p:attrName>
                                        </p:attrNameLst>
                                      </p:cBhvr>
                                      <p:to>
                                        <p:strVal val="visible"/>
                                      </p:to>
                                    </p:set>
                                    <p:anim calcmode="lin" valueType="num">
                                      <p:cBhvr additive="base">
                                        <p:cTn id="7" dur="500" fill="hold"/>
                                        <p:tgtEl>
                                          <p:spTgt spid="840720"/>
                                        </p:tgtEl>
                                        <p:attrNameLst>
                                          <p:attrName>ppt_x</p:attrName>
                                        </p:attrNameLst>
                                      </p:cBhvr>
                                      <p:tavLst>
                                        <p:tav tm="0">
                                          <p:val>
                                            <p:strVal val="#ppt_x"/>
                                          </p:val>
                                        </p:tav>
                                        <p:tav tm="100000">
                                          <p:val>
                                            <p:strVal val="#ppt_x"/>
                                          </p:val>
                                        </p:tav>
                                      </p:tavLst>
                                    </p:anim>
                                    <p:anim calcmode="lin" valueType="num">
                                      <p:cBhvr additive="base">
                                        <p:cTn id="8" dur="500" fill="hold"/>
                                        <p:tgtEl>
                                          <p:spTgt spid="8407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40735"/>
                                        </p:tgtEl>
                                        <p:attrNameLst>
                                          <p:attrName>style.visibility</p:attrName>
                                        </p:attrNameLst>
                                      </p:cBhvr>
                                      <p:to>
                                        <p:strVal val="visible"/>
                                      </p:to>
                                    </p:set>
                                    <p:anim calcmode="lin" valueType="num">
                                      <p:cBhvr additive="base">
                                        <p:cTn id="13" dur="500" fill="hold"/>
                                        <p:tgtEl>
                                          <p:spTgt spid="840735"/>
                                        </p:tgtEl>
                                        <p:attrNameLst>
                                          <p:attrName>ppt_x</p:attrName>
                                        </p:attrNameLst>
                                      </p:cBhvr>
                                      <p:tavLst>
                                        <p:tav tm="0">
                                          <p:val>
                                            <p:strVal val="#ppt_x"/>
                                          </p:val>
                                        </p:tav>
                                        <p:tav tm="100000">
                                          <p:val>
                                            <p:strVal val="#ppt_x"/>
                                          </p:val>
                                        </p:tav>
                                      </p:tavLst>
                                    </p:anim>
                                    <p:anim calcmode="lin" valueType="num">
                                      <p:cBhvr additive="base">
                                        <p:cTn id="14" dur="500" fill="hold"/>
                                        <p:tgtEl>
                                          <p:spTgt spid="84073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40738"/>
                                        </p:tgtEl>
                                        <p:attrNameLst>
                                          <p:attrName>style.visibility</p:attrName>
                                        </p:attrNameLst>
                                      </p:cBhvr>
                                      <p:to>
                                        <p:strVal val="visible"/>
                                      </p:to>
                                    </p:set>
                                    <p:anim calcmode="lin" valueType="num">
                                      <p:cBhvr additive="base">
                                        <p:cTn id="19" dur="500" fill="hold"/>
                                        <p:tgtEl>
                                          <p:spTgt spid="840738"/>
                                        </p:tgtEl>
                                        <p:attrNameLst>
                                          <p:attrName>ppt_x</p:attrName>
                                        </p:attrNameLst>
                                      </p:cBhvr>
                                      <p:tavLst>
                                        <p:tav tm="0">
                                          <p:val>
                                            <p:strVal val="#ppt_x"/>
                                          </p:val>
                                        </p:tav>
                                        <p:tav tm="100000">
                                          <p:val>
                                            <p:strVal val="#ppt_x"/>
                                          </p:val>
                                        </p:tav>
                                      </p:tavLst>
                                    </p:anim>
                                    <p:anim calcmode="lin" valueType="num">
                                      <p:cBhvr additive="base">
                                        <p:cTn id="20" dur="500" fill="hold"/>
                                        <p:tgtEl>
                                          <p:spTgt spid="84073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40757"/>
                                        </p:tgtEl>
                                        <p:attrNameLst>
                                          <p:attrName>style.visibility</p:attrName>
                                        </p:attrNameLst>
                                      </p:cBhvr>
                                      <p:to>
                                        <p:strVal val="visible"/>
                                      </p:to>
                                    </p:set>
                                    <p:anim calcmode="lin" valueType="num">
                                      <p:cBhvr additive="base">
                                        <p:cTn id="25" dur="500" fill="hold"/>
                                        <p:tgtEl>
                                          <p:spTgt spid="840757"/>
                                        </p:tgtEl>
                                        <p:attrNameLst>
                                          <p:attrName>ppt_x</p:attrName>
                                        </p:attrNameLst>
                                      </p:cBhvr>
                                      <p:tavLst>
                                        <p:tav tm="0">
                                          <p:val>
                                            <p:strVal val="#ppt_x"/>
                                          </p:val>
                                        </p:tav>
                                        <p:tav tm="100000">
                                          <p:val>
                                            <p:strVal val="#ppt_x"/>
                                          </p:val>
                                        </p:tav>
                                      </p:tavLst>
                                    </p:anim>
                                    <p:anim calcmode="lin" valueType="num">
                                      <p:cBhvr additive="base">
                                        <p:cTn id="26" dur="500" fill="hold"/>
                                        <p:tgtEl>
                                          <p:spTgt spid="84075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40754"/>
                                        </p:tgtEl>
                                        <p:attrNameLst>
                                          <p:attrName>style.visibility</p:attrName>
                                        </p:attrNameLst>
                                      </p:cBhvr>
                                      <p:to>
                                        <p:strVal val="visible"/>
                                      </p:to>
                                    </p:set>
                                    <p:anim calcmode="lin" valueType="num">
                                      <p:cBhvr additive="base">
                                        <p:cTn id="31" dur="500" fill="hold"/>
                                        <p:tgtEl>
                                          <p:spTgt spid="840754"/>
                                        </p:tgtEl>
                                        <p:attrNameLst>
                                          <p:attrName>ppt_x</p:attrName>
                                        </p:attrNameLst>
                                      </p:cBhvr>
                                      <p:tavLst>
                                        <p:tav tm="0">
                                          <p:val>
                                            <p:strVal val="#ppt_x"/>
                                          </p:val>
                                        </p:tav>
                                        <p:tav tm="100000">
                                          <p:val>
                                            <p:strVal val="#ppt_x"/>
                                          </p:val>
                                        </p:tav>
                                      </p:tavLst>
                                    </p:anim>
                                    <p:anim calcmode="lin" valueType="num">
                                      <p:cBhvr additive="base">
                                        <p:cTn id="32" dur="500" fill="hold"/>
                                        <p:tgtEl>
                                          <p:spTgt spid="84075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40755"/>
                                        </p:tgtEl>
                                        <p:attrNameLst>
                                          <p:attrName>style.visibility</p:attrName>
                                        </p:attrNameLst>
                                      </p:cBhvr>
                                      <p:to>
                                        <p:strVal val="visible"/>
                                      </p:to>
                                    </p:set>
                                    <p:anim calcmode="lin" valueType="num">
                                      <p:cBhvr additive="base">
                                        <p:cTn id="37" dur="500" fill="hold"/>
                                        <p:tgtEl>
                                          <p:spTgt spid="840755"/>
                                        </p:tgtEl>
                                        <p:attrNameLst>
                                          <p:attrName>ppt_x</p:attrName>
                                        </p:attrNameLst>
                                      </p:cBhvr>
                                      <p:tavLst>
                                        <p:tav tm="0">
                                          <p:val>
                                            <p:strVal val="#ppt_x"/>
                                          </p:val>
                                        </p:tav>
                                        <p:tav tm="100000">
                                          <p:val>
                                            <p:strVal val="#ppt_x"/>
                                          </p:val>
                                        </p:tav>
                                      </p:tavLst>
                                    </p:anim>
                                    <p:anim calcmode="lin" valueType="num">
                                      <p:cBhvr additive="base">
                                        <p:cTn id="38" dur="500" fill="hold"/>
                                        <p:tgtEl>
                                          <p:spTgt spid="84075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40756"/>
                                        </p:tgtEl>
                                        <p:attrNameLst>
                                          <p:attrName>style.visibility</p:attrName>
                                        </p:attrNameLst>
                                      </p:cBhvr>
                                      <p:to>
                                        <p:strVal val="visible"/>
                                      </p:to>
                                    </p:set>
                                    <p:anim calcmode="lin" valueType="num">
                                      <p:cBhvr additive="base">
                                        <p:cTn id="43" dur="500" fill="hold"/>
                                        <p:tgtEl>
                                          <p:spTgt spid="840756"/>
                                        </p:tgtEl>
                                        <p:attrNameLst>
                                          <p:attrName>ppt_x</p:attrName>
                                        </p:attrNameLst>
                                      </p:cBhvr>
                                      <p:tavLst>
                                        <p:tav tm="0">
                                          <p:val>
                                            <p:strVal val="#ppt_x"/>
                                          </p:val>
                                        </p:tav>
                                        <p:tav tm="100000">
                                          <p:val>
                                            <p:strVal val="#ppt_x"/>
                                          </p:val>
                                        </p:tav>
                                      </p:tavLst>
                                    </p:anim>
                                    <p:anim calcmode="lin" valueType="num">
                                      <p:cBhvr additive="base">
                                        <p:cTn id="44" dur="500" fill="hold"/>
                                        <p:tgtEl>
                                          <p:spTgt spid="840756"/>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840758"/>
                                        </p:tgtEl>
                                        <p:attrNameLst>
                                          <p:attrName>style.visibility</p:attrName>
                                        </p:attrNameLst>
                                      </p:cBhvr>
                                      <p:to>
                                        <p:strVal val="visible"/>
                                      </p:to>
                                    </p:set>
                                    <p:anim calcmode="lin" valueType="num">
                                      <p:cBhvr additive="base">
                                        <p:cTn id="49" dur="500" fill="hold"/>
                                        <p:tgtEl>
                                          <p:spTgt spid="840758"/>
                                        </p:tgtEl>
                                        <p:attrNameLst>
                                          <p:attrName>ppt_x</p:attrName>
                                        </p:attrNameLst>
                                      </p:cBhvr>
                                      <p:tavLst>
                                        <p:tav tm="0">
                                          <p:val>
                                            <p:strVal val="#ppt_x"/>
                                          </p:val>
                                        </p:tav>
                                        <p:tav tm="100000">
                                          <p:val>
                                            <p:strVal val="#ppt_x"/>
                                          </p:val>
                                        </p:tav>
                                      </p:tavLst>
                                    </p:anim>
                                    <p:anim calcmode="lin" valueType="num">
                                      <p:cBhvr additive="base">
                                        <p:cTn id="50" dur="500" fill="hold"/>
                                        <p:tgtEl>
                                          <p:spTgt spid="84075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840759"/>
                                        </p:tgtEl>
                                        <p:attrNameLst>
                                          <p:attrName>style.visibility</p:attrName>
                                        </p:attrNameLst>
                                      </p:cBhvr>
                                      <p:to>
                                        <p:strVal val="visible"/>
                                      </p:to>
                                    </p:set>
                                    <p:anim calcmode="lin" valueType="num">
                                      <p:cBhvr additive="base">
                                        <p:cTn id="55" dur="500" fill="hold"/>
                                        <p:tgtEl>
                                          <p:spTgt spid="840759"/>
                                        </p:tgtEl>
                                        <p:attrNameLst>
                                          <p:attrName>ppt_x</p:attrName>
                                        </p:attrNameLst>
                                      </p:cBhvr>
                                      <p:tavLst>
                                        <p:tav tm="0">
                                          <p:val>
                                            <p:strVal val="#ppt_x"/>
                                          </p:val>
                                        </p:tav>
                                        <p:tav tm="100000">
                                          <p:val>
                                            <p:strVal val="#ppt_x"/>
                                          </p:val>
                                        </p:tav>
                                      </p:tavLst>
                                    </p:anim>
                                    <p:anim calcmode="lin" valueType="num">
                                      <p:cBhvr additive="base">
                                        <p:cTn id="56" dur="500" fill="hold"/>
                                        <p:tgtEl>
                                          <p:spTgt spid="8407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758" grpId="0"/>
      <p:bldP spid="840759"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编号占位符 5">
            <a:extLst>
              <a:ext uri="{FF2B5EF4-FFF2-40B4-BE49-F238E27FC236}">
                <a16:creationId xmlns:a16="http://schemas.microsoft.com/office/drawing/2014/main" id="{23DCA30A-4D2E-5BEF-B321-098C96934CA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806C4C5-E3B2-45D1-8BF3-87A69CDDBB19}" type="slidenum">
              <a:rPr lang="zh-CN" altLang="en-US"/>
              <a:pPr eaLnBrk="0" hangingPunct="0"/>
              <a:t>432</a:t>
            </a:fld>
            <a:endParaRPr lang="zh-CN" altLang="en-US"/>
          </a:p>
        </p:txBody>
      </p:sp>
      <p:grpSp>
        <p:nvGrpSpPr>
          <p:cNvPr id="30722" name="Group 24">
            <a:extLst>
              <a:ext uri="{FF2B5EF4-FFF2-40B4-BE49-F238E27FC236}">
                <a16:creationId xmlns:a16="http://schemas.microsoft.com/office/drawing/2014/main" id="{23766CD9-E48D-0096-AC38-07B2CD886B35}"/>
              </a:ext>
            </a:extLst>
          </p:cNvPr>
          <p:cNvGrpSpPr>
            <a:grpSpLocks/>
          </p:cNvGrpSpPr>
          <p:nvPr/>
        </p:nvGrpSpPr>
        <p:grpSpPr bwMode="auto">
          <a:xfrm>
            <a:off x="257175" y="1766888"/>
            <a:ext cx="8566150" cy="1838325"/>
            <a:chOff x="162" y="1113"/>
            <a:chExt cx="5396" cy="1158"/>
          </a:xfrm>
        </p:grpSpPr>
        <p:pic>
          <p:nvPicPr>
            <p:cNvPr id="30723" name="Picture 5">
              <a:extLst>
                <a:ext uri="{FF2B5EF4-FFF2-40B4-BE49-F238E27FC236}">
                  <a16:creationId xmlns:a16="http://schemas.microsoft.com/office/drawing/2014/main" id="{91EE3334-3A7C-EE66-5D64-F83745A3D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 y="1113"/>
              <a:ext cx="5396" cy="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1751" name="Rectangle 23">
              <a:extLst>
                <a:ext uri="{FF2B5EF4-FFF2-40B4-BE49-F238E27FC236}">
                  <a16:creationId xmlns:a16="http://schemas.microsoft.com/office/drawing/2014/main" id="{721EABD8-9EAB-D3C2-7662-E94B0B687870}"/>
                </a:ext>
              </a:extLst>
            </p:cNvPr>
            <p:cNvSpPr>
              <a:spLocks noChangeArrowheads="1"/>
            </p:cNvSpPr>
            <p:nvPr/>
          </p:nvSpPr>
          <p:spPr bwMode="auto">
            <a:xfrm>
              <a:off x="4398" y="2100"/>
              <a:ext cx="1152" cy="162"/>
            </a:xfrm>
            <a:prstGeom prst="rect">
              <a:avLst/>
            </a:prstGeom>
            <a:solidFill>
              <a:schemeClr val="bg1"/>
            </a:solidFill>
            <a:ln>
              <a:noFill/>
            </a:ln>
            <a:effectLst/>
            <a:extLs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Tahoma" panose="020B0604030504040204" pitchFamily="1" charset="0"/>
              </a:endParaRPr>
            </a:p>
          </p:txBody>
        </p:sp>
      </p:grpSp>
      <p:grpSp>
        <p:nvGrpSpPr>
          <p:cNvPr id="30725" name="Group 19">
            <a:extLst>
              <a:ext uri="{FF2B5EF4-FFF2-40B4-BE49-F238E27FC236}">
                <a16:creationId xmlns:a16="http://schemas.microsoft.com/office/drawing/2014/main" id="{8ED7FABB-CE15-B40D-7929-D40EFE48DF28}"/>
              </a:ext>
            </a:extLst>
          </p:cNvPr>
          <p:cNvGrpSpPr>
            <a:grpSpLocks/>
          </p:cNvGrpSpPr>
          <p:nvPr/>
        </p:nvGrpSpPr>
        <p:grpSpPr bwMode="auto">
          <a:xfrm>
            <a:off x="1301750" y="3833813"/>
            <a:ext cx="6985000" cy="2286000"/>
            <a:chOff x="820" y="2415"/>
            <a:chExt cx="4400" cy="1440"/>
          </a:xfrm>
        </p:grpSpPr>
        <p:pic>
          <p:nvPicPr>
            <p:cNvPr id="30726" name="Picture 6">
              <a:extLst>
                <a:ext uri="{FF2B5EF4-FFF2-40B4-BE49-F238E27FC236}">
                  <a16:creationId xmlns:a16="http://schemas.microsoft.com/office/drawing/2014/main" id="{C91DA28A-DDD1-2CA6-EBB7-ED10A8C48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 y="2415"/>
              <a:ext cx="3968"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18">
              <a:extLst>
                <a:ext uri="{FF2B5EF4-FFF2-40B4-BE49-F238E27FC236}">
                  <a16:creationId xmlns:a16="http://schemas.microsoft.com/office/drawing/2014/main" id="{31DFD0F5-E91B-9748-A5FC-531BBAFD87B0}"/>
                </a:ext>
              </a:extLst>
            </p:cNvPr>
            <p:cNvSpPr>
              <a:spLocks noChangeArrowheads="1"/>
            </p:cNvSpPr>
            <p:nvPr/>
          </p:nvSpPr>
          <p:spPr bwMode="auto">
            <a:xfrm>
              <a:off x="4656" y="3323"/>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400"/>
                <a:t>日志记录</a:t>
              </a:r>
            </a:p>
          </p:txBody>
        </p:sp>
      </p:grpSp>
      <p:sp>
        <p:nvSpPr>
          <p:cNvPr id="30728" name="Rectangle 2">
            <a:extLst>
              <a:ext uri="{FF2B5EF4-FFF2-40B4-BE49-F238E27FC236}">
                <a16:creationId xmlns:a16="http://schemas.microsoft.com/office/drawing/2014/main" id="{A0E74E0A-737F-2CE3-0DE3-10F5F2F5D930}"/>
              </a:ext>
            </a:extLst>
          </p:cNvPr>
          <p:cNvSpPr>
            <a:spLocks noGrp="1" noChangeArrowheads="1"/>
          </p:cNvSpPr>
          <p:nvPr>
            <p:ph type="title"/>
          </p:nvPr>
        </p:nvSpPr>
        <p:spPr>
          <a:xfrm>
            <a:off x="2746375" y="125413"/>
            <a:ext cx="4073525" cy="782637"/>
          </a:xfrm>
        </p:spPr>
        <p:txBody>
          <a:bodyPr/>
          <a:lstStyle/>
          <a:p>
            <a:pPr algn="l"/>
            <a:r>
              <a:rPr lang="zh-CN" altLang="en-US" sz="2800" b="1">
                <a:latin typeface="黑体" panose="02010609060101010101" pitchFamily="49" charset="-122"/>
                <a:ea typeface="黑体" panose="02010609060101010101" pitchFamily="49" charset="-122"/>
              </a:rPr>
              <a:t>远程备份系统</a:t>
            </a:r>
            <a:r>
              <a:rPr lang="zh-CN" altLang="en-US" sz="2000" b="1">
                <a:solidFill>
                  <a:schemeClr val="tx1"/>
                </a:solidFill>
                <a:latin typeface="黑体" panose="02010609060101010101" pitchFamily="49" charset="-122"/>
                <a:ea typeface="黑体" panose="02010609060101010101" pitchFamily="49" charset="-122"/>
              </a:rPr>
              <a:t> </a:t>
            </a:r>
            <a:endParaRPr lang="en-US" altLang="zh-CN" sz="2000" b="1">
              <a:solidFill>
                <a:schemeClr val="tx1"/>
              </a:solidFill>
              <a:latin typeface="黑体" panose="02010609060101010101" pitchFamily="49" charset="-122"/>
              <a:ea typeface="黑体" panose="02010609060101010101" pitchFamily="49" charset="-122"/>
            </a:endParaRPr>
          </a:p>
        </p:txBody>
      </p:sp>
      <p:sp>
        <p:nvSpPr>
          <p:cNvPr id="841732" name="Rectangle 4">
            <a:extLst>
              <a:ext uri="{FF2B5EF4-FFF2-40B4-BE49-F238E27FC236}">
                <a16:creationId xmlns:a16="http://schemas.microsoft.com/office/drawing/2014/main" id="{62D286BA-8DCF-C509-71A3-DAC4DDB55B5E}"/>
              </a:ext>
            </a:extLst>
          </p:cNvPr>
          <p:cNvSpPr>
            <a:spLocks noChangeArrowheads="1"/>
          </p:cNvSpPr>
          <p:nvPr/>
        </p:nvSpPr>
        <p:spPr bwMode="auto">
          <a:xfrm>
            <a:off x="2551113" y="908050"/>
            <a:ext cx="3702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en-US" altLang="zh-CN" sz="2400" dirty="0">
                <a:latin typeface="黑体" panose="02010609060101010101" pitchFamily="1" charset="-122"/>
                <a:ea typeface="黑体" panose="02010609060101010101" pitchFamily="1" charset="-122"/>
              </a:rPr>
              <a:t>1.</a:t>
            </a:r>
            <a:r>
              <a:rPr lang="zh-CN" altLang="en-US" sz="2400" dirty="0">
                <a:latin typeface="黑体" panose="02010609060101010101" pitchFamily="1" charset="-122"/>
                <a:ea typeface="黑体" panose="02010609060101010101" pitchFamily="1" charset="-122"/>
              </a:rPr>
              <a:t>基本工作原理</a:t>
            </a:r>
          </a:p>
        </p:txBody>
      </p:sp>
      <p:sp>
        <p:nvSpPr>
          <p:cNvPr id="30730" name="AutoShape 5">
            <a:extLst>
              <a:ext uri="{FF2B5EF4-FFF2-40B4-BE49-F238E27FC236}">
                <a16:creationId xmlns:a16="http://schemas.microsoft.com/office/drawing/2014/main" id="{E263E317-AE6B-39C9-5BA9-D5AA9572F77C}"/>
              </a:ext>
            </a:extLst>
          </p:cNvPr>
          <p:cNvSpPr>
            <a:spLocks noChangeArrowheads="1"/>
          </p:cNvSpPr>
          <p:nvPr/>
        </p:nvSpPr>
        <p:spPr bwMode="auto">
          <a:xfrm>
            <a:off x="7026275" y="879475"/>
            <a:ext cx="1804988" cy="771525"/>
          </a:xfrm>
          <a:prstGeom prst="cloudCallout">
            <a:avLst>
              <a:gd name="adj1" fmla="val 58972"/>
              <a:gd name="adj2" fmla="val 63787"/>
            </a:avLst>
          </a:prstGeom>
          <a:solidFill>
            <a:schemeClr val="accent1"/>
          </a:solidFill>
          <a:ln w="9525">
            <a:solidFill>
              <a:schemeClr val="tx1"/>
            </a:solidFill>
            <a:round/>
            <a:headEnd/>
            <a:tailEnd/>
          </a:ln>
        </p:spPr>
        <p:txBody>
          <a:bodyPr lIns="0" tIns="0" rIns="0" bIns="0"/>
          <a:lstStyle/>
          <a:p>
            <a:pPr algn="ctr" eaLnBrk="0" hangingPunct="0"/>
            <a:r>
              <a:rPr lang="en-US" altLang="zh-CN"/>
              <a:t>1)</a:t>
            </a:r>
            <a:r>
              <a:rPr lang="zh-CN" altLang="zh-CN"/>
              <a:t>远程备份系统的工作原理是什么？ </a:t>
            </a:r>
            <a:endParaRPr lang="zh-CN" altLang="en-US" b="0"/>
          </a:p>
        </p:txBody>
      </p:sp>
      <p:grpSp>
        <p:nvGrpSpPr>
          <p:cNvPr id="2" name="Group 11">
            <a:extLst>
              <a:ext uri="{FF2B5EF4-FFF2-40B4-BE49-F238E27FC236}">
                <a16:creationId xmlns:a16="http://schemas.microsoft.com/office/drawing/2014/main" id="{72C54884-567E-7689-5919-E088D24E6E13}"/>
              </a:ext>
            </a:extLst>
          </p:cNvPr>
          <p:cNvGrpSpPr>
            <a:grpSpLocks/>
          </p:cNvGrpSpPr>
          <p:nvPr/>
        </p:nvGrpSpPr>
        <p:grpSpPr bwMode="auto">
          <a:xfrm>
            <a:off x="704850" y="3605213"/>
            <a:ext cx="2773363" cy="2555875"/>
            <a:chOff x="408" y="1843"/>
            <a:chExt cx="1747" cy="1610"/>
          </a:xfrm>
        </p:grpSpPr>
        <p:sp>
          <p:nvSpPr>
            <p:cNvPr id="30732" name="Rectangle 7">
              <a:extLst>
                <a:ext uri="{FF2B5EF4-FFF2-40B4-BE49-F238E27FC236}">
                  <a16:creationId xmlns:a16="http://schemas.microsoft.com/office/drawing/2014/main" id="{DE483597-3904-1FE8-B934-603A1505CB0C}"/>
                </a:ext>
              </a:extLst>
            </p:cNvPr>
            <p:cNvSpPr>
              <a:spLocks noChangeArrowheads="1"/>
            </p:cNvSpPr>
            <p:nvPr/>
          </p:nvSpPr>
          <p:spPr bwMode="auto">
            <a:xfrm>
              <a:off x="891" y="3299"/>
              <a:ext cx="76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sz="1600">
                  <a:solidFill>
                    <a:schemeClr val="tx2"/>
                  </a:solidFill>
                </a:rPr>
                <a:t>本地主机房</a:t>
              </a:r>
            </a:p>
          </p:txBody>
        </p:sp>
        <p:sp>
          <p:nvSpPr>
            <p:cNvPr id="30733" name="Oval 8">
              <a:extLst>
                <a:ext uri="{FF2B5EF4-FFF2-40B4-BE49-F238E27FC236}">
                  <a16:creationId xmlns:a16="http://schemas.microsoft.com/office/drawing/2014/main" id="{8BB667FA-F3E6-B63F-EBD5-025ED56CD8C5}"/>
                </a:ext>
              </a:extLst>
            </p:cNvPr>
            <p:cNvSpPr>
              <a:spLocks noChangeArrowheads="1"/>
            </p:cNvSpPr>
            <p:nvPr/>
          </p:nvSpPr>
          <p:spPr bwMode="auto">
            <a:xfrm>
              <a:off x="408" y="1843"/>
              <a:ext cx="1747" cy="1428"/>
            </a:xfrm>
            <a:prstGeom prst="ellipse">
              <a:avLst/>
            </a:pr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tIns="0" bIns="0" anchor="ctr"/>
            <a:lstStyle/>
            <a:p>
              <a:pPr algn="ctr" eaLnBrk="0" hangingPunct="0"/>
              <a:endParaRPr lang="zh-CN" altLang="en-US" sz="1600">
                <a:solidFill>
                  <a:srgbClr val="428E5B"/>
                </a:solidFill>
              </a:endParaRPr>
            </a:p>
          </p:txBody>
        </p:sp>
      </p:grpSp>
      <p:grpSp>
        <p:nvGrpSpPr>
          <p:cNvPr id="3" name="Group 12">
            <a:extLst>
              <a:ext uri="{FF2B5EF4-FFF2-40B4-BE49-F238E27FC236}">
                <a16:creationId xmlns:a16="http://schemas.microsoft.com/office/drawing/2014/main" id="{A1C50F59-BD82-D7AC-E7AB-1304824C9D07}"/>
              </a:ext>
            </a:extLst>
          </p:cNvPr>
          <p:cNvGrpSpPr>
            <a:grpSpLocks/>
          </p:cNvGrpSpPr>
          <p:nvPr/>
        </p:nvGrpSpPr>
        <p:grpSpPr bwMode="auto">
          <a:xfrm>
            <a:off x="5815013" y="3627438"/>
            <a:ext cx="2197100" cy="2692400"/>
            <a:chOff x="4059" y="1797"/>
            <a:chExt cx="1384" cy="1696"/>
          </a:xfrm>
        </p:grpSpPr>
        <p:sp>
          <p:nvSpPr>
            <p:cNvPr id="30735" name="Rectangle 9">
              <a:extLst>
                <a:ext uri="{FF2B5EF4-FFF2-40B4-BE49-F238E27FC236}">
                  <a16:creationId xmlns:a16="http://schemas.microsoft.com/office/drawing/2014/main" id="{C0F5C0A7-02B5-F339-6606-0E50A278D01B}"/>
                </a:ext>
              </a:extLst>
            </p:cNvPr>
            <p:cNvSpPr>
              <a:spLocks noChangeArrowheads="1"/>
            </p:cNvSpPr>
            <p:nvPr/>
          </p:nvSpPr>
          <p:spPr bwMode="auto">
            <a:xfrm>
              <a:off x="4377" y="3339"/>
              <a:ext cx="89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sz="1600">
                  <a:solidFill>
                    <a:schemeClr val="tx2"/>
                  </a:solidFill>
                </a:rPr>
                <a:t>外地后备机房</a:t>
              </a:r>
            </a:p>
          </p:txBody>
        </p:sp>
        <p:sp>
          <p:nvSpPr>
            <p:cNvPr id="30736" name="Oval 10">
              <a:extLst>
                <a:ext uri="{FF2B5EF4-FFF2-40B4-BE49-F238E27FC236}">
                  <a16:creationId xmlns:a16="http://schemas.microsoft.com/office/drawing/2014/main" id="{306395EA-4EF7-A650-30BC-B76D58EDCEE0}"/>
                </a:ext>
              </a:extLst>
            </p:cNvPr>
            <p:cNvSpPr>
              <a:spLocks noChangeArrowheads="1"/>
            </p:cNvSpPr>
            <p:nvPr/>
          </p:nvSpPr>
          <p:spPr bwMode="auto">
            <a:xfrm>
              <a:off x="4059" y="1797"/>
              <a:ext cx="1384" cy="1428"/>
            </a:xfrm>
            <a:prstGeom prst="ellipse">
              <a:avLst/>
            </a:prstGeom>
            <a:noFill/>
            <a:ln w="9525">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wrap="none" tIns="0" bIns="0" anchor="ctr"/>
            <a:lstStyle/>
            <a:p>
              <a:pPr algn="ctr" eaLnBrk="0" hangingPunct="0"/>
              <a:endParaRPr lang="zh-CN" altLang="en-US" sz="1600">
                <a:solidFill>
                  <a:srgbClr val="428E5B"/>
                </a:solidFill>
              </a:endParaRPr>
            </a:p>
          </p:txBody>
        </p:sp>
      </p:grpSp>
      <p:grpSp>
        <p:nvGrpSpPr>
          <p:cNvPr id="4" name="Group 15">
            <a:extLst>
              <a:ext uri="{FF2B5EF4-FFF2-40B4-BE49-F238E27FC236}">
                <a16:creationId xmlns:a16="http://schemas.microsoft.com/office/drawing/2014/main" id="{397AEBE4-90C2-218A-EC08-34A602227D2F}"/>
              </a:ext>
            </a:extLst>
          </p:cNvPr>
          <p:cNvGrpSpPr>
            <a:grpSpLocks/>
          </p:cNvGrpSpPr>
          <p:nvPr/>
        </p:nvGrpSpPr>
        <p:grpSpPr bwMode="auto">
          <a:xfrm>
            <a:off x="3409950" y="4852988"/>
            <a:ext cx="2484438" cy="323850"/>
            <a:chOff x="2313" y="2818"/>
            <a:chExt cx="1565" cy="204"/>
          </a:xfrm>
        </p:grpSpPr>
        <p:sp>
          <p:nvSpPr>
            <p:cNvPr id="30738" name="Rectangle 13">
              <a:extLst>
                <a:ext uri="{FF2B5EF4-FFF2-40B4-BE49-F238E27FC236}">
                  <a16:creationId xmlns:a16="http://schemas.microsoft.com/office/drawing/2014/main" id="{ADD102C3-75BA-25C4-39B3-0B1B66D01CC2}"/>
                </a:ext>
              </a:extLst>
            </p:cNvPr>
            <p:cNvSpPr>
              <a:spLocks noChangeArrowheads="1"/>
            </p:cNvSpPr>
            <p:nvPr/>
          </p:nvSpPr>
          <p:spPr bwMode="auto">
            <a:xfrm>
              <a:off x="2690" y="2818"/>
              <a:ext cx="6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sz="1600" b="0">
                  <a:solidFill>
                    <a:schemeClr val="tx2"/>
                  </a:solidFill>
                </a:rPr>
                <a:t>冷</a:t>
              </a:r>
              <a:r>
                <a:rPr lang="en-US" altLang="zh-CN" sz="1600" b="0">
                  <a:solidFill>
                    <a:schemeClr val="tx2"/>
                  </a:solidFill>
                </a:rPr>
                <a:t>/</a:t>
              </a:r>
              <a:r>
                <a:rPr lang="zh-CN" altLang="en-US" sz="1600" b="0">
                  <a:solidFill>
                    <a:schemeClr val="tx2"/>
                  </a:solidFill>
                </a:rPr>
                <a:t>热备份</a:t>
              </a:r>
            </a:p>
          </p:txBody>
        </p:sp>
        <p:sp>
          <p:nvSpPr>
            <p:cNvPr id="30739" name="Line 14">
              <a:extLst>
                <a:ext uri="{FF2B5EF4-FFF2-40B4-BE49-F238E27FC236}">
                  <a16:creationId xmlns:a16="http://schemas.microsoft.com/office/drawing/2014/main" id="{23C98DC9-70C2-C607-D3C7-7BC557DDFD4F}"/>
                </a:ext>
              </a:extLst>
            </p:cNvPr>
            <p:cNvSpPr>
              <a:spLocks noChangeShapeType="1"/>
            </p:cNvSpPr>
            <p:nvPr/>
          </p:nvSpPr>
          <p:spPr bwMode="auto">
            <a:xfrm>
              <a:off x="2313" y="3022"/>
              <a:ext cx="1565" cy="0"/>
            </a:xfrm>
            <a:prstGeom prst="line">
              <a:avLst/>
            </a:prstGeom>
            <a:noFill/>
            <a:ln w="952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41748" name="Line 20">
            <a:extLst>
              <a:ext uri="{FF2B5EF4-FFF2-40B4-BE49-F238E27FC236}">
                <a16:creationId xmlns:a16="http://schemas.microsoft.com/office/drawing/2014/main" id="{0E35B48D-C407-A4EC-17C7-65EAEEC699A0}"/>
              </a:ext>
            </a:extLst>
          </p:cNvPr>
          <p:cNvSpPr>
            <a:spLocks noChangeShapeType="1"/>
          </p:cNvSpPr>
          <p:nvPr/>
        </p:nvSpPr>
        <p:spPr bwMode="auto">
          <a:xfrm>
            <a:off x="6076950" y="3009900"/>
            <a:ext cx="60960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1749" name="Line 21">
            <a:extLst>
              <a:ext uri="{FF2B5EF4-FFF2-40B4-BE49-F238E27FC236}">
                <a16:creationId xmlns:a16="http://schemas.microsoft.com/office/drawing/2014/main" id="{90A95C2E-DF26-D5B1-E40B-712D924F1CE5}"/>
              </a:ext>
            </a:extLst>
          </p:cNvPr>
          <p:cNvSpPr>
            <a:spLocks noChangeShapeType="1"/>
          </p:cNvSpPr>
          <p:nvPr/>
        </p:nvSpPr>
        <p:spPr bwMode="auto">
          <a:xfrm flipV="1">
            <a:off x="247650" y="3295650"/>
            <a:ext cx="790575" cy="9525"/>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41750" name="Line 22">
            <a:extLst>
              <a:ext uri="{FF2B5EF4-FFF2-40B4-BE49-F238E27FC236}">
                <a16:creationId xmlns:a16="http://schemas.microsoft.com/office/drawing/2014/main" id="{393E821A-4262-B366-7BF2-C29C2BDA54DA}"/>
              </a:ext>
            </a:extLst>
          </p:cNvPr>
          <p:cNvSpPr>
            <a:spLocks noChangeShapeType="1"/>
          </p:cNvSpPr>
          <p:nvPr/>
        </p:nvSpPr>
        <p:spPr bwMode="auto">
          <a:xfrm>
            <a:off x="5248275" y="3619500"/>
            <a:ext cx="1571625"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nvGrpSpPr>
          <p:cNvPr id="841755" name="Group 27">
            <a:extLst>
              <a:ext uri="{FF2B5EF4-FFF2-40B4-BE49-F238E27FC236}">
                <a16:creationId xmlns:a16="http://schemas.microsoft.com/office/drawing/2014/main" id="{E057719A-FF77-A331-50BE-6BDC7EB5C158}"/>
              </a:ext>
            </a:extLst>
          </p:cNvPr>
          <p:cNvGrpSpPr>
            <a:grpSpLocks/>
          </p:cNvGrpSpPr>
          <p:nvPr/>
        </p:nvGrpSpPr>
        <p:grpSpPr bwMode="auto">
          <a:xfrm>
            <a:off x="1019175" y="2381250"/>
            <a:ext cx="4705350" cy="295275"/>
            <a:chOff x="642" y="1500"/>
            <a:chExt cx="2964" cy="186"/>
          </a:xfrm>
        </p:grpSpPr>
        <p:sp>
          <p:nvSpPr>
            <p:cNvPr id="841753" name="Line 25">
              <a:extLst>
                <a:ext uri="{FF2B5EF4-FFF2-40B4-BE49-F238E27FC236}">
                  <a16:creationId xmlns:a16="http://schemas.microsoft.com/office/drawing/2014/main" id="{B61B963D-33ED-DC58-E13E-A3CA52D6D855}"/>
                </a:ext>
              </a:extLst>
            </p:cNvPr>
            <p:cNvSpPr>
              <a:spLocks noChangeShapeType="1"/>
            </p:cNvSpPr>
            <p:nvPr/>
          </p:nvSpPr>
          <p:spPr bwMode="auto">
            <a:xfrm>
              <a:off x="2184" y="1500"/>
              <a:ext cx="142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41754" name="Line 26">
              <a:extLst>
                <a:ext uri="{FF2B5EF4-FFF2-40B4-BE49-F238E27FC236}">
                  <a16:creationId xmlns:a16="http://schemas.microsoft.com/office/drawing/2014/main" id="{B196E293-5C39-63B1-B34F-2990CC03C7FF}"/>
                </a:ext>
              </a:extLst>
            </p:cNvPr>
            <p:cNvSpPr>
              <a:spLocks noChangeShapeType="1"/>
            </p:cNvSpPr>
            <p:nvPr/>
          </p:nvSpPr>
          <p:spPr bwMode="auto">
            <a:xfrm>
              <a:off x="642" y="1686"/>
              <a:ext cx="47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sp>
        <p:nvSpPr>
          <p:cNvPr id="841756" name="Line 28">
            <a:extLst>
              <a:ext uri="{FF2B5EF4-FFF2-40B4-BE49-F238E27FC236}">
                <a16:creationId xmlns:a16="http://schemas.microsoft.com/office/drawing/2014/main" id="{8995B5B0-A4C4-EE65-9663-15F6C586091D}"/>
              </a:ext>
            </a:extLst>
          </p:cNvPr>
          <p:cNvSpPr>
            <a:spLocks noChangeShapeType="1"/>
          </p:cNvSpPr>
          <p:nvPr/>
        </p:nvSpPr>
        <p:spPr bwMode="auto">
          <a:xfrm flipH="1">
            <a:off x="5695950" y="2695575"/>
            <a:ext cx="74295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30747" name="文本框 28">
            <a:extLst>
              <a:ext uri="{FF2B5EF4-FFF2-40B4-BE49-F238E27FC236}">
                <a16:creationId xmlns:a16="http://schemas.microsoft.com/office/drawing/2014/main" id="{2C245E1E-5C48-B180-18E0-7462FD2ECAE8}"/>
              </a:ext>
            </a:extLst>
          </p:cNvPr>
          <p:cNvSpPr txBox="1">
            <a:spLocks noChangeArrowheads="1"/>
          </p:cNvSpPr>
          <p:nvPr/>
        </p:nvSpPr>
        <p:spPr bwMode="auto">
          <a:xfrm>
            <a:off x="4032250" y="6448425"/>
            <a:ext cx="719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7</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41755"/>
                                        </p:tgtEl>
                                        <p:attrNameLst>
                                          <p:attrName>style.visibility</p:attrName>
                                        </p:attrNameLst>
                                      </p:cBhvr>
                                      <p:to>
                                        <p:strVal val="visible"/>
                                      </p:to>
                                    </p:set>
                                    <p:anim calcmode="lin" valueType="num">
                                      <p:cBhvr additive="base">
                                        <p:cTn id="7" dur="500" fill="hold"/>
                                        <p:tgtEl>
                                          <p:spTgt spid="841755"/>
                                        </p:tgtEl>
                                        <p:attrNameLst>
                                          <p:attrName>ppt_x</p:attrName>
                                        </p:attrNameLst>
                                      </p:cBhvr>
                                      <p:tavLst>
                                        <p:tav tm="0">
                                          <p:val>
                                            <p:strVal val="#ppt_x"/>
                                          </p:val>
                                        </p:tav>
                                        <p:tav tm="100000">
                                          <p:val>
                                            <p:strVal val="#ppt_x"/>
                                          </p:val>
                                        </p:tav>
                                      </p:tavLst>
                                    </p:anim>
                                    <p:anim calcmode="lin" valueType="num">
                                      <p:cBhvr additive="base">
                                        <p:cTn id="8" dur="500" fill="hold"/>
                                        <p:tgtEl>
                                          <p:spTgt spid="8417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41756"/>
                                        </p:tgtEl>
                                        <p:attrNameLst>
                                          <p:attrName>style.visibility</p:attrName>
                                        </p:attrNameLst>
                                      </p:cBhvr>
                                      <p:to>
                                        <p:strVal val="visible"/>
                                      </p:to>
                                    </p:set>
                                    <p:anim calcmode="lin" valueType="num">
                                      <p:cBhvr additive="base">
                                        <p:cTn id="11" dur="500" fill="hold"/>
                                        <p:tgtEl>
                                          <p:spTgt spid="841756"/>
                                        </p:tgtEl>
                                        <p:attrNameLst>
                                          <p:attrName>ppt_x</p:attrName>
                                        </p:attrNameLst>
                                      </p:cBhvr>
                                      <p:tavLst>
                                        <p:tav tm="0">
                                          <p:val>
                                            <p:strVal val="#ppt_x"/>
                                          </p:val>
                                        </p:tav>
                                        <p:tav tm="100000">
                                          <p:val>
                                            <p:strVal val="#ppt_x"/>
                                          </p:val>
                                        </p:tav>
                                      </p:tavLst>
                                    </p:anim>
                                    <p:anim calcmode="lin" valueType="num">
                                      <p:cBhvr additive="base">
                                        <p:cTn id="12" dur="500" fill="hold"/>
                                        <p:tgtEl>
                                          <p:spTgt spid="84175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41748"/>
                                        </p:tgtEl>
                                        <p:attrNameLst>
                                          <p:attrName>style.visibility</p:attrName>
                                        </p:attrNameLst>
                                      </p:cBhvr>
                                      <p:to>
                                        <p:strVal val="visible"/>
                                      </p:to>
                                    </p:set>
                                    <p:anim calcmode="lin" valueType="num">
                                      <p:cBhvr additive="base">
                                        <p:cTn id="21" dur="500" fill="hold"/>
                                        <p:tgtEl>
                                          <p:spTgt spid="841748"/>
                                        </p:tgtEl>
                                        <p:attrNameLst>
                                          <p:attrName>ppt_x</p:attrName>
                                        </p:attrNameLst>
                                      </p:cBhvr>
                                      <p:tavLst>
                                        <p:tav tm="0">
                                          <p:val>
                                            <p:strVal val="#ppt_x"/>
                                          </p:val>
                                        </p:tav>
                                        <p:tav tm="100000">
                                          <p:val>
                                            <p:strVal val="#ppt_x"/>
                                          </p:val>
                                        </p:tav>
                                      </p:tavLst>
                                    </p:anim>
                                    <p:anim calcmode="lin" valueType="num">
                                      <p:cBhvr additive="base">
                                        <p:cTn id="22" dur="500" fill="hold"/>
                                        <p:tgtEl>
                                          <p:spTgt spid="84174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41749"/>
                                        </p:tgtEl>
                                        <p:attrNameLst>
                                          <p:attrName>style.visibility</p:attrName>
                                        </p:attrNameLst>
                                      </p:cBhvr>
                                      <p:to>
                                        <p:strVal val="visible"/>
                                      </p:to>
                                    </p:set>
                                    <p:anim calcmode="lin" valueType="num">
                                      <p:cBhvr additive="base">
                                        <p:cTn id="31" dur="500" fill="hold"/>
                                        <p:tgtEl>
                                          <p:spTgt spid="841749"/>
                                        </p:tgtEl>
                                        <p:attrNameLst>
                                          <p:attrName>ppt_x</p:attrName>
                                        </p:attrNameLst>
                                      </p:cBhvr>
                                      <p:tavLst>
                                        <p:tav tm="0">
                                          <p:val>
                                            <p:strVal val="#ppt_x"/>
                                          </p:val>
                                        </p:tav>
                                        <p:tav tm="100000">
                                          <p:val>
                                            <p:strVal val="#ppt_x"/>
                                          </p:val>
                                        </p:tav>
                                      </p:tavLst>
                                    </p:anim>
                                    <p:anim calcmode="lin" valueType="num">
                                      <p:cBhvr additive="base">
                                        <p:cTn id="32" dur="500" fill="hold"/>
                                        <p:tgtEl>
                                          <p:spTgt spid="84174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41750"/>
                                        </p:tgtEl>
                                        <p:attrNameLst>
                                          <p:attrName>style.visibility</p:attrName>
                                        </p:attrNameLst>
                                      </p:cBhvr>
                                      <p:to>
                                        <p:strVal val="visible"/>
                                      </p:to>
                                    </p:set>
                                    <p:anim calcmode="lin" valueType="num">
                                      <p:cBhvr additive="base">
                                        <p:cTn id="41" dur="500" fill="hold"/>
                                        <p:tgtEl>
                                          <p:spTgt spid="841750"/>
                                        </p:tgtEl>
                                        <p:attrNameLst>
                                          <p:attrName>ppt_x</p:attrName>
                                        </p:attrNameLst>
                                      </p:cBhvr>
                                      <p:tavLst>
                                        <p:tav tm="0">
                                          <p:val>
                                            <p:strVal val="#ppt_x"/>
                                          </p:val>
                                        </p:tav>
                                        <p:tav tm="100000">
                                          <p:val>
                                            <p:strVal val="#ppt_x"/>
                                          </p:val>
                                        </p:tav>
                                      </p:tavLst>
                                    </p:anim>
                                    <p:anim calcmode="lin" valueType="num">
                                      <p:cBhvr additive="base">
                                        <p:cTn id="42" dur="500" fill="hold"/>
                                        <p:tgtEl>
                                          <p:spTgt spid="841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编号占位符 5">
            <a:extLst>
              <a:ext uri="{FF2B5EF4-FFF2-40B4-BE49-F238E27FC236}">
                <a16:creationId xmlns:a16="http://schemas.microsoft.com/office/drawing/2014/main" id="{DCFDEA11-D5DF-8CEF-5C5F-BFCB08CBD7C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7776FF9-F616-48BF-A867-FC86EB4E830E}" type="slidenum">
              <a:rPr lang="zh-CN" altLang="en-US"/>
              <a:pPr eaLnBrk="0" hangingPunct="0"/>
              <a:t>433</a:t>
            </a:fld>
            <a:endParaRPr lang="zh-CN" altLang="en-US"/>
          </a:p>
        </p:txBody>
      </p:sp>
      <p:sp>
        <p:nvSpPr>
          <p:cNvPr id="31746" name="Rectangle 2">
            <a:extLst>
              <a:ext uri="{FF2B5EF4-FFF2-40B4-BE49-F238E27FC236}">
                <a16:creationId xmlns:a16="http://schemas.microsoft.com/office/drawing/2014/main" id="{E86A05FA-9320-E326-56FA-C830BD70874D}"/>
              </a:ext>
            </a:extLst>
          </p:cNvPr>
          <p:cNvSpPr>
            <a:spLocks noGrp="1" noChangeArrowheads="1"/>
          </p:cNvSpPr>
          <p:nvPr>
            <p:ph type="title"/>
          </p:nvPr>
        </p:nvSpPr>
        <p:spPr>
          <a:xfrm>
            <a:off x="685800" y="742950"/>
            <a:ext cx="7772400" cy="581025"/>
          </a:xfrm>
        </p:spPr>
        <p:txBody>
          <a:bodyPr/>
          <a:lstStyle/>
          <a:p>
            <a:r>
              <a:rPr lang="zh-CN" altLang="en-US" sz="2400" b="1">
                <a:latin typeface="黑体" panose="02010609060101010101" pitchFamily="49" charset="-122"/>
                <a:ea typeface="黑体" panose="02010609060101010101" pitchFamily="49" charset="-122"/>
              </a:rPr>
              <a:t>远程备份系统的关键技术</a:t>
            </a:r>
          </a:p>
        </p:txBody>
      </p:sp>
      <p:grpSp>
        <p:nvGrpSpPr>
          <p:cNvPr id="31747" name="Group 7">
            <a:extLst>
              <a:ext uri="{FF2B5EF4-FFF2-40B4-BE49-F238E27FC236}">
                <a16:creationId xmlns:a16="http://schemas.microsoft.com/office/drawing/2014/main" id="{AF46E627-C82B-AC29-6E4B-5241AF553F4F}"/>
              </a:ext>
            </a:extLst>
          </p:cNvPr>
          <p:cNvGrpSpPr>
            <a:grpSpLocks/>
          </p:cNvGrpSpPr>
          <p:nvPr/>
        </p:nvGrpSpPr>
        <p:grpSpPr bwMode="auto">
          <a:xfrm>
            <a:off x="595313" y="1300163"/>
            <a:ext cx="8029575" cy="5176837"/>
            <a:chOff x="459" y="825"/>
            <a:chExt cx="5058" cy="3261"/>
          </a:xfrm>
        </p:grpSpPr>
        <p:pic>
          <p:nvPicPr>
            <p:cNvPr id="31748" name="Picture 4">
              <a:extLst>
                <a:ext uri="{FF2B5EF4-FFF2-40B4-BE49-F238E27FC236}">
                  <a16:creationId xmlns:a16="http://schemas.microsoft.com/office/drawing/2014/main" id="{BEA62098-7281-15EF-5B4C-15FBFA003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 y="825"/>
              <a:ext cx="5058" cy="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a:extLst>
                <a:ext uri="{FF2B5EF4-FFF2-40B4-BE49-F238E27FC236}">
                  <a16:creationId xmlns:a16="http://schemas.microsoft.com/office/drawing/2014/main" id="{2FB841C3-A02D-2F25-1EAB-E0E81C31F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 y="3354"/>
              <a:ext cx="4995"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0" name="AutoShape 6">
            <a:extLst>
              <a:ext uri="{FF2B5EF4-FFF2-40B4-BE49-F238E27FC236}">
                <a16:creationId xmlns:a16="http://schemas.microsoft.com/office/drawing/2014/main" id="{C28C598F-44F4-72CF-0C85-2066E3DE16E8}"/>
              </a:ext>
            </a:extLst>
          </p:cNvPr>
          <p:cNvSpPr>
            <a:spLocks noChangeArrowheads="1"/>
          </p:cNvSpPr>
          <p:nvPr/>
        </p:nvSpPr>
        <p:spPr bwMode="auto">
          <a:xfrm>
            <a:off x="231775" y="369888"/>
            <a:ext cx="1968500" cy="706437"/>
          </a:xfrm>
          <a:prstGeom prst="cloudCallout">
            <a:avLst>
              <a:gd name="adj1" fmla="val -48958"/>
              <a:gd name="adj2" fmla="val 90773"/>
            </a:avLst>
          </a:prstGeom>
          <a:solidFill>
            <a:schemeClr val="accent1"/>
          </a:solidFill>
          <a:ln w="9525">
            <a:solidFill>
              <a:schemeClr val="tx1"/>
            </a:solidFill>
            <a:round/>
            <a:headEnd/>
            <a:tailEnd/>
          </a:ln>
        </p:spPr>
        <p:txBody>
          <a:bodyPr lIns="0" tIns="0" rIns="0" bIns="0"/>
          <a:lstStyle/>
          <a:p>
            <a:pPr algn="ctr" eaLnBrk="0" hangingPunct="0"/>
            <a:r>
              <a:rPr lang="en-US" altLang="zh-CN"/>
              <a:t>2)</a:t>
            </a:r>
            <a:r>
              <a:rPr lang="zh-CN" altLang="zh-CN"/>
              <a:t>远程备份系统设计需要考虑的问题 </a:t>
            </a:r>
            <a:r>
              <a:rPr lang="zh-CN" altLang="en-US"/>
              <a:t>？</a:t>
            </a:r>
          </a:p>
        </p:txBody>
      </p:sp>
      <p:grpSp>
        <p:nvGrpSpPr>
          <p:cNvPr id="860173" name="Group 13">
            <a:extLst>
              <a:ext uri="{FF2B5EF4-FFF2-40B4-BE49-F238E27FC236}">
                <a16:creationId xmlns:a16="http://schemas.microsoft.com/office/drawing/2014/main" id="{B692AEF0-D629-C1F7-3E64-D30CD1A97945}"/>
              </a:ext>
            </a:extLst>
          </p:cNvPr>
          <p:cNvGrpSpPr>
            <a:grpSpLocks/>
          </p:cNvGrpSpPr>
          <p:nvPr/>
        </p:nvGrpSpPr>
        <p:grpSpPr bwMode="auto">
          <a:xfrm>
            <a:off x="942975" y="1895475"/>
            <a:ext cx="7639050" cy="276225"/>
            <a:chOff x="594" y="1194"/>
            <a:chExt cx="4812" cy="174"/>
          </a:xfrm>
        </p:grpSpPr>
        <p:sp>
          <p:nvSpPr>
            <p:cNvPr id="860168" name="Line 8">
              <a:extLst>
                <a:ext uri="{FF2B5EF4-FFF2-40B4-BE49-F238E27FC236}">
                  <a16:creationId xmlns:a16="http://schemas.microsoft.com/office/drawing/2014/main" id="{2675C048-6170-9A35-6728-465880D0EF8F}"/>
                </a:ext>
              </a:extLst>
            </p:cNvPr>
            <p:cNvSpPr>
              <a:spLocks noChangeShapeType="1"/>
            </p:cNvSpPr>
            <p:nvPr/>
          </p:nvSpPr>
          <p:spPr bwMode="auto">
            <a:xfrm>
              <a:off x="3480" y="1194"/>
              <a:ext cx="24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69" name="Line 9">
              <a:extLst>
                <a:ext uri="{FF2B5EF4-FFF2-40B4-BE49-F238E27FC236}">
                  <a16:creationId xmlns:a16="http://schemas.microsoft.com/office/drawing/2014/main" id="{E6FAC00B-856A-13C2-7FFA-6B0CC183A468}"/>
                </a:ext>
              </a:extLst>
            </p:cNvPr>
            <p:cNvSpPr>
              <a:spLocks noChangeShapeType="1"/>
            </p:cNvSpPr>
            <p:nvPr/>
          </p:nvSpPr>
          <p:spPr bwMode="auto">
            <a:xfrm>
              <a:off x="5166" y="1194"/>
              <a:ext cx="24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72" name="Line 12">
              <a:extLst>
                <a:ext uri="{FF2B5EF4-FFF2-40B4-BE49-F238E27FC236}">
                  <a16:creationId xmlns:a16="http://schemas.microsoft.com/office/drawing/2014/main" id="{DBA84706-2575-4D57-CE6A-951E242D36D0}"/>
                </a:ext>
              </a:extLst>
            </p:cNvPr>
            <p:cNvSpPr>
              <a:spLocks noChangeShapeType="1"/>
            </p:cNvSpPr>
            <p:nvPr/>
          </p:nvSpPr>
          <p:spPr bwMode="auto">
            <a:xfrm>
              <a:off x="594" y="1368"/>
              <a:ext cx="24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0177" name="Group 17">
            <a:extLst>
              <a:ext uri="{FF2B5EF4-FFF2-40B4-BE49-F238E27FC236}">
                <a16:creationId xmlns:a16="http://schemas.microsoft.com/office/drawing/2014/main" id="{12C37ABA-8204-AF35-5CBE-5C8A13087729}"/>
              </a:ext>
            </a:extLst>
          </p:cNvPr>
          <p:cNvGrpSpPr>
            <a:grpSpLocks/>
          </p:cNvGrpSpPr>
          <p:nvPr/>
        </p:nvGrpSpPr>
        <p:grpSpPr bwMode="auto">
          <a:xfrm>
            <a:off x="1514475" y="2190750"/>
            <a:ext cx="4248150" cy="276225"/>
            <a:chOff x="954" y="1380"/>
            <a:chExt cx="2676" cy="174"/>
          </a:xfrm>
        </p:grpSpPr>
        <p:sp>
          <p:nvSpPr>
            <p:cNvPr id="860174" name="Line 14">
              <a:extLst>
                <a:ext uri="{FF2B5EF4-FFF2-40B4-BE49-F238E27FC236}">
                  <a16:creationId xmlns:a16="http://schemas.microsoft.com/office/drawing/2014/main" id="{6EB682BE-0F42-8F87-F2F9-B87CC617D532}"/>
                </a:ext>
              </a:extLst>
            </p:cNvPr>
            <p:cNvSpPr>
              <a:spLocks noChangeShapeType="1"/>
            </p:cNvSpPr>
            <p:nvPr/>
          </p:nvSpPr>
          <p:spPr bwMode="auto">
            <a:xfrm>
              <a:off x="954" y="1380"/>
              <a:ext cx="642" cy="6"/>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75" name="Line 15">
              <a:extLst>
                <a:ext uri="{FF2B5EF4-FFF2-40B4-BE49-F238E27FC236}">
                  <a16:creationId xmlns:a16="http://schemas.microsoft.com/office/drawing/2014/main" id="{CD56DE9F-6963-DA7D-78CC-AFFF86EADC72}"/>
                </a:ext>
              </a:extLst>
            </p:cNvPr>
            <p:cNvSpPr>
              <a:spLocks noChangeShapeType="1"/>
            </p:cNvSpPr>
            <p:nvPr/>
          </p:nvSpPr>
          <p:spPr bwMode="auto">
            <a:xfrm>
              <a:off x="1860" y="1554"/>
              <a:ext cx="22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76" name="Line 16">
              <a:extLst>
                <a:ext uri="{FF2B5EF4-FFF2-40B4-BE49-F238E27FC236}">
                  <a16:creationId xmlns:a16="http://schemas.microsoft.com/office/drawing/2014/main" id="{2AEB5E5B-F729-9744-8F38-654425142156}"/>
                </a:ext>
              </a:extLst>
            </p:cNvPr>
            <p:cNvSpPr>
              <a:spLocks noChangeShapeType="1"/>
            </p:cNvSpPr>
            <p:nvPr/>
          </p:nvSpPr>
          <p:spPr bwMode="auto">
            <a:xfrm>
              <a:off x="3174" y="1554"/>
              <a:ext cx="45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0182" name="Group 22">
            <a:extLst>
              <a:ext uri="{FF2B5EF4-FFF2-40B4-BE49-F238E27FC236}">
                <a16:creationId xmlns:a16="http://schemas.microsoft.com/office/drawing/2014/main" id="{9F11DAC1-9013-9C3F-6593-3AB2E30E8C03}"/>
              </a:ext>
            </a:extLst>
          </p:cNvPr>
          <p:cNvGrpSpPr>
            <a:grpSpLocks/>
          </p:cNvGrpSpPr>
          <p:nvPr/>
        </p:nvGrpSpPr>
        <p:grpSpPr bwMode="auto">
          <a:xfrm>
            <a:off x="2057400" y="3314700"/>
            <a:ext cx="5543550" cy="581025"/>
            <a:chOff x="1296" y="2088"/>
            <a:chExt cx="3492" cy="366"/>
          </a:xfrm>
        </p:grpSpPr>
        <p:sp>
          <p:nvSpPr>
            <p:cNvPr id="860178" name="Line 18">
              <a:extLst>
                <a:ext uri="{FF2B5EF4-FFF2-40B4-BE49-F238E27FC236}">
                  <a16:creationId xmlns:a16="http://schemas.microsoft.com/office/drawing/2014/main" id="{66DD955D-57E5-8E54-BEB5-EB4DD7019EBA}"/>
                </a:ext>
              </a:extLst>
            </p:cNvPr>
            <p:cNvSpPr>
              <a:spLocks noChangeShapeType="1"/>
            </p:cNvSpPr>
            <p:nvPr/>
          </p:nvSpPr>
          <p:spPr bwMode="auto">
            <a:xfrm>
              <a:off x="3042" y="2094"/>
              <a:ext cx="32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79" name="Line 19">
              <a:extLst>
                <a:ext uri="{FF2B5EF4-FFF2-40B4-BE49-F238E27FC236}">
                  <a16:creationId xmlns:a16="http://schemas.microsoft.com/office/drawing/2014/main" id="{AB549B73-DFF7-EACC-C876-3F919EBC38F8}"/>
                </a:ext>
              </a:extLst>
            </p:cNvPr>
            <p:cNvSpPr>
              <a:spLocks noChangeShapeType="1"/>
            </p:cNvSpPr>
            <p:nvPr/>
          </p:nvSpPr>
          <p:spPr bwMode="auto">
            <a:xfrm flipV="1">
              <a:off x="3540" y="2088"/>
              <a:ext cx="786"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0180" name="Line 20">
              <a:extLst>
                <a:ext uri="{FF2B5EF4-FFF2-40B4-BE49-F238E27FC236}">
                  <a16:creationId xmlns:a16="http://schemas.microsoft.com/office/drawing/2014/main" id="{97377104-FCB0-B8A7-3540-03EC20E498C5}"/>
                </a:ext>
              </a:extLst>
            </p:cNvPr>
            <p:cNvSpPr>
              <a:spLocks noChangeShapeType="1"/>
            </p:cNvSpPr>
            <p:nvPr/>
          </p:nvSpPr>
          <p:spPr bwMode="auto">
            <a:xfrm>
              <a:off x="1296" y="2454"/>
              <a:ext cx="124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81" name="Line 21">
              <a:extLst>
                <a:ext uri="{FF2B5EF4-FFF2-40B4-BE49-F238E27FC236}">
                  <a16:creationId xmlns:a16="http://schemas.microsoft.com/office/drawing/2014/main" id="{F3432C11-6FD7-D2EE-CE6A-4AEE28DE9063}"/>
                </a:ext>
              </a:extLst>
            </p:cNvPr>
            <p:cNvSpPr>
              <a:spLocks noChangeShapeType="1"/>
            </p:cNvSpPr>
            <p:nvPr/>
          </p:nvSpPr>
          <p:spPr bwMode="auto">
            <a:xfrm>
              <a:off x="3276" y="2448"/>
              <a:ext cx="151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0187" name="Group 27">
            <a:extLst>
              <a:ext uri="{FF2B5EF4-FFF2-40B4-BE49-F238E27FC236}">
                <a16:creationId xmlns:a16="http://schemas.microsoft.com/office/drawing/2014/main" id="{5E5D2645-DFCB-BE54-68A1-82C735244EF1}"/>
              </a:ext>
            </a:extLst>
          </p:cNvPr>
          <p:cNvGrpSpPr>
            <a:grpSpLocks/>
          </p:cNvGrpSpPr>
          <p:nvPr/>
        </p:nvGrpSpPr>
        <p:grpSpPr bwMode="auto">
          <a:xfrm>
            <a:off x="1276350" y="4171950"/>
            <a:ext cx="5238750" cy="304800"/>
            <a:chOff x="804" y="2628"/>
            <a:chExt cx="3300" cy="192"/>
          </a:xfrm>
        </p:grpSpPr>
        <p:sp>
          <p:nvSpPr>
            <p:cNvPr id="860183" name="Line 23">
              <a:extLst>
                <a:ext uri="{FF2B5EF4-FFF2-40B4-BE49-F238E27FC236}">
                  <a16:creationId xmlns:a16="http://schemas.microsoft.com/office/drawing/2014/main" id="{65E94446-19D7-C7A7-B470-8D458A877511}"/>
                </a:ext>
              </a:extLst>
            </p:cNvPr>
            <p:cNvSpPr>
              <a:spLocks noChangeShapeType="1"/>
            </p:cNvSpPr>
            <p:nvPr/>
          </p:nvSpPr>
          <p:spPr bwMode="auto">
            <a:xfrm>
              <a:off x="834" y="2640"/>
              <a:ext cx="55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84" name="Line 24">
              <a:extLst>
                <a:ext uri="{FF2B5EF4-FFF2-40B4-BE49-F238E27FC236}">
                  <a16:creationId xmlns:a16="http://schemas.microsoft.com/office/drawing/2014/main" id="{5BED81B0-C53A-9BAE-72DB-FED38E9C9DCA}"/>
                </a:ext>
              </a:extLst>
            </p:cNvPr>
            <p:cNvSpPr>
              <a:spLocks noChangeShapeType="1"/>
            </p:cNvSpPr>
            <p:nvPr/>
          </p:nvSpPr>
          <p:spPr bwMode="auto">
            <a:xfrm>
              <a:off x="2724" y="2628"/>
              <a:ext cx="138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85" name="Line 25">
              <a:extLst>
                <a:ext uri="{FF2B5EF4-FFF2-40B4-BE49-F238E27FC236}">
                  <a16:creationId xmlns:a16="http://schemas.microsoft.com/office/drawing/2014/main" id="{5AB15E7A-6758-6CFD-0C95-142642B85C6E}"/>
                </a:ext>
              </a:extLst>
            </p:cNvPr>
            <p:cNvSpPr>
              <a:spLocks noChangeShapeType="1"/>
            </p:cNvSpPr>
            <p:nvPr/>
          </p:nvSpPr>
          <p:spPr bwMode="auto">
            <a:xfrm>
              <a:off x="804" y="2814"/>
              <a:ext cx="27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86" name="Line 26">
              <a:extLst>
                <a:ext uri="{FF2B5EF4-FFF2-40B4-BE49-F238E27FC236}">
                  <a16:creationId xmlns:a16="http://schemas.microsoft.com/office/drawing/2014/main" id="{862D08EB-3B84-EA7E-35E0-B3185F7DAF7F}"/>
                </a:ext>
              </a:extLst>
            </p:cNvPr>
            <p:cNvSpPr>
              <a:spLocks noChangeShapeType="1"/>
            </p:cNvSpPr>
            <p:nvPr/>
          </p:nvSpPr>
          <p:spPr bwMode="auto">
            <a:xfrm>
              <a:off x="1884" y="2814"/>
              <a:ext cx="1470"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grpSp>
      <p:grpSp>
        <p:nvGrpSpPr>
          <p:cNvPr id="860191" name="Group 31">
            <a:extLst>
              <a:ext uri="{FF2B5EF4-FFF2-40B4-BE49-F238E27FC236}">
                <a16:creationId xmlns:a16="http://schemas.microsoft.com/office/drawing/2014/main" id="{31DA8F34-F6CB-F85F-0D7C-40BCD18F4354}"/>
              </a:ext>
            </a:extLst>
          </p:cNvPr>
          <p:cNvGrpSpPr>
            <a:grpSpLocks/>
          </p:cNvGrpSpPr>
          <p:nvPr/>
        </p:nvGrpSpPr>
        <p:grpSpPr bwMode="auto">
          <a:xfrm>
            <a:off x="1800225" y="5029200"/>
            <a:ext cx="4695825" cy="285750"/>
            <a:chOff x="1134" y="3168"/>
            <a:chExt cx="2958" cy="180"/>
          </a:xfrm>
        </p:grpSpPr>
        <p:sp>
          <p:nvSpPr>
            <p:cNvPr id="860188" name="Line 28">
              <a:extLst>
                <a:ext uri="{FF2B5EF4-FFF2-40B4-BE49-F238E27FC236}">
                  <a16:creationId xmlns:a16="http://schemas.microsoft.com/office/drawing/2014/main" id="{5582C42B-32CB-261F-1A98-CCF5AE4EF979}"/>
                </a:ext>
              </a:extLst>
            </p:cNvPr>
            <p:cNvSpPr>
              <a:spLocks noChangeShapeType="1"/>
            </p:cNvSpPr>
            <p:nvPr/>
          </p:nvSpPr>
          <p:spPr bwMode="auto">
            <a:xfrm>
              <a:off x="3198" y="3168"/>
              <a:ext cx="80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89" name="Line 29">
              <a:extLst>
                <a:ext uri="{FF2B5EF4-FFF2-40B4-BE49-F238E27FC236}">
                  <a16:creationId xmlns:a16="http://schemas.microsoft.com/office/drawing/2014/main" id="{70BC5DF7-0E28-FB56-7CF3-CDA72A2DB66D}"/>
                </a:ext>
              </a:extLst>
            </p:cNvPr>
            <p:cNvSpPr>
              <a:spLocks noChangeShapeType="1"/>
            </p:cNvSpPr>
            <p:nvPr/>
          </p:nvSpPr>
          <p:spPr bwMode="auto">
            <a:xfrm>
              <a:off x="1134" y="3342"/>
              <a:ext cx="187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90" name="Line 30">
              <a:extLst>
                <a:ext uri="{FF2B5EF4-FFF2-40B4-BE49-F238E27FC236}">
                  <a16:creationId xmlns:a16="http://schemas.microsoft.com/office/drawing/2014/main" id="{4DEED23D-59FD-19E3-D35B-E718B71ADBB8}"/>
                </a:ext>
              </a:extLst>
            </p:cNvPr>
            <p:cNvSpPr>
              <a:spLocks noChangeShapeType="1"/>
            </p:cNvSpPr>
            <p:nvPr/>
          </p:nvSpPr>
          <p:spPr bwMode="auto">
            <a:xfrm>
              <a:off x="3288" y="3348"/>
              <a:ext cx="80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0197" name="Group 37">
            <a:extLst>
              <a:ext uri="{FF2B5EF4-FFF2-40B4-BE49-F238E27FC236}">
                <a16:creationId xmlns:a16="http://schemas.microsoft.com/office/drawing/2014/main" id="{E9C00DBD-239F-1BF4-1C1B-AEAC33DB1C42}"/>
              </a:ext>
            </a:extLst>
          </p:cNvPr>
          <p:cNvGrpSpPr>
            <a:grpSpLocks/>
          </p:cNvGrpSpPr>
          <p:nvPr/>
        </p:nvGrpSpPr>
        <p:grpSpPr bwMode="auto">
          <a:xfrm>
            <a:off x="895350" y="5895975"/>
            <a:ext cx="6705600" cy="581025"/>
            <a:chOff x="564" y="3714"/>
            <a:chExt cx="4266" cy="366"/>
          </a:xfrm>
        </p:grpSpPr>
        <p:sp>
          <p:nvSpPr>
            <p:cNvPr id="860192" name="Line 32">
              <a:extLst>
                <a:ext uri="{FF2B5EF4-FFF2-40B4-BE49-F238E27FC236}">
                  <a16:creationId xmlns:a16="http://schemas.microsoft.com/office/drawing/2014/main" id="{6CB528F2-39CF-C741-8FAA-45BCA94CFFD6}"/>
                </a:ext>
              </a:extLst>
            </p:cNvPr>
            <p:cNvSpPr>
              <a:spLocks noChangeShapeType="1"/>
            </p:cNvSpPr>
            <p:nvPr/>
          </p:nvSpPr>
          <p:spPr bwMode="auto">
            <a:xfrm>
              <a:off x="990" y="3714"/>
              <a:ext cx="39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93" name="Line 33">
              <a:extLst>
                <a:ext uri="{FF2B5EF4-FFF2-40B4-BE49-F238E27FC236}">
                  <a16:creationId xmlns:a16="http://schemas.microsoft.com/office/drawing/2014/main" id="{2FC3F94B-43AF-D596-239C-D38137898C9F}"/>
                </a:ext>
              </a:extLst>
            </p:cNvPr>
            <p:cNvSpPr>
              <a:spLocks noChangeShapeType="1"/>
            </p:cNvSpPr>
            <p:nvPr/>
          </p:nvSpPr>
          <p:spPr bwMode="auto">
            <a:xfrm>
              <a:off x="678" y="3906"/>
              <a:ext cx="166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94" name="Line 34">
              <a:extLst>
                <a:ext uri="{FF2B5EF4-FFF2-40B4-BE49-F238E27FC236}">
                  <a16:creationId xmlns:a16="http://schemas.microsoft.com/office/drawing/2014/main" id="{9354AC99-4CB6-B987-BE84-ADB1172ECAEA}"/>
                </a:ext>
              </a:extLst>
            </p:cNvPr>
            <p:cNvSpPr>
              <a:spLocks noChangeShapeType="1"/>
            </p:cNvSpPr>
            <p:nvPr/>
          </p:nvSpPr>
          <p:spPr bwMode="auto">
            <a:xfrm>
              <a:off x="2580" y="3894"/>
              <a:ext cx="70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95" name="Line 35">
              <a:extLst>
                <a:ext uri="{FF2B5EF4-FFF2-40B4-BE49-F238E27FC236}">
                  <a16:creationId xmlns:a16="http://schemas.microsoft.com/office/drawing/2014/main" id="{4025B7F9-48FA-E03F-A88D-3F71A4E61FF2}"/>
                </a:ext>
              </a:extLst>
            </p:cNvPr>
            <p:cNvSpPr>
              <a:spLocks noChangeShapeType="1"/>
            </p:cNvSpPr>
            <p:nvPr/>
          </p:nvSpPr>
          <p:spPr bwMode="auto">
            <a:xfrm>
              <a:off x="4320" y="3888"/>
              <a:ext cx="51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0196" name="Line 36">
              <a:extLst>
                <a:ext uri="{FF2B5EF4-FFF2-40B4-BE49-F238E27FC236}">
                  <a16:creationId xmlns:a16="http://schemas.microsoft.com/office/drawing/2014/main" id="{85289627-6B01-19AC-A89B-E8D1A0354BD8}"/>
                </a:ext>
              </a:extLst>
            </p:cNvPr>
            <p:cNvSpPr>
              <a:spLocks noChangeShapeType="1"/>
            </p:cNvSpPr>
            <p:nvPr/>
          </p:nvSpPr>
          <p:spPr bwMode="auto">
            <a:xfrm>
              <a:off x="564" y="4080"/>
              <a:ext cx="189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0173"/>
                                        </p:tgtEl>
                                        <p:attrNameLst>
                                          <p:attrName>style.visibility</p:attrName>
                                        </p:attrNameLst>
                                      </p:cBhvr>
                                      <p:to>
                                        <p:strVal val="visible"/>
                                      </p:to>
                                    </p:set>
                                    <p:anim calcmode="lin" valueType="num">
                                      <p:cBhvr additive="base">
                                        <p:cTn id="7" dur="500" fill="hold"/>
                                        <p:tgtEl>
                                          <p:spTgt spid="860173"/>
                                        </p:tgtEl>
                                        <p:attrNameLst>
                                          <p:attrName>ppt_x</p:attrName>
                                        </p:attrNameLst>
                                      </p:cBhvr>
                                      <p:tavLst>
                                        <p:tav tm="0">
                                          <p:val>
                                            <p:strVal val="#ppt_x"/>
                                          </p:val>
                                        </p:tav>
                                        <p:tav tm="100000">
                                          <p:val>
                                            <p:strVal val="#ppt_x"/>
                                          </p:val>
                                        </p:tav>
                                      </p:tavLst>
                                    </p:anim>
                                    <p:anim calcmode="lin" valueType="num">
                                      <p:cBhvr additive="base">
                                        <p:cTn id="8" dur="500" fill="hold"/>
                                        <p:tgtEl>
                                          <p:spTgt spid="86017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60177"/>
                                        </p:tgtEl>
                                        <p:attrNameLst>
                                          <p:attrName>style.visibility</p:attrName>
                                        </p:attrNameLst>
                                      </p:cBhvr>
                                      <p:to>
                                        <p:strVal val="visible"/>
                                      </p:to>
                                    </p:set>
                                    <p:anim calcmode="lin" valueType="num">
                                      <p:cBhvr additive="base">
                                        <p:cTn id="13" dur="500" fill="hold"/>
                                        <p:tgtEl>
                                          <p:spTgt spid="860177"/>
                                        </p:tgtEl>
                                        <p:attrNameLst>
                                          <p:attrName>ppt_x</p:attrName>
                                        </p:attrNameLst>
                                      </p:cBhvr>
                                      <p:tavLst>
                                        <p:tav tm="0">
                                          <p:val>
                                            <p:strVal val="#ppt_x"/>
                                          </p:val>
                                        </p:tav>
                                        <p:tav tm="100000">
                                          <p:val>
                                            <p:strVal val="#ppt_x"/>
                                          </p:val>
                                        </p:tav>
                                      </p:tavLst>
                                    </p:anim>
                                    <p:anim calcmode="lin" valueType="num">
                                      <p:cBhvr additive="base">
                                        <p:cTn id="14" dur="500" fill="hold"/>
                                        <p:tgtEl>
                                          <p:spTgt spid="86017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60182"/>
                                        </p:tgtEl>
                                        <p:attrNameLst>
                                          <p:attrName>style.visibility</p:attrName>
                                        </p:attrNameLst>
                                      </p:cBhvr>
                                      <p:to>
                                        <p:strVal val="visible"/>
                                      </p:to>
                                    </p:set>
                                    <p:anim calcmode="lin" valueType="num">
                                      <p:cBhvr additive="base">
                                        <p:cTn id="19" dur="500" fill="hold"/>
                                        <p:tgtEl>
                                          <p:spTgt spid="860182"/>
                                        </p:tgtEl>
                                        <p:attrNameLst>
                                          <p:attrName>ppt_x</p:attrName>
                                        </p:attrNameLst>
                                      </p:cBhvr>
                                      <p:tavLst>
                                        <p:tav tm="0">
                                          <p:val>
                                            <p:strVal val="#ppt_x"/>
                                          </p:val>
                                        </p:tav>
                                        <p:tav tm="100000">
                                          <p:val>
                                            <p:strVal val="#ppt_x"/>
                                          </p:val>
                                        </p:tav>
                                      </p:tavLst>
                                    </p:anim>
                                    <p:anim calcmode="lin" valueType="num">
                                      <p:cBhvr additive="base">
                                        <p:cTn id="20" dur="500" fill="hold"/>
                                        <p:tgtEl>
                                          <p:spTgt spid="86018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60187"/>
                                        </p:tgtEl>
                                        <p:attrNameLst>
                                          <p:attrName>style.visibility</p:attrName>
                                        </p:attrNameLst>
                                      </p:cBhvr>
                                      <p:to>
                                        <p:strVal val="visible"/>
                                      </p:to>
                                    </p:set>
                                    <p:anim calcmode="lin" valueType="num">
                                      <p:cBhvr additive="base">
                                        <p:cTn id="25" dur="500" fill="hold"/>
                                        <p:tgtEl>
                                          <p:spTgt spid="860187"/>
                                        </p:tgtEl>
                                        <p:attrNameLst>
                                          <p:attrName>ppt_x</p:attrName>
                                        </p:attrNameLst>
                                      </p:cBhvr>
                                      <p:tavLst>
                                        <p:tav tm="0">
                                          <p:val>
                                            <p:strVal val="#ppt_x"/>
                                          </p:val>
                                        </p:tav>
                                        <p:tav tm="100000">
                                          <p:val>
                                            <p:strVal val="#ppt_x"/>
                                          </p:val>
                                        </p:tav>
                                      </p:tavLst>
                                    </p:anim>
                                    <p:anim calcmode="lin" valueType="num">
                                      <p:cBhvr additive="base">
                                        <p:cTn id="26" dur="500" fill="hold"/>
                                        <p:tgtEl>
                                          <p:spTgt spid="86018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60191"/>
                                        </p:tgtEl>
                                        <p:attrNameLst>
                                          <p:attrName>style.visibility</p:attrName>
                                        </p:attrNameLst>
                                      </p:cBhvr>
                                      <p:to>
                                        <p:strVal val="visible"/>
                                      </p:to>
                                    </p:set>
                                    <p:anim calcmode="lin" valueType="num">
                                      <p:cBhvr additive="base">
                                        <p:cTn id="31" dur="500" fill="hold"/>
                                        <p:tgtEl>
                                          <p:spTgt spid="860191"/>
                                        </p:tgtEl>
                                        <p:attrNameLst>
                                          <p:attrName>ppt_x</p:attrName>
                                        </p:attrNameLst>
                                      </p:cBhvr>
                                      <p:tavLst>
                                        <p:tav tm="0">
                                          <p:val>
                                            <p:strVal val="#ppt_x"/>
                                          </p:val>
                                        </p:tav>
                                        <p:tav tm="100000">
                                          <p:val>
                                            <p:strVal val="#ppt_x"/>
                                          </p:val>
                                        </p:tav>
                                      </p:tavLst>
                                    </p:anim>
                                    <p:anim calcmode="lin" valueType="num">
                                      <p:cBhvr additive="base">
                                        <p:cTn id="32" dur="500" fill="hold"/>
                                        <p:tgtEl>
                                          <p:spTgt spid="86019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60197"/>
                                        </p:tgtEl>
                                        <p:attrNameLst>
                                          <p:attrName>style.visibility</p:attrName>
                                        </p:attrNameLst>
                                      </p:cBhvr>
                                      <p:to>
                                        <p:strVal val="visible"/>
                                      </p:to>
                                    </p:set>
                                    <p:anim calcmode="lin" valueType="num">
                                      <p:cBhvr additive="base">
                                        <p:cTn id="37" dur="500" fill="hold"/>
                                        <p:tgtEl>
                                          <p:spTgt spid="860197"/>
                                        </p:tgtEl>
                                        <p:attrNameLst>
                                          <p:attrName>ppt_x</p:attrName>
                                        </p:attrNameLst>
                                      </p:cBhvr>
                                      <p:tavLst>
                                        <p:tav tm="0">
                                          <p:val>
                                            <p:strVal val="#ppt_x"/>
                                          </p:val>
                                        </p:tav>
                                        <p:tav tm="100000">
                                          <p:val>
                                            <p:strVal val="#ppt_x"/>
                                          </p:val>
                                        </p:tav>
                                      </p:tavLst>
                                    </p:anim>
                                    <p:anim calcmode="lin" valueType="num">
                                      <p:cBhvr additive="base">
                                        <p:cTn id="38" dur="500" fill="hold"/>
                                        <p:tgtEl>
                                          <p:spTgt spid="860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编号占位符 5">
            <a:extLst>
              <a:ext uri="{FF2B5EF4-FFF2-40B4-BE49-F238E27FC236}">
                <a16:creationId xmlns:a16="http://schemas.microsoft.com/office/drawing/2014/main" id="{D031046A-6D03-7CF8-47B4-7C4A00390BA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85DAA28-52B9-461A-AA21-81740B159535}" type="slidenum">
              <a:rPr lang="zh-CN" altLang="en-US"/>
              <a:pPr eaLnBrk="0" hangingPunct="0"/>
              <a:t>434</a:t>
            </a:fld>
            <a:endParaRPr lang="zh-CN" altLang="en-US"/>
          </a:p>
        </p:txBody>
      </p:sp>
      <p:sp>
        <p:nvSpPr>
          <p:cNvPr id="32770" name="Rectangle 2">
            <a:extLst>
              <a:ext uri="{FF2B5EF4-FFF2-40B4-BE49-F238E27FC236}">
                <a16:creationId xmlns:a16="http://schemas.microsoft.com/office/drawing/2014/main" id="{E722AF5A-88AE-15B5-B0BE-2EB3806108C5}"/>
              </a:ext>
            </a:extLst>
          </p:cNvPr>
          <p:cNvSpPr>
            <a:spLocks noGrp="1" noChangeArrowheads="1"/>
          </p:cNvSpPr>
          <p:nvPr>
            <p:ph type="title"/>
          </p:nvPr>
        </p:nvSpPr>
        <p:spPr/>
        <p:txBody>
          <a:bodyPr/>
          <a:lstStyle/>
          <a:p>
            <a:r>
              <a:rPr lang="zh-CN" altLang="en-US" sz="2400" b="1">
                <a:latin typeface="黑体" panose="02010609060101010101" pitchFamily="49" charset="-122"/>
                <a:ea typeface="黑体" panose="02010609060101010101" pitchFamily="49" charset="-122"/>
              </a:rPr>
              <a:t>远程备份系统的关键技术（续）</a:t>
            </a:r>
          </a:p>
        </p:txBody>
      </p:sp>
      <p:pic>
        <p:nvPicPr>
          <p:cNvPr id="32771" name="Picture 4">
            <a:extLst>
              <a:ext uri="{FF2B5EF4-FFF2-40B4-BE49-F238E27FC236}">
                <a16:creationId xmlns:a16="http://schemas.microsoft.com/office/drawing/2014/main" id="{92F7FF67-819E-6ACF-E504-934B02E1E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38" y="1809750"/>
            <a:ext cx="738187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1195" name="Group 11">
            <a:extLst>
              <a:ext uri="{FF2B5EF4-FFF2-40B4-BE49-F238E27FC236}">
                <a16:creationId xmlns:a16="http://schemas.microsoft.com/office/drawing/2014/main" id="{429562EE-DA07-5125-7432-40310416757F}"/>
              </a:ext>
            </a:extLst>
          </p:cNvPr>
          <p:cNvGrpSpPr>
            <a:grpSpLocks/>
          </p:cNvGrpSpPr>
          <p:nvPr/>
        </p:nvGrpSpPr>
        <p:grpSpPr bwMode="auto">
          <a:xfrm>
            <a:off x="1200150" y="2038350"/>
            <a:ext cx="7019925" cy="276225"/>
            <a:chOff x="756" y="1284"/>
            <a:chExt cx="4422" cy="174"/>
          </a:xfrm>
        </p:grpSpPr>
        <p:sp>
          <p:nvSpPr>
            <p:cNvPr id="861190" name="Line 6">
              <a:extLst>
                <a:ext uri="{FF2B5EF4-FFF2-40B4-BE49-F238E27FC236}">
                  <a16:creationId xmlns:a16="http://schemas.microsoft.com/office/drawing/2014/main" id="{545E3017-4D7A-8AF2-7DE5-83B91BFA0B6E}"/>
                </a:ext>
              </a:extLst>
            </p:cNvPr>
            <p:cNvSpPr>
              <a:spLocks noChangeShapeType="1"/>
            </p:cNvSpPr>
            <p:nvPr/>
          </p:nvSpPr>
          <p:spPr bwMode="auto">
            <a:xfrm>
              <a:off x="2070" y="1290"/>
              <a:ext cx="30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191" name="Line 7">
              <a:extLst>
                <a:ext uri="{FF2B5EF4-FFF2-40B4-BE49-F238E27FC236}">
                  <a16:creationId xmlns:a16="http://schemas.microsoft.com/office/drawing/2014/main" id="{D91D2E0E-4DB2-383E-C882-548E034DBC21}"/>
                </a:ext>
              </a:extLst>
            </p:cNvPr>
            <p:cNvSpPr>
              <a:spLocks noChangeShapeType="1"/>
            </p:cNvSpPr>
            <p:nvPr/>
          </p:nvSpPr>
          <p:spPr bwMode="auto">
            <a:xfrm>
              <a:off x="3342" y="1290"/>
              <a:ext cx="30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192" name="Line 8">
              <a:extLst>
                <a:ext uri="{FF2B5EF4-FFF2-40B4-BE49-F238E27FC236}">
                  <a16:creationId xmlns:a16="http://schemas.microsoft.com/office/drawing/2014/main" id="{A7BE034C-4ED5-C4C9-9169-E35A8C075CDC}"/>
                </a:ext>
              </a:extLst>
            </p:cNvPr>
            <p:cNvSpPr>
              <a:spLocks noChangeShapeType="1"/>
            </p:cNvSpPr>
            <p:nvPr/>
          </p:nvSpPr>
          <p:spPr bwMode="auto">
            <a:xfrm>
              <a:off x="4236" y="1284"/>
              <a:ext cx="94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193" name="Line 9">
              <a:extLst>
                <a:ext uri="{FF2B5EF4-FFF2-40B4-BE49-F238E27FC236}">
                  <a16:creationId xmlns:a16="http://schemas.microsoft.com/office/drawing/2014/main" id="{94FA420C-C55E-7346-170C-84D4A5A42670}"/>
                </a:ext>
              </a:extLst>
            </p:cNvPr>
            <p:cNvSpPr>
              <a:spLocks noChangeShapeType="1"/>
            </p:cNvSpPr>
            <p:nvPr/>
          </p:nvSpPr>
          <p:spPr bwMode="auto">
            <a:xfrm>
              <a:off x="756" y="1458"/>
              <a:ext cx="138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1203" name="Group 19">
            <a:extLst>
              <a:ext uri="{FF2B5EF4-FFF2-40B4-BE49-F238E27FC236}">
                <a16:creationId xmlns:a16="http://schemas.microsoft.com/office/drawing/2014/main" id="{FCCA77C1-6112-3F2F-AC9C-EA5E67AD8A89}"/>
              </a:ext>
            </a:extLst>
          </p:cNvPr>
          <p:cNvGrpSpPr>
            <a:grpSpLocks/>
          </p:cNvGrpSpPr>
          <p:nvPr/>
        </p:nvGrpSpPr>
        <p:grpSpPr bwMode="auto">
          <a:xfrm>
            <a:off x="1381125" y="2781300"/>
            <a:ext cx="6238875" cy="19050"/>
            <a:chOff x="870" y="1752"/>
            <a:chExt cx="3930" cy="12"/>
          </a:xfrm>
        </p:grpSpPr>
        <p:sp>
          <p:nvSpPr>
            <p:cNvPr id="861197" name="Line 13">
              <a:extLst>
                <a:ext uri="{FF2B5EF4-FFF2-40B4-BE49-F238E27FC236}">
                  <a16:creationId xmlns:a16="http://schemas.microsoft.com/office/drawing/2014/main" id="{C58D15A5-4077-0778-5EBC-9E2CFF71494A}"/>
                </a:ext>
              </a:extLst>
            </p:cNvPr>
            <p:cNvSpPr>
              <a:spLocks noChangeShapeType="1"/>
            </p:cNvSpPr>
            <p:nvPr/>
          </p:nvSpPr>
          <p:spPr bwMode="auto">
            <a:xfrm>
              <a:off x="2424" y="1758"/>
              <a:ext cx="172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198" name="Line 14">
              <a:extLst>
                <a:ext uri="{FF2B5EF4-FFF2-40B4-BE49-F238E27FC236}">
                  <a16:creationId xmlns:a16="http://schemas.microsoft.com/office/drawing/2014/main" id="{1A8262D8-A133-6E52-2825-C70D4F7DB2FF}"/>
                </a:ext>
              </a:extLst>
            </p:cNvPr>
            <p:cNvSpPr>
              <a:spLocks noChangeShapeType="1"/>
            </p:cNvSpPr>
            <p:nvPr/>
          </p:nvSpPr>
          <p:spPr bwMode="auto">
            <a:xfrm>
              <a:off x="4272" y="1752"/>
              <a:ext cx="52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199" name="Line 15">
              <a:extLst>
                <a:ext uri="{FF2B5EF4-FFF2-40B4-BE49-F238E27FC236}">
                  <a16:creationId xmlns:a16="http://schemas.microsoft.com/office/drawing/2014/main" id="{D2255D24-0F2E-6E5D-5FD1-9E6AA6617DEF}"/>
                </a:ext>
              </a:extLst>
            </p:cNvPr>
            <p:cNvSpPr>
              <a:spLocks noChangeShapeType="1"/>
            </p:cNvSpPr>
            <p:nvPr/>
          </p:nvSpPr>
          <p:spPr bwMode="auto">
            <a:xfrm>
              <a:off x="870" y="1764"/>
              <a:ext cx="40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grpSp>
      <p:grpSp>
        <p:nvGrpSpPr>
          <p:cNvPr id="861209" name="Group 25">
            <a:extLst>
              <a:ext uri="{FF2B5EF4-FFF2-40B4-BE49-F238E27FC236}">
                <a16:creationId xmlns:a16="http://schemas.microsoft.com/office/drawing/2014/main" id="{01D79307-815F-F634-B3EC-A61FA20CFE00}"/>
              </a:ext>
            </a:extLst>
          </p:cNvPr>
          <p:cNvGrpSpPr>
            <a:grpSpLocks/>
          </p:cNvGrpSpPr>
          <p:nvPr/>
        </p:nvGrpSpPr>
        <p:grpSpPr bwMode="auto">
          <a:xfrm>
            <a:off x="1390650" y="4019550"/>
            <a:ext cx="6781800" cy="257175"/>
            <a:chOff x="876" y="2532"/>
            <a:chExt cx="4272" cy="162"/>
          </a:xfrm>
        </p:grpSpPr>
        <p:sp>
          <p:nvSpPr>
            <p:cNvPr id="861200" name="Line 16">
              <a:extLst>
                <a:ext uri="{FF2B5EF4-FFF2-40B4-BE49-F238E27FC236}">
                  <a16:creationId xmlns:a16="http://schemas.microsoft.com/office/drawing/2014/main" id="{13DD6778-3994-B7DB-9620-EBE747D23596}"/>
                </a:ext>
              </a:extLst>
            </p:cNvPr>
            <p:cNvSpPr>
              <a:spLocks noChangeShapeType="1"/>
            </p:cNvSpPr>
            <p:nvPr/>
          </p:nvSpPr>
          <p:spPr bwMode="auto">
            <a:xfrm flipV="1">
              <a:off x="2766" y="2532"/>
              <a:ext cx="238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1201" name="Line 17">
              <a:extLst>
                <a:ext uri="{FF2B5EF4-FFF2-40B4-BE49-F238E27FC236}">
                  <a16:creationId xmlns:a16="http://schemas.microsoft.com/office/drawing/2014/main" id="{12203CCC-159F-FFEF-9A2C-0A7E14A3DCF9}"/>
                </a:ext>
              </a:extLst>
            </p:cNvPr>
            <p:cNvSpPr>
              <a:spLocks noChangeShapeType="1"/>
            </p:cNvSpPr>
            <p:nvPr/>
          </p:nvSpPr>
          <p:spPr bwMode="auto">
            <a:xfrm>
              <a:off x="882" y="2694"/>
              <a:ext cx="52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202" name="Line 18">
              <a:extLst>
                <a:ext uri="{FF2B5EF4-FFF2-40B4-BE49-F238E27FC236}">
                  <a16:creationId xmlns:a16="http://schemas.microsoft.com/office/drawing/2014/main" id="{405F6D34-24C1-5252-7AA0-61667BC9F1F2}"/>
                </a:ext>
              </a:extLst>
            </p:cNvPr>
            <p:cNvSpPr>
              <a:spLocks noChangeShapeType="1"/>
            </p:cNvSpPr>
            <p:nvPr/>
          </p:nvSpPr>
          <p:spPr bwMode="auto">
            <a:xfrm>
              <a:off x="876" y="2532"/>
              <a:ext cx="52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1204" name="Line 20">
              <a:extLst>
                <a:ext uri="{FF2B5EF4-FFF2-40B4-BE49-F238E27FC236}">
                  <a16:creationId xmlns:a16="http://schemas.microsoft.com/office/drawing/2014/main" id="{CA14EF62-D805-79A8-4022-AD3E1776D22F}"/>
                </a:ext>
              </a:extLst>
            </p:cNvPr>
            <p:cNvSpPr>
              <a:spLocks noChangeShapeType="1"/>
            </p:cNvSpPr>
            <p:nvPr/>
          </p:nvSpPr>
          <p:spPr bwMode="auto">
            <a:xfrm>
              <a:off x="3924" y="2532"/>
              <a:ext cx="7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1214" name="Group 30">
            <a:extLst>
              <a:ext uri="{FF2B5EF4-FFF2-40B4-BE49-F238E27FC236}">
                <a16:creationId xmlns:a16="http://schemas.microsoft.com/office/drawing/2014/main" id="{CAE99759-1458-8900-FECF-1C7E93988946}"/>
              </a:ext>
            </a:extLst>
          </p:cNvPr>
          <p:cNvGrpSpPr>
            <a:grpSpLocks/>
          </p:cNvGrpSpPr>
          <p:nvPr/>
        </p:nvGrpSpPr>
        <p:grpSpPr bwMode="auto">
          <a:xfrm>
            <a:off x="1400175" y="4991100"/>
            <a:ext cx="6791325" cy="495300"/>
            <a:chOff x="882" y="3144"/>
            <a:chExt cx="4278" cy="312"/>
          </a:xfrm>
        </p:grpSpPr>
        <p:sp>
          <p:nvSpPr>
            <p:cNvPr id="861205" name="Line 21">
              <a:extLst>
                <a:ext uri="{FF2B5EF4-FFF2-40B4-BE49-F238E27FC236}">
                  <a16:creationId xmlns:a16="http://schemas.microsoft.com/office/drawing/2014/main" id="{9AD99457-B17D-9929-3D74-DA655C285119}"/>
                </a:ext>
              </a:extLst>
            </p:cNvPr>
            <p:cNvSpPr>
              <a:spLocks noChangeShapeType="1"/>
            </p:cNvSpPr>
            <p:nvPr/>
          </p:nvSpPr>
          <p:spPr bwMode="auto">
            <a:xfrm>
              <a:off x="1872" y="3150"/>
              <a:ext cx="168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1206" name="Line 22">
              <a:extLst>
                <a:ext uri="{FF2B5EF4-FFF2-40B4-BE49-F238E27FC236}">
                  <a16:creationId xmlns:a16="http://schemas.microsoft.com/office/drawing/2014/main" id="{4CE02EFC-9AF5-C517-D971-7A0CB0F8E813}"/>
                </a:ext>
              </a:extLst>
            </p:cNvPr>
            <p:cNvSpPr>
              <a:spLocks noChangeShapeType="1"/>
            </p:cNvSpPr>
            <p:nvPr/>
          </p:nvSpPr>
          <p:spPr bwMode="auto">
            <a:xfrm>
              <a:off x="888" y="3312"/>
              <a:ext cx="112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1207" name="Line 23">
              <a:extLst>
                <a:ext uri="{FF2B5EF4-FFF2-40B4-BE49-F238E27FC236}">
                  <a16:creationId xmlns:a16="http://schemas.microsoft.com/office/drawing/2014/main" id="{CF37DDE9-91FE-D5A1-1AB8-4CAD966EC838}"/>
                </a:ext>
              </a:extLst>
            </p:cNvPr>
            <p:cNvSpPr>
              <a:spLocks noChangeShapeType="1"/>
            </p:cNvSpPr>
            <p:nvPr/>
          </p:nvSpPr>
          <p:spPr bwMode="auto">
            <a:xfrm>
              <a:off x="882" y="3156"/>
              <a:ext cx="41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1210" name="Line 26">
              <a:extLst>
                <a:ext uri="{FF2B5EF4-FFF2-40B4-BE49-F238E27FC236}">
                  <a16:creationId xmlns:a16="http://schemas.microsoft.com/office/drawing/2014/main" id="{2AC7942E-AFD4-E65C-0816-31B40C88761A}"/>
                </a:ext>
              </a:extLst>
            </p:cNvPr>
            <p:cNvSpPr>
              <a:spLocks noChangeShapeType="1"/>
            </p:cNvSpPr>
            <p:nvPr/>
          </p:nvSpPr>
          <p:spPr bwMode="auto">
            <a:xfrm flipV="1">
              <a:off x="4074" y="3144"/>
              <a:ext cx="1086"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1211" name="Line 27">
              <a:extLst>
                <a:ext uri="{FF2B5EF4-FFF2-40B4-BE49-F238E27FC236}">
                  <a16:creationId xmlns:a16="http://schemas.microsoft.com/office/drawing/2014/main" id="{3863574F-64B6-4358-ABA7-123A773094FD}"/>
                </a:ext>
              </a:extLst>
            </p:cNvPr>
            <p:cNvSpPr>
              <a:spLocks noChangeShapeType="1"/>
            </p:cNvSpPr>
            <p:nvPr/>
          </p:nvSpPr>
          <p:spPr bwMode="auto">
            <a:xfrm>
              <a:off x="2502" y="3306"/>
              <a:ext cx="192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1212" name="Line 28">
              <a:extLst>
                <a:ext uri="{FF2B5EF4-FFF2-40B4-BE49-F238E27FC236}">
                  <a16:creationId xmlns:a16="http://schemas.microsoft.com/office/drawing/2014/main" id="{B6781399-24BA-460F-EC71-347FEB91C3F8}"/>
                </a:ext>
              </a:extLst>
            </p:cNvPr>
            <p:cNvSpPr>
              <a:spLocks noChangeShapeType="1"/>
            </p:cNvSpPr>
            <p:nvPr/>
          </p:nvSpPr>
          <p:spPr bwMode="auto">
            <a:xfrm>
              <a:off x="4482" y="3312"/>
              <a:ext cx="67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213" name="Line 29">
              <a:extLst>
                <a:ext uri="{FF2B5EF4-FFF2-40B4-BE49-F238E27FC236}">
                  <a16:creationId xmlns:a16="http://schemas.microsoft.com/office/drawing/2014/main" id="{0A9F2239-4DC6-DEEF-3166-B89F8D473EFF}"/>
                </a:ext>
              </a:extLst>
            </p:cNvPr>
            <p:cNvSpPr>
              <a:spLocks noChangeShapeType="1"/>
            </p:cNvSpPr>
            <p:nvPr/>
          </p:nvSpPr>
          <p:spPr bwMode="auto">
            <a:xfrm>
              <a:off x="882" y="3456"/>
              <a:ext cx="20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1220" name="Group 36">
            <a:extLst>
              <a:ext uri="{FF2B5EF4-FFF2-40B4-BE49-F238E27FC236}">
                <a16:creationId xmlns:a16="http://schemas.microsoft.com/office/drawing/2014/main" id="{4799A7A6-F325-C3A5-8A01-BE6C7EBD4A46}"/>
              </a:ext>
            </a:extLst>
          </p:cNvPr>
          <p:cNvGrpSpPr>
            <a:grpSpLocks/>
          </p:cNvGrpSpPr>
          <p:nvPr/>
        </p:nvGrpSpPr>
        <p:grpSpPr bwMode="auto">
          <a:xfrm>
            <a:off x="2571750" y="4505325"/>
            <a:ext cx="5295900" cy="9525"/>
            <a:chOff x="1620" y="2838"/>
            <a:chExt cx="3336" cy="6"/>
          </a:xfrm>
        </p:grpSpPr>
        <p:sp>
          <p:nvSpPr>
            <p:cNvPr id="861218" name="Line 34">
              <a:extLst>
                <a:ext uri="{FF2B5EF4-FFF2-40B4-BE49-F238E27FC236}">
                  <a16:creationId xmlns:a16="http://schemas.microsoft.com/office/drawing/2014/main" id="{2571CFCC-819D-F38C-5424-C52E8DD5178E}"/>
                </a:ext>
              </a:extLst>
            </p:cNvPr>
            <p:cNvSpPr>
              <a:spLocks noChangeShapeType="1"/>
            </p:cNvSpPr>
            <p:nvPr/>
          </p:nvSpPr>
          <p:spPr bwMode="auto">
            <a:xfrm>
              <a:off x="1620" y="2844"/>
              <a:ext cx="204" cy="0"/>
            </a:xfrm>
            <a:prstGeom prst="line">
              <a:avLst/>
            </a:prstGeom>
            <a:noFill/>
            <a:ln w="2857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219" name="Line 35">
              <a:extLst>
                <a:ext uri="{FF2B5EF4-FFF2-40B4-BE49-F238E27FC236}">
                  <a16:creationId xmlns:a16="http://schemas.microsoft.com/office/drawing/2014/main" id="{6E9030E1-6A07-4CAB-37D1-4E6B17562B58}"/>
                </a:ext>
              </a:extLst>
            </p:cNvPr>
            <p:cNvSpPr>
              <a:spLocks noChangeShapeType="1"/>
            </p:cNvSpPr>
            <p:nvPr/>
          </p:nvSpPr>
          <p:spPr bwMode="auto">
            <a:xfrm>
              <a:off x="3450" y="2838"/>
              <a:ext cx="1506" cy="0"/>
            </a:xfrm>
            <a:prstGeom prst="line">
              <a:avLst/>
            </a:prstGeom>
            <a:noFill/>
            <a:ln w="19050">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1235" name="Group 51">
            <a:extLst>
              <a:ext uri="{FF2B5EF4-FFF2-40B4-BE49-F238E27FC236}">
                <a16:creationId xmlns:a16="http://schemas.microsoft.com/office/drawing/2014/main" id="{319E485D-36FC-D1D9-1C85-D10423724004}"/>
              </a:ext>
            </a:extLst>
          </p:cNvPr>
          <p:cNvGrpSpPr>
            <a:grpSpLocks/>
          </p:cNvGrpSpPr>
          <p:nvPr/>
        </p:nvGrpSpPr>
        <p:grpSpPr bwMode="auto">
          <a:xfrm>
            <a:off x="2752725" y="5753100"/>
            <a:ext cx="3495675" cy="247650"/>
            <a:chOff x="1734" y="3624"/>
            <a:chExt cx="2202" cy="156"/>
          </a:xfrm>
        </p:grpSpPr>
        <p:sp>
          <p:nvSpPr>
            <p:cNvPr id="861221" name="Line 37">
              <a:extLst>
                <a:ext uri="{FF2B5EF4-FFF2-40B4-BE49-F238E27FC236}">
                  <a16:creationId xmlns:a16="http://schemas.microsoft.com/office/drawing/2014/main" id="{8992CC6A-5399-F13A-C97F-9E659B2030BF}"/>
                </a:ext>
              </a:extLst>
            </p:cNvPr>
            <p:cNvSpPr>
              <a:spLocks noChangeShapeType="1"/>
            </p:cNvSpPr>
            <p:nvPr/>
          </p:nvSpPr>
          <p:spPr bwMode="auto">
            <a:xfrm>
              <a:off x="1854" y="3624"/>
              <a:ext cx="1512" cy="0"/>
            </a:xfrm>
            <a:prstGeom prst="line">
              <a:avLst/>
            </a:prstGeom>
            <a:noFill/>
            <a:ln w="19050">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1222" name="Line 38">
              <a:extLst>
                <a:ext uri="{FF2B5EF4-FFF2-40B4-BE49-F238E27FC236}">
                  <a16:creationId xmlns:a16="http://schemas.microsoft.com/office/drawing/2014/main" id="{662E741E-C27A-6093-3CFF-27B11C6CB8C6}"/>
                </a:ext>
              </a:extLst>
            </p:cNvPr>
            <p:cNvSpPr>
              <a:spLocks noChangeShapeType="1"/>
            </p:cNvSpPr>
            <p:nvPr/>
          </p:nvSpPr>
          <p:spPr bwMode="auto">
            <a:xfrm>
              <a:off x="1734" y="3780"/>
              <a:ext cx="948" cy="0"/>
            </a:xfrm>
            <a:prstGeom prst="line">
              <a:avLst/>
            </a:prstGeom>
            <a:noFill/>
            <a:ln w="19050">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861223" name="Line 39">
              <a:extLst>
                <a:ext uri="{FF2B5EF4-FFF2-40B4-BE49-F238E27FC236}">
                  <a16:creationId xmlns:a16="http://schemas.microsoft.com/office/drawing/2014/main" id="{AD9C0D8B-01BF-9674-85B3-A00BC174DB37}"/>
                </a:ext>
              </a:extLst>
            </p:cNvPr>
            <p:cNvSpPr>
              <a:spLocks noChangeShapeType="1"/>
            </p:cNvSpPr>
            <p:nvPr/>
          </p:nvSpPr>
          <p:spPr bwMode="auto">
            <a:xfrm>
              <a:off x="3690" y="3624"/>
              <a:ext cx="246" cy="0"/>
            </a:xfrm>
            <a:prstGeom prst="line">
              <a:avLst/>
            </a:prstGeom>
            <a:noFill/>
            <a:ln w="19050">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1229" name="Group 45">
            <a:extLst>
              <a:ext uri="{FF2B5EF4-FFF2-40B4-BE49-F238E27FC236}">
                <a16:creationId xmlns:a16="http://schemas.microsoft.com/office/drawing/2014/main" id="{7F46B669-0142-4831-CFCE-C91570B683F2}"/>
              </a:ext>
            </a:extLst>
          </p:cNvPr>
          <p:cNvGrpSpPr>
            <a:grpSpLocks/>
          </p:cNvGrpSpPr>
          <p:nvPr/>
        </p:nvGrpSpPr>
        <p:grpSpPr bwMode="auto">
          <a:xfrm>
            <a:off x="2562225" y="2552700"/>
            <a:ext cx="2219325" cy="0"/>
            <a:chOff x="1614" y="1602"/>
            <a:chExt cx="1398" cy="0"/>
          </a:xfrm>
        </p:grpSpPr>
        <p:sp>
          <p:nvSpPr>
            <p:cNvPr id="861196" name="Line 12">
              <a:extLst>
                <a:ext uri="{FF2B5EF4-FFF2-40B4-BE49-F238E27FC236}">
                  <a16:creationId xmlns:a16="http://schemas.microsoft.com/office/drawing/2014/main" id="{467D8CCF-BD37-2849-06D9-885A58CDDD02}"/>
                </a:ext>
              </a:extLst>
            </p:cNvPr>
            <p:cNvSpPr>
              <a:spLocks noChangeShapeType="1"/>
            </p:cNvSpPr>
            <p:nvPr/>
          </p:nvSpPr>
          <p:spPr bwMode="auto">
            <a:xfrm>
              <a:off x="2808" y="1602"/>
              <a:ext cx="20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228" name="Line 44">
              <a:extLst>
                <a:ext uri="{FF2B5EF4-FFF2-40B4-BE49-F238E27FC236}">
                  <a16:creationId xmlns:a16="http://schemas.microsoft.com/office/drawing/2014/main" id="{5832B62B-CD12-9AFE-0217-A083E36B5722}"/>
                </a:ext>
              </a:extLst>
            </p:cNvPr>
            <p:cNvSpPr>
              <a:spLocks noChangeShapeType="1"/>
            </p:cNvSpPr>
            <p:nvPr/>
          </p:nvSpPr>
          <p:spPr bwMode="auto">
            <a:xfrm>
              <a:off x="1614" y="1602"/>
              <a:ext cx="61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grpSp>
      <p:grpSp>
        <p:nvGrpSpPr>
          <p:cNvPr id="861231" name="Group 47">
            <a:extLst>
              <a:ext uri="{FF2B5EF4-FFF2-40B4-BE49-F238E27FC236}">
                <a16:creationId xmlns:a16="http://schemas.microsoft.com/office/drawing/2014/main" id="{7E1C4DCC-F2A5-52BA-3B2C-191B81240ACD}"/>
              </a:ext>
            </a:extLst>
          </p:cNvPr>
          <p:cNvGrpSpPr>
            <a:grpSpLocks/>
          </p:cNvGrpSpPr>
          <p:nvPr/>
        </p:nvGrpSpPr>
        <p:grpSpPr bwMode="auto">
          <a:xfrm>
            <a:off x="2571750" y="3038475"/>
            <a:ext cx="4038600" cy="485775"/>
            <a:chOff x="1620" y="1914"/>
            <a:chExt cx="2544" cy="306"/>
          </a:xfrm>
        </p:grpSpPr>
        <p:grpSp>
          <p:nvGrpSpPr>
            <p:cNvPr id="32805" name="Group 33">
              <a:extLst>
                <a:ext uri="{FF2B5EF4-FFF2-40B4-BE49-F238E27FC236}">
                  <a16:creationId xmlns:a16="http://schemas.microsoft.com/office/drawing/2014/main" id="{87699409-DAA5-3516-BF28-277A11488513}"/>
                </a:ext>
              </a:extLst>
            </p:cNvPr>
            <p:cNvGrpSpPr>
              <a:grpSpLocks/>
            </p:cNvGrpSpPr>
            <p:nvPr/>
          </p:nvGrpSpPr>
          <p:grpSpPr bwMode="auto">
            <a:xfrm>
              <a:off x="1620" y="1914"/>
              <a:ext cx="2544" cy="306"/>
              <a:chOff x="1620" y="1914"/>
              <a:chExt cx="2544" cy="306"/>
            </a:xfrm>
          </p:grpSpPr>
          <p:sp>
            <p:nvSpPr>
              <p:cNvPr id="861215" name="Line 31">
                <a:extLst>
                  <a:ext uri="{FF2B5EF4-FFF2-40B4-BE49-F238E27FC236}">
                    <a16:creationId xmlns:a16="http://schemas.microsoft.com/office/drawing/2014/main" id="{0DBA2370-1626-B862-74A7-F5F1626708A2}"/>
                  </a:ext>
                </a:extLst>
              </p:cNvPr>
              <p:cNvSpPr>
                <a:spLocks noChangeShapeType="1"/>
              </p:cNvSpPr>
              <p:nvPr/>
            </p:nvSpPr>
            <p:spPr bwMode="auto">
              <a:xfrm>
                <a:off x="1620" y="1914"/>
                <a:ext cx="216" cy="0"/>
              </a:xfrm>
              <a:prstGeom prst="line">
                <a:avLst/>
              </a:prstGeom>
              <a:noFill/>
              <a:ln w="28575">
                <a:solidFill>
                  <a:srgbClr val="428E5B"/>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216" name="Line 32">
                <a:extLst>
                  <a:ext uri="{FF2B5EF4-FFF2-40B4-BE49-F238E27FC236}">
                    <a16:creationId xmlns:a16="http://schemas.microsoft.com/office/drawing/2014/main" id="{34E6ADEC-6BC3-DB79-3783-6FE992665CC3}"/>
                  </a:ext>
                </a:extLst>
              </p:cNvPr>
              <p:cNvSpPr>
                <a:spLocks noChangeShapeType="1"/>
              </p:cNvSpPr>
              <p:nvPr/>
            </p:nvSpPr>
            <p:spPr bwMode="auto">
              <a:xfrm>
                <a:off x="3246" y="2220"/>
                <a:ext cx="918" cy="0"/>
              </a:xfrm>
              <a:prstGeom prst="line">
                <a:avLst/>
              </a:prstGeom>
              <a:noFill/>
              <a:ln w="19050">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sp>
          <p:nvSpPr>
            <p:cNvPr id="861230" name="Line 46">
              <a:extLst>
                <a:ext uri="{FF2B5EF4-FFF2-40B4-BE49-F238E27FC236}">
                  <a16:creationId xmlns:a16="http://schemas.microsoft.com/office/drawing/2014/main" id="{4352A27E-ED53-C89B-3B10-26DCE2371F50}"/>
                </a:ext>
              </a:extLst>
            </p:cNvPr>
            <p:cNvSpPr>
              <a:spLocks noChangeShapeType="1"/>
            </p:cNvSpPr>
            <p:nvPr/>
          </p:nvSpPr>
          <p:spPr bwMode="auto">
            <a:xfrm>
              <a:off x="1830" y="2076"/>
              <a:ext cx="426" cy="0"/>
            </a:xfrm>
            <a:prstGeom prst="line">
              <a:avLst/>
            </a:prstGeom>
            <a:noFill/>
            <a:ln w="19050">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grpSp>
        <p:nvGrpSpPr>
          <p:cNvPr id="861236" name="Group 52">
            <a:extLst>
              <a:ext uri="{FF2B5EF4-FFF2-40B4-BE49-F238E27FC236}">
                <a16:creationId xmlns:a16="http://schemas.microsoft.com/office/drawing/2014/main" id="{C191A891-E71F-94C5-C994-DA3E38C0DA65}"/>
              </a:ext>
            </a:extLst>
          </p:cNvPr>
          <p:cNvGrpSpPr>
            <a:grpSpLocks/>
          </p:cNvGrpSpPr>
          <p:nvPr/>
        </p:nvGrpSpPr>
        <p:grpSpPr bwMode="auto">
          <a:xfrm>
            <a:off x="4219575" y="5270500"/>
            <a:ext cx="4635500" cy="744538"/>
            <a:chOff x="2658" y="3320"/>
            <a:chExt cx="2920" cy="469"/>
          </a:xfrm>
        </p:grpSpPr>
        <p:sp>
          <p:nvSpPr>
            <p:cNvPr id="32810" name="Rectangle 40">
              <a:extLst>
                <a:ext uri="{FF2B5EF4-FFF2-40B4-BE49-F238E27FC236}">
                  <a16:creationId xmlns:a16="http://schemas.microsoft.com/office/drawing/2014/main" id="{5AE57757-0664-1676-1BD9-3989D299E181}"/>
                </a:ext>
              </a:extLst>
            </p:cNvPr>
            <p:cNvSpPr>
              <a:spLocks noChangeArrowheads="1"/>
            </p:cNvSpPr>
            <p:nvPr/>
          </p:nvSpPr>
          <p:spPr bwMode="auto">
            <a:xfrm>
              <a:off x="2658" y="3320"/>
              <a:ext cx="22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solidFill>
                    <a:srgbClr val="428E5B"/>
                  </a:solidFill>
                </a:rPr>
                <a:t>(</a:t>
              </a:r>
              <a:r>
                <a:rPr lang="zh-CN" altLang="en-US">
                  <a:solidFill>
                    <a:srgbClr val="428E5B"/>
                  </a:solidFill>
                </a:rPr>
                <a:t>应只是多少情况下不需人工干预，但并非所有情况</a:t>
              </a:r>
              <a:r>
                <a:rPr lang="en-US" altLang="zh-CN">
                  <a:solidFill>
                    <a:srgbClr val="428E5B"/>
                  </a:solidFill>
                </a:rPr>
                <a:t>)</a:t>
              </a:r>
            </a:p>
          </p:txBody>
        </p:sp>
        <p:sp>
          <p:nvSpPr>
            <p:cNvPr id="861226" name="Line 42">
              <a:extLst>
                <a:ext uri="{FF2B5EF4-FFF2-40B4-BE49-F238E27FC236}">
                  <a16:creationId xmlns:a16="http://schemas.microsoft.com/office/drawing/2014/main" id="{7365DBE8-64EC-62C0-0A31-7324BE497FC5}"/>
                </a:ext>
              </a:extLst>
            </p:cNvPr>
            <p:cNvSpPr>
              <a:spLocks noChangeShapeType="1"/>
            </p:cNvSpPr>
            <p:nvPr/>
          </p:nvSpPr>
          <p:spPr bwMode="auto">
            <a:xfrm flipV="1">
              <a:off x="3858" y="3432"/>
              <a:ext cx="66" cy="72"/>
            </a:xfrm>
            <a:prstGeom prst="line">
              <a:avLst/>
            </a:prstGeom>
            <a:noFill/>
            <a:ln w="19050">
              <a:solidFill>
                <a:srgbClr val="428E5B"/>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Tahoma" panose="020B0604030504040204" pitchFamily="1" charset="0"/>
              </a:endParaRPr>
            </a:p>
          </p:txBody>
        </p:sp>
        <p:sp>
          <p:nvSpPr>
            <p:cNvPr id="32812" name="Rectangle 48">
              <a:extLst>
                <a:ext uri="{FF2B5EF4-FFF2-40B4-BE49-F238E27FC236}">
                  <a16:creationId xmlns:a16="http://schemas.microsoft.com/office/drawing/2014/main" id="{770FC79C-C900-55DE-263A-CB5B172910E6}"/>
                </a:ext>
              </a:extLst>
            </p:cNvPr>
            <p:cNvSpPr>
              <a:spLocks noChangeArrowheads="1"/>
            </p:cNvSpPr>
            <p:nvPr/>
          </p:nvSpPr>
          <p:spPr bwMode="auto">
            <a:xfrm>
              <a:off x="4598" y="3616"/>
              <a:ext cx="9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428E5B"/>
                  </a:solidFill>
                </a:rPr>
                <a:t>指前面的好像丢失？</a:t>
              </a:r>
            </a:p>
          </p:txBody>
        </p:sp>
        <p:sp>
          <p:nvSpPr>
            <p:cNvPr id="861233" name="Line 49">
              <a:extLst>
                <a:ext uri="{FF2B5EF4-FFF2-40B4-BE49-F238E27FC236}">
                  <a16:creationId xmlns:a16="http://schemas.microsoft.com/office/drawing/2014/main" id="{7B9B010C-5263-CA20-D292-DCB067A5385B}"/>
                </a:ext>
              </a:extLst>
            </p:cNvPr>
            <p:cNvSpPr>
              <a:spLocks noChangeShapeType="1"/>
            </p:cNvSpPr>
            <p:nvPr/>
          </p:nvSpPr>
          <p:spPr bwMode="auto">
            <a:xfrm>
              <a:off x="4650" y="3612"/>
              <a:ext cx="270" cy="0"/>
            </a:xfrm>
            <a:prstGeom prst="line">
              <a:avLst/>
            </a:prstGeom>
            <a:noFill/>
            <a:ln w="19050">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sp>
          <p:nvSpPr>
            <p:cNvPr id="861234" name="Line 50">
              <a:extLst>
                <a:ext uri="{FF2B5EF4-FFF2-40B4-BE49-F238E27FC236}">
                  <a16:creationId xmlns:a16="http://schemas.microsoft.com/office/drawing/2014/main" id="{27026CD7-97F7-13A3-4925-FA344EA78A6A}"/>
                </a:ext>
              </a:extLst>
            </p:cNvPr>
            <p:cNvSpPr>
              <a:spLocks noChangeShapeType="1"/>
            </p:cNvSpPr>
            <p:nvPr/>
          </p:nvSpPr>
          <p:spPr bwMode="auto">
            <a:xfrm>
              <a:off x="4956" y="3612"/>
              <a:ext cx="114" cy="36"/>
            </a:xfrm>
            <a:prstGeom prst="line">
              <a:avLst/>
            </a:prstGeom>
            <a:noFill/>
            <a:ln w="19050">
              <a:solidFill>
                <a:srgbClr val="428E5B"/>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endParaRPr lang="zh-CN" altLang="en-US">
                <a:latin typeface="Tahoma" panose="020B0604030504040204"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1195"/>
                                        </p:tgtEl>
                                        <p:attrNameLst>
                                          <p:attrName>style.visibility</p:attrName>
                                        </p:attrNameLst>
                                      </p:cBhvr>
                                      <p:to>
                                        <p:strVal val="visible"/>
                                      </p:to>
                                    </p:set>
                                    <p:anim calcmode="lin" valueType="num">
                                      <p:cBhvr additive="base">
                                        <p:cTn id="7" dur="500" fill="hold"/>
                                        <p:tgtEl>
                                          <p:spTgt spid="861195"/>
                                        </p:tgtEl>
                                        <p:attrNameLst>
                                          <p:attrName>ppt_x</p:attrName>
                                        </p:attrNameLst>
                                      </p:cBhvr>
                                      <p:tavLst>
                                        <p:tav tm="0">
                                          <p:val>
                                            <p:strVal val="#ppt_x"/>
                                          </p:val>
                                        </p:tav>
                                        <p:tav tm="100000">
                                          <p:val>
                                            <p:strVal val="#ppt_x"/>
                                          </p:val>
                                        </p:tav>
                                      </p:tavLst>
                                    </p:anim>
                                    <p:anim calcmode="lin" valueType="num">
                                      <p:cBhvr additive="base">
                                        <p:cTn id="8" dur="500" fill="hold"/>
                                        <p:tgtEl>
                                          <p:spTgt spid="8611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61229"/>
                                        </p:tgtEl>
                                        <p:attrNameLst>
                                          <p:attrName>style.visibility</p:attrName>
                                        </p:attrNameLst>
                                      </p:cBhvr>
                                      <p:to>
                                        <p:strVal val="visible"/>
                                      </p:to>
                                    </p:set>
                                    <p:anim calcmode="lin" valueType="num">
                                      <p:cBhvr additive="base">
                                        <p:cTn id="13" dur="500" fill="hold"/>
                                        <p:tgtEl>
                                          <p:spTgt spid="861229"/>
                                        </p:tgtEl>
                                        <p:attrNameLst>
                                          <p:attrName>ppt_x</p:attrName>
                                        </p:attrNameLst>
                                      </p:cBhvr>
                                      <p:tavLst>
                                        <p:tav tm="0">
                                          <p:val>
                                            <p:strVal val="#ppt_x"/>
                                          </p:val>
                                        </p:tav>
                                        <p:tav tm="100000">
                                          <p:val>
                                            <p:strVal val="#ppt_x"/>
                                          </p:val>
                                        </p:tav>
                                      </p:tavLst>
                                    </p:anim>
                                    <p:anim calcmode="lin" valueType="num">
                                      <p:cBhvr additive="base">
                                        <p:cTn id="14" dur="500" fill="hold"/>
                                        <p:tgtEl>
                                          <p:spTgt spid="86122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61203"/>
                                        </p:tgtEl>
                                        <p:attrNameLst>
                                          <p:attrName>style.visibility</p:attrName>
                                        </p:attrNameLst>
                                      </p:cBhvr>
                                      <p:to>
                                        <p:strVal val="visible"/>
                                      </p:to>
                                    </p:set>
                                    <p:anim calcmode="lin" valueType="num">
                                      <p:cBhvr additive="base">
                                        <p:cTn id="19" dur="500" fill="hold"/>
                                        <p:tgtEl>
                                          <p:spTgt spid="861203"/>
                                        </p:tgtEl>
                                        <p:attrNameLst>
                                          <p:attrName>ppt_x</p:attrName>
                                        </p:attrNameLst>
                                      </p:cBhvr>
                                      <p:tavLst>
                                        <p:tav tm="0">
                                          <p:val>
                                            <p:strVal val="#ppt_x"/>
                                          </p:val>
                                        </p:tav>
                                        <p:tav tm="100000">
                                          <p:val>
                                            <p:strVal val="#ppt_x"/>
                                          </p:val>
                                        </p:tav>
                                      </p:tavLst>
                                    </p:anim>
                                    <p:anim calcmode="lin" valueType="num">
                                      <p:cBhvr additive="base">
                                        <p:cTn id="20" dur="500" fill="hold"/>
                                        <p:tgtEl>
                                          <p:spTgt spid="86120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61231"/>
                                        </p:tgtEl>
                                        <p:attrNameLst>
                                          <p:attrName>style.visibility</p:attrName>
                                        </p:attrNameLst>
                                      </p:cBhvr>
                                      <p:to>
                                        <p:strVal val="visible"/>
                                      </p:to>
                                    </p:set>
                                    <p:anim calcmode="lin" valueType="num">
                                      <p:cBhvr additive="base">
                                        <p:cTn id="25" dur="500" fill="hold"/>
                                        <p:tgtEl>
                                          <p:spTgt spid="861231"/>
                                        </p:tgtEl>
                                        <p:attrNameLst>
                                          <p:attrName>ppt_x</p:attrName>
                                        </p:attrNameLst>
                                      </p:cBhvr>
                                      <p:tavLst>
                                        <p:tav tm="0">
                                          <p:val>
                                            <p:strVal val="#ppt_x"/>
                                          </p:val>
                                        </p:tav>
                                        <p:tav tm="100000">
                                          <p:val>
                                            <p:strVal val="#ppt_x"/>
                                          </p:val>
                                        </p:tav>
                                      </p:tavLst>
                                    </p:anim>
                                    <p:anim calcmode="lin" valueType="num">
                                      <p:cBhvr additive="base">
                                        <p:cTn id="26" dur="500" fill="hold"/>
                                        <p:tgtEl>
                                          <p:spTgt spid="86123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61209"/>
                                        </p:tgtEl>
                                        <p:attrNameLst>
                                          <p:attrName>style.visibility</p:attrName>
                                        </p:attrNameLst>
                                      </p:cBhvr>
                                      <p:to>
                                        <p:strVal val="visible"/>
                                      </p:to>
                                    </p:set>
                                    <p:anim calcmode="lin" valueType="num">
                                      <p:cBhvr additive="base">
                                        <p:cTn id="31" dur="500" fill="hold"/>
                                        <p:tgtEl>
                                          <p:spTgt spid="861209"/>
                                        </p:tgtEl>
                                        <p:attrNameLst>
                                          <p:attrName>ppt_x</p:attrName>
                                        </p:attrNameLst>
                                      </p:cBhvr>
                                      <p:tavLst>
                                        <p:tav tm="0">
                                          <p:val>
                                            <p:strVal val="#ppt_x"/>
                                          </p:val>
                                        </p:tav>
                                        <p:tav tm="100000">
                                          <p:val>
                                            <p:strVal val="#ppt_x"/>
                                          </p:val>
                                        </p:tav>
                                      </p:tavLst>
                                    </p:anim>
                                    <p:anim calcmode="lin" valueType="num">
                                      <p:cBhvr additive="base">
                                        <p:cTn id="32" dur="500" fill="hold"/>
                                        <p:tgtEl>
                                          <p:spTgt spid="86120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61220"/>
                                        </p:tgtEl>
                                        <p:attrNameLst>
                                          <p:attrName>style.visibility</p:attrName>
                                        </p:attrNameLst>
                                      </p:cBhvr>
                                      <p:to>
                                        <p:strVal val="visible"/>
                                      </p:to>
                                    </p:set>
                                    <p:anim calcmode="lin" valueType="num">
                                      <p:cBhvr additive="base">
                                        <p:cTn id="37" dur="500" fill="hold"/>
                                        <p:tgtEl>
                                          <p:spTgt spid="861220"/>
                                        </p:tgtEl>
                                        <p:attrNameLst>
                                          <p:attrName>ppt_x</p:attrName>
                                        </p:attrNameLst>
                                      </p:cBhvr>
                                      <p:tavLst>
                                        <p:tav tm="0">
                                          <p:val>
                                            <p:strVal val="#ppt_x"/>
                                          </p:val>
                                        </p:tav>
                                        <p:tav tm="100000">
                                          <p:val>
                                            <p:strVal val="#ppt_x"/>
                                          </p:val>
                                        </p:tav>
                                      </p:tavLst>
                                    </p:anim>
                                    <p:anim calcmode="lin" valueType="num">
                                      <p:cBhvr additive="base">
                                        <p:cTn id="38" dur="500" fill="hold"/>
                                        <p:tgtEl>
                                          <p:spTgt spid="86122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61214"/>
                                        </p:tgtEl>
                                        <p:attrNameLst>
                                          <p:attrName>style.visibility</p:attrName>
                                        </p:attrNameLst>
                                      </p:cBhvr>
                                      <p:to>
                                        <p:strVal val="visible"/>
                                      </p:to>
                                    </p:set>
                                    <p:anim calcmode="lin" valueType="num">
                                      <p:cBhvr additive="base">
                                        <p:cTn id="43" dur="500" fill="hold"/>
                                        <p:tgtEl>
                                          <p:spTgt spid="861214"/>
                                        </p:tgtEl>
                                        <p:attrNameLst>
                                          <p:attrName>ppt_x</p:attrName>
                                        </p:attrNameLst>
                                      </p:cBhvr>
                                      <p:tavLst>
                                        <p:tav tm="0">
                                          <p:val>
                                            <p:strVal val="#ppt_x"/>
                                          </p:val>
                                        </p:tav>
                                        <p:tav tm="100000">
                                          <p:val>
                                            <p:strVal val="#ppt_x"/>
                                          </p:val>
                                        </p:tav>
                                      </p:tavLst>
                                    </p:anim>
                                    <p:anim calcmode="lin" valueType="num">
                                      <p:cBhvr additive="base">
                                        <p:cTn id="44" dur="500" fill="hold"/>
                                        <p:tgtEl>
                                          <p:spTgt spid="86121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861235"/>
                                        </p:tgtEl>
                                        <p:attrNameLst>
                                          <p:attrName>style.visibility</p:attrName>
                                        </p:attrNameLst>
                                      </p:cBhvr>
                                      <p:to>
                                        <p:strVal val="visible"/>
                                      </p:to>
                                    </p:set>
                                    <p:anim calcmode="lin" valueType="num">
                                      <p:cBhvr additive="base">
                                        <p:cTn id="49" dur="500" fill="hold"/>
                                        <p:tgtEl>
                                          <p:spTgt spid="861235"/>
                                        </p:tgtEl>
                                        <p:attrNameLst>
                                          <p:attrName>ppt_x</p:attrName>
                                        </p:attrNameLst>
                                      </p:cBhvr>
                                      <p:tavLst>
                                        <p:tav tm="0">
                                          <p:val>
                                            <p:strVal val="#ppt_x"/>
                                          </p:val>
                                        </p:tav>
                                        <p:tav tm="100000">
                                          <p:val>
                                            <p:strVal val="#ppt_x"/>
                                          </p:val>
                                        </p:tav>
                                      </p:tavLst>
                                    </p:anim>
                                    <p:anim calcmode="lin" valueType="num">
                                      <p:cBhvr additive="base">
                                        <p:cTn id="50" dur="500" fill="hold"/>
                                        <p:tgtEl>
                                          <p:spTgt spid="86123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861236"/>
                                        </p:tgtEl>
                                        <p:attrNameLst>
                                          <p:attrName>style.visibility</p:attrName>
                                        </p:attrNameLst>
                                      </p:cBhvr>
                                      <p:to>
                                        <p:strVal val="visible"/>
                                      </p:to>
                                    </p:set>
                                    <p:anim calcmode="lin" valueType="num">
                                      <p:cBhvr additive="base">
                                        <p:cTn id="55" dur="500" fill="hold"/>
                                        <p:tgtEl>
                                          <p:spTgt spid="861236"/>
                                        </p:tgtEl>
                                        <p:attrNameLst>
                                          <p:attrName>ppt_x</p:attrName>
                                        </p:attrNameLst>
                                      </p:cBhvr>
                                      <p:tavLst>
                                        <p:tav tm="0">
                                          <p:val>
                                            <p:strVal val="#ppt_x"/>
                                          </p:val>
                                        </p:tav>
                                        <p:tav tm="100000">
                                          <p:val>
                                            <p:strVal val="#ppt_x"/>
                                          </p:val>
                                        </p:tav>
                                      </p:tavLst>
                                    </p:anim>
                                    <p:anim calcmode="lin" valueType="num">
                                      <p:cBhvr additive="base">
                                        <p:cTn id="56" dur="500" fill="hold"/>
                                        <p:tgtEl>
                                          <p:spTgt spid="861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98CE336C-427A-41AE-C236-54FFD0DDE325}"/>
              </a:ext>
            </a:extLst>
          </p:cNvPr>
          <p:cNvSpPr>
            <a:spLocks noGrp="1" noChangeArrowheads="1"/>
          </p:cNvSpPr>
          <p:nvPr>
            <p:ph type="title"/>
          </p:nvPr>
        </p:nvSpPr>
        <p:spPr>
          <a:xfrm>
            <a:off x="685800" y="568325"/>
            <a:ext cx="7772400" cy="1143000"/>
          </a:xfrm>
        </p:spPr>
        <p:txBody>
          <a:bodyPr/>
          <a:lstStyle/>
          <a:p>
            <a:r>
              <a:rPr lang="en-US" altLang="zh-CN" b="1"/>
              <a:t>openGauss</a:t>
            </a:r>
            <a:r>
              <a:rPr lang="zh-CN" altLang="en-US" b="1"/>
              <a:t>数据库的日志</a:t>
            </a:r>
          </a:p>
        </p:txBody>
      </p:sp>
      <p:sp>
        <p:nvSpPr>
          <p:cNvPr id="33794" name="内容占位符 2">
            <a:extLst>
              <a:ext uri="{FF2B5EF4-FFF2-40B4-BE49-F238E27FC236}">
                <a16:creationId xmlns:a16="http://schemas.microsoft.com/office/drawing/2014/main" id="{857CAA9A-DF4B-319F-A486-9A7A62FF1EB0}"/>
              </a:ext>
            </a:extLst>
          </p:cNvPr>
          <p:cNvSpPr>
            <a:spLocks noGrp="1" noChangeArrowheads="1"/>
          </p:cNvSpPr>
          <p:nvPr>
            <p:ph idx="1"/>
          </p:nvPr>
        </p:nvSpPr>
        <p:spPr>
          <a:xfrm>
            <a:off x="276225" y="1743075"/>
            <a:ext cx="8593138" cy="4191000"/>
          </a:xfrm>
        </p:spPr>
        <p:txBody>
          <a:bodyPr/>
          <a:lstStyle/>
          <a:p>
            <a:r>
              <a:rPr lang="zh-CN" altLang="zh-CN" sz="2400" b="1"/>
              <a:t>在数据库运行过程中，会出现大量日志，既有保证数据库安全可靠的</a:t>
            </a:r>
            <a:r>
              <a:rPr lang="en-US" altLang="zh-CN" sz="2400" b="1"/>
              <a:t>WAL</a:t>
            </a:r>
            <a:r>
              <a:rPr lang="zh-CN" altLang="zh-CN" sz="2400" b="1"/>
              <a:t>日志（预写式日志，也称为</a:t>
            </a:r>
            <a:r>
              <a:rPr lang="en-US" altLang="zh-CN" sz="2400" b="1"/>
              <a:t>Xlog</a:t>
            </a:r>
            <a:r>
              <a:rPr lang="zh-CN" altLang="zh-CN" sz="2400" b="1"/>
              <a:t>），也有用于数据库日常维护的运行和操作日志等。在数据库发生故障时，可以参考这些日志进行问题定位和数据库恢复的操作。</a:t>
            </a:r>
          </a:p>
          <a:p>
            <a:endParaRPr lang="zh-CN" altLang="en-US" sz="2400" b="1"/>
          </a:p>
        </p:txBody>
      </p:sp>
      <p:sp>
        <p:nvSpPr>
          <p:cNvPr id="33795" name="幻灯片编号占位符 3">
            <a:extLst>
              <a:ext uri="{FF2B5EF4-FFF2-40B4-BE49-F238E27FC236}">
                <a16:creationId xmlns:a16="http://schemas.microsoft.com/office/drawing/2014/main" id="{9054A9A8-7850-4A2C-7542-C92E97F6274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85412AEB-9799-42D6-8416-F18EBBAA635A}" type="slidenum">
              <a:rPr lang="zh-CN" altLang="en-US"/>
              <a:pPr eaLnBrk="0" hangingPunct="0"/>
              <a:t>435</a:t>
            </a:fld>
            <a:endParaRPr lang="zh-CN" altLang="en-US"/>
          </a:p>
        </p:txBody>
      </p:sp>
      <p:graphicFrame>
        <p:nvGraphicFramePr>
          <p:cNvPr id="10" name="表格 9">
            <a:extLst>
              <a:ext uri="{FF2B5EF4-FFF2-40B4-BE49-F238E27FC236}">
                <a16:creationId xmlns:a16="http://schemas.microsoft.com/office/drawing/2014/main" id="{68CAF72B-37F4-247E-1140-75F40A442C08}"/>
              </a:ext>
            </a:extLst>
          </p:cNvPr>
          <p:cNvGraphicFramePr>
            <a:graphicFrameLocks noGrp="1"/>
          </p:cNvGraphicFramePr>
          <p:nvPr/>
        </p:nvGraphicFramePr>
        <p:xfrm>
          <a:off x="269875" y="3482975"/>
          <a:ext cx="8575675" cy="2697162"/>
        </p:xfrm>
        <a:graphic>
          <a:graphicData uri="http://schemas.openxmlformats.org/drawingml/2006/table">
            <a:tbl>
              <a:tblPr firstRow="1" firstCol="1" lastRow="1" lastCol="1" bandRow="1" bandCol="1"/>
              <a:tblGrid>
                <a:gridCol w="1305560">
                  <a:extLst>
                    <a:ext uri="{9D8B030D-6E8A-4147-A177-3AD203B41FA5}">
                      <a16:colId xmlns:a16="http://schemas.microsoft.com/office/drawing/2014/main" val="20000"/>
                    </a:ext>
                  </a:extLst>
                </a:gridCol>
                <a:gridCol w="7270115">
                  <a:extLst>
                    <a:ext uri="{9D8B030D-6E8A-4147-A177-3AD203B41FA5}">
                      <a16:colId xmlns:a16="http://schemas.microsoft.com/office/drawing/2014/main" val="20001"/>
                    </a:ext>
                  </a:extLst>
                </a:gridCol>
              </a:tblGrid>
              <a:tr h="368343">
                <a:tc>
                  <a:txBody>
                    <a:bodyPr/>
                    <a:lstStyle/>
                    <a:p>
                      <a:pPr algn="ctr">
                        <a:lnSpc>
                          <a:spcPct val="100000"/>
                        </a:lnSpc>
                        <a:spcBef>
                          <a:spcPts val="0"/>
                        </a:spcBef>
                        <a:spcAft>
                          <a:spcPts val="0"/>
                        </a:spcAft>
                      </a:pPr>
                      <a:r>
                        <a:rPr lang="zh-CN" sz="1800" b="1" dirty="0">
                          <a:effectLst/>
                          <a:latin typeface="+mn-lt"/>
                          <a:ea typeface="+mn-ea"/>
                          <a:cs typeface="Book Antiqua" panose="02040602050305030304" pitchFamily="18" charset="0"/>
                        </a:rPr>
                        <a:t>检查项</a:t>
                      </a:r>
                    </a:p>
                  </a:txBody>
                  <a:tcPr marL="90000" marR="90000" marT="46806" marB="46806"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0000"/>
                        </a:lnSpc>
                        <a:spcBef>
                          <a:spcPts val="0"/>
                        </a:spcBef>
                        <a:spcAft>
                          <a:spcPts val="0"/>
                        </a:spcAft>
                      </a:pPr>
                      <a:r>
                        <a:rPr lang="zh-CN" sz="1800" b="1" dirty="0">
                          <a:effectLst/>
                          <a:latin typeface="+mn-lt"/>
                          <a:ea typeface="+mn-ea"/>
                          <a:cs typeface="Book Antiqua" panose="02040602050305030304" pitchFamily="18" charset="0"/>
                        </a:rPr>
                        <a:t>异常状态</a:t>
                      </a:r>
                    </a:p>
                  </a:txBody>
                  <a:tcPr marL="90000" marR="90000" marT="46806" marB="46806"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476941">
                <a:tc>
                  <a:txBody>
                    <a:bodyPr/>
                    <a:lstStyle/>
                    <a:p>
                      <a:pPr>
                        <a:lnSpc>
                          <a:spcPct val="100000"/>
                        </a:lnSpc>
                        <a:spcBef>
                          <a:spcPts val="400"/>
                        </a:spcBef>
                        <a:spcAft>
                          <a:spcPts val="400"/>
                        </a:spcAft>
                      </a:pPr>
                      <a:r>
                        <a:rPr lang="zh-CN" sz="1600">
                          <a:effectLst/>
                          <a:latin typeface="+mn-lt"/>
                          <a:ea typeface="+mn-ea"/>
                          <a:cs typeface="Arial" panose="020B0604020202020204" pitchFamily="34" charset="0"/>
                        </a:rPr>
                        <a:t>系统日志</a:t>
                      </a:r>
                    </a:p>
                  </a:txBody>
                  <a:tcPr marL="90000" marR="90000" marT="46806" marB="46806"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400"/>
                        </a:spcBef>
                        <a:spcAft>
                          <a:spcPts val="400"/>
                        </a:spcAft>
                      </a:pPr>
                      <a:r>
                        <a:rPr lang="zh-CN" sz="1600" dirty="0">
                          <a:effectLst/>
                          <a:latin typeface="+mn-lt"/>
                          <a:ea typeface="+mn-ea"/>
                          <a:cs typeface="Arial" panose="020B0604020202020204" pitchFamily="34" charset="0"/>
                        </a:rPr>
                        <a:t>数据库系统进程运行时产生的日志，记录系统进程的异常信息。</a:t>
                      </a:r>
                    </a:p>
                  </a:txBody>
                  <a:tcPr marL="90000" marR="90000" marT="46806" marB="46806"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4552">
                <a:tc>
                  <a:txBody>
                    <a:bodyPr/>
                    <a:lstStyle/>
                    <a:p>
                      <a:pPr>
                        <a:lnSpc>
                          <a:spcPct val="100000"/>
                        </a:lnSpc>
                        <a:spcBef>
                          <a:spcPts val="400"/>
                        </a:spcBef>
                        <a:spcAft>
                          <a:spcPts val="400"/>
                        </a:spcAft>
                      </a:pPr>
                      <a:r>
                        <a:rPr lang="zh-CN" sz="1600" dirty="0">
                          <a:effectLst/>
                          <a:latin typeface="+mn-lt"/>
                          <a:ea typeface="+mn-ea"/>
                          <a:cs typeface="Arial" panose="020B0604020202020204" pitchFamily="34" charset="0"/>
                        </a:rPr>
                        <a:t>操作日志</a:t>
                      </a:r>
                    </a:p>
                  </a:txBody>
                  <a:tcPr marL="90000" marR="90000" marT="46806" marB="46806"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400"/>
                        </a:spcBef>
                        <a:spcAft>
                          <a:spcPts val="400"/>
                        </a:spcAft>
                      </a:pPr>
                      <a:r>
                        <a:rPr lang="zh-CN" sz="1600" dirty="0">
                          <a:effectLst/>
                          <a:latin typeface="+mn-lt"/>
                          <a:ea typeface="+mn-ea"/>
                          <a:cs typeface="Arial" panose="020B0604020202020204" pitchFamily="34" charset="0"/>
                        </a:rPr>
                        <a:t>通过客户端工具（例如</a:t>
                      </a:r>
                      <a:r>
                        <a:rPr lang="en-US" sz="1600" dirty="0" err="1">
                          <a:effectLst/>
                          <a:latin typeface="+mn-lt"/>
                          <a:ea typeface="+mn-ea"/>
                          <a:cs typeface="Arial" panose="020B0604020202020204" pitchFamily="34" charset="0"/>
                        </a:rPr>
                        <a:t>gs_guc</a:t>
                      </a:r>
                      <a:r>
                        <a:rPr lang="zh-CN" sz="1600" dirty="0">
                          <a:effectLst/>
                          <a:latin typeface="+mn-lt"/>
                          <a:ea typeface="+mn-ea"/>
                          <a:cs typeface="Arial" panose="020B0604020202020204" pitchFamily="34" charset="0"/>
                        </a:rPr>
                        <a:t>）操作数据库时产生的日志。</a:t>
                      </a:r>
                    </a:p>
                  </a:txBody>
                  <a:tcPr marL="90000" marR="90000" marT="46806" marB="46806"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1729">
                <a:tc>
                  <a:txBody>
                    <a:bodyPr/>
                    <a:lstStyle/>
                    <a:p>
                      <a:pPr>
                        <a:lnSpc>
                          <a:spcPct val="100000"/>
                        </a:lnSpc>
                        <a:spcBef>
                          <a:spcPts val="400"/>
                        </a:spcBef>
                        <a:spcAft>
                          <a:spcPts val="400"/>
                        </a:spcAft>
                      </a:pPr>
                      <a:r>
                        <a:rPr lang="en-US" sz="1600" dirty="0">
                          <a:effectLst/>
                          <a:latin typeface="+mn-lt"/>
                          <a:ea typeface="+mn-ea"/>
                          <a:cs typeface="Arial" panose="020B0604020202020204" pitchFamily="34" charset="0"/>
                        </a:rPr>
                        <a:t>Trace</a:t>
                      </a:r>
                      <a:r>
                        <a:rPr lang="zh-CN" sz="1600" dirty="0">
                          <a:effectLst/>
                          <a:latin typeface="+mn-lt"/>
                          <a:ea typeface="+mn-ea"/>
                          <a:cs typeface="Arial" panose="020B0604020202020204" pitchFamily="34" charset="0"/>
                        </a:rPr>
                        <a:t>日志</a:t>
                      </a:r>
                    </a:p>
                  </a:txBody>
                  <a:tcPr marL="90000" marR="90000" marT="46806" marB="46806"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400"/>
                        </a:spcBef>
                        <a:spcAft>
                          <a:spcPts val="400"/>
                        </a:spcAft>
                      </a:pPr>
                      <a:r>
                        <a:rPr lang="zh-CN" sz="1600" dirty="0">
                          <a:effectLst/>
                          <a:latin typeface="+mn-lt"/>
                          <a:ea typeface="+mn-ea"/>
                          <a:cs typeface="Arial" panose="020B0604020202020204" pitchFamily="34" charset="0"/>
                        </a:rPr>
                        <a:t>打开数据库的调试开关后，会记录大量的</a:t>
                      </a:r>
                      <a:r>
                        <a:rPr lang="en-US" sz="1600" dirty="0">
                          <a:effectLst/>
                          <a:latin typeface="+mn-lt"/>
                          <a:ea typeface="+mn-ea"/>
                          <a:cs typeface="Arial" panose="020B0604020202020204" pitchFamily="34" charset="0"/>
                        </a:rPr>
                        <a:t>Trace</a:t>
                      </a:r>
                      <a:r>
                        <a:rPr lang="zh-CN" sz="1600" dirty="0">
                          <a:effectLst/>
                          <a:latin typeface="+mn-lt"/>
                          <a:ea typeface="+mn-ea"/>
                          <a:cs typeface="Arial" panose="020B0604020202020204" pitchFamily="34" charset="0"/>
                        </a:rPr>
                        <a:t>日志。这些日志可以用来分析数据库的异常信息。</a:t>
                      </a:r>
                    </a:p>
                  </a:txBody>
                  <a:tcPr marL="90000" marR="90000" marT="46806" marB="46806"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5597">
                <a:tc>
                  <a:txBody>
                    <a:bodyPr/>
                    <a:lstStyle/>
                    <a:p>
                      <a:pPr marL="0" algn="l" defTabSz="913765" rtl="0" eaLnBrk="1" latinLnBrk="0" hangingPunct="1">
                        <a:lnSpc>
                          <a:spcPct val="100000"/>
                        </a:lnSpc>
                        <a:spcBef>
                          <a:spcPts val="400"/>
                        </a:spcBef>
                        <a:spcAft>
                          <a:spcPts val="400"/>
                        </a:spcAft>
                      </a:pPr>
                      <a:r>
                        <a:rPr lang="zh-CN" sz="1600" kern="1200" dirty="0">
                          <a:solidFill>
                            <a:schemeClr val="tx1"/>
                          </a:solidFill>
                          <a:effectLst/>
                          <a:latin typeface="+mn-lt"/>
                          <a:ea typeface="+mn-ea"/>
                          <a:cs typeface="Arial" panose="020B0604020202020204" pitchFamily="34" charset="0"/>
                        </a:rPr>
                        <a:t>黑匣子日志</a:t>
                      </a:r>
                    </a:p>
                  </a:txBody>
                  <a:tcPr marL="90000" marR="90000" marT="46806" marB="46806"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l" defTabSz="913765" rtl="0" eaLnBrk="1" latinLnBrk="0" hangingPunct="1">
                        <a:lnSpc>
                          <a:spcPct val="100000"/>
                        </a:lnSpc>
                        <a:spcBef>
                          <a:spcPts val="400"/>
                        </a:spcBef>
                        <a:spcAft>
                          <a:spcPts val="400"/>
                        </a:spcAft>
                      </a:pPr>
                      <a:r>
                        <a:rPr lang="zh-CN" sz="1600" kern="1200" dirty="0">
                          <a:solidFill>
                            <a:schemeClr val="tx1"/>
                          </a:solidFill>
                          <a:effectLst/>
                          <a:latin typeface="+mn-lt"/>
                          <a:ea typeface="+mn-ea"/>
                          <a:cs typeface="Arial" panose="020B0604020202020204" pitchFamily="34" charset="0"/>
                        </a:rPr>
                        <a:t>数据库系统崩溃的时候，通过故障现场堆、栈信息可以分析出故障发生时的进程上下文，方便故障定位。黑匣子具有在系统崩溃时，</a:t>
                      </a:r>
                      <a:r>
                        <a:rPr lang="en-US" sz="1600" kern="1200" dirty="0">
                          <a:solidFill>
                            <a:schemeClr val="tx1"/>
                          </a:solidFill>
                          <a:effectLst/>
                          <a:latin typeface="+mn-lt"/>
                          <a:ea typeface="+mn-ea"/>
                          <a:cs typeface="Arial" panose="020B0604020202020204" pitchFamily="34" charset="0"/>
                        </a:rPr>
                        <a:t>dump</a:t>
                      </a:r>
                      <a:r>
                        <a:rPr lang="zh-CN" sz="1600" kern="1200" dirty="0">
                          <a:solidFill>
                            <a:schemeClr val="tx1"/>
                          </a:solidFill>
                          <a:effectLst/>
                          <a:latin typeface="+mn-lt"/>
                          <a:ea typeface="+mn-ea"/>
                          <a:cs typeface="Arial" panose="020B0604020202020204" pitchFamily="34" charset="0"/>
                        </a:rPr>
                        <a:t>出进程和线程的堆、栈、寄存器信息的功能。</a:t>
                      </a:r>
                    </a:p>
                  </a:txBody>
                  <a:tcPr marL="90000" marR="90000" marT="46806" marB="46806"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FD2C10EA-98EA-195D-41A0-95E96F28B61C}"/>
              </a:ext>
            </a:extLst>
          </p:cNvPr>
          <p:cNvSpPr>
            <a:spLocks noGrp="1" noChangeArrowheads="1"/>
          </p:cNvSpPr>
          <p:nvPr>
            <p:ph type="title"/>
          </p:nvPr>
        </p:nvSpPr>
        <p:spPr>
          <a:xfrm>
            <a:off x="685800" y="568325"/>
            <a:ext cx="7772400" cy="1143000"/>
          </a:xfrm>
        </p:spPr>
        <p:txBody>
          <a:bodyPr/>
          <a:lstStyle/>
          <a:p>
            <a:r>
              <a:rPr lang="en-US" altLang="zh-CN" b="1"/>
              <a:t>openGauss</a:t>
            </a:r>
            <a:r>
              <a:rPr lang="zh-CN" altLang="en-US" b="1"/>
              <a:t>数据库的日志</a:t>
            </a:r>
          </a:p>
        </p:txBody>
      </p:sp>
      <p:sp>
        <p:nvSpPr>
          <p:cNvPr id="34818" name="幻灯片编号占位符 3">
            <a:extLst>
              <a:ext uri="{FF2B5EF4-FFF2-40B4-BE49-F238E27FC236}">
                <a16:creationId xmlns:a16="http://schemas.microsoft.com/office/drawing/2014/main" id="{A9DAED6B-D186-E388-8284-FDBC075AAB0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25A95B-2A22-4202-A8AA-C45DEA13150C}" type="slidenum">
              <a:rPr lang="zh-CN" altLang="en-US"/>
              <a:pPr/>
              <a:t>436</a:t>
            </a:fld>
            <a:endParaRPr lang="zh-CN" altLang="en-US"/>
          </a:p>
        </p:txBody>
      </p:sp>
      <p:graphicFrame>
        <p:nvGraphicFramePr>
          <p:cNvPr id="4" name="内容占位符 3">
            <a:extLst>
              <a:ext uri="{FF2B5EF4-FFF2-40B4-BE49-F238E27FC236}">
                <a16:creationId xmlns:a16="http://schemas.microsoft.com/office/drawing/2014/main" id="{FA1191D1-B095-01B8-C2D7-AE1694515C9C}"/>
              </a:ext>
            </a:extLst>
          </p:cNvPr>
          <p:cNvGraphicFramePr>
            <a:graphicFrameLocks noGrp="1"/>
          </p:cNvGraphicFramePr>
          <p:nvPr>
            <p:ph idx="1"/>
            <p:custDataLst>
              <p:tags r:id="rId1"/>
            </p:custDataLst>
          </p:nvPr>
        </p:nvGraphicFramePr>
        <p:xfrm>
          <a:off x="276225" y="1743075"/>
          <a:ext cx="8593138" cy="2124074"/>
        </p:xfrm>
        <a:graphic>
          <a:graphicData uri="http://schemas.openxmlformats.org/drawingml/2006/table">
            <a:tbl>
              <a:tblPr firstRow="1" firstCol="1" lastRow="1" lastCol="1" bandRow="1" bandCol="1"/>
              <a:tblGrid>
                <a:gridCol w="1308052">
                  <a:extLst>
                    <a:ext uri="{9D8B030D-6E8A-4147-A177-3AD203B41FA5}">
                      <a16:colId xmlns:a16="http://schemas.microsoft.com/office/drawing/2014/main" val="20000"/>
                    </a:ext>
                  </a:extLst>
                </a:gridCol>
                <a:gridCol w="7285086">
                  <a:extLst>
                    <a:ext uri="{9D8B030D-6E8A-4147-A177-3AD203B41FA5}">
                      <a16:colId xmlns:a16="http://schemas.microsoft.com/office/drawing/2014/main" val="20001"/>
                    </a:ext>
                  </a:extLst>
                </a:gridCol>
              </a:tblGrid>
              <a:tr h="379571">
                <a:tc>
                  <a:txBody>
                    <a:bodyPr/>
                    <a:lstStyle/>
                    <a:p>
                      <a:pPr algn="ctr">
                        <a:lnSpc>
                          <a:spcPct val="100000"/>
                        </a:lnSpc>
                        <a:spcBef>
                          <a:spcPts val="0"/>
                        </a:spcBef>
                        <a:spcAft>
                          <a:spcPts val="0"/>
                        </a:spcAft>
                      </a:pPr>
                      <a:r>
                        <a:rPr lang="zh-CN" sz="1800" b="1" dirty="0">
                          <a:effectLst/>
                          <a:latin typeface="+mn-lt"/>
                          <a:ea typeface="+mn-ea"/>
                          <a:cs typeface="Book Antiqua" panose="02040602050305030304" pitchFamily="18" charset="0"/>
                        </a:rPr>
                        <a:t>检查项</a:t>
                      </a:r>
                    </a:p>
                  </a:txBody>
                  <a:tcPr marL="89997" marR="89997" marT="46818" marB="46818"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0000"/>
                        </a:lnSpc>
                        <a:spcBef>
                          <a:spcPts val="0"/>
                        </a:spcBef>
                        <a:spcAft>
                          <a:spcPts val="0"/>
                        </a:spcAft>
                      </a:pPr>
                      <a:r>
                        <a:rPr lang="zh-CN" sz="1800" b="1" dirty="0">
                          <a:effectLst/>
                          <a:latin typeface="+mn-lt"/>
                          <a:ea typeface="+mn-ea"/>
                          <a:cs typeface="Book Antiqua" panose="02040602050305030304" pitchFamily="18" charset="0"/>
                        </a:rPr>
                        <a:t>异常状态</a:t>
                      </a:r>
                    </a:p>
                  </a:txBody>
                  <a:tcPr marL="89997" marR="89997" marT="46818" marB="46818"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581501">
                <a:tc>
                  <a:txBody>
                    <a:bodyPr/>
                    <a:lstStyle/>
                    <a:p>
                      <a:pPr>
                        <a:lnSpc>
                          <a:spcPct val="100000"/>
                        </a:lnSpc>
                        <a:spcBef>
                          <a:spcPts val="400"/>
                        </a:spcBef>
                        <a:spcAft>
                          <a:spcPts val="400"/>
                        </a:spcAft>
                      </a:pPr>
                      <a:r>
                        <a:rPr lang="zh-CN" sz="1600" dirty="0">
                          <a:effectLst/>
                          <a:latin typeface="+mn-lt"/>
                          <a:ea typeface="+mn-ea"/>
                          <a:cs typeface="Arial" panose="020B0604020202020204" pitchFamily="34" charset="0"/>
                        </a:rPr>
                        <a:t>审计日志</a:t>
                      </a:r>
                    </a:p>
                  </a:txBody>
                  <a:tcPr marL="89997" marR="89997" marT="46818" marB="46818"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400"/>
                        </a:spcBef>
                        <a:spcAft>
                          <a:spcPts val="400"/>
                        </a:spcAft>
                      </a:pPr>
                      <a:r>
                        <a:rPr lang="zh-CN" sz="1600">
                          <a:effectLst/>
                          <a:latin typeface="+mn-lt"/>
                          <a:ea typeface="+mn-ea"/>
                          <a:cs typeface="Arial" panose="020B0604020202020204" pitchFamily="34" charset="0"/>
                        </a:rPr>
                        <a:t>开启数据库审计功能后，将数据库用户的某些操作记录在日志中，这些日志称为审计日志。</a:t>
                      </a:r>
                    </a:p>
                  </a:txBody>
                  <a:tcPr marL="89997" marR="89997" marT="46818" marB="46818"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81501">
                <a:tc>
                  <a:txBody>
                    <a:bodyPr/>
                    <a:lstStyle/>
                    <a:p>
                      <a:pPr>
                        <a:lnSpc>
                          <a:spcPct val="100000"/>
                        </a:lnSpc>
                        <a:spcBef>
                          <a:spcPts val="400"/>
                        </a:spcBef>
                        <a:spcAft>
                          <a:spcPts val="400"/>
                        </a:spcAft>
                      </a:pPr>
                      <a:r>
                        <a:rPr lang="en-US" sz="1600" dirty="0">
                          <a:effectLst/>
                          <a:latin typeface="+mn-lt"/>
                          <a:ea typeface="+mn-ea"/>
                          <a:cs typeface="Arial" panose="020B0604020202020204" pitchFamily="34" charset="0"/>
                        </a:rPr>
                        <a:t>WAL</a:t>
                      </a:r>
                      <a:r>
                        <a:rPr lang="zh-CN" sz="1600" dirty="0">
                          <a:effectLst/>
                          <a:latin typeface="+mn-lt"/>
                          <a:ea typeface="+mn-ea"/>
                          <a:cs typeface="Arial" panose="020B0604020202020204" pitchFamily="34" charset="0"/>
                        </a:rPr>
                        <a:t>日志</a:t>
                      </a:r>
                    </a:p>
                  </a:txBody>
                  <a:tcPr marL="89997" marR="89997" marT="46818" marB="46818"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400"/>
                        </a:spcBef>
                        <a:spcAft>
                          <a:spcPts val="400"/>
                        </a:spcAft>
                      </a:pPr>
                      <a:r>
                        <a:rPr lang="zh-CN" sz="1600">
                          <a:effectLst/>
                          <a:latin typeface="+mn-lt"/>
                          <a:ea typeface="+mn-ea"/>
                          <a:cs typeface="Arial" panose="020B0604020202020204" pitchFamily="34" charset="0"/>
                        </a:rPr>
                        <a:t>又称为</a:t>
                      </a:r>
                      <a:r>
                        <a:rPr lang="en-US" sz="1600">
                          <a:effectLst/>
                          <a:latin typeface="+mn-lt"/>
                          <a:ea typeface="+mn-ea"/>
                          <a:cs typeface="Arial" panose="020B0604020202020204" pitchFamily="34" charset="0"/>
                        </a:rPr>
                        <a:t>REDO</a:t>
                      </a:r>
                      <a:r>
                        <a:rPr lang="zh-CN" sz="1600">
                          <a:effectLst/>
                          <a:latin typeface="+mn-lt"/>
                          <a:ea typeface="+mn-ea"/>
                          <a:cs typeface="Arial" panose="020B0604020202020204" pitchFamily="34" charset="0"/>
                        </a:rPr>
                        <a:t>日志，在数据库异常损坏时，可以利用</a:t>
                      </a:r>
                      <a:r>
                        <a:rPr lang="en-US" sz="1600">
                          <a:effectLst/>
                          <a:latin typeface="+mn-lt"/>
                          <a:ea typeface="+mn-ea"/>
                          <a:cs typeface="Arial" panose="020B0604020202020204" pitchFamily="34" charset="0"/>
                        </a:rPr>
                        <a:t>WAL</a:t>
                      </a:r>
                      <a:r>
                        <a:rPr lang="zh-CN" sz="1600">
                          <a:effectLst/>
                          <a:latin typeface="+mn-lt"/>
                          <a:ea typeface="+mn-ea"/>
                          <a:cs typeface="Arial" panose="020B0604020202020204" pitchFamily="34" charset="0"/>
                        </a:rPr>
                        <a:t>日志进行恢复。由于</a:t>
                      </a:r>
                      <a:r>
                        <a:rPr lang="en-US" sz="1600">
                          <a:effectLst/>
                          <a:latin typeface="+mn-lt"/>
                          <a:ea typeface="+mn-ea"/>
                          <a:cs typeface="Arial" panose="020B0604020202020204" pitchFamily="34" charset="0"/>
                        </a:rPr>
                        <a:t>WAL</a:t>
                      </a:r>
                      <a:r>
                        <a:rPr lang="zh-CN" sz="1600">
                          <a:effectLst/>
                          <a:latin typeface="+mn-lt"/>
                          <a:ea typeface="+mn-ea"/>
                          <a:cs typeface="Arial" panose="020B0604020202020204" pitchFamily="34" charset="0"/>
                        </a:rPr>
                        <a:t>日志的重要性，所以需要经常备份这些日志。</a:t>
                      </a:r>
                    </a:p>
                  </a:txBody>
                  <a:tcPr marL="89997" marR="89997" marT="46818" marB="46818"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1501">
                <a:tc>
                  <a:txBody>
                    <a:bodyPr/>
                    <a:lstStyle/>
                    <a:p>
                      <a:pPr>
                        <a:lnSpc>
                          <a:spcPct val="100000"/>
                        </a:lnSpc>
                        <a:spcBef>
                          <a:spcPts val="400"/>
                        </a:spcBef>
                        <a:spcAft>
                          <a:spcPts val="400"/>
                        </a:spcAft>
                      </a:pPr>
                      <a:r>
                        <a:rPr lang="zh-CN" sz="1600" dirty="0">
                          <a:effectLst/>
                          <a:latin typeface="+mn-lt"/>
                          <a:ea typeface="+mn-ea"/>
                          <a:cs typeface="Arial" panose="020B0604020202020204" pitchFamily="34" charset="0"/>
                        </a:rPr>
                        <a:t>性能日志</a:t>
                      </a:r>
                    </a:p>
                  </a:txBody>
                  <a:tcPr marL="89997" marR="89997" marT="46818" marB="46818"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00000"/>
                        </a:lnSpc>
                        <a:spcBef>
                          <a:spcPts val="400"/>
                        </a:spcBef>
                        <a:spcAft>
                          <a:spcPts val="400"/>
                        </a:spcAft>
                      </a:pPr>
                      <a:r>
                        <a:rPr lang="zh-CN" sz="1600" dirty="0">
                          <a:effectLst/>
                          <a:latin typeface="+mn-lt"/>
                          <a:ea typeface="+mn-ea"/>
                          <a:cs typeface="Arial" panose="020B0604020202020204" pitchFamily="34" charset="0"/>
                        </a:rPr>
                        <a:t>数据库系统在运行时检测物理资源的运行状态的日志，在对外部资源进行访问时的性能检测，包括磁盘、</a:t>
                      </a:r>
                      <a:r>
                        <a:rPr lang="en-US" sz="1600" dirty="0">
                          <a:effectLst/>
                          <a:latin typeface="+mn-lt"/>
                          <a:ea typeface="+mn-ea"/>
                          <a:cs typeface="Arial" panose="020B0604020202020204" pitchFamily="34" charset="0"/>
                        </a:rPr>
                        <a:t>OBS</a:t>
                      </a:r>
                      <a:r>
                        <a:rPr lang="zh-CN" sz="1600" dirty="0">
                          <a:effectLst/>
                          <a:latin typeface="+mn-lt"/>
                          <a:ea typeface="+mn-ea"/>
                          <a:cs typeface="Arial" panose="020B0604020202020204" pitchFamily="34" charset="0"/>
                        </a:rPr>
                        <a:t>、</a:t>
                      </a:r>
                      <a:r>
                        <a:rPr lang="en-US" sz="1600" dirty="0" err="1">
                          <a:effectLst/>
                          <a:latin typeface="+mn-lt"/>
                          <a:ea typeface="+mn-ea"/>
                          <a:cs typeface="Arial" panose="020B0604020202020204" pitchFamily="34" charset="0"/>
                        </a:rPr>
                        <a:t>HadoopopenGauss</a:t>
                      </a:r>
                      <a:r>
                        <a:rPr lang="zh-CN" sz="1600" dirty="0">
                          <a:effectLst/>
                          <a:latin typeface="+mn-lt"/>
                          <a:ea typeface="+mn-ea"/>
                          <a:cs typeface="Arial" panose="020B0604020202020204" pitchFamily="34" charset="0"/>
                        </a:rPr>
                        <a:t>等外部资源的访问检测信息。</a:t>
                      </a:r>
                    </a:p>
                  </a:txBody>
                  <a:tcPr marL="89997" marR="89997" marT="46818" marB="46818"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a:extLst>
              <a:ext uri="{FF2B5EF4-FFF2-40B4-BE49-F238E27FC236}">
                <a16:creationId xmlns:a16="http://schemas.microsoft.com/office/drawing/2014/main" id="{66FEF961-0EE0-6E0E-9E7D-BF77D4AC0680}"/>
              </a:ext>
            </a:extLst>
          </p:cNvPr>
          <p:cNvSpPr>
            <a:spLocks noGrp="1" noChangeArrowheads="1"/>
          </p:cNvSpPr>
          <p:nvPr>
            <p:ph type="title"/>
          </p:nvPr>
        </p:nvSpPr>
        <p:spPr/>
        <p:txBody>
          <a:bodyPr/>
          <a:lstStyle/>
          <a:p>
            <a:r>
              <a:rPr lang="zh-CN" altLang="en-US"/>
              <a:t>课堂小测试</a:t>
            </a:r>
          </a:p>
        </p:txBody>
      </p:sp>
      <p:sp>
        <p:nvSpPr>
          <p:cNvPr id="35842" name="内容占位符 2">
            <a:extLst>
              <a:ext uri="{FF2B5EF4-FFF2-40B4-BE49-F238E27FC236}">
                <a16:creationId xmlns:a16="http://schemas.microsoft.com/office/drawing/2014/main" id="{A4EC24E2-5EEE-7390-FE7E-15803ADC8EC9}"/>
              </a:ext>
            </a:extLst>
          </p:cNvPr>
          <p:cNvSpPr>
            <a:spLocks noGrp="1" noChangeArrowheads="1"/>
          </p:cNvSpPr>
          <p:nvPr>
            <p:ph idx="1"/>
          </p:nvPr>
        </p:nvSpPr>
        <p:spPr/>
        <p:txBody>
          <a:bodyPr/>
          <a:lstStyle/>
          <a:p>
            <a:pPr marL="457200" lvl="1" indent="0">
              <a:buFontTx/>
              <a:buNone/>
            </a:pPr>
            <a:r>
              <a:rPr lang="en-US" altLang="zh-CN" sz="2400" b="1"/>
              <a:t>&lt;T0,start&gt;</a:t>
            </a:r>
          </a:p>
          <a:p>
            <a:pPr marL="457200" lvl="1" indent="0">
              <a:buFontTx/>
              <a:buNone/>
            </a:pPr>
            <a:r>
              <a:rPr lang="en-US" altLang="zh-CN" sz="2400" b="1"/>
              <a:t>&lt;T0,A,1000,800&gt;</a:t>
            </a:r>
          </a:p>
          <a:p>
            <a:pPr marL="457200" lvl="1" indent="0">
              <a:buFontTx/>
              <a:buNone/>
            </a:pPr>
            <a:r>
              <a:rPr lang="en-US" altLang="zh-CN" sz="2400" b="1"/>
              <a:t>&lt;T1,start&gt;</a:t>
            </a:r>
          </a:p>
          <a:p>
            <a:pPr marL="457200" lvl="1" indent="0">
              <a:buFontTx/>
              <a:buNone/>
            </a:pPr>
            <a:r>
              <a:rPr lang="en-US" altLang="zh-CN" sz="2400" b="1"/>
              <a:t>&lt;T0,B,2000,1600&gt;</a:t>
            </a:r>
          </a:p>
          <a:p>
            <a:pPr marL="457200" lvl="1" indent="0">
              <a:buFontTx/>
              <a:buNone/>
            </a:pPr>
            <a:r>
              <a:rPr lang="en-US" altLang="zh-CN" sz="2400" b="1"/>
              <a:t>&lt;T1,C,700,600&gt;</a:t>
            </a:r>
          </a:p>
          <a:p>
            <a:pPr marL="457200" lvl="1" indent="0">
              <a:buFontTx/>
              <a:buNone/>
            </a:pPr>
            <a:r>
              <a:rPr lang="en-US" altLang="zh-CN" sz="2400" b="1"/>
              <a:t>&lt;T0,commit&gt;</a:t>
            </a:r>
          </a:p>
          <a:p>
            <a:pPr marL="0" indent="0">
              <a:buFontTx/>
              <a:buNone/>
            </a:pPr>
            <a:endParaRPr lang="zh-CN" altLang="en-GB"/>
          </a:p>
          <a:p>
            <a:pPr marL="0" indent="0">
              <a:buFontTx/>
              <a:buNone/>
            </a:pPr>
            <a:r>
              <a:rPr lang="zh-CN" altLang="en-GB"/>
              <a:t>如何进行恢复？</a:t>
            </a:r>
          </a:p>
        </p:txBody>
      </p:sp>
      <p:grpSp>
        <p:nvGrpSpPr>
          <p:cNvPr id="35843" name="组合 13">
            <a:extLst>
              <a:ext uri="{FF2B5EF4-FFF2-40B4-BE49-F238E27FC236}">
                <a16:creationId xmlns:a16="http://schemas.microsoft.com/office/drawing/2014/main" id="{1456BF0C-D006-9D7F-BF26-43C7F74AEDCB}"/>
              </a:ext>
            </a:extLst>
          </p:cNvPr>
          <p:cNvGrpSpPr>
            <a:grpSpLocks/>
          </p:cNvGrpSpPr>
          <p:nvPr/>
        </p:nvGrpSpPr>
        <p:grpSpPr bwMode="auto">
          <a:xfrm flipH="1">
            <a:off x="8015288" y="98425"/>
            <a:ext cx="995362" cy="908050"/>
            <a:chOff x="4970854" y="2513407"/>
            <a:chExt cx="599448" cy="599448"/>
          </a:xfrm>
        </p:grpSpPr>
        <p:sp>
          <p:nvSpPr>
            <p:cNvPr id="20" name="椭圆 19">
              <a:extLst>
                <a:ext uri="{FF2B5EF4-FFF2-40B4-BE49-F238E27FC236}">
                  <a16:creationId xmlns:a16="http://schemas.microsoft.com/office/drawing/2014/main" id="{FEB19129-B61E-B88B-4EEF-E7197339AE12}"/>
                </a:ext>
              </a:extLst>
            </p:cNvPr>
            <p:cNvSpPr/>
            <p:nvPr/>
          </p:nvSpPr>
          <p:spPr>
            <a:xfrm>
              <a:off x="4970854" y="2513407"/>
              <a:ext cx="599448" cy="59944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algn="ctr"/>
              <a:endParaRPr lang="zh-CN" altLang="en-US" sz="1400" noProof="1">
                <a:solidFill>
                  <a:srgbClr val="FDEBCD"/>
                </a:solidFill>
              </a:endParaRPr>
            </a:p>
          </p:txBody>
        </p:sp>
        <p:sp>
          <p:nvSpPr>
            <p:cNvPr id="35845" name="Freeform 17">
              <a:extLst>
                <a:ext uri="{FF2B5EF4-FFF2-40B4-BE49-F238E27FC236}">
                  <a16:creationId xmlns:a16="http://schemas.microsoft.com/office/drawing/2014/main" id="{54948AD7-DB21-C2C4-AC03-5DE8511A3EF1}"/>
                </a:ext>
              </a:extLst>
            </p:cNvPr>
            <p:cNvSpPr>
              <a:spLocks noEditPoints="1" noChangeArrowheads="1"/>
            </p:cNvSpPr>
            <p:nvPr/>
          </p:nvSpPr>
          <p:spPr bwMode="auto">
            <a:xfrm>
              <a:off x="5110341" y="2641777"/>
              <a:ext cx="289614" cy="309707"/>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内容占位符 2">
            <a:extLst>
              <a:ext uri="{FF2B5EF4-FFF2-40B4-BE49-F238E27FC236}">
                <a16:creationId xmlns:a16="http://schemas.microsoft.com/office/drawing/2014/main" id="{CC0FD4F6-6D5C-455B-C525-8216E5FEA0EF}"/>
              </a:ext>
            </a:extLst>
          </p:cNvPr>
          <p:cNvSpPr>
            <a:spLocks noGrp="1"/>
          </p:cNvSpPr>
          <p:nvPr>
            <p:ph idx="1"/>
          </p:nvPr>
        </p:nvSpPr>
        <p:spPr>
          <a:xfrm>
            <a:off x="827088" y="1196975"/>
            <a:ext cx="7772400" cy="4968875"/>
          </a:xfrm>
        </p:spPr>
        <p:txBody>
          <a:bodyPr/>
          <a:lstStyle/>
          <a:p>
            <a:pPr>
              <a:defRPr/>
            </a:pPr>
            <a:r>
              <a:rPr lang="zh-CN" altLang="zh-CN" b="1"/>
              <a:t>数据库系统的结构可以有多种不同的层次或不同的角度。</a:t>
            </a:r>
            <a:endParaRPr lang="en-US" altLang="zh-CN" b="1"/>
          </a:p>
          <a:p>
            <a:pPr>
              <a:defRPr/>
            </a:pPr>
            <a:r>
              <a:rPr lang="zh-CN" altLang="zh-CN" b="1"/>
              <a:t>从数据库最终用户的角度看，数据库系统的结构可分为集中式结构、客户</a:t>
            </a:r>
            <a:r>
              <a:rPr lang="en-US" altLang="zh-CN" b="1"/>
              <a:t>/</a:t>
            </a:r>
            <a:r>
              <a:rPr lang="zh-CN" altLang="zh-CN" b="1"/>
              <a:t>服务器结构、分布式结构、并行结构等等。</a:t>
            </a:r>
            <a:endParaRPr lang="en-US" altLang="zh-CN" b="1"/>
          </a:p>
          <a:p>
            <a:pPr>
              <a:defRPr/>
            </a:pPr>
            <a:r>
              <a:rPr lang="zh-CN" altLang="zh-CN" b="1"/>
              <a:t>从数据管理系统的角度看，数据库通常采用三级模式结构，这是数据库管理系统的内部结构</a:t>
            </a:r>
            <a:r>
              <a:rPr lang="zh-CN" altLang="en-US" b="1"/>
              <a:t>。</a:t>
            </a:r>
          </a:p>
        </p:txBody>
      </p:sp>
      <p:sp>
        <p:nvSpPr>
          <p:cNvPr id="20482" name="灯片编号占位符 3">
            <a:extLst>
              <a:ext uri="{FF2B5EF4-FFF2-40B4-BE49-F238E27FC236}">
                <a16:creationId xmlns:a16="http://schemas.microsoft.com/office/drawing/2014/main" id="{1105353F-6DA7-A862-BBEE-C10F6D46D220}"/>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22C898-0510-472C-80EE-A635A10AA8D9}" type="slidenum">
              <a:rPr lang="zh-CN" altLang="en-US"/>
              <a:pPr/>
              <a:t>438</a:t>
            </a:fld>
            <a:endParaRPr lang="en-US" altLang="zh-CN"/>
          </a:p>
        </p:txBody>
      </p:sp>
      <p:sp>
        <p:nvSpPr>
          <p:cNvPr id="4" name="AutoShape 5">
            <a:extLst>
              <a:ext uri="{FF2B5EF4-FFF2-40B4-BE49-F238E27FC236}">
                <a16:creationId xmlns:a16="http://schemas.microsoft.com/office/drawing/2014/main" id="{E0EA8952-1B5C-3F5F-D17D-59A086CBE22D}"/>
              </a:ext>
            </a:extLst>
          </p:cNvPr>
          <p:cNvSpPr>
            <a:spLocks noChangeArrowheads="1"/>
          </p:cNvSpPr>
          <p:nvPr/>
        </p:nvSpPr>
        <p:spPr bwMode="auto">
          <a:xfrm>
            <a:off x="201613" y="357188"/>
            <a:ext cx="1816100" cy="604837"/>
          </a:xfrm>
          <a:prstGeom prst="cloudCallout">
            <a:avLst>
              <a:gd name="adj1" fmla="val -48426"/>
              <a:gd name="adj2" fmla="val 87796"/>
            </a:avLst>
          </a:prstGeom>
          <a:solidFill>
            <a:srgbClr val="FF99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200">
                <a:solidFill>
                  <a:srgbClr val="0E1A1E"/>
                </a:solidFill>
                <a:latin typeface="Tahoma" panose="020B0604030504040204" pitchFamily="34" charset="0"/>
              </a:rPr>
              <a:t>讨论</a:t>
            </a:r>
            <a:r>
              <a:rPr lang="en-US" altLang="zh-CN" sz="1200">
                <a:solidFill>
                  <a:srgbClr val="0E1A1E"/>
                </a:solidFill>
                <a:latin typeface="Tahoma" panose="020B0604030504040204" pitchFamily="34" charset="0"/>
              </a:rPr>
              <a:t>.</a:t>
            </a:r>
            <a:r>
              <a:rPr lang="zh-CN" altLang="zh-CN" sz="1200">
                <a:solidFill>
                  <a:srgbClr val="0E1A1E"/>
                </a:solidFill>
              </a:rPr>
              <a:t>数据库体系结构种类？</a:t>
            </a:r>
          </a:p>
          <a:p>
            <a:pPr algn="ctr" eaLnBrk="0" hangingPunct="0">
              <a:defRPr/>
            </a:pPr>
            <a:endParaRPr lang="zh-CN" altLang="en-US" sz="1200">
              <a:solidFill>
                <a:schemeClr val="tx1"/>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1">
                                            <p:txEl>
                                              <p:pRg st="0" end="0"/>
                                            </p:txEl>
                                          </p:spTgt>
                                        </p:tgtEl>
                                        <p:attrNameLst>
                                          <p:attrName>style.visibility</p:attrName>
                                        </p:attrNameLst>
                                      </p:cBhvr>
                                      <p:to>
                                        <p:strVal val="visible"/>
                                      </p:to>
                                    </p:set>
                                    <p:animEffect transition="in" filter="checkerboard(across)">
                                      <p:cBhvr>
                                        <p:cTn id="7" dur="500"/>
                                        <p:tgtEl>
                                          <p:spTgt spid="20481">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0481">
                                            <p:txEl>
                                              <p:pRg st="1" end="1"/>
                                            </p:txEl>
                                          </p:spTgt>
                                        </p:tgtEl>
                                        <p:attrNameLst>
                                          <p:attrName>style.visibility</p:attrName>
                                        </p:attrNameLst>
                                      </p:cBhvr>
                                      <p:to>
                                        <p:strVal val="visible"/>
                                      </p:to>
                                    </p:set>
                                    <p:animEffect transition="in" filter="checkerboard(across)">
                                      <p:cBhvr>
                                        <p:cTn id="10" dur="500"/>
                                        <p:tgtEl>
                                          <p:spTgt spid="20481">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0481">
                                            <p:txEl>
                                              <p:pRg st="2" end="2"/>
                                            </p:txEl>
                                          </p:spTgt>
                                        </p:tgtEl>
                                        <p:attrNameLst>
                                          <p:attrName>style.visibility</p:attrName>
                                        </p:attrNameLst>
                                      </p:cBhvr>
                                      <p:to>
                                        <p:strVal val="visible"/>
                                      </p:to>
                                    </p:set>
                                    <p:animEffect transition="in" filter="checkerboard(across)">
                                      <p:cBhvr>
                                        <p:cTn id="13" dur="500"/>
                                        <p:tgtEl>
                                          <p:spTgt spid="204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幻灯片编号占位符 5">
            <a:extLst>
              <a:ext uri="{FF2B5EF4-FFF2-40B4-BE49-F238E27FC236}">
                <a16:creationId xmlns:a16="http://schemas.microsoft.com/office/drawing/2014/main" id="{02F7009F-C1C9-7116-066A-12C2D2AFAA1C}"/>
              </a:ext>
            </a:extLst>
          </p:cNvPr>
          <p:cNvSpPr>
            <a:spLocks noGrp="1"/>
          </p:cNvSpPr>
          <p:nvPr>
            <p:ph type="sldNum" sz="quarter" idx="12"/>
          </p:nvPr>
        </p:nvSpPr>
        <p:spPr/>
        <p:txBody>
          <a:bodyPr/>
          <a:lstStyle/>
          <a:p>
            <a:fld id="{FEB12F9A-F5D4-4C16-818F-A73233D88C31}" type="slidenum">
              <a:rPr lang="zh-CN" altLang="en-US"/>
              <a:pPr/>
              <a:t>439</a:t>
            </a:fld>
            <a:endParaRPr lang="en-US" altLang="zh-CN"/>
          </a:p>
        </p:txBody>
      </p:sp>
      <p:grpSp>
        <p:nvGrpSpPr>
          <p:cNvPr id="13314" name="Group 157">
            <a:extLst>
              <a:ext uri="{FF2B5EF4-FFF2-40B4-BE49-F238E27FC236}">
                <a16:creationId xmlns:a16="http://schemas.microsoft.com/office/drawing/2014/main" id="{8C126A41-41DA-3A3A-DA4F-11CC33BFA49D}"/>
              </a:ext>
            </a:extLst>
          </p:cNvPr>
          <p:cNvGrpSpPr>
            <a:grpSpLocks/>
          </p:cNvGrpSpPr>
          <p:nvPr/>
        </p:nvGrpSpPr>
        <p:grpSpPr bwMode="auto">
          <a:xfrm>
            <a:off x="276225" y="4662488"/>
            <a:ext cx="8612188" cy="1728787"/>
            <a:chOff x="174" y="2889"/>
            <a:chExt cx="5425" cy="1089"/>
          </a:xfrm>
        </p:grpSpPr>
        <p:pic>
          <p:nvPicPr>
            <p:cNvPr id="13315" name="Picture 155">
              <a:extLst>
                <a:ext uri="{FF2B5EF4-FFF2-40B4-BE49-F238E27FC236}">
                  <a16:creationId xmlns:a16="http://schemas.microsoft.com/office/drawing/2014/main" id="{B3A64AF0-9DED-6F4E-2C36-016DE460C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 y="2889"/>
              <a:ext cx="541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56">
              <a:extLst>
                <a:ext uri="{FF2B5EF4-FFF2-40B4-BE49-F238E27FC236}">
                  <a16:creationId xmlns:a16="http://schemas.microsoft.com/office/drawing/2014/main" id="{90F3E357-2101-FFFD-C611-35B7E9018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 y="3258"/>
              <a:ext cx="5425"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8722" name="Rectangle 2">
            <a:extLst>
              <a:ext uri="{FF2B5EF4-FFF2-40B4-BE49-F238E27FC236}">
                <a16:creationId xmlns:a16="http://schemas.microsoft.com/office/drawing/2014/main" id="{8B3506FB-1E1B-D3F6-B53B-55D5BEFE2417}"/>
              </a:ext>
            </a:extLst>
          </p:cNvPr>
          <p:cNvSpPr>
            <a:spLocks noGrp="1" noChangeArrowheads="1"/>
          </p:cNvSpPr>
          <p:nvPr>
            <p:ph type="title"/>
          </p:nvPr>
        </p:nvSpPr>
        <p:spPr>
          <a:xfrm>
            <a:off x="581025" y="161925"/>
            <a:ext cx="7772400" cy="390525"/>
          </a:xfrm>
        </p:spPr>
        <p:txBody>
          <a:bodyPr/>
          <a:lstStyle/>
          <a:p>
            <a:pPr algn="l">
              <a:defRPr/>
            </a:pPr>
            <a:r>
              <a:rPr lang="zh-CN" altLang="en-US" sz="2400" b="1">
                <a:latin typeface="黑体" panose="02010609060101010101" pitchFamily="49" charset="-122"/>
                <a:ea typeface="黑体" panose="02010609060101010101" pitchFamily="49" charset="-122"/>
              </a:rPr>
              <a:t>一 集中式体系结构</a:t>
            </a:r>
            <a:r>
              <a:rPr lang="en-US" altLang="zh-CN" sz="2400" b="1">
                <a:latin typeface="黑体" panose="02010609060101010101" pitchFamily="49" charset="-122"/>
                <a:ea typeface="黑体" panose="02010609060101010101" pitchFamily="49" charset="-122"/>
              </a:rPr>
              <a:t>&amp;</a:t>
            </a:r>
            <a:r>
              <a:rPr lang="zh-CN" altLang="en-US" sz="2400" b="1">
                <a:latin typeface="黑体" panose="02010609060101010101" pitchFamily="49" charset="-122"/>
                <a:ea typeface="黑体" panose="02010609060101010101" pitchFamily="49" charset="-122"/>
              </a:rPr>
              <a:t>客户</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服务器体系结构</a:t>
            </a:r>
          </a:p>
        </p:txBody>
      </p:sp>
      <p:sp>
        <p:nvSpPr>
          <p:cNvPr id="798783" name="Rectangle 63">
            <a:extLst>
              <a:ext uri="{FF2B5EF4-FFF2-40B4-BE49-F238E27FC236}">
                <a16:creationId xmlns:a16="http://schemas.microsoft.com/office/drawing/2014/main" id="{03A6934E-3D8B-5DD2-0A7E-FD91DED57D10}"/>
              </a:ext>
            </a:extLst>
          </p:cNvPr>
          <p:cNvSpPr>
            <a:spLocks noChangeArrowheads="1"/>
          </p:cNvSpPr>
          <p:nvPr/>
        </p:nvSpPr>
        <p:spPr bwMode="auto">
          <a:xfrm>
            <a:off x="2624138" y="809625"/>
            <a:ext cx="3611562"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en-US" altLang="zh-CN" sz="24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集中式体系结构</a:t>
            </a:r>
          </a:p>
        </p:txBody>
      </p:sp>
      <p:pic>
        <p:nvPicPr>
          <p:cNvPr id="13319" name="Picture 148">
            <a:extLst>
              <a:ext uri="{FF2B5EF4-FFF2-40B4-BE49-F238E27FC236}">
                <a16:creationId xmlns:a16="http://schemas.microsoft.com/office/drawing/2014/main" id="{E8C180AF-21F6-39A1-ACF1-929F4233B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613" y="1271588"/>
            <a:ext cx="629602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909" name="Group 189">
            <a:extLst>
              <a:ext uri="{FF2B5EF4-FFF2-40B4-BE49-F238E27FC236}">
                <a16:creationId xmlns:a16="http://schemas.microsoft.com/office/drawing/2014/main" id="{FB5B8CCA-36B9-284B-52D7-A36203F8BCBB}"/>
              </a:ext>
            </a:extLst>
          </p:cNvPr>
          <p:cNvGrpSpPr>
            <a:grpSpLocks/>
          </p:cNvGrpSpPr>
          <p:nvPr/>
        </p:nvGrpSpPr>
        <p:grpSpPr bwMode="auto">
          <a:xfrm>
            <a:off x="1485900" y="3871913"/>
            <a:ext cx="4090988" cy="1376362"/>
            <a:chOff x="936" y="2439"/>
            <a:chExt cx="2577" cy="867"/>
          </a:xfrm>
        </p:grpSpPr>
        <p:sp>
          <p:nvSpPr>
            <p:cNvPr id="798895" name="Line 175">
              <a:extLst>
                <a:ext uri="{FF2B5EF4-FFF2-40B4-BE49-F238E27FC236}">
                  <a16:creationId xmlns:a16="http://schemas.microsoft.com/office/drawing/2014/main" id="{59361FEE-55E9-8992-8416-A4DD2DA356AE}"/>
                </a:ext>
              </a:extLst>
            </p:cNvPr>
            <p:cNvSpPr>
              <a:spLocks noChangeShapeType="1"/>
            </p:cNvSpPr>
            <p:nvPr/>
          </p:nvSpPr>
          <p:spPr bwMode="auto">
            <a:xfrm>
              <a:off x="936" y="3306"/>
              <a:ext cx="43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nvGrpSpPr>
            <p:cNvPr id="13322" name="Group 181">
              <a:extLst>
                <a:ext uri="{FF2B5EF4-FFF2-40B4-BE49-F238E27FC236}">
                  <a16:creationId xmlns:a16="http://schemas.microsoft.com/office/drawing/2014/main" id="{106FC725-6BF2-F515-C07D-141BE443461F}"/>
                </a:ext>
              </a:extLst>
            </p:cNvPr>
            <p:cNvGrpSpPr>
              <a:grpSpLocks/>
            </p:cNvGrpSpPr>
            <p:nvPr/>
          </p:nvGrpSpPr>
          <p:grpSpPr bwMode="auto">
            <a:xfrm>
              <a:off x="2952" y="2439"/>
              <a:ext cx="561" cy="150"/>
              <a:chOff x="2952" y="2439"/>
              <a:chExt cx="561" cy="150"/>
            </a:xfrm>
          </p:grpSpPr>
          <p:pic>
            <p:nvPicPr>
              <p:cNvPr id="13323" name="Picture 176">
                <a:extLst>
                  <a:ext uri="{FF2B5EF4-FFF2-40B4-BE49-F238E27FC236}">
                    <a16:creationId xmlns:a16="http://schemas.microsoft.com/office/drawing/2014/main" id="{ABBDA140-DD48-0DE8-E8C2-6CCC80856F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5" y="2439"/>
                <a:ext cx="43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97" name="Line 177">
                <a:extLst>
                  <a:ext uri="{FF2B5EF4-FFF2-40B4-BE49-F238E27FC236}">
                    <a16:creationId xmlns:a16="http://schemas.microsoft.com/office/drawing/2014/main" id="{873CD242-B794-E7EE-6428-FCC533F98015}"/>
                  </a:ext>
                </a:extLst>
              </p:cNvPr>
              <p:cNvSpPr>
                <a:spLocks noChangeShapeType="1"/>
              </p:cNvSpPr>
              <p:nvPr/>
            </p:nvSpPr>
            <p:spPr bwMode="auto">
              <a:xfrm flipH="1">
                <a:off x="2952" y="2520"/>
                <a:ext cx="102" cy="0"/>
              </a:xfrm>
              <a:prstGeom prst="line">
                <a:avLst/>
              </a:prstGeom>
              <a:noFill/>
              <a:ln w="1905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grpSp>
        <p:nvGrpSpPr>
          <p:cNvPr id="798908" name="Group 188">
            <a:extLst>
              <a:ext uri="{FF2B5EF4-FFF2-40B4-BE49-F238E27FC236}">
                <a16:creationId xmlns:a16="http://schemas.microsoft.com/office/drawing/2014/main" id="{0F20FDE5-7F71-29E2-D5A8-71C1206393E4}"/>
              </a:ext>
            </a:extLst>
          </p:cNvPr>
          <p:cNvGrpSpPr>
            <a:grpSpLocks/>
          </p:cNvGrpSpPr>
          <p:nvPr/>
        </p:nvGrpSpPr>
        <p:grpSpPr bwMode="auto">
          <a:xfrm>
            <a:off x="2414588" y="3390900"/>
            <a:ext cx="5834062" cy="1581150"/>
            <a:chOff x="1521" y="2136"/>
            <a:chExt cx="3675" cy="996"/>
          </a:xfrm>
        </p:grpSpPr>
        <p:sp>
          <p:nvSpPr>
            <p:cNvPr id="798894" name="Line 174">
              <a:extLst>
                <a:ext uri="{FF2B5EF4-FFF2-40B4-BE49-F238E27FC236}">
                  <a16:creationId xmlns:a16="http://schemas.microsoft.com/office/drawing/2014/main" id="{3C839DEC-AAA6-27DB-87A1-29648C525626}"/>
                </a:ext>
              </a:extLst>
            </p:cNvPr>
            <p:cNvSpPr>
              <a:spLocks noChangeShapeType="1"/>
            </p:cNvSpPr>
            <p:nvPr/>
          </p:nvSpPr>
          <p:spPr bwMode="auto">
            <a:xfrm>
              <a:off x="4728" y="3132"/>
              <a:ext cx="46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nvGrpSpPr>
            <p:cNvPr id="13327" name="Group 180">
              <a:extLst>
                <a:ext uri="{FF2B5EF4-FFF2-40B4-BE49-F238E27FC236}">
                  <a16:creationId xmlns:a16="http://schemas.microsoft.com/office/drawing/2014/main" id="{BD862068-188A-E88B-5CC5-EB528FC18C57}"/>
                </a:ext>
              </a:extLst>
            </p:cNvPr>
            <p:cNvGrpSpPr>
              <a:grpSpLocks/>
            </p:cNvGrpSpPr>
            <p:nvPr/>
          </p:nvGrpSpPr>
          <p:grpSpPr bwMode="auto">
            <a:xfrm>
              <a:off x="1521" y="2136"/>
              <a:ext cx="450" cy="234"/>
              <a:chOff x="1521" y="2136"/>
              <a:chExt cx="450" cy="234"/>
            </a:xfrm>
          </p:grpSpPr>
          <p:pic>
            <p:nvPicPr>
              <p:cNvPr id="13328" name="Picture 159">
                <a:extLst>
                  <a:ext uri="{FF2B5EF4-FFF2-40B4-BE49-F238E27FC236}">
                    <a16:creationId xmlns:a16="http://schemas.microsoft.com/office/drawing/2014/main" id="{E994A876-CCF0-254F-F146-43803908B7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 y="2226"/>
                <a:ext cx="45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98" name="Line 178">
                <a:extLst>
                  <a:ext uri="{FF2B5EF4-FFF2-40B4-BE49-F238E27FC236}">
                    <a16:creationId xmlns:a16="http://schemas.microsoft.com/office/drawing/2014/main" id="{C4C81170-DC86-9290-6297-F31E3920F8FA}"/>
                  </a:ext>
                </a:extLst>
              </p:cNvPr>
              <p:cNvSpPr>
                <a:spLocks noChangeShapeType="1"/>
              </p:cNvSpPr>
              <p:nvPr/>
            </p:nvSpPr>
            <p:spPr bwMode="auto">
              <a:xfrm flipV="1">
                <a:off x="1752" y="2136"/>
                <a:ext cx="0" cy="84"/>
              </a:xfrm>
              <a:prstGeom prst="line">
                <a:avLst/>
              </a:prstGeom>
              <a:noFill/>
              <a:ln w="19050">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grpSp>
        <p:nvGrpSpPr>
          <p:cNvPr id="798907" name="Group 187">
            <a:extLst>
              <a:ext uri="{FF2B5EF4-FFF2-40B4-BE49-F238E27FC236}">
                <a16:creationId xmlns:a16="http://schemas.microsoft.com/office/drawing/2014/main" id="{2B556F89-F6DB-09F3-801A-9A45F17726F7}"/>
              </a:ext>
            </a:extLst>
          </p:cNvPr>
          <p:cNvGrpSpPr>
            <a:grpSpLocks/>
          </p:cNvGrpSpPr>
          <p:nvPr/>
        </p:nvGrpSpPr>
        <p:grpSpPr bwMode="auto">
          <a:xfrm>
            <a:off x="5095875" y="2690813"/>
            <a:ext cx="3471863" cy="2290762"/>
            <a:chOff x="3210" y="1695"/>
            <a:chExt cx="2187" cy="1443"/>
          </a:xfrm>
        </p:grpSpPr>
        <p:sp>
          <p:nvSpPr>
            <p:cNvPr id="798893" name="Line 173">
              <a:extLst>
                <a:ext uri="{FF2B5EF4-FFF2-40B4-BE49-F238E27FC236}">
                  <a16:creationId xmlns:a16="http://schemas.microsoft.com/office/drawing/2014/main" id="{818760B8-C11A-F2AA-7EF3-178383BE289C}"/>
                </a:ext>
              </a:extLst>
            </p:cNvPr>
            <p:cNvSpPr>
              <a:spLocks noChangeShapeType="1"/>
            </p:cNvSpPr>
            <p:nvPr/>
          </p:nvSpPr>
          <p:spPr bwMode="auto">
            <a:xfrm>
              <a:off x="3210" y="3138"/>
              <a:ext cx="21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nvGrpSpPr>
            <p:cNvPr id="13332" name="Group 186">
              <a:extLst>
                <a:ext uri="{FF2B5EF4-FFF2-40B4-BE49-F238E27FC236}">
                  <a16:creationId xmlns:a16="http://schemas.microsoft.com/office/drawing/2014/main" id="{955E4520-4D8D-018C-1064-496B34F91645}"/>
                </a:ext>
              </a:extLst>
            </p:cNvPr>
            <p:cNvGrpSpPr>
              <a:grpSpLocks/>
            </p:cNvGrpSpPr>
            <p:nvPr/>
          </p:nvGrpSpPr>
          <p:grpSpPr bwMode="auto">
            <a:xfrm>
              <a:off x="4686" y="1695"/>
              <a:ext cx="711" cy="138"/>
              <a:chOff x="4686" y="1695"/>
              <a:chExt cx="711" cy="138"/>
            </a:xfrm>
          </p:grpSpPr>
          <p:pic>
            <p:nvPicPr>
              <p:cNvPr id="13333" name="Picture 183">
                <a:extLst>
                  <a:ext uri="{FF2B5EF4-FFF2-40B4-BE49-F238E27FC236}">
                    <a16:creationId xmlns:a16="http://schemas.microsoft.com/office/drawing/2014/main" id="{98311756-48AC-D4AC-81B6-3D095B8957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7" y="1695"/>
                <a:ext cx="57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904" name="Line 184">
                <a:extLst>
                  <a:ext uri="{FF2B5EF4-FFF2-40B4-BE49-F238E27FC236}">
                    <a16:creationId xmlns:a16="http://schemas.microsoft.com/office/drawing/2014/main" id="{BA036BC8-C51B-80DD-C1F2-2EC4AA19F17B}"/>
                  </a:ext>
                </a:extLst>
              </p:cNvPr>
              <p:cNvSpPr>
                <a:spLocks noChangeShapeType="1"/>
              </p:cNvSpPr>
              <p:nvPr/>
            </p:nvSpPr>
            <p:spPr bwMode="auto">
              <a:xfrm flipH="1">
                <a:off x="4686" y="1764"/>
                <a:ext cx="108" cy="0"/>
              </a:xfrm>
              <a:prstGeom prst="line">
                <a:avLst/>
              </a:prstGeom>
              <a:noFill/>
              <a:ln w="1905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grpSp>
        <p:nvGrpSpPr>
          <p:cNvPr id="798921" name="Group 201">
            <a:extLst>
              <a:ext uri="{FF2B5EF4-FFF2-40B4-BE49-F238E27FC236}">
                <a16:creationId xmlns:a16="http://schemas.microsoft.com/office/drawing/2014/main" id="{57D9028D-E4D3-0091-F074-AD12589EC881}"/>
              </a:ext>
            </a:extLst>
          </p:cNvPr>
          <p:cNvGrpSpPr>
            <a:grpSpLocks/>
          </p:cNvGrpSpPr>
          <p:nvPr/>
        </p:nvGrpSpPr>
        <p:grpSpPr bwMode="auto">
          <a:xfrm>
            <a:off x="565150" y="2971800"/>
            <a:ext cx="5102225" cy="2295525"/>
            <a:chOff x="356" y="1872"/>
            <a:chExt cx="3214" cy="1446"/>
          </a:xfrm>
        </p:grpSpPr>
        <p:grpSp>
          <p:nvGrpSpPr>
            <p:cNvPr id="13336" name="Group 199">
              <a:extLst>
                <a:ext uri="{FF2B5EF4-FFF2-40B4-BE49-F238E27FC236}">
                  <a16:creationId xmlns:a16="http://schemas.microsoft.com/office/drawing/2014/main" id="{F4F46606-FF7D-AB93-6A2C-95AF89775F75}"/>
                </a:ext>
              </a:extLst>
            </p:cNvPr>
            <p:cNvGrpSpPr>
              <a:grpSpLocks/>
            </p:cNvGrpSpPr>
            <p:nvPr/>
          </p:nvGrpSpPr>
          <p:grpSpPr bwMode="auto">
            <a:xfrm>
              <a:off x="356" y="1872"/>
              <a:ext cx="658" cy="261"/>
              <a:chOff x="356" y="1854"/>
              <a:chExt cx="658" cy="261"/>
            </a:xfrm>
          </p:grpSpPr>
          <p:grpSp>
            <p:nvGrpSpPr>
              <p:cNvPr id="13337" name="Group 197">
                <a:extLst>
                  <a:ext uri="{FF2B5EF4-FFF2-40B4-BE49-F238E27FC236}">
                    <a16:creationId xmlns:a16="http://schemas.microsoft.com/office/drawing/2014/main" id="{5A016D52-9453-02F0-0BE6-96829E53FE3A}"/>
                  </a:ext>
                </a:extLst>
              </p:cNvPr>
              <p:cNvGrpSpPr>
                <a:grpSpLocks/>
              </p:cNvGrpSpPr>
              <p:nvPr/>
            </p:nvGrpSpPr>
            <p:grpSpPr bwMode="auto">
              <a:xfrm>
                <a:off x="356" y="1942"/>
                <a:ext cx="658" cy="173"/>
                <a:chOff x="356" y="1942"/>
                <a:chExt cx="658" cy="173"/>
              </a:xfrm>
            </p:grpSpPr>
            <p:grpSp>
              <p:nvGrpSpPr>
                <p:cNvPr id="13338" name="Group 195">
                  <a:extLst>
                    <a:ext uri="{FF2B5EF4-FFF2-40B4-BE49-F238E27FC236}">
                      <a16:creationId xmlns:a16="http://schemas.microsoft.com/office/drawing/2014/main" id="{3D8C9BF8-FDD3-1E4F-5CB2-46D1C3E1154B}"/>
                    </a:ext>
                  </a:extLst>
                </p:cNvPr>
                <p:cNvGrpSpPr>
                  <a:grpSpLocks/>
                </p:cNvGrpSpPr>
                <p:nvPr/>
              </p:nvGrpSpPr>
              <p:grpSpPr bwMode="auto">
                <a:xfrm>
                  <a:off x="579" y="1962"/>
                  <a:ext cx="435" cy="144"/>
                  <a:chOff x="543" y="2226"/>
                  <a:chExt cx="435" cy="144"/>
                </a:xfrm>
              </p:grpSpPr>
              <p:pic>
                <p:nvPicPr>
                  <p:cNvPr id="13339" name="Picture 193">
                    <a:extLst>
                      <a:ext uri="{FF2B5EF4-FFF2-40B4-BE49-F238E27FC236}">
                        <a16:creationId xmlns:a16="http://schemas.microsoft.com/office/drawing/2014/main" id="{601B0941-2F02-68A8-F9C0-AD6409BBE0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 y="2226"/>
                    <a:ext cx="12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0" name="Picture 194">
                    <a:extLst>
                      <a:ext uri="{FF2B5EF4-FFF2-40B4-BE49-F238E27FC236}">
                        <a16:creationId xmlns:a16="http://schemas.microsoft.com/office/drawing/2014/main" id="{31EBC976-13B0-7B24-08CC-96EE1B0FD2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 y="2235"/>
                    <a:ext cx="33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8916" name="Rectangle 196">
                  <a:extLst>
                    <a:ext uri="{FF2B5EF4-FFF2-40B4-BE49-F238E27FC236}">
                      <a16:creationId xmlns:a16="http://schemas.microsoft.com/office/drawing/2014/main" id="{6CB31F6D-8DEA-8BAF-61D8-0A65C7A27C3F}"/>
                    </a:ext>
                  </a:extLst>
                </p:cNvPr>
                <p:cNvSpPr>
                  <a:spLocks noChangeArrowheads="1"/>
                </p:cNvSpPr>
                <p:nvPr/>
              </p:nvSpPr>
              <p:spPr bwMode="auto">
                <a:xfrm>
                  <a:off x="356" y="1942"/>
                  <a:ext cx="30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zh-CN" altLang="en-US" sz="1200">
                      <a:latin typeface="Helvetica" charset="0"/>
                    </a:rPr>
                    <a:t>具有</a:t>
                  </a:r>
                </a:p>
              </p:txBody>
            </p:sp>
          </p:grpSp>
          <p:sp>
            <p:nvSpPr>
              <p:cNvPr id="798918" name="Line 198">
                <a:extLst>
                  <a:ext uri="{FF2B5EF4-FFF2-40B4-BE49-F238E27FC236}">
                    <a16:creationId xmlns:a16="http://schemas.microsoft.com/office/drawing/2014/main" id="{27A376BE-4377-79CC-72A7-DAE665553268}"/>
                  </a:ext>
                </a:extLst>
              </p:cNvPr>
              <p:cNvSpPr>
                <a:spLocks noChangeShapeType="1"/>
              </p:cNvSpPr>
              <p:nvPr/>
            </p:nvSpPr>
            <p:spPr bwMode="auto">
              <a:xfrm>
                <a:off x="870" y="1854"/>
                <a:ext cx="0" cy="114"/>
              </a:xfrm>
              <a:prstGeom prst="line">
                <a:avLst/>
              </a:prstGeom>
              <a:noFill/>
              <a:ln w="1905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
          <p:nvSpPr>
            <p:cNvPr id="798920" name="Line 200">
              <a:extLst>
                <a:ext uri="{FF2B5EF4-FFF2-40B4-BE49-F238E27FC236}">
                  <a16:creationId xmlns:a16="http://schemas.microsoft.com/office/drawing/2014/main" id="{F835AB9A-320C-B5A2-9F2A-C556881D5180}"/>
                </a:ext>
              </a:extLst>
            </p:cNvPr>
            <p:cNvSpPr>
              <a:spLocks noChangeShapeType="1"/>
            </p:cNvSpPr>
            <p:nvPr/>
          </p:nvSpPr>
          <p:spPr bwMode="auto">
            <a:xfrm>
              <a:off x="3114" y="3318"/>
              <a:ext cx="45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798929" name="Group 209">
            <a:extLst>
              <a:ext uri="{FF2B5EF4-FFF2-40B4-BE49-F238E27FC236}">
                <a16:creationId xmlns:a16="http://schemas.microsoft.com/office/drawing/2014/main" id="{7021DFA4-CBCF-376E-ABDB-BA7250C6D461}"/>
              </a:ext>
            </a:extLst>
          </p:cNvPr>
          <p:cNvGrpSpPr>
            <a:grpSpLocks/>
          </p:cNvGrpSpPr>
          <p:nvPr/>
        </p:nvGrpSpPr>
        <p:grpSpPr bwMode="auto">
          <a:xfrm>
            <a:off x="193675" y="2216150"/>
            <a:ext cx="6540500" cy="3317875"/>
            <a:chOff x="122" y="1396"/>
            <a:chExt cx="4120" cy="2090"/>
          </a:xfrm>
        </p:grpSpPr>
        <p:sp>
          <p:nvSpPr>
            <p:cNvPr id="798922" name="Line 202">
              <a:extLst>
                <a:ext uri="{FF2B5EF4-FFF2-40B4-BE49-F238E27FC236}">
                  <a16:creationId xmlns:a16="http://schemas.microsoft.com/office/drawing/2014/main" id="{696CB316-6C32-DC26-087F-464A62765467}"/>
                </a:ext>
              </a:extLst>
            </p:cNvPr>
            <p:cNvSpPr>
              <a:spLocks noChangeShapeType="1"/>
            </p:cNvSpPr>
            <p:nvPr/>
          </p:nvSpPr>
          <p:spPr bwMode="auto">
            <a:xfrm flipV="1">
              <a:off x="3648" y="3486"/>
              <a:ext cx="59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nvGrpSpPr>
            <p:cNvPr id="13346" name="Group 208">
              <a:extLst>
                <a:ext uri="{FF2B5EF4-FFF2-40B4-BE49-F238E27FC236}">
                  <a16:creationId xmlns:a16="http://schemas.microsoft.com/office/drawing/2014/main" id="{61F2A068-DA62-9A3A-DDE6-24762E4C9087}"/>
                </a:ext>
              </a:extLst>
            </p:cNvPr>
            <p:cNvGrpSpPr>
              <a:grpSpLocks/>
            </p:cNvGrpSpPr>
            <p:nvPr/>
          </p:nvGrpSpPr>
          <p:grpSpPr bwMode="auto">
            <a:xfrm>
              <a:off x="122" y="1396"/>
              <a:ext cx="763" cy="266"/>
              <a:chOff x="122" y="1396"/>
              <a:chExt cx="763" cy="266"/>
            </a:xfrm>
          </p:grpSpPr>
          <p:grpSp>
            <p:nvGrpSpPr>
              <p:cNvPr id="13347" name="Group 206">
                <a:extLst>
                  <a:ext uri="{FF2B5EF4-FFF2-40B4-BE49-F238E27FC236}">
                    <a16:creationId xmlns:a16="http://schemas.microsoft.com/office/drawing/2014/main" id="{E5892167-F415-5CD9-9BAA-A44ED35D1DDC}"/>
                  </a:ext>
                </a:extLst>
              </p:cNvPr>
              <p:cNvGrpSpPr>
                <a:grpSpLocks/>
              </p:cNvGrpSpPr>
              <p:nvPr/>
            </p:nvGrpSpPr>
            <p:grpSpPr bwMode="auto">
              <a:xfrm>
                <a:off x="122" y="1396"/>
                <a:ext cx="763" cy="173"/>
                <a:chOff x="248" y="1192"/>
                <a:chExt cx="763" cy="173"/>
              </a:xfrm>
            </p:grpSpPr>
            <p:sp>
              <p:nvSpPr>
                <p:cNvPr id="798923" name="Rectangle 203">
                  <a:extLst>
                    <a:ext uri="{FF2B5EF4-FFF2-40B4-BE49-F238E27FC236}">
                      <a16:creationId xmlns:a16="http://schemas.microsoft.com/office/drawing/2014/main" id="{5216794B-D32D-C620-9BCD-3EC13D92D46F}"/>
                    </a:ext>
                  </a:extLst>
                </p:cNvPr>
                <p:cNvSpPr>
                  <a:spLocks noChangeArrowheads="1"/>
                </p:cNvSpPr>
                <p:nvPr/>
              </p:nvSpPr>
              <p:spPr bwMode="auto">
                <a:xfrm>
                  <a:off x="248" y="1192"/>
                  <a:ext cx="4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zh-CN" altLang="en-US" sz="1200">
                      <a:latin typeface="Helvetica" charset="0"/>
                    </a:rPr>
                    <a:t>具有</a:t>
                  </a:r>
                  <a:r>
                    <a:rPr lang="zh-CN" altLang="en-US" sz="1200">
                      <a:solidFill>
                        <a:schemeClr val="tx1"/>
                      </a:solidFill>
                      <a:latin typeface="Helvetica" charset="0"/>
                      <a:ea typeface="黑体" panose="02010609060101010101" pitchFamily="49" charset="-122"/>
                    </a:rPr>
                    <a:t>多</a:t>
                  </a:r>
                </a:p>
              </p:txBody>
            </p:sp>
            <p:pic>
              <p:nvPicPr>
                <p:cNvPr id="13349" name="Picture 205">
                  <a:extLst>
                    <a:ext uri="{FF2B5EF4-FFF2-40B4-BE49-F238E27FC236}">
                      <a16:creationId xmlns:a16="http://schemas.microsoft.com/office/drawing/2014/main" id="{28F0FAFA-B462-2CE4-6DA2-266840EB0D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 y="1209"/>
                  <a:ext cx="41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8927" name="Line 207">
                <a:extLst>
                  <a:ext uri="{FF2B5EF4-FFF2-40B4-BE49-F238E27FC236}">
                    <a16:creationId xmlns:a16="http://schemas.microsoft.com/office/drawing/2014/main" id="{62CAD0BB-5B64-3D58-0EDE-DD5FC4942833}"/>
                  </a:ext>
                </a:extLst>
              </p:cNvPr>
              <p:cNvSpPr>
                <a:spLocks noChangeShapeType="1"/>
              </p:cNvSpPr>
              <p:nvPr/>
            </p:nvSpPr>
            <p:spPr bwMode="auto">
              <a:xfrm flipV="1">
                <a:off x="816" y="1548"/>
                <a:ext cx="0" cy="114"/>
              </a:xfrm>
              <a:prstGeom prst="line">
                <a:avLst/>
              </a:prstGeom>
              <a:noFill/>
              <a:ln w="1905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grpSp>
      <p:grpSp>
        <p:nvGrpSpPr>
          <p:cNvPr id="798933" name="Group 213">
            <a:extLst>
              <a:ext uri="{FF2B5EF4-FFF2-40B4-BE49-F238E27FC236}">
                <a16:creationId xmlns:a16="http://schemas.microsoft.com/office/drawing/2014/main" id="{979977B1-1099-33AA-247F-792922A513E5}"/>
              </a:ext>
            </a:extLst>
          </p:cNvPr>
          <p:cNvGrpSpPr>
            <a:grpSpLocks/>
          </p:cNvGrpSpPr>
          <p:nvPr/>
        </p:nvGrpSpPr>
        <p:grpSpPr bwMode="auto">
          <a:xfrm>
            <a:off x="3505200" y="6115050"/>
            <a:ext cx="5362575" cy="9525"/>
            <a:chOff x="2208" y="3852"/>
            <a:chExt cx="3378" cy="6"/>
          </a:xfrm>
        </p:grpSpPr>
        <p:sp>
          <p:nvSpPr>
            <p:cNvPr id="798931" name="Line 211">
              <a:extLst>
                <a:ext uri="{FF2B5EF4-FFF2-40B4-BE49-F238E27FC236}">
                  <a16:creationId xmlns:a16="http://schemas.microsoft.com/office/drawing/2014/main" id="{41739A8F-1D8D-73A7-85EC-16355139F515}"/>
                </a:ext>
              </a:extLst>
            </p:cNvPr>
            <p:cNvSpPr>
              <a:spLocks noChangeShapeType="1"/>
            </p:cNvSpPr>
            <p:nvPr/>
          </p:nvSpPr>
          <p:spPr bwMode="auto">
            <a:xfrm>
              <a:off x="2208" y="3858"/>
              <a:ext cx="48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798932" name="Line 212">
              <a:extLst>
                <a:ext uri="{FF2B5EF4-FFF2-40B4-BE49-F238E27FC236}">
                  <a16:creationId xmlns:a16="http://schemas.microsoft.com/office/drawing/2014/main" id="{9960640D-23A7-48D9-3068-DAABEFED2EF2}"/>
                </a:ext>
              </a:extLst>
            </p:cNvPr>
            <p:cNvSpPr>
              <a:spLocks noChangeShapeType="1"/>
            </p:cNvSpPr>
            <p:nvPr/>
          </p:nvSpPr>
          <p:spPr bwMode="auto">
            <a:xfrm>
              <a:off x="5346" y="3852"/>
              <a:ext cx="24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798937" name="Group 217">
            <a:extLst>
              <a:ext uri="{FF2B5EF4-FFF2-40B4-BE49-F238E27FC236}">
                <a16:creationId xmlns:a16="http://schemas.microsoft.com/office/drawing/2014/main" id="{9A8204BE-F4E4-2661-4663-E14CF4CE0925}"/>
              </a:ext>
            </a:extLst>
          </p:cNvPr>
          <p:cNvGrpSpPr>
            <a:grpSpLocks/>
          </p:cNvGrpSpPr>
          <p:nvPr/>
        </p:nvGrpSpPr>
        <p:grpSpPr bwMode="auto">
          <a:xfrm>
            <a:off x="1400175" y="2284413"/>
            <a:ext cx="2390775" cy="2687637"/>
            <a:chOff x="882" y="1439"/>
            <a:chExt cx="1506" cy="1693"/>
          </a:xfrm>
        </p:grpSpPr>
        <p:sp>
          <p:nvSpPr>
            <p:cNvPr id="798892" name="Line 172">
              <a:extLst>
                <a:ext uri="{FF2B5EF4-FFF2-40B4-BE49-F238E27FC236}">
                  <a16:creationId xmlns:a16="http://schemas.microsoft.com/office/drawing/2014/main" id="{F4D39E5E-DF67-7A2F-BBC3-80FA003DE8A8}"/>
                </a:ext>
              </a:extLst>
            </p:cNvPr>
            <p:cNvSpPr>
              <a:spLocks noChangeShapeType="1"/>
            </p:cNvSpPr>
            <p:nvPr/>
          </p:nvSpPr>
          <p:spPr bwMode="auto">
            <a:xfrm>
              <a:off x="1920" y="3132"/>
              <a:ext cx="46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nvGrpSpPr>
            <p:cNvPr id="13356" name="Group 216">
              <a:extLst>
                <a:ext uri="{FF2B5EF4-FFF2-40B4-BE49-F238E27FC236}">
                  <a16:creationId xmlns:a16="http://schemas.microsoft.com/office/drawing/2014/main" id="{558E2083-A05D-95F2-3C01-98899B6F7F7B}"/>
                </a:ext>
              </a:extLst>
            </p:cNvPr>
            <p:cNvGrpSpPr>
              <a:grpSpLocks/>
            </p:cNvGrpSpPr>
            <p:nvPr/>
          </p:nvGrpSpPr>
          <p:grpSpPr bwMode="auto">
            <a:xfrm>
              <a:off x="882" y="1439"/>
              <a:ext cx="641" cy="382"/>
              <a:chOff x="882" y="1439"/>
              <a:chExt cx="641" cy="382"/>
            </a:xfrm>
          </p:grpSpPr>
          <p:sp>
            <p:nvSpPr>
              <p:cNvPr id="798881" name="Line 161">
                <a:extLst>
                  <a:ext uri="{FF2B5EF4-FFF2-40B4-BE49-F238E27FC236}">
                    <a16:creationId xmlns:a16="http://schemas.microsoft.com/office/drawing/2014/main" id="{CDA9465F-415F-C5DA-03A0-920893D38445}"/>
                  </a:ext>
                </a:extLst>
              </p:cNvPr>
              <p:cNvSpPr>
                <a:spLocks noChangeShapeType="1"/>
              </p:cNvSpPr>
              <p:nvPr/>
            </p:nvSpPr>
            <p:spPr bwMode="auto">
              <a:xfrm>
                <a:off x="882" y="1536"/>
                <a:ext cx="570"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798882" name="Line 162">
                <a:extLst>
                  <a:ext uri="{FF2B5EF4-FFF2-40B4-BE49-F238E27FC236}">
                    <a16:creationId xmlns:a16="http://schemas.microsoft.com/office/drawing/2014/main" id="{B085D6FF-7197-E8C6-C77A-BC7B27376ED6}"/>
                  </a:ext>
                </a:extLst>
              </p:cNvPr>
              <p:cNvSpPr>
                <a:spLocks noChangeShapeType="1"/>
              </p:cNvSpPr>
              <p:nvPr/>
            </p:nvSpPr>
            <p:spPr bwMode="auto">
              <a:xfrm>
                <a:off x="1452" y="1530"/>
                <a:ext cx="0" cy="1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798883" name="Line 163">
                <a:extLst>
                  <a:ext uri="{FF2B5EF4-FFF2-40B4-BE49-F238E27FC236}">
                    <a16:creationId xmlns:a16="http://schemas.microsoft.com/office/drawing/2014/main" id="{61517AC3-B314-BD93-7C88-3F0D75649E56}"/>
                  </a:ext>
                </a:extLst>
              </p:cNvPr>
              <p:cNvSpPr>
                <a:spLocks noChangeShapeType="1"/>
              </p:cNvSpPr>
              <p:nvPr/>
            </p:nvSpPr>
            <p:spPr bwMode="auto">
              <a:xfrm>
                <a:off x="882" y="1530"/>
                <a:ext cx="0" cy="7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798884" name="Line 164">
                <a:extLst>
                  <a:ext uri="{FF2B5EF4-FFF2-40B4-BE49-F238E27FC236}">
                    <a16:creationId xmlns:a16="http://schemas.microsoft.com/office/drawing/2014/main" id="{EEAEEA8E-5E00-359E-0E6A-4A9A9BAA2904}"/>
                  </a:ext>
                </a:extLst>
              </p:cNvPr>
              <p:cNvSpPr>
                <a:spLocks noChangeShapeType="1"/>
              </p:cNvSpPr>
              <p:nvPr/>
            </p:nvSpPr>
            <p:spPr bwMode="auto">
              <a:xfrm flipH="1">
                <a:off x="1398" y="1680"/>
                <a:ext cx="6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798887" name="Line 167">
                <a:extLst>
                  <a:ext uri="{FF2B5EF4-FFF2-40B4-BE49-F238E27FC236}">
                    <a16:creationId xmlns:a16="http://schemas.microsoft.com/office/drawing/2014/main" id="{B7E56DB5-9AC3-F069-B3DB-184EEA3AF2F3}"/>
                  </a:ext>
                </a:extLst>
              </p:cNvPr>
              <p:cNvSpPr>
                <a:spLocks noChangeShapeType="1"/>
              </p:cNvSpPr>
              <p:nvPr/>
            </p:nvSpPr>
            <p:spPr bwMode="auto">
              <a:xfrm>
                <a:off x="947" y="1445"/>
                <a:ext cx="570"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798888" name="Line 168">
                <a:extLst>
                  <a:ext uri="{FF2B5EF4-FFF2-40B4-BE49-F238E27FC236}">
                    <a16:creationId xmlns:a16="http://schemas.microsoft.com/office/drawing/2014/main" id="{E20B2331-5026-1283-E864-DA383BA42369}"/>
                  </a:ext>
                </a:extLst>
              </p:cNvPr>
              <p:cNvSpPr>
                <a:spLocks noChangeShapeType="1"/>
              </p:cNvSpPr>
              <p:nvPr/>
            </p:nvSpPr>
            <p:spPr bwMode="auto">
              <a:xfrm>
                <a:off x="1517" y="1439"/>
                <a:ext cx="0" cy="186"/>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798889" name="Line 169">
                <a:extLst>
                  <a:ext uri="{FF2B5EF4-FFF2-40B4-BE49-F238E27FC236}">
                    <a16:creationId xmlns:a16="http://schemas.microsoft.com/office/drawing/2014/main" id="{DCC1BCA9-BBC0-C842-A74E-A7A0CA593CB6}"/>
                  </a:ext>
                </a:extLst>
              </p:cNvPr>
              <p:cNvSpPr>
                <a:spLocks noChangeShapeType="1"/>
              </p:cNvSpPr>
              <p:nvPr/>
            </p:nvSpPr>
            <p:spPr bwMode="auto">
              <a:xfrm>
                <a:off x="947" y="1439"/>
                <a:ext cx="0" cy="7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798890" name="Line 170">
                <a:extLst>
                  <a:ext uri="{FF2B5EF4-FFF2-40B4-BE49-F238E27FC236}">
                    <a16:creationId xmlns:a16="http://schemas.microsoft.com/office/drawing/2014/main" id="{F4CCB636-0456-A5E9-502C-BDBF1DBBC210}"/>
                  </a:ext>
                </a:extLst>
              </p:cNvPr>
              <p:cNvSpPr>
                <a:spLocks noChangeShapeType="1"/>
              </p:cNvSpPr>
              <p:nvPr/>
            </p:nvSpPr>
            <p:spPr bwMode="auto">
              <a:xfrm flipH="1">
                <a:off x="1463" y="1631"/>
                <a:ext cx="6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pic>
            <p:nvPicPr>
              <p:cNvPr id="13365" name="Picture 214">
                <a:extLst>
                  <a:ext uri="{FF2B5EF4-FFF2-40B4-BE49-F238E27FC236}">
                    <a16:creationId xmlns:a16="http://schemas.microsoft.com/office/drawing/2014/main" id="{2637927F-9B12-6902-B2B3-4F159B23AF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3" y="1683"/>
                <a:ext cx="34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98725" name="AutoShape 5">
            <a:extLst>
              <a:ext uri="{FF2B5EF4-FFF2-40B4-BE49-F238E27FC236}">
                <a16:creationId xmlns:a16="http://schemas.microsoft.com/office/drawing/2014/main" id="{E28C2DD5-C716-82F3-C54B-D90AD15B5995}"/>
              </a:ext>
            </a:extLst>
          </p:cNvPr>
          <p:cNvSpPr>
            <a:spLocks noChangeArrowheads="1"/>
          </p:cNvSpPr>
          <p:nvPr/>
        </p:nvSpPr>
        <p:spPr bwMode="auto">
          <a:xfrm>
            <a:off x="139700" y="852488"/>
            <a:ext cx="1816100" cy="604837"/>
          </a:xfrm>
          <a:prstGeom prst="cloudCallout">
            <a:avLst>
              <a:gd name="adj1" fmla="val -48426"/>
              <a:gd name="adj2" fmla="val 87796"/>
            </a:avLst>
          </a:prstGeom>
          <a:solidFill>
            <a:srgbClr val="FF99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200">
                <a:solidFill>
                  <a:schemeClr val="tx1"/>
                </a:solidFill>
                <a:latin typeface="Tahoma" panose="020B0604030504040204" pitchFamily="34" charset="0"/>
              </a:rPr>
              <a:t>讨论</a:t>
            </a:r>
            <a:r>
              <a:rPr lang="en-US" altLang="zh-CN" sz="1200">
                <a:solidFill>
                  <a:schemeClr val="tx1"/>
                </a:solidFill>
                <a:latin typeface="Tahoma" panose="020B0604030504040204" pitchFamily="34" charset="0"/>
              </a:rPr>
              <a:t>1.</a:t>
            </a:r>
            <a:r>
              <a:rPr lang="zh-CN" altLang="en-US" sz="1200">
                <a:solidFill>
                  <a:schemeClr val="tx1"/>
                </a:solidFill>
                <a:latin typeface="Tahoma" panose="020B0604030504040204" pitchFamily="34" charset="0"/>
              </a:rPr>
              <a:t> 集中式系统的体系结构？</a:t>
            </a:r>
          </a:p>
        </p:txBody>
      </p:sp>
      <p:sp>
        <p:nvSpPr>
          <p:cNvPr id="798734" name="AutoShape 4">
            <a:extLst>
              <a:ext uri="{FF2B5EF4-FFF2-40B4-BE49-F238E27FC236}">
                <a16:creationId xmlns:a16="http://schemas.microsoft.com/office/drawing/2014/main" id="{9452728D-C210-B99B-07D8-6876944D71A1}"/>
              </a:ext>
            </a:extLst>
          </p:cNvPr>
          <p:cNvSpPr>
            <a:spLocks noChangeArrowheads="1"/>
          </p:cNvSpPr>
          <p:nvPr/>
        </p:nvSpPr>
        <p:spPr bwMode="auto">
          <a:xfrm>
            <a:off x="7192963" y="879475"/>
            <a:ext cx="1730375" cy="600075"/>
          </a:xfrm>
          <a:prstGeom prst="cloudCallout">
            <a:avLst>
              <a:gd name="adj1" fmla="val 53301"/>
              <a:gd name="adj2" fmla="val 80954"/>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1)</a:t>
            </a:r>
            <a:r>
              <a:rPr lang="zh-CN" altLang="en-US" sz="1200"/>
              <a:t>集中式系统的基本组成要素</a:t>
            </a:r>
            <a:r>
              <a:rPr lang="en-US" altLang="zh-CN" sz="12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8937"/>
                                        </p:tgtEl>
                                        <p:attrNameLst>
                                          <p:attrName>style.visibility</p:attrName>
                                        </p:attrNameLst>
                                      </p:cBhvr>
                                      <p:to>
                                        <p:strVal val="visible"/>
                                      </p:to>
                                    </p:set>
                                    <p:anim calcmode="lin" valueType="num">
                                      <p:cBhvr additive="base">
                                        <p:cTn id="7" dur="500" fill="hold"/>
                                        <p:tgtEl>
                                          <p:spTgt spid="798937"/>
                                        </p:tgtEl>
                                        <p:attrNameLst>
                                          <p:attrName>ppt_x</p:attrName>
                                        </p:attrNameLst>
                                      </p:cBhvr>
                                      <p:tavLst>
                                        <p:tav tm="0">
                                          <p:val>
                                            <p:strVal val="#ppt_x"/>
                                          </p:val>
                                        </p:tav>
                                        <p:tav tm="100000">
                                          <p:val>
                                            <p:strVal val="#ppt_x"/>
                                          </p:val>
                                        </p:tav>
                                      </p:tavLst>
                                    </p:anim>
                                    <p:anim calcmode="lin" valueType="num">
                                      <p:cBhvr additive="base">
                                        <p:cTn id="8" dur="500" fill="hold"/>
                                        <p:tgtEl>
                                          <p:spTgt spid="79893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98907"/>
                                        </p:tgtEl>
                                        <p:attrNameLst>
                                          <p:attrName>style.visibility</p:attrName>
                                        </p:attrNameLst>
                                      </p:cBhvr>
                                      <p:to>
                                        <p:strVal val="visible"/>
                                      </p:to>
                                    </p:set>
                                    <p:anim calcmode="lin" valueType="num">
                                      <p:cBhvr additive="base">
                                        <p:cTn id="13" dur="500" fill="hold"/>
                                        <p:tgtEl>
                                          <p:spTgt spid="798907"/>
                                        </p:tgtEl>
                                        <p:attrNameLst>
                                          <p:attrName>ppt_x</p:attrName>
                                        </p:attrNameLst>
                                      </p:cBhvr>
                                      <p:tavLst>
                                        <p:tav tm="0">
                                          <p:val>
                                            <p:strVal val="#ppt_x"/>
                                          </p:val>
                                        </p:tav>
                                        <p:tav tm="100000">
                                          <p:val>
                                            <p:strVal val="#ppt_x"/>
                                          </p:val>
                                        </p:tav>
                                      </p:tavLst>
                                    </p:anim>
                                    <p:anim calcmode="lin" valueType="num">
                                      <p:cBhvr additive="base">
                                        <p:cTn id="14" dur="500" fill="hold"/>
                                        <p:tgtEl>
                                          <p:spTgt spid="79890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98908"/>
                                        </p:tgtEl>
                                        <p:attrNameLst>
                                          <p:attrName>style.visibility</p:attrName>
                                        </p:attrNameLst>
                                      </p:cBhvr>
                                      <p:to>
                                        <p:strVal val="visible"/>
                                      </p:to>
                                    </p:set>
                                    <p:anim calcmode="lin" valueType="num">
                                      <p:cBhvr additive="base">
                                        <p:cTn id="19" dur="500" fill="hold"/>
                                        <p:tgtEl>
                                          <p:spTgt spid="798908"/>
                                        </p:tgtEl>
                                        <p:attrNameLst>
                                          <p:attrName>ppt_x</p:attrName>
                                        </p:attrNameLst>
                                      </p:cBhvr>
                                      <p:tavLst>
                                        <p:tav tm="0">
                                          <p:val>
                                            <p:strVal val="#ppt_x"/>
                                          </p:val>
                                        </p:tav>
                                        <p:tav tm="100000">
                                          <p:val>
                                            <p:strVal val="#ppt_x"/>
                                          </p:val>
                                        </p:tav>
                                      </p:tavLst>
                                    </p:anim>
                                    <p:anim calcmode="lin" valueType="num">
                                      <p:cBhvr additive="base">
                                        <p:cTn id="20" dur="500" fill="hold"/>
                                        <p:tgtEl>
                                          <p:spTgt spid="79890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98909"/>
                                        </p:tgtEl>
                                        <p:attrNameLst>
                                          <p:attrName>style.visibility</p:attrName>
                                        </p:attrNameLst>
                                      </p:cBhvr>
                                      <p:to>
                                        <p:strVal val="visible"/>
                                      </p:to>
                                    </p:set>
                                    <p:anim calcmode="lin" valueType="num">
                                      <p:cBhvr additive="base">
                                        <p:cTn id="25" dur="500" fill="hold"/>
                                        <p:tgtEl>
                                          <p:spTgt spid="798909"/>
                                        </p:tgtEl>
                                        <p:attrNameLst>
                                          <p:attrName>ppt_x</p:attrName>
                                        </p:attrNameLst>
                                      </p:cBhvr>
                                      <p:tavLst>
                                        <p:tav tm="0">
                                          <p:val>
                                            <p:strVal val="#ppt_x"/>
                                          </p:val>
                                        </p:tav>
                                        <p:tav tm="100000">
                                          <p:val>
                                            <p:strVal val="#ppt_x"/>
                                          </p:val>
                                        </p:tav>
                                      </p:tavLst>
                                    </p:anim>
                                    <p:anim calcmode="lin" valueType="num">
                                      <p:cBhvr additive="base">
                                        <p:cTn id="26" dur="500" fill="hold"/>
                                        <p:tgtEl>
                                          <p:spTgt spid="79890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98921"/>
                                        </p:tgtEl>
                                        <p:attrNameLst>
                                          <p:attrName>style.visibility</p:attrName>
                                        </p:attrNameLst>
                                      </p:cBhvr>
                                      <p:to>
                                        <p:strVal val="visible"/>
                                      </p:to>
                                    </p:set>
                                    <p:anim calcmode="lin" valueType="num">
                                      <p:cBhvr additive="base">
                                        <p:cTn id="31" dur="500" fill="hold"/>
                                        <p:tgtEl>
                                          <p:spTgt spid="798921"/>
                                        </p:tgtEl>
                                        <p:attrNameLst>
                                          <p:attrName>ppt_x</p:attrName>
                                        </p:attrNameLst>
                                      </p:cBhvr>
                                      <p:tavLst>
                                        <p:tav tm="0">
                                          <p:val>
                                            <p:strVal val="#ppt_x"/>
                                          </p:val>
                                        </p:tav>
                                        <p:tav tm="100000">
                                          <p:val>
                                            <p:strVal val="#ppt_x"/>
                                          </p:val>
                                        </p:tav>
                                      </p:tavLst>
                                    </p:anim>
                                    <p:anim calcmode="lin" valueType="num">
                                      <p:cBhvr additive="base">
                                        <p:cTn id="32" dur="500" fill="hold"/>
                                        <p:tgtEl>
                                          <p:spTgt spid="79892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98929"/>
                                        </p:tgtEl>
                                        <p:attrNameLst>
                                          <p:attrName>style.visibility</p:attrName>
                                        </p:attrNameLst>
                                      </p:cBhvr>
                                      <p:to>
                                        <p:strVal val="visible"/>
                                      </p:to>
                                    </p:set>
                                    <p:anim calcmode="lin" valueType="num">
                                      <p:cBhvr additive="base">
                                        <p:cTn id="37" dur="500" fill="hold"/>
                                        <p:tgtEl>
                                          <p:spTgt spid="798929"/>
                                        </p:tgtEl>
                                        <p:attrNameLst>
                                          <p:attrName>ppt_x</p:attrName>
                                        </p:attrNameLst>
                                      </p:cBhvr>
                                      <p:tavLst>
                                        <p:tav tm="0">
                                          <p:val>
                                            <p:strVal val="#ppt_x"/>
                                          </p:val>
                                        </p:tav>
                                        <p:tav tm="100000">
                                          <p:val>
                                            <p:strVal val="#ppt_x"/>
                                          </p:val>
                                        </p:tav>
                                      </p:tavLst>
                                    </p:anim>
                                    <p:anim calcmode="lin" valueType="num">
                                      <p:cBhvr additive="base">
                                        <p:cTn id="38" dur="500" fill="hold"/>
                                        <p:tgtEl>
                                          <p:spTgt spid="79892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798933"/>
                                        </p:tgtEl>
                                        <p:attrNameLst>
                                          <p:attrName>style.visibility</p:attrName>
                                        </p:attrNameLst>
                                      </p:cBhvr>
                                      <p:to>
                                        <p:strVal val="visible"/>
                                      </p:to>
                                    </p:set>
                                    <p:anim calcmode="lin" valueType="num">
                                      <p:cBhvr additive="base">
                                        <p:cTn id="43" dur="500" fill="hold"/>
                                        <p:tgtEl>
                                          <p:spTgt spid="798933"/>
                                        </p:tgtEl>
                                        <p:attrNameLst>
                                          <p:attrName>ppt_x</p:attrName>
                                        </p:attrNameLst>
                                      </p:cBhvr>
                                      <p:tavLst>
                                        <p:tav tm="0">
                                          <p:val>
                                            <p:strVal val="#ppt_x"/>
                                          </p:val>
                                        </p:tav>
                                        <p:tav tm="100000">
                                          <p:val>
                                            <p:strVal val="#ppt_x"/>
                                          </p:val>
                                        </p:tav>
                                      </p:tavLst>
                                    </p:anim>
                                    <p:anim calcmode="lin" valueType="num">
                                      <p:cBhvr additive="base">
                                        <p:cTn id="44" dur="500" fill="hold"/>
                                        <p:tgtEl>
                                          <p:spTgt spid="7989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a:extLst>
              <a:ext uri="{FF2B5EF4-FFF2-40B4-BE49-F238E27FC236}">
                <a16:creationId xmlns:a16="http://schemas.microsoft.com/office/drawing/2014/main" id="{EB981318-AE7F-4CB7-8D2E-4D2B0ED51145}"/>
              </a:ext>
            </a:extLst>
          </p:cNvPr>
          <p:cNvSpPr>
            <a:spLocks noGrp="1"/>
          </p:cNvSpPr>
          <p:nvPr>
            <p:ph type="title"/>
          </p:nvPr>
        </p:nvSpPr>
        <p:spPr>
          <a:xfrm>
            <a:off x="174625" y="762000"/>
            <a:ext cx="7772400" cy="1143000"/>
          </a:xfrm>
        </p:spPr>
        <p:txBody>
          <a:bodyPr/>
          <a:lstStyle/>
          <a:p>
            <a:pPr algn="l"/>
            <a:r>
              <a:rPr kumimoji="0" lang="en-US" altLang="zh-CN" sz="2800" b="1"/>
              <a:t>2</a:t>
            </a:r>
            <a:r>
              <a:rPr kumimoji="0" lang="zh-CN" altLang="en-US" sz="2800" b="1"/>
              <a:t>）</a:t>
            </a:r>
            <a:r>
              <a:rPr kumimoji="0" lang="en-US" altLang="zh-CN" sz="2800" b="1"/>
              <a:t>0</a:t>
            </a:r>
            <a:r>
              <a:rPr kumimoji="0" lang="zh-CN" altLang="en-US" sz="2800" b="1"/>
              <a:t>层数据流程图</a:t>
            </a:r>
            <a:endParaRPr kumimoji="0" lang="zh-CN" altLang="en-US" sz="2800"/>
          </a:p>
        </p:txBody>
      </p:sp>
      <p:sp>
        <p:nvSpPr>
          <p:cNvPr id="25602" name="内容占位符 2">
            <a:extLst>
              <a:ext uri="{FF2B5EF4-FFF2-40B4-BE49-F238E27FC236}">
                <a16:creationId xmlns:a16="http://schemas.microsoft.com/office/drawing/2014/main" id="{28DC980B-7D2B-40EF-A2BB-0050C4016035}"/>
              </a:ext>
            </a:extLst>
          </p:cNvPr>
          <p:cNvSpPr>
            <a:spLocks noGrp="1"/>
          </p:cNvSpPr>
          <p:nvPr>
            <p:ph idx="1"/>
          </p:nvPr>
        </p:nvSpPr>
        <p:spPr>
          <a:xfrm>
            <a:off x="685800" y="2133600"/>
            <a:ext cx="7772400" cy="3722688"/>
          </a:xfrm>
        </p:spPr>
        <p:txBody>
          <a:bodyPr/>
          <a:lstStyle/>
          <a:p>
            <a:endParaRPr kumimoji="0" lang="zh-CN" altLang="en-US"/>
          </a:p>
        </p:txBody>
      </p:sp>
      <p:sp>
        <p:nvSpPr>
          <p:cNvPr id="25603" name="灯片编号占位符 3">
            <a:extLst>
              <a:ext uri="{FF2B5EF4-FFF2-40B4-BE49-F238E27FC236}">
                <a16:creationId xmlns:a16="http://schemas.microsoft.com/office/drawing/2014/main" id="{0CD0D39F-E7EC-4533-B217-5B954828DB9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A1503BF8-78D6-4CE0-AC44-74BB32072D13}" type="slidenum">
              <a:rPr kumimoji="0" lang="zh-CN" altLang="en-US" sz="1400"/>
              <a:pPr>
                <a:spcBef>
                  <a:spcPct val="0"/>
                </a:spcBef>
                <a:buFontTx/>
                <a:buNone/>
              </a:pPr>
              <a:t>44</a:t>
            </a:fld>
            <a:endParaRPr kumimoji="0" lang="en-US" altLang="zh-CN" sz="1400"/>
          </a:p>
        </p:txBody>
      </p:sp>
      <p:sp>
        <p:nvSpPr>
          <p:cNvPr id="25604" name="Rectangle 7">
            <a:extLst>
              <a:ext uri="{FF2B5EF4-FFF2-40B4-BE49-F238E27FC236}">
                <a16:creationId xmlns:a16="http://schemas.microsoft.com/office/drawing/2014/main" id="{CC167D84-91C5-41BC-9C0D-0F6911E63D2C}"/>
              </a:ext>
            </a:extLst>
          </p:cNvPr>
          <p:cNvSpPr>
            <a:spLocks noChangeArrowheads="1"/>
          </p:cNvSpPr>
          <p:nvPr/>
        </p:nvSpPr>
        <p:spPr bwMode="auto">
          <a:xfrm>
            <a:off x="2855913" y="5326063"/>
            <a:ext cx="35226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66FF"/>
                </a:solidFill>
                <a:latin typeface="Tahoma" panose="020B0604030504040204" pitchFamily="34" charset="0"/>
              </a:rPr>
              <a:t>（</a:t>
            </a:r>
            <a:r>
              <a:rPr kumimoji="0" lang="en-US" altLang="zh-CN" sz="1600">
                <a:solidFill>
                  <a:srgbClr val="0066FF"/>
                </a:solidFill>
                <a:latin typeface="Tahoma" panose="020B0604030504040204" pitchFamily="34" charset="0"/>
              </a:rPr>
              <a:t>2</a:t>
            </a:r>
            <a:r>
              <a:rPr kumimoji="0" lang="zh-CN" altLang="en-US" sz="1600">
                <a:solidFill>
                  <a:srgbClr val="0066FF"/>
                </a:solidFill>
                <a:latin typeface="Tahoma" panose="020B0604030504040204" pitchFamily="34" charset="0"/>
              </a:rPr>
              <a:t>个输入数据流，</a:t>
            </a:r>
            <a:r>
              <a:rPr kumimoji="0" lang="en-US" altLang="zh-CN" sz="1600">
                <a:solidFill>
                  <a:srgbClr val="0066FF"/>
                </a:solidFill>
                <a:latin typeface="Tahoma" panose="020B0604030504040204" pitchFamily="34" charset="0"/>
              </a:rPr>
              <a:t>3</a:t>
            </a:r>
            <a:r>
              <a:rPr kumimoji="0" lang="zh-CN" altLang="en-US" sz="1600">
                <a:solidFill>
                  <a:srgbClr val="0066FF"/>
                </a:solidFill>
                <a:latin typeface="Tahoma" panose="020B0604030504040204" pitchFamily="34" charset="0"/>
              </a:rPr>
              <a:t>个输出数据流）</a:t>
            </a:r>
          </a:p>
        </p:txBody>
      </p:sp>
      <p:sp>
        <p:nvSpPr>
          <p:cNvPr id="25605" name="Line 22">
            <a:extLst>
              <a:ext uri="{FF2B5EF4-FFF2-40B4-BE49-F238E27FC236}">
                <a16:creationId xmlns:a16="http://schemas.microsoft.com/office/drawing/2014/main" id="{3067A173-6B1B-40F8-ACA0-D3FC55A1913F}"/>
              </a:ext>
            </a:extLst>
          </p:cNvPr>
          <p:cNvSpPr>
            <a:spLocks noChangeShapeType="1"/>
          </p:cNvSpPr>
          <p:nvPr/>
        </p:nvSpPr>
        <p:spPr bwMode="auto">
          <a:xfrm>
            <a:off x="2898775" y="3589338"/>
            <a:ext cx="706438" cy="5508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5606" name="Group 30">
            <a:extLst>
              <a:ext uri="{FF2B5EF4-FFF2-40B4-BE49-F238E27FC236}">
                <a16:creationId xmlns:a16="http://schemas.microsoft.com/office/drawing/2014/main" id="{150D2830-75CF-448F-B775-5D50D4D82984}"/>
              </a:ext>
            </a:extLst>
          </p:cNvPr>
          <p:cNvGrpSpPr>
            <a:grpSpLocks/>
          </p:cNvGrpSpPr>
          <p:nvPr/>
        </p:nvGrpSpPr>
        <p:grpSpPr bwMode="auto">
          <a:xfrm>
            <a:off x="258763" y="1830388"/>
            <a:ext cx="8718550" cy="3382962"/>
            <a:chOff x="163" y="1174"/>
            <a:chExt cx="5492" cy="2131"/>
          </a:xfrm>
        </p:grpSpPr>
        <p:grpSp>
          <p:nvGrpSpPr>
            <p:cNvPr id="25611" name="Group 21">
              <a:extLst>
                <a:ext uri="{FF2B5EF4-FFF2-40B4-BE49-F238E27FC236}">
                  <a16:creationId xmlns:a16="http://schemas.microsoft.com/office/drawing/2014/main" id="{06F4910C-3729-4305-9670-8EAF1B1136B5}"/>
                </a:ext>
              </a:extLst>
            </p:cNvPr>
            <p:cNvGrpSpPr>
              <a:grpSpLocks/>
            </p:cNvGrpSpPr>
            <p:nvPr/>
          </p:nvGrpSpPr>
          <p:grpSpPr bwMode="auto">
            <a:xfrm>
              <a:off x="163" y="1174"/>
              <a:ext cx="5492" cy="2131"/>
              <a:chOff x="163" y="1174"/>
              <a:chExt cx="5492" cy="2131"/>
            </a:xfrm>
          </p:grpSpPr>
          <p:grpSp>
            <p:nvGrpSpPr>
              <p:cNvPr id="25614" name="Group 15">
                <a:extLst>
                  <a:ext uri="{FF2B5EF4-FFF2-40B4-BE49-F238E27FC236}">
                    <a16:creationId xmlns:a16="http://schemas.microsoft.com/office/drawing/2014/main" id="{F15A8295-A9BF-4712-8073-86EA7811FB91}"/>
                  </a:ext>
                </a:extLst>
              </p:cNvPr>
              <p:cNvGrpSpPr>
                <a:grpSpLocks/>
              </p:cNvGrpSpPr>
              <p:nvPr/>
            </p:nvGrpSpPr>
            <p:grpSpPr bwMode="auto">
              <a:xfrm>
                <a:off x="163" y="1174"/>
                <a:ext cx="5492" cy="2131"/>
                <a:chOff x="163" y="1174"/>
                <a:chExt cx="5492" cy="2131"/>
              </a:xfrm>
            </p:grpSpPr>
            <p:grpSp>
              <p:nvGrpSpPr>
                <p:cNvPr id="25620" name="Group 9">
                  <a:extLst>
                    <a:ext uri="{FF2B5EF4-FFF2-40B4-BE49-F238E27FC236}">
                      <a16:creationId xmlns:a16="http://schemas.microsoft.com/office/drawing/2014/main" id="{B5AC8055-BEC2-4975-BD59-AD8FB6D1FFB6}"/>
                    </a:ext>
                  </a:extLst>
                </p:cNvPr>
                <p:cNvGrpSpPr>
                  <a:grpSpLocks/>
                </p:cNvGrpSpPr>
                <p:nvPr/>
              </p:nvGrpSpPr>
              <p:grpSpPr bwMode="auto">
                <a:xfrm>
                  <a:off x="163" y="1174"/>
                  <a:ext cx="5492" cy="2131"/>
                  <a:chOff x="163" y="1174"/>
                  <a:chExt cx="5492" cy="2131"/>
                </a:xfrm>
              </p:grpSpPr>
              <p:pic>
                <p:nvPicPr>
                  <p:cNvPr id="25626" name="Picture 2">
                    <a:extLst>
                      <a:ext uri="{FF2B5EF4-FFF2-40B4-BE49-F238E27FC236}">
                        <a16:creationId xmlns:a16="http://schemas.microsoft.com/office/drawing/2014/main" id="{0830C1B0-83D7-41C0-A28C-48253F0D8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 y="1174"/>
                    <a:ext cx="5492"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7" name="Line 8">
                    <a:extLst>
                      <a:ext uri="{FF2B5EF4-FFF2-40B4-BE49-F238E27FC236}">
                        <a16:creationId xmlns:a16="http://schemas.microsoft.com/office/drawing/2014/main" id="{74CB6E2E-9991-45EF-A66C-99FD1519BBD3}"/>
                      </a:ext>
                    </a:extLst>
                  </p:cNvPr>
                  <p:cNvSpPr>
                    <a:spLocks noChangeShapeType="1"/>
                  </p:cNvSpPr>
                  <p:nvPr/>
                </p:nvSpPr>
                <p:spPr bwMode="auto">
                  <a:xfrm>
                    <a:off x="299" y="1424"/>
                    <a:ext cx="424" cy="0"/>
                  </a:xfrm>
                  <a:prstGeom prst="line">
                    <a:avLst/>
                  </a:prstGeom>
                  <a:noFill/>
                  <a:ln w="28575">
                    <a:solidFill>
                      <a:srgbClr val="1D996A"/>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21" name="AutoShape 10">
                  <a:extLst>
                    <a:ext uri="{FF2B5EF4-FFF2-40B4-BE49-F238E27FC236}">
                      <a16:creationId xmlns:a16="http://schemas.microsoft.com/office/drawing/2014/main" id="{202FE6B8-2E1B-4F60-8275-4A8E4517D019}"/>
                    </a:ext>
                  </a:extLst>
                </p:cNvPr>
                <p:cNvSpPr>
                  <a:spLocks noChangeArrowheads="1"/>
                </p:cNvSpPr>
                <p:nvPr/>
              </p:nvSpPr>
              <p:spPr bwMode="auto">
                <a:xfrm>
                  <a:off x="995" y="1386"/>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5622" name="AutoShape 11">
                  <a:extLst>
                    <a:ext uri="{FF2B5EF4-FFF2-40B4-BE49-F238E27FC236}">
                      <a16:creationId xmlns:a16="http://schemas.microsoft.com/office/drawing/2014/main" id="{18EFB107-D5AF-4ECF-BD39-8BEC95F960A7}"/>
                    </a:ext>
                  </a:extLst>
                </p:cNvPr>
                <p:cNvSpPr>
                  <a:spLocks noChangeArrowheads="1"/>
                </p:cNvSpPr>
                <p:nvPr/>
              </p:nvSpPr>
              <p:spPr bwMode="auto">
                <a:xfrm>
                  <a:off x="2125" y="2984"/>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5623" name="AutoShape 12">
                  <a:extLst>
                    <a:ext uri="{FF2B5EF4-FFF2-40B4-BE49-F238E27FC236}">
                      <a16:creationId xmlns:a16="http://schemas.microsoft.com/office/drawing/2014/main" id="{C2C60481-AFF1-489C-BC24-CFB44594646D}"/>
                    </a:ext>
                  </a:extLst>
                </p:cNvPr>
                <p:cNvSpPr>
                  <a:spLocks noChangeArrowheads="1"/>
                </p:cNvSpPr>
                <p:nvPr/>
              </p:nvSpPr>
              <p:spPr bwMode="auto">
                <a:xfrm>
                  <a:off x="550" y="3028"/>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5624" name="AutoShape 13">
                  <a:extLst>
                    <a:ext uri="{FF2B5EF4-FFF2-40B4-BE49-F238E27FC236}">
                      <a16:creationId xmlns:a16="http://schemas.microsoft.com/office/drawing/2014/main" id="{D27F9075-F5E6-4ECF-AD7D-9D2586E6FE58}"/>
                    </a:ext>
                  </a:extLst>
                </p:cNvPr>
                <p:cNvSpPr>
                  <a:spLocks noChangeArrowheads="1"/>
                </p:cNvSpPr>
                <p:nvPr/>
              </p:nvSpPr>
              <p:spPr bwMode="auto">
                <a:xfrm>
                  <a:off x="4316" y="1394"/>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5625" name="AutoShape 14">
                  <a:extLst>
                    <a:ext uri="{FF2B5EF4-FFF2-40B4-BE49-F238E27FC236}">
                      <a16:creationId xmlns:a16="http://schemas.microsoft.com/office/drawing/2014/main" id="{1AE03B29-050D-41F1-9228-328D5DEC3540}"/>
                    </a:ext>
                  </a:extLst>
                </p:cNvPr>
                <p:cNvSpPr>
                  <a:spLocks noChangeArrowheads="1"/>
                </p:cNvSpPr>
                <p:nvPr/>
              </p:nvSpPr>
              <p:spPr bwMode="auto">
                <a:xfrm>
                  <a:off x="4386" y="2903"/>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grpSp>
          <p:sp>
            <p:nvSpPr>
              <p:cNvPr id="25615" name="Rectangle 16">
                <a:extLst>
                  <a:ext uri="{FF2B5EF4-FFF2-40B4-BE49-F238E27FC236}">
                    <a16:creationId xmlns:a16="http://schemas.microsoft.com/office/drawing/2014/main" id="{9969DA50-3D8C-42CA-BF61-76D71E8751C7}"/>
                  </a:ext>
                </a:extLst>
              </p:cNvPr>
              <p:cNvSpPr>
                <a:spLocks noChangeArrowheads="1"/>
              </p:cNvSpPr>
              <p:nvPr/>
            </p:nvSpPr>
            <p:spPr bwMode="auto">
              <a:xfrm>
                <a:off x="505" y="1456"/>
                <a:ext cx="408" cy="201"/>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66FF"/>
                    </a:solidFill>
                    <a:latin typeface="Tahoma" panose="020B0604030504040204" pitchFamily="34" charset="0"/>
                  </a:rPr>
                  <a:t>顾客</a:t>
                </a:r>
              </a:p>
            </p:txBody>
          </p:sp>
          <p:sp>
            <p:nvSpPr>
              <p:cNvPr id="25616" name="Rectangle 17">
                <a:extLst>
                  <a:ext uri="{FF2B5EF4-FFF2-40B4-BE49-F238E27FC236}">
                    <a16:creationId xmlns:a16="http://schemas.microsoft.com/office/drawing/2014/main" id="{5583AF4C-99CD-4AEE-BD92-121AABC7AAFB}"/>
                  </a:ext>
                </a:extLst>
              </p:cNvPr>
              <p:cNvSpPr>
                <a:spLocks noChangeArrowheads="1"/>
              </p:cNvSpPr>
              <p:nvPr/>
            </p:nvSpPr>
            <p:spPr bwMode="auto">
              <a:xfrm>
                <a:off x="3190" y="3031"/>
                <a:ext cx="565" cy="212"/>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66FF"/>
                    </a:solidFill>
                    <a:latin typeface="Tahoma" panose="020B0604030504040204" pitchFamily="34" charset="0"/>
                  </a:rPr>
                  <a:t>采购部门</a:t>
                </a:r>
              </a:p>
            </p:txBody>
          </p:sp>
          <p:sp>
            <p:nvSpPr>
              <p:cNvPr id="25617" name="Line 18">
                <a:extLst>
                  <a:ext uri="{FF2B5EF4-FFF2-40B4-BE49-F238E27FC236}">
                    <a16:creationId xmlns:a16="http://schemas.microsoft.com/office/drawing/2014/main" id="{BD4A7D19-BFF5-447A-A374-262061743152}"/>
                  </a:ext>
                </a:extLst>
              </p:cNvPr>
              <p:cNvSpPr>
                <a:spLocks noChangeShapeType="1"/>
              </p:cNvSpPr>
              <p:nvPr/>
            </p:nvSpPr>
            <p:spPr bwMode="auto">
              <a:xfrm>
                <a:off x="1576" y="3103"/>
                <a:ext cx="1592" cy="9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8" name="Rectangle 19">
                <a:extLst>
                  <a:ext uri="{FF2B5EF4-FFF2-40B4-BE49-F238E27FC236}">
                    <a16:creationId xmlns:a16="http://schemas.microsoft.com/office/drawing/2014/main" id="{8FBD59B4-1A36-4C50-9E33-DB0F20415F10}"/>
                  </a:ext>
                </a:extLst>
              </p:cNvPr>
              <p:cNvSpPr>
                <a:spLocks noChangeArrowheads="1"/>
              </p:cNvSpPr>
              <p:nvPr/>
            </p:nvSpPr>
            <p:spPr bwMode="auto">
              <a:xfrm>
                <a:off x="5026" y="1456"/>
                <a:ext cx="408" cy="201"/>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66FF"/>
                    </a:solidFill>
                    <a:latin typeface="Tahoma" panose="020B0604030504040204" pitchFamily="34" charset="0"/>
                  </a:rPr>
                  <a:t>仓库</a:t>
                </a:r>
              </a:p>
            </p:txBody>
          </p:sp>
          <p:sp>
            <p:nvSpPr>
              <p:cNvPr id="25619" name="Rectangle 20">
                <a:extLst>
                  <a:ext uri="{FF2B5EF4-FFF2-40B4-BE49-F238E27FC236}">
                    <a16:creationId xmlns:a16="http://schemas.microsoft.com/office/drawing/2014/main" id="{D5651EA1-0533-41E5-AC48-92BA39C8A80F}"/>
                  </a:ext>
                </a:extLst>
              </p:cNvPr>
              <p:cNvSpPr>
                <a:spLocks noChangeArrowheads="1"/>
              </p:cNvSpPr>
              <p:nvPr/>
            </p:nvSpPr>
            <p:spPr bwMode="auto">
              <a:xfrm>
                <a:off x="5026" y="2885"/>
                <a:ext cx="408" cy="201"/>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66FF"/>
                    </a:solidFill>
                    <a:latin typeface="Tahoma" panose="020B0604030504040204" pitchFamily="34" charset="0"/>
                  </a:rPr>
                  <a:t>经理</a:t>
                </a:r>
              </a:p>
            </p:txBody>
          </p:sp>
        </p:grpSp>
        <p:sp>
          <p:nvSpPr>
            <p:cNvPr id="25612" name="Rectangle 23">
              <a:extLst>
                <a:ext uri="{FF2B5EF4-FFF2-40B4-BE49-F238E27FC236}">
                  <a16:creationId xmlns:a16="http://schemas.microsoft.com/office/drawing/2014/main" id="{72F19003-22B7-41B9-B01E-86D6401B129E}"/>
                </a:ext>
              </a:extLst>
            </p:cNvPr>
            <p:cNvSpPr>
              <a:spLocks noChangeArrowheads="1"/>
            </p:cNvSpPr>
            <p:nvPr/>
          </p:nvSpPr>
          <p:spPr bwMode="auto">
            <a:xfrm>
              <a:off x="3244" y="2185"/>
              <a:ext cx="635"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chemeClr val="bg2"/>
                  </a:solidFill>
                  <a:latin typeface="Tahoma" panose="020B0604030504040204" pitchFamily="34" charset="0"/>
                </a:rPr>
                <a:t>可供货订单</a:t>
              </a:r>
            </a:p>
          </p:txBody>
        </p:sp>
        <p:sp>
          <p:nvSpPr>
            <p:cNvPr id="25613" name="Rectangle 28">
              <a:extLst>
                <a:ext uri="{FF2B5EF4-FFF2-40B4-BE49-F238E27FC236}">
                  <a16:creationId xmlns:a16="http://schemas.microsoft.com/office/drawing/2014/main" id="{66049974-9BDC-4CE1-9B09-703C77E178C4}"/>
                </a:ext>
              </a:extLst>
            </p:cNvPr>
            <p:cNvSpPr>
              <a:spLocks noChangeArrowheads="1"/>
            </p:cNvSpPr>
            <p:nvPr/>
          </p:nvSpPr>
          <p:spPr bwMode="auto">
            <a:xfrm>
              <a:off x="2613" y="1349"/>
              <a:ext cx="635" cy="1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chemeClr val="bg2"/>
                  </a:solidFill>
                  <a:latin typeface="Tahoma" panose="020B0604030504040204" pitchFamily="34" charset="0"/>
                </a:rPr>
                <a:t>可供货订单</a:t>
              </a:r>
            </a:p>
          </p:txBody>
        </p:sp>
      </p:grpSp>
      <p:sp>
        <p:nvSpPr>
          <p:cNvPr id="25607" name="矩形 26">
            <a:extLst>
              <a:ext uri="{FF2B5EF4-FFF2-40B4-BE49-F238E27FC236}">
                <a16:creationId xmlns:a16="http://schemas.microsoft.com/office/drawing/2014/main" id="{CB66AA61-C32C-4996-B49E-8202CED01EBC}"/>
              </a:ext>
            </a:extLst>
          </p:cNvPr>
          <p:cNvSpPr>
            <a:spLocks noChangeArrowheads="1"/>
          </p:cNvSpPr>
          <p:nvPr/>
        </p:nvSpPr>
        <p:spPr bwMode="auto">
          <a:xfrm>
            <a:off x="7785100" y="5326063"/>
            <a:ext cx="9302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2A2A39"/>
                </a:solidFill>
                <a:latin typeface="Tahoma" panose="020B0604030504040204" pitchFamily="34" charset="0"/>
              </a:rPr>
              <a:t>案例</a:t>
            </a:r>
            <a:r>
              <a:rPr kumimoji="0" lang="zh-CN" altLang="zh-CN" sz="1600">
                <a:solidFill>
                  <a:srgbClr val="2A2A39"/>
                </a:solidFill>
                <a:latin typeface="Tahoma" panose="020B0604030504040204" pitchFamily="34" charset="0"/>
              </a:rPr>
              <a:t>2</a:t>
            </a:r>
            <a:r>
              <a:rPr kumimoji="0" lang="zh-CN" altLang="en-US" sz="1600">
                <a:solidFill>
                  <a:srgbClr val="2A2A39"/>
                </a:solidFill>
                <a:latin typeface="Tahoma" panose="020B0604030504040204" pitchFamily="34" charset="0"/>
              </a:rPr>
              <a:t>.</a:t>
            </a:r>
            <a:r>
              <a:rPr kumimoji="0" lang="en-US" altLang="zh-CN" sz="1600">
                <a:solidFill>
                  <a:srgbClr val="2A2A39"/>
                </a:solidFill>
                <a:latin typeface="Tahoma" panose="020B0604030504040204" pitchFamily="34" charset="0"/>
              </a:rPr>
              <a:t>b</a:t>
            </a:r>
            <a:endParaRPr kumimoji="0" lang="zh-CN" altLang="en-US" sz="1600">
              <a:solidFill>
                <a:srgbClr val="428E5B"/>
              </a:solidFill>
              <a:latin typeface="Tahoma" panose="020B0604030504040204" pitchFamily="34" charset="0"/>
            </a:endParaRPr>
          </a:p>
        </p:txBody>
      </p:sp>
      <p:sp>
        <p:nvSpPr>
          <p:cNvPr id="28" name="云形标注 27">
            <a:extLst>
              <a:ext uri="{FF2B5EF4-FFF2-40B4-BE49-F238E27FC236}">
                <a16:creationId xmlns:a16="http://schemas.microsoft.com/office/drawing/2014/main" id="{02D560FD-F33A-44BB-A9BD-53A7A5F1030C}"/>
              </a:ext>
            </a:extLst>
          </p:cNvPr>
          <p:cNvSpPr/>
          <p:nvPr/>
        </p:nvSpPr>
        <p:spPr bwMode="auto">
          <a:xfrm>
            <a:off x="6003925" y="873125"/>
            <a:ext cx="2919413" cy="908050"/>
          </a:xfrm>
          <a:prstGeom prst="cloudCallout">
            <a:avLst>
              <a:gd name="adj1" fmla="val 44746"/>
              <a:gd name="adj2" fmla="val 60682"/>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＊什么是</a:t>
            </a:r>
            <a:r>
              <a:rPr lang="en-US" altLang="zh-CN" sz="2000">
                <a:solidFill>
                  <a:srgbClr val="2A2A39"/>
                </a:solidFill>
              </a:rPr>
              <a:t>0</a:t>
            </a:r>
            <a:r>
              <a:rPr lang="zh-CN" altLang="en-US" sz="2000">
                <a:solidFill>
                  <a:srgbClr val="2A2A39"/>
                </a:solidFill>
              </a:rPr>
              <a:t>层数据流程图？</a:t>
            </a:r>
          </a:p>
        </p:txBody>
      </p:sp>
      <p:sp>
        <p:nvSpPr>
          <p:cNvPr id="29" name="矩形 28">
            <a:extLst>
              <a:ext uri="{FF2B5EF4-FFF2-40B4-BE49-F238E27FC236}">
                <a16:creationId xmlns:a16="http://schemas.microsoft.com/office/drawing/2014/main" id="{E8DF9812-308A-438D-B609-F34011C99D58}"/>
              </a:ext>
            </a:extLst>
          </p:cNvPr>
          <p:cNvSpPr>
            <a:spLocks noChangeArrowheads="1"/>
          </p:cNvSpPr>
          <p:nvPr/>
        </p:nvSpPr>
        <p:spPr bwMode="auto">
          <a:xfrm>
            <a:off x="544513" y="5854700"/>
            <a:ext cx="8329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r>
              <a:rPr kumimoji="0" lang="zh-CN" altLang="en-US" sz="2000">
                <a:solidFill>
                  <a:srgbClr val="800000"/>
                </a:solidFill>
              </a:rPr>
              <a:t>0层图</a:t>
            </a:r>
            <a:r>
              <a:rPr kumimoji="0" lang="zh-CN" altLang="en-US" sz="2000">
                <a:solidFill>
                  <a:srgbClr val="2A2A39"/>
                </a:solidFill>
              </a:rPr>
              <a:t>(顶层加工细化，</a:t>
            </a:r>
            <a:r>
              <a:rPr kumimoji="0" lang="zh-CN" altLang="en-US" sz="2000">
                <a:solidFill>
                  <a:srgbClr val="892D5B"/>
                </a:solidFill>
              </a:rPr>
              <a:t>仅一张</a:t>
            </a:r>
            <a:r>
              <a:rPr kumimoji="0" lang="en-US" altLang="zh-CN" sz="2000">
                <a:solidFill>
                  <a:srgbClr val="2A2A39"/>
                </a:solidFill>
              </a:rPr>
              <a:t>)</a:t>
            </a:r>
            <a:r>
              <a:rPr kumimoji="0" lang="zh-CN" altLang="en-US" sz="2000">
                <a:solidFill>
                  <a:srgbClr val="2A2A39"/>
                </a:solidFill>
              </a:rPr>
              <a:t>：对系统的顶层加工进行细化，标出这些加工与</a:t>
            </a:r>
            <a:r>
              <a:rPr kumimoji="0" lang="zh-CN" altLang="en-US" sz="2000">
                <a:solidFill>
                  <a:srgbClr val="0000FF"/>
                </a:solidFill>
              </a:rPr>
              <a:t>外部对象</a:t>
            </a:r>
            <a:r>
              <a:rPr kumimoji="0" lang="zh-CN" altLang="en-US" sz="2000">
                <a:solidFill>
                  <a:srgbClr val="2A2A39"/>
                </a:solidFill>
              </a:rPr>
              <a:t>和与这些加工的</a:t>
            </a:r>
            <a:r>
              <a:rPr kumimoji="0" lang="zh-CN" altLang="en-US" sz="2000">
                <a:solidFill>
                  <a:srgbClr val="0000FF"/>
                </a:solidFill>
              </a:rPr>
              <a:t>公共保存文件</a:t>
            </a:r>
            <a:r>
              <a:rPr kumimoji="0" lang="zh-CN" altLang="en-US" sz="2000">
                <a:solidFill>
                  <a:srgbClr val="2A2A39"/>
                </a:solidFill>
              </a:rPr>
              <a:t>间的数据流向。</a:t>
            </a:r>
            <a:endParaRPr kumimoji="0" lang="zh-CN" altLang="en-US" sz="2000">
              <a:solidFill>
                <a:srgbClr val="2A2A39"/>
              </a:solidFill>
              <a:latin typeface="Tahoma" panose="020B0604030504040204" pitchFamily="34" charset="0"/>
            </a:endParaRPr>
          </a:p>
        </p:txBody>
      </p:sp>
      <p:sp>
        <p:nvSpPr>
          <p:cNvPr id="25610" name="矩形 9">
            <a:extLst>
              <a:ext uri="{FF2B5EF4-FFF2-40B4-BE49-F238E27FC236}">
                <a16:creationId xmlns:a16="http://schemas.microsoft.com/office/drawing/2014/main" id="{C9D7A184-E8BD-4BB4-84EE-0D3D2D497C2A}"/>
              </a:ext>
            </a:extLst>
          </p:cNvPr>
          <p:cNvSpPr>
            <a:spLocks noChangeArrowheads="1"/>
          </p:cNvSpPr>
          <p:nvPr/>
        </p:nvSpPr>
        <p:spPr bwMode="auto">
          <a:xfrm>
            <a:off x="5745163" y="195263"/>
            <a:ext cx="326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2</a:t>
            </a:r>
            <a:r>
              <a:rPr kumimoji="0" lang="en-US" altLang="zh-CN" sz="2400">
                <a:solidFill>
                  <a:srgbClr val="800000"/>
                </a:solidFill>
                <a:latin typeface="黑体" panose="02010609060101010101" pitchFamily="49" charset="-122"/>
                <a:ea typeface="黑体" panose="02010609060101010101" pitchFamily="49" charset="-122"/>
              </a:rPr>
              <a:t>.4</a:t>
            </a:r>
            <a:r>
              <a:rPr kumimoji="0" lang="zh-CN" altLang="en-US" sz="2400">
                <a:solidFill>
                  <a:srgbClr val="800000"/>
                </a:solidFill>
                <a:latin typeface="黑体" panose="02010609060101010101" pitchFamily="49" charset="-122"/>
                <a:ea typeface="黑体" panose="02010609060101010101" pitchFamily="49" charset="-122"/>
              </a:rPr>
              <a:t> 分层数据流图示例</a:t>
            </a:r>
            <a:endParaRPr kumimoji="0" lang="zh-CN" altLang="en-US" sz="2400">
              <a:solidFill>
                <a:srgbClr val="800000"/>
              </a:solidFill>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blinds(horizontal)">
                                      <p:cBhvr>
                                        <p:cTn id="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幻灯片编号占位符 5">
            <a:extLst>
              <a:ext uri="{FF2B5EF4-FFF2-40B4-BE49-F238E27FC236}">
                <a16:creationId xmlns:a16="http://schemas.microsoft.com/office/drawing/2014/main" id="{FAD9B749-A580-FF79-7F4E-EB36E6060FC6}"/>
              </a:ext>
            </a:extLst>
          </p:cNvPr>
          <p:cNvSpPr>
            <a:spLocks noGrp="1"/>
          </p:cNvSpPr>
          <p:nvPr>
            <p:ph type="sldNum" sz="quarter" idx="12"/>
          </p:nvPr>
        </p:nvSpPr>
        <p:spPr/>
        <p:txBody>
          <a:bodyPr/>
          <a:lstStyle/>
          <a:p>
            <a:fld id="{1222A70D-3834-423D-B556-EC055531878B}" type="slidenum">
              <a:rPr lang="zh-CN" altLang="en-US"/>
              <a:pPr/>
              <a:t>440</a:t>
            </a:fld>
            <a:endParaRPr lang="en-US" altLang="zh-CN"/>
          </a:p>
        </p:txBody>
      </p:sp>
      <p:sp>
        <p:nvSpPr>
          <p:cNvPr id="866306" name="Rectangle 2">
            <a:extLst>
              <a:ext uri="{FF2B5EF4-FFF2-40B4-BE49-F238E27FC236}">
                <a16:creationId xmlns:a16="http://schemas.microsoft.com/office/drawing/2014/main" id="{1AA20EDD-6B91-A6C3-1C46-B66CFC13B7B4}"/>
              </a:ext>
            </a:extLst>
          </p:cNvPr>
          <p:cNvSpPr>
            <a:spLocks noGrp="1" noChangeArrowheads="1"/>
          </p:cNvSpPr>
          <p:nvPr>
            <p:ph type="title"/>
          </p:nvPr>
        </p:nvSpPr>
        <p:spPr>
          <a:xfrm>
            <a:off x="723900" y="828675"/>
            <a:ext cx="6896100" cy="561975"/>
          </a:xfrm>
        </p:spPr>
        <p:txBody>
          <a:bodyPr/>
          <a:lstStyle/>
          <a:p>
            <a:pPr>
              <a:defRPr/>
            </a:pPr>
            <a:r>
              <a:rPr lang="zh-CN" altLang="en-US" sz="2400" b="1">
                <a:latin typeface="黑体" panose="02010609060101010101" pitchFamily="49" charset="-122"/>
                <a:ea typeface="黑体" panose="02010609060101010101" pitchFamily="49" charset="-122"/>
              </a:rPr>
              <a:t>集中式体系结构分类</a:t>
            </a:r>
          </a:p>
        </p:txBody>
      </p:sp>
      <p:sp>
        <p:nvSpPr>
          <p:cNvPr id="866313" name="AutoShape 4">
            <a:extLst>
              <a:ext uri="{FF2B5EF4-FFF2-40B4-BE49-F238E27FC236}">
                <a16:creationId xmlns:a16="http://schemas.microsoft.com/office/drawing/2014/main" id="{422D89A3-557F-FF3E-5802-952D7335CEDF}"/>
              </a:ext>
            </a:extLst>
          </p:cNvPr>
          <p:cNvSpPr>
            <a:spLocks noChangeArrowheads="1"/>
          </p:cNvSpPr>
          <p:nvPr/>
        </p:nvSpPr>
        <p:spPr bwMode="auto">
          <a:xfrm>
            <a:off x="7162800" y="858838"/>
            <a:ext cx="1730375" cy="600075"/>
          </a:xfrm>
          <a:prstGeom prst="cloudCallout">
            <a:avLst>
              <a:gd name="adj1" fmla="val 53301"/>
              <a:gd name="adj2" fmla="val 80954"/>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2)</a:t>
            </a:r>
            <a:r>
              <a:rPr lang="zh-CN" altLang="en-US" sz="1200"/>
              <a:t>集中式系统分为哪几种类型</a:t>
            </a:r>
            <a:r>
              <a:rPr lang="en-US" altLang="zh-CN" sz="1200"/>
              <a:t>? </a:t>
            </a:r>
          </a:p>
        </p:txBody>
      </p:sp>
      <p:pic>
        <p:nvPicPr>
          <p:cNvPr id="14340" name="Picture 33">
            <a:extLst>
              <a:ext uri="{FF2B5EF4-FFF2-40B4-BE49-F238E27FC236}">
                <a16:creationId xmlns:a16="http://schemas.microsoft.com/office/drawing/2014/main" id="{D1337399-482A-E75F-76DF-E8C2B6B8A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5205413"/>
            <a:ext cx="82565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1" name="Group 54">
            <a:extLst>
              <a:ext uri="{FF2B5EF4-FFF2-40B4-BE49-F238E27FC236}">
                <a16:creationId xmlns:a16="http://schemas.microsoft.com/office/drawing/2014/main" id="{E5C99D59-5CD4-B8BF-A93C-9442B04B269E}"/>
              </a:ext>
            </a:extLst>
          </p:cNvPr>
          <p:cNvGrpSpPr>
            <a:grpSpLocks/>
          </p:cNvGrpSpPr>
          <p:nvPr/>
        </p:nvGrpSpPr>
        <p:grpSpPr bwMode="auto">
          <a:xfrm>
            <a:off x="557213" y="1539875"/>
            <a:ext cx="5141912" cy="2614613"/>
            <a:chOff x="351" y="970"/>
            <a:chExt cx="3239" cy="1647"/>
          </a:xfrm>
        </p:grpSpPr>
        <p:grpSp>
          <p:nvGrpSpPr>
            <p:cNvPr id="14342" name="Group 53">
              <a:extLst>
                <a:ext uri="{FF2B5EF4-FFF2-40B4-BE49-F238E27FC236}">
                  <a16:creationId xmlns:a16="http://schemas.microsoft.com/office/drawing/2014/main" id="{A01C7296-C4E3-D56A-B82E-C3036F4BA092}"/>
                </a:ext>
              </a:extLst>
            </p:cNvPr>
            <p:cNvGrpSpPr>
              <a:grpSpLocks/>
            </p:cNvGrpSpPr>
            <p:nvPr/>
          </p:nvGrpSpPr>
          <p:grpSpPr bwMode="auto">
            <a:xfrm>
              <a:off x="351" y="970"/>
              <a:ext cx="3239" cy="1647"/>
              <a:chOff x="351" y="970"/>
              <a:chExt cx="3239" cy="1647"/>
            </a:xfrm>
          </p:grpSpPr>
          <p:pic>
            <p:nvPicPr>
              <p:cNvPr id="14343" name="Picture 10">
                <a:extLst>
                  <a:ext uri="{FF2B5EF4-FFF2-40B4-BE49-F238E27FC236}">
                    <a16:creationId xmlns:a16="http://schemas.microsoft.com/office/drawing/2014/main" id="{5B8C0A28-58A3-C940-DAEE-ABB6B61E6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 y="973"/>
                <a:ext cx="3212" cy="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13">
                <a:extLst>
                  <a:ext uri="{FF2B5EF4-FFF2-40B4-BE49-F238E27FC236}">
                    <a16:creationId xmlns:a16="http://schemas.microsoft.com/office/drawing/2014/main" id="{01BC764A-9047-F84D-48CE-98B1659EA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 y="970"/>
                <a:ext cx="1871"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45" name="Picture 14">
              <a:extLst>
                <a:ext uri="{FF2B5EF4-FFF2-40B4-BE49-F238E27FC236}">
                  <a16:creationId xmlns:a16="http://schemas.microsoft.com/office/drawing/2014/main" id="{8A6247B9-5CCF-FE3B-4F97-F6BC81AF8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 y="1034"/>
              <a:ext cx="561" cy="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5">
              <a:extLst>
                <a:ext uri="{FF2B5EF4-FFF2-40B4-BE49-F238E27FC236}">
                  <a16:creationId xmlns:a16="http://schemas.microsoft.com/office/drawing/2014/main" id="{10D7D4EF-AD0F-685B-16AD-2C384070A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 y="1034"/>
              <a:ext cx="562" cy="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7" name="Group 18">
              <a:extLst>
                <a:ext uri="{FF2B5EF4-FFF2-40B4-BE49-F238E27FC236}">
                  <a16:creationId xmlns:a16="http://schemas.microsoft.com/office/drawing/2014/main" id="{D24D826B-A023-56F3-7155-69989136FCEF}"/>
                </a:ext>
              </a:extLst>
            </p:cNvPr>
            <p:cNvGrpSpPr>
              <a:grpSpLocks/>
            </p:cNvGrpSpPr>
            <p:nvPr/>
          </p:nvGrpSpPr>
          <p:grpSpPr bwMode="auto">
            <a:xfrm>
              <a:off x="441" y="1431"/>
              <a:ext cx="618" cy="359"/>
              <a:chOff x="882" y="1439"/>
              <a:chExt cx="641" cy="382"/>
            </a:xfrm>
          </p:grpSpPr>
          <p:sp>
            <p:nvSpPr>
              <p:cNvPr id="866323" name="Line 19">
                <a:extLst>
                  <a:ext uri="{FF2B5EF4-FFF2-40B4-BE49-F238E27FC236}">
                    <a16:creationId xmlns:a16="http://schemas.microsoft.com/office/drawing/2014/main" id="{C3C7234C-AC3F-793E-3ED2-3CCD5D8CF9EC}"/>
                  </a:ext>
                </a:extLst>
              </p:cNvPr>
              <p:cNvSpPr>
                <a:spLocks noChangeShapeType="1"/>
              </p:cNvSpPr>
              <p:nvPr/>
            </p:nvSpPr>
            <p:spPr bwMode="auto">
              <a:xfrm>
                <a:off x="882" y="1536"/>
                <a:ext cx="570"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24" name="Line 20">
                <a:extLst>
                  <a:ext uri="{FF2B5EF4-FFF2-40B4-BE49-F238E27FC236}">
                    <a16:creationId xmlns:a16="http://schemas.microsoft.com/office/drawing/2014/main" id="{F8DDCC90-AE4B-FC60-5293-2869A90C7F78}"/>
                  </a:ext>
                </a:extLst>
              </p:cNvPr>
              <p:cNvSpPr>
                <a:spLocks noChangeShapeType="1"/>
              </p:cNvSpPr>
              <p:nvPr/>
            </p:nvSpPr>
            <p:spPr bwMode="auto">
              <a:xfrm>
                <a:off x="1452" y="1531"/>
                <a:ext cx="0" cy="149"/>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6325" name="Line 21">
                <a:extLst>
                  <a:ext uri="{FF2B5EF4-FFF2-40B4-BE49-F238E27FC236}">
                    <a16:creationId xmlns:a16="http://schemas.microsoft.com/office/drawing/2014/main" id="{FFEEA598-F68B-E6C6-317B-09D197ABC7CF}"/>
                  </a:ext>
                </a:extLst>
              </p:cNvPr>
              <p:cNvSpPr>
                <a:spLocks noChangeShapeType="1"/>
              </p:cNvSpPr>
              <p:nvPr/>
            </p:nvSpPr>
            <p:spPr bwMode="auto">
              <a:xfrm>
                <a:off x="882" y="1531"/>
                <a:ext cx="0" cy="83"/>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6326" name="Line 22">
                <a:extLst>
                  <a:ext uri="{FF2B5EF4-FFF2-40B4-BE49-F238E27FC236}">
                    <a16:creationId xmlns:a16="http://schemas.microsoft.com/office/drawing/2014/main" id="{B67FEE2C-C2B6-5605-C21B-DFB503F2E9E4}"/>
                  </a:ext>
                </a:extLst>
              </p:cNvPr>
              <p:cNvSpPr>
                <a:spLocks noChangeShapeType="1"/>
              </p:cNvSpPr>
              <p:nvPr/>
            </p:nvSpPr>
            <p:spPr bwMode="auto">
              <a:xfrm flipH="1">
                <a:off x="1397" y="1679"/>
                <a:ext cx="5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6327" name="Line 23">
                <a:extLst>
                  <a:ext uri="{FF2B5EF4-FFF2-40B4-BE49-F238E27FC236}">
                    <a16:creationId xmlns:a16="http://schemas.microsoft.com/office/drawing/2014/main" id="{6C331516-2C3D-2DBD-6BD5-6F25FD9C669D}"/>
                  </a:ext>
                </a:extLst>
              </p:cNvPr>
              <p:cNvSpPr>
                <a:spLocks noChangeShapeType="1"/>
              </p:cNvSpPr>
              <p:nvPr/>
            </p:nvSpPr>
            <p:spPr bwMode="auto">
              <a:xfrm>
                <a:off x="947" y="1445"/>
                <a:ext cx="562"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28" name="Line 24">
                <a:extLst>
                  <a:ext uri="{FF2B5EF4-FFF2-40B4-BE49-F238E27FC236}">
                    <a16:creationId xmlns:a16="http://schemas.microsoft.com/office/drawing/2014/main" id="{EFA7E4B5-BE33-C3E5-2BC3-8C4FBA241173}"/>
                  </a:ext>
                </a:extLst>
              </p:cNvPr>
              <p:cNvSpPr>
                <a:spLocks noChangeShapeType="1"/>
              </p:cNvSpPr>
              <p:nvPr/>
            </p:nvSpPr>
            <p:spPr bwMode="auto">
              <a:xfrm>
                <a:off x="1517" y="1439"/>
                <a:ext cx="0" cy="186"/>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6329" name="Line 25">
                <a:extLst>
                  <a:ext uri="{FF2B5EF4-FFF2-40B4-BE49-F238E27FC236}">
                    <a16:creationId xmlns:a16="http://schemas.microsoft.com/office/drawing/2014/main" id="{B5B94755-61F4-1585-FB0E-86EDC600AF83}"/>
                  </a:ext>
                </a:extLst>
              </p:cNvPr>
              <p:cNvSpPr>
                <a:spLocks noChangeShapeType="1"/>
              </p:cNvSpPr>
              <p:nvPr/>
            </p:nvSpPr>
            <p:spPr bwMode="auto">
              <a:xfrm>
                <a:off x="947" y="1439"/>
                <a:ext cx="0" cy="78"/>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6330" name="Line 26">
                <a:extLst>
                  <a:ext uri="{FF2B5EF4-FFF2-40B4-BE49-F238E27FC236}">
                    <a16:creationId xmlns:a16="http://schemas.microsoft.com/office/drawing/2014/main" id="{BA34804F-354D-B2D0-B0E3-EC9A3BAC8C5C}"/>
                  </a:ext>
                </a:extLst>
              </p:cNvPr>
              <p:cNvSpPr>
                <a:spLocks noChangeShapeType="1"/>
              </p:cNvSpPr>
              <p:nvPr/>
            </p:nvSpPr>
            <p:spPr bwMode="auto">
              <a:xfrm flipH="1">
                <a:off x="1463" y="1631"/>
                <a:ext cx="6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pic>
            <p:nvPicPr>
              <p:cNvPr id="14356" name="Picture 27">
                <a:extLst>
                  <a:ext uri="{FF2B5EF4-FFF2-40B4-BE49-F238E27FC236}">
                    <a16:creationId xmlns:a16="http://schemas.microsoft.com/office/drawing/2014/main" id="{499C7BED-9AFA-1D94-526F-CDED849EBC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3" y="1683"/>
                <a:ext cx="33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57" name="Picture 50">
              <a:extLst>
                <a:ext uri="{FF2B5EF4-FFF2-40B4-BE49-F238E27FC236}">
                  <a16:creationId xmlns:a16="http://schemas.microsoft.com/office/drawing/2014/main" id="{94D80B44-256C-5EED-4A57-A1DEDB4F4A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 y="2010"/>
              <a:ext cx="55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8" name="Picture 51">
              <a:extLst>
                <a:ext uri="{FF2B5EF4-FFF2-40B4-BE49-F238E27FC236}">
                  <a16:creationId xmlns:a16="http://schemas.microsoft.com/office/drawing/2014/main" id="{1A9ECDE4-4EE0-C95C-EE89-35C2F5FF00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6" y="2010"/>
              <a:ext cx="55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59" name="Picture 12">
            <a:extLst>
              <a:ext uri="{FF2B5EF4-FFF2-40B4-BE49-F238E27FC236}">
                <a16:creationId xmlns:a16="http://schemas.microsoft.com/office/drawing/2014/main" id="{06EDDF6A-08B3-9E47-2908-825FCF5477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0725" y="3386138"/>
            <a:ext cx="27432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0" name="Picture 11">
            <a:extLst>
              <a:ext uri="{FF2B5EF4-FFF2-40B4-BE49-F238E27FC236}">
                <a16:creationId xmlns:a16="http://schemas.microsoft.com/office/drawing/2014/main" id="{937BC1FA-5612-A48D-C539-E6889DA242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2788" y="1538288"/>
            <a:ext cx="2741612"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6334" name="Line 30">
            <a:extLst>
              <a:ext uri="{FF2B5EF4-FFF2-40B4-BE49-F238E27FC236}">
                <a16:creationId xmlns:a16="http://schemas.microsoft.com/office/drawing/2014/main" id="{6E149BE6-6AA4-E8AD-B0AD-8AC7071E5ECD}"/>
              </a:ext>
            </a:extLst>
          </p:cNvPr>
          <p:cNvSpPr>
            <a:spLocks noChangeShapeType="1"/>
          </p:cNvSpPr>
          <p:nvPr/>
        </p:nvSpPr>
        <p:spPr bwMode="auto">
          <a:xfrm>
            <a:off x="5195888" y="3186113"/>
            <a:ext cx="615950" cy="187166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6335" name="Oval 31">
            <a:extLst>
              <a:ext uri="{FF2B5EF4-FFF2-40B4-BE49-F238E27FC236}">
                <a16:creationId xmlns:a16="http://schemas.microsoft.com/office/drawing/2014/main" id="{388FD3B8-1A97-D2BA-EEEC-E4480F0D0DD3}"/>
              </a:ext>
            </a:extLst>
          </p:cNvPr>
          <p:cNvSpPr>
            <a:spLocks noChangeArrowheads="1"/>
          </p:cNvSpPr>
          <p:nvPr/>
        </p:nvSpPr>
        <p:spPr bwMode="auto">
          <a:xfrm>
            <a:off x="5367338" y="3097213"/>
            <a:ext cx="219075" cy="1171575"/>
          </a:xfrm>
          <a:prstGeom prst="ellipse">
            <a:avLst/>
          </a:prstGeom>
          <a:noFill/>
          <a:ln w="3175">
            <a:solidFill>
              <a:schemeClr val="tx2"/>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lIns="0" tIns="0" rIns="0" bIns="0" anchor="ctr">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a:t>远程</a:t>
            </a:r>
          </a:p>
        </p:txBody>
      </p:sp>
      <p:grpSp>
        <p:nvGrpSpPr>
          <p:cNvPr id="866366" name="Group 62">
            <a:extLst>
              <a:ext uri="{FF2B5EF4-FFF2-40B4-BE49-F238E27FC236}">
                <a16:creationId xmlns:a16="http://schemas.microsoft.com/office/drawing/2014/main" id="{C777E130-0A01-63AD-981D-84A06798994B}"/>
              </a:ext>
            </a:extLst>
          </p:cNvPr>
          <p:cNvGrpSpPr>
            <a:grpSpLocks/>
          </p:cNvGrpSpPr>
          <p:nvPr/>
        </p:nvGrpSpPr>
        <p:grpSpPr bwMode="auto">
          <a:xfrm>
            <a:off x="503238" y="4330700"/>
            <a:ext cx="3154362" cy="1174750"/>
            <a:chOff x="317" y="2728"/>
            <a:chExt cx="1987" cy="740"/>
          </a:xfrm>
        </p:grpSpPr>
        <p:grpSp>
          <p:nvGrpSpPr>
            <p:cNvPr id="14364" name="Group 58">
              <a:extLst>
                <a:ext uri="{FF2B5EF4-FFF2-40B4-BE49-F238E27FC236}">
                  <a16:creationId xmlns:a16="http://schemas.microsoft.com/office/drawing/2014/main" id="{FE57BBEC-2C9F-3225-2612-DA1440C72667}"/>
                </a:ext>
              </a:extLst>
            </p:cNvPr>
            <p:cNvGrpSpPr>
              <a:grpSpLocks/>
            </p:cNvGrpSpPr>
            <p:nvPr/>
          </p:nvGrpSpPr>
          <p:grpSpPr bwMode="auto">
            <a:xfrm>
              <a:off x="317" y="2728"/>
              <a:ext cx="694" cy="460"/>
              <a:chOff x="317" y="2728"/>
              <a:chExt cx="694" cy="460"/>
            </a:xfrm>
          </p:grpSpPr>
          <p:sp>
            <p:nvSpPr>
              <p:cNvPr id="866309" name="Rectangle 5">
                <a:extLst>
                  <a:ext uri="{FF2B5EF4-FFF2-40B4-BE49-F238E27FC236}">
                    <a16:creationId xmlns:a16="http://schemas.microsoft.com/office/drawing/2014/main" id="{642BEA46-5F06-C8AF-DE03-4310A5DD56C2}"/>
                  </a:ext>
                </a:extLst>
              </p:cNvPr>
              <p:cNvSpPr>
                <a:spLocks noChangeArrowheads="1"/>
              </p:cNvSpPr>
              <p:nvPr/>
            </p:nvSpPr>
            <p:spPr bwMode="auto">
              <a:xfrm>
                <a:off x="335" y="2728"/>
                <a:ext cx="67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eaLnBrk="0" hangingPunct="0">
                  <a:defRPr/>
                </a:pPr>
                <a:r>
                  <a:rPr lang="zh-CN" altLang="en-US" sz="1400">
                    <a:solidFill>
                      <a:srgbClr val="0066FF"/>
                    </a:solidFill>
                  </a:rPr>
                  <a:t>单用户系统</a:t>
                </a:r>
              </a:p>
              <a:p>
                <a:pPr eaLnBrk="0" hangingPunct="0">
                  <a:defRPr/>
                </a:pPr>
                <a:endParaRPr lang="zh-CN" altLang="en-US" sz="1400">
                  <a:solidFill>
                    <a:srgbClr val="0066FF"/>
                  </a:solidFill>
                </a:endParaRPr>
              </a:p>
              <a:p>
                <a:pPr eaLnBrk="0" hangingPunct="0">
                  <a:defRPr/>
                </a:pPr>
                <a:r>
                  <a:rPr lang="zh-CN" altLang="en-US" sz="1400">
                    <a:solidFill>
                      <a:srgbClr val="0066FF"/>
                    </a:solidFill>
                  </a:rPr>
                  <a:t>多用户系统</a:t>
                </a:r>
              </a:p>
            </p:txBody>
          </p:sp>
          <p:sp>
            <p:nvSpPr>
              <p:cNvPr id="866311" name="AutoShape 7">
                <a:extLst>
                  <a:ext uri="{FF2B5EF4-FFF2-40B4-BE49-F238E27FC236}">
                    <a16:creationId xmlns:a16="http://schemas.microsoft.com/office/drawing/2014/main" id="{295A0393-5DDF-6548-5C69-649CF7F058F6}"/>
                  </a:ext>
                </a:extLst>
              </p:cNvPr>
              <p:cNvSpPr/>
              <p:nvPr/>
            </p:nvSpPr>
            <p:spPr bwMode="auto">
              <a:xfrm>
                <a:off x="317" y="2801"/>
                <a:ext cx="74" cy="360"/>
              </a:xfrm>
              <a:prstGeom prst="leftBrace">
                <a:avLst>
                  <a:gd name="adj1" fmla="val 40541"/>
                  <a:gd name="adj2" fmla="val 50000"/>
                </a:avLst>
              </a:prstGeom>
              <a:noFill/>
              <a:ln w="19050">
                <a:solidFill>
                  <a:srgbClr val="00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latin typeface="Helvetica" charset="0"/>
                </a:endParaRPr>
              </a:p>
            </p:txBody>
          </p:sp>
        </p:grpSp>
        <p:sp>
          <p:nvSpPr>
            <p:cNvPr id="866342" name="Line 38">
              <a:extLst>
                <a:ext uri="{FF2B5EF4-FFF2-40B4-BE49-F238E27FC236}">
                  <a16:creationId xmlns:a16="http://schemas.microsoft.com/office/drawing/2014/main" id="{BC989442-4B12-1AA9-B83A-EAD1C62D3016}"/>
                </a:ext>
              </a:extLst>
            </p:cNvPr>
            <p:cNvSpPr>
              <a:spLocks noChangeShapeType="1"/>
            </p:cNvSpPr>
            <p:nvPr/>
          </p:nvSpPr>
          <p:spPr bwMode="auto">
            <a:xfrm>
              <a:off x="2052" y="3462"/>
              <a:ext cx="252" cy="6"/>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sp>
        <p:nvSpPr>
          <p:cNvPr id="866333" name="Line 29">
            <a:extLst>
              <a:ext uri="{FF2B5EF4-FFF2-40B4-BE49-F238E27FC236}">
                <a16:creationId xmlns:a16="http://schemas.microsoft.com/office/drawing/2014/main" id="{8CE35321-8DA8-D1EC-1D39-6845E0992B75}"/>
              </a:ext>
            </a:extLst>
          </p:cNvPr>
          <p:cNvSpPr>
            <a:spLocks noChangeShapeType="1"/>
          </p:cNvSpPr>
          <p:nvPr/>
        </p:nvSpPr>
        <p:spPr bwMode="auto">
          <a:xfrm>
            <a:off x="5194300" y="3175000"/>
            <a:ext cx="625475" cy="9842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nvGrpSpPr>
          <p:cNvPr id="866368" name="Group 64">
            <a:extLst>
              <a:ext uri="{FF2B5EF4-FFF2-40B4-BE49-F238E27FC236}">
                <a16:creationId xmlns:a16="http://schemas.microsoft.com/office/drawing/2014/main" id="{E1829F4C-8214-E53F-B2B4-87AA5CB6D9D6}"/>
              </a:ext>
            </a:extLst>
          </p:cNvPr>
          <p:cNvGrpSpPr>
            <a:grpSpLocks/>
          </p:cNvGrpSpPr>
          <p:nvPr/>
        </p:nvGrpSpPr>
        <p:grpSpPr bwMode="auto">
          <a:xfrm>
            <a:off x="1047750" y="4225925"/>
            <a:ext cx="7600950" cy="1927225"/>
            <a:chOff x="660" y="2662"/>
            <a:chExt cx="4788" cy="1214"/>
          </a:xfrm>
        </p:grpSpPr>
        <p:grpSp>
          <p:nvGrpSpPr>
            <p:cNvPr id="14370" name="Group 63">
              <a:extLst>
                <a:ext uri="{FF2B5EF4-FFF2-40B4-BE49-F238E27FC236}">
                  <a16:creationId xmlns:a16="http://schemas.microsoft.com/office/drawing/2014/main" id="{077885B2-AAB4-0D73-7A07-FEC1CA38C1AB}"/>
                </a:ext>
              </a:extLst>
            </p:cNvPr>
            <p:cNvGrpSpPr>
              <a:grpSpLocks/>
            </p:cNvGrpSpPr>
            <p:nvPr/>
          </p:nvGrpSpPr>
          <p:grpSpPr bwMode="auto">
            <a:xfrm>
              <a:off x="660" y="3654"/>
              <a:ext cx="4788" cy="222"/>
              <a:chOff x="660" y="3654"/>
              <a:chExt cx="4788" cy="222"/>
            </a:xfrm>
          </p:grpSpPr>
          <p:sp>
            <p:nvSpPr>
              <p:cNvPr id="866343" name="Line 39">
                <a:extLst>
                  <a:ext uri="{FF2B5EF4-FFF2-40B4-BE49-F238E27FC236}">
                    <a16:creationId xmlns:a16="http://schemas.microsoft.com/office/drawing/2014/main" id="{1AD307FB-3FDA-3E25-19A9-D94AEE5FB448}"/>
                  </a:ext>
                </a:extLst>
              </p:cNvPr>
              <p:cNvSpPr>
                <a:spLocks noChangeShapeType="1"/>
              </p:cNvSpPr>
              <p:nvPr/>
            </p:nvSpPr>
            <p:spPr bwMode="auto">
              <a:xfrm>
                <a:off x="660" y="3654"/>
                <a:ext cx="58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44" name="Line 40">
                <a:extLst>
                  <a:ext uri="{FF2B5EF4-FFF2-40B4-BE49-F238E27FC236}">
                    <a16:creationId xmlns:a16="http://schemas.microsoft.com/office/drawing/2014/main" id="{BEA3EBB4-0B8B-A932-5661-11A88AF61A61}"/>
                  </a:ext>
                </a:extLst>
              </p:cNvPr>
              <p:cNvSpPr>
                <a:spLocks noChangeShapeType="1"/>
              </p:cNvSpPr>
              <p:nvPr/>
            </p:nvSpPr>
            <p:spPr bwMode="auto">
              <a:xfrm>
                <a:off x="2940" y="3666"/>
                <a:ext cx="46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45" name="Line 41">
                <a:extLst>
                  <a:ext uri="{FF2B5EF4-FFF2-40B4-BE49-F238E27FC236}">
                    <a16:creationId xmlns:a16="http://schemas.microsoft.com/office/drawing/2014/main" id="{DB9C54A0-005D-470E-FCD4-097DEC77E16F}"/>
                  </a:ext>
                </a:extLst>
              </p:cNvPr>
              <p:cNvSpPr>
                <a:spLocks noChangeShapeType="1"/>
              </p:cNvSpPr>
              <p:nvPr/>
            </p:nvSpPr>
            <p:spPr bwMode="auto">
              <a:xfrm>
                <a:off x="4014" y="3660"/>
                <a:ext cx="143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46" name="Line 42">
                <a:extLst>
                  <a:ext uri="{FF2B5EF4-FFF2-40B4-BE49-F238E27FC236}">
                    <a16:creationId xmlns:a16="http://schemas.microsoft.com/office/drawing/2014/main" id="{8464E806-B6E2-3332-B789-AD7C1EC068E3}"/>
                  </a:ext>
                </a:extLst>
              </p:cNvPr>
              <p:cNvSpPr>
                <a:spLocks noChangeShapeType="1"/>
              </p:cNvSpPr>
              <p:nvPr/>
            </p:nvSpPr>
            <p:spPr bwMode="auto">
              <a:xfrm>
                <a:off x="1218" y="3876"/>
                <a:ext cx="45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14375" name="Group 60">
              <a:extLst>
                <a:ext uri="{FF2B5EF4-FFF2-40B4-BE49-F238E27FC236}">
                  <a16:creationId xmlns:a16="http://schemas.microsoft.com/office/drawing/2014/main" id="{95334A4F-E3CC-A396-9AF0-5539AEB9655E}"/>
                </a:ext>
              </a:extLst>
            </p:cNvPr>
            <p:cNvGrpSpPr>
              <a:grpSpLocks/>
            </p:cNvGrpSpPr>
            <p:nvPr/>
          </p:nvGrpSpPr>
          <p:grpSpPr bwMode="auto">
            <a:xfrm>
              <a:off x="1001" y="2662"/>
              <a:ext cx="2619" cy="326"/>
              <a:chOff x="1001" y="2662"/>
              <a:chExt cx="2619" cy="326"/>
            </a:xfrm>
          </p:grpSpPr>
          <p:grpSp>
            <p:nvGrpSpPr>
              <p:cNvPr id="14376" name="Group 59">
                <a:extLst>
                  <a:ext uri="{FF2B5EF4-FFF2-40B4-BE49-F238E27FC236}">
                    <a16:creationId xmlns:a16="http://schemas.microsoft.com/office/drawing/2014/main" id="{52E63E01-9F95-EBDA-A270-A1BFAFDCE85A}"/>
                  </a:ext>
                </a:extLst>
              </p:cNvPr>
              <p:cNvGrpSpPr>
                <a:grpSpLocks/>
              </p:cNvGrpSpPr>
              <p:nvPr/>
            </p:nvGrpSpPr>
            <p:grpSpPr bwMode="auto">
              <a:xfrm>
                <a:off x="1001" y="2662"/>
                <a:ext cx="694" cy="326"/>
                <a:chOff x="1001" y="2662"/>
                <a:chExt cx="694" cy="326"/>
              </a:xfrm>
            </p:grpSpPr>
            <p:sp>
              <p:nvSpPr>
                <p:cNvPr id="866310" name="Rectangle 6">
                  <a:extLst>
                    <a:ext uri="{FF2B5EF4-FFF2-40B4-BE49-F238E27FC236}">
                      <a16:creationId xmlns:a16="http://schemas.microsoft.com/office/drawing/2014/main" id="{D567A497-8B5D-13CB-E5E5-592617769E6F}"/>
                    </a:ext>
                  </a:extLst>
                </p:cNvPr>
                <p:cNvSpPr>
                  <a:spLocks noChangeArrowheads="1"/>
                </p:cNvSpPr>
                <p:nvPr/>
              </p:nvSpPr>
              <p:spPr bwMode="auto">
                <a:xfrm>
                  <a:off x="1019" y="2662"/>
                  <a:ext cx="67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eaLnBrk="0" hangingPunct="0">
                    <a:defRPr/>
                  </a:pPr>
                  <a:r>
                    <a:rPr lang="zh-CN" altLang="en-US" sz="1400">
                      <a:solidFill>
                        <a:srgbClr val="0066FF"/>
                      </a:solidFill>
                    </a:rPr>
                    <a:t>个人计算机</a:t>
                  </a:r>
                </a:p>
                <a:p>
                  <a:pPr eaLnBrk="0" hangingPunct="0">
                    <a:defRPr/>
                  </a:pPr>
                  <a:r>
                    <a:rPr lang="zh-CN" altLang="en-US" sz="1400">
                      <a:solidFill>
                        <a:srgbClr val="0066FF"/>
                      </a:solidFill>
                    </a:rPr>
                    <a:t>工作站</a:t>
                  </a:r>
                </a:p>
              </p:txBody>
            </p:sp>
            <p:sp>
              <p:nvSpPr>
                <p:cNvPr id="866312" name="AutoShape 8">
                  <a:extLst>
                    <a:ext uri="{FF2B5EF4-FFF2-40B4-BE49-F238E27FC236}">
                      <a16:creationId xmlns:a16="http://schemas.microsoft.com/office/drawing/2014/main" id="{8A2BC4A6-080E-2BAD-0EEE-D6DE4E61515B}"/>
                    </a:ext>
                  </a:extLst>
                </p:cNvPr>
                <p:cNvSpPr/>
                <p:nvPr/>
              </p:nvSpPr>
              <p:spPr bwMode="auto">
                <a:xfrm>
                  <a:off x="1001" y="2735"/>
                  <a:ext cx="62" cy="192"/>
                </a:xfrm>
                <a:prstGeom prst="leftBrace">
                  <a:avLst>
                    <a:gd name="adj1" fmla="val 25806"/>
                    <a:gd name="adj2" fmla="val 50000"/>
                  </a:avLst>
                </a:prstGeom>
                <a:noFill/>
                <a:ln w="19050">
                  <a:solidFill>
                    <a:srgbClr val="00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latin typeface="Helvetica" charset="0"/>
                  </a:endParaRPr>
                </a:p>
              </p:txBody>
            </p:sp>
          </p:grpSp>
          <p:sp>
            <p:nvSpPr>
              <p:cNvPr id="866360" name="Rectangle 56">
                <a:extLst>
                  <a:ext uri="{FF2B5EF4-FFF2-40B4-BE49-F238E27FC236}">
                    <a16:creationId xmlns:a16="http://schemas.microsoft.com/office/drawing/2014/main" id="{5AF9ED00-C8B6-AB3E-CBA1-6987C4875D6A}"/>
                  </a:ext>
                </a:extLst>
              </p:cNvPr>
              <p:cNvSpPr>
                <a:spLocks noChangeArrowheads="1"/>
              </p:cNvSpPr>
              <p:nvPr/>
            </p:nvSpPr>
            <p:spPr bwMode="auto">
              <a:xfrm>
                <a:off x="1672" y="2674"/>
                <a:ext cx="1948" cy="296"/>
              </a:xfrm>
              <a:prstGeom prst="rect">
                <a:avLst/>
              </a:prstGeom>
              <a:noFill/>
              <a:ln w="12700">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eaLnBrk="0" hangingPunct="0">
                  <a:defRPr/>
                </a:pPr>
                <a:r>
                  <a:rPr lang="zh-CN" altLang="en-US" sz="1200" b="0">
                    <a:solidFill>
                      <a:srgbClr val="0066FF"/>
                    </a:solidFill>
                  </a:rPr>
                  <a:t>一般使用单用户数据库，不支持并发控制，</a:t>
                </a:r>
              </a:p>
              <a:p>
                <a:pPr eaLnBrk="0" hangingPunct="0">
                  <a:defRPr/>
                </a:pPr>
                <a:r>
                  <a:rPr lang="zh-CN" altLang="en-US" sz="1200" b="0">
                    <a:solidFill>
                      <a:srgbClr val="0066FF"/>
                    </a:solidFill>
                  </a:rPr>
                  <a:t>故障恢复简单，更新前做简单的数据库备份</a:t>
                </a:r>
              </a:p>
            </p:txBody>
          </p:sp>
        </p:grpSp>
      </p:grpSp>
      <p:grpSp>
        <p:nvGrpSpPr>
          <p:cNvPr id="866370" name="Group 66">
            <a:extLst>
              <a:ext uri="{FF2B5EF4-FFF2-40B4-BE49-F238E27FC236}">
                <a16:creationId xmlns:a16="http://schemas.microsoft.com/office/drawing/2014/main" id="{5E7D586E-4711-6B44-5A4B-00AACAD9ED6A}"/>
              </a:ext>
            </a:extLst>
          </p:cNvPr>
          <p:cNvGrpSpPr>
            <a:grpSpLocks/>
          </p:cNvGrpSpPr>
          <p:nvPr/>
        </p:nvGrpSpPr>
        <p:grpSpPr bwMode="auto">
          <a:xfrm>
            <a:off x="828675" y="4784725"/>
            <a:ext cx="7505700" cy="1673225"/>
            <a:chOff x="522" y="3014"/>
            <a:chExt cx="4728" cy="1054"/>
          </a:xfrm>
        </p:grpSpPr>
        <p:grpSp>
          <p:nvGrpSpPr>
            <p:cNvPr id="14381" name="Group 65">
              <a:extLst>
                <a:ext uri="{FF2B5EF4-FFF2-40B4-BE49-F238E27FC236}">
                  <a16:creationId xmlns:a16="http://schemas.microsoft.com/office/drawing/2014/main" id="{00169A6A-AF57-D4C3-1937-68DF4423F027}"/>
                </a:ext>
              </a:extLst>
            </p:cNvPr>
            <p:cNvGrpSpPr>
              <a:grpSpLocks/>
            </p:cNvGrpSpPr>
            <p:nvPr/>
          </p:nvGrpSpPr>
          <p:grpSpPr bwMode="auto">
            <a:xfrm>
              <a:off x="522" y="3858"/>
              <a:ext cx="4728" cy="210"/>
              <a:chOff x="522" y="3858"/>
              <a:chExt cx="4728" cy="210"/>
            </a:xfrm>
          </p:grpSpPr>
          <p:sp>
            <p:nvSpPr>
              <p:cNvPr id="866347" name="Line 43">
                <a:extLst>
                  <a:ext uri="{FF2B5EF4-FFF2-40B4-BE49-F238E27FC236}">
                    <a16:creationId xmlns:a16="http://schemas.microsoft.com/office/drawing/2014/main" id="{6EA90A96-B54C-7F18-6991-AD188DF66D89}"/>
                  </a:ext>
                </a:extLst>
              </p:cNvPr>
              <p:cNvSpPr>
                <a:spLocks noChangeShapeType="1"/>
              </p:cNvSpPr>
              <p:nvPr/>
            </p:nvSpPr>
            <p:spPr bwMode="auto">
              <a:xfrm>
                <a:off x="3372" y="3858"/>
                <a:ext cx="58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48" name="Line 44">
                <a:extLst>
                  <a:ext uri="{FF2B5EF4-FFF2-40B4-BE49-F238E27FC236}">
                    <a16:creationId xmlns:a16="http://schemas.microsoft.com/office/drawing/2014/main" id="{E4BE4461-20EF-0883-2822-644BAE2B6BC9}"/>
                  </a:ext>
                </a:extLst>
              </p:cNvPr>
              <p:cNvSpPr>
                <a:spLocks noChangeShapeType="1"/>
              </p:cNvSpPr>
              <p:nvPr/>
            </p:nvSpPr>
            <p:spPr bwMode="auto">
              <a:xfrm>
                <a:off x="5022" y="3864"/>
                <a:ext cx="22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49" name="Line 45">
                <a:extLst>
                  <a:ext uri="{FF2B5EF4-FFF2-40B4-BE49-F238E27FC236}">
                    <a16:creationId xmlns:a16="http://schemas.microsoft.com/office/drawing/2014/main" id="{AD39DB78-A5BE-2D00-654C-6FF6C626104D}"/>
                  </a:ext>
                </a:extLst>
              </p:cNvPr>
              <p:cNvSpPr>
                <a:spLocks noChangeShapeType="1"/>
              </p:cNvSpPr>
              <p:nvPr/>
            </p:nvSpPr>
            <p:spPr bwMode="auto">
              <a:xfrm>
                <a:off x="522" y="4056"/>
                <a:ext cx="22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50" name="Line 46">
                <a:extLst>
                  <a:ext uri="{FF2B5EF4-FFF2-40B4-BE49-F238E27FC236}">
                    <a16:creationId xmlns:a16="http://schemas.microsoft.com/office/drawing/2014/main" id="{2A4326C7-4550-B901-972C-D673A7B256B5}"/>
                  </a:ext>
                </a:extLst>
              </p:cNvPr>
              <p:cNvSpPr>
                <a:spLocks noChangeShapeType="1"/>
              </p:cNvSpPr>
              <p:nvPr/>
            </p:nvSpPr>
            <p:spPr bwMode="auto">
              <a:xfrm>
                <a:off x="1848" y="4062"/>
                <a:ext cx="21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51" name="Line 47">
                <a:extLst>
                  <a:ext uri="{FF2B5EF4-FFF2-40B4-BE49-F238E27FC236}">
                    <a16:creationId xmlns:a16="http://schemas.microsoft.com/office/drawing/2014/main" id="{A6BAC5D9-04D0-8CA1-22A4-6ED614C8B43C}"/>
                  </a:ext>
                </a:extLst>
              </p:cNvPr>
              <p:cNvSpPr>
                <a:spLocks noChangeShapeType="1"/>
              </p:cNvSpPr>
              <p:nvPr/>
            </p:nvSpPr>
            <p:spPr bwMode="auto">
              <a:xfrm>
                <a:off x="2730" y="4062"/>
                <a:ext cx="25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6352" name="Line 48">
                <a:extLst>
                  <a:ext uri="{FF2B5EF4-FFF2-40B4-BE49-F238E27FC236}">
                    <a16:creationId xmlns:a16="http://schemas.microsoft.com/office/drawing/2014/main" id="{9271BEFC-8109-9563-5CC6-D661F8DE6BBE}"/>
                  </a:ext>
                </a:extLst>
              </p:cNvPr>
              <p:cNvSpPr>
                <a:spLocks noChangeShapeType="1"/>
              </p:cNvSpPr>
              <p:nvPr/>
            </p:nvSpPr>
            <p:spPr bwMode="auto">
              <a:xfrm>
                <a:off x="3444" y="4068"/>
                <a:ext cx="46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
          <p:nvSpPr>
            <p:cNvPr id="866361" name="Rectangle 57">
              <a:extLst>
                <a:ext uri="{FF2B5EF4-FFF2-40B4-BE49-F238E27FC236}">
                  <a16:creationId xmlns:a16="http://schemas.microsoft.com/office/drawing/2014/main" id="{085CA8A4-3A29-8FD3-4261-7412A6CF0FF8}"/>
                </a:ext>
              </a:extLst>
            </p:cNvPr>
            <p:cNvSpPr>
              <a:spLocks noChangeArrowheads="1"/>
            </p:cNvSpPr>
            <p:nvPr/>
          </p:nvSpPr>
          <p:spPr bwMode="auto">
            <a:xfrm>
              <a:off x="1036" y="3014"/>
              <a:ext cx="2357" cy="181"/>
            </a:xfrm>
            <a:prstGeom prst="rect">
              <a:avLst/>
            </a:prstGeom>
            <a:noFill/>
            <a:ln w="12700">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eaLnBrk="0" hangingPunct="0">
                <a:defRPr/>
              </a:pPr>
              <a:r>
                <a:rPr lang="zh-CN" altLang="en-US" sz="1200" b="0">
                  <a:solidFill>
                    <a:srgbClr val="0066FF"/>
                  </a:solidFill>
                </a:rPr>
                <a:t>支持前面介绍的全部事务特征！</a:t>
              </a:r>
              <a:r>
                <a:rPr lang="en-US" altLang="zh-CN" sz="1200" b="0">
                  <a:sym typeface="Wingdings" panose="05000000000000000000" pitchFamily="2" charset="2"/>
                </a:rPr>
                <a:t> </a:t>
              </a:r>
              <a:r>
                <a:rPr lang="zh-CN" altLang="en-US" sz="1200" b="0">
                  <a:sym typeface="Wingdings" panose="05000000000000000000" pitchFamily="2" charset="2"/>
                </a:rPr>
                <a:t>一种瘦客户端模式</a:t>
              </a:r>
              <a:endParaRPr lang="zh-CN" altLang="en-US" sz="1200" b="0"/>
            </a:p>
          </p:txBody>
        </p:sp>
      </p:grpSp>
      <p:sp>
        <p:nvSpPr>
          <p:cNvPr id="866371" name="Rectangle 67">
            <a:extLst>
              <a:ext uri="{FF2B5EF4-FFF2-40B4-BE49-F238E27FC236}">
                <a16:creationId xmlns:a16="http://schemas.microsoft.com/office/drawing/2014/main" id="{381599C2-D1C6-B998-6527-28B564E00B7B}"/>
              </a:ext>
            </a:extLst>
          </p:cNvPr>
          <p:cNvSpPr>
            <a:spLocks noChangeArrowheads="1"/>
          </p:cNvSpPr>
          <p:nvPr/>
        </p:nvSpPr>
        <p:spPr bwMode="auto">
          <a:xfrm>
            <a:off x="952500" y="133350"/>
            <a:ext cx="7772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r" eaLnBrk="0" hangingPunct="0">
              <a:defRPr/>
            </a:pPr>
            <a:r>
              <a:rPr lang="zh-CN" altLang="en-US" sz="1600">
                <a:latin typeface="黑体" panose="02010609060101010101" pitchFamily="49" charset="-122"/>
                <a:ea typeface="黑体" panose="02010609060101010101" pitchFamily="49" charset="-122"/>
              </a:rPr>
              <a:t>一 集中式体系结构</a:t>
            </a:r>
            <a:r>
              <a:rPr lang="en-US" altLang="zh-CN" sz="1600">
                <a:latin typeface="黑体" panose="02010609060101010101" pitchFamily="49" charset="-122"/>
                <a:ea typeface="黑体" panose="02010609060101010101" pitchFamily="49" charset="-122"/>
              </a:rPr>
              <a:t>&amp;</a:t>
            </a:r>
            <a:r>
              <a:rPr lang="zh-CN" altLang="en-US" sz="1600">
                <a:latin typeface="黑体" panose="02010609060101010101" pitchFamily="49" charset="-122"/>
                <a:ea typeface="黑体" panose="02010609060101010101" pitchFamily="49" charset="-122"/>
              </a:rPr>
              <a:t>客户</a:t>
            </a:r>
            <a:r>
              <a:rPr lang="en-US" altLang="zh-CN" sz="1600">
                <a:latin typeface="黑体" panose="02010609060101010101" pitchFamily="49" charset="-122"/>
                <a:ea typeface="黑体" panose="02010609060101010101" pitchFamily="49" charset="-122"/>
              </a:rPr>
              <a:t>-</a:t>
            </a:r>
            <a:r>
              <a:rPr lang="zh-CN" altLang="en-US" sz="1600">
                <a:latin typeface="黑体" panose="02010609060101010101" pitchFamily="49" charset="-122"/>
                <a:ea typeface="黑体" panose="02010609060101010101" pitchFamily="49" charset="-122"/>
              </a:rPr>
              <a:t>服务器体系结构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6366"/>
                                        </p:tgtEl>
                                        <p:attrNameLst>
                                          <p:attrName>style.visibility</p:attrName>
                                        </p:attrNameLst>
                                      </p:cBhvr>
                                      <p:to>
                                        <p:strVal val="visible"/>
                                      </p:to>
                                    </p:set>
                                    <p:anim calcmode="lin" valueType="num">
                                      <p:cBhvr additive="base">
                                        <p:cTn id="7" dur="500" fill="hold"/>
                                        <p:tgtEl>
                                          <p:spTgt spid="866366"/>
                                        </p:tgtEl>
                                        <p:attrNameLst>
                                          <p:attrName>ppt_x</p:attrName>
                                        </p:attrNameLst>
                                      </p:cBhvr>
                                      <p:tavLst>
                                        <p:tav tm="0">
                                          <p:val>
                                            <p:strVal val="#ppt_x"/>
                                          </p:val>
                                        </p:tav>
                                        <p:tav tm="100000">
                                          <p:val>
                                            <p:strVal val="#ppt_x"/>
                                          </p:val>
                                        </p:tav>
                                      </p:tavLst>
                                    </p:anim>
                                    <p:anim calcmode="lin" valueType="num">
                                      <p:cBhvr additive="base">
                                        <p:cTn id="8" dur="500" fill="hold"/>
                                        <p:tgtEl>
                                          <p:spTgt spid="8663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66368"/>
                                        </p:tgtEl>
                                        <p:attrNameLst>
                                          <p:attrName>style.visibility</p:attrName>
                                        </p:attrNameLst>
                                      </p:cBhvr>
                                      <p:to>
                                        <p:strVal val="visible"/>
                                      </p:to>
                                    </p:set>
                                    <p:anim calcmode="lin" valueType="num">
                                      <p:cBhvr additive="base">
                                        <p:cTn id="13" dur="500" fill="hold"/>
                                        <p:tgtEl>
                                          <p:spTgt spid="866368"/>
                                        </p:tgtEl>
                                        <p:attrNameLst>
                                          <p:attrName>ppt_x</p:attrName>
                                        </p:attrNameLst>
                                      </p:cBhvr>
                                      <p:tavLst>
                                        <p:tav tm="0">
                                          <p:val>
                                            <p:strVal val="#ppt_x"/>
                                          </p:val>
                                        </p:tav>
                                        <p:tav tm="100000">
                                          <p:val>
                                            <p:strVal val="#ppt_x"/>
                                          </p:val>
                                        </p:tav>
                                      </p:tavLst>
                                    </p:anim>
                                    <p:anim calcmode="lin" valueType="num">
                                      <p:cBhvr additive="base">
                                        <p:cTn id="14" dur="500" fill="hold"/>
                                        <p:tgtEl>
                                          <p:spTgt spid="8663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fill="hold" nodeType="clickEffect">
                                  <p:stCondLst>
                                    <p:cond delay="0"/>
                                  </p:stCondLst>
                                  <p:childTnLst>
                                    <p:anim calcmode="lin" valueType="num">
                                      <p:cBhvr additive="base">
                                        <p:cTn id="18" dur="500"/>
                                        <p:tgtEl>
                                          <p:spTgt spid="866368"/>
                                        </p:tgtEl>
                                        <p:attrNameLst>
                                          <p:attrName>ppt_x</p:attrName>
                                        </p:attrNameLst>
                                      </p:cBhvr>
                                      <p:tavLst>
                                        <p:tav tm="0">
                                          <p:val>
                                            <p:strVal val="ppt_x"/>
                                          </p:val>
                                        </p:tav>
                                        <p:tav tm="100000">
                                          <p:val>
                                            <p:strVal val="ppt_x"/>
                                          </p:val>
                                        </p:tav>
                                      </p:tavLst>
                                    </p:anim>
                                    <p:anim calcmode="lin" valueType="num">
                                      <p:cBhvr additive="base">
                                        <p:cTn id="19" dur="500"/>
                                        <p:tgtEl>
                                          <p:spTgt spid="866368"/>
                                        </p:tgtEl>
                                        <p:attrNameLst>
                                          <p:attrName>ppt_y</p:attrName>
                                        </p:attrNameLst>
                                      </p:cBhvr>
                                      <p:tavLst>
                                        <p:tav tm="0">
                                          <p:val>
                                            <p:strVal val="ppt_y"/>
                                          </p:val>
                                        </p:tav>
                                        <p:tav tm="100000">
                                          <p:val>
                                            <p:strVal val="1+ppt_h/2"/>
                                          </p:val>
                                        </p:tav>
                                      </p:tavLst>
                                    </p:anim>
                                    <p:set>
                                      <p:cBhvr>
                                        <p:cTn id="20" dur="1" fill="hold">
                                          <p:stCondLst>
                                            <p:cond delay="499"/>
                                          </p:stCondLst>
                                        </p:cTn>
                                        <p:tgtEl>
                                          <p:spTgt spid="866368"/>
                                        </p:tgtEl>
                                        <p:attrNameLst>
                                          <p:attrName>style.visibility</p:attrName>
                                        </p:attrNameLst>
                                      </p:cBhvr>
                                      <p:to>
                                        <p:strVal val="hidden"/>
                                      </p:to>
                                    </p:set>
                                  </p:childTnLst>
                                </p:cTn>
                              </p:par>
                              <p:par>
                                <p:cTn id="21" presetID="2" presetClass="entr" presetSubtype="4" fill="hold" nodeType="withEffect">
                                  <p:stCondLst>
                                    <p:cond delay="0"/>
                                  </p:stCondLst>
                                  <p:childTnLst>
                                    <p:set>
                                      <p:cBhvr>
                                        <p:cTn id="22" dur="1" fill="hold">
                                          <p:stCondLst>
                                            <p:cond delay="0"/>
                                          </p:stCondLst>
                                        </p:cTn>
                                        <p:tgtEl>
                                          <p:spTgt spid="866370"/>
                                        </p:tgtEl>
                                        <p:attrNameLst>
                                          <p:attrName>style.visibility</p:attrName>
                                        </p:attrNameLst>
                                      </p:cBhvr>
                                      <p:to>
                                        <p:strVal val="visible"/>
                                      </p:to>
                                    </p:set>
                                    <p:anim calcmode="lin" valueType="num">
                                      <p:cBhvr additive="base">
                                        <p:cTn id="23" dur="500" fill="hold"/>
                                        <p:tgtEl>
                                          <p:spTgt spid="866370"/>
                                        </p:tgtEl>
                                        <p:attrNameLst>
                                          <p:attrName>ppt_x</p:attrName>
                                        </p:attrNameLst>
                                      </p:cBhvr>
                                      <p:tavLst>
                                        <p:tav tm="0">
                                          <p:val>
                                            <p:strVal val="#ppt_x"/>
                                          </p:val>
                                        </p:tav>
                                        <p:tav tm="100000">
                                          <p:val>
                                            <p:strVal val="#ppt_x"/>
                                          </p:val>
                                        </p:tav>
                                      </p:tavLst>
                                    </p:anim>
                                    <p:anim calcmode="lin" valueType="num">
                                      <p:cBhvr additive="base">
                                        <p:cTn id="24" dur="500" fill="hold"/>
                                        <p:tgtEl>
                                          <p:spTgt spid="8663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幻灯片编号占位符 5">
            <a:extLst>
              <a:ext uri="{FF2B5EF4-FFF2-40B4-BE49-F238E27FC236}">
                <a16:creationId xmlns:a16="http://schemas.microsoft.com/office/drawing/2014/main" id="{59E14C9B-54EE-05F7-7317-9C4C37E656C3}"/>
              </a:ext>
            </a:extLst>
          </p:cNvPr>
          <p:cNvSpPr>
            <a:spLocks noGrp="1"/>
          </p:cNvSpPr>
          <p:nvPr>
            <p:ph type="sldNum" sz="quarter" idx="12"/>
          </p:nvPr>
        </p:nvSpPr>
        <p:spPr/>
        <p:txBody>
          <a:bodyPr/>
          <a:lstStyle/>
          <a:p>
            <a:fld id="{EF93B855-EE4D-44EF-9B1D-00AE833DCC70}" type="slidenum">
              <a:rPr lang="zh-CN" altLang="en-US"/>
              <a:pPr/>
              <a:t>441</a:t>
            </a:fld>
            <a:endParaRPr lang="en-US" altLang="zh-CN"/>
          </a:p>
        </p:txBody>
      </p:sp>
      <p:sp>
        <p:nvSpPr>
          <p:cNvPr id="867330" name="Rectangle 2">
            <a:extLst>
              <a:ext uri="{FF2B5EF4-FFF2-40B4-BE49-F238E27FC236}">
                <a16:creationId xmlns:a16="http://schemas.microsoft.com/office/drawing/2014/main" id="{6085C6A9-067F-E36F-BAC5-B47F6785917E}"/>
              </a:ext>
            </a:extLst>
          </p:cNvPr>
          <p:cNvSpPr>
            <a:spLocks noGrp="1" noChangeArrowheads="1"/>
          </p:cNvSpPr>
          <p:nvPr>
            <p:ph type="title"/>
          </p:nvPr>
        </p:nvSpPr>
        <p:spPr>
          <a:xfrm>
            <a:off x="685800" y="742950"/>
            <a:ext cx="7772400" cy="1085850"/>
          </a:xfrm>
        </p:spPr>
        <p:txBody>
          <a:bodyPr/>
          <a:lstStyle/>
          <a:p>
            <a:pPr>
              <a:defRPr/>
            </a:pPr>
            <a:r>
              <a:rPr lang="zh-CN" altLang="en-US" sz="2400" b="1">
                <a:latin typeface="黑体" panose="02010609060101010101" pitchFamily="49" charset="-122"/>
                <a:ea typeface="黑体" panose="02010609060101010101" pitchFamily="49" charset="-122"/>
              </a:rPr>
              <a:t>粗粒度并行与细粒度并行</a:t>
            </a:r>
          </a:p>
        </p:txBody>
      </p:sp>
      <p:pic>
        <p:nvPicPr>
          <p:cNvPr id="15363" name="Picture 4">
            <a:extLst>
              <a:ext uri="{FF2B5EF4-FFF2-40B4-BE49-F238E27FC236}">
                <a16:creationId xmlns:a16="http://schemas.microsoft.com/office/drawing/2014/main" id="{3E17F3A8-CACF-69CE-BFDF-B157E19D4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33563"/>
            <a:ext cx="8477250" cy="43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7346" name="Group 18">
            <a:extLst>
              <a:ext uri="{FF2B5EF4-FFF2-40B4-BE49-F238E27FC236}">
                <a16:creationId xmlns:a16="http://schemas.microsoft.com/office/drawing/2014/main" id="{B5BF9B56-C57A-0023-95AA-D81341C14CBB}"/>
              </a:ext>
            </a:extLst>
          </p:cNvPr>
          <p:cNvGrpSpPr>
            <a:grpSpLocks/>
          </p:cNvGrpSpPr>
          <p:nvPr/>
        </p:nvGrpSpPr>
        <p:grpSpPr bwMode="auto">
          <a:xfrm>
            <a:off x="1104900" y="2124075"/>
            <a:ext cx="6248400" cy="19050"/>
            <a:chOff x="696" y="1338"/>
            <a:chExt cx="3936" cy="12"/>
          </a:xfrm>
        </p:grpSpPr>
        <p:sp>
          <p:nvSpPr>
            <p:cNvPr id="867333" name="Line 5">
              <a:extLst>
                <a:ext uri="{FF2B5EF4-FFF2-40B4-BE49-F238E27FC236}">
                  <a16:creationId xmlns:a16="http://schemas.microsoft.com/office/drawing/2014/main" id="{49A003D5-72FE-B66B-5745-96E36E06490B}"/>
                </a:ext>
              </a:extLst>
            </p:cNvPr>
            <p:cNvSpPr>
              <a:spLocks noChangeShapeType="1"/>
            </p:cNvSpPr>
            <p:nvPr/>
          </p:nvSpPr>
          <p:spPr bwMode="auto">
            <a:xfrm>
              <a:off x="696" y="1338"/>
              <a:ext cx="19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34" name="Line 6">
              <a:extLst>
                <a:ext uri="{FF2B5EF4-FFF2-40B4-BE49-F238E27FC236}">
                  <a16:creationId xmlns:a16="http://schemas.microsoft.com/office/drawing/2014/main" id="{042E9159-089A-111C-1112-2FFB2877F849}"/>
                </a:ext>
              </a:extLst>
            </p:cNvPr>
            <p:cNvSpPr>
              <a:spLocks noChangeShapeType="1"/>
            </p:cNvSpPr>
            <p:nvPr/>
          </p:nvSpPr>
          <p:spPr bwMode="auto">
            <a:xfrm>
              <a:off x="3834" y="1350"/>
              <a:ext cx="79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7335" name="Line 7">
              <a:extLst>
                <a:ext uri="{FF2B5EF4-FFF2-40B4-BE49-F238E27FC236}">
                  <a16:creationId xmlns:a16="http://schemas.microsoft.com/office/drawing/2014/main" id="{D6204E5F-8141-5A85-0AAF-E7C7803AA5AB}"/>
                </a:ext>
              </a:extLst>
            </p:cNvPr>
            <p:cNvSpPr>
              <a:spLocks noChangeShapeType="1"/>
            </p:cNvSpPr>
            <p:nvPr/>
          </p:nvSpPr>
          <p:spPr bwMode="auto">
            <a:xfrm>
              <a:off x="1278" y="1344"/>
              <a:ext cx="37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7347" name="Group 19">
            <a:extLst>
              <a:ext uri="{FF2B5EF4-FFF2-40B4-BE49-F238E27FC236}">
                <a16:creationId xmlns:a16="http://schemas.microsoft.com/office/drawing/2014/main" id="{B314D1FC-606C-1032-412F-6D1158549510}"/>
              </a:ext>
            </a:extLst>
          </p:cNvPr>
          <p:cNvGrpSpPr>
            <a:grpSpLocks/>
          </p:cNvGrpSpPr>
          <p:nvPr/>
        </p:nvGrpSpPr>
        <p:grpSpPr bwMode="auto">
          <a:xfrm>
            <a:off x="571500" y="2428875"/>
            <a:ext cx="8181975" cy="638175"/>
            <a:chOff x="360" y="1530"/>
            <a:chExt cx="5154" cy="402"/>
          </a:xfrm>
        </p:grpSpPr>
        <p:sp>
          <p:nvSpPr>
            <p:cNvPr id="867336" name="Line 8">
              <a:extLst>
                <a:ext uri="{FF2B5EF4-FFF2-40B4-BE49-F238E27FC236}">
                  <a16:creationId xmlns:a16="http://schemas.microsoft.com/office/drawing/2014/main" id="{527323EE-7F69-4F95-E17E-17318ABD0AE3}"/>
                </a:ext>
              </a:extLst>
            </p:cNvPr>
            <p:cNvSpPr>
              <a:spLocks noChangeShapeType="1"/>
            </p:cNvSpPr>
            <p:nvPr/>
          </p:nvSpPr>
          <p:spPr bwMode="auto">
            <a:xfrm>
              <a:off x="2526" y="1530"/>
              <a:ext cx="420"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7337" name="Line 9">
              <a:extLst>
                <a:ext uri="{FF2B5EF4-FFF2-40B4-BE49-F238E27FC236}">
                  <a16:creationId xmlns:a16="http://schemas.microsoft.com/office/drawing/2014/main" id="{25BF09BD-70C3-2145-4C4E-0704F4D75512}"/>
                </a:ext>
              </a:extLst>
            </p:cNvPr>
            <p:cNvSpPr>
              <a:spLocks noChangeShapeType="1"/>
            </p:cNvSpPr>
            <p:nvPr/>
          </p:nvSpPr>
          <p:spPr bwMode="auto">
            <a:xfrm>
              <a:off x="3372" y="1542"/>
              <a:ext cx="71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38" name="Line 10">
              <a:extLst>
                <a:ext uri="{FF2B5EF4-FFF2-40B4-BE49-F238E27FC236}">
                  <a16:creationId xmlns:a16="http://schemas.microsoft.com/office/drawing/2014/main" id="{865FC753-5D87-A7A1-2C48-3C794EBD0ED1}"/>
                </a:ext>
              </a:extLst>
            </p:cNvPr>
            <p:cNvSpPr>
              <a:spLocks noChangeShapeType="1"/>
            </p:cNvSpPr>
            <p:nvPr/>
          </p:nvSpPr>
          <p:spPr bwMode="auto">
            <a:xfrm flipV="1">
              <a:off x="3102" y="1728"/>
              <a:ext cx="1440"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7339" name="Line 11">
              <a:extLst>
                <a:ext uri="{FF2B5EF4-FFF2-40B4-BE49-F238E27FC236}">
                  <a16:creationId xmlns:a16="http://schemas.microsoft.com/office/drawing/2014/main" id="{ACBE4E0A-74D4-91A6-B98E-C7CC9C91AAFE}"/>
                </a:ext>
              </a:extLst>
            </p:cNvPr>
            <p:cNvSpPr>
              <a:spLocks noChangeShapeType="1"/>
            </p:cNvSpPr>
            <p:nvPr/>
          </p:nvSpPr>
          <p:spPr bwMode="auto">
            <a:xfrm>
              <a:off x="4776" y="1728"/>
              <a:ext cx="73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40" name="Line 12">
              <a:extLst>
                <a:ext uri="{FF2B5EF4-FFF2-40B4-BE49-F238E27FC236}">
                  <a16:creationId xmlns:a16="http://schemas.microsoft.com/office/drawing/2014/main" id="{424A85A5-99B3-5C2C-DB0B-01E928C7649F}"/>
                </a:ext>
              </a:extLst>
            </p:cNvPr>
            <p:cNvSpPr>
              <a:spLocks noChangeShapeType="1"/>
            </p:cNvSpPr>
            <p:nvPr/>
          </p:nvSpPr>
          <p:spPr bwMode="auto">
            <a:xfrm>
              <a:off x="360" y="1932"/>
              <a:ext cx="53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41" name="Line 13">
              <a:extLst>
                <a:ext uri="{FF2B5EF4-FFF2-40B4-BE49-F238E27FC236}">
                  <a16:creationId xmlns:a16="http://schemas.microsoft.com/office/drawing/2014/main" id="{A7483BDD-1E35-7A27-FCC0-82D41CC5699F}"/>
                </a:ext>
              </a:extLst>
            </p:cNvPr>
            <p:cNvSpPr>
              <a:spLocks noChangeShapeType="1"/>
            </p:cNvSpPr>
            <p:nvPr/>
          </p:nvSpPr>
          <p:spPr bwMode="auto">
            <a:xfrm>
              <a:off x="1980" y="1932"/>
              <a:ext cx="108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7345" name="Group 17">
            <a:extLst>
              <a:ext uri="{FF2B5EF4-FFF2-40B4-BE49-F238E27FC236}">
                <a16:creationId xmlns:a16="http://schemas.microsoft.com/office/drawing/2014/main" id="{44796AB0-D0B5-C1E9-4EA0-E5B027D4409D}"/>
              </a:ext>
            </a:extLst>
          </p:cNvPr>
          <p:cNvGrpSpPr>
            <a:grpSpLocks/>
          </p:cNvGrpSpPr>
          <p:nvPr/>
        </p:nvGrpSpPr>
        <p:grpSpPr bwMode="auto">
          <a:xfrm>
            <a:off x="1638300" y="4600575"/>
            <a:ext cx="4991100" cy="304800"/>
            <a:chOff x="1032" y="2898"/>
            <a:chExt cx="3144" cy="192"/>
          </a:xfrm>
        </p:grpSpPr>
        <p:sp>
          <p:nvSpPr>
            <p:cNvPr id="867342" name="Line 14">
              <a:extLst>
                <a:ext uri="{FF2B5EF4-FFF2-40B4-BE49-F238E27FC236}">
                  <a16:creationId xmlns:a16="http://schemas.microsoft.com/office/drawing/2014/main" id="{4F9C114B-117F-608F-41DD-5E37B74544B8}"/>
                </a:ext>
              </a:extLst>
            </p:cNvPr>
            <p:cNvSpPr>
              <a:spLocks noChangeShapeType="1"/>
            </p:cNvSpPr>
            <p:nvPr/>
          </p:nvSpPr>
          <p:spPr bwMode="auto">
            <a:xfrm>
              <a:off x="1032" y="2898"/>
              <a:ext cx="212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43" name="Line 15">
              <a:extLst>
                <a:ext uri="{FF2B5EF4-FFF2-40B4-BE49-F238E27FC236}">
                  <a16:creationId xmlns:a16="http://schemas.microsoft.com/office/drawing/2014/main" id="{A9D8AA6D-D15E-D051-8C1F-7A16CBDCF383}"/>
                </a:ext>
              </a:extLst>
            </p:cNvPr>
            <p:cNvSpPr>
              <a:spLocks noChangeShapeType="1"/>
            </p:cNvSpPr>
            <p:nvPr/>
          </p:nvSpPr>
          <p:spPr bwMode="auto">
            <a:xfrm>
              <a:off x="3420" y="2904"/>
              <a:ext cx="756"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44" name="Line 16">
              <a:extLst>
                <a:ext uri="{FF2B5EF4-FFF2-40B4-BE49-F238E27FC236}">
                  <a16:creationId xmlns:a16="http://schemas.microsoft.com/office/drawing/2014/main" id="{6C3C1986-CE2E-9163-C64A-BBBCD3336D59}"/>
                </a:ext>
              </a:extLst>
            </p:cNvPr>
            <p:cNvSpPr>
              <a:spLocks noChangeShapeType="1"/>
            </p:cNvSpPr>
            <p:nvPr/>
          </p:nvSpPr>
          <p:spPr bwMode="auto">
            <a:xfrm>
              <a:off x="1170" y="3090"/>
              <a:ext cx="237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7353" name="Group 25">
            <a:extLst>
              <a:ext uri="{FF2B5EF4-FFF2-40B4-BE49-F238E27FC236}">
                <a16:creationId xmlns:a16="http://schemas.microsoft.com/office/drawing/2014/main" id="{8C86C63B-C023-A124-F521-671B0498DA42}"/>
              </a:ext>
            </a:extLst>
          </p:cNvPr>
          <p:cNvGrpSpPr>
            <a:grpSpLocks/>
          </p:cNvGrpSpPr>
          <p:nvPr/>
        </p:nvGrpSpPr>
        <p:grpSpPr bwMode="auto">
          <a:xfrm>
            <a:off x="1666875" y="5534025"/>
            <a:ext cx="4533900" cy="619125"/>
            <a:chOff x="1050" y="3486"/>
            <a:chExt cx="2856" cy="390"/>
          </a:xfrm>
        </p:grpSpPr>
        <p:sp>
          <p:nvSpPr>
            <p:cNvPr id="867348" name="Line 20">
              <a:extLst>
                <a:ext uri="{FF2B5EF4-FFF2-40B4-BE49-F238E27FC236}">
                  <a16:creationId xmlns:a16="http://schemas.microsoft.com/office/drawing/2014/main" id="{CE1CBDD0-4F03-7753-6F95-FBBD95D83A61}"/>
                </a:ext>
              </a:extLst>
            </p:cNvPr>
            <p:cNvSpPr>
              <a:spLocks noChangeShapeType="1"/>
            </p:cNvSpPr>
            <p:nvPr/>
          </p:nvSpPr>
          <p:spPr bwMode="auto">
            <a:xfrm>
              <a:off x="1266" y="3498"/>
              <a:ext cx="21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49" name="Line 21">
              <a:extLst>
                <a:ext uri="{FF2B5EF4-FFF2-40B4-BE49-F238E27FC236}">
                  <a16:creationId xmlns:a16="http://schemas.microsoft.com/office/drawing/2014/main" id="{142C8225-34EA-2343-AA29-BAC33C5D1DC4}"/>
                </a:ext>
              </a:extLst>
            </p:cNvPr>
            <p:cNvSpPr>
              <a:spLocks noChangeShapeType="1"/>
            </p:cNvSpPr>
            <p:nvPr/>
          </p:nvSpPr>
          <p:spPr bwMode="auto">
            <a:xfrm>
              <a:off x="2700" y="3486"/>
              <a:ext cx="47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50" name="Line 22">
              <a:extLst>
                <a:ext uri="{FF2B5EF4-FFF2-40B4-BE49-F238E27FC236}">
                  <a16:creationId xmlns:a16="http://schemas.microsoft.com/office/drawing/2014/main" id="{8DEF07DE-E9C9-AAA7-422D-3D44912020D6}"/>
                </a:ext>
              </a:extLst>
            </p:cNvPr>
            <p:cNvSpPr>
              <a:spLocks noChangeShapeType="1"/>
            </p:cNvSpPr>
            <p:nvPr/>
          </p:nvSpPr>
          <p:spPr bwMode="auto">
            <a:xfrm>
              <a:off x="1050" y="3678"/>
              <a:ext cx="144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51" name="Line 23">
              <a:extLst>
                <a:ext uri="{FF2B5EF4-FFF2-40B4-BE49-F238E27FC236}">
                  <a16:creationId xmlns:a16="http://schemas.microsoft.com/office/drawing/2014/main" id="{461CDC05-9212-E679-4A9E-AF229A905E82}"/>
                </a:ext>
              </a:extLst>
            </p:cNvPr>
            <p:cNvSpPr>
              <a:spLocks noChangeShapeType="1"/>
            </p:cNvSpPr>
            <p:nvPr/>
          </p:nvSpPr>
          <p:spPr bwMode="auto">
            <a:xfrm>
              <a:off x="3084" y="3690"/>
              <a:ext cx="82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7352" name="Line 24">
              <a:extLst>
                <a:ext uri="{FF2B5EF4-FFF2-40B4-BE49-F238E27FC236}">
                  <a16:creationId xmlns:a16="http://schemas.microsoft.com/office/drawing/2014/main" id="{F6020E4F-B3B0-B091-0E1C-DE4A2B85E91C}"/>
                </a:ext>
              </a:extLst>
            </p:cNvPr>
            <p:cNvSpPr>
              <a:spLocks noChangeShapeType="1"/>
            </p:cNvSpPr>
            <p:nvPr/>
          </p:nvSpPr>
          <p:spPr bwMode="auto">
            <a:xfrm>
              <a:off x="1410" y="3876"/>
              <a:ext cx="22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
        <p:nvSpPr>
          <p:cNvPr id="867354" name="AutoShape 4">
            <a:extLst>
              <a:ext uri="{FF2B5EF4-FFF2-40B4-BE49-F238E27FC236}">
                <a16:creationId xmlns:a16="http://schemas.microsoft.com/office/drawing/2014/main" id="{9B8655EF-905E-C1FB-A235-ADD132F600AC}"/>
              </a:ext>
            </a:extLst>
          </p:cNvPr>
          <p:cNvSpPr>
            <a:spLocks noChangeArrowheads="1"/>
          </p:cNvSpPr>
          <p:nvPr/>
        </p:nvSpPr>
        <p:spPr bwMode="auto">
          <a:xfrm>
            <a:off x="7162800" y="896938"/>
            <a:ext cx="1730375" cy="809625"/>
          </a:xfrm>
          <a:prstGeom prst="cloudCallout">
            <a:avLst>
              <a:gd name="adj1" fmla="val 53301"/>
              <a:gd name="adj2" fmla="val 72940"/>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3)</a:t>
            </a:r>
            <a:r>
              <a:rPr lang="zh-CN" altLang="en-US" sz="1200"/>
              <a:t>粗粒度并行与细粒度并行的根本差别</a:t>
            </a:r>
            <a:r>
              <a:rPr lang="en-US" altLang="zh-CN" sz="1200"/>
              <a:t>? </a:t>
            </a:r>
          </a:p>
        </p:txBody>
      </p:sp>
      <p:sp>
        <p:nvSpPr>
          <p:cNvPr id="867355" name="Rectangle 27">
            <a:extLst>
              <a:ext uri="{FF2B5EF4-FFF2-40B4-BE49-F238E27FC236}">
                <a16:creationId xmlns:a16="http://schemas.microsoft.com/office/drawing/2014/main" id="{AAD82B46-E3B0-AC0D-EBFE-254F80D89867}"/>
              </a:ext>
            </a:extLst>
          </p:cNvPr>
          <p:cNvSpPr>
            <a:spLocks noChangeArrowheads="1"/>
          </p:cNvSpPr>
          <p:nvPr/>
        </p:nvSpPr>
        <p:spPr bwMode="auto">
          <a:xfrm>
            <a:off x="952500" y="133350"/>
            <a:ext cx="7772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r" eaLnBrk="0" hangingPunct="0">
              <a:defRPr/>
            </a:pPr>
            <a:r>
              <a:rPr lang="zh-CN" altLang="en-US" sz="1600">
                <a:latin typeface="黑体" panose="02010609060101010101" pitchFamily="49" charset="-122"/>
                <a:ea typeface="黑体" panose="02010609060101010101" pitchFamily="49" charset="-122"/>
              </a:rPr>
              <a:t>一 集中式体系结构</a:t>
            </a:r>
            <a:r>
              <a:rPr lang="en-US" altLang="zh-CN" sz="1600">
                <a:latin typeface="黑体" panose="02010609060101010101" pitchFamily="49" charset="-122"/>
                <a:ea typeface="黑体" panose="02010609060101010101" pitchFamily="49" charset="-122"/>
              </a:rPr>
              <a:t>&amp;</a:t>
            </a:r>
            <a:r>
              <a:rPr lang="zh-CN" altLang="en-US" sz="1600">
                <a:latin typeface="黑体" panose="02010609060101010101" pitchFamily="49" charset="-122"/>
                <a:ea typeface="黑体" panose="02010609060101010101" pitchFamily="49" charset="-122"/>
              </a:rPr>
              <a:t>客户</a:t>
            </a:r>
            <a:r>
              <a:rPr lang="en-US" altLang="zh-CN" sz="1600">
                <a:latin typeface="黑体" panose="02010609060101010101" pitchFamily="49" charset="-122"/>
                <a:ea typeface="黑体" panose="02010609060101010101" pitchFamily="49" charset="-122"/>
              </a:rPr>
              <a:t>-</a:t>
            </a:r>
            <a:r>
              <a:rPr lang="zh-CN" altLang="en-US" sz="1600">
                <a:latin typeface="黑体" panose="02010609060101010101" pitchFamily="49" charset="-122"/>
                <a:ea typeface="黑体" panose="02010609060101010101" pitchFamily="49" charset="-122"/>
              </a:rPr>
              <a:t>服务器体系结构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7346"/>
                                        </p:tgtEl>
                                        <p:attrNameLst>
                                          <p:attrName>style.visibility</p:attrName>
                                        </p:attrNameLst>
                                      </p:cBhvr>
                                      <p:to>
                                        <p:strVal val="visible"/>
                                      </p:to>
                                    </p:set>
                                    <p:anim calcmode="lin" valueType="num">
                                      <p:cBhvr additive="base">
                                        <p:cTn id="7" dur="500" fill="hold"/>
                                        <p:tgtEl>
                                          <p:spTgt spid="867346"/>
                                        </p:tgtEl>
                                        <p:attrNameLst>
                                          <p:attrName>ppt_x</p:attrName>
                                        </p:attrNameLst>
                                      </p:cBhvr>
                                      <p:tavLst>
                                        <p:tav tm="0">
                                          <p:val>
                                            <p:strVal val="#ppt_x"/>
                                          </p:val>
                                        </p:tav>
                                        <p:tav tm="100000">
                                          <p:val>
                                            <p:strVal val="#ppt_x"/>
                                          </p:val>
                                        </p:tav>
                                      </p:tavLst>
                                    </p:anim>
                                    <p:anim calcmode="lin" valueType="num">
                                      <p:cBhvr additive="base">
                                        <p:cTn id="8" dur="500" fill="hold"/>
                                        <p:tgtEl>
                                          <p:spTgt spid="8673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67347"/>
                                        </p:tgtEl>
                                        <p:attrNameLst>
                                          <p:attrName>style.visibility</p:attrName>
                                        </p:attrNameLst>
                                      </p:cBhvr>
                                      <p:to>
                                        <p:strVal val="visible"/>
                                      </p:to>
                                    </p:set>
                                    <p:anim calcmode="lin" valueType="num">
                                      <p:cBhvr additive="base">
                                        <p:cTn id="13" dur="500" fill="hold"/>
                                        <p:tgtEl>
                                          <p:spTgt spid="867347"/>
                                        </p:tgtEl>
                                        <p:attrNameLst>
                                          <p:attrName>ppt_x</p:attrName>
                                        </p:attrNameLst>
                                      </p:cBhvr>
                                      <p:tavLst>
                                        <p:tav tm="0">
                                          <p:val>
                                            <p:strVal val="#ppt_x"/>
                                          </p:val>
                                        </p:tav>
                                        <p:tav tm="100000">
                                          <p:val>
                                            <p:strVal val="#ppt_x"/>
                                          </p:val>
                                        </p:tav>
                                      </p:tavLst>
                                    </p:anim>
                                    <p:anim calcmode="lin" valueType="num">
                                      <p:cBhvr additive="base">
                                        <p:cTn id="14" dur="500" fill="hold"/>
                                        <p:tgtEl>
                                          <p:spTgt spid="86734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67345"/>
                                        </p:tgtEl>
                                        <p:attrNameLst>
                                          <p:attrName>style.visibility</p:attrName>
                                        </p:attrNameLst>
                                      </p:cBhvr>
                                      <p:to>
                                        <p:strVal val="visible"/>
                                      </p:to>
                                    </p:set>
                                    <p:anim calcmode="lin" valueType="num">
                                      <p:cBhvr additive="base">
                                        <p:cTn id="19" dur="500" fill="hold"/>
                                        <p:tgtEl>
                                          <p:spTgt spid="867345"/>
                                        </p:tgtEl>
                                        <p:attrNameLst>
                                          <p:attrName>ppt_x</p:attrName>
                                        </p:attrNameLst>
                                      </p:cBhvr>
                                      <p:tavLst>
                                        <p:tav tm="0">
                                          <p:val>
                                            <p:strVal val="#ppt_x"/>
                                          </p:val>
                                        </p:tav>
                                        <p:tav tm="100000">
                                          <p:val>
                                            <p:strVal val="#ppt_x"/>
                                          </p:val>
                                        </p:tav>
                                      </p:tavLst>
                                    </p:anim>
                                    <p:anim calcmode="lin" valueType="num">
                                      <p:cBhvr additive="base">
                                        <p:cTn id="20" dur="500" fill="hold"/>
                                        <p:tgtEl>
                                          <p:spTgt spid="86734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67353"/>
                                        </p:tgtEl>
                                        <p:attrNameLst>
                                          <p:attrName>style.visibility</p:attrName>
                                        </p:attrNameLst>
                                      </p:cBhvr>
                                      <p:to>
                                        <p:strVal val="visible"/>
                                      </p:to>
                                    </p:set>
                                    <p:anim calcmode="lin" valueType="num">
                                      <p:cBhvr additive="base">
                                        <p:cTn id="25" dur="500" fill="hold"/>
                                        <p:tgtEl>
                                          <p:spTgt spid="867353"/>
                                        </p:tgtEl>
                                        <p:attrNameLst>
                                          <p:attrName>ppt_x</p:attrName>
                                        </p:attrNameLst>
                                      </p:cBhvr>
                                      <p:tavLst>
                                        <p:tav tm="0">
                                          <p:val>
                                            <p:strVal val="#ppt_x"/>
                                          </p:val>
                                        </p:tav>
                                        <p:tav tm="100000">
                                          <p:val>
                                            <p:strVal val="#ppt_x"/>
                                          </p:val>
                                        </p:tav>
                                      </p:tavLst>
                                    </p:anim>
                                    <p:anim calcmode="lin" valueType="num">
                                      <p:cBhvr additive="base">
                                        <p:cTn id="26" dur="500" fill="hold"/>
                                        <p:tgtEl>
                                          <p:spTgt spid="8673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幻灯片编号占位符 5">
            <a:extLst>
              <a:ext uri="{FF2B5EF4-FFF2-40B4-BE49-F238E27FC236}">
                <a16:creationId xmlns:a16="http://schemas.microsoft.com/office/drawing/2014/main" id="{15B5ED62-1025-6C56-F8EE-D980B3C78155}"/>
              </a:ext>
            </a:extLst>
          </p:cNvPr>
          <p:cNvSpPr>
            <a:spLocks noGrp="1"/>
          </p:cNvSpPr>
          <p:nvPr>
            <p:ph type="sldNum" sz="quarter" idx="12"/>
          </p:nvPr>
        </p:nvSpPr>
        <p:spPr/>
        <p:txBody>
          <a:bodyPr/>
          <a:lstStyle/>
          <a:p>
            <a:fld id="{71B78958-27EE-48FF-A4EE-E6CD54FC51CD}" type="slidenum">
              <a:rPr lang="zh-CN" altLang="en-US"/>
              <a:pPr/>
              <a:t>442</a:t>
            </a:fld>
            <a:endParaRPr lang="en-US" altLang="zh-CN"/>
          </a:p>
        </p:txBody>
      </p:sp>
      <p:sp>
        <p:nvSpPr>
          <p:cNvPr id="869378" name="Rectangle 2">
            <a:extLst>
              <a:ext uri="{FF2B5EF4-FFF2-40B4-BE49-F238E27FC236}">
                <a16:creationId xmlns:a16="http://schemas.microsoft.com/office/drawing/2014/main" id="{B1D7B321-6E10-9A97-DE41-133FDDE962E7}"/>
              </a:ext>
            </a:extLst>
          </p:cNvPr>
          <p:cNvSpPr>
            <a:spLocks noGrp="1" noChangeArrowheads="1"/>
          </p:cNvSpPr>
          <p:nvPr>
            <p:ph type="title"/>
          </p:nvPr>
        </p:nvSpPr>
        <p:spPr>
          <a:xfrm>
            <a:off x="590550" y="914400"/>
            <a:ext cx="7772400" cy="638175"/>
          </a:xfrm>
        </p:spPr>
        <p:txBody>
          <a:bodyPr/>
          <a:lstStyle/>
          <a:p>
            <a:pPr>
              <a:defRPr/>
            </a:pPr>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客户</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服务器体系结构</a:t>
            </a:r>
            <a:endParaRPr lang="en-US" altLang="zh-CN" sz="1800" b="1">
              <a:solidFill>
                <a:srgbClr val="0066FF"/>
              </a:solidFill>
              <a:latin typeface="黑体" panose="02010609060101010101" pitchFamily="49" charset="-122"/>
              <a:ea typeface="黑体" panose="02010609060101010101" pitchFamily="49" charset="-122"/>
            </a:endParaRPr>
          </a:p>
        </p:txBody>
      </p:sp>
      <p:pic>
        <p:nvPicPr>
          <p:cNvPr id="17411" name="Picture 4">
            <a:extLst>
              <a:ext uri="{FF2B5EF4-FFF2-40B4-BE49-F238E27FC236}">
                <a16:creationId xmlns:a16="http://schemas.microsoft.com/office/drawing/2014/main" id="{02CC861F-840C-7110-E4B9-7418E2A72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8" y="1862138"/>
            <a:ext cx="35147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2" name="Group 15">
            <a:extLst>
              <a:ext uri="{FF2B5EF4-FFF2-40B4-BE49-F238E27FC236}">
                <a16:creationId xmlns:a16="http://schemas.microsoft.com/office/drawing/2014/main" id="{06ECDA33-B7D2-2332-321D-9BF1876711A2}"/>
              </a:ext>
            </a:extLst>
          </p:cNvPr>
          <p:cNvGrpSpPr>
            <a:grpSpLocks/>
          </p:cNvGrpSpPr>
          <p:nvPr/>
        </p:nvGrpSpPr>
        <p:grpSpPr bwMode="auto">
          <a:xfrm>
            <a:off x="252413" y="4543425"/>
            <a:ext cx="8628062" cy="1862138"/>
            <a:chOff x="177" y="2892"/>
            <a:chExt cx="5417" cy="1173"/>
          </a:xfrm>
        </p:grpSpPr>
        <p:pic>
          <p:nvPicPr>
            <p:cNvPr id="17413" name="Picture 8">
              <a:extLst>
                <a:ext uri="{FF2B5EF4-FFF2-40B4-BE49-F238E27FC236}">
                  <a16:creationId xmlns:a16="http://schemas.microsoft.com/office/drawing/2014/main" id="{11D51B19-1918-4581-144C-112D27316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 y="2892"/>
              <a:ext cx="541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0">
              <a:extLst>
                <a:ext uri="{FF2B5EF4-FFF2-40B4-BE49-F238E27FC236}">
                  <a16:creationId xmlns:a16="http://schemas.microsoft.com/office/drawing/2014/main" id="{A06B7DD4-CFAB-968A-231A-2E55DDC9B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 y="3213"/>
              <a:ext cx="5417"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15" name="Picture 2" descr="D:\上课课件\数据库系统\网院数据库\最终版\图片\sjkyl-tp-xxnr-110102-02.jpg">
            <a:extLst>
              <a:ext uri="{FF2B5EF4-FFF2-40B4-BE49-F238E27FC236}">
                <a16:creationId xmlns:a16="http://schemas.microsoft.com/office/drawing/2014/main" id="{B6397FCC-4D95-9E5F-A00D-AF7BC5830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275" y="1866900"/>
            <a:ext cx="2185988"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9401" name="AutoShape 25">
            <a:extLst>
              <a:ext uri="{FF2B5EF4-FFF2-40B4-BE49-F238E27FC236}">
                <a16:creationId xmlns:a16="http://schemas.microsoft.com/office/drawing/2014/main" id="{54817F37-30F5-0D38-8D3B-9E2791CFC68D}"/>
              </a:ext>
            </a:extLst>
          </p:cNvPr>
          <p:cNvSpPr>
            <a:spLocks noChangeArrowheads="1"/>
          </p:cNvSpPr>
          <p:nvPr/>
        </p:nvSpPr>
        <p:spPr bwMode="auto">
          <a:xfrm>
            <a:off x="4819650" y="2697163"/>
            <a:ext cx="773113" cy="720725"/>
          </a:xfrm>
          <a:prstGeom prst="rightArrow">
            <a:avLst>
              <a:gd name="adj1" fmla="val 50000"/>
              <a:gd name="adj2" fmla="val 26817"/>
            </a:avLst>
          </a:prstGeom>
          <a:noFill/>
          <a:ln w="19050">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a:t>三层</a:t>
            </a:r>
          </a:p>
          <a:p>
            <a:pPr algn="ctr" eaLnBrk="0" hangingPunct="0">
              <a:defRPr/>
            </a:pPr>
            <a:r>
              <a:rPr lang="en-US" altLang="zh-CN"/>
              <a:t>B/S</a:t>
            </a:r>
            <a:r>
              <a:rPr lang="zh-CN" altLang="en-US"/>
              <a:t>架构</a:t>
            </a:r>
          </a:p>
        </p:txBody>
      </p:sp>
      <p:grpSp>
        <p:nvGrpSpPr>
          <p:cNvPr id="869403" name="Group 27">
            <a:extLst>
              <a:ext uri="{FF2B5EF4-FFF2-40B4-BE49-F238E27FC236}">
                <a16:creationId xmlns:a16="http://schemas.microsoft.com/office/drawing/2014/main" id="{ACDD53EA-6EDB-B975-CD8D-FCEBFF85EBC3}"/>
              </a:ext>
            </a:extLst>
          </p:cNvPr>
          <p:cNvGrpSpPr>
            <a:grpSpLocks/>
          </p:cNvGrpSpPr>
          <p:nvPr/>
        </p:nvGrpSpPr>
        <p:grpSpPr bwMode="auto">
          <a:xfrm>
            <a:off x="1814513" y="3649663"/>
            <a:ext cx="2938462" cy="674687"/>
            <a:chOff x="1143" y="2317"/>
            <a:chExt cx="1851" cy="425"/>
          </a:xfrm>
        </p:grpSpPr>
        <p:grpSp>
          <p:nvGrpSpPr>
            <p:cNvPr id="17418" name="Group 18">
              <a:extLst>
                <a:ext uri="{FF2B5EF4-FFF2-40B4-BE49-F238E27FC236}">
                  <a16:creationId xmlns:a16="http://schemas.microsoft.com/office/drawing/2014/main" id="{AC91540B-9586-0531-9198-5C6749568848}"/>
                </a:ext>
              </a:extLst>
            </p:cNvPr>
            <p:cNvGrpSpPr>
              <a:grpSpLocks/>
            </p:cNvGrpSpPr>
            <p:nvPr/>
          </p:nvGrpSpPr>
          <p:grpSpPr bwMode="auto">
            <a:xfrm>
              <a:off x="1143" y="2532"/>
              <a:ext cx="1851" cy="210"/>
              <a:chOff x="453" y="2286"/>
              <a:chExt cx="1797" cy="168"/>
            </a:xfrm>
          </p:grpSpPr>
          <p:grpSp>
            <p:nvGrpSpPr>
              <p:cNvPr id="17419" name="Group 7">
                <a:extLst>
                  <a:ext uri="{FF2B5EF4-FFF2-40B4-BE49-F238E27FC236}">
                    <a16:creationId xmlns:a16="http://schemas.microsoft.com/office/drawing/2014/main" id="{DF35EFDF-D22D-C28F-8E79-D4A1152B2E52}"/>
                  </a:ext>
                </a:extLst>
              </p:cNvPr>
              <p:cNvGrpSpPr>
                <a:grpSpLocks/>
              </p:cNvGrpSpPr>
              <p:nvPr/>
            </p:nvGrpSpPr>
            <p:grpSpPr bwMode="auto">
              <a:xfrm>
                <a:off x="453" y="2286"/>
                <a:ext cx="1782" cy="168"/>
                <a:chOff x="2313" y="2682"/>
                <a:chExt cx="1782" cy="168"/>
              </a:xfrm>
            </p:grpSpPr>
            <p:pic>
              <p:nvPicPr>
                <p:cNvPr id="17420" name="Picture 5">
                  <a:extLst>
                    <a:ext uri="{FF2B5EF4-FFF2-40B4-BE49-F238E27FC236}">
                      <a16:creationId xmlns:a16="http://schemas.microsoft.com/office/drawing/2014/main" id="{41BF60C2-264B-82A9-F109-5A100EF1A1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3" y="2685"/>
                  <a:ext cx="79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6">
                  <a:extLst>
                    <a:ext uri="{FF2B5EF4-FFF2-40B4-BE49-F238E27FC236}">
                      <a16:creationId xmlns:a16="http://schemas.microsoft.com/office/drawing/2014/main" id="{01BC6B15-A19B-40A2-EC73-9430E00D06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5" y="2682"/>
                  <a:ext cx="99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9393" name="Rectangle 17">
                <a:extLst>
                  <a:ext uri="{FF2B5EF4-FFF2-40B4-BE49-F238E27FC236}">
                    <a16:creationId xmlns:a16="http://schemas.microsoft.com/office/drawing/2014/main" id="{1F575491-10CD-08DF-E499-F5D2FE1945DE}"/>
                  </a:ext>
                </a:extLst>
              </p:cNvPr>
              <p:cNvSpPr>
                <a:spLocks noChangeArrowheads="1"/>
              </p:cNvSpPr>
              <p:nvPr/>
            </p:nvSpPr>
            <p:spPr bwMode="auto">
              <a:xfrm>
                <a:off x="456" y="2286"/>
                <a:ext cx="1794" cy="168"/>
              </a:xfrm>
              <a:prstGeom prst="rect">
                <a:avLst/>
              </a:prstGeom>
              <a:noFill/>
              <a:ln w="12700">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endParaRPr lang="zh-CN" altLang="en-US">
                  <a:latin typeface="Helvetica" charset="0"/>
                </a:endParaRPr>
              </a:p>
            </p:txBody>
          </p:sp>
        </p:grpSp>
        <p:sp>
          <p:nvSpPr>
            <p:cNvPr id="869402" name="Rectangle 26">
              <a:extLst>
                <a:ext uri="{FF2B5EF4-FFF2-40B4-BE49-F238E27FC236}">
                  <a16:creationId xmlns:a16="http://schemas.microsoft.com/office/drawing/2014/main" id="{518E2DB6-C8BB-19A1-4AF7-206E5977C6E9}"/>
                </a:ext>
              </a:extLst>
            </p:cNvPr>
            <p:cNvSpPr>
              <a:spLocks noChangeArrowheads="1"/>
            </p:cNvSpPr>
            <p:nvPr/>
          </p:nvSpPr>
          <p:spPr bwMode="auto">
            <a:xfrm>
              <a:off x="1747" y="2317"/>
              <a:ext cx="60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en-US" altLang="zh-CN" sz="1400"/>
                <a:t>(C/S</a:t>
              </a:r>
              <a:r>
                <a:rPr lang="zh-CN" altLang="en-US" sz="1400"/>
                <a:t>架构</a:t>
              </a:r>
              <a:r>
                <a:rPr lang="en-US" altLang="zh-CN" sz="1400"/>
                <a:t>)</a:t>
              </a:r>
              <a:endParaRPr lang="zh-CN" altLang="en-US" sz="1400"/>
            </a:p>
          </p:txBody>
        </p:sp>
      </p:grpSp>
      <p:grpSp>
        <p:nvGrpSpPr>
          <p:cNvPr id="869407" name="Group 31">
            <a:extLst>
              <a:ext uri="{FF2B5EF4-FFF2-40B4-BE49-F238E27FC236}">
                <a16:creationId xmlns:a16="http://schemas.microsoft.com/office/drawing/2014/main" id="{9FF65146-AC54-444E-2B8F-1D0B71C52BD7}"/>
              </a:ext>
            </a:extLst>
          </p:cNvPr>
          <p:cNvGrpSpPr>
            <a:grpSpLocks/>
          </p:cNvGrpSpPr>
          <p:nvPr/>
        </p:nvGrpSpPr>
        <p:grpSpPr bwMode="auto">
          <a:xfrm>
            <a:off x="7372350" y="1533525"/>
            <a:ext cx="1457325" cy="2895600"/>
            <a:chOff x="4644" y="966"/>
            <a:chExt cx="918" cy="1824"/>
          </a:xfrm>
        </p:grpSpPr>
        <p:pic>
          <p:nvPicPr>
            <p:cNvPr id="17425" name="Picture 14">
              <a:extLst>
                <a:ext uri="{FF2B5EF4-FFF2-40B4-BE49-F238E27FC236}">
                  <a16:creationId xmlns:a16="http://schemas.microsoft.com/office/drawing/2014/main" id="{4AE0468A-62C0-D39B-D19A-64C32595D2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 y="966"/>
              <a:ext cx="759" cy="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9397" name="Rectangle 21">
              <a:extLst>
                <a:ext uri="{FF2B5EF4-FFF2-40B4-BE49-F238E27FC236}">
                  <a16:creationId xmlns:a16="http://schemas.microsoft.com/office/drawing/2014/main" id="{01661DC9-20DA-4177-58FD-1362A4B4EF0A}"/>
                </a:ext>
              </a:extLst>
            </p:cNvPr>
            <p:cNvSpPr>
              <a:spLocks noChangeArrowheads="1"/>
            </p:cNvSpPr>
            <p:nvPr/>
          </p:nvSpPr>
          <p:spPr bwMode="auto">
            <a:xfrm>
              <a:off x="4676" y="1281"/>
              <a:ext cx="30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en-US" altLang="zh-CN" sz="1400">
                  <a:solidFill>
                    <a:srgbClr val="0066FF"/>
                  </a:solidFill>
                  <a:latin typeface="Helvetica" charset="0"/>
                </a:rPr>
                <a:t>C</a:t>
              </a:r>
              <a:r>
                <a:rPr lang="zh-CN" altLang="en-US" sz="1400">
                  <a:solidFill>
                    <a:srgbClr val="0066FF"/>
                  </a:solidFill>
                  <a:latin typeface="Helvetica" charset="0"/>
                </a:rPr>
                <a:t>端</a:t>
              </a:r>
            </a:p>
          </p:txBody>
        </p:sp>
        <p:sp>
          <p:nvSpPr>
            <p:cNvPr id="869398" name="Rectangle 22">
              <a:extLst>
                <a:ext uri="{FF2B5EF4-FFF2-40B4-BE49-F238E27FC236}">
                  <a16:creationId xmlns:a16="http://schemas.microsoft.com/office/drawing/2014/main" id="{09491A2E-2721-F284-E9EB-6AA56F630132}"/>
                </a:ext>
              </a:extLst>
            </p:cNvPr>
            <p:cNvSpPr>
              <a:spLocks noChangeArrowheads="1"/>
            </p:cNvSpPr>
            <p:nvPr/>
          </p:nvSpPr>
          <p:spPr bwMode="auto">
            <a:xfrm>
              <a:off x="4679" y="2181"/>
              <a:ext cx="3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en-US" altLang="zh-CN" sz="1400">
                  <a:solidFill>
                    <a:srgbClr val="0066FF"/>
                  </a:solidFill>
                  <a:latin typeface="Helvetica" charset="0"/>
                </a:rPr>
                <a:t>S</a:t>
              </a:r>
              <a:r>
                <a:rPr lang="zh-CN" altLang="en-US" sz="1400">
                  <a:solidFill>
                    <a:srgbClr val="0066FF"/>
                  </a:solidFill>
                  <a:latin typeface="Helvetica" charset="0"/>
                </a:rPr>
                <a:t>端</a:t>
              </a:r>
            </a:p>
          </p:txBody>
        </p:sp>
        <p:sp>
          <p:nvSpPr>
            <p:cNvPr id="869400" name="Line 24">
              <a:extLst>
                <a:ext uri="{FF2B5EF4-FFF2-40B4-BE49-F238E27FC236}">
                  <a16:creationId xmlns:a16="http://schemas.microsoft.com/office/drawing/2014/main" id="{AD837714-C326-4C3A-1EA8-67D6111419E2}"/>
                </a:ext>
              </a:extLst>
            </p:cNvPr>
            <p:cNvSpPr>
              <a:spLocks noChangeShapeType="1"/>
            </p:cNvSpPr>
            <p:nvPr/>
          </p:nvSpPr>
          <p:spPr bwMode="auto">
            <a:xfrm>
              <a:off x="5022" y="2790"/>
              <a:ext cx="15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9404" name="AutoShape 28">
              <a:extLst>
                <a:ext uri="{FF2B5EF4-FFF2-40B4-BE49-F238E27FC236}">
                  <a16:creationId xmlns:a16="http://schemas.microsoft.com/office/drawing/2014/main" id="{FCEA5891-EE35-0D98-2F6E-CC0099AED537}"/>
                </a:ext>
              </a:extLst>
            </p:cNvPr>
            <p:cNvSpPr>
              <a:spLocks noChangeArrowheads="1"/>
            </p:cNvSpPr>
            <p:nvPr/>
          </p:nvSpPr>
          <p:spPr bwMode="auto">
            <a:xfrm>
              <a:off x="4644" y="1800"/>
              <a:ext cx="156" cy="186"/>
            </a:xfrm>
            <a:prstGeom prst="rightArrow">
              <a:avLst>
                <a:gd name="adj1" fmla="val 50000"/>
                <a:gd name="adj2" fmla="val 25000"/>
              </a:avLst>
            </a:prstGeom>
            <a:solidFill>
              <a:schemeClr val="bg1"/>
            </a:solidFill>
            <a:ln w="19050">
              <a:solidFill>
                <a:srgbClr val="0000FF"/>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endParaRPr lang="zh-CN" altLang="en-US">
                <a:latin typeface="Helvetica" charset="0"/>
              </a:endParaRPr>
            </a:p>
          </p:txBody>
        </p:sp>
      </p:grpSp>
      <p:grpSp>
        <p:nvGrpSpPr>
          <p:cNvPr id="869406" name="Group 30">
            <a:extLst>
              <a:ext uri="{FF2B5EF4-FFF2-40B4-BE49-F238E27FC236}">
                <a16:creationId xmlns:a16="http://schemas.microsoft.com/office/drawing/2014/main" id="{264A05B7-037E-38D0-C9CD-F89D24C18CBC}"/>
              </a:ext>
            </a:extLst>
          </p:cNvPr>
          <p:cNvGrpSpPr>
            <a:grpSpLocks/>
          </p:cNvGrpSpPr>
          <p:nvPr/>
        </p:nvGrpSpPr>
        <p:grpSpPr bwMode="auto">
          <a:xfrm>
            <a:off x="254000" y="1628775"/>
            <a:ext cx="1824038" cy="2809875"/>
            <a:chOff x="160" y="1026"/>
            <a:chExt cx="1149" cy="1770"/>
          </a:xfrm>
        </p:grpSpPr>
        <p:pic>
          <p:nvPicPr>
            <p:cNvPr id="17431" name="Picture 13">
              <a:extLst>
                <a:ext uri="{FF2B5EF4-FFF2-40B4-BE49-F238E27FC236}">
                  <a16:creationId xmlns:a16="http://schemas.microsoft.com/office/drawing/2014/main" id="{14365AF0-0250-7B6E-6C0E-656DBCF73E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 y="1026"/>
              <a:ext cx="776"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9395" name="Rectangle 19">
              <a:extLst>
                <a:ext uri="{FF2B5EF4-FFF2-40B4-BE49-F238E27FC236}">
                  <a16:creationId xmlns:a16="http://schemas.microsoft.com/office/drawing/2014/main" id="{412AB2C4-7F67-52C3-2D65-BBC250019815}"/>
                </a:ext>
              </a:extLst>
            </p:cNvPr>
            <p:cNvSpPr>
              <a:spLocks noChangeArrowheads="1"/>
            </p:cNvSpPr>
            <p:nvPr/>
          </p:nvSpPr>
          <p:spPr bwMode="auto">
            <a:xfrm>
              <a:off x="776" y="1359"/>
              <a:ext cx="30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en-US" altLang="zh-CN" sz="1400">
                  <a:solidFill>
                    <a:srgbClr val="0066FF"/>
                  </a:solidFill>
                  <a:latin typeface="Helvetica" charset="0"/>
                </a:rPr>
                <a:t>C</a:t>
              </a:r>
              <a:r>
                <a:rPr lang="zh-CN" altLang="en-US" sz="1400">
                  <a:solidFill>
                    <a:srgbClr val="0066FF"/>
                  </a:solidFill>
                  <a:latin typeface="Helvetica" charset="0"/>
                </a:rPr>
                <a:t>端</a:t>
              </a:r>
            </a:p>
          </p:txBody>
        </p:sp>
        <p:sp>
          <p:nvSpPr>
            <p:cNvPr id="869396" name="Rectangle 20">
              <a:extLst>
                <a:ext uri="{FF2B5EF4-FFF2-40B4-BE49-F238E27FC236}">
                  <a16:creationId xmlns:a16="http://schemas.microsoft.com/office/drawing/2014/main" id="{342CB250-438D-DCBA-CCFC-286CAB57E53A}"/>
                </a:ext>
              </a:extLst>
            </p:cNvPr>
            <p:cNvSpPr>
              <a:spLocks noChangeArrowheads="1"/>
            </p:cNvSpPr>
            <p:nvPr/>
          </p:nvSpPr>
          <p:spPr bwMode="auto">
            <a:xfrm>
              <a:off x="779" y="2061"/>
              <a:ext cx="3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en-US" altLang="zh-CN" sz="1400">
                  <a:solidFill>
                    <a:srgbClr val="0066FF"/>
                  </a:solidFill>
                  <a:latin typeface="Helvetica" charset="0"/>
                </a:rPr>
                <a:t>S</a:t>
              </a:r>
              <a:r>
                <a:rPr lang="zh-CN" altLang="en-US" sz="1400">
                  <a:solidFill>
                    <a:srgbClr val="0066FF"/>
                  </a:solidFill>
                  <a:latin typeface="Helvetica" charset="0"/>
                </a:rPr>
                <a:t>端</a:t>
              </a:r>
            </a:p>
          </p:txBody>
        </p:sp>
        <p:sp>
          <p:nvSpPr>
            <p:cNvPr id="869399" name="Line 23">
              <a:extLst>
                <a:ext uri="{FF2B5EF4-FFF2-40B4-BE49-F238E27FC236}">
                  <a16:creationId xmlns:a16="http://schemas.microsoft.com/office/drawing/2014/main" id="{A9038034-29A5-4C76-62F7-FF4A5F4A18C4}"/>
                </a:ext>
              </a:extLst>
            </p:cNvPr>
            <p:cNvSpPr>
              <a:spLocks noChangeShapeType="1"/>
            </p:cNvSpPr>
            <p:nvPr/>
          </p:nvSpPr>
          <p:spPr bwMode="auto">
            <a:xfrm>
              <a:off x="360" y="2796"/>
              <a:ext cx="15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9405" name="AutoShape 29">
              <a:extLst>
                <a:ext uri="{FF2B5EF4-FFF2-40B4-BE49-F238E27FC236}">
                  <a16:creationId xmlns:a16="http://schemas.microsoft.com/office/drawing/2014/main" id="{30AF3241-03B0-0931-5864-DAB4803A8928}"/>
                </a:ext>
              </a:extLst>
            </p:cNvPr>
            <p:cNvSpPr>
              <a:spLocks noChangeArrowheads="1"/>
            </p:cNvSpPr>
            <p:nvPr/>
          </p:nvSpPr>
          <p:spPr bwMode="auto">
            <a:xfrm flipH="1">
              <a:off x="942" y="1750"/>
              <a:ext cx="367" cy="262"/>
            </a:xfrm>
            <a:prstGeom prst="rightArrow">
              <a:avLst>
                <a:gd name="adj1" fmla="val 50000"/>
                <a:gd name="adj2" fmla="val 35019"/>
              </a:avLst>
            </a:prstGeom>
            <a:solidFill>
              <a:schemeClr val="bg1"/>
            </a:solidFill>
            <a:ln w="19050">
              <a:solidFill>
                <a:schemeClr val="tx2"/>
              </a:solidFill>
              <a:prstDash val="dash"/>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r>
                <a:rPr lang="zh-CN" altLang="en-US">
                  <a:latin typeface="Helvetica" charset="0"/>
                </a:rPr>
                <a:t>两层</a:t>
              </a:r>
            </a:p>
          </p:txBody>
        </p:sp>
      </p:grpSp>
      <p:grpSp>
        <p:nvGrpSpPr>
          <p:cNvPr id="869420" name="Group 44">
            <a:extLst>
              <a:ext uri="{FF2B5EF4-FFF2-40B4-BE49-F238E27FC236}">
                <a16:creationId xmlns:a16="http://schemas.microsoft.com/office/drawing/2014/main" id="{5F1A72D3-C66E-2F99-D6D4-45FD410912B2}"/>
              </a:ext>
            </a:extLst>
          </p:cNvPr>
          <p:cNvGrpSpPr>
            <a:grpSpLocks/>
          </p:cNvGrpSpPr>
          <p:nvPr/>
        </p:nvGrpSpPr>
        <p:grpSpPr bwMode="auto">
          <a:xfrm>
            <a:off x="3724275" y="4810125"/>
            <a:ext cx="1752600" cy="0"/>
            <a:chOff x="2346" y="3030"/>
            <a:chExt cx="1104" cy="0"/>
          </a:xfrm>
        </p:grpSpPr>
        <p:sp>
          <p:nvSpPr>
            <p:cNvPr id="869408" name="Line 32">
              <a:extLst>
                <a:ext uri="{FF2B5EF4-FFF2-40B4-BE49-F238E27FC236}">
                  <a16:creationId xmlns:a16="http://schemas.microsoft.com/office/drawing/2014/main" id="{B75B69D8-59C7-3EA3-1351-55188B527E13}"/>
                </a:ext>
              </a:extLst>
            </p:cNvPr>
            <p:cNvSpPr>
              <a:spLocks noChangeShapeType="1"/>
            </p:cNvSpPr>
            <p:nvPr/>
          </p:nvSpPr>
          <p:spPr bwMode="auto">
            <a:xfrm>
              <a:off x="2346" y="3030"/>
              <a:ext cx="36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9409" name="Line 33">
              <a:extLst>
                <a:ext uri="{FF2B5EF4-FFF2-40B4-BE49-F238E27FC236}">
                  <a16:creationId xmlns:a16="http://schemas.microsoft.com/office/drawing/2014/main" id="{3936C30F-E13A-479D-4BE7-144FC3F4B363}"/>
                </a:ext>
              </a:extLst>
            </p:cNvPr>
            <p:cNvSpPr>
              <a:spLocks noChangeShapeType="1"/>
            </p:cNvSpPr>
            <p:nvPr/>
          </p:nvSpPr>
          <p:spPr bwMode="auto">
            <a:xfrm>
              <a:off x="2850" y="3030"/>
              <a:ext cx="60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9421" name="Group 45">
            <a:extLst>
              <a:ext uri="{FF2B5EF4-FFF2-40B4-BE49-F238E27FC236}">
                <a16:creationId xmlns:a16="http://schemas.microsoft.com/office/drawing/2014/main" id="{081BBD0C-BE13-6613-F187-8F7A72A4D5D4}"/>
              </a:ext>
            </a:extLst>
          </p:cNvPr>
          <p:cNvGrpSpPr>
            <a:grpSpLocks/>
          </p:cNvGrpSpPr>
          <p:nvPr/>
        </p:nvGrpSpPr>
        <p:grpSpPr bwMode="auto">
          <a:xfrm>
            <a:off x="304800" y="4800600"/>
            <a:ext cx="8505825" cy="266700"/>
            <a:chOff x="192" y="3024"/>
            <a:chExt cx="5358" cy="168"/>
          </a:xfrm>
        </p:grpSpPr>
        <p:sp>
          <p:nvSpPr>
            <p:cNvPr id="869410" name="Line 34">
              <a:extLst>
                <a:ext uri="{FF2B5EF4-FFF2-40B4-BE49-F238E27FC236}">
                  <a16:creationId xmlns:a16="http://schemas.microsoft.com/office/drawing/2014/main" id="{248E48EE-7770-C0C1-5958-D4BBBBB1CB12}"/>
                </a:ext>
              </a:extLst>
            </p:cNvPr>
            <p:cNvSpPr>
              <a:spLocks noChangeShapeType="1"/>
            </p:cNvSpPr>
            <p:nvPr/>
          </p:nvSpPr>
          <p:spPr bwMode="auto">
            <a:xfrm>
              <a:off x="3588" y="3024"/>
              <a:ext cx="21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9411" name="Line 35">
              <a:extLst>
                <a:ext uri="{FF2B5EF4-FFF2-40B4-BE49-F238E27FC236}">
                  <a16:creationId xmlns:a16="http://schemas.microsoft.com/office/drawing/2014/main" id="{2B58F005-0017-BCF0-2307-6C4FA9AB386D}"/>
                </a:ext>
              </a:extLst>
            </p:cNvPr>
            <p:cNvSpPr>
              <a:spLocks noChangeShapeType="1"/>
            </p:cNvSpPr>
            <p:nvPr/>
          </p:nvSpPr>
          <p:spPr bwMode="auto">
            <a:xfrm>
              <a:off x="4074" y="3024"/>
              <a:ext cx="147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9412" name="Line 36">
              <a:extLst>
                <a:ext uri="{FF2B5EF4-FFF2-40B4-BE49-F238E27FC236}">
                  <a16:creationId xmlns:a16="http://schemas.microsoft.com/office/drawing/2014/main" id="{8CFA1B57-D183-C413-645E-94AA58B1BBB3}"/>
                </a:ext>
              </a:extLst>
            </p:cNvPr>
            <p:cNvSpPr>
              <a:spLocks noChangeShapeType="1"/>
            </p:cNvSpPr>
            <p:nvPr/>
          </p:nvSpPr>
          <p:spPr bwMode="auto">
            <a:xfrm>
              <a:off x="192" y="3192"/>
              <a:ext cx="117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9422" name="Group 46">
            <a:extLst>
              <a:ext uri="{FF2B5EF4-FFF2-40B4-BE49-F238E27FC236}">
                <a16:creationId xmlns:a16="http://schemas.microsoft.com/office/drawing/2014/main" id="{7B4DBCEA-5AE0-CE24-0C21-133499AE2493}"/>
              </a:ext>
            </a:extLst>
          </p:cNvPr>
          <p:cNvGrpSpPr>
            <a:grpSpLocks/>
          </p:cNvGrpSpPr>
          <p:nvPr/>
        </p:nvGrpSpPr>
        <p:grpSpPr bwMode="auto">
          <a:xfrm>
            <a:off x="285750" y="5057775"/>
            <a:ext cx="7620000" cy="257175"/>
            <a:chOff x="180" y="3186"/>
            <a:chExt cx="4800" cy="162"/>
          </a:xfrm>
        </p:grpSpPr>
        <p:sp>
          <p:nvSpPr>
            <p:cNvPr id="869413" name="Line 37">
              <a:extLst>
                <a:ext uri="{FF2B5EF4-FFF2-40B4-BE49-F238E27FC236}">
                  <a16:creationId xmlns:a16="http://schemas.microsoft.com/office/drawing/2014/main" id="{7A29B2C2-9105-A7F3-EDDA-E5B4575FA9D3}"/>
                </a:ext>
              </a:extLst>
            </p:cNvPr>
            <p:cNvSpPr>
              <a:spLocks noChangeShapeType="1"/>
            </p:cNvSpPr>
            <p:nvPr/>
          </p:nvSpPr>
          <p:spPr bwMode="auto">
            <a:xfrm>
              <a:off x="2250" y="3192"/>
              <a:ext cx="21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9414" name="Line 38">
              <a:extLst>
                <a:ext uri="{FF2B5EF4-FFF2-40B4-BE49-F238E27FC236}">
                  <a16:creationId xmlns:a16="http://schemas.microsoft.com/office/drawing/2014/main" id="{D2D4C030-12B7-26CE-617C-2B6B73526EDE}"/>
                </a:ext>
              </a:extLst>
            </p:cNvPr>
            <p:cNvSpPr>
              <a:spLocks noChangeShapeType="1"/>
            </p:cNvSpPr>
            <p:nvPr/>
          </p:nvSpPr>
          <p:spPr bwMode="auto">
            <a:xfrm flipV="1">
              <a:off x="2754" y="3186"/>
              <a:ext cx="2226"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9415" name="Line 39">
              <a:extLst>
                <a:ext uri="{FF2B5EF4-FFF2-40B4-BE49-F238E27FC236}">
                  <a16:creationId xmlns:a16="http://schemas.microsoft.com/office/drawing/2014/main" id="{BD95AC8F-80C0-64DB-EF64-9DC31C042434}"/>
                </a:ext>
              </a:extLst>
            </p:cNvPr>
            <p:cNvSpPr>
              <a:spLocks noChangeShapeType="1"/>
            </p:cNvSpPr>
            <p:nvPr/>
          </p:nvSpPr>
          <p:spPr bwMode="auto">
            <a:xfrm>
              <a:off x="180" y="3348"/>
              <a:ext cx="71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9423" name="Group 47">
            <a:extLst>
              <a:ext uri="{FF2B5EF4-FFF2-40B4-BE49-F238E27FC236}">
                <a16:creationId xmlns:a16="http://schemas.microsoft.com/office/drawing/2014/main" id="{C480759D-042D-E28D-6F41-F56D5B3FE703}"/>
              </a:ext>
            </a:extLst>
          </p:cNvPr>
          <p:cNvGrpSpPr>
            <a:grpSpLocks/>
          </p:cNvGrpSpPr>
          <p:nvPr/>
        </p:nvGrpSpPr>
        <p:grpSpPr bwMode="auto">
          <a:xfrm>
            <a:off x="2647950" y="5591175"/>
            <a:ext cx="4505325" cy="9525"/>
            <a:chOff x="1668" y="3522"/>
            <a:chExt cx="2838" cy="6"/>
          </a:xfrm>
        </p:grpSpPr>
        <p:sp>
          <p:nvSpPr>
            <p:cNvPr id="869416" name="Line 40">
              <a:extLst>
                <a:ext uri="{FF2B5EF4-FFF2-40B4-BE49-F238E27FC236}">
                  <a16:creationId xmlns:a16="http://schemas.microsoft.com/office/drawing/2014/main" id="{6A3B7CB5-0DD6-DEFA-69BA-E7C9D750F0CD}"/>
                </a:ext>
              </a:extLst>
            </p:cNvPr>
            <p:cNvSpPr>
              <a:spLocks noChangeShapeType="1"/>
            </p:cNvSpPr>
            <p:nvPr/>
          </p:nvSpPr>
          <p:spPr bwMode="auto">
            <a:xfrm>
              <a:off x="1668" y="3522"/>
              <a:ext cx="76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9417" name="Line 41">
              <a:extLst>
                <a:ext uri="{FF2B5EF4-FFF2-40B4-BE49-F238E27FC236}">
                  <a16:creationId xmlns:a16="http://schemas.microsoft.com/office/drawing/2014/main" id="{522FC225-11B1-D2D3-0147-7B249A4B4028}"/>
                </a:ext>
              </a:extLst>
            </p:cNvPr>
            <p:cNvSpPr>
              <a:spLocks noChangeShapeType="1"/>
            </p:cNvSpPr>
            <p:nvPr/>
          </p:nvSpPr>
          <p:spPr bwMode="auto">
            <a:xfrm>
              <a:off x="3300" y="3522"/>
              <a:ext cx="1206"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9424" name="Group 48">
            <a:extLst>
              <a:ext uri="{FF2B5EF4-FFF2-40B4-BE49-F238E27FC236}">
                <a16:creationId xmlns:a16="http://schemas.microsoft.com/office/drawing/2014/main" id="{4F1316A7-CA8C-B018-FCC3-ECE70DE26BB7}"/>
              </a:ext>
            </a:extLst>
          </p:cNvPr>
          <p:cNvGrpSpPr>
            <a:grpSpLocks/>
          </p:cNvGrpSpPr>
          <p:nvPr/>
        </p:nvGrpSpPr>
        <p:grpSpPr bwMode="auto">
          <a:xfrm>
            <a:off x="714375" y="6134100"/>
            <a:ext cx="6705600" cy="0"/>
            <a:chOff x="450" y="3864"/>
            <a:chExt cx="4224" cy="0"/>
          </a:xfrm>
        </p:grpSpPr>
        <p:sp>
          <p:nvSpPr>
            <p:cNvPr id="869418" name="Line 42">
              <a:extLst>
                <a:ext uri="{FF2B5EF4-FFF2-40B4-BE49-F238E27FC236}">
                  <a16:creationId xmlns:a16="http://schemas.microsoft.com/office/drawing/2014/main" id="{4B9E55CA-6E6D-514A-E965-ECC8C4C6BA87}"/>
                </a:ext>
              </a:extLst>
            </p:cNvPr>
            <p:cNvSpPr>
              <a:spLocks noChangeShapeType="1"/>
            </p:cNvSpPr>
            <p:nvPr/>
          </p:nvSpPr>
          <p:spPr bwMode="auto">
            <a:xfrm>
              <a:off x="450" y="3864"/>
              <a:ext cx="79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9419" name="Line 43">
              <a:extLst>
                <a:ext uri="{FF2B5EF4-FFF2-40B4-BE49-F238E27FC236}">
                  <a16:creationId xmlns:a16="http://schemas.microsoft.com/office/drawing/2014/main" id="{B20EC3B9-EC55-9F8D-677C-ED14F5866591}"/>
                </a:ext>
              </a:extLst>
            </p:cNvPr>
            <p:cNvSpPr>
              <a:spLocks noChangeShapeType="1"/>
            </p:cNvSpPr>
            <p:nvPr/>
          </p:nvSpPr>
          <p:spPr bwMode="auto">
            <a:xfrm>
              <a:off x="3372" y="3864"/>
              <a:ext cx="130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
        <p:nvSpPr>
          <p:cNvPr id="869425" name="AutoShape 4">
            <a:extLst>
              <a:ext uri="{FF2B5EF4-FFF2-40B4-BE49-F238E27FC236}">
                <a16:creationId xmlns:a16="http://schemas.microsoft.com/office/drawing/2014/main" id="{3B9009A5-8050-4CDA-D86C-754D6E8EAEE1}"/>
              </a:ext>
            </a:extLst>
          </p:cNvPr>
          <p:cNvSpPr>
            <a:spLocks noChangeArrowheads="1"/>
          </p:cNvSpPr>
          <p:nvPr/>
        </p:nvSpPr>
        <p:spPr bwMode="auto">
          <a:xfrm>
            <a:off x="7162800" y="792163"/>
            <a:ext cx="1730375" cy="619125"/>
          </a:xfrm>
          <a:prstGeom prst="cloudCallout">
            <a:avLst>
              <a:gd name="adj1" fmla="val 53301"/>
              <a:gd name="adj2" fmla="val 80000"/>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5)B/S</a:t>
            </a:r>
            <a:r>
              <a:rPr lang="zh-CN" altLang="en-US" sz="1200"/>
              <a:t>的基本特点及工作模式</a:t>
            </a:r>
            <a:r>
              <a:rPr lang="en-US" altLang="zh-CN" sz="1200"/>
              <a:t>? </a:t>
            </a:r>
          </a:p>
        </p:txBody>
      </p:sp>
      <p:sp>
        <p:nvSpPr>
          <p:cNvPr id="869426" name="AutoShape 4">
            <a:extLst>
              <a:ext uri="{FF2B5EF4-FFF2-40B4-BE49-F238E27FC236}">
                <a16:creationId xmlns:a16="http://schemas.microsoft.com/office/drawing/2014/main" id="{C47715A6-1C51-D6A2-7DE2-498C1A6F450E}"/>
              </a:ext>
            </a:extLst>
          </p:cNvPr>
          <p:cNvSpPr>
            <a:spLocks noChangeArrowheads="1"/>
          </p:cNvSpPr>
          <p:nvPr/>
        </p:nvSpPr>
        <p:spPr bwMode="auto">
          <a:xfrm>
            <a:off x="123825" y="954088"/>
            <a:ext cx="1730375" cy="619125"/>
          </a:xfrm>
          <a:prstGeom prst="cloudCallout">
            <a:avLst>
              <a:gd name="adj1" fmla="val -51833"/>
              <a:gd name="adj2" fmla="val 76921"/>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4)C/S</a:t>
            </a:r>
            <a:r>
              <a:rPr lang="zh-CN" altLang="en-US" sz="1200"/>
              <a:t>的基本特点及工作模式</a:t>
            </a:r>
            <a:r>
              <a:rPr lang="en-US" altLang="zh-CN" sz="1200"/>
              <a:t>? </a:t>
            </a:r>
          </a:p>
        </p:txBody>
      </p:sp>
      <p:sp>
        <p:nvSpPr>
          <p:cNvPr id="869428" name="Rectangle 52">
            <a:extLst>
              <a:ext uri="{FF2B5EF4-FFF2-40B4-BE49-F238E27FC236}">
                <a16:creationId xmlns:a16="http://schemas.microsoft.com/office/drawing/2014/main" id="{B9EA6C05-5C1A-2C14-D2C1-DC6B23CDF972}"/>
              </a:ext>
            </a:extLst>
          </p:cNvPr>
          <p:cNvSpPr>
            <a:spLocks noChangeArrowheads="1"/>
          </p:cNvSpPr>
          <p:nvPr/>
        </p:nvSpPr>
        <p:spPr bwMode="auto">
          <a:xfrm>
            <a:off x="971550" y="133350"/>
            <a:ext cx="77724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r" eaLnBrk="0" hangingPunct="0">
              <a:defRPr/>
            </a:pPr>
            <a:r>
              <a:rPr lang="zh-CN" altLang="en-US" sz="1600">
                <a:latin typeface="黑体" panose="02010609060101010101" pitchFamily="49" charset="-122"/>
                <a:ea typeface="黑体" panose="02010609060101010101" pitchFamily="49" charset="-122"/>
              </a:rPr>
              <a:t>一 集中式体系结构</a:t>
            </a:r>
            <a:r>
              <a:rPr lang="en-US" altLang="zh-CN" sz="1600">
                <a:latin typeface="黑体" panose="02010609060101010101" pitchFamily="49" charset="-122"/>
                <a:ea typeface="黑体" panose="02010609060101010101" pitchFamily="49" charset="-122"/>
              </a:rPr>
              <a:t>&amp;</a:t>
            </a:r>
            <a:r>
              <a:rPr lang="zh-CN" altLang="en-US" sz="1600">
                <a:latin typeface="黑体" panose="02010609060101010101" pitchFamily="49" charset="-122"/>
                <a:ea typeface="黑体" panose="02010609060101010101" pitchFamily="49" charset="-122"/>
              </a:rPr>
              <a:t>客户</a:t>
            </a:r>
            <a:r>
              <a:rPr lang="en-US" altLang="zh-CN" sz="1600">
                <a:latin typeface="黑体" panose="02010609060101010101" pitchFamily="49" charset="-122"/>
                <a:ea typeface="黑体" panose="02010609060101010101" pitchFamily="49" charset="-122"/>
              </a:rPr>
              <a:t>-</a:t>
            </a:r>
            <a:r>
              <a:rPr lang="zh-CN" altLang="en-US" sz="1600">
                <a:latin typeface="黑体" panose="02010609060101010101" pitchFamily="49" charset="-122"/>
                <a:ea typeface="黑体" panose="02010609060101010101" pitchFamily="49" charset="-122"/>
              </a:rPr>
              <a:t>服务器体系结构</a:t>
            </a:r>
          </a:p>
        </p:txBody>
      </p:sp>
      <p:grpSp>
        <p:nvGrpSpPr>
          <p:cNvPr id="869434" name="Group 58">
            <a:extLst>
              <a:ext uri="{FF2B5EF4-FFF2-40B4-BE49-F238E27FC236}">
                <a16:creationId xmlns:a16="http://schemas.microsoft.com/office/drawing/2014/main" id="{86833056-7D35-19C0-45F6-E62900CD5A93}"/>
              </a:ext>
            </a:extLst>
          </p:cNvPr>
          <p:cNvGrpSpPr>
            <a:grpSpLocks/>
          </p:cNvGrpSpPr>
          <p:nvPr/>
        </p:nvGrpSpPr>
        <p:grpSpPr bwMode="auto">
          <a:xfrm>
            <a:off x="6096000" y="4848225"/>
            <a:ext cx="2806700" cy="1595438"/>
            <a:chOff x="3840" y="3054"/>
            <a:chExt cx="1768" cy="1005"/>
          </a:xfrm>
        </p:grpSpPr>
        <p:sp>
          <p:nvSpPr>
            <p:cNvPr id="869429" name="Rectangle 53">
              <a:extLst>
                <a:ext uri="{FF2B5EF4-FFF2-40B4-BE49-F238E27FC236}">
                  <a16:creationId xmlns:a16="http://schemas.microsoft.com/office/drawing/2014/main" id="{0E5C9FE6-AE2B-9F89-FC71-8F20C74C3CF5}"/>
                </a:ext>
              </a:extLst>
            </p:cNvPr>
            <p:cNvSpPr>
              <a:spLocks noChangeArrowheads="1"/>
            </p:cNvSpPr>
            <p:nvPr/>
          </p:nvSpPr>
          <p:spPr bwMode="auto">
            <a:xfrm>
              <a:off x="4532" y="3886"/>
              <a:ext cx="107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200">
                  <a:solidFill>
                    <a:srgbClr val="428E5B"/>
                  </a:solidFill>
                </a:rPr>
                <a:t>后端：数据库事务逻辑</a:t>
              </a:r>
            </a:p>
          </p:txBody>
        </p:sp>
        <p:sp>
          <p:nvSpPr>
            <p:cNvPr id="869431" name="Line 55">
              <a:extLst>
                <a:ext uri="{FF2B5EF4-FFF2-40B4-BE49-F238E27FC236}">
                  <a16:creationId xmlns:a16="http://schemas.microsoft.com/office/drawing/2014/main" id="{EA42A067-EAB0-CCD0-88AC-1B770BF66150}"/>
                </a:ext>
              </a:extLst>
            </p:cNvPr>
            <p:cNvSpPr>
              <a:spLocks noChangeShapeType="1"/>
            </p:cNvSpPr>
            <p:nvPr/>
          </p:nvSpPr>
          <p:spPr bwMode="auto">
            <a:xfrm>
              <a:off x="3840" y="3054"/>
              <a:ext cx="696" cy="900"/>
            </a:xfrm>
            <a:prstGeom prst="line">
              <a:avLst/>
            </a:prstGeom>
            <a:noFill/>
            <a:ln w="3175">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grpSp>
        <p:nvGrpSpPr>
          <p:cNvPr id="869435" name="Group 59">
            <a:extLst>
              <a:ext uri="{FF2B5EF4-FFF2-40B4-BE49-F238E27FC236}">
                <a16:creationId xmlns:a16="http://schemas.microsoft.com/office/drawing/2014/main" id="{3DF81B08-0246-427E-B6DD-AAB2F10807BD}"/>
              </a:ext>
            </a:extLst>
          </p:cNvPr>
          <p:cNvGrpSpPr>
            <a:grpSpLocks/>
          </p:cNvGrpSpPr>
          <p:nvPr/>
        </p:nvGrpSpPr>
        <p:grpSpPr bwMode="auto">
          <a:xfrm>
            <a:off x="3981450" y="5091113"/>
            <a:ext cx="2263775" cy="1352550"/>
            <a:chOff x="2508" y="3207"/>
            <a:chExt cx="1426" cy="852"/>
          </a:xfrm>
        </p:grpSpPr>
        <p:sp>
          <p:nvSpPr>
            <p:cNvPr id="869430" name="Rectangle 54">
              <a:extLst>
                <a:ext uri="{FF2B5EF4-FFF2-40B4-BE49-F238E27FC236}">
                  <a16:creationId xmlns:a16="http://schemas.microsoft.com/office/drawing/2014/main" id="{8CF1DFD3-DEE4-4612-2B36-1705FFF0005A}"/>
                </a:ext>
              </a:extLst>
            </p:cNvPr>
            <p:cNvSpPr>
              <a:spLocks noChangeArrowheads="1"/>
            </p:cNvSpPr>
            <p:nvPr/>
          </p:nvSpPr>
          <p:spPr bwMode="auto">
            <a:xfrm>
              <a:off x="2954" y="3886"/>
              <a:ext cx="98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200">
                  <a:solidFill>
                    <a:srgbClr val="428E5B"/>
                  </a:solidFill>
                </a:rPr>
                <a:t>前端：应用事务逻辑</a:t>
              </a:r>
            </a:p>
          </p:txBody>
        </p:sp>
        <p:sp>
          <p:nvSpPr>
            <p:cNvPr id="869433" name="Line 57">
              <a:extLst>
                <a:ext uri="{FF2B5EF4-FFF2-40B4-BE49-F238E27FC236}">
                  <a16:creationId xmlns:a16="http://schemas.microsoft.com/office/drawing/2014/main" id="{D8716892-93AF-C746-EEE3-C670F70871F2}"/>
                </a:ext>
              </a:extLst>
            </p:cNvPr>
            <p:cNvSpPr>
              <a:spLocks noChangeShapeType="1"/>
            </p:cNvSpPr>
            <p:nvPr/>
          </p:nvSpPr>
          <p:spPr bwMode="auto">
            <a:xfrm>
              <a:off x="2508" y="3207"/>
              <a:ext cx="594" cy="684"/>
            </a:xfrm>
            <a:prstGeom prst="line">
              <a:avLst/>
            </a:prstGeom>
            <a:noFill/>
            <a:ln w="3175">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9420"/>
                                        </p:tgtEl>
                                        <p:attrNameLst>
                                          <p:attrName>style.visibility</p:attrName>
                                        </p:attrNameLst>
                                      </p:cBhvr>
                                      <p:to>
                                        <p:strVal val="visible"/>
                                      </p:to>
                                    </p:set>
                                    <p:anim calcmode="lin" valueType="num">
                                      <p:cBhvr additive="base">
                                        <p:cTn id="7" dur="500" fill="hold"/>
                                        <p:tgtEl>
                                          <p:spTgt spid="869420"/>
                                        </p:tgtEl>
                                        <p:attrNameLst>
                                          <p:attrName>ppt_x</p:attrName>
                                        </p:attrNameLst>
                                      </p:cBhvr>
                                      <p:tavLst>
                                        <p:tav tm="0">
                                          <p:val>
                                            <p:strVal val="#ppt_x"/>
                                          </p:val>
                                        </p:tav>
                                        <p:tav tm="100000">
                                          <p:val>
                                            <p:strVal val="#ppt_x"/>
                                          </p:val>
                                        </p:tav>
                                      </p:tavLst>
                                    </p:anim>
                                    <p:anim calcmode="lin" valueType="num">
                                      <p:cBhvr additive="base">
                                        <p:cTn id="8" dur="500" fill="hold"/>
                                        <p:tgtEl>
                                          <p:spTgt spid="8694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69421"/>
                                        </p:tgtEl>
                                        <p:attrNameLst>
                                          <p:attrName>style.visibility</p:attrName>
                                        </p:attrNameLst>
                                      </p:cBhvr>
                                      <p:to>
                                        <p:strVal val="visible"/>
                                      </p:to>
                                    </p:set>
                                    <p:anim calcmode="lin" valueType="num">
                                      <p:cBhvr additive="base">
                                        <p:cTn id="13" dur="500" fill="hold"/>
                                        <p:tgtEl>
                                          <p:spTgt spid="869421"/>
                                        </p:tgtEl>
                                        <p:attrNameLst>
                                          <p:attrName>ppt_x</p:attrName>
                                        </p:attrNameLst>
                                      </p:cBhvr>
                                      <p:tavLst>
                                        <p:tav tm="0">
                                          <p:val>
                                            <p:strVal val="#ppt_x"/>
                                          </p:val>
                                        </p:tav>
                                        <p:tav tm="100000">
                                          <p:val>
                                            <p:strVal val="#ppt_x"/>
                                          </p:val>
                                        </p:tav>
                                      </p:tavLst>
                                    </p:anim>
                                    <p:anim calcmode="lin" valueType="num">
                                      <p:cBhvr additive="base">
                                        <p:cTn id="14" dur="500" fill="hold"/>
                                        <p:tgtEl>
                                          <p:spTgt spid="86942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69434"/>
                                        </p:tgtEl>
                                        <p:attrNameLst>
                                          <p:attrName>style.visibility</p:attrName>
                                        </p:attrNameLst>
                                      </p:cBhvr>
                                      <p:to>
                                        <p:strVal val="visible"/>
                                      </p:to>
                                    </p:set>
                                    <p:anim calcmode="lin" valueType="num">
                                      <p:cBhvr additive="base">
                                        <p:cTn id="17" dur="500" fill="hold"/>
                                        <p:tgtEl>
                                          <p:spTgt spid="869434"/>
                                        </p:tgtEl>
                                        <p:attrNameLst>
                                          <p:attrName>ppt_x</p:attrName>
                                        </p:attrNameLst>
                                      </p:cBhvr>
                                      <p:tavLst>
                                        <p:tav tm="0">
                                          <p:val>
                                            <p:strVal val="#ppt_x"/>
                                          </p:val>
                                        </p:tav>
                                        <p:tav tm="100000">
                                          <p:val>
                                            <p:strVal val="#ppt_x"/>
                                          </p:val>
                                        </p:tav>
                                      </p:tavLst>
                                    </p:anim>
                                    <p:anim calcmode="lin" valueType="num">
                                      <p:cBhvr additive="base">
                                        <p:cTn id="18" dur="500" fill="hold"/>
                                        <p:tgtEl>
                                          <p:spTgt spid="86943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69422"/>
                                        </p:tgtEl>
                                        <p:attrNameLst>
                                          <p:attrName>style.visibility</p:attrName>
                                        </p:attrNameLst>
                                      </p:cBhvr>
                                      <p:to>
                                        <p:strVal val="visible"/>
                                      </p:to>
                                    </p:set>
                                    <p:anim calcmode="lin" valueType="num">
                                      <p:cBhvr additive="base">
                                        <p:cTn id="23" dur="500" fill="hold"/>
                                        <p:tgtEl>
                                          <p:spTgt spid="869422"/>
                                        </p:tgtEl>
                                        <p:attrNameLst>
                                          <p:attrName>ppt_x</p:attrName>
                                        </p:attrNameLst>
                                      </p:cBhvr>
                                      <p:tavLst>
                                        <p:tav tm="0">
                                          <p:val>
                                            <p:strVal val="#ppt_x"/>
                                          </p:val>
                                        </p:tav>
                                        <p:tav tm="100000">
                                          <p:val>
                                            <p:strVal val="#ppt_x"/>
                                          </p:val>
                                        </p:tav>
                                      </p:tavLst>
                                    </p:anim>
                                    <p:anim calcmode="lin" valueType="num">
                                      <p:cBhvr additive="base">
                                        <p:cTn id="24" dur="500" fill="hold"/>
                                        <p:tgtEl>
                                          <p:spTgt spid="8694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69435"/>
                                        </p:tgtEl>
                                        <p:attrNameLst>
                                          <p:attrName>style.visibility</p:attrName>
                                        </p:attrNameLst>
                                      </p:cBhvr>
                                      <p:to>
                                        <p:strVal val="visible"/>
                                      </p:to>
                                    </p:set>
                                    <p:anim calcmode="lin" valueType="num">
                                      <p:cBhvr additive="base">
                                        <p:cTn id="27" dur="500" fill="hold"/>
                                        <p:tgtEl>
                                          <p:spTgt spid="869435"/>
                                        </p:tgtEl>
                                        <p:attrNameLst>
                                          <p:attrName>ppt_x</p:attrName>
                                        </p:attrNameLst>
                                      </p:cBhvr>
                                      <p:tavLst>
                                        <p:tav tm="0">
                                          <p:val>
                                            <p:strVal val="#ppt_x"/>
                                          </p:val>
                                        </p:tav>
                                        <p:tav tm="100000">
                                          <p:val>
                                            <p:strVal val="#ppt_x"/>
                                          </p:val>
                                        </p:tav>
                                      </p:tavLst>
                                    </p:anim>
                                    <p:anim calcmode="lin" valueType="num">
                                      <p:cBhvr additive="base">
                                        <p:cTn id="28" dur="500" fill="hold"/>
                                        <p:tgtEl>
                                          <p:spTgt spid="869435"/>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869423"/>
                                        </p:tgtEl>
                                        <p:attrNameLst>
                                          <p:attrName>style.visibility</p:attrName>
                                        </p:attrNameLst>
                                      </p:cBhvr>
                                      <p:to>
                                        <p:strVal val="visible"/>
                                      </p:to>
                                    </p:set>
                                    <p:anim calcmode="lin" valueType="num">
                                      <p:cBhvr additive="base">
                                        <p:cTn id="33" dur="500" fill="hold"/>
                                        <p:tgtEl>
                                          <p:spTgt spid="869423"/>
                                        </p:tgtEl>
                                        <p:attrNameLst>
                                          <p:attrName>ppt_x</p:attrName>
                                        </p:attrNameLst>
                                      </p:cBhvr>
                                      <p:tavLst>
                                        <p:tav tm="0">
                                          <p:val>
                                            <p:strVal val="#ppt_x"/>
                                          </p:val>
                                        </p:tav>
                                        <p:tav tm="100000">
                                          <p:val>
                                            <p:strVal val="#ppt_x"/>
                                          </p:val>
                                        </p:tav>
                                      </p:tavLst>
                                    </p:anim>
                                    <p:anim calcmode="lin" valueType="num">
                                      <p:cBhvr additive="base">
                                        <p:cTn id="34" dur="500" fill="hold"/>
                                        <p:tgtEl>
                                          <p:spTgt spid="86942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869424"/>
                                        </p:tgtEl>
                                        <p:attrNameLst>
                                          <p:attrName>style.visibility</p:attrName>
                                        </p:attrNameLst>
                                      </p:cBhvr>
                                      <p:to>
                                        <p:strVal val="visible"/>
                                      </p:to>
                                    </p:set>
                                    <p:anim calcmode="lin" valueType="num">
                                      <p:cBhvr additive="base">
                                        <p:cTn id="39" dur="500" fill="hold"/>
                                        <p:tgtEl>
                                          <p:spTgt spid="869424"/>
                                        </p:tgtEl>
                                        <p:attrNameLst>
                                          <p:attrName>ppt_x</p:attrName>
                                        </p:attrNameLst>
                                      </p:cBhvr>
                                      <p:tavLst>
                                        <p:tav tm="0">
                                          <p:val>
                                            <p:strVal val="#ppt_x"/>
                                          </p:val>
                                        </p:tav>
                                        <p:tav tm="100000">
                                          <p:val>
                                            <p:strVal val="#ppt_x"/>
                                          </p:val>
                                        </p:tav>
                                      </p:tavLst>
                                    </p:anim>
                                    <p:anim calcmode="lin" valueType="num">
                                      <p:cBhvr additive="base">
                                        <p:cTn id="40" dur="500" fill="hold"/>
                                        <p:tgtEl>
                                          <p:spTgt spid="869424"/>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869403"/>
                                        </p:tgtEl>
                                        <p:attrNameLst>
                                          <p:attrName>style.visibility</p:attrName>
                                        </p:attrNameLst>
                                      </p:cBhvr>
                                      <p:to>
                                        <p:strVal val="visible"/>
                                      </p:to>
                                    </p:set>
                                    <p:anim calcmode="lin" valueType="num">
                                      <p:cBhvr additive="base">
                                        <p:cTn id="45" dur="500" fill="hold"/>
                                        <p:tgtEl>
                                          <p:spTgt spid="869403"/>
                                        </p:tgtEl>
                                        <p:attrNameLst>
                                          <p:attrName>ppt_x</p:attrName>
                                        </p:attrNameLst>
                                      </p:cBhvr>
                                      <p:tavLst>
                                        <p:tav tm="0">
                                          <p:val>
                                            <p:strVal val="#ppt_x"/>
                                          </p:val>
                                        </p:tav>
                                        <p:tav tm="100000">
                                          <p:val>
                                            <p:strVal val="#ppt_x"/>
                                          </p:val>
                                        </p:tav>
                                      </p:tavLst>
                                    </p:anim>
                                    <p:anim calcmode="lin" valueType="num">
                                      <p:cBhvr additive="base">
                                        <p:cTn id="46" dur="500" fill="hold"/>
                                        <p:tgtEl>
                                          <p:spTgt spid="86940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69406"/>
                                        </p:tgtEl>
                                        <p:attrNameLst>
                                          <p:attrName>style.visibility</p:attrName>
                                        </p:attrNameLst>
                                      </p:cBhvr>
                                      <p:to>
                                        <p:strVal val="visible"/>
                                      </p:to>
                                    </p:set>
                                    <p:anim calcmode="lin" valueType="num">
                                      <p:cBhvr additive="base">
                                        <p:cTn id="49" dur="500" fill="hold"/>
                                        <p:tgtEl>
                                          <p:spTgt spid="869406"/>
                                        </p:tgtEl>
                                        <p:attrNameLst>
                                          <p:attrName>ppt_x</p:attrName>
                                        </p:attrNameLst>
                                      </p:cBhvr>
                                      <p:tavLst>
                                        <p:tav tm="0">
                                          <p:val>
                                            <p:strVal val="#ppt_x"/>
                                          </p:val>
                                        </p:tav>
                                        <p:tav tm="100000">
                                          <p:val>
                                            <p:strVal val="#ppt_x"/>
                                          </p:val>
                                        </p:tav>
                                      </p:tavLst>
                                    </p:anim>
                                    <p:anim calcmode="lin" valueType="num">
                                      <p:cBhvr additive="base">
                                        <p:cTn id="50" dur="500" fill="hold"/>
                                        <p:tgtEl>
                                          <p:spTgt spid="86940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869401"/>
                                        </p:tgtEl>
                                        <p:attrNameLst>
                                          <p:attrName>style.visibility</p:attrName>
                                        </p:attrNameLst>
                                      </p:cBhvr>
                                      <p:to>
                                        <p:strVal val="visible"/>
                                      </p:to>
                                    </p:set>
                                    <p:anim calcmode="lin" valueType="num">
                                      <p:cBhvr additive="base">
                                        <p:cTn id="55" dur="500" fill="hold"/>
                                        <p:tgtEl>
                                          <p:spTgt spid="869401"/>
                                        </p:tgtEl>
                                        <p:attrNameLst>
                                          <p:attrName>ppt_x</p:attrName>
                                        </p:attrNameLst>
                                      </p:cBhvr>
                                      <p:tavLst>
                                        <p:tav tm="0">
                                          <p:val>
                                            <p:strVal val="#ppt_x"/>
                                          </p:val>
                                        </p:tav>
                                        <p:tav tm="100000">
                                          <p:val>
                                            <p:strVal val="#ppt_x"/>
                                          </p:val>
                                        </p:tav>
                                      </p:tavLst>
                                    </p:anim>
                                    <p:anim calcmode="lin" valueType="num">
                                      <p:cBhvr additive="base">
                                        <p:cTn id="56" dur="500" fill="hold"/>
                                        <p:tgtEl>
                                          <p:spTgt spid="86940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69407"/>
                                        </p:tgtEl>
                                        <p:attrNameLst>
                                          <p:attrName>style.visibility</p:attrName>
                                        </p:attrNameLst>
                                      </p:cBhvr>
                                      <p:to>
                                        <p:strVal val="visible"/>
                                      </p:to>
                                    </p:set>
                                    <p:anim calcmode="lin" valueType="num">
                                      <p:cBhvr additive="base">
                                        <p:cTn id="59" dur="500" fill="hold"/>
                                        <p:tgtEl>
                                          <p:spTgt spid="869407"/>
                                        </p:tgtEl>
                                        <p:attrNameLst>
                                          <p:attrName>ppt_x</p:attrName>
                                        </p:attrNameLst>
                                      </p:cBhvr>
                                      <p:tavLst>
                                        <p:tav tm="0">
                                          <p:val>
                                            <p:strVal val="#ppt_x"/>
                                          </p:val>
                                        </p:tav>
                                        <p:tav tm="100000">
                                          <p:val>
                                            <p:strVal val="#ppt_x"/>
                                          </p:val>
                                        </p:tav>
                                      </p:tavLst>
                                    </p:anim>
                                    <p:anim calcmode="lin" valueType="num">
                                      <p:cBhvr additive="base">
                                        <p:cTn id="60" dur="500" fill="hold"/>
                                        <p:tgtEl>
                                          <p:spTgt spid="8694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401"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内容占位符 2">
            <a:extLst>
              <a:ext uri="{FF2B5EF4-FFF2-40B4-BE49-F238E27FC236}">
                <a16:creationId xmlns:a16="http://schemas.microsoft.com/office/drawing/2014/main" id="{2052FC34-C150-8B92-0A18-E159FEEE13A5}"/>
              </a:ext>
            </a:extLst>
          </p:cNvPr>
          <p:cNvSpPr>
            <a:spLocks noGrp="1"/>
          </p:cNvSpPr>
          <p:nvPr>
            <p:ph idx="1"/>
          </p:nvPr>
        </p:nvSpPr>
        <p:spPr>
          <a:xfrm>
            <a:off x="755650" y="873125"/>
            <a:ext cx="7772400" cy="5256213"/>
          </a:xfrm>
        </p:spPr>
        <p:txBody>
          <a:bodyPr/>
          <a:lstStyle/>
          <a:p>
            <a:pPr>
              <a:defRPr/>
            </a:pPr>
            <a:r>
              <a:rPr lang="en-US" altLang="zh-CN" sz="2400" b="1"/>
              <a:t>CS</a:t>
            </a:r>
            <a:r>
              <a:rPr lang="zh-CN" altLang="zh-CN" sz="2400" b="1"/>
              <a:t>三</a:t>
            </a:r>
            <a:r>
              <a:rPr lang="zh-CN" altLang="zh-CN" sz="2400" b="1" dirty="0"/>
              <a:t>层架构（</a:t>
            </a:r>
            <a:r>
              <a:rPr lang="en-US" altLang="zh-CN" sz="2400" b="1" dirty="0"/>
              <a:t>3-tier architecture</a:t>
            </a:r>
            <a:r>
              <a:rPr lang="zh-CN" altLang="zh-CN" sz="2400" b="1" dirty="0"/>
              <a:t>）就是将整个业务应用划分为：表现层（</a:t>
            </a:r>
            <a:r>
              <a:rPr lang="en-US" altLang="zh-CN" sz="2400" b="1" dirty="0"/>
              <a:t>UI</a:t>
            </a:r>
            <a:r>
              <a:rPr lang="zh-CN" altLang="zh-CN" sz="2400" b="1" dirty="0"/>
              <a:t>）、业务逻辑层（</a:t>
            </a:r>
            <a:r>
              <a:rPr lang="en-US" altLang="zh-CN" sz="2400" b="1" dirty="0"/>
              <a:t>BLL</a:t>
            </a:r>
            <a:r>
              <a:rPr lang="zh-CN" altLang="zh-CN" sz="2400" b="1" dirty="0"/>
              <a:t>）、数据访问层（</a:t>
            </a:r>
            <a:r>
              <a:rPr lang="en-US" altLang="zh-CN" sz="2400" b="1" dirty="0"/>
              <a:t>DAL</a:t>
            </a:r>
            <a:r>
              <a:rPr lang="zh-CN" altLang="zh-CN" sz="2400" b="1" dirty="0"/>
              <a:t>）</a:t>
            </a:r>
            <a:endParaRPr lang="zh-CN" altLang="en-US" sz="2400" b="1" dirty="0"/>
          </a:p>
        </p:txBody>
      </p:sp>
      <p:sp>
        <p:nvSpPr>
          <p:cNvPr id="25602" name="灯片编号占位符 3">
            <a:extLst>
              <a:ext uri="{FF2B5EF4-FFF2-40B4-BE49-F238E27FC236}">
                <a16:creationId xmlns:a16="http://schemas.microsoft.com/office/drawing/2014/main" id="{73E35FFA-226C-D218-6ED0-FB07350E28FD}"/>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046D6C-002A-4091-946F-F777A5DD9707}" type="slidenum">
              <a:rPr lang="zh-CN" altLang="en-US"/>
              <a:pPr/>
              <a:t>443</a:t>
            </a:fld>
            <a:endParaRPr lang="en-US" altLang="zh-CN"/>
          </a:p>
        </p:txBody>
      </p:sp>
      <p:pic>
        <p:nvPicPr>
          <p:cNvPr id="18435" name="Picture 2">
            <a:extLst>
              <a:ext uri="{FF2B5EF4-FFF2-40B4-BE49-F238E27FC236}">
                <a16:creationId xmlns:a16="http://schemas.microsoft.com/office/drawing/2014/main" id="{E7956B73-31D2-C0E4-BDCB-3A0F83D53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033713"/>
            <a:ext cx="5781675"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内容占位符 2">
            <a:extLst>
              <a:ext uri="{FF2B5EF4-FFF2-40B4-BE49-F238E27FC236}">
                <a16:creationId xmlns:a16="http://schemas.microsoft.com/office/drawing/2014/main" id="{D711CDDE-398F-F28D-F4E0-3AEB8DD8F2B6}"/>
              </a:ext>
            </a:extLst>
          </p:cNvPr>
          <p:cNvSpPr>
            <a:spLocks noGrp="1"/>
          </p:cNvSpPr>
          <p:nvPr>
            <p:ph idx="1"/>
          </p:nvPr>
        </p:nvSpPr>
        <p:spPr>
          <a:xfrm>
            <a:off x="685800" y="981075"/>
            <a:ext cx="7772400" cy="5267325"/>
          </a:xfrm>
        </p:spPr>
        <p:txBody>
          <a:bodyPr/>
          <a:lstStyle/>
          <a:p>
            <a:pPr>
              <a:defRPr/>
            </a:pPr>
            <a:endParaRPr lang="zh-CN" altLang="en-US" b="1"/>
          </a:p>
          <a:p>
            <a:pPr>
              <a:defRPr/>
            </a:pPr>
            <a:r>
              <a:rPr lang="zh-CN" altLang="zh-CN" b="1"/>
              <a:t>从</a:t>
            </a:r>
            <a:r>
              <a:rPr lang="en-US" altLang="zh-CN" b="1"/>
              <a:t>DBMS</a:t>
            </a:r>
            <a:r>
              <a:rPr lang="zh-CN" altLang="zh-CN" b="1"/>
              <a:t>方面考虑，数据库系统通常采用三级模式结构，这是</a:t>
            </a:r>
            <a:r>
              <a:rPr lang="en-US" altLang="zh-CN" b="1"/>
              <a:t>DBMS</a:t>
            </a:r>
            <a:r>
              <a:rPr lang="zh-CN" altLang="zh-CN" b="1"/>
              <a:t>内部的系统结构。</a:t>
            </a:r>
          </a:p>
          <a:p>
            <a:pPr>
              <a:defRPr/>
            </a:pPr>
            <a:r>
              <a:rPr lang="zh-CN" altLang="zh-CN" b="1"/>
              <a:t>在数据库中，数据模型可以分为三个层次，分别称为外模式、模式和内模式</a:t>
            </a:r>
            <a:endParaRPr lang="zh-CN" altLang="en-US" b="1"/>
          </a:p>
        </p:txBody>
      </p:sp>
      <p:sp>
        <p:nvSpPr>
          <p:cNvPr id="27650" name="灯片编号占位符 3">
            <a:extLst>
              <a:ext uri="{FF2B5EF4-FFF2-40B4-BE49-F238E27FC236}">
                <a16:creationId xmlns:a16="http://schemas.microsoft.com/office/drawing/2014/main" id="{F5E9C988-9ED5-013C-B5EB-4924433449E3}"/>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0ECCD7-8455-48C8-A432-4D8E84C303B2}" type="slidenum">
              <a:rPr lang="zh-CN" altLang="en-US"/>
              <a:pPr/>
              <a:t>444</a:t>
            </a:fld>
            <a:endParaRPr lang="en-US" altLang="zh-CN"/>
          </a:p>
        </p:txBody>
      </p:sp>
      <p:sp>
        <p:nvSpPr>
          <p:cNvPr id="4" name="AutoShape 5">
            <a:extLst>
              <a:ext uri="{FF2B5EF4-FFF2-40B4-BE49-F238E27FC236}">
                <a16:creationId xmlns:a16="http://schemas.microsoft.com/office/drawing/2014/main" id="{1F8FA4EA-50F4-0D1E-AC14-BFA88BA9F350}"/>
              </a:ext>
            </a:extLst>
          </p:cNvPr>
          <p:cNvSpPr>
            <a:spLocks noChangeArrowheads="1"/>
          </p:cNvSpPr>
          <p:nvPr/>
        </p:nvSpPr>
        <p:spPr bwMode="auto">
          <a:xfrm>
            <a:off x="201613" y="357188"/>
            <a:ext cx="1816100" cy="788987"/>
          </a:xfrm>
          <a:prstGeom prst="cloudCallout">
            <a:avLst>
              <a:gd name="adj1" fmla="val -48426"/>
              <a:gd name="adj2" fmla="val 87796"/>
            </a:avLst>
          </a:prstGeom>
          <a:solidFill>
            <a:srgbClr val="FF99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200">
                <a:solidFill>
                  <a:srgbClr val="0E1A1E"/>
                </a:solidFill>
                <a:latin typeface="Tahoma" panose="020B0604030504040204" pitchFamily="34" charset="0"/>
              </a:rPr>
              <a:t>讨论</a:t>
            </a:r>
            <a:r>
              <a:rPr lang="en-US" altLang="zh-CN" sz="1200">
                <a:solidFill>
                  <a:srgbClr val="0E1A1E"/>
                </a:solidFill>
                <a:latin typeface="Tahoma" panose="020B0604030504040204" pitchFamily="34" charset="0"/>
              </a:rPr>
              <a:t>.</a:t>
            </a:r>
            <a:r>
              <a:rPr lang="zh-CN" altLang="zh-CN" sz="1200">
                <a:solidFill>
                  <a:srgbClr val="0E1A1E"/>
                </a:solidFill>
              </a:rPr>
              <a:t>数据库的三级系统结构？</a:t>
            </a:r>
          </a:p>
          <a:p>
            <a:pPr algn="ctr" eaLnBrk="0" hangingPunct="0">
              <a:defRPr/>
            </a:pPr>
            <a:endParaRPr lang="zh-CN" altLang="en-US" sz="1200">
              <a:solidFill>
                <a:schemeClr val="tx1"/>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49">
                                            <p:txEl>
                                              <p:pRg st="1" end="1"/>
                                            </p:txEl>
                                          </p:spTgt>
                                        </p:tgtEl>
                                        <p:attrNameLst>
                                          <p:attrName>style.visibility</p:attrName>
                                        </p:attrNameLst>
                                      </p:cBhvr>
                                      <p:to>
                                        <p:strVal val="visible"/>
                                      </p:to>
                                    </p:set>
                                    <p:animEffect transition="in" filter="checkerboard(across)">
                                      <p:cBhvr>
                                        <p:cTn id="7" dur="500"/>
                                        <p:tgtEl>
                                          <p:spTgt spid="2764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7649">
                                            <p:txEl>
                                              <p:pRg st="2" end="2"/>
                                            </p:txEl>
                                          </p:spTgt>
                                        </p:tgtEl>
                                        <p:attrNameLst>
                                          <p:attrName>style.visibility</p:attrName>
                                        </p:attrNameLst>
                                      </p:cBhvr>
                                      <p:to>
                                        <p:strVal val="visible"/>
                                      </p:to>
                                    </p:set>
                                    <p:animEffect transition="in" filter="checkerboard(across)">
                                      <p:cBhvr>
                                        <p:cTn id="10" dur="500"/>
                                        <p:tgtEl>
                                          <p:spTgt spid="276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F6A98393-711D-7F5E-9163-58950AD28173}"/>
              </a:ext>
            </a:extLst>
          </p:cNvPr>
          <p:cNvSpPr>
            <a:spLocks noGrp="1"/>
          </p:cNvSpPr>
          <p:nvPr>
            <p:ph type="title"/>
          </p:nvPr>
        </p:nvSpPr>
        <p:spPr/>
        <p:txBody>
          <a:bodyPr/>
          <a:lstStyle/>
          <a:p>
            <a:pPr>
              <a:defRPr/>
            </a:pPr>
            <a:endParaRPr lang="zh-CN" altLang="en-US"/>
          </a:p>
        </p:txBody>
      </p:sp>
      <p:sp>
        <p:nvSpPr>
          <p:cNvPr id="28674" name="内容占位符 2">
            <a:extLst>
              <a:ext uri="{FF2B5EF4-FFF2-40B4-BE49-F238E27FC236}">
                <a16:creationId xmlns:a16="http://schemas.microsoft.com/office/drawing/2014/main" id="{B5BE3521-0B50-0C48-8417-1F6B124DD874}"/>
              </a:ext>
            </a:extLst>
          </p:cNvPr>
          <p:cNvSpPr>
            <a:spLocks noGrp="1"/>
          </p:cNvSpPr>
          <p:nvPr>
            <p:ph idx="1"/>
          </p:nvPr>
        </p:nvSpPr>
        <p:spPr/>
        <p:txBody>
          <a:bodyPr/>
          <a:lstStyle/>
          <a:p>
            <a:pPr>
              <a:defRPr/>
            </a:pPr>
            <a:endParaRPr lang="zh-CN" altLang="en-US"/>
          </a:p>
        </p:txBody>
      </p:sp>
      <p:sp>
        <p:nvSpPr>
          <p:cNvPr id="28675" name="灯片编号占位符 3">
            <a:extLst>
              <a:ext uri="{FF2B5EF4-FFF2-40B4-BE49-F238E27FC236}">
                <a16:creationId xmlns:a16="http://schemas.microsoft.com/office/drawing/2014/main" id="{3FD88C27-2A45-3CDE-2C3C-9A95EDEB3C3A}"/>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D36975-20C9-4309-85FD-96FBD0F7B380}" type="slidenum">
              <a:rPr lang="zh-CN" altLang="en-US"/>
              <a:pPr/>
              <a:t>445</a:t>
            </a:fld>
            <a:endParaRPr lang="en-US" altLang="zh-CN"/>
          </a:p>
        </p:txBody>
      </p:sp>
      <p:pic>
        <p:nvPicPr>
          <p:cNvPr id="20484" name="Picture 2" descr="D:\上课课件\数据库系统\网院数据库\最终版\图片\sjkyl-tp-xxnr-110103.jpg">
            <a:extLst>
              <a:ext uri="{FF2B5EF4-FFF2-40B4-BE49-F238E27FC236}">
                <a16:creationId xmlns:a16="http://schemas.microsoft.com/office/drawing/2014/main" id="{59832BEA-496F-1CC8-BF0C-A6180110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025" y="908050"/>
            <a:ext cx="4872038"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a:extLst>
              <a:ext uri="{FF2B5EF4-FFF2-40B4-BE49-F238E27FC236}">
                <a16:creationId xmlns:a16="http://schemas.microsoft.com/office/drawing/2014/main" id="{504DC100-D9EC-521B-64D1-F853A0B0FE9A}"/>
              </a:ext>
            </a:extLst>
          </p:cNvPr>
          <p:cNvSpPr>
            <a:spLocks noGrp="1"/>
          </p:cNvSpPr>
          <p:nvPr>
            <p:ph type="title"/>
          </p:nvPr>
        </p:nvSpPr>
        <p:spPr/>
        <p:txBody>
          <a:bodyPr/>
          <a:lstStyle/>
          <a:p>
            <a:pPr>
              <a:defRPr/>
            </a:pPr>
            <a:r>
              <a:rPr lang="zh-CN" altLang="en-US" b="1"/>
              <a:t>外模式</a:t>
            </a:r>
          </a:p>
        </p:txBody>
      </p:sp>
      <p:sp>
        <p:nvSpPr>
          <p:cNvPr id="29698" name="内容占位符 2">
            <a:extLst>
              <a:ext uri="{FF2B5EF4-FFF2-40B4-BE49-F238E27FC236}">
                <a16:creationId xmlns:a16="http://schemas.microsoft.com/office/drawing/2014/main" id="{CC30680C-70D4-0244-5694-37CE43CE6246}"/>
              </a:ext>
            </a:extLst>
          </p:cNvPr>
          <p:cNvSpPr>
            <a:spLocks noGrp="1"/>
          </p:cNvSpPr>
          <p:nvPr>
            <p:ph idx="1"/>
          </p:nvPr>
        </p:nvSpPr>
        <p:spPr/>
        <p:txBody>
          <a:bodyPr/>
          <a:lstStyle/>
          <a:p>
            <a:pPr>
              <a:defRPr/>
            </a:pPr>
            <a:r>
              <a:rPr lang="zh-CN" altLang="zh-CN" b="1"/>
              <a:t>外模式也称为子模式（</a:t>
            </a:r>
            <a:r>
              <a:rPr lang="en-US" altLang="zh-CN" b="1"/>
              <a:t>subschema</a:t>
            </a:r>
            <a:r>
              <a:rPr lang="zh-CN" altLang="zh-CN" b="1"/>
              <a:t>）或用户模式</a:t>
            </a:r>
            <a:r>
              <a:rPr lang="zh-CN" altLang="en-US" b="1"/>
              <a:t>。</a:t>
            </a:r>
            <a:endParaRPr lang="en-US" altLang="zh-CN" b="1"/>
          </a:p>
          <a:p>
            <a:pPr>
              <a:defRPr/>
            </a:pPr>
            <a:r>
              <a:rPr lang="zh-CN" altLang="zh-CN" b="1"/>
              <a:t>它是数据库用户（包括应用程序员和最终用户）能够看到和使用的局部数据的逻辑结构和特征的描述</a:t>
            </a:r>
            <a:r>
              <a:rPr lang="zh-CN" altLang="en-US" b="1"/>
              <a:t>。</a:t>
            </a:r>
            <a:endParaRPr lang="en-US" altLang="zh-CN" b="1"/>
          </a:p>
          <a:p>
            <a:pPr>
              <a:defRPr/>
            </a:pPr>
            <a:r>
              <a:rPr lang="zh-CN" altLang="zh-CN" b="1"/>
              <a:t>是数据库用户的数据视图，是与某一应用有关的数据的逻辑表示。</a:t>
            </a:r>
          </a:p>
        </p:txBody>
      </p:sp>
      <p:sp>
        <p:nvSpPr>
          <p:cNvPr id="29699" name="灯片编号占位符 3">
            <a:extLst>
              <a:ext uri="{FF2B5EF4-FFF2-40B4-BE49-F238E27FC236}">
                <a16:creationId xmlns:a16="http://schemas.microsoft.com/office/drawing/2014/main" id="{6C461246-99B5-613E-B162-5E80906C5BB3}"/>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0BB3697-3AA9-47B8-A93C-D8F9DA0F9A93}" type="slidenum">
              <a:rPr lang="zh-CN" altLang="en-US"/>
              <a:pPr/>
              <a:t>446</a:t>
            </a:fld>
            <a:endParaRPr lang="en-US" altLang="zh-CN"/>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FF52F0D5-B4AA-E09A-C4CA-2E7B88330CDB}"/>
              </a:ext>
            </a:extLst>
          </p:cNvPr>
          <p:cNvSpPr>
            <a:spLocks noGrp="1"/>
          </p:cNvSpPr>
          <p:nvPr>
            <p:ph type="title"/>
          </p:nvPr>
        </p:nvSpPr>
        <p:spPr>
          <a:xfrm>
            <a:off x="647700" y="728663"/>
            <a:ext cx="7772400" cy="1143000"/>
          </a:xfrm>
        </p:spPr>
        <p:txBody>
          <a:bodyPr/>
          <a:lstStyle/>
          <a:p>
            <a:pPr>
              <a:defRPr/>
            </a:pPr>
            <a:r>
              <a:rPr lang="zh-CN" altLang="en-US" b="1"/>
              <a:t>模式</a:t>
            </a:r>
          </a:p>
        </p:txBody>
      </p:sp>
      <p:sp>
        <p:nvSpPr>
          <p:cNvPr id="30722" name="内容占位符 2">
            <a:extLst>
              <a:ext uri="{FF2B5EF4-FFF2-40B4-BE49-F238E27FC236}">
                <a16:creationId xmlns:a16="http://schemas.microsoft.com/office/drawing/2014/main" id="{A3716C03-A0BC-18B0-5D07-C29A9EBDA777}"/>
              </a:ext>
            </a:extLst>
          </p:cNvPr>
          <p:cNvSpPr>
            <a:spLocks noGrp="1"/>
          </p:cNvSpPr>
          <p:nvPr>
            <p:ph idx="1"/>
          </p:nvPr>
        </p:nvSpPr>
        <p:spPr/>
        <p:txBody>
          <a:bodyPr/>
          <a:lstStyle/>
          <a:p>
            <a:pPr>
              <a:defRPr/>
            </a:pPr>
            <a:r>
              <a:rPr lang="zh-CN" altLang="zh-CN" b="1"/>
              <a:t>模式也称为</a:t>
            </a:r>
            <a:r>
              <a:rPr lang="zh-CN" altLang="en-US" b="1"/>
              <a:t>概念</a:t>
            </a:r>
            <a:r>
              <a:rPr lang="zh-CN" altLang="zh-CN" b="1"/>
              <a:t>模式，是数据中全体数据的逻辑结构和特征描述，是所有用户的公共数据视图。</a:t>
            </a:r>
            <a:endParaRPr lang="en-US" altLang="zh-CN" b="1"/>
          </a:p>
          <a:p>
            <a:pPr>
              <a:defRPr/>
            </a:pPr>
            <a:r>
              <a:rPr lang="zh-CN" altLang="zh-CN" b="1"/>
              <a:t>它是数据库系统模式结构的中间层，既不涉及数据的物理存储细节和硬件环境，也与具体的应用程序及其所使用的开发工具</a:t>
            </a:r>
            <a:endParaRPr lang="zh-CN" altLang="en-US" b="1"/>
          </a:p>
        </p:txBody>
      </p:sp>
      <p:sp>
        <p:nvSpPr>
          <p:cNvPr id="30723" name="灯片编号占位符 3">
            <a:extLst>
              <a:ext uri="{FF2B5EF4-FFF2-40B4-BE49-F238E27FC236}">
                <a16:creationId xmlns:a16="http://schemas.microsoft.com/office/drawing/2014/main" id="{12E3938B-EB6E-EAD2-5FF9-76E515BF430D}"/>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1E4B32-5EDA-4B68-90A9-72F84B9A6EAE}" type="slidenum">
              <a:rPr lang="zh-CN" altLang="en-US"/>
              <a:pPr/>
              <a:t>447</a:t>
            </a:fld>
            <a:endParaRPr lang="en-US" altLang="zh-CN"/>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a:extLst>
              <a:ext uri="{FF2B5EF4-FFF2-40B4-BE49-F238E27FC236}">
                <a16:creationId xmlns:a16="http://schemas.microsoft.com/office/drawing/2014/main" id="{74D8E169-BB8C-5809-0F58-AD5FA9A6676F}"/>
              </a:ext>
            </a:extLst>
          </p:cNvPr>
          <p:cNvSpPr>
            <a:spLocks noGrp="1"/>
          </p:cNvSpPr>
          <p:nvPr>
            <p:ph type="title"/>
          </p:nvPr>
        </p:nvSpPr>
        <p:spPr/>
        <p:txBody>
          <a:bodyPr/>
          <a:lstStyle/>
          <a:p>
            <a:pPr>
              <a:defRPr/>
            </a:pPr>
            <a:r>
              <a:rPr lang="zh-CN" altLang="en-US" b="1"/>
              <a:t>内模式</a:t>
            </a:r>
          </a:p>
        </p:txBody>
      </p:sp>
      <p:sp>
        <p:nvSpPr>
          <p:cNvPr id="31746" name="内容占位符 2">
            <a:extLst>
              <a:ext uri="{FF2B5EF4-FFF2-40B4-BE49-F238E27FC236}">
                <a16:creationId xmlns:a16="http://schemas.microsoft.com/office/drawing/2014/main" id="{EBCA13E8-9BC8-0ED5-C8ED-E6289314AB1B}"/>
              </a:ext>
            </a:extLst>
          </p:cNvPr>
          <p:cNvSpPr>
            <a:spLocks noGrp="1"/>
          </p:cNvSpPr>
          <p:nvPr>
            <p:ph idx="1"/>
          </p:nvPr>
        </p:nvSpPr>
        <p:spPr/>
        <p:txBody>
          <a:bodyPr/>
          <a:lstStyle/>
          <a:p>
            <a:pPr>
              <a:defRPr/>
            </a:pPr>
            <a:r>
              <a:rPr lang="zh-CN" altLang="zh-CN" b="1"/>
              <a:t>内模式也称为存储模式（</a:t>
            </a:r>
            <a:r>
              <a:rPr lang="en-US" altLang="zh-CN" b="1"/>
              <a:t>storage shcema</a:t>
            </a:r>
            <a:r>
              <a:rPr lang="zh-CN" altLang="zh-CN" b="1"/>
              <a:t>）</a:t>
            </a:r>
            <a:r>
              <a:rPr lang="en-US" altLang="zh-CN" b="1"/>
              <a:t>,</a:t>
            </a:r>
            <a:r>
              <a:rPr lang="zh-CN" altLang="zh-CN" b="1"/>
              <a:t>一个数据库只有一个内模式。它是数据物理结构和存储方式的描述，是数据在数据库内部的表示方式。</a:t>
            </a:r>
          </a:p>
          <a:p>
            <a:pPr>
              <a:defRPr/>
            </a:pPr>
            <a:endParaRPr lang="zh-CN" altLang="en-US"/>
          </a:p>
        </p:txBody>
      </p:sp>
      <p:sp>
        <p:nvSpPr>
          <p:cNvPr id="31747" name="灯片编号占位符 3">
            <a:extLst>
              <a:ext uri="{FF2B5EF4-FFF2-40B4-BE49-F238E27FC236}">
                <a16:creationId xmlns:a16="http://schemas.microsoft.com/office/drawing/2014/main" id="{384B3ECC-832C-1693-C24D-963A957BAC5D}"/>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5429FA-75C0-4D90-84E7-2EFCF11D651F}" type="slidenum">
              <a:rPr lang="zh-CN" altLang="en-US"/>
              <a:pPr/>
              <a:t>448</a:t>
            </a:fld>
            <a:endParaRPr lang="en-US" altLang="zh-CN"/>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编号占位符 4">
            <a:extLst>
              <a:ext uri="{FF2B5EF4-FFF2-40B4-BE49-F238E27FC236}">
                <a16:creationId xmlns:a16="http://schemas.microsoft.com/office/drawing/2014/main" id="{E752D603-2314-8DF4-64A8-9CC578C5EAA0}"/>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4383EE3-6E4C-4F67-A667-9EFFE6692CAB}" type="slidenum">
              <a:rPr lang="zh-CN" altLang="en-US"/>
              <a:pPr/>
              <a:t>449</a:t>
            </a:fld>
            <a:endParaRPr lang="en-US" altLang="zh-CN"/>
          </a:p>
        </p:txBody>
      </p:sp>
      <p:sp>
        <p:nvSpPr>
          <p:cNvPr id="32770" name="Rectangle 2">
            <a:extLst>
              <a:ext uri="{FF2B5EF4-FFF2-40B4-BE49-F238E27FC236}">
                <a16:creationId xmlns:a16="http://schemas.microsoft.com/office/drawing/2014/main" id="{98405F5E-46D3-C52A-E8D9-F6E6FF076B64}"/>
              </a:ext>
            </a:extLst>
          </p:cNvPr>
          <p:cNvSpPr>
            <a:spLocks noGrp="1" noChangeArrowheads="1"/>
          </p:cNvSpPr>
          <p:nvPr>
            <p:ph type="title"/>
          </p:nvPr>
        </p:nvSpPr>
        <p:spPr>
          <a:xfrm>
            <a:off x="3459163" y="919163"/>
            <a:ext cx="3741737" cy="708025"/>
          </a:xfrm>
        </p:spPr>
        <p:txBody>
          <a:bodyPr/>
          <a:lstStyle/>
          <a:p>
            <a:r>
              <a:rPr lang="zh-CN" altLang="en-US" sz="2400" b="1"/>
              <a:t>数据视图</a:t>
            </a:r>
            <a:r>
              <a:rPr lang="en-US" altLang="zh-CN" sz="2400" b="1"/>
              <a:t>(</a:t>
            </a:r>
            <a:r>
              <a:rPr lang="zh-CN" altLang="en-US" sz="2400" b="1"/>
              <a:t>数据抽象</a:t>
            </a:r>
            <a:r>
              <a:rPr lang="en-US" altLang="zh-CN" sz="2400" b="1"/>
              <a:t>)</a:t>
            </a:r>
            <a:r>
              <a:rPr lang="en-US" altLang="zh-CN" sz="2000" b="1">
                <a:solidFill>
                  <a:schemeClr val="tx1"/>
                </a:solidFill>
              </a:rPr>
              <a:t> </a:t>
            </a:r>
            <a:br>
              <a:rPr lang="zh-CN" altLang="en-US" sz="2400" b="1"/>
            </a:br>
            <a:endParaRPr lang="zh-CN" altLang="en-US" sz="1800">
              <a:solidFill>
                <a:srgbClr val="0066FF"/>
              </a:solidFill>
            </a:endParaRPr>
          </a:p>
        </p:txBody>
      </p:sp>
      <p:pic>
        <p:nvPicPr>
          <p:cNvPr id="24579" name="Picture 4">
            <a:extLst>
              <a:ext uri="{FF2B5EF4-FFF2-40B4-BE49-F238E27FC236}">
                <a16:creationId xmlns:a16="http://schemas.microsoft.com/office/drawing/2014/main" id="{6F1300CA-7B66-EA95-B67F-45C319709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58" t="14328" r="1120" b="10448"/>
          <a:stretch>
            <a:fillRect/>
          </a:stretch>
        </p:blipFill>
        <p:spPr bwMode="auto">
          <a:xfrm>
            <a:off x="3027363" y="2017713"/>
            <a:ext cx="5724525" cy="4033837"/>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nvGrpSpPr>
          <p:cNvPr id="24580" name="Group 37">
            <a:extLst>
              <a:ext uri="{FF2B5EF4-FFF2-40B4-BE49-F238E27FC236}">
                <a16:creationId xmlns:a16="http://schemas.microsoft.com/office/drawing/2014/main" id="{6C9A9C71-E3EE-A153-86FF-00BF2D0DF77B}"/>
              </a:ext>
            </a:extLst>
          </p:cNvPr>
          <p:cNvGrpSpPr>
            <a:grpSpLocks/>
          </p:cNvGrpSpPr>
          <p:nvPr/>
        </p:nvGrpSpPr>
        <p:grpSpPr bwMode="auto">
          <a:xfrm>
            <a:off x="39688" y="2311400"/>
            <a:ext cx="3159125" cy="2901950"/>
            <a:chOff x="25" y="1384"/>
            <a:chExt cx="1924" cy="1828"/>
          </a:xfrm>
        </p:grpSpPr>
        <p:sp>
          <p:nvSpPr>
            <p:cNvPr id="24581" name="Rectangle 26">
              <a:extLst>
                <a:ext uri="{FF2B5EF4-FFF2-40B4-BE49-F238E27FC236}">
                  <a16:creationId xmlns:a16="http://schemas.microsoft.com/office/drawing/2014/main" id="{88592106-2B29-C072-7D5D-1CE86982A670}"/>
                </a:ext>
              </a:extLst>
            </p:cNvPr>
            <p:cNvSpPr>
              <a:spLocks noChangeArrowheads="1"/>
            </p:cNvSpPr>
            <p:nvPr/>
          </p:nvSpPr>
          <p:spPr bwMode="auto">
            <a:xfrm>
              <a:off x="49" y="2625"/>
              <a:ext cx="1090"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1200" b="0">
                  <a:solidFill>
                    <a:srgbClr val="009999"/>
                  </a:solidFill>
                  <a:latin typeface="宋体" panose="02010600030101010101" pitchFamily="2" charset="-122"/>
                </a:rPr>
                <a:t>数据：</a:t>
              </a:r>
              <a:r>
                <a:rPr lang="en-US" altLang="zh-CN" sz="1200" b="0">
                  <a:solidFill>
                    <a:srgbClr val="009999"/>
                  </a:solidFill>
                  <a:latin typeface="Tahoma" panose="020B0604030504040204" pitchFamily="34" charset="0"/>
                </a:rPr>
                <a:t>…</a:t>
              </a:r>
              <a:r>
                <a:rPr lang="zh-CN" altLang="en-US" sz="1200" b="0">
                  <a:solidFill>
                    <a:srgbClr val="009999"/>
                  </a:solidFill>
                  <a:latin typeface="宋体" panose="02010600030101010101" pitchFamily="2" charset="-122"/>
                </a:rPr>
                <a:t>按学号存放</a:t>
              </a:r>
              <a:r>
                <a:rPr lang="en-US" altLang="zh-CN" sz="1200" b="0">
                  <a:solidFill>
                    <a:srgbClr val="009999"/>
                  </a:solidFill>
                  <a:latin typeface="Tahoma" panose="020B0604030504040204" pitchFamily="34" charset="0"/>
                </a:rPr>
                <a:t>…</a:t>
              </a:r>
              <a:br>
                <a:rPr lang="en-US" altLang="zh-CN" sz="1200" b="0">
                  <a:solidFill>
                    <a:srgbClr val="F6C438"/>
                  </a:solidFill>
                  <a:latin typeface="宋体" panose="02010600030101010101" pitchFamily="2" charset="-122"/>
                </a:rPr>
              </a:br>
              <a:r>
                <a:rPr lang="en-US" altLang="zh-CN" sz="1200" b="0">
                  <a:solidFill>
                    <a:srgbClr val="0066FF"/>
                  </a:solidFill>
                  <a:latin typeface="宋体" panose="02010600030101010101" pitchFamily="2" charset="-122"/>
                </a:rPr>
                <a:t>(101,</a:t>
              </a:r>
              <a:r>
                <a:rPr lang="zh-CN" altLang="en-US" sz="1200" b="0">
                  <a:solidFill>
                    <a:srgbClr val="0066FF"/>
                  </a:solidFill>
                  <a:latin typeface="宋体" panose="02010600030101010101" pitchFamily="2" charset="-122"/>
                </a:rPr>
                <a:t>张三</a:t>
              </a:r>
              <a:r>
                <a:rPr lang="en-US" altLang="zh-CN" sz="1200" b="0">
                  <a:solidFill>
                    <a:srgbClr val="0066FF"/>
                  </a:solidFill>
                  <a:latin typeface="宋体" panose="02010600030101010101" pitchFamily="2" charset="-122"/>
                </a:rPr>
                <a:t>,20,CS,</a:t>
              </a:r>
              <a:r>
                <a:rPr lang="zh-CN" altLang="en-US" sz="1200" b="0">
                  <a:solidFill>
                    <a:srgbClr val="0066FF"/>
                  </a:solidFill>
                  <a:latin typeface="宋体" panose="02010600030101010101" pitchFamily="2" charset="-122"/>
                </a:rPr>
                <a:t>男</a:t>
              </a:r>
              <a:r>
                <a:rPr lang="en-US" altLang="zh-CN" sz="1200" b="0">
                  <a:solidFill>
                    <a:srgbClr val="0066FF"/>
                  </a:solidFill>
                  <a:latin typeface="宋体" panose="02010600030101010101" pitchFamily="2" charset="-122"/>
                </a:rPr>
                <a:t>)</a:t>
              </a:r>
              <a:br>
                <a:rPr lang="en-US" altLang="zh-CN" sz="1200" b="0">
                  <a:solidFill>
                    <a:srgbClr val="0066FF"/>
                  </a:solidFill>
                  <a:latin typeface="宋体" panose="02010600030101010101" pitchFamily="2" charset="-122"/>
                </a:rPr>
              </a:br>
              <a:r>
                <a:rPr lang="en-US" altLang="zh-CN" sz="1200" b="0">
                  <a:solidFill>
                    <a:srgbClr val="0066FF"/>
                  </a:solidFill>
                  <a:latin typeface="宋体" panose="02010600030101010101" pitchFamily="2" charset="-122"/>
                </a:rPr>
                <a:t>(102,</a:t>
              </a:r>
              <a:r>
                <a:rPr lang="zh-CN" altLang="en-US" sz="1200" b="0">
                  <a:solidFill>
                    <a:srgbClr val="0066FF"/>
                  </a:solidFill>
                  <a:latin typeface="宋体" panose="02010600030101010101" pitchFamily="2" charset="-122"/>
                </a:rPr>
                <a:t>李四</a:t>
              </a:r>
              <a:r>
                <a:rPr lang="en-US" altLang="zh-CN" sz="1200" b="0">
                  <a:solidFill>
                    <a:srgbClr val="0066FF"/>
                  </a:solidFill>
                  <a:latin typeface="宋体" panose="02010600030101010101" pitchFamily="2" charset="-122"/>
                </a:rPr>
                <a:t>,18,CS,</a:t>
              </a:r>
              <a:r>
                <a:rPr lang="zh-CN" altLang="en-US" sz="1200" b="0">
                  <a:solidFill>
                    <a:srgbClr val="0066FF"/>
                  </a:solidFill>
                  <a:latin typeface="宋体" panose="02010600030101010101" pitchFamily="2" charset="-122"/>
                </a:rPr>
                <a:t>女</a:t>
              </a:r>
              <a:r>
                <a:rPr lang="en-US" altLang="zh-CN" sz="1200" b="0">
                  <a:solidFill>
                    <a:srgbClr val="0066FF"/>
                  </a:solidFill>
                  <a:latin typeface="宋体" panose="02010600030101010101" pitchFamily="2" charset="-122"/>
                </a:rPr>
                <a:t>)</a:t>
              </a:r>
              <a:br>
                <a:rPr lang="en-US" altLang="zh-CN" sz="1200" b="0">
                  <a:solidFill>
                    <a:srgbClr val="0066FF"/>
                  </a:solidFill>
                  <a:latin typeface="宋体" panose="02010600030101010101" pitchFamily="2" charset="-122"/>
                </a:rPr>
              </a:br>
              <a:r>
                <a:rPr lang="en-US" altLang="zh-CN" sz="1200" b="0">
                  <a:solidFill>
                    <a:srgbClr val="0066FF"/>
                  </a:solidFill>
                  <a:latin typeface="宋体" panose="02010600030101010101" pitchFamily="2" charset="-122"/>
                </a:rPr>
                <a:t>(103,</a:t>
              </a:r>
              <a:r>
                <a:rPr lang="zh-CN" altLang="en-US" sz="1200" b="0">
                  <a:solidFill>
                    <a:srgbClr val="0066FF"/>
                  </a:solidFill>
                  <a:latin typeface="宋体" panose="02010600030101010101" pitchFamily="2" charset="-122"/>
                </a:rPr>
                <a:t>王五</a:t>
              </a:r>
              <a:r>
                <a:rPr lang="en-US" altLang="zh-CN" sz="1200" b="0">
                  <a:solidFill>
                    <a:srgbClr val="0066FF"/>
                  </a:solidFill>
                  <a:latin typeface="宋体" panose="02010600030101010101" pitchFamily="2" charset="-122"/>
                </a:rPr>
                <a:t>,19,EE,</a:t>
              </a:r>
              <a:r>
                <a:rPr lang="zh-CN" altLang="en-US" sz="1200" b="0">
                  <a:solidFill>
                    <a:srgbClr val="0066FF"/>
                  </a:solidFill>
                  <a:latin typeface="宋体" panose="02010600030101010101" pitchFamily="2" charset="-122"/>
                </a:rPr>
                <a:t>女</a:t>
              </a:r>
              <a:r>
                <a:rPr lang="en-US" altLang="zh-CN" sz="1200" b="0">
                  <a:solidFill>
                    <a:srgbClr val="0066FF"/>
                  </a:solidFill>
                  <a:latin typeface="宋体" panose="02010600030101010101" pitchFamily="2" charset="-122"/>
                </a:rPr>
                <a:t>)</a:t>
              </a:r>
              <a:br>
                <a:rPr lang="en-US" altLang="zh-CN" sz="1200" b="0">
                  <a:solidFill>
                    <a:srgbClr val="0066FF"/>
                  </a:solidFill>
                  <a:latin typeface="宋体" panose="02010600030101010101" pitchFamily="2" charset="-122"/>
                </a:rPr>
              </a:br>
              <a:r>
                <a:rPr lang="en-US" altLang="zh-CN" sz="1200" b="0">
                  <a:solidFill>
                    <a:srgbClr val="0066FF"/>
                  </a:solidFill>
                  <a:latin typeface="宋体" panose="02010600030101010101" pitchFamily="2" charset="-122"/>
                </a:rPr>
                <a:t>    </a:t>
              </a:r>
              <a:r>
                <a:rPr lang="en-US" altLang="zh-CN" sz="1200" b="0">
                  <a:solidFill>
                    <a:srgbClr val="009999"/>
                  </a:solidFill>
                  <a:latin typeface="Tahoma" panose="020B0604030504040204" pitchFamily="34" charset="0"/>
                </a:rPr>
                <a:t>…</a:t>
              </a:r>
              <a:r>
                <a:rPr lang="zh-CN" altLang="en-US" sz="1200" b="0">
                  <a:solidFill>
                    <a:srgbClr val="009999"/>
                  </a:solidFill>
                  <a:latin typeface="宋体" panose="02010600030101010101" pitchFamily="2" charset="-122"/>
                </a:rPr>
                <a:t>按年龄建索引</a:t>
              </a:r>
              <a:r>
                <a:rPr lang="en-US" altLang="zh-CN" sz="1200" b="0">
                  <a:solidFill>
                    <a:srgbClr val="009999"/>
                  </a:solidFill>
                  <a:latin typeface="Tahoma" panose="020B0604030504040204" pitchFamily="34" charset="0"/>
                </a:rPr>
                <a:t>…</a:t>
              </a:r>
              <a:endParaRPr lang="en-US" altLang="zh-CN" sz="1200" b="0">
                <a:solidFill>
                  <a:srgbClr val="009999"/>
                </a:solidFill>
                <a:latin typeface="宋体" panose="02010600030101010101" pitchFamily="2" charset="-122"/>
              </a:endParaRPr>
            </a:p>
          </p:txBody>
        </p:sp>
        <p:sp>
          <p:nvSpPr>
            <p:cNvPr id="24582" name="Rectangle 27">
              <a:extLst>
                <a:ext uri="{FF2B5EF4-FFF2-40B4-BE49-F238E27FC236}">
                  <a16:creationId xmlns:a16="http://schemas.microsoft.com/office/drawing/2014/main" id="{6496149E-CB71-7680-49D7-E5CB6A05DDCC}"/>
                </a:ext>
              </a:extLst>
            </p:cNvPr>
            <p:cNvSpPr>
              <a:spLocks noChangeArrowheads="1"/>
            </p:cNvSpPr>
            <p:nvPr/>
          </p:nvSpPr>
          <p:spPr bwMode="auto">
            <a:xfrm>
              <a:off x="25" y="2199"/>
              <a:ext cx="149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ctr"/>
            <a:lstStyle/>
            <a:p>
              <a:pPr eaLnBrk="0" hangingPunct="0"/>
              <a:r>
                <a:rPr lang="zh-CN" altLang="en-US" sz="1200" b="0">
                  <a:solidFill>
                    <a:srgbClr val="009999"/>
                  </a:solidFill>
                  <a:latin typeface="宋体" panose="02010600030101010101" pitchFamily="2" charset="-122"/>
                </a:rPr>
                <a:t>结构：</a:t>
              </a:r>
              <a:r>
                <a:rPr lang="en-US" altLang="zh-CN" sz="1200" b="0">
                  <a:solidFill>
                    <a:srgbClr val="009999"/>
                  </a:solidFill>
                  <a:latin typeface="Tahoma" panose="020B0604030504040204" pitchFamily="34" charset="0"/>
                </a:rPr>
                <a:t>”</a:t>
              </a:r>
              <a:r>
                <a:rPr lang="zh-CN" altLang="en-US" sz="1200" b="0">
                  <a:solidFill>
                    <a:srgbClr val="009999"/>
                  </a:solidFill>
                  <a:latin typeface="宋体" panose="02010600030101010101" pitchFamily="2" charset="-122"/>
                </a:rPr>
                <a:t>学生</a:t>
              </a:r>
              <a:r>
                <a:rPr lang="en-US" altLang="zh-CN" sz="1200" b="0">
                  <a:solidFill>
                    <a:srgbClr val="009999"/>
                  </a:solidFill>
                  <a:latin typeface="Tahoma" panose="020B0604030504040204" pitchFamily="34" charset="0"/>
                </a:rPr>
                <a:t>”</a:t>
              </a:r>
              <a:r>
                <a:rPr lang="en-US" altLang="zh-CN" sz="1200" b="0">
                  <a:solidFill>
                    <a:srgbClr val="009999"/>
                  </a:solidFill>
                  <a:latin typeface="宋体" panose="02010600030101010101" pitchFamily="2" charset="-122"/>
                </a:rPr>
                <a:t>            </a:t>
              </a:r>
              <a:r>
                <a:rPr lang="en-US" altLang="zh-CN" sz="1200" b="0">
                  <a:solidFill>
                    <a:srgbClr val="009999"/>
                  </a:solidFill>
                  <a:latin typeface="Tahoma" panose="020B0604030504040204" pitchFamily="34" charset="0"/>
                </a:rPr>
                <a:t>”</a:t>
              </a:r>
              <a:r>
                <a:rPr lang="zh-CN" altLang="en-US" sz="1200" b="0">
                  <a:solidFill>
                    <a:srgbClr val="009999"/>
                  </a:solidFill>
                  <a:latin typeface="宋体" panose="02010600030101010101" pitchFamily="2" charset="-122"/>
                </a:rPr>
                <a:t>宿舍</a:t>
              </a:r>
              <a:r>
                <a:rPr lang="en-US" altLang="zh-CN" sz="1200" b="0">
                  <a:solidFill>
                    <a:srgbClr val="009999"/>
                  </a:solidFill>
                  <a:latin typeface="Tahoma" panose="020B0604030504040204" pitchFamily="34" charset="0"/>
                </a:rPr>
                <a:t>”</a:t>
              </a:r>
              <a:br>
                <a:rPr lang="en-US" altLang="zh-CN" sz="1200" b="0">
                  <a:solidFill>
                    <a:srgbClr val="009999"/>
                  </a:solidFill>
                  <a:latin typeface="宋体" panose="02010600030101010101" pitchFamily="2" charset="-122"/>
                </a:rPr>
              </a:b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学号</a:t>
              </a: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姓名</a:t>
              </a: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年龄</a:t>
              </a: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专业</a:t>
              </a: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性别</a:t>
              </a:r>
              <a:r>
                <a:rPr lang="en-US" altLang="zh-CN" sz="1200" b="0">
                  <a:solidFill>
                    <a:srgbClr val="0066FF"/>
                  </a:solidFill>
                  <a:latin typeface="宋体" panose="02010600030101010101" pitchFamily="2" charset="-122"/>
                </a:rPr>
                <a:t>)</a:t>
              </a:r>
              <a:br>
                <a:rPr lang="en-US" altLang="zh-CN" sz="1200" b="0">
                  <a:solidFill>
                    <a:srgbClr val="0066FF"/>
                  </a:solidFill>
                  <a:latin typeface="宋体" panose="02010600030101010101" pitchFamily="2" charset="-122"/>
                </a:rPr>
              </a:br>
              <a:endParaRPr lang="en-US" altLang="zh-CN" sz="1200" b="0">
                <a:solidFill>
                  <a:srgbClr val="0066FF"/>
                </a:solidFill>
                <a:latin typeface="宋体" panose="02010600030101010101" pitchFamily="2" charset="-122"/>
              </a:endParaRPr>
            </a:p>
          </p:txBody>
        </p:sp>
        <p:sp>
          <p:nvSpPr>
            <p:cNvPr id="24583" name="Rectangle 28">
              <a:extLst>
                <a:ext uri="{FF2B5EF4-FFF2-40B4-BE49-F238E27FC236}">
                  <a16:creationId xmlns:a16="http://schemas.microsoft.com/office/drawing/2014/main" id="{31D59186-828B-0923-9A24-0F12FD4A2ECC}"/>
                </a:ext>
              </a:extLst>
            </p:cNvPr>
            <p:cNvSpPr>
              <a:spLocks noChangeArrowheads="1"/>
            </p:cNvSpPr>
            <p:nvPr/>
          </p:nvSpPr>
          <p:spPr bwMode="auto">
            <a:xfrm>
              <a:off x="703" y="1695"/>
              <a:ext cx="113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1200" b="0">
                  <a:solidFill>
                    <a:srgbClr val="009999"/>
                  </a:solidFill>
                  <a:latin typeface="宋体" panose="02010600030101010101" pitchFamily="2" charset="-122"/>
                </a:rPr>
                <a:t>视图：</a:t>
              </a:r>
              <a:br>
                <a:rPr lang="zh-CN" altLang="en-US" sz="1200" b="0">
                  <a:solidFill>
                    <a:srgbClr val="009999"/>
                  </a:solidFill>
                  <a:latin typeface="宋体" panose="02010600030101010101" pitchFamily="2" charset="-122"/>
                </a:rPr>
              </a:b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学号</a:t>
              </a: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姓名</a:t>
              </a: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专业</a:t>
              </a: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宿舍</a:t>
              </a:r>
              <a:r>
                <a:rPr lang="en-US" altLang="zh-CN" sz="1200" b="0">
                  <a:solidFill>
                    <a:srgbClr val="0066FF"/>
                  </a:solidFill>
                  <a:latin typeface="宋体" panose="02010600030101010101" pitchFamily="2" charset="-122"/>
                </a:rPr>
                <a:t>)</a:t>
              </a:r>
              <a:br>
                <a:rPr lang="en-US" altLang="zh-CN" sz="1200" b="0">
                  <a:solidFill>
                    <a:srgbClr val="0066FF"/>
                  </a:solidFill>
                  <a:latin typeface="宋体" panose="02010600030101010101" pitchFamily="2" charset="-122"/>
                </a:rPr>
              </a:br>
              <a:endParaRPr lang="en-US" altLang="zh-CN" sz="1200" b="0">
                <a:solidFill>
                  <a:srgbClr val="0066FF"/>
                </a:solidFill>
                <a:latin typeface="宋体" panose="02010600030101010101" pitchFamily="2" charset="-122"/>
              </a:endParaRPr>
            </a:p>
          </p:txBody>
        </p:sp>
        <p:sp>
          <p:nvSpPr>
            <p:cNvPr id="24584" name="Rectangle 29">
              <a:extLst>
                <a:ext uri="{FF2B5EF4-FFF2-40B4-BE49-F238E27FC236}">
                  <a16:creationId xmlns:a16="http://schemas.microsoft.com/office/drawing/2014/main" id="{D48DBAE7-783C-D525-7173-B65395927D61}"/>
                </a:ext>
              </a:extLst>
            </p:cNvPr>
            <p:cNvSpPr>
              <a:spLocks noChangeArrowheads="1"/>
            </p:cNvSpPr>
            <p:nvPr/>
          </p:nvSpPr>
          <p:spPr bwMode="auto">
            <a:xfrm>
              <a:off x="1153" y="2691"/>
              <a:ext cx="796"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200" b="0">
                  <a:solidFill>
                    <a:srgbClr val="0066FF"/>
                  </a:solidFill>
                  <a:latin typeface="宋体" panose="02010600030101010101" pitchFamily="2" charset="-122"/>
                </a:rPr>
                <a:t>(101,5</a:t>
              </a:r>
              <a:r>
                <a:rPr lang="zh-CN" altLang="en-US" sz="1200" b="0">
                  <a:solidFill>
                    <a:srgbClr val="0066FF"/>
                  </a:solidFill>
                  <a:latin typeface="宋体" panose="02010600030101010101" pitchFamily="2" charset="-122"/>
                </a:rPr>
                <a:t>舍</a:t>
              </a:r>
              <a:r>
                <a:rPr lang="en-US" altLang="zh-CN" sz="1200" b="0">
                  <a:solidFill>
                    <a:srgbClr val="0066FF"/>
                  </a:solidFill>
                  <a:latin typeface="宋体" panose="02010600030101010101" pitchFamily="2" charset="-122"/>
                </a:rPr>
                <a:t>201)</a:t>
              </a:r>
              <a:br>
                <a:rPr lang="en-US" altLang="zh-CN" sz="1200" b="0">
                  <a:solidFill>
                    <a:srgbClr val="0066FF"/>
                  </a:solidFill>
                  <a:latin typeface="宋体" panose="02010600030101010101" pitchFamily="2" charset="-122"/>
                </a:rPr>
              </a:br>
              <a:r>
                <a:rPr lang="en-US" altLang="zh-CN" sz="1200" b="0">
                  <a:solidFill>
                    <a:srgbClr val="0066FF"/>
                  </a:solidFill>
                  <a:latin typeface="宋体" panose="02010600030101010101" pitchFamily="2" charset="-122"/>
                </a:rPr>
                <a:t>(102,4</a:t>
              </a:r>
              <a:r>
                <a:rPr lang="zh-CN" altLang="en-US" sz="1200" b="0">
                  <a:solidFill>
                    <a:srgbClr val="0066FF"/>
                  </a:solidFill>
                  <a:latin typeface="宋体" panose="02010600030101010101" pitchFamily="2" charset="-122"/>
                </a:rPr>
                <a:t>舍</a:t>
              </a:r>
              <a:r>
                <a:rPr lang="en-US" altLang="zh-CN" sz="1200" b="0">
                  <a:solidFill>
                    <a:srgbClr val="0066FF"/>
                  </a:solidFill>
                  <a:latin typeface="宋体" panose="02010600030101010101" pitchFamily="2" charset="-122"/>
                </a:rPr>
                <a:t>402)</a:t>
              </a:r>
              <a:br>
                <a:rPr lang="en-US" altLang="zh-CN" sz="1200" b="0">
                  <a:solidFill>
                    <a:srgbClr val="0066FF"/>
                  </a:solidFill>
                  <a:latin typeface="宋体" panose="02010600030101010101" pitchFamily="2" charset="-122"/>
                </a:rPr>
              </a:br>
              <a:r>
                <a:rPr lang="en-US" altLang="zh-CN" sz="1200" b="0">
                  <a:solidFill>
                    <a:srgbClr val="0066FF"/>
                  </a:solidFill>
                  <a:latin typeface="宋体" panose="02010600030101010101" pitchFamily="2" charset="-122"/>
                </a:rPr>
                <a:t>(103,4</a:t>
              </a:r>
              <a:r>
                <a:rPr lang="zh-CN" altLang="en-US" sz="1200" b="0">
                  <a:solidFill>
                    <a:srgbClr val="0066FF"/>
                  </a:solidFill>
                  <a:latin typeface="宋体" panose="02010600030101010101" pitchFamily="2" charset="-122"/>
                </a:rPr>
                <a:t>舍</a:t>
              </a:r>
              <a:r>
                <a:rPr lang="en-US" altLang="zh-CN" sz="1200" b="0">
                  <a:solidFill>
                    <a:srgbClr val="0066FF"/>
                  </a:solidFill>
                  <a:latin typeface="宋体" panose="02010600030101010101" pitchFamily="2" charset="-122"/>
                </a:rPr>
                <a:t>402)</a:t>
              </a:r>
            </a:p>
          </p:txBody>
        </p:sp>
        <p:sp>
          <p:nvSpPr>
            <p:cNvPr id="24585" name="Rectangle 30">
              <a:extLst>
                <a:ext uri="{FF2B5EF4-FFF2-40B4-BE49-F238E27FC236}">
                  <a16:creationId xmlns:a16="http://schemas.microsoft.com/office/drawing/2014/main" id="{E54ED5E9-F15E-14E3-00FC-239403290259}"/>
                </a:ext>
              </a:extLst>
            </p:cNvPr>
            <p:cNvSpPr>
              <a:spLocks noChangeArrowheads="1"/>
            </p:cNvSpPr>
            <p:nvPr/>
          </p:nvSpPr>
          <p:spPr bwMode="auto">
            <a:xfrm>
              <a:off x="1207" y="2355"/>
              <a:ext cx="676"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p>
              <a:pPr algn="ctr" eaLnBrk="0" hangingPunct="0"/>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学号</a:t>
              </a:r>
              <a:r>
                <a:rPr lang="en-US" altLang="zh-CN" sz="1200" b="0">
                  <a:solidFill>
                    <a:srgbClr val="0066FF"/>
                  </a:solidFill>
                  <a:latin typeface="宋体" panose="02010600030101010101" pitchFamily="2" charset="-122"/>
                </a:rPr>
                <a:t>,</a:t>
              </a:r>
              <a:r>
                <a:rPr lang="zh-CN" altLang="en-US" sz="1200" b="0">
                  <a:solidFill>
                    <a:srgbClr val="0066FF"/>
                  </a:solidFill>
                  <a:latin typeface="宋体" panose="02010600030101010101" pitchFamily="2" charset="-122"/>
                </a:rPr>
                <a:t>宿舍号</a:t>
              </a:r>
              <a:r>
                <a:rPr lang="en-US" altLang="zh-CN" sz="1200" b="0">
                  <a:solidFill>
                    <a:srgbClr val="0066FF"/>
                  </a:solidFill>
                  <a:latin typeface="宋体" panose="02010600030101010101" pitchFamily="2" charset="-122"/>
                </a:rPr>
                <a:t>)</a:t>
              </a:r>
              <a:br>
                <a:rPr lang="en-US" altLang="zh-CN" sz="1200" b="0">
                  <a:solidFill>
                    <a:srgbClr val="0066FF"/>
                  </a:solidFill>
                  <a:latin typeface="宋体" panose="02010600030101010101" pitchFamily="2" charset="-122"/>
                </a:rPr>
              </a:br>
              <a:endParaRPr lang="en-US" altLang="zh-CN" sz="1200" b="0">
                <a:solidFill>
                  <a:srgbClr val="0066FF"/>
                </a:solidFill>
                <a:latin typeface="宋体" panose="02010600030101010101" pitchFamily="2" charset="-122"/>
              </a:endParaRPr>
            </a:p>
          </p:txBody>
        </p:sp>
        <p:sp>
          <p:nvSpPr>
            <p:cNvPr id="24586" name="Rectangle 31">
              <a:extLst>
                <a:ext uri="{FF2B5EF4-FFF2-40B4-BE49-F238E27FC236}">
                  <a16:creationId xmlns:a16="http://schemas.microsoft.com/office/drawing/2014/main" id="{A4B20D3E-C0A0-BE34-0AA4-AD053DEC70F4}"/>
                </a:ext>
              </a:extLst>
            </p:cNvPr>
            <p:cNvSpPr>
              <a:spLocks noChangeArrowheads="1"/>
            </p:cNvSpPr>
            <p:nvPr/>
          </p:nvSpPr>
          <p:spPr bwMode="auto">
            <a:xfrm>
              <a:off x="575" y="1384"/>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2000">
                  <a:solidFill>
                    <a:srgbClr val="0066FF"/>
                  </a:solidFill>
                  <a:latin typeface="Tahoma" panose="020B0604030504040204" pitchFamily="34" charset="0"/>
                </a:rPr>
                <a:t>案例：</a:t>
              </a:r>
              <a:endParaRPr lang="zh-CN" altLang="en-US" sz="1800">
                <a:solidFill>
                  <a:srgbClr val="0066FF"/>
                </a:solidFill>
                <a:latin typeface="Tahoma" panose="020B0604030504040204" pitchFamily="34" charset="0"/>
              </a:endParaRPr>
            </a:p>
          </p:txBody>
        </p:sp>
        <p:sp>
          <p:nvSpPr>
            <p:cNvPr id="24587" name="AutoShape 33">
              <a:extLst>
                <a:ext uri="{FF2B5EF4-FFF2-40B4-BE49-F238E27FC236}">
                  <a16:creationId xmlns:a16="http://schemas.microsoft.com/office/drawing/2014/main" id="{4840E12E-1694-02E0-1A14-81BEDA5EDAA8}"/>
                </a:ext>
              </a:extLst>
            </p:cNvPr>
            <p:cNvSpPr>
              <a:spLocks noChangeArrowheads="1"/>
            </p:cNvSpPr>
            <p:nvPr/>
          </p:nvSpPr>
          <p:spPr bwMode="auto">
            <a:xfrm>
              <a:off x="582" y="2460"/>
              <a:ext cx="68" cy="174"/>
            </a:xfrm>
            <a:prstGeom prst="upDownArrow">
              <a:avLst>
                <a:gd name="adj1" fmla="val 50000"/>
                <a:gd name="adj2" fmla="val 51141"/>
              </a:avLst>
            </a:prstGeom>
            <a:solidFill>
              <a:srgbClr val="FFCC00"/>
            </a:solidFill>
            <a:ln w="9525">
              <a:solidFill>
                <a:schemeClr val="tx2"/>
              </a:solidFill>
              <a:miter lim="800000"/>
              <a:headEnd/>
              <a:tailEnd/>
            </a:ln>
          </p:spPr>
          <p:txBody>
            <a:bodyPr wrap="none" anchor="ctr"/>
            <a:lstStyle/>
            <a:p>
              <a:pPr algn="ctr" eaLnBrk="0" hangingPunct="0"/>
              <a:endParaRPr lang="zh-CN" altLang="en-US" sz="1600">
                <a:solidFill>
                  <a:srgbClr val="428E5B"/>
                </a:solidFill>
                <a:latin typeface="Tahoma" panose="020B0604030504040204" pitchFamily="34" charset="0"/>
              </a:endParaRPr>
            </a:p>
          </p:txBody>
        </p:sp>
        <p:sp>
          <p:nvSpPr>
            <p:cNvPr id="24588" name="AutoShape 34">
              <a:extLst>
                <a:ext uri="{FF2B5EF4-FFF2-40B4-BE49-F238E27FC236}">
                  <a16:creationId xmlns:a16="http://schemas.microsoft.com/office/drawing/2014/main" id="{2AFBA80F-FC4D-1C7D-CF3E-FECBC087A6EA}"/>
                </a:ext>
              </a:extLst>
            </p:cNvPr>
            <p:cNvSpPr>
              <a:spLocks noChangeArrowheads="1"/>
            </p:cNvSpPr>
            <p:nvPr/>
          </p:nvSpPr>
          <p:spPr bwMode="auto">
            <a:xfrm>
              <a:off x="1476" y="2574"/>
              <a:ext cx="68" cy="174"/>
            </a:xfrm>
            <a:prstGeom prst="upDownArrow">
              <a:avLst>
                <a:gd name="adj1" fmla="val 50000"/>
                <a:gd name="adj2" fmla="val 51141"/>
              </a:avLst>
            </a:prstGeom>
            <a:solidFill>
              <a:srgbClr val="FFCC00"/>
            </a:solidFill>
            <a:ln w="9525">
              <a:solidFill>
                <a:schemeClr val="tx2"/>
              </a:solidFill>
              <a:miter lim="800000"/>
              <a:headEnd/>
              <a:tailEnd/>
            </a:ln>
          </p:spPr>
          <p:txBody>
            <a:bodyPr wrap="none" anchor="ctr"/>
            <a:lstStyle/>
            <a:p>
              <a:pPr algn="ctr" eaLnBrk="0" hangingPunct="0"/>
              <a:endParaRPr lang="zh-CN" altLang="en-US" sz="1600">
                <a:solidFill>
                  <a:srgbClr val="428E5B"/>
                </a:solidFill>
                <a:latin typeface="Tahoma" panose="020B0604030504040204" pitchFamily="34" charset="0"/>
              </a:endParaRPr>
            </a:p>
          </p:txBody>
        </p:sp>
        <p:sp>
          <p:nvSpPr>
            <p:cNvPr id="24589" name="Line 35">
              <a:extLst>
                <a:ext uri="{FF2B5EF4-FFF2-40B4-BE49-F238E27FC236}">
                  <a16:creationId xmlns:a16="http://schemas.microsoft.com/office/drawing/2014/main" id="{0B05368D-3D58-9C23-9062-3ACAC8D31C4B}"/>
                </a:ext>
              </a:extLst>
            </p:cNvPr>
            <p:cNvSpPr>
              <a:spLocks noChangeShapeType="1"/>
            </p:cNvSpPr>
            <p:nvPr/>
          </p:nvSpPr>
          <p:spPr bwMode="auto">
            <a:xfrm flipH="1">
              <a:off x="594" y="1986"/>
              <a:ext cx="270" cy="348"/>
            </a:xfrm>
            <a:prstGeom prst="line">
              <a:avLst/>
            </a:prstGeom>
            <a:noFill/>
            <a:ln w="28575">
              <a:solidFill>
                <a:srgbClr val="F6C43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0" name="Line 36">
              <a:extLst>
                <a:ext uri="{FF2B5EF4-FFF2-40B4-BE49-F238E27FC236}">
                  <a16:creationId xmlns:a16="http://schemas.microsoft.com/office/drawing/2014/main" id="{BE5C80D6-11B6-C887-BF10-2B60B52BFDE0}"/>
                </a:ext>
              </a:extLst>
            </p:cNvPr>
            <p:cNvSpPr>
              <a:spLocks noChangeShapeType="1"/>
            </p:cNvSpPr>
            <p:nvPr/>
          </p:nvSpPr>
          <p:spPr bwMode="auto">
            <a:xfrm>
              <a:off x="864" y="1980"/>
              <a:ext cx="666" cy="438"/>
            </a:xfrm>
            <a:prstGeom prst="line">
              <a:avLst/>
            </a:prstGeom>
            <a:noFill/>
            <a:ln w="28575">
              <a:solidFill>
                <a:srgbClr val="F6C43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0329" name="Group 41">
            <a:extLst>
              <a:ext uri="{FF2B5EF4-FFF2-40B4-BE49-F238E27FC236}">
                <a16:creationId xmlns:a16="http://schemas.microsoft.com/office/drawing/2014/main" id="{7F424CE9-F371-1F02-9CB3-F573C408E8CF}"/>
              </a:ext>
            </a:extLst>
          </p:cNvPr>
          <p:cNvGrpSpPr>
            <a:grpSpLocks/>
          </p:cNvGrpSpPr>
          <p:nvPr/>
        </p:nvGrpSpPr>
        <p:grpSpPr bwMode="auto">
          <a:xfrm>
            <a:off x="2373313" y="1666875"/>
            <a:ext cx="5594350" cy="4384675"/>
            <a:chOff x="1495" y="918"/>
            <a:chExt cx="3524" cy="2762"/>
          </a:xfrm>
        </p:grpSpPr>
        <p:grpSp>
          <p:nvGrpSpPr>
            <p:cNvPr id="24592" name="Group 39">
              <a:extLst>
                <a:ext uri="{FF2B5EF4-FFF2-40B4-BE49-F238E27FC236}">
                  <a16:creationId xmlns:a16="http://schemas.microsoft.com/office/drawing/2014/main" id="{EDCE5C0A-6D17-07C6-AF88-A1115BD8FC36}"/>
                </a:ext>
              </a:extLst>
            </p:cNvPr>
            <p:cNvGrpSpPr>
              <a:grpSpLocks/>
            </p:cNvGrpSpPr>
            <p:nvPr/>
          </p:nvGrpSpPr>
          <p:grpSpPr bwMode="auto">
            <a:xfrm>
              <a:off x="1495" y="1516"/>
              <a:ext cx="3524" cy="2164"/>
              <a:chOff x="1495" y="1516"/>
              <a:chExt cx="3524" cy="2164"/>
            </a:xfrm>
          </p:grpSpPr>
          <p:sp>
            <p:nvSpPr>
              <p:cNvPr id="24593" name="Rectangle 8">
                <a:extLst>
                  <a:ext uri="{FF2B5EF4-FFF2-40B4-BE49-F238E27FC236}">
                    <a16:creationId xmlns:a16="http://schemas.microsoft.com/office/drawing/2014/main" id="{9B22EF0F-10C9-9BD8-C4DE-B6DF0D88FCF2}"/>
                  </a:ext>
                </a:extLst>
              </p:cNvPr>
              <p:cNvSpPr>
                <a:spLocks noChangeArrowheads="1"/>
              </p:cNvSpPr>
              <p:nvPr/>
            </p:nvSpPr>
            <p:spPr bwMode="auto">
              <a:xfrm>
                <a:off x="2293" y="2341"/>
                <a:ext cx="163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600">
                    <a:latin typeface="宋体" panose="02010600030101010101" pitchFamily="2" charset="-122"/>
                  </a:rPr>
                  <a:t>第一级映射</a:t>
                </a:r>
                <a:endParaRPr lang="zh-CN" altLang="en-US" sz="1600" b="0">
                  <a:solidFill>
                    <a:schemeClr val="tx1"/>
                  </a:solidFill>
                  <a:latin typeface="宋体" panose="02010600030101010101" pitchFamily="2" charset="-122"/>
                </a:endParaRPr>
              </a:p>
            </p:txBody>
          </p:sp>
          <p:sp>
            <p:nvSpPr>
              <p:cNvPr id="24594" name="Rectangle 13">
                <a:extLst>
                  <a:ext uri="{FF2B5EF4-FFF2-40B4-BE49-F238E27FC236}">
                    <a16:creationId xmlns:a16="http://schemas.microsoft.com/office/drawing/2014/main" id="{B72D3221-6781-5420-BCEF-C1E7EDCF09BA}"/>
                  </a:ext>
                </a:extLst>
              </p:cNvPr>
              <p:cNvSpPr>
                <a:spLocks noChangeArrowheads="1"/>
              </p:cNvSpPr>
              <p:nvPr/>
            </p:nvSpPr>
            <p:spPr bwMode="auto">
              <a:xfrm>
                <a:off x="2270" y="2999"/>
                <a:ext cx="163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600">
                    <a:latin typeface="宋体" panose="02010600030101010101" pitchFamily="2" charset="-122"/>
                  </a:rPr>
                  <a:t>第二级映射</a:t>
                </a:r>
                <a:endParaRPr lang="zh-CN" altLang="en-US" sz="1600" b="0">
                  <a:solidFill>
                    <a:schemeClr val="tx1"/>
                  </a:solidFill>
                  <a:latin typeface="宋体" panose="02010600030101010101" pitchFamily="2" charset="-122"/>
                </a:endParaRPr>
              </a:p>
            </p:txBody>
          </p:sp>
          <p:sp>
            <p:nvSpPr>
              <p:cNvPr id="24595" name="AutoShape 14">
                <a:extLst>
                  <a:ext uri="{FF2B5EF4-FFF2-40B4-BE49-F238E27FC236}">
                    <a16:creationId xmlns:a16="http://schemas.microsoft.com/office/drawing/2014/main" id="{23C9C179-0DBE-5A27-6D54-D79F441DD83A}"/>
                  </a:ext>
                </a:extLst>
              </p:cNvPr>
              <p:cNvSpPr>
                <a:spLocks noChangeArrowheads="1"/>
              </p:cNvSpPr>
              <p:nvPr/>
            </p:nvSpPr>
            <p:spPr bwMode="auto">
              <a:xfrm>
                <a:off x="3540" y="2341"/>
                <a:ext cx="68" cy="136"/>
              </a:xfrm>
              <a:prstGeom prst="upDownArrow">
                <a:avLst>
                  <a:gd name="adj1" fmla="val 50000"/>
                  <a:gd name="adj2" fmla="val 40000"/>
                </a:avLst>
              </a:prstGeom>
              <a:solidFill>
                <a:srgbClr val="FFFF00"/>
              </a:solidFill>
              <a:ln w="9525">
                <a:solidFill>
                  <a:srgbClr val="FF0000"/>
                </a:solidFill>
                <a:miter lim="800000"/>
                <a:headEnd/>
                <a:tailEnd/>
              </a:ln>
            </p:spPr>
            <p:txBody>
              <a:bodyPr wrap="none" tIns="0" bIns="0" anchor="ctr"/>
              <a:lstStyle/>
              <a:p>
                <a:pPr algn="ctr" eaLnBrk="0" hangingPunct="0"/>
                <a:endParaRPr lang="zh-CN" altLang="en-US" sz="1600">
                  <a:solidFill>
                    <a:srgbClr val="428E5B"/>
                  </a:solidFill>
                  <a:latin typeface="Tahoma" panose="020B0604030504040204" pitchFamily="34" charset="0"/>
                </a:endParaRPr>
              </a:p>
            </p:txBody>
          </p:sp>
          <p:sp>
            <p:nvSpPr>
              <p:cNvPr id="24596" name="AutoShape 15">
                <a:extLst>
                  <a:ext uri="{FF2B5EF4-FFF2-40B4-BE49-F238E27FC236}">
                    <a16:creationId xmlns:a16="http://schemas.microsoft.com/office/drawing/2014/main" id="{13926552-1434-3F80-7868-CA827BA6A6F6}"/>
                  </a:ext>
                </a:extLst>
              </p:cNvPr>
              <p:cNvSpPr>
                <a:spLocks noChangeArrowheads="1"/>
              </p:cNvSpPr>
              <p:nvPr/>
            </p:nvSpPr>
            <p:spPr bwMode="auto">
              <a:xfrm>
                <a:off x="3518" y="2998"/>
                <a:ext cx="68" cy="136"/>
              </a:xfrm>
              <a:prstGeom prst="upDownArrow">
                <a:avLst>
                  <a:gd name="adj1" fmla="val 50000"/>
                  <a:gd name="adj2" fmla="val 40000"/>
                </a:avLst>
              </a:prstGeom>
              <a:solidFill>
                <a:srgbClr val="FFFF00"/>
              </a:solidFill>
              <a:ln w="9525">
                <a:solidFill>
                  <a:srgbClr val="FF0000"/>
                </a:solidFill>
                <a:miter lim="800000"/>
                <a:headEnd/>
                <a:tailEnd/>
              </a:ln>
            </p:spPr>
            <p:txBody>
              <a:bodyPr wrap="none" tIns="0" bIns="0" anchor="ctr"/>
              <a:lstStyle/>
              <a:p>
                <a:pPr algn="ctr" eaLnBrk="0" hangingPunct="0"/>
                <a:endParaRPr lang="zh-CN" altLang="en-US" sz="1600">
                  <a:solidFill>
                    <a:srgbClr val="428E5B"/>
                  </a:solidFill>
                  <a:latin typeface="Tahoma" panose="020B0604030504040204" pitchFamily="34" charset="0"/>
                </a:endParaRPr>
              </a:p>
            </p:txBody>
          </p:sp>
          <p:grpSp>
            <p:nvGrpSpPr>
              <p:cNvPr id="24597" name="Group 38">
                <a:extLst>
                  <a:ext uri="{FF2B5EF4-FFF2-40B4-BE49-F238E27FC236}">
                    <a16:creationId xmlns:a16="http://schemas.microsoft.com/office/drawing/2014/main" id="{8FDBA26B-5A0B-F138-3181-EB9FCF8A1210}"/>
                  </a:ext>
                </a:extLst>
              </p:cNvPr>
              <p:cNvGrpSpPr>
                <a:grpSpLocks/>
              </p:cNvGrpSpPr>
              <p:nvPr/>
            </p:nvGrpSpPr>
            <p:grpSpPr bwMode="auto">
              <a:xfrm>
                <a:off x="1495" y="1516"/>
                <a:ext cx="3524" cy="2164"/>
                <a:chOff x="1495" y="1516"/>
                <a:chExt cx="3524" cy="2164"/>
              </a:xfrm>
            </p:grpSpPr>
            <p:sp>
              <p:nvSpPr>
                <p:cNvPr id="24598" name="Rectangle 17">
                  <a:extLst>
                    <a:ext uri="{FF2B5EF4-FFF2-40B4-BE49-F238E27FC236}">
                      <a16:creationId xmlns:a16="http://schemas.microsoft.com/office/drawing/2014/main" id="{EE740BE5-8A38-E810-485C-9454CECB2675}"/>
                    </a:ext>
                  </a:extLst>
                </p:cNvPr>
                <p:cNvSpPr>
                  <a:spLocks noChangeArrowheads="1"/>
                </p:cNvSpPr>
                <p:nvPr/>
              </p:nvSpPr>
              <p:spPr bwMode="auto">
                <a:xfrm>
                  <a:off x="1495" y="3159"/>
                  <a:ext cx="1156"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1600">
                      <a:latin typeface="宋体" panose="02010600030101010101" pitchFamily="2" charset="-122"/>
                    </a:rPr>
                    <a:t>具有两级独立：</a:t>
                  </a:r>
                  <a:br>
                    <a:rPr lang="zh-CN" altLang="en-US" sz="1600">
                      <a:latin typeface="宋体" panose="02010600030101010101" pitchFamily="2" charset="-122"/>
                    </a:rPr>
                  </a:br>
                  <a:r>
                    <a:rPr lang="zh-CN" altLang="en-US" sz="1600">
                      <a:solidFill>
                        <a:schemeClr val="tx1"/>
                      </a:solidFill>
                      <a:latin typeface="宋体" panose="02010600030101010101" pitchFamily="2" charset="-122"/>
                    </a:rPr>
                    <a:t>支持应用独立性</a:t>
                  </a:r>
                  <a:br>
                    <a:rPr lang="zh-CN" altLang="en-US" sz="1600">
                      <a:solidFill>
                        <a:schemeClr val="tx1"/>
                      </a:solidFill>
                      <a:latin typeface="宋体" panose="02010600030101010101" pitchFamily="2" charset="-122"/>
                    </a:rPr>
                  </a:br>
                  <a:r>
                    <a:rPr lang="zh-CN" altLang="en-US" sz="1600">
                      <a:solidFill>
                        <a:schemeClr val="tx1"/>
                      </a:solidFill>
                      <a:latin typeface="宋体" panose="02010600030101010101" pitchFamily="2" charset="-122"/>
                    </a:rPr>
                    <a:t>支持物理独立性</a:t>
                  </a:r>
                </a:p>
              </p:txBody>
            </p:sp>
            <p:grpSp>
              <p:nvGrpSpPr>
                <p:cNvPr id="24599" name="Group 21">
                  <a:extLst>
                    <a:ext uri="{FF2B5EF4-FFF2-40B4-BE49-F238E27FC236}">
                      <a16:creationId xmlns:a16="http://schemas.microsoft.com/office/drawing/2014/main" id="{D1A21334-F8B1-2CE7-CF4E-F5D72B438FB6}"/>
                    </a:ext>
                  </a:extLst>
                </p:cNvPr>
                <p:cNvGrpSpPr>
                  <a:grpSpLocks/>
                </p:cNvGrpSpPr>
                <p:nvPr/>
              </p:nvGrpSpPr>
              <p:grpSpPr bwMode="auto">
                <a:xfrm>
                  <a:off x="2120" y="2427"/>
                  <a:ext cx="619" cy="1163"/>
                  <a:chOff x="1292" y="2409"/>
                  <a:chExt cx="1021" cy="1157"/>
                </a:xfrm>
              </p:grpSpPr>
              <p:sp>
                <p:nvSpPr>
                  <p:cNvPr id="24600" name="Line 19">
                    <a:extLst>
                      <a:ext uri="{FF2B5EF4-FFF2-40B4-BE49-F238E27FC236}">
                        <a16:creationId xmlns:a16="http://schemas.microsoft.com/office/drawing/2014/main" id="{B4E2E303-0189-4800-2CD5-85678D233526}"/>
                      </a:ext>
                    </a:extLst>
                  </p:cNvPr>
                  <p:cNvSpPr>
                    <a:spLocks noChangeShapeType="1"/>
                  </p:cNvSpPr>
                  <p:nvPr/>
                </p:nvSpPr>
                <p:spPr bwMode="auto">
                  <a:xfrm flipV="1">
                    <a:off x="1315" y="2409"/>
                    <a:ext cx="975" cy="953"/>
                  </a:xfrm>
                  <a:prstGeom prst="line">
                    <a:avLst/>
                  </a:prstGeom>
                  <a:noFill/>
                  <a:ln w="9525">
                    <a:solidFill>
                      <a:schemeClr val="tx2"/>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4601" name="Line 20">
                    <a:extLst>
                      <a:ext uri="{FF2B5EF4-FFF2-40B4-BE49-F238E27FC236}">
                        <a16:creationId xmlns:a16="http://schemas.microsoft.com/office/drawing/2014/main" id="{E700ACA4-5C22-C4DC-C737-67C09FF322FB}"/>
                      </a:ext>
                    </a:extLst>
                  </p:cNvPr>
                  <p:cNvSpPr>
                    <a:spLocks noChangeShapeType="1"/>
                  </p:cNvSpPr>
                  <p:nvPr/>
                </p:nvSpPr>
                <p:spPr bwMode="auto">
                  <a:xfrm flipV="1">
                    <a:off x="1292" y="3067"/>
                    <a:ext cx="1021" cy="499"/>
                  </a:xfrm>
                  <a:prstGeom prst="line">
                    <a:avLst/>
                  </a:prstGeom>
                  <a:noFill/>
                  <a:ln w="9525">
                    <a:solidFill>
                      <a:schemeClr val="tx2"/>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24602" name="Rectangle 22">
                  <a:extLst>
                    <a:ext uri="{FF2B5EF4-FFF2-40B4-BE49-F238E27FC236}">
                      <a16:creationId xmlns:a16="http://schemas.microsoft.com/office/drawing/2014/main" id="{B15B58A1-A8EF-4FEC-F95A-476B94E591FB}"/>
                    </a:ext>
                  </a:extLst>
                </p:cNvPr>
                <p:cNvSpPr>
                  <a:spLocks noChangeArrowheads="1"/>
                </p:cNvSpPr>
                <p:nvPr/>
              </p:nvSpPr>
              <p:spPr bwMode="auto">
                <a:xfrm>
                  <a:off x="4051" y="3358"/>
                  <a:ext cx="94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a:spAutoFit/>
                </a:bodyPr>
                <a:lstStyle/>
                <a:p>
                  <a:pPr algn="ctr" eaLnBrk="0" hangingPunct="0"/>
                  <a:r>
                    <a:rPr lang="en-US" altLang="zh-CN" sz="1600">
                      <a:solidFill>
                        <a:schemeClr val="tx1"/>
                      </a:solidFill>
                      <a:latin typeface="Tahoma" panose="020B0604030504040204" pitchFamily="34" charset="0"/>
                    </a:rPr>
                    <a:t>(</a:t>
                  </a:r>
                  <a:r>
                    <a:rPr lang="zh-CN" altLang="en-US" sz="1600">
                      <a:solidFill>
                        <a:schemeClr val="tx1"/>
                      </a:solidFill>
                      <a:latin typeface="Tahoma" panose="020B0604030504040204" pitchFamily="34" charset="0"/>
                    </a:rPr>
                    <a:t>数据物理存储</a:t>
                  </a:r>
                  <a:r>
                    <a:rPr lang="en-US" altLang="zh-CN" sz="1600">
                      <a:solidFill>
                        <a:schemeClr val="tx1"/>
                      </a:solidFill>
                      <a:latin typeface="Tahoma" panose="020B0604030504040204" pitchFamily="34" charset="0"/>
                    </a:rPr>
                    <a:t>)</a:t>
                  </a:r>
                </a:p>
              </p:txBody>
            </p:sp>
            <p:sp>
              <p:nvSpPr>
                <p:cNvPr id="24603" name="Rectangle 23">
                  <a:extLst>
                    <a:ext uri="{FF2B5EF4-FFF2-40B4-BE49-F238E27FC236}">
                      <a16:creationId xmlns:a16="http://schemas.microsoft.com/office/drawing/2014/main" id="{DD430052-4C0E-64CB-B566-16DFD29AB14C}"/>
                    </a:ext>
                  </a:extLst>
                </p:cNvPr>
                <p:cNvSpPr>
                  <a:spLocks noChangeArrowheads="1"/>
                </p:cNvSpPr>
                <p:nvPr/>
              </p:nvSpPr>
              <p:spPr bwMode="auto">
                <a:xfrm>
                  <a:off x="3767" y="2656"/>
                  <a:ext cx="125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a:spAutoFit/>
                </a:bodyPr>
                <a:lstStyle/>
                <a:p>
                  <a:pPr algn="ctr" eaLnBrk="0" hangingPunct="0"/>
                  <a:r>
                    <a:rPr lang="en-US" altLang="zh-CN" sz="1600">
                      <a:solidFill>
                        <a:schemeClr val="tx1"/>
                      </a:solidFill>
                      <a:latin typeface="Tahoma" panose="020B0604030504040204" pitchFamily="34" charset="0"/>
                    </a:rPr>
                    <a:t>        (</a:t>
                  </a:r>
                  <a:r>
                    <a:rPr lang="zh-CN" altLang="en-US" sz="1600">
                      <a:solidFill>
                        <a:schemeClr val="tx1"/>
                      </a:solidFill>
                      <a:latin typeface="Tahoma" panose="020B0604030504040204" pitchFamily="34" charset="0"/>
                    </a:rPr>
                    <a:t>数据逻辑结构</a:t>
                  </a:r>
                  <a:r>
                    <a:rPr lang="en-US" altLang="zh-CN" sz="1600">
                      <a:solidFill>
                        <a:schemeClr val="tx1"/>
                      </a:solidFill>
                      <a:latin typeface="Tahoma" panose="020B0604030504040204" pitchFamily="34" charset="0"/>
                    </a:rPr>
                    <a:t>)</a:t>
                  </a:r>
                </a:p>
              </p:txBody>
            </p:sp>
            <p:sp>
              <p:nvSpPr>
                <p:cNvPr id="24604" name="Rectangle 24">
                  <a:extLst>
                    <a:ext uri="{FF2B5EF4-FFF2-40B4-BE49-F238E27FC236}">
                      <a16:creationId xmlns:a16="http://schemas.microsoft.com/office/drawing/2014/main" id="{DA9166E7-FC7C-E70F-6BDE-FEB9CFCBD866}"/>
                    </a:ext>
                  </a:extLst>
                </p:cNvPr>
                <p:cNvSpPr>
                  <a:spLocks noChangeArrowheads="1"/>
                </p:cNvSpPr>
                <p:nvPr/>
              </p:nvSpPr>
              <p:spPr bwMode="auto">
                <a:xfrm>
                  <a:off x="2840" y="1516"/>
                  <a:ext cx="100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sz="1600">
                      <a:solidFill>
                        <a:schemeClr val="tx1"/>
                      </a:solidFill>
                      <a:latin typeface="Tahoma" panose="020B0604030504040204" pitchFamily="34" charset="0"/>
                    </a:rPr>
                    <a:t>(</a:t>
                  </a:r>
                  <a:r>
                    <a:rPr lang="zh-CN" altLang="en-US" sz="1600">
                      <a:solidFill>
                        <a:schemeClr val="tx1"/>
                      </a:solidFill>
                      <a:latin typeface="Tahoma" panose="020B0604030504040204" pitchFamily="34" charset="0"/>
                    </a:rPr>
                    <a:t>数据逻辑重构</a:t>
                  </a:r>
                  <a:r>
                    <a:rPr lang="en-US" altLang="zh-CN" sz="1600">
                      <a:solidFill>
                        <a:schemeClr val="tx1"/>
                      </a:solidFill>
                      <a:latin typeface="Tahoma" panose="020B0604030504040204" pitchFamily="34" charset="0"/>
                    </a:rPr>
                    <a:t>)</a:t>
                  </a:r>
                </a:p>
              </p:txBody>
            </p:sp>
          </p:grpSp>
        </p:grpSp>
        <p:sp>
          <p:nvSpPr>
            <p:cNvPr id="24605" name="Rectangle 40">
              <a:extLst>
                <a:ext uri="{FF2B5EF4-FFF2-40B4-BE49-F238E27FC236}">
                  <a16:creationId xmlns:a16="http://schemas.microsoft.com/office/drawing/2014/main" id="{3ED5B315-A57C-81A1-C931-FA8B708A89BC}"/>
                </a:ext>
              </a:extLst>
            </p:cNvPr>
            <p:cNvSpPr>
              <a:spLocks noChangeArrowheads="1"/>
            </p:cNvSpPr>
            <p:nvPr/>
          </p:nvSpPr>
          <p:spPr bwMode="auto">
            <a:xfrm>
              <a:off x="2419" y="918"/>
              <a:ext cx="184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sz="1600">
                  <a:solidFill>
                    <a:srgbClr val="0066FF"/>
                  </a:solidFill>
                  <a:latin typeface="宋体" panose="02010600030101010101" pitchFamily="2" charset="-122"/>
                </a:rPr>
                <a:t>“</a:t>
              </a:r>
              <a:r>
                <a:rPr lang="zh-CN" altLang="en-US" sz="1600">
                  <a:solidFill>
                    <a:srgbClr val="0066FF"/>
                  </a:solidFill>
                  <a:latin typeface="Tahoma" panose="020B0604030504040204" pitchFamily="34" charset="0"/>
                </a:rPr>
                <a:t>三层模式</a:t>
              </a:r>
              <a:r>
                <a:rPr lang="en-US" altLang="zh-CN" sz="1600">
                  <a:solidFill>
                    <a:srgbClr val="0066FF"/>
                  </a:solidFill>
                  <a:latin typeface="Tahoma" panose="020B0604030504040204" pitchFamily="34" charset="0"/>
                </a:rPr>
                <a:t>-</a:t>
              </a:r>
              <a:r>
                <a:rPr lang="zh-CN" altLang="en-US" sz="1600">
                  <a:solidFill>
                    <a:srgbClr val="0066FF"/>
                  </a:solidFill>
                  <a:latin typeface="Tahoma" panose="020B0604030504040204" pitchFamily="34" charset="0"/>
                </a:rPr>
                <a:t>两级映射</a:t>
              </a:r>
              <a:r>
                <a:rPr lang="zh-CN" altLang="en-US" sz="1600">
                  <a:solidFill>
                    <a:srgbClr val="0066FF"/>
                  </a:solidFill>
                  <a:latin typeface="宋体" panose="02010600030101010101" pitchFamily="2" charset="-122"/>
                </a:rPr>
                <a:t>”</a:t>
              </a:r>
              <a:r>
                <a:rPr lang="zh-CN" altLang="en-US" sz="1600">
                  <a:solidFill>
                    <a:srgbClr val="0066FF"/>
                  </a:solidFill>
                  <a:latin typeface="Tahoma" panose="020B0604030504040204" pitchFamily="34" charset="0"/>
                </a:rPr>
                <a:t>及优点</a:t>
              </a:r>
            </a:p>
          </p:txBody>
        </p:sp>
      </p:grpSp>
      <p:sp>
        <p:nvSpPr>
          <p:cNvPr id="24606" name="Rectangle 42">
            <a:extLst>
              <a:ext uri="{FF2B5EF4-FFF2-40B4-BE49-F238E27FC236}">
                <a16:creationId xmlns:a16="http://schemas.microsoft.com/office/drawing/2014/main" id="{0EA206A4-3B8A-7FD0-7897-062168960DC8}"/>
              </a:ext>
            </a:extLst>
          </p:cNvPr>
          <p:cNvSpPr>
            <a:spLocks noChangeArrowheads="1"/>
          </p:cNvSpPr>
          <p:nvPr/>
        </p:nvSpPr>
        <p:spPr bwMode="auto">
          <a:xfrm>
            <a:off x="1946275" y="2435225"/>
            <a:ext cx="812800" cy="25717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eaLnBrk="0" hangingPunct="0"/>
            <a:r>
              <a:rPr lang="zh-CN" altLang="en-US" sz="1200" b="0">
                <a:solidFill>
                  <a:srgbClr val="0066FF"/>
                </a:solidFill>
                <a:latin typeface="Tahoma" panose="020B0604030504040204" pitchFamily="34" charset="0"/>
              </a:rPr>
              <a:t>应用程序</a:t>
            </a:r>
          </a:p>
        </p:txBody>
      </p:sp>
      <p:sp>
        <p:nvSpPr>
          <p:cNvPr id="24607" name="AutoShape 43">
            <a:extLst>
              <a:ext uri="{FF2B5EF4-FFF2-40B4-BE49-F238E27FC236}">
                <a16:creationId xmlns:a16="http://schemas.microsoft.com/office/drawing/2014/main" id="{8E5F0020-CAB5-376F-2E5F-672E58EBDDBA}"/>
              </a:ext>
            </a:extLst>
          </p:cNvPr>
          <p:cNvSpPr>
            <a:spLocks noChangeArrowheads="1"/>
          </p:cNvSpPr>
          <p:nvPr/>
        </p:nvSpPr>
        <p:spPr bwMode="auto">
          <a:xfrm>
            <a:off x="2209800" y="2695575"/>
            <a:ext cx="117475" cy="276225"/>
          </a:xfrm>
          <a:prstGeom prst="upDownArrow">
            <a:avLst>
              <a:gd name="adj1" fmla="val 50000"/>
              <a:gd name="adj2" fmla="val 46994"/>
            </a:avLst>
          </a:prstGeom>
          <a:solidFill>
            <a:schemeClr val="tx2"/>
          </a:solidFill>
          <a:ln w="9525">
            <a:solidFill>
              <a:schemeClr val="tx2"/>
            </a:solidFill>
            <a:miter lim="800000"/>
            <a:headEnd/>
            <a:tailEnd/>
          </a:ln>
        </p:spPr>
        <p:txBody>
          <a:bodyPr wrap="none" anchor="ctr"/>
          <a:lstStyle/>
          <a:p>
            <a:pPr algn="ctr" eaLnBrk="0" hangingPunct="0"/>
            <a:endParaRPr lang="zh-CN" altLang="en-US" sz="1600">
              <a:solidFill>
                <a:srgbClr val="428E5B"/>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0329"/>
                                        </p:tgtEl>
                                        <p:attrNameLst>
                                          <p:attrName>style.visibility</p:attrName>
                                        </p:attrNameLst>
                                      </p:cBhvr>
                                      <p:to>
                                        <p:strVal val="visible"/>
                                      </p:to>
                                    </p:set>
                                    <p:anim calcmode="lin" valueType="num">
                                      <p:cBhvr additive="base">
                                        <p:cTn id="7" dur="500" fill="hold"/>
                                        <p:tgtEl>
                                          <p:spTgt spid="140329"/>
                                        </p:tgtEl>
                                        <p:attrNameLst>
                                          <p:attrName>ppt_x</p:attrName>
                                        </p:attrNameLst>
                                      </p:cBhvr>
                                      <p:tavLst>
                                        <p:tav tm="0">
                                          <p:val>
                                            <p:strVal val="#ppt_x"/>
                                          </p:val>
                                        </p:tav>
                                        <p:tav tm="100000">
                                          <p:val>
                                            <p:strVal val="#ppt_x"/>
                                          </p:val>
                                        </p:tav>
                                      </p:tavLst>
                                    </p:anim>
                                    <p:anim calcmode="lin" valueType="num">
                                      <p:cBhvr additive="base">
                                        <p:cTn id="8" dur="500" fill="hold"/>
                                        <p:tgtEl>
                                          <p:spTgt spid="1403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AFBE1D2-5B02-44B8-8838-757EB62D519A}"/>
              </a:ext>
            </a:extLst>
          </p:cNvPr>
          <p:cNvSpPr>
            <a:spLocks noChangeArrowheads="1"/>
          </p:cNvSpPr>
          <p:nvPr/>
        </p:nvSpPr>
        <p:spPr bwMode="auto">
          <a:xfrm>
            <a:off x="263525" y="5970588"/>
            <a:ext cx="87741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pPr>
            <a:r>
              <a:rPr kumimoji="0" lang="zh-CN" altLang="en-US" sz="2000">
                <a:solidFill>
                  <a:srgbClr val="800000"/>
                </a:solidFill>
              </a:rPr>
              <a:t>画分层数据流图</a:t>
            </a:r>
            <a:r>
              <a:rPr kumimoji="0" lang="zh-CN" altLang="en-US" sz="2000">
                <a:solidFill>
                  <a:srgbClr val="2A2A39"/>
                </a:solidFill>
              </a:rPr>
              <a:t>(循环进行</a:t>
            </a:r>
            <a:r>
              <a:rPr kumimoji="0" lang="en-US" altLang="zh-CN" sz="2000">
                <a:solidFill>
                  <a:srgbClr val="2A2A39"/>
                </a:solidFill>
              </a:rPr>
              <a:t>)</a:t>
            </a:r>
            <a:r>
              <a:rPr kumimoji="0" lang="zh-CN" altLang="en-US" sz="2000">
                <a:solidFill>
                  <a:srgbClr val="2A2A39"/>
                </a:solidFill>
              </a:rPr>
              <a:t>：把</a:t>
            </a:r>
            <a:r>
              <a:rPr kumimoji="0" lang="zh-CN" altLang="en-US" sz="2000">
                <a:solidFill>
                  <a:srgbClr val="0000FF"/>
                </a:solidFill>
              </a:rPr>
              <a:t>上层加工</a:t>
            </a:r>
            <a:r>
              <a:rPr kumimoji="0" lang="zh-CN" altLang="en-US" sz="2000">
                <a:solidFill>
                  <a:srgbClr val="2A2A39"/>
                </a:solidFill>
              </a:rPr>
              <a:t>看作是由下层多个子加工形成的</a:t>
            </a:r>
            <a:r>
              <a:rPr kumimoji="0" lang="zh-CN" altLang="en-US" sz="2000">
                <a:solidFill>
                  <a:srgbClr val="0000FF"/>
                </a:solidFill>
              </a:rPr>
              <a:t>子系统</a:t>
            </a:r>
            <a:r>
              <a:rPr kumimoji="0" lang="zh-CN" altLang="en-US" sz="2000">
                <a:solidFill>
                  <a:srgbClr val="2A2A39"/>
                </a:solidFill>
              </a:rPr>
              <a:t>，就象从</a:t>
            </a:r>
            <a:r>
              <a:rPr kumimoji="0" lang="en-US" altLang="zh-CN" sz="2000">
                <a:solidFill>
                  <a:srgbClr val="2A2A39"/>
                </a:solidFill>
              </a:rPr>
              <a:t>0</a:t>
            </a:r>
            <a:r>
              <a:rPr kumimoji="0" lang="zh-CN" altLang="en-US" sz="2000">
                <a:solidFill>
                  <a:srgbClr val="2A2A39"/>
                </a:solidFill>
              </a:rPr>
              <a:t>层图画出</a:t>
            </a:r>
            <a:r>
              <a:rPr kumimoji="0" lang="zh-CN" altLang="zh-CN" sz="2000">
                <a:solidFill>
                  <a:srgbClr val="2A2A39"/>
                </a:solidFill>
              </a:rPr>
              <a:t>1</a:t>
            </a:r>
            <a:r>
              <a:rPr kumimoji="0" lang="zh-CN" altLang="en-US" sz="2000">
                <a:solidFill>
                  <a:srgbClr val="2A2A39"/>
                </a:solidFill>
              </a:rPr>
              <a:t>层图一样，画出该加工的分层数据流程图</a:t>
            </a:r>
            <a:endParaRPr kumimoji="0" lang="zh-CN" altLang="en-US" sz="2000">
              <a:solidFill>
                <a:srgbClr val="2A2A39"/>
              </a:solidFill>
              <a:latin typeface="Tahoma" panose="020B0604030504040204" pitchFamily="34" charset="0"/>
            </a:endParaRPr>
          </a:p>
        </p:txBody>
      </p:sp>
      <p:sp>
        <p:nvSpPr>
          <p:cNvPr id="26626" name="标题 1">
            <a:extLst>
              <a:ext uri="{FF2B5EF4-FFF2-40B4-BE49-F238E27FC236}">
                <a16:creationId xmlns:a16="http://schemas.microsoft.com/office/drawing/2014/main" id="{38E65586-7A61-43DE-AD53-7D715C8FB55B}"/>
              </a:ext>
            </a:extLst>
          </p:cNvPr>
          <p:cNvSpPr>
            <a:spLocks noGrp="1"/>
          </p:cNvSpPr>
          <p:nvPr>
            <p:ph type="title"/>
          </p:nvPr>
        </p:nvSpPr>
        <p:spPr>
          <a:xfrm>
            <a:off x="438150" y="663575"/>
            <a:ext cx="7772400" cy="655638"/>
          </a:xfrm>
        </p:spPr>
        <p:txBody>
          <a:bodyPr/>
          <a:lstStyle/>
          <a:p>
            <a:pPr algn="l"/>
            <a:r>
              <a:rPr kumimoji="0" lang="en-US" altLang="zh-CN" sz="2800" b="1"/>
              <a:t>3</a:t>
            </a:r>
            <a:r>
              <a:rPr kumimoji="0" lang="zh-CN" altLang="en-US" sz="2800" b="1"/>
              <a:t>）分层数据流程图</a:t>
            </a:r>
            <a:endParaRPr kumimoji="0" lang="zh-CN" altLang="en-US" sz="2800"/>
          </a:p>
        </p:txBody>
      </p:sp>
      <p:sp>
        <p:nvSpPr>
          <p:cNvPr id="26627" name="灯片编号占位符 3">
            <a:extLst>
              <a:ext uri="{FF2B5EF4-FFF2-40B4-BE49-F238E27FC236}">
                <a16:creationId xmlns:a16="http://schemas.microsoft.com/office/drawing/2014/main" id="{482942BF-42B1-4D30-8431-E4302EBE0E6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531737C6-CE50-4A03-A89B-E802B10C2AF0}" type="slidenum">
              <a:rPr kumimoji="0" lang="zh-CN" altLang="en-US" sz="1400"/>
              <a:pPr>
                <a:spcBef>
                  <a:spcPct val="0"/>
                </a:spcBef>
                <a:buFontTx/>
                <a:buNone/>
              </a:pPr>
              <a:t>45</a:t>
            </a:fld>
            <a:endParaRPr kumimoji="0" lang="en-US" altLang="zh-CN" sz="1400"/>
          </a:p>
        </p:txBody>
      </p:sp>
      <p:grpSp>
        <p:nvGrpSpPr>
          <p:cNvPr id="26628" name="组 1">
            <a:extLst>
              <a:ext uri="{FF2B5EF4-FFF2-40B4-BE49-F238E27FC236}">
                <a16:creationId xmlns:a16="http://schemas.microsoft.com/office/drawing/2014/main" id="{0DBA6F9B-781C-4FAD-A13F-84CA9F68C7CD}"/>
              </a:ext>
            </a:extLst>
          </p:cNvPr>
          <p:cNvGrpSpPr>
            <a:grpSpLocks/>
          </p:cNvGrpSpPr>
          <p:nvPr/>
        </p:nvGrpSpPr>
        <p:grpSpPr bwMode="auto">
          <a:xfrm>
            <a:off x="288925" y="1260475"/>
            <a:ext cx="8515350" cy="4632325"/>
            <a:chOff x="288926" y="1309691"/>
            <a:chExt cx="8515370" cy="4632339"/>
          </a:xfrm>
        </p:grpSpPr>
        <p:grpSp>
          <p:nvGrpSpPr>
            <p:cNvPr id="26633" name="Group 11">
              <a:extLst>
                <a:ext uri="{FF2B5EF4-FFF2-40B4-BE49-F238E27FC236}">
                  <a16:creationId xmlns:a16="http://schemas.microsoft.com/office/drawing/2014/main" id="{ECA8D943-ECDF-410C-B6B0-34BCA6FDEB41}"/>
                </a:ext>
              </a:extLst>
            </p:cNvPr>
            <p:cNvGrpSpPr>
              <a:grpSpLocks/>
            </p:cNvGrpSpPr>
            <p:nvPr/>
          </p:nvGrpSpPr>
          <p:grpSpPr bwMode="auto">
            <a:xfrm>
              <a:off x="288926" y="1309691"/>
              <a:ext cx="8515370" cy="4632339"/>
              <a:chOff x="187" y="588"/>
              <a:chExt cx="5364" cy="2918"/>
            </a:xfrm>
          </p:grpSpPr>
          <p:grpSp>
            <p:nvGrpSpPr>
              <p:cNvPr id="26639" name="Group 8">
                <a:extLst>
                  <a:ext uri="{FF2B5EF4-FFF2-40B4-BE49-F238E27FC236}">
                    <a16:creationId xmlns:a16="http://schemas.microsoft.com/office/drawing/2014/main" id="{5E5D8DA5-947D-48FB-86D3-C3DBFF0841A9}"/>
                  </a:ext>
                </a:extLst>
              </p:cNvPr>
              <p:cNvGrpSpPr>
                <a:grpSpLocks/>
              </p:cNvGrpSpPr>
              <p:nvPr/>
            </p:nvGrpSpPr>
            <p:grpSpPr bwMode="auto">
              <a:xfrm>
                <a:off x="187" y="588"/>
                <a:ext cx="5364" cy="2918"/>
                <a:chOff x="198" y="583"/>
                <a:chExt cx="5364" cy="2918"/>
              </a:xfrm>
            </p:grpSpPr>
            <p:pic>
              <p:nvPicPr>
                <p:cNvPr id="26642" name="Picture 6">
                  <a:extLst>
                    <a:ext uri="{FF2B5EF4-FFF2-40B4-BE49-F238E27FC236}">
                      <a16:creationId xmlns:a16="http://schemas.microsoft.com/office/drawing/2014/main" id="{00DD29C0-BD58-4F55-8034-BEBE9A31C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 y="583"/>
                  <a:ext cx="5364" cy="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3" name="Line 7">
                  <a:extLst>
                    <a:ext uri="{FF2B5EF4-FFF2-40B4-BE49-F238E27FC236}">
                      <a16:creationId xmlns:a16="http://schemas.microsoft.com/office/drawing/2014/main" id="{2B5001FA-8A11-41F1-BF06-9BEE8CD969E2}"/>
                    </a:ext>
                  </a:extLst>
                </p:cNvPr>
                <p:cNvSpPr>
                  <a:spLocks noChangeShapeType="1"/>
                </p:cNvSpPr>
                <p:nvPr/>
              </p:nvSpPr>
              <p:spPr bwMode="auto">
                <a:xfrm>
                  <a:off x="396" y="858"/>
                  <a:ext cx="424" cy="0"/>
                </a:xfrm>
                <a:prstGeom prst="line">
                  <a:avLst/>
                </a:prstGeom>
                <a:noFill/>
                <a:ln w="28575">
                  <a:solidFill>
                    <a:srgbClr val="1D996A"/>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640" name="Rectangle 9">
                <a:extLst>
                  <a:ext uri="{FF2B5EF4-FFF2-40B4-BE49-F238E27FC236}">
                    <a16:creationId xmlns:a16="http://schemas.microsoft.com/office/drawing/2014/main" id="{9B9F1AC2-80A9-4712-8BFE-B73806658E14}"/>
                  </a:ext>
                </a:extLst>
              </p:cNvPr>
              <p:cNvSpPr>
                <a:spLocks noChangeArrowheads="1"/>
              </p:cNvSpPr>
              <p:nvPr/>
            </p:nvSpPr>
            <p:spPr bwMode="auto">
              <a:xfrm>
                <a:off x="2498" y="2048"/>
                <a:ext cx="153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FF"/>
                    </a:solidFill>
                    <a:latin typeface="Tahoma" panose="020B0604030504040204" pitchFamily="34" charset="0"/>
                  </a:rPr>
                  <a:t>“处理订单”的子数流图</a:t>
                </a:r>
                <a:endParaRPr kumimoji="0" lang="en-US" altLang="zh-CN" sz="1600">
                  <a:solidFill>
                    <a:srgbClr val="0000FF"/>
                  </a:solidFill>
                  <a:latin typeface="Tahoma" panose="020B0604030504040204" pitchFamily="34" charset="0"/>
                </a:endParaRPr>
              </a:p>
            </p:txBody>
          </p:sp>
          <p:sp>
            <p:nvSpPr>
              <p:cNvPr id="26641" name="Rectangle 10">
                <a:extLst>
                  <a:ext uri="{FF2B5EF4-FFF2-40B4-BE49-F238E27FC236}">
                    <a16:creationId xmlns:a16="http://schemas.microsoft.com/office/drawing/2014/main" id="{A9F0FCF0-8AAC-463B-978E-60830DCB8F3E}"/>
                  </a:ext>
                </a:extLst>
              </p:cNvPr>
              <p:cNvSpPr>
                <a:spLocks noChangeArrowheads="1"/>
              </p:cNvSpPr>
              <p:nvPr/>
            </p:nvSpPr>
            <p:spPr bwMode="auto">
              <a:xfrm>
                <a:off x="2514" y="3305"/>
                <a:ext cx="153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FF"/>
                    </a:solidFill>
                    <a:latin typeface="Tahoma" panose="020B0604030504040204" pitchFamily="34" charset="0"/>
                  </a:rPr>
                  <a:t>“供货处理”的子数流图</a:t>
                </a:r>
                <a:endParaRPr kumimoji="0" lang="en-US" altLang="zh-CN" sz="1600">
                  <a:solidFill>
                    <a:srgbClr val="0000FF"/>
                  </a:solidFill>
                  <a:latin typeface="Tahoma" panose="020B0604030504040204" pitchFamily="34" charset="0"/>
                </a:endParaRPr>
              </a:p>
            </p:txBody>
          </p:sp>
        </p:grpSp>
        <p:sp>
          <p:nvSpPr>
            <p:cNvPr id="26634" name="AutoShape 21">
              <a:extLst>
                <a:ext uri="{FF2B5EF4-FFF2-40B4-BE49-F238E27FC236}">
                  <a16:creationId xmlns:a16="http://schemas.microsoft.com/office/drawing/2014/main" id="{6F6CAE4D-351C-4E95-BE41-2884CF0C6547}"/>
                </a:ext>
              </a:extLst>
            </p:cNvPr>
            <p:cNvSpPr>
              <a:spLocks noChangeArrowheads="1"/>
            </p:cNvSpPr>
            <p:nvPr/>
          </p:nvSpPr>
          <p:spPr bwMode="auto">
            <a:xfrm>
              <a:off x="1017591" y="2060581"/>
              <a:ext cx="207962" cy="171451"/>
            </a:xfrm>
            <a:prstGeom prst="star4">
              <a:avLst>
                <a:gd name="adj" fmla="val 12500"/>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26635" name="AutoShape 25">
              <a:extLst>
                <a:ext uri="{FF2B5EF4-FFF2-40B4-BE49-F238E27FC236}">
                  <a16:creationId xmlns:a16="http://schemas.microsoft.com/office/drawing/2014/main" id="{67219E99-AE25-46A4-B2E2-6930CE417003}"/>
                </a:ext>
              </a:extLst>
            </p:cNvPr>
            <p:cNvSpPr>
              <a:spLocks noChangeArrowheads="1"/>
            </p:cNvSpPr>
            <p:nvPr/>
          </p:nvSpPr>
          <p:spPr bwMode="auto">
            <a:xfrm>
              <a:off x="8496320" y="2084393"/>
              <a:ext cx="207963" cy="171451"/>
            </a:xfrm>
            <a:prstGeom prst="star4">
              <a:avLst>
                <a:gd name="adj" fmla="val 12500"/>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26636" name="AutoShape 27">
              <a:extLst>
                <a:ext uri="{FF2B5EF4-FFF2-40B4-BE49-F238E27FC236}">
                  <a16:creationId xmlns:a16="http://schemas.microsoft.com/office/drawing/2014/main" id="{887AC6AB-B197-42B2-8429-41499130D0D7}"/>
                </a:ext>
              </a:extLst>
            </p:cNvPr>
            <p:cNvSpPr>
              <a:spLocks noChangeArrowheads="1"/>
            </p:cNvSpPr>
            <p:nvPr/>
          </p:nvSpPr>
          <p:spPr bwMode="auto">
            <a:xfrm>
              <a:off x="6443678" y="3352810"/>
              <a:ext cx="207962" cy="171451"/>
            </a:xfrm>
            <a:prstGeom prst="star4">
              <a:avLst>
                <a:gd name="adj" fmla="val 12500"/>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26637" name="AutoShape 28">
              <a:extLst>
                <a:ext uri="{FF2B5EF4-FFF2-40B4-BE49-F238E27FC236}">
                  <a16:creationId xmlns:a16="http://schemas.microsoft.com/office/drawing/2014/main" id="{478793A3-1F54-48A7-AA68-C531214BED0E}"/>
                </a:ext>
              </a:extLst>
            </p:cNvPr>
            <p:cNvSpPr>
              <a:spLocks noChangeArrowheads="1"/>
            </p:cNvSpPr>
            <p:nvPr/>
          </p:nvSpPr>
          <p:spPr bwMode="auto">
            <a:xfrm>
              <a:off x="3692534" y="3370272"/>
              <a:ext cx="207963" cy="171451"/>
            </a:xfrm>
            <a:prstGeom prst="star4">
              <a:avLst>
                <a:gd name="adj" fmla="val 12500"/>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26638" name="Rectangle 30">
              <a:extLst>
                <a:ext uri="{FF2B5EF4-FFF2-40B4-BE49-F238E27FC236}">
                  <a16:creationId xmlns:a16="http://schemas.microsoft.com/office/drawing/2014/main" id="{7C3070DA-8823-4EAA-A666-209782E8D82D}"/>
                </a:ext>
              </a:extLst>
            </p:cNvPr>
            <p:cNvSpPr>
              <a:spLocks noChangeArrowheads="1"/>
            </p:cNvSpPr>
            <p:nvPr/>
          </p:nvSpPr>
          <p:spPr bwMode="auto">
            <a:xfrm>
              <a:off x="6843729" y="5191141"/>
              <a:ext cx="1841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grpSp>
      <p:sp>
        <p:nvSpPr>
          <p:cNvPr id="18" name="云形标注 17">
            <a:extLst>
              <a:ext uri="{FF2B5EF4-FFF2-40B4-BE49-F238E27FC236}">
                <a16:creationId xmlns:a16="http://schemas.microsoft.com/office/drawing/2014/main" id="{35F27E53-F526-475E-A44C-7E76C62F65A7}"/>
              </a:ext>
            </a:extLst>
          </p:cNvPr>
          <p:cNvSpPr/>
          <p:nvPr/>
        </p:nvSpPr>
        <p:spPr bwMode="auto">
          <a:xfrm>
            <a:off x="165100" y="3017838"/>
            <a:ext cx="3232150" cy="908050"/>
          </a:xfrm>
          <a:prstGeom prst="cloudCallout">
            <a:avLst>
              <a:gd name="adj1" fmla="val -43402"/>
              <a:gd name="adj2" fmla="val 69765"/>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＊如何画分层数据流程图？</a:t>
            </a:r>
          </a:p>
        </p:txBody>
      </p:sp>
      <p:sp>
        <p:nvSpPr>
          <p:cNvPr id="26630" name="矩形 19">
            <a:extLst>
              <a:ext uri="{FF2B5EF4-FFF2-40B4-BE49-F238E27FC236}">
                <a16:creationId xmlns:a16="http://schemas.microsoft.com/office/drawing/2014/main" id="{9F582C96-0F5D-48C6-8225-C5F75F9628FD}"/>
              </a:ext>
            </a:extLst>
          </p:cNvPr>
          <p:cNvSpPr>
            <a:spLocks noChangeArrowheads="1"/>
          </p:cNvSpPr>
          <p:nvPr/>
        </p:nvSpPr>
        <p:spPr bwMode="auto">
          <a:xfrm>
            <a:off x="7735888" y="5573713"/>
            <a:ext cx="9302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2A2A39"/>
                </a:solidFill>
                <a:latin typeface="Tahoma" panose="020B0604030504040204" pitchFamily="34" charset="0"/>
              </a:rPr>
              <a:t>案例</a:t>
            </a:r>
            <a:r>
              <a:rPr kumimoji="0" lang="zh-CN" altLang="zh-CN" sz="1600">
                <a:solidFill>
                  <a:srgbClr val="2A2A39"/>
                </a:solidFill>
                <a:latin typeface="Tahoma" panose="020B0604030504040204" pitchFamily="34" charset="0"/>
              </a:rPr>
              <a:t>2</a:t>
            </a:r>
            <a:r>
              <a:rPr kumimoji="0" lang="zh-CN" altLang="en-US" sz="1600">
                <a:solidFill>
                  <a:srgbClr val="2A2A39"/>
                </a:solidFill>
                <a:latin typeface="Tahoma" panose="020B0604030504040204" pitchFamily="34" charset="0"/>
              </a:rPr>
              <a:t>.</a:t>
            </a:r>
            <a:r>
              <a:rPr kumimoji="0" lang="en-US" altLang="zh-CN" sz="1600">
                <a:solidFill>
                  <a:srgbClr val="2A2A39"/>
                </a:solidFill>
                <a:latin typeface="Tahoma" panose="020B0604030504040204" pitchFamily="34" charset="0"/>
              </a:rPr>
              <a:t>d</a:t>
            </a:r>
            <a:endParaRPr kumimoji="0" lang="zh-CN" altLang="en-US" sz="1600">
              <a:solidFill>
                <a:srgbClr val="428E5B"/>
              </a:solidFill>
              <a:latin typeface="Tahoma" panose="020B0604030504040204" pitchFamily="34" charset="0"/>
            </a:endParaRPr>
          </a:p>
        </p:txBody>
      </p:sp>
      <p:sp>
        <p:nvSpPr>
          <p:cNvPr id="26631" name="矩形 20">
            <a:extLst>
              <a:ext uri="{FF2B5EF4-FFF2-40B4-BE49-F238E27FC236}">
                <a16:creationId xmlns:a16="http://schemas.microsoft.com/office/drawing/2014/main" id="{C1A425D1-F69F-464D-93FD-2C835FFF2B48}"/>
              </a:ext>
            </a:extLst>
          </p:cNvPr>
          <p:cNvSpPr>
            <a:spLocks noChangeArrowheads="1"/>
          </p:cNvSpPr>
          <p:nvPr/>
        </p:nvSpPr>
        <p:spPr bwMode="auto">
          <a:xfrm>
            <a:off x="7799388" y="3627438"/>
            <a:ext cx="9032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2A2A39"/>
                </a:solidFill>
                <a:latin typeface="Tahoma" panose="020B0604030504040204" pitchFamily="34" charset="0"/>
              </a:rPr>
              <a:t>案例</a:t>
            </a:r>
            <a:r>
              <a:rPr kumimoji="0" lang="zh-CN" altLang="zh-CN" sz="1600">
                <a:solidFill>
                  <a:srgbClr val="2A2A39"/>
                </a:solidFill>
                <a:latin typeface="Tahoma" panose="020B0604030504040204" pitchFamily="34" charset="0"/>
              </a:rPr>
              <a:t>2</a:t>
            </a:r>
            <a:r>
              <a:rPr kumimoji="0" lang="zh-CN" altLang="en-US" sz="1600">
                <a:solidFill>
                  <a:srgbClr val="2A2A39"/>
                </a:solidFill>
                <a:latin typeface="Tahoma" panose="020B0604030504040204" pitchFamily="34" charset="0"/>
              </a:rPr>
              <a:t>.</a:t>
            </a:r>
            <a:r>
              <a:rPr kumimoji="0" lang="en-US" altLang="zh-CN" sz="1600">
                <a:solidFill>
                  <a:srgbClr val="2A2A39"/>
                </a:solidFill>
                <a:latin typeface="Tahoma" panose="020B0604030504040204" pitchFamily="34" charset="0"/>
              </a:rPr>
              <a:t>c</a:t>
            </a:r>
            <a:endParaRPr kumimoji="0" lang="zh-CN" altLang="en-US" sz="1600">
              <a:solidFill>
                <a:srgbClr val="428E5B"/>
              </a:solidFill>
              <a:latin typeface="Tahoma" panose="020B0604030504040204" pitchFamily="34" charset="0"/>
            </a:endParaRPr>
          </a:p>
        </p:txBody>
      </p:sp>
      <p:sp>
        <p:nvSpPr>
          <p:cNvPr id="26632" name="矩形 9">
            <a:extLst>
              <a:ext uri="{FF2B5EF4-FFF2-40B4-BE49-F238E27FC236}">
                <a16:creationId xmlns:a16="http://schemas.microsoft.com/office/drawing/2014/main" id="{5D698BD0-C00C-4CD3-8ACB-0A640D594DFE}"/>
              </a:ext>
            </a:extLst>
          </p:cNvPr>
          <p:cNvSpPr>
            <a:spLocks noChangeArrowheads="1"/>
          </p:cNvSpPr>
          <p:nvPr/>
        </p:nvSpPr>
        <p:spPr bwMode="auto">
          <a:xfrm>
            <a:off x="5745163" y="195263"/>
            <a:ext cx="326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2</a:t>
            </a:r>
            <a:r>
              <a:rPr kumimoji="0" lang="en-US" altLang="zh-CN" sz="2400">
                <a:solidFill>
                  <a:srgbClr val="800000"/>
                </a:solidFill>
                <a:latin typeface="黑体" panose="02010609060101010101" pitchFamily="49" charset="-122"/>
                <a:ea typeface="黑体" panose="02010609060101010101" pitchFamily="49" charset="-122"/>
              </a:rPr>
              <a:t>.4</a:t>
            </a:r>
            <a:r>
              <a:rPr kumimoji="0" lang="zh-CN" altLang="en-US" sz="2400">
                <a:solidFill>
                  <a:srgbClr val="800000"/>
                </a:solidFill>
                <a:latin typeface="黑体" panose="02010609060101010101" pitchFamily="49" charset="-122"/>
                <a:ea typeface="黑体" panose="02010609060101010101" pitchFamily="49" charset="-122"/>
              </a:rPr>
              <a:t> 分层数据流图示例</a:t>
            </a:r>
            <a:endParaRPr kumimoji="0" lang="zh-CN" altLang="en-US" sz="2400">
              <a:solidFill>
                <a:srgbClr val="800000"/>
              </a:solidFill>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linds(horizontal)">
                                      <p:cBhvr>
                                        <p:cTn id="7" dur="500"/>
                                        <p:tgtEl>
                                          <p:spTgt spid="1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blinds(horizontal)">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幻灯片编号占位符 5">
            <a:extLst>
              <a:ext uri="{FF2B5EF4-FFF2-40B4-BE49-F238E27FC236}">
                <a16:creationId xmlns:a16="http://schemas.microsoft.com/office/drawing/2014/main" id="{235527DF-91D4-7E28-D930-4529D2A66E40}"/>
              </a:ext>
            </a:extLst>
          </p:cNvPr>
          <p:cNvSpPr>
            <a:spLocks noGrp="1"/>
          </p:cNvSpPr>
          <p:nvPr>
            <p:ph type="sldNum" sz="quarter" idx="12"/>
          </p:nvPr>
        </p:nvSpPr>
        <p:spPr/>
        <p:txBody>
          <a:bodyPr/>
          <a:lstStyle/>
          <a:p>
            <a:fld id="{947A0BC3-9E4E-4222-9BF6-AD0B2867F555}" type="slidenum">
              <a:rPr lang="zh-CN" altLang="en-US"/>
              <a:pPr/>
              <a:t>450</a:t>
            </a:fld>
            <a:endParaRPr lang="en-US" altLang="zh-CN"/>
          </a:p>
        </p:txBody>
      </p:sp>
      <p:sp>
        <p:nvSpPr>
          <p:cNvPr id="865282" name="Rectangle 2">
            <a:extLst>
              <a:ext uri="{FF2B5EF4-FFF2-40B4-BE49-F238E27FC236}">
                <a16:creationId xmlns:a16="http://schemas.microsoft.com/office/drawing/2014/main" id="{18395AD6-9083-65EC-CC94-57901960D08C}"/>
              </a:ext>
            </a:extLst>
          </p:cNvPr>
          <p:cNvSpPr>
            <a:spLocks noGrp="1" noChangeArrowheads="1"/>
          </p:cNvSpPr>
          <p:nvPr>
            <p:ph type="title"/>
          </p:nvPr>
        </p:nvSpPr>
        <p:spPr>
          <a:xfrm>
            <a:off x="552450" y="133350"/>
            <a:ext cx="7772400" cy="457200"/>
          </a:xfrm>
        </p:spPr>
        <p:txBody>
          <a:bodyPr/>
          <a:lstStyle/>
          <a:p>
            <a:pPr algn="l">
              <a:defRPr/>
            </a:pPr>
            <a:r>
              <a:rPr lang="zh-CN" altLang="en-US" sz="2800" b="1">
                <a:latin typeface="黑体" panose="02010609060101010101" pitchFamily="49" charset="-122"/>
                <a:ea typeface="黑体" panose="02010609060101010101" pitchFamily="49" charset="-122"/>
              </a:rPr>
              <a:t>二 服务器系统体系结构</a:t>
            </a:r>
          </a:p>
        </p:txBody>
      </p:sp>
      <p:grpSp>
        <p:nvGrpSpPr>
          <p:cNvPr id="25603" name="Group 6">
            <a:extLst>
              <a:ext uri="{FF2B5EF4-FFF2-40B4-BE49-F238E27FC236}">
                <a16:creationId xmlns:a16="http://schemas.microsoft.com/office/drawing/2014/main" id="{3782DA76-FC79-FD89-3ADB-0B9024E5C176}"/>
              </a:ext>
            </a:extLst>
          </p:cNvPr>
          <p:cNvGrpSpPr>
            <a:grpSpLocks/>
          </p:cNvGrpSpPr>
          <p:nvPr/>
        </p:nvGrpSpPr>
        <p:grpSpPr bwMode="auto">
          <a:xfrm>
            <a:off x="328613" y="2038350"/>
            <a:ext cx="8335962" cy="3057525"/>
            <a:chOff x="231" y="792"/>
            <a:chExt cx="5251" cy="1926"/>
          </a:xfrm>
        </p:grpSpPr>
        <p:pic>
          <p:nvPicPr>
            <p:cNvPr id="25604" name="Picture 4">
              <a:extLst>
                <a:ext uri="{FF2B5EF4-FFF2-40B4-BE49-F238E27FC236}">
                  <a16:creationId xmlns:a16="http://schemas.microsoft.com/office/drawing/2014/main" id="{E2FC4BD8-82CE-3792-7480-3DED92BA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 y="1026"/>
              <a:ext cx="5251" cy="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a:extLst>
                <a:ext uri="{FF2B5EF4-FFF2-40B4-BE49-F238E27FC236}">
                  <a16:creationId xmlns:a16="http://schemas.microsoft.com/office/drawing/2014/main" id="{81719D1A-8B70-F943-46A7-61B6A9748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792"/>
              <a:ext cx="523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5287" name="Rectangle 7">
            <a:extLst>
              <a:ext uri="{FF2B5EF4-FFF2-40B4-BE49-F238E27FC236}">
                <a16:creationId xmlns:a16="http://schemas.microsoft.com/office/drawing/2014/main" id="{A9A86201-E8C2-0188-6CED-8957994F7C26}"/>
              </a:ext>
            </a:extLst>
          </p:cNvPr>
          <p:cNvSpPr>
            <a:spLocks noChangeArrowheads="1"/>
          </p:cNvSpPr>
          <p:nvPr/>
        </p:nvSpPr>
        <p:spPr bwMode="auto">
          <a:xfrm>
            <a:off x="1724025" y="1116013"/>
            <a:ext cx="474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en-US" altLang="zh-CN" sz="2400">
                <a:latin typeface="黑体" panose="02010609060101010101" pitchFamily="49" charset="-122"/>
                <a:ea typeface="黑体" panose="02010609060101010101" pitchFamily="49" charset="-122"/>
              </a:rPr>
              <a:t>1. </a:t>
            </a:r>
            <a:r>
              <a:rPr lang="zh-CN" altLang="en-US" sz="2400">
                <a:latin typeface="黑体" panose="02010609060101010101" pitchFamily="49" charset="-122"/>
                <a:ea typeface="黑体" panose="02010609060101010101" pitchFamily="49" charset="-122"/>
              </a:rPr>
              <a:t>事务服务器与数据服务器</a:t>
            </a:r>
          </a:p>
        </p:txBody>
      </p:sp>
      <p:grpSp>
        <p:nvGrpSpPr>
          <p:cNvPr id="865320" name="Group 40">
            <a:extLst>
              <a:ext uri="{FF2B5EF4-FFF2-40B4-BE49-F238E27FC236}">
                <a16:creationId xmlns:a16="http://schemas.microsoft.com/office/drawing/2014/main" id="{758059A5-0C68-8647-96E3-002BEC2E0CF5}"/>
              </a:ext>
            </a:extLst>
          </p:cNvPr>
          <p:cNvGrpSpPr>
            <a:grpSpLocks/>
          </p:cNvGrpSpPr>
          <p:nvPr/>
        </p:nvGrpSpPr>
        <p:grpSpPr bwMode="auto">
          <a:xfrm>
            <a:off x="390525" y="2419350"/>
            <a:ext cx="4895850" cy="0"/>
            <a:chOff x="246" y="1524"/>
            <a:chExt cx="3084" cy="0"/>
          </a:xfrm>
        </p:grpSpPr>
        <p:sp>
          <p:nvSpPr>
            <p:cNvPr id="865288" name="Line 8">
              <a:extLst>
                <a:ext uri="{FF2B5EF4-FFF2-40B4-BE49-F238E27FC236}">
                  <a16:creationId xmlns:a16="http://schemas.microsoft.com/office/drawing/2014/main" id="{1AA62B72-6C05-506C-689A-D09F93CED336}"/>
                </a:ext>
              </a:extLst>
            </p:cNvPr>
            <p:cNvSpPr>
              <a:spLocks noChangeShapeType="1"/>
            </p:cNvSpPr>
            <p:nvPr/>
          </p:nvSpPr>
          <p:spPr bwMode="auto">
            <a:xfrm>
              <a:off x="246" y="1524"/>
              <a:ext cx="63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5289" name="Line 9">
              <a:extLst>
                <a:ext uri="{FF2B5EF4-FFF2-40B4-BE49-F238E27FC236}">
                  <a16:creationId xmlns:a16="http://schemas.microsoft.com/office/drawing/2014/main" id="{8C54BA1B-160D-F3CC-D86B-B2AD74E1F579}"/>
                </a:ext>
              </a:extLst>
            </p:cNvPr>
            <p:cNvSpPr>
              <a:spLocks noChangeShapeType="1"/>
            </p:cNvSpPr>
            <p:nvPr/>
          </p:nvSpPr>
          <p:spPr bwMode="auto">
            <a:xfrm>
              <a:off x="3066" y="1524"/>
              <a:ext cx="26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5304" name="Group 24">
            <a:extLst>
              <a:ext uri="{FF2B5EF4-FFF2-40B4-BE49-F238E27FC236}">
                <a16:creationId xmlns:a16="http://schemas.microsoft.com/office/drawing/2014/main" id="{3A243D08-C9C9-95BF-E158-303E62D7F662}"/>
              </a:ext>
            </a:extLst>
          </p:cNvPr>
          <p:cNvGrpSpPr>
            <a:grpSpLocks/>
          </p:cNvGrpSpPr>
          <p:nvPr/>
        </p:nvGrpSpPr>
        <p:grpSpPr bwMode="auto">
          <a:xfrm>
            <a:off x="590550" y="2714625"/>
            <a:ext cx="8058150" cy="581025"/>
            <a:chOff x="372" y="1710"/>
            <a:chExt cx="5076" cy="366"/>
          </a:xfrm>
        </p:grpSpPr>
        <p:sp>
          <p:nvSpPr>
            <p:cNvPr id="865290" name="Line 10">
              <a:extLst>
                <a:ext uri="{FF2B5EF4-FFF2-40B4-BE49-F238E27FC236}">
                  <a16:creationId xmlns:a16="http://schemas.microsoft.com/office/drawing/2014/main" id="{D42AE54E-A260-AA2D-B34C-157747A16FDB}"/>
                </a:ext>
              </a:extLst>
            </p:cNvPr>
            <p:cNvSpPr>
              <a:spLocks noChangeShapeType="1"/>
            </p:cNvSpPr>
            <p:nvPr/>
          </p:nvSpPr>
          <p:spPr bwMode="auto">
            <a:xfrm>
              <a:off x="378" y="1710"/>
              <a:ext cx="61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5292" name="Line 12">
              <a:extLst>
                <a:ext uri="{FF2B5EF4-FFF2-40B4-BE49-F238E27FC236}">
                  <a16:creationId xmlns:a16="http://schemas.microsoft.com/office/drawing/2014/main" id="{1AC0A0AF-07E8-85D1-7197-AF8CADAFE46D}"/>
                </a:ext>
              </a:extLst>
            </p:cNvPr>
            <p:cNvSpPr>
              <a:spLocks noChangeShapeType="1"/>
            </p:cNvSpPr>
            <p:nvPr/>
          </p:nvSpPr>
          <p:spPr bwMode="auto">
            <a:xfrm flipV="1">
              <a:off x="1104" y="1890"/>
              <a:ext cx="984"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5293" name="Line 13">
              <a:extLst>
                <a:ext uri="{FF2B5EF4-FFF2-40B4-BE49-F238E27FC236}">
                  <a16:creationId xmlns:a16="http://schemas.microsoft.com/office/drawing/2014/main" id="{5A02F14B-C66D-BE42-77EF-2774ECB611FD}"/>
                </a:ext>
              </a:extLst>
            </p:cNvPr>
            <p:cNvSpPr>
              <a:spLocks noChangeShapeType="1"/>
            </p:cNvSpPr>
            <p:nvPr/>
          </p:nvSpPr>
          <p:spPr bwMode="auto">
            <a:xfrm>
              <a:off x="2598" y="1890"/>
              <a:ext cx="336"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5294" name="Line 14">
              <a:extLst>
                <a:ext uri="{FF2B5EF4-FFF2-40B4-BE49-F238E27FC236}">
                  <a16:creationId xmlns:a16="http://schemas.microsoft.com/office/drawing/2014/main" id="{A64DFB27-C768-5179-7D82-E0D1F73E339E}"/>
                </a:ext>
              </a:extLst>
            </p:cNvPr>
            <p:cNvSpPr>
              <a:spLocks noChangeShapeType="1"/>
            </p:cNvSpPr>
            <p:nvPr/>
          </p:nvSpPr>
          <p:spPr bwMode="auto">
            <a:xfrm>
              <a:off x="4068" y="1890"/>
              <a:ext cx="63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5295" name="Line 15">
              <a:extLst>
                <a:ext uri="{FF2B5EF4-FFF2-40B4-BE49-F238E27FC236}">
                  <a16:creationId xmlns:a16="http://schemas.microsoft.com/office/drawing/2014/main" id="{063408DD-13B0-694E-BF4E-4B4D5331D406}"/>
                </a:ext>
              </a:extLst>
            </p:cNvPr>
            <p:cNvSpPr>
              <a:spLocks noChangeShapeType="1"/>
            </p:cNvSpPr>
            <p:nvPr/>
          </p:nvSpPr>
          <p:spPr bwMode="auto">
            <a:xfrm>
              <a:off x="372" y="2076"/>
              <a:ext cx="61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5296" name="Line 16">
              <a:extLst>
                <a:ext uri="{FF2B5EF4-FFF2-40B4-BE49-F238E27FC236}">
                  <a16:creationId xmlns:a16="http://schemas.microsoft.com/office/drawing/2014/main" id="{62C9C7A0-936C-1D11-23BB-3F6BB6DA1B66}"/>
                </a:ext>
              </a:extLst>
            </p:cNvPr>
            <p:cNvSpPr>
              <a:spLocks noChangeShapeType="1"/>
            </p:cNvSpPr>
            <p:nvPr/>
          </p:nvSpPr>
          <p:spPr bwMode="auto">
            <a:xfrm>
              <a:off x="5082" y="1884"/>
              <a:ext cx="36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5297" name="Line 17">
              <a:extLst>
                <a:ext uri="{FF2B5EF4-FFF2-40B4-BE49-F238E27FC236}">
                  <a16:creationId xmlns:a16="http://schemas.microsoft.com/office/drawing/2014/main" id="{A57F6CC7-ECAD-6607-230F-3E4E7523A4EC}"/>
                </a:ext>
              </a:extLst>
            </p:cNvPr>
            <p:cNvSpPr>
              <a:spLocks noChangeShapeType="1"/>
            </p:cNvSpPr>
            <p:nvPr/>
          </p:nvSpPr>
          <p:spPr bwMode="auto">
            <a:xfrm>
              <a:off x="510" y="1890"/>
              <a:ext cx="336"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5305" name="Group 25">
            <a:extLst>
              <a:ext uri="{FF2B5EF4-FFF2-40B4-BE49-F238E27FC236}">
                <a16:creationId xmlns:a16="http://schemas.microsoft.com/office/drawing/2014/main" id="{E49FF3EF-D513-2BE9-B3A6-1DF66410278F}"/>
              </a:ext>
            </a:extLst>
          </p:cNvPr>
          <p:cNvGrpSpPr>
            <a:grpSpLocks/>
          </p:cNvGrpSpPr>
          <p:nvPr/>
        </p:nvGrpSpPr>
        <p:grpSpPr bwMode="auto">
          <a:xfrm>
            <a:off x="1171575" y="3305175"/>
            <a:ext cx="7277100" cy="314325"/>
            <a:chOff x="738" y="2082"/>
            <a:chExt cx="4584" cy="198"/>
          </a:xfrm>
        </p:grpSpPr>
        <p:sp>
          <p:nvSpPr>
            <p:cNvPr id="865298" name="Line 18">
              <a:extLst>
                <a:ext uri="{FF2B5EF4-FFF2-40B4-BE49-F238E27FC236}">
                  <a16:creationId xmlns:a16="http://schemas.microsoft.com/office/drawing/2014/main" id="{A6844346-24A1-DCAB-2AC0-C3488300EDF0}"/>
                </a:ext>
              </a:extLst>
            </p:cNvPr>
            <p:cNvSpPr>
              <a:spLocks noChangeShapeType="1"/>
            </p:cNvSpPr>
            <p:nvPr/>
          </p:nvSpPr>
          <p:spPr bwMode="auto">
            <a:xfrm>
              <a:off x="1482" y="2088"/>
              <a:ext cx="70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5299" name="Line 19">
              <a:extLst>
                <a:ext uri="{FF2B5EF4-FFF2-40B4-BE49-F238E27FC236}">
                  <a16:creationId xmlns:a16="http://schemas.microsoft.com/office/drawing/2014/main" id="{27093B31-AF52-D5B1-554C-BFB87E724B80}"/>
                </a:ext>
              </a:extLst>
            </p:cNvPr>
            <p:cNvSpPr>
              <a:spLocks noChangeShapeType="1"/>
            </p:cNvSpPr>
            <p:nvPr/>
          </p:nvSpPr>
          <p:spPr bwMode="auto">
            <a:xfrm>
              <a:off x="4320" y="2082"/>
              <a:ext cx="1002"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5301" name="Line 21">
              <a:extLst>
                <a:ext uri="{FF2B5EF4-FFF2-40B4-BE49-F238E27FC236}">
                  <a16:creationId xmlns:a16="http://schemas.microsoft.com/office/drawing/2014/main" id="{91807015-78FB-6A03-D46E-25CB9866380A}"/>
                </a:ext>
              </a:extLst>
            </p:cNvPr>
            <p:cNvSpPr>
              <a:spLocks noChangeShapeType="1"/>
            </p:cNvSpPr>
            <p:nvPr/>
          </p:nvSpPr>
          <p:spPr bwMode="auto">
            <a:xfrm>
              <a:off x="1512" y="2280"/>
              <a:ext cx="46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5302" name="Line 22">
              <a:extLst>
                <a:ext uri="{FF2B5EF4-FFF2-40B4-BE49-F238E27FC236}">
                  <a16:creationId xmlns:a16="http://schemas.microsoft.com/office/drawing/2014/main" id="{4A473077-2AA0-C391-4276-F329A1C84206}"/>
                </a:ext>
              </a:extLst>
            </p:cNvPr>
            <p:cNvSpPr>
              <a:spLocks noChangeShapeType="1"/>
            </p:cNvSpPr>
            <p:nvPr/>
          </p:nvSpPr>
          <p:spPr bwMode="auto">
            <a:xfrm flipV="1">
              <a:off x="738" y="2274"/>
              <a:ext cx="22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5303" name="Line 23">
              <a:extLst>
                <a:ext uri="{FF2B5EF4-FFF2-40B4-BE49-F238E27FC236}">
                  <a16:creationId xmlns:a16="http://schemas.microsoft.com/office/drawing/2014/main" id="{D0BD65D4-9C0A-3AA6-44E5-128233005B1E}"/>
                </a:ext>
              </a:extLst>
            </p:cNvPr>
            <p:cNvSpPr>
              <a:spLocks noChangeShapeType="1"/>
            </p:cNvSpPr>
            <p:nvPr/>
          </p:nvSpPr>
          <p:spPr bwMode="auto">
            <a:xfrm flipV="1">
              <a:off x="2226" y="2082"/>
              <a:ext cx="22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grpSp>
        <p:nvGrpSpPr>
          <p:cNvPr id="865312" name="Group 32">
            <a:extLst>
              <a:ext uri="{FF2B5EF4-FFF2-40B4-BE49-F238E27FC236}">
                <a16:creationId xmlns:a16="http://schemas.microsoft.com/office/drawing/2014/main" id="{819202CD-2122-BFF2-A6CB-5FE346430935}"/>
              </a:ext>
            </a:extLst>
          </p:cNvPr>
          <p:cNvGrpSpPr>
            <a:grpSpLocks/>
          </p:cNvGrpSpPr>
          <p:nvPr/>
        </p:nvGrpSpPr>
        <p:grpSpPr bwMode="auto">
          <a:xfrm>
            <a:off x="600075" y="3895725"/>
            <a:ext cx="7458075" cy="314325"/>
            <a:chOff x="378" y="2454"/>
            <a:chExt cx="4698" cy="198"/>
          </a:xfrm>
        </p:grpSpPr>
        <p:sp>
          <p:nvSpPr>
            <p:cNvPr id="865291" name="Line 11">
              <a:extLst>
                <a:ext uri="{FF2B5EF4-FFF2-40B4-BE49-F238E27FC236}">
                  <a16:creationId xmlns:a16="http://schemas.microsoft.com/office/drawing/2014/main" id="{52BF8DB3-F1A6-FE27-7640-3264B935D36B}"/>
                </a:ext>
              </a:extLst>
            </p:cNvPr>
            <p:cNvSpPr>
              <a:spLocks noChangeShapeType="1"/>
            </p:cNvSpPr>
            <p:nvPr/>
          </p:nvSpPr>
          <p:spPr bwMode="auto">
            <a:xfrm>
              <a:off x="378" y="2460"/>
              <a:ext cx="61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5306" name="Line 26">
              <a:extLst>
                <a:ext uri="{FF2B5EF4-FFF2-40B4-BE49-F238E27FC236}">
                  <a16:creationId xmlns:a16="http://schemas.microsoft.com/office/drawing/2014/main" id="{9E171949-335E-E3E1-9D40-6CF151F9635D}"/>
                </a:ext>
              </a:extLst>
            </p:cNvPr>
            <p:cNvSpPr>
              <a:spLocks noChangeShapeType="1"/>
            </p:cNvSpPr>
            <p:nvPr/>
          </p:nvSpPr>
          <p:spPr bwMode="auto">
            <a:xfrm>
              <a:off x="3642" y="2466"/>
              <a:ext cx="27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5307" name="Line 27">
              <a:extLst>
                <a:ext uri="{FF2B5EF4-FFF2-40B4-BE49-F238E27FC236}">
                  <a16:creationId xmlns:a16="http://schemas.microsoft.com/office/drawing/2014/main" id="{10AEBE40-8766-5820-6C8B-2479029F2DB7}"/>
                </a:ext>
              </a:extLst>
            </p:cNvPr>
            <p:cNvSpPr>
              <a:spLocks noChangeShapeType="1"/>
            </p:cNvSpPr>
            <p:nvPr/>
          </p:nvSpPr>
          <p:spPr bwMode="auto">
            <a:xfrm>
              <a:off x="4044" y="2454"/>
              <a:ext cx="103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5308" name="Line 28">
              <a:extLst>
                <a:ext uri="{FF2B5EF4-FFF2-40B4-BE49-F238E27FC236}">
                  <a16:creationId xmlns:a16="http://schemas.microsoft.com/office/drawing/2014/main" id="{B6225E61-3512-071A-AD82-4AE3A503B0C2}"/>
                </a:ext>
              </a:extLst>
            </p:cNvPr>
            <p:cNvSpPr>
              <a:spLocks noChangeShapeType="1"/>
            </p:cNvSpPr>
            <p:nvPr/>
          </p:nvSpPr>
          <p:spPr bwMode="auto">
            <a:xfrm>
              <a:off x="750" y="2646"/>
              <a:ext cx="204"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grpSp>
        <p:nvGrpSpPr>
          <p:cNvPr id="865316" name="Group 36">
            <a:extLst>
              <a:ext uri="{FF2B5EF4-FFF2-40B4-BE49-F238E27FC236}">
                <a16:creationId xmlns:a16="http://schemas.microsoft.com/office/drawing/2014/main" id="{F8D51A25-F88D-A26B-0C47-B7B737A63653}"/>
              </a:ext>
            </a:extLst>
          </p:cNvPr>
          <p:cNvGrpSpPr>
            <a:grpSpLocks/>
          </p:cNvGrpSpPr>
          <p:nvPr/>
        </p:nvGrpSpPr>
        <p:grpSpPr bwMode="auto">
          <a:xfrm>
            <a:off x="3667125" y="4210050"/>
            <a:ext cx="3933825" cy="600075"/>
            <a:chOff x="2310" y="2652"/>
            <a:chExt cx="2478" cy="378"/>
          </a:xfrm>
        </p:grpSpPr>
        <p:grpSp>
          <p:nvGrpSpPr>
            <p:cNvPr id="25630" name="Group 31">
              <a:extLst>
                <a:ext uri="{FF2B5EF4-FFF2-40B4-BE49-F238E27FC236}">
                  <a16:creationId xmlns:a16="http://schemas.microsoft.com/office/drawing/2014/main" id="{3FD6FBBE-CEC7-1D8C-92DF-90886FEC01F4}"/>
                </a:ext>
              </a:extLst>
            </p:cNvPr>
            <p:cNvGrpSpPr>
              <a:grpSpLocks/>
            </p:cNvGrpSpPr>
            <p:nvPr/>
          </p:nvGrpSpPr>
          <p:grpSpPr bwMode="auto">
            <a:xfrm>
              <a:off x="2310" y="2652"/>
              <a:ext cx="636" cy="372"/>
              <a:chOff x="2310" y="2652"/>
              <a:chExt cx="636" cy="372"/>
            </a:xfrm>
          </p:grpSpPr>
          <p:sp>
            <p:nvSpPr>
              <p:cNvPr id="865309" name="Line 29">
                <a:extLst>
                  <a:ext uri="{FF2B5EF4-FFF2-40B4-BE49-F238E27FC236}">
                    <a16:creationId xmlns:a16="http://schemas.microsoft.com/office/drawing/2014/main" id="{60D8267C-C3B5-0B5A-2B18-33846A777C01}"/>
                  </a:ext>
                </a:extLst>
              </p:cNvPr>
              <p:cNvSpPr>
                <a:spLocks noChangeShapeType="1"/>
              </p:cNvSpPr>
              <p:nvPr/>
            </p:nvSpPr>
            <p:spPr bwMode="auto">
              <a:xfrm>
                <a:off x="2322" y="2652"/>
                <a:ext cx="61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5310" name="Line 30">
                <a:extLst>
                  <a:ext uri="{FF2B5EF4-FFF2-40B4-BE49-F238E27FC236}">
                    <a16:creationId xmlns:a16="http://schemas.microsoft.com/office/drawing/2014/main" id="{2FB34E2D-ED3D-903A-FF66-C3E87727F9C7}"/>
                  </a:ext>
                </a:extLst>
              </p:cNvPr>
              <p:cNvSpPr>
                <a:spLocks noChangeShapeType="1"/>
              </p:cNvSpPr>
              <p:nvPr/>
            </p:nvSpPr>
            <p:spPr bwMode="auto">
              <a:xfrm>
                <a:off x="2310" y="3018"/>
                <a:ext cx="636"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
          <p:nvSpPr>
            <p:cNvPr id="865315" name="Line 35">
              <a:extLst>
                <a:ext uri="{FF2B5EF4-FFF2-40B4-BE49-F238E27FC236}">
                  <a16:creationId xmlns:a16="http://schemas.microsoft.com/office/drawing/2014/main" id="{577C0B96-F539-7881-5FF8-3B6FABBA457B}"/>
                </a:ext>
              </a:extLst>
            </p:cNvPr>
            <p:cNvSpPr>
              <a:spLocks noChangeShapeType="1"/>
            </p:cNvSpPr>
            <p:nvPr/>
          </p:nvSpPr>
          <p:spPr bwMode="auto">
            <a:xfrm>
              <a:off x="4578" y="3030"/>
              <a:ext cx="21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65319" name="Group 39">
            <a:extLst>
              <a:ext uri="{FF2B5EF4-FFF2-40B4-BE49-F238E27FC236}">
                <a16:creationId xmlns:a16="http://schemas.microsoft.com/office/drawing/2014/main" id="{F5C3A170-19A8-547B-6A41-02729B8DF99C}"/>
              </a:ext>
            </a:extLst>
          </p:cNvPr>
          <p:cNvGrpSpPr>
            <a:grpSpLocks/>
          </p:cNvGrpSpPr>
          <p:nvPr/>
        </p:nvGrpSpPr>
        <p:grpSpPr bwMode="auto">
          <a:xfrm>
            <a:off x="3781425" y="3352800"/>
            <a:ext cx="3946525" cy="3090863"/>
            <a:chOff x="2382" y="2112"/>
            <a:chExt cx="2486" cy="1947"/>
          </a:xfrm>
        </p:grpSpPr>
        <p:grpSp>
          <p:nvGrpSpPr>
            <p:cNvPr id="25635" name="Group 37">
              <a:extLst>
                <a:ext uri="{FF2B5EF4-FFF2-40B4-BE49-F238E27FC236}">
                  <a16:creationId xmlns:a16="http://schemas.microsoft.com/office/drawing/2014/main" id="{AD48A65F-6F1B-45B6-19C7-B190F351C066}"/>
                </a:ext>
              </a:extLst>
            </p:cNvPr>
            <p:cNvGrpSpPr>
              <a:grpSpLocks/>
            </p:cNvGrpSpPr>
            <p:nvPr/>
          </p:nvGrpSpPr>
          <p:grpSpPr bwMode="auto">
            <a:xfrm>
              <a:off x="2382" y="2112"/>
              <a:ext cx="2256" cy="1488"/>
              <a:chOff x="2382" y="2112"/>
              <a:chExt cx="2256" cy="1488"/>
            </a:xfrm>
          </p:grpSpPr>
          <p:sp>
            <p:nvSpPr>
              <p:cNvPr id="865313" name="Line 33">
                <a:extLst>
                  <a:ext uri="{FF2B5EF4-FFF2-40B4-BE49-F238E27FC236}">
                    <a16:creationId xmlns:a16="http://schemas.microsoft.com/office/drawing/2014/main" id="{07BAA665-C35F-2249-EF1D-3577541802CC}"/>
                  </a:ext>
                </a:extLst>
              </p:cNvPr>
              <p:cNvSpPr>
                <a:spLocks noChangeShapeType="1"/>
              </p:cNvSpPr>
              <p:nvPr/>
            </p:nvSpPr>
            <p:spPr bwMode="auto">
              <a:xfrm>
                <a:off x="2382" y="2112"/>
                <a:ext cx="1482" cy="1488"/>
              </a:xfrm>
              <a:prstGeom prst="line">
                <a:avLst/>
              </a:prstGeom>
              <a:noFill/>
              <a:ln w="12700">
                <a:solidFill>
                  <a:srgbClr val="0066FF"/>
                </a:solidFill>
                <a:prstDash val="dash"/>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5314" name="Line 34">
                <a:extLst>
                  <a:ext uri="{FF2B5EF4-FFF2-40B4-BE49-F238E27FC236}">
                    <a16:creationId xmlns:a16="http://schemas.microsoft.com/office/drawing/2014/main" id="{DE9111B6-389F-0983-8185-CAC63B101E6E}"/>
                  </a:ext>
                </a:extLst>
              </p:cNvPr>
              <p:cNvSpPr>
                <a:spLocks noChangeShapeType="1"/>
              </p:cNvSpPr>
              <p:nvPr/>
            </p:nvSpPr>
            <p:spPr bwMode="auto">
              <a:xfrm flipV="1">
                <a:off x="3870" y="3054"/>
                <a:ext cx="768" cy="546"/>
              </a:xfrm>
              <a:prstGeom prst="line">
                <a:avLst/>
              </a:prstGeom>
              <a:noFill/>
              <a:ln w="12700">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
          <p:nvSpPr>
            <p:cNvPr id="865318" name="Rectangle 38">
              <a:extLst>
                <a:ext uri="{FF2B5EF4-FFF2-40B4-BE49-F238E27FC236}">
                  <a16:creationId xmlns:a16="http://schemas.microsoft.com/office/drawing/2014/main" id="{651F073A-D16A-176A-EB73-8DE1D9E5B45C}"/>
                </a:ext>
              </a:extLst>
            </p:cNvPr>
            <p:cNvSpPr>
              <a:spLocks noChangeArrowheads="1"/>
            </p:cNvSpPr>
            <p:nvPr/>
          </p:nvSpPr>
          <p:spPr bwMode="auto">
            <a:xfrm>
              <a:off x="3184" y="3599"/>
              <a:ext cx="168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eaLnBrk="0" hangingPunct="0">
                <a:defRPr/>
              </a:pPr>
              <a:r>
                <a:rPr lang="zh-CN" altLang="en-US" sz="1400">
                  <a:solidFill>
                    <a:srgbClr val="0066FF"/>
                  </a:solidFill>
                </a:rPr>
                <a:t>这两个</a:t>
              </a:r>
              <a:r>
                <a:rPr lang="zh-CN" altLang="en-US" sz="1400"/>
                <a:t>事务</a:t>
              </a:r>
              <a:r>
                <a:rPr lang="zh-CN" altLang="en-US" sz="1400">
                  <a:solidFill>
                    <a:srgbClr val="0066FF"/>
                  </a:solidFill>
                </a:rPr>
                <a:t>概念具有不同含义：</a:t>
              </a:r>
            </a:p>
            <a:p>
              <a:pPr eaLnBrk="0" hangingPunct="0">
                <a:defRPr/>
              </a:pPr>
              <a:r>
                <a:rPr lang="zh-CN" altLang="en-US" sz="1400">
                  <a:solidFill>
                    <a:srgbClr val="0066FF"/>
                  </a:solidFill>
                </a:rPr>
                <a:t>前者应是指更一般的事务逻辑，</a:t>
              </a:r>
            </a:p>
            <a:p>
              <a:pPr eaLnBrk="0" hangingPunct="0">
                <a:defRPr/>
              </a:pPr>
              <a:r>
                <a:rPr lang="zh-CN" altLang="en-US" sz="1400">
                  <a:solidFill>
                    <a:srgbClr val="0066FF"/>
                  </a:solidFill>
                </a:rPr>
                <a:t>后者是指数据库中的事务概念。</a:t>
              </a:r>
            </a:p>
          </p:txBody>
        </p:sp>
      </p:grpSp>
      <p:sp>
        <p:nvSpPr>
          <p:cNvPr id="865321" name="AutoShape 4">
            <a:extLst>
              <a:ext uri="{FF2B5EF4-FFF2-40B4-BE49-F238E27FC236}">
                <a16:creationId xmlns:a16="http://schemas.microsoft.com/office/drawing/2014/main" id="{C2DB25A9-8752-C26A-EE87-3024BD083386}"/>
              </a:ext>
            </a:extLst>
          </p:cNvPr>
          <p:cNvSpPr>
            <a:spLocks noChangeArrowheads="1"/>
          </p:cNvSpPr>
          <p:nvPr/>
        </p:nvSpPr>
        <p:spPr bwMode="auto">
          <a:xfrm>
            <a:off x="7162800" y="792163"/>
            <a:ext cx="1730375" cy="619125"/>
          </a:xfrm>
          <a:prstGeom prst="cloudCallout">
            <a:avLst>
              <a:gd name="adj1" fmla="val 53301"/>
              <a:gd name="adj2" fmla="val 80000"/>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1)</a:t>
            </a:r>
            <a:r>
              <a:rPr lang="zh-CN" altLang="en-US" sz="1200"/>
              <a:t>事务两种服务器的主要不同</a:t>
            </a:r>
            <a:r>
              <a:rPr lang="en-US" altLang="zh-CN" sz="1200"/>
              <a:t>? </a:t>
            </a:r>
          </a:p>
        </p:txBody>
      </p:sp>
      <p:sp>
        <p:nvSpPr>
          <p:cNvPr id="865322" name="AutoShape 42">
            <a:extLst>
              <a:ext uri="{FF2B5EF4-FFF2-40B4-BE49-F238E27FC236}">
                <a16:creationId xmlns:a16="http://schemas.microsoft.com/office/drawing/2014/main" id="{8F4B1C93-7F33-DC11-9D5C-0FEE97FC4028}"/>
              </a:ext>
            </a:extLst>
          </p:cNvPr>
          <p:cNvSpPr>
            <a:spLocks noChangeArrowheads="1"/>
          </p:cNvSpPr>
          <p:nvPr/>
        </p:nvSpPr>
        <p:spPr bwMode="auto">
          <a:xfrm>
            <a:off x="139700" y="947738"/>
            <a:ext cx="1816100" cy="604837"/>
          </a:xfrm>
          <a:prstGeom prst="cloudCallout">
            <a:avLst>
              <a:gd name="adj1" fmla="val -48426"/>
              <a:gd name="adj2" fmla="val 87796"/>
            </a:avLst>
          </a:prstGeom>
          <a:solidFill>
            <a:srgbClr val="FF99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200">
                <a:solidFill>
                  <a:schemeClr val="tx1"/>
                </a:solidFill>
                <a:latin typeface="Tahoma" panose="020B0604030504040204" pitchFamily="34" charset="0"/>
              </a:rPr>
              <a:t>讨论</a:t>
            </a:r>
            <a:r>
              <a:rPr lang="en-US" altLang="zh-CN" sz="1200">
                <a:solidFill>
                  <a:schemeClr val="tx1"/>
                </a:solidFill>
                <a:latin typeface="Tahoma" panose="020B0604030504040204" pitchFamily="34" charset="0"/>
              </a:rPr>
              <a:t>2.</a:t>
            </a:r>
            <a:r>
              <a:rPr lang="zh-CN" altLang="en-US" sz="1200">
                <a:solidFill>
                  <a:schemeClr val="tx1"/>
                </a:solidFill>
                <a:latin typeface="Tahoma" panose="020B0604030504040204" pitchFamily="34" charset="0"/>
              </a:rPr>
              <a:t> 服务器系统的体系结构？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5320"/>
                                        </p:tgtEl>
                                        <p:attrNameLst>
                                          <p:attrName>style.visibility</p:attrName>
                                        </p:attrNameLst>
                                      </p:cBhvr>
                                      <p:to>
                                        <p:strVal val="visible"/>
                                      </p:to>
                                    </p:set>
                                    <p:anim calcmode="lin" valueType="num">
                                      <p:cBhvr additive="base">
                                        <p:cTn id="7" dur="500" fill="hold"/>
                                        <p:tgtEl>
                                          <p:spTgt spid="865320"/>
                                        </p:tgtEl>
                                        <p:attrNameLst>
                                          <p:attrName>ppt_x</p:attrName>
                                        </p:attrNameLst>
                                      </p:cBhvr>
                                      <p:tavLst>
                                        <p:tav tm="0">
                                          <p:val>
                                            <p:strVal val="#ppt_x"/>
                                          </p:val>
                                        </p:tav>
                                        <p:tav tm="100000">
                                          <p:val>
                                            <p:strVal val="#ppt_x"/>
                                          </p:val>
                                        </p:tav>
                                      </p:tavLst>
                                    </p:anim>
                                    <p:anim calcmode="lin" valueType="num">
                                      <p:cBhvr additive="base">
                                        <p:cTn id="8" dur="500" fill="hold"/>
                                        <p:tgtEl>
                                          <p:spTgt spid="8653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65304"/>
                                        </p:tgtEl>
                                        <p:attrNameLst>
                                          <p:attrName>style.visibility</p:attrName>
                                        </p:attrNameLst>
                                      </p:cBhvr>
                                      <p:to>
                                        <p:strVal val="visible"/>
                                      </p:to>
                                    </p:set>
                                    <p:anim calcmode="lin" valueType="num">
                                      <p:cBhvr additive="base">
                                        <p:cTn id="13" dur="500" fill="hold"/>
                                        <p:tgtEl>
                                          <p:spTgt spid="865304"/>
                                        </p:tgtEl>
                                        <p:attrNameLst>
                                          <p:attrName>ppt_x</p:attrName>
                                        </p:attrNameLst>
                                      </p:cBhvr>
                                      <p:tavLst>
                                        <p:tav tm="0">
                                          <p:val>
                                            <p:strVal val="#ppt_x"/>
                                          </p:val>
                                        </p:tav>
                                        <p:tav tm="100000">
                                          <p:val>
                                            <p:strVal val="#ppt_x"/>
                                          </p:val>
                                        </p:tav>
                                      </p:tavLst>
                                    </p:anim>
                                    <p:anim calcmode="lin" valueType="num">
                                      <p:cBhvr additive="base">
                                        <p:cTn id="14" dur="500" fill="hold"/>
                                        <p:tgtEl>
                                          <p:spTgt spid="86530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65305"/>
                                        </p:tgtEl>
                                        <p:attrNameLst>
                                          <p:attrName>style.visibility</p:attrName>
                                        </p:attrNameLst>
                                      </p:cBhvr>
                                      <p:to>
                                        <p:strVal val="visible"/>
                                      </p:to>
                                    </p:set>
                                    <p:anim calcmode="lin" valueType="num">
                                      <p:cBhvr additive="base">
                                        <p:cTn id="19" dur="500" fill="hold"/>
                                        <p:tgtEl>
                                          <p:spTgt spid="865305"/>
                                        </p:tgtEl>
                                        <p:attrNameLst>
                                          <p:attrName>ppt_x</p:attrName>
                                        </p:attrNameLst>
                                      </p:cBhvr>
                                      <p:tavLst>
                                        <p:tav tm="0">
                                          <p:val>
                                            <p:strVal val="#ppt_x"/>
                                          </p:val>
                                        </p:tav>
                                        <p:tav tm="100000">
                                          <p:val>
                                            <p:strVal val="#ppt_x"/>
                                          </p:val>
                                        </p:tav>
                                      </p:tavLst>
                                    </p:anim>
                                    <p:anim calcmode="lin" valueType="num">
                                      <p:cBhvr additive="base">
                                        <p:cTn id="20" dur="500" fill="hold"/>
                                        <p:tgtEl>
                                          <p:spTgt spid="86530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65312"/>
                                        </p:tgtEl>
                                        <p:attrNameLst>
                                          <p:attrName>style.visibility</p:attrName>
                                        </p:attrNameLst>
                                      </p:cBhvr>
                                      <p:to>
                                        <p:strVal val="visible"/>
                                      </p:to>
                                    </p:set>
                                    <p:anim calcmode="lin" valueType="num">
                                      <p:cBhvr additive="base">
                                        <p:cTn id="25" dur="500" fill="hold"/>
                                        <p:tgtEl>
                                          <p:spTgt spid="865312"/>
                                        </p:tgtEl>
                                        <p:attrNameLst>
                                          <p:attrName>ppt_x</p:attrName>
                                        </p:attrNameLst>
                                      </p:cBhvr>
                                      <p:tavLst>
                                        <p:tav tm="0">
                                          <p:val>
                                            <p:strVal val="#ppt_x"/>
                                          </p:val>
                                        </p:tav>
                                        <p:tav tm="100000">
                                          <p:val>
                                            <p:strVal val="#ppt_x"/>
                                          </p:val>
                                        </p:tav>
                                      </p:tavLst>
                                    </p:anim>
                                    <p:anim calcmode="lin" valueType="num">
                                      <p:cBhvr additive="base">
                                        <p:cTn id="26" dur="500" fill="hold"/>
                                        <p:tgtEl>
                                          <p:spTgt spid="8653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65316"/>
                                        </p:tgtEl>
                                        <p:attrNameLst>
                                          <p:attrName>style.visibility</p:attrName>
                                        </p:attrNameLst>
                                      </p:cBhvr>
                                      <p:to>
                                        <p:strVal val="visible"/>
                                      </p:to>
                                    </p:set>
                                    <p:anim calcmode="lin" valueType="num">
                                      <p:cBhvr additive="base">
                                        <p:cTn id="31" dur="500" fill="hold"/>
                                        <p:tgtEl>
                                          <p:spTgt spid="865316"/>
                                        </p:tgtEl>
                                        <p:attrNameLst>
                                          <p:attrName>ppt_x</p:attrName>
                                        </p:attrNameLst>
                                      </p:cBhvr>
                                      <p:tavLst>
                                        <p:tav tm="0">
                                          <p:val>
                                            <p:strVal val="#ppt_x"/>
                                          </p:val>
                                        </p:tav>
                                        <p:tav tm="100000">
                                          <p:val>
                                            <p:strVal val="#ppt_x"/>
                                          </p:val>
                                        </p:tav>
                                      </p:tavLst>
                                    </p:anim>
                                    <p:anim calcmode="lin" valueType="num">
                                      <p:cBhvr additive="base">
                                        <p:cTn id="32" dur="500" fill="hold"/>
                                        <p:tgtEl>
                                          <p:spTgt spid="86531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65319"/>
                                        </p:tgtEl>
                                        <p:attrNameLst>
                                          <p:attrName>style.visibility</p:attrName>
                                        </p:attrNameLst>
                                      </p:cBhvr>
                                      <p:to>
                                        <p:strVal val="visible"/>
                                      </p:to>
                                    </p:set>
                                    <p:anim calcmode="lin" valueType="num">
                                      <p:cBhvr additive="base">
                                        <p:cTn id="37" dur="500" fill="hold"/>
                                        <p:tgtEl>
                                          <p:spTgt spid="865319"/>
                                        </p:tgtEl>
                                        <p:attrNameLst>
                                          <p:attrName>ppt_x</p:attrName>
                                        </p:attrNameLst>
                                      </p:cBhvr>
                                      <p:tavLst>
                                        <p:tav tm="0">
                                          <p:val>
                                            <p:strVal val="#ppt_x"/>
                                          </p:val>
                                        </p:tav>
                                        <p:tav tm="100000">
                                          <p:val>
                                            <p:strVal val="#ppt_x"/>
                                          </p:val>
                                        </p:tav>
                                      </p:tavLst>
                                    </p:anim>
                                    <p:anim calcmode="lin" valueType="num">
                                      <p:cBhvr additive="base">
                                        <p:cTn id="38" dur="500" fill="hold"/>
                                        <p:tgtEl>
                                          <p:spTgt spid="865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幻灯片编号占位符 5">
            <a:extLst>
              <a:ext uri="{FF2B5EF4-FFF2-40B4-BE49-F238E27FC236}">
                <a16:creationId xmlns:a16="http://schemas.microsoft.com/office/drawing/2014/main" id="{6E7F6349-FC9F-6D20-06BE-4828E4F9F50F}"/>
              </a:ext>
            </a:extLst>
          </p:cNvPr>
          <p:cNvSpPr>
            <a:spLocks noGrp="1"/>
          </p:cNvSpPr>
          <p:nvPr>
            <p:ph type="sldNum" sz="quarter" idx="12"/>
          </p:nvPr>
        </p:nvSpPr>
        <p:spPr/>
        <p:txBody>
          <a:bodyPr/>
          <a:lstStyle/>
          <a:p>
            <a:fld id="{B1C9C947-ECA4-4899-BAE0-B58A6ADB0D77}" type="slidenum">
              <a:rPr lang="zh-CN" altLang="en-US"/>
              <a:pPr/>
              <a:t>451</a:t>
            </a:fld>
            <a:endParaRPr lang="en-US" altLang="zh-CN"/>
          </a:p>
        </p:txBody>
      </p:sp>
      <p:sp>
        <p:nvSpPr>
          <p:cNvPr id="870402" name="Rectangle 2">
            <a:extLst>
              <a:ext uri="{FF2B5EF4-FFF2-40B4-BE49-F238E27FC236}">
                <a16:creationId xmlns:a16="http://schemas.microsoft.com/office/drawing/2014/main" id="{3833FE4E-A3DE-697E-DB9F-E42D31F59B13}"/>
              </a:ext>
            </a:extLst>
          </p:cNvPr>
          <p:cNvSpPr>
            <a:spLocks noGrp="1" noChangeArrowheads="1"/>
          </p:cNvSpPr>
          <p:nvPr>
            <p:ph type="title"/>
          </p:nvPr>
        </p:nvSpPr>
        <p:spPr>
          <a:xfrm>
            <a:off x="3419475" y="800100"/>
            <a:ext cx="4905375" cy="800100"/>
          </a:xfrm>
        </p:spPr>
        <p:txBody>
          <a:bodyPr/>
          <a:lstStyle/>
          <a:p>
            <a:pPr>
              <a:defRPr/>
            </a:pPr>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数据库</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事务服务器</a:t>
            </a:r>
          </a:p>
        </p:txBody>
      </p:sp>
      <p:pic>
        <p:nvPicPr>
          <p:cNvPr id="26627" name="Picture 4">
            <a:extLst>
              <a:ext uri="{FF2B5EF4-FFF2-40B4-BE49-F238E27FC236}">
                <a16:creationId xmlns:a16="http://schemas.microsoft.com/office/drawing/2014/main" id="{3727CB91-D6DC-533E-B22C-DB051F302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757238"/>
            <a:ext cx="4057650"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14" name="AutoShape 4">
            <a:extLst>
              <a:ext uri="{FF2B5EF4-FFF2-40B4-BE49-F238E27FC236}">
                <a16:creationId xmlns:a16="http://schemas.microsoft.com/office/drawing/2014/main" id="{C8B895E2-0EA4-9367-6D77-344E953E3975}"/>
              </a:ext>
            </a:extLst>
          </p:cNvPr>
          <p:cNvSpPr>
            <a:spLocks noChangeArrowheads="1"/>
          </p:cNvSpPr>
          <p:nvPr/>
        </p:nvSpPr>
        <p:spPr bwMode="auto">
          <a:xfrm>
            <a:off x="7648575" y="896938"/>
            <a:ext cx="1292225" cy="609600"/>
          </a:xfrm>
          <a:prstGeom prst="cloudCallout">
            <a:avLst>
              <a:gd name="adj1" fmla="val 58106"/>
              <a:gd name="adj2" fmla="val 69532"/>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2)RDBMS</a:t>
            </a:r>
            <a:r>
              <a:rPr lang="zh-CN" altLang="en-US" sz="1200"/>
              <a:t>的主要功能模块</a:t>
            </a:r>
            <a:r>
              <a:rPr lang="en-US" altLang="zh-CN" sz="1200"/>
              <a:t>? </a:t>
            </a:r>
          </a:p>
        </p:txBody>
      </p:sp>
      <p:grpSp>
        <p:nvGrpSpPr>
          <p:cNvPr id="870429" name="Group 29">
            <a:extLst>
              <a:ext uri="{FF2B5EF4-FFF2-40B4-BE49-F238E27FC236}">
                <a16:creationId xmlns:a16="http://schemas.microsoft.com/office/drawing/2014/main" id="{5BDAC834-0041-FDA0-BB30-BAB7981C2768}"/>
              </a:ext>
            </a:extLst>
          </p:cNvPr>
          <p:cNvGrpSpPr>
            <a:grpSpLocks/>
          </p:cNvGrpSpPr>
          <p:nvPr/>
        </p:nvGrpSpPr>
        <p:grpSpPr bwMode="auto">
          <a:xfrm>
            <a:off x="1866900" y="1719263"/>
            <a:ext cx="7162800" cy="1719262"/>
            <a:chOff x="1176" y="1083"/>
            <a:chExt cx="4512" cy="1083"/>
          </a:xfrm>
        </p:grpSpPr>
        <p:grpSp>
          <p:nvGrpSpPr>
            <p:cNvPr id="26630" name="Group 13">
              <a:extLst>
                <a:ext uri="{FF2B5EF4-FFF2-40B4-BE49-F238E27FC236}">
                  <a16:creationId xmlns:a16="http://schemas.microsoft.com/office/drawing/2014/main" id="{C9C467CE-CB8C-0883-A035-8AFEF8FE1992}"/>
                </a:ext>
              </a:extLst>
            </p:cNvPr>
            <p:cNvGrpSpPr>
              <a:grpSpLocks/>
            </p:cNvGrpSpPr>
            <p:nvPr/>
          </p:nvGrpSpPr>
          <p:grpSpPr bwMode="auto">
            <a:xfrm>
              <a:off x="1176" y="1083"/>
              <a:ext cx="4512" cy="1083"/>
              <a:chOff x="972" y="1035"/>
              <a:chExt cx="4512" cy="1083"/>
            </a:xfrm>
          </p:grpSpPr>
          <p:pic>
            <p:nvPicPr>
              <p:cNvPr id="26631" name="Picture 5">
                <a:extLst>
                  <a:ext uri="{FF2B5EF4-FFF2-40B4-BE49-F238E27FC236}">
                    <a16:creationId xmlns:a16="http://schemas.microsoft.com/office/drawing/2014/main" id="{BE2FA406-639D-43E5-52D8-AEA4F63FE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 y="1035"/>
                <a:ext cx="4494"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11">
                <a:extLst>
                  <a:ext uri="{FF2B5EF4-FFF2-40B4-BE49-F238E27FC236}">
                    <a16:creationId xmlns:a16="http://schemas.microsoft.com/office/drawing/2014/main" id="{0453A501-4F7A-4C5D-7BCD-EC622A423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 y="1653"/>
                <a:ext cx="4476"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12" name="Rectangle 12">
                <a:extLst>
                  <a:ext uri="{FF2B5EF4-FFF2-40B4-BE49-F238E27FC236}">
                    <a16:creationId xmlns:a16="http://schemas.microsoft.com/office/drawing/2014/main" id="{283AA3CA-E99E-6F35-F002-AD8FF70D4F88}"/>
                  </a:ext>
                </a:extLst>
              </p:cNvPr>
              <p:cNvSpPr>
                <a:spLocks noChangeArrowheads="1"/>
              </p:cNvSpPr>
              <p:nvPr/>
            </p:nvSpPr>
            <p:spPr bwMode="auto">
              <a:xfrm>
                <a:off x="972" y="1038"/>
                <a:ext cx="4512" cy="1080"/>
              </a:xfrm>
              <a:prstGeom prst="rect">
                <a:avLst/>
              </a:prstGeom>
              <a:noFill/>
              <a:ln w="31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latin typeface="Helvetica" charset="0"/>
                </a:endParaRPr>
              </a:p>
            </p:txBody>
          </p:sp>
        </p:grpSp>
        <p:grpSp>
          <p:nvGrpSpPr>
            <p:cNvPr id="26634" name="Group 28">
              <a:extLst>
                <a:ext uri="{FF2B5EF4-FFF2-40B4-BE49-F238E27FC236}">
                  <a16:creationId xmlns:a16="http://schemas.microsoft.com/office/drawing/2014/main" id="{2775672F-344C-25C1-7978-F60D47264EBF}"/>
                </a:ext>
              </a:extLst>
            </p:cNvPr>
            <p:cNvGrpSpPr>
              <a:grpSpLocks/>
            </p:cNvGrpSpPr>
            <p:nvPr/>
          </p:nvGrpSpPr>
          <p:grpSpPr bwMode="auto">
            <a:xfrm>
              <a:off x="1200" y="1230"/>
              <a:ext cx="4452" cy="786"/>
              <a:chOff x="1200" y="1230"/>
              <a:chExt cx="4452" cy="786"/>
            </a:xfrm>
          </p:grpSpPr>
          <p:grpSp>
            <p:nvGrpSpPr>
              <p:cNvPr id="26635" name="Group 25">
                <a:extLst>
                  <a:ext uri="{FF2B5EF4-FFF2-40B4-BE49-F238E27FC236}">
                    <a16:creationId xmlns:a16="http://schemas.microsoft.com/office/drawing/2014/main" id="{094A56F0-5BDE-6FA0-ADB8-3B37AC1494F4}"/>
                  </a:ext>
                </a:extLst>
              </p:cNvPr>
              <p:cNvGrpSpPr>
                <a:grpSpLocks/>
              </p:cNvGrpSpPr>
              <p:nvPr/>
            </p:nvGrpSpPr>
            <p:grpSpPr bwMode="auto">
              <a:xfrm>
                <a:off x="2784" y="1230"/>
                <a:ext cx="2058" cy="0"/>
                <a:chOff x="2784" y="1230"/>
                <a:chExt cx="2058" cy="0"/>
              </a:xfrm>
            </p:grpSpPr>
            <p:sp>
              <p:nvSpPr>
                <p:cNvPr id="870415" name="Line 15">
                  <a:extLst>
                    <a:ext uri="{FF2B5EF4-FFF2-40B4-BE49-F238E27FC236}">
                      <a16:creationId xmlns:a16="http://schemas.microsoft.com/office/drawing/2014/main" id="{59BDEBA6-72A8-3DA4-EE0F-458223567A7B}"/>
                    </a:ext>
                  </a:extLst>
                </p:cNvPr>
                <p:cNvSpPr>
                  <a:spLocks noChangeShapeType="1"/>
                </p:cNvSpPr>
                <p:nvPr/>
              </p:nvSpPr>
              <p:spPr bwMode="auto">
                <a:xfrm>
                  <a:off x="2784" y="1230"/>
                  <a:ext cx="62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0417" name="Line 17">
                  <a:extLst>
                    <a:ext uri="{FF2B5EF4-FFF2-40B4-BE49-F238E27FC236}">
                      <a16:creationId xmlns:a16="http://schemas.microsoft.com/office/drawing/2014/main" id="{C8646553-487C-07FE-009F-8CEB7E38E994}"/>
                    </a:ext>
                  </a:extLst>
                </p:cNvPr>
                <p:cNvSpPr>
                  <a:spLocks noChangeShapeType="1"/>
                </p:cNvSpPr>
                <p:nvPr/>
              </p:nvSpPr>
              <p:spPr bwMode="auto">
                <a:xfrm flipV="1">
                  <a:off x="4452" y="1230"/>
                  <a:ext cx="39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grpSp>
            <p:nvGrpSpPr>
              <p:cNvPr id="26638" name="Group 26">
                <a:extLst>
                  <a:ext uri="{FF2B5EF4-FFF2-40B4-BE49-F238E27FC236}">
                    <a16:creationId xmlns:a16="http://schemas.microsoft.com/office/drawing/2014/main" id="{EBB3C3E5-C932-6827-1277-6C929D4AD4FF}"/>
                  </a:ext>
                </a:extLst>
              </p:cNvPr>
              <p:cNvGrpSpPr>
                <a:grpSpLocks/>
              </p:cNvGrpSpPr>
              <p:nvPr/>
            </p:nvGrpSpPr>
            <p:grpSpPr bwMode="auto">
              <a:xfrm>
                <a:off x="2718" y="1542"/>
                <a:ext cx="2484" cy="6"/>
                <a:chOff x="2718" y="1542"/>
                <a:chExt cx="2484" cy="6"/>
              </a:xfrm>
            </p:grpSpPr>
            <p:sp>
              <p:nvSpPr>
                <p:cNvPr id="870418" name="Line 18">
                  <a:extLst>
                    <a:ext uri="{FF2B5EF4-FFF2-40B4-BE49-F238E27FC236}">
                      <a16:creationId xmlns:a16="http://schemas.microsoft.com/office/drawing/2014/main" id="{8E6484BE-DD4B-1B13-59D8-0F84862C84B7}"/>
                    </a:ext>
                  </a:extLst>
                </p:cNvPr>
                <p:cNvSpPr>
                  <a:spLocks noChangeShapeType="1"/>
                </p:cNvSpPr>
                <p:nvPr/>
              </p:nvSpPr>
              <p:spPr bwMode="auto">
                <a:xfrm>
                  <a:off x="2718" y="1542"/>
                  <a:ext cx="53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19" name="Line 19">
                  <a:extLst>
                    <a:ext uri="{FF2B5EF4-FFF2-40B4-BE49-F238E27FC236}">
                      <a16:creationId xmlns:a16="http://schemas.microsoft.com/office/drawing/2014/main" id="{B7CCB54D-0761-E017-6B69-8C972D90B7D5}"/>
                    </a:ext>
                  </a:extLst>
                </p:cNvPr>
                <p:cNvSpPr>
                  <a:spLocks noChangeShapeType="1"/>
                </p:cNvSpPr>
                <p:nvPr/>
              </p:nvSpPr>
              <p:spPr bwMode="auto">
                <a:xfrm>
                  <a:off x="3594" y="1548"/>
                  <a:ext cx="160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26641" name="Group 27">
                <a:extLst>
                  <a:ext uri="{FF2B5EF4-FFF2-40B4-BE49-F238E27FC236}">
                    <a16:creationId xmlns:a16="http://schemas.microsoft.com/office/drawing/2014/main" id="{B12A01F7-C9B5-532C-DDE2-4AF768944A43}"/>
                  </a:ext>
                </a:extLst>
              </p:cNvPr>
              <p:cNvGrpSpPr>
                <a:grpSpLocks/>
              </p:cNvGrpSpPr>
              <p:nvPr/>
            </p:nvGrpSpPr>
            <p:grpSpPr bwMode="auto">
              <a:xfrm>
                <a:off x="1200" y="1698"/>
                <a:ext cx="4452" cy="318"/>
                <a:chOff x="1200" y="1698"/>
                <a:chExt cx="4452" cy="318"/>
              </a:xfrm>
            </p:grpSpPr>
            <p:sp>
              <p:nvSpPr>
                <p:cNvPr id="870420" name="Line 20">
                  <a:extLst>
                    <a:ext uri="{FF2B5EF4-FFF2-40B4-BE49-F238E27FC236}">
                      <a16:creationId xmlns:a16="http://schemas.microsoft.com/office/drawing/2014/main" id="{B8804D9E-511E-0D67-BB63-2438C009D637}"/>
                    </a:ext>
                  </a:extLst>
                </p:cNvPr>
                <p:cNvSpPr>
                  <a:spLocks noChangeShapeType="1"/>
                </p:cNvSpPr>
                <p:nvPr/>
              </p:nvSpPr>
              <p:spPr bwMode="auto">
                <a:xfrm>
                  <a:off x="1200" y="1710"/>
                  <a:ext cx="53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21" name="Line 21">
                  <a:extLst>
                    <a:ext uri="{FF2B5EF4-FFF2-40B4-BE49-F238E27FC236}">
                      <a16:creationId xmlns:a16="http://schemas.microsoft.com/office/drawing/2014/main" id="{B5DFB44A-09FC-123D-2373-4D446DB1ADFF}"/>
                    </a:ext>
                  </a:extLst>
                </p:cNvPr>
                <p:cNvSpPr>
                  <a:spLocks noChangeShapeType="1"/>
                </p:cNvSpPr>
                <p:nvPr/>
              </p:nvSpPr>
              <p:spPr bwMode="auto">
                <a:xfrm>
                  <a:off x="1980" y="1704"/>
                  <a:ext cx="167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22" name="Line 22">
                  <a:extLst>
                    <a:ext uri="{FF2B5EF4-FFF2-40B4-BE49-F238E27FC236}">
                      <a16:creationId xmlns:a16="http://schemas.microsoft.com/office/drawing/2014/main" id="{1E99709A-A315-3F8B-8C4F-30E3A9835C7E}"/>
                    </a:ext>
                  </a:extLst>
                </p:cNvPr>
                <p:cNvSpPr>
                  <a:spLocks noChangeShapeType="1"/>
                </p:cNvSpPr>
                <p:nvPr/>
              </p:nvSpPr>
              <p:spPr bwMode="auto">
                <a:xfrm>
                  <a:off x="4122" y="1698"/>
                  <a:ext cx="43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23" name="Line 23">
                  <a:extLst>
                    <a:ext uri="{FF2B5EF4-FFF2-40B4-BE49-F238E27FC236}">
                      <a16:creationId xmlns:a16="http://schemas.microsoft.com/office/drawing/2014/main" id="{C28649D7-F623-AD52-36CA-1F6F17377ED1}"/>
                    </a:ext>
                  </a:extLst>
                </p:cNvPr>
                <p:cNvSpPr>
                  <a:spLocks noChangeShapeType="1"/>
                </p:cNvSpPr>
                <p:nvPr/>
              </p:nvSpPr>
              <p:spPr bwMode="auto">
                <a:xfrm>
                  <a:off x="1548" y="2016"/>
                  <a:ext cx="74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24" name="Line 24">
                  <a:extLst>
                    <a:ext uri="{FF2B5EF4-FFF2-40B4-BE49-F238E27FC236}">
                      <a16:creationId xmlns:a16="http://schemas.microsoft.com/office/drawing/2014/main" id="{BE9D1196-C9E9-3F51-B8C6-2C4B7CE1298B}"/>
                    </a:ext>
                  </a:extLst>
                </p:cNvPr>
                <p:cNvSpPr>
                  <a:spLocks noChangeShapeType="1"/>
                </p:cNvSpPr>
                <p:nvPr/>
              </p:nvSpPr>
              <p:spPr bwMode="auto">
                <a:xfrm>
                  <a:off x="5448" y="1860"/>
                  <a:ext cx="20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grpSp>
      </p:grpSp>
      <p:grpSp>
        <p:nvGrpSpPr>
          <p:cNvPr id="870431" name="Group 31">
            <a:extLst>
              <a:ext uri="{FF2B5EF4-FFF2-40B4-BE49-F238E27FC236}">
                <a16:creationId xmlns:a16="http://schemas.microsoft.com/office/drawing/2014/main" id="{AAAFFA6A-74FE-B2CE-75F0-4428A8DD5CF1}"/>
              </a:ext>
            </a:extLst>
          </p:cNvPr>
          <p:cNvGrpSpPr>
            <a:grpSpLocks/>
          </p:cNvGrpSpPr>
          <p:nvPr/>
        </p:nvGrpSpPr>
        <p:grpSpPr bwMode="auto">
          <a:xfrm>
            <a:off x="1866900" y="4157663"/>
            <a:ext cx="7162800" cy="466725"/>
            <a:chOff x="1176" y="2223"/>
            <a:chExt cx="4512" cy="294"/>
          </a:xfrm>
        </p:grpSpPr>
        <p:pic>
          <p:nvPicPr>
            <p:cNvPr id="26648" name="Picture 6">
              <a:extLst>
                <a:ext uri="{FF2B5EF4-FFF2-40B4-BE49-F238E27FC236}">
                  <a16:creationId xmlns:a16="http://schemas.microsoft.com/office/drawing/2014/main" id="{F41E34D8-4347-91F8-B537-24459A7018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 y="2223"/>
              <a:ext cx="4512" cy="294"/>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70430" name="Line 30">
              <a:extLst>
                <a:ext uri="{FF2B5EF4-FFF2-40B4-BE49-F238E27FC236}">
                  <a16:creationId xmlns:a16="http://schemas.microsoft.com/office/drawing/2014/main" id="{86616CAB-CC7E-11D6-F500-E0BFCFF9E39E}"/>
                </a:ext>
              </a:extLst>
            </p:cNvPr>
            <p:cNvSpPr>
              <a:spLocks noChangeShapeType="1"/>
            </p:cNvSpPr>
            <p:nvPr/>
          </p:nvSpPr>
          <p:spPr bwMode="auto">
            <a:xfrm>
              <a:off x="3354" y="2388"/>
              <a:ext cx="61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0434" name="Group 34">
            <a:extLst>
              <a:ext uri="{FF2B5EF4-FFF2-40B4-BE49-F238E27FC236}">
                <a16:creationId xmlns:a16="http://schemas.microsoft.com/office/drawing/2014/main" id="{B614002A-23EA-3B69-3D2C-BD10F0034C81}"/>
              </a:ext>
            </a:extLst>
          </p:cNvPr>
          <p:cNvGrpSpPr>
            <a:grpSpLocks/>
          </p:cNvGrpSpPr>
          <p:nvPr/>
        </p:nvGrpSpPr>
        <p:grpSpPr bwMode="auto">
          <a:xfrm>
            <a:off x="1866900" y="3562350"/>
            <a:ext cx="7153275" cy="495300"/>
            <a:chOff x="1182" y="2598"/>
            <a:chExt cx="4506" cy="312"/>
          </a:xfrm>
        </p:grpSpPr>
        <p:pic>
          <p:nvPicPr>
            <p:cNvPr id="26651" name="Picture 7">
              <a:extLst>
                <a:ext uri="{FF2B5EF4-FFF2-40B4-BE49-F238E27FC236}">
                  <a16:creationId xmlns:a16="http://schemas.microsoft.com/office/drawing/2014/main" id="{81CEC040-0CA0-8B18-F83E-90F770BB8C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 y="2598"/>
              <a:ext cx="4506" cy="31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70432" name="Line 32">
              <a:extLst>
                <a:ext uri="{FF2B5EF4-FFF2-40B4-BE49-F238E27FC236}">
                  <a16:creationId xmlns:a16="http://schemas.microsoft.com/office/drawing/2014/main" id="{1EA3E11B-1DB9-228F-90D2-01342366CE04}"/>
                </a:ext>
              </a:extLst>
            </p:cNvPr>
            <p:cNvSpPr>
              <a:spLocks noChangeShapeType="1"/>
            </p:cNvSpPr>
            <p:nvPr/>
          </p:nvSpPr>
          <p:spPr bwMode="auto">
            <a:xfrm>
              <a:off x="5118" y="2772"/>
              <a:ext cx="29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33" name="Line 33">
              <a:extLst>
                <a:ext uri="{FF2B5EF4-FFF2-40B4-BE49-F238E27FC236}">
                  <a16:creationId xmlns:a16="http://schemas.microsoft.com/office/drawing/2014/main" id="{6B827290-4574-939D-F4D5-B3EEC9AB9CEE}"/>
                </a:ext>
              </a:extLst>
            </p:cNvPr>
            <p:cNvSpPr>
              <a:spLocks noChangeShapeType="1"/>
            </p:cNvSpPr>
            <p:nvPr/>
          </p:nvSpPr>
          <p:spPr bwMode="auto">
            <a:xfrm>
              <a:off x="4266" y="2760"/>
              <a:ext cx="29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0438" name="Group 38">
            <a:extLst>
              <a:ext uri="{FF2B5EF4-FFF2-40B4-BE49-F238E27FC236}">
                <a16:creationId xmlns:a16="http://schemas.microsoft.com/office/drawing/2014/main" id="{3338E436-9596-1FA6-565D-6CDB7B154A27}"/>
              </a:ext>
            </a:extLst>
          </p:cNvPr>
          <p:cNvGrpSpPr>
            <a:grpSpLocks/>
          </p:cNvGrpSpPr>
          <p:nvPr/>
        </p:nvGrpSpPr>
        <p:grpSpPr bwMode="auto">
          <a:xfrm>
            <a:off x="1876425" y="4752975"/>
            <a:ext cx="7153275" cy="723900"/>
            <a:chOff x="1182" y="2994"/>
            <a:chExt cx="4506" cy="456"/>
          </a:xfrm>
        </p:grpSpPr>
        <p:pic>
          <p:nvPicPr>
            <p:cNvPr id="26655" name="Picture 8">
              <a:extLst>
                <a:ext uri="{FF2B5EF4-FFF2-40B4-BE49-F238E27FC236}">
                  <a16:creationId xmlns:a16="http://schemas.microsoft.com/office/drawing/2014/main" id="{1433DBA3-8E63-183D-B2F2-C80BEAE6E1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2" y="2994"/>
              <a:ext cx="4506" cy="45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70435" name="Line 35">
              <a:extLst>
                <a:ext uri="{FF2B5EF4-FFF2-40B4-BE49-F238E27FC236}">
                  <a16:creationId xmlns:a16="http://schemas.microsoft.com/office/drawing/2014/main" id="{83F2B664-4DD9-D5EC-5782-812327E561FD}"/>
                </a:ext>
              </a:extLst>
            </p:cNvPr>
            <p:cNvSpPr>
              <a:spLocks noChangeShapeType="1"/>
            </p:cNvSpPr>
            <p:nvPr/>
          </p:nvSpPr>
          <p:spPr bwMode="auto">
            <a:xfrm>
              <a:off x="3072" y="3150"/>
              <a:ext cx="31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36" name="Line 36">
              <a:extLst>
                <a:ext uri="{FF2B5EF4-FFF2-40B4-BE49-F238E27FC236}">
                  <a16:creationId xmlns:a16="http://schemas.microsoft.com/office/drawing/2014/main" id="{88C15735-6765-BC5C-06FA-6B167620E73E}"/>
                </a:ext>
              </a:extLst>
            </p:cNvPr>
            <p:cNvSpPr>
              <a:spLocks noChangeShapeType="1"/>
            </p:cNvSpPr>
            <p:nvPr/>
          </p:nvSpPr>
          <p:spPr bwMode="auto">
            <a:xfrm>
              <a:off x="4464" y="3150"/>
              <a:ext cx="31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37" name="Line 37">
              <a:extLst>
                <a:ext uri="{FF2B5EF4-FFF2-40B4-BE49-F238E27FC236}">
                  <a16:creationId xmlns:a16="http://schemas.microsoft.com/office/drawing/2014/main" id="{FD748B9D-324E-1E59-2144-CB885B1EA081}"/>
                </a:ext>
              </a:extLst>
            </p:cNvPr>
            <p:cNvSpPr>
              <a:spLocks noChangeShapeType="1"/>
            </p:cNvSpPr>
            <p:nvPr/>
          </p:nvSpPr>
          <p:spPr bwMode="auto">
            <a:xfrm>
              <a:off x="5124" y="3306"/>
              <a:ext cx="40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grpSp>
        <p:nvGrpSpPr>
          <p:cNvPr id="870440" name="Group 40">
            <a:extLst>
              <a:ext uri="{FF2B5EF4-FFF2-40B4-BE49-F238E27FC236}">
                <a16:creationId xmlns:a16="http://schemas.microsoft.com/office/drawing/2014/main" id="{2C4A95D9-43F3-1053-E3AE-E4C670443D38}"/>
              </a:ext>
            </a:extLst>
          </p:cNvPr>
          <p:cNvGrpSpPr>
            <a:grpSpLocks/>
          </p:cNvGrpSpPr>
          <p:nvPr/>
        </p:nvGrpSpPr>
        <p:grpSpPr bwMode="auto">
          <a:xfrm>
            <a:off x="1885950" y="5586413"/>
            <a:ext cx="7143750" cy="252412"/>
            <a:chOff x="1188" y="3519"/>
            <a:chExt cx="4500" cy="159"/>
          </a:xfrm>
        </p:grpSpPr>
        <p:pic>
          <p:nvPicPr>
            <p:cNvPr id="26660" name="Picture 9">
              <a:extLst>
                <a:ext uri="{FF2B5EF4-FFF2-40B4-BE49-F238E27FC236}">
                  <a16:creationId xmlns:a16="http://schemas.microsoft.com/office/drawing/2014/main" id="{CECFAEC6-3516-D81B-2CD4-40E91930E5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8" y="3519"/>
              <a:ext cx="4500" cy="13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70439" name="Line 39">
              <a:extLst>
                <a:ext uri="{FF2B5EF4-FFF2-40B4-BE49-F238E27FC236}">
                  <a16:creationId xmlns:a16="http://schemas.microsoft.com/office/drawing/2014/main" id="{FFE6B06A-0B2E-3826-2CF0-071BEE41B15A}"/>
                </a:ext>
              </a:extLst>
            </p:cNvPr>
            <p:cNvSpPr>
              <a:spLocks noChangeShapeType="1"/>
            </p:cNvSpPr>
            <p:nvPr/>
          </p:nvSpPr>
          <p:spPr bwMode="auto">
            <a:xfrm>
              <a:off x="3126" y="3678"/>
              <a:ext cx="40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grpSp>
        <p:nvGrpSpPr>
          <p:cNvPr id="870445" name="Group 45">
            <a:extLst>
              <a:ext uri="{FF2B5EF4-FFF2-40B4-BE49-F238E27FC236}">
                <a16:creationId xmlns:a16="http://schemas.microsoft.com/office/drawing/2014/main" id="{8E7F3CA5-176E-1A2D-4C30-E8B844E1D1AA}"/>
              </a:ext>
            </a:extLst>
          </p:cNvPr>
          <p:cNvGrpSpPr>
            <a:grpSpLocks/>
          </p:cNvGrpSpPr>
          <p:nvPr/>
        </p:nvGrpSpPr>
        <p:grpSpPr bwMode="auto">
          <a:xfrm>
            <a:off x="1881188" y="5934075"/>
            <a:ext cx="7134225" cy="533400"/>
            <a:chOff x="1185" y="3738"/>
            <a:chExt cx="4494" cy="336"/>
          </a:xfrm>
        </p:grpSpPr>
        <p:pic>
          <p:nvPicPr>
            <p:cNvPr id="26663" name="Picture 10">
              <a:extLst>
                <a:ext uri="{FF2B5EF4-FFF2-40B4-BE49-F238E27FC236}">
                  <a16:creationId xmlns:a16="http://schemas.microsoft.com/office/drawing/2014/main" id="{7B05D1D0-1A0C-58AC-76E8-7EBD15BBD5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5" y="3738"/>
              <a:ext cx="4494" cy="31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70441" name="Line 41">
              <a:extLst>
                <a:ext uri="{FF2B5EF4-FFF2-40B4-BE49-F238E27FC236}">
                  <a16:creationId xmlns:a16="http://schemas.microsoft.com/office/drawing/2014/main" id="{5DBD0A61-B292-7626-9EAD-4CAE90B6F7CC}"/>
                </a:ext>
              </a:extLst>
            </p:cNvPr>
            <p:cNvSpPr>
              <a:spLocks noChangeShapeType="1"/>
            </p:cNvSpPr>
            <p:nvPr/>
          </p:nvSpPr>
          <p:spPr bwMode="auto">
            <a:xfrm>
              <a:off x="3432" y="3888"/>
              <a:ext cx="20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42" name="Line 42">
              <a:extLst>
                <a:ext uri="{FF2B5EF4-FFF2-40B4-BE49-F238E27FC236}">
                  <a16:creationId xmlns:a16="http://schemas.microsoft.com/office/drawing/2014/main" id="{7EA84DAE-19CF-ED06-0BDE-2363A2C35D86}"/>
                </a:ext>
              </a:extLst>
            </p:cNvPr>
            <p:cNvSpPr>
              <a:spLocks noChangeShapeType="1"/>
            </p:cNvSpPr>
            <p:nvPr/>
          </p:nvSpPr>
          <p:spPr bwMode="auto">
            <a:xfrm>
              <a:off x="5352" y="3882"/>
              <a:ext cx="31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43" name="Line 43">
              <a:extLst>
                <a:ext uri="{FF2B5EF4-FFF2-40B4-BE49-F238E27FC236}">
                  <a16:creationId xmlns:a16="http://schemas.microsoft.com/office/drawing/2014/main" id="{6B3AE3BD-E78C-BCC9-728C-764B9D07D8CF}"/>
                </a:ext>
              </a:extLst>
            </p:cNvPr>
            <p:cNvSpPr>
              <a:spLocks noChangeShapeType="1"/>
            </p:cNvSpPr>
            <p:nvPr/>
          </p:nvSpPr>
          <p:spPr bwMode="auto">
            <a:xfrm>
              <a:off x="1206" y="4074"/>
              <a:ext cx="87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0444" name="Line 44">
              <a:extLst>
                <a:ext uri="{FF2B5EF4-FFF2-40B4-BE49-F238E27FC236}">
                  <a16:creationId xmlns:a16="http://schemas.microsoft.com/office/drawing/2014/main" id="{A6BB9824-5DE6-FB84-B91C-8DEA326F0591}"/>
                </a:ext>
              </a:extLst>
            </p:cNvPr>
            <p:cNvSpPr>
              <a:spLocks noChangeShapeType="1"/>
            </p:cNvSpPr>
            <p:nvPr/>
          </p:nvSpPr>
          <p:spPr bwMode="auto">
            <a:xfrm>
              <a:off x="2190" y="4074"/>
              <a:ext cx="19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0449" name="Group 49">
            <a:extLst>
              <a:ext uri="{FF2B5EF4-FFF2-40B4-BE49-F238E27FC236}">
                <a16:creationId xmlns:a16="http://schemas.microsoft.com/office/drawing/2014/main" id="{BC26425C-E727-BF5B-A652-0B8A0B645787}"/>
              </a:ext>
            </a:extLst>
          </p:cNvPr>
          <p:cNvGrpSpPr>
            <a:grpSpLocks/>
          </p:cNvGrpSpPr>
          <p:nvPr/>
        </p:nvGrpSpPr>
        <p:grpSpPr bwMode="auto">
          <a:xfrm>
            <a:off x="-34925" y="3238500"/>
            <a:ext cx="968375" cy="300038"/>
            <a:chOff x="-22" y="2040"/>
            <a:chExt cx="610" cy="189"/>
          </a:xfrm>
        </p:grpSpPr>
        <p:sp>
          <p:nvSpPr>
            <p:cNvPr id="870446" name="Rectangle 46">
              <a:extLst>
                <a:ext uri="{FF2B5EF4-FFF2-40B4-BE49-F238E27FC236}">
                  <a16:creationId xmlns:a16="http://schemas.microsoft.com/office/drawing/2014/main" id="{656F8A46-7B9C-9B6C-4ED5-059161C06A76}"/>
                </a:ext>
              </a:extLst>
            </p:cNvPr>
            <p:cNvSpPr>
              <a:spLocks noChangeArrowheads="1"/>
            </p:cNvSpPr>
            <p:nvPr/>
          </p:nvSpPr>
          <p:spPr bwMode="auto">
            <a:xfrm>
              <a:off x="-22" y="2056"/>
              <a:ext cx="50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200">
                  <a:solidFill>
                    <a:srgbClr val="0066FF"/>
                  </a:solidFill>
                </a:rPr>
                <a:t>查询重用</a:t>
              </a:r>
            </a:p>
          </p:txBody>
        </p:sp>
        <p:sp>
          <p:nvSpPr>
            <p:cNvPr id="870447" name="Line 47">
              <a:extLst>
                <a:ext uri="{FF2B5EF4-FFF2-40B4-BE49-F238E27FC236}">
                  <a16:creationId xmlns:a16="http://schemas.microsoft.com/office/drawing/2014/main" id="{5EB76F74-FA16-C473-A968-11A460A4D9F8}"/>
                </a:ext>
              </a:extLst>
            </p:cNvPr>
            <p:cNvSpPr>
              <a:spLocks noChangeShapeType="1"/>
            </p:cNvSpPr>
            <p:nvPr/>
          </p:nvSpPr>
          <p:spPr bwMode="auto">
            <a:xfrm>
              <a:off x="60" y="2040"/>
              <a:ext cx="37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0448" name="Line 48">
              <a:extLst>
                <a:ext uri="{FF2B5EF4-FFF2-40B4-BE49-F238E27FC236}">
                  <a16:creationId xmlns:a16="http://schemas.microsoft.com/office/drawing/2014/main" id="{95893C55-72AC-2098-C03E-90D93C57112D}"/>
                </a:ext>
              </a:extLst>
            </p:cNvPr>
            <p:cNvSpPr>
              <a:spLocks noChangeShapeType="1"/>
            </p:cNvSpPr>
            <p:nvPr/>
          </p:nvSpPr>
          <p:spPr bwMode="auto">
            <a:xfrm flipH="1">
              <a:off x="420" y="2142"/>
              <a:ext cx="168" cy="0"/>
            </a:xfrm>
            <a:prstGeom prst="line">
              <a:avLst/>
            </a:prstGeom>
            <a:noFill/>
            <a:ln w="19050">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
        <p:nvSpPr>
          <p:cNvPr id="870450" name="Rectangle 50">
            <a:extLst>
              <a:ext uri="{FF2B5EF4-FFF2-40B4-BE49-F238E27FC236}">
                <a16:creationId xmlns:a16="http://schemas.microsoft.com/office/drawing/2014/main" id="{346588CA-5E7A-85A3-76F4-ADBAEF9D599A}"/>
              </a:ext>
            </a:extLst>
          </p:cNvPr>
          <p:cNvSpPr>
            <a:spLocks noChangeArrowheads="1"/>
          </p:cNvSpPr>
          <p:nvPr/>
        </p:nvSpPr>
        <p:spPr bwMode="auto">
          <a:xfrm>
            <a:off x="952500" y="9525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r" eaLnBrk="0" hangingPunct="0">
              <a:defRPr/>
            </a:pPr>
            <a:r>
              <a:rPr lang="zh-CN" altLang="en-US" sz="1600">
                <a:latin typeface="黑体" panose="02010609060101010101" pitchFamily="49" charset="-122"/>
                <a:ea typeface="黑体" panose="02010609060101010101" pitchFamily="49" charset="-122"/>
              </a:rPr>
              <a:t>二 服务器系统体系结构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70429"/>
                                        </p:tgtEl>
                                        <p:attrNameLst>
                                          <p:attrName>style.visibility</p:attrName>
                                        </p:attrNameLst>
                                      </p:cBhvr>
                                      <p:to>
                                        <p:strVal val="visible"/>
                                      </p:to>
                                    </p:set>
                                    <p:anim calcmode="lin" valueType="num">
                                      <p:cBhvr additive="base">
                                        <p:cTn id="7" dur="500" fill="hold"/>
                                        <p:tgtEl>
                                          <p:spTgt spid="870429"/>
                                        </p:tgtEl>
                                        <p:attrNameLst>
                                          <p:attrName>ppt_x</p:attrName>
                                        </p:attrNameLst>
                                      </p:cBhvr>
                                      <p:tavLst>
                                        <p:tav tm="0">
                                          <p:val>
                                            <p:strVal val="#ppt_x"/>
                                          </p:val>
                                        </p:tav>
                                        <p:tav tm="100000">
                                          <p:val>
                                            <p:strVal val="#ppt_x"/>
                                          </p:val>
                                        </p:tav>
                                      </p:tavLst>
                                    </p:anim>
                                    <p:anim calcmode="lin" valueType="num">
                                      <p:cBhvr additive="base">
                                        <p:cTn id="8" dur="500" fill="hold"/>
                                        <p:tgtEl>
                                          <p:spTgt spid="87042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1" fill="hold" nodeType="clickEffect">
                                  <p:stCondLst>
                                    <p:cond delay="0"/>
                                  </p:stCondLst>
                                  <p:childTnLst>
                                    <p:anim calcmode="lin" valueType="num">
                                      <p:cBhvr additive="base">
                                        <p:cTn id="12" dur="500"/>
                                        <p:tgtEl>
                                          <p:spTgt spid="870429"/>
                                        </p:tgtEl>
                                        <p:attrNameLst>
                                          <p:attrName>ppt_x</p:attrName>
                                        </p:attrNameLst>
                                      </p:cBhvr>
                                      <p:tavLst>
                                        <p:tav tm="0">
                                          <p:val>
                                            <p:strVal val="ppt_x"/>
                                          </p:val>
                                        </p:tav>
                                        <p:tav tm="100000">
                                          <p:val>
                                            <p:strVal val="ppt_x"/>
                                          </p:val>
                                        </p:tav>
                                      </p:tavLst>
                                    </p:anim>
                                    <p:anim calcmode="lin" valueType="num">
                                      <p:cBhvr additive="base">
                                        <p:cTn id="13" dur="500"/>
                                        <p:tgtEl>
                                          <p:spTgt spid="870429"/>
                                        </p:tgtEl>
                                        <p:attrNameLst>
                                          <p:attrName>ppt_y</p:attrName>
                                        </p:attrNameLst>
                                      </p:cBhvr>
                                      <p:tavLst>
                                        <p:tav tm="0">
                                          <p:val>
                                            <p:strVal val="ppt_y"/>
                                          </p:val>
                                        </p:tav>
                                        <p:tav tm="100000">
                                          <p:val>
                                            <p:strVal val="0-ppt_h/2"/>
                                          </p:val>
                                        </p:tav>
                                      </p:tavLst>
                                    </p:anim>
                                    <p:set>
                                      <p:cBhvr>
                                        <p:cTn id="14" dur="1" fill="hold">
                                          <p:stCondLst>
                                            <p:cond delay="499"/>
                                          </p:stCondLst>
                                        </p:cTn>
                                        <p:tgtEl>
                                          <p:spTgt spid="870429"/>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870431"/>
                                        </p:tgtEl>
                                        <p:attrNameLst>
                                          <p:attrName>style.visibility</p:attrName>
                                        </p:attrNameLst>
                                      </p:cBhvr>
                                      <p:to>
                                        <p:strVal val="visible"/>
                                      </p:to>
                                    </p:set>
                                    <p:anim calcmode="lin" valueType="num">
                                      <p:cBhvr additive="base">
                                        <p:cTn id="17" dur="500" fill="hold"/>
                                        <p:tgtEl>
                                          <p:spTgt spid="870431"/>
                                        </p:tgtEl>
                                        <p:attrNameLst>
                                          <p:attrName>ppt_x</p:attrName>
                                        </p:attrNameLst>
                                      </p:cBhvr>
                                      <p:tavLst>
                                        <p:tav tm="0">
                                          <p:val>
                                            <p:strVal val="#ppt_x"/>
                                          </p:val>
                                        </p:tav>
                                        <p:tav tm="100000">
                                          <p:val>
                                            <p:strVal val="#ppt_x"/>
                                          </p:val>
                                        </p:tav>
                                      </p:tavLst>
                                    </p:anim>
                                    <p:anim calcmode="lin" valueType="num">
                                      <p:cBhvr additive="base">
                                        <p:cTn id="18" dur="500" fill="hold"/>
                                        <p:tgtEl>
                                          <p:spTgt spid="87043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xit" presetSubtype="1" fill="hold" nodeType="clickEffect">
                                  <p:stCondLst>
                                    <p:cond delay="0"/>
                                  </p:stCondLst>
                                  <p:childTnLst>
                                    <p:anim calcmode="lin" valueType="num">
                                      <p:cBhvr additive="base">
                                        <p:cTn id="22" dur="500"/>
                                        <p:tgtEl>
                                          <p:spTgt spid="870431"/>
                                        </p:tgtEl>
                                        <p:attrNameLst>
                                          <p:attrName>ppt_x</p:attrName>
                                        </p:attrNameLst>
                                      </p:cBhvr>
                                      <p:tavLst>
                                        <p:tav tm="0">
                                          <p:val>
                                            <p:strVal val="ppt_x"/>
                                          </p:val>
                                        </p:tav>
                                        <p:tav tm="100000">
                                          <p:val>
                                            <p:strVal val="ppt_x"/>
                                          </p:val>
                                        </p:tav>
                                      </p:tavLst>
                                    </p:anim>
                                    <p:anim calcmode="lin" valueType="num">
                                      <p:cBhvr additive="base">
                                        <p:cTn id="23" dur="500"/>
                                        <p:tgtEl>
                                          <p:spTgt spid="870431"/>
                                        </p:tgtEl>
                                        <p:attrNameLst>
                                          <p:attrName>ppt_y</p:attrName>
                                        </p:attrNameLst>
                                      </p:cBhvr>
                                      <p:tavLst>
                                        <p:tav tm="0">
                                          <p:val>
                                            <p:strVal val="ppt_y"/>
                                          </p:val>
                                        </p:tav>
                                        <p:tav tm="100000">
                                          <p:val>
                                            <p:strVal val="0-ppt_h/2"/>
                                          </p:val>
                                        </p:tav>
                                      </p:tavLst>
                                    </p:anim>
                                    <p:set>
                                      <p:cBhvr>
                                        <p:cTn id="24" dur="1" fill="hold">
                                          <p:stCondLst>
                                            <p:cond delay="499"/>
                                          </p:stCondLst>
                                        </p:cTn>
                                        <p:tgtEl>
                                          <p:spTgt spid="870431"/>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870434"/>
                                        </p:tgtEl>
                                        <p:attrNameLst>
                                          <p:attrName>style.visibility</p:attrName>
                                        </p:attrNameLst>
                                      </p:cBhvr>
                                      <p:to>
                                        <p:strVal val="visible"/>
                                      </p:to>
                                    </p:set>
                                    <p:anim calcmode="lin" valueType="num">
                                      <p:cBhvr additive="base">
                                        <p:cTn id="27" dur="500" fill="hold"/>
                                        <p:tgtEl>
                                          <p:spTgt spid="870434"/>
                                        </p:tgtEl>
                                        <p:attrNameLst>
                                          <p:attrName>ppt_x</p:attrName>
                                        </p:attrNameLst>
                                      </p:cBhvr>
                                      <p:tavLst>
                                        <p:tav tm="0">
                                          <p:val>
                                            <p:strVal val="#ppt_x"/>
                                          </p:val>
                                        </p:tav>
                                        <p:tav tm="100000">
                                          <p:val>
                                            <p:strVal val="#ppt_x"/>
                                          </p:val>
                                        </p:tav>
                                      </p:tavLst>
                                    </p:anim>
                                    <p:anim calcmode="lin" valueType="num">
                                      <p:cBhvr additive="base">
                                        <p:cTn id="28" dur="500" fill="hold"/>
                                        <p:tgtEl>
                                          <p:spTgt spid="870434"/>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1" fill="hold" nodeType="clickEffect">
                                  <p:stCondLst>
                                    <p:cond delay="0"/>
                                  </p:stCondLst>
                                  <p:childTnLst>
                                    <p:anim calcmode="lin" valueType="num">
                                      <p:cBhvr additive="base">
                                        <p:cTn id="32" dur="500"/>
                                        <p:tgtEl>
                                          <p:spTgt spid="870434"/>
                                        </p:tgtEl>
                                        <p:attrNameLst>
                                          <p:attrName>ppt_x</p:attrName>
                                        </p:attrNameLst>
                                      </p:cBhvr>
                                      <p:tavLst>
                                        <p:tav tm="0">
                                          <p:val>
                                            <p:strVal val="ppt_x"/>
                                          </p:val>
                                        </p:tav>
                                        <p:tav tm="100000">
                                          <p:val>
                                            <p:strVal val="ppt_x"/>
                                          </p:val>
                                        </p:tav>
                                      </p:tavLst>
                                    </p:anim>
                                    <p:anim calcmode="lin" valueType="num">
                                      <p:cBhvr additive="base">
                                        <p:cTn id="33" dur="500"/>
                                        <p:tgtEl>
                                          <p:spTgt spid="870434"/>
                                        </p:tgtEl>
                                        <p:attrNameLst>
                                          <p:attrName>ppt_y</p:attrName>
                                        </p:attrNameLst>
                                      </p:cBhvr>
                                      <p:tavLst>
                                        <p:tav tm="0">
                                          <p:val>
                                            <p:strVal val="ppt_y"/>
                                          </p:val>
                                        </p:tav>
                                        <p:tav tm="100000">
                                          <p:val>
                                            <p:strVal val="0-ppt_h/2"/>
                                          </p:val>
                                        </p:tav>
                                      </p:tavLst>
                                    </p:anim>
                                    <p:set>
                                      <p:cBhvr>
                                        <p:cTn id="34" dur="1" fill="hold">
                                          <p:stCondLst>
                                            <p:cond delay="499"/>
                                          </p:stCondLst>
                                        </p:cTn>
                                        <p:tgtEl>
                                          <p:spTgt spid="870434"/>
                                        </p:tgtEl>
                                        <p:attrNameLst>
                                          <p:attrName>style.visibility</p:attrName>
                                        </p:attrNameLst>
                                      </p:cBhvr>
                                      <p:to>
                                        <p:strVal val="hidden"/>
                                      </p:to>
                                    </p:set>
                                  </p:childTnLst>
                                </p:cTn>
                              </p:par>
                              <p:par>
                                <p:cTn id="35" presetID="2" presetClass="entr" presetSubtype="4" fill="hold" nodeType="withEffect">
                                  <p:stCondLst>
                                    <p:cond delay="0"/>
                                  </p:stCondLst>
                                  <p:childTnLst>
                                    <p:set>
                                      <p:cBhvr>
                                        <p:cTn id="36" dur="1" fill="hold">
                                          <p:stCondLst>
                                            <p:cond delay="0"/>
                                          </p:stCondLst>
                                        </p:cTn>
                                        <p:tgtEl>
                                          <p:spTgt spid="870438"/>
                                        </p:tgtEl>
                                        <p:attrNameLst>
                                          <p:attrName>style.visibility</p:attrName>
                                        </p:attrNameLst>
                                      </p:cBhvr>
                                      <p:to>
                                        <p:strVal val="visible"/>
                                      </p:to>
                                    </p:set>
                                    <p:anim calcmode="lin" valueType="num">
                                      <p:cBhvr additive="base">
                                        <p:cTn id="37" dur="500" fill="hold"/>
                                        <p:tgtEl>
                                          <p:spTgt spid="870438"/>
                                        </p:tgtEl>
                                        <p:attrNameLst>
                                          <p:attrName>ppt_x</p:attrName>
                                        </p:attrNameLst>
                                      </p:cBhvr>
                                      <p:tavLst>
                                        <p:tav tm="0">
                                          <p:val>
                                            <p:strVal val="#ppt_x"/>
                                          </p:val>
                                        </p:tav>
                                        <p:tav tm="100000">
                                          <p:val>
                                            <p:strVal val="#ppt_x"/>
                                          </p:val>
                                        </p:tav>
                                      </p:tavLst>
                                    </p:anim>
                                    <p:anim calcmode="lin" valueType="num">
                                      <p:cBhvr additive="base">
                                        <p:cTn id="38" dur="500" fill="hold"/>
                                        <p:tgtEl>
                                          <p:spTgt spid="87043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1" fill="hold" nodeType="clickEffect">
                                  <p:stCondLst>
                                    <p:cond delay="0"/>
                                  </p:stCondLst>
                                  <p:childTnLst>
                                    <p:anim calcmode="lin" valueType="num">
                                      <p:cBhvr additive="base">
                                        <p:cTn id="42" dur="500"/>
                                        <p:tgtEl>
                                          <p:spTgt spid="870438"/>
                                        </p:tgtEl>
                                        <p:attrNameLst>
                                          <p:attrName>ppt_x</p:attrName>
                                        </p:attrNameLst>
                                      </p:cBhvr>
                                      <p:tavLst>
                                        <p:tav tm="0">
                                          <p:val>
                                            <p:strVal val="ppt_x"/>
                                          </p:val>
                                        </p:tav>
                                        <p:tav tm="100000">
                                          <p:val>
                                            <p:strVal val="ppt_x"/>
                                          </p:val>
                                        </p:tav>
                                      </p:tavLst>
                                    </p:anim>
                                    <p:anim calcmode="lin" valueType="num">
                                      <p:cBhvr additive="base">
                                        <p:cTn id="43" dur="500"/>
                                        <p:tgtEl>
                                          <p:spTgt spid="870438"/>
                                        </p:tgtEl>
                                        <p:attrNameLst>
                                          <p:attrName>ppt_y</p:attrName>
                                        </p:attrNameLst>
                                      </p:cBhvr>
                                      <p:tavLst>
                                        <p:tav tm="0">
                                          <p:val>
                                            <p:strVal val="ppt_y"/>
                                          </p:val>
                                        </p:tav>
                                        <p:tav tm="100000">
                                          <p:val>
                                            <p:strVal val="0-ppt_h/2"/>
                                          </p:val>
                                        </p:tav>
                                      </p:tavLst>
                                    </p:anim>
                                    <p:set>
                                      <p:cBhvr>
                                        <p:cTn id="44" dur="1" fill="hold">
                                          <p:stCondLst>
                                            <p:cond delay="499"/>
                                          </p:stCondLst>
                                        </p:cTn>
                                        <p:tgtEl>
                                          <p:spTgt spid="870438"/>
                                        </p:tgtEl>
                                        <p:attrNameLst>
                                          <p:attrName>style.visibility</p:attrName>
                                        </p:attrNameLst>
                                      </p:cBhvr>
                                      <p:to>
                                        <p:strVal val="hidden"/>
                                      </p:to>
                                    </p:set>
                                  </p:childTnLst>
                                </p:cTn>
                              </p:par>
                              <p:par>
                                <p:cTn id="45" presetID="2" presetClass="entr" presetSubtype="4" fill="hold" nodeType="withEffect">
                                  <p:stCondLst>
                                    <p:cond delay="0"/>
                                  </p:stCondLst>
                                  <p:childTnLst>
                                    <p:set>
                                      <p:cBhvr>
                                        <p:cTn id="46" dur="1" fill="hold">
                                          <p:stCondLst>
                                            <p:cond delay="0"/>
                                          </p:stCondLst>
                                        </p:cTn>
                                        <p:tgtEl>
                                          <p:spTgt spid="870440"/>
                                        </p:tgtEl>
                                        <p:attrNameLst>
                                          <p:attrName>style.visibility</p:attrName>
                                        </p:attrNameLst>
                                      </p:cBhvr>
                                      <p:to>
                                        <p:strVal val="visible"/>
                                      </p:to>
                                    </p:set>
                                    <p:anim calcmode="lin" valueType="num">
                                      <p:cBhvr additive="base">
                                        <p:cTn id="47" dur="500" fill="hold"/>
                                        <p:tgtEl>
                                          <p:spTgt spid="870440"/>
                                        </p:tgtEl>
                                        <p:attrNameLst>
                                          <p:attrName>ppt_x</p:attrName>
                                        </p:attrNameLst>
                                      </p:cBhvr>
                                      <p:tavLst>
                                        <p:tav tm="0">
                                          <p:val>
                                            <p:strVal val="#ppt_x"/>
                                          </p:val>
                                        </p:tav>
                                        <p:tav tm="100000">
                                          <p:val>
                                            <p:strVal val="#ppt_x"/>
                                          </p:val>
                                        </p:tav>
                                      </p:tavLst>
                                    </p:anim>
                                    <p:anim calcmode="lin" valueType="num">
                                      <p:cBhvr additive="base">
                                        <p:cTn id="48" dur="500" fill="hold"/>
                                        <p:tgtEl>
                                          <p:spTgt spid="870440"/>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xit" presetSubtype="1" fill="hold" nodeType="clickEffect">
                                  <p:stCondLst>
                                    <p:cond delay="0"/>
                                  </p:stCondLst>
                                  <p:childTnLst>
                                    <p:anim calcmode="lin" valueType="num">
                                      <p:cBhvr additive="base">
                                        <p:cTn id="52" dur="500"/>
                                        <p:tgtEl>
                                          <p:spTgt spid="870440"/>
                                        </p:tgtEl>
                                        <p:attrNameLst>
                                          <p:attrName>ppt_x</p:attrName>
                                        </p:attrNameLst>
                                      </p:cBhvr>
                                      <p:tavLst>
                                        <p:tav tm="0">
                                          <p:val>
                                            <p:strVal val="ppt_x"/>
                                          </p:val>
                                        </p:tav>
                                        <p:tav tm="100000">
                                          <p:val>
                                            <p:strVal val="ppt_x"/>
                                          </p:val>
                                        </p:tav>
                                      </p:tavLst>
                                    </p:anim>
                                    <p:anim calcmode="lin" valueType="num">
                                      <p:cBhvr additive="base">
                                        <p:cTn id="53" dur="500"/>
                                        <p:tgtEl>
                                          <p:spTgt spid="870440"/>
                                        </p:tgtEl>
                                        <p:attrNameLst>
                                          <p:attrName>ppt_y</p:attrName>
                                        </p:attrNameLst>
                                      </p:cBhvr>
                                      <p:tavLst>
                                        <p:tav tm="0">
                                          <p:val>
                                            <p:strVal val="ppt_y"/>
                                          </p:val>
                                        </p:tav>
                                        <p:tav tm="100000">
                                          <p:val>
                                            <p:strVal val="0-ppt_h/2"/>
                                          </p:val>
                                        </p:tav>
                                      </p:tavLst>
                                    </p:anim>
                                    <p:set>
                                      <p:cBhvr>
                                        <p:cTn id="54" dur="1" fill="hold">
                                          <p:stCondLst>
                                            <p:cond delay="499"/>
                                          </p:stCondLst>
                                        </p:cTn>
                                        <p:tgtEl>
                                          <p:spTgt spid="870440"/>
                                        </p:tgtEl>
                                        <p:attrNameLst>
                                          <p:attrName>style.visibility</p:attrName>
                                        </p:attrNameLst>
                                      </p:cBhvr>
                                      <p:to>
                                        <p:strVal val="hidden"/>
                                      </p:to>
                                    </p:set>
                                  </p:childTnLst>
                                </p:cTn>
                              </p:par>
                              <p:par>
                                <p:cTn id="55" presetID="2" presetClass="entr" presetSubtype="4" fill="hold" nodeType="withEffect">
                                  <p:stCondLst>
                                    <p:cond delay="0"/>
                                  </p:stCondLst>
                                  <p:childTnLst>
                                    <p:set>
                                      <p:cBhvr>
                                        <p:cTn id="56" dur="1" fill="hold">
                                          <p:stCondLst>
                                            <p:cond delay="0"/>
                                          </p:stCondLst>
                                        </p:cTn>
                                        <p:tgtEl>
                                          <p:spTgt spid="870445"/>
                                        </p:tgtEl>
                                        <p:attrNameLst>
                                          <p:attrName>style.visibility</p:attrName>
                                        </p:attrNameLst>
                                      </p:cBhvr>
                                      <p:to>
                                        <p:strVal val="visible"/>
                                      </p:to>
                                    </p:set>
                                    <p:anim calcmode="lin" valueType="num">
                                      <p:cBhvr additive="base">
                                        <p:cTn id="57" dur="500" fill="hold"/>
                                        <p:tgtEl>
                                          <p:spTgt spid="870445"/>
                                        </p:tgtEl>
                                        <p:attrNameLst>
                                          <p:attrName>ppt_x</p:attrName>
                                        </p:attrNameLst>
                                      </p:cBhvr>
                                      <p:tavLst>
                                        <p:tav tm="0">
                                          <p:val>
                                            <p:strVal val="#ppt_x"/>
                                          </p:val>
                                        </p:tav>
                                        <p:tav tm="100000">
                                          <p:val>
                                            <p:strVal val="#ppt_x"/>
                                          </p:val>
                                        </p:tav>
                                      </p:tavLst>
                                    </p:anim>
                                    <p:anim calcmode="lin" valueType="num">
                                      <p:cBhvr additive="base">
                                        <p:cTn id="58" dur="500" fill="hold"/>
                                        <p:tgtEl>
                                          <p:spTgt spid="870445"/>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xit" presetSubtype="1" fill="hold" nodeType="clickEffect">
                                  <p:stCondLst>
                                    <p:cond delay="0"/>
                                  </p:stCondLst>
                                  <p:childTnLst>
                                    <p:anim calcmode="lin" valueType="num">
                                      <p:cBhvr additive="base">
                                        <p:cTn id="62" dur="500"/>
                                        <p:tgtEl>
                                          <p:spTgt spid="870445"/>
                                        </p:tgtEl>
                                        <p:attrNameLst>
                                          <p:attrName>ppt_x</p:attrName>
                                        </p:attrNameLst>
                                      </p:cBhvr>
                                      <p:tavLst>
                                        <p:tav tm="0">
                                          <p:val>
                                            <p:strVal val="ppt_x"/>
                                          </p:val>
                                        </p:tav>
                                        <p:tav tm="100000">
                                          <p:val>
                                            <p:strVal val="ppt_x"/>
                                          </p:val>
                                        </p:tav>
                                      </p:tavLst>
                                    </p:anim>
                                    <p:anim calcmode="lin" valueType="num">
                                      <p:cBhvr additive="base">
                                        <p:cTn id="63" dur="500"/>
                                        <p:tgtEl>
                                          <p:spTgt spid="870445"/>
                                        </p:tgtEl>
                                        <p:attrNameLst>
                                          <p:attrName>ppt_y</p:attrName>
                                        </p:attrNameLst>
                                      </p:cBhvr>
                                      <p:tavLst>
                                        <p:tav tm="0">
                                          <p:val>
                                            <p:strVal val="ppt_y"/>
                                          </p:val>
                                        </p:tav>
                                        <p:tav tm="100000">
                                          <p:val>
                                            <p:strVal val="0-ppt_h/2"/>
                                          </p:val>
                                        </p:tav>
                                      </p:tavLst>
                                    </p:anim>
                                    <p:set>
                                      <p:cBhvr>
                                        <p:cTn id="64" dur="1" fill="hold">
                                          <p:stCondLst>
                                            <p:cond delay="499"/>
                                          </p:stCondLst>
                                        </p:cTn>
                                        <p:tgtEl>
                                          <p:spTgt spid="870445"/>
                                        </p:tgtEl>
                                        <p:attrNameLst>
                                          <p:attrName>style.visibility</p:attrName>
                                        </p:attrNameLst>
                                      </p:cBhvr>
                                      <p:to>
                                        <p:strVal val="hidden"/>
                                      </p:to>
                                    </p:set>
                                  </p:childTnLst>
                                </p:cTn>
                              </p:par>
                              <p:par>
                                <p:cTn id="65" presetID="2" presetClass="entr" presetSubtype="4" fill="hold" nodeType="withEffect">
                                  <p:stCondLst>
                                    <p:cond delay="0"/>
                                  </p:stCondLst>
                                  <p:childTnLst>
                                    <p:set>
                                      <p:cBhvr>
                                        <p:cTn id="66" dur="1" fill="hold">
                                          <p:stCondLst>
                                            <p:cond delay="0"/>
                                          </p:stCondLst>
                                        </p:cTn>
                                        <p:tgtEl>
                                          <p:spTgt spid="870449"/>
                                        </p:tgtEl>
                                        <p:attrNameLst>
                                          <p:attrName>style.visibility</p:attrName>
                                        </p:attrNameLst>
                                      </p:cBhvr>
                                      <p:to>
                                        <p:strVal val="visible"/>
                                      </p:to>
                                    </p:set>
                                    <p:anim calcmode="lin" valueType="num">
                                      <p:cBhvr additive="base">
                                        <p:cTn id="67" dur="500" fill="hold"/>
                                        <p:tgtEl>
                                          <p:spTgt spid="870449"/>
                                        </p:tgtEl>
                                        <p:attrNameLst>
                                          <p:attrName>ppt_x</p:attrName>
                                        </p:attrNameLst>
                                      </p:cBhvr>
                                      <p:tavLst>
                                        <p:tav tm="0">
                                          <p:val>
                                            <p:strVal val="#ppt_x"/>
                                          </p:val>
                                        </p:tav>
                                        <p:tav tm="100000">
                                          <p:val>
                                            <p:strVal val="#ppt_x"/>
                                          </p:val>
                                        </p:tav>
                                      </p:tavLst>
                                    </p:anim>
                                    <p:anim calcmode="lin" valueType="num">
                                      <p:cBhvr additive="base">
                                        <p:cTn id="68" dur="500" fill="hold"/>
                                        <p:tgtEl>
                                          <p:spTgt spid="8704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幻灯片编号占位符 5">
            <a:extLst>
              <a:ext uri="{FF2B5EF4-FFF2-40B4-BE49-F238E27FC236}">
                <a16:creationId xmlns:a16="http://schemas.microsoft.com/office/drawing/2014/main" id="{E2664269-DF29-DFE5-5002-91D5FD97E612}"/>
              </a:ext>
            </a:extLst>
          </p:cNvPr>
          <p:cNvSpPr>
            <a:spLocks noGrp="1"/>
          </p:cNvSpPr>
          <p:nvPr>
            <p:ph type="sldNum" sz="quarter" idx="12"/>
          </p:nvPr>
        </p:nvSpPr>
        <p:spPr/>
        <p:txBody>
          <a:bodyPr/>
          <a:lstStyle/>
          <a:p>
            <a:fld id="{BF4892DF-4530-41E1-BE69-8A285E09318F}" type="slidenum">
              <a:rPr lang="zh-CN" altLang="en-US"/>
              <a:pPr/>
              <a:t>452</a:t>
            </a:fld>
            <a:endParaRPr lang="en-US" altLang="zh-CN"/>
          </a:p>
        </p:txBody>
      </p:sp>
      <p:sp>
        <p:nvSpPr>
          <p:cNvPr id="864258" name="Rectangle 2">
            <a:extLst>
              <a:ext uri="{FF2B5EF4-FFF2-40B4-BE49-F238E27FC236}">
                <a16:creationId xmlns:a16="http://schemas.microsoft.com/office/drawing/2014/main" id="{6C12B41A-5F01-D343-EAB4-7D12A4597920}"/>
              </a:ext>
            </a:extLst>
          </p:cNvPr>
          <p:cNvSpPr>
            <a:spLocks noGrp="1" noChangeArrowheads="1"/>
          </p:cNvSpPr>
          <p:nvPr>
            <p:ph type="title"/>
          </p:nvPr>
        </p:nvSpPr>
        <p:spPr>
          <a:xfrm>
            <a:off x="561975" y="152400"/>
            <a:ext cx="7772400" cy="428625"/>
          </a:xfrm>
        </p:spPr>
        <p:txBody>
          <a:bodyPr/>
          <a:lstStyle/>
          <a:p>
            <a:pPr algn="l">
              <a:defRPr/>
            </a:pPr>
            <a:r>
              <a:rPr lang="zh-CN" altLang="en-US" sz="2800" b="1">
                <a:latin typeface="黑体" panose="02010609060101010101" pitchFamily="49" charset="-122"/>
                <a:ea typeface="黑体" panose="02010609060101010101" pitchFamily="49" charset="-122"/>
              </a:rPr>
              <a:t>三 并行系统</a:t>
            </a:r>
          </a:p>
        </p:txBody>
      </p:sp>
      <p:pic>
        <p:nvPicPr>
          <p:cNvPr id="27651" name="Picture 4">
            <a:extLst>
              <a:ext uri="{FF2B5EF4-FFF2-40B4-BE49-F238E27FC236}">
                <a16:creationId xmlns:a16="http://schemas.microsoft.com/office/drawing/2014/main" id="{8E290930-FCF1-B390-E86D-95E71F8BE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4457700"/>
            <a:ext cx="854868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a:extLst>
              <a:ext uri="{FF2B5EF4-FFF2-40B4-BE49-F238E27FC236}">
                <a16:creationId xmlns:a16="http://schemas.microsoft.com/office/drawing/2014/main" id="{D7C30C62-4B48-277F-A270-72895568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2228850"/>
            <a:ext cx="85344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4262" name="Rectangle 6">
            <a:extLst>
              <a:ext uri="{FF2B5EF4-FFF2-40B4-BE49-F238E27FC236}">
                <a16:creationId xmlns:a16="http://schemas.microsoft.com/office/drawing/2014/main" id="{857520B9-4E24-FC47-6299-B277FB7475FE}"/>
              </a:ext>
            </a:extLst>
          </p:cNvPr>
          <p:cNvSpPr>
            <a:spLocks noChangeArrowheads="1"/>
          </p:cNvSpPr>
          <p:nvPr/>
        </p:nvSpPr>
        <p:spPr bwMode="auto">
          <a:xfrm>
            <a:off x="2022475" y="1211263"/>
            <a:ext cx="4652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en-US" altLang="zh-CN" sz="24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系统并行能力的衡量要素</a:t>
            </a:r>
          </a:p>
        </p:txBody>
      </p:sp>
      <p:grpSp>
        <p:nvGrpSpPr>
          <p:cNvPr id="864278" name="Group 22">
            <a:extLst>
              <a:ext uri="{FF2B5EF4-FFF2-40B4-BE49-F238E27FC236}">
                <a16:creationId xmlns:a16="http://schemas.microsoft.com/office/drawing/2014/main" id="{B056ECCC-8247-4781-64AF-53CD551BDA59}"/>
              </a:ext>
            </a:extLst>
          </p:cNvPr>
          <p:cNvGrpSpPr>
            <a:grpSpLocks/>
          </p:cNvGrpSpPr>
          <p:nvPr/>
        </p:nvGrpSpPr>
        <p:grpSpPr bwMode="auto">
          <a:xfrm>
            <a:off x="2228850" y="2514600"/>
            <a:ext cx="6200775" cy="1333500"/>
            <a:chOff x="1404" y="1416"/>
            <a:chExt cx="3906" cy="840"/>
          </a:xfrm>
        </p:grpSpPr>
        <p:sp>
          <p:nvSpPr>
            <p:cNvPr id="864263" name="Line 7">
              <a:extLst>
                <a:ext uri="{FF2B5EF4-FFF2-40B4-BE49-F238E27FC236}">
                  <a16:creationId xmlns:a16="http://schemas.microsoft.com/office/drawing/2014/main" id="{58A870BE-539A-9592-13F4-F8A7D1DB0AF7}"/>
                </a:ext>
              </a:extLst>
            </p:cNvPr>
            <p:cNvSpPr>
              <a:spLocks noChangeShapeType="1"/>
            </p:cNvSpPr>
            <p:nvPr/>
          </p:nvSpPr>
          <p:spPr bwMode="auto">
            <a:xfrm>
              <a:off x="1518" y="1422"/>
              <a:ext cx="22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64" name="Line 8">
              <a:extLst>
                <a:ext uri="{FF2B5EF4-FFF2-40B4-BE49-F238E27FC236}">
                  <a16:creationId xmlns:a16="http://schemas.microsoft.com/office/drawing/2014/main" id="{46108CD4-26BC-4C8C-E66E-D70779D4BAE8}"/>
                </a:ext>
              </a:extLst>
            </p:cNvPr>
            <p:cNvSpPr>
              <a:spLocks noChangeShapeType="1"/>
            </p:cNvSpPr>
            <p:nvPr/>
          </p:nvSpPr>
          <p:spPr bwMode="auto">
            <a:xfrm>
              <a:off x="2748" y="1416"/>
              <a:ext cx="726" cy="6"/>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65" name="Line 9">
              <a:extLst>
                <a:ext uri="{FF2B5EF4-FFF2-40B4-BE49-F238E27FC236}">
                  <a16:creationId xmlns:a16="http://schemas.microsoft.com/office/drawing/2014/main" id="{187FB7A7-9C79-1B5F-F417-BEEEE9A63F4A}"/>
                </a:ext>
              </a:extLst>
            </p:cNvPr>
            <p:cNvSpPr>
              <a:spLocks noChangeShapeType="1"/>
            </p:cNvSpPr>
            <p:nvPr/>
          </p:nvSpPr>
          <p:spPr bwMode="auto">
            <a:xfrm>
              <a:off x="1512" y="1836"/>
              <a:ext cx="37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66" name="Line 10">
              <a:extLst>
                <a:ext uri="{FF2B5EF4-FFF2-40B4-BE49-F238E27FC236}">
                  <a16:creationId xmlns:a16="http://schemas.microsoft.com/office/drawing/2014/main" id="{E52EAF35-4AF3-6AC0-CDE6-68F35A6588FD}"/>
                </a:ext>
              </a:extLst>
            </p:cNvPr>
            <p:cNvSpPr>
              <a:spLocks noChangeShapeType="1"/>
            </p:cNvSpPr>
            <p:nvPr/>
          </p:nvSpPr>
          <p:spPr bwMode="auto">
            <a:xfrm>
              <a:off x="4944" y="1638"/>
              <a:ext cx="36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67" name="Line 11">
              <a:extLst>
                <a:ext uri="{FF2B5EF4-FFF2-40B4-BE49-F238E27FC236}">
                  <a16:creationId xmlns:a16="http://schemas.microsoft.com/office/drawing/2014/main" id="{B1B3E071-A49E-5783-8D19-1828751751E5}"/>
                </a:ext>
              </a:extLst>
            </p:cNvPr>
            <p:cNvSpPr>
              <a:spLocks noChangeShapeType="1"/>
            </p:cNvSpPr>
            <p:nvPr/>
          </p:nvSpPr>
          <p:spPr bwMode="auto">
            <a:xfrm>
              <a:off x="1404" y="2256"/>
              <a:ext cx="103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68" name="Line 12">
              <a:extLst>
                <a:ext uri="{FF2B5EF4-FFF2-40B4-BE49-F238E27FC236}">
                  <a16:creationId xmlns:a16="http://schemas.microsoft.com/office/drawing/2014/main" id="{2F39C817-8E88-7C22-35F8-16B84464863D}"/>
                </a:ext>
              </a:extLst>
            </p:cNvPr>
            <p:cNvSpPr>
              <a:spLocks noChangeShapeType="1"/>
            </p:cNvSpPr>
            <p:nvPr/>
          </p:nvSpPr>
          <p:spPr bwMode="auto">
            <a:xfrm>
              <a:off x="3336" y="2256"/>
              <a:ext cx="62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
        <p:nvSpPr>
          <p:cNvPr id="864269" name="Rectangle 13">
            <a:extLst>
              <a:ext uri="{FF2B5EF4-FFF2-40B4-BE49-F238E27FC236}">
                <a16:creationId xmlns:a16="http://schemas.microsoft.com/office/drawing/2014/main" id="{1C9C9FFE-3791-99A7-0BFA-76D1F3B45A5A}"/>
              </a:ext>
            </a:extLst>
          </p:cNvPr>
          <p:cNvSpPr>
            <a:spLocks noChangeArrowheads="1"/>
          </p:cNvSpPr>
          <p:nvPr/>
        </p:nvSpPr>
        <p:spPr bwMode="auto">
          <a:xfrm>
            <a:off x="225425" y="1866900"/>
            <a:ext cx="1208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600">
                <a:ea typeface="黑体" panose="02010609060101010101" pitchFamily="49" charset="-122"/>
              </a:rPr>
              <a:t>并行系统：</a:t>
            </a:r>
          </a:p>
        </p:txBody>
      </p:sp>
      <p:sp>
        <p:nvSpPr>
          <p:cNvPr id="864270" name="Rectangle 14">
            <a:extLst>
              <a:ext uri="{FF2B5EF4-FFF2-40B4-BE49-F238E27FC236}">
                <a16:creationId xmlns:a16="http://schemas.microsoft.com/office/drawing/2014/main" id="{4A0C4252-F628-1E6D-7D15-59E9839AE742}"/>
              </a:ext>
            </a:extLst>
          </p:cNvPr>
          <p:cNvSpPr>
            <a:spLocks noChangeArrowheads="1"/>
          </p:cNvSpPr>
          <p:nvPr/>
        </p:nvSpPr>
        <p:spPr bwMode="auto">
          <a:xfrm>
            <a:off x="231775" y="4124325"/>
            <a:ext cx="1208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zh-CN" altLang="en-US" sz="1600">
                <a:latin typeface="Helvetica" charset="0"/>
                <a:ea typeface="黑体" panose="02010609060101010101" pitchFamily="49" charset="-122"/>
              </a:rPr>
              <a:t>衡量要素：</a:t>
            </a:r>
          </a:p>
        </p:txBody>
      </p:sp>
      <p:grpSp>
        <p:nvGrpSpPr>
          <p:cNvPr id="864279" name="Group 23">
            <a:extLst>
              <a:ext uri="{FF2B5EF4-FFF2-40B4-BE49-F238E27FC236}">
                <a16:creationId xmlns:a16="http://schemas.microsoft.com/office/drawing/2014/main" id="{008589A1-50D6-9D08-2640-2BEC9B151C27}"/>
              </a:ext>
            </a:extLst>
          </p:cNvPr>
          <p:cNvGrpSpPr>
            <a:grpSpLocks/>
          </p:cNvGrpSpPr>
          <p:nvPr/>
        </p:nvGrpSpPr>
        <p:grpSpPr bwMode="auto">
          <a:xfrm>
            <a:off x="314325" y="4733925"/>
            <a:ext cx="8496300" cy="342900"/>
            <a:chOff x="198" y="2814"/>
            <a:chExt cx="5352" cy="216"/>
          </a:xfrm>
        </p:grpSpPr>
        <p:sp>
          <p:nvSpPr>
            <p:cNvPr id="864271" name="Line 15">
              <a:extLst>
                <a:ext uri="{FF2B5EF4-FFF2-40B4-BE49-F238E27FC236}">
                  <a16:creationId xmlns:a16="http://schemas.microsoft.com/office/drawing/2014/main" id="{703048BE-A31A-82CC-0830-BEA4B6A0F2A1}"/>
                </a:ext>
              </a:extLst>
            </p:cNvPr>
            <p:cNvSpPr>
              <a:spLocks noChangeShapeType="1"/>
            </p:cNvSpPr>
            <p:nvPr/>
          </p:nvSpPr>
          <p:spPr bwMode="auto">
            <a:xfrm>
              <a:off x="2922" y="2826"/>
              <a:ext cx="36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72" name="Line 16">
              <a:extLst>
                <a:ext uri="{FF2B5EF4-FFF2-40B4-BE49-F238E27FC236}">
                  <a16:creationId xmlns:a16="http://schemas.microsoft.com/office/drawing/2014/main" id="{080019E5-92DC-1350-F530-7AC90BCF0950}"/>
                </a:ext>
              </a:extLst>
            </p:cNvPr>
            <p:cNvSpPr>
              <a:spLocks noChangeShapeType="1"/>
            </p:cNvSpPr>
            <p:nvPr/>
          </p:nvSpPr>
          <p:spPr bwMode="auto">
            <a:xfrm>
              <a:off x="984" y="3030"/>
              <a:ext cx="48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73" name="Line 17">
              <a:extLst>
                <a:ext uri="{FF2B5EF4-FFF2-40B4-BE49-F238E27FC236}">
                  <a16:creationId xmlns:a16="http://schemas.microsoft.com/office/drawing/2014/main" id="{E45E1BF1-860C-E9C7-0E40-165EF09E5CE3}"/>
                </a:ext>
              </a:extLst>
            </p:cNvPr>
            <p:cNvSpPr>
              <a:spLocks noChangeShapeType="1"/>
            </p:cNvSpPr>
            <p:nvPr/>
          </p:nvSpPr>
          <p:spPr bwMode="auto">
            <a:xfrm>
              <a:off x="4206" y="2826"/>
              <a:ext cx="47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74" name="Line 18">
              <a:extLst>
                <a:ext uri="{FF2B5EF4-FFF2-40B4-BE49-F238E27FC236}">
                  <a16:creationId xmlns:a16="http://schemas.microsoft.com/office/drawing/2014/main" id="{973FF22B-A6CD-5C00-9FD9-23D14DDC9FAD}"/>
                </a:ext>
              </a:extLst>
            </p:cNvPr>
            <p:cNvSpPr>
              <a:spLocks noChangeShapeType="1"/>
            </p:cNvSpPr>
            <p:nvPr/>
          </p:nvSpPr>
          <p:spPr bwMode="auto">
            <a:xfrm>
              <a:off x="198" y="3018"/>
              <a:ext cx="45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75" name="Line 19">
              <a:extLst>
                <a:ext uri="{FF2B5EF4-FFF2-40B4-BE49-F238E27FC236}">
                  <a16:creationId xmlns:a16="http://schemas.microsoft.com/office/drawing/2014/main" id="{BDDC7F2C-98F6-BDB7-E4FA-EFD54E4FB560}"/>
                </a:ext>
              </a:extLst>
            </p:cNvPr>
            <p:cNvSpPr>
              <a:spLocks noChangeShapeType="1"/>
            </p:cNvSpPr>
            <p:nvPr/>
          </p:nvSpPr>
          <p:spPr bwMode="auto">
            <a:xfrm>
              <a:off x="5190" y="2814"/>
              <a:ext cx="36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64276" name="Line 20">
              <a:extLst>
                <a:ext uri="{FF2B5EF4-FFF2-40B4-BE49-F238E27FC236}">
                  <a16:creationId xmlns:a16="http://schemas.microsoft.com/office/drawing/2014/main" id="{E294C130-8D77-B45B-D35F-50376DD5A348}"/>
                </a:ext>
              </a:extLst>
            </p:cNvPr>
            <p:cNvSpPr>
              <a:spLocks noChangeShapeType="1"/>
            </p:cNvSpPr>
            <p:nvPr/>
          </p:nvSpPr>
          <p:spPr bwMode="auto">
            <a:xfrm>
              <a:off x="2400" y="3030"/>
              <a:ext cx="41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64277" name="Line 21">
              <a:extLst>
                <a:ext uri="{FF2B5EF4-FFF2-40B4-BE49-F238E27FC236}">
                  <a16:creationId xmlns:a16="http://schemas.microsoft.com/office/drawing/2014/main" id="{6DD11D2A-3FC0-6CAA-BDE2-9DF1BD2BB7AF}"/>
                </a:ext>
              </a:extLst>
            </p:cNvPr>
            <p:cNvSpPr>
              <a:spLocks noChangeShapeType="1"/>
            </p:cNvSpPr>
            <p:nvPr/>
          </p:nvSpPr>
          <p:spPr bwMode="auto">
            <a:xfrm>
              <a:off x="3576" y="3024"/>
              <a:ext cx="60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
        <p:nvSpPr>
          <p:cNvPr id="864280" name="AutoShape 4">
            <a:extLst>
              <a:ext uri="{FF2B5EF4-FFF2-40B4-BE49-F238E27FC236}">
                <a16:creationId xmlns:a16="http://schemas.microsoft.com/office/drawing/2014/main" id="{E54BE355-FB26-FF40-9816-50CAE6A66F29}"/>
              </a:ext>
            </a:extLst>
          </p:cNvPr>
          <p:cNvSpPr>
            <a:spLocks noChangeArrowheads="1"/>
          </p:cNvSpPr>
          <p:nvPr/>
        </p:nvSpPr>
        <p:spPr bwMode="auto">
          <a:xfrm>
            <a:off x="7162800" y="1039813"/>
            <a:ext cx="1730375" cy="847725"/>
          </a:xfrm>
          <a:prstGeom prst="cloudCallout">
            <a:avLst>
              <a:gd name="adj1" fmla="val 53301"/>
              <a:gd name="adj2" fmla="val 71912"/>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1)</a:t>
            </a:r>
            <a:r>
              <a:rPr lang="zh-CN" altLang="en-US" sz="1200"/>
              <a:t>什么是并行处理，如何衡量系统的并行能力</a:t>
            </a:r>
            <a:r>
              <a:rPr lang="en-US" altLang="zh-CN" sz="1200"/>
              <a:t>? </a:t>
            </a:r>
          </a:p>
        </p:txBody>
      </p:sp>
      <p:sp>
        <p:nvSpPr>
          <p:cNvPr id="864281" name="AutoShape 25">
            <a:extLst>
              <a:ext uri="{FF2B5EF4-FFF2-40B4-BE49-F238E27FC236}">
                <a16:creationId xmlns:a16="http://schemas.microsoft.com/office/drawing/2014/main" id="{CFA7E3FB-9036-C793-B71F-95D72EA73429}"/>
              </a:ext>
            </a:extLst>
          </p:cNvPr>
          <p:cNvSpPr>
            <a:spLocks noChangeArrowheads="1"/>
          </p:cNvSpPr>
          <p:nvPr/>
        </p:nvSpPr>
        <p:spPr bwMode="auto">
          <a:xfrm>
            <a:off x="139700" y="1062038"/>
            <a:ext cx="1816100" cy="604837"/>
          </a:xfrm>
          <a:prstGeom prst="cloudCallout">
            <a:avLst>
              <a:gd name="adj1" fmla="val -48426"/>
              <a:gd name="adj2" fmla="val 87796"/>
            </a:avLst>
          </a:prstGeom>
          <a:solidFill>
            <a:srgbClr val="FF99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200">
                <a:solidFill>
                  <a:schemeClr val="tx1"/>
                </a:solidFill>
                <a:latin typeface="Tahoma" panose="020B0604030504040204" pitchFamily="34" charset="0"/>
              </a:rPr>
              <a:t>讨论</a:t>
            </a:r>
            <a:r>
              <a:rPr lang="en-US" altLang="zh-CN" sz="1200">
                <a:solidFill>
                  <a:schemeClr val="tx1"/>
                </a:solidFill>
                <a:latin typeface="Tahoma" panose="020B0604030504040204" pitchFamily="34" charset="0"/>
              </a:rPr>
              <a:t>3.</a:t>
            </a:r>
            <a:r>
              <a:rPr lang="zh-CN" altLang="en-US" sz="1200">
                <a:solidFill>
                  <a:schemeClr val="tx1"/>
                </a:solidFill>
                <a:latin typeface="Tahoma" panose="020B0604030504040204" pitchFamily="34" charset="0"/>
              </a:rPr>
              <a:t> 并行系统的基本特点？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4269"/>
                                        </p:tgtEl>
                                        <p:attrNameLst>
                                          <p:attrName>style.visibility</p:attrName>
                                        </p:attrNameLst>
                                      </p:cBhvr>
                                      <p:to>
                                        <p:strVal val="visible"/>
                                      </p:to>
                                    </p:set>
                                    <p:anim calcmode="lin" valueType="num">
                                      <p:cBhvr additive="base">
                                        <p:cTn id="7" dur="500" fill="hold"/>
                                        <p:tgtEl>
                                          <p:spTgt spid="864269"/>
                                        </p:tgtEl>
                                        <p:attrNameLst>
                                          <p:attrName>ppt_x</p:attrName>
                                        </p:attrNameLst>
                                      </p:cBhvr>
                                      <p:tavLst>
                                        <p:tav tm="0">
                                          <p:val>
                                            <p:strVal val="#ppt_x"/>
                                          </p:val>
                                        </p:tav>
                                        <p:tav tm="100000">
                                          <p:val>
                                            <p:strVal val="#ppt_x"/>
                                          </p:val>
                                        </p:tav>
                                      </p:tavLst>
                                    </p:anim>
                                    <p:anim calcmode="lin" valueType="num">
                                      <p:cBhvr additive="base">
                                        <p:cTn id="8" dur="500" fill="hold"/>
                                        <p:tgtEl>
                                          <p:spTgt spid="86426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4278"/>
                                        </p:tgtEl>
                                        <p:attrNameLst>
                                          <p:attrName>style.visibility</p:attrName>
                                        </p:attrNameLst>
                                      </p:cBhvr>
                                      <p:to>
                                        <p:strVal val="visible"/>
                                      </p:to>
                                    </p:set>
                                    <p:anim calcmode="lin" valueType="num">
                                      <p:cBhvr additive="base">
                                        <p:cTn id="11" dur="500" fill="hold"/>
                                        <p:tgtEl>
                                          <p:spTgt spid="864278"/>
                                        </p:tgtEl>
                                        <p:attrNameLst>
                                          <p:attrName>ppt_x</p:attrName>
                                        </p:attrNameLst>
                                      </p:cBhvr>
                                      <p:tavLst>
                                        <p:tav tm="0">
                                          <p:val>
                                            <p:strVal val="#ppt_x"/>
                                          </p:val>
                                        </p:tav>
                                        <p:tav tm="100000">
                                          <p:val>
                                            <p:strVal val="#ppt_x"/>
                                          </p:val>
                                        </p:tav>
                                      </p:tavLst>
                                    </p:anim>
                                    <p:anim calcmode="lin" valueType="num">
                                      <p:cBhvr additive="base">
                                        <p:cTn id="12" dur="500" fill="hold"/>
                                        <p:tgtEl>
                                          <p:spTgt spid="86427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864270"/>
                                        </p:tgtEl>
                                        <p:attrNameLst>
                                          <p:attrName>style.visibility</p:attrName>
                                        </p:attrNameLst>
                                      </p:cBhvr>
                                      <p:to>
                                        <p:strVal val="visible"/>
                                      </p:to>
                                    </p:set>
                                    <p:anim calcmode="lin" valueType="num">
                                      <p:cBhvr additive="base">
                                        <p:cTn id="17" dur="500" fill="hold"/>
                                        <p:tgtEl>
                                          <p:spTgt spid="864270"/>
                                        </p:tgtEl>
                                        <p:attrNameLst>
                                          <p:attrName>ppt_x</p:attrName>
                                        </p:attrNameLst>
                                      </p:cBhvr>
                                      <p:tavLst>
                                        <p:tav tm="0">
                                          <p:val>
                                            <p:strVal val="#ppt_x"/>
                                          </p:val>
                                        </p:tav>
                                        <p:tav tm="100000">
                                          <p:val>
                                            <p:strVal val="#ppt_x"/>
                                          </p:val>
                                        </p:tav>
                                      </p:tavLst>
                                    </p:anim>
                                    <p:anim calcmode="lin" valueType="num">
                                      <p:cBhvr additive="base">
                                        <p:cTn id="18" dur="500" fill="hold"/>
                                        <p:tgtEl>
                                          <p:spTgt spid="86427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64279"/>
                                        </p:tgtEl>
                                        <p:attrNameLst>
                                          <p:attrName>style.visibility</p:attrName>
                                        </p:attrNameLst>
                                      </p:cBhvr>
                                      <p:to>
                                        <p:strVal val="visible"/>
                                      </p:to>
                                    </p:set>
                                    <p:anim calcmode="lin" valueType="num">
                                      <p:cBhvr additive="base">
                                        <p:cTn id="21" dur="500" fill="hold"/>
                                        <p:tgtEl>
                                          <p:spTgt spid="864279"/>
                                        </p:tgtEl>
                                        <p:attrNameLst>
                                          <p:attrName>ppt_x</p:attrName>
                                        </p:attrNameLst>
                                      </p:cBhvr>
                                      <p:tavLst>
                                        <p:tav tm="0">
                                          <p:val>
                                            <p:strVal val="#ppt_x"/>
                                          </p:val>
                                        </p:tav>
                                        <p:tav tm="100000">
                                          <p:val>
                                            <p:strVal val="#ppt_x"/>
                                          </p:val>
                                        </p:tav>
                                      </p:tavLst>
                                    </p:anim>
                                    <p:anim calcmode="lin" valueType="num">
                                      <p:cBhvr additive="base">
                                        <p:cTn id="22" dur="500" fill="hold"/>
                                        <p:tgtEl>
                                          <p:spTgt spid="864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69" grpId="0"/>
      <p:bldP spid="86427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A1900595-E531-F4C3-3C47-35C644D5685C}"/>
              </a:ext>
            </a:extLst>
          </p:cNvPr>
          <p:cNvSpPr>
            <a:spLocks noGrp="1"/>
          </p:cNvSpPr>
          <p:nvPr>
            <p:ph type="title"/>
          </p:nvPr>
        </p:nvSpPr>
        <p:spPr/>
        <p:txBody>
          <a:bodyPr/>
          <a:lstStyle/>
          <a:p>
            <a:pPr>
              <a:defRPr/>
            </a:pPr>
            <a:r>
              <a:rPr lang="zh-CN" altLang="zh-CN" b="1"/>
              <a:t>并行数据库系统</a:t>
            </a:r>
            <a:endParaRPr lang="zh-CN" altLang="en-US"/>
          </a:p>
        </p:txBody>
      </p:sp>
      <p:sp>
        <p:nvSpPr>
          <p:cNvPr id="34818" name="内容占位符 2">
            <a:extLst>
              <a:ext uri="{FF2B5EF4-FFF2-40B4-BE49-F238E27FC236}">
                <a16:creationId xmlns:a16="http://schemas.microsoft.com/office/drawing/2014/main" id="{4F50A908-D899-9F32-66E9-AF0C6F726D5A}"/>
              </a:ext>
            </a:extLst>
          </p:cNvPr>
          <p:cNvSpPr>
            <a:spLocks noGrp="1"/>
          </p:cNvSpPr>
          <p:nvPr>
            <p:ph idx="1"/>
          </p:nvPr>
        </p:nvSpPr>
        <p:spPr/>
        <p:txBody>
          <a:bodyPr/>
          <a:lstStyle/>
          <a:p>
            <a:pPr>
              <a:defRPr/>
            </a:pPr>
            <a:r>
              <a:rPr lang="zh-CN" altLang="zh-CN" b="1"/>
              <a:t>并行数据库系统是在并行计算机上运行的具有并行处理能力的数据库系统。并行数据库系统是数据库技术与并行计算技术相结合的产物。并行计算技术利用多处理机并行处理产生的规模效益来提高系统的整体性能，为数据库系统提供了一个良好的硬件平台</a:t>
            </a:r>
            <a:r>
              <a:rPr lang="zh-CN" altLang="en-US" b="1"/>
              <a:t>。</a:t>
            </a:r>
          </a:p>
        </p:txBody>
      </p:sp>
      <p:sp>
        <p:nvSpPr>
          <p:cNvPr id="34819" name="灯片编号占位符 3">
            <a:extLst>
              <a:ext uri="{FF2B5EF4-FFF2-40B4-BE49-F238E27FC236}">
                <a16:creationId xmlns:a16="http://schemas.microsoft.com/office/drawing/2014/main" id="{82EB2ABB-6C92-D6C8-CEF0-DB870A097FDF}"/>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560ADD-1FEF-4C8F-B684-A1B092AC6AB4}" type="slidenum">
              <a:rPr lang="zh-CN" altLang="en-US"/>
              <a:pPr/>
              <a:t>453</a:t>
            </a:fld>
            <a:endParaRPr lang="en-US" altLang="zh-CN"/>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2">
            <a:extLst>
              <a:ext uri="{FF2B5EF4-FFF2-40B4-BE49-F238E27FC236}">
                <a16:creationId xmlns:a16="http://schemas.microsoft.com/office/drawing/2014/main" id="{439702A0-1D6D-34B9-8D2C-DB199AEDC3C6}"/>
              </a:ext>
            </a:extLst>
          </p:cNvPr>
          <p:cNvSpPr>
            <a:spLocks noGrp="1"/>
          </p:cNvSpPr>
          <p:nvPr>
            <p:ph idx="1"/>
          </p:nvPr>
        </p:nvSpPr>
        <p:spPr>
          <a:xfrm>
            <a:off x="647700" y="800100"/>
            <a:ext cx="7772400" cy="4114800"/>
          </a:xfrm>
        </p:spPr>
        <p:txBody>
          <a:bodyPr/>
          <a:lstStyle/>
          <a:p>
            <a:pPr>
              <a:defRPr/>
            </a:pPr>
            <a:r>
              <a:rPr lang="zh-CN" altLang="zh-CN" sz="2800" b="1"/>
              <a:t>并行计算机有多种体系结构，运行在其上的并行</a:t>
            </a:r>
            <a:r>
              <a:rPr lang="en-US" altLang="zh-CN" sz="2800" b="1"/>
              <a:t>DBMS</a:t>
            </a:r>
            <a:r>
              <a:rPr lang="zh-CN" altLang="zh-CN" sz="2800" b="1"/>
              <a:t>因而也有多种结构。并行</a:t>
            </a:r>
            <a:r>
              <a:rPr lang="en-US" altLang="zh-CN" sz="2800" b="1"/>
              <a:t>DBMS</a:t>
            </a:r>
            <a:r>
              <a:rPr lang="zh-CN" altLang="zh-CN" sz="2800" b="1"/>
              <a:t>的体系结构一般有共享内存的、共享磁盘的和无共享的三种形式</a:t>
            </a:r>
            <a:endParaRPr lang="zh-CN" altLang="en-US" sz="2800" b="1"/>
          </a:p>
        </p:txBody>
      </p:sp>
      <p:sp>
        <p:nvSpPr>
          <p:cNvPr id="35842" name="灯片编号占位符 3">
            <a:extLst>
              <a:ext uri="{FF2B5EF4-FFF2-40B4-BE49-F238E27FC236}">
                <a16:creationId xmlns:a16="http://schemas.microsoft.com/office/drawing/2014/main" id="{EEB7BEAC-B3F3-B67C-6977-B3E98F718610}"/>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31F2E3-EC6F-4C55-8B3F-25D71B6BC2E8}" type="slidenum">
              <a:rPr lang="zh-CN" altLang="en-US"/>
              <a:pPr/>
              <a:t>454</a:t>
            </a:fld>
            <a:endParaRPr lang="en-US" altLang="zh-CN"/>
          </a:p>
        </p:txBody>
      </p:sp>
      <p:pic>
        <p:nvPicPr>
          <p:cNvPr id="29699" name="Picture 2" descr="D:\上课课件\数据库系统\网院数据库\最终版\图片\sjkyl-tp-xxnr-1104-01.jpg">
            <a:extLst>
              <a:ext uri="{FF2B5EF4-FFF2-40B4-BE49-F238E27FC236}">
                <a16:creationId xmlns:a16="http://schemas.microsoft.com/office/drawing/2014/main" id="{B9308BBE-6718-3631-E3AE-E09E44E53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2241550"/>
            <a:ext cx="6151562"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幻灯片编号占位符 5">
            <a:extLst>
              <a:ext uri="{FF2B5EF4-FFF2-40B4-BE49-F238E27FC236}">
                <a16:creationId xmlns:a16="http://schemas.microsoft.com/office/drawing/2014/main" id="{591CD5FB-72CC-C32F-12B0-F83ACB77FCD2}"/>
              </a:ext>
            </a:extLst>
          </p:cNvPr>
          <p:cNvSpPr>
            <a:spLocks noGrp="1"/>
          </p:cNvSpPr>
          <p:nvPr>
            <p:ph type="sldNum" sz="quarter" idx="12"/>
          </p:nvPr>
        </p:nvSpPr>
        <p:spPr/>
        <p:txBody>
          <a:bodyPr/>
          <a:lstStyle/>
          <a:p>
            <a:fld id="{381607C0-E81C-4FC3-9254-78B48DFF7E82}" type="slidenum">
              <a:rPr lang="zh-CN" altLang="en-US"/>
              <a:pPr/>
              <a:t>455</a:t>
            </a:fld>
            <a:endParaRPr lang="en-US" altLang="zh-CN"/>
          </a:p>
        </p:txBody>
      </p:sp>
      <p:sp>
        <p:nvSpPr>
          <p:cNvPr id="877570" name="Rectangle 2">
            <a:extLst>
              <a:ext uri="{FF2B5EF4-FFF2-40B4-BE49-F238E27FC236}">
                <a16:creationId xmlns:a16="http://schemas.microsoft.com/office/drawing/2014/main" id="{17F74AC0-03A1-C84D-1E78-5B82FA8424BE}"/>
              </a:ext>
            </a:extLst>
          </p:cNvPr>
          <p:cNvSpPr>
            <a:spLocks noGrp="1" noChangeArrowheads="1"/>
          </p:cNvSpPr>
          <p:nvPr>
            <p:ph type="title"/>
          </p:nvPr>
        </p:nvSpPr>
        <p:spPr>
          <a:xfrm>
            <a:off x="581025" y="85725"/>
            <a:ext cx="7772400" cy="523875"/>
          </a:xfrm>
        </p:spPr>
        <p:txBody>
          <a:bodyPr/>
          <a:lstStyle/>
          <a:p>
            <a:pPr algn="l">
              <a:defRPr/>
            </a:pPr>
            <a:r>
              <a:rPr lang="zh-CN" altLang="en-US" sz="2800" b="1">
                <a:latin typeface="黑体" panose="02010609060101010101" pitchFamily="49" charset="-122"/>
                <a:ea typeface="黑体" panose="02010609060101010101" pitchFamily="49" charset="-122"/>
              </a:rPr>
              <a:t>四 分布式系统</a:t>
            </a:r>
          </a:p>
        </p:txBody>
      </p:sp>
      <p:sp>
        <p:nvSpPr>
          <p:cNvPr id="877573" name="Rectangle 5">
            <a:extLst>
              <a:ext uri="{FF2B5EF4-FFF2-40B4-BE49-F238E27FC236}">
                <a16:creationId xmlns:a16="http://schemas.microsoft.com/office/drawing/2014/main" id="{63803B7B-1D6F-0011-9318-03F02D93B994}"/>
              </a:ext>
            </a:extLst>
          </p:cNvPr>
          <p:cNvSpPr>
            <a:spLocks noChangeArrowheads="1"/>
          </p:cNvSpPr>
          <p:nvPr/>
        </p:nvSpPr>
        <p:spPr bwMode="auto">
          <a:xfrm>
            <a:off x="5448300" y="3305175"/>
            <a:ext cx="204470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eaLnBrk="0" hangingPunct="0">
              <a:defRPr/>
            </a:pPr>
            <a:r>
              <a:rPr lang="zh-CN" altLang="en-US" sz="1400">
                <a:latin typeface="宋体" panose="02010600030101010101" pitchFamily="2" charset="-122"/>
              </a:rPr>
              <a:t>如</a:t>
            </a:r>
            <a:r>
              <a:rPr lang="en-US" altLang="zh-CN" sz="1400">
                <a:latin typeface="宋体" panose="02010600030101010101" pitchFamily="2" charset="-122"/>
              </a:rPr>
              <a:t>:</a:t>
            </a:r>
            <a:r>
              <a:rPr lang="zh-CN" altLang="en-US" sz="1400">
                <a:latin typeface="宋体" panose="02010600030101010101" pitchFamily="2" charset="-122"/>
              </a:rPr>
              <a:t>全国联网的银行系统！</a:t>
            </a:r>
          </a:p>
          <a:p>
            <a:pPr eaLnBrk="0" hangingPunct="0">
              <a:defRPr/>
            </a:pPr>
            <a:r>
              <a:rPr lang="zh-CN" altLang="en-US" sz="1400">
                <a:latin typeface="宋体" panose="02010600030101010101" pitchFamily="2" charset="-122"/>
              </a:rPr>
              <a:t>   高考数据库系统！</a:t>
            </a:r>
          </a:p>
        </p:txBody>
      </p:sp>
      <p:pic>
        <p:nvPicPr>
          <p:cNvPr id="30724" name="Picture 6">
            <a:extLst>
              <a:ext uri="{FF2B5EF4-FFF2-40B4-BE49-F238E27FC236}">
                <a16:creationId xmlns:a16="http://schemas.microsoft.com/office/drawing/2014/main" id="{D9133F56-B475-D102-3F7F-C8C24DFBB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4010025"/>
            <a:ext cx="86201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Rectangle 2">
            <a:extLst>
              <a:ext uri="{FF2B5EF4-FFF2-40B4-BE49-F238E27FC236}">
                <a16:creationId xmlns:a16="http://schemas.microsoft.com/office/drawing/2014/main" id="{B2CD42FE-3C06-AF20-4418-A16FF1C50B93}"/>
              </a:ext>
            </a:extLst>
          </p:cNvPr>
          <p:cNvSpPr>
            <a:spLocks noChangeArrowheads="1"/>
          </p:cNvSpPr>
          <p:nvPr/>
        </p:nvSpPr>
        <p:spPr bwMode="auto">
          <a:xfrm>
            <a:off x="1220788" y="738188"/>
            <a:ext cx="64516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en-US" altLang="zh-CN" sz="2000">
                <a:latin typeface="黑体" panose="02010609060101010101" pitchFamily="49" charset="-122"/>
                <a:ea typeface="黑体" panose="02010609060101010101" pitchFamily="49" charset="-122"/>
              </a:rPr>
              <a:t>1.</a:t>
            </a:r>
            <a:r>
              <a:rPr lang="zh-CN" altLang="en-US" sz="2000">
                <a:latin typeface="黑体" panose="02010609060101010101" pitchFamily="49" charset="-122"/>
                <a:ea typeface="黑体" panose="02010609060101010101" pitchFamily="49" charset="-122"/>
              </a:rPr>
              <a:t>分布式数据库体系结构</a:t>
            </a:r>
            <a:endParaRPr lang="en-US" altLang="zh-CN" sz="1600">
              <a:latin typeface="宋体" panose="02010600030101010101" pitchFamily="2" charset="-122"/>
            </a:endParaRPr>
          </a:p>
        </p:txBody>
      </p:sp>
      <p:sp>
        <p:nvSpPr>
          <p:cNvPr id="877576" name="AutoShape 4">
            <a:extLst>
              <a:ext uri="{FF2B5EF4-FFF2-40B4-BE49-F238E27FC236}">
                <a16:creationId xmlns:a16="http://schemas.microsoft.com/office/drawing/2014/main" id="{EF8813D5-C99F-2A6C-C702-5399E921864D}"/>
              </a:ext>
            </a:extLst>
          </p:cNvPr>
          <p:cNvSpPr>
            <a:spLocks noChangeArrowheads="1"/>
          </p:cNvSpPr>
          <p:nvPr/>
        </p:nvSpPr>
        <p:spPr bwMode="auto">
          <a:xfrm>
            <a:off x="7162800" y="858838"/>
            <a:ext cx="1730375" cy="847725"/>
          </a:xfrm>
          <a:prstGeom prst="cloudCallout">
            <a:avLst>
              <a:gd name="adj1" fmla="val 53301"/>
              <a:gd name="adj2" fmla="val 71912"/>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1)</a:t>
            </a:r>
            <a:r>
              <a:rPr lang="zh-CN" altLang="en-US" sz="1200"/>
              <a:t> 什么是分布式数据库，与并行系统的区别</a:t>
            </a:r>
            <a:r>
              <a:rPr lang="en-US" altLang="zh-CN" sz="1200"/>
              <a:t>? </a:t>
            </a:r>
          </a:p>
        </p:txBody>
      </p:sp>
      <p:sp>
        <p:nvSpPr>
          <p:cNvPr id="877577" name="AutoShape 9">
            <a:extLst>
              <a:ext uri="{FF2B5EF4-FFF2-40B4-BE49-F238E27FC236}">
                <a16:creationId xmlns:a16="http://schemas.microsoft.com/office/drawing/2014/main" id="{FED77227-D541-F241-37CB-707F6F795025}"/>
              </a:ext>
            </a:extLst>
          </p:cNvPr>
          <p:cNvSpPr>
            <a:spLocks noChangeArrowheads="1"/>
          </p:cNvSpPr>
          <p:nvPr/>
        </p:nvSpPr>
        <p:spPr bwMode="auto">
          <a:xfrm>
            <a:off x="139700" y="881063"/>
            <a:ext cx="1892300" cy="604837"/>
          </a:xfrm>
          <a:prstGeom prst="cloudCallout">
            <a:avLst>
              <a:gd name="adj1" fmla="val -48491"/>
              <a:gd name="adj2" fmla="val 87796"/>
            </a:avLst>
          </a:prstGeom>
          <a:solidFill>
            <a:srgbClr val="FF99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200">
                <a:solidFill>
                  <a:schemeClr val="tx1"/>
                </a:solidFill>
                <a:latin typeface="Tahoma" panose="020B0604030504040204" pitchFamily="34" charset="0"/>
              </a:rPr>
              <a:t>讨论</a:t>
            </a:r>
            <a:r>
              <a:rPr lang="en-US" altLang="zh-CN" sz="1200">
                <a:solidFill>
                  <a:schemeClr val="tx1"/>
                </a:solidFill>
                <a:latin typeface="Tahoma" panose="020B0604030504040204" pitchFamily="34" charset="0"/>
              </a:rPr>
              <a:t>4. </a:t>
            </a:r>
            <a:r>
              <a:rPr lang="zh-CN" altLang="en-US" sz="1200">
                <a:solidFill>
                  <a:schemeClr val="tx1"/>
                </a:solidFill>
                <a:latin typeface="Tahoma" panose="020B0604030504040204" pitchFamily="34" charset="0"/>
              </a:rPr>
              <a:t>分布式数据库系统的特点？</a:t>
            </a:r>
          </a:p>
        </p:txBody>
      </p:sp>
      <p:grpSp>
        <p:nvGrpSpPr>
          <p:cNvPr id="877583" name="Group 15">
            <a:extLst>
              <a:ext uri="{FF2B5EF4-FFF2-40B4-BE49-F238E27FC236}">
                <a16:creationId xmlns:a16="http://schemas.microsoft.com/office/drawing/2014/main" id="{BE528B44-7761-CBB2-31FD-8C5DADC4DC4B}"/>
              </a:ext>
            </a:extLst>
          </p:cNvPr>
          <p:cNvGrpSpPr>
            <a:grpSpLocks/>
          </p:cNvGrpSpPr>
          <p:nvPr/>
        </p:nvGrpSpPr>
        <p:grpSpPr bwMode="auto">
          <a:xfrm>
            <a:off x="2371725" y="4248150"/>
            <a:ext cx="4162425" cy="276225"/>
            <a:chOff x="1494" y="2676"/>
            <a:chExt cx="2622" cy="174"/>
          </a:xfrm>
        </p:grpSpPr>
        <p:sp>
          <p:nvSpPr>
            <p:cNvPr id="877578" name="Line 10">
              <a:extLst>
                <a:ext uri="{FF2B5EF4-FFF2-40B4-BE49-F238E27FC236}">
                  <a16:creationId xmlns:a16="http://schemas.microsoft.com/office/drawing/2014/main" id="{D1F756D4-A5C0-0F04-5FDB-E1AB71D7E39C}"/>
                </a:ext>
              </a:extLst>
            </p:cNvPr>
            <p:cNvSpPr>
              <a:spLocks noChangeShapeType="1"/>
            </p:cNvSpPr>
            <p:nvPr/>
          </p:nvSpPr>
          <p:spPr bwMode="auto">
            <a:xfrm>
              <a:off x="1494" y="2676"/>
              <a:ext cx="34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579" name="Line 11">
              <a:extLst>
                <a:ext uri="{FF2B5EF4-FFF2-40B4-BE49-F238E27FC236}">
                  <a16:creationId xmlns:a16="http://schemas.microsoft.com/office/drawing/2014/main" id="{91FB79FC-5C92-AD66-0249-63A06337ED0D}"/>
                </a:ext>
              </a:extLst>
            </p:cNvPr>
            <p:cNvSpPr>
              <a:spLocks noChangeShapeType="1"/>
            </p:cNvSpPr>
            <p:nvPr/>
          </p:nvSpPr>
          <p:spPr bwMode="auto">
            <a:xfrm>
              <a:off x="1506" y="2850"/>
              <a:ext cx="504"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580" name="Line 12">
              <a:extLst>
                <a:ext uri="{FF2B5EF4-FFF2-40B4-BE49-F238E27FC236}">
                  <a16:creationId xmlns:a16="http://schemas.microsoft.com/office/drawing/2014/main" id="{EEAF436F-349E-0BD3-D93B-4FCEF86F5C7B}"/>
                </a:ext>
              </a:extLst>
            </p:cNvPr>
            <p:cNvSpPr>
              <a:spLocks noChangeShapeType="1"/>
            </p:cNvSpPr>
            <p:nvPr/>
          </p:nvSpPr>
          <p:spPr bwMode="auto">
            <a:xfrm>
              <a:off x="3630" y="2850"/>
              <a:ext cx="48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30732" name="Group 14">
            <a:extLst>
              <a:ext uri="{FF2B5EF4-FFF2-40B4-BE49-F238E27FC236}">
                <a16:creationId xmlns:a16="http://schemas.microsoft.com/office/drawing/2014/main" id="{19FBA172-B097-2126-0D89-D27985627842}"/>
              </a:ext>
            </a:extLst>
          </p:cNvPr>
          <p:cNvGrpSpPr>
            <a:grpSpLocks/>
          </p:cNvGrpSpPr>
          <p:nvPr/>
        </p:nvGrpSpPr>
        <p:grpSpPr bwMode="auto">
          <a:xfrm>
            <a:off x="2120900" y="1201738"/>
            <a:ext cx="4533900" cy="2800350"/>
            <a:chOff x="1228" y="727"/>
            <a:chExt cx="2856" cy="1896"/>
          </a:xfrm>
        </p:grpSpPr>
        <p:pic>
          <p:nvPicPr>
            <p:cNvPr id="30733" name="Picture 9">
              <a:extLst>
                <a:ext uri="{FF2B5EF4-FFF2-40B4-BE49-F238E27FC236}">
                  <a16:creationId xmlns:a16="http://schemas.microsoft.com/office/drawing/2014/main" id="{B4902205-4C5E-5395-1F83-7554868C5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 y="727"/>
              <a:ext cx="2856" cy="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7581" name="Rectangle 13">
              <a:extLst>
                <a:ext uri="{FF2B5EF4-FFF2-40B4-BE49-F238E27FC236}">
                  <a16:creationId xmlns:a16="http://schemas.microsoft.com/office/drawing/2014/main" id="{3D87855A-6181-B5F8-689E-3B3D4ECE5A67}"/>
                </a:ext>
              </a:extLst>
            </p:cNvPr>
            <p:cNvSpPr>
              <a:spLocks noChangeArrowheads="1"/>
            </p:cNvSpPr>
            <p:nvPr/>
          </p:nvSpPr>
          <p:spPr bwMode="auto">
            <a:xfrm>
              <a:off x="1238" y="2311"/>
              <a:ext cx="501"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zh-CN" altLang="en-US" sz="1600">
                  <a:solidFill>
                    <a:schemeClr val="tx1"/>
                  </a:solidFill>
                  <a:latin typeface="Helvetica" charset="0"/>
                </a:rPr>
                <a:t>图</a:t>
              </a:r>
              <a:r>
                <a:rPr lang="en-US" altLang="zh-CN" sz="1600">
                  <a:solidFill>
                    <a:schemeClr val="tx1"/>
                  </a:solidFill>
                  <a:latin typeface="Helvetica" charset="0"/>
                </a:rPr>
                <a:t>17-9</a:t>
              </a:r>
            </a:p>
          </p:txBody>
        </p:sp>
      </p:grpSp>
      <p:grpSp>
        <p:nvGrpSpPr>
          <p:cNvPr id="877599" name="Group 31">
            <a:extLst>
              <a:ext uri="{FF2B5EF4-FFF2-40B4-BE49-F238E27FC236}">
                <a16:creationId xmlns:a16="http://schemas.microsoft.com/office/drawing/2014/main" id="{8B207838-ED1E-9C65-1FB8-A61C4D12C60B}"/>
              </a:ext>
            </a:extLst>
          </p:cNvPr>
          <p:cNvGrpSpPr>
            <a:grpSpLocks/>
          </p:cNvGrpSpPr>
          <p:nvPr/>
        </p:nvGrpSpPr>
        <p:grpSpPr bwMode="auto">
          <a:xfrm>
            <a:off x="257175" y="4730750"/>
            <a:ext cx="8020050" cy="631825"/>
            <a:chOff x="162" y="2980"/>
            <a:chExt cx="5052" cy="398"/>
          </a:xfrm>
        </p:grpSpPr>
        <p:sp>
          <p:nvSpPr>
            <p:cNvPr id="877584" name="Line 16">
              <a:extLst>
                <a:ext uri="{FF2B5EF4-FFF2-40B4-BE49-F238E27FC236}">
                  <a16:creationId xmlns:a16="http://schemas.microsoft.com/office/drawing/2014/main" id="{17A00ABE-E8C9-F38D-A0CA-1D84C9A5C349}"/>
                </a:ext>
              </a:extLst>
            </p:cNvPr>
            <p:cNvSpPr>
              <a:spLocks noChangeShapeType="1"/>
            </p:cNvSpPr>
            <p:nvPr/>
          </p:nvSpPr>
          <p:spPr bwMode="auto">
            <a:xfrm flipV="1">
              <a:off x="2610" y="3198"/>
              <a:ext cx="45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7585" name="Line 17">
              <a:extLst>
                <a:ext uri="{FF2B5EF4-FFF2-40B4-BE49-F238E27FC236}">
                  <a16:creationId xmlns:a16="http://schemas.microsoft.com/office/drawing/2014/main" id="{6F4C149B-3236-EF59-047C-F481019CE59D}"/>
                </a:ext>
              </a:extLst>
            </p:cNvPr>
            <p:cNvSpPr>
              <a:spLocks noChangeShapeType="1"/>
            </p:cNvSpPr>
            <p:nvPr/>
          </p:nvSpPr>
          <p:spPr bwMode="auto">
            <a:xfrm>
              <a:off x="432" y="3198"/>
              <a:ext cx="570" cy="0"/>
            </a:xfrm>
            <a:prstGeom prst="line">
              <a:avLst/>
            </a:prstGeom>
            <a:noFill/>
            <a:ln w="19050">
              <a:solidFill>
                <a:srgbClr val="428E5B"/>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586" name="Line 18">
              <a:extLst>
                <a:ext uri="{FF2B5EF4-FFF2-40B4-BE49-F238E27FC236}">
                  <a16:creationId xmlns:a16="http://schemas.microsoft.com/office/drawing/2014/main" id="{91DF959A-7D17-52A7-8226-A93351BC9909}"/>
                </a:ext>
              </a:extLst>
            </p:cNvPr>
            <p:cNvSpPr>
              <a:spLocks noChangeShapeType="1"/>
            </p:cNvSpPr>
            <p:nvPr/>
          </p:nvSpPr>
          <p:spPr bwMode="auto">
            <a:xfrm>
              <a:off x="4572" y="3198"/>
              <a:ext cx="64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587" name="Line 19">
              <a:extLst>
                <a:ext uri="{FF2B5EF4-FFF2-40B4-BE49-F238E27FC236}">
                  <a16:creationId xmlns:a16="http://schemas.microsoft.com/office/drawing/2014/main" id="{805470A0-2F83-9301-9A5F-80E611E8A180}"/>
                </a:ext>
              </a:extLst>
            </p:cNvPr>
            <p:cNvSpPr>
              <a:spLocks noChangeShapeType="1"/>
            </p:cNvSpPr>
            <p:nvPr/>
          </p:nvSpPr>
          <p:spPr bwMode="auto">
            <a:xfrm>
              <a:off x="162" y="3378"/>
              <a:ext cx="37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588" name="Line 20">
              <a:extLst>
                <a:ext uri="{FF2B5EF4-FFF2-40B4-BE49-F238E27FC236}">
                  <a16:creationId xmlns:a16="http://schemas.microsoft.com/office/drawing/2014/main" id="{8AA6D55B-DF2A-A332-A769-1CAB13E09BD9}"/>
                </a:ext>
              </a:extLst>
            </p:cNvPr>
            <p:cNvSpPr>
              <a:spLocks noChangeShapeType="1"/>
            </p:cNvSpPr>
            <p:nvPr/>
          </p:nvSpPr>
          <p:spPr bwMode="auto">
            <a:xfrm>
              <a:off x="1044" y="3378"/>
              <a:ext cx="68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589" name="Rectangle 21">
              <a:extLst>
                <a:ext uri="{FF2B5EF4-FFF2-40B4-BE49-F238E27FC236}">
                  <a16:creationId xmlns:a16="http://schemas.microsoft.com/office/drawing/2014/main" id="{DCFBF7C5-0EEC-364B-0DE8-0962B9DD3EC2}"/>
                </a:ext>
              </a:extLst>
            </p:cNvPr>
            <p:cNvSpPr>
              <a:spLocks noChangeArrowheads="1"/>
            </p:cNvSpPr>
            <p:nvPr/>
          </p:nvSpPr>
          <p:spPr bwMode="auto">
            <a:xfrm>
              <a:off x="3284" y="298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en-US" altLang="zh-CN" sz="1400">
                  <a:latin typeface="Helvetica" charset="0"/>
                </a:rPr>
                <a:t>①</a:t>
              </a:r>
              <a:endParaRPr lang="zh-CN" altLang="en-US" sz="1400">
                <a:latin typeface="Helvetica" charset="0"/>
              </a:endParaRPr>
            </a:p>
          </p:txBody>
        </p:sp>
      </p:grpSp>
      <p:grpSp>
        <p:nvGrpSpPr>
          <p:cNvPr id="877609" name="Group 41">
            <a:extLst>
              <a:ext uri="{FF2B5EF4-FFF2-40B4-BE49-F238E27FC236}">
                <a16:creationId xmlns:a16="http://schemas.microsoft.com/office/drawing/2014/main" id="{B3C38872-ECF9-5D0E-1A9A-92A13980BF2E}"/>
              </a:ext>
            </a:extLst>
          </p:cNvPr>
          <p:cNvGrpSpPr>
            <a:grpSpLocks/>
          </p:cNvGrpSpPr>
          <p:nvPr/>
        </p:nvGrpSpPr>
        <p:grpSpPr bwMode="auto">
          <a:xfrm>
            <a:off x="657225" y="5006975"/>
            <a:ext cx="7962900" cy="917575"/>
            <a:chOff x="414" y="3154"/>
            <a:chExt cx="5016" cy="578"/>
          </a:xfrm>
        </p:grpSpPr>
        <p:sp>
          <p:nvSpPr>
            <p:cNvPr id="877590" name="Rectangle 22">
              <a:extLst>
                <a:ext uri="{FF2B5EF4-FFF2-40B4-BE49-F238E27FC236}">
                  <a16:creationId xmlns:a16="http://schemas.microsoft.com/office/drawing/2014/main" id="{C75D8F04-3BB1-1D34-3649-34547948B3ED}"/>
                </a:ext>
              </a:extLst>
            </p:cNvPr>
            <p:cNvSpPr>
              <a:spLocks noChangeArrowheads="1"/>
            </p:cNvSpPr>
            <p:nvPr/>
          </p:nvSpPr>
          <p:spPr bwMode="auto">
            <a:xfrm>
              <a:off x="2792" y="3154"/>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lang="en-US" altLang="zh-CN" sz="1400">
                  <a:latin typeface="Helvetica" charset="0"/>
                </a:rPr>
                <a:t>②</a:t>
              </a:r>
              <a:endParaRPr lang="zh-CN" altLang="en-US" sz="1400">
                <a:latin typeface="Helvetica" charset="0"/>
              </a:endParaRPr>
            </a:p>
          </p:txBody>
        </p:sp>
        <p:grpSp>
          <p:nvGrpSpPr>
            <p:cNvPr id="30744" name="Group 40">
              <a:extLst>
                <a:ext uri="{FF2B5EF4-FFF2-40B4-BE49-F238E27FC236}">
                  <a16:creationId xmlns:a16="http://schemas.microsoft.com/office/drawing/2014/main" id="{98DB81A6-27F0-12BA-212E-0461947712DC}"/>
                </a:ext>
              </a:extLst>
            </p:cNvPr>
            <p:cNvGrpSpPr>
              <a:grpSpLocks/>
            </p:cNvGrpSpPr>
            <p:nvPr/>
          </p:nvGrpSpPr>
          <p:grpSpPr bwMode="auto">
            <a:xfrm>
              <a:off x="414" y="3366"/>
              <a:ext cx="5016" cy="366"/>
              <a:chOff x="414" y="3366"/>
              <a:chExt cx="5016" cy="366"/>
            </a:xfrm>
          </p:grpSpPr>
          <p:sp>
            <p:nvSpPr>
              <p:cNvPr id="877591" name="Line 23">
                <a:extLst>
                  <a:ext uri="{FF2B5EF4-FFF2-40B4-BE49-F238E27FC236}">
                    <a16:creationId xmlns:a16="http://schemas.microsoft.com/office/drawing/2014/main" id="{8CA88992-A35F-A706-0A55-3B263B68D716}"/>
                  </a:ext>
                </a:extLst>
              </p:cNvPr>
              <p:cNvSpPr>
                <a:spLocks noChangeShapeType="1"/>
              </p:cNvSpPr>
              <p:nvPr/>
            </p:nvSpPr>
            <p:spPr bwMode="auto">
              <a:xfrm>
                <a:off x="4614" y="3366"/>
                <a:ext cx="54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nvGrpSpPr>
              <p:cNvPr id="30746" name="Group 32">
                <a:extLst>
                  <a:ext uri="{FF2B5EF4-FFF2-40B4-BE49-F238E27FC236}">
                    <a16:creationId xmlns:a16="http://schemas.microsoft.com/office/drawing/2014/main" id="{420C1490-202D-CFDF-3CE3-D732FD11F34F}"/>
                  </a:ext>
                </a:extLst>
              </p:cNvPr>
              <p:cNvGrpSpPr>
                <a:grpSpLocks/>
              </p:cNvGrpSpPr>
              <p:nvPr/>
            </p:nvGrpSpPr>
            <p:grpSpPr bwMode="auto">
              <a:xfrm>
                <a:off x="1152" y="3540"/>
                <a:ext cx="3576" cy="18"/>
                <a:chOff x="1152" y="3540"/>
                <a:chExt cx="3576" cy="18"/>
              </a:xfrm>
            </p:grpSpPr>
            <p:sp>
              <p:nvSpPr>
                <p:cNvPr id="877592" name="Line 24">
                  <a:extLst>
                    <a:ext uri="{FF2B5EF4-FFF2-40B4-BE49-F238E27FC236}">
                      <a16:creationId xmlns:a16="http://schemas.microsoft.com/office/drawing/2014/main" id="{A50915FC-1CFD-5B04-F4F5-5F3DB12316EC}"/>
                    </a:ext>
                  </a:extLst>
                </p:cNvPr>
                <p:cNvSpPr>
                  <a:spLocks noChangeShapeType="1"/>
                </p:cNvSpPr>
                <p:nvPr/>
              </p:nvSpPr>
              <p:spPr bwMode="auto">
                <a:xfrm>
                  <a:off x="1152" y="3558"/>
                  <a:ext cx="468"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7594" name="Line 26">
                  <a:extLst>
                    <a:ext uri="{FF2B5EF4-FFF2-40B4-BE49-F238E27FC236}">
                      <a16:creationId xmlns:a16="http://schemas.microsoft.com/office/drawing/2014/main" id="{37379982-DD14-D1EB-0F9F-51CAA95F9B95}"/>
                    </a:ext>
                  </a:extLst>
                </p:cNvPr>
                <p:cNvSpPr>
                  <a:spLocks noChangeShapeType="1"/>
                </p:cNvSpPr>
                <p:nvPr/>
              </p:nvSpPr>
              <p:spPr bwMode="auto">
                <a:xfrm>
                  <a:off x="2676" y="3552"/>
                  <a:ext cx="34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595" name="Line 27">
                  <a:extLst>
                    <a:ext uri="{FF2B5EF4-FFF2-40B4-BE49-F238E27FC236}">
                      <a16:creationId xmlns:a16="http://schemas.microsoft.com/office/drawing/2014/main" id="{E70B278E-320A-94A5-11CD-CDB9ED591E09}"/>
                    </a:ext>
                  </a:extLst>
                </p:cNvPr>
                <p:cNvSpPr>
                  <a:spLocks noChangeShapeType="1"/>
                </p:cNvSpPr>
                <p:nvPr/>
              </p:nvSpPr>
              <p:spPr bwMode="auto">
                <a:xfrm flipV="1">
                  <a:off x="3990" y="3540"/>
                  <a:ext cx="738"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30750" name="Group 33">
                <a:extLst>
                  <a:ext uri="{FF2B5EF4-FFF2-40B4-BE49-F238E27FC236}">
                    <a16:creationId xmlns:a16="http://schemas.microsoft.com/office/drawing/2014/main" id="{56713F82-6F85-5A12-42BD-36FA21A1865F}"/>
                  </a:ext>
                </a:extLst>
              </p:cNvPr>
              <p:cNvGrpSpPr>
                <a:grpSpLocks/>
              </p:cNvGrpSpPr>
              <p:nvPr/>
            </p:nvGrpSpPr>
            <p:grpSpPr bwMode="auto">
              <a:xfrm>
                <a:off x="414" y="3708"/>
                <a:ext cx="5016" cy="24"/>
                <a:chOff x="414" y="3708"/>
                <a:chExt cx="5016" cy="24"/>
              </a:xfrm>
            </p:grpSpPr>
            <p:sp>
              <p:nvSpPr>
                <p:cNvPr id="877593" name="Line 25">
                  <a:extLst>
                    <a:ext uri="{FF2B5EF4-FFF2-40B4-BE49-F238E27FC236}">
                      <a16:creationId xmlns:a16="http://schemas.microsoft.com/office/drawing/2014/main" id="{62BC62DE-6346-024D-EB9A-04196283F65D}"/>
                    </a:ext>
                  </a:extLst>
                </p:cNvPr>
                <p:cNvSpPr>
                  <a:spLocks noChangeShapeType="1"/>
                </p:cNvSpPr>
                <p:nvPr/>
              </p:nvSpPr>
              <p:spPr bwMode="auto">
                <a:xfrm>
                  <a:off x="414" y="3732"/>
                  <a:ext cx="456"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596" name="Line 28">
                  <a:extLst>
                    <a:ext uri="{FF2B5EF4-FFF2-40B4-BE49-F238E27FC236}">
                      <a16:creationId xmlns:a16="http://schemas.microsoft.com/office/drawing/2014/main" id="{1A0A645A-91D7-A1AC-66E1-6A32C07788C3}"/>
                    </a:ext>
                  </a:extLst>
                </p:cNvPr>
                <p:cNvSpPr>
                  <a:spLocks noChangeShapeType="1"/>
                </p:cNvSpPr>
                <p:nvPr/>
              </p:nvSpPr>
              <p:spPr bwMode="auto">
                <a:xfrm>
                  <a:off x="2130" y="3726"/>
                  <a:ext cx="22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597" name="Line 29">
                  <a:extLst>
                    <a:ext uri="{FF2B5EF4-FFF2-40B4-BE49-F238E27FC236}">
                      <a16:creationId xmlns:a16="http://schemas.microsoft.com/office/drawing/2014/main" id="{EC1061E1-F571-5AED-99EC-0B2195181A69}"/>
                    </a:ext>
                  </a:extLst>
                </p:cNvPr>
                <p:cNvSpPr>
                  <a:spLocks noChangeShapeType="1"/>
                </p:cNvSpPr>
                <p:nvPr/>
              </p:nvSpPr>
              <p:spPr bwMode="auto">
                <a:xfrm flipV="1">
                  <a:off x="3216" y="3714"/>
                  <a:ext cx="1368"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7598" name="Line 30">
                  <a:extLst>
                    <a:ext uri="{FF2B5EF4-FFF2-40B4-BE49-F238E27FC236}">
                      <a16:creationId xmlns:a16="http://schemas.microsoft.com/office/drawing/2014/main" id="{3BABA0C3-E73B-7E52-5201-BFF8297E1C7B}"/>
                    </a:ext>
                  </a:extLst>
                </p:cNvPr>
                <p:cNvSpPr>
                  <a:spLocks noChangeShapeType="1"/>
                </p:cNvSpPr>
                <p:nvPr/>
              </p:nvSpPr>
              <p:spPr bwMode="auto">
                <a:xfrm>
                  <a:off x="5214" y="3708"/>
                  <a:ext cx="21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grpSp>
      <p:grpSp>
        <p:nvGrpSpPr>
          <p:cNvPr id="877607" name="Group 39">
            <a:extLst>
              <a:ext uri="{FF2B5EF4-FFF2-40B4-BE49-F238E27FC236}">
                <a16:creationId xmlns:a16="http://schemas.microsoft.com/office/drawing/2014/main" id="{69F4D2C7-5AB2-1BFF-4006-A3FF3BC9BD7E}"/>
              </a:ext>
            </a:extLst>
          </p:cNvPr>
          <p:cNvGrpSpPr>
            <a:grpSpLocks/>
          </p:cNvGrpSpPr>
          <p:nvPr/>
        </p:nvGrpSpPr>
        <p:grpSpPr bwMode="auto">
          <a:xfrm>
            <a:off x="647700" y="6448425"/>
            <a:ext cx="5743575" cy="19050"/>
            <a:chOff x="408" y="4062"/>
            <a:chExt cx="3618" cy="12"/>
          </a:xfrm>
        </p:grpSpPr>
        <p:sp>
          <p:nvSpPr>
            <p:cNvPr id="877602" name="Line 34">
              <a:extLst>
                <a:ext uri="{FF2B5EF4-FFF2-40B4-BE49-F238E27FC236}">
                  <a16:creationId xmlns:a16="http://schemas.microsoft.com/office/drawing/2014/main" id="{9C9E9E5C-8CBB-8D99-22F0-4CB9504FCB53}"/>
                </a:ext>
              </a:extLst>
            </p:cNvPr>
            <p:cNvSpPr>
              <a:spLocks noChangeShapeType="1"/>
            </p:cNvSpPr>
            <p:nvPr/>
          </p:nvSpPr>
          <p:spPr bwMode="auto">
            <a:xfrm>
              <a:off x="408" y="4074"/>
              <a:ext cx="966"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603" name="Line 35">
              <a:extLst>
                <a:ext uri="{FF2B5EF4-FFF2-40B4-BE49-F238E27FC236}">
                  <a16:creationId xmlns:a16="http://schemas.microsoft.com/office/drawing/2014/main" id="{C270CA19-852D-B0F5-2E69-B14478254465}"/>
                </a:ext>
              </a:extLst>
            </p:cNvPr>
            <p:cNvSpPr>
              <a:spLocks noChangeShapeType="1"/>
            </p:cNvSpPr>
            <p:nvPr/>
          </p:nvSpPr>
          <p:spPr bwMode="auto">
            <a:xfrm>
              <a:off x="1770" y="4068"/>
              <a:ext cx="45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7604" name="Line 36">
              <a:extLst>
                <a:ext uri="{FF2B5EF4-FFF2-40B4-BE49-F238E27FC236}">
                  <a16:creationId xmlns:a16="http://schemas.microsoft.com/office/drawing/2014/main" id="{E89685A4-6ADE-54E7-C646-B62570C79767}"/>
                </a:ext>
              </a:extLst>
            </p:cNvPr>
            <p:cNvSpPr>
              <a:spLocks noChangeShapeType="1"/>
            </p:cNvSpPr>
            <p:nvPr/>
          </p:nvSpPr>
          <p:spPr bwMode="auto">
            <a:xfrm flipV="1">
              <a:off x="2592" y="4062"/>
              <a:ext cx="456"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7605" name="Line 37">
              <a:extLst>
                <a:ext uri="{FF2B5EF4-FFF2-40B4-BE49-F238E27FC236}">
                  <a16:creationId xmlns:a16="http://schemas.microsoft.com/office/drawing/2014/main" id="{73E7E9CF-1469-B90D-36F9-AA8B608E5615}"/>
                </a:ext>
              </a:extLst>
            </p:cNvPr>
            <p:cNvSpPr>
              <a:spLocks noChangeShapeType="1"/>
            </p:cNvSpPr>
            <p:nvPr/>
          </p:nvSpPr>
          <p:spPr bwMode="auto">
            <a:xfrm flipV="1">
              <a:off x="3210" y="4062"/>
              <a:ext cx="33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7606" name="Line 38">
              <a:extLst>
                <a:ext uri="{FF2B5EF4-FFF2-40B4-BE49-F238E27FC236}">
                  <a16:creationId xmlns:a16="http://schemas.microsoft.com/office/drawing/2014/main" id="{813847DF-CCEA-9D69-7218-A3603EC1DA9C}"/>
                </a:ext>
              </a:extLst>
            </p:cNvPr>
            <p:cNvSpPr>
              <a:spLocks noChangeShapeType="1"/>
            </p:cNvSpPr>
            <p:nvPr/>
          </p:nvSpPr>
          <p:spPr bwMode="auto">
            <a:xfrm flipV="1">
              <a:off x="3696" y="4062"/>
              <a:ext cx="33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sp>
        <p:nvSpPr>
          <p:cNvPr id="877610" name="Rectangle 42">
            <a:extLst>
              <a:ext uri="{FF2B5EF4-FFF2-40B4-BE49-F238E27FC236}">
                <a16:creationId xmlns:a16="http://schemas.microsoft.com/office/drawing/2014/main" id="{DB637772-BADA-BFCF-4F94-E70751EEC483}"/>
              </a:ext>
            </a:extLst>
          </p:cNvPr>
          <p:cNvSpPr>
            <a:spLocks noChangeArrowheads="1"/>
          </p:cNvSpPr>
          <p:nvPr/>
        </p:nvSpPr>
        <p:spPr bwMode="auto">
          <a:xfrm>
            <a:off x="6375400" y="6161088"/>
            <a:ext cx="1250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algn="ctr" eaLnBrk="0" hangingPunct="0">
              <a:defRPr/>
            </a:pPr>
            <a:r>
              <a:rPr lang="zh-CN" altLang="en-US" sz="1400"/>
              <a:t>（详见下页）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77573"/>
                                        </p:tgtEl>
                                        <p:attrNameLst>
                                          <p:attrName>style.visibility</p:attrName>
                                        </p:attrNameLst>
                                      </p:cBhvr>
                                      <p:to>
                                        <p:strVal val="visible"/>
                                      </p:to>
                                    </p:set>
                                    <p:anim calcmode="lin" valueType="num">
                                      <p:cBhvr additive="base">
                                        <p:cTn id="7" dur="500" fill="hold"/>
                                        <p:tgtEl>
                                          <p:spTgt spid="877573"/>
                                        </p:tgtEl>
                                        <p:attrNameLst>
                                          <p:attrName>ppt_x</p:attrName>
                                        </p:attrNameLst>
                                      </p:cBhvr>
                                      <p:tavLst>
                                        <p:tav tm="0">
                                          <p:val>
                                            <p:strVal val="#ppt_x"/>
                                          </p:val>
                                        </p:tav>
                                        <p:tav tm="100000">
                                          <p:val>
                                            <p:strVal val="#ppt_x"/>
                                          </p:val>
                                        </p:tav>
                                      </p:tavLst>
                                    </p:anim>
                                    <p:anim calcmode="lin" valueType="num">
                                      <p:cBhvr additive="base">
                                        <p:cTn id="8" dur="500" fill="hold"/>
                                        <p:tgtEl>
                                          <p:spTgt spid="87757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7583"/>
                                        </p:tgtEl>
                                        <p:attrNameLst>
                                          <p:attrName>style.visibility</p:attrName>
                                        </p:attrNameLst>
                                      </p:cBhvr>
                                      <p:to>
                                        <p:strVal val="visible"/>
                                      </p:to>
                                    </p:set>
                                    <p:anim calcmode="lin" valueType="num">
                                      <p:cBhvr additive="base">
                                        <p:cTn id="11" dur="500" fill="hold"/>
                                        <p:tgtEl>
                                          <p:spTgt spid="877583"/>
                                        </p:tgtEl>
                                        <p:attrNameLst>
                                          <p:attrName>ppt_x</p:attrName>
                                        </p:attrNameLst>
                                      </p:cBhvr>
                                      <p:tavLst>
                                        <p:tav tm="0">
                                          <p:val>
                                            <p:strVal val="#ppt_x"/>
                                          </p:val>
                                        </p:tav>
                                        <p:tav tm="100000">
                                          <p:val>
                                            <p:strVal val="#ppt_x"/>
                                          </p:val>
                                        </p:tav>
                                      </p:tavLst>
                                    </p:anim>
                                    <p:anim calcmode="lin" valueType="num">
                                      <p:cBhvr additive="base">
                                        <p:cTn id="12" dur="500" fill="hold"/>
                                        <p:tgtEl>
                                          <p:spTgt spid="87758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877599"/>
                                        </p:tgtEl>
                                        <p:attrNameLst>
                                          <p:attrName>style.visibility</p:attrName>
                                        </p:attrNameLst>
                                      </p:cBhvr>
                                      <p:to>
                                        <p:strVal val="visible"/>
                                      </p:to>
                                    </p:set>
                                    <p:anim calcmode="lin" valueType="num">
                                      <p:cBhvr additive="base">
                                        <p:cTn id="17" dur="500" fill="hold"/>
                                        <p:tgtEl>
                                          <p:spTgt spid="877599"/>
                                        </p:tgtEl>
                                        <p:attrNameLst>
                                          <p:attrName>ppt_x</p:attrName>
                                        </p:attrNameLst>
                                      </p:cBhvr>
                                      <p:tavLst>
                                        <p:tav tm="0">
                                          <p:val>
                                            <p:strVal val="#ppt_x"/>
                                          </p:val>
                                        </p:tav>
                                        <p:tav tm="100000">
                                          <p:val>
                                            <p:strVal val="#ppt_x"/>
                                          </p:val>
                                        </p:tav>
                                      </p:tavLst>
                                    </p:anim>
                                    <p:anim calcmode="lin" valueType="num">
                                      <p:cBhvr additive="base">
                                        <p:cTn id="18" dur="500" fill="hold"/>
                                        <p:tgtEl>
                                          <p:spTgt spid="87759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77609"/>
                                        </p:tgtEl>
                                        <p:attrNameLst>
                                          <p:attrName>style.visibility</p:attrName>
                                        </p:attrNameLst>
                                      </p:cBhvr>
                                      <p:to>
                                        <p:strVal val="visible"/>
                                      </p:to>
                                    </p:set>
                                    <p:anim calcmode="lin" valueType="num">
                                      <p:cBhvr additive="base">
                                        <p:cTn id="23" dur="500" fill="hold"/>
                                        <p:tgtEl>
                                          <p:spTgt spid="877609"/>
                                        </p:tgtEl>
                                        <p:attrNameLst>
                                          <p:attrName>ppt_x</p:attrName>
                                        </p:attrNameLst>
                                      </p:cBhvr>
                                      <p:tavLst>
                                        <p:tav tm="0">
                                          <p:val>
                                            <p:strVal val="#ppt_x"/>
                                          </p:val>
                                        </p:tav>
                                        <p:tav tm="100000">
                                          <p:val>
                                            <p:strVal val="#ppt_x"/>
                                          </p:val>
                                        </p:tav>
                                      </p:tavLst>
                                    </p:anim>
                                    <p:anim calcmode="lin" valueType="num">
                                      <p:cBhvr additive="base">
                                        <p:cTn id="24" dur="500" fill="hold"/>
                                        <p:tgtEl>
                                          <p:spTgt spid="87760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877607"/>
                                        </p:tgtEl>
                                        <p:attrNameLst>
                                          <p:attrName>style.visibility</p:attrName>
                                        </p:attrNameLst>
                                      </p:cBhvr>
                                      <p:to>
                                        <p:strVal val="visible"/>
                                      </p:to>
                                    </p:set>
                                    <p:anim calcmode="lin" valueType="num">
                                      <p:cBhvr additive="base">
                                        <p:cTn id="29" dur="500" fill="hold"/>
                                        <p:tgtEl>
                                          <p:spTgt spid="877607"/>
                                        </p:tgtEl>
                                        <p:attrNameLst>
                                          <p:attrName>ppt_x</p:attrName>
                                        </p:attrNameLst>
                                      </p:cBhvr>
                                      <p:tavLst>
                                        <p:tav tm="0">
                                          <p:val>
                                            <p:strVal val="#ppt_x"/>
                                          </p:val>
                                        </p:tav>
                                        <p:tav tm="100000">
                                          <p:val>
                                            <p:strVal val="#ppt_x"/>
                                          </p:val>
                                        </p:tav>
                                      </p:tavLst>
                                    </p:anim>
                                    <p:anim calcmode="lin" valueType="num">
                                      <p:cBhvr additive="base">
                                        <p:cTn id="30" dur="500" fill="hold"/>
                                        <p:tgtEl>
                                          <p:spTgt spid="87760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77610"/>
                                        </p:tgtEl>
                                        <p:attrNameLst>
                                          <p:attrName>style.visibility</p:attrName>
                                        </p:attrNameLst>
                                      </p:cBhvr>
                                      <p:to>
                                        <p:strVal val="visible"/>
                                      </p:to>
                                    </p:set>
                                    <p:anim calcmode="lin" valueType="num">
                                      <p:cBhvr additive="base">
                                        <p:cTn id="33" dur="500" fill="hold"/>
                                        <p:tgtEl>
                                          <p:spTgt spid="877610"/>
                                        </p:tgtEl>
                                        <p:attrNameLst>
                                          <p:attrName>ppt_x</p:attrName>
                                        </p:attrNameLst>
                                      </p:cBhvr>
                                      <p:tavLst>
                                        <p:tav tm="0">
                                          <p:val>
                                            <p:strVal val="#ppt_x"/>
                                          </p:val>
                                        </p:tav>
                                        <p:tav tm="100000">
                                          <p:val>
                                            <p:strVal val="#ppt_x"/>
                                          </p:val>
                                        </p:tav>
                                      </p:tavLst>
                                    </p:anim>
                                    <p:anim calcmode="lin" valueType="num">
                                      <p:cBhvr additive="base">
                                        <p:cTn id="34" dur="500" fill="hold"/>
                                        <p:tgtEl>
                                          <p:spTgt spid="8776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573" grpId="0"/>
      <p:bldP spid="877610"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幻灯片编号占位符 5">
            <a:extLst>
              <a:ext uri="{FF2B5EF4-FFF2-40B4-BE49-F238E27FC236}">
                <a16:creationId xmlns:a16="http://schemas.microsoft.com/office/drawing/2014/main" id="{9F8BE863-D8B5-7D18-8707-91DC7438FA91}"/>
              </a:ext>
            </a:extLst>
          </p:cNvPr>
          <p:cNvSpPr>
            <a:spLocks noGrp="1"/>
          </p:cNvSpPr>
          <p:nvPr>
            <p:ph type="sldNum" sz="quarter" idx="12"/>
          </p:nvPr>
        </p:nvSpPr>
        <p:spPr/>
        <p:txBody>
          <a:bodyPr/>
          <a:lstStyle/>
          <a:p>
            <a:fld id="{916A47A8-6D46-4D1F-A764-D5C889712B42}" type="slidenum">
              <a:rPr lang="zh-CN" altLang="en-US"/>
              <a:pPr/>
              <a:t>456</a:t>
            </a:fld>
            <a:endParaRPr lang="en-US" altLang="zh-CN"/>
          </a:p>
        </p:txBody>
      </p:sp>
      <p:sp>
        <p:nvSpPr>
          <p:cNvPr id="878594" name="Rectangle 2">
            <a:extLst>
              <a:ext uri="{FF2B5EF4-FFF2-40B4-BE49-F238E27FC236}">
                <a16:creationId xmlns:a16="http://schemas.microsoft.com/office/drawing/2014/main" id="{0BA4413D-DE0C-70C3-2261-025E42BF04E1}"/>
              </a:ext>
            </a:extLst>
          </p:cNvPr>
          <p:cNvSpPr>
            <a:spLocks noGrp="1" noChangeArrowheads="1"/>
          </p:cNvSpPr>
          <p:nvPr>
            <p:ph type="title"/>
          </p:nvPr>
        </p:nvSpPr>
        <p:spPr>
          <a:xfrm>
            <a:off x="685800" y="762000"/>
            <a:ext cx="6829425" cy="990600"/>
          </a:xfrm>
        </p:spPr>
        <p:txBody>
          <a:bodyPr/>
          <a:lstStyle/>
          <a:p>
            <a:pPr>
              <a:defRPr/>
            </a:pPr>
            <a:r>
              <a:rPr lang="en-US" altLang="zh-CN" sz="2000" b="1">
                <a:latin typeface="黑体" panose="02010609060101010101" pitchFamily="49" charset="-122"/>
                <a:ea typeface="黑体" panose="02010609060101010101" pitchFamily="49" charset="-122"/>
              </a:rPr>
              <a:t>2.</a:t>
            </a:r>
            <a:r>
              <a:rPr lang="zh-CN" altLang="en-US" sz="2000" b="1">
                <a:latin typeface="黑体" panose="02010609060101010101" pitchFamily="49" charset="-122"/>
                <a:ea typeface="黑体" panose="02010609060101010101" pitchFamily="49" charset="-122"/>
              </a:rPr>
              <a:t>分布式数据库的主要用途</a:t>
            </a:r>
          </a:p>
        </p:txBody>
      </p:sp>
      <p:pic>
        <p:nvPicPr>
          <p:cNvPr id="31747" name="Picture 4">
            <a:extLst>
              <a:ext uri="{FF2B5EF4-FFF2-40B4-BE49-F238E27FC236}">
                <a16:creationId xmlns:a16="http://schemas.microsoft.com/office/drawing/2014/main" id="{22A8E1CF-B4F4-9744-2CA5-A046974BB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771650"/>
            <a:ext cx="8448675"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8597" name="AutoShape 4">
            <a:extLst>
              <a:ext uri="{FF2B5EF4-FFF2-40B4-BE49-F238E27FC236}">
                <a16:creationId xmlns:a16="http://schemas.microsoft.com/office/drawing/2014/main" id="{8680A85E-66FE-EC9A-B041-84F90170AB6D}"/>
              </a:ext>
            </a:extLst>
          </p:cNvPr>
          <p:cNvSpPr>
            <a:spLocks noChangeArrowheads="1"/>
          </p:cNvSpPr>
          <p:nvPr/>
        </p:nvSpPr>
        <p:spPr bwMode="auto">
          <a:xfrm>
            <a:off x="7267575" y="820738"/>
            <a:ext cx="1625600" cy="847725"/>
          </a:xfrm>
          <a:prstGeom prst="cloudCallout">
            <a:avLst>
              <a:gd name="adj1" fmla="val 53514"/>
              <a:gd name="adj2" fmla="val 71912"/>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2)</a:t>
            </a:r>
            <a:r>
              <a:rPr lang="zh-CN" altLang="en-US" sz="1200"/>
              <a:t>分布式数据库的优点及适用场合</a:t>
            </a:r>
            <a:r>
              <a:rPr lang="en-US" altLang="zh-CN" sz="1200"/>
              <a:t>? </a:t>
            </a:r>
          </a:p>
        </p:txBody>
      </p:sp>
      <p:grpSp>
        <p:nvGrpSpPr>
          <p:cNvPr id="878606" name="Group 14">
            <a:extLst>
              <a:ext uri="{FF2B5EF4-FFF2-40B4-BE49-F238E27FC236}">
                <a16:creationId xmlns:a16="http://schemas.microsoft.com/office/drawing/2014/main" id="{F69AC74D-6817-2DF3-E6A0-805E2AD20F74}"/>
              </a:ext>
            </a:extLst>
          </p:cNvPr>
          <p:cNvGrpSpPr>
            <a:grpSpLocks/>
          </p:cNvGrpSpPr>
          <p:nvPr/>
        </p:nvGrpSpPr>
        <p:grpSpPr bwMode="auto">
          <a:xfrm>
            <a:off x="323850" y="2085975"/>
            <a:ext cx="7515225" cy="304800"/>
            <a:chOff x="204" y="1314"/>
            <a:chExt cx="4734" cy="192"/>
          </a:xfrm>
        </p:grpSpPr>
        <p:sp>
          <p:nvSpPr>
            <p:cNvPr id="878598" name="Line 6">
              <a:extLst>
                <a:ext uri="{FF2B5EF4-FFF2-40B4-BE49-F238E27FC236}">
                  <a16:creationId xmlns:a16="http://schemas.microsoft.com/office/drawing/2014/main" id="{7DB78FF8-0686-BC19-5DA2-1190459E5203}"/>
                </a:ext>
              </a:extLst>
            </p:cNvPr>
            <p:cNvSpPr>
              <a:spLocks noChangeShapeType="1"/>
            </p:cNvSpPr>
            <p:nvPr/>
          </p:nvSpPr>
          <p:spPr bwMode="auto">
            <a:xfrm>
              <a:off x="204" y="1314"/>
              <a:ext cx="55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8601" name="Line 9">
              <a:extLst>
                <a:ext uri="{FF2B5EF4-FFF2-40B4-BE49-F238E27FC236}">
                  <a16:creationId xmlns:a16="http://schemas.microsoft.com/office/drawing/2014/main" id="{E25E3649-B787-A9BA-D9B0-FF75C7D70CF4}"/>
                </a:ext>
              </a:extLst>
            </p:cNvPr>
            <p:cNvSpPr>
              <a:spLocks noChangeShapeType="1"/>
            </p:cNvSpPr>
            <p:nvPr/>
          </p:nvSpPr>
          <p:spPr bwMode="auto">
            <a:xfrm>
              <a:off x="4038" y="1314"/>
              <a:ext cx="90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8602" name="Line 10">
              <a:extLst>
                <a:ext uri="{FF2B5EF4-FFF2-40B4-BE49-F238E27FC236}">
                  <a16:creationId xmlns:a16="http://schemas.microsoft.com/office/drawing/2014/main" id="{EDDEDDCB-8335-46F1-4662-15BD02CE9698}"/>
                </a:ext>
              </a:extLst>
            </p:cNvPr>
            <p:cNvSpPr>
              <a:spLocks noChangeShapeType="1"/>
            </p:cNvSpPr>
            <p:nvPr/>
          </p:nvSpPr>
          <p:spPr bwMode="auto">
            <a:xfrm>
              <a:off x="618" y="1506"/>
              <a:ext cx="220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8607" name="Group 15">
            <a:extLst>
              <a:ext uri="{FF2B5EF4-FFF2-40B4-BE49-F238E27FC236}">
                <a16:creationId xmlns:a16="http://schemas.microsoft.com/office/drawing/2014/main" id="{8EE3B013-ECB6-9E07-4FF2-912F8D54C828}"/>
              </a:ext>
            </a:extLst>
          </p:cNvPr>
          <p:cNvGrpSpPr>
            <a:grpSpLocks/>
          </p:cNvGrpSpPr>
          <p:nvPr/>
        </p:nvGrpSpPr>
        <p:grpSpPr bwMode="auto">
          <a:xfrm>
            <a:off x="2857500" y="2400300"/>
            <a:ext cx="4552950" cy="323850"/>
            <a:chOff x="1800" y="1512"/>
            <a:chExt cx="2868" cy="204"/>
          </a:xfrm>
        </p:grpSpPr>
        <p:sp>
          <p:nvSpPr>
            <p:cNvPr id="878603" name="Line 11">
              <a:extLst>
                <a:ext uri="{FF2B5EF4-FFF2-40B4-BE49-F238E27FC236}">
                  <a16:creationId xmlns:a16="http://schemas.microsoft.com/office/drawing/2014/main" id="{9FC03DE2-1540-1734-63AE-8D385156DE39}"/>
                </a:ext>
              </a:extLst>
            </p:cNvPr>
            <p:cNvSpPr>
              <a:spLocks noChangeShapeType="1"/>
            </p:cNvSpPr>
            <p:nvPr/>
          </p:nvSpPr>
          <p:spPr bwMode="auto">
            <a:xfrm>
              <a:off x="3762" y="1512"/>
              <a:ext cx="90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8604" name="Line 12">
              <a:extLst>
                <a:ext uri="{FF2B5EF4-FFF2-40B4-BE49-F238E27FC236}">
                  <a16:creationId xmlns:a16="http://schemas.microsoft.com/office/drawing/2014/main" id="{94CE04BD-EA22-825B-9783-735F2F524AE7}"/>
                </a:ext>
              </a:extLst>
            </p:cNvPr>
            <p:cNvSpPr>
              <a:spLocks noChangeShapeType="1"/>
            </p:cNvSpPr>
            <p:nvPr/>
          </p:nvSpPr>
          <p:spPr bwMode="auto">
            <a:xfrm>
              <a:off x="1800" y="1716"/>
              <a:ext cx="259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8605" name="Line 13">
              <a:extLst>
                <a:ext uri="{FF2B5EF4-FFF2-40B4-BE49-F238E27FC236}">
                  <a16:creationId xmlns:a16="http://schemas.microsoft.com/office/drawing/2014/main" id="{2FB11A28-B5C5-7B50-7E8B-ABD0B2615504}"/>
                </a:ext>
              </a:extLst>
            </p:cNvPr>
            <p:cNvSpPr>
              <a:spLocks noChangeShapeType="1"/>
            </p:cNvSpPr>
            <p:nvPr/>
          </p:nvSpPr>
          <p:spPr bwMode="auto">
            <a:xfrm flipV="1">
              <a:off x="2964" y="1518"/>
              <a:ext cx="25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grpSp>
      <p:grpSp>
        <p:nvGrpSpPr>
          <p:cNvPr id="878614" name="Group 22">
            <a:extLst>
              <a:ext uri="{FF2B5EF4-FFF2-40B4-BE49-F238E27FC236}">
                <a16:creationId xmlns:a16="http://schemas.microsoft.com/office/drawing/2014/main" id="{00B1DE3F-7DD1-411F-47AD-591E70B446BA}"/>
              </a:ext>
            </a:extLst>
          </p:cNvPr>
          <p:cNvGrpSpPr>
            <a:grpSpLocks/>
          </p:cNvGrpSpPr>
          <p:nvPr/>
        </p:nvGrpSpPr>
        <p:grpSpPr bwMode="auto">
          <a:xfrm>
            <a:off x="295275" y="3648075"/>
            <a:ext cx="8391525" cy="942975"/>
            <a:chOff x="186" y="2298"/>
            <a:chExt cx="5286" cy="594"/>
          </a:xfrm>
        </p:grpSpPr>
        <p:sp>
          <p:nvSpPr>
            <p:cNvPr id="878599" name="Line 7">
              <a:extLst>
                <a:ext uri="{FF2B5EF4-FFF2-40B4-BE49-F238E27FC236}">
                  <a16:creationId xmlns:a16="http://schemas.microsoft.com/office/drawing/2014/main" id="{CE6B830B-2EB2-E877-56B4-31E5C01D381D}"/>
                </a:ext>
              </a:extLst>
            </p:cNvPr>
            <p:cNvSpPr>
              <a:spLocks noChangeShapeType="1"/>
            </p:cNvSpPr>
            <p:nvPr/>
          </p:nvSpPr>
          <p:spPr bwMode="auto">
            <a:xfrm flipV="1">
              <a:off x="186" y="2304"/>
              <a:ext cx="45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8608" name="Line 16">
              <a:extLst>
                <a:ext uri="{FF2B5EF4-FFF2-40B4-BE49-F238E27FC236}">
                  <a16:creationId xmlns:a16="http://schemas.microsoft.com/office/drawing/2014/main" id="{8EC594AE-2C42-DFFF-0CF5-FAC4D64B95A4}"/>
                </a:ext>
              </a:extLst>
            </p:cNvPr>
            <p:cNvSpPr>
              <a:spLocks noChangeShapeType="1"/>
            </p:cNvSpPr>
            <p:nvPr/>
          </p:nvSpPr>
          <p:spPr bwMode="auto">
            <a:xfrm>
              <a:off x="4818" y="2298"/>
              <a:ext cx="65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8609" name="Line 17">
              <a:extLst>
                <a:ext uri="{FF2B5EF4-FFF2-40B4-BE49-F238E27FC236}">
                  <a16:creationId xmlns:a16="http://schemas.microsoft.com/office/drawing/2014/main" id="{2D11ABFD-D446-82D1-6C21-32A5DB27C483}"/>
                </a:ext>
              </a:extLst>
            </p:cNvPr>
            <p:cNvSpPr>
              <a:spLocks noChangeShapeType="1"/>
            </p:cNvSpPr>
            <p:nvPr/>
          </p:nvSpPr>
          <p:spPr bwMode="auto">
            <a:xfrm>
              <a:off x="582" y="2496"/>
              <a:ext cx="142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8610" name="Line 18">
              <a:extLst>
                <a:ext uri="{FF2B5EF4-FFF2-40B4-BE49-F238E27FC236}">
                  <a16:creationId xmlns:a16="http://schemas.microsoft.com/office/drawing/2014/main" id="{DE3C3BBC-0638-489F-89C8-D1988E40036F}"/>
                </a:ext>
              </a:extLst>
            </p:cNvPr>
            <p:cNvSpPr>
              <a:spLocks noChangeShapeType="1"/>
            </p:cNvSpPr>
            <p:nvPr/>
          </p:nvSpPr>
          <p:spPr bwMode="auto">
            <a:xfrm>
              <a:off x="3636" y="2892"/>
              <a:ext cx="528"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8615" name="Group 23">
            <a:extLst>
              <a:ext uri="{FF2B5EF4-FFF2-40B4-BE49-F238E27FC236}">
                <a16:creationId xmlns:a16="http://schemas.microsoft.com/office/drawing/2014/main" id="{A371F78D-6D03-5866-463E-E27FA2528503}"/>
              </a:ext>
            </a:extLst>
          </p:cNvPr>
          <p:cNvGrpSpPr>
            <a:grpSpLocks/>
          </p:cNvGrpSpPr>
          <p:nvPr/>
        </p:nvGrpSpPr>
        <p:grpSpPr bwMode="auto">
          <a:xfrm>
            <a:off x="1190625" y="4276725"/>
            <a:ext cx="6038850" cy="9525"/>
            <a:chOff x="750" y="2694"/>
            <a:chExt cx="3804" cy="6"/>
          </a:xfrm>
        </p:grpSpPr>
        <p:sp>
          <p:nvSpPr>
            <p:cNvPr id="878611" name="Line 19">
              <a:extLst>
                <a:ext uri="{FF2B5EF4-FFF2-40B4-BE49-F238E27FC236}">
                  <a16:creationId xmlns:a16="http://schemas.microsoft.com/office/drawing/2014/main" id="{2FBC4035-CDEC-FB54-BBFD-A9162F52F062}"/>
                </a:ext>
              </a:extLst>
            </p:cNvPr>
            <p:cNvSpPr>
              <a:spLocks noChangeShapeType="1"/>
            </p:cNvSpPr>
            <p:nvPr/>
          </p:nvSpPr>
          <p:spPr bwMode="auto">
            <a:xfrm>
              <a:off x="750" y="2700"/>
              <a:ext cx="61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8612" name="Line 20">
              <a:extLst>
                <a:ext uri="{FF2B5EF4-FFF2-40B4-BE49-F238E27FC236}">
                  <a16:creationId xmlns:a16="http://schemas.microsoft.com/office/drawing/2014/main" id="{7C60416C-4512-598A-5EF4-B171E34FA292}"/>
                </a:ext>
              </a:extLst>
            </p:cNvPr>
            <p:cNvSpPr>
              <a:spLocks noChangeShapeType="1"/>
            </p:cNvSpPr>
            <p:nvPr/>
          </p:nvSpPr>
          <p:spPr bwMode="auto">
            <a:xfrm>
              <a:off x="1686" y="2694"/>
              <a:ext cx="61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8613" name="Line 21">
              <a:extLst>
                <a:ext uri="{FF2B5EF4-FFF2-40B4-BE49-F238E27FC236}">
                  <a16:creationId xmlns:a16="http://schemas.microsoft.com/office/drawing/2014/main" id="{26F5236B-6066-EDEA-ABC7-255B3A0BE8B8}"/>
                </a:ext>
              </a:extLst>
            </p:cNvPr>
            <p:cNvSpPr>
              <a:spLocks noChangeShapeType="1"/>
            </p:cNvSpPr>
            <p:nvPr/>
          </p:nvSpPr>
          <p:spPr bwMode="auto">
            <a:xfrm>
              <a:off x="4026" y="2694"/>
              <a:ext cx="528"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8620" name="Group 28">
            <a:extLst>
              <a:ext uri="{FF2B5EF4-FFF2-40B4-BE49-F238E27FC236}">
                <a16:creationId xmlns:a16="http://schemas.microsoft.com/office/drawing/2014/main" id="{CF2D570E-35CC-5D65-E862-E40B2ACE72B6}"/>
              </a:ext>
            </a:extLst>
          </p:cNvPr>
          <p:cNvGrpSpPr>
            <a:grpSpLocks/>
          </p:cNvGrpSpPr>
          <p:nvPr/>
        </p:nvGrpSpPr>
        <p:grpSpPr bwMode="auto">
          <a:xfrm>
            <a:off x="323850" y="5524500"/>
            <a:ext cx="8239125" cy="304800"/>
            <a:chOff x="204" y="3480"/>
            <a:chExt cx="5190" cy="192"/>
          </a:xfrm>
        </p:grpSpPr>
        <p:sp>
          <p:nvSpPr>
            <p:cNvPr id="878600" name="Line 8">
              <a:extLst>
                <a:ext uri="{FF2B5EF4-FFF2-40B4-BE49-F238E27FC236}">
                  <a16:creationId xmlns:a16="http://schemas.microsoft.com/office/drawing/2014/main" id="{48B7F85F-1E2D-29CB-20E3-5F2424E9B4CF}"/>
                </a:ext>
              </a:extLst>
            </p:cNvPr>
            <p:cNvSpPr>
              <a:spLocks noChangeShapeType="1"/>
            </p:cNvSpPr>
            <p:nvPr/>
          </p:nvSpPr>
          <p:spPr bwMode="auto">
            <a:xfrm flipV="1">
              <a:off x="204" y="3486"/>
              <a:ext cx="390"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8616" name="Line 24">
              <a:extLst>
                <a:ext uri="{FF2B5EF4-FFF2-40B4-BE49-F238E27FC236}">
                  <a16:creationId xmlns:a16="http://schemas.microsoft.com/office/drawing/2014/main" id="{BBEFB54A-85CC-FA02-8F31-457E3FE4DDEB}"/>
                </a:ext>
              </a:extLst>
            </p:cNvPr>
            <p:cNvSpPr>
              <a:spLocks noChangeShapeType="1"/>
            </p:cNvSpPr>
            <p:nvPr/>
          </p:nvSpPr>
          <p:spPr bwMode="auto">
            <a:xfrm>
              <a:off x="2706" y="3480"/>
              <a:ext cx="102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8617" name="Line 25">
              <a:extLst>
                <a:ext uri="{FF2B5EF4-FFF2-40B4-BE49-F238E27FC236}">
                  <a16:creationId xmlns:a16="http://schemas.microsoft.com/office/drawing/2014/main" id="{4526966C-7EC1-969B-BC98-25FA2ACC0B58}"/>
                </a:ext>
              </a:extLst>
            </p:cNvPr>
            <p:cNvSpPr>
              <a:spLocks noChangeShapeType="1"/>
            </p:cNvSpPr>
            <p:nvPr/>
          </p:nvSpPr>
          <p:spPr bwMode="auto">
            <a:xfrm>
              <a:off x="3894" y="3486"/>
              <a:ext cx="150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8619" name="Line 27">
              <a:extLst>
                <a:ext uri="{FF2B5EF4-FFF2-40B4-BE49-F238E27FC236}">
                  <a16:creationId xmlns:a16="http://schemas.microsoft.com/office/drawing/2014/main" id="{973A0897-1562-FDEA-747C-998F81C36D98}"/>
                </a:ext>
              </a:extLst>
            </p:cNvPr>
            <p:cNvSpPr>
              <a:spLocks noChangeShapeType="1"/>
            </p:cNvSpPr>
            <p:nvPr/>
          </p:nvSpPr>
          <p:spPr bwMode="auto">
            <a:xfrm>
              <a:off x="738" y="3672"/>
              <a:ext cx="204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78606"/>
                                        </p:tgtEl>
                                        <p:attrNameLst>
                                          <p:attrName>style.visibility</p:attrName>
                                        </p:attrNameLst>
                                      </p:cBhvr>
                                      <p:to>
                                        <p:strVal val="visible"/>
                                      </p:to>
                                    </p:set>
                                    <p:anim calcmode="lin" valueType="num">
                                      <p:cBhvr additive="base">
                                        <p:cTn id="7" dur="500" fill="hold"/>
                                        <p:tgtEl>
                                          <p:spTgt spid="878606"/>
                                        </p:tgtEl>
                                        <p:attrNameLst>
                                          <p:attrName>ppt_x</p:attrName>
                                        </p:attrNameLst>
                                      </p:cBhvr>
                                      <p:tavLst>
                                        <p:tav tm="0">
                                          <p:val>
                                            <p:strVal val="#ppt_x"/>
                                          </p:val>
                                        </p:tav>
                                        <p:tav tm="100000">
                                          <p:val>
                                            <p:strVal val="#ppt_x"/>
                                          </p:val>
                                        </p:tav>
                                      </p:tavLst>
                                    </p:anim>
                                    <p:anim calcmode="lin" valueType="num">
                                      <p:cBhvr additive="base">
                                        <p:cTn id="8" dur="500" fill="hold"/>
                                        <p:tgtEl>
                                          <p:spTgt spid="87860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78607"/>
                                        </p:tgtEl>
                                        <p:attrNameLst>
                                          <p:attrName>style.visibility</p:attrName>
                                        </p:attrNameLst>
                                      </p:cBhvr>
                                      <p:to>
                                        <p:strVal val="visible"/>
                                      </p:to>
                                    </p:set>
                                    <p:anim calcmode="lin" valueType="num">
                                      <p:cBhvr additive="base">
                                        <p:cTn id="13" dur="500" fill="hold"/>
                                        <p:tgtEl>
                                          <p:spTgt spid="878607"/>
                                        </p:tgtEl>
                                        <p:attrNameLst>
                                          <p:attrName>ppt_x</p:attrName>
                                        </p:attrNameLst>
                                      </p:cBhvr>
                                      <p:tavLst>
                                        <p:tav tm="0">
                                          <p:val>
                                            <p:strVal val="#ppt_x"/>
                                          </p:val>
                                        </p:tav>
                                        <p:tav tm="100000">
                                          <p:val>
                                            <p:strVal val="#ppt_x"/>
                                          </p:val>
                                        </p:tav>
                                      </p:tavLst>
                                    </p:anim>
                                    <p:anim calcmode="lin" valueType="num">
                                      <p:cBhvr additive="base">
                                        <p:cTn id="14" dur="500" fill="hold"/>
                                        <p:tgtEl>
                                          <p:spTgt spid="87860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78614"/>
                                        </p:tgtEl>
                                        <p:attrNameLst>
                                          <p:attrName>style.visibility</p:attrName>
                                        </p:attrNameLst>
                                      </p:cBhvr>
                                      <p:to>
                                        <p:strVal val="visible"/>
                                      </p:to>
                                    </p:set>
                                    <p:anim calcmode="lin" valueType="num">
                                      <p:cBhvr additive="base">
                                        <p:cTn id="19" dur="500" fill="hold"/>
                                        <p:tgtEl>
                                          <p:spTgt spid="878614"/>
                                        </p:tgtEl>
                                        <p:attrNameLst>
                                          <p:attrName>ppt_x</p:attrName>
                                        </p:attrNameLst>
                                      </p:cBhvr>
                                      <p:tavLst>
                                        <p:tav tm="0">
                                          <p:val>
                                            <p:strVal val="#ppt_x"/>
                                          </p:val>
                                        </p:tav>
                                        <p:tav tm="100000">
                                          <p:val>
                                            <p:strVal val="#ppt_x"/>
                                          </p:val>
                                        </p:tav>
                                      </p:tavLst>
                                    </p:anim>
                                    <p:anim calcmode="lin" valueType="num">
                                      <p:cBhvr additive="base">
                                        <p:cTn id="20" dur="500" fill="hold"/>
                                        <p:tgtEl>
                                          <p:spTgt spid="87861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78615"/>
                                        </p:tgtEl>
                                        <p:attrNameLst>
                                          <p:attrName>style.visibility</p:attrName>
                                        </p:attrNameLst>
                                      </p:cBhvr>
                                      <p:to>
                                        <p:strVal val="visible"/>
                                      </p:to>
                                    </p:set>
                                    <p:anim calcmode="lin" valueType="num">
                                      <p:cBhvr additive="base">
                                        <p:cTn id="25" dur="500" fill="hold"/>
                                        <p:tgtEl>
                                          <p:spTgt spid="878615"/>
                                        </p:tgtEl>
                                        <p:attrNameLst>
                                          <p:attrName>ppt_x</p:attrName>
                                        </p:attrNameLst>
                                      </p:cBhvr>
                                      <p:tavLst>
                                        <p:tav tm="0">
                                          <p:val>
                                            <p:strVal val="#ppt_x"/>
                                          </p:val>
                                        </p:tav>
                                        <p:tav tm="100000">
                                          <p:val>
                                            <p:strVal val="#ppt_x"/>
                                          </p:val>
                                        </p:tav>
                                      </p:tavLst>
                                    </p:anim>
                                    <p:anim calcmode="lin" valueType="num">
                                      <p:cBhvr additive="base">
                                        <p:cTn id="26" dur="500" fill="hold"/>
                                        <p:tgtEl>
                                          <p:spTgt spid="87861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78620"/>
                                        </p:tgtEl>
                                        <p:attrNameLst>
                                          <p:attrName>style.visibility</p:attrName>
                                        </p:attrNameLst>
                                      </p:cBhvr>
                                      <p:to>
                                        <p:strVal val="visible"/>
                                      </p:to>
                                    </p:set>
                                    <p:anim calcmode="lin" valueType="num">
                                      <p:cBhvr additive="base">
                                        <p:cTn id="31" dur="500" fill="hold"/>
                                        <p:tgtEl>
                                          <p:spTgt spid="878620"/>
                                        </p:tgtEl>
                                        <p:attrNameLst>
                                          <p:attrName>ppt_x</p:attrName>
                                        </p:attrNameLst>
                                      </p:cBhvr>
                                      <p:tavLst>
                                        <p:tav tm="0">
                                          <p:val>
                                            <p:strVal val="#ppt_x"/>
                                          </p:val>
                                        </p:tav>
                                        <p:tav tm="100000">
                                          <p:val>
                                            <p:strVal val="#ppt_x"/>
                                          </p:val>
                                        </p:tav>
                                      </p:tavLst>
                                    </p:anim>
                                    <p:anim calcmode="lin" valueType="num">
                                      <p:cBhvr additive="base">
                                        <p:cTn id="32" dur="500" fill="hold"/>
                                        <p:tgtEl>
                                          <p:spTgt spid="8786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幻灯片编号占位符 5">
            <a:extLst>
              <a:ext uri="{FF2B5EF4-FFF2-40B4-BE49-F238E27FC236}">
                <a16:creationId xmlns:a16="http://schemas.microsoft.com/office/drawing/2014/main" id="{3F523A3C-B0A7-2315-6BA9-EB41F8018167}"/>
              </a:ext>
            </a:extLst>
          </p:cNvPr>
          <p:cNvSpPr>
            <a:spLocks noGrp="1"/>
          </p:cNvSpPr>
          <p:nvPr>
            <p:ph type="sldNum" sz="quarter" idx="12"/>
          </p:nvPr>
        </p:nvSpPr>
        <p:spPr/>
        <p:txBody>
          <a:bodyPr/>
          <a:lstStyle/>
          <a:p>
            <a:fld id="{AEBB1953-A9BE-47A5-8E3D-EC35018F846C}" type="slidenum">
              <a:rPr lang="zh-CN" altLang="en-US"/>
              <a:pPr/>
              <a:t>457</a:t>
            </a:fld>
            <a:endParaRPr lang="en-US" altLang="zh-CN"/>
          </a:p>
        </p:txBody>
      </p:sp>
      <p:sp>
        <p:nvSpPr>
          <p:cNvPr id="879618" name="Rectangle 2">
            <a:extLst>
              <a:ext uri="{FF2B5EF4-FFF2-40B4-BE49-F238E27FC236}">
                <a16:creationId xmlns:a16="http://schemas.microsoft.com/office/drawing/2014/main" id="{2A231CE6-5AC4-9D57-EC87-C75282FC07AB}"/>
              </a:ext>
            </a:extLst>
          </p:cNvPr>
          <p:cNvSpPr>
            <a:spLocks noGrp="1" noChangeArrowheads="1"/>
          </p:cNvSpPr>
          <p:nvPr>
            <p:ph type="title"/>
          </p:nvPr>
        </p:nvSpPr>
        <p:spPr/>
        <p:txBody>
          <a:bodyPr/>
          <a:lstStyle/>
          <a:p>
            <a:pPr>
              <a:defRPr/>
            </a:pPr>
            <a:r>
              <a:rPr lang="en-US" altLang="zh-CN" sz="2400" b="1">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其它注意问题</a:t>
            </a:r>
          </a:p>
        </p:txBody>
      </p:sp>
      <p:pic>
        <p:nvPicPr>
          <p:cNvPr id="32771" name="Picture 4">
            <a:extLst>
              <a:ext uri="{FF2B5EF4-FFF2-40B4-BE49-F238E27FC236}">
                <a16:creationId xmlns:a16="http://schemas.microsoft.com/office/drawing/2014/main" id="{DED2F40F-7FAB-39FE-29EB-CEF6D8CDC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1900238"/>
            <a:ext cx="8529637"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5">
            <a:extLst>
              <a:ext uri="{FF2B5EF4-FFF2-40B4-BE49-F238E27FC236}">
                <a16:creationId xmlns:a16="http://schemas.microsoft.com/office/drawing/2014/main" id="{DC7BC0F5-B1E6-2F81-7BF2-A031C30AD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3576638"/>
            <a:ext cx="85232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9623" name="AutoShape 4">
            <a:extLst>
              <a:ext uri="{FF2B5EF4-FFF2-40B4-BE49-F238E27FC236}">
                <a16:creationId xmlns:a16="http://schemas.microsoft.com/office/drawing/2014/main" id="{13EF21E5-FF1A-4D68-C4C3-38B5EE36A4FA}"/>
              </a:ext>
            </a:extLst>
          </p:cNvPr>
          <p:cNvSpPr>
            <a:spLocks noChangeArrowheads="1"/>
          </p:cNvSpPr>
          <p:nvPr/>
        </p:nvSpPr>
        <p:spPr bwMode="auto">
          <a:xfrm>
            <a:off x="7229475" y="877888"/>
            <a:ext cx="1625600" cy="847725"/>
          </a:xfrm>
          <a:prstGeom prst="cloudCallout">
            <a:avLst>
              <a:gd name="adj1" fmla="val 53514"/>
              <a:gd name="adj2" fmla="val 71912"/>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4)</a:t>
            </a:r>
            <a:r>
              <a:rPr lang="zh-CN" altLang="en-US" sz="1200"/>
              <a:t>分布式数据库如何保证一事务的原子性</a:t>
            </a:r>
            <a:r>
              <a:rPr lang="en-US" altLang="zh-CN" sz="1200"/>
              <a:t>? </a:t>
            </a:r>
          </a:p>
        </p:txBody>
      </p:sp>
      <p:sp>
        <p:nvSpPr>
          <p:cNvPr id="879624" name="AutoShape 4">
            <a:extLst>
              <a:ext uri="{FF2B5EF4-FFF2-40B4-BE49-F238E27FC236}">
                <a16:creationId xmlns:a16="http://schemas.microsoft.com/office/drawing/2014/main" id="{29479E57-77A4-7F1E-83D4-C1725C12BBA1}"/>
              </a:ext>
            </a:extLst>
          </p:cNvPr>
          <p:cNvSpPr>
            <a:spLocks noChangeArrowheads="1"/>
          </p:cNvSpPr>
          <p:nvPr/>
        </p:nvSpPr>
        <p:spPr bwMode="auto">
          <a:xfrm>
            <a:off x="161925" y="973138"/>
            <a:ext cx="1625600" cy="619125"/>
          </a:xfrm>
          <a:prstGeom prst="cloudCallout">
            <a:avLst>
              <a:gd name="adj1" fmla="val -49023"/>
              <a:gd name="adj2" fmla="val 76921"/>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t>3)</a:t>
            </a:r>
            <a:r>
              <a:rPr lang="zh-CN" altLang="en-US" sz="1200"/>
              <a:t>什么是异构分布式数据库</a:t>
            </a:r>
            <a:r>
              <a:rPr lang="en-US" altLang="zh-CN" sz="1200"/>
              <a:t>? </a:t>
            </a:r>
          </a:p>
        </p:txBody>
      </p:sp>
      <p:grpSp>
        <p:nvGrpSpPr>
          <p:cNvPr id="879631" name="Group 15">
            <a:extLst>
              <a:ext uri="{FF2B5EF4-FFF2-40B4-BE49-F238E27FC236}">
                <a16:creationId xmlns:a16="http://schemas.microsoft.com/office/drawing/2014/main" id="{0E204E46-532D-E0F1-3344-F3F0DF6C6E83}"/>
              </a:ext>
            </a:extLst>
          </p:cNvPr>
          <p:cNvGrpSpPr>
            <a:grpSpLocks/>
          </p:cNvGrpSpPr>
          <p:nvPr/>
        </p:nvGrpSpPr>
        <p:grpSpPr bwMode="auto">
          <a:xfrm>
            <a:off x="663575" y="1608138"/>
            <a:ext cx="6032500" cy="839787"/>
            <a:chOff x="418" y="1013"/>
            <a:chExt cx="3800" cy="529"/>
          </a:xfrm>
        </p:grpSpPr>
        <p:sp>
          <p:nvSpPr>
            <p:cNvPr id="879625" name="Rectangle 9">
              <a:extLst>
                <a:ext uri="{FF2B5EF4-FFF2-40B4-BE49-F238E27FC236}">
                  <a16:creationId xmlns:a16="http://schemas.microsoft.com/office/drawing/2014/main" id="{2A007C3B-BD6B-5B07-9F9F-F87F1EB3B92B}"/>
                </a:ext>
              </a:extLst>
            </p:cNvPr>
            <p:cNvSpPr>
              <a:spLocks noChangeArrowheads="1"/>
            </p:cNvSpPr>
            <p:nvPr/>
          </p:nvSpPr>
          <p:spPr bwMode="auto">
            <a:xfrm>
              <a:off x="418" y="1013"/>
              <a:ext cx="11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eaLnBrk="0" hangingPunct="0">
                <a:defRPr/>
              </a:pPr>
              <a:r>
                <a:rPr lang="zh-CN" altLang="en-US" sz="1400">
                  <a:solidFill>
                    <a:srgbClr val="0066FF"/>
                  </a:solidFill>
                </a:rPr>
                <a:t>异构分布式数据库：</a:t>
              </a:r>
            </a:p>
          </p:txBody>
        </p:sp>
        <p:sp>
          <p:nvSpPr>
            <p:cNvPr id="879627" name="Line 11">
              <a:extLst>
                <a:ext uri="{FF2B5EF4-FFF2-40B4-BE49-F238E27FC236}">
                  <a16:creationId xmlns:a16="http://schemas.microsoft.com/office/drawing/2014/main" id="{B250C468-D021-5DC1-1EA6-57EDEFDA46EA}"/>
                </a:ext>
              </a:extLst>
            </p:cNvPr>
            <p:cNvSpPr>
              <a:spLocks noChangeShapeType="1"/>
            </p:cNvSpPr>
            <p:nvPr/>
          </p:nvSpPr>
          <p:spPr bwMode="auto">
            <a:xfrm>
              <a:off x="816" y="1362"/>
              <a:ext cx="37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29" name="Line 13">
              <a:extLst>
                <a:ext uri="{FF2B5EF4-FFF2-40B4-BE49-F238E27FC236}">
                  <a16:creationId xmlns:a16="http://schemas.microsoft.com/office/drawing/2014/main" id="{817B6128-669E-86FF-6374-DC56A9C72FA5}"/>
                </a:ext>
              </a:extLst>
            </p:cNvPr>
            <p:cNvSpPr>
              <a:spLocks noChangeShapeType="1"/>
            </p:cNvSpPr>
            <p:nvPr/>
          </p:nvSpPr>
          <p:spPr bwMode="auto">
            <a:xfrm>
              <a:off x="2874" y="1368"/>
              <a:ext cx="134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defRPr/>
              </a:pPr>
              <a:endParaRPr lang="zh-CN" altLang="en-US">
                <a:latin typeface="Helvetica" charset="0"/>
              </a:endParaRPr>
            </a:p>
          </p:txBody>
        </p:sp>
        <p:sp>
          <p:nvSpPr>
            <p:cNvPr id="879630" name="Line 14">
              <a:extLst>
                <a:ext uri="{FF2B5EF4-FFF2-40B4-BE49-F238E27FC236}">
                  <a16:creationId xmlns:a16="http://schemas.microsoft.com/office/drawing/2014/main" id="{5C3D141D-B363-405D-5A85-8E9B32A58E0B}"/>
                </a:ext>
              </a:extLst>
            </p:cNvPr>
            <p:cNvSpPr>
              <a:spLocks noChangeShapeType="1"/>
            </p:cNvSpPr>
            <p:nvPr/>
          </p:nvSpPr>
          <p:spPr bwMode="auto">
            <a:xfrm>
              <a:off x="1956" y="1542"/>
              <a:ext cx="177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9637" name="Group 21">
            <a:extLst>
              <a:ext uri="{FF2B5EF4-FFF2-40B4-BE49-F238E27FC236}">
                <a16:creationId xmlns:a16="http://schemas.microsoft.com/office/drawing/2014/main" id="{87BF3AE2-0C9F-B2A1-0FA7-D967F899B285}"/>
              </a:ext>
            </a:extLst>
          </p:cNvPr>
          <p:cNvGrpSpPr>
            <a:grpSpLocks/>
          </p:cNvGrpSpPr>
          <p:nvPr/>
        </p:nvGrpSpPr>
        <p:grpSpPr bwMode="auto">
          <a:xfrm>
            <a:off x="333375" y="2752725"/>
            <a:ext cx="8420100" cy="561975"/>
            <a:chOff x="210" y="1734"/>
            <a:chExt cx="5304" cy="354"/>
          </a:xfrm>
        </p:grpSpPr>
        <p:sp>
          <p:nvSpPr>
            <p:cNvPr id="879632" name="Line 16">
              <a:extLst>
                <a:ext uri="{FF2B5EF4-FFF2-40B4-BE49-F238E27FC236}">
                  <a16:creationId xmlns:a16="http://schemas.microsoft.com/office/drawing/2014/main" id="{D946563A-6F32-5439-92D2-544BD75913D0}"/>
                </a:ext>
              </a:extLst>
            </p:cNvPr>
            <p:cNvSpPr>
              <a:spLocks noChangeShapeType="1"/>
            </p:cNvSpPr>
            <p:nvPr/>
          </p:nvSpPr>
          <p:spPr bwMode="auto">
            <a:xfrm>
              <a:off x="4422" y="1734"/>
              <a:ext cx="342"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33" name="Line 17">
              <a:extLst>
                <a:ext uri="{FF2B5EF4-FFF2-40B4-BE49-F238E27FC236}">
                  <a16:creationId xmlns:a16="http://schemas.microsoft.com/office/drawing/2014/main" id="{6FBEDB96-B1C7-4998-4E70-459BF74FCC11}"/>
                </a:ext>
              </a:extLst>
            </p:cNvPr>
            <p:cNvSpPr>
              <a:spLocks noChangeShapeType="1"/>
            </p:cNvSpPr>
            <p:nvPr/>
          </p:nvSpPr>
          <p:spPr bwMode="auto">
            <a:xfrm>
              <a:off x="1194" y="1914"/>
              <a:ext cx="139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34" name="Line 18">
              <a:extLst>
                <a:ext uri="{FF2B5EF4-FFF2-40B4-BE49-F238E27FC236}">
                  <a16:creationId xmlns:a16="http://schemas.microsoft.com/office/drawing/2014/main" id="{75913B80-5D8C-7FBA-622F-903F7FE09088}"/>
                </a:ext>
              </a:extLst>
            </p:cNvPr>
            <p:cNvSpPr>
              <a:spLocks noChangeShapeType="1"/>
            </p:cNvSpPr>
            <p:nvPr/>
          </p:nvSpPr>
          <p:spPr bwMode="auto">
            <a:xfrm>
              <a:off x="4698" y="1914"/>
              <a:ext cx="81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35" name="Line 19">
              <a:extLst>
                <a:ext uri="{FF2B5EF4-FFF2-40B4-BE49-F238E27FC236}">
                  <a16:creationId xmlns:a16="http://schemas.microsoft.com/office/drawing/2014/main" id="{FAEA63EC-89F0-AAB4-37E3-410254C38EA0}"/>
                </a:ext>
              </a:extLst>
            </p:cNvPr>
            <p:cNvSpPr>
              <a:spLocks noChangeShapeType="1"/>
            </p:cNvSpPr>
            <p:nvPr/>
          </p:nvSpPr>
          <p:spPr bwMode="auto">
            <a:xfrm>
              <a:off x="210" y="2088"/>
              <a:ext cx="61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36" name="Line 20">
              <a:extLst>
                <a:ext uri="{FF2B5EF4-FFF2-40B4-BE49-F238E27FC236}">
                  <a16:creationId xmlns:a16="http://schemas.microsoft.com/office/drawing/2014/main" id="{5B860A1C-4AA0-5114-8266-7AC437223699}"/>
                </a:ext>
              </a:extLst>
            </p:cNvPr>
            <p:cNvSpPr>
              <a:spLocks noChangeShapeType="1"/>
            </p:cNvSpPr>
            <p:nvPr/>
          </p:nvSpPr>
          <p:spPr bwMode="auto">
            <a:xfrm>
              <a:off x="4242" y="2088"/>
              <a:ext cx="618"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9642" name="Group 26">
            <a:extLst>
              <a:ext uri="{FF2B5EF4-FFF2-40B4-BE49-F238E27FC236}">
                <a16:creationId xmlns:a16="http://schemas.microsoft.com/office/drawing/2014/main" id="{11708229-7940-BE84-2E20-540C024B3FBF}"/>
              </a:ext>
            </a:extLst>
          </p:cNvPr>
          <p:cNvGrpSpPr>
            <a:grpSpLocks/>
          </p:cNvGrpSpPr>
          <p:nvPr/>
        </p:nvGrpSpPr>
        <p:grpSpPr bwMode="auto">
          <a:xfrm>
            <a:off x="587375" y="3313113"/>
            <a:ext cx="7842250" cy="830262"/>
            <a:chOff x="370" y="2087"/>
            <a:chExt cx="4940" cy="523"/>
          </a:xfrm>
        </p:grpSpPr>
        <p:sp>
          <p:nvSpPr>
            <p:cNvPr id="879626" name="Rectangle 10">
              <a:extLst>
                <a:ext uri="{FF2B5EF4-FFF2-40B4-BE49-F238E27FC236}">
                  <a16:creationId xmlns:a16="http://schemas.microsoft.com/office/drawing/2014/main" id="{B28E2EC6-6CC0-2593-24A8-AD29B248D642}"/>
                </a:ext>
              </a:extLst>
            </p:cNvPr>
            <p:cNvSpPr>
              <a:spLocks noChangeArrowheads="1"/>
            </p:cNvSpPr>
            <p:nvPr/>
          </p:nvSpPr>
          <p:spPr bwMode="auto">
            <a:xfrm>
              <a:off x="370" y="2087"/>
              <a:ext cx="134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000" b="1">
                  <a:solidFill>
                    <a:schemeClr val="tx2"/>
                  </a:solidFill>
                  <a:latin typeface="Helvetica" charset="0"/>
                  <a:ea typeface="宋体" panose="02010600030101010101" pitchFamily="2" charset="-122"/>
                </a:defRPr>
              </a:lvl1pPr>
              <a:lvl2pPr marL="742950" indent="-285750">
                <a:defRPr sz="1000" b="1">
                  <a:solidFill>
                    <a:schemeClr val="tx2"/>
                  </a:solidFill>
                  <a:latin typeface="Helvetica" charset="0"/>
                  <a:ea typeface="宋体" panose="02010600030101010101" pitchFamily="2" charset="-122"/>
                </a:defRPr>
              </a:lvl2pPr>
              <a:lvl3pPr marL="1143000" indent="-228600">
                <a:defRPr sz="1000" b="1">
                  <a:solidFill>
                    <a:schemeClr val="tx2"/>
                  </a:solidFill>
                  <a:latin typeface="Helvetica" charset="0"/>
                  <a:ea typeface="宋体" panose="02010600030101010101" pitchFamily="2" charset="-122"/>
                </a:defRPr>
              </a:lvl3pPr>
              <a:lvl4pPr marL="1600200" indent="-228600">
                <a:defRPr sz="1000" b="1">
                  <a:solidFill>
                    <a:schemeClr val="tx2"/>
                  </a:solidFill>
                  <a:latin typeface="Helvetica" charset="0"/>
                  <a:ea typeface="宋体" panose="02010600030101010101" pitchFamily="2" charset="-122"/>
                </a:defRPr>
              </a:lvl4pPr>
              <a:lvl5pPr marL="2057400" indent="-228600">
                <a:defRPr sz="1000" b="1">
                  <a:solidFill>
                    <a:schemeClr val="tx2"/>
                  </a:solidFill>
                  <a:latin typeface="Helvetica" charset="0"/>
                  <a:ea typeface="宋体" panose="02010600030101010101" pitchFamily="2" charset="-122"/>
                </a:defRPr>
              </a:lvl5pPr>
              <a:lvl6pPr marL="25146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6pPr>
              <a:lvl7pPr marL="29718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7pPr>
              <a:lvl8pPr marL="34290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8pPr>
              <a:lvl9pPr marL="3886200" indent="-228600" eaLnBrk="0" fontAlgn="base" hangingPunct="0">
                <a:spcBef>
                  <a:spcPct val="0"/>
                </a:spcBef>
                <a:spcAft>
                  <a:spcPct val="0"/>
                </a:spcAft>
                <a:defRPr sz="1000" b="1">
                  <a:solidFill>
                    <a:schemeClr val="tx2"/>
                  </a:solidFill>
                  <a:latin typeface="Helvetica" charset="0"/>
                  <a:ea typeface="宋体" panose="02010600030101010101" pitchFamily="2" charset="-122"/>
                </a:defRPr>
              </a:lvl9pPr>
            </a:lstStyle>
            <a:p>
              <a:pPr eaLnBrk="0" hangingPunct="0">
                <a:defRPr/>
              </a:pPr>
              <a:r>
                <a:rPr lang="zh-CN" altLang="en-US" sz="1400">
                  <a:solidFill>
                    <a:srgbClr val="0066FF"/>
                  </a:solidFill>
                </a:rPr>
                <a:t>保持事务原子性的方法：</a:t>
              </a:r>
            </a:p>
          </p:txBody>
        </p:sp>
        <p:sp>
          <p:nvSpPr>
            <p:cNvPr id="879638" name="Line 22">
              <a:extLst>
                <a:ext uri="{FF2B5EF4-FFF2-40B4-BE49-F238E27FC236}">
                  <a16:creationId xmlns:a16="http://schemas.microsoft.com/office/drawing/2014/main" id="{65C60F0E-F372-C1EC-64C8-31C47B607D9C}"/>
                </a:ext>
              </a:extLst>
            </p:cNvPr>
            <p:cNvSpPr>
              <a:spLocks noChangeShapeType="1"/>
            </p:cNvSpPr>
            <p:nvPr/>
          </p:nvSpPr>
          <p:spPr bwMode="auto">
            <a:xfrm>
              <a:off x="3198" y="2418"/>
              <a:ext cx="26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39" name="Line 23">
              <a:extLst>
                <a:ext uri="{FF2B5EF4-FFF2-40B4-BE49-F238E27FC236}">
                  <a16:creationId xmlns:a16="http://schemas.microsoft.com/office/drawing/2014/main" id="{AABE1E78-EF23-1EB7-3286-5839CBB25524}"/>
                </a:ext>
              </a:extLst>
            </p:cNvPr>
            <p:cNvSpPr>
              <a:spLocks noChangeShapeType="1"/>
            </p:cNvSpPr>
            <p:nvPr/>
          </p:nvSpPr>
          <p:spPr bwMode="auto">
            <a:xfrm>
              <a:off x="3810" y="2424"/>
              <a:ext cx="150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40" name="Line 24">
              <a:extLst>
                <a:ext uri="{FF2B5EF4-FFF2-40B4-BE49-F238E27FC236}">
                  <a16:creationId xmlns:a16="http://schemas.microsoft.com/office/drawing/2014/main" id="{37D268F5-86E9-667F-8581-70F9DEF4EFFB}"/>
                </a:ext>
              </a:extLst>
            </p:cNvPr>
            <p:cNvSpPr>
              <a:spLocks noChangeShapeType="1"/>
            </p:cNvSpPr>
            <p:nvPr/>
          </p:nvSpPr>
          <p:spPr bwMode="auto">
            <a:xfrm>
              <a:off x="1884" y="2610"/>
              <a:ext cx="240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41" name="Line 25">
              <a:extLst>
                <a:ext uri="{FF2B5EF4-FFF2-40B4-BE49-F238E27FC236}">
                  <a16:creationId xmlns:a16="http://schemas.microsoft.com/office/drawing/2014/main" id="{4F589FE4-4BBD-8304-4357-8C7BDEF98A09}"/>
                </a:ext>
              </a:extLst>
            </p:cNvPr>
            <p:cNvSpPr>
              <a:spLocks noChangeShapeType="1"/>
            </p:cNvSpPr>
            <p:nvPr/>
          </p:nvSpPr>
          <p:spPr bwMode="auto">
            <a:xfrm>
              <a:off x="4470" y="2610"/>
              <a:ext cx="57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9656" name="Group 40">
            <a:extLst>
              <a:ext uri="{FF2B5EF4-FFF2-40B4-BE49-F238E27FC236}">
                <a16:creationId xmlns:a16="http://schemas.microsoft.com/office/drawing/2014/main" id="{01D96C29-86F3-5B28-B786-6A8075D1E372}"/>
              </a:ext>
            </a:extLst>
          </p:cNvPr>
          <p:cNvGrpSpPr>
            <a:grpSpLocks/>
          </p:cNvGrpSpPr>
          <p:nvPr/>
        </p:nvGrpSpPr>
        <p:grpSpPr bwMode="auto">
          <a:xfrm>
            <a:off x="285750" y="4438650"/>
            <a:ext cx="8515350" cy="1181100"/>
            <a:chOff x="180" y="2796"/>
            <a:chExt cx="5364" cy="744"/>
          </a:xfrm>
        </p:grpSpPr>
        <p:sp>
          <p:nvSpPr>
            <p:cNvPr id="879643" name="Line 27">
              <a:extLst>
                <a:ext uri="{FF2B5EF4-FFF2-40B4-BE49-F238E27FC236}">
                  <a16:creationId xmlns:a16="http://schemas.microsoft.com/office/drawing/2014/main" id="{A83A05FA-EEF2-041B-4E70-8CBFE10E98DE}"/>
                </a:ext>
              </a:extLst>
            </p:cNvPr>
            <p:cNvSpPr>
              <a:spLocks noChangeShapeType="1"/>
            </p:cNvSpPr>
            <p:nvPr/>
          </p:nvSpPr>
          <p:spPr bwMode="auto">
            <a:xfrm>
              <a:off x="2352" y="2796"/>
              <a:ext cx="558"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44" name="Line 28">
              <a:extLst>
                <a:ext uri="{FF2B5EF4-FFF2-40B4-BE49-F238E27FC236}">
                  <a16:creationId xmlns:a16="http://schemas.microsoft.com/office/drawing/2014/main" id="{AE2A09BF-3612-D0BD-8E37-A9A70656BDC3}"/>
                </a:ext>
              </a:extLst>
            </p:cNvPr>
            <p:cNvSpPr>
              <a:spLocks noChangeShapeType="1"/>
            </p:cNvSpPr>
            <p:nvPr/>
          </p:nvSpPr>
          <p:spPr bwMode="auto">
            <a:xfrm>
              <a:off x="396" y="3150"/>
              <a:ext cx="204" cy="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45" name="Line 29">
              <a:extLst>
                <a:ext uri="{FF2B5EF4-FFF2-40B4-BE49-F238E27FC236}">
                  <a16:creationId xmlns:a16="http://schemas.microsoft.com/office/drawing/2014/main" id="{F983941D-4C24-F0AF-93B9-0BE806F9F1CA}"/>
                </a:ext>
              </a:extLst>
            </p:cNvPr>
            <p:cNvSpPr>
              <a:spLocks noChangeShapeType="1"/>
            </p:cNvSpPr>
            <p:nvPr/>
          </p:nvSpPr>
          <p:spPr bwMode="auto">
            <a:xfrm>
              <a:off x="1398" y="3174"/>
              <a:ext cx="43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46" name="Line 30">
              <a:extLst>
                <a:ext uri="{FF2B5EF4-FFF2-40B4-BE49-F238E27FC236}">
                  <a16:creationId xmlns:a16="http://schemas.microsoft.com/office/drawing/2014/main" id="{8AE43284-FD82-53A0-BCEC-FF9FAF5DA0CD}"/>
                </a:ext>
              </a:extLst>
            </p:cNvPr>
            <p:cNvSpPr>
              <a:spLocks noChangeShapeType="1"/>
            </p:cNvSpPr>
            <p:nvPr/>
          </p:nvSpPr>
          <p:spPr bwMode="auto">
            <a:xfrm>
              <a:off x="2580" y="3174"/>
              <a:ext cx="74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47" name="Line 31">
              <a:extLst>
                <a:ext uri="{FF2B5EF4-FFF2-40B4-BE49-F238E27FC236}">
                  <a16:creationId xmlns:a16="http://schemas.microsoft.com/office/drawing/2014/main" id="{CA56A668-E47E-52C6-3EA2-CCF903458E61}"/>
                </a:ext>
              </a:extLst>
            </p:cNvPr>
            <p:cNvSpPr>
              <a:spLocks noChangeShapeType="1"/>
            </p:cNvSpPr>
            <p:nvPr/>
          </p:nvSpPr>
          <p:spPr bwMode="auto">
            <a:xfrm>
              <a:off x="4674" y="3168"/>
              <a:ext cx="86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48" name="Line 32">
              <a:extLst>
                <a:ext uri="{FF2B5EF4-FFF2-40B4-BE49-F238E27FC236}">
                  <a16:creationId xmlns:a16="http://schemas.microsoft.com/office/drawing/2014/main" id="{0172E0F9-3242-C8DA-5A60-8BC59BFE2260}"/>
                </a:ext>
              </a:extLst>
            </p:cNvPr>
            <p:cNvSpPr>
              <a:spLocks noChangeShapeType="1"/>
            </p:cNvSpPr>
            <p:nvPr/>
          </p:nvSpPr>
          <p:spPr bwMode="auto">
            <a:xfrm>
              <a:off x="180" y="3348"/>
              <a:ext cx="20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49" name="Line 33">
              <a:extLst>
                <a:ext uri="{FF2B5EF4-FFF2-40B4-BE49-F238E27FC236}">
                  <a16:creationId xmlns:a16="http://schemas.microsoft.com/office/drawing/2014/main" id="{05E53EE4-6D0D-4BD0-6C3E-93DA6A465B73}"/>
                </a:ext>
              </a:extLst>
            </p:cNvPr>
            <p:cNvSpPr>
              <a:spLocks noChangeShapeType="1"/>
            </p:cNvSpPr>
            <p:nvPr/>
          </p:nvSpPr>
          <p:spPr bwMode="auto">
            <a:xfrm>
              <a:off x="2952" y="3348"/>
              <a:ext cx="216"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50" name="Line 34">
              <a:extLst>
                <a:ext uri="{FF2B5EF4-FFF2-40B4-BE49-F238E27FC236}">
                  <a16:creationId xmlns:a16="http://schemas.microsoft.com/office/drawing/2014/main" id="{FA0983CA-7AA7-7A32-9A1B-A6F2DFBBFF6B}"/>
                </a:ext>
              </a:extLst>
            </p:cNvPr>
            <p:cNvSpPr>
              <a:spLocks noChangeShapeType="1"/>
            </p:cNvSpPr>
            <p:nvPr/>
          </p:nvSpPr>
          <p:spPr bwMode="auto">
            <a:xfrm>
              <a:off x="4788" y="3348"/>
              <a:ext cx="75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51" name="Line 35">
              <a:extLst>
                <a:ext uri="{FF2B5EF4-FFF2-40B4-BE49-F238E27FC236}">
                  <a16:creationId xmlns:a16="http://schemas.microsoft.com/office/drawing/2014/main" id="{0F093156-1007-4F9A-A265-7A9A93026C2B}"/>
                </a:ext>
              </a:extLst>
            </p:cNvPr>
            <p:cNvSpPr>
              <a:spLocks noChangeShapeType="1"/>
            </p:cNvSpPr>
            <p:nvPr/>
          </p:nvSpPr>
          <p:spPr bwMode="auto">
            <a:xfrm>
              <a:off x="546" y="3540"/>
              <a:ext cx="142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grpSp>
        <p:nvGrpSpPr>
          <p:cNvPr id="879657" name="Group 41">
            <a:extLst>
              <a:ext uri="{FF2B5EF4-FFF2-40B4-BE49-F238E27FC236}">
                <a16:creationId xmlns:a16="http://schemas.microsoft.com/office/drawing/2014/main" id="{7834CAD3-EE40-D182-7043-55BE1370FA5B}"/>
              </a:ext>
            </a:extLst>
          </p:cNvPr>
          <p:cNvGrpSpPr>
            <a:grpSpLocks/>
          </p:cNvGrpSpPr>
          <p:nvPr/>
        </p:nvGrpSpPr>
        <p:grpSpPr bwMode="auto">
          <a:xfrm>
            <a:off x="285750" y="5610225"/>
            <a:ext cx="8486775" cy="304800"/>
            <a:chOff x="180" y="3534"/>
            <a:chExt cx="5346" cy="192"/>
          </a:xfrm>
        </p:grpSpPr>
        <p:sp>
          <p:nvSpPr>
            <p:cNvPr id="879652" name="Line 36">
              <a:extLst>
                <a:ext uri="{FF2B5EF4-FFF2-40B4-BE49-F238E27FC236}">
                  <a16:creationId xmlns:a16="http://schemas.microsoft.com/office/drawing/2014/main" id="{037818BB-3C55-58EA-AAB0-427064AAFFDE}"/>
                </a:ext>
              </a:extLst>
            </p:cNvPr>
            <p:cNvSpPr>
              <a:spLocks noChangeShapeType="1"/>
            </p:cNvSpPr>
            <p:nvPr/>
          </p:nvSpPr>
          <p:spPr bwMode="auto">
            <a:xfrm>
              <a:off x="2136" y="3540"/>
              <a:ext cx="186"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53" name="Line 37">
              <a:extLst>
                <a:ext uri="{FF2B5EF4-FFF2-40B4-BE49-F238E27FC236}">
                  <a16:creationId xmlns:a16="http://schemas.microsoft.com/office/drawing/2014/main" id="{04655906-E141-526C-D183-D59F5E0B5113}"/>
                </a:ext>
              </a:extLst>
            </p:cNvPr>
            <p:cNvSpPr>
              <a:spLocks noChangeShapeType="1"/>
            </p:cNvSpPr>
            <p:nvPr/>
          </p:nvSpPr>
          <p:spPr bwMode="auto">
            <a:xfrm>
              <a:off x="5406" y="3534"/>
              <a:ext cx="12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sp>
          <p:nvSpPr>
            <p:cNvPr id="879654" name="Line 38">
              <a:extLst>
                <a:ext uri="{FF2B5EF4-FFF2-40B4-BE49-F238E27FC236}">
                  <a16:creationId xmlns:a16="http://schemas.microsoft.com/office/drawing/2014/main" id="{6EFE7399-3020-3394-2C41-EE74091AE1E7}"/>
                </a:ext>
              </a:extLst>
            </p:cNvPr>
            <p:cNvSpPr>
              <a:spLocks noChangeShapeType="1"/>
            </p:cNvSpPr>
            <p:nvPr/>
          </p:nvSpPr>
          <p:spPr bwMode="auto">
            <a:xfrm>
              <a:off x="180" y="3726"/>
              <a:ext cx="46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endParaRPr lang="zh-CN" altLang="en-US">
                <a:latin typeface="Helvetica"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79631"/>
                                        </p:tgtEl>
                                        <p:attrNameLst>
                                          <p:attrName>style.visibility</p:attrName>
                                        </p:attrNameLst>
                                      </p:cBhvr>
                                      <p:to>
                                        <p:strVal val="visible"/>
                                      </p:to>
                                    </p:set>
                                    <p:anim calcmode="lin" valueType="num">
                                      <p:cBhvr additive="base">
                                        <p:cTn id="7" dur="500" fill="hold"/>
                                        <p:tgtEl>
                                          <p:spTgt spid="879631"/>
                                        </p:tgtEl>
                                        <p:attrNameLst>
                                          <p:attrName>ppt_x</p:attrName>
                                        </p:attrNameLst>
                                      </p:cBhvr>
                                      <p:tavLst>
                                        <p:tav tm="0">
                                          <p:val>
                                            <p:strVal val="#ppt_x"/>
                                          </p:val>
                                        </p:tav>
                                        <p:tav tm="100000">
                                          <p:val>
                                            <p:strVal val="#ppt_x"/>
                                          </p:val>
                                        </p:tav>
                                      </p:tavLst>
                                    </p:anim>
                                    <p:anim calcmode="lin" valueType="num">
                                      <p:cBhvr additive="base">
                                        <p:cTn id="8" dur="500" fill="hold"/>
                                        <p:tgtEl>
                                          <p:spTgt spid="87963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79637"/>
                                        </p:tgtEl>
                                        <p:attrNameLst>
                                          <p:attrName>style.visibility</p:attrName>
                                        </p:attrNameLst>
                                      </p:cBhvr>
                                      <p:to>
                                        <p:strVal val="visible"/>
                                      </p:to>
                                    </p:set>
                                    <p:anim calcmode="lin" valueType="num">
                                      <p:cBhvr additive="base">
                                        <p:cTn id="13" dur="500" fill="hold"/>
                                        <p:tgtEl>
                                          <p:spTgt spid="879637"/>
                                        </p:tgtEl>
                                        <p:attrNameLst>
                                          <p:attrName>ppt_x</p:attrName>
                                        </p:attrNameLst>
                                      </p:cBhvr>
                                      <p:tavLst>
                                        <p:tav tm="0">
                                          <p:val>
                                            <p:strVal val="#ppt_x"/>
                                          </p:val>
                                        </p:tav>
                                        <p:tav tm="100000">
                                          <p:val>
                                            <p:strVal val="#ppt_x"/>
                                          </p:val>
                                        </p:tav>
                                      </p:tavLst>
                                    </p:anim>
                                    <p:anim calcmode="lin" valueType="num">
                                      <p:cBhvr additive="base">
                                        <p:cTn id="14" dur="500" fill="hold"/>
                                        <p:tgtEl>
                                          <p:spTgt spid="87963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79642"/>
                                        </p:tgtEl>
                                        <p:attrNameLst>
                                          <p:attrName>style.visibility</p:attrName>
                                        </p:attrNameLst>
                                      </p:cBhvr>
                                      <p:to>
                                        <p:strVal val="visible"/>
                                      </p:to>
                                    </p:set>
                                    <p:anim calcmode="lin" valueType="num">
                                      <p:cBhvr additive="base">
                                        <p:cTn id="19" dur="500" fill="hold"/>
                                        <p:tgtEl>
                                          <p:spTgt spid="879642"/>
                                        </p:tgtEl>
                                        <p:attrNameLst>
                                          <p:attrName>ppt_x</p:attrName>
                                        </p:attrNameLst>
                                      </p:cBhvr>
                                      <p:tavLst>
                                        <p:tav tm="0">
                                          <p:val>
                                            <p:strVal val="#ppt_x"/>
                                          </p:val>
                                        </p:tav>
                                        <p:tav tm="100000">
                                          <p:val>
                                            <p:strVal val="#ppt_x"/>
                                          </p:val>
                                        </p:tav>
                                      </p:tavLst>
                                    </p:anim>
                                    <p:anim calcmode="lin" valueType="num">
                                      <p:cBhvr additive="base">
                                        <p:cTn id="20" dur="500" fill="hold"/>
                                        <p:tgtEl>
                                          <p:spTgt spid="87964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79656"/>
                                        </p:tgtEl>
                                        <p:attrNameLst>
                                          <p:attrName>style.visibility</p:attrName>
                                        </p:attrNameLst>
                                      </p:cBhvr>
                                      <p:to>
                                        <p:strVal val="visible"/>
                                      </p:to>
                                    </p:set>
                                    <p:anim calcmode="lin" valueType="num">
                                      <p:cBhvr additive="base">
                                        <p:cTn id="25" dur="500" fill="hold"/>
                                        <p:tgtEl>
                                          <p:spTgt spid="879656"/>
                                        </p:tgtEl>
                                        <p:attrNameLst>
                                          <p:attrName>ppt_x</p:attrName>
                                        </p:attrNameLst>
                                      </p:cBhvr>
                                      <p:tavLst>
                                        <p:tav tm="0">
                                          <p:val>
                                            <p:strVal val="#ppt_x"/>
                                          </p:val>
                                        </p:tav>
                                        <p:tav tm="100000">
                                          <p:val>
                                            <p:strVal val="#ppt_x"/>
                                          </p:val>
                                        </p:tav>
                                      </p:tavLst>
                                    </p:anim>
                                    <p:anim calcmode="lin" valueType="num">
                                      <p:cBhvr additive="base">
                                        <p:cTn id="26" dur="500" fill="hold"/>
                                        <p:tgtEl>
                                          <p:spTgt spid="87965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79657"/>
                                        </p:tgtEl>
                                        <p:attrNameLst>
                                          <p:attrName>style.visibility</p:attrName>
                                        </p:attrNameLst>
                                      </p:cBhvr>
                                      <p:to>
                                        <p:strVal val="visible"/>
                                      </p:to>
                                    </p:set>
                                    <p:anim calcmode="lin" valueType="num">
                                      <p:cBhvr additive="base">
                                        <p:cTn id="31" dur="500" fill="hold"/>
                                        <p:tgtEl>
                                          <p:spTgt spid="879657"/>
                                        </p:tgtEl>
                                        <p:attrNameLst>
                                          <p:attrName>ppt_x</p:attrName>
                                        </p:attrNameLst>
                                      </p:cBhvr>
                                      <p:tavLst>
                                        <p:tav tm="0">
                                          <p:val>
                                            <p:strVal val="#ppt_x"/>
                                          </p:val>
                                        </p:tav>
                                        <p:tav tm="100000">
                                          <p:val>
                                            <p:strVal val="#ppt_x"/>
                                          </p:val>
                                        </p:tav>
                                      </p:tavLst>
                                    </p:anim>
                                    <p:anim calcmode="lin" valueType="num">
                                      <p:cBhvr additive="base">
                                        <p:cTn id="32" dur="500" fill="hold"/>
                                        <p:tgtEl>
                                          <p:spTgt spid="8796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4DCEB08B-8A6C-6CD3-9A2A-CF44A7096542}"/>
              </a:ext>
            </a:extLst>
          </p:cNvPr>
          <p:cNvSpPr>
            <a:spLocks noGrp="1"/>
          </p:cNvSpPr>
          <p:nvPr>
            <p:ph type="title"/>
          </p:nvPr>
        </p:nvSpPr>
        <p:spPr/>
        <p:txBody>
          <a:bodyPr/>
          <a:lstStyle/>
          <a:p>
            <a:pPr>
              <a:defRPr/>
            </a:pPr>
            <a:r>
              <a:rPr lang="zh-CN" altLang="en-US" b="1"/>
              <a:t>区别</a:t>
            </a:r>
          </a:p>
        </p:txBody>
      </p:sp>
      <p:sp>
        <p:nvSpPr>
          <p:cNvPr id="37890" name="内容占位符 2">
            <a:extLst>
              <a:ext uri="{FF2B5EF4-FFF2-40B4-BE49-F238E27FC236}">
                <a16:creationId xmlns:a16="http://schemas.microsoft.com/office/drawing/2014/main" id="{33DF2C5C-5655-206A-0983-6C70B04A0DD1}"/>
              </a:ext>
            </a:extLst>
          </p:cNvPr>
          <p:cNvSpPr>
            <a:spLocks noGrp="1"/>
          </p:cNvSpPr>
          <p:nvPr>
            <p:ph idx="1"/>
          </p:nvPr>
        </p:nvSpPr>
        <p:spPr/>
        <p:txBody>
          <a:bodyPr/>
          <a:lstStyle/>
          <a:p>
            <a:r>
              <a:rPr lang="zh-CN" altLang="en-US" sz="2400" b="1"/>
              <a:t>应用目标不同。</a:t>
            </a:r>
            <a:endParaRPr lang="en-US" altLang="zh-CN" sz="2400" b="1"/>
          </a:p>
          <a:p>
            <a:pPr lvl="1"/>
            <a:r>
              <a:rPr lang="zh-CN" altLang="en-US" sz="2000" b="1"/>
              <a:t>并行数据库系统的目标是充分发挥并行计算机的优势，利用系统中的各个处理机结点并行完成数据库任务，提高数据库系统的整体性能。</a:t>
            </a:r>
            <a:endParaRPr lang="en-US" altLang="zh-CN" sz="2000" b="1"/>
          </a:p>
          <a:p>
            <a:pPr lvl="1"/>
            <a:r>
              <a:rPr lang="zh-CN" altLang="en-US" sz="2000" b="1"/>
              <a:t>分布式数据库系统主要目的在于实现场地自治和数据的全局透明共享，而不要求利用网络中的各个结点来提高系统处理性能。</a:t>
            </a:r>
            <a:br>
              <a:rPr lang="zh-CN" altLang="en-US" sz="2000" b="1"/>
            </a:br>
            <a:endParaRPr lang="zh-CN" altLang="en-US" sz="2000" b="1"/>
          </a:p>
        </p:txBody>
      </p:sp>
      <p:sp>
        <p:nvSpPr>
          <p:cNvPr id="37891" name="灯片编号占位符 3">
            <a:extLst>
              <a:ext uri="{FF2B5EF4-FFF2-40B4-BE49-F238E27FC236}">
                <a16:creationId xmlns:a16="http://schemas.microsoft.com/office/drawing/2014/main" id="{0AB59F72-BCF6-4F71-B4E7-37510438803B}"/>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F0F368-0EB6-414E-A1BE-C000FAA57A1D}" type="slidenum">
              <a:rPr lang="zh-CN" altLang="en-US"/>
              <a:pPr/>
              <a:t>458</a:t>
            </a:fld>
            <a:endParaRPr lang="en-US" altLang="zh-CN"/>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a:extLst>
              <a:ext uri="{FF2B5EF4-FFF2-40B4-BE49-F238E27FC236}">
                <a16:creationId xmlns:a16="http://schemas.microsoft.com/office/drawing/2014/main" id="{84C0CCB3-3992-95C9-EA21-C5DFC867E03E}"/>
              </a:ext>
            </a:extLst>
          </p:cNvPr>
          <p:cNvSpPr>
            <a:spLocks noGrp="1"/>
          </p:cNvSpPr>
          <p:nvPr>
            <p:ph type="title"/>
          </p:nvPr>
        </p:nvSpPr>
        <p:spPr/>
        <p:txBody>
          <a:bodyPr/>
          <a:lstStyle/>
          <a:p>
            <a:pPr>
              <a:defRPr/>
            </a:pPr>
            <a:r>
              <a:rPr lang="zh-CN" altLang="en-US" b="1"/>
              <a:t>区别</a:t>
            </a:r>
            <a:endParaRPr lang="zh-CN" altLang="en-US"/>
          </a:p>
        </p:txBody>
      </p:sp>
      <p:sp>
        <p:nvSpPr>
          <p:cNvPr id="38914" name="内容占位符 2">
            <a:extLst>
              <a:ext uri="{FF2B5EF4-FFF2-40B4-BE49-F238E27FC236}">
                <a16:creationId xmlns:a16="http://schemas.microsoft.com/office/drawing/2014/main" id="{E0C17382-3B0F-9896-5B9A-E930D2931266}"/>
              </a:ext>
            </a:extLst>
          </p:cNvPr>
          <p:cNvSpPr>
            <a:spLocks noGrp="1"/>
          </p:cNvSpPr>
          <p:nvPr>
            <p:ph idx="1"/>
          </p:nvPr>
        </p:nvSpPr>
        <p:spPr/>
        <p:txBody>
          <a:bodyPr/>
          <a:lstStyle/>
          <a:p>
            <a:r>
              <a:rPr lang="zh-CN" altLang="en-US" sz="2400" b="1"/>
              <a:t>实现方式不同。</a:t>
            </a:r>
            <a:endParaRPr lang="en-US" altLang="zh-CN" sz="2400" b="1"/>
          </a:p>
          <a:p>
            <a:r>
              <a:rPr lang="zh-CN" altLang="en-US" sz="2000" b="1"/>
              <a:t>在具体实现方法上，并行数据库系统与分布式数据库系统也有着较大的不同。在并行数据库系统中，为了充分利用各个结点的处理能力，各结点间可以采用</a:t>
            </a:r>
            <a:r>
              <a:rPr lang="zh-CN" altLang="en-US" sz="2000" b="1">
                <a:solidFill>
                  <a:srgbClr val="FF0000"/>
                </a:solidFill>
              </a:rPr>
              <a:t>高速网络连接</a:t>
            </a:r>
            <a:r>
              <a:rPr lang="zh-CN" altLang="en-US" sz="2000" b="1"/>
              <a:t>。结点间的数据传输代价相对较低，当某些结点处于空闲状态时，可以将工作负载过大的结点上的部分任务通过高速网传送给空闲结点处理，从而实现系统的负载平衡。</a:t>
            </a:r>
            <a:br>
              <a:rPr lang="zh-CN" altLang="en-US" sz="2000" b="1"/>
            </a:br>
            <a:r>
              <a:rPr lang="zh-CN" altLang="en-US" sz="2000" b="1"/>
              <a:t>但是在分布式数据库系统中，为了适应应用的需要，满足部门分布特点的需要，各结点间一般采用</a:t>
            </a:r>
            <a:r>
              <a:rPr lang="zh-CN" altLang="en-US" sz="2000" b="1">
                <a:solidFill>
                  <a:srgbClr val="FF0000"/>
                </a:solidFill>
              </a:rPr>
              <a:t>局域网或广域网相连</a:t>
            </a:r>
            <a:r>
              <a:rPr lang="zh-CN" altLang="en-US" sz="2000" b="1"/>
              <a:t>，网络带宽较低，点到点的通信开销较大。因此，在查询处理时一般应尽量减少结点间的数据传输量。</a:t>
            </a:r>
            <a:endParaRPr lang="en-US" altLang="zh-CN" sz="2000" b="1"/>
          </a:p>
          <a:p>
            <a:endParaRPr lang="zh-CN" altLang="en-US" sz="2000"/>
          </a:p>
        </p:txBody>
      </p:sp>
      <p:sp>
        <p:nvSpPr>
          <p:cNvPr id="38915" name="灯片编号占位符 3">
            <a:extLst>
              <a:ext uri="{FF2B5EF4-FFF2-40B4-BE49-F238E27FC236}">
                <a16:creationId xmlns:a16="http://schemas.microsoft.com/office/drawing/2014/main" id="{D13BFEB5-B60D-B523-8038-F8A15909B81C}"/>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D4A50C-B0BC-4F85-9B71-B0E8099A394B}" type="slidenum">
              <a:rPr lang="zh-CN" altLang="en-US"/>
              <a:pPr/>
              <a:t>459</a:t>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046E6BB8-6BBC-4CD8-9D29-4348DF701800}"/>
              </a:ext>
            </a:extLst>
          </p:cNvPr>
          <p:cNvSpPr>
            <a:spLocks noGrp="1"/>
          </p:cNvSpPr>
          <p:nvPr>
            <p:ph type="title"/>
          </p:nvPr>
        </p:nvSpPr>
        <p:spPr/>
        <p:txBody>
          <a:bodyPr/>
          <a:lstStyle/>
          <a:p>
            <a:endParaRPr kumimoji="0" lang="zh-CN" altLang="en-US"/>
          </a:p>
        </p:txBody>
      </p:sp>
      <p:sp>
        <p:nvSpPr>
          <p:cNvPr id="27650" name="内容占位符 2">
            <a:extLst>
              <a:ext uri="{FF2B5EF4-FFF2-40B4-BE49-F238E27FC236}">
                <a16:creationId xmlns:a16="http://schemas.microsoft.com/office/drawing/2014/main" id="{0FC984CD-7003-4A07-B6EC-7DA67F0C3A84}"/>
              </a:ext>
            </a:extLst>
          </p:cNvPr>
          <p:cNvSpPr>
            <a:spLocks noGrp="1"/>
          </p:cNvSpPr>
          <p:nvPr>
            <p:ph idx="1"/>
          </p:nvPr>
        </p:nvSpPr>
        <p:spPr/>
        <p:txBody>
          <a:bodyPr/>
          <a:lstStyle/>
          <a:p>
            <a:endParaRPr kumimoji="0" lang="zh-CN" altLang="en-US"/>
          </a:p>
        </p:txBody>
      </p:sp>
      <p:sp>
        <p:nvSpPr>
          <p:cNvPr id="27651" name="灯片编号占位符 3">
            <a:extLst>
              <a:ext uri="{FF2B5EF4-FFF2-40B4-BE49-F238E27FC236}">
                <a16:creationId xmlns:a16="http://schemas.microsoft.com/office/drawing/2014/main" id="{CECA0BB6-526E-44A7-A6B6-B903FEE36A6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6C576FB1-9065-4531-BBD1-EB3ED4778FDD}" type="slidenum">
              <a:rPr kumimoji="0" lang="zh-CN" altLang="en-US" sz="1400"/>
              <a:pPr>
                <a:spcBef>
                  <a:spcPct val="0"/>
                </a:spcBef>
                <a:buFontTx/>
                <a:buNone/>
              </a:pPr>
              <a:t>46</a:t>
            </a:fld>
            <a:endParaRPr kumimoji="0" lang="en-US" altLang="zh-CN" sz="1400"/>
          </a:p>
        </p:txBody>
      </p:sp>
      <p:grpSp>
        <p:nvGrpSpPr>
          <p:cNvPr id="27652" name="Group 15">
            <a:extLst>
              <a:ext uri="{FF2B5EF4-FFF2-40B4-BE49-F238E27FC236}">
                <a16:creationId xmlns:a16="http://schemas.microsoft.com/office/drawing/2014/main" id="{8CB76249-0DDE-4484-A1C8-68CF4FBE3D54}"/>
              </a:ext>
            </a:extLst>
          </p:cNvPr>
          <p:cNvGrpSpPr>
            <a:grpSpLocks/>
          </p:cNvGrpSpPr>
          <p:nvPr/>
        </p:nvGrpSpPr>
        <p:grpSpPr bwMode="auto">
          <a:xfrm>
            <a:off x="479425" y="234950"/>
            <a:ext cx="7739063" cy="6321425"/>
            <a:chOff x="416" y="252"/>
            <a:chExt cx="4875" cy="3982"/>
          </a:xfrm>
        </p:grpSpPr>
        <p:grpSp>
          <p:nvGrpSpPr>
            <p:cNvPr id="27657" name="Group 12">
              <a:extLst>
                <a:ext uri="{FF2B5EF4-FFF2-40B4-BE49-F238E27FC236}">
                  <a16:creationId xmlns:a16="http://schemas.microsoft.com/office/drawing/2014/main" id="{EA018680-5D9E-4551-8D87-5CF9E16AC5B0}"/>
                </a:ext>
              </a:extLst>
            </p:cNvPr>
            <p:cNvGrpSpPr>
              <a:grpSpLocks/>
            </p:cNvGrpSpPr>
            <p:nvPr/>
          </p:nvGrpSpPr>
          <p:grpSpPr bwMode="auto">
            <a:xfrm>
              <a:off x="416" y="252"/>
              <a:ext cx="4875" cy="3982"/>
              <a:chOff x="416" y="252"/>
              <a:chExt cx="4875" cy="3982"/>
            </a:xfrm>
          </p:grpSpPr>
          <p:pic>
            <p:nvPicPr>
              <p:cNvPr id="27659" name="Picture 2">
                <a:extLst>
                  <a:ext uri="{FF2B5EF4-FFF2-40B4-BE49-F238E27FC236}">
                    <a16:creationId xmlns:a16="http://schemas.microsoft.com/office/drawing/2014/main" id="{E2A90328-832C-416F-B72C-C34D773EE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 y="252"/>
                <a:ext cx="4875" cy="3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Rectangle 7">
                <a:extLst>
                  <a:ext uri="{FF2B5EF4-FFF2-40B4-BE49-F238E27FC236}">
                    <a16:creationId xmlns:a16="http://schemas.microsoft.com/office/drawing/2014/main" id="{FBBB4709-F973-4E87-B577-364165D56794}"/>
                  </a:ext>
                </a:extLst>
              </p:cNvPr>
              <p:cNvSpPr>
                <a:spLocks noChangeArrowheads="1"/>
              </p:cNvSpPr>
              <p:nvPr/>
            </p:nvSpPr>
            <p:spPr bwMode="auto">
              <a:xfrm>
                <a:off x="3177" y="4053"/>
                <a:ext cx="1403"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latin typeface="Tahoma" panose="020B0604030504040204" pitchFamily="34" charset="0"/>
                  </a:rPr>
                  <a:t>“销售统计”的子数流图</a:t>
                </a:r>
                <a:endParaRPr kumimoji="0" lang="en-US" altLang="zh-CN" sz="1600">
                  <a:latin typeface="Tahoma" panose="020B0604030504040204" pitchFamily="34" charset="0"/>
                </a:endParaRPr>
              </a:p>
            </p:txBody>
          </p:sp>
          <p:sp>
            <p:nvSpPr>
              <p:cNvPr id="27661" name="Rectangle 8">
                <a:extLst>
                  <a:ext uri="{FF2B5EF4-FFF2-40B4-BE49-F238E27FC236}">
                    <a16:creationId xmlns:a16="http://schemas.microsoft.com/office/drawing/2014/main" id="{A617EE32-6E95-40B2-9FBE-F99F6F117814}"/>
                  </a:ext>
                </a:extLst>
              </p:cNvPr>
              <p:cNvSpPr>
                <a:spLocks noChangeArrowheads="1"/>
              </p:cNvSpPr>
              <p:nvPr/>
            </p:nvSpPr>
            <p:spPr bwMode="auto">
              <a:xfrm>
                <a:off x="2305" y="1711"/>
                <a:ext cx="1403"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latin typeface="Tahoma" panose="020B0604030504040204" pitchFamily="34" charset="0"/>
                  </a:rPr>
                  <a:t>“处理进货”的子数流图</a:t>
                </a:r>
                <a:endParaRPr kumimoji="0" lang="en-US" altLang="zh-CN" sz="1600">
                  <a:latin typeface="Tahoma" panose="020B0604030504040204" pitchFamily="34" charset="0"/>
                </a:endParaRPr>
              </a:p>
            </p:txBody>
          </p:sp>
          <p:sp>
            <p:nvSpPr>
              <p:cNvPr id="27662" name="Rectangle 9">
                <a:extLst>
                  <a:ext uri="{FF2B5EF4-FFF2-40B4-BE49-F238E27FC236}">
                    <a16:creationId xmlns:a16="http://schemas.microsoft.com/office/drawing/2014/main" id="{4554EB43-E991-47D7-9B22-314E09B40160}"/>
                  </a:ext>
                </a:extLst>
              </p:cNvPr>
              <p:cNvSpPr>
                <a:spLocks noChangeArrowheads="1"/>
              </p:cNvSpPr>
              <p:nvPr/>
            </p:nvSpPr>
            <p:spPr bwMode="auto">
              <a:xfrm>
                <a:off x="1701" y="1185"/>
                <a:ext cx="26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latin typeface="Tahoma" panose="020B0604030504040204" pitchFamily="34" charset="0"/>
                  </a:rPr>
                  <a:t>3.1</a:t>
                </a:r>
              </a:p>
            </p:txBody>
          </p:sp>
          <p:sp>
            <p:nvSpPr>
              <p:cNvPr id="27663" name="Rectangle 10">
                <a:extLst>
                  <a:ext uri="{FF2B5EF4-FFF2-40B4-BE49-F238E27FC236}">
                    <a16:creationId xmlns:a16="http://schemas.microsoft.com/office/drawing/2014/main" id="{E7103389-C63C-4F80-AAF0-68ED1A52D838}"/>
                  </a:ext>
                </a:extLst>
              </p:cNvPr>
              <p:cNvSpPr>
                <a:spLocks noChangeArrowheads="1"/>
              </p:cNvSpPr>
              <p:nvPr/>
            </p:nvSpPr>
            <p:spPr bwMode="auto">
              <a:xfrm>
                <a:off x="883" y="3890"/>
                <a:ext cx="1403"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latin typeface="Tahoma" panose="020B0604030504040204" pitchFamily="34" charset="0"/>
                  </a:rPr>
                  <a:t>“缺货统计”的子数流图</a:t>
                </a:r>
                <a:endParaRPr kumimoji="0" lang="en-US" altLang="zh-CN" sz="1600">
                  <a:latin typeface="Tahoma" panose="020B0604030504040204" pitchFamily="34" charset="0"/>
                </a:endParaRPr>
              </a:p>
            </p:txBody>
          </p:sp>
        </p:grpSp>
        <p:sp>
          <p:nvSpPr>
            <p:cNvPr id="27658" name="Rectangle 14">
              <a:extLst>
                <a:ext uri="{FF2B5EF4-FFF2-40B4-BE49-F238E27FC236}">
                  <a16:creationId xmlns:a16="http://schemas.microsoft.com/office/drawing/2014/main" id="{B720EB36-514C-4951-8D63-CD3096635321}"/>
                </a:ext>
              </a:extLst>
            </p:cNvPr>
            <p:cNvSpPr>
              <a:spLocks noChangeArrowheads="1"/>
            </p:cNvSpPr>
            <p:nvPr/>
          </p:nvSpPr>
          <p:spPr bwMode="auto">
            <a:xfrm>
              <a:off x="470" y="286"/>
              <a:ext cx="45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600">
                  <a:latin typeface="Tahoma" panose="020B0604030504040204" pitchFamily="34" charset="0"/>
                </a:rPr>
                <a:t>1</a:t>
              </a:r>
              <a:r>
                <a:rPr kumimoji="0" lang="zh-CN" altLang="en-US" sz="1600">
                  <a:latin typeface="Tahoma" panose="020B0604030504040204" pitchFamily="34" charset="0"/>
                </a:rPr>
                <a:t>层图</a:t>
              </a:r>
              <a:endParaRPr kumimoji="0" lang="en-US" altLang="zh-CN" sz="1600">
                <a:latin typeface="Tahoma" panose="020B0604030504040204" pitchFamily="34" charset="0"/>
              </a:endParaRPr>
            </a:p>
          </p:txBody>
        </p:sp>
      </p:grpSp>
      <p:sp>
        <p:nvSpPr>
          <p:cNvPr id="27653" name="矩形 13">
            <a:extLst>
              <a:ext uri="{FF2B5EF4-FFF2-40B4-BE49-F238E27FC236}">
                <a16:creationId xmlns:a16="http://schemas.microsoft.com/office/drawing/2014/main" id="{EA6620C9-030A-46E9-9FC4-02721E4D52D6}"/>
              </a:ext>
            </a:extLst>
          </p:cNvPr>
          <p:cNvSpPr>
            <a:spLocks noChangeArrowheads="1"/>
          </p:cNvSpPr>
          <p:nvPr/>
        </p:nvSpPr>
        <p:spPr bwMode="auto">
          <a:xfrm>
            <a:off x="7258050" y="2540000"/>
            <a:ext cx="928688"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2A2A39"/>
                </a:solidFill>
                <a:latin typeface="Tahoma" panose="020B0604030504040204" pitchFamily="34" charset="0"/>
              </a:rPr>
              <a:t>案例</a:t>
            </a:r>
            <a:r>
              <a:rPr kumimoji="0" lang="zh-CN" altLang="zh-CN" sz="1600">
                <a:solidFill>
                  <a:srgbClr val="2A2A39"/>
                </a:solidFill>
                <a:latin typeface="Tahoma" panose="020B0604030504040204" pitchFamily="34" charset="0"/>
              </a:rPr>
              <a:t>2</a:t>
            </a:r>
            <a:r>
              <a:rPr kumimoji="0" lang="zh-CN" altLang="en-US" sz="1600">
                <a:solidFill>
                  <a:srgbClr val="2A2A39"/>
                </a:solidFill>
                <a:latin typeface="Tahoma" panose="020B0604030504040204" pitchFamily="34" charset="0"/>
              </a:rPr>
              <a:t>.</a:t>
            </a:r>
            <a:r>
              <a:rPr kumimoji="0" lang="en-US" altLang="zh-CN" sz="1600">
                <a:solidFill>
                  <a:srgbClr val="2A2A39"/>
                </a:solidFill>
                <a:latin typeface="Tahoma" panose="020B0604030504040204" pitchFamily="34" charset="0"/>
              </a:rPr>
              <a:t>e</a:t>
            </a:r>
            <a:endParaRPr kumimoji="0" lang="zh-CN" altLang="en-US" sz="1600">
              <a:solidFill>
                <a:srgbClr val="428E5B"/>
              </a:solidFill>
              <a:latin typeface="Tahoma" panose="020B0604030504040204" pitchFamily="34" charset="0"/>
            </a:endParaRPr>
          </a:p>
        </p:txBody>
      </p:sp>
      <p:sp>
        <p:nvSpPr>
          <p:cNvPr id="27654" name="矩形 14">
            <a:extLst>
              <a:ext uri="{FF2B5EF4-FFF2-40B4-BE49-F238E27FC236}">
                <a16:creationId xmlns:a16="http://schemas.microsoft.com/office/drawing/2014/main" id="{0C46BECD-BAB6-44C9-AE71-80D2B2628991}"/>
              </a:ext>
            </a:extLst>
          </p:cNvPr>
          <p:cNvSpPr>
            <a:spLocks noChangeArrowheads="1"/>
          </p:cNvSpPr>
          <p:nvPr/>
        </p:nvSpPr>
        <p:spPr bwMode="auto">
          <a:xfrm>
            <a:off x="7310438" y="6249988"/>
            <a:ext cx="8905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2A2A39"/>
                </a:solidFill>
                <a:latin typeface="Tahoma" panose="020B0604030504040204" pitchFamily="34" charset="0"/>
              </a:rPr>
              <a:t>案例</a:t>
            </a:r>
            <a:r>
              <a:rPr kumimoji="0" lang="zh-CN" altLang="zh-CN" sz="1600">
                <a:solidFill>
                  <a:srgbClr val="2A2A39"/>
                </a:solidFill>
                <a:latin typeface="Tahoma" panose="020B0604030504040204" pitchFamily="34" charset="0"/>
              </a:rPr>
              <a:t>2</a:t>
            </a:r>
            <a:r>
              <a:rPr kumimoji="0" lang="zh-CN" altLang="en-US" sz="1600">
                <a:solidFill>
                  <a:srgbClr val="2A2A39"/>
                </a:solidFill>
                <a:latin typeface="Tahoma" panose="020B0604030504040204" pitchFamily="34" charset="0"/>
              </a:rPr>
              <a:t>.</a:t>
            </a:r>
            <a:r>
              <a:rPr kumimoji="0" lang="en-US" altLang="zh-CN" sz="1600">
                <a:solidFill>
                  <a:srgbClr val="2A2A39"/>
                </a:solidFill>
                <a:latin typeface="Tahoma" panose="020B0604030504040204" pitchFamily="34" charset="0"/>
              </a:rPr>
              <a:t>f</a:t>
            </a:r>
            <a:endParaRPr kumimoji="0" lang="zh-CN" altLang="en-US" sz="1600">
              <a:solidFill>
                <a:srgbClr val="428E5B"/>
              </a:solidFill>
              <a:latin typeface="Tahoma" panose="020B0604030504040204" pitchFamily="34" charset="0"/>
            </a:endParaRPr>
          </a:p>
        </p:txBody>
      </p:sp>
      <p:sp>
        <p:nvSpPr>
          <p:cNvPr id="27655" name="矩形 9">
            <a:extLst>
              <a:ext uri="{FF2B5EF4-FFF2-40B4-BE49-F238E27FC236}">
                <a16:creationId xmlns:a16="http://schemas.microsoft.com/office/drawing/2014/main" id="{CDC17FCC-E75C-4436-9EC4-9009A4633530}"/>
              </a:ext>
            </a:extLst>
          </p:cNvPr>
          <p:cNvSpPr>
            <a:spLocks noChangeArrowheads="1"/>
          </p:cNvSpPr>
          <p:nvPr/>
        </p:nvSpPr>
        <p:spPr bwMode="auto">
          <a:xfrm>
            <a:off x="5843588" y="63500"/>
            <a:ext cx="326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2</a:t>
            </a:r>
            <a:r>
              <a:rPr kumimoji="0" lang="en-US" altLang="zh-CN" sz="2400">
                <a:solidFill>
                  <a:srgbClr val="800000"/>
                </a:solidFill>
                <a:latin typeface="黑体" panose="02010609060101010101" pitchFamily="49" charset="-122"/>
                <a:ea typeface="黑体" panose="02010609060101010101" pitchFamily="49" charset="-122"/>
              </a:rPr>
              <a:t>.4</a:t>
            </a:r>
            <a:r>
              <a:rPr kumimoji="0" lang="zh-CN" altLang="en-US" sz="2400">
                <a:solidFill>
                  <a:srgbClr val="800000"/>
                </a:solidFill>
                <a:latin typeface="黑体" panose="02010609060101010101" pitchFamily="49" charset="-122"/>
                <a:ea typeface="黑体" panose="02010609060101010101" pitchFamily="49" charset="-122"/>
              </a:rPr>
              <a:t> 分层数据流图示例</a:t>
            </a:r>
            <a:endParaRPr kumimoji="0" lang="zh-CN" altLang="en-US" sz="2400">
              <a:solidFill>
                <a:srgbClr val="800000"/>
              </a:solidFill>
              <a:latin typeface="Tahoma" panose="020B0604030504040204" pitchFamily="34" charset="0"/>
              <a:ea typeface="黑体" panose="02010609060101010101" pitchFamily="49" charset="-122"/>
            </a:endParaRPr>
          </a:p>
        </p:txBody>
      </p:sp>
      <p:sp>
        <p:nvSpPr>
          <p:cNvPr id="27656" name="矩形 1">
            <a:extLst>
              <a:ext uri="{FF2B5EF4-FFF2-40B4-BE49-F238E27FC236}">
                <a16:creationId xmlns:a16="http://schemas.microsoft.com/office/drawing/2014/main" id="{983368BA-BFEC-492C-B23C-85121BB43977}"/>
              </a:ext>
            </a:extLst>
          </p:cNvPr>
          <p:cNvSpPr>
            <a:spLocks noChangeArrowheads="1"/>
          </p:cNvSpPr>
          <p:nvPr/>
        </p:nvSpPr>
        <p:spPr bwMode="auto">
          <a:xfrm>
            <a:off x="0" y="690563"/>
            <a:ext cx="8778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800">
                <a:solidFill>
                  <a:srgbClr val="800000"/>
                </a:solidFill>
                <a:latin typeface="黑体" panose="02010609060101010101" pitchFamily="49" charset="-122"/>
                <a:ea typeface="黑体" panose="02010609060101010101" pitchFamily="49" charset="-122"/>
              </a:rPr>
              <a:t>（续）</a:t>
            </a:r>
            <a:endParaRPr kumimoji="0" lang="zh-CN" altLang="en-US" sz="1800">
              <a:solidFill>
                <a:srgbClr val="800000"/>
              </a:solidFill>
              <a:latin typeface="Tahoma" panose="020B0604030504040204" pitchFamily="34" charset="0"/>
              <a:ea typeface="黑体" panose="02010609060101010101" pitchFamily="49" charset="-122"/>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B8443B2E-3993-A9F9-54BD-50C593F847D3}"/>
              </a:ext>
            </a:extLst>
          </p:cNvPr>
          <p:cNvSpPr>
            <a:spLocks noGrp="1"/>
          </p:cNvSpPr>
          <p:nvPr>
            <p:ph type="title"/>
          </p:nvPr>
        </p:nvSpPr>
        <p:spPr/>
        <p:txBody>
          <a:bodyPr/>
          <a:lstStyle/>
          <a:p>
            <a:pPr>
              <a:defRPr/>
            </a:pPr>
            <a:r>
              <a:rPr lang="zh-CN" altLang="en-US" b="1"/>
              <a:t>区别</a:t>
            </a:r>
            <a:endParaRPr lang="zh-CN" altLang="en-US"/>
          </a:p>
        </p:txBody>
      </p:sp>
      <p:sp>
        <p:nvSpPr>
          <p:cNvPr id="39938" name="内容占位符 2">
            <a:extLst>
              <a:ext uri="{FF2B5EF4-FFF2-40B4-BE49-F238E27FC236}">
                <a16:creationId xmlns:a16="http://schemas.microsoft.com/office/drawing/2014/main" id="{F75AB5AC-D4F1-DCB7-F9E1-506C01301A49}"/>
              </a:ext>
            </a:extLst>
          </p:cNvPr>
          <p:cNvSpPr>
            <a:spLocks noGrp="1"/>
          </p:cNvSpPr>
          <p:nvPr>
            <p:ph idx="1"/>
          </p:nvPr>
        </p:nvSpPr>
        <p:spPr/>
        <p:txBody>
          <a:bodyPr/>
          <a:lstStyle/>
          <a:p>
            <a:pPr>
              <a:defRPr/>
            </a:pPr>
            <a:r>
              <a:rPr lang="zh-CN" altLang="en-US" b="1"/>
              <a:t>各结点的地位不同。</a:t>
            </a:r>
            <a:endParaRPr lang="en-US" altLang="zh-CN" b="1"/>
          </a:p>
          <a:p>
            <a:pPr lvl="1">
              <a:defRPr/>
            </a:pPr>
            <a:r>
              <a:rPr lang="zh-CN" altLang="en-US" sz="2400" b="1"/>
              <a:t>在并行数据库系统中，各结点是完全非独立的，不存在全局应用和局部应用的概念，在数据处理中只能发挥协同作用，而不能有局部应用。</a:t>
            </a:r>
            <a:endParaRPr lang="en-US" altLang="zh-CN" sz="2400" b="1"/>
          </a:p>
          <a:p>
            <a:pPr lvl="1">
              <a:defRPr/>
            </a:pPr>
            <a:r>
              <a:rPr lang="zh-CN" altLang="en-US" sz="2400" b="1"/>
              <a:t>在分布式数据库系统中，各结点除了能通过网络协同完成全局事务外，各结点具有场地自治性，每个场地使用独立的数据库系统。每个场地有自己的数据库、客户、</a:t>
            </a:r>
            <a:r>
              <a:rPr lang="en-US" altLang="zh-CN" sz="2400" b="1"/>
              <a:t>CPU</a:t>
            </a:r>
            <a:r>
              <a:rPr lang="zh-CN" altLang="en-US" sz="2400" b="1"/>
              <a:t>等资源，运行自己的</a:t>
            </a:r>
            <a:r>
              <a:rPr lang="en-US" altLang="zh-CN" sz="2400" b="1"/>
              <a:t>DBMS</a:t>
            </a:r>
            <a:r>
              <a:rPr lang="zh-CN" altLang="en-US" sz="2400" b="1"/>
              <a:t>，执行局部应用，具有高度的自治性。</a:t>
            </a:r>
          </a:p>
        </p:txBody>
      </p:sp>
      <p:sp>
        <p:nvSpPr>
          <p:cNvPr id="39939" name="灯片编号占位符 3">
            <a:extLst>
              <a:ext uri="{FF2B5EF4-FFF2-40B4-BE49-F238E27FC236}">
                <a16:creationId xmlns:a16="http://schemas.microsoft.com/office/drawing/2014/main" id="{D9DEAB7E-CFF4-4321-67F1-E88A05A21A87}"/>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33589E-9128-447E-A9BE-2A2A3C5DE51C}" type="slidenum">
              <a:rPr lang="zh-CN" altLang="en-US"/>
              <a:pPr/>
              <a:t>460</a:t>
            </a:fld>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C8176E9D-64F9-4FF4-9A95-D99463C73AE7}"/>
              </a:ext>
            </a:extLst>
          </p:cNvPr>
          <p:cNvSpPr>
            <a:spLocks noGrp="1"/>
          </p:cNvSpPr>
          <p:nvPr>
            <p:ph type="title"/>
          </p:nvPr>
        </p:nvSpPr>
        <p:spPr>
          <a:xfrm>
            <a:off x="3094038" y="746125"/>
            <a:ext cx="5400675" cy="755650"/>
          </a:xfrm>
        </p:spPr>
        <p:txBody>
          <a:bodyPr/>
          <a:lstStyle/>
          <a:p>
            <a:r>
              <a:rPr kumimoji="0" lang="en-US" altLang="zh-CN" sz="2800" b="1">
                <a:latin typeface="黑体" panose="02010609060101010101" pitchFamily="49" charset="-122"/>
                <a:ea typeface="黑体" panose="02010609060101010101" pitchFamily="49" charset="-122"/>
              </a:rPr>
              <a:t>4</a:t>
            </a:r>
            <a:r>
              <a:rPr kumimoji="0" lang="zh-CN" altLang="en-US" sz="2800" b="1">
                <a:latin typeface="黑体" panose="02010609060101010101" pitchFamily="49" charset="-122"/>
                <a:ea typeface="黑体" panose="02010609060101010101" pitchFamily="49" charset="-122"/>
              </a:rPr>
              <a:t>）特别注意事项</a:t>
            </a:r>
          </a:p>
        </p:txBody>
      </p:sp>
      <p:sp>
        <p:nvSpPr>
          <p:cNvPr id="28674" name="灯片编号占位符 3">
            <a:extLst>
              <a:ext uri="{FF2B5EF4-FFF2-40B4-BE49-F238E27FC236}">
                <a16:creationId xmlns:a16="http://schemas.microsoft.com/office/drawing/2014/main" id="{3ACF2A40-8EB7-4A95-A6F8-0F8B7B3885B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B92453B-F6D5-4DE8-B9DB-5567B57B0E92}" type="slidenum">
              <a:rPr kumimoji="0" lang="zh-CN" altLang="en-US" sz="1400"/>
              <a:pPr>
                <a:spcBef>
                  <a:spcPct val="0"/>
                </a:spcBef>
                <a:buFontTx/>
                <a:buNone/>
              </a:pPr>
              <a:t>47</a:t>
            </a:fld>
            <a:endParaRPr kumimoji="0" lang="en-US" altLang="zh-CN" sz="1400"/>
          </a:p>
        </p:txBody>
      </p:sp>
      <p:sp>
        <p:nvSpPr>
          <p:cNvPr id="28675" name="矩形 9">
            <a:extLst>
              <a:ext uri="{FF2B5EF4-FFF2-40B4-BE49-F238E27FC236}">
                <a16:creationId xmlns:a16="http://schemas.microsoft.com/office/drawing/2014/main" id="{1E4902E8-4C42-4672-91AE-D0B5BB4FED8E}"/>
              </a:ext>
            </a:extLst>
          </p:cNvPr>
          <p:cNvSpPr>
            <a:spLocks noChangeArrowheads="1"/>
          </p:cNvSpPr>
          <p:nvPr/>
        </p:nvSpPr>
        <p:spPr bwMode="auto">
          <a:xfrm>
            <a:off x="5745163" y="195263"/>
            <a:ext cx="326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2</a:t>
            </a:r>
            <a:r>
              <a:rPr kumimoji="0" lang="en-US" altLang="zh-CN" sz="2400">
                <a:solidFill>
                  <a:srgbClr val="800000"/>
                </a:solidFill>
                <a:latin typeface="黑体" panose="02010609060101010101" pitchFamily="49" charset="-122"/>
                <a:ea typeface="黑体" panose="02010609060101010101" pitchFamily="49" charset="-122"/>
              </a:rPr>
              <a:t>.4</a:t>
            </a:r>
            <a:r>
              <a:rPr kumimoji="0" lang="zh-CN" altLang="en-US" sz="2400">
                <a:solidFill>
                  <a:srgbClr val="800000"/>
                </a:solidFill>
                <a:latin typeface="黑体" panose="02010609060101010101" pitchFamily="49" charset="-122"/>
                <a:ea typeface="黑体" panose="02010609060101010101" pitchFamily="49" charset="-122"/>
              </a:rPr>
              <a:t> 分层数据流图示例</a:t>
            </a:r>
            <a:endParaRPr kumimoji="0" lang="zh-CN" altLang="en-US" sz="2400">
              <a:solidFill>
                <a:srgbClr val="800000"/>
              </a:solidFill>
              <a:latin typeface="Tahoma" panose="020B0604030504040204" pitchFamily="34" charset="0"/>
              <a:ea typeface="黑体" panose="02010609060101010101" pitchFamily="49" charset="-122"/>
            </a:endParaRPr>
          </a:p>
        </p:txBody>
      </p:sp>
      <p:grpSp>
        <p:nvGrpSpPr>
          <p:cNvPr id="28676" name="Group 9">
            <a:extLst>
              <a:ext uri="{FF2B5EF4-FFF2-40B4-BE49-F238E27FC236}">
                <a16:creationId xmlns:a16="http://schemas.microsoft.com/office/drawing/2014/main" id="{B480D3FC-2DEA-4FBB-93D1-E2083E4409D8}"/>
              </a:ext>
            </a:extLst>
          </p:cNvPr>
          <p:cNvGrpSpPr>
            <a:grpSpLocks/>
          </p:cNvGrpSpPr>
          <p:nvPr/>
        </p:nvGrpSpPr>
        <p:grpSpPr bwMode="auto">
          <a:xfrm>
            <a:off x="1517650" y="1501775"/>
            <a:ext cx="7448550" cy="1819275"/>
            <a:chOff x="367" y="2006"/>
            <a:chExt cx="5281" cy="1859"/>
          </a:xfrm>
        </p:grpSpPr>
        <p:pic>
          <p:nvPicPr>
            <p:cNvPr id="28700" name="Picture 3">
              <a:extLst>
                <a:ext uri="{FF2B5EF4-FFF2-40B4-BE49-F238E27FC236}">
                  <a16:creationId xmlns:a16="http://schemas.microsoft.com/office/drawing/2014/main" id="{3B7FE04F-5056-4E85-9EAF-4B54D71AD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 y="2006"/>
              <a:ext cx="5281" cy="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1" name="Line 8">
              <a:extLst>
                <a:ext uri="{FF2B5EF4-FFF2-40B4-BE49-F238E27FC236}">
                  <a16:creationId xmlns:a16="http://schemas.microsoft.com/office/drawing/2014/main" id="{BBFE5AB3-1CDC-43FA-BDA4-1706612BAB26}"/>
                </a:ext>
              </a:extLst>
            </p:cNvPr>
            <p:cNvSpPr>
              <a:spLocks noChangeShapeType="1"/>
            </p:cNvSpPr>
            <p:nvPr/>
          </p:nvSpPr>
          <p:spPr bwMode="auto">
            <a:xfrm>
              <a:off x="565" y="2288"/>
              <a:ext cx="424" cy="0"/>
            </a:xfrm>
            <a:prstGeom prst="line">
              <a:avLst/>
            </a:prstGeom>
            <a:noFill/>
            <a:ln w="28575">
              <a:solidFill>
                <a:srgbClr val="1D996A"/>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Rectangle 7">
            <a:extLst>
              <a:ext uri="{FF2B5EF4-FFF2-40B4-BE49-F238E27FC236}">
                <a16:creationId xmlns:a16="http://schemas.microsoft.com/office/drawing/2014/main" id="{67B16E1D-20BC-4D46-A2AB-BC5EFDC20B4D}"/>
              </a:ext>
            </a:extLst>
          </p:cNvPr>
          <p:cNvSpPr>
            <a:spLocks noChangeArrowheads="1"/>
          </p:cNvSpPr>
          <p:nvPr/>
        </p:nvSpPr>
        <p:spPr bwMode="auto">
          <a:xfrm>
            <a:off x="2165350" y="3319463"/>
            <a:ext cx="50101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800">
                <a:solidFill>
                  <a:srgbClr val="800000"/>
                </a:solidFill>
                <a:latin typeface="Tahoma" panose="020B0604030504040204" pitchFamily="34" charset="0"/>
              </a:rPr>
              <a:t>4</a:t>
            </a:r>
            <a:r>
              <a:rPr kumimoji="0" lang="zh-CN" altLang="en-US" sz="1800">
                <a:solidFill>
                  <a:srgbClr val="800000"/>
                </a:solidFill>
                <a:latin typeface="Tahoma" panose="020B0604030504040204" pitchFamily="34" charset="0"/>
              </a:rPr>
              <a:t>个外部实体，</a:t>
            </a:r>
            <a:r>
              <a:rPr kumimoji="0" lang="en-US" altLang="zh-CN" sz="1800">
                <a:solidFill>
                  <a:srgbClr val="800000"/>
                </a:solidFill>
                <a:latin typeface="Tahoma" panose="020B0604030504040204" pitchFamily="34" charset="0"/>
              </a:rPr>
              <a:t>2</a:t>
            </a:r>
            <a:r>
              <a:rPr kumimoji="0" lang="zh-CN" altLang="en-US" sz="1800">
                <a:solidFill>
                  <a:srgbClr val="800000"/>
                </a:solidFill>
                <a:latin typeface="Tahoma" panose="020B0604030504040204" pitchFamily="34" charset="0"/>
              </a:rPr>
              <a:t>个输入数据流，</a:t>
            </a:r>
            <a:r>
              <a:rPr kumimoji="0" lang="en-US" altLang="zh-CN" sz="1800">
                <a:solidFill>
                  <a:srgbClr val="800000"/>
                </a:solidFill>
                <a:latin typeface="Tahoma" panose="020B0604030504040204" pitchFamily="34" charset="0"/>
              </a:rPr>
              <a:t>3</a:t>
            </a:r>
            <a:r>
              <a:rPr kumimoji="0" lang="zh-CN" altLang="en-US" sz="1800">
                <a:solidFill>
                  <a:srgbClr val="800000"/>
                </a:solidFill>
                <a:latin typeface="Tahoma" panose="020B0604030504040204" pitchFamily="34" charset="0"/>
              </a:rPr>
              <a:t>个输出数据流</a:t>
            </a:r>
          </a:p>
        </p:txBody>
      </p:sp>
      <p:sp>
        <p:nvSpPr>
          <p:cNvPr id="28678" name="矩形 9">
            <a:extLst>
              <a:ext uri="{FF2B5EF4-FFF2-40B4-BE49-F238E27FC236}">
                <a16:creationId xmlns:a16="http://schemas.microsoft.com/office/drawing/2014/main" id="{0EB7301F-8564-4033-90DA-066AA6358A48}"/>
              </a:ext>
            </a:extLst>
          </p:cNvPr>
          <p:cNvSpPr>
            <a:spLocks noChangeArrowheads="1"/>
          </p:cNvSpPr>
          <p:nvPr/>
        </p:nvSpPr>
        <p:spPr bwMode="auto">
          <a:xfrm>
            <a:off x="8013700" y="3343275"/>
            <a:ext cx="82391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2A2A39"/>
                </a:solidFill>
                <a:latin typeface="Tahoma" panose="020B0604030504040204" pitchFamily="34" charset="0"/>
              </a:rPr>
              <a:t>案例</a:t>
            </a:r>
            <a:r>
              <a:rPr kumimoji="0" lang="zh-CN" altLang="zh-CN" sz="1600">
                <a:solidFill>
                  <a:srgbClr val="2A2A39"/>
                </a:solidFill>
                <a:latin typeface="Tahoma" panose="020B0604030504040204" pitchFamily="34" charset="0"/>
              </a:rPr>
              <a:t>2</a:t>
            </a:r>
            <a:r>
              <a:rPr kumimoji="0" lang="zh-CN" altLang="en-US" sz="1600">
                <a:solidFill>
                  <a:srgbClr val="2A2A39"/>
                </a:solidFill>
                <a:latin typeface="Tahoma" panose="020B0604030504040204" pitchFamily="34" charset="0"/>
              </a:rPr>
              <a:t>.</a:t>
            </a:r>
            <a:r>
              <a:rPr kumimoji="0" lang="en-US" altLang="zh-CN" sz="1600">
                <a:solidFill>
                  <a:srgbClr val="2A2A39"/>
                </a:solidFill>
                <a:latin typeface="Tahoma" panose="020B0604030504040204" pitchFamily="34" charset="0"/>
              </a:rPr>
              <a:t>a</a:t>
            </a:r>
            <a:endParaRPr kumimoji="0" lang="zh-CN" altLang="en-US" sz="1600">
              <a:solidFill>
                <a:srgbClr val="428E5B"/>
              </a:solidFill>
              <a:latin typeface="Tahoma" panose="020B0604030504040204" pitchFamily="34" charset="0"/>
            </a:endParaRPr>
          </a:p>
        </p:txBody>
      </p:sp>
      <p:sp>
        <p:nvSpPr>
          <p:cNvPr id="5" name="云形标注 4">
            <a:extLst>
              <a:ext uri="{FF2B5EF4-FFF2-40B4-BE49-F238E27FC236}">
                <a16:creationId xmlns:a16="http://schemas.microsoft.com/office/drawing/2014/main" id="{DB21BA6C-6BE7-4ED4-8DEC-5F8100A5CFE8}"/>
              </a:ext>
            </a:extLst>
          </p:cNvPr>
          <p:cNvSpPr/>
          <p:nvPr/>
        </p:nvSpPr>
        <p:spPr bwMode="auto">
          <a:xfrm>
            <a:off x="0" y="477838"/>
            <a:ext cx="3810000" cy="908050"/>
          </a:xfrm>
          <a:prstGeom prst="cloudCallout">
            <a:avLst>
              <a:gd name="adj1" fmla="val -47039"/>
              <a:gd name="adj2" fmla="val 62499"/>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画分层数据流程图时需要注意什么？</a:t>
            </a:r>
          </a:p>
        </p:txBody>
      </p:sp>
      <p:grpSp>
        <p:nvGrpSpPr>
          <p:cNvPr id="28680" name="Group 30">
            <a:extLst>
              <a:ext uri="{FF2B5EF4-FFF2-40B4-BE49-F238E27FC236}">
                <a16:creationId xmlns:a16="http://schemas.microsoft.com/office/drawing/2014/main" id="{3F09BCA7-3357-4300-ABAF-A47FBC77FAF8}"/>
              </a:ext>
            </a:extLst>
          </p:cNvPr>
          <p:cNvGrpSpPr>
            <a:grpSpLocks/>
          </p:cNvGrpSpPr>
          <p:nvPr/>
        </p:nvGrpSpPr>
        <p:grpSpPr bwMode="auto">
          <a:xfrm>
            <a:off x="1055688" y="3629025"/>
            <a:ext cx="7905750" cy="2838450"/>
            <a:chOff x="163" y="1174"/>
            <a:chExt cx="5492" cy="2131"/>
          </a:xfrm>
        </p:grpSpPr>
        <p:grpSp>
          <p:nvGrpSpPr>
            <p:cNvPr id="28683" name="Group 21">
              <a:extLst>
                <a:ext uri="{FF2B5EF4-FFF2-40B4-BE49-F238E27FC236}">
                  <a16:creationId xmlns:a16="http://schemas.microsoft.com/office/drawing/2014/main" id="{473CC955-23C6-44E9-9D41-F33432020A2E}"/>
                </a:ext>
              </a:extLst>
            </p:cNvPr>
            <p:cNvGrpSpPr>
              <a:grpSpLocks/>
            </p:cNvGrpSpPr>
            <p:nvPr/>
          </p:nvGrpSpPr>
          <p:grpSpPr bwMode="auto">
            <a:xfrm>
              <a:off x="163" y="1174"/>
              <a:ext cx="5492" cy="2131"/>
              <a:chOff x="163" y="1174"/>
              <a:chExt cx="5492" cy="2131"/>
            </a:xfrm>
          </p:grpSpPr>
          <p:grpSp>
            <p:nvGrpSpPr>
              <p:cNvPr id="28686" name="Group 15">
                <a:extLst>
                  <a:ext uri="{FF2B5EF4-FFF2-40B4-BE49-F238E27FC236}">
                    <a16:creationId xmlns:a16="http://schemas.microsoft.com/office/drawing/2014/main" id="{93499043-A299-4239-A92C-B4629E771A57}"/>
                  </a:ext>
                </a:extLst>
              </p:cNvPr>
              <p:cNvGrpSpPr>
                <a:grpSpLocks/>
              </p:cNvGrpSpPr>
              <p:nvPr/>
            </p:nvGrpSpPr>
            <p:grpSpPr bwMode="auto">
              <a:xfrm>
                <a:off x="163" y="1174"/>
                <a:ext cx="5492" cy="2131"/>
                <a:chOff x="163" y="1174"/>
                <a:chExt cx="5492" cy="2131"/>
              </a:xfrm>
            </p:grpSpPr>
            <p:grpSp>
              <p:nvGrpSpPr>
                <p:cNvPr id="28692" name="Group 9">
                  <a:extLst>
                    <a:ext uri="{FF2B5EF4-FFF2-40B4-BE49-F238E27FC236}">
                      <a16:creationId xmlns:a16="http://schemas.microsoft.com/office/drawing/2014/main" id="{15532D8E-E33C-4505-A918-4AD648E2785B}"/>
                    </a:ext>
                  </a:extLst>
                </p:cNvPr>
                <p:cNvGrpSpPr>
                  <a:grpSpLocks/>
                </p:cNvGrpSpPr>
                <p:nvPr/>
              </p:nvGrpSpPr>
              <p:grpSpPr bwMode="auto">
                <a:xfrm>
                  <a:off x="163" y="1174"/>
                  <a:ext cx="5492" cy="2131"/>
                  <a:chOff x="163" y="1174"/>
                  <a:chExt cx="5492" cy="2131"/>
                </a:xfrm>
              </p:grpSpPr>
              <p:pic>
                <p:nvPicPr>
                  <p:cNvPr id="28698" name="Picture 2">
                    <a:extLst>
                      <a:ext uri="{FF2B5EF4-FFF2-40B4-BE49-F238E27FC236}">
                        <a16:creationId xmlns:a16="http://schemas.microsoft.com/office/drawing/2014/main" id="{2375084B-0126-45B3-98DF-C2C27CDCE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 y="1174"/>
                    <a:ext cx="5492"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9" name="Line 8">
                    <a:extLst>
                      <a:ext uri="{FF2B5EF4-FFF2-40B4-BE49-F238E27FC236}">
                        <a16:creationId xmlns:a16="http://schemas.microsoft.com/office/drawing/2014/main" id="{264980D3-E259-47E6-A0C7-A238682836A3}"/>
                      </a:ext>
                    </a:extLst>
                  </p:cNvPr>
                  <p:cNvSpPr>
                    <a:spLocks noChangeShapeType="1"/>
                  </p:cNvSpPr>
                  <p:nvPr/>
                </p:nvSpPr>
                <p:spPr bwMode="auto">
                  <a:xfrm>
                    <a:off x="299" y="1424"/>
                    <a:ext cx="428" cy="0"/>
                  </a:xfrm>
                  <a:prstGeom prst="line">
                    <a:avLst/>
                  </a:prstGeom>
                  <a:noFill/>
                  <a:ln w="28575">
                    <a:solidFill>
                      <a:srgbClr val="1D996A"/>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693" name="AutoShape 10">
                  <a:extLst>
                    <a:ext uri="{FF2B5EF4-FFF2-40B4-BE49-F238E27FC236}">
                      <a16:creationId xmlns:a16="http://schemas.microsoft.com/office/drawing/2014/main" id="{6043FEA7-D514-4568-B29F-90DCAEBE3127}"/>
                    </a:ext>
                  </a:extLst>
                </p:cNvPr>
                <p:cNvSpPr>
                  <a:spLocks noChangeArrowheads="1"/>
                </p:cNvSpPr>
                <p:nvPr/>
              </p:nvSpPr>
              <p:spPr bwMode="auto">
                <a:xfrm>
                  <a:off x="995" y="1386"/>
                  <a:ext cx="120" cy="126"/>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8694" name="AutoShape 11">
                  <a:extLst>
                    <a:ext uri="{FF2B5EF4-FFF2-40B4-BE49-F238E27FC236}">
                      <a16:creationId xmlns:a16="http://schemas.microsoft.com/office/drawing/2014/main" id="{CCDD6808-226C-4019-A2F2-D9EF889564E5}"/>
                    </a:ext>
                  </a:extLst>
                </p:cNvPr>
                <p:cNvSpPr>
                  <a:spLocks noChangeArrowheads="1"/>
                </p:cNvSpPr>
                <p:nvPr/>
              </p:nvSpPr>
              <p:spPr bwMode="auto">
                <a:xfrm>
                  <a:off x="2125" y="2984"/>
                  <a:ext cx="120" cy="125"/>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8695" name="AutoShape 12">
                  <a:extLst>
                    <a:ext uri="{FF2B5EF4-FFF2-40B4-BE49-F238E27FC236}">
                      <a16:creationId xmlns:a16="http://schemas.microsoft.com/office/drawing/2014/main" id="{486E4264-AA17-4BE9-91EE-086470ABF7A2}"/>
                    </a:ext>
                  </a:extLst>
                </p:cNvPr>
                <p:cNvSpPr>
                  <a:spLocks noChangeArrowheads="1"/>
                </p:cNvSpPr>
                <p:nvPr/>
              </p:nvSpPr>
              <p:spPr bwMode="auto">
                <a:xfrm>
                  <a:off x="550" y="3028"/>
                  <a:ext cx="120" cy="124"/>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8696" name="AutoShape 13">
                  <a:extLst>
                    <a:ext uri="{FF2B5EF4-FFF2-40B4-BE49-F238E27FC236}">
                      <a16:creationId xmlns:a16="http://schemas.microsoft.com/office/drawing/2014/main" id="{F91D80F3-D5AC-4416-8A86-CD48206DB999}"/>
                    </a:ext>
                  </a:extLst>
                </p:cNvPr>
                <p:cNvSpPr>
                  <a:spLocks noChangeArrowheads="1"/>
                </p:cNvSpPr>
                <p:nvPr/>
              </p:nvSpPr>
              <p:spPr bwMode="auto">
                <a:xfrm>
                  <a:off x="4316" y="1394"/>
                  <a:ext cx="120" cy="124"/>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sp>
              <p:nvSpPr>
                <p:cNvPr id="28697" name="AutoShape 14">
                  <a:extLst>
                    <a:ext uri="{FF2B5EF4-FFF2-40B4-BE49-F238E27FC236}">
                      <a16:creationId xmlns:a16="http://schemas.microsoft.com/office/drawing/2014/main" id="{4007D9C1-7E9A-4F2F-B28E-BAFD73914D6D}"/>
                    </a:ext>
                  </a:extLst>
                </p:cNvPr>
                <p:cNvSpPr>
                  <a:spLocks noChangeArrowheads="1"/>
                </p:cNvSpPr>
                <p:nvPr/>
              </p:nvSpPr>
              <p:spPr bwMode="auto">
                <a:xfrm>
                  <a:off x="4386" y="2903"/>
                  <a:ext cx="120" cy="125"/>
                </a:xfrm>
                <a:prstGeom prst="star4">
                  <a:avLst>
                    <a:gd name="adj" fmla="val 12500"/>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0066FF"/>
                    </a:solidFill>
                    <a:latin typeface="Tahoma" panose="020B0604030504040204" pitchFamily="34" charset="0"/>
                  </a:endParaRPr>
                </a:p>
              </p:txBody>
            </p:sp>
          </p:grpSp>
          <p:sp>
            <p:nvSpPr>
              <p:cNvPr id="28687" name="Rectangle 16">
                <a:extLst>
                  <a:ext uri="{FF2B5EF4-FFF2-40B4-BE49-F238E27FC236}">
                    <a16:creationId xmlns:a16="http://schemas.microsoft.com/office/drawing/2014/main" id="{ECAF86BA-4ED0-44A0-9ADE-B4B737F60546}"/>
                  </a:ext>
                </a:extLst>
              </p:cNvPr>
              <p:cNvSpPr>
                <a:spLocks noChangeArrowheads="1"/>
              </p:cNvSpPr>
              <p:nvPr/>
            </p:nvSpPr>
            <p:spPr bwMode="auto">
              <a:xfrm>
                <a:off x="505" y="1456"/>
                <a:ext cx="408" cy="199"/>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66FF"/>
                    </a:solidFill>
                    <a:latin typeface="Tahoma" panose="020B0604030504040204" pitchFamily="34" charset="0"/>
                  </a:rPr>
                  <a:t>顾客</a:t>
                </a:r>
              </a:p>
            </p:txBody>
          </p:sp>
          <p:sp>
            <p:nvSpPr>
              <p:cNvPr id="28688" name="Rectangle 17">
                <a:extLst>
                  <a:ext uri="{FF2B5EF4-FFF2-40B4-BE49-F238E27FC236}">
                    <a16:creationId xmlns:a16="http://schemas.microsoft.com/office/drawing/2014/main" id="{47D447FF-55BC-42BA-AA3D-52E0E0510D7D}"/>
                  </a:ext>
                </a:extLst>
              </p:cNvPr>
              <p:cNvSpPr>
                <a:spLocks noChangeArrowheads="1"/>
              </p:cNvSpPr>
              <p:nvPr/>
            </p:nvSpPr>
            <p:spPr bwMode="auto">
              <a:xfrm>
                <a:off x="3190" y="3031"/>
                <a:ext cx="565" cy="212"/>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66FF"/>
                    </a:solidFill>
                    <a:latin typeface="Tahoma" panose="020B0604030504040204" pitchFamily="34" charset="0"/>
                  </a:rPr>
                  <a:t>采购部门</a:t>
                </a:r>
              </a:p>
            </p:txBody>
          </p:sp>
          <p:sp>
            <p:nvSpPr>
              <p:cNvPr id="28689" name="Line 18">
                <a:extLst>
                  <a:ext uri="{FF2B5EF4-FFF2-40B4-BE49-F238E27FC236}">
                    <a16:creationId xmlns:a16="http://schemas.microsoft.com/office/drawing/2014/main" id="{CC3A470B-502F-4932-80E0-3A6D816703E8}"/>
                  </a:ext>
                </a:extLst>
              </p:cNvPr>
              <p:cNvSpPr>
                <a:spLocks noChangeShapeType="1"/>
              </p:cNvSpPr>
              <p:nvPr/>
            </p:nvSpPr>
            <p:spPr bwMode="auto">
              <a:xfrm>
                <a:off x="1576" y="3104"/>
                <a:ext cx="1592" cy="93"/>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0" name="Rectangle 19">
                <a:extLst>
                  <a:ext uri="{FF2B5EF4-FFF2-40B4-BE49-F238E27FC236}">
                    <a16:creationId xmlns:a16="http://schemas.microsoft.com/office/drawing/2014/main" id="{E408D538-E6B8-4B63-AE03-956A44249DDD}"/>
                  </a:ext>
                </a:extLst>
              </p:cNvPr>
              <p:cNvSpPr>
                <a:spLocks noChangeArrowheads="1"/>
              </p:cNvSpPr>
              <p:nvPr/>
            </p:nvSpPr>
            <p:spPr bwMode="auto">
              <a:xfrm>
                <a:off x="5026" y="1456"/>
                <a:ext cx="408" cy="199"/>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66FF"/>
                    </a:solidFill>
                    <a:latin typeface="Tahoma" panose="020B0604030504040204" pitchFamily="34" charset="0"/>
                  </a:rPr>
                  <a:t>仓库</a:t>
                </a:r>
              </a:p>
            </p:txBody>
          </p:sp>
          <p:sp>
            <p:nvSpPr>
              <p:cNvPr id="28691" name="Rectangle 20">
                <a:extLst>
                  <a:ext uri="{FF2B5EF4-FFF2-40B4-BE49-F238E27FC236}">
                    <a16:creationId xmlns:a16="http://schemas.microsoft.com/office/drawing/2014/main" id="{AA89A9F9-CCC6-4EF5-A185-5C7911D6DD9B}"/>
                  </a:ext>
                </a:extLst>
              </p:cNvPr>
              <p:cNvSpPr>
                <a:spLocks noChangeArrowheads="1"/>
              </p:cNvSpPr>
              <p:nvPr/>
            </p:nvSpPr>
            <p:spPr bwMode="auto">
              <a:xfrm>
                <a:off x="5026" y="2885"/>
                <a:ext cx="408" cy="199"/>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66FF"/>
                    </a:solidFill>
                    <a:latin typeface="Tahoma" panose="020B0604030504040204" pitchFamily="34" charset="0"/>
                  </a:rPr>
                  <a:t>经理</a:t>
                </a:r>
              </a:p>
            </p:txBody>
          </p:sp>
        </p:grpSp>
        <p:sp>
          <p:nvSpPr>
            <p:cNvPr id="28684" name="Rectangle 23">
              <a:extLst>
                <a:ext uri="{FF2B5EF4-FFF2-40B4-BE49-F238E27FC236}">
                  <a16:creationId xmlns:a16="http://schemas.microsoft.com/office/drawing/2014/main" id="{9A38AD43-7D10-4A3F-84E1-3486FBA1F1FC}"/>
                </a:ext>
              </a:extLst>
            </p:cNvPr>
            <p:cNvSpPr>
              <a:spLocks noChangeArrowheads="1"/>
            </p:cNvSpPr>
            <p:nvPr/>
          </p:nvSpPr>
          <p:spPr bwMode="auto">
            <a:xfrm>
              <a:off x="3244" y="2185"/>
              <a:ext cx="635"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chemeClr val="bg2"/>
                  </a:solidFill>
                  <a:latin typeface="Tahoma" panose="020B0604030504040204" pitchFamily="34" charset="0"/>
                </a:rPr>
                <a:t>可供货订单</a:t>
              </a:r>
            </a:p>
          </p:txBody>
        </p:sp>
        <p:sp>
          <p:nvSpPr>
            <p:cNvPr id="28685" name="Rectangle 28">
              <a:extLst>
                <a:ext uri="{FF2B5EF4-FFF2-40B4-BE49-F238E27FC236}">
                  <a16:creationId xmlns:a16="http://schemas.microsoft.com/office/drawing/2014/main" id="{86C906F2-3D68-4770-B78D-991FFBE92982}"/>
                </a:ext>
              </a:extLst>
            </p:cNvPr>
            <p:cNvSpPr>
              <a:spLocks noChangeArrowheads="1"/>
            </p:cNvSpPr>
            <p:nvPr/>
          </p:nvSpPr>
          <p:spPr bwMode="auto">
            <a:xfrm>
              <a:off x="2613" y="1349"/>
              <a:ext cx="633" cy="1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chemeClr val="bg2"/>
                  </a:solidFill>
                  <a:latin typeface="Tahoma" panose="020B0604030504040204" pitchFamily="34" charset="0"/>
                </a:rPr>
                <a:t>可供货订单</a:t>
              </a:r>
            </a:p>
          </p:txBody>
        </p:sp>
      </p:grpSp>
      <p:sp>
        <p:nvSpPr>
          <p:cNvPr id="28681" name="矩形 50">
            <a:extLst>
              <a:ext uri="{FF2B5EF4-FFF2-40B4-BE49-F238E27FC236}">
                <a16:creationId xmlns:a16="http://schemas.microsoft.com/office/drawing/2014/main" id="{62155E84-9D24-4934-B0E7-5478C5227BB9}"/>
              </a:ext>
            </a:extLst>
          </p:cNvPr>
          <p:cNvSpPr>
            <a:spLocks noChangeArrowheads="1"/>
          </p:cNvSpPr>
          <p:nvPr/>
        </p:nvSpPr>
        <p:spPr bwMode="auto">
          <a:xfrm>
            <a:off x="7950200" y="6249988"/>
            <a:ext cx="9302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2A2A39"/>
                </a:solidFill>
                <a:latin typeface="Tahoma" panose="020B0604030504040204" pitchFamily="34" charset="0"/>
              </a:rPr>
              <a:t>案例</a:t>
            </a:r>
            <a:r>
              <a:rPr kumimoji="0" lang="zh-CN" altLang="zh-CN" sz="1600">
                <a:solidFill>
                  <a:srgbClr val="2A2A39"/>
                </a:solidFill>
                <a:latin typeface="Tahoma" panose="020B0604030504040204" pitchFamily="34" charset="0"/>
              </a:rPr>
              <a:t>2</a:t>
            </a:r>
            <a:r>
              <a:rPr kumimoji="0" lang="zh-CN" altLang="en-US" sz="1600">
                <a:solidFill>
                  <a:srgbClr val="2A2A39"/>
                </a:solidFill>
                <a:latin typeface="Tahoma" panose="020B0604030504040204" pitchFamily="34" charset="0"/>
              </a:rPr>
              <a:t>.</a:t>
            </a:r>
            <a:r>
              <a:rPr kumimoji="0" lang="en-US" altLang="zh-CN" sz="1600">
                <a:solidFill>
                  <a:srgbClr val="2A2A39"/>
                </a:solidFill>
                <a:latin typeface="Tahoma" panose="020B0604030504040204" pitchFamily="34" charset="0"/>
              </a:rPr>
              <a:t>b</a:t>
            </a:r>
            <a:endParaRPr kumimoji="0" lang="zh-CN" altLang="en-US" sz="1600">
              <a:solidFill>
                <a:srgbClr val="428E5B"/>
              </a:solidFill>
              <a:latin typeface="Tahoma" panose="020B0604030504040204" pitchFamily="34" charset="0"/>
            </a:endParaRPr>
          </a:p>
        </p:txBody>
      </p:sp>
      <p:sp>
        <p:nvSpPr>
          <p:cNvPr id="16387" name="内容占位符 2">
            <a:extLst>
              <a:ext uri="{FF2B5EF4-FFF2-40B4-BE49-F238E27FC236}">
                <a16:creationId xmlns:a16="http://schemas.microsoft.com/office/drawing/2014/main" id="{06985C59-9027-4B75-8947-7AF1F65C3CF0}"/>
              </a:ext>
            </a:extLst>
          </p:cNvPr>
          <p:cNvSpPr>
            <a:spLocks noGrp="1"/>
          </p:cNvSpPr>
          <p:nvPr>
            <p:ph idx="1"/>
          </p:nvPr>
        </p:nvSpPr>
        <p:spPr>
          <a:xfrm>
            <a:off x="379413" y="1517650"/>
            <a:ext cx="758825" cy="2752725"/>
          </a:xfrm>
        </p:spPr>
        <p:txBody>
          <a:bodyPr vert="eaVert" lIns="0" rIns="0"/>
          <a:lstStyle/>
          <a:p>
            <a:pPr marL="0" indent="0">
              <a:buFontTx/>
              <a:buNone/>
            </a:pPr>
            <a:r>
              <a:rPr kumimoji="0" lang="zh-CN" altLang="en-US" sz="2000" b="1">
                <a:solidFill>
                  <a:srgbClr val="800000"/>
                </a:solidFill>
              </a:rPr>
              <a:t>上下层之间的一致性</a:t>
            </a:r>
            <a:r>
              <a:rPr kumimoji="0" lang="en-US" altLang="zh-CN" sz="2000" b="1">
                <a:solidFill>
                  <a:srgbClr val="800000"/>
                </a:solidFill>
              </a:rPr>
              <a:t>(</a:t>
            </a:r>
            <a:r>
              <a:rPr kumimoji="0" lang="zh-CN" altLang="en-US" sz="2000" b="1">
                <a:solidFill>
                  <a:srgbClr val="800000"/>
                </a:solidFill>
              </a:rPr>
              <a:t>接口吻合</a:t>
            </a:r>
            <a:r>
              <a:rPr kumimoji="0" lang="en-US" altLang="zh-CN" sz="2000" b="1">
                <a:solidFill>
                  <a:srgbClr val="800000"/>
                </a:solidFill>
              </a:rPr>
              <a:t>)</a:t>
            </a:r>
            <a:r>
              <a:rPr kumimoji="0" lang="zh-CN" altLang="en-US" sz="2000" b="1">
                <a:solidFill>
                  <a:srgbClr val="800000"/>
                </a:solidFill>
              </a:rPr>
              <a:t>！！</a:t>
            </a:r>
            <a:endParaRPr kumimoji="0" lang="en-US" altLang="zh-CN" sz="2000" b="1">
              <a:solidFill>
                <a:srgbClr val="8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7" dur="500"/>
                                        <p:tgtEl>
                                          <p:spTgt spid="1638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38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a:extLst>
              <a:ext uri="{FF2B5EF4-FFF2-40B4-BE49-F238E27FC236}">
                <a16:creationId xmlns:a16="http://schemas.microsoft.com/office/drawing/2014/main" id="{C9007CE1-D39B-4DF4-BA15-100457067378}"/>
              </a:ext>
            </a:extLst>
          </p:cNvPr>
          <p:cNvSpPr>
            <a:spLocks noGrp="1"/>
          </p:cNvSpPr>
          <p:nvPr>
            <p:ph type="title"/>
          </p:nvPr>
        </p:nvSpPr>
        <p:spPr>
          <a:xfrm>
            <a:off x="660400" y="484188"/>
            <a:ext cx="7772400" cy="1143000"/>
          </a:xfrm>
        </p:spPr>
        <p:txBody>
          <a:bodyPr/>
          <a:lstStyle/>
          <a:p>
            <a:pPr algn="l"/>
            <a:r>
              <a:rPr kumimoji="0" lang="en-US" altLang="zh-CN" sz="3200" b="1" dirty="0">
                <a:latin typeface="黑体" panose="02010609060101010101" pitchFamily="49" charset="-122"/>
                <a:ea typeface="黑体" panose="02010609060101010101" pitchFamily="49" charset="-122"/>
              </a:rPr>
              <a:t>2.5 </a:t>
            </a:r>
            <a:r>
              <a:rPr kumimoji="0" lang="zh-CN" altLang="en-US" sz="3200" b="1" dirty="0">
                <a:latin typeface="黑体" panose="02010609060101010101" pitchFamily="49" charset="-122"/>
                <a:ea typeface="黑体" panose="02010609060101010101" pitchFamily="49" charset="-122"/>
              </a:rPr>
              <a:t>数据字典</a:t>
            </a:r>
          </a:p>
        </p:txBody>
      </p:sp>
      <p:sp>
        <p:nvSpPr>
          <p:cNvPr id="16387" name="内容占位符 2">
            <a:extLst>
              <a:ext uri="{FF2B5EF4-FFF2-40B4-BE49-F238E27FC236}">
                <a16:creationId xmlns:a16="http://schemas.microsoft.com/office/drawing/2014/main" id="{BB75FD4D-4B7B-428C-8CB2-8569FE4EF370}"/>
              </a:ext>
            </a:extLst>
          </p:cNvPr>
          <p:cNvSpPr>
            <a:spLocks noGrp="1"/>
          </p:cNvSpPr>
          <p:nvPr>
            <p:ph idx="1"/>
          </p:nvPr>
        </p:nvSpPr>
        <p:spPr>
          <a:xfrm>
            <a:off x="685800" y="1786731"/>
            <a:ext cx="8164513" cy="4454525"/>
          </a:xfrm>
        </p:spPr>
        <p:txBody>
          <a:bodyPr/>
          <a:lstStyle/>
          <a:p>
            <a:r>
              <a:rPr kumimoji="0" lang="zh-CN" altLang="en-US" sz="2400" b="1" dirty="0">
                <a:solidFill>
                  <a:srgbClr val="800000"/>
                </a:solidFill>
              </a:rPr>
              <a:t>数据流图</a:t>
            </a:r>
            <a:r>
              <a:rPr kumimoji="0" lang="zh-CN" altLang="en-US" sz="2400" b="1" dirty="0">
                <a:solidFill>
                  <a:srgbClr val="2A2A39"/>
                </a:solidFill>
              </a:rPr>
              <a:t>表达了数据、处理过程、及相互作用关系抽象的</a:t>
            </a:r>
            <a:r>
              <a:rPr kumimoji="0" lang="zh-CN" altLang="en-US" sz="2400" b="1" dirty="0">
                <a:solidFill>
                  <a:srgbClr val="0000FF"/>
                </a:solidFill>
              </a:rPr>
              <a:t>拓扑结构</a:t>
            </a:r>
            <a:endParaRPr kumimoji="0" lang="en-US" altLang="zh-CN" sz="2400" b="1" dirty="0">
              <a:solidFill>
                <a:srgbClr val="2A2A39"/>
              </a:solidFill>
            </a:endParaRPr>
          </a:p>
          <a:p>
            <a:r>
              <a:rPr kumimoji="0" lang="zh-CN" altLang="en-US" sz="2400" b="1" dirty="0">
                <a:solidFill>
                  <a:srgbClr val="2A2A39"/>
                </a:solidFill>
              </a:rPr>
              <a:t>对流程图中外部对象、数据流、保存文件和加工等</a:t>
            </a:r>
            <a:r>
              <a:rPr kumimoji="0" lang="zh-CN" altLang="en-US" sz="2400" b="1" dirty="0">
                <a:solidFill>
                  <a:srgbClr val="800000"/>
                </a:solidFill>
              </a:rPr>
              <a:t>要素的详细描述</a:t>
            </a:r>
            <a:r>
              <a:rPr kumimoji="0" lang="zh-CN" altLang="en-US" sz="2400" b="1" dirty="0">
                <a:solidFill>
                  <a:srgbClr val="2A2A39"/>
                </a:solidFill>
              </a:rPr>
              <a:t>必需借助</a:t>
            </a:r>
            <a:r>
              <a:rPr kumimoji="0" lang="zh-CN" altLang="en-US" sz="2400" b="1" dirty="0">
                <a:solidFill>
                  <a:srgbClr val="0000FF"/>
                </a:solidFill>
              </a:rPr>
              <a:t>数据字典</a:t>
            </a:r>
            <a:r>
              <a:rPr kumimoji="0" lang="zh-CN" altLang="en-US" sz="2400" b="1" dirty="0">
                <a:solidFill>
                  <a:srgbClr val="2A2A39"/>
                </a:solidFill>
              </a:rPr>
              <a:t>（</a:t>
            </a:r>
            <a:r>
              <a:rPr kumimoji="0" lang="en-US" altLang="zh-CN" sz="2400" b="1" dirty="0">
                <a:solidFill>
                  <a:srgbClr val="2A2A39"/>
                </a:solidFill>
              </a:rPr>
              <a:t>Data Dictionary</a:t>
            </a:r>
            <a:r>
              <a:rPr kumimoji="0" lang="zh-CN" altLang="en-US" sz="2400" b="1" dirty="0">
                <a:solidFill>
                  <a:srgbClr val="2A2A39"/>
                </a:solidFill>
              </a:rPr>
              <a:t>）对其逐一描述。</a:t>
            </a:r>
            <a:endParaRPr kumimoji="0" lang="en-US" altLang="zh-CN" sz="2400" b="1" dirty="0">
              <a:solidFill>
                <a:srgbClr val="2A2A39"/>
              </a:solidFill>
            </a:endParaRPr>
          </a:p>
          <a:p>
            <a:r>
              <a:rPr kumimoji="0" lang="zh-CN" altLang="en-US" sz="2400" b="1" dirty="0">
                <a:solidFill>
                  <a:srgbClr val="2A2A39"/>
                </a:solidFill>
              </a:rPr>
              <a:t>数据字典包含内容：</a:t>
            </a:r>
            <a:endParaRPr kumimoji="0" lang="en-US" altLang="zh-CN" sz="2400" b="1" dirty="0">
              <a:solidFill>
                <a:srgbClr val="2A2A39"/>
              </a:solidFill>
            </a:endParaRPr>
          </a:p>
          <a:p>
            <a:pPr lvl="1"/>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数据项的说明（</a:t>
            </a:r>
            <a:r>
              <a:rPr kumimoji="0" lang="zh-CN" altLang="en-US" sz="1800" b="1" dirty="0"/>
              <a:t>是数据的</a:t>
            </a:r>
            <a:r>
              <a:rPr kumimoji="0" lang="zh-CN" altLang="en-US" sz="1800" b="1" dirty="0">
                <a:solidFill>
                  <a:srgbClr val="0000FF"/>
                </a:solidFill>
              </a:rPr>
              <a:t>最小单位</a:t>
            </a:r>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a:t>
            </a:r>
            <a:endParaRPr kumimoji="0" lang="en-US" altLang="zh-CN"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lvl="1"/>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数据结构的说明（</a:t>
            </a:r>
            <a:r>
              <a:rPr kumimoji="0" lang="zh-CN" altLang="en-US" sz="1800" b="1" dirty="0">
                <a:effectLst>
                  <a:outerShdw blurRad="38100" dist="38100" dir="2700000" algn="tl">
                    <a:srgbClr val="C0C0C0"/>
                  </a:outerShdw>
                </a:effectLst>
              </a:rPr>
              <a:t>描述某些数据项之间的</a:t>
            </a:r>
            <a:r>
              <a:rPr kumimoji="0" lang="zh-CN" altLang="en-US" sz="1800" b="1" dirty="0">
                <a:solidFill>
                  <a:srgbClr val="0066FF"/>
                </a:solidFill>
                <a:effectLst>
                  <a:outerShdw blurRad="38100" dist="38100" dir="2700000" algn="tl">
                    <a:srgbClr val="C0C0C0"/>
                  </a:outerShdw>
                </a:effectLst>
              </a:rPr>
              <a:t>组成关系</a:t>
            </a:r>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a:t>
            </a:r>
            <a:endParaRPr kumimoji="0" lang="en-US" altLang="zh-CN"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lvl="1"/>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数据流的说明（</a:t>
            </a:r>
            <a:r>
              <a:rPr kumimoji="0" lang="zh-CN" altLang="en-US" sz="1800" b="1" dirty="0">
                <a:effectLst>
                  <a:outerShdw blurRad="38100" dist="38100" dir="2700000" algn="tl">
                    <a:srgbClr val="C0C0C0"/>
                  </a:outerShdw>
                </a:effectLst>
              </a:rPr>
              <a:t>由一个或一组固定的数据项或数据结构</a:t>
            </a:r>
            <a:r>
              <a:rPr kumimoji="0" lang="zh-CN" altLang="en-US" sz="1800" b="1" dirty="0">
                <a:solidFill>
                  <a:srgbClr val="0066FF"/>
                </a:solidFill>
                <a:effectLst>
                  <a:outerShdw blurRad="38100" dist="38100" dir="2700000" algn="tl">
                    <a:srgbClr val="C0C0C0"/>
                  </a:outerShdw>
                </a:effectLst>
              </a:rPr>
              <a:t>组成结构</a:t>
            </a:r>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a:t>
            </a:r>
            <a:endParaRPr kumimoji="0" lang="en-US" altLang="zh-CN"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lvl="1"/>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加工的说明（</a:t>
            </a:r>
            <a:r>
              <a:rPr kumimoji="0" lang="zh-CN" altLang="en-US" sz="1800" b="1" dirty="0"/>
              <a:t>对加工逻辑进行说明</a:t>
            </a:r>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a:t>
            </a:r>
            <a:endParaRPr kumimoji="0" lang="en-US" altLang="zh-CN"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lvl="1"/>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保存文件的说明（</a:t>
            </a:r>
            <a:r>
              <a:rPr kumimoji="0" lang="zh-CN" altLang="en-US" sz="1800" b="1" dirty="0">
                <a:effectLst>
                  <a:outerShdw blurRad="38100" dist="38100" dir="2700000" algn="tl">
                    <a:srgbClr val="C0C0C0"/>
                  </a:outerShdw>
                </a:effectLst>
              </a:rPr>
              <a:t>描述具体的逻辑存储结构，不涉及物理组织</a:t>
            </a:r>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a:t>
            </a:r>
            <a:endParaRPr kumimoji="0" lang="en-US" altLang="zh-CN"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lvl="1"/>
            <a:r>
              <a:rPr kumimoji="0" lang="zh-CN" altLang="en-US" sz="1800" b="1" dirty="0">
                <a:solidFill>
                  <a:srgbClr val="9C1A26"/>
                </a:solidFill>
                <a:latin typeface="Heiti SC Light" pitchFamily="2" charset="-122"/>
                <a:ea typeface="Heiti SC Light" pitchFamily="2" charset="-122"/>
              </a:rPr>
              <a:t>外部对象</a:t>
            </a:r>
            <a:r>
              <a:rPr kumimoji="0" lang="zh-CN" altLang="en-US" sz="1800" b="1" dirty="0">
                <a:solidFill>
                  <a:srgbClr val="9C1A26"/>
                </a:solidFill>
                <a:effectLst>
                  <a:outerShdw blurRad="38100" dist="38100" dir="2700000" algn="tl">
                    <a:srgbClr val="C0C0C0"/>
                  </a:outerShdw>
                </a:effectLst>
                <a:latin typeface="黑体" panose="02010609060101010101" pitchFamily="49" charset="-122"/>
                <a:ea typeface="黑体" panose="02010609060101010101" pitchFamily="49" charset="-122"/>
              </a:rPr>
              <a:t>的说明</a:t>
            </a:r>
            <a:r>
              <a:rPr kumimoji="0" lang="zh-CN" altLang="en-US" sz="1800" b="1" dirty="0">
                <a:solidFill>
                  <a:srgbClr val="9C1A26"/>
                </a:solidFill>
              </a:rPr>
              <a:t>（</a:t>
            </a:r>
            <a:r>
              <a:rPr kumimoji="0" lang="zh-CN" altLang="en-US" sz="1800" b="1" dirty="0">
                <a:effectLst>
                  <a:outerShdw blurRad="38100" dist="38100" dir="2700000" algn="tl">
                    <a:srgbClr val="C0C0C0"/>
                  </a:outerShdw>
                </a:effectLst>
              </a:rPr>
              <a:t>定义外部对象的编号、名称、简述等</a:t>
            </a:r>
            <a:r>
              <a:rPr kumimoji="0" lang="zh-CN" altLang="en-US" sz="1800" b="1" dirty="0">
                <a:solidFill>
                  <a:srgbClr val="9C1A26"/>
                </a:solidFill>
              </a:rPr>
              <a:t>）</a:t>
            </a:r>
          </a:p>
        </p:txBody>
      </p:sp>
      <p:sp>
        <p:nvSpPr>
          <p:cNvPr id="29699" name="灯片编号占位符 3">
            <a:extLst>
              <a:ext uri="{FF2B5EF4-FFF2-40B4-BE49-F238E27FC236}">
                <a16:creationId xmlns:a16="http://schemas.microsoft.com/office/drawing/2014/main" id="{2A7E9C7F-6579-42A2-8B35-A8CD88874D4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6DF83F1B-EF11-4CFF-A81F-0A4CFA3925E0}" type="slidenum">
              <a:rPr kumimoji="0" lang="zh-CN" altLang="en-US" sz="1400"/>
              <a:pPr>
                <a:spcBef>
                  <a:spcPct val="0"/>
                </a:spcBef>
                <a:buFontTx/>
                <a:buNone/>
              </a:pPr>
              <a:t>48</a:t>
            </a:fld>
            <a:endParaRPr kumimoji="0" lang="en-US" altLang="zh-CN" sz="1400"/>
          </a:p>
        </p:txBody>
      </p:sp>
      <p:sp>
        <p:nvSpPr>
          <p:cNvPr id="5" name="云形标注 4">
            <a:extLst>
              <a:ext uri="{FF2B5EF4-FFF2-40B4-BE49-F238E27FC236}">
                <a16:creationId xmlns:a16="http://schemas.microsoft.com/office/drawing/2014/main" id="{487B2FB1-E466-46C3-A914-BA862FAFE4EE}"/>
              </a:ext>
            </a:extLst>
          </p:cNvPr>
          <p:cNvSpPr/>
          <p:nvPr/>
        </p:nvSpPr>
        <p:spPr bwMode="auto">
          <a:xfrm>
            <a:off x="5227638" y="865188"/>
            <a:ext cx="3067050" cy="908050"/>
          </a:xfrm>
          <a:prstGeom prst="cloudCallout">
            <a:avLst>
              <a:gd name="adj1" fmla="val 44746"/>
              <a:gd name="adj2" fmla="val 60682"/>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dirty="0">
                <a:solidFill>
                  <a:srgbClr val="2A2A39"/>
                </a:solidFill>
              </a:rPr>
              <a:t>数据流程图描述了什么？</a:t>
            </a:r>
          </a:p>
        </p:txBody>
      </p:sp>
      <p:sp>
        <p:nvSpPr>
          <p:cNvPr id="29701" name="矩形 1">
            <a:extLst>
              <a:ext uri="{FF2B5EF4-FFF2-40B4-BE49-F238E27FC236}">
                <a16:creationId xmlns:a16="http://schemas.microsoft.com/office/drawing/2014/main" id="{4D14BD21-13B3-4CDC-BFED-E07E50100BAC}"/>
              </a:ext>
            </a:extLst>
          </p:cNvPr>
          <p:cNvSpPr>
            <a:spLocks noChangeArrowheads="1"/>
          </p:cNvSpPr>
          <p:nvPr/>
        </p:nvSpPr>
        <p:spPr bwMode="auto">
          <a:xfrm>
            <a:off x="6761163" y="161925"/>
            <a:ext cx="2185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chemeClr val="tx2"/>
                </a:solidFill>
                <a:latin typeface="黑体" panose="02010609060101010101" pitchFamily="49" charset="-122"/>
                <a:ea typeface="黑体" panose="02010609060101010101" pitchFamily="49" charset="-122"/>
              </a:rPr>
              <a:t>二 数据流程图</a:t>
            </a:r>
            <a:endParaRPr kumimoji="0" lang="zh-CN" altLang="en-US" sz="2400">
              <a:solidFill>
                <a:schemeClr val="tx2"/>
              </a:solidFill>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7" dur="500"/>
                                        <p:tgtEl>
                                          <p:spTgt spid="16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blinds(horizontal)">
                                      <p:cBhvr>
                                        <p:cTn id="12" dur="500"/>
                                        <p:tgtEl>
                                          <p:spTgt spid="163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blinds(horizontal)">
                                      <p:cBhvr>
                                        <p:cTn id="17" dur="500"/>
                                        <p:tgtEl>
                                          <p:spTgt spid="16387">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6387">
                                            <p:txEl>
                                              <p:pRg st="3" end="3"/>
                                            </p:txEl>
                                          </p:spTgt>
                                        </p:tgtEl>
                                        <p:attrNameLst>
                                          <p:attrName>style.visibility</p:attrName>
                                        </p:attrNameLst>
                                      </p:cBhvr>
                                      <p:to>
                                        <p:strVal val="visible"/>
                                      </p:to>
                                    </p:set>
                                    <p:animEffect transition="in" filter="blinds(horizontal)">
                                      <p:cBhvr>
                                        <p:cTn id="20" dur="500"/>
                                        <p:tgtEl>
                                          <p:spTgt spid="16387">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387">
                                            <p:txEl>
                                              <p:pRg st="4" end="4"/>
                                            </p:txEl>
                                          </p:spTgt>
                                        </p:tgtEl>
                                        <p:attrNameLst>
                                          <p:attrName>style.visibility</p:attrName>
                                        </p:attrNameLst>
                                      </p:cBhvr>
                                      <p:to>
                                        <p:strVal val="visible"/>
                                      </p:to>
                                    </p:set>
                                    <p:animEffect transition="in" filter="blinds(horizontal)">
                                      <p:cBhvr>
                                        <p:cTn id="23" dur="500"/>
                                        <p:tgtEl>
                                          <p:spTgt spid="16387">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6387">
                                            <p:txEl>
                                              <p:pRg st="5" end="5"/>
                                            </p:txEl>
                                          </p:spTgt>
                                        </p:tgtEl>
                                        <p:attrNameLst>
                                          <p:attrName>style.visibility</p:attrName>
                                        </p:attrNameLst>
                                      </p:cBhvr>
                                      <p:to>
                                        <p:strVal val="visible"/>
                                      </p:to>
                                    </p:set>
                                    <p:animEffect transition="in" filter="blinds(horizontal)">
                                      <p:cBhvr>
                                        <p:cTn id="26" dur="500"/>
                                        <p:tgtEl>
                                          <p:spTgt spid="16387">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6387">
                                            <p:txEl>
                                              <p:pRg st="6" end="6"/>
                                            </p:txEl>
                                          </p:spTgt>
                                        </p:tgtEl>
                                        <p:attrNameLst>
                                          <p:attrName>style.visibility</p:attrName>
                                        </p:attrNameLst>
                                      </p:cBhvr>
                                      <p:to>
                                        <p:strVal val="visible"/>
                                      </p:to>
                                    </p:set>
                                    <p:animEffect transition="in" filter="blinds(horizontal)">
                                      <p:cBhvr>
                                        <p:cTn id="29" dur="500"/>
                                        <p:tgtEl>
                                          <p:spTgt spid="16387">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6387">
                                            <p:txEl>
                                              <p:pRg st="7" end="7"/>
                                            </p:txEl>
                                          </p:spTgt>
                                        </p:tgtEl>
                                        <p:attrNameLst>
                                          <p:attrName>style.visibility</p:attrName>
                                        </p:attrNameLst>
                                      </p:cBhvr>
                                      <p:to>
                                        <p:strVal val="visible"/>
                                      </p:to>
                                    </p:set>
                                    <p:animEffect transition="in" filter="blinds(horizontal)">
                                      <p:cBhvr>
                                        <p:cTn id="32" dur="500"/>
                                        <p:tgtEl>
                                          <p:spTgt spid="16387">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387">
                                            <p:txEl>
                                              <p:pRg st="8" end="8"/>
                                            </p:txEl>
                                          </p:spTgt>
                                        </p:tgtEl>
                                        <p:attrNameLst>
                                          <p:attrName>style.visibility</p:attrName>
                                        </p:attrNameLst>
                                      </p:cBhvr>
                                      <p:to>
                                        <p:strVal val="visible"/>
                                      </p:to>
                                    </p:set>
                                    <p:animEffect transition="in" filter="blinds(horizontal)">
                                      <p:cBhvr>
                                        <p:cTn id="35" dur="500"/>
                                        <p:tgtEl>
                                          <p:spTgt spid="163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B2549EB2-4A75-451C-94AE-3D5DE504F52B}"/>
              </a:ext>
            </a:extLst>
          </p:cNvPr>
          <p:cNvSpPr>
            <a:spLocks noGrp="1"/>
          </p:cNvSpPr>
          <p:nvPr>
            <p:ph type="title"/>
          </p:nvPr>
        </p:nvSpPr>
        <p:spPr/>
        <p:txBody>
          <a:bodyPr/>
          <a:lstStyle/>
          <a:p>
            <a:pPr algn="l"/>
            <a:r>
              <a:rPr kumimoji="0" lang="zh-CN" altLang="en-US" sz="2800" b="1"/>
              <a:t>2</a:t>
            </a:r>
            <a:r>
              <a:rPr kumimoji="0" lang="en-US" altLang="zh-CN" sz="2800" b="1"/>
              <a:t>.6</a:t>
            </a:r>
            <a:r>
              <a:rPr kumimoji="0" lang="zh-CN" altLang="en-US" sz="2800" b="1"/>
              <a:t> 数据字典示例</a:t>
            </a:r>
          </a:p>
        </p:txBody>
      </p:sp>
      <p:sp>
        <p:nvSpPr>
          <p:cNvPr id="30722" name="内容占位符 2">
            <a:extLst>
              <a:ext uri="{FF2B5EF4-FFF2-40B4-BE49-F238E27FC236}">
                <a16:creationId xmlns:a16="http://schemas.microsoft.com/office/drawing/2014/main" id="{59AAF336-362D-491C-A15A-00BD0ABF3571}"/>
              </a:ext>
            </a:extLst>
          </p:cNvPr>
          <p:cNvSpPr>
            <a:spLocks noGrp="1"/>
          </p:cNvSpPr>
          <p:nvPr>
            <p:ph idx="1"/>
          </p:nvPr>
        </p:nvSpPr>
        <p:spPr/>
        <p:txBody>
          <a:bodyPr/>
          <a:lstStyle/>
          <a:p>
            <a:r>
              <a:rPr kumimoji="0" lang="zh-CN" altLang="en-US" sz="2800" b="1"/>
              <a:t>汽车订票系统</a:t>
            </a:r>
            <a:endParaRPr kumimoji="0" lang="en-US" altLang="zh-CN" sz="2800" b="1"/>
          </a:p>
          <a:p>
            <a:pPr>
              <a:buFontTx/>
              <a:buNone/>
            </a:pPr>
            <a:r>
              <a:rPr kumimoji="0" lang="en-US" altLang="zh-CN" sz="2800" b="1">
                <a:solidFill>
                  <a:srgbClr val="0000FF"/>
                </a:solidFill>
              </a:rPr>
              <a:t>  </a:t>
            </a:r>
            <a:r>
              <a:rPr kumimoji="0" lang="zh-CN" altLang="en-US" sz="2800" b="1">
                <a:solidFill>
                  <a:srgbClr val="0000FF"/>
                </a:solidFill>
              </a:rPr>
              <a:t>案例</a:t>
            </a:r>
            <a:r>
              <a:rPr kumimoji="0" lang="en-US" altLang="zh-CN" sz="2800" b="1">
                <a:solidFill>
                  <a:srgbClr val="0000FF"/>
                </a:solidFill>
              </a:rPr>
              <a:t>3</a:t>
            </a:r>
            <a:r>
              <a:rPr kumimoji="0" lang="zh-CN" altLang="en-US" sz="2800" b="1">
                <a:solidFill>
                  <a:srgbClr val="0000FF"/>
                </a:solidFill>
              </a:rPr>
              <a:t>：</a:t>
            </a:r>
            <a:r>
              <a:rPr kumimoji="0" lang="en-US" altLang="zh-CN" sz="2800" b="1">
                <a:solidFill>
                  <a:srgbClr val="0000FF"/>
                </a:solidFill>
              </a:rPr>
              <a:t>PPT16-21</a:t>
            </a:r>
            <a:endParaRPr kumimoji="0" lang="zh-CN" altLang="en-US" sz="2800" b="1">
              <a:solidFill>
                <a:srgbClr val="0000FF"/>
              </a:solidFill>
            </a:endParaRPr>
          </a:p>
          <a:p>
            <a:pPr>
              <a:buFontTx/>
              <a:buNone/>
            </a:pPr>
            <a:r>
              <a:rPr kumimoji="0" lang="en-US" altLang="zh-CN" sz="2400" b="1"/>
              <a:t>	(</a:t>
            </a:r>
            <a:r>
              <a:rPr kumimoji="0" lang="zh-CN" altLang="en-US" sz="2400" b="1"/>
              <a:t>网上下载</a:t>
            </a:r>
            <a:r>
              <a:rPr kumimoji="0" lang="zh-CN" altLang="en-US" b="1"/>
              <a:t>：</a:t>
            </a:r>
            <a:r>
              <a:rPr kumimoji="0" lang="en-US" altLang="zh-CN" sz="2000" b="1"/>
              <a:t>http://www.docin.com/p-313670457.html</a:t>
            </a:r>
            <a:r>
              <a:rPr kumimoji="0" lang="zh-CN" altLang="en-US" sz="2400" b="1"/>
              <a:t>，仅供参考了解数据字典文件大致的书写内容和描述格式</a:t>
            </a:r>
            <a:r>
              <a:rPr kumimoji="0" lang="en-US" altLang="zh-CN" sz="2400" b="1"/>
              <a:t>)</a:t>
            </a:r>
          </a:p>
        </p:txBody>
      </p:sp>
      <p:sp>
        <p:nvSpPr>
          <p:cNvPr id="30723" name="灯片编号占位符 3">
            <a:extLst>
              <a:ext uri="{FF2B5EF4-FFF2-40B4-BE49-F238E27FC236}">
                <a16:creationId xmlns:a16="http://schemas.microsoft.com/office/drawing/2014/main" id="{F3CB9BD7-EFCA-4861-BD99-1BA1C558E02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F7739187-891A-4C44-8B28-FD40E03D1575}" type="slidenum">
              <a:rPr kumimoji="0" lang="zh-CN" altLang="en-US" sz="1400"/>
              <a:pPr>
                <a:spcBef>
                  <a:spcPct val="0"/>
                </a:spcBef>
                <a:buFontTx/>
                <a:buNone/>
              </a:pPr>
              <a:t>49</a:t>
            </a:fld>
            <a:endParaRPr kumimoji="0" lang="en-US" altLang="zh-CN" sz="1400"/>
          </a:p>
        </p:txBody>
      </p:sp>
      <p:sp>
        <p:nvSpPr>
          <p:cNvPr id="5" name="云形标注 4">
            <a:extLst>
              <a:ext uri="{FF2B5EF4-FFF2-40B4-BE49-F238E27FC236}">
                <a16:creationId xmlns:a16="http://schemas.microsoft.com/office/drawing/2014/main" id="{9AC66F06-5EF8-4615-8CAC-296C94DC84CF}"/>
              </a:ext>
            </a:extLst>
          </p:cNvPr>
          <p:cNvSpPr/>
          <p:nvPr/>
        </p:nvSpPr>
        <p:spPr bwMode="auto">
          <a:xfrm>
            <a:off x="5146675" y="1154113"/>
            <a:ext cx="3067050" cy="908050"/>
          </a:xfrm>
          <a:prstGeom prst="cloudCallout">
            <a:avLst>
              <a:gd name="adj1" fmla="val 44746"/>
              <a:gd name="adj2" fmla="val 60682"/>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数据流程图描述了什么？</a:t>
            </a:r>
          </a:p>
        </p:txBody>
      </p:sp>
      <p:sp>
        <p:nvSpPr>
          <p:cNvPr id="30725" name="矩形 1">
            <a:extLst>
              <a:ext uri="{FF2B5EF4-FFF2-40B4-BE49-F238E27FC236}">
                <a16:creationId xmlns:a16="http://schemas.microsoft.com/office/drawing/2014/main" id="{1949C669-F6C8-43FA-8DDE-D8621FB232EC}"/>
              </a:ext>
            </a:extLst>
          </p:cNvPr>
          <p:cNvSpPr>
            <a:spLocks noChangeArrowheads="1"/>
          </p:cNvSpPr>
          <p:nvPr/>
        </p:nvSpPr>
        <p:spPr bwMode="auto">
          <a:xfrm>
            <a:off x="6761163" y="161925"/>
            <a:ext cx="2185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chemeClr val="tx2"/>
                </a:solidFill>
                <a:latin typeface="黑体" panose="02010609060101010101" pitchFamily="49" charset="-122"/>
                <a:ea typeface="黑体" panose="02010609060101010101" pitchFamily="49" charset="-122"/>
              </a:rPr>
              <a:t>二 数据流程图</a:t>
            </a:r>
            <a:endParaRPr kumimoji="0" lang="zh-CN" altLang="en-US" sz="2400">
              <a:solidFill>
                <a:schemeClr val="tx2"/>
              </a:solidFill>
              <a:latin typeface="Tahoma" panose="020B0604030504040204" pitchFamily="34" charset="0"/>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p:txBody>
          <a:bodyPr/>
          <a:lstStyle/>
          <a:p>
            <a:r>
              <a:rPr lang="zh-CN" altLang="en-US" b="1" dirty="0"/>
              <a:t>二 </a:t>
            </a:r>
            <a:r>
              <a:rPr lang="zh-CN" altLang="zh-CN" b="1" dirty="0"/>
              <a:t>数据管理的发展过程</a:t>
            </a:r>
            <a:endParaRPr lang="zh-CN" altLang="en-US" dirty="0"/>
          </a:p>
        </p:txBody>
      </p:sp>
      <p:sp>
        <p:nvSpPr>
          <p:cNvPr id="23554" name="内容占位符 2"/>
          <p:cNvSpPr>
            <a:spLocks noGrp="1"/>
          </p:cNvSpPr>
          <p:nvPr>
            <p:ph idx="1"/>
          </p:nvPr>
        </p:nvSpPr>
        <p:spPr/>
        <p:txBody>
          <a:bodyPr/>
          <a:lstStyle/>
          <a:p>
            <a:pPr marL="0" indent="0">
              <a:buFontTx/>
              <a:buNone/>
            </a:pPr>
            <a:r>
              <a:rPr lang="en-US" altLang="zh-CN"/>
              <a:t>1)</a:t>
            </a:r>
            <a:r>
              <a:rPr lang="zh-CN" altLang="zh-CN"/>
              <a:t>手工阶段</a:t>
            </a:r>
            <a:r>
              <a:rPr lang="en-US" altLang="zh-CN" b="1"/>
              <a:t>(</a:t>
            </a:r>
            <a:r>
              <a:rPr lang="zh-CN" altLang="en-US" b="1"/>
              <a:t>早期</a:t>
            </a:r>
            <a:r>
              <a:rPr lang="en-US" altLang="zh-CN" b="1"/>
              <a:t>—</a:t>
            </a:r>
            <a:r>
              <a:rPr lang="zh-CN" altLang="en-US" b="1"/>
              <a:t>至今并存</a:t>
            </a:r>
            <a:r>
              <a:rPr lang="en-US" altLang="zh-CN" b="1"/>
              <a:t>)</a:t>
            </a:r>
            <a:r>
              <a:rPr lang="zh-CN" altLang="zh-CN"/>
              <a:t> </a:t>
            </a:r>
          </a:p>
          <a:p>
            <a:pPr marL="0" indent="0">
              <a:buFontTx/>
              <a:buNone/>
            </a:pPr>
            <a:r>
              <a:rPr lang="en-US" altLang="zh-CN"/>
              <a:t>2)</a:t>
            </a:r>
            <a:r>
              <a:rPr lang="zh-CN" altLang="zh-CN"/>
              <a:t>程序阶段 </a:t>
            </a:r>
          </a:p>
          <a:p>
            <a:pPr marL="0" indent="0">
              <a:buFontTx/>
              <a:buNone/>
            </a:pPr>
            <a:r>
              <a:rPr lang="en-US" altLang="zh-CN"/>
              <a:t>3)</a:t>
            </a:r>
            <a:r>
              <a:rPr lang="zh-CN" altLang="zh-CN"/>
              <a:t>文件阶段</a:t>
            </a:r>
            <a:r>
              <a:rPr lang="en-US" altLang="zh-CN" b="1"/>
              <a:t>(50</a:t>
            </a:r>
            <a:r>
              <a:rPr lang="zh-CN" altLang="en-US" b="1"/>
              <a:t>年代末</a:t>
            </a:r>
            <a:r>
              <a:rPr lang="en-US" altLang="zh-CN" b="1"/>
              <a:t>--60</a:t>
            </a:r>
            <a:r>
              <a:rPr lang="zh-CN" altLang="en-US" b="1"/>
              <a:t>年代中</a:t>
            </a:r>
            <a:r>
              <a:rPr lang="en-US" altLang="zh-CN" b="1"/>
              <a:t>)</a:t>
            </a:r>
            <a:endParaRPr lang="zh-CN" altLang="zh-CN"/>
          </a:p>
          <a:p>
            <a:pPr marL="0" indent="0">
              <a:buFontTx/>
              <a:buNone/>
            </a:pPr>
            <a:r>
              <a:rPr lang="en-US" altLang="zh-CN"/>
              <a:t>4)</a:t>
            </a:r>
            <a:r>
              <a:rPr lang="zh-CN" altLang="zh-CN"/>
              <a:t>数据库阶段</a:t>
            </a:r>
            <a:r>
              <a:rPr lang="en-US" altLang="zh-CN" b="1"/>
              <a:t>(60</a:t>
            </a:r>
            <a:r>
              <a:rPr lang="zh-CN" altLang="en-US" b="1"/>
              <a:t>年代末</a:t>
            </a:r>
            <a:r>
              <a:rPr lang="en-US" altLang="zh-CN" b="1"/>
              <a:t>--</a:t>
            </a:r>
            <a:r>
              <a:rPr lang="zh-CN" altLang="en-US" b="1"/>
              <a:t>现在</a:t>
            </a:r>
            <a:r>
              <a:rPr lang="en-US" altLang="zh-CN" b="1"/>
              <a:t>)</a:t>
            </a:r>
          </a:p>
          <a:p>
            <a:pPr marL="0" indent="0"/>
            <a:endParaRPr lang="zh-CN" altLang="zh-CN"/>
          </a:p>
        </p:txBody>
      </p:sp>
      <p:sp>
        <p:nvSpPr>
          <p:cNvPr id="15364" name="灯片编号占位符 3"/>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AE94D1EB-8E30-4DB2-AF1F-AB2F8E7E857F}" type="slidenum">
              <a:rPr kumimoji="0" lang="zh-CN" altLang="en-US" sz="1400"/>
              <a:t>5</a:t>
            </a:fld>
            <a:endParaRPr kumimoji="0" lang="en-US" altLang="zh-CN"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a:extLst>
              <a:ext uri="{FF2B5EF4-FFF2-40B4-BE49-F238E27FC236}">
                <a16:creationId xmlns:a16="http://schemas.microsoft.com/office/drawing/2014/main" id="{156A661F-E47F-4DFA-B5E2-056A28FD8D41}"/>
              </a:ext>
            </a:extLst>
          </p:cNvPr>
          <p:cNvSpPr>
            <a:spLocks noGrp="1"/>
          </p:cNvSpPr>
          <p:nvPr>
            <p:ph type="title"/>
          </p:nvPr>
        </p:nvSpPr>
        <p:spPr/>
        <p:txBody>
          <a:bodyPr/>
          <a:lstStyle/>
          <a:p>
            <a:endParaRPr kumimoji="0" lang="zh-CN" altLang="en-US"/>
          </a:p>
        </p:txBody>
      </p:sp>
      <p:sp>
        <p:nvSpPr>
          <p:cNvPr id="31746" name="内容占位符 2">
            <a:extLst>
              <a:ext uri="{FF2B5EF4-FFF2-40B4-BE49-F238E27FC236}">
                <a16:creationId xmlns:a16="http://schemas.microsoft.com/office/drawing/2014/main" id="{E5F75A9E-BE23-4911-B1DB-5E3C2E776E80}"/>
              </a:ext>
            </a:extLst>
          </p:cNvPr>
          <p:cNvSpPr>
            <a:spLocks noGrp="1"/>
          </p:cNvSpPr>
          <p:nvPr>
            <p:ph idx="1"/>
          </p:nvPr>
        </p:nvSpPr>
        <p:spPr/>
        <p:txBody>
          <a:bodyPr/>
          <a:lstStyle/>
          <a:p>
            <a:endParaRPr kumimoji="0" lang="zh-CN" altLang="en-US"/>
          </a:p>
        </p:txBody>
      </p:sp>
      <p:sp>
        <p:nvSpPr>
          <p:cNvPr id="31747" name="灯片编号占位符 3">
            <a:extLst>
              <a:ext uri="{FF2B5EF4-FFF2-40B4-BE49-F238E27FC236}">
                <a16:creationId xmlns:a16="http://schemas.microsoft.com/office/drawing/2014/main" id="{CD0A4BEB-55B3-4678-BA08-675F5D3D240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28363BF8-7A91-4F38-A18E-59CDDB5B3CEE}" type="slidenum">
              <a:rPr kumimoji="0" lang="zh-CN" altLang="en-US" sz="1400"/>
              <a:pPr>
                <a:spcBef>
                  <a:spcPct val="0"/>
                </a:spcBef>
                <a:buFontTx/>
                <a:buNone/>
              </a:pPr>
              <a:t>50</a:t>
            </a:fld>
            <a:endParaRPr kumimoji="0" lang="en-US" altLang="zh-CN" sz="1400"/>
          </a:p>
        </p:txBody>
      </p:sp>
      <p:pic>
        <p:nvPicPr>
          <p:cNvPr id="31748" name="Picture 2">
            <a:extLst>
              <a:ext uri="{FF2B5EF4-FFF2-40B4-BE49-F238E27FC236}">
                <a16:creationId xmlns:a16="http://schemas.microsoft.com/office/drawing/2014/main" id="{6BEBB924-445C-4F6E-8AE7-55092CA11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9413"/>
            <a:ext cx="9144000"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E36E0D70-CBF9-419C-9F0A-31515C4392BC}"/>
              </a:ext>
            </a:extLst>
          </p:cNvPr>
          <p:cNvSpPr>
            <a:spLocks noGrp="1"/>
          </p:cNvSpPr>
          <p:nvPr>
            <p:ph type="title"/>
          </p:nvPr>
        </p:nvSpPr>
        <p:spPr/>
        <p:txBody>
          <a:bodyPr/>
          <a:lstStyle/>
          <a:p>
            <a:endParaRPr kumimoji="0" lang="zh-CN" altLang="en-US"/>
          </a:p>
        </p:txBody>
      </p:sp>
      <p:sp>
        <p:nvSpPr>
          <p:cNvPr id="32770" name="内容占位符 2">
            <a:extLst>
              <a:ext uri="{FF2B5EF4-FFF2-40B4-BE49-F238E27FC236}">
                <a16:creationId xmlns:a16="http://schemas.microsoft.com/office/drawing/2014/main" id="{00F8A0B9-2A56-4DDE-AD79-BED1CA7C2B31}"/>
              </a:ext>
            </a:extLst>
          </p:cNvPr>
          <p:cNvSpPr>
            <a:spLocks noGrp="1"/>
          </p:cNvSpPr>
          <p:nvPr>
            <p:ph idx="1"/>
          </p:nvPr>
        </p:nvSpPr>
        <p:spPr/>
        <p:txBody>
          <a:bodyPr/>
          <a:lstStyle/>
          <a:p>
            <a:endParaRPr kumimoji="0" lang="zh-CN" altLang="en-US"/>
          </a:p>
        </p:txBody>
      </p:sp>
      <p:sp>
        <p:nvSpPr>
          <p:cNvPr id="32771" name="灯片编号占位符 3">
            <a:extLst>
              <a:ext uri="{FF2B5EF4-FFF2-40B4-BE49-F238E27FC236}">
                <a16:creationId xmlns:a16="http://schemas.microsoft.com/office/drawing/2014/main" id="{6564B4F0-89C0-4E26-B820-DDF401348E8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E81CB50F-7FF9-4F71-8741-B351A26181C8}" type="slidenum">
              <a:rPr kumimoji="0" lang="zh-CN" altLang="en-US" sz="1400"/>
              <a:pPr>
                <a:spcBef>
                  <a:spcPct val="0"/>
                </a:spcBef>
                <a:buFontTx/>
                <a:buNone/>
              </a:pPr>
              <a:t>51</a:t>
            </a:fld>
            <a:endParaRPr kumimoji="0" lang="en-US" altLang="zh-CN" sz="1400"/>
          </a:p>
        </p:txBody>
      </p:sp>
      <p:pic>
        <p:nvPicPr>
          <p:cNvPr id="32772" name="Picture 2">
            <a:extLst>
              <a:ext uri="{FF2B5EF4-FFF2-40B4-BE49-F238E27FC236}">
                <a16:creationId xmlns:a16="http://schemas.microsoft.com/office/drawing/2014/main" id="{8B8E33C9-FF3E-4815-B455-01A3EBC5C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14313"/>
            <a:ext cx="8993188" cy="635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B541F6D9-0202-4242-A67D-6F0052FF9A51}"/>
              </a:ext>
            </a:extLst>
          </p:cNvPr>
          <p:cNvSpPr>
            <a:spLocks noGrp="1"/>
          </p:cNvSpPr>
          <p:nvPr>
            <p:ph type="title"/>
          </p:nvPr>
        </p:nvSpPr>
        <p:spPr/>
        <p:txBody>
          <a:bodyPr/>
          <a:lstStyle/>
          <a:p>
            <a:pPr algn="l"/>
            <a:endParaRPr kumimoji="0" lang="zh-CN" altLang="en-US"/>
          </a:p>
        </p:txBody>
      </p:sp>
      <p:sp>
        <p:nvSpPr>
          <p:cNvPr id="33794" name="内容占位符 2">
            <a:extLst>
              <a:ext uri="{FF2B5EF4-FFF2-40B4-BE49-F238E27FC236}">
                <a16:creationId xmlns:a16="http://schemas.microsoft.com/office/drawing/2014/main" id="{AE22FC1E-9357-4C74-B37D-1A44DA5A47FC}"/>
              </a:ext>
            </a:extLst>
          </p:cNvPr>
          <p:cNvSpPr>
            <a:spLocks noGrp="1"/>
          </p:cNvSpPr>
          <p:nvPr>
            <p:ph idx="1"/>
          </p:nvPr>
        </p:nvSpPr>
        <p:spPr/>
        <p:txBody>
          <a:bodyPr/>
          <a:lstStyle/>
          <a:p>
            <a:endParaRPr kumimoji="0" lang="zh-CN" altLang="en-US"/>
          </a:p>
        </p:txBody>
      </p:sp>
      <p:sp>
        <p:nvSpPr>
          <p:cNvPr id="33795" name="灯片编号占位符 3">
            <a:extLst>
              <a:ext uri="{FF2B5EF4-FFF2-40B4-BE49-F238E27FC236}">
                <a16:creationId xmlns:a16="http://schemas.microsoft.com/office/drawing/2014/main" id="{1F79A62C-5E77-401F-B89C-0A55805CBF7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96BCE3DD-25F1-4A4F-BB91-4FB07074BE4F}" type="slidenum">
              <a:rPr kumimoji="0" lang="zh-CN" altLang="en-US" sz="1400"/>
              <a:pPr>
                <a:spcBef>
                  <a:spcPct val="0"/>
                </a:spcBef>
                <a:buFontTx/>
                <a:buNone/>
              </a:pPr>
              <a:t>52</a:t>
            </a:fld>
            <a:endParaRPr kumimoji="0" lang="en-US" altLang="zh-CN" sz="1400"/>
          </a:p>
        </p:txBody>
      </p:sp>
      <p:grpSp>
        <p:nvGrpSpPr>
          <p:cNvPr id="33796" name="组 1">
            <a:extLst>
              <a:ext uri="{FF2B5EF4-FFF2-40B4-BE49-F238E27FC236}">
                <a16:creationId xmlns:a16="http://schemas.microsoft.com/office/drawing/2014/main" id="{E3D3D7F6-4BB3-4391-905A-1FD9EC912DC7}"/>
              </a:ext>
            </a:extLst>
          </p:cNvPr>
          <p:cNvGrpSpPr>
            <a:grpSpLocks/>
          </p:cNvGrpSpPr>
          <p:nvPr/>
        </p:nvGrpSpPr>
        <p:grpSpPr bwMode="auto">
          <a:xfrm>
            <a:off x="1360488" y="1435100"/>
            <a:ext cx="6342062" cy="4725988"/>
            <a:chOff x="965303" y="709306"/>
            <a:chExt cx="6341650" cy="4725434"/>
          </a:xfrm>
        </p:grpSpPr>
        <p:pic>
          <p:nvPicPr>
            <p:cNvPr id="33797" name="Picture 3">
              <a:extLst>
                <a:ext uri="{FF2B5EF4-FFF2-40B4-BE49-F238E27FC236}">
                  <a16:creationId xmlns:a16="http://schemas.microsoft.com/office/drawing/2014/main" id="{88106414-5838-4039-AF01-B733A303E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239" y="2012491"/>
              <a:ext cx="6325777" cy="342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4">
              <a:extLst>
                <a:ext uri="{FF2B5EF4-FFF2-40B4-BE49-F238E27FC236}">
                  <a16:creationId xmlns:a16="http://schemas.microsoft.com/office/drawing/2014/main" id="{A6ECAD40-E0D4-4799-9F0C-6B6196A75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303" y="709306"/>
              <a:ext cx="6341650" cy="132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A0077379-4B09-4BCB-8C95-D4088D9B51D0}"/>
              </a:ext>
            </a:extLst>
          </p:cNvPr>
          <p:cNvSpPr>
            <a:spLocks noGrp="1"/>
          </p:cNvSpPr>
          <p:nvPr>
            <p:ph type="title"/>
          </p:nvPr>
        </p:nvSpPr>
        <p:spPr/>
        <p:txBody>
          <a:bodyPr/>
          <a:lstStyle/>
          <a:p>
            <a:endParaRPr kumimoji="0" lang="zh-CN" altLang="en-US"/>
          </a:p>
        </p:txBody>
      </p:sp>
      <p:sp>
        <p:nvSpPr>
          <p:cNvPr id="34818" name="内容占位符 2">
            <a:extLst>
              <a:ext uri="{FF2B5EF4-FFF2-40B4-BE49-F238E27FC236}">
                <a16:creationId xmlns:a16="http://schemas.microsoft.com/office/drawing/2014/main" id="{37684146-146F-465E-872A-53193478995C}"/>
              </a:ext>
            </a:extLst>
          </p:cNvPr>
          <p:cNvSpPr>
            <a:spLocks noGrp="1"/>
          </p:cNvSpPr>
          <p:nvPr>
            <p:ph idx="1"/>
          </p:nvPr>
        </p:nvSpPr>
        <p:spPr/>
        <p:txBody>
          <a:bodyPr/>
          <a:lstStyle/>
          <a:p>
            <a:endParaRPr kumimoji="0" lang="zh-CN" altLang="en-US"/>
          </a:p>
        </p:txBody>
      </p:sp>
      <p:sp>
        <p:nvSpPr>
          <p:cNvPr id="34819" name="灯片编号占位符 3">
            <a:extLst>
              <a:ext uri="{FF2B5EF4-FFF2-40B4-BE49-F238E27FC236}">
                <a16:creationId xmlns:a16="http://schemas.microsoft.com/office/drawing/2014/main" id="{E905EEEC-196C-4B92-9865-C82F084BD09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24EEC771-3AC5-407A-850B-F62318251777}" type="slidenum">
              <a:rPr kumimoji="0" lang="zh-CN" altLang="en-US" sz="1400"/>
              <a:pPr>
                <a:spcBef>
                  <a:spcPct val="0"/>
                </a:spcBef>
                <a:buFontTx/>
                <a:buNone/>
              </a:pPr>
              <a:t>53</a:t>
            </a:fld>
            <a:endParaRPr kumimoji="0" lang="en-US" altLang="zh-CN" sz="1400"/>
          </a:p>
        </p:txBody>
      </p:sp>
      <p:pic>
        <p:nvPicPr>
          <p:cNvPr id="34820" name="Picture 2">
            <a:extLst>
              <a:ext uri="{FF2B5EF4-FFF2-40B4-BE49-F238E27FC236}">
                <a16:creationId xmlns:a16="http://schemas.microsoft.com/office/drawing/2014/main" id="{FE2A148F-1EA8-4340-8641-A8143F47D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1336675"/>
            <a:ext cx="8859838"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a:extLst>
              <a:ext uri="{FF2B5EF4-FFF2-40B4-BE49-F238E27FC236}">
                <a16:creationId xmlns:a16="http://schemas.microsoft.com/office/drawing/2014/main" id="{FD5292A0-AE75-4E89-9958-269A8A221CBA}"/>
              </a:ext>
            </a:extLst>
          </p:cNvPr>
          <p:cNvSpPr>
            <a:spLocks noGrp="1"/>
          </p:cNvSpPr>
          <p:nvPr>
            <p:ph type="title"/>
          </p:nvPr>
        </p:nvSpPr>
        <p:spPr/>
        <p:txBody>
          <a:bodyPr/>
          <a:lstStyle/>
          <a:p>
            <a:endParaRPr kumimoji="0" lang="zh-CN" altLang="en-US"/>
          </a:p>
        </p:txBody>
      </p:sp>
      <p:sp>
        <p:nvSpPr>
          <p:cNvPr id="35842" name="内容占位符 2">
            <a:extLst>
              <a:ext uri="{FF2B5EF4-FFF2-40B4-BE49-F238E27FC236}">
                <a16:creationId xmlns:a16="http://schemas.microsoft.com/office/drawing/2014/main" id="{A125BC49-E5E4-4EE9-B0BA-868B189A943C}"/>
              </a:ext>
            </a:extLst>
          </p:cNvPr>
          <p:cNvSpPr>
            <a:spLocks noGrp="1"/>
          </p:cNvSpPr>
          <p:nvPr>
            <p:ph idx="1"/>
          </p:nvPr>
        </p:nvSpPr>
        <p:spPr/>
        <p:txBody>
          <a:bodyPr/>
          <a:lstStyle/>
          <a:p>
            <a:endParaRPr kumimoji="0" lang="zh-CN" altLang="en-US"/>
          </a:p>
        </p:txBody>
      </p:sp>
      <p:sp>
        <p:nvSpPr>
          <p:cNvPr id="35843" name="灯片编号占位符 3">
            <a:extLst>
              <a:ext uri="{FF2B5EF4-FFF2-40B4-BE49-F238E27FC236}">
                <a16:creationId xmlns:a16="http://schemas.microsoft.com/office/drawing/2014/main" id="{52237114-4A9F-43E2-93C6-0015EAE6344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C334F2FD-F365-4F7B-84DA-B08CBBB52F86}" type="slidenum">
              <a:rPr kumimoji="0" lang="zh-CN" altLang="en-US" sz="1400"/>
              <a:pPr>
                <a:spcBef>
                  <a:spcPct val="0"/>
                </a:spcBef>
                <a:buFontTx/>
                <a:buNone/>
              </a:pPr>
              <a:t>54</a:t>
            </a:fld>
            <a:endParaRPr kumimoji="0" lang="en-US" altLang="zh-CN" sz="1400"/>
          </a:p>
        </p:txBody>
      </p:sp>
      <p:pic>
        <p:nvPicPr>
          <p:cNvPr id="35844" name="Picture 2">
            <a:extLst>
              <a:ext uri="{FF2B5EF4-FFF2-40B4-BE49-F238E27FC236}">
                <a16:creationId xmlns:a16="http://schemas.microsoft.com/office/drawing/2014/main" id="{3C14BEE0-05A8-4FC8-8191-B2661C858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13" y="115888"/>
            <a:ext cx="8718550" cy="668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a:extLst>
              <a:ext uri="{FF2B5EF4-FFF2-40B4-BE49-F238E27FC236}">
                <a16:creationId xmlns:a16="http://schemas.microsoft.com/office/drawing/2014/main" id="{AD490D33-6D6B-4D15-8F3E-40CE25AA76A1}"/>
              </a:ext>
            </a:extLst>
          </p:cNvPr>
          <p:cNvSpPr>
            <a:spLocks noGrp="1"/>
          </p:cNvSpPr>
          <p:nvPr>
            <p:ph type="title"/>
          </p:nvPr>
        </p:nvSpPr>
        <p:spPr/>
        <p:txBody>
          <a:bodyPr/>
          <a:lstStyle/>
          <a:p>
            <a:endParaRPr kumimoji="0" lang="zh-CN" altLang="en-US"/>
          </a:p>
        </p:txBody>
      </p:sp>
      <p:sp>
        <p:nvSpPr>
          <p:cNvPr id="36866" name="内容占位符 2">
            <a:extLst>
              <a:ext uri="{FF2B5EF4-FFF2-40B4-BE49-F238E27FC236}">
                <a16:creationId xmlns:a16="http://schemas.microsoft.com/office/drawing/2014/main" id="{AFDF5AE2-7CD1-4D0E-9EDF-E998D4B5AB33}"/>
              </a:ext>
            </a:extLst>
          </p:cNvPr>
          <p:cNvSpPr>
            <a:spLocks noGrp="1"/>
          </p:cNvSpPr>
          <p:nvPr>
            <p:ph idx="1"/>
          </p:nvPr>
        </p:nvSpPr>
        <p:spPr/>
        <p:txBody>
          <a:bodyPr/>
          <a:lstStyle/>
          <a:p>
            <a:endParaRPr kumimoji="0" lang="zh-CN" altLang="en-US"/>
          </a:p>
        </p:txBody>
      </p:sp>
      <p:sp>
        <p:nvSpPr>
          <p:cNvPr id="36867" name="灯片编号占位符 3">
            <a:extLst>
              <a:ext uri="{FF2B5EF4-FFF2-40B4-BE49-F238E27FC236}">
                <a16:creationId xmlns:a16="http://schemas.microsoft.com/office/drawing/2014/main" id="{E931EE8C-7917-4AAC-A0B4-5147D54F2A1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5046D6A-D41D-4480-A41A-3F2DA5D469A8}" type="slidenum">
              <a:rPr kumimoji="0" lang="zh-CN" altLang="en-US" sz="1400"/>
              <a:pPr>
                <a:spcBef>
                  <a:spcPct val="0"/>
                </a:spcBef>
                <a:buFontTx/>
                <a:buNone/>
              </a:pPr>
              <a:t>55</a:t>
            </a:fld>
            <a:endParaRPr kumimoji="0" lang="en-US" altLang="zh-CN" sz="1400"/>
          </a:p>
        </p:txBody>
      </p:sp>
      <p:pic>
        <p:nvPicPr>
          <p:cNvPr id="36868" name="Picture 2">
            <a:extLst>
              <a:ext uri="{FF2B5EF4-FFF2-40B4-BE49-F238E27FC236}">
                <a16:creationId xmlns:a16="http://schemas.microsoft.com/office/drawing/2014/main" id="{F1F53922-2823-40AA-BB2E-A52F02F69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28588"/>
            <a:ext cx="8321675" cy="643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20755885-AE52-4D9E-B3E9-6EC218D6C9F5}"/>
              </a:ext>
            </a:extLst>
          </p:cNvPr>
          <p:cNvSpPr>
            <a:spLocks noGrp="1"/>
          </p:cNvSpPr>
          <p:nvPr>
            <p:ph type="title"/>
          </p:nvPr>
        </p:nvSpPr>
        <p:spPr/>
        <p:txBody>
          <a:bodyPr/>
          <a:lstStyle/>
          <a:p>
            <a:pPr algn="l"/>
            <a:r>
              <a:rPr kumimoji="0" lang="zh-CN" altLang="en-US" sz="3200" b="1" dirty="0">
                <a:latin typeface="黑体" panose="02010609060101010101" pitchFamily="49" charset="-122"/>
                <a:ea typeface="黑体" panose="02010609060101010101" pitchFamily="49" charset="-122"/>
              </a:rPr>
              <a:t>三 </a:t>
            </a:r>
            <a:r>
              <a:rPr kumimoji="0" lang="en-US" altLang="zh-CN" sz="3200" b="1" dirty="0">
                <a:latin typeface="黑体" panose="02010609060101010101" pitchFamily="49" charset="-122"/>
                <a:ea typeface="黑体" panose="02010609060101010101" pitchFamily="49" charset="-122"/>
              </a:rPr>
              <a:t>UML</a:t>
            </a:r>
            <a:r>
              <a:rPr kumimoji="0" lang="zh-CN" altLang="en-US" sz="3200" b="1" dirty="0">
                <a:latin typeface="黑体" panose="02010609060101010101" pitchFamily="49" charset="-122"/>
                <a:ea typeface="黑体" panose="02010609060101010101" pitchFamily="49" charset="-122"/>
              </a:rPr>
              <a:t>类图的作用</a:t>
            </a:r>
            <a:r>
              <a:rPr kumimoji="0" lang="en-US" altLang="zh-CN" sz="2400" b="1" dirty="0">
                <a:solidFill>
                  <a:srgbClr val="0000FF"/>
                </a:solidFill>
                <a:latin typeface="黑体" panose="02010609060101010101" pitchFamily="49" charset="-122"/>
                <a:ea typeface="黑体" panose="02010609060101010101" pitchFamily="49" charset="-122"/>
              </a:rPr>
              <a:t>(</a:t>
            </a:r>
            <a:r>
              <a:rPr kumimoji="0" lang="zh-CN" altLang="en-US" sz="2400" b="1" dirty="0">
                <a:solidFill>
                  <a:srgbClr val="0000FF"/>
                </a:solidFill>
                <a:latin typeface="黑体" panose="02010609060101010101" pitchFamily="49" charset="-122"/>
                <a:ea typeface="黑体" panose="02010609060101010101" pitchFamily="49" charset="-122"/>
              </a:rPr>
              <a:t>针对一个应用系统</a:t>
            </a:r>
            <a:r>
              <a:rPr kumimoji="0" lang="en-US" altLang="zh-CN" sz="2400" b="1" dirty="0">
                <a:solidFill>
                  <a:srgbClr val="0000FF"/>
                </a:solidFill>
                <a:latin typeface="黑体" panose="02010609060101010101" pitchFamily="49" charset="-122"/>
                <a:ea typeface="黑体" panose="02010609060101010101" pitchFamily="49" charset="-122"/>
              </a:rPr>
              <a:t>)</a:t>
            </a:r>
            <a:br>
              <a:rPr kumimoji="0" lang="zh-CN" altLang="en-US" sz="3600" b="1" dirty="0">
                <a:latin typeface="黑体" panose="02010609060101010101" pitchFamily="49" charset="-122"/>
                <a:ea typeface="黑体" panose="02010609060101010101" pitchFamily="49" charset="-122"/>
              </a:rPr>
            </a:br>
            <a:r>
              <a:rPr kumimoji="0" lang="zh-CN" altLang="zh-CN" sz="2800" b="1" dirty="0">
                <a:latin typeface="黑体" panose="02010609060101010101" pitchFamily="49" charset="-122"/>
                <a:ea typeface="黑体" panose="02010609060101010101" pitchFamily="49" charset="-122"/>
              </a:rPr>
              <a:t>3</a:t>
            </a:r>
            <a:r>
              <a:rPr kumimoji="0" lang="en-US" altLang="zh-CN" sz="2800" b="1" dirty="0">
                <a:latin typeface="黑体" panose="02010609060101010101" pitchFamily="49" charset="-122"/>
                <a:ea typeface="黑体" panose="02010609060101010101" pitchFamily="49" charset="-122"/>
              </a:rPr>
              <a:t>.1 UML</a:t>
            </a:r>
            <a:endParaRPr kumimoji="0" lang="zh-CN" altLang="en-US" sz="2800" b="1" dirty="0">
              <a:latin typeface="黑体" panose="02010609060101010101" pitchFamily="49" charset="-122"/>
              <a:ea typeface="黑体" panose="02010609060101010101" pitchFamily="49" charset="-122"/>
            </a:endParaRPr>
          </a:p>
        </p:txBody>
      </p:sp>
      <p:sp>
        <p:nvSpPr>
          <p:cNvPr id="5123" name="内容占位符 2">
            <a:extLst>
              <a:ext uri="{FF2B5EF4-FFF2-40B4-BE49-F238E27FC236}">
                <a16:creationId xmlns:a16="http://schemas.microsoft.com/office/drawing/2014/main" id="{0F8A896B-2FA6-4F5C-B836-9D1CAB3A8F00}"/>
              </a:ext>
            </a:extLst>
          </p:cNvPr>
          <p:cNvSpPr>
            <a:spLocks noGrp="1"/>
          </p:cNvSpPr>
          <p:nvPr>
            <p:ph idx="1"/>
          </p:nvPr>
        </p:nvSpPr>
        <p:spPr>
          <a:xfrm>
            <a:off x="569913" y="2640013"/>
            <a:ext cx="8123237" cy="3856037"/>
          </a:xfrm>
        </p:spPr>
        <p:txBody>
          <a:bodyPr/>
          <a:lstStyle/>
          <a:p>
            <a:r>
              <a:rPr kumimoji="0" lang="en-US" altLang="zh-CN" sz="2400"/>
              <a:t>UML</a:t>
            </a:r>
          </a:p>
          <a:p>
            <a:pPr lvl="1" indent="-342900"/>
            <a:r>
              <a:rPr kumimoji="0" lang="zh-CN" altLang="en-US" sz="2000"/>
              <a:t>指统一建模语言</a:t>
            </a:r>
            <a:r>
              <a:rPr kumimoji="0" lang="en-US" altLang="zh-CN" sz="2000"/>
              <a:t>(Unified Modeling Language)</a:t>
            </a:r>
          </a:p>
          <a:p>
            <a:pPr lvl="1" indent="-342900"/>
            <a:r>
              <a:rPr kumimoji="0" lang="zh-CN" altLang="en-US" sz="2000"/>
              <a:t>采用面向对象软件工程方法来描述一个软件系统的不同部分</a:t>
            </a:r>
            <a:endParaRPr kumimoji="0" lang="en-US" altLang="zh-CN" sz="2000"/>
          </a:p>
          <a:p>
            <a:r>
              <a:rPr kumimoji="0" lang="zh-CN" altLang="en-US" sz="2400"/>
              <a:t>主要包括：</a:t>
            </a:r>
            <a:endParaRPr kumimoji="0" lang="en-US" altLang="zh-CN" sz="2400"/>
          </a:p>
          <a:p>
            <a:pPr lvl="1" indent="-342900"/>
            <a:r>
              <a:rPr kumimoji="0" lang="zh-CN" altLang="en-US" sz="2000">
                <a:solidFill>
                  <a:srgbClr val="0000FF"/>
                </a:solidFill>
              </a:rPr>
              <a:t>类图</a:t>
            </a:r>
            <a:r>
              <a:rPr kumimoji="0" lang="zh-CN" altLang="en-US" sz="2000"/>
              <a:t>（</a:t>
            </a:r>
            <a:r>
              <a:rPr kumimoji="0" lang="en-US" altLang="zh-CN" sz="2000"/>
              <a:t>class diagram</a:t>
            </a:r>
            <a:r>
              <a:rPr kumimoji="0" lang="zh-CN" altLang="en-US" sz="2000"/>
              <a:t>）</a:t>
            </a:r>
            <a:r>
              <a:rPr kumimoji="0" lang="en-US" altLang="zh-CN" sz="2000"/>
              <a:t>:</a:t>
            </a:r>
            <a:r>
              <a:rPr kumimoji="0" lang="zh-CN" altLang="en-US" sz="2000"/>
              <a:t>描述数据对象以及对象关系</a:t>
            </a:r>
            <a:endParaRPr kumimoji="0" lang="en-US" altLang="zh-CN" sz="2000"/>
          </a:p>
          <a:p>
            <a:pPr lvl="1" indent="-342900"/>
            <a:r>
              <a:rPr kumimoji="0" lang="zh-CN" altLang="en-US" sz="2000"/>
              <a:t>用况图（</a:t>
            </a:r>
            <a:r>
              <a:rPr kumimoji="0" lang="en-US" altLang="zh-CN" sz="2000"/>
              <a:t>use</a:t>
            </a:r>
            <a:r>
              <a:rPr kumimoji="0" lang="zh-CN" altLang="en-US" sz="2000"/>
              <a:t> </a:t>
            </a:r>
            <a:r>
              <a:rPr kumimoji="0" lang="en-US" altLang="zh-CN" sz="2000"/>
              <a:t>case</a:t>
            </a:r>
            <a:r>
              <a:rPr kumimoji="0" lang="zh-CN" altLang="en-US" sz="2000"/>
              <a:t> </a:t>
            </a:r>
            <a:r>
              <a:rPr kumimoji="0" lang="en-US" altLang="zh-CN" sz="2000"/>
              <a:t>diagram</a:t>
            </a:r>
            <a:r>
              <a:rPr kumimoji="0" lang="zh-CN" altLang="en-US" sz="2000"/>
              <a:t>）：描述用户与系统之间的交互关系，又称“</a:t>
            </a:r>
            <a:r>
              <a:rPr kumimoji="0" lang="zh-CN" altLang="en-US" sz="2000">
                <a:solidFill>
                  <a:srgbClr val="0000FF"/>
                </a:solidFill>
              </a:rPr>
              <a:t>用例图</a:t>
            </a:r>
            <a:r>
              <a:rPr kumimoji="0" lang="zh-CN" altLang="en-US" sz="2000"/>
              <a:t>”</a:t>
            </a:r>
            <a:endParaRPr kumimoji="0" lang="en-US" altLang="zh-CN" sz="2000"/>
          </a:p>
          <a:p>
            <a:pPr lvl="1" indent="-342900"/>
            <a:r>
              <a:rPr kumimoji="0" lang="zh-CN" altLang="en-US" sz="2000"/>
              <a:t>活动图</a:t>
            </a:r>
            <a:r>
              <a:rPr kumimoji="0" lang="zh-CN" altLang="zh-CN" sz="2000"/>
              <a:t>（</a:t>
            </a:r>
            <a:r>
              <a:rPr kumimoji="0" lang="en-US" altLang="zh-CN" sz="2000"/>
              <a:t>activity</a:t>
            </a:r>
            <a:r>
              <a:rPr kumimoji="0" lang="zh-CN" altLang="en-US" sz="2000"/>
              <a:t> </a:t>
            </a:r>
            <a:r>
              <a:rPr kumimoji="0" lang="en-US" altLang="zh-CN" sz="2000"/>
              <a:t>diagram</a:t>
            </a:r>
            <a:r>
              <a:rPr kumimoji="0" lang="zh-CN" altLang="en-US" sz="2000"/>
              <a:t>）：描述系统的不同部分之间的任务流（任务处理过程），又称“</a:t>
            </a:r>
            <a:r>
              <a:rPr kumimoji="0" lang="zh-CN" altLang="en-US" sz="2000">
                <a:solidFill>
                  <a:srgbClr val="0000FF"/>
                </a:solidFill>
              </a:rPr>
              <a:t>时序图</a:t>
            </a:r>
            <a:r>
              <a:rPr kumimoji="0" lang="en-US" altLang="zh-CN" sz="2000">
                <a:solidFill>
                  <a:srgbClr val="2A2A39"/>
                </a:solidFill>
              </a:rPr>
              <a:t>/</a:t>
            </a:r>
            <a:r>
              <a:rPr kumimoji="0" lang="zh-CN" altLang="en-US" sz="2000">
                <a:solidFill>
                  <a:srgbClr val="2A2A39"/>
                </a:solidFill>
              </a:rPr>
              <a:t>顺序图</a:t>
            </a:r>
            <a:r>
              <a:rPr kumimoji="0" lang="zh-CN" altLang="en-US" sz="2000"/>
              <a:t>”</a:t>
            </a:r>
            <a:endParaRPr kumimoji="0" lang="zh-CN" altLang="zh-CN" sz="2000"/>
          </a:p>
        </p:txBody>
      </p:sp>
      <p:sp>
        <p:nvSpPr>
          <p:cNvPr id="37891" name="灯片编号占位符 3">
            <a:extLst>
              <a:ext uri="{FF2B5EF4-FFF2-40B4-BE49-F238E27FC236}">
                <a16:creationId xmlns:a16="http://schemas.microsoft.com/office/drawing/2014/main" id="{17DBE110-2E33-4C88-9D26-16BBC365C44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C1741FD-1641-4623-A503-4AAFE52AACF0}" type="slidenum">
              <a:rPr kumimoji="0" lang="zh-CN" altLang="en-US" sz="1400"/>
              <a:pPr>
                <a:spcBef>
                  <a:spcPct val="0"/>
                </a:spcBef>
                <a:buFontTx/>
                <a:buNone/>
              </a:pPr>
              <a:t>56</a:t>
            </a:fld>
            <a:endParaRPr kumimoji="0" lang="en-US" altLang="zh-CN" sz="1400"/>
          </a:p>
        </p:txBody>
      </p:sp>
      <p:sp>
        <p:nvSpPr>
          <p:cNvPr id="2" name="云形标注 1">
            <a:extLst>
              <a:ext uri="{FF2B5EF4-FFF2-40B4-BE49-F238E27FC236}">
                <a16:creationId xmlns:a16="http://schemas.microsoft.com/office/drawing/2014/main" id="{23DC1102-ECDD-4278-B4DB-A50D2B65E7FE}"/>
              </a:ext>
            </a:extLst>
          </p:cNvPr>
          <p:cNvSpPr/>
          <p:nvPr/>
        </p:nvSpPr>
        <p:spPr bwMode="auto">
          <a:xfrm>
            <a:off x="2341563" y="1747838"/>
            <a:ext cx="3233737" cy="1006475"/>
          </a:xfrm>
          <a:prstGeom prst="cloudCallout">
            <a:avLst>
              <a:gd name="adj1" fmla="val 46096"/>
              <a:gd name="adj2" fmla="val 62500"/>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dirty="0">
                <a:solidFill>
                  <a:srgbClr val="2A2A39"/>
                </a:solidFill>
              </a:rPr>
              <a:t>＊什么是</a:t>
            </a:r>
            <a:r>
              <a:rPr lang="en-US" altLang="zh-CN" sz="2000" dirty="0">
                <a:solidFill>
                  <a:srgbClr val="2A2A39"/>
                </a:solidFill>
              </a:rPr>
              <a:t>UML,</a:t>
            </a:r>
            <a:r>
              <a:rPr lang="zh-CN" altLang="en-US" sz="2000" dirty="0">
                <a:solidFill>
                  <a:srgbClr val="2A2A39"/>
                </a:solidFill>
              </a:rPr>
              <a:t>有哪些常用的</a:t>
            </a:r>
            <a:r>
              <a:rPr lang="en-US" altLang="zh-CN" sz="2000" dirty="0">
                <a:solidFill>
                  <a:srgbClr val="2A2A39"/>
                </a:solidFill>
              </a:rPr>
              <a:t>UML</a:t>
            </a:r>
            <a:r>
              <a:rPr lang="zh-CN" altLang="en-US" sz="2000" dirty="0">
                <a:solidFill>
                  <a:srgbClr val="2A2A39"/>
                </a:solidFill>
              </a:rPr>
              <a:t>图？</a:t>
            </a:r>
          </a:p>
        </p:txBody>
      </p:sp>
      <p:sp>
        <p:nvSpPr>
          <p:cNvPr id="36" name="云形标注 35">
            <a:extLst>
              <a:ext uri="{FF2B5EF4-FFF2-40B4-BE49-F238E27FC236}">
                <a16:creationId xmlns:a16="http://schemas.microsoft.com/office/drawing/2014/main" id="{69981118-95B0-41A5-84DB-7781B631C02D}"/>
              </a:ext>
            </a:extLst>
          </p:cNvPr>
          <p:cNvSpPr/>
          <p:nvPr/>
        </p:nvSpPr>
        <p:spPr bwMode="auto">
          <a:xfrm>
            <a:off x="5789613" y="1781175"/>
            <a:ext cx="2974975" cy="844550"/>
          </a:xfrm>
          <a:prstGeom prst="cloudCallout">
            <a:avLst>
              <a:gd name="adj1" fmla="val 46096"/>
              <a:gd name="adj2" fmla="val 62500"/>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en-US" altLang="zh-CN" sz="2000">
                <a:solidFill>
                  <a:srgbClr val="2A2A39"/>
                </a:solidFill>
              </a:rPr>
              <a:t>UML</a:t>
            </a:r>
            <a:r>
              <a:rPr lang="zh-CN" altLang="en-US" sz="2000">
                <a:solidFill>
                  <a:srgbClr val="2A2A39"/>
                </a:solidFill>
              </a:rPr>
              <a:t>类图描述了什么？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linds(horizontal)">
                                      <p:cBhvr>
                                        <p:cTn id="7" dur="500"/>
                                        <p:tgtEl>
                                          <p:spTgt spid="512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3">
                                            <p:txEl>
                                              <p:pRg st="1" end="1"/>
                                            </p:txEl>
                                          </p:spTgt>
                                        </p:tgtEl>
                                        <p:attrNameLst>
                                          <p:attrName>style.visibility</p:attrName>
                                        </p:attrNameLst>
                                      </p:cBhvr>
                                      <p:to>
                                        <p:strVal val="visible"/>
                                      </p:to>
                                    </p:set>
                                    <p:animEffect transition="in" filter="blinds(horizontal)">
                                      <p:cBhvr>
                                        <p:cTn id="10" dur="500"/>
                                        <p:tgtEl>
                                          <p:spTgt spid="512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animEffect transition="in" filter="blinds(horizontal)">
                                      <p:cBhvr>
                                        <p:cTn id="13" dur="500"/>
                                        <p:tgtEl>
                                          <p:spTgt spid="512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3">
                                            <p:txEl>
                                              <p:pRg st="3" end="3"/>
                                            </p:txEl>
                                          </p:spTgt>
                                        </p:tgtEl>
                                        <p:attrNameLst>
                                          <p:attrName>style.visibility</p:attrName>
                                        </p:attrNameLst>
                                      </p:cBhvr>
                                      <p:to>
                                        <p:strVal val="visible"/>
                                      </p:to>
                                    </p:set>
                                    <p:animEffect transition="in" filter="blinds(horizontal)">
                                      <p:cBhvr>
                                        <p:cTn id="18" dur="500"/>
                                        <p:tgtEl>
                                          <p:spTgt spid="512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3">
                                            <p:txEl>
                                              <p:pRg st="4" end="4"/>
                                            </p:txEl>
                                          </p:spTgt>
                                        </p:tgtEl>
                                        <p:attrNameLst>
                                          <p:attrName>style.visibility</p:attrName>
                                        </p:attrNameLst>
                                      </p:cBhvr>
                                      <p:to>
                                        <p:strVal val="visible"/>
                                      </p:to>
                                    </p:set>
                                    <p:animEffect transition="in" filter="blinds(horizontal)">
                                      <p:cBhvr>
                                        <p:cTn id="21" dur="500"/>
                                        <p:tgtEl>
                                          <p:spTgt spid="512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3">
                                            <p:txEl>
                                              <p:pRg st="5" end="5"/>
                                            </p:txEl>
                                          </p:spTgt>
                                        </p:tgtEl>
                                        <p:attrNameLst>
                                          <p:attrName>style.visibility</p:attrName>
                                        </p:attrNameLst>
                                      </p:cBhvr>
                                      <p:to>
                                        <p:strVal val="visible"/>
                                      </p:to>
                                    </p:set>
                                    <p:animEffect transition="in" filter="blinds(horizontal)">
                                      <p:cBhvr>
                                        <p:cTn id="24" dur="500"/>
                                        <p:tgtEl>
                                          <p:spTgt spid="512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3">
                                            <p:txEl>
                                              <p:pRg st="6" end="6"/>
                                            </p:txEl>
                                          </p:spTgt>
                                        </p:tgtEl>
                                        <p:attrNameLst>
                                          <p:attrName>style.visibility</p:attrName>
                                        </p:attrNameLst>
                                      </p:cBhvr>
                                      <p:to>
                                        <p:strVal val="visible"/>
                                      </p:to>
                                    </p:set>
                                    <p:animEffect transition="in" filter="blinds(horizontal)">
                                      <p:cBhvr>
                                        <p:cTn id="27" dur="500"/>
                                        <p:tgtEl>
                                          <p:spTgt spid="51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a:extLst>
              <a:ext uri="{FF2B5EF4-FFF2-40B4-BE49-F238E27FC236}">
                <a16:creationId xmlns:a16="http://schemas.microsoft.com/office/drawing/2014/main" id="{82D40BB7-0094-4EF8-B4A6-BD1608F3FC08}"/>
              </a:ext>
            </a:extLst>
          </p:cNvPr>
          <p:cNvSpPr>
            <a:spLocks noGrp="1"/>
          </p:cNvSpPr>
          <p:nvPr>
            <p:ph type="title"/>
          </p:nvPr>
        </p:nvSpPr>
        <p:spPr/>
        <p:txBody>
          <a:bodyPr/>
          <a:lstStyle/>
          <a:p>
            <a:pPr algn="l"/>
            <a:r>
              <a:rPr kumimoji="0" lang="zh-CN" altLang="zh-CN" sz="2800" b="1">
                <a:latin typeface="黑体" panose="02010609060101010101" pitchFamily="49" charset="-122"/>
                <a:ea typeface="黑体" panose="02010609060101010101" pitchFamily="49" charset="-122"/>
              </a:rPr>
              <a:t>3</a:t>
            </a:r>
            <a:r>
              <a:rPr kumimoji="0" lang="en-US" altLang="zh-CN" sz="2800" b="1">
                <a:latin typeface="黑体" panose="02010609060101010101" pitchFamily="49" charset="-122"/>
                <a:ea typeface="黑体" panose="02010609060101010101" pitchFamily="49" charset="-122"/>
              </a:rPr>
              <a:t>.2 UML</a:t>
            </a:r>
            <a:r>
              <a:rPr kumimoji="0" lang="zh-CN" altLang="en-US" sz="2800" b="1">
                <a:latin typeface="黑体" panose="02010609060101010101" pitchFamily="49" charset="-122"/>
                <a:ea typeface="黑体" panose="02010609060101010101" pitchFamily="49" charset="-122"/>
              </a:rPr>
              <a:t>的示例</a:t>
            </a:r>
            <a:endParaRPr lang="zh-CN" altLang="en-US" sz="2800"/>
          </a:p>
        </p:txBody>
      </p:sp>
      <p:sp>
        <p:nvSpPr>
          <p:cNvPr id="38914" name="幻灯片编号占位符 3">
            <a:extLst>
              <a:ext uri="{FF2B5EF4-FFF2-40B4-BE49-F238E27FC236}">
                <a16:creationId xmlns:a16="http://schemas.microsoft.com/office/drawing/2014/main" id="{DA779C37-BC38-4303-9EEE-1B9CB7D0659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CBDDDC5-10C7-473D-9E6E-CCBB1735772C}" type="slidenum">
              <a:rPr kumimoji="0" lang="zh-CN" altLang="en-US" sz="1400"/>
              <a:pPr>
                <a:spcBef>
                  <a:spcPct val="0"/>
                </a:spcBef>
                <a:buFontTx/>
                <a:buNone/>
              </a:pPr>
              <a:t>57</a:t>
            </a:fld>
            <a:endParaRPr kumimoji="0" lang="en-US" altLang="zh-CN" sz="1400"/>
          </a:p>
        </p:txBody>
      </p:sp>
      <p:sp>
        <p:nvSpPr>
          <p:cNvPr id="38915" name="矩形 4">
            <a:extLst>
              <a:ext uri="{FF2B5EF4-FFF2-40B4-BE49-F238E27FC236}">
                <a16:creationId xmlns:a16="http://schemas.microsoft.com/office/drawing/2014/main" id="{2772FB84-4B29-4C97-A9D9-86F58A9891C4}"/>
              </a:ext>
            </a:extLst>
          </p:cNvPr>
          <p:cNvSpPr>
            <a:spLocks noChangeArrowheads="1"/>
          </p:cNvSpPr>
          <p:nvPr/>
        </p:nvSpPr>
        <p:spPr bwMode="auto">
          <a:xfrm>
            <a:off x="6234113" y="195263"/>
            <a:ext cx="2646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三 </a:t>
            </a:r>
            <a:r>
              <a:rPr kumimoji="0" lang="en-US" altLang="zh-CN" sz="2400">
                <a:solidFill>
                  <a:srgbClr val="800000"/>
                </a:solidFill>
                <a:latin typeface="黑体" panose="02010609060101010101" pitchFamily="49" charset="-122"/>
                <a:ea typeface="黑体" panose="02010609060101010101" pitchFamily="49" charset="-122"/>
              </a:rPr>
              <a:t>UML</a:t>
            </a:r>
            <a:r>
              <a:rPr kumimoji="0" lang="zh-CN" altLang="en-US" sz="2400">
                <a:solidFill>
                  <a:srgbClr val="800000"/>
                </a:solidFill>
                <a:latin typeface="黑体" panose="02010609060101010101" pitchFamily="49" charset="-122"/>
                <a:ea typeface="黑体" panose="02010609060101010101" pitchFamily="49" charset="-122"/>
              </a:rPr>
              <a:t>类图的作用</a:t>
            </a:r>
            <a:endParaRPr kumimoji="0" lang="zh-CN" altLang="en-US" sz="2400">
              <a:solidFill>
                <a:srgbClr val="800000"/>
              </a:solidFill>
              <a:latin typeface="Tahoma" panose="020B0604030504040204" pitchFamily="34" charset="0"/>
              <a:ea typeface="黑体" panose="02010609060101010101" pitchFamily="49" charset="-122"/>
            </a:endParaRPr>
          </a:p>
        </p:txBody>
      </p:sp>
      <p:sp>
        <p:nvSpPr>
          <p:cNvPr id="38916" name="内容占位符 2">
            <a:extLst>
              <a:ext uri="{FF2B5EF4-FFF2-40B4-BE49-F238E27FC236}">
                <a16:creationId xmlns:a16="http://schemas.microsoft.com/office/drawing/2014/main" id="{D26C1533-D2E5-4E32-91FB-D1F00EE8C276}"/>
              </a:ext>
            </a:extLst>
          </p:cNvPr>
          <p:cNvSpPr>
            <a:spLocks noGrp="1"/>
          </p:cNvSpPr>
          <p:nvPr>
            <p:ph idx="1"/>
          </p:nvPr>
        </p:nvSpPr>
        <p:spPr>
          <a:xfrm>
            <a:off x="434975" y="2133600"/>
            <a:ext cx="7772400" cy="4114800"/>
          </a:xfrm>
        </p:spPr>
        <p:txBody>
          <a:bodyPr/>
          <a:lstStyle/>
          <a:p>
            <a:r>
              <a:rPr lang="zh-CN" altLang="en-US" sz="2400" b="1"/>
              <a:t>案例</a:t>
            </a:r>
            <a:r>
              <a:rPr lang="en-US" altLang="zh-CN" sz="2400" b="1"/>
              <a:t>4</a:t>
            </a:r>
          </a:p>
          <a:p>
            <a:pPr marL="450850" lvl="1" indent="0">
              <a:buFontTx/>
              <a:buNone/>
            </a:pPr>
            <a:r>
              <a:rPr lang="en-US" altLang="zh-CN" sz="2000" b="1"/>
              <a:t>1</a:t>
            </a:r>
            <a:r>
              <a:rPr lang="zh-CN" altLang="en-US" sz="2000" b="1"/>
              <a:t>）</a:t>
            </a:r>
            <a:r>
              <a:rPr lang="zh-CN" altLang="en-US" sz="2000"/>
              <a:t>用例图</a:t>
            </a:r>
          </a:p>
        </p:txBody>
      </p:sp>
      <p:sp>
        <p:nvSpPr>
          <p:cNvPr id="7" name="云形标注 6">
            <a:extLst>
              <a:ext uri="{FF2B5EF4-FFF2-40B4-BE49-F238E27FC236}">
                <a16:creationId xmlns:a16="http://schemas.microsoft.com/office/drawing/2014/main" id="{55972FA7-EB26-4DBB-A82D-DAE7191B5A6D}"/>
              </a:ext>
            </a:extLst>
          </p:cNvPr>
          <p:cNvSpPr/>
          <p:nvPr/>
        </p:nvSpPr>
        <p:spPr bwMode="auto">
          <a:xfrm>
            <a:off x="5648325" y="1087438"/>
            <a:ext cx="3149600" cy="844550"/>
          </a:xfrm>
          <a:prstGeom prst="cloudCallout">
            <a:avLst>
              <a:gd name="adj1" fmla="val 46096"/>
              <a:gd name="adj2" fmla="val 62500"/>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该用例图描述了什么？</a:t>
            </a:r>
          </a:p>
        </p:txBody>
      </p:sp>
      <p:grpSp>
        <p:nvGrpSpPr>
          <p:cNvPr id="38918" name="组 7">
            <a:extLst>
              <a:ext uri="{FF2B5EF4-FFF2-40B4-BE49-F238E27FC236}">
                <a16:creationId xmlns:a16="http://schemas.microsoft.com/office/drawing/2014/main" id="{A2180625-39CE-4DD3-9A00-CD5A3F1AA542}"/>
              </a:ext>
            </a:extLst>
          </p:cNvPr>
          <p:cNvGrpSpPr>
            <a:grpSpLocks/>
          </p:cNvGrpSpPr>
          <p:nvPr/>
        </p:nvGrpSpPr>
        <p:grpSpPr bwMode="auto">
          <a:xfrm>
            <a:off x="2873375" y="1997075"/>
            <a:ext cx="4252913" cy="4421188"/>
            <a:chOff x="2873948" y="1996686"/>
            <a:chExt cx="4252138" cy="4422036"/>
          </a:xfrm>
        </p:grpSpPr>
        <p:pic>
          <p:nvPicPr>
            <p:cNvPr id="38919" name="图片 3" descr="用例图子图.JPG">
              <a:extLst>
                <a:ext uri="{FF2B5EF4-FFF2-40B4-BE49-F238E27FC236}">
                  <a16:creationId xmlns:a16="http://schemas.microsoft.com/office/drawing/2014/main" id="{A765C3AD-E1EE-4971-8958-1C65B6ABDE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3948" y="1996686"/>
              <a:ext cx="4252138" cy="4387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矩形 4">
              <a:extLst>
                <a:ext uri="{FF2B5EF4-FFF2-40B4-BE49-F238E27FC236}">
                  <a16:creationId xmlns:a16="http://schemas.microsoft.com/office/drawing/2014/main" id="{F84D13E7-3662-4D79-A77E-1D00A5260796}"/>
                </a:ext>
              </a:extLst>
            </p:cNvPr>
            <p:cNvSpPr>
              <a:spLocks noChangeArrowheads="1"/>
            </p:cNvSpPr>
            <p:nvPr/>
          </p:nvSpPr>
          <p:spPr bwMode="auto">
            <a:xfrm>
              <a:off x="2875190" y="6121205"/>
              <a:ext cx="954107"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545472"/>
                  </a:solidFill>
                  <a:latin typeface="Tahoma" panose="020B0604030504040204" pitchFamily="34" charset="0"/>
                </a:rPr>
                <a:t>案例</a:t>
              </a:r>
              <a:r>
                <a:rPr kumimoji="0" lang="en-US" altLang="zh-CN" sz="1600">
                  <a:solidFill>
                    <a:srgbClr val="545472"/>
                  </a:solidFill>
                  <a:latin typeface="Tahoma" panose="020B0604030504040204" pitchFamily="34" charset="0"/>
                </a:rPr>
                <a:t>4</a:t>
              </a:r>
              <a:r>
                <a:rPr kumimoji="0" lang="zh-CN" altLang="en-US" sz="1600">
                  <a:solidFill>
                    <a:srgbClr val="545472"/>
                  </a:solidFill>
                  <a:latin typeface="Tahoma" panose="020B0604030504040204" pitchFamily="34" charset="0"/>
                </a:rPr>
                <a:t>.</a:t>
              </a:r>
              <a:r>
                <a:rPr kumimoji="0" lang="en-US" altLang="zh-CN" sz="1600">
                  <a:solidFill>
                    <a:srgbClr val="545472"/>
                  </a:solidFill>
                  <a:latin typeface="Tahoma" panose="020B0604030504040204" pitchFamily="34" charset="0"/>
                </a:rPr>
                <a:t>a</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编号占位符 3">
            <a:extLst>
              <a:ext uri="{FF2B5EF4-FFF2-40B4-BE49-F238E27FC236}">
                <a16:creationId xmlns:a16="http://schemas.microsoft.com/office/drawing/2014/main" id="{9A87578D-64E1-4C8F-A3EE-01D7E47CC7C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7C5C0A90-C984-46B7-80EB-E25877B066B7}" type="slidenum">
              <a:rPr kumimoji="0" lang="zh-CN" altLang="en-US" sz="1400"/>
              <a:pPr>
                <a:spcBef>
                  <a:spcPct val="0"/>
                </a:spcBef>
                <a:buFontTx/>
                <a:buNone/>
              </a:pPr>
              <a:t>58</a:t>
            </a:fld>
            <a:endParaRPr kumimoji="0" lang="en-US" altLang="zh-CN" sz="1400"/>
          </a:p>
        </p:txBody>
      </p:sp>
      <p:sp>
        <p:nvSpPr>
          <p:cNvPr id="39938" name="矩形 4">
            <a:extLst>
              <a:ext uri="{FF2B5EF4-FFF2-40B4-BE49-F238E27FC236}">
                <a16:creationId xmlns:a16="http://schemas.microsoft.com/office/drawing/2014/main" id="{EF6A2EF5-DD0D-44DF-BF16-043DFE0AF626}"/>
              </a:ext>
            </a:extLst>
          </p:cNvPr>
          <p:cNvSpPr>
            <a:spLocks noChangeArrowheads="1"/>
          </p:cNvSpPr>
          <p:nvPr/>
        </p:nvSpPr>
        <p:spPr bwMode="auto">
          <a:xfrm>
            <a:off x="6234113" y="195263"/>
            <a:ext cx="2646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三 </a:t>
            </a:r>
            <a:r>
              <a:rPr kumimoji="0" lang="en-US" altLang="zh-CN" sz="2400">
                <a:solidFill>
                  <a:srgbClr val="800000"/>
                </a:solidFill>
                <a:latin typeface="黑体" panose="02010609060101010101" pitchFamily="49" charset="-122"/>
                <a:ea typeface="黑体" panose="02010609060101010101" pitchFamily="49" charset="-122"/>
              </a:rPr>
              <a:t>UML</a:t>
            </a:r>
            <a:r>
              <a:rPr kumimoji="0" lang="zh-CN" altLang="en-US" sz="2400">
                <a:solidFill>
                  <a:srgbClr val="800000"/>
                </a:solidFill>
                <a:latin typeface="黑体" panose="02010609060101010101" pitchFamily="49" charset="-122"/>
                <a:ea typeface="黑体" panose="02010609060101010101" pitchFamily="49" charset="-122"/>
              </a:rPr>
              <a:t>类图的作用</a:t>
            </a:r>
            <a:endParaRPr kumimoji="0" lang="zh-CN" altLang="en-US" sz="2400">
              <a:solidFill>
                <a:srgbClr val="800000"/>
              </a:solidFill>
              <a:latin typeface="Tahoma" panose="020B0604030504040204" pitchFamily="34" charset="0"/>
              <a:ea typeface="黑体" panose="02010609060101010101" pitchFamily="49" charset="-122"/>
            </a:endParaRPr>
          </a:p>
        </p:txBody>
      </p:sp>
      <p:sp>
        <p:nvSpPr>
          <p:cNvPr id="9" name="矩形 8">
            <a:extLst>
              <a:ext uri="{FF2B5EF4-FFF2-40B4-BE49-F238E27FC236}">
                <a16:creationId xmlns:a16="http://schemas.microsoft.com/office/drawing/2014/main" id="{FE7E4ED7-260C-4C58-B2F6-8AA6C32584AD}"/>
              </a:ext>
            </a:extLst>
          </p:cNvPr>
          <p:cNvSpPr>
            <a:spLocks noChangeArrowheads="1"/>
          </p:cNvSpPr>
          <p:nvPr/>
        </p:nvSpPr>
        <p:spPr bwMode="auto">
          <a:xfrm>
            <a:off x="6034088" y="2886075"/>
            <a:ext cx="305276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zh-CN" altLang="en-US" sz="2000">
                <a:solidFill>
                  <a:srgbClr val="0000FF"/>
                </a:solidFill>
                <a:latin typeface="Tahoma" panose="020B0604030504040204" pitchFamily="34" charset="0"/>
              </a:rPr>
              <a:t>特别指出：</a:t>
            </a:r>
            <a:endParaRPr kumimoji="0" lang="en-US" altLang="zh-CN" sz="2000">
              <a:solidFill>
                <a:srgbClr val="0000FF"/>
              </a:solidFill>
              <a:latin typeface="Tahoma" panose="020B0604030504040204" pitchFamily="34" charset="0"/>
            </a:endParaRPr>
          </a:p>
          <a:p>
            <a:pPr>
              <a:lnSpc>
                <a:spcPct val="80000"/>
              </a:lnSpc>
              <a:buFontTx/>
              <a:buNone/>
            </a:pPr>
            <a:r>
              <a:rPr kumimoji="0" lang="zh-CN" altLang="en-US" sz="2000">
                <a:solidFill>
                  <a:srgbClr val="0000FF"/>
                </a:solidFill>
                <a:latin typeface="Tahoma" panose="020B0604030504040204" pitchFamily="34" charset="0"/>
              </a:rPr>
              <a:t>数据流程图（传统方法）中的保存</a:t>
            </a:r>
            <a:endParaRPr kumimoji="0" lang="en-US" altLang="zh-CN" sz="2000">
              <a:solidFill>
                <a:srgbClr val="0000FF"/>
              </a:solidFill>
              <a:latin typeface="Tahoma" panose="020B0604030504040204" pitchFamily="34" charset="0"/>
            </a:endParaRPr>
          </a:p>
          <a:p>
            <a:pPr>
              <a:lnSpc>
                <a:spcPct val="80000"/>
              </a:lnSpc>
              <a:buFontTx/>
              <a:buNone/>
            </a:pPr>
            <a:r>
              <a:rPr kumimoji="0" lang="zh-CN" altLang="en-US" sz="2000">
                <a:solidFill>
                  <a:srgbClr val="0000FF"/>
                </a:solidFill>
                <a:latin typeface="Tahoma" panose="020B0604030504040204" pitchFamily="34" charset="0"/>
              </a:rPr>
              <a:t>文件和</a:t>
            </a:r>
            <a:r>
              <a:rPr kumimoji="0" lang="en-US" altLang="zh-CN" sz="2000">
                <a:solidFill>
                  <a:srgbClr val="0000FF"/>
                </a:solidFill>
                <a:latin typeface="Tahoma" panose="020B0604030504040204" pitchFamily="34" charset="0"/>
              </a:rPr>
              <a:t>UML</a:t>
            </a:r>
            <a:r>
              <a:rPr kumimoji="0" lang="zh-CN" altLang="en-US" sz="2000">
                <a:solidFill>
                  <a:srgbClr val="0000FF"/>
                </a:solidFill>
                <a:latin typeface="Tahoma" panose="020B0604030504040204" pitchFamily="34" charset="0"/>
              </a:rPr>
              <a:t>类图</a:t>
            </a:r>
            <a:r>
              <a:rPr kumimoji="0" lang="en-US" altLang="zh-CN" sz="2000" b="0">
                <a:solidFill>
                  <a:srgbClr val="0000FF"/>
                </a:solidFill>
                <a:latin typeface="Tahoma" panose="020B0604030504040204" pitchFamily="34" charset="0"/>
              </a:rPr>
              <a:t>(</a:t>
            </a:r>
            <a:r>
              <a:rPr kumimoji="0" lang="zh-CN" altLang="en-US" sz="2000">
                <a:solidFill>
                  <a:srgbClr val="0000FF"/>
                </a:solidFill>
                <a:latin typeface="Tahoma" panose="020B0604030504040204" pitchFamily="34" charset="0"/>
              </a:rPr>
              <a:t>面向对象方法)，</a:t>
            </a:r>
            <a:endParaRPr kumimoji="0" lang="en-US" altLang="zh-CN" sz="2000">
              <a:solidFill>
                <a:srgbClr val="0000FF"/>
              </a:solidFill>
              <a:latin typeface="Tahoma" panose="020B0604030504040204" pitchFamily="34" charset="0"/>
            </a:endParaRPr>
          </a:p>
          <a:p>
            <a:pPr>
              <a:lnSpc>
                <a:spcPct val="80000"/>
              </a:lnSpc>
              <a:buFontTx/>
              <a:buNone/>
            </a:pPr>
            <a:r>
              <a:rPr kumimoji="0" lang="zh-CN" altLang="en-US" sz="2000">
                <a:solidFill>
                  <a:srgbClr val="0000FF"/>
                </a:solidFill>
                <a:latin typeface="Tahoma" panose="020B0604030504040204" pitchFamily="34" charset="0"/>
              </a:rPr>
              <a:t>是数据库需求分析的两种重要数据来源，是数据库设计的基础。</a:t>
            </a:r>
            <a:r>
              <a:rPr kumimoji="0" lang="zh-CN" altLang="zh-CN" sz="2000">
                <a:solidFill>
                  <a:srgbClr val="0000FF"/>
                </a:solidFill>
                <a:latin typeface="Tahoma" panose="020B0604030504040204" pitchFamily="34" charset="0"/>
              </a:rPr>
              <a:t> </a:t>
            </a:r>
            <a:endParaRPr kumimoji="0" lang="zh-CN" altLang="en-US" sz="2000">
              <a:solidFill>
                <a:srgbClr val="0000FF"/>
              </a:solidFill>
              <a:latin typeface="Tahoma" panose="020B0604030504040204" pitchFamily="34" charset="0"/>
            </a:endParaRPr>
          </a:p>
        </p:txBody>
      </p:sp>
      <p:sp>
        <p:nvSpPr>
          <p:cNvPr id="7" name="云形标注 6">
            <a:extLst>
              <a:ext uri="{FF2B5EF4-FFF2-40B4-BE49-F238E27FC236}">
                <a16:creationId xmlns:a16="http://schemas.microsoft.com/office/drawing/2014/main" id="{EDF36AE7-9E0E-4949-9EA5-5D9A67F2D74E}"/>
              </a:ext>
            </a:extLst>
          </p:cNvPr>
          <p:cNvSpPr/>
          <p:nvPr/>
        </p:nvSpPr>
        <p:spPr bwMode="auto">
          <a:xfrm>
            <a:off x="5881688" y="1136650"/>
            <a:ext cx="3149600" cy="844550"/>
          </a:xfrm>
          <a:prstGeom prst="cloudCallout">
            <a:avLst>
              <a:gd name="adj1" fmla="val 46096"/>
              <a:gd name="adj2" fmla="val 62500"/>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该</a:t>
            </a:r>
            <a:r>
              <a:rPr lang="en-US" altLang="zh-CN" sz="2000">
                <a:solidFill>
                  <a:srgbClr val="2A2A39"/>
                </a:solidFill>
              </a:rPr>
              <a:t>UML</a:t>
            </a:r>
            <a:r>
              <a:rPr lang="zh-CN" altLang="en-US" sz="2000">
                <a:solidFill>
                  <a:srgbClr val="2A2A39"/>
                </a:solidFill>
              </a:rPr>
              <a:t>类图描述了什么？</a:t>
            </a:r>
          </a:p>
        </p:txBody>
      </p:sp>
      <p:sp>
        <p:nvSpPr>
          <p:cNvPr id="39941" name="标题 1">
            <a:extLst>
              <a:ext uri="{FF2B5EF4-FFF2-40B4-BE49-F238E27FC236}">
                <a16:creationId xmlns:a16="http://schemas.microsoft.com/office/drawing/2014/main" id="{9CFD8108-DB16-4312-96F5-C9C1424A2704}"/>
              </a:ext>
            </a:extLst>
          </p:cNvPr>
          <p:cNvSpPr>
            <a:spLocks noGrp="1"/>
          </p:cNvSpPr>
          <p:nvPr>
            <p:ph type="title"/>
          </p:nvPr>
        </p:nvSpPr>
        <p:spPr>
          <a:xfrm>
            <a:off x="-15875" y="611188"/>
            <a:ext cx="7772400" cy="1143000"/>
          </a:xfrm>
        </p:spPr>
        <p:txBody>
          <a:bodyPr/>
          <a:lstStyle/>
          <a:p>
            <a:pPr algn="l"/>
            <a:r>
              <a:rPr kumimoji="0" lang="zh-CN" altLang="zh-CN" sz="2800" b="1">
                <a:latin typeface="黑体" panose="02010609060101010101" pitchFamily="49" charset="-122"/>
                <a:ea typeface="黑体" panose="02010609060101010101" pitchFamily="49" charset="-122"/>
              </a:rPr>
              <a:t>3</a:t>
            </a:r>
            <a:r>
              <a:rPr kumimoji="0" lang="en-US" altLang="zh-CN" sz="2800" b="1">
                <a:latin typeface="黑体" panose="02010609060101010101" pitchFamily="49" charset="-122"/>
                <a:ea typeface="黑体" panose="02010609060101010101" pitchFamily="49" charset="-122"/>
              </a:rPr>
              <a:t>.2 UML</a:t>
            </a:r>
            <a:r>
              <a:rPr kumimoji="0" lang="zh-CN" altLang="en-US" sz="2800" b="1">
                <a:latin typeface="黑体" panose="02010609060101010101" pitchFamily="49" charset="-122"/>
                <a:ea typeface="黑体" panose="02010609060101010101" pitchFamily="49" charset="-122"/>
              </a:rPr>
              <a:t>的示例</a:t>
            </a:r>
            <a:br>
              <a:rPr kumimoji="0" lang="en-US" altLang="zh-CN" sz="2800" b="1">
                <a:latin typeface="黑体" panose="02010609060101010101" pitchFamily="49" charset="-122"/>
                <a:ea typeface="黑体" panose="02010609060101010101" pitchFamily="49" charset="-122"/>
              </a:rPr>
            </a:br>
            <a:r>
              <a:rPr kumimoji="0" lang="en-US" altLang="zh-CN" sz="2800" b="1">
                <a:latin typeface="黑体" panose="02010609060101010101" pitchFamily="49" charset="-122"/>
                <a:ea typeface="黑体" panose="02010609060101010101" pitchFamily="49" charset="-122"/>
              </a:rPr>
              <a:t>   </a:t>
            </a:r>
            <a:r>
              <a:rPr kumimoji="0" lang="zh-CN" altLang="en-US" sz="2800" b="1">
                <a:latin typeface="黑体" panose="02010609060101010101" pitchFamily="49" charset="-122"/>
                <a:ea typeface="黑体" panose="02010609060101010101" pitchFamily="49" charset="-122"/>
              </a:rPr>
              <a:t>（续</a:t>
            </a:r>
            <a:r>
              <a:rPr kumimoji="0" lang="en-US" altLang="zh-CN" sz="2800" b="1">
                <a:latin typeface="黑体" panose="02010609060101010101" pitchFamily="49" charset="-122"/>
                <a:ea typeface="黑体" panose="02010609060101010101" pitchFamily="49" charset="-122"/>
              </a:rPr>
              <a:t>1</a:t>
            </a:r>
            <a:r>
              <a:rPr kumimoji="0" lang="zh-CN" altLang="en-US" sz="2800" b="1">
                <a:latin typeface="黑体" panose="02010609060101010101" pitchFamily="49" charset="-122"/>
                <a:ea typeface="黑体" panose="02010609060101010101" pitchFamily="49" charset="-122"/>
              </a:rPr>
              <a:t>）</a:t>
            </a:r>
            <a:endParaRPr lang="zh-CN" altLang="en-US" sz="2800"/>
          </a:p>
        </p:txBody>
      </p:sp>
      <p:sp>
        <p:nvSpPr>
          <p:cNvPr id="39942" name="内容占位符 2">
            <a:extLst>
              <a:ext uri="{FF2B5EF4-FFF2-40B4-BE49-F238E27FC236}">
                <a16:creationId xmlns:a16="http://schemas.microsoft.com/office/drawing/2014/main" id="{AACE51B9-B91B-4095-951C-0DF1C80A5338}"/>
              </a:ext>
            </a:extLst>
          </p:cNvPr>
          <p:cNvSpPr>
            <a:spLocks noGrp="1"/>
          </p:cNvSpPr>
          <p:nvPr>
            <p:ph idx="1"/>
          </p:nvPr>
        </p:nvSpPr>
        <p:spPr>
          <a:xfrm>
            <a:off x="50800" y="1631950"/>
            <a:ext cx="7772400" cy="4114800"/>
          </a:xfrm>
        </p:spPr>
        <p:txBody>
          <a:bodyPr/>
          <a:lstStyle/>
          <a:p>
            <a:pPr marL="457200" lvl="1" indent="0">
              <a:buFontTx/>
              <a:buNone/>
            </a:pPr>
            <a:r>
              <a:rPr lang="en-US" altLang="zh-CN" sz="2400" b="1"/>
              <a:t>2</a:t>
            </a:r>
            <a:r>
              <a:rPr lang="zh-CN" altLang="en-US" sz="2400" b="1"/>
              <a:t>）</a:t>
            </a:r>
            <a:r>
              <a:rPr lang="zh-CN" altLang="en-US" sz="2400">
                <a:solidFill>
                  <a:srgbClr val="0000FF"/>
                </a:solidFill>
              </a:rPr>
              <a:t>类图</a:t>
            </a:r>
            <a:r>
              <a:rPr lang="en-US" altLang="zh-CN" sz="2400">
                <a:solidFill>
                  <a:srgbClr val="0000FF"/>
                </a:solidFill>
              </a:rPr>
              <a:t>                              </a:t>
            </a:r>
          </a:p>
          <a:p>
            <a:pPr marL="457200" lvl="1" indent="0">
              <a:buFontTx/>
              <a:buNone/>
            </a:pPr>
            <a:r>
              <a:rPr lang="en-US" altLang="zh-CN" sz="2400">
                <a:solidFill>
                  <a:srgbClr val="0000FF"/>
                </a:solidFill>
              </a:rPr>
              <a:t>                                     </a:t>
            </a:r>
            <a:r>
              <a:rPr lang="zh-CN" altLang="en-US" sz="2400">
                <a:solidFill>
                  <a:srgbClr val="0000FF"/>
                </a:solidFill>
              </a:rPr>
              <a:t>类图</a:t>
            </a:r>
            <a:endParaRPr lang="zh-CN" altLang="en-US" sz="2400"/>
          </a:p>
        </p:txBody>
      </p:sp>
      <p:grpSp>
        <p:nvGrpSpPr>
          <p:cNvPr id="39943" name="组 5">
            <a:extLst>
              <a:ext uri="{FF2B5EF4-FFF2-40B4-BE49-F238E27FC236}">
                <a16:creationId xmlns:a16="http://schemas.microsoft.com/office/drawing/2014/main" id="{9EFA13D0-2714-493F-80C4-497C838DE38C}"/>
              </a:ext>
            </a:extLst>
          </p:cNvPr>
          <p:cNvGrpSpPr>
            <a:grpSpLocks/>
          </p:cNvGrpSpPr>
          <p:nvPr/>
        </p:nvGrpSpPr>
        <p:grpSpPr bwMode="auto">
          <a:xfrm>
            <a:off x="593725" y="0"/>
            <a:ext cx="5384800" cy="6858000"/>
            <a:chOff x="593007" y="0"/>
            <a:chExt cx="5384800" cy="6858000"/>
          </a:xfrm>
        </p:grpSpPr>
        <p:pic>
          <p:nvPicPr>
            <p:cNvPr id="39944" name="图片 3" descr="类图子图.JPG">
              <a:extLst>
                <a:ext uri="{FF2B5EF4-FFF2-40B4-BE49-F238E27FC236}">
                  <a16:creationId xmlns:a16="http://schemas.microsoft.com/office/drawing/2014/main" id="{1689C773-1372-4E0B-9EFB-1F06508D22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007" y="0"/>
              <a:ext cx="5384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矩形 4">
              <a:extLst>
                <a:ext uri="{FF2B5EF4-FFF2-40B4-BE49-F238E27FC236}">
                  <a16:creationId xmlns:a16="http://schemas.microsoft.com/office/drawing/2014/main" id="{1BED9221-A528-408E-AFFC-418174B1AA4D}"/>
                </a:ext>
              </a:extLst>
            </p:cNvPr>
            <p:cNvSpPr>
              <a:spLocks noChangeArrowheads="1"/>
            </p:cNvSpPr>
            <p:nvPr/>
          </p:nvSpPr>
          <p:spPr bwMode="auto">
            <a:xfrm>
              <a:off x="1893243" y="6560483"/>
              <a:ext cx="979755"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545472"/>
                  </a:solidFill>
                  <a:latin typeface="Tahoma" panose="020B0604030504040204" pitchFamily="34" charset="0"/>
                </a:rPr>
                <a:t>案例</a:t>
              </a:r>
              <a:r>
                <a:rPr kumimoji="0" lang="en-US" altLang="zh-CN" sz="1600">
                  <a:solidFill>
                    <a:srgbClr val="545472"/>
                  </a:solidFill>
                  <a:latin typeface="Tahoma" panose="020B0604030504040204" pitchFamily="34" charset="0"/>
                </a:rPr>
                <a:t>4</a:t>
              </a:r>
              <a:r>
                <a:rPr kumimoji="0" lang="zh-CN" altLang="en-US" sz="1600">
                  <a:solidFill>
                    <a:srgbClr val="545472"/>
                  </a:solidFill>
                  <a:latin typeface="Tahoma" panose="020B0604030504040204" pitchFamily="34" charset="0"/>
                </a:rPr>
                <a:t>.</a:t>
              </a:r>
              <a:r>
                <a:rPr kumimoji="0" lang="zh-CN" altLang="zh-CN" sz="1600" b="0">
                  <a:solidFill>
                    <a:srgbClr val="545472"/>
                  </a:solidFill>
                  <a:latin typeface="Heiti SC Light" pitchFamily="2" charset="-122"/>
                  <a:ea typeface="Heiti SC Light" pitchFamily="2" charset="-122"/>
                </a:rPr>
                <a:t>b</a:t>
              </a:r>
              <a:endParaRPr kumimoji="0" lang="en-US" altLang="zh-CN" sz="1600" b="0">
                <a:solidFill>
                  <a:srgbClr val="545472"/>
                </a:solidFill>
                <a:latin typeface="Heiti SC Light" pitchFamily="2" charset="-122"/>
                <a:ea typeface="Heiti SC Light"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a:extLst>
              <a:ext uri="{FF2B5EF4-FFF2-40B4-BE49-F238E27FC236}">
                <a16:creationId xmlns:a16="http://schemas.microsoft.com/office/drawing/2014/main" id="{76183F9A-3234-4932-B0C3-B27FD654E404}"/>
              </a:ext>
            </a:extLst>
          </p:cNvPr>
          <p:cNvSpPr>
            <a:spLocks noGrp="1"/>
          </p:cNvSpPr>
          <p:nvPr>
            <p:ph type="title"/>
          </p:nvPr>
        </p:nvSpPr>
        <p:spPr>
          <a:xfrm>
            <a:off x="685800" y="477838"/>
            <a:ext cx="7772400" cy="1143000"/>
          </a:xfrm>
        </p:spPr>
        <p:txBody>
          <a:bodyPr/>
          <a:lstStyle/>
          <a:p>
            <a:pPr algn="l"/>
            <a:r>
              <a:rPr kumimoji="0" lang="zh-CN" altLang="zh-CN" sz="2800" b="1">
                <a:latin typeface="黑体" panose="02010609060101010101" pitchFamily="49" charset="-122"/>
                <a:ea typeface="黑体" panose="02010609060101010101" pitchFamily="49" charset="-122"/>
              </a:rPr>
              <a:t>3</a:t>
            </a:r>
            <a:r>
              <a:rPr kumimoji="0" lang="en-US" altLang="zh-CN" sz="2800" b="1">
                <a:latin typeface="黑体" panose="02010609060101010101" pitchFamily="49" charset="-122"/>
                <a:ea typeface="黑体" panose="02010609060101010101" pitchFamily="49" charset="-122"/>
              </a:rPr>
              <a:t>.2 UML</a:t>
            </a:r>
            <a:r>
              <a:rPr kumimoji="0" lang="zh-CN" altLang="en-US" sz="2800" b="1">
                <a:latin typeface="黑体" panose="02010609060101010101" pitchFamily="49" charset="-122"/>
                <a:ea typeface="黑体" panose="02010609060101010101" pitchFamily="49" charset="-122"/>
              </a:rPr>
              <a:t>的示例（续</a:t>
            </a:r>
            <a:r>
              <a:rPr kumimoji="0" lang="en-US" altLang="zh-CN" sz="2800" b="1">
                <a:latin typeface="黑体" panose="02010609060101010101" pitchFamily="49" charset="-122"/>
                <a:ea typeface="黑体" panose="02010609060101010101" pitchFamily="49" charset="-122"/>
              </a:rPr>
              <a:t>1</a:t>
            </a:r>
            <a:r>
              <a:rPr kumimoji="0" lang="zh-CN" altLang="en-US" sz="2800" b="1">
                <a:latin typeface="黑体" panose="02010609060101010101" pitchFamily="49" charset="-122"/>
                <a:ea typeface="黑体" panose="02010609060101010101" pitchFamily="49" charset="-122"/>
              </a:rPr>
              <a:t>）</a:t>
            </a:r>
            <a:endParaRPr lang="zh-CN" altLang="en-US" sz="2800"/>
          </a:p>
        </p:txBody>
      </p:sp>
      <p:sp>
        <p:nvSpPr>
          <p:cNvPr id="40962" name="内容占位符 2">
            <a:extLst>
              <a:ext uri="{FF2B5EF4-FFF2-40B4-BE49-F238E27FC236}">
                <a16:creationId xmlns:a16="http://schemas.microsoft.com/office/drawing/2014/main" id="{A330A69A-A6F0-4589-A05D-3343871D5A30}"/>
              </a:ext>
            </a:extLst>
          </p:cNvPr>
          <p:cNvSpPr>
            <a:spLocks noGrp="1"/>
          </p:cNvSpPr>
          <p:nvPr>
            <p:ph idx="1"/>
          </p:nvPr>
        </p:nvSpPr>
        <p:spPr>
          <a:xfrm>
            <a:off x="184150" y="1298575"/>
            <a:ext cx="7772400" cy="4114800"/>
          </a:xfrm>
        </p:spPr>
        <p:txBody>
          <a:bodyPr/>
          <a:lstStyle/>
          <a:p>
            <a:pPr marL="457200" lvl="1" indent="0">
              <a:buFontTx/>
              <a:buNone/>
            </a:pPr>
            <a:r>
              <a:rPr lang="en-US" altLang="zh-CN" b="1"/>
              <a:t>3</a:t>
            </a:r>
            <a:r>
              <a:rPr lang="zh-CN" altLang="en-US" b="1"/>
              <a:t>）</a:t>
            </a:r>
            <a:r>
              <a:rPr lang="zh-CN" altLang="en-US">
                <a:solidFill>
                  <a:srgbClr val="0000FF"/>
                </a:solidFill>
              </a:rPr>
              <a:t>顺序图</a:t>
            </a:r>
            <a:endParaRPr lang="zh-CN" altLang="en-US"/>
          </a:p>
        </p:txBody>
      </p:sp>
      <p:sp>
        <p:nvSpPr>
          <p:cNvPr id="40963" name="幻灯片编号占位符 3">
            <a:extLst>
              <a:ext uri="{FF2B5EF4-FFF2-40B4-BE49-F238E27FC236}">
                <a16:creationId xmlns:a16="http://schemas.microsoft.com/office/drawing/2014/main" id="{A7219A64-27EF-4C6D-B265-1C06D534942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22343AB-10FB-4D10-B564-338A3DEE75F4}" type="slidenum">
              <a:rPr kumimoji="0" lang="zh-CN" altLang="en-US" sz="1400"/>
              <a:pPr>
                <a:spcBef>
                  <a:spcPct val="0"/>
                </a:spcBef>
                <a:buFontTx/>
                <a:buNone/>
              </a:pPr>
              <a:t>59</a:t>
            </a:fld>
            <a:endParaRPr kumimoji="0" lang="en-US" altLang="zh-CN" sz="1400"/>
          </a:p>
        </p:txBody>
      </p:sp>
      <p:sp>
        <p:nvSpPr>
          <p:cNvPr id="40964" name="矩形 4">
            <a:extLst>
              <a:ext uri="{FF2B5EF4-FFF2-40B4-BE49-F238E27FC236}">
                <a16:creationId xmlns:a16="http://schemas.microsoft.com/office/drawing/2014/main" id="{9D2C7E95-A6EA-4FE2-9793-2353376A0F6F}"/>
              </a:ext>
            </a:extLst>
          </p:cNvPr>
          <p:cNvSpPr>
            <a:spLocks noChangeArrowheads="1"/>
          </p:cNvSpPr>
          <p:nvPr/>
        </p:nvSpPr>
        <p:spPr bwMode="auto">
          <a:xfrm>
            <a:off x="6234113" y="195263"/>
            <a:ext cx="2646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三 </a:t>
            </a:r>
            <a:r>
              <a:rPr kumimoji="0" lang="en-US" altLang="zh-CN" sz="2400">
                <a:solidFill>
                  <a:srgbClr val="800000"/>
                </a:solidFill>
                <a:latin typeface="黑体" panose="02010609060101010101" pitchFamily="49" charset="-122"/>
                <a:ea typeface="黑体" panose="02010609060101010101" pitchFamily="49" charset="-122"/>
              </a:rPr>
              <a:t>UML</a:t>
            </a:r>
            <a:r>
              <a:rPr kumimoji="0" lang="zh-CN" altLang="en-US" sz="2400">
                <a:solidFill>
                  <a:srgbClr val="800000"/>
                </a:solidFill>
                <a:latin typeface="黑体" panose="02010609060101010101" pitchFamily="49" charset="-122"/>
                <a:ea typeface="黑体" panose="02010609060101010101" pitchFamily="49" charset="-122"/>
              </a:rPr>
              <a:t>类图的作用</a:t>
            </a:r>
            <a:endParaRPr kumimoji="0" lang="zh-CN" altLang="en-US" sz="2400">
              <a:solidFill>
                <a:srgbClr val="800000"/>
              </a:solidFill>
              <a:latin typeface="Tahoma" panose="020B0604030504040204" pitchFamily="34" charset="0"/>
              <a:ea typeface="黑体" panose="02010609060101010101" pitchFamily="49" charset="-122"/>
            </a:endParaRPr>
          </a:p>
        </p:txBody>
      </p:sp>
      <p:sp>
        <p:nvSpPr>
          <p:cNvPr id="8" name="云形标注 7">
            <a:extLst>
              <a:ext uri="{FF2B5EF4-FFF2-40B4-BE49-F238E27FC236}">
                <a16:creationId xmlns:a16="http://schemas.microsoft.com/office/drawing/2014/main" id="{EB8F1AC8-AD1A-4477-8509-D05EE2154373}"/>
              </a:ext>
            </a:extLst>
          </p:cNvPr>
          <p:cNvSpPr/>
          <p:nvPr/>
        </p:nvSpPr>
        <p:spPr bwMode="auto">
          <a:xfrm>
            <a:off x="5446713" y="969963"/>
            <a:ext cx="3584575" cy="844550"/>
          </a:xfrm>
          <a:prstGeom prst="cloudCallout">
            <a:avLst>
              <a:gd name="adj1" fmla="val 46096"/>
              <a:gd name="adj2" fmla="val 62500"/>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该</a:t>
            </a:r>
            <a:r>
              <a:rPr lang="en-US" altLang="zh-CN" sz="2000">
                <a:solidFill>
                  <a:srgbClr val="2A2A39"/>
                </a:solidFill>
              </a:rPr>
              <a:t>UML</a:t>
            </a:r>
            <a:r>
              <a:rPr lang="zh-CN" altLang="en-US" sz="2000">
                <a:solidFill>
                  <a:srgbClr val="2A2A39"/>
                </a:solidFill>
              </a:rPr>
              <a:t>顺序图描述了什么？</a:t>
            </a:r>
          </a:p>
        </p:txBody>
      </p:sp>
      <p:grpSp>
        <p:nvGrpSpPr>
          <p:cNvPr id="40966" name="组 4">
            <a:extLst>
              <a:ext uri="{FF2B5EF4-FFF2-40B4-BE49-F238E27FC236}">
                <a16:creationId xmlns:a16="http://schemas.microsoft.com/office/drawing/2014/main" id="{539D5FEE-DAD7-456F-B61B-C774D2AEA4F7}"/>
              </a:ext>
            </a:extLst>
          </p:cNvPr>
          <p:cNvGrpSpPr>
            <a:grpSpLocks/>
          </p:cNvGrpSpPr>
          <p:nvPr/>
        </p:nvGrpSpPr>
        <p:grpSpPr bwMode="auto">
          <a:xfrm>
            <a:off x="736600" y="1862138"/>
            <a:ext cx="7648575" cy="4572000"/>
            <a:chOff x="736600" y="1861616"/>
            <a:chExt cx="7648575" cy="4572000"/>
          </a:xfrm>
        </p:grpSpPr>
        <p:pic>
          <p:nvPicPr>
            <p:cNvPr id="40967" name="图片 3" descr="顺序图子图.JPG">
              <a:extLst>
                <a:ext uri="{FF2B5EF4-FFF2-40B4-BE49-F238E27FC236}">
                  <a16:creationId xmlns:a16="http://schemas.microsoft.com/office/drawing/2014/main" id="{1C94A3CA-92AA-47C6-AC7B-DBDBEBC8DE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600" y="1861616"/>
              <a:ext cx="76485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矩形 5">
              <a:extLst>
                <a:ext uri="{FF2B5EF4-FFF2-40B4-BE49-F238E27FC236}">
                  <a16:creationId xmlns:a16="http://schemas.microsoft.com/office/drawing/2014/main" id="{8EA58464-DEA0-4579-94FC-791B024FA81B}"/>
                </a:ext>
              </a:extLst>
            </p:cNvPr>
            <p:cNvSpPr>
              <a:spLocks noChangeArrowheads="1"/>
            </p:cNvSpPr>
            <p:nvPr/>
          </p:nvSpPr>
          <p:spPr bwMode="auto">
            <a:xfrm>
              <a:off x="2417634" y="6109272"/>
              <a:ext cx="966931" cy="2975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545472"/>
                  </a:solidFill>
                  <a:latin typeface="Tahoma" panose="020B0604030504040204" pitchFamily="34" charset="0"/>
                </a:rPr>
                <a:t>案例</a:t>
              </a:r>
              <a:r>
                <a:rPr kumimoji="0" lang="en-US" altLang="zh-CN" sz="1600">
                  <a:solidFill>
                    <a:srgbClr val="545472"/>
                  </a:solidFill>
                  <a:latin typeface="Tahoma" panose="020B0604030504040204" pitchFamily="34" charset="0"/>
                </a:rPr>
                <a:t>4</a:t>
              </a:r>
              <a:r>
                <a:rPr kumimoji="0" lang="zh-CN" altLang="en-US" sz="1600">
                  <a:solidFill>
                    <a:srgbClr val="545472"/>
                  </a:solidFill>
                  <a:latin typeface="Tahoma" panose="020B0604030504040204" pitchFamily="34" charset="0"/>
                </a:rPr>
                <a:t>.</a:t>
              </a:r>
              <a:r>
                <a:rPr kumimoji="0" lang="zh-CN" altLang="zh-CN" sz="1600">
                  <a:solidFill>
                    <a:srgbClr val="545472"/>
                  </a:solidFill>
                  <a:latin typeface="Heiti SC Light" pitchFamily="2" charset="-122"/>
                  <a:ea typeface="Heiti SC Light" pitchFamily="2" charset="-122"/>
                </a:rPr>
                <a:t>c</a:t>
              </a:r>
              <a:endParaRPr kumimoji="0" lang="en-US" altLang="zh-CN" sz="1600">
                <a:solidFill>
                  <a:srgbClr val="545472"/>
                </a:solidFill>
                <a:latin typeface="Heiti SC Light" pitchFamily="2" charset="-122"/>
                <a:ea typeface="Heiti SC Light" pitchFamily="2"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p:txBody>
          <a:bodyPr/>
          <a:lstStyle/>
          <a:p>
            <a:r>
              <a:rPr kumimoji="0" lang="en-US" altLang="zh-CN" sz="2800" b="1">
                <a:latin typeface="黑体" panose="02010609060101010101" pitchFamily="49" charset="-122"/>
                <a:ea typeface="黑体" panose="02010609060101010101" pitchFamily="49" charset="-122"/>
              </a:rPr>
              <a:t>2.1 </a:t>
            </a:r>
            <a:r>
              <a:rPr kumimoji="0" lang="zh-CN" altLang="en-US" sz="2800" b="1">
                <a:latin typeface="黑体" panose="02010609060101010101" pitchFamily="49" charset="-122"/>
                <a:ea typeface="黑体" panose="02010609060101010101" pitchFamily="49" charset="-122"/>
              </a:rPr>
              <a:t>手工阶段</a:t>
            </a:r>
          </a:p>
        </p:txBody>
      </p:sp>
      <p:sp>
        <p:nvSpPr>
          <p:cNvPr id="3" name="内容占位符 2"/>
          <p:cNvSpPr>
            <a:spLocks noGrp="1"/>
          </p:cNvSpPr>
          <p:nvPr>
            <p:ph idx="1"/>
          </p:nvPr>
        </p:nvSpPr>
        <p:spPr>
          <a:xfrm>
            <a:off x="576263" y="1916113"/>
            <a:ext cx="8280400" cy="4114800"/>
          </a:xfrm>
        </p:spPr>
        <p:txBody>
          <a:bodyPr/>
          <a:lstStyle/>
          <a:p>
            <a:pPr marL="0" indent="0">
              <a:buFontTx/>
              <a:buNone/>
            </a:pPr>
            <a:r>
              <a:rPr kumimoji="0" lang="zh-CN" altLang="en-US" sz="2400"/>
              <a:t>最早期的银行业务管理</a:t>
            </a:r>
            <a:endParaRPr kumimoji="0" lang="en-US" altLang="zh-CN" sz="2400"/>
          </a:p>
          <a:p>
            <a:pPr marL="0" indent="0">
              <a:buFontTx/>
              <a:buNone/>
            </a:pPr>
            <a:r>
              <a:rPr kumimoji="0" lang="en-US" altLang="zh-CN" sz="2400"/>
              <a:t>  </a:t>
            </a:r>
            <a:r>
              <a:rPr kumimoji="0" lang="zh-CN" altLang="en-US" sz="2400"/>
              <a:t>（银行主要业务的手工管理过程）</a:t>
            </a:r>
            <a:endParaRPr kumimoji="0" lang="en-US" altLang="zh-CN" sz="2400"/>
          </a:p>
          <a:p>
            <a:pPr marL="0" indent="0">
              <a:buFontTx/>
              <a:buNone/>
            </a:pPr>
            <a:r>
              <a:rPr kumimoji="0" lang="en-US" altLang="zh-CN" sz="2400"/>
              <a:t>1</a:t>
            </a:r>
            <a:r>
              <a:rPr kumimoji="0" lang="zh-CN" altLang="en-US" sz="2400"/>
              <a:t>）开户 或 销户 或 挂失</a:t>
            </a:r>
            <a:endParaRPr kumimoji="0" lang="en-US" altLang="zh-CN" sz="2400"/>
          </a:p>
          <a:p>
            <a:pPr marL="0" indent="0">
              <a:buFontTx/>
              <a:buNone/>
            </a:pPr>
            <a:r>
              <a:rPr kumimoji="0" lang="en-US" altLang="zh-CN" sz="2400"/>
              <a:t>  </a:t>
            </a:r>
            <a:r>
              <a:rPr kumimoji="0" lang="zh-CN" altLang="en-US" sz="2400"/>
              <a:t>（每个人保留一张存折）</a:t>
            </a:r>
            <a:endParaRPr kumimoji="0" lang="en-US" altLang="zh-CN" sz="2400"/>
          </a:p>
          <a:p>
            <a:pPr marL="0" indent="0">
              <a:buFontTx/>
              <a:buNone/>
            </a:pPr>
            <a:r>
              <a:rPr kumimoji="0" lang="en-US" altLang="zh-CN" sz="2400"/>
              <a:t>2</a:t>
            </a:r>
            <a:r>
              <a:rPr kumimoji="0" lang="zh-CN" altLang="en-US" sz="2400"/>
              <a:t>）存取款 或 转账</a:t>
            </a:r>
            <a:endParaRPr kumimoji="0" lang="en-US" altLang="zh-CN" sz="2400"/>
          </a:p>
          <a:p>
            <a:pPr marL="0" indent="0">
              <a:buFontTx/>
              <a:buNone/>
            </a:pPr>
            <a:r>
              <a:rPr kumimoji="0" lang="en-US" altLang="zh-CN" sz="2400"/>
              <a:t>  </a:t>
            </a:r>
            <a:r>
              <a:rPr kumimoji="0" lang="zh-CN" altLang="en-US" sz="2400"/>
              <a:t>（每次变动在存折记录一行）</a:t>
            </a:r>
            <a:endParaRPr kumimoji="0" lang="en-US" altLang="zh-CN" sz="2400"/>
          </a:p>
          <a:p>
            <a:pPr marL="0" indent="0">
              <a:buFontTx/>
              <a:buNone/>
            </a:pPr>
            <a:r>
              <a:rPr kumimoji="0" lang="en-US" altLang="zh-CN" sz="2400"/>
              <a:t>3</a:t>
            </a:r>
            <a:r>
              <a:rPr kumimoji="0" lang="zh-CN" altLang="en-US" sz="2400"/>
              <a:t>）账户余额查询</a:t>
            </a:r>
            <a:endParaRPr kumimoji="0" lang="en-US" altLang="zh-CN" sz="2400"/>
          </a:p>
          <a:p>
            <a:pPr marL="0" indent="0">
              <a:buFontTx/>
              <a:buNone/>
            </a:pPr>
            <a:r>
              <a:rPr kumimoji="0" lang="en-US" altLang="zh-CN" sz="2400"/>
              <a:t>  </a:t>
            </a:r>
            <a:r>
              <a:rPr kumimoji="0" lang="zh-CN" altLang="en-US" sz="2400"/>
              <a:t>(查看自己的存折，未带在身边或遗失时到银行去寻问)＃</a:t>
            </a:r>
            <a:endParaRPr kumimoji="0" lang="en-US" altLang="zh-CN" sz="2400"/>
          </a:p>
        </p:txBody>
      </p:sp>
      <p:sp>
        <p:nvSpPr>
          <p:cNvPr id="24579"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22AC6074-7D0A-4318-9BB2-6FF1A56D244C}" type="slidenum">
              <a:rPr kumimoji="0" lang="zh-CN" altLang="en-US" sz="1400"/>
              <a:t>6</a:t>
            </a:fld>
            <a:endParaRPr kumimoji="0" lang="en-US" altLang="zh-CN" sz="1400"/>
          </a:p>
        </p:txBody>
      </p:sp>
      <p:sp>
        <p:nvSpPr>
          <p:cNvPr id="24580" name="标题 1"/>
          <p:cNvSpPr txBox="1"/>
          <p:nvPr/>
        </p:nvSpPr>
        <p:spPr bwMode="auto">
          <a:xfrm>
            <a:off x="436563" y="4445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a:solidFill>
                  <a:schemeClr val="tx2"/>
                </a:solidFill>
                <a:latin typeface="黑体" panose="02010609060101010101" pitchFamily="49" charset="-122"/>
                <a:ea typeface="黑体" panose="02010609060101010101" pitchFamily="49" charset="-122"/>
              </a:rPr>
              <a:t>二 </a:t>
            </a:r>
            <a:r>
              <a:rPr kumimoji="0" lang="zh-CN" altLang="zh-CN">
                <a:solidFill>
                  <a:schemeClr val="tx2"/>
                </a:solidFill>
                <a:latin typeface="黑体" panose="02010609060101010101" pitchFamily="49" charset="-122"/>
                <a:ea typeface="黑体" panose="02010609060101010101" pitchFamily="49" charset="-122"/>
              </a:rPr>
              <a:t>数据管理的发展过程</a:t>
            </a:r>
            <a:endParaRPr kumimoji="0" lang="zh-CN" altLang="en-US">
              <a:solidFill>
                <a:schemeClr val="tx2"/>
              </a:solidFill>
              <a:latin typeface="黑体" panose="02010609060101010101" pitchFamily="49" charset="-122"/>
              <a:ea typeface="黑体" panose="02010609060101010101" pitchFamily="49" charset="-122"/>
            </a:endParaRPr>
          </a:p>
        </p:txBody>
      </p:sp>
      <p:sp>
        <p:nvSpPr>
          <p:cNvPr id="24581" name="AutoShape 6"/>
          <p:cNvSpPr>
            <a:spLocks noChangeArrowheads="1"/>
          </p:cNvSpPr>
          <p:nvPr/>
        </p:nvSpPr>
        <p:spPr bwMode="auto">
          <a:xfrm>
            <a:off x="6227763" y="1893888"/>
            <a:ext cx="2339975" cy="1103312"/>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＊最早期的银行是如何管理用户的存款的</a:t>
            </a:r>
            <a:r>
              <a:rPr kumimoji="0" lang="zh-CN" altLang="zh-CN" sz="1600"/>
              <a:t>？</a:t>
            </a:r>
            <a:endParaRPr kumimoji="0" lang="zh-CN" altLang="en-US" sz="16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a16="http://schemas.microsoft.com/office/drawing/2014/main" id="{E5A0F62E-48D6-45E2-88B0-6C1B1A27F241}"/>
              </a:ext>
            </a:extLst>
          </p:cNvPr>
          <p:cNvSpPr>
            <a:spLocks noGrp="1"/>
          </p:cNvSpPr>
          <p:nvPr>
            <p:ph type="title"/>
          </p:nvPr>
        </p:nvSpPr>
        <p:spPr/>
        <p:txBody>
          <a:bodyPr/>
          <a:lstStyle/>
          <a:p>
            <a:pPr algn="l"/>
            <a:r>
              <a:rPr kumimoji="0" lang="zh-CN" altLang="en-US" sz="3200" b="1">
                <a:latin typeface="黑体" panose="02010609060101010101" pitchFamily="49" charset="-122"/>
                <a:ea typeface="黑体" panose="02010609060101010101" pitchFamily="49" charset="-122"/>
              </a:rPr>
              <a:t>四 数据库需求分析</a:t>
            </a:r>
            <a:r>
              <a:rPr kumimoji="0" lang="en-US" altLang="zh-CN" sz="2400" b="1">
                <a:solidFill>
                  <a:srgbClr val="0000FF"/>
                </a:solidFill>
                <a:latin typeface="黑体" panose="02010609060101010101" pitchFamily="49" charset="-122"/>
                <a:ea typeface="黑体" panose="02010609060101010101" pitchFamily="49" charset="-122"/>
              </a:rPr>
              <a:t>(</a:t>
            </a:r>
            <a:r>
              <a:rPr kumimoji="0" lang="zh-CN" altLang="en-US" sz="2400" b="1">
                <a:solidFill>
                  <a:srgbClr val="0000FF"/>
                </a:solidFill>
                <a:latin typeface="黑体" panose="02010609060101010101" pitchFamily="49" charset="-122"/>
                <a:ea typeface="黑体" panose="02010609060101010101" pitchFamily="49" charset="-122"/>
              </a:rPr>
              <a:t>针对一个应用系统</a:t>
            </a:r>
            <a:r>
              <a:rPr kumimoji="0" lang="en-US" altLang="zh-CN" sz="2400" b="1">
                <a:solidFill>
                  <a:srgbClr val="0000FF"/>
                </a:solidFill>
                <a:latin typeface="黑体" panose="02010609060101010101" pitchFamily="49" charset="-122"/>
                <a:ea typeface="黑体" panose="02010609060101010101" pitchFamily="49" charset="-122"/>
              </a:rPr>
              <a:t>)</a:t>
            </a:r>
            <a:br>
              <a:rPr kumimoji="0" lang="zh-CN" altLang="en-US" sz="3600" b="1">
                <a:latin typeface="黑体" panose="02010609060101010101" pitchFamily="49" charset="-122"/>
                <a:ea typeface="黑体" panose="02010609060101010101" pitchFamily="49" charset="-122"/>
              </a:rPr>
            </a:br>
            <a:r>
              <a:rPr kumimoji="0" lang="zh-CN" altLang="zh-CN" sz="2800" b="1">
                <a:latin typeface="黑体" panose="02010609060101010101" pitchFamily="49" charset="-122"/>
                <a:ea typeface="黑体" panose="02010609060101010101" pitchFamily="49" charset="-122"/>
              </a:rPr>
              <a:t>4</a:t>
            </a:r>
            <a:r>
              <a:rPr kumimoji="0" lang="en-US" altLang="zh-CN" sz="2800" b="1">
                <a:latin typeface="黑体" panose="02010609060101010101" pitchFamily="49" charset="-122"/>
                <a:ea typeface="黑体" panose="02010609060101010101" pitchFamily="49" charset="-122"/>
              </a:rPr>
              <a:t>.1 </a:t>
            </a:r>
            <a:r>
              <a:rPr kumimoji="0" lang="zh-CN" altLang="en-US" sz="2800" b="1">
                <a:latin typeface="黑体" panose="02010609060101010101" pitchFamily="49" charset="-122"/>
                <a:ea typeface="黑体" panose="02010609060101010101" pitchFamily="49" charset="-122"/>
              </a:rPr>
              <a:t>基本任务</a:t>
            </a:r>
          </a:p>
        </p:txBody>
      </p:sp>
      <p:sp>
        <p:nvSpPr>
          <p:cNvPr id="5123" name="内容占位符 2">
            <a:extLst>
              <a:ext uri="{FF2B5EF4-FFF2-40B4-BE49-F238E27FC236}">
                <a16:creationId xmlns:a16="http://schemas.microsoft.com/office/drawing/2014/main" id="{C3E85C44-FF58-41A9-9679-3C919A367217}"/>
              </a:ext>
            </a:extLst>
          </p:cNvPr>
          <p:cNvSpPr>
            <a:spLocks noGrp="1"/>
          </p:cNvSpPr>
          <p:nvPr>
            <p:ph idx="1"/>
          </p:nvPr>
        </p:nvSpPr>
        <p:spPr>
          <a:xfrm>
            <a:off x="569913" y="2640013"/>
            <a:ext cx="8123237" cy="3856037"/>
          </a:xfrm>
        </p:spPr>
        <p:txBody>
          <a:bodyPr/>
          <a:lstStyle/>
          <a:p>
            <a:r>
              <a:rPr kumimoji="0" lang="zh-CN" altLang="en-US" sz="2400"/>
              <a:t>与需求分析的不同</a:t>
            </a:r>
            <a:endParaRPr kumimoji="0" lang="en-US" altLang="zh-CN" sz="2400"/>
          </a:p>
          <a:p>
            <a:pPr lvl="1" indent="-342900"/>
            <a:r>
              <a:rPr lang="zh-CN" altLang="zh-CN" sz="2000"/>
              <a:t>需求分析要同时考虑应用功能和所涉及的数据，数据库需求分析仅考虑需要保存哪些数据 </a:t>
            </a:r>
            <a:endParaRPr lang="en-US" altLang="zh-CN" sz="2000"/>
          </a:p>
          <a:p>
            <a:pPr lvl="1" indent="-342900"/>
            <a:r>
              <a:rPr kumimoji="0" lang="zh-CN" altLang="en-US" sz="2000"/>
              <a:t>两者是包含关系</a:t>
            </a:r>
            <a:endParaRPr kumimoji="0" lang="en-US" altLang="zh-CN" sz="2000"/>
          </a:p>
          <a:p>
            <a:endParaRPr kumimoji="0" lang="en-US" altLang="zh-CN" sz="2400"/>
          </a:p>
          <a:p>
            <a:r>
              <a:rPr kumimoji="0" lang="zh-CN" altLang="en-US" sz="2400"/>
              <a:t>数据库需求分析的核心任务</a:t>
            </a:r>
            <a:endParaRPr kumimoji="0" lang="en-US" altLang="zh-CN" sz="2400"/>
          </a:p>
          <a:p>
            <a:pPr lvl="1" indent="-342900"/>
            <a:r>
              <a:rPr lang="zh-CN" altLang="zh-CN" sz="2000"/>
              <a:t>数据库需求分析不仅要确定所有待保存的“</a:t>
            </a:r>
            <a:r>
              <a:rPr lang="zh-CN" altLang="zh-CN" sz="2000">
                <a:solidFill>
                  <a:srgbClr val="0000FF"/>
                </a:solidFill>
              </a:rPr>
              <a:t>数据对象</a:t>
            </a:r>
            <a:r>
              <a:rPr lang="zh-CN" altLang="zh-CN" sz="2000"/>
              <a:t>”，而且要了解清楚这些数据对象之间存在</a:t>
            </a:r>
            <a:r>
              <a:rPr lang="zh-CN" altLang="zh-CN" sz="2000">
                <a:solidFill>
                  <a:srgbClr val="0000FF"/>
                </a:solidFill>
              </a:rPr>
              <a:t>哪些关联</a:t>
            </a:r>
            <a:r>
              <a:rPr lang="zh-CN" altLang="zh-CN" sz="2000"/>
              <a:t>！ </a:t>
            </a:r>
            <a:endParaRPr lang="en-US" altLang="zh-CN" sz="2000"/>
          </a:p>
          <a:p>
            <a:pPr lvl="1" indent="-342900"/>
            <a:r>
              <a:rPr kumimoji="0" lang="zh-CN" altLang="en-US" sz="2000"/>
              <a:t>同样地，要给出每个数据对象和数据关联的</a:t>
            </a:r>
            <a:r>
              <a:rPr kumimoji="0" lang="zh-CN" altLang="en-US" sz="2000">
                <a:solidFill>
                  <a:srgbClr val="800000"/>
                </a:solidFill>
              </a:rPr>
              <a:t>数据字典</a:t>
            </a:r>
            <a:r>
              <a:rPr kumimoji="0" lang="zh-CN" altLang="en-US" sz="2000"/>
              <a:t>文件！</a:t>
            </a:r>
            <a:endParaRPr kumimoji="0" lang="en-US" altLang="zh-CN" sz="2000"/>
          </a:p>
        </p:txBody>
      </p:sp>
      <p:sp>
        <p:nvSpPr>
          <p:cNvPr id="41987" name="灯片编号占位符 3">
            <a:extLst>
              <a:ext uri="{FF2B5EF4-FFF2-40B4-BE49-F238E27FC236}">
                <a16:creationId xmlns:a16="http://schemas.microsoft.com/office/drawing/2014/main" id="{A87258D5-9CD5-47FE-A216-397EDFC7048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CEF4C33D-F2C5-44B9-8289-6C82223C0AD4}" type="slidenum">
              <a:rPr kumimoji="0" lang="zh-CN" altLang="en-US" sz="1400"/>
              <a:pPr>
                <a:spcBef>
                  <a:spcPct val="0"/>
                </a:spcBef>
                <a:buFontTx/>
                <a:buNone/>
              </a:pPr>
              <a:t>60</a:t>
            </a:fld>
            <a:endParaRPr kumimoji="0" lang="en-US" altLang="zh-CN" sz="1400"/>
          </a:p>
        </p:txBody>
      </p:sp>
      <p:sp>
        <p:nvSpPr>
          <p:cNvPr id="36" name="云形标注 35">
            <a:extLst>
              <a:ext uri="{FF2B5EF4-FFF2-40B4-BE49-F238E27FC236}">
                <a16:creationId xmlns:a16="http://schemas.microsoft.com/office/drawing/2014/main" id="{5BE4D06E-453C-4DAA-9A1F-D10DCAD88200}"/>
              </a:ext>
            </a:extLst>
          </p:cNvPr>
          <p:cNvSpPr/>
          <p:nvPr/>
        </p:nvSpPr>
        <p:spPr bwMode="auto">
          <a:xfrm>
            <a:off x="5657850" y="1781175"/>
            <a:ext cx="3106738" cy="844550"/>
          </a:xfrm>
          <a:prstGeom prst="cloudCallout">
            <a:avLst>
              <a:gd name="adj1" fmla="val 46096"/>
              <a:gd name="adj2" fmla="val 62500"/>
            </a:avLst>
          </a:prstGeom>
          <a:solidFill>
            <a:srgbClr val="99CCFF"/>
          </a:solidFill>
          <a:ln>
            <a:solidFill>
              <a:srgbClr val="0000FF"/>
            </a:solidFill>
          </a:ln>
          <a:effectLst/>
        </p:spPr>
        <p:txBody>
          <a:bodyPr/>
          <a:lstStyle/>
          <a:p>
            <a:pPr algn="ctr">
              <a:lnSpc>
                <a:spcPct val="80000"/>
              </a:lnSpc>
              <a:spcBef>
                <a:spcPct val="20000"/>
              </a:spcBef>
              <a:defRPr/>
            </a:pPr>
            <a:r>
              <a:rPr lang="zh-CN" altLang="en-US" sz="2000" dirty="0">
                <a:solidFill>
                  <a:schemeClr val="tx1">
                    <a:lumMod val="50000"/>
                  </a:schemeClr>
                </a:solidFill>
                <a:cs typeface="宋体" charset="0"/>
              </a:rPr>
              <a:t>它与需求分析有何不同？</a:t>
            </a:r>
          </a:p>
        </p:txBody>
      </p:sp>
      <p:sp>
        <p:nvSpPr>
          <p:cNvPr id="7" name="云形标注 6">
            <a:extLst>
              <a:ext uri="{FF2B5EF4-FFF2-40B4-BE49-F238E27FC236}">
                <a16:creationId xmlns:a16="http://schemas.microsoft.com/office/drawing/2014/main" id="{AE595E99-61C9-4599-834D-5872ADCBE290}"/>
              </a:ext>
            </a:extLst>
          </p:cNvPr>
          <p:cNvSpPr/>
          <p:nvPr/>
        </p:nvSpPr>
        <p:spPr bwMode="auto">
          <a:xfrm>
            <a:off x="5327650" y="3567113"/>
            <a:ext cx="3506788" cy="844550"/>
          </a:xfrm>
          <a:prstGeom prst="cloudCallout">
            <a:avLst>
              <a:gd name="adj1" fmla="val 46096"/>
              <a:gd name="adj2" fmla="val 62500"/>
            </a:avLst>
          </a:prstGeom>
          <a:solidFill>
            <a:srgbClr val="99CCFF"/>
          </a:solidFill>
          <a:ln>
            <a:solidFill>
              <a:srgbClr val="0000FF"/>
            </a:solidFill>
          </a:ln>
          <a:effectLst/>
        </p:spPr>
        <p:txBody>
          <a:bodyPr/>
          <a:lstStyle>
            <a:lvl1pPr>
              <a:defRPr sz="1600" b="1">
                <a:solidFill>
                  <a:srgbClr val="428E5B"/>
                </a:solidFill>
                <a:latin typeface="Tahoma" panose="020B0604030504040204" pitchFamily="34" charset="0"/>
                <a:ea typeface="宋体" panose="02010600030101010101" pitchFamily="2" charset="-122"/>
              </a:defRPr>
            </a:lvl1pPr>
            <a:lvl2pPr marL="742950" indent="-285750">
              <a:defRPr sz="1600" b="1">
                <a:solidFill>
                  <a:srgbClr val="428E5B"/>
                </a:solidFill>
                <a:latin typeface="Tahoma" panose="020B0604030504040204" pitchFamily="34" charset="0"/>
                <a:ea typeface="宋体" panose="02010600030101010101" pitchFamily="2" charset="-122"/>
              </a:defRPr>
            </a:lvl2pPr>
            <a:lvl3pPr marL="1143000" indent="-228600">
              <a:defRPr sz="1600" b="1">
                <a:solidFill>
                  <a:srgbClr val="428E5B"/>
                </a:solidFill>
                <a:latin typeface="Tahoma" panose="020B0604030504040204" pitchFamily="34" charset="0"/>
                <a:ea typeface="宋体" panose="02010600030101010101" pitchFamily="2" charset="-122"/>
              </a:defRPr>
            </a:lvl3pPr>
            <a:lvl4pPr marL="1600200" indent="-228600">
              <a:defRPr sz="1600" b="1">
                <a:solidFill>
                  <a:srgbClr val="428E5B"/>
                </a:solidFill>
                <a:latin typeface="Tahoma" panose="020B0604030504040204" pitchFamily="34" charset="0"/>
                <a:ea typeface="宋体" panose="02010600030101010101" pitchFamily="2" charset="-122"/>
              </a:defRPr>
            </a:lvl4pPr>
            <a:lvl5pPr marL="2057400" indent="-228600">
              <a:defRPr sz="1600" b="1">
                <a:solidFill>
                  <a:srgbClr val="428E5B"/>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34" charset="0"/>
                <a:ea typeface="宋体" panose="02010600030101010101" pitchFamily="2" charset="-122"/>
              </a:defRPr>
            </a:lvl9pPr>
          </a:lstStyle>
          <a:p>
            <a:pPr algn="ctr">
              <a:lnSpc>
                <a:spcPct val="80000"/>
              </a:lnSpc>
              <a:spcBef>
                <a:spcPct val="20000"/>
              </a:spcBef>
            </a:pPr>
            <a:r>
              <a:rPr lang="zh-CN" altLang="en-US" sz="2000">
                <a:solidFill>
                  <a:srgbClr val="2A2A39"/>
                </a:solidFill>
              </a:rPr>
              <a:t>数据库需求分析的核心任务？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linds(horizontal)">
                                      <p:cBhvr>
                                        <p:cTn id="7" dur="500"/>
                                        <p:tgtEl>
                                          <p:spTgt spid="512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3">
                                            <p:txEl>
                                              <p:pRg st="1" end="1"/>
                                            </p:txEl>
                                          </p:spTgt>
                                        </p:tgtEl>
                                        <p:attrNameLst>
                                          <p:attrName>style.visibility</p:attrName>
                                        </p:attrNameLst>
                                      </p:cBhvr>
                                      <p:to>
                                        <p:strVal val="visible"/>
                                      </p:to>
                                    </p:set>
                                    <p:animEffect transition="in" filter="blinds(horizontal)">
                                      <p:cBhvr>
                                        <p:cTn id="10" dur="500"/>
                                        <p:tgtEl>
                                          <p:spTgt spid="512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animEffect transition="in" filter="blinds(horizontal)">
                                      <p:cBhvr>
                                        <p:cTn id="13" dur="500"/>
                                        <p:tgtEl>
                                          <p:spTgt spid="512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123">
                                            <p:txEl>
                                              <p:pRg st="4" end="4"/>
                                            </p:txEl>
                                          </p:spTgt>
                                        </p:tgtEl>
                                        <p:attrNameLst>
                                          <p:attrName>style.visibility</p:attrName>
                                        </p:attrNameLst>
                                      </p:cBhvr>
                                      <p:to>
                                        <p:strVal val="visible"/>
                                      </p:to>
                                    </p:set>
                                    <p:animEffect transition="in" filter="blinds(horizontal)">
                                      <p:cBhvr>
                                        <p:cTn id="23" dur="500"/>
                                        <p:tgtEl>
                                          <p:spTgt spid="512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123">
                                            <p:txEl>
                                              <p:pRg st="5" end="5"/>
                                            </p:txEl>
                                          </p:spTgt>
                                        </p:tgtEl>
                                        <p:attrNameLst>
                                          <p:attrName>style.visibility</p:attrName>
                                        </p:attrNameLst>
                                      </p:cBhvr>
                                      <p:to>
                                        <p:strVal val="visible"/>
                                      </p:to>
                                    </p:set>
                                    <p:animEffect transition="in" filter="blinds(horizontal)">
                                      <p:cBhvr>
                                        <p:cTn id="26" dur="500"/>
                                        <p:tgtEl>
                                          <p:spTgt spid="512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123">
                                            <p:txEl>
                                              <p:pRg st="6" end="6"/>
                                            </p:txEl>
                                          </p:spTgt>
                                        </p:tgtEl>
                                        <p:attrNameLst>
                                          <p:attrName>style.visibility</p:attrName>
                                        </p:attrNameLst>
                                      </p:cBhvr>
                                      <p:to>
                                        <p:strVal val="visible"/>
                                      </p:to>
                                    </p:set>
                                    <p:animEffect transition="in" filter="blinds(horizontal)">
                                      <p:cBhvr>
                                        <p:cTn id="29" dur="500"/>
                                        <p:tgtEl>
                                          <p:spTgt spid="51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a:extLst>
              <a:ext uri="{FF2B5EF4-FFF2-40B4-BE49-F238E27FC236}">
                <a16:creationId xmlns:a16="http://schemas.microsoft.com/office/drawing/2014/main" id="{C1F62718-D994-40D0-8339-EFA1E6FBC91C}"/>
              </a:ext>
            </a:extLst>
          </p:cNvPr>
          <p:cNvSpPr>
            <a:spLocks noGrp="1"/>
          </p:cNvSpPr>
          <p:nvPr>
            <p:ph type="title" idx="4294967295"/>
          </p:nvPr>
        </p:nvSpPr>
        <p:spPr/>
        <p:txBody>
          <a:bodyPr/>
          <a:lstStyle/>
          <a:p>
            <a:pPr algn="l"/>
            <a:r>
              <a:rPr kumimoji="0" lang="zh-CN" altLang="zh-CN" sz="3200" b="1">
                <a:latin typeface="黑体" panose="02010609060101010101" pitchFamily="49" charset="-122"/>
                <a:ea typeface="黑体" panose="02010609060101010101" pitchFamily="49" charset="-122"/>
              </a:rPr>
              <a:t>4</a:t>
            </a:r>
            <a:r>
              <a:rPr kumimoji="0" lang="en-US" altLang="zh-CN" sz="3200" b="1">
                <a:latin typeface="黑体" panose="02010609060101010101" pitchFamily="49" charset="-122"/>
                <a:ea typeface="黑体" panose="02010609060101010101" pitchFamily="49" charset="-122"/>
              </a:rPr>
              <a:t>.2 </a:t>
            </a:r>
            <a:r>
              <a:rPr kumimoji="0" lang="zh-CN" altLang="en-US" sz="3200" b="1">
                <a:latin typeface="黑体" panose="02010609060101010101" pitchFamily="49" charset="-122"/>
                <a:ea typeface="黑体" panose="02010609060101010101" pitchFamily="49" charset="-122"/>
              </a:rPr>
              <a:t>数据库需求分析的其他任务</a:t>
            </a:r>
          </a:p>
        </p:txBody>
      </p:sp>
      <p:sp>
        <p:nvSpPr>
          <p:cNvPr id="43010" name="内容占位符 2">
            <a:extLst>
              <a:ext uri="{FF2B5EF4-FFF2-40B4-BE49-F238E27FC236}">
                <a16:creationId xmlns:a16="http://schemas.microsoft.com/office/drawing/2014/main" id="{1243D94D-06C2-4EDB-A966-CA061A867E16}"/>
              </a:ext>
            </a:extLst>
          </p:cNvPr>
          <p:cNvSpPr>
            <a:spLocks noGrp="1"/>
          </p:cNvSpPr>
          <p:nvPr>
            <p:ph idx="4294967295"/>
          </p:nvPr>
        </p:nvSpPr>
        <p:spPr/>
        <p:txBody>
          <a:bodyPr/>
          <a:lstStyle/>
          <a:p>
            <a:r>
              <a:rPr lang="zh-CN" altLang="en-US" sz="2400"/>
              <a:t>首先，要描述清楚一个应用系统（业务模型）涉及的所有数据对象和数据间关联</a:t>
            </a:r>
            <a:endParaRPr lang="en-US" altLang="zh-CN" sz="2400"/>
          </a:p>
          <a:p>
            <a:r>
              <a:rPr lang="zh-CN" altLang="en-US" sz="2400"/>
              <a:t>同时，还需要对下述方面</a:t>
            </a:r>
            <a:r>
              <a:rPr lang="zh-CN" altLang="zh-CN" sz="2400"/>
              <a:t>进行认真分析</a:t>
            </a:r>
            <a:r>
              <a:rPr lang="zh-CN" altLang="en-US" sz="2400"/>
              <a:t>：</a:t>
            </a:r>
            <a:endParaRPr lang="en-US" altLang="zh-CN" sz="2800"/>
          </a:p>
          <a:p>
            <a:pPr lvl="1"/>
            <a:r>
              <a:rPr lang="zh-CN" altLang="zh-CN" sz="2000">
                <a:solidFill>
                  <a:srgbClr val="0000FF"/>
                </a:solidFill>
              </a:rPr>
              <a:t>数据约束</a:t>
            </a:r>
            <a:endParaRPr lang="en-US" altLang="zh-CN" sz="2000">
              <a:solidFill>
                <a:srgbClr val="0000FF"/>
              </a:solidFill>
            </a:endParaRPr>
          </a:p>
          <a:p>
            <a:pPr lvl="1"/>
            <a:r>
              <a:rPr lang="zh-CN" altLang="zh-CN" sz="2000">
                <a:solidFill>
                  <a:srgbClr val="0000FF"/>
                </a:solidFill>
              </a:rPr>
              <a:t>数据访问频率</a:t>
            </a:r>
            <a:endParaRPr lang="en-US" altLang="zh-CN" sz="2000">
              <a:solidFill>
                <a:srgbClr val="0000FF"/>
              </a:solidFill>
            </a:endParaRPr>
          </a:p>
          <a:p>
            <a:pPr lvl="1"/>
            <a:r>
              <a:rPr lang="zh-CN" altLang="zh-CN" sz="2000">
                <a:solidFill>
                  <a:srgbClr val="0000FF"/>
                </a:solidFill>
              </a:rPr>
              <a:t>数据访问安全</a:t>
            </a:r>
            <a:endParaRPr lang="en-US" altLang="zh-CN" sz="2000">
              <a:solidFill>
                <a:srgbClr val="0000FF"/>
              </a:solidFill>
            </a:endParaRPr>
          </a:p>
          <a:p>
            <a:pPr lvl="1"/>
            <a:r>
              <a:rPr lang="zh-CN" altLang="zh-CN" sz="2000">
                <a:solidFill>
                  <a:srgbClr val="0000FF"/>
                </a:solidFill>
              </a:rPr>
              <a:t>数据可靠性</a:t>
            </a:r>
            <a:endParaRPr lang="en-US" altLang="zh-CN" sz="2000">
              <a:solidFill>
                <a:srgbClr val="0000FF"/>
              </a:solidFill>
            </a:endParaRPr>
          </a:p>
          <a:p>
            <a:pPr lvl="1"/>
            <a:r>
              <a:rPr lang="zh-CN" altLang="zh-CN" sz="2000">
                <a:solidFill>
                  <a:srgbClr val="0000FF"/>
                </a:solidFill>
              </a:rPr>
              <a:t>数据响应效率</a:t>
            </a:r>
            <a:r>
              <a:rPr lang="zh-CN" altLang="en-US" sz="2000">
                <a:solidFill>
                  <a:srgbClr val="0000FF"/>
                </a:solidFill>
              </a:rPr>
              <a:t>，</a:t>
            </a:r>
            <a:r>
              <a:rPr lang="zh-CN" altLang="zh-CN" sz="2000">
                <a:solidFill>
                  <a:srgbClr val="0000FF"/>
                </a:solidFill>
              </a:rPr>
              <a:t>等。</a:t>
            </a:r>
            <a:r>
              <a:rPr lang="zh-CN" altLang="zh-CN" sz="2400"/>
              <a:t> </a:t>
            </a:r>
            <a:endParaRPr lang="en-US" altLang="zh-CN" sz="2400"/>
          </a:p>
          <a:p>
            <a:r>
              <a:rPr lang="zh-CN" altLang="zh-CN" sz="2400"/>
              <a:t>特别强</a:t>
            </a:r>
            <a:r>
              <a:rPr lang="zh-CN" altLang="en-US" sz="2400"/>
              <a:t>说明</a:t>
            </a:r>
            <a:r>
              <a:rPr lang="zh-CN" altLang="zh-CN" sz="2400"/>
              <a:t>：</a:t>
            </a:r>
            <a:endParaRPr lang="en-US" altLang="zh-CN"/>
          </a:p>
          <a:p>
            <a:pPr lvl="1">
              <a:buFontTx/>
              <a:buNone/>
            </a:pPr>
            <a:r>
              <a:rPr lang="zh-CN" altLang="zh-CN" sz="2000"/>
              <a:t>后者是保</a:t>
            </a:r>
            <a:r>
              <a:rPr lang="zh-CN" altLang="en-US" sz="2000"/>
              <a:t>证</a:t>
            </a:r>
            <a:r>
              <a:rPr lang="zh-CN" altLang="zh-CN" sz="2000"/>
              <a:t>数据库</a:t>
            </a:r>
            <a:r>
              <a:rPr lang="zh-CN" altLang="en-US" sz="2000">
                <a:solidFill>
                  <a:srgbClr val="800000"/>
                </a:solidFill>
              </a:rPr>
              <a:t>真</a:t>
            </a:r>
            <a:r>
              <a:rPr lang="zh-CN" altLang="zh-CN" sz="2000">
                <a:solidFill>
                  <a:srgbClr val="800000"/>
                </a:solidFill>
              </a:rPr>
              <a:t>正可用的关键</a:t>
            </a:r>
            <a:r>
              <a:rPr lang="zh-CN" altLang="zh-CN" sz="2000"/>
              <a:t>！ </a:t>
            </a:r>
            <a:endParaRPr kumimoji="0" lang="en-US" altLang="zh-CN"/>
          </a:p>
        </p:txBody>
      </p:sp>
      <p:sp>
        <p:nvSpPr>
          <p:cNvPr id="43011" name="灯片编号占位符 3">
            <a:extLst>
              <a:ext uri="{FF2B5EF4-FFF2-40B4-BE49-F238E27FC236}">
                <a16:creationId xmlns:a16="http://schemas.microsoft.com/office/drawing/2014/main" id="{BD6F2F08-D3CA-4313-AE93-D970D8E9AEBB}"/>
              </a:ext>
            </a:extLst>
          </p:cNvPr>
          <p:cNvSpPr txBox="1">
            <a:spLocks noGrp="1"/>
          </p:cNvSpPr>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fld id="{080B3D2B-85C0-4856-8C06-A76550145D26}" type="slidenum">
              <a:rPr kumimoji="0" lang="zh-CN" altLang="en-US" sz="1400" b="0"/>
              <a:pPr algn="r">
                <a:spcBef>
                  <a:spcPct val="0"/>
                </a:spcBef>
                <a:buFontTx/>
                <a:buNone/>
              </a:pPr>
              <a:t>61</a:t>
            </a:fld>
            <a:endParaRPr kumimoji="0" lang="en-US" altLang="zh-CN" sz="1400" b="0"/>
          </a:p>
        </p:txBody>
      </p:sp>
      <p:sp>
        <p:nvSpPr>
          <p:cNvPr id="43012" name="矩形 1">
            <a:extLst>
              <a:ext uri="{FF2B5EF4-FFF2-40B4-BE49-F238E27FC236}">
                <a16:creationId xmlns:a16="http://schemas.microsoft.com/office/drawing/2014/main" id="{FE553810-32BB-4759-A5A8-48508F582442}"/>
              </a:ext>
            </a:extLst>
          </p:cNvPr>
          <p:cNvSpPr>
            <a:spLocks noChangeArrowheads="1"/>
          </p:cNvSpPr>
          <p:nvPr/>
        </p:nvSpPr>
        <p:spPr bwMode="auto">
          <a:xfrm>
            <a:off x="6156325" y="195263"/>
            <a:ext cx="2801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rgbClr val="800000"/>
                </a:solidFill>
                <a:latin typeface="黑体" panose="02010609060101010101" pitchFamily="49" charset="-122"/>
                <a:ea typeface="黑体" panose="02010609060101010101" pitchFamily="49" charset="-122"/>
              </a:rPr>
              <a:t>四 数据库需求分析</a:t>
            </a:r>
            <a:endParaRPr kumimoji="0" lang="zh-CN" altLang="en-US" sz="2400">
              <a:solidFill>
                <a:srgbClr val="800000"/>
              </a:solidFill>
              <a:latin typeface="Tahoma" panose="020B0604030504040204" pitchFamily="34" charset="0"/>
              <a:ea typeface="黑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a:extLst>
              <a:ext uri="{FF2B5EF4-FFF2-40B4-BE49-F238E27FC236}">
                <a16:creationId xmlns:a16="http://schemas.microsoft.com/office/drawing/2014/main" id="{405450CA-F9A6-45FC-A8E2-44459A3CFCEA}"/>
              </a:ext>
            </a:extLst>
          </p:cNvPr>
          <p:cNvSpPr>
            <a:spLocks noGrp="1"/>
          </p:cNvSpPr>
          <p:nvPr>
            <p:ph type="title" idx="4294967295"/>
          </p:nvPr>
        </p:nvSpPr>
        <p:spPr/>
        <p:txBody>
          <a:bodyPr/>
          <a:lstStyle/>
          <a:p>
            <a:pPr algn="l"/>
            <a:r>
              <a:rPr kumimoji="0" lang="zh-CN" altLang="zh-CN" sz="3200" b="1">
                <a:latin typeface="黑体" panose="02010609060101010101" pitchFamily="49" charset="-122"/>
                <a:ea typeface="黑体" panose="02010609060101010101" pitchFamily="49" charset="-122"/>
              </a:rPr>
              <a:t>4</a:t>
            </a:r>
            <a:r>
              <a:rPr kumimoji="0" lang="en-US" altLang="zh-CN" sz="3200" b="1">
                <a:latin typeface="黑体" panose="02010609060101010101" pitchFamily="49" charset="-122"/>
                <a:ea typeface="黑体" panose="02010609060101010101" pitchFamily="49" charset="-122"/>
              </a:rPr>
              <a:t>.3 </a:t>
            </a:r>
            <a:r>
              <a:rPr kumimoji="0" lang="zh-CN" altLang="en-US" sz="3200" b="1">
                <a:latin typeface="黑体" panose="02010609060101010101" pitchFamily="49" charset="-122"/>
                <a:ea typeface="黑体" panose="02010609060101010101" pitchFamily="49" charset="-122"/>
              </a:rPr>
              <a:t>数据库需求分析人员应具备的能力</a:t>
            </a:r>
          </a:p>
        </p:txBody>
      </p:sp>
      <p:sp>
        <p:nvSpPr>
          <p:cNvPr id="44034" name="内容占位符 2">
            <a:extLst>
              <a:ext uri="{FF2B5EF4-FFF2-40B4-BE49-F238E27FC236}">
                <a16:creationId xmlns:a16="http://schemas.microsoft.com/office/drawing/2014/main" id="{E408F79B-E0D1-4EA0-918D-7FC674472166}"/>
              </a:ext>
            </a:extLst>
          </p:cNvPr>
          <p:cNvSpPr>
            <a:spLocks noGrp="1"/>
          </p:cNvSpPr>
          <p:nvPr>
            <p:ph idx="4294967295"/>
          </p:nvPr>
        </p:nvSpPr>
        <p:spPr/>
        <p:txBody>
          <a:bodyPr/>
          <a:lstStyle/>
          <a:p>
            <a:pPr marL="0" indent="0">
              <a:buFontTx/>
              <a:buNone/>
            </a:pPr>
            <a:r>
              <a:rPr kumimoji="0" lang="en-US" altLang="zh-CN" sz="2400" b="1"/>
              <a:t>1</a:t>
            </a:r>
            <a:r>
              <a:rPr kumimoji="0" lang="zh-CN" altLang="en-US" sz="2400" b="1"/>
              <a:t>、沟通能力：挖掘客户需求；</a:t>
            </a:r>
          </a:p>
          <a:p>
            <a:pPr marL="0" indent="0">
              <a:buFontTx/>
              <a:buNone/>
            </a:pPr>
            <a:r>
              <a:rPr kumimoji="0" lang="en-US" altLang="zh-CN" sz="2400" b="1"/>
              <a:t>2</a:t>
            </a:r>
            <a:r>
              <a:rPr kumimoji="0" lang="zh-CN" altLang="en-US" sz="2400" b="1"/>
              <a:t>、演讲能力：与客户、开发人员、测试人员达成一致；</a:t>
            </a:r>
          </a:p>
          <a:p>
            <a:pPr marL="0" indent="0">
              <a:buFontTx/>
              <a:buNone/>
            </a:pPr>
            <a:r>
              <a:rPr kumimoji="0" lang="en-US" altLang="zh-CN" sz="2400" b="1"/>
              <a:t>3</a:t>
            </a:r>
            <a:r>
              <a:rPr kumimoji="0" lang="zh-CN" altLang="en-US" sz="2400" b="1"/>
              <a:t>、逻辑思维能力：分析客户散乱的需求，解决问题；</a:t>
            </a:r>
          </a:p>
          <a:p>
            <a:pPr marL="0" indent="0">
              <a:buFontTx/>
              <a:buNone/>
            </a:pPr>
            <a:r>
              <a:rPr kumimoji="0" lang="en-US" altLang="zh-CN" sz="2400" b="1"/>
              <a:t>4</a:t>
            </a:r>
            <a:r>
              <a:rPr kumimoji="0" lang="zh-CN" altLang="en-US" sz="2400" b="1"/>
              <a:t>、原型设计能力：熟悉客户体验，使用设计工具，了解</a:t>
            </a:r>
          </a:p>
          <a:p>
            <a:pPr marL="0" indent="0">
              <a:buFontTx/>
              <a:buNone/>
            </a:pPr>
            <a:r>
              <a:rPr kumimoji="0" lang="zh-CN" altLang="en-US" sz="2400" b="1"/>
              <a:t>   开发过程或现有产品；</a:t>
            </a:r>
          </a:p>
          <a:p>
            <a:pPr marL="0" indent="0">
              <a:buFontTx/>
              <a:buNone/>
            </a:pPr>
            <a:r>
              <a:rPr kumimoji="0" lang="en-US" altLang="zh-CN" sz="2400" b="1"/>
              <a:t>5</a:t>
            </a:r>
            <a:r>
              <a:rPr kumimoji="0" lang="zh-CN" altLang="en-US" sz="2400" b="1"/>
              <a:t>、</a:t>
            </a:r>
            <a:r>
              <a:rPr kumimoji="0" lang="en-US" altLang="zh-CN" sz="2400" b="1"/>
              <a:t>Office</a:t>
            </a:r>
            <a:r>
              <a:rPr kumimoji="0" lang="zh-CN" altLang="en-US" sz="2400" b="1"/>
              <a:t>能力：输出需求规格说明书</a:t>
            </a:r>
            <a:r>
              <a:rPr kumimoji="0" lang="en-US" altLang="zh-CN" sz="2400" b="1"/>
              <a:t>(word</a:t>
            </a:r>
            <a:r>
              <a:rPr kumimoji="0" lang="zh-CN" altLang="en-US" sz="2400" b="1"/>
              <a:t>或</a:t>
            </a:r>
            <a:r>
              <a:rPr kumimoji="0" lang="en-US" altLang="zh-CN" sz="2400" b="1"/>
              <a:t>excel)</a:t>
            </a:r>
            <a:r>
              <a:rPr kumimoji="0" lang="zh-CN" altLang="en-US" sz="2400" b="1"/>
              <a:t>；</a:t>
            </a:r>
          </a:p>
          <a:p>
            <a:pPr marL="0" indent="0">
              <a:buFontTx/>
              <a:buNone/>
            </a:pPr>
            <a:r>
              <a:rPr kumimoji="0" lang="en-US" altLang="zh-CN" sz="2400" b="1"/>
              <a:t>6</a:t>
            </a:r>
            <a:r>
              <a:rPr kumimoji="0" lang="zh-CN" altLang="en-US" sz="2400" b="1"/>
              <a:t>、团队工作能力；</a:t>
            </a:r>
            <a:endParaRPr kumimoji="0" lang="en-US" altLang="zh-CN" sz="2400" b="1"/>
          </a:p>
          <a:p>
            <a:pPr marL="0" indent="0">
              <a:buFontTx/>
              <a:buNone/>
            </a:pPr>
            <a:r>
              <a:rPr kumimoji="0" lang="en-US" altLang="zh-CN" sz="2400" b="1"/>
              <a:t>	……</a:t>
            </a:r>
            <a:endParaRPr kumimoji="0" lang="en-US" altLang="zh-CN" sz="2800"/>
          </a:p>
        </p:txBody>
      </p:sp>
      <p:sp>
        <p:nvSpPr>
          <p:cNvPr id="44035" name="灯片编号占位符 3">
            <a:extLst>
              <a:ext uri="{FF2B5EF4-FFF2-40B4-BE49-F238E27FC236}">
                <a16:creationId xmlns:a16="http://schemas.microsoft.com/office/drawing/2014/main" id="{07F9DC8D-BF84-4E26-ABA9-504044D69092}"/>
              </a:ext>
            </a:extLst>
          </p:cNvPr>
          <p:cNvSpPr txBox="1">
            <a:spLocks noGrp="1"/>
          </p:cNvSpPr>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fld id="{9DA420BA-FD67-46DA-BF85-A08C2A37CD1B}" type="slidenum">
              <a:rPr kumimoji="0" lang="zh-CN" altLang="en-US" sz="1400" b="0"/>
              <a:pPr algn="r">
                <a:spcBef>
                  <a:spcPct val="0"/>
                </a:spcBef>
                <a:buFontTx/>
                <a:buNone/>
              </a:pPr>
              <a:t>62</a:t>
            </a:fld>
            <a:endParaRPr kumimoji="0" lang="en-US" altLang="zh-CN" sz="1400" b="0"/>
          </a:p>
        </p:txBody>
      </p:sp>
      <p:sp>
        <p:nvSpPr>
          <p:cNvPr id="44036" name="矩形 3">
            <a:extLst>
              <a:ext uri="{FF2B5EF4-FFF2-40B4-BE49-F238E27FC236}">
                <a16:creationId xmlns:a16="http://schemas.microsoft.com/office/drawing/2014/main" id="{44379D55-17E2-449D-ACC2-AD593DFC0299}"/>
              </a:ext>
            </a:extLst>
          </p:cNvPr>
          <p:cNvSpPr>
            <a:spLocks noChangeArrowheads="1"/>
          </p:cNvSpPr>
          <p:nvPr/>
        </p:nvSpPr>
        <p:spPr bwMode="auto">
          <a:xfrm>
            <a:off x="762000" y="5738813"/>
            <a:ext cx="7764463"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pPr>
            <a:r>
              <a:rPr kumimoji="0" lang="zh-CN" altLang="en-US" sz="2000">
                <a:solidFill>
                  <a:srgbClr val="800000"/>
                </a:solidFill>
                <a:latin typeface="Tahoma" panose="020B0604030504040204" pitchFamily="34" charset="0"/>
              </a:rPr>
              <a:t>特别注释：未必一定要是数据库技术专家！</a:t>
            </a:r>
            <a:endParaRPr kumimoji="0" lang="en-US" altLang="zh-CN" sz="2000">
              <a:solidFill>
                <a:srgbClr val="800000"/>
              </a:solidFill>
              <a:latin typeface="Tahoma" panose="020B0604030504040204" pitchFamily="34" charset="0"/>
            </a:endParaRPr>
          </a:p>
          <a:p>
            <a:pPr algn="ctr">
              <a:lnSpc>
                <a:spcPct val="80000"/>
              </a:lnSpc>
            </a:pPr>
            <a:r>
              <a:rPr kumimoji="0" lang="zh-CN" altLang="en-US" sz="2000">
                <a:solidFill>
                  <a:srgbClr val="800000"/>
                </a:solidFill>
                <a:latin typeface="Tahoma" panose="020B0604030504040204" pitchFamily="34" charset="0"/>
              </a:rPr>
              <a:t>一个数据库技术专家未必一定是一个优秀的数据库需求分析人员！</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7C3F23C-0ADF-4E20-B85C-C510E3841E63}" type="slidenum">
              <a:rPr kumimoji="0" lang="zh-CN" altLang="en-US" sz="1400"/>
              <a:t>63</a:t>
            </a:fld>
            <a:endParaRPr kumimoji="0" lang="en-US" altLang="zh-CN" sz="1400"/>
          </a:p>
        </p:txBody>
      </p:sp>
      <p:sp>
        <p:nvSpPr>
          <p:cNvPr id="17410" name="Rectangle 2"/>
          <p:cNvSpPr>
            <a:spLocks noGrp="1" noChangeArrowheads="1"/>
          </p:cNvSpPr>
          <p:nvPr>
            <p:ph type="title"/>
          </p:nvPr>
        </p:nvSpPr>
        <p:spPr>
          <a:xfrm>
            <a:off x="617538" y="133350"/>
            <a:ext cx="7772400" cy="452438"/>
          </a:xfrm>
        </p:spPr>
        <p:txBody>
          <a:bodyPr/>
          <a:lstStyle/>
          <a:p>
            <a:pPr algn="l"/>
            <a:r>
              <a:rPr kumimoji="0" lang="zh-CN" altLang="en-US" sz="3200" b="1">
                <a:latin typeface="黑体" panose="02010609060101010101" pitchFamily="49" charset="-122"/>
                <a:ea typeface="黑体" panose="02010609060101010101" pitchFamily="49" charset="-122"/>
              </a:rPr>
              <a:t>一 数据库设计过程</a:t>
            </a:r>
            <a:endParaRPr kumimoji="0" lang="en-US" altLang="zh-CN" sz="3200" b="1">
              <a:latin typeface="黑体" panose="02010609060101010101" pitchFamily="49" charset="-122"/>
              <a:ea typeface="黑体" panose="02010609060101010101" pitchFamily="49" charset="-122"/>
            </a:endParaRPr>
          </a:p>
        </p:txBody>
      </p:sp>
      <p:sp>
        <p:nvSpPr>
          <p:cNvPr id="4100" name="Rectangle 3"/>
          <p:cNvSpPr>
            <a:spLocks noGrp="1" noChangeArrowheads="1"/>
          </p:cNvSpPr>
          <p:nvPr>
            <p:ph type="body" idx="1"/>
          </p:nvPr>
        </p:nvSpPr>
        <p:spPr>
          <a:xfrm>
            <a:off x="222250" y="860425"/>
            <a:ext cx="8683625" cy="5553075"/>
          </a:xfrm>
        </p:spPr>
        <p:txBody>
          <a:bodyPr/>
          <a:lstStyle/>
          <a:p>
            <a:pPr>
              <a:lnSpc>
                <a:spcPct val="110000"/>
              </a:lnSpc>
            </a:pPr>
            <a:r>
              <a:rPr kumimoji="0" lang="zh-CN" altLang="en-US" sz="2400"/>
              <a:t>数据库设计的基础条件</a:t>
            </a:r>
            <a:r>
              <a:rPr kumimoji="0" lang="en-US" altLang="zh-CN" sz="2400"/>
              <a:t>(</a:t>
            </a:r>
            <a:r>
              <a:rPr kumimoji="0" lang="zh-CN" altLang="en-US" sz="2400"/>
              <a:t>前提</a:t>
            </a:r>
            <a:r>
              <a:rPr kumimoji="0" lang="en-US" altLang="zh-CN" sz="2400"/>
              <a:t>/</a:t>
            </a:r>
            <a:r>
              <a:rPr kumimoji="0" lang="zh-CN" altLang="en-US" sz="2400"/>
              <a:t>数据源</a:t>
            </a:r>
            <a:r>
              <a:rPr kumimoji="0" lang="en-US" altLang="zh-CN" sz="2400"/>
              <a:t>)</a:t>
            </a:r>
          </a:p>
          <a:p>
            <a:pPr>
              <a:lnSpc>
                <a:spcPct val="110000"/>
              </a:lnSpc>
              <a:buFontTx/>
              <a:buNone/>
            </a:pPr>
            <a:r>
              <a:rPr kumimoji="0" lang="zh-CN" altLang="en-US" sz="2400"/>
              <a:t>	</a:t>
            </a:r>
            <a:r>
              <a:rPr kumimoji="0" lang="zh-CN" altLang="en-US" sz="2000"/>
              <a:t>清楚一个应用系统的功能需求与</a:t>
            </a:r>
            <a:r>
              <a:rPr kumimoji="0" lang="zh-CN" altLang="en-US" sz="2000">
                <a:solidFill>
                  <a:schemeClr val="tx2"/>
                </a:solidFill>
              </a:rPr>
              <a:t>数据需求</a:t>
            </a:r>
            <a:endParaRPr kumimoji="0" lang="en-US" altLang="zh-CN" sz="2000">
              <a:solidFill>
                <a:schemeClr val="tx2"/>
              </a:solidFill>
            </a:endParaRPr>
          </a:p>
          <a:p>
            <a:pPr>
              <a:lnSpc>
                <a:spcPct val="110000"/>
              </a:lnSpc>
              <a:buFontTx/>
              <a:buNone/>
            </a:pPr>
            <a:r>
              <a:rPr kumimoji="0" lang="en-US" altLang="zh-CN" sz="2000">
                <a:solidFill>
                  <a:schemeClr val="tx2"/>
                </a:solidFill>
              </a:rPr>
              <a:t>	</a:t>
            </a:r>
            <a:r>
              <a:rPr kumimoji="0" lang="en-US" altLang="zh-CN" sz="2000"/>
              <a:t>(</a:t>
            </a:r>
            <a:r>
              <a:rPr kumimoji="0" lang="zh-CN" altLang="en-US" sz="2000"/>
              <a:t>直接与用户交互</a:t>
            </a:r>
            <a:r>
              <a:rPr kumimoji="0" lang="en-US" altLang="zh-CN" sz="2000"/>
              <a:t>/</a:t>
            </a:r>
            <a:r>
              <a:rPr kumimoji="0" lang="zh-CN" altLang="en-US" sz="2000"/>
              <a:t>数据流程图</a:t>
            </a:r>
            <a:r>
              <a:rPr kumimoji="0" lang="zh-CN" altLang="en-US" sz="2000">
                <a:solidFill>
                  <a:srgbClr val="0066FF"/>
                </a:solidFill>
                <a:hlinkClick r:id="rId2" action="ppaction://hlinksldjump"/>
              </a:rPr>
              <a:t>示例</a:t>
            </a:r>
            <a:r>
              <a:rPr kumimoji="0" lang="en-US" altLang="zh-CN" sz="2000">
                <a:solidFill>
                  <a:srgbClr val="2A2A39"/>
                </a:solidFill>
              </a:rPr>
              <a:t>/UML</a:t>
            </a:r>
            <a:r>
              <a:rPr kumimoji="0" lang="zh-CN" altLang="en-US" sz="2000">
                <a:solidFill>
                  <a:srgbClr val="2A2A39"/>
                </a:solidFill>
              </a:rPr>
              <a:t>类图等</a:t>
            </a:r>
            <a:r>
              <a:rPr kumimoji="0" lang="en-US" altLang="zh-CN" sz="2000"/>
              <a:t>)</a:t>
            </a:r>
            <a:endParaRPr kumimoji="0" lang="en-US" altLang="zh-CN" sz="2400"/>
          </a:p>
          <a:p>
            <a:pPr>
              <a:lnSpc>
                <a:spcPct val="110000"/>
              </a:lnSpc>
            </a:pPr>
            <a:r>
              <a:rPr kumimoji="0" lang="zh-CN" altLang="en-US" sz="2400"/>
              <a:t>数据库设计的核心阶段：</a:t>
            </a:r>
            <a:endParaRPr kumimoji="0" lang="en-US" altLang="zh-CN" sz="2400"/>
          </a:p>
          <a:p>
            <a:pPr marL="457200" lvl="1" indent="0">
              <a:lnSpc>
                <a:spcPct val="110000"/>
              </a:lnSpc>
              <a:buFontTx/>
              <a:buNone/>
            </a:pPr>
            <a:r>
              <a:rPr kumimoji="0" lang="en-US" altLang="zh-CN" sz="2000"/>
              <a:t>1</a:t>
            </a:r>
            <a:r>
              <a:rPr kumimoji="0" lang="zh-CN" altLang="en-US" sz="2000"/>
              <a:t>)数据库建模阶段（</a:t>
            </a:r>
            <a:r>
              <a:rPr kumimoji="0" lang="zh-CN" altLang="en-US" sz="2000">
                <a:solidFill>
                  <a:schemeClr val="tx2"/>
                </a:solidFill>
                <a:ea typeface="黑体" panose="02010609060101010101" pitchFamily="49" charset="-122"/>
              </a:rPr>
              <a:t>概念设计</a:t>
            </a:r>
            <a:r>
              <a:rPr kumimoji="0" lang="zh-CN" altLang="en-US" sz="2000"/>
              <a:t>）</a:t>
            </a:r>
          </a:p>
          <a:p>
            <a:pPr>
              <a:lnSpc>
                <a:spcPct val="110000"/>
              </a:lnSpc>
              <a:buFontTx/>
              <a:buNone/>
            </a:pPr>
            <a:r>
              <a:rPr kumimoji="0" lang="zh-CN" altLang="en-US" sz="2000"/>
              <a:t>	</a:t>
            </a:r>
            <a:r>
              <a:rPr kumimoji="0" lang="en-US" altLang="zh-CN" sz="2000"/>
              <a:t>   </a:t>
            </a:r>
            <a:r>
              <a:rPr kumimoji="0" lang="zh-CN" altLang="en-US" sz="2000"/>
              <a:t>根据数据需求</a:t>
            </a:r>
            <a:r>
              <a:rPr kumimoji="0" lang="en-US" altLang="zh-CN" sz="2000">
                <a:sym typeface="Wingdings" panose="05000000000000000000" pitchFamily="2" charset="2"/>
              </a:rPr>
              <a:t></a:t>
            </a:r>
            <a:r>
              <a:rPr kumimoji="0" lang="zh-CN" altLang="en-US" sz="2000">
                <a:sym typeface="Wingdings" panose="05000000000000000000" pitchFamily="2" charset="2"/>
              </a:rPr>
              <a:t>建立</a:t>
            </a:r>
            <a:r>
              <a:rPr kumimoji="0" lang="zh-CN" altLang="en-US" sz="2000">
                <a:solidFill>
                  <a:srgbClr val="464660"/>
                </a:solidFill>
              </a:rPr>
              <a:t>概念模型</a:t>
            </a:r>
            <a:r>
              <a:rPr kumimoji="0" lang="zh-CN" altLang="en-US" sz="2000"/>
              <a:t>（便于面向用户交互）</a:t>
            </a:r>
          </a:p>
          <a:p>
            <a:pPr marL="457200" lvl="1" indent="0">
              <a:lnSpc>
                <a:spcPct val="110000"/>
              </a:lnSpc>
              <a:buFontTx/>
              <a:buNone/>
            </a:pPr>
            <a:r>
              <a:rPr kumimoji="0" lang="en-US" altLang="zh-CN" sz="2000"/>
              <a:t>2</a:t>
            </a:r>
            <a:r>
              <a:rPr kumimoji="0" lang="zh-CN" altLang="en-US" sz="2000"/>
              <a:t>)数据库逻辑结构设计阶段（</a:t>
            </a:r>
            <a:r>
              <a:rPr kumimoji="0" lang="zh-CN" altLang="en-US" sz="2000">
                <a:solidFill>
                  <a:schemeClr val="tx2"/>
                </a:solidFill>
              </a:rPr>
              <a:t>逻辑设计</a:t>
            </a:r>
            <a:r>
              <a:rPr kumimoji="0" lang="zh-CN" altLang="en-US" sz="2000"/>
              <a:t>）</a:t>
            </a:r>
          </a:p>
          <a:p>
            <a:pPr>
              <a:lnSpc>
                <a:spcPct val="110000"/>
              </a:lnSpc>
              <a:buFontTx/>
              <a:buNone/>
            </a:pPr>
            <a:r>
              <a:rPr kumimoji="0" lang="zh-CN" altLang="en-US" sz="2000"/>
              <a:t>	</a:t>
            </a:r>
            <a:r>
              <a:rPr kumimoji="0" lang="en-US" altLang="zh-CN" sz="2000"/>
              <a:t>   </a:t>
            </a:r>
            <a:r>
              <a:rPr kumimoji="0" lang="zh-CN" altLang="en-US" sz="2000"/>
              <a:t>基于概念模型</a:t>
            </a:r>
            <a:r>
              <a:rPr kumimoji="0" lang="en-US" altLang="zh-CN" sz="2000">
                <a:sym typeface="Wingdings" panose="05000000000000000000" pitchFamily="2" charset="2"/>
              </a:rPr>
              <a:t></a:t>
            </a:r>
            <a:r>
              <a:rPr kumimoji="0" lang="zh-CN" altLang="en-US" sz="2000">
                <a:sym typeface="Wingdings" panose="05000000000000000000" pitchFamily="2" charset="2"/>
              </a:rPr>
              <a:t>形成</a:t>
            </a:r>
            <a:r>
              <a:rPr kumimoji="0" lang="zh-CN" altLang="en-US" sz="2000"/>
              <a:t>商业产品支持的</a:t>
            </a:r>
            <a:r>
              <a:rPr kumimoji="0" lang="zh-CN" altLang="en-US" sz="2000">
                <a:solidFill>
                  <a:srgbClr val="464660"/>
                </a:solidFill>
              </a:rPr>
              <a:t>逻辑模型</a:t>
            </a:r>
            <a:r>
              <a:rPr kumimoji="0" lang="zh-CN" altLang="en-US" sz="2000"/>
              <a:t>(面向计算机逻辑实现)</a:t>
            </a:r>
          </a:p>
          <a:p>
            <a:pPr marL="457200" lvl="1" indent="0">
              <a:lnSpc>
                <a:spcPct val="110000"/>
              </a:lnSpc>
              <a:buFontTx/>
              <a:buNone/>
            </a:pPr>
            <a:r>
              <a:rPr kumimoji="0" lang="en-US" altLang="zh-CN" sz="2000"/>
              <a:t>3</a:t>
            </a:r>
            <a:r>
              <a:rPr kumimoji="0" lang="zh-CN" altLang="en-US" sz="2000"/>
              <a:t>)数据库物理组织设计阶段（</a:t>
            </a:r>
            <a:r>
              <a:rPr kumimoji="0" lang="zh-CN" altLang="en-US" sz="2000">
                <a:solidFill>
                  <a:schemeClr val="tx2"/>
                </a:solidFill>
                <a:ea typeface="黑体" panose="02010609060101010101" pitchFamily="49" charset="-122"/>
              </a:rPr>
              <a:t>物理设计</a:t>
            </a:r>
            <a:r>
              <a:rPr kumimoji="0" lang="zh-CN" altLang="en-US" sz="2000"/>
              <a:t>）</a:t>
            </a:r>
          </a:p>
          <a:p>
            <a:pPr>
              <a:lnSpc>
                <a:spcPct val="110000"/>
              </a:lnSpc>
              <a:buFontTx/>
              <a:buNone/>
            </a:pPr>
            <a:r>
              <a:rPr kumimoji="0" lang="zh-CN" altLang="en-US" sz="2000"/>
              <a:t>	</a:t>
            </a:r>
            <a:r>
              <a:rPr kumimoji="0" lang="zh-CN" altLang="zh-CN" sz="2000"/>
              <a:t> </a:t>
            </a:r>
            <a:r>
              <a:rPr kumimoji="0" lang="zh-CN" altLang="en-US" sz="2000"/>
              <a:t>  根据逻辑模型</a:t>
            </a:r>
            <a:r>
              <a:rPr kumimoji="0" lang="en-US" altLang="zh-CN" sz="2000">
                <a:sym typeface="Wingdings" panose="05000000000000000000" pitchFamily="2" charset="2"/>
              </a:rPr>
              <a:t></a:t>
            </a:r>
            <a:r>
              <a:rPr kumimoji="0" lang="zh-CN" altLang="en-US" sz="2000">
                <a:sym typeface="Wingdings" panose="05000000000000000000" pitchFamily="2" charset="2"/>
              </a:rPr>
              <a:t>确定适合</a:t>
            </a:r>
            <a:r>
              <a:rPr kumimoji="0" lang="zh-CN" altLang="en-US" sz="2000"/>
              <a:t>应用要求的</a:t>
            </a:r>
            <a:r>
              <a:rPr kumimoji="0" lang="zh-CN" altLang="en-US" sz="2000">
                <a:solidFill>
                  <a:srgbClr val="464660"/>
                </a:solidFill>
              </a:rPr>
              <a:t>物理模型</a:t>
            </a:r>
            <a:r>
              <a:rPr kumimoji="0" lang="en-US" altLang="zh-CN" sz="2000"/>
              <a:t>(</a:t>
            </a:r>
            <a:r>
              <a:rPr kumimoji="0" lang="zh-CN" altLang="en-US" sz="2000"/>
              <a:t>面向计算机物理实现)</a:t>
            </a:r>
            <a:endParaRPr kumimoji="0" lang="zh-CN" altLang="en-US" sz="2400"/>
          </a:p>
          <a:p>
            <a:pPr>
              <a:lnSpc>
                <a:spcPct val="110000"/>
              </a:lnSpc>
            </a:pPr>
            <a:r>
              <a:rPr kumimoji="0" lang="zh-CN" altLang="en-US" sz="2400"/>
              <a:t>数据库设计的后期工作</a:t>
            </a:r>
            <a:r>
              <a:rPr kumimoji="0" lang="zh-CN" altLang="en-US" sz="2000"/>
              <a:t>（</a:t>
            </a:r>
            <a:r>
              <a:rPr kumimoji="0" lang="zh-CN" altLang="en-US" sz="2000">
                <a:solidFill>
                  <a:schemeClr val="tx2"/>
                </a:solidFill>
              </a:rPr>
              <a:t>数据库实现</a:t>
            </a:r>
            <a:r>
              <a:rPr kumimoji="0" lang="en-US" altLang="zh-CN" sz="2000"/>
              <a:t>)</a:t>
            </a:r>
            <a:endParaRPr kumimoji="0" lang="en-US" altLang="zh-CN" sz="2400"/>
          </a:p>
          <a:p>
            <a:pPr>
              <a:lnSpc>
                <a:spcPct val="110000"/>
              </a:lnSpc>
              <a:buFontTx/>
              <a:buNone/>
            </a:pPr>
            <a:r>
              <a:rPr kumimoji="0" lang="en-US" altLang="zh-CN" sz="2400"/>
              <a:t>  </a:t>
            </a:r>
            <a:r>
              <a:rPr kumimoji="0" lang="zh-CN" altLang="en-US" sz="2000"/>
              <a:t>根据设计的逻辑模型和物理模型</a:t>
            </a:r>
            <a:r>
              <a:rPr kumimoji="0" lang="en-US" altLang="zh-CN" sz="2000">
                <a:sym typeface="Wingdings" panose="05000000000000000000" pitchFamily="2" charset="2"/>
              </a:rPr>
              <a:t></a:t>
            </a:r>
            <a:r>
              <a:rPr kumimoji="0" lang="zh-CN" altLang="en-US" sz="2000"/>
              <a:t>实际的数据库结构</a:t>
            </a:r>
          </a:p>
          <a:p>
            <a:pPr marL="457200" lvl="1" indent="0">
              <a:lnSpc>
                <a:spcPct val="110000"/>
              </a:lnSpc>
              <a:buFontTx/>
              <a:buNone/>
            </a:pPr>
            <a:r>
              <a:rPr kumimoji="0" lang="en-US" altLang="zh-CN" sz="2000"/>
              <a:t>(</a:t>
            </a:r>
            <a:r>
              <a:rPr kumimoji="0" lang="zh-CN" altLang="en-US" sz="2000"/>
              <a:t>比如：采用</a:t>
            </a:r>
            <a:r>
              <a:rPr kumimoji="0" lang="en-US" altLang="zh-CN" sz="2000"/>
              <a:t>SQL</a:t>
            </a:r>
            <a:r>
              <a:rPr kumimoji="0" lang="zh-CN" altLang="en-US" sz="2000"/>
              <a:t>定义语言，实际创建关系模式）</a:t>
            </a:r>
            <a:endParaRPr kumimoji="0" lang="zh-CN" altLang="en-US" sz="2400"/>
          </a:p>
        </p:txBody>
      </p:sp>
      <p:sp>
        <p:nvSpPr>
          <p:cNvPr id="17412" name="AutoShape 12"/>
          <p:cNvSpPr>
            <a:spLocks noChangeArrowheads="1"/>
          </p:cNvSpPr>
          <p:nvPr/>
        </p:nvSpPr>
        <p:spPr bwMode="auto">
          <a:xfrm>
            <a:off x="6492875" y="1000125"/>
            <a:ext cx="2420938" cy="742950"/>
          </a:xfrm>
          <a:prstGeom prst="cloudCallout">
            <a:avLst>
              <a:gd name="adj1" fmla="val 50181"/>
              <a:gd name="adj2" fmla="val 76481"/>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数据库设计的关键阶段?</a:t>
            </a:r>
            <a:r>
              <a:rPr kumimoji="0" lang="zh-CN" altLang="en-US" sz="1600">
                <a:solidFill>
                  <a:srgbClr val="428E5B"/>
                </a:solidFill>
                <a:latin typeface="Tahoma" panose="020B0604030504040204" pitchFamily="34" charset="0"/>
              </a:rPr>
              <a:t> </a:t>
            </a:r>
            <a:r>
              <a:rPr kumimoji="0" lang="zh-CN" altLang="en-US" sz="1600">
                <a:latin typeface="Tahoma" panose="020B0604030504040204" pitchFamily="34" charset="0"/>
              </a:rPr>
              <a:t> </a:t>
            </a:r>
          </a:p>
        </p:txBody>
      </p:sp>
      <p:sp>
        <p:nvSpPr>
          <p:cNvPr id="17413" name="AutoShape 12"/>
          <p:cNvSpPr>
            <a:spLocks noChangeArrowheads="1"/>
          </p:cNvSpPr>
          <p:nvPr/>
        </p:nvSpPr>
        <p:spPr bwMode="auto">
          <a:xfrm>
            <a:off x="7254875" y="2809875"/>
            <a:ext cx="1811338" cy="974725"/>
          </a:xfrm>
          <a:prstGeom prst="cloudCallout">
            <a:avLst>
              <a:gd name="adj1" fmla="val 50181"/>
              <a:gd name="adj2" fmla="val 76481"/>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各个阶段设计的主要任务?</a:t>
            </a:r>
          </a:p>
        </p:txBody>
      </p:sp>
      <p:sp>
        <p:nvSpPr>
          <p:cNvPr id="2" name="下箭头 1"/>
          <p:cNvSpPr>
            <a:spLocks noChangeArrowheads="1"/>
          </p:cNvSpPr>
          <p:nvPr/>
        </p:nvSpPr>
        <p:spPr bwMode="auto">
          <a:xfrm>
            <a:off x="3698875" y="1778000"/>
            <a:ext cx="317500" cy="762000"/>
          </a:xfrm>
          <a:prstGeom prst="downArrow">
            <a:avLst>
              <a:gd name="adj1" fmla="val 50000"/>
              <a:gd name="adj2" fmla="val 50000"/>
            </a:avLst>
          </a:prstGeom>
          <a:solidFill>
            <a:srgbClr val="FFCCCC">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sp>
        <p:nvSpPr>
          <p:cNvPr id="14" name="下箭头 13"/>
          <p:cNvSpPr>
            <a:spLocks noChangeArrowheads="1"/>
          </p:cNvSpPr>
          <p:nvPr/>
        </p:nvSpPr>
        <p:spPr bwMode="auto">
          <a:xfrm>
            <a:off x="4279900" y="2803525"/>
            <a:ext cx="317500" cy="762000"/>
          </a:xfrm>
          <a:prstGeom prst="downArrow">
            <a:avLst>
              <a:gd name="adj1" fmla="val 50000"/>
              <a:gd name="adj2" fmla="val 50000"/>
            </a:avLst>
          </a:prstGeom>
          <a:solidFill>
            <a:srgbClr val="FFCCCC">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sp>
        <p:nvSpPr>
          <p:cNvPr id="15" name="下箭头 14"/>
          <p:cNvSpPr>
            <a:spLocks noChangeArrowheads="1"/>
          </p:cNvSpPr>
          <p:nvPr/>
        </p:nvSpPr>
        <p:spPr bwMode="auto">
          <a:xfrm>
            <a:off x="4343400" y="3921125"/>
            <a:ext cx="307975" cy="390525"/>
          </a:xfrm>
          <a:prstGeom prst="downArrow">
            <a:avLst>
              <a:gd name="adj1" fmla="val 50000"/>
              <a:gd name="adj2" fmla="val 50000"/>
            </a:avLst>
          </a:prstGeom>
          <a:solidFill>
            <a:srgbClr val="FFCCCC">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sp>
        <p:nvSpPr>
          <p:cNvPr id="16" name="下箭头 15"/>
          <p:cNvSpPr>
            <a:spLocks noChangeArrowheads="1"/>
          </p:cNvSpPr>
          <p:nvPr/>
        </p:nvSpPr>
        <p:spPr bwMode="auto">
          <a:xfrm>
            <a:off x="4337050" y="4756150"/>
            <a:ext cx="307975" cy="390525"/>
          </a:xfrm>
          <a:prstGeom prst="downArrow">
            <a:avLst>
              <a:gd name="adj1" fmla="val 50000"/>
              <a:gd name="adj2" fmla="val 50000"/>
            </a:avLst>
          </a:prstGeom>
          <a:solidFill>
            <a:srgbClr val="FFCCCC">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sp>
        <p:nvSpPr>
          <p:cNvPr id="13" name="矩形 66"/>
          <p:cNvSpPr>
            <a:spLocks noChangeArrowheads="1"/>
          </p:cNvSpPr>
          <p:nvPr/>
        </p:nvSpPr>
        <p:spPr bwMode="auto">
          <a:xfrm>
            <a:off x="7569200" y="1862138"/>
            <a:ext cx="698500" cy="338137"/>
          </a:xfrm>
          <a:prstGeom prst="rect">
            <a:avLst/>
          </a:prstGeom>
          <a:noFill/>
          <a:ln>
            <a:noFill/>
          </a:ln>
        </p:spPr>
        <p:txBody>
          <a:bodyPr wrap="none">
            <a:spAutoFit/>
          </a:bodyPr>
          <a:lstStyle/>
          <a:p>
            <a:pPr algn="ctr">
              <a:spcBef>
                <a:spcPct val="5000"/>
              </a:spcBef>
              <a:tabLst>
                <a:tab pos="3195320" algn="ctr"/>
              </a:tabLst>
              <a:defRPr/>
            </a:pPr>
            <a:r>
              <a:rPr lang="zh-CN" altLang="en-US" sz="1600" dirty="0">
                <a:solidFill>
                  <a:schemeClr val="accent4"/>
                </a:solidFill>
                <a:latin typeface="Times New Roman" panose="02020603050405020304" charset="0"/>
                <a:ea typeface="黑体" panose="02010609060101010101" pitchFamily="49" charset="-122"/>
                <a:cs typeface="黑体" panose="02010609060101010101" pitchFamily="49" charset="-122"/>
              </a:rPr>
              <a:t>案例</a:t>
            </a:r>
            <a:r>
              <a:rPr lang="en-US" altLang="zh-CN" sz="1600" dirty="0">
                <a:solidFill>
                  <a:schemeClr val="accent4"/>
                </a:solidFill>
                <a:latin typeface="Times New Roman" panose="02020603050405020304" charset="0"/>
                <a:ea typeface="黑体" panose="02010609060101010101" pitchFamily="49" charset="-122"/>
                <a:cs typeface="黑体" panose="02010609060101010101" pitchFamily="49" charset="-122"/>
              </a:rPr>
              <a:t>1</a:t>
            </a:r>
            <a:endParaRPr lang="zh-CN" altLang="en-US" sz="1600" dirty="0">
              <a:solidFill>
                <a:schemeClr val="accent4"/>
              </a:solidFill>
              <a:latin typeface="Times New Roman" panose="02020603050405020304" charset="0"/>
              <a:ea typeface="黑体" panose="02010609060101010101" pitchFamily="49" charset="-122"/>
              <a:cs typeface="黑体" panose="02010609060101010101" pitchFamily="49" charset="-122"/>
            </a:endParaRPr>
          </a:p>
        </p:txBody>
      </p:sp>
      <p:grpSp>
        <p:nvGrpSpPr>
          <p:cNvPr id="18" name="Group 79"/>
          <p:cNvGrpSpPr/>
          <p:nvPr/>
        </p:nvGrpSpPr>
        <p:grpSpPr bwMode="auto">
          <a:xfrm>
            <a:off x="5270500" y="2143125"/>
            <a:ext cx="2957513" cy="636588"/>
            <a:chOff x="50" y="3830"/>
            <a:chExt cx="1863" cy="401"/>
          </a:xfrm>
        </p:grpSpPr>
        <p:sp>
          <p:nvSpPr>
            <p:cNvPr id="19" name="AutoShape 74"/>
            <p:cNvSpPr>
              <a:spLocks noChangeArrowheads="1"/>
            </p:cNvSpPr>
            <p:nvPr/>
          </p:nvSpPr>
          <p:spPr bwMode="auto">
            <a:xfrm>
              <a:off x="703" y="3830"/>
              <a:ext cx="685" cy="401"/>
            </a:xfrm>
            <a:prstGeom prst="diamond">
              <a:avLst/>
            </a:prstGeom>
            <a:noFill/>
            <a:ln w="12700">
              <a:solidFill>
                <a:srgbClr val="0066FF"/>
              </a:solidFill>
              <a:miter lim="800000"/>
            </a:ln>
          </p:spPr>
          <p:txBody>
            <a:bodyPr wrap="none" lIns="0" tIns="0" rIns="0" bIns="0" anchor="ctr"/>
            <a:lstStyle/>
            <a:p>
              <a:pPr algn="ctr">
                <a:defRPr/>
              </a:pPr>
              <a:endParaRPr lang="zh-CN" altLang="en-US" sz="1050">
                <a:solidFill>
                  <a:srgbClr val="0066FF"/>
                </a:solidFill>
                <a:latin typeface="Tahoma" panose="020B0604030504040204" pitchFamily="34" charset="0"/>
                <a:ea typeface="宋体" panose="02010600030101010101" pitchFamily="2" charset="-122"/>
                <a:cs typeface="宋体" panose="02010600030101010101" pitchFamily="2" charset="-122"/>
              </a:endParaRPr>
            </a:p>
          </p:txBody>
        </p:sp>
        <p:grpSp>
          <p:nvGrpSpPr>
            <p:cNvPr id="17423" name="Group 77"/>
            <p:cNvGrpSpPr/>
            <p:nvPr/>
          </p:nvGrpSpPr>
          <p:grpSpPr bwMode="auto">
            <a:xfrm>
              <a:off x="50" y="3863"/>
              <a:ext cx="1863" cy="366"/>
              <a:chOff x="50" y="3863"/>
              <a:chExt cx="1863" cy="366"/>
            </a:xfrm>
          </p:grpSpPr>
          <p:sp>
            <p:nvSpPr>
              <p:cNvPr id="21" name="AutoShape 62"/>
              <p:cNvSpPr>
                <a:spLocks noChangeArrowheads="1"/>
              </p:cNvSpPr>
              <p:nvPr/>
            </p:nvSpPr>
            <p:spPr bwMode="auto">
              <a:xfrm>
                <a:off x="763" y="3872"/>
                <a:ext cx="560" cy="315"/>
              </a:xfrm>
              <a:prstGeom prst="diamond">
                <a:avLst/>
              </a:prstGeom>
              <a:noFill/>
              <a:ln w="12700">
                <a:solidFill>
                  <a:srgbClr val="0066FF"/>
                </a:solidFill>
                <a:miter lim="800000"/>
              </a:ln>
            </p:spPr>
            <p:txBody>
              <a:bodyPr wrap="none" lIns="0" tIns="0" rIns="0" bIns="0"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sz="1000">
                    <a:solidFill>
                      <a:srgbClr val="0066FF"/>
                    </a:solidFill>
                  </a:rPr>
                  <a:t>下属部门</a:t>
                </a:r>
              </a:p>
            </p:txBody>
          </p:sp>
          <p:sp>
            <p:nvSpPr>
              <p:cNvPr id="17425" name="Line 64"/>
              <p:cNvSpPr>
                <a:spLocks noChangeShapeType="1"/>
              </p:cNvSpPr>
              <p:nvPr/>
            </p:nvSpPr>
            <p:spPr bwMode="auto">
              <a:xfrm flipV="1">
                <a:off x="1376" y="4031"/>
                <a:ext cx="168" cy="1"/>
              </a:xfrm>
              <a:prstGeom prst="line">
                <a:avLst/>
              </a:prstGeom>
              <a:noFill/>
              <a:ln w="12700">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nvGrpSpPr>
              <p:cNvPr id="17426" name="Group 71"/>
              <p:cNvGrpSpPr/>
              <p:nvPr/>
            </p:nvGrpSpPr>
            <p:grpSpPr bwMode="auto">
              <a:xfrm>
                <a:off x="1541" y="3865"/>
                <a:ext cx="372" cy="364"/>
                <a:chOff x="1591" y="3885"/>
                <a:chExt cx="372" cy="364"/>
              </a:xfrm>
            </p:grpSpPr>
            <p:sp>
              <p:nvSpPr>
                <p:cNvPr id="17432" name="Rectangle 61"/>
                <p:cNvSpPr>
                  <a:spLocks noChangeArrowheads="1"/>
                </p:cNvSpPr>
                <p:nvPr/>
              </p:nvSpPr>
              <p:spPr bwMode="auto">
                <a:xfrm>
                  <a:off x="1599" y="3885"/>
                  <a:ext cx="364"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34" charset="0"/>
                    </a:rPr>
                    <a:t>   </a:t>
                  </a:r>
                  <a:r>
                    <a:rPr kumimoji="0" lang="zh-CN" altLang="en-US" sz="1000">
                      <a:solidFill>
                        <a:srgbClr val="0066FF"/>
                      </a:solidFill>
                      <a:latin typeface="Tahoma" panose="020B0604030504040204" pitchFamily="34" charset="0"/>
                    </a:rPr>
                    <a:t>电影厂 </a:t>
                  </a:r>
                </a:p>
                <a:p>
                  <a:pPr>
                    <a:buFontTx/>
                    <a:buNone/>
                  </a:pPr>
                  <a:r>
                    <a:rPr kumimoji="0" lang="en-US" altLang="zh-CN" sz="1000" b="0">
                      <a:solidFill>
                        <a:srgbClr val="0066FF"/>
                      </a:solidFill>
                      <a:latin typeface="Tahoma" panose="020B0604030504040204" pitchFamily="34" charset="0"/>
                    </a:rPr>
                    <a:t>   </a:t>
                  </a:r>
                  <a:r>
                    <a:rPr kumimoji="0" lang="zh-CN" altLang="en-US" sz="1000" b="0" u="sng">
                      <a:solidFill>
                        <a:srgbClr val="0066FF"/>
                      </a:solidFill>
                      <a:latin typeface="Tahoma" panose="020B0604030504040204" pitchFamily="34" charset="0"/>
                    </a:rPr>
                    <a:t>厂名</a:t>
                  </a:r>
                </a:p>
                <a:p>
                  <a:pPr>
                    <a:buFontTx/>
                    <a:buNone/>
                  </a:pPr>
                  <a:r>
                    <a:rPr kumimoji="0" lang="en-US" altLang="zh-CN" sz="1000" b="0">
                      <a:solidFill>
                        <a:srgbClr val="0066FF"/>
                      </a:solidFill>
                      <a:latin typeface="Tahoma" panose="020B0604030504040204" pitchFamily="34" charset="0"/>
                    </a:rPr>
                    <a:t>   </a:t>
                  </a:r>
                  <a:r>
                    <a:rPr kumimoji="0" lang="zh-CN" altLang="en-US" sz="1000" b="0">
                      <a:solidFill>
                        <a:srgbClr val="0066FF"/>
                      </a:solidFill>
                      <a:latin typeface="Tahoma" panose="020B0604030504040204" pitchFamily="34" charset="0"/>
                    </a:rPr>
                    <a:t>厂长</a:t>
                  </a:r>
                </a:p>
              </p:txBody>
            </p:sp>
            <p:sp>
              <p:nvSpPr>
                <p:cNvPr id="17433" name="Line 65"/>
                <p:cNvSpPr>
                  <a:spLocks noChangeShapeType="1"/>
                </p:cNvSpPr>
                <p:nvPr/>
              </p:nvSpPr>
              <p:spPr bwMode="auto">
                <a:xfrm>
                  <a:off x="1591" y="4018"/>
                  <a:ext cx="369"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7427" name="Group 70"/>
              <p:cNvGrpSpPr/>
              <p:nvPr/>
            </p:nvGrpSpPr>
            <p:grpSpPr bwMode="auto">
              <a:xfrm>
                <a:off x="50" y="3863"/>
                <a:ext cx="424" cy="364"/>
                <a:chOff x="90" y="3883"/>
                <a:chExt cx="424" cy="364"/>
              </a:xfrm>
            </p:grpSpPr>
            <p:sp>
              <p:nvSpPr>
                <p:cNvPr id="17430" name="Rectangle 68"/>
                <p:cNvSpPr>
                  <a:spLocks noChangeArrowheads="1"/>
                </p:cNvSpPr>
                <p:nvPr/>
              </p:nvSpPr>
              <p:spPr bwMode="auto">
                <a:xfrm>
                  <a:off x="90" y="3883"/>
                  <a:ext cx="421"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34" charset="0"/>
                    </a:rPr>
                    <a:t>   </a:t>
                  </a:r>
                  <a:r>
                    <a:rPr kumimoji="0" lang="zh-CN" altLang="en-US" sz="1000">
                      <a:solidFill>
                        <a:srgbClr val="0066FF"/>
                      </a:solidFill>
                      <a:latin typeface="Tahoma" panose="020B0604030504040204" pitchFamily="34" charset="0"/>
                    </a:rPr>
                    <a:t>摄制组 </a:t>
                  </a:r>
                </a:p>
                <a:p>
                  <a:pPr>
                    <a:buFontTx/>
                    <a:buNone/>
                  </a:pPr>
                  <a:r>
                    <a:rPr kumimoji="0" lang="en-US" altLang="zh-CN" sz="1000" b="0">
                      <a:solidFill>
                        <a:srgbClr val="0066FF"/>
                      </a:solidFill>
                      <a:latin typeface="Tahoma" panose="020B0604030504040204" pitchFamily="34" charset="0"/>
                    </a:rPr>
                    <a:t>  </a:t>
                  </a:r>
                  <a:r>
                    <a:rPr kumimoji="0" lang="zh-CN" altLang="en-US" sz="1000" b="0" u="sng">
                      <a:solidFill>
                        <a:srgbClr val="0066FF"/>
                      </a:solidFill>
                      <a:latin typeface="Tahoma" panose="020B0604030504040204" pitchFamily="34" charset="0"/>
                    </a:rPr>
                    <a:t>组编号</a:t>
                  </a:r>
                </a:p>
                <a:p>
                  <a:pPr>
                    <a:buFontTx/>
                    <a:buNone/>
                  </a:pPr>
                  <a:r>
                    <a:rPr kumimoji="0" lang="en-US" altLang="zh-CN" sz="1000" b="0">
                      <a:solidFill>
                        <a:srgbClr val="0066FF"/>
                      </a:solidFill>
                      <a:latin typeface="Tahoma" panose="020B0604030504040204" pitchFamily="34" charset="0"/>
                    </a:rPr>
                    <a:t>  </a:t>
                  </a:r>
                  <a:r>
                    <a:rPr kumimoji="0" lang="zh-CN" altLang="en-US" sz="1000" b="0">
                      <a:solidFill>
                        <a:srgbClr val="0066FF"/>
                      </a:solidFill>
                      <a:latin typeface="Tahoma" panose="020B0604030504040204" pitchFamily="34" charset="0"/>
                    </a:rPr>
                    <a:t>组长</a:t>
                  </a:r>
                </a:p>
              </p:txBody>
            </p:sp>
            <p:sp>
              <p:nvSpPr>
                <p:cNvPr id="17431" name="Line 69"/>
                <p:cNvSpPr>
                  <a:spLocks noChangeShapeType="1"/>
                </p:cNvSpPr>
                <p:nvPr/>
              </p:nvSpPr>
              <p:spPr bwMode="auto">
                <a:xfrm flipV="1">
                  <a:off x="155" y="4006"/>
                  <a:ext cx="359" cy="5"/>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17428" name="Line 75"/>
              <p:cNvSpPr>
                <a:spLocks noChangeShapeType="1"/>
              </p:cNvSpPr>
              <p:nvPr/>
            </p:nvSpPr>
            <p:spPr bwMode="auto">
              <a:xfrm flipV="1">
                <a:off x="483" y="4047"/>
                <a:ext cx="244" cy="1"/>
              </a:xfrm>
              <a:prstGeom prst="line">
                <a:avLst/>
              </a:prstGeom>
              <a:noFill/>
              <a:ln w="1270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7429" name="Line 76"/>
              <p:cNvSpPr>
                <a:spLocks noChangeShapeType="1"/>
              </p:cNvSpPr>
              <p:nvPr/>
            </p:nvSpPr>
            <p:spPr bwMode="auto">
              <a:xfrm flipV="1">
                <a:off x="483" y="4009"/>
                <a:ext cx="244" cy="1"/>
              </a:xfrm>
              <a:prstGeom prst="line">
                <a:avLst/>
              </a:prstGeom>
              <a:noFill/>
              <a:ln w="1270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sp>
        <p:nvSpPr>
          <p:cNvPr id="3" name="矩形 2"/>
          <p:cNvSpPr>
            <a:spLocks noChangeArrowheads="1"/>
          </p:cNvSpPr>
          <p:nvPr/>
        </p:nvSpPr>
        <p:spPr bwMode="auto">
          <a:xfrm>
            <a:off x="5164138" y="3417888"/>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3366FF"/>
                </a:solidFill>
              </a:rPr>
              <a:t>关系模式：</a:t>
            </a:r>
            <a:endParaRPr kumimoji="0" lang="en-US" altLang="zh-CN" sz="1600">
              <a:solidFill>
                <a:srgbClr val="3366FF"/>
              </a:solidFill>
            </a:endParaRPr>
          </a:p>
          <a:p>
            <a:pPr algn="ctr">
              <a:spcBef>
                <a:spcPct val="0"/>
              </a:spcBef>
              <a:buFontTx/>
              <a:buNone/>
            </a:pPr>
            <a:r>
              <a:rPr kumimoji="0" lang="zh-CN" altLang="en-US" sz="1600">
                <a:solidFill>
                  <a:srgbClr val="3366FF"/>
                </a:solidFill>
              </a:rPr>
              <a:t>摄制组</a:t>
            </a:r>
            <a:r>
              <a:rPr kumimoji="0" lang="en-US" altLang="zh-CN" sz="1600">
                <a:solidFill>
                  <a:srgbClr val="3366FF"/>
                </a:solidFill>
              </a:rPr>
              <a:t>(</a:t>
            </a:r>
            <a:r>
              <a:rPr kumimoji="0" lang="zh-CN" altLang="en-US" sz="1600">
                <a:solidFill>
                  <a:srgbClr val="3366FF"/>
                </a:solidFill>
              </a:rPr>
              <a:t>厂名</a:t>
            </a:r>
            <a:r>
              <a:rPr kumimoji="0" lang="en-US" altLang="zh-CN" sz="1600">
                <a:solidFill>
                  <a:srgbClr val="3366FF"/>
                </a:solidFill>
              </a:rPr>
              <a:t>,</a:t>
            </a:r>
            <a:r>
              <a:rPr kumimoji="0" lang="zh-CN" altLang="en-US" sz="1600">
                <a:solidFill>
                  <a:srgbClr val="3366FF"/>
                </a:solidFill>
              </a:rPr>
              <a:t>组编号</a:t>
            </a:r>
            <a:r>
              <a:rPr kumimoji="0" lang="en-US" altLang="zh-CN" sz="1600">
                <a:solidFill>
                  <a:srgbClr val="3366FF"/>
                </a:solidFill>
              </a:rPr>
              <a:t>,</a:t>
            </a:r>
            <a:r>
              <a:rPr kumimoji="0" lang="zh-CN" altLang="en-US" sz="1600">
                <a:solidFill>
                  <a:srgbClr val="3366FF"/>
                </a:solidFill>
              </a:rPr>
              <a:t>组长</a:t>
            </a:r>
            <a:r>
              <a:rPr kumimoji="0" lang="en-US" altLang="zh-CN" sz="1600">
                <a:solidFill>
                  <a:srgbClr val="3366FF"/>
                </a:solidFill>
              </a:rPr>
              <a:t>)</a:t>
            </a:r>
            <a:endParaRPr kumimoji="0" lang="zh-CN" altLang="en-US" sz="1600">
              <a:solidFill>
                <a:srgbClr val="3366FF"/>
              </a:solidFill>
              <a:latin typeface="Tahoma" panose="020B0604030504040204" pitchFamily="34" charset="0"/>
            </a:endParaRPr>
          </a:p>
        </p:txBody>
      </p:sp>
      <p:sp>
        <p:nvSpPr>
          <p:cNvPr id="31" name="矩形 30"/>
          <p:cNvSpPr>
            <a:spLocks noChangeArrowheads="1"/>
          </p:cNvSpPr>
          <p:nvPr/>
        </p:nvSpPr>
        <p:spPr bwMode="auto">
          <a:xfrm>
            <a:off x="5189538" y="4316413"/>
            <a:ext cx="37893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solidFill>
                  <a:srgbClr val="3366FF"/>
                </a:solidFill>
              </a:rPr>
              <a:t>关系模式“摄制组”的</a:t>
            </a:r>
            <a:r>
              <a:rPr kumimoji="0" lang="en-US" altLang="zh-CN" sz="1600">
                <a:solidFill>
                  <a:srgbClr val="3366FF"/>
                </a:solidFill>
              </a:rPr>
              <a:t>n</a:t>
            </a:r>
            <a:r>
              <a:rPr kumimoji="0" lang="zh-CN" altLang="en-US" sz="1600">
                <a:solidFill>
                  <a:srgbClr val="3366FF"/>
                </a:solidFill>
              </a:rPr>
              <a:t>个记录如何存放</a:t>
            </a:r>
            <a:endParaRPr kumimoji="0" lang="zh-CN" altLang="en-US" sz="1600">
              <a:solidFill>
                <a:srgbClr val="3366FF"/>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100">
                                            <p:txEl>
                                              <p:pRg st="4" end="4"/>
                                            </p:txEl>
                                          </p:spTgt>
                                        </p:tgtEl>
                                        <p:attrNameLst>
                                          <p:attrName>style.visibility</p:attrName>
                                        </p:attrNameLst>
                                      </p:cBhvr>
                                      <p:to>
                                        <p:strVal val="visible"/>
                                      </p:to>
                                    </p:set>
                                    <p:animEffect transition="in" filter="blinds(horizontal)">
                                      <p:cBhvr>
                                        <p:cTn id="10" dur="500"/>
                                        <p:tgtEl>
                                          <p:spTgt spid="4100">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100">
                                            <p:txEl>
                                              <p:pRg st="5" end="5"/>
                                            </p:txEl>
                                          </p:spTgt>
                                        </p:tgtEl>
                                        <p:attrNameLst>
                                          <p:attrName>style.visibility</p:attrName>
                                        </p:attrNameLst>
                                      </p:cBhvr>
                                      <p:to>
                                        <p:strVal val="visible"/>
                                      </p:to>
                                    </p:set>
                                    <p:animEffect transition="in" filter="blinds(horizontal)">
                                      <p:cBhvr>
                                        <p:cTn id="13" dur="500"/>
                                        <p:tgtEl>
                                          <p:spTgt spid="4100">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nodeType="withEffect">
                                  <p:stCondLst>
                                    <p:cond delay="0"/>
                                  </p:stCondLst>
                                  <p:childTnLst>
                                    <p:set>
                                      <p:cBhvr>
                                        <p:cTn id="26" dur="1" fill="hold">
                                          <p:stCondLst>
                                            <p:cond delay="0"/>
                                          </p:stCondLst>
                                        </p:cTn>
                                        <p:tgtEl>
                                          <p:spTgt spid="4100">
                                            <p:txEl>
                                              <p:pRg st="6" end="6"/>
                                            </p:txEl>
                                          </p:spTgt>
                                        </p:tgtEl>
                                        <p:attrNameLst>
                                          <p:attrName>style.visibility</p:attrName>
                                        </p:attrNameLst>
                                      </p:cBhvr>
                                      <p:to>
                                        <p:strVal val="visible"/>
                                      </p:to>
                                    </p:set>
                                    <p:animEffect transition="in" filter="blinds(horizontal)">
                                      <p:cBhvr>
                                        <p:cTn id="27" dur="500"/>
                                        <p:tgtEl>
                                          <p:spTgt spid="4100">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par>
                                <p:cTn id="31" presetID="3" presetClass="entr" presetSubtype="10" fill="hold" nodeType="withEffect">
                                  <p:stCondLst>
                                    <p:cond delay="0"/>
                                  </p:stCondLst>
                                  <p:childTnLst>
                                    <p:set>
                                      <p:cBhvr>
                                        <p:cTn id="32" dur="1" fill="hold">
                                          <p:stCondLst>
                                            <p:cond delay="0"/>
                                          </p:stCondLst>
                                        </p:cTn>
                                        <p:tgtEl>
                                          <p:spTgt spid="4100">
                                            <p:txEl>
                                              <p:pRg st="7" end="7"/>
                                            </p:txEl>
                                          </p:spTgt>
                                        </p:tgtEl>
                                        <p:attrNameLst>
                                          <p:attrName>style.visibility</p:attrName>
                                        </p:attrNameLst>
                                      </p:cBhvr>
                                      <p:to>
                                        <p:strVal val="visible"/>
                                      </p:to>
                                    </p:set>
                                    <p:animEffect transition="in" filter="blinds(horizontal)">
                                      <p:cBhvr>
                                        <p:cTn id="33" dur="500"/>
                                        <p:tgtEl>
                                          <p:spTgt spid="4100">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par>
                                <p:cTn id="39" presetID="3" presetClass="entr" presetSubtype="10" fill="hold" nodeType="withEffect">
                                  <p:stCondLst>
                                    <p:cond delay="0"/>
                                  </p:stCondLst>
                                  <p:childTnLst>
                                    <p:set>
                                      <p:cBhvr>
                                        <p:cTn id="40" dur="1" fill="hold">
                                          <p:stCondLst>
                                            <p:cond delay="0"/>
                                          </p:stCondLst>
                                        </p:cTn>
                                        <p:tgtEl>
                                          <p:spTgt spid="4100">
                                            <p:txEl>
                                              <p:pRg st="8" end="8"/>
                                            </p:txEl>
                                          </p:spTgt>
                                        </p:tgtEl>
                                        <p:attrNameLst>
                                          <p:attrName>style.visibility</p:attrName>
                                        </p:attrNameLst>
                                      </p:cBhvr>
                                      <p:to>
                                        <p:strVal val="visible"/>
                                      </p:to>
                                    </p:set>
                                    <p:animEffect transition="in" filter="blinds(horizontal)">
                                      <p:cBhvr>
                                        <p:cTn id="41" dur="500"/>
                                        <p:tgtEl>
                                          <p:spTgt spid="4100">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4100">
                                            <p:txEl>
                                              <p:pRg st="9" end="9"/>
                                            </p:txEl>
                                          </p:spTgt>
                                        </p:tgtEl>
                                        <p:attrNameLst>
                                          <p:attrName>style.visibility</p:attrName>
                                        </p:attrNameLst>
                                      </p:cBhvr>
                                      <p:to>
                                        <p:strVal val="visible"/>
                                      </p:to>
                                    </p:set>
                                    <p:animEffect transition="in" filter="blinds(horizontal)">
                                      <p:cBhvr>
                                        <p:cTn id="44" dur="500"/>
                                        <p:tgtEl>
                                          <p:spTgt spid="4100">
                                            <p:txEl>
                                              <p:pRg st="9" end="9"/>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linds(horizontal)">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par>
                                <p:cTn id="53" presetID="3" presetClass="entr" presetSubtype="10" fill="hold" nodeType="withEffect">
                                  <p:stCondLst>
                                    <p:cond delay="0"/>
                                  </p:stCondLst>
                                  <p:childTnLst>
                                    <p:set>
                                      <p:cBhvr>
                                        <p:cTn id="54" dur="1" fill="hold">
                                          <p:stCondLst>
                                            <p:cond delay="0"/>
                                          </p:stCondLst>
                                        </p:cTn>
                                        <p:tgtEl>
                                          <p:spTgt spid="4100">
                                            <p:txEl>
                                              <p:pRg st="10" end="10"/>
                                            </p:txEl>
                                          </p:spTgt>
                                        </p:tgtEl>
                                        <p:attrNameLst>
                                          <p:attrName>style.visibility</p:attrName>
                                        </p:attrNameLst>
                                      </p:cBhvr>
                                      <p:to>
                                        <p:strVal val="visible"/>
                                      </p:to>
                                    </p:set>
                                    <p:animEffect transition="in" filter="blinds(horizontal)">
                                      <p:cBhvr>
                                        <p:cTn id="55" dur="500"/>
                                        <p:tgtEl>
                                          <p:spTgt spid="4100">
                                            <p:txEl>
                                              <p:pRg st="10" end="10"/>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4100">
                                            <p:txEl>
                                              <p:pRg st="11" end="11"/>
                                            </p:txEl>
                                          </p:spTgt>
                                        </p:tgtEl>
                                        <p:attrNameLst>
                                          <p:attrName>style.visibility</p:attrName>
                                        </p:attrNameLst>
                                      </p:cBhvr>
                                      <p:to>
                                        <p:strVal val="visible"/>
                                      </p:to>
                                    </p:set>
                                    <p:animEffect transition="in" filter="blinds(horizontal)">
                                      <p:cBhvr>
                                        <p:cTn id="58" dur="500"/>
                                        <p:tgtEl>
                                          <p:spTgt spid="4100">
                                            <p:txEl>
                                              <p:pRg st="11" end="11"/>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4100">
                                            <p:txEl>
                                              <p:pRg st="12" end="12"/>
                                            </p:txEl>
                                          </p:spTgt>
                                        </p:tgtEl>
                                        <p:attrNameLst>
                                          <p:attrName>style.visibility</p:attrName>
                                        </p:attrNameLst>
                                      </p:cBhvr>
                                      <p:to>
                                        <p:strVal val="visible"/>
                                      </p:to>
                                    </p:set>
                                    <p:animEffect transition="in" filter="blinds(horizontal)">
                                      <p:cBhvr>
                                        <p:cTn id="61" dur="500"/>
                                        <p:tgtEl>
                                          <p:spTgt spid="410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3" grpId="0"/>
      <p:bldP spid="3"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7510EA5E-09E9-420E-94B4-5295B871F668}" type="slidenum">
              <a:rPr kumimoji="0" lang="zh-CN" altLang="en-US" sz="1400"/>
              <a:t>64</a:t>
            </a:fld>
            <a:endParaRPr kumimoji="0" lang="en-US" altLang="zh-CN" sz="1400"/>
          </a:p>
        </p:txBody>
      </p:sp>
      <p:grpSp>
        <p:nvGrpSpPr>
          <p:cNvPr id="18434" name="Group 4"/>
          <p:cNvGrpSpPr/>
          <p:nvPr/>
        </p:nvGrpSpPr>
        <p:grpSpPr bwMode="auto">
          <a:xfrm>
            <a:off x="107950" y="720725"/>
            <a:ext cx="7453313" cy="5999163"/>
            <a:chOff x="113" y="459"/>
            <a:chExt cx="4695" cy="3779"/>
          </a:xfrm>
        </p:grpSpPr>
        <p:sp>
          <p:nvSpPr>
            <p:cNvPr id="18444" name="Rectangle 5"/>
            <p:cNvSpPr>
              <a:spLocks noChangeArrowheads="1"/>
            </p:cNvSpPr>
            <p:nvPr/>
          </p:nvSpPr>
          <p:spPr bwMode="auto">
            <a:xfrm>
              <a:off x="3210" y="2931"/>
              <a:ext cx="56" cy="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600" b="0">
                <a:solidFill>
                  <a:schemeClr val="accent1"/>
                </a:solidFill>
                <a:latin typeface="Helvetica" panose="020B0604020202020204" pitchFamily="34" charset="0"/>
                <a:ea typeface="MS PGothic" panose="020B0600070205080204" pitchFamily="34" charset="-128"/>
              </a:endParaRPr>
            </a:p>
          </p:txBody>
        </p:sp>
        <p:pic>
          <p:nvPicPr>
            <p:cNvPr id="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459"/>
              <a:ext cx="4695" cy="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Rectangle 7"/>
            <p:cNvSpPr>
              <a:spLocks noChangeArrowheads="1"/>
            </p:cNvSpPr>
            <p:nvPr/>
          </p:nvSpPr>
          <p:spPr bwMode="auto">
            <a:xfrm>
              <a:off x="2925" y="504"/>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部门</a:t>
              </a:r>
            </a:p>
          </p:txBody>
        </p:sp>
        <p:sp>
          <p:nvSpPr>
            <p:cNvPr id="18447" name="Rectangle 8"/>
            <p:cNvSpPr>
              <a:spLocks noChangeArrowheads="1"/>
            </p:cNvSpPr>
            <p:nvPr/>
          </p:nvSpPr>
          <p:spPr bwMode="auto">
            <a:xfrm>
              <a:off x="1032" y="1366"/>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教师</a:t>
              </a:r>
            </a:p>
          </p:txBody>
        </p:sp>
        <p:sp>
          <p:nvSpPr>
            <p:cNvPr id="18448" name="Rectangle 9"/>
            <p:cNvSpPr>
              <a:spLocks noChangeArrowheads="1"/>
            </p:cNvSpPr>
            <p:nvPr/>
          </p:nvSpPr>
          <p:spPr bwMode="auto">
            <a:xfrm>
              <a:off x="295" y="272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课程信息</a:t>
              </a:r>
            </a:p>
          </p:txBody>
        </p:sp>
        <p:sp>
          <p:nvSpPr>
            <p:cNvPr id="18449" name="Rectangle 10"/>
            <p:cNvSpPr>
              <a:spLocks noChangeArrowheads="1"/>
            </p:cNvSpPr>
            <p:nvPr/>
          </p:nvSpPr>
          <p:spPr bwMode="auto">
            <a:xfrm>
              <a:off x="2464" y="263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开课安排</a:t>
              </a:r>
            </a:p>
          </p:txBody>
        </p:sp>
        <p:sp>
          <p:nvSpPr>
            <p:cNvPr id="18450" name="Rectangle 11"/>
            <p:cNvSpPr>
              <a:spLocks noChangeArrowheads="1"/>
            </p:cNvSpPr>
            <p:nvPr/>
          </p:nvSpPr>
          <p:spPr bwMode="auto">
            <a:xfrm>
              <a:off x="2744" y="3723"/>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教室</a:t>
              </a:r>
            </a:p>
          </p:txBody>
        </p:sp>
        <p:sp>
          <p:nvSpPr>
            <p:cNvPr id="18451" name="Rectangle 12"/>
            <p:cNvSpPr>
              <a:spLocks noChangeArrowheads="1"/>
            </p:cNvSpPr>
            <p:nvPr/>
          </p:nvSpPr>
          <p:spPr bwMode="auto">
            <a:xfrm>
              <a:off x="4359" y="272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开课时段</a:t>
              </a:r>
            </a:p>
          </p:txBody>
        </p:sp>
        <p:sp>
          <p:nvSpPr>
            <p:cNvPr id="18452" name="Rectangle 13"/>
            <p:cNvSpPr>
              <a:spLocks noChangeArrowheads="1"/>
            </p:cNvSpPr>
            <p:nvPr/>
          </p:nvSpPr>
          <p:spPr bwMode="auto">
            <a:xfrm>
              <a:off x="4105" y="1366"/>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学生</a:t>
              </a:r>
            </a:p>
          </p:txBody>
        </p:sp>
        <p:sp>
          <p:nvSpPr>
            <p:cNvPr id="18453" name="Rectangle 14"/>
            <p:cNvSpPr>
              <a:spLocks noChangeArrowheads="1"/>
            </p:cNvSpPr>
            <p:nvPr/>
          </p:nvSpPr>
          <p:spPr bwMode="auto">
            <a:xfrm>
              <a:off x="251" y="799"/>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开课部门</a:t>
              </a:r>
            </a:p>
          </p:txBody>
        </p:sp>
        <p:sp>
          <p:nvSpPr>
            <p:cNvPr id="18454" name="Rectangle 15"/>
            <p:cNvSpPr>
              <a:spLocks noChangeArrowheads="1"/>
            </p:cNvSpPr>
            <p:nvPr/>
          </p:nvSpPr>
          <p:spPr bwMode="auto">
            <a:xfrm>
              <a:off x="1261" y="798"/>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教师所在部门</a:t>
              </a:r>
            </a:p>
          </p:txBody>
        </p:sp>
        <p:sp>
          <p:nvSpPr>
            <p:cNvPr id="18455" name="Rectangle 16"/>
            <p:cNvSpPr>
              <a:spLocks noChangeArrowheads="1"/>
            </p:cNvSpPr>
            <p:nvPr/>
          </p:nvSpPr>
          <p:spPr bwMode="auto">
            <a:xfrm>
              <a:off x="2494" y="1366"/>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指导教师</a:t>
              </a:r>
            </a:p>
          </p:txBody>
        </p:sp>
        <p:sp>
          <p:nvSpPr>
            <p:cNvPr id="18456" name="Rectangle 17"/>
            <p:cNvSpPr>
              <a:spLocks noChangeArrowheads="1"/>
            </p:cNvSpPr>
            <p:nvPr/>
          </p:nvSpPr>
          <p:spPr bwMode="auto">
            <a:xfrm>
              <a:off x="3438" y="775"/>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学生所属部门</a:t>
              </a:r>
            </a:p>
          </p:txBody>
        </p:sp>
        <p:sp>
          <p:nvSpPr>
            <p:cNvPr id="18457" name="Rectangle 18"/>
            <p:cNvSpPr>
              <a:spLocks noChangeArrowheads="1"/>
            </p:cNvSpPr>
            <p:nvPr/>
          </p:nvSpPr>
          <p:spPr bwMode="auto">
            <a:xfrm>
              <a:off x="1451" y="2500"/>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承担教学</a:t>
              </a:r>
            </a:p>
          </p:txBody>
        </p:sp>
        <p:sp>
          <p:nvSpPr>
            <p:cNvPr id="18458" name="Rectangle 19"/>
            <p:cNvSpPr>
              <a:spLocks noChangeArrowheads="1"/>
            </p:cNvSpPr>
            <p:nvPr/>
          </p:nvSpPr>
          <p:spPr bwMode="auto">
            <a:xfrm>
              <a:off x="1446" y="3271"/>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开课内容</a:t>
              </a:r>
            </a:p>
          </p:txBody>
        </p:sp>
        <p:sp>
          <p:nvSpPr>
            <p:cNvPr id="18459" name="Rectangle 20"/>
            <p:cNvSpPr>
              <a:spLocks noChangeArrowheads="1"/>
            </p:cNvSpPr>
            <p:nvPr/>
          </p:nvSpPr>
          <p:spPr bwMode="auto">
            <a:xfrm>
              <a:off x="3464" y="3249"/>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开课时间</a:t>
              </a:r>
            </a:p>
          </p:txBody>
        </p:sp>
        <p:sp>
          <p:nvSpPr>
            <p:cNvPr id="18460" name="Rectangle 21"/>
            <p:cNvSpPr>
              <a:spLocks noChangeArrowheads="1"/>
            </p:cNvSpPr>
            <p:nvPr/>
          </p:nvSpPr>
          <p:spPr bwMode="auto">
            <a:xfrm>
              <a:off x="3510" y="2478"/>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课程任务</a:t>
              </a:r>
            </a:p>
          </p:txBody>
        </p:sp>
        <p:sp>
          <p:nvSpPr>
            <p:cNvPr id="18461" name="Rectangle 22"/>
            <p:cNvSpPr>
              <a:spLocks noChangeArrowheads="1"/>
            </p:cNvSpPr>
            <p:nvPr/>
          </p:nvSpPr>
          <p:spPr bwMode="auto">
            <a:xfrm>
              <a:off x="539" y="356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先修课程</a:t>
              </a:r>
            </a:p>
          </p:txBody>
        </p:sp>
        <p:sp>
          <p:nvSpPr>
            <p:cNvPr id="18462" name="Rectangle 23"/>
            <p:cNvSpPr>
              <a:spLocks noChangeArrowheads="1"/>
            </p:cNvSpPr>
            <p:nvPr/>
          </p:nvSpPr>
          <p:spPr bwMode="auto">
            <a:xfrm>
              <a:off x="2948" y="3453"/>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开课地点</a:t>
              </a:r>
            </a:p>
          </p:txBody>
        </p:sp>
      </p:grpSp>
      <p:sp>
        <p:nvSpPr>
          <p:cNvPr id="18435" name="Rectangle 3"/>
          <p:cNvSpPr>
            <a:spLocks noChangeArrowheads="1"/>
          </p:cNvSpPr>
          <p:nvPr/>
        </p:nvSpPr>
        <p:spPr bwMode="auto">
          <a:xfrm>
            <a:off x="5743575" y="204788"/>
            <a:ext cx="2897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000">
                <a:solidFill>
                  <a:schemeClr val="tx2"/>
                </a:solidFill>
                <a:latin typeface="黑体" panose="02010609060101010101" pitchFamily="49" charset="-122"/>
                <a:ea typeface="黑体" panose="02010609060101010101" pitchFamily="49" charset="-122"/>
              </a:rPr>
              <a:t> 2.1 E-R</a:t>
            </a:r>
            <a:r>
              <a:rPr kumimoji="0" lang="zh-CN" altLang="en-US" sz="2000">
                <a:solidFill>
                  <a:schemeClr val="tx2"/>
                </a:solidFill>
                <a:latin typeface="黑体" panose="02010609060101010101" pitchFamily="49" charset="-122"/>
                <a:ea typeface="黑体" panose="02010609060101010101" pitchFamily="49" charset="-122"/>
              </a:rPr>
              <a:t>模型的基本要素</a:t>
            </a:r>
          </a:p>
        </p:txBody>
      </p:sp>
      <p:sp>
        <p:nvSpPr>
          <p:cNvPr id="18436" name="Rectangle 25"/>
          <p:cNvSpPr>
            <a:spLocks noChangeArrowheads="1"/>
          </p:cNvSpPr>
          <p:nvPr/>
        </p:nvSpPr>
        <p:spPr bwMode="auto">
          <a:xfrm>
            <a:off x="455613" y="26988"/>
            <a:ext cx="77724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a:solidFill>
                  <a:schemeClr val="tx2"/>
                </a:solidFill>
                <a:latin typeface="黑体" panose="02010609060101010101" pitchFamily="49" charset="-122"/>
                <a:ea typeface="黑体" panose="02010609060101010101" pitchFamily="49" charset="-122"/>
              </a:rPr>
              <a:t>二 实体</a:t>
            </a:r>
            <a:r>
              <a:rPr kumimoji="0" lang="en-US" altLang="zh-CN">
                <a:solidFill>
                  <a:schemeClr val="tx2"/>
                </a:solidFill>
                <a:latin typeface="黑体" panose="02010609060101010101" pitchFamily="49" charset="-122"/>
                <a:ea typeface="黑体" panose="02010609060101010101" pitchFamily="49" charset="-122"/>
              </a:rPr>
              <a:t>-</a:t>
            </a:r>
            <a:r>
              <a:rPr kumimoji="0" lang="zh-CN" altLang="en-US">
                <a:solidFill>
                  <a:schemeClr val="tx2"/>
                </a:solidFill>
                <a:latin typeface="黑体" panose="02010609060101010101" pitchFamily="49" charset="-122"/>
                <a:ea typeface="黑体" panose="02010609060101010101" pitchFamily="49" charset="-122"/>
              </a:rPr>
              <a:t>联系模型</a:t>
            </a:r>
            <a:r>
              <a:rPr kumimoji="0" lang="en-US" altLang="zh-CN" sz="2400">
                <a:solidFill>
                  <a:srgbClr val="0000FF"/>
                </a:solidFill>
                <a:latin typeface="黑体" panose="02010609060101010101" pitchFamily="49" charset="-122"/>
                <a:ea typeface="黑体" panose="02010609060101010101" pitchFamily="49" charset="-122"/>
              </a:rPr>
              <a:t>(E-R</a:t>
            </a:r>
            <a:r>
              <a:rPr kumimoji="0" lang="zh-CN" altLang="en-US" sz="2400">
                <a:solidFill>
                  <a:srgbClr val="0000FF"/>
                </a:solidFill>
                <a:latin typeface="黑体" panose="02010609060101010101" pitchFamily="49" charset="-122"/>
                <a:ea typeface="黑体" panose="02010609060101010101" pitchFamily="49" charset="-122"/>
              </a:rPr>
              <a:t>模型</a:t>
            </a:r>
            <a:r>
              <a:rPr kumimoji="0" lang="en-US" altLang="zh-CN" sz="2400">
                <a:solidFill>
                  <a:srgbClr val="0000FF"/>
                </a:solidFill>
                <a:latin typeface="黑体" panose="02010609060101010101" pitchFamily="49" charset="-122"/>
                <a:ea typeface="黑体" panose="02010609060101010101" pitchFamily="49" charset="-122"/>
              </a:rPr>
              <a:t>)</a:t>
            </a:r>
            <a:endParaRPr kumimoji="0" lang="zh-CN" altLang="en-US" sz="2800">
              <a:solidFill>
                <a:srgbClr val="0000FF"/>
              </a:solidFill>
              <a:latin typeface="黑体" panose="02010609060101010101" pitchFamily="49" charset="-122"/>
              <a:ea typeface="黑体" panose="02010609060101010101" pitchFamily="49" charset="-122"/>
            </a:endParaRPr>
          </a:p>
        </p:txBody>
      </p:sp>
      <p:sp>
        <p:nvSpPr>
          <p:cNvPr id="18437" name="AutoShape 26"/>
          <p:cNvSpPr>
            <a:spLocks noChangeArrowheads="1"/>
          </p:cNvSpPr>
          <p:nvPr/>
        </p:nvSpPr>
        <p:spPr bwMode="auto">
          <a:xfrm>
            <a:off x="7439025" y="3556000"/>
            <a:ext cx="1577975" cy="1050925"/>
          </a:xfrm>
          <a:prstGeom prst="cloudCallout">
            <a:avLst>
              <a:gd name="adj1" fmla="val 50111"/>
              <a:gd name="adj2" fmla="val 6726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dirty="0">
                <a:latin typeface="Tahoma" panose="020B0604030504040204" pitchFamily="34" charset="0"/>
              </a:rPr>
              <a:t>E-R</a:t>
            </a:r>
            <a:r>
              <a:rPr kumimoji="0" lang="zh-CN" altLang="en-US" sz="1600" dirty="0">
                <a:latin typeface="Tahoma" panose="020B0604030504040204" pitchFamily="34" charset="0"/>
              </a:rPr>
              <a:t>模型有哪些基本要素</a:t>
            </a:r>
            <a:r>
              <a:rPr kumimoji="0" lang="en-US" altLang="zh-CN" sz="1600" dirty="0">
                <a:latin typeface="Tahoma" panose="020B0604030504040204" pitchFamily="34" charset="0"/>
              </a:rPr>
              <a:t>?</a:t>
            </a:r>
            <a:r>
              <a:rPr kumimoji="0" lang="zh-CN" altLang="en-US" sz="1600" dirty="0">
                <a:solidFill>
                  <a:srgbClr val="428E5B"/>
                </a:solidFill>
                <a:latin typeface="Tahoma" panose="020B0604030504040204" pitchFamily="34" charset="0"/>
              </a:rPr>
              <a:t> </a:t>
            </a:r>
            <a:r>
              <a:rPr kumimoji="0" lang="zh-CN" altLang="en-US" sz="1600" dirty="0">
                <a:latin typeface="Tahoma" panose="020B0604030504040204" pitchFamily="34" charset="0"/>
              </a:rPr>
              <a:t> </a:t>
            </a:r>
          </a:p>
        </p:txBody>
      </p:sp>
      <p:sp>
        <p:nvSpPr>
          <p:cNvPr id="18438" name="AutoShape 4"/>
          <p:cNvSpPr>
            <a:spLocks noChangeArrowheads="1"/>
          </p:cNvSpPr>
          <p:nvPr/>
        </p:nvSpPr>
        <p:spPr bwMode="auto">
          <a:xfrm>
            <a:off x="6445250" y="889000"/>
            <a:ext cx="2538413" cy="719138"/>
          </a:xfrm>
          <a:prstGeom prst="cloudCallout">
            <a:avLst>
              <a:gd name="adj1" fmla="val 50097"/>
              <a:gd name="adj2" fmla="val 51000"/>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a:latin typeface="Tahoma" panose="020B0604030504040204" pitchFamily="34" charset="0"/>
              </a:rPr>
              <a:t>E-R</a:t>
            </a:r>
            <a:r>
              <a:rPr kumimoji="0" lang="zh-CN" altLang="en-US" sz="1600">
                <a:latin typeface="Tahoma" panose="020B0604030504040204" pitchFamily="34" charset="0"/>
              </a:rPr>
              <a:t>模型与</a:t>
            </a:r>
            <a:r>
              <a:rPr kumimoji="0" lang="en-US" altLang="zh-CN" sz="1600">
                <a:latin typeface="Tahoma" panose="020B0604030504040204" pitchFamily="34" charset="0"/>
              </a:rPr>
              <a:t>E-R</a:t>
            </a:r>
            <a:r>
              <a:rPr kumimoji="0" lang="zh-CN" altLang="en-US" sz="1600">
                <a:latin typeface="Tahoma" panose="020B0604030504040204" pitchFamily="34" charset="0"/>
              </a:rPr>
              <a:t>图有何区别？</a:t>
            </a:r>
          </a:p>
        </p:txBody>
      </p:sp>
      <p:sp>
        <p:nvSpPr>
          <p:cNvPr id="476190" name="Rectangle 30"/>
          <p:cNvSpPr>
            <a:spLocks noChangeArrowheads="1"/>
          </p:cNvSpPr>
          <p:nvPr/>
        </p:nvSpPr>
        <p:spPr bwMode="auto">
          <a:xfrm>
            <a:off x="6956425" y="1890713"/>
            <a:ext cx="2112963" cy="646112"/>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400">
                <a:solidFill>
                  <a:schemeClr val="tx2"/>
                </a:solidFill>
                <a:latin typeface="Tahoma" panose="020B0604030504040204" pitchFamily="34" charset="0"/>
              </a:rPr>
              <a:t>E-R</a:t>
            </a:r>
            <a:r>
              <a:rPr kumimoji="0" lang="zh-CN" altLang="en-US" sz="1400">
                <a:solidFill>
                  <a:schemeClr val="tx2"/>
                </a:solidFill>
                <a:latin typeface="Tahoma" panose="020B0604030504040204" pitchFamily="34" charset="0"/>
              </a:rPr>
              <a:t>模型</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是一种描述方法</a:t>
            </a:r>
          </a:p>
          <a:p>
            <a:pPr>
              <a:spcBef>
                <a:spcPct val="0"/>
              </a:spcBef>
              <a:buFontTx/>
              <a:buNone/>
            </a:pPr>
            <a:r>
              <a:rPr kumimoji="0" lang="en-US" altLang="zh-CN" sz="1400">
                <a:solidFill>
                  <a:schemeClr val="tx2"/>
                </a:solidFill>
                <a:latin typeface="Tahoma" panose="020B0604030504040204" pitchFamily="34" charset="0"/>
              </a:rPr>
              <a:t>E-R</a:t>
            </a:r>
            <a:r>
              <a:rPr kumimoji="0" lang="zh-CN" altLang="en-US" sz="1400">
                <a:solidFill>
                  <a:schemeClr val="tx2"/>
                </a:solidFill>
                <a:latin typeface="Tahoma" panose="020B0604030504040204" pitchFamily="34" charset="0"/>
              </a:rPr>
              <a:t>图</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采用</a:t>
            </a:r>
            <a:r>
              <a:rPr kumimoji="0" lang="en-US" altLang="zh-CN" sz="1400" b="0">
                <a:solidFill>
                  <a:schemeClr val="tx2"/>
                </a:solidFill>
                <a:latin typeface="Tahoma" panose="020B0604030504040204" pitchFamily="34" charset="0"/>
              </a:rPr>
              <a:t>E-R</a:t>
            </a:r>
            <a:r>
              <a:rPr kumimoji="0" lang="zh-CN" altLang="en-US" sz="1400" b="0">
                <a:solidFill>
                  <a:schemeClr val="tx2"/>
                </a:solidFill>
                <a:latin typeface="Tahoma" panose="020B0604030504040204" pitchFamily="34" charset="0"/>
              </a:rPr>
              <a:t>模型方法，</a:t>
            </a:r>
          </a:p>
          <a:p>
            <a:pPr>
              <a:spcBef>
                <a:spcPct val="0"/>
              </a:spcBef>
              <a:buFontTx/>
              <a:buNone/>
            </a:pPr>
            <a:r>
              <a:rPr kumimoji="0" lang="zh-CN" altLang="en-US" sz="1400" b="0">
                <a:solidFill>
                  <a:schemeClr val="tx2"/>
                </a:solidFill>
                <a:latin typeface="Tahoma" panose="020B0604030504040204" pitchFamily="34" charset="0"/>
              </a:rPr>
              <a:t>对一具体应用的描述</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结果</a:t>
            </a:r>
            <a:r>
              <a:rPr kumimoji="0" lang="en-US" altLang="zh-CN" sz="1400" b="0">
                <a:solidFill>
                  <a:schemeClr val="tx2"/>
                </a:solidFill>
                <a:latin typeface="Tahoma" panose="020B0604030504040204" pitchFamily="34" charset="0"/>
              </a:rPr>
              <a:t>)</a:t>
            </a:r>
            <a:endParaRPr kumimoji="0" lang="zh-CN" altLang="en-US" sz="1400" b="0">
              <a:solidFill>
                <a:schemeClr val="tx2"/>
              </a:solidFill>
              <a:latin typeface="Tahoma" panose="020B0604030504040204" pitchFamily="34" charset="0"/>
            </a:endParaRPr>
          </a:p>
        </p:txBody>
      </p:sp>
      <p:sp>
        <p:nvSpPr>
          <p:cNvPr id="476191" name="Rectangle 31"/>
          <p:cNvSpPr>
            <a:spLocks noChangeArrowheads="1"/>
          </p:cNvSpPr>
          <p:nvPr/>
        </p:nvSpPr>
        <p:spPr bwMode="auto">
          <a:xfrm>
            <a:off x="4881563" y="5772150"/>
            <a:ext cx="4230687" cy="646113"/>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400" b="0">
                <a:solidFill>
                  <a:schemeClr val="tx2"/>
                </a:solidFill>
                <a:latin typeface="Tahoma" panose="020B0604030504040204" pitchFamily="34" charset="0"/>
              </a:rPr>
              <a:t>E-R</a:t>
            </a:r>
            <a:r>
              <a:rPr kumimoji="0" lang="zh-CN" altLang="en-US" sz="1400" b="0">
                <a:solidFill>
                  <a:schemeClr val="tx2"/>
                </a:solidFill>
                <a:latin typeface="Tahoma" panose="020B0604030504040204" pitchFamily="34" charset="0"/>
              </a:rPr>
              <a:t>模型的三个最基本的要素：</a:t>
            </a:r>
          </a:p>
          <a:p>
            <a:pPr>
              <a:spcBef>
                <a:spcPct val="0"/>
              </a:spcBef>
              <a:buFontTx/>
              <a:buNone/>
            </a:pPr>
            <a:r>
              <a:rPr kumimoji="0" lang="zh-CN" altLang="en-US" sz="1400">
                <a:solidFill>
                  <a:schemeClr val="tx2"/>
                </a:solidFill>
                <a:latin typeface="Tahoma" panose="020B0604030504040204" pitchFamily="34" charset="0"/>
              </a:rPr>
              <a:t>实体集</a:t>
            </a:r>
            <a:r>
              <a:rPr kumimoji="0" lang="en-US" altLang="zh-CN" sz="1400" b="0">
                <a:solidFill>
                  <a:schemeClr val="tx2"/>
                </a:solidFill>
                <a:latin typeface="Tahoma" panose="020B0604030504040204" pitchFamily="34" charset="0"/>
              </a:rPr>
              <a:t>&amp;</a:t>
            </a:r>
            <a:r>
              <a:rPr kumimoji="0" lang="zh-CN" altLang="en-US" sz="1400">
                <a:solidFill>
                  <a:schemeClr val="tx2"/>
                </a:solidFill>
                <a:latin typeface="Tahoma" panose="020B0604030504040204" pitchFamily="34" charset="0"/>
              </a:rPr>
              <a:t>属性</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矩形</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描述数据对象及特征</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内部结构</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a:t>
            </a:r>
          </a:p>
          <a:p>
            <a:pPr>
              <a:spcBef>
                <a:spcPct val="0"/>
              </a:spcBef>
              <a:buFontTx/>
              <a:buNone/>
            </a:pPr>
            <a:r>
              <a:rPr kumimoji="0" lang="zh-CN" altLang="en-US" sz="1400">
                <a:solidFill>
                  <a:schemeClr val="tx2"/>
                </a:solidFill>
                <a:latin typeface="Tahoma" panose="020B0604030504040204" pitchFamily="34" charset="0"/>
              </a:rPr>
              <a:t>联系集</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菱形</a:t>
            </a:r>
            <a:r>
              <a:rPr kumimoji="0" lang="en-US" altLang="zh-CN" sz="1400" b="0">
                <a:solidFill>
                  <a:schemeClr val="tx2"/>
                </a:solidFill>
                <a:latin typeface="Tahoma" panose="020B0604030504040204" pitchFamily="34" charset="0"/>
              </a:rPr>
              <a:t>&amp;</a:t>
            </a:r>
            <a:r>
              <a:rPr kumimoji="0" lang="zh-CN" altLang="en-US" sz="1400" b="0">
                <a:solidFill>
                  <a:schemeClr val="tx2"/>
                </a:solidFill>
                <a:latin typeface="Tahoma" panose="020B0604030504040204" pitchFamily="34" charset="0"/>
              </a:rPr>
              <a:t>连线</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描述数据对像间联系</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外部结构</a:t>
            </a:r>
            <a:r>
              <a:rPr kumimoji="0" lang="en-US" altLang="zh-CN" sz="1400" b="0">
                <a:solidFill>
                  <a:schemeClr val="tx2"/>
                </a:solidFill>
                <a:latin typeface="Tahoma" panose="020B0604030504040204" pitchFamily="34" charset="0"/>
              </a:rPr>
              <a:t>)</a:t>
            </a:r>
            <a:r>
              <a:rPr kumimoji="0" lang="zh-CN" altLang="en-US" sz="1400" b="0">
                <a:solidFill>
                  <a:schemeClr val="tx2"/>
                </a:solidFill>
                <a:latin typeface="Tahoma" panose="020B0604030504040204" pitchFamily="34" charset="0"/>
              </a:rPr>
              <a:t>。</a:t>
            </a:r>
            <a:endParaRPr kumimoji="0" lang="en-US" altLang="zh-CN" sz="1400" b="0">
              <a:solidFill>
                <a:schemeClr val="tx2"/>
              </a:solidFill>
              <a:latin typeface="Tahoma" panose="020B0604030504040204" pitchFamily="34" charset="0"/>
            </a:endParaRPr>
          </a:p>
        </p:txBody>
      </p:sp>
      <p:sp>
        <p:nvSpPr>
          <p:cNvPr id="476200" name="AutoShape 4"/>
          <p:cNvSpPr>
            <a:spLocks noChangeArrowheads="1"/>
          </p:cNvSpPr>
          <p:nvPr/>
        </p:nvSpPr>
        <p:spPr bwMode="auto">
          <a:xfrm>
            <a:off x="1765300" y="5476875"/>
            <a:ext cx="1917700" cy="879475"/>
          </a:xfrm>
          <a:prstGeom prst="cloudCallout">
            <a:avLst>
              <a:gd name="adj1" fmla="val -57287"/>
              <a:gd name="adj2" fmla="val 64208"/>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400">
                <a:latin typeface="Tahoma" panose="020B0604030504040204" pitchFamily="34" charset="0"/>
              </a:rPr>
              <a:t>实体集也有超码</a:t>
            </a:r>
            <a:r>
              <a:rPr kumimoji="0" lang="en-US" altLang="zh-CN" sz="1400">
                <a:latin typeface="Tahoma" panose="020B0604030504040204" pitchFamily="34" charset="0"/>
              </a:rPr>
              <a:t>,</a:t>
            </a:r>
            <a:r>
              <a:rPr kumimoji="0" lang="zh-CN" altLang="en-US" sz="1400">
                <a:latin typeface="Tahoma" panose="020B0604030504040204" pitchFamily="34" charset="0"/>
              </a:rPr>
              <a:t>候选码</a:t>
            </a:r>
            <a:r>
              <a:rPr kumimoji="0" lang="en-US" altLang="zh-CN" sz="1400">
                <a:latin typeface="Tahoma" panose="020B0604030504040204" pitchFamily="34" charset="0"/>
              </a:rPr>
              <a:t>,</a:t>
            </a:r>
            <a:r>
              <a:rPr kumimoji="0" lang="zh-CN" altLang="en-US" sz="1400">
                <a:latin typeface="Tahoma" panose="020B0604030504040204" pitchFamily="34" charset="0"/>
              </a:rPr>
              <a:t>主码吗？</a:t>
            </a:r>
          </a:p>
        </p:txBody>
      </p:sp>
      <p:sp>
        <p:nvSpPr>
          <p:cNvPr id="476201" name="Rectangle 41"/>
          <p:cNvSpPr>
            <a:spLocks noChangeArrowheads="1"/>
          </p:cNvSpPr>
          <p:nvPr/>
        </p:nvSpPr>
        <p:spPr bwMode="auto">
          <a:xfrm>
            <a:off x="36513" y="5999163"/>
            <a:ext cx="1447800" cy="430212"/>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400">
                <a:solidFill>
                  <a:schemeClr val="tx2"/>
                </a:solidFill>
                <a:latin typeface="Tahoma" panose="020B0604030504040204" pitchFamily="34" charset="0"/>
              </a:rPr>
              <a:t>有，定义与作用都</a:t>
            </a:r>
          </a:p>
          <a:p>
            <a:pPr algn="ctr">
              <a:spcBef>
                <a:spcPct val="0"/>
              </a:spcBef>
              <a:buFontTx/>
              <a:buNone/>
            </a:pPr>
            <a:r>
              <a:rPr kumimoji="0" lang="zh-CN" altLang="en-US" sz="1400">
                <a:solidFill>
                  <a:schemeClr val="tx2"/>
                </a:solidFill>
                <a:latin typeface="Tahoma" panose="020B0604030504040204" pitchFamily="34" charset="0"/>
              </a:rPr>
              <a:t>与关系模式类似！</a:t>
            </a:r>
          </a:p>
        </p:txBody>
      </p:sp>
      <p:sp>
        <p:nvSpPr>
          <p:cNvPr id="18445" name="矩形 32"/>
          <p:cNvSpPr>
            <a:spLocks noChangeArrowheads="1"/>
          </p:cNvSpPr>
          <p:nvPr/>
        </p:nvSpPr>
        <p:spPr bwMode="auto">
          <a:xfrm>
            <a:off x="55563" y="2219325"/>
            <a:ext cx="1314450" cy="596900"/>
          </a:xfrm>
          <a:prstGeom prst="rect">
            <a:avLst/>
          </a:prstGeom>
          <a:noFill/>
          <a:ln>
            <a:noFill/>
          </a:ln>
        </p:spPr>
        <p:txBody>
          <a:bodyPr wrap="none">
            <a:spAutoFit/>
          </a:bodyPr>
          <a:lstStyle/>
          <a:p>
            <a:pPr algn="ctr">
              <a:spcBef>
                <a:spcPct val="5000"/>
              </a:spcBef>
              <a:tabLst>
                <a:tab pos="3195320" algn="ctr"/>
              </a:tabLst>
              <a:defRPr/>
            </a:pPr>
            <a:r>
              <a:rPr lang="zh-CN" altLang="en-US" sz="1600" dirty="0">
                <a:solidFill>
                  <a:schemeClr val="tx1">
                    <a:lumMod val="50000"/>
                  </a:schemeClr>
                </a:solidFill>
                <a:latin typeface="Times New Roman" panose="02020603050405020304" charset="0"/>
                <a:ea typeface="黑体" panose="02010609060101010101" pitchFamily="49" charset="-122"/>
                <a:cs typeface="黑体" panose="02010609060101010101" pitchFamily="49" charset="-122"/>
              </a:rPr>
              <a:t>案例</a:t>
            </a:r>
            <a:r>
              <a:rPr lang="en-US" altLang="zh-CN" sz="1600" dirty="0">
                <a:solidFill>
                  <a:schemeClr val="tx1">
                    <a:lumMod val="50000"/>
                  </a:schemeClr>
                </a:solidFill>
                <a:latin typeface="Times New Roman" panose="02020603050405020304" charset="0"/>
                <a:ea typeface="黑体" panose="02010609060101010101" pitchFamily="49" charset="-122"/>
                <a:cs typeface="黑体" panose="02010609060101010101" pitchFamily="49" charset="-122"/>
              </a:rPr>
              <a:t>2:</a:t>
            </a:r>
          </a:p>
          <a:p>
            <a:pPr algn="ctr">
              <a:spcBef>
                <a:spcPct val="5000"/>
              </a:spcBef>
              <a:tabLst>
                <a:tab pos="3195320" algn="ctr"/>
              </a:tabLst>
              <a:defRPr/>
            </a:pPr>
            <a:r>
              <a:rPr lang="zh-CN" altLang="en-US" sz="1600" dirty="0">
                <a:solidFill>
                  <a:schemeClr val="tx1">
                    <a:lumMod val="50000"/>
                  </a:schemeClr>
                </a:solidFill>
                <a:latin typeface="黑体" panose="02010609060101010101" pitchFamily="49" charset="-122"/>
                <a:ea typeface="黑体" panose="02010609060101010101" pitchFamily="49" charset="-122"/>
                <a:cs typeface="黑体" panose="02010609060101010101" pitchFamily="49" charset="-122"/>
              </a:rPr>
              <a:t>大学的</a:t>
            </a:r>
            <a:r>
              <a:rPr lang="en-US" altLang="zh-CN" sz="1600" dirty="0">
                <a:solidFill>
                  <a:schemeClr val="tx1">
                    <a:lumMod val="50000"/>
                  </a:schemeClr>
                </a:solidFill>
                <a:latin typeface="黑体" panose="02010609060101010101" pitchFamily="49" charset="-122"/>
                <a:ea typeface="黑体" panose="02010609060101010101" pitchFamily="49" charset="-122"/>
                <a:cs typeface="黑体" panose="02010609060101010101" pitchFamily="49" charset="-122"/>
              </a:rPr>
              <a:t>E-R</a:t>
            </a:r>
            <a:r>
              <a:rPr lang="zh-CN" altLang="en-US" sz="1600" dirty="0">
                <a:solidFill>
                  <a:schemeClr val="tx1">
                    <a:lumMod val="50000"/>
                  </a:schemeClr>
                </a:solidFill>
                <a:latin typeface="黑体" panose="02010609060101010101" pitchFamily="49" charset="-122"/>
                <a:ea typeface="黑体" panose="02010609060101010101" pitchFamily="49" charset="-122"/>
                <a:cs typeface="黑体" panose="02010609060101010101" pitchFamily="49" charset="-122"/>
              </a:rPr>
              <a:t>图</a:t>
            </a:r>
            <a:endParaRPr lang="en-US" altLang="zh-CN" sz="1600" dirty="0">
              <a:solidFill>
                <a:schemeClr val="tx1">
                  <a:lumMod val="50000"/>
                </a:schemeClr>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6191"/>
                                        </p:tgtEl>
                                        <p:attrNameLst>
                                          <p:attrName>style.visibility</p:attrName>
                                        </p:attrNameLst>
                                      </p:cBhvr>
                                      <p:to>
                                        <p:strVal val="visible"/>
                                      </p:to>
                                    </p:set>
                                    <p:animEffect transition="in" filter="blinds(horizontal)">
                                      <p:cBhvr>
                                        <p:cTn id="7" dur="500"/>
                                        <p:tgtEl>
                                          <p:spTgt spid="4761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6200"/>
                                        </p:tgtEl>
                                        <p:attrNameLst>
                                          <p:attrName>style.visibility</p:attrName>
                                        </p:attrNameLst>
                                      </p:cBhvr>
                                      <p:to>
                                        <p:strVal val="visible"/>
                                      </p:to>
                                    </p:set>
                                    <p:animEffect transition="in" filter="blinds(horizontal)">
                                      <p:cBhvr>
                                        <p:cTn id="12" dur="500"/>
                                        <p:tgtEl>
                                          <p:spTgt spid="4762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6201"/>
                                        </p:tgtEl>
                                        <p:attrNameLst>
                                          <p:attrName>style.visibility</p:attrName>
                                        </p:attrNameLst>
                                      </p:cBhvr>
                                      <p:to>
                                        <p:strVal val="visible"/>
                                      </p:to>
                                    </p:set>
                                    <p:animEffect transition="in" filter="blinds(horizontal)">
                                      <p:cBhvr>
                                        <p:cTn id="17" dur="500"/>
                                        <p:tgtEl>
                                          <p:spTgt spid="4762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438"/>
                                        </p:tgtEl>
                                        <p:attrNameLst>
                                          <p:attrName>style.visibility</p:attrName>
                                        </p:attrNameLst>
                                      </p:cBhvr>
                                      <p:to>
                                        <p:strVal val="visible"/>
                                      </p:to>
                                    </p:set>
                                    <p:animEffect transition="in" filter="blinds(horizontal)">
                                      <p:cBhvr>
                                        <p:cTn id="22" dur="500"/>
                                        <p:tgtEl>
                                          <p:spTgt spid="184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6190"/>
                                        </p:tgtEl>
                                        <p:attrNameLst>
                                          <p:attrName>style.visibility</p:attrName>
                                        </p:attrNameLst>
                                      </p:cBhvr>
                                      <p:to>
                                        <p:strVal val="visible"/>
                                      </p:to>
                                    </p:set>
                                    <p:animEffect transition="in" filter="blinds(horizontal)">
                                      <p:cBhvr>
                                        <p:cTn id="27" dur="500"/>
                                        <p:tgtEl>
                                          <p:spTgt spid="476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animBg="1"/>
      <p:bldP spid="476190" grpId="0" animBg="1"/>
      <p:bldP spid="476191" grpId="0" animBg="1"/>
      <p:bldP spid="476200" grpId="0" animBg="1"/>
      <p:bldP spid="47620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7F64E1F4-C4D7-4FAB-866E-B0FDDB06BC6D}" type="slidenum">
              <a:rPr kumimoji="0" lang="zh-CN" altLang="en-US" sz="1400"/>
              <a:t>65</a:t>
            </a:fld>
            <a:endParaRPr kumimoji="0" lang="en-US" altLang="zh-CN" sz="1400"/>
          </a:p>
        </p:txBody>
      </p:sp>
      <p:grpSp>
        <p:nvGrpSpPr>
          <p:cNvPr id="20482" name="Group 2"/>
          <p:cNvGrpSpPr/>
          <p:nvPr/>
        </p:nvGrpSpPr>
        <p:grpSpPr bwMode="auto">
          <a:xfrm>
            <a:off x="107950" y="720725"/>
            <a:ext cx="7453313" cy="5999163"/>
            <a:chOff x="113" y="459"/>
            <a:chExt cx="4695" cy="3779"/>
          </a:xfrm>
        </p:grpSpPr>
        <p:sp>
          <p:nvSpPr>
            <p:cNvPr id="20504" name="Rectangle 5"/>
            <p:cNvSpPr>
              <a:spLocks noChangeArrowheads="1"/>
            </p:cNvSpPr>
            <p:nvPr/>
          </p:nvSpPr>
          <p:spPr bwMode="auto">
            <a:xfrm>
              <a:off x="3210" y="2931"/>
              <a:ext cx="56" cy="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600" b="0">
                <a:solidFill>
                  <a:schemeClr val="accent1"/>
                </a:solidFill>
                <a:latin typeface="Helvetica" panose="020B0604020202020204" pitchFamily="34" charset="0"/>
                <a:ea typeface="MS PGothic" panose="020B0600070205080204" pitchFamily="34" charset="-128"/>
              </a:endParaRPr>
            </a:p>
          </p:txBody>
        </p:sp>
        <p:pic>
          <p:nvPicPr>
            <p:cNvPr id="2050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459"/>
              <a:ext cx="4695" cy="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6" name="Rectangle 5"/>
            <p:cNvSpPr>
              <a:spLocks noChangeArrowheads="1"/>
            </p:cNvSpPr>
            <p:nvPr/>
          </p:nvSpPr>
          <p:spPr bwMode="auto">
            <a:xfrm>
              <a:off x="2925" y="504"/>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部门</a:t>
              </a:r>
            </a:p>
          </p:txBody>
        </p:sp>
        <p:sp>
          <p:nvSpPr>
            <p:cNvPr id="20507" name="Rectangle 6"/>
            <p:cNvSpPr>
              <a:spLocks noChangeArrowheads="1"/>
            </p:cNvSpPr>
            <p:nvPr/>
          </p:nvSpPr>
          <p:spPr bwMode="auto">
            <a:xfrm>
              <a:off x="1032" y="1366"/>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教师</a:t>
              </a:r>
            </a:p>
          </p:txBody>
        </p:sp>
        <p:sp>
          <p:nvSpPr>
            <p:cNvPr id="20508" name="Rectangle 7"/>
            <p:cNvSpPr>
              <a:spLocks noChangeArrowheads="1"/>
            </p:cNvSpPr>
            <p:nvPr/>
          </p:nvSpPr>
          <p:spPr bwMode="auto">
            <a:xfrm>
              <a:off x="295" y="272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课程信息</a:t>
              </a:r>
            </a:p>
          </p:txBody>
        </p:sp>
        <p:sp>
          <p:nvSpPr>
            <p:cNvPr id="20509" name="Rectangle 8"/>
            <p:cNvSpPr>
              <a:spLocks noChangeArrowheads="1"/>
            </p:cNvSpPr>
            <p:nvPr/>
          </p:nvSpPr>
          <p:spPr bwMode="auto">
            <a:xfrm>
              <a:off x="2464" y="263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开课安排</a:t>
              </a:r>
            </a:p>
          </p:txBody>
        </p:sp>
        <p:sp>
          <p:nvSpPr>
            <p:cNvPr id="20510" name="Rectangle 9"/>
            <p:cNvSpPr>
              <a:spLocks noChangeArrowheads="1"/>
            </p:cNvSpPr>
            <p:nvPr/>
          </p:nvSpPr>
          <p:spPr bwMode="auto">
            <a:xfrm>
              <a:off x="2744" y="3723"/>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教室</a:t>
              </a:r>
            </a:p>
          </p:txBody>
        </p:sp>
        <p:sp>
          <p:nvSpPr>
            <p:cNvPr id="20511" name="Rectangle 10"/>
            <p:cNvSpPr>
              <a:spLocks noChangeArrowheads="1"/>
            </p:cNvSpPr>
            <p:nvPr/>
          </p:nvSpPr>
          <p:spPr bwMode="auto">
            <a:xfrm>
              <a:off x="4359" y="272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开课时段</a:t>
              </a:r>
            </a:p>
          </p:txBody>
        </p:sp>
        <p:sp>
          <p:nvSpPr>
            <p:cNvPr id="20512" name="Rectangle 11"/>
            <p:cNvSpPr>
              <a:spLocks noChangeArrowheads="1"/>
            </p:cNvSpPr>
            <p:nvPr/>
          </p:nvSpPr>
          <p:spPr bwMode="auto">
            <a:xfrm>
              <a:off x="4105" y="1366"/>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学生</a:t>
              </a:r>
            </a:p>
          </p:txBody>
        </p:sp>
        <p:sp>
          <p:nvSpPr>
            <p:cNvPr id="20513" name="Rectangle 12"/>
            <p:cNvSpPr>
              <a:spLocks noChangeArrowheads="1"/>
            </p:cNvSpPr>
            <p:nvPr/>
          </p:nvSpPr>
          <p:spPr bwMode="auto">
            <a:xfrm>
              <a:off x="251" y="799"/>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开课部门</a:t>
              </a:r>
            </a:p>
          </p:txBody>
        </p:sp>
        <p:sp>
          <p:nvSpPr>
            <p:cNvPr id="20514" name="Rectangle 13"/>
            <p:cNvSpPr>
              <a:spLocks noChangeArrowheads="1"/>
            </p:cNvSpPr>
            <p:nvPr/>
          </p:nvSpPr>
          <p:spPr bwMode="auto">
            <a:xfrm>
              <a:off x="1261" y="798"/>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教师所在部门</a:t>
              </a:r>
            </a:p>
          </p:txBody>
        </p:sp>
        <p:sp>
          <p:nvSpPr>
            <p:cNvPr id="20515" name="Rectangle 14"/>
            <p:cNvSpPr>
              <a:spLocks noChangeArrowheads="1"/>
            </p:cNvSpPr>
            <p:nvPr/>
          </p:nvSpPr>
          <p:spPr bwMode="auto">
            <a:xfrm>
              <a:off x="2494" y="1366"/>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指导教师</a:t>
              </a:r>
            </a:p>
          </p:txBody>
        </p:sp>
        <p:sp>
          <p:nvSpPr>
            <p:cNvPr id="20516" name="Rectangle 15"/>
            <p:cNvSpPr>
              <a:spLocks noChangeArrowheads="1"/>
            </p:cNvSpPr>
            <p:nvPr/>
          </p:nvSpPr>
          <p:spPr bwMode="auto">
            <a:xfrm>
              <a:off x="3438" y="775"/>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学生所属部门</a:t>
              </a:r>
            </a:p>
          </p:txBody>
        </p:sp>
        <p:sp>
          <p:nvSpPr>
            <p:cNvPr id="20517" name="Rectangle 16"/>
            <p:cNvSpPr>
              <a:spLocks noChangeArrowheads="1"/>
            </p:cNvSpPr>
            <p:nvPr/>
          </p:nvSpPr>
          <p:spPr bwMode="auto">
            <a:xfrm>
              <a:off x="1451" y="2500"/>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承担教学</a:t>
              </a:r>
            </a:p>
          </p:txBody>
        </p:sp>
        <p:sp>
          <p:nvSpPr>
            <p:cNvPr id="20518" name="Rectangle 17"/>
            <p:cNvSpPr>
              <a:spLocks noChangeArrowheads="1"/>
            </p:cNvSpPr>
            <p:nvPr/>
          </p:nvSpPr>
          <p:spPr bwMode="auto">
            <a:xfrm>
              <a:off x="1446" y="3271"/>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开课内容</a:t>
              </a:r>
            </a:p>
          </p:txBody>
        </p:sp>
        <p:sp>
          <p:nvSpPr>
            <p:cNvPr id="20519" name="Rectangle 18"/>
            <p:cNvSpPr>
              <a:spLocks noChangeArrowheads="1"/>
            </p:cNvSpPr>
            <p:nvPr/>
          </p:nvSpPr>
          <p:spPr bwMode="auto">
            <a:xfrm>
              <a:off x="3464" y="3249"/>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开课时间</a:t>
              </a:r>
            </a:p>
          </p:txBody>
        </p:sp>
        <p:sp>
          <p:nvSpPr>
            <p:cNvPr id="20520" name="Rectangle 19"/>
            <p:cNvSpPr>
              <a:spLocks noChangeArrowheads="1"/>
            </p:cNvSpPr>
            <p:nvPr/>
          </p:nvSpPr>
          <p:spPr bwMode="auto">
            <a:xfrm>
              <a:off x="3510" y="2478"/>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课程任务</a:t>
              </a:r>
            </a:p>
          </p:txBody>
        </p:sp>
        <p:sp>
          <p:nvSpPr>
            <p:cNvPr id="20521" name="Rectangle 20"/>
            <p:cNvSpPr>
              <a:spLocks noChangeArrowheads="1"/>
            </p:cNvSpPr>
            <p:nvPr/>
          </p:nvSpPr>
          <p:spPr bwMode="auto">
            <a:xfrm>
              <a:off x="539" y="356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先修课程</a:t>
              </a:r>
            </a:p>
          </p:txBody>
        </p:sp>
        <p:sp>
          <p:nvSpPr>
            <p:cNvPr id="20522" name="Rectangle 21"/>
            <p:cNvSpPr>
              <a:spLocks noChangeArrowheads="1"/>
            </p:cNvSpPr>
            <p:nvPr/>
          </p:nvSpPr>
          <p:spPr bwMode="auto">
            <a:xfrm>
              <a:off x="2948" y="3453"/>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开课地点</a:t>
              </a:r>
            </a:p>
          </p:txBody>
        </p:sp>
      </p:grpSp>
      <p:sp>
        <p:nvSpPr>
          <p:cNvPr id="20483" name="Rectangle 22"/>
          <p:cNvSpPr>
            <a:spLocks noChangeArrowheads="1"/>
          </p:cNvSpPr>
          <p:nvPr/>
        </p:nvSpPr>
        <p:spPr bwMode="auto">
          <a:xfrm>
            <a:off x="303213" y="166688"/>
            <a:ext cx="44434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800">
                <a:latin typeface="Tahoma" panose="020B0604030504040204" pitchFamily="34" charset="0"/>
              </a:rPr>
              <a:t> </a:t>
            </a:r>
            <a:r>
              <a:rPr kumimoji="0" lang="en-US" altLang="zh-CN" sz="2800">
                <a:solidFill>
                  <a:schemeClr val="tx2"/>
                </a:solidFill>
                <a:latin typeface="黑体" panose="02010609060101010101" pitchFamily="49" charset="-122"/>
                <a:ea typeface="黑体" panose="02010609060101010101" pitchFamily="49" charset="-122"/>
              </a:rPr>
              <a:t>2.</a:t>
            </a:r>
            <a:r>
              <a:rPr kumimoji="0" lang="zh-CN" altLang="en-US" sz="2800">
                <a:solidFill>
                  <a:schemeClr val="tx2"/>
                </a:solidFill>
                <a:latin typeface="黑体" panose="02010609060101010101" pitchFamily="49" charset="-122"/>
                <a:ea typeface="黑体" panose="02010609060101010101" pitchFamily="49" charset="-122"/>
              </a:rPr>
              <a:t>实体集</a:t>
            </a:r>
            <a:r>
              <a:rPr kumimoji="0" lang="en-US" altLang="zh-CN" sz="2800">
                <a:solidFill>
                  <a:schemeClr val="tx2"/>
                </a:solidFill>
                <a:latin typeface="黑体" panose="02010609060101010101" pitchFamily="49" charset="-122"/>
                <a:ea typeface="黑体" panose="02010609060101010101" pitchFamily="49" charset="-122"/>
              </a:rPr>
              <a:t>&amp;</a:t>
            </a:r>
            <a:r>
              <a:rPr kumimoji="0" lang="zh-CN" altLang="en-US" sz="2800">
                <a:solidFill>
                  <a:schemeClr val="tx2"/>
                </a:solidFill>
                <a:latin typeface="黑体" panose="02010609060101010101" pitchFamily="49" charset="-122"/>
                <a:ea typeface="黑体" panose="02010609060101010101" pitchFamily="49" charset="-122"/>
              </a:rPr>
              <a:t>联系集 </a:t>
            </a:r>
          </a:p>
        </p:txBody>
      </p:sp>
      <p:sp>
        <p:nvSpPr>
          <p:cNvPr id="20484" name="Rectangle 23"/>
          <p:cNvSpPr>
            <a:spLocks noChangeArrowheads="1"/>
          </p:cNvSpPr>
          <p:nvPr/>
        </p:nvSpPr>
        <p:spPr bwMode="auto">
          <a:xfrm>
            <a:off x="1344613" y="47625"/>
            <a:ext cx="77724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400">
                <a:solidFill>
                  <a:schemeClr val="tx2"/>
                </a:solidFill>
                <a:latin typeface="黑体" panose="02010609060101010101" pitchFamily="49" charset="-122"/>
                <a:ea typeface="黑体" panose="02010609060101010101" pitchFamily="49" charset="-122"/>
              </a:rPr>
              <a:t>二 实体</a:t>
            </a:r>
            <a:r>
              <a:rPr kumimoji="0" lang="en-US" altLang="zh-CN" sz="2400">
                <a:solidFill>
                  <a:schemeClr val="tx2"/>
                </a:solidFill>
                <a:latin typeface="黑体" panose="02010609060101010101" pitchFamily="49" charset="-122"/>
                <a:ea typeface="黑体" panose="02010609060101010101" pitchFamily="49" charset="-122"/>
              </a:rPr>
              <a:t>-</a:t>
            </a:r>
            <a:r>
              <a:rPr kumimoji="0" lang="zh-CN" altLang="en-US" sz="2400">
                <a:solidFill>
                  <a:schemeClr val="tx2"/>
                </a:solidFill>
                <a:latin typeface="黑体" panose="02010609060101010101" pitchFamily="49" charset="-122"/>
                <a:ea typeface="黑体" panose="02010609060101010101" pitchFamily="49" charset="-122"/>
              </a:rPr>
              <a:t>联系模型</a:t>
            </a:r>
          </a:p>
        </p:txBody>
      </p:sp>
      <p:sp>
        <p:nvSpPr>
          <p:cNvPr id="479261" name="AutoShape 4"/>
          <p:cNvSpPr>
            <a:spLocks noChangeArrowheads="1"/>
          </p:cNvSpPr>
          <p:nvPr/>
        </p:nvSpPr>
        <p:spPr bwMode="auto">
          <a:xfrm>
            <a:off x="6381750" y="5508625"/>
            <a:ext cx="2347913" cy="965200"/>
          </a:xfrm>
          <a:prstGeom prst="cloudCallout">
            <a:avLst>
              <a:gd name="adj1" fmla="val 54981"/>
              <a:gd name="adj2" fmla="val 48028"/>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联系集上也可以有属性，表示何意？</a:t>
            </a:r>
          </a:p>
        </p:txBody>
      </p:sp>
      <p:sp>
        <p:nvSpPr>
          <p:cNvPr id="479262" name="AutoShape 30">
            <a:hlinkClick r:id="rId4" action="ppaction://hlinksldjump" highlightClick="1"/>
          </p:cNvPr>
          <p:cNvSpPr>
            <a:spLocks noChangeArrowheads="1"/>
          </p:cNvSpPr>
          <p:nvPr/>
        </p:nvSpPr>
        <p:spPr bwMode="auto">
          <a:xfrm>
            <a:off x="8763000" y="6613525"/>
            <a:ext cx="223838" cy="171450"/>
          </a:xfrm>
          <a:prstGeom prst="actionButtonForwardNext">
            <a:avLst/>
          </a:prstGeom>
          <a:solidFill>
            <a:srgbClr val="FF9900">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sp>
        <p:nvSpPr>
          <p:cNvPr id="20487" name="Rectangle 31"/>
          <p:cNvSpPr>
            <a:spLocks noChangeArrowheads="1"/>
          </p:cNvSpPr>
          <p:nvPr/>
        </p:nvSpPr>
        <p:spPr bwMode="auto">
          <a:xfrm>
            <a:off x="7191375" y="2619375"/>
            <a:ext cx="175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000" b="0">
                <a:latin typeface="Tahoma" panose="020B0604030504040204" pitchFamily="34" charset="0"/>
              </a:rPr>
              <a:t>(</a:t>
            </a:r>
            <a:r>
              <a:rPr kumimoji="0" lang="zh-CN" altLang="en-US" sz="2000" b="0">
                <a:latin typeface="Tahoma" panose="020B0604030504040204" pitchFamily="34" charset="0"/>
                <a:hlinkClick r:id="rId5" action="ppaction://hlinksldjump"/>
              </a:rPr>
              <a:t>示例及分析</a:t>
            </a:r>
            <a:r>
              <a:rPr kumimoji="0" lang="en-US" altLang="zh-CN" sz="2000" b="0">
                <a:latin typeface="Tahoma" panose="020B0604030504040204" pitchFamily="34" charset="0"/>
              </a:rPr>
              <a:t>)</a:t>
            </a:r>
            <a:endParaRPr kumimoji="0" lang="zh-CN" altLang="en-US" sz="2000" b="0">
              <a:latin typeface="Tahoma" panose="020B0604030504040204" pitchFamily="34" charset="0"/>
            </a:endParaRPr>
          </a:p>
        </p:txBody>
      </p:sp>
      <p:sp>
        <p:nvSpPr>
          <p:cNvPr id="20488" name="AutoShape 4"/>
          <p:cNvSpPr>
            <a:spLocks noChangeArrowheads="1"/>
          </p:cNvSpPr>
          <p:nvPr/>
        </p:nvSpPr>
        <p:spPr bwMode="auto">
          <a:xfrm>
            <a:off x="7000875" y="1127125"/>
            <a:ext cx="1943100" cy="1089025"/>
          </a:xfrm>
          <a:prstGeom prst="cloudCallout">
            <a:avLst>
              <a:gd name="adj1" fmla="val 54116"/>
              <a:gd name="adj2" fmla="val 79741"/>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实体集</a:t>
            </a:r>
            <a:r>
              <a:rPr kumimoji="0" lang="en-US" altLang="zh-CN" sz="1600">
                <a:latin typeface="Tahoma" panose="020B0604030504040204" pitchFamily="34" charset="0"/>
              </a:rPr>
              <a:t>&amp;</a:t>
            </a:r>
            <a:r>
              <a:rPr kumimoji="0" lang="zh-CN" altLang="en-US" sz="1600">
                <a:latin typeface="Tahoma" panose="020B0604030504040204" pitchFamily="34" charset="0"/>
              </a:rPr>
              <a:t>联系集分别指什么？</a:t>
            </a:r>
          </a:p>
        </p:txBody>
      </p:sp>
      <p:grpSp>
        <p:nvGrpSpPr>
          <p:cNvPr id="3" name="Group 36"/>
          <p:cNvGrpSpPr/>
          <p:nvPr/>
        </p:nvGrpSpPr>
        <p:grpSpPr bwMode="auto">
          <a:xfrm>
            <a:off x="7407275" y="3824288"/>
            <a:ext cx="1655763" cy="982662"/>
            <a:chOff x="4666" y="2409"/>
            <a:chExt cx="1043" cy="619"/>
          </a:xfrm>
        </p:grpSpPr>
        <p:sp>
          <p:nvSpPr>
            <p:cNvPr id="20502" name="Line 33"/>
            <p:cNvSpPr>
              <a:spLocks noChangeShapeType="1"/>
            </p:cNvSpPr>
            <p:nvPr/>
          </p:nvSpPr>
          <p:spPr bwMode="auto">
            <a:xfrm flipH="1" flipV="1">
              <a:off x="4666" y="2409"/>
              <a:ext cx="206" cy="125"/>
            </a:xfrm>
            <a:prstGeom prst="line">
              <a:avLst/>
            </a:prstGeom>
            <a:noFill/>
            <a:ln w="19050">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0503" name="Rectangle 34"/>
            <p:cNvSpPr>
              <a:spLocks noChangeArrowheads="1"/>
            </p:cNvSpPr>
            <p:nvPr/>
          </p:nvSpPr>
          <p:spPr bwMode="auto">
            <a:xfrm>
              <a:off x="4804" y="2563"/>
              <a:ext cx="905" cy="46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solidFill>
                    <a:schemeClr val="tx2"/>
                  </a:solidFill>
                  <a:latin typeface="Tahoma" panose="020B0604030504040204" pitchFamily="34" charset="0"/>
                </a:rPr>
                <a:t>可以带属性！</a:t>
              </a:r>
            </a:p>
            <a:p>
              <a:pPr>
                <a:spcBef>
                  <a:spcPct val="0"/>
                </a:spcBef>
                <a:buFontTx/>
                <a:buNone/>
              </a:pPr>
              <a:r>
                <a:rPr kumimoji="0" lang="zh-CN" altLang="en-US" sz="1600" b="0">
                  <a:solidFill>
                    <a:schemeClr val="tx2"/>
                  </a:solidFill>
                  <a:latin typeface="Tahoma" panose="020B0604030504040204" pitchFamily="34" charset="0"/>
                </a:rPr>
                <a:t>表示联系的特征</a:t>
              </a:r>
            </a:p>
            <a:p>
              <a:pPr>
                <a:spcBef>
                  <a:spcPct val="0"/>
                </a:spcBef>
                <a:buFontTx/>
                <a:buNone/>
              </a:pPr>
              <a:r>
                <a:rPr kumimoji="0" lang="zh-CN" altLang="en-US" sz="1600" b="0">
                  <a:solidFill>
                    <a:schemeClr val="tx2"/>
                  </a:solidFill>
                  <a:latin typeface="Tahoma" panose="020B0604030504040204" pitchFamily="34" charset="0"/>
                </a:rPr>
                <a:t>（与联系相关）</a:t>
              </a:r>
              <a:endParaRPr kumimoji="0" lang="en-US" altLang="zh-CN" sz="1600" b="0">
                <a:solidFill>
                  <a:schemeClr val="tx2"/>
                </a:solidFill>
                <a:latin typeface="Tahoma" panose="020B0604030504040204" pitchFamily="34" charset="0"/>
              </a:endParaRPr>
            </a:p>
          </p:txBody>
        </p:sp>
      </p:grpSp>
      <p:grpSp>
        <p:nvGrpSpPr>
          <p:cNvPr id="5" name="组 4"/>
          <p:cNvGrpSpPr/>
          <p:nvPr/>
        </p:nvGrpSpPr>
        <p:grpSpPr bwMode="auto">
          <a:xfrm>
            <a:off x="293688" y="2967038"/>
            <a:ext cx="4700587" cy="3543300"/>
            <a:chOff x="293688" y="2967038"/>
            <a:chExt cx="4700587" cy="3542686"/>
          </a:xfrm>
        </p:grpSpPr>
        <p:grpSp>
          <p:nvGrpSpPr>
            <p:cNvPr id="20492" name="Group 47"/>
            <p:cNvGrpSpPr/>
            <p:nvPr/>
          </p:nvGrpSpPr>
          <p:grpSpPr bwMode="auto">
            <a:xfrm>
              <a:off x="293688" y="2967038"/>
              <a:ext cx="4700587" cy="3128962"/>
              <a:chOff x="185" y="1869"/>
              <a:chExt cx="2961" cy="1971"/>
            </a:xfrm>
          </p:grpSpPr>
          <p:grpSp>
            <p:nvGrpSpPr>
              <p:cNvPr id="20494" name="Group 45"/>
              <p:cNvGrpSpPr/>
              <p:nvPr/>
            </p:nvGrpSpPr>
            <p:grpSpPr bwMode="auto">
              <a:xfrm>
                <a:off x="2293" y="1869"/>
                <a:ext cx="527" cy="517"/>
                <a:chOff x="2293" y="1869"/>
                <a:chExt cx="527" cy="517"/>
              </a:xfrm>
            </p:grpSpPr>
            <p:grpSp>
              <p:nvGrpSpPr>
                <p:cNvPr id="20498" name="Group 38"/>
                <p:cNvGrpSpPr/>
                <p:nvPr/>
              </p:nvGrpSpPr>
              <p:grpSpPr bwMode="auto">
                <a:xfrm>
                  <a:off x="2466" y="1869"/>
                  <a:ext cx="354" cy="310"/>
                  <a:chOff x="2466" y="1869"/>
                  <a:chExt cx="354" cy="310"/>
                </a:xfrm>
              </p:grpSpPr>
              <p:sp>
                <p:nvSpPr>
                  <p:cNvPr id="20500" name="Rectangle 39"/>
                  <p:cNvSpPr>
                    <a:spLocks noChangeArrowheads="1"/>
                  </p:cNvSpPr>
                  <p:nvPr/>
                </p:nvSpPr>
                <p:spPr bwMode="auto">
                  <a:xfrm>
                    <a:off x="2466" y="2058"/>
                    <a:ext cx="354" cy="121"/>
                  </a:xfrm>
                  <a:prstGeom prst="rect">
                    <a:avLst/>
                  </a:prstGeom>
                  <a:noFill/>
                  <a:ln w="9525">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200" b="0" i="1">
                        <a:solidFill>
                          <a:srgbClr val="0066FF"/>
                        </a:solidFill>
                        <a:latin typeface="Tahoma" panose="020B0604030504040204" pitchFamily="34" charset="0"/>
                      </a:rPr>
                      <a:t>  Date   </a:t>
                    </a:r>
                    <a:endParaRPr kumimoji="0" lang="zh-CN" altLang="en-US" sz="1200" b="0" i="1">
                      <a:solidFill>
                        <a:srgbClr val="0066FF"/>
                      </a:solidFill>
                      <a:latin typeface="Tahoma" panose="020B0604030504040204" pitchFamily="34" charset="0"/>
                    </a:endParaRPr>
                  </a:p>
                </p:txBody>
              </p:sp>
              <p:sp>
                <p:nvSpPr>
                  <p:cNvPr id="20501" name="Line 40"/>
                  <p:cNvSpPr>
                    <a:spLocks noChangeShapeType="1"/>
                  </p:cNvSpPr>
                  <p:nvPr/>
                </p:nvSpPr>
                <p:spPr bwMode="auto">
                  <a:xfrm>
                    <a:off x="2657" y="1869"/>
                    <a:ext cx="0" cy="180"/>
                  </a:xfrm>
                  <a:prstGeom prst="line">
                    <a:avLst/>
                  </a:prstGeom>
                  <a:noFill/>
                  <a:ln w="9525">
                    <a:solidFill>
                      <a:srgbClr val="0066FF"/>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0499" name="Line 42"/>
                <p:cNvSpPr>
                  <a:spLocks noChangeShapeType="1"/>
                </p:cNvSpPr>
                <p:nvPr/>
              </p:nvSpPr>
              <p:spPr bwMode="auto">
                <a:xfrm flipH="1">
                  <a:off x="2293" y="2255"/>
                  <a:ext cx="196" cy="131"/>
                </a:xfrm>
                <a:prstGeom prst="line">
                  <a:avLst/>
                </a:prstGeom>
                <a:noFill/>
                <a:ln w="19050">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0495" name="Group 46"/>
              <p:cNvGrpSpPr/>
              <p:nvPr/>
            </p:nvGrpSpPr>
            <p:grpSpPr bwMode="auto">
              <a:xfrm>
                <a:off x="185" y="2436"/>
                <a:ext cx="2961" cy="1404"/>
                <a:chOff x="185" y="2436"/>
                <a:chExt cx="2961" cy="1404"/>
              </a:xfrm>
            </p:grpSpPr>
            <p:pic>
              <p:nvPicPr>
                <p:cNvPr id="2049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 y="2436"/>
                  <a:ext cx="2961" cy="14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497" name="Rectangle 44"/>
                <p:cNvSpPr>
                  <a:spLocks noChangeArrowheads="1"/>
                </p:cNvSpPr>
                <p:nvPr/>
              </p:nvSpPr>
              <p:spPr bwMode="auto">
                <a:xfrm>
                  <a:off x="1171" y="3693"/>
                  <a:ext cx="92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sym typeface="Symbol" panose="05050102010706020507" pitchFamily="18" charset="2"/>
                    </a:rPr>
                    <a:t>带属性</a:t>
                  </a:r>
                  <a:r>
                    <a:rPr kumimoji="0" lang="en-US" altLang="zh-CN" sz="1200">
                      <a:solidFill>
                        <a:srgbClr val="0066FF"/>
                      </a:solidFill>
                      <a:latin typeface="Tahoma" panose="020B0604030504040204" pitchFamily="34" charset="0"/>
                      <a:sym typeface="Symbol" panose="05050102010706020507" pitchFamily="18" charset="2"/>
                    </a:rPr>
                    <a:t>advisor</a:t>
                  </a:r>
                  <a:r>
                    <a:rPr kumimoji="0" lang="zh-CN" altLang="en-US" sz="1200">
                      <a:solidFill>
                        <a:srgbClr val="0066FF"/>
                      </a:solidFill>
                      <a:latin typeface="Tahoma" panose="020B0604030504040204" pitchFamily="34" charset="0"/>
                      <a:sym typeface="Symbol" panose="05050102010706020507" pitchFamily="18" charset="2"/>
                    </a:rPr>
                    <a:t>的实例</a:t>
                  </a:r>
                </a:p>
              </p:txBody>
            </p:sp>
          </p:grpSp>
        </p:grpSp>
        <p:sp>
          <p:nvSpPr>
            <p:cNvPr id="20493" name="矩形 41"/>
            <p:cNvSpPr>
              <a:spLocks noChangeArrowheads="1"/>
            </p:cNvSpPr>
            <p:nvPr/>
          </p:nvSpPr>
          <p:spPr bwMode="auto">
            <a:xfrm>
              <a:off x="1958107" y="6140450"/>
              <a:ext cx="941283" cy="36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charset="0"/>
                  <a:ea typeface="黑体" panose="02010609060101010101" pitchFamily="49" charset="-122"/>
                </a:rPr>
                <a:t>案例</a:t>
              </a:r>
              <a:r>
                <a:rPr kumimoji="0" lang="en-US" altLang="zh-CN" sz="1800">
                  <a:solidFill>
                    <a:srgbClr val="2A2A39"/>
                  </a:solidFill>
                  <a:latin typeface="Times New Roman" panose="02020603050405020304" charset="0"/>
                  <a:ea typeface="黑体" panose="02010609060101010101" pitchFamily="49" charset="-122"/>
                </a:rPr>
                <a:t>3.c</a:t>
              </a:r>
            </a:p>
          </p:txBody>
        </p:sp>
      </p:grpSp>
      <p:sp>
        <p:nvSpPr>
          <p:cNvPr id="20491" name="矩形 1"/>
          <p:cNvSpPr>
            <a:spLocks noChangeArrowheads="1"/>
          </p:cNvSpPr>
          <p:nvPr/>
        </p:nvSpPr>
        <p:spPr bwMode="auto">
          <a:xfrm>
            <a:off x="-47625" y="2019300"/>
            <a:ext cx="15716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600">
                <a:solidFill>
                  <a:srgbClr val="2A2A39"/>
                </a:solidFill>
                <a:latin typeface="Times New Roman" panose="02020603050405020304" charset="0"/>
                <a:ea typeface="黑体" panose="02010609060101010101" pitchFamily="49" charset="-122"/>
              </a:rPr>
              <a:t>案例</a:t>
            </a:r>
            <a:r>
              <a:rPr kumimoji="0" lang="zh-CN" altLang="zh-CN" sz="1600">
                <a:solidFill>
                  <a:srgbClr val="2A2A39"/>
                </a:solidFill>
                <a:latin typeface="Times New Roman" panose="02020603050405020304" charset="0"/>
                <a:ea typeface="黑体" panose="02010609060101010101" pitchFamily="49" charset="-122"/>
              </a:rPr>
              <a:t>2</a:t>
            </a:r>
            <a:r>
              <a:rPr kumimoji="0" lang="en-US" altLang="zh-CN" sz="1600">
                <a:solidFill>
                  <a:srgbClr val="2A2A39"/>
                </a:solidFill>
                <a:latin typeface="Times New Roman" panose="02020603050405020304" charset="0"/>
                <a:ea typeface="黑体" panose="02010609060101010101" pitchFamily="49" charset="-122"/>
              </a:rPr>
              <a:t>:</a:t>
            </a:r>
          </a:p>
          <a:p>
            <a:pPr algn="ctr">
              <a:spcBef>
                <a:spcPct val="5000"/>
              </a:spcBef>
              <a:buFontTx/>
              <a:buNone/>
            </a:pPr>
            <a:r>
              <a:rPr kumimoji="0" lang="zh-CN" altLang="en-US" sz="1600">
                <a:solidFill>
                  <a:srgbClr val="2A2A39"/>
                </a:solidFill>
                <a:latin typeface="黑体" panose="02010609060101010101" pitchFamily="49" charset="-122"/>
                <a:ea typeface="黑体" panose="02010609060101010101" pitchFamily="49" charset="-122"/>
              </a:rPr>
              <a:t>大学的</a:t>
            </a:r>
            <a:r>
              <a:rPr kumimoji="0" lang="en-US" altLang="zh-CN" sz="1600">
                <a:solidFill>
                  <a:srgbClr val="2A2A39"/>
                </a:solidFill>
                <a:latin typeface="黑体" panose="02010609060101010101" pitchFamily="49" charset="-122"/>
                <a:ea typeface="黑体" panose="02010609060101010101" pitchFamily="49" charset="-122"/>
              </a:rPr>
              <a:t>E-R</a:t>
            </a:r>
            <a:r>
              <a:rPr kumimoji="0" lang="zh-CN" altLang="en-US" sz="1600">
                <a:solidFill>
                  <a:srgbClr val="2A2A39"/>
                </a:solidFill>
                <a:latin typeface="黑体" panose="02010609060101010101" pitchFamily="49" charset="-122"/>
                <a:ea typeface="黑体" panose="02010609060101010101" pitchFamily="49" charset="-122"/>
              </a:rPr>
              <a:t>图</a:t>
            </a:r>
            <a:endParaRPr kumimoji="0" lang="zh-CN" altLang="en-US" sz="1600">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9261"/>
                                        </p:tgtEl>
                                        <p:attrNameLst>
                                          <p:attrName>style.visibility</p:attrName>
                                        </p:attrNameLst>
                                      </p:cBhvr>
                                      <p:to>
                                        <p:strVal val="visible"/>
                                      </p:to>
                                    </p:set>
                                    <p:animEffect transition="in" filter="blinds(horizontal)">
                                      <p:cBhvr>
                                        <p:cTn id="7" dur="500"/>
                                        <p:tgtEl>
                                          <p:spTgt spid="4792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9262"/>
                                        </p:tgtEl>
                                        <p:attrNameLst>
                                          <p:attrName>style.visibility</p:attrName>
                                        </p:attrNameLst>
                                      </p:cBhvr>
                                      <p:to>
                                        <p:strVal val="visible"/>
                                      </p:to>
                                    </p:set>
                                    <p:animEffect transition="in" filter="blinds(horizontal)">
                                      <p:cBhvr>
                                        <p:cTn id="22" dur="500"/>
                                        <p:tgtEl>
                                          <p:spTgt spid="479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61" grpId="0" animBg="1"/>
      <p:bldP spid="47926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921118B-73A6-406E-9C38-D2BC33FF1CFC}" type="slidenum">
              <a:rPr kumimoji="0" lang="zh-CN" altLang="en-US" sz="1400"/>
              <a:t>66</a:t>
            </a:fld>
            <a:endParaRPr kumimoji="0" lang="en-US" altLang="zh-CN" sz="1400"/>
          </a:p>
        </p:txBody>
      </p:sp>
      <p:sp>
        <p:nvSpPr>
          <p:cNvPr id="22530" name="Rectangle 2"/>
          <p:cNvSpPr>
            <a:spLocks noGrp="1" noChangeArrowheads="1"/>
          </p:cNvSpPr>
          <p:nvPr>
            <p:ph type="title"/>
          </p:nvPr>
        </p:nvSpPr>
        <p:spPr>
          <a:xfrm>
            <a:off x="1092200" y="0"/>
            <a:ext cx="7772400" cy="617538"/>
          </a:xfrm>
        </p:spPr>
        <p:txBody>
          <a:bodyPr/>
          <a:lstStyle/>
          <a:p>
            <a:pPr algn="r"/>
            <a:r>
              <a:rPr lang="en-US" altLang="zh-CN" sz="2400"/>
              <a:t> </a:t>
            </a:r>
            <a:r>
              <a:rPr lang="en-US" altLang="zh-CN" sz="24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实体集</a:t>
            </a:r>
            <a:r>
              <a:rPr lang="en-US" altLang="zh-CN" sz="2400">
                <a:latin typeface="黑体" panose="02010609060101010101" pitchFamily="49" charset="-122"/>
                <a:ea typeface="黑体" panose="02010609060101010101" pitchFamily="49" charset="-122"/>
              </a:rPr>
              <a:t>&amp;</a:t>
            </a:r>
            <a:r>
              <a:rPr lang="zh-CN" altLang="en-US" sz="2400">
                <a:latin typeface="黑体" panose="02010609060101010101" pitchFamily="49" charset="-122"/>
                <a:ea typeface="黑体" panose="02010609060101010101" pitchFamily="49" charset="-122"/>
              </a:rPr>
              <a:t>联系集 </a:t>
            </a:r>
          </a:p>
        </p:txBody>
      </p:sp>
      <p:sp>
        <p:nvSpPr>
          <p:cNvPr id="22531" name="Rectangle 24"/>
          <p:cNvSpPr>
            <a:spLocks noChangeArrowheads="1"/>
          </p:cNvSpPr>
          <p:nvPr/>
        </p:nvSpPr>
        <p:spPr bwMode="auto">
          <a:xfrm>
            <a:off x="230188" y="969963"/>
            <a:ext cx="319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a:solidFill>
                  <a:schemeClr val="tx2"/>
                </a:solidFill>
                <a:latin typeface="黑体" panose="02010609060101010101" pitchFamily="49" charset="-122"/>
                <a:ea typeface="黑体" panose="02010609060101010101" pitchFamily="49" charset="-122"/>
              </a:rPr>
              <a:t> </a:t>
            </a:r>
            <a:r>
              <a:rPr kumimoji="0" lang="zh-CN" altLang="en-US" sz="2400">
                <a:solidFill>
                  <a:schemeClr val="tx2"/>
                </a:solidFill>
                <a:latin typeface="黑体" panose="02010609060101010101" pitchFamily="49" charset="-122"/>
                <a:ea typeface="黑体" panose="02010609060101010101" pitchFamily="49" charset="-122"/>
              </a:rPr>
              <a:t>实体集</a:t>
            </a:r>
            <a:r>
              <a:rPr kumimoji="0" lang="en-US" altLang="zh-CN" sz="2400">
                <a:solidFill>
                  <a:schemeClr val="tx2"/>
                </a:solidFill>
                <a:latin typeface="黑体" panose="02010609060101010101" pitchFamily="49" charset="-122"/>
                <a:ea typeface="黑体" panose="02010609060101010101" pitchFamily="49" charset="-122"/>
              </a:rPr>
              <a:t>&amp;</a:t>
            </a:r>
            <a:r>
              <a:rPr kumimoji="0" lang="zh-CN" altLang="en-US" sz="2400">
                <a:solidFill>
                  <a:schemeClr val="tx2"/>
                </a:solidFill>
                <a:latin typeface="黑体" panose="02010609060101010101" pitchFamily="49" charset="-122"/>
                <a:ea typeface="黑体" panose="02010609060101010101" pitchFamily="49" charset="-122"/>
              </a:rPr>
              <a:t>联系集的实例</a:t>
            </a:r>
          </a:p>
        </p:txBody>
      </p:sp>
      <p:sp>
        <p:nvSpPr>
          <p:cNvPr id="22532" name="AutoShape 4"/>
          <p:cNvSpPr>
            <a:spLocks noChangeArrowheads="1"/>
          </p:cNvSpPr>
          <p:nvPr/>
        </p:nvSpPr>
        <p:spPr bwMode="auto">
          <a:xfrm>
            <a:off x="458788" y="1666875"/>
            <a:ext cx="2605087" cy="785813"/>
          </a:xfrm>
          <a:prstGeom prst="cloudCallout">
            <a:avLst>
              <a:gd name="adj1" fmla="val -43935"/>
              <a:gd name="adj2" fmla="val 85375"/>
            </a:avLst>
          </a:prstGeom>
          <a:solidFill>
            <a:schemeClr val="bg1"/>
          </a:solidFill>
          <a:ln w="9525">
            <a:solidFill>
              <a:schemeClr val="tx1"/>
            </a:solidFill>
            <a:round/>
          </a:ln>
        </p:spPr>
        <p:txBody>
          <a:bodyPr lIns="0" tIns="0" rIns="0" bIns="0"/>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sz="1600">
                <a:solidFill>
                  <a:srgbClr val="2A2A39"/>
                </a:solidFill>
              </a:rPr>
              <a:t>＊实体集与实体间的关系？</a:t>
            </a:r>
          </a:p>
        </p:txBody>
      </p:sp>
      <p:pic>
        <p:nvPicPr>
          <p:cNvPr id="2253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3917950"/>
            <a:ext cx="5491163"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Line 32"/>
          <p:cNvSpPr>
            <a:spLocks noChangeShapeType="1"/>
          </p:cNvSpPr>
          <p:nvPr/>
        </p:nvSpPr>
        <p:spPr bwMode="auto">
          <a:xfrm>
            <a:off x="971550" y="3978275"/>
            <a:ext cx="165100"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5" name="Line 33"/>
          <p:cNvSpPr>
            <a:spLocks noChangeShapeType="1"/>
          </p:cNvSpPr>
          <p:nvPr/>
        </p:nvSpPr>
        <p:spPr bwMode="auto">
          <a:xfrm>
            <a:off x="4411663" y="3989388"/>
            <a:ext cx="166687"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6" name="Line 34"/>
          <p:cNvSpPr>
            <a:spLocks noChangeShapeType="1"/>
          </p:cNvSpPr>
          <p:nvPr/>
        </p:nvSpPr>
        <p:spPr bwMode="auto">
          <a:xfrm>
            <a:off x="1011238" y="4576763"/>
            <a:ext cx="165100"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7" name="Line 35"/>
          <p:cNvSpPr>
            <a:spLocks noChangeShapeType="1"/>
          </p:cNvSpPr>
          <p:nvPr/>
        </p:nvSpPr>
        <p:spPr bwMode="auto">
          <a:xfrm>
            <a:off x="4451350" y="4587875"/>
            <a:ext cx="165100"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8" name="Line 36"/>
          <p:cNvSpPr>
            <a:spLocks noChangeShapeType="1"/>
          </p:cNvSpPr>
          <p:nvPr/>
        </p:nvSpPr>
        <p:spPr bwMode="auto">
          <a:xfrm>
            <a:off x="4465638" y="4894263"/>
            <a:ext cx="165100"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9" name="Line 37"/>
          <p:cNvSpPr>
            <a:spLocks noChangeShapeType="1"/>
          </p:cNvSpPr>
          <p:nvPr/>
        </p:nvSpPr>
        <p:spPr bwMode="auto">
          <a:xfrm>
            <a:off x="1017588" y="4279900"/>
            <a:ext cx="153987" cy="0"/>
          </a:xfrm>
          <a:prstGeom prst="line">
            <a:avLst/>
          </a:prstGeom>
          <a:noFill/>
          <a:ln w="9525">
            <a:solidFill>
              <a:srgbClr val="1EA884"/>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40" name="Line 38"/>
          <p:cNvSpPr>
            <a:spLocks noChangeShapeType="1"/>
          </p:cNvSpPr>
          <p:nvPr/>
        </p:nvSpPr>
        <p:spPr bwMode="auto">
          <a:xfrm>
            <a:off x="4451350" y="4587875"/>
            <a:ext cx="160338" cy="0"/>
          </a:xfrm>
          <a:prstGeom prst="line">
            <a:avLst/>
          </a:prstGeom>
          <a:noFill/>
          <a:ln w="9525">
            <a:solidFill>
              <a:srgbClr val="1EA884"/>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41" name="Line 39"/>
          <p:cNvSpPr>
            <a:spLocks noChangeShapeType="1"/>
          </p:cNvSpPr>
          <p:nvPr/>
        </p:nvSpPr>
        <p:spPr bwMode="auto">
          <a:xfrm>
            <a:off x="4445000" y="4295775"/>
            <a:ext cx="153988" cy="0"/>
          </a:xfrm>
          <a:prstGeom prst="line">
            <a:avLst/>
          </a:prstGeom>
          <a:noFill/>
          <a:ln w="9525">
            <a:solidFill>
              <a:srgbClr val="1EA884"/>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42" name="AutoShape 4"/>
          <p:cNvSpPr>
            <a:spLocks noChangeArrowheads="1"/>
          </p:cNvSpPr>
          <p:nvPr/>
        </p:nvSpPr>
        <p:spPr bwMode="auto">
          <a:xfrm>
            <a:off x="6270625" y="4413250"/>
            <a:ext cx="2517775" cy="731838"/>
          </a:xfrm>
          <a:prstGeom prst="cloudCallout">
            <a:avLst>
              <a:gd name="adj1" fmla="val 57602"/>
              <a:gd name="adj2" fmla="val 68662"/>
            </a:avLst>
          </a:prstGeom>
          <a:solidFill>
            <a:schemeClr val="bg1"/>
          </a:solidFill>
          <a:ln w="9525">
            <a:solidFill>
              <a:schemeClr val="tx1"/>
            </a:solidFill>
            <a:round/>
          </a:ln>
        </p:spPr>
        <p:txBody>
          <a:bodyPr lIns="0" tIns="0" rIns="0" bIns="0"/>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sz="1600">
                <a:solidFill>
                  <a:srgbClr val="2A2A39"/>
                </a:solidFill>
              </a:rPr>
              <a:t>＊联系集与联系间的关系？</a:t>
            </a:r>
          </a:p>
        </p:txBody>
      </p:sp>
      <p:sp>
        <p:nvSpPr>
          <p:cNvPr id="475177" name="Rectangle 41"/>
          <p:cNvSpPr>
            <a:spLocks noChangeArrowheads="1"/>
          </p:cNvSpPr>
          <p:nvPr/>
        </p:nvSpPr>
        <p:spPr bwMode="auto">
          <a:xfrm>
            <a:off x="257175" y="2789238"/>
            <a:ext cx="30654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chemeClr val="tx2"/>
                </a:solidFill>
                <a:latin typeface="Tahoma" panose="020B0604030504040204" pitchFamily="34" charset="0"/>
              </a:rPr>
              <a:t>实体集：</a:t>
            </a:r>
          </a:p>
          <a:p>
            <a:pPr>
              <a:spcBef>
                <a:spcPct val="0"/>
              </a:spcBef>
              <a:buFontTx/>
              <a:buNone/>
            </a:pPr>
            <a:r>
              <a:rPr kumimoji="0" lang="zh-CN" altLang="en-US" sz="2000">
                <a:solidFill>
                  <a:schemeClr val="tx2"/>
                </a:solidFill>
                <a:latin typeface="Tahoma" panose="020B0604030504040204" pitchFamily="34" charset="0"/>
              </a:rPr>
              <a:t>相关类型实体</a:t>
            </a:r>
            <a:r>
              <a:rPr kumimoji="0" lang="en-US" altLang="zh-CN" sz="2000">
                <a:solidFill>
                  <a:schemeClr val="tx2"/>
                </a:solidFill>
                <a:latin typeface="Tahoma" panose="020B0604030504040204" pitchFamily="34" charset="0"/>
              </a:rPr>
              <a:t>(</a:t>
            </a:r>
            <a:r>
              <a:rPr kumimoji="0" lang="zh-CN" altLang="en-US" sz="2000">
                <a:solidFill>
                  <a:schemeClr val="tx2"/>
                </a:solidFill>
                <a:latin typeface="Tahoma" panose="020B0604030504040204" pitchFamily="34" charset="0"/>
              </a:rPr>
              <a:t>对象</a:t>
            </a:r>
            <a:r>
              <a:rPr kumimoji="0" lang="en-US" altLang="zh-CN" sz="2000">
                <a:solidFill>
                  <a:schemeClr val="tx2"/>
                </a:solidFill>
                <a:latin typeface="Tahoma" panose="020B0604030504040204" pitchFamily="34" charset="0"/>
              </a:rPr>
              <a:t>)</a:t>
            </a:r>
            <a:r>
              <a:rPr kumimoji="0" lang="zh-CN" altLang="en-US" sz="2000">
                <a:solidFill>
                  <a:schemeClr val="tx2"/>
                </a:solidFill>
                <a:latin typeface="Tahoma" panose="020B0604030504040204" pitchFamily="34" charset="0"/>
              </a:rPr>
              <a:t>的集合</a:t>
            </a:r>
          </a:p>
        </p:txBody>
      </p:sp>
      <p:sp>
        <p:nvSpPr>
          <p:cNvPr id="475178" name="Rectangle 42"/>
          <p:cNvSpPr>
            <a:spLocks noChangeArrowheads="1"/>
          </p:cNvSpPr>
          <p:nvPr/>
        </p:nvSpPr>
        <p:spPr bwMode="auto">
          <a:xfrm>
            <a:off x="6207125" y="5462588"/>
            <a:ext cx="277018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chemeClr val="tx2"/>
                </a:solidFill>
                <a:latin typeface="Tahoma" panose="020B0604030504040204" pitchFamily="34" charset="0"/>
              </a:rPr>
              <a:t>联系集：</a:t>
            </a:r>
          </a:p>
          <a:p>
            <a:pPr>
              <a:spcBef>
                <a:spcPct val="0"/>
              </a:spcBef>
              <a:buFontTx/>
              <a:buNone/>
            </a:pPr>
            <a:r>
              <a:rPr kumimoji="0" lang="zh-CN" altLang="en-US" sz="1800">
                <a:solidFill>
                  <a:schemeClr val="tx2"/>
                </a:solidFill>
                <a:latin typeface="Tahoma" panose="020B0604030504040204" pitchFamily="34" charset="0"/>
              </a:rPr>
              <a:t>相关类型联系</a:t>
            </a:r>
            <a:r>
              <a:rPr kumimoji="0" lang="en-US" altLang="zh-CN" sz="1800">
                <a:solidFill>
                  <a:schemeClr val="tx2"/>
                </a:solidFill>
                <a:latin typeface="Tahoma" panose="020B0604030504040204" pitchFamily="34" charset="0"/>
              </a:rPr>
              <a:t>(</a:t>
            </a:r>
            <a:r>
              <a:rPr kumimoji="0" lang="zh-CN" altLang="en-US" sz="1800">
                <a:solidFill>
                  <a:schemeClr val="tx2"/>
                </a:solidFill>
                <a:latin typeface="Tahoma" panose="020B0604030504040204" pitchFamily="34" charset="0"/>
              </a:rPr>
              <a:t>连线)的集合</a:t>
            </a:r>
          </a:p>
        </p:txBody>
      </p:sp>
      <p:sp>
        <p:nvSpPr>
          <p:cNvPr id="22545" name="Rectangle 45"/>
          <p:cNvSpPr>
            <a:spLocks noChangeArrowheads="1"/>
          </p:cNvSpPr>
          <p:nvPr/>
        </p:nvSpPr>
        <p:spPr bwMode="auto">
          <a:xfrm>
            <a:off x="1892300" y="3667125"/>
            <a:ext cx="2262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i="1">
                <a:latin typeface="Tahoma" panose="020B0604030504040204" pitchFamily="34" charset="0"/>
                <a:sym typeface="Symbol" panose="05050102010706020507" pitchFamily="18" charset="2"/>
              </a:rPr>
              <a:t>Advisor </a:t>
            </a:r>
            <a:r>
              <a:rPr kumimoji="0" lang="en-US" altLang="zh-CN" sz="1600">
                <a:latin typeface="Tahoma" panose="020B0604030504040204" pitchFamily="34" charset="0"/>
                <a:sym typeface="Symbol" panose="05050102010706020507" pitchFamily="18" charset="2"/>
              </a:rPr>
              <a:t>(</a:t>
            </a:r>
            <a:r>
              <a:rPr kumimoji="0" lang="zh-CN" altLang="en-US" sz="1600">
                <a:solidFill>
                  <a:srgbClr val="0066FF"/>
                </a:solidFill>
                <a:latin typeface="Tahoma" panose="020B0604030504040204" pitchFamily="34" charset="0"/>
                <a:sym typeface="Symbol" panose="05050102010706020507" pitchFamily="18" charset="2"/>
              </a:rPr>
              <a:t>联系集</a:t>
            </a:r>
            <a:r>
              <a:rPr kumimoji="0" lang="en-US" altLang="zh-CN" sz="1600">
                <a:latin typeface="Tahoma" panose="020B0604030504040204" pitchFamily="34" charset="0"/>
                <a:sym typeface="Symbol" panose="05050102010706020507" pitchFamily="18" charset="2"/>
              </a:rPr>
              <a:t>)</a:t>
            </a:r>
            <a:r>
              <a:rPr kumimoji="0" lang="zh-CN" altLang="en-US" sz="1600">
                <a:latin typeface="Tahoma" panose="020B0604030504040204" pitchFamily="34" charset="0"/>
                <a:sym typeface="Symbol" panose="05050102010706020507" pitchFamily="18" charset="2"/>
              </a:rPr>
              <a:t>的实例</a:t>
            </a:r>
          </a:p>
        </p:txBody>
      </p:sp>
      <p:grpSp>
        <p:nvGrpSpPr>
          <p:cNvPr id="2" name="Group 47"/>
          <p:cNvGrpSpPr/>
          <p:nvPr/>
        </p:nvGrpSpPr>
        <p:grpSpPr bwMode="auto">
          <a:xfrm>
            <a:off x="434975" y="5835650"/>
            <a:ext cx="3162300" cy="525463"/>
            <a:chOff x="354" y="3586"/>
            <a:chExt cx="1992" cy="331"/>
          </a:xfrm>
        </p:grpSpPr>
        <p:sp>
          <p:nvSpPr>
            <p:cNvPr id="22554" name="Rectangle 43"/>
            <p:cNvSpPr>
              <a:spLocks noChangeArrowheads="1"/>
            </p:cNvSpPr>
            <p:nvPr/>
          </p:nvSpPr>
          <p:spPr bwMode="auto">
            <a:xfrm>
              <a:off x="354" y="3802"/>
              <a:ext cx="19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lvl="1">
                <a:buFontTx/>
                <a:buNone/>
              </a:pPr>
              <a:r>
                <a:rPr kumimoji="0" lang="en-US" altLang="zh-CN" sz="1200">
                  <a:latin typeface="Tahoma" panose="020B0604030504040204" pitchFamily="34" charset="0"/>
                  <a:sym typeface="Symbol" panose="05050102010706020507" pitchFamily="18" charset="2"/>
                </a:rPr>
                <a:t>(</a:t>
              </a:r>
              <a:r>
                <a:rPr kumimoji="0" lang="zh-CN" altLang="en-US" sz="1200">
                  <a:latin typeface="Tahoma" panose="020B0604030504040204" pitchFamily="34" charset="0"/>
                  <a:sym typeface="Symbol" panose="05050102010706020507" pitchFamily="18" charset="2"/>
                </a:rPr>
                <a:t>一条连线</a:t>
              </a:r>
              <a:r>
                <a:rPr kumimoji="0" lang="en-US" altLang="zh-CN" sz="1200">
                  <a:latin typeface="Tahoma" panose="020B0604030504040204" pitchFamily="34" charset="0"/>
                  <a:sym typeface="Symbol" panose="05050102010706020507" pitchFamily="18" charset="2"/>
                </a:rPr>
                <a:t>) </a:t>
              </a:r>
              <a:r>
                <a:rPr kumimoji="0" lang="en-US" altLang="zh-CN" sz="1200">
                  <a:solidFill>
                    <a:srgbClr val="0066FF"/>
                  </a:solidFill>
                  <a:latin typeface="Tahoma" panose="020B0604030504040204" pitchFamily="34" charset="0"/>
                  <a:sym typeface="Symbol" panose="05050102010706020507" pitchFamily="18" charset="2"/>
                </a:rPr>
                <a:t>(22222,44553)</a:t>
              </a:r>
              <a:r>
                <a:rPr kumimoji="0" lang="en-US" altLang="zh-CN" sz="1200">
                  <a:latin typeface="Tahoma" panose="020B0604030504040204" pitchFamily="34" charset="0"/>
                  <a:sym typeface="Symbol" panose="05050102010706020507" pitchFamily="18" charset="2"/>
                </a:rPr>
                <a:t>  </a:t>
              </a:r>
              <a:r>
                <a:rPr kumimoji="0" lang="en-US" altLang="zh-CN" sz="1200" i="1">
                  <a:latin typeface="Tahoma" panose="020B0604030504040204" pitchFamily="34" charset="0"/>
                  <a:sym typeface="Symbol" panose="05050102010706020507" pitchFamily="18" charset="2"/>
                </a:rPr>
                <a:t>advisor</a:t>
              </a:r>
              <a:endParaRPr kumimoji="0" lang="en-US" altLang="zh-CN" sz="1200">
                <a:latin typeface="Tahoma" panose="020B0604030504040204" pitchFamily="34" charset="0"/>
                <a:sym typeface="Symbol" panose="05050102010706020507" pitchFamily="18" charset="2"/>
              </a:endParaRPr>
            </a:p>
          </p:txBody>
        </p:sp>
        <p:sp>
          <p:nvSpPr>
            <p:cNvPr id="22555" name="Line 46"/>
            <p:cNvSpPr>
              <a:spLocks noChangeShapeType="1"/>
            </p:cNvSpPr>
            <p:nvPr/>
          </p:nvSpPr>
          <p:spPr bwMode="auto">
            <a:xfrm flipH="1">
              <a:off x="1793" y="3586"/>
              <a:ext cx="158" cy="163"/>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475184" name="AutoShape 48">
            <a:hlinkClick r:id="" action="ppaction://hlinkshowjump?jump=previousslide" highlightClick="1"/>
          </p:cNvPr>
          <p:cNvSpPr>
            <a:spLocks noChangeArrowheads="1"/>
          </p:cNvSpPr>
          <p:nvPr/>
        </p:nvSpPr>
        <p:spPr bwMode="auto">
          <a:xfrm>
            <a:off x="8731250" y="6307138"/>
            <a:ext cx="215900" cy="163512"/>
          </a:xfrm>
          <a:prstGeom prst="actionButtonBackPrevious">
            <a:avLst/>
          </a:prstGeom>
          <a:solidFill>
            <a:srgbClr val="FF9900">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grpSp>
        <p:nvGrpSpPr>
          <p:cNvPr id="22548" name="Group 52"/>
          <p:cNvGrpSpPr/>
          <p:nvPr/>
        </p:nvGrpSpPr>
        <p:grpSpPr bwMode="auto">
          <a:xfrm>
            <a:off x="3895725" y="1065213"/>
            <a:ext cx="4878388" cy="2716212"/>
            <a:chOff x="2454" y="671"/>
            <a:chExt cx="3073" cy="1711"/>
          </a:xfrm>
        </p:grpSpPr>
        <p:pic>
          <p:nvPicPr>
            <p:cNvPr id="2255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 y="671"/>
              <a:ext cx="3073" cy="1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2" name="Rectangle 50"/>
            <p:cNvSpPr>
              <a:spLocks noChangeArrowheads="1"/>
            </p:cNvSpPr>
            <p:nvPr/>
          </p:nvSpPr>
          <p:spPr bwMode="auto">
            <a:xfrm>
              <a:off x="3287" y="2042"/>
              <a:ext cx="2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000">
                  <a:latin typeface="Tahoma" panose="020B0604030504040204" pitchFamily="34" charset="0"/>
                  <a:sym typeface="Symbol" panose="05050102010706020507" pitchFamily="18" charset="2"/>
                </a:rPr>
                <a:t>的实例</a:t>
              </a:r>
            </a:p>
          </p:txBody>
        </p:sp>
        <p:sp>
          <p:nvSpPr>
            <p:cNvPr id="22553" name="Rectangle 51"/>
            <p:cNvSpPr>
              <a:spLocks noChangeArrowheads="1"/>
            </p:cNvSpPr>
            <p:nvPr/>
          </p:nvSpPr>
          <p:spPr bwMode="auto">
            <a:xfrm>
              <a:off x="5193" y="2255"/>
              <a:ext cx="2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000">
                  <a:latin typeface="Tahoma" panose="020B0604030504040204" pitchFamily="34" charset="0"/>
                  <a:sym typeface="Symbol" panose="05050102010706020507" pitchFamily="18" charset="2"/>
                </a:rPr>
                <a:t>的实例</a:t>
              </a:r>
            </a:p>
          </p:txBody>
        </p:sp>
      </p:grpSp>
      <p:sp>
        <p:nvSpPr>
          <p:cNvPr id="22549" name="矩形 26"/>
          <p:cNvSpPr>
            <a:spLocks noChangeArrowheads="1"/>
          </p:cNvSpPr>
          <p:nvPr/>
        </p:nvSpPr>
        <p:spPr bwMode="auto">
          <a:xfrm>
            <a:off x="5899150" y="1098550"/>
            <a:ext cx="95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charset="0"/>
                <a:ea typeface="黑体" panose="02010609060101010101" pitchFamily="49" charset="-122"/>
              </a:rPr>
              <a:t>案例</a:t>
            </a:r>
            <a:r>
              <a:rPr kumimoji="0" lang="en-US" altLang="zh-CN" sz="1800">
                <a:solidFill>
                  <a:srgbClr val="2A2A39"/>
                </a:solidFill>
                <a:latin typeface="Times New Roman" panose="02020603050405020304" charset="0"/>
                <a:ea typeface="黑体" panose="02010609060101010101" pitchFamily="49" charset="-122"/>
              </a:rPr>
              <a:t>3.a</a:t>
            </a:r>
            <a:endParaRPr kumimoji="0" lang="zh-CN" altLang="en-US" sz="1800">
              <a:solidFill>
                <a:srgbClr val="2A2A39"/>
              </a:solidFill>
              <a:latin typeface="Times New Roman" panose="02020603050405020304" charset="0"/>
              <a:ea typeface="黑体" panose="02010609060101010101" pitchFamily="49" charset="-122"/>
            </a:endParaRPr>
          </a:p>
        </p:txBody>
      </p:sp>
      <p:sp>
        <p:nvSpPr>
          <p:cNvPr id="22550" name="矩形 27"/>
          <p:cNvSpPr>
            <a:spLocks noChangeArrowheads="1"/>
          </p:cNvSpPr>
          <p:nvPr/>
        </p:nvSpPr>
        <p:spPr bwMode="auto">
          <a:xfrm>
            <a:off x="227013" y="3582988"/>
            <a:ext cx="955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charset="0"/>
                <a:ea typeface="黑体" panose="02010609060101010101" pitchFamily="49" charset="-122"/>
              </a:rPr>
              <a:t>案例</a:t>
            </a:r>
            <a:r>
              <a:rPr kumimoji="0" lang="en-US" altLang="zh-CN" sz="1800">
                <a:solidFill>
                  <a:srgbClr val="2A2A39"/>
                </a:solidFill>
                <a:latin typeface="Times New Roman" panose="02020603050405020304" charset="0"/>
                <a:ea typeface="黑体" panose="02010609060101010101" pitchFamily="49" charset="-122"/>
              </a:rPr>
              <a:t>3.b</a:t>
            </a:r>
            <a:endParaRPr kumimoji="0" lang="zh-CN" altLang="en-US" sz="1800">
              <a:solidFill>
                <a:srgbClr val="2A2A39"/>
              </a:solidFill>
              <a:latin typeface="Times New Roman" panose="0202060305040502030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5177"/>
                                        </p:tgtEl>
                                        <p:attrNameLst>
                                          <p:attrName>style.visibility</p:attrName>
                                        </p:attrNameLst>
                                      </p:cBhvr>
                                      <p:to>
                                        <p:strVal val="visible"/>
                                      </p:to>
                                    </p:set>
                                    <p:anim calcmode="lin" valueType="num">
                                      <p:cBhvr additive="base">
                                        <p:cTn id="7" dur="500" fill="hold"/>
                                        <p:tgtEl>
                                          <p:spTgt spid="475177"/>
                                        </p:tgtEl>
                                        <p:attrNameLst>
                                          <p:attrName>ppt_x</p:attrName>
                                        </p:attrNameLst>
                                      </p:cBhvr>
                                      <p:tavLst>
                                        <p:tav tm="0">
                                          <p:val>
                                            <p:strVal val="#ppt_x"/>
                                          </p:val>
                                        </p:tav>
                                        <p:tav tm="100000">
                                          <p:val>
                                            <p:strVal val="#ppt_x"/>
                                          </p:val>
                                        </p:tav>
                                      </p:tavLst>
                                    </p:anim>
                                    <p:anim calcmode="lin" valueType="num">
                                      <p:cBhvr additive="base">
                                        <p:cTn id="8" dur="500" fill="hold"/>
                                        <p:tgtEl>
                                          <p:spTgt spid="475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5178"/>
                                        </p:tgtEl>
                                        <p:attrNameLst>
                                          <p:attrName>style.visibility</p:attrName>
                                        </p:attrNameLst>
                                      </p:cBhvr>
                                      <p:to>
                                        <p:strVal val="visible"/>
                                      </p:to>
                                    </p:set>
                                    <p:anim calcmode="lin" valueType="num">
                                      <p:cBhvr additive="base">
                                        <p:cTn id="13" dur="500" fill="hold"/>
                                        <p:tgtEl>
                                          <p:spTgt spid="475178"/>
                                        </p:tgtEl>
                                        <p:attrNameLst>
                                          <p:attrName>ppt_x</p:attrName>
                                        </p:attrNameLst>
                                      </p:cBhvr>
                                      <p:tavLst>
                                        <p:tav tm="0">
                                          <p:val>
                                            <p:strVal val="#ppt_x"/>
                                          </p:val>
                                        </p:tav>
                                        <p:tav tm="100000">
                                          <p:val>
                                            <p:strVal val="#ppt_x"/>
                                          </p:val>
                                        </p:tav>
                                      </p:tavLst>
                                    </p:anim>
                                    <p:anim calcmode="lin" valueType="num">
                                      <p:cBhvr additive="base">
                                        <p:cTn id="14" dur="500" fill="hold"/>
                                        <p:tgtEl>
                                          <p:spTgt spid="47517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75184"/>
                                        </p:tgtEl>
                                        <p:attrNameLst>
                                          <p:attrName>style.visibility</p:attrName>
                                        </p:attrNameLst>
                                      </p:cBhvr>
                                      <p:to>
                                        <p:strVal val="visible"/>
                                      </p:to>
                                    </p:set>
                                    <p:anim calcmode="lin" valueType="num">
                                      <p:cBhvr additive="base">
                                        <p:cTn id="23" dur="500" fill="hold"/>
                                        <p:tgtEl>
                                          <p:spTgt spid="475184"/>
                                        </p:tgtEl>
                                        <p:attrNameLst>
                                          <p:attrName>ppt_x</p:attrName>
                                        </p:attrNameLst>
                                      </p:cBhvr>
                                      <p:tavLst>
                                        <p:tav tm="0">
                                          <p:val>
                                            <p:strVal val="#ppt_x"/>
                                          </p:val>
                                        </p:tav>
                                        <p:tav tm="100000">
                                          <p:val>
                                            <p:strVal val="#ppt_x"/>
                                          </p:val>
                                        </p:tav>
                                      </p:tavLst>
                                    </p:anim>
                                    <p:anim calcmode="lin" valueType="num">
                                      <p:cBhvr additive="base">
                                        <p:cTn id="24" dur="500" fill="hold"/>
                                        <p:tgtEl>
                                          <p:spTgt spid="475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77" grpId="0"/>
      <p:bldP spid="475178" grpId="0"/>
      <p:bldP spid="47518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64" name="AutoShape 4"/>
          <p:cNvSpPr>
            <a:spLocks noChangeArrowheads="1"/>
          </p:cNvSpPr>
          <p:nvPr/>
        </p:nvSpPr>
        <p:spPr bwMode="auto">
          <a:xfrm>
            <a:off x="31750" y="1492250"/>
            <a:ext cx="1539875" cy="866775"/>
          </a:xfrm>
          <a:prstGeom prst="cloudCallout">
            <a:avLst>
              <a:gd name="adj1" fmla="val -44444"/>
              <a:gd name="adj2" fmla="val 6776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400">
                <a:latin typeface="Tahoma" panose="020B0604030504040204" pitchFamily="34" charset="0"/>
              </a:rPr>
              <a:t>联系集采用双线表示何义？</a:t>
            </a:r>
          </a:p>
        </p:txBody>
      </p:sp>
      <p:sp>
        <p:nvSpPr>
          <p:cNvPr id="2355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7A864E0-9855-491F-84EB-9E242C663C49}" type="slidenum">
              <a:rPr kumimoji="0" lang="zh-CN" altLang="en-US" sz="1400"/>
              <a:t>67</a:t>
            </a:fld>
            <a:endParaRPr kumimoji="0" lang="en-US" altLang="zh-CN" sz="1400"/>
          </a:p>
        </p:txBody>
      </p:sp>
      <p:grpSp>
        <p:nvGrpSpPr>
          <p:cNvPr id="23555" name="Group 5"/>
          <p:cNvGrpSpPr/>
          <p:nvPr/>
        </p:nvGrpSpPr>
        <p:grpSpPr bwMode="auto">
          <a:xfrm>
            <a:off x="393700" y="712788"/>
            <a:ext cx="7453313" cy="5999162"/>
            <a:chOff x="113" y="459"/>
            <a:chExt cx="4695" cy="3779"/>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459"/>
              <a:ext cx="4695" cy="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8" name="Rectangle 5"/>
            <p:cNvSpPr>
              <a:spLocks noChangeArrowheads="1"/>
            </p:cNvSpPr>
            <p:nvPr/>
          </p:nvSpPr>
          <p:spPr bwMode="auto">
            <a:xfrm>
              <a:off x="3210" y="2931"/>
              <a:ext cx="56" cy="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600" b="0">
                <a:solidFill>
                  <a:schemeClr val="accent1"/>
                </a:solidFill>
                <a:latin typeface="Helvetica" panose="020B0604020202020204" pitchFamily="34" charset="0"/>
                <a:ea typeface="MS PGothic" panose="020B0600070205080204" pitchFamily="34" charset="-128"/>
              </a:endParaRPr>
            </a:p>
          </p:txBody>
        </p:sp>
        <p:sp>
          <p:nvSpPr>
            <p:cNvPr id="23589" name="Rectangle 8"/>
            <p:cNvSpPr>
              <a:spLocks noChangeArrowheads="1"/>
            </p:cNvSpPr>
            <p:nvPr/>
          </p:nvSpPr>
          <p:spPr bwMode="auto">
            <a:xfrm>
              <a:off x="2925" y="504"/>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部门</a:t>
              </a:r>
            </a:p>
          </p:txBody>
        </p:sp>
        <p:sp>
          <p:nvSpPr>
            <p:cNvPr id="23590" name="Rectangle 9"/>
            <p:cNvSpPr>
              <a:spLocks noChangeArrowheads="1"/>
            </p:cNvSpPr>
            <p:nvPr/>
          </p:nvSpPr>
          <p:spPr bwMode="auto">
            <a:xfrm>
              <a:off x="1032" y="1366"/>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教师</a:t>
              </a:r>
            </a:p>
          </p:txBody>
        </p:sp>
        <p:sp>
          <p:nvSpPr>
            <p:cNvPr id="23591" name="Rectangle 10"/>
            <p:cNvSpPr>
              <a:spLocks noChangeArrowheads="1"/>
            </p:cNvSpPr>
            <p:nvPr/>
          </p:nvSpPr>
          <p:spPr bwMode="auto">
            <a:xfrm>
              <a:off x="295" y="272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课程信息</a:t>
              </a:r>
            </a:p>
          </p:txBody>
        </p:sp>
        <p:sp>
          <p:nvSpPr>
            <p:cNvPr id="23592" name="Rectangle 11"/>
            <p:cNvSpPr>
              <a:spLocks noChangeArrowheads="1"/>
            </p:cNvSpPr>
            <p:nvPr/>
          </p:nvSpPr>
          <p:spPr bwMode="auto">
            <a:xfrm>
              <a:off x="2464" y="263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开课安排</a:t>
              </a:r>
            </a:p>
          </p:txBody>
        </p:sp>
        <p:sp>
          <p:nvSpPr>
            <p:cNvPr id="23593" name="Rectangle 12"/>
            <p:cNvSpPr>
              <a:spLocks noChangeArrowheads="1"/>
            </p:cNvSpPr>
            <p:nvPr/>
          </p:nvSpPr>
          <p:spPr bwMode="auto">
            <a:xfrm>
              <a:off x="2744" y="3723"/>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教室</a:t>
              </a:r>
            </a:p>
          </p:txBody>
        </p:sp>
        <p:sp>
          <p:nvSpPr>
            <p:cNvPr id="23594" name="Rectangle 13"/>
            <p:cNvSpPr>
              <a:spLocks noChangeArrowheads="1"/>
            </p:cNvSpPr>
            <p:nvPr/>
          </p:nvSpPr>
          <p:spPr bwMode="auto">
            <a:xfrm>
              <a:off x="4359" y="272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开课时段</a:t>
              </a:r>
            </a:p>
          </p:txBody>
        </p:sp>
        <p:sp>
          <p:nvSpPr>
            <p:cNvPr id="23595" name="Rectangle 14"/>
            <p:cNvSpPr>
              <a:spLocks noChangeArrowheads="1"/>
            </p:cNvSpPr>
            <p:nvPr/>
          </p:nvSpPr>
          <p:spPr bwMode="auto">
            <a:xfrm>
              <a:off x="4105" y="1366"/>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学生</a:t>
              </a:r>
            </a:p>
          </p:txBody>
        </p:sp>
        <p:sp>
          <p:nvSpPr>
            <p:cNvPr id="23596" name="Rectangle 15"/>
            <p:cNvSpPr>
              <a:spLocks noChangeArrowheads="1"/>
            </p:cNvSpPr>
            <p:nvPr/>
          </p:nvSpPr>
          <p:spPr bwMode="auto">
            <a:xfrm>
              <a:off x="251" y="799"/>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开课部门</a:t>
              </a:r>
            </a:p>
          </p:txBody>
        </p:sp>
        <p:sp>
          <p:nvSpPr>
            <p:cNvPr id="23597" name="Rectangle 16"/>
            <p:cNvSpPr>
              <a:spLocks noChangeArrowheads="1"/>
            </p:cNvSpPr>
            <p:nvPr/>
          </p:nvSpPr>
          <p:spPr bwMode="auto">
            <a:xfrm>
              <a:off x="1261" y="798"/>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教师所在部门</a:t>
              </a:r>
            </a:p>
          </p:txBody>
        </p:sp>
        <p:sp>
          <p:nvSpPr>
            <p:cNvPr id="23598" name="Rectangle 17"/>
            <p:cNvSpPr>
              <a:spLocks noChangeArrowheads="1"/>
            </p:cNvSpPr>
            <p:nvPr/>
          </p:nvSpPr>
          <p:spPr bwMode="auto">
            <a:xfrm>
              <a:off x="2494" y="1366"/>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指导教师</a:t>
              </a:r>
            </a:p>
          </p:txBody>
        </p:sp>
        <p:sp>
          <p:nvSpPr>
            <p:cNvPr id="23599" name="Rectangle 18"/>
            <p:cNvSpPr>
              <a:spLocks noChangeArrowheads="1"/>
            </p:cNvSpPr>
            <p:nvPr/>
          </p:nvSpPr>
          <p:spPr bwMode="auto">
            <a:xfrm>
              <a:off x="3438" y="775"/>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学生所属部门</a:t>
              </a:r>
            </a:p>
          </p:txBody>
        </p:sp>
        <p:sp>
          <p:nvSpPr>
            <p:cNvPr id="23600" name="Rectangle 19"/>
            <p:cNvSpPr>
              <a:spLocks noChangeArrowheads="1"/>
            </p:cNvSpPr>
            <p:nvPr/>
          </p:nvSpPr>
          <p:spPr bwMode="auto">
            <a:xfrm>
              <a:off x="1451" y="2500"/>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承担教学</a:t>
              </a:r>
            </a:p>
          </p:txBody>
        </p:sp>
        <p:sp>
          <p:nvSpPr>
            <p:cNvPr id="23601" name="Rectangle 20"/>
            <p:cNvSpPr>
              <a:spLocks noChangeArrowheads="1"/>
            </p:cNvSpPr>
            <p:nvPr/>
          </p:nvSpPr>
          <p:spPr bwMode="auto">
            <a:xfrm>
              <a:off x="1446" y="3271"/>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开课内容</a:t>
              </a:r>
            </a:p>
          </p:txBody>
        </p:sp>
        <p:sp>
          <p:nvSpPr>
            <p:cNvPr id="23602" name="Rectangle 21"/>
            <p:cNvSpPr>
              <a:spLocks noChangeArrowheads="1"/>
            </p:cNvSpPr>
            <p:nvPr/>
          </p:nvSpPr>
          <p:spPr bwMode="auto">
            <a:xfrm>
              <a:off x="3464" y="3249"/>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开课时间</a:t>
              </a:r>
            </a:p>
          </p:txBody>
        </p:sp>
        <p:sp>
          <p:nvSpPr>
            <p:cNvPr id="23603" name="Rectangle 22"/>
            <p:cNvSpPr>
              <a:spLocks noChangeArrowheads="1"/>
            </p:cNvSpPr>
            <p:nvPr/>
          </p:nvSpPr>
          <p:spPr bwMode="auto">
            <a:xfrm>
              <a:off x="3510" y="2478"/>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课程任务</a:t>
              </a:r>
            </a:p>
          </p:txBody>
        </p:sp>
        <p:sp>
          <p:nvSpPr>
            <p:cNvPr id="23604" name="Rectangle 23"/>
            <p:cNvSpPr>
              <a:spLocks noChangeArrowheads="1"/>
            </p:cNvSpPr>
            <p:nvPr/>
          </p:nvSpPr>
          <p:spPr bwMode="auto">
            <a:xfrm>
              <a:off x="539" y="3565"/>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先修课程</a:t>
              </a:r>
            </a:p>
          </p:txBody>
        </p:sp>
        <p:sp>
          <p:nvSpPr>
            <p:cNvPr id="23605" name="Rectangle 24"/>
            <p:cNvSpPr>
              <a:spLocks noChangeArrowheads="1"/>
            </p:cNvSpPr>
            <p:nvPr/>
          </p:nvSpPr>
          <p:spPr bwMode="auto">
            <a:xfrm>
              <a:off x="2948" y="3453"/>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34" charset="0"/>
                </a:rPr>
                <a:t>开课地点</a:t>
              </a:r>
            </a:p>
          </p:txBody>
        </p:sp>
      </p:grpSp>
      <p:sp>
        <p:nvSpPr>
          <p:cNvPr id="23556" name="Rectangle 4"/>
          <p:cNvSpPr>
            <a:spLocks noChangeArrowheads="1"/>
          </p:cNvSpPr>
          <p:nvPr/>
        </p:nvSpPr>
        <p:spPr bwMode="auto">
          <a:xfrm>
            <a:off x="260350" y="0"/>
            <a:ext cx="77724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a:solidFill>
                  <a:schemeClr val="tx2"/>
                </a:solidFill>
                <a:latin typeface="黑体" panose="02010609060101010101" pitchFamily="49" charset="-122"/>
                <a:ea typeface="黑体" panose="02010609060101010101" pitchFamily="49" charset="-122"/>
              </a:rPr>
              <a:t>三 联系集的类型与弱实体集</a:t>
            </a:r>
          </a:p>
        </p:txBody>
      </p:sp>
      <p:sp>
        <p:nvSpPr>
          <p:cNvPr id="23557" name="AutoShape 4"/>
          <p:cNvSpPr>
            <a:spLocks noChangeArrowheads="1"/>
          </p:cNvSpPr>
          <p:nvPr/>
        </p:nvSpPr>
        <p:spPr bwMode="auto">
          <a:xfrm>
            <a:off x="6842125" y="1285875"/>
            <a:ext cx="2255838" cy="1068388"/>
          </a:xfrm>
          <a:prstGeom prst="cloudCallout">
            <a:avLst>
              <a:gd name="adj1" fmla="val 49634"/>
              <a:gd name="adj2" fmla="val 58847"/>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联系集有哪几种常见类型</a:t>
            </a:r>
            <a:r>
              <a:rPr kumimoji="0" lang="en-US" altLang="zh-CN" sz="1600">
                <a:latin typeface="Tahoma" panose="020B0604030504040204" pitchFamily="34" charset="0"/>
              </a:rPr>
              <a:t>(</a:t>
            </a:r>
            <a:r>
              <a:rPr kumimoji="0" lang="zh-CN" altLang="en-US" sz="1600">
                <a:latin typeface="Tahoma" panose="020B0604030504040204" pitchFamily="34" charset="0"/>
              </a:rPr>
              <a:t>映射基数</a:t>
            </a:r>
            <a:r>
              <a:rPr kumimoji="0" lang="en-US" altLang="zh-CN" sz="1600">
                <a:latin typeface="Tahoma" panose="020B0604030504040204" pitchFamily="34" charset="0"/>
              </a:rPr>
              <a:t>)</a:t>
            </a:r>
            <a:r>
              <a:rPr kumimoji="0" lang="zh-CN" altLang="en-US" sz="1600">
                <a:latin typeface="Tahoma" panose="020B0604030504040204" pitchFamily="34" charset="0"/>
              </a:rPr>
              <a:t>？</a:t>
            </a:r>
          </a:p>
        </p:txBody>
      </p:sp>
      <p:sp>
        <p:nvSpPr>
          <p:cNvPr id="23558" name="Rectangle 29"/>
          <p:cNvSpPr>
            <a:spLocks noChangeArrowheads="1"/>
          </p:cNvSpPr>
          <p:nvPr/>
        </p:nvSpPr>
        <p:spPr bwMode="auto">
          <a:xfrm>
            <a:off x="7231063" y="2574925"/>
            <a:ext cx="1785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000">
                <a:latin typeface="Tahoma" panose="020B0604030504040204" pitchFamily="34" charset="0"/>
              </a:rPr>
              <a:t>(</a:t>
            </a:r>
            <a:r>
              <a:rPr kumimoji="0" lang="zh-CN" altLang="en-US" sz="2000">
                <a:latin typeface="Tahoma" panose="020B0604030504040204" pitchFamily="34" charset="0"/>
                <a:hlinkClick r:id="rId3" action="ppaction://hlinksldjump"/>
              </a:rPr>
              <a:t>示例及分析</a:t>
            </a:r>
            <a:r>
              <a:rPr kumimoji="0" lang="en-US" altLang="zh-CN" sz="2000">
                <a:latin typeface="Tahoma" panose="020B0604030504040204" pitchFamily="34" charset="0"/>
              </a:rPr>
              <a:t>)</a:t>
            </a:r>
            <a:endParaRPr kumimoji="0" lang="zh-CN" altLang="en-US" sz="2000">
              <a:latin typeface="Tahoma" panose="020B0604030504040204" pitchFamily="34" charset="0"/>
            </a:endParaRPr>
          </a:p>
        </p:txBody>
      </p:sp>
      <p:grpSp>
        <p:nvGrpSpPr>
          <p:cNvPr id="23559" name="Group 41"/>
          <p:cNvGrpSpPr/>
          <p:nvPr/>
        </p:nvGrpSpPr>
        <p:grpSpPr bwMode="auto">
          <a:xfrm>
            <a:off x="4845050" y="561975"/>
            <a:ext cx="2928938" cy="706438"/>
            <a:chOff x="2872" y="334"/>
            <a:chExt cx="1845" cy="445"/>
          </a:xfrm>
        </p:grpSpPr>
        <p:sp>
          <p:nvSpPr>
            <p:cNvPr id="23582" name="Rectangle 32"/>
            <p:cNvSpPr>
              <a:spLocks noChangeArrowheads="1"/>
            </p:cNvSpPr>
            <p:nvPr/>
          </p:nvSpPr>
          <p:spPr bwMode="auto">
            <a:xfrm>
              <a:off x="4122" y="415"/>
              <a:ext cx="592"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34" charset="0"/>
                </a:rPr>
                <a:t>   header </a:t>
              </a:r>
            </a:p>
            <a:p>
              <a:pPr>
                <a:buFontTx/>
                <a:buNone/>
              </a:pPr>
              <a:r>
                <a:rPr kumimoji="0" lang="en-US" altLang="zh-CN" sz="1000" b="0">
                  <a:solidFill>
                    <a:srgbClr val="0066FF"/>
                  </a:solidFill>
                  <a:latin typeface="Tahoma" panose="020B0604030504040204" pitchFamily="34" charset="0"/>
                </a:rPr>
                <a:t>   </a:t>
              </a:r>
              <a:r>
                <a:rPr kumimoji="0" lang="en-US" altLang="zh-CN" sz="1000" b="0" u="sng">
                  <a:solidFill>
                    <a:srgbClr val="0066FF"/>
                  </a:solidFill>
                  <a:latin typeface="Tahoma" panose="020B0604030504040204" pitchFamily="34" charset="0"/>
                </a:rPr>
                <a:t>name</a:t>
              </a:r>
            </a:p>
            <a:p>
              <a:pPr>
                <a:buFontTx/>
                <a:buNone/>
              </a:pPr>
              <a:r>
                <a:rPr kumimoji="0" lang="en-US" altLang="zh-CN" sz="1000" b="0">
                  <a:solidFill>
                    <a:srgbClr val="0066FF"/>
                  </a:solidFill>
                  <a:latin typeface="Tahoma" panose="020B0604030504040204" pitchFamily="34" charset="0"/>
                </a:rPr>
                <a:t>   tel</a:t>
              </a:r>
            </a:p>
          </p:txBody>
        </p:sp>
        <p:sp>
          <p:nvSpPr>
            <p:cNvPr id="23583" name="AutoShape 33"/>
            <p:cNvSpPr>
              <a:spLocks noChangeArrowheads="1"/>
            </p:cNvSpPr>
            <p:nvPr/>
          </p:nvSpPr>
          <p:spPr bwMode="auto">
            <a:xfrm>
              <a:off x="3243" y="334"/>
              <a:ext cx="598" cy="358"/>
            </a:xfrm>
            <a:prstGeom prst="diamond">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000">
                  <a:solidFill>
                    <a:srgbClr val="0066FF"/>
                  </a:solidFill>
                  <a:latin typeface="Tahoma" panose="020B0604030504040204" pitchFamily="34" charset="0"/>
                </a:rPr>
                <a:t>dept_head</a:t>
              </a:r>
            </a:p>
          </p:txBody>
        </p:sp>
        <p:sp>
          <p:nvSpPr>
            <p:cNvPr id="23584" name="Line 34"/>
            <p:cNvSpPr>
              <a:spLocks noChangeShapeType="1"/>
            </p:cNvSpPr>
            <p:nvPr/>
          </p:nvSpPr>
          <p:spPr bwMode="auto">
            <a:xfrm flipV="1">
              <a:off x="2872" y="511"/>
              <a:ext cx="375" cy="114"/>
            </a:xfrm>
            <a:prstGeom prst="line">
              <a:avLst/>
            </a:prstGeom>
            <a:noFill/>
            <a:ln w="19050">
              <a:solidFill>
                <a:srgbClr val="0066FF"/>
              </a:solidFill>
              <a:round/>
              <a:head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3585" name="Line 35"/>
            <p:cNvSpPr>
              <a:spLocks noChangeShapeType="1"/>
            </p:cNvSpPr>
            <p:nvPr/>
          </p:nvSpPr>
          <p:spPr bwMode="auto">
            <a:xfrm>
              <a:off x="3828" y="516"/>
              <a:ext cx="299" cy="0"/>
            </a:xfrm>
            <a:prstGeom prst="line">
              <a:avLst/>
            </a:prstGeom>
            <a:noFill/>
            <a:ln w="19050">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3" name="Line 40"/>
            <p:cNvSpPr>
              <a:spLocks noChangeShapeType="1"/>
            </p:cNvSpPr>
            <p:nvPr/>
          </p:nvSpPr>
          <p:spPr bwMode="auto">
            <a:xfrm>
              <a:off x="4114" y="538"/>
              <a:ext cx="603"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3586" name="AutoShape 4"/>
          <p:cNvSpPr>
            <a:spLocks noChangeArrowheads="1"/>
          </p:cNvSpPr>
          <p:nvPr/>
        </p:nvSpPr>
        <p:spPr bwMode="auto">
          <a:xfrm>
            <a:off x="3492500" y="3079750"/>
            <a:ext cx="1920875" cy="865188"/>
          </a:xfrm>
          <a:prstGeom prst="cloudCallout">
            <a:avLst>
              <a:gd name="adj1" fmla="val 49347"/>
              <a:gd name="adj2" fmla="val 6170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400">
                <a:latin typeface="Tahoma" panose="020B0604030504040204" pitchFamily="34" charset="0"/>
              </a:rPr>
              <a:t>实体集到联系集采用双线表示何义</a:t>
            </a:r>
            <a:r>
              <a:rPr kumimoji="0" lang="zh-CN" altLang="zh-CN" sz="1400">
                <a:latin typeface="Tahoma" panose="020B0604030504040204" pitchFamily="34" charset="0"/>
              </a:rPr>
              <a:t>?</a:t>
            </a:r>
            <a:endParaRPr kumimoji="0" lang="en-US" altLang="zh-CN" sz="1400">
              <a:latin typeface="Tahoma" panose="020B0604030504040204" pitchFamily="34" charset="0"/>
            </a:endParaRPr>
          </a:p>
        </p:txBody>
      </p:sp>
      <p:sp>
        <p:nvSpPr>
          <p:cNvPr id="23587" name="AutoShape 4"/>
          <p:cNvSpPr>
            <a:spLocks noChangeArrowheads="1"/>
          </p:cNvSpPr>
          <p:nvPr/>
        </p:nvSpPr>
        <p:spPr bwMode="auto">
          <a:xfrm>
            <a:off x="1651000" y="5667375"/>
            <a:ext cx="1879600" cy="954088"/>
          </a:xfrm>
          <a:prstGeom prst="cloudCallout">
            <a:avLst>
              <a:gd name="adj1" fmla="val -48486"/>
              <a:gd name="adj2" fmla="val 5832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如何解释实体集自身的联系？</a:t>
            </a:r>
          </a:p>
        </p:txBody>
      </p:sp>
      <p:sp>
        <p:nvSpPr>
          <p:cNvPr id="478288" name="AutoShape 80">
            <a:hlinkClick r:id="rId4" action="ppaction://hlinksldjump" highlightClick="1"/>
          </p:cNvPr>
          <p:cNvSpPr>
            <a:spLocks noChangeArrowheads="1"/>
          </p:cNvSpPr>
          <p:nvPr/>
        </p:nvSpPr>
        <p:spPr bwMode="auto">
          <a:xfrm>
            <a:off x="8763000" y="6613525"/>
            <a:ext cx="223838" cy="171450"/>
          </a:xfrm>
          <a:prstGeom prst="actionButtonForwardNext">
            <a:avLst/>
          </a:prstGeom>
          <a:solidFill>
            <a:srgbClr val="FF9900">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sp>
        <p:nvSpPr>
          <p:cNvPr id="478289" name="Rectangle 81"/>
          <p:cNvSpPr>
            <a:spLocks noChangeArrowheads="1"/>
          </p:cNvSpPr>
          <p:nvPr/>
        </p:nvSpPr>
        <p:spPr bwMode="auto">
          <a:xfrm>
            <a:off x="95250" y="2571750"/>
            <a:ext cx="1209675" cy="172402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a:solidFill>
                  <a:schemeClr val="tx2"/>
                </a:solidFill>
                <a:latin typeface="Tahoma" panose="020B0604030504040204" pitchFamily="34" charset="0"/>
              </a:rPr>
              <a:t>弱实体集特点</a:t>
            </a:r>
          </a:p>
          <a:p>
            <a:pPr>
              <a:spcBef>
                <a:spcPct val="0"/>
              </a:spcBef>
              <a:buFontTx/>
              <a:buNone/>
            </a:pPr>
            <a:r>
              <a:rPr kumimoji="0" lang="en-US" altLang="zh-CN" sz="1400" b="0">
                <a:solidFill>
                  <a:schemeClr val="tx2"/>
                </a:solidFill>
                <a:latin typeface="Tahoma" panose="020B0604030504040204" pitchFamily="34" charset="0"/>
              </a:rPr>
              <a:t>1)</a:t>
            </a:r>
            <a:r>
              <a:rPr kumimoji="0" lang="zh-CN" altLang="en-US" sz="1400" b="0">
                <a:solidFill>
                  <a:schemeClr val="tx2"/>
                </a:solidFill>
                <a:latin typeface="Tahoma" panose="020B0604030504040204" pitchFamily="34" charset="0"/>
              </a:rPr>
              <a:t>没有键；</a:t>
            </a:r>
          </a:p>
          <a:p>
            <a:pPr>
              <a:spcBef>
                <a:spcPct val="0"/>
              </a:spcBef>
              <a:buFontTx/>
              <a:buNone/>
            </a:pPr>
            <a:r>
              <a:rPr kumimoji="0" lang="en-US" altLang="zh-CN" sz="1400" b="0">
                <a:solidFill>
                  <a:schemeClr val="tx2"/>
                </a:solidFill>
                <a:latin typeface="Tahoma" panose="020B0604030504040204" pitchFamily="34" charset="0"/>
              </a:rPr>
              <a:t>2)</a:t>
            </a:r>
            <a:r>
              <a:rPr kumimoji="0" lang="zh-CN" altLang="en-US" sz="1400" b="0">
                <a:solidFill>
                  <a:schemeClr val="tx2"/>
                </a:solidFill>
                <a:latin typeface="Tahoma" panose="020B0604030504040204" pitchFamily="34" charset="0"/>
              </a:rPr>
              <a:t>存在依赖于</a:t>
            </a:r>
          </a:p>
          <a:p>
            <a:pPr>
              <a:spcBef>
                <a:spcPct val="0"/>
              </a:spcBef>
              <a:buFontTx/>
              <a:buNone/>
            </a:pPr>
            <a:r>
              <a:rPr kumimoji="0" lang="zh-CN" altLang="en-US" sz="1400" b="0">
                <a:solidFill>
                  <a:schemeClr val="tx2"/>
                </a:solidFill>
                <a:latin typeface="Tahoma" panose="020B0604030504040204" pitchFamily="34" charset="0"/>
              </a:rPr>
              <a:t>  主实体集；</a:t>
            </a:r>
          </a:p>
          <a:p>
            <a:pPr>
              <a:spcBef>
                <a:spcPct val="0"/>
              </a:spcBef>
              <a:buFontTx/>
              <a:buNone/>
            </a:pPr>
            <a:r>
              <a:rPr kumimoji="0" lang="en-US" altLang="zh-CN" sz="1400" b="0">
                <a:solidFill>
                  <a:schemeClr val="tx2"/>
                </a:solidFill>
                <a:latin typeface="Tahoma" panose="020B0604030504040204" pitchFamily="34" charset="0"/>
              </a:rPr>
              <a:t>3)</a:t>
            </a:r>
            <a:r>
              <a:rPr kumimoji="0" lang="zh-CN" altLang="en-US" sz="1400" b="0">
                <a:solidFill>
                  <a:schemeClr val="tx2"/>
                </a:solidFill>
                <a:latin typeface="Tahoma" panose="020B0604030504040204" pitchFamily="34" charset="0"/>
              </a:rPr>
              <a:t>键由主实体</a:t>
            </a:r>
          </a:p>
          <a:p>
            <a:pPr>
              <a:spcBef>
                <a:spcPct val="0"/>
              </a:spcBef>
              <a:buFontTx/>
              <a:buNone/>
            </a:pPr>
            <a:r>
              <a:rPr kumimoji="0" lang="zh-CN" altLang="en-US" sz="1400" b="0">
                <a:solidFill>
                  <a:schemeClr val="tx2"/>
                </a:solidFill>
                <a:latin typeface="Tahoma" panose="020B0604030504040204" pitchFamily="34" charset="0"/>
              </a:rPr>
              <a:t>  集键和它的</a:t>
            </a:r>
          </a:p>
          <a:p>
            <a:pPr>
              <a:spcBef>
                <a:spcPct val="0"/>
              </a:spcBef>
              <a:buFontTx/>
              <a:buNone/>
            </a:pPr>
            <a:r>
              <a:rPr kumimoji="0" lang="zh-CN" altLang="en-US" sz="1400" b="0">
                <a:solidFill>
                  <a:schemeClr val="tx2"/>
                </a:solidFill>
                <a:latin typeface="Tahoma" panose="020B0604030504040204" pitchFamily="34" charset="0"/>
              </a:rPr>
              <a:t>  </a:t>
            </a:r>
            <a:r>
              <a:rPr kumimoji="0" lang="zh-CN" altLang="en-US" sz="1400">
                <a:solidFill>
                  <a:srgbClr val="0066FF"/>
                </a:solidFill>
                <a:latin typeface="Tahoma" panose="020B0604030504040204" pitchFamily="34" charset="0"/>
              </a:rPr>
              <a:t>分辨符</a:t>
            </a:r>
            <a:r>
              <a:rPr kumimoji="0" lang="zh-CN" altLang="en-US" sz="1400" b="0">
                <a:solidFill>
                  <a:schemeClr val="tx2"/>
                </a:solidFill>
                <a:latin typeface="Tahoma" panose="020B0604030504040204" pitchFamily="34" charset="0"/>
              </a:rPr>
              <a:t>合并</a:t>
            </a:r>
          </a:p>
          <a:p>
            <a:pPr>
              <a:spcBef>
                <a:spcPct val="0"/>
              </a:spcBef>
              <a:buFontTx/>
              <a:buNone/>
            </a:pPr>
            <a:r>
              <a:rPr kumimoji="0" lang="zh-CN" altLang="en-US" sz="1400" b="0">
                <a:solidFill>
                  <a:schemeClr val="tx2"/>
                </a:solidFill>
                <a:latin typeface="Tahoma" panose="020B0604030504040204" pitchFamily="34" charset="0"/>
              </a:rPr>
              <a:t>  构成。</a:t>
            </a:r>
            <a:endParaRPr kumimoji="0" lang="en-US" altLang="zh-CN" sz="1400" b="0">
              <a:solidFill>
                <a:schemeClr val="tx2"/>
              </a:solidFill>
              <a:latin typeface="Tahoma" panose="020B0604030504040204" pitchFamily="34" charset="0"/>
            </a:endParaRPr>
          </a:p>
        </p:txBody>
      </p:sp>
      <p:grpSp>
        <p:nvGrpSpPr>
          <p:cNvPr id="6" name="组 5"/>
          <p:cNvGrpSpPr/>
          <p:nvPr/>
        </p:nvGrpSpPr>
        <p:grpSpPr bwMode="auto">
          <a:xfrm>
            <a:off x="5513388" y="5449888"/>
            <a:ext cx="3175000" cy="1012825"/>
            <a:chOff x="5513985" y="5449888"/>
            <a:chExt cx="3173582" cy="1012830"/>
          </a:xfrm>
        </p:grpSpPr>
        <p:grpSp>
          <p:nvGrpSpPr>
            <p:cNvPr id="23566" name="组 1"/>
            <p:cNvGrpSpPr/>
            <p:nvPr/>
          </p:nvGrpSpPr>
          <p:grpSpPr bwMode="auto">
            <a:xfrm>
              <a:off x="5513985" y="5546725"/>
              <a:ext cx="3063279" cy="915993"/>
              <a:chOff x="5593360" y="5546725"/>
              <a:chExt cx="3063279" cy="915993"/>
            </a:xfrm>
          </p:grpSpPr>
          <p:sp>
            <p:nvSpPr>
              <p:cNvPr id="23568" name="Rectangle 37"/>
              <p:cNvSpPr>
                <a:spLocks noChangeArrowheads="1"/>
              </p:cNvSpPr>
              <p:nvPr/>
            </p:nvSpPr>
            <p:spPr bwMode="auto">
              <a:xfrm>
                <a:off x="5593360" y="5546725"/>
                <a:ext cx="18466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0066FF"/>
                    </a:solidFill>
                    <a:latin typeface="Tahoma" panose="020B0604030504040204" pitchFamily="34" charset="0"/>
                  </a:rPr>
                  <a:t>该联系又表示何意？</a:t>
                </a:r>
              </a:p>
            </p:txBody>
          </p:sp>
          <p:grpSp>
            <p:nvGrpSpPr>
              <p:cNvPr id="23569" name="Group 79"/>
              <p:cNvGrpSpPr/>
              <p:nvPr/>
            </p:nvGrpSpPr>
            <p:grpSpPr bwMode="auto">
              <a:xfrm>
                <a:off x="5699126" y="5826130"/>
                <a:ext cx="2957513" cy="636588"/>
                <a:chOff x="50" y="3830"/>
                <a:chExt cx="1863" cy="401"/>
              </a:xfrm>
            </p:grpSpPr>
            <p:sp>
              <p:nvSpPr>
                <p:cNvPr id="23572" name="AutoShape 74"/>
                <p:cNvSpPr>
                  <a:spLocks noChangeArrowheads="1"/>
                </p:cNvSpPr>
                <p:nvPr/>
              </p:nvSpPr>
              <p:spPr bwMode="auto">
                <a:xfrm>
                  <a:off x="703" y="3830"/>
                  <a:ext cx="685" cy="401"/>
                </a:xfrm>
                <a:prstGeom prst="diamond">
                  <a:avLst/>
                </a:prstGeom>
                <a:noFill/>
                <a:ln w="12700">
                  <a:solidFill>
                    <a:srgbClr val="0066FF"/>
                  </a:solidFill>
                  <a:miter lim="800000"/>
                </a:ln>
              </p:spPr>
              <p:txBody>
                <a:bodyPr wrap="none" lIns="0" tIns="0" rIns="0" bIns="0" anchor="ctr"/>
                <a:lstStyle/>
                <a:p>
                  <a:pPr algn="ctr">
                    <a:defRPr/>
                  </a:pPr>
                  <a:endParaRPr lang="zh-CN" altLang="en-US" sz="1050">
                    <a:solidFill>
                      <a:srgbClr val="0066FF"/>
                    </a:solidFill>
                    <a:latin typeface="Tahoma" panose="020B0604030504040204" pitchFamily="34" charset="0"/>
                    <a:ea typeface="宋体" panose="02010600030101010101" pitchFamily="2" charset="-122"/>
                    <a:cs typeface="宋体" panose="02010600030101010101" pitchFamily="2" charset="-122"/>
                  </a:endParaRPr>
                </a:p>
              </p:txBody>
            </p:sp>
            <p:grpSp>
              <p:nvGrpSpPr>
                <p:cNvPr id="23571" name="Group 77"/>
                <p:cNvGrpSpPr/>
                <p:nvPr/>
              </p:nvGrpSpPr>
              <p:grpSpPr bwMode="auto">
                <a:xfrm>
                  <a:off x="50" y="3863"/>
                  <a:ext cx="1863" cy="366"/>
                  <a:chOff x="50" y="3863"/>
                  <a:chExt cx="1863" cy="366"/>
                </a:xfrm>
              </p:grpSpPr>
              <p:sp>
                <p:nvSpPr>
                  <p:cNvPr id="23574" name="AutoShape 62"/>
                  <p:cNvSpPr>
                    <a:spLocks noChangeArrowheads="1"/>
                  </p:cNvSpPr>
                  <p:nvPr/>
                </p:nvSpPr>
                <p:spPr bwMode="auto">
                  <a:xfrm>
                    <a:off x="763" y="3872"/>
                    <a:ext cx="560" cy="315"/>
                  </a:xfrm>
                  <a:prstGeom prst="diamond">
                    <a:avLst/>
                  </a:prstGeom>
                  <a:noFill/>
                  <a:ln w="12700">
                    <a:solidFill>
                      <a:srgbClr val="0066FF"/>
                    </a:solidFill>
                    <a:miter lim="800000"/>
                  </a:ln>
                </p:spPr>
                <p:txBody>
                  <a:bodyPr wrap="none" lIns="0" tIns="0" rIns="0" bIns="0"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sz="1000">
                        <a:solidFill>
                          <a:srgbClr val="0066FF"/>
                        </a:solidFill>
                      </a:rPr>
                      <a:t>下属部门</a:t>
                    </a:r>
                  </a:p>
                </p:txBody>
              </p:sp>
              <p:sp>
                <p:nvSpPr>
                  <p:cNvPr id="23573" name="Line 64"/>
                  <p:cNvSpPr>
                    <a:spLocks noChangeShapeType="1"/>
                  </p:cNvSpPr>
                  <p:nvPr/>
                </p:nvSpPr>
                <p:spPr bwMode="auto">
                  <a:xfrm flipV="1">
                    <a:off x="1376" y="4031"/>
                    <a:ext cx="168" cy="1"/>
                  </a:xfrm>
                  <a:prstGeom prst="line">
                    <a:avLst/>
                  </a:prstGeom>
                  <a:noFill/>
                  <a:ln w="12700">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nvGrpSpPr>
                  <p:cNvPr id="4" name="Group 71"/>
                  <p:cNvGrpSpPr/>
                  <p:nvPr/>
                </p:nvGrpSpPr>
                <p:grpSpPr bwMode="auto">
                  <a:xfrm>
                    <a:off x="1541" y="3865"/>
                    <a:ext cx="372" cy="364"/>
                    <a:chOff x="1591" y="3885"/>
                    <a:chExt cx="372" cy="364"/>
                  </a:xfrm>
                </p:grpSpPr>
                <p:sp>
                  <p:nvSpPr>
                    <p:cNvPr id="23580" name="Rectangle 61"/>
                    <p:cNvSpPr>
                      <a:spLocks noChangeArrowheads="1"/>
                    </p:cNvSpPr>
                    <p:nvPr/>
                  </p:nvSpPr>
                  <p:spPr bwMode="auto">
                    <a:xfrm>
                      <a:off x="1599" y="3885"/>
                      <a:ext cx="364"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34" charset="0"/>
                        </a:rPr>
                        <a:t>   </a:t>
                      </a:r>
                      <a:r>
                        <a:rPr kumimoji="0" lang="zh-CN" altLang="en-US" sz="1000">
                          <a:solidFill>
                            <a:srgbClr val="0066FF"/>
                          </a:solidFill>
                          <a:latin typeface="Tahoma" panose="020B0604030504040204" pitchFamily="34" charset="0"/>
                        </a:rPr>
                        <a:t>电影厂 </a:t>
                      </a:r>
                    </a:p>
                    <a:p>
                      <a:pPr>
                        <a:buFontTx/>
                        <a:buNone/>
                      </a:pPr>
                      <a:r>
                        <a:rPr kumimoji="0" lang="en-US" altLang="zh-CN" sz="1000" b="0">
                          <a:solidFill>
                            <a:srgbClr val="0066FF"/>
                          </a:solidFill>
                          <a:latin typeface="Tahoma" panose="020B0604030504040204" pitchFamily="34" charset="0"/>
                        </a:rPr>
                        <a:t>   </a:t>
                      </a:r>
                      <a:r>
                        <a:rPr kumimoji="0" lang="zh-CN" altLang="en-US" sz="1000" b="0" u="sng">
                          <a:solidFill>
                            <a:srgbClr val="0066FF"/>
                          </a:solidFill>
                          <a:latin typeface="Tahoma" panose="020B0604030504040204" pitchFamily="34" charset="0"/>
                        </a:rPr>
                        <a:t>厂名</a:t>
                      </a:r>
                    </a:p>
                    <a:p>
                      <a:pPr>
                        <a:buFontTx/>
                        <a:buNone/>
                      </a:pPr>
                      <a:r>
                        <a:rPr kumimoji="0" lang="en-US" altLang="zh-CN" sz="1000" b="0">
                          <a:solidFill>
                            <a:srgbClr val="0066FF"/>
                          </a:solidFill>
                          <a:latin typeface="Tahoma" panose="020B0604030504040204" pitchFamily="34" charset="0"/>
                        </a:rPr>
                        <a:t>   </a:t>
                      </a:r>
                      <a:r>
                        <a:rPr kumimoji="0" lang="zh-CN" altLang="en-US" sz="1000" b="0">
                          <a:solidFill>
                            <a:srgbClr val="0066FF"/>
                          </a:solidFill>
                          <a:latin typeface="Tahoma" panose="020B0604030504040204" pitchFamily="34" charset="0"/>
                        </a:rPr>
                        <a:t>厂长</a:t>
                      </a:r>
                    </a:p>
                  </p:txBody>
                </p:sp>
                <p:sp>
                  <p:nvSpPr>
                    <p:cNvPr id="23581" name="Line 65"/>
                    <p:cNvSpPr>
                      <a:spLocks noChangeShapeType="1"/>
                    </p:cNvSpPr>
                    <p:nvPr/>
                  </p:nvSpPr>
                  <p:spPr bwMode="auto">
                    <a:xfrm>
                      <a:off x="1591" y="4018"/>
                      <a:ext cx="369"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3575" name="Group 70"/>
                  <p:cNvGrpSpPr/>
                  <p:nvPr/>
                </p:nvGrpSpPr>
                <p:grpSpPr bwMode="auto">
                  <a:xfrm>
                    <a:off x="50" y="3863"/>
                    <a:ext cx="424" cy="364"/>
                    <a:chOff x="90" y="3883"/>
                    <a:chExt cx="424" cy="364"/>
                  </a:xfrm>
                </p:grpSpPr>
                <p:sp>
                  <p:nvSpPr>
                    <p:cNvPr id="23578" name="Rectangle 68"/>
                    <p:cNvSpPr>
                      <a:spLocks noChangeArrowheads="1"/>
                    </p:cNvSpPr>
                    <p:nvPr/>
                  </p:nvSpPr>
                  <p:spPr bwMode="auto">
                    <a:xfrm>
                      <a:off x="90" y="3883"/>
                      <a:ext cx="421"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34" charset="0"/>
                        </a:rPr>
                        <a:t>   </a:t>
                      </a:r>
                      <a:r>
                        <a:rPr kumimoji="0" lang="zh-CN" altLang="en-US" sz="1000">
                          <a:solidFill>
                            <a:srgbClr val="0066FF"/>
                          </a:solidFill>
                          <a:latin typeface="Tahoma" panose="020B0604030504040204" pitchFamily="34" charset="0"/>
                        </a:rPr>
                        <a:t>摄制组 </a:t>
                      </a:r>
                    </a:p>
                    <a:p>
                      <a:pPr>
                        <a:buFontTx/>
                        <a:buNone/>
                      </a:pPr>
                      <a:r>
                        <a:rPr kumimoji="0" lang="en-US" altLang="zh-CN" sz="1000" b="0">
                          <a:solidFill>
                            <a:srgbClr val="0066FF"/>
                          </a:solidFill>
                          <a:latin typeface="Tahoma" panose="020B0604030504040204" pitchFamily="34" charset="0"/>
                        </a:rPr>
                        <a:t>  </a:t>
                      </a:r>
                      <a:r>
                        <a:rPr kumimoji="0" lang="zh-CN" altLang="en-US" sz="1000" b="0" u="sng">
                          <a:solidFill>
                            <a:srgbClr val="0066FF"/>
                          </a:solidFill>
                          <a:latin typeface="Tahoma" panose="020B0604030504040204" pitchFamily="34" charset="0"/>
                        </a:rPr>
                        <a:t>组编号</a:t>
                      </a:r>
                    </a:p>
                    <a:p>
                      <a:pPr>
                        <a:buFontTx/>
                        <a:buNone/>
                      </a:pPr>
                      <a:r>
                        <a:rPr kumimoji="0" lang="en-US" altLang="zh-CN" sz="1000" b="0">
                          <a:solidFill>
                            <a:srgbClr val="0066FF"/>
                          </a:solidFill>
                          <a:latin typeface="Tahoma" panose="020B0604030504040204" pitchFamily="34" charset="0"/>
                        </a:rPr>
                        <a:t>  </a:t>
                      </a:r>
                      <a:r>
                        <a:rPr kumimoji="0" lang="zh-CN" altLang="en-US" sz="1000" b="0">
                          <a:solidFill>
                            <a:srgbClr val="0066FF"/>
                          </a:solidFill>
                          <a:latin typeface="Tahoma" panose="020B0604030504040204" pitchFamily="34" charset="0"/>
                        </a:rPr>
                        <a:t>组长</a:t>
                      </a:r>
                    </a:p>
                  </p:txBody>
                </p:sp>
                <p:sp>
                  <p:nvSpPr>
                    <p:cNvPr id="23579" name="Line 69"/>
                    <p:cNvSpPr>
                      <a:spLocks noChangeShapeType="1"/>
                    </p:cNvSpPr>
                    <p:nvPr/>
                  </p:nvSpPr>
                  <p:spPr bwMode="auto">
                    <a:xfrm flipV="1">
                      <a:off x="155" y="4006"/>
                      <a:ext cx="359" cy="5"/>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3576" name="Line 75"/>
                  <p:cNvSpPr>
                    <a:spLocks noChangeShapeType="1"/>
                  </p:cNvSpPr>
                  <p:nvPr/>
                </p:nvSpPr>
                <p:spPr bwMode="auto">
                  <a:xfrm flipV="1">
                    <a:off x="483" y="4047"/>
                    <a:ext cx="244" cy="1"/>
                  </a:xfrm>
                  <a:prstGeom prst="line">
                    <a:avLst/>
                  </a:prstGeom>
                  <a:noFill/>
                  <a:ln w="1270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3577" name="Line 76"/>
                  <p:cNvSpPr>
                    <a:spLocks noChangeShapeType="1"/>
                  </p:cNvSpPr>
                  <p:nvPr/>
                </p:nvSpPr>
                <p:spPr bwMode="auto">
                  <a:xfrm flipV="1">
                    <a:off x="483" y="4009"/>
                    <a:ext cx="244" cy="1"/>
                  </a:xfrm>
                  <a:prstGeom prst="line">
                    <a:avLst/>
                  </a:prstGeom>
                  <a:noFill/>
                  <a:ln w="1270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grpSp>
        <p:sp>
          <p:nvSpPr>
            <p:cNvPr id="23567" name="矩形 66"/>
            <p:cNvSpPr>
              <a:spLocks noChangeArrowheads="1"/>
            </p:cNvSpPr>
            <p:nvPr/>
          </p:nvSpPr>
          <p:spPr bwMode="auto">
            <a:xfrm>
              <a:off x="7847835" y="5449888"/>
              <a:ext cx="839732"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600">
                  <a:solidFill>
                    <a:srgbClr val="2A2A39"/>
                  </a:solidFill>
                  <a:latin typeface="Times New Roman" panose="02020603050405020304" charset="0"/>
                  <a:ea typeface="黑体" panose="02010609060101010101" pitchFamily="49" charset="-122"/>
                </a:rPr>
                <a:t>案例</a:t>
              </a:r>
              <a:r>
                <a:rPr kumimoji="0" lang="zh-CN" altLang="zh-CN" sz="1600">
                  <a:solidFill>
                    <a:srgbClr val="2A2A39"/>
                  </a:solidFill>
                  <a:latin typeface="Times New Roman" panose="02020603050405020304" charset="0"/>
                  <a:ea typeface="黑体" panose="02010609060101010101" pitchFamily="49" charset="-122"/>
                </a:rPr>
                <a:t>4</a:t>
              </a:r>
              <a:r>
                <a:rPr kumimoji="0" lang="en-US" altLang="zh-CN" sz="1600">
                  <a:solidFill>
                    <a:srgbClr val="2A2A39"/>
                  </a:solidFill>
                  <a:latin typeface="Times New Roman" panose="02020603050405020304" charset="0"/>
                  <a:ea typeface="黑体" panose="02010609060101010101" pitchFamily="49" charset="-122"/>
                </a:rPr>
                <a:t>.c</a:t>
              </a:r>
              <a:endParaRPr kumimoji="0" lang="zh-CN" altLang="en-US" sz="1600">
                <a:solidFill>
                  <a:srgbClr val="2A2A39"/>
                </a:solidFill>
                <a:latin typeface="Times New Roman" panose="02020603050405020304" charset="0"/>
                <a:ea typeface="黑体" panose="02010609060101010101" pitchFamily="49" charset="-122"/>
              </a:endParaRPr>
            </a:p>
          </p:txBody>
        </p:sp>
      </p:grpSp>
      <p:sp>
        <p:nvSpPr>
          <p:cNvPr id="23565" name="矩形 32"/>
          <p:cNvSpPr>
            <a:spLocks noChangeArrowheads="1"/>
          </p:cNvSpPr>
          <p:nvPr/>
        </p:nvSpPr>
        <p:spPr bwMode="auto">
          <a:xfrm>
            <a:off x="7831138" y="3298825"/>
            <a:ext cx="131286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600">
                <a:solidFill>
                  <a:srgbClr val="2A2A39"/>
                </a:solidFill>
                <a:latin typeface="Times New Roman" panose="02020603050405020304" charset="0"/>
                <a:ea typeface="黑体" panose="02010609060101010101" pitchFamily="49" charset="-122"/>
              </a:rPr>
              <a:t>案例</a:t>
            </a:r>
            <a:r>
              <a:rPr kumimoji="0" lang="zh-CN" altLang="zh-CN" sz="1600">
                <a:solidFill>
                  <a:srgbClr val="2A2A39"/>
                </a:solidFill>
                <a:latin typeface="Times New Roman" panose="02020603050405020304" charset="0"/>
                <a:ea typeface="黑体" panose="02010609060101010101" pitchFamily="49" charset="-122"/>
              </a:rPr>
              <a:t>2</a:t>
            </a:r>
            <a:r>
              <a:rPr kumimoji="0" lang="en-US" altLang="zh-CN" sz="1600">
                <a:solidFill>
                  <a:srgbClr val="2A2A39"/>
                </a:solidFill>
                <a:latin typeface="Times New Roman" panose="02020603050405020304" charset="0"/>
                <a:ea typeface="黑体" panose="02010609060101010101" pitchFamily="49" charset="-122"/>
              </a:rPr>
              <a:t>:</a:t>
            </a:r>
          </a:p>
          <a:p>
            <a:pPr algn="ctr">
              <a:spcBef>
                <a:spcPct val="5000"/>
              </a:spcBef>
              <a:buFontTx/>
              <a:buNone/>
            </a:pPr>
            <a:r>
              <a:rPr kumimoji="0" lang="zh-CN" altLang="en-US" sz="1600">
                <a:solidFill>
                  <a:srgbClr val="2A2A39"/>
                </a:solidFill>
                <a:latin typeface="黑体" panose="02010609060101010101" pitchFamily="49" charset="-122"/>
                <a:ea typeface="黑体" panose="02010609060101010101" pitchFamily="49" charset="-122"/>
              </a:rPr>
              <a:t>大学的</a:t>
            </a:r>
            <a:r>
              <a:rPr kumimoji="0" lang="en-US" altLang="zh-CN" sz="1600">
                <a:solidFill>
                  <a:srgbClr val="2A2A39"/>
                </a:solidFill>
                <a:latin typeface="黑体" panose="02010609060101010101" pitchFamily="49" charset="-122"/>
                <a:ea typeface="黑体" panose="02010609060101010101" pitchFamily="49" charset="-122"/>
              </a:rPr>
              <a:t>E-R</a:t>
            </a:r>
            <a:r>
              <a:rPr kumimoji="0" lang="zh-CN" altLang="en-US" sz="1600">
                <a:solidFill>
                  <a:srgbClr val="2A2A39"/>
                </a:solidFill>
                <a:latin typeface="黑体" panose="02010609060101010101" pitchFamily="49" charset="-122"/>
                <a:ea typeface="黑体" panose="02010609060101010101" pitchFamily="49" charset="-122"/>
              </a:rPr>
              <a:t>图</a:t>
            </a:r>
            <a:endParaRPr kumimoji="0" lang="en-US" altLang="zh-CN" sz="1600">
              <a:solidFill>
                <a:srgbClr val="2A2A3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87"/>
                                        </p:tgtEl>
                                        <p:attrNameLst>
                                          <p:attrName>style.visibility</p:attrName>
                                        </p:attrNameLst>
                                      </p:cBhvr>
                                      <p:to>
                                        <p:strVal val="visible"/>
                                      </p:to>
                                    </p:set>
                                    <p:animEffect transition="in" filter="blinds(horizontal)">
                                      <p:cBhvr>
                                        <p:cTn id="7" dur="500"/>
                                        <p:tgtEl>
                                          <p:spTgt spid="235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86"/>
                                        </p:tgtEl>
                                        <p:attrNameLst>
                                          <p:attrName>style.visibility</p:attrName>
                                        </p:attrNameLst>
                                      </p:cBhvr>
                                      <p:to>
                                        <p:strVal val="visible"/>
                                      </p:to>
                                    </p:set>
                                    <p:animEffect transition="in" filter="blinds(horizontal)">
                                      <p:cBhvr>
                                        <p:cTn id="12" dur="500"/>
                                        <p:tgtEl>
                                          <p:spTgt spid="235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8264"/>
                                        </p:tgtEl>
                                        <p:attrNameLst>
                                          <p:attrName>style.visibility</p:attrName>
                                        </p:attrNameLst>
                                      </p:cBhvr>
                                      <p:to>
                                        <p:strVal val="visible"/>
                                      </p:to>
                                    </p:set>
                                    <p:animEffect transition="in" filter="blinds(horizontal)">
                                      <p:cBhvr>
                                        <p:cTn id="17" dur="500"/>
                                        <p:tgtEl>
                                          <p:spTgt spid="478264"/>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78289"/>
                                        </p:tgtEl>
                                        <p:attrNameLst>
                                          <p:attrName>style.visibility</p:attrName>
                                        </p:attrNameLst>
                                      </p:cBhvr>
                                      <p:to>
                                        <p:strVal val="visible"/>
                                      </p:to>
                                    </p:set>
                                    <p:animEffect transition="in" filter="blinds(horizontal)">
                                      <p:cBhvr>
                                        <p:cTn id="25" dur="500"/>
                                        <p:tgtEl>
                                          <p:spTgt spid="47828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78288"/>
                                        </p:tgtEl>
                                        <p:attrNameLst>
                                          <p:attrName>style.visibility</p:attrName>
                                        </p:attrNameLst>
                                      </p:cBhvr>
                                      <p:to>
                                        <p:strVal val="visible"/>
                                      </p:to>
                                    </p:set>
                                    <p:animEffect transition="in" filter="blinds(horizontal)">
                                      <p:cBhvr>
                                        <p:cTn id="30" dur="500"/>
                                        <p:tgtEl>
                                          <p:spTgt spid="478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64" grpId="0" animBg="1"/>
      <p:bldP spid="23586" grpId="0" animBg="1"/>
      <p:bldP spid="23587" grpId="0" animBg="1"/>
      <p:bldP spid="478288" grpId="0" animBg="1"/>
      <p:bldP spid="47828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C8A71F5F-7915-4998-87D5-F81B7774C540}" type="slidenum">
              <a:rPr kumimoji="0" lang="zh-CN" altLang="en-US" sz="1400"/>
              <a:t>68</a:t>
            </a:fld>
            <a:endParaRPr kumimoji="0" lang="en-US" altLang="zh-CN" sz="1400"/>
          </a:p>
        </p:txBody>
      </p:sp>
      <p:sp>
        <p:nvSpPr>
          <p:cNvPr id="24578" name="Rectangle 2"/>
          <p:cNvSpPr>
            <a:spLocks noGrp="1" noChangeArrowheads="1"/>
          </p:cNvSpPr>
          <p:nvPr>
            <p:ph type="title"/>
          </p:nvPr>
        </p:nvSpPr>
        <p:spPr>
          <a:xfrm>
            <a:off x="17463" y="965200"/>
            <a:ext cx="3984625" cy="833438"/>
          </a:xfrm>
        </p:spPr>
        <p:txBody>
          <a:bodyPr/>
          <a:lstStyle/>
          <a:p>
            <a:r>
              <a:rPr kumimoji="0" lang="zh-CN" altLang="en-US" sz="2400" b="1">
                <a:latin typeface="黑体" panose="02010609060101010101" pitchFamily="49" charset="-122"/>
                <a:ea typeface="黑体" panose="02010609060101010101" pitchFamily="49" charset="-122"/>
              </a:rPr>
              <a:t>常见联系集类型</a:t>
            </a:r>
            <a:br>
              <a:rPr kumimoji="0" lang="en-US" altLang="zh-CN" sz="2400" b="1">
                <a:latin typeface="黑体" panose="02010609060101010101" pitchFamily="49" charset="-122"/>
                <a:ea typeface="黑体" panose="02010609060101010101" pitchFamily="49" charset="-122"/>
              </a:rPr>
            </a:br>
            <a:r>
              <a:rPr kumimoji="0" lang="en-US" altLang="zh-CN" sz="2400" b="1">
                <a:latin typeface="黑体" panose="02010609060101010101" pitchFamily="49" charset="-122"/>
                <a:ea typeface="黑体" panose="02010609060101010101" pitchFamily="49" charset="-122"/>
              </a:rPr>
              <a:t>(</a:t>
            </a:r>
            <a:r>
              <a:rPr kumimoji="0" lang="zh-CN" altLang="en-US" sz="2400" b="1">
                <a:latin typeface="黑体" panose="02010609060101010101" pitchFamily="49" charset="-122"/>
                <a:ea typeface="黑体" panose="02010609060101010101" pitchFamily="49" charset="-122"/>
              </a:rPr>
              <a:t>映射基数)示例</a:t>
            </a:r>
            <a:r>
              <a:rPr kumimoji="0" lang="en-US" altLang="zh-CN" sz="2400" b="1">
                <a:latin typeface="黑体" panose="02010609060101010101" pitchFamily="49" charset="-122"/>
                <a:ea typeface="黑体" panose="02010609060101010101" pitchFamily="49" charset="-122"/>
              </a:rPr>
              <a:t> </a:t>
            </a:r>
            <a:endParaRPr kumimoji="0" lang="zh-CN" altLang="en-US" sz="2400" b="1">
              <a:latin typeface="黑体" panose="02010609060101010101" pitchFamily="49" charset="-122"/>
              <a:ea typeface="黑体" panose="02010609060101010101" pitchFamily="49" charset="-122"/>
            </a:endParaRPr>
          </a:p>
        </p:txBody>
      </p:sp>
      <p:pic>
        <p:nvPicPr>
          <p:cNvPr id="24579" name="Picture 7" descr="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3025" y="982663"/>
            <a:ext cx="4751388"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7" descr="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9538" y="3586163"/>
            <a:ext cx="46799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11"/>
          <p:cNvSpPr>
            <a:spLocks noChangeArrowheads="1"/>
          </p:cNvSpPr>
          <p:nvPr/>
        </p:nvSpPr>
        <p:spPr bwMode="auto">
          <a:xfrm>
            <a:off x="1252538" y="57150"/>
            <a:ext cx="7772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400">
                <a:solidFill>
                  <a:schemeClr val="tx2"/>
                </a:solidFill>
                <a:latin typeface="黑体" panose="02010609060101010101" pitchFamily="49" charset="-122"/>
                <a:ea typeface="黑体" panose="02010609060101010101" pitchFamily="49" charset="-122"/>
              </a:rPr>
              <a:t>三 联系集类型与弱实体</a:t>
            </a:r>
          </a:p>
        </p:txBody>
      </p:sp>
      <p:grpSp>
        <p:nvGrpSpPr>
          <p:cNvPr id="2" name="Group 46"/>
          <p:cNvGrpSpPr/>
          <p:nvPr/>
        </p:nvGrpSpPr>
        <p:grpSpPr bwMode="auto">
          <a:xfrm>
            <a:off x="4170363" y="2638425"/>
            <a:ext cx="4340225" cy="3624263"/>
            <a:chOff x="2627" y="1662"/>
            <a:chExt cx="2734" cy="2283"/>
          </a:xfrm>
        </p:grpSpPr>
        <p:sp>
          <p:nvSpPr>
            <p:cNvPr id="24604" name="Text Box 3"/>
            <p:cNvSpPr txBox="1">
              <a:spLocks noChangeArrowheads="1"/>
            </p:cNvSpPr>
            <p:nvPr/>
          </p:nvSpPr>
          <p:spPr bwMode="auto">
            <a:xfrm>
              <a:off x="2672" y="1662"/>
              <a:ext cx="8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zh-CN" altLang="en-US" sz="1400" b="0">
                  <a:solidFill>
                    <a:schemeClr val="tx2"/>
                  </a:solidFill>
                  <a:latin typeface="Times New Roman" panose="02020603050405020304" charset="0"/>
                  <a:ea typeface="MS PGothic" panose="020B0600070205080204" pitchFamily="34" charset="-128"/>
                </a:rPr>
                <a:t>一对一</a:t>
              </a:r>
              <a:r>
                <a:rPr kumimoji="0" lang="en-US" altLang="zh-CN" sz="1400" b="0">
                  <a:solidFill>
                    <a:schemeClr val="tx2"/>
                  </a:solidFill>
                  <a:latin typeface="Times New Roman" panose="02020603050405020304" charset="0"/>
                  <a:ea typeface="MS PGothic" panose="020B0600070205080204" pitchFamily="34" charset="-128"/>
                </a:rPr>
                <a:t>(1:1)</a:t>
              </a:r>
            </a:p>
          </p:txBody>
        </p:sp>
        <p:sp>
          <p:nvSpPr>
            <p:cNvPr id="24605" name="Text Box 4"/>
            <p:cNvSpPr txBox="1">
              <a:spLocks noChangeArrowheads="1"/>
            </p:cNvSpPr>
            <p:nvPr/>
          </p:nvSpPr>
          <p:spPr bwMode="auto">
            <a:xfrm>
              <a:off x="4578" y="1662"/>
              <a:ext cx="6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zh-CN" altLang="en-US" sz="1400" b="0">
                  <a:solidFill>
                    <a:schemeClr val="tx2"/>
                  </a:solidFill>
                  <a:latin typeface="Times New Roman" panose="02020603050405020304" charset="0"/>
                  <a:ea typeface="MS PGothic" panose="020B0600070205080204" pitchFamily="34" charset="-128"/>
                </a:rPr>
                <a:t>一对多</a:t>
              </a:r>
              <a:r>
                <a:rPr kumimoji="0" lang="en-US" altLang="zh-CN" sz="1400" b="0">
                  <a:solidFill>
                    <a:schemeClr val="tx2"/>
                  </a:solidFill>
                  <a:latin typeface="Times New Roman" panose="02020603050405020304" charset="0"/>
                  <a:ea typeface="MS PGothic" panose="020B0600070205080204" pitchFamily="34" charset="-128"/>
                </a:rPr>
                <a:t>(1</a:t>
              </a:r>
              <a:r>
                <a:rPr kumimoji="0" lang="zh-CN" altLang="en-US" sz="1400" b="0">
                  <a:solidFill>
                    <a:schemeClr val="tx2"/>
                  </a:solidFill>
                  <a:latin typeface="Times New Roman" panose="02020603050405020304" charset="0"/>
                  <a:ea typeface="MS PGothic" panose="020B0600070205080204" pitchFamily="34" charset="-128"/>
                </a:rPr>
                <a:t>：</a:t>
              </a:r>
              <a:r>
                <a:rPr kumimoji="0" lang="en-US" altLang="zh-CN" sz="1400" b="0">
                  <a:solidFill>
                    <a:schemeClr val="tx2"/>
                  </a:solidFill>
                  <a:latin typeface="Times New Roman" panose="02020603050405020304" charset="0"/>
                  <a:ea typeface="MS PGothic" panose="020B0600070205080204" pitchFamily="34" charset="-128"/>
                </a:rPr>
                <a:t>n)</a:t>
              </a:r>
            </a:p>
          </p:txBody>
        </p:sp>
        <p:sp>
          <p:nvSpPr>
            <p:cNvPr id="24606" name="Text Box 3"/>
            <p:cNvSpPr txBox="1">
              <a:spLocks noChangeArrowheads="1"/>
            </p:cNvSpPr>
            <p:nvPr/>
          </p:nvSpPr>
          <p:spPr bwMode="auto">
            <a:xfrm>
              <a:off x="2627" y="3456"/>
              <a:ext cx="9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zh-CN" altLang="en-US" sz="1400" b="0">
                  <a:solidFill>
                    <a:schemeClr val="tx2"/>
                  </a:solidFill>
                  <a:latin typeface="Times New Roman" panose="02020603050405020304" charset="0"/>
                  <a:ea typeface="MS PGothic" panose="020B0600070205080204" pitchFamily="34" charset="-128"/>
                </a:rPr>
                <a:t>多对一（</a:t>
              </a:r>
              <a:r>
                <a:rPr kumimoji="0" lang="en-US" altLang="zh-CN" sz="1400" b="0">
                  <a:solidFill>
                    <a:schemeClr val="tx2"/>
                  </a:solidFill>
                  <a:latin typeface="Times New Roman" panose="02020603050405020304" charset="0"/>
                  <a:ea typeface="MS PGothic" panose="020B0600070205080204" pitchFamily="34" charset="-128"/>
                </a:rPr>
                <a:t>n:1</a:t>
              </a:r>
              <a:r>
                <a:rPr kumimoji="0" lang="zh-CN" altLang="en-US" sz="1400" b="0">
                  <a:solidFill>
                    <a:schemeClr val="tx2"/>
                  </a:solidFill>
                  <a:latin typeface="Times New Roman" panose="02020603050405020304" charset="0"/>
                  <a:ea typeface="MS PGothic" panose="020B0600070205080204" pitchFamily="34" charset="-128"/>
                </a:rPr>
                <a:t>）</a:t>
              </a:r>
            </a:p>
          </p:txBody>
        </p:sp>
        <p:sp>
          <p:nvSpPr>
            <p:cNvPr id="24607" name="Text Box 4"/>
            <p:cNvSpPr txBox="1">
              <a:spLocks noChangeArrowheads="1"/>
            </p:cNvSpPr>
            <p:nvPr/>
          </p:nvSpPr>
          <p:spPr bwMode="auto">
            <a:xfrm>
              <a:off x="4583" y="3456"/>
              <a:ext cx="7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zh-CN" altLang="en-US" sz="1400" b="0">
                  <a:solidFill>
                    <a:schemeClr val="tx2"/>
                  </a:solidFill>
                  <a:latin typeface="Times New Roman" panose="02020603050405020304" charset="0"/>
                  <a:ea typeface="MS PGothic" panose="020B0600070205080204" pitchFamily="34" charset="-128"/>
                </a:rPr>
                <a:t>多对多（</a:t>
              </a:r>
              <a:r>
                <a:rPr kumimoji="0" lang="en-US" altLang="zh-CN" sz="1400" b="0">
                  <a:solidFill>
                    <a:schemeClr val="tx2"/>
                  </a:solidFill>
                  <a:latin typeface="Times New Roman" panose="02020603050405020304" charset="0"/>
                  <a:ea typeface="MS PGothic" panose="020B0600070205080204" pitchFamily="34" charset="-128"/>
                </a:rPr>
                <a:t>n:m</a:t>
              </a:r>
              <a:r>
                <a:rPr kumimoji="0" lang="zh-CN" altLang="en-US" sz="1400" b="0">
                  <a:solidFill>
                    <a:schemeClr val="tx2"/>
                  </a:solidFill>
                  <a:latin typeface="Times New Roman" panose="02020603050405020304" charset="0"/>
                  <a:ea typeface="MS PGothic" panose="020B0600070205080204" pitchFamily="34" charset="-128"/>
                </a:rPr>
                <a:t>）</a:t>
              </a:r>
            </a:p>
          </p:txBody>
        </p:sp>
        <p:grpSp>
          <p:nvGrpSpPr>
            <p:cNvPr id="24608" name="Group 19"/>
            <p:cNvGrpSpPr/>
            <p:nvPr/>
          </p:nvGrpSpPr>
          <p:grpSpPr bwMode="auto">
            <a:xfrm>
              <a:off x="2696" y="1812"/>
              <a:ext cx="850" cy="316"/>
              <a:chOff x="864" y="2396"/>
              <a:chExt cx="850" cy="316"/>
            </a:xfrm>
          </p:grpSpPr>
          <p:sp>
            <p:nvSpPr>
              <p:cNvPr id="24621" name="AutoShape 13"/>
              <p:cNvSpPr>
                <a:spLocks noChangeArrowheads="1"/>
              </p:cNvSpPr>
              <p:nvPr/>
            </p:nvSpPr>
            <p:spPr bwMode="auto">
              <a:xfrm>
                <a:off x="989" y="2396"/>
                <a:ext cx="592" cy="316"/>
              </a:xfrm>
              <a:prstGeom prst="diamond">
                <a:avLst/>
              </a:prstGeom>
              <a:solidFill>
                <a:schemeClr val="bg1">
                  <a:alpha val="65881"/>
                </a:schemeClr>
              </a:solidFill>
              <a:ln w="9525">
                <a:solidFill>
                  <a:schemeClr val="tx2"/>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chemeClr val="tx2"/>
                    </a:solidFill>
                    <a:latin typeface="Tahoma" panose="020B0604030504040204" pitchFamily="34" charset="0"/>
                  </a:rPr>
                  <a:t>联系集名</a:t>
                </a:r>
              </a:p>
            </p:txBody>
          </p:sp>
          <p:sp>
            <p:nvSpPr>
              <p:cNvPr id="24622" name="Line 14"/>
              <p:cNvSpPr>
                <a:spLocks noChangeShapeType="1"/>
              </p:cNvSpPr>
              <p:nvPr/>
            </p:nvSpPr>
            <p:spPr bwMode="auto">
              <a:xfrm>
                <a:off x="1584" y="2553"/>
                <a:ext cx="130" cy="1"/>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23" name="Line 15"/>
              <p:cNvSpPr>
                <a:spLocks noChangeShapeType="1"/>
              </p:cNvSpPr>
              <p:nvPr/>
            </p:nvSpPr>
            <p:spPr bwMode="auto">
              <a:xfrm flipH="1">
                <a:off x="864" y="2549"/>
                <a:ext cx="125"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4609" name="Group 28"/>
            <p:cNvGrpSpPr/>
            <p:nvPr/>
          </p:nvGrpSpPr>
          <p:grpSpPr bwMode="auto">
            <a:xfrm>
              <a:off x="2636" y="3612"/>
              <a:ext cx="850" cy="316"/>
              <a:chOff x="864" y="1945"/>
              <a:chExt cx="850" cy="316"/>
            </a:xfrm>
          </p:grpSpPr>
          <p:sp>
            <p:nvSpPr>
              <p:cNvPr id="24618" name="AutoShape 16"/>
              <p:cNvSpPr>
                <a:spLocks noChangeArrowheads="1"/>
              </p:cNvSpPr>
              <p:nvPr/>
            </p:nvSpPr>
            <p:spPr bwMode="auto">
              <a:xfrm>
                <a:off x="989" y="1945"/>
                <a:ext cx="592" cy="316"/>
              </a:xfrm>
              <a:prstGeom prst="diamond">
                <a:avLst/>
              </a:prstGeom>
              <a:solidFill>
                <a:schemeClr val="bg1">
                  <a:alpha val="65881"/>
                </a:schemeClr>
              </a:solidFill>
              <a:ln w="9525">
                <a:solidFill>
                  <a:schemeClr val="tx2"/>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chemeClr val="tx2"/>
                    </a:solidFill>
                    <a:latin typeface="Tahoma" panose="020B0604030504040204" pitchFamily="34" charset="0"/>
                  </a:rPr>
                  <a:t>联系集名</a:t>
                </a:r>
              </a:p>
            </p:txBody>
          </p:sp>
          <p:sp>
            <p:nvSpPr>
              <p:cNvPr id="24619" name="Line 17"/>
              <p:cNvSpPr>
                <a:spLocks noChangeShapeType="1"/>
              </p:cNvSpPr>
              <p:nvPr/>
            </p:nvSpPr>
            <p:spPr bwMode="auto">
              <a:xfrm>
                <a:off x="1584" y="2102"/>
                <a:ext cx="130" cy="1"/>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20" name="Line 18"/>
              <p:cNvSpPr>
                <a:spLocks noChangeShapeType="1"/>
              </p:cNvSpPr>
              <p:nvPr/>
            </p:nvSpPr>
            <p:spPr bwMode="auto">
              <a:xfrm flipH="1">
                <a:off x="864" y="2098"/>
                <a:ext cx="125"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4610" name="Group 23"/>
            <p:cNvGrpSpPr/>
            <p:nvPr/>
          </p:nvGrpSpPr>
          <p:grpSpPr bwMode="auto">
            <a:xfrm>
              <a:off x="4511" y="1820"/>
              <a:ext cx="850" cy="316"/>
              <a:chOff x="4053" y="891"/>
              <a:chExt cx="850" cy="316"/>
            </a:xfrm>
          </p:grpSpPr>
          <p:sp>
            <p:nvSpPr>
              <p:cNvPr id="24615" name="AutoShape 20"/>
              <p:cNvSpPr>
                <a:spLocks noChangeArrowheads="1"/>
              </p:cNvSpPr>
              <p:nvPr/>
            </p:nvSpPr>
            <p:spPr bwMode="auto">
              <a:xfrm>
                <a:off x="4178" y="891"/>
                <a:ext cx="592" cy="316"/>
              </a:xfrm>
              <a:prstGeom prst="diamond">
                <a:avLst/>
              </a:prstGeom>
              <a:solidFill>
                <a:schemeClr val="bg1">
                  <a:alpha val="65881"/>
                </a:schemeClr>
              </a:solidFill>
              <a:ln w="9525">
                <a:solidFill>
                  <a:schemeClr val="tx2"/>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chemeClr val="tx2"/>
                    </a:solidFill>
                    <a:latin typeface="Tahoma" panose="020B0604030504040204" pitchFamily="34" charset="0"/>
                  </a:rPr>
                  <a:t>联系集名</a:t>
                </a:r>
              </a:p>
            </p:txBody>
          </p:sp>
          <p:sp>
            <p:nvSpPr>
              <p:cNvPr id="24616" name="Line 21"/>
              <p:cNvSpPr>
                <a:spLocks noChangeShapeType="1"/>
              </p:cNvSpPr>
              <p:nvPr/>
            </p:nvSpPr>
            <p:spPr bwMode="auto">
              <a:xfrm>
                <a:off x="4773" y="1048"/>
                <a:ext cx="130" cy="1"/>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17" name="Line 22"/>
              <p:cNvSpPr>
                <a:spLocks noChangeShapeType="1"/>
              </p:cNvSpPr>
              <p:nvPr/>
            </p:nvSpPr>
            <p:spPr bwMode="auto">
              <a:xfrm flipH="1">
                <a:off x="4053" y="1044"/>
                <a:ext cx="125"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4611" name="Group 27"/>
            <p:cNvGrpSpPr/>
            <p:nvPr/>
          </p:nvGrpSpPr>
          <p:grpSpPr bwMode="auto">
            <a:xfrm>
              <a:off x="4507" y="3629"/>
              <a:ext cx="850" cy="316"/>
              <a:chOff x="4119" y="3853"/>
              <a:chExt cx="850" cy="316"/>
            </a:xfrm>
          </p:grpSpPr>
          <p:sp>
            <p:nvSpPr>
              <p:cNvPr id="24612" name="AutoShape 24"/>
              <p:cNvSpPr>
                <a:spLocks noChangeArrowheads="1"/>
              </p:cNvSpPr>
              <p:nvPr/>
            </p:nvSpPr>
            <p:spPr bwMode="auto">
              <a:xfrm>
                <a:off x="4244" y="3853"/>
                <a:ext cx="592" cy="316"/>
              </a:xfrm>
              <a:prstGeom prst="diamond">
                <a:avLst/>
              </a:prstGeom>
              <a:solidFill>
                <a:schemeClr val="bg1">
                  <a:alpha val="65881"/>
                </a:schemeClr>
              </a:solidFill>
              <a:ln w="9525">
                <a:solidFill>
                  <a:schemeClr val="tx2"/>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chemeClr val="tx2"/>
                    </a:solidFill>
                    <a:latin typeface="Tahoma" panose="020B0604030504040204" pitchFamily="34" charset="0"/>
                  </a:rPr>
                  <a:t>联系集名</a:t>
                </a:r>
              </a:p>
            </p:txBody>
          </p:sp>
          <p:sp>
            <p:nvSpPr>
              <p:cNvPr id="24613" name="Line 25"/>
              <p:cNvSpPr>
                <a:spLocks noChangeShapeType="1"/>
              </p:cNvSpPr>
              <p:nvPr/>
            </p:nvSpPr>
            <p:spPr bwMode="auto">
              <a:xfrm>
                <a:off x="4839" y="4010"/>
                <a:ext cx="130" cy="1"/>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14" name="Line 26"/>
              <p:cNvSpPr>
                <a:spLocks noChangeShapeType="1"/>
              </p:cNvSpPr>
              <p:nvPr/>
            </p:nvSpPr>
            <p:spPr bwMode="auto">
              <a:xfrm flipH="1">
                <a:off x="4119" y="4006"/>
                <a:ext cx="125"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sp>
        <p:nvSpPr>
          <p:cNvPr id="24583" name="AutoShape 4"/>
          <p:cNvSpPr>
            <a:spLocks noChangeArrowheads="1"/>
          </p:cNvSpPr>
          <p:nvPr/>
        </p:nvSpPr>
        <p:spPr bwMode="auto">
          <a:xfrm>
            <a:off x="539750" y="1984375"/>
            <a:ext cx="2857500" cy="769938"/>
          </a:xfrm>
          <a:prstGeom prst="cloudCallout">
            <a:avLst>
              <a:gd name="adj1" fmla="val -43935"/>
              <a:gd name="adj2" fmla="val 75917"/>
            </a:avLst>
          </a:prstGeom>
          <a:solidFill>
            <a:schemeClr val="bg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0066FF"/>
                </a:solidFill>
                <a:latin typeface="Tahoma" panose="020B0604030504040204" pitchFamily="34" charset="0"/>
              </a:rPr>
              <a:t>＊这些联系集类型有何差别？</a:t>
            </a:r>
          </a:p>
        </p:txBody>
      </p:sp>
      <p:sp>
        <p:nvSpPr>
          <p:cNvPr id="481311" name="AutoShape 31">
            <a:hlinkClick r:id="" action="ppaction://hlinkshowjump?jump=previousslide" highlightClick="1"/>
          </p:cNvPr>
          <p:cNvSpPr>
            <a:spLocks noChangeArrowheads="1"/>
          </p:cNvSpPr>
          <p:nvPr/>
        </p:nvSpPr>
        <p:spPr bwMode="auto">
          <a:xfrm>
            <a:off x="8731250" y="6307138"/>
            <a:ext cx="215900" cy="163512"/>
          </a:xfrm>
          <a:prstGeom prst="actionButtonBackPrevious">
            <a:avLst/>
          </a:prstGeom>
          <a:solidFill>
            <a:srgbClr val="FF9900">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sp>
        <p:nvSpPr>
          <p:cNvPr id="481312" name="AutoShape 4"/>
          <p:cNvSpPr>
            <a:spLocks noChangeArrowheads="1"/>
          </p:cNvSpPr>
          <p:nvPr/>
        </p:nvSpPr>
        <p:spPr bwMode="auto">
          <a:xfrm>
            <a:off x="598488" y="3794125"/>
            <a:ext cx="2592387" cy="1027113"/>
          </a:xfrm>
          <a:prstGeom prst="cloudCallout">
            <a:avLst>
              <a:gd name="adj1" fmla="val -45329"/>
              <a:gd name="adj2" fmla="val 74051"/>
            </a:avLst>
          </a:prstGeom>
          <a:solidFill>
            <a:schemeClr val="bg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0066FF"/>
                </a:solidFill>
                <a:latin typeface="Tahoma" panose="020B0604030504040204" pitchFamily="34" charset="0"/>
              </a:rPr>
              <a:t>哪些是实体集对联系集的全参与或部分参与？</a:t>
            </a:r>
          </a:p>
        </p:txBody>
      </p:sp>
      <p:grpSp>
        <p:nvGrpSpPr>
          <p:cNvPr id="7" name="Group 55"/>
          <p:cNvGrpSpPr/>
          <p:nvPr/>
        </p:nvGrpSpPr>
        <p:grpSpPr bwMode="auto">
          <a:xfrm>
            <a:off x="793750" y="4986338"/>
            <a:ext cx="6353175" cy="1263650"/>
            <a:chOff x="500" y="3141"/>
            <a:chExt cx="4002" cy="796"/>
          </a:xfrm>
        </p:grpSpPr>
        <p:sp>
          <p:nvSpPr>
            <p:cNvPr id="24589" name="Rectangle 35"/>
            <p:cNvSpPr>
              <a:spLocks noChangeArrowheads="1"/>
            </p:cNvSpPr>
            <p:nvPr/>
          </p:nvSpPr>
          <p:spPr bwMode="auto">
            <a:xfrm>
              <a:off x="500" y="3345"/>
              <a:ext cx="116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0066FF"/>
                  </a:solidFill>
                  <a:latin typeface="Tahoma" panose="020B0604030504040204" pitchFamily="34" charset="0"/>
                </a:rPr>
                <a:t>属性集的全参与</a:t>
              </a:r>
            </a:p>
            <a:p>
              <a:pPr>
                <a:spcBef>
                  <a:spcPct val="0"/>
                </a:spcBef>
                <a:buFontTx/>
                <a:buNone/>
              </a:pPr>
              <a:r>
                <a:rPr kumimoji="0" lang="zh-CN" altLang="en-US" sz="1800">
                  <a:solidFill>
                    <a:srgbClr val="0066FF"/>
                  </a:solidFill>
                  <a:latin typeface="Tahoma" panose="020B0604030504040204" pitchFamily="34" charset="0"/>
                </a:rPr>
                <a:t>可采用双线表示！</a:t>
              </a:r>
            </a:p>
          </p:txBody>
        </p:sp>
        <p:grpSp>
          <p:nvGrpSpPr>
            <p:cNvPr id="24590" name="Group 51"/>
            <p:cNvGrpSpPr/>
            <p:nvPr/>
          </p:nvGrpSpPr>
          <p:grpSpPr bwMode="auto">
            <a:xfrm>
              <a:off x="1615" y="3449"/>
              <a:ext cx="905" cy="475"/>
              <a:chOff x="1615" y="3449"/>
              <a:chExt cx="905" cy="475"/>
            </a:xfrm>
          </p:grpSpPr>
          <p:sp>
            <p:nvSpPr>
              <p:cNvPr id="24599" name="AutoShape 37"/>
              <p:cNvSpPr>
                <a:spLocks noChangeArrowheads="1"/>
              </p:cNvSpPr>
              <p:nvPr/>
            </p:nvSpPr>
            <p:spPr bwMode="auto">
              <a:xfrm>
                <a:off x="1761" y="3608"/>
                <a:ext cx="592" cy="316"/>
              </a:xfrm>
              <a:prstGeom prst="diamond">
                <a:avLst/>
              </a:prstGeom>
              <a:solidFill>
                <a:schemeClr val="bg1">
                  <a:alpha val="65881"/>
                </a:schemeClr>
              </a:solidFill>
              <a:ln w="9525">
                <a:solidFill>
                  <a:srgbClr val="0066FF"/>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rPr>
                  <a:t>联系集名</a:t>
                </a:r>
              </a:p>
            </p:txBody>
          </p:sp>
          <p:sp>
            <p:nvSpPr>
              <p:cNvPr id="24600" name="Line 38"/>
              <p:cNvSpPr>
                <a:spLocks noChangeShapeType="1"/>
              </p:cNvSpPr>
              <p:nvPr/>
            </p:nvSpPr>
            <p:spPr bwMode="auto">
              <a:xfrm>
                <a:off x="2356" y="3765"/>
                <a:ext cx="130" cy="1"/>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01" name="Line 39"/>
              <p:cNvSpPr>
                <a:spLocks noChangeShapeType="1"/>
              </p:cNvSpPr>
              <p:nvPr/>
            </p:nvSpPr>
            <p:spPr bwMode="auto">
              <a:xfrm flipH="1" flipV="1">
                <a:off x="1639" y="3751"/>
                <a:ext cx="142"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02" name="Text Box 3"/>
              <p:cNvSpPr txBox="1">
                <a:spLocks noChangeArrowheads="1"/>
              </p:cNvSpPr>
              <p:nvPr/>
            </p:nvSpPr>
            <p:spPr bwMode="auto">
              <a:xfrm>
                <a:off x="1615" y="3449"/>
                <a:ext cx="9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en-US" altLang="zh-CN" sz="1200">
                    <a:solidFill>
                      <a:srgbClr val="0066FF"/>
                    </a:solidFill>
                    <a:latin typeface="Times New Roman" panose="02020603050405020304" charset="0"/>
                    <a:ea typeface="MS PGothic" panose="020B0600070205080204" pitchFamily="34" charset="-128"/>
                  </a:rPr>
                  <a:t>A</a:t>
                </a:r>
                <a:r>
                  <a:rPr kumimoji="0" lang="zh-CN" altLang="en-US" sz="1200">
                    <a:solidFill>
                      <a:srgbClr val="0066FF"/>
                    </a:solidFill>
                    <a:latin typeface="Times New Roman" panose="02020603050405020304" charset="0"/>
                    <a:ea typeface="MS PGothic" panose="020B0600070205080204" pitchFamily="34" charset="-128"/>
                  </a:rPr>
                  <a:t>全参与</a:t>
                </a:r>
              </a:p>
            </p:txBody>
          </p:sp>
          <p:sp>
            <p:nvSpPr>
              <p:cNvPr id="24603" name="Line 49"/>
              <p:cNvSpPr>
                <a:spLocks noChangeShapeType="1"/>
              </p:cNvSpPr>
              <p:nvPr/>
            </p:nvSpPr>
            <p:spPr bwMode="auto">
              <a:xfrm>
                <a:off x="1636" y="3777"/>
                <a:ext cx="147"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4591" name="Group 52"/>
            <p:cNvGrpSpPr/>
            <p:nvPr/>
          </p:nvGrpSpPr>
          <p:grpSpPr bwMode="auto">
            <a:xfrm>
              <a:off x="3517" y="3444"/>
              <a:ext cx="985" cy="493"/>
              <a:chOff x="3517" y="3444"/>
              <a:chExt cx="985" cy="493"/>
            </a:xfrm>
          </p:grpSpPr>
          <p:sp>
            <p:nvSpPr>
              <p:cNvPr id="24594" name="Text Box 4"/>
              <p:cNvSpPr txBox="1">
                <a:spLocks noChangeArrowheads="1"/>
              </p:cNvSpPr>
              <p:nvPr/>
            </p:nvSpPr>
            <p:spPr bwMode="auto">
              <a:xfrm>
                <a:off x="3517" y="3444"/>
                <a:ext cx="9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en-US" altLang="zh-CN" sz="1200">
                    <a:solidFill>
                      <a:srgbClr val="0066FF"/>
                    </a:solidFill>
                    <a:latin typeface="Times New Roman" panose="02020603050405020304" charset="0"/>
                    <a:ea typeface="MS PGothic" panose="020B0600070205080204" pitchFamily="34" charset="-128"/>
                  </a:rPr>
                  <a:t>A</a:t>
                </a:r>
                <a:r>
                  <a:rPr kumimoji="0" lang="zh-CN" altLang="en-US" sz="1200">
                    <a:solidFill>
                      <a:srgbClr val="0066FF"/>
                    </a:solidFill>
                    <a:latin typeface="Times New Roman" panose="02020603050405020304" charset="0"/>
                    <a:ea typeface="MS PGothic" panose="020B0600070205080204" pitchFamily="34" charset="-128"/>
                  </a:rPr>
                  <a:t>全参与，</a:t>
                </a:r>
                <a:r>
                  <a:rPr kumimoji="0" lang="en-US" altLang="zh-CN" sz="1200">
                    <a:solidFill>
                      <a:srgbClr val="0066FF"/>
                    </a:solidFill>
                    <a:latin typeface="Times New Roman" panose="02020603050405020304" charset="0"/>
                    <a:ea typeface="MS PGothic" panose="020B0600070205080204" pitchFamily="34" charset="-128"/>
                  </a:rPr>
                  <a:t>B</a:t>
                </a:r>
                <a:r>
                  <a:rPr kumimoji="0" lang="zh-CN" altLang="en-US" sz="1200">
                    <a:solidFill>
                      <a:srgbClr val="0066FF"/>
                    </a:solidFill>
                    <a:latin typeface="Times New Roman" panose="02020603050405020304" charset="0"/>
                    <a:ea typeface="MS PGothic" panose="020B0600070205080204" pitchFamily="34" charset="-128"/>
                  </a:rPr>
                  <a:t>部分参与</a:t>
                </a:r>
              </a:p>
            </p:txBody>
          </p:sp>
          <p:sp>
            <p:nvSpPr>
              <p:cNvPr id="24595" name="AutoShape 43"/>
              <p:cNvSpPr>
                <a:spLocks noChangeArrowheads="1"/>
              </p:cNvSpPr>
              <p:nvPr/>
            </p:nvSpPr>
            <p:spPr bwMode="auto">
              <a:xfrm>
                <a:off x="3699" y="3621"/>
                <a:ext cx="592" cy="316"/>
              </a:xfrm>
              <a:prstGeom prst="diamond">
                <a:avLst/>
              </a:prstGeom>
              <a:solidFill>
                <a:schemeClr val="bg1">
                  <a:alpha val="65881"/>
                </a:schemeClr>
              </a:solidFill>
              <a:ln w="9525">
                <a:solidFill>
                  <a:srgbClr val="0066FF"/>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rPr>
                  <a:t>联系集名</a:t>
                </a:r>
              </a:p>
            </p:txBody>
          </p:sp>
          <p:sp>
            <p:nvSpPr>
              <p:cNvPr id="24596" name="Line 44"/>
              <p:cNvSpPr>
                <a:spLocks noChangeShapeType="1"/>
              </p:cNvSpPr>
              <p:nvPr/>
            </p:nvSpPr>
            <p:spPr bwMode="auto">
              <a:xfrm>
                <a:off x="4294" y="3778"/>
                <a:ext cx="130" cy="1"/>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597" name="Line 45"/>
              <p:cNvSpPr>
                <a:spLocks noChangeShapeType="1"/>
              </p:cNvSpPr>
              <p:nvPr/>
            </p:nvSpPr>
            <p:spPr bwMode="auto">
              <a:xfrm flipH="1">
                <a:off x="3594" y="3764"/>
                <a:ext cx="125"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598" name="Line 50"/>
              <p:cNvSpPr>
                <a:spLocks noChangeShapeType="1"/>
              </p:cNvSpPr>
              <p:nvPr/>
            </p:nvSpPr>
            <p:spPr bwMode="auto">
              <a:xfrm flipH="1">
                <a:off x="3594" y="3791"/>
                <a:ext cx="125"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4592" name="Line 53"/>
            <p:cNvSpPr>
              <a:spLocks noChangeShapeType="1"/>
            </p:cNvSpPr>
            <p:nvPr/>
          </p:nvSpPr>
          <p:spPr bwMode="auto">
            <a:xfrm flipH="1">
              <a:off x="2184" y="3141"/>
              <a:ext cx="234" cy="217"/>
            </a:xfrm>
            <a:prstGeom prst="line">
              <a:avLst/>
            </a:prstGeom>
            <a:noFill/>
            <a:ln w="38100" cmpd="dbl">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593" name="Line 54"/>
            <p:cNvSpPr>
              <a:spLocks noChangeShapeType="1"/>
            </p:cNvSpPr>
            <p:nvPr/>
          </p:nvSpPr>
          <p:spPr bwMode="auto">
            <a:xfrm flipH="1">
              <a:off x="4075" y="3179"/>
              <a:ext cx="218" cy="201"/>
            </a:xfrm>
            <a:prstGeom prst="line">
              <a:avLst/>
            </a:prstGeom>
            <a:noFill/>
            <a:ln w="38100" cmpd="dbl">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4587" name="矩形 46"/>
          <p:cNvSpPr>
            <a:spLocks noChangeArrowheads="1"/>
          </p:cNvSpPr>
          <p:nvPr/>
        </p:nvSpPr>
        <p:spPr bwMode="auto">
          <a:xfrm>
            <a:off x="2970213" y="2578100"/>
            <a:ext cx="95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charset="0"/>
                <a:ea typeface="黑体" panose="02010609060101010101" pitchFamily="49" charset="-122"/>
              </a:rPr>
              <a:t>案例</a:t>
            </a:r>
            <a:r>
              <a:rPr kumimoji="0" lang="en-US" altLang="zh-CN" sz="1800">
                <a:solidFill>
                  <a:srgbClr val="2A2A39"/>
                </a:solidFill>
                <a:latin typeface="Times New Roman" panose="02020603050405020304" charset="0"/>
                <a:ea typeface="黑体" panose="02010609060101010101" pitchFamily="49" charset="-122"/>
              </a:rPr>
              <a:t>4.a</a:t>
            </a:r>
            <a:endParaRPr kumimoji="0" lang="zh-CN" altLang="en-US" sz="1800">
              <a:solidFill>
                <a:srgbClr val="2A2A39"/>
              </a:solidFill>
              <a:latin typeface="Times New Roman" panose="02020603050405020304" charset="0"/>
              <a:ea typeface="黑体" panose="02010609060101010101" pitchFamily="49" charset="-122"/>
            </a:endParaRPr>
          </a:p>
        </p:txBody>
      </p:sp>
      <p:sp>
        <p:nvSpPr>
          <p:cNvPr id="24588" name="矩形 46"/>
          <p:cNvSpPr>
            <a:spLocks noChangeArrowheads="1"/>
          </p:cNvSpPr>
          <p:nvPr/>
        </p:nvSpPr>
        <p:spPr bwMode="auto">
          <a:xfrm>
            <a:off x="3041650" y="3540125"/>
            <a:ext cx="863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600">
                <a:solidFill>
                  <a:srgbClr val="2A2A39"/>
                </a:solidFill>
                <a:latin typeface="Times New Roman" panose="02020603050405020304" charset="0"/>
                <a:ea typeface="黑体" panose="02010609060101010101" pitchFamily="49" charset="-122"/>
              </a:rPr>
              <a:t>案例</a:t>
            </a:r>
            <a:r>
              <a:rPr kumimoji="0" lang="zh-CN" altLang="zh-CN" sz="1600">
                <a:solidFill>
                  <a:srgbClr val="2A2A39"/>
                </a:solidFill>
                <a:latin typeface="Times New Roman" panose="02020603050405020304" charset="0"/>
                <a:ea typeface="黑体" panose="02010609060101010101" pitchFamily="49" charset="-122"/>
              </a:rPr>
              <a:t>4</a:t>
            </a:r>
            <a:r>
              <a:rPr kumimoji="0" lang="en-US" altLang="zh-CN" sz="1600">
                <a:solidFill>
                  <a:srgbClr val="2A2A39"/>
                </a:solidFill>
                <a:latin typeface="Times New Roman" panose="02020603050405020304" charset="0"/>
                <a:ea typeface="黑体" panose="02010609060101010101" pitchFamily="49" charset="-122"/>
              </a:rPr>
              <a:t>.b</a:t>
            </a:r>
            <a:endParaRPr kumimoji="0" lang="zh-CN" altLang="en-US" sz="1600">
              <a:solidFill>
                <a:srgbClr val="2A2A39"/>
              </a:solidFill>
              <a:latin typeface="Times New Roman" panose="0202060305040502030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1312"/>
                                        </p:tgtEl>
                                        <p:attrNameLst>
                                          <p:attrName>style.visibility</p:attrName>
                                        </p:attrNameLst>
                                      </p:cBhvr>
                                      <p:to>
                                        <p:strVal val="visible"/>
                                      </p:to>
                                    </p:set>
                                    <p:anim calcmode="lin" valueType="num">
                                      <p:cBhvr additive="base">
                                        <p:cTn id="13" dur="500" fill="hold"/>
                                        <p:tgtEl>
                                          <p:spTgt spid="481312"/>
                                        </p:tgtEl>
                                        <p:attrNameLst>
                                          <p:attrName>ppt_x</p:attrName>
                                        </p:attrNameLst>
                                      </p:cBhvr>
                                      <p:tavLst>
                                        <p:tav tm="0">
                                          <p:val>
                                            <p:strVal val="#ppt_x"/>
                                          </p:val>
                                        </p:tav>
                                        <p:tav tm="100000">
                                          <p:val>
                                            <p:strVal val="#ppt_x"/>
                                          </p:val>
                                        </p:tav>
                                      </p:tavLst>
                                    </p:anim>
                                    <p:anim calcmode="lin" valueType="num">
                                      <p:cBhvr additive="base">
                                        <p:cTn id="14" dur="500" fill="hold"/>
                                        <p:tgtEl>
                                          <p:spTgt spid="4813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81311"/>
                                        </p:tgtEl>
                                        <p:attrNameLst>
                                          <p:attrName>style.visibility</p:attrName>
                                        </p:attrNameLst>
                                      </p:cBhvr>
                                      <p:to>
                                        <p:strVal val="visible"/>
                                      </p:to>
                                    </p:set>
                                    <p:anim calcmode="lin" valueType="num">
                                      <p:cBhvr additive="base">
                                        <p:cTn id="25" dur="500" fill="hold"/>
                                        <p:tgtEl>
                                          <p:spTgt spid="481311"/>
                                        </p:tgtEl>
                                        <p:attrNameLst>
                                          <p:attrName>ppt_x</p:attrName>
                                        </p:attrNameLst>
                                      </p:cBhvr>
                                      <p:tavLst>
                                        <p:tav tm="0">
                                          <p:val>
                                            <p:strVal val="#ppt_x"/>
                                          </p:val>
                                        </p:tav>
                                        <p:tav tm="100000">
                                          <p:val>
                                            <p:strVal val="#ppt_x"/>
                                          </p:val>
                                        </p:tav>
                                      </p:tavLst>
                                    </p:anim>
                                    <p:anim calcmode="lin" valueType="num">
                                      <p:cBhvr additive="base">
                                        <p:cTn id="26" dur="500" fill="hold"/>
                                        <p:tgtEl>
                                          <p:spTgt spid="481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1" grpId="0" animBg="1"/>
      <p:bldP spid="4813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08CD103-8D59-4A33-A9EA-844BD417DA08}" type="slidenum">
              <a:rPr kumimoji="0" lang="zh-CN" altLang="en-US" sz="1400"/>
              <a:t>69</a:t>
            </a:fld>
            <a:endParaRPr kumimoji="0" lang="en-US" altLang="zh-CN" sz="1400"/>
          </a:p>
        </p:txBody>
      </p:sp>
      <p:sp>
        <p:nvSpPr>
          <p:cNvPr id="25602" name="Rectangle 2"/>
          <p:cNvSpPr>
            <a:spLocks noGrp="1" noChangeArrowheads="1"/>
          </p:cNvSpPr>
          <p:nvPr>
            <p:ph type="title"/>
          </p:nvPr>
        </p:nvSpPr>
        <p:spPr>
          <a:xfrm>
            <a:off x="1670050" y="877888"/>
            <a:ext cx="5021263" cy="987425"/>
          </a:xfrm>
        </p:spPr>
        <p:txBody>
          <a:bodyPr/>
          <a:lstStyle/>
          <a:p>
            <a:r>
              <a:rPr kumimoji="0" lang="en-US" altLang="zh-CN" sz="2400" b="1">
                <a:latin typeface="黑体" panose="02010609060101010101" pitchFamily="49" charset="-122"/>
                <a:ea typeface="黑体" panose="02010609060101010101" pitchFamily="49" charset="-122"/>
              </a:rPr>
              <a:t>1.</a:t>
            </a:r>
            <a:r>
              <a:rPr kumimoji="0" lang="zh-CN" altLang="en-US" sz="2400" b="1">
                <a:latin typeface="黑体" panose="02010609060101010101" pitchFamily="49" charset="-122"/>
                <a:ea typeface="黑体" panose="02010609060101010101" pitchFamily="49" charset="-122"/>
              </a:rPr>
              <a:t>复合属性</a:t>
            </a:r>
          </a:p>
        </p:txBody>
      </p:sp>
      <p:sp>
        <p:nvSpPr>
          <p:cNvPr id="25603" name="Rectangle 4"/>
          <p:cNvSpPr>
            <a:spLocks noChangeArrowheads="1"/>
          </p:cNvSpPr>
          <p:nvPr/>
        </p:nvSpPr>
        <p:spPr bwMode="auto">
          <a:xfrm>
            <a:off x="450850" y="31750"/>
            <a:ext cx="77724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a:solidFill>
                  <a:schemeClr val="tx2"/>
                </a:solidFill>
                <a:latin typeface="黑体" panose="02010609060101010101" pitchFamily="49" charset="-122"/>
                <a:ea typeface="黑体" panose="02010609060101010101" pitchFamily="49" charset="-122"/>
              </a:rPr>
              <a:t>四 复合属性与多元联系集</a:t>
            </a:r>
          </a:p>
        </p:txBody>
      </p:sp>
      <p:pic>
        <p:nvPicPr>
          <p:cNvPr id="2560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263" y="2254250"/>
            <a:ext cx="6791325"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5" name="Group 12"/>
          <p:cNvGrpSpPr/>
          <p:nvPr/>
        </p:nvGrpSpPr>
        <p:grpSpPr bwMode="auto">
          <a:xfrm>
            <a:off x="5588000" y="890588"/>
            <a:ext cx="3079750" cy="1300162"/>
            <a:chOff x="3676" y="581"/>
            <a:chExt cx="1749" cy="766"/>
          </a:xfrm>
        </p:grpSpPr>
        <p:sp>
          <p:nvSpPr>
            <p:cNvPr id="25623" name="AutoShape 4"/>
            <p:cNvSpPr>
              <a:spLocks noChangeArrowheads="1"/>
            </p:cNvSpPr>
            <p:nvPr/>
          </p:nvSpPr>
          <p:spPr bwMode="auto">
            <a:xfrm>
              <a:off x="3937" y="720"/>
              <a:ext cx="1408" cy="627"/>
            </a:xfrm>
            <a:prstGeom prst="cloudCallout">
              <a:avLst>
                <a:gd name="adj1" fmla="val 61741"/>
                <a:gd name="adj2" fmla="val 6776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a:latin typeface="Tahoma" panose="020B0604030504040204" pitchFamily="34" charset="0"/>
                </a:rPr>
                <a:t>E-R</a:t>
              </a:r>
              <a:r>
                <a:rPr kumimoji="0" lang="zh-CN" altLang="en-US" sz="1600">
                  <a:latin typeface="Tahoma" panose="020B0604030504040204" pitchFamily="34" charset="0"/>
                </a:rPr>
                <a:t>模型如何描述具有复杂结构的数据对象？</a:t>
              </a:r>
            </a:p>
          </p:txBody>
        </p:sp>
        <p:sp>
          <p:nvSpPr>
            <p:cNvPr id="25624" name="Rectangle 8"/>
            <p:cNvSpPr>
              <a:spLocks noChangeArrowheads="1"/>
            </p:cNvSpPr>
            <p:nvPr/>
          </p:nvSpPr>
          <p:spPr bwMode="auto">
            <a:xfrm>
              <a:off x="4030" y="625"/>
              <a:ext cx="28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rPr>
                <a:t>汽车？</a:t>
              </a:r>
            </a:p>
          </p:txBody>
        </p:sp>
        <p:sp>
          <p:nvSpPr>
            <p:cNvPr id="25625" name="Rectangle 9"/>
            <p:cNvSpPr>
              <a:spLocks noChangeArrowheads="1"/>
            </p:cNvSpPr>
            <p:nvPr/>
          </p:nvSpPr>
          <p:spPr bwMode="auto">
            <a:xfrm>
              <a:off x="4499" y="581"/>
              <a:ext cx="4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rPr>
                <a:t>教材目录？</a:t>
              </a:r>
            </a:p>
          </p:txBody>
        </p:sp>
        <p:sp>
          <p:nvSpPr>
            <p:cNvPr id="25626" name="Rectangle 10"/>
            <p:cNvSpPr>
              <a:spLocks noChangeArrowheads="1"/>
            </p:cNvSpPr>
            <p:nvPr/>
          </p:nvSpPr>
          <p:spPr bwMode="auto">
            <a:xfrm>
              <a:off x="5137" y="612"/>
              <a:ext cx="28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rPr>
                <a:t>学校？</a:t>
              </a:r>
            </a:p>
          </p:txBody>
        </p:sp>
        <p:sp>
          <p:nvSpPr>
            <p:cNvPr id="25627" name="Rectangle 11"/>
            <p:cNvSpPr>
              <a:spLocks noChangeArrowheads="1"/>
            </p:cNvSpPr>
            <p:nvPr/>
          </p:nvSpPr>
          <p:spPr bwMode="auto">
            <a:xfrm>
              <a:off x="3676" y="957"/>
              <a:ext cx="28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rPr>
                <a:t>住址？</a:t>
              </a:r>
            </a:p>
          </p:txBody>
        </p:sp>
      </p:grpSp>
      <p:sp>
        <p:nvSpPr>
          <p:cNvPr id="482317" name="Rectangle 13"/>
          <p:cNvSpPr>
            <a:spLocks noChangeArrowheads="1"/>
          </p:cNvSpPr>
          <p:nvPr/>
        </p:nvSpPr>
        <p:spPr bwMode="auto">
          <a:xfrm>
            <a:off x="2444750" y="5175250"/>
            <a:ext cx="6635750" cy="984250"/>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solidFill>
                  <a:srgbClr val="0000FF"/>
                </a:solidFill>
                <a:latin typeface="Tahoma" panose="020B0604030504040204" pitchFamily="34" charset="0"/>
                <a:ea typeface="黑体" panose="02010609060101010101" pitchFamily="49" charset="-122"/>
              </a:rPr>
              <a:t>理论上讲：</a:t>
            </a:r>
          </a:p>
          <a:p>
            <a:pPr>
              <a:spcBef>
                <a:spcPct val="0"/>
              </a:spcBef>
              <a:buFontTx/>
              <a:buNone/>
            </a:pPr>
            <a:r>
              <a:rPr kumimoji="0" lang="en-US" altLang="zh-CN" sz="1600" b="0">
                <a:solidFill>
                  <a:srgbClr val="0000FF"/>
                </a:solidFill>
                <a:latin typeface="Tahoma" panose="020B0604030504040204" pitchFamily="34" charset="0"/>
                <a:ea typeface="黑体" panose="02010609060101010101" pitchFamily="49" charset="-122"/>
              </a:rPr>
              <a:t>E-R</a:t>
            </a:r>
            <a:r>
              <a:rPr kumimoji="0" lang="zh-CN" altLang="en-US" sz="1600" b="0">
                <a:solidFill>
                  <a:srgbClr val="0000FF"/>
                </a:solidFill>
                <a:latin typeface="Tahoma" panose="020B0604030504040204" pitchFamily="34" charset="0"/>
                <a:ea typeface="黑体" panose="02010609060101010101" pitchFamily="49" charset="-122"/>
              </a:rPr>
              <a:t>模型可描述任何复杂客观对象，实体集可以是任何一种复杂数据结构</a:t>
            </a:r>
          </a:p>
          <a:p>
            <a:pPr>
              <a:spcBef>
                <a:spcPct val="0"/>
              </a:spcBef>
              <a:buFontTx/>
              <a:buNone/>
            </a:pPr>
            <a:r>
              <a:rPr kumimoji="0" lang="zh-CN" altLang="en-US" sz="1600">
                <a:solidFill>
                  <a:srgbClr val="0000FF"/>
                </a:solidFill>
                <a:latin typeface="Tahoma" panose="020B0604030504040204" pitchFamily="34" charset="0"/>
                <a:ea typeface="黑体" panose="02010609060101010101" pitchFamily="49" charset="-122"/>
              </a:rPr>
              <a:t>因为：</a:t>
            </a:r>
            <a:r>
              <a:rPr kumimoji="0" lang="en-US" altLang="zh-CN" sz="1600" b="0">
                <a:solidFill>
                  <a:srgbClr val="0000FF"/>
                </a:solidFill>
                <a:latin typeface="Tahoma" panose="020B0604030504040204" pitchFamily="34" charset="0"/>
                <a:ea typeface="黑体" panose="02010609060101010101" pitchFamily="49" charset="-122"/>
              </a:rPr>
              <a:t>E-R</a:t>
            </a:r>
            <a:r>
              <a:rPr kumimoji="0" lang="zh-CN" altLang="en-US" sz="1600" b="0">
                <a:solidFill>
                  <a:srgbClr val="0000FF"/>
                </a:solidFill>
                <a:latin typeface="Tahoma" panose="020B0604030504040204" pitchFamily="34" charset="0"/>
                <a:ea typeface="黑体" panose="02010609060101010101" pitchFamily="49" charset="-122"/>
              </a:rPr>
              <a:t>模型重点是</a:t>
            </a:r>
            <a:r>
              <a:rPr kumimoji="0" lang="zh-CN" altLang="en-US" sz="1600">
                <a:solidFill>
                  <a:srgbClr val="0000FF"/>
                </a:solidFill>
                <a:latin typeface="Tahoma" panose="020B0604030504040204" pitchFamily="34" charset="0"/>
                <a:ea typeface="黑体" panose="02010609060101010101" pitchFamily="49" charset="-122"/>
              </a:rPr>
              <a:t>面向客观世界</a:t>
            </a:r>
            <a:r>
              <a:rPr kumimoji="0" lang="zh-CN" altLang="en-US" sz="1600" b="0">
                <a:solidFill>
                  <a:srgbClr val="0000FF"/>
                </a:solidFill>
                <a:latin typeface="Tahoma" panose="020B0604030504040204" pitchFamily="34" charset="0"/>
                <a:ea typeface="黑体" panose="02010609060101010101" pitchFamily="49" charset="-122"/>
              </a:rPr>
              <a:t>，建立</a:t>
            </a:r>
            <a:r>
              <a:rPr kumimoji="0" lang="zh-CN" altLang="en-US" sz="1600">
                <a:solidFill>
                  <a:srgbClr val="0000FF"/>
                </a:solidFill>
                <a:latin typeface="Tahoma" panose="020B0604030504040204" pitchFamily="34" charset="0"/>
                <a:ea typeface="黑体" panose="02010609060101010101" pitchFamily="49" charset="-122"/>
              </a:rPr>
              <a:t>易于用户理解</a:t>
            </a:r>
            <a:r>
              <a:rPr kumimoji="0" lang="zh-CN" altLang="en-US" sz="1600" b="0">
                <a:solidFill>
                  <a:srgbClr val="0000FF"/>
                </a:solidFill>
                <a:latin typeface="Tahoma" panose="020B0604030504040204" pitchFamily="34" charset="0"/>
                <a:ea typeface="黑体" panose="02010609060101010101" pitchFamily="49" charset="-122"/>
              </a:rPr>
              <a:t>的抽象数据模型</a:t>
            </a:r>
          </a:p>
          <a:p>
            <a:pPr>
              <a:spcBef>
                <a:spcPct val="0"/>
              </a:spcBef>
              <a:buFontTx/>
              <a:buNone/>
            </a:pPr>
            <a:r>
              <a:rPr kumimoji="0" lang="zh-CN" altLang="en-US" sz="1600" b="0">
                <a:solidFill>
                  <a:srgbClr val="0000FF"/>
                </a:solidFill>
                <a:latin typeface="Tahoma" panose="020B0604030504040204" pitchFamily="34" charset="0"/>
                <a:ea typeface="黑体" panose="02010609060101010101" pitchFamily="49" charset="-122"/>
              </a:rPr>
              <a:t>               （它不关心数据如何才能够被实际存储）</a:t>
            </a:r>
          </a:p>
        </p:txBody>
      </p:sp>
      <p:pic>
        <p:nvPicPr>
          <p:cNvPr id="2560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273300"/>
            <a:ext cx="1620838"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矩形 23"/>
          <p:cNvSpPr>
            <a:spLocks noChangeArrowheads="1"/>
          </p:cNvSpPr>
          <p:nvPr/>
        </p:nvSpPr>
        <p:spPr bwMode="auto">
          <a:xfrm>
            <a:off x="2241550" y="1901825"/>
            <a:ext cx="95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charset="0"/>
                <a:ea typeface="黑体" panose="02010609060101010101" pitchFamily="49" charset="-122"/>
              </a:rPr>
              <a:t>案例</a:t>
            </a:r>
            <a:r>
              <a:rPr kumimoji="0" lang="zh-CN" altLang="zh-CN" sz="1800">
                <a:solidFill>
                  <a:srgbClr val="2A2A39"/>
                </a:solidFill>
                <a:latin typeface="Times New Roman" panose="02020603050405020304" charset="0"/>
                <a:ea typeface="黑体" panose="02010609060101010101" pitchFamily="49" charset="-122"/>
              </a:rPr>
              <a:t>5</a:t>
            </a:r>
            <a:r>
              <a:rPr kumimoji="0" lang="en-US" altLang="zh-CN" sz="1800">
                <a:solidFill>
                  <a:srgbClr val="2A2A39"/>
                </a:solidFill>
                <a:latin typeface="Times New Roman" panose="02020603050405020304" charset="0"/>
                <a:ea typeface="黑体" panose="02010609060101010101" pitchFamily="49" charset="-122"/>
              </a:rPr>
              <a:t>.a</a:t>
            </a:r>
            <a:endParaRPr kumimoji="0" lang="zh-CN" altLang="en-US" sz="1800">
              <a:solidFill>
                <a:srgbClr val="2A2A39"/>
              </a:solidFill>
              <a:latin typeface="Times New Roman" panose="02020603050405020304" charset="0"/>
              <a:ea typeface="黑体" panose="02010609060101010101" pitchFamily="49" charset="-122"/>
            </a:endParaRPr>
          </a:p>
        </p:txBody>
      </p:sp>
      <p:sp>
        <p:nvSpPr>
          <p:cNvPr id="25609" name="矩形 24"/>
          <p:cNvSpPr>
            <a:spLocks noChangeArrowheads="1"/>
          </p:cNvSpPr>
          <p:nvPr/>
        </p:nvSpPr>
        <p:spPr bwMode="auto">
          <a:xfrm>
            <a:off x="61913" y="1830388"/>
            <a:ext cx="955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charset="0"/>
                <a:ea typeface="黑体" panose="02010609060101010101" pitchFamily="49" charset="-122"/>
              </a:rPr>
              <a:t>案例</a:t>
            </a:r>
            <a:r>
              <a:rPr kumimoji="0" lang="zh-CN" altLang="zh-CN" sz="1800">
                <a:solidFill>
                  <a:srgbClr val="2A2A39"/>
                </a:solidFill>
                <a:latin typeface="Times New Roman" panose="02020603050405020304" charset="0"/>
                <a:ea typeface="黑体" panose="02010609060101010101" pitchFamily="49" charset="-122"/>
              </a:rPr>
              <a:t>5</a:t>
            </a:r>
            <a:r>
              <a:rPr kumimoji="0" lang="en-US" altLang="zh-CN" sz="1800">
                <a:solidFill>
                  <a:srgbClr val="2A2A39"/>
                </a:solidFill>
                <a:latin typeface="Times New Roman" panose="02020603050405020304" charset="0"/>
                <a:ea typeface="黑体" panose="02010609060101010101" pitchFamily="49" charset="-122"/>
              </a:rPr>
              <a:t>.b</a:t>
            </a:r>
            <a:endParaRPr kumimoji="0" lang="zh-CN" altLang="en-US" sz="1800">
              <a:solidFill>
                <a:srgbClr val="2A2A39"/>
              </a:solidFill>
              <a:latin typeface="Times New Roman" panose="02020603050405020304" charset="0"/>
              <a:ea typeface="黑体" panose="02010609060101010101" pitchFamily="49" charset="-122"/>
            </a:endParaRPr>
          </a:p>
        </p:txBody>
      </p:sp>
      <p:grpSp>
        <p:nvGrpSpPr>
          <p:cNvPr id="2" name="组 1"/>
          <p:cNvGrpSpPr/>
          <p:nvPr/>
        </p:nvGrpSpPr>
        <p:grpSpPr bwMode="auto">
          <a:xfrm>
            <a:off x="1412875" y="2970213"/>
            <a:ext cx="3841750" cy="2501900"/>
            <a:chOff x="1412875" y="2970213"/>
            <a:chExt cx="3841749" cy="2501900"/>
          </a:xfrm>
        </p:grpSpPr>
        <p:grpSp>
          <p:nvGrpSpPr>
            <p:cNvPr id="25612" name="Group 27"/>
            <p:cNvGrpSpPr/>
            <p:nvPr/>
          </p:nvGrpSpPr>
          <p:grpSpPr bwMode="auto">
            <a:xfrm>
              <a:off x="1412875" y="2970213"/>
              <a:ext cx="952500" cy="2501900"/>
              <a:chOff x="970" y="2321"/>
              <a:chExt cx="600" cy="1576"/>
            </a:xfrm>
          </p:grpSpPr>
          <p:sp>
            <p:nvSpPr>
              <p:cNvPr id="25615" name="Rectangle 16"/>
              <p:cNvSpPr>
                <a:spLocks noChangeArrowheads="1"/>
              </p:cNvSpPr>
              <p:nvPr/>
            </p:nvSpPr>
            <p:spPr bwMode="auto">
              <a:xfrm>
                <a:off x="1159" y="2321"/>
                <a:ext cx="3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200">
                    <a:solidFill>
                      <a:schemeClr val="tx2"/>
                    </a:solidFill>
                    <a:latin typeface="Tahoma" panose="020B0604030504040204" pitchFamily="34" charset="0"/>
                    <a:ea typeface="黑体" panose="02010609060101010101" pitchFamily="49" charset="-122"/>
                  </a:rPr>
                  <a:t>带有：</a:t>
                </a:r>
              </a:p>
              <a:p>
                <a:pPr>
                  <a:spcBef>
                    <a:spcPct val="0"/>
                  </a:spcBef>
                  <a:buFontTx/>
                  <a:buNone/>
                </a:pPr>
                <a:r>
                  <a:rPr kumimoji="0" lang="zh-CN" altLang="en-US" sz="1200" b="0">
                    <a:solidFill>
                      <a:schemeClr val="tx2"/>
                    </a:solidFill>
                    <a:latin typeface="Tahoma" panose="020B0604030504040204" pitchFamily="34" charset="0"/>
                    <a:ea typeface="黑体" panose="02010609060101010101" pitchFamily="49" charset="-122"/>
                  </a:rPr>
                  <a:t>复合属性</a:t>
                </a:r>
              </a:p>
            </p:txBody>
          </p:sp>
          <p:sp>
            <p:nvSpPr>
              <p:cNvPr id="25616" name="Rectangle 17"/>
              <p:cNvSpPr>
                <a:spLocks noChangeArrowheads="1"/>
              </p:cNvSpPr>
              <p:nvPr/>
            </p:nvSpPr>
            <p:spPr bwMode="auto">
              <a:xfrm>
                <a:off x="1186" y="3542"/>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200" b="0">
                    <a:solidFill>
                      <a:schemeClr val="tx2"/>
                    </a:solidFill>
                    <a:latin typeface="Tahoma" panose="020B0604030504040204" pitchFamily="34" charset="0"/>
                  </a:rPr>
                  <a:t>多值属性</a:t>
                </a:r>
              </a:p>
            </p:txBody>
          </p:sp>
          <p:sp>
            <p:nvSpPr>
              <p:cNvPr id="25617" name="Rectangle 18"/>
              <p:cNvSpPr>
                <a:spLocks noChangeArrowheads="1"/>
              </p:cNvSpPr>
              <p:nvPr/>
            </p:nvSpPr>
            <p:spPr bwMode="auto">
              <a:xfrm>
                <a:off x="1175" y="3782"/>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200" b="0">
                    <a:solidFill>
                      <a:schemeClr val="tx2"/>
                    </a:solidFill>
                    <a:latin typeface="Tahoma" panose="020B0604030504040204" pitchFamily="34" charset="0"/>
                  </a:rPr>
                  <a:t>导出属性</a:t>
                </a:r>
              </a:p>
            </p:txBody>
          </p:sp>
          <p:sp>
            <p:nvSpPr>
              <p:cNvPr id="25618" name="AutoShape 19"/>
              <p:cNvSpPr/>
              <p:nvPr/>
            </p:nvSpPr>
            <p:spPr bwMode="auto">
              <a:xfrm>
                <a:off x="1061" y="2726"/>
                <a:ext cx="88" cy="805"/>
              </a:xfrm>
              <a:prstGeom prst="rightBrace">
                <a:avLst>
                  <a:gd name="adj1" fmla="val 76231"/>
                  <a:gd name="adj2" fmla="val 50000"/>
                </a:avLst>
              </a:prstGeom>
              <a:noFill/>
              <a:ln w="9525">
                <a:solidFill>
                  <a:schemeClr val="tx2"/>
                </a:solidFill>
                <a:prstDash val="dash"/>
                <a:round/>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sp>
            <p:nvSpPr>
              <p:cNvPr id="25619" name="Line 20"/>
              <p:cNvSpPr>
                <a:spLocks noChangeShapeType="1"/>
              </p:cNvSpPr>
              <p:nvPr/>
            </p:nvSpPr>
            <p:spPr bwMode="auto">
              <a:xfrm>
                <a:off x="970" y="3618"/>
                <a:ext cx="174" cy="0"/>
              </a:xfrm>
              <a:prstGeom prst="line">
                <a:avLst/>
              </a:prstGeom>
              <a:noFill/>
              <a:ln w="9525">
                <a:solidFill>
                  <a:schemeClr val="tx2"/>
                </a:solidFill>
                <a:prstDash val="dash"/>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5620" name="Line 21"/>
              <p:cNvSpPr>
                <a:spLocks noChangeShapeType="1"/>
              </p:cNvSpPr>
              <p:nvPr/>
            </p:nvSpPr>
            <p:spPr bwMode="auto">
              <a:xfrm flipV="1">
                <a:off x="974" y="3838"/>
                <a:ext cx="163" cy="0"/>
              </a:xfrm>
              <a:prstGeom prst="line">
                <a:avLst/>
              </a:prstGeom>
              <a:noFill/>
              <a:ln w="9525">
                <a:solidFill>
                  <a:schemeClr val="tx2"/>
                </a:solidFill>
                <a:prstDash val="dash"/>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5621" name="AutoShape 25"/>
              <p:cNvSpPr/>
              <p:nvPr/>
            </p:nvSpPr>
            <p:spPr bwMode="auto">
              <a:xfrm>
                <a:off x="1053" y="2354"/>
                <a:ext cx="94" cy="332"/>
              </a:xfrm>
              <a:prstGeom prst="rightBrace">
                <a:avLst>
                  <a:gd name="adj1" fmla="val 29433"/>
                  <a:gd name="adj2" fmla="val 50000"/>
                </a:avLst>
              </a:prstGeom>
              <a:noFill/>
              <a:ln w="9525">
                <a:solidFill>
                  <a:schemeClr val="tx2"/>
                </a:solidFill>
                <a:prstDash val="dash"/>
                <a:round/>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34" charset="0"/>
                </a:endParaRPr>
              </a:p>
            </p:txBody>
          </p:sp>
          <p:sp>
            <p:nvSpPr>
              <p:cNvPr id="25622" name="Rectangle 26"/>
              <p:cNvSpPr>
                <a:spLocks noChangeArrowheads="1"/>
              </p:cNvSpPr>
              <p:nvPr/>
            </p:nvSpPr>
            <p:spPr bwMode="auto">
              <a:xfrm>
                <a:off x="1203" y="2991"/>
                <a:ext cx="2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b="0">
                    <a:solidFill>
                      <a:schemeClr val="tx2"/>
                    </a:solidFill>
                    <a:latin typeface="Tahoma" panose="020B0604030504040204" pitchFamily="34" charset="0"/>
                  </a:rPr>
                  <a:t>双重</a:t>
                </a:r>
              </a:p>
              <a:p>
                <a:pPr algn="ctr">
                  <a:spcBef>
                    <a:spcPct val="0"/>
                  </a:spcBef>
                  <a:buFontTx/>
                  <a:buNone/>
                </a:pPr>
                <a:r>
                  <a:rPr kumimoji="0" lang="zh-CN" altLang="en-US" sz="1200" b="0">
                    <a:solidFill>
                      <a:schemeClr val="tx2"/>
                    </a:solidFill>
                    <a:latin typeface="Tahoma" panose="020B0604030504040204" pitchFamily="34" charset="0"/>
                  </a:rPr>
                  <a:t>合属性</a:t>
                </a:r>
              </a:p>
            </p:txBody>
          </p:sp>
        </p:grpSp>
        <p:sp>
          <p:nvSpPr>
            <p:cNvPr id="25613" name="Line 20"/>
            <p:cNvSpPr>
              <a:spLocks noChangeShapeType="1"/>
            </p:cNvSpPr>
            <p:nvPr/>
          </p:nvSpPr>
          <p:spPr bwMode="auto">
            <a:xfrm flipV="1">
              <a:off x="2460625" y="3133726"/>
              <a:ext cx="428626" cy="9524"/>
            </a:xfrm>
            <a:prstGeom prst="line">
              <a:avLst/>
            </a:prstGeom>
            <a:noFill/>
            <a:ln w="57150">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5614" name="Line 20"/>
            <p:cNvSpPr>
              <a:spLocks noChangeShapeType="1"/>
            </p:cNvSpPr>
            <p:nvPr/>
          </p:nvSpPr>
          <p:spPr bwMode="auto">
            <a:xfrm flipV="1">
              <a:off x="3517899" y="4381500"/>
              <a:ext cx="1736725" cy="9525"/>
            </a:xfrm>
            <a:prstGeom prst="line">
              <a:avLst/>
            </a:prstGeom>
            <a:noFill/>
            <a:ln w="57150">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4" name="矩形 3"/>
          <p:cNvSpPr>
            <a:spLocks noChangeArrowheads="1"/>
          </p:cNvSpPr>
          <p:nvPr/>
        </p:nvSpPr>
        <p:spPr bwMode="auto">
          <a:xfrm>
            <a:off x="206375" y="5640388"/>
            <a:ext cx="1428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黑体" panose="02010609060101010101" pitchFamily="49" charset="-122"/>
                <a:ea typeface="黑体" panose="02010609060101010101" pitchFamily="49" charset="-122"/>
              </a:rPr>
              <a:t>允许实体集使</a:t>
            </a:r>
            <a:endParaRPr kumimoji="0" lang="en-US" altLang="zh-CN" sz="1600">
              <a:latin typeface="黑体" panose="02010609060101010101" pitchFamily="49" charset="-122"/>
              <a:ea typeface="黑体" panose="02010609060101010101" pitchFamily="49" charset="-122"/>
            </a:endParaRPr>
          </a:p>
          <a:p>
            <a:pPr algn="ctr">
              <a:spcBef>
                <a:spcPct val="0"/>
              </a:spcBef>
              <a:buFontTx/>
              <a:buNone/>
            </a:pPr>
            <a:r>
              <a:rPr kumimoji="0" lang="zh-CN" altLang="en-US" sz="1600">
                <a:latin typeface="黑体" panose="02010609060101010101" pitchFamily="49" charset="-122"/>
                <a:ea typeface="黑体" panose="02010609060101010101" pitchFamily="49" charset="-122"/>
              </a:rPr>
              <a:t>用复合属性！</a:t>
            </a:r>
            <a:endParaRPr kumimoji="0" lang="zh-CN" altLang="en-US" sz="1600">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82317"/>
                                        </p:tgtEl>
                                        <p:attrNameLst>
                                          <p:attrName>style.visibility</p:attrName>
                                        </p:attrNameLst>
                                      </p:cBhvr>
                                      <p:to>
                                        <p:strVal val="visible"/>
                                      </p:to>
                                    </p:set>
                                    <p:anim calcmode="lin" valueType="num">
                                      <p:cBhvr additive="base">
                                        <p:cTn id="15" dur="500" fill="hold"/>
                                        <p:tgtEl>
                                          <p:spTgt spid="482317"/>
                                        </p:tgtEl>
                                        <p:attrNameLst>
                                          <p:attrName>ppt_x</p:attrName>
                                        </p:attrNameLst>
                                      </p:cBhvr>
                                      <p:tavLst>
                                        <p:tav tm="0">
                                          <p:val>
                                            <p:strVal val="#ppt_x"/>
                                          </p:val>
                                        </p:tav>
                                        <p:tav tm="100000">
                                          <p:val>
                                            <p:strVal val="#ppt_x"/>
                                          </p:val>
                                        </p:tav>
                                      </p:tavLst>
                                    </p:anim>
                                    <p:anim calcmode="lin" valueType="num">
                                      <p:cBhvr additive="base">
                                        <p:cTn id="16" dur="500" fill="hold"/>
                                        <p:tgtEl>
                                          <p:spTgt spid="4823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17"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a:xfrm>
            <a:off x="685800" y="762000"/>
            <a:ext cx="7772400" cy="687388"/>
          </a:xfrm>
        </p:spPr>
        <p:txBody>
          <a:bodyPr/>
          <a:lstStyle/>
          <a:p>
            <a:r>
              <a:rPr kumimoji="0" lang="en-US" altLang="zh-CN" sz="2800" b="1">
                <a:latin typeface="黑体" panose="02010609060101010101" pitchFamily="49" charset="-122"/>
                <a:ea typeface="黑体" panose="02010609060101010101" pitchFamily="49" charset="-122"/>
              </a:rPr>
              <a:t>2.2 </a:t>
            </a:r>
            <a:r>
              <a:rPr kumimoji="0" lang="zh-CN" altLang="en-US" sz="2800" b="1">
                <a:latin typeface="黑体" panose="02010609060101010101" pitchFamily="49" charset="-122"/>
                <a:ea typeface="黑体" panose="02010609060101010101" pitchFamily="49" charset="-122"/>
              </a:rPr>
              <a:t>程序阶段</a:t>
            </a:r>
            <a:r>
              <a:rPr kumimoji="0" lang="zh-CN" altLang="zh-CN" sz="2800" b="1">
                <a:latin typeface="黑体" panose="02010609060101010101" pitchFamily="49" charset="-122"/>
                <a:ea typeface="黑体" panose="02010609060101010101" pitchFamily="49" charset="-122"/>
              </a:rPr>
              <a:t> </a:t>
            </a:r>
            <a:endParaRPr kumimoji="0" lang="zh-CN" altLang="en-US" sz="2800" b="1">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107950" y="1485900"/>
            <a:ext cx="8964613" cy="4391025"/>
          </a:xfrm>
        </p:spPr>
        <p:txBody>
          <a:bodyPr/>
          <a:lstStyle/>
          <a:p>
            <a:pPr marL="0" indent="0" eaLnBrk="1" hangingPunct="1">
              <a:lnSpc>
                <a:spcPts val="3365"/>
              </a:lnSpc>
              <a:buFontTx/>
              <a:buNone/>
            </a:pPr>
            <a:r>
              <a:rPr kumimoji="0" lang="zh-CN" altLang="en-US" sz="2400"/>
              <a:t>早期的应程序处理和管理数据</a:t>
            </a:r>
            <a:endParaRPr kumimoji="0" lang="en-US" altLang="zh-CN" sz="2400"/>
          </a:p>
          <a:p>
            <a:pPr marL="0" indent="0" eaLnBrk="1" hangingPunct="1">
              <a:lnSpc>
                <a:spcPts val="3365"/>
              </a:lnSpc>
              <a:buFontTx/>
              <a:buNone/>
            </a:pPr>
            <a:r>
              <a:rPr kumimoji="0" lang="zh-CN" altLang="en-US" sz="2400"/>
              <a:t>该阶段的基本特点：</a:t>
            </a:r>
            <a:r>
              <a:rPr kumimoji="0" lang="en-US" altLang="zh-CN" sz="2400"/>
              <a:t>(</a:t>
            </a:r>
            <a:r>
              <a:rPr kumimoji="0" lang="zh-CN" altLang="en-US" sz="2400"/>
              <a:t>主要任务是完成自动计算)</a:t>
            </a:r>
            <a:endParaRPr kumimoji="0" lang="zh-CN" altLang="en-US" sz="2800"/>
          </a:p>
          <a:p>
            <a:pPr marL="819150" lvl="1" algn="just" eaLnBrk="1" hangingPunct="1">
              <a:lnSpc>
                <a:spcPts val="3365"/>
              </a:lnSpc>
            </a:pPr>
            <a:r>
              <a:rPr kumimoji="0" lang="zh-CN" altLang="en-US" sz="2400"/>
              <a:t>数据的管理者：应用程序，数据不保存。</a:t>
            </a:r>
          </a:p>
          <a:p>
            <a:pPr marL="819150" lvl="1" eaLnBrk="1" hangingPunct="1">
              <a:lnSpc>
                <a:spcPts val="3365"/>
              </a:lnSpc>
            </a:pPr>
            <a:r>
              <a:rPr kumimoji="0" lang="zh-CN" altLang="en-US" sz="2400"/>
              <a:t>数据面向的对象：某一应用程序   </a:t>
            </a:r>
          </a:p>
          <a:p>
            <a:pPr marL="819150" lvl="1" eaLnBrk="1" hangingPunct="1">
              <a:lnSpc>
                <a:spcPts val="3365"/>
              </a:lnSpc>
            </a:pPr>
            <a:r>
              <a:rPr kumimoji="0" lang="zh-CN" altLang="en-US" sz="2400"/>
              <a:t>数据的共享程度：无共享、冗余度极大</a:t>
            </a:r>
          </a:p>
          <a:p>
            <a:pPr marL="819150" lvl="1" eaLnBrk="1" hangingPunct="1">
              <a:lnSpc>
                <a:spcPts val="3365"/>
              </a:lnSpc>
            </a:pPr>
            <a:r>
              <a:rPr kumimoji="0" lang="zh-CN" altLang="en-US" sz="2400"/>
              <a:t>数据的独立性：不独立，完全依赖于程序</a:t>
            </a:r>
          </a:p>
          <a:p>
            <a:pPr marL="819150" lvl="1" eaLnBrk="1" hangingPunct="1">
              <a:lnSpc>
                <a:spcPts val="3365"/>
              </a:lnSpc>
            </a:pPr>
            <a:r>
              <a:rPr kumimoji="0" lang="zh-CN" altLang="en-US" sz="2400"/>
              <a:t>数据的结构化：无结构</a:t>
            </a:r>
          </a:p>
          <a:p>
            <a:pPr marL="819150" lvl="1" eaLnBrk="1" hangingPunct="1">
              <a:lnSpc>
                <a:spcPts val="3365"/>
              </a:lnSpc>
            </a:pPr>
            <a:r>
              <a:rPr kumimoji="0" lang="zh-CN" altLang="en-US" sz="2400"/>
              <a:t>数据控制能力：应用程序自己控制＃</a:t>
            </a:r>
          </a:p>
          <a:p>
            <a:pPr marL="0" indent="0">
              <a:lnSpc>
                <a:spcPts val="3365"/>
              </a:lnSpc>
            </a:pPr>
            <a:endParaRPr kumimoji="0" lang="zh-CN" altLang="en-US" sz="2800"/>
          </a:p>
        </p:txBody>
      </p:sp>
      <p:sp>
        <p:nvSpPr>
          <p:cNvPr id="2560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B6D8FDD1-B075-4D7A-A802-73873ACF0440}" type="slidenum">
              <a:rPr kumimoji="0" lang="zh-CN" altLang="en-US" sz="1400"/>
              <a:t>7</a:t>
            </a:fld>
            <a:endParaRPr kumimoji="0" lang="en-US" altLang="zh-CN" sz="1400"/>
          </a:p>
        </p:txBody>
      </p:sp>
      <p:sp>
        <p:nvSpPr>
          <p:cNvPr id="25604" name="AutoShape 6"/>
          <p:cNvSpPr>
            <a:spLocks noChangeArrowheads="1"/>
          </p:cNvSpPr>
          <p:nvPr/>
        </p:nvSpPr>
        <p:spPr bwMode="auto">
          <a:xfrm>
            <a:off x="6335713" y="3033713"/>
            <a:ext cx="2339975" cy="1103312"/>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＊程序阶段应用系统如何处理数据？</a:t>
            </a:r>
            <a:endParaRPr kumimoji="0" lang="zh-CN" altLang="en-US" sz="1600">
              <a:latin typeface="Tahoma" panose="020B0604030504040204" pitchFamily="2" charset="0"/>
            </a:endParaRPr>
          </a:p>
        </p:txBody>
      </p:sp>
      <p:sp>
        <p:nvSpPr>
          <p:cNvPr id="25605" name="标题 1"/>
          <p:cNvSpPr txBox="1"/>
          <p:nvPr/>
        </p:nvSpPr>
        <p:spPr bwMode="auto">
          <a:xfrm>
            <a:off x="4967288" y="44450"/>
            <a:ext cx="39624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428E5B"/>
                </a:solidFill>
                <a:latin typeface="黑体" panose="02010609060101010101" pitchFamily="49" charset="-122"/>
                <a:ea typeface="黑体" panose="02010609060101010101" pitchFamily="49" charset="-122"/>
              </a:rPr>
              <a:t>二 </a:t>
            </a:r>
            <a:r>
              <a:rPr kumimoji="0" lang="zh-CN" altLang="zh-CN" sz="2000">
                <a:solidFill>
                  <a:srgbClr val="428E5B"/>
                </a:solidFill>
                <a:latin typeface="黑体" panose="02010609060101010101" pitchFamily="49" charset="-122"/>
                <a:ea typeface="黑体" panose="02010609060101010101" pitchFamily="49" charset="-122"/>
              </a:rPr>
              <a:t>数据管理的发展过程</a:t>
            </a:r>
            <a:endParaRPr kumimoji="0" lang="zh-CN" altLang="en-US" sz="2000">
              <a:solidFill>
                <a:srgbClr val="428E5B"/>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A21232CC-C9C4-4FBB-AF4B-AF0E643438EC}" type="slidenum">
              <a:rPr kumimoji="0" lang="zh-CN" altLang="en-US" sz="1400"/>
              <a:t>70</a:t>
            </a:fld>
            <a:endParaRPr kumimoji="0" lang="en-US" altLang="zh-CN" sz="1400"/>
          </a:p>
        </p:txBody>
      </p:sp>
      <p:sp>
        <p:nvSpPr>
          <p:cNvPr id="26626" name="Rectangle 2"/>
          <p:cNvSpPr>
            <a:spLocks noGrp="1" noChangeArrowheads="1"/>
          </p:cNvSpPr>
          <p:nvPr>
            <p:ph type="title"/>
          </p:nvPr>
        </p:nvSpPr>
        <p:spPr>
          <a:xfrm>
            <a:off x="606425" y="769938"/>
            <a:ext cx="7772400" cy="668337"/>
          </a:xfrm>
        </p:spPr>
        <p:txBody>
          <a:bodyPr/>
          <a:lstStyle/>
          <a:p>
            <a:r>
              <a:rPr kumimoji="0" lang="en-US" altLang="zh-CN" sz="2400" b="1" dirty="0">
                <a:latin typeface="黑体" panose="02010609060101010101" pitchFamily="49" charset="-122"/>
                <a:ea typeface="黑体" panose="02010609060101010101" pitchFamily="49" charset="-122"/>
              </a:rPr>
              <a:t>2.</a:t>
            </a:r>
            <a:r>
              <a:rPr kumimoji="0" lang="zh-CN" altLang="en-US" sz="2400" b="1" dirty="0">
                <a:latin typeface="黑体" panose="02010609060101010101" pitchFamily="49" charset="-122"/>
                <a:ea typeface="黑体" panose="02010609060101010101" pitchFamily="49" charset="-122"/>
              </a:rPr>
              <a:t>多元联系集与角色</a:t>
            </a:r>
            <a:r>
              <a:rPr kumimoji="0" lang="en-US" altLang="zh-CN" sz="2400" b="1" dirty="0">
                <a:latin typeface="黑体" panose="02010609060101010101" pitchFamily="49" charset="-122"/>
                <a:ea typeface="黑体" panose="02010609060101010101" pitchFamily="49" charset="-122"/>
              </a:rPr>
              <a:t>(roles)</a:t>
            </a:r>
            <a:endParaRPr kumimoji="0" lang="en-US" altLang="zh-CN" sz="2400" b="1" dirty="0">
              <a:solidFill>
                <a:schemeClr val="tx1"/>
              </a:solidFill>
              <a:latin typeface="黑体" panose="02010609060101010101" pitchFamily="49" charset="-122"/>
              <a:ea typeface="黑体" panose="02010609060101010101" pitchFamily="49" charset="-122"/>
            </a:endParaRPr>
          </a:p>
        </p:txBody>
      </p:sp>
      <p:sp>
        <p:nvSpPr>
          <p:cNvPr id="26627" name="Rectangle 4"/>
          <p:cNvSpPr>
            <a:spLocks noChangeArrowheads="1"/>
          </p:cNvSpPr>
          <p:nvPr/>
        </p:nvSpPr>
        <p:spPr bwMode="auto">
          <a:xfrm>
            <a:off x="1228725" y="39688"/>
            <a:ext cx="77724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400">
                <a:solidFill>
                  <a:schemeClr val="tx2"/>
                </a:solidFill>
                <a:latin typeface="黑体" panose="02010609060101010101" pitchFamily="49" charset="-122"/>
                <a:ea typeface="黑体" panose="02010609060101010101" pitchFamily="49" charset="-122"/>
              </a:rPr>
              <a:t>四 复合属性与多元联系</a:t>
            </a:r>
          </a:p>
        </p:txBody>
      </p:sp>
      <p:pic>
        <p:nvPicPr>
          <p:cNvPr id="2662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1720850"/>
            <a:ext cx="4902200"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AutoShape 4"/>
          <p:cNvSpPr>
            <a:spLocks noChangeArrowheads="1"/>
          </p:cNvSpPr>
          <p:nvPr/>
        </p:nvSpPr>
        <p:spPr bwMode="auto">
          <a:xfrm>
            <a:off x="279400" y="1638300"/>
            <a:ext cx="2244725" cy="847725"/>
          </a:xfrm>
          <a:prstGeom prst="cloudCallout">
            <a:avLst>
              <a:gd name="adj1" fmla="val -48306"/>
              <a:gd name="adj2" fmla="val 77718"/>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什么是多元联系集和角色？</a:t>
            </a:r>
          </a:p>
        </p:txBody>
      </p:sp>
      <p:sp>
        <p:nvSpPr>
          <p:cNvPr id="483336" name="AutoShape 4"/>
          <p:cNvSpPr>
            <a:spLocks noChangeArrowheads="1"/>
          </p:cNvSpPr>
          <p:nvPr/>
        </p:nvSpPr>
        <p:spPr bwMode="auto">
          <a:xfrm>
            <a:off x="258763" y="2857500"/>
            <a:ext cx="2487612" cy="1025525"/>
          </a:xfrm>
          <a:prstGeom prst="cloudCallout">
            <a:avLst>
              <a:gd name="adj1" fmla="val -51495"/>
              <a:gd name="adj2" fmla="val 6688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34" charset="0"/>
              </a:rPr>
              <a:t>多元联系集描述</a:t>
            </a:r>
            <a:r>
              <a:rPr kumimoji="0" lang="zh-CN" altLang="en-US" sz="1600">
                <a:solidFill>
                  <a:srgbClr val="0066FF"/>
                </a:solidFill>
                <a:latin typeface="Tahoma" panose="020B0604030504040204" pitchFamily="34" charset="0"/>
              </a:rPr>
              <a:t>可否转换为</a:t>
            </a:r>
            <a:r>
              <a:rPr kumimoji="0" lang="zh-CN" altLang="en-US" sz="1600">
                <a:latin typeface="Tahoma" panose="020B0604030504040204" pitchFamily="34" charset="0"/>
              </a:rPr>
              <a:t>二元联系集描述？</a:t>
            </a:r>
          </a:p>
        </p:txBody>
      </p:sp>
      <p:grpSp>
        <p:nvGrpSpPr>
          <p:cNvPr id="2" name="Group 32"/>
          <p:cNvGrpSpPr/>
          <p:nvPr/>
        </p:nvGrpSpPr>
        <p:grpSpPr bwMode="auto">
          <a:xfrm>
            <a:off x="4411663" y="2366963"/>
            <a:ext cx="2617787" cy="1476375"/>
            <a:chOff x="2779" y="1706"/>
            <a:chExt cx="1649" cy="930"/>
          </a:xfrm>
        </p:grpSpPr>
        <p:sp>
          <p:nvSpPr>
            <p:cNvPr id="26657" name="Rectangle 21"/>
            <p:cNvSpPr>
              <a:spLocks noChangeArrowheads="1"/>
            </p:cNvSpPr>
            <p:nvPr/>
          </p:nvSpPr>
          <p:spPr bwMode="auto">
            <a:xfrm>
              <a:off x="2897" y="2406"/>
              <a:ext cx="137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200">
                  <a:solidFill>
                    <a:schemeClr val="tx2"/>
                  </a:solidFill>
                  <a:latin typeface="Tahoma" panose="020B0604030504040204" pitchFamily="34" charset="0"/>
                </a:rPr>
                <a:t>三元联系集示例   </a:t>
              </a:r>
            </a:p>
            <a:p>
              <a:pPr algn="r">
                <a:spcBef>
                  <a:spcPct val="0"/>
                </a:spcBef>
                <a:buFontTx/>
                <a:buNone/>
              </a:pPr>
              <a:r>
                <a:rPr kumimoji="0" lang="en-US" altLang="zh-CN" sz="1200">
                  <a:solidFill>
                    <a:schemeClr val="tx2"/>
                  </a:solidFill>
                  <a:latin typeface="Tahoma" panose="020B0604030504040204" pitchFamily="34" charset="0"/>
                </a:rPr>
                <a:t>(</a:t>
              </a:r>
              <a:r>
                <a:rPr kumimoji="0" lang="zh-CN" altLang="en-US" sz="1200">
                  <a:solidFill>
                    <a:schemeClr val="tx2"/>
                  </a:solidFill>
                  <a:latin typeface="Tahoma" panose="020B0604030504040204" pitchFamily="34" charset="0"/>
                </a:rPr>
                <a:t>每一条连线</a:t>
              </a:r>
              <a:r>
                <a:rPr kumimoji="0" lang="en-US" altLang="zh-CN" sz="1200">
                  <a:solidFill>
                    <a:schemeClr val="tx2"/>
                  </a:solidFill>
                  <a:latin typeface="Tahoma" panose="020B0604030504040204" pitchFamily="34" charset="0"/>
                </a:rPr>
                <a:t>-</a:t>
              </a:r>
              <a:r>
                <a:rPr kumimoji="0" lang="zh-CN" altLang="en-US" sz="1200">
                  <a:solidFill>
                    <a:schemeClr val="tx2"/>
                  </a:solidFill>
                  <a:latin typeface="Tahoma" panose="020B0604030504040204" pitchFamily="34" charset="0"/>
                </a:rPr>
                <a:t>代表一个不同角色</a:t>
              </a:r>
              <a:r>
                <a:rPr kumimoji="0" lang="en-US" altLang="zh-CN" sz="1200">
                  <a:solidFill>
                    <a:schemeClr val="tx2"/>
                  </a:solidFill>
                  <a:latin typeface="Tahoma" panose="020B0604030504040204" pitchFamily="34" charset="0"/>
                </a:rPr>
                <a:t>)</a:t>
              </a:r>
            </a:p>
          </p:txBody>
        </p:sp>
        <p:sp>
          <p:nvSpPr>
            <p:cNvPr id="26658" name="Rectangle 22"/>
            <p:cNvSpPr>
              <a:spLocks noChangeArrowheads="1"/>
            </p:cNvSpPr>
            <p:nvPr/>
          </p:nvSpPr>
          <p:spPr bwMode="auto">
            <a:xfrm>
              <a:off x="2779" y="2175"/>
              <a:ext cx="4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200" b="0">
                  <a:solidFill>
                    <a:schemeClr val="tx2"/>
                  </a:solidFill>
                  <a:latin typeface="Times New Roman" panose="02020603050405020304" charset="0"/>
                </a:rPr>
                <a:t>instructor_id</a:t>
              </a:r>
            </a:p>
          </p:txBody>
        </p:sp>
        <p:sp>
          <p:nvSpPr>
            <p:cNvPr id="26659" name="Rectangle 25"/>
            <p:cNvSpPr>
              <a:spLocks noChangeArrowheads="1"/>
            </p:cNvSpPr>
            <p:nvPr/>
          </p:nvSpPr>
          <p:spPr bwMode="auto">
            <a:xfrm>
              <a:off x="4027" y="2173"/>
              <a:ext cx="4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200" b="0">
                  <a:solidFill>
                    <a:schemeClr val="tx2"/>
                  </a:solidFill>
                  <a:latin typeface="Times New Roman" panose="02020603050405020304" charset="0"/>
                </a:rPr>
                <a:t>student_id</a:t>
              </a:r>
            </a:p>
          </p:txBody>
        </p:sp>
        <p:sp>
          <p:nvSpPr>
            <p:cNvPr id="26660" name="Rectangle 26"/>
            <p:cNvSpPr>
              <a:spLocks noChangeArrowheads="1"/>
            </p:cNvSpPr>
            <p:nvPr/>
          </p:nvSpPr>
          <p:spPr bwMode="auto">
            <a:xfrm>
              <a:off x="3457" y="1706"/>
              <a:ext cx="39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200" b="0">
                  <a:solidFill>
                    <a:schemeClr val="tx2"/>
                  </a:solidFill>
                  <a:latin typeface="Times New Roman" panose="02020603050405020304" charset="0"/>
                </a:rPr>
                <a:t>project_id</a:t>
              </a:r>
            </a:p>
          </p:txBody>
        </p:sp>
      </p:grpSp>
      <p:grpSp>
        <p:nvGrpSpPr>
          <p:cNvPr id="3" name="Group 29"/>
          <p:cNvGrpSpPr/>
          <p:nvPr/>
        </p:nvGrpSpPr>
        <p:grpSpPr bwMode="auto">
          <a:xfrm>
            <a:off x="3354388" y="1746250"/>
            <a:ext cx="2097087" cy="1103313"/>
            <a:chOff x="2113" y="1315"/>
            <a:chExt cx="1321" cy="695"/>
          </a:xfrm>
        </p:grpSpPr>
        <p:grpSp>
          <p:nvGrpSpPr>
            <p:cNvPr id="26651" name="Group 19"/>
            <p:cNvGrpSpPr/>
            <p:nvPr/>
          </p:nvGrpSpPr>
          <p:grpSpPr bwMode="auto">
            <a:xfrm>
              <a:off x="2113" y="1315"/>
              <a:ext cx="1321" cy="695"/>
              <a:chOff x="2113" y="1315"/>
              <a:chExt cx="1321" cy="695"/>
            </a:xfrm>
          </p:grpSpPr>
          <p:grpSp>
            <p:nvGrpSpPr>
              <p:cNvPr id="26653" name="Group 13"/>
              <p:cNvGrpSpPr/>
              <p:nvPr/>
            </p:nvGrpSpPr>
            <p:grpSpPr bwMode="auto">
              <a:xfrm>
                <a:off x="2113" y="1315"/>
                <a:ext cx="642" cy="347"/>
                <a:chOff x="2113" y="1315"/>
                <a:chExt cx="642" cy="347"/>
              </a:xfrm>
            </p:grpSpPr>
            <p:sp>
              <p:nvSpPr>
                <p:cNvPr id="26655" name="Rectangle 10"/>
                <p:cNvSpPr>
                  <a:spLocks noChangeArrowheads="1"/>
                </p:cNvSpPr>
                <p:nvPr/>
              </p:nvSpPr>
              <p:spPr bwMode="auto">
                <a:xfrm>
                  <a:off x="2114" y="1315"/>
                  <a:ext cx="641" cy="347"/>
                </a:xfrm>
                <a:prstGeom prst="rect">
                  <a:avLst/>
                </a:prstGeom>
                <a:solidFill>
                  <a:schemeClr val="bg1">
                    <a:alpha val="65881"/>
                  </a:schemeClr>
                </a:solidFill>
                <a:ln w="19050">
                  <a:solidFill>
                    <a:srgbClr val="0066FF"/>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rPr>
                    <a:t>企业专家</a:t>
                  </a:r>
                </a:p>
                <a:p>
                  <a:pPr algn="ctr">
                    <a:spcBef>
                      <a:spcPct val="0"/>
                    </a:spcBef>
                    <a:buFontTx/>
                    <a:buNone/>
                  </a:pPr>
                  <a:r>
                    <a:rPr kumimoji="0" lang="en-US" altLang="zh-CN" sz="1200">
                      <a:solidFill>
                        <a:srgbClr val="0066FF"/>
                      </a:solidFill>
                      <a:latin typeface="Tahoma" panose="020B0604030504040204" pitchFamily="34" charset="0"/>
                    </a:rPr>
                    <a:t>…</a:t>
                  </a:r>
                </a:p>
              </p:txBody>
            </p:sp>
            <p:sp>
              <p:nvSpPr>
                <p:cNvPr id="26656" name="Line 12"/>
                <p:cNvSpPr>
                  <a:spLocks noChangeShapeType="1"/>
                </p:cNvSpPr>
                <p:nvPr/>
              </p:nvSpPr>
              <p:spPr bwMode="auto">
                <a:xfrm>
                  <a:off x="2113" y="1499"/>
                  <a:ext cx="642"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6654" name="Line 17"/>
              <p:cNvSpPr>
                <a:spLocks noChangeShapeType="1"/>
              </p:cNvSpPr>
              <p:nvPr/>
            </p:nvSpPr>
            <p:spPr bwMode="auto">
              <a:xfrm>
                <a:off x="2760" y="1662"/>
                <a:ext cx="674" cy="348"/>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6652" name="Rectangle 27"/>
            <p:cNvSpPr>
              <a:spLocks noChangeArrowheads="1"/>
            </p:cNvSpPr>
            <p:nvPr/>
          </p:nvSpPr>
          <p:spPr bwMode="auto">
            <a:xfrm>
              <a:off x="2787" y="1716"/>
              <a:ext cx="42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000">
                  <a:solidFill>
                    <a:srgbClr val="0066FF"/>
                  </a:solidFill>
                  <a:latin typeface="Times New Roman" panose="02020603050405020304" charset="0"/>
                </a:rPr>
                <a:t>   企业家</a:t>
              </a:r>
              <a:r>
                <a:rPr kumimoji="0" lang="en-US" altLang="zh-CN" sz="1200" b="0">
                  <a:solidFill>
                    <a:srgbClr val="0066FF"/>
                  </a:solidFill>
                  <a:latin typeface="Times New Roman" panose="02020603050405020304" charset="0"/>
                </a:rPr>
                <a:t>_id</a:t>
              </a:r>
            </a:p>
          </p:txBody>
        </p:sp>
      </p:grpSp>
      <p:grpSp>
        <p:nvGrpSpPr>
          <p:cNvPr id="6" name="Group 30"/>
          <p:cNvGrpSpPr/>
          <p:nvPr/>
        </p:nvGrpSpPr>
        <p:grpSpPr bwMode="auto">
          <a:xfrm>
            <a:off x="6159500" y="1701800"/>
            <a:ext cx="1992313" cy="1139825"/>
            <a:chOff x="3880" y="1287"/>
            <a:chExt cx="1255" cy="718"/>
          </a:xfrm>
        </p:grpSpPr>
        <p:grpSp>
          <p:nvGrpSpPr>
            <p:cNvPr id="26645" name="Group 20"/>
            <p:cNvGrpSpPr/>
            <p:nvPr/>
          </p:nvGrpSpPr>
          <p:grpSpPr bwMode="auto">
            <a:xfrm>
              <a:off x="3880" y="1287"/>
              <a:ext cx="1255" cy="718"/>
              <a:chOff x="3880" y="1287"/>
              <a:chExt cx="1255" cy="718"/>
            </a:xfrm>
          </p:grpSpPr>
          <p:grpSp>
            <p:nvGrpSpPr>
              <p:cNvPr id="26647" name="Group 14"/>
              <p:cNvGrpSpPr/>
              <p:nvPr/>
            </p:nvGrpSpPr>
            <p:grpSpPr bwMode="auto">
              <a:xfrm>
                <a:off x="4493" y="1287"/>
                <a:ext cx="642" cy="347"/>
                <a:chOff x="2113" y="1315"/>
                <a:chExt cx="642" cy="347"/>
              </a:xfrm>
            </p:grpSpPr>
            <p:sp>
              <p:nvSpPr>
                <p:cNvPr id="26649" name="Rectangle 15"/>
                <p:cNvSpPr>
                  <a:spLocks noChangeArrowheads="1"/>
                </p:cNvSpPr>
                <p:nvPr/>
              </p:nvSpPr>
              <p:spPr bwMode="auto">
                <a:xfrm>
                  <a:off x="2114" y="1315"/>
                  <a:ext cx="641" cy="347"/>
                </a:xfrm>
                <a:prstGeom prst="rect">
                  <a:avLst/>
                </a:prstGeom>
                <a:solidFill>
                  <a:schemeClr val="bg1">
                    <a:alpha val="65881"/>
                  </a:schemeClr>
                </a:solidFill>
                <a:ln w="19050">
                  <a:solidFill>
                    <a:srgbClr val="0066FF"/>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rPr>
                    <a:t>律师</a:t>
                  </a:r>
                </a:p>
                <a:p>
                  <a:pPr algn="ctr">
                    <a:spcBef>
                      <a:spcPct val="0"/>
                    </a:spcBef>
                    <a:buFontTx/>
                    <a:buNone/>
                  </a:pPr>
                  <a:r>
                    <a:rPr kumimoji="0" lang="en-US" altLang="zh-CN" sz="1200">
                      <a:solidFill>
                        <a:srgbClr val="0066FF"/>
                      </a:solidFill>
                      <a:latin typeface="Tahoma" panose="020B0604030504040204" pitchFamily="34" charset="0"/>
                    </a:rPr>
                    <a:t>…</a:t>
                  </a:r>
                </a:p>
              </p:txBody>
            </p:sp>
            <p:sp>
              <p:nvSpPr>
                <p:cNvPr id="26650" name="Line 16"/>
                <p:cNvSpPr>
                  <a:spLocks noChangeShapeType="1"/>
                </p:cNvSpPr>
                <p:nvPr/>
              </p:nvSpPr>
              <p:spPr bwMode="auto">
                <a:xfrm>
                  <a:off x="2113" y="1499"/>
                  <a:ext cx="642"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6648" name="Line 18"/>
              <p:cNvSpPr>
                <a:spLocks noChangeShapeType="1"/>
              </p:cNvSpPr>
              <p:nvPr/>
            </p:nvSpPr>
            <p:spPr bwMode="auto">
              <a:xfrm flipH="1">
                <a:off x="3880" y="1635"/>
                <a:ext cx="614" cy="37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6646" name="Rectangle 28"/>
            <p:cNvSpPr>
              <a:spLocks noChangeArrowheads="1"/>
            </p:cNvSpPr>
            <p:nvPr/>
          </p:nvSpPr>
          <p:spPr bwMode="auto">
            <a:xfrm>
              <a:off x="4145" y="1700"/>
              <a:ext cx="28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000">
                  <a:solidFill>
                    <a:srgbClr val="0066FF"/>
                  </a:solidFill>
                  <a:latin typeface="Times New Roman" panose="02020603050405020304" charset="0"/>
                </a:rPr>
                <a:t>律师</a:t>
              </a:r>
              <a:r>
                <a:rPr kumimoji="0" lang="en-US" altLang="zh-CN" sz="1200" b="0">
                  <a:solidFill>
                    <a:srgbClr val="0066FF"/>
                  </a:solidFill>
                  <a:latin typeface="Times New Roman" panose="02020603050405020304" charset="0"/>
                </a:rPr>
                <a:t>_id</a:t>
              </a:r>
            </a:p>
          </p:txBody>
        </p:sp>
      </p:grpSp>
      <p:pic>
        <p:nvPicPr>
          <p:cNvPr id="2663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725" y="3968750"/>
            <a:ext cx="3332163"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35"/>
          <p:cNvGrpSpPr/>
          <p:nvPr/>
        </p:nvGrpSpPr>
        <p:grpSpPr bwMode="auto">
          <a:xfrm>
            <a:off x="6078538" y="3992563"/>
            <a:ext cx="889000" cy="884237"/>
            <a:chOff x="3829" y="2645"/>
            <a:chExt cx="560" cy="557"/>
          </a:xfrm>
        </p:grpSpPr>
        <p:sp>
          <p:nvSpPr>
            <p:cNvPr id="26643" name="Rectangle 33"/>
            <p:cNvSpPr>
              <a:spLocks noChangeArrowheads="1"/>
            </p:cNvSpPr>
            <p:nvPr/>
          </p:nvSpPr>
          <p:spPr bwMode="auto">
            <a:xfrm>
              <a:off x="3829" y="3106"/>
              <a:ext cx="56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000" b="0">
                  <a:solidFill>
                    <a:schemeClr val="tx2"/>
                  </a:solidFill>
                  <a:latin typeface="Tahoma" panose="020B0604030504040204" pitchFamily="34" charset="0"/>
                </a:rPr>
                <a:t>该课程的先修课</a:t>
              </a:r>
            </a:p>
          </p:txBody>
        </p:sp>
        <p:sp>
          <p:nvSpPr>
            <p:cNvPr id="26644" name="Rectangle 34"/>
            <p:cNvSpPr>
              <a:spLocks noChangeArrowheads="1"/>
            </p:cNvSpPr>
            <p:nvPr/>
          </p:nvSpPr>
          <p:spPr bwMode="auto">
            <a:xfrm>
              <a:off x="4019" y="2645"/>
              <a:ext cx="16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000" b="0">
                  <a:solidFill>
                    <a:schemeClr val="tx2"/>
                  </a:solidFill>
                  <a:latin typeface="Tahoma" panose="020B0604030504040204" pitchFamily="34" charset="0"/>
                </a:rPr>
                <a:t>课程</a:t>
              </a:r>
            </a:p>
          </p:txBody>
        </p:sp>
      </p:grpSp>
      <p:sp>
        <p:nvSpPr>
          <p:cNvPr id="483370" name="Rectangle 42"/>
          <p:cNvSpPr>
            <a:spLocks noChangeArrowheads="1"/>
          </p:cNvSpPr>
          <p:nvPr/>
        </p:nvSpPr>
        <p:spPr bwMode="auto">
          <a:xfrm>
            <a:off x="349250" y="4206875"/>
            <a:ext cx="331787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solidFill>
                  <a:schemeClr val="tx2"/>
                </a:solidFill>
                <a:latin typeface="Tahoma" panose="020B0604030504040204" pitchFamily="34" charset="0"/>
              </a:rPr>
              <a:t>多元联系的二元分解</a:t>
            </a:r>
            <a:endParaRPr kumimoji="0" lang="en-US" altLang="zh-CN" sz="1600">
              <a:solidFill>
                <a:schemeClr val="tx2"/>
              </a:solidFill>
              <a:latin typeface="Tahoma" panose="020B0604030504040204" pitchFamily="34" charset="0"/>
            </a:endParaRPr>
          </a:p>
          <a:p>
            <a:pPr>
              <a:spcBef>
                <a:spcPct val="0"/>
              </a:spcBef>
              <a:buFontTx/>
              <a:buNone/>
            </a:pPr>
            <a:r>
              <a:rPr kumimoji="0" lang="en-US" altLang="zh-CN" sz="1600">
                <a:solidFill>
                  <a:schemeClr val="tx2"/>
                </a:solidFill>
                <a:latin typeface="Tahoma" panose="020B0604030504040204" pitchFamily="34" charset="0"/>
              </a:rPr>
              <a:t>(</a:t>
            </a:r>
            <a:r>
              <a:rPr kumimoji="0" lang="zh-CN" altLang="en-US" sz="1600">
                <a:solidFill>
                  <a:schemeClr val="tx2"/>
                </a:solidFill>
                <a:latin typeface="Tahoma" panose="020B0604030504040204" pitchFamily="34" charset="0"/>
              </a:rPr>
              <a:t>实体集间的关系</a:t>
            </a:r>
            <a:r>
              <a:rPr kumimoji="0" lang="en-US" altLang="zh-CN" sz="1600">
                <a:solidFill>
                  <a:schemeClr val="tx2"/>
                </a:solidFill>
                <a:latin typeface="Tahoma" panose="020B0604030504040204" pitchFamily="34" charset="0"/>
              </a:rPr>
              <a:t>)</a:t>
            </a:r>
            <a:r>
              <a:rPr kumimoji="0" lang="zh-CN" altLang="en-US" sz="1600">
                <a:solidFill>
                  <a:schemeClr val="tx2"/>
                </a:solidFill>
                <a:latin typeface="Tahoma" panose="020B0604030504040204" pitchFamily="34" charset="0"/>
              </a:rPr>
              <a:t>：</a:t>
            </a:r>
          </a:p>
          <a:p>
            <a:pPr>
              <a:spcBef>
                <a:spcPct val="0"/>
              </a:spcBef>
              <a:buFontTx/>
              <a:buNone/>
            </a:pPr>
            <a:r>
              <a:rPr kumimoji="0" lang="zh-CN" altLang="en-US" sz="1600" b="0">
                <a:solidFill>
                  <a:schemeClr val="tx2"/>
                </a:solidFill>
                <a:latin typeface="Tahoma" panose="020B0604030504040204" pitchFamily="34" charset="0"/>
              </a:rPr>
              <a:t>对多元联系集</a:t>
            </a:r>
            <a:r>
              <a:rPr kumimoji="0" lang="en-US" altLang="zh-CN" sz="1600" b="0">
                <a:solidFill>
                  <a:srgbClr val="892D5B"/>
                </a:solidFill>
                <a:latin typeface="Tahoma" panose="020B0604030504040204" pitchFamily="34" charset="0"/>
              </a:rPr>
              <a:t>R</a:t>
            </a:r>
            <a:r>
              <a:rPr kumimoji="0" lang="zh-CN" altLang="en-US" sz="1600" b="0">
                <a:solidFill>
                  <a:schemeClr val="tx2"/>
                </a:solidFill>
                <a:latin typeface="Tahoma" panose="020B0604030504040204" pitchFamily="34" charset="0"/>
              </a:rPr>
              <a:t>中的每个</a:t>
            </a:r>
            <a:endParaRPr kumimoji="0" lang="en-US" altLang="zh-CN" sz="1600" b="0">
              <a:solidFill>
                <a:schemeClr val="tx2"/>
              </a:solidFill>
              <a:latin typeface="Tahoma" panose="020B0604030504040204" pitchFamily="34" charset="0"/>
            </a:endParaRPr>
          </a:p>
          <a:p>
            <a:pPr>
              <a:spcBef>
                <a:spcPct val="0"/>
              </a:spcBef>
              <a:buFontTx/>
              <a:buNone/>
            </a:pPr>
            <a:r>
              <a:rPr kumimoji="0" lang="zh-CN" altLang="en-US" sz="1600" b="0">
                <a:solidFill>
                  <a:schemeClr val="tx2"/>
                </a:solidFill>
                <a:latin typeface="Tahoma" panose="020B0604030504040204" pitchFamily="34" charset="0"/>
              </a:rPr>
              <a:t>实体</a:t>
            </a:r>
            <a:r>
              <a:rPr kumimoji="0" lang="en-US" altLang="zh-CN" sz="1600" b="0">
                <a:solidFill>
                  <a:schemeClr val="tx2"/>
                </a:solidFill>
                <a:latin typeface="Tahoma" panose="020B0604030504040204" pitchFamily="34" charset="0"/>
              </a:rPr>
              <a:t>(ai,bi,ci)</a:t>
            </a:r>
            <a:r>
              <a:rPr kumimoji="0" lang="zh-CN" altLang="en-US" sz="1600" b="0">
                <a:solidFill>
                  <a:schemeClr val="tx2"/>
                </a:solidFill>
                <a:latin typeface="Tahoma" panose="020B0604030504040204" pitchFamily="34" charset="0"/>
              </a:rPr>
              <a:t>：</a:t>
            </a:r>
            <a:endParaRPr kumimoji="0" lang="en-US" altLang="zh-CN" sz="1600" b="0">
              <a:solidFill>
                <a:schemeClr val="tx2"/>
              </a:solidFill>
              <a:latin typeface="Tahoma" panose="020B0604030504040204" pitchFamily="34" charset="0"/>
            </a:endParaRPr>
          </a:p>
          <a:p>
            <a:pPr>
              <a:spcBef>
                <a:spcPct val="0"/>
              </a:spcBef>
              <a:buFontTx/>
              <a:buNone/>
            </a:pPr>
            <a:r>
              <a:rPr kumimoji="0" lang="en-US" altLang="zh-CN" sz="1600" b="0">
                <a:solidFill>
                  <a:schemeClr val="tx2"/>
                </a:solidFill>
                <a:latin typeface="Tahoma" panose="020B0604030504040204" pitchFamily="34" charset="0"/>
              </a:rPr>
              <a:t>1</a:t>
            </a:r>
            <a:r>
              <a:rPr kumimoji="0" lang="zh-CN" altLang="en-US" sz="1600" b="0">
                <a:solidFill>
                  <a:schemeClr val="tx2"/>
                </a:solidFill>
                <a:latin typeface="Tahoma" panose="020B0604030504040204" pitchFamily="34" charset="0"/>
              </a:rPr>
              <a:t>. 创建实体集</a:t>
            </a:r>
            <a:r>
              <a:rPr kumimoji="0" lang="en-US" altLang="zh-CN" sz="1600" b="0">
                <a:solidFill>
                  <a:srgbClr val="0066FF"/>
                </a:solidFill>
                <a:latin typeface="Tahoma" panose="020B0604030504040204" pitchFamily="34" charset="0"/>
              </a:rPr>
              <a:t>E</a:t>
            </a:r>
            <a:r>
              <a:rPr kumimoji="0" lang="zh-CN" altLang="en-US" sz="1600" b="0">
                <a:solidFill>
                  <a:schemeClr val="tx2"/>
                </a:solidFill>
                <a:latin typeface="Tahoma" panose="020B0604030504040204" pitchFamily="34" charset="0"/>
              </a:rPr>
              <a:t>中的一个</a:t>
            </a:r>
            <a:endParaRPr kumimoji="0" lang="en-US" altLang="zh-CN" sz="1600" b="0">
              <a:solidFill>
                <a:schemeClr val="tx2"/>
              </a:solidFill>
              <a:latin typeface="Tahoma" panose="020B0604030504040204" pitchFamily="34" charset="0"/>
            </a:endParaRPr>
          </a:p>
          <a:p>
            <a:pPr>
              <a:spcBef>
                <a:spcPct val="0"/>
              </a:spcBef>
              <a:buFontTx/>
              <a:buNone/>
            </a:pPr>
            <a:r>
              <a:rPr kumimoji="0" lang="zh-CN" altLang="zh-CN" sz="1600" b="0">
                <a:solidFill>
                  <a:schemeClr val="tx2"/>
                </a:solidFill>
                <a:latin typeface="Tahoma" panose="020B0604030504040204" pitchFamily="34" charset="0"/>
              </a:rPr>
              <a:t> </a:t>
            </a:r>
            <a:r>
              <a:rPr kumimoji="0" lang="zh-CN" altLang="en-US" sz="1600" b="0">
                <a:solidFill>
                  <a:schemeClr val="tx2"/>
                </a:solidFill>
                <a:latin typeface="Tahoma" panose="020B0604030504040204" pitchFamily="34" charset="0"/>
              </a:rPr>
              <a:t>  新实体</a:t>
            </a:r>
            <a:r>
              <a:rPr kumimoji="0" lang="en-US" altLang="zh-CN" sz="1600" b="0">
                <a:solidFill>
                  <a:srgbClr val="0000FF"/>
                </a:solidFill>
                <a:latin typeface="Tahoma" panose="020B0604030504040204" pitchFamily="34" charset="0"/>
              </a:rPr>
              <a:t>ei</a:t>
            </a:r>
            <a:r>
              <a:rPr kumimoji="0" lang="zh-CN" altLang="en-US" sz="1600" b="0">
                <a:solidFill>
                  <a:schemeClr val="tx2"/>
                </a:solidFill>
                <a:latin typeface="Tahoma" panose="020B0604030504040204" pitchFamily="34" charset="0"/>
              </a:rPr>
              <a:t>＝</a:t>
            </a:r>
            <a:r>
              <a:rPr kumimoji="0" lang="en-US" altLang="zh-CN" sz="1600" b="0">
                <a:solidFill>
                  <a:schemeClr val="tx2"/>
                </a:solidFill>
                <a:latin typeface="Tahoma" panose="020B0604030504040204" pitchFamily="34" charset="0"/>
              </a:rPr>
              <a:t>(ai , bi , ci)</a:t>
            </a:r>
          </a:p>
          <a:p>
            <a:pPr>
              <a:spcBef>
                <a:spcPct val="0"/>
              </a:spcBef>
              <a:buFontTx/>
              <a:buNone/>
            </a:pPr>
            <a:r>
              <a:rPr kumimoji="0" lang="en-US" altLang="zh-CN" sz="1600" b="0">
                <a:solidFill>
                  <a:schemeClr val="tx2"/>
                </a:solidFill>
                <a:latin typeface="Tahoma" panose="020B0604030504040204" pitchFamily="34" charset="0"/>
              </a:rPr>
              <a:t>2. </a:t>
            </a:r>
            <a:r>
              <a:rPr kumimoji="0" lang="zh-CN" altLang="en-US" sz="1600" b="0">
                <a:solidFill>
                  <a:schemeClr val="tx2"/>
                </a:solidFill>
                <a:latin typeface="Tahoma" panose="020B0604030504040204" pitchFamily="34" charset="0"/>
              </a:rPr>
              <a:t>添加</a:t>
            </a:r>
            <a:r>
              <a:rPr kumimoji="0" lang="en-US" altLang="zh-CN" sz="1600" b="0">
                <a:solidFill>
                  <a:srgbClr val="0000FF"/>
                </a:solidFill>
                <a:latin typeface="Tahoma" panose="020B0604030504040204" pitchFamily="34" charset="0"/>
              </a:rPr>
              <a:t>(ei,ai)</a:t>
            </a:r>
            <a:r>
              <a:rPr kumimoji="0" lang="zh-CN" altLang="en-US" sz="1600" b="0">
                <a:solidFill>
                  <a:schemeClr val="tx2"/>
                </a:solidFill>
                <a:latin typeface="Tahoma" panose="020B0604030504040204" pitchFamily="34" charset="0"/>
              </a:rPr>
              <a:t>到二元联系集</a:t>
            </a:r>
            <a:r>
              <a:rPr kumimoji="0" lang="en-US" altLang="zh-CN" sz="1600" b="0">
                <a:solidFill>
                  <a:srgbClr val="0000FF"/>
                </a:solidFill>
                <a:latin typeface="Tahoma" panose="020B0604030504040204" pitchFamily="34" charset="0"/>
              </a:rPr>
              <a:t>R</a:t>
            </a:r>
            <a:r>
              <a:rPr kumimoji="0" lang="en-US" altLang="zh-CN" sz="1600" b="0" baseline="-25000">
                <a:solidFill>
                  <a:srgbClr val="0000FF"/>
                </a:solidFill>
                <a:latin typeface="Tahoma" panose="020B0604030504040204" pitchFamily="34" charset="0"/>
              </a:rPr>
              <a:t>A</a:t>
            </a:r>
          </a:p>
          <a:p>
            <a:pPr>
              <a:spcBef>
                <a:spcPct val="0"/>
              </a:spcBef>
              <a:buFontTx/>
              <a:buNone/>
            </a:pPr>
            <a:r>
              <a:rPr kumimoji="0" lang="en-US" altLang="zh-CN" sz="1600" b="0">
                <a:solidFill>
                  <a:schemeClr val="tx2"/>
                </a:solidFill>
                <a:latin typeface="Tahoma" panose="020B0604030504040204" pitchFamily="34" charset="0"/>
              </a:rPr>
              <a:t>3. </a:t>
            </a:r>
            <a:r>
              <a:rPr kumimoji="0" lang="zh-CN" altLang="en-US" sz="1600" b="0">
                <a:solidFill>
                  <a:schemeClr val="tx2"/>
                </a:solidFill>
                <a:latin typeface="Tahoma" panose="020B0604030504040204" pitchFamily="34" charset="0"/>
              </a:rPr>
              <a:t>添加</a:t>
            </a:r>
            <a:r>
              <a:rPr kumimoji="0" lang="en-US" altLang="zh-CN" sz="1600" b="0">
                <a:solidFill>
                  <a:srgbClr val="0000FF"/>
                </a:solidFill>
                <a:latin typeface="Tahoma" panose="020B0604030504040204" pitchFamily="34" charset="0"/>
              </a:rPr>
              <a:t>(ei,bi)</a:t>
            </a:r>
            <a:r>
              <a:rPr kumimoji="0" lang="zh-CN" altLang="en-US" sz="1600" b="0">
                <a:solidFill>
                  <a:schemeClr val="tx2"/>
                </a:solidFill>
                <a:latin typeface="Tahoma" panose="020B0604030504040204" pitchFamily="34" charset="0"/>
              </a:rPr>
              <a:t>到二元联系集</a:t>
            </a:r>
            <a:r>
              <a:rPr kumimoji="0" lang="en-US" altLang="zh-CN" sz="1600" b="0">
                <a:solidFill>
                  <a:srgbClr val="0000FF"/>
                </a:solidFill>
                <a:latin typeface="Tahoma" panose="020B0604030504040204" pitchFamily="34" charset="0"/>
              </a:rPr>
              <a:t>R</a:t>
            </a:r>
            <a:r>
              <a:rPr kumimoji="0" lang="en-US" altLang="zh-CN" sz="1600" b="0" baseline="-25000">
                <a:solidFill>
                  <a:srgbClr val="0000FF"/>
                </a:solidFill>
                <a:latin typeface="Tahoma" panose="020B0604030504040204" pitchFamily="34" charset="0"/>
              </a:rPr>
              <a:t>B</a:t>
            </a:r>
            <a:r>
              <a:rPr kumimoji="0" lang="en-US" altLang="zh-CN" sz="1600" b="0" baseline="-25000">
                <a:solidFill>
                  <a:schemeClr val="tx2"/>
                </a:solidFill>
                <a:latin typeface="Tahoma" panose="020B0604030504040204" pitchFamily="34" charset="0"/>
              </a:rPr>
              <a:t> </a:t>
            </a:r>
            <a:r>
              <a:rPr kumimoji="0" lang="en-US" altLang="zh-CN" sz="1600" b="0">
                <a:solidFill>
                  <a:schemeClr val="tx2"/>
                </a:solidFill>
                <a:latin typeface="Tahoma" panose="020B0604030504040204" pitchFamily="34" charset="0"/>
              </a:rPr>
              <a:t>  </a:t>
            </a:r>
          </a:p>
          <a:p>
            <a:pPr>
              <a:spcBef>
                <a:spcPct val="0"/>
              </a:spcBef>
              <a:buFontTx/>
              <a:buNone/>
            </a:pPr>
            <a:r>
              <a:rPr kumimoji="0" lang="en-US" altLang="zh-CN" sz="1600" b="0">
                <a:solidFill>
                  <a:schemeClr val="tx2"/>
                </a:solidFill>
                <a:latin typeface="Tahoma" panose="020B0604030504040204" pitchFamily="34" charset="0"/>
              </a:rPr>
              <a:t>4. </a:t>
            </a:r>
            <a:r>
              <a:rPr kumimoji="0" lang="zh-CN" altLang="en-US" sz="1600" b="0">
                <a:solidFill>
                  <a:schemeClr val="tx2"/>
                </a:solidFill>
                <a:latin typeface="Tahoma" panose="020B0604030504040204" pitchFamily="34" charset="0"/>
              </a:rPr>
              <a:t>添加</a:t>
            </a:r>
            <a:r>
              <a:rPr kumimoji="0" lang="en-US" altLang="zh-CN" sz="1600" b="0">
                <a:solidFill>
                  <a:srgbClr val="0000FF"/>
                </a:solidFill>
                <a:latin typeface="Tahoma" panose="020B0604030504040204" pitchFamily="34" charset="0"/>
              </a:rPr>
              <a:t>(ei,ci)</a:t>
            </a:r>
            <a:r>
              <a:rPr kumimoji="0" lang="zh-CN" altLang="en-US" sz="1600" b="0">
                <a:solidFill>
                  <a:schemeClr val="tx2"/>
                </a:solidFill>
                <a:latin typeface="Tahoma" panose="020B0604030504040204" pitchFamily="34" charset="0"/>
              </a:rPr>
              <a:t>到二元联系集</a:t>
            </a:r>
            <a:r>
              <a:rPr kumimoji="0" lang="en-US" altLang="zh-CN" sz="1600" b="0">
                <a:solidFill>
                  <a:srgbClr val="0000FF"/>
                </a:solidFill>
                <a:latin typeface="Tahoma" panose="020B0604030504040204" pitchFamily="34" charset="0"/>
              </a:rPr>
              <a:t>R</a:t>
            </a:r>
            <a:r>
              <a:rPr kumimoji="0" lang="en-US" altLang="zh-CN" sz="1600" b="0" baseline="-25000">
                <a:solidFill>
                  <a:srgbClr val="0000FF"/>
                </a:solidFill>
                <a:latin typeface="Tahoma" panose="020B0604030504040204" pitchFamily="34" charset="0"/>
              </a:rPr>
              <a:t>C</a:t>
            </a:r>
          </a:p>
        </p:txBody>
      </p:sp>
      <p:sp>
        <p:nvSpPr>
          <p:cNvPr id="483371" name="Rectangle 43"/>
          <p:cNvSpPr>
            <a:spLocks noChangeArrowheads="1"/>
          </p:cNvSpPr>
          <p:nvPr/>
        </p:nvSpPr>
        <p:spPr bwMode="auto">
          <a:xfrm>
            <a:off x="4686300" y="3473450"/>
            <a:ext cx="914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34" charset="0"/>
              </a:rPr>
              <a:t>四元、五元、</a:t>
            </a:r>
          </a:p>
        </p:txBody>
      </p:sp>
      <p:sp>
        <p:nvSpPr>
          <p:cNvPr id="26638" name="矩形 37"/>
          <p:cNvSpPr>
            <a:spLocks noChangeArrowheads="1"/>
          </p:cNvSpPr>
          <p:nvPr/>
        </p:nvSpPr>
        <p:spPr bwMode="auto">
          <a:xfrm>
            <a:off x="7189788" y="1217613"/>
            <a:ext cx="954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charset="0"/>
                <a:ea typeface="黑体" panose="02010609060101010101" pitchFamily="49" charset="-122"/>
              </a:rPr>
              <a:t>案例</a:t>
            </a:r>
            <a:r>
              <a:rPr kumimoji="0" lang="zh-CN" altLang="zh-CN" sz="1800">
                <a:solidFill>
                  <a:srgbClr val="2A2A39"/>
                </a:solidFill>
                <a:latin typeface="Times New Roman" panose="02020603050405020304" charset="0"/>
                <a:ea typeface="黑体" panose="02010609060101010101" pitchFamily="49" charset="-122"/>
              </a:rPr>
              <a:t>6</a:t>
            </a:r>
            <a:r>
              <a:rPr kumimoji="0" lang="en-US" altLang="zh-CN" sz="1800">
                <a:solidFill>
                  <a:srgbClr val="2A2A39"/>
                </a:solidFill>
                <a:latin typeface="Times New Roman" panose="02020603050405020304" charset="0"/>
                <a:ea typeface="黑体" panose="02010609060101010101" pitchFamily="49" charset="-122"/>
              </a:rPr>
              <a:t>.a</a:t>
            </a:r>
            <a:endParaRPr kumimoji="0" lang="zh-CN" altLang="en-US" sz="1800">
              <a:solidFill>
                <a:srgbClr val="2A2A39"/>
              </a:solidFill>
              <a:latin typeface="Times New Roman" panose="02020603050405020304" charset="0"/>
              <a:ea typeface="黑体" panose="02010609060101010101" pitchFamily="49" charset="-122"/>
            </a:endParaRPr>
          </a:p>
        </p:txBody>
      </p:sp>
      <p:sp>
        <p:nvSpPr>
          <p:cNvPr id="26639" name="矩形 38"/>
          <p:cNvSpPr>
            <a:spLocks noChangeArrowheads="1"/>
          </p:cNvSpPr>
          <p:nvPr/>
        </p:nvSpPr>
        <p:spPr bwMode="auto">
          <a:xfrm>
            <a:off x="3873500" y="4021138"/>
            <a:ext cx="954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charset="0"/>
                <a:ea typeface="黑体" panose="02010609060101010101" pitchFamily="49" charset="-122"/>
              </a:rPr>
              <a:t>案例</a:t>
            </a:r>
            <a:r>
              <a:rPr kumimoji="0" lang="zh-CN" altLang="zh-CN" sz="1800">
                <a:solidFill>
                  <a:srgbClr val="2A2A39"/>
                </a:solidFill>
                <a:latin typeface="Times New Roman" panose="02020603050405020304" charset="0"/>
                <a:ea typeface="黑体" panose="02010609060101010101" pitchFamily="49" charset="-122"/>
              </a:rPr>
              <a:t>6</a:t>
            </a:r>
            <a:r>
              <a:rPr kumimoji="0" lang="en-US" altLang="zh-CN" sz="1800">
                <a:solidFill>
                  <a:srgbClr val="2A2A39"/>
                </a:solidFill>
                <a:latin typeface="Times New Roman" panose="02020603050405020304" charset="0"/>
                <a:ea typeface="黑体" panose="02010609060101010101" pitchFamily="49" charset="-122"/>
              </a:rPr>
              <a:t>.b</a:t>
            </a:r>
            <a:endParaRPr kumimoji="0" lang="zh-CN" altLang="en-US" sz="1800">
              <a:solidFill>
                <a:srgbClr val="2A2A39"/>
              </a:solidFill>
              <a:latin typeface="Times New Roman" panose="02020603050405020304" charset="0"/>
              <a:ea typeface="黑体" panose="02010609060101010101" pitchFamily="49" charset="-122"/>
            </a:endParaRPr>
          </a:p>
        </p:txBody>
      </p:sp>
      <p:grpSp>
        <p:nvGrpSpPr>
          <p:cNvPr id="4" name="组 3"/>
          <p:cNvGrpSpPr/>
          <p:nvPr/>
        </p:nvGrpSpPr>
        <p:grpSpPr bwMode="auto">
          <a:xfrm>
            <a:off x="3316288" y="4764088"/>
            <a:ext cx="4856162" cy="1606550"/>
            <a:chOff x="3506840" y="4652963"/>
            <a:chExt cx="4856110" cy="1606550"/>
          </a:xfrm>
        </p:grpSpPr>
        <p:pic>
          <p:nvPicPr>
            <p:cNvPr id="26641" name="Picture 9"/>
            <p:cNvPicPr>
              <a:picLocks noChangeAspect="1" noChangeArrowheads="1"/>
            </p:cNvPicPr>
            <p:nvPr/>
          </p:nvPicPr>
          <p:blipFill>
            <a:blip r:embed="rId4">
              <a:extLst>
                <a:ext uri="{28A0092B-C50C-407E-A947-70E740481C1C}">
                  <a14:useLocalDpi xmlns:a14="http://schemas.microsoft.com/office/drawing/2010/main" val="0"/>
                </a:ext>
              </a:extLst>
            </a:blip>
            <a:srcRect l="406" t="28412" r="609" b="29225"/>
            <a:stretch>
              <a:fillRect/>
            </a:stretch>
          </p:blipFill>
          <p:spPr bwMode="auto">
            <a:xfrm>
              <a:off x="3509963" y="5048250"/>
              <a:ext cx="4852987" cy="12112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42" name="矩形 39"/>
            <p:cNvSpPr>
              <a:spLocks noChangeArrowheads="1"/>
            </p:cNvSpPr>
            <p:nvPr/>
          </p:nvSpPr>
          <p:spPr bwMode="auto">
            <a:xfrm>
              <a:off x="3506840" y="4652963"/>
              <a:ext cx="941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charset="0"/>
                  <a:ea typeface="黑体" panose="02010609060101010101" pitchFamily="49" charset="-122"/>
                </a:rPr>
                <a:t>案例</a:t>
              </a:r>
              <a:r>
                <a:rPr kumimoji="0" lang="zh-CN" altLang="zh-CN" sz="1800">
                  <a:solidFill>
                    <a:srgbClr val="2A2A39"/>
                  </a:solidFill>
                  <a:latin typeface="Times New Roman" panose="02020603050405020304" charset="0"/>
                  <a:ea typeface="黑体" panose="02010609060101010101" pitchFamily="49" charset="-122"/>
                </a:rPr>
                <a:t>6</a:t>
              </a:r>
              <a:r>
                <a:rPr kumimoji="0" lang="en-US" altLang="zh-CN" sz="1800">
                  <a:solidFill>
                    <a:srgbClr val="2A2A39"/>
                  </a:solidFill>
                  <a:latin typeface="Times New Roman" panose="02020603050405020304" charset="0"/>
                  <a:ea typeface="黑体" panose="02010609060101010101" pitchFamily="49" charset="-122"/>
                </a:rPr>
                <a:t>.c</a:t>
              </a:r>
              <a:endParaRPr kumimoji="0" lang="zh-CN" altLang="en-US" sz="1800">
                <a:solidFill>
                  <a:srgbClr val="2A2A39"/>
                </a:solidFill>
                <a:latin typeface="Times New Roman" panose="02020603050405020304"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83371"/>
                                        </p:tgtEl>
                                        <p:attrNameLst>
                                          <p:attrName>style.visibility</p:attrName>
                                        </p:attrNameLst>
                                      </p:cBhvr>
                                      <p:to>
                                        <p:strVal val="visible"/>
                                      </p:to>
                                    </p:set>
                                    <p:anim calcmode="lin" valueType="num">
                                      <p:cBhvr additive="base">
                                        <p:cTn id="25" dur="500" fill="hold"/>
                                        <p:tgtEl>
                                          <p:spTgt spid="483371"/>
                                        </p:tgtEl>
                                        <p:attrNameLst>
                                          <p:attrName>ppt_x</p:attrName>
                                        </p:attrNameLst>
                                      </p:cBhvr>
                                      <p:tavLst>
                                        <p:tav tm="0">
                                          <p:val>
                                            <p:strVal val="#ppt_x"/>
                                          </p:val>
                                        </p:tav>
                                        <p:tav tm="100000">
                                          <p:val>
                                            <p:strVal val="#ppt_x"/>
                                          </p:val>
                                        </p:tav>
                                      </p:tavLst>
                                    </p:anim>
                                    <p:anim calcmode="lin" valueType="num">
                                      <p:cBhvr additive="base">
                                        <p:cTn id="26" dur="500" fill="hold"/>
                                        <p:tgtEl>
                                          <p:spTgt spid="4833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83336"/>
                                        </p:tgtEl>
                                        <p:attrNameLst>
                                          <p:attrName>style.visibility</p:attrName>
                                        </p:attrNameLst>
                                      </p:cBhvr>
                                      <p:to>
                                        <p:strVal val="visible"/>
                                      </p:to>
                                    </p:set>
                                    <p:anim calcmode="lin" valueType="num">
                                      <p:cBhvr additive="base">
                                        <p:cTn id="31" dur="500" fill="hold"/>
                                        <p:tgtEl>
                                          <p:spTgt spid="483336"/>
                                        </p:tgtEl>
                                        <p:attrNameLst>
                                          <p:attrName>ppt_x</p:attrName>
                                        </p:attrNameLst>
                                      </p:cBhvr>
                                      <p:tavLst>
                                        <p:tav tm="0">
                                          <p:val>
                                            <p:strVal val="#ppt_x"/>
                                          </p:val>
                                        </p:tav>
                                        <p:tav tm="100000">
                                          <p:val>
                                            <p:strVal val="#ppt_x"/>
                                          </p:val>
                                        </p:tav>
                                      </p:tavLst>
                                    </p:anim>
                                    <p:anim calcmode="lin" valueType="num">
                                      <p:cBhvr additive="base">
                                        <p:cTn id="32" dur="500" fill="hold"/>
                                        <p:tgtEl>
                                          <p:spTgt spid="483336"/>
                                        </p:tgtEl>
                                        <p:attrNameLst>
                                          <p:attrName>ppt_y</p:attrName>
                                        </p:attrNameLst>
                                      </p:cBhvr>
                                      <p:tavLst>
                                        <p:tav tm="0">
                                          <p:val>
                                            <p:strVal val="1+#ppt_h/2"/>
                                          </p:val>
                                        </p:tav>
                                        <p:tav tm="100000">
                                          <p:val>
                                            <p:strVal val="#ppt_y"/>
                                          </p:val>
                                        </p:tav>
                                      </p:tavLst>
                                    </p:anim>
                                  </p:childTnLst>
                                </p:cTn>
                              </p:par>
                              <p:par>
                                <p:cTn id="33" presetID="3" presetClass="entr" presetSubtype="1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83370"/>
                                        </p:tgtEl>
                                        <p:attrNameLst>
                                          <p:attrName>style.visibility</p:attrName>
                                        </p:attrNameLst>
                                      </p:cBhvr>
                                      <p:to>
                                        <p:strVal val="visible"/>
                                      </p:to>
                                    </p:set>
                                    <p:anim calcmode="lin" valueType="num">
                                      <p:cBhvr additive="base">
                                        <p:cTn id="40" dur="500" fill="hold"/>
                                        <p:tgtEl>
                                          <p:spTgt spid="483370"/>
                                        </p:tgtEl>
                                        <p:attrNameLst>
                                          <p:attrName>ppt_x</p:attrName>
                                        </p:attrNameLst>
                                      </p:cBhvr>
                                      <p:tavLst>
                                        <p:tav tm="0">
                                          <p:val>
                                            <p:strVal val="#ppt_x"/>
                                          </p:val>
                                        </p:tav>
                                        <p:tav tm="100000">
                                          <p:val>
                                            <p:strVal val="#ppt_x"/>
                                          </p:val>
                                        </p:tav>
                                      </p:tavLst>
                                    </p:anim>
                                    <p:anim calcmode="lin" valueType="num">
                                      <p:cBhvr additive="base">
                                        <p:cTn id="41" dur="500" fill="hold"/>
                                        <p:tgtEl>
                                          <p:spTgt spid="4833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6" grpId="0" animBg="1"/>
      <p:bldP spid="483370" grpId="0"/>
      <p:bldP spid="48337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内容占位符 1"/>
          <p:cNvSpPr>
            <a:spLocks noGrp="1"/>
          </p:cNvSpPr>
          <p:nvPr>
            <p:ph idx="1"/>
          </p:nvPr>
        </p:nvSpPr>
        <p:spPr>
          <a:xfrm>
            <a:off x="606425" y="1546225"/>
            <a:ext cx="8142288" cy="4114800"/>
          </a:xfrm>
        </p:spPr>
        <p:txBody>
          <a:bodyPr/>
          <a:lstStyle/>
          <a:p>
            <a:pPr marL="533400" indent="-533400">
              <a:lnSpc>
                <a:spcPct val="90000"/>
              </a:lnSpc>
              <a:buClr>
                <a:srgbClr val="FF0000"/>
              </a:buClr>
              <a:buFontTx/>
              <a:buNone/>
            </a:pPr>
            <a:r>
              <a:rPr kumimoji="0" lang="zh-CN" altLang="en-US" sz="2000" b="1"/>
              <a:t>图书借阅管理系统具有以下功能</a:t>
            </a:r>
            <a:r>
              <a:rPr kumimoji="0" lang="en-US" altLang="zh-CN" sz="2000" b="1"/>
              <a:t>:</a:t>
            </a:r>
          </a:p>
          <a:p>
            <a:pPr marL="533400" indent="-533400">
              <a:lnSpc>
                <a:spcPct val="90000"/>
              </a:lnSpc>
              <a:buClr>
                <a:srgbClr val="444463"/>
              </a:buClr>
              <a:buFontTx/>
              <a:buAutoNum type="arabicPeriod"/>
            </a:pPr>
            <a:r>
              <a:rPr kumimoji="0" lang="zh-CN" altLang="en-US" sz="2000" b="1"/>
              <a:t>可随时查询书库中现有书籍的数量与存放位置。</a:t>
            </a:r>
          </a:p>
          <a:p>
            <a:pPr marL="914400" lvl="1" indent="-457200">
              <a:lnSpc>
                <a:spcPct val="90000"/>
              </a:lnSpc>
              <a:buClr>
                <a:srgbClr val="444463"/>
              </a:buClr>
              <a:buFont typeface="Wingdings" panose="05000000000000000000" pitchFamily="2" charset="2"/>
              <a:buChar char="Ø"/>
            </a:pPr>
            <a:r>
              <a:rPr kumimoji="0" lang="zh-CN" altLang="en-US" sz="2000" b="1">
                <a:solidFill>
                  <a:srgbClr val="0000CC"/>
                </a:solidFill>
              </a:rPr>
              <a:t>所有各类书籍均可由书号唯一标识。</a:t>
            </a:r>
          </a:p>
          <a:p>
            <a:pPr marL="533400" indent="-533400">
              <a:lnSpc>
                <a:spcPct val="90000"/>
              </a:lnSpc>
              <a:buClr>
                <a:srgbClr val="444463"/>
              </a:buClr>
              <a:buFontTx/>
              <a:buAutoNum type="arabicPeriod"/>
            </a:pPr>
            <a:r>
              <a:rPr kumimoji="0" lang="zh-CN" altLang="en-US" sz="2000" b="1"/>
              <a:t>可随时查询书籍借还情况，包括借书人单位、姓名、借书证号、借书日期和还书日期。</a:t>
            </a:r>
          </a:p>
          <a:p>
            <a:pPr marL="914400" lvl="1" indent="-457200">
              <a:lnSpc>
                <a:spcPct val="90000"/>
              </a:lnSpc>
              <a:buClr>
                <a:srgbClr val="444463"/>
              </a:buClr>
              <a:buFont typeface="Wingdings" panose="05000000000000000000" pitchFamily="2" charset="2"/>
              <a:buChar char="Ø"/>
            </a:pPr>
            <a:r>
              <a:rPr kumimoji="0" lang="zh-CN" altLang="en-US" sz="2000" b="1">
                <a:solidFill>
                  <a:srgbClr val="0000CC"/>
                </a:solidFill>
              </a:rPr>
              <a:t>任何人可借多种书，任何一种书可为多个人所借；</a:t>
            </a:r>
          </a:p>
          <a:p>
            <a:pPr marL="914400" lvl="1" indent="-457200">
              <a:lnSpc>
                <a:spcPct val="90000"/>
              </a:lnSpc>
              <a:buClr>
                <a:srgbClr val="444463"/>
              </a:buClr>
              <a:buFont typeface="Wingdings" panose="05000000000000000000" pitchFamily="2" charset="2"/>
              <a:buChar char="Ø"/>
            </a:pPr>
            <a:r>
              <a:rPr kumimoji="0" lang="zh-CN" altLang="en-US" sz="2000" b="1">
                <a:solidFill>
                  <a:srgbClr val="0000CC"/>
                </a:solidFill>
              </a:rPr>
              <a:t>借书证号具有唯一性。</a:t>
            </a:r>
          </a:p>
          <a:p>
            <a:pPr marL="533400" indent="-533400">
              <a:lnSpc>
                <a:spcPct val="90000"/>
              </a:lnSpc>
              <a:buClr>
                <a:srgbClr val="444463"/>
              </a:buClr>
              <a:buFontTx/>
              <a:buAutoNum type="arabicPeriod"/>
            </a:pPr>
            <a:r>
              <a:rPr kumimoji="0" lang="zh-CN" altLang="en-US" sz="2000" b="1"/>
              <a:t>可通过数据库中保存的出版社的</a:t>
            </a:r>
            <a:r>
              <a:rPr kumimoji="0" lang="en-US" altLang="zh-CN" sz="2000" b="1"/>
              <a:t>Email</a:t>
            </a:r>
            <a:r>
              <a:rPr kumimoji="0" lang="zh-CN" altLang="en-US" sz="2000" b="1"/>
              <a:t>、电话、邮编及地址等信息向相应出版社增购有关书籍。</a:t>
            </a:r>
          </a:p>
          <a:p>
            <a:pPr marL="914400" lvl="1" indent="-457200">
              <a:lnSpc>
                <a:spcPct val="90000"/>
              </a:lnSpc>
              <a:buClr>
                <a:srgbClr val="444463"/>
              </a:buClr>
              <a:buFont typeface="Wingdings" panose="05000000000000000000" pitchFamily="2" charset="2"/>
              <a:buChar char="Ø"/>
            </a:pPr>
            <a:r>
              <a:rPr kumimoji="0" lang="zh-CN" altLang="en-US" sz="2000" b="1">
                <a:solidFill>
                  <a:srgbClr val="0000CC"/>
                </a:solidFill>
              </a:rPr>
              <a:t>一个出版社可出版多种书籍，同一本书仅为一个出版社出版；</a:t>
            </a:r>
          </a:p>
          <a:p>
            <a:pPr marL="914400" lvl="1" indent="-457200">
              <a:lnSpc>
                <a:spcPct val="90000"/>
              </a:lnSpc>
              <a:buClr>
                <a:srgbClr val="444463"/>
              </a:buClr>
              <a:buFont typeface="Wingdings" panose="05000000000000000000" pitchFamily="2" charset="2"/>
              <a:buChar char="Ø"/>
            </a:pPr>
            <a:r>
              <a:rPr kumimoji="0" lang="zh-CN" altLang="en-US" sz="2000" b="1">
                <a:solidFill>
                  <a:srgbClr val="0000CC"/>
                </a:solidFill>
              </a:rPr>
              <a:t>出版社名具有唯一性。</a:t>
            </a:r>
          </a:p>
          <a:p>
            <a:pPr marL="533400" indent="-533400">
              <a:lnSpc>
                <a:spcPct val="90000"/>
              </a:lnSpc>
              <a:buClr>
                <a:srgbClr val="444463"/>
              </a:buClr>
              <a:buFontTx/>
              <a:buNone/>
            </a:pPr>
            <a:r>
              <a:rPr kumimoji="0" lang="zh-CN" altLang="en-US" sz="3000" b="1"/>
              <a:t>请为该系统作概念模型设计</a:t>
            </a:r>
            <a:r>
              <a:rPr kumimoji="0" lang="en-US" altLang="zh-CN" sz="3000" b="1"/>
              <a:t>,</a:t>
            </a:r>
            <a:r>
              <a:rPr kumimoji="0" lang="zh-CN" altLang="en-US" sz="3000" b="1"/>
              <a:t>画出</a:t>
            </a:r>
            <a:r>
              <a:rPr kumimoji="0" lang="en-US" altLang="zh-CN" sz="3000" b="1"/>
              <a:t>ER</a:t>
            </a:r>
            <a:r>
              <a:rPr kumimoji="0" lang="zh-CN" altLang="en-US" sz="3000" b="1"/>
              <a:t>图</a:t>
            </a:r>
            <a:r>
              <a:rPr kumimoji="0" lang="en-US" altLang="zh-CN" sz="3000" b="1"/>
              <a:t>.</a:t>
            </a:r>
            <a:endParaRPr kumimoji="0" lang="zh-CN" altLang="en-US" sz="3000" b="1"/>
          </a:p>
        </p:txBody>
      </p:sp>
      <p:sp>
        <p:nvSpPr>
          <p:cNvPr id="27650" name="标题 2"/>
          <p:cNvSpPr>
            <a:spLocks noGrp="1"/>
          </p:cNvSpPr>
          <p:nvPr>
            <p:ph type="title"/>
          </p:nvPr>
        </p:nvSpPr>
        <p:spPr>
          <a:xfrm>
            <a:off x="606425" y="276225"/>
            <a:ext cx="7772400" cy="1143000"/>
          </a:xfrm>
        </p:spPr>
        <p:txBody>
          <a:bodyPr/>
          <a:lstStyle/>
          <a:p>
            <a:r>
              <a:rPr kumimoji="0" lang="zh-CN" altLang="en-US" b="1" dirty="0"/>
              <a:t>练习</a:t>
            </a:r>
          </a:p>
        </p:txBody>
      </p:sp>
      <p:sp>
        <p:nvSpPr>
          <p:cNvPr id="27651"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6D0086B-536B-4597-9855-50B1E85A3B65}" type="slidenum">
              <a:rPr kumimoji="0" lang="zh-CN" altLang="en-US" sz="1400"/>
              <a:t>71</a:t>
            </a:fld>
            <a:endParaRPr kumimoji="0" lang="en-US" altLang="zh-CN"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60"/>
          <p:cNvGrpSpPr>
            <a:grpSpLocks noGrp="1"/>
          </p:cNvGrpSpPr>
          <p:nvPr/>
        </p:nvGrpSpPr>
        <p:grpSpPr bwMode="auto">
          <a:xfrm>
            <a:off x="349250" y="1736725"/>
            <a:ext cx="8399463" cy="2952750"/>
            <a:chOff x="0" y="2352"/>
            <a:chExt cx="5424" cy="1104"/>
          </a:xfrm>
        </p:grpSpPr>
        <p:sp>
          <p:nvSpPr>
            <p:cNvPr id="47" name="Rectangle 6"/>
            <p:cNvSpPr>
              <a:spLocks noChangeArrowheads="1"/>
            </p:cNvSpPr>
            <p:nvPr/>
          </p:nvSpPr>
          <p:spPr bwMode="auto">
            <a:xfrm>
              <a:off x="2400"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sz="2000"/>
                <a:t>图书</a:t>
              </a:r>
            </a:p>
          </p:txBody>
        </p:sp>
        <p:sp>
          <p:nvSpPr>
            <p:cNvPr id="48" name="AutoShape 7"/>
            <p:cNvSpPr>
              <a:spLocks noChangeArrowheads="1"/>
            </p:cNvSpPr>
            <p:nvPr/>
          </p:nvSpPr>
          <p:spPr bwMode="auto">
            <a:xfrm>
              <a:off x="3264" y="2736"/>
              <a:ext cx="624" cy="336"/>
            </a:xfrm>
            <a:prstGeom prst="diamond">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sz="2000"/>
                <a:t>出版</a:t>
              </a:r>
            </a:p>
          </p:txBody>
        </p:sp>
        <p:sp>
          <p:nvSpPr>
            <p:cNvPr id="49" name="Rectangle 10"/>
            <p:cNvSpPr>
              <a:spLocks noChangeArrowheads="1"/>
            </p:cNvSpPr>
            <p:nvPr/>
          </p:nvSpPr>
          <p:spPr bwMode="auto">
            <a:xfrm>
              <a:off x="4272"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sz="2000" dirty="0"/>
                <a:t>出版社</a:t>
              </a:r>
            </a:p>
          </p:txBody>
        </p:sp>
        <p:cxnSp>
          <p:nvCxnSpPr>
            <p:cNvPr id="50" name="AutoShape 11"/>
            <p:cNvCxnSpPr>
              <a:cxnSpLocks noChangeShapeType="1"/>
              <a:stCxn id="47" idx="3"/>
              <a:endCxn id="48" idx="1"/>
            </p:cNvCxnSpPr>
            <p:nvPr/>
          </p:nvCxnSpPr>
          <p:spPr bwMode="auto">
            <a:xfrm>
              <a:off x="2928" y="2904"/>
              <a:ext cx="336"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51" name="AutoShape 12"/>
            <p:cNvCxnSpPr>
              <a:cxnSpLocks noChangeShapeType="1"/>
              <a:stCxn id="48" idx="3"/>
              <a:endCxn id="49" idx="1"/>
            </p:cNvCxnSpPr>
            <p:nvPr/>
          </p:nvCxnSpPr>
          <p:spPr bwMode="auto">
            <a:xfrm>
              <a:off x="3888" y="2904"/>
              <a:ext cx="378"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52" name="Rectangle 15"/>
            <p:cNvSpPr>
              <a:spLocks noChangeArrowheads="1"/>
            </p:cNvSpPr>
            <p:nvPr/>
          </p:nvSpPr>
          <p:spPr bwMode="auto">
            <a:xfrm>
              <a:off x="768"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sz="2000">
                  <a:solidFill>
                    <a:srgbClr val="545472"/>
                  </a:solidFill>
                  <a:latin typeface="宋体" panose="02010600030101010101" pitchFamily="2" charset="-122"/>
                </a:rPr>
                <a:t>借书人</a:t>
              </a:r>
            </a:p>
          </p:txBody>
        </p:sp>
        <p:sp>
          <p:nvSpPr>
            <p:cNvPr id="53" name="AutoShape 16"/>
            <p:cNvSpPr>
              <a:spLocks noChangeArrowheads="1"/>
            </p:cNvSpPr>
            <p:nvPr/>
          </p:nvSpPr>
          <p:spPr bwMode="auto">
            <a:xfrm>
              <a:off x="1488" y="2736"/>
              <a:ext cx="618" cy="336"/>
            </a:xfrm>
            <a:prstGeom prst="diamond">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sz="2000">
                  <a:solidFill>
                    <a:srgbClr val="545472"/>
                  </a:solidFill>
                  <a:latin typeface="宋体" panose="02010600030101010101" pitchFamily="2" charset="-122"/>
                </a:rPr>
                <a:t>借阅</a:t>
              </a:r>
            </a:p>
          </p:txBody>
        </p:sp>
        <p:cxnSp>
          <p:nvCxnSpPr>
            <p:cNvPr id="54" name="AutoShape 17"/>
            <p:cNvCxnSpPr>
              <a:cxnSpLocks noChangeShapeType="1"/>
              <a:stCxn id="52" idx="3"/>
              <a:endCxn id="53" idx="1"/>
            </p:cNvCxnSpPr>
            <p:nvPr/>
          </p:nvCxnSpPr>
          <p:spPr bwMode="auto">
            <a:xfrm>
              <a:off x="1296" y="2904"/>
              <a:ext cx="193"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55" name="AutoShape 18"/>
            <p:cNvCxnSpPr>
              <a:cxnSpLocks noChangeShapeType="1"/>
              <a:stCxn id="53" idx="3"/>
              <a:endCxn id="47" idx="1"/>
            </p:cNvCxnSpPr>
            <p:nvPr/>
          </p:nvCxnSpPr>
          <p:spPr bwMode="auto">
            <a:xfrm>
              <a:off x="2112" y="2904"/>
              <a:ext cx="288"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56" name="AutoShape 19"/>
            <p:cNvSpPr>
              <a:spLocks noChangeArrowheads="1"/>
            </p:cNvSpPr>
            <p:nvPr/>
          </p:nvSpPr>
          <p:spPr bwMode="auto">
            <a:xfrm>
              <a:off x="0" y="2352"/>
              <a:ext cx="62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u="sng">
                  <a:solidFill>
                    <a:srgbClr val="545472"/>
                  </a:solidFill>
                  <a:latin typeface="宋体" panose="02010600030101010101" pitchFamily="2" charset="-122"/>
                </a:rPr>
                <a:t>借书证号</a:t>
              </a:r>
            </a:p>
          </p:txBody>
        </p:sp>
        <p:sp>
          <p:nvSpPr>
            <p:cNvPr id="57" name="AutoShape 20"/>
            <p:cNvSpPr>
              <a:spLocks noChangeArrowheads="1"/>
            </p:cNvSpPr>
            <p:nvPr/>
          </p:nvSpPr>
          <p:spPr bwMode="auto">
            <a:xfrm>
              <a:off x="96" y="2784"/>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姓名</a:t>
              </a:r>
            </a:p>
          </p:txBody>
        </p:sp>
        <p:sp>
          <p:nvSpPr>
            <p:cNvPr id="58" name="AutoShape 21"/>
            <p:cNvSpPr>
              <a:spLocks noChangeArrowheads="1"/>
            </p:cNvSpPr>
            <p:nvPr/>
          </p:nvSpPr>
          <p:spPr bwMode="auto">
            <a:xfrm>
              <a:off x="96" y="3168"/>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a:solidFill>
                    <a:srgbClr val="545472"/>
                  </a:solidFill>
                  <a:latin typeface="宋体" panose="02010600030101010101" pitchFamily="2" charset="-122"/>
                </a:rPr>
                <a:t>单位</a:t>
              </a:r>
            </a:p>
          </p:txBody>
        </p:sp>
        <p:sp>
          <p:nvSpPr>
            <p:cNvPr id="59" name="AutoShape 22"/>
            <p:cNvSpPr>
              <a:spLocks noChangeArrowheads="1"/>
            </p:cNvSpPr>
            <p:nvPr/>
          </p:nvSpPr>
          <p:spPr bwMode="auto">
            <a:xfrm>
              <a:off x="2688" y="2352"/>
              <a:ext cx="38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u="sng">
                  <a:solidFill>
                    <a:srgbClr val="545472"/>
                  </a:solidFill>
                  <a:latin typeface="宋体" panose="02010600030101010101" pitchFamily="2" charset="-122"/>
                </a:rPr>
                <a:t>书号</a:t>
              </a:r>
            </a:p>
          </p:txBody>
        </p:sp>
        <p:sp>
          <p:nvSpPr>
            <p:cNvPr id="60" name="AutoShape 23"/>
            <p:cNvSpPr>
              <a:spLocks noChangeArrowheads="1"/>
            </p:cNvSpPr>
            <p:nvPr/>
          </p:nvSpPr>
          <p:spPr bwMode="auto">
            <a:xfrm>
              <a:off x="2256" y="2352"/>
              <a:ext cx="378"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a:solidFill>
                    <a:srgbClr val="545472"/>
                  </a:solidFill>
                  <a:latin typeface="宋体" panose="02010600030101010101" pitchFamily="2" charset="-122"/>
                </a:rPr>
                <a:t>书名</a:t>
              </a:r>
            </a:p>
          </p:txBody>
        </p:sp>
        <p:sp>
          <p:nvSpPr>
            <p:cNvPr id="61" name="AutoShape 24"/>
            <p:cNvSpPr>
              <a:spLocks noChangeArrowheads="1"/>
            </p:cNvSpPr>
            <p:nvPr/>
          </p:nvSpPr>
          <p:spPr bwMode="auto">
            <a:xfrm>
              <a:off x="4115" y="2400"/>
              <a:ext cx="709"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defRPr/>
              </a:pPr>
              <a:r>
                <a:rPr lang="zh-CN" altLang="en-US" u="sng" dirty="0"/>
                <a:t>出版社名</a:t>
              </a:r>
            </a:p>
          </p:txBody>
        </p:sp>
        <p:sp>
          <p:nvSpPr>
            <p:cNvPr id="62" name="AutoShape 26"/>
            <p:cNvSpPr>
              <a:spLocks noChangeArrowheads="1"/>
            </p:cNvSpPr>
            <p:nvPr/>
          </p:nvSpPr>
          <p:spPr bwMode="auto">
            <a:xfrm>
              <a:off x="4944" y="3216"/>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地址</a:t>
              </a:r>
            </a:p>
          </p:txBody>
        </p:sp>
        <p:sp>
          <p:nvSpPr>
            <p:cNvPr id="63" name="AutoShape 27"/>
            <p:cNvSpPr>
              <a:spLocks noChangeArrowheads="1"/>
            </p:cNvSpPr>
            <p:nvPr/>
          </p:nvSpPr>
          <p:spPr bwMode="auto">
            <a:xfrm>
              <a:off x="4944" y="2784"/>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电话</a:t>
              </a:r>
            </a:p>
          </p:txBody>
        </p:sp>
        <p:sp>
          <p:nvSpPr>
            <p:cNvPr id="64" name="AutoShape 28"/>
            <p:cNvSpPr>
              <a:spLocks noChangeArrowheads="1"/>
            </p:cNvSpPr>
            <p:nvPr/>
          </p:nvSpPr>
          <p:spPr bwMode="auto">
            <a:xfrm>
              <a:off x="4296" y="3216"/>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邮编</a:t>
              </a:r>
            </a:p>
          </p:txBody>
        </p:sp>
        <p:sp>
          <p:nvSpPr>
            <p:cNvPr id="65" name="AutoShape 29"/>
            <p:cNvSpPr>
              <a:spLocks noChangeArrowheads="1"/>
            </p:cNvSpPr>
            <p:nvPr/>
          </p:nvSpPr>
          <p:spPr bwMode="auto">
            <a:xfrm>
              <a:off x="4944" y="2400"/>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n-US" altLang="zh-CN"/>
                <a:t>Email</a:t>
              </a:r>
            </a:p>
          </p:txBody>
        </p:sp>
        <p:sp>
          <p:nvSpPr>
            <p:cNvPr id="66" name="Text Box 30"/>
            <p:cNvSpPr txBox="1">
              <a:spLocks noChangeArrowheads="1"/>
            </p:cNvSpPr>
            <p:nvPr/>
          </p:nvSpPr>
          <p:spPr bwMode="auto">
            <a:xfrm>
              <a:off x="1286"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2000" dirty="0"/>
                <a:t>m</a:t>
              </a:r>
            </a:p>
          </p:txBody>
        </p:sp>
        <p:sp>
          <p:nvSpPr>
            <p:cNvPr id="67" name="Text Box 31"/>
            <p:cNvSpPr txBox="1">
              <a:spLocks noChangeArrowheads="1"/>
            </p:cNvSpPr>
            <p:nvPr/>
          </p:nvSpPr>
          <p:spPr bwMode="auto">
            <a:xfrm>
              <a:off x="2112"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2000"/>
                <a:t>n</a:t>
              </a:r>
            </a:p>
          </p:txBody>
        </p:sp>
        <p:sp>
          <p:nvSpPr>
            <p:cNvPr id="68" name="Text Box 32"/>
            <p:cNvSpPr txBox="1">
              <a:spLocks noChangeArrowheads="1"/>
            </p:cNvSpPr>
            <p:nvPr/>
          </p:nvSpPr>
          <p:spPr bwMode="auto">
            <a:xfrm>
              <a:off x="3024"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2000"/>
                <a:t>m</a:t>
              </a:r>
            </a:p>
          </p:txBody>
        </p:sp>
        <p:sp>
          <p:nvSpPr>
            <p:cNvPr id="69" name="Text Box 33"/>
            <p:cNvSpPr txBox="1">
              <a:spLocks noChangeArrowheads="1"/>
            </p:cNvSpPr>
            <p:nvPr/>
          </p:nvSpPr>
          <p:spPr bwMode="auto">
            <a:xfrm>
              <a:off x="3936" y="2688"/>
              <a:ext cx="250" cy="98"/>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2000"/>
                <a:t>1</a:t>
              </a:r>
            </a:p>
          </p:txBody>
        </p:sp>
        <p:cxnSp>
          <p:nvCxnSpPr>
            <p:cNvPr id="70" name="AutoShape 36"/>
            <p:cNvCxnSpPr>
              <a:cxnSpLocks noChangeShapeType="1"/>
              <a:stCxn id="56" idx="3"/>
              <a:endCxn id="52" idx="1"/>
            </p:cNvCxnSpPr>
            <p:nvPr/>
          </p:nvCxnSpPr>
          <p:spPr bwMode="auto">
            <a:xfrm>
              <a:off x="624" y="2472"/>
              <a:ext cx="144" cy="43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1" name="AutoShape 37"/>
            <p:cNvCxnSpPr>
              <a:cxnSpLocks noChangeShapeType="1"/>
              <a:stCxn id="57" idx="3"/>
              <a:endCxn id="52" idx="1"/>
            </p:cNvCxnSpPr>
            <p:nvPr/>
          </p:nvCxnSpPr>
          <p:spPr bwMode="auto">
            <a:xfrm>
              <a:off x="576" y="2904"/>
              <a:ext cx="192"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2" name="AutoShape 38"/>
            <p:cNvCxnSpPr>
              <a:cxnSpLocks noChangeShapeType="1"/>
              <a:stCxn id="58" idx="3"/>
              <a:endCxn id="52" idx="1"/>
            </p:cNvCxnSpPr>
            <p:nvPr/>
          </p:nvCxnSpPr>
          <p:spPr bwMode="auto">
            <a:xfrm flipV="1">
              <a:off x="576" y="2904"/>
              <a:ext cx="192" cy="38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3" name="AutoShape 39"/>
            <p:cNvCxnSpPr>
              <a:cxnSpLocks noChangeShapeType="1"/>
              <a:stCxn id="60" idx="2"/>
              <a:endCxn id="47" idx="0"/>
            </p:cNvCxnSpPr>
            <p:nvPr/>
          </p:nvCxnSpPr>
          <p:spPr bwMode="auto">
            <a:xfrm>
              <a:off x="2448" y="2592"/>
              <a:ext cx="216"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4" name="AutoShape 40"/>
            <p:cNvCxnSpPr>
              <a:cxnSpLocks noChangeShapeType="1"/>
              <a:stCxn id="59" idx="2"/>
              <a:endCxn id="47" idx="0"/>
            </p:cNvCxnSpPr>
            <p:nvPr/>
          </p:nvCxnSpPr>
          <p:spPr bwMode="auto">
            <a:xfrm flipH="1">
              <a:off x="2664" y="2592"/>
              <a:ext cx="211"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5" name="AutoShape 41"/>
            <p:cNvCxnSpPr>
              <a:cxnSpLocks noChangeShapeType="1"/>
              <a:stCxn id="61" idx="2"/>
              <a:endCxn id="49" idx="0"/>
            </p:cNvCxnSpPr>
            <p:nvPr/>
          </p:nvCxnSpPr>
          <p:spPr bwMode="auto">
            <a:xfrm>
              <a:off x="4470" y="2640"/>
              <a:ext cx="72"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6" name="AutoShape 42"/>
            <p:cNvCxnSpPr>
              <a:cxnSpLocks noChangeShapeType="1"/>
              <a:stCxn id="63" idx="1"/>
              <a:endCxn id="49" idx="3"/>
            </p:cNvCxnSpPr>
            <p:nvPr/>
          </p:nvCxnSpPr>
          <p:spPr bwMode="auto">
            <a:xfrm flipH="1">
              <a:off x="4800" y="2904"/>
              <a:ext cx="150"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77" name="AutoShape 49"/>
            <p:cNvSpPr>
              <a:spLocks noChangeArrowheads="1"/>
            </p:cNvSpPr>
            <p:nvPr/>
          </p:nvSpPr>
          <p:spPr bwMode="auto">
            <a:xfrm>
              <a:off x="1488" y="3216"/>
              <a:ext cx="618"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a:solidFill>
                    <a:srgbClr val="545472"/>
                  </a:solidFill>
                  <a:latin typeface="宋体" panose="02010600030101010101" pitchFamily="2" charset="-122"/>
                </a:rPr>
                <a:t>还书日期</a:t>
              </a:r>
            </a:p>
          </p:txBody>
        </p:sp>
        <p:sp>
          <p:nvSpPr>
            <p:cNvPr id="78" name="AutoShape 50"/>
            <p:cNvSpPr>
              <a:spLocks noChangeArrowheads="1"/>
            </p:cNvSpPr>
            <p:nvPr/>
          </p:nvSpPr>
          <p:spPr bwMode="auto">
            <a:xfrm>
              <a:off x="1488" y="2352"/>
              <a:ext cx="618"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34" charset="0"/>
                  <a:ea typeface="宋体" panose="02010600030101010101" pitchFamily="2" charset="-122"/>
                </a:defRPr>
              </a:lvl1pPr>
              <a:lvl2pPr marL="742950" indent="-285750">
                <a:defRPr sz="1200" b="1">
                  <a:solidFill>
                    <a:schemeClr val="tx1"/>
                  </a:solidFill>
                  <a:latin typeface="Tahoma" panose="020B0604030504040204" pitchFamily="34" charset="0"/>
                  <a:ea typeface="宋体" panose="02010600030101010101" pitchFamily="2" charset="-122"/>
                </a:defRPr>
              </a:lvl2pPr>
              <a:lvl3pPr marL="1143000" indent="-228600">
                <a:defRPr sz="1200" b="1">
                  <a:solidFill>
                    <a:schemeClr val="tx1"/>
                  </a:solidFill>
                  <a:latin typeface="Tahoma" panose="020B0604030504040204" pitchFamily="34" charset="0"/>
                  <a:ea typeface="宋体" panose="02010600030101010101" pitchFamily="2" charset="-122"/>
                </a:defRPr>
              </a:lvl3pPr>
              <a:lvl4pPr marL="1600200" indent="-228600">
                <a:defRPr sz="1200" b="1">
                  <a:solidFill>
                    <a:schemeClr val="tx1"/>
                  </a:solidFill>
                  <a:latin typeface="Tahoma" panose="020B0604030504040204" pitchFamily="34" charset="0"/>
                  <a:ea typeface="宋体" panose="02010600030101010101" pitchFamily="2" charset="-122"/>
                </a:defRPr>
              </a:lvl4pPr>
              <a:lvl5pPr marL="2057400" indent="-228600">
                <a:defRPr sz="12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34" charset="0"/>
                  <a:ea typeface="宋体" panose="02010600030101010101" pitchFamily="2" charset="-122"/>
                </a:defRPr>
              </a:lvl9pPr>
            </a:lstStyle>
            <a:p>
              <a:pPr algn="ctr"/>
              <a:r>
                <a:rPr lang="zh-CN" altLang="en-US">
                  <a:solidFill>
                    <a:srgbClr val="545472"/>
                  </a:solidFill>
                  <a:latin typeface="宋体" panose="02010600030101010101" pitchFamily="2" charset="-122"/>
                </a:rPr>
                <a:t>借书日期</a:t>
              </a:r>
            </a:p>
          </p:txBody>
        </p:sp>
        <p:cxnSp>
          <p:nvCxnSpPr>
            <p:cNvPr id="79" name="AutoShape 51"/>
            <p:cNvCxnSpPr>
              <a:cxnSpLocks noChangeShapeType="1"/>
              <a:stCxn id="53" idx="0"/>
              <a:endCxn id="78" idx="2"/>
            </p:cNvCxnSpPr>
            <p:nvPr/>
          </p:nvCxnSpPr>
          <p:spPr bwMode="auto">
            <a:xfrm flipV="1">
              <a:off x="1800" y="2592"/>
              <a:ext cx="0"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0" name="AutoShape 52"/>
            <p:cNvCxnSpPr>
              <a:cxnSpLocks noChangeShapeType="1"/>
              <a:stCxn id="53" idx="2"/>
              <a:endCxn id="77" idx="0"/>
            </p:cNvCxnSpPr>
            <p:nvPr/>
          </p:nvCxnSpPr>
          <p:spPr bwMode="auto">
            <a:xfrm>
              <a:off x="1800" y="3072"/>
              <a:ext cx="0"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81" name="AutoShape 53"/>
            <p:cNvSpPr>
              <a:spLocks noChangeArrowheads="1"/>
            </p:cNvSpPr>
            <p:nvPr/>
          </p:nvSpPr>
          <p:spPr bwMode="auto">
            <a:xfrm>
              <a:off x="2688" y="3216"/>
              <a:ext cx="38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位置</a:t>
              </a:r>
            </a:p>
          </p:txBody>
        </p:sp>
        <p:sp>
          <p:nvSpPr>
            <p:cNvPr id="82" name="AutoShape 54"/>
            <p:cNvSpPr>
              <a:spLocks noChangeArrowheads="1"/>
            </p:cNvSpPr>
            <p:nvPr/>
          </p:nvSpPr>
          <p:spPr bwMode="auto">
            <a:xfrm>
              <a:off x="2256" y="3216"/>
              <a:ext cx="378"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数量</a:t>
              </a:r>
            </a:p>
          </p:txBody>
        </p:sp>
        <p:cxnSp>
          <p:nvCxnSpPr>
            <p:cNvPr id="83" name="AutoShape 55"/>
            <p:cNvCxnSpPr>
              <a:cxnSpLocks noChangeShapeType="1"/>
              <a:stCxn id="47" idx="2"/>
              <a:endCxn id="82" idx="0"/>
            </p:cNvCxnSpPr>
            <p:nvPr/>
          </p:nvCxnSpPr>
          <p:spPr bwMode="auto">
            <a:xfrm flipH="1">
              <a:off x="2448" y="3024"/>
              <a:ext cx="216"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4" name="AutoShape 56"/>
            <p:cNvCxnSpPr>
              <a:cxnSpLocks noChangeShapeType="1"/>
              <a:stCxn id="47" idx="2"/>
              <a:endCxn id="81" idx="0"/>
            </p:cNvCxnSpPr>
            <p:nvPr/>
          </p:nvCxnSpPr>
          <p:spPr bwMode="auto">
            <a:xfrm>
              <a:off x="2664" y="3024"/>
              <a:ext cx="211"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5" name="AutoShape 57"/>
            <p:cNvCxnSpPr>
              <a:cxnSpLocks noChangeShapeType="1"/>
              <a:stCxn id="49" idx="2"/>
              <a:endCxn id="64" idx="0"/>
            </p:cNvCxnSpPr>
            <p:nvPr/>
          </p:nvCxnSpPr>
          <p:spPr bwMode="auto">
            <a:xfrm>
              <a:off x="4536" y="3024"/>
              <a:ext cx="0"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6" name="AutoShape 58"/>
            <p:cNvCxnSpPr>
              <a:cxnSpLocks noChangeShapeType="1"/>
              <a:stCxn id="65" idx="1"/>
              <a:endCxn id="49" idx="3"/>
            </p:cNvCxnSpPr>
            <p:nvPr/>
          </p:nvCxnSpPr>
          <p:spPr bwMode="auto">
            <a:xfrm flipH="1">
              <a:off x="4800" y="2520"/>
              <a:ext cx="150" cy="38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7" name="AutoShape 59"/>
            <p:cNvCxnSpPr>
              <a:cxnSpLocks noChangeShapeType="1"/>
              <a:stCxn id="62" idx="1"/>
              <a:endCxn id="49" idx="3"/>
            </p:cNvCxnSpPr>
            <p:nvPr/>
          </p:nvCxnSpPr>
          <p:spPr bwMode="auto">
            <a:xfrm flipH="1" flipV="1">
              <a:off x="4800" y="2904"/>
              <a:ext cx="150" cy="43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grpSp>
      <p:sp>
        <p:nvSpPr>
          <p:cNvPr id="28675" name="灯片编号占位符 4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9589D04-F8A1-4504-B4D9-314B974CC97A}" type="slidenum">
              <a:rPr kumimoji="0" lang="zh-CN" altLang="en-US" sz="1400"/>
              <a:t>72</a:t>
            </a:fld>
            <a:endParaRPr kumimoji="0" lang="en-US" altLang="zh-CN" sz="1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a:xfrm>
            <a:off x="693738" y="1346200"/>
            <a:ext cx="7772400" cy="1143000"/>
          </a:xfrm>
        </p:spPr>
        <p:txBody>
          <a:bodyPr/>
          <a:lstStyle/>
          <a:p>
            <a:r>
              <a:rPr kumimoji="0" lang="zh-CN" altLang="en-US" sz="2400" b="1">
                <a:latin typeface="黑体" panose="02010609060101010101" pitchFamily="49" charset="-122"/>
                <a:ea typeface="黑体" panose="02010609060101010101" pitchFamily="49" charset="-122"/>
              </a:rPr>
              <a:t>案例</a:t>
            </a:r>
            <a:r>
              <a:rPr kumimoji="0" lang="en-US" altLang="zh-CN" sz="2400" b="1">
                <a:latin typeface="黑体" panose="02010609060101010101" pitchFamily="49" charset="-122"/>
                <a:ea typeface="黑体" panose="02010609060101010101" pitchFamily="49" charset="-122"/>
              </a:rPr>
              <a:t>1.a</a:t>
            </a:r>
            <a:r>
              <a:rPr kumimoji="0" lang="zh-CN" altLang="en-US" sz="2400" b="1">
                <a:latin typeface="黑体" panose="02010609060101010101" pitchFamily="49" charset="-122"/>
                <a:ea typeface="黑体" panose="02010609060101010101" pitchFamily="49" charset="-122"/>
              </a:rPr>
              <a:t>：学院对象的表示</a:t>
            </a:r>
            <a:endParaRPr kumimoji="0" lang="zh-CN" altLang="en-US" sz="3600" b="1">
              <a:latin typeface="黑体" panose="02010609060101010101" pitchFamily="49" charset="-122"/>
              <a:ea typeface="黑体" panose="02010609060101010101" pitchFamily="49" charset="-122"/>
            </a:endParaRPr>
          </a:p>
        </p:txBody>
      </p:sp>
      <p:sp>
        <p:nvSpPr>
          <p:cNvPr id="17410" name="内容占位符 2"/>
          <p:cNvSpPr>
            <a:spLocks noGrp="1"/>
          </p:cNvSpPr>
          <p:nvPr>
            <p:ph idx="1"/>
          </p:nvPr>
        </p:nvSpPr>
        <p:spPr>
          <a:xfrm>
            <a:off x="685800" y="2441575"/>
            <a:ext cx="7772400" cy="4114800"/>
          </a:xfrm>
        </p:spPr>
        <p:txBody>
          <a:bodyPr/>
          <a:lstStyle/>
          <a:p>
            <a:r>
              <a:rPr kumimoji="0" lang="zh-CN" altLang="en-US" sz="2400" b="1"/>
              <a:t>假设</a:t>
            </a:r>
            <a:r>
              <a:rPr kumimoji="0" lang="en-US" altLang="zh-CN" sz="2400" b="1"/>
              <a:t>xxx</a:t>
            </a:r>
            <a:r>
              <a:rPr kumimoji="0" lang="zh-CN" altLang="en-US" sz="2400" b="1"/>
              <a:t>大学包括：</a:t>
            </a:r>
          </a:p>
          <a:p>
            <a:pPr>
              <a:buFontTx/>
              <a:buNone/>
            </a:pPr>
            <a:r>
              <a:rPr kumimoji="0" lang="zh-CN" altLang="en-US" sz="2400" b="1"/>
              <a:t>	</a:t>
            </a:r>
            <a:r>
              <a:rPr kumimoji="0" lang="zh-CN" altLang="en-US" sz="2400"/>
              <a:t>计算机学院、通信学院、自动化学院、机械学院、土木工程学院，</a:t>
            </a:r>
            <a:r>
              <a:rPr kumimoji="0" lang="is-IS" altLang="zh-CN" sz="2400"/>
              <a:t>……</a:t>
            </a:r>
            <a:endParaRPr kumimoji="0" lang="en-US" altLang="zh-CN" sz="2400"/>
          </a:p>
          <a:p>
            <a:r>
              <a:rPr kumimoji="0" lang="zh-CN" altLang="en-US" sz="2400" b="1"/>
              <a:t>请采用</a:t>
            </a:r>
            <a:r>
              <a:rPr kumimoji="0" lang="en-US" altLang="zh-CN" sz="2400" b="1"/>
              <a:t>E-R</a:t>
            </a:r>
            <a:r>
              <a:rPr kumimoji="0" lang="zh-CN" altLang="en-US" sz="2400" b="1"/>
              <a:t>模型描述学院对象</a:t>
            </a:r>
          </a:p>
        </p:txBody>
      </p:sp>
      <p:sp>
        <p:nvSpPr>
          <p:cNvPr id="17411" name="Rectangle 7"/>
          <p:cNvSpPr>
            <a:spLocks noChangeArrowheads="1"/>
          </p:cNvSpPr>
          <p:nvPr/>
        </p:nvSpPr>
        <p:spPr bwMode="auto">
          <a:xfrm>
            <a:off x="374650" y="149225"/>
            <a:ext cx="6246813"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dirty="0">
                <a:solidFill>
                  <a:schemeClr val="tx2"/>
                </a:solidFill>
                <a:latin typeface="黑体" panose="02010609060101010101" pitchFamily="49" charset="-122"/>
                <a:ea typeface="黑体" panose="02010609060101010101" pitchFamily="49" charset="-122"/>
              </a:rPr>
              <a:t>一</a:t>
            </a:r>
            <a:r>
              <a:rPr kumimoji="0" lang="en-US" altLang="zh-CN" dirty="0">
                <a:solidFill>
                  <a:schemeClr val="tx2"/>
                </a:solidFill>
                <a:latin typeface="黑体" panose="02010609060101010101" pitchFamily="49" charset="-122"/>
                <a:ea typeface="黑体" panose="02010609060101010101" pitchFamily="49" charset="-122"/>
              </a:rPr>
              <a:t> E-R</a:t>
            </a:r>
            <a:r>
              <a:rPr kumimoji="0" lang="zh-CN" altLang="en-US" dirty="0">
                <a:solidFill>
                  <a:schemeClr val="tx2"/>
                </a:solidFill>
                <a:latin typeface="黑体" panose="02010609060101010101" pitchFamily="49" charset="-122"/>
                <a:ea typeface="黑体" panose="02010609060101010101" pitchFamily="49" charset="-122"/>
              </a:rPr>
              <a:t>模型设计注意问题</a:t>
            </a:r>
            <a:endParaRPr kumimoji="0" lang="en-US" altLang="zh-CN" dirty="0">
              <a:solidFill>
                <a:schemeClr val="tx2"/>
              </a:solidFill>
              <a:latin typeface="黑体" panose="02010609060101010101" pitchFamily="49" charset="-122"/>
              <a:ea typeface="黑体" panose="02010609060101010101" pitchFamily="49" charset="-122"/>
            </a:endParaRPr>
          </a:p>
          <a:p>
            <a:pPr>
              <a:spcBef>
                <a:spcPct val="0"/>
              </a:spcBef>
              <a:buFontTx/>
              <a:buNone/>
            </a:pPr>
            <a:endParaRPr kumimoji="0" lang="en-US" altLang="zh-CN" sz="1800" dirty="0">
              <a:solidFill>
                <a:schemeClr val="tx2"/>
              </a:solidFill>
              <a:latin typeface="黑体" panose="02010609060101010101" pitchFamily="49" charset="-122"/>
              <a:ea typeface="黑体" panose="02010609060101010101" pitchFamily="49" charset="-122"/>
            </a:endParaRPr>
          </a:p>
          <a:p>
            <a:pPr>
              <a:spcBef>
                <a:spcPct val="0"/>
              </a:spcBef>
              <a:buFontTx/>
              <a:buNone/>
            </a:pPr>
            <a:r>
              <a:rPr kumimoji="0" lang="en-US" altLang="zh-CN" sz="2800" dirty="0">
                <a:solidFill>
                  <a:schemeClr val="tx2"/>
                </a:solidFill>
                <a:latin typeface="黑体" panose="02010609060101010101" pitchFamily="49" charset="-122"/>
                <a:ea typeface="黑体" panose="02010609060101010101" pitchFamily="49" charset="-122"/>
              </a:rPr>
              <a:t>1.1 </a:t>
            </a:r>
            <a:r>
              <a:rPr kumimoji="0" lang="zh-CN" altLang="en-US" sz="2800" dirty="0">
                <a:solidFill>
                  <a:schemeClr val="tx2"/>
                </a:solidFill>
                <a:latin typeface="黑体" panose="02010609060101010101" pitchFamily="49" charset="-122"/>
                <a:ea typeface="黑体" panose="02010609060101010101" pitchFamily="49" charset="-122"/>
              </a:rPr>
              <a:t>用实体还是实体集</a:t>
            </a:r>
          </a:p>
        </p:txBody>
      </p:sp>
      <p:sp>
        <p:nvSpPr>
          <p:cNvPr id="5" name="AutoShape 5"/>
          <p:cNvSpPr>
            <a:spLocks noChangeArrowheads="1"/>
          </p:cNvSpPr>
          <p:nvPr/>
        </p:nvSpPr>
        <p:spPr bwMode="auto">
          <a:xfrm>
            <a:off x="866775" y="4343400"/>
            <a:ext cx="2519363" cy="1042988"/>
          </a:xfrm>
          <a:prstGeom prst="cloudCallout">
            <a:avLst>
              <a:gd name="adj1" fmla="val -49694"/>
              <a:gd name="adj2" fmla="val 77037"/>
            </a:avLst>
          </a:prstGeom>
          <a:solidFill>
            <a:schemeClr val="accent1"/>
          </a:solidFill>
          <a:ln w="9525">
            <a:solidFill>
              <a:schemeClr val="tx1"/>
            </a:solidFill>
            <a:round/>
          </a:ln>
        </p:spPr>
        <p:txBody>
          <a:bodyPr lIns="0" tIns="0" rIns="0" bIns="0"/>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ctr"/>
            <a:r>
              <a:rPr lang="zh-CN" altLang="en-US" sz="1600">
                <a:solidFill>
                  <a:srgbClr val="2A2A39"/>
                </a:solidFill>
                <a:latin typeface="宋体" panose="02010600030101010101" pitchFamily="2" charset="-122"/>
                <a:ea typeface="宋体" panose="02010600030101010101" pitchFamily="2" charset="-122"/>
                <a:cs typeface="黑体" panose="02010609060101010101" pitchFamily="49" charset="-122"/>
              </a:rPr>
              <a:t>应将各个学院看着实体集，还是实体？</a:t>
            </a:r>
            <a:endParaRPr lang="zh-CN" altLang="en-US" sz="1600">
              <a:solidFill>
                <a:srgbClr val="2A2A39"/>
              </a:solidFill>
              <a:latin typeface="Tahoma" panose="020B0604030504040204" charset="0"/>
              <a:ea typeface="宋体" panose="02010600030101010101" pitchFamily="2" charset="-122"/>
              <a:cs typeface="黑体" panose="0201060906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组 4"/>
          <p:cNvGrpSpPr/>
          <p:nvPr/>
        </p:nvGrpSpPr>
        <p:grpSpPr bwMode="auto">
          <a:xfrm>
            <a:off x="260350" y="1914525"/>
            <a:ext cx="4459288" cy="2930525"/>
            <a:chOff x="260341" y="1914522"/>
            <a:chExt cx="5095412" cy="3790951"/>
          </a:xfrm>
        </p:grpSpPr>
        <p:sp>
          <p:nvSpPr>
            <p:cNvPr id="7171" name="矩形 3"/>
            <p:cNvSpPr>
              <a:spLocks noChangeArrowheads="1"/>
            </p:cNvSpPr>
            <p:nvPr/>
          </p:nvSpPr>
          <p:spPr bwMode="auto">
            <a:xfrm>
              <a:off x="476203" y="2561408"/>
              <a:ext cx="504281" cy="2536199"/>
            </a:xfrm>
            <a:prstGeom prst="rect">
              <a:avLst/>
            </a:prstGeom>
            <a:noFill/>
            <a:ln w="9525">
              <a:solidFill>
                <a:srgbClr val="000000"/>
              </a:solidFill>
              <a:round/>
            </a:ln>
            <a:effectLst/>
          </p:spPr>
          <p:txBody>
            <a:bodyPr tIns="0" bIns="0"/>
            <a:lstStyle/>
            <a:p>
              <a:pPr algn="ctr">
                <a:lnSpc>
                  <a:spcPts val="3000"/>
                </a:lnSpc>
                <a:defRPr/>
              </a:pPr>
              <a:r>
                <a:rPr lang="en-US" altLang="zh-CN" sz="1600" b="0" dirty="0">
                  <a:solidFill>
                    <a:schemeClr val="tx1">
                      <a:lumMod val="50000"/>
                    </a:schemeClr>
                  </a:solidFill>
                  <a:latin typeface="+mn-ea"/>
                  <a:ea typeface="+mn-ea"/>
                  <a:cs typeface="黑体" panose="02010609060101010101" pitchFamily="49" charset="-122"/>
                </a:rPr>
                <a:t>xxx</a:t>
              </a:r>
              <a:r>
                <a:rPr lang="zh-CN" altLang="en-US" sz="1600" b="0" dirty="0">
                  <a:solidFill>
                    <a:schemeClr val="tx1">
                      <a:lumMod val="50000"/>
                    </a:schemeClr>
                  </a:solidFill>
                  <a:latin typeface="+mn-ea"/>
                  <a:ea typeface="+mn-ea"/>
                  <a:cs typeface="黑体" panose="02010609060101010101" pitchFamily="49" charset="-122"/>
                </a:rPr>
                <a:t>大学</a:t>
              </a:r>
            </a:p>
          </p:txBody>
        </p:sp>
        <p:sp>
          <p:nvSpPr>
            <p:cNvPr id="7172" name="矩形 4"/>
            <p:cNvSpPr>
              <a:spLocks noChangeArrowheads="1"/>
            </p:cNvSpPr>
            <p:nvPr/>
          </p:nvSpPr>
          <p:spPr bwMode="auto">
            <a:xfrm>
              <a:off x="260341" y="2635337"/>
              <a:ext cx="613118" cy="1764044"/>
            </a:xfrm>
            <a:prstGeom prst="rect">
              <a:avLst/>
            </a:prstGeom>
            <a:noFill/>
            <a:ln>
              <a:noFill/>
            </a:ln>
            <a:effectLst/>
          </p:spPr>
          <p:txBody>
            <a:bodyPr tIns="0" bIns="0"/>
            <a:lstStyle/>
            <a:p>
              <a:pPr algn="ctr">
                <a:defRPr/>
              </a:pPr>
              <a:endParaRPr lang="zh-CN" altLang="en-US" sz="1100" b="0">
                <a:solidFill>
                  <a:schemeClr val="tx1">
                    <a:lumMod val="50000"/>
                  </a:schemeClr>
                </a:solidFill>
                <a:latin typeface="+mn-ea"/>
                <a:ea typeface="+mn-ea"/>
                <a:cs typeface="黑体" panose="02010609060101010101" pitchFamily="49" charset="-122"/>
              </a:endParaRPr>
            </a:p>
          </p:txBody>
        </p:sp>
        <p:sp>
          <p:nvSpPr>
            <p:cNvPr id="7173" name="矩形 5"/>
            <p:cNvSpPr>
              <a:spLocks noChangeArrowheads="1"/>
            </p:cNvSpPr>
            <p:nvPr/>
          </p:nvSpPr>
          <p:spPr bwMode="auto">
            <a:xfrm>
              <a:off x="3322304" y="1914522"/>
              <a:ext cx="1853866" cy="566794"/>
            </a:xfrm>
            <a:prstGeom prst="rect">
              <a:avLst/>
            </a:prstGeom>
            <a:noFill/>
            <a:ln w="9525">
              <a:solidFill>
                <a:srgbClr val="000000"/>
              </a:solidFill>
              <a:round/>
            </a:ln>
            <a:effectLst/>
          </p:spPr>
          <p:txBody>
            <a:bodyPr wrap="none" lIns="0" tIns="0" rIns="0" bIns="0"/>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ctr">
                <a:lnSpc>
                  <a:spcPts val="3000"/>
                </a:lnSpc>
              </a:pPr>
              <a:r>
                <a:rPr lang="zh-CN" altLang="en-US" sz="1600" b="0">
                  <a:solidFill>
                    <a:srgbClr val="2A2A39"/>
                  </a:solidFill>
                  <a:latin typeface="宋体" panose="02010600030101010101" pitchFamily="2" charset="-122"/>
                  <a:ea typeface="宋体" panose="02010600030101010101" pitchFamily="2" charset="-122"/>
                  <a:cs typeface="黑体" panose="02010609060101010101" pitchFamily="49" charset="-122"/>
                </a:rPr>
                <a:t>计算机学院</a:t>
              </a:r>
            </a:p>
          </p:txBody>
        </p:sp>
        <p:sp>
          <p:nvSpPr>
            <p:cNvPr id="7174" name="矩形 6"/>
            <p:cNvSpPr>
              <a:spLocks noChangeArrowheads="1"/>
            </p:cNvSpPr>
            <p:nvPr/>
          </p:nvSpPr>
          <p:spPr bwMode="auto">
            <a:xfrm>
              <a:off x="3358583" y="2670248"/>
              <a:ext cx="1853866" cy="560634"/>
            </a:xfrm>
            <a:prstGeom prst="rect">
              <a:avLst/>
            </a:prstGeom>
            <a:noFill/>
            <a:ln w="9525">
              <a:solidFill>
                <a:srgbClr val="000000"/>
              </a:solidFill>
              <a:round/>
            </a:ln>
            <a:effectLst/>
          </p:spPr>
          <p:txBody>
            <a:bodyPr tIns="0" bIns="0"/>
            <a:lstStyle/>
            <a:p>
              <a:pPr algn="ctr">
                <a:lnSpc>
                  <a:spcPts val="3000"/>
                </a:lnSpc>
                <a:defRPr/>
              </a:pPr>
              <a:r>
                <a:rPr lang="zh-CN" altLang="en-US" sz="1600" b="0" dirty="0">
                  <a:solidFill>
                    <a:schemeClr val="tx1">
                      <a:lumMod val="50000"/>
                    </a:schemeClr>
                  </a:solidFill>
                  <a:latin typeface="+mn-ea"/>
                  <a:ea typeface="+mn-ea"/>
                  <a:cs typeface="黑体" panose="02010609060101010101" pitchFamily="49" charset="-122"/>
                </a:rPr>
                <a:t>通信学院</a:t>
              </a:r>
            </a:p>
          </p:txBody>
        </p:sp>
        <p:sp>
          <p:nvSpPr>
            <p:cNvPr id="7175" name="矩形 7"/>
            <p:cNvSpPr>
              <a:spLocks noChangeArrowheads="1"/>
            </p:cNvSpPr>
            <p:nvPr/>
          </p:nvSpPr>
          <p:spPr bwMode="auto">
            <a:xfrm>
              <a:off x="3393049" y="3425974"/>
              <a:ext cx="1853866" cy="554473"/>
            </a:xfrm>
            <a:prstGeom prst="rect">
              <a:avLst/>
            </a:prstGeom>
            <a:noFill/>
            <a:ln w="9525">
              <a:solidFill>
                <a:srgbClr val="000000"/>
              </a:solidFill>
              <a:round/>
            </a:ln>
            <a:effectLst/>
          </p:spPr>
          <p:txBody>
            <a:bodyPr tIns="0" bIns="0"/>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ctr">
                <a:lnSpc>
                  <a:spcPts val="3000"/>
                </a:lnSpc>
              </a:pPr>
              <a:r>
                <a:rPr lang="zh-CN" altLang="en-US" sz="1600" b="0">
                  <a:solidFill>
                    <a:srgbClr val="2A2A39"/>
                  </a:solidFill>
                  <a:latin typeface="宋体" panose="02010600030101010101" pitchFamily="2" charset="-122"/>
                  <a:ea typeface="宋体" panose="02010600030101010101" pitchFamily="2" charset="-122"/>
                  <a:cs typeface="黑体" panose="02010609060101010101" pitchFamily="49" charset="-122"/>
                </a:rPr>
                <a:t>自动化学院</a:t>
              </a:r>
            </a:p>
          </p:txBody>
        </p:sp>
        <p:sp>
          <p:nvSpPr>
            <p:cNvPr id="7176" name="矩形 8"/>
            <p:cNvSpPr>
              <a:spLocks noChangeArrowheads="1"/>
            </p:cNvSpPr>
            <p:nvPr/>
          </p:nvSpPr>
          <p:spPr bwMode="auto">
            <a:xfrm>
              <a:off x="3472863" y="4220719"/>
              <a:ext cx="1853866" cy="552419"/>
            </a:xfrm>
            <a:prstGeom prst="rect">
              <a:avLst/>
            </a:prstGeom>
            <a:noFill/>
            <a:ln w="9525">
              <a:solidFill>
                <a:srgbClr val="000000"/>
              </a:solidFill>
              <a:round/>
            </a:ln>
            <a:effectLst/>
          </p:spPr>
          <p:txBody>
            <a:bodyPr tIns="0" bIns="0"/>
            <a:lstStyle/>
            <a:p>
              <a:pPr algn="ctr">
                <a:lnSpc>
                  <a:spcPts val="3000"/>
                </a:lnSpc>
                <a:defRPr/>
              </a:pPr>
              <a:r>
                <a:rPr lang="zh-CN" altLang="en-US" sz="1600" b="0" dirty="0">
                  <a:solidFill>
                    <a:schemeClr val="tx1">
                      <a:lumMod val="50000"/>
                    </a:schemeClr>
                  </a:solidFill>
                  <a:latin typeface="+mn-ea"/>
                  <a:ea typeface="+mn-ea"/>
                  <a:cs typeface="黑体" panose="02010609060101010101" pitchFamily="49" charset="-122"/>
                </a:rPr>
                <a:t>机械学院</a:t>
              </a:r>
            </a:p>
          </p:txBody>
        </p:sp>
        <p:sp>
          <p:nvSpPr>
            <p:cNvPr id="7177" name="矩形 9"/>
            <p:cNvSpPr>
              <a:spLocks noChangeArrowheads="1"/>
            </p:cNvSpPr>
            <p:nvPr/>
          </p:nvSpPr>
          <p:spPr bwMode="auto">
            <a:xfrm>
              <a:off x="3445653" y="4939480"/>
              <a:ext cx="1910100" cy="603759"/>
            </a:xfrm>
            <a:prstGeom prst="rect">
              <a:avLst/>
            </a:prstGeom>
            <a:noFill/>
            <a:ln w="9525">
              <a:solidFill>
                <a:srgbClr val="000000"/>
              </a:solidFill>
              <a:round/>
            </a:ln>
            <a:effectLst/>
          </p:spPr>
          <p:txBody>
            <a:bodyPr tIns="0" bIns="0"/>
            <a:lstStyle/>
            <a:p>
              <a:pPr algn="ctr">
                <a:lnSpc>
                  <a:spcPts val="3000"/>
                </a:lnSpc>
                <a:defRPr/>
              </a:pPr>
              <a:r>
                <a:rPr lang="zh-CN" altLang="en-US" sz="1600" b="0" dirty="0">
                  <a:solidFill>
                    <a:schemeClr val="tx1">
                      <a:lumMod val="50000"/>
                    </a:schemeClr>
                  </a:solidFill>
                  <a:latin typeface="+mn-ea"/>
                  <a:ea typeface="+mn-ea"/>
                  <a:cs typeface="黑体" panose="02010609060101010101" pitchFamily="49" charset="-122"/>
                </a:rPr>
                <a:t>土木工程学院</a:t>
              </a:r>
            </a:p>
          </p:txBody>
        </p:sp>
        <p:sp>
          <p:nvSpPr>
            <p:cNvPr id="7178" name="矩形 10"/>
            <p:cNvSpPr>
              <a:spLocks noChangeArrowheads="1"/>
            </p:cNvSpPr>
            <p:nvPr/>
          </p:nvSpPr>
          <p:spPr bwMode="auto">
            <a:xfrm rot="2608449">
              <a:off x="1840300" y="2247206"/>
              <a:ext cx="469815" cy="472329"/>
            </a:xfrm>
            <a:prstGeom prst="rect">
              <a:avLst/>
            </a:prstGeom>
            <a:noFill/>
            <a:ln w="9525">
              <a:solidFill>
                <a:srgbClr val="000000"/>
              </a:solidFill>
              <a:round/>
            </a:ln>
            <a:effectLst/>
          </p:spPr>
          <p:txBody>
            <a:bodyPr tIns="0" bIns="0"/>
            <a:lstStyle/>
            <a:p>
              <a:pPr algn="ctr">
                <a:defRPr/>
              </a:pPr>
              <a:r>
                <a:rPr lang="zh-CN" altLang="en-US" sz="1100" b="0">
                  <a:solidFill>
                    <a:schemeClr val="tx1">
                      <a:lumMod val="50000"/>
                    </a:schemeClr>
                  </a:solidFill>
                  <a:latin typeface="+mn-ea"/>
                  <a:ea typeface="+mn-ea"/>
                  <a:cs typeface="黑体" panose="02010609060101010101" pitchFamily="49" charset="-122"/>
                </a:rPr>
                <a:t>包括</a:t>
              </a:r>
            </a:p>
          </p:txBody>
        </p:sp>
        <p:cxnSp>
          <p:nvCxnSpPr>
            <p:cNvPr id="18454" name="直接连接符 12"/>
            <p:cNvCxnSpPr>
              <a:cxnSpLocks noChangeShapeType="1"/>
            </p:cNvCxnSpPr>
            <p:nvPr/>
          </p:nvCxnSpPr>
          <p:spPr bwMode="auto">
            <a:xfrm flipH="1">
              <a:off x="980483" y="2481316"/>
              <a:ext cx="763676" cy="76599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8455" name="直接连接符 13"/>
            <p:cNvCxnSpPr>
              <a:cxnSpLocks noChangeShapeType="1"/>
              <a:stCxn id="7173" idx="1"/>
            </p:cNvCxnSpPr>
            <p:nvPr/>
          </p:nvCxnSpPr>
          <p:spPr bwMode="auto">
            <a:xfrm flipH="1">
              <a:off x="2409883" y="2197919"/>
              <a:ext cx="912421" cy="297773"/>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cxnSp>
        <p:sp>
          <p:nvSpPr>
            <p:cNvPr id="7181" name="矩形 15"/>
            <p:cNvSpPr>
              <a:spLocks noChangeArrowheads="1"/>
            </p:cNvSpPr>
            <p:nvPr/>
          </p:nvSpPr>
          <p:spPr bwMode="auto">
            <a:xfrm rot="2608449">
              <a:off x="1949138" y="2894091"/>
              <a:ext cx="471629" cy="472329"/>
            </a:xfrm>
            <a:prstGeom prst="rect">
              <a:avLst/>
            </a:prstGeom>
            <a:noFill/>
            <a:ln w="9525">
              <a:solidFill>
                <a:srgbClr val="000000"/>
              </a:solidFill>
              <a:round/>
            </a:ln>
            <a:effectLst/>
          </p:spPr>
          <p:txBody>
            <a:bodyPr tIns="0" bIns="0"/>
            <a:lstStyle/>
            <a:p>
              <a:pPr algn="ctr">
                <a:defRPr/>
              </a:pPr>
              <a:r>
                <a:rPr lang="zh-CN" altLang="en-US" sz="1100" b="0">
                  <a:solidFill>
                    <a:schemeClr val="tx1">
                      <a:lumMod val="50000"/>
                    </a:schemeClr>
                  </a:solidFill>
                  <a:latin typeface="+mn-ea"/>
                  <a:ea typeface="+mn-ea"/>
                  <a:cs typeface="黑体" panose="02010609060101010101" pitchFamily="49" charset="-122"/>
                </a:rPr>
                <a:t>包括</a:t>
              </a:r>
            </a:p>
          </p:txBody>
        </p:sp>
        <p:cxnSp>
          <p:nvCxnSpPr>
            <p:cNvPr id="18457" name="直接连接符 16"/>
            <p:cNvCxnSpPr>
              <a:cxnSpLocks noChangeShapeType="1"/>
              <a:endCxn id="7171" idx="3"/>
            </p:cNvCxnSpPr>
            <p:nvPr/>
          </p:nvCxnSpPr>
          <p:spPr bwMode="auto">
            <a:xfrm flipH="1">
              <a:off x="980483" y="3132309"/>
              <a:ext cx="872514" cy="6982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8458" name="直接连接符 17"/>
            <p:cNvCxnSpPr>
              <a:cxnSpLocks noChangeShapeType="1"/>
              <a:stCxn id="7174" idx="1"/>
            </p:cNvCxnSpPr>
            <p:nvPr/>
          </p:nvCxnSpPr>
          <p:spPr bwMode="auto">
            <a:xfrm flipH="1">
              <a:off x="2518721" y="2951592"/>
              <a:ext cx="839863" cy="193039"/>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cxnSp>
        <p:sp>
          <p:nvSpPr>
            <p:cNvPr id="7184" name="矩形 22"/>
            <p:cNvSpPr>
              <a:spLocks noChangeArrowheads="1"/>
            </p:cNvSpPr>
            <p:nvPr/>
          </p:nvSpPr>
          <p:spPr bwMode="auto">
            <a:xfrm rot="2608449">
              <a:off x="1992673" y="3686782"/>
              <a:ext cx="469815" cy="470274"/>
            </a:xfrm>
            <a:prstGeom prst="rect">
              <a:avLst/>
            </a:prstGeom>
            <a:noFill/>
            <a:ln w="9525">
              <a:solidFill>
                <a:srgbClr val="000000"/>
              </a:solidFill>
              <a:round/>
            </a:ln>
            <a:effectLst/>
          </p:spPr>
          <p:txBody>
            <a:bodyPr tIns="0" bIns="0"/>
            <a:lstStyle/>
            <a:p>
              <a:pPr algn="ctr">
                <a:defRPr/>
              </a:pPr>
              <a:r>
                <a:rPr lang="zh-CN" altLang="en-US" sz="1100" b="0">
                  <a:solidFill>
                    <a:schemeClr val="tx1">
                      <a:lumMod val="50000"/>
                    </a:schemeClr>
                  </a:solidFill>
                  <a:latin typeface="+mn-ea"/>
                  <a:ea typeface="+mn-ea"/>
                  <a:cs typeface="黑体" panose="02010609060101010101" pitchFamily="49" charset="-122"/>
                </a:rPr>
                <a:t>包括</a:t>
              </a:r>
            </a:p>
          </p:txBody>
        </p:sp>
        <p:cxnSp>
          <p:nvCxnSpPr>
            <p:cNvPr id="18460" name="直接连接符 23"/>
            <p:cNvCxnSpPr>
              <a:cxnSpLocks noChangeShapeType="1"/>
            </p:cNvCxnSpPr>
            <p:nvPr/>
          </p:nvCxnSpPr>
          <p:spPr bwMode="auto">
            <a:xfrm flipH="1" flipV="1">
              <a:off x="980483" y="3623120"/>
              <a:ext cx="916049" cy="29982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8461" name="直接连接符 24"/>
            <p:cNvCxnSpPr>
              <a:cxnSpLocks noChangeShapeType="1"/>
              <a:stCxn id="7175" idx="1"/>
            </p:cNvCxnSpPr>
            <p:nvPr/>
          </p:nvCxnSpPr>
          <p:spPr bwMode="auto">
            <a:xfrm flipH="1">
              <a:off x="2562256" y="3703211"/>
              <a:ext cx="830793" cy="232056"/>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cxnSp>
        <p:sp>
          <p:nvSpPr>
            <p:cNvPr id="7187" name="矩形 27"/>
            <p:cNvSpPr>
              <a:spLocks noChangeArrowheads="1"/>
            </p:cNvSpPr>
            <p:nvPr/>
          </p:nvSpPr>
          <p:spPr bwMode="auto">
            <a:xfrm rot="2608449">
              <a:off x="1992673" y="4514383"/>
              <a:ext cx="469815" cy="472329"/>
            </a:xfrm>
            <a:prstGeom prst="rect">
              <a:avLst/>
            </a:prstGeom>
            <a:noFill/>
            <a:ln w="9525">
              <a:solidFill>
                <a:srgbClr val="000000"/>
              </a:solidFill>
              <a:round/>
            </a:ln>
            <a:effectLst/>
          </p:spPr>
          <p:txBody>
            <a:bodyPr tIns="0" bIns="0"/>
            <a:lstStyle/>
            <a:p>
              <a:pPr algn="ctr">
                <a:defRPr/>
              </a:pPr>
              <a:r>
                <a:rPr lang="zh-CN" altLang="en-US" sz="1100" b="0">
                  <a:solidFill>
                    <a:schemeClr val="tx1">
                      <a:lumMod val="50000"/>
                    </a:schemeClr>
                  </a:solidFill>
                  <a:latin typeface="+mn-ea"/>
                  <a:ea typeface="+mn-ea"/>
                  <a:cs typeface="黑体" panose="02010609060101010101" pitchFamily="49" charset="-122"/>
                </a:rPr>
                <a:t>包括</a:t>
              </a:r>
            </a:p>
          </p:txBody>
        </p:sp>
        <p:cxnSp>
          <p:nvCxnSpPr>
            <p:cNvPr id="18463" name="直接连接符 28"/>
            <p:cNvCxnSpPr>
              <a:cxnSpLocks noChangeShapeType="1"/>
            </p:cNvCxnSpPr>
            <p:nvPr/>
          </p:nvCxnSpPr>
          <p:spPr bwMode="auto">
            <a:xfrm flipH="1" flipV="1">
              <a:off x="980483" y="3773033"/>
              <a:ext cx="916049" cy="97751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8464" name="直接连接符 29"/>
            <p:cNvCxnSpPr>
              <a:cxnSpLocks noChangeShapeType="1"/>
            </p:cNvCxnSpPr>
            <p:nvPr/>
          </p:nvCxnSpPr>
          <p:spPr bwMode="auto">
            <a:xfrm flipH="1">
              <a:off x="2562256" y="4382953"/>
              <a:ext cx="910608" cy="38197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cxnSp>
        <p:sp>
          <p:nvSpPr>
            <p:cNvPr id="7190" name="矩形 34"/>
            <p:cNvSpPr>
              <a:spLocks noChangeArrowheads="1"/>
            </p:cNvSpPr>
            <p:nvPr/>
          </p:nvSpPr>
          <p:spPr bwMode="auto">
            <a:xfrm rot="2608449">
              <a:off x="1992673" y="5235199"/>
              <a:ext cx="469815" cy="470274"/>
            </a:xfrm>
            <a:prstGeom prst="rect">
              <a:avLst/>
            </a:prstGeom>
            <a:noFill/>
            <a:ln w="9525">
              <a:solidFill>
                <a:srgbClr val="000000"/>
              </a:solidFill>
              <a:round/>
            </a:ln>
            <a:effectLst/>
          </p:spPr>
          <p:txBody>
            <a:bodyPr tIns="0" bIns="0"/>
            <a:lstStyle/>
            <a:p>
              <a:pPr algn="ctr">
                <a:defRPr/>
              </a:pPr>
              <a:r>
                <a:rPr lang="zh-CN" altLang="en-US" sz="1100" b="0">
                  <a:solidFill>
                    <a:schemeClr val="tx1">
                      <a:lumMod val="50000"/>
                    </a:schemeClr>
                  </a:solidFill>
                  <a:latin typeface="+mn-ea"/>
                  <a:ea typeface="+mn-ea"/>
                  <a:cs typeface="黑体" panose="02010609060101010101" pitchFamily="49" charset="-122"/>
                </a:rPr>
                <a:t>包括</a:t>
              </a:r>
            </a:p>
          </p:txBody>
        </p:sp>
        <p:cxnSp>
          <p:nvCxnSpPr>
            <p:cNvPr id="18466" name="直接连接符 35"/>
            <p:cNvCxnSpPr>
              <a:cxnSpLocks noChangeShapeType="1"/>
            </p:cNvCxnSpPr>
            <p:nvPr/>
          </p:nvCxnSpPr>
          <p:spPr bwMode="auto">
            <a:xfrm flipH="1" flipV="1">
              <a:off x="980483" y="4037947"/>
              <a:ext cx="916049" cy="143341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8467" name="直接连接符 36"/>
            <p:cNvCxnSpPr>
              <a:cxnSpLocks noChangeShapeType="1"/>
            </p:cNvCxnSpPr>
            <p:nvPr/>
          </p:nvCxnSpPr>
          <p:spPr bwMode="auto">
            <a:xfrm flipH="1">
              <a:off x="2562256" y="5099661"/>
              <a:ext cx="910608" cy="384023"/>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cxnSp>
      </p:grpSp>
      <p:sp>
        <p:nvSpPr>
          <p:cNvPr id="18434" name="Rectangle 27"/>
          <p:cNvSpPr>
            <a:spLocks noChangeArrowheads="1"/>
          </p:cNvSpPr>
          <p:nvPr/>
        </p:nvSpPr>
        <p:spPr bwMode="auto">
          <a:xfrm>
            <a:off x="1084263" y="1089025"/>
            <a:ext cx="5570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400">
                <a:solidFill>
                  <a:srgbClr val="800000"/>
                </a:solidFill>
                <a:latin typeface="黑体" panose="02010609060101010101" pitchFamily="49" charset="-122"/>
                <a:ea typeface="黑体" panose="02010609060101010101" pitchFamily="49" charset="-122"/>
              </a:rPr>
              <a:t>法一</a:t>
            </a:r>
            <a:r>
              <a:rPr kumimoji="0" lang="en-US" altLang="zh-CN" sz="2400">
                <a:solidFill>
                  <a:srgbClr val="800000"/>
                </a:solidFill>
                <a:latin typeface="黑体" panose="02010609060101010101" pitchFamily="49" charset="-122"/>
                <a:ea typeface="黑体" panose="02010609060101010101" pitchFamily="49" charset="-122"/>
              </a:rPr>
              <a:t>: </a:t>
            </a:r>
            <a:r>
              <a:rPr kumimoji="0" lang="zh-CN" altLang="en-US" sz="2400">
                <a:solidFill>
                  <a:srgbClr val="800000"/>
                </a:solidFill>
                <a:latin typeface="黑体" panose="02010609060101010101" pitchFamily="49" charset="-122"/>
                <a:ea typeface="黑体" panose="02010609060101010101" pitchFamily="49" charset="-122"/>
              </a:rPr>
              <a:t>将各个学院分别看成一个实体集</a:t>
            </a:r>
          </a:p>
        </p:txBody>
      </p:sp>
      <p:grpSp>
        <p:nvGrpSpPr>
          <p:cNvPr id="9" name="组 8"/>
          <p:cNvGrpSpPr/>
          <p:nvPr/>
        </p:nvGrpSpPr>
        <p:grpSpPr bwMode="auto">
          <a:xfrm>
            <a:off x="6059488" y="1739900"/>
            <a:ext cx="1741487" cy="3354388"/>
            <a:chOff x="6059488" y="1740584"/>
            <a:chExt cx="1741487" cy="3353844"/>
          </a:xfrm>
        </p:grpSpPr>
        <p:grpSp>
          <p:nvGrpSpPr>
            <p:cNvPr id="18439" name="组 4"/>
            <p:cNvGrpSpPr/>
            <p:nvPr/>
          </p:nvGrpSpPr>
          <p:grpSpPr bwMode="auto">
            <a:xfrm>
              <a:off x="6059488" y="1740584"/>
              <a:ext cx="1741487" cy="1458117"/>
              <a:chOff x="6059488" y="1740584"/>
              <a:chExt cx="1741487" cy="1458117"/>
            </a:xfrm>
          </p:grpSpPr>
          <p:sp>
            <p:nvSpPr>
              <p:cNvPr id="7196" name="Rectangle 28"/>
              <p:cNvSpPr>
                <a:spLocks noChangeArrowheads="1"/>
              </p:cNvSpPr>
              <p:nvPr/>
            </p:nvSpPr>
            <p:spPr bwMode="auto">
              <a:xfrm>
                <a:off x="6084888" y="1740584"/>
                <a:ext cx="1716087" cy="1458676"/>
              </a:xfrm>
              <a:prstGeom prst="rect">
                <a:avLst/>
              </a:prstGeom>
              <a:noFill/>
              <a:ln w="19050">
                <a:solidFill>
                  <a:schemeClr val="tx1"/>
                </a:solidFill>
                <a:miter lim="800000"/>
              </a:ln>
              <a:effectLst/>
            </p:spPr>
            <p:txBody>
              <a:bodyPr wrap="none" tIns="0" bIns="0" anchor="ct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r>
                  <a:rPr lang="zh-CN" altLang="en-US" sz="1800" b="0">
                    <a:solidFill>
                      <a:schemeClr val="tx1"/>
                    </a:solidFill>
                    <a:latin typeface="宋体" panose="02010600030101010101" pitchFamily="2" charset="-122"/>
                    <a:ea typeface="宋体" panose="02010600030101010101" pitchFamily="2" charset="-122"/>
                    <a:cs typeface="黑体" panose="02010609060101010101" pitchFamily="49" charset="-122"/>
                  </a:rPr>
                  <a:t>计算机学院</a:t>
                </a:r>
              </a:p>
              <a:p>
                <a:r>
                  <a:rPr lang="zh-CN" altLang="en-US" sz="1800" b="0" u="sng">
                    <a:solidFill>
                      <a:schemeClr val="tx1"/>
                    </a:solidFill>
                    <a:latin typeface="宋体" panose="02010600030101010101" pitchFamily="2" charset="-122"/>
                    <a:ea typeface="宋体" panose="02010600030101010101" pitchFamily="2" charset="-122"/>
                    <a:cs typeface="黑体" panose="02010609060101010101" pitchFamily="49" charset="-122"/>
                  </a:rPr>
                  <a:t>名称</a:t>
                </a:r>
              </a:p>
              <a:p>
                <a:r>
                  <a:rPr lang="zh-CN" altLang="en-US" sz="1800" b="0">
                    <a:solidFill>
                      <a:schemeClr val="tx1"/>
                    </a:solidFill>
                    <a:latin typeface="宋体" panose="02010600030101010101" pitchFamily="2" charset="-122"/>
                    <a:ea typeface="宋体" panose="02010600030101010101" pitchFamily="2" charset="-122"/>
                    <a:cs typeface="黑体" panose="02010609060101010101" pitchFamily="49" charset="-122"/>
                  </a:rPr>
                  <a:t>地址</a:t>
                </a:r>
              </a:p>
              <a:p>
                <a:r>
                  <a:rPr lang="zh-CN" altLang="en-US" sz="1800" b="0">
                    <a:solidFill>
                      <a:schemeClr val="tx1"/>
                    </a:solidFill>
                    <a:latin typeface="宋体" panose="02010600030101010101" pitchFamily="2" charset="-122"/>
                    <a:ea typeface="宋体" panose="02010600030101010101" pitchFamily="2" charset="-122"/>
                    <a:cs typeface="黑体" panose="02010609060101010101" pitchFamily="49" charset="-122"/>
                  </a:rPr>
                  <a:t>成立时间</a:t>
                </a:r>
                <a:endParaRPr lang="en-US" altLang="zh-CN" sz="1800" b="0">
                  <a:solidFill>
                    <a:schemeClr val="tx1"/>
                  </a:solidFill>
                  <a:latin typeface="宋体" panose="02010600030101010101" pitchFamily="2" charset="-122"/>
                  <a:ea typeface="宋体" panose="02010600030101010101" pitchFamily="2" charset="-122"/>
                  <a:cs typeface="黑体" panose="02010609060101010101" pitchFamily="49" charset="-122"/>
                </a:endParaRPr>
              </a:p>
              <a:p>
                <a:r>
                  <a:rPr lang="zh-CN" altLang="en-US" sz="1800" b="0">
                    <a:solidFill>
                      <a:schemeClr val="tx1"/>
                    </a:solidFill>
                    <a:latin typeface="宋体" panose="02010600030101010101" pitchFamily="2" charset="-122"/>
                    <a:ea typeface="宋体" panose="02010600030101010101" pitchFamily="2" charset="-122"/>
                    <a:cs typeface="黑体" panose="02010609060101010101" pitchFamily="49" charset="-122"/>
                  </a:rPr>
                  <a:t>校企合作</a:t>
                </a:r>
              </a:p>
            </p:txBody>
          </p:sp>
          <p:sp>
            <p:nvSpPr>
              <p:cNvPr id="7197" name="Line 29"/>
              <p:cNvSpPr>
                <a:spLocks noChangeShapeType="1"/>
              </p:cNvSpPr>
              <p:nvPr/>
            </p:nvSpPr>
            <p:spPr bwMode="auto">
              <a:xfrm>
                <a:off x="6059488" y="2078667"/>
                <a:ext cx="1739900" cy="0"/>
              </a:xfrm>
              <a:prstGeom prst="line">
                <a:avLst/>
              </a:prstGeom>
              <a:noFill/>
              <a:ln w="12700">
                <a:solidFill>
                  <a:schemeClr val="tx1"/>
                </a:solidFill>
                <a:round/>
              </a:ln>
              <a:effectLst/>
            </p:spPr>
            <p:txBody>
              <a:bodyPr/>
              <a:lstStyle/>
              <a:p>
                <a:pPr algn="r">
                  <a:defRPr/>
                </a:pPr>
                <a:endParaRPr lang="zh-CN" altLang="en-US" b="0">
                  <a:latin typeface="+mn-ea"/>
                  <a:ea typeface="+mn-ea"/>
                  <a:cs typeface="黑体" panose="02010609060101010101" pitchFamily="49" charset="-122"/>
                </a:endParaRPr>
              </a:p>
            </p:txBody>
          </p:sp>
        </p:grpSp>
        <p:grpSp>
          <p:nvGrpSpPr>
            <p:cNvPr id="18440" name="组 3"/>
            <p:cNvGrpSpPr/>
            <p:nvPr/>
          </p:nvGrpSpPr>
          <p:grpSpPr bwMode="auto">
            <a:xfrm>
              <a:off x="6067425" y="3298185"/>
              <a:ext cx="1589088" cy="1433513"/>
              <a:chOff x="6230263" y="3640895"/>
              <a:chExt cx="1589308" cy="1433286"/>
            </a:xfrm>
          </p:grpSpPr>
          <p:sp>
            <p:nvSpPr>
              <p:cNvPr id="7200" name="Rectangle 32"/>
              <p:cNvSpPr>
                <a:spLocks noChangeArrowheads="1"/>
              </p:cNvSpPr>
              <p:nvPr/>
            </p:nvSpPr>
            <p:spPr bwMode="auto">
              <a:xfrm>
                <a:off x="6254079" y="3640379"/>
                <a:ext cx="1565492" cy="1433052"/>
              </a:xfrm>
              <a:prstGeom prst="rect">
                <a:avLst/>
              </a:prstGeom>
              <a:noFill/>
              <a:ln w="19050">
                <a:solidFill>
                  <a:schemeClr val="tx1"/>
                </a:solidFill>
                <a:miter lim="800000"/>
              </a:ln>
              <a:effectLst/>
            </p:spPr>
            <p:txBody>
              <a:bodyPr wrap="none" tIns="0" bIns="0" anchor="ct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r>
                  <a:rPr lang="zh-CN" altLang="en-US" sz="1800" b="0">
                    <a:solidFill>
                      <a:schemeClr val="tx1"/>
                    </a:solidFill>
                    <a:latin typeface="宋体" panose="02010600030101010101" pitchFamily="2" charset="-122"/>
                    <a:ea typeface="宋体" panose="02010600030101010101" pitchFamily="2" charset="-122"/>
                    <a:cs typeface="黑体" panose="02010609060101010101" pitchFamily="49" charset="-122"/>
                  </a:rPr>
                  <a:t>通信学院</a:t>
                </a:r>
              </a:p>
              <a:p>
                <a:r>
                  <a:rPr lang="zh-CN" altLang="en-US" sz="1800" b="0" u="sng">
                    <a:solidFill>
                      <a:schemeClr val="tx1"/>
                    </a:solidFill>
                    <a:latin typeface="宋体" panose="02010600030101010101" pitchFamily="2" charset="-122"/>
                    <a:ea typeface="宋体" panose="02010600030101010101" pitchFamily="2" charset="-122"/>
                    <a:cs typeface="黑体" panose="02010609060101010101" pitchFamily="49" charset="-122"/>
                  </a:rPr>
                  <a:t>名称</a:t>
                </a:r>
              </a:p>
              <a:p>
                <a:r>
                  <a:rPr lang="zh-CN" altLang="en-US" sz="1800" b="0">
                    <a:solidFill>
                      <a:schemeClr val="tx1"/>
                    </a:solidFill>
                    <a:latin typeface="宋体" panose="02010600030101010101" pitchFamily="2" charset="-122"/>
                    <a:ea typeface="宋体" panose="02010600030101010101" pitchFamily="2" charset="-122"/>
                    <a:cs typeface="黑体" panose="02010609060101010101" pitchFamily="49" charset="-122"/>
                  </a:rPr>
                  <a:t>地址</a:t>
                </a:r>
              </a:p>
              <a:p>
                <a:r>
                  <a:rPr lang="zh-CN" altLang="en-US" sz="1800" b="0">
                    <a:solidFill>
                      <a:schemeClr val="tx1"/>
                    </a:solidFill>
                    <a:latin typeface="宋体" panose="02010600030101010101" pitchFamily="2" charset="-122"/>
                    <a:ea typeface="宋体" panose="02010600030101010101" pitchFamily="2" charset="-122"/>
                    <a:cs typeface="黑体" panose="02010609060101010101" pitchFamily="49" charset="-122"/>
                  </a:rPr>
                  <a:t>成立时间</a:t>
                </a:r>
                <a:endParaRPr lang="en-US" altLang="zh-CN" sz="1800" b="0">
                  <a:solidFill>
                    <a:schemeClr val="tx1"/>
                  </a:solidFill>
                  <a:latin typeface="宋体" panose="02010600030101010101" pitchFamily="2" charset="-122"/>
                  <a:ea typeface="宋体" panose="02010600030101010101" pitchFamily="2" charset="-122"/>
                  <a:cs typeface="黑体" panose="02010609060101010101" pitchFamily="49" charset="-122"/>
                </a:endParaRPr>
              </a:p>
              <a:p>
                <a:r>
                  <a:rPr lang="zh-CN" altLang="en-US" sz="1800" b="0">
                    <a:solidFill>
                      <a:schemeClr val="tx1"/>
                    </a:solidFill>
                    <a:latin typeface="宋体" panose="02010600030101010101" pitchFamily="2" charset="-122"/>
                    <a:ea typeface="宋体" panose="02010600030101010101" pitchFamily="2" charset="-122"/>
                    <a:cs typeface="黑体" panose="02010609060101010101" pitchFamily="49" charset="-122"/>
                  </a:rPr>
                  <a:t>国际交流</a:t>
                </a:r>
              </a:p>
            </p:txBody>
          </p:sp>
          <p:sp>
            <p:nvSpPr>
              <p:cNvPr id="7201" name="Line 33"/>
              <p:cNvSpPr>
                <a:spLocks noChangeShapeType="1"/>
              </p:cNvSpPr>
              <p:nvPr/>
            </p:nvSpPr>
            <p:spPr bwMode="auto">
              <a:xfrm>
                <a:off x="6230263" y="3940320"/>
                <a:ext cx="1587720" cy="0"/>
              </a:xfrm>
              <a:prstGeom prst="line">
                <a:avLst/>
              </a:prstGeom>
              <a:noFill/>
              <a:ln w="12700">
                <a:solidFill>
                  <a:schemeClr val="tx1"/>
                </a:solidFill>
                <a:round/>
              </a:ln>
              <a:effectLst/>
            </p:spPr>
            <p:txBody>
              <a:bodyPr/>
              <a:lstStyle/>
              <a:p>
                <a:pPr algn="r">
                  <a:defRPr/>
                </a:pPr>
                <a:endParaRPr lang="zh-CN" altLang="en-US" sz="1800" b="0">
                  <a:latin typeface="+mn-ea"/>
                  <a:ea typeface="+mn-ea"/>
                  <a:cs typeface="黑体" panose="02010609060101010101" pitchFamily="49" charset="-122"/>
                </a:endParaRPr>
              </a:p>
            </p:txBody>
          </p:sp>
        </p:grpSp>
        <p:sp>
          <p:nvSpPr>
            <p:cNvPr id="18441" name="Rectangle 34"/>
            <p:cNvSpPr>
              <a:spLocks noChangeArrowheads="1"/>
            </p:cNvSpPr>
            <p:nvPr/>
          </p:nvSpPr>
          <p:spPr bwMode="auto">
            <a:xfrm>
              <a:off x="6294438" y="4694443"/>
              <a:ext cx="800100" cy="399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2000">
                  <a:latin typeface="黑体" panose="02010609060101010101" pitchFamily="49" charset="-122"/>
                  <a:ea typeface="黑体" panose="02010609060101010101" pitchFamily="49" charset="-122"/>
                </a:rPr>
                <a:t>……</a:t>
              </a:r>
              <a:endParaRPr kumimoji="0" lang="zh-CN" altLang="en-US" sz="2000">
                <a:latin typeface="黑体" panose="02010609060101010101" pitchFamily="49" charset="-122"/>
                <a:ea typeface="黑体" panose="02010609060101010101" pitchFamily="49" charset="-122"/>
              </a:endParaRPr>
            </a:p>
          </p:txBody>
        </p:sp>
      </p:grpSp>
      <p:sp>
        <p:nvSpPr>
          <p:cNvPr id="7203" name="Rectangle 35"/>
          <p:cNvSpPr>
            <a:spLocks noChangeArrowheads="1"/>
          </p:cNvSpPr>
          <p:nvPr/>
        </p:nvSpPr>
        <p:spPr bwMode="auto">
          <a:xfrm>
            <a:off x="350838" y="5029200"/>
            <a:ext cx="8020050" cy="1384300"/>
          </a:xfrm>
          <a:prstGeom prst="rect">
            <a:avLst/>
          </a:prstGeom>
          <a:noFill/>
          <a:ln>
            <a:noFill/>
          </a:ln>
          <a:effectLst/>
        </p:spPr>
        <p:txBody>
          <a:bodyPr wrap="none">
            <a:spAutoFit/>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r>
              <a:rPr lang="zh-CN" altLang="en-US" sz="2400" b="0">
                <a:solidFill>
                  <a:srgbClr val="0000FF"/>
                </a:solidFill>
                <a:latin typeface="宋体" panose="02010600030101010101" pitchFamily="2" charset="-122"/>
                <a:ea typeface="宋体" panose="02010600030101010101" pitchFamily="2" charset="-122"/>
                <a:cs typeface="黑体" panose="02010609060101010101" pitchFamily="49" charset="-122"/>
              </a:rPr>
              <a:t>在何种情况下，这样设计合理？</a:t>
            </a:r>
            <a:endParaRPr lang="en-US" altLang="zh-CN" b="0">
              <a:solidFill>
                <a:srgbClr val="0000FF"/>
              </a:solidFill>
              <a:latin typeface="宋体" panose="02010600030101010101" pitchFamily="2" charset="-122"/>
              <a:ea typeface="宋体" panose="02010600030101010101" pitchFamily="2" charset="-122"/>
              <a:cs typeface="黑体" panose="02010609060101010101" pitchFamily="49" charset="-122"/>
            </a:endParaRPr>
          </a:p>
          <a:p>
            <a:pPr>
              <a:buFont typeface="Arial" panose="020B0604020202020204" pitchFamily="34" charset="0"/>
              <a:buChar char="•"/>
            </a:pPr>
            <a:r>
              <a:rPr lang="zh-CN" altLang="en-US" b="0">
                <a:solidFill>
                  <a:srgbClr val="2A2A39"/>
                </a:solidFill>
                <a:latin typeface="宋体" panose="02010600030101010101" pitchFamily="2" charset="-122"/>
                <a:ea typeface="宋体" panose="02010600030101010101" pitchFamily="2" charset="-122"/>
                <a:cs typeface="黑体" panose="02010609060101010101" pitchFamily="49" charset="-122"/>
              </a:rPr>
              <a:t>如果各学院具有不同属性特征，则设计合理！</a:t>
            </a:r>
            <a:endParaRPr lang="en-US" altLang="zh-CN" b="0">
              <a:solidFill>
                <a:srgbClr val="2A2A39"/>
              </a:solidFill>
              <a:latin typeface="宋体" panose="02010600030101010101" pitchFamily="2" charset="-122"/>
              <a:ea typeface="宋体" panose="02010600030101010101" pitchFamily="2" charset="-122"/>
              <a:cs typeface="黑体" panose="02010609060101010101" pitchFamily="49" charset="-122"/>
            </a:endParaRPr>
          </a:p>
          <a:p>
            <a:pPr>
              <a:buFont typeface="Arial" panose="020B0604020202020204" pitchFamily="34" charset="0"/>
              <a:buChar char="•"/>
            </a:pPr>
            <a:r>
              <a:rPr lang="zh-CN" altLang="en-US" b="0">
                <a:solidFill>
                  <a:srgbClr val="2A2A39"/>
                </a:solidFill>
                <a:latin typeface="宋体" panose="02010600030101010101" pitchFamily="2" charset="-122"/>
                <a:ea typeface="宋体" panose="02010600030101010101" pitchFamily="2" charset="-122"/>
                <a:cs typeface="黑体" panose="02010609060101010101" pitchFamily="49" charset="-122"/>
              </a:rPr>
              <a:t>否则面临问题</a:t>
            </a:r>
            <a:r>
              <a:rPr lang="zh-CN" altLang="zh-CN" b="0">
                <a:solidFill>
                  <a:srgbClr val="2A2A39"/>
                </a:solidFill>
                <a:latin typeface="宋体" panose="02010600030101010101" pitchFamily="2" charset="-122"/>
                <a:ea typeface="宋体" panose="02010600030101010101" pitchFamily="2" charset="-122"/>
                <a:cs typeface="黑体" panose="02010609060101010101" pitchFamily="49" charset="-122"/>
              </a:rPr>
              <a:t>：</a:t>
            </a:r>
            <a:r>
              <a:rPr lang="zh-CN" altLang="en-US" b="0">
                <a:solidFill>
                  <a:srgbClr val="2A2A39"/>
                </a:solidFill>
                <a:latin typeface="宋体" panose="02010600030101010101" pitchFamily="2" charset="-122"/>
                <a:ea typeface="宋体" panose="02010600030101010101" pitchFamily="2" charset="-122"/>
                <a:cs typeface="黑体" panose="02010609060101010101" pitchFamily="49" charset="-122"/>
              </a:rPr>
              <a:t>每增加一个学院增加一个实体集，需修改应用代码。</a:t>
            </a:r>
            <a:endParaRPr lang="en-US" altLang="zh-CN" b="0">
              <a:solidFill>
                <a:srgbClr val="2A2A39"/>
              </a:solidFill>
              <a:latin typeface="宋体" panose="02010600030101010101" pitchFamily="2" charset="-122"/>
              <a:ea typeface="宋体" panose="02010600030101010101" pitchFamily="2" charset="-122"/>
              <a:cs typeface="黑体" panose="02010609060101010101" pitchFamily="49" charset="-122"/>
            </a:endParaRPr>
          </a:p>
          <a:p>
            <a:pPr>
              <a:buFont typeface="Arial" panose="020B0604020202020204" pitchFamily="34" charset="0"/>
              <a:buChar char="•"/>
            </a:pPr>
            <a:endParaRPr lang="en-US" altLang="zh-CN" b="0">
              <a:solidFill>
                <a:srgbClr val="0000FF"/>
              </a:solidFill>
              <a:latin typeface="宋体" panose="02010600030101010101" pitchFamily="2" charset="-122"/>
              <a:ea typeface="宋体" panose="02010600030101010101" pitchFamily="2" charset="-122"/>
              <a:cs typeface="黑体" panose="02010609060101010101" pitchFamily="49" charset="-122"/>
            </a:endParaRPr>
          </a:p>
        </p:txBody>
      </p:sp>
      <p:sp>
        <p:nvSpPr>
          <p:cNvPr id="18437" name="矩形 6"/>
          <p:cNvSpPr>
            <a:spLocks noChangeArrowheads="1"/>
          </p:cNvSpPr>
          <p:nvPr/>
        </p:nvSpPr>
        <p:spPr bwMode="auto">
          <a:xfrm>
            <a:off x="6062663" y="90488"/>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000">
                <a:solidFill>
                  <a:srgbClr val="428E5B"/>
                </a:solidFill>
                <a:latin typeface="黑体" panose="02010609060101010101" pitchFamily="49" charset="-122"/>
                <a:ea typeface="黑体" panose="02010609060101010101" pitchFamily="49" charset="-122"/>
              </a:rPr>
              <a:t>1.1 </a:t>
            </a:r>
            <a:r>
              <a:rPr kumimoji="0" lang="zh-CN" altLang="en-US" sz="2000">
                <a:solidFill>
                  <a:srgbClr val="428E5B"/>
                </a:solidFill>
                <a:latin typeface="黑体" panose="02010609060101010101" pitchFamily="49" charset="-122"/>
                <a:ea typeface="黑体" panose="02010609060101010101" pitchFamily="49" charset="-122"/>
              </a:rPr>
              <a:t>用实体还是实体集</a:t>
            </a:r>
          </a:p>
        </p:txBody>
      </p:sp>
      <p:sp>
        <p:nvSpPr>
          <p:cNvPr id="18438" name="文本框 3"/>
          <p:cNvSpPr txBox="1">
            <a:spLocks noChangeArrowheads="1"/>
          </p:cNvSpPr>
          <p:nvPr/>
        </p:nvSpPr>
        <p:spPr bwMode="auto">
          <a:xfrm>
            <a:off x="5221288" y="4845050"/>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endParaRPr lang="zh-CN" altLang="en-US" sz="2000">
              <a:solidFill>
                <a:srgbClr val="0066FF"/>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03">
                                            <p:txEl>
                                              <p:pRg st="1" end="1"/>
                                            </p:txEl>
                                          </p:spTgt>
                                        </p:tgtEl>
                                        <p:attrNameLst>
                                          <p:attrName>style.visibility</p:attrName>
                                        </p:attrNameLst>
                                      </p:cBhvr>
                                      <p:to>
                                        <p:strVal val="visible"/>
                                      </p:to>
                                    </p:set>
                                    <p:animEffect transition="in" filter="blinds(horizontal)">
                                      <p:cBhvr>
                                        <p:cTn id="7" dur="500"/>
                                        <p:tgtEl>
                                          <p:spTgt spid="720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203">
                                            <p:txEl>
                                              <p:pRg st="2" end="2"/>
                                            </p:txEl>
                                          </p:spTgt>
                                        </p:tgtEl>
                                        <p:attrNameLst>
                                          <p:attrName>style.visibility</p:attrName>
                                        </p:attrNameLst>
                                      </p:cBhvr>
                                      <p:to>
                                        <p:strVal val="visible"/>
                                      </p:to>
                                    </p:set>
                                    <p:animEffect transition="in" filter="blinds(horizontal)">
                                      <p:cBhvr>
                                        <p:cTn id="10" dur="500"/>
                                        <p:tgtEl>
                                          <p:spTgt spid="720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685800" y="762000"/>
            <a:ext cx="7772400" cy="581025"/>
          </a:xfrm>
        </p:spPr>
        <p:txBody>
          <a:bodyPr/>
          <a:lstStyle/>
          <a:p>
            <a:r>
              <a:rPr kumimoji="0" lang="zh-CN" altLang="en-US" sz="2400">
                <a:latin typeface="黑体" panose="02010609060101010101" pitchFamily="49" charset="-122"/>
                <a:ea typeface="黑体" panose="02010609060101010101" pitchFamily="49" charset="-122"/>
              </a:rPr>
              <a:t>方法二：将所有学院看作一个实体集</a:t>
            </a:r>
          </a:p>
        </p:txBody>
      </p:sp>
      <p:sp>
        <p:nvSpPr>
          <p:cNvPr id="11267" name="内容占位符 2"/>
          <p:cNvSpPr>
            <a:spLocks noGrp="1"/>
          </p:cNvSpPr>
          <p:nvPr>
            <p:ph idx="1"/>
          </p:nvPr>
        </p:nvSpPr>
        <p:spPr>
          <a:xfrm>
            <a:off x="754063" y="2968625"/>
            <a:ext cx="7967662" cy="1185863"/>
          </a:xfrm>
        </p:spPr>
        <p:txBody>
          <a:bodyPr/>
          <a:lstStyle/>
          <a:p>
            <a:pPr marL="0" indent="0">
              <a:buFontTx/>
              <a:buNone/>
            </a:pPr>
            <a:r>
              <a:rPr lang="zh-CN" altLang="en-US" sz="2400">
                <a:solidFill>
                  <a:srgbClr val="0000FF"/>
                </a:solidFill>
              </a:rPr>
              <a:t>在何种情况下，这样设计合理？</a:t>
            </a:r>
            <a:endParaRPr kumimoji="0" lang="en-US" altLang="zh-CN" sz="2000"/>
          </a:p>
          <a:p>
            <a:pPr marL="0" indent="0"/>
            <a:r>
              <a:rPr kumimoji="0" lang="zh-CN" altLang="en-US" sz="2000"/>
              <a:t>一般地，一所学校的所有的学院具有相同属性，应看作属于一个实体集的不同实体。</a:t>
            </a:r>
            <a:endParaRPr kumimoji="0" lang="zh-CN" altLang="en-US" sz="2400"/>
          </a:p>
        </p:txBody>
      </p:sp>
      <p:sp>
        <p:nvSpPr>
          <p:cNvPr id="2" name="矩形 1"/>
          <p:cNvSpPr>
            <a:spLocks noChangeArrowheads="1"/>
          </p:cNvSpPr>
          <p:nvPr/>
        </p:nvSpPr>
        <p:spPr bwMode="auto">
          <a:xfrm>
            <a:off x="766763" y="4154488"/>
            <a:ext cx="67627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400" b="0">
                <a:solidFill>
                  <a:srgbClr val="0000FF"/>
                </a:solidFill>
              </a:rPr>
              <a:t>更一般地，如何用有限表示无限？</a:t>
            </a:r>
            <a:r>
              <a:rPr kumimoji="0" lang="en-US" altLang="zh-CN" sz="2400">
                <a:solidFill>
                  <a:srgbClr val="545472"/>
                </a:solidFill>
              </a:rPr>
              <a:t>(</a:t>
            </a:r>
            <a:r>
              <a:rPr kumimoji="0" lang="zh-CN" altLang="en-US" sz="2400">
                <a:solidFill>
                  <a:srgbClr val="545472"/>
                </a:solidFill>
              </a:rPr>
              <a:t>案例</a:t>
            </a:r>
            <a:r>
              <a:rPr kumimoji="0" lang="zh-CN" altLang="zh-CN" sz="2400">
                <a:solidFill>
                  <a:srgbClr val="545472"/>
                </a:solidFill>
              </a:rPr>
              <a:t>1</a:t>
            </a:r>
            <a:r>
              <a:rPr kumimoji="0" lang="en-US" altLang="zh-CN" sz="2400">
                <a:solidFill>
                  <a:srgbClr val="545472"/>
                </a:solidFill>
              </a:rPr>
              <a:t>.b)</a:t>
            </a:r>
            <a:endParaRPr kumimoji="0" lang="en-US" altLang="zh-CN" sz="2000">
              <a:solidFill>
                <a:srgbClr val="545472"/>
              </a:solidFill>
            </a:endParaRPr>
          </a:p>
          <a:p>
            <a:pPr>
              <a:spcBef>
                <a:spcPct val="0"/>
              </a:spcBef>
            </a:pPr>
            <a:r>
              <a:rPr kumimoji="0" lang="zh-CN" altLang="en-US" sz="2000" b="0">
                <a:solidFill>
                  <a:srgbClr val="0000FF"/>
                </a:solidFill>
              </a:rPr>
              <a:t>根目录</a:t>
            </a:r>
            <a:r>
              <a:rPr kumimoji="0" lang="zh-CN" altLang="en-US" sz="2000" b="0">
                <a:solidFill>
                  <a:srgbClr val="0000FF"/>
                </a:solidFill>
                <a:sym typeface="Wingdings" panose="05000000000000000000" pitchFamily="2" charset="2"/>
              </a:rPr>
              <a:t>一级子目录二级子目录三级子目录。。。</a:t>
            </a:r>
            <a:endParaRPr kumimoji="0" lang="en-US" altLang="zh-CN" sz="2000" b="0">
              <a:solidFill>
                <a:srgbClr val="0000FF"/>
              </a:solidFill>
              <a:sym typeface="Wingdings" panose="05000000000000000000" pitchFamily="2" charset="2"/>
            </a:endParaRPr>
          </a:p>
          <a:p>
            <a:pPr>
              <a:spcBef>
                <a:spcPct val="0"/>
              </a:spcBef>
            </a:pPr>
            <a:r>
              <a:rPr kumimoji="0" lang="zh-CN" altLang="en-US" sz="2000" b="0">
                <a:solidFill>
                  <a:srgbClr val="0000FF"/>
                </a:solidFill>
                <a:sym typeface="Wingdings" panose="05000000000000000000" pitchFamily="2" charset="2"/>
              </a:rPr>
              <a:t>党中央各级省委各级市委</a:t>
            </a:r>
            <a:r>
              <a:rPr kumimoji="0" lang="en-US" altLang="zh-CN" sz="2000" b="0">
                <a:solidFill>
                  <a:srgbClr val="0000FF"/>
                </a:solidFill>
                <a:sym typeface="Wingdings" panose="05000000000000000000" pitchFamily="2" charset="2"/>
              </a:rPr>
              <a:t>-</a:t>
            </a:r>
            <a:r>
              <a:rPr kumimoji="0" lang="zh-CN" altLang="en-US" sz="2000" b="0">
                <a:solidFill>
                  <a:srgbClr val="0000FF"/>
                </a:solidFill>
                <a:sym typeface="Wingdings" panose="05000000000000000000" pitchFamily="2" charset="2"/>
              </a:rPr>
              <a:t>各级区委。。。</a:t>
            </a:r>
            <a:endParaRPr kumimoji="0" lang="en-US" altLang="zh-CN" sz="2000" b="0">
              <a:solidFill>
                <a:srgbClr val="0000FF"/>
              </a:solidFill>
              <a:sym typeface="Wingdings" panose="05000000000000000000" pitchFamily="2" charset="2"/>
            </a:endParaRPr>
          </a:p>
          <a:p>
            <a:pPr>
              <a:spcBef>
                <a:spcPct val="0"/>
              </a:spcBef>
            </a:pPr>
            <a:r>
              <a:rPr kumimoji="0" lang="zh-CN" altLang="en-US" sz="2000" b="0">
                <a:solidFill>
                  <a:srgbClr val="0000FF"/>
                </a:solidFill>
                <a:sym typeface="Wingdings" panose="05000000000000000000" pitchFamily="2" charset="2"/>
              </a:rPr>
              <a:t>汽车零件组成问题</a:t>
            </a:r>
            <a:endParaRPr kumimoji="0" lang="en-US" altLang="zh-CN" sz="2000" b="0">
              <a:solidFill>
                <a:srgbClr val="0000FF"/>
              </a:solidFill>
              <a:sym typeface="Wingdings" panose="05000000000000000000" pitchFamily="2" charset="2"/>
            </a:endParaRPr>
          </a:p>
        </p:txBody>
      </p:sp>
      <p:sp>
        <p:nvSpPr>
          <p:cNvPr id="19460" name="矩形 23"/>
          <p:cNvSpPr>
            <a:spLocks noChangeArrowheads="1"/>
          </p:cNvSpPr>
          <p:nvPr/>
        </p:nvSpPr>
        <p:spPr bwMode="auto">
          <a:xfrm>
            <a:off x="6062663" y="90488"/>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000">
                <a:solidFill>
                  <a:srgbClr val="428E5B"/>
                </a:solidFill>
                <a:latin typeface="黑体" panose="02010609060101010101" pitchFamily="49" charset="-122"/>
                <a:ea typeface="黑体" panose="02010609060101010101" pitchFamily="49" charset="-122"/>
              </a:rPr>
              <a:t>1.1 </a:t>
            </a:r>
            <a:r>
              <a:rPr kumimoji="0" lang="zh-CN" altLang="en-US" sz="2000">
                <a:solidFill>
                  <a:srgbClr val="428E5B"/>
                </a:solidFill>
                <a:latin typeface="黑体" panose="02010609060101010101" pitchFamily="49" charset="-122"/>
                <a:ea typeface="黑体" panose="02010609060101010101" pitchFamily="49" charset="-122"/>
              </a:rPr>
              <a:t>用实体还是实体集</a:t>
            </a:r>
          </a:p>
        </p:txBody>
      </p:sp>
      <p:grpSp>
        <p:nvGrpSpPr>
          <p:cNvPr id="19461" name="组 2"/>
          <p:cNvGrpSpPr/>
          <p:nvPr/>
        </p:nvGrpSpPr>
        <p:grpSpPr bwMode="auto">
          <a:xfrm>
            <a:off x="1257300" y="1360488"/>
            <a:ext cx="6543675" cy="1649412"/>
            <a:chOff x="1257300" y="2473325"/>
            <a:chExt cx="6543675" cy="1649413"/>
          </a:xfrm>
        </p:grpSpPr>
        <p:grpSp>
          <p:nvGrpSpPr>
            <p:cNvPr id="19473" name="Group 11"/>
            <p:cNvGrpSpPr/>
            <p:nvPr/>
          </p:nvGrpSpPr>
          <p:grpSpPr bwMode="auto">
            <a:xfrm>
              <a:off x="1257300" y="2473325"/>
              <a:ext cx="3878263" cy="1547813"/>
              <a:chOff x="998" y="2667"/>
              <a:chExt cx="2443" cy="975"/>
            </a:xfrm>
          </p:grpSpPr>
          <p:sp>
            <p:nvSpPr>
              <p:cNvPr id="11268" name="矩形 3"/>
              <p:cNvSpPr>
                <a:spLocks noChangeArrowheads="1"/>
              </p:cNvSpPr>
              <p:nvPr/>
            </p:nvSpPr>
            <p:spPr bwMode="auto">
              <a:xfrm>
                <a:off x="998" y="2667"/>
                <a:ext cx="317" cy="975"/>
              </a:xfrm>
              <a:prstGeom prst="rect">
                <a:avLst/>
              </a:prstGeom>
              <a:noFill/>
              <a:ln w="9525">
                <a:solidFill>
                  <a:srgbClr val="000000"/>
                </a:solidFill>
                <a:round/>
              </a:ln>
              <a:effectLst/>
            </p:spPr>
            <p:txBody>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lnSpc>
                    <a:spcPts val="2400"/>
                  </a:lnSpc>
                </a:pPr>
                <a:r>
                  <a:rPr lang="zh-CN" altLang="en-US" sz="1600" b="0">
                    <a:solidFill>
                      <a:srgbClr val="2A2A39"/>
                    </a:solidFill>
                    <a:latin typeface="宋体" panose="02010600030101010101" pitchFamily="2" charset="-122"/>
                    <a:ea typeface="宋体" panose="02010600030101010101" pitchFamily="2" charset="-122"/>
                    <a:cs typeface="黑体" panose="02010609060101010101" pitchFamily="49" charset="-122"/>
                  </a:rPr>
                  <a:t>重庆大学</a:t>
                </a:r>
              </a:p>
            </p:txBody>
          </p:sp>
          <p:sp>
            <p:nvSpPr>
              <p:cNvPr id="11269" name="矩形 4"/>
              <p:cNvSpPr>
                <a:spLocks noChangeArrowheads="1"/>
              </p:cNvSpPr>
              <p:nvPr/>
            </p:nvSpPr>
            <p:spPr bwMode="auto">
              <a:xfrm>
                <a:off x="2857" y="3022"/>
                <a:ext cx="584" cy="249"/>
              </a:xfrm>
              <a:prstGeom prst="rect">
                <a:avLst/>
              </a:prstGeom>
              <a:noFill/>
              <a:ln w="9525">
                <a:solidFill>
                  <a:srgbClr val="000000"/>
                </a:solidFill>
                <a:round/>
              </a:ln>
              <a:effectLst/>
            </p:spPr>
            <p:txBody>
              <a:bodyPr/>
              <a:lstStyle/>
              <a:p>
                <a:pPr algn="r">
                  <a:lnSpc>
                    <a:spcPts val="3000"/>
                  </a:lnSpc>
                  <a:defRPr/>
                </a:pPr>
                <a:r>
                  <a:rPr lang="zh-CN" altLang="en-US" sz="1600" b="0" dirty="0">
                    <a:solidFill>
                      <a:schemeClr val="tx1">
                        <a:lumMod val="50000"/>
                      </a:schemeClr>
                    </a:solidFill>
                    <a:latin typeface="+mn-ea"/>
                    <a:ea typeface="+mn-ea"/>
                    <a:cs typeface="黑体" panose="02010609060101010101" pitchFamily="49" charset="-122"/>
                  </a:rPr>
                  <a:t>学院</a:t>
                </a:r>
              </a:p>
            </p:txBody>
          </p:sp>
          <p:sp>
            <p:nvSpPr>
              <p:cNvPr id="11270" name="矩形 5"/>
              <p:cNvSpPr>
                <a:spLocks noChangeArrowheads="1"/>
              </p:cNvSpPr>
              <p:nvPr/>
            </p:nvSpPr>
            <p:spPr bwMode="auto">
              <a:xfrm rot="2608449">
                <a:off x="2009" y="3116"/>
                <a:ext cx="296" cy="365"/>
              </a:xfrm>
              <a:prstGeom prst="rect">
                <a:avLst/>
              </a:prstGeom>
              <a:noFill/>
              <a:ln w="9525">
                <a:solidFill>
                  <a:srgbClr val="000000"/>
                </a:solidFill>
                <a:round/>
              </a:ln>
              <a:effectLst/>
            </p:spPr>
            <p:txBody>
              <a:bodyPr/>
              <a:lstStyle/>
              <a:p>
                <a:pPr algn="r">
                  <a:defRPr/>
                </a:pPr>
                <a:r>
                  <a:rPr lang="zh-CN" altLang="en-US" sz="1600" b="0" dirty="0">
                    <a:solidFill>
                      <a:schemeClr val="tx1">
                        <a:lumMod val="50000"/>
                      </a:schemeClr>
                    </a:solidFill>
                    <a:latin typeface="+mn-ea"/>
                    <a:ea typeface="+mn-ea"/>
                    <a:cs typeface="黑体" panose="02010609060101010101" pitchFamily="49" charset="-122"/>
                  </a:rPr>
                  <a:t>包括</a:t>
                </a:r>
              </a:p>
            </p:txBody>
          </p:sp>
          <p:cxnSp>
            <p:nvCxnSpPr>
              <p:cNvPr id="19480" name="直接连接符 6"/>
              <p:cNvCxnSpPr>
                <a:cxnSpLocks noChangeShapeType="1"/>
              </p:cNvCxnSpPr>
              <p:nvPr/>
            </p:nvCxnSpPr>
            <p:spPr bwMode="auto">
              <a:xfrm flipH="1" flipV="1">
                <a:off x="1338" y="3147"/>
                <a:ext cx="577" cy="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cxnSp>
            <p:nvCxnSpPr>
              <p:cNvPr id="19481" name="直接连接符 7"/>
              <p:cNvCxnSpPr>
                <a:cxnSpLocks noChangeShapeType="1"/>
                <a:stCxn id="11269" idx="1"/>
              </p:cNvCxnSpPr>
              <p:nvPr/>
            </p:nvCxnSpPr>
            <p:spPr bwMode="auto">
              <a:xfrm flipH="1">
                <a:off x="2389" y="3147"/>
                <a:ext cx="468" cy="106"/>
              </a:xfrm>
              <a:prstGeom prst="line">
                <a:avLst/>
              </a:prstGeom>
              <a:noFill/>
              <a:ln w="9525">
                <a:solidFill>
                  <a:schemeClr val="tx1"/>
                </a:solidFill>
                <a:round/>
              </a:ln>
              <a:extLst>
                <a:ext uri="{909E8E84-426E-40DD-AFC4-6F175D3DCCD1}">
                  <a14:hiddenFill xmlns:a14="http://schemas.microsoft.com/office/drawing/2010/main">
                    <a:noFill/>
                  </a14:hiddenFill>
                </a:ext>
              </a:extLst>
            </p:spPr>
          </p:cxnSp>
        </p:grpSp>
        <p:grpSp>
          <p:nvGrpSpPr>
            <p:cNvPr id="19474" name="Group 30"/>
            <p:cNvGrpSpPr/>
            <p:nvPr/>
          </p:nvGrpSpPr>
          <p:grpSpPr bwMode="auto">
            <a:xfrm>
              <a:off x="6059488" y="2682875"/>
              <a:ext cx="1741487" cy="1439863"/>
              <a:chOff x="4233" y="1460"/>
              <a:chExt cx="1082" cy="624"/>
            </a:xfrm>
          </p:grpSpPr>
          <p:sp>
            <p:nvSpPr>
              <p:cNvPr id="26" name="Rectangle 28"/>
              <p:cNvSpPr>
                <a:spLocks noChangeArrowheads="1"/>
              </p:cNvSpPr>
              <p:nvPr/>
            </p:nvSpPr>
            <p:spPr bwMode="auto">
              <a:xfrm>
                <a:off x="4249" y="1460"/>
                <a:ext cx="1066" cy="624"/>
              </a:xfrm>
              <a:prstGeom prst="rect">
                <a:avLst/>
              </a:prstGeom>
              <a:noFill/>
              <a:ln w="19050">
                <a:solidFill>
                  <a:schemeClr val="tx1"/>
                </a:solidFill>
                <a:miter lim="800000"/>
              </a:ln>
              <a:effectLst/>
            </p:spPr>
            <p:txBody>
              <a:bodyPr wrap="none" anchor="ct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r>
                  <a:rPr lang="zh-CN" altLang="en-US" b="0">
                    <a:solidFill>
                      <a:schemeClr val="tx1"/>
                    </a:solidFill>
                    <a:latin typeface="宋体" panose="02010600030101010101" pitchFamily="2" charset="-122"/>
                    <a:ea typeface="宋体" panose="02010600030101010101" pitchFamily="2" charset="-122"/>
                    <a:cs typeface="黑体" panose="02010609060101010101" pitchFamily="49" charset="-122"/>
                  </a:rPr>
                  <a:t>学院</a:t>
                </a:r>
              </a:p>
              <a:p>
                <a:r>
                  <a:rPr lang="zh-CN" altLang="en-US" b="0" u="sng">
                    <a:solidFill>
                      <a:schemeClr val="tx1"/>
                    </a:solidFill>
                    <a:latin typeface="宋体" panose="02010600030101010101" pitchFamily="2" charset="-122"/>
                    <a:ea typeface="宋体" panose="02010600030101010101" pitchFamily="2" charset="-122"/>
                    <a:cs typeface="黑体" panose="02010609060101010101" pitchFamily="49" charset="-122"/>
                  </a:rPr>
                  <a:t>学院名称</a:t>
                </a:r>
              </a:p>
              <a:p>
                <a:r>
                  <a:rPr lang="zh-CN" altLang="en-US" b="0">
                    <a:solidFill>
                      <a:schemeClr val="tx1"/>
                    </a:solidFill>
                    <a:latin typeface="宋体" panose="02010600030101010101" pitchFamily="2" charset="-122"/>
                    <a:ea typeface="宋体" panose="02010600030101010101" pitchFamily="2" charset="-122"/>
                    <a:cs typeface="黑体" panose="02010609060101010101" pitchFamily="49" charset="-122"/>
                  </a:rPr>
                  <a:t>地址</a:t>
                </a:r>
              </a:p>
              <a:p>
                <a:r>
                  <a:rPr lang="zh-CN" altLang="en-US" b="0">
                    <a:solidFill>
                      <a:schemeClr val="tx1"/>
                    </a:solidFill>
                    <a:latin typeface="宋体" panose="02010600030101010101" pitchFamily="2" charset="-122"/>
                    <a:ea typeface="宋体" panose="02010600030101010101" pitchFamily="2" charset="-122"/>
                    <a:cs typeface="黑体" panose="02010609060101010101" pitchFamily="49" charset="-122"/>
                  </a:rPr>
                  <a:t>成立时间</a:t>
                </a:r>
              </a:p>
            </p:txBody>
          </p:sp>
          <p:sp>
            <p:nvSpPr>
              <p:cNvPr id="27" name="Line 29"/>
              <p:cNvSpPr>
                <a:spLocks noChangeShapeType="1"/>
              </p:cNvSpPr>
              <p:nvPr/>
            </p:nvSpPr>
            <p:spPr bwMode="auto">
              <a:xfrm>
                <a:off x="4233" y="1652"/>
                <a:ext cx="1081" cy="0"/>
              </a:xfrm>
              <a:prstGeom prst="line">
                <a:avLst/>
              </a:prstGeom>
              <a:noFill/>
              <a:ln w="12700">
                <a:solidFill>
                  <a:schemeClr val="tx1"/>
                </a:solidFill>
                <a:round/>
              </a:ln>
              <a:effectLst/>
            </p:spPr>
            <p:txBody>
              <a:bodyPr/>
              <a:lstStyle/>
              <a:p>
                <a:pPr algn="r">
                  <a:defRPr/>
                </a:pPr>
                <a:endParaRPr lang="zh-CN" altLang="en-US" b="0">
                  <a:latin typeface="+mn-ea"/>
                  <a:ea typeface="+mn-ea"/>
                  <a:cs typeface="黑体" panose="02010609060101010101" pitchFamily="49" charset="-122"/>
                </a:endParaRPr>
              </a:p>
            </p:txBody>
          </p:sp>
        </p:grpSp>
      </p:grpSp>
      <p:grpSp>
        <p:nvGrpSpPr>
          <p:cNvPr id="5" name="组 4"/>
          <p:cNvGrpSpPr/>
          <p:nvPr/>
        </p:nvGrpSpPr>
        <p:grpSpPr bwMode="auto">
          <a:xfrm>
            <a:off x="714375" y="5537200"/>
            <a:ext cx="7231063" cy="881063"/>
            <a:chOff x="855167" y="5537786"/>
            <a:chExt cx="7230813" cy="880336"/>
          </a:xfrm>
        </p:grpSpPr>
        <p:grpSp>
          <p:nvGrpSpPr>
            <p:cNvPr id="19463" name="组 9"/>
            <p:cNvGrpSpPr/>
            <p:nvPr/>
          </p:nvGrpSpPr>
          <p:grpSpPr bwMode="auto">
            <a:xfrm>
              <a:off x="2646544" y="5548145"/>
              <a:ext cx="1371983" cy="869977"/>
              <a:chOff x="1694319" y="5588002"/>
              <a:chExt cx="1371824" cy="870857"/>
            </a:xfrm>
          </p:grpSpPr>
          <p:sp>
            <p:nvSpPr>
              <p:cNvPr id="11" name="矩形 4"/>
              <p:cNvSpPr>
                <a:spLocks noChangeArrowheads="1"/>
              </p:cNvSpPr>
              <p:nvPr/>
            </p:nvSpPr>
            <p:spPr bwMode="auto">
              <a:xfrm>
                <a:off x="1693580" y="5588747"/>
                <a:ext cx="1355521" cy="870112"/>
              </a:xfrm>
              <a:prstGeom prst="rect">
                <a:avLst/>
              </a:prstGeom>
              <a:noFill/>
              <a:ln w="9525">
                <a:solidFill>
                  <a:srgbClr val="000000"/>
                </a:solidFill>
                <a:round/>
              </a:ln>
              <a:effectLst/>
            </p:spPr>
            <p:txBody>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nSpc>
                    <a:spcPts val="2000"/>
                  </a:lnSpc>
                </a:pP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目录</a:t>
                </a:r>
                <a:endParaRPr lang="en-US" altLang="zh-CN" sz="1800" b="0">
                  <a:solidFill>
                    <a:srgbClr val="2A2A39"/>
                  </a:solidFill>
                  <a:latin typeface="宋体" panose="02010600030101010101" pitchFamily="2" charset="-122"/>
                  <a:ea typeface="宋体" panose="02010600030101010101" pitchFamily="2" charset="-122"/>
                  <a:cs typeface="黑体" panose="02010609060101010101" pitchFamily="49" charset="-122"/>
                </a:endParaRPr>
              </a:p>
              <a:p>
                <a:pPr>
                  <a:lnSpc>
                    <a:spcPts val="2000"/>
                  </a:lnSpc>
                </a:pPr>
                <a:r>
                  <a:rPr lang="zh-CN" altLang="en-US" sz="1800" b="0" u="sng">
                    <a:solidFill>
                      <a:srgbClr val="2A2A39"/>
                    </a:solidFill>
                    <a:latin typeface="宋体" panose="02010600030101010101" pitchFamily="2" charset="-122"/>
                    <a:ea typeface="宋体" panose="02010600030101010101" pitchFamily="2" charset="-122"/>
                    <a:cs typeface="黑体" panose="02010609060101010101" pitchFamily="49" charset="-122"/>
                  </a:rPr>
                  <a:t>上级目录</a:t>
                </a:r>
                <a:endParaRPr lang="en-US" altLang="zh-CN" sz="1800" b="0" u="sng">
                  <a:solidFill>
                    <a:srgbClr val="2A2A39"/>
                  </a:solidFill>
                  <a:latin typeface="宋体" panose="02010600030101010101" pitchFamily="2" charset="-122"/>
                  <a:ea typeface="宋体" panose="02010600030101010101" pitchFamily="2" charset="-122"/>
                  <a:cs typeface="黑体" panose="02010609060101010101" pitchFamily="49" charset="-122"/>
                </a:endParaRPr>
              </a:p>
              <a:p>
                <a:pPr>
                  <a:lnSpc>
                    <a:spcPts val="2000"/>
                  </a:lnSpc>
                </a:pP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下级目录</a:t>
                </a:r>
              </a:p>
            </p:txBody>
          </p:sp>
          <p:cxnSp>
            <p:nvCxnSpPr>
              <p:cNvPr id="19472" name="直接连接符 7"/>
              <p:cNvCxnSpPr>
                <a:cxnSpLocks noChangeShapeType="1"/>
              </p:cNvCxnSpPr>
              <p:nvPr/>
            </p:nvCxnSpPr>
            <p:spPr bwMode="auto">
              <a:xfrm flipH="1">
                <a:off x="1698342" y="5879313"/>
                <a:ext cx="1368220" cy="14291"/>
              </a:xfrm>
              <a:prstGeom prst="line">
                <a:avLst/>
              </a:prstGeom>
              <a:noFill/>
              <a:ln w="9525">
                <a:solidFill>
                  <a:schemeClr val="tx1"/>
                </a:solidFill>
                <a:round/>
              </a:ln>
              <a:extLst>
                <a:ext uri="{909E8E84-426E-40DD-AFC4-6F175D3DCCD1}">
                  <a14:hiddenFill xmlns:a14="http://schemas.microsoft.com/office/drawing/2010/main">
                    <a:noFill/>
                  </a14:hiddenFill>
                </a:ext>
              </a:extLst>
            </p:spPr>
          </p:cxnSp>
        </p:grpSp>
        <p:grpSp>
          <p:nvGrpSpPr>
            <p:cNvPr id="19464" name="组 13"/>
            <p:cNvGrpSpPr/>
            <p:nvPr/>
          </p:nvGrpSpPr>
          <p:grpSpPr bwMode="auto">
            <a:xfrm>
              <a:off x="4653184" y="5542158"/>
              <a:ext cx="1367670" cy="869977"/>
              <a:chOff x="4772032" y="5649687"/>
              <a:chExt cx="1367511" cy="870857"/>
            </a:xfrm>
          </p:grpSpPr>
          <p:sp>
            <p:nvSpPr>
              <p:cNvPr id="12" name="矩形 4"/>
              <p:cNvSpPr>
                <a:spLocks noChangeArrowheads="1"/>
              </p:cNvSpPr>
              <p:nvPr/>
            </p:nvSpPr>
            <p:spPr bwMode="auto">
              <a:xfrm>
                <a:off x="4787057" y="5650074"/>
                <a:ext cx="1352346" cy="870112"/>
              </a:xfrm>
              <a:prstGeom prst="rect">
                <a:avLst/>
              </a:prstGeom>
              <a:noFill/>
              <a:ln w="9525">
                <a:solidFill>
                  <a:srgbClr val="000000"/>
                </a:solidFill>
                <a:round/>
              </a:ln>
              <a:effectLst/>
            </p:spPr>
            <p:txBody>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nSpc>
                    <a:spcPts val="2000"/>
                  </a:lnSpc>
                </a:pP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党组织</a:t>
                </a:r>
                <a:endParaRPr lang="en-US" altLang="zh-CN" sz="1800" b="0">
                  <a:solidFill>
                    <a:srgbClr val="2A2A39"/>
                  </a:solidFill>
                  <a:latin typeface="宋体" panose="02010600030101010101" pitchFamily="2" charset="-122"/>
                  <a:ea typeface="宋体" panose="02010600030101010101" pitchFamily="2" charset="-122"/>
                  <a:cs typeface="黑体" panose="02010609060101010101" pitchFamily="49" charset="-122"/>
                </a:endParaRPr>
              </a:p>
              <a:p>
                <a:pPr>
                  <a:lnSpc>
                    <a:spcPts val="2000"/>
                  </a:lnSpc>
                </a:pPr>
                <a:r>
                  <a:rPr lang="zh-CN" altLang="en-US" sz="1800" b="0" u="sng">
                    <a:solidFill>
                      <a:srgbClr val="2A2A39"/>
                    </a:solidFill>
                    <a:latin typeface="宋体" panose="02010600030101010101" pitchFamily="2" charset="-122"/>
                    <a:ea typeface="宋体" panose="02010600030101010101" pitchFamily="2" charset="-122"/>
                    <a:cs typeface="黑体" panose="02010609060101010101" pitchFamily="49" charset="-122"/>
                  </a:rPr>
                  <a:t>上级组织</a:t>
                </a:r>
                <a:endParaRPr lang="en-US" altLang="zh-CN" sz="1800" b="0" u="sng">
                  <a:solidFill>
                    <a:srgbClr val="2A2A39"/>
                  </a:solidFill>
                  <a:latin typeface="宋体" panose="02010600030101010101" pitchFamily="2" charset="-122"/>
                  <a:ea typeface="宋体" panose="02010600030101010101" pitchFamily="2" charset="-122"/>
                  <a:cs typeface="黑体" panose="02010609060101010101" pitchFamily="49" charset="-122"/>
                </a:endParaRPr>
              </a:p>
              <a:p>
                <a:pPr>
                  <a:lnSpc>
                    <a:spcPts val="2000"/>
                  </a:lnSpc>
                </a:pP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下级组织</a:t>
                </a:r>
              </a:p>
            </p:txBody>
          </p:sp>
          <p:cxnSp>
            <p:nvCxnSpPr>
              <p:cNvPr id="19470" name="直接连接符 7"/>
              <p:cNvCxnSpPr>
                <a:cxnSpLocks noChangeShapeType="1"/>
              </p:cNvCxnSpPr>
              <p:nvPr/>
            </p:nvCxnSpPr>
            <p:spPr bwMode="auto">
              <a:xfrm flipH="1">
                <a:off x="4772772" y="5940640"/>
                <a:ext cx="1366631" cy="14291"/>
              </a:xfrm>
              <a:prstGeom prst="line">
                <a:avLst/>
              </a:prstGeom>
              <a:noFill/>
              <a:ln w="9525">
                <a:solidFill>
                  <a:schemeClr val="tx1"/>
                </a:solidFill>
                <a:round/>
              </a:ln>
              <a:extLst>
                <a:ext uri="{909E8E84-426E-40DD-AFC4-6F175D3DCCD1}">
                  <a14:hiddenFill xmlns:a14="http://schemas.microsoft.com/office/drawing/2010/main">
                    <a:noFill/>
                  </a14:hiddenFill>
                </a:ext>
              </a:extLst>
            </p:spPr>
          </p:cxnSp>
        </p:grpSp>
        <p:sp>
          <p:nvSpPr>
            <p:cNvPr id="15" name="矩形 14"/>
            <p:cNvSpPr/>
            <p:nvPr/>
          </p:nvSpPr>
          <p:spPr bwMode="auto">
            <a:xfrm>
              <a:off x="855167" y="5783646"/>
              <a:ext cx="1466799" cy="399720"/>
            </a:xfrm>
            <a:prstGeom prst="rect">
              <a:avLst/>
            </a:prstGeom>
          </p:spPr>
          <p:txBody>
            <a:bodyPr wrap="none">
              <a:spAutoFit/>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b="0">
                  <a:solidFill>
                    <a:srgbClr val="800000"/>
                  </a:solidFill>
                  <a:latin typeface="宋体" panose="02010600030101010101" pitchFamily="2" charset="-122"/>
                  <a:sym typeface="Wingdings" panose="05000000000000000000" pitchFamily="2" charset="2"/>
                </a:rPr>
                <a:t>递归表示：</a:t>
              </a:r>
              <a:endParaRPr lang="zh-CN" altLang="en-US">
                <a:solidFill>
                  <a:srgbClr val="800000"/>
                </a:solidFill>
              </a:endParaRPr>
            </a:p>
          </p:txBody>
        </p:sp>
        <p:grpSp>
          <p:nvGrpSpPr>
            <p:cNvPr id="19466" name="组 3"/>
            <p:cNvGrpSpPr/>
            <p:nvPr/>
          </p:nvGrpSpPr>
          <p:grpSpPr bwMode="auto">
            <a:xfrm>
              <a:off x="6717555" y="5537786"/>
              <a:ext cx="1368425" cy="869950"/>
              <a:chOff x="6717555" y="5537786"/>
              <a:chExt cx="1368425" cy="869950"/>
            </a:xfrm>
          </p:grpSpPr>
          <p:sp>
            <p:nvSpPr>
              <p:cNvPr id="25" name="矩形 4"/>
              <p:cNvSpPr>
                <a:spLocks noChangeArrowheads="1"/>
              </p:cNvSpPr>
              <p:nvPr/>
            </p:nvSpPr>
            <p:spPr bwMode="auto">
              <a:xfrm>
                <a:off x="6731889" y="5537786"/>
                <a:ext cx="1354091" cy="869233"/>
              </a:xfrm>
              <a:prstGeom prst="rect">
                <a:avLst/>
              </a:prstGeom>
              <a:noFill/>
              <a:ln w="9525">
                <a:solidFill>
                  <a:srgbClr val="000000"/>
                </a:solidFill>
                <a:round/>
              </a:ln>
              <a:effectLst/>
            </p:spPr>
            <p:txBody>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nSpc>
                    <a:spcPts val="2000"/>
                  </a:lnSpc>
                </a:pP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汽车组成</a:t>
                </a:r>
                <a:r>
                  <a:rPr lang="zh-CN" altLang="en-US" sz="1800" b="0" u="sng">
                    <a:solidFill>
                      <a:srgbClr val="2A2A39"/>
                    </a:solidFill>
                    <a:latin typeface="宋体" panose="02010600030101010101" pitchFamily="2" charset="-122"/>
                    <a:ea typeface="宋体" panose="02010600030101010101" pitchFamily="2" charset="-122"/>
                    <a:cs typeface="黑体" panose="02010609060101010101" pitchFamily="49" charset="-122"/>
                  </a:rPr>
                  <a:t>零部件名</a:t>
                </a:r>
                <a:endParaRPr lang="en-US" altLang="zh-CN" sz="1800" b="0" u="sng">
                  <a:solidFill>
                    <a:srgbClr val="2A2A39"/>
                  </a:solidFill>
                  <a:latin typeface="宋体" panose="02010600030101010101" pitchFamily="2" charset="-122"/>
                  <a:ea typeface="宋体" panose="02010600030101010101" pitchFamily="2" charset="-122"/>
                  <a:cs typeface="黑体" panose="02010609060101010101" pitchFamily="49" charset="-122"/>
                </a:endParaRPr>
              </a:p>
              <a:p>
                <a:pPr>
                  <a:lnSpc>
                    <a:spcPts val="2000"/>
                  </a:lnSpc>
                </a:pP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组成部件</a:t>
                </a:r>
              </a:p>
            </p:txBody>
          </p:sp>
          <p:cxnSp>
            <p:nvCxnSpPr>
              <p:cNvPr id="19468" name="直接连接符 7"/>
              <p:cNvCxnSpPr>
                <a:cxnSpLocks noChangeShapeType="1"/>
              </p:cNvCxnSpPr>
              <p:nvPr/>
            </p:nvCxnSpPr>
            <p:spPr bwMode="auto">
              <a:xfrm flipH="1">
                <a:off x="6717602" y="5828059"/>
                <a:ext cx="1368378" cy="14275"/>
              </a:xfrm>
              <a:prstGeom prst="line">
                <a:avLst/>
              </a:prstGeom>
              <a:noFill/>
              <a:ln w="9525">
                <a:solidFill>
                  <a:schemeClr val="tx1"/>
                </a:solidFill>
                <a:round/>
              </a:ln>
              <a:extLst>
                <a:ext uri="{909E8E84-426E-40DD-AFC4-6F175D3DCCD1}">
                  <a14:hiddenFill xmlns:a14="http://schemas.microsoft.com/office/drawing/2010/main">
                    <a:noFill/>
                  </a14:hiddenFill>
                </a:ext>
              </a:ex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blinds(horizontal)">
                                      <p:cBhvr>
                                        <p:cTn id="7" dur="500"/>
                                        <p:tgtEl>
                                          <p:spTgt spid="112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linds(horizontal)">
                                      <p:cBhvr>
                                        <p:cTn id="15" dur="500"/>
                                        <p:tgtEl>
                                          <p:spTgt spid="2">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linds(horizontal)">
                                      <p:cBhvr>
                                        <p:cTn id="18" dur="500"/>
                                        <p:tgtEl>
                                          <p:spTgt spid="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linds(horizontal)">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468313" y="762000"/>
            <a:ext cx="7772400" cy="633413"/>
          </a:xfrm>
        </p:spPr>
        <p:txBody>
          <a:bodyPr/>
          <a:lstStyle/>
          <a:p>
            <a:r>
              <a:rPr kumimoji="0" lang="zh-CN" altLang="en-US" sz="2400" b="1">
                <a:latin typeface="黑体" panose="02010609060101010101" pitchFamily="49" charset="-122"/>
                <a:ea typeface="黑体" panose="02010609060101010101" pitchFamily="49" charset="-122"/>
              </a:rPr>
              <a:t>案例</a:t>
            </a:r>
            <a:r>
              <a:rPr kumimoji="0" lang="en-US" altLang="zh-CN" sz="2400" b="1">
                <a:latin typeface="黑体" panose="02010609060101010101" pitchFamily="49" charset="-122"/>
                <a:ea typeface="黑体" panose="02010609060101010101" pitchFamily="49" charset="-122"/>
              </a:rPr>
              <a:t>2</a:t>
            </a:r>
            <a:r>
              <a:rPr kumimoji="0" lang="zh-CN" altLang="en-US" sz="2400" b="1">
                <a:latin typeface="黑体" panose="02010609060101010101" pitchFamily="49" charset="-122"/>
                <a:ea typeface="黑体" panose="02010609060101010101" pitchFamily="49" charset="-122"/>
              </a:rPr>
              <a:t>：学生成绩的表示</a:t>
            </a:r>
          </a:p>
        </p:txBody>
      </p:sp>
      <p:sp>
        <p:nvSpPr>
          <p:cNvPr id="20482" name="内容占位符 2"/>
          <p:cNvSpPr>
            <a:spLocks noGrp="1"/>
          </p:cNvSpPr>
          <p:nvPr>
            <p:ph idx="1"/>
          </p:nvPr>
        </p:nvSpPr>
        <p:spPr>
          <a:xfrm>
            <a:off x="576263" y="1428750"/>
            <a:ext cx="7772400" cy="2082800"/>
          </a:xfrm>
        </p:spPr>
        <p:txBody>
          <a:bodyPr/>
          <a:lstStyle/>
          <a:p>
            <a:pPr marL="0" indent="0">
              <a:buFontTx/>
              <a:buNone/>
            </a:pPr>
            <a:r>
              <a:rPr kumimoji="0" lang="zh-CN" altLang="en-US" sz="2000" b="1"/>
              <a:t>假设：</a:t>
            </a:r>
            <a:endParaRPr kumimoji="0" lang="en-US" altLang="zh-CN" sz="2000" b="1"/>
          </a:p>
          <a:p>
            <a:pPr marL="0" indent="0"/>
            <a:r>
              <a:rPr kumimoji="0" lang="zh-CN" altLang="en-US" sz="2000"/>
              <a:t>每个学生，都有自己的姓名、学号</a:t>
            </a:r>
            <a:endParaRPr kumimoji="0" lang="en-US" altLang="zh-CN" sz="2000"/>
          </a:p>
          <a:p>
            <a:pPr marL="0" indent="0"/>
            <a:r>
              <a:rPr kumimoji="0" lang="zh-CN" altLang="en-US" sz="2000"/>
              <a:t>每一门课程，都有课程名称、课程编号</a:t>
            </a:r>
            <a:endParaRPr kumimoji="0" lang="en-US" altLang="zh-CN" sz="2000"/>
          </a:p>
          <a:p>
            <a:pPr marL="0" indent="0"/>
            <a:r>
              <a:rPr kumimoji="0" lang="zh-CN" altLang="en-US" sz="2000"/>
              <a:t>每一个学生的每一门课程都有</a:t>
            </a:r>
            <a:r>
              <a:rPr kumimoji="0" lang="zh-CN" altLang="en-US" sz="2000">
                <a:solidFill>
                  <a:srgbClr val="0066FF"/>
                </a:solidFill>
              </a:rPr>
              <a:t>成绩</a:t>
            </a:r>
            <a:endParaRPr kumimoji="0" lang="en-US" altLang="zh-CN" sz="2000">
              <a:solidFill>
                <a:srgbClr val="0066FF"/>
              </a:solidFill>
            </a:endParaRPr>
          </a:p>
          <a:p>
            <a:pPr marL="0" indent="0"/>
            <a:r>
              <a:rPr kumimoji="0" lang="zh-CN" altLang="en-US" sz="2000" b="1">
                <a:solidFill>
                  <a:srgbClr val="2A2A39"/>
                </a:solidFill>
                <a:ea typeface="黑体" panose="02010609060101010101" pitchFamily="49" charset="-122"/>
              </a:rPr>
              <a:t>并假设已设计如下的</a:t>
            </a:r>
            <a:r>
              <a:rPr kumimoji="0" lang="en-US" altLang="zh-CN" sz="2000" b="1">
                <a:solidFill>
                  <a:srgbClr val="2A2A39"/>
                </a:solidFill>
                <a:ea typeface="黑体" panose="02010609060101010101" pitchFamily="49" charset="-122"/>
              </a:rPr>
              <a:t>E-R</a:t>
            </a:r>
            <a:r>
              <a:rPr kumimoji="0" lang="zh-CN" altLang="en-US" sz="2000" b="1">
                <a:solidFill>
                  <a:srgbClr val="2A2A39"/>
                </a:solidFill>
                <a:ea typeface="黑体" panose="02010609060101010101" pitchFamily="49" charset="-122"/>
              </a:rPr>
              <a:t>图</a:t>
            </a:r>
            <a:endParaRPr kumimoji="0" lang="zh-CN" altLang="en-US" sz="2000">
              <a:solidFill>
                <a:srgbClr val="2A2A39"/>
              </a:solidFill>
            </a:endParaRPr>
          </a:p>
        </p:txBody>
      </p:sp>
      <p:sp>
        <p:nvSpPr>
          <p:cNvPr id="20483" name="Rectangle 7"/>
          <p:cNvSpPr>
            <a:spLocks noChangeArrowheads="1"/>
          </p:cNvSpPr>
          <p:nvPr/>
        </p:nvSpPr>
        <p:spPr bwMode="auto">
          <a:xfrm>
            <a:off x="611188" y="165100"/>
            <a:ext cx="4321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800">
                <a:solidFill>
                  <a:srgbClr val="800000"/>
                </a:solidFill>
                <a:latin typeface="黑体" panose="02010609060101010101" pitchFamily="49" charset="-122"/>
                <a:ea typeface="黑体" panose="02010609060101010101" pitchFamily="49" charset="-122"/>
              </a:rPr>
              <a:t>1.2 </a:t>
            </a:r>
            <a:r>
              <a:rPr kumimoji="0" lang="zh-CN" altLang="en-US" sz="2800">
                <a:solidFill>
                  <a:srgbClr val="800000"/>
                </a:solidFill>
                <a:latin typeface="黑体" panose="02010609060101010101" pitchFamily="49" charset="-122"/>
                <a:ea typeface="黑体" panose="02010609060101010101" pitchFamily="49" charset="-122"/>
              </a:rPr>
              <a:t>确定属性的位置</a:t>
            </a:r>
          </a:p>
        </p:txBody>
      </p:sp>
      <p:sp>
        <p:nvSpPr>
          <p:cNvPr id="20484" name="矩形 1"/>
          <p:cNvSpPr>
            <a:spLocks noChangeArrowheads="1"/>
          </p:cNvSpPr>
          <p:nvPr/>
        </p:nvSpPr>
        <p:spPr bwMode="auto">
          <a:xfrm>
            <a:off x="5918200" y="107950"/>
            <a:ext cx="3005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428E5B"/>
                </a:solidFill>
                <a:latin typeface="黑体" panose="02010609060101010101" pitchFamily="49" charset="-122"/>
                <a:ea typeface="黑体" panose="02010609060101010101" pitchFamily="49" charset="-122"/>
              </a:rPr>
              <a:t>一</a:t>
            </a:r>
            <a:r>
              <a:rPr kumimoji="0" lang="en-US" altLang="zh-CN" sz="2000">
                <a:solidFill>
                  <a:srgbClr val="428E5B"/>
                </a:solidFill>
                <a:latin typeface="黑体" panose="02010609060101010101" pitchFamily="49" charset="-122"/>
                <a:ea typeface="黑体" panose="02010609060101010101" pitchFamily="49" charset="-122"/>
              </a:rPr>
              <a:t> E-R</a:t>
            </a:r>
            <a:r>
              <a:rPr kumimoji="0" lang="zh-CN" altLang="en-US" sz="2000">
                <a:solidFill>
                  <a:srgbClr val="428E5B"/>
                </a:solidFill>
                <a:latin typeface="黑体" panose="02010609060101010101" pitchFamily="49" charset="-122"/>
                <a:ea typeface="黑体" panose="02010609060101010101" pitchFamily="49" charset="-122"/>
              </a:rPr>
              <a:t>模型设计注意问题</a:t>
            </a:r>
            <a:endParaRPr kumimoji="0" lang="en-US" altLang="zh-CN" sz="2000">
              <a:solidFill>
                <a:srgbClr val="428E5B"/>
              </a:solidFill>
              <a:latin typeface="黑体" panose="02010609060101010101" pitchFamily="49" charset="-122"/>
              <a:ea typeface="黑体" panose="02010609060101010101" pitchFamily="49" charset="-122"/>
            </a:endParaRPr>
          </a:p>
        </p:txBody>
      </p:sp>
      <p:grpSp>
        <p:nvGrpSpPr>
          <p:cNvPr id="20485" name="Group 20"/>
          <p:cNvGrpSpPr/>
          <p:nvPr/>
        </p:nvGrpSpPr>
        <p:grpSpPr bwMode="auto">
          <a:xfrm>
            <a:off x="965200" y="3481388"/>
            <a:ext cx="6575425" cy="2586037"/>
            <a:chOff x="529" y="1363"/>
            <a:chExt cx="4500" cy="1883"/>
          </a:xfrm>
        </p:grpSpPr>
        <p:sp>
          <p:nvSpPr>
            <p:cNvPr id="8" name="矩形 2"/>
            <p:cNvSpPr>
              <a:spLocks noChangeArrowheads="1"/>
            </p:cNvSpPr>
            <p:nvPr/>
          </p:nvSpPr>
          <p:spPr bwMode="auto">
            <a:xfrm>
              <a:off x="869" y="2043"/>
              <a:ext cx="703" cy="318"/>
            </a:xfrm>
            <a:prstGeom prst="rect">
              <a:avLst/>
            </a:prstGeom>
            <a:noFill/>
            <a:ln w="9525">
              <a:solidFill>
                <a:srgbClr val="000000"/>
              </a:solidFill>
              <a:round/>
            </a:ln>
            <a:effectLst/>
          </p:spPr>
          <p:txBody>
            <a:bodyPr anchor="ctr" anchorCtr="1"/>
            <a:lstStyle/>
            <a:p>
              <a:pPr algn="r">
                <a:defRPr/>
              </a:pPr>
              <a:r>
                <a:rPr lang="zh-CN" altLang="en-US" sz="1800" b="0">
                  <a:solidFill>
                    <a:schemeClr val="tx1">
                      <a:lumMod val="50000"/>
                    </a:schemeClr>
                  </a:solidFill>
                  <a:latin typeface="+mn-ea"/>
                  <a:ea typeface="+mn-ea"/>
                  <a:cs typeface="黑体" panose="02010609060101010101" pitchFamily="49" charset="-122"/>
                </a:rPr>
                <a:t>学生</a:t>
              </a:r>
            </a:p>
          </p:txBody>
        </p:sp>
        <p:sp>
          <p:nvSpPr>
            <p:cNvPr id="9" name="矩形 5"/>
            <p:cNvSpPr>
              <a:spLocks noChangeArrowheads="1"/>
            </p:cNvSpPr>
            <p:nvPr/>
          </p:nvSpPr>
          <p:spPr bwMode="auto">
            <a:xfrm>
              <a:off x="3454" y="2021"/>
              <a:ext cx="703" cy="317"/>
            </a:xfrm>
            <a:prstGeom prst="rect">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课程</a:t>
              </a:r>
            </a:p>
          </p:txBody>
        </p:sp>
        <p:sp>
          <p:nvSpPr>
            <p:cNvPr id="10" name="菱形 6"/>
            <p:cNvSpPr>
              <a:spLocks noChangeArrowheads="1"/>
            </p:cNvSpPr>
            <p:nvPr/>
          </p:nvSpPr>
          <p:spPr bwMode="auto">
            <a:xfrm>
              <a:off x="2152" y="1885"/>
              <a:ext cx="879" cy="608"/>
            </a:xfrm>
            <a:prstGeom prst="diamond">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600" b="0">
                  <a:solidFill>
                    <a:srgbClr val="2A2A39"/>
                  </a:solidFill>
                  <a:latin typeface="宋体" panose="02010600030101010101" pitchFamily="2" charset="-122"/>
                  <a:ea typeface="宋体" panose="02010600030101010101" pitchFamily="2" charset="-122"/>
                  <a:cs typeface="黑体" panose="02010609060101010101" pitchFamily="49" charset="-122"/>
                </a:rPr>
                <a:t>学习</a:t>
              </a:r>
            </a:p>
          </p:txBody>
        </p:sp>
        <p:cxnSp>
          <p:nvCxnSpPr>
            <p:cNvPr id="20490" name="直接连接符 8"/>
            <p:cNvCxnSpPr>
              <a:cxnSpLocks noChangeShapeType="1"/>
              <a:stCxn id="8" idx="3"/>
              <a:endCxn id="10" idx="1"/>
            </p:cNvCxnSpPr>
            <p:nvPr/>
          </p:nvCxnSpPr>
          <p:spPr bwMode="auto">
            <a:xfrm flipV="1">
              <a:off x="1572" y="2191"/>
              <a:ext cx="580" cy="14"/>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0491" name="直接连接符 11"/>
            <p:cNvCxnSpPr>
              <a:cxnSpLocks noChangeShapeType="1"/>
              <a:endCxn id="9" idx="1"/>
            </p:cNvCxnSpPr>
            <p:nvPr/>
          </p:nvCxnSpPr>
          <p:spPr bwMode="auto">
            <a:xfrm flipV="1">
              <a:off x="3001" y="2180"/>
              <a:ext cx="453" cy="9"/>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3" name="椭圆 10"/>
            <p:cNvSpPr>
              <a:spLocks noChangeArrowheads="1"/>
            </p:cNvSpPr>
            <p:nvPr/>
          </p:nvSpPr>
          <p:spPr bwMode="auto">
            <a:xfrm>
              <a:off x="529" y="1386"/>
              <a:ext cx="634" cy="295"/>
            </a:xfrm>
            <a:prstGeom prst="ellipse">
              <a:avLst/>
            </a:prstGeom>
            <a:noFill/>
            <a:ln w="9525">
              <a:solidFill>
                <a:srgbClr val="000000"/>
              </a:solidFill>
              <a:round/>
            </a:ln>
            <a:effectLst/>
          </p:spPr>
          <p:txBody>
            <a:bodyPr anchor="ctr" anchorCtr="1"/>
            <a:lstStyle/>
            <a:p>
              <a:pPr algn="r">
                <a:defRPr/>
              </a:pPr>
              <a:r>
                <a:rPr lang="zh-CN" altLang="en-US" sz="1600" b="0">
                  <a:solidFill>
                    <a:schemeClr val="tx1">
                      <a:lumMod val="50000"/>
                    </a:schemeClr>
                  </a:solidFill>
                  <a:latin typeface="+mn-ea"/>
                  <a:ea typeface="+mn-ea"/>
                  <a:cs typeface="黑体" panose="02010609060101010101" pitchFamily="49" charset="-122"/>
                </a:rPr>
                <a:t>姓名</a:t>
              </a:r>
            </a:p>
          </p:txBody>
        </p:sp>
        <p:sp>
          <p:nvSpPr>
            <p:cNvPr id="14" name="椭圆 14"/>
            <p:cNvSpPr>
              <a:spLocks noChangeArrowheads="1"/>
            </p:cNvSpPr>
            <p:nvPr/>
          </p:nvSpPr>
          <p:spPr bwMode="auto">
            <a:xfrm>
              <a:off x="625" y="2951"/>
              <a:ext cx="640" cy="295"/>
            </a:xfrm>
            <a:prstGeom prst="ellipse">
              <a:avLst/>
            </a:prstGeom>
            <a:noFill/>
            <a:ln w="9525">
              <a:solidFill>
                <a:srgbClr val="000000"/>
              </a:solidFill>
              <a:round/>
            </a:ln>
            <a:effectLst/>
          </p:spPr>
          <p:txBody>
            <a:bodyPr anchor="ctr" anchorCtr="1"/>
            <a:lstStyle/>
            <a:p>
              <a:pPr algn="r">
                <a:defRPr/>
              </a:pPr>
              <a:r>
                <a:rPr lang="zh-CN" altLang="en-US" sz="1600" b="0" u="sng" dirty="0">
                  <a:solidFill>
                    <a:schemeClr val="tx1">
                      <a:lumMod val="50000"/>
                    </a:schemeClr>
                  </a:solidFill>
                  <a:latin typeface="+mn-ea"/>
                  <a:ea typeface="+mn-ea"/>
                  <a:cs typeface="黑体" panose="02010609060101010101" pitchFamily="49" charset="-122"/>
                </a:rPr>
                <a:t>学号</a:t>
              </a:r>
            </a:p>
          </p:txBody>
        </p:sp>
        <p:cxnSp>
          <p:nvCxnSpPr>
            <p:cNvPr id="20494" name="直接连接符 15"/>
            <p:cNvCxnSpPr>
              <a:cxnSpLocks noChangeShapeType="1"/>
              <a:stCxn id="13" idx="4"/>
              <a:endCxn id="8" idx="0"/>
            </p:cNvCxnSpPr>
            <p:nvPr/>
          </p:nvCxnSpPr>
          <p:spPr bwMode="auto">
            <a:xfrm>
              <a:off x="846" y="1681"/>
              <a:ext cx="374" cy="362"/>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0495" name="直接连接符 18"/>
            <p:cNvCxnSpPr>
              <a:cxnSpLocks noChangeShapeType="1"/>
              <a:stCxn id="8" idx="2"/>
            </p:cNvCxnSpPr>
            <p:nvPr/>
          </p:nvCxnSpPr>
          <p:spPr bwMode="auto">
            <a:xfrm flipH="1">
              <a:off x="1034" y="2361"/>
              <a:ext cx="187" cy="593"/>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7" name="椭圆 21"/>
            <p:cNvSpPr>
              <a:spLocks noChangeArrowheads="1"/>
            </p:cNvSpPr>
            <p:nvPr/>
          </p:nvSpPr>
          <p:spPr bwMode="auto">
            <a:xfrm>
              <a:off x="3925" y="1363"/>
              <a:ext cx="1022" cy="295"/>
            </a:xfrm>
            <a:prstGeom prst="ellipse">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600" b="0">
                  <a:solidFill>
                    <a:srgbClr val="2A2A39"/>
                  </a:solidFill>
                  <a:latin typeface="宋体" panose="02010600030101010101" pitchFamily="2" charset="-122"/>
                  <a:ea typeface="宋体" panose="02010600030101010101" pitchFamily="2" charset="-122"/>
                  <a:cs typeface="黑体" panose="02010609060101010101" pitchFamily="49" charset="-122"/>
                </a:rPr>
                <a:t>课程名称</a:t>
              </a:r>
            </a:p>
          </p:txBody>
        </p:sp>
        <p:sp>
          <p:nvSpPr>
            <p:cNvPr id="18" name="椭圆 22"/>
            <p:cNvSpPr>
              <a:spLocks noChangeArrowheads="1"/>
            </p:cNvSpPr>
            <p:nvPr/>
          </p:nvSpPr>
          <p:spPr bwMode="auto">
            <a:xfrm>
              <a:off x="4021" y="2928"/>
              <a:ext cx="1008" cy="295"/>
            </a:xfrm>
            <a:prstGeom prst="ellipse">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600" b="0" u="sng">
                  <a:solidFill>
                    <a:srgbClr val="2A2A39"/>
                  </a:solidFill>
                  <a:latin typeface="宋体" panose="02010600030101010101" pitchFamily="2" charset="-122"/>
                  <a:ea typeface="宋体" panose="02010600030101010101" pitchFamily="2" charset="-122"/>
                  <a:cs typeface="黑体" panose="02010609060101010101" pitchFamily="49" charset="-122"/>
                </a:rPr>
                <a:t>课程编号</a:t>
              </a:r>
            </a:p>
          </p:txBody>
        </p:sp>
        <p:cxnSp>
          <p:nvCxnSpPr>
            <p:cNvPr id="20498" name="直接连接符 23"/>
            <p:cNvCxnSpPr>
              <a:cxnSpLocks noChangeShapeType="1"/>
              <a:endCxn id="9" idx="0"/>
            </p:cNvCxnSpPr>
            <p:nvPr/>
          </p:nvCxnSpPr>
          <p:spPr bwMode="auto">
            <a:xfrm flipH="1">
              <a:off x="3806" y="1654"/>
              <a:ext cx="438" cy="365"/>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0499" name="直接连接符 24"/>
            <p:cNvCxnSpPr>
              <a:cxnSpLocks noChangeShapeType="1"/>
              <a:stCxn id="9" idx="2"/>
            </p:cNvCxnSpPr>
            <p:nvPr/>
          </p:nvCxnSpPr>
          <p:spPr bwMode="auto">
            <a:xfrm>
              <a:off x="3806" y="2337"/>
              <a:ext cx="544" cy="591"/>
            </a:xfrm>
            <a:prstGeom prst="line">
              <a:avLst/>
            </a:prstGeom>
            <a:noFill/>
            <a:ln w="9525">
              <a:solidFill>
                <a:srgbClr val="000000"/>
              </a:solidFill>
              <a:round/>
            </a:ln>
            <a:extLst>
              <a:ext uri="{909E8E84-426E-40DD-AFC4-6F175D3DCCD1}">
                <a14:hiddenFill xmlns:a14="http://schemas.microsoft.com/office/drawing/2010/main">
                  <a:noFill/>
                </a14:hiddenFill>
              </a:ext>
            </a:extLst>
          </p:spPr>
        </p:cxnSp>
      </p:grpSp>
      <p:sp>
        <p:nvSpPr>
          <p:cNvPr id="20486" name="AutoShape 5"/>
          <p:cNvSpPr>
            <a:spLocks noChangeArrowheads="1"/>
          </p:cNvSpPr>
          <p:nvPr/>
        </p:nvSpPr>
        <p:spPr bwMode="auto">
          <a:xfrm>
            <a:off x="6334125" y="1835150"/>
            <a:ext cx="2289175" cy="1042988"/>
          </a:xfrm>
          <a:prstGeom prst="cloudCallout">
            <a:avLst>
              <a:gd name="adj1" fmla="val 44912"/>
              <a:gd name="adj2" fmla="val 6500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学生的课程“</a:t>
            </a:r>
            <a:r>
              <a:rPr kumimoji="0" lang="zh-CN" altLang="en-US" sz="1600">
                <a:solidFill>
                  <a:srgbClr val="0066FF"/>
                </a:solidFill>
              </a:rPr>
              <a:t>成绩”</a:t>
            </a:r>
            <a:r>
              <a:rPr kumimoji="0" lang="zh-CN" altLang="en-US" sz="1600">
                <a:solidFill>
                  <a:srgbClr val="2A2A39"/>
                </a:solidFill>
              </a:rPr>
              <a:t>应</a:t>
            </a:r>
            <a:r>
              <a:rPr kumimoji="0" lang="zh-CN" altLang="en-US" sz="1600"/>
              <a:t>放在图中何处？</a:t>
            </a:r>
            <a:endParaRPr kumimoji="0" lang="zh-CN" altLang="en-US" sz="1600">
              <a:solidFill>
                <a:srgbClr val="2A2A39"/>
              </a:solidFill>
              <a:latin typeface="Tahoma" panose="020B06040305040402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a:xfrm>
            <a:off x="920750" y="652463"/>
            <a:ext cx="6149975" cy="1009650"/>
          </a:xfrm>
        </p:spPr>
        <p:txBody>
          <a:bodyPr/>
          <a:lstStyle/>
          <a:p>
            <a:r>
              <a:rPr kumimoji="0" lang="zh-CN" altLang="en-US" sz="2400" b="1">
                <a:solidFill>
                  <a:srgbClr val="800000"/>
                </a:solidFill>
                <a:latin typeface="黑体" panose="02010609060101010101" pitchFamily="49" charset="-122"/>
                <a:ea typeface="黑体" panose="02010609060101010101" pitchFamily="49" charset="-122"/>
              </a:rPr>
              <a:t>设计方法一：放在学生实体集中</a:t>
            </a:r>
          </a:p>
        </p:txBody>
      </p:sp>
      <p:sp>
        <p:nvSpPr>
          <p:cNvPr id="24578" name="内容占位符 2"/>
          <p:cNvSpPr>
            <a:spLocks noGrp="1"/>
          </p:cNvSpPr>
          <p:nvPr>
            <p:ph idx="1"/>
          </p:nvPr>
        </p:nvSpPr>
        <p:spPr>
          <a:xfrm>
            <a:off x="612775" y="1706563"/>
            <a:ext cx="5799138" cy="1382712"/>
          </a:xfrm>
        </p:spPr>
        <p:txBody>
          <a:bodyPr/>
          <a:lstStyle/>
          <a:p>
            <a:pPr marL="0" indent="0">
              <a:buFontTx/>
              <a:buNone/>
            </a:pPr>
            <a:r>
              <a:rPr kumimoji="0" lang="zh-CN" altLang="en-US" sz="2400">
                <a:solidFill>
                  <a:srgbClr val="0000FF"/>
                </a:solidFill>
              </a:rPr>
              <a:t>有无问题？</a:t>
            </a:r>
            <a:endParaRPr kumimoji="0" lang="en-US" altLang="zh-CN" sz="2400">
              <a:solidFill>
                <a:srgbClr val="0000FF"/>
              </a:solidFill>
            </a:endParaRPr>
          </a:p>
          <a:p>
            <a:pPr marL="0" indent="0">
              <a:buFontTx/>
              <a:buNone/>
            </a:pPr>
            <a:r>
              <a:rPr kumimoji="0" lang="zh-CN" altLang="en-US" sz="2000">
                <a:solidFill>
                  <a:srgbClr val="2A2A39"/>
                </a:solidFill>
              </a:rPr>
              <a:t>难以区分是那门课的成绩！</a:t>
            </a:r>
            <a:endParaRPr kumimoji="0" lang="en-US" altLang="zh-CN" sz="2000">
              <a:solidFill>
                <a:srgbClr val="2A2A39"/>
              </a:solidFill>
            </a:endParaRPr>
          </a:p>
          <a:p>
            <a:pPr marL="0" indent="0">
              <a:buFontTx/>
              <a:buNone/>
            </a:pPr>
            <a:r>
              <a:rPr kumimoji="0" lang="en-US" altLang="zh-CN" sz="2000">
                <a:solidFill>
                  <a:srgbClr val="2A2A39"/>
                </a:solidFill>
              </a:rPr>
              <a:t>(</a:t>
            </a:r>
            <a:r>
              <a:rPr kumimoji="0" lang="zh-CN" altLang="en-US" sz="2000">
                <a:solidFill>
                  <a:srgbClr val="2A2A39"/>
                </a:solidFill>
              </a:rPr>
              <a:t>除非采用不断曾长的文字属性来描述</a:t>
            </a:r>
            <a:r>
              <a:rPr kumimoji="0" lang="en-US" altLang="zh-CN" sz="2000">
                <a:solidFill>
                  <a:srgbClr val="2A2A39"/>
                </a:solidFill>
              </a:rPr>
              <a:t>)</a:t>
            </a:r>
            <a:r>
              <a:rPr kumimoji="0" lang="zh-CN" altLang="en-US" sz="2000">
                <a:solidFill>
                  <a:srgbClr val="2A2A39"/>
                </a:solidFill>
              </a:rPr>
              <a:t>！</a:t>
            </a:r>
            <a:endParaRPr kumimoji="0" lang="zh-CN" altLang="en-US" sz="2400">
              <a:solidFill>
                <a:srgbClr val="2A2A39"/>
              </a:solidFill>
            </a:endParaRPr>
          </a:p>
        </p:txBody>
      </p:sp>
      <p:grpSp>
        <p:nvGrpSpPr>
          <p:cNvPr id="21507" name="组 3"/>
          <p:cNvGrpSpPr/>
          <p:nvPr/>
        </p:nvGrpSpPr>
        <p:grpSpPr bwMode="auto">
          <a:xfrm>
            <a:off x="1179513" y="3595688"/>
            <a:ext cx="6769100" cy="2597150"/>
            <a:chOff x="2232025" y="2781300"/>
            <a:chExt cx="7029182" cy="2987675"/>
          </a:xfrm>
        </p:grpSpPr>
        <p:sp>
          <p:nvSpPr>
            <p:cNvPr id="14340" name="矩形 3"/>
            <p:cNvSpPr>
              <a:spLocks noChangeArrowheads="1"/>
            </p:cNvSpPr>
            <p:nvPr/>
          </p:nvSpPr>
          <p:spPr bwMode="auto">
            <a:xfrm>
              <a:off x="2771082" y="3860588"/>
              <a:ext cx="1116032" cy="505860"/>
            </a:xfrm>
            <a:prstGeom prst="rect">
              <a:avLst/>
            </a:prstGeom>
            <a:noFill/>
            <a:ln w="9525">
              <a:solidFill>
                <a:srgbClr val="000000"/>
              </a:solidFill>
              <a:round/>
            </a:ln>
            <a:effectLst/>
          </p:spPr>
          <p:txBody>
            <a:bodyPr anchor="ctr" anchorCtr="1"/>
            <a:lstStyle/>
            <a:p>
              <a:pPr algn="r">
                <a:defRPr/>
              </a:pPr>
              <a:r>
                <a:rPr lang="zh-CN" altLang="en-US" b="0">
                  <a:solidFill>
                    <a:srgbClr val="2A2A39"/>
                  </a:solidFill>
                  <a:latin typeface="+mn-ea"/>
                  <a:ea typeface="+mn-ea"/>
                  <a:cs typeface="黑体" panose="02010609060101010101" pitchFamily="49" charset="-122"/>
                </a:rPr>
                <a:t>学生</a:t>
              </a:r>
            </a:p>
          </p:txBody>
        </p:sp>
        <p:sp>
          <p:nvSpPr>
            <p:cNvPr id="14341" name="矩形 4"/>
            <p:cNvSpPr>
              <a:spLocks noChangeArrowheads="1"/>
            </p:cNvSpPr>
            <p:nvPr/>
          </p:nvSpPr>
          <p:spPr bwMode="auto">
            <a:xfrm>
              <a:off x="6875834" y="3824064"/>
              <a:ext cx="1117680" cy="505860"/>
            </a:xfrm>
            <a:prstGeom prst="rect">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b="0">
                  <a:solidFill>
                    <a:srgbClr val="2A2A39"/>
                  </a:solidFill>
                  <a:latin typeface="宋体" panose="02010600030101010101" pitchFamily="2" charset="-122"/>
                  <a:ea typeface="宋体" panose="02010600030101010101" pitchFamily="2" charset="-122"/>
                  <a:cs typeface="黑体" panose="02010609060101010101" pitchFamily="49" charset="-122"/>
                </a:rPr>
                <a:t>课程</a:t>
              </a:r>
            </a:p>
          </p:txBody>
        </p:sp>
        <p:sp>
          <p:nvSpPr>
            <p:cNvPr id="14342" name="菱形 5"/>
            <p:cNvSpPr>
              <a:spLocks noChangeArrowheads="1"/>
            </p:cNvSpPr>
            <p:nvPr/>
          </p:nvSpPr>
          <p:spPr bwMode="auto">
            <a:xfrm>
              <a:off x="4645421" y="3608571"/>
              <a:ext cx="1541342" cy="973369"/>
            </a:xfrm>
            <a:prstGeom prst="diamond">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学习</a:t>
              </a:r>
            </a:p>
          </p:txBody>
        </p:sp>
        <p:cxnSp>
          <p:nvCxnSpPr>
            <p:cNvPr id="21515" name="直接连接符 6"/>
            <p:cNvCxnSpPr>
              <a:cxnSpLocks noChangeShapeType="1"/>
              <a:stCxn id="14340" idx="3"/>
              <a:endCxn id="14342" idx="1"/>
            </p:cNvCxnSpPr>
            <p:nvPr/>
          </p:nvCxnSpPr>
          <p:spPr bwMode="auto">
            <a:xfrm flipV="1">
              <a:off x="3887114" y="4096169"/>
              <a:ext cx="758308" cy="16435"/>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1516" name="直接连接符 7"/>
            <p:cNvCxnSpPr>
              <a:cxnSpLocks noChangeShapeType="1"/>
              <a:endCxn id="14341" idx="1"/>
            </p:cNvCxnSpPr>
            <p:nvPr/>
          </p:nvCxnSpPr>
          <p:spPr bwMode="auto">
            <a:xfrm flipV="1">
              <a:off x="6157091" y="4076080"/>
              <a:ext cx="718744" cy="20089"/>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4345" name="椭圆 8"/>
            <p:cNvSpPr>
              <a:spLocks noChangeArrowheads="1"/>
            </p:cNvSpPr>
            <p:nvPr/>
          </p:nvSpPr>
          <p:spPr bwMode="auto">
            <a:xfrm>
              <a:off x="2232025" y="2815997"/>
              <a:ext cx="1008879" cy="469336"/>
            </a:xfrm>
            <a:prstGeom prst="ellipse">
              <a:avLst/>
            </a:prstGeom>
            <a:noFill/>
            <a:ln w="9525">
              <a:solidFill>
                <a:srgbClr val="000000"/>
              </a:solidFill>
              <a:round/>
            </a:ln>
            <a:effectLst/>
          </p:spPr>
          <p:txBody>
            <a:bodyPr anchor="ctr" anchorCtr="1"/>
            <a:lstStyle/>
            <a:p>
              <a:pPr algn="r">
                <a:defRPr/>
              </a:pPr>
              <a:r>
                <a:rPr lang="zh-CN" altLang="en-US" sz="1800" b="0">
                  <a:solidFill>
                    <a:srgbClr val="2A2A39"/>
                  </a:solidFill>
                  <a:latin typeface="+mn-ea"/>
                  <a:ea typeface="+mn-ea"/>
                  <a:cs typeface="黑体" panose="02010609060101010101" pitchFamily="49" charset="-122"/>
                </a:rPr>
                <a:t>姓名</a:t>
              </a:r>
            </a:p>
          </p:txBody>
        </p:sp>
        <p:sp>
          <p:nvSpPr>
            <p:cNvPr id="14346" name="椭圆 9"/>
            <p:cNvSpPr>
              <a:spLocks noChangeArrowheads="1"/>
            </p:cNvSpPr>
            <p:nvPr/>
          </p:nvSpPr>
          <p:spPr bwMode="auto">
            <a:xfrm>
              <a:off x="2383687" y="5301466"/>
              <a:ext cx="1008879" cy="467509"/>
            </a:xfrm>
            <a:prstGeom prst="ellipse">
              <a:avLst/>
            </a:prstGeom>
            <a:noFill/>
            <a:ln w="9525">
              <a:solidFill>
                <a:srgbClr val="000000"/>
              </a:solidFill>
              <a:round/>
            </a:ln>
            <a:effectLst/>
          </p:spPr>
          <p:txBody>
            <a:bodyPr anchor="ctr" anchorCtr="1"/>
            <a:lstStyle/>
            <a:p>
              <a:pPr algn="r">
                <a:defRPr/>
              </a:pPr>
              <a:r>
                <a:rPr lang="zh-CN" altLang="en-US" sz="1800" b="0" u="sng" dirty="0">
                  <a:solidFill>
                    <a:srgbClr val="2A2A39"/>
                  </a:solidFill>
                  <a:latin typeface="+mn-ea"/>
                  <a:ea typeface="+mn-ea"/>
                  <a:cs typeface="黑体" panose="02010609060101010101" pitchFamily="49" charset="-122"/>
                </a:rPr>
                <a:t>学号</a:t>
              </a:r>
            </a:p>
          </p:txBody>
        </p:sp>
        <p:cxnSp>
          <p:nvCxnSpPr>
            <p:cNvPr id="21519" name="直接连接符 10"/>
            <p:cNvCxnSpPr>
              <a:cxnSpLocks noChangeShapeType="1"/>
              <a:stCxn id="14345" idx="4"/>
              <a:endCxn id="14340" idx="0"/>
            </p:cNvCxnSpPr>
            <p:nvPr/>
          </p:nvCxnSpPr>
          <p:spPr bwMode="auto">
            <a:xfrm>
              <a:off x="2734815" y="3285333"/>
              <a:ext cx="595107" cy="575255"/>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1520" name="直接连接符 11"/>
            <p:cNvCxnSpPr>
              <a:cxnSpLocks noChangeShapeType="1"/>
              <a:stCxn id="14340" idx="2"/>
            </p:cNvCxnSpPr>
            <p:nvPr/>
          </p:nvCxnSpPr>
          <p:spPr bwMode="auto">
            <a:xfrm flipH="1">
              <a:off x="3031544" y="4366448"/>
              <a:ext cx="298378" cy="935018"/>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4349" name="椭圆 12"/>
            <p:cNvSpPr>
              <a:spLocks noChangeArrowheads="1"/>
            </p:cNvSpPr>
            <p:nvPr/>
          </p:nvSpPr>
          <p:spPr bwMode="auto">
            <a:xfrm>
              <a:off x="7202236" y="2781300"/>
              <a:ext cx="1814993" cy="467509"/>
            </a:xfrm>
            <a:prstGeom prst="ellipse">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课程名称</a:t>
              </a:r>
            </a:p>
          </p:txBody>
        </p:sp>
        <p:sp>
          <p:nvSpPr>
            <p:cNvPr id="14350" name="椭圆 13"/>
            <p:cNvSpPr>
              <a:spLocks noChangeArrowheads="1"/>
            </p:cNvSpPr>
            <p:nvPr/>
          </p:nvSpPr>
          <p:spPr bwMode="auto">
            <a:xfrm>
              <a:off x="7291255" y="5264942"/>
              <a:ext cx="1969952" cy="467509"/>
            </a:xfrm>
            <a:prstGeom prst="ellipse">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u="sng">
                  <a:solidFill>
                    <a:srgbClr val="2A2A39"/>
                  </a:solidFill>
                  <a:latin typeface="宋体" panose="02010600030101010101" pitchFamily="2" charset="-122"/>
                  <a:ea typeface="宋体" panose="02010600030101010101" pitchFamily="2" charset="-122"/>
                  <a:cs typeface="黑体" panose="02010609060101010101" pitchFamily="49" charset="-122"/>
                </a:rPr>
                <a:t>课程编号</a:t>
              </a:r>
            </a:p>
          </p:txBody>
        </p:sp>
        <p:cxnSp>
          <p:nvCxnSpPr>
            <p:cNvPr id="21523" name="直接连接符 14"/>
            <p:cNvCxnSpPr>
              <a:cxnSpLocks noChangeShapeType="1"/>
              <a:endCxn id="14341" idx="0"/>
            </p:cNvCxnSpPr>
            <p:nvPr/>
          </p:nvCxnSpPr>
          <p:spPr bwMode="auto">
            <a:xfrm flipH="1">
              <a:off x="7434675" y="3241504"/>
              <a:ext cx="694016" cy="582560"/>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1524" name="直接连接符 15"/>
            <p:cNvCxnSpPr>
              <a:cxnSpLocks noChangeShapeType="1"/>
              <a:stCxn id="14341" idx="2"/>
            </p:cNvCxnSpPr>
            <p:nvPr/>
          </p:nvCxnSpPr>
          <p:spPr bwMode="auto">
            <a:xfrm>
              <a:off x="7434675" y="4329924"/>
              <a:ext cx="863811" cy="935018"/>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4353" name="椭圆 16"/>
            <p:cNvSpPr>
              <a:spLocks noChangeArrowheads="1"/>
            </p:cNvSpPr>
            <p:nvPr/>
          </p:nvSpPr>
          <p:spPr bwMode="auto">
            <a:xfrm>
              <a:off x="3455208" y="2815997"/>
              <a:ext cx="1008879" cy="469336"/>
            </a:xfrm>
            <a:prstGeom prst="ellipse">
              <a:avLst/>
            </a:prstGeom>
            <a:noFill/>
            <a:ln w="9525">
              <a:solidFill>
                <a:srgbClr val="C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800000"/>
                  </a:solidFill>
                  <a:latin typeface="宋体" panose="02010600030101010101" pitchFamily="2" charset="-122"/>
                  <a:ea typeface="宋体" panose="02010600030101010101" pitchFamily="2" charset="-122"/>
                  <a:cs typeface="黑体" panose="02010609060101010101" pitchFamily="49" charset="-122"/>
                </a:rPr>
                <a:t>成绩</a:t>
              </a:r>
            </a:p>
          </p:txBody>
        </p:sp>
        <p:cxnSp>
          <p:nvCxnSpPr>
            <p:cNvPr id="21526" name="直接连接符 17"/>
            <p:cNvCxnSpPr>
              <a:cxnSpLocks noChangeShapeType="1"/>
              <a:endCxn id="14340" idx="0"/>
            </p:cNvCxnSpPr>
            <p:nvPr/>
          </p:nvCxnSpPr>
          <p:spPr bwMode="auto">
            <a:xfrm flipH="1">
              <a:off x="3329923" y="3285333"/>
              <a:ext cx="557191" cy="575255"/>
            </a:xfrm>
            <a:prstGeom prst="line">
              <a:avLst/>
            </a:prstGeom>
            <a:noFill/>
            <a:ln w="9525">
              <a:solidFill>
                <a:srgbClr val="C00000"/>
              </a:solidFill>
              <a:round/>
            </a:ln>
            <a:extLst>
              <a:ext uri="{909E8E84-426E-40DD-AFC4-6F175D3DCCD1}">
                <a14:hiddenFill xmlns:a14="http://schemas.microsoft.com/office/drawing/2010/main">
                  <a:noFill/>
                </a14:hiddenFill>
              </a:ext>
            </a:extLst>
          </p:spPr>
        </p:cxnSp>
      </p:grpSp>
      <p:grpSp>
        <p:nvGrpSpPr>
          <p:cNvPr id="22" name="Group 30"/>
          <p:cNvGrpSpPr/>
          <p:nvPr/>
        </p:nvGrpSpPr>
        <p:grpSpPr bwMode="auto">
          <a:xfrm>
            <a:off x="5624513" y="1879600"/>
            <a:ext cx="852487" cy="1439863"/>
            <a:chOff x="4233" y="1460"/>
            <a:chExt cx="1082" cy="624"/>
          </a:xfrm>
        </p:grpSpPr>
        <p:sp>
          <p:nvSpPr>
            <p:cNvPr id="21510" name="Rectangle 28"/>
            <p:cNvSpPr>
              <a:spLocks noChangeArrowheads="1"/>
            </p:cNvSpPr>
            <p:nvPr/>
          </p:nvSpPr>
          <p:spPr bwMode="auto">
            <a:xfrm>
              <a:off x="4249" y="1460"/>
              <a:ext cx="1066" cy="624"/>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t>学生</a:t>
              </a:r>
            </a:p>
            <a:p>
              <a:pPr>
                <a:spcBef>
                  <a:spcPct val="0"/>
                </a:spcBef>
                <a:buFontTx/>
                <a:buNone/>
              </a:pPr>
              <a:r>
                <a:rPr kumimoji="0" lang="zh-CN" altLang="en-US" sz="2000" b="0" u="sng"/>
                <a:t>学号</a:t>
              </a:r>
            </a:p>
            <a:p>
              <a:pPr>
                <a:spcBef>
                  <a:spcPct val="0"/>
                </a:spcBef>
                <a:buFontTx/>
                <a:buNone/>
              </a:pPr>
              <a:r>
                <a:rPr kumimoji="0" lang="zh-CN" altLang="en-US" sz="2000" b="0"/>
                <a:t>姓名</a:t>
              </a:r>
            </a:p>
            <a:p>
              <a:pPr>
                <a:spcBef>
                  <a:spcPct val="0"/>
                </a:spcBef>
                <a:buFontTx/>
                <a:buNone/>
              </a:pPr>
              <a:r>
                <a:rPr kumimoji="0" lang="zh-CN" altLang="en-US" sz="2000" b="0"/>
                <a:t>成绩</a:t>
              </a:r>
              <a:r>
                <a:rPr kumimoji="0" lang="en-US" altLang="zh-CN" sz="2000" b="0"/>
                <a:t>   </a:t>
              </a:r>
              <a:r>
                <a:rPr kumimoji="0" lang="zh-CN" altLang="en-US" sz="2000" b="0">
                  <a:solidFill>
                    <a:srgbClr val="800000"/>
                  </a:solidFill>
                </a:rPr>
                <a:t>数学</a:t>
              </a:r>
              <a:r>
                <a:rPr kumimoji="0" lang="en-US" altLang="zh-CN" sz="2000" b="0">
                  <a:solidFill>
                    <a:srgbClr val="800000"/>
                  </a:solidFill>
                </a:rPr>
                <a:t>68,</a:t>
              </a:r>
              <a:r>
                <a:rPr kumimoji="0" lang="zh-CN" altLang="en-US" sz="2000" b="0">
                  <a:solidFill>
                    <a:srgbClr val="800000"/>
                  </a:solidFill>
                </a:rPr>
                <a:t>英语</a:t>
              </a:r>
              <a:r>
                <a:rPr kumimoji="0" lang="en-US" altLang="zh-CN" sz="2000" b="0">
                  <a:solidFill>
                    <a:srgbClr val="800000"/>
                  </a:solidFill>
                </a:rPr>
                <a:t>80</a:t>
              </a:r>
              <a:r>
                <a:rPr kumimoji="0" lang="zh-CN" altLang="en-US" sz="2000" b="0">
                  <a:solidFill>
                    <a:srgbClr val="800000"/>
                  </a:solidFill>
                </a:rPr>
                <a:t>，</a:t>
              </a:r>
              <a:r>
                <a:rPr kumimoji="0" lang="is-IS" altLang="zh-CN" sz="2000" b="0">
                  <a:solidFill>
                    <a:srgbClr val="800000"/>
                  </a:solidFill>
                </a:rPr>
                <a:t>…</a:t>
              </a:r>
              <a:endParaRPr kumimoji="0" lang="zh-CN" altLang="en-US" sz="2000" b="0">
                <a:solidFill>
                  <a:srgbClr val="800000"/>
                </a:solidFill>
              </a:endParaRPr>
            </a:p>
          </p:txBody>
        </p:sp>
        <p:sp>
          <p:nvSpPr>
            <p:cNvPr id="24" name="Line 29"/>
            <p:cNvSpPr>
              <a:spLocks noChangeShapeType="1"/>
            </p:cNvSpPr>
            <p:nvPr/>
          </p:nvSpPr>
          <p:spPr bwMode="auto">
            <a:xfrm>
              <a:off x="4233" y="1652"/>
              <a:ext cx="1082" cy="0"/>
            </a:xfrm>
            <a:prstGeom prst="line">
              <a:avLst/>
            </a:prstGeom>
            <a:noFill/>
            <a:ln w="12700">
              <a:solidFill>
                <a:schemeClr val="tx1"/>
              </a:solidFill>
              <a:round/>
            </a:ln>
            <a:effectLst/>
          </p:spPr>
          <p:txBody>
            <a:bodyPr/>
            <a:lstStyle/>
            <a:p>
              <a:pPr algn="r">
                <a:defRPr/>
              </a:pPr>
              <a:endParaRPr lang="zh-CN" altLang="en-US" b="0">
                <a:latin typeface="+mn-ea"/>
                <a:ea typeface="+mn-ea"/>
                <a:cs typeface="黑体" panose="02010609060101010101" pitchFamily="49" charset="-122"/>
              </a:endParaRPr>
            </a:p>
          </p:txBody>
        </p:sp>
      </p:grpSp>
      <p:sp>
        <p:nvSpPr>
          <p:cNvPr id="21509" name="矩形 25"/>
          <p:cNvSpPr>
            <a:spLocks noChangeArrowheads="1"/>
          </p:cNvSpPr>
          <p:nvPr/>
        </p:nvSpPr>
        <p:spPr bwMode="auto">
          <a:xfrm>
            <a:off x="6521450" y="127000"/>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2000">
                <a:solidFill>
                  <a:srgbClr val="428E5B"/>
                </a:solidFill>
                <a:latin typeface="黑体" panose="02010609060101010101" pitchFamily="49" charset="-122"/>
                <a:ea typeface="黑体" panose="02010609060101010101" pitchFamily="49" charset="-122"/>
              </a:rPr>
              <a:t>1.2 </a:t>
            </a:r>
            <a:r>
              <a:rPr kumimoji="0" lang="zh-CN" altLang="en-US" sz="2000">
                <a:solidFill>
                  <a:srgbClr val="428E5B"/>
                </a:solidFill>
                <a:latin typeface="黑体" panose="02010609060101010101" pitchFamily="49" charset="-122"/>
                <a:ea typeface="黑体" panose="02010609060101010101" pitchFamily="49" charset="-122"/>
              </a:rPr>
              <a:t>确定属性的位置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8">
                                            <p:txEl>
                                              <p:pRg st="1" end="1"/>
                                            </p:txEl>
                                          </p:spTgt>
                                        </p:tgtEl>
                                        <p:attrNameLst>
                                          <p:attrName>style.visibility</p:attrName>
                                        </p:attrNameLst>
                                      </p:cBhvr>
                                      <p:to>
                                        <p:strVal val="visible"/>
                                      </p:to>
                                    </p:set>
                                    <p:animEffect transition="in" filter="blinds(horizontal)">
                                      <p:cBhvr>
                                        <p:cTn id="7" dur="500"/>
                                        <p:tgtEl>
                                          <p:spTgt spid="2457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78">
                                            <p:txEl>
                                              <p:pRg st="2" end="2"/>
                                            </p:txEl>
                                          </p:spTgt>
                                        </p:tgtEl>
                                        <p:attrNameLst>
                                          <p:attrName>style.visibility</p:attrName>
                                        </p:attrNameLst>
                                      </p:cBhvr>
                                      <p:to>
                                        <p:strVal val="visible"/>
                                      </p:to>
                                    </p:set>
                                    <p:animEffect transition="in" filter="blinds(horizontal)">
                                      <p:cBhvr>
                                        <p:cTn id="10" dur="500"/>
                                        <p:tgtEl>
                                          <p:spTgt spid="24578">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1041400" y="684213"/>
            <a:ext cx="6064250" cy="979487"/>
          </a:xfrm>
        </p:spPr>
        <p:txBody>
          <a:bodyPr/>
          <a:lstStyle/>
          <a:p>
            <a:r>
              <a:rPr kumimoji="0" lang="zh-CN" altLang="en-US" sz="2400" b="1">
                <a:solidFill>
                  <a:srgbClr val="800000"/>
                </a:solidFill>
                <a:latin typeface="黑体" panose="02010609060101010101" pitchFamily="49" charset="-122"/>
                <a:ea typeface="黑体" panose="02010609060101010101" pitchFamily="49" charset="-122"/>
              </a:rPr>
              <a:t>设计方法二：放在课程实体集中</a:t>
            </a:r>
          </a:p>
        </p:txBody>
      </p:sp>
      <p:sp>
        <p:nvSpPr>
          <p:cNvPr id="25602" name="内容占位符 2"/>
          <p:cNvSpPr>
            <a:spLocks noGrp="1"/>
          </p:cNvSpPr>
          <p:nvPr>
            <p:ph idx="1"/>
          </p:nvPr>
        </p:nvSpPr>
        <p:spPr>
          <a:xfrm>
            <a:off x="430213" y="1719263"/>
            <a:ext cx="6122987" cy="1174750"/>
          </a:xfrm>
        </p:spPr>
        <p:txBody>
          <a:bodyPr/>
          <a:lstStyle/>
          <a:p>
            <a:pPr marL="0" indent="0">
              <a:buFontTx/>
              <a:buNone/>
            </a:pPr>
            <a:r>
              <a:rPr kumimoji="0" lang="zh-CN" altLang="en-US" sz="2400">
                <a:solidFill>
                  <a:srgbClr val="0000FF"/>
                </a:solidFill>
              </a:rPr>
              <a:t>有无问题？</a:t>
            </a:r>
            <a:endParaRPr kumimoji="0" lang="en-US" altLang="zh-CN" sz="2000">
              <a:solidFill>
                <a:srgbClr val="0000FF"/>
              </a:solidFill>
            </a:endParaRPr>
          </a:p>
          <a:p>
            <a:pPr marL="0" indent="0">
              <a:buFontTx/>
              <a:buNone/>
            </a:pPr>
            <a:r>
              <a:rPr kumimoji="0" lang="zh-CN" altLang="en-US" sz="2000">
                <a:solidFill>
                  <a:srgbClr val="2A2A39"/>
                </a:solidFill>
              </a:rPr>
              <a:t>难以区分是那个学生的成绩！</a:t>
            </a:r>
            <a:endParaRPr kumimoji="0" lang="en-US" altLang="zh-CN" sz="2000">
              <a:solidFill>
                <a:srgbClr val="2A2A39"/>
              </a:solidFill>
            </a:endParaRPr>
          </a:p>
          <a:p>
            <a:pPr marL="0" indent="0">
              <a:buFontTx/>
              <a:buNone/>
            </a:pPr>
            <a:r>
              <a:rPr kumimoji="0" lang="zh-CN" altLang="zh-CN" sz="2000">
                <a:solidFill>
                  <a:srgbClr val="2A2A39"/>
                </a:solidFill>
              </a:rPr>
              <a:t>(</a:t>
            </a:r>
            <a:r>
              <a:rPr kumimoji="0" lang="zh-CN" altLang="en-US" sz="2000">
                <a:solidFill>
                  <a:srgbClr val="2A2A39"/>
                </a:solidFill>
              </a:rPr>
              <a:t>除非采用不断增长的超长文字属性来描述</a:t>
            </a:r>
            <a:r>
              <a:rPr kumimoji="0" lang="en-US" altLang="zh-CN" sz="2000">
                <a:solidFill>
                  <a:srgbClr val="2A2A39"/>
                </a:solidFill>
              </a:rPr>
              <a:t>)</a:t>
            </a:r>
            <a:endParaRPr kumimoji="0" lang="zh-CN" altLang="en-US" sz="2000">
              <a:solidFill>
                <a:srgbClr val="2A2A39"/>
              </a:solidFill>
            </a:endParaRPr>
          </a:p>
        </p:txBody>
      </p:sp>
      <p:grpSp>
        <p:nvGrpSpPr>
          <p:cNvPr id="22531" name="组 2"/>
          <p:cNvGrpSpPr/>
          <p:nvPr/>
        </p:nvGrpSpPr>
        <p:grpSpPr bwMode="auto">
          <a:xfrm>
            <a:off x="903288" y="3446463"/>
            <a:ext cx="6856412" cy="2700337"/>
            <a:chOff x="1374775" y="2781300"/>
            <a:chExt cx="6970939" cy="2987675"/>
          </a:xfrm>
        </p:grpSpPr>
        <p:sp>
          <p:nvSpPr>
            <p:cNvPr id="15364" name="矩形 3"/>
            <p:cNvSpPr>
              <a:spLocks noChangeArrowheads="1"/>
            </p:cNvSpPr>
            <p:nvPr/>
          </p:nvSpPr>
          <p:spPr bwMode="auto">
            <a:xfrm>
              <a:off x="1913857" y="3861500"/>
              <a:ext cx="1116900" cy="504094"/>
            </a:xfrm>
            <a:prstGeom prst="rect">
              <a:avLst/>
            </a:prstGeom>
            <a:noFill/>
            <a:ln w="9525">
              <a:solidFill>
                <a:srgbClr val="000000"/>
              </a:solidFill>
              <a:round/>
            </a:ln>
            <a:effectLst/>
          </p:spPr>
          <p:txBody>
            <a:bodyPr anchor="ctr" anchorCtr="1"/>
            <a:lstStyle/>
            <a:p>
              <a:pPr algn="r">
                <a:defRPr/>
              </a:pPr>
              <a:r>
                <a:rPr lang="zh-CN" altLang="en-US" b="0">
                  <a:solidFill>
                    <a:schemeClr val="tx1">
                      <a:lumMod val="50000"/>
                    </a:schemeClr>
                  </a:solidFill>
                  <a:latin typeface="+mn-ea"/>
                  <a:ea typeface="+mn-ea"/>
                  <a:cs typeface="黑体" panose="02010609060101010101" pitchFamily="49" charset="-122"/>
                </a:rPr>
                <a:t>学生</a:t>
              </a:r>
            </a:p>
          </p:txBody>
        </p:sp>
        <p:sp>
          <p:nvSpPr>
            <p:cNvPr id="15365" name="矩形 4"/>
            <p:cNvSpPr>
              <a:spLocks noChangeArrowheads="1"/>
            </p:cNvSpPr>
            <p:nvPr/>
          </p:nvSpPr>
          <p:spPr bwMode="auto">
            <a:xfrm>
              <a:off x="6018301" y="3824615"/>
              <a:ext cx="1116900" cy="504093"/>
            </a:xfrm>
            <a:prstGeom prst="rect">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b="0">
                  <a:solidFill>
                    <a:srgbClr val="2A2A39"/>
                  </a:solidFill>
                  <a:latin typeface="宋体" panose="02010600030101010101" pitchFamily="2" charset="-122"/>
                  <a:ea typeface="宋体" panose="02010600030101010101" pitchFamily="2" charset="-122"/>
                  <a:cs typeface="黑体" panose="02010609060101010101" pitchFamily="49" charset="-122"/>
                </a:rPr>
                <a:t>课程</a:t>
              </a:r>
            </a:p>
          </p:txBody>
        </p:sp>
        <p:sp>
          <p:nvSpPr>
            <p:cNvPr id="15366" name="菱形 5"/>
            <p:cNvSpPr>
              <a:spLocks noChangeArrowheads="1"/>
            </p:cNvSpPr>
            <p:nvPr/>
          </p:nvSpPr>
          <p:spPr bwMode="auto">
            <a:xfrm>
              <a:off x="3810326" y="3608575"/>
              <a:ext cx="1502650" cy="973058"/>
            </a:xfrm>
            <a:prstGeom prst="diamond">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学习</a:t>
              </a:r>
            </a:p>
          </p:txBody>
        </p:sp>
        <p:cxnSp>
          <p:nvCxnSpPr>
            <p:cNvPr id="22539" name="直接连接符 6"/>
            <p:cNvCxnSpPr>
              <a:cxnSpLocks noChangeShapeType="1"/>
              <a:stCxn id="15364" idx="3"/>
              <a:endCxn id="15366" idx="1"/>
            </p:cNvCxnSpPr>
            <p:nvPr/>
          </p:nvCxnSpPr>
          <p:spPr bwMode="auto">
            <a:xfrm flipV="1">
              <a:off x="3030756" y="4095104"/>
              <a:ext cx="779570" cy="17564"/>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2540" name="直接连接符 7"/>
            <p:cNvCxnSpPr>
              <a:cxnSpLocks noChangeShapeType="1"/>
              <a:endCxn id="15365" idx="1"/>
            </p:cNvCxnSpPr>
            <p:nvPr/>
          </p:nvCxnSpPr>
          <p:spPr bwMode="auto">
            <a:xfrm flipV="1">
              <a:off x="5298450" y="4077540"/>
              <a:ext cx="719852" cy="17564"/>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5369" name="椭圆 8"/>
            <p:cNvSpPr>
              <a:spLocks noChangeArrowheads="1"/>
            </p:cNvSpPr>
            <p:nvPr/>
          </p:nvSpPr>
          <p:spPr bwMode="auto">
            <a:xfrm>
              <a:off x="1374775" y="2816428"/>
              <a:ext cx="1008760" cy="468964"/>
            </a:xfrm>
            <a:prstGeom prst="ellipse">
              <a:avLst/>
            </a:prstGeom>
            <a:noFill/>
            <a:ln w="9525">
              <a:solidFill>
                <a:srgbClr val="000000"/>
              </a:solidFill>
              <a:round/>
            </a:ln>
            <a:effectLst/>
          </p:spPr>
          <p:txBody>
            <a:bodyPr anchor="ctr" anchorCtr="1"/>
            <a:lstStyle/>
            <a:p>
              <a:pPr algn="r">
                <a:defRPr/>
              </a:pPr>
              <a:r>
                <a:rPr lang="zh-CN" altLang="en-US" sz="1800" b="0">
                  <a:solidFill>
                    <a:schemeClr val="tx1">
                      <a:lumMod val="50000"/>
                    </a:schemeClr>
                  </a:solidFill>
                  <a:latin typeface="+mn-ea"/>
                  <a:ea typeface="+mn-ea"/>
                  <a:cs typeface="黑体" panose="02010609060101010101" pitchFamily="49" charset="-122"/>
                </a:rPr>
                <a:t>姓名</a:t>
              </a:r>
            </a:p>
          </p:txBody>
        </p:sp>
        <p:sp>
          <p:nvSpPr>
            <p:cNvPr id="15370" name="椭圆 9"/>
            <p:cNvSpPr>
              <a:spLocks noChangeArrowheads="1"/>
            </p:cNvSpPr>
            <p:nvPr/>
          </p:nvSpPr>
          <p:spPr bwMode="auto">
            <a:xfrm>
              <a:off x="1526493" y="5300011"/>
              <a:ext cx="1008760" cy="468964"/>
            </a:xfrm>
            <a:prstGeom prst="ellipse">
              <a:avLst/>
            </a:prstGeom>
            <a:noFill/>
            <a:ln w="9525">
              <a:solidFill>
                <a:srgbClr val="000000"/>
              </a:solidFill>
              <a:round/>
            </a:ln>
            <a:effectLst/>
          </p:spPr>
          <p:txBody>
            <a:bodyPr anchor="ctr" anchorCtr="1"/>
            <a:lstStyle/>
            <a:p>
              <a:pPr algn="r">
                <a:defRPr/>
              </a:pPr>
              <a:r>
                <a:rPr lang="zh-CN" altLang="en-US" sz="1800" b="0" u="sng" dirty="0">
                  <a:solidFill>
                    <a:schemeClr val="tx1">
                      <a:lumMod val="50000"/>
                    </a:schemeClr>
                  </a:solidFill>
                  <a:latin typeface="+mn-ea"/>
                  <a:ea typeface="+mn-ea"/>
                  <a:cs typeface="黑体" panose="02010609060101010101" pitchFamily="49" charset="-122"/>
                </a:rPr>
                <a:t>学号</a:t>
              </a:r>
            </a:p>
          </p:txBody>
        </p:sp>
        <p:cxnSp>
          <p:nvCxnSpPr>
            <p:cNvPr id="22543" name="直接连接符 10"/>
            <p:cNvCxnSpPr>
              <a:cxnSpLocks noChangeShapeType="1"/>
              <a:stCxn id="15369" idx="4"/>
              <a:endCxn id="15364" idx="0"/>
            </p:cNvCxnSpPr>
            <p:nvPr/>
          </p:nvCxnSpPr>
          <p:spPr bwMode="auto">
            <a:xfrm>
              <a:off x="1878348" y="3285393"/>
              <a:ext cx="595572" cy="576107"/>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2544" name="直接连接符 11"/>
            <p:cNvCxnSpPr>
              <a:cxnSpLocks noChangeShapeType="1"/>
              <a:stCxn id="15364" idx="2"/>
            </p:cNvCxnSpPr>
            <p:nvPr/>
          </p:nvCxnSpPr>
          <p:spPr bwMode="auto">
            <a:xfrm flipH="1">
              <a:off x="2175327" y="4365594"/>
              <a:ext cx="298593" cy="934417"/>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5373" name="椭圆 12"/>
            <p:cNvSpPr>
              <a:spLocks noChangeArrowheads="1"/>
            </p:cNvSpPr>
            <p:nvPr/>
          </p:nvSpPr>
          <p:spPr bwMode="auto">
            <a:xfrm>
              <a:off x="6494437" y="2781300"/>
              <a:ext cx="1851277" cy="468964"/>
            </a:xfrm>
            <a:prstGeom prst="ellipse">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2A2A39"/>
                  </a:solidFill>
                  <a:latin typeface="宋体" panose="02010600030101010101" pitchFamily="2" charset="-122"/>
                  <a:ea typeface="宋体" panose="02010600030101010101" pitchFamily="2" charset="-122"/>
                  <a:cs typeface="黑体" panose="02010609060101010101" pitchFamily="49" charset="-122"/>
                </a:rPr>
                <a:t>课程名称</a:t>
              </a:r>
            </a:p>
          </p:txBody>
        </p:sp>
        <p:sp>
          <p:nvSpPr>
            <p:cNvPr id="15374" name="椭圆 13"/>
            <p:cNvSpPr>
              <a:spLocks noChangeArrowheads="1"/>
            </p:cNvSpPr>
            <p:nvPr/>
          </p:nvSpPr>
          <p:spPr bwMode="auto">
            <a:xfrm>
              <a:off x="6494437" y="5264882"/>
              <a:ext cx="1814155" cy="467209"/>
            </a:xfrm>
            <a:prstGeom prst="ellipse">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u="sng">
                  <a:solidFill>
                    <a:srgbClr val="2A2A39"/>
                  </a:solidFill>
                  <a:latin typeface="宋体" panose="02010600030101010101" pitchFamily="2" charset="-122"/>
                  <a:ea typeface="宋体" panose="02010600030101010101" pitchFamily="2" charset="-122"/>
                  <a:cs typeface="黑体" panose="02010609060101010101" pitchFamily="49" charset="-122"/>
                </a:rPr>
                <a:t>课程编号</a:t>
              </a:r>
            </a:p>
          </p:txBody>
        </p:sp>
        <p:cxnSp>
          <p:nvCxnSpPr>
            <p:cNvPr id="22547" name="直接连接符 14"/>
            <p:cNvCxnSpPr>
              <a:cxnSpLocks noChangeShapeType="1"/>
              <a:endCxn id="15365" idx="0"/>
            </p:cNvCxnSpPr>
            <p:nvPr/>
          </p:nvCxnSpPr>
          <p:spPr bwMode="auto">
            <a:xfrm flipH="1">
              <a:off x="6576751" y="3241483"/>
              <a:ext cx="694027" cy="583132"/>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2548" name="直接连接符 15"/>
            <p:cNvCxnSpPr>
              <a:cxnSpLocks noChangeShapeType="1"/>
              <a:stCxn id="15365" idx="2"/>
            </p:cNvCxnSpPr>
            <p:nvPr/>
          </p:nvCxnSpPr>
          <p:spPr bwMode="auto">
            <a:xfrm>
              <a:off x="6576751" y="4328708"/>
              <a:ext cx="863500" cy="936174"/>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5377" name="椭圆 16"/>
            <p:cNvSpPr>
              <a:spLocks noChangeArrowheads="1"/>
            </p:cNvSpPr>
            <p:nvPr/>
          </p:nvSpPr>
          <p:spPr bwMode="auto">
            <a:xfrm>
              <a:off x="5227433" y="2816428"/>
              <a:ext cx="1008761" cy="468964"/>
            </a:xfrm>
            <a:prstGeom prst="ellipse">
              <a:avLst/>
            </a:prstGeom>
            <a:noFill/>
            <a:ln w="9525">
              <a:solidFill>
                <a:srgbClr val="C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800000"/>
                  </a:solidFill>
                  <a:latin typeface="宋体" panose="02010600030101010101" pitchFamily="2" charset="-122"/>
                  <a:ea typeface="宋体" panose="02010600030101010101" pitchFamily="2" charset="-122"/>
                  <a:cs typeface="黑体" panose="02010609060101010101" pitchFamily="49" charset="-122"/>
                </a:rPr>
                <a:t>成绩</a:t>
              </a:r>
            </a:p>
          </p:txBody>
        </p:sp>
        <p:cxnSp>
          <p:nvCxnSpPr>
            <p:cNvPr id="22550" name="直接连接符 17"/>
            <p:cNvCxnSpPr>
              <a:cxnSpLocks noChangeShapeType="1"/>
            </p:cNvCxnSpPr>
            <p:nvPr/>
          </p:nvCxnSpPr>
          <p:spPr bwMode="auto">
            <a:xfrm>
              <a:off x="5731006" y="3285393"/>
              <a:ext cx="755360" cy="539222"/>
            </a:xfrm>
            <a:prstGeom prst="line">
              <a:avLst/>
            </a:prstGeom>
            <a:noFill/>
            <a:ln w="9525">
              <a:solidFill>
                <a:srgbClr val="C00000"/>
              </a:solidFill>
              <a:round/>
            </a:ln>
            <a:extLst>
              <a:ext uri="{909E8E84-426E-40DD-AFC4-6F175D3DCCD1}">
                <a14:hiddenFill xmlns:a14="http://schemas.microsoft.com/office/drawing/2010/main">
                  <a:noFill/>
                </a14:hiddenFill>
              </a:ext>
            </a:extLst>
          </p:spPr>
        </p:cxnSp>
      </p:grpSp>
      <p:grpSp>
        <p:nvGrpSpPr>
          <p:cNvPr id="21" name="Group 30"/>
          <p:cNvGrpSpPr/>
          <p:nvPr/>
        </p:nvGrpSpPr>
        <p:grpSpPr bwMode="auto">
          <a:xfrm>
            <a:off x="5510213" y="1622425"/>
            <a:ext cx="1162050" cy="1439863"/>
            <a:chOff x="4233" y="1460"/>
            <a:chExt cx="1473" cy="624"/>
          </a:xfrm>
        </p:grpSpPr>
        <p:sp>
          <p:nvSpPr>
            <p:cNvPr id="22534" name="Rectangle 28"/>
            <p:cNvSpPr>
              <a:spLocks noChangeArrowheads="1"/>
            </p:cNvSpPr>
            <p:nvPr/>
          </p:nvSpPr>
          <p:spPr bwMode="auto">
            <a:xfrm>
              <a:off x="4249" y="1460"/>
              <a:ext cx="1457" cy="624"/>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t>课程</a:t>
              </a:r>
            </a:p>
            <a:p>
              <a:pPr>
                <a:spcBef>
                  <a:spcPct val="0"/>
                </a:spcBef>
                <a:buFontTx/>
                <a:buNone/>
              </a:pPr>
              <a:r>
                <a:rPr kumimoji="0" lang="zh-CN" altLang="en-US" sz="2000" b="0" u="sng"/>
                <a:t>课程编号</a:t>
              </a:r>
            </a:p>
            <a:p>
              <a:pPr>
                <a:spcBef>
                  <a:spcPct val="0"/>
                </a:spcBef>
                <a:buFontTx/>
                <a:buNone/>
              </a:pPr>
              <a:r>
                <a:rPr kumimoji="0" lang="zh-CN" altLang="en-US" sz="2000" b="0"/>
                <a:t>课程名称</a:t>
              </a:r>
            </a:p>
            <a:p>
              <a:pPr>
                <a:spcBef>
                  <a:spcPct val="0"/>
                </a:spcBef>
                <a:buFontTx/>
                <a:buNone/>
              </a:pPr>
              <a:r>
                <a:rPr kumimoji="0" lang="zh-CN" altLang="en-US" sz="2000" b="0"/>
                <a:t>成绩</a:t>
              </a:r>
              <a:r>
                <a:rPr kumimoji="0" lang="en-US" altLang="zh-CN" sz="2000" b="0"/>
                <a:t>     </a:t>
              </a:r>
              <a:r>
                <a:rPr kumimoji="0" lang="zh-CN" altLang="en-US" sz="2000" b="0">
                  <a:solidFill>
                    <a:srgbClr val="800000"/>
                  </a:solidFill>
                </a:rPr>
                <a:t>张三</a:t>
              </a:r>
              <a:r>
                <a:rPr kumimoji="0" lang="zh-CN" altLang="zh-CN" sz="2000" b="0">
                  <a:solidFill>
                    <a:srgbClr val="800000"/>
                  </a:solidFill>
                </a:rPr>
                <a:t>6</a:t>
              </a:r>
              <a:r>
                <a:rPr kumimoji="0" lang="en-US" altLang="zh-CN" sz="2000" b="0">
                  <a:solidFill>
                    <a:srgbClr val="800000"/>
                  </a:solidFill>
                </a:rPr>
                <a:t>6,</a:t>
              </a:r>
              <a:r>
                <a:rPr kumimoji="0" lang="zh-CN" altLang="en-US" sz="2000" b="0">
                  <a:solidFill>
                    <a:srgbClr val="800000"/>
                  </a:solidFill>
                </a:rPr>
                <a:t>李四</a:t>
              </a:r>
              <a:r>
                <a:rPr kumimoji="0" lang="en-US" altLang="zh-CN" sz="2000" b="0">
                  <a:solidFill>
                    <a:srgbClr val="800000"/>
                  </a:solidFill>
                </a:rPr>
                <a:t>88</a:t>
              </a:r>
              <a:r>
                <a:rPr kumimoji="0" lang="zh-CN" altLang="en-US" sz="2000" b="0">
                  <a:solidFill>
                    <a:srgbClr val="800000"/>
                  </a:solidFill>
                </a:rPr>
                <a:t>，</a:t>
              </a:r>
              <a:r>
                <a:rPr kumimoji="0" lang="is-IS" altLang="zh-CN" sz="2000" b="0">
                  <a:solidFill>
                    <a:srgbClr val="800000"/>
                  </a:solidFill>
                </a:rPr>
                <a:t>…</a:t>
              </a:r>
              <a:endParaRPr kumimoji="0" lang="zh-CN" altLang="en-US" sz="2000" b="0">
                <a:solidFill>
                  <a:srgbClr val="800000"/>
                </a:solidFill>
              </a:endParaRPr>
            </a:p>
          </p:txBody>
        </p:sp>
        <p:sp>
          <p:nvSpPr>
            <p:cNvPr id="23" name="Line 29"/>
            <p:cNvSpPr>
              <a:spLocks noChangeShapeType="1"/>
            </p:cNvSpPr>
            <p:nvPr/>
          </p:nvSpPr>
          <p:spPr bwMode="auto">
            <a:xfrm>
              <a:off x="4233" y="1652"/>
              <a:ext cx="1081" cy="0"/>
            </a:xfrm>
            <a:prstGeom prst="line">
              <a:avLst/>
            </a:prstGeom>
            <a:noFill/>
            <a:ln w="12700">
              <a:solidFill>
                <a:schemeClr val="tx1"/>
              </a:solidFill>
              <a:round/>
            </a:ln>
            <a:effectLst/>
          </p:spPr>
          <p:txBody>
            <a:bodyPr/>
            <a:lstStyle/>
            <a:p>
              <a:pPr algn="r">
                <a:defRPr/>
              </a:pPr>
              <a:endParaRPr lang="zh-CN" altLang="en-US" b="0">
                <a:latin typeface="+mn-ea"/>
                <a:ea typeface="+mn-ea"/>
                <a:cs typeface="黑体" panose="02010609060101010101" pitchFamily="49" charset="-122"/>
              </a:endParaRPr>
            </a:p>
          </p:txBody>
        </p:sp>
      </p:grpSp>
      <p:sp>
        <p:nvSpPr>
          <p:cNvPr id="22533" name="矩形 23"/>
          <p:cNvSpPr>
            <a:spLocks noChangeArrowheads="1"/>
          </p:cNvSpPr>
          <p:nvPr/>
        </p:nvSpPr>
        <p:spPr bwMode="auto">
          <a:xfrm>
            <a:off x="6567488" y="127000"/>
            <a:ext cx="2493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2000">
                <a:solidFill>
                  <a:srgbClr val="428E5B"/>
                </a:solidFill>
                <a:latin typeface="黑体" panose="02010609060101010101" pitchFamily="49" charset="-122"/>
                <a:ea typeface="黑体" panose="02010609060101010101" pitchFamily="49" charset="-122"/>
              </a:rPr>
              <a:t>1.2 </a:t>
            </a:r>
            <a:r>
              <a:rPr kumimoji="0" lang="zh-CN" altLang="en-US" sz="2000">
                <a:solidFill>
                  <a:srgbClr val="428E5B"/>
                </a:solidFill>
                <a:latin typeface="黑体" panose="02010609060101010101" pitchFamily="49" charset="-122"/>
                <a:ea typeface="黑体" panose="02010609060101010101" pitchFamily="49" charset="-122"/>
              </a:rPr>
              <a:t>确定属性的位置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2">
                                            <p:txEl>
                                              <p:pRg st="1" end="1"/>
                                            </p:txEl>
                                          </p:spTgt>
                                        </p:tgtEl>
                                        <p:attrNameLst>
                                          <p:attrName>style.visibility</p:attrName>
                                        </p:attrNameLst>
                                      </p:cBhvr>
                                      <p:to>
                                        <p:strVal val="visible"/>
                                      </p:to>
                                    </p:set>
                                    <p:animEffect transition="in" filter="blinds(horizontal)">
                                      <p:cBhvr>
                                        <p:cTn id="7" dur="500"/>
                                        <p:tgtEl>
                                          <p:spTgt spid="2560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2">
                                            <p:txEl>
                                              <p:pRg st="2" end="2"/>
                                            </p:txEl>
                                          </p:spTgt>
                                        </p:tgtEl>
                                        <p:attrNameLst>
                                          <p:attrName>style.visibility</p:attrName>
                                        </p:attrNameLst>
                                      </p:cBhvr>
                                      <p:to>
                                        <p:strVal val="visible"/>
                                      </p:to>
                                    </p:set>
                                    <p:animEffect transition="in" filter="blinds(horizontal)">
                                      <p:cBhvr>
                                        <p:cTn id="10" dur="500"/>
                                        <p:tgtEl>
                                          <p:spTgt spid="2560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85800" y="561975"/>
            <a:ext cx="7772400" cy="1143000"/>
          </a:xfrm>
        </p:spPr>
        <p:txBody>
          <a:bodyPr/>
          <a:lstStyle/>
          <a:p>
            <a:r>
              <a:rPr kumimoji="0" lang="zh-CN" altLang="en-US" sz="2400" b="1">
                <a:solidFill>
                  <a:srgbClr val="800000"/>
                </a:solidFill>
                <a:latin typeface="黑体" panose="02010609060101010101" pitchFamily="49" charset="-122"/>
                <a:ea typeface="黑体" panose="02010609060101010101" pitchFamily="49" charset="-122"/>
              </a:rPr>
              <a:t>设计方法三：：放在联系上</a:t>
            </a:r>
          </a:p>
        </p:txBody>
      </p:sp>
      <p:sp>
        <p:nvSpPr>
          <p:cNvPr id="16387" name="内容占位符 2"/>
          <p:cNvSpPr>
            <a:spLocks noGrp="1"/>
          </p:cNvSpPr>
          <p:nvPr>
            <p:ph idx="1"/>
          </p:nvPr>
        </p:nvSpPr>
        <p:spPr>
          <a:xfrm>
            <a:off x="649288" y="1685925"/>
            <a:ext cx="5214937" cy="1731963"/>
          </a:xfrm>
        </p:spPr>
        <p:txBody>
          <a:bodyPr/>
          <a:lstStyle/>
          <a:p>
            <a:pPr marL="0" indent="0">
              <a:buFontTx/>
              <a:buNone/>
            </a:pPr>
            <a:r>
              <a:rPr kumimoji="0" lang="zh-CN" altLang="en-US" sz="2400">
                <a:solidFill>
                  <a:srgbClr val="0000FF"/>
                </a:solidFill>
              </a:rPr>
              <a:t>有无问题？</a:t>
            </a:r>
            <a:endParaRPr kumimoji="0" lang="en-US" altLang="zh-CN" sz="2400">
              <a:solidFill>
                <a:srgbClr val="0000FF"/>
              </a:solidFill>
            </a:endParaRPr>
          </a:p>
          <a:p>
            <a:pPr marL="0" indent="0">
              <a:buFontTx/>
              <a:buNone/>
            </a:pPr>
            <a:r>
              <a:rPr kumimoji="0" lang="zh-CN" altLang="en-US" sz="2000">
                <a:solidFill>
                  <a:srgbClr val="2A2A39"/>
                </a:solidFill>
              </a:rPr>
              <a:t>这才是合理的位置！</a:t>
            </a:r>
            <a:endParaRPr kumimoji="0" lang="en-US" altLang="zh-CN" sz="2000">
              <a:solidFill>
                <a:srgbClr val="2A2A39"/>
              </a:solidFill>
            </a:endParaRPr>
          </a:p>
          <a:p>
            <a:pPr marL="0" indent="0">
              <a:buFontTx/>
              <a:buNone/>
            </a:pPr>
            <a:r>
              <a:rPr kumimoji="0" lang="zh-CN" altLang="en-US" sz="2000">
                <a:solidFill>
                  <a:srgbClr val="333333"/>
                </a:solidFill>
              </a:rPr>
              <a:t>因学生和课程之间是多对多关系！</a:t>
            </a:r>
            <a:endParaRPr kumimoji="0" lang="zh-CN" altLang="en-US" sz="2400">
              <a:solidFill>
                <a:srgbClr val="333333"/>
              </a:solidFill>
            </a:endParaRPr>
          </a:p>
        </p:txBody>
      </p:sp>
      <p:grpSp>
        <p:nvGrpSpPr>
          <p:cNvPr id="23555" name="Group 21"/>
          <p:cNvGrpSpPr/>
          <p:nvPr/>
        </p:nvGrpSpPr>
        <p:grpSpPr bwMode="auto">
          <a:xfrm>
            <a:off x="1093788" y="3265488"/>
            <a:ext cx="6713537" cy="2801937"/>
            <a:chOff x="1406" y="1502"/>
            <a:chExt cx="4317" cy="2132"/>
          </a:xfrm>
        </p:grpSpPr>
        <p:sp>
          <p:nvSpPr>
            <p:cNvPr id="16388" name="矩形 3"/>
            <p:cNvSpPr>
              <a:spLocks noChangeArrowheads="1"/>
            </p:cNvSpPr>
            <p:nvPr/>
          </p:nvSpPr>
          <p:spPr bwMode="auto">
            <a:xfrm>
              <a:off x="1746" y="2432"/>
              <a:ext cx="703" cy="318"/>
            </a:xfrm>
            <a:prstGeom prst="rect">
              <a:avLst/>
            </a:prstGeom>
            <a:noFill/>
            <a:ln w="9525">
              <a:solidFill>
                <a:srgbClr val="000000"/>
              </a:solidFill>
              <a:round/>
            </a:ln>
            <a:effectLst/>
          </p:spPr>
          <p:txBody>
            <a:bodyPr anchor="ctr" anchorCtr="1"/>
            <a:lstStyle/>
            <a:p>
              <a:pPr algn="r">
                <a:defRPr/>
              </a:pPr>
              <a:r>
                <a:rPr lang="zh-CN" altLang="en-US" b="0">
                  <a:solidFill>
                    <a:srgbClr val="333333"/>
                  </a:solidFill>
                  <a:latin typeface="+mn-ea"/>
                  <a:ea typeface="+mn-ea"/>
                  <a:cs typeface="黑体" panose="02010609060101010101" pitchFamily="49" charset="-122"/>
                </a:rPr>
                <a:t>学生</a:t>
              </a:r>
            </a:p>
          </p:txBody>
        </p:sp>
        <p:sp>
          <p:nvSpPr>
            <p:cNvPr id="16389" name="矩形 4"/>
            <p:cNvSpPr>
              <a:spLocks noChangeArrowheads="1"/>
            </p:cNvSpPr>
            <p:nvPr/>
          </p:nvSpPr>
          <p:spPr bwMode="auto">
            <a:xfrm>
              <a:off x="4331" y="2409"/>
              <a:ext cx="704" cy="318"/>
            </a:xfrm>
            <a:prstGeom prst="rect">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b="0">
                  <a:solidFill>
                    <a:srgbClr val="333333"/>
                  </a:solidFill>
                  <a:latin typeface="宋体" panose="02010600030101010101" pitchFamily="2" charset="-122"/>
                  <a:ea typeface="宋体" panose="02010600030101010101" pitchFamily="2" charset="-122"/>
                  <a:cs typeface="黑体" panose="02010609060101010101" pitchFamily="49" charset="-122"/>
                </a:rPr>
                <a:t>课程</a:t>
              </a:r>
            </a:p>
          </p:txBody>
        </p:sp>
        <p:sp>
          <p:nvSpPr>
            <p:cNvPr id="16390" name="菱形 5"/>
            <p:cNvSpPr>
              <a:spLocks noChangeArrowheads="1"/>
            </p:cNvSpPr>
            <p:nvPr/>
          </p:nvSpPr>
          <p:spPr bwMode="auto">
            <a:xfrm>
              <a:off x="2979" y="2273"/>
              <a:ext cx="904" cy="615"/>
            </a:xfrm>
            <a:prstGeom prst="diamond">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333333"/>
                  </a:solidFill>
                  <a:latin typeface="宋体" panose="02010600030101010101" pitchFamily="2" charset="-122"/>
                  <a:ea typeface="宋体" panose="02010600030101010101" pitchFamily="2" charset="-122"/>
                  <a:cs typeface="黑体" panose="02010609060101010101" pitchFamily="49" charset="-122"/>
                </a:rPr>
                <a:t>学习</a:t>
              </a:r>
            </a:p>
          </p:txBody>
        </p:sp>
        <p:cxnSp>
          <p:nvCxnSpPr>
            <p:cNvPr id="23563" name="直接连接符 6"/>
            <p:cNvCxnSpPr>
              <a:cxnSpLocks noChangeShapeType="1"/>
              <a:stCxn id="16388" idx="3"/>
              <a:endCxn id="16390" idx="1"/>
            </p:cNvCxnSpPr>
            <p:nvPr/>
          </p:nvCxnSpPr>
          <p:spPr bwMode="auto">
            <a:xfrm flipV="1">
              <a:off x="2449" y="2579"/>
              <a:ext cx="530" cy="12"/>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3564" name="直接连接符 7"/>
            <p:cNvCxnSpPr>
              <a:cxnSpLocks noChangeShapeType="1"/>
              <a:endCxn id="16389" idx="1"/>
            </p:cNvCxnSpPr>
            <p:nvPr/>
          </p:nvCxnSpPr>
          <p:spPr bwMode="auto">
            <a:xfrm flipV="1">
              <a:off x="3878" y="2569"/>
              <a:ext cx="450" cy="11"/>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6393" name="椭圆 8"/>
            <p:cNvSpPr>
              <a:spLocks noChangeArrowheads="1"/>
            </p:cNvSpPr>
            <p:nvPr/>
          </p:nvSpPr>
          <p:spPr bwMode="auto">
            <a:xfrm>
              <a:off x="1406" y="1774"/>
              <a:ext cx="635" cy="295"/>
            </a:xfrm>
            <a:prstGeom prst="ellipse">
              <a:avLst/>
            </a:prstGeom>
            <a:noFill/>
            <a:ln w="9525">
              <a:solidFill>
                <a:srgbClr val="000000"/>
              </a:solidFill>
              <a:round/>
            </a:ln>
            <a:effectLst/>
          </p:spPr>
          <p:txBody>
            <a:bodyPr anchor="ctr" anchorCtr="1"/>
            <a:lstStyle/>
            <a:p>
              <a:pPr algn="r">
                <a:defRPr/>
              </a:pPr>
              <a:r>
                <a:rPr lang="zh-CN" altLang="en-US" sz="1800" b="0">
                  <a:solidFill>
                    <a:srgbClr val="333333"/>
                  </a:solidFill>
                  <a:latin typeface="+mn-ea"/>
                  <a:ea typeface="+mn-ea"/>
                  <a:cs typeface="黑体" panose="02010609060101010101" pitchFamily="49" charset="-122"/>
                </a:rPr>
                <a:t>姓名</a:t>
              </a:r>
            </a:p>
          </p:txBody>
        </p:sp>
        <p:sp>
          <p:nvSpPr>
            <p:cNvPr id="16394" name="椭圆 9"/>
            <p:cNvSpPr>
              <a:spLocks noChangeArrowheads="1"/>
            </p:cNvSpPr>
            <p:nvPr/>
          </p:nvSpPr>
          <p:spPr bwMode="auto">
            <a:xfrm>
              <a:off x="1502" y="3339"/>
              <a:ext cx="635" cy="295"/>
            </a:xfrm>
            <a:prstGeom prst="ellipse">
              <a:avLst/>
            </a:prstGeom>
            <a:noFill/>
            <a:ln w="9525">
              <a:solidFill>
                <a:srgbClr val="000000"/>
              </a:solidFill>
              <a:round/>
            </a:ln>
            <a:effectLst/>
          </p:spPr>
          <p:txBody>
            <a:bodyPr anchor="ctr" anchorCtr="1"/>
            <a:lstStyle/>
            <a:p>
              <a:pPr algn="r">
                <a:defRPr/>
              </a:pPr>
              <a:r>
                <a:rPr lang="zh-CN" altLang="en-US" sz="1800" b="0" u="sng" dirty="0">
                  <a:solidFill>
                    <a:srgbClr val="333333"/>
                  </a:solidFill>
                  <a:latin typeface="+mn-ea"/>
                  <a:ea typeface="+mn-ea"/>
                  <a:cs typeface="黑体" panose="02010609060101010101" pitchFamily="49" charset="-122"/>
                </a:rPr>
                <a:t>学号</a:t>
              </a:r>
            </a:p>
          </p:txBody>
        </p:sp>
        <p:cxnSp>
          <p:nvCxnSpPr>
            <p:cNvPr id="23567" name="直接连接符 10"/>
            <p:cNvCxnSpPr>
              <a:cxnSpLocks noChangeShapeType="1"/>
              <a:stCxn id="16393" idx="4"/>
              <a:endCxn id="16388" idx="0"/>
            </p:cNvCxnSpPr>
            <p:nvPr/>
          </p:nvCxnSpPr>
          <p:spPr bwMode="auto">
            <a:xfrm>
              <a:off x="1723" y="2069"/>
              <a:ext cx="375" cy="366"/>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3568" name="直接连接符 11"/>
            <p:cNvCxnSpPr>
              <a:cxnSpLocks noChangeShapeType="1"/>
              <a:stCxn id="16388" idx="2"/>
            </p:cNvCxnSpPr>
            <p:nvPr/>
          </p:nvCxnSpPr>
          <p:spPr bwMode="auto">
            <a:xfrm flipH="1">
              <a:off x="1910" y="2750"/>
              <a:ext cx="188" cy="589"/>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6397" name="椭圆 12"/>
            <p:cNvSpPr>
              <a:spLocks noChangeArrowheads="1"/>
            </p:cNvSpPr>
            <p:nvPr/>
          </p:nvSpPr>
          <p:spPr bwMode="auto">
            <a:xfrm>
              <a:off x="4386" y="1752"/>
              <a:ext cx="1314" cy="295"/>
            </a:xfrm>
            <a:prstGeom prst="ellipse">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333333"/>
                  </a:solidFill>
                  <a:latin typeface="宋体" panose="02010600030101010101" pitchFamily="2" charset="-122"/>
                  <a:ea typeface="宋体" panose="02010600030101010101" pitchFamily="2" charset="-122"/>
                  <a:cs typeface="黑体" panose="02010609060101010101" pitchFamily="49" charset="-122"/>
                </a:rPr>
                <a:t>课程名称</a:t>
              </a:r>
            </a:p>
          </p:txBody>
        </p:sp>
        <p:sp>
          <p:nvSpPr>
            <p:cNvPr id="16398" name="椭圆 13"/>
            <p:cNvSpPr>
              <a:spLocks noChangeArrowheads="1"/>
            </p:cNvSpPr>
            <p:nvPr/>
          </p:nvSpPr>
          <p:spPr bwMode="auto">
            <a:xfrm>
              <a:off x="4511" y="3318"/>
              <a:ext cx="1212" cy="296"/>
            </a:xfrm>
            <a:prstGeom prst="ellipse">
              <a:avLst/>
            </a:prstGeom>
            <a:noFill/>
            <a:ln w="9525">
              <a:solidFill>
                <a:srgbClr val="0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u="sng">
                  <a:solidFill>
                    <a:srgbClr val="333333"/>
                  </a:solidFill>
                  <a:latin typeface="宋体" panose="02010600030101010101" pitchFamily="2" charset="-122"/>
                  <a:ea typeface="宋体" panose="02010600030101010101" pitchFamily="2" charset="-122"/>
                  <a:cs typeface="黑体" panose="02010609060101010101" pitchFamily="49" charset="-122"/>
                </a:rPr>
                <a:t>课程编号</a:t>
              </a:r>
            </a:p>
          </p:txBody>
        </p:sp>
        <p:cxnSp>
          <p:nvCxnSpPr>
            <p:cNvPr id="23571" name="直接连接符 14"/>
            <p:cNvCxnSpPr>
              <a:cxnSpLocks noChangeShapeType="1"/>
              <a:endCxn id="16389" idx="0"/>
            </p:cNvCxnSpPr>
            <p:nvPr/>
          </p:nvCxnSpPr>
          <p:spPr bwMode="auto">
            <a:xfrm flipH="1">
              <a:off x="4683" y="2042"/>
              <a:ext cx="437" cy="367"/>
            </a:xfrm>
            <a:prstGeom prst="line">
              <a:avLst/>
            </a:prstGeom>
            <a:noFill/>
            <a:ln w="9525">
              <a:solidFill>
                <a:srgbClr val="000000"/>
              </a:solidFill>
              <a:round/>
            </a:ln>
            <a:extLst>
              <a:ext uri="{909E8E84-426E-40DD-AFC4-6F175D3DCCD1}">
                <a14:hiddenFill xmlns:a14="http://schemas.microsoft.com/office/drawing/2010/main">
                  <a:noFill/>
                </a14:hiddenFill>
              </a:ext>
            </a:extLst>
          </p:spPr>
        </p:cxnSp>
        <p:cxnSp>
          <p:nvCxnSpPr>
            <p:cNvPr id="23572" name="直接连接符 15"/>
            <p:cNvCxnSpPr>
              <a:cxnSpLocks noChangeShapeType="1"/>
              <a:stCxn id="16389" idx="2"/>
            </p:cNvCxnSpPr>
            <p:nvPr/>
          </p:nvCxnSpPr>
          <p:spPr bwMode="auto">
            <a:xfrm>
              <a:off x="4683" y="2727"/>
              <a:ext cx="544" cy="591"/>
            </a:xfrm>
            <a:prstGeom prst="line">
              <a:avLst/>
            </a:prstGeom>
            <a:noFill/>
            <a:ln w="9525">
              <a:solidFill>
                <a:srgbClr val="000000"/>
              </a:solidFill>
              <a:round/>
            </a:ln>
            <a:extLst>
              <a:ext uri="{909E8E84-426E-40DD-AFC4-6F175D3DCCD1}">
                <a14:hiddenFill xmlns:a14="http://schemas.microsoft.com/office/drawing/2010/main">
                  <a:noFill/>
                </a14:hiddenFill>
              </a:ext>
            </a:extLst>
          </p:spPr>
        </p:cxnSp>
        <p:sp>
          <p:nvSpPr>
            <p:cNvPr id="16401" name="椭圆 16"/>
            <p:cNvSpPr>
              <a:spLocks noChangeArrowheads="1"/>
            </p:cNvSpPr>
            <p:nvPr/>
          </p:nvSpPr>
          <p:spPr bwMode="auto">
            <a:xfrm>
              <a:off x="2840" y="1502"/>
              <a:ext cx="635" cy="295"/>
            </a:xfrm>
            <a:prstGeom prst="ellipse">
              <a:avLst/>
            </a:prstGeom>
            <a:noFill/>
            <a:ln w="9525">
              <a:solidFill>
                <a:srgbClr val="C00000"/>
              </a:solidFill>
              <a:round/>
            </a:ln>
            <a:effectLst/>
          </p:spPr>
          <p:txBody>
            <a:bodyPr anchor="ctr" anchorCtr="1"/>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rgbClr val="800000"/>
                  </a:solidFill>
                  <a:latin typeface="宋体" panose="02010600030101010101" pitchFamily="2" charset="-122"/>
                  <a:ea typeface="宋体" panose="02010600030101010101" pitchFamily="2" charset="-122"/>
                  <a:cs typeface="黑体" panose="02010609060101010101" pitchFamily="49" charset="-122"/>
                </a:rPr>
                <a:t>成绩</a:t>
              </a:r>
            </a:p>
          </p:txBody>
        </p:sp>
        <p:cxnSp>
          <p:nvCxnSpPr>
            <p:cNvPr id="23574" name="直接连接符 17"/>
            <p:cNvCxnSpPr>
              <a:cxnSpLocks noChangeShapeType="1"/>
              <a:stCxn id="16401" idx="4"/>
              <a:endCxn id="16390" idx="0"/>
            </p:cNvCxnSpPr>
            <p:nvPr/>
          </p:nvCxnSpPr>
          <p:spPr bwMode="auto">
            <a:xfrm>
              <a:off x="3158" y="1797"/>
              <a:ext cx="278" cy="476"/>
            </a:xfrm>
            <a:prstGeom prst="line">
              <a:avLst/>
            </a:prstGeom>
            <a:noFill/>
            <a:ln w="9525">
              <a:solidFill>
                <a:srgbClr val="C00000"/>
              </a:solidFill>
              <a:round/>
            </a:ln>
            <a:extLst>
              <a:ext uri="{909E8E84-426E-40DD-AFC4-6F175D3DCCD1}">
                <a14:hiddenFill xmlns:a14="http://schemas.microsoft.com/office/drawing/2010/main">
                  <a:noFill/>
                </a14:hiddenFill>
              </a:ext>
            </a:extLst>
          </p:spPr>
        </p:cxnSp>
      </p:grpSp>
      <p:grpSp>
        <p:nvGrpSpPr>
          <p:cNvPr id="22" name="Group 30"/>
          <p:cNvGrpSpPr/>
          <p:nvPr/>
        </p:nvGrpSpPr>
        <p:grpSpPr bwMode="auto">
          <a:xfrm>
            <a:off x="6113463" y="1714500"/>
            <a:ext cx="1198562" cy="1439863"/>
            <a:chOff x="4233" y="1460"/>
            <a:chExt cx="1082" cy="624"/>
          </a:xfrm>
        </p:grpSpPr>
        <p:sp>
          <p:nvSpPr>
            <p:cNvPr id="23558" name="Rectangle 28"/>
            <p:cNvSpPr>
              <a:spLocks noChangeArrowheads="1"/>
            </p:cNvSpPr>
            <p:nvPr/>
          </p:nvSpPr>
          <p:spPr bwMode="auto">
            <a:xfrm>
              <a:off x="4249" y="1460"/>
              <a:ext cx="1066" cy="624"/>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t>学习成绩</a:t>
              </a:r>
            </a:p>
            <a:p>
              <a:pPr>
                <a:spcBef>
                  <a:spcPct val="0"/>
                </a:spcBef>
                <a:buFontTx/>
                <a:buNone/>
              </a:pPr>
              <a:r>
                <a:rPr kumimoji="0" lang="zh-CN" altLang="en-US" sz="2000" b="0" u="sng"/>
                <a:t>学号</a:t>
              </a:r>
              <a:r>
                <a:rPr kumimoji="0" lang="en-US" altLang="zh-CN" sz="2000" b="0">
                  <a:solidFill>
                    <a:schemeClr val="tx2"/>
                  </a:solidFill>
                </a:rPr>
                <a:t>     20140001</a:t>
              </a:r>
              <a:endParaRPr kumimoji="0" lang="zh-CN" altLang="en-US" sz="2000" b="0">
                <a:solidFill>
                  <a:schemeClr val="tx2"/>
                </a:solidFill>
              </a:endParaRPr>
            </a:p>
            <a:p>
              <a:pPr>
                <a:spcBef>
                  <a:spcPct val="0"/>
                </a:spcBef>
                <a:buFontTx/>
                <a:buNone/>
              </a:pPr>
              <a:r>
                <a:rPr kumimoji="0" lang="zh-CN" altLang="en-US" sz="2000" b="0" u="sng"/>
                <a:t>课程编号</a:t>
              </a:r>
              <a:r>
                <a:rPr kumimoji="0" lang="en-US" altLang="zh-CN" sz="2000" b="0">
                  <a:solidFill>
                    <a:srgbClr val="892D5B"/>
                  </a:solidFill>
                </a:rPr>
                <a:t> CST05</a:t>
              </a:r>
              <a:endParaRPr kumimoji="0" lang="zh-CN" altLang="en-US" sz="2000" b="0">
                <a:solidFill>
                  <a:srgbClr val="892D5B"/>
                </a:solidFill>
              </a:endParaRPr>
            </a:p>
            <a:p>
              <a:pPr>
                <a:spcBef>
                  <a:spcPct val="0"/>
                </a:spcBef>
                <a:buFontTx/>
                <a:buNone/>
              </a:pPr>
              <a:r>
                <a:rPr kumimoji="0" lang="zh-CN" altLang="en-US" sz="2000" b="0"/>
                <a:t>成绩</a:t>
              </a:r>
              <a:r>
                <a:rPr kumimoji="0" lang="en-US" altLang="zh-CN" sz="2000" b="0"/>
                <a:t>     </a:t>
              </a:r>
              <a:r>
                <a:rPr kumimoji="0" lang="en-US" altLang="zh-CN" sz="2000" b="0">
                  <a:solidFill>
                    <a:srgbClr val="800000"/>
                  </a:solidFill>
                </a:rPr>
                <a:t>68</a:t>
              </a:r>
              <a:endParaRPr kumimoji="0" lang="zh-CN" altLang="en-US" sz="2000" b="0">
                <a:solidFill>
                  <a:srgbClr val="800000"/>
                </a:solidFill>
              </a:endParaRPr>
            </a:p>
          </p:txBody>
        </p:sp>
        <p:sp>
          <p:nvSpPr>
            <p:cNvPr id="24" name="Line 29"/>
            <p:cNvSpPr>
              <a:spLocks noChangeShapeType="1"/>
            </p:cNvSpPr>
            <p:nvPr/>
          </p:nvSpPr>
          <p:spPr bwMode="auto">
            <a:xfrm>
              <a:off x="4233" y="1652"/>
              <a:ext cx="1081" cy="0"/>
            </a:xfrm>
            <a:prstGeom prst="line">
              <a:avLst/>
            </a:prstGeom>
            <a:noFill/>
            <a:ln w="12700">
              <a:solidFill>
                <a:schemeClr val="tx1"/>
              </a:solidFill>
              <a:round/>
            </a:ln>
            <a:effectLst/>
          </p:spPr>
          <p:txBody>
            <a:bodyPr/>
            <a:lstStyle/>
            <a:p>
              <a:pPr algn="r">
                <a:defRPr/>
              </a:pPr>
              <a:endParaRPr lang="zh-CN" altLang="en-US" b="0">
                <a:latin typeface="+mn-ea"/>
                <a:ea typeface="+mn-ea"/>
                <a:cs typeface="黑体" panose="02010609060101010101" pitchFamily="49" charset="-122"/>
              </a:endParaRPr>
            </a:p>
          </p:txBody>
        </p:sp>
      </p:grpSp>
      <p:sp>
        <p:nvSpPr>
          <p:cNvPr id="23557" name="矩形 24"/>
          <p:cNvSpPr>
            <a:spLocks noChangeArrowheads="1"/>
          </p:cNvSpPr>
          <p:nvPr/>
        </p:nvSpPr>
        <p:spPr bwMode="auto">
          <a:xfrm>
            <a:off x="6478588" y="127000"/>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2000">
                <a:solidFill>
                  <a:srgbClr val="428E5B"/>
                </a:solidFill>
                <a:latin typeface="黑体" panose="02010609060101010101" pitchFamily="49" charset="-122"/>
                <a:ea typeface="黑体" panose="02010609060101010101" pitchFamily="49" charset="-122"/>
              </a:rPr>
              <a:t>1.2 </a:t>
            </a:r>
            <a:r>
              <a:rPr kumimoji="0" lang="zh-CN" altLang="en-US" sz="2000">
                <a:solidFill>
                  <a:srgbClr val="428E5B"/>
                </a:solidFill>
                <a:latin typeface="黑体" panose="02010609060101010101" pitchFamily="49" charset="-122"/>
                <a:ea typeface="黑体" panose="02010609060101010101" pitchFamily="49" charset="-122"/>
              </a:rPr>
              <a:t>确定属性的位置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blinds(horizontal)">
                                      <p:cBhvr>
                                        <p:cTn id="7" dur="500"/>
                                        <p:tgtEl>
                                          <p:spTgt spid="1638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387">
                                            <p:txEl>
                                              <p:pRg st="2" end="2"/>
                                            </p:txEl>
                                          </p:spTgt>
                                        </p:tgtEl>
                                        <p:attrNameLst>
                                          <p:attrName>style.visibility</p:attrName>
                                        </p:attrNameLst>
                                      </p:cBhvr>
                                      <p:to>
                                        <p:strVal val="visible"/>
                                      </p:to>
                                    </p:set>
                                    <p:animEffect transition="in" filter="blinds(horizontal)">
                                      <p:cBhvr>
                                        <p:cTn id="10" dur="500"/>
                                        <p:tgtEl>
                                          <p:spTgt spid="1638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685800" y="657225"/>
            <a:ext cx="7772400" cy="938213"/>
          </a:xfrm>
        </p:spPr>
        <p:txBody>
          <a:bodyPr/>
          <a:lstStyle/>
          <a:p>
            <a:r>
              <a:rPr kumimoji="0" lang="en-US" altLang="zh-CN" sz="2800" b="1">
                <a:latin typeface="黑体" panose="02010609060101010101" pitchFamily="49" charset="-122"/>
                <a:ea typeface="黑体" panose="02010609060101010101" pitchFamily="49" charset="-122"/>
              </a:rPr>
              <a:t>2.3 </a:t>
            </a:r>
            <a:r>
              <a:rPr kumimoji="0" lang="zh-CN" altLang="en-US" sz="2800" b="1">
                <a:latin typeface="黑体" panose="02010609060101010101" pitchFamily="49" charset="-122"/>
                <a:ea typeface="黑体" panose="02010609060101010101" pitchFamily="49" charset="-122"/>
              </a:rPr>
              <a:t>文件阶段</a:t>
            </a:r>
          </a:p>
        </p:txBody>
      </p:sp>
      <p:sp>
        <p:nvSpPr>
          <p:cNvPr id="3" name="内容占位符 2"/>
          <p:cNvSpPr>
            <a:spLocks noGrp="1"/>
          </p:cNvSpPr>
          <p:nvPr>
            <p:ph idx="1"/>
          </p:nvPr>
        </p:nvSpPr>
        <p:spPr>
          <a:xfrm>
            <a:off x="179388" y="1487488"/>
            <a:ext cx="8821737" cy="4592637"/>
          </a:xfrm>
        </p:spPr>
        <p:txBody>
          <a:bodyPr/>
          <a:lstStyle/>
          <a:p>
            <a:pPr marL="0" indent="0">
              <a:lnSpc>
                <a:spcPts val="3640"/>
              </a:lnSpc>
              <a:buFontTx/>
              <a:buNone/>
            </a:pPr>
            <a:r>
              <a:rPr kumimoji="0" lang="en-US" altLang="zh-CN" sz="2400" b="1"/>
              <a:t>(50</a:t>
            </a:r>
            <a:r>
              <a:rPr kumimoji="0" lang="zh-CN" altLang="en-US" sz="2400" b="1"/>
              <a:t>年代末</a:t>
            </a:r>
            <a:r>
              <a:rPr kumimoji="0" lang="en-US" altLang="zh-CN" sz="2400" b="1"/>
              <a:t>--60</a:t>
            </a:r>
            <a:r>
              <a:rPr kumimoji="0" lang="zh-CN" altLang="en-US" sz="2400" b="1"/>
              <a:t>年代中期</a:t>
            </a:r>
            <a:r>
              <a:rPr kumimoji="0" lang="en-US" altLang="zh-CN" sz="2400" b="1"/>
              <a:t>)</a:t>
            </a:r>
            <a:endParaRPr kumimoji="0" lang="en-US" altLang="zh-CN" sz="2400"/>
          </a:p>
          <a:p>
            <a:pPr marL="0" indent="0">
              <a:lnSpc>
                <a:spcPts val="3640"/>
              </a:lnSpc>
              <a:buFontTx/>
              <a:buNone/>
            </a:pPr>
            <a:r>
              <a:rPr kumimoji="0" lang="zh-CN" altLang="en-US" sz="2400"/>
              <a:t>基于文件系统的数据管理程序的数据管理的特点</a:t>
            </a:r>
            <a:r>
              <a:rPr kumimoji="0" lang="en-US" altLang="zh-CN" sz="2400"/>
              <a:t>:</a:t>
            </a:r>
            <a:endParaRPr kumimoji="0" lang="en-US" altLang="zh-CN"/>
          </a:p>
          <a:p>
            <a:pPr lvl="1" algn="just" eaLnBrk="1" hangingPunct="1">
              <a:lnSpc>
                <a:spcPts val="3640"/>
              </a:lnSpc>
              <a:spcBef>
                <a:spcPct val="0"/>
              </a:spcBef>
            </a:pPr>
            <a:r>
              <a:rPr kumimoji="0" lang="zh-CN" altLang="en-US" sz="2400" i="1">
                <a:latin typeface="Times New Roman" panose="02020603050405020304" pitchFamily="18" charset="0"/>
              </a:rPr>
              <a:t>数据的</a:t>
            </a:r>
            <a:r>
              <a:rPr kumimoji="0" lang="zh-CN" altLang="en-US" sz="2400">
                <a:latin typeface="Times New Roman" panose="02020603050405020304" pitchFamily="18" charset="0"/>
              </a:rPr>
              <a:t>管理者：文件系统，数据文件可长期保存</a:t>
            </a:r>
          </a:p>
          <a:p>
            <a:pPr lvl="1" eaLnBrk="1" hangingPunct="1">
              <a:lnSpc>
                <a:spcPts val="3640"/>
              </a:lnSpc>
              <a:spcBef>
                <a:spcPct val="0"/>
              </a:spcBef>
            </a:pPr>
            <a:r>
              <a:rPr kumimoji="0" lang="zh-CN" altLang="en-US" sz="2400">
                <a:latin typeface="Times New Roman" panose="02020603050405020304" pitchFamily="18" charset="0"/>
              </a:rPr>
              <a:t>数据面向的对象：某一</a:t>
            </a:r>
            <a:r>
              <a:rPr kumimoji="0" lang="en-US" altLang="zh-CN" sz="2400">
                <a:latin typeface="Times New Roman" panose="02020603050405020304" pitchFamily="18" charset="0"/>
              </a:rPr>
              <a:t>(</a:t>
            </a:r>
            <a:r>
              <a:rPr kumimoji="0" lang="zh-CN" altLang="en-US" sz="2400">
                <a:latin typeface="Times New Roman" panose="02020603050405020304" pitchFamily="18" charset="0"/>
              </a:rPr>
              <a:t>或极少数几个</a:t>
            </a:r>
            <a:r>
              <a:rPr kumimoji="0" lang="en-US" altLang="zh-CN" sz="2400">
                <a:latin typeface="Times New Roman" panose="02020603050405020304" pitchFamily="18" charset="0"/>
              </a:rPr>
              <a:t>)</a:t>
            </a:r>
            <a:r>
              <a:rPr kumimoji="0" lang="zh-CN" altLang="en-US" sz="2400">
                <a:latin typeface="Times New Roman" panose="02020603050405020304" pitchFamily="18" charset="0"/>
              </a:rPr>
              <a:t>应用程序   </a:t>
            </a:r>
          </a:p>
          <a:p>
            <a:pPr lvl="1" eaLnBrk="1" hangingPunct="1">
              <a:lnSpc>
                <a:spcPts val="3640"/>
              </a:lnSpc>
              <a:spcBef>
                <a:spcPct val="0"/>
              </a:spcBef>
            </a:pPr>
            <a:r>
              <a:rPr kumimoji="0" lang="zh-CN" altLang="en-US" sz="2400">
                <a:latin typeface="Times New Roman" panose="02020603050405020304" pitchFamily="18" charset="0"/>
              </a:rPr>
              <a:t>数据的共享程度：共享性差、冗余度大</a:t>
            </a:r>
          </a:p>
          <a:p>
            <a:pPr lvl="1" eaLnBrk="1" hangingPunct="1">
              <a:lnSpc>
                <a:spcPts val="3640"/>
              </a:lnSpc>
              <a:spcBef>
                <a:spcPct val="0"/>
              </a:spcBef>
            </a:pPr>
            <a:r>
              <a:rPr kumimoji="0" lang="zh-CN" altLang="en-US" sz="2400">
                <a:latin typeface="Times New Roman" panose="02020603050405020304" pitchFamily="18" charset="0"/>
              </a:rPr>
              <a:t>数据的结构化：记录内有结构</a:t>
            </a:r>
            <a:r>
              <a:rPr kumimoji="0" lang="en-US" altLang="zh-CN" sz="2400">
                <a:latin typeface="Times New Roman" panose="02020603050405020304" pitchFamily="18" charset="0"/>
              </a:rPr>
              <a:t>,</a:t>
            </a:r>
            <a:r>
              <a:rPr kumimoji="0" lang="zh-CN" altLang="en-US" sz="2400">
                <a:latin typeface="Times New Roman" panose="02020603050405020304" pitchFamily="18" charset="0"/>
              </a:rPr>
              <a:t>整体无结构</a:t>
            </a:r>
          </a:p>
          <a:p>
            <a:pPr lvl="1" eaLnBrk="1" hangingPunct="1">
              <a:lnSpc>
                <a:spcPts val="3640"/>
              </a:lnSpc>
              <a:spcBef>
                <a:spcPct val="0"/>
              </a:spcBef>
            </a:pPr>
            <a:r>
              <a:rPr kumimoji="0" lang="zh-CN" altLang="en-US" sz="2400">
                <a:latin typeface="Times New Roman" panose="02020603050405020304" pitchFamily="18" charset="0"/>
              </a:rPr>
              <a:t>数据的独立性：独立性差，数据的存储方式以及逻辑结构改变必须大幅度修改应用程序，（牵一发而动全身）</a:t>
            </a:r>
          </a:p>
          <a:p>
            <a:pPr lvl="1" eaLnBrk="1" hangingPunct="1">
              <a:lnSpc>
                <a:spcPts val="3640"/>
              </a:lnSpc>
              <a:spcBef>
                <a:spcPct val="0"/>
              </a:spcBef>
            </a:pPr>
            <a:r>
              <a:rPr kumimoji="0" lang="zh-CN" altLang="en-US" sz="2400">
                <a:latin typeface="Times New Roman" panose="02020603050405020304" pitchFamily="18" charset="0"/>
              </a:rPr>
              <a:t>数据控制能力：应用程序自己控制＃</a:t>
            </a:r>
          </a:p>
          <a:p>
            <a:pPr marL="0" indent="0">
              <a:lnSpc>
                <a:spcPts val="3640"/>
              </a:lnSpc>
            </a:pPr>
            <a:endParaRPr kumimoji="0" lang="zh-CN" altLang="en-US"/>
          </a:p>
        </p:txBody>
      </p:sp>
      <p:sp>
        <p:nvSpPr>
          <p:cNvPr id="26627"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9D0ABD5-3319-4BE5-91A2-248E71DEEAEB}" type="slidenum">
              <a:rPr kumimoji="0" lang="zh-CN" altLang="en-US" sz="1400"/>
              <a:t>8</a:t>
            </a:fld>
            <a:endParaRPr kumimoji="0" lang="en-US" altLang="zh-CN" sz="1400"/>
          </a:p>
        </p:txBody>
      </p:sp>
      <p:sp>
        <p:nvSpPr>
          <p:cNvPr id="26628" name="标题 1"/>
          <p:cNvSpPr txBox="1"/>
          <p:nvPr/>
        </p:nvSpPr>
        <p:spPr bwMode="auto">
          <a:xfrm>
            <a:off x="4967288" y="44450"/>
            <a:ext cx="39624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428E5B"/>
                </a:solidFill>
                <a:latin typeface="黑体" panose="02010609060101010101" pitchFamily="49" charset="-122"/>
                <a:ea typeface="黑体" panose="02010609060101010101" pitchFamily="49" charset="-122"/>
              </a:rPr>
              <a:t>二 </a:t>
            </a:r>
            <a:r>
              <a:rPr kumimoji="0" lang="zh-CN" altLang="zh-CN" sz="2000">
                <a:solidFill>
                  <a:srgbClr val="428E5B"/>
                </a:solidFill>
                <a:latin typeface="黑体" panose="02010609060101010101" pitchFamily="49" charset="-122"/>
                <a:ea typeface="黑体" panose="02010609060101010101" pitchFamily="49" charset="-122"/>
              </a:rPr>
              <a:t>数据管理的发展过程</a:t>
            </a:r>
            <a:endParaRPr kumimoji="0" lang="zh-CN" altLang="en-US" sz="2000">
              <a:solidFill>
                <a:srgbClr val="428E5B"/>
              </a:solidFill>
              <a:latin typeface="黑体" panose="02010609060101010101" pitchFamily="49" charset="-122"/>
              <a:ea typeface="黑体" panose="02010609060101010101" pitchFamily="49" charset="-122"/>
            </a:endParaRPr>
          </a:p>
        </p:txBody>
      </p:sp>
      <p:sp>
        <p:nvSpPr>
          <p:cNvPr id="26629" name="AutoShape 6"/>
          <p:cNvSpPr>
            <a:spLocks noChangeArrowheads="1"/>
          </p:cNvSpPr>
          <p:nvPr/>
        </p:nvSpPr>
        <p:spPr bwMode="auto">
          <a:xfrm>
            <a:off x="6408738" y="981075"/>
            <a:ext cx="2339975" cy="1103313"/>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＊文件阶段应用系统如何处理数据？</a:t>
            </a:r>
            <a:endParaRPr kumimoji="0" lang="zh-CN" altLang="en-US" sz="16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a:xfrm>
            <a:off x="874713" y="739775"/>
            <a:ext cx="6164262" cy="744538"/>
          </a:xfrm>
        </p:spPr>
        <p:txBody>
          <a:bodyPr/>
          <a:lstStyle/>
          <a:p>
            <a:r>
              <a:rPr kumimoji="0" lang="zh-CN" altLang="en-US" sz="2400" b="1">
                <a:latin typeface="黑体" panose="02010609060101010101" pitchFamily="49" charset="-122"/>
                <a:ea typeface="黑体" panose="02010609060101010101" pitchFamily="49" charset="-122"/>
              </a:rPr>
              <a:t>案例</a:t>
            </a:r>
            <a:r>
              <a:rPr kumimoji="0" lang="en-US" altLang="zh-CN" sz="2400" b="1">
                <a:latin typeface="黑体" panose="02010609060101010101" pitchFamily="49" charset="-122"/>
                <a:ea typeface="黑体" panose="02010609060101010101" pitchFamily="49" charset="-122"/>
              </a:rPr>
              <a:t>3</a:t>
            </a:r>
            <a:r>
              <a:rPr kumimoji="0" lang="zh-CN" altLang="en-US" sz="2400" b="1">
                <a:latin typeface="黑体" panose="02010609060101010101" pitchFamily="49" charset="-122"/>
                <a:ea typeface="黑体" panose="02010609060101010101" pitchFamily="49" charset="-122"/>
              </a:rPr>
              <a:t>：工资和岗位的表示</a:t>
            </a:r>
          </a:p>
        </p:txBody>
      </p:sp>
      <p:grpSp>
        <p:nvGrpSpPr>
          <p:cNvPr id="24578" name="Group 9"/>
          <p:cNvGrpSpPr/>
          <p:nvPr/>
        </p:nvGrpSpPr>
        <p:grpSpPr bwMode="auto">
          <a:xfrm>
            <a:off x="2159000" y="1473200"/>
            <a:ext cx="6588125" cy="3873500"/>
            <a:chOff x="1197" y="1222"/>
            <a:chExt cx="4150" cy="2544"/>
          </a:xfrm>
        </p:grpSpPr>
        <p:pic>
          <p:nvPicPr>
            <p:cNvPr id="24589" name="Picture 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 y="1222"/>
              <a:ext cx="4150" cy="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590" name="直接连接符 90"/>
            <p:cNvCxnSpPr>
              <a:cxnSpLocks noChangeShapeType="1"/>
            </p:cNvCxnSpPr>
            <p:nvPr/>
          </p:nvCxnSpPr>
          <p:spPr bwMode="auto">
            <a:xfrm>
              <a:off x="5014" y="2180"/>
              <a:ext cx="0" cy="179"/>
            </a:xfrm>
            <a:prstGeom prst="line">
              <a:avLst/>
            </a:prstGeom>
            <a:noFill/>
            <a:ln w="19050">
              <a:solidFill>
                <a:srgbClr val="000000"/>
              </a:solidFill>
              <a:round/>
            </a:ln>
            <a:extLst>
              <a:ext uri="{909E8E84-426E-40DD-AFC4-6F175D3DCCD1}">
                <a14:hiddenFill xmlns:a14="http://schemas.microsoft.com/office/drawing/2010/main">
                  <a:noFill/>
                </a14:hiddenFill>
              </a:ext>
            </a:extLst>
          </p:spPr>
        </p:cxnSp>
        <p:cxnSp>
          <p:nvCxnSpPr>
            <p:cNvPr id="24591" name="直接连接符 95"/>
            <p:cNvCxnSpPr>
              <a:cxnSpLocks noChangeShapeType="1"/>
            </p:cNvCxnSpPr>
            <p:nvPr/>
          </p:nvCxnSpPr>
          <p:spPr bwMode="auto">
            <a:xfrm>
              <a:off x="5019" y="2701"/>
              <a:ext cx="0" cy="179"/>
            </a:xfrm>
            <a:prstGeom prst="line">
              <a:avLst/>
            </a:prstGeom>
            <a:noFill/>
            <a:ln w="19050">
              <a:solidFill>
                <a:srgbClr val="000000"/>
              </a:solidFill>
              <a:round/>
            </a:ln>
            <a:extLst>
              <a:ext uri="{909E8E84-426E-40DD-AFC4-6F175D3DCCD1}">
                <a14:hiddenFill xmlns:a14="http://schemas.microsoft.com/office/drawing/2010/main">
                  <a:noFill/>
                </a14:hiddenFill>
              </a:ext>
            </a:extLst>
          </p:spPr>
        </p:cxnSp>
      </p:grpSp>
      <p:sp>
        <p:nvSpPr>
          <p:cNvPr id="24579" name="Rectangle 10"/>
          <p:cNvSpPr>
            <a:spLocks noChangeArrowheads="1"/>
          </p:cNvSpPr>
          <p:nvPr/>
        </p:nvSpPr>
        <p:spPr bwMode="auto">
          <a:xfrm>
            <a:off x="155575" y="4373563"/>
            <a:ext cx="56499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solidFill>
                  <a:srgbClr val="0066FF"/>
                </a:solidFill>
              </a:rPr>
              <a:t>“工资”为何是实体集，不是属性？</a:t>
            </a:r>
            <a:endParaRPr kumimoji="0" lang="en-US" altLang="zh-CN" sz="2000" b="0">
              <a:solidFill>
                <a:srgbClr val="0066FF"/>
              </a:solidFill>
            </a:endParaRPr>
          </a:p>
          <a:p>
            <a:pPr>
              <a:spcBef>
                <a:spcPct val="0"/>
              </a:spcBef>
              <a:buFontTx/>
              <a:buNone/>
            </a:pPr>
            <a:r>
              <a:rPr kumimoji="0" lang="zh-CN" altLang="en-US" sz="2000" b="0">
                <a:solidFill>
                  <a:srgbClr val="0066FF"/>
                </a:solidFill>
              </a:rPr>
              <a:t>“岗位”为何不是“职工”的属性？</a:t>
            </a:r>
          </a:p>
          <a:p>
            <a:pPr>
              <a:spcBef>
                <a:spcPct val="0"/>
              </a:spcBef>
              <a:buFontTx/>
              <a:buNone/>
            </a:pPr>
            <a:r>
              <a:rPr kumimoji="0" lang="zh-CN" altLang="en-US" sz="2000" b="0">
                <a:solidFill>
                  <a:srgbClr val="0066FF"/>
                </a:solidFill>
              </a:rPr>
              <a:t>“享有”“聘任”两个联系的类型？</a:t>
            </a:r>
          </a:p>
        </p:txBody>
      </p:sp>
      <p:sp>
        <p:nvSpPr>
          <p:cNvPr id="19467" name="Rectangle 11"/>
          <p:cNvSpPr>
            <a:spLocks noChangeArrowheads="1"/>
          </p:cNvSpPr>
          <p:nvPr/>
        </p:nvSpPr>
        <p:spPr bwMode="auto">
          <a:xfrm>
            <a:off x="252413" y="5292725"/>
            <a:ext cx="56737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t>具有合理性，如果：</a:t>
            </a:r>
            <a:endParaRPr kumimoji="0" lang="en-US" altLang="zh-CN" sz="1800" b="0"/>
          </a:p>
          <a:p>
            <a:pPr>
              <a:spcBef>
                <a:spcPct val="0"/>
              </a:spcBef>
              <a:buFontTx/>
              <a:buNone/>
            </a:pPr>
            <a:r>
              <a:rPr kumimoji="0" lang="zh-CN" altLang="en-US" sz="1800" b="0"/>
              <a:t>（</a:t>
            </a:r>
            <a:r>
              <a:rPr kumimoji="0" lang="zh-CN" altLang="zh-CN" sz="1800" b="0"/>
              <a:t>“</a:t>
            </a:r>
            <a:r>
              <a:rPr kumimoji="0" lang="zh-CN" altLang="en-US" sz="1800" b="0"/>
              <a:t>工资和</a:t>
            </a:r>
            <a:r>
              <a:rPr kumimoji="0" lang="en-US" altLang="zh-CN" sz="1800" b="0"/>
              <a:t>”</a:t>
            </a:r>
            <a:r>
              <a:rPr kumimoji="0" lang="zh-CN" altLang="en-US" sz="1800" b="0"/>
              <a:t>“岗位”都有自己的特殊属性）</a:t>
            </a:r>
            <a:endParaRPr kumimoji="0" lang="en-US" altLang="zh-CN" sz="1800" b="0"/>
          </a:p>
          <a:p>
            <a:pPr>
              <a:spcBef>
                <a:spcPct val="0"/>
              </a:spcBef>
            </a:pPr>
            <a:r>
              <a:rPr kumimoji="0" lang="zh-CN" altLang="en-US" sz="1800" b="0"/>
              <a:t>职工的每月有工资，且可能不同</a:t>
            </a:r>
            <a:endParaRPr kumimoji="0" lang="en-US" altLang="zh-CN" sz="1800" b="0"/>
          </a:p>
          <a:p>
            <a:pPr>
              <a:spcBef>
                <a:spcPct val="0"/>
              </a:spcBef>
            </a:pPr>
            <a:r>
              <a:rPr kumimoji="0" lang="zh-CN" altLang="en-US" sz="1800" b="0"/>
              <a:t>职工可能同时在不同部门担任不同岗位</a:t>
            </a:r>
          </a:p>
        </p:txBody>
      </p:sp>
      <p:sp>
        <p:nvSpPr>
          <p:cNvPr id="24581" name="Rectangle 7"/>
          <p:cNvSpPr>
            <a:spLocks noChangeArrowheads="1"/>
          </p:cNvSpPr>
          <p:nvPr/>
        </p:nvSpPr>
        <p:spPr bwMode="auto">
          <a:xfrm>
            <a:off x="393700" y="130175"/>
            <a:ext cx="4321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800">
                <a:solidFill>
                  <a:srgbClr val="892D5B"/>
                </a:solidFill>
                <a:latin typeface="黑体" panose="02010609060101010101" pitchFamily="49" charset="-122"/>
                <a:ea typeface="黑体" panose="02010609060101010101" pitchFamily="49" charset="-122"/>
              </a:rPr>
              <a:t>1.3 </a:t>
            </a:r>
            <a:r>
              <a:rPr kumimoji="0" lang="zh-CN" altLang="en-US" sz="2800">
                <a:solidFill>
                  <a:srgbClr val="892D5B"/>
                </a:solidFill>
                <a:latin typeface="黑体" panose="02010609060101010101" pitchFamily="49" charset="-122"/>
                <a:ea typeface="黑体" panose="02010609060101010101" pitchFamily="49" charset="-122"/>
              </a:rPr>
              <a:t>用属性还是联系集</a:t>
            </a:r>
          </a:p>
        </p:txBody>
      </p:sp>
      <p:sp>
        <p:nvSpPr>
          <p:cNvPr id="24582" name="AutoShape 10"/>
          <p:cNvSpPr>
            <a:spLocks noChangeArrowheads="1"/>
          </p:cNvSpPr>
          <p:nvPr/>
        </p:nvSpPr>
        <p:spPr bwMode="auto">
          <a:xfrm>
            <a:off x="439738" y="1677988"/>
            <a:ext cx="2211387" cy="847725"/>
          </a:xfrm>
          <a:prstGeom prst="cloudCallout">
            <a:avLst>
              <a:gd name="adj1" fmla="val -47755"/>
              <a:gd name="adj2" fmla="val 74958"/>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rPr>
              <a:t>这样设计的</a:t>
            </a:r>
            <a:r>
              <a:rPr kumimoji="0" lang="en-US" altLang="zh-CN" sz="1600">
                <a:solidFill>
                  <a:srgbClr val="2A2A39"/>
                </a:solidFill>
              </a:rPr>
              <a:t>E-R</a:t>
            </a:r>
            <a:r>
              <a:rPr kumimoji="0" lang="zh-CN" altLang="en-US" sz="1600">
                <a:solidFill>
                  <a:srgbClr val="2A2A39"/>
                </a:solidFill>
              </a:rPr>
              <a:t>图合理吗？</a:t>
            </a:r>
            <a:endParaRPr kumimoji="0" lang="zh-CN" altLang="en-US" sz="1600">
              <a:solidFill>
                <a:srgbClr val="2A2A39"/>
              </a:solidFill>
              <a:latin typeface="黑体" panose="02010609060101010101" pitchFamily="49" charset="-122"/>
              <a:ea typeface="黑体" panose="02010609060101010101" pitchFamily="49" charset="-122"/>
            </a:endParaRPr>
          </a:p>
        </p:txBody>
      </p:sp>
      <p:grpSp>
        <p:nvGrpSpPr>
          <p:cNvPr id="14" name="Group 30"/>
          <p:cNvGrpSpPr/>
          <p:nvPr/>
        </p:nvGrpSpPr>
        <p:grpSpPr bwMode="auto">
          <a:xfrm>
            <a:off x="6692900" y="4610100"/>
            <a:ext cx="1198563" cy="1849438"/>
            <a:chOff x="4233" y="1361"/>
            <a:chExt cx="1082" cy="688"/>
          </a:xfrm>
        </p:grpSpPr>
        <p:sp>
          <p:nvSpPr>
            <p:cNvPr id="24587" name="Rectangle 28"/>
            <p:cNvSpPr>
              <a:spLocks noChangeArrowheads="1"/>
            </p:cNvSpPr>
            <p:nvPr/>
          </p:nvSpPr>
          <p:spPr bwMode="auto">
            <a:xfrm>
              <a:off x="4249" y="1361"/>
              <a:ext cx="1066" cy="688"/>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t>工资</a:t>
              </a:r>
            </a:p>
            <a:p>
              <a:pPr>
                <a:spcBef>
                  <a:spcPct val="0"/>
                </a:spcBef>
                <a:buFontTx/>
                <a:buNone/>
              </a:pPr>
              <a:r>
                <a:rPr kumimoji="0" lang="zh-CN" altLang="en-US" sz="2000" b="0" u="sng"/>
                <a:t>工号</a:t>
              </a:r>
              <a:r>
                <a:rPr kumimoji="0" lang="en-US" altLang="zh-CN" sz="2000" b="0">
                  <a:solidFill>
                    <a:schemeClr val="tx2"/>
                  </a:solidFill>
                </a:rPr>
                <a:t>     20001</a:t>
              </a:r>
              <a:endParaRPr kumimoji="0" lang="zh-CN" altLang="en-US" sz="2000" b="0">
                <a:solidFill>
                  <a:schemeClr val="tx2"/>
                </a:solidFill>
              </a:endParaRPr>
            </a:p>
            <a:p>
              <a:pPr>
                <a:spcBef>
                  <a:spcPct val="0"/>
                </a:spcBef>
                <a:buFontTx/>
                <a:buNone/>
              </a:pPr>
              <a:r>
                <a:rPr kumimoji="0" lang="zh-CN" altLang="en-US" sz="2000" b="0" u="sng"/>
                <a:t>年份</a:t>
              </a:r>
              <a:r>
                <a:rPr kumimoji="0" lang="en-US" altLang="zh-CN" sz="2000" b="0">
                  <a:solidFill>
                    <a:srgbClr val="800000"/>
                  </a:solidFill>
                </a:rPr>
                <a:t>     2016</a:t>
              </a:r>
            </a:p>
            <a:p>
              <a:pPr>
                <a:spcBef>
                  <a:spcPct val="0"/>
                </a:spcBef>
                <a:buFontTx/>
                <a:buNone/>
              </a:pPr>
              <a:r>
                <a:rPr kumimoji="0" lang="zh-CN" altLang="en-US" sz="2000" b="0" u="sng"/>
                <a:t>月份</a:t>
              </a:r>
              <a:r>
                <a:rPr kumimoji="0" lang="en-US" altLang="zh-CN" sz="2000" b="0">
                  <a:solidFill>
                    <a:srgbClr val="892D5B"/>
                  </a:solidFill>
                </a:rPr>
                <a:t>     12</a:t>
              </a:r>
              <a:endParaRPr kumimoji="0" lang="zh-CN" altLang="en-US" sz="2000" b="0">
                <a:solidFill>
                  <a:srgbClr val="892D5B"/>
                </a:solidFill>
              </a:endParaRPr>
            </a:p>
            <a:p>
              <a:pPr>
                <a:spcBef>
                  <a:spcPct val="0"/>
                </a:spcBef>
                <a:buFontTx/>
                <a:buNone/>
              </a:pPr>
              <a:r>
                <a:rPr kumimoji="0" lang="zh-CN" altLang="en-US" sz="2000" b="0"/>
                <a:t>基本工资</a:t>
              </a:r>
              <a:r>
                <a:rPr kumimoji="0" lang="en-US" altLang="zh-CN" sz="2000" b="0"/>
                <a:t> 1</a:t>
              </a:r>
              <a:r>
                <a:rPr kumimoji="0" lang="en-US" altLang="zh-CN" sz="2000" b="0">
                  <a:solidFill>
                    <a:srgbClr val="800000"/>
                  </a:solidFill>
                </a:rPr>
                <a:t>800</a:t>
              </a:r>
            </a:p>
            <a:p>
              <a:pPr>
                <a:spcBef>
                  <a:spcPct val="0"/>
                </a:spcBef>
                <a:buFontTx/>
                <a:buNone/>
              </a:pPr>
              <a:r>
                <a:rPr kumimoji="0" lang="zh-CN" altLang="en-US" sz="2000" b="0"/>
                <a:t>奖金</a:t>
              </a:r>
              <a:r>
                <a:rPr kumimoji="0" lang="en-US" altLang="zh-CN" sz="2000" b="0"/>
                <a:t>     </a:t>
              </a:r>
              <a:r>
                <a:rPr kumimoji="0" lang="zh-CN" altLang="zh-CN" sz="2000" b="0">
                  <a:solidFill>
                    <a:srgbClr val="800000"/>
                  </a:solidFill>
                </a:rPr>
                <a:t>1</a:t>
              </a:r>
              <a:r>
                <a:rPr kumimoji="0" lang="en-US" altLang="zh-CN" sz="2000" b="0">
                  <a:solidFill>
                    <a:srgbClr val="800000"/>
                  </a:solidFill>
                </a:rPr>
                <a:t>000</a:t>
              </a:r>
              <a:endParaRPr kumimoji="0" lang="zh-CN" altLang="en-US" sz="2000" b="0">
                <a:solidFill>
                  <a:srgbClr val="800000"/>
                </a:solidFill>
              </a:endParaRPr>
            </a:p>
          </p:txBody>
        </p:sp>
        <p:sp>
          <p:nvSpPr>
            <p:cNvPr id="16" name="Line 29"/>
            <p:cNvSpPr>
              <a:spLocks noChangeShapeType="1"/>
            </p:cNvSpPr>
            <p:nvPr/>
          </p:nvSpPr>
          <p:spPr bwMode="auto">
            <a:xfrm>
              <a:off x="4233" y="1484"/>
              <a:ext cx="1081" cy="0"/>
            </a:xfrm>
            <a:prstGeom prst="line">
              <a:avLst/>
            </a:prstGeom>
            <a:noFill/>
            <a:ln w="12700">
              <a:solidFill>
                <a:schemeClr val="tx1"/>
              </a:solidFill>
              <a:round/>
            </a:ln>
            <a:effectLst/>
          </p:spPr>
          <p:txBody>
            <a:bodyPr/>
            <a:lstStyle/>
            <a:p>
              <a:pPr algn="r">
                <a:defRPr/>
              </a:pPr>
              <a:endParaRPr lang="zh-CN" altLang="en-US" b="0">
                <a:latin typeface="+mn-ea"/>
                <a:ea typeface="+mn-ea"/>
                <a:cs typeface="黑体" panose="02010609060101010101" pitchFamily="49" charset="-122"/>
              </a:endParaRPr>
            </a:p>
          </p:txBody>
        </p:sp>
      </p:grpSp>
      <p:grpSp>
        <p:nvGrpSpPr>
          <p:cNvPr id="17" name="Group 30"/>
          <p:cNvGrpSpPr/>
          <p:nvPr/>
        </p:nvGrpSpPr>
        <p:grpSpPr bwMode="auto">
          <a:xfrm>
            <a:off x="6662738" y="930275"/>
            <a:ext cx="1198562" cy="1439863"/>
            <a:chOff x="4233" y="1460"/>
            <a:chExt cx="1082" cy="624"/>
          </a:xfrm>
        </p:grpSpPr>
        <p:sp>
          <p:nvSpPr>
            <p:cNvPr id="24585" name="Rectangle 28"/>
            <p:cNvSpPr>
              <a:spLocks noChangeArrowheads="1"/>
            </p:cNvSpPr>
            <p:nvPr/>
          </p:nvSpPr>
          <p:spPr bwMode="auto">
            <a:xfrm>
              <a:off x="4249" y="1460"/>
              <a:ext cx="1066" cy="624"/>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t>岗位</a:t>
              </a:r>
              <a:endParaRPr kumimoji="0" lang="en-US" altLang="zh-CN" sz="2000" b="0"/>
            </a:p>
            <a:p>
              <a:pPr>
                <a:spcBef>
                  <a:spcPct val="0"/>
                </a:spcBef>
                <a:buFontTx/>
                <a:buNone/>
              </a:pPr>
              <a:r>
                <a:rPr kumimoji="0" lang="zh-CN" altLang="en-US" sz="2000" b="0" u="sng"/>
                <a:t>工种号</a:t>
              </a:r>
              <a:r>
                <a:rPr kumimoji="0" lang="en-US" altLang="zh-CN" sz="2000" b="0">
                  <a:solidFill>
                    <a:schemeClr val="tx2"/>
                  </a:solidFill>
                </a:rPr>
                <a:t>   01</a:t>
              </a:r>
              <a:endParaRPr kumimoji="0" lang="zh-CN" altLang="en-US" sz="2000" b="0">
                <a:solidFill>
                  <a:schemeClr val="tx2"/>
                </a:solidFill>
              </a:endParaRPr>
            </a:p>
            <a:p>
              <a:pPr>
                <a:spcBef>
                  <a:spcPct val="0"/>
                </a:spcBef>
                <a:buFontTx/>
                <a:buNone/>
              </a:pPr>
              <a:r>
                <a:rPr kumimoji="0" lang="zh-CN" altLang="en-US" sz="2000" b="0">
                  <a:solidFill>
                    <a:srgbClr val="2A2A39"/>
                  </a:solidFill>
                </a:rPr>
                <a:t>工种名称</a:t>
              </a:r>
              <a:r>
                <a:rPr kumimoji="0" lang="en-US" altLang="zh-CN" sz="2000" b="0">
                  <a:solidFill>
                    <a:srgbClr val="892D5B"/>
                  </a:solidFill>
                </a:rPr>
                <a:t> </a:t>
              </a:r>
              <a:r>
                <a:rPr kumimoji="0" lang="zh-CN" altLang="en-US" sz="2000" b="0">
                  <a:solidFill>
                    <a:srgbClr val="892D5B"/>
                  </a:solidFill>
                </a:rPr>
                <a:t>程序员</a:t>
              </a:r>
            </a:p>
            <a:p>
              <a:pPr>
                <a:spcBef>
                  <a:spcPct val="0"/>
                </a:spcBef>
                <a:buFontTx/>
                <a:buNone/>
              </a:pPr>
              <a:r>
                <a:rPr kumimoji="0" lang="zh-CN" altLang="en-US" sz="2000" b="0"/>
                <a:t>备注</a:t>
              </a:r>
              <a:r>
                <a:rPr kumimoji="0" lang="en-US" altLang="zh-CN" sz="2000" b="0"/>
                <a:t>     </a:t>
              </a:r>
              <a:r>
                <a:rPr kumimoji="0" lang="en-US" altLang="zh-CN" sz="2000" b="0">
                  <a:solidFill>
                    <a:schemeClr val="tx2"/>
                  </a:solidFill>
                </a:rPr>
                <a:t>Java</a:t>
              </a:r>
              <a:endParaRPr kumimoji="0" lang="zh-CN" altLang="en-US" sz="2000" b="0">
                <a:solidFill>
                  <a:schemeClr val="tx2"/>
                </a:solidFill>
              </a:endParaRPr>
            </a:p>
          </p:txBody>
        </p:sp>
        <p:sp>
          <p:nvSpPr>
            <p:cNvPr id="19" name="Line 29"/>
            <p:cNvSpPr>
              <a:spLocks noChangeShapeType="1"/>
            </p:cNvSpPr>
            <p:nvPr/>
          </p:nvSpPr>
          <p:spPr bwMode="auto">
            <a:xfrm>
              <a:off x="4233" y="1652"/>
              <a:ext cx="1081" cy="0"/>
            </a:xfrm>
            <a:prstGeom prst="line">
              <a:avLst/>
            </a:prstGeom>
            <a:noFill/>
            <a:ln w="12700">
              <a:solidFill>
                <a:schemeClr val="tx1"/>
              </a:solidFill>
              <a:round/>
            </a:ln>
            <a:effectLst/>
          </p:spPr>
          <p:txBody>
            <a:bodyPr/>
            <a:lstStyle/>
            <a:p>
              <a:pPr algn="r">
                <a:defRPr/>
              </a:pPr>
              <a:endParaRPr lang="zh-CN" altLang="en-US" b="0">
                <a:latin typeface="+mn-ea"/>
                <a:ea typeface="+mn-ea"/>
                <a:cs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7"/>
                                        </p:tgtEl>
                                        <p:attrNameLst>
                                          <p:attrName>style.visibility</p:attrName>
                                        </p:attrNameLst>
                                      </p:cBhvr>
                                      <p:to>
                                        <p:strVal val="visible"/>
                                      </p:to>
                                    </p:set>
                                    <p:animEffect transition="in" filter="blinds(horizontal)">
                                      <p:cBhvr>
                                        <p:cTn id="7" dur="500"/>
                                        <p:tgtEl>
                                          <p:spTgt spid="19467"/>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6B767622-3A74-41CC-B123-0D09CE88E48B}" type="slidenum">
              <a:rPr kumimoji="0" lang="zh-CN" altLang="en-US" sz="1400"/>
              <a:t>81</a:t>
            </a:fld>
            <a:endParaRPr kumimoji="0" lang="en-US" altLang="zh-CN" sz="1400">
              <a:ea typeface="黑体" panose="02010609060101010101" pitchFamily="49" charset="-122"/>
            </a:endParaRPr>
          </a:p>
        </p:txBody>
      </p:sp>
      <p:sp>
        <p:nvSpPr>
          <p:cNvPr id="646146" name="Rectangle 2"/>
          <p:cNvSpPr>
            <a:spLocks noGrp="1" noChangeArrowheads="1"/>
          </p:cNvSpPr>
          <p:nvPr>
            <p:ph type="title" idx="4294967295"/>
          </p:nvPr>
        </p:nvSpPr>
        <p:spPr>
          <a:xfrm>
            <a:off x="468313" y="871538"/>
            <a:ext cx="7772400" cy="706437"/>
          </a:xfrm>
        </p:spPr>
        <p:txBody>
          <a:bodyPr anchor="b"/>
          <a:lstStyle/>
          <a:p>
            <a:r>
              <a:rPr kumimoji="0"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案例</a:t>
            </a:r>
            <a:r>
              <a:rPr kumimoji="0"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4: </a:t>
            </a:r>
            <a:r>
              <a:rPr kumimoji="0"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电话信息的表示</a:t>
            </a:r>
            <a:endParaRPr kumimoji="0"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endParaRPr>
          </a:p>
        </p:txBody>
      </p:sp>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b="18642"/>
          <a:stretch>
            <a:fillRect/>
          </a:stretch>
        </p:blipFill>
        <p:spPr bwMode="auto">
          <a:xfrm>
            <a:off x="622300" y="2782888"/>
            <a:ext cx="722947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Line 9"/>
          <p:cNvSpPr>
            <a:spLocks noChangeShapeType="1"/>
          </p:cNvSpPr>
          <p:nvPr/>
        </p:nvSpPr>
        <p:spPr bwMode="auto">
          <a:xfrm>
            <a:off x="2659063" y="2609850"/>
            <a:ext cx="22225" cy="327025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anchor="ctr"/>
          <a:lstStyle/>
          <a:p>
            <a:endParaRPr lang="zh-CN" altLang="en-US"/>
          </a:p>
        </p:txBody>
      </p:sp>
      <p:sp>
        <p:nvSpPr>
          <p:cNvPr id="25605" name="AutoShape 10"/>
          <p:cNvSpPr>
            <a:spLocks noChangeArrowheads="1"/>
          </p:cNvSpPr>
          <p:nvPr/>
        </p:nvSpPr>
        <p:spPr bwMode="auto">
          <a:xfrm>
            <a:off x="6657975" y="1560513"/>
            <a:ext cx="2217738" cy="901700"/>
          </a:xfrm>
          <a:prstGeom prst="cloudCallout">
            <a:avLst>
              <a:gd name="adj1" fmla="val 47681"/>
              <a:gd name="adj2" fmla="val 87130"/>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黑体" panose="02010609060101010101" pitchFamily="49" charset="-122"/>
                <a:ea typeface="黑体" panose="02010609060101010101" pitchFamily="49" charset="-122"/>
              </a:rPr>
              <a:t>电话号码应该如何描述？</a:t>
            </a:r>
          </a:p>
        </p:txBody>
      </p:sp>
      <p:grpSp>
        <p:nvGrpSpPr>
          <p:cNvPr id="21521" name="Group 17"/>
          <p:cNvGrpSpPr/>
          <p:nvPr/>
        </p:nvGrpSpPr>
        <p:grpSpPr bwMode="auto">
          <a:xfrm>
            <a:off x="474663" y="4652963"/>
            <a:ext cx="8129587" cy="1214437"/>
            <a:chOff x="939" y="2631"/>
            <a:chExt cx="5094" cy="765"/>
          </a:xfrm>
        </p:grpSpPr>
        <p:sp>
          <p:nvSpPr>
            <p:cNvPr id="21517" name="Rectangle 11"/>
            <p:cNvSpPr>
              <a:spLocks noChangeArrowheads="1"/>
            </p:cNvSpPr>
            <p:nvPr/>
          </p:nvSpPr>
          <p:spPr bwMode="auto">
            <a:xfrm>
              <a:off x="939" y="2930"/>
              <a:ext cx="1402" cy="252"/>
            </a:xfrm>
            <a:prstGeom prst="rect">
              <a:avLst/>
            </a:prstGeom>
            <a:noFill/>
            <a:ln>
              <a:noFill/>
            </a:ln>
            <a:effectLst/>
          </p:spPr>
          <p:txBody>
            <a:bodyPr wrap="none">
              <a:spAutoFit/>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b="0">
                  <a:solidFill>
                    <a:srgbClr val="2A2A39"/>
                  </a:solidFill>
                  <a:latin typeface="宋体" panose="02010600030101010101" pitchFamily="2" charset="-122"/>
                </a:rPr>
                <a:t>一人一个电话时！</a:t>
              </a:r>
            </a:p>
          </p:txBody>
        </p:sp>
        <p:sp>
          <p:nvSpPr>
            <p:cNvPr id="21518" name="Rectangle 12"/>
            <p:cNvSpPr>
              <a:spLocks noChangeArrowheads="1"/>
            </p:cNvSpPr>
            <p:nvPr/>
          </p:nvSpPr>
          <p:spPr bwMode="auto">
            <a:xfrm>
              <a:off x="2524" y="2950"/>
              <a:ext cx="3509" cy="446"/>
            </a:xfrm>
            <a:prstGeom prst="rect">
              <a:avLst/>
            </a:prstGeom>
            <a:noFill/>
            <a:ln>
              <a:noFill/>
            </a:ln>
            <a:effectLst/>
          </p:spPr>
          <p:txBody>
            <a:bodyPr wrap="none">
              <a:spAutoFit/>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r>
                <a:rPr lang="zh-CN" altLang="en-US" b="0">
                  <a:solidFill>
                    <a:srgbClr val="2A2A39"/>
                  </a:solidFill>
                  <a:latin typeface="宋体" panose="02010600030101010101" pitchFamily="2" charset="-122"/>
                </a:rPr>
                <a:t>一人多个电话时！</a:t>
              </a:r>
            </a:p>
            <a:p>
              <a:r>
                <a:rPr lang="zh-CN" altLang="en-US" b="0">
                  <a:solidFill>
                    <a:srgbClr val="2A2A39"/>
                  </a:solidFill>
                  <a:latin typeface="宋体" panose="02010600030101010101" pitchFamily="2" charset="-122"/>
                </a:rPr>
                <a:t>尤其是电话作为一个实体还有其他特殊属性时！</a:t>
              </a:r>
            </a:p>
          </p:txBody>
        </p:sp>
        <p:sp>
          <p:nvSpPr>
            <p:cNvPr id="21516" name="Rectangle 14"/>
            <p:cNvSpPr>
              <a:spLocks noChangeArrowheads="1"/>
            </p:cNvSpPr>
            <p:nvPr/>
          </p:nvSpPr>
          <p:spPr bwMode="auto">
            <a:xfrm>
              <a:off x="2024" y="2631"/>
              <a:ext cx="689" cy="233"/>
            </a:xfrm>
            <a:prstGeom prst="rect">
              <a:avLst/>
            </a:prstGeom>
            <a:noFill/>
            <a:ln w="9525">
              <a:solidFill>
                <a:srgbClr val="0000FF"/>
              </a:solidFill>
              <a:miter lim="800000"/>
            </a:ln>
            <a:effectLst/>
          </p:spPr>
          <p:txBody>
            <a:bodyPr wrap="none">
              <a:spAutoFit/>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a:solidFill>
                    <a:srgbClr val="2A2A39"/>
                  </a:solidFill>
                  <a:latin typeface="宋体" panose="02010600030101010101" pitchFamily="2" charset="-122"/>
                </a:rPr>
                <a:t>设计原则</a:t>
              </a:r>
            </a:p>
          </p:txBody>
        </p:sp>
      </p:grpSp>
      <p:sp>
        <p:nvSpPr>
          <p:cNvPr id="25607" name="矩形 1"/>
          <p:cNvSpPr>
            <a:spLocks noChangeArrowheads="1"/>
          </p:cNvSpPr>
          <p:nvPr/>
        </p:nvSpPr>
        <p:spPr bwMode="auto">
          <a:xfrm>
            <a:off x="6145213" y="107950"/>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2000">
                <a:solidFill>
                  <a:srgbClr val="428E5B"/>
                </a:solidFill>
                <a:latin typeface="黑体" panose="02010609060101010101" pitchFamily="49" charset="-122"/>
                <a:ea typeface="黑体" panose="02010609060101010101" pitchFamily="49" charset="-122"/>
              </a:rPr>
              <a:t>1.3 </a:t>
            </a:r>
            <a:r>
              <a:rPr kumimoji="0" lang="zh-CN" altLang="en-US" sz="2000">
                <a:solidFill>
                  <a:srgbClr val="428E5B"/>
                </a:solidFill>
                <a:latin typeface="黑体" panose="02010609060101010101" pitchFamily="49" charset="-122"/>
                <a:ea typeface="黑体" panose="02010609060101010101" pitchFamily="49" charset="-122"/>
              </a:rPr>
              <a:t>用属性还是联系集</a:t>
            </a:r>
          </a:p>
        </p:txBody>
      </p:sp>
      <p:sp>
        <p:nvSpPr>
          <p:cNvPr id="25608" name="矩形 2"/>
          <p:cNvSpPr>
            <a:spLocks noChangeArrowheads="1"/>
          </p:cNvSpPr>
          <p:nvPr/>
        </p:nvSpPr>
        <p:spPr bwMode="auto">
          <a:xfrm>
            <a:off x="528638" y="1801813"/>
            <a:ext cx="480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400" b="0">
                <a:solidFill>
                  <a:srgbClr val="0000FF"/>
                </a:solidFill>
                <a:ea typeface="黑体" panose="02010609060101010101" pitchFamily="49" charset="-122"/>
              </a:rPr>
              <a:t>这两中方式，哪种描述是合理的？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21"/>
                                        </p:tgtEl>
                                        <p:attrNameLst>
                                          <p:attrName>style.visibility</p:attrName>
                                        </p:attrNameLst>
                                      </p:cBhvr>
                                      <p:to>
                                        <p:strVal val="visible"/>
                                      </p:to>
                                    </p:set>
                                    <p:anim calcmode="lin" valueType="num">
                                      <p:cBhvr additive="base">
                                        <p:cTn id="7" dur="500" fill="hold"/>
                                        <p:tgtEl>
                                          <p:spTgt spid="21521"/>
                                        </p:tgtEl>
                                        <p:attrNameLst>
                                          <p:attrName>ppt_x</p:attrName>
                                        </p:attrNameLst>
                                      </p:cBhvr>
                                      <p:tavLst>
                                        <p:tav tm="0">
                                          <p:val>
                                            <p:strVal val="#ppt_x"/>
                                          </p:val>
                                        </p:tav>
                                        <p:tav tm="100000">
                                          <p:val>
                                            <p:strVal val="#ppt_x"/>
                                          </p:val>
                                        </p:tav>
                                      </p:tavLst>
                                    </p:anim>
                                    <p:anim calcmode="lin" valueType="num">
                                      <p:cBhvr additive="base">
                                        <p:cTn id="8" dur="500" fill="hold"/>
                                        <p:tgtEl>
                                          <p:spTgt spid="215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2"/>
          <p:cNvSpPr>
            <a:spLocks noGrp="1"/>
          </p:cNvSpPr>
          <p:nvPr>
            <p:ph type="title"/>
          </p:nvPr>
        </p:nvSpPr>
        <p:spPr>
          <a:xfrm>
            <a:off x="177800" y="909638"/>
            <a:ext cx="8639175" cy="1143000"/>
          </a:xfrm>
        </p:spPr>
        <p:txBody>
          <a:bodyPr/>
          <a:lstStyle/>
          <a:p>
            <a:pPr algn="l"/>
            <a:r>
              <a:rPr kumimoji="0" lang="en-US" altLang="zh-CN" sz="2800" b="1">
                <a:solidFill>
                  <a:schemeClr val="tx1"/>
                </a:solidFill>
              </a:rPr>
              <a:t>【</a:t>
            </a:r>
            <a:r>
              <a:rPr kumimoji="0" lang="zh-CN" altLang="en-US" sz="2800" b="1">
                <a:solidFill>
                  <a:schemeClr val="tx1"/>
                </a:solidFill>
              </a:rPr>
              <a:t>例</a:t>
            </a:r>
            <a:r>
              <a:rPr kumimoji="0" lang="en-US" altLang="zh-CN" sz="2800" b="1">
                <a:solidFill>
                  <a:schemeClr val="tx1"/>
                </a:solidFill>
              </a:rPr>
              <a:t>】</a:t>
            </a:r>
            <a:r>
              <a:rPr kumimoji="0" lang="zh-CN" altLang="en-US" sz="2800" b="1">
                <a:solidFill>
                  <a:schemeClr val="tx1"/>
                </a:solidFill>
              </a:rPr>
              <a:t>零件的销售价格是一个多值属性（经销、代销、批发、零售）</a:t>
            </a:r>
          </a:p>
        </p:txBody>
      </p:sp>
      <p:grpSp>
        <p:nvGrpSpPr>
          <p:cNvPr id="4" name="Group 38"/>
          <p:cNvGrpSpPr>
            <a:grpSpLocks noGrp="1"/>
          </p:cNvGrpSpPr>
          <p:nvPr/>
        </p:nvGrpSpPr>
        <p:grpSpPr bwMode="auto">
          <a:xfrm>
            <a:off x="457200" y="1955800"/>
            <a:ext cx="8229600" cy="4525963"/>
            <a:chOff x="975" y="2387"/>
            <a:chExt cx="3893" cy="1196"/>
          </a:xfrm>
        </p:grpSpPr>
        <p:sp>
          <p:nvSpPr>
            <p:cNvPr id="27653" name="Oval 24"/>
            <p:cNvSpPr>
              <a:spLocks noChangeArrowheads="1"/>
            </p:cNvSpPr>
            <p:nvPr/>
          </p:nvSpPr>
          <p:spPr bwMode="auto">
            <a:xfrm>
              <a:off x="975" y="2886"/>
              <a:ext cx="953" cy="27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u="sng">
                  <a:solidFill>
                    <a:srgbClr val="428E5B"/>
                  </a:solidFill>
                  <a:latin typeface="楷体_GB2312" pitchFamily="49" charset="-122"/>
                  <a:ea typeface="楷体_GB2312" pitchFamily="49" charset="-122"/>
                </a:rPr>
                <a:t>零件编码</a:t>
              </a:r>
            </a:p>
          </p:txBody>
        </p:sp>
        <p:sp>
          <p:nvSpPr>
            <p:cNvPr id="27654" name="Text Box 25"/>
            <p:cNvSpPr txBox="1">
              <a:spLocks noChangeArrowheads="1"/>
            </p:cNvSpPr>
            <p:nvPr/>
          </p:nvSpPr>
          <p:spPr bwMode="auto">
            <a:xfrm>
              <a:off x="2699" y="3339"/>
              <a:ext cx="546" cy="244"/>
            </a:xfrm>
            <a:prstGeom prst="rect">
              <a:avLst/>
            </a:prstGeom>
            <a:solidFill>
              <a:srgbClr val="FFFFFF"/>
            </a:solidFill>
            <a:ln w="9525">
              <a:solidFill>
                <a:srgbClr val="000000"/>
              </a:solidFill>
              <a:miter lim="800000"/>
            </a:ln>
          </p:spPr>
          <p:txBody>
            <a:bodyPr lIns="0" tIns="36000" rIns="0" bIns="3600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428E5B"/>
                  </a:solidFill>
                  <a:latin typeface="楷体_GB2312" pitchFamily="49" charset="-122"/>
                  <a:ea typeface="楷体_GB2312" pitchFamily="49" charset="-122"/>
                </a:rPr>
                <a:t>零 件</a:t>
              </a:r>
            </a:p>
          </p:txBody>
        </p:sp>
        <p:sp>
          <p:nvSpPr>
            <p:cNvPr id="27655" name="Oval 26"/>
            <p:cNvSpPr>
              <a:spLocks noChangeArrowheads="1"/>
            </p:cNvSpPr>
            <p:nvPr/>
          </p:nvSpPr>
          <p:spPr bwMode="auto">
            <a:xfrm>
              <a:off x="1565" y="2569"/>
              <a:ext cx="716" cy="27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428E5B"/>
                  </a:solidFill>
                  <a:latin typeface="楷体_GB2312" pitchFamily="49" charset="-122"/>
                  <a:ea typeface="楷体_GB2312" pitchFamily="49" charset="-122"/>
                </a:rPr>
                <a:t>零件名</a:t>
              </a:r>
            </a:p>
          </p:txBody>
        </p:sp>
        <p:sp>
          <p:nvSpPr>
            <p:cNvPr id="27656" name="Oval 27"/>
            <p:cNvSpPr>
              <a:spLocks noChangeArrowheads="1"/>
            </p:cNvSpPr>
            <p:nvPr/>
          </p:nvSpPr>
          <p:spPr bwMode="auto">
            <a:xfrm>
              <a:off x="2245" y="2387"/>
              <a:ext cx="726" cy="27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428E5B"/>
                  </a:solidFill>
                  <a:latin typeface="楷体_GB2312" pitchFamily="49" charset="-122"/>
                  <a:ea typeface="楷体_GB2312" pitchFamily="49" charset="-122"/>
                </a:rPr>
                <a:t>供应商</a:t>
              </a:r>
            </a:p>
          </p:txBody>
        </p:sp>
        <p:sp>
          <p:nvSpPr>
            <p:cNvPr id="27657" name="Oval 28"/>
            <p:cNvSpPr>
              <a:spLocks noChangeArrowheads="1"/>
            </p:cNvSpPr>
            <p:nvPr/>
          </p:nvSpPr>
          <p:spPr bwMode="auto">
            <a:xfrm>
              <a:off x="3016" y="2387"/>
              <a:ext cx="652" cy="27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428E5B"/>
                  </a:solidFill>
                  <a:latin typeface="楷体_GB2312" pitchFamily="49" charset="-122"/>
                  <a:ea typeface="楷体_GB2312" pitchFamily="49" charset="-122"/>
                </a:rPr>
                <a:t>规 格</a:t>
              </a:r>
            </a:p>
          </p:txBody>
        </p:sp>
        <p:sp>
          <p:nvSpPr>
            <p:cNvPr id="27658" name="Oval 29"/>
            <p:cNvSpPr>
              <a:spLocks noChangeArrowheads="1"/>
            </p:cNvSpPr>
            <p:nvPr/>
          </p:nvSpPr>
          <p:spPr bwMode="auto">
            <a:xfrm>
              <a:off x="3651" y="2569"/>
              <a:ext cx="953" cy="27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428E5B"/>
                  </a:solidFill>
                  <a:latin typeface="楷体_GB2312" pitchFamily="49" charset="-122"/>
                  <a:ea typeface="楷体_GB2312" pitchFamily="49" charset="-122"/>
                </a:rPr>
                <a:t>进货价格</a:t>
              </a:r>
            </a:p>
          </p:txBody>
        </p:sp>
        <p:sp>
          <p:nvSpPr>
            <p:cNvPr id="27659" name="Oval 30"/>
            <p:cNvSpPr>
              <a:spLocks noChangeArrowheads="1"/>
            </p:cNvSpPr>
            <p:nvPr/>
          </p:nvSpPr>
          <p:spPr bwMode="auto">
            <a:xfrm>
              <a:off x="3923" y="2886"/>
              <a:ext cx="945" cy="296"/>
            </a:xfrm>
            <a:prstGeom prst="ellipse">
              <a:avLst/>
            </a:prstGeom>
            <a:solidFill>
              <a:srgbClr val="FFFFFF"/>
            </a:solidFill>
            <a:ln w="38100" cmpd="dbl">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428E5B"/>
                  </a:solidFill>
                  <a:latin typeface="楷体_GB2312" pitchFamily="49" charset="-122"/>
                  <a:ea typeface="楷体_GB2312" pitchFamily="49" charset="-122"/>
                </a:rPr>
                <a:t>销售价格</a:t>
              </a:r>
            </a:p>
          </p:txBody>
        </p:sp>
        <p:sp>
          <p:nvSpPr>
            <p:cNvPr id="27660" name="Freeform 31"/>
            <p:cNvSpPr/>
            <p:nvPr/>
          </p:nvSpPr>
          <p:spPr bwMode="auto">
            <a:xfrm>
              <a:off x="2018" y="2841"/>
              <a:ext cx="771" cy="499"/>
            </a:xfrm>
            <a:custGeom>
              <a:avLst/>
              <a:gdLst>
                <a:gd name="T0" fmla="*/ 0 w 1065"/>
                <a:gd name="T1" fmla="*/ 0 h 1458"/>
                <a:gd name="T2" fmla="*/ 153 w 1065"/>
                <a:gd name="T3" fmla="*/ 2 h 1458"/>
                <a:gd name="T4" fmla="*/ 0 60000 65536"/>
                <a:gd name="T5" fmla="*/ 0 60000 65536"/>
              </a:gdLst>
              <a:ahLst/>
              <a:cxnLst>
                <a:cxn ang="T4">
                  <a:pos x="T0" y="T1"/>
                </a:cxn>
                <a:cxn ang="T5">
                  <a:pos x="T2" y="T3"/>
                </a:cxn>
              </a:cxnLst>
              <a:rect l="0" t="0" r="r" b="b"/>
              <a:pathLst>
                <a:path w="1065" h="1458">
                  <a:moveTo>
                    <a:pt x="0" y="0"/>
                  </a:moveTo>
                  <a:lnTo>
                    <a:pt x="1065" y="1458"/>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7661" name="Line 32"/>
            <p:cNvSpPr>
              <a:spLocks noChangeShapeType="1"/>
            </p:cNvSpPr>
            <p:nvPr/>
          </p:nvSpPr>
          <p:spPr bwMode="auto">
            <a:xfrm>
              <a:off x="1837" y="3113"/>
              <a:ext cx="862" cy="2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7662" name="Freeform 33"/>
            <p:cNvSpPr/>
            <p:nvPr/>
          </p:nvSpPr>
          <p:spPr bwMode="auto">
            <a:xfrm>
              <a:off x="3016" y="2660"/>
              <a:ext cx="292" cy="680"/>
            </a:xfrm>
            <a:custGeom>
              <a:avLst/>
              <a:gdLst>
                <a:gd name="T0" fmla="*/ 69 w 390"/>
                <a:gd name="T1" fmla="*/ 0 h 1827"/>
                <a:gd name="T2" fmla="*/ 0 w 390"/>
                <a:gd name="T3" fmla="*/ 5 h 1827"/>
                <a:gd name="T4" fmla="*/ 0 60000 65536"/>
                <a:gd name="T5" fmla="*/ 0 60000 65536"/>
              </a:gdLst>
              <a:ahLst/>
              <a:cxnLst>
                <a:cxn ang="T4">
                  <a:pos x="T0" y="T1"/>
                </a:cxn>
                <a:cxn ang="T5">
                  <a:pos x="T2" y="T3"/>
                </a:cxn>
              </a:cxnLst>
              <a:rect l="0" t="0" r="r" b="b"/>
              <a:pathLst>
                <a:path w="390" h="1827">
                  <a:moveTo>
                    <a:pt x="390" y="0"/>
                  </a:moveTo>
                  <a:lnTo>
                    <a:pt x="0" y="1827"/>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7663" name="Freeform 34"/>
            <p:cNvSpPr/>
            <p:nvPr/>
          </p:nvSpPr>
          <p:spPr bwMode="auto">
            <a:xfrm>
              <a:off x="3107" y="2841"/>
              <a:ext cx="816" cy="499"/>
            </a:xfrm>
            <a:custGeom>
              <a:avLst/>
              <a:gdLst>
                <a:gd name="T0" fmla="*/ 232 w 1050"/>
                <a:gd name="T1" fmla="*/ 0 h 1605"/>
                <a:gd name="T2" fmla="*/ 0 w 1050"/>
                <a:gd name="T3" fmla="*/ 2 h 1605"/>
                <a:gd name="T4" fmla="*/ 0 60000 65536"/>
                <a:gd name="T5" fmla="*/ 0 60000 65536"/>
              </a:gdLst>
              <a:ahLst/>
              <a:cxnLst>
                <a:cxn ang="T4">
                  <a:pos x="T0" y="T1"/>
                </a:cxn>
                <a:cxn ang="T5">
                  <a:pos x="T2" y="T3"/>
                </a:cxn>
              </a:cxnLst>
              <a:rect l="0" t="0" r="r" b="b"/>
              <a:pathLst>
                <a:path w="1050" h="1605">
                  <a:moveTo>
                    <a:pt x="1050" y="0"/>
                  </a:moveTo>
                  <a:lnTo>
                    <a:pt x="0" y="1605"/>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7664" name="Freeform 35"/>
            <p:cNvSpPr/>
            <p:nvPr/>
          </p:nvSpPr>
          <p:spPr bwMode="auto">
            <a:xfrm>
              <a:off x="3243" y="3113"/>
              <a:ext cx="726" cy="272"/>
            </a:xfrm>
            <a:custGeom>
              <a:avLst/>
              <a:gdLst>
                <a:gd name="T0" fmla="*/ 7 w 1829"/>
                <a:gd name="T1" fmla="*/ 0 h 1182"/>
                <a:gd name="T2" fmla="*/ 0 w 1829"/>
                <a:gd name="T3" fmla="*/ 0 h 1182"/>
                <a:gd name="T4" fmla="*/ 0 60000 65536"/>
                <a:gd name="T5" fmla="*/ 0 60000 65536"/>
              </a:gdLst>
              <a:ahLst/>
              <a:cxnLst>
                <a:cxn ang="T4">
                  <a:pos x="T0" y="T1"/>
                </a:cxn>
                <a:cxn ang="T5">
                  <a:pos x="T2" y="T3"/>
                </a:cxn>
              </a:cxnLst>
              <a:rect l="0" t="0" r="r" b="b"/>
              <a:pathLst>
                <a:path w="1829" h="1182">
                  <a:moveTo>
                    <a:pt x="1829" y="0"/>
                  </a:moveTo>
                  <a:lnTo>
                    <a:pt x="0" y="1182"/>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7665" name="Freeform 36"/>
            <p:cNvSpPr/>
            <p:nvPr/>
          </p:nvSpPr>
          <p:spPr bwMode="auto">
            <a:xfrm>
              <a:off x="2608" y="2660"/>
              <a:ext cx="318" cy="680"/>
            </a:xfrm>
            <a:custGeom>
              <a:avLst/>
              <a:gdLst>
                <a:gd name="T0" fmla="*/ 0 w 540"/>
                <a:gd name="T1" fmla="*/ 0 h 1686"/>
                <a:gd name="T2" fmla="*/ 22 w 540"/>
                <a:gd name="T3" fmla="*/ 7 h 1686"/>
                <a:gd name="T4" fmla="*/ 0 60000 65536"/>
                <a:gd name="T5" fmla="*/ 0 60000 65536"/>
              </a:gdLst>
              <a:ahLst/>
              <a:cxnLst>
                <a:cxn ang="T4">
                  <a:pos x="T0" y="T1"/>
                </a:cxn>
                <a:cxn ang="T5">
                  <a:pos x="T2" y="T3"/>
                </a:cxn>
              </a:cxnLst>
              <a:rect l="0" t="0" r="r" b="b"/>
              <a:pathLst>
                <a:path w="540" h="1686">
                  <a:moveTo>
                    <a:pt x="0" y="0"/>
                  </a:moveTo>
                  <a:lnTo>
                    <a:pt x="540" y="1686"/>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grpSp>
      <p:sp>
        <p:nvSpPr>
          <p:cNvPr id="27651" name="灯片编号占位符 17"/>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BA03E971-2D8C-43B9-9671-74DD252E7ABE}" type="slidenum">
              <a:rPr kumimoji="0" lang="zh-CN" altLang="en-US" sz="1400"/>
              <a:t>82</a:t>
            </a:fld>
            <a:endParaRPr kumimoji="0" lang="en-US" altLang="zh-CN" sz="1400"/>
          </a:p>
        </p:txBody>
      </p:sp>
      <p:sp>
        <p:nvSpPr>
          <p:cNvPr id="27652" name="标题 2"/>
          <p:cNvSpPr txBox="1"/>
          <p:nvPr/>
        </p:nvSpPr>
        <p:spPr bwMode="auto">
          <a:xfrm>
            <a:off x="58738" y="125413"/>
            <a:ext cx="8639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800">
                <a:solidFill>
                  <a:schemeClr val="tx2"/>
                </a:solidFill>
              </a:rPr>
              <a:t>多值属性和复合属性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a:spLocks noGrp="1" noChangeArrowheads="1"/>
          </p:cNvSpPr>
          <p:nvPr>
            <p:ph type="body" idx="1"/>
          </p:nvPr>
        </p:nvSpPr>
        <p:spPr>
          <a:xfrm>
            <a:off x="358775" y="476250"/>
            <a:ext cx="8497888" cy="4284663"/>
          </a:xfrm>
        </p:spPr>
        <p:txBody>
          <a:bodyPr/>
          <a:lstStyle/>
          <a:p>
            <a:r>
              <a:rPr kumimoji="0" lang="zh-CN" altLang="en-US" sz="2600"/>
              <a:t>多值属性和复合属性的处理方法（以多值属性说明）：</a:t>
            </a:r>
          </a:p>
          <a:p>
            <a:pPr>
              <a:buFont typeface="Wingdings" panose="05000000000000000000" pitchFamily="2" charset="2"/>
              <a:buNone/>
            </a:pPr>
            <a:r>
              <a:rPr kumimoji="0" lang="en-US" altLang="zh-CN" sz="2600"/>
              <a:t>   </a:t>
            </a:r>
            <a:r>
              <a:rPr kumimoji="0" lang="en-US" altLang="zh-CN" sz="2600">
                <a:solidFill>
                  <a:srgbClr val="A50021"/>
                </a:solidFill>
              </a:rPr>
              <a:t>(1)</a:t>
            </a:r>
            <a:r>
              <a:rPr kumimoji="0" lang="en-US" altLang="zh-CN" sz="2600"/>
              <a:t> </a:t>
            </a:r>
            <a:r>
              <a:rPr kumimoji="0" lang="zh-CN" altLang="en-US" sz="2600"/>
              <a:t>将原来的多值属性用几个单值属性来代替； </a:t>
            </a:r>
          </a:p>
          <a:p>
            <a:pPr>
              <a:buFont typeface="Wingdings" panose="05000000000000000000" pitchFamily="2" charset="2"/>
              <a:buNone/>
            </a:pPr>
            <a:r>
              <a:rPr kumimoji="0" lang="en-US" altLang="zh-CN" sz="2200">
                <a:solidFill>
                  <a:srgbClr val="003366"/>
                </a:solidFill>
              </a:rPr>
              <a:t>  【</a:t>
            </a:r>
            <a:r>
              <a:rPr kumimoji="0" lang="zh-CN" altLang="en-US" sz="2200"/>
              <a:t>例</a:t>
            </a:r>
            <a:r>
              <a:rPr kumimoji="0" lang="en-US" altLang="zh-CN" sz="2200">
                <a:solidFill>
                  <a:srgbClr val="003366"/>
                </a:solidFill>
              </a:rPr>
              <a:t>】</a:t>
            </a:r>
          </a:p>
          <a:p>
            <a:pPr>
              <a:spcBef>
                <a:spcPct val="10000"/>
              </a:spcBef>
              <a:buFont typeface="Wingdings" panose="05000000000000000000" pitchFamily="2" charset="2"/>
              <a:buNone/>
            </a:pPr>
            <a:endParaRPr kumimoji="0" lang="en-US" altLang="zh-CN" sz="2200"/>
          </a:p>
          <a:p>
            <a:pPr>
              <a:spcBef>
                <a:spcPct val="10000"/>
              </a:spcBef>
              <a:buFont typeface="Wingdings" panose="05000000000000000000" pitchFamily="2" charset="2"/>
              <a:buNone/>
            </a:pPr>
            <a:endParaRPr kumimoji="0" lang="en-US" altLang="zh-CN" sz="2200"/>
          </a:p>
          <a:p>
            <a:pPr>
              <a:spcBef>
                <a:spcPct val="10000"/>
              </a:spcBef>
              <a:buFont typeface="Wingdings" panose="05000000000000000000" pitchFamily="2" charset="2"/>
              <a:buNone/>
            </a:pPr>
            <a:endParaRPr kumimoji="0" lang="en-US" altLang="zh-CN" sz="2200"/>
          </a:p>
          <a:p>
            <a:pPr>
              <a:spcBef>
                <a:spcPct val="10000"/>
              </a:spcBef>
              <a:buFont typeface="Wingdings" panose="05000000000000000000" pitchFamily="2" charset="2"/>
              <a:buNone/>
            </a:pPr>
            <a:endParaRPr kumimoji="0" lang="en-US" altLang="zh-CN" sz="2200"/>
          </a:p>
          <a:p>
            <a:pPr>
              <a:buFont typeface="Wingdings" panose="05000000000000000000" pitchFamily="2" charset="2"/>
              <a:buNone/>
            </a:pPr>
            <a:r>
              <a:rPr kumimoji="0" lang="en-US" altLang="zh-CN" sz="2200"/>
              <a:t>   </a:t>
            </a:r>
            <a:r>
              <a:rPr kumimoji="0" lang="en-US" altLang="zh-CN" sz="2200">
                <a:solidFill>
                  <a:srgbClr val="A50021"/>
                </a:solidFill>
              </a:rPr>
              <a:t>(2)</a:t>
            </a:r>
            <a:r>
              <a:rPr kumimoji="0" lang="en-US" altLang="zh-CN" sz="2200"/>
              <a:t> </a:t>
            </a:r>
            <a:r>
              <a:rPr kumimoji="0" lang="zh-CN" altLang="en-US" sz="2800"/>
              <a:t>将原来的多值属性用一个新的实体来代替。</a:t>
            </a:r>
          </a:p>
          <a:p>
            <a:pPr>
              <a:buFont typeface="Wingdings" panose="05000000000000000000" pitchFamily="2" charset="2"/>
              <a:buNone/>
            </a:pPr>
            <a:r>
              <a:rPr kumimoji="0" lang="en-US" altLang="zh-CN" sz="2800">
                <a:solidFill>
                  <a:srgbClr val="003366"/>
                </a:solidFill>
              </a:rPr>
              <a:t>  【</a:t>
            </a:r>
            <a:r>
              <a:rPr kumimoji="0" lang="zh-CN" altLang="en-US" sz="2800"/>
              <a:t>例</a:t>
            </a:r>
            <a:r>
              <a:rPr kumimoji="0" lang="en-US" altLang="zh-CN" sz="2800">
                <a:solidFill>
                  <a:srgbClr val="003366"/>
                </a:solidFill>
              </a:rPr>
              <a:t>】</a:t>
            </a:r>
            <a:endParaRPr kumimoji="0" lang="zh-CN" altLang="en-US" sz="2800">
              <a:solidFill>
                <a:srgbClr val="003366"/>
              </a:solidFill>
            </a:endParaRPr>
          </a:p>
        </p:txBody>
      </p:sp>
      <p:grpSp>
        <p:nvGrpSpPr>
          <p:cNvPr id="28674" name="Group 53"/>
          <p:cNvGrpSpPr/>
          <p:nvPr/>
        </p:nvGrpSpPr>
        <p:grpSpPr bwMode="auto">
          <a:xfrm>
            <a:off x="1187450" y="1404938"/>
            <a:ext cx="7728685" cy="1922462"/>
            <a:chOff x="703" y="1339"/>
            <a:chExt cx="5080" cy="1279"/>
          </a:xfrm>
        </p:grpSpPr>
        <p:sp>
          <p:nvSpPr>
            <p:cNvPr id="28701" name="Oval 20"/>
            <p:cNvSpPr>
              <a:spLocks noChangeArrowheads="1"/>
            </p:cNvSpPr>
            <p:nvPr/>
          </p:nvSpPr>
          <p:spPr bwMode="auto">
            <a:xfrm>
              <a:off x="703" y="2110"/>
              <a:ext cx="953" cy="28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u="sng">
                  <a:latin typeface="楷体_GB2312" pitchFamily="49" charset="-122"/>
                  <a:ea typeface="楷体_GB2312" pitchFamily="49" charset="-122"/>
                </a:rPr>
                <a:t>零件编码</a:t>
              </a:r>
            </a:p>
          </p:txBody>
        </p:sp>
        <p:sp>
          <p:nvSpPr>
            <p:cNvPr id="28702" name="Text Box 21"/>
            <p:cNvSpPr txBox="1">
              <a:spLocks noChangeArrowheads="1"/>
            </p:cNvSpPr>
            <p:nvPr/>
          </p:nvSpPr>
          <p:spPr bwMode="auto">
            <a:xfrm>
              <a:off x="2427" y="2365"/>
              <a:ext cx="546" cy="253"/>
            </a:xfrm>
            <a:prstGeom prst="rect">
              <a:avLst/>
            </a:prstGeom>
            <a:solidFill>
              <a:srgbClr val="FFFFFF"/>
            </a:solidFill>
            <a:ln w="9525">
              <a:solidFill>
                <a:srgbClr val="000000"/>
              </a:solidFill>
              <a:miter lim="800000"/>
            </a:ln>
          </p:spPr>
          <p:txBody>
            <a:bodyPr lIns="0" tIns="36000" rIns="0" bIns="3600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零 件</a:t>
              </a:r>
            </a:p>
          </p:txBody>
        </p:sp>
        <p:sp>
          <p:nvSpPr>
            <p:cNvPr id="28703" name="Oval 22"/>
            <p:cNvSpPr>
              <a:spLocks noChangeArrowheads="1"/>
            </p:cNvSpPr>
            <p:nvPr/>
          </p:nvSpPr>
          <p:spPr bwMode="auto">
            <a:xfrm>
              <a:off x="1020" y="1792"/>
              <a:ext cx="716" cy="28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零件名</a:t>
              </a:r>
            </a:p>
          </p:txBody>
        </p:sp>
        <p:sp>
          <p:nvSpPr>
            <p:cNvPr id="28704" name="Oval 23"/>
            <p:cNvSpPr>
              <a:spLocks noChangeArrowheads="1"/>
            </p:cNvSpPr>
            <p:nvPr/>
          </p:nvSpPr>
          <p:spPr bwMode="auto">
            <a:xfrm>
              <a:off x="1292" y="1475"/>
              <a:ext cx="726" cy="28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供应商</a:t>
              </a:r>
            </a:p>
          </p:txBody>
        </p:sp>
        <p:sp>
          <p:nvSpPr>
            <p:cNvPr id="28705" name="Oval 24"/>
            <p:cNvSpPr>
              <a:spLocks noChangeArrowheads="1"/>
            </p:cNvSpPr>
            <p:nvPr/>
          </p:nvSpPr>
          <p:spPr bwMode="auto">
            <a:xfrm>
              <a:off x="1973" y="1339"/>
              <a:ext cx="652" cy="28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规 格</a:t>
              </a:r>
            </a:p>
          </p:txBody>
        </p:sp>
        <p:sp>
          <p:nvSpPr>
            <p:cNvPr id="28706" name="Oval 25"/>
            <p:cNvSpPr>
              <a:spLocks noChangeArrowheads="1"/>
            </p:cNvSpPr>
            <p:nvPr/>
          </p:nvSpPr>
          <p:spPr bwMode="auto">
            <a:xfrm>
              <a:off x="2653" y="1339"/>
              <a:ext cx="953" cy="288"/>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进货价格</a:t>
              </a:r>
            </a:p>
          </p:txBody>
        </p:sp>
        <p:sp>
          <p:nvSpPr>
            <p:cNvPr id="28707" name="Oval 26"/>
            <p:cNvSpPr>
              <a:spLocks noChangeArrowheads="1"/>
            </p:cNvSpPr>
            <p:nvPr/>
          </p:nvSpPr>
          <p:spPr bwMode="auto">
            <a:xfrm>
              <a:off x="3606" y="1429"/>
              <a:ext cx="1071" cy="289"/>
            </a:xfrm>
            <a:prstGeom prst="ellipse">
              <a:avLst/>
            </a:prstGeom>
            <a:solidFill>
              <a:srgbClr val="FFFFFF"/>
            </a:solidFill>
            <a:ln w="9525">
              <a:solidFill>
                <a:srgbClr val="000000"/>
              </a:solidFill>
              <a:round/>
            </a:ln>
          </p:spPr>
          <p:txBody>
            <a:bodyPr wrap="square"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经销价格</a:t>
              </a:r>
            </a:p>
          </p:txBody>
        </p:sp>
        <p:sp>
          <p:nvSpPr>
            <p:cNvPr id="28708" name="Freeform 27"/>
            <p:cNvSpPr/>
            <p:nvPr/>
          </p:nvSpPr>
          <p:spPr bwMode="auto">
            <a:xfrm>
              <a:off x="1713" y="1967"/>
              <a:ext cx="804" cy="404"/>
            </a:xfrm>
            <a:custGeom>
              <a:avLst/>
              <a:gdLst>
                <a:gd name="T0" fmla="*/ 0 w 1065"/>
                <a:gd name="T1" fmla="*/ 0 h 1458"/>
                <a:gd name="T2" fmla="*/ 197 w 1065"/>
                <a:gd name="T3" fmla="*/ 1 h 1458"/>
                <a:gd name="T4" fmla="*/ 0 60000 65536"/>
                <a:gd name="T5" fmla="*/ 0 60000 65536"/>
              </a:gdLst>
              <a:ahLst/>
              <a:cxnLst>
                <a:cxn ang="T4">
                  <a:pos x="T0" y="T1"/>
                </a:cxn>
                <a:cxn ang="T5">
                  <a:pos x="T2" y="T3"/>
                </a:cxn>
              </a:cxnLst>
              <a:rect l="0" t="0" r="r" b="b"/>
              <a:pathLst>
                <a:path w="1065" h="1458">
                  <a:moveTo>
                    <a:pt x="0" y="0"/>
                  </a:moveTo>
                  <a:lnTo>
                    <a:pt x="1065" y="1458"/>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8709" name="Line 28"/>
            <p:cNvSpPr>
              <a:spLocks noChangeShapeType="1"/>
            </p:cNvSpPr>
            <p:nvPr/>
          </p:nvSpPr>
          <p:spPr bwMode="auto">
            <a:xfrm>
              <a:off x="1658" y="2251"/>
              <a:ext cx="769" cy="16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8710" name="Freeform 29"/>
            <p:cNvSpPr/>
            <p:nvPr/>
          </p:nvSpPr>
          <p:spPr bwMode="auto">
            <a:xfrm flipH="1">
              <a:off x="2324" y="1634"/>
              <a:ext cx="323" cy="735"/>
            </a:xfrm>
            <a:custGeom>
              <a:avLst/>
              <a:gdLst>
                <a:gd name="T0" fmla="*/ 126 w 390"/>
                <a:gd name="T1" fmla="*/ 0 h 1827"/>
                <a:gd name="T2" fmla="*/ 0 w 390"/>
                <a:gd name="T3" fmla="*/ 8 h 1827"/>
                <a:gd name="T4" fmla="*/ 0 60000 65536"/>
                <a:gd name="T5" fmla="*/ 0 60000 65536"/>
              </a:gdLst>
              <a:ahLst/>
              <a:cxnLst>
                <a:cxn ang="T4">
                  <a:pos x="T0" y="T1"/>
                </a:cxn>
                <a:cxn ang="T5">
                  <a:pos x="T2" y="T3"/>
                </a:cxn>
              </a:cxnLst>
              <a:rect l="0" t="0" r="r" b="b"/>
              <a:pathLst>
                <a:path w="390" h="1827">
                  <a:moveTo>
                    <a:pt x="390" y="0"/>
                  </a:moveTo>
                  <a:lnTo>
                    <a:pt x="0" y="1827"/>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8711" name="Freeform 30"/>
            <p:cNvSpPr/>
            <p:nvPr/>
          </p:nvSpPr>
          <p:spPr bwMode="auto">
            <a:xfrm>
              <a:off x="2699" y="1628"/>
              <a:ext cx="408" cy="747"/>
            </a:xfrm>
            <a:custGeom>
              <a:avLst/>
              <a:gdLst>
                <a:gd name="T0" fmla="*/ 3 w 1050"/>
                <a:gd name="T1" fmla="*/ 0 h 1605"/>
                <a:gd name="T2" fmla="*/ 0 w 1050"/>
                <a:gd name="T3" fmla="*/ 16 h 1605"/>
                <a:gd name="T4" fmla="*/ 0 60000 65536"/>
                <a:gd name="T5" fmla="*/ 0 60000 65536"/>
              </a:gdLst>
              <a:ahLst/>
              <a:cxnLst>
                <a:cxn ang="T4">
                  <a:pos x="T0" y="T1"/>
                </a:cxn>
                <a:cxn ang="T5">
                  <a:pos x="T2" y="T3"/>
                </a:cxn>
              </a:cxnLst>
              <a:rect l="0" t="0" r="r" b="b"/>
              <a:pathLst>
                <a:path w="1050" h="1605">
                  <a:moveTo>
                    <a:pt x="1050" y="0"/>
                  </a:moveTo>
                  <a:lnTo>
                    <a:pt x="0" y="1605"/>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8712" name="Freeform 31"/>
            <p:cNvSpPr/>
            <p:nvPr/>
          </p:nvSpPr>
          <p:spPr bwMode="auto">
            <a:xfrm>
              <a:off x="2774" y="1706"/>
              <a:ext cx="1104" cy="663"/>
            </a:xfrm>
            <a:custGeom>
              <a:avLst/>
              <a:gdLst>
                <a:gd name="T0" fmla="*/ 89 w 1829"/>
                <a:gd name="T1" fmla="*/ 0 h 1182"/>
                <a:gd name="T2" fmla="*/ 0 w 1829"/>
                <a:gd name="T3" fmla="*/ 37 h 1182"/>
                <a:gd name="T4" fmla="*/ 0 60000 65536"/>
                <a:gd name="T5" fmla="*/ 0 60000 65536"/>
              </a:gdLst>
              <a:ahLst/>
              <a:cxnLst>
                <a:cxn ang="T4">
                  <a:pos x="T0" y="T1"/>
                </a:cxn>
                <a:cxn ang="T5">
                  <a:pos x="T2" y="T3"/>
                </a:cxn>
              </a:cxnLst>
              <a:rect l="0" t="0" r="r" b="b"/>
              <a:pathLst>
                <a:path w="1829" h="1182">
                  <a:moveTo>
                    <a:pt x="1829" y="0"/>
                  </a:moveTo>
                  <a:lnTo>
                    <a:pt x="0" y="1182"/>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8713" name="Freeform 32"/>
            <p:cNvSpPr/>
            <p:nvPr/>
          </p:nvSpPr>
          <p:spPr bwMode="auto">
            <a:xfrm>
              <a:off x="1882" y="1734"/>
              <a:ext cx="714" cy="641"/>
            </a:xfrm>
            <a:custGeom>
              <a:avLst/>
              <a:gdLst>
                <a:gd name="T0" fmla="*/ 0 w 540"/>
                <a:gd name="T1" fmla="*/ 0 h 1686"/>
                <a:gd name="T2" fmla="*/ 2885 w 540"/>
                <a:gd name="T3" fmla="*/ 5 h 1686"/>
                <a:gd name="T4" fmla="*/ 0 60000 65536"/>
                <a:gd name="T5" fmla="*/ 0 60000 65536"/>
              </a:gdLst>
              <a:ahLst/>
              <a:cxnLst>
                <a:cxn ang="T4">
                  <a:pos x="T0" y="T1"/>
                </a:cxn>
                <a:cxn ang="T5">
                  <a:pos x="T2" y="T3"/>
                </a:cxn>
              </a:cxnLst>
              <a:rect l="0" t="0" r="r" b="b"/>
              <a:pathLst>
                <a:path w="540" h="1686">
                  <a:moveTo>
                    <a:pt x="0" y="0"/>
                  </a:moveTo>
                  <a:lnTo>
                    <a:pt x="540" y="1686"/>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8714" name="Oval 47"/>
            <p:cNvSpPr>
              <a:spLocks noChangeArrowheads="1"/>
            </p:cNvSpPr>
            <p:nvPr/>
          </p:nvSpPr>
          <p:spPr bwMode="auto">
            <a:xfrm>
              <a:off x="4105" y="1696"/>
              <a:ext cx="1186" cy="289"/>
            </a:xfrm>
            <a:prstGeom prst="ellipse">
              <a:avLst/>
            </a:prstGeom>
            <a:solidFill>
              <a:srgbClr val="FFFFFF"/>
            </a:solidFill>
            <a:ln w="9525">
              <a:solidFill>
                <a:srgbClr val="000000"/>
              </a:solidFill>
              <a:round/>
            </a:ln>
          </p:spPr>
          <p:txBody>
            <a:bodyPr wrap="square"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代销价格</a:t>
              </a:r>
            </a:p>
          </p:txBody>
        </p:sp>
        <p:sp>
          <p:nvSpPr>
            <p:cNvPr id="28715" name="Oval 48"/>
            <p:cNvSpPr>
              <a:spLocks noChangeArrowheads="1"/>
            </p:cNvSpPr>
            <p:nvPr/>
          </p:nvSpPr>
          <p:spPr bwMode="auto">
            <a:xfrm>
              <a:off x="4468" y="1974"/>
              <a:ext cx="1215" cy="289"/>
            </a:xfrm>
            <a:prstGeom prst="ellipse">
              <a:avLst/>
            </a:prstGeom>
            <a:solidFill>
              <a:srgbClr val="FFFFFF"/>
            </a:solidFill>
            <a:ln w="9525">
              <a:solidFill>
                <a:srgbClr val="000000"/>
              </a:solidFill>
              <a:round/>
            </a:ln>
          </p:spPr>
          <p:txBody>
            <a:bodyPr wrap="square"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批发价格</a:t>
              </a:r>
            </a:p>
          </p:txBody>
        </p:sp>
        <p:sp>
          <p:nvSpPr>
            <p:cNvPr id="28716" name="Oval 49"/>
            <p:cNvSpPr>
              <a:spLocks noChangeArrowheads="1"/>
            </p:cNvSpPr>
            <p:nvPr/>
          </p:nvSpPr>
          <p:spPr bwMode="auto">
            <a:xfrm>
              <a:off x="4657" y="2285"/>
              <a:ext cx="1126" cy="289"/>
            </a:xfrm>
            <a:prstGeom prst="ellipse">
              <a:avLst/>
            </a:prstGeom>
            <a:solidFill>
              <a:srgbClr val="FFFFFF"/>
            </a:solidFill>
            <a:ln w="9525">
              <a:solidFill>
                <a:srgbClr val="000000"/>
              </a:solidFill>
              <a:round/>
            </a:ln>
          </p:spPr>
          <p:txBody>
            <a:bodyPr wrap="square"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零售价格</a:t>
              </a:r>
            </a:p>
          </p:txBody>
        </p:sp>
        <p:sp>
          <p:nvSpPr>
            <p:cNvPr id="28717" name="Line 50"/>
            <p:cNvSpPr>
              <a:spLocks noChangeShapeType="1"/>
            </p:cNvSpPr>
            <p:nvPr/>
          </p:nvSpPr>
          <p:spPr bwMode="auto">
            <a:xfrm flipV="1">
              <a:off x="2904" y="1933"/>
              <a:ext cx="1337" cy="4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8" name="Line 51"/>
            <p:cNvSpPr>
              <a:spLocks noChangeShapeType="1"/>
            </p:cNvSpPr>
            <p:nvPr/>
          </p:nvSpPr>
          <p:spPr bwMode="auto">
            <a:xfrm flipV="1">
              <a:off x="2971" y="2432"/>
              <a:ext cx="1678" cy="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9" name="Line 52"/>
            <p:cNvSpPr>
              <a:spLocks noChangeShapeType="1"/>
            </p:cNvSpPr>
            <p:nvPr/>
          </p:nvSpPr>
          <p:spPr bwMode="auto">
            <a:xfrm flipV="1">
              <a:off x="2971" y="2112"/>
              <a:ext cx="1500" cy="3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675" name="Group 95"/>
          <p:cNvGrpSpPr/>
          <p:nvPr/>
        </p:nvGrpSpPr>
        <p:grpSpPr bwMode="auto">
          <a:xfrm>
            <a:off x="792163" y="4048125"/>
            <a:ext cx="7850187" cy="1901825"/>
            <a:chOff x="249" y="2784"/>
            <a:chExt cx="4900" cy="1108"/>
          </a:xfrm>
        </p:grpSpPr>
        <p:sp>
          <p:nvSpPr>
            <p:cNvPr id="28678" name="Oval 69"/>
            <p:cNvSpPr>
              <a:spLocks noChangeArrowheads="1"/>
            </p:cNvSpPr>
            <p:nvPr/>
          </p:nvSpPr>
          <p:spPr bwMode="auto">
            <a:xfrm>
              <a:off x="249" y="3373"/>
              <a:ext cx="953" cy="252"/>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u="sng">
                  <a:latin typeface="楷体_GB2312" pitchFamily="49" charset="-122"/>
                  <a:ea typeface="楷体_GB2312" pitchFamily="49" charset="-122"/>
                </a:rPr>
                <a:t>零件编码</a:t>
              </a:r>
            </a:p>
          </p:txBody>
        </p:sp>
        <p:sp>
          <p:nvSpPr>
            <p:cNvPr id="28679" name="Text Box 70"/>
            <p:cNvSpPr txBox="1">
              <a:spLocks noChangeArrowheads="1"/>
            </p:cNvSpPr>
            <p:nvPr/>
          </p:nvSpPr>
          <p:spPr bwMode="auto">
            <a:xfrm>
              <a:off x="1655" y="3631"/>
              <a:ext cx="546" cy="222"/>
            </a:xfrm>
            <a:prstGeom prst="rect">
              <a:avLst/>
            </a:prstGeom>
            <a:solidFill>
              <a:srgbClr val="FFFFFF"/>
            </a:solidFill>
            <a:ln w="9525">
              <a:solidFill>
                <a:srgbClr val="000000"/>
              </a:solidFill>
              <a:miter lim="800000"/>
            </a:ln>
          </p:spPr>
          <p:txBody>
            <a:bodyPr lIns="0" tIns="36000" rIns="0" bIns="3600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零 件</a:t>
              </a:r>
            </a:p>
          </p:txBody>
        </p:sp>
        <p:sp>
          <p:nvSpPr>
            <p:cNvPr id="28680" name="Oval 71"/>
            <p:cNvSpPr>
              <a:spLocks noChangeArrowheads="1"/>
            </p:cNvSpPr>
            <p:nvPr/>
          </p:nvSpPr>
          <p:spPr bwMode="auto">
            <a:xfrm>
              <a:off x="758" y="3074"/>
              <a:ext cx="716" cy="252"/>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零件名</a:t>
              </a:r>
            </a:p>
          </p:txBody>
        </p:sp>
        <p:sp>
          <p:nvSpPr>
            <p:cNvPr id="28681" name="Oval 72"/>
            <p:cNvSpPr>
              <a:spLocks noChangeArrowheads="1"/>
            </p:cNvSpPr>
            <p:nvPr/>
          </p:nvSpPr>
          <p:spPr bwMode="auto">
            <a:xfrm>
              <a:off x="1156" y="2784"/>
              <a:ext cx="726" cy="252"/>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供应商</a:t>
              </a:r>
            </a:p>
          </p:txBody>
        </p:sp>
        <p:sp>
          <p:nvSpPr>
            <p:cNvPr id="28682" name="Oval 73"/>
            <p:cNvSpPr>
              <a:spLocks noChangeArrowheads="1"/>
            </p:cNvSpPr>
            <p:nvPr/>
          </p:nvSpPr>
          <p:spPr bwMode="auto">
            <a:xfrm>
              <a:off x="1927" y="2853"/>
              <a:ext cx="652" cy="252"/>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规 格</a:t>
              </a:r>
            </a:p>
          </p:txBody>
        </p:sp>
        <p:sp>
          <p:nvSpPr>
            <p:cNvPr id="28683" name="Oval 74"/>
            <p:cNvSpPr>
              <a:spLocks noChangeArrowheads="1"/>
            </p:cNvSpPr>
            <p:nvPr/>
          </p:nvSpPr>
          <p:spPr bwMode="auto">
            <a:xfrm>
              <a:off x="2426" y="3080"/>
              <a:ext cx="953" cy="252"/>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进货价格</a:t>
              </a:r>
            </a:p>
          </p:txBody>
        </p:sp>
        <p:sp>
          <p:nvSpPr>
            <p:cNvPr id="28684" name="Oval 75"/>
            <p:cNvSpPr>
              <a:spLocks noChangeArrowheads="1"/>
            </p:cNvSpPr>
            <p:nvPr/>
          </p:nvSpPr>
          <p:spPr bwMode="auto">
            <a:xfrm>
              <a:off x="3496" y="2968"/>
              <a:ext cx="945" cy="252"/>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销售性质</a:t>
              </a:r>
            </a:p>
          </p:txBody>
        </p:sp>
        <p:sp>
          <p:nvSpPr>
            <p:cNvPr id="28685" name="Freeform 76"/>
            <p:cNvSpPr/>
            <p:nvPr/>
          </p:nvSpPr>
          <p:spPr bwMode="auto">
            <a:xfrm>
              <a:off x="1386" y="3282"/>
              <a:ext cx="405" cy="330"/>
            </a:xfrm>
            <a:custGeom>
              <a:avLst/>
              <a:gdLst>
                <a:gd name="T0" fmla="*/ 0 w 1065"/>
                <a:gd name="T1" fmla="*/ 0 h 1458"/>
                <a:gd name="T2" fmla="*/ 3 w 1065"/>
                <a:gd name="T3" fmla="*/ 0 h 1458"/>
                <a:gd name="T4" fmla="*/ 0 60000 65536"/>
                <a:gd name="T5" fmla="*/ 0 60000 65536"/>
              </a:gdLst>
              <a:ahLst/>
              <a:cxnLst>
                <a:cxn ang="T4">
                  <a:pos x="T0" y="T1"/>
                </a:cxn>
                <a:cxn ang="T5">
                  <a:pos x="T2" y="T3"/>
                </a:cxn>
              </a:cxnLst>
              <a:rect l="0" t="0" r="r" b="b"/>
              <a:pathLst>
                <a:path w="1065" h="1458">
                  <a:moveTo>
                    <a:pt x="0" y="0"/>
                  </a:moveTo>
                  <a:lnTo>
                    <a:pt x="1065" y="1458"/>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8686" name="Line 77"/>
            <p:cNvSpPr>
              <a:spLocks noChangeShapeType="1"/>
            </p:cNvSpPr>
            <p:nvPr/>
          </p:nvSpPr>
          <p:spPr bwMode="auto">
            <a:xfrm>
              <a:off x="1202" y="3475"/>
              <a:ext cx="499" cy="14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8687" name="Freeform 78"/>
            <p:cNvSpPr/>
            <p:nvPr/>
          </p:nvSpPr>
          <p:spPr bwMode="auto">
            <a:xfrm>
              <a:off x="1973" y="3113"/>
              <a:ext cx="272" cy="507"/>
            </a:xfrm>
            <a:custGeom>
              <a:avLst/>
              <a:gdLst>
                <a:gd name="T0" fmla="*/ 45 w 390"/>
                <a:gd name="T1" fmla="*/ 0 h 1827"/>
                <a:gd name="T2" fmla="*/ 0 w 390"/>
                <a:gd name="T3" fmla="*/ 1 h 1827"/>
                <a:gd name="T4" fmla="*/ 0 60000 65536"/>
                <a:gd name="T5" fmla="*/ 0 60000 65536"/>
              </a:gdLst>
              <a:ahLst/>
              <a:cxnLst>
                <a:cxn ang="T4">
                  <a:pos x="T0" y="T1"/>
                </a:cxn>
                <a:cxn ang="T5">
                  <a:pos x="T2" y="T3"/>
                </a:cxn>
              </a:cxnLst>
              <a:rect l="0" t="0" r="r" b="b"/>
              <a:pathLst>
                <a:path w="390" h="1827">
                  <a:moveTo>
                    <a:pt x="390" y="0"/>
                  </a:moveTo>
                  <a:lnTo>
                    <a:pt x="0" y="1827"/>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8688" name="Freeform 79"/>
            <p:cNvSpPr/>
            <p:nvPr/>
          </p:nvSpPr>
          <p:spPr bwMode="auto">
            <a:xfrm>
              <a:off x="2109" y="3339"/>
              <a:ext cx="590" cy="281"/>
            </a:xfrm>
            <a:custGeom>
              <a:avLst/>
              <a:gdLst>
                <a:gd name="T0" fmla="*/ 33 w 1050"/>
                <a:gd name="T1" fmla="*/ 0 h 1605"/>
                <a:gd name="T2" fmla="*/ 0 w 1050"/>
                <a:gd name="T3" fmla="*/ 0 h 1605"/>
                <a:gd name="T4" fmla="*/ 0 60000 65536"/>
                <a:gd name="T5" fmla="*/ 0 60000 65536"/>
              </a:gdLst>
              <a:ahLst/>
              <a:cxnLst>
                <a:cxn ang="T4">
                  <a:pos x="T0" y="T1"/>
                </a:cxn>
                <a:cxn ang="T5">
                  <a:pos x="T2" y="T3"/>
                </a:cxn>
              </a:cxnLst>
              <a:rect l="0" t="0" r="r" b="b"/>
              <a:pathLst>
                <a:path w="1050" h="1605">
                  <a:moveTo>
                    <a:pt x="1050" y="0"/>
                  </a:moveTo>
                  <a:lnTo>
                    <a:pt x="0" y="1605"/>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8689" name="Freeform 81"/>
            <p:cNvSpPr/>
            <p:nvPr/>
          </p:nvSpPr>
          <p:spPr bwMode="auto">
            <a:xfrm>
              <a:off x="1577" y="3049"/>
              <a:ext cx="305" cy="571"/>
            </a:xfrm>
            <a:custGeom>
              <a:avLst/>
              <a:gdLst>
                <a:gd name="T0" fmla="*/ 0 w 540"/>
                <a:gd name="T1" fmla="*/ 0 h 1686"/>
                <a:gd name="T2" fmla="*/ 18 w 540"/>
                <a:gd name="T3" fmla="*/ 2 h 1686"/>
                <a:gd name="T4" fmla="*/ 0 60000 65536"/>
                <a:gd name="T5" fmla="*/ 0 60000 65536"/>
              </a:gdLst>
              <a:ahLst/>
              <a:cxnLst>
                <a:cxn ang="T4">
                  <a:pos x="T0" y="T1"/>
                </a:cxn>
                <a:cxn ang="T5">
                  <a:pos x="T2" y="T3"/>
                </a:cxn>
              </a:cxnLst>
              <a:rect l="0" t="0" r="r" b="b"/>
              <a:pathLst>
                <a:path w="540" h="1686">
                  <a:moveTo>
                    <a:pt x="0" y="0"/>
                  </a:moveTo>
                  <a:lnTo>
                    <a:pt x="540" y="1686"/>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nchorCtr="1">
              <a:spAutoFit/>
            </a:bodyPr>
            <a:lstStyle/>
            <a:p>
              <a:endParaRPr lang="zh-CN" altLang="en-US"/>
            </a:p>
          </p:txBody>
        </p:sp>
        <p:sp>
          <p:nvSpPr>
            <p:cNvPr id="28690" name="Oval 82"/>
            <p:cNvSpPr>
              <a:spLocks noChangeArrowheads="1"/>
            </p:cNvSpPr>
            <p:nvPr/>
          </p:nvSpPr>
          <p:spPr bwMode="auto">
            <a:xfrm>
              <a:off x="4558" y="3017"/>
              <a:ext cx="591" cy="252"/>
            </a:xfrm>
            <a:prstGeom prst="ellipse">
              <a:avLst/>
            </a:prstGeom>
            <a:solidFill>
              <a:srgbClr val="FFFFFF"/>
            </a:solidFill>
            <a:ln w="9525">
              <a:solidFill>
                <a:srgbClr val="000000"/>
              </a:solidFill>
              <a:round/>
            </a:ln>
          </p:spPr>
          <p:txBody>
            <a:bodyPr lIns="0" tIns="0" rIns="0" bIns="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价 格</a:t>
              </a:r>
            </a:p>
          </p:txBody>
        </p:sp>
        <p:sp>
          <p:nvSpPr>
            <p:cNvPr id="28691" name="Line 85"/>
            <p:cNvSpPr>
              <a:spLocks noChangeShapeType="1"/>
            </p:cNvSpPr>
            <p:nvPr/>
          </p:nvSpPr>
          <p:spPr bwMode="auto">
            <a:xfrm flipH="1" flipV="1">
              <a:off x="3969" y="3242"/>
              <a:ext cx="345" cy="3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2" name="Line 86"/>
            <p:cNvSpPr>
              <a:spLocks noChangeShapeType="1"/>
            </p:cNvSpPr>
            <p:nvPr/>
          </p:nvSpPr>
          <p:spPr bwMode="auto">
            <a:xfrm flipV="1">
              <a:off x="2194" y="3732"/>
              <a:ext cx="45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3" name="Line 87"/>
            <p:cNvSpPr>
              <a:spLocks noChangeShapeType="1"/>
            </p:cNvSpPr>
            <p:nvPr/>
          </p:nvSpPr>
          <p:spPr bwMode="auto">
            <a:xfrm flipV="1">
              <a:off x="4446" y="3282"/>
              <a:ext cx="380" cy="3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4" name="Text Box 88"/>
            <p:cNvSpPr txBox="1">
              <a:spLocks noChangeArrowheads="1"/>
            </p:cNvSpPr>
            <p:nvPr/>
          </p:nvSpPr>
          <p:spPr bwMode="auto">
            <a:xfrm>
              <a:off x="4039" y="3618"/>
              <a:ext cx="726" cy="222"/>
            </a:xfrm>
            <a:prstGeom prst="rect">
              <a:avLst/>
            </a:prstGeom>
            <a:solidFill>
              <a:srgbClr val="FFFFFF"/>
            </a:solidFill>
            <a:ln w="38100" cmpd="dbl">
              <a:solidFill>
                <a:srgbClr val="000000"/>
              </a:solidFill>
              <a:miter lim="800000"/>
            </a:ln>
          </p:spPr>
          <p:txBody>
            <a:bodyPr lIns="0" tIns="36000" rIns="0" bIns="36000" anchor="ctr" anchorCtr="1">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latin typeface="楷体_GB2312" pitchFamily="49" charset="-122"/>
                  <a:ea typeface="楷体_GB2312" pitchFamily="49" charset="-122"/>
                </a:rPr>
                <a:t>销售价格</a:t>
              </a:r>
            </a:p>
          </p:txBody>
        </p:sp>
        <p:grpSp>
          <p:nvGrpSpPr>
            <p:cNvPr id="28695" name="Group 91"/>
            <p:cNvGrpSpPr/>
            <p:nvPr/>
          </p:nvGrpSpPr>
          <p:grpSpPr bwMode="auto">
            <a:xfrm>
              <a:off x="2653" y="3574"/>
              <a:ext cx="907" cy="318"/>
              <a:chOff x="4649" y="3219"/>
              <a:chExt cx="907" cy="318"/>
            </a:xfrm>
          </p:grpSpPr>
          <p:sp>
            <p:nvSpPr>
              <p:cNvPr id="28699" name="AutoShape 89"/>
              <p:cNvSpPr>
                <a:spLocks noChangeArrowheads="1"/>
              </p:cNvSpPr>
              <p:nvPr/>
            </p:nvSpPr>
            <p:spPr bwMode="auto">
              <a:xfrm>
                <a:off x="4649" y="3219"/>
                <a:ext cx="907" cy="318"/>
              </a:xfrm>
              <a:prstGeom prst="diamond">
                <a:avLst/>
              </a:prstGeom>
              <a:noFill/>
              <a:ln w="38100" cmpd="dbl">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600">
                  <a:solidFill>
                    <a:srgbClr val="428E5B"/>
                  </a:solidFill>
                  <a:latin typeface="Tahoma" panose="020B0604030504040204" charset="0"/>
                </a:endParaRPr>
              </a:p>
            </p:txBody>
          </p:sp>
          <p:sp>
            <p:nvSpPr>
              <p:cNvPr id="28700" name="Text Box 90"/>
              <p:cNvSpPr txBox="1">
                <a:spLocks noChangeArrowheads="1"/>
              </p:cNvSpPr>
              <p:nvPr/>
            </p:nvSpPr>
            <p:spPr bwMode="auto">
              <a:xfrm>
                <a:off x="4876" y="3249"/>
                <a:ext cx="4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000">
                    <a:latin typeface="Tahoma" panose="020B0604030504040204" charset="0"/>
                    <a:ea typeface="楷体_GB2312" pitchFamily="49" charset="-122"/>
                  </a:rPr>
                  <a:t>存 在</a:t>
                </a:r>
              </a:p>
            </p:txBody>
          </p:sp>
        </p:grpSp>
        <p:sp>
          <p:nvSpPr>
            <p:cNvPr id="28696" name="Line 92"/>
            <p:cNvSpPr>
              <a:spLocks noChangeShapeType="1"/>
            </p:cNvSpPr>
            <p:nvPr/>
          </p:nvSpPr>
          <p:spPr bwMode="auto">
            <a:xfrm flipV="1">
              <a:off x="3568" y="3733"/>
              <a:ext cx="45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7" name="Text Box 93"/>
            <p:cNvSpPr txBox="1">
              <a:spLocks noChangeArrowheads="1"/>
            </p:cNvSpPr>
            <p:nvPr/>
          </p:nvSpPr>
          <p:spPr bwMode="auto">
            <a:xfrm>
              <a:off x="2358" y="3513"/>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en-US" altLang="zh-CN" sz="2000">
                  <a:latin typeface="Tahoma" panose="020B0604030504040204" charset="0"/>
                </a:rPr>
                <a:t>1</a:t>
              </a:r>
            </a:p>
          </p:txBody>
        </p:sp>
        <p:sp>
          <p:nvSpPr>
            <p:cNvPr id="28698" name="Text Box 94"/>
            <p:cNvSpPr txBox="1">
              <a:spLocks noChangeArrowheads="1"/>
            </p:cNvSpPr>
            <p:nvPr/>
          </p:nvSpPr>
          <p:spPr bwMode="auto">
            <a:xfrm>
              <a:off x="3651" y="3513"/>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en-US" altLang="zh-CN" sz="2000">
                  <a:latin typeface="Tahoma" panose="020B0604030504040204" charset="0"/>
                </a:rPr>
                <a:t>N</a:t>
              </a:r>
            </a:p>
          </p:txBody>
        </p:sp>
      </p:grpSp>
      <p:sp>
        <p:nvSpPr>
          <p:cNvPr id="28676" name="矩形 49"/>
          <p:cNvSpPr>
            <a:spLocks noChangeArrowheads="1"/>
          </p:cNvSpPr>
          <p:nvPr/>
        </p:nvSpPr>
        <p:spPr bwMode="auto">
          <a:xfrm>
            <a:off x="2843213" y="5980113"/>
            <a:ext cx="60134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110000"/>
              </a:lnSpc>
              <a:spcBef>
                <a:spcPct val="0"/>
              </a:spcBef>
              <a:buFont typeface="Wingdings" panose="05000000000000000000" pitchFamily="2" charset="2"/>
              <a:buNone/>
            </a:pPr>
            <a:r>
              <a:rPr kumimoji="0" lang="zh-CN" altLang="en-US" sz="1600">
                <a:latin typeface="Tahoma" panose="020B0604030504040204" charset="0"/>
              </a:rPr>
              <a:t>这个新实体和原来的实体之间是</a:t>
            </a:r>
            <a:r>
              <a:rPr kumimoji="0" lang="en-US" altLang="zh-CN" sz="1600">
                <a:latin typeface="Tahoma" panose="020B0604030504040204" charset="0"/>
              </a:rPr>
              <a:t>1:N</a:t>
            </a:r>
            <a:r>
              <a:rPr kumimoji="0" lang="zh-CN" altLang="en-US" sz="1600">
                <a:latin typeface="Tahoma" panose="020B0604030504040204" charset="0"/>
              </a:rPr>
              <a:t>联系；新实体依赖于原实体而存在，称为弱实体。 </a:t>
            </a:r>
            <a:r>
              <a:rPr kumimoji="0" lang="zh-CN" altLang="en-US" sz="1600" u="sng">
                <a:latin typeface="Tahoma" panose="020B0604030504040204" charset="0"/>
              </a:rPr>
              <a:t>在</a:t>
            </a:r>
            <a:r>
              <a:rPr kumimoji="0" lang="en-US" altLang="zh-CN" sz="1600" u="sng">
                <a:latin typeface="Tahoma" panose="020B0604030504040204" charset="0"/>
              </a:rPr>
              <a:t>ER</a:t>
            </a:r>
            <a:r>
              <a:rPr kumimoji="0" lang="zh-CN" altLang="en-US" sz="1600" u="sng">
                <a:latin typeface="Tahoma" panose="020B0604030504040204" charset="0"/>
              </a:rPr>
              <a:t>模型中，弱实体用双线矩阵表示；与弱实体相关的联系，用双线菱形表示</a:t>
            </a:r>
            <a:r>
              <a:rPr kumimoji="0" lang="zh-CN" altLang="en-US" sz="1600">
                <a:latin typeface="Tahoma" panose="020B0604030504040204" charset="0"/>
              </a:rPr>
              <a:t>。</a:t>
            </a:r>
          </a:p>
        </p:txBody>
      </p:sp>
      <p:sp>
        <p:nvSpPr>
          <p:cNvPr id="28677" name="灯片编号占位符 50"/>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6ADC261-6C04-4FCB-BD58-FA7C234FCB48}" type="slidenum">
              <a:rPr kumimoji="0" lang="zh-CN" altLang="en-US" sz="1400"/>
              <a:t>83</a:t>
            </a:fld>
            <a:endParaRPr kumimoji="0" lang="en-US" altLang="zh-CN"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3"/>
          <p:cNvSpPr>
            <a:spLocks noGrp="1"/>
          </p:cNvSpPr>
          <p:nvPr>
            <p:ph type="sldNum" sz="quarter" idx="12"/>
          </p:nvPr>
        </p:nvSpPr>
        <p:spPr>
          <a:xfrm>
            <a:off x="6824663"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B51EB8A-41D9-4B98-928A-F7BE5D73AADB}" type="slidenum">
              <a:rPr kumimoji="0" lang="zh-CN" altLang="en-US" sz="1400"/>
              <a:t>84</a:t>
            </a:fld>
            <a:endParaRPr kumimoji="0" lang="en-US" altLang="zh-CN" sz="1400">
              <a:ea typeface="黑体" panose="02010609060101010101" pitchFamily="49" charset="-122"/>
            </a:endParaRPr>
          </a:p>
        </p:txBody>
      </p:sp>
      <p:sp>
        <p:nvSpPr>
          <p:cNvPr id="646146" name="Rectangle 2"/>
          <p:cNvSpPr>
            <a:spLocks noGrp="1" noChangeArrowheads="1"/>
          </p:cNvSpPr>
          <p:nvPr>
            <p:ph type="title" idx="4294967295"/>
          </p:nvPr>
        </p:nvSpPr>
        <p:spPr>
          <a:xfrm>
            <a:off x="957263" y="762000"/>
            <a:ext cx="7772400" cy="635000"/>
          </a:xfrm>
        </p:spPr>
        <p:txBody>
          <a:bodyPr anchor="b"/>
          <a:lstStyle/>
          <a:p>
            <a:r>
              <a:rPr kumimoji="0"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案例</a:t>
            </a:r>
            <a:r>
              <a:rPr kumimoji="0" lang="zh-CN" altLang="zh-CN" sz="2400" b="1">
                <a:effectLst>
                  <a:outerShdw blurRad="38100" dist="38100" dir="2700000" algn="tl">
                    <a:srgbClr val="C0C0C0"/>
                  </a:outerShdw>
                </a:effectLst>
                <a:latin typeface="黑体" panose="02010609060101010101" pitchFamily="49" charset="-122"/>
                <a:ea typeface="黑体" panose="02010609060101010101" pitchFamily="49" charset="-122"/>
              </a:rPr>
              <a:t>5</a:t>
            </a:r>
            <a:r>
              <a:rPr kumimoji="0"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：选课信息的表示</a:t>
            </a:r>
            <a:endParaRPr kumimoji="0"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endParaRPr>
          </a:p>
        </p:txBody>
      </p:sp>
      <p:pic>
        <p:nvPicPr>
          <p:cNvPr id="307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770063"/>
            <a:ext cx="7504112"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AutoShape 5"/>
          <p:cNvSpPr>
            <a:spLocks noChangeArrowheads="1"/>
          </p:cNvSpPr>
          <p:nvPr/>
        </p:nvSpPr>
        <p:spPr bwMode="auto">
          <a:xfrm>
            <a:off x="173038" y="830263"/>
            <a:ext cx="2860675" cy="992187"/>
          </a:xfrm>
          <a:prstGeom prst="cloudCallout">
            <a:avLst>
              <a:gd name="adj1" fmla="val -49759"/>
              <a:gd name="adj2" fmla="val 8869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黑体" panose="02010609060101010101" pitchFamily="49" charset="-122"/>
                <a:ea typeface="黑体" panose="02010609060101010101" pitchFamily="49" charset="-122"/>
              </a:rPr>
              <a:t>描述学生所选课程，应该采用实体集还是联系集？</a:t>
            </a:r>
          </a:p>
        </p:txBody>
      </p:sp>
      <p:sp>
        <p:nvSpPr>
          <p:cNvPr id="344070" name="Rectangle 6"/>
          <p:cNvSpPr>
            <a:spLocks noChangeArrowheads="1"/>
          </p:cNvSpPr>
          <p:nvPr/>
        </p:nvSpPr>
        <p:spPr bwMode="auto">
          <a:xfrm>
            <a:off x="2085975" y="4378325"/>
            <a:ext cx="641191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400">
                <a:solidFill>
                  <a:srgbClr val="0000FF"/>
                </a:solidFill>
              </a:rPr>
              <a:t>问题：那种方式更合适？</a:t>
            </a:r>
            <a:endParaRPr kumimoji="0" lang="en-US" altLang="zh-CN" sz="2400">
              <a:solidFill>
                <a:srgbClr val="0000FF"/>
              </a:solidFill>
            </a:endParaRPr>
          </a:p>
          <a:p>
            <a:pPr>
              <a:spcBef>
                <a:spcPct val="0"/>
              </a:spcBef>
              <a:buFontTx/>
              <a:buNone/>
            </a:pPr>
            <a:r>
              <a:rPr kumimoji="0" lang="zh-CN" altLang="en-US" sz="2400">
                <a:solidFill>
                  <a:srgbClr val="2A2A39"/>
                </a:solidFill>
              </a:rPr>
              <a:t>设计原则：</a:t>
            </a:r>
            <a:r>
              <a:rPr kumimoji="0" lang="zh-CN" altLang="en-US" sz="2000" b="0">
                <a:solidFill>
                  <a:srgbClr val="2A2A39"/>
                </a:solidFill>
              </a:rPr>
              <a:t>通常地，采用联系来表示发生在两个实体集之间的一个动作，如选课</a:t>
            </a:r>
            <a:r>
              <a:rPr kumimoji="0" lang="en-US" altLang="zh-CN" sz="2000" b="0">
                <a:solidFill>
                  <a:srgbClr val="2A2A39"/>
                </a:solidFill>
              </a:rPr>
              <a:t>!</a:t>
            </a:r>
          </a:p>
          <a:p>
            <a:pPr>
              <a:spcBef>
                <a:spcPct val="0"/>
              </a:spcBef>
            </a:pPr>
            <a:r>
              <a:rPr kumimoji="0" lang="zh-CN" altLang="en-US" sz="2000" b="0">
                <a:solidFill>
                  <a:srgbClr val="2A2A39"/>
                </a:solidFill>
              </a:rPr>
              <a:t>如果仅描述学生选课，用选课联系</a:t>
            </a:r>
            <a:r>
              <a:rPr kumimoji="0" lang="en-US" altLang="zh-CN" sz="2000" b="0">
                <a:solidFill>
                  <a:srgbClr val="2A2A39"/>
                </a:solidFill>
              </a:rPr>
              <a:t>(</a:t>
            </a:r>
            <a:r>
              <a:rPr kumimoji="0" lang="zh-CN" altLang="en-US" sz="2000" b="0">
                <a:solidFill>
                  <a:srgbClr val="800000"/>
                </a:solidFill>
              </a:rPr>
              <a:t>方法</a:t>
            </a:r>
            <a:r>
              <a:rPr kumimoji="0" lang="en-US" altLang="zh-CN" sz="2000" b="0">
                <a:solidFill>
                  <a:srgbClr val="800000"/>
                </a:solidFill>
              </a:rPr>
              <a:t>1</a:t>
            </a:r>
            <a:r>
              <a:rPr kumimoji="0" lang="en-US" altLang="zh-CN" sz="2000" b="0">
                <a:solidFill>
                  <a:srgbClr val="2A2A39"/>
                </a:solidFill>
              </a:rPr>
              <a:t>)</a:t>
            </a:r>
            <a:r>
              <a:rPr kumimoji="0" lang="zh-CN" altLang="en-US" sz="2000" b="0">
                <a:solidFill>
                  <a:srgbClr val="2A2A39"/>
                </a:solidFill>
              </a:rPr>
              <a:t>。</a:t>
            </a:r>
            <a:endParaRPr kumimoji="0" lang="en-US" altLang="zh-CN" sz="2000" b="0">
              <a:solidFill>
                <a:srgbClr val="2A2A39"/>
              </a:solidFill>
            </a:endParaRPr>
          </a:p>
          <a:p>
            <a:pPr>
              <a:spcBef>
                <a:spcPct val="0"/>
              </a:spcBef>
            </a:pPr>
            <a:r>
              <a:rPr kumimoji="0" lang="zh-CN" altLang="en-US" sz="2000" b="0">
                <a:solidFill>
                  <a:srgbClr val="0000FF"/>
                </a:solidFill>
              </a:rPr>
              <a:t>但如果</a:t>
            </a:r>
            <a:r>
              <a:rPr kumimoji="0" lang="zh-CN" altLang="en-US" sz="2000" b="0">
                <a:solidFill>
                  <a:srgbClr val="2A2A39"/>
                </a:solidFill>
              </a:rPr>
              <a:t>强调学生为上何课程，要求到教务办去报名注册，则应用一个实体集及两个联系</a:t>
            </a:r>
            <a:r>
              <a:rPr kumimoji="0" lang="en-US" altLang="zh-CN" sz="2000" b="0">
                <a:solidFill>
                  <a:srgbClr val="2A2A39"/>
                </a:solidFill>
              </a:rPr>
              <a:t>(</a:t>
            </a:r>
            <a:r>
              <a:rPr kumimoji="0" lang="zh-CN" altLang="en-US" sz="2000" b="0">
                <a:solidFill>
                  <a:srgbClr val="2A2A39"/>
                </a:solidFill>
              </a:rPr>
              <a:t>方法</a:t>
            </a:r>
            <a:r>
              <a:rPr kumimoji="0" lang="en-US" altLang="zh-CN" sz="2000" b="0">
                <a:solidFill>
                  <a:srgbClr val="2A2A39"/>
                </a:solidFill>
              </a:rPr>
              <a:t>2)</a:t>
            </a:r>
            <a:r>
              <a:rPr kumimoji="0" lang="zh-CN" altLang="en-US" sz="2000" b="0">
                <a:solidFill>
                  <a:srgbClr val="2A2A39"/>
                </a:solidFill>
              </a:rPr>
              <a:t>。</a:t>
            </a:r>
          </a:p>
        </p:txBody>
      </p:sp>
      <p:grpSp>
        <p:nvGrpSpPr>
          <p:cNvPr id="30726" name="组 18"/>
          <p:cNvGrpSpPr/>
          <p:nvPr/>
        </p:nvGrpSpPr>
        <p:grpSpPr bwMode="auto">
          <a:xfrm>
            <a:off x="1876425" y="3090863"/>
            <a:ext cx="5407025" cy="1062037"/>
            <a:chOff x="1886857" y="3066143"/>
            <a:chExt cx="5406572" cy="1061799"/>
          </a:xfrm>
        </p:grpSpPr>
        <p:sp>
          <p:nvSpPr>
            <p:cNvPr id="9" name="矩形 5"/>
            <p:cNvSpPr>
              <a:spLocks noChangeArrowheads="1"/>
            </p:cNvSpPr>
            <p:nvPr/>
          </p:nvSpPr>
          <p:spPr bwMode="auto">
            <a:xfrm rot="2608449">
              <a:off x="4532998" y="3624818"/>
              <a:ext cx="917498" cy="503124"/>
            </a:xfrm>
            <a:prstGeom prst="rect">
              <a:avLst/>
            </a:prstGeom>
            <a:noFill/>
            <a:ln w="9525">
              <a:solidFill>
                <a:srgbClr val="FF0000"/>
              </a:solidFill>
              <a:round/>
            </a:ln>
            <a:effectLst/>
          </p:spPr>
          <p:txBody>
            <a:bodyPr/>
            <a:lstStyle/>
            <a:p>
              <a:pPr algn="r">
                <a:defRPr/>
              </a:pPr>
              <a:r>
                <a:rPr lang="en-US" altLang="zh-CN" sz="1800" b="0" dirty="0">
                  <a:solidFill>
                    <a:srgbClr val="892D5B"/>
                  </a:solidFill>
                  <a:latin typeface="+mn-ea"/>
                  <a:ea typeface="+mn-ea"/>
                  <a:cs typeface="黑体" panose="02010609060101010101" pitchFamily="49" charset="-122"/>
                </a:rPr>
                <a:t>Take</a:t>
              </a:r>
            </a:p>
            <a:p>
              <a:pPr algn="r">
                <a:defRPr/>
              </a:pPr>
              <a:endParaRPr lang="zh-CN" altLang="en-US" sz="1800" b="0" dirty="0">
                <a:solidFill>
                  <a:srgbClr val="892D5B"/>
                </a:solidFill>
                <a:latin typeface="+mn-ea"/>
                <a:ea typeface="+mn-ea"/>
                <a:cs typeface="黑体" panose="02010609060101010101" pitchFamily="49" charset="-122"/>
              </a:endParaRPr>
            </a:p>
          </p:txBody>
        </p:sp>
        <p:cxnSp>
          <p:nvCxnSpPr>
            <p:cNvPr id="30737" name="直接连接符 6"/>
            <p:cNvCxnSpPr>
              <a:cxnSpLocks noChangeShapeType="1"/>
            </p:cNvCxnSpPr>
            <p:nvPr/>
          </p:nvCxnSpPr>
          <p:spPr bwMode="auto">
            <a:xfrm flipH="1">
              <a:off x="1886857" y="3754964"/>
              <a:ext cx="2612806" cy="290447"/>
            </a:xfrm>
            <a:prstGeom prst="line">
              <a:avLst/>
            </a:prstGeom>
            <a:noFill/>
            <a:ln w="9525">
              <a:solidFill>
                <a:srgbClr val="FF0000"/>
              </a:solidFill>
              <a:round/>
            </a:ln>
            <a:extLst>
              <a:ext uri="{909E8E84-426E-40DD-AFC4-6F175D3DCCD1}">
                <a14:hiddenFill xmlns:a14="http://schemas.microsoft.com/office/drawing/2010/main">
                  <a:noFill/>
                </a14:hiddenFill>
              </a:ext>
            </a:extLst>
          </p:spPr>
        </p:cxnSp>
        <p:cxnSp>
          <p:nvCxnSpPr>
            <p:cNvPr id="30738" name="直接连接符 7"/>
            <p:cNvCxnSpPr>
              <a:cxnSpLocks noChangeShapeType="1"/>
            </p:cNvCxnSpPr>
            <p:nvPr/>
          </p:nvCxnSpPr>
          <p:spPr bwMode="auto">
            <a:xfrm flipH="1" flipV="1">
              <a:off x="5479069" y="3991448"/>
              <a:ext cx="1814360" cy="53963"/>
            </a:xfrm>
            <a:prstGeom prst="line">
              <a:avLst/>
            </a:prstGeom>
            <a:noFill/>
            <a:ln w="9525">
              <a:solidFill>
                <a:srgbClr val="FF0000"/>
              </a:solidFill>
              <a:round/>
            </a:ln>
            <a:extLst>
              <a:ext uri="{909E8E84-426E-40DD-AFC4-6F175D3DCCD1}">
                <a14:hiddenFill xmlns:a14="http://schemas.microsoft.com/office/drawing/2010/main">
                  <a:noFill/>
                </a14:hiddenFill>
              </a:ext>
            </a:extLst>
          </p:spPr>
        </p:cxnSp>
        <p:sp>
          <p:nvSpPr>
            <p:cNvPr id="22" name="椭圆 16"/>
            <p:cNvSpPr>
              <a:spLocks noChangeArrowheads="1"/>
            </p:cNvSpPr>
            <p:nvPr/>
          </p:nvSpPr>
          <p:spPr bwMode="auto">
            <a:xfrm>
              <a:off x="5188580" y="3066143"/>
              <a:ext cx="1325452" cy="468207"/>
            </a:xfrm>
            <a:prstGeom prst="ellipse">
              <a:avLst/>
            </a:prstGeom>
            <a:noFill/>
            <a:ln w="9525">
              <a:solidFill>
                <a:srgbClr val="C00000"/>
              </a:solidFill>
              <a:round/>
            </a:ln>
            <a:effectLst/>
          </p:spPr>
          <p:txBody>
            <a:bodyPr anchor="ctr" anchorCtr="1"/>
            <a:lstStyle/>
            <a:p>
              <a:pPr algn="r">
                <a:defRPr/>
              </a:pPr>
              <a:r>
                <a:rPr lang="zh-CN" altLang="en-US" b="0" dirty="0">
                  <a:solidFill>
                    <a:srgbClr val="800000"/>
                  </a:solidFill>
                  <a:latin typeface="+mn-ea"/>
                  <a:ea typeface="+mn-ea"/>
                  <a:cs typeface="黑体" panose="02010609060101010101" pitchFamily="49" charset="-122"/>
                </a:rPr>
                <a:t>g</a:t>
              </a:r>
              <a:r>
                <a:rPr lang="en-US" altLang="zh-CN" b="0" dirty="0" err="1">
                  <a:solidFill>
                    <a:srgbClr val="800000"/>
                  </a:solidFill>
                  <a:latin typeface="+mn-ea"/>
                  <a:ea typeface="+mn-ea"/>
                  <a:cs typeface="黑体" panose="02010609060101010101" pitchFamily="49" charset="-122"/>
                </a:rPr>
                <a:t>rade</a:t>
              </a:r>
              <a:endParaRPr lang="zh-CN" altLang="en-US" b="0" dirty="0">
                <a:solidFill>
                  <a:srgbClr val="800000"/>
                </a:solidFill>
                <a:latin typeface="+mn-ea"/>
                <a:ea typeface="+mn-ea"/>
                <a:cs typeface="黑体" panose="02010609060101010101" pitchFamily="49" charset="-122"/>
              </a:endParaRPr>
            </a:p>
          </p:txBody>
        </p:sp>
        <p:cxnSp>
          <p:nvCxnSpPr>
            <p:cNvPr id="30740" name="直接连接符 17"/>
            <p:cNvCxnSpPr>
              <a:cxnSpLocks noChangeShapeType="1"/>
              <a:stCxn id="22" idx="4"/>
            </p:cNvCxnSpPr>
            <p:nvPr/>
          </p:nvCxnSpPr>
          <p:spPr bwMode="auto">
            <a:xfrm flipH="1">
              <a:off x="5352080" y="3534350"/>
              <a:ext cx="498433" cy="347585"/>
            </a:xfrm>
            <a:prstGeom prst="line">
              <a:avLst/>
            </a:prstGeom>
            <a:noFill/>
            <a:ln w="9525">
              <a:solidFill>
                <a:srgbClr val="C00000"/>
              </a:solidFill>
              <a:prstDash val="dash"/>
              <a:round/>
            </a:ln>
            <a:extLst>
              <a:ext uri="{909E8E84-426E-40DD-AFC4-6F175D3DCCD1}">
                <a14:hiddenFill xmlns:a14="http://schemas.microsoft.com/office/drawing/2010/main">
                  <a:noFill/>
                </a14:hiddenFill>
              </a:ext>
            </a:extLst>
          </p:spPr>
        </p:cxnSp>
      </p:grpSp>
      <p:sp>
        <p:nvSpPr>
          <p:cNvPr id="30727" name="矩形 12"/>
          <p:cNvSpPr>
            <a:spLocks noChangeArrowheads="1"/>
          </p:cNvSpPr>
          <p:nvPr/>
        </p:nvSpPr>
        <p:spPr bwMode="auto">
          <a:xfrm>
            <a:off x="234950" y="77788"/>
            <a:ext cx="41338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800">
                <a:solidFill>
                  <a:schemeClr val="tx2"/>
                </a:solidFill>
                <a:latin typeface="黑体" panose="02010609060101010101" pitchFamily="49" charset="-122"/>
                <a:ea typeface="黑体" panose="02010609060101010101" pitchFamily="49" charset="-122"/>
              </a:rPr>
              <a:t>1.4 </a:t>
            </a:r>
            <a:r>
              <a:rPr kumimoji="0" lang="zh-CN" altLang="en-US" sz="2800">
                <a:solidFill>
                  <a:schemeClr val="tx2"/>
                </a:solidFill>
                <a:latin typeface="黑体" panose="02010609060101010101" pitchFamily="49" charset="-122"/>
                <a:ea typeface="黑体" panose="02010609060101010101" pitchFamily="49" charset="-122"/>
              </a:rPr>
              <a:t>用实体集还是联系集</a:t>
            </a:r>
          </a:p>
        </p:txBody>
      </p:sp>
      <p:sp>
        <p:nvSpPr>
          <p:cNvPr id="2" name="矩形 1"/>
          <p:cNvSpPr/>
          <p:nvPr/>
        </p:nvSpPr>
        <p:spPr>
          <a:xfrm>
            <a:off x="3343275" y="1660525"/>
            <a:ext cx="825500" cy="400050"/>
          </a:xfrm>
          <a:prstGeom prst="rect">
            <a:avLst/>
          </a:prstGeom>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2A2A39"/>
                </a:solidFill>
                <a:effectLst>
                  <a:outerShdw blurRad="38100" dist="38100" dir="2700000" algn="tl">
                    <a:srgbClr val="C0C0C0"/>
                  </a:outerShdw>
                </a:effectLst>
                <a:latin typeface="黑体" panose="02010609060101010101" pitchFamily="49" charset="-122"/>
                <a:ea typeface="黑体" panose="02010609060101010101" pitchFamily="49" charset="-122"/>
              </a:rPr>
              <a:t>方法</a:t>
            </a:r>
            <a:r>
              <a:rPr kumimoji="0" lang="zh-CN" altLang="zh-CN" sz="2000">
                <a:solidFill>
                  <a:srgbClr val="2A2A39"/>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zh-CN" altLang="en-US" sz="2000">
              <a:solidFill>
                <a:srgbClr val="2A2A39"/>
              </a:solidFill>
              <a:latin typeface="黑体" panose="02010609060101010101" pitchFamily="49" charset="-122"/>
              <a:ea typeface="黑体" panose="02010609060101010101" pitchFamily="49" charset="-122"/>
            </a:endParaRPr>
          </a:p>
        </p:txBody>
      </p:sp>
      <p:sp>
        <p:nvSpPr>
          <p:cNvPr id="15" name="矩形 14"/>
          <p:cNvSpPr/>
          <p:nvPr/>
        </p:nvSpPr>
        <p:spPr>
          <a:xfrm>
            <a:off x="3700463" y="3240088"/>
            <a:ext cx="825500" cy="400050"/>
          </a:xfrm>
          <a:prstGeom prst="rect">
            <a:avLst/>
          </a:prstGeom>
        </p:spPr>
        <p:txBody>
          <a:bodyPr wrap="none">
            <a:spAutoFit/>
          </a:bodyPr>
          <a:lstStyle/>
          <a:p>
            <a:pPr algn="r">
              <a:defRPr/>
            </a:pPr>
            <a:r>
              <a:rPr lang="zh-CN" altLang="en-US" dirty="0">
                <a:solidFill>
                  <a:srgbClr val="800000"/>
                </a:solidFill>
                <a:effectLst>
                  <a:outerShdw blurRad="38100" dist="38100" dir="2700000" algn="tl">
                    <a:srgbClr val="DDDDDD"/>
                  </a:outerShdw>
                </a:effectLst>
                <a:latin typeface="黑体" panose="02010609060101010101" pitchFamily="49" charset="-122"/>
                <a:ea typeface="黑体" panose="02010609060101010101" pitchFamily="49" charset="-122"/>
                <a:cs typeface="黑体" panose="02010609060101010101" pitchFamily="49" charset="-122"/>
              </a:rPr>
              <a:t>方法</a:t>
            </a:r>
            <a:r>
              <a:rPr lang="en-US" altLang="zh-CN" dirty="0">
                <a:solidFill>
                  <a:srgbClr val="800000"/>
                </a:solidFill>
                <a:effectLst>
                  <a:outerShdw blurRad="38100" dist="38100" dir="2700000" algn="tl">
                    <a:srgbClr val="DDDDDD"/>
                  </a:outerShdw>
                </a:effectLst>
                <a:latin typeface="黑体" panose="02010609060101010101" pitchFamily="49" charset="-122"/>
                <a:ea typeface="黑体" panose="02010609060101010101" pitchFamily="49" charset="-122"/>
                <a:cs typeface="黑体" panose="02010609060101010101" pitchFamily="49" charset="-122"/>
              </a:rPr>
              <a:t>1</a:t>
            </a:r>
            <a:endParaRPr lang="zh-CN" altLang="en-US" dirty="0">
              <a:solidFill>
                <a:srgbClr val="800000"/>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5" name="组 4"/>
          <p:cNvGrpSpPr/>
          <p:nvPr/>
        </p:nvGrpSpPr>
        <p:grpSpPr bwMode="auto">
          <a:xfrm>
            <a:off x="273050" y="2957513"/>
            <a:ext cx="8469313" cy="3471862"/>
            <a:chOff x="272778" y="2957987"/>
            <a:chExt cx="8468992" cy="3470775"/>
          </a:xfrm>
        </p:grpSpPr>
        <p:grpSp>
          <p:nvGrpSpPr>
            <p:cNvPr id="30731" name="组 2"/>
            <p:cNvGrpSpPr/>
            <p:nvPr/>
          </p:nvGrpSpPr>
          <p:grpSpPr bwMode="auto">
            <a:xfrm>
              <a:off x="736851" y="4861407"/>
              <a:ext cx="1222478" cy="1567355"/>
              <a:chOff x="219477" y="4851906"/>
              <a:chExt cx="1222478" cy="1287697"/>
            </a:xfrm>
          </p:grpSpPr>
          <p:sp>
            <p:nvSpPr>
              <p:cNvPr id="30734" name="Rectangle 6"/>
              <p:cNvSpPr>
                <a:spLocks noChangeArrowheads="1"/>
              </p:cNvSpPr>
              <p:nvPr/>
            </p:nvSpPr>
            <p:spPr bwMode="auto">
              <a:xfrm>
                <a:off x="218936" y="4851410"/>
                <a:ext cx="1222329" cy="128819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400">
                    <a:latin typeface="黑体" panose="02010609060101010101" pitchFamily="49" charset="-122"/>
                    <a:ea typeface="黑体" panose="02010609060101010101" pitchFamily="49" charset="-122"/>
                  </a:rPr>
                  <a:t>registration</a:t>
                </a:r>
                <a:endParaRPr kumimoji="0" lang="zh-CN" altLang="en-US" sz="1400">
                  <a:latin typeface="黑体" panose="02010609060101010101" pitchFamily="49" charset="-122"/>
                  <a:ea typeface="黑体" panose="02010609060101010101" pitchFamily="49" charset="-122"/>
                </a:endParaRPr>
              </a:p>
              <a:p>
                <a:pPr>
                  <a:spcBef>
                    <a:spcPct val="0"/>
                  </a:spcBef>
                  <a:buFontTx/>
                  <a:buNone/>
                </a:pPr>
                <a:r>
                  <a:rPr kumimoji="0" lang="en-US" altLang="zh-CN" sz="1600" b="0" u="sng">
                    <a:latin typeface="黑体" panose="02010609060101010101" pitchFamily="49" charset="-122"/>
                    <a:ea typeface="黑体" panose="02010609060101010101" pitchFamily="49" charset="-122"/>
                  </a:rPr>
                  <a:t>coure_id</a:t>
                </a:r>
              </a:p>
              <a:p>
                <a:pPr>
                  <a:spcBef>
                    <a:spcPct val="0"/>
                  </a:spcBef>
                  <a:buFontTx/>
                  <a:buNone/>
                </a:pPr>
                <a:r>
                  <a:rPr kumimoji="0" lang="en-US" altLang="zh-CN" sz="1600" b="0" u="sng">
                    <a:latin typeface="黑体" panose="02010609060101010101" pitchFamily="49" charset="-122"/>
                    <a:ea typeface="黑体" panose="02010609060101010101" pitchFamily="49" charset="-122"/>
                  </a:rPr>
                  <a:t>sen_id</a:t>
                </a:r>
                <a:endParaRPr kumimoji="0" lang="zh-CN" altLang="en-US" sz="1600" b="0" u="sng">
                  <a:latin typeface="黑体" panose="02010609060101010101" pitchFamily="49" charset="-122"/>
                  <a:ea typeface="黑体" panose="02010609060101010101" pitchFamily="49" charset="-122"/>
                </a:endParaRPr>
              </a:p>
              <a:p>
                <a:pPr>
                  <a:spcBef>
                    <a:spcPct val="0"/>
                  </a:spcBef>
                  <a:buFontTx/>
                  <a:buNone/>
                </a:pPr>
                <a:r>
                  <a:rPr kumimoji="0" lang="zh-CN" altLang="zh-CN" sz="1600" b="0" u="sng">
                    <a:latin typeface="黑体" panose="02010609060101010101" pitchFamily="49" charset="-122"/>
                    <a:ea typeface="黑体" panose="02010609060101010101" pitchFamily="49" charset="-122"/>
                  </a:rPr>
                  <a:t>s</a:t>
                </a:r>
                <a:r>
                  <a:rPr kumimoji="0" lang="en-US" altLang="zh-CN" sz="1600" b="0" u="sng">
                    <a:latin typeface="黑体" panose="02010609060101010101" pitchFamily="49" charset="-122"/>
                    <a:ea typeface="黑体" panose="02010609060101010101" pitchFamily="49" charset="-122"/>
                  </a:rPr>
                  <a:t>emester</a:t>
                </a:r>
              </a:p>
              <a:p>
                <a:pPr>
                  <a:spcBef>
                    <a:spcPct val="0"/>
                  </a:spcBef>
                  <a:buFontTx/>
                  <a:buNone/>
                </a:pPr>
                <a:r>
                  <a:rPr kumimoji="0" lang="zh-CN" altLang="zh-CN" sz="1600" b="0" u="sng">
                    <a:latin typeface="黑体" panose="02010609060101010101" pitchFamily="49" charset="-122"/>
                    <a:ea typeface="黑体" panose="02010609060101010101" pitchFamily="49" charset="-122"/>
                  </a:rPr>
                  <a:t>y</a:t>
                </a:r>
                <a:r>
                  <a:rPr kumimoji="0" lang="en-US" altLang="zh-CN" sz="1600" b="0" u="sng">
                    <a:latin typeface="黑体" panose="02010609060101010101" pitchFamily="49" charset="-122"/>
                    <a:ea typeface="黑体" panose="02010609060101010101" pitchFamily="49" charset="-122"/>
                  </a:rPr>
                  <a:t>ear</a:t>
                </a:r>
              </a:p>
              <a:p>
                <a:pPr>
                  <a:spcBef>
                    <a:spcPct val="0"/>
                  </a:spcBef>
                  <a:buFontTx/>
                  <a:buNone/>
                </a:pPr>
                <a:r>
                  <a:rPr kumimoji="0" lang="zh-CN" altLang="zh-CN" sz="1600" b="0" u="sng">
                    <a:latin typeface="黑体" panose="02010609060101010101" pitchFamily="49" charset="-122"/>
                    <a:ea typeface="黑体" panose="02010609060101010101" pitchFamily="49" charset="-122"/>
                  </a:rPr>
                  <a:t>s</a:t>
                </a:r>
                <a:r>
                  <a:rPr kumimoji="0" lang="en-US" altLang="zh-CN" sz="1600" b="0" u="sng">
                    <a:latin typeface="黑体" panose="02010609060101010101" pitchFamily="49" charset="-122"/>
                    <a:ea typeface="黑体" panose="02010609060101010101" pitchFamily="49" charset="-122"/>
                  </a:rPr>
                  <a:t>tudent_id</a:t>
                </a:r>
                <a:endParaRPr kumimoji="0" lang="zh-CN" altLang="en-US" sz="1600" b="0" u="sng">
                  <a:latin typeface="黑体" panose="02010609060101010101" pitchFamily="49" charset="-122"/>
                  <a:ea typeface="黑体" panose="02010609060101010101" pitchFamily="49" charset="-122"/>
                </a:endParaRPr>
              </a:p>
            </p:txBody>
          </p:sp>
          <p:sp>
            <p:nvSpPr>
              <p:cNvPr id="30735" name="Line 8"/>
              <p:cNvSpPr>
                <a:spLocks noChangeShapeType="1"/>
              </p:cNvSpPr>
              <p:nvPr/>
            </p:nvSpPr>
            <p:spPr bwMode="auto">
              <a:xfrm flipV="1">
                <a:off x="234810" y="5108267"/>
                <a:ext cx="11905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grpSp>
        <p:sp>
          <p:nvSpPr>
            <p:cNvPr id="30732" name="矩形 3"/>
            <p:cNvSpPr>
              <a:spLocks noChangeArrowheads="1"/>
            </p:cNvSpPr>
            <p:nvPr/>
          </p:nvSpPr>
          <p:spPr bwMode="auto">
            <a:xfrm>
              <a:off x="272778" y="2962387"/>
              <a:ext cx="2249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600">
                  <a:solidFill>
                    <a:srgbClr val="0066FF"/>
                  </a:solidFill>
                  <a:latin typeface="黑体" panose="02010609060101010101" pitchFamily="49" charset="-122"/>
                  <a:ea typeface="黑体" panose="02010609060101010101" pitchFamily="49" charset="-122"/>
                </a:rPr>
                <a:t>一门课有多位学生注册</a:t>
              </a:r>
            </a:p>
          </p:txBody>
        </p:sp>
        <p:sp>
          <p:nvSpPr>
            <p:cNvPr id="30733" name="矩形 19"/>
            <p:cNvSpPr>
              <a:spLocks noChangeArrowheads="1"/>
            </p:cNvSpPr>
            <p:nvPr/>
          </p:nvSpPr>
          <p:spPr bwMode="auto">
            <a:xfrm>
              <a:off x="6492436" y="2957987"/>
              <a:ext cx="2249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600">
                  <a:solidFill>
                    <a:srgbClr val="0066FF"/>
                  </a:solidFill>
                  <a:latin typeface="黑体" panose="02010609060101010101" pitchFamily="49" charset="-122"/>
                  <a:ea typeface="黑体" panose="02010609060101010101" pitchFamily="49" charset="-122"/>
                </a:rPr>
                <a:t>一个学生注册了多门课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4070">
                                            <p:txEl>
                                              <p:pRg st="1" end="1"/>
                                            </p:txEl>
                                          </p:spTgt>
                                        </p:tgtEl>
                                        <p:attrNameLst>
                                          <p:attrName>style.visibility</p:attrName>
                                        </p:attrNameLst>
                                      </p:cBhvr>
                                      <p:to>
                                        <p:strVal val="visible"/>
                                      </p:to>
                                    </p:set>
                                    <p:anim calcmode="lin" valueType="num">
                                      <p:cBhvr additive="base">
                                        <p:cTn id="7" dur="500" fill="hold"/>
                                        <p:tgtEl>
                                          <p:spTgt spid="34407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407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4070">
                                            <p:txEl>
                                              <p:pRg st="2" end="2"/>
                                            </p:txEl>
                                          </p:spTgt>
                                        </p:tgtEl>
                                        <p:attrNameLst>
                                          <p:attrName>style.visibility</p:attrName>
                                        </p:attrNameLst>
                                      </p:cBhvr>
                                      <p:to>
                                        <p:strVal val="visible"/>
                                      </p:to>
                                    </p:set>
                                    <p:anim calcmode="lin" valueType="num">
                                      <p:cBhvr additive="base">
                                        <p:cTn id="11" dur="500" fill="hold"/>
                                        <p:tgtEl>
                                          <p:spTgt spid="34407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40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4070">
                                            <p:txEl>
                                              <p:pRg st="3" end="3"/>
                                            </p:txEl>
                                          </p:spTgt>
                                        </p:tgtEl>
                                        <p:attrNameLst>
                                          <p:attrName>style.visibility</p:attrName>
                                        </p:attrNameLst>
                                      </p:cBhvr>
                                      <p:to>
                                        <p:strVal val="visible"/>
                                      </p:to>
                                    </p:set>
                                    <p:animEffect transition="in" filter="blinds(horizontal)">
                                      <p:cBhvr>
                                        <p:cTn id="17" dur="500"/>
                                        <p:tgtEl>
                                          <p:spTgt spid="344070">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34CCB876-28AC-41DD-AD40-DF91783E642D}" type="slidenum">
              <a:rPr kumimoji="0" lang="zh-CN" altLang="en-US" sz="1400"/>
              <a:t>85</a:t>
            </a:fld>
            <a:endParaRPr kumimoji="0" lang="en-US" altLang="zh-CN" sz="1400">
              <a:ea typeface="黑体" panose="02010609060101010101" pitchFamily="49" charset="-122"/>
            </a:endParaRPr>
          </a:p>
        </p:txBody>
      </p:sp>
      <p:sp>
        <p:nvSpPr>
          <p:cNvPr id="476162" name="Rectangle 2"/>
          <p:cNvSpPr>
            <a:spLocks noGrp="1" noChangeArrowheads="1"/>
          </p:cNvSpPr>
          <p:nvPr>
            <p:ph type="title"/>
          </p:nvPr>
        </p:nvSpPr>
        <p:spPr>
          <a:xfrm>
            <a:off x="490538" y="846138"/>
            <a:ext cx="7772400" cy="627062"/>
          </a:xfrm>
        </p:spPr>
        <p:txBody>
          <a:bodyPr/>
          <a:lstStyle/>
          <a:p>
            <a:r>
              <a:rPr kumimoji="0"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案例</a:t>
            </a:r>
            <a:r>
              <a:rPr kumimoji="0"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6</a:t>
            </a:r>
            <a:r>
              <a:rPr kumimoji="0"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：家属（爱人）信息的表示</a:t>
            </a:r>
          </a:p>
        </p:txBody>
      </p:sp>
      <p:sp>
        <p:nvSpPr>
          <p:cNvPr id="32771" name="Rectangle 3"/>
          <p:cNvSpPr>
            <a:spLocks noGrp="1" noChangeArrowheads="1"/>
          </p:cNvSpPr>
          <p:nvPr>
            <p:ph type="body" idx="1"/>
          </p:nvPr>
        </p:nvSpPr>
        <p:spPr>
          <a:xfrm>
            <a:off x="120650" y="2662238"/>
            <a:ext cx="1760538" cy="3530600"/>
          </a:xfrm>
        </p:spPr>
        <p:txBody>
          <a:bodyPr/>
          <a:lstStyle/>
          <a:p>
            <a:r>
              <a:rPr kumimoji="0" lang="zh-CN" altLang="en-US" sz="2000"/>
              <a:t>方式一：</a:t>
            </a:r>
          </a:p>
          <a:p>
            <a:endParaRPr kumimoji="0" lang="zh-CN" altLang="en-US" sz="2000"/>
          </a:p>
          <a:p>
            <a:endParaRPr kumimoji="0" lang="zh-CN" altLang="en-US" sz="2000"/>
          </a:p>
          <a:p>
            <a:endParaRPr kumimoji="0" lang="zh-CN" altLang="en-US" sz="2000"/>
          </a:p>
          <a:p>
            <a:r>
              <a:rPr kumimoji="0" lang="zh-CN" altLang="en-US" sz="2000"/>
              <a:t>方式二：</a:t>
            </a:r>
          </a:p>
          <a:p>
            <a:endParaRPr kumimoji="0" lang="zh-CN" altLang="en-US" sz="2000"/>
          </a:p>
          <a:p>
            <a:endParaRPr kumimoji="0" lang="zh-CN" altLang="en-US" sz="2000"/>
          </a:p>
          <a:p>
            <a:endParaRPr kumimoji="0" lang="zh-CN" altLang="en-US" sz="2000"/>
          </a:p>
          <a:p>
            <a:r>
              <a:rPr kumimoji="0" lang="zh-CN" altLang="en-US" sz="2000"/>
              <a:t>方式三：</a:t>
            </a:r>
          </a:p>
          <a:p>
            <a:endParaRPr kumimoji="0" lang="zh-CN" altLang="en-US" sz="2000"/>
          </a:p>
          <a:p>
            <a:endParaRPr kumimoji="0" lang="zh-CN" altLang="en-US" sz="2000"/>
          </a:p>
        </p:txBody>
      </p:sp>
      <p:grpSp>
        <p:nvGrpSpPr>
          <p:cNvPr id="32772" name="Group 34"/>
          <p:cNvGrpSpPr/>
          <p:nvPr/>
        </p:nvGrpSpPr>
        <p:grpSpPr bwMode="auto">
          <a:xfrm>
            <a:off x="1628775" y="2603500"/>
            <a:ext cx="3606800" cy="3605213"/>
            <a:chOff x="2018" y="1525"/>
            <a:chExt cx="2272" cy="2271"/>
          </a:xfrm>
        </p:grpSpPr>
        <p:grpSp>
          <p:nvGrpSpPr>
            <p:cNvPr id="32779" name="Group 31"/>
            <p:cNvGrpSpPr/>
            <p:nvPr/>
          </p:nvGrpSpPr>
          <p:grpSpPr bwMode="auto">
            <a:xfrm>
              <a:off x="2018" y="1525"/>
              <a:ext cx="712" cy="730"/>
              <a:chOff x="2018" y="1434"/>
              <a:chExt cx="712" cy="730"/>
            </a:xfrm>
          </p:grpSpPr>
          <p:sp>
            <p:nvSpPr>
              <p:cNvPr id="32798" name="Rectangle 6"/>
              <p:cNvSpPr>
                <a:spLocks noChangeArrowheads="1"/>
              </p:cNvSpPr>
              <p:nvPr/>
            </p:nvSpPr>
            <p:spPr bwMode="auto">
              <a:xfrm>
                <a:off x="2018" y="1434"/>
                <a:ext cx="702" cy="73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a:latin typeface="黑体" panose="02010609060101010101" pitchFamily="49" charset="-122"/>
                    <a:ea typeface="黑体" panose="02010609060101010101" pitchFamily="49" charset="-122"/>
                  </a:rPr>
                  <a:t>员工</a:t>
                </a:r>
              </a:p>
              <a:p>
                <a:pPr>
                  <a:spcBef>
                    <a:spcPct val="0"/>
                  </a:spcBef>
                  <a:buFontTx/>
                  <a:buNone/>
                </a:pPr>
                <a:r>
                  <a:rPr kumimoji="0" lang="zh-CN" altLang="en-US" sz="1400" u="sng">
                    <a:latin typeface="黑体" panose="02010609060101010101" pitchFamily="49" charset="-122"/>
                    <a:ea typeface="黑体" panose="02010609060101010101" pitchFamily="49" charset="-122"/>
                  </a:rPr>
                  <a:t>姓名</a:t>
                </a:r>
              </a:p>
              <a:p>
                <a:pPr>
                  <a:spcBef>
                    <a:spcPct val="0"/>
                  </a:spcBef>
                  <a:buFontTx/>
                  <a:buNone/>
                </a:pPr>
                <a:r>
                  <a:rPr kumimoji="0" lang="zh-CN" altLang="en-US" sz="1400">
                    <a:latin typeface="黑体" panose="02010609060101010101" pitchFamily="49" charset="-122"/>
                    <a:ea typeface="黑体" panose="02010609060101010101" pitchFamily="49" charset="-122"/>
                  </a:rPr>
                  <a:t>参加工作时间</a:t>
                </a:r>
              </a:p>
              <a:p>
                <a:pPr>
                  <a:spcBef>
                    <a:spcPct val="0"/>
                  </a:spcBef>
                  <a:buFontTx/>
                  <a:buNone/>
                </a:pPr>
                <a:r>
                  <a:rPr kumimoji="0" lang="zh-CN" altLang="en-US" sz="1400">
                    <a:latin typeface="黑体" panose="02010609060101010101" pitchFamily="49" charset="-122"/>
                    <a:ea typeface="黑体" panose="02010609060101010101" pitchFamily="49" charset="-122"/>
                  </a:rPr>
                  <a:t>年龄</a:t>
                </a:r>
              </a:p>
              <a:p>
                <a:pPr>
                  <a:spcBef>
                    <a:spcPct val="0"/>
                  </a:spcBef>
                  <a:buFontTx/>
                  <a:buNone/>
                </a:pPr>
                <a:r>
                  <a:rPr kumimoji="0" lang="zh-CN" altLang="en-US" sz="1400">
                    <a:latin typeface="黑体" panose="02010609060101010101" pitchFamily="49" charset="-122"/>
                    <a:ea typeface="黑体" panose="02010609060101010101" pitchFamily="49" charset="-122"/>
                  </a:rPr>
                  <a:t>家属姓名</a:t>
                </a:r>
              </a:p>
            </p:txBody>
          </p:sp>
          <p:sp>
            <p:nvSpPr>
              <p:cNvPr id="32799" name="Line 8"/>
              <p:cNvSpPr>
                <a:spLocks noChangeShapeType="1"/>
              </p:cNvSpPr>
              <p:nvPr/>
            </p:nvSpPr>
            <p:spPr bwMode="auto">
              <a:xfrm>
                <a:off x="2018" y="1600"/>
                <a:ext cx="712" cy="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grpSp>
        <p:grpSp>
          <p:nvGrpSpPr>
            <p:cNvPr id="32780" name="Group 32"/>
            <p:cNvGrpSpPr/>
            <p:nvPr/>
          </p:nvGrpSpPr>
          <p:grpSpPr bwMode="auto">
            <a:xfrm>
              <a:off x="2018" y="2317"/>
              <a:ext cx="1318" cy="590"/>
              <a:chOff x="2018" y="2385"/>
              <a:chExt cx="1318" cy="590"/>
            </a:xfrm>
          </p:grpSpPr>
          <p:grpSp>
            <p:nvGrpSpPr>
              <p:cNvPr id="32790" name="Group 11"/>
              <p:cNvGrpSpPr/>
              <p:nvPr/>
            </p:nvGrpSpPr>
            <p:grpSpPr bwMode="auto">
              <a:xfrm>
                <a:off x="2018" y="2385"/>
                <a:ext cx="702" cy="590"/>
                <a:chOff x="2426" y="2251"/>
                <a:chExt cx="702" cy="642"/>
              </a:xfrm>
            </p:grpSpPr>
            <p:sp>
              <p:nvSpPr>
                <p:cNvPr id="32796" name="Rectangle 7"/>
                <p:cNvSpPr>
                  <a:spLocks noChangeArrowheads="1"/>
                </p:cNvSpPr>
                <p:nvPr/>
              </p:nvSpPr>
              <p:spPr bwMode="auto">
                <a:xfrm>
                  <a:off x="2426" y="2251"/>
                  <a:ext cx="702" cy="64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a:latin typeface="黑体" panose="02010609060101010101" pitchFamily="49" charset="-122"/>
                      <a:ea typeface="黑体" panose="02010609060101010101" pitchFamily="49" charset="-122"/>
                    </a:rPr>
                    <a:t>员工</a:t>
                  </a:r>
                </a:p>
                <a:p>
                  <a:pPr>
                    <a:spcBef>
                      <a:spcPct val="0"/>
                    </a:spcBef>
                    <a:buFontTx/>
                    <a:buNone/>
                  </a:pPr>
                  <a:r>
                    <a:rPr kumimoji="0" lang="zh-CN" altLang="en-US" sz="1400" u="sng">
                      <a:latin typeface="黑体" panose="02010609060101010101" pitchFamily="49" charset="-122"/>
                      <a:ea typeface="黑体" panose="02010609060101010101" pitchFamily="49" charset="-122"/>
                    </a:rPr>
                    <a:t>姓名</a:t>
                  </a:r>
                </a:p>
                <a:p>
                  <a:pPr>
                    <a:spcBef>
                      <a:spcPct val="0"/>
                    </a:spcBef>
                    <a:buFontTx/>
                    <a:buNone/>
                  </a:pPr>
                  <a:r>
                    <a:rPr kumimoji="0" lang="zh-CN" altLang="en-US" sz="1400">
                      <a:latin typeface="黑体" panose="02010609060101010101" pitchFamily="49" charset="-122"/>
                      <a:ea typeface="黑体" panose="02010609060101010101" pitchFamily="49" charset="-122"/>
                    </a:rPr>
                    <a:t>参加工作时间</a:t>
                  </a:r>
                </a:p>
                <a:p>
                  <a:pPr>
                    <a:spcBef>
                      <a:spcPct val="0"/>
                    </a:spcBef>
                    <a:buFontTx/>
                    <a:buNone/>
                  </a:pPr>
                  <a:r>
                    <a:rPr kumimoji="0" lang="zh-CN" altLang="en-US" sz="1400">
                      <a:latin typeface="黑体" panose="02010609060101010101" pitchFamily="49" charset="-122"/>
                      <a:ea typeface="黑体" panose="02010609060101010101" pitchFamily="49" charset="-122"/>
                    </a:rPr>
                    <a:t>年龄</a:t>
                  </a:r>
                </a:p>
              </p:txBody>
            </p:sp>
            <p:sp>
              <p:nvSpPr>
                <p:cNvPr id="32797" name="Line 10"/>
                <p:cNvSpPr>
                  <a:spLocks noChangeShapeType="1"/>
                </p:cNvSpPr>
                <p:nvPr/>
              </p:nvSpPr>
              <p:spPr bwMode="auto">
                <a:xfrm>
                  <a:off x="2427" y="2431"/>
                  <a:ext cx="701" cy="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grpSp>
          <p:sp>
            <p:nvSpPr>
              <p:cNvPr id="32791" name="AutoShape 12"/>
              <p:cNvSpPr>
                <a:spLocks noChangeArrowheads="1"/>
              </p:cNvSpPr>
              <p:nvPr/>
            </p:nvSpPr>
            <p:spPr bwMode="auto">
              <a:xfrm>
                <a:off x="2950" y="2562"/>
                <a:ext cx="386" cy="204"/>
              </a:xfrm>
              <a:prstGeom prst="diamond">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400">
                    <a:latin typeface="黑体" panose="02010609060101010101" pitchFamily="49" charset="-122"/>
                    <a:ea typeface="黑体" panose="02010609060101010101" pitchFamily="49" charset="-122"/>
                  </a:rPr>
                  <a:t>家属</a:t>
                </a:r>
              </a:p>
            </p:txBody>
          </p:sp>
          <p:sp>
            <p:nvSpPr>
              <p:cNvPr id="32792" name="Line 13"/>
              <p:cNvSpPr>
                <a:spLocks noChangeShapeType="1"/>
              </p:cNvSpPr>
              <p:nvPr/>
            </p:nvSpPr>
            <p:spPr bwMode="auto">
              <a:xfrm>
                <a:off x="2723" y="2471"/>
                <a:ext cx="431"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2793" name="Line 14"/>
              <p:cNvSpPr>
                <a:spLocks noChangeShapeType="1"/>
              </p:cNvSpPr>
              <p:nvPr/>
            </p:nvSpPr>
            <p:spPr bwMode="auto">
              <a:xfrm>
                <a:off x="3154" y="2471"/>
                <a:ext cx="0" cy="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2794" name="Line 15"/>
              <p:cNvSpPr>
                <a:spLocks noChangeShapeType="1"/>
              </p:cNvSpPr>
              <p:nvPr/>
            </p:nvSpPr>
            <p:spPr bwMode="auto">
              <a:xfrm>
                <a:off x="2723" y="2879"/>
                <a:ext cx="431" cy="0"/>
              </a:xfrm>
              <a:prstGeom prst="line">
                <a:avLst/>
              </a:prstGeom>
              <a:noFill/>
              <a:ln w="9525">
                <a:solidFill>
                  <a:srgbClr val="0066FF"/>
                </a:solidFill>
                <a:round/>
                <a:head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2795" name="Line 16"/>
              <p:cNvSpPr>
                <a:spLocks noChangeShapeType="1"/>
              </p:cNvSpPr>
              <p:nvPr/>
            </p:nvSpPr>
            <p:spPr bwMode="auto">
              <a:xfrm flipV="1">
                <a:off x="3154" y="2766"/>
                <a:ext cx="0" cy="113"/>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grpSp>
        <p:grpSp>
          <p:nvGrpSpPr>
            <p:cNvPr id="32781" name="Group 33"/>
            <p:cNvGrpSpPr/>
            <p:nvPr/>
          </p:nvGrpSpPr>
          <p:grpSpPr bwMode="auto">
            <a:xfrm>
              <a:off x="2018" y="2976"/>
              <a:ext cx="2272" cy="820"/>
              <a:chOff x="2018" y="3045"/>
              <a:chExt cx="2272" cy="820"/>
            </a:xfrm>
          </p:grpSpPr>
          <p:grpSp>
            <p:nvGrpSpPr>
              <p:cNvPr id="32782" name="Group 18"/>
              <p:cNvGrpSpPr/>
              <p:nvPr/>
            </p:nvGrpSpPr>
            <p:grpSpPr bwMode="auto">
              <a:xfrm>
                <a:off x="2018" y="3180"/>
                <a:ext cx="692" cy="576"/>
                <a:chOff x="884" y="2319"/>
                <a:chExt cx="692" cy="576"/>
              </a:xfrm>
            </p:grpSpPr>
            <p:sp>
              <p:nvSpPr>
                <p:cNvPr id="32788" name="Rectangle 19"/>
                <p:cNvSpPr>
                  <a:spLocks noChangeArrowheads="1"/>
                </p:cNvSpPr>
                <p:nvPr/>
              </p:nvSpPr>
              <p:spPr bwMode="auto">
                <a:xfrm>
                  <a:off x="884" y="2319"/>
                  <a:ext cx="692" cy="57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a:latin typeface="黑体" panose="02010609060101010101" pitchFamily="49" charset="-122"/>
                      <a:ea typeface="黑体" panose="02010609060101010101" pitchFamily="49" charset="-122"/>
                    </a:rPr>
                    <a:t>员工</a:t>
                  </a:r>
                </a:p>
                <a:p>
                  <a:pPr>
                    <a:spcBef>
                      <a:spcPct val="0"/>
                    </a:spcBef>
                    <a:buFontTx/>
                    <a:buNone/>
                  </a:pPr>
                  <a:r>
                    <a:rPr kumimoji="0" lang="zh-CN" altLang="en-US" sz="1400" u="sng">
                      <a:latin typeface="黑体" panose="02010609060101010101" pitchFamily="49" charset="-122"/>
                      <a:ea typeface="黑体" panose="02010609060101010101" pitchFamily="49" charset="-122"/>
                    </a:rPr>
                    <a:t>姓名</a:t>
                  </a:r>
                </a:p>
                <a:p>
                  <a:pPr>
                    <a:spcBef>
                      <a:spcPct val="0"/>
                    </a:spcBef>
                    <a:buFontTx/>
                    <a:buNone/>
                  </a:pPr>
                  <a:r>
                    <a:rPr kumimoji="0" lang="zh-CN" altLang="en-US" sz="1400">
                      <a:latin typeface="黑体" panose="02010609060101010101" pitchFamily="49" charset="-122"/>
                      <a:ea typeface="黑体" panose="02010609060101010101" pitchFamily="49" charset="-122"/>
                    </a:rPr>
                    <a:t>参加工作时间</a:t>
                  </a:r>
                </a:p>
                <a:p>
                  <a:pPr>
                    <a:spcBef>
                      <a:spcPct val="0"/>
                    </a:spcBef>
                    <a:buFontTx/>
                    <a:buNone/>
                  </a:pPr>
                  <a:r>
                    <a:rPr kumimoji="0" lang="zh-CN" altLang="en-US" sz="1400">
                      <a:latin typeface="黑体" panose="02010609060101010101" pitchFamily="49" charset="-122"/>
                      <a:ea typeface="黑体" panose="02010609060101010101" pitchFamily="49" charset="-122"/>
                    </a:rPr>
                    <a:t>年龄</a:t>
                  </a:r>
                </a:p>
              </p:txBody>
            </p:sp>
            <p:sp>
              <p:nvSpPr>
                <p:cNvPr id="32789" name="Line 20"/>
                <p:cNvSpPr>
                  <a:spLocks noChangeShapeType="1"/>
                </p:cNvSpPr>
                <p:nvPr/>
              </p:nvSpPr>
              <p:spPr bwMode="auto">
                <a:xfrm>
                  <a:off x="884" y="2475"/>
                  <a:ext cx="692" cy="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grpSp>
          <p:sp>
            <p:nvSpPr>
              <p:cNvPr id="32783" name="Rectangle 22"/>
              <p:cNvSpPr>
                <a:spLocks noChangeArrowheads="1"/>
              </p:cNvSpPr>
              <p:nvPr/>
            </p:nvSpPr>
            <p:spPr bwMode="auto">
              <a:xfrm>
                <a:off x="3583" y="3045"/>
                <a:ext cx="707" cy="82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a:latin typeface="黑体" panose="02010609060101010101" pitchFamily="49" charset="-122"/>
                    <a:ea typeface="黑体" panose="02010609060101010101" pitchFamily="49" charset="-122"/>
                  </a:rPr>
                  <a:t>家属信息</a:t>
                </a:r>
              </a:p>
              <a:p>
                <a:pPr>
                  <a:spcBef>
                    <a:spcPct val="0"/>
                  </a:spcBef>
                  <a:buFontTx/>
                  <a:buNone/>
                </a:pPr>
                <a:r>
                  <a:rPr kumimoji="0" lang="zh-CN" altLang="en-US" sz="1400" u="sng">
                    <a:latin typeface="黑体" panose="02010609060101010101" pitchFamily="49" charset="-122"/>
                    <a:ea typeface="黑体" panose="02010609060101010101" pitchFamily="49" charset="-122"/>
                  </a:rPr>
                  <a:t>姓名</a:t>
                </a:r>
              </a:p>
              <a:p>
                <a:pPr>
                  <a:spcBef>
                    <a:spcPct val="0"/>
                  </a:spcBef>
                  <a:buFontTx/>
                  <a:buNone/>
                </a:pPr>
                <a:r>
                  <a:rPr kumimoji="0" lang="zh-CN" altLang="en-US" sz="1400">
                    <a:latin typeface="黑体" panose="02010609060101010101" pitchFamily="49" charset="-122"/>
                    <a:ea typeface="黑体" panose="02010609060101010101" pitchFamily="49" charset="-122"/>
                  </a:rPr>
                  <a:t>参加工作时间</a:t>
                </a:r>
              </a:p>
              <a:p>
                <a:pPr>
                  <a:spcBef>
                    <a:spcPct val="0"/>
                  </a:spcBef>
                  <a:buFontTx/>
                  <a:buNone/>
                </a:pPr>
                <a:r>
                  <a:rPr kumimoji="0" lang="zh-CN" altLang="en-US" sz="1400">
                    <a:latin typeface="黑体" panose="02010609060101010101" pitchFamily="49" charset="-122"/>
                    <a:ea typeface="黑体" panose="02010609060101010101" pitchFamily="49" charset="-122"/>
                  </a:rPr>
                  <a:t>年龄</a:t>
                </a:r>
              </a:p>
              <a:p>
                <a:pPr>
                  <a:spcBef>
                    <a:spcPct val="0"/>
                  </a:spcBef>
                  <a:buFontTx/>
                  <a:buNone/>
                </a:pPr>
                <a:r>
                  <a:rPr kumimoji="0" lang="zh-CN" altLang="en-US" sz="1400">
                    <a:latin typeface="黑体" panose="02010609060101010101" pitchFamily="49" charset="-122"/>
                    <a:ea typeface="黑体" panose="02010609060101010101" pitchFamily="49" charset="-122"/>
                  </a:rPr>
                  <a:t>所在单位</a:t>
                </a:r>
              </a:p>
              <a:p>
                <a:pPr>
                  <a:spcBef>
                    <a:spcPct val="0"/>
                  </a:spcBef>
                  <a:buFontTx/>
                  <a:buNone/>
                </a:pPr>
                <a:r>
                  <a:rPr kumimoji="0" lang="zh-CN" altLang="en-US" sz="1400">
                    <a:latin typeface="黑体" panose="02010609060101010101" pitchFamily="49" charset="-122"/>
                    <a:ea typeface="黑体" panose="02010609060101010101" pitchFamily="49" charset="-122"/>
                  </a:rPr>
                  <a:t>认识时间</a:t>
                </a:r>
              </a:p>
            </p:txBody>
          </p:sp>
          <p:sp>
            <p:nvSpPr>
              <p:cNvPr id="32784" name="Line 23"/>
              <p:cNvSpPr>
                <a:spLocks noChangeShapeType="1"/>
              </p:cNvSpPr>
              <p:nvPr/>
            </p:nvSpPr>
            <p:spPr bwMode="auto">
              <a:xfrm>
                <a:off x="3583" y="3191"/>
                <a:ext cx="697" cy="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2785" name="AutoShape 24"/>
              <p:cNvSpPr>
                <a:spLocks noChangeArrowheads="1"/>
              </p:cNvSpPr>
              <p:nvPr/>
            </p:nvSpPr>
            <p:spPr bwMode="auto">
              <a:xfrm>
                <a:off x="2948" y="3225"/>
                <a:ext cx="385" cy="317"/>
              </a:xfrm>
              <a:prstGeom prst="diamond">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400">
                    <a:latin typeface="黑体" panose="02010609060101010101" pitchFamily="49" charset="-122"/>
                    <a:ea typeface="黑体" panose="02010609060101010101" pitchFamily="49" charset="-122"/>
                  </a:rPr>
                  <a:t>家属</a:t>
                </a:r>
              </a:p>
            </p:txBody>
          </p:sp>
          <p:sp>
            <p:nvSpPr>
              <p:cNvPr id="32786" name="Line 25"/>
              <p:cNvSpPr>
                <a:spLocks noChangeShapeType="1"/>
              </p:cNvSpPr>
              <p:nvPr/>
            </p:nvSpPr>
            <p:spPr bwMode="auto">
              <a:xfrm flipH="1" flipV="1">
                <a:off x="2710" y="3381"/>
                <a:ext cx="238" cy="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2787" name="Line 26"/>
              <p:cNvSpPr>
                <a:spLocks noChangeShapeType="1"/>
              </p:cNvSpPr>
              <p:nvPr/>
            </p:nvSpPr>
            <p:spPr bwMode="auto">
              <a:xfrm>
                <a:off x="3334" y="3384"/>
                <a:ext cx="250" cy="0"/>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grpSp>
      </p:grpSp>
      <p:sp>
        <p:nvSpPr>
          <p:cNvPr id="32773" name="AutoShape 28"/>
          <p:cNvSpPr>
            <a:spLocks noChangeArrowheads="1"/>
          </p:cNvSpPr>
          <p:nvPr/>
        </p:nvSpPr>
        <p:spPr bwMode="auto">
          <a:xfrm>
            <a:off x="106363" y="1489075"/>
            <a:ext cx="2684462" cy="781050"/>
          </a:xfrm>
          <a:prstGeom prst="cloudCallout">
            <a:avLst>
              <a:gd name="adj1" fmla="val -47977"/>
              <a:gd name="adj2" fmla="val 71088"/>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黑体" panose="02010609060101010101" pitchFamily="49" charset="-122"/>
                <a:ea typeface="黑体" panose="02010609060101010101" pitchFamily="49" charset="-122"/>
              </a:rPr>
              <a:t>这三种描述方式，那种更合理？</a:t>
            </a:r>
          </a:p>
        </p:txBody>
      </p:sp>
      <p:grpSp>
        <p:nvGrpSpPr>
          <p:cNvPr id="476201" name="Group 41"/>
          <p:cNvGrpSpPr/>
          <p:nvPr/>
        </p:nvGrpSpPr>
        <p:grpSpPr bwMode="auto">
          <a:xfrm>
            <a:off x="5472113" y="2046288"/>
            <a:ext cx="3586162" cy="4165600"/>
            <a:chOff x="3447" y="1457"/>
            <a:chExt cx="2259" cy="2624"/>
          </a:xfrm>
        </p:grpSpPr>
        <p:sp>
          <p:nvSpPr>
            <p:cNvPr id="32776" name="Rectangle 35"/>
            <p:cNvSpPr>
              <a:spLocks noChangeArrowheads="1"/>
            </p:cNvSpPr>
            <p:nvPr/>
          </p:nvSpPr>
          <p:spPr bwMode="auto">
            <a:xfrm>
              <a:off x="3457" y="1457"/>
              <a:ext cx="2249" cy="756"/>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solidFill>
                    <a:schemeClr val="tx2"/>
                  </a:solidFill>
                  <a:ea typeface="黑体" panose="02010609060101010101" pitchFamily="49" charset="-122"/>
                </a:rPr>
                <a:t>仅需记录家属的名字信息时</a:t>
              </a:r>
              <a:r>
                <a:rPr kumimoji="0" lang="en-US" altLang="zh-CN" sz="2000" b="0">
                  <a:solidFill>
                    <a:schemeClr val="tx2"/>
                  </a:solidFill>
                  <a:ea typeface="黑体" panose="02010609060101010101" pitchFamily="49" charset="-122"/>
                </a:rPr>
                <a:t>!</a:t>
              </a:r>
            </a:p>
            <a:p>
              <a:pPr>
                <a:spcBef>
                  <a:spcPct val="0"/>
                </a:spcBef>
                <a:buFontTx/>
                <a:buNone/>
              </a:pPr>
              <a:r>
                <a:rPr kumimoji="0" lang="en-US" altLang="zh-CN" sz="2000" b="0">
                  <a:solidFill>
                    <a:schemeClr val="tx2"/>
                  </a:solidFill>
                  <a:ea typeface="黑体" panose="02010609060101010101" pitchFamily="49" charset="-122"/>
                </a:rPr>
                <a:t>(</a:t>
              </a:r>
              <a:r>
                <a:rPr kumimoji="0" lang="zh-CN" altLang="en-US" sz="2000" b="0">
                  <a:solidFill>
                    <a:schemeClr val="tx2"/>
                  </a:solidFill>
                  <a:ea typeface="黑体" panose="02010609060101010101" pitchFamily="49" charset="-122"/>
                </a:rPr>
                <a:t>看着实体集的</a:t>
              </a:r>
              <a:r>
                <a:rPr kumimoji="0" lang="zh-CN" altLang="en-US" sz="2000">
                  <a:solidFill>
                    <a:schemeClr val="tx2"/>
                  </a:solidFill>
                  <a:latin typeface="黑体" panose="02010609060101010101" pitchFamily="49" charset="-122"/>
                  <a:ea typeface="黑体" panose="02010609060101010101" pitchFamily="49" charset="-122"/>
                </a:rPr>
                <a:t>属性</a:t>
              </a:r>
              <a:r>
                <a:rPr kumimoji="0" lang="en-US" altLang="zh-CN" sz="2000" b="0">
                  <a:solidFill>
                    <a:schemeClr val="tx2"/>
                  </a:solidFill>
                  <a:ea typeface="黑体" panose="02010609060101010101" pitchFamily="49" charset="-122"/>
                </a:rPr>
                <a:t>)</a:t>
              </a:r>
            </a:p>
            <a:p>
              <a:pPr>
                <a:spcBef>
                  <a:spcPct val="0"/>
                </a:spcBef>
                <a:buFontTx/>
                <a:buNone/>
              </a:pPr>
              <a:r>
                <a:rPr kumimoji="0" lang="zh-CN" altLang="en-US" sz="1600" b="0">
                  <a:solidFill>
                    <a:srgbClr val="0066FF"/>
                  </a:solidFill>
                  <a:ea typeface="黑体" panose="02010609060101010101" pitchFamily="49" charset="-122"/>
                </a:rPr>
                <a:t>注</a:t>
              </a:r>
              <a:r>
                <a:rPr kumimoji="0" lang="en-US" altLang="zh-CN" sz="1600" b="0">
                  <a:solidFill>
                    <a:srgbClr val="0066FF"/>
                  </a:solidFill>
                  <a:ea typeface="黑体" panose="02010609060101010101" pitchFamily="49" charset="-122"/>
                </a:rPr>
                <a:t>:</a:t>
              </a:r>
              <a:r>
                <a:rPr kumimoji="0" lang="zh-CN" altLang="en-US" sz="1600" b="0">
                  <a:solidFill>
                    <a:srgbClr val="0066FF"/>
                  </a:solidFill>
                  <a:ea typeface="黑体" panose="02010609060101010101" pitchFamily="49" charset="-122"/>
                </a:rPr>
                <a:t>有多个家属时，人看作一字符串，</a:t>
              </a:r>
              <a:endParaRPr kumimoji="0" lang="en-US" altLang="zh-CN" sz="1600" b="0">
                <a:solidFill>
                  <a:srgbClr val="0066FF"/>
                </a:solidFill>
                <a:ea typeface="黑体" panose="02010609060101010101" pitchFamily="49" charset="-122"/>
              </a:endParaRPr>
            </a:p>
            <a:p>
              <a:pPr>
                <a:spcBef>
                  <a:spcPct val="0"/>
                </a:spcBef>
                <a:buFontTx/>
                <a:buNone/>
              </a:pPr>
              <a:r>
                <a:rPr kumimoji="0" lang="zh-CN" altLang="en-US" sz="1600" b="0">
                  <a:solidFill>
                    <a:srgbClr val="0066FF"/>
                  </a:solidFill>
                  <a:ea typeface="黑体" panose="02010609060101010101" pitchFamily="49" charset="-122"/>
                </a:rPr>
                <a:t>否则仍需换用方式三！</a:t>
              </a:r>
              <a:endParaRPr kumimoji="0" lang="zh-CN" altLang="en-US" sz="2000" b="0">
                <a:solidFill>
                  <a:schemeClr val="tx2"/>
                </a:solidFill>
                <a:ea typeface="黑体" panose="02010609060101010101" pitchFamily="49" charset="-122"/>
              </a:endParaRPr>
            </a:p>
          </p:txBody>
        </p:sp>
        <p:sp>
          <p:nvSpPr>
            <p:cNvPr id="32777" name="Rectangle 36"/>
            <p:cNvSpPr>
              <a:spLocks noChangeArrowheads="1"/>
            </p:cNvSpPr>
            <p:nvPr/>
          </p:nvSpPr>
          <p:spPr bwMode="auto">
            <a:xfrm>
              <a:off x="3447" y="2267"/>
              <a:ext cx="2252" cy="795"/>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solidFill>
                    <a:schemeClr val="tx2"/>
                  </a:solidFill>
                  <a:ea typeface="黑体" panose="02010609060101010101" pitchFamily="49" charset="-122"/>
                </a:rPr>
                <a:t>要求记录家属与员工同样的多种信息时</a:t>
              </a:r>
              <a:r>
                <a:rPr kumimoji="0" lang="en-US" altLang="zh-CN" sz="2000" b="0">
                  <a:solidFill>
                    <a:schemeClr val="tx2"/>
                  </a:solidFill>
                  <a:ea typeface="黑体" panose="02010609060101010101" pitchFamily="49" charset="-122"/>
                </a:rPr>
                <a:t>!</a:t>
              </a:r>
            </a:p>
            <a:p>
              <a:pPr>
                <a:spcBef>
                  <a:spcPct val="0"/>
                </a:spcBef>
                <a:buFontTx/>
                <a:buNone/>
              </a:pPr>
              <a:r>
                <a:rPr kumimoji="0" lang="en-US" altLang="zh-CN" sz="2000" b="0">
                  <a:solidFill>
                    <a:schemeClr val="tx2"/>
                  </a:solidFill>
                  <a:ea typeface="黑体" panose="02010609060101010101" pitchFamily="49" charset="-122"/>
                </a:rPr>
                <a:t>(</a:t>
              </a:r>
              <a:r>
                <a:rPr kumimoji="0" lang="zh-CN" altLang="en-US" sz="2000" b="0">
                  <a:solidFill>
                    <a:schemeClr val="tx2"/>
                  </a:solidFill>
                  <a:ea typeface="黑体" panose="02010609060101010101" pitchFamily="49" charset="-122"/>
                </a:rPr>
                <a:t>可看着</a:t>
              </a:r>
              <a:r>
                <a:rPr kumimoji="0" lang="zh-CN" altLang="en-US" sz="2000">
                  <a:solidFill>
                    <a:schemeClr val="tx2"/>
                  </a:solidFill>
                  <a:latin typeface="黑体" panose="02010609060101010101" pitchFamily="49" charset="-122"/>
                  <a:ea typeface="黑体" panose="02010609060101010101" pitchFamily="49" charset="-122"/>
                </a:rPr>
                <a:t>同样</a:t>
              </a:r>
              <a:r>
                <a:rPr kumimoji="0" lang="zh-CN" altLang="en-US" sz="2000" b="0">
                  <a:solidFill>
                    <a:schemeClr val="tx2"/>
                  </a:solidFill>
                  <a:ea typeface="黑体" panose="02010609060101010101" pitchFamily="49" charset="-122"/>
                </a:rPr>
                <a:t>的实体</a:t>
              </a:r>
              <a:r>
                <a:rPr kumimoji="0" lang="en-US" altLang="zh-CN" sz="2000" b="0">
                  <a:solidFill>
                    <a:schemeClr val="tx2"/>
                  </a:solidFill>
                  <a:ea typeface="黑体" panose="02010609060101010101" pitchFamily="49" charset="-122"/>
                </a:rPr>
                <a:t>)</a:t>
              </a:r>
            </a:p>
            <a:p>
              <a:pPr>
                <a:spcBef>
                  <a:spcPct val="0"/>
                </a:spcBef>
                <a:buFontTx/>
                <a:buNone/>
              </a:pPr>
              <a:r>
                <a:rPr kumimoji="0" lang="zh-CN" altLang="en-US" sz="1600" b="0">
                  <a:solidFill>
                    <a:srgbClr val="0066FF"/>
                  </a:solidFill>
                  <a:ea typeface="黑体" panose="02010609060101010101" pitchFamily="49" charset="-122"/>
                </a:rPr>
                <a:t>注</a:t>
              </a:r>
              <a:r>
                <a:rPr kumimoji="0" lang="en-US" altLang="zh-CN" sz="1600" b="0">
                  <a:solidFill>
                    <a:srgbClr val="0066FF"/>
                  </a:solidFill>
                  <a:ea typeface="黑体" panose="02010609060101010101" pitchFamily="49" charset="-122"/>
                </a:rPr>
                <a:t>:</a:t>
              </a:r>
              <a:r>
                <a:rPr kumimoji="0" lang="zh-CN" altLang="en-US" sz="1600" b="0">
                  <a:solidFill>
                    <a:srgbClr val="0066FF"/>
                  </a:solidFill>
                  <a:ea typeface="黑体" panose="02010609060101010101" pitchFamily="49" charset="-122"/>
                </a:rPr>
                <a:t>有多个家属时，可换为</a:t>
              </a:r>
              <a:r>
                <a:rPr kumimoji="0" lang="en-US" altLang="zh-CN" sz="1600" b="0">
                  <a:solidFill>
                    <a:srgbClr val="0066FF"/>
                  </a:solidFill>
                  <a:ea typeface="黑体" panose="02010609060101010101" pitchFamily="49" charset="-122"/>
                </a:rPr>
                <a:t>1:M!</a:t>
              </a:r>
              <a:endParaRPr kumimoji="0" lang="zh-CN" altLang="en-US" sz="1600" b="0">
                <a:solidFill>
                  <a:srgbClr val="0066FF"/>
                </a:solidFill>
                <a:ea typeface="黑体" panose="02010609060101010101" pitchFamily="49" charset="-122"/>
              </a:endParaRPr>
            </a:p>
          </p:txBody>
        </p:sp>
        <p:sp>
          <p:nvSpPr>
            <p:cNvPr id="32778" name="Rectangle 37"/>
            <p:cNvSpPr>
              <a:spLocks noChangeArrowheads="1"/>
            </p:cNvSpPr>
            <p:nvPr/>
          </p:nvSpPr>
          <p:spPr bwMode="auto">
            <a:xfrm>
              <a:off x="3447" y="3131"/>
              <a:ext cx="2242" cy="950"/>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b="0">
                  <a:solidFill>
                    <a:schemeClr val="tx2"/>
                  </a:solidFill>
                  <a:ea typeface="黑体" panose="02010609060101010101" pitchFamily="49" charset="-122"/>
                </a:rPr>
                <a:t>要求记录家属与员工不同样的多种信息时</a:t>
              </a:r>
              <a:r>
                <a:rPr kumimoji="0" lang="en-US" altLang="zh-CN" sz="2000" b="0">
                  <a:solidFill>
                    <a:schemeClr val="tx2"/>
                  </a:solidFill>
                  <a:ea typeface="黑体" panose="02010609060101010101" pitchFamily="49" charset="-122"/>
                </a:rPr>
                <a:t>!</a:t>
              </a:r>
            </a:p>
            <a:p>
              <a:pPr>
                <a:spcBef>
                  <a:spcPct val="0"/>
                </a:spcBef>
                <a:buFontTx/>
                <a:buNone/>
              </a:pPr>
              <a:r>
                <a:rPr kumimoji="0" lang="en-US" altLang="zh-CN" sz="2000" b="0">
                  <a:solidFill>
                    <a:schemeClr val="tx2"/>
                  </a:solidFill>
                  <a:ea typeface="黑体" panose="02010609060101010101" pitchFamily="49" charset="-122"/>
                </a:rPr>
                <a:t>(</a:t>
              </a:r>
              <a:r>
                <a:rPr kumimoji="0" lang="zh-CN" altLang="en-US" sz="2000" b="0">
                  <a:solidFill>
                    <a:schemeClr val="tx2"/>
                  </a:solidFill>
                  <a:ea typeface="黑体" panose="02010609060101010101" pitchFamily="49" charset="-122"/>
                </a:rPr>
                <a:t>需看着</a:t>
              </a:r>
              <a:r>
                <a:rPr kumimoji="0" lang="zh-CN" altLang="en-US" sz="2000">
                  <a:solidFill>
                    <a:schemeClr val="tx2"/>
                  </a:solidFill>
                  <a:latin typeface="黑体" panose="02010609060101010101" pitchFamily="49" charset="-122"/>
                  <a:ea typeface="黑体" panose="02010609060101010101" pitchFamily="49" charset="-122"/>
                </a:rPr>
                <a:t>不同</a:t>
              </a:r>
              <a:r>
                <a:rPr kumimoji="0" lang="zh-CN" altLang="en-US" sz="2000" b="0">
                  <a:solidFill>
                    <a:schemeClr val="tx2"/>
                  </a:solidFill>
                  <a:ea typeface="黑体" panose="02010609060101010101" pitchFamily="49" charset="-122"/>
                </a:rPr>
                <a:t>的实体集</a:t>
              </a:r>
              <a:r>
                <a:rPr kumimoji="0" lang="en-US" altLang="zh-CN" sz="2000" b="0">
                  <a:solidFill>
                    <a:schemeClr val="tx2"/>
                  </a:solidFill>
                  <a:ea typeface="黑体" panose="02010609060101010101" pitchFamily="49" charset="-122"/>
                </a:rPr>
                <a:t>)</a:t>
              </a:r>
            </a:p>
            <a:p>
              <a:pPr>
                <a:spcBef>
                  <a:spcPct val="0"/>
                </a:spcBef>
                <a:buFontTx/>
                <a:buNone/>
              </a:pPr>
              <a:r>
                <a:rPr kumimoji="0" lang="zh-CN" altLang="en-US" sz="1600" b="0">
                  <a:solidFill>
                    <a:srgbClr val="0066FF"/>
                  </a:solidFill>
                  <a:ea typeface="黑体" panose="02010609060101010101" pitchFamily="49" charset="-122"/>
                </a:rPr>
                <a:t>注</a:t>
              </a:r>
              <a:r>
                <a:rPr kumimoji="0" lang="en-US" altLang="zh-CN" sz="1600" b="0">
                  <a:solidFill>
                    <a:srgbClr val="0066FF"/>
                  </a:solidFill>
                  <a:ea typeface="黑体" panose="02010609060101010101" pitchFamily="49" charset="-122"/>
                </a:rPr>
                <a:t>:</a:t>
              </a:r>
              <a:r>
                <a:rPr kumimoji="0" lang="zh-CN" altLang="en-US" sz="1600" b="0">
                  <a:solidFill>
                    <a:srgbClr val="0066FF"/>
                  </a:solidFill>
                  <a:ea typeface="黑体" panose="02010609060101010101" pitchFamily="49" charset="-122"/>
                </a:rPr>
                <a:t>有多个家属时，联系基数约束</a:t>
              </a:r>
              <a:r>
                <a:rPr kumimoji="0" lang="en-US" altLang="zh-CN" sz="1600" b="0">
                  <a:solidFill>
                    <a:srgbClr val="0066FF"/>
                  </a:solidFill>
                  <a:ea typeface="黑体" panose="02010609060101010101" pitchFamily="49" charset="-122"/>
                </a:rPr>
                <a:t>(</a:t>
              </a:r>
              <a:r>
                <a:rPr kumimoji="0" lang="zh-CN" altLang="en-US" sz="1600" b="0">
                  <a:solidFill>
                    <a:srgbClr val="0066FF"/>
                  </a:solidFill>
                  <a:ea typeface="黑体" panose="02010609060101010101" pitchFamily="49" charset="-122"/>
                </a:rPr>
                <a:t>联系类型</a:t>
              </a:r>
              <a:r>
                <a:rPr kumimoji="0" lang="en-US" altLang="zh-CN" sz="1600" b="0">
                  <a:solidFill>
                    <a:srgbClr val="0066FF"/>
                  </a:solidFill>
                  <a:ea typeface="黑体" panose="02010609060101010101" pitchFamily="49" charset="-122"/>
                </a:rPr>
                <a:t>)</a:t>
              </a:r>
              <a:r>
                <a:rPr kumimoji="0" lang="zh-CN" altLang="en-US" sz="1600" b="0">
                  <a:solidFill>
                    <a:srgbClr val="0066FF"/>
                  </a:solidFill>
                  <a:ea typeface="黑体" panose="02010609060101010101" pitchFamily="49" charset="-122"/>
                </a:rPr>
                <a:t>可换为</a:t>
              </a:r>
              <a:r>
                <a:rPr kumimoji="0" lang="en-US" altLang="zh-CN" sz="1600" b="0">
                  <a:solidFill>
                    <a:srgbClr val="0066FF"/>
                  </a:solidFill>
                  <a:ea typeface="黑体" panose="02010609060101010101" pitchFamily="49" charset="-122"/>
                </a:rPr>
                <a:t>1:M!</a:t>
              </a:r>
              <a:endParaRPr kumimoji="0" lang="en-US" altLang="zh-CN" sz="2000" b="0">
                <a:solidFill>
                  <a:srgbClr val="0066FF"/>
                </a:solidFill>
                <a:ea typeface="黑体" panose="02010609060101010101" pitchFamily="49" charset="-122"/>
              </a:endParaRPr>
            </a:p>
          </p:txBody>
        </p:sp>
      </p:grpSp>
      <p:sp>
        <p:nvSpPr>
          <p:cNvPr id="32775" name="矩形 32"/>
          <p:cNvSpPr>
            <a:spLocks noChangeArrowheads="1"/>
          </p:cNvSpPr>
          <p:nvPr/>
        </p:nvSpPr>
        <p:spPr bwMode="auto">
          <a:xfrm>
            <a:off x="5894388" y="155575"/>
            <a:ext cx="300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2000">
                <a:solidFill>
                  <a:srgbClr val="428E5B"/>
                </a:solidFill>
                <a:latin typeface="黑体" panose="02010609060101010101" pitchFamily="49" charset="-122"/>
                <a:ea typeface="黑体" panose="02010609060101010101" pitchFamily="49" charset="-122"/>
              </a:rPr>
              <a:t>1.4 </a:t>
            </a:r>
            <a:r>
              <a:rPr kumimoji="0" lang="zh-CN" altLang="en-US" sz="2000">
                <a:solidFill>
                  <a:srgbClr val="428E5B"/>
                </a:solidFill>
                <a:latin typeface="黑体" panose="02010609060101010101" pitchFamily="49" charset="-122"/>
                <a:ea typeface="黑体" panose="02010609060101010101" pitchFamily="49" charset="-122"/>
              </a:rPr>
              <a:t>用实体集还是联系集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6201"/>
                                        </p:tgtEl>
                                        <p:attrNameLst>
                                          <p:attrName>style.visibility</p:attrName>
                                        </p:attrNameLst>
                                      </p:cBhvr>
                                      <p:to>
                                        <p:strVal val="visible"/>
                                      </p:to>
                                    </p:set>
                                    <p:anim calcmode="lin" valueType="num">
                                      <p:cBhvr additive="base">
                                        <p:cTn id="7" dur="500" fill="hold"/>
                                        <p:tgtEl>
                                          <p:spTgt spid="476201"/>
                                        </p:tgtEl>
                                        <p:attrNameLst>
                                          <p:attrName>ppt_x</p:attrName>
                                        </p:attrNameLst>
                                      </p:cBhvr>
                                      <p:tavLst>
                                        <p:tav tm="0">
                                          <p:val>
                                            <p:strVal val="#ppt_x"/>
                                          </p:val>
                                        </p:tav>
                                        <p:tav tm="100000">
                                          <p:val>
                                            <p:strVal val="#ppt_x"/>
                                          </p:val>
                                        </p:tav>
                                      </p:tavLst>
                                    </p:anim>
                                    <p:anim calcmode="lin" valueType="num">
                                      <p:cBhvr additive="base">
                                        <p:cTn id="8" dur="500" fill="hold"/>
                                        <p:tgtEl>
                                          <p:spTgt spid="4762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2A52F6F-9877-46B8-8A7E-E745C8707EB2}" type="slidenum">
              <a:rPr kumimoji="0" lang="zh-CN" altLang="en-US" sz="1400"/>
              <a:t>86</a:t>
            </a:fld>
            <a:endParaRPr kumimoji="0" lang="en-US" altLang="zh-CN" sz="1400">
              <a:ea typeface="黑体" panose="02010609060101010101" pitchFamily="49" charset="-122"/>
            </a:endParaRPr>
          </a:p>
        </p:txBody>
      </p:sp>
      <p:sp>
        <p:nvSpPr>
          <p:cNvPr id="33794" name="Rectangle 5"/>
          <p:cNvSpPr>
            <a:spLocks noGrp="1" noChangeArrowheads="1"/>
          </p:cNvSpPr>
          <p:nvPr>
            <p:ph type="title" idx="4294967295"/>
          </p:nvPr>
        </p:nvSpPr>
        <p:spPr>
          <a:xfrm>
            <a:off x="1733550" y="906463"/>
            <a:ext cx="6465888" cy="1143000"/>
          </a:xfrm>
          <a:noFill/>
        </p:spPr>
        <p:txBody>
          <a:bodyPr/>
          <a:lstStyle/>
          <a:p>
            <a:r>
              <a:rPr kumimoji="0" lang="zh-CN" altLang="en-US" sz="2400" b="1">
                <a:latin typeface="黑体" panose="02010609060101010101" pitchFamily="49" charset="-122"/>
                <a:ea typeface="黑体" panose="02010609060101010101" pitchFamily="49" charset="-122"/>
              </a:rPr>
              <a:t>案例</a:t>
            </a:r>
            <a:r>
              <a:rPr kumimoji="0" lang="zh-CN" altLang="zh-CN" sz="2400" b="1">
                <a:latin typeface="黑体" panose="02010609060101010101" pitchFamily="49" charset="-122"/>
                <a:ea typeface="黑体" panose="02010609060101010101" pitchFamily="49" charset="-122"/>
              </a:rPr>
              <a:t>7</a:t>
            </a:r>
            <a:r>
              <a:rPr kumimoji="0" lang="en-US" altLang="zh-CN" sz="2400" b="1">
                <a:latin typeface="黑体" panose="02010609060101010101" pitchFamily="49" charset="-122"/>
                <a:ea typeface="黑体" panose="02010609060101010101" pitchFamily="49" charset="-122"/>
              </a:rPr>
              <a:t>:</a:t>
            </a:r>
            <a:r>
              <a:rPr kumimoji="0" lang="zh-CN" altLang="en-US" sz="2400" b="1">
                <a:latin typeface="黑体" panose="02010609060101010101" pitchFamily="49" charset="-122"/>
                <a:ea typeface="黑体" panose="02010609060101010101" pitchFamily="49" charset="-122"/>
              </a:rPr>
              <a:t>父母关系的表示</a:t>
            </a:r>
          </a:p>
        </p:txBody>
      </p:sp>
      <p:sp>
        <p:nvSpPr>
          <p:cNvPr id="32771" name="Rectangle 6"/>
          <p:cNvSpPr>
            <a:spLocks noGrp="1" noChangeArrowheads="1"/>
          </p:cNvSpPr>
          <p:nvPr>
            <p:ph type="body" idx="4294967295"/>
          </p:nvPr>
        </p:nvSpPr>
        <p:spPr>
          <a:xfrm>
            <a:off x="4106863" y="2460625"/>
            <a:ext cx="4546600" cy="2243138"/>
          </a:xfrm>
        </p:spPr>
        <p:txBody>
          <a:bodyPr/>
          <a:lstStyle/>
          <a:p>
            <a:pPr marL="0" indent="0">
              <a:lnSpc>
                <a:spcPct val="90000"/>
              </a:lnSpc>
              <a:spcBef>
                <a:spcPct val="0"/>
              </a:spcBef>
              <a:buFontTx/>
              <a:buNone/>
            </a:pPr>
            <a:r>
              <a:rPr kumimoji="0" lang="zh-CN" altLang="en-US" sz="2400">
                <a:solidFill>
                  <a:srgbClr val="0000FF"/>
                </a:solidFill>
                <a:latin typeface="Times New Roman" panose="02020603050405020304" pitchFamily="18" charset="0"/>
              </a:rPr>
              <a:t>哪一种描述更合理？</a:t>
            </a:r>
            <a:endParaRPr kumimoji="0" lang="en-US" altLang="zh-CN" sz="2400">
              <a:solidFill>
                <a:srgbClr val="0000FF"/>
              </a:solidFill>
              <a:latin typeface="Times New Roman" panose="02020603050405020304" pitchFamily="18" charset="0"/>
            </a:endParaRPr>
          </a:p>
          <a:p>
            <a:pPr marL="0" indent="0">
              <a:lnSpc>
                <a:spcPct val="90000"/>
              </a:lnSpc>
              <a:spcBef>
                <a:spcPct val="0"/>
              </a:spcBef>
              <a:buFontTx/>
              <a:buNone/>
            </a:pPr>
            <a:endParaRPr kumimoji="0" lang="en-US" altLang="zh-CN" sz="2400">
              <a:solidFill>
                <a:srgbClr val="0000FF"/>
              </a:solidFill>
              <a:latin typeface="Times New Roman" panose="02020603050405020304" pitchFamily="18" charset="0"/>
            </a:endParaRPr>
          </a:p>
          <a:p>
            <a:pPr marL="0" indent="0">
              <a:lnSpc>
                <a:spcPct val="90000"/>
              </a:lnSpc>
              <a:spcBef>
                <a:spcPct val="0"/>
              </a:spcBef>
            </a:pPr>
            <a:r>
              <a:rPr kumimoji="0" lang="zh-CN" altLang="en-US" sz="2000">
                <a:latin typeface="Times New Roman" panose="02020603050405020304" pitchFamily="18" charset="0"/>
              </a:rPr>
              <a:t>一个仅适合描述双亲都有</a:t>
            </a:r>
            <a:endParaRPr kumimoji="0" lang="en-US" altLang="zh-CN" sz="2000">
              <a:latin typeface="Times New Roman" panose="02020603050405020304" pitchFamily="18" charset="0"/>
            </a:endParaRPr>
          </a:p>
          <a:p>
            <a:pPr marL="0" indent="0">
              <a:lnSpc>
                <a:spcPct val="90000"/>
              </a:lnSpc>
              <a:spcBef>
                <a:spcPct val="0"/>
              </a:spcBef>
              <a:buFontTx/>
              <a:buNone/>
            </a:pPr>
            <a:endParaRPr kumimoji="0" lang="en-US" altLang="zh-CN" sz="2000">
              <a:latin typeface="Times New Roman" panose="02020603050405020304" pitchFamily="18" charset="0"/>
            </a:endParaRPr>
          </a:p>
          <a:p>
            <a:pPr marL="0" indent="0">
              <a:lnSpc>
                <a:spcPct val="90000"/>
              </a:lnSpc>
              <a:spcBef>
                <a:spcPct val="0"/>
              </a:spcBef>
              <a:buFontTx/>
              <a:buNone/>
            </a:pPr>
            <a:endParaRPr kumimoji="0" lang="en-US" altLang="zh-CN" sz="2000">
              <a:latin typeface="Times New Roman" panose="02020603050405020304" pitchFamily="18" charset="0"/>
            </a:endParaRPr>
          </a:p>
          <a:p>
            <a:pPr marL="0" indent="0">
              <a:lnSpc>
                <a:spcPct val="90000"/>
              </a:lnSpc>
              <a:spcBef>
                <a:spcPct val="0"/>
              </a:spcBef>
            </a:pPr>
            <a:r>
              <a:rPr kumimoji="0" lang="zh-CN" altLang="en-US" sz="2000">
                <a:latin typeface="Times New Roman" panose="02020603050405020304" pitchFamily="18" charset="0"/>
              </a:rPr>
              <a:t>一个更适合描述只知道一方情形</a:t>
            </a:r>
            <a:endParaRPr kumimoji="0" lang="en-US" altLang="zh-CN" sz="2000">
              <a:latin typeface="Times New Roman" panose="02020603050405020304" pitchFamily="18" charset="0"/>
            </a:endParaRPr>
          </a:p>
          <a:p>
            <a:pPr marL="0" indent="0">
              <a:lnSpc>
                <a:spcPct val="90000"/>
              </a:lnSpc>
              <a:spcBef>
                <a:spcPct val="0"/>
              </a:spcBef>
              <a:buFontTx/>
              <a:buNone/>
            </a:pPr>
            <a:r>
              <a:rPr kumimoji="0" lang="en-US" altLang="zh-CN" sz="2000">
                <a:latin typeface="Times New Roman" panose="02020603050405020304" pitchFamily="18" charset="0"/>
              </a:rPr>
              <a:t>     </a:t>
            </a:r>
            <a:r>
              <a:rPr kumimoji="0" lang="zh-CN" altLang="en-US" sz="2000">
                <a:latin typeface="Times New Roman" panose="02020603050405020304" pitchFamily="18" charset="0"/>
              </a:rPr>
              <a:t>或者有继父、继母的情形</a:t>
            </a:r>
            <a:endParaRPr kumimoji="0" lang="en-US" altLang="zh-CN" sz="2000">
              <a:latin typeface="Times New Roman" panose="02020603050405020304" pitchFamily="18" charset="0"/>
            </a:endParaRPr>
          </a:p>
        </p:txBody>
      </p:sp>
      <p:sp>
        <p:nvSpPr>
          <p:cNvPr id="33796" name="AutoShape 3"/>
          <p:cNvSpPr>
            <a:spLocks noChangeArrowheads="1"/>
          </p:cNvSpPr>
          <p:nvPr/>
        </p:nvSpPr>
        <p:spPr bwMode="auto">
          <a:xfrm>
            <a:off x="436563" y="1050925"/>
            <a:ext cx="2227262" cy="989013"/>
          </a:xfrm>
          <a:prstGeom prst="cloudCallout">
            <a:avLst>
              <a:gd name="adj1" fmla="val -49907"/>
              <a:gd name="adj2" fmla="val 8160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黑体" panose="02010609060101010101" pitchFamily="49" charset="-122"/>
                <a:ea typeface="黑体" panose="02010609060101010101" pitchFamily="49" charset="-122"/>
              </a:rPr>
              <a:t>应当采用三元联系还是二元联系？</a:t>
            </a:r>
          </a:p>
        </p:txBody>
      </p:sp>
      <p:grpSp>
        <p:nvGrpSpPr>
          <p:cNvPr id="33797" name="Group 14"/>
          <p:cNvGrpSpPr/>
          <p:nvPr/>
        </p:nvGrpSpPr>
        <p:grpSpPr bwMode="auto">
          <a:xfrm>
            <a:off x="342900" y="2522538"/>
            <a:ext cx="3060700" cy="1504950"/>
            <a:chOff x="1197" y="3775"/>
            <a:chExt cx="1710" cy="533"/>
          </a:xfrm>
        </p:grpSpPr>
        <p:sp>
          <p:nvSpPr>
            <p:cNvPr id="33809" name="Rectangle 7"/>
            <p:cNvSpPr>
              <a:spLocks noChangeArrowheads="1"/>
            </p:cNvSpPr>
            <p:nvPr/>
          </p:nvSpPr>
          <p:spPr bwMode="auto">
            <a:xfrm>
              <a:off x="1197" y="3812"/>
              <a:ext cx="453" cy="136"/>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b="0">
                  <a:latin typeface="Times New Roman" panose="02020603050405020304" pitchFamily="18" charset="0"/>
                  <a:ea typeface="黑体" panose="02010609060101010101" pitchFamily="49" charset="-122"/>
                </a:rPr>
                <a:t>father</a:t>
              </a:r>
            </a:p>
          </p:txBody>
        </p:sp>
        <p:sp>
          <p:nvSpPr>
            <p:cNvPr id="33810" name="Rectangle 8"/>
            <p:cNvSpPr>
              <a:spLocks noChangeArrowheads="1"/>
            </p:cNvSpPr>
            <p:nvPr/>
          </p:nvSpPr>
          <p:spPr bwMode="auto">
            <a:xfrm>
              <a:off x="2454" y="3812"/>
              <a:ext cx="453" cy="136"/>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1600" b="0">
                  <a:latin typeface="Times New Roman" panose="02020603050405020304" pitchFamily="18" charset="0"/>
                  <a:ea typeface="黑体" panose="02010609060101010101" pitchFamily="49" charset="-122"/>
                </a:rPr>
                <a:t>mother</a:t>
              </a:r>
            </a:p>
          </p:txBody>
        </p:sp>
        <p:sp>
          <p:nvSpPr>
            <p:cNvPr id="33811" name="Rectangle 9"/>
            <p:cNvSpPr>
              <a:spLocks noChangeArrowheads="1"/>
            </p:cNvSpPr>
            <p:nvPr/>
          </p:nvSpPr>
          <p:spPr bwMode="auto">
            <a:xfrm>
              <a:off x="1823" y="4172"/>
              <a:ext cx="453" cy="136"/>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b="0">
                  <a:latin typeface="Times New Roman" panose="02020603050405020304" pitchFamily="18" charset="0"/>
                  <a:ea typeface="黑体" panose="02010609060101010101" pitchFamily="49" charset="-122"/>
                </a:rPr>
                <a:t>Child</a:t>
              </a:r>
            </a:p>
          </p:txBody>
        </p:sp>
        <p:sp>
          <p:nvSpPr>
            <p:cNvPr id="33812" name="AutoShape 10"/>
            <p:cNvSpPr>
              <a:spLocks noChangeArrowheads="1"/>
            </p:cNvSpPr>
            <p:nvPr/>
          </p:nvSpPr>
          <p:spPr bwMode="auto">
            <a:xfrm>
              <a:off x="1830" y="3775"/>
              <a:ext cx="435" cy="250"/>
            </a:xfrm>
            <a:prstGeom prst="diamond">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b="0">
                  <a:latin typeface="Times New Roman" panose="02020603050405020304" pitchFamily="18" charset="0"/>
                  <a:ea typeface="黑体" panose="02010609060101010101" pitchFamily="49" charset="-122"/>
                </a:rPr>
                <a:t>parents</a:t>
              </a:r>
            </a:p>
          </p:txBody>
        </p:sp>
        <p:sp>
          <p:nvSpPr>
            <p:cNvPr id="33813" name="Line 11"/>
            <p:cNvSpPr>
              <a:spLocks noChangeShapeType="1"/>
            </p:cNvSpPr>
            <p:nvPr/>
          </p:nvSpPr>
          <p:spPr bwMode="auto">
            <a:xfrm>
              <a:off x="1651" y="3897"/>
              <a:ext cx="176" cy="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14" name="Line 12"/>
            <p:cNvSpPr>
              <a:spLocks noChangeShapeType="1"/>
            </p:cNvSpPr>
            <p:nvPr/>
          </p:nvSpPr>
          <p:spPr bwMode="auto">
            <a:xfrm flipV="1">
              <a:off x="2267" y="3898"/>
              <a:ext cx="192" cy="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15" name="Line 13"/>
            <p:cNvSpPr>
              <a:spLocks noChangeShapeType="1"/>
            </p:cNvSpPr>
            <p:nvPr/>
          </p:nvSpPr>
          <p:spPr bwMode="auto">
            <a:xfrm>
              <a:off x="2050" y="4030"/>
              <a:ext cx="0" cy="13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grpSp>
      <p:sp>
        <p:nvSpPr>
          <p:cNvPr id="33798" name="Rectangle 4"/>
          <p:cNvSpPr>
            <a:spLocks noChangeArrowheads="1"/>
          </p:cNvSpPr>
          <p:nvPr/>
        </p:nvSpPr>
        <p:spPr bwMode="auto">
          <a:xfrm>
            <a:off x="317500" y="114300"/>
            <a:ext cx="46672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800">
                <a:solidFill>
                  <a:schemeClr val="tx2"/>
                </a:solidFill>
                <a:latin typeface="黑体" panose="02010609060101010101" pitchFamily="49" charset="-122"/>
                <a:ea typeface="黑体" panose="02010609060101010101" pitchFamily="49" charset="-122"/>
              </a:rPr>
              <a:t>1.5 </a:t>
            </a:r>
            <a:r>
              <a:rPr kumimoji="0" lang="zh-CN" altLang="en-US" sz="2800">
                <a:solidFill>
                  <a:schemeClr val="tx2"/>
                </a:solidFill>
                <a:latin typeface="黑体" panose="02010609060101010101" pitchFamily="49" charset="-122"/>
                <a:ea typeface="黑体" panose="02010609060101010101" pitchFamily="49" charset="-122"/>
              </a:rPr>
              <a:t>用二元联系还是多元联系</a:t>
            </a:r>
          </a:p>
        </p:txBody>
      </p:sp>
      <p:grpSp>
        <p:nvGrpSpPr>
          <p:cNvPr id="33799" name="组 1"/>
          <p:cNvGrpSpPr/>
          <p:nvPr/>
        </p:nvGrpSpPr>
        <p:grpSpPr bwMode="auto">
          <a:xfrm>
            <a:off x="479425" y="4268788"/>
            <a:ext cx="3076575" cy="1987550"/>
            <a:chOff x="245192" y="3924558"/>
            <a:chExt cx="3075380" cy="1987321"/>
          </a:xfrm>
        </p:grpSpPr>
        <p:sp>
          <p:nvSpPr>
            <p:cNvPr id="33800" name="Rectangle 7"/>
            <p:cNvSpPr>
              <a:spLocks noChangeArrowheads="1"/>
            </p:cNvSpPr>
            <p:nvPr/>
          </p:nvSpPr>
          <p:spPr bwMode="auto">
            <a:xfrm>
              <a:off x="245192" y="3924558"/>
              <a:ext cx="810898" cy="38413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b="0">
                  <a:latin typeface="Times New Roman" panose="02020603050405020304" pitchFamily="18" charset="0"/>
                  <a:ea typeface="黑体" panose="02010609060101010101" pitchFamily="49" charset="-122"/>
                </a:rPr>
                <a:t>father</a:t>
              </a:r>
            </a:p>
          </p:txBody>
        </p:sp>
        <p:sp>
          <p:nvSpPr>
            <p:cNvPr id="33801" name="Rectangle 8"/>
            <p:cNvSpPr>
              <a:spLocks noChangeArrowheads="1"/>
            </p:cNvSpPr>
            <p:nvPr/>
          </p:nvSpPr>
          <p:spPr bwMode="auto">
            <a:xfrm>
              <a:off x="2509675" y="3924558"/>
              <a:ext cx="810897" cy="38413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1600" b="0">
                  <a:latin typeface="Times New Roman" panose="02020603050405020304" pitchFamily="18" charset="0"/>
                  <a:ea typeface="黑体" panose="02010609060101010101" pitchFamily="49" charset="-122"/>
                </a:rPr>
                <a:t>mother</a:t>
              </a:r>
            </a:p>
          </p:txBody>
        </p:sp>
        <p:sp>
          <p:nvSpPr>
            <p:cNvPr id="33802" name="Rectangle 9"/>
            <p:cNvSpPr>
              <a:spLocks noChangeArrowheads="1"/>
            </p:cNvSpPr>
            <p:nvPr/>
          </p:nvSpPr>
          <p:spPr bwMode="auto">
            <a:xfrm>
              <a:off x="1365532" y="5505526"/>
              <a:ext cx="829941" cy="40635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b="0">
                  <a:latin typeface="Times New Roman" panose="02020603050405020304" pitchFamily="18" charset="0"/>
                  <a:ea typeface="黑体" panose="02010609060101010101" pitchFamily="49" charset="-122"/>
                </a:rPr>
                <a:t>Child</a:t>
              </a:r>
            </a:p>
          </p:txBody>
        </p:sp>
        <p:sp>
          <p:nvSpPr>
            <p:cNvPr id="33803" name="AutoShape 10"/>
            <p:cNvSpPr>
              <a:spLocks noChangeArrowheads="1"/>
            </p:cNvSpPr>
            <p:nvPr/>
          </p:nvSpPr>
          <p:spPr bwMode="auto">
            <a:xfrm>
              <a:off x="1064024" y="4462658"/>
              <a:ext cx="628406" cy="706357"/>
            </a:xfrm>
            <a:prstGeom prst="diamond">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b="0">
                  <a:latin typeface="Times New Roman" panose="02020603050405020304" pitchFamily="18" charset="0"/>
                  <a:ea typeface="黑体" panose="02010609060101010101" pitchFamily="49" charset="-122"/>
                </a:rPr>
                <a:t>mo</a:t>
              </a:r>
            </a:p>
          </p:txBody>
        </p:sp>
        <p:sp>
          <p:nvSpPr>
            <p:cNvPr id="33804" name="Line 11"/>
            <p:cNvSpPr>
              <a:spLocks noChangeShapeType="1"/>
            </p:cNvSpPr>
            <p:nvPr/>
          </p:nvSpPr>
          <p:spPr bwMode="auto">
            <a:xfrm>
              <a:off x="1057676" y="4305514"/>
              <a:ext cx="242794" cy="2412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05" name="Line 12"/>
            <p:cNvSpPr>
              <a:spLocks noChangeShapeType="1"/>
            </p:cNvSpPr>
            <p:nvPr/>
          </p:nvSpPr>
          <p:spPr bwMode="auto">
            <a:xfrm flipV="1">
              <a:off x="2289098" y="4308689"/>
              <a:ext cx="214230" cy="23809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06" name="Line 13"/>
            <p:cNvSpPr>
              <a:spLocks noChangeShapeType="1"/>
            </p:cNvSpPr>
            <p:nvPr/>
          </p:nvSpPr>
          <p:spPr bwMode="auto">
            <a:xfrm flipH="1">
              <a:off x="1363945" y="5143618"/>
              <a:ext cx="15869" cy="36032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07" name="AutoShape 10"/>
            <p:cNvSpPr>
              <a:spLocks noChangeArrowheads="1"/>
            </p:cNvSpPr>
            <p:nvPr/>
          </p:nvSpPr>
          <p:spPr bwMode="auto">
            <a:xfrm>
              <a:off x="1881269" y="4457897"/>
              <a:ext cx="634753" cy="706356"/>
            </a:xfrm>
            <a:prstGeom prst="diamond">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b="0">
                  <a:latin typeface="Times New Roman" panose="02020603050405020304" pitchFamily="18" charset="0"/>
                  <a:ea typeface="黑体" panose="02010609060101010101" pitchFamily="49" charset="-122"/>
                </a:rPr>
                <a:t>fa</a:t>
              </a:r>
            </a:p>
          </p:txBody>
        </p:sp>
        <p:sp>
          <p:nvSpPr>
            <p:cNvPr id="33808" name="Line 13"/>
            <p:cNvSpPr>
              <a:spLocks noChangeShapeType="1"/>
            </p:cNvSpPr>
            <p:nvPr/>
          </p:nvSpPr>
          <p:spPr bwMode="auto">
            <a:xfrm flipH="1">
              <a:off x="2190711" y="5170601"/>
              <a:ext cx="15869" cy="36032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1">
                                            <p:txEl>
                                              <p:pRg st="2" end="2"/>
                                            </p:txEl>
                                          </p:spTgt>
                                        </p:tgtEl>
                                        <p:attrNameLst>
                                          <p:attrName>style.visibility</p:attrName>
                                        </p:attrNameLst>
                                      </p:cBhvr>
                                      <p:to>
                                        <p:strVal val="visible"/>
                                      </p:to>
                                    </p:set>
                                    <p:animEffect transition="in" filter="blinds(horizontal)">
                                      <p:cBhvr>
                                        <p:cTn id="7" dur="500"/>
                                        <p:tgtEl>
                                          <p:spTgt spid="3277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771">
                                            <p:txEl>
                                              <p:pRg st="5" end="5"/>
                                            </p:txEl>
                                          </p:spTgt>
                                        </p:tgtEl>
                                        <p:attrNameLst>
                                          <p:attrName>style.visibility</p:attrName>
                                        </p:attrNameLst>
                                      </p:cBhvr>
                                      <p:to>
                                        <p:strVal val="visible"/>
                                      </p:to>
                                    </p:set>
                                    <p:animEffect transition="in" filter="blinds(horizontal)">
                                      <p:cBhvr>
                                        <p:cTn id="10" dur="500"/>
                                        <p:tgtEl>
                                          <p:spTgt spid="32771">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771">
                                            <p:txEl>
                                              <p:pRg st="6" end="6"/>
                                            </p:txEl>
                                          </p:spTgt>
                                        </p:tgtEl>
                                        <p:attrNameLst>
                                          <p:attrName>style.visibility</p:attrName>
                                        </p:attrNameLst>
                                      </p:cBhvr>
                                      <p:to>
                                        <p:strVal val="visible"/>
                                      </p:to>
                                    </p:set>
                                    <p:animEffect transition="in" filter="blinds(horizontal)">
                                      <p:cBhvr>
                                        <p:cTn id="13" dur="500"/>
                                        <p:tgtEl>
                                          <p:spTgt spid="327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2E7CAB49-508C-4C35-8738-F41A0B319C8B}" type="slidenum">
              <a:rPr kumimoji="0" lang="zh-CN" altLang="en-US" sz="1400"/>
              <a:t>87</a:t>
            </a:fld>
            <a:endParaRPr kumimoji="0" lang="en-US" altLang="zh-CN" sz="1400">
              <a:ea typeface="黑体" panose="02010609060101010101" pitchFamily="49" charset="-122"/>
            </a:endParaRPr>
          </a:p>
        </p:txBody>
      </p:sp>
      <p:sp>
        <p:nvSpPr>
          <p:cNvPr id="34818" name="Rectangle 5"/>
          <p:cNvSpPr>
            <a:spLocks noGrp="1" noChangeArrowheads="1"/>
          </p:cNvSpPr>
          <p:nvPr>
            <p:ph type="title" idx="4294967295"/>
          </p:nvPr>
        </p:nvSpPr>
        <p:spPr>
          <a:xfrm>
            <a:off x="1811338" y="608013"/>
            <a:ext cx="6465887" cy="1143000"/>
          </a:xfrm>
          <a:noFill/>
        </p:spPr>
        <p:txBody>
          <a:bodyPr/>
          <a:lstStyle/>
          <a:p>
            <a:r>
              <a:rPr kumimoji="0" lang="zh-CN" altLang="en-US" sz="2400" b="1">
                <a:latin typeface="黑体" panose="02010609060101010101" pitchFamily="49" charset="-122"/>
                <a:ea typeface="黑体" panose="02010609060101010101" pitchFamily="49" charset="-122"/>
              </a:rPr>
              <a:t>案例</a:t>
            </a:r>
            <a:r>
              <a:rPr kumimoji="0" lang="en-US" altLang="zh-CN" sz="2400" b="1">
                <a:latin typeface="黑体" panose="02010609060101010101" pitchFamily="49" charset="-122"/>
                <a:ea typeface="黑体" panose="02010609060101010101" pitchFamily="49" charset="-122"/>
              </a:rPr>
              <a:t>8:</a:t>
            </a:r>
            <a:r>
              <a:rPr kumimoji="0" lang="zh-CN" altLang="en-US" sz="2400" b="1">
                <a:latin typeface="黑体" panose="02010609060101010101" pitchFamily="49" charset="-122"/>
                <a:ea typeface="黑体" panose="02010609060101010101" pitchFamily="49" charset="-122"/>
              </a:rPr>
              <a:t>教师指导学生做项目的表示</a:t>
            </a:r>
          </a:p>
        </p:txBody>
      </p:sp>
      <p:sp>
        <p:nvSpPr>
          <p:cNvPr id="32771" name="Rectangle 6"/>
          <p:cNvSpPr>
            <a:spLocks noGrp="1" noChangeArrowheads="1"/>
          </p:cNvSpPr>
          <p:nvPr>
            <p:ph type="body" idx="4294967295"/>
          </p:nvPr>
        </p:nvSpPr>
        <p:spPr>
          <a:xfrm>
            <a:off x="3935730" y="1803400"/>
            <a:ext cx="5146675" cy="4767580"/>
          </a:xfrm>
        </p:spPr>
        <p:txBody>
          <a:bodyPr/>
          <a:lstStyle/>
          <a:p>
            <a:pPr marL="0" indent="0">
              <a:lnSpc>
                <a:spcPct val="90000"/>
              </a:lnSpc>
              <a:spcBef>
                <a:spcPct val="0"/>
              </a:spcBef>
              <a:buFontTx/>
              <a:buNone/>
            </a:pPr>
            <a:r>
              <a:rPr kumimoji="0" lang="zh-CN" altLang="en-US" sz="2400">
                <a:solidFill>
                  <a:srgbClr val="0000FF"/>
                </a:solidFill>
                <a:latin typeface="Times New Roman" panose="02020603050405020304" pitchFamily="18" charset="0"/>
              </a:rPr>
              <a:t>哪一种描述更合理？</a:t>
            </a:r>
            <a:endParaRPr kumimoji="0" lang="en-US" altLang="zh-CN" sz="2400">
              <a:solidFill>
                <a:srgbClr val="0000FF"/>
              </a:solidFill>
              <a:latin typeface="Times New Roman" panose="02020603050405020304" pitchFamily="18" charset="0"/>
            </a:endParaRPr>
          </a:p>
          <a:p>
            <a:pPr marL="0" indent="0"/>
            <a:r>
              <a:rPr lang="zh-CN" altLang="en-US" sz="2000">
                <a:solidFill>
                  <a:srgbClr val="2A2A39"/>
                </a:solidFill>
              </a:rPr>
              <a:t>适合情形：</a:t>
            </a:r>
            <a:endParaRPr lang="en-US" altLang="zh-CN" sz="2000">
              <a:solidFill>
                <a:srgbClr val="2A2A39"/>
              </a:solidFill>
            </a:endParaRPr>
          </a:p>
          <a:p>
            <a:pPr marL="0" indent="0">
              <a:buFontTx/>
              <a:buNone/>
            </a:pPr>
            <a:r>
              <a:rPr lang="zh-CN" altLang="en-US" sz="2000">
                <a:solidFill>
                  <a:srgbClr val="2A2A39"/>
                </a:solidFill>
              </a:rPr>
              <a:t>   描述教师指导学生一起在做项目；</a:t>
            </a:r>
            <a:endParaRPr kumimoji="0" lang="en-US" altLang="zh-CN" sz="2000">
              <a:solidFill>
                <a:srgbClr val="2A2A39"/>
              </a:solidFill>
              <a:latin typeface="Times New Roman" panose="02020603050405020304" pitchFamily="18" charset="0"/>
            </a:endParaRPr>
          </a:p>
          <a:p>
            <a:pPr marL="0" indent="0">
              <a:buFontTx/>
              <a:buNone/>
            </a:pPr>
            <a:endParaRPr lang="en-US" altLang="zh-CN" sz="2000">
              <a:solidFill>
                <a:srgbClr val="2A2A39"/>
              </a:solidFill>
            </a:endParaRPr>
          </a:p>
          <a:p>
            <a:pPr marL="0" indent="0">
              <a:buFontTx/>
              <a:buNone/>
            </a:pPr>
            <a:endParaRPr lang="en-US" altLang="zh-CN" sz="2000">
              <a:solidFill>
                <a:srgbClr val="2A2A39"/>
              </a:solidFill>
            </a:endParaRPr>
          </a:p>
          <a:p>
            <a:pPr marL="0" indent="0"/>
            <a:r>
              <a:rPr lang="zh-CN" altLang="en-US" sz="2000">
                <a:solidFill>
                  <a:srgbClr val="2A2A39"/>
                </a:solidFill>
              </a:rPr>
              <a:t>适合情形：</a:t>
            </a:r>
            <a:endParaRPr lang="en-US" altLang="zh-CN" sz="2000">
              <a:solidFill>
                <a:srgbClr val="2A2A39"/>
              </a:solidFill>
            </a:endParaRPr>
          </a:p>
          <a:p>
            <a:pPr marL="0" indent="0">
              <a:buFontTx/>
              <a:buNone/>
            </a:pPr>
            <a:r>
              <a:rPr lang="en-US" altLang="zh-CN" sz="2000">
                <a:solidFill>
                  <a:srgbClr val="2A2A39"/>
                </a:solidFill>
              </a:rPr>
              <a:t>   </a:t>
            </a:r>
            <a:r>
              <a:rPr lang="zh-CN" altLang="en-US" sz="2000">
                <a:solidFill>
                  <a:srgbClr val="2A2A39"/>
                </a:solidFill>
              </a:rPr>
              <a:t>描述教师指导学生、教师做项目、学</a:t>
            </a:r>
            <a:endParaRPr lang="en-US" altLang="zh-CN" sz="2000">
              <a:solidFill>
                <a:srgbClr val="2A2A39"/>
              </a:solidFill>
            </a:endParaRPr>
          </a:p>
          <a:p>
            <a:pPr marL="0" indent="0">
              <a:buFontTx/>
              <a:buNone/>
            </a:pPr>
            <a:r>
              <a:rPr lang="en-US" altLang="zh-CN" sz="2000">
                <a:solidFill>
                  <a:srgbClr val="2A2A39"/>
                </a:solidFill>
              </a:rPr>
              <a:t>   </a:t>
            </a:r>
            <a:r>
              <a:rPr lang="zh-CN" altLang="en-US" sz="2000">
                <a:solidFill>
                  <a:srgbClr val="2A2A39"/>
                </a:solidFill>
              </a:rPr>
              <a:t>生也做项目；</a:t>
            </a:r>
            <a:endParaRPr lang="en-US" altLang="zh-CN" sz="2000">
              <a:solidFill>
                <a:srgbClr val="2A2A39"/>
              </a:solidFill>
            </a:endParaRPr>
          </a:p>
          <a:p>
            <a:pPr marL="0" indent="0">
              <a:buFontTx/>
              <a:buNone/>
            </a:pPr>
            <a:r>
              <a:rPr lang="en-US" altLang="zh-CN" sz="2000">
                <a:solidFill>
                  <a:srgbClr val="2A2A39"/>
                </a:solidFill>
              </a:rPr>
              <a:t>   </a:t>
            </a:r>
            <a:r>
              <a:rPr lang="zh-CN" altLang="en-US" sz="2000">
                <a:solidFill>
                  <a:srgbClr val="2A2A39"/>
                </a:solidFill>
              </a:rPr>
              <a:t>但学生做项目不一定有教师指导；有指导</a:t>
            </a:r>
            <a:endParaRPr lang="en-US" altLang="zh-CN" sz="2000">
              <a:solidFill>
                <a:srgbClr val="2A2A39"/>
              </a:solidFill>
            </a:endParaRPr>
          </a:p>
          <a:p>
            <a:pPr marL="0" indent="0">
              <a:buFontTx/>
              <a:buNone/>
            </a:pPr>
            <a:r>
              <a:rPr lang="en-US" altLang="zh-CN" sz="2000">
                <a:solidFill>
                  <a:srgbClr val="2A2A39"/>
                </a:solidFill>
              </a:rPr>
              <a:t>   </a:t>
            </a:r>
            <a:r>
              <a:rPr lang="zh-CN" altLang="en-US" sz="2000">
                <a:solidFill>
                  <a:srgbClr val="2A2A39"/>
                </a:solidFill>
              </a:rPr>
              <a:t>有时也不易看出是哪些老师。</a:t>
            </a:r>
            <a:endParaRPr lang="en-US" altLang="zh-CN" sz="2000">
              <a:solidFill>
                <a:srgbClr val="2A2A39"/>
              </a:solidFill>
            </a:endParaRPr>
          </a:p>
          <a:p>
            <a:pPr marL="0" indent="0">
              <a:buFontTx/>
              <a:buNone/>
            </a:pPr>
            <a:endParaRPr lang="en-US" altLang="zh-CN" sz="2000">
              <a:solidFill>
                <a:srgbClr val="2A2A39"/>
              </a:solidFill>
            </a:endParaRPr>
          </a:p>
          <a:p>
            <a:pPr marL="0" indent="0">
              <a:buFontTx/>
              <a:buNone/>
            </a:pPr>
            <a:r>
              <a:rPr kumimoji="0" lang="en-US" altLang="zh-CN" sz="2000" b="1">
                <a:latin typeface="黑体" panose="02010609060101010101" pitchFamily="49" charset="-122"/>
                <a:ea typeface="黑体" panose="02010609060101010101" pitchFamily="49" charset="-122"/>
              </a:rPr>
              <a:t>(</a:t>
            </a:r>
            <a:r>
              <a:rPr kumimoji="0" lang="zh-CN" altLang="en-US" sz="2000" b="1">
                <a:latin typeface="黑体" panose="02010609060101010101" pitchFamily="49" charset="-122"/>
                <a:ea typeface="黑体" panose="02010609060101010101" pitchFamily="49" charset="-122"/>
              </a:rPr>
              <a:t>思考：如何描述产学研合作开发一个项目</a:t>
            </a:r>
            <a:r>
              <a:rPr kumimoji="0" lang="en-US" altLang="zh-CN" sz="2000" b="1">
                <a:latin typeface="黑体" panose="02010609060101010101" pitchFamily="49" charset="-122"/>
                <a:ea typeface="黑体" panose="02010609060101010101" pitchFamily="49" charset="-122"/>
              </a:rPr>
              <a:t>)</a:t>
            </a:r>
            <a:endParaRPr lang="en-US" altLang="zh-CN" sz="2000">
              <a:solidFill>
                <a:srgbClr val="2A2A39"/>
              </a:solidFill>
            </a:endParaRPr>
          </a:p>
          <a:p>
            <a:pPr marL="0" indent="0">
              <a:buFontTx/>
              <a:buNone/>
            </a:pPr>
            <a:r>
              <a:rPr lang="en-US" altLang="zh-CN" sz="2000">
                <a:solidFill>
                  <a:schemeClr val="tx2"/>
                </a:solidFill>
              </a:rPr>
              <a:t>   </a:t>
            </a:r>
          </a:p>
          <a:p>
            <a:pPr marL="0" indent="0">
              <a:buFontTx/>
              <a:buNone/>
            </a:pPr>
            <a:endParaRPr kumimoji="0" lang="zh-CN" altLang="en-US" sz="2000" b="1">
              <a:latin typeface="黑体" panose="02010609060101010101" pitchFamily="49" charset="-122"/>
              <a:ea typeface="黑体" panose="02010609060101010101" pitchFamily="49" charset="-122"/>
            </a:endParaRPr>
          </a:p>
        </p:txBody>
      </p:sp>
      <p:sp>
        <p:nvSpPr>
          <p:cNvPr id="34820" name="Rectangle 4"/>
          <p:cNvSpPr>
            <a:spLocks noChangeArrowheads="1"/>
          </p:cNvSpPr>
          <p:nvPr/>
        </p:nvSpPr>
        <p:spPr bwMode="auto">
          <a:xfrm>
            <a:off x="5568950" y="192088"/>
            <a:ext cx="333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2000">
                <a:solidFill>
                  <a:srgbClr val="428E5B"/>
                </a:solidFill>
                <a:latin typeface="黑体" panose="02010609060101010101" pitchFamily="49" charset="-122"/>
                <a:ea typeface="黑体" panose="02010609060101010101" pitchFamily="49" charset="-122"/>
              </a:rPr>
              <a:t>1.5 </a:t>
            </a:r>
            <a:r>
              <a:rPr kumimoji="0" lang="zh-CN" altLang="en-US" sz="2000">
                <a:solidFill>
                  <a:srgbClr val="428E5B"/>
                </a:solidFill>
                <a:latin typeface="黑体" panose="02010609060101010101" pitchFamily="49" charset="-122"/>
                <a:ea typeface="黑体" panose="02010609060101010101" pitchFamily="49" charset="-122"/>
              </a:rPr>
              <a:t>用二元联系还是多元联系</a:t>
            </a:r>
          </a:p>
        </p:txBody>
      </p:sp>
      <p:grpSp>
        <p:nvGrpSpPr>
          <p:cNvPr id="34821" name="Group 14"/>
          <p:cNvGrpSpPr/>
          <p:nvPr/>
        </p:nvGrpSpPr>
        <p:grpSpPr bwMode="auto">
          <a:xfrm>
            <a:off x="265113" y="2193925"/>
            <a:ext cx="3549650" cy="1506538"/>
            <a:chOff x="1129" y="3741"/>
            <a:chExt cx="1887" cy="579"/>
          </a:xfrm>
        </p:grpSpPr>
        <p:sp>
          <p:nvSpPr>
            <p:cNvPr id="34835" name="Rectangle 7"/>
            <p:cNvSpPr>
              <a:spLocks noChangeArrowheads="1"/>
            </p:cNvSpPr>
            <p:nvPr/>
          </p:nvSpPr>
          <p:spPr bwMode="auto">
            <a:xfrm>
              <a:off x="1129" y="3800"/>
              <a:ext cx="484" cy="134"/>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instructor</a:t>
              </a:r>
            </a:p>
          </p:txBody>
        </p:sp>
        <p:sp>
          <p:nvSpPr>
            <p:cNvPr id="34836" name="Rectangle 8"/>
            <p:cNvSpPr>
              <a:spLocks noChangeArrowheads="1"/>
            </p:cNvSpPr>
            <p:nvPr/>
          </p:nvSpPr>
          <p:spPr bwMode="auto">
            <a:xfrm>
              <a:off x="2563" y="3800"/>
              <a:ext cx="453" cy="136"/>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project</a:t>
              </a:r>
            </a:p>
          </p:txBody>
        </p:sp>
        <p:sp>
          <p:nvSpPr>
            <p:cNvPr id="34837" name="Rectangle 9"/>
            <p:cNvSpPr>
              <a:spLocks noChangeArrowheads="1"/>
            </p:cNvSpPr>
            <p:nvPr/>
          </p:nvSpPr>
          <p:spPr bwMode="auto">
            <a:xfrm>
              <a:off x="1846" y="4184"/>
              <a:ext cx="451" cy="136"/>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student</a:t>
              </a:r>
            </a:p>
          </p:txBody>
        </p:sp>
        <p:sp>
          <p:nvSpPr>
            <p:cNvPr id="34838" name="AutoShape 10"/>
            <p:cNvSpPr>
              <a:spLocks noChangeArrowheads="1"/>
            </p:cNvSpPr>
            <p:nvPr/>
          </p:nvSpPr>
          <p:spPr bwMode="auto">
            <a:xfrm>
              <a:off x="1796" y="3741"/>
              <a:ext cx="543" cy="302"/>
            </a:xfrm>
            <a:prstGeom prst="diamond">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Guide</a:t>
              </a:r>
              <a:r>
                <a:rPr kumimoji="0" lang="zh-CN" altLang="en-US" sz="1800" b="0">
                  <a:latin typeface="Times New Roman" panose="02020603050405020304" pitchFamily="18" charset="0"/>
                  <a:ea typeface="黑体" panose="02010609060101010101" pitchFamily="49" charset="-122"/>
                </a:rPr>
                <a:t>&amp;</a:t>
              </a:r>
              <a:r>
                <a:rPr kumimoji="0" lang="en-US" altLang="zh-CN" sz="1800" b="0">
                  <a:latin typeface="Times New Roman" panose="02020603050405020304" pitchFamily="18" charset="0"/>
                  <a:ea typeface="黑体" panose="02010609060101010101" pitchFamily="49" charset="-122"/>
                </a:rPr>
                <a:t>do</a:t>
              </a:r>
            </a:p>
          </p:txBody>
        </p:sp>
        <p:sp>
          <p:nvSpPr>
            <p:cNvPr id="34839" name="Line 11"/>
            <p:cNvSpPr>
              <a:spLocks noChangeShapeType="1"/>
            </p:cNvSpPr>
            <p:nvPr/>
          </p:nvSpPr>
          <p:spPr bwMode="auto">
            <a:xfrm flipV="1">
              <a:off x="1614" y="3886"/>
              <a:ext cx="199" cy="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4840" name="Line 12"/>
            <p:cNvSpPr>
              <a:spLocks noChangeShapeType="1"/>
            </p:cNvSpPr>
            <p:nvPr/>
          </p:nvSpPr>
          <p:spPr bwMode="auto">
            <a:xfrm flipV="1">
              <a:off x="2320" y="3891"/>
              <a:ext cx="242"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4841" name="Line 13"/>
            <p:cNvSpPr>
              <a:spLocks noChangeShapeType="1"/>
            </p:cNvSpPr>
            <p:nvPr/>
          </p:nvSpPr>
          <p:spPr bwMode="auto">
            <a:xfrm>
              <a:off x="2073" y="4042"/>
              <a:ext cx="0" cy="1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4822" name="组 3"/>
          <p:cNvGrpSpPr/>
          <p:nvPr/>
        </p:nvGrpSpPr>
        <p:grpSpPr bwMode="auto">
          <a:xfrm>
            <a:off x="360363" y="4060825"/>
            <a:ext cx="3211512" cy="2117725"/>
            <a:chOff x="360589" y="3982905"/>
            <a:chExt cx="3211309" cy="2117105"/>
          </a:xfrm>
        </p:grpSpPr>
        <p:sp>
          <p:nvSpPr>
            <p:cNvPr id="34823" name="Rectangle 7"/>
            <p:cNvSpPr>
              <a:spLocks noChangeArrowheads="1"/>
            </p:cNvSpPr>
            <p:nvPr/>
          </p:nvSpPr>
          <p:spPr bwMode="auto">
            <a:xfrm>
              <a:off x="360589" y="4113042"/>
              <a:ext cx="946090" cy="38406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instructor</a:t>
              </a:r>
            </a:p>
          </p:txBody>
        </p:sp>
        <p:sp>
          <p:nvSpPr>
            <p:cNvPr id="34824" name="Rectangle 8"/>
            <p:cNvSpPr>
              <a:spLocks noChangeArrowheads="1"/>
            </p:cNvSpPr>
            <p:nvPr/>
          </p:nvSpPr>
          <p:spPr bwMode="auto">
            <a:xfrm>
              <a:off x="2760737" y="4113042"/>
              <a:ext cx="811161" cy="38406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project</a:t>
              </a:r>
            </a:p>
          </p:txBody>
        </p:sp>
        <p:sp>
          <p:nvSpPr>
            <p:cNvPr id="34825" name="Rectangle 9"/>
            <p:cNvSpPr>
              <a:spLocks noChangeArrowheads="1"/>
            </p:cNvSpPr>
            <p:nvPr/>
          </p:nvSpPr>
          <p:spPr bwMode="auto">
            <a:xfrm>
              <a:off x="1616222" y="5693729"/>
              <a:ext cx="830211" cy="40628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student</a:t>
              </a:r>
            </a:p>
          </p:txBody>
        </p:sp>
        <p:sp>
          <p:nvSpPr>
            <p:cNvPr id="34826" name="AutoShape 10"/>
            <p:cNvSpPr>
              <a:spLocks noChangeArrowheads="1"/>
            </p:cNvSpPr>
            <p:nvPr/>
          </p:nvSpPr>
          <p:spPr bwMode="auto">
            <a:xfrm>
              <a:off x="1314616" y="4651047"/>
              <a:ext cx="628610" cy="706230"/>
            </a:xfrm>
            <a:prstGeom prst="diamond">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guide</a:t>
              </a:r>
            </a:p>
          </p:txBody>
        </p:sp>
        <p:sp>
          <p:nvSpPr>
            <p:cNvPr id="34827" name="Line 11"/>
            <p:cNvSpPr>
              <a:spLocks noChangeShapeType="1"/>
            </p:cNvSpPr>
            <p:nvPr/>
          </p:nvSpPr>
          <p:spPr bwMode="auto">
            <a:xfrm>
              <a:off x="1308266" y="4493930"/>
              <a:ext cx="242873" cy="24122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4828" name="Line 12"/>
            <p:cNvSpPr>
              <a:spLocks noChangeShapeType="1"/>
            </p:cNvSpPr>
            <p:nvPr/>
          </p:nvSpPr>
          <p:spPr bwMode="auto">
            <a:xfrm flipV="1">
              <a:off x="2540088" y="4497104"/>
              <a:ext cx="214299" cy="23805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4829" name="Line 13"/>
            <p:cNvSpPr>
              <a:spLocks noChangeShapeType="1"/>
            </p:cNvSpPr>
            <p:nvPr/>
          </p:nvSpPr>
          <p:spPr bwMode="auto">
            <a:xfrm flipH="1">
              <a:off x="1614635" y="5331885"/>
              <a:ext cx="15874" cy="36025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4830" name="AutoShape 10"/>
            <p:cNvSpPr>
              <a:spLocks noChangeArrowheads="1"/>
            </p:cNvSpPr>
            <p:nvPr/>
          </p:nvSpPr>
          <p:spPr bwMode="auto">
            <a:xfrm>
              <a:off x="2132127" y="4646286"/>
              <a:ext cx="634960" cy="706231"/>
            </a:xfrm>
            <a:prstGeom prst="diamond">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do2</a:t>
              </a:r>
            </a:p>
          </p:txBody>
        </p:sp>
        <p:sp>
          <p:nvSpPr>
            <p:cNvPr id="34831" name="Line 13"/>
            <p:cNvSpPr>
              <a:spLocks noChangeShapeType="1"/>
            </p:cNvSpPr>
            <p:nvPr/>
          </p:nvSpPr>
          <p:spPr bwMode="auto">
            <a:xfrm flipH="1">
              <a:off x="2441669" y="5358865"/>
              <a:ext cx="15874" cy="36025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4832" name="AutoShape 10"/>
            <p:cNvSpPr>
              <a:spLocks noChangeArrowheads="1"/>
            </p:cNvSpPr>
            <p:nvPr/>
          </p:nvSpPr>
          <p:spPr bwMode="auto">
            <a:xfrm>
              <a:off x="1673368" y="3982905"/>
              <a:ext cx="634960" cy="706231"/>
            </a:xfrm>
            <a:prstGeom prst="diamond">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800" b="0">
                  <a:latin typeface="Times New Roman" panose="02020603050405020304" pitchFamily="18" charset="0"/>
                  <a:ea typeface="黑体" panose="02010609060101010101" pitchFamily="49" charset="-122"/>
                </a:rPr>
                <a:t>do1</a:t>
              </a:r>
            </a:p>
          </p:txBody>
        </p:sp>
        <p:sp>
          <p:nvSpPr>
            <p:cNvPr id="34833" name="Line 12"/>
            <p:cNvSpPr>
              <a:spLocks noChangeShapeType="1"/>
            </p:cNvSpPr>
            <p:nvPr/>
          </p:nvSpPr>
          <p:spPr bwMode="auto">
            <a:xfrm flipV="1">
              <a:off x="2289279" y="4311422"/>
              <a:ext cx="469870" cy="158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4834" name="Line 12"/>
            <p:cNvSpPr>
              <a:spLocks noChangeShapeType="1"/>
            </p:cNvSpPr>
            <p:nvPr/>
          </p:nvSpPr>
          <p:spPr bwMode="auto">
            <a:xfrm>
              <a:off x="1281281" y="4338401"/>
              <a:ext cx="411136" cy="2063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animEffect transition="in" filter="blinds(horizontal)">
                                      <p:cBhvr>
                                        <p:cTn id="7" dur="500"/>
                                        <p:tgtEl>
                                          <p:spTgt spid="327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771">
                                            <p:txEl>
                                              <p:pRg st="2" end="2"/>
                                            </p:txEl>
                                          </p:spTgt>
                                        </p:tgtEl>
                                        <p:attrNameLst>
                                          <p:attrName>style.visibility</p:attrName>
                                        </p:attrNameLst>
                                      </p:cBhvr>
                                      <p:to>
                                        <p:strVal val="visible"/>
                                      </p:to>
                                    </p:set>
                                    <p:animEffect transition="in" filter="blinds(horizontal)">
                                      <p:cBhvr>
                                        <p:cTn id="10" dur="500"/>
                                        <p:tgtEl>
                                          <p:spTgt spid="3277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animEffect transition="in" filter="blinds(horizontal)">
                                      <p:cBhvr>
                                        <p:cTn id="13" dur="500"/>
                                        <p:tgtEl>
                                          <p:spTgt spid="32771">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2771">
                                            <p:txEl>
                                              <p:pRg st="6" end="6"/>
                                            </p:txEl>
                                          </p:spTgt>
                                        </p:tgtEl>
                                        <p:attrNameLst>
                                          <p:attrName>style.visibility</p:attrName>
                                        </p:attrNameLst>
                                      </p:cBhvr>
                                      <p:to>
                                        <p:strVal val="visible"/>
                                      </p:to>
                                    </p:set>
                                    <p:animEffect transition="in" filter="blinds(horizontal)">
                                      <p:cBhvr>
                                        <p:cTn id="16" dur="500"/>
                                        <p:tgtEl>
                                          <p:spTgt spid="32771">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2771">
                                            <p:txEl>
                                              <p:pRg st="7" end="7"/>
                                            </p:txEl>
                                          </p:spTgt>
                                        </p:tgtEl>
                                        <p:attrNameLst>
                                          <p:attrName>style.visibility</p:attrName>
                                        </p:attrNameLst>
                                      </p:cBhvr>
                                      <p:to>
                                        <p:strVal val="visible"/>
                                      </p:to>
                                    </p:set>
                                    <p:animEffect transition="in" filter="blinds(horizontal)">
                                      <p:cBhvr>
                                        <p:cTn id="19" dur="500"/>
                                        <p:tgtEl>
                                          <p:spTgt spid="32771">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2771">
                                            <p:txEl>
                                              <p:pRg st="8" end="8"/>
                                            </p:txEl>
                                          </p:spTgt>
                                        </p:tgtEl>
                                        <p:attrNameLst>
                                          <p:attrName>style.visibility</p:attrName>
                                        </p:attrNameLst>
                                      </p:cBhvr>
                                      <p:to>
                                        <p:strVal val="visible"/>
                                      </p:to>
                                    </p:set>
                                    <p:animEffect transition="in" filter="blinds(horizontal)">
                                      <p:cBhvr>
                                        <p:cTn id="22" dur="500"/>
                                        <p:tgtEl>
                                          <p:spTgt spid="32771">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2771">
                                            <p:txEl>
                                              <p:pRg st="9" end="9"/>
                                            </p:txEl>
                                          </p:spTgt>
                                        </p:tgtEl>
                                        <p:attrNameLst>
                                          <p:attrName>style.visibility</p:attrName>
                                        </p:attrNameLst>
                                      </p:cBhvr>
                                      <p:to>
                                        <p:strVal val="visible"/>
                                      </p:to>
                                    </p:set>
                                    <p:animEffect transition="in" filter="blinds(horizontal)">
                                      <p:cBhvr>
                                        <p:cTn id="25" dur="500"/>
                                        <p:tgtEl>
                                          <p:spTgt spid="32771">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2771">
                                            <p:txEl>
                                              <p:pRg st="11" end="11"/>
                                            </p:txEl>
                                          </p:spTgt>
                                        </p:tgtEl>
                                        <p:attrNameLst>
                                          <p:attrName>style.visibility</p:attrName>
                                        </p:attrNameLst>
                                      </p:cBhvr>
                                      <p:to>
                                        <p:strVal val="visible"/>
                                      </p:to>
                                    </p:set>
                                    <p:animEffect transition="in" filter="blinds(horizontal)">
                                      <p:cBhvr>
                                        <p:cTn id="28" dur="500"/>
                                        <p:tgtEl>
                                          <p:spTgt spid="327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2F3A7F5A-459D-4F11-A3A2-ADA2EDD77834}" type="slidenum">
              <a:rPr kumimoji="0" lang="zh-CN" altLang="en-US" sz="1400"/>
              <a:t>88</a:t>
            </a:fld>
            <a:endParaRPr kumimoji="0" lang="en-US" altLang="zh-CN" sz="1400">
              <a:ea typeface="黑体" panose="02010609060101010101" pitchFamily="49" charset="-122"/>
            </a:endParaRPr>
          </a:p>
        </p:txBody>
      </p:sp>
      <p:sp>
        <p:nvSpPr>
          <p:cNvPr id="35842" name="Rectangle 2"/>
          <p:cNvSpPr>
            <a:spLocks noGrp="1" noChangeArrowheads="1"/>
          </p:cNvSpPr>
          <p:nvPr>
            <p:ph type="title"/>
          </p:nvPr>
        </p:nvSpPr>
        <p:spPr>
          <a:xfrm>
            <a:off x="576263" y="115888"/>
            <a:ext cx="7772400" cy="506412"/>
          </a:xfrm>
        </p:spPr>
        <p:txBody>
          <a:bodyPr/>
          <a:lstStyle/>
          <a:p>
            <a:pPr algn="l"/>
            <a:r>
              <a:rPr kumimoji="0" lang="zh-CN" altLang="en-US" sz="2800" b="1">
                <a:latin typeface="黑体" panose="02010609060101010101" pitchFamily="49" charset="-122"/>
                <a:ea typeface="黑体" panose="02010609060101010101" pitchFamily="49" charset="-122"/>
              </a:rPr>
              <a:t>二 扩展</a:t>
            </a:r>
            <a:r>
              <a:rPr kumimoji="0" lang="en-US" altLang="zh-CN" sz="2800" b="1">
                <a:latin typeface="黑体" panose="02010609060101010101" pitchFamily="49" charset="-122"/>
                <a:ea typeface="黑体" panose="02010609060101010101" pitchFamily="49" charset="-122"/>
              </a:rPr>
              <a:t>E-R</a:t>
            </a:r>
            <a:r>
              <a:rPr kumimoji="0" lang="zh-CN" altLang="en-US" sz="2800" b="1">
                <a:latin typeface="黑体" panose="02010609060101010101" pitchFamily="49" charset="-122"/>
                <a:ea typeface="黑体" panose="02010609060101010101" pitchFamily="49" charset="-122"/>
              </a:rPr>
              <a:t>模型</a:t>
            </a:r>
          </a:p>
        </p:txBody>
      </p:sp>
      <p:sp>
        <p:nvSpPr>
          <p:cNvPr id="35843" name="Rectangle 5"/>
          <p:cNvSpPr>
            <a:spLocks noChangeArrowheads="1"/>
          </p:cNvSpPr>
          <p:nvPr/>
        </p:nvSpPr>
        <p:spPr bwMode="auto">
          <a:xfrm>
            <a:off x="623888" y="739775"/>
            <a:ext cx="4657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dirty="0">
                <a:solidFill>
                  <a:schemeClr val="tx2"/>
                </a:solidFill>
                <a:latin typeface="Tahoma" panose="020B0604030504040204" charset="0"/>
              </a:rPr>
              <a:t>2.1 </a:t>
            </a:r>
            <a:r>
              <a:rPr kumimoji="0" lang="zh-CN" altLang="en-US" sz="2400" dirty="0">
                <a:solidFill>
                  <a:schemeClr val="tx2"/>
                </a:solidFill>
                <a:latin typeface="Tahoma" panose="020B0604030504040204" charset="0"/>
              </a:rPr>
              <a:t>特化与概化</a:t>
            </a:r>
            <a:r>
              <a:rPr kumimoji="0" lang="en-US" altLang="zh-CN" sz="1800" dirty="0">
                <a:solidFill>
                  <a:srgbClr val="0000FF"/>
                </a:solidFill>
                <a:latin typeface="Tahoma" panose="020B0604030504040204" charset="0"/>
              </a:rPr>
              <a:t>(</a:t>
            </a:r>
            <a:r>
              <a:rPr kumimoji="0" lang="zh-CN" altLang="en-US" sz="1800" dirty="0">
                <a:solidFill>
                  <a:srgbClr val="0000FF"/>
                </a:solidFill>
                <a:latin typeface="Tahoma" panose="020B0604030504040204" charset="0"/>
              </a:rPr>
              <a:t>特殊化与一般化</a:t>
            </a:r>
            <a:r>
              <a:rPr kumimoji="0" lang="en-US" altLang="zh-CN" sz="1800" dirty="0">
                <a:solidFill>
                  <a:srgbClr val="0000FF"/>
                </a:solidFill>
                <a:latin typeface="Tahoma" panose="020B0604030504040204" charset="0"/>
              </a:rPr>
              <a:t>)</a:t>
            </a:r>
            <a:endParaRPr kumimoji="0" lang="en-US" altLang="zh-CN" sz="2400" dirty="0">
              <a:solidFill>
                <a:srgbClr val="0000FF"/>
              </a:solidFill>
              <a:latin typeface="Tahoma" panose="020B0604030504040204" charset="0"/>
            </a:endParaRPr>
          </a:p>
        </p:txBody>
      </p:sp>
      <p:pic>
        <p:nvPicPr>
          <p:cNvPr id="35844"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550" y="1316038"/>
            <a:ext cx="34607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AutoShape 7"/>
          <p:cNvSpPr>
            <a:spLocks noChangeArrowheads="1"/>
          </p:cNvSpPr>
          <p:nvPr/>
        </p:nvSpPr>
        <p:spPr bwMode="auto">
          <a:xfrm>
            <a:off x="269875" y="1568450"/>
            <a:ext cx="1925638" cy="725488"/>
          </a:xfrm>
          <a:prstGeom prst="cloudCallout">
            <a:avLst>
              <a:gd name="adj1" fmla="val -49694"/>
              <a:gd name="adj2" fmla="val 10329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charset="0"/>
              </a:rPr>
              <a:t>如何理解特化与概化？</a:t>
            </a:r>
          </a:p>
        </p:txBody>
      </p:sp>
      <p:sp>
        <p:nvSpPr>
          <p:cNvPr id="490504" name="Rectangle 8"/>
          <p:cNvSpPr>
            <a:spLocks noChangeArrowheads="1"/>
          </p:cNvSpPr>
          <p:nvPr/>
        </p:nvSpPr>
        <p:spPr bwMode="auto">
          <a:xfrm>
            <a:off x="2355850" y="1439863"/>
            <a:ext cx="43386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2A2A39"/>
                </a:solidFill>
              </a:rPr>
              <a:t>一个实体集</a:t>
            </a:r>
            <a:r>
              <a:rPr kumimoji="0" lang="en-US" altLang="zh-CN" sz="1800">
                <a:solidFill>
                  <a:srgbClr val="2A2A39"/>
                </a:solidFill>
              </a:rPr>
              <a:t>(</a:t>
            </a:r>
            <a:r>
              <a:rPr kumimoji="0" lang="zh-CN" altLang="en-US" sz="1800">
                <a:solidFill>
                  <a:srgbClr val="2A2A39"/>
                </a:solidFill>
              </a:rPr>
              <a:t>父</a:t>
            </a:r>
            <a:r>
              <a:rPr kumimoji="0" lang="en-US" altLang="zh-CN" sz="1800">
                <a:solidFill>
                  <a:srgbClr val="2A2A39"/>
                </a:solidFill>
              </a:rPr>
              <a:t>)</a:t>
            </a:r>
            <a:r>
              <a:rPr kumimoji="0" lang="zh-CN" altLang="en-US" sz="1800">
                <a:solidFill>
                  <a:srgbClr val="2A2A39"/>
                </a:solidFill>
              </a:rPr>
              <a:t>可能包含一个子实体集！</a:t>
            </a:r>
          </a:p>
          <a:p>
            <a:pPr>
              <a:spcBef>
                <a:spcPct val="0"/>
              </a:spcBef>
              <a:buFontTx/>
              <a:buNone/>
            </a:pPr>
            <a:r>
              <a:rPr kumimoji="0" lang="zh-CN" altLang="en-US" sz="1800">
                <a:solidFill>
                  <a:srgbClr val="2A2A39"/>
                </a:solidFill>
              </a:rPr>
              <a:t>子实体集具有</a:t>
            </a:r>
            <a:r>
              <a:rPr kumimoji="0" lang="en-US" altLang="zh-CN" sz="1800">
                <a:solidFill>
                  <a:srgbClr val="2A2A39"/>
                </a:solidFill>
              </a:rPr>
              <a:t>(</a:t>
            </a:r>
            <a:r>
              <a:rPr kumimoji="0" lang="zh-CN" altLang="en-US" sz="1800">
                <a:solidFill>
                  <a:srgbClr val="2A2A39"/>
                </a:solidFill>
              </a:rPr>
              <a:t>继承</a:t>
            </a:r>
            <a:r>
              <a:rPr kumimoji="0" lang="en-US" altLang="zh-CN" sz="1800">
                <a:solidFill>
                  <a:srgbClr val="2A2A39"/>
                </a:solidFill>
              </a:rPr>
              <a:t>)</a:t>
            </a:r>
            <a:r>
              <a:rPr kumimoji="0" lang="zh-CN" altLang="en-US" sz="1800">
                <a:solidFill>
                  <a:srgbClr val="2A2A39"/>
                </a:solidFill>
              </a:rPr>
              <a:t>父实体集的属性，</a:t>
            </a:r>
          </a:p>
          <a:p>
            <a:pPr>
              <a:spcBef>
                <a:spcPct val="0"/>
              </a:spcBef>
              <a:buFontTx/>
              <a:buNone/>
            </a:pPr>
            <a:r>
              <a:rPr kumimoji="0" lang="zh-CN" altLang="en-US" sz="1800">
                <a:solidFill>
                  <a:srgbClr val="2A2A39"/>
                </a:solidFill>
              </a:rPr>
              <a:t>还可能具有其它一些独特属性。</a:t>
            </a:r>
          </a:p>
          <a:p>
            <a:pPr>
              <a:spcBef>
                <a:spcPct val="0"/>
              </a:spcBef>
              <a:buFontTx/>
              <a:buNone/>
            </a:pPr>
            <a:r>
              <a:rPr kumimoji="0" lang="zh-CN" altLang="en-US" sz="1800">
                <a:solidFill>
                  <a:srgbClr val="2A2A39"/>
                </a:solidFill>
              </a:rPr>
              <a:t>特化与概化专门用于描述这种现象！</a:t>
            </a:r>
          </a:p>
        </p:txBody>
      </p:sp>
      <p:sp>
        <p:nvSpPr>
          <p:cNvPr id="490505" name="Rectangle 9"/>
          <p:cNvSpPr>
            <a:spLocks noChangeArrowheads="1"/>
          </p:cNvSpPr>
          <p:nvPr/>
        </p:nvSpPr>
        <p:spPr bwMode="auto">
          <a:xfrm>
            <a:off x="2446338" y="2674938"/>
            <a:ext cx="2954337" cy="646112"/>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0066FF"/>
                </a:solidFill>
              </a:rPr>
              <a:t>特化：自顶向下的设计过程</a:t>
            </a:r>
            <a:endParaRPr kumimoji="0" lang="en-US" altLang="zh-CN" sz="1800">
              <a:solidFill>
                <a:srgbClr val="0066FF"/>
              </a:solidFill>
            </a:endParaRPr>
          </a:p>
          <a:p>
            <a:pPr>
              <a:spcBef>
                <a:spcPct val="0"/>
              </a:spcBef>
              <a:buFontTx/>
              <a:buNone/>
            </a:pPr>
            <a:r>
              <a:rPr kumimoji="0" lang="zh-CN" altLang="en-US" sz="1800">
                <a:solidFill>
                  <a:srgbClr val="0066FF"/>
                </a:solidFill>
              </a:rPr>
              <a:t>概化：自底向上的设计过程</a:t>
            </a:r>
            <a:endParaRPr kumimoji="0" lang="en-US" altLang="zh-CN" sz="1800">
              <a:solidFill>
                <a:srgbClr val="0066FF"/>
              </a:solidFill>
            </a:endParaRPr>
          </a:p>
        </p:txBody>
      </p:sp>
      <p:sp>
        <p:nvSpPr>
          <p:cNvPr id="490506" name="Rectangle 10"/>
          <p:cNvSpPr>
            <a:spLocks noChangeArrowheads="1"/>
          </p:cNvSpPr>
          <p:nvPr/>
        </p:nvSpPr>
        <p:spPr bwMode="auto">
          <a:xfrm>
            <a:off x="2227263" y="3370263"/>
            <a:ext cx="2335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800">
                <a:solidFill>
                  <a:srgbClr val="800000"/>
                </a:solidFill>
              </a:rPr>
              <a:t>由下向上的箭头连线</a:t>
            </a:r>
          </a:p>
          <a:p>
            <a:pPr algn="r">
              <a:spcBef>
                <a:spcPct val="0"/>
              </a:spcBef>
              <a:buFontTx/>
              <a:buNone/>
            </a:pPr>
            <a:r>
              <a:rPr kumimoji="0" lang="zh-CN" altLang="en-US" sz="1800">
                <a:solidFill>
                  <a:srgbClr val="800000"/>
                </a:solidFill>
              </a:rPr>
              <a:t>为一种‘</a:t>
            </a:r>
            <a:r>
              <a:rPr kumimoji="0" lang="en-US" altLang="zh-CN" sz="1800">
                <a:solidFill>
                  <a:srgbClr val="800000"/>
                </a:solidFill>
              </a:rPr>
              <a:t>is a’</a:t>
            </a:r>
            <a:r>
              <a:rPr kumimoji="0" lang="zh-CN" altLang="en-US" sz="1800">
                <a:solidFill>
                  <a:srgbClr val="800000"/>
                </a:solidFill>
              </a:rPr>
              <a:t>联系</a:t>
            </a:r>
          </a:p>
        </p:txBody>
      </p:sp>
      <p:sp>
        <p:nvSpPr>
          <p:cNvPr id="490509" name="Rectangle 13"/>
          <p:cNvSpPr>
            <a:spLocks noChangeArrowheads="1"/>
          </p:cNvSpPr>
          <p:nvPr/>
        </p:nvSpPr>
        <p:spPr bwMode="auto">
          <a:xfrm>
            <a:off x="7104063" y="3724275"/>
            <a:ext cx="1890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200">
                <a:solidFill>
                  <a:schemeClr val="tx2"/>
                </a:solidFill>
              </a:rPr>
              <a:t>单箭头</a:t>
            </a:r>
            <a:r>
              <a:rPr kumimoji="0" lang="en-US" altLang="zh-CN" sz="1200">
                <a:solidFill>
                  <a:schemeClr val="tx2"/>
                </a:solidFill>
              </a:rPr>
              <a:t>--</a:t>
            </a:r>
            <a:r>
              <a:rPr kumimoji="0" lang="zh-CN" altLang="en-US" sz="1200">
                <a:solidFill>
                  <a:schemeClr val="tx2"/>
                </a:solidFill>
              </a:rPr>
              <a:t>表示不相交特化</a:t>
            </a:r>
          </a:p>
        </p:txBody>
      </p:sp>
      <p:sp>
        <p:nvSpPr>
          <p:cNvPr id="490510" name="Rectangle 14"/>
          <p:cNvSpPr>
            <a:spLocks noChangeArrowheads="1"/>
          </p:cNvSpPr>
          <p:nvPr/>
        </p:nvSpPr>
        <p:spPr bwMode="auto">
          <a:xfrm>
            <a:off x="7140575" y="2417763"/>
            <a:ext cx="1736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200">
                <a:solidFill>
                  <a:schemeClr val="tx2"/>
                </a:solidFill>
              </a:rPr>
              <a:t>双箭头</a:t>
            </a:r>
            <a:r>
              <a:rPr kumimoji="0" lang="en-US" altLang="zh-CN" sz="1200">
                <a:solidFill>
                  <a:schemeClr val="tx2"/>
                </a:solidFill>
              </a:rPr>
              <a:t>--</a:t>
            </a:r>
            <a:r>
              <a:rPr kumimoji="0" lang="zh-CN" altLang="en-US" sz="1200">
                <a:solidFill>
                  <a:schemeClr val="tx2"/>
                </a:solidFill>
              </a:rPr>
              <a:t>表示重叠特化</a:t>
            </a:r>
          </a:p>
        </p:txBody>
      </p:sp>
      <p:sp>
        <p:nvSpPr>
          <p:cNvPr id="32780" name="Rectangle 15"/>
          <p:cNvSpPr>
            <a:spLocks noChangeArrowheads="1"/>
          </p:cNvSpPr>
          <p:nvPr/>
        </p:nvSpPr>
        <p:spPr bwMode="auto">
          <a:xfrm>
            <a:off x="280988" y="5835650"/>
            <a:ext cx="3517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000"/>
              <a:t>(</a:t>
            </a:r>
            <a:r>
              <a:rPr kumimoji="0" lang="zh-CN" altLang="en-US" sz="2000"/>
              <a:t>特殊化与一般化的</a:t>
            </a:r>
            <a:r>
              <a:rPr kumimoji="0" lang="zh-CN" altLang="en-US" sz="2000">
                <a:hlinkClick r:id="rId3" action="ppaction://hlinksldjump"/>
              </a:rPr>
              <a:t>其它示例</a:t>
            </a:r>
            <a:r>
              <a:rPr kumimoji="0" lang="en-US" altLang="zh-CN" sz="2000"/>
              <a:t>)</a:t>
            </a:r>
            <a:endParaRPr kumimoji="0" lang="zh-CN" altLang="en-US" sz="2000"/>
          </a:p>
        </p:txBody>
      </p:sp>
      <p:sp>
        <p:nvSpPr>
          <p:cNvPr id="32783" name="Rectangle 18"/>
          <p:cNvSpPr>
            <a:spLocks noChangeArrowheads="1"/>
          </p:cNvSpPr>
          <p:nvPr/>
        </p:nvSpPr>
        <p:spPr bwMode="auto">
          <a:xfrm>
            <a:off x="3900488" y="4818063"/>
            <a:ext cx="4865687" cy="1508125"/>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0000FF"/>
                </a:solidFill>
              </a:rPr>
              <a:t>如何表示？</a:t>
            </a:r>
            <a:endParaRPr kumimoji="0" lang="en-US" altLang="zh-CN" sz="2000">
              <a:solidFill>
                <a:srgbClr val="0000FF"/>
              </a:solidFill>
            </a:endParaRPr>
          </a:p>
          <a:p>
            <a:pPr>
              <a:spcBef>
                <a:spcPct val="0"/>
              </a:spcBef>
            </a:pPr>
            <a:r>
              <a:rPr kumimoji="0" lang="zh-CN" altLang="en-US" sz="1800">
                <a:solidFill>
                  <a:srgbClr val="2A2A39"/>
                </a:solidFill>
              </a:rPr>
              <a:t>部分概化：允许父实体不属于任何子实体集</a:t>
            </a:r>
          </a:p>
          <a:p>
            <a:pPr>
              <a:spcBef>
                <a:spcPct val="0"/>
              </a:spcBef>
              <a:buFontTx/>
              <a:buNone/>
            </a:pPr>
            <a:r>
              <a:rPr kumimoji="0" lang="en-US" altLang="zh-CN" sz="1800">
                <a:solidFill>
                  <a:srgbClr val="2A2A39"/>
                </a:solidFill>
              </a:rPr>
              <a:t>              (</a:t>
            </a:r>
            <a:r>
              <a:rPr kumimoji="0" lang="zh-CN" altLang="en-US" sz="1800">
                <a:solidFill>
                  <a:srgbClr val="800000"/>
                </a:solidFill>
              </a:rPr>
              <a:t>缺省表示</a:t>
            </a:r>
            <a:r>
              <a:rPr kumimoji="0" lang="en-US" altLang="zh-CN" sz="1800">
                <a:solidFill>
                  <a:srgbClr val="2A2A39"/>
                </a:solidFill>
              </a:rPr>
              <a:t>)</a:t>
            </a:r>
          </a:p>
          <a:p>
            <a:pPr>
              <a:spcBef>
                <a:spcPct val="0"/>
              </a:spcBef>
            </a:pPr>
            <a:r>
              <a:rPr kumimoji="0" lang="zh-CN" altLang="en-US" sz="1800">
                <a:solidFill>
                  <a:srgbClr val="2A2A39"/>
                </a:solidFill>
              </a:rPr>
              <a:t>全部概化：每个父实体必属于某一子实体集</a:t>
            </a:r>
          </a:p>
          <a:p>
            <a:pPr>
              <a:spcBef>
                <a:spcPct val="0"/>
              </a:spcBef>
              <a:buFontTx/>
              <a:buNone/>
            </a:pPr>
            <a:r>
              <a:rPr kumimoji="0" lang="en-US" altLang="zh-CN" sz="1800">
                <a:solidFill>
                  <a:srgbClr val="2A2A39"/>
                </a:solidFill>
              </a:rPr>
              <a:t>           (</a:t>
            </a:r>
            <a:r>
              <a:rPr kumimoji="0" lang="zh-CN" altLang="en-US" sz="1800">
                <a:solidFill>
                  <a:srgbClr val="800000"/>
                </a:solidFill>
              </a:rPr>
              <a:t>采用标识</a:t>
            </a:r>
            <a:r>
              <a:rPr kumimoji="0" lang="en-US" altLang="zh-CN" sz="1800">
                <a:solidFill>
                  <a:srgbClr val="800000"/>
                </a:solidFill>
              </a:rPr>
              <a:t>total</a:t>
            </a:r>
            <a:r>
              <a:rPr kumimoji="0" lang="en-US" altLang="zh-CN" sz="1800">
                <a:solidFill>
                  <a:srgbClr val="2A2A39"/>
                </a:solidFill>
              </a:rPr>
              <a:t>)</a:t>
            </a:r>
          </a:p>
        </p:txBody>
      </p:sp>
      <p:sp>
        <p:nvSpPr>
          <p:cNvPr id="32785" name="Rectangle 19"/>
          <p:cNvSpPr>
            <a:spLocks noChangeArrowheads="1"/>
          </p:cNvSpPr>
          <p:nvPr/>
        </p:nvSpPr>
        <p:spPr bwMode="auto">
          <a:xfrm>
            <a:off x="5383213" y="3698875"/>
            <a:ext cx="528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1400">
                <a:solidFill>
                  <a:srgbClr val="800000"/>
                </a:solidFill>
                <a:latin typeface="Times New Roman" panose="02020603050405020304" pitchFamily="18" charset="0"/>
                <a:ea typeface="黑体" panose="02010609060101010101" pitchFamily="49" charset="-122"/>
              </a:rPr>
              <a:t>total</a:t>
            </a:r>
            <a:endParaRPr kumimoji="0" lang="zh-CN" altLang="en-US" sz="1400">
              <a:solidFill>
                <a:srgbClr val="800000"/>
              </a:solidFill>
              <a:latin typeface="Times New Roman" panose="02020603050405020304" pitchFamily="18" charset="0"/>
              <a:ea typeface="黑体" panose="02010609060101010101" pitchFamily="49" charset="-122"/>
            </a:endParaRPr>
          </a:p>
        </p:txBody>
      </p:sp>
      <p:sp>
        <p:nvSpPr>
          <p:cNvPr id="35854" name="Rectangle 84"/>
          <p:cNvSpPr>
            <a:spLocks noChangeArrowheads="1"/>
          </p:cNvSpPr>
          <p:nvPr/>
        </p:nvSpPr>
        <p:spPr bwMode="auto">
          <a:xfrm>
            <a:off x="7962900" y="1343025"/>
            <a:ext cx="76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800">
                <a:solidFill>
                  <a:srgbClr val="2A2A39"/>
                </a:solidFill>
                <a:latin typeface="Tahoma" panose="020B0604030504040204" charset="0"/>
              </a:rPr>
              <a:t>案例</a:t>
            </a:r>
            <a:r>
              <a:rPr kumimoji="0" lang="zh-CN" altLang="zh-CN" sz="1800">
                <a:solidFill>
                  <a:srgbClr val="2A2A39"/>
                </a:solidFill>
                <a:latin typeface="Tahoma" panose="020B0604030504040204" charset="0"/>
              </a:rPr>
              <a:t>9</a:t>
            </a:r>
            <a:endParaRPr kumimoji="0" lang="zh-CN" altLang="en-US" sz="1800">
              <a:solidFill>
                <a:srgbClr val="2A2A39"/>
              </a:solidFill>
              <a:latin typeface="Tahoma" panose="020B0604030504040204" charset="0"/>
            </a:endParaRPr>
          </a:p>
        </p:txBody>
      </p:sp>
      <p:sp>
        <p:nvSpPr>
          <p:cNvPr id="35855" name="矩形 2"/>
          <p:cNvSpPr>
            <a:spLocks noChangeArrowheads="1"/>
          </p:cNvSpPr>
          <p:nvPr/>
        </p:nvSpPr>
        <p:spPr bwMode="auto">
          <a:xfrm>
            <a:off x="195263" y="4248150"/>
            <a:ext cx="4176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2000">
                <a:solidFill>
                  <a:srgbClr val="0000FF"/>
                </a:solidFill>
                <a:latin typeface="Tahoma" panose="020B0604030504040204" charset="0"/>
              </a:rPr>
              <a:t>如何表示同级子实体集间是否相交</a:t>
            </a:r>
            <a:r>
              <a:rPr kumimoji="0" lang="en-US" altLang="zh-CN" sz="2000">
                <a:solidFill>
                  <a:srgbClr val="0000FF"/>
                </a:solidFill>
                <a:latin typeface="Tahoma" panose="020B0604030504040204" charset="0"/>
              </a:rPr>
              <a:t>?</a:t>
            </a:r>
            <a:endParaRPr kumimoji="0" lang="zh-CN" altLang="en-US" sz="2000">
              <a:solidFill>
                <a:srgbClr val="0000FF"/>
              </a:solidFill>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0505"/>
                                        </p:tgtEl>
                                        <p:attrNameLst>
                                          <p:attrName>style.visibility</p:attrName>
                                        </p:attrNameLst>
                                      </p:cBhvr>
                                      <p:to>
                                        <p:strVal val="visible"/>
                                      </p:to>
                                    </p:set>
                                    <p:anim calcmode="lin" valueType="num">
                                      <p:cBhvr additive="base">
                                        <p:cTn id="7" dur="500" fill="hold"/>
                                        <p:tgtEl>
                                          <p:spTgt spid="490505"/>
                                        </p:tgtEl>
                                        <p:attrNameLst>
                                          <p:attrName>ppt_x</p:attrName>
                                        </p:attrNameLst>
                                      </p:cBhvr>
                                      <p:tavLst>
                                        <p:tav tm="0">
                                          <p:val>
                                            <p:strVal val="#ppt_x"/>
                                          </p:val>
                                        </p:tav>
                                        <p:tav tm="100000">
                                          <p:val>
                                            <p:strVal val="#ppt_x"/>
                                          </p:val>
                                        </p:tav>
                                      </p:tavLst>
                                    </p:anim>
                                    <p:anim calcmode="lin" valueType="num">
                                      <p:cBhvr additive="base">
                                        <p:cTn id="8" dur="500" fill="hold"/>
                                        <p:tgtEl>
                                          <p:spTgt spid="49050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0504"/>
                                        </p:tgtEl>
                                        <p:attrNameLst>
                                          <p:attrName>style.visibility</p:attrName>
                                        </p:attrNameLst>
                                      </p:cBhvr>
                                      <p:to>
                                        <p:strVal val="visible"/>
                                      </p:to>
                                    </p:set>
                                    <p:anim calcmode="lin" valueType="num">
                                      <p:cBhvr additive="base">
                                        <p:cTn id="11" dur="500" fill="hold"/>
                                        <p:tgtEl>
                                          <p:spTgt spid="490504"/>
                                        </p:tgtEl>
                                        <p:attrNameLst>
                                          <p:attrName>ppt_x</p:attrName>
                                        </p:attrNameLst>
                                      </p:cBhvr>
                                      <p:tavLst>
                                        <p:tav tm="0">
                                          <p:val>
                                            <p:strVal val="#ppt_x"/>
                                          </p:val>
                                        </p:tav>
                                        <p:tav tm="100000">
                                          <p:val>
                                            <p:strVal val="#ppt_x"/>
                                          </p:val>
                                        </p:tav>
                                      </p:tavLst>
                                    </p:anim>
                                    <p:anim calcmode="lin" valueType="num">
                                      <p:cBhvr additive="base">
                                        <p:cTn id="12" dur="500" fill="hold"/>
                                        <p:tgtEl>
                                          <p:spTgt spid="49050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90506"/>
                                        </p:tgtEl>
                                        <p:attrNameLst>
                                          <p:attrName>style.visibility</p:attrName>
                                        </p:attrNameLst>
                                      </p:cBhvr>
                                      <p:to>
                                        <p:strVal val="visible"/>
                                      </p:to>
                                    </p:set>
                                    <p:anim calcmode="lin" valueType="num">
                                      <p:cBhvr additive="base">
                                        <p:cTn id="15" dur="500" fill="hold"/>
                                        <p:tgtEl>
                                          <p:spTgt spid="490506"/>
                                        </p:tgtEl>
                                        <p:attrNameLst>
                                          <p:attrName>ppt_x</p:attrName>
                                        </p:attrNameLst>
                                      </p:cBhvr>
                                      <p:tavLst>
                                        <p:tav tm="0">
                                          <p:val>
                                            <p:strVal val="#ppt_x"/>
                                          </p:val>
                                        </p:tav>
                                        <p:tav tm="100000">
                                          <p:val>
                                            <p:strVal val="#ppt_x"/>
                                          </p:val>
                                        </p:tav>
                                      </p:tavLst>
                                    </p:anim>
                                    <p:anim calcmode="lin" valueType="num">
                                      <p:cBhvr additive="base">
                                        <p:cTn id="16" dur="500" fill="hold"/>
                                        <p:tgtEl>
                                          <p:spTgt spid="49050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90510"/>
                                        </p:tgtEl>
                                        <p:attrNameLst>
                                          <p:attrName>style.visibility</p:attrName>
                                        </p:attrNameLst>
                                      </p:cBhvr>
                                      <p:to>
                                        <p:strVal val="visible"/>
                                      </p:to>
                                    </p:set>
                                    <p:anim calcmode="lin" valueType="num">
                                      <p:cBhvr additive="base">
                                        <p:cTn id="21" dur="500" fill="hold"/>
                                        <p:tgtEl>
                                          <p:spTgt spid="490510"/>
                                        </p:tgtEl>
                                        <p:attrNameLst>
                                          <p:attrName>ppt_x</p:attrName>
                                        </p:attrNameLst>
                                      </p:cBhvr>
                                      <p:tavLst>
                                        <p:tav tm="0">
                                          <p:val>
                                            <p:strVal val="#ppt_x"/>
                                          </p:val>
                                        </p:tav>
                                        <p:tav tm="100000">
                                          <p:val>
                                            <p:strVal val="#ppt_x"/>
                                          </p:val>
                                        </p:tav>
                                      </p:tavLst>
                                    </p:anim>
                                    <p:anim calcmode="lin" valueType="num">
                                      <p:cBhvr additive="base">
                                        <p:cTn id="22" dur="500" fill="hold"/>
                                        <p:tgtEl>
                                          <p:spTgt spid="4905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90509"/>
                                        </p:tgtEl>
                                        <p:attrNameLst>
                                          <p:attrName>style.visibility</p:attrName>
                                        </p:attrNameLst>
                                      </p:cBhvr>
                                      <p:to>
                                        <p:strVal val="visible"/>
                                      </p:to>
                                    </p:set>
                                    <p:anim calcmode="lin" valueType="num">
                                      <p:cBhvr additive="base">
                                        <p:cTn id="25" dur="500" fill="hold"/>
                                        <p:tgtEl>
                                          <p:spTgt spid="490509"/>
                                        </p:tgtEl>
                                        <p:attrNameLst>
                                          <p:attrName>ppt_x</p:attrName>
                                        </p:attrNameLst>
                                      </p:cBhvr>
                                      <p:tavLst>
                                        <p:tav tm="0">
                                          <p:val>
                                            <p:strVal val="#ppt_x"/>
                                          </p:val>
                                        </p:tav>
                                        <p:tav tm="100000">
                                          <p:val>
                                            <p:strVal val="#ppt_x"/>
                                          </p:val>
                                        </p:tav>
                                      </p:tavLst>
                                    </p:anim>
                                    <p:anim calcmode="lin" valueType="num">
                                      <p:cBhvr additive="base">
                                        <p:cTn id="26" dur="500" fill="hold"/>
                                        <p:tgtEl>
                                          <p:spTgt spid="49050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2783">
                                            <p:txEl>
                                              <p:pRg st="2" end="2"/>
                                            </p:txEl>
                                          </p:spTgt>
                                        </p:tgtEl>
                                        <p:attrNameLst>
                                          <p:attrName>style.visibility</p:attrName>
                                        </p:attrNameLst>
                                      </p:cBhvr>
                                      <p:to>
                                        <p:strVal val="visible"/>
                                      </p:to>
                                    </p:set>
                                    <p:animEffect transition="in" filter="blinds(horizontal)">
                                      <p:cBhvr>
                                        <p:cTn id="31" dur="500"/>
                                        <p:tgtEl>
                                          <p:spTgt spid="32783">
                                            <p:txEl>
                                              <p:pRg st="2" end="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2783">
                                            <p:txEl>
                                              <p:pRg st="4" end="4"/>
                                            </p:txEl>
                                          </p:spTgt>
                                        </p:tgtEl>
                                        <p:attrNameLst>
                                          <p:attrName>style.visibility</p:attrName>
                                        </p:attrNameLst>
                                      </p:cBhvr>
                                      <p:to>
                                        <p:strVal val="visible"/>
                                      </p:to>
                                    </p:set>
                                    <p:animEffect transition="in" filter="blinds(horizontal)">
                                      <p:cBhvr>
                                        <p:cTn id="34" dur="500"/>
                                        <p:tgtEl>
                                          <p:spTgt spid="32783">
                                            <p:txEl>
                                              <p:pRg st="4" end="4"/>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2785"/>
                                        </p:tgtEl>
                                        <p:attrNameLst>
                                          <p:attrName>style.visibility</p:attrName>
                                        </p:attrNameLst>
                                      </p:cBhvr>
                                      <p:to>
                                        <p:strVal val="visible"/>
                                      </p:to>
                                    </p:set>
                                    <p:animEffect transition="in" filter="blinds(horizontal)">
                                      <p:cBhvr>
                                        <p:cTn id="37" dur="500"/>
                                        <p:tgtEl>
                                          <p:spTgt spid="3278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780"/>
                                        </p:tgtEl>
                                        <p:attrNameLst>
                                          <p:attrName>style.visibility</p:attrName>
                                        </p:attrNameLst>
                                      </p:cBhvr>
                                      <p:to>
                                        <p:strVal val="visible"/>
                                      </p:to>
                                    </p:set>
                                    <p:animEffect transition="in" filter="blinds(horizontal)">
                                      <p:cBhvr>
                                        <p:cTn id="42" dur="500"/>
                                        <p:tgtEl>
                                          <p:spTgt spid="32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04" grpId="0"/>
      <p:bldP spid="490505" grpId="0" animBg="1"/>
      <p:bldP spid="490506" grpId="0"/>
      <p:bldP spid="490509" grpId="0"/>
      <p:bldP spid="490510" grpId="0"/>
      <p:bldP spid="32780" grpId="0"/>
      <p:bldP spid="3278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D6CD0E3-6608-4B0E-954A-38F250F84C04}" type="slidenum">
              <a:rPr kumimoji="0" lang="zh-CN" altLang="en-US" sz="1400"/>
              <a:t>89</a:t>
            </a:fld>
            <a:endParaRPr kumimoji="0" lang="en-US" altLang="zh-CN" sz="1400">
              <a:ea typeface="黑体" panose="02010609060101010101" pitchFamily="49" charset="-122"/>
            </a:endParaRPr>
          </a:p>
        </p:txBody>
      </p:sp>
      <p:sp>
        <p:nvSpPr>
          <p:cNvPr id="36866" name="Rectangle 9"/>
          <p:cNvSpPr>
            <a:spLocks noChangeArrowheads="1"/>
          </p:cNvSpPr>
          <p:nvPr/>
        </p:nvSpPr>
        <p:spPr bwMode="auto">
          <a:xfrm>
            <a:off x="1144588" y="15875"/>
            <a:ext cx="77724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2000">
                <a:solidFill>
                  <a:srgbClr val="428E5B"/>
                </a:solidFill>
                <a:latin typeface="Tahoma" panose="020B0604030504040204" charset="0"/>
              </a:rPr>
              <a:t>2.1 </a:t>
            </a:r>
            <a:r>
              <a:rPr kumimoji="0" lang="zh-CN" altLang="en-US" sz="2000">
                <a:solidFill>
                  <a:srgbClr val="428E5B"/>
                </a:solidFill>
                <a:latin typeface="Tahoma" panose="020B0604030504040204" charset="0"/>
              </a:rPr>
              <a:t>特化与概化</a:t>
            </a:r>
            <a:endParaRPr kumimoji="0" lang="zh-CN" altLang="en-US" sz="2000">
              <a:solidFill>
                <a:srgbClr val="428E5B"/>
              </a:solidFill>
              <a:latin typeface="黑体" panose="02010609060101010101" pitchFamily="49" charset="-122"/>
              <a:ea typeface="黑体" panose="02010609060101010101" pitchFamily="49" charset="-122"/>
            </a:endParaRPr>
          </a:p>
        </p:txBody>
      </p:sp>
      <p:sp>
        <p:nvSpPr>
          <p:cNvPr id="36867" name="Rectangle 10"/>
          <p:cNvSpPr>
            <a:spLocks noChangeArrowheads="1"/>
          </p:cNvSpPr>
          <p:nvPr/>
        </p:nvSpPr>
        <p:spPr bwMode="auto">
          <a:xfrm>
            <a:off x="3286125" y="6176963"/>
            <a:ext cx="190658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endParaRPr kumimoji="0" lang="zh-CN" altLang="en-US" sz="2000">
              <a:solidFill>
                <a:srgbClr val="0066FF"/>
              </a:solidFill>
              <a:latin typeface="黑体" panose="02010609060101010101" pitchFamily="49" charset="-122"/>
              <a:ea typeface="黑体" panose="02010609060101010101" pitchFamily="49" charset="-122"/>
            </a:endParaRPr>
          </a:p>
        </p:txBody>
      </p:sp>
      <p:sp>
        <p:nvSpPr>
          <p:cNvPr id="36868" name="Rectangle 11"/>
          <p:cNvSpPr>
            <a:spLocks noChangeArrowheads="1"/>
          </p:cNvSpPr>
          <p:nvPr/>
        </p:nvSpPr>
        <p:spPr bwMode="auto">
          <a:xfrm>
            <a:off x="7177088" y="6046788"/>
            <a:ext cx="96678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endParaRPr kumimoji="0" lang="zh-CN" altLang="en-US" sz="2000">
              <a:solidFill>
                <a:srgbClr val="0066FF"/>
              </a:solidFill>
              <a:latin typeface="黑体" panose="02010609060101010101" pitchFamily="49" charset="-122"/>
              <a:ea typeface="黑体" panose="02010609060101010101" pitchFamily="49" charset="-122"/>
            </a:endParaRPr>
          </a:p>
        </p:txBody>
      </p:sp>
      <p:sp>
        <p:nvSpPr>
          <p:cNvPr id="36869" name="Rectangle 14"/>
          <p:cNvSpPr>
            <a:spLocks noGrp="1" noChangeArrowheads="1"/>
          </p:cNvSpPr>
          <p:nvPr>
            <p:ph type="title"/>
          </p:nvPr>
        </p:nvSpPr>
        <p:spPr>
          <a:xfrm>
            <a:off x="3549650" y="546100"/>
            <a:ext cx="4856163" cy="1143000"/>
          </a:xfrm>
        </p:spPr>
        <p:txBody>
          <a:bodyPr/>
          <a:lstStyle/>
          <a:p>
            <a:r>
              <a:rPr kumimoji="0" lang="zh-CN" altLang="en-US" sz="2000" b="1">
                <a:latin typeface="黑体" panose="02010609060101010101" pitchFamily="49" charset="-122"/>
                <a:ea typeface="黑体" panose="02010609060101010101" pitchFamily="49" charset="-122"/>
              </a:rPr>
              <a:t>相交与不相交特化的另一示例</a:t>
            </a:r>
          </a:p>
        </p:txBody>
      </p:sp>
      <p:grpSp>
        <p:nvGrpSpPr>
          <p:cNvPr id="36870" name="组 1"/>
          <p:cNvGrpSpPr/>
          <p:nvPr/>
        </p:nvGrpSpPr>
        <p:grpSpPr bwMode="auto">
          <a:xfrm>
            <a:off x="1570038" y="800100"/>
            <a:ext cx="7073900" cy="5624513"/>
            <a:chOff x="708025" y="800100"/>
            <a:chExt cx="7073900" cy="5624513"/>
          </a:xfrm>
        </p:grpSpPr>
        <p:grpSp>
          <p:nvGrpSpPr>
            <p:cNvPr id="36878" name="Group 13"/>
            <p:cNvGrpSpPr/>
            <p:nvPr/>
          </p:nvGrpSpPr>
          <p:grpSpPr bwMode="auto">
            <a:xfrm>
              <a:off x="708025" y="800100"/>
              <a:ext cx="7073900" cy="5624513"/>
              <a:chOff x="446" y="504"/>
              <a:chExt cx="4456" cy="3543"/>
            </a:xfrm>
          </p:grpSpPr>
          <p:pic>
            <p:nvPicPr>
              <p:cNvPr id="368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 y="504"/>
                <a:ext cx="4456" cy="354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6881" name="Rectangle 12"/>
              <p:cNvSpPr>
                <a:spLocks noChangeArrowheads="1"/>
              </p:cNvSpPr>
              <p:nvPr/>
            </p:nvSpPr>
            <p:spPr bwMode="auto">
              <a:xfrm>
                <a:off x="2054" y="3840"/>
                <a:ext cx="1233" cy="20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endParaRPr kumimoji="0" lang="zh-CN" altLang="en-US" sz="2000">
                  <a:solidFill>
                    <a:srgbClr val="0066FF"/>
                  </a:solidFill>
                  <a:latin typeface="黑体" panose="02010609060101010101" pitchFamily="49" charset="-122"/>
                  <a:ea typeface="黑体" panose="02010609060101010101" pitchFamily="49" charset="-122"/>
                </a:endParaRPr>
              </a:p>
            </p:txBody>
          </p:sp>
        </p:grpSp>
        <p:sp>
          <p:nvSpPr>
            <p:cNvPr id="36879" name="Rectangle 84"/>
            <p:cNvSpPr>
              <a:spLocks noChangeArrowheads="1"/>
            </p:cNvSpPr>
            <p:nvPr/>
          </p:nvSpPr>
          <p:spPr bwMode="auto">
            <a:xfrm>
              <a:off x="6509837" y="1390206"/>
              <a:ext cx="116046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800">
                <a:solidFill>
                  <a:srgbClr val="2A2A39"/>
                </a:solidFill>
                <a:latin typeface="黑体" panose="02010609060101010101" pitchFamily="49" charset="-122"/>
                <a:ea typeface="黑体" panose="02010609060101010101" pitchFamily="49" charset="-122"/>
              </a:endParaRPr>
            </a:p>
          </p:txBody>
        </p:sp>
      </p:grpSp>
      <p:sp>
        <p:nvSpPr>
          <p:cNvPr id="2" name="文本框 1"/>
          <p:cNvSpPr txBox="1"/>
          <p:nvPr/>
        </p:nvSpPr>
        <p:spPr>
          <a:xfrm>
            <a:off x="6122988" y="2022475"/>
            <a:ext cx="2722562" cy="646113"/>
          </a:xfrm>
          <a:prstGeom prst="rect">
            <a:avLst/>
          </a:prstGeom>
          <a:noFill/>
        </p:spPr>
        <p:txBody>
          <a:bodyPr wrap="none">
            <a:spAutoFit/>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r>
              <a:rPr lang="zh-CN" altLang="en-US" sz="1800" b="0">
                <a:solidFill>
                  <a:schemeClr val="tx2"/>
                </a:solidFill>
                <a:latin typeface="宋体" panose="02010600030101010101" pitchFamily="2" charset="-122"/>
                <a:ea typeface="宋体" panose="02010600030101010101" pitchFamily="2" charset="-122"/>
                <a:cs typeface="黑体" panose="02010609060101010101" pitchFamily="49" charset="-122"/>
              </a:rPr>
              <a:t>注：可以采用不同符号，</a:t>
            </a:r>
            <a:endParaRPr lang="en-US" altLang="zh-CN" sz="1800" b="0">
              <a:solidFill>
                <a:schemeClr val="tx2"/>
              </a:solidFill>
              <a:latin typeface="宋体" panose="02010600030101010101" pitchFamily="2" charset="-122"/>
              <a:ea typeface="宋体" panose="02010600030101010101" pitchFamily="2" charset="-122"/>
              <a:cs typeface="黑体" panose="02010609060101010101" pitchFamily="49" charset="-122"/>
            </a:endParaRPr>
          </a:p>
          <a:p>
            <a:pPr algn="r"/>
            <a:r>
              <a:rPr lang="zh-CN" altLang="en-US" sz="1800" b="0">
                <a:solidFill>
                  <a:schemeClr val="tx2"/>
                </a:solidFill>
                <a:latin typeface="宋体" panose="02010600030101010101" pitchFamily="2" charset="-122"/>
                <a:ea typeface="宋体" panose="02010600030101010101" pitchFamily="2" charset="-122"/>
                <a:cs typeface="黑体" panose="02010609060101010101" pitchFamily="49" charset="-122"/>
              </a:rPr>
              <a:t>只需标出符号含义即可！</a:t>
            </a:r>
          </a:p>
        </p:txBody>
      </p:sp>
      <p:sp>
        <p:nvSpPr>
          <p:cNvPr id="36872" name="矩形 2"/>
          <p:cNvSpPr>
            <a:spLocks noChangeArrowheads="1"/>
          </p:cNvSpPr>
          <p:nvPr/>
        </p:nvSpPr>
        <p:spPr bwMode="auto">
          <a:xfrm>
            <a:off x="266700" y="2055813"/>
            <a:ext cx="23669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b="0">
                <a:solidFill>
                  <a:srgbClr val="0000FF"/>
                </a:solidFill>
              </a:rPr>
              <a:t>Ψ</a:t>
            </a:r>
            <a:r>
              <a:rPr kumimoji="0" lang="en-US" altLang="zh-CN" sz="1800" b="0">
                <a:solidFill>
                  <a:srgbClr val="0000FF"/>
                </a:solidFill>
              </a:rPr>
              <a:t>—</a:t>
            </a:r>
            <a:r>
              <a:rPr kumimoji="0" lang="zh-CN" altLang="en-US" sz="1800" b="0">
                <a:solidFill>
                  <a:srgbClr val="0000FF"/>
                </a:solidFill>
              </a:rPr>
              <a:t>“</a:t>
            </a:r>
            <a:r>
              <a:rPr kumimoji="0" lang="en-US" altLang="zh-CN" sz="1800" b="0">
                <a:solidFill>
                  <a:srgbClr val="0000FF"/>
                </a:solidFill>
              </a:rPr>
              <a:t>is a” </a:t>
            </a:r>
            <a:r>
              <a:rPr kumimoji="0" lang="zh-CN" altLang="en-US" sz="1800" b="0">
                <a:solidFill>
                  <a:srgbClr val="0000FF"/>
                </a:solidFill>
              </a:rPr>
              <a:t>联系</a:t>
            </a:r>
            <a:endParaRPr kumimoji="0" lang="en-US" altLang="zh-CN" sz="1800" b="0">
              <a:solidFill>
                <a:srgbClr val="0000FF"/>
              </a:solidFill>
            </a:endParaRPr>
          </a:p>
          <a:p>
            <a:pPr>
              <a:spcBef>
                <a:spcPct val="0"/>
              </a:spcBef>
              <a:buFontTx/>
              <a:buNone/>
            </a:pPr>
            <a:r>
              <a:rPr kumimoji="0" lang="en-US" altLang="zh-CN" sz="1800" b="0">
                <a:solidFill>
                  <a:srgbClr val="0000FF"/>
                </a:solidFill>
              </a:rPr>
              <a:t>o —</a:t>
            </a:r>
            <a:r>
              <a:rPr kumimoji="0" lang="zh-CN" altLang="en-US" sz="1800" b="0">
                <a:solidFill>
                  <a:srgbClr val="0000FF"/>
                </a:solidFill>
              </a:rPr>
              <a:t>重叠特殊化</a:t>
            </a:r>
            <a:endParaRPr kumimoji="0" lang="en-US" altLang="zh-CN" sz="1800" b="0">
              <a:solidFill>
                <a:srgbClr val="0000FF"/>
              </a:solidFill>
            </a:endParaRPr>
          </a:p>
          <a:p>
            <a:pPr>
              <a:spcBef>
                <a:spcPct val="0"/>
              </a:spcBef>
              <a:buFontTx/>
              <a:buNone/>
            </a:pPr>
            <a:r>
              <a:rPr kumimoji="0" lang="en-US" altLang="zh-CN" sz="1800" b="0">
                <a:solidFill>
                  <a:srgbClr val="0000FF"/>
                </a:solidFill>
              </a:rPr>
              <a:t>d —</a:t>
            </a:r>
            <a:r>
              <a:rPr kumimoji="0" lang="zh-CN" altLang="en-US" sz="1800" b="0">
                <a:solidFill>
                  <a:srgbClr val="0000FF"/>
                </a:solidFill>
              </a:rPr>
              <a:t>不相交特殊化</a:t>
            </a:r>
          </a:p>
        </p:txBody>
      </p:sp>
      <p:grpSp>
        <p:nvGrpSpPr>
          <p:cNvPr id="6" name="组 5"/>
          <p:cNvGrpSpPr/>
          <p:nvPr/>
        </p:nvGrpSpPr>
        <p:grpSpPr bwMode="auto">
          <a:xfrm>
            <a:off x="222250" y="4359275"/>
            <a:ext cx="5426075" cy="1477963"/>
            <a:chOff x="316907" y="4359014"/>
            <a:chExt cx="5426229" cy="1478587"/>
          </a:xfrm>
        </p:grpSpPr>
        <p:sp>
          <p:nvSpPr>
            <p:cNvPr id="36876" name="椭圆 4"/>
            <p:cNvSpPr>
              <a:spLocks noChangeArrowheads="1"/>
            </p:cNvSpPr>
            <p:nvPr/>
          </p:nvSpPr>
          <p:spPr bwMode="auto">
            <a:xfrm>
              <a:off x="4766012" y="4359014"/>
              <a:ext cx="977124" cy="1473912"/>
            </a:xfrm>
            <a:prstGeom prst="ellipse">
              <a:avLst/>
            </a:prstGeom>
            <a:noFill/>
            <a:ln w="9525">
              <a:solidFill>
                <a:srgbClr val="0000FF"/>
              </a:solidFill>
              <a:prstDash val="dash"/>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endParaRPr kumimoji="0" lang="zh-CN" altLang="en-US" sz="2000">
                <a:solidFill>
                  <a:srgbClr val="0066FF"/>
                </a:solidFill>
                <a:latin typeface="黑体" panose="02010609060101010101" pitchFamily="49" charset="-122"/>
                <a:ea typeface="黑体" panose="02010609060101010101" pitchFamily="49" charset="-122"/>
              </a:endParaRPr>
            </a:p>
          </p:txBody>
        </p:sp>
        <p:sp>
          <p:nvSpPr>
            <p:cNvPr id="36877" name="AutoShape 7"/>
            <p:cNvSpPr>
              <a:spLocks noChangeArrowheads="1"/>
            </p:cNvSpPr>
            <p:nvPr/>
          </p:nvSpPr>
          <p:spPr bwMode="auto">
            <a:xfrm>
              <a:off x="316907" y="4798054"/>
              <a:ext cx="1925638" cy="1039547"/>
            </a:xfrm>
            <a:prstGeom prst="cloudCallout">
              <a:avLst>
                <a:gd name="adj1" fmla="val -48880"/>
                <a:gd name="adj2" fmla="val 71620"/>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charset="0"/>
                </a:rPr>
                <a:t>图中虚线部分描述了什么现象？</a:t>
              </a:r>
            </a:p>
          </p:txBody>
        </p:sp>
      </p:grpSp>
      <p:sp>
        <p:nvSpPr>
          <p:cNvPr id="7" name="矩形 6"/>
          <p:cNvSpPr>
            <a:spLocks noChangeArrowheads="1"/>
          </p:cNvSpPr>
          <p:nvPr/>
        </p:nvSpPr>
        <p:spPr bwMode="auto">
          <a:xfrm>
            <a:off x="2298700" y="4781550"/>
            <a:ext cx="2030413"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b="0">
                <a:solidFill>
                  <a:srgbClr val="0000FF"/>
                </a:solidFill>
              </a:rPr>
              <a:t>表示特殊实体集</a:t>
            </a:r>
            <a:endParaRPr kumimoji="0" lang="en-US" altLang="zh-CN" sz="1800" b="0">
              <a:solidFill>
                <a:srgbClr val="0000FF"/>
              </a:solidFill>
            </a:endParaRPr>
          </a:p>
          <a:p>
            <a:pPr>
              <a:spcBef>
                <a:spcPct val="0"/>
              </a:spcBef>
              <a:buFontTx/>
              <a:buNone/>
            </a:pPr>
            <a:r>
              <a:rPr kumimoji="0" lang="zh-CN" altLang="en-US" sz="1800" b="0">
                <a:solidFill>
                  <a:srgbClr val="0000FF"/>
                </a:solidFill>
              </a:rPr>
              <a:t>“研究生”与实</a:t>
            </a:r>
            <a:endParaRPr kumimoji="0" lang="en-US" altLang="zh-CN" sz="1800" b="0">
              <a:solidFill>
                <a:srgbClr val="0000FF"/>
              </a:solidFill>
            </a:endParaRPr>
          </a:p>
          <a:p>
            <a:pPr>
              <a:spcBef>
                <a:spcPct val="0"/>
              </a:spcBef>
              <a:buFontTx/>
              <a:buNone/>
            </a:pPr>
            <a:r>
              <a:rPr kumimoji="0" lang="zh-CN" altLang="en-US" sz="1800" b="0">
                <a:solidFill>
                  <a:srgbClr val="0000FF"/>
                </a:solidFill>
              </a:rPr>
              <a:t>体集“科研项目”</a:t>
            </a:r>
            <a:endParaRPr kumimoji="0" lang="en-US" altLang="zh-CN" sz="1800" b="0">
              <a:solidFill>
                <a:srgbClr val="0000FF"/>
              </a:solidFill>
            </a:endParaRPr>
          </a:p>
          <a:p>
            <a:pPr>
              <a:spcBef>
                <a:spcPct val="0"/>
              </a:spcBef>
              <a:buFontTx/>
              <a:buNone/>
            </a:pPr>
            <a:r>
              <a:rPr kumimoji="0" lang="zh-CN" altLang="en-US" sz="1800" b="0">
                <a:solidFill>
                  <a:srgbClr val="0000FF"/>
                </a:solidFill>
              </a:rPr>
              <a:t>之间的参加关系</a:t>
            </a:r>
          </a:p>
        </p:txBody>
      </p:sp>
      <p:sp>
        <p:nvSpPr>
          <p:cNvPr id="36875" name="矩形 7"/>
          <p:cNvSpPr>
            <a:spLocks noChangeArrowheads="1"/>
          </p:cNvSpPr>
          <p:nvPr/>
        </p:nvSpPr>
        <p:spPr bwMode="auto">
          <a:xfrm>
            <a:off x="2338388" y="290513"/>
            <a:ext cx="4184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chemeClr val="tx2"/>
                </a:solidFill>
                <a:latin typeface="黑体" panose="02010609060101010101" pitchFamily="49" charset="-122"/>
                <a:ea typeface="黑体" panose="02010609060101010101" pitchFamily="49" charset="-122"/>
              </a:rPr>
              <a:t>案例</a:t>
            </a:r>
            <a:r>
              <a:rPr kumimoji="0" lang="zh-CN" altLang="zh-CN" sz="2400">
                <a:solidFill>
                  <a:schemeClr val="tx2"/>
                </a:solidFill>
                <a:latin typeface="黑体" panose="02010609060101010101" pitchFamily="49" charset="-122"/>
                <a:ea typeface="黑体" panose="02010609060101010101" pitchFamily="49" charset="-122"/>
              </a:rPr>
              <a:t>1</a:t>
            </a:r>
            <a:r>
              <a:rPr kumimoji="0" lang="en-US" altLang="zh-CN" sz="2400">
                <a:solidFill>
                  <a:schemeClr val="tx2"/>
                </a:solidFill>
                <a:latin typeface="黑体" panose="02010609060101010101" pitchFamily="49" charset="-122"/>
                <a:ea typeface="黑体" panose="02010609060101010101" pitchFamily="49" charset="-122"/>
              </a:rPr>
              <a:t>0</a:t>
            </a:r>
            <a:r>
              <a:rPr kumimoji="0" lang="zh-CN" altLang="en-US" sz="2400">
                <a:solidFill>
                  <a:schemeClr val="tx2"/>
                </a:solidFill>
                <a:latin typeface="黑体" panose="02010609060101010101" pitchFamily="49" charset="-122"/>
                <a:ea typeface="黑体" panose="02010609060101010101" pitchFamily="49" charset="-122"/>
              </a:rPr>
              <a:t>：学校人员信息的表示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685800" y="584200"/>
            <a:ext cx="7772400" cy="1143000"/>
          </a:xfrm>
        </p:spPr>
        <p:txBody>
          <a:bodyPr/>
          <a:lstStyle/>
          <a:p>
            <a:r>
              <a:rPr kumimoji="0" lang="en-US" altLang="zh-CN" sz="2800" b="1">
                <a:latin typeface="黑体" panose="02010609060101010101" pitchFamily="49" charset="-122"/>
                <a:ea typeface="黑体" panose="02010609060101010101" pitchFamily="49" charset="-122"/>
              </a:rPr>
              <a:t>2.4 </a:t>
            </a:r>
            <a:r>
              <a:rPr kumimoji="0" lang="zh-CN" altLang="en-US" sz="2800" b="1">
                <a:latin typeface="黑体" panose="02010609060101010101" pitchFamily="49" charset="-122"/>
                <a:ea typeface="黑体" panose="02010609060101010101" pitchFamily="49" charset="-122"/>
              </a:rPr>
              <a:t>数据库阶段</a:t>
            </a:r>
          </a:p>
        </p:txBody>
      </p:sp>
      <p:sp>
        <p:nvSpPr>
          <p:cNvPr id="3" name="内容占位符 2"/>
          <p:cNvSpPr>
            <a:spLocks noGrp="1"/>
          </p:cNvSpPr>
          <p:nvPr>
            <p:ph idx="1"/>
          </p:nvPr>
        </p:nvSpPr>
        <p:spPr>
          <a:xfrm>
            <a:off x="539750" y="1595438"/>
            <a:ext cx="7918450" cy="4627562"/>
          </a:xfrm>
        </p:spPr>
        <p:txBody>
          <a:bodyPr/>
          <a:lstStyle/>
          <a:p>
            <a:pPr marL="0" indent="0" eaLnBrk="1" hangingPunct="1">
              <a:lnSpc>
                <a:spcPts val="3365"/>
              </a:lnSpc>
              <a:buFontTx/>
              <a:buNone/>
            </a:pPr>
            <a:r>
              <a:rPr kumimoji="0" lang="en-US" altLang="zh-CN" sz="2400" b="1"/>
              <a:t>(60</a:t>
            </a:r>
            <a:r>
              <a:rPr kumimoji="0" lang="zh-CN" altLang="en-US" sz="2400" b="1"/>
              <a:t>年代末期</a:t>
            </a:r>
            <a:r>
              <a:rPr kumimoji="0" lang="en-US" altLang="zh-CN" sz="2400" b="1"/>
              <a:t>--</a:t>
            </a:r>
            <a:r>
              <a:rPr kumimoji="0" lang="zh-CN" altLang="en-US" sz="2400" b="1"/>
              <a:t>现在</a:t>
            </a:r>
            <a:r>
              <a:rPr kumimoji="0" lang="en-US" altLang="zh-CN" sz="2400" b="1"/>
              <a:t>)</a:t>
            </a:r>
            <a:endParaRPr kumimoji="0" lang="en-US" altLang="zh-CN" sz="2400"/>
          </a:p>
          <a:p>
            <a:pPr marL="0" indent="0" eaLnBrk="1" hangingPunct="1">
              <a:lnSpc>
                <a:spcPts val="3365"/>
              </a:lnSpc>
              <a:buFontTx/>
              <a:buNone/>
            </a:pPr>
            <a:r>
              <a:rPr kumimoji="0" lang="zh-CN" altLang="en-US" sz="2400"/>
              <a:t>数据库管理阶段的基本特点：</a:t>
            </a:r>
            <a:endParaRPr kumimoji="0" lang="zh-CN" altLang="en-US" sz="2800"/>
          </a:p>
          <a:p>
            <a:pPr lvl="1" eaLnBrk="1" hangingPunct="1">
              <a:lnSpc>
                <a:spcPts val="3365"/>
              </a:lnSpc>
            </a:pPr>
            <a:r>
              <a:rPr kumimoji="0" lang="zh-CN" altLang="en-US" sz="2400"/>
              <a:t>数据的管理者：</a:t>
            </a:r>
            <a:r>
              <a:rPr kumimoji="0" lang="en-US" altLang="zh-CN" sz="2400">
                <a:solidFill>
                  <a:srgbClr val="FF0000"/>
                </a:solidFill>
              </a:rPr>
              <a:t>DBMS</a:t>
            </a:r>
            <a:r>
              <a:rPr kumimoji="0" lang="en-US" altLang="zh-CN" sz="2400"/>
              <a:t>(</a:t>
            </a:r>
            <a:r>
              <a:rPr kumimoji="0" lang="zh-CN" altLang="en-US" sz="2400"/>
              <a:t>与应用独立的专门管理软件</a:t>
            </a:r>
            <a:r>
              <a:rPr kumimoji="0" lang="en-US" altLang="zh-CN" sz="2400"/>
              <a:t>)</a:t>
            </a:r>
          </a:p>
          <a:p>
            <a:pPr lvl="1" eaLnBrk="1" hangingPunct="1">
              <a:lnSpc>
                <a:spcPts val="3365"/>
              </a:lnSpc>
            </a:pPr>
            <a:r>
              <a:rPr kumimoji="0" lang="zh-CN" altLang="en-US" sz="2400"/>
              <a:t>数据面向的对象：现实世界(添加和删除方便易行</a:t>
            </a:r>
            <a:r>
              <a:rPr kumimoji="0" lang="en-US" altLang="zh-CN" sz="2400"/>
              <a:t>)</a:t>
            </a:r>
            <a:endParaRPr kumimoji="0" lang="zh-CN" altLang="en-US" sz="2400"/>
          </a:p>
          <a:p>
            <a:pPr lvl="1" eaLnBrk="1" hangingPunct="1">
              <a:lnSpc>
                <a:spcPts val="3365"/>
              </a:lnSpc>
            </a:pPr>
            <a:r>
              <a:rPr kumimoji="0" lang="zh-CN" altLang="en-US" sz="2400"/>
              <a:t>数据的共享程度：共享性高	</a:t>
            </a:r>
          </a:p>
          <a:p>
            <a:pPr lvl="1" eaLnBrk="1" hangingPunct="1">
              <a:lnSpc>
                <a:spcPts val="3365"/>
              </a:lnSpc>
            </a:pPr>
            <a:r>
              <a:rPr kumimoji="0" lang="zh-CN" altLang="en-US" sz="2400"/>
              <a:t>数据的独立性：高度的物理独立性和一定的逻辑独立性(随着不同发展时期，独立性程度在不断改进</a:t>
            </a:r>
            <a:r>
              <a:rPr kumimoji="0" lang="en-US" altLang="zh-CN" sz="2400"/>
              <a:t>)</a:t>
            </a:r>
            <a:endParaRPr kumimoji="0" lang="zh-CN" altLang="en-US" sz="2400"/>
          </a:p>
          <a:p>
            <a:pPr lvl="1" eaLnBrk="1" hangingPunct="1">
              <a:lnSpc>
                <a:spcPts val="3365"/>
              </a:lnSpc>
            </a:pPr>
            <a:r>
              <a:rPr kumimoji="0" lang="zh-CN" altLang="en-US" sz="2400"/>
              <a:t>数据的结构化：整体结构化</a:t>
            </a:r>
          </a:p>
          <a:p>
            <a:pPr lvl="1" eaLnBrk="1" hangingPunct="1">
              <a:lnSpc>
                <a:spcPts val="3365"/>
              </a:lnSpc>
            </a:pPr>
            <a:r>
              <a:rPr kumimoji="0" lang="zh-CN" altLang="en-US" sz="2400"/>
              <a:t>数据控制能力：由</a:t>
            </a:r>
            <a:r>
              <a:rPr kumimoji="0" lang="en-US" altLang="zh-CN" sz="2400"/>
              <a:t>DBMS</a:t>
            </a:r>
            <a:r>
              <a:rPr kumimoji="0" lang="zh-CN" altLang="en-US" sz="2400"/>
              <a:t>统一管理和控制＃</a:t>
            </a:r>
          </a:p>
          <a:p>
            <a:pPr marL="0" indent="0">
              <a:lnSpc>
                <a:spcPts val="3365"/>
              </a:lnSpc>
            </a:pPr>
            <a:endParaRPr kumimoji="0" lang="zh-CN" altLang="en-US" sz="2800"/>
          </a:p>
        </p:txBody>
      </p:sp>
      <p:sp>
        <p:nvSpPr>
          <p:cNvPr id="27651"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5E551C33-AB31-4AB5-AD06-23306C8C7182}" type="slidenum">
              <a:rPr kumimoji="0" lang="zh-CN" altLang="en-US" sz="1400"/>
              <a:t>9</a:t>
            </a:fld>
            <a:endParaRPr kumimoji="0" lang="en-US" altLang="zh-CN" sz="1400"/>
          </a:p>
        </p:txBody>
      </p:sp>
      <p:sp>
        <p:nvSpPr>
          <p:cNvPr id="27652" name="标题 1"/>
          <p:cNvSpPr txBox="1"/>
          <p:nvPr/>
        </p:nvSpPr>
        <p:spPr bwMode="auto">
          <a:xfrm>
            <a:off x="4967288" y="44450"/>
            <a:ext cx="39624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428E5B"/>
                </a:solidFill>
                <a:latin typeface="黑体" panose="02010609060101010101" pitchFamily="49" charset="-122"/>
                <a:ea typeface="黑体" panose="02010609060101010101" pitchFamily="49" charset="-122"/>
              </a:rPr>
              <a:t>二 </a:t>
            </a:r>
            <a:r>
              <a:rPr kumimoji="0" lang="zh-CN" altLang="zh-CN" sz="2000">
                <a:solidFill>
                  <a:srgbClr val="428E5B"/>
                </a:solidFill>
                <a:latin typeface="黑体" panose="02010609060101010101" pitchFamily="49" charset="-122"/>
                <a:ea typeface="黑体" panose="02010609060101010101" pitchFamily="49" charset="-122"/>
              </a:rPr>
              <a:t>数据管理的发展过程</a:t>
            </a:r>
            <a:endParaRPr kumimoji="0" lang="zh-CN" altLang="en-US" sz="2000">
              <a:solidFill>
                <a:srgbClr val="428E5B"/>
              </a:solidFill>
              <a:latin typeface="黑体" panose="02010609060101010101" pitchFamily="49" charset="-122"/>
              <a:ea typeface="黑体" panose="02010609060101010101" pitchFamily="49" charset="-122"/>
            </a:endParaRPr>
          </a:p>
        </p:txBody>
      </p:sp>
      <p:sp>
        <p:nvSpPr>
          <p:cNvPr id="27653" name="AutoShape 6"/>
          <p:cNvSpPr>
            <a:spLocks noChangeArrowheads="1"/>
          </p:cNvSpPr>
          <p:nvPr/>
        </p:nvSpPr>
        <p:spPr bwMode="auto">
          <a:xfrm>
            <a:off x="6335713" y="1376363"/>
            <a:ext cx="2339975" cy="1103312"/>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＊数据库阶段应用系统如何处理数据？</a:t>
            </a:r>
            <a:endParaRPr kumimoji="0" lang="zh-CN" altLang="en-US" sz="16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52A22106-4CFE-4B4D-8EFA-11672EA7389F}" type="slidenum">
              <a:rPr kumimoji="0" lang="zh-CN" altLang="en-US" sz="1400"/>
              <a:t>90</a:t>
            </a:fld>
            <a:endParaRPr kumimoji="0" lang="en-US" altLang="zh-CN" sz="1400">
              <a:ea typeface="黑体" panose="02010609060101010101" pitchFamily="49" charset="-122"/>
            </a:endParaRPr>
          </a:p>
        </p:txBody>
      </p:sp>
      <p:sp>
        <p:nvSpPr>
          <p:cNvPr id="37890" name="Rectangle 2"/>
          <p:cNvSpPr>
            <a:spLocks noGrp="1" noChangeArrowheads="1"/>
          </p:cNvSpPr>
          <p:nvPr>
            <p:ph type="title"/>
          </p:nvPr>
        </p:nvSpPr>
        <p:spPr>
          <a:xfrm>
            <a:off x="339725" y="103188"/>
            <a:ext cx="3657600" cy="617537"/>
          </a:xfrm>
        </p:spPr>
        <p:txBody>
          <a:bodyPr/>
          <a:lstStyle/>
          <a:p>
            <a:pPr algn="l"/>
            <a:r>
              <a:rPr kumimoji="0" lang="en-US" altLang="zh-CN" sz="2800" b="1">
                <a:latin typeface="黑体" panose="02010609060101010101" pitchFamily="49" charset="-122"/>
                <a:ea typeface="黑体" panose="02010609060101010101" pitchFamily="49" charset="-122"/>
              </a:rPr>
              <a:t>2.2 </a:t>
            </a:r>
            <a:r>
              <a:rPr kumimoji="0" lang="zh-CN" altLang="en-US" sz="2800" b="1">
                <a:latin typeface="黑体" panose="02010609060101010101" pitchFamily="49" charset="-122"/>
                <a:ea typeface="黑体" panose="02010609060101010101" pitchFamily="49" charset="-122"/>
              </a:rPr>
              <a:t>聚集</a:t>
            </a:r>
            <a:endParaRPr kumimoji="0" lang="en-US" altLang="zh-CN" sz="2000" b="1">
              <a:solidFill>
                <a:schemeClr val="tx1"/>
              </a:solidFill>
              <a:latin typeface="黑体" panose="02010609060101010101" pitchFamily="49" charset="-122"/>
              <a:ea typeface="黑体" panose="02010609060101010101" pitchFamily="49" charset="-122"/>
            </a:endParaRPr>
          </a:p>
        </p:txBody>
      </p:sp>
      <p:sp>
        <p:nvSpPr>
          <p:cNvPr id="37891" name="Rectangle 4"/>
          <p:cNvSpPr>
            <a:spLocks noChangeArrowheads="1"/>
          </p:cNvSpPr>
          <p:nvPr/>
        </p:nvSpPr>
        <p:spPr bwMode="auto">
          <a:xfrm>
            <a:off x="1014413" y="53975"/>
            <a:ext cx="77724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428E5B"/>
                </a:solidFill>
                <a:latin typeface="黑体" panose="02010609060101010101" pitchFamily="49" charset="-122"/>
                <a:ea typeface="黑体" panose="02010609060101010101" pitchFamily="49" charset="-122"/>
              </a:rPr>
              <a:t>二 扩展</a:t>
            </a:r>
            <a:r>
              <a:rPr kumimoji="0" lang="en-US" altLang="zh-CN" sz="2000">
                <a:solidFill>
                  <a:srgbClr val="428E5B"/>
                </a:solidFill>
                <a:latin typeface="黑体" panose="02010609060101010101" pitchFamily="49" charset="-122"/>
                <a:ea typeface="黑体" panose="02010609060101010101" pitchFamily="49" charset="-122"/>
              </a:rPr>
              <a:t>E-R</a:t>
            </a:r>
            <a:r>
              <a:rPr kumimoji="0" lang="zh-CN" altLang="en-US" sz="2000">
                <a:solidFill>
                  <a:srgbClr val="428E5B"/>
                </a:solidFill>
                <a:latin typeface="黑体" panose="02010609060101010101" pitchFamily="49" charset="-122"/>
                <a:ea typeface="黑体" panose="02010609060101010101" pitchFamily="49" charset="-122"/>
              </a:rPr>
              <a:t>模型</a:t>
            </a:r>
          </a:p>
        </p:txBody>
      </p:sp>
      <p:sp>
        <p:nvSpPr>
          <p:cNvPr id="37892" name="AutoShape 5"/>
          <p:cNvSpPr>
            <a:spLocks noChangeArrowheads="1"/>
          </p:cNvSpPr>
          <p:nvPr/>
        </p:nvSpPr>
        <p:spPr bwMode="auto">
          <a:xfrm>
            <a:off x="506413" y="971550"/>
            <a:ext cx="2127250" cy="1028700"/>
          </a:xfrm>
          <a:prstGeom prst="cloudCallout">
            <a:avLst>
              <a:gd name="adj1" fmla="val -52588"/>
              <a:gd name="adj2" fmla="val 64838"/>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464660"/>
                </a:solidFill>
                <a:latin typeface="Tahoma" panose="020B0604030504040204" charset="0"/>
              </a:rPr>
              <a:t>如何理解聚集现象</a:t>
            </a:r>
            <a:r>
              <a:rPr kumimoji="0" lang="en-US" altLang="zh-CN" sz="1600">
                <a:solidFill>
                  <a:srgbClr val="464660"/>
                </a:solidFill>
                <a:latin typeface="Tahoma" panose="020B0604030504040204" charset="0"/>
              </a:rPr>
              <a:t>(</a:t>
            </a:r>
            <a:r>
              <a:rPr kumimoji="0" lang="zh-CN" altLang="en-US" sz="1600">
                <a:solidFill>
                  <a:srgbClr val="464660"/>
                </a:solidFill>
                <a:latin typeface="Tahoma" panose="020B0604030504040204" charset="0"/>
              </a:rPr>
              <a:t>联系上的联系</a:t>
            </a:r>
            <a:r>
              <a:rPr kumimoji="0" lang="en-US" altLang="zh-CN" sz="1600">
                <a:solidFill>
                  <a:srgbClr val="464660"/>
                </a:solidFill>
                <a:latin typeface="Tahoma" panose="020B0604030504040204" charset="0"/>
              </a:rPr>
              <a:t>)</a:t>
            </a:r>
            <a:r>
              <a:rPr kumimoji="0" lang="zh-CN" altLang="en-US" sz="1600">
                <a:solidFill>
                  <a:srgbClr val="464660"/>
                </a:solidFill>
                <a:latin typeface="Tahoma" panose="020B0604030504040204" charset="0"/>
              </a:rPr>
              <a:t>？</a:t>
            </a:r>
          </a:p>
        </p:txBody>
      </p:sp>
      <p:sp>
        <p:nvSpPr>
          <p:cNvPr id="509963" name="Rectangle 11"/>
          <p:cNvSpPr>
            <a:spLocks noChangeArrowheads="1"/>
          </p:cNvSpPr>
          <p:nvPr/>
        </p:nvSpPr>
        <p:spPr bwMode="auto">
          <a:xfrm>
            <a:off x="209550" y="3508375"/>
            <a:ext cx="38909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2A2A39"/>
                </a:solidFill>
              </a:rPr>
              <a:t>例中，抽象的</a:t>
            </a:r>
            <a:r>
              <a:rPr kumimoji="0" lang="zh-CN" altLang="zh-CN" sz="1800">
                <a:solidFill>
                  <a:srgbClr val="2A2A39"/>
                </a:solidFill>
              </a:rPr>
              <a:t>“</a:t>
            </a:r>
            <a:r>
              <a:rPr kumimoji="0" lang="en-US" altLang="zh-CN" sz="1800">
                <a:solidFill>
                  <a:srgbClr val="2A2A39"/>
                </a:solidFill>
              </a:rPr>
              <a:t>proj_guide</a:t>
            </a:r>
            <a:r>
              <a:rPr kumimoji="0" lang="zh-CN" altLang="en-US" sz="1800">
                <a:solidFill>
                  <a:srgbClr val="2A2A39"/>
                </a:solidFill>
              </a:rPr>
              <a:t>实体集”</a:t>
            </a:r>
          </a:p>
          <a:p>
            <a:pPr>
              <a:spcBef>
                <a:spcPct val="0"/>
              </a:spcBef>
              <a:buFontTx/>
              <a:buNone/>
            </a:pPr>
            <a:r>
              <a:rPr kumimoji="0" lang="zh-CN" altLang="en-US" sz="1800">
                <a:solidFill>
                  <a:srgbClr val="2A2A39"/>
                </a:solidFill>
              </a:rPr>
              <a:t>包含了</a:t>
            </a:r>
            <a:r>
              <a:rPr kumimoji="0" lang="en-US" altLang="zh-CN" sz="1800">
                <a:solidFill>
                  <a:srgbClr val="2A2A39"/>
                </a:solidFill>
              </a:rPr>
              <a:t>project_guide</a:t>
            </a:r>
            <a:r>
              <a:rPr kumimoji="0" lang="zh-CN" altLang="en-US" sz="1800">
                <a:solidFill>
                  <a:srgbClr val="2A2A39"/>
                </a:solidFill>
              </a:rPr>
              <a:t>联系集</a:t>
            </a:r>
            <a:r>
              <a:rPr kumimoji="0" lang="zh-CN" altLang="zh-CN" sz="1800">
                <a:solidFill>
                  <a:srgbClr val="2A2A39"/>
                </a:solidFill>
              </a:rPr>
              <a:t>、</a:t>
            </a:r>
            <a:r>
              <a:rPr kumimoji="0" lang="zh-CN" altLang="en-US" sz="1800">
                <a:solidFill>
                  <a:srgbClr val="2A2A39"/>
                </a:solidFill>
              </a:rPr>
              <a:t>以及</a:t>
            </a:r>
          </a:p>
          <a:p>
            <a:pPr>
              <a:spcBef>
                <a:spcPct val="0"/>
              </a:spcBef>
              <a:buFontTx/>
              <a:buNone/>
            </a:pPr>
            <a:r>
              <a:rPr kumimoji="0" lang="en-US" altLang="zh-CN" sz="1800">
                <a:solidFill>
                  <a:srgbClr val="2A2A39"/>
                </a:solidFill>
              </a:rPr>
              <a:t>instructor,student,project</a:t>
            </a:r>
            <a:r>
              <a:rPr kumimoji="0" lang="zh-CN" altLang="en-US" sz="1800">
                <a:solidFill>
                  <a:srgbClr val="2A2A39"/>
                </a:solidFill>
              </a:rPr>
              <a:t>实体集</a:t>
            </a:r>
          </a:p>
          <a:p>
            <a:pPr>
              <a:spcBef>
                <a:spcPct val="0"/>
              </a:spcBef>
              <a:buFontTx/>
              <a:buNone/>
            </a:pPr>
            <a:r>
              <a:rPr kumimoji="0" lang="en-US" altLang="zh-CN" sz="1800">
                <a:solidFill>
                  <a:srgbClr val="2A2A39"/>
                </a:solidFill>
              </a:rPr>
              <a:t>(</a:t>
            </a:r>
            <a:r>
              <a:rPr kumimoji="0" lang="zh-CN" altLang="en-US" sz="1800">
                <a:solidFill>
                  <a:srgbClr val="2A2A39"/>
                </a:solidFill>
              </a:rPr>
              <a:t>看着是一个具有复杂构造的实体集</a:t>
            </a:r>
            <a:r>
              <a:rPr kumimoji="0" lang="en-US" altLang="zh-CN" sz="1800">
                <a:solidFill>
                  <a:srgbClr val="2A2A39"/>
                </a:solidFill>
              </a:rPr>
              <a:t>)</a:t>
            </a:r>
            <a:endParaRPr kumimoji="0" lang="zh-CN" altLang="en-US" sz="1800">
              <a:solidFill>
                <a:srgbClr val="2A2A39"/>
              </a:solidFill>
            </a:endParaRPr>
          </a:p>
        </p:txBody>
      </p:sp>
      <p:sp>
        <p:nvSpPr>
          <p:cNvPr id="509964" name="Rectangle 12"/>
          <p:cNvSpPr>
            <a:spLocks noChangeArrowheads="1"/>
          </p:cNvSpPr>
          <p:nvPr/>
        </p:nvSpPr>
        <p:spPr bwMode="auto">
          <a:xfrm>
            <a:off x="239713" y="2200275"/>
            <a:ext cx="37893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chemeClr val="tx2"/>
                </a:solidFill>
              </a:rPr>
              <a:t>聚集：是一种抽象：</a:t>
            </a:r>
          </a:p>
          <a:p>
            <a:pPr>
              <a:spcBef>
                <a:spcPct val="0"/>
              </a:spcBef>
              <a:buFontTx/>
              <a:buNone/>
            </a:pPr>
            <a:r>
              <a:rPr kumimoji="0" lang="zh-CN" altLang="en-US" sz="2000">
                <a:solidFill>
                  <a:schemeClr val="tx2"/>
                </a:solidFill>
              </a:rPr>
              <a:t>它将联系集</a:t>
            </a:r>
            <a:r>
              <a:rPr kumimoji="0" lang="zh-CN" altLang="zh-CN" sz="2000">
                <a:solidFill>
                  <a:schemeClr val="tx2"/>
                </a:solidFill>
              </a:rPr>
              <a:t>（</a:t>
            </a:r>
            <a:r>
              <a:rPr kumimoji="0" lang="zh-CN" altLang="en-US" sz="2000">
                <a:solidFill>
                  <a:schemeClr val="tx2"/>
                </a:solidFill>
              </a:rPr>
              <a:t>及其相关实体集）</a:t>
            </a:r>
            <a:endParaRPr kumimoji="0" lang="en-US" altLang="zh-CN" sz="2000">
              <a:solidFill>
                <a:schemeClr val="tx2"/>
              </a:solidFill>
            </a:endParaRPr>
          </a:p>
          <a:p>
            <a:pPr>
              <a:spcBef>
                <a:spcPct val="0"/>
              </a:spcBef>
              <a:buFontTx/>
              <a:buNone/>
            </a:pPr>
            <a:r>
              <a:rPr kumimoji="0" lang="zh-CN" altLang="en-US" sz="2000">
                <a:solidFill>
                  <a:schemeClr val="tx2"/>
                </a:solidFill>
              </a:rPr>
              <a:t>看着是一个更高层的抽象实体集</a:t>
            </a:r>
            <a:endParaRPr kumimoji="0" lang="en-US" altLang="zh-CN" sz="2000">
              <a:solidFill>
                <a:schemeClr val="tx2"/>
              </a:solidFill>
            </a:endParaRPr>
          </a:p>
        </p:txBody>
      </p:sp>
      <p:sp>
        <p:nvSpPr>
          <p:cNvPr id="509965" name="Rectangle 13"/>
          <p:cNvSpPr>
            <a:spLocks noChangeArrowheads="1"/>
          </p:cNvSpPr>
          <p:nvPr/>
        </p:nvSpPr>
        <p:spPr bwMode="auto">
          <a:xfrm>
            <a:off x="230188" y="5178425"/>
            <a:ext cx="30178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2A2A39"/>
                </a:solidFill>
              </a:rPr>
              <a:t>在</a:t>
            </a:r>
            <a:r>
              <a:rPr kumimoji="0" lang="en-US" altLang="zh-CN" sz="2000">
                <a:solidFill>
                  <a:srgbClr val="2A2A39"/>
                </a:solidFill>
              </a:rPr>
              <a:t>proj_guide</a:t>
            </a:r>
            <a:r>
              <a:rPr kumimoji="0" lang="zh-CN" altLang="en-US" sz="2000">
                <a:solidFill>
                  <a:srgbClr val="2A2A39"/>
                </a:solidFill>
              </a:rPr>
              <a:t>抽象实体集</a:t>
            </a:r>
            <a:endParaRPr kumimoji="0" lang="en-US" altLang="zh-CN" sz="2000">
              <a:solidFill>
                <a:srgbClr val="2A2A39"/>
              </a:solidFill>
            </a:endParaRPr>
          </a:p>
          <a:p>
            <a:pPr>
              <a:spcBef>
                <a:spcPct val="0"/>
              </a:spcBef>
              <a:buFontTx/>
              <a:buNone/>
            </a:pPr>
            <a:r>
              <a:rPr kumimoji="0" lang="zh-CN" altLang="en-US" sz="2000">
                <a:solidFill>
                  <a:srgbClr val="2A2A39"/>
                </a:solidFill>
              </a:rPr>
              <a:t>与</a:t>
            </a:r>
            <a:r>
              <a:rPr kumimoji="0" lang="en-US" altLang="zh-CN" sz="2000">
                <a:solidFill>
                  <a:srgbClr val="2A2A39"/>
                </a:solidFill>
              </a:rPr>
              <a:t>evaluation</a:t>
            </a:r>
            <a:r>
              <a:rPr kumimoji="0" lang="zh-CN" altLang="en-US" sz="2000">
                <a:solidFill>
                  <a:srgbClr val="2A2A39"/>
                </a:solidFill>
              </a:rPr>
              <a:t>实体集之间</a:t>
            </a:r>
            <a:endParaRPr kumimoji="0" lang="en-US" altLang="zh-CN" sz="2000">
              <a:solidFill>
                <a:srgbClr val="2A2A39"/>
              </a:solidFill>
            </a:endParaRPr>
          </a:p>
          <a:p>
            <a:pPr>
              <a:spcBef>
                <a:spcPct val="0"/>
              </a:spcBef>
              <a:buFontTx/>
              <a:buNone/>
            </a:pPr>
            <a:r>
              <a:rPr kumimoji="0" lang="zh-CN" altLang="en-US" sz="2000">
                <a:solidFill>
                  <a:srgbClr val="2A2A39"/>
                </a:solidFill>
              </a:rPr>
              <a:t>有多对多联系集</a:t>
            </a:r>
            <a:r>
              <a:rPr kumimoji="0" lang="en-US" altLang="zh-CN" sz="2000">
                <a:solidFill>
                  <a:srgbClr val="0000FF"/>
                </a:solidFill>
              </a:rPr>
              <a:t>eval_for</a:t>
            </a:r>
            <a:endParaRPr kumimoji="0" lang="zh-CN" altLang="en-US" sz="2000">
              <a:solidFill>
                <a:srgbClr val="0000FF"/>
              </a:solidFill>
            </a:endParaRPr>
          </a:p>
        </p:txBody>
      </p:sp>
      <p:grpSp>
        <p:nvGrpSpPr>
          <p:cNvPr id="37896" name="Group 25"/>
          <p:cNvGrpSpPr/>
          <p:nvPr/>
        </p:nvGrpSpPr>
        <p:grpSpPr bwMode="auto">
          <a:xfrm>
            <a:off x="4019550" y="1192213"/>
            <a:ext cx="4862513" cy="5103812"/>
            <a:chOff x="2919" y="1382"/>
            <a:chExt cx="2674" cy="2066"/>
          </a:xfrm>
        </p:grpSpPr>
        <p:grpSp>
          <p:nvGrpSpPr>
            <p:cNvPr id="37898" name="Group 10"/>
            <p:cNvGrpSpPr/>
            <p:nvPr/>
          </p:nvGrpSpPr>
          <p:grpSpPr bwMode="auto">
            <a:xfrm>
              <a:off x="2919" y="1382"/>
              <a:ext cx="2668" cy="1854"/>
              <a:chOff x="2519" y="1121"/>
              <a:chExt cx="2647" cy="2125"/>
            </a:xfrm>
          </p:grpSpPr>
          <p:grpSp>
            <p:nvGrpSpPr>
              <p:cNvPr id="37900" name="Group 8"/>
              <p:cNvGrpSpPr/>
              <p:nvPr/>
            </p:nvGrpSpPr>
            <p:grpSpPr bwMode="auto">
              <a:xfrm>
                <a:off x="2519" y="1121"/>
                <a:ext cx="2647" cy="2125"/>
                <a:chOff x="2519" y="1121"/>
                <a:chExt cx="2647" cy="2125"/>
              </a:xfrm>
            </p:grpSpPr>
            <p:pic>
              <p:nvPicPr>
                <p:cNvPr id="3790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 y="1121"/>
                  <a:ext cx="2647" cy="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3" name="Line 7"/>
                <p:cNvSpPr>
                  <a:spLocks noChangeShapeType="1"/>
                </p:cNvSpPr>
                <p:nvPr/>
              </p:nvSpPr>
              <p:spPr bwMode="auto">
                <a:xfrm>
                  <a:off x="3865" y="2088"/>
                  <a:ext cx="0" cy="136"/>
                </a:xfrm>
                <a:prstGeom prst="line">
                  <a:avLst/>
                </a:prstGeom>
                <a:noFill/>
                <a:ln w="19050">
                  <a:solidFill>
                    <a:srgbClr val="0066FF"/>
                  </a:solidFill>
                  <a:prstDash val="sysDot"/>
                  <a:round/>
                </a:ln>
                <a:extLst>
                  <a:ext uri="{909E8E84-426E-40DD-AFC4-6F175D3DCCD1}">
                    <a14:hiddenFill xmlns:a14="http://schemas.microsoft.com/office/drawing/2010/main">
                      <a:noFill/>
                    </a14:hiddenFill>
                  </a:ext>
                </a:extLst>
              </p:spPr>
              <p:txBody>
                <a:bodyPr anchor="ctr"/>
                <a:lstStyle/>
                <a:p>
                  <a:endParaRPr lang="zh-CN" altLang="en-US"/>
                </a:p>
              </p:txBody>
            </p:sp>
          </p:grpSp>
          <p:sp>
            <p:nvSpPr>
              <p:cNvPr id="37901" name="Rectangle 9"/>
              <p:cNvSpPr>
                <a:spLocks noChangeArrowheads="1"/>
              </p:cNvSpPr>
              <p:nvPr/>
            </p:nvSpPr>
            <p:spPr bwMode="auto">
              <a:xfrm>
                <a:off x="4932" y="2446"/>
                <a:ext cx="101"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endParaRPr kumimoji="0" lang="zh-CN" altLang="en-US" sz="1400">
                  <a:solidFill>
                    <a:srgbClr val="0066FF"/>
                  </a:solidFill>
                </a:endParaRPr>
              </a:p>
            </p:txBody>
          </p:sp>
        </p:grpSp>
        <p:sp>
          <p:nvSpPr>
            <p:cNvPr id="37899" name="Rectangle 24"/>
            <p:cNvSpPr>
              <a:spLocks noChangeArrowheads="1"/>
            </p:cNvSpPr>
            <p:nvPr/>
          </p:nvSpPr>
          <p:spPr bwMode="auto">
            <a:xfrm>
              <a:off x="3435" y="3240"/>
              <a:ext cx="215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2A2A39"/>
                  </a:solidFill>
                  <a:latin typeface="黑体" panose="02010609060101010101" pitchFamily="49" charset="-122"/>
                  <a:ea typeface="黑体" panose="02010609060101010101" pitchFamily="49" charset="-122"/>
                </a:rPr>
                <a:t>案例</a:t>
              </a:r>
              <a:r>
                <a:rPr kumimoji="0" lang="zh-CN" altLang="zh-CN" sz="1800">
                  <a:solidFill>
                    <a:srgbClr val="2A2A39"/>
                  </a:solidFill>
                  <a:latin typeface="黑体" panose="02010609060101010101" pitchFamily="49" charset="-122"/>
                  <a:ea typeface="黑体" panose="02010609060101010101" pitchFamily="49" charset="-122"/>
                </a:rPr>
                <a:t>1</a:t>
              </a:r>
              <a:r>
                <a:rPr kumimoji="0" lang="en-US" altLang="zh-CN" sz="1800">
                  <a:solidFill>
                    <a:srgbClr val="2A2A39"/>
                  </a:solidFill>
                  <a:latin typeface="黑体" panose="02010609060101010101" pitchFamily="49" charset="-122"/>
                  <a:ea typeface="黑体" panose="02010609060101010101" pitchFamily="49" charset="-122"/>
                </a:rPr>
                <a:t>1</a:t>
              </a:r>
              <a:r>
                <a:rPr kumimoji="0" lang="zh-CN" altLang="en-US" sz="1800">
                  <a:solidFill>
                    <a:srgbClr val="2A2A39"/>
                  </a:solidFill>
                  <a:latin typeface="黑体" panose="02010609060101010101" pitchFamily="49" charset="-122"/>
                  <a:ea typeface="黑体" panose="02010609060101010101" pitchFamily="49" charset="-122"/>
                </a:rPr>
                <a:t>：</a:t>
              </a:r>
              <a:r>
                <a:rPr kumimoji="0" lang="zh-CN" altLang="en-US" sz="1800">
                  <a:ea typeface="黑体" panose="02010609060101010101" pitchFamily="49" charset="-122"/>
                </a:rPr>
                <a:t>项目评估的</a:t>
              </a:r>
              <a:r>
                <a:rPr kumimoji="0" lang="en-US" altLang="zh-CN" sz="1800">
                  <a:ea typeface="黑体" panose="02010609060101010101" pitchFamily="49" charset="-122"/>
                </a:rPr>
                <a:t>E-R</a:t>
              </a:r>
              <a:r>
                <a:rPr kumimoji="0" lang="zh-CN" altLang="en-US" sz="1800">
                  <a:ea typeface="黑体" panose="02010609060101010101" pitchFamily="49" charset="-122"/>
                </a:rPr>
                <a:t>图</a:t>
              </a:r>
              <a:r>
                <a:rPr kumimoji="0" lang="en-US" altLang="zh-CN" sz="1800">
                  <a:ea typeface="黑体" panose="02010609060101010101" pitchFamily="49" charset="-122"/>
                </a:rPr>
                <a:t>!</a:t>
              </a:r>
              <a:endParaRPr kumimoji="0" lang="zh-CN" altLang="en-US" sz="1800">
                <a:ea typeface="黑体" panose="02010609060101010101" pitchFamily="49" charset="-122"/>
              </a:endParaRPr>
            </a:p>
          </p:txBody>
        </p:sp>
      </p:grpSp>
      <p:sp>
        <p:nvSpPr>
          <p:cNvPr id="2" name="矩形 1"/>
          <p:cNvSpPr>
            <a:spLocks noChangeArrowheads="1"/>
          </p:cNvSpPr>
          <p:nvPr/>
        </p:nvSpPr>
        <p:spPr bwMode="auto">
          <a:xfrm>
            <a:off x="4240213" y="4106863"/>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800">
                <a:solidFill>
                  <a:srgbClr val="0066FF"/>
                </a:solidFill>
              </a:rPr>
              <a:t>联系上的联系</a:t>
            </a:r>
            <a:endParaRPr kumimoji="0" lang="zh-CN" altLang="en-US" sz="1800">
              <a:solidFill>
                <a:srgbClr val="0066FF"/>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9964"/>
                                        </p:tgtEl>
                                        <p:attrNameLst>
                                          <p:attrName>style.visibility</p:attrName>
                                        </p:attrNameLst>
                                      </p:cBhvr>
                                      <p:to>
                                        <p:strVal val="visible"/>
                                      </p:to>
                                    </p:set>
                                    <p:anim calcmode="lin" valueType="num">
                                      <p:cBhvr additive="base">
                                        <p:cTn id="7" dur="500" fill="hold"/>
                                        <p:tgtEl>
                                          <p:spTgt spid="509964"/>
                                        </p:tgtEl>
                                        <p:attrNameLst>
                                          <p:attrName>ppt_x</p:attrName>
                                        </p:attrNameLst>
                                      </p:cBhvr>
                                      <p:tavLst>
                                        <p:tav tm="0">
                                          <p:val>
                                            <p:strVal val="#ppt_x"/>
                                          </p:val>
                                        </p:tav>
                                        <p:tav tm="100000">
                                          <p:val>
                                            <p:strVal val="#ppt_x"/>
                                          </p:val>
                                        </p:tav>
                                      </p:tavLst>
                                    </p:anim>
                                    <p:anim calcmode="lin" valueType="num">
                                      <p:cBhvr additive="base">
                                        <p:cTn id="8" dur="500" fill="hold"/>
                                        <p:tgtEl>
                                          <p:spTgt spid="50996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9963"/>
                                        </p:tgtEl>
                                        <p:attrNameLst>
                                          <p:attrName>style.visibility</p:attrName>
                                        </p:attrNameLst>
                                      </p:cBhvr>
                                      <p:to>
                                        <p:strVal val="visible"/>
                                      </p:to>
                                    </p:set>
                                    <p:anim calcmode="lin" valueType="num">
                                      <p:cBhvr additive="base">
                                        <p:cTn id="11" dur="500" fill="hold"/>
                                        <p:tgtEl>
                                          <p:spTgt spid="509963"/>
                                        </p:tgtEl>
                                        <p:attrNameLst>
                                          <p:attrName>ppt_x</p:attrName>
                                        </p:attrNameLst>
                                      </p:cBhvr>
                                      <p:tavLst>
                                        <p:tav tm="0">
                                          <p:val>
                                            <p:strVal val="#ppt_x"/>
                                          </p:val>
                                        </p:tav>
                                        <p:tav tm="100000">
                                          <p:val>
                                            <p:strVal val="#ppt_x"/>
                                          </p:val>
                                        </p:tav>
                                      </p:tavLst>
                                    </p:anim>
                                    <p:anim calcmode="lin" valueType="num">
                                      <p:cBhvr additive="base">
                                        <p:cTn id="12" dur="500" fill="hold"/>
                                        <p:tgtEl>
                                          <p:spTgt spid="50996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09965"/>
                                        </p:tgtEl>
                                        <p:attrNameLst>
                                          <p:attrName>style.visibility</p:attrName>
                                        </p:attrNameLst>
                                      </p:cBhvr>
                                      <p:to>
                                        <p:strVal val="visible"/>
                                      </p:to>
                                    </p:set>
                                    <p:anim calcmode="lin" valueType="num">
                                      <p:cBhvr additive="base">
                                        <p:cTn id="17" dur="500" fill="hold"/>
                                        <p:tgtEl>
                                          <p:spTgt spid="509965"/>
                                        </p:tgtEl>
                                        <p:attrNameLst>
                                          <p:attrName>ppt_x</p:attrName>
                                        </p:attrNameLst>
                                      </p:cBhvr>
                                      <p:tavLst>
                                        <p:tav tm="0">
                                          <p:val>
                                            <p:strVal val="#ppt_x"/>
                                          </p:val>
                                        </p:tav>
                                        <p:tav tm="100000">
                                          <p:val>
                                            <p:strVal val="#ppt_x"/>
                                          </p:val>
                                        </p:tav>
                                      </p:tavLst>
                                    </p:anim>
                                    <p:anim calcmode="lin" valueType="num">
                                      <p:cBhvr additive="base">
                                        <p:cTn id="18" dur="500" fill="hold"/>
                                        <p:tgtEl>
                                          <p:spTgt spid="509965"/>
                                        </p:tgtEl>
                                        <p:attrNameLst>
                                          <p:attrName>ppt_y</p:attrName>
                                        </p:attrNameLst>
                                      </p:cBhvr>
                                      <p:tavLst>
                                        <p:tav tm="0">
                                          <p:val>
                                            <p:strVal val="1+#ppt_h/2"/>
                                          </p:val>
                                        </p:tav>
                                        <p:tav tm="100000">
                                          <p:val>
                                            <p:strVal val="#ppt_y"/>
                                          </p:val>
                                        </p:tav>
                                      </p:tavLst>
                                    </p:anim>
                                  </p:childTnLst>
                                </p:cTn>
                              </p:par>
                              <p:par>
                                <p:cTn id="19" presetID="3" presetClass="entr" presetSubtype="1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63" grpId="0"/>
      <p:bldP spid="509964" grpId="0"/>
      <p:bldP spid="509965" grpId="0"/>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9D9BF015-FA92-44AE-AC48-AC754161C49B}" type="slidenum">
              <a:rPr kumimoji="0" lang="zh-CN" altLang="en-US" sz="1400"/>
              <a:t>91</a:t>
            </a:fld>
            <a:endParaRPr kumimoji="0" lang="en-US" altLang="zh-CN" sz="1400">
              <a:ea typeface="黑体" panose="02010609060101010101" pitchFamily="49" charset="-122"/>
            </a:endParaRPr>
          </a:p>
        </p:txBody>
      </p:sp>
      <p:sp>
        <p:nvSpPr>
          <p:cNvPr id="39938" name="AutoShape 3"/>
          <p:cNvSpPr>
            <a:spLocks noChangeArrowheads="1"/>
          </p:cNvSpPr>
          <p:nvPr/>
        </p:nvSpPr>
        <p:spPr bwMode="auto">
          <a:xfrm>
            <a:off x="7235825" y="944563"/>
            <a:ext cx="1439863" cy="466725"/>
          </a:xfrm>
          <a:prstGeom prst="cloudCallout">
            <a:avLst>
              <a:gd name="adj1" fmla="val 43495"/>
              <a:gd name="adj2" fmla="val 99662"/>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000">
                <a:latin typeface="Tahoma" panose="020B0604030504040204" charset="0"/>
              </a:rPr>
              <a:t>你能解释</a:t>
            </a:r>
            <a:r>
              <a:rPr kumimoji="0" lang="en-US" altLang="zh-CN" sz="1000">
                <a:latin typeface="Tahoma" panose="020B0604030504040204" charset="0"/>
              </a:rPr>
              <a:t>E-R</a:t>
            </a:r>
            <a:r>
              <a:rPr kumimoji="0" lang="zh-CN" altLang="en-US" sz="1000">
                <a:latin typeface="Tahoma" panose="020B0604030504040204" charset="0"/>
              </a:rPr>
              <a:t>图中各要素吗？</a:t>
            </a:r>
          </a:p>
        </p:txBody>
      </p:sp>
      <p:sp>
        <p:nvSpPr>
          <p:cNvPr id="39939" name="Rectangle 41"/>
          <p:cNvSpPr>
            <a:spLocks noChangeArrowheads="1"/>
          </p:cNvSpPr>
          <p:nvPr/>
        </p:nvSpPr>
        <p:spPr bwMode="auto">
          <a:xfrm>
            <a:off x="1171575" y="46038"/>
            <a:ext cx="77724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428E5B"/>
                </a:solidFill>
                <a:latin typeface="黑体" panose="02010609060101010101" pitchFamily="49" charset="-122"/>
                <a:ea typeface="黑体" panose="02010609060101010101" pitchFamily="49" charset="-122"/>
              </a:rPr>
              <a:t>二 扩展</a:t>
            </a:r>
            <a:r>
              <a:rPr kumimoji="0" lang="en-US" altLang="zh-CN" sz="2000">
                <a:solidFill>
                  <a:srgbClr val="428E5B"/>
                </a:solidFill>
                <a:latin typeface="黑体" panose="02010609060101010101" pitchFamily="49" charset="-122"/>
                <a:ea typeface="黑体" panose="02010609060101010101" pitchFamily="49" charset="-122"/>
              </a:rPr>
              <a:t>E-R</a:t>
            </a:r>
            <a:r>
              <a:rPr kumimoji="0" lang="zh-CN" altLang="en-US" sz="2000">
                <a:solidFill>
                  <a:srgbClr val="428E5B"/>
                </a:solidFill>
                <a:latin typeface="黑体" panose="02010609060101010101" pitchFamily="49" charset="-122"/>
                <a:ea typeface="黑体" panose="02010609060101010101" pitchFamily="49" charset="-122"/>
              </a:rPr>
              <a:t>模型</a:t>
            </a:r>
          </a:p>
        </p:txBody>
      </p:sp>
      <p:grpSp>
        <p:nvGrpSpPr>
          <p:cNvPr id="39940" name="Group 39"/>
          <p:cNvGrpSpPr/>
          <p:nvPr/>
        </p:nvGrpSpPr>
        <p:grpSpPr bwMode="auto">
          <a:xfrm>
            <a:off x="288925" y="873125"/>
            <a:ext cx="8712200" cy="5508625"/>
            <a:chOff x="136" y="550"/>
            <a:chExt cx="5488" cy="3470"/>
          </a:xfrm>
        </p:grpSpPr>
        <p:grpSp>
          <p:nvGrpSpPr>
            <p:cNvPr id="39943" name="Group 35"/>
            <p:cNvGrpSpPr/>
            <p:nvPr/>
          </p:nvGrpSpPr>
          <p:grpSpPr bwMode="auto">
            <a:xfrm>
              <a:off x="136" y="550"/>
              <a:ext cx="5488" cy="3470"/>
              <a:chOff x="136" y="550"/>
              <a:chExt cx="5488" cy="3470"/>
            </a:xfrm>
          </p:grpSpPr>
          <p:pic>
            <p:nvPicPr>
              <p:cNvPr id="39946" name="Picture 3"/>
              <p:cNvPicPr>
                <a:picLocks noChangeAspect="1" noChangeArrowheads="1"/>
              </p:cNvPicPr>
              <p:nvPr/>
            </p:nvPicPr>
            <p:blipFill>
              <a:blip r:embed="rId2">
                <a:extLst>
                  <a:ext uri="{28A0092B-C50C-407E-A947-70E740481C1C}">
                    <a14:useLocalDpi xmlns:a14="http://schemas.microsoft.com/office/drawing/2010/main" val="0"/>
                  </a:ext>
                </a:extLst>
              </a:blip>
              <a:srcRect l="13025" t="560" r="13025" b="841"/>
              <a:stretch>
                <a:fillRect/>
              </a:stretch>
            </p:blipFill>
            <p:spPr bwMode="auto">
              <a:xfrm>
                <a:off x="136" y="550"/>
                <a:ext cx="5488" cy="3470"/>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9947" name="AutoShape 8"/>
              <p:cNvSpPr>
                <a:spLocks noChangeArrowheads="1"/>
              </p:cNvSpPr>
              <p:nvPr/>
            </p:nvSpPr>
            <p:spPr bwMode="auto">
              <a:xfrm>
                <a:off x="273" y="835"/>
                <a:ext cx="559" cy="299"/>
              </a:xfrm>
              <a:prstGeom prst="diamond">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000" b="0">
                    <a:latin typeface="Tahoma" panose="020B0604030504040204" charset="0"/>
                  </a:rPr>
                  <a:t>emp_branch</a:t>
                </a:r>
              </a:p>
            </p:txBody>
          </p:sp>
          <p:sp>
            <p:nvSpPr>
              <p:cNvPr id="39948" name="Line 9"/>
              <p:cNvSpPr>
                <a:spLocks noChangeShapeType="1"/>
              </p:cNvSpPr>
              <p:nvPr/>
            </p:nvSpPr>
            <p:spPr bwMode="auto">
              <a:xfrm flipH="1">
                <a:off x="141" y="3179"/>
                <a:ext cx="766" cy="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9949" name="Line 10"/>
              <p:cNvSpPr>
                <a:spLocks noChangeShapeType="1"/>
              </p:cNvSpPr>
              <p:nvPr/>
            </p:nvSpPr>
            <p:spPr bwMode="auto">
              <a:xfrm flipH="1" flipV="1">
                <a:off x="141" y="984"/>
                <a:ext cx="5" cy="219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9950" name="Line 11"/>
              <p:cNvSpPr>
                <a:spLocks noChangeShapeType="1"/>
              </p:cNvSpPr>
              <p:nvPr/>
            </p:nvSpPr>
            <p:spPr bwMode="auto">
              <a:xfrm>
                <a:off x="141" y="984"/>
                <a:ext cx="13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9951" name="Line 12"/>
              <p:cNvSpPr>
                <a:spLocks noChangeShapeType="1"/>
              </p:cNvSpPr>
              <p:nvPr/>
            </p:nvSpPr>
            <p:spPr bwMode="auto">
              <a:xfrm>
                <a:off x="826" y="984"/>
                <a:ext cx="109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9952" name="Rectangle 13"/>
              <p:cNvSpPr>
                <a:spLocks noChangeArrowheads="1"/>
              </p:cNvSpPr>
              <p:nvPr/>
            </p:nvSpPr>
            <p:spPr bwMode="auto">
              <a:xfrm>
                <a:off x="2784" y="2261"/>
                <a:ext cx="4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客户贷款额</a:t>
                </a:r>
              </a:p>
            </p:txBody>
          </p:sp>
          <p:sp>
            <p:nvSpPr>
              <p:cNvPr id="39953" name="Rectangle 14"/>
              <p:cNvSpPr>
                <a:spLocks noChangeArrowheads="1"/>
              </p:cNvSpPr>
              <p:nvPr/>
            </p:nvSpPr>
            <p:spPr bwMode="auto">
              <a:xfrm>
                <a:off x="772" y="3020"/>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银行员工</a:t>
                </a:r>
              </a:p>
            </p:txBody>
          </p:sp>
          <p:sp>
            <p:nvSpPr>
              <p:cNvPr id="39954" name="Rectangle 15"/>
              <p:cNvSpPr>
                <a:spLocks noChangeArrowheads="1"/>
              </p:cNvSpPr>
              <p:nvPr/>
            </p:nvSpPr>
            <p:spPr bwMode="auto">
              <a:xfrm>
                <a:off x="489" y="2148"/>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银行客户</a:t>
                </a:r>
              </a:p>
            </p:txBody>
          </p:sp>
          <p:sp>
            <p:nvSpPr>
              <p:cNvPr id="39955" name="Rectangle 16"/>
              <p:cNvSpPr>
                <a:spLocks noChangeArrowheads="1"/>
              </p:cNvSpPr>
              <p:nvPr/>
            </p:nvSpPr>
            <p:spPr bwMode="auto">
              <a:xfrm>
                <a:off x="1486" y="1031"/>
                <a:ext cx="6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200">
                    <a:latin typeface="Tahoma" panose="020B0604030504040204" charset="0"/>
                  </a:rPr>
                  <a:t>(</a:t>
                </a:r>
                <a:r>
                  <a:rPr kumimoji="0" lang="zh-CN" altLang="en-US" sz="1200">
                    <a:latin typeface="Tahoma" panose="020B0604030504040204" charset="0"/>
                  </a:rPr>
                  <a:t>各地支行</a:t>
                </a:r>
                <a:r>
                  <a:rPr kumimoji="0" lang="en-US" altLang="zh-CN" sz="1200">
                    <a:latin typeface="Tahoma" panose="020B0604030504040204" charset="0"/>
                  </a:rPr>
                  <a:t>)</a:t>
                </a:r>
                <a:r>
                  <a:rPr kumimoji="0" lang="zh-CN" altLang="en-US" sz="1200">
                    <a:latin typeface="Tahoma" panose="020B0604030504040204" charset="0"/>
                  </a:rPr>
                  <a:t>银行</a:t>
                </a:r>
              </a:p>
            </p:txBody>
          </p:sp>
          <p:sp>
            <p:nvSpPr>
              <p:cNvPr id="39956" name="Rectangle 18"/>
              <p:cNvSpPr>
                <a:spLocks noChangeArrowheads="1"/>
              </p:cNvSpPr>
              <p:nvPr/>
            </p:nvSpPr>
            <p:spPr bwMode="auto">
              <a:xfrm>
                <a:off x="4858" y="2931"/>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账户</a:t>
                </a:r>
              </a:p>
            </p:txBody>
          </p:sp>
          <p:sp>
            <p:nvSpPr>
              <p:cNvPr id="39957" name="Rectangle 19"/>
              <p:cNvSpPr>
                <a:spLocks noChangeArrowheads="1"/>
              </p:cNvSpPr>
              <p:nvPr/>
            </p:nvSpPr>
            <p:spPr bwMode="auto">
              <a:xfrm>
                <a:off x="5136" y="2153"/>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支票</a:t>
                </a:r>
              </a:p>
            </p:txBody>
          </p:sp>
          <p:sp>
            <p:nvSpPr>
              <p:cNvPr id="39958" name="Rectangle 20"/>
              <p:cNvSpPr>
                <a:spLocks noChangeArrowheads="1"/>
              </p:cNvSpPr>
              <p:nvPr/>
            </p:nvSpPr>
            <p:spPr bwMode="auto">
              <a:xfrm>
                <a:off x="5154" y="1785"/>
                <a:ext cx="432"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900" b="0">
                    <a:solidFill>
                      <a:schemeClr val="tx2"/>
                    </a:solidFill>
                    <a:latin typeface="Tahoma" panose="020B0604030504040204" charset="0"/>
                  </a:rPr>
                  <a:t>支票透支金额</a:t>
                </a:r>
              </a:p>
            </p:txBody>
          </p:sp>
          <p:sp>
            <p:nvSpPr>
              <p:cNvPr id="39959" name="Rectangle 21"/>
              <p:cNvSpPr>
                <a:spLocks noChangeArrowheads="1"/>
              </p:cNvSpPr>
              <p:nvPr/>
            </p:nvSpPr>
            <p:spPr bwMode="auto">
              <a:xfrm>
                <a:off x="255" y="726"/>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员工所属银行</a:t>
                </a:r>
              </a:p>
            </p:txBody>
          </p:sp>
          <p:sp>
            <p:nvSpPr>
              <p:cNvPr id="39960" name="Rectangle 22"/>
              <p:cNvSpPr>
                <a:spLocks noChangeArrowheads="1"/>
              </p:cNvSpPr>
              <p:nvPr/>
            </p:nvSpPr>
            <p:spPr bwMode="auto">
              <a:xfrm>
                <a:off x="4129" y="633"/>
                <a:ext cx="28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开户行</a:t>
                </a:r>
              </a:p>
            </p:txBody>
          </p:sp>
          <p:sp>
            <p:nvSpPr>
              <p:cNvPr id="39961" name="Rectangle 23"/>
              <p:cNvSpPr>
                <a:spLocks noChangeArrowheads="1"/>
              </p:cNvSpPr>
              <p:nvPr/>
            </p:nvSpPr>
            <p:spPr bwMode="auto">
              <a:xfrm>
                <a:off x="3110" y="3086"/>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存款</a:t>
                </a:r>
              </a:p>
            </p:txBody>
          </p:sp>
          <p:sp>
            <p:nvSpPr>
              <p:cNvPr id="39962" name="Rectangle 24"/>
              <p:cNvSpPr>
                <a:spLocks noChangeArrowheads="1"/>
              </p:cNvSpPr>
              <p:nvPr/>
            </p:nvSpPr>
            <p:spPr bwMode="auto">
              <a:xfrm>
                <a:off x="2123" y="1902"/>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借款</a:t>
                </a:r>
              </a:p>
            </p:txBody>
          </p:sp>
          <p:sp>
            <p:nvSpPr>
              <p:cNvPr id="39963" name="Rectangle 25"/>
              <p:cNvSpPr>
                <a:spLocks noChangeArrowheads="1"/>
              </p:cNvSpPr>
              <p:nvPr/>
            </p:nvSpPr>
            <p:spPr bwMode="auto">
              <a:xfrm>
                <a:off x="680" y="2686"/>
                <a:ext cx="1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服务</a:t>
                </a:r>
              </a:p>
            </p:txBody>
          </p:sp>
          <p:sp>
            <p:nvSpPr>
              <p:cNvPr id="39964" name="Rectangle 26"/>
              <p:cNvSpPr>
                <a:spLocks noChangeArrowheads="1"/>
              </p:cNvSpPr>
              <p:nvPr/>
            </p:nvSpPr>
            <p:spPr bwMode="auto">
              <a:xfrm>
                <a:off x="1796" y="2599"/>
                <a:ext cx="607"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900" b="0">
                    <a:solidFill>
                      <a:schemeClr val="tx2"/>
                    </a:solidFill>
                    <a:latin typeface="Tahoma" panose="020B0604030504040204" charset="0"/>
                  </a:rPr>
                  <a:t>投资理财</a:t>
                </a:r>
                <a:r>
                  <a:rPr kumimoji="0" lang="en-US" altLang="zh-CN" sz="900" b="0">
                    <a:solidFill>
                      <a:schemeClr val="tx2"/>
                    </a:solidFill>
                    <a:latin typeface="Tahoma" panose="020B0604030504040204" charset="0"/>
                  </a:rPr>
                  <a:t>,</a:t>
                </a:r>
                <a:r>
                  <a:rPr kumimoji="0" lang="zh-CN" altLang="en-US" sz="900" b="0">
                    <a:solidFill>
                      <a:schemeClr val="tx2"/>
                    </a:solidFill>
                    <a:latin typeface="Tahoma" panose="020B0604030504040204" charset="0"/>
                  </a:rPr>
                  <a:t>大客户</a:t>
                </a:r>
                <a:r>
                  <a:rPr kumimoji="0" lang="en-US" altLang="zh-CN" sz="900" b="0">
                    <a:solidFill>
                      <a:schemeClr val="tx2"/>
                    </a:solidFill>
                    <a:latin typeface="Tahoma" panose="020B0604030504040204" charset="0"/>
                  </a:rPr>
                  <a:t>,…</a:t>
                </a:r>
              </a:p>
            </p:txBody>
          </p:sp>
          <p:sp>
            <p:nvSpPr>
              <p:cNvPr id="39965" name="Rectangle 27"/>
              <p:cNvSpPr>
                <a:spLocks noChangeArrowheads="1"/>
              </p:cNvSpPr>
              <p:nvPr/>
            </p:nvSpPr>
            <p:spPr bwMode="auto">
              <a:xfrm>
                <a:off x="4455" y="2317"/>
                <a:ext cx="48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900" b="0">
                    <a:solidFill>
                      <a:schemeClr val="tx2"/>
                    </a:solidFill>
                    <a:latin typeface="Tahoma" panose="020B0604030504040204" charset="0"/>
                  </a:rPr>
                  <a:t>(</a:t>
                </a:r>
                <a:r>
                  <a:rPr kumimoji="0" lang="zh-CN" altLang="en-US" sz="900" b="0">
                    <a:solidFill>
                      <a:schemeClr val="tx2"/>
                    </a:solidFill>
                    <a:latin typeface="Tahoma" panose="020B0604030504040204" charset="0"/>
                  </a:rPr>
                  <a:t>一类特殊贷款</a:t>
                </a:r>
                <a:r>
                  <a:rPr kumimoji="0" lang="en-US" altLang="zh-CN" sz="900" b="0">
                    <a:solidFill>
                      <a:schemeClr val="tx2"/>
                    </a:solidFill>
                    <a:latin typeface="Tahoma" panose="020B0604030504040204" charset="0"/>
                  </a:rPr>
                  <a:t>)</a:t>
                </a:r>
              </a:p>
            </p:txBody>
          </p:sp>
          <p:sp>
            <p:nvSpPr>
              <p:cNvPr id="39966" name="Rectangle 28"/>
              <p:cNvSpPr>
                <a:spLocks noChangeArrowheads="1"/>
              </p:cNvSpPr>
              <p:nvPr/>
            </p:nvSpPr>
            <p:spPr bwMode="auto">
              <a:xfrm>
                <a:off x="2606" y="1296"/>
                <a:ext cx="28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借贷行</a:t>
                </a:r>
              </a:p>
            </p:txBody>
          </p:sp>
          <p:sp>
            <p:nvSpPr>
              <p:cNvPr id="39967" name="Rectangle 29"/>
              <p:cNvSpPr>
                <a:spLocks noChangeArrowheads="1"/>
              </p:cNvSpPr>
              <p:nvPr/>
            </p:nvSpPr>
            <p:spPr bwMode="auto">
              <a:xfrm>
                <a:off x="3910" y="2396"/>
                <a:ext cx="3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900" b="0">
                    <a:solidFill>
                      <a:schemeClr val="tx2"/>
                    </a:solidFill>
                    <a:latin typeface="Tahoma" panose="020B0604030504040204" charset="0"/>
                  </a:rPr>
                  <a:t>(</a:t>
                </a:r>
                <a:r>
                  <a:rPr kumimoji="0" lang="zh-CN" altLang="en-US" sz="900" b="0">
                    <a:solidFill>
                      <a:schemeClr val="tx2"/>
                    </a:solidFill>
                    <a:latin typeface="Tahoma" panose="020B0604030504040204" charset="0"/>
                  </a:rPr>
                  <a:t>支票借贷</a:t>
                </a:r>
                <a:r>
                  <a:rPr kumimoji="0" lang="en-US" altLang="zh-CN" sz="900" b="0">
                    <a:solidFill>
                      <a:schemeClr val="tx2"/>
                    </a:solidFill>
                    <a:latin typeface="Tahoma" panose="020B0604030504040204" charset="0"/>
                  </a:rPr>
                  <a:t>)</a:t>
                </a:r>
              </a:p>
            </p:txBody>
          </p:sp>
          <p:sp>
            <p:nvSpPr>
              <p:cNvPr id="39968" name="Rectangle 33"/>
              <p:cNvSpPr>
                <a:spLocks noChangeArrowheads="1"/>
              </p:cNvSpPr>
              <p:nvPr/>
            </p:nvSpPr>
            <p:spPr bwMode="auto">
              <a:xfrm>
                <a:off x="3442" y="3362"/>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现金账户</a:t>
                </a:r>
              </a:p>
            </p:txBody>
          </p:sp>
          <p:sp>
            <p:nvSpPr>
              <p:cNvPr id="39969" name="Rectangle 34"/>
              <p:cNvSpPr>
                <a:spLocks noChangeArrowheads="1"/>
              </p:cNvSpPr>
              <p:nvPr/>
            </p:nvSpPr>
            <p:spPr bwMode="auto">
              <a:xfrm>
                <a:off x="5035" y="3362"/>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charset="0"/>
                  </a:rPr>
                  <a:t>支票账户</a:t>
                </a:r>
              </a:p>
            </p:txBody>
          </p:sp>
        </p:grpSp>
        <p:sp>
          <p:nvSpPr>
            <p:cNvPr id="39944" name="Rectangle 37"/>
            <p:cNvSpPr>
              <a:spLocks noChangeArrowheads="1"/>
            </p:cNvSpPr>
            <p:nvPr/>
          </p:nvSpPr>
          <p:spPr bwMode="auto">
            <a:xfrm>
              <a:off x="4296" y="3125"/>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1400" b="0">
                  <a:solidFill>
                    <a:schemeClr val="tx2"/>
                  </a:solidFill>
                  <a:latin typeface="黑体" panose="02010609060101010101" pitchFamily="49" charset="-122"/>
                  <a:ea typeface="黑体" panose="02010609060101010101" pitchFamily="49" charset="-122"/>
                </a:rPr>
                <a:t>d</a:t>
              </a:r>
            </a:p>
          </p:txBody>
        </p:sp>
        <p:sp>
          <p:nvSpPr>
            <p:cNvPr id="39945" name="Rectangle 38"/>
            <p:cNvSpPr>
              <a:spLocks noChangeArrowheads="1"/>
            </p:cNvSpPr>
            <p:nvPr/>
          </p:nvSpPr>
          <p:spPr bwMode="auto">
            <a:xfrm>
              <a:off x="3765" y="3045"/>
              <a:ext cx="3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000" b="0">
                  <a:solidFill>
                    <a:schemeClr val="tx2"/>
                  </a:solidFill>
                </a:rPr>
                <a:t>不相交</a:t>
              </a:r>
            </a:p>
          </p:txBody>
        </p:sp>
      </p:grpSp>
      <p:sp>
        <p:nvSpPr>
          <p:cNvPr id="39941" name="Rectangle 84"/>
          <p:cNvSpPr>
            <a:spLocks noChangeArrowheads="1"/>
          </p:cNvSpPr>
          <p:nvPr/>
        </p:nvSpPr>
        <p:spPr bwMode="auto">
          <a:xfrm>
            <a:off x="469900" y="152400"/>
            <a:ext cx="636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a:solidFill>
                  <a:srgbClr val="892D5B"/>
                </a:solidFill>
                <a:latin typeface="黑体" panose="02010609060101010101" pitchFamily="49" charset="-122"/>
                <a:ea typeface="黑体" panose="02010609060101010101" pitchFamily="49" charset="-122"/>
              </a:rPr>
              <a:t>2.3 </a:t>
            </a:r>
            <a:r>
              <a:rPr kumimoji="0" lang="zh-CN" altLang="en-US" sz="2400">
                <a:solidFill>
                  <a:srgbClr val="892D5B"/>
                </a:solidFill>
                <a:latin typeface="黑体" panose="02010609060101010101" pitchFamily="49" charset="-122"/>
                <a:ea typeface="黑体" panose="02010609060101010101" pitchFamily="49" charset="-122"/>
              </a:rPr>
              <a:t>扩展</a:t>
            </a:r>
            <a:r>
              <a:rPr kumimoji="0" lang="en-US" altLang="zh-CN" sz="2400">
                <a:solidFill>
                  <a:srgbClr val="892D5B"/>
                </a:solidFill>
                <a:latin typeface="黑体" panose="02010609060101010101" pitchFamily="49" charset="-122"/>
                <a:ea typeface="黑体" panose="02010609060101010101" pitchFamily="49" charset="-122"/>
              </a:rPr>
              <a:t>E-R</a:t>
            </a:r>
            <a:r>
              <a:rPr kumimoji="0" lang="zh-CN" altLang="en-US" sz="2400">
                <a:solidFill>
                  <a:srgbClr val="892D5B"/>
                </a:solidFill>
                <a:latin typeface="黑体" panose="02010609060101010101" pitchFamily="49" charset="-122"/>
                <a:ea typeface="黑体" panose="02010609060101010101" pitchFamily="49" charset="-122"/>
              </a:rPr>
              <a:t>图</a:t>
            </a:r>
          </a:p>
        </p:txBody>
      </p:sp>
      <p:sp>
        <p:nvSpPr>
          <p:cNvPr id="39942" name="矩形 2"/>
          <p:cNvSpPr>
            <a:spLocks noChangeArrowheads="1"/>
          </p:cNvSpPr>
          <p:nvPr/>
        </p:nvSpPr>
        <p:spPr bwMode="auto">
          <a:xfrm>
            <a:off x="3838575" y="5691188"/>
            <a:ext cx="1338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545472"/>
                </a:solidFill>
                <a:latin typeface="黑体" panose="02010609060101010101" pitchFamily="49" charset="-122"/>
                <a:ea typeface="黑体" panose="02010609060101010101" pitchFamily="49" charset="-122"/>
              </a:rPr>
              <a:t>案例</a:t>
            </a:r>
            <a:r>
              <a:rPr kumimoji="0" lang="en-US" altLang="zh-CN" sz="2000">
                <a:solidFill>
                  <a:srgbClr val="545472"/>
                </a:solidFill>
                <a:latin typeface="黑体" panose="02010609060101010101" pitchFamily="49" charset="-122"/>
                <a:ea typeface="黑体" panose="02010609060101010101" pitchFamily="49" charset="-122"/>
              </a:rPr>
              <a:t>1</a:t>
            </a:r>
            <a:r>
              <a:rPr kumimoji="0" lang="zh-CN" altLang="zh-CN" sz="2000">
                <a:solidFill>
                  <a:srgbClr val="545472"/>
                </a:solidFill>
                <a:latin typeface="黑体" panose="02010609060101010101" pitchFamily="49" charset="-122"/>
                <a:ea typeface="黑体" panose="02010609060101010101" pitchFamily="49" charset="-122"/>
              </a:rPr>
              <a:t>2</a:t>
            </a:r>
            <a:r>
              <a:rPr kumimoji="0" lang="zh-CN" altLang="en-US" sz="2000">
                <a:solidFill>
                  <a:srgbClr val="545472"/>
                </a:solidFill>
                <a:latin typeface="黑体" panose="02010609060101010101" pitchFamily="49" charset="-122"/>
                <a:ea typeface="黑体" panose="02010609060101010101" pitchFamily="49" charset="-122"/>
              </a:rPr>
              <a:t>：</a:t>
            </a:r>
            <a:endParaRPr kumimoji="0" lang="en-US" altLang="zh-CN" sz="2000">
              <a:solidFill>
                <a:srgbClr val="545472"/>
              </a:solidFill>
              <a:latin typeface="黑体" panose="02010609060101010101" pitchFamily="49" charset="-122"/>
              <a:ea typeface="黑体" panose="02010609060101010101" pitchFamily="49" charset="-122"/>
            </a:endParaRPr>
          </a:p>
          <a:p>
            <a:pPr algn="r">
              <a:spcBef>
                <a:spcPct val="0"/>
              </a:spcBef>
              <a:buFontTx/>
              <a:buNone/>
            </a:pPr>
            <a:r>
              <a:rPr kumimoji="0" lang="zh-CN" altLang="en-US" sz="2000">
                <a:solidFill>
                  <a:srgbClr val="545472"/>
                </a:solidFill>
                <a:latin typeface="黑体" panose="02010609060101010101" pitchFamily="49" charset="-122"/>
                <a:ea typeface="黑体" panose="02010609060101010101" pitchFamily="49" charset="-122"/>
              </a:rPr>
              <a:t>银行</a:t>
            </a:r>
            <a:r>
              <a:rPr kumimoji="0" lang="en-US" altLang="zh-CN" sz="2000">
                <a:solidFill>
                  <a:srgbClr val="545472"/>
                </a:solidFill>
                <a:latin typeface="黑体" panose="02010609060101010101" pitchFamily="49" charset="-122"/>
                <a:ea typeface="黑体" panose="02010609060101010101" pitchFamily="49" charset="-122"/>
              </a:rPr>
              <a:t>E-R</a:t>
            </a:r>
            <a:r>
              <a:rPr kumimoji="0" lang="zh-CN" altLang="en-US" sz="2000">
                <a:solidFill>
                  <a:srgbClr val="545472"/>
                </a:solidFill>
                <a:latin typeface="黑体" panose="02010609060101010101" pitchFamily="49" charset="-122"/>
                <a:ea typeface="黑体" panose="02010609060101010101" pitchFamily="49" charset="-122"/>
              </a:rPr>
              <a:t>图</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内容占位符 1"/>
          <p:cNvSpPr>
            <a:spLocks noGrp="1"/>
          </p:cNvSpPr>
          <p:nvPr>
            <p:ph idx="1"/>
          </p:nvPr>
        </p:nvSpPr>
        <p:spPr>
          <a:xfrm>
            <a:off x="669123" y="1648267"/>
            <a:ext cx="8123237" cy="4114800"/>
          </a:xfrm>
        </p:spPr>
        <p:txBody>
          <a:bodyPr/>
          <a:lstStyle/>
          <a:p>
            <a:pPr>
              <a:buFontTx/>
              <a:buNone/>
            </a:pPr>
            <a:r>
              <a:rPr kumimoji="0" lang="zh-CN" altLang="en-US" sz="2800" b="1" dirty="0"/>
              <a:t>某企业集团有若干工厂，每个工厂生产多种产品，且每一种产品可以在多个工厂生产，每个工厂按照固定的计划数量生产产品，计划数量不低于</a:t>
            </a:r>
            <a:r>
              <a:rPr kumimoji="0" lang="en-US" altLang="zh-CN" sz="2800" b="1" dirty="0"/>
              <a:t>300</a:t>
            </a:r>
            <a:r>
              <a:rPr kumimoji="0" lang="zh-CN" altLang="en-US" sz="2800" b="1" dirty="0"/>
              <a:t>；每个工厂聘用多名职工，且每名职工只能在一个工厂工作，工厂聘用职工有聘期和工资。工厂的属性有工厂编号、厂名、地址，产品的属性有产品编号、产品名、规格，职工的属性有职工号、姓名、技术等级。请为该集团进行概念设计，画出</a:t>
            </a:r>
            <a:r>
              <a:rPr kumimoji="0" lang="en-US" altLang="zh-CN" sz="2800" b="1" dirty="0"/>
              <a:t>E-R</a:t>
            </a:r>
            <a:r>
              <a:rPr kumimoji="0" lang="zh-CN" altLang="en-US" sz="2800" b="1" dirty="0"/>
              <a:t>图。</a:t>
            </a:r>
          </a:p>
          <a:p>
            <a:endParaRPr kumimoji="0" lang="zh-CN" altLang="en-US" sz="2800" dirty="0"/>
          </a:p>
        </p:txBody>
      </p:sp>
      <p:sp>
        <p:nvSpPr>
          <p:cNvPr id="40962" name="标题 2"/>
          <p:cNvSpPr>
            <a:spLocks noGrp="1"/>
          </p:cNvSpPr>
          <p:nvPr>
            <p:ph type="title"/>
          </p:nvPr>
        </p:nvSpPr>
        <p:spPr>
          <a:xfrm>
            <a:off x="421850" y="523433"/>
            <a:ext cx="7772400" cy="1143000"/>
          </a:xfrm>
        </p:spPr>
        <p:txBody>
          <a:bodyPr/>
          <a:lstStyle/>
          <a:p>
            <a:r>
              <a:rPr lang="zh-CN" altLang="en-US" dirty="0"/>
              <a:t>随堂小测试</a:t>
            </a:r>
            <a:endParaRPr kumimoji="0" lang="zh-CN" altLang="en-US" dirty="0"/>
          </a:p>
        </p:txBody>
      </p:sp>
      <p:sp>
        <p:nvSpPr>
          <p:cNvPr id="40963" name="灯片编号占位符 3"/>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9DFA78ED-5728-4BD1-8BCB-358479126C63}" type="slidenum">
              <a:rPr kumimoji="0" lang="zh-CN" altLang="en-US" sz="1400"/>
              <a:t>92</a:t>
            </a:fld>
            <a:endParaRPr kumimoji="0" lang="en-US" altLang="zh-CN"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2373" y="1501530"/>
            <a:ext cx="8493125" cy="4140200"/>
          </a:xfrm>
        </p:spPr>
      </p:pic>
      <p:sp>
        <p:nvSpPr>
          <p:cNvPr id="41987" name="灯片编号占位符 3"/>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28D6A123-488A-406A-A86A-C0F77CA5725D}" type="slidenum">
              <a:rPr kumimoji="0" lang="zh-CN" altLang="en-US" sz="1400"/>
              <a:t>93</a:t>
            </a:fld>
            <a:endParaRPr kumimoji="0" lang="en-US" altLang="zh-CN" sz="1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title"/>
          </p:nvPr>
        </p:nvSpPr>
        <p:spPr>
          <a:xfrm>
            <a:off x="655638" y="101600"/>
            <a:ext cx="7772400" cy="635000"/>
          </a:xfrm>
        </p:spPr>
        <p:txBody>
          <a:bodyPr/>
          <a:lstStyle/>
          <a:p>
            <a:pPr algn="l"/>
            <a:r>
              <a:rPr lang="zh-CN" altLang="en-US" sz="3200" b="1">
                <a:latin typeface="黑体" panose="02010609060101010101" pitchFamily="49" charset="-122"/>
                <a:ea typeface="黑体" panose="02010609060101010101" pitchFamily="49" charset="-122"/>
              </a:rPr>
              <a:t>一</a:t>
            </a:r>
            <a:r>
              <a:rPr lang="en-US" altLang="zh-CN" sz="3200" b="1">
                <a:latin typeface="黑体" panose="02010609060101010101" pitchFamily="49" charset="-122"/>
                <a:ea typeface="黑体" panose="02010609060101010101" pitchFamily="49" charset="-122"/>
              </a:rPr>
              <a:t> </a:t>
            </a:r>
            <a:r>
              <a:rPr lang="zh-CN" altLang="en-US" sz="3200" b="1">
                <a:latin typeface="黑体" panose="02010609060101010101" pitchFamily="49" charset="-122"/>
                <a:ea typeface="黑体" panose="02010609060101010101" pitchFamily="49" charset="-122"/>
              </a:rPr>
              <a:t>数据模型</a:t>
            </a:r>
          </a:p>
        </p:txBody>
      </p:sp>
      <p:sp>
        <p:nvSpPr>
          <p:cNvPr id="25603" name="Rectangle 1027"/>
          <p:cNvSpPr>
            <a:spLocks noGrp="1" noChangeArrowheads="1"/>
          </p:cNvSpPr>
          <p:nvPr>
            <p:ph type="body" idx="1"/>
          </p:nvPr>
        </p:nvSpPr>
        <p:spPr>
          <a:xfrm>
            <a:off x="685800" y="1747838"/>
            <a:ext cx="7772400" cy="4676775"/>
          </a:xfrm>
        </p:spPr>
        <p:txBody>
          <a:bodyPr/>
          <a:lstStyle/>
          <a:p>
            <a:pPr>
              <a:spcAft>
                <a:spcPts val="600"/>
              </a:spcAft>
            </a:pPr>
            <a:r>
              <a:rPr lang="zh-CN" altLang="en-US" sz="2400">
                <a:solidFill>
                  <a:srgbClr val="000080"/>
                </a:solidFill>
                <a:latin typeface="幼圆" panose="02010509060101010101" pitchFamily="49" charset="-122"/>
              </a:rPr>
              <a:t>数据模型：</a:t>
            </a:r>
            <a:endParaRPr lang="en-US" altLang="zh-CN" sz="2400">
              <a:solidFill>
                <a:srgbClr val="000080"/>
              </a:solidFill>
              <a:latin typeface="幼圆" panose="02010509060101010101" pitchFamily="49" charset="-122"/>
            </a:endParaRPr>
          </a:p>
          <a:p>
            <a:pPr marL="450850" lvl="1" indent="0">
              <a:spcAft>
                <a:spcPts val="600"/>
              </a:spcAft>
              <a:buFontTx/>
              <a:buNone/>
            </a:pPr>
            <a:r>
              <a:rPr lang="zh-CN" altLang="en-US" sz="2000">
                <a:solidFill>
                  <a:srgbClr val="000080"/>
                </a:solidFill>
                <a:latin typeface="幼圆" panose="02010509060101010101" pitchFamily="49" charset="-122"/>
              </a:rPr>
              <a:t>是一个描述数据、数据联系、数据语义以及数据一致性约束的概念工具的集合</a:t>
            </a:r>
            <a:endParaRPr lang="en-US" altLang="zh-CN" sz="2000">
              <a:solidFill>
                <a:srgbClr val="000080"/>
              </a:solidFill>
              <a:latin typeface="幼圆" panose="02010509060101010101" pitchFamily="49" charset="-122"/>
            </a:endParaRPr>
          </a:p>
          <a:p>
            <a:pPr>
              <a:spcAft>
                <a:spcPts val="600"/>
              </a:spcAft>
            </a:pPr>
            <a:r>
              <a:rPr lang="zh-CN" altLang="en-US" sz="2400">
                <a:solidFill>
                  <a:srgbClr val="000080"/>
                </a:solidFill>
                <a:latin typeface="幼圆" panose="02010509060101010101" pitchFamily="49" charset="-122"/>
              </a:rPr>
              <a:t>应包括：</a:t>
            </a:r>
            <a:endParaRPr lang="en-US" altLang="zh-CN" sz="2400">
              <a:solidFill>
                <a:srgbClr val="000080"/>
              </a:solidFill>
              <a:latin typeface="幼圆" panose="02010509060101010101" pitchFamily="49" charset="-122"/>
            </a:endParaRPr>
          </a:p>
          <a:p>
            <a:pPr marL="450850" lvl="1" indent="0">
              <a:spcAft>
                <a:spcPts val="600"/>
              </a:spcAft>
            </a:pPr>
            <a:r>
              <a:rPr lang="zh-CN" altLang="en-US" sz="2000">
                <a:solidFill>
                  <a:srgbClr val="000080"/>
                </a:solidFill>
                <a:latin typeface="幼圆" panose="02010509060101010101" pitchFamily="49" charset="-122"/>
              </a:rPr>
              <a:t>数据结构：</a:t>
            </a:r>
            <a:endParaRPr lang="en-US" altLang="zh-CN" sz="2000">
              <a:solidFill>
                <a:srgbClr val="000080"/>
              </a:solidFill>
              <a:latin typeface="幼圆" panose="02010509060101010101" pitchFamily="49" charset="-122"/>
            </a:endParaRPr>
          </a:p>
          <a:p>
            <a:pPr marL="800100" lvl="2" indent="0">
              <a:spcAft>
                <a:spcPts val="600"/>
              </a:spcAft>
              <a:buFontTx/>
              <a:buNone/>
            </a:pPr>
            <a:r>
              <a:rPr lang="zh-CN" altLang="en-US" sz="2000">
                <a:solidFill>
                  <a:srgbClr val="000080"/>
                </a:solidFill>
                <a:latin typeface="幼圆" panose="02010509060101010101" pitchFamily="49" charset="-122"/>
              </a:rPr>
              <a:t>由一组创建数据库的规则（定义数据库的结构）组成</a:t>
            </a:r>
            <a:r>
              <a:rPr lang="en-US" altLang="zh-CN" sz="2000">
                <a:solidFill>
                  <a:srgbClr val="000080"/>
                </a:solidFill>
                <a:latin typeface="幼圆" panose="02010509060101010101" pitchFamily="49" charset="-122"/>
              </a:rPr>
              <a:t> </a:t>
            </a:r>
          </a:p>
          <a:p>
            <a:pPr marL="450850" lvl="1" indent="0">
              <a:spcAft>
                <a:spcPts val="600"/>
              </a:spcAft>
            </a:pPr>
            <a:r>
              <a:rPr lang="zh-CN" altLang="en-US" sz="2000">
                <a:solidFill>
                  <a:srgbClr val="000080"/>
                </a:solidFill>
                <a:latin typeface="幼圆" panose="02010509060101010101" pitchFamily="49" charset="-122"/>
              </a:rPr>
              <a:t>数据操作：</a:t>
            </a:r>
            <a:endParaRPr lang="en-US" altLang="zh-CN" sz="2000">
              <a:solidFill>
                <a:srgbClr val="000080"/>
              </a:solidFill>
              <a:latin typeface="幼圆" panose="02010509060101010101" pitchFamily="49" charset="-122"/>
            </a:endParaRPr>
          </a:p>
          <a:p>
            <a:pPr marL="800100" lvl="2" indent="0">
              <a:spcAft>
                <a:spcPts val="600"/>
              </a:spcAft>
              <a:buFontTx/>
              <a:buNone/>
            </a:pPr>
            <a:r>
              <a:rPr lang="zh-CN" altLang="en-US" sz="2000">
                <a:solidFill>
                  <a:srgbClr val="000080"/>
                </a:solidFill>
                <a:latin typeface="幼圆" panose="02010509060101010101" pitchFamily="49" charset="-122"/>
              </a:rPr>
              <a:t>定义对数据进行的操作类型</a:t>
            </a:r>
            <a:r>
              <a:rPr lang="zh-CN" altLang="zh-CN" sz="2000">
                <a:solidFill>
                  <a:srgbClr val="000080"/>
                </a:solidFill>
                <a:latin typeface="幼圆" panose="02010509060101010101" pitchFamily="49" charset="-122"/>
              </a:rPr>
              <a:t>（</a:t>
            </a:r>
            <a:r>
              <a:rPr lang="zh-CN" altLang="en-US" sz="2000">
                <a:solidFill>
                  <a:srgbClr val="000080"/>
                </a:solidFill>
                <a:latin typeface="幼圆" panose="02010509060101010101" pitchFamily="49" charset="-122"/>
              </a:rPr>
              <a:t>包括</a:t>
            </a:r>
            <a:r>
              <a:rPr lang="zh-CN" altLang="en-US" sz="2000">
                <a:solidFill>
                  <a:srgbClr val="0000FF"/>
                </a:solidFill>
                <a:latin typeface="幼圆" panose="02010509060101010101" pitchFamily="49" charset="-122"/>
              </a:rPr>
              <a:t>更新</a:t>
            </a:r>
            <a:r>
              <a:rPr lang="zh-CN" altLang="en-US" sz="2000">
                <a:solidFill>
                  <a:srgbClr val="000080"/>
                </a:solidFill>
                <a:latin typeface="幼圆" panose="02010509060101010101" pitchFamily="49" charset="-122"/>
              </a:rPr>
              <a:t>和</a:t>
            </a:r>
            <a:r>
              <a:rPr lang="zh-CN" altLang="en-US" sz="2000">
                <a:solidFill>
                  <a:srgbClr val="0000FF"/>
                </a:solidFill>
                <a:latin typeface="幼圆" panose="02010509060101010101" pitchFamily="49" charset="-122"/>
              </a:rPr>
              <a:t>查找</a:t>
            </a:r>
            <a:r>
              <a:rPr lang="zh-CN" altLang="en-US" sz="2000">
                <a:solidFill>
                  <a:srgbClr val="000080"/>
                </a:solidFill>
                <a:latin typeface="幼圆" panose="02010509060101010101" pitchFamily="49" charset="-122"/>
              </a:rPr>
              <a:t>数据库中的数据以及</a:t>
            </a:r>
            <a:r>
              <a:rPr lang="zh-CN" altLang="en-US" sz="2000">
                <a:solidFill>
                  <a:srgbClr val="0000FF"/>
                </a:solidFill>
                <a:latin typeface="幼圆" panose="02010509060101010101" pitchFamily="49" charset="-122"/>
              </a:rPr>
              <a:t>修改</a:t>
            </a:r>
            <a:r>
              <a:rPr lang="zh-CN" altLang="en-US" sz="2000">
                <a:solidFill>
                  <a:srgbClr val="000080"/>
                </a:solidFill>
                <a:latin typeface="幼圆" panose="02010509060101010101" pitchFamily="49" charset="-122"/>
              </a:rPr>
              <a:t>数据库的结构</a:t>
            </a:r>
            <a:r>
              <a:rPr lang="zh-CN" altLang="zh-CN" sz="2000">
                <a:solidFill>
                  <a:srgbClr val="000080"/>
                </a:solidFill>
                <a:latin typeface="幼圆" panose="02010509060101010101" pitchFamily="49" charset="-122"/>
              </a:rPr>
              <a:t>）</a:t>
            </a:r>
            <a:endParaRPr lang="en-US" altLang="zh-CN" sz="2000">
              <a:solidFill>
                <a:srgbClr val="000080"/>
              </a:solidFill>
              <a:latin typeface="幼圆" panose="02010509060101010101" pitchFamily="49" charset="-122"/>
            </a:endParaRPr>
          </a:p>
          <a:p>
            <a:pPr marL="450850" lvl="1" indent="0">
              <a:spcAft>
                <a:spcPts val="600"/>
              </a:spcAft>
            </a:pPr>
            <a:r>
              <a:rPr lang="zh-CN" altLang="en-US" sz="2000">
                <a:solidFill>
                  <a:srgbClr val="000080"/>
                </a:solidFill>
                <a:latin typeface="幼圆" panose="02010509060101010101" pitchFamily="49" charset="-122"/>
              </a:rPr>
              <a:t>约束条件：</a:t>
            </a:r>
            <a:endParaRPr lang="en-US" altLang="zh-CN" sz="2000">
              <a:solidFill>
                <a:srgbClr val="000080"/>
              </a:solidFill>
              <a:latin typeface="幼圆" panose="02010509060101010101" pitchFamily="49" charset="-122"/>
            </a:endParaRPr>
          </a:p>
          <a:p>
            <a:pPr marL="800100" lvl="2" indent="0">
              <a:spcAft>
                <a:spcPts val="600"/>
              </a:spcAft>
              <a:buFontTx/>
              <a:buNone/>
            </a:pPr>
            <a:r>
              <a:rPr lang="zh-CN" altLang="en-US" sz="2000">
                <a:solidFill>
                  <a:srgbClr val="000080"/>
                </a:solidFill>
                <a:latin typeface="幼圆" panose="02010509060101010101" pitchFamily="49" charset="-122"/>
              </a:rPr>
              <a:t>一组数据完整性定义规则，确保数据的正确性。</a:t>
            </a:r>
            <a:endParaRPr lang="zh-CN" altLang="en-US" sz="2000">
              <a:latin typeface="幼圆" panose="02010509060101010101" pitchFamily="49" charset="-122"/>
            </a:endParaRPr>
          </a:p>
        </p:txBody>
      </p:sp>
      <p:sp>
        <p:nvSpPr>
          <p:cNvPr id="12292" name="Rectangle 1026"/>
          <p:cNvSpPr txBox="1">
            <a:spLocks noChangeArrowheads="1"/>
          </p:cNvSpPr>
          <p:nvPr/>
        </p:nvSpPr>
        <p:spPr bwMode="auto">
          <a:xfrm>
            <a:off x="644525" y="904875"/>
            <a:ext cx="7772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1</a:t>
            </a:r>
            <a:r>
              <a:rPr lang="en-US" altLang="zh-CN" sz="2800">
                <a:solidFill>
                  <a:schemeClr val="tx2"/>
                </a:solidFill>
                <a:latin typeface="黑体" panose="02010609060101010101" pitchFamily="49" charset="-122"/>
                <a:ea typeface="黑体" panose="02010609060101010101" pitchFamily="49" charset="-122"/>
              </a:rPr>
              <a:t>.1 </a:t>
            </a:r>
            <a:r>
              <a:rPr lang="zh-CN" altLang="en-US" sz="2800">
                <a:solidFill>
                  <a:schemeClr val="tx2"/>
                </a:solidFill>
                <a:latin typeface="黑体" panose="02010609060101010101" pitchFamily="49" charset="-122"/>
                <a:ea typeface="黑体" panose="02010609060101010101" pitchFamily="49" charset="-122"/>
              </a:rPr>
              <a:t>数据模型的三大基本要素</a:t>
            </a:r>
          </a:p>
        </p:txBody>
      </p:sp>
      <p:sp>
        <p:nvSpPr>
          <p:cNvPr id="12293" name="云形标注 1"/>
          <p:cNvSpPr>
            <a:spLocks noChangeArrowheads="1"/>
          </p:cNvSpPr>
          <p:nvPr/>
        </p:nvSpPr>
        <p:spPr bwMode="auto">
          <a:xfrm>
            <a:off x="6170613" y="4168775"/>
            <a:ext cx="1838325" cy="1179513"/>
          </a:xfrm>
          <a:prstGeom prst="cloudCallout">
            <a:avLst>
              <a:gd name="adj1" fmla="val -20833"/>
              <a:gd name="adj2" fmla="val 6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12294" name="云形标注 2"/>
          <p:cNvSpPr>
            <a:spLocks noChangeArrowheads="1"/>
          </p:cNvSpPr>
          <p:nvPr/>
        </p:nvSpPr>
        <p:spPr bwMode="auto">
          <a:xfrm>
            <a:off x="6110288" y="1358900"/>
            <a:ext cx="2152650" cy="1225550"/>
          </a:xfrm>
          <a:prstGeom prst="cloudCallout">
            <a:avLst>
              <a:gd name="adj1" fmla="val -20833"/>
              <a:gd name="adj2" fmla="val 6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34" charset="0"/>
            </a:endParaRPr>
          </a:p>
        </p:txBody>
      </p:sp>
      <p:sp>
        <p:nvSpPr>
          <p:cNvPr id="12295" name="AutoShape 7"/>
          <p:cNvSpPr>
            <a:spLocks noChangeArrowheads="1"/>
          </p:cNvSpPr>
          <p:nvPr/>
        </p:nvSpPr>
        <p:spPr bwMode="auto">
          <a:xfrm>
            <a:off x="6184900" y="1336675"/>
            <a:ext cx="2397125" cy="920750"/>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zh-CN" sz="1600">
                <a:solidFill>
                  <a:srgbClr val="2A2A39"/>
                </a:solidFill>
                <a:latin typeface="Tahoma" panose="020B0604030504040204" pitchFamily="34" charset="0"/>
              </a:rPr>
              <a:t>什么是数据模型，应描述哪些方面？ </a:t>
            </a:r>
            <a:endParaRPr kumimoji="0" lang="zh-CN" altLang="en-US" sz="1600">
              <a:solidFill>
                <a:srgbClr val="2A2A39"/>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0" dur="500"/>
                                        <p:tgtEl>
                                          <p:spTgt spid="256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5" dur="500"/>
                                        <p:tgtEl>
                                          <p:spTgt spid="2560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18" dur="500"/>
                                        <p:tgtEl>
                                          <p:spTgt spid="2560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5603">
                                            <p:txEl>
                                              <p:pRg st="4" end="4"/>
                                            </p:txEl>
                                          </p:spTgt>
                                        </p:tgtEl>
                                        <p:attrNameLst>
                                          <p:attrName>style.visibility</p:attrName>
                                        </p:attrNameLst>
                                      </p:cBhvr>
                                      <p:to>
                                        <p:strVal val="visible"/>
                                      </p:to>
                                    </p:set>
                                    <p:animEffect transition="in" filter="blinds(horizontal)">
                                      <p:cBhvr>
                                        <p:cTn id="21" dur="500"/>
                                        <p:tgtEl>
                                          <p:spTgt spid="25603">
                                            <p:txEl>
                                              <p:pRg st="4" end="4"/>
                                            </p:txEl>
                                          </p:spTgt>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25603">
                                            <p:txEl>
                                              <p:pRg st="5" end="5"/>
                                            </p:txEl>
                                          </p:spTgt>
                                        </p:tgtEl>
                                        <p:attrNameLst>
                                          <p:attrName>style.visibility</p:attrName>
                                        </p:attrNameLst>
                                      </p:cBhvr>
                                      <p:to>
                                        <p:strVal val="visible"/>
                                      </p:to>
                                    </p:set>
                                    <p:animEffect transition="in" filter="blinds(horizontal)">
                                      <p:cBhvr>
                                        <p:cTn id="25" dur="500"/>
                                        <p:tgtEl>
                                          <p:spTgt spid="25603">
                                            <p:txEl>
                                              <p:pRg st="5" end="5"/>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5603">
                                            <p:txEl>
                                              <p:pRg st="6" end="6"/>
                                            </p:txEl>
                                          </p:spTgt>
                                        </p:tgtEl>
                                        <p:attrNameLst>
                                          <p:attrName>style.visibility</p:attrName>
                                        </p:attrNameLst>
                                      </p:cBhvr>
                                      <p:to>
                                        <p:strVal val="visible"/>
                                      </p:to>
                                    </p:set>
                                    <p:animEffect transition="in" filter="blinds(horizontal)">
                                      <p:cBhvr>
                                        <p:cTn id="28" dur="500"/>
                                        <p:tgtEl>
                                          <p:spTgt spid="2560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5603">
                                            <p:txEl>
                                              <p:pRg st="7" end="7"/>
                                            </p:txEl>
                                          </p:spTgt>
                                        </p:tgtEl>
                                        <p:attrNameLst>
                                          <p:attrName>style.visibility</p:attrName>
                                        </p:attrNameLst>
                                      </p:cBhvr>
                                      <p:to>
                                        <p:strVal val="visible"/>
                                      </p:to>
                                    </p:set>
                                    <p:animEffect transition="in" filter="blinds(horizontal)">
                                      <p:cBhvr>
                                        <p:cTn id="31" dur="500"/>
                                        <p:tgtEl>
                                          <p:spTgt spid="25603">
                                            <p:txEl>
                                              <p:pRg st="7" end="7"/>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5603">
                                            <p:txEl>
                                              <p:pRg st="8" end="8"/>
                                            </p:txEl>
                                          </p:spTgt>
                                        </p:tgtEl>
                                        <p:attrNameLst>
                                          <p:attrName>style.visibility</p:attrName>
                                        </p:attrNameLst>
                                      </p:cBhvr>
                                      <p:to>
                                        <p:strVal val="visible"/>
                                      </p:to>
                                    </p:set>
                                    <p:animEffect transition="in" filter="blinds(horizontal)">
                                      <p:cBhvr>
                                        <p:cTn id="34"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l"/>
            <a:r>
              <a:rPr lang="zh-CN" altLang="zh-CN" sz="2800" b="1">
                <a:latin typeface="黑体" panose="02010609060101010101" pitchFamily="49" charset="-122"/>
                <a:ea typeface="黑体" panose="02010609060101010101" pitchFamily="49" charset="-122"/>
              </a:rPr>
              <a:t>1.</a:t>
            </a: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层次(数据</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模型</a:t>
            </a:r>
          </a:p>
        </p:txBody>
      </p:sp>
      <p:sp>
        <p:nvSpPr>
          <p:cNvPr id="13315" name="Rectangle 3"/>
          <p:cNvSpPr>
            <a:spLocks noGrp="1" noChangeArrowheads="1"/>
          </p:cNvSpPr>
          <p:nvPr>
            <p:ph type="body" idx="1"/>
          </p:nvPr>
        </p:nvSpPr>
        <p:spPr/>
        <p:txBody>
          <a:bodyPr/>
          <a:lstStyle/>
          <a:p>
            <a:r>
              <a:rPr lang="zh-CN" altLang="en-US" sz="2800"/>
              <a:t>第一个商用的层次数据模型系统：</a:t>
            </a:r>
            <a:endParaRPr lang="en-US" altLang="zh-CN" sz="1800"/>
          </a:p>
          <a:p>
            <a:pPr>
              <a:buFontTx/>
              <a:buNone/>
            </a:pPr>
            <a:r>
              <a:rPr lang="en-US" altLang="zh-CN" sz="2800"/>
              <a:t>	</a:t>
            </a:r>
            <a:r>
              <a:rPr lang="en-US" altLang="zh-CN" sz="2400"/>
              <a:t>IBM</a:t>
            </a:r>
            <a:r>
              <a:rPr lang="zh-CN" altLang="en-US" sz="2400"/>
              <a:t>公司开发的数据库管理系统</a:t>
            </a:r>
            <a:r>
              <a:rPr lang="en-US" altLang="zh-CN" sz="2400">
                <a:solidFill>
                  <a:srgbClr val="0000FF"/>
                </a:solidFill>
              </a:rPr>
              <a:t>IMS</a:t>
            </a:r>
            <a:endParaRPr lang="en-US" altLang="zh-CN" sz="2800">
              <a:solidFill>
                <a:srgbClr val="0000FF"/>
              </a:solidFill>
            </a:endParaRPr>
          </a:p>
          <a:p>
            <a:pPr>
              <a:buFontTx/>
              <a:buNone/>
            </a:pPr>
            <a:r>
              <a:rPr lang="en-US" altLang="zh-CN" sz="2800"/>
              <a:t>	</a:t>
            </a:r>
            <a:r>
              <a:rPr lang="en-US" altLang="zh-CN" sz="2400"/>
              <a:t>(Information Management System)</a:t>
            </a:r>
            <a:endParaRPr lang="en-US" altLang="zh-CN" sz="1800"/>
          </a:p>
          <a:p>
            <a:r>
              <a:rPr lang="zh-CN" altLang="en-US" sz="2800"/>
              <a:t>是层次数据模型典型代表</a:t>
            </a:r>
            <a:endParaRPr lang="en-US" altLang="zh-CN" sz="2800"/>
          </a:p>
          <a:p>
            <a:r>
              <a:rPr lang="zh-CN" altLang="en-US" sz="2800"/>
              <a:t>曾经</a:t>
            </a:r>
            <a:r>
              <a:rPr lang="zh-CN" altLang="en-US" sz="2800">
                <a:solidFill>
                  <a:srgbClr val="0000FF"/>
                </a:solidFill>
              </a:rPr>
              <a:t>广泛使用</a:t>
            </a:r>
          </a:p>
        </p:txBody>
      </p:sp>
      <p:sp>
        <p:nvSpPr>
          <p:cNvPr id="13316" name="矩形 1"/>
          <p:cNvSpPr>
            <a:spLocks noChangeArrowheads="1"/>
          </p:cNvSpPr>
          <p:nvPr/>
        </p:nvSpPr>
        <p:spPr bwMode="auto">
          <a:xfrm>
            <a:off x="6899275" y="134938"/>
            <a:ext cx="21590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800">
                <a:solidFill>
                  <a:srgbClr val="800000"/>
                </a:solidFill>
                <a:latin typeface="黑体" panose="02010609060101010101" pitchFamily="49" charset="-122"/>
                <a:ea typeface="黑体" panose="02010609060101010101" pitchFamily="49" charset="-122"/>
              </a:rPr>
              <a:t>一</a:t>
            </a:r>
            <a:r>
              <a:rPr kumimoji="0" lang="en-US" altLang="zh-CN" sz="2800">
                <a:solidFill>
                  <a:srgbClr val="800000"/>
                </a:solidFill>
                <a:latin typeface="黑体" panose="02010609060101010101" pitchFamily="49" charset="-122"/>
                <a:ea typeface="黑体" panose="02010609060101010101" pitchFamily="49" charset="-122"/>
              </a:rPr>
              <a:t> </a:t>
            </a:r>
            <a:r>
              <a:rPr kumimoji="0" lang="zh-CN" altLang="en-US" sz="2800">
                <a:solidFill>
                  <a:srgbClr val="800000"/>
                </a:solidFill>
                <a:latin typeface="黑体" panose="02010609060101010101" pitchFamily="49" charset="-122"/>
                <a:ea typeface="黑体" panose="02010609060101010101" pitchFamily="49" charset="-122"/>
              </a:rPr>
              <a:t>数据模型</a:t>
            </a:r>
            <a:endParaRPr kumimoji="0" lang="zh-CN" altLang="en-US" sz="2800">
              <a:solidFill>
                <a:srgbClr val="800000"/>
              </a:solidFill>
              <a:latin typeface="Tahoma" panose="020B060403050404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328613" y="1233488"/>
            <a:ext cx="4497387" cy="4114800"/>
          </a:xfrm>
        </p:spPr>
        <p:txBody>
          <a:bodyPr/>
          <a:lstStyle/>
          <a:p>
            <a:r>
              <a:rPr lang="zh-CN" altLang="en-US" sz="2400"/>
              <a:t>层次模型</a:t>
            </a:r>
            <a:endParaRPr lang="en-US" altLang="zh-CN" sz="2400"/>
          </a:p>
          <a:p>
            <a:pPr marL="450850" lvl="1" indent="0">
              <a:buFontTx/>
              <a:buNone/>
            </a:pPr>
            <a:r>
              <a:rPr lang="zh-CN" altLang="en-US" sz="2000"/>
              <a:t>利用“</a:t>
            </a:r>
            <a:r>
              <a:rPr lang="zh-CN" altLang="en-US" sz="2000">
                <a:solidFill>
                  <a:srgbClr val="0000FF"/>
                </a:solidFill>
              </a:rPr>
              <a:t>记录</a:t>
            </a:r>
            <a:r>
              <a:rPr lang="zh-CN" altLang="en-US" sz="2000"/>
              <a:t>”</a:t>
            </a:r>
            <a:r>
              <a:rPr lang="en-US" altLang="zh-CN" sz="2000"/>
              <a:t>(</a:t>
            </a:r>
            <a:r>
              <a:rPr lang="zh-CN" altLang="en-US" sz="2000"/>
              <a:t>包含多个“</a:t>
            </a:r>
            <a:r>
              <a:rPr lang="zh-CN" altLang="en-US" sz="2000">
                <a:solidFill>
                  <a:srgbClr val="0000FF"/>
                </a:solidFill>
              </a:rPr>
              <a:t>属性</a:t>
            </a:r>
            <a:r>
              <a:rPr lang="zh-CN" altLang="en-US" sz="2000"/>
              <a:t>”</a:t>
            </a:r>
            <a:r>
              <a:rPr lang="en-US" altLang="zh-CN" sz="2000"/>
              <a:t>)</a:t>
            </a:r>
            <a:r>
              <a:rPr lang="zh-CN" altLang="en-US" sz="2000"/>
              <a:t>和“双亲子女关系</a:t>
            </a:r>
            <a:r>
              <a:rPr lang="en-US" altLang="zh-CN" sz="2000"/>
              <a:t>(</a:t>
            </a:r>
            <a:r>
              <a:rPr lang="en-US" altLang="zh-CN" sz="2000">
                <a:solidFill>
                  <a:srgbClr val="0000FF"/>
                </a:solidFill>
              </a:rPr>
              <a:t>PCR</a:t>
            </a:r>
            <a:r>
              <a:rPr lang="zh-CN" altLang="en-US" sz="2000"/>
              <a:t>)”来描述应用的数据结构</a:t>
            </a:r>
            <a:endParaRPr lang="en-US" altLang="zh-CN" sz="2000"/>
          </a:p>
          <a:p>
            <a:r>
              <a:rPr lang="zh-CN" altLang="en-US" sz="2400"/>
              <a:t>层次</a:t>
            </a:r>
            <a:r>
              <a:rPr lang="zh-CN" altLang="en-US" sz="2400">
                <a:solidFill>
                  <a:schemeClr val="tx2"/>
                </a:solidFill>
              </a:rPr>
              <a:t>模式</a:t>
            </a:r>
            <a:r>
              <a:rPr lang="en-US" altLang="zh-CN" sz="2400"/>
              <a:t>(</a:t>
            </a:r>
            <a:r>
              <a:rPr lang="zh-CN" altLang="en-US" sz="2400"/>
              <a:t>型</a:t>
            </a:r>
            <a:r>
              <a:rPr lang="en-US" altLang="zh-CN" sz="2400"/>
              <a:t>)</a:t>
            </a:r>
          </a:p>
          <a:p>
            <a:pPr>
              <a:buFontTx/>
              <a:buNone/>
            </a:pPr>
            <a:r>
              <a:rPr lang="en-US" altLang="zh-CN" sz="1800"/>
              <a:t>	</a:t>
            </a:r>
            <a:r>
              <a:rPr lang="zh-CN" altLang="en-US" sz="2000"/>
              <a:t>利用层次模型描述一个应用的数据结构，称为一个层次模式（型：数据库的结构），为“</a:t>
            </a:r>
            <a:r>
              <a:rPr lang="zh-CN" altLang="en-US" sz="2000">
                <a:solidFill>
                  <a:srgbClr val="800000"/>
                </a:solidFill>
              </a:rPr>
              <a:t>树</a:t>
            </a:r>
            <a:r>
              <a:rPr lang="zh-CN" altLang="en-US" sz="2000"/>
              <a:t>”结构。</a:t>
            </a:r>
            <a:endParaRPr lang="en-US" altLang="zh-CN" sz="2000"/>
          </a:p>
          <a:p>
            <a:r>
              <a:rPr lang="zh-CN" altLang="en-US" sz="2400"/>
              <a:t>层次模式的</a:t>
            </a:r>
            <a:r>
              <a:rPr lang="zh-CN" altLang="en-US" sz="2400">
                <a:solidFill>
                  <a:srgbClr val="892D5B"/>
                </a:solidFill>
              </a:rPr>
              <a:t>实例</a:t>
            </a:r>
            <a:endParaRPr lang="en-US" altLang="zh-CN" sz="2400">
              <a:solidFill>
                <a:srgbClr val="892D5B"/>
              </a:solidFill>
            </a:endParaRPr>
          </a:p>
          <a:p>
            <a:pPr>
              <a:buFontTx/>
              <a:buNone/>
            </a:pPr>
            <a:r>
              <a:rPr lang="en-US" altLang="zh-CN" sz="1800"/>
              <a:t>	</a:t>
            </a:r>
            <a:r>
              <a:rPr lang="zh-CN" altLang="en-US" sz="2000"/>
              <a:t>一个型</a:t>
            </a:r>
            <a:r>
              <a:rPr lang="zh-CN" altLang="en-US" sz="2000">
                <a:sym typeface="Wingdings" panose="05000000000000000000" pitchFamily="2" charset="2"/>
              </a:rPr>
              <a:t>有</a:t>
            </a:r>
            <a:r>
              <a:rPr lang="zh-CN" altLang="en-US" sz="2000"/>
              <a:t>多个实例</a:t>
            </a:r>
            <a:r>
              <a:rPr lang="en-US" altLang="zh-CN" sz="2000"/>
              <a:t>(</a:t>
            </a:r>
            <a:r>
              <a:rPr lang="zh-CN" altLang="en-US" sz="2000"/>
              <a:t>数据库的数据</a:t>
            </a:r>
            <a:r>
              <a:rPr lang="en-US" altLang="zh-CN" sz="2000"/>
              <a:t>)</a:t>
            </a:r>
          </a:p>
          <a:p>
            <a:pPr>
              <a:buFontTx/>
              <a:buNone/>
            </a:pPr>
            <a:r>
              <a:rPr lang="en-US" altLang="zh-CN" sz="2000"/>
              <a:t>	</a:t>
            </a:r>
            <a:r>
              <a:rPr lang="zh-CN" altLang="en-US" sz="2000"/>
              <a:t>为“</a:t>
            </a:r>
            <a:r>
              <a:rPr lang="zh-CN" altLang="en-US" sz="2000">
                <a:solidFill>
                  <a:srgbClr val="800000"/>
                </a:solidFill>
              </a:rPr>
              <a:t>森林</a:t>
            </a:r>
            <a:r>
              <a:rPr lang="zh-CN" altLang="en-US" sz="2000"/>
              <a:t>”结构</a:t>
            </a:r>
            <a:endParaRPr lang="zh-CN" altLang="en-US" sz="1800"/>
          </a:p>
        </p:txBody>
      </p:sp>
      <p:grpSp>
        <p:nvGrpSpPr>
          <p:cNvPr id="14339" name="Group 40"/>
          <p:cNvGrpSpPr/>
          <p:nvPr/>
        </p:nvGrpSpPr>
        <p:grpSpPr bwMode="auto">
          <a:xfrm>
            <a:off x="4930775" y="1701800"/>
            <a:ext cx="1524000" cy="1585913"/>
            <a:chOff x="4377" y="981"/>
            <a:chExt cx="635" cy="771"/>
          </a:xfrm>
        </p:grpSpPr>
        <p:sp>
          <p:nvSpPr>
            <p:cNvPr id="14385" name="Rectangle 4"/>
            <p:cNvSpPr>
              <a:spLocks noChangeArrowheads="1"/>
            </p:cNvSpPr>
            <p:nvPr/>
          </p:nvSpPr>
          <p:spPr bwMode="auto">
            <a:xfrm>
              <a:off x="4558" y="981"/>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系</a:t>
              </a:r>
            </a:p>
          </p:txBody>
        </p:sp>
        <p:sp>
          <p:nvSpPr>
            <p:cNvPr id="14386" name="Rectangle 5"/>
            <p:cNvSpPr>
              <a:spLocks noChangeArrowheads="1"/>
            </p:cNvSpPr>
            <p:nvPr/>
          </p:nvSpPr>
          <p:spPr bwMode="auto">
            <a:xfrm>
              <a:off x="4377" y="1298"/>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班</a:t>
              </a:r>
            </a:p>
          </p:txBody>
        </p:sp>
        <p:sp>
          <p:nvSpPr>
            <p:cNvPr id="14387" name="Rectangle 6"/>
            <p:cNvSpPr>
              <a:spLocks noChangeArrowheads="1"/>
            </p:cNvSpPr>
            <p:nvPr/>
          </p:nvSpPr>
          <p:spPr bwMode="auto">
            <a:xfrm>
              <a:off x="4740" y="1298"/>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教研组</a:t>
              </a:r>
            </a:p>
          </p:txBody>
        </p:sp>
        <p:sp>
          <p:nvSpPr>
            <p:cNvPr id="14388" name="Rectangle 7"/>
            <p:cNvSpPr>
              <a:spLocks noChangeArrowheads="1"/>
            </p:cNvSpPr>
            <p:nvPr/>
          </p:nvSpPr>
          <p:spPr bwMode="auto">
            <a:xfrm>
              <a:off x="4377" y="1616"/>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学生</a:t>
              </a:r>
            </a:p>
          </p:txBody>
        </p:sp>
        <p:sp>
          <p:nvSpPr>
            <p:cNvPr id="14389" name="Rectangle 8"/>
            <p:cNvSpPr>
              <a:spLocks noChangeArrowheads="1"/>
            </p:cNvSpPr>
            <p:nvPr/>
          </p:nvSpPr>
          <p:spPr bwMode="auto">
            <a:xfrm>
              <a:off x="4740" y="1616"/>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教师</a:t>
              </a:r>
            </a:p>
          </p:txBody>
        </p:sp>
        <p:sp>
          <p:nvSpPr>
            <p:cNvPr id="14390" name="Line 9"/>
            <p:cNvSpPr>
              <a:spLocks noChangeShapeType="1"/>
            </p:cNvSpPr>
            <p:nvPr/>
          </p:nvSpPr>
          <p:spPr bwMode="auto">
            <a:xfrm flipH="1">
              <a:off x="4513" y="1117"/>
              <a:ext cx="181"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91" name="Line 10"/>
            <p:cNvSpPr>
              <a:spLocks noChangeShapeType="1"/>
            </p:cNvSpPr>
            <p:nvPr/>
          </p:nvSpPr>
          <p:spPr bwMode="auto">
            <a:xfrm>
              <a:off x="4694" y="1117"/>
              <a:ext cx="227"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92" name="Line 11"/>
            <p:cNvSpPr>
              <a:spLocks noChangeShapeType="1"/>
            </p:cNvSpPr>
            <p:nvPr/>
          </p:nvSpPr>
          <p:spPr bwMode="auto">
            <a:xfrm>
              <a:off x="4513" y="1434"/>
              <a:ext cx="0"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93" name="Line 12"/>
            <p:cNvSpPr>
              <a:spLocks noChangeShapeType="1"/>
            </p:cNvSpPr>
            <p:nvPr/>
          </p:nvSpPr>
          <p:spPr bwMode="auto">
            <a:xfrm>
              <a:off x="4876" y="1434"/>
              <a:ext cx="0"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340" name="Group 53"/>
          <p:cNvGrpSpPr/>
          <p:nvPr/>
        </p:nvGrpSpPr>
        <p:grpSpPr bwMode="auto">
          <a:xfrm>
            <a:off x="4124325" y="4183063"/>
            <a:ext cx="4756150" cy="2301875"/>
            <a:chOff x="2925" y="1888"/>
            <a:chExt cx="2631" cy="1043"/>
          </a:xfrm>
        </p:grpSpPr>
        <p:sp>
          <p:nvSpPr>
            <p:cNvPr id="14348" name="Rectangle 14"/>
            <p:cNvSpPr>
              <a:spLocks noChangeArrowheads="1"/>
            </p:cNvSpPr>
            <p:nvPr/>
          </p:nvSpPr>
          <p:spPr bwMode="auto">
            <a:xfrm>
              <a:off x="3016" y="2205"/>
              <a:ext cx="270"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901</a:t>
              </a:r>
              <a:r>
                <a:rPr kumimoji="0" lang="zh-CN" altLang="en-US" sz="1200">
                  <a:solidFill>
                    <a:srgbClr val="428E5B"/>
                  </a:solidFill>
                  <a:latin typeface="Tahoma" panose="020B0604030504040204" pitchFamily="34" charset="0"/>
                </a:rPr>
                <a:t>班</a:t>
              </a:r>
            </a:p>
          </p:txBody>
        </p:sp>
        <p:sp>
          <p:nvSpPr>
            <p:cNvPr id="14349" name="Rectangle 15"/>
            <p:cNvSpPr>
              <a:spLocks noChangeArrowheads="1"/>
            </p:cNvSpPr>
            <p:nvPr/>
          </p:nvSpPr>
          <p:spPr bwMode="auto">
            <a:xfrm>
              <a:off x="3379" y="220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911</a:t>
              </a:r>
              <a:r>
                <a:rPr kumimoji="0" lang="zh-CN" altLang="en-US" sz="1200">
                  <a:solidFill>
                    <a:srgbClr val="428E5B"/>
                  </a:solidFill>
                  <a:latin typeface="Tahoma" panose="020B0604030504040204" pitchFamily="34" charset="0"/>
                </a:rPr>
                <a:t>班</a:t>
              </a:r>
            </a:p>
          </p:txBody>
        </p:sp>
        <p:sp>
          <p:nvSpPr>
            <p:cNvPr id="14350" name="Rectangle 16"/>
            <p:cNvSpPr>
              <a:spLocks noChangeArrowheads="1"/>
            </p:cNvSpPr>
            <p:nvPr/>
          </p:nvSpPr>
          <p:spPr bwMode="auto">
            <a:xfrm>
              <a:off x="2925"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王一</a:t>
              </a:r>
            </a:p>
          </p:txBody>
        </p:sp>
        <p:sp>
          <p:nvSpPr>
            <p:cNvPr id="14351" name="Rectangle 17"/>
            <p:cNvSpPr>
              <a:spLocks noChangeArrowheads="1"/>
            </p:cNvSpPr>
            <p:nvPr/>
          </p:nvSpPr>
          <p:spPr bwMode="auto">
            <a:xfrm>
              <a:off x="3288"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李四</a:t>
              </a:r>
            </a:p>
          </p:txBody>
        </p:sp>
        <p:sp>
          <p:nvSpPr>
            <p:cNvPr id="14352" name="Line 18"/>
            <p:cNvSpPr>
              <a:spLocks noChangeShapeType="1"/>
            </p:cNvSpPr>
            <p:nvPr/>
          </p:nvSpPr>
          <p:spPr bwMode="auto">
            <a:xfrm flipH="1">
              <a:off x="3152" y="2024"/>
              <a:ext cx="955"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3" name="Line 19"/>
            <p:cNvSpPr>
              <a:spLocks noChangeShapeType="1"/>
            </p:cNvSpPr>
            <p:nvPr/>
          </p:nvSpPr>
          <p:spPr bwMode="auto">
            <a:xfrm flipH="1">
              <a:off x="3560" y="2024"/>
              <a:ext cx="545"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4" name="Line 20"/>
            <p:cNvSpPr>
              <a:spLocks noChangeShapeType="1"/>
            </p:cNvSpPr>
            <p:nvPr/>
          </p:nvSpPr>
          <p:spPr bwMode="auto">
            <a:xfrm flipH="1">
              <a:off x="3152" y="2341"/>
              <a:ext cx="47"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5" name="Line 21"/>
            <p:cNvSpPr>
              <a:spLocks noChangeShapeType="1"/>
            </p:cNvSpPr>
            <p:nvPr/>
          </p:nvSpPr>
          <p:spPr bwMode="auto">
            <a:xfrm flipH="1">
              <a:off x="3515" y="2341"/>
              <a:ext cx="45"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6" name="Rectangle 22"/>
            <p:cNvSpPr>
              <a:spLocks noChangeArrowheads="1"/>
            </p:cNvSpPr>
            <p:nvPr/>
          </p:nvSpPr>
          <p:spPr bwMode="auto">
            <a:xfrm>
              <a:off x="3878" y="1888"/>
              <a:ext cx="454"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计算机系</a:t>
              </a:r>
            </a:p>
          </p:txBody>
        </p:sp>
        <p:sp>
          <p:nvSpPr>
            <p:cNvPr id="14357" name="Rectangle 23"/>
            <p:cNvSpPr>
              <a:spLocks noChangeArrowheads="1"/>
            </p:cNvSpPr>
            <p:nvPr/>
          </p:nvSpPr>
          <p:spPr bwMode="auto">
            <a:xfrm>
              <a:off x="3787" y="2205"/>
              <a:ext cx="270"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921</a:t>
              </a:r>
              <a:r>
                <a:rPr kumimoji="0" lang="zh-CN" altLang="en-US" sz="1200">
                  <a:solidFill>
                    <a:srgbClr val="428E5B"/>
                  </a:solidFill>
                  <a:latin typeface="Tahoma" panose="020B0604030504040204" pitchFamily="34" charset="0"/>
                </a:rPr>
                <a:t>班</a:t>
              </a:r>
            </a:p>
          </p:txBody>
        </p:sp>
        <p:sp>
          <p:nvSpPr>
            <p:cNvPr id="14358" name="Rectangle 24"/>
            <p:cNvSpPr>
              <a:spLocks noChangeArrowheads="1"/>
            </p:cNvSpPr>
            <p:nvPr/>
          </p:nvSpPr>
          <p:spPr bwMode="auto">
            <a:xfrm>
              <a:off x="4150" y="220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931</a:t>
              </a:r>
              <a:r>
                <a:rPr kumimoji="0" lang="zh-CN" altLang="en-US" sz="1200">
                  <a:solidFill>
                    <a:srgbClr val="428E5B"/>
                  </a:solidFill>
                  <a:latin typeface="Tahoma" panose="020B0604030504040204" pitchFamily="34" charset="0"/>
                </a:rPr>
                <a:t>班</a:t>
              </a:r>
            </a:p>
          </p:txBody>
        </p:sp>
        <p:sp>
          <p:nvSpPr>
            <p:cNvPr id="14359" name="Rectangle 25"/>
            <p:cNvSpPr>
              <a:spLocks noChangeArrowheads="1"/>
            </p:cNvSpPr>
            <p:nvPr/>
          </p:nvSpPr>
          <p:spPr bwMode="auto">
            <a:xfrm>
              <a:off x="3696"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钱英</a:t>
              </a:r>
            </a:p>
          </p:txBody>
        </p:sp>
        <p:sp>
          <p:nvSpPr>
            <p:cNvPr id="14360" name="Rectangle 26"/>
            <p:cNvSpPr>
              <a:spLocks noChangeArrowheads="1"/>
            </p:cNvSpPr>
            <p:nvPr/>
          </p:nvSpPr>
          <p:spPr bwMode="auto">
            <a:xfrm>
              <a:off x="4059"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周新</a:t>
              </a:r>
            </a:p>
          </p:txBody>
        </p:sp>
        <p:sp>
          <p:nvSpPr>
            <p:cNvPr id="14361" name="Line 27"/>
            <p:cNvSpPr>
              <a:spLocks noChangeShapeType="1"/>
            </p:cNvSpPr>
            <p:nvPr/>
          </p:nvSpPr>
          <p:spPr bwMode="auto">
            <a:xfrm flipH="1">
              <a:off x="3923" y="2024"/>
              <a:ext cx="184"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2" name="Line 28"/>
            <p:cNvSpPr>
              <a:spLocks noChangeShapeType="1"/>
            </p:cNvSpPr>
            <p:nvPr/>
          </p:nvSpPr>
          <p:spPr bwMode="auto">
            <a:xfrm>
              <a:off x="4104" y="2024"/>
              <a:ext cx="227"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3" name="Line 29"/>
            <p:cNvSpPr>
              <a:spLocks noChangeShapeType="1"/>
            </p:cNvSpPr>
            <p:nvPr/>
          </p:nvSpPr>
          <p:spPr bwMode="auto">
            <a:xfrm flipH="1">
              <a:off x="3923" y="2341"/>
              <a:ext cx="47"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4" name="Line 30"/>
            <p:cNvSpPr>
              <a:spLocks noChangeShapeType="1"/>
            </p:cNvSpPr>
            <p:nvPr/>
          </p:nvSpPr>
          <p:spPr bwMode="auto">
            <a:xfrm flipH="1">
              <a:off x="4286" y="2341"/>
              <a:ext cx="46"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5" name="Rectangle 32"/>
            <p:cNvSpPr>
              <a:spLocks noChangeArrowheads="1"/>
            </p:cNvSpPr>
            <p:nvPr/>
          </p:nvSpPr>
          <p:spPr bwMode="auto">
            <a:xfrm>
              <a:off x="4468" y="2205"/>
              <a:ext cx="499"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硬件教研组</a:t>
              </a:r>
            </a:p>
          </p:txBody>
        </p:sp>
        <p:sp>
          <p:nvSpPr>
            <p:cNvPr id="14366" name="Rectangle 33"/>
            <p:cNvSpPr>
              <a:spLocks noChangeArrowheads="1"/>
            </p:cNvSpPr>
            <p:nvPr/>
          </p:nvSpPr>
          <p:spPr bwMode="auto">
            <a:xfrm>
              <a:off x="5057" y="2205"/>
              <a:ext cx="499"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软件教研组</a:t>
              </a:r>
            </a:p>
          </p:txBody>
        </p:sp>
        <p:sp>
          <p:nvSpPr>
            <p:cNvPr id="14367" name="Rectangle 34"/>
            <p:cNvSpPr>
              <a:spLocks noChangeArrowheads="1"/>
            </p:cNvSpPr>
            <p:nvPr/>
          </p:nvSpPr>
          <p:spPr bwMode="auto">
            <a:xfrm>
              <a:off x="4468"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郑三</a:t>
              </a:r>
            </a:p>
          </p:txBody>
        </p:sp>
        <p:sp>
          <p:nvSpPr>
            <p:cNvPr id="14368" name="Rectangle 35"/>
            <p:cNvSpPr>
              <a:spLocks noChangeArrowheads="1"/>
            </p:cNvSpPr>
            <p:nvPr/>
          </p:nvSpPr>
          <p:spPr bwMode="auto">
            <a:xfrm>
              <a:off x="5057" y="2523"/>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 </a:t>
              </a:r>
              <a:r>
                <a:rPr kumimoji="0" lang="zh-CN" altLang="en-US" sz="1200">
                  <a:solidFill>
                    <a:srgbClr val="428E5B"/>
                  </a:solidFill>
                  <a:latin typeface="Tahoma" panose="020B0604030504040204" pitchFamily="34" charset="0"/>
                </a:rPr>
                <a:t>陈芝</a:t>
              </a:r>
            </a:p>
          </p:txBody>
        </p:sp>
        <p:sp>
          <p:nvSpPr>
            <p:cNvPr id="14369" name="Line 36"/>
            <p:cNvSpPr>
              <a:spLocks noChangeShapeType="1"/>
            </p:cNvSpPr>
            <p:nvPr/>
          </p:nvSpPr>
          <p:spPr bwMode="auto">
            <a:xfrm>
              <a:off x="4105" y="2024"/>
              <a:ext cx="587"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0" name="Line 37"/>
            <p:cNvSpPr>
              <a:spLocks noChangeShapeType="1"/>
            </p:cNvSpPr>
            <p:nvPr/>
          </p:nvSpPr>
          <p:spPr bwMode="auto">
            <a:xfrm>
              <a:off x="4105" y="2024"/>
              <a:ext cx="1179"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1" name="Line 38"/>
            <p:cNvSpPr>
              <a:spLocks noChangeShapeType="1"/>
            </p:cNvSpPr>
            <p:nvPr/>
          </p:nvSpPr>
          <p:spPr bwMode="auto">
            <a:xfrm flipH="1">
              <a:off x="4694" y="2341"/>
              <a:ext cx="91"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2" name="Line 39"/>
            <p:cNvSpPr>
              <a:spLocks noChangeShapeType="1"/>
            </p:cNvSpPr>
            <p:nvPr/>
          </p:nvSpPr>
          <p:spPr bwMode="auto">
            <a:xfrm flipH="1">
              <a:off x="5193" y="2341"/>
              <a:ext cx="136"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3" name="Rectangle 41"/>
            <p:cNvSpPr>
              <a:spLocks noChangeArrowheads="1"/>
            </p:cNvSpPr>
            <p:nvPr/>
          </p:nvSpPr>
          <p:spPr bwMode="auto">
            <a:xfrm>
              <a:off x="3016" y="2795"/>
              <a:ext cx="270"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张三</a:t>
              </a:r>
            </a:p>
          </p:txBody>
        </p:sp>
        <p:sp>
          <p:nvSpPr>
            <p:cNvPr id="14374" name="Rectangle 42"/>
            <p:cNvSpPr>
              <a:spLocks noChangeArrowheads="1"/>
            </p:cNvSpPr>
            <p:nvPr/>
          </p:nvSpPr>
          <p:spPr bwMode="auto">
            <a:xfrm>
              <a:off x="3379"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赵立</a:t>
              </a:r>
            </a:p>
          </p:txBody>
        </p:sp>
        <p:sp>
          <p:nvSpPr>
            <p:cNvPr id="14375" name="Line 43"/>
            <p:cNvSpPr>
              <a:spLocks noChangeShapeType="1"/>
            </p:cNvSpPr>
            <p:nvPr/>
          </p:nvSpPr>
          <p:spPr bwMode="auto">
            <a:xfrm>
              <a:off x="3198" y="2341"/>
              <a:ext cx="45"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6" name="Line 44"/>
            <p:cNvSpPr>
              <a:spLocks noChangeShapeType="1"/>
            </p:cNvSpPr>
            <p:nvPr/>
          </p:nvSpPr>
          <p:spPr bwMode="auto">
            <a:xfrm>
              <a:off x="3560" y="2341"/>
              <a:ext cx="46"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7" name="Rectangle 45"/>
            <p:cNvSpPr>
              <a:spLocks noChangeArrowheads="1"/>
            </p:cNvSpPr>
            <p:nvPr/>
          </p:nvSpPr>
          <p:spPr bwMode="auto">
            <a:xfrm>
              <a:off x="3787" y="2795"/>
              <a:ext cx="270"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孙玉</a:t>
              </a:r>
            </a:p>
          </p:txBody>
        </p:sp>
        <p:sp>
          <p:nvSpPr>
            <p:cNvPr id="14378" name="Rectangle 46"/>
            <p:cNvSpPr>
              <a:spLocks noChangeArrowheads="1"/>
            </p:cNvSpPr>
            <p:nvPr/>
          </p:nvSpPr>
          <p:spPr bwMode="auto">
            <a:xfrm>
              <a:off x="4150"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吴坚</a:t>
              </a:r>
            </a:p>
          </p:txBody>
        </p:sp>
        <p:sp>
          <p:nvSpPr>
            <p:cNvPr id="14379" name="Line 47"/>
            <p:cNvSpPr>
              <a:spLocks noChangeShapeType="1"/>
            </p:cNvSpPr>
            <p:nvPr/>
          </p:nvSpPr>
          <p:spPr bwMode="auto">
            <a:xfrm>
              <a:off x="3969" y="2341"/>
              <a:ext cx="45"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80" name="Line 48"/>
            <p:cNvSpPr>
              <a:spLocks noChangeShapeType="1"/>
            </p:cNvSpPr>
            <p:nvPr/>
          </p:nvSpPr>
          <p:spPr bwMode="auto">
            <a:xfrm>
              <a:off x="4332" y="2341"/>
              <a:ext cx="45"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81" name="Rectangle 49"/>
            <p:cNvSpPr>
              <a:spLocks noChangeArrowheads="1"/>
            </p:cNvSpPr>
            <p:nvPr/>
          </p:nvSpPr>
          <p:spPr bwMode="auto">
            <a:xfrm>
              <a:off x="4649"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洪流</a:t>
              </a:r>
            </a:p>
          </p:txBody>
        </p:sp>
        <p:sp>
          <p:nvSpPr>
            <p:cNvPr id="14382" name="Rectangle 50"/>
            <p:cNvSpPr>
              <a:spLocks noChangeArrowheads="1"/>
            </p:cNvSpPr>
            <p:nvPr/>
          </p:nvSpPr>
          <p:spPr bwMode="auto">
            <a:xfrm>
              <a:off x="5239" y="2795"/>
              <a:ext cx="272"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34" charset="0"/>
                </a:rPr>
                <a:t>丁伟</a:t>
              </a:r>
            </a:p>
          </p:txBody>
        </p:sp>
        <p:sp>
          <p:nvSpPr>
            <p:cNvPr id="14383" name="Line 51"/>
            <p:cNvSpPr>
              <a:spLocks noChangeShapeType="1"/>
            </p:cNvSpPr>
            <p:nvPr/>
          </p:nvSpPr>
          <p:spPr bwMode="auto">
            <a:xfrm>
              <a:off x="4785" y="2341"/>
              <a:ext cx="90"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84" name="Line 52"/>
            <p:cNvSpPr>
              <a:spLocks noChangeShapeType="1"/>
            </p:cNvSpPr>
            <p:nvPr/>
          </p:nvSpPr>
          <p:spPr bwMode="auto">
            <a:xfrm>
              <a:off x="5329" y="2341"/>
              <a:ext cx="133" cy="45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98" name="Line 54"/>
          <p:cNvSpPr>
            <a:spLocks noChangeShapeType="1"/>
          </p:cNvSpPr>
          <p:nvPr/>
        </p:nvSpPr>
        <p:spPr bwMode="auto">
          <a:xfrm flipV="1">
            <a:off x="4303713" y="2733675"/>
            <a:ext cx="461962" cy="284163"/>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99" name="Line 55"/>
          <p:cNvSpPr>
            <a:spLocks noChangeShapeType="1"/>
          </p:cNvSpPr>
          <p:nvPr/>
        </p:nvSpPr>
        <p:spPr bwMode="auto">
          <a:xfrm flipV="1">
            <a:off x="3152775" y="5070475"/>
            <a:ext cx="722313" cy="9525"/>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3" name="矩形 1"/>
          <p:cNvSpPr>
            <a:spLocks noChangeArrowheads="1"/>
          </p:cNvSpPr>
          <p:nvPr/>
        </p:nvSpPr>
        <p:spPr bwMode="auto">
          <a:xfrm>
            <a:off x="6873875" y="134938"/>
            <a:ext cx="2030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1.2 </a:t>
            </a:r>
            <a:r>
              <a:rPr kumimoji="0" lang="zh-CN" altLang="en-US" sz="2400">
                <a:solidFill>
                  <a:srgbClr val="800000"/>
                </a:solidFill>
                <a:latin typeface="黑体" panose="02010609060101010101" pitchFamily="49" charset="-122"/>
                <a:ea typeface="黑体" panose="02010609060101010101" pitchFamily="49" charset="-122"/>
              </a:rPr>
              <a:t>层次模型</a:t>
            </a:r>
            <a:endParaRPr kumimoji="0" lang="zh-CN" altLang="en-US" sz="2400">
              <a:solidFill>
                <a:srgbClr val="800000"/>
              </a:solidFill>
              <a:latin typeface="Tahoma" panose="020B0604030504040204" pitchFamily="34" charset="0"/>
            </a:endParaRPr>
          </a:p>
        </p:txBody>
      </p:sp>
      <p:sp>
        <p:nvSpPr>
          <p:cNvPr id="14344" name="AutoShape 7"/>
          <p:cNvSpPr>
            <a:spLocks noChangeArrowheads="1"/>
          </p:cNvSpPr>
          <p:nvPr/>
        </p:nvSpPr>
        <p:spPr bwMode="auto">
          <a:xfrm>
            <a:off x="6469063" y="1419225"/>
            <a:ext cx="2427287" cy="1106488"/>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层次</a:t>
            </a:r>
            <a:r>
              <a:rPr kumimoji="0" lang="zh-CN" altLang="zh-CN" sz="1600">
                <a:solidFill>
                  <a:srgbClr val="2A2A39"/>
                </a:solidFill>
                <a:latin typeface="Tahoma" panose="020B0604030504040204" pitchFamily="34" charset="0"/>
              </a:rPr>
              <a:t>模型</a:t>
            </a:r>
            <a:r>
              <a:rPr kumimoji="0" lang="zh-CN" altLang="en-US" sz="1600">
                <a:solidFill>
                  <a:srgbClr val="2A2A39"/>
                </a:solidFill>
                <a:latin typeface="Tahoma" panose="020B0604030504040204" pitchFamily="34" charset="0"/>
              </a:rPr>
              <a:t>如何描述数据的结构</a:t>
            </a:r>
            <a:r>
              <a:rPr kumimoji="0" lang="zh-CN" altLang="zh-CN" sz="1600">
                <a:solidFill>
                  <a:srgbClr val="2A2A39"/>
                </a:solidFill>
                <a:latin typeface="Tahoma" panose="020B0604030504040204" pitchFamily="34" charset="0"/>
              </a:rPr>
              <a:t>？ </a:t>
            </a:r>
            <a:endParaRPr kumimoji="0" lang="zh-CN" altLang="en-US" sz="1600">
              <a:solidFill>
                <a:srgbClr val="2A2A39"/>
              </a:solidFill>
              <a:latin typeface="Tahoma" panose="020B0604030504040204" pitchFamily="34" charset="0"/>
            </a:endParaRPr>
          </a:p>
        </p:txBody>
      </p:sp>
      <p:sp>
        <p:nvSpPr>
          <p:cNvPr id="3" name="矩形 2"/>
          <p:cNvSpPr/>
          <p:nvPr/>
        </p:nvSpPr>
        <p:spPr>
          <a:xfrm>
            <a:off x="5160963" y="3429000"/>
            <a:ext cx="1003300"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1.a</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4" name="矩形 3"/>
          <p:cNvSpPr/>
          <p:nvPr/>
        </p:nvSpPr>
        <p:spPr>
          <a:xfrm>
            <a:off x="7847013" y="4168775"/>
            <a:ext cx="1011237"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1.b</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14347" name="矩形 4"/>
          <p:cNvSpPr>
            <a:spLocks noChangeArrowheads="1"/>
          </p:cNvSpPr>
          <p:nvPr/>
        </p:nvSpPr>
        <p:spPr bwMode="auto">
          <a:xfrm>
            <a:off x="2563813" y="889000"/>
            <a:ext cx="3568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92D5B"/>
                </a:solidFill>
                <a:latin typeface="黑体" panose="02010609060101010101" pitchFamily="49" charset="-122"/>
                <a:ea typeface="黑体" panose="02010609060101010101" pitchFamily="49" charset="-122"/>
              </a:rPr>
              <a:t>(</a:t>
            </a:r>
            <a:r>
              <a:rPr kumimoji="0" lang="zh-CN" altLang="en-US" sz="2400">
                <a:solidFill>
                  <a:srgbClr val="892D5B"/>
                </a:solidFill>
                <a:latin typeface="黑体" panose="02010609060101010101" pitchFamily="49" charset="-122"/>
                <a:ea typeface="黑体" panose="02010609060101010101" pitchFamily="49" charset="-122"/>
              </a:rPr>
              <a:t>一</a:t>
            </a:r>
            <a:r>
              <a:rPr kumimoji="0" lang="en-US" altLang="zh-CN" sz="2400">
                <a:solidFill>
                  <a:srgbClr val="892D5B"/>
                </a:solidFill>
                <a:latin typeface="黑体" panose="02010609060101010101" pitchFamily="49" charset="-122"/>
                <a:ea typeface="黑体" panose="02010609060101010101" pitchFamily="49" charset="-122"/>
              </a:rPr>
              <a:t>)</a:t>
            </a:r>
            <a:r>
              <a:rPr kumimoji="0" lang="zh-CN" altLang="en-US" sz="2400">
                <a:solidFill>
                  <a:srgbClr val="892D5B"/>
                </a:solidFill>
                <a:latin typeface="黑体" panose="02010609060101010101" pitchFamily="49" charset="-122"/>
                <a:ea typeface="黑体" panose="02010609060101010101" pitchFamily="49" charset="-122"/>
              </a:rPr>
              <a:t>层次模型的基本概念</a:t>
            </a:r>
            <a:endParaRPr kumimoji="0" lang="zh-CN" altLang="en-US" sz="2400">
              <a:solidFill>
                <a:srgbClr val="892D5B"/>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blinds(horizontal)">
                                      <p:cBhvr>
                                        <p:cTn id="7" dur="500"/>
                                        <p:tgtEl>
                                          <p:spTgt spid="61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7">
                                            <p:txEl>
                                              <p:pRg st="3" end="3"/>
                                            </p:txEl>
                                          </p:spTgt>
                                        </p:tgtEl>
                                        <p:attrNameLst>
                                          <p:attrName>style.visibility</p:attrName>
                                        </p:attrNameLst>
                                      </p:cBhvr>
                                      <p:to>
                                        <p:strVal val="visible"/>
                                      </p:to>
                                    </p:set>
                                    <p:animEffect transition="in" filter="blinds(horizontal)">
                                      <p:cBhvr>
                                        <p:cTn id="12" dur="500"/>
                                        <p:tgtEl>
                                          <p:spTgt spid="6147">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198"/>
                                        </p:tgtEl>
                                        <p:attrNameLst>
                                          <p:attrName>style.visibility</p:attrName>
                                        </p:attrNameLst>
                                      </p:cBhvr>
                                      <p:to>
                                        <p:strVal val="visible"/>
                                      </p:to>
                                    </p:set>
                                    <p:animEffect transition="in" filter="blinds(horizontal)">
                                      <p:cBhvr>
                                        <p:cTn id="15" dur="500"/>
                                        <p:tgtEl>
                                          <p:spTgt spid="619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147">
                                            <p:txEl>
                                              <p:pRg st="5" end="5"/>
                                            </p:txEl>
                                          </p:spTgt>
                                        </p:tgtEl>
                                        <p:attrNameLst>
                                          <p:attrName>style.visibility</p:attrName>
                                        </p:attrNameLst>
                                      </p:cBhvr>
                                      <p:to>
                                        <p:strVal val="visible"/>
                                      </p:to>
                                    </p:set>
                                    <p:animEffect transition="in" filter="blinds(horizontal)">
                                      <p:cBhvr>
                                        <p:cTn id="20" dur="500"/>
                                        <p:tgtEl>
                                          <p:spTgt spid="6147">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147">
                                            <p:txEl>
                                              <p:pRg st="6" end="6"/>
                                            </p:txEl>
                                          </p:spTgt>
                                        </p:tgtEl>
                                        <p:attrNameLst>
                                          <p:attrName>style.visibility</p:attrName>
                                        </p:attrNameLst>
                                      </p:cBhvr>
                                      <p:to>
                                        <p:strVal val="visible"/>
                                      </p:to>
                                    </p:set>
                                    <p:animEffect transition="in" filter="blinds(horizontal)">
                                      <p:cBhvr>
                                        <p:cTn id="23" dur="500"/>
                                        <p:tgtEl>
                                          <p:spTgt spid="6147">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199"/>
                                        </p:tgtEl>
                                        <p:attrNameLst>
                                          <p:attrName>style.visibility</p:attrName>
                                        </p:attrNameLst>
                                      </p:cBhvr>
                                      <p:to>
                                        <p:strVal val="visible"/>
                                      </p:to>
                                    </p:set>
                                    <p:animEffect transition="in" filter="blinds(horizontal)">
                                      <p:cBhvr>
                                        <p:cTn id="26" dur="500"/>
                                        <p:tgtEl>
                                          <p:spTgt spid="6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609600"/>
            <a:ext cx="7772400" cy="1143000"/>
          </a:xfrm>
        </p:spPr>
        <p:txBody>
          <a:bodyPr/>
          <a:lstStyle/>
          <a:p>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二）非层次结构的描述</a:t>
            </a:r>
            <a:endParaRPr lang="zh-CN" altLang="en-US" sz="1100" b="1">
              <a:latin typeface="黑体" panose="02010609060101010101" pitchFamily="49" charset="-122"/>
              <a:ea typeface="黑体" panose="02010609060101010101" pitchFamily="49" charset="-122"/>
            </a:endParaRPr>
          </a:p>
        </p:txBody>
      </p:sp>
      <p:sp>
        <p:nvSpPr>
          <p:cNvPr id="15363" name="Rectangle 3"/>
          <p:cNvSpPr>
            <a:spLocks noGrp="1" noChangeArrowheads="1"/>
          </p:cNvSpPr>
          <p:nvPr>
            <p:ph type="body" idx="1"/>
          </p:nvPr>
        </p:nvSpPr>
        <p:spPr>
          <a:xfrm>
            <a:off x="685800" y="1998663"/>
            <a:ext cx="7772400" cy="4114800"/>
          </a:xfrm>
        </p:spPr>
        <p:txBody>
          <a:bodyPr/>
          <a:lstStyle/>
          <a:p>
            <a:r>
              <a:rPr lang="zh-CN" altLang="en-US" sz="2800" b="1"/>
              <a:t>问题</a:t>
            </a:r>
            <a:endParaRPr lang="en-US" altLang="zh-CN" sz="2400"/>
          </a:p>
          <a:p>
            <a:pPr>
              <a:buFontTx/>
              <a:buNone/>
            </a:pPr>
            <a:r>
              <a:rPr lang="en-US" altLang="zh-CN" sz="1800"/>
              <a:t>	</a:t>
            </a:r>
          </a:p>
          <a:p>
            <a:pPr>
              <a:buFontTx/>
              <a:buNone/>
            </a:pPr>
            <a:r>
              <a:rPr lang="en-US" altLang="zh-CN" sz="1800"/>
              <a:t>	</a:t>
            </a:r>
            <a:r>
              <a:rPr lang="en-US" altLang="zh-CN" sz="2400"/>
              <a:t>M</a:t>
            </a:r>
            <a:r>
              <a:rPr lang="zh-CN" altLang="en-US" sz="2400"/>
              <a:t>：</a:t>
            </a:r>
            <a:r>
              <a:rPr lang="en-US" altLang="zh-CN" sz="2400"/>
              <a:t>N</a:t>
            </a:r>
            <a:r>
              <a:rPr lang="zh-CN" altLang="en-US" sz="2400"/>
              <a:t>联系</a:t>
            </a:r>
            <a:endParaRPr lang="en-US" altLang="zh-CN" sz="2400"/>
          </a:p>
          <a:p>
            <a:pPr>
              <a:buFontTx/>
              <a:buNone/>
            </a:pPr>
            <a:r>
              <a:rPr lang="en-US" altLang="zh-CN" sz="2400"/>
              <a:t>	</a:t>
            </a:r>
          </a:p>
          <a:p>
            <a:pPr>
              <a:buFontTx/>
              <a:buNone/>
            </a:pPr>
            <a:r>
              <a:rPr lang="en-US" altLang="zh-CN" sz="2400"/>
              <a:t>	</a:t>
            </a:r>
            <a:r>
              <a:rPr lang="zh-CN" altLang="en-US" sz="2400"/>
              <a:t>多双亲联系</a:t>
            </a:r>
            <a:endParaRPr lang="en-US" altLang="zh-CN" sz="2400"/>
          </a:p>
          <a:p>
            <a:pPr>
              <a:buFontTx/>
              <a:buNone/>
            </a:pPr>
            <a:r>
              <a:rPr lang="en-US" altLang="zh-CN" sz="2400"/>
              <a:t>	</a:t>
            </a:r>
          </a:p>
          <a:p>
            <a:pPr>
              <a:buFontTx/>
              <a:buNone/>
            </a:pPr>
            <a:endParaRPr lang="en-US" altLang="zh-CN" sz="2400"/>
          </a:p>
          <a:p>
            <a:pPr>
              <a:buFontTx/>
              <a:buNone/>
            </a:pPr>
            <a:endParaRPr lang="en-US" altLang="zh-CN" sz="2400"/>
          </a:p>
          <a:p>
            <a:pPr>
              <a:buFontTx/>
              <a:buNone/>
            </a:pPr>
            <a:r>
              <a:rPr lang="en-US" altLang="zh-CN" sz="2400"/>
              <a:t>	</a:t>
            </a:r>
            <a:r>
              <a:rPr lang="zh-CN" altLang="en-US" sz="2400"/>
              <a:t>（</a:t>
            </a:r>
            <a:r>
              <a:rPr lang="zh-CN" altLang="en-US" sz="2400">
                <a:solidFill>
                  <a:srgbClr val="0000FF"/>
                </a:solidFill>
              </a:rPr>
              <a:t>多数客观数据都不具有层次关系！）</a:t>
            </a:r>
          </a:p>
        </p:txBody>
      </p:sp>
      <p:grpSp>
        <p:nvGrpSpPr>
          <p:cNvPr id="15364" name="Group 14"/>
          <p:cNvGrpSpPr/>
          <p:nvPr/>
        </p:nvGrpSpPr>
        <p:grpSpPr bwMode="auto">
          <a:xfrm>
            <a:off x="4727575" y="2028825"/>
            <a:ext cx="1066800" cy="1371600"/>
            <a:chOff x="2928" y="1296"/>
            <a:chExt cx="672" cy="864"/>
          </a:xfrm>
        </p:grpSpPr>
        <p:sp>
          <p:nvSpPr>
            <p:cNvPr id="15377" name="Line 6"/>
            <p:cNvSpPr>
              <a:spLocks noChangeShapeType="1"/>
            </p:cNvSpPr>
            <p:nvPr/>
          </p:nvSpPr>
          <p:spPr bwMode="auto">
            <a:xfrm>
              <a:off x="3216" y="1536"/>
              <a:ext cx="0"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8" name="Line 7"/>
            <p:cNvSpPr>
              <a:spLocks noChangeShapeType="1"/>
            </p:cNvSpPr>
            <p:nvPr/>
          </p:nvSpPr>
          <p:spPr bwMode="auto">
            <a:xfrm flipV="1">
              <a:off x="3360" y="1536"/>
              <a:ext cx="0"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9" name="Rectangle 8"/>
            <p:cNvSpPr>
              <a:spLocks noChangeArrowheads="1"/>
            </p:cNvSpPr>
            <p:nvPr/>
          </p:nvSpPr>
          <p:spPr bwMode="auto">
            <a:xfrm>
              <a:off x="2928" y="1296"/>
              <a:ext cx="624"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学生</a:t>
              </a:r>
            </a:p>
          </p:txBody>
        </p:sp>
        <p:sp>
          <p:nvSpPr>
            <p:cNvPr id="15380" name="Rectangle 9"/>
            <p:cNvSpPr>
              <a:spLocks noChangeArrowheads="1"/>
            </p:cNvSpPr>
            <p:nvPr/>
          </p:nvSpPr>
          <p:spPr bwMode="auto">
            <a:xfrm>
              <a:off x="2976" y="1920"/>
              <a:ext cx="624"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课程</a:t>
              </a:r>
            </a:p>
          </p:txBody>
        </p:sp>
      </p:grpSp>
      <p:grpSp>
        <p:nvGrpSpPr>
          <p:cNvPr id="15365" name="Group 13"/>
          <p:cNvGrpSpPr/>
          <p:nvPr/>
        </p:nvGrpSpPr>
        <p:grpSpPr bwMode="auto">
          <a:xfrm>
            <a:off x="4117975" y="3810000"/>
            <a:ext cx="2286000" cy="1371600"/>
            <a:chOff x="3888" y="1296"/>
            <a:chExt cx="1440" cy="864"/>
          </a:xfrm>
        </p:grpSpPr>
        <p:sp>
          <p:nvSpPr>
            <p:cNvPr id="15372" name="Rectangle 4"/>
            <p:cNvSpPr>
              <a:spLocks noChangeArrowheads="1"/>
            </p:cNvSpPr>
            <p:nvPr/>
          </p:nvSpPr>
          <p:spPr bwMode="auto">
            <a:xfrm>
              <a:off x="4272" y="1920"/>
              <a:ext cx="624"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学生</a:t>
              </a:r>
            </a:p>
          </p:txBody>
        </p:sp>
        <p:sp>
          <p:nvSpPr>
            <p:cNvPr id="15373" name="Rectangle 5"/>
            <p:cNvSpPr>
              <a:spLocks noChangeArrowheads="1"/>
            </p:cNvSpPr>
            <p:nvPr/>
          </p:nvSpPr>
          <p:spPr bwMode="auto">
            <a:xfrm>
              <a:off x="3888" y="1296"/>
              <a:ext cx="624"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班</a:t>
              </a:r>
            </a:p>
          </p:txBody>
        </p:sp>
        <p:sp>
          <p:nvSpPr>
            <p:cNvPr id="15374" name="Rectangle 10"/>
            <p:cNvSpPr>
              <a:spLocks noChangeArrowheads="1"/>
            </p:cNvSpPr>
            <p:nvPr/>
          </p:nvSpPr>
          <p:spPr bwMode="auto">
            <a:xfrm>
              <a:off x="4704" y="1296"/>
              <a:ext cx="624"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运动队</a:t>
              </a:r>
            </a:p>
          </p:txBody>
        </p:sp>
        <p:sp>
          <p:nvSpPr>
            <p:cNvPr id="15375" name="Line 11"/>
            <p:cNvSpPr>
              <a:spLocks noChangeShapeType="1"/>
            </p:cNvSpPr>
            <p:nvPr/>
          </p:nvSpPr>
          <p:spPr bwMode="auto">
            <a:xfrm>
              <a:off x="4176" y="1536"/>
              <a:ext cx="336"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6" name="Line 12"/>
            <p:cNvSpPr>
              <a:spLocks noChangeShapeType="1"/>
            </p:cNvSpPr>
            <p:nvPr/>
          </p:nvSpPr>
          <p:spPr bwMode="auto">
            <a:xfrm flipH="1">
              <a:off x="4656" y="1536"/>
              <a:ext cx="336"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 name="Line 55"/>
          <p:cNvSpPr>
            <a:spLocks noChangeShapeType="1"/>
          </p:cNvSpPr>
          <p:nvPr/>
        </p:nvSpPr>
        <p:spPr bwMode="auto">
          <a:xfrm flipV="1">
            <a:off x="3122613" y="3113088"/>
            <a:ext cx="722312" cy="9525"/>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55"/>
          <p:cNvSpPr>
            <a:spLocks noChangeShapeType="1"/>
          </p:cNvSpPr>
          <p:nvPr/>
        </p:nvSpPr>
        <p:spPr bwMode="auto">
          <a:xfrm flipV="1">
            <a:off x="3122613" y="3963988"/>
            <a:ext cx="722312" cy="11112"/>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8" name="AutoShape 7"/>
          <p:cNvSpPr>
            <a:spLocks noChangeArrowheads="1"/>
          </p:cNvSpPr>
          <p:nvPr/>
        </p:nvSpPr>
        <p:spPr bwMode="auto">
          <a:xfrm>
            <a:off x="6305550" y="1838325"/>
            <a:ext cx="2397125" cy="1150938"/>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＊非层次的</a:t>
            </a:r>
            <a:r>
              <a:rPr kumimoji="0" lang="zh-CN" altLang="zh-CN" sz="1600">
                <a:solidFill>
                  <a:srgbClr val="2A2A39"/>
                </a:solidFill>
                <a:latin typeface="Tahoma" panose="020B0604030504040204" pitchFamily="34" charset="0"/>
              </a:rPr>
              <a:t>数据</a:t>
            </a:r>
            <a:r>
              <a:rPr kumimoji="0" lang="zh-CN" altLang="en-US" sz="1600">
                <a:solidFill>
                  <a:srgbClr val="2A2A39"/>
                </a:solidFill>
                <a:latin typeface="Tahoma" panose="020B0604030504040204" pitchFamily="34" charset="0"/>
              </a:rPr>
              <a:t>结构也可以描述吗</a:t>
            </a:r>
            <a:r>
              <a:rPr kumimoji="0" lang="zh-CN" altLang="zh-CN" sz="1600">
                <a:solidFill>
                  <a:srgbClr val="2A2A39"/>
                </a:solidFill>
                <a:latin typeface="Tahoma" panose="020B0604030504040204" pitchFamily="34" charset="0"/>
              </a:rPr>
              <a:t>？ </a:t>
            </a:r>
            <a:endParaRPr kumimoji="0" lang="zh-CN" altLang="en-US" sz="1600">
              <a:solidFill>
                <a:srgbClr val="2A2A39"/>
              </a:solidFill>
              <a:latin typeface="Tahoma" panose="020B0604030504040204" pitchFamily="34" charset="0"/>
            </a:endParaRPr>
          </a:p>
        </p:txBody>
      </p:sp>
      <p:sp>
        <p:nvSpPr>
          <p:cNvPr id="18" name="矩形 17"/>
          <p:cNvSpPr/>
          <p:nvPr/>
        </p:nvSpPr>
        <p:spPr>
          <a:xfrm>
            <a:off x="6002338" y="3100388"/>
            <a:ext cx="993775"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1.c</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19" name="矩形 18"/>
          <p:cNvSpPr/>
          <p:nvPr/>
        </p:nvSpPr>
        <p:spPr>
          <a:xfrm>
            <a:off x="6053138" y="4878388"/>
            <a:ext cx="1011237"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1.d</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15371" name="矩形 1"/>
          <p:cNvSpPr>
            <a:spLocks noChangeArrowheads="1"/>
          </p:cNvSpPr>
          <p:nvPr/>
        </p:nvSpPr>
        <p:spPr bwMode="auto">
          <a:xfrm>
            <a:off x="6470650" y="112713"/>
            <a:ext cx="2030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1.2 </a:t>
            </a:r>
            <a:r>
              <a:rPr kumimoji="0" lang="zh-CN" altLang="en-US" sz="2400">
                <a:solidFill>
                  <a:srgbClr val="800000"/>
                </a:solidFill>
                <a:latin typeface="黑体" panose="02010609060101010101" pitchFamily="49" charset="-122"/>
                <a:ea typeface="黑体" panose="02010609060101010101" pitchFamily="49" charset="-122"/>
              </a:rPr>
              <a:t>层次模型</a:t>
            </a:r>
            <a:endParaRPr kumimoji="0" lang="zh-CN" altLang="en-US" sz="2400">
              <a:solidFill>
                <a:srgbClr val="8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85800" y="1676400"/>
            <a:ext cx="7772400" cy="4848225"/>
          </a:xfrm>
        </p:spPr>
        <p:txBody>
          <a:bodyPr/>
          <a:lstStyle/>
          <a:p>
            <a:pPr>
              <a:lnSpc>
                <a:spcPct val="90000"/>
              </a:lnSpc>
            </a:pPr>
            <a:r>
              <a:rPr lang="zh-CN" altLang="en-US" sz="2400" b="1">
                <a:latin typeface="黑体" panose="02010609060101010101" pitchFamily="49" charset="-122"/>
                <a:ea typeface="黑体" panose="02010609060101010101" pitchFamily="49" charset="-122"/>
              </a:rPr>
              <a:t>解决方法一：采用副本</a:t>
            </a:r>
            <a:endParaRPr lang="en-US" altLang="zh-CN" sz="2400"/>
          </a:p>
          <a:p>
            <a:pPr>
              <a:lnSpc>
                <a:spcPct val="90000"/>
              </a:lnSpc>
              <a:buFontTx/>
              <a:buNone/>
            </a:pPr>
            <a:r>
              <a:rPr lang="en-US" altLang="zh-CN"/>
              <a:t>	</a:t>
            </a:r>
          </a:p>
          <a:p>
            <a:pPr>
              <a:lnSpc>
                <a:spcPct val="90000"/>
              </a:lnSpc>
              <a:buFontTx/>
              <a:buNone/>
            </a:pPr>
            <a:r>
              <a:rPr lang="en-US" altLang="zh-CN" sz="2000"/>
              <a:t>	</a:t>
            </a:r>
            <a:r>
              <a:rPr lang="zh-CN" altLang="en-US" sz="2000"/>
              <a:t>对</a:t>
            </a:r>
            <a:r>
              <a:rPr lang="en-US" altLang="zh-CN" sz="2000"/>
              <a:t>M</a:t>
            </a:r>
            <a:r>
              <a:rPr lang="zh-CN" altLang="en-US" sz="2000"/>
              <a:t>：</a:t>
            </a:r>
            <a:r>
              <a:rPr lang="en-US" altLang="zh-CN" sz="2000"/>
              <a:t>N</a:t>
            </a:r>
            <a:r>
              <a:rPr lang="zh-CN" altLang="en-US" sz="2000"/>
              <a:t>联系</a:t>
            </a:r>
            <a:endParaRPr lang="en-US" altLang="zh-CN" sz="2000"/>
          </a:p>
          <a:p>
            <a:pPr>
              <a:lnSpc>
                <a:spcPct val="90000"/>
              </a:lnSpc>
              <a:buFontTx/>
              <a:buNone/>
            </a:pPr>
            <a:endParaRPr lang="en-US" altLang="zh-CN" sz="2000"/>
          </a:p>
          <a:p>
            <a:pPr>
              <a:lnSpc>
                <a:spcPct val="90000"/>
              </a:lnSpc>
              <a:buFontTx/>
              <a:buNone/>
            </a:pPr>
            <a:r>
              <a:rPr lang="en-US" altLang="zh-CN" sz="2000"/>
              <a:t>	</a:t>
            </a:r>
            <a:r>
              <a:rPr lang="zh-CN" altLang="en-US" sz="2000"/>
              <a:t>对多双亲联系</a:t>
            </a:r>
            <a:endParaRPr lang="en-US" altLang="zh-CN" sz="2000"/>
          </a:p>
          <a:p>
            <a:pPr>
              <a:lnSpc>
                <a:spcPct val="90000"/>
              </a:lnSpc>
              <a:buFontTx/>
              <a:buNone/>
            </a:pPr>
            <a:endParaRPr lang="en-US" altLang="zh-CN" sz="2000"/>
          </a:p>
          <a:p>
            <a:pPr>
              <a:lnSpc>
                <a:spcPct val="90000"/>
              </a:lnSpc>
              <a:buFontTx/>
              <a:buNone/>
            </a:pPr>
            <a:endParaRPr lang="en-US" altLang="zh-CN" sz="2000"/>
          </a:p>
          <a:p>
            <a:pPr>
              <a:lnSpc>
                <a:spcPct val="90000"/>
              </a:lnSpc>
              <a:buFontTx/>
              <a:buNone/>
            </a:pPr>
            <a:endParaRPr lang="en-US" altLang="zh-CN" sz="2000"/>
          </a:p>
          <a:p>
            <a:pPr>
              <a:lnSpc>
                <a:spcPct val="90000"/>
              </a:lnSpc>
              <a:buFontTx/>
              <a:buNone/>
            </a:pPr>
            <a:endParaRPr lang="en-US" altLang="zh-CN" sz="2000"/>
          </a:p>
          <a:p>
            <a:pPr>
              <a:lnSpc>
                <a:spcPct val="90000"/>
              </a:lnSpc>
              <a:buFontTx/>
              <a:buNone/>
            </a:pPr>
            <a:r>
              <a:rPr lang="en-US" altLang="zh-CN" sz="2000"/>
              <a:t>	</a:t>
            </a:r>
            <a:r>
              <a:rPr lang="zh-CN" altLang="en-US" sz="2000">
                <a:solidFill>
                  <a:srgbClr val="0000FF"/>
                </a:solidFill>
              </a:rPr>
              <a:t>缺点：数据冗余</a:t>
            </a:r>
            <a:r>
              <a:rPr lang="zh-CN" altLang="en-US" sz="2000"/>
              <a:t>（增加空间，一致性维护难）</a:t>
            </a:r>
          </a:p>
        </p:txBody>
      </p:sp>
      <p:grpSp>
        <p:nvGrpSpPr>
          <p:cNvPr id="16387" name="Group 10"/>
          <p:cNvGrpSpPr/>
          <p:nvPr/>
        </p:nvGrpSpPr>
        <p:grpSpPr bwMode="auto">
          <a:xfrm>
            <a:off x="5770563" y="1733550"/>
            <a:ext cx="2501900" cy="1163638"/>
            <a:chOff x="1824" y="1680"/>
            <a:chExt cx="2544" cy="960"/>
          </a:xfrm>
        </p:grpSpPr>
        <p:sp>
          <p:nvSpPr>
            <p:cNvPr id="16400" name="Rectangle 4"/>
            <p:cNvSpPr>
              <a:spLocks noChangeArrowheads="1"/>
            </p:cNvSpPr>
            <p:nvPr/>
          </p:nvSpPr>
          <p:spPr bwMode="auto">
            <a:xfrm>
              <a:off x="1824" y="1680"/>
              <a:ext cx="672" cy="288"/>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学生</a:t>
              </a:r>
            </a:p>
          </p:txBody>
        </p:sp>
        <p:sp>
          <p:nvSpPr>
            <p:cNvPr id="16401" name="Rectangle 5"/>
            <p:cNvSpPr>
              <a:spLocks noChangeArrowheads="1"/>
            </p:cNvSpPr>
            <p:nvPr/>
          </p:nvSpPr>
          <p:spPr bwMode="auto">
            <a:xfrm>
              <a:off x="1824" y="2352"/>
              <a:ext cx="672" cy="288"/>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课程</a:t>
              </a:r>
            </a:p>
          </p:txBody>
        </p:sp>
        <p:sp>
          <p:nvSpPr>
            <p:cNvPr id="16402" name="Rectangle 6"/>
            <p:cNvSpPr>
              <a:spLocks noChangeArrowheads="1"/>
            </p:cNvSpPr>
            <p:nvPr/>
          </p:nvSpPr>
          <p:spPr bwMode="auto">
            <a:xfrm>
              <a:off x="3696" y="1680"/>
              <a:ext cx="672" cy="288"/>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课程</a:t>
              </a:r>
            </a:p>
          </p:txBody>
        </p:sp>
        <p:sp>
          <p:nvSpPr>
            <p:cNvPr id="16403" name="Rectangle 7"/>
            <p:cNvSpPr>
              <a:spLocks noChangeArrowheads="1"/>
            </p:cNvSpPr>
            <p:nvPr/>
          </p:nvSpPr>
          <p:spPr bwMode="auto">
            <a:xfrm>
              <a:off x="3696" y="2352"/>
              <a:ext cx="672" cy="288"/>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学生</a:t>
              </a:r>
            </a:p>
          </p:txBody>
        </p:sp>
        <p:sp>
          <p:nvSpPr>
            <p:cNvPr id="16404" name="Line 8"/>
            <p:cNvSpPr>
              <a:spLocks noChangeShapeType="1"/>
            </p:cNvSpPr>
            <p:nvPr/>
          </p:nvSpPr>
          <p:spPr bwMode="auto">
            <a:xfrm>
              <a:off x="2160" y="1968"/>
              <a:ext cx="0"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5" name="Line 9"/>
            <p:cNvSpPr>
              <a:spLocks noChangeShapeType="1"/>
            </p:cNvSpPr>
            <p:nvPr/>
          </p:nvSpPr>
          <p:spPr bwMode="auto">
            <a:xfrm>
              <a:off x="4032" y="1968"/>
              <a:ext cx="0"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388" name="Group 18"/>
          <p:cNvGrpSpPr/>
          <p:nvPr/>
        </p:nvGrpSpPr>
        <p:grpSpPr bwMode="auto">
          <a:xfrm>
            <a:off x="5803900" y="3244850"/>
            <a:ext cx="2328863" cy="1231900"/>
            <a:chOff x="2352" y="2784"/>
            <a:chExt cx="2544" cy="912"/>
          </a:xfrm>
        </p:grpSpPr>
        <p:sp>
          <p:nvSpPr>
            <p:cNvPr id="16394" name="Rectangle 12"/>
            <p:cNvSpPr>
              <a:spLocks noChangeArrowheads="1"/>
            </p:cNvSpPr>
            <p:nvPr/>
          </p:nvSpPr>
          <p:spPr bwMode="auto">
            <a:xfrm>
              <a:off x="2352" y="2784"/>
              <a:ext cx="720"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班</a:t>
              </a:r>
            </a:p>
          </p:txBody>
        </p:sp>
        <p:sp>
          <p:nvSpPr>
            <p:cNvPr id="16395" name="Rectangle 13"/>
            <p:cNvSpPr>
              <a:spLocks noChangeArrowheads="1"/>
            </p:cNvSpPr>
            <p:nvPr/>
          </p:nvSpPr>
          <p:spPr bwMode="auto">
            <a:xfrm>
              <a:off x="2352" y="3456"/>
              <a:ext cx="720"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学生</a:t>
              </a:r>
            </a:p>
          </p:txBody>
        </p:sp>
        <p:sp>
          <p:nvSpPr>
            <p:cNvPr id="16396" name="Line 14"/>
            <p:cNvSpPr>
              <a:spLocks noChangeShapeType="1"/>
            </p:cNvSpPr>
            <p:nvPr/>
          </p:nvSpPr>
          <p:spPr bwMode="auto">
            <a:xfrm>
              <a:off x="2688" y="3024"/>
              <a:ext cx="0" cy="43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7" name="Rectangle 15"/>
            <p:cNvSpPr>
              <a:spLocks noChangeArrowheads="1"/>
            </p:cNvSpPr>
            <p:nvPr/>
          </p:nvSpPr>
          <p:spPr bwMode="auto">
            <a:xfrm>
              <a:off x="4176" y="2784"/>
              <a:ext cx="720"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800">
                  <a:solidFill>
                    <a:srgbClr val="428E5B"/>
                  </a:solidFill>
                  <a:latin typeface="Tahoma" panose="020B0604030504040204" pitchFamily="34" charset="0"/>
                </a:rPr>
                <a:t>运动队</a:t>
              </a:r>
            </a:p>
          </p:txBody>
        </p:sp>
        <p:sp>
          <p:nvSpPr>
            <p:cNvPr id="16398" name="Line 16"/>
            <p:cNvSpPr>
              <a:spLocks noChangeShapeType="1"/>
            </p:cNvSpPr>
            <p:nvPr/>
          </p:nvSpPr>
          <p:spPr bwMode="auto">
            <a:xfrm>
              <a:off x="4560" y="3024"/>
              <a:ext cx="0" cy="43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9" name="Rectangle 17"/>
            <p:cNvSpPr>
              <a:spLocks noChangeArrowheads="1"/>
            </p:cNvSpPr>
            <p:nvPr/>
          </p:nvSpPr>
          <p:spPr bwMode="auto">
            <a:xfrm>
              <a:off x="4176" y="3456"/>
              <a:ext cx="720" cy="24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学生</a:t>
              </a:r>
            </a:p>
          </p:txBody>
        </p:sp>
      </p:grpSp>
      <p:sp>
        <p:nvSpPr>
          <p:cNvPr id="16389" name="Line 19"/>
          <p:cNvSpPr>
            <a:spLocks noChangeShapeType="1"/>
          </p:cNvSpPr>
          <p:nvPr/>
        </p:nvSpPr>
        <p:spPr bwMode="auto">
          <a:xfrm>
            <a:off x="3409950" y="3071813"/>
            <a:ext cx="4895850" cy="0"/>
          </a:xfrm>
          <a:prstGeom prst="line">
            <a:avLst/>
          </a:prstGeom>
          <a:noFill/>
          <a:ln w="9525">
            <a:solidFill>
              <a:srgbClr val="8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9" name="矩形 18"/>
          <p:cNvSpPr/>
          <p:nvPr/>
        </p:nvSpPr>
        <p:spPr>
          <a:xfrm>
            <a:off x="4622800" y="2547938"/>
            <a:ext cx="1004888"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1.e</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20" name="矩形 19"/>
          <p:cNvSpPr/>
          <p:nvPr/>
        </p:nvSpPr>
        <p:spPr>
          <a:xfrm>
            <a:off x="4581525" y="4176713"/>
            <a:ext cx="966788"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1.f</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16392" name="矩形 20"/>
          <p:cNvSpPr>
            <a:spLocks noChangeArrowheads="1"/>
          </p:cNvSpPr>
          <p:nvPr/>
        </p:nvSpPr>
        <p:spPr bwMode="auto">
          <a:xfrm>
            <a:off x="5976938" y="112713"/>
            <a:ext cx="30178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1.2 </a:t>
            </a:r>
            <a:r>
              <a:rPr kumimoji="0" lang="zh-CN" altLang="en-US" sz="2400">
                <a:solidFill>
                  <a:srgbClr val="800000"/>
                </a:solidFill>
                <a:latin typeface="黑体" panose="02010609060101010101" pitchFamily="49" charset="-122"/>
                <a:ea typeface="黑体" panose="02010609060101010101" pitchFamily="49" charset="-122"/>
              </a:rPr>
              <a:t>层次模型</a:t>
            </a:r>
            <a:endParaRPr kumimoji="0" lang="en-US" altLang="zh-CN" sz="2400">
              <a:solidFill>
                <a:srgbClr val="800000"/>
              </a:solidFill>
              <a:latin typeface="黑体" panose="02010609060101010101" pitchFamily="49" charset="-122"/>
              <a:ea typeface="黑体" panose="02010609060101010101" pitchFamily="49" charset="-122"/>
            </a:endParaRPr>
          </a:p>
          <a:p>
            <a:pPr algn="ctr">
              <a:lnSpc>
                <a:spcPct val="80000"/>
              </a:lnSpc>
              <a:buFontTx/>
              <a:buNone/>
            </a:pPr>
            <a:r>
              <a:rPr kumimoji="0" lang="zh-CN" altLang="en-US" sz="2000">
                <a:solidFill>
                  <a:srgbClr val="800000"/>
                </a:solidFill>
                <a:latin typeface="黑体" panose="02010609060101010101" pitchFamily="49" charset="-122"/>
                <a:ea typeface="黑体" panose="02010609060101010101" pitchFamily="49" charset="-122"/>
              </a:rPr>
              <a:t>（二）非层次结构的描述</a:t>
            </a:r>
            <a:endParaRPr kumimoji="0" lang="zh-CN" altLang="en-US" sz="2400">
              <a:solidFill>
                <a:srgbClr val="800000"/>
              </a:solidFill>
              <a:latin typeface="Tahoma" panose="020B0604030504040204" pitchFamily="34" charset="0"/>
            </a:endParaRPr>
          </a:p>
        </p:txBody>
      </p:sp>
      <p:sp>
        <p:nvSpPr>
          <p:cNvPr id="21" name="AutoShape 7"/>
          <p:cNvSpPr>
            <a:spLocks noChangeArrowheads="1"/>
          </p:cNvSpPr>
          <p:nvPr/>
        </p:nvSpPr>
        <p:spPr bwMode="auto">
          <a:xfrm>
            <a:off x="5842000" y="5229225"/>
            <a:ext cx="2292350" cy="763588"/>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34" charset="0"/>
              </a:rPr>
              <a:t>＊如何避免这种现象</a:t>
            </a:r>
            <a:r>
              <a:rPr kumimoji="0" lang="zh-CN" altLang="zh-CN" sz="1600">
                <a:solidFill>
                  <a:srgbClr val="2A2A39"/>
                </a:solidFill>
                <a:latin typeface="Tahoma" panose="020B0604030504040204" pitchFamily="34" charset="0"/>
              </a:rPr>
              <a:t>？ </a:t>
            </a:r>
            <a:endParaRPr kumimoji="0" lang="zh-CN" altLang="en-US" sz="1600">
              <a:solidFill>
                <a:srgbClr val="2A2A39"/>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1507">
                                            <p:txEl>
                                              <p:pRg st="9" end="9"/>
                                            </p:txEl>
                                          </p:spTgt>
                                        </p:tgtEl>
                                        <p:attrNameLst>
                                          <p:attrName>style.visibility</p:attrName>
                                        </p:attrNameLst>
                                      </p:cBhvr>
                                      <p:to>
                                        <p:strVal val="visible"/>
                                      </p:to>
                                    </p:set>
                                    <p:animEffect transition="in" filter="blinds(horizontal)">
                                      <p:cBhvr>
                                        <p:cTn id="10" dur="500"/>
                                        <p:tgtEl>
                                          <p:spTgt spid="215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576263" y="1700213"/>
            <a:ext cx="7772400" cy="4249737"/>
          </a:xfrm>
        </p:spPr>
        <p:txBody>
          <a:bodyPr/>
          <a:lstStyle/>
          <a:p>
            <a:r>
              <a:rPr lang="zh-CN" altLang="en-US" sz="2400" b="1">
                <a:latin typeface="黑体" panose="02010609060101010101" pitchFamily="49" charset="-122"/>
                <a:ea typeface="黑体" panose="02010609060101010101" pitchFamily="49" charset="-122"/>
              </a:rPr>
              <a:t>解决方法二：虚拟记录</a:t>
            </a:r>
            <a:r>
              <a:rPr lang="zh-CN" altLang="zh-CN" sz="2400" b="1"/>
              <a:t>(</a:t>
            </a:r>
            <a:r>
              <a:rPr lang="zh-CN" altLang="en-US" sz="2400" b="1">
                <a:solidFill>
                  <a:srgbClr val="FF0000"/>
                </a:solidFill>
              </a:rPr>
              <a:t>优化方法</a:t>
            </a:r>
            <a:r>
              <a:rPr lang="en-US" altLang="zh-CN" sz="2400" b="1"/>
              <a:t>)</a:t>
            </a:r>
          </a:p>
          <a:p>
            <a:pPr>
              <a:buFontTx/>
              <a:buNone/>
            </a:pPr>
            <a:r>
              <a:rPr lang="en-US" altLang="zh-CN" sz="2400"/>
              <a:t>	</a:t>
            </a:r>
          </a:p>
          <a:p>
            <a:pPr>
              <a:buFontTx/>
              <a:buNone/>
            </a:pPr>
            <a:r>
              <a:rPr lang="en-US" altLang="zh-CN" sz="2400"/>
              <a:t>	</a:t>
            </a:r>
            <a:r>
              <a:rPr lang="zh-CN" altLang="en-US" sz="2400"/>
              <a:t>对</a:t>
            </a:r>
            <a:r>
              <a:rPr lang="en-US" altLang="zh-CN" sz="2400"/>
              <a:t>M</a:t>
            </a:r>
            <a:r>
              <a:rPr lang="zh-CN" altLang="en-US" sz="2400"/>
              <a:t>：</a:t>
            </a:r>
            <a:r>
              <a:rPr lang="en-US" altLang="zh-CN" sz="2400"/>
              <a:t>N</a:t>
            </a:r>
            <a:r>
              <a:rPr lang="zh-CN" altLang="en-US" sz="2400"/>
              <a:t>联系</a:t>
            </a:r>
            <a:endParaRPr lang="en-US" altLang="zh-CN" sz="2400"/>
          </a:p>
          <a:p>
            <a:pPr>
              <a:buFontTx/>
              <a:buNone/>
            </a:pPr>
            <a:r>
              <a:rPr lang="en-US" altLang="zh-CN" sz="2400"/>
              <a:t>	</a:t>
            </a:r>
          </a:p>
          <a:p>
            <a:pPr>
              <a:buFontTx/>
              <a:buNone/>
            </a:pPr>
            <a:endParaRPr lang="en-US" altLang="zh-CN" sz="2400"/>
          </a:p>
          <a:p>
            <a:pPr>
              <a:buFontTx/>
              <a:buNone/>
            </a:pPr>
            <a:r>
              <a:rPr lang="en-US" altLang="zh-CN" sz="2400"/>
              <a:t>	</a:t>
            </a:r>
            <a:r>
              <a:rPr lang="zh-CN" altLang="en-US" sz="2400"/>
              <a:t>对多双亲联系</a:t>
            </a:r>
            <a:endParaRPr lang="en-US" altLang="zh-CN" sz="2400"/>
          </a:p>
          <a:p>
            <a:pPr>
              <a:buFontTx/>
              <a:buNone/>
            </a:pPr>
            <a:r>
              <a:rPr lang="en-US" altLang="zh-CN" sz="2400"/>
              <a:t>	</a:t>
            </a:r>
          </a:p>
          <a:p>
            <a:pPr>
              <a:buFontTx/>
              <a:buNone/>
            </a:pPr>
            <a:endParaRPr lang="en-US" altLang="zh-CN" sz="2400"/>
          </a:p>
          <a:p>
            <a:pPr>
              <a:buFontTx/>
              <a:buNone/>
            </a:pPr>
            <a:r>
              <a:rPr lang="en-US" altLang="zh-CN" sz="2400"/>
              <a:t>	</a:t>
            </a:r>
            <a:r>
              <a:rPr lang="zh-CN" altLang="en-US" sz="2400">
                <a:solidFill>
                  <a:srgbClr val="0000FF"/>
                </a:solidFill>
              </a:rPr>
              <a:t>不足：指针操作增加开销</a:t>
            </a:r>
          </a:p>
        </p:txBody>
      </p:sp>
      <p:grpSp>
        <p:nvGrpSpPr>
          <p:cNvPr id="17411" name="Group 20"/>
          <p:cNvGrpSpPr/>
          <p:nvPr/>
        </p:nvGrpSpPr>
        <p:grpSpPr bwMode="auto">
          <a:xfrm>
            <a:off x="4787900" y="2276475"/>
            <a:ext cx="2112963" cy="1223963"/>
            <a:chOff x="3152" y="1298"/>
            <a:chExt cx="1331" cy="771"/>
          </a:xfrm>
        </p:grpSpPr>
        <p:sp>
          <p:nvSpPr>
            <p:cNvPr id="17424" name="Rectangle 5"/>
            <p:cNvSpPr>
              <a:spLocks noChangeArrowheads="1"/>
            </p:cNvSpPr>
            <p:nvPr/>
          </p:nvSpPr>
          <p:spPr bwMode="auto">
            <a:xfrm>
              <a:off x="3152" y="1298"/>
              <a:ext cx="352" cy="23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学生</a:t>
              </a:r>
            </a:p>
          </p:txBody>
        </p:sp>
        <p:sp>
          <p:nvSpPr>
            <p:cNvPr id="17425" name="Rectangle 6"/>
            <p:cNvSpPr>
              <a:spLocks noChangeArrowheads="1"/>
            </p:cNvSpPr>
            <p:nvPr/>
          </p:nvSpPr>
          <p:spPr bwMode="auto">
            <a:xfrm>
              <a:off x="3152" y="1838"/>
              <a:ext cx="352" cy="23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a:t>
              </a:r>
              <a:r>
                <a:rPr kumimoji="0" lang="zh-CN" altLang="en-US" sz="1200">
                  <a:solidFill>
                    <a:srgbClr val="428E5B"/>
                  </a:solidFill>
                  <a:latin typeface="Tahoma" panose="020B0604030504040204" pitchFamily="34" charset="0"/>
                </a:rPr>
                <a:t>课程</a:t>
              </a:r>
              <a:r>
                <a:rPr kumimoji="0" lang="en-US" altLang="zh-CN" sz="1200">
                  <a:solidFill>
                    <a:srgbClr val="428E5B"/>
                  </a:solidFill>
                  <a:latin typeface="Tahoma" panose="020B0604030504040204" pitchFamily="34" charset="0"/>
                </a:rPr>
                <a:t>) v</a:t>
              </a:r>
            </a:p>
          </p:txBody>
        </p:sp>
        <p:sp>
          <p:nvSpPr>
            <p:cNvPr id="17426" name="Rectangle 7"/>
            <p:cNvSpPr>
              <a:spLocks noChangeArrowheads="1"/>
            </p:cNvSpPr>
            <p:nvPr/>
          </p:nvSpPr>
          <p:spPr bwMode="auto">
            <a:xfrm>
              <a:off x="4131" y="1298"/>
              <a:ext cx="352" cy="23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课程</a:t>
              </a:r>
            </a:p>
          </p:txBody>
        </p:sp>
        <p:sp>
          <p:nvSpPr>
            <p:cNvPr id="17427" name="Rectangle 8"/>
            <p:cNvSpPr>
              <a:spLocks noChangeArrowheads="1"/>
            </p:cNvSpPr>
            <p:nvPr/>
          </p:nvSpPr>
          <p:spPr bwMode="auto">
            <a:xfrm>
              <a:off x="4131" y="1838"/>
              <a:ext cx="352" cy="23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200">
                  <a:solidFill>
                    <a:srgbClr val="428E5B"/>
                  </a:solidFill>
                  <a:latin typeface="Tahoma" panose="020B0604030504040204" pitchFamily="34" charset="0"/>
                </a:rPr>
                <a:t>(</a:t>
              </a:r>
              <a:r>
                <a:rPr kumimoji="0" lang="zh-CN" altLang="en-US" sz="1200">
                  <a:solidFill>
                    <a:srgbClr val="428E5B"/>
                  </a:solidFill>
                  <a:latin typeface="Tahoma" panose="020B0604030504040204" pitchFamily="34" charset="0"/>
                </a:rPr>
                <a:t>学生</a:t>
              </a:r>
              <a:r>
                <a:rPr kumimoji="0" lang="en-US" altLang="zh-CN" sz="1200">
                  <a:solidFill>
                    <a:srgbClr val="428E5B"/>
                  </a:solidFill>
                  <a:latin typeface="Tahoma" panose="020B0604030504040204" pitchFamily="34" charset="0"/>
                </a:rPr>
                <a:t>) v</a:t>
              </a:r>
            </a:p>
          </p:txBody>
        </p:sp>
        <p:sp>
          <p:nvSpPr>
            <p:cNvPr id="17428" name="Line 9"/>
            <p:cNvSpPr>
              <a:spLocks noChangeShapeType="1"/>
            </p:cNvSpPr>
            <p:nvPr/>
          </p:nvSpPr>
          <p:spPr bwMode="auto">
            <a:xfrm>
              <a:off x="3328" y="1529"/>
              <a:ext cx="0" cy="30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9" name="Line 10"/>
            <p:cNvSpPr>
              <a:spLocks noChangeShapeType="1"/>
            </p:cNvSpPr>
            <p:nvPr/>
          </p:nvSpPr>
          <p:spPr bwMode="auto">
            <a:xfrm>
              <a:off x="4307" y="1529"/>
              <a:ext cx="0" cy="30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0" name="Line 18"/>
            <p:cNvSpPr>
              <a:spLocks noChangeShapeType="1"/>
            </p:cNvSpPr>
            <p:nvPr/>
          </p:nvSpPr>
          <p:spPr bwMode="auto">
            <a:xfrm flipH="1" flipV="1">
              <a:off x="3424" y="1525"/>
              <a:ext cx="681" cy="408"/>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1" name="Line 19"/>
            <p:cNvSpPr>
              <a:spLocks noChangeShapeType="1"/>
            </p:cNvSpPr>
            <p:nvPr/>
          </p:nvSpPr>
          <p:spPr bwMode="auto">
            <a:xfrm flipV="1">
              <a:off x="3515" y="1525"/>
              <a:ext cx="680" cy="408"/>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412" name="Group 22"/>
          <p:cNvGrpSpPr/>
          <p:nvPr/>
        </p:nvGrpSpPr>
        <p:grpSpPr bwMode="auto">
          <a:xfrm>
            <a:off x="4775200" y="4149725"/>
            <a:ext cx="2212975" cy="1439863"/>
            <a:chOff x="3742" y="2614"/>
            <a:chExt cx="1394" cy="907"/>
          </a:xfrm>
        </p:grpSpPr>
        <p:sp>
          <p:nvSpPr>
            <p:cNvPr id="17417" name="Rectangle 12"/>
            <p:cNvSpPr>
              <a:spLocks noChangeArrowheads="1"/>
            </p:cNvSpPr>
            <p:nvPr/>
          </p:nvSpPr>
          <p:spPr bwMode="auto">
            <a:xfrm>
              <a:off x="3742" y="2614"/>
              <a:ext cx="395" cy="239"/>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班</a:t>
              </a:r>
            </a:p>
          </p:txBody>
        </p:sp>
        <p:sp>
          <p:nvSpPr>
            <p:cNvPr id="17418" name="Rectangle 13"/>
            <p:cNvSpPr>
              <a:spLocks noChangeArrowheads="1"/>
            </p:cNvSpPr>
            <p:nvPr/>
          </p:nvSpPr>
          <p:spPr bwMode="auto">
            <a:xfrm>
              <a:off x="3742" y="3282"/>
              <a:ext cx="395" cy="239"/>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学生</a:t>
              </a:r>
            </a:p>
          </p:txBody>
        </p:sp>
        <p:sp>
          <p:nvSpPr>
            <p:cNvPr id="17419" name="Line 14"/>
            <p:cNvSpPr>
              <a:spLocks noChangeShapeType="1"/>
            </p:cNvSpPr>
            <p:nvPr/>
          </p:nvSpPr>
          <p:spPr bwMode="auto">
            <a:xfrm>
              <a:off x="3926" y="2853"/>
              <a:ext cx="0" cy="42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0" name="Rectangle 15"/>
            <p:cNvSpPr>
              <a:spLocks noChangeArrowheads="1"/>
            </p:cNvSpPr>
            <p:nvPr/>
          </p:nvSpPr>
          <p:spPr bwMode="auto">
            <a:xfrm>
              <a:off x="4741" y="2614"/>
              <a:ext cx="395" cy="239"/>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428E5B"/>
                  </a:solidFill>
                  <a:latin typeface="Tahoma" panose="020B0604030504040204" pitchFamily="34" charset="0"/>
                </a:rPr>
                <a:t>运动队</a:t>
              </a:r>
            </a:p>
          </p:txBody>
        </p:sp>
        <p:sp>
          <p:nvSpPr>
            <p:cNvPr id="17421" name="Line 16"/>
            <p:cNvSpPr>
              <a:spLocks noChangeShapeType="1"/>
            </p:cNvSpPr>
            <p:nvPr/>
          </p:nvSpPr>
          <p:spPr bwMode="auto">
            <a:xfrm>
              <a:off x="4952" y="2853"/>
              <a:ext cx="0" cy="42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2" name="Rectangle 17"/>
            <p:cNvSpPr>
              <a:spLocks noChangeArrowheads="1"/>
            </p:cNvSpPr>
            <p:nvPr/>
          </p:nvSpPr>
          <p:spPr bwMode="auto">
            <a:xfrm>
              <a:off x="4741" y="3282"/>
              <a:ext cx="395" cy="239"/>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1400">
                  <a:solidFill>
                    <a:srgbClr val="428E5B"/>
                  </a:solidFill>
                  <a:latin typeface="Tahoma" panose="020B0604030504040204" pitchFamily="34" charset="0"/>
                </a:rPr>
                <a:t>(</a:t>
              </a:r>
              <a:r>
                <a:rPr kumimoji="0" lang="zh-CN" altLang="en-US" sz="1400">
                  <a:solidFill>
                    <a:srgbClr val="428E5B"/>
                  </a:solidFill>
                  <a:latin typeface="Tahoma" panose="020B0604030504040204" pitchFamily="34" charset="0"/>
                </a:rPr>
                <a:t>学生</a:t>
              </a:r>
              <a:r>
                <a:rPr kumimoji="0" lang="en-US" altLang="zh-CN" sz="1400">
                  <a:solidFill>
                    <a:srgbClr val="428E5B"/>
                  </a:solidFill>
                  <a:latin typeface="Tahoma" panose="020B0604030504040204" pitchFamily="34" charset="0"/>
                </a:rPr>
                <a:t>) v</a:t>
              </a:r>
            </a:p>
          </p:txBody>
        </p:sp>
        <p:sp>
          <p:nvSpPr>
            <p:cNvPr id="17423" name="Line 21"/>
            <p:cNvSpPr>
              <a:spLocks noChangeShapeType="1"/>
            </p:cNvSpPr>
            <p:nvPr/>
          </p:nvSpPr>
          <p:spPr bwMode="auto">
            <a:xfrm flipH="1">
              <a:off x="4150" y="3385"/>
              <a:ext cx="590" cy="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13" name="Line 19"/>
          <p:cNvSpPr>
            <a:spLocks noChangeShapeType="1"/>
          </p:cNvSpPr>
          <p:nvPr/>
        </p:nvSpPr>
        <p:spPr bwMode="auto">
          <a:xfrm>
            <a:off x="3409950" y="3729038"/>
            <a:ext cx="4895850" cy="0"/>
          </a:xfrm>
          <a:prstGeom prst="line">
            <a:avLst/>
          </a:prstGeom>
          <a:noFill/>
          <a:ln w="9525">
            <a:solidFill>
              <a:srgbClr val="8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3" name="矩形 22"/>
          <p:cNvSpPr/>
          <p:nvPr/>
        </p:nvSpPr>
        <p:spPr>
          <a:xfrm>
            <a:off x="7308850" y="3189288"/>
            <a:ext cx="1011238"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1.g</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24" name="矩形 23"/>
          <p:cNvSpPr/>
          <p:nvPr/>
        </p:nvSpPr>
        <p:spPr>
          <a:xfrm>
            <a:off x="7280275" y="4133850"/>
            <a:ext cx="1012825" cy="323850"/>
          </a:xfrm>
          <a:prstGeom prst="rect">
            <a:avLst/>
          </a:prstGeom>
        </p:spPr>
        <p:txBody>
          <a:bodyPr wrap="none">
            <a:spAutoFit/>
          </a:bodyPr>
          <a:lstStyle/>
          <a:p>
            <a:pPr algn="ctr">
              <a:lnSpc>
                <a:spcPct val="80000"/>
              </a:lnSpc>
              <a:spcBef>
                <a:spcPct val="20000"/>
              </a:spcBef>
              <a:defRPr/>
            </a:pPr>
            <a:r>
              <a:rPr lang="zh-CN" altLang="en-US" sz="1800" dirty="0">
                <a:solidFill>
                  <a:schemeClr val="tx1">
                    <a:lumMod val="50000"/>
                  </a:schemeClr>
                </a:solidFill>
                <a:latin typeface="Tahoma" panose="020B0604030504040204" pitchFamily="34" charset="0"/>
                <a:ea typeface="宋体" panose="02010600030101010101" pitchFamily="2" charset="-122"/>
              </a:rPr>
              <a:t>案例</a:t>
            </a:r>
            <a:r>
              <a:rPr lang="en-US" altLang="zh-CN" sz="1800" dirty="0">
                <a:solidFill>
                  <a:schemeClr val="tx1">
                    <a:lumMod val="50000"/>
                  </a:schemeClr>
                </a:solidFill>
                <a:latin typeface="Tahoma" panose="020B0604030504040204" pitchFamily="34" charset="0"/>
                <a:ea typeface="宋体" panose="02010600030101010101" pitchFamily="2" charset="-122"/>
              </a:rPr>
              <a:t>1.h</a:t>
            </a:r>
            <a:endParaRPr lang="zh-CN" altLang="en-US" sz="1800" dirty="0">
              <a:solidFill>
                <a:schemeClr val="tx1">
                  <a:lumMod val="50000"/>
                </a:schemeClr>
              </a:solidFill>
              <a:latin typeface="Tahoma" panose="020B0604030504040204" pitchFamily="34" charset="0"/>
              <a:ea typeface="宋体" panose="02010600030101010101" pitchFamily="2" charset="-122"/>
            </a:endParaRPr>
          </a:p>
        </p:txBody>
      </p:sp>
      <p:sp>
        <p:nvSpPr>
          <p:cNvPr id="17416" name="矩形 24"/>
          <p:cNvSpPr>
            <a:spLocks noChangeArrowheads="1"/>
          </p:cNvSpPr>
          <p:nvPr/>
        </p:nvSpPr>
        <p:spPr bwMode="auto">
          <a:xfrm>
            <a:off x="5976938" y="112713"/>
            <a:ext cx="30178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1.2 </a:t>
            </a:r>
            <a:r>
              <a:rPr kumimoji="0" lang="zh-CN" altLang="en-US" sz="2400">
                <a:solidFill>
                  <a:srgbClr val="800000"/>
                </a:solidFill>
                <a:latin typeface="黑体" panose="02010609060101010101" pitchFamily="49" charset="-122"/>
                <a:ea typeface="黑体" panose="02010609060101010101" pitchFamily="49" charset="-122"/>
              </a:rPr>
              <a:t>层次模型</a:t>
            </a:r>
            <a:endParaRPr kumimoji="0" lang="en-US" altLang="zh-CN" sz="2400">
              <a:solidFill>
                <a:srgbClr val="800000"/>
              </a:solidFill>
              <a:latin typeface="黑体" panose="02010609060101010101" pitchFamily="49" charset="-122"/>
              <a:ea typeface="黑体" panose="02010609060101010101" pitchFamily="49" charset="-122"/>
            </a:endParaRPr>
          </a:p>
          <a:p>
            <a:pPr algn="ctr">
              <a:lnSpc>
                <a:spcPct val="80000"/>
              </a:lnSpc>
              <a:buFontTx/>
              <a:buNone/>
            </a:pPr>
            <a:r>
              <a:rPr kumimoji="0" lang="zh-CN" altLang="en-US" sz="2000">
                <a:solidFill>
                  <a:srgbClr val="800000"/>
                </a:solidFill>
                <a:latin typeface="黑体" panose="02010609060101010101" pitchFamily="49" charset="-122"/>
                <a:ea typeface="黑体" panose="02010609060101010101" pitchFamily="49" charset="-122"/>
              </a:rPr>
              <a:t>（二）非层次结构的描述</a:t>
            </a:r>
            <a:endParaRPr kumimoji="0" lang="zh-CN" altLang="en-US" sz="2400">
              <a:solidFill>
                <a:srgbClr val="8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xEl>
                                              <p:pRg st="8" end="8"/>
                                            </p:txEl>
                                          </p:spTgt>
                                        </p:tgtEl>
                                        <p:attrNameLst>
                                          <p:attrName>style.visibility</p:attrName>
                                        </p:attrNameLst>
                                      </p:cBhvr>
                                      <p:to>
                                        <p:strVal val="visible"/>
                                      </p:to>
                                    </p:set>
                                    <p:animEffect transition="in" filter="blinds(horizontal)">
                                      <p:cBhvr>
                                        <p:cTn id="7" dur="500"/>
                                        <p:tgtEl>
                                          <p:spTgt spid="225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hjYzFlMzY2NzEzZGU1MWExNDI1Zjc4ZTVjZjA3MmQifQ=="/>
  <p:tag name="KSO_WPP_MARK_KEY" val="055ee6f3-5878-47e5-9285-3095263bf44f"/>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80,&quot;width&quot;:8662}"/>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b6ea1871-ed14-40a4-af2d-07ee5c13f482}"/>
</p:tagLst>
</file>

<file path=ppt/theme/theme1.xml><?xml version="1.0" encoding="utf-8"?>
<a:theme xmlns:a="http://schemas.openxmlformats.org/drawingml/2006/main" name="01069079">
  <a:themeElements>
    <a:clrScheme name="01069079 1">
      <a:dk1>
        <a:srgbClr val="545472"/>
      </a:dk1>
      <a:lt1>
        <a:srgbClr val="FFFFFF"/>
      </a:lt1>
      <a:dk2>
        <a:srgbClr val="892D5B"/>
      </a:dk2>
      <a:lt2>
        <a:srgbClr val="9797B7"/>
      </a:lt2>
      <a:accent1>
        <a:srgbClr val="A7CCD9"/>
      </a:accent1>
      <a:accent2>
        <a:srgbClr val="C7C7DF"/>
      </a:accent2>
      <a:accent3>
        <a:srgbClr val="FFFFFF"/>
      </a:accent3>
      <a:accent4>
        <a:srgbClr val="464660"/>
      </a:accent4>
      <a:accent5>
        <a:srgbClr val="D0E2E9"/>
      </a:accent5>
      <a:accent6>
        <a:srgbClr val="B4B4CA"/>
      </a:accent6>
      <a:hlink>
        <a:srgbClr val="CCCCFF"/>
      </a:hlink>
      <a:folHlink>
        <a:srgbClr val="D9D9E5"/>
      </a:folHlink>
    </a:clrScheme>
    <a:fontScheme name="01069079">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1400" b="1" i="0" u="none" strike="noStrike" cap="none" normalizeH="0" baseline="0">
            <a:ln>
              <a:noFill/>
            </a:ln>
            <a:solidFill>
              <a:schemeClr val="tx2"/>
            </a:solidFill>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1400" b="1" i="0" u="none" strike="noStrike" cap="none" normalizeH="0" baseline="0">
            <a:ln>
              <a:noFill/>
            </a:ln>
            <a:solidFill>
              <a:schemeClr val="tx2"/>
            </a:solidFill>
            <a:effectLst/>
            <a:latin typeface="黑体" panose="02010609060101010101" pitchFamily="49" charset="-122"/>
            <a:ea typeface="黑体" panose="02010609060101010101" pitchFamily="49" charset="-122"/>
          </a:defRPr>
        </a:defPPr>
      </a:lstStyle>
    </a:lnDef>
  </a:objectDefaults>
  <a:extraClrSchemeLst>
    <a:extraClrScheme>
      <a:clrScheme name="01069079 1">
        <a:dk1>
          <a:srgbClr val="545472"/>
        </a:dk1>
        <a:lt1>
          <a:srgbClr val="FFFFFF"/>
        </a:lt1>
        <a:dk2>
          <a:srgbClr val="892D5B"/>
        </a:dk2>
        <a:lt2>
          <a:srgbClr val="9797B7"/>
        </a:lt2>
        <a:accent1>
          <a:srgbClr val="A7CCD9"/>
        </a:accent1>
        <a:accent2>
          <a:srgbClr val="C7C7DF"/>
        </a:accent2>
        <a:accent3>
          <a:srgbClr val="FFFFFF"/>
        </a:accent3>
        <a:accent4>
          <a:srgbClr val="464660"/>
        </a:accent4>
        <a:accent5>
          <a:srgbClr val="D0E2E9"/>
        </a:accent5>
        <a:accent6>
          <a:srgbClr val="B4B4CA"/>
        </a:accent6>
        <a:hlink>
          <a:srgbClr val="CCCCFF"/>
        </a:hlink>
        <a:folHlink>
          <a:srgbClr val="D9D9E5"/>
        </a:folHlink>
      </a:clrScheme>
      <a:clrMap bg1="lt1" tx1="dk1" bg2="lt2" tx2="dk2" accent1="accent1" accent2="accent2" accent3="accent3" accent4="accent4" accent5="accent5" accent6="accent6" hlink="hlink" folHlink="folHlink"/>
    </a:extraClrScheme>
    <a:extraClrScheme>
      <a:clrScheme name="01069079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B7B7FF"/>
        </a:hlink>
        <a:folHlink>
          <a:srgbClr val="BCD8E2"/>
        </a:folHlink>
      </a:clrScheme>
      <a:clrMap bg1="lt1" tx1="dk1" bg2="lt2" tx2="dk2" accent1="accent1" accent2="accent2" accent3="accent3" accent4="accent4" accent5="accent5" accent6="accent6" hlink="hlink" folHlink="folHlink"/>
    </a:extraClrScheme>
    <a:extraClrScheme>
      <a:clrScheme name="01069079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01069079 4">
        <a:dk1>
          <a:srgbClr val="545472"/>
        </a:dk1>
        <a:lt1>
          <a:srgbClr val="FFFFFF"/>
        </a:lt1>
        <a:dk2>
          <a:srgbClr val="892D5B"/>
        </a:dk2>
        <a:lt2>
          <a:srgbClr val="AC3872"/>
        </a:lt2>
        <a:accent1>
          <a:srgbClr val="9DC6D5"/>
        </a:accent1>
        <a:accent2>
          <a:srgbClr val="E2A6C4"/>
        </a:accent2>
        <a:accent3>
          <a:srgbClr val="FFFFFF"/>
        </a:accent3>
        <a:accent4>
          <a:srgbClr val="464660"/>
        </a:accent4>
        <a:accent5>
          <a:srgbClr val="CCDFE7"/>
        </a:accent5>
        <a:accent6>
          <a:srgbClr val="CD96B1"/>
        </a:accent6>
        <a:hlink>
          <a:srgbClr val="B7B7FF"/>
        </a:hlink>
        <a:folHlink>
          <a:srgbClr val="F2D6E4"/>
        </a:folHlink>
      </a:clrScheme>
      <a:clrMap bg1="lt1" tx1="dk1" bg2="lt2" tx2="dk2" accent1="accent1" accent2="accent2" accent3="accent3" accent4="accent4" accent5="accent5" accent6="accent6" hlink="hlink" folHlink="folHlink"/>
    </a:extraClrScheme>
    <a:extraClrScheme>
      <a:clrScheme name="01069079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D5BAFC"/>
        </a:hlink>
        <a:folHlink>
          <a:srgbClr val="D7D9EB"/>
        </a:folHlink>
      </a:clrScheme>
      <a:clrMap bg1="lt1" tx1="dk1" bg2="lt2" tx2="dk2" accent1="accent1" accent2="accent2" accent3="accent3" accent4="accent4" accent5="accent5" accent6="accent6" hlink="hlink" folHlink="folHlink"/>
    </a:extraClrScheme>
    <a:extraClrScheme>
      <a:clrScheme name="01069079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FBE9BB"/>
        </a:hlink>
        <a:folHlink>
          <a:srgbClr val="CFE2C4"/>
        </a:folHlink>
      </a:clrScheme>
      <a:clrMap bg1="lt1" tx1="dk1" bg2="lt2" tx2="dk2" accent1="accent1" accent2="accent2" accent3="accent3" accent4="accent4" accent5="accent5" accent6="accent6" hlink="hlink" folHlink="folHlink"/>
    </a:extraClrScheme>
    <a:extraClrScheme>
      <a:clrScheme name="01069079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D1EC9C"/>
        </a:hlink>
        <a:folHlink>
          <a:srgbClr val="EFE5C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01069079</Template>
  <TotalTime>42</TotalTime>
  <Words>43310</Words>
  <Application>Microsoft Office PowerPoint</Application>
  <PresentationFormat>全屏显示(4:3)</PresentationFormat>
  <Paragraphs>6477</Paragraphs>
  <Slides>460</Slides>
  <Notes>66</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3</vt:i4>
      </vt:variant>
      <vt:variant>
        <vt:lpstr>幻灯片标题</vt:lpstr>
      </vt:variant>
      <vt:variant>
        <vt:i4>460</vt:i4>
      </vt:variant>
    </vt:vector>
  </HeadingPairs>
  <TitlesOfParts>
    <vt:vector size="488" baseType="lpstr">
      <vt:lpstr>-apple-system</vt:lpstr>
      <vt:lpstr>Heiti SC Light</vt:lpstr>
      <vt:lpstr>Monotype Sorts</vt:lpstr>
      <vt:lpstr>Principals of Database System</vt:lpstr>
      <vt:lpstr>tal</vt:lpstr>
      <vt:lpstr>黑体</vt:lpstr>
      <vt:lpstr>楷体_GB2312</vt:lpstr>
      <vt:lpstr>宋体</vt:lpstr>
      <vt:lpstr>微软雅黑</vt:lpstr>
      <vt:lpstr>幼圆</vt:lpstr>
      <vt:lpstr>Arial</vt:lpstr>
      <vt:lpstr>Arial Black</vt:lpstr>
      <vt:lpstr>Arial Narrow</vt:lpstr>
      <vt:lpstr>Calibri</vt:lpstr>
      <vt:lpstr>Franklin Gothic Medium</vt:lpstr>
      <vt:lpstr>Helvetica</vt:lpstr>
      <vt:lpstr>Lucida Sans Unicode</vt:lpstr>
      <vt:lpstr>Palatino Linotype</vt:lpstr>
      <vt:lpstr>Tahoma</vt:lpstr>
      <vt:lpstr>Times New Roman</vt:lpstr>
      <vt:lpstr>Verdana</vt:lpstr>
      <vt:lpstr>Wingdings</vt:lpstr>
      <vt:lpstr>Wingdings 2</vt:lpstr>
      <vt:lpstr>Wingdings 3</vt:lpstr>
      <vt:lpstr>01069079</vt:lpstr>
      <vt:lpstr>Document</vt:lpstr>
      <vt:lpstr>Equation.3</vt:lpstr>
      <vt:lpstr>Paintbrush Picture</vt:lpstr>
      <vt:lpstr>1.2 数据库如何描述客观世界</vt:lpstr>
      <vt:lpstr>1.2 数据库如何描述客观世界</vt:lpstr>
      <vt:lpstr>1.2 数据库如何描述客观世界</vt:lpstr>
      <vt:lpstr>1.2 数据库如何描述客观世界</vt:lpstr>
      <vt:lpstr>二 数据管理的发展过程</vt:lpstr>
      <vt:lpstr>2.1 手工阶段</vt:lpstr>
      <vt:lpstr>2.2 程序阶段 </vt:lpstr>
      <vt:lpstr>2.3 文件阶段</vt:lpstr>
      <vt:lpstr>2.4 数据库阶段</vt:lpstr>
      <vt:lpstr>3.1 什么是数据模型</vt:lpstr>
      <vt:lpstr>PowerPoint 演示文稿</vt:lpstr>
      <vt:lpstr>PowerPoint 演示文稿</vt:lpstr>
      <vt:lpstr>PowerPoint 演示文稿</vt:lpstr>
      <vt:lpstr>4.1数据</vt:lpstr>
      <vt:lpstr>数据举例</vt:lpstr>
      <vt:lpstr>4.2 数据库</vt:lpstr>
      <vt:lpstr>4.2 数据库（举例）</vt:lpstr>
      <vt:lpstr>数据库的特征</vt:lpstr>
      <vt:lpstr>数据库的特征（续）</vt:lpstr>
      <vt:lpstr>4.3 数据库管理系统</vt:lpstr>
      <vt:lpstr>DBMS的主要功能</vt:lpstr>
      <vt:lpstr>DBMS的主要功能</vt:lpstr>
      <vt:lpstr>4.4 数据库系统</vt:lpstr>
      <vt:lpstr>五 数据库技术在应用开发中的作用</vt:lpstr>
      <vt:lpstr>PowerPoint 演示文稿</vt:lpstr>
      <vt:lpstr>数据流程图(样例)</vt:lpstr>
      <vt:lpstr>PowerPoint 演示文稿</vt:lpstr>
      <vt:lpstr>PowerPoint 演示文稿</vt:lpstr>
      <vt:lpstr>数据库视图技术(数据抽象) </vt:lpstr>
      <vt:lpstr>PowerPoint 演示文稿</vt:lpstr>
      <vt:lpstr>PowerPoint 演示文稿</vt:lpstr>
      <vt:lpstr>PowerPoint 演示文稿</vt:lpstr>
      <vt:lpstr>PowerPoint 演示文稿</vt:lpstr>
      <vt:lpstr>PowerPoint 演示文稿</vt:lpstr>
      <vt:lpstr>PowerPoint 演示文稿</vt:lpstr>
      <vt:lpstr>一 需求分析(针对一个应用系统) 1.1 需求分析的基本任务</vt:lpstr>
      <vt:lpstr>1.2 需求分析的基本方法</vt:lpstr>
      <vt:lpstr>1.3 需求分析的结果</vt:lpstr>
      <vt:lpstr>1.4 需求分析的其他任务</vt:lpstr>
      <vt:lpstr>二 数据流程图(针对一个应用系统) 2.1 基本要素</vt:lpstr>
      <vt:lpstr>2.2 数据流程图</vt:lpstr>
      <vt:lpstr>PowerPoint 演示文稿</vt:lpstr>
      <vt:lpstr>2.4 分层数据流图示例     (电子商务网站)</vt:lpstr>
      <vt:lpstr>2）0层数据流程图</vt:lpstr>
      <vt:lpstr>3）分层数据流程图</vt:lpstr>
      <vt:lpstr>PowerPoint 演示文稿</vt:lpstr>
      <vt:lpstr>4）特别注意事项</vt:lpstr>
      <vt:lpstr>2.5 数据字典</vt:lpstr>
      <vt:lpstr>2.6 数据字典示例</vt:lpstr>
      <vt:lpstr>PowerPoint 演示文稿</vt:lpstr>
      <vt:lpstr>PowerPoint 演示文稿</vt:lpstr>
      <vt:lpstr>PowerPoint 演示文稿</vt:lpstr>
      <vt:lpstr>PowerPoint 演示文稿</vt:lpstr>
      <vt:lpstr>PowerPoint 演示文稿</vt:lpstr>
      <vt:lpstr>PowerPoint 演示文稿</vt:lpstr>
      <vt:lpstr>三 UML类图的作用(针对一个应用系统) 3.1 UML</vt:lpstr>
      <vt:lpstr>3.2 UML的示例</vt:lpstr>
      <vt:lpstr>3.2 UML的示例    （续1）</vt:lpstr>
      <vt:lpstr>3.2 UML的示例（续1）</vt:lpstr>
      <vt:lpstr>四 数据库需求分析(针对一个应用系统) 4.1 基本任务</vt:lpstr>
      <vt:lpstr>4.2 数据库需求分析的其他任务</vt:lpstr>
      <vt:lpstr>4.3 数据库需求分析人员应具备的能力</vt:lpstr>
      <vt:lpstr>一 数据库设计过程</vt:lpstr>
      <vt:lpstr>PowerPoint 演示文稿</vt:lpstr>
      <vt:lpstr>PowerPoint 演示文稿</vt:lpstr>
      <vt:lpstr> 2.实体集&amp;联系集 </vt:lpstr>
      <vt:lpstr>PowerPoint 演示文稿</vt:lpstr>
      <vt:lpstr>常见联系集类型 (映射基数)示例 </vt:lpstr>
      <vt:lpstr>1.复合属性</vt:lpstr>
      <vt:lpstr>2.多元联系集与角色(roles)</vt:lpstr>
      <vt:lpstr>练习</vt:lpstr>
      <vt:lpstr>PowerPoint 演示文稿</vt:lpstr>
      <vt:lpstr>案例1.a：学院对象的表示</vt:lpstr>
      <vt:lpstr>PowerPoint 演示文稿</vt:lpstr>
      <vt:lpstr>方法二：将所有学院看作一个实体集</vt:lpstr>
      <vt:lpstr>案例2：学生成绩的表示</vt:lpstr>
      <vt:lpstr>设计方法一：放在学生实体集中</vt:lpstr>
      <vt:lpstr>设计方法二：放在课程实体集中</vt:lpstr>
      <vt:lpstr>设计方法三：：放在联系上</vt:lpstr>
      <vt:lpstr>案例3：工资和岗位的表示</vt:lpstr>
      <vt:lpstr>案例4: 电话信息的表示</vt:lpstr>
      <vt:lpstr>【例】零件的销售价格是一个多值属性（经销、代销、批发、零售）</vt:lpstr>
      <vt:lpstr>PowerPoint 演示文稿</vt:lpstr>
      <vt:lpstr>案例5：选课信息的表示</vt:lpstr>
      <vt:lpstr>案例6：家属（爱人）信息的表示</vt:lpstr>
      <vt:lpstr>案例7:父母关系的表示</vt:lpstr>
      <vt:lpstr>案例8:教师指导学生做项目的表示</vt:lpstr>
      <vt:lpstr>二 扩展E-R模型</vt:lpstr>
      <vt:lpstr>相交与不相交特化的另一示例</vt:lpstr>
      <vt:lpstr>2.2 聚集</vt:lpstr>
      <vt:lpstr>PowerPoint 演示文稿</vt:lpstr>
      <vt:lpstr>随堂小测试</vt:lpstr>
      <vt:lpstr>PowerPoint 演示文稿</vt:lpstr>
      <vt:lpstr>一 数据模型</vt:lpstr>
      <vt:lpstr>1.2 层次(数据)模型</vt:lpstr>
      <vt:lpstr>PowerPoint 演示文稿</vt:lpstr>
      <vt:lpstr>（二）非层次结构的描述</vt:lpstr>
      <vt:lpstr>PowerPoint 演示文稿</vt:lpstr>
      <vt:lpstr>PowerPoint 演示文稿</vt:lpstr>
      <vt:lpstr>PowerPoint 演示文稿</vt:lpstr>
      <vt:lpstr>（三）定义物理存储结构</vt:lpstr>
      <vt:lpstr>（四）定义基本数据操作</vt:lpstr>
      <vt:lpstr>1.3 网状(数据)模型</vt:lpstr>
      <vt:lpstr>（二）网状模式与实例</vt:lpstr>
      <vt:lpstr>（一）网状模型的基本概念</vt:lpstr>
      <vt:lpstr>（三）定义物理存储结构</vt:lpstr>
      <vt:lpstr>物理存储结构的一个示例</vt:lpstr>
      <vt:lpstr>（四）定义基本的数据操作</vt:lpstr>
      <vt:lpstr>二 关系模型的基本概念 </vt:lpstr>
      <vt:lpstr>2.2 定义数据对象间的关联</vt:lpstr>
      <vt:lpstr>PowerPoint 演示文稿</vt:lpstr>
      <vt:lpstr>三 码与模式图</vt:lpstr>
      <vt:lpstr>三 码与模式图</vt:lpstr>
      <vt:lpstr>3.3 模式图</vt:lpstr>
      <vt:lpstr>四 关系模型的完整性约束</vt:lpstr>
      <vt:lpstr>  4.1实体完整性规则</vt:lpstr>
      <vt:lpstr>   4.2域完整性规则(用户定义完整性规则)</vt:lpstr>
      <vt:lpstr>      4.3参照完整性规则（引用完整性规则）</vt:lpstr>
      <vt:lpstr>      4.3 参照完整性规则（引用完整性规则）</vt:lpstr>
      <vt:lpstr>五 关系运算</vt:lpstr>
      <vt:lpstr>五 关系运算</vt:lpstr>
      <vt:lpstr>笛卡尔积计算实例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可以，因为结果仍为关系 (基本运算的查询能力已很强)</vt:lpstr>
      <vt:lpstr>案例2</vt:lpstr>
      <vt:lpstr>PowerPoint 演示文稿</vt:lpstr>
      <vt:lpstr>（一）集合交运算 (Set Intersection Operation)</vt:lpstr>
      <vt:lpstr>（二）自然连接运算 (Natural Join Operation)</vt:lpstr>
      <vt:lpstr>（四）外连接运算 (Outer Join)</vt:lpstr>
      <vt:lpstr>（一）广义投影运算 (Generalized Projection)</vt:lpstr>
      <vt:lpstr>聚集函数运算的形式化定义</vt:lpstr>
      <vt:lpstr>（二）聚集函数运算 (Aggregate Operation Example)</vt:lpstr>
      <vt:lpstr>二 基本E-R图到关系模式的转换</vt:lpstr>
      <vt:lpstr>二 基本E-R图到关系模式的转换</vt:lpstr>
      <vt:lpstr>复杂实体集转换示例</vt:lpstr>
      <vt:lpstr>二 基本E-R图到关系模式的转换</vt:lpstr>
      <vt:lpstr>三 关系模式合并与约束表示</vt:lpstr>
      <vt:lpstr>3.2 特别说明</vt:lpstr>
      <vt:lpstr>四 扩展E-R图的转换</vt:lpstr>
      <vt:lpstr>4.2 聚集的转换</vt:lpstr>
      <vt:lpstr>ER图转换为关系模式的规则</vt:lpstr>
      <vt:lpstr>PowerPoint 演示文稿</vt:lpstr>
      <vt:lpstr>系（系编号，系名称） 教师（教工编号，姓名，性别，工资，系编号）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转换为关系模型</vt:lpstr>
      <vt:lpstr>PowerPoint 演示文稿</vt:lpstr>
      <vt:lpstr>一 SQL数据定义语言DDL</vt:lpstr>
      <vt:lpstr>1.2 定义主键约束和外键约束</vt:lpstr>
      <vt:lpstr>1.3 创建数据库的实例(略讲，上机学习) </vt:lpstr>
      <vt:lpstr>二 SQL数据查询语言QL</vt:lpstr>
      <vt:lpstr>二 SQL数据查询语言QL</vt:lpstr>
      <vt:lpstr>三 SQL的数据查询能力</vt:lpstr>
      <vt:lpstr>3.2 嵌套子查询</vt:lpstr>
      <vt:lpstr>3.2 嵌套子查询(续)</vt:lpstr>
      <vt:lpstr>四 SQL数据操纵语言DML</vt:lpstr>
      <vt:lpstr>五 SQL支持的表间连接方式</vt:lpstr>
      <vt:lpstr>ON连接示例 p.64</vt:lpstr>
      <vt:lpstr>5.2 外连接的不同方式</vt:lpstr>
      <vt:lpstr>练习</vt:lpstr>
      <vt:lpstr>一 视图</vt:lpstr>
      <vt:lpstr>二 完整性约束 </vt:lpstr>
      <vt:lpstr>2.2 外键约束方式</vt:lpstr>
      <vt:lpstr>三 授权</vt:lpstr>
      <vt:lpstr>3.2 视图上的授权</vt:lpstr>
      <vt:lpstr>3.3 授权图</vt:lpstr>
      <vt:lpstr>四 SQL存储过程</vt:lpstr>
      <vt:lpstr>4.2 SQL过程</vt:lpstr>
      <vt:lpstr>五 触发器</vt:lpstr>
      <vt:lpstr>关系模式设计中潜在的问题</vt:lpstr>
      <vt:lpstr>冗余</vt:lpstr>
      <vt:lpstr>如何解决冗余问题</vt:lpstr>
      <vt:lpstr>分解</vt:lpstr>
      <vt:lpstr>关系更新异常的实例(联系集开课R)</vt:lpstr>
      <vt:lpstr>PowerPoint 演示文稿</vt:lpstr>
      <vt:lpstr>2.函数依赖(FDs)</vt:lpstr>
      <vt:lpstr>函数依赖(FDs)</vt:lpstr>
      <vt:lpstr>例: 实体集上的约束</vt:lpstr>
      <vt:lpstr>PowerPoint 演示文稿</vt:lpstr>
      <vt:lpstr>PowerPoint 演示文稿</vt:lpstr>
      <vt:lpstr>PowerPoint 演示文稿</vt:lpstr>
      <vt:lpstr>3.范式</vt:lpstr>
      <vt:lpstr>范式</vt:lpstr>
      <vt:lpstr>函数依赖理论</vt:lpstr>
      <vt:lpstr>Armstrong 公理 </vt:lpstr>
      <vt:lpstr>Armstrong 公理</vt:lpstr>
      <vt:lpstr>随堂测试</vt:lpstr>
      <vt:lpstr>1.函数依赖和键（码）</vt:lpstr>
      <vt:lpstr>2.函数依赖集的闭包F+</vt:lpstr>
      <vt:lpstr>F+例子</vt:lpstr>
      <vt:lpstr>3.属性集闭包</vt:lpstr>
      <vt:lpstr>属性集闭包的计算</vt:lpstr>
      <vt:lpstr>属性集闭包例子</vt:lpstr>
      <vt:lpstr>PowerPoint 演示文稿</vt:lpstr>
      <vt:lpstr>PowerPoint 演示文稿</vt:lpstr>
      <vt:lpstr>属性集闭包的作用</vt:lpstr>
      <vt:lpstr>计算 F+</vt:lpstr>
      <vt:lpstr>计算 F+</vt:lpstr>
      <vt:lpstr>Computing F+</vt:lpstr>
      <vt:lpstr>计算F+</vt:lpstr>
      <vt:lpstr>计算F+</vt:lpstr>
      <vt:lpstr>PowerPoint 演示文稿</vt:lpstr>
      <vt:lpstr>分解的问题</vt:lpstr>
      <vt:lpstr>分解</vt:lpstr>
      <vt:lpstr>分解问题2</vt:lpstr>
      <vt:lpstr>无损连接分解</vt:lpstr>
      <vt:lpstr>例子（不是无损的）</vt:lpstr>
      <vt:lpstr>PowerPoint 演示文稿</vt:lpstr>
      <vt:lpstr>无损连接分解</vt:lpstr>
      <vt:lpstr>保持函数依赖</vt:lpstr>
      <vt:lpstr>保持函数依赖</vt:lpstr>
      <vt:lpstr>分解后的函数依赖?</vt:lpstr>
      <vt:lpstr>保持函数依赖的分解</vt:lpstr>
      <vt:lpstr>判断两个函数依赖集是否等价</vt:lpstr>
      <vt:lpstr>保持函数依赖</vt:lpstr>
      <vt:lpstr>例子</vt:lpstr>
      <vt:lpstr>例子</vt:lpstr>
      <vt:lpstr>1.范式</vt:lpstr>
      <vt:lpstr>2.Boyce-Codd 范式(BCNF)</vt:lpstr>
      <vt:lpstr>2.Boyce-Codd 范式(BCNF)</vt:lpstr>
      <vt:lpstr>BCNF的检测</vt:lpstr>
      <vt:lpstr>BCNF的检测</vt:lpstr>
      <vt:lpstr>3.BCNF范式分解</vt:lpstr>
      <vt:lpstr>3.BCNF范式分解</vt:lpstr>
      <vt:lpstr>3.BCNF分解示例</vt:lpstr>
      <vt:lpstr>3.BCNF分解示例(续) </vt:lpstr>
      <vt:lpstr>PowerPoint 演示文稿</vt:lpstr>
      <vt:lpstr>BCNF 和 依赖保持</vt:lpstr>
      <vt:lpstr>3.BCNF范式分解</vt:lpstr>
      <vt:lpstr>4. 3NF</vt:lpstr>
      <vt:lpstr>4. 3NF</vt:lpstr>
      <vt:lpstr>PowerPoint 演示文稿</vt:lpstr>
      <vt:lpstr>5. 3NF分解</vt:lpstr>
      <vt:lpstr>5. 3NF分解</vt:lpstr>
      <vt:lpstr>正则覆盖（最小函数依赖集）</vt:lpstr>
      <vt:lpstr>3NF分解算法p.197</vt:lpstr>
      <vt:lpstr>3.3NF分解算法的其它例子</vt:lpstr>
      <vt:lpstr>3NF分解算法的其它例子(续)</vt:lpstr>
      <vt:lpstr>BCNF和3NF比较</vt:lpstr>
      <vt:lpstr>BCNF 和 3NF的比较</vt:lpstr>
      <vt:lpstr>设计目标</vt:lpstr>
      <vt:lpstr>Example</vt:lpstr>
      <vt:lpstr>Example</vt:lpstr>
      <vt:lpstr>example</vt:lpstr>
      <vt:lpstr>example</vt:lpstr>
      <vt:lpstr>Example</vt:lpstr>
      <vt:lpstr>Example</vt:lpstr>
      <vt:lpstr>Example</vt:lpstr>
      <vt:lpstr>Example</vt:lpstr>
      <vt:lpstr>Example</vt:lpstr>
      <vt:lpstr>Example</vt:lpstr>
      <vt:lpstr>Example</vt:lpstr>
      <vt:lpstr>PowerPoint 演示文稿</vt:lpstr>
      <vt:lpstr>练习</vt:lpstr>
      <vt:lpstr>一 文件组织p.255</vt:lpstr>
      <vt:lpstr>一 文件组织</vt:lpstr>
      <vt:lpstr>PowerPoint 演示文稿</vt:lpstr>
      <vt:lpstr>二 (数据库)文件中记录的组织</vt:lpstr>
      <vt:lpstr>二 (数据库)文件中记录的组织</vt:lpstr>
      <vt:lpstr>2.多表聚集文件组织p.260</vt:lpstr>
      <vt:lpstr>3.物理设计的任务</vt:lpstr>
      <vt:lpstr>三 数据字典</vt:lpstr>
      <vt:lpstr>三 数据字典</vt:lpstr>
      <vt:lpstr>PowerPoint 演示文稿</vt:lpstr>
      <vt:lpstr>PowerPoint 演示文稿</vt:lpstr>
      <vt:lpstr>PowerPoint 演示文稿</vt:lpstr>
      <vt:lpstr>四 数据库缓冲区</vt:lpstr>
      <vt:lpstr>2.数据库缓冲区管理器P.262</vt:lpstr>
      <vt:lpstr>3.缓冲区替换策略P.263</vt:lpstr>
      <vt:lpstr>3.缓冲区替换策略P.263</vt:lpstr>
      <vt:lpstr>一 索引简介</vt:lpstr>
      <vt:lpstr>二 顺序索引</vt:lpstr>
      <vt:lpstr>2.稠密索引和稀疏索引 p.269</vt:lpstr>
      <vt:lpstr>3.多级索引p.271</vt:lpstr>
      <vt:lpstr>4.辅助索引P.273</vt:lpstr>
      <vt:lpstr>一 概述</vt:lpstr>
      <vt:lpstr>2.查询代价的度量</vt:lpstr>
      <vt:lpstr>二、 选择操作的实现 </vt:lpstr>
      <vt:lpstr>选择操作的实现（续）</vt:lpstr>
      <vt:lpstr>选择操作的实现（续）</vt:lpstr>
      <vt:lpstr>选择操作的实现（续）</vt:lpstr>
      <vt:lpstr>三、 连接操作的实现 </vt:lpstr>
      <vt:lpstr>连接操作的实现（续）</vt:lpstr>
      <vt:lpstr>连接操作的实现（续）</vt:lpstr>
      <vt:lpstr>连接操作的实现（续）</vt:lpstr>
      <vt:lpstr>连接操作的实现（续）</vt:lpstr>
      <vt:lpstr>连接操作的实现（续）</vt:lpstr>
      <vt:lpstr>连接操作的实现（续）</vt:lpstr>
      <vt:lpstr>连接操作的实现（续）</vt:lpstr>
      <vt:lpstr>连接操作的实现（续）</vt:lpstr>
      <vt:lpstr>连接操作的实现（续）</vt:lpstr>
      <vt:lpstr>四 表达式计算(SQL查询)</vt:lpstr>
      <vt:lpstr>2.(表达式计算中的)流水线计算</vt:lpstr>
      <vt:lpstr>数据库的SQL引擎-OpenGauss</vt:lpstr>
      <vt:lpstr>数据库的SQL引擎-OpenGauss</vt:lpstr>
      <vt:lpstr>数据库的SQL引擎-OpenGauss</vt:lpstr>
      <vt:lpstr>数据库的SQL引擎-OpenGauss</vt:lpstr>
      <vt:lpstr>数据库的SQL引擎-OpenGauss</vt:lpstr>
      <vt:lpstr>数据库的SQL引擎-OpenGauss</vt:lpstr>
      <vt:lpstr>数据库的SQL引擎-OpenGauss</vt:lpstr>
      <vt:lpstr>数据库的SQL引擎-OpenGauss</vt:lpstr>
      <vt:lpstr>数据库的SQL引擎-OpenGauss</vt:lpstr>
      <vt:lpstr>数据库的SQL引擎-OpenGauss</vt:lpstr>
      <vt:lpstr>关系数据库系统的查询优化</vt:lpstr>
      <vt:lpstr>查询优化概述</vt:lpstr>
      <vt:lpstr>查询优化概述</vt:lpstr>
      <vt:lpstr>查询优化概述</vt:lpstr>
      <vt:lpstr>查询优化概述</vt:lpstr>
      <vt:lpstr>实际系统的查询优化步骤</vt:lpstr>
      <vt:lpstr>一 概述</vt:lpstr>
      <vt:lpstr>一 概述</vt:lpstr>
      <vt:lpstr>一 概述</vt:lpstr>
      <vt:lpstr>一 概述</vt:lpstr>
      <vt:lpstr>一 概述</vt:lpstr>
      <vt:lpstr>一 概述</vt:lpstr>
      <vt:lpstr>一 概述</vt:lpstr>
      <vt:lpstr>一 概述</vt:lpstr>
      <vt:lpstr>一 概述</vt:lpstr>
      <vt:lpstr>一 概述</vt:lpstr>
      <vt:lpstr>一 概述</vt:lpstr>
      <vt:lpstr>优化的查询树&amp;执行计划</vt:lpstr>
      <vt:lpstr>1.用于表达式转换的等价规则(略讲)</vt:lpstr>
      <vt:lpstr>PowerPoint 演示文稿</vt:lpstr>
      <vt:lpstr>等价规则（续2）</vt:lpstr>
      <vt:lpstr>2.等价规则的图示化</vt:lpstr>
      <vt:lpstr>1.“选择下移”优化策略</vt:lpstr>
      <vt:lpstr>“选择下移”查询树优化过程</vt:lpstr>
      <vt:lpstr>2.“投影下移”优化策略</vt:lpstr>
      <vt:lpstr>“投影下移”查询树优化过程</vt:lpstr>
      <vt:lpstr>3.“选择连接顺序”优化策略</vt:lpstr>
      <vt:lpstr>“选择连接顺序”查询树优化过程</vt:lpstr>
      <vt:lpstr>例子</vt:lpstr>
      <vt:lpstr>4.执行计划</vt:lpstr>
      <vt:lpstr>查询优化-openGauss </vt:lpstr>
      <vt:lpstr>查询优化-openGauss </vt:lpstr>
      <vt:lpstr>查询优化-openGauss </vt:lpstr>
      <vt:lpstr>查询优化-openGauss </vt:lpstr>
      <vt:lpstr>查询优化-openGauss</vt:lpstr>
      <vt:lpstr>查询优化-openGauss</vt:lpstr>
      <vt:lpstr>查询优化-openGauss</vt:lpstr>
      <vt:lpstr>查询优化-openGauss</vt:lpstr>
      <vt:lpstr>PowerPoint 演示文稿</vt:lpstr>
      <vt:lpstr>一 事务</vt:lpstr>
      <vt:lpstr>2.事务的原子性和持久性</vt:lpstr>
      <vt:lpstr>二 可串行化调度</vt:lpstr>
      <vt:lpstr>2.冲突可串行化</vt:lpstr>
      <vt:lpstr>3.调度优先图</vt:lpstr>
      <vt:lpstr>Example of Precedence Graph</vt:lpstr>
      <vt:lpstr>4.冲突可串行化的判定方法</vt:lpstr>
      <vt:lpstr>三 事务隔离性和原子性</vt:lpstr>
      <vt:lpstr>2.事务隔离性级别</vt:lpstr>
      <vt:lpstr>已提交读</vt:lpstr>
      <vt:lpstr>未提交读</vt:lpstr>
      <vt:lpstr>可重复读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有效的并发</vt:lpstr>
      <vt:lpstr>有效的并发</vt:lpstr>
      <vt:lpstr>二 锁与封锁协议</vt:lpstr>
      <vt:lpstr>2.2 封锁协议</vt:lpstr>
      <vt:lpstr>2.2 封锁协议(续)</vt:lpstr>
      <vt:lpstr>2.3 死锁</vt:lpstr>
      <vt:lpstr>2.4 活锁</vt:lpstr>
      <vt:lpstr>三 两阶段封锁协议</vt:lpstr>
      <vt:lpstr>示例分析一： 两阶段封锁协议&amp;可串行化</vt:lpstr>
      <vt:lpstr>示例分析二： 两阶段封锁&amp;死锁</vt:lpstr>
      <vt:lpstr>3.2 可串行化与两阶段封锁的关系</vt:lpstr>
      <vt:lpstr>3.3 级联调度&amp;两阶段封锁协议p.376</vt:lpstr>
      <vt:lpstr>3.4 严格两阶段封锁协议p.376</vt:lpstr>
      <vt:lpstr>3.5 强两阶段封锁协议p.376</vt:lpstr>
      <vt:lpstr>PowerPoint 演示文稿</vt:lpstr>
      <vt:lpstr>四 封锁机制的实现</vt:lpstr>
      <vt:lpstr>一  基于图的协议*</vt:lpstr>
      <vt:lpstr>1.2 树形协议</vt:lpstr>
      <vt:lpstr>1.3 树形协议的优点</vt:lpstr>
      <vt:lpstr>1.3 树形协议的优点（续）</vt:lpstr>
      <vt:lpstr>1.4 树形协议的缺点</vt:lpstr>
      <vt:lpstr>1.4 树形协议的缺点（续）</vt:lpstr>
      <vt:lpstr>PowerPoint 演示文稿</vt:lpstr>
      <vt:lpstr>二 死锁处理（25）</vt:lpstr>
      <vt:lpstr>2.2 死锁的解除方法p.381</vt:lpstr>
      <vt:lpstr>2.3 死锁的预防方法p.381</vt:lpstr>
      <vt:lpstr>三 多粒度封锁协议（25）</vt:lpstr>
      <vt:lpstr>3.2 多粒度锁的类型</vt:lpstr>
      <vt:lpstr>PowerPoint 演示文稿</vt:lpstr>
      <vt:lpstr>多粒度锁加锁示例</vt:lpstr>
      <vt:lpstr>3.3 多粒度封锁协议p.383</vt:lpstr>
      <vt:lpstr>时间戳排序协议</vt:lpstr>
      <vt:lpstr>时间戳排序协议</vt:lpstr>
      <vt:lpstr>时间戳排序协议</vt:lpstr>
      <vt:lpstr>基于时间戳排序协议</vt:lpstr>
      <vt:lpstr>基于时间戳排序协议</vt:lpstr>
      <vt:lpstr>基于时间戳排序协议</vt:lpstr>
      <vt:lpstr>PowerPoint 演示文稿</vt:lpstr>
      <vt:lpstr>PowerPoint 演示文稿</vt:lpstr>
      <vt:lpstr>故障的种类</vt:lpstr>
      <vt:lpstr>稳定存储器</vt:lpstr>
      <vt:lpstr>3.数据访问</vt:lpstr>
      <vt:lpstr>PowerPoint 演示文稿</vt:lpstr>
      <vt:lpstr>PowerPoint 演示文稿</vt:lpstr>
      <vt:lpstr>基于日志的恢复机制</vt:lpstr>
      <vt:lpstr>基于日志的恢复机制</vt:lpstr>
      <vt:lpstr>PowerPoint 演示文稿</vt:lpstr>
      <vt:lpstr>检查点</vt:lpstr>
      <vt:lpstr>基于检查点进行恢复</vt:lpstr>
      <vt:lpstr>基于检查点进行恢复的详细过程示例</vt:lpstr>
      <vt:lpstr>PowerPoint 演示文稿</vt:lpstr>
      <vt:lpstr>远程备份系统 </vt:lpstr>
      <vt:lpstr>远程备份系统的关键技术</vt:lpstr>
      <vt:lpstr>远程备份系统的关键技术（续）</vt:lpstr>
      <vt:lpstr>openGauss数据库的日志</vt:lpstr>
      <vt:lpstr>openGauss数据库的日志</vt:lpstr>
      <vt:lpstr>课堂小测试</vt:lpstr>
      <vt:lpstr>PowerPoint 演示文稿</vt:lpstr>
      <vt:lpstr>一 集中式体系结构&amp;客户-服务器体系结构</vt:lpstr>
      <vt:lpstr>集中式体系结构分类</vt:lpstr>
      <vt:lpstr>粗粒度并行与细粒度并行</vt:lpstr>
      <vt:lpstr>2.客户-服务器体系结构</vt:lpstr>
      <vt:lpstr>PowerPoint 演示文稿</vt:lpstr>
      <vt:lpstr>PowerPoint 演示文稿</vt:lpstr>
      <vt:lpstr>PowerPoint 演示文稿</vt:lpstr>
      <vt:lpstr>外模式</vt:lpstr>
      <vt:lpstr>模式</vt:lpstr>
      <vt:lpstr>内模式</vt:lpstr>
      <vt:lpstr>数据视图(数据抽象)  </vt:lpstr>
      <vt:lpstr>二 服务器系统体系结构</vt:lpstr>
      <vt:lpstr>2.(数据库)事务服务器</vt:lpstr>
      <vt:lpstr>三 并行系统</vt:lpstr>
      <vt:lpstr>并行数据库系统</vt:lpstr>
      <vt:lpstr>PowerPoint 演示文稿</vt:lpstr>
      <vt:lpstr>四 分布式系统</vt:lpstr>
      <vt:lpstr>2.分布式数据库的主要用途</vt:lpstr>
      <vt:lpstr>3.其它注意问题</vt:lpstr>
      <vt:lpstr>区别</vt:lpstr>
      <vt:lpstr>区别</vt:lpstr>
      <vt:lpstr>区别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第14讲:(第10章)            物理设计(数据库存储技术)</dc:title>
  <dc:creator>Microsoft Office 用户</dc:creator>
  <cp:lastModifiedBy>叶恒 田</cp:lastModifiedBy>
  <cp:revision>106</cp:revision>
  <dcterms:created xsi:type="dcterms:W3CDTF">2018-05-01T14:31:00Z</dcterms:created>
  <dcterms:modified xsi:type="dcterms:W3CDTF">2023-06-07T04:10:04Z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TC010690792052</vt:lpwstr>
  </property>
  <property fmtid="{D5CDD505-2E9C-101B-9397-08002B2CF9AE}" pid="3" name="KSOProductBuildVer">
    <vt:lpwstr>2052-11.1.0.12980</vt:lpwstr>
  </property>
  <property fmtid="{D5CDD505-2E9C-101B-9397-08002B2CF9AE}" pid="4" name="ICV">
    <vt:lpwstr>928291AC2211464782811F51BE30B0EB</vt:lpwstr>
  </property>
</Properties>
</file>